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26"/>
    <p:sldMasterId id="2147483673" r:id="rId27"/>
  </p:sldMasterIdLst>
  <p:notesMasterIdLst>
    <p:notesMasterId r:id="rId52"/>
  </p:notesMasterIdLst>
  <p:handoutMasterIdLst>
    <p:handoutMasterId r:id="rId53"/>
  </p:handoutMasterIdLst>
  <p:sldIdLst>
    <p:sldId id="258" r:id="rId28"/>
    <p:sldId id="296" r:id="rId29"/>
    <p:sldId id="295" r:id="rId30"/>
    <p:sldId id="340" r:id="rId31"/>
    <p:sldId id="345" r:id="rId32"/>
    <p:sldId id="357" r:id="rId33"/>
    <p:sldId id="362" r:id="rId34"/>
    <p:sldId id="260" r:id="rId35"/>
    <p:sldId id="335" r:id="rId36"/>
    <p:sldId id="344" r:id="rId37"/>
    <p:sldId id="298" r:id="rId38"/>
    <p:sldId id="347" r:id="rId39"/>
    <p:sldId id="348" r:id="rId40"/>
    <p:sldId id="349" r:id="rId41"/>
    <p:sldId id="300" r:id="rId42"/>
    <p:sldId id="303" r:id="rId43"/>
    <p:sldId id="358" r:id="rId44"/>
    <p:sldId id="359" r:id="rId45"/>
    <p:sldId id="304" r:id="rId46"/>
    <p:sldId id="299" r:id="rId47"/>
    <p:sldId id="313" r:id="rId48"/>
    <p:sldId id="261" r:id="rId49"/>
    <p:sldId id="361" r:id="rId50"/>
    <p:sldId id="360" r:id="rId5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16052-B085-7E11-A76A-3EE772D254AC}" name="Alapaty, Kiran" initials="AK" userId="S::Alapaty.Kiran@epa.gov::3b08934d-04ff-480a-82ce-70e9b57da02a" providerId="AD"/>
  <p188:author id="{3FBFDAE7-6107-B58B-8265-BDAD6B4E74BB}" name="Bin Cheng" initials="BC" userId="030c7c660a506c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apaty, Kiran" initials="AK" lastIdx="2" clrIdx="0">
    <p:extLst>
      <p:ext uri="{19B8F6BF-5375-455C-9EA6-DF929625EA0E}">
        <p15:presenceInfo xmlns:p15="http://schemas.microsoft.com/office/powerpoint/2012/main" userId="S::Alapaty.Kiran@epa.gov::3b08934d-04ff-480a-82ce-70e9b57da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9"/>
    <a:srgbClr val="FF6600"/>
    <a:srgbClr val="355777"/>
    <a:srgbClr val="056CB6"/>
    <a:srgbClr val="0B5AA5"/>
    <a:srgbClr val="086DB6"/>
    <a:srgbClr val="026CB6"/>
    <a:srgbClr val="003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2830" autoAdjust="0"/>
  </p:normalViewPr>
  <p:slideViewPr>
    <p:cSldViewPr>
      <p:cViewPr varScale="1">
        <p:scale>
          <a:sx n="94" d="100"/>
          <a:sy n="94" d="100"/>
        </p:scale>
        <p:origin x="1566" y="90"/>
      </p:cViewPr>
      <p:guideLst>
        <p:guide orient="horz" pos="2304"/>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786"/>
    </p:cViewPr>
  </p:sorterViewPr>
  <p:notesViewPr>
    <p:cSldViewPr>
      <p:cViewPr varScale="1">
        <p:scale>
          <a:sx n="68" d="100"/>
          <a:sy n="68" d="100"/>
        </p:scale>
        <p:origin x="-27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12.xml"/><Relationship Id="rId21" Type="http://schemas.openxmlformats.org/officeDocument/2006/relationships/customXml" Target="../customXml/item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2.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microsoft.com/office/2016/11/relationships/changesInfo" Target="changesInfos/changesInfo1.xml"/><Relationship Id="rId20" Type="http://schemas.openxmlformats.org/officeDocument/2006/relationships/customXml" Target="../customXml/item20.xml"/><Relationship Id="rId41" Type="http://schemas.openxmlformats.org/officeDocument/2006/relationships/slide" Target="slides/slide1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paty, Kiran" userId="3b08934d-04ff-480a-82ce-70e9b57da02a" providerId="ADAL" clId="{DEB2C751-1929-4483-920E-6C7EC341CE0E}"/>
    <pc:docChg chg="modSld sldOrd">
      <pc:chgData name="Alapaty, Kiran" userId="3b08934d-04ff-480a-82ce-70e9b57da02a" providerId="ADAL" clId="{DEB2C751-1929-4483-920E-6C7EC341CE0E}" dt="2022-10-19T00:13:43.698" v="257" actId="20577"/>
      <pc:docMkLst>
        <pc:docMk/>
      </pc:docMkLst>
      <pc:sldChg chg="addSp modSp mod">
        <pc:chgData name="Alapaty, Kiran" userId="3b08934d-04ff-480a-82ce-70e9b57da02a" providerId="ADAL" clId="{DEB2C751-1929-4483-920E-6C7EC341CE0E}" dt="2022-10-13T02:14:32.983" v="30" actId="1076"/>
        <pc:sldMkLst>
          <pc:docMk/>
          <pc:sldMk cId="2470249027" sldId="261"/>
        </pc:sldMkLst>
        <pc:spChg chg="add mod">
          <ac:chgData name="Alapaty, Kiran" userId="3b08934d-04ff-480a-82ce-70e9b57da02a" providerId="ADAL" clId="{DEB2C751-1929-4483-920E-6C7EC341CE0E}" dt="2022-10-13T02:14:32.983" v="30" actId="1076"/>
          <ac:spMkLst>
            <pc:docMk/>
            <pc:sldMk cId="2470249027" sldId="261"/>
            <ac:spMk id="6" creationId="{30994456-8744-4C9B-A1D3-EF24ADD7EBA7}"/>
          </ac:spMkLst>
        </pc:spChg>
      </pc:sldChg>
      <pc:sldChg chg="modSp mod">
        <pc:chgData name="Alapaty, Kiran" userId="3b08934d-04ff-480a-82ce-70e9b57da02a" providerId="ADAL" clId="{DEB2C751-1929-4483-920E-6C7EC341CE0E}" dt="2022-10-19T00:13:43.698" v="257" actId="20577"/>
        <pc:sldMkLst>
          <pc:docMk/>
          <pc:sldMk cId="1263758285" sldId="299"/>
        </pc:sldMkLst>
        <pc:spChg chg="mod">
          <ac:chgData name="Alapaty, Kiran" userId="3b08934d-04ff-480a-82ce-70e9b57da02a" providerId="ADAL" clId="{DEB2C751-1929-4483-920E-6C7EC341CE0E}" dt="2022-10-19T00:13:43.698" v="257" actId="20577"/>
          <ac:spMkLst>
            <pc:docMk/>
            <pc:sldMk cId="1263758285" sldId="299"/>
            <ac:spMk id="6" creationId="{E73F22BD-2E62-4487-A46F-3ABFA9C0432F}"/>
          </ac:spMkLst>
        </pc:spChg>
      </pc:sldChg>
      <pc:sldChg chg="addSp modSp mod">
        <pc:chgData name="Alapaty, Kiran" userId="3b08934d-04ff-480a-82ce-70e9b57da02a" providerId="ADAL" clId="{DEB2C751-1929-4483-920E-6C7EC341CE0E}" dt="2022-10-18T18:52:00.039" v="175" actId="404"/>
        <pc:sldMkLst>
          <pc:docMk/>
          <pc:sldMk cId="3620650451" sldId="313"/>
        </pc:sldMkLst>
        <pc:spChg chg="mod">
          <ac:chgData name="Alapaty, Kiran" userId="3b08934d-04ff-480a-82ce-70e9b57da02a" providerId="ADAL" clId="{DEB2C751-1929-4483-920E-6C7EC341CE0E}" dt="2022-10-18T18:52:00.039" v="175" actId="404"/>
          <ac:spMkLst>
            <pc:docMk/>
            <pc:sldMk cId="3620650451" sldId="313"/>
            <ac:spMk id="3" creationId="{71B4E078-4047-4F4D-8F8D-E932E3DC7FBB}"/>
          </ac:spMkLst>
        </pc:spChg>
        <pc:spChg chg="add mod">
          <ac:chgData name="Alapaty, Kiran" userId="3b08934d-04ff-480a-82ce-70e9b57da02a" providerId="ADAL" clId="{DEB2C751-1929-4483-920E-6C7EC341CE0E}" dt="2022-10-18T18:51:44.164" v="170"/>
          <ac:spMkLst>
            <pc:docMk/>
            <pc:sldMk cId="3620650451" sldId="313"/>
            <ac:spMk id="5" creationId="{9FDB69BF-E53E-42B5-95CE-72050CDDEFF9}"/>
          </ac:spMkLst>
        </pc:spChg>
      </pc:sldChg>
      <pc:sldChg chg="modSp mod">
        <pc:chgData name="Alapaty, Kiran" userId="3b08934d-04ff-480a-82ce-70e9b57da02a" providerId="ADAL" clId="{DEB2C751-1929-4483-920E-6C7EC341CE0E}" dt="2022-10-18T23:46:51.951" v="196" actId="1076"/>
        <pc:sldMkLst>
          <pc:docMk/>
          <pc:sldMk cId="4225206578" sldId="340"/>
        </pc:sldMkLst>
        <pc:spChg chg="mod">
          <ac:chgData name="Alapaty, Kiran" userId="3b08934d-04ff-480a-82ce-70e9b57da02a" providerId="ADAL" clId="{DEB2C751-1929-4483-920E-6C7EC341CE0E}" dt="2022-10-18T23:46:51.951" v="196" actId="1076"/>
          <ac:spMkLst>
            <pc:docMk/>
            <pc:sldMk cId="4225206578" sldId="340"/>
            <ac:spMk id="6" creationId="{E73F22BD-2E62-4487-A46F-3ABFA9C0432F}"/>
          </ac:spMkLst>
        </pc:spChg>
      </pc:sldChg>
      <pc:sldChg chg="modSp mod">
        <pc:chgData name="Alapaty, Kiran" userId="3b08934d-04ff-480a-82ce-70e9b57da02a" providerId="ADAL" clId="{DEB2C751-1929-4483-920E-6C7EC341CE0E}" dt="2022-10-18T23:57:19.904" v="209" actId="20577"/>
        <pc:sldMkLst>
          <pc:docMk/>
          <pc:sldMk cId="542818182" sldId="344"/>
        </pc:sldMkLst>
        <pc:spChg chg="mod">
          <ac:chgData name="Alapaty, Kiran" userId="3b08934d-04ff-480a-82ce-70e9b57da02a" providerId="ADAL" clId="{DEB2C751-1929-4483-920E-6C7EC341CE0E}" dt="2022-10-18T23:57:19.904" v="209" actId="20577"/>
          <ac:spMkLst>
            <pc:docMk/>
            <pc:sldMk cId="542818182" sldId="344"/>
            <ac:spMk id="40" creationId="{88AB00D4-91CC-439F-A104-30CDB2D3BCA4}"/>
          </ac:spMkLst>
        </pc:spChg>
      </pc:sldChg>
      <pc:sldChg chg="ord">
        <pc:chgData name="Alapaty, Kiran" userId="3b08934d-04ff-480a-82ce-70e9b57da02a" providerId="ADAL" clId="{DEB2C751-1929-4483-920E-6C7EC341CE0E}" dt="2022-10-13T02:14:51.748" v="32"/>
        <pc:sldMkLst>
          <pc:docMk/>
          <pc:sldMk cId="1512832356" sldId="360"/>
        </pc:sldMkLst>
      </pc:sldChg>
      <pc:sldChg chg="addSp modSp mod">
        <pc:chgData name="Alapaty, Kiran" userId="3b08934d-04ff-480a-82ce-70e9b57da02a" providerId="ADAL" clId="{DEB2C751-1929-4483-920E-6C7EC341CE0E}" dt="2022-10-13T02:16:12.454" v="168" actId="1076"/>
        <pc:sldMkLst>
          <pc:docMk/>
          <pc:sldMk cId="2872420915" sldId="361"/>
        </pc:sldMkLst>
        <pc:spChg chg="add mod">
          <ac:chgData name="Alapaty, Kiran" userId="3b08934d-04ff-480a-82ce-70e9b57da02a" providerId="ADAL" clId="{DEB2C751-1929-4483-920E-6C7EC341CE0E}" dt="2022-10-13T02:16:12.454" v="168" actId="1076"/>
          <ac:spMkLst>
            <pc:docMk/>
            <pc:sldMk cId="2872420915" sldId="361"/>
            <ac:spMk id="9" creationId="{F9684CFB-DECB-4FCE-BC35-5077E7E9111C}"/>
          </ac:spMkLst>
        </pc:spChg>
        <pc:picChg chg="add mod">
          <ac:chgData name="Alapaty, Kiran" userId="3b08934d-04ff-480a-82ce-70e9b57da02a" providerId="ADAL" clId="{DEB2C751-1929-4483-920E-6C7EC341CE0E}" dt="2022-10-13T02:16:09.771" v="167" actId="1037"/>
          <ac:picMkLst>
            <pc:docMk/>
            <pc:sldMk cId="2872420915" sldId="361"/>
            <ac:picMk id="6" creationId="{E9A3B6C7-35ED-434C-A7B9-821FAD71C53E}"/>
          </ac:picMkLst>
        </pc:picChg>
        <pc:picChg chg="add mod">
          <ac:chgData name="Alapaty, Kiran" userId="3b08934d-04ff-480a-82ce-70e9b57da02a" providerId="ADAL" clId="{DEB2C751-1929-4483-920E-6C7EC341CE0E}" dt="2022-10-13T02:16:09.771" v="167" actId="1037"/>
          <ac:picMkLst>
            <pc:docMk/>
            <pc:sldMk cId="2872420915" sldId="361"/>
            <ac:picMk id="7" creationId="{64524099-2593-4C57-BD5D-371298D602A4}"/>
          </ac:picMkLst>
        </pc:picChg>
        <pc:picChg chg="add mod">
          <ac:chgData name="Alapaty, Kiran" userId="3b08934d-04ff-480a-82ce-70e9b57da02a" providerId="ADAL" clId="{DEB2C751-1929-4483-920E-6C7EC341CE0E}" dt="2022-10-13T02:16:09.771" v="167" actId="1037"/>
          <ac:picMkLst>
            <pc:docMk/>
            <pc:sldMk cId="2872420915" sldId="361"/>
            <ac:picMk id="8" creationId="{CFAB1FA2-1806-4CB0-8459-3D06243C03C6}"/>
          </ac:picMkLst>
        </pc:picChg>
      </pc:sldChg>
      <pc:sldChg chg="modSp mod">
        <pc:chgData name="Alapaty, Kiran" userId="3b08934d-04ff-480a-82ce-70e9b57da02a" providerId="ADAL" clId="{DEB2C751-1929-4483-920E-6C7EC341CE0E}" dt="2022-10-18T23:53:28.144" v="208" actId="20577"/>
        <pc:sldMkLst>
          <pc:docMk/>
          <pc:sldMk cId="3173762044" sldId="362"/>
        </pc:sldMkLst>
        <pc:spChg chg="mod">
          <ac:chgData name="Alapaty, Kiran" userId="3b08934d-04ff-480a-82ce-70e9b57da02a" providerId="ADAL" clId="{DEB2C751-1929-4483-920E-6C7EC341CE0E}" dt="2022-10-18T23:53:28.144" v="208" actId="20577"/>
          <ac:spMkLst>
            <pc:docMk/>
            <pc:sldMk cId="3173762044" sldId="362"/>
            <ac:spMk id="13" creationId="{11C53056-7DCB-4B72-B054-8DC0B19B9D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I thank each of my coauthors for their valuable contributions to this research -  without which this work would not exist. Each of them had specific contributions – like pieces in a puzzle.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k*ESTAR with </a:t>
            </a:r>
            <a:r>
              <a:rPr lang="en-US" dirty="0" err="1"/>
              <a:t>k.ESTAR</a:t>
            </a:r>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223874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research, we prove that…</a:t>
            </a:r>
          </a:p>
          <a:p>
            <a:r>
              <a:rPr lang="en-US" dirty="0"/>
              <a:t>Replace k*ESTAR with </a:t>
            </a:r>
            <a:r>
              <a:rPr lang="en-US" dirty="0" err="1"/>
              <a:t>k.ESTAR</a:t>
            </a:r>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409625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resistance formulations are proposed by replacing measured friction velocity with the product of von Karman constant and turbulence velocity. In the new equations, all the red colored parameters are new. </a:t>
            </a:r>
          </a:p>
          <a:p>
            <a:r>
              <a:rPr lang="en-US" dirty="0"/>
              <a:t>Original </a:t>
            </a:r>
            <a:r>
              <a:rPr lang="en-US" dirty="0" err="1"/>
              <a:t>Rblf</a:t>
            </a:r>
            <a:r>
              <a:rPr lang="en-US" dirty="0"/>
              <a:t>, </a:t>
            </a:r>
            <a:r>
              <a:rPr lang="en-US" dirty="0" err="1"/>
              <a:t>Rbsoil</a:t>
            </a:r>
            <a:r>
              <a:rPr lang="en-US" dirty="0"/>
              <a:t>, </a:t>
            </a:r>
            <a:r>
              <a:rPr lang="en-US" dirty="0" err="1"/>
              <a:t>Rinc</a:t>
            </a:r>
            <a:r>
              <a:rPr lang="en-US" dirty="0"/>
              <a:t> formulations are designed for neutral conditions, but we are introducing ESTAR to represent all the conditions in the PBL.</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135607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t>
            </a:r>
            <a:r>
              <a:rPr lang="en-US" dirty="0" err="1"/>
              <a:t>Rcut</a:t>
            </a:r>
            <a:r>
              <a:rPr lang="en-US" dirty="0"/>
              <a:t> formulation is similar to Zhang’s formulation but avoids direct dependence on u*. Thus in the new formulation </a:t>
            </a:r>
            <a:r>
              <a:rPr lang="en-US" dirty="0" err="1"/>
              <a:t>Rcut</a:t>
            </a:r>
            <a:r>
              <a:rPr lang="en-US" dirty="0"/>
              <a:t> feels the degrees of variation of turbulence magnitude .  Impacts of PM2.5 on stoma closure and PAR is explored via simple methodology. In the future dynamic equations can be introduced in lieu of universal constants. Dew </a:t>
            </a:r>
            <a:r>
              <a:rPr lang="en-US" dirty="0" err="1"/>
              <a:t>formuation</a:t>
            </a:r>
            <a:r>
              <a:rPr lang="en-US" dirty="0"/>
              <a:t> effects on PAR are also roughly included (which is only predominant on upper parts of canopy)</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45800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Bash and John Walker have developed single-point version of the STAGE Model.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14</a:t>
            </a:fld>
            <a:endParaRPr lang="en-US"/>
          </a:p>
        </p:txBody>
      </p:sp>
    </p:spTree>
    <p:extLst>
      <p:ext uri="{BB962C8B-B14F-4D97-AF65-F5344CB8AC3E}">
        <p14:creationId xmlns:p14="http://schemas.microsoft.com/office/powerpoint/2010/main" val="170401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Based on literature review, both the base and </a:t>
            </a:r>
            <a:r>
              <a:rPr lang="en-US" b="0" dirty="0" err="1"/>
              <a:t>estar</a:t>
            </a:r>
            <a:r>
              <a:rPr lang="en-US" b="0" dirty="0"/>
              <a:t> cases predicted aerodynamic conductance well within the measured values. </a:t>
            </a:r>
          </a:p>
          <a:p>
            <a:r>
              <a:rPr lang="en-US" dirty="0"/>
              <a:t>Also, the gaps in the data indicates either missing inputs or bad inputs.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131871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Since the STAGE </a:t>
            </a:r>
            <a:r>
              <a:rPr lang="en-US" b="1" dirty="0" err="1"/>
              <a:t>Rcut</a:t>
            </a:r>
            <a:r>
              <a:rPr lang="en-US" b="1" dirty="0"/>
              <a:t> is inversely proportional to LAI, changes in LAI are reflected via “layered” values. In the new formulation, as mentioned earlier impacts of intensity of turbulence modulated the variability. Both have similar magnitudes. We need some observations, especially long term, to further evaluate these formulations.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16</a:t>
            </a:fld>
            <a:endParaRPr lang="en-US"/>
          </a:p>
        </p:txBody>
      </p:sp>
    </p:spTree>
    <p:extLst>
      <p:ext uri="{BB962C8B-B14F-4D97-AF65-F5344CB8AC3E}">
        <p14:creationId xmlns:p14="http://schemas.microsoft.com/office/powerpoint/2010/main" val="305333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expected, impacts of particle blockage and dew formation effects result in reduced stomatal  conductance (increased resistance) that will have reduced ozone fluxes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17</a:t>
            </a:fld>
            <a:endParaRPr lang="en-US"/>
          </a:p>
        </p:txBody>
      </p:sp>
    </p:spTree>
    <p:extLst>
      <p:ext uri="{BB962C8B-B14F-4D97-AF65-F5344CB8AC3E}">
        <p14:creationId xmlns:p14="http://schemas.microsoft.com/office/powerpoint/2010/main" val="181092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18</a:t>
            </a:fld>
            <a:endParaRPr lang="en-US"/>
          </a:p>
        </p:txBody>
      </p:sp>
    </p:spTree>
    <p:extLst>
      <p:ext uri="{BB962C8B-B14F-4D97-AF65-F5344CB8AC3E}">
        <p14:creationId xmlns:p14="http://schemas.microsoft.com/office/powerpoint/2010/main" val="165958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cooler months, all cases largely underpredict fluxes.  During warmer months  when PM and dew effects are ignored, then bias  in fluxes has increased (blue boxes) as compared to that included those effects (green boxes). When original cuticle resistance formulation was used, it also resulted in small increased bias in fluxes (purple boxes) in warmer months only.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5854D-85FE-42B0-BA4B-E64A380C2E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59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3 decades many  resistance formulations came out depending up on the needs of models and level of sophistication needed. This branching has resulted in differing outcome from models.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77885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issues are…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55300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schemes are under or over predicting measured Ra, causing the differences among the model estimations, this is because they use different stability functions. For this reason, we want to avoid usage of stability functions.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a:t>
            </a:fld>
            <a:endParaRPr lang="en-US"/>
          </a:p>
        </p:txBody>
      </p:sp>
    </p:spTree>
    <p:extLst>
      <p:ext uri="{BB962C8B-B14F-4D97-AF65-F5344CB8AC3E}">
        <p14:creationId xmlns:p14="http://schemas.microsoft.com/office/powerpoint/2010/main" val="332020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that convective plumes originating from the leaf surface causing surface turbulence. Thus, Rb resistance need to have  proper representation of turbulence magnitudes. Second cartoon shows impacts of forced convection. Thus, turbulence effects caused by both free convection and forced convection needs to be included in the Rb</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a:t>
            </a:fld>
            <a:endParaRPr lang="en-US"/>
          </a:p>
        </p:txBody>
      </p:sp>
    </p:spTree>
    <p:extLst>
      <p:ext uri="{BB962C8B-B14F-4D97-AF65-F5344CB8AC3E}">
        <p14:creationId xmlns:p14="http://schemas.microsoft.com/office/powerpoint/2010/main" val="9324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the usage of e* in many formulations as it fits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104008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the usage of e* in many formulations as it fits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a:t>
            </a:fld>
            <a:endParaRPr lang="en-US"/>
          </a:p>
        </p:txBody>
      </p:sp>
    </p:spTree>
    <p:extLst>
      <p:ext uri="{BB962C8B-B14F-4D97-AF65-F5344CB8AC3E}">
        <p14:creationId xmlns:p14="http://schemas.microsoft.com/office/powerpoint/2010/main" val="165044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formulation for all PBL conditions is much needed to promote generalization</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18588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Calibri" panose="020F0502020204030204" pitchFamily="34" charset="0"/>
              </a:rPr>
              <a:t>Sonic anemometer can measure turbulence velocity </a:t>
            </a:r>
            <a:r>
              <a:rPr lang="en-US" sz="1200" dirty="0" err="1">
                <a:latin typeface="Calibri" panose="020F0502020204030204" pitchFamily="34" charset="0"/>
                <a:ea typeface="Calibri" panose="020F0502020204030204" pitchFamily="34" charset="0"/>
              </a:rPr>
              <a:t>estar</a:t>
            </a:r>
            <a:r>
              <a:rPr lang="en-US" sz="1200" dirty="0">
                <a:latin typeface="Calibri" panose="020F0502020204030204" pitchFamily="34" charset="0"/>
                <a:ea typeface="Calibri" panose="020F0502020204030204" pitchFamily="34" charset="0"/>
              </a:rPr>
              <a:t> as well as friction velocity </a:t>
            </a:r>
            <a:r>
              <a:rPr lang="en-US" sz="1200" dirty="0" err="1">
                <a:latin typeface="Calibri" panose="020F0502020204030204" pitchFamily="34" charset="0"/>
                <a:ea typeface="Calibri" panose="020F0502020204030204" pitchFamily="34" charset="0"/>
              </a:rPr>
              <a:t>ustar</a:t>
            </a:r>
            <a:r>
              <a:rPr lang="en-US" sz="1200" dirty="0">
                <a:latin typeface="Calibri" panose="020F0502020204030204" pitchFamily="34" charset="0"/>
                <a:ea typeface="Calibri" panose="020F050202020403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Calibri" panose="020F0502020204030204" pitchFamily="34" charset="0"/>
              </a:rPr>
              <a:t>View of forest canopy in the direction upwind of the Harvard Forest Flux tower. The ATI sonic anemometer and inlets for O3 and CO2 samples are shown in the foreground. The ATI sonic anemometer has an orthogonal array of transducers that transmit and receive sound pulses. Wind velocities are computed from difference in transit times for pulses in opposite directions. Air temperature is calculated from the speed of sound determined by the mean transit time for the vertically oriented transducer pair. Wind velocities and  temperature are reported at 10 Hz. The fluxes of CO2, H2O, O3, and heat are computed from the covariance between vertical wind velocity and concentration over 30-minute intervals.</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a:t>
            </a:fld>
            <a:endParaRPr lang="en-US"/>
          </a:p>
        </p:txBody>
      </p:sp>
    </p:spTree>
    <p:extLst>
      <p:ext uri="{BB962C8B-B14F-4D97-AF65-F5344CB8AC3E}">
        <p14:creationId xmlns:p14="http://schemas.microsoft.com/office/powerpoint/2010/main" val="2784287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86DB6"/>
        </a:solidFill>
        <a:effectLst/>
      </p:bgPr>
    </p:bg>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5916" y="6286"/>
            <a:ext cx="9929284" cy="68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4C218-D7AA-42F1-8F0B-73735E66E384}"/>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3" name="Footer Placeholder 2">
            <a:extLst>
              <a:ext uri="{FF2B5EF4-FFF2-40B4-BE49-F238E27FC236}">
                <a16:creationId xmlns:a16="http://schemas.microsoft.com/office/drawing/2014/main" id="{184FC50E-FA5D-4CAA-B19F-5516DA099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BE648E-DF30-42D0-9A90-1A6D7145E073}"/>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40719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9444-1452-47BC-B678-82716D6F5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7741AD-31A9-4E1E-ADAA-6A1213936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86EDA-5F83-470C-9119-EF6213289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96A66-7EF2-4CAF-894A-57F0B46F5076}"/>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6" name="Footer Placeholder 5">
            <a:extLst>
              <a:ext uri="{FF2B5EF4-FFF2-40B4-BE49-F238E27FC236}">
                <a16:creationId xmlns:a16="http://schemas.microsoft.com/office/drawing/2014/main" id="{BE2A53BC-35BD-43FB-8731-84720D1CB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A7535-E8AB-48FE-8859-51C67C007B5F}"/>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389412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9CBD-C808-40ED-A7BB-80F7435A8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D98C4-56D5-44D9-83BE-B286745BD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A1C93D-1575-4D31-A4EB-DCC981520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6AE2A-ABD1-4921-9313-9F01D3256AE3}"/>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6" name="Footer Placeholder 5">
            <a:extLst>
              <a:ext uri="{FF2B5EF4-FFF2-40B4-BE49-F238E27FC236}">
                <a16:creationId xmlns:a16="http://schemas.microsoft.com/office/drawing/2014/main" id="{5F98EDEA-E76F-4FA8-BF1D-E1CA059D8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86324-75CE-4391-961C-964671DC622F}"/>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336423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16B9-15BB-4BD6-B4AF-D3535B6CC7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939A1E-69A1-4A07-811A-7AB0BD1ACB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3EB0-6B6E-4D86-A73A-6AD8DE88B493}"/>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5" name="Footer Placeholder 4">
            <a:extLst>
              <a:ext uri="{FF2B5EF4-FFF2-40B4-BE49-F238E27FC236}">
                <a16:creationId xmlns:a16="http://schemas.microsoft.com/office/drawing/2014/main" id="{8650B19A-7BC3-4396-99A7-22D4AC27E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F45DE-FB2C-4284-9914-BF74D2A2C2D8}"/>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366849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03396-A5CD-4289-8A63-762F6AA07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C795B-8B03-4795-8E79-04B8031A1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D3B27-AF55-433A-B0E7-7A545707513B}"/>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5" name="Footer Placeholder 4">
            <a:extLst>
              <a:ext uri="{FF2B5EF4-FFF2-40B4-BE49-F238E27FC236}">
                <a16:creationId xmlns:a16="http://schemas.microsoft.com/office/drawing/2014/main" id="{306E2C96-CE06-4832-B580-7538F6DE8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FA88-49B1-4DA8-A45C-FC30AF94668C}"/>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10424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16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2667000"/>
            <a:ext cx="103632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914400" y="6248400"/>
            <a:ext cx="1625600" cy="457200"/>
          </a:xfrm>
          <a:prstGeom prst="rect">
            <a:avLst/>
          </a:prstGeom>
        </p:spPr>
        <p:txBody>
          <a:bodyPr/>
          <a:lstStyle>
            <a:lvl1pPr>
              <a:defRPr sz="1200"/>
            </a:lvl1pPr>
          </a:lstStyle>
          <a:p>
            <a:pPr>
              <a:defRPr/>
            </a:pPr>
            <a:fld id="{2E1AC9BC-A418-4CE7-95ED-197CDAE27005}" type="datetime1">
              <a:rPr lang="en-US" smtClean="0"/>
              <a:pPr>
                <a:defRPr/>
              </a:pPr>
              <a:t>10/18/2022</a:t>
            </a:fld>
            <a:endParaRPr lang="en-US" dirty="0"/>
          </a:p>
        </p:txBody>
      </p:sp>
      <p:sp>
        <p:nvSpPr>
          <p:cNvPr id="6" name="Footer Placeholder 4"/>
          <p:cNvSpPr>
            <a:spLocks noGrp="1"/>
          </p:cNvSpPr>
          <p:nvPr>
            <p:ph type="ftr" sz="quarter" idx="11"/>
          </p:nvPr>
        </p:nvSpPr>
        <p:spPr>
          <a:xfrm>
            <a:off x="2540000" y="6248400"/>
            <a:ext cx="7315200" cy="457200"/>
          </a:xfrm>
          <a:prstGeom prst="rect">
            <a:avLst/>
          </a:prstGeom>
        </p:spPr>
        <p:txBody>
          <a:bodyPr/>
          <a:lstStyle>
            <a:lvl1pPr>
              <a:defRPr sz="12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586B-68C4-4FA2-87C1-397F773FC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7647BA-D4F3-4A66-B6DE-5C6FD95EE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BB007-925E-4BA4-ADED-7EF11D455270}"/>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5" name="Footer Placeholder 4">
            <a:extLst>
              <a:ext uri="{FF2B5EF4-FFF2-40B4-BE49-F238E27FC236}">
                <a16:creationId xmlns:a16="http://schemas.microsoft.com/office/drawing/2014/main" id="{2BEC7FAD-A847-494A-8477-C069A83FA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910FD-9E65-4B43-BB45-02B5C21999ED}"/>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241483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0FE-D579-4E8C-8F00-D7826A63A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5020B-7881-4114-BEFB-22AD075136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5BB52-C7E6-4832-A1F8-45107FD6A722}"/>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5" name="Footer Placeholder 4">
            <a:extLst>
              <a:ext uri="{FF2B5EF4-FFF2-40B4-BE49-F238E27FC236}">
                <a16:creationId xmlns:a16="http://schemas.microsoft.com/office/drawing/2014/main" id="{BD4A2142-E02C-4307-B42C-C5A92A806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4EBA1-93E9-4D84-9D38-EB151B6D6116}"/>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373141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C514-7586-4B03-B78C-3EF4B9E37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A1EB4-0436-442A-96D1-51E1B7CA8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AA996-DB06-4BDF-A1BC-E3E59F262B9D}"/>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5" name="Footer Placeholder 4">
            <a:extLst>
              <a:ext uri="{FF2B5EF4-FFF2-40B4-BE49-F238E27FC236}">
                <a16:creationId xmlns:a16="http://schemas.microsoft.com/office/drawing/2014/main" id="{8715A399-B370-49ED-B5D3-C060BE8FE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D8D5-679E-4A83-8489-1F5ED7DF6BB0}"/>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40810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4A8D-5865-4033-897F-59F36BE3A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CAB27-CBE3-4A79-8F8B-6A240D3B23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A5ECD-4659-4555-922D-BB3264F85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8074A-97E5-4225-AF4E-E71CD7A17D24}"/>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6" name="Footer Placeholder 5">
            <a:extLst>
              <a:ext uri="{FF2B5EF4-FFF2-40B4-BE49-F238E27FC236}">
                <a16:creationId xmlns:a16="http://schemas.microsoft.com/office/drawing/2014/main" id="{5EF50015-8D72-4732-99FB-20807C733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EC623-C3D6-44EE-8A61-B2021A721086}"/>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94318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1A4B-403B-4D57-8523-BDF8F68A9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A36FEE-FDCD-44D8-9AB4-59346F8BE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C2832-1AEE-4644-85DD-8F4A32D40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E75C2F-39CE-496A-A534-45BA5542A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2EF1BB-1E14-43A1-B3AA-C9638EFA7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FDABA-DF10-4660-90F9-E6AB20760A82}"/>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8" name="Footer Placeholder 7">
            <a:extLst>
              <a:ext uri="{FF2B5EF4-FFF2-40B4-BE49-F238E27FC236}">
                <a16:creationId xmlns:a16="http://schemas.microsoft.com/office/drawing/2014/main" id="{631BD3BB-9B5F-4C6C-97E6-A5DCEC881C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A329B-06D4-4BA2-99BB-BDB0F4B91769}"/>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76498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9F9A-16FC-43DC-9809-1007FDADC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849BA-7119-4ED5-B2D0-39F1BFA3A0E3}"/>
              </a:ext>
            </a:extLst>
          </p:cNvPr>
          <p:cNvSpPr>
            <a:spLocks noGrp="1"/>
          </p:cNvSpPr>
          <p:nvPr>
            <p:ph type="dt" sz="half" idx="10"/>
          </p:nvPr>
        </p:nvSpPr>
        <p:spPr/>
        <p:txBody>
          <a:bodyPr/>
          <a:lstStyle/>
          <a:p>
            <a:fld id="{2A4AB084-4356-466E-B873-02BFB5150C7C}" type="datetimeFigureOut">
              <a:rPr lang="en-US" smtClean="0"/>
              <a:t>10/18/2022</a:t>
            </a:fld>
            <a:endParaRPr lang="en-US"/>
          </a:p>
        </p:txBody>
      </p:sp>
      <p:sp>
        <p:nvSpPr>
          <p:cNvPr id="4" name="Footer Placeholder 3">
            <a:extLst>
              <a:ext uri="{FF2B5EF4-FFF2-40B4-BE49-F238E27FC236}">
                <a16:creationId xmlns:a16="http://schemas.microsoft.com/office/drawing/2014/main" id="{FC1269F1-0F96-4723-BD8D-C768B752C9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B59B-CAE2-4327-BF55-5937D2C4BB6B}"/>
              </a:ext>
            </a:extLst>
          </p:cNvPr>
          <p:cNvSpPr>
            <a:spLocks noGrp="1"/>
          </p:cNvSpPr>
          <p:nvPr>
            <p:ph type="sldNum" sz="quarter" idx="12"/>
          </p:nvPr>
        </p:nvSpPr>
        <p:spPr/>
        <p:txBody>
          <a:bodyPr/>
          <a:lstStyle/>
          <a:p>
            <a:fld id="{99AB4099-37AE-4F1A-8524-EDE418108582}" type="slidenum">
              <a:rPr lang="en-US" smtClean="0"/>
              <a:t>‹#›</a:t>
            </a:fld>
            <a:endParaRPr lang="en-US"/>
          </a:p>
        </p:txBody>
      </p:sp>
    </p:spTree>
    <p:extLst>
      <p:ext uri="{BB962C8B-B14F-4D97-AF65-F5344CB8AC3E}">
        <p14:creationId xmlns:p14="http://schemas.microsoft.com/office/powerpoint/2010/main" val="3889025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914400" cy="228600"/>
          </a:xfrm>
          <a:prstGeom prst="rect">
            <a:avLst/>
          </a:prstGeom>
          <a:solidFill>
            <a:srgbClr val="026CB6"/>
          </a:solidFill>
          <a:ln>
            <a:noFill/>
          </a:ln>
        </p:spPr>
        <p:txBody>
          <a:bodyPr wrap="none" anchor="ctr"/>
          <a:lstStyle/>
          <a:p>
            <a:endParaRPr lang="en-US" sz="2400">
              <a:solidFill>
                <a:srgbClr val="026CB6"/>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3199" y="152400"/>
            <a:ext cx="154160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9A7CD-3399-4170-9833-2C29C0A4C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E6C61-952E-447D-8F90-D47798EDA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7913F-97EF-4488-A7F9-F061DD2B1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AB084-4356-466E-B873-02BFB5150C7C}" type="datetimeFigureOut">
              <a:rPr lang="en-US" smtClean="0"/>
              <a:t>10/18/2022</a:t>
            </a:fld>
            <a:endParaRPr lang="en-US"/>
          </a:p>
        </p:txBody>
      </p:sp>
      <p:sp>
        <p:nvSpPr>
          <p:cNvPr id="5" name="Footer Placeholder 4">
            <a:extLst>
              <a:ext uri="{FF2B5EF4-FFF2-40B4-BE49-F238E27FC236}">
                <a16:creationId xmlns:a16="http://schemas.microsoft.com/office/drawing/2014/main" id="{6D9E79C3-67BC-4FC3-B337-D0A4F051D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8B7B35-787B-49C4-8244-7DF19259C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B4099-37AE-4F1A-8524-EDE418108582}" type="slidenum">
              <a:rPr lang="en-US" smtClean="0"/>
              <a:t>‹#›</a:t>
            </a:fld>
            <a:endParaRPr lang="en-US"/>
          </a:p>
        </p:txBody>
      </p:sp>
    </p:spTree>
    <p:extLst>
      <p:ext uri="{BB962C8B-B14F-4D97-AF65-F5344CB8AC3E}">
        <p14:creationId xmlns:p14="http://schemas.microsoft.com/office/powerpoint/2010/main" val="18631717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230.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11.png"/><Relationship Id="rId13" Type="http://schemas.openxmlformats.org/officeDocument/2006/relationships/image" Target="../media/image48.png"/><Relationship Id="rId3" Type="http://schemas.openxmlformats.org/officeDocument/2006/relationships/image" Target="../media/image29.png"/><Relationship Id="rId7" Type="http://schemas.openxmlformats.org/officeDocument/2006/relationships/image" Target="../media/image520.pn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5.png"/><Relationship Id="rId10" Type="http://schemas.openxmlformats.org/officeDocument/2006/relationships/image" Target="../media/image120.png"/><Relationship Id="rId4" Type="http://schemas.openxmlformats.org/officeDocument/2006/relationships/image" Target="../media/image60.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7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bwMode="auto">
          <a:xfrm>
            <a:off x="533400" y="2334497"/>
            <a:ext cx="11353800" cy="4219610"/>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lnSpc>
                <a:spcPct val="100000"/>
              </a:lnSpc>
              <a:spcBef>
                <a:spcPts val="0"/>
              </a:spcBef>
            </a:pPr>
            <a:r>
              <a:rPr lang="en-US" sz="2800" b="1" dirty="0">
                <a:latin typeface="+mj-lt"/>
              </a:rPr>
              <a:t>Kiran Alapaty</a:t>
            </a:r>
            <a:r>
              <a:rPr lang="en-US" sz="2800" b="1" baseline="30000" dirty="0">
                <a:latin typeface="+mj-lt"/>
              </a:rPr>
              <a:t>1</a:t>
            </a:r>
          </a:p>
          <a:p>
            <a:pPr algn="ctr">
              <a:lnSpc>
                <a:spcPct val="100000"/>
              </a:lnSpc>
              <a:spcBef>
                <a:spcPts val="0"/>
              </a:spcBef>
            </a:pPr>
            <a:r>
              <a:rPr lang="en-US" b="1" dirty="0">
                <a:latin typeface="+mj-lt"/>
              </a:rPr>
              <a:t>Jesse Bash</a:t>
            </a:r>
            <a:r>
              <a:rPr lang="en-US" b="1" baseline="30000" dirty="0">
                <a:latin typeface="+mj-lt"/>
              </a:rPr>
              <a:t>1</a:t>
            </a:r>
            <a:endParaRPr lang="en-US" b="1" dirty="0">
              <a:latin typeface="+mj-lt"/>
            </a:endParaRPr>
          </a:p>
          <a:p>
            <a:pPr algn="ctr">
              <a:lnSpc>
                <a:spcPct val="100000"/>
              </a:lnSpc>
              <a:spcBef>
                <a:spcPts val="0"/>
              </a:spcBef>
            </a:pPr>
            <a:r>
              <a:rPr lang="en-US" b="1" dirty="0">
                <a:latin typeface="+mj-lt"/>
              </a:rPr>
              <a:t>Bin Cheng</a:t>
            </a:r>
            <a:r>
              <a:rPr lang="en-US" b="1" baseline="30000" dirty="0">
                <a:latin typeface="+mj-lt"/>
              </a:rPr>
              <a:t>2</a:t>
            </a:r>
            <a:endParaRPr lang="en-US" b="1" dirty="0">
              <a:latin typeface="+mj-lt"/>
            </a:endParaRPr>
          </a:p>
          <a:p>
            <a:pPr algn="ctr">
              <a:lnSpc>
                <a:spcPct val="100000"/>
              </a:lnSpc>
              <a:spcBef>
                <a:spcPts val="0"/>
              </a:spcBef>
            </a:pPr>
            <a:r>
              <a:rPr lang="en-US" b="1" dirty="0">
                <a:latin typeface="+mj-lt"/>
              </a:rPr>
              <a:t>Sarav Arunachalam</a:t>
            </a:r>
            <a:r>
              <a:rPr lang="en-US" b="1" baseline="30000" dirty="0">
                <a:latin typeface="+mj-lt"/>
              </a:rPr>
              <a:t>2</a:t>
            </a:r>
            <a:r>
              <a:rPr lang="en-US" b="1" dirty="0">
                <a:latin typeface="+mj-lt"/>
              </a:rPr>
              <a:t> </a:t>
            </a:r>
          </a:p>
          <a:p>
            <a:pPr algn="ctr">
              <a:lnSpc>
                <a:spcPct val="100000"/>
              </a:lnSpc>
              <a:spcBef>
                <a:spcPts val="0"/>
              </a:spcBef>
            </a:pPr>
            <a:r>
              <a:rPr lang="en-US" b="1" dirty="0">
                <a:latin typeface="+mj-lt"/>
              </a:rPr>
              <a:t>J. William Munger</a:t>
            </a:r>
            <a:r>
              <a:rPr lang="en-US" b="1" baseline="30000" dirty="0">
                <a:latin typeface="+mj-lt"/>
              </a:rPr>
              <a:t>3</a:t>
            </a:r>
            <a:endParaRPr lang="en-US" b="1" dirty="0"/>
          </a:p>
          <a:p>
            <a:pPr>
              <a:lnSpc>
                <a:spcPct val="100000"/>
              </a:lnSpc>
              <a:spcBef>
                <a:spcPts val="0"/>
              </a:spcBef>
            </a:pPr>
            <a:r>
              <a:rPr lang="en-US" sz="1600" b="1" dirty="0">
                <a:latin typeface="+mj-lt"/>
              </a:rPr>
              <a:t>1. Center for Environmental Measurement and Modeling, Office of Research and Development, </a:t>
            </a:r>
          </a:p>
          <a:p>
            <a:pPr>
              <a:lnSpc>
                <a:spcPct val="100000"/>
              </a:lnSpc>
              <a:spcBef>
                <a:spcPts val="0"/>
              </a:spcBef>
            </a:pPr>
            <a:r>
              <a:rPr lang="en-US" sz="1600" b="1" dirty="0">
                <a:latin typeface="+mj-lt"/>
              </a:rPr>
              <a:t>	U.S. Environmental Protection Agency, RTP, NC</a:t>
            </a:r>
          </a:p>
          <a:p>
            <a:pPr>
              <a:lnSpc>
                <a:spcPct val="100000"/>
              </a:lnSpc>
              <a:spcBef>
                <a:spcPts val="0"/>
              </a:spcBef>
            </a:pPr>
            <a:r>
              <a:rPr lang="en-US" sz="1600" b="1" dirty="0">
                <a:latin typeface="+mj-lt"/>
              </a:rPr>
              <a:t>2. Institute for the Environment, The University of North Carolina at Chapel Hill, Chapel Hill, NC</a:t>
            </a:r>
          </a:p>
          <a:p>
            <a:pPr>
              <a:lnSpc>
                <a:spcPct val="100000"/>
              </a:lnSpc>
              <a:spcBef>
                <a:spcPts val="0"/>
              </a:spcBef>
            </a:pPr>
            <a:r>
              <a:rPr lang="en-US" sz="1600" b="1" dirty="0">
                <a:latin typeface="+mj-lt"/>
              </a:rPr>
              <a:t>3. Harvard School of Engineering and Applied Sciences, Cambridge, MA</a:t>
            </a:r>
          </a:p>
          <a:p>
            <a:pPr>
              <a:lnSpc>
                <a:spcPct val="100000"/>
              </a:lnSpc>
              <a:spcBef>
                <a:spcPts val="0"/>
              </a:spcBef>
            </a:pPr>
            <a:endParaRPr lang="en-US" sz="1200" i="0" dirty="0">
              <a:latin typeface="+mj-lt"/>
            </a:endParaRPr>
          </a:p>
          <a:p>
            <a:pPr algn="ctr">
              <a:lnSpc>
                <a:spcPct val="100000"/>
              </a:lnSpc>
              <a:spcBef>
                <a:spcPts val="0"/>
              </a:spcBef>
            </a:pPr>
            <a:r>
              <a:rPr lang="en-US" i="0" dirty="0">
                <a:latin typeface="+mj-lt"/>
              </a:rPr>
              <a:t>21</a:t>
            </a:r>
            <a:r>
              <a:rPr lang="en-US" i="0" baseline="30000" dirty="0">
                <a:latin typeface="+mj-lt"/>
              </a:rPr>
              <a:t>st</a:t>
            </a:r>
            <a:r>
              <a:rPr lang="en-US" i="0" dirty="0">
                <a:latin typeface="+mj-lt"/>
              </a:rPr>
              <a:t> Annual CMAS Conference</a:t>
            </a:r>
          </a:p>
          <a:p>
            <a:pPr algn="ctr">
              <a:lnSpc>
                <a:spcPct val="100000"/>
              </a:lnSpc>
              <a:spcBef>
                <a:spcPts val="0"/>
              </a:spcBef>
            </a:pPr>
            <a:r>
              <a:rPr lang="en-US" i="0" dirty="0">
                <a:latin typeface="+mj-lt"/>
              </a:rPr>
              <a:t>October 17-19, 2022</a:t>
            </a:r>
          </a:p>
          <a:p>
            <a:pPr>
              <a:lnSpc>
                <a:spcPct val="100000"/>
              </a:lnSpc>
            </a:pPr>
            <a:endParaRPr lang="en-US" sz="1800" dirty="0"/>
          </a:p>
        </p:txBody>
      </p:sp>
      <p:sp>
        <p:nvSpPr>
          <p:cNvPr id="3076" name="Rectangle 9"/>
          <p:cNvSpPr>
            <a:spLocks noGrp="1" noChangeArrowheads="1"/>
          </p:cNvSpPr>
          <p:nvPr>
            <p:ph type="ctrTitle"/>
          </p:nvPr>
        </p:nvSpPr>
        <p:spPr bwMode="auto">
          <a:xfrm>
            <a:off x="2286000" y="762000"/>
            <a:ext cx="8382000" cy="131917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a:lnSpc>
                <a:spcPct val="150000"/>
              </a:lnSpc>
            </a:pPr>
            <a:r>
              <a:rPr lang="en-US" dirty="0"/>
              <a:t>Development and Evaluation of an </a:t>
            </a:r>
            <a:br>
              <a:rPr lang="en-US" dirty="0"/>
            </a:br>
            <a:r>
              <a:rPr lang="en-US" dirty="0"/>
              <a:t>Advanced Ozone Dry Deposition Model</a:t>
            </a:r>
          </a:p>
        </p:txBody>
      </p:sp>
      <p:sp>
        <p:nvSpPr>
          <p:cNvPr id="9" name="Rectangle 16"/>
          <p:cNvSpPr>
            <a:spLocks noChangeArrowheads="1"/>
          </p:cNvSpPr>
          <p:nvPr/>
        </p:nvSpPr>
        <p:spPr bwMode="auto">
          <a:xfrm>
            <a:off x="1143000"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dirty="0">
                <a:solidFill>
                  <a:schemeClr val="bg1"/>
                </a:solidFill>
              </a:rPr>
              <a:t>Office of Research and Development</a:t>
            </a:r>
            <a:endParaRPr lang="en-US" sz="900" dirty="0"/>
          </a:p>
          <a:p>
            <a:pPr>
              <a:lnSpc>
                <a:spcPct val="90000"/>
              </a:lnSpc>
            </a:pPr>
            <a:r>
              <a:rPr lang="en-US" sz="900" dirty="0">
                <a:solidFill>
                  <a:schemeClr val="bg1"/>
                </a:solidFill>
              </a:rPr>
              <a:t>Center for Environmental Measurement and Modeling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2286000" y="216435"/>
                <a:ext cx="8382000" cy="666566"/>
              </a:xfrm>
            </p:spPr>
            <p:txBody>
              <a:bodyPr/>
              <a:lstStyle/>
              <a:p>
                <a:r>
                  <a:rPr lang="en-US" b="1" dirty="0"/>
                  <a:t>Closure Problem – how to estimate </a:t>
                </a:r>
                <a14:m>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𝒆</m:t>
                        </m:r>
                      </m:e>
                      <m:sub>
                        <m:r>
                          <a:rPr lang="en-US" sz="3600" b="1">
                            <a:latin typeface="Cambria Math" panose="02040503050406030204" pitchFamily="18" charset="0"/>
                          </a:rPr>
                          <m:t>∗</m:t>
                        </m:r>
                      </m:sub>
                    </m:sSub>
                  </m:oMath>
                </a14:m>
                <a:endParaRPr lang="en-US" b="1" dirty="0"/>
              </a:p>
            </p:txBody>
          </p:sp>
        </mc:Choice>
        <mc:Fallback xmlns="">
          <p:sp>
            <p:nvSpPr>
              <p:cNvPr id="2" name="Title 1">
                <a:extLst>
                  <a:ext uri="{FF2B5EF4-FFF2-40B4-BE49-F238E27FC236}">
                    <a16:creationId xmlns:a16="http://schemas.microsoft.com/office/drawing/2014/main" id="{4484F817-39E6-40CF-9B55-1EC3A89BC3D1}"/>
                  </a:ext>
                </a:extLst>
              </p:cNvPr>
              <p:cNvSpPr>
                <a:spLocks noGrp="1" noRot="1" noChangeAspect="1" noMove="1" noResize="1" noEditPoints="1" noAdjustHandles="1" noChangeArrowheads="1" noChangeShapeType="1" noTextEdit="1"/>
              </p:cNvSpPr>
              <p:nvPr>
                <p:ph type="title"/>
              </p:nvPr>
            </p:nvSpPr>
            <p:spPr>
              <a:xfrm>
                <a:off x="2286000" y="216435"/>
                <a:ext cx="8382000" cy="666566"/>
              </a:xfrm>
              <a:blipFill>
                <a:blip r:embed="rId2"/>
                <a:stretch>
                  <a:fillRect l="-2036" t="-10092" b="-275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8AB00D4-91CC-439F-A104-30CDB2D3BCA4}"/>
                  </a:ext>
                </a:extLst>
              </p:cNvPr>
              <p:cNvSpPr txBox="1"/>
              <p:nvPr/>
            </p:nvSpPr>
            <p:spPr>
              <a:xfrm>
                <a:off x="579856" y="1066800"/>
                <a:ext cx="11300058" cy="2677656"/>
              </a:xfrm>
              <a:prstGeom prst="rect">
                <a:avLst/>
              </a:prstGeom>
              <a:noFill/>
            </p:spPr>
            <p:txBody>
              <a:bodyPr wrap="square">
                <a:spAutoFit/>
              </a:bodyPr>
              <a:lstStyle/>
              <a:p>
                <a:r>
                  <a:rPr lang="en-US" b="1" dirty="0"/>
                  <a:t>Since we have only one 3-D sonic anemometer site data for the US, we need a methodology to estimate it for every site where surface measurements are available or for use in a gridded model. </a:t>
                </a:r>
              </a:p>
              <a:p>
                <a:endParaRPr lang="en-US" b="1" dirty="0"/>
              </a:p>
              <a:p>
                <a:r>
                  <a:rPr lang="en-US" b="1" dirty="0"/>
                  <a:t>Alapaty and Alapaty (2001) used it for a PBL scheme; He &amp; Alapaty (2018) </a:t>
                </a:r>
                <a:r>
                  <a:rPr lang="en-US" dirty="0"/>
                  <a:t>coupled cloud processes with PBL process and proposed &amp; evaluated </a:t>
                </a:r>
                <a14:m>
                  <m:oMath xmlns:m="http://schemas.openxmlformats.org/officeDocument/2006/math">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𝒆</m:t>
                        </m:r>
                      </m:e>
                      <m:sub>
                        <m:r>
                          <a:rPr lang="en-US" sz="2400" b="1" i="1" smtClean="0">
                            <a:latin typeface="Cambria Math" panose="02040503050406030204" pitchFamily="18" charset="0"/>
                            <a:ea typeface="Cambria Math" panose="02040503050406030204" pitchFamily="18" charset="0"/>
                          </a:rPr>
                          <m:t>∗</m:t>
                        </m:r>
                      </m:sub>
                    </m:sSub>
                    <m:r>
                      <a:rPr lang="en-US" sz="2400" b="1" i="1" smtClean="0">
                        <a:latin typeface="Cambria Math" panose="02040503050406030204" pitchFamily="18" charset="0"/>
                        <a:ea typeface="Cambria Math" panose="02040503050406030204" pitchFamily="18" charset="0"/>
                      </a:rPr>
                      <m:t> </m:t>
                    </m:r>
                  </m:oMath>
                </a14:m>
                <a:r>
                  <a:rPr lang="en-US" dirty="0"/>
                  <a:t>using the Multi-Scale Kain-Fritsch (</a:t>
                </a:r>
                <a:r>
                  <a:rPr lang="en-US" b="1" dirty="0"/>
                  <a:t>MSKF</a:t>
                </a:r>
                <a:r>
                  <a:rPr lang="en-US" dirty="0"/>
                  <a:t>) scheme. In those studies,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𝒆</m:t>
                        </m:r>
                      </m:e>
                      <m:sub>
                        <m:r>
                          <a:rPr lang="en-US" b="1" i="1">
                            <a:latin typeface="Cambria Math" panose="02040503050406030204" pitchFamily="18" charset="0"/>
                            <a:ea typeface="Cambria Math" panose="02040503050406030204" pitchFamily="18" charset="0"/>
                          </a:rPr>
                          <m:t>∗</m:t>
                        </m:r>
                      </m:sub>
                    </m:sSub>
                    <m:r>
                      <a:rPr lang="en-US" b="1" i="1">
                        <a:latin typeface="Cambria Math" panose="02040503050406030204" pitchFamily="18" charset="0"/>
                        <a:ea typeface="Cambria Math" panose="02040503050406030204" pitchFamily="18" charset="0"/>
                      </a:rPr>
                      <m:t> </m:t>
                    </m:r>
                  </m:oMath>
                </a14:m>
                <a:r>
                  <a:rPr lang="en-US" dirty="0"/>
                  <a:t>was estimated as:</a:t>
                </a:r>
              </a:p>
            </p:txBody>
          </p:sp>
        </mc:Choice>
        <mc:Fallback>
          <p:sp>
            <p:nvSpPr>
              <p:cNvPr id="40" name="TextBox 39">
                <a:extLst>
                  <a:ext uri="{FF2B5EF4-FFF2-40B4-BE49-F238E27FC236}">
                    <a16:creationId xmlns:a16="http://schemas.microsoft.com/office/drawing/2014/main" id="{88AB00D4-91CC-439F-A104-30CDB2D3BCA4}"/>
                  </a:ext>
                </a:extLst>
              </p:cNvPr>
              <p:cNvSpPr txBox="1">
                <a:spLocks noRot="1" noChangeAspect="1" noMove="1" noResize="1" noEditPoints="1" noAdjustHandles="1" noChangeArrowheads="1" noChangeShapeType="1" noTextEdit="1"/>
              </p:cNvSpPr>
              <p:nvPr/>
            </p:nvSpPr>
            <p:spPr>
              <a:xfrm>
                <a:off x="579856" y="1066800"/>
                <a:ext cx="11300058" cy="2677656"/>
              </a:xfrm>
              <a:prstGeom prst="rect">
                <a:avLst/>
              </a:prstGeom>
              <a:blipFill>
                <a:blip r:embed="rId3"/>
                <a:stretch>
                  <a:fillRect l="-809" t="-1595" r="-1510" b="-455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095FD88-BC35-49E4-B9AF-ED840C2D51DF}"/>
              </a:ext>
            </a:extLst>
          </p:cNvPr>
          <p:cNvPicPr>
            <a:picLocks noChangeAspect="1"/>
          </p:cNvPicPr>
          <p:nvPr/>
        </p:nvPicPr>
        <p:blipFill>
          <a:blip r:embed="rId4"/>
          <a:stretch>
            <a:fillRect/>
          </a:stretch>
        </p:blipFill>
        <p:spPr>
          <a:xfrm>
            <a:off x="579856" y="3651208"/>
            <a:ext cx="11300058" cy="266499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32E972-EC15-4AF5-A5CC-7E56A0FC05C2}"/>
                  </a:ext>
                </a:extLst>
              </p:cNvPr>
              <p:cNvSpPr txBox="1"/>
              <p:nvPr/>
            </p:nvSpPr>
            <p:spPr>
              <a:xfrm>
                <a:off x="1524000" y="6248400"/>
                <a:ext cx="10169707" cy="633571"/>
              </a:xfrm>
              <a:prstGeom prst="rect">
                <a:avLst/>
              </a:prstGeom>
              <a:noFill/>
            </p:spPr>
            <p:txBody>
              <a:bodyPr wrap="none" rtlCol="0">
                <a:spAutoFit/>
              </a:bodyPr>
              <a:lstStyle/>
              <a:p>
                <a:r>
                  <a:rPr lang="en-US" sz="3200" b="1" dirty="0"/>
                  <a:t>But </a:t>
                </a:r>
                <a14:m>
                  <m:oMath xmlns:m="http://schemas.openxmlformats.org/officeDocument/2006/math">
                    <m:sSub>
                      <m:sSubPr>
                        <m:ctrlPr>
                          <a:rPr lang="en-US" sz="3600" b="1" i="1" smtClean="0">
                            <a:latin typeface="Cambria Math" panose="02040503050406030204" pitchFamily="18" charset="0"/>
                            <a:ea typeface="Cambria Math" panose="02040503050406030204" pitchFamily="18" charset="0"/>
                          </a:rPr>
                        </m:ctrlPr>
                      </m:sSubPr>
                      <m:e>
                        <m:r>
                          <a:rPr lang="en-US" sz="3600" b="1" i="1">
                            <a:latin typeface="Cambria Math" panose="02040503050406030204" pitchFamily="18" charset="0"/>
                            <a:ea typeface="Cambria Math" panose="02040503050406030204" pitchFamily="18" charset="0"/>
                          </a:rPr>
                          <m:t>𝒆</m:t>
                        </m:r>
                      </m:e>
                      <m:sub>
                        <m:r>
                          <a:rPr lang="en-US" sz="3600" b="1" i="1">
                            <a:latin typeface="Cambria Math" panose="02040503050406030204" pitchFamily="18" charset="0"/>
                            <a:ea typeface="Cambria Math" panose="02040503050406030204" pitchFamily="18" charset="0"/>
                          </a:rPr>
                          <m:t>∗</m:t>
                        </m:r>
                      </m:sub>
                    </m:sSub>
                    <m:r>
                      <a:rPr lang="en-US" sz="3600" b="1" i="1">
                        <a:latin typeface="Cambria Math" panose="02040503050406030204" pitchFamily="18" charset="0"/>
                        <a:ea typeface="Cambria Math" panose="02040503050406030204" pitchFamily="18" charset="0"/>
                      </a:rPr>
                      <m:t> </m:t>
                    </m:r>
                  </m:oMath>
                </a14:m>
                <a:r>
                  <a:rPr lang="en-US" sz="3200" b="1" dirty="0"/>
                  <a:t>was never evaluated against measurements</a:t>
                </a:r>
              </a:p>
            </p:txBody>
          </p:sp>
        </mc:Choice>
        <mc:Fallback xmlns="">
          <p:sp>
            <p:nvSpPr>
              <p:cNvPr id="9" name="TextBox 8">
                <a:extLst>
                  <a:ext uri="{FF2B5EF4-FFF2-40B4-BE49-F238E27FC236}">
                    <a16:creationId xmlns:a16="http://schemas.microsoft.com/office/drawing/2014/main" id="{D332E972-EC15-4AF5-A5CC-7E56A0FC05C2}"/>
                  </a:ext>
                </a:extLst>
              </p:cNvPr>
              <p:cNvSpPr txBox="1">
                <a:spLocks noRot="1" noChangeAspect="1" noMove="1" noResize="1" noEditPoints="1" noAdjustHandles="1" noChangeArrowheads="1" noChangeShapeType="1" noTextEdit="1"/>
              </p:cNvSpPr>
              <p:nvPr/>
            </p:nvSpPr>
            <p:spPr>
              <a:xfrm>
                <a:off x="1524000" y="6248400"/>
                <a:ext cx="10169707" cy="633571"/>
              </a:xfrm>
              <a:prstGeom prst="rect">
                <a:avLst/>
              </a:prstGeom>
              <a:blipFill>
                <a:blip r:embed="rId5"/>
                <a:stretch>
                  <a:fillRect l="-1499" t="-6731" b="-28846"/>
                </a:stretch>
              </a:blipFill>
            </p:spPr>
            <p:txBody>
              <a:bodyPr/>
              <a:lstStyle/>
              <a:p>
                <a:r>
                  <a:rPr lang="en-US">
                    <a:noFill/>
                  </a:rPr>
                  <a:t> </a:t>
                </a:r>
              </a:p>
            </p:txBody>
          </p:sp>
        </mc:Fallback>
      </mc:AlternateContent>
    </p:spTree>
    <p:extLst>
      <p:ext uri="{BB962C8B-B14F-4D97-AF65-F5344CB8AC3E}">
        <p14:creationId xmlns:p14="http://schemas.microsoft.com/office/powerpoint/2010/main" val="54281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10</a:t>
            </a:fld>
            <a:endParaRPr lang="en-US" dirty="0"/>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1075612" y="175143"/>
            <a:ext cx="10625750" cy="830997"/>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lgn="ctr">
              <a:spcBef>
                <a:spcPts val="0"/>
              </a:spcBef>
              <a:spcAft>
                <a:spcPts val="0"/>
              </a:spcAft>
              <a:buNone/>
            </a:pPr>
            <a:r>
              <a:rPr lang="en-US" b="1" dirty="0">
                <a:effectLst/>
                <a:ea typeface="Calibri" panose="020F0502020204030204" pitchFamily="34" charset="0"/>
                <a:cs typeface="Times New Roman" panose="02020603050405020304" pitchFamily="18" charset="0"/>
              </a:rPr>
              <a:t>Validation of </a:t>
            </a:r>
            <a:r>
              <a:rPr lang="en-US" b="1" i="1" dirty="0">
                <a:effectLst/>
                <a:ea typeface="Calibri" panose="020F0502020204030204" pitchFamily="34" charset="0"/>
                <a:cs typeface="Times New Roman" panose="02020603050405020304" pitchFamily="18" charset="0"/>
              </a:rPr>
              <a:t>e</a:t>
            </a:r>
            <a:r>
              <a:rPr lang="en-US" b="1" i="1" baseline="-25000" dirty="0">
                <a:effectLst/>
                <a:ea typeface="Calibri" panose="020F0502020204030204" pitchFamily="34" charset="0"/>
                <a:cs typeface="Times New Roman" panose="02020603050405020304" pitchFamily="18" charset="0"/>
              </a:rPr>
              <a:t>*</a:t>
            </a:r>
            <a:r>
              <a:rPr lang="en-US" b="1" dirty="0">
                <a:effectLst/>
                <a:ea typeface="Calibri" panose="020F0502020204030204" pitchFamily="34" charset="0"/>
                <a:cs typeface="Times New Roman" panose="02020603050405020304" pitchFamily="18" charset="0"/>
              </a:rPr>
              <a:t> Estimation Using 3-D Sonic Anemometer Micrometeorological variance Data </a:t>
            </a:r>
            <a:r>
              <a:rPr lang="en-US" b="1" dirty="0"/>
              <a:t>(1991-2000) </a:t>
            </a:r>
            <a:endParaRPr lang="en-US" dirty="0">
              <a:effectLst/>
              <a:highlight>
                <a:srgbClr val="FFFF00"/>
              </a:highlight>
              <a:ea typeface="Calibri" panose="020F0502020204030204" pitchFamily="34" charset="0"/>
              <a:cs typeface="Times New Roman" panose="02020603050405020304" pitchFamily="18" charset="0"/>
            </a:endParaRPr>
          </a:p>
        </p:txBody>
      </p:sp>
      <p:pic>
        <p:nvPicPr>
          <p:cNvPr id="5" name="Picture 4" descr="Chart, scatter chart&#10;&#10;Description automatically generated">
            <a:extLst>
              <a:ext uri="{FF2B5EF4-FFF2-40B4-BE49-F238E27FC236}">
                <a16:creationId xmlns:a16="http://schemas.microsoft.com/office/drawing/2014/main" id="{08084390-070D-4A7D-A27F-F310AA8F4DE6}"/>
              </a:ext>
            </a:extLst>
          </p:cNvPr>
          <p:cNvPicPr>
            <a:picLocks noChangeAspect="1"/>
          </p:cNvPicPr>
          <p:nvPr/>
        </p:nvPicPr>
        <p:blipFill>
          <a:blip r:embed="rId3"/>
          <a:stretch>
            <a:fillRect/>
          </a:stretch>
        </p:blipFill>
        <p:spPr>
          <a:xfrm>
            <a:off x="2301693" y="1525823"/>
            <a:ext cx="4637154" cy="4114800"/>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F9D33C-FC14-4D31-B9B0-524574627A83}"/>
                  </a:ext>
                </a:extLst>
              </p:cNvPr>
              <p:cNvSpPr txBox="1"/>
              <p:nvPr/>
            </p:nvSpPr>
            <p:spPr>
              <a:xfrm>
                <a:off x="7315200" y="2244395"/>
                <a:ext cx="4637153" cy="2677656"/>
              </a:xfrm>
              <a:prstGeom prst="rect">
                <a:avLst/>
              </a:prstGeom>
              <a:noFill/>
            </p:spPr>
            <p:txBody>
              <a:bodyPr wrap="square">
                <a:spAutoFit/>
              </a:bodyPr>
              <a:lstStyle/>
              <a:p>
                <a:pPr marL="342900" indent="-342900">
                  <a:buFont typeface="Arial" panose="020B0604020202020204" pitchFamily="34" charset="0"/>
                  <a:buChar char="•"/>
                </a:pPr>
                <a:r>
                  <a:rPr lang="en-US" sz="2400" b="1" i="1" dirty="0">
                    <a:solidFill>
                      <a:schemeClr val="tx1"/>
                    </a:solidFill>
                    <a:effectLst/>
                    <a:latin typeface="+mn-lt"/>
                    <a:ea typeface="DengXian" panose="02010600030101010101" pitchFamily="2" charset="-122"/>
                  </a:rPr>
                  <a:t>The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oMath>
                </a14:m>
                <a:r>
                  <a:rPr kumimoji="0" lang="en-US" sz="2400" b="1" i="0" u="none" strike="noStrike" kern="1200" cap="none" spc="0" normalizeH="0" baseline="0" noProof="0" dirty="0">
                    <a:ln>
                      <a:noFill/>
                    </a:ln>
                    <a:solidFill>
                      <a:schemeClr val="tx1"/>
                    </a:solidFill>
                    <a:effectLst/>
                    <a:uLnTx/>
                    <a:uFillTx/>
                    <a:latin typeface="Arial"/>
                    <a:ea typeface="ＭＳ Ｐゴシック"/>
                  </a:rPr>
                  <a:t> </a:t>
                </a:r>
                <a:r>
                  <a:rPr lang="en-US" sz="2400" b="1" dirty="0">
                    <a:solidFill>
                      <a:schemeClr val="tx1"/>
                    </a:solidFill>
                    <a:effectLst/>
                    <a:latin typeface="+mn-lt"/>
                    <a:ea typeface="DengXian" panose="02010600030101010101" pitchFamily="2" charset="-122"/>
                  </a:rPr>
                  <a:t>and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a:solidFill>
                              <a:schemeClr val="tx1"/>
                            </a:solidFill>
                            <a:latin typeface="Cambria Math" panose="02040503050406030204" pitchFamily="18" charset="0"/>
                          </a:rPr>
                          <m:t>𝐞</m:t>
                        </m:r>
                      </m:e>
                      <m:sub>
                        <m:r>
                          <a:rPr lang="en-US" b="1">
                            <a:solidFill>
                              <a:schemeClr val="tx1"/>
                            </a:solidFill>
                            <a:latin typeface="Cambria Math" panose="02040503050406030204" pitchFamily="18" charset="0"/>
                          </a:rPr>
                          <m:t>∗</m:t>
                        </m:r>
                      </m:sub>
                    </m:sSub>
                  </m:oMath>
                </a14:m>
                <a:r>
                  <a:rPr lang="en-US" sz="2400" b="1" i="1" baseline="-25000" dirty="0">
                    <a:solidFill>
                      <a:schemeClr val="tx1"/>
                    </a:solidFill>
                    <a:effectLst/>
                    <a:latin typeface="+mn-lt"/>
                    <a:ea typeface="DengXian" panose="02010600030101010101" pitchFamily="2" charset="-122"/>
                  </a:rPr>
                  <a:t>obs</a:t>
                </a:r>
                <a:r>
                  <a:rPr lang="en-US" sz="2400" b="1" dirty="0">
                    <a:solidFill>
                      <a:schemeClr val="tx1"/>
                    </a:solidFill>
                    <a:effectLst/>
                    <a:latin typeface="+mn-lt"/>
                    <a:ea typeface="DengXian" panose="02010600030101010101" pitchFamily="2" charset="-122"/>
                  </a:rPr>
                  <a:t> have excellent correlation, validates the parameterized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a:solidFill>
                              <a:schemeClr val="tx1"/>
                            </a:solidFill>
                            <a:latin typeface="Cambria Math" panose="02040503050406030204" pitchFamily="18" charset="0"/>
                          </a:rPr>
                          <m:t>𝐞</m:t>
                        </m:r>
                      </m:e>
                      <m:sub>
                        <m:r>
                          <a:rPr lang="en-US" b="1">
                            <a:solidFill>
                              <a:schemeClr val="tx1"/>
                            </a:solidFill>
                            <a:latin typeface="Cambria Math" panose="02040503050406030204" pitchFamily="18" charset="0"/>
                          </a:rPr>
                          <m:t>∗</m:t>
                        </m:r>
                      </m:sub>
                    </m:sSub>
                  </m:oMath>
                </a14:m>
                <a:r>
                  <a:rPr lang="en-US" b="1" dirty="0">
                    <a:solidFill>
                      <a:schemeClr val="tx1"/>
                    </a:solidFill>
                    <a:latin typeface="Arial"/>
                    <a:ea typeface="ＭＳ Ｐゴシック"/>
                  </a:rPr>
                  <a:t> </a:t>
                </a:r>
                <a:r>
                  <a:rPr lang="en-US" sz="2400" b="1" dirty="0">
                    <a:solidFill>
                      <a:schemeClr val="tx1"/>
                    </a:solidFill>
                    <a:effectLst/>
                    <a:latin typeface="+mn-lt"/>
                    <a:ea typeface="DengXian" panose="02010600030101010101" pitchFamily="2" charset="-122"/>
                  </a:rPr>
                  <a:t>estimation at decadal timescale &amp; its utility representing 3-D turbulence. </a:t>
                </a:r>
              </a:p>
            </p:txBody>
          </p:sp>
        </mc:Choice>
        <mc:Fallback xmlns="">
          <p:sp>
            <p:nvSpPr>
              <p:cNvPr id="8" name="TextBox 7">
                <a:extLst>
                  <a:ext uri="{FF2B5EF4-FFF2-40B4-BE49-F238E27FC236}">
                    <a16:creationId xmlns:a16="http://schemas.microsoft.com/office/drawing/2014/main" id="{16F9D33C-FC14-4D31-B9B0-524574627A83}"/>
                  </a:ext>
                </a:extLst>
              </p:cNvPr>
              <p:cNvSpPr txBox="1">
                <a:spLocks noRot="1" noChangeAspect="1" noMove="1" noResize="1" noEditPoints="1" noAdjustHandles="1" noChangeArrowheads="1" noChangeShapeType="1" noTextEdit="1"/>
              </p:cNvSpPr>
              <p:nvPr/>
            </p:nvSpPr>
            <p:spPr>
              <a:xfrm>
                <a:off x="7315200" y="2244395"/>
                <a:ext cx="4637153" cy="2677656"/>
              </a:xfrm>
              <a:prstGeom prst="rect">
                <a:avLst/>
              </a:prstGeom>
              <a:blipFill>
                <a:blip r:embed="rId4"/>
                <a:stretch>
                  <a:fillRect l="-1708" t="-1595" r="-1314" b="-4556"/>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64A7201-2830-4586-BA88-A61B7AE752F5}"/>
              </a:ext>
            </a:extLst>
          </p:cNvPr>
          <p:cNvPicPr>
            <a:picLocks noChangeAspect="1"/>
          </p:cNvPicPr>
          <p:nvPr/>
        </p:nvPicPr>
        <p:blipFill>
          <a:blip r:embed="rId5"/>
          <a:stretch>
            <a:fillRect/>
          </a:stretch>
        </p:blipFill>
        <p:spPr>
          <a:xfrm>
            <a:off x="3290157" y="6170558"/>
            <a:ext cx="2855373" cy="61124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pic>
      <p:pic>
        <p:nvPicPr>
          <p:cNvPr id="11" name="Picture 10">
            <a:extLst>
              <a:ext uri="{FF2B5EF4-FFF2-40B4-BE49-F238E27FC236}">
                <a16:creationId xmlns:a16="http://schemas.microsoft.com/office/drawing/2014/main" id="{AF48F33D-56A3-42F1-84F5-6A5F95FDCD10}"/>
              </a:ext>
            </a:extLst>
          </p:cNvPr>
          <p:cNvPicPr>
            <a:picLocks noChangeAspect="1"/>
          </p:cNvPicPr>
          <p:nvPr/>
        </p:nvPicPr>
        <p:blipFill>
          <a:blip r:embed="rId6"/>
          <a:stretch>
            <a:fillRect/>
          </a:stretch>
        </p:blipFill>
        <p:spPr>
          <a:xfrm rot="16200000">
            <a:off x="-423697" y="3081508"/>
            <a:ext cx="4324572" cy="62868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9EF610-0383-49B4-AD30-348FD7C3912E}"/>
                  </a:ext>
                </a:extLst>
              </p:cNvPr>
              <p:cNvSpPr txBox="1"/>
              <p:nvPr/>
            </p:nvSpPr>
            <p:spPr>
              <a:xfrm rot="16200000">
                <a:off x="-306472" y="2989832"/>
                <a:ext cx="2751010" cy="461665"/>
              </a:xfrm>
              <a:prstGeom prst="rect">
                <a:avLst/>
              </a:prstGeom>
              <a:noFill/>
            </p:spPr>
            <p:txBody>
              <a:bodyPr wrap="none" rtlCol="0">
                <a:spAutoFit/>
              </a:bodyPr>
              <a:lstStyle/>
              <a:p>
                <a:r>
                  <a:rPr lang="en-US" b="1" dirty="0"/>
                  <a:t>Parameterized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oMath>
                </a14:m>
                <a:r>
                  <a:rPr kumimoji="0" lang="en-US" sz="2400" b="1" i="0" u="none" strike="noStrike" kern="1200" cap="none" spc="0" normalizeH="0" baseline="0" noProof="0" dirty="0">
                    <a:ln>
                      <a:noFill/>
                    </a:ln>
                    <a:solidFill>
                      <a:schemeClr val="tx1"/>
                    </a:solidFill>
                    <a:effectLst/>
                    <a:uLnTx/>
                    <a:uFillTx/>
                    <a:latin typeface="Arial"/>
                    <a:ea typeface="ＭＳ Ｐゴシック"/>
                  </a:rPr>
                  <a:t> </a:t>
                </a:r>
                <a:endParaRPr lang="en-US" b="1" dirty="0"/>
              </a:p>
            </p:txBody>
          </p:sp>
        </mc:Choice>
        <mc:Fallback xmlns="">
          <p:sp>
            <p:nvSpPr>
              <p:cNvPr id="12" name="TextBox 11">
                <a:extLst>
                  <a:ext uri="{FF2B5EF4-FFF2-40B4-BE49-F238E27FC236}">
                    <a16:creationId xmlns:a16="http://schemas.microsoft.com/office/drawing/2014/main" id="{F39EF610-0383-49B4-AD30-348FD7C3912E}"/>
                  </a:ext>
                </a:extLst>
              </p:cNvPr>
              <p:cNvSpPr txBox="1">
                <a:spLocks noRot="1" noChangeAspect="1" noMove="1" noResize="1" noEditPoints="1" noAdjustHandles="1" noChangeArrowheads="1" noChangeShapeType="1" noTextEdit="1"/>
              </p:cNvSpPr>
              <p:nvPr/>
            </p:nvSpPr>
            <p:spPr>
              <a:xfrm rot="16200000">
                <a:off x="-306472" y="2989832"/>
                <a:ext cx="2751010" cy="461665"/>
              </a:xfrm>
              <a:prstGeom prst="rect">
                <a:avLst/>
              </a:prstGeom>
              <a:blipFill>
                <a:blip r:embed="rId7"/>
                <a:stretch>
                  <a:fillRect l="-9333" r="-30667" b="-3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3667A8-417A-49FA-9AE3-95783932F0AD}"/>
                  </a:ext>
                </a:extLst>
              </p:cNvPr>
              <p:cNvSpPr txBox="1"/>
              <p:nvPr/>
            </p:nvSpPr>
            <p:spPr>
              <a:xfrm>
                <a:off x="3650571" y="5640623"/>
                <a:ext cx="3254289" cy="461665"/>
              </a:xfrm>
              <a:prstGeom prst="rect">
                <a:avLst/>
              </a:prstGeom>
              <a:noFill/>
            </p:spPr>
            <p:txBody>
              <a:bodyPr wrap="none" rtlCol="0">
                <a:spAutoFit/>
              </a:bodyPr>
              <a:lstStyle/>
              <a:p>
                <a:r>
                  <a:rPr lang="en-US" b="1" dirty="0"/>
                  <a:t>Measured </a:t>
                </a:r>
                <a14:m>
                  <m:oMath xmlns:m="http://schemas.openxmlformats.org/officeDocument/2006/math">
                    <m:sSub>
                      <m:sSubPr>
                        <m:ctrlPr>
                          <a:rPr lang="en-US" b="1" i="1">
                            <a:latin typeface="Cambria Math" panose="02040503050406030204" pitchFamily="18" charset="0"/>
                          </a:rPr>
                        </m:ctrlPr>
                      </m:sSubPr>
                      <m:e>
                        <m:r>
                          <a:rPr lang="en-US" b="1">
                            <a:latin typeface="Cambria Math" panose="02040503050406030204" pitchFamily="18" charset="0"/>
                          </a:rPr>
                          <m:t>𝐞</m:t>
                        </m:r>
                      </m:e>
                      <m:sub>
                        <m:r>
                          <a:rPr lang="en-US" b="1">
                            <a:latin typeface="Cambria Math" panose="02040503050406030204" pitchFamily="18" charset="0"/>
                          </a:rPr>
                          <m:t>∗</m:t>
                        </m:r>
                      </m:sub>
                    </m:sSub>
                  </m:oMath>
                </a14:m>
                <a:r>
                  <a:rPr lang="en-US" b="1" dirty="0">
                    <a:latin typeface="Arial"/>
                    <a:ea typeface="ＭＳ Ｐゴシック"/>
                  </a:rPr>
                  <a:t>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t> ( </m:t>
                        </m:r>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r>
                      <a:rPr kumimoji="0" lang="en-US" sz="2400" b="1" i="1" u="none" strike="noStrike" kern="1200" cap="none" spc="0" normalizeH="0" baseline="-25000" noProof="0" smtClean="0">
                        <a:ln>
                          <a:noFill/>
                        </a:ln>
                        <a:solidFill>
                          <a:schemeClr val="tx1"/>
                        </a:solidFill>
                        <a:effectLst/>
                        <a:uLnTx/>
                        <a:uFillTx/>
                        <a:latin typeface="Cambria Math" panose="02040503050406030204" pitchFamily="18" charset="0"/>
                      </a:rPr>
                      <m:t>𝒐𝒃𝒔</m:t>
                    </m:r>
                  </m:oMath>
                </a14:m>
                <a:r>
                  <a:rPr kumimoji="0" lang="en-US" sz="2400" b="1" i="0" u="none" strike="noStrike" kern="1200" cap="none" spc="0" normalizeH="0" baseline="0" noProof="0" dirty="0">
                    <a:ln>
                      <a:noFill/>
                    </a:ln>
                    <a:solidFill>
                      <a:schemeClr val="tx1"/>
                    </a:solidFill>
                    <a:effectLst/>
                    <a:uLnTx/>
                    <a:uFillTx/>
                    <a:latin typeface="Arial"/>
                    <a:ea typeface="ＭＳ Ｐゴシック"/>
                  </a:rPr>
                  <a:t> )</a:t>
                </a:r>
                <a:endParaRPr lang="en-US" b="1" dirty="0"/>
              </a:p>
            </p:txBody>
          </p:sp>
        </mc:Choice>
        <mc:Fallback xmlns="">
          <p:sp>
            <p:nvSpPr>
              <p:cNvPr id="13" name="TextBox 12">
                <a:extLst>
                  <a:ext uri="{FF2B5EF4-FFF2-40B4-BE49-F238E27FC236}">
                    <a16:creationId xmlns:a16="http://schemas.microsoft.com/office/drawing/2014/main" id="{B63667A8-417A-49FA-9AE3-95783932F0AD}"/>
                  </a:ext>
                </a:extLst>
              </p:cNvPr>
              <p:cNvSpPr txBox="1">
                <a:spLocks noRot="1" noChangeAspect="1" noMove="1" noResize="1" noEditPoints="1" noAdjustHandles="1" noChangeArrowheads="1" noChangeShapeType="1" noTextEdit="1"/>
              </p:cNvSpPr>
              <p:nvPr/>
            </p:nvSpPr>
            <p:spPr>
              <a:xfrm>
                <a:off x="3650571" y="5640623"/>
                <a:ext cx="3254289" cy="461665"/>
              </a:xfrm>
              <a:prstGeom prst="rect">
                <a:avLst/>
              </a:prstGeom>
              <a:blipFill>
                <a:blip r:embed="rId8"/>
                <a:stretch>
                  <a:fillRect l="-2996"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55839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6433908" y="1408066"/>
                <a:ext cx="4806485" cy="1106534"/>
              </a:xfrm>
            </p:spPr>
            <p:txBody>
              <a:bodyPr/>
              <a:lstStyle/>
              <a:p>
                <a:pPr lvl="0" eaLnBrk="0" hangingPunct="0">
                  <a:defRPr/>
                </a:pPr>
                <a:r>
                  <a:rPr lang="en-US" dirty="0"/>
                  <a:t>Hypothesis: </a:t>
                </a:r>
                <a14:m>
                  <m:oMath xmlns:m="http://schemas.openxmlformats.org/officeDocument/2006/math">
                    <m:sSub>
                      <m:sSubPr>
                        <m:ctrlPr>
                          <a:rPr lang="en-US" i="1" smtClean="0">
                            <a:solidFill>
                              <a:srgbClr val="0070B9"/>
                            </a:solidFill>
                            <a:latin typeface="Cambria Math" panose="02040503050406030204" pitchFamily="18" charset="0"/>
                          </a:rPr>
                        </m:ctrlPr>
                      </m:sSubPr>
                      <m:e>
                        <m:r>
                          <a:rPr lang="en-US">
                            <a:solidFill>
                              <a:srgbClr val="0070B9"/>
                            </a:solidFill>
                            <a:latin typeface="Cambria Math" panose="02040503050406030204" pitchFamily="18" charset="0"/>
                          </a:rPr>
                          <m:t>𝐮</m:t>
                        </m:r>
                      </m:e>
                      <m:sub>
                        <m:r>
                          <a:rPr lang="en-US">
                            <a:solidFill>
                              <a:srgbClr val="0070B9"/>
                            </a:solidFill>
                            <a:latin typeface="Cambria Math" panose="02040503050406030204" pitchFamily="18" charset="0"/>
                          </a:rPr>
                          <m:t>∗</m:t>
                        </m:r>
                        <m:r>
                          <a:rPr lang="en-US">
                            <a:solidFill>
                              <a:srgbClr val="0070B9"/>
                            </a:solidFill>
                            <a:latin typeface="Cambria Math" panose="02040503050406030204" pitchFamily="18" charset="0"/>
                          </a:rPr>
                          <m:t>𝐜</m:t>
                        </m:r>
                      </m:sub>
                    </m:sSub>
                  </m:oMath>
                </a14:m>
                <a:r>
                  <a:rPr lang="en-US" dirty="0"/>
                  <a:t> ≈ </a:t>
                </a:r>
                <a14:m>
                  <m:oMath xmlns:m="http://schemas.openxmlformats.org/officeDocument/2006/math">
                    <m:sSub>
                      <m:sSubPr>
                        <m:ctrlPr>
                          <a:rPr lang="en-US" sz="3600" i="1" kern="1200">
                            <a:solidFill>
                              <a:srgbClr val="0070B9"/>
                            </a:solidFill>
                            <a:latin typeface="Cambria Math" panose="02040503050406030204" pitchFamily="18" charset="0"/>
                          </a:rPr>
                        </m:ctrlPr>
                      </m:sSubPr>
                      <m:e>
                        <m:r>
                          <a:rPr lang="en-US" sz="3600" b="1" i="1" kern="1200" smtClean="0">
                            <a:solidFill>
                              <a:srgbClr val="0070B9"/>
                            </a:solidFill>
                            <a:latin typeface="Cambria Math" panose="02040503050406030204" pitchFamily="18" charset="0"/>
                          </a:rPr>
                          <m:t>𝒌</m:t>
                        </m:r>
                        <m:r>
                          <a:rPr lang="en-US" sz="3600" b="1" i="0" kern="1200" smtClean="0">
                            <a:solidFill>
                              <a:srgbClr val="0070B9"/>
                            </a:solidFill>
                            <a:latin typeface="Cambria Math" panose="02040503050406030204" pitchFamily="18" charset="0"/>
                          </a:rPr>
                          <m:t> </m:t>
                        </m:r>
                        <m:r>
                          <a:rPr lang="en-US" sz="3600" kern="1200">
                            <a:solidFill>
                              <a:srgbClr val="0070B9"/>
                            </a:solidFill>
                            <a:latin typeface="Cambria Math" panose="02040503050406030204" pitchFamily="18" charset="0"/>
                          </a:rPr>
                          <m:t>𝐞</m:t>
                        </m:r>
                      </m:e>
                      <m:sub>
                        <m:r>
                          <a:rPr lang="en-US" sz="3600" kern="1200">
                            <a:solidFill>
                              <a:srgbClr val="0070B9"/>
                            </a:solidFill>
                            <a:latin typeface="Cambria Math" panose="02040503050406030204" pitchFamily="18" charset="0"/>
                          </a:rPr>
                          <m:t>∗</m:t>
                        </m:r>
                      </m:sub>
                    </m:sSub>
                  </m:oMath>
                </a14:m>
                <a:r>
                  <a:rPr lang="en-US" sz="3600" kern="1200" dirty="0">
                    <a:solidFill>
                      <a:srgbClr val="0070B9"/>
                    </a:solidFill>
                  </a:rPr>
                  <a:t> and evaluation</a:t>
                </a:r>
                <a:endParaRPr lang="en-US" dirty="0"/>
              </a:p>
            </p:txBody>
          </p:sp>
        </mc:Choice>
        <mc:Fallback xmlns="">
          <p:sp>
            <p:nvSpPr>
              <p:cNvPr id="2" name="Title 1">
                <a:extLst>
                  <a:ext uri="{FF2B5EF4-FFF2-40B4-BE49-F238E27FC236}">
                    <a16:creationId xmlns:a16="http://schemas.microsoft.com/office/drawing/2014/main" id="{086A4C30-CE18-4D0A-A0D6-666E5E4241CD}"/>
                  </a:ext>
                </a:extLst>
              </p:cNvPr>
              <p:cNvSpPr>
                <a:spLocks noGrp="1" noRot="1" noChangeAspect="1" noMove="1" noResize="1" noEditPoints="1" noAdjustHandles="1" noChangeArrowheads="1" noChangeShapeType="1" noTextEdit="1"/>
              </p:cNvSpPr>
              <p:nvPr>
                <p:ph type="title"/>
              </p:nvPr>
            </p:nvSpPr>
            <p:spPr>
              <a:xfrm>
                <a:off x="6433908" y="1408066"/>
                <a:ext cx="4806485" cy="1106534"/>
              </a:xfrm>
              <a:blipFill>
                <a:blip r:embed="rId3"/>
                <a:stretch>
                  <a:fillRect l="-3802" t="-5495" b="-280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11</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F9D33C-FC14-4D31-B9B0-524574627A83}"/>
                  </a:ext>
                </a:extLst>
              </p:cNvPr>
              <p:cNvSpPr txBox="1"/>
              <p:nvPr/>
            </p:nvSpPr>
            <p:spPr>
              <a:xfrm>
                <a:off x="6172200" y="2608395"/>
                <a:ext cx="5486401"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US" b="1" dirty="0">
                    <a:solidFill>
                      <a:schemeClr val="tx1"/>
                    </a:solidFill>
                    <a:latin typeface="+mn-lt"/>
                  </a:rPr>
                  <a:t>The von Karman constant (</a:t>
                </a:r>
                <a:r>
                  <a:rPr lang="en-US" b="1" i="1" dirty="0">
                    <a:solidFill>
                      <a:srgbClr val="0070C0"/>
                    </a:solidFill>
                    <a:latin typeface="+mn-lt"/>
                  </a:rPr>
                  <a:t>k</a:t>
                </a:r>
                <a:r>
                  <a:rPr lang="en-US" b="1" dirty="0">
                    <a:solidFill>
                      <a:schemeClr val="tx1"/>
                    </a:solidFill>
                    <a:latin typeface="+mn-lt"/>
                  </a:rPr>
                  <a:t>) provided a good scaling for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oMath>
                </a14:m>
                <a:r>
                  <a:rPr lang="en-US" b="1" dirty="0">
                    <a:solidFill>
                      <a:schemeClr val="tx1"/>
                    </a:solidFill>
                    <a:latin typeface="+mn-lt"/>
                  </a:rPr>
                  <a:t> to replace  the measured friction velocity, </a:t>
                </a:r>
                <a14:m>
                  <m:oMath xmlns:m="http://schemas.openxmlformats.org/officeDocument/2006/math">
                    <m:sSub>
                      <m:sSubPr>
                        <m:ctrlPr>
                          <a:rPr lang="en-US" b="1" i="1">
                            <a:solidFill>
                              <a:schemeClr val="tx1"/>
                            </a:solidFill>
                            <a:latin typeface="Cambria Math" panose="02040503050406030204" pitchFamily="18" charset="0"/>
                          </a:rPr>
                        </m:ctrlPr>
                      </m:sSubPr>
                      <m:e>
                        <m:r>
                          <a:rPr lang="en-US" b="1">
                            <a:solidFill>
                              <a:schemeClr val="tx1"/>
                            </a:solidFill>
                            <a:latin typeface="Cambria Math" panose="02040503050406030204" pitchFamily="18" charset="0"/>
                          </a:rPr>
                          <m:t>𝐮</m:t>
                        </m:r>
                      </m:e>
                      <m:sub>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sub>
                    </m:sSub>
                  </m:oMath>
                </a14:m>
                <a:r>
                  <a:rPr lang="en-US" b="1" dirty="0">
                    <a:solidFill>
                      <a:schemeClr val="tx1"/>
                    </a:solidFill>
                    <a:latin typeface="+mn-lt"/>
                  </a:rPr>
                  <a:t> .  </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latin typeface="+mn-lt"/>
                  </a:rPr>
                  <a:t>Thus, </a:t>
                </a:r>
                <a14:m>
                  <m:oMath xmlns:m="http://schemas.openxmlformats.org/officeDocument/2006/math">
                    <m:sSub>
                      <m:sSubPr>
                        <m:ctrlPr>
                          <a:rPr lang="en-US" i="1">
                            <a:solidFill>
                              <a:srgbClr val="0070B9"/>
                            </a:solidFill>
                            <a:latin typeface="Cambria Math" panose="02040503050406030204" pitchFamily="18" charset="0"/>
                          </a:rPr>
                        </m:ctrlPr>
                      </m:sSubPr>
                      <m:e>
                        <m:r>
                          <a:rPr lang="en-US">
                            <a:solidFill>
                              <a:srgbClr val="0070B9"/>
                            </a:solidFill>
                            <a:latin typeface="Cambria Math" panose="02040503050406030204" pitchFamily="18" charset="0"/>
                          </a:rPr>
                          <m:t>𝐮</m:t>
                        </m:r>
                      </m:e>
                      <m:sub>
                        <m:r>
                          <a:rPr lang="en-US">
                            <a:solidFill>
                              <a:srgbClr val="0070B9"/>
                            </a:solidFill>
                            <a:latin typeface="Cambria Math" panose="02040503050406030204" pitchFamily="18" charset="0"/>
                          </a:rPr>
                          <m:t>∗</m:t>
                        </m:r>
                        <m:r>
                          <a:rPr lang="en-US">
                            <a:solidFill>
                              <a:srgbClr val="0070B9"/>
                            </a:solidFill>
                            <a:latin typeface="Cambria Math" panose="02040503050406030204" pitchFamily="18" charset="0"/>
                          </a:rPr>
                          <m:t>𝐜</m:t>
                        </m:r>
                      </m:sub>
                    </m:sSub>
                  </m:oMath>
                </a14:m>
                <a:r>
                  <a:rPr lang="en-US" dirty="0"/>
                  <a:t> ≈ </a:t>
                </a:r>
                <a14:m>
                  <m:oMath xmlns:m="http://schemas.openxmlformats.org/officeDocument/2006/math">
                    <m:sSub>
                      <m:sSubPr>
                        <m:ctrlPr>
                          <a:rPr lang="en-US" i="1">
                            <a:solidFill>
                              <a:srgbClr val="0070B9"/>
                            </a:solidFill>
                            <a:latin typeface="Cambria Math" panose="02040503050406030204" pitchFamily="18" charset="0"/>
                          </a:rPr>
                        </m:ctrlPr>
                      </m:sSubPr>
                      <m:e>
                        <m:r>
                          <a:rPr lang="en-US" b="1" i="1">
                            <a:solidFill>
                              <a:srgbClr val="0070B9"/>
                            </a:solidFill>
                            <a:latin typeface="Cambria Math" panose="02040503050406030204" pitchFamily="18" charset="0"/>
                          </a:rPr>
                          <m:t>𝒌</m:t>
                        </m:r>
                        <m:r>
                          <a:rPr lang="en-US" b="1">
                            <a:solidFill>
                              <a:srgbClr val="0070B9"/>
                            </a:solidFill>
                            <a:latin typeface="Cambria Math" panose="02040503050406030204" pitchFamily="18" charset="0"/>
                          </a:rPr>
                          <m:t> </m:t>
                        </m:r>
                        <m:r>
                          <a:rPr lang="en-US">
                            <a:solidFill>
                              <a:srgbClr val="0070B9"/>
                            </a:solidFill>
                            <a:latin typeface="Cambria Math" panose="02040503050406030204" pitchFamily="18" charset="0"/>
                          </a:rPr>
                          <m:t>𝐞</m:t>
                        </m:r>
                      </m:e>
                      <m:sub>
                        <m:r>
                          <a:rPr lang="en-US">
                            <a:solidFill>
                              <a:srgbClr val="0070B9"/>
                            </a:solidFill>
                            <a:latin typeface="Cambria Math" panose="02040503050406030204" pitchFamily="18" charset="0"/>
                          </a:rPr>
                          <m:t>∗</m:t>
                        </m:r>
                      </m:sub>
                    </m:sSub>
                  </m:oMath>
                </a14:m>
                <a:endParaRPr lang="en-US" b="1" dirty="0">
                  <a:solidFill>
                    <a:schemeClr val="tx1"/>
                  </a:solidFill>
                  <a:latin typeface="+mn-lt"/>
                </a:endParaRPr>
              </a:p>
            </p:txBody>
          </p:sp>
        </mc:Choice>
        <mc:Fallback xmlns="">
          <p:sp>
            <p:nvSpPr>
              <p:cNvPr id="8" name="TextBox 7">
                <a:extLst>
                  <a:ext uri="{FF2B5EF4-FFF2-40B4-BE49-F238E27FC236}">
                    <a16:creationId xmlns:a16="http://schemas.microsoft.com/office/drawing/2014/main" id="{16F9D33C-FC14-4D31-B9B0-524574627A83}"/>
                  </a:ext>
                </a:extLst>
              </p:cNvPr>
              <p:cNvSpPr txBox="1">
                <a:spLocks noRot="1" noChangeAspect="1" noMove="1" noResize="1" noEditPoints="1" noAdjustHandles="1" noChangeArrowheads="1" noChangeShapeType="1" noTextEdit="1"/>
              </p:cNvSpPr>
              <p:nvPr/>
            </p:nvSpPr>
            <p:spPr>
              <a:xfrm>
                <a:off x="6172200" y="2608395"/>
                <a:ext cx="5486401" cy="2308324"/>
              </a:xfrm>
              <a:prstGeom prst="rect">
                <a:avLst/>
              </a:prstGeom>
              <a:blipFill>
                <a:blip r:embed="rId4"/>
                <a:stretch>
                  <a:fillRect l="-1327" t="-1305" b="-470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1187625-3DB6-48AB-B34E-4E7AF6A1BC43}"/>
              </a:ext>
            </a:extLst>
          </p:cNvPr>
          <p:cNvPicPr>
            <a:picLocks noChangeAspect="1"/>
          </p:cNvPicPr>
          <p:nvPr/>
        </p:nvPicPr>
        <p:blipFill>
          <a:blip r:embed="rId5"/>
          <a:stretch>
            <a:fillRect/>
          </a:stretch>
        </p:blipFill>
        <p:spPr>
          <a:xfrm>
            <a:off x="1219200" y="1793309"/>
            <a:ext cx="4644103" cy="4114800"/>
          </a:xfrm>
          <a:prstGeom prst="rect">
            <a:avLst/>
          </a:prstGeom>
          <a:ln>
            <a:solidFill>
              <a:schemeClr val="tx1"/>
            </a:solidFill>
          </a:ln>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FACC5E0-B57A-478F-95F0-5EA4B5DDB945}"/>
                  </a:ext>
                </a:extLst>
              </p:cNvPr>
              <p:cNvSpPr txBox="1"/>
              <p:nvPr/>
            </p:nvSpPr>
            <p:spPr>
              <a:xfrm>
                <a:off x="1905000" y="397912"/>
                <a:ext cx="10083024" cy="1200329"/>
              </a:xfrm>
              <a:prstGeom prst="rect">
                <a:avLst/>
              </a:prstGeom>
              <a:noFill/>
            </p:spPr>
            <p:txBody>
              <a:bodyPr wrap="square">
                <a:spAutoFit/>
              </a:bodyPr>
              <a:lstStyle/>
              <a:p>
                <a:r>
                  <a:rPr lang="en-US" sz="2400" b="1" dirty="0">
                    <a:solidFill>
                      <a:schemeClr val="tx1"/>
                    </a:solidFill>
                    <a:effectLst/>
                    <a:latin typeface="+mn-lt"/>
                    <a:ea typeface="DengXian" panose="02010600030101010101" pitchFamily="2" charset="-122"/>
                  </a:rPr>
                  <a:t>Since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oMath>
                </a14:m>
                <a:r>
                  <a:rPr lang="en-US" sz="2400" b="1" dirty="0">
                    <a:solidFill>
                      <a:schemeClr val="tx1"/>
                    </a:solidFill>
                    <a:effectLst/>
                    <a:latin typeface="+mn-lt"/>
                    <a:ea typeface="DengXian" panose="02010600030101010101" pitchFamily="2" charset="-122"/>
                  </a:rPr>
                  <a:t> contains normal stresses while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𝒖</m:t>
                        </m:r>
                      </m:e>
                      <m:sub>
                        <m:r>
                          <a:rPr lang="en-US" b="1">
                            <a:latin typeface="Cambria Math" panose="02040503050406030204" pitchFamily="18" charset="0"/>
                          </a:rPr>
                          <m:t>∗</m:t>
                        </m:r>
                        <m:r>
                          <a:rPr lang="en-US" b="1" i="0" smtClean="0">
                            <a:latin typeface="Cambria Math" panose="02040503050406030204" pitchFamily="18" charset="0"/>
                          </a:rPr>
                          <m:t>𝐜</m:t>
                        </m:r>
                      </m:sub>
                    </m:sSub>
                  </m:oMath>
                </a14:m>
                <a:r>
                  <a:rPr lang="en-US" sz="2400" b="1" dirty="0">
                    <a:solidFill>
                      <a:schemeClr val="tx1"/>
                    </a:solidFill>
                    <a:effectLst/>
                    <a:latin typeface="+mn-lt"/>
                    <a:ea typeface="DengXian" panose="02010600030101010101" pitchFamily="2" charset="-122"/>
                  </a:rPr>
                  <a:t> contains shear stresses, we have to scale </a:t>
                </a:r>
                <a14:m>
                  <m:oMath xmlns:m="http://schemas.openxmlformats.org/officeDocument/2006/math">
                    <m:sSub>
                      <m:sSubPr>
                        <m:ctrlPr>
                          <a:rPr lang="en-US" b="1" i="1">
                            <a:latin typeface="Cambria Math" panose="02040503050406030204" pitchFamily="18" charset="0"/>
                          </a:rPr>
                        </m:ctrlPr>
                      </m:sSubPr>
                      <m:e>
                        <m:r>
                          <a:rPr lang="en-US" b="1">
                            <a:latin typeface="Cambria Math" panose="02040503050406030204" pitchFamily="18" charset="0"/>
                          </a:rPr>
                          <m:t>𝐞</m:t>
                        </m:r>
                      </m:e>
                      <m:sub>
                        <m:r>
                          <a:rPr lang="en-US" b="1">
                            <a:latin typeface="Cambria Math" panose="02040503050406030204" pitchFamily="18" charset="0"/>
                          </a:rPr>
                          <m:t>∗</m:t>
                        </m:r>
                      </m:sub>
                    </m:sSub>
                  </m:oMath>
                </a14:m>
                <a:r>
                  <a:rPr lang="en-US" sz="2400" b="1" dirty="0">
                    <a:solidFill>
                      <a:schemeClr val="tx1"/>
                    </a:solidFill>
                    <a:effectLst/>
                    <a:latin typeface="+mn-lt"/>
                    <a:ea typeface="DengXian" panose="02010600030101010101" pitchFamily="2" charset="-122"/>
                  </a:rPr>
                  <a:t> before we can use it for deposition modeling. </a:t>
                </a:r>
                <a:endParaRPr lang="en-US" dirty="0"/>
              </a:p>
            </p:txBody>
          </p:sp>
        </mc:Choice>
        <mc:Fallback xmlns="">
          <p:sp>
            <p:nvSpPr>
              <p:cNvPr id="12" name="TextBox 11">
                <a:extLst>
                  <a:ext uri="{FF2B5EF4-FFF2-40B4-BE49-F238E27FC236}">
                    <a16:creationId xmlns:a16="http://schemas.microsoft.com/office/drawing/2014/main" id="{6FACC5E0-B57A-478F-95F0-5EA4B5DDB945}"/>
                  </a:ext>
                </a:extLst>
              </p:cNvPr>
              <p:cNvSpPr txBox="1">
                <a:spLocks noRot="1" noChangeAspect="1" noMove="1" noResize="1" noEditPoints="1" noAdjustHandles="1" noChangeArrowheads="1" noChangeShapeType="1" noTextEdit="1"/>
              </p:cNvSpPr>
              <p:nvPr/>
            </p:nvSpPr>
            <p:spPr>
              <a:xfrm>
                <a:off x="1905000" y="397912"/>
                <a:ext cx="10083024" cy="1200329"/>
              </a:xfrm>
              <a:prstGeom prst="rect">
                <a:avLst/>
              </a:prstGeom>
              <a:blipFill>
                <a:blip r:embed="rId6"/>
                <a:stretch>
                  <a:fillRect l="-967"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924340-0DF8-4960-9716-D5E8CD4AB2EE}"/>
                  </a:ext>
                </a:extLst>
              </p:cNvPr>
              <p:cNvSpPr txBox="1"/>
              <p:nvPr/>
            </p:nvSpPr>
            <p:spPr>
              <a:xfrm>
                <a:off x="6172200" y="5010514"/>
                <a:ext cx="589407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fontAlgn="auto" hangingPunct="1">
                  <a:spcBef>
                    <a:spcPts val="0"/>
                  </a:spcBef>
                  <a:spcAft>
                    <a:spcPts val="0"/>
                  </a:spcAft>
                  <a:defRPr/>
                </a:pPr>
                <a:r>
                  <a:rPr lang="en-US" sz="2400" b="1" dirty="0">
                    <a:latin typeface="+mn-lt"/>
                    <a:ea typeface="+mn-ea"/>
                  </a:rPr>
                  <a:t>Sonic anemometer measured friction velocity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𝒖</m:t>
                        </m:r>
                      </m:e>
                      <m:sub>
                        <m:r>
                          <a:rPr lang="en-US" sz="2400" b="1">
                            <a:latin typeface="Cambria Math" panose="02040503050406030204" pitchFamily="18" charset="0"/>
                          </a:rPr>
                          <m:t>∗</m:t>
                        </m:r>
                        <m:r>
                          <a:rPr lang="en-US" sz="2400" b="1" i="0" smtClean="0">
                            <a:latin typeface="Cambria Math" panose="02040503050406030204" pitchFamily="18" charset="0"/>
                          </a:rPr>
                          <m:t>𝐜</m:t>
                        </m:r>
                      </m:sub>
                    </m:sSub>
                  </m:oMath>
                </a14:m>
                <a:r>
                  <a:rPr lang="en-US" sz="2400" b="1" kern="1200" dirty="0">
                    <a:solidFill>
                      <a:schemeClr val="tx1"/>
                    </a:solidFill>
                    <a:effectLst/>
                    <a:latin typeface="+mn-lt"/>
                    <a:ea typeface="+mn-ea"/>
                    <a:cs typeface="+mn-cs"/>
                  </a:rPr>
                  <a:t> can be approximated as the product of </a:t>
                </a:r>
                <a14:m>
                  <m:oMath xmlns:m="http://schemas.openxmlformats.org/officeDocument/2006/math">
                    <m:sSub>
                      <m:sSubPr>
                        <m:ctrlPr>
                          <a:rPr lang="en-US" b="1" i="1">
                            <a:latin typeface="Cambria Math" panose="02040503050406030204" pitchFamily="18" charset="0"/>
                          </a:rPr>
                        </m:ctrlPr>
                      </m:sSubPr>
                      <m:e>
                        <m:r>
                          <a:rPr lang="en-US" b="1">
                            <a:latin typeface="Cambria Math" panose="02040503050406030204" pitchFamily="18" charset="0"/>
                          </a:rPr>
                          <m:t>𝐞</m:t>
                        </m:r>
                      </m:e>
                      <m:sub>
                        <m:r>
                          <a:rPr lang="en-US" b="1">
                            <a:latin typeface="Cambria Math" panose="02040503050406030204" pitchFamily="18" charset="0"/>
                          </a:rPr>
                          <m:t>∗</m:t>
                        </m:r>
                      </m:sub>
                    </m:sSub>
                  </m:oMath>
                </a14:m>
                <a:r>
                  <a:rPr lang="en-US" sz="2400" b="1" kern="1200" dirty="0">
                    <a:solidFill>
                      <a:schemeClr val="tx1"/>
                    </a:solidFill>
                    <a:effectLst/>
                    <a:latin typeface="+mn-lt"/>
                    <a:ea typeface="+mn-ea"/>
                    <a:cs typeface="+mn-cs"/>
                  </a:rPr>
                  <a:t> and von Karman constant, </a:t>
                </a:r>
                <a:r>
                  <a:rPr lang="en-US" sz="2400" b="1" i="1" kern="1200" dirty="0">
                    <a:solidFill>
                      <a:schemeClr val="tx1"/>
                    </a:solidFill>
                    <a:effectLst/>
                    <a:latin typeface="+mn-lt"/>
                    <a:ea typeface="+mn-ea"/>
                  </a:rPr>
                  <a:t>k</a:t>
                </a:r>
                <a:r>
                  <a:rPr lang="en-US" sz="1100" b="1" i="1" dirty="0">
                    <a:solidFill>
                      <a:schemeClr val="bg1"/>
                    </a:solidFill>
                    <a:latin typeface="+mn-lt"/>
                    <a:ea typeface="+mn-ea"/>
                  </a:rPr>
                  <a:t>.</a:t>
                </a:r>
              </a:p>
            </p:txBody>
          </p:sp>
        </mc:Choice>
        <mc:Fallback xmlns="">
          <p:sp>
            <p:nvSpPr>
              <p:cNvPr id="13" name="TextBox 12">
                <a:extLst>
                  <a:ext uri="{FF2B5EF4-FFF2-40B4-BE49-F238E27FC236}">
                    <a16:creationId xmlns:a16="http://schemas.microsoft.com/office/drawing/2014/main" id="{2A924340-0DF8-4960-9716-D5E8CD4AB2EE}"/>
                  </a:ext>
                </a:extLst>
              </p:cNvPr>
              <p:cNvSpPr txBox="1">
                <a:spLocks noRot="1" noChangeAspect="1" noMove="1" noResize="1" noEditPoints="1" noAdjustHandles="1" noChangeArrowheads="1" noChangeShapeType="1" noTextEdit="1"/>
              </p:cNvSpPr>
              <p:nvPr/>
            </p:nvSpPr>
            <p:spPr>
              <a:xfrm>
                <a:off x="6172200" y="5010514"/>
                <a:ext cx="5894073" cy="1569660"/>
              </a:xfrm>
              <a:prstGeom prst="rect">
                <a:avLst/>
              </a:prstGeom>
              <a:blipFill>
                <a:blip r:embed="rId7"/>
                <a:stretch>
                  <a:fillRect l="-1443" t="-1916" b="-76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9ADC3FC-44CC-4144-A0B1-4820B9D2E012}"/>
              </a:ext>
            </a:extLst>
          </p:cNvPr>
          <p:cNvSpPr txBox="1"/>
          <p:nvPr/>
        </p:nvSpPr>
        <p:spPr>
          <a:xfrm>
            <a:off x="2286000" y="2183997"/>
            <a:ext cx="1905000" cy="461665"/>
          </a:xfrm>
          <a:prstGeom prst="rect">
            <a:avLst/>
          </a:prstGeom>
          <a:noFill/>
        </p:spPr>
        <p:txBody>
          <a:bodyPr wrap="square" rtlCol="0">
            <a:spAutoFit/>
          </a:bodyPr>
          <a:lstStyle/>
          <a:p>
            <a:r>
              <a:rPr lang="en-US" b="1" dirty="0"/>
              <a:t>1991-2000</a:t>
            </a:r>
          </a:p>
        </p:txBody>
      </p:sp>
      <p:pic>
        <p:nvPicPr>
          <p:cNvPr id="11" name="Picture 2">
            <a:extLst>
              <a:ext uri="{FF2B5EF4-FFF2-40B4-BE49-F238E27FC236}">
                <a16:creationId xmlns:a16="http://schemas.microsoft.com/office/drawing/2014/main" id="{EE687597-F20D-4D3C-9E09-E1F20154F6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6425" y="2187660"/>
            <a:ext cx="10959848" cy="431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0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2307973" y="79651"/>
            <a:ext cx="8893427" cy="685800"/>
          </a:xfrm>
        </p:spPr>
        <p:txBody>
          <a:bodyPr/>
          <a:lstStyle/>
          <a:p>
            <a:r>
              <a:rPr lang="en-US" b="1" dirty="0"/>
              <a:t>Resistance Formulations </a:t>
            </a:r>
          </a:p>
        </p:txBody>
      </p:sp>
      <p:sp>
        <p:nvSpPr>
          <p:cNvPr id="7" name="TextBox 6">
            <a:extLst>
              <a:ext uri="{FF2B5EF4-FFF2-40B4-BE49-F238E27FC236}">
                <a16:creationId xmlns:a16="http://schemas.microsoft.com/office/drawing/2014/main" id="{660919F8-9583-44EA-9E3B-798E18A284DD}"/>
              </a:ext>
            </a:extLst>
          </p:cNvPr>
          <p:cNvSpPr txBox="1"/>
          <p:nvPr/>
        </p:nvSpPr>
        <p:spPr>
          <a:xfrm>
            <a:off x="685800" y="787646"/>
            <a:ext cx="10515600" cy="430887"/>
          </a:xfrm>
          <a:prstGeom prst="rect">
            <a:avLst/>
          </a:prstGeom>
          <a:noFill/>
        </p:spPr>
        <p:txBody>
          <a:bodyPr wrap="square" rtlCol="0">
            <a:spAutoFit/>
          </a:bodyPr>
          <a:lstStyle/>
          <a:p>
            <a:r>
              <a:rPr lang="en-US" sz="2200" b="1" dirty="0"/>
              <a:t>New aerodynamic resistance (R</a:t>
            </a:r>
            <a:r>
              <a:rPr lang="en-US" sz="2200" b="1" baseline="-25000" dirty="0"/>
              <a:t>a</a:t>
            </a:r>
            <a:r>
              <a:rPr lang="en-US" sz="2200" b="1" dirty="0"/>
              <a:t>) for different stability regimes in PBL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0813DF-37B3-4CC0-833A-2F62732DED27}"/>
                  </a:ext>
                </a:extLst>
              </p:cNvPr>
              <p:cNvSpPr txBox="1"/>
              <p:nvPr/>
            </p:nvSpPr>
            <p:spPr>
              <a:xfrm>
                <a:off x="2066480" y="1245203"/>
                <a:ext cx="6327912" cy="9142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36967"/>
                              </a:solidFill>
                              <a:latin typeface="Cambria Math" panose="02040503050406030204" pitchFamily="18" charset="0"/>
                            </a:rPr>
                          </m:ctrlPr>
                        </m:sSubPr>
                        <m:e>
                          <m:r>
                            <a:rPr lang="en-US" sz="2400" b="1" i="1">
                              <a:latin typeface="Cambria Math" panose="02040503050406030204" pitchFamily="18" charset="0"/>
                            </a:rPr>
                            <m:t>𝑹</m:t>
                          </m:r>
                        </m:e>
                        <m:sub>
                          <m:r>
                            <a:rPr lang="en-US" sz="2400" b="1" i="1">
                              <a:latin typeface="Cambria Math" panose="02040503050406030204" pitchFamily="18" charset="0"/>
                            </a:rPr>
                            <m:t>𝒂</m:t>
                          </m:r>
                        </m:sub>
                      </m:sSub>
                      <m:r>
                        <a:rPr lang="en-US" sz="2400" b="1" i="0">
                          <a:latin typeface="Cambria Math" panose="02040503050406030204" pitchFamily="18" charset="0"/>
                        </a:rPr>
                        <m:t>= </m:t>
                      </m:r>
                      <m:f>
                        <m:fPr>
                          <m:ctrlPr>
                            <a:rPr lang="en-US" sz="2400" b="1" i="1">
                              <a:solidFill>
                                <a:srgbClr val="836967"/>
                              </a:solidFill>
                              <a:latin typeface="Cambria Math" panose="02040503050406030204" pitchFamily="18" charset="0"/>
                            </a:rPr>
                          </m:ctrlPr>
                        </m:fPr>
                        <m:num>
                          <m:r>
                            <a:rPr lang="en-US" sz="2400" b="1" i="1">
                              <a:latin typeface="Cambria Math" panose="02040503050406030204" pitchFamily="18" charset="0"/>
                            </a:rPr>
                            <m:t>𝑼</m:t>
                          </m:r>
                        </m:num>
                        <m:den>
                          <m:sSup>
                            <m:sSupPr>
                              <m:ctrlPr>
                                <a:rPr lang="en-US" sz="2400" b="1" i="1" smtClean="0">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𝒌</m:t>
                              </m:r>
                            </m:e>
                            <m:sup>
                              <m:r>
                                <a:rPr lang="en-US" sz="2400" b="1" i="0">
                                  <a:solidFill>
                                    <a:srgbClr val="FF0000"/>
                                  </a:solidFill>
                                  <a:latin typeface="Cambria Math" panose="02040503050406030204" pitchFamily="18" charset="0"/>
                                </a:rPr>
                                <m:t>𝟐</m:t>
                              </m:r>
                            </m:sup>
                          </m:sSup>
                          <m:sSubSup>
                            <m:sSubSupPr>
                              <m:ctrlPr>
                                <a:rPr lang="en-US" sz="2400" b="1" i="1">
                                  <a:solidFill>
                                    <a:srgbClr val="FF0000"/>
                                  </a:solidFill>
                                  <a:latin typeface="Cambria Math" panose="02040503050406030204" pitchFamily="18" charset="0"/>
                                </a:rPr>
                              </m:ctrlPr>
                            </m:sSubSupPr>
                            <m:e>
                              <m:r>
                                <a:rPr lang="en-US" sz="2400" b="1" i="1">
                                  <a:solidFill>
                                    <a:srgbClr val="FF0000"/>
                                  </a:solidFill>
                                  <a:latin typeface="Cambria Math" panose="02040503050406030204" pitchFamily="18" charset="0"/>
                                </a:rPr>
                                <m:t>𝒆</m:t>
                              </m:r>
                            </m:e>
                            <m:sub>
                              <m:r>
                                <a:rPr lang="en-US" sz="2400" b="1" i="0">
                                  <a:solidFill>
                                    <a:srgbClr val="FF0000"/>
                                  </a:solidFill>
                                  <a:latin typeface="Cambria Math" panose="02040503050406030204" pitchFamily="18" charset="0"/>
                                </a:rPr>
                                <m:t>∗</m:t>
                              </m:r>
                            </m:sub>
                            <m:sup>
                              <m:r>
                                <a:rPr lang="en-US" sz="2400" b="1" i="0">
                                  <a:solidFill>
                                    <a:srgbClr val="FF0000"/>
                                  </a:solidFill>
                                  <a:latin typeface="Cambria Math" panose="02040503050406030204" pitchFamily="18" charset="0"/>
                                </a:rPr>
                                <m:t>𝟐</m:t>
                              </m:r>
                            </m:sup>
                          </m:sSubSup>
                        </m:den>
                      </m:f>
                      <m:r>
                        <a:rPr lang="en-US" sz="2400" b="1" i="0">
                          <a:latin typeface="Cambria Math" panose="02040503050406030204" pitchFamily="18" charset="0"/>
                        </a:rPr>
                        <m:t>  =</m:t>
                      </m:r>
                      <m:f>
                        <m:fPr>
                          <m:ctrlPr>
                            <a:rPr lang="en-US" sz="2400" b="1" i="1">
                              <a:solidFill>
                                <a:srgbClr val="836967"/>
                              </a:solidFill>
                              <a:latin typeface="Cambria Math" panose="02040503050406030204" pitchFamily="18" charset="0"/>
                            </a:rPr>
                          </m:ctrlPr>
                        </m:fPr>
                        <m:num>
                          <m:r>
                            <a:rPr lang="en-US" sz="2400" b="1" i="0">
                              <a:latin typeface="Cambria Math" panose="02040503050406030204" pitchFamily="18" charset="0"/>
                            </a:rPr>
                            <m:t>𝟏</m:t>
                          </m:r>
                        </m:num>
                        <m:den>
                          <m:sSup>
                            <m:sSupPr>
                              <m:ctrlPr>
                                <a:rPr lang="en-US" sz="2400" b="1" i="1">
                                  <a:solidFill>
                                    <a:srgbClr val="836967"/>
                                  </a:solidFill>
                                  <a:latin typeface="Cambria Math" panose="02040503050406030204" pitchFamily="18" charset="0"/>
                                </a:rPr>
                              </m:ctrlPr>
                            </m:sSupPr>
                            <m:e>
                              <m:r>
                                <a:rPr lang="en-US" sz="2400" b="1" i="1">
                                  <a:latin typeface="Cambria Math" panose="02040503050406030204" pitchFamily="18" charset="0"/>
                                </a:rPr>
                                <m:t>𝒌</m:t>
                              </m:r>
                            </m:e>
                            <m:sup>
                              <m:r>
                                <a:rPr lang="en-US" sz="2400" b="1" i="0">
                                  <a:latin typeface="Cambria Math" panose="02040503050406030204" pitchFamily="18" charset="0"/>
                                </a:rPr>
                                <m:t>𝟐</m:t>
                              </m:r>
                            </m:sup>
                          </m:sSup>
                          <m:sSub>
                            <m:sSubPr>
                              <m:ctrlPr>
                                <a:rPr lang="en-US" sz="2400" b="1" i="1">
                                  <a:solidFill>
                                    <a:srgbClr val="836967"/>
                                  </a:solidFill>
                                  <a:latin typeface="Cambria Math" panose="02040503050406030204" pitchFamily="18" charset="0"/>
                                </a:rPr>
                              </m:ctrlPr>
                            </m:sSubPr>
                            <m:e>
                              <m:r>
                                <a:rPr lang="en-US" sz="2400" b="1" i="1">
                                  <a:latin typeface="Cambria Math" panose="02040503050406030204" pitchFamily="18" charset="0"/>
                                </a:rPr>
                                <m:t>𝒆</m:t>
                              </m:r>
                            </m:e>
                            <m:sub>
                              <m:r>
                                <a:rPr lang="en-US" sz="2400" b="1" i="0">
                                  <a:latin typeface="Cambria Math" panose="02040503050406030204" pitchFamily="18" charset="0"/>
                                </a:rPr>
                                <m:t>∗</m:t>
                              </m:r>
                            </m:sub>
                          </m:sSub>
                        </m:den>
                      </m:f>
                      <m:r>
                        <a:rPr lang="en-US" sz="2400" b="1" i="0">
                          <a:latin typeface="Cambria Math" panose="02040503050406030204" pitchFamily="18" charset="0"/>
                        </a:rPr>
                        <m:t> </m:t>
                      </m:r>
                      <m:r>
                        <a:rPr lang="en-US" sz="2400" b="1" i="0">
                          <a:latin typeface="Cambria Math" panose="02040503050406030204" pitchFamily="18" charset="0"/>
                        </a:rPr>
                        <m:t>𝐥𝐧</m:t>
                      </m:r>
                      <m:d>
                        <m:dPr>
                          <m:begChr m:val="["/>
                          <m:endChr m:val="]"/>
                          <m:ctrlPr>
                            <a:rPr lang="en-US" sz="2400" b="1" i="1">
                              <a:solidFill>
                                <a:srgbClr val="836967"/>
                              </a:solidFill>
                              <a:latin typeface="Cambria Math" panose="02040503050406030204" pitchFamily="18" charset="0"/>
                            </a:rPr>
                          </m:ctrlPr>
                        </m:dPr>
                        <m:e>
                          <m:f>
                            <m:fPr>
                              <m:ctrlPr>
                                <a:rPr lang="en-US" sz="2400" b="1" i="1">
                                  <a:solidFill>
                                    <a:srgbClr val="836967"/>
                                  </a:solidFill>
                                  <a:latin typeface="Cambria Math" panose="02040503050406030204" pitchFamily="18" charset="0"/>
                                </a:rPr>
                              </m:ctrlPr>
                            </m:fPr>
                            <m:num>
                              <m:r>
                                <a:rPr lang="en-US" sz="2400" b="1" i="1">
                                  <a:latin typeface="Cambria Math" panose="02040503050406030204" pitchFamily="18" charset="0"/>
                                </a:rPr>
                                <m:t>𝒛</m:t>
                              </m:r>
                              <m:r>
                                <a:rPr lang="en-US" sz="2400" b="1" i="0">
                                  <a:latin typeface="Cambria Math" panose="02040503050406030204" pitchFamily="18" charset="0"/>
                                </a:rPr>
                                <m:t>−</m:t>
                              </m:r>
                              <m:sSub>
                                <m:sSubPr>
                                  <m:ctrlPr>
                                    <a:rPr lang="en-US" sz="2400" b="1" i="1">
                                      <a:solidFill>
                                        <a:srgbClr val="836967"/>
                                      </a:solidFill>
                                      <a:latin typeface="Cambria Math" panose="02040503050406030204" pitchFamily="18" charset="0"/>
                                    </a:rPr>
                                  </m:ctrlPr>
                                </m:sSubPr>
                                <m:e>
                                  <m:r>
                                    <a:rPr lang="en-US" sz="2400" b="1" i="1">
                                      <a:latin typeface="Cambria Math" panose="02040503050406030204" pitchFamily="18" charset="0"/>
                                    </a:rPr>
                                    <m:t>𝒛</m:t>
                                  </m:r>
                                </m:e>
                                <m:sub>
                                  <m:r>
                                    <a:rPr lang="en-US" sz="2400" b="1" i="1">
                                      <a:latin typeface="Cambria Math" panose="02040503050406030204" pitchFamily="18" charset="0"/>
                                    </a:rPr>
                                    <m:t>𝒅</m:t>
                                  </m:r>
                                </m:sub>
                              </m:sSub>
                            </m:num>
                            <m:den>
                              <m:sSub>
                                <m:sSubPr>
                                  <m:ctrlPr>
                                    <a:rPr lang="en-US" sz="2400" b="1" i="1">
                                      <a:solidFill>
                                        <a:srgbClr val="836967"/>
                                      </a:solidFill>
                                      <a:latin typeface="Cambria Math" panose="02040503050406030204" pitchFamily="18" charset="0"/>
                                    </a:rPr>
                                  </m:ctrlPr>
                                </m:sSubPr>
                                <m:e>
                                  <m:r>
                                    <a:rPr lang="en-US" sz="2400" b="1" i="1">
                                      <a:latin typeface="Cambria Math" panose="02040503050406030204" pitchFamily="18" charset="0"/>
                                    </a:rPr>
                                    <m:t>𝒛</m:t>
                                  </m:r>
                                </m:e>
                                <m:sub>
                                  <m:r>
                                    <a:rPr lang="en-US" sz="2400" b="1" i="0">
                                      <a:latin typeface="Cambria Math" panose="02040503050406030204" pitchFamily="18" charset="0"/>
                                    </a:rPr>
                                    <m:t>𝟎</m:t>
                                  </m:r>
                                </m:sub>
                              </m:sSub>
                            </m:den>
                          </m:f>
                        </m:e>
                      </m:d>
                    </m:oMath>
                  </m:oMathPara>
                </a14:m>
                <a:endParaRPr lang="en-US" sz="2400" b="1" dirty="0"/>
              </a:p>
            </p:txBody>
          </p:sp>
        </mc:Choice>
        <mc:Fallback xmlns="">
          <p:sp>
            <p:nvSpPr>
              <p:cNvPr id="8" name="TextBox 7">
                <a:extLst>
                  <a:ext uri="{FF2B5EF4-FFF2-40B4-BE49-F238E27FC236}">
                    <a16:creationId xmlns:a16="http://schemas.microsoft.com/office/drawing/2014/main" id="{6B0813DF-37B3-4CC0-833A-2F62732DED27}"/>
                  </a:ext>
                </a:extLst>
              </p:cNvPr>
              <p:cNvSpPr txBox="1">
                <a:spLocks noRot="1" noChangeAspect="1" noMove="1" noResize="1" noEditPoints="1" noAdjustHandles="1" noChangeArrowheads="1" noChangeShapeType="1" noTextEdit="1"/>
              </p:cNvSpPr>
              <p:nvPr/>
            </p:nvSpPr>
            <p:spPr>
              <a:xfrm>
                <a:off x="2066480" y="1245203"/>
                <a:ext cx="6327912" cy="9142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39B8BC-291B-461E-8D55-3728F2DD3D4B}"/>
                  </a:ext>
                </a:extLst>
              </p:cNvPr>
              <p:cNvSpPr txBox="1"/>
              <p:nvPr/>
            </p:nvSpPr>
            <p:spPr>
              <a:xfrm>
                <a:off x="228601" y="2801267"/>
                <a:ext cx="4724400" cy="9246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𝒃𝒍𝒇</m:t>
                          </m:r>
                        </m:sub>
                      </m:s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𝒍</m:t>
                                  </m:r>
                                </m:e>
                                <m: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𝒍𝒆𝒂𝒇</m:t>
                                  </m:r>
                                </m:sub>
                              </m:s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𝒌𝒆</m:t>
                                  </m:r>
                                </m:e>
                                <m:sub>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𝑳𝑨𝑰</m:t>
                                  </m:r>
                                </m:e>
                                <m: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sup>
                          </m:sSup>
                        </m:num>
                        <m:den>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𝑫</m:t>
                          </m:r>
                          <m:sSub>
                            <m:sSubPr>
                              <m:ctrlP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𝒌𝒆</m:t>
                              </m:r>
                            </m:e>
                            <m:sub>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den>
                      </m:f>
                    </m:oMath>
                  </m:oMathPara>
                </a14:m>
                <a:endParaRPr lang="en-US" dirty="0"/>
              </a:p>
            </p:txBody>
          </p:sp>
        </mc:Choice>
        <mc:Fallback xmlns="">
          <p:sp>
            <p:nvSpPr>
              <p:cNvPr id="10" name="TextBox 9">
                <a:extLst>
                  <a:ext uri="{FF2B5EF4-FFF2-40B4-BE49-F238E27FC236}">
                    <a16:creationId xmlns:a16="http://schemas.microsoft.com/office/drawing/2014/main" id="{3639B8BC-291B-461E-8D55-3728F2DD3D4B}"/>
                  </a:ext>
                </a:extLst>
              </p:cNvPr>
              <p:cNvSpPr txBox="1">
                <a:spLocks noRot="1" noChangeAspect="1" noMove="1" noResize="1" noEditPoints="1" noAdjustHandles="1" noChangeArrowheads="1" noChangeShapeType="1" noTextEdit="1"/>
              </p:cNvSpPr>
              <p:nvPr/>
            </p:nvSpPr>
            <p:spPr>
              <a:xfrm>
                <a:off x="228601" y="2801267"/>
                <a:ext cx="4724400" cy="9246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ECA6C4-184F-4255-8201-B96F75450FCA}"/>
                  </a:ext>
                </a:extLst>
              </p:cNvPr>
              <p:cNvSpPr txBox="1"/>
              <p:nvPr/>
            </p:nvSpPr>
            <p:spPr>
              <a:xfrm>
                <a:off x="5314308" y="2676586"/>
                <a:ext cx="6160168" cy="13235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𝒃𝒔𝒐𝒊𝒍</m:t>
                          </m:r>
                        </m:sub>
                      </m:s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𝒗</m:t>
                              </m:r>
                            </m:num>
                            <m:den>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𝑫</m:t>
                              </m:r>
                            </m:den>
                          </m:f>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𝒍𝒐𝒈</m:t>
                          </m:r>
                          <m:d>
                            <m:dPr>
                              <m:begChr m:val="{"/>
                              <m:endChr m:val="}"/>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𝟏𝟎</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𝑫</m:t>
                                  </m:r>
                                </m:num>
                                <m:den>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𝒌</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func>
                                    <m:func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𝒆𝒙𝒑</m:t>
                                      </m:r>
                                    </m:fName>
                                    <m:e>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𝑳𝑨𝑰</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e>
                                      </m:d>
                                    </m:e>
                                  </m:func>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𝒌𝒆</m:t>
                                      </m:r>
                                    </m:e>
                                    <m:sub>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den>
                              </m:f>
                            </m:e>
                          </m:d>
                        </m:num>
                        <m:den>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𝒌</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func>
                            <m:func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𝒆𝒙𝒑</m:t>
                              </m:r>
                            </m:fName>
                            <m:e>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𝑳𝑨𝑰</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e>
                              </m:d>
                            </m:e>
                          </m:func>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𝒌𝒆</m:t>
                              </m:r>
                            </m:e>
                            <m:sub>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den>
                      </m:f>
                    </m:oMath>
                  </m:oMathPara>
                </a14:m>
                <a:endParaRPr lang="en-US" dirty="0"/>
              </a:p>
            </p:txBody>
          </p:sp>
        </mc:Choice>
        <mc:Fallback xmlns="">
          <p:sp>
            <p:nvSpPr>
              <p:cNvPr id="14" name="TextBox 13">
                <a:extLst>
                  <a:ext uri="{FF2B5EF4-FFF2-40B4-BE49-F238E27FC236}">
                    <a16:creationId xmlns:a16="http://schemas.microsoft.com/office/drawing/2014/main" id="{C1ECA6C4-184F-4255-8201-B96F75450FCA}"/>
                  </a:ext>
                </a:extLst>
              </p:cNvPr>
              <p:cNvSpPr txBox="1">
                <a:spLocks noRot="1" noChangeAspect="1" noMove="1" noResize="1" noEditPoints="1" noAdjustHandles="1" noChangeArrowheads="1" noChangeShapeType="1" noTextEdit="1"/>
              </p:cNvSpPr>
              <p:nvPr/>
            </p:nvSpPr>
            <p:spPr>
              <a:xfrm>
                <a:off x="5314308" y="2676586"/>
                <a:ext cx="6160168" cy="13235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F803A7-C1BD-4C57-B1A2-1A954ABF0E69}"/>
                  </a:ext>
                </a:extLst>
              </p:cNvPr>
              <p:cNvSpPr txBox="1"/>
              <p:nvPr/>
            </p:nvSpPr>
            <p:spPr>
              <a:xfrm>
                <a:off x="1616523" y="4534121"/>
                <a:ext cx="6777869" cy="844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14:m>
                  <m:oMathPara xmlns:m="http://schemas.openxmlformats.org/officeDocument/2006/math">
                    <m:oMathParaPr>
                      <m:jc m:val="centerGroup"/>
                    </m:oMathParaPr>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𝒊𝒏𝒄</m:t>
                          </m:r>
                        </m:sub>
                      </m:s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𝒂</m:t>
                          </m:r>
                        </m:sub>
                      </m:sSub>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𝑳𝑨𝑰</m:t>
                              </m:r>
                            </m:sup>
                          </m:s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e>
                      </m:d>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𝑼</m:t>
                          </m:r>
                        </m:num>
                        <m:den>
                          <m:sSubSup>
                            <m:sSubSupPr>
                              <m:ctrlP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sSup>
                                <m:sSup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m:t>
                                  </m:r>
                                </m:e>
                                <m:sup>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up>
                              <m:r>
                                <a:rPr lang="en-US"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bSup>
                        </m:den>
                      </m:f>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𝑳𝑨𝑰</m:t>
                              </m:r>
                            </m:sup>
                          </m:s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e>
                      </m:d>
                    </m:oMath>
                  </m:oMathPara>
                </a14:m>
                <a:endParaRPr lang="en-US" sz="2400" b="1" dirty="0"/>
              </a:p>
            </p:txBody>
          </p:sp>
        </mc:Choice>
        <mc:Fallback xmlns="">
          <p:sp>
            <p:nvSpPr>
              <p:cNvPr id="15" name="TextBox 14">
                <a:extLst>
                  <a:ext uri="{FF2B5EF4-FFF2-40B4-BE49-F238E27FC236}">
                    <a16:creationId xmlns:a16="http://schemas.microsoft.com/office/drawing/2014/main" id="{22F803A7-C1BD-4C57-B1A2-1A954ABF0E69}"/>
                  </a:ext>
                </a:extLst>
              </p:cNvPr>
              <p:cNvSpPr txBox="1">
                <a:spLocks noRot="1" noChangeAspect="1" noMove="1" noResize="1" noEditPoints="1" noAdjustHandles="1" noChangeArrowheads="1" noChangeShapeType="1" noTextEdit="1"/>
              </p:cNvSpPr>
              <p:nvPr/>
            </p:nvSpPr>
            <p:spPr>
              <a:xfrm>
                <a:off x="1616523" y="4534121"/>
                <a:ext cx="6777869" cy="844205"/>
              </a:xfrm>
              <a:prstGeom prst="rect">
                <a:avLst/>
              </a:prstGeom>
              <a:blipFill>
                <a:blip r:embed="rId6"/>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D7EA268-3068-4AF5-877C-86FFE3B64282}"/>
              </a:ext>
            </a:extLst>
          </p:cNvPr>
          <p:cNvSpPr txBox="1"/>
          <p:nvPr/>
        </p:nvSpPr>
        <p:spPr>
          <a:xfrm>
            <a:off x="42705" y="2182210"/>
            <a:ext cx="11811000" cy="430887"/>
          </a:xfrm>
          <a:prstGeom prst="rect">
            <a:avLst/>
          </a:prstGeom>
          <a:noFill/>
        </p:spPr>
        <p:txBody>
          <a:bodyPr wrap="square" rtlCol="0">
            <a:spAutoFit/>
          </a:bodyPr>
          <a:lstStyle/>
          <a:p>
            <a:r>
              <a:rPr lang="en-US" sz="2200" b="1" dirty="0"/>
              <a:t>Revised leaf boundary layer resistance (</a:t>
            </a:r>
            <a:r>
              <a:rPr lang="en-US" sz="2200" b="1" dirty="0" err="1"/>
              <a:t>R</a:t>
            </a:r>
            <a:r>
              <a:rPr lang="en-US" sz="2200" b="1" baseline="-25000" dirty="0" err="1"/>
              <a:t>blf</a:t>
            </a:r>
            <a:r>
              <a:rPr lang="en-US" sz="2200" b="1" dirty="0"/>
              <a:t>) &amp; soil boundary layer resistance (</a:t>
            </a:r>
            <a:r>
              <a:rPr lang="en-US" sz="2200" b="1" dirty="0" err="1"/>
              <a:t>R</a:t>
            </a:r>
            <a:r>
              <a:rPr lang="en-US" sz="2200" b="1" baseline="-25000" dirty="0" err="1"/>
              <a:t>bsoil</a:t>
            </a:r>
            <a:r>
              <a:rPr lang="en-US" sz="2200" b="1" dirty="0"/>
              <a:t>)</a:t>
            </a:r>
          </a:p>
        </p:txBody>
      </p:sp>
      <p:sp>
        <p:nvSpPr>
          <p:cNvPr id="23" name="TextBox 22">
            <a:extLst>
              <a:ext uri="{FF2B5EF4-FFF2-40B4-BE49-F238E27FC236}">
                <a16:creationId xmlns:a16="http://schemas.microsoft.com/office/drawing/2014/main" id="{C377E3E9-A7D2-415D-B247-8D305816BFAC}"/>
              </a:ext>
            </a:extLst>
          </p:cNvPr>
          <p:cNvSpPr txBox="1"/>
          <p:nvPr/>
        </p:nvSpPr>
        <p:spPr>
          <a:xfrm>
            <a:off x="672220" y="4032864"/>
            <a:ext cx="9640346" cy="430887"/>
          </a:xfrm>
          <a:prstGeom prst="rect">
            <a:avLst/>
          </a:prstGeom>
          <a:noFill/>
        </p:spPr>
        <p:txBody>
          <a:bodyPr wrap="square" rtlCol="0">
            <a:spAutoFit/>
          </a:bodyPr>
          <a:lstStyle/>
          <a:p>
            <a:r>
              <a:rPr lang="en-US" sz="2200" b="1" dirty="0"/>
              <a:t>New in-canopy aerodynamic resistance (</a:t>
            </a:r>
            <a:r>
              <a:rPr lang="en-US" sz="2200" b="1" dirty="0" err="1"/>
              <a:t>R</a:t>
            </a:r>
            <a:r>
              <a:rPr lang="en-US" sz="2200" b="1" baseline="-25000" dirty="0" err="1"/>
              <a:t>inc</a:t>
            </a:r>
            <a:r>
              <a:rPr lang="en-US" sz="2200" b="1"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B5F3A0-CFD7-4311-8F4F-C814FB8EC4FF}"/>
                  </a:ext>
                </a:extLst>
              </p:cNvPr>
              <p:cNvSpPr txBox="1"/>
              <p:nvPr/>
            </p:nvSpPr>
            <p:spPr>
              <a:xfrm>
                <a:off x="990600" y="5334000"/>
                <a:ext cx="11201400" cy="1569660"/>
              </a:xfrm>
              <a:prstGeom prst="rect">
                <a:avLst/>
              </a:prstGeom>
              <a:noFill/>
            </p:spPr>
            <p:txBody>
              <a:bodyPr wrap="square">
                <a:spAutoFit/>
              </a:bodyPr>
              <a:lstStyle/>
              <a:p>
                <a:r>
                  <a:rPr lang="en-US" dirty="0"/>
                  <a:t>where U is surface wind speed, k is the von Karman constant (0.41), z</a:t>
                </a:r>
                <a:r>
                  <a:rPr lang="en-US" baseline="-25000" dirty="0"/>
                  <a:t>0</a:t>
                </a:r>
                <a:r>
                  <a:rPr lang="en-US" dirty="0"/>
                  <a:t> is roughness length, z is the measurement height, </a:t>
                </a:r>
                <a:r>
                  <a:rPr lang="en-US" dirty="0" err="1"/>
                  <a:t>z</a:t>
                </a:r>
                <a:r>
                  <a:rPr lang="en-US" baseline="-25000" dirty="0" err="1"/>
                  <a:t>d</a:t>
                </a:r>
                <a:r>
                  <a:rPr lang="en-US" dirty="0"/>
                  <a:t> is zero-plane displacement height, </a:t>
                </a:r>
                <a:r>
                  <a:rPr lang="en-US" sz="1800" i="1" dirty="0">
                    <a:effectLst/>
                    <a:latin typeface="Symbol" panose="05050102010706020507" pitchFamily="18" charset="2"/>
                    <a:ea typeface="Times New Roman" panose="02020603050405020304" pitchFamily="18" charset="0"/>
                    <a:cs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  </a:t>
                </a:r>
                <a:r>
                  <a:rPr lang="en-US" dirty="0"/>
                  <a:t>is kinematic viscosity of air, </a:t>
                </a:r>
                <a14:m>
                  <m:oMath xmlns:m="http://schemas.openxmlformats.org/officeDocument/2006/math">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𝒍</m:t>
                    </m:r>
                  </m:oMath>
                </a14:m>
                <a:r>
                  <a:rPr lang="en-US" baseline="-25000" dirty="0"/>
                  <a:t>leaf</a:t>
                </a:r>
                <a:r>
                  <a:rPr lang="en-US" dirty="0"/>
                  <a:t> is characteristic leaf width specified as 0.0314 m, LAI is leaf area index, and D is diffusivity of gases.</a:t>
                </a:r>
              </a:p>
            </p:txBody>
          </p:sp>
        </mc:Choice>
        <mc:Fallback xmlns="">
          <p:sp>
            <p:nvSpPr>
              <p:cNvPr id="24" name="TextBox 23">
                <a:extLst>
                  <a:ext uri="{FF2B5EF4-FFF2-40B4-BE49-F238E27FC236}">
                    <a16:creationId xmlns:a16="http://schemas.microsoft.com/office/drawing/2014/main" id="{46B5F3A0-CFD7-4311-8F4F-C814FB8EC4FF}"/>
                  </a:ext>
                </a:extLst>
              </p:cNvPr>
              <p:cNvSpPr txBox="1">
                <a:spLocks noRot="1" noChangeAspect="1" noMove="1" noResize="1" noEditPoints="1" noAdjustHandles="1" noChangeArrowheads="1" noChangeShapeType="1" noTextEdit="1"/>
              </p:cNvSpPr>
              <p:nvPr/>
            </p:nvSpPr>
            <p:spPr>
              <a:xfrm>
                <a:off x="990600" y="5334000"/>
                <a:ext cx="11201400" cy="1569660"/>
              </a:xfrm>
              <a:prstGeom prst="rect">
                <a:avLst/>
              </a:prstGeom>
              <a:blipFill>
                <a:blip r:embed="rId7"/>
                <a:stretch>
                  <a:fillRect l="-871" t="-2724" b="-8560"/>
                </a:stretch>
              </a:blipFill>
            </p:spPr>
            <p:txBody>
              <a:bodyPr/>
              <a:lstStyle/>
              <a:p>
                <a:r>
                  <a:rPr lang="en-US">
                    <a:noFill/>
                  </a:rPr>
                  <a:t> </a:t>
                </a:r>
              </a:p>
            </p:txBody>
          </p:sp>
        </mc:Fallback>
      </mc:AlternateContent>
    </p:spTree>
    <p:extLst>
      <p:ext uri="{BB962C8B-B14F-4D97-AF65-F5344CB8AC3E}">
        <p14:creationId xmlns:p14="http://schemas.microsoft.com/office/powerpoint/2010/main" val="366334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2307973" y="79651"/>
            <a:ext cx="8893427" cy="685800"/>
          </a:xfrm>
        </p:spPr>
        <p:txBody>
          <a:bodyPr/>
          <a:lstStyle/>
          <a:p>
            <a:r>
              <a:rPr lang="en-US" b="1" dirty="0"/>
              <a:t>Resistance formulations…</a:t>
            </a:r>
          </a:p>
        </p:txBody>
      </p:sp>
      <p:sp>
        <p:nvSpPr>
          <p:cNvPr id="7" name="TextBox 6">
            <a:extLst>
              <a:ext uri="{FF2B5EF4-FFF2-40B4-BE49-F238E27FC236}">
                <a16:creationId xmlns:a16="http://schemas.microsoft.com/office/drawing/2014/main" id="{660919F8-9583-44EA-9E3B-798E18A284DD}"/>
              </a:ext>
            </a:extLst>
          </p:cNvPr>
          <p:cNvSpPr txBox="1"/>
          <p:nvPr/>
        </p:nvSpPr>
        <p:spPr>
          <a:xfrm>
            <a:off x="1981200" y="594794"/>
            <a:ext cx="809244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New cuticle resistance (R</a:t>
            </a:r>
            <a:r>
              <a:rPr lang="en-US" sz="2400" b="1" baseline="-25000" dirty="0">
                <a:solidFill>
                  <a:srgbClr val="000000"/>
                </a:solidFill>
                <a:latin typeface="Arial" charset="0"/>
                <a:ea typeface="ＭＳ Ｐゴシック" pitchFamily="1" charset="-128"/>
              </a:rPr>
              <a:t>cut</a:t>
            </a: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 for dry and wet regimes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1572DA0-20A1-4B4C-B905-C6C44959C3DB}"/>
                  </a:ext>
                </a:extLst>
              </p:cNvPr>
              <p:cNvSpPr txBox="1"/>
              <p:nvPr/>
            </p:nvSpPr>
            <p:spPr>
              <a:xfrm>
                <a:off x="381000" y="1118926"/>
                <a:ext cx="4484740" cy="7098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800"/>
                  </a:spcAft>
                </a:pPr>
                <a14:m>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𝒄𝒖𝒕𝒅</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𝒄𝒅</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num>
                      <m:den>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𝑰</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𝑹𝑯</m:t>
                                </m:r>
                              </m:sup>
                            </m:sSup>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𝑳</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𝑨𝑰</m:t>
                                    </m:r>
                                  </m:sub>
                                </m:sSub>
                              </m:e>
                            </m:d>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𝟐𝟓</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en>
                    </m:f>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(dry)  </a:t>
                </a:r>
                <a:endParaRPr lang="en-US"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1572DA0-20A1-4B4C-B905-C6C44959C3DB}"/>
                  </a:ext>
                </a:extLst>
              </p:cNvPr>
              <p:cNvSpPr txBox="1">
                <a:spLocks noRot="1" noChangeAspect="1" noMove="1" noResize="1" noEditPoints="1" noAdjustHandles="1" noChangeArrowheads="1" noChangeShapeType="1" noTextEdit="1"/>
              </p:cNvSpPr>
              <p:nvPr/>
            </p:nvSpPr>
            <p:spPr>
              <a:xfrm>
                <a:off x="381000" y="1118926"/>
                <a:ext cx="4484740" cy="7098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834491E-53A9-4577-A9CC-8B736AB52B43}"/>
                  </a:ext>
                </a:extLst>
              </p:cNvPr>
              <p:cNvSpPr txBox="1"/>
              <p:nvPr/>
            </p:nvSpPr>
            <p:spPr>
              <a:xfrm>
                <a:off x="9459860" y="1148255"/>
                <a:ext cx="1741540" cy="6238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000" b="1" i="1">
                              <a:effectLst/>
                              <a:latin typeface="Cambria Math" panose="02040503050406030204" pitchFamily="18" charset="0"/>
                              <a:ea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𝑰</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b="1" i="1">
                              <a:effectLst/>
                              <a:latin typeface="Cambria Math" panose="02040503050406030204" pitchFamily="18" charset="0"/>
                              <a:ea typeface="Times New Roman" panose="02020603050405020304" pitchFamily="18" charset="0"/>
                            </a:rPr>
                          </m:ctrlPr>
                        </m:fPr>
                        <m:num>
                          <m:sSub>
                            <m:sSubPr>
                              <m:ctrlPr>
                                <a:rPr lang="en-US" sz="2000" b="1" i="1">
                                  <a:effectLst/>
                                  <a:latin typeface="Cambria Math" panose="02040503050406030204" pitchFamily="18" charset="0"/>
                                  <a:ea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ub>
                          </m:sSub>
                        </m:num>
                        <m:den>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𝑼</m:t>
                          </m:r>
                        </m:den>
                      </m:f>
                    </m:oMath>
                  </m:oMathPara>
                </a14:m>
                <a:endParaRPr lang="en-US" dirty="0"/>
              </a:p>
            </p:txBody>
          </p:sp>
        </mc:Choice>
        <mc:Fallback xmlns="">
          <p:sp>
            <p:nvSpPr>
              <p:cNvPr id="16" name="TextBox 15">
                <a:extLst>
                  <a:ext uri="{FF2B5EF4-FFF2-40B4-BE49-F238E27FC236}">
                    <a16:creationId xmlns:a16="http://schemas.microsoft.com/office/drawing/2014/main" id="{F834491E-53A9-4577-A9CC-8B736AB52B43}"/>
                  </a:ext>
                </a:extLst>
              </p:cNvPr>
              <p:cNvSpPr txBox="1">
                <a:spLocks noRot="1" noChangeAspect="1" noMove="1" noResize="1" noEditPoints="1" noAdjustHandles="1" noChangeArrowheads="1" noChangeShapeType="1" noTextEdit="1"/>
              </p:cNvSpPr>
              <p:nvPr/>
            </p:nvSpPr>
            <p:spPr>
              <a:xfrm>
                <a:off x="9459860" y="1148255"/>
                <a:ext cx="1741540" cy="6238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2F29E8-3E83-4F6E-94F7-2C677AAD07CF}"/>
                  </a:ext>
                </a:extLst>
              </p:cNvPr>
              <p:cNvSpPr txBox="1"/>
              <p:nvPr/>
            </p:nvSpPr>
            <p:spPr>
              <a:xfrm>
                <a:off x="5181600" y="1159321"/>
                <a:ext cx="3887037" cy="6694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14:m>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𝒄𝒖𝒕𝒘</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𝒄𝒘</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num>
                      <m:den>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𝑰</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𝑳</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𝑨𝑰</m:t>
                                    </m:r>
                                  </m:sub>
                                </m:sSub>
                              </m:e>
                            </m:d>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𝟖𝟓</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en>
                    </m:f>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wet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mc:Choice>
        <mc:Fallback xmlns="">
          <p:sp>
            <p:nvSpPr>
              <p:cNvPr id="8" name="TextBox 7">
                <a:extLst>
                  <a:ext uri="{FF2B5EF4-FFF2-40B4-BE49-F238E27FC236}">
                    <a16:creationId xmlns:a16="http://schemas.microsoft.com/office/drawing/2014/main" id="{D32F29E8-3E83-4F6E-94F7-2C677AAD07CF}"/>
                  </a:ext>
                </a:extLst>
              </p:cNvPr>
              <p:cNvSpPr txBox="1">
                <a:spLocks noRot="1" noChangeAspect="1" noMove="1" noResize="1" noEditPoints="1" noAdjustHandles="1" noChangeArrowheads="1" noChangeShapeType="1" noTextEdit="1"/>
              </p:cNvSpPr>
              <p:nvPr/>
            </p:nvSpPr>
            <p:spPr>
              <a:xfrm>
                <a:off x="5181600" y="1159321"/>
                <a:ext cx="3887037" cy="669479"/>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69B4189-2AA3-4795-87EB-5C621C072A70}"/>
              </a:ext>
            </a:extLst>
          </p:cNvPr>
          <p:cNvSpPr txBox="1"/>
          <p:nvPr/>
        </p:nvSpPr>
        <p:spPr>
          <a:xfrm>
            <a:off x="188668" y="2043880"/>
            <a:ext cx="104774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Revised stomatal resistance (R</a:t>
            </a:r>
            <a:r>
              <a:rPr kumimoji="0" lang="en-US" sz="2400" b="1" i="0" u="none" strike="noStrike" kern="1200" cap="none" spc="0" normalizeH="0" baseline="-25000" noProof="0" dirty="0">
                <a:ln>
                  <a:noFill/>
                </a:ln>
                <a:solidFill>
                  <a:srgbClr val="000000"/>
                </a:solidFill>
                <a:effectLst/>
                <a:uLnTx/>
                <a:uFillTx/>
                <a:latin typeface="Arial" charset="0"/>
                <a:ea typeface="ＭＳ Ｐゴシック" pitchFamily="1" charset="-128"/>
                <a:cs typeface="+mn-cs"/>
              </a:rPr>
              <a:t>s</a:t>
            </a: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 impacts of PM</a:t>
            </a:r>
            <a:r>
              <a:rPr kumimoji="0" lang="en-US" sz="2400" b="1" i="0" u="none" strike="noStrike" kern="1200" cap="none" spc="0" normalizeH="0" baseline="-25000" noProof="0" dirty="0">
                <a:ln>
                  <a:noFill/>
                </a:ln>
                <a:solidFill>
                  <a:srgbClr val="000000"/>
                </a:solidFill>
                <a:effectLst/>
                <a:uLnTx/>
                <a:uFillTx/>
                <a:latin typeface="Arial" charset="0"/>
                <a:ea typeface="ＭＳ Ｐゴシック" pitchFamily="1" charset="-128"/>
                <a:cs typeface="+mn-cs"/>
              </a:rPr>
              <a:t>2.5</a:t>
            </a: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 blocking stoma</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0C28B1-76AC-4DC9-BBD8-7EC597C990E9}"/>
                  </a:ext>
                </a:extLst>
              </p:cNvPr>
              <p:cNvSpPr txBox="1"/>
              <p:nvPr/>
            </p:nvSpPr>
            <p:spPr>
              <a:xfrm>
                <a:off x="5685418" y="2553084"/>
                <a:ext cx="3527298" cy="6254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𝒔</m:t>
                          </m:r>
                          <m:r>
                            <a:rPr lang="en-US" sz="2400" b="1" i="1" baseline="-25000">
                              <a:effectLst/>
                              <a:latin typeface="Cambria Math" panose="02040503050406030204" pitchFamily="18" charset="0"/>
                              <a:ea typeface="Times New Roman" panose="02020603050405020304" pitchFamily="18" charset="0"/>
                              <a:cs typeface="Times New Roman" panose="02020603050405020304" pitchFamily="18" charset="0"/>
                            </a:rPr>
                            <m:t>𝒎𝒂𝒙</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𝒔</m:t>
                          </m:r>
                          <m:r>
                            <a:rPr lang="en-US" sz="2400" b="1" i="1" baseline="-25000">
                              <a:effectLst/>
                              <a:latin typeface="Cambria Math" panose="02040503050406030204" pitchFamily="18" charset="0"/>
                              <a:ea typeface="Times New Roman" panose="02020603050405020304" pitchFamily="18" charset="0"/>
                              <a:cs typeface="Times New Roman" panose="02020603050405020304" pitchFamily="18" charset="0"/>
                            </a:rPr>
                            <m:t>𝒎𝒂𝒙</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𝑮</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𝒑𝒎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𝟐𝟓</m:t>
                          </m:r>
                        </m:sub>
                      </m:sSub>
                    </m:oMath>
                  </m:oMathPara>
                </a14:m>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C0C28B1-76AC-4DC9-BBD8-7EC597C990E9}"/>
                  </a:ext>
                </a:extLst>
              </p:cNvPr>
              <p:cNvSpPr txBox="1">
                <a:spLocks noRot="1" noChangeAspect="1" noMove="1" noResize="1" noEditPoints="1" noAdjustHandles="1" noChangeArrowheads="1" noChangeShapeType="1" noTextEdit="1"/>
              </p:cNvSpPr>
              <p:nvPr/>
            </p:nvSpPr>
            <p:spPr>
              <a:xfrm>
                <a:off x="5685418" y="2553084"/>
                <a:ext cx="3527298" cy="625492"/>
              </a:xfrm>
              <a:prstGeom prst="rect">
                <a:avLst/>
              </a:prstGeom>
              <a:blipFill>
                <a:blip r:embed="rId6"/>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95337495-AA13-4264-9EEB-00AD87F96C8C}"/>
              </a:ext>
            </a:extLst>
          </p:cNvPr>
          <p:cNvSpPr txBox="1"/>
          <p:nvPr/>
        </p:nvSpPr>
        <p:spPr>
          <a:xfrm>
            <a:off x="990600" y="3130263"/>
            <a:ext cx="10744200" cy="95994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mj-lt"/>
                <a:ea typeface="Times New Roman" panose="02020603050405020304" pitchFamily="18" charset="0"/>
                <a:cs typeface="Times New Roman" panose="02020603050405020304" pitchFamily="18" charset="0"/>
              </a:rPr>
              <a:t>where </a:t>
            </a:r>
            <a:r>
              <a:rPr lang="en-US" sz="1800" i="1" dirty="0">
                <a:effectLst/>
                <a:latin typeface="+mj-lt"/>
                <a:ea typeface="Times New Roman" panose="02020603050405020304" pitchFamily="18" charset="0"/>
                <a:cs typeface="Times New Roman" panose="02020603050405020304" pitchFamily="18" charset="0"/>
              </a:rPr>
              <a:t>G</a:t>
            </a:r>
            <a:r>
              <a:rPr lang="en-US" sz="1800" i="1" baseline="-25000" dirty="0">
                <a:effectLst/>
                <a:latin typeface="+mj-lt"/>
                <a:ea typeface="Times New Roman" panose="02020603050405020304" pitchFamily="18" charset="0"/>
                <a:cs typeface="Times New Roman" panose="02020603050405020304" pitchFamily="18" charset="0"/>
              </a:rPr>
              <a:t>pm25</a:t>
            </a:r>
            <a:r>
              <a:rPr lang="en-US" sz="1800" dirty="0">
                <a:effectLst/>
                <a:latin typeface="+mj-lt"/>
                <a:ea typeface="Times New Roman" panose="02020603050405020304" pitchFamily="18" charset="0"/>
                <a:cs typeface="Times New Roman" panose="02020603050405020304" pitchFamily="18" charset="0"/>
              </a:rPr>
              <a:t> is the factor (0.8 which is equal to 20% reduction) we specify when PM</a:t>
            </a:r>
            <a:r>
              <a:rPr lang="en-US" sz="1800" baseline="-25000" dirty="0">
                <a:effectLst/>
                <a:latin typeface="+mj-lt"/>
                <a:ea typeface="Times New Roman" panose="02020603050405020304" pitchFamily="18" charset="0"/>
                <a:cs typeface="Times New Roman" panose="02020603050405020304" pitchFamily="18" charset="0"/>
              </a:rPr>
              <a:t>2.5</a:t>
            </a:r>
            <a:r>
              <a:rPr lang="en-US" sz="1800" dirty="0">
                <a:effectLst/>
                <a:latin typeface="+mj-lt"/>
                <a:ea typeface="Times New Roman" panose="02020603050405020304" pitchFamily="18" charset="0"/>
                <a:cs typeface="Times New Roman" panose="02020603050405020304" pitchFamily="18" charset="0"/>
              </a:rPr>
              <a:t> deposition exists else it assumes a value of unity. The proposed is conceptually analogous to a decrease in </a:t>
            </a:r>
            <a:r>
              <a:rPr lang="en-US" sz="1800" i="1" dirty="0" err="1">
                <a:effectLst/>
                <a:latin typeface="+mj-lt"/>
                <a:ea typeface="Times New Roman" panose="02020603050405020304" pitchFamily="18" charset="0"/>
                <a:cs typeface="Times New Roman" panose="02020603050405020304" pitchFamily="18" charset="0"/>
              </a:rPr>
              <a:t>g</a:t>
            </a:r>
            <a:r>
              <a:rPr lang="en-US" sz="1800" i="1" baseline="-25000" dirty="0" err="1">
                <a:effectLst/>
                <a:latin typeface="+mj-lt"/>
                <a:ea typeface="Times New Roman" panose="02020603050405020304" pitchFamily="18" charset="0"/>
                <a:cs typeface="Times New Roman" panose="02020603050405020304" pitchFamily="18" charset="0"/>
              </a:rPr>
              <a:t>smax</a:t>
            </a:r>
            <a:r>
              <a:rPr lang="en-US" sz="1800" dirty="0">
                <a:effectLst/>
                <a:latin typeface="+mj-lt"/>
                <a:ea typeface="Times New Roman" panose="02020603050405020304" pitchFamily="18" charset="0"/>
                <a:cs typeface="Times New Roman" panose="02020603050405020304" pitchFamily="18" charset="0"/>
              </a:rPr>
              <a:t> under drought stress conditions (</a:t>
            </a:r>
            <a:r>
              <a:rPr lang="en-US" sz="1800" dirty="0">
                <a:solidFill>
                  <a:schemeClr val="bg2"/>
                </a:solidFill>
                <a:effectLst/>
                <a:latin typeface="+mj-lt"/>
                <a:ea typeface="Times New Roman" panose="02020603050405020304" pitchFamily="18" charset="0"/>
                <a:cs typeface="Times New Roman" panose="02020603050405020304" pitchFamily="18" charset="0"/>
              </a:rPr>
              <a:t>Running, 1976; Cavender-Bares et al., 2007; </a:t>
            </a:r>
            <a:r>
              <a:rPr lang="en-US" sz="1800" dirty="0" err="1">
                <a:solidFill>
                  <a:schemeClr val="bg2"/>
                </a:solidFill>
                <a:effectLst/>
                <a:latin typeface="+mj-lt"/>
                <a:ea typeface="Times New Roman" panose="02020603050405020304" pitchFamily="18" charset="0"/>
                <a:cs typeface="Times New Roman" panose="02020603050405020304" pitchFamily="18" charset="0"/>
              </a:rPr>
              <a:t>Zeppel</a:t>
            </a:r>
            <a:r>
              <a:rPr lang="en-US" sz="1800" dirty="0">
                <a:solidFill>
                  <a:schemeClr val="bg2"/>
                </a:solidFill>
                <a:effectLst/>
                <a:latin typeface="+mj-lt"/>
                <a:ea typeface="Times New Roman" panose="02020603050405020304" pitchFamily="18" charset="0"/>
                <a:cs typeface="Times New Roman" panose="02020603050405020304" pitchFamily="18" charset="0"/>
              </a:rPr>
              <a:t> et al.,2011).</a:t>
            </a:r>
            <a:endParaRPr lang="en-US" sz="1800" dirty="0">
              <a:solidFill>
                <a:schemeClr val="bg2"/>
              </a:solidFill>
              <a:effectLst/>
              <a:latin typeface="+mj-l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E2F237D-F326-4110-87AC-1B1B8FEF5EDE}"/>
              </a:ext>
            </a:extLst>
          </p:cNvPr>
          <p:cNvSpPr txBox="1"/>
          <p:nvPr/>
        </p:nvSpPr>
        <p:spPr>
          <a:xfrm>
            <a:off x="188668" y="4180646"/>
            <a:ext cx="1119542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Revised photosynthetically active radiation (PAR): Impacts of dew formation and PM</a:t>
            </a:r>
            <a:r>
              <a:rPr kumimoji="0" lang="en-US" sz="2400" b="1" i="0" u="none" strike="noStrike" kern="1200" cap="none" spc="0" normalizeH="0" baseline="-25000" noProof="0" dirty="0">
                <a:ln>
                  <a:noFill/>
                </a:ln>
                <a:solidFill>
                  <a:srgbClr val="000000"/>
                </a:solidFill>
                <a:effectLst/>
                <a:uLnTx/>
                <a:uFillTx/>
                <a:latin typeface="Arial" charset="0"/>
                <a:ea typeface="ＭＳ Ｐゴシック" pitchFamily="1" charset="-128"/>
                <a:cs typeface="+mn-cs"/>
              </a:rPr>
              <a:t>2.5</a:t>
            </a:r>
            <a:r>
              <a:rPr kumimoji="0" lang="en-US" sz="24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 on PAR</a:t>
            </a:r>
          </a:p>
        </p:txBody>
      </p:sp>
      <p:sp>
        <p:nvSpPr>
          <p:cNvPr id="19" name="TextBox 18">
            <a:extLst>
              <a:ext uri="{FF2B5EF4-FFF2-40B4-BE49-F238E27FC236}">
                <a16:creationId xmlns:a16="http://schemas.microsoft.com/office/drawing/2014/main" id="{D8A05C1C-960A-48C2-A4F1-F373FACECB0C}"/>
              </a:ext>
            </a:extLst>
          </p:cNvPr>
          <p:cNvSpPr txBox="1"/>
          <p:nvPr/>
        </p:nvSpPr>
        <p:spPr>
          <a:xfrm>
            <a:off x="1066800" y="5192522"/>
            <a:ext cx="10948098" cy="1552669"/>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mj-lt"/>
                <a:ea typeface="Times New Roman" panose="02020603050405020304" pitchFamily="18" charset="0"/>
                <a:cs typeface="Times New Roman" panose="02020603050405020304" pitchFamily="18" charset="0"/>
              </a:rPr>
              <a:t>In our study, impacts of PM</a:t>
            </a:r>
            <a:r>
              <a:rPr lang="en-US" sz="1800" baseline="-25000" dirty="0">
                <a:effectLst/>
                <a:latin typeface="+mj-lt"/>
                <a:ea typeface="Times New Roman" panose="02020603050405020304" pitchFamily="18" charset="0"/>
                <a:cs typeface="Times New Roman" panose="02020603050405020304" pitchFamily="18" charset="0"/>
              </a:rPr>
              <a:t>2.5</a:t>
            </a:r>
            <a:r>
              <a:rPr lang="en-US" sz="1800" dirty="0">
                <a:effectLst/>
                <a:latin typeface="+mj-lt"/>
                <a:ea typeface="Times New Roman" panose="02020603050405020304" pitchFamily="18" charset="0"/>
                <a:cs typeface="Times New Roman" panose="02020603050405020304" pitchFamily="18" charset="0"/>
              </a:rPr>
              <a:t> deposition and dew formation on the photosynthesis is approximated via reduction in photosynthetically active radiation (PAR).  For dew conditions  RH &gt; 70%) a reduction of 10% in PAR is used since dew formation is predominant only in the upper parts of the canopy. For PM</a:t>
            </a:r>
            <a:r>
              <a:rPr lang="en-US" sz="1800" baseline="-25000" dirty="0">
                <a:effectLst/>
                <a:latin typeface="+mj-lt"/>
                <a:ea typeface="Times New Roman" panose="02020603050405020304" pitchFamily="18" charset="0"/>
                <a:cs typeface="Times New Roman" panose="02020603050405020304" pitchFamily="18" charset="0"/>
              </a:rPr>
              <a:t>2.5</a:t>
            </a:r>
            <a:r>
              <a:rPr lang="en-US" sz="1800" dirty="0">
                <a:effectLst/>
                <a:latin typeface="+mj-lt"/>
                <a:ea typeface="Times New Roman" panose="02020603050405020304" pitchFamily="18" charset="0"/>
                <a:cs typeface="Times New Roman" panose="02020603050405020304" pitchFamily="18" charset="0"/>
              </a:rPr>
              <a:t> deposition effects on the reduction in photosynthesis </a:t>
            </a:r>
            <a:r>
              <a:rPr lang="en-US" sz="1800" dirty="0">
                <a:solidFill>
                  <a:schemeClr val="bg2"/>
                </a:solidFill>
                <a:effectLst/>
                <a:latin typeface="+mj-lt"/>
                <a:ea typeface="Times New Roman" panose="02020603050405020304" pitchFamily="18" charset="0"/>
                <a:cs typeface="Times New Roman" panose="02020603050405020304" pitchFamily="18" charset="0"/>
              </a:rPr>
              <a:t>(e.g., González et al. 2014</a:t>
            </a:r>
            <a:r>
              <a:rPr lang="en-US" sz="1800" dirty="0">
                <a:effectLst/>
                <a:latin typeface="+mj-lt"/>
                <a:ea typeface="Times New Roman" panose="02020603050405020304" pitchFamily="18" charset="0"/>
                <a:cs typeface="Times New Roman" panose="02020603050405020304" pitchFamily="18" charset="0"/>
              </a:rPr>
              <a:t>), an additional 10% reduction of PAR is introduced for use in polluted sites.  </a:t>
            </a:r>
            <a:endParaRPr lang="en-US" sz="18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C49D55-FD93-4BFF-89EC-E87DF59E2C41}"/>
                  </a:ext>
                </a:extLst>
              </p:cNvPr>
              <p:cNvSpPr txBox="1"/>
              <p:nvPr/>
            </p:nvSpPr>
            <p:spPr>
              <a:xfrm>
                <a:off x="4727523" y="4596144"/>
                <a:ext cx="4341114" cy="6254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𝑨𝑹</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𝑨𝑹</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𝒅𝒆𝒘</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𝒑𝒎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𝟐𝟓</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CC49D55-FD93-4BFF-89EC-E87DF59E2C41}"/>
                  </a:ext>
                </a:extLst>
              </p:cNvPr>
              <p:cNvSpPr txBox="1">
                <a:spLocks noRot="1" noChangeAspect="1" noMove="1" noResize="1" noEditPoints="1" noAdjustHandles="1" noChangeArrowheads="1" noChangeShapeType="1" noTextEdit="1"/>
              </p:cNvSpPr>
              <p:nvPr/>
            </p:nvSpPr>
            <p:spPr>
              <a:xfrm>
                <a:off x="4727523" y="4596144"/>
                <a:ext cx="4341114" cy="62549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4984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1780674" y="76200"/>
            <a:ext cx="10495169" cy="835285"/>
          </a:xfrm>
        </p:spPr>
        <p:txBody>
          <a:bodyPr/>
          <a:lstStyle/>
          <a:p>
            <a:r>
              <a:rPr lang="en-US" b="1" dirty="0"/>
              <a:t>Single-point O</a:t>
            </a:r>
            <a:r>
              <a:rPr lang="en-US" b="1" baseline="-25000" dirty="0"/>
              <a:t>3</a:t>
            </a:r>
            <a:r>
              <a:rPr lang="en-US" b="1" dirty="0"/>
              <a:t> Dry Deposition Model: STAGE</a:t>
            </a:r>
          </a:p>
        </p:txBody>
      </p:sp>
      <p:sp>
        <p:nvSpPr>
          <p:cNvPr id="3" name="Content Placeholder 2">
            <a:extLst>
              <a:ext uri="{FF2B5EF4-FFF2-40B4-BE49-F238E27FC236}">
                <a16:creationId xmlns:a16="http://schemas.microsoft.com/office/drawing/2014/main" id="{EB6C94B2-FBE4-494C-B6B9-F09628DBFB46}"/>
              </a:ext>
            </a:extLst>
          </p:cNvPr>
          <p:cNvSpPr>
            <a:spLocks noGrp="1"/>
          </p:cNvSpPr>
          <p:nvPr>
            <p:ph idx="1"/>
          </p:nvPr>
        </p:nvSpPr>
        <p:spPr>
          <a:xfrm>
            <a:off x="80980" y="764915"/>
            <a:ext cx="12166789" cy="835285"/>
          </a:xfrm>
        </p:spPr>
        <p:txBody>
          <a:bodyPr/>
          <a:lstStyle/>
          <a:p>
            <a:r>
              <a:rPr lang="en-US" b="1" dirty="0"/>
              <a:t>We used the Surface Tiled Aerosol and Gas Exchange (STAGE) deposition model as it is parameterized in the CMAQ v5.3 release (</a:t>
            </a:r>
            <a:r>
              <a:rPr lang="en-US" b="1" dirty="0">
                <a:latin typeface="+mn-lt"/>
                <a:ea typeface="+mn-ea"/>
              </a:rPr>
              <a:t>Appel et al., 2020)</a:t>
            </a:r>
            <a:endParaRPr lang="en-US" b="1" dirty="0"/>
          </a:p>
        </p:txBody>
      </p:sp>
      <p:sp>
        <p:nvSpPr>
          <p:cNvPr id="6" name="TextBox 5">
            <a:extLst>
              <a:ext uri="{FF2B5EF4-FFF2-40B4-BE49-F238E27FC236}">
                <a16:creationId xmlns:a16="http://schemas.microsoft.com/office/drawing/2014/main" id="{694FA7A7-A044-42DA-9202-2AB9A88806A6}"/>
              </a:ext>
            </a:extLst>
          </p:cNvPr>
          <p:cNvSpPr txBox="1"/>
          <p:nvPr/>
        </p:nvSpPr>
        <p:spPr>
          <a:xfrm>
            <a:off x="381000" y="1981200"/>
            <a:ext cx="1158240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Jesse Bash , John Walker, Zhiyong </a:t>
            </a:r>
            <a:r>
              <a:rPr lang="en-US" b="1" dirty="0"/>
              <a:t>W</a:t>
            </a:r>
            <a:r>
              <a:rPr lang="en-US" sz="2400" b="1" dirty="0"/>
              <a:t>u, and  Colleen Baublitz have developed a </a:t>
            </a:r>
            <a:r>
              <a:rPr lang="en-US" sz="2400" b="1" u="sng" dirty="0"/>
              <a:t>single-point version </a:t>
            </a:r>
            <a:r>
              <a:rPr lang="en-US" sz="2400" b="1" dirty="0"/>
              <a:t>of the STAGE Model available in CMAQ</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Configured as a standalone R code  </a:t>
            </a:r>
          </a:p>
          <a:p>
            <a:pPr marL="742950" lvl="1" indent="-285750">
              <a:buFont typeface="Arial" panose="020B0604020202020204" pitchFamily="34" charset="0"/>
              <a:buChar char="•"/>
            </a:pPr>
            <a:r>
              <a:rPr lang="en-US" dirty="0"/>
              <a:t>Numerical simulations (</a:t>
            </a:r>
            <a:r>
              <a:rPr lang="en-US" b="1" dirty="0"/>
              <a:t>1991-2000</a:t>
            </a:r>
            <a:r>
              <a:rPr lang="en-US" dirty="0"/>
              <a:t>)</a:t>
            </a:r>
          </a:p>
          <a:p>
            <a:pPr marL="742950" lvl="1" indent="-285750">
              <a:buFont typeface="Arial" panose="020B0604020202020204" pitchFamily="34" charset="0"/>
              <a:buChar char="•"/>
            </a:pPr>
            <a:r>
              <a:rPr lang="en-US" dirty="0"/>
              <a:t>Base formulations referred to as </a:t>
            </a:r>
            <a:r>
              <a:rPr lang="en-US" b="1" dirty="0"/>
              <a:t>STAGE</a:t>
            </a:r>
          </a:p>
          <a:p>
            <a:pPr marL="742950" lvl="1" indent="-285750">
              <a:buFont typeface="Arial" panose="020B0604020202020204" pitchFamily="34" charset="0"/>
              <a:buChar char="•"/>
            </a:pPr>
            <a:r>
              <a:rPr lang="en-US" dirty="0"/>
              <a:t>New formulations referred to as </a:t>
            </a:r>
            <a:r>
              <a:rPr lang="en-US" b="1" dirty="0"/>
              <a:t>TKE-STAGE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b="1" dirty="0"/>
              <a:t>Long-term measurements at Harvard Forest (HF)</a:t>
            </a:r>
          </a:p>
          <a:p>
            <a:pPr marL="742950" lvl="1" indent="-285750">
              <a:buFont typeface="Arial" panose="020B0604020202020204" pitchFamily="34" charset="0"/>
              <a:buChar char="•"/>
            </a:pPr>
            <a:r>
              <a:rPr lang="en-US" sz="2400" dirty="0"/>
              <a:t>O</a:t>
            </a:r>
            <a:r>
              <a:rPr lang="en-US" sz="2400" baseline="-25000" dirty="0"/>
              <a:t>3</a:t>
            </a:r>
            <a:r>
              <a:rPr lang="en-US" sz="2400" dirty="0"/>
              <a:t> flux </a:t>
            </a:r>
          </a:p>
        </p:txBody>
      </p:sp>
    </p:spTree>
    <p:extLst>
      <p:ext uri="{BB962C8B-B14F-4D97-AF65-F5344CB8AC3E}">
        <p14:creationId xmlns:p14="http://schemas.microsoft.com/office/powerpoint/2010/main" val="369373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art, scatter chart&#10;&#10;Description automatically generated">
            <a:extLst>
              <a:ext uri="{FF2B5EF4-FFF2-40B4-BE49-F238E27FC236}">
                <a16:creationId xmlns:a16="http://schemas.microsoft.com/office/drawing/2014/main" id="{CF2A268D-07A9-4403-9F22-8C22DE060007}"/>
              </a:ext>
            </a:extLst>
          </p:cNvPr>
          <p:cNvPicPr>
            <a:picLocks noChangeAspect="1"/>
          </p:cNvPicPr>
          <p:nvPr/>
        </p:nvPicPr>
        <p:blipFill>
          <a:blip r:embed="rId3"/>
          <a:stretch>
            <a:fillRect/>
          </a:stretch>
        </p:blipFill>
        <p:spPr>
          <a:xfrm>
            <a:off x="6781800" y="727054"/>
            <a:ext cx="4964912" cy="1463040"/>
          </a:xfrm>
          <a:prstGeom prst="rect">
            <a:avLst/>
          </a:prstGeom>
          <a:ln>
            <a:solidFill>
              <a:schemeClr val="tx1"/>
            </a:solidFill>
          </a:ln>
        </p:spPr>
      </p:pic>
      <p:pic>
        <p:nvPicPr>
          <p:cNvPr id="16" name="Picture 15" descr="Chart, scatter chart&#10;&#10;Description automatically generated">
            <a:extLst>
              <a:ext uri="{FF2B5EF4-FFF2-40B4-BE49-F238E27FC236}">
                <a16:creationId xmlns:a16="http://schemas.microsoft.com/office/drawing/2014/main" id="{1B7DADA9-619D-4CE3-A485-D8BE33739A47}"/>
              </a:ext>
            </a:extLst>
          </p:cNvPr>
          <p:cNvPicPr>
            <a:picLocks noChangeAspect="1"/>
          </p:cNvPicPr>
          <p:nvPr/>
        </p:nvPicPr>
        <p:blipFill>
          <a:blip r:embed="rId4"/>
          <a:stretch>
            <a:fillRect/>
          </a:stretch>
        </p:blipFill>
        <p:spPr>
          <a:xfrm>
            <a:off x="6783232" y="2207190"/>
            <a:ext cx="4978600" cy="1463040"/>
          </a:xfrm>
          <a:prstGeom prst="rect">
            <a:avLst/>
          </a:prstGeom>
          <a:ln>
            <a:solidFill>
              <a:schemeClr val="tx1"/>
            </a:solidFill>
          </a:ln>
        </p:spPr>
      </p:pic>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3211268" y="76200"/>
            <a:ext cx="6618531" cy="685800"/>
          </a:xfrm>
        </p:spPr>
        <p:txBody>
          <a:bodyPr/>
          <a:lstStyle/>
          <a:p>
            <a:r>
              <a:rPr lang="en-US" dirty="0"/>
              <a:t> Conductances estimation</a:t>
            </a:r>
            <a:br>
              <a:rPr lang="en-US" dirty="0"/>
            </a:br>
            <a:endParaRPr lang="en-US" dirty="0"/>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15</a:t>
            </a:fld>
            <a:endParaRPr lang="en-US" dirty="0"/>
          </a:p>
        </p:txBody>
      </p:sp>
      <p:pic>
        <p:nvPicPr>
          <p:cNvPr id="10" name="Picture 9" descr="Chart, scatter chart&#10;&#10;Description automatically generated">
            <a:extLst>
              <a:ext uri="{FF2B5EF4-FFF2-40B4-BE49-F238E27FC236}">
                <a16:creationId xmlns:a16="http://schemas.microsoft.com/office/drawing/2014/main" id="{B726D027-0254-42EB-AAA7-1017B8C4B6C8}"/>
              </a:ext>
            </a:extLst>
          </p:cNvPr>
          <p:cNvPicPr>
            <a:picLocks noChangeAspect="1"/>
          </p:cNvPicPr>
          <p:nvPr/>
        </p:nvPicPr>
        <p:blipFill>
          <a:blip r:embed="rId5"/>
          <a:stretch>
            <a:fillRect/>
          </a:stretch>
        </p:blipFill>
        <p:spPr>
          <a:xfrm>
            <a:off x="808789" y="762732"/>
            <a:ext cx="4957124" cy="1463040"/>
          </a:xfrm>
          <a:prstGeom prst="rect">
            <a:avLst/>
          </a:prstGeom>
          <a:ln>
            <a:solidFill>
              <a:schemeClr val="tx1"/>
            </a:solidFill>
          </a:ln>
        </p:spPr>
      </p:pic>
      <p:pic>
        <p:nvPicPr>
          <p:cNvPr id="11" name="Picture 10" descr="Chart, scatter chart&#10;&#10;Description automatically generated">
            <a:extLst>
              <a:ext uri="{FF2B5EF4-FFF2-40B4-BE49-F238E27FC236}">
                <a16:creationId xmlns:a16="http://schemas.microsoft.com/office/drawing/2014/main" id="{09D425E8-D0C1-4834-8255-E2252397998D}"/>
              </a:ext>
            </a:extLst>
          </p:cNvPr>
          <p:cNvPicPr>
            <a:picLocks noChangeAspect="1"/>
          </p:cNvPicPr>
          <p:nvPr/>
        </p:nvPicPr>
        <p:blipFill>
          <a:blip r:embed="rId6"/>
          <a:stretch>
            <a:fillRect/>
          </a:stretch>
        </p:blipFill>
        <p:spPr>
          <a:xfrm>
            <a:off x="808789" y="2225772"/>
            <a:ext cx="4955180" cy="1463040"/>
          </a:xfrm>
          <a:prstGeom prst="rect">
            <a:avLst/>
          </a:prstGeom>
          <a:ln>
            <a:solidFill>
              <a:schemeClr val="tx1"/>
            </a:solid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A6B6DD3-647A-4E2E-B203-7F84A921D9E8}"/>
                  </a:ext>
                </a:extLst>
              </p:cNvPr>
              <p:cNvSpPr txBox="1"/>
              <p:nvPr/>
            </p:nvSpPr>
            <p:spPr>
              <a:xfrm flipH="1">
                <a:off x="88760" y="1778644"/>
                <a:ext cx="658844" cy="8466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𝑹</m:t>
                              </m:r>
                            </m:e>
                            <m:sub>
                              <m:r>
                                <a:rPr lang="en-US" sz="2400" b="1" i="1" dirty="0" smtClean="0">
                                  <a:latin typeface="Cambria Math" panose="02040503050406030204" pitchFamily="18" charset="0"/>
                                </a:rPr>
                                <m:t>𝒂</m:t>
                              </m:r>
                            </m:sub>
                          </m:sSub>
                        </m:den>
                      </m:f>
                    </m:oMath>
                  </m:oMathPara>
                </a14:m>
                <a:endParaRPr lang="en-US" sz="2400" b="1" dirty="0"/>
              </a:p>
            </p:txBody>
          </p:sp>
        </mc:Choice>
        <mc:Fallback xmlns="">
          <p:sp>
            <p:nvSpPr>
              <p:cNvPr id="19" name="TextBox 18">
                <a:extLst>
                  <a:ext uri="{FF2B5EF4-FFF2-40B4-BE49-F238E27FC236}">
                    <a16:creationId xmlns:a16="http://schemas.microsoft.com/office/drawing/2014/main" id="{6A6B6DD3-647A-4E2E-B203-7F84A921D9E8}"/>
                  </a:ext>
                </a:extLst>
              </p:cNvPr>
              <p:cNvSpPr txBox="1">
                <a:spLocks noRot="1" noChangeAspect="1" noMove="1" noResize="1" noEditPoints="1" noAdjustHandles="1" noChangeArrowheads="1" noChangeShapeType="1" noTextEdit="1"/>
              </p:cNvSpPr>
              <p:nvPr/>
            </p:nvSpPr>
            <p:spPr>
              <a:xfrm flipH="1">
                <a:off x="88760" y="1778644"/>
                <a:ext cx="658844" cy="846642"/>
              </a:xfrm>
              <a:prstGeom prst="rect">
                <a:avLst/>
              </a:prstGeom>
              <a:blipFill>
                <a:blip r:embed="rId7"/>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B0E291D6-604C-433F-908A-759495A49B5C}"/>
              </a:ext>
            </a:extLst>
          </p:cNvPr>
          <p:cNvSpPr txBox="1"/>
          <p:nvPr/>
        </p:nvSpPr>
        <p:spPr>
          <a:xfrm flipH="1">
            <a:off x="5565316" y="591182"/>
            <a:ext cx="1524000" cy="830997"/>
          </a:xfrm>
          <a:prstGeom prst="rect">
            <a:avLst/>
          </a:prstGeom>
          <a:noFill/>
        </p:spPr>
        <p:txBody>
          <a:bodyPr wrap="square" rtlCol="0">
            <a:spAutoFit/>
          </a:bodyPr>
          <a:lstStyle/>
          <a:p>
            <a:pPr algn="ctr"/>
            <a:r>
              <a:rPr lang="en-US" sz="2400" b="1" dirty="0"/>
              <a:t>Summer month</a:t>
            </a:r>
          </a:p>
        </p:txBody>
      </p:sp>
      <p:sp>
        <p:nvSpPr>
          <p:cNvPr id="23" name="TextBox 22">
            <a:extLst>
              <a:ext uri="{FF2B5EF4-FFF2-40B4-BE49-F238E27FC236}">
                <a16:creationId xmlns:a16="http://schemas.microsoft.com/office/drawing/2014/main" id="{F3290E27-CEFC-4D1E-80F8-31318F0F44F2}"/>
              </a:ext>
            </a:extLst>
          </p:cNvPr>
          <p:cNvSpPr txBox="1"/>
          <p:nvPr/>
        </p:nvSpPr>
        <p:spPr>
          <a:xfrm flipH="1">
            <a:off x="5638800" y="3065179"/>
            <a:ext cx="1213767" cy="830997"/>
          </a:xfrm>
          <a:prstGeom prst="rect">
            <a:avLst/>
          </a:prstGeom>
          <a:noFill/>
        </p:spPr>
        <p:txBody>
          <a:bodyPr wrap="square" rtlCol="0">
            <a:spAutoFit/>
          </a:bodyPr>
          <a:lstStyle/>
          <a:p>
            <a:pPr algn="ctr"/>
            <a:r>
              <a:rPr lang="en-US" sz="2400" b="1" dirty="0"/>
              <a:t>Winter</a:t>
            </a:r>
          </a:p>
          <a:p>
            <a:pPr algn="ctr"/>
            <a:r>
              <a:rPr lang="en-US" b="1" dirty="0"/>
              <a:t>month</a:t>
            </a:r>
            <a:endParaRPr lang="en-US" sz="2400" b="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85EACA-707F-4F53-AFDE-40BCE3BAC1F8}"/>
                  </a:ext>
                </a:extLst>
              </p:cNvPr>
              <p:cNvSpPr txBox="1"/>
              <p:nvPr/>
            </p:nvSpPr>
            <p:spPr>
              <a:xfrm flipH="1">
                <a:off x="6046756" y="1820358"/>
                <a:ext cx="658844" cy="8466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𝑹</m:t>
                              </m:r>
                            </m:e>
                            <m:sub>
                              <m:r>
                                <a:rPr lang="en-US" sz="2400" b="1" i="1" dirty="0" smtClean="0">
                                  <a:latin typeface="Cambria Math" panose="02040503050406030204" pitchFamily="18" charset="0"/>
                                </a:rPr>
                                <m:t>𝒊𝒏𝒄</m:t>
                              </m:r>
                            </m:sub>
                          </m:sSub>
                        </m:den>
                      </m:f>
                    </m:oMath>
                  </m:oMathPara>
                </a14:m>
                <a:endParaRPr lang="en-US" sz="2400" b="1" dirty="0"/>
              </a:p>
            </p:txBody>
          </p:sp>
        </mc:Choice>
        <mc:Fallback xmlns="">
          <p:sp>
            <p:nvSpPr>
              <p:cNvPr id="17" name="TextBox 16">
                <a:extLst>
                  <a:ext uri="{FF2B5EF4-FFF2-40B4-BE49-F238E27FC236}">
                    <a16:creationId xmlns:a16="http://schemas.microsoft.com/office/drawing/2014/main" id="{E885EACA-707F-4F53-AFDE-40BCE3BAC1F8}"/>
                  </a:ext>
                </a:extLst>
              </p:cNvPr>
              <p:cNvSpPr txBox="1">
                <a:spLocks noRot="1" noChangeAspect="1" noMove="1" noResize="1" noEditPoints="1" noAdjustHandles="1" noChangeArrowheads="1" noChangeShapeType="1" noTextEdit="1"/>
              </p:cNvSpPr>
              <p:nvPr/>
            </p:nvSpPr>
            <p:spPr>
              <a:xfrm flipH="1">
                <a:off x="6046756" y="1820358"/>
                <a:ext cx="658844" cy="846642"/>
              </a:xfrm>
              <a:prstGeom prst="rect">
                <a:avLst/>
              </a:prstGeom>
              <a:blipFill>
                <a:blip r:embed="rId8"/>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A546570-E8E6-46F8-8FB3-770BC26D91F3}"/>
              </a:ext>
            </a:extLst>
          </p:cNvPr>
          <p:cNvPicPr>
            <a:picLocks noChangeAspect="1"/>
          </p:cNvPicPr>
          <p:nvPr/>
        </p:nvPicPr>
        <p:blipFill>
          <a:blip r:embed="rId9"/>
          <a:stretch>
            <a:fillRect/>
          </a:stretch>
        </p:blipFill>
        <p:spPr>
          <a:xfrm>
            <a:off x="2791066" y="816170"/>
            <a:ext cx="495313" cy="206834"/>
          </a:xfrm>
          <a:prstGeom prst="rect">
            <a:avLst/>
          </a:prstGeom>
        </p:spPr>
      </p:pic>
      <p:pic>
        <p:nvPicPr>
          <p:cNvPr id="7" name="Picture 6">
            <a:extLst>
              <a:ext uri="{FF2B5EF4-FFF2-40B4-BE49-F238E27FC236}">
                <a16:creationId xmlns:a16="http://schemas.microsoft.com/office/drawing/2014/main" id="{3314430A-805A-4B35-B2D4-377204C7CD1A}"/>
              </a:ext>
            </a:extLst>
          </p:cNvPr>
          <p:cNvPicPr>
            <a:picLocks noChangeAspect="1"/>
          </p:cNvPicPr>
          <p:nvPr/>
        </p:nvPicPr>
        <p:blipFill>
          <a:blip r:embed="rId10"/>
          <a:stretch>
            <a:fillRect/>
          </a:stretch>
        </p:blipFill>
        <p:spPr>
          <a:xfrm>
            <a:off x="1990666" y="838200"/>
            <a:ext cx="615059" cy="179619"/>
          </a:xfrm>
          <a:prstGeom prst="rect">
            <a:avLst/>
          </a:prstGeom>
        </p:spPr>
      </p:pic>
      <p:pic>
        <p:nvPicPr>
          <p:cNvPr id="9" name="Picture 8">
            <a:extLst>
              <a:ext uri="{FF2B5EF4-FFF2-40B4-BE49-F238E27FC236}">
                <a16:creationId xmlns:a16="http://schemas.microsoft.com/office/drawing/2014/main" id="{593E4135-D472-4CAB-A05E-9FCEE057CACD}"/>
              </a:ext>
            </a:extLst>
          </p:cNvPr>
          <p:cNvPicPr>
            <a:picLocks noChangeAspect="1"/>
          </p:cNvPicPr>
          <p:nvPr/>
        </p:nvPicPr>
        <p:blipFill>
          <a:blip r:embed="rId11"/>
          <a:stretch>
            <a:fillRect/>
          </a:stretch>
        </p:blipFill>
        <p:spPr>
          <a:xfrm>
            <a:off x="8006618" y="845611"/>
            <a:ext cx="1524000" cy="199697"/>
          </a:xfrm>
          <a:prstGeom prst="rect">
            <a:avLst/>
          </a:prstGeom>
        </p:spPr>
      </p:pic>
      <p:pic>
        <p:nvPicPr>
          <p:cNvPr id="20" name="Picture 19">
            <a:extLst>
              <a:ext uri="{FF2B5EF4-FFF2-40B4-BE49-F238E27FC236}">
                <a16:creationId xmlns:a16="http://schemas.microsoft.com/office/drawing/2014/main" id="{F0E7E941-987F-428B-A52E-02B036AD96AC}"/>
              </a:ext>
            </a:extLst>
          </p:cNvPr>
          <p:cNvPicPr>
            <a:picLocks noChangeAspect="1"/>
          </p:cNvPicPr>
          <p:nvPr/>
        </p:nvPicPr>
        <p:blipFill>
          <a:blip r:embed="rId11"/>
          <a:stretch>
            <a:fillRect/>
          </a:stretch>
        </p:blipFill>
        <p:spPr>
          <a:xfrm>
            <a:off x="7924800" y="2273705"/>
            <a:ext cx="1524000" cy="199697"/>
          </a:xfrm>
          <a:prstGeom prst="rect">
            <a:avLst/>
          </a:prstGeom>
        </p:spPr>
      </p:pic>
      <p:pic>
        <p:nvPicPr>
          <p:cNvPr id="14" name="Picture 13">
            <a:extLst>
              <a:ext uri="{FF2B5EF4-FFF2-40B4-BE49-F238E27FC236}">
                <a16:creationId xmlns:a16="http://schemas.microsoft.com/office/drawing/2014/main" id="{0ED12D8C-69A5-4C76-B689-76154FFEFB72}"/>
              </a:ext>
            </a:extLst>
          </p:cNvPr>
          <p:cNvPicPr>
            <a:picLocks noChangeAspect="1"/>
          </p:cNvPicPr>
          <p:nvPr/>
        </p:nvPicPr>
        <p:blipFill>
          <a:blip r:embed="rId12"/>
          <a:stretch>
            <a:fillRect/>
          </a:stretch>
        </p:blipFill>
        <p:spPr>
          <a:xfrm>
            <a:off x="1877590" y="838200"/>
            <a:ext cx="1567584" cy="168733"/>
          </a:xfrm>
          <a:prstGeom prst="rect">
            <a:avLst/>
          </a:prstGeom>
        </p:spPr>
      </p:pic>
      <p:pic>
        <p:nvPicPr>
          <p:cNvPr id="24" name="Picture 23">
            <a:extLst>
              <a:ext uri="{FF2B5EF4-FFF2-40B4-BE49-F238E27FC236}">
                <a16:creationId xmlns:a16="http://schemas.microsoft.com/office/drawing/2014/main" id="{FE9971B0-A1F1-4EAC-AF9A-16930D7874AF}"/>
              </a:ext>
            </a:extLst>
          </p:cNvPr>
          <p:cNvPicPr>
            <a:picLocks noChangeAspect="1"/>
          </p:cNvPicPr>
          <p:nvPr/>
        </p:nvPicPr>
        <p:blipFill>
          <a:blip r:embed="rId12"/>
          <a:stretch>
            <a:fillRect/>
          </a:stretch>
        </p:blipFill>
        <p:spPr>
          <a:xfrm>
            <a:off x="7963034" y="841881"/>
            <a:ext cx="1567584" cy="168733"/>
          </a:xfrm>
          <a:prstGeom prst="rect">
            <a:avLst/>
          </a:prstGeom>
        </p:spPr>
      </p:pic>
      <p:pic>
        <p:nvPicPr>
          <p:cNvPr id="26" name="Picture 25">
            <a:extLst>
              <a:ext uri="{FF2B5EF4-FFF2-40B4-BE49-F238E27FC236}">
                <a16:creationId xmlns:a16="http://schemas.microsoft.com/office/drawing/2014/main" id="{941337F4-954E-49A4-A60E-58C42211B83E}"/>
              </a:ext>
            </a:extLst>
          </p:cNvPr>
          <p:cNvPicPr>
            <a:picLocks noChangeAspect="1"/>
          </p:cNvPicPr>
          <p:nvPr/>
        </p:nvPicPr>
        <p:blipFill>
          <a:blip r:embed="rId12"/>
          <a:stretch>
            <a:fillRect/>
          </a:stretch>
        </p:blipFill>
        <p:spPr>
          <a:xfrm>
            <a:off x="1877590" y="2289244"/>
            <a:ext cx="1567584" cy="168733"/>
          </a:xfrm>
          <a:prstGeom prst="rect">
            <a:avLst/>
          </a:prstGeom>
        </p:spPr>
      </p:pic>
      <p:pic>
        <p:nvPicPr>
          <p:cNvPr id="28" name="Picture 27">
            <a:extLst>
              <a:ext uri="{FF2B5EF4-FFF2-40B4-BE49-F238E27FC236}">
                <a16:creationId xmlns:a16="http://schemas.microsoft.com/office/drawing/2014/main" id="{9752A6DD-7196-44A7-90E9-0A069C267B1C}"/>
              </a:ext>
            </a:extLst>
          </p:cNvPr>
          <p:cNvPicPr>
            <a:picLocks noChangeAspect="1"/>
          </p:cNvPicPr>
          <p:nvPr/>
        </p:nvPicPr>
        <p:blipFill>
          <a:blip r:embed="rId12"/>
          <a:stretch>
            <a:fillRect/>
          </a:stretch>
        </p:blipFill>
        <p:spPr>
          <a:xfrm>
            <a:off x="7922683" y="2269071"/>
            <a:ext cx="1567584" cy="168733"/>
          </a:xfrm>
          <a:prstGeom prst="rect">
            <a:avLst/>
          </a:prstGeom>
        </p:spPr>
      </p:pic>
      <p:pic>
        <p:nvPicPr>
          <p:cNvPr id="22" name="Picture 21">
            <a:extLst>
              <a:ext uri="{FF2B5EF4-FFF2-40B4-BE49-F238E27FC236}">
                <a16:creationId xmlns:a16="http://schemas.microsoft.com/office/drawing/2014/main" id="{04B4039F-460F-4CCB-8931-1A66ED759C32}"/>
              </a:ext>
            </a:extLst>
          </p:cNvPr>
          <p:cNvPicPr>
            <a:picLocks noChangeAspect="1"/>
          </p:cNvPicPr>
          <p:nvPr/>
        </p:nvPicPr>
        <p:blipFill>
          <a:blip r:embed="rId13"/>
          <a:stretch>
            <a:fillRect/>
          </a:stretch>
        </p:blipFill>
        <p:spPr>
          <a:xfrm>
            <a:off x="-90491" y="3844125"/>
            <a:ext cx="12130091" cy="3057219"/>
          </a:xfrm>
          <a:prstGeom prst="rect">
            <a:avLst/>
          </a:prstGeom>
        </p:spPr>
      </p:pic>
    </p:spTree>
    <p:extLst>
      <p:ext uri="{BB962C8B-B14F-4D97-AF65-F5344CB8AC3E}">
        <p14:creationId xmlns:p14="http://schemas.microsoft.com/office/powerpoint/2010/main" val="274776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16</a:t>
            </a:fld>
            <a:endParaRPr lang="en-US" dirty="0"/>
          </a:p>
        </p:txBody>
      </p:sp>
      <p:sp>
        <p:nvSpPr>
          <p:cNvPr id="21" name="Title 1">
            <a:extLst>
              <a:ext uri="{FF2B5EF4-FFF2-40B4-BE49-F238E27FC236}">
                <a16:creationId xmlns:a16="http://schemas.microsoft.com/office/drawing/2014/main" id="{F5FC6105-C347-4D76-830F-248C77ACE21A}"/>
              </a:ext>
            </a:extLst>
          </p:cNvPr>
          <p:cNvSpPr txBox="1">
            <a:spLocks/>
          </p:cNvSpPr>
          <p:nvPr/>
        </p:nvSpPr>
        <p:spPr>
          <a:xfrm>
            <a:off x="3211268" y="76200"/>
            <a:ext cx="7151931" cy="6858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dirty="0"/>
              <a:t> Cuticle conductances</a:t>
            </a:r>
            <a:br>
              <a:rPr lang="en-US" kern="0" dirty="0"/>
            </a:br>
            <a:endParaRPr lang="en-US" kern="0" dirty="0"/>
          </a:p>
        </p:txBody>
      </p:sp>
      <p:pic>
        <p:nvPicPr>
          <p:cNvPr id="5" name="Picture 4">
            <a:extLst>
              <a:ext uri="{FF2B5EF4-FFF2-40B4-BE49-F238E27FC236}">
                <a16:creationId xmlns:a16="http://schemas.microsoft.com/office/drawing/2014/main" id="{70B9B72C-8901-455C-AAD4-88F1946E0DB4}"/>
              </a:ext>
            </a:extLst>
          </p:cNvPr>
          <p:cNvPicPr>
            <a:picLocks noChangeAspect="1"/>
          </p:cNvPicPr>
          <p:nvPr/>
        </p:nvPicPr>
        <p:blipFill>
          <a:blip r:embed="rId3"/>
          <a:stretch>
            <a:fillRect/>
          </a:stretch>
        </p:blipFill>
        <p:spPr>
          <a:xfrm>
            <a:off x="914400" y="796481"/>
            <a:ext cx="10058400" cy="5265038"/>
          </a:xfrm>
          <a:prstGeom prst="rect">
            <a:avLst/>
          </a:prstGeom>
        </p:spPr>
      </p:pic>
    </p:spTree>
    <p:extLst>
      <p:ext uri="{BB962C8B-B14F-4D97-AF65-F5344CB8AC3E}">
        <p14:creationId xmlns:p14="http://schemas.microsoft.com/office/powerpoint/2010/main" val="257815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17</a:t>
            </a:fld>
            <a:endParaRPr lang="en-US" dirty="0"/>
          </a:p>
        </p:txBody>
      </p:sp>
      <p:sp>
        <p:nvSpPr>
          <p:cNvPr id="21" name="Title 1">
            <a:extLst>
              <a:ext uri="{FF2B5EF4-FFF2-40B4-BE49-F238E27FC236}">
                <a16:creationId xmlns:a16="http://schemas.microsoft.com/office/drawing/2014/main" id="{F5FC6105-C347-4D76-830F-248C77ACE21A}"/>
              </a:ext>
            </a:extLst>
          </p:cNvPr>
          <p:cNvSpPr txBox="1">
            <a:spLocks/>
          </p:cNvSpPr>
          <p:nvPr/>
        </p:nvSpPr>
        <p:spPr>
          <a:xfrm>
            <a:off x="3211268" y="76200"/>
            <a:ext cx="7151931" cy="6858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dirty="0"/>
              <a:t> Stomatal Conductance</a:t>
            </a:r>
            <a:br>
              <a:rPr lang="en-US" kern="0" dirty="0"/>
            </a:br>
            <a:endParaRPr lang="en-US" kern="0" dirty="0"/>
          </a:p>
        </p:txBody>
      </p:sp>
      <p:pic>
        <p:nvPicPr>
          <p:cNvPr id="4" name="Picture 3">
            <a:extLst>
              <a:ext uri="{FF2B5EF4-FFF2-40B4-BE49-F238E27FC236}">
                <a16:creationId xmlns:a16="http://schemas.microsoft.com/office/drawing/2014/main" id="{52D3BAB6-9731-422D-9560-18FD03FAF770}"/>
              </a:ext>
            </a:extLst>
          </p:cNvPr>
          <p:cNvPicPr>
            <a:picLocks noChangeAspect="1"/>
          </p:cNvPicPr>
          <p:nvPr/>
        </p:nvPicPr>
        <p:blipFill>
          <a:blip r:embed="rId3"/>
          <a:stretch>
            <a:fillRect/>
          </a:stretch>
        </p:blipFill>
        <p:spPr>
          <a:xfrm>
            <a:off x="609600" y="762000"/>
            <a:ext cx="10972800" cy="5983440"/>
          </a:xfrm>
          <a:prstGeom prst="rect">
            <a:avLst/>
          </a:prstGeom>
        </p:spPr>
      </p:pic>
    </p:spTree>
    <p:extLst>
      <p:ext uri="{BB962C8B-B14F-4D97-AF65-F5344CB8AC3E}">
        <p14:creationId xmlns:p14="http://schemas.microsoft.com/office/powerpoint/2010/main" val="273139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18</a:t>
            </a:fld>
            <a:endParaRPr lang="en-US" dirty="0"/>
          </a:p>
        </p:txBody>
      </p:sp>
      <p:sp>
        <p:nvSpPr>
          <p:cNvPr id="10" name="Title 1">
            <a:extLst>
              <a:ext uri="{FF2B5EF4-FFF2-40B4-BE49-F238E27FC236}">
                <a16:creationId xmlns:a16="http://schemas.microsoft.com/office/drawing/2014/main" id="{EA47A4A4-9A3D-4344-BC53-4726DCC4A9F5}"/>
              </a:ext>
            </a:extLst>
          </p:cNvPr>
          <p:cNvSpPr txBox="1">
            <a:spLocks/>
          </p:cNvSpPr>
          <p:nvPr/>
        </p:nvSpPr>
        <p:spPr>
          <a:xfrm>
            <a:off x="1965960" y="83820"/>
            <a:ext cx="9936480" cy="6858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dirty="0"/>
              <a:t> O</a:t>
            </a:r>
            <a:r>
              <a:rPr lang="en-US" kern="0" baseline="-25000" dirty="0"/>
              <a:t>3</a:t>
            </a:r>
            <a:r>
              <a:rPr lang="en-US" kern="0" dirty="0"/>
              <a:t> Diurnal and Seasonal Fluxes Simulations </a:t>
            </a:r>
          </a:p>
        </p:txBody>
      </p:sp>
      <p:sp>
        <p:nvSpPr>
          <p:cNvPr id="13" name="TextBox 12">
            <a:extLst>
              <a:ext uri="{FF2B5EF4-FFF2-40B4-BE49-F238E27FC236}">
                <a16:creationId xmlns:a16="http://schemas.microsoft.com/office/drawing/2014/main" id="{94E69922-87D0-4522-8498-C71DC6337DA2}"/>
              </a:ext>
            </a:extLst>
          </p:cNvPr>
          <p:cNvSpPr txBox="1"/>
          <p:nvPr/>
        </p:nvSpPr>
        <p:spPr>
          <a:xfrm>
            <a:off x="152400" y="3695596"/>
            <a:ext cx="12039600" cy="1608133"/>
          </a:xfrm>
          <a:prstGeom prst="rect">
            <a:avLst/>
          </a:prstGeom>
          <a:noFill/>
        </p:spPr>
        <p:txBody>
          <a:bodyPr wrap="square">
            <a:spAutoFit/>
          </a:bodyPr>
          <a:lstStyle/>
          <a:p>
            <a:pPr marL="342900" indent="-342900">
              <a:spcAft>
                <a:spcPts val="300"/>
              </a:spcAft>
              <a:buFont typeface="Arial" panose="020B0604020202020204" pitchFamily="34" charset="0"/>
              <a:buChar char="•"/>
            </a:pPr>
            <a:r>
              <a:rPr lang="en-US" b="1" dirty="0">
                <a:latin typeface="+mn-lt"/>
                <a:ea typeface="DengXian" panose="02010600030101010101" pitchFamily="2" charset="-122"/>
              </a:rPr>
              <a:t>Diurnal Variation</a:t>
            </a:r>
            <a:r>
              <a:rPr lang="en-US" dirty="0">
                <a:latin typeface="+mn-lt"/>
                <a:ea typeface="DengXian" panose="02010600030101010101" pitchFamily="2" charset="-122"/>
              </a:rPr>
              <a:t>: O</a:t>
            </a:r>
            <a:r>
              <a:rPr lang="en-US" baseline="-25000" dirty="0">
                <a:latin typeface="+mn-lt"/>
                <a:ea typeface="DengXian" panose="02010600030101010101" pitchFamily="2" charset="-122"/>
              </a:rPr>
              <a:t>3</a:t>
            </a:r>
            <a:r>
              <a:rPr lang="en-US" dirty="0">
                <a:latin typeface="+mn-lt"/>
                <a:ea typeface="DengXian" panose="02010600030101010101" pitchFamily="2" charset="-122"/>
              </a:rPr>
              <a:t> fluxes by STAGE are always greater than TKE-STAGE; Both cases overestimated maximum values of fluxes during daytime.</a:t>
            </a:r>
          </a:p>
          <a:p>
            <a:pPr marL="342900" indent="-342900">
              <a:spcAft>
                <a:spcPts val="300"/>
              </a:spcAft>
              <a:buFont typeface="Arial" panose="020B0604020202020204" pitchFamily="34" charset="0"/>
              <a:buChar char="•"/>
            </a:pPr>
            <a:r>
              <a:rPr lang="en-US" b="1" dirty="0">
                <a:latin typeface="+mn-lt"/>
              </a:rPr>
              <a:t>Seasonal Variation</a:t>
            </a:r>
            <a:r>
              <a:rPr lang="en-US" dirty="0">
                <a:latin typeface="+mn-lt"/>
              </a:rPr>
              <a:t>: STAGE estimated higher fluxes during warmer months. Both methods  estimated  lower fluxes during cooler months. </a:t>
            </a:r>
          </a:p>
        </p:txBody>
      </p:sp>
      <p:pic>
        <p:nvPicPr>
          <p:cNvPr id="7" name="Picture 6" descr="Chart&#10;&#10;Description automatically generated">
            <a:extLst>
              <a:ext uri="{FF2B5EF4-FFF2-40B4-BE49-F238E27FC236}">
                <a16:creationId xmlns:a16="http://schemas.microsoft.com/office/drawing/2014/main" id="{C2A57B29-3F30-438D-92EA-61FBA250DA17}"/>
              </a:ext>
            </a:extLst>
          </p:cNvPr>
          <p:cNvPicPr>
            <a:picLocks noChangeAspect="1"/>
          </p:cNvPicPr>
          <p:nvPr/>
        </p:nvPicPr>
        <p:blipFill rotWithShape="1">
          <a:blip r:embed="rId3">
            <a:extLst>
              <a:ext uri="{28A0092B-C50C-407E-A947-70E740481C1C}">
                <a14:useLocalDpi xmlns:a14="http://schemas.microsoft.com/office/drawing/2010/main" val="0"/>
              </a:ext>
            </a:extLst>
          </a:blip>
          <a:srcRect r="13070"/>
          <a:stretch/>
        </p:blipFill>
        <p:spPr>
          <a:xfrm>
            <a:off x="6084425" y="685800"/>
            <a:ext cx="5737033" cy="3017520"/>
          </a:xfrm>
          <a:prstGeom prst="rect">
            <a:avLst/>
          </a:prstGeom>
        </p:spPr>
      </p:pic>
      <p:pic>
        <p:nvPicPr>
          <p:cNvPr id="8" name="Picture 7" descr="Chart&#10;&#10;Description automatically generated">
            <a:extLst>
              <a:ext uri="{FF2B5EF4-FFF2-40B4-BE49-F238E27FC236}">
                <a16:creationId xmlns:a16="http://schemas.microsoft.com/office/drawing/2014/main" id="{8222E31D-B2C8-4E0A-9D8A-CBA7BA0BC1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953"/>
          <a:stretch/>
        </p:blipFill>
        <p:spPr>
          <a:xfrm>
            <a:off x="85750" y="690919"/>
            <a:ext cx="5917693" cy="3004677"/>
          </a:xfrm>
          <a:prstGeom prst="rect">
            <a:avLst/>
          </a:prstGeom>
        </p:spPr>
      </p:pic>
      <p:pic>
        <p:nvPicPr>
          <p:cNvPr id="9" name="Picture 8">
            <a:extLst>
              <a:ext uri="{FF2B5EF4-FFF2-40B4-BE49-F238E27FC236}">
                <a16:creationId xmlns:a16="http://schemas.microsoft.com/office/drawing/2014/main" id="{6417AA4F-081F-40C9-A1A0-64200FA1F7A9}"/>
              </a:ext>
            </a:extLst>
          </p:cNvPr>
          <p:cNvPicPr>
            <a:picLocks noChangeAspect="1"/>
          </p:cNvPicPr>
          <p:nvPr/>
        </p:nvPicPr>
        <p:blipFill>
          <a:blip r:embed="rId5"/>
          <a:stretch>
            <a:fillRect/>
          </a:stretch>
        </p:blipFill>
        <p:spPr>
          <a:xfrm>
            <a:off x="609600" y="2279924"/>
            <a:ext cx="1124107" cy="752580"/>
          </a:xfrm>
          <a:prstGeom prst="rect">
            <a:avLst/>
          </a:prstGeom>
        </p:spPr>
      </p:pic>
      <p:pic>
        <p:nvPicPr>
          <p:cNvPr id="11" name="Picture 10">
            <a:extLst>
              <a:ext uri="{FF2B5EF4-FFF2-40B4-BE49-F238E27FC236}">
                <a16:creationId xmlns:a16="http://schemas.microsoft.com/office/drawing/2014/main" id="{C7EA2D1B-71C9-4A4A-A352-B7C973DCB4A4}"/>
              </a:ext>
            </a:extLst>
          </p:cNvPr>
          <p:cNvPicPr>
            <a:picLocks noChangeAspect="1"/>
          </p:cNvPicPr>
          <p:nvPr/>
        </p:nvPicPr>
        <p:blipFill>
          <a:blip r:embed="rId5"/>
          <a:stretch>
            <a:fillRect/>
          </a:stretch>
        </p:blipFill>
        <p:spPr>
          <a:xfrm>
            <a:off x="10175789" y="2416523"/>
            <a:ext cx="1124107" cy="752580"/>
          </a:xfrm>
          <a:prstGeom prst="rect">
            <a:avLst/>
          </a:prstGeom>
        </p:spPr>
      </p:pic>
    </p:spTree>
    <p:extLst>
      <p:ext uri="{BB962C8B-B14F-4D97-AF65-F5344CB8AC3E}">
        <p14:creationId xmlns:p14="http://schemas.microsoft.com/office/powerpoint/2010/main" val="278062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667000" y="-46148"/>
            <a:ext cx="7543800" cy="685800"/>
          </a:xfrm>
        </p:spPr>
        <p:txBody>
          <a:bodyPr/>
          <a:lstStyle/>
          <a:p>
            <a:r>
              <a:rPr lang="en-US" dirty="0"/>
              <a:t>Background…</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a:t>
            </a:fld>
            <a:endParaRPr lang="en-US" dirty="0"/>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381000" y="834803"/>
            <a:ext cx="10896600" cy="461665"/>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spcAft>
                <a:spcPts val="300"/>
              </a:spcAft>
              <a:buSzPct val="90000"/>
              <a:buNone/>
            </a:pPr>
            <a:r>
              <a:rPr lang="en-US" b="1" dirty="0"/>
              <a:t>Dry deposition velocity for gases, estimated as:  </a:t>
            </a:r>
          </a:p>
        </p:txBody>
      </p:sp>
      <p:pic>
        <p:nvPicPr>
          <p:cNvPr id="7" name="Picture 6">
            <a:extLst>
              <a:ext uri="{FF2B5EF4-FFF2-40B4-BE49-F238E27FC236}">
                <a16:creationId xmlns:a16="http://schemas.microsoft.com/office/drawing/2014/main" id="{589DC99A-094A-43D0-92DB-8926D1903186}"/>
              </a:ext>
            </a:extLst>
          </p:cNvPr>
          <p:cNvPicPr>
            <a:picLocks noChangeAspect="1"/>
          </p:cNvPicPr>
          <p:nvPr/>
        </p:nvPicPr>
        <p:blipFill>
          <a:blip r:embed="rId3"/>
          <a:stretch>
            <a:fillRect/>
          </a:stretch>
        </p:blipFill>
        <p:spPr>
          <a:xfrm>
            <a:off x="7772400" y="444500"/>
            <a:ext cx="4227227" cy="1371600"/>
          </a:xfrm>
          <a:prstGeom prst="rect">
            <a:avLst/>
          </a:prstGeom>
          <a:ln>
            <a:solidFill>
              <a:schemeClr val="tx1"/>
            </a:solidFill>
          </a:ln>
        </p:spPr>
      </p:pic>
      <p:sp>
        <p:nvSpPr>
          <p:cNvPr id="10" name="Content Placeholder 2">
            <a:extLst>
              <a:ext uri="{FF2B5EF4-FFF2-40B4-BE49-F238E27FC236}">
                <a16:creationId xmlns:a16="http://schemas.microsoft.com/office/drawing/2014/main" id="{0B69C123-FC0A-4692-A98E-FBF71338FB23}"/>
              </a:ext>
            </a:extLst>
          </p:cNvPr>
          <p:cNvSpPr txBox="1">
            <a:spLocks/>
          </p:cNvSpPr>
          <p:nvPr/>
        </p:nvSpPr>
        <p:spPr>
          <a:xfrm>
            <a:off x="990600" y="5029200"/>
            <a:ext cx="10896600" cy="1548116"/>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3200" b="1" dirty="0"/>
              <a:t>Dry deposition of pollutants: </a:t>
            </a:r>
            <a:endParaRPr lang="en-US" b="1" dirty="0"/>
          </a:p>
          <a:p>
            <a:pPr lvl="1">
              <a:spcAft>
                <a:spcPts val="600"/>
              </a:spcAft>
              <a:buFont typeface="Wingdings" panose="05000000000000000000" pitchFamily="2" charset="2"/>
              <a:buChar char="Ø"/>
            </a:pPr>
            <a:r>
              <a:rPr lang="en-US" b="1" dirty="0"/>
              <a:t> can impact ecosystems via nutrient supply </a:t>
            </a:r>
          </a:p>
          <a:p>
            <a:pPr lvl="1">
              <a:spcAft>
                <a:spcPts val="600"/>
              </a:spcAft>
              <a:buFont typeface="Wingdings" panose="05000000000000000000" pitchFamily="2" charset="2"/>
              <a:buChar char="Ø"/>
            </a:pPr>
            <a:r>
              <a:rPr lang="en-US" b="1" dirty="0"/>
              <a:t> has biases</a:t>
            </a:r>
            <a:r>
              <a:rPr lang="en-US" b="1" dirty="0">
                <a:sym typeface="Wingdings" panose="05000000000000000000" pitchFamily="2" charset="2"/>
              </a:rPr>
              <a:t> that </a:t>
            </a:r>
            <a:r>
              <a:rPr lang="en-US" b="1" dirty="0"/>
              <a:t>can cause uncertainty in human exposure estimates</a:t>
            </a:r>
          </a:p>
        </p:txBody>
      </p:sp>
      <p:pic>
        <p:nvPicPr>
          <p:cNvPr id="9" name="Picture 8">
            <a:extLst>
              <a:ext uri="{FF2B5EF4-FFF2-40B4-BE49-F238E27FC236}">
                <a16:creationId xmlns:a16="http://schemas.microsoft.com/office/drawing/2014/main" id="{C120E65D-400F-463D-B8DF-C706910568F9}"/>
              </a:ext>
            </a:extLst>
          </p:cNvPr>
          <p:cNvPicPr>
            <a:picLocks noChangeAspect="1"/>
          </p:cNvPicPr>
          <p:nvPr/>
        </p:nvPicPr>
        <p:blipFill>
          <a:blip r:embed="rId4"/>
          <a:stretch>
            <a:fillRect/>
          </a:stretch>
        </p:blipFill>
        <p:spPr>
          <a:xfrm>
            <a:off x="763200" y="1752600"/>
            <a:ext cx="10665600" cy="3352800"/>
          </a:xfrm>
          <a:prstGeom prst="rect">
            <a:avLst/>
          </a:prstGeom>
        </p:spPr>
      </p:pic>
    </p:spTree>
    <p:extLst>
      <p:ext uri="{BB962C8B-B14F-4D97-AF65-F5344CB8AC3E}">
        <p14:creationId xmlns:p14="http://schemas.microsoft.com/office/powerpoint/2010/main" val="378672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648200" y="152400"/>
            <a:ext cx="3124200" cy="685800"/>
          </a:xfrm>
        </p:spPr>
        <p:txBody>
          <a:bodyPr/>
          <a:lstStyle/>
          <a:p>
            <a:r>
              <a:rPr lang="en-US" dirty="0"/>
              <a:t>SUMMARY</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19</a:t>
            </a:fld>
            <a:endParaRPr lang="en-US" dirty="0"/>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152400" y="634758"/>
                <a:ext cx="12039600" cy="5927777"/>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dirty="0"/>
                  <a:t>The proposed 3-D turbulence velocity scale has R</a:t>
                </a:r>
                <a:r>
                  <a:rPr lang="en-US" b="1" baseline="30000" dirty="0"/>
                  <a:t>2</a:t>
                </a:r>
                <a:r>
                  <a:rPr lang="en-US" b="1" dirty="0"/>
                  <a:t> of about 0.96 when 	compared to that measured by the 3-D sonic anemometer, providing a solid 	foundation for the use of </a:t>
                </a:r>
                <a14:m>
                  <m:oMath xmlns:m="http://schemas.openxmlformats.org/officeDocument/2006/math">
                    <m:sSub>
                      <m:sSubPr>
                        <m:ctrlPr>
                          <a:rPr kumimoji="0" lang="en-US" sz="2400" b="1" i="1" u="none" strike="noStrike" kern="1200" cap="none" spc="0" normalizeH="0" baseline="0" noProof="0" smtClean="0">
                            <a:ln>
                              <a:noFill/>
                            </a:ln>
                            <a:solidFill>
                              <a:schemeClr val="tx2"/>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chemeClr val="tx2"/>
                            </a:solidFill>
                            <a:effectLst/>
                            <a:uLnTx/>
                            <a:uFillTx/>
                            <a:latin typeface="Cambria Math" panose="02040503050406030204" pitchFamily="18" charset="0"/>
                          </a:rPr>
                          <m:t>𝒆</m:t>
                        </m:r>
                      </m:e>
                      <m:sub>
                        <m:r>
                          <a:rPr kumimoji="0" lang="en-US" sz="2400" b="1" i="1" u="none" strike="noStrike" kern="1200" cap="none" spc="0" normalizeH="0" baseline="0" noProof="0">
                            <a:ln>
                              <a:noFill/>
                            </a:ln>
                            <a:solidFill>
                              <a:schemeClr val="tx2"/>
                            </a:solidFill>
                            <a:effectLst/>
                            <a:uLnTx/>
                            <a:uFillTx/>
                            <a:latin typeface="Cambria Math" panose="02040503050406030204" pitchFamily="18" charset="0"/>
                          </a:rPr>
                          <m:t>∗</m:t>
                        </m:r>
                      </m:sub>
                    </m:sSub>
                  </m:oMath>
                </a14:m>
                <a:r>
                  <a:rPr lang="en-US" b="1" i="1" dirty="0">
                    <a:solidFill>
                      <a:schemeClr val="tx2"/>
                    </a:solidFill>
                  </a:rPr>
                  <a:t> </a:t>
                </a:r>
                <a:r>
                  <a:rPr lang="en-US" b="1" dirty="0">
                    <a:solidFill>
                      <a:schemeClr val="tx2"/>
                    </a:solidFill>
                  </a:rPr>
                  <a:t>in </a:t>
                </a:r>
                <a:r>
                  <a:rPr lang="en-US" b="1" dirty="0"/>
                  <a:t>dry deposition modeling.</a:t>
                </a:r>
              </a:p>
              <a:p>
                <a:r>
                  <a:rPr lang="en-US" b="1" dirty="0"/>
                  <a:t>We hypothesized and verified that measured friction velocity can be replaced by 	the product of von Karman constant and the 3-D turbulence velocity scale.</a:t>
                </a:r>
              </a:p>
              <a:p>
                <a:r>
                  <a:rPr lang="en-US" b="1" dirty="0"/>
                  <a:t>Thus, </a:t>
                </a:r>
                <a:r>
                  <a:rPr lang="en-US" b="1" i="1" dirty="0" err="1"/>
                  <a:t>k</a:t>
                </a:r>
                <a14:m>
                  <m:oMath xmlns:m="http://schemas.openxmlformats.org/officeDocument/2006/math">
                    <m:sSub>
                      <m:sSubPr>
                        <m:ctrlPr>
                          <a:rPr kumimoji="0" lang="en-US" sz="2400" b="1" i="1" u="none" strike="noStrike" kern="1200" cap="none" spc="0" normalizeH="0" baseline="0" noProof="0" smtClean="0">
                            <a:ln>
                              <a:noFill/>
                            </a:ln>
                            <a:solidFill>
                              <a:schemeClr val="tx2"/>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chemeClr val="tx2"/>
                            </a:solidFill>
                            <a:effectLst/>
                            <a:uLnTx/>
                            <a:uFillTx/>
                            <a:latin typeface="Cambria Math" panose="02040503050406030204" pitchFamily="18" charset="0"/>
                          </a:rPr>
                          <m:t>𝒆</m:t>
                        </m:r>
                      </m:e>
                      <m:sub>
                        <m:r>
                          <a:rPr kumimoji="0" lang="en-US" sz="2400" b="1" i="1" u="none" strike="noStrike" kern="1200" cap="none" spc="0" normalizeH="0" baseline="0" noProof="0">
                            <a:ln>
                              <a:noFill/>
                            </a:ln>
                            <a:solidFill>
                              <a:schemeClr val="tx2"/>
                            </a:solidFill>
                            <a:effectLst/>
                            <a:uLnTx/>
                            <a:uFillTx/>
                            <a:latin typeface="Cambria Math" panose="02040503050406030204" pitchFamily="18" charset="0"/>
                          </a:rPr>
                          <m:t>∗</m:t>
                        </m:r>
                      </m:sub>
                    </m:sSub>
                    <m:r>
                      <a:rPr kumimoji="0" lang="en-US" sz="2400" b="1" i="1" u="none" strike="noStrike" kern="1200" cap="none" spc="0" normalizeH="0" baseline="0" noProof="0">
                        <a:ln>
                          <a:noFill/>
                        </a:ln>
                        <a:solidFill>
                          <a:schemeClr val="tx2"/>
                        </a:solidFill>
                        <a:effectLst/>
                        <a:uLnTx/>
                        <a:uFillTx/>
                        <a:latin typeface="Cambria Math" panose="02040503050406030204" pitchFamily="18" charset="0"/>
                      </a:rPr>
                      <m:t> </m:t>
                    </m:r>
                  </m:oMath>
                </a14:m>
                <a:r>
                  <a:rPr lang="en-US" b="1" dirty="0"/>
                  <a:t>can be considered as pseudo 3-D sonic anemometer friction velocity.</a:t>
                </a:r>
              </a:p>
              <a:p>
                <a:r>
                  <a:rPr lang="en-US" b="1" dirty="0"/>
                  <a:t> We have introduced :</a:t>
                </a:r>
              </a:p>
              <a:p>
                <a:pPr lvl="1"/>
                <a:r>
                  <a:rPr lang="en-US" b="1" dirty="0"/>
                  <a:t> a new and generalized R</a:t>
                </a:r>
                <a:r>
                  <a:rPr lang="en-US" b="1" baseline="-25000" dirty="0"/>
                  <a:t>a</a:t>
                </a:r>
                <a:r>
                  <a:rPr lang="en-US" b="1" dirty="0"/>
                  <a:t> formulation</a:t>
                </a:r>
              </a:p>
              <a:p>
                <a:pPr lvl="1"/>
                <a:r>
                  <a:rPr lang="en-US" b="1" dirty="0"/>
                  <a:t> turbulence strength effects into </a:t>
                </a:r>
                <a:r>
                  <a:rPr lang="en-US" b="1" dirty="0" err="1"/>
                  <a:t>R</a:t>
                </a:r>
                <a:r>
                  <a:rPr lang="en-US" b="1" baseline="-25000" dirty="0" err="1"/>
                  <a:t>blf</a:t>
                </a:r>
                <a:r>
                  <a:rPr lang="en-US" b="1" dirty="0"/>
                  <a:t>, </a:t>
                </a:r>
                <a:r>
                  <a:rPr lang="en-US" b="1" dirty="0" err="1"/>
                  <a:t>R</a:t>
                </a:r>
                <a:r>
                  <a:rPr lang="en-US" b="1" baseline="-25000" dirty="0" err="1"/>
                  <a:t>inc</a:t>
                </a:r>
                <a:r>
                  <a:rPr lang="en-US" b="1" dirty="0"/>
                  <a:t>, </a:t>
                </a:r>
                <a:r>
                  <a:rPr lang="en-US" b="1" dirty="0" err="1"/>
                  <a:t>R</a:t>
                </a:r>
                <a:r>
                  <a:rPr lang="en-US" b="1" baseline="-25000" dirty="0" err="1"/>
                  <a:t>bsoil</a:t>
                </a:r>
                <a:r>
                  <a:rPr lang="en-US" b="1" dirty="0"/>
                  <a:t> , and , </a:t>
                </a:r>
                <a:r>
                  <a:rPr lang="en-US" b="1" dirty="0" err="1"/>
                  <a:t>R</a:t>
                </a:r>
                <a:r>
                  <a:rPr lang="en-US" b="1" baseline="-25000" dirty="0" err="1"/>
                  <a:t>cut</a:t>
                </a:r>
                <a:endParaRPr lang="en-US" b="1" dirty="0"/>
              </a:p>
              <a:p>
                <a:pPr lvl="1"/>
                <a:r>
                  <a:rPr lang="en-US" b="1" dirty="0"/>
                  <a:t> a new cuticle formulation that has more degrees of freedom</a:t>
                </a:r>
              </a:p>
              <a:p>
                <a:pPr lvl="1"/>
                <a:r>
                  <a:rPr lang="en-US" b="1" dirty="0"/>
                  <a:t> effects of stomatal blocking and dew formation on stomatal resistance</a:t>
                </a:r>
              </a:p>
              <a:p>
                <a:r>
                  <a:rPr lang="en-US" b="1" dirty="0"/>
                  <a:t>These new/revised resistance formulations work very well in simulating surface 	O</a:t>
                </a:r>
                <a:r>
                  <a:rPr lang="en-US" b="1" baseline="-25000" dirty="0"/>
                  <a:t>3</a:t>
                </a:r>
                <a:r>
                  <a:rPr lang="en-US" b="1" dirty="0"/>
                  <a:t> fluxes when compared to existing formulations at a decadal time scale.</a:t>
                </a:r>
              </a:p>
              <a:p>
                <a:r>
                  <a:rPr lang="en-US" b="1" dirty="0"/>
                  <a:t>These results encourage us to further test the new equations in the CMAQ. </a:t>
                </a:r>
                <a:endParaRPr lang="en-US" b="1" dirty="0">
                  <a:solidFill>
                    <a:srgbClr val="0070C0"/>
                  </a:solidFill>
                </a:endParaRPr>
              </a:p>
            </p:txBody>
          </p:sp>
        </mc:Choice>
        <mc:Fallback>
          <p:sp>
            <p:nvSpPr>
              <p:cNvPr id="6" name="Content Placeholder 2">
                <a:extLst>
                  <a:ext uri="{FF2B5EF4-FFF2-40B4-BE49-F238E27FC236}">
                    <a16:creationId xmlns:a16="http://schemas.microsoft.com/office/drawing/2014/main" id="{E73F22BD-2E62-4487-A46F-3ABFA9C0432F}"/>
                  </a:ext>
                </a:extLst>
              </p:cNvPr>
              <p:cNvSpPr txBox="1">
                <a:spLocks noRot="1" noChangeAspect="1" noMove="1" noResize="1" noEditPoints="1" noAdjustHandles="1" noChangeArrowheads="1" noChangeShapeType="1" noTextEdit="1"/>
              </p:cNvSpPr>
              <p:nvPr/>
            </p:nvSpPr>
            <p:spPr>
              <a:xfrm>
                <a:off x="152400" y="634758"/>
                <a:ext cx="12039600" cy="5927777"/>
              </a:xfrm>
              <a:prstGeom prst="rect">
                <a:avLst/>
              </a:prstGeom>
              <a:blipFill>
                <a:blip r:embed="rId2"/>
                <a:stretch>
                  <a:fillRect l="-506" t="-719" r="-1266" b="-1439"/>
                </a:stretch>
              </a:blipFill>
            </p:spPr>
            <p:txBody>
              <a:bodyPr/>
              <a:lstStyle/>
              <a:p>
                <a:r>
                  <a:rPr lang="en-US">
                    <a:noFill/>
                  </a:rPr>
                  <a:t> </a:t>
                </a:r>
              </a:p>
            </p:txBody>
          </p:sp>
        </mc:Fallback>
      </mc:AlternateContent>
    </p:spTree>
    <p:extLst>
      <p:ext uri="{BB962C8B-B14F-4D97-AF65-F5344CB8AC3E}">
        <p14:creationId xmlns:p14="http://schemas.microsoft.com/office/powerpoint/2010/main" val="126375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4E078-4047-4F4D-8F8D-E932E3DC7FBB}"/>
              </a:ext>
            </a:extLst>
          </p:cNvPr>
          <p:cNvSpPr>
            <a:spLocks noGrp="1"/>
          </p:cNvSpPr>
          <p:nvPr>
            <p:ph idx="1"/>
          </p:nvPr>
        </p:nvSpPr>
        <p:spPr>
          <a:xfrm>
            <a:off x="914400" y="609600"/>
            <a:ext cx="10363200" cy="3429000"/>
          </a:xfrm>
        </p:spPr>
        <p:txBody>
          <a:bodyPr/>
          <a:lstStyle/>
          <a:p>
            <a:pPr marL="0" indent="0" algn="ctr">
              <a:buNone/>
            </a:pPr>
            <a:r>
              <a:rPr lang="en-US" sz="4400" b="1" dirty="0">
                <a:latin typeface="+mn-lt"/>
              </a:rPr>
              <a:t>Thank You!</a:t>
            </a:r>
          </a:p>
          <a:p>
            <a:pPr marL="0" indent="0" algn="ctr">
              <a:buNone/>
            </a:pPr>
            <a:r>
              <a:rPr lang="en-US" sz="4000" b="1" dirty="0">
                <a:latin typeface="+mn-lt"/>
              </a:rPr>
              <a:t>Questions/Comments?</a:t>
            </a:r>
          </a:p>
        </p:txBody>
      </p:sp>
      <p:sp>
        <p:nvSpPr>
          <p:cNvPr id="4" name="Slide Number Placeholder 3">
            <a:extLst>
              <a:ext uri="{FF2B5EF4-FFF2-40B4-BE49-F238E27FC236}">
                <a16:creationId xmlns:a16="http://schemas.microsoft.com/office/drawing/2014/main" id="{77520DC4-74A6-4FC7-8485-03BD90D5DF94}"/>
              </a:ext>
            </a:extLst>
          </p:cNvPr>
          <p:cNvSpPr>
            <a:spLocks noGrp="1"/>
          </p:cNvSpPr>
          <p:nvPr>
            <p:ph type="sldNum" sz="quarter" idx="12"/>
          </p:nvPr>
        </p:nvSpPr>
        <p:spPr/>
        <p:txBody>
          <a:bodyPr/>
          <a:lstStyle/>
          <a:p>
            <a:pPr>
              <a:defRPr/>
            </a:pPr>
            <a:fld id="{BEF2A795-0D1C-4340-A163-773CC4D3E4EC}" type="slidenum">
              <a:rPr lang="en-US" smtClean="0"/>
              <a:pPr>
                <a:defRPr/>
              </a:pPr>
              <a:t>20</a:t>
            </a:fld>
            <a:endParaRPr lang="en-US" dirty="0"/>
          </a:p>
        </p:txBody>
      </p:sp>
      <p:sp>
        <p:nvSpPr>
          <p:cNvPr id="5" name="TextBox 4">
            <a:extLst>
              <a:ext uri="{FF2B5EF4-FFF2-40B4-BE49-F238E27FC236}">
                <a16:creationId xmlns:a16="http://schemas.microsoft.com/office/drawing/2014/main" id="{9FDB69BF-E53E-42B5-95CE-72050CDDEFF9}"/>
              </a:ext>
            </a:extLst>
          </p:cNvPr>
          <p:cNvSpPr txBox="1"/>
          <p:nvPr/>
        </p:nvSpPr>
        <p:spPr>
          <a:xfrm>
            <a:off x="1447800" y="2690240"/>
            <a:ext cx="9296400" cy="1477520"/>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lnSpc>
                <a:spcPct val="110000"/>
              </a:lnSpc>
              <a:spcBef>
                <a:spcPts val="0"/>
              </a:spcBef>
              <a:buClr>
                <a:srgbClr val="33ACE3"/>
              </a:buClr>
              <a:buSzPct val="90000"/>
            </a:pPr>
            <a:r>
              <a:rPr lang="en-US" sz="2800" b="1" kern="0" dirty="0">
                <a:cs typeface="+mn-cs"/>
              </a:rPr>
              <a:t>Disclaimer: </a:t>
            </a:r>
            <a:r>
              <a:rPr lang="en-US" sz="2800" b="1" kern="0" dirty="0">
                <a:ea typeface="ＭＳ Ｐゴシック" charset="-128"/>
              </a:rPr>
              <a:t>The views expressed in this presentation are those of the authors and do not necessarily reflect the views or policies of the U.S. EPA.</a:t>
            </a:r>
            <a:endParaRPr lang="en-US" sz="2800" b="1" kern="0" dirty="0"/>
          </a:p>
        </p:txBody>
      </p:sp>
    </p:spTree>
    <p:extLst>
      <p:ext uri="{BB962C8B-B14F-4D97-AF65-F5344CB8AC3E}">
        <p14:creationId xmlns:p14="http://schemas.microsoft.com/office/powerpoint/2010/main" val="362065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FD91DFE4-701C-47B4-94F3-F50DE81DE636}"/>
              </a:ext>
            </a:extLst>
          </p:cNvPr>
          <p:cNvPicPr>
            <a:picLocks noChangeAspect="1"/>
          </p:cNvPicPr>
          <p:nvPr/>
        </p:nvPicPr>
        <p:blipFill rotWithShape="1">
          <a:blip r:embed="rId3">
            <a:extLst>
              <a:ext uri="{28A0092B-C50C-407E-A947-70E740481C1C}">
                <a14:useLocalDpi xmlns:a14="http://schemas.microsoft.com/office/drawing/2010/main" val="0"/>
              </a:ext>
            </a:extLst>
          </a:blip>
          <a:srcRect r="14269"/>
          <a:stretch/>
        </p:blipFill>
        <p:spPr>
          <a:xfrm>
            <a:off x="609203" y="813578"/>
            <a:ext cx="10546477" cy="5486876"/>
          </a:xfrm>
          <a:prstGeom prst="rect">
            <a:avLst/>
          </a:prstGeom>
        </p:spPr>
      </p:pic>
      <p:pic>
        <p:nvPicPr>
          <p:cNvPr id="5" name="Picture 4">
            <a:extLst>
              <a:ext uri="{FF2B5EF4-FFF2-40B4-BE49-F238E27FC236}">
                <a16:creationId xmlns:a16="http://schemas.microsoft.com/office/drawing/2014/main" id="{67C1D4EA-1734-4CEF-86F8-B47B8BA34915}"/>
              </a:ext>
            </a:extLst>
          </p:cNvPr>
          <p:cNvPicPr>
            <a:picLocks noChangeAspect="1"/>
          </p:cNvPicPr>
          <p:nvPr/>
        </p:nvPicPr>
        <p:blipFill>
          <a:blip r:embed="rId4"/>
          <a:stretch>
            <a:fillRect/>
          </a:stretch>
        </p:blipFill>
        <p:spPr>
          <a:xfrm>
            <a:off x="2233727" y="3557016"/>
            <a:ext cx="1086002" cy="933580"/>
          </a:xfrm>
          <a:prstGeom prst="rect">
            <a:avLst/>
          </a:prstGeom>
        </p:spPr>
      </p:pic>
      <p:sp>
        <p:nvSpPr>
          <p:cNvPr id="6" name="TextBox 5">
            <a:extLst>
              <a:ext uri="{FF2B5EF4-FFF2-40B4-BE49-F238E27FC236}">
                <a16:creationId xmlns:a16="http://schemas.microsoft.com/office/drawing/2014/main" id="{30994456-8744-4C9B-A1D3-EF24ADD7EBA7}"/>
              </a:ext>
            </a:extLst>
          </p:cNvPr>
          <p:cNvSpPr txBox="1"/>
          <p:nvPr/>
        </p:nvSpPr>
        <p:spPr>
          <a:xfrm>
            <a:off x="3200400" y="382393"/>
            <a:ext cx="6096000" cy="461665"/>
          </a:xfrm>
          <a:prstGeom prst="rect">
            <a:avLst/>
          </a:prstGeom>
          <a:noFill/>
        </p:spPr>
        <p:txBody>
          <a:bodyPr wrap="square">
            <a:spAutoFit/>
          </a:bodyPr>
          <a:lstStyle/>
          <a:p>
            <a:pPr marL="0" indent="0" algn="ctr">
              <a:buNone/>
            </a:pPr>
            <a:r>
              <a:rPr lang="en-US" sz="2400" b="1" dirty="0">
                <a:latin typeface="+mn-lt"/>
              </a:rPr>
              <a:t>Sensitivity Studies</a:t>
            </a:r>
          </a:p>
        </p:txBody>
      </p:sp>
    </p:spTree>
    <p:extLst>
      <p:ext uri="{BB962C8B-B14F-4D97-AF65-F5344CB8AC3E}">
        <p14:creationId xmlns:p14="http://schemas.microsoft.com/office/powerpoint/2010/main" val="247024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catter chart&#10;&#10;Description automatically generated">
            <a:extLst>
              <a:ext uri="{FF2B5EF4-FFF2-40B4-BE49-F238E27FC236}">
                <a16:creationId xmlns:a16="http://schemas.microsoft.com/office/drawing/2014/main" id="{E9A3B6C7-35ED-434C-A7B9-821FAD71C53E}"/>
              </a:ext>
            </a:extLst>
          </p:cNvPr>
          <p:cNvPicPr>
            <a:picLocks noChangeAspect="1"/>
          </p:cNvPicPr>
          <p:nvPr/>
        </p:nvPicPr>
        <p:blipFill>
          <a:blip r:embed="rId2"/>
          <a:stretch>
            <a:fillRect/>
          </a:stretch>
        </p:blipFill>
        <p:spPr>
          <a:xfrm>
            <a:off x="685800" y="2432685"/>
            <a:ext cx="2926080" cy="2595880"/>
          </a:xfrm>
          <a:prstGeom prst="rect">
            <a:avLst/>
          </a:prstGeom>
        </p:spPr>
      </p:pic>
      <p:pic>
        <p:nvPicPr>
          <p:cNvPr id="7" name="Picture 6" descr="Chart, line chart&#10;&#10;Description automatically generated">
            <a:extLst>
              <a:ext uri="{FF2B5EF4-FFF2-40B4-BE49-F238E27FC236}">
                <a16:creationId xmlns:a16="http://schemas.microsoft.com/office/drawing/2014/main" id="{64524099-2593-4C57-BD5D-371298D602A4}"/>
              </a:ext>
            </a:extLst>
          </p:cNvPr>
          <p:cNvPicPr>
            <a:picLocks noChangeAspect="1"/>
          </p:cNvPicPr>
          <p:nvPr/>
        </p:nvPicPr>
        <p:blipFill>
          <a:blip r:embed="rId3"/>
          <a:stretch>
            <a:fillRect/>
          </a:stretch>
        </p:blipFill>
        <p:spPr>
          <a:xfrm>
            <a:off x="4343400" y="2432685"/>
            <a:ext cx="2926080" cy="2596515"/>
          </a:xfrm>
          <a:prstGeom prst="rect">
            <a:avLst/>
          </a:prstGeom>
        </p:spPr>
      </p:pic>
      <p:pic>
        <p:nvPicPr>
          <p:cNvPr id="8" name="Picture 7" descr="Chart, scatter chart&#10;&#10;Description automatically generated">
            <a:extLst>
              <a:ext uri="{FF2B5EF4-FFF2-40B4-BE49-F238E27FC236}">
                <a16:creationId xmlns:a16="http://schemas.microsoft.com/office/drawing/2014/main" id="{CFAB1FA2-1806-4CB0-8459-3D06243C03C6}"/>
              </a:ext>
            </a:extLst>
          </p:cNvPr>
          <p:cNvPicPr>
            <a:picLocks noChangeAspect="1"/>
          </p:cNvPicPr>
          <p:nvPr/>
        </p:nvPicPr>
        <p:blipFill>
          <a:blip r:embed="rId4"/>
          <a:stretch>
            <a:fillRect/>
          </a:stretch>
        </p:blipFill>
        <p:spPr>
          <a:xfrm>
            <a:off x="7696200" y="2440305"/>
            <a:ext cx="2926080" cy="2588260"/>
          </a:xfrm>
          <a:prstGeom prst="rect">
            <a:avLst/>
          </a:prstGeom>
        </p:spPr>
      </p:pic>
      <p:sp>
        <p:nvSpPr>
          <p:cNvPr id="9" name="TextBox 8">
            <a:extLst>
              <a:ext uri="{FF2B5EF4-FFF2-40B4-BE49-F238E27FC236}">
                <a16:creationId xmlns:a16="http://schemas.microsoft.com/office/drawing/2014/main" id="{F9684CFB-DECB-4FCE-BC35-5077E7E9111C}"/>
              </a:ext>
            </a:extLst>
          </p:cNvPr>
          <p:cNvSpPr txBox="1"/>
          <p:nvPr/>
        </p:nvSpPr>
        <p:spPr>
          <a:xfrm>
            <a:off x="1805940" y="914400"/>
            <a:ext cx="8001000" cy="830997"/>
          </a:xfrm>
          <a:prstGeom prst="rect">
            <a:avLst/>
          </a:prstGeom>
          <a:noFill/>
        </p:spPr>
        <p:txBody>
          <a:bodyPr wrap="square">
            <a:spAutoFit/>
          </a:bodyPr>
          <a:lstStyle/>
          <a:p>
            <a:pPr marL="0" indent="0" algn="ctr">
              <a:buNone/>
            </a:pPr>
            <a:r>
              <a:rPr lang="en-US" b="1" dirty="0">
                <a:latin typeface="+mn-lt"/>
              </a:rPr>
              <a:t>Parameterized Velocity Scale vs Measured Velocity Scale for different PBL stability regimes </a:t>
            </a:r>
            <a:endParaRPr lang="en-US" sz="2400" b="1" dirty="0">
              <a:latin typeface="+mn-lt"/>
            </a:endParaRPr>
          </a:p>
        </p:txBody>
      </p:sp>
    </p:spTree>
    <p:extLst>
      <p:ext uri="{BB962C8B-B14F-4D97-AF65-F5344CB8AC3E}">
        <p14:creationId xmlns:p14="http://schemas.microsoft.com/office/powerpoint/2010/main" val="287242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520DC4-74A6-4FC7-8485-03BD90D5DF94}"/>
              </a:ext>
            </a:extLst>
          </p:cNvPr>
          <p:cNvSpPr>
            <a:spLocks noGrp="1"/>
          </p:cNvSpPr>
          <p:nvPr>
            <p:ph type="sldNum" sz="quarter" idx="12"/>
          </p:nvPr>
        </p:nvSpPr>
        <p:spPr/>
        <p:txBody>
          <a:bodyPr/>
          <a:lstStyle/>
          <a:p>
            <a:pPr>
              <a:defRPr/>
            </a:pPr>
            <a:fld id="{BEF2A795-0D1C-4340-A163-773CC4D3E4EC}" type="slidenum">
              <a:rPr lang="en-US" smtClean="0"/>
              <a:pPr>
                <a:defRPr/>
              </a:pPr>
              <a:t>23</a:t>
            </a:fld>
            <a:endParaRPr lang="en-US" dirty="0"/>
          </a:p>
        </p:txBody>
      </p:sp>
      <p:pic>
        <p:nvPicPr>
          <p:cNvPr id="5" name="Picture 4">
            <a:extLst>
              <a:ext uri="{FF2B5EF4-FFF2-40B4-BE49-F238E27FC236}">
                <a16:creationId xmlns:a16="http://schemas.microsoft.com/office/drawing/2014/main" id="{6ED3AA68-8D08-4B7F-8D64-16389FBB4FD0}"/>
              </a:ext>
            </a:extLst>
          </p:cNvPr>
          <p:cNvPicPr>
            <a:picLocks noChangeAspect="1"/>
          </p:cNvPicPr>
          <p:nvPr/>
        </p:nvPicPr>
        <p:blipFill>
          <a:blip r:embed="rId2"/>
          <a:stretch>
            <a:fillRect/>
          </a:stretch>
        </p:blipFill>
        <p:spPr>
          <a:xfrm>
            <a:off x="3276600" y="1288973"/>
            <a:ext cx="3271169" cy="2482936"/>
          </a:xfrm>
          <a:prstGeom prst="rect">
            <a:avLst/>
          </a:prstGeom>
        </p:spPr>
      </p:pic>
      <p:sp>
        <p:nvSpPr>
          <p:cNvPr id="10" name="TextBox 9">
            <a:extLst>
              <a:ext uri="{FF2B5EF4-FFF2-40B4-BE49-F238E27FC236}">
                <a16:creationId xmlns:a16="http://schemas.microsoft.com/office/drawing/2014/main" id="{BEFBFA0F-267F-4969-9B0A-6FB4078824E9}"/>
              </a:ext>
            </a:extLst>
          </p:cNvPr>
          <p:cNvSpPr txBox="1"/>
          <p:nvPr/>
        </p:nvSpPr>
        <p:spPr>
          <a:xfrm>
            <a:off x="1905000" y="827308"/>
            <a:ext cx="6647589" cy="461665"/>
          </a:xfrm>
          <a:prstGeom prst="rect">
            <a:avLst/>
          </a:prstGeom>
          <a:noFill/>
        </p:spPr>
        <p:txBody>
          <a:bodyPr wrap="none" rtlCol="0">
            <a:spAutoFit/>
          </a:bodyPr>
          <a:lstStyle/>
          <a:p>
            <a:r>
              <a:rPr lang="en-US" dirty="0"/>
              <a:t>STAGE </a:t>
            </a:r>
            <a:r>
              <a:rPr lang="en-US" dirty="0" err="1"/>
              <a:t>orig</a:t>
            </a:r>
            <a:r>
              <a:rPr lang="en-US" dirty="0"/>
              <a:t> formulations for Cuticle Resistance</a:t>
            </a:r>
          </a:p>
        </p:txBody>
      </p:sp>
    </p:spTree>
    <p:extLst>
      <p:ext uri="{BB962C8B-B14F-4D97-AF65-F5344CB8AC3E}">
        <p14:creationId xmlns:p14="http://schemas.microsoft.com/office/powerpoint/2010/main" val="151283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800600" y="19050"/>
            <a:ext cx="2819400" cy="685800"/>
          </a:xfrm>
        </p:spPr>
        <p:txBody>
          <a:bodyPr/>
          <a:lstStyle/>
          <a:p>
            <a:r>
              <a:rPr lang="en-US" dirty="0"/>
              <a:t>Introduction</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2</a:t>
            </a:fld>
            <a:endParaRPr lang="en-US" dirty="0"/>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533400" y="704850"/>
            <a:ext cx="11430000" cy="5244513"/>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sz="3200" b="1" dirty="0"/>
              <a:t>Some issues with dry deposition modeling…</a:t>
            </a:r>
          </a:p>
          <a:p>
            <a:pPr marL="0" lvl="1" indent="0">
              <a:spcAft>
                <a:spcPts val="300"/>
              </a:spcAft>
              <a:buSzPct val="90000"/>
              <a:buNone/>
            </a:pPr>
            <a:r>
              <a:rPr lang="en-US" b="1" dirty="0"/>
              <a:t>(1) Several PBL stability functions used in models are causing differences, in 	part, among different models (</a:t>
            </a:r>
            <a:r>
              <a:rPr lang="en-US" b="1" i="1" dirty="0">
                <a:solidFill>
                  <a:schemeClr val="bg2">
                    <a:lumMod val="75000"/>
                  </a:schemeClr>
                </a:solidFill>
              </a:rPr>
              <a:t>e.g., Liu et al. 2006</a:t>
            </a:r>
            <a:r>
              <a:rPr lang="en-US" b="1" dirty="0"/>
              <a:t>).</a:t>
            </a:r>
          </a:p>
          <a:p>
            <a:pPr marL="0" lvl="1" indent="0">
              <a:spcAft>
                <a:spcPts val="300"/>
              </a:spcAft>
              <a:buSzPct val="90000"/>
              <a:buNone/>
            </a:pPr>
            <a:r>
              <a:rPr lang="en-US" b="1" dirty="0"/>
              <a:t>(2) Turbulence strength </a:t>
            </a:r>
          </a:p>
          <a:p>
            <a:pPr marL="0" lvl="1" indent="0">
              <a:spcAft>
                <a:spcPts val="300"/>
              </a:spcAft>
              <a:buSzPct val="90000"/>
              <a:buNone/>
            </a:pPr>
            <a:r>
              <a:rPr lang="en-US" b="1" dirty="0"/>
              <a:t>	(a) is under-represented in some of the resistances’ formulations 		</a:t>
            </a:r>
            <a:r>
              <a:rPr lang="en-US" b="1" i="1" dirty="0">
                <a:solidFill>
                  <a:schemeClr val="bg2">
                    <a:lumMod val="75000"/>
                  </a:schemeClr>
                </a:solidFill>
              </a:rPr>
              <a:t>(e.g., </a:t>
            </a:r>
            <a:r>
              <a:rPr lang="de-DE" b="1" i="1" dirty="0">
                <a:solidFill>
                  <a:schemeClr val="bg2">
                    <a:lumMod val="75000"/>
                  </a:schemeClr>
                </a:solidFill>
              </a:rPr>
              <a:t>Wesely 1989; Nemitz et al., 2001</a:t>
            </a:r>
            <a:r>
              <a:rPr lang="de-DE" b="1" i="1" dirty="0">
                <a:solidFill>
                  <a:schemeClr val="bg1">
                    <a:lumMod val="75000"/>
                  </a:schemeClr>
                </a:solidFill>
              </a:rPr>
              <a:t>)</a:t>
            </a:r>
            <a:r>
              <a:rPr lang="en-US" b="1" dirty="0"/>
              <a:t>; and </a:t>
            </a:r>
          </a:p>
          <a:p>
            <a:pPr marL="0" lvl="1" indent="0">
              <a:spcAft>
                <a:spcPts val="300"/>
              </a:spcAft>
              <a:buSzPct val="90000"/>
              <a:buNone/>
            </a:pPr>
            <a:r>
              <a:rPr lang="en-US" b="1" dirty="0"/>
              <a:t>	(b) in current models do not capture the turbulent transport 			accurately in the estimation of O</a:t>
            </a:r>
            <a:r>
              <a:rPr lang="en-US" b="1" baseline="-25000" dirty="0"/>
              <a:t>3</a:t>
            </a:r>
            <a:r>
              <a:rPr lang="en-US" b="1" dirty="0"/>
              <a:t> fluxes (</a:t>
            </a:r>
            <a:r>
              <a:rPr lang="en-US" b="1" i="1" dirty="0">
                <a:solidFill>
                  <a:schemeClr val="bg2">
                    <a:lumMod val="75000"/>
                  </a:schemeClr>
                </a:solidFill>
              </a:rPr>
              <a:t>e.g., Clifton et al. 2020</a:t>
            </a:r>
            <a:r>
              <a:rPr lang="en-US" sz="2000" b="1" i="1" dirty="0"/>
              <a:t>)</a:t>
            </a:r>
            <a:endParaRPr lang="en-US" b="1" i="1" dirty="0"/>
          </a:p>
          <a:p>
            <a:pPr marL="0" lvl="1" indent="0">
              <a:buSzPct val="90000"/>
              <a:buNone/>
            </a:pPr>
            <a:r>
              <a:rPr lang="en-US" b="1" dirty="0"/>
              <a:t>(3) No existing methods take advantage of three-dimensional (3-D) turbulence 	velocity variances in estimating dry deposition.</a:t>
            </a:r>
          </a:p>
          <a:p>
            <a:pPr marL="0" lvl="1" indent="0">
              <a:buSzPct val="90000"/>
              <a:buNone/>
            </a:pPr>
            <a:r>
              <a:rPr lang="en-US" b="1" dirty="0"/>
              <a:t> (4)   impacts of dew and particle deposition on leaves are absent in many 	models</a:t>
            </a:r>
          </a:p>
        </p:txBody>
      </p:sp>
    </p:spTree>
    <p:extLst>
      <p:ext uri="{BB962C8B-B14F-4D97-AF65-F5344CB8AC3E}">
        <p14:creationId xmlns:p14="http://schemas.microsoft.com/office/powerpoint/2010/main" val="291317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304800" y="1778029"/>
            <a:ext cx="10896600" cy="2973122"/>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168275" lvl="1" indent="-168275">
              <a:buSzPct val="90000"/>
              <a:buFont typeface="Times" pitchFamily="1" charset="0"/>
              <a:buChar char="•"/>
            </a:pPr>
            <a:r>
              <a:rPr lang="en-US" b="1" dirty="0">
                <a:solidFill>
                  <a:srgbClr val="0070B9"/>
                </a:solidFill>
              </a:rPr>
              <a:t>Issues with Ra - aerodynamic resistance - estimation</a:t>
            </a:r>
          </a:p>
          <a:p>
            <a:pPr marL="0" lvl="1" indent="0">
              <a:buSzPct val="90000"/>
              <a:buNone/>
            </a:pPr>
            <a:r>
              <a:rPr lang="en-US" b="1" dirty="0">
                <a:solidFill>
                  <a:srgbClr val="0070B9"/>
                </a:solidFill>
              </a:rPr>
              <a:t>1). Several PBL stability functions used in models are causing differences, in part, among different models</a:t>
            </a:r>
          </a:p>
          <a:p>
            <a:pPr marL="0" lvl="1" indent="0">
              <a:buSzPct val="90000"/>
              <a:buNone/>
            </a:pPr>
            <a:endParaRPr lang="en-US" b="1" dirty="0">
              <a:solidFill>
                <a:schemeClr val="bg2"/>
              </a:solidFill>
            </a:endParaRPr>
          </a:p>
          <a:p>
            <a:pPr marL="0" lvl="1" indent="0">
              <a:buSzPct val="90000"/>
              <a:buNone/>
            </a:pPr>
            <a:r>
              <a:rPr lang="en-US" b="1" dirty="0"/>
              <a:t>Liu, Mao, and Lu (2006) evaluated  SEVEN different </a:t>
            </a:r>
          </a:p>
          <a:p>
            <a:pPr marL="0" lvl="1" indent="0">
              <a:buSzPct val="90000"/>
              <a:buNone/>
            </a:pPr>
            <a:r>
              <a:rPr lang="en-US" b="1" dirty="0"/>
              <a:t>Aerodynamic Resistance formulations with measurements. The usage of different stability functions contributed to  different R</a:t>
            </a:r>
            <a:r>
              <a:rPr lang="en-US" b="1" baseline="-25000" dirty="0"/>
              <a:t>a</a:t>
            </a:r>
            <a:r>
              <a:rPr lang="en-US" b="1" dirty="0"/>
              <a:t> estimations</a:t>
            </a:r>
          </a:p>
        </p:txBody>
      </p:sp>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743200" y="54255"/>
            <a:ext cx="7543800" cy="685800"/>
          </a:xfrm>
        </p:spPr>
        <p:txBody>
          <a:bodyPr/>
          <a:lstStyle/>
          <a:p>
            <a:r>
              <a:rPr lang="en-US" dirty="0"/>
              <a:t>Current Status…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3</a:t>
            </a:fld>
            <a:endParaRPr lang="en-US" dirty="0"/>
          </a:p>
        </p:txBody>
      </p:sp>
      <p:pic>
        <p:nvPicPr>
          <p:cNvPr id="5" name="Picture 4">
            <a:extLst>
              <a:ext uri="{FF2B5EF4-FFF2-40B4-BE49-F238E27FC236}">
                <a16:creationId xmlns:a16="http://schemas.microsoft.com/office/drawing/2014/main" id="{2F3EF1EA-0D56-4D54-AC0C-AAE0CE461E15}"/>
              </a:ext>
            </a:extLst>
          </p:cNvPr>
          <p:cNvPicPr>
            <a:picLocks noChangeAspect="1"/>
          </p:cNvPicPr>
          <p:nvPr/>
        </p:nvPicPr>
        <p:blipFill>
          <a:blip r:embed="rId3"/>
          <a:stretch>
            <a:fillRect/>
          </a:stretch>
        </p:blipFill>
        <p:spPr>
          <a:xfrm>
            <a:off x="2743200" y="13447"/>
            <a:ext cx="7207558" cy="6858000"/>
          </a:xfrm>
          <a:prstGeom prst="rect">
            <a:avLst/>
          </a:prstGeom>
        </p:spPr>
      </p:pic>
      <p:sp>
        <p:nvSpPr>
          <p:cNvPr id="7" name="TextBox 6">
            <a:extLst>
              <a:ext uri="{FF2B5EF4-FFF2-40B4-BE49-F238E27FC236}">
                <a16:creationId xmlns:a16="http://schemas.microsoft.com/office/drawing/2014/main" id="{24B01842-942D-4E43-BB46-0746D7968310}"/>
              </a:ext>
            </a:extLst>
          </p:cNvPr>
          <p:cNvSpPr txBox="1"/>
          <p:nvPr/>
        </p:nvSpPr>
        <p:spPr>
          <a:xfrm rot="16200000">
            <a:off x="1223650" y="2181698"/>
            <a:ext cx="4262770" cy="369332"/>
          </a:xfrm>
          <a:prstGeom prst="rect">
            <a:avLst/>
          </a:prstGeom>
          <a:noFill/>
        </p:spPr>
        <p:txBody>
          <a:bodyPr wrap="none" rtlCol="0">
            <a:spAutoFit/>
          </a:bodyPr>
          <a:lstStyle/>
          <a:p>
            <a:r>
              <a:rPr lang="en-US" sz="1800" dirty="0">
                <a:solidFill>
                  <a:srgbClr val="0B5AA5"/>
                </a:solidFill>
              </a:rPr>
              <a:t>Modeled Aerodynamic Resistance (s/m)</a:t>
            </a:r>
          </a:p>
        </p:txBody>
      </p:sp>
      <p:sp>
        <p:nvSpPr>
          <p:cNvPr id="8" name="TextBox 7">
            <a:extLst>
              <a:ext uri="{FF2B5EF4-FFF2-40B4-BE49-F238E27FC236}">
                <a16:creationId xmlns:a16="http://schemas.microsoft.com/office/drawing/2014/main" id="{86BE6B0E-9518-4CF5-9A8C-F5058EDA7865}"/>
              </a:ext>
            </a:extLst>
          </p:cNvPr>
          <p:cNvSpPr txBox="1"/>
          <p:nvPr/>
        </p:nvSpPr>
        <p:spPr>
          <a:xfrm>
            <a:off x="4267200" y="5638800"/>
            <a:ext cx="4301177" cy="369332"/>
          </a:xfrm>
          <a:prstGeom prst="rect">
            <a:avLst/>
          </a:prstGeom>
          <a:noFill/>
        </p:spPr>
        <p:txBody>
          <a:bodyPr wrap="none" rtlCol="0">
            <a:spAutoFit/>
          </a:bodyPr>
          <a:lstStyle/>
          <a:p>
            <a:r>
              <a:rPr lang="en-US" sz="1800" dirty="0">
                <a:solidFill>
                  <a:srgbClr val="0B5AA5"/>
                </a:solidFill>
              </a:rPr>
              <a:t>Measured aerodynamic resistance (s/m)</a:t>
            </a:r>
          </a:p>
        </p:txBody>
      </p:sp>
    </p:spTree>
    <p:extLst>
      <p:ext uri="{BB962C8B-B14F-4D97-AF65-F5344CB8AC3E}">
        <p14:creationId xmlns:p14="http://schemas.microsoft.com/office/powerpoint/2010/main" val="4225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406400" y="744169"/>
            <a:ext cx="10896600" cy="3761030"/>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dirty="0">
                <a:solidFill>
                  <a:srgbClr val="026CB6"/>
                </a:solidFill>
                <a:latin typeface="+mj-lt"/>
                <a:ea typeface="+mj-ea"/>
                <a:cs typeface="+mj-cs"/>
              </a:rPr>
              <a:t>2). Turbulence strength is under-represented in R</a:t>
            </a:r>
            <a:r>
              <a:rPr lang="en-US" b="1" baseline="-25000" dirty="0">
                <a:solidFill>
                  <a:srgbClr val="026CB6"/>
                </a:solidFill>
                <a:latin typeface="+mj-lt"/>
                <a:ea typeface="+mj-ea"/>
                <a:cs typeface="+mj-cs"/>
              </a:rPr>
              <a:t>b</a:t>
            </a:r>
            <a:r>
              <a:rPr lang="en-US" b="1" dirty="0">
                <a:solidFill>
                  <a:srgbClr val="026CB6"/>
                </a:solidFill>
                <a:latin typeface="+mj-lt"/>
                <a:ea typeface="+mj-ea"/>
                <a:cs typeface="+mj-cs"/>
              </a:rPr>
              <a:t>  In all formulations.  All schemes use neutral PBL conditions. </a:t>
            </a:r>
          </a:p>
          <a:p>
            <a:pPr marL="0" lvl="1" indent="0">
              <a:buSzPct val="90000"/>
              <a:buNone/>
            </a:pPr>
            <a:r>
              <a:rPr lang="en-US" b="1" dirty="0"/>
              <a:t>Leaf convection phenomena from lab studies: For turbulent conditions, such as daytime with surface heating, the literature indicates the presence of convective plumes at the leaf scale under </a:t>
            </a:r>
            <a:r>
              <a:rPr lang="en-US" b="1" u="sng" dirty="0"/>
              <a:t>still and windy air</a:t>
            </a:r>
            <a:r>
              <a:rPr lang="en-US" b="1" dirty="0"/>
              <a:t> conditions </a:t>
            </a:r>
          </a:p>
          <a:p>
            <a:pPr marL="0" lvl="1" indent="0">
              <a:buSzPct val="90000"/>
              <a:buNone/>
            </a:pPr>
            <a:r>
              <a:rPr lang="en-US" b="1" dirty="0"/>
              <a:t>This is because plants are subjected to heat load or thermal stress.</a:t>
            </a:r>
          </a:p>
          <a:p>
            <a:pPr marL="0" lvl="1" indent="0">
              <a:buSzPct val="90000"/>
              <a:buNone/>
            </a:pPr>
            <a:r>
              <a:rPr lang="en-US" b="1" dirty="0"/>
              <a:t>Convection phenomena from plants in calm and windy air was observationally studied firstly by Gates and Benedict (1962). </a:t>
            </a:r>
          </a:p>
        </p:txBody>
      </p:sp>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743200" y="54255"/>
            <a:ext cx="7543800" cy="685800"/>
          </a:xfrm>
        </p:spPr>
        <p:txBody>
          <a:bodyPr/>
          <a:lstStyle/>
          <a:p>
            <a:r>
              <a:rPr lang="en-US" dirty="0"/>
              <a:t>Current Status…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4</a:t>
            </a:fld>
            <a:endParaRPr lang="en-US" dirty="0"/>
          </a:p>
        </p:txBody>
      </p:sp>
      <p:pic>
        <p:nvPicPr>
          <p:cNvPr id="5" name="Picture 4">
            <a:extLst>
              <a:ext uri="{FF2B5EF4-FFF2-40B4-BE49-F238E27FC236}">
                <a16:creationId xmlns:a16="http://schemas.microsoft.com/office/drawing/2014/main" id="{FFDE20F6-AC71-408C-A85F-901652E4D80A}"/>
              </a:ext>
            </a:extLst>
          </p:cNvPr>
          <p:cNvPicPr>
            <a:picLocks noChangeAspect="1"/>
          </p:cNvPicPr>
          <p:nvPr/>
        </p:nvPicPr>
        <p:blipFill>
          <a:blip r:embed="rId3"/>
          <a:stretch>
            <a:fillRect/>
          </a:stretch>
        </p:blipFill>
        <p:spPr>
          <a:xfrm>
            <a:off x="406400" y="4345053"/>
            <a:ext cx="4746677" cy="2512947"/>
          </a:xfrm>
          <a:prstGeom prst="rect">
            <a:avLst/>
          </a:prstGeom>
        </p:spPr>
      </p:pic>
      <p:sp>
        <p:nvSpPr>
          <p:cNvPr id="7" name="TextBox 6">
            <a:extLst>
              <a:ext uri="{FF2B5EF4-FFF2-40B4-BE49-F238E27FC236}">
                <a16:creationId xmlns:a16="http://schemas.microsoft.com/office/drawing/2014/main" id="{F55F98C0-4DB8-4E04-9CBC-645E23D181F8}"/>
              </a:ext>
            </a:extLst>
          </p:cNvPr>
          <p:cNvSpPr txBox="1"/>
          <p:nvPr/>
        </p:nvSpPr>
        <p:spPr>
          <a:xfrm>
            <a:off x="5636718" y="4430376"/>
            <a:ext cx="5513882" cy="193899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latin typeface="+mn-lt"/>
                <a:ea typeface="+mn-ea"/>
              </a:rPr>
              <a:t>Other leaf-scale studies:</a:t>
            </a:r>
          </a:p>
          <a:p>
            <a:r>
              <a:rPr lang="en-US" b="1" dirty="0">
                <a:latin typeface="+mn-lt"/>
                <a:ea typeface="+mn-ea"/>
              </a:rPr>
              <a:t>Wigley and Clark (1974)</a:t>
            </a:r>
          </a:p>
          <a:p>
            <a:r>
              <a:rPr lang="en-US" b="1" dirty="0">
                <a:latin typeface="+mn-lt"/>
                <a:ea typeface="+mn-ea"/>
              </a:rPr>
              <a:t>Brenner and Jarvis (1995) </a:t>
            </a:r>
          </a:p>
          <a:p>
            <a:r>
              <a:rPr lang="en-US" b="1" dirty="0">
                <a:latin typeface="+mn-lt"/>
                <a:ea typeface="+mn-ea"/>
              </a:rPr>
              <a:t>Wesely et al. (1985) used convection</a:t>
            </a:r>
          </a:p>
          <a:p>
            <a:r>
              <a:rPr lang="en-US" b="1" dirty="0">
                <a:latin typeface="+mn-lt"/>
                <a:ea typeface="+mn-ea"/>
              </a:rPr>
              <a:t>	factor in R</a:t>
            </a:r>
            <a:r>
              <a:rPr lang="en-US" b="1" baseline="-25000" dirty="0">
                <a:latin typeface="+mn-lt"/>
                <a:ea typeface="+mn-ea"/>
              </a:rPr>
              <a:t>b</a:t>
            </a:r>
            <a:r>
              <a:rPr lang="en-US" b="1" dirty="0">
                <a:latin typeface="+mn-lt"/>
                <a:ea typeface="+mn-ea"/>
              </a:rPr>
              <a:t> </a:t>
            </a:r>
          </a:p>
        </p:txBody>
      </p:sp>
      <p:pic>
        <p:nvPicPr>
          <p:cNvPr id="9" name="Picture 8">
            <a:extLst>
              <a:ext uri="{FF2B5EF4-FFF2-40B4-BE49-F238E27FC236}">
                <a16:creationId xmlns:a16="http://schemas.microsoft.com/office/drawing/2014/main" id="{D3690CAB-F94D-4A04-A007-53265F1DB62D}"/>
              </a:ext>
            </a:extLst>
          </p:cNvPr>
          <p:cNvPicPr>
            <a:picLocks noChangeAspect="1"/>
          </p:cNvPicPr>
          <p:nvPr/>
        </p:nvPicPr>
        <p:blipFill>
          <a:blip r:embed="rId4"/>
          <a:stretch>
            <a:fillRect/>
          </a:stretch>
        </p:blipFill>
        <p:spPr>
          <a:xfrm>
            <a:off x="3495408" y="-118317"/>
            <a:ext cx="6039384" cy="6858000"/>
          </a:xfrm>
          <a:prstGeom prst="rect">
            <a:avLst/>
          </a:prstGeom>
        </p:spPr>
      </p:pic>
      <p:pic>
        <p:nvPicPr>
          <p:cNvPr id="8" name="Picture 7">
            <a:extLst>
              <a:ext uri="{FF2B5EF4-FFF2-40B4-BE49-F238E27FC236}">
                <a16:creationId xmlns:a16="http://schemas.microsoft.com/office/drawing/2014/main" id="{14837296-3EDB-4906-974D-9310212DD9FB}"/>
              </a:ext>
            </a:extLst>
          </p:cNvPr>
          <p:cNvPicPr>
            <a:picLocks noChangeAspect="1"/>
          </p:cNvPicPr>
          <p:nvPr/>
        </p:nvPicPr>
        <p:blipFill>
          <a:blip r:embed="rId5"/>
          <a:stretch>
            <a:fillRect/>
          </a:stretch>
        </p:blipFill>
        <p:spPr>
          <a:xfrm>
            <a:off x="557930" y="266700"/>
            <a:ext cx="11232152" cy="6324599"/>
          </a:xfrm>
          <a:prstGeom prst="rect">
            <a:avLst/>
          </a:prstGeom>
        </p:spPr>
      </p:pic>
    </p:spTree>
    <p:extLst>
      <p:ext uri="{BB962C8B-B14F-4D97-AF65-F5344CB8AC3E}">
        <p14:creationId xmlns:p14="http://schemas.microsoft.com/office/powerpoint/2010/main" val="10486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1905000" y="61912"/>
            <a:ext cx="8610600" cy="685800"/>
          </a:xfrm>
        </p:spPr>
        <p:txBody>
          <a:bodyPr/>
          <a:lstStyle/>
          <a:p>
            <a:r>
              <a:rPr lang="en-US" dirty="0"/>
              <a:t>Impacts of aerosols/particles on Stoma  </a:t>
            </a:r>
            <a:r>
              <a:rPr lang="en-US" dirty="0">
                <a:sym typeface="Wingdings" panose="05000000000000000000" pitchFamily="2" charset="2"/>
              </a:rPr>
              <a:t></a:t>
            </a:r>
            <a:r>
              <a:rPr lang="en-US" dirty="0"/>
              <a:t>  Rs, stomatal resistance</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5</a:t>
            </a:fld>
            <a:endParaRPr lang="en-US" dirty="0"/>
          </a:p>
        </p:txBody>
      </p:sp>
      <p:pic>
        <p:nvPicPr>
          <p:cNvPr id="1026" name="Picture 2" descr="What is the Function of Plant Stomata?">
            <a:extLst>
              <a:ext uri="{FF2B5EF4-FFF2-40B4-BE49-F238E27FC236}">
                <a16:creationId xmlns:a16="http://schemas.microsoft.com/office/drawing/2014/main" id="{B29D55DF-5860-4413-AED8-1251AF63D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6036"/>
            <a:ext cx="7315200" cy="548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3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B9EB0-15A4-4988-9902-24B31110419C}"/>
              </a:ext>
            </a:extLst>
          </p:cNvPr>
          <p:cNvSpPr/>
          <p:nvPr/>
        </p:nvSpPr>
        <p:spPr bwMode="auto">
          <a:xfrm>
            <a:off x="609600" y="990600"/>
            <a:ext cx="10668000" cy="38998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743200" y="54255"/>
            <a:ext cx="8610600" cy="685800"/>
          </a:xfrm>
        </p:spPr>
        <p:txBody>
          <a:bodyPr/>
          <a:lstStyle/>
          <a:p>
            <a:r>
              <a:rPr lang="en-US" dirty="0"/>
              <a:t>What we want to do… (AKA objectives)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6</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702EFC-6DC4-4905-A8AF-B978086E876C}"/>
                  </a:ext>
                </a:extLst>
              </p:cNvPr>
              <p:cNvSpPr txBox="1"/>
              <p:nvPr/>
            </p:nvSpPr>
            <p:spPr>
              <a:xfrm>
                <a:off x="990600" y="2430624"/>
                <a:ext cx="4343400"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𝑘𝑢</m:t>
                              </m:r>
                            </m:e>
                            <m:sub>
                              <m:r>
                                <a:rPr lang="en-US" i="0">
                                  <a:latin typeface="Cambria Math" panose="02040503050406030204" pitchFamily="18" charset="0"/>
                                </a:rPr>
                                <m:t>∗</m:t>
                              </m:r>
                            </m:sub>
                          </m:sSub>
                        </m:den>
                      </m:f>
                      <m:d>
                        <m:dPr>
                          <m:ctrlPr>
                            <a:rPr lang="en-US" i="1">
                              <a:solidFill>
                                <a:srgbClr val="836967"/>
                              </a:solidFill>
                              <a:latin typeface="Cambria Math" panose="02040503050406030204" pitchFamily="18" charset="0"/>
                            </a:rPr>
                          </m:ctrlPr>
                        </m:dPr>
                        <m:e>
                          <m:r>
                            <a:rPr lang="en-US" i="0">
                              <a:latin typeface="Cambria Math" panose="02040503050406030204" pitchFamily="18" charset="0"/>
                            </a:rPr>
                            <m:t> </m:t>
                          </m:r>
                          <m:r>
                            <m:rPr>
                              <m:sty m:val="p"/>
                            </m:rPr>
                            <a:rPr lang="en-US" i="0">
                              <a:latin typeface="Cambria Math" panose="02040503050406030204" pitchFamily="18" charset="0"/>
                            </a:rPr>
                            <m:t>ln</m:t>
                          </m:r>
                          <m:d>
                            <m:dPr>
                              <m:begChr m:val="["/>
                              <m:endChr m:val="]"/>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𝑟</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i="0">
                                          <a:latin typeface="Cambria Math" panose="02040503050406030204" pitchFamily="18" charset="0"/>
                                        </a:rPr>
                                        <m:t>0</m:t>
                                      </m:r>
                                    </m:sub>
                                  </m:sSub>
                                </m:den>
                              </m:f>
                            </m:e>
                          </m:d>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Ψ</m:t>
                              </m:r>
                            </m:e>
                            <m:sub>
                              <m:r>
                                <a:rPr lang="en-US" i="1">
                                  <a:latin typeface="Cambria Math" panose="02040503050406030204" pitchFamily="18" charset="0"/>
                                </a:rPr>
                                <m:t>𝐻</m:t>
                              </m:r>
                            </m:sub>
                          </m:sSub>
                        </m:e>
                      </m:d>
                      <m:r>
                        <a:rPr lang="en-US" i="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16702EFC-6DC4-4905-A8AF-B978086E876C}"/>
                  </a:ext>
                </a:extLst>
              </p:cNvPr>
              <p:cNvSpPr txBox="1">
                <a:spLocks noRot="1" noChangeAspect="1" noMove="1" noResize="1" noEditPoints="1" noAdjustHandles="1" noChangeArrowheads="1" noChangeShapeType="1" noTextEdit="1"/>
              </p:cNvSpPr>
              <p:nvPr/>
            </p:nvSpPr>
            <p:spPr>
              <a:xfrm>
                <a:off x="990600" y="2430624"/>
                <a:ext cx="4343400" cy="922176"/>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B5924E2-EAA4-4CEC-B4D6-12368461C802}"/>
              </a:ext>
            </a:extLst>
          </p:cNvPr>
          <p:cNvCxnSpPr/>
          <p:nvPr/>
        </p:nvCxnSpPr>
        <p:spPr bwMode="auto">
          <a:xfrm>
            <a:off x="5105400" y="2891712"/>
            <a:ext cx="1409700" cy="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23DB63-9CF5-4C3C-8BF3-8C0983768712}"/>
                  </a:ext>
                </a:extLst>
              </p:cNvPr>
              <p:cNvSpPr txBox="1"/>
              <p:nvPr/>
            </p:nvSpPr>
            <p:spPr>
              <a:xfrm>
                <a:off x="6629400" y="2435905"/>
                <a:ext cx="3275845"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b="0" i="1" smtClean="0">
                              <a:solidFill>
                                <a:srgbClr val="836967"/>
                              </a:solidFill>
                              <a:latin typeface="Cambria Math" panose="02040503050406030204" pitchFamily="18" charset="0"/>
                            </a:rPr>
                            <m:t>???</m:t>
                          </m:r>
                        </m:den>
                      </m:f>
                      <m:r>
                        <a:rPr lang="en-US" i="1">
                          <a:latin typeface="Cambria Math" panose="02040503050406030204" pitchFamily="18" charset="0"/>
                        </a:rPr>
                        <m:t>𝑙𝑛</m:t>
                      </m:r>
                      <m:d>
                        <m:dPr>
                          <m:begChr m:val="["/>
                          <m:endChr m:val="]"/>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𝑟</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i="0">
                                      <a:latin typeface="Cambria Math" panose="02040503050406030204" pitchFamily="18" charset="0"/>
                                    </a:rPr>
                                    <m:t>0</m:t>
                                  </m:r>
                                </m:sub>
                              </m:sSub>
                            </m:den>
                          </m:f>
                        </m:e>
                      </m:d>
                    </m:oMath>
                  </m:oMathPara>
                </a14:m>
                <a:endParaRPr lang="en-US" dirty="0"/>
              </a:p>
            </p:txBody>
          </p:sp>
        </mc:Choice>
        <mc:Fallback xmlns="">
          <p:sp>
            <p:nvSpPr>
              <p:cNvPr id="10" name="TextBox 9">
                <a:extLst>
                  <a:ext uri="{FF2B5EF4-FFF2-40B4-BE49-F238E27FC236}">
                    <a16:creationId xmlns:a16="http://schemas.microsoft.com/office/drawing/2014/main" id="{4323DB63-9CF5-4C3C-8BF3-8C0983768712}"/>
                  </a:ext>
                </a:extLst>
              </p:cNvPr>
              <p:cNvSpPr txBox="1">
                <a:spLocks noRot="1" noChangeAspect="1" noMove="1" noResize="1" noEditPoints="1" noAdjustHandles="1" noChangeArrowheads="1" noChangeShapeType="1" noTextEdit="1"/>
              </p:cNvSpPr>
              <p:nvPr/>
            </p:nvSpPr>
            <p:spPr>
              <a:xfrm>
                <a:off x="6629400" y="2435905"/>
                <a:ext cx="3275845" cy="914225"/>
              </a:xfrm>
              <a:prstGeom prst="rect">
                <a:avLst/>
              </a:prstGeom>
              <a:blipFill>
                <a:blip r:embed="rId4"/>
                <a:stretch>
                  <a:fillRect/>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E2C2674B-EC17-450E-BD04-D81553B74E90}"/>
              </a:ext>
            </a:extLst>
          </p:cNvPr>
          <p:cNvSpPr txBox="1">
            <a:spLocks/>
          </p:cNvSpPr>
          <p:nvPr/>
        </p:nvSpPr>
        <p:spPr>
          <a:xfrm>
            <a:off x="806764" y="1136591"/>
            <a:ext cx="10896600" cy="830997"/>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dirty="0"/>
              <a:t>(1) We want to eliminate explicit usage of stability functions in various 	resistance formulations, for example: ( in use for half a century) </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7B2DA547-93D3-4D63-A0DA-BE40B69D321F}"/>
                  </a:ext>
                </a:extLst>
              </p:cNvPr>
              <p:cNvSpPr txBox="1">
                <a:spLocks/>
              </p:cNvSpPr>
              <p:nvPr/>
            </p:nvSpPr>
            <p:spPr>
              <a:xfrm>
                <a:off x="806764" y="3538568"/>
                <a:ext cx="10242235" cy="1348061"/>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dirty="0"/>
                  <a:t>so that only one equation can be used for all stability conditions in PBL in all models promoting uniformity across all models. </a:t>
                </a:r>
              </a:p>
              <a:p>
                <a:pPr marL="0" lvl="1" indent="0">
                  <a:buSzPct val="90000"/>
                  <a:buNone/>
                </a:pPr>
                <a:r>
                  <a:rPr lang="en-US" b="1" dirty="0"/>
                  <a:t>It can be achieved via introduction of 3-D velocity scale,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a:latin typeface="Cambria Math" panose="02040503050406030204" pitchFamily="18" charset="0"/>
                          </a:rPr>
                          <m:t>∗</m:t>
                        </m:r>
                      </m:sub>
                    </m:sSub>
                  </m:oMath>
                </a14:m>
                <a:endParaRPr lang="en-US" b="1" dirty="0"/>
              </a:p>
            </p:txBody>
          </p:sp>
        </mc:Choice>
        <mc:Fallback xmlns="">
          <p:sp>
            <p:nvSpPr>
              <p:cNvPr id="12" name="Content Placeholder 2">
                <a:extLst>
                  <a:ext uri="{FF2B5EF4-FFF2-40B4-BE49-F238E27FC236}">
                    <a16:creationId xmlns:a16="http://schemas.microsoft.com/office/drawing/2014/main" id="{7B2DA547-93D3-4D63-A0DA-BE40B69D321F}"/>
                  </a:ext>
                </a:extLst>
              </p:cNvPr>
              <p:cNvSpPr txBox="1">
                <a:spLocks noRot="1" noChangeAspect="1" noMove="1" noResize="1" noEditPoints="1" noAdjustHandles="1" noChangeArrowheads="1" noChangeShapeType="1" noTextEdit="1"/>
              </p:cNvSpPr>
              <p:nvPr/>
            </p:nvSpPr>
            <p:spPr>
              <a:xfrm>
                <a:off x="806764" y="3538568"/>
                <a:ext cx="10242235" cy="1348061"/>
              </a:xfrm>
              <a:prstGeom prst="rect">
                <a:avLst/>
              </a:prstGeom>
              <a:blipFill>
                <a:blip r:embed="rId5"/>
                <a:stretch>
                  <a:fillRect l="-893" t="-3153" b="-8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A0E6E97-5922-4D5F-9DB9-62FB8464C979}"/>
                  </a:ext>
                </a:extLst>
              </p:cNvPr>
              <p:cNvSpPr txBox="1">
                <a:spLocks/>
              </p:cNvSpPr>
              <p:nvPr/>
            </p:nvSpPr>
            <p:spPr>
              <a:xfrm>
                <a:off x="609600" y="5024661"/>
                <a:ext cx="10744200" cy="8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dirty="0"/>
                  <a:t>  (2) Improve turbulence strength representation in other resistance 	formulations via using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a:latin typeface="Cambria Math" panose="02040503050406030204" pitchFamily="18" charset="0"/>
                          </a:rPr>
                          <m:t>∗</m:t>
                        </m:r>
                      </m:sub>
                    </m:sSub>
                  </m:oMath>
                </a14:m>
                <a:endParaRPr lang="en-US" b="1" dirty="0"/>
              </a:p>
            </p:txBody>
          </p:sp>
        </mc:Choice>
        <mc:Fallback xmlns="">
          <p:sp>
            <p:nvSpPr>
              <p:cNvPr id="9" name="Content Placeholder 2">
                <a:extLst>
                  <a:ext uri="{FF2B5EF4-FFF2-40B4-BE49-F238E27FC236}">
                    <a16:creationId xmlns:a16="http://schemas.microsoft.com/office/drawing/2014/main" id="{4A0E6E97-5922-4D5F-9DB9-62FB8464C979}"/>
                  </a:ext>
                </a:extLst>
              </p:cNvPr>
              <p:cNvSpPr txBox="1">
                <a:spLocks noRot="1" noChangeAspect="1" noMove="1" noResize="1" noEditPoints="1" noAdjustHandles="1" noChangeArrowheads="1" noChangeShapeType="1" noTextEdit="1"/>
              </p:cNvSpPr>
              <p:nvPr/>
            </p:nvSpPr>
            <p:spPr>
              <a:xfrm>
                <a:off x="609600" y="5024661"/>
                <a:ext cx="10744200" cy="892552"/>
              </a:xfrm>
              <a:prstGeom prst="rect">
                <a:avLst/>
              </a:prstGeom>
              <a:blipFill>
                <a:blip r:embed="rId6"/>
                <a:stretch>
                  <a:fillRect t="-3311" b="-11921"/>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11C53056-7DCB-4B72-B054-8DC0B19B9DFE}"/>
              </a:ext>
            </a:extLst>
          </p:cNvPr>
          <p:cNvSpPr txBox="1">
            <a:spLocks/>
          </p:cNvSpPr>
          <p:nvPr/>
        </p:nvSpPr>
        <p:spPr>
          <a:xfrm>
            <a:off x="2209800" y="6120993"/>
            <a:ext cx="83058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dirty="0">
                <a:sym typeface="Wingdings" panose="05000000000000000000" pitchFamily="2" charset="2"/>
              </a:rPr>
              <a:t> Proposing </a:t>
            </a:r>
            <a:r>
              <a:rPr lang="en-US" b="1" dirty="0"/>
              <a:t>new/revised resistance formulations</a:t>
            </a:r>
          </a:p>
        </p:txBody>
      </p:sp>
    </p:spTree>
    <p:extLst>
      <p:ext uri="{BB962C8B-B14F-4D97-AF65-F5344CB8AC3E}">
        <p14:creationId xmlns:p14="http://schemas.microsoft.com/office/powerpoint/2010/main" val="317376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1851705" y="44434"/>
            <a:ext cx="9988198" cy="667812"/>
          </a:xfrm>
        </p:spPr>
        <p:txBody>
          <a:bodyPr/>
          <a:lstStyle/>
          <a:p>
            <a:r>
              <a:rPr lang="en-US" b="1" dirty="0"/>
              <a:t>Methodology: 3-D Turbulenc</a:t>
            </a:r>
            <a:r>
              <a:rPr lang="en-US" dirty="0"/>
              <a:t>e Velocity Scale</a:t>
            </a:r>
            <a:endParaRPr lang="en-US" b="1" dirty="0"/>
          </a:p>
        </p:txBody>
      </p:sp>
      <p:sp>
        <p:nvSpPr>
          <p:cNvPr id="21" name="TextBox 20">
            <a:extLst>
              <a:ext uri="{FF2B5EF4-FFF2-40B4-BE49-F238E27FC236}">
                <a16:creationId xmlns:a16="http://schemas.microsoft.com/office/drawing/2014/main" id="{247223CD-0E15-4E02-B325-5CB8F514525B}"/>
              </a:ext>
            </a:extLst>
          </p:cNvPr>
          <p:cNvSpPr txBox="1"/>
          <p:nvPr/>
        </p:nvSpPr>
        <p:spPr>
          <a:xfrm>
            <a:off x="1653921" y="1441035"/>
            <a:ext cx="3385863" cy="577850"/>
          </a:xfrm>
          <a:prstGeom prst="rect">
            <a:avLst/>
          </a:prstGeom>
          <a:noFill/>
        </p:spPr>
        <p:txBody>
          <a:bodyPr wrap="none" rtlCol="0">
            <a:spAutoFit/>
          </a:bodyPr>
          <a:lstStyle/>
          <a:p>
            <a:pPr eaLnBrk="1" hangingPunct="1">
              <a:lnSpc>
                <a:spcPct val="150000"/>
              </a:lnSpc>
              <a:spcBef>
                <a:spcPct val="20000"/>
              </a:spcBef>
              <a:buClr>
                <a:srgbClr val="355777"/>
              </a:buClr>
              <a:buSzPct val="90000"/>
            </a:pPr>
            <a:r>
              <a:rPr lang="en-US" dirty="0">
                <a:solidFill>
                  <a:srgbClr val="000000"/>
                </a:solidFill>
                <a:latin typeface="+mn-lt"/>
                <a:ea typeface="+mn-ea"/>
              </a:rPr>
              <a:t>For neutral Conditions: </a:t>
            </a:r>
          </a:p>
        </p:txBody>
      </p:sp>
      <p:sp>
        <p:nvSpPr>
          <p:cNvPr id="22" name="TextBox 21">
            <a:extLst>
              <a:ext uri="{FF2B5EF4-FFF2-40B4-BE49-F238E27FC236}">
                <a16:creationId xmlns:a16="http://schemas.microsoft.com/office/drawing/2014/main" id="{7F091803-8B76-49F6-9C89-E0D8971D2D46}"/>
              </a:ext>
            </a:extLst>
          </p:cNvPr>
          <p:cNvSpPr txBox="1"/>
          <p:nvPr/>
        </p:nvSpPr>
        <p:spPr>
          <a:xfrm>
            <a:off x="5643986" y="1452612"/>
            <a:ext cx="4277133" cy="577850"/>
          </a:xfrm>
          <a:prstGeom prst="rect">
            <a:avLst/>
          </a:prstGeom>
          <a:noFill/>
        </p:spPr>
        <p:txBody>
          <a:bodyPr wrap="none" rtlCol="0">
            <a:spAutoFit/>
          </a:bodyPr>
          <a:lstStyle/>
          <a:p>
            <a:pPr eaLnBrk="1" hangingPunct="1">
              <a:lnSpc>
                <a:spcPct val="150000"/>
              </a:lnSpc>
              <a:spcBef>
                <a:spcPct val="20000"/>
              </a:spcBef>
              <a:buClr>
                <a:srgbClr val="355777"/>
              </a:buClr>
              <a:buSzPct val="90000"/>
            </a:pPr>
            <a:r>
              <a:rPr lang="en-US" dirty="0">
                <a:solidFill>
                  <a:srgbClr val="000000"/>
                </a:solidFill>
                <a:latin typeface="+mn-lt"/>
                <a:ea typeface="+mn-ea"/>
              </a:rPr>
              <a:t>Unstable &amp; Stable Conditions: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84318BD-1EC9-466A-A038-8449FC875F41}"/>
                  </a:ext>
                </a:extLst>
              </p:cNvPr>
              <p:cNvSpPr txBox="1"/>
              <p:nvPr/>
            </p:nvSpPr>
            <p:spPr>
              <a:xfrm>
                <a:off x="1447800" y="1983948"/>
                <a:ext cx="3385863" cy="10829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m:t>
                          </m:r>
                        </m:sub>
                      </m:sSub>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𝒌</m:t>
                          </m:r>
                          <m:r>
                            <a:rPr lang="en-US" sz="2400" b="1" i="1" smtClean="0">
                              <a:latin typeface="Cambria Math" panose="02040503050406030204" pitchFamily="18" charset="0"/>
                            </a:rPr>
                            <m:t> </m:t>
                          </m:r>
                          <m:r>
                            <a:rPr lang="en-US" b="1" i="1">
                              <a:latin typeface="Cambria Math" panose="02040503050406030204" pitchFamily="18" charset="0"/>
                            </a:rPr>
                            <m:t>𝒖</m:t>
                          </m:r>
                          <m:d>
                            <m:dPr>
                              <m:ctrlPr>
                                <a:rPr lang="en-US" b="1" i="1">
                                  <a:latin typeface="Cambria Math" panose="02040503050406030204" pitchFamily="18" charset="0"/>
                                </a:rPr>
                              </m:ctrlPr>
                            </m:dPr>
                            <m:e>
                              <m:r>
                                <a:rPr lang="en-US" b="1" i="1">
                                  <a:latin typeface="Cambria Math" panose="02040503050406030204" pitchFamily="18" charset="0"/>
                                </a:rPr>
                                <m:t>𝒛</m:t>
                              </m:r>
                            </m:e>
                          </m:d>
                          <m:r>
                            <a:rPr lang="en-US" b="1" i="1" smtClean="0">
                              <a:latin typeface="Cambria Math" panose="02040503050406030204" pitchFamily="18" charset="0"/>
                            </a:rPr>
                            <m:t> </m:t>
                          </m:r>
                        </m:num>
                        <m:den>
                          <m:r>
                            <a:rPr lang="en-US" b="1">
                              <a:latin typeface="Cambria Math" panose="02040503050406030204" pitchFamily="18" charset="0"/>
                            </a:rPr>
                            <m:t>𝐥𝐧</m:t>
                          </m:r>
                          <m:d>
                            <m:dPr>
                              <m:begChr m:val="["/>
                              <m:endChr m:val="]"/>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𝒛</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𝒅</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𝟎</m:t>
                                      </m:r>
                                    </m:sub>
                                  </m:sSub>
                                </m:den>
                              </m:f>
                            </m:e>
                          </m:d>
                        </m:den>
                      </m:f>
                    </m:oMath>
                  </m:oMathPara>
                </a14:m>
                <a:endParaRPr lang="en-US" b="1" dirty="0"/>
              </a:p>
            </p:txBody>
          </p:sp>
        </mc:Choice>
        <mc:Fallback xmlns="">
          <p:sp>
            <p:nvSpPr>
              <p:cNvPr id="27" name="TextBox 26">
                <a:extLst>
                  <a:ext uri="{FF2B5EF4-FFF2-40B4-BE49-F238E27FC236}">
                    <a16:creationId xmlns:a16="http://schemas.microsoft.com/office/drawing/2014/main" id="{684318BD-1EC9-466A-A038-8449FC875F41}"/>
                  </a:ext>
                </a:extLst>
              </p:cNvPr>
              <p:cNvSpPr txBox="1">
                <a:spLocks noRot="1" noChangeAspect="1" noMove="1" noResize="1" noEditPoints="1" noAdjustHandles="1" noChangeArrowheads="1" noChangeShapeType="1" noTextEdit="1"/>
              </p:cNvSpPr>
              <p:nvPr/>
            </p:nvSpPr>
            <p:spPr>
              <a:xfrm>
                <a:off x="1447800" y="1983948"/>
                <a:ext cx="3385863" cy="10829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0DEBE01-1B3B-4F90-A19D-785371B8E673}"/>
                  </a:ext>
                </a:extLst>
              </p:cNvPr>
              <p:cNvSpPr txBox="1">
                <a:spLocks/>
              </p:cNvSpPr>
              <p:nvPr/>
            </p:nvSpPr>
            <p:spPr>
              <a:xfrm>
                <a:off x="304800" y="819577"/>
                <a:ext cx="11430602" cy="830997"/>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lvl="0">
                  <a:defRPr/>
                </a:pPr>
                <a:r>
                  <a:rPr lang="en-US" b="1" dirty="0">
                    <a:solidFill>
                      <a:srgbClr val="000000"/>
                    </a:solidFill>
                  </a:rPr>
                  <a:t>Friction </a:t>
                </a:r>
                <a:r>
                  <a:rPr kumimoji="0" lang="en-US" sz="2400" b="1" i="0" u="none" strike="noStrike" kern="1200" cap="none" spc="0" normalizeH="0" baseline="0" noProof="0" dirty="0">
                    <a:ln>
                      <a:noFill/>
                    </a:ln>
                    <a:solidFill>
                      <a:srgbClr val="000000"/>
                    </a:solidFill>
                    <a:effectLst/>
                    <a:uLnTx/>
                    <a:uFillTx/>
                    <a:latin typeface="Arial"/>
                    <a:ea typeface="ＭＳ Ｐゴシック"/>
                  </a:rPr>
                  <a:t>velocity (</a:t>
                </a:r>
                <a14:m>
                  <m:oMath xmlns:m="http://schemas.openxmlformats.org/officeDocument/2006/math">
                    <m:sSub>
                      <m:sSub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2400" b="1" i="0" u="none" strike="noStrike" kern="1200" cap="none" spc="0" normalizeH="0" baseline="0" noProof="0">
                            <a:ln>
                              <a:noFill/>
                            </a:ln>
                            <a:solidFill>
                              <a:srgbClr val="000000"/>
                            </a:solidFill>
                            <a:effectLst/>
                            <a:uLnTx/>
                            <a:uFillTx/>
                            <a:latin typeface="Cambria Math" panose="02040503050406030204" pitchFamily="18" charset="0"/>
                          </a:rPr>
                          <m:t>𝐮</m:t>
                        </m:r>
                      </m:e>
                      <m:sub>
                        <m:r>
                          <a:rPr kumimoji="0" lang="en-US" sz="2400" b="1" i="0" u="none" strike="noStrike" kern="1200" cap="none" spc="0" normalizeH="0" baseline="0" noProof="0">
                            <a:ln>
                              <a:noFill/>
                            </a:ln>
                            <a:solidFill>
                              <a:srgbClr val="000000"/>
                            </a:solidFill>
                            <a:effectLst/>
                            <a:uLnTx/>
                            <a:uFillTx/>
                            <a:latin typeface="Cambria Math" panose="02040503050406030204" pitchFamily="18" charset="0"/>
                          </a:rPr>
                          <m:t>∗</m:t>
                        </m:r>
                      </m:sub>
                    </m:sSub>
                  </m:oMath>
                </a14:m>
                <a:r>
                  <a:rPr kumimoji="0" lang="en-US" sz="2400" b="1" i="0" u="none" strike="noStrike" kern="1200" cap="none" spc="0" normalizeH="0" baseline="0" noProof="0" dirty="0">
                    <a:ln>
                      <a:noFill/>
                    </a:ln>
                    <a:solidFill>
                      <a:srgbClr val="000000"/>
                    </a:solidFill>
                    <a:effectLst/>
                    <a:uLnTx/>
                    <a:uFillTx/>
                    <a:latin typeface="Arial"/>
                    <a:ea typeface="ＭＳ Ｐゴシック"/>
                  </a:rPr>
                  <a:t>) is </a:t>
                </a:r>
                <a:r>
                  <a:rPr lang="en-US" b="1" dirty="0">
                    <a:solidFill>
                      <a:srgbClr val="000000"/>
                    </a:solidFill>
                    <a:latin typeface="Arial"/>
                    <a:ea typeface="ＭＳ Ｐゴシック"/>
                  </a:rPr>
                  <a:t>used in almost all gas &amp; particle deposition formulations  </a:t>
                </a:r>
              </a:p>
            </p:txBody>
          </p:sp>
        </mc:Choice>
        <mc:Fallback xmlns="">
          <p:sp>
            <p:nvSpPr>
              <p:cNvPr id="14" name="Content Placeholder 2">
                <a:extLst>
                  <a:ext uri="{FF2B5EF4-FFF2-40B4-BE49-F238E27FC236}">
                    <a16:creationId xmlns:a16="http://schemas.microsoft.com/office/drawing/2014/main" id="{10DEBE01-1B3B-4F90-A19D-785371B8E673}"/>
                  </a:ext>
                </a:extLst>
              </p:cNvPr>
              <p:cNvSpPr txBox="1">
                <a:spLocks noRot="1" noChangeAspect="1" noMove="1" noResize="1" noEditPoints="1" noAdjustHandles="1" noChangeArrowheads="1" noChangeShapeType="1" noTextEdit="1"/>
              </p:cNvSpPr>
              <p:nvPr/>
            </p:nvSpPr>
            <p:spPr>
              <a:xfrm>
                <a:off x="304800" y="819577"/>
                <a:ext cx="11430602" cy="830997"/>
              </a:xfrm>
              <a:prstGeom prst="rect">
                <a:avLst/>
              </a:prstGeom>
              <a:blipFill>
                <a:blip r:embed="rId4"/>
                <a:stretch>
                  <a:fillRect l="-533"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232326A5-06A5-4409-A0B0-6FC1847FBA5E}"/>
                  </a:ext>
                </a:extLst>
              </p:cNvPr>
              <p:cNvSpPr txBox="1">
                <a:spLocks/>
              </p:cNvSpPr>
              <p:nvPr/>
            </p:nvSpPr>
            <p:spPr>
              <a:xfrm>
                <a:off x="462446" y="4880781"/>
                <a:ext cx="10291011" cy="461665"/>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lvl="0">
                  <a:buFont typeface="Wingdings" panose="05000000000000000000" pitchFamily="2" charset="2"/>
                  <a:buChar char="Ø"/>
                  <a:defRPr/>
                </a:pPr>
                <a:r>
                  <a:rPr lang="en-US" b="1" dirty="0">
                    <a:solidFill>
                      <a:srgbClr val="000000"/>
                    </a:solidFill>
                  </a:rPr>
                  <a:t> We introduce the  </a:t>
                </a:r>
                <a:r>
                  <a:rPr lang="en-US" b="1" dirty="0">
                    <a:solidFill>
                      <a:srgbClr val="0070B9"/>
                    </a:solidFill>
                  </a:rPr>
                  <a:t>3-D Turbulence Velocity Scale, </a:t>
                </a:r>
                <a14:m>
                  <m:oMath xmlns:m="http://schemas.openxmlformats.org/officeDocument/2006/math">
                    <m:sSub>
                      <m:sSubPr>
                        <m:ctrlPr>
                          <a:rPr kumimoji="0" lang="en-US" sz="2400" b="1" i="1" u="none" strike="noStrike" kern="1200" cap="none" spc="0" normalizeH="0" baseline="0" noProof="0">
                            <a:ln>
                              <a:noFill/>
                            </a:ln>
                            <a:solidFill>
                              <a:srgbClr val="0070B9"/>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rgbClr val="0070B9"/>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rgbClr val="0070B9"/>
                            </a:solidFill>
                            <a:effectLst/>
                            <a:uLnTx/>
                            <a:uFillTx/>
                            <a:latin typeface="Cambria Math" panose="02040503050406030204" pitchFamily="18" charset="0"/>
                          </a:rPr>
                          <m:t>∗</m:t>
                        </m:r>
                      </m:sub>
                    </m:sSub>
                  </m:oMath>
                </a14:m>
                <a:r>
                  <a:rPr kumimoji="0" lang="en-US" sz="2400" b="1" i="0" u="none" strike="noStrike" kern="1200" cap="none" spc="0" normalizeH="0" baseline="0" noProof="0" dirty="0">
                    <a:ln>
                      <a:noFill/>
                    </a:ln>
                    <a:solidFill>
                      <a:srgbClr val="0070B9"/>
                    </a:solidFill>
                    <a:effectLst/>
                    <a:uLnTx/>
                    <a:uFillTx/>
                    <a:latin typeface="Arial"/>
                    <a:ea typeface="ＭＳ Ｐゴシック"/>
                  </a:rPr>
                  <a:t> </a:t>
                </a:r>
                <a:endParaRPr kumimoji="0" lang="en-US" sz="2400" b="1" i="0" u="none" strike="noStrike" kern="1200" cap="none" spc="0" normalizeH="0" baseline="0" noProof="0" dirty="0">
                  <a:ln>
                    <a:noFill/>
                  </a:ln>
                  <a:solidFill>
                    <a:srgbClr val="000000"/>
                  </a:solidFill>
                  <a:effectLst/>
                  <a:uLnTx/>
                  <a:uFillTx/>
                  <a:latin typeface="Arial"/>
                  <a:ea typeface="ＭＳ Ｐゴシック"/>
                </a:endParaRPr>
              </a:p>
            </p:txBody>
          </p:sp>
        </mc:Choice>
        <mc:Fallback xmlns="">
          <p:sp>
            <p:nvSpPr>
              <p:cNvPr id="19" name="Content Placeholder 2">
                <a:extLst>
                  <a:ext uri="{FF2B5EF4-FFF2-40B4-BE49-F238E27FC236}">
                    <a16:creationId xmlns:a16="http://schemas.microsoft.com/office/drawing/2014/main" id="{232326A5-06A5-4409-A0B0-6FC1847FBA5E}"/>
                  </a:ext>
                </a:extLst>
              </p:cNvPr>
              <p:cNvSpPr txBox="1">
                <a:spLocks noRot="1" noChangeAspect="1" noMove="1" noResize="1" noEditPoints="1" noAdjustHandles="1" noChangeArrowheads="1" noChangeShapeType="1" noTextEdit="1"/>
              </p:cNvSpPr>
              <p:nvPr/>
            </p:nvSpPr>
            <p:spPr>
              <a:xfrm>
                <a:off x="462446" y="4880781"/>
                <a:ext cx="10291011" cy="461665"/>
              </a:xfrm>
              <a:prstGeom prst="rect">
                <a:avLst/>
              </a:prstGeom>
              <a:blipFill>
                <a:blip r:embed="rId5"/>
                <a:stretch>
                  <a:fillRect l="-592" t="-9333" b="-3200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1BF4ABFD-BC0C-4AF9-844A-492A55052F4F}"/>
              </a:ext>
            </a:extLst>
          </p:cNvPr>
          <p:cNvSpPr txBox="1"/>
          <p:nvPr/>
        </p:nvSpPr>
        <p:spPr>
          <a:xfrm>
            <a:off x="381000" y="3395897"/>
            <a:ext cx="4114800" cy="830997"/>
          </a:xfrm>
          <a:prstGeom prst="rect">
            <a:avLst/>
          </a:prstGeom>
          <a:noFill/>
        </p:spPr>
        <p:txBody>
          <a:bodyPr wrap="square">
            <a:spAutoFit/>
          </a:bodyPr>
          <a:lstStyle/>
          <a:p>
            <a:r>
              <a:rPr lang="en-US" sz="2400" dirty="0"/>
              <a:t>Turbulence Kinetic Energy (TKE) at the surface:</a:t>
            </a: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2E813B-96ED-44EA-A8FE-75074675A33B}"/>
                  </a:ext>
                </a:extLst>
              </p:cNvPr>
              <p:cNvSpPr txBox="1"/>
              <p:nvPr/>
            </p:nvSpPr>
            <p:spPr>
              <a:xfrm>
                <a:off x="4306021" y="3613638"/>
                <a:ext cx="5195121" cy="531749"/>
              </a:xfrm>
              <a:prstGeom prst="rect">
                <a:avLst/>
              </a:prstGeom>
              <a:noFill/>
            </p:spPr>
            <p:txBody>
              <a:bodyPr wrap="square" lIns="0" tIns="0" rIns="0" bIns="0" rtlCol="0">
                <a:spAutoFit/>
              </a:bodyPr>
              <a:lstStyle/>
              <a:p>
                <a14:m>
                  <m:oMath xmlns:m="http://schemas.openxmlformats.org/officeDocument/2006/math">
                    <m:r>
                      <a:rPr lang="en-US" sz="2400" b="1" i="1" smtClean="0">
                        <a:latin typeface="Cambria Math" panose="02040503050406030204" pitchFamily="18" charset="0"/>
                      </a:rPr>
                      <m:t>𝑻𝑲𝑬</m:t>
                    </m:r>
                    <m:r>
                      <a:rPr lang="en-US" sz="2400" b="1" i="1" smtClean="0">
                        <a:latin typeface="Cambria Math" panose="02040503050406030204" pitchFamily="18" charset="0"/>
                      </a:rPr>
                      <m:t>= </m:t>
                    </m:r>
                    <m:acc>
                      <m:accPr>
                        <m:chr m:val="̅"/>
                        <m:ctrlPr>
                          <a:rPr lang="en-US" sz="2400" b="1" i="1" smtClean="0">
                            <a:latin typeface="Cambria Math" panose="02040503050406030204" pitchFamily="18" charset="0"/>
                          </a:rPr>
                        </m:ctrlPr>
                      </m:acc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𝒆</m:t>
                            </m:r>
                          </m:e>
                          <m:sup>
                            <m:r>
                              <a:rPr lang="en-US" sz="2400" b="1" i="1" smtClean="0">
                                <a:latin typeface="Cambria Math" panose="02040503050406030204" pitchFamily="18" charset="0"/>
                              </a:rPr>
                              <m:t>′</m:t>
                            </m:r>
                            <m:r>
                              <a:rPr lang="en-US" sz="2400" b="1" i="1" smtClean="0">
                                <a:latin typeface="Cambria Math" panose="02040503050406030204" pitchFamily="18" charset="0"/>
                              </a:rPr>
                              <m:t>𝟐</m:t>
                            </m:r>
                          </m:sup>
                        </m:sSup>
                      </m:e>
                    </m:acc>
                    <m:r>
                      <a:rPr lang="en-US" sz="2400" b="1" i="1" smtClean="0">
                        <a:latin typeface="Cambria Math" panose="02040503050406030204" pitchFamily="18" charset="0"/>
                      </a:rPr>
                      <m:t>= </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 (</m:t>
                    </m:r>
                    <m:acc>
                      <m:accPr>
                        <m:chr m:val="̅"/>
                        <m:ctrlPr>
                          <a:rPr lang="en-US" sz="2400" b="1" i="1" smtClean="0">
                            <a:latin typeface="Cambria Math" panose="02040503050406030204" pitchFamily="18" charset="0"/>
                          </a:rPr>
                        </m:ctrlPr>
                      </m:acc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𝒖</m:t>
                            </m:r>
                          </m:e>
                          <m:sup>
                            <m:r>
                              <a:rPr lang="en-US" sz="2400" b="1" i="1" smtClean="0">
                                <a:latin typeface="Cambria Math" panose="02040503050406030204" pitchFamily="18" charset="0"/>
                              </a:rPr>
                              <m:t>′</m:t>
                            </m:r>
                            <m:r>
                              <a:rPr lang="en-US" sz="2400" b="1" i="1" smtClean="0">
                                <a:latin typeface="Cambria Math" panose="02040503050406030204" pitchFamily="18" charset="0"/>
                              </a:rPr>
                              <m:t>𝟐</m:t>
                            </m:r>
                          </m:sup>
                        </m:sSup>
                      </m:e>
                    </m:acc>
                    <m:r>
                      <a:rPr lang="en-US" sz="2400" b="1" i="1" smtClean="0">
                        <a:latin typeface="Cambria Math" panose="02040503050406030204" pitchFamily="18" charset="0"/>
                      </a:rPr>
                      <m:t>+</m:t>
                    </m:r>
                    <m:acc>
                      <m:accPr>
                        <m:chr m:val="̅"/>
                        <m:ctrlPr>
                          <a:rPr lang="en-US" sz="2400" b="1" i="1" smtClean="0">
                            <a:latin typeface="Cambria Math" panose="02040503050406030204" pitchFamily="18" charset="0"/>
                          </a:rPr>
                        </m:ctrlPr>
                      </m:acc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𝒗</m:t>
                            </m:r>
                          </m:e>
                          <m:sup>
                            <m:r>
                              <a:rPr lang="en-US" sz="2400" b="1" i="1" smtClean="0">
                                <a:latin typeface="Cambria Math" panose="02040503050406030204" pitchFamily="18" charset="0"/>
                              </a:rPr>
                              <m:t>′</m:t>
                            </m:r>
                            <m:r>
                              <a:rPr lang="en-US" sz="2400" b="1" i="1" smtClean="0">
                                <a:latin typeface="Cambria Math" panose="02040503050406030204" pitchFamily="18" charset="0"/>
                              </a:rPr>
                              <m:t>𝟐</m:t>
                            </m:r>
                          </m:sup>
                        </m:sSup>
                      </m:e>
                    </m:acc>
                  </m:oMath>
                </a14:m>
                <a:r>
                  <a:rPr lang="en-US" sz="2400" b="1" dirty="0"/>
                  <a:t> </a:t>
                </a:r>
                <a14:m>
                  <m:oMath xmlns:m="http://schemas.openxmlformats.org/officeDocument/2006/math">
                    <m:r>
                      <a:rPr lang="en-US" sz="2400" b="1" i="1" smtClean="0">
                        <a:latin typeface="Cambria Math" panose="02040503050406030204" pitchFamily="18" charset="0"/>
                      </a:rPr>
                      <m:t>+</m:t>
                    </m:r>
                  </m:oMath>
                </a14:m>
                <a:r>
                  <a:rPr lang="en-US" sz="2400" b="1" baseline="-25000" dirty="0"/>
                  <a:t>  </a:t>
                </a:r>
                <a14:m>
                  <m:oMath xmlns:m="http://schemas.openxmlformats.org/officeDocument/2006/math">
                    <m:acc>
                      <m:accPr>
                        <m:chr m:val="̅"/>
                        <m:ctrlPr>
                          <a:rPr lang="en-US" sz="2400" b="1" i="1" smtClean="0">
                            <a:latin typeface="Cambria Math" panose="02040503050406030204" pitchFamily="18" charset="0"/>
                          </a:rPr>
                        </m:ctrlPr>
                      </m:acc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𝒘</m:t>
                            </m:r>
                          </m:e>
                          <m:sup>
                            <m:r>
                              <a:rPr lang="en-US" sz="2400" b="1" i="1" smtClean="0">
                                <a:latin typeface="Cambria Math" panose="02040503050406030204" pitchFamily="18" charset="0"/>
                              </a:rPr>
                              <m:t>′</m:t>
                            </m:r>
                            <m:r>
                              <a:rPr lang="en-US" sz="2400" b="1" i="1" smtClean="0">
                                <a:latin typeface="Cambria Math" panose="02040503050406030204" pitchFamily="18" charset="0"/>
                              </a:rPr>
                              <m:t>𝟐</m:t>
                            </m:r>
                          </m:sup>
                        </m:sSup>
                      </m:e>
                    </m:acc>
                    <m:r>
                      <a:rPr lang="en-US" sz="2400" b="1" i="1" smtClean="0">
                        <a:latin typeface="Cambria Math" panose="02040503050406030204" pitchFamily="18" charset="0"/>
                      </a:rPr>
                      <m:t>)</m:t>
                    </m:r>
                  </m:oMath>
                </a14:m>
                <a:endParaRPr lang="en-US" sz="2400" b="1" dirty="0"/>
              </a:p>
            </p:txBody>
          </p:sp>
        </mc:Choice>
        <mc:Fallback xmlns="">
          <p:sp>
            <p:nvSpPr>
              <p:cNvPr id="25" name="TextBox 24">
                <a:extLst>
                  <a:ext uri="{FF2B5EF4-FFF2-40B4-BE49-F238E27FC236}">
                    <a16:creationId xmlns:a16="http://schemas.microsoft.com/office/drawing/2014/main" id="{132E813B-96ED-44EA-A8FE-75074675A33B}"/>
                  </a:ext>
                </a:extLst>
              </p:cNvPr>
              <p:cNvSpPr txBox="1">
                <a:spLocks noRot="1" noChangeAspect="1" noMove="1" noResize="1" noEditPoints="1" noAdjustHandles="1" noChangeArrowheads="1" noChangeShapeType="1" noTextEdit="1"/>
              </p:cNvSpPr>
              <p:nvPr/>
            </p:nvSpPr>
            <p:spPr>
              <a:xfrm>
                <a:off x="4306021" y="3613638"/>
                <a:ext cx="5195121" cy="531749"/>
              </a:xfrm>
              <a:prstGeom prst="rect">
                <a:avLst/>
              </a:prstGeom>
              <a:blipFill>
                <a:blip r:embed="rId6"/>
                <a:stretch>
                  <a:fillRect t="-3448" b="-18391"/>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3C548BBF-8262-46F1-B45C-F80A6BF56737}"/>
              </a:ext>
            </a:extLst>
          </p:cNvPr>
          <p:cNvSpPr txBox="1"/>
          <p:nvPr/>
        </p:nvSpPr>
        <p:spPr>
          <a:xfrm>
            <a:off x="34144" y="4369704"/>
            <a:ext cx="6677876" cy="461665"/>
          </a:xfrm>
          <a:prstGeom prst="rect">
            <a:avLst/>
          </a:prstGeom>
          <a:noFill/>
        </p:spPr>
        <p:txBody>
          <a:bodyPr wrap="square" rtlCol="0">
            <a:spAutoFit/>
          </a:bodyPr>
          <a:lstStyle/>
          <a:p>
            <a:r>
              <a:rPr lang="en-US" sz="2400" dirty="0"/>
              <a:t>Using Variance of Velocity Fluctuations (</a:t>
            </a:r>
            <a:r>
              <a:rPr lang="en-US" sz="2400" i="1" dirty="0">
                <a:sym typeface="Symbol" panose="05050102010706020507" pitchFamily="18" charset="2"/>
              </a:rPr>
              <a:t> </a:t>
            </a:r>
            <a:r>
              <a:rPr lang="en-US" sz="2400" i="1" baseline="30000" dirty="0">
                <a:sym typeface="Symbol" panose="05050102010706020507" pitchFamily="18" charset="2"/>
              </a:rPr>
              <a:t>2</a:t>
            </a:r>
            <a:r>
              <a:rPr lang="en-US" sz="2400" dirty="0"/>
              <a:t> ):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A3A3F31-D744-4130-A9BF-06EF6346BD5B}"/>
                  </a:ext>
                </a:extLst>
              </p:cNvPr>
              <p:cNvSpPr txBox="1"/>
              <p:nvPr/>
            </p:nvSpPr>
            <p:spPr>
              <a:xfrm>
                <a:off x="6477000" y="4309867"/>
                <a:ext cx="4788940" cy="531749"/>
              </a:xfrm>
              <a:prstGeom prst="rect">
                <a:avLst/>
              </a:prstGeom>
              <a:noFill/>
            </p:spPr>
            <p:txBody>
              <a:bodyPr wrap="square" lIns="0" tIns="0" rIns="0" bIns="0" rtlCol="0">
                <a:spAutoFit/>
              </a:bodyPr>
              <a:lstStyle/>
              <a:p>
                <a14:m>
                  <m:oMath xmlns:m="http://schemas.openxmlformats.org/officeDocument/2006/math">
                    <m:r>
                      <a:rPr lang="en-US" b="1" i="1">
                        <a:latin typeface="Cambria Math" panose="02040503050406030204" pitchFamily="18" charset="0"/>
                      </a:rPr>
                      <m:t>𝑻𝑲𝑬</m:t>
                    </m:r>
                    <m:r>
                      <a:rPr lang="en-US" b="1" i="1">
                        <a:latin typeface="Cambria Math" panose="02040503050406030204" pitchFamily="18" charset="0"/>
                      </a:rPr>
                      <m:t>=</m:t>
                    </m:r>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r>
                              <a:rPr lang="en-US" b="1" i="1">
                                <a:latin typeface="Cambria Math" panose="02040503050406030204" pitchFamily="18" charset="0"/>
                              </a:rPr>
                              <m:t>𝟐</m:t>
                            </m:r>
                          </m:sup>
                        </m:sSup>
                      </m:e>
                    </m:acc>
                  </m:oMath>
                </a14:m>
                <a:r>
                  <a:rPr lang="en-US" b="1" i="1" dirty="0">
                    <a:latin typeface="Cambria Math" panose="02040503050406030204" pitchFamily="18" charset="0"/>
                  </a:rPr>
                  <a:t>  = </a:t>
                </a:r>
                <a14:m>
                  <m:oMath xmlns:m="http://schemas.openxmlformats.org/officeDocument/2006/math">
                    <m:f>
                      <m:fPr>
                        <m:ctrlPr>
                          <a:rPr lang="en-US" b="1" i="1">
                            <a:solidFill>
                              <a:srgbClr val="000000"/>
                            </a:solidFill>
                            <a:latin typeface="Cambria Math" panose="02040503050406030204" pitchFamily="18" charset="0"/>
                          </a:rPr>
                        </m:ctrlPr>
                      </m:fPr>
                      <m:num>
                        <m:r>
                          <a:rPr lang="en-US" b="1" i="1">
                            <a:solidFill>
                              <a:srgbClr val="000000"/>
                            </a:solidFill>
                            <a:latin typeface="Cambria Math" panose="02040503050406030204" pitchFamily="18" charset="0"/>
                          </a:rPr>
                          <m:t>𝟏</m:t>
                        </m:r>
                      </m:num>
                      <m:den>
                        <m:r>
                          <a:rPr lang="en-US" b="1" i="1">
                            <a:solidFill>
                              <a:srgbClr val="000000"/>
                            </a:solidFill>
                            <a:latin typeface="Cambria Math" panose="02040503050406030204" pitchFamily="18" charset="0"/>
                          </a:rPr>
                          <m:t>𝟐</m:t>
                        </m:r>
                      </m:den>
                    </m:f>
                    <m:d>
                      <m:dPr>
                        <m:ctrlPr>
                          <a:rPr lang="en-US" b="1" i="1" dirty="0">
                            <a:latin typeface="Cambria Math" panose="02040503050406030204" pitchFamily="18" charset="0"/>
                          </a:rPr>
                        </m:ctrlPr>
                      </m:dPr>
                      <m:e>
                        <m:sSubSup>
                          <m:sSubSupPr>
                            <m:ctrlPr>
                              <a:rPr lang="en-US" b="1" i="1" dirty="0">
                                <a:latin typeface="Cambria Math" panose="02040503050406030204" pitchFamily="18" charset="0"/>
                              </a:rPr>
                            </m:ctrlPr>
                          </m:sSubSupPr>
                          <m:e>
                            <m:r>
                              <a:rPr lang="en-US" b="1" i="1" dirty="0">
                                <a:latin typeface="Cambria Math" panose="02040503050406030204" pitchFamily="18" charset="0"/>
                              </a:rPr>
                              <m:t>𝝈</m:t>
                            </m:r>
                          </m:e>
                          <m:sub>
                            <m:r>
                              <a:rPr lang="en-US" b="1" i="1" dirty="0">
                                <a:latin typeface="Cambria Math" panose="02040503050406030204" pitchFamily="18" charset="0"/>
                              </a:rPr>
                              <m:t>𝒖</m:t>
                            </m:r>
                          </m:sub>
                          <m:sup>
                            <m:r>
                              <a:rPr lang="en-US" b="1" i="1" dirty="0">
                                <a:latin typeface="Cambria Math" panose="02040503050406030204" pitchFamily="18" charset="0"/>
                              </a:rPr>
                              <m:t>𝟐</m:t>
                            </m:r>
                          </m:sup>
                        </m:sSubSup>
                        <m:r>
                          <a:rPr lang="en-US" b="1" i="1" dirty="0">
                            <a:latin typeface="Cambria Math" panose="02040503050406030204" pitchFamily="18" charset="0"/>
                          </a:rPr>
                          <m:t>+</m:t>
                        </m:r>
                        <m:sSubSup>
                          <m:sSubSupPr>
                            <m:ctrlPr>
                              <a:rPr lang="en-US" b="1" i="1" dirty="0">
                                <a:latin typeface="Cambria Math" panose="02040503050406030204" pitchFamily="18" charset="0"/>
                              </a:rPr>
                            </m:ctrlPr>
                          </m:sSubSupPr>
                          <m:e>
                            <m:r>
                              <a:rPr lang="en-US" b="1" i="1" dirty="0">
                                <a:latin typeface="Cambria Math" panose="02040503050406030204" pitchFamily="18" charset="0"/>
                              </a:rPr>
                              <m:t>𝝈</m:t>
                            </m:r>
                          </m:e>
                          <m:sub>
                            <m:r>
                              <a:rPr lang="en-US" b="1" i="1" dirty="0">
                                <a:latin typeface="Cambria Math" panose="02040503050406030204" pitchFamily="18" charset="0"/>
                              </a:rPr>
                              <m:t>𝒗</m:t>
                            </m:r>
                          </m:sub>
                          <m:sup>
                            <m:r>
                              <a:rPr lang="en-US" b="1" i="1" dirty="0">
                                <a:latin typeface="Cambria Math" panose="02040503050406030204" pitchFamily="18" charset="0"/>
                              </a:rPr>
                              <m:t>𝟐</m:t>
                            </m:r>
                          </m:sup>
                        </m:sSubSup>
                        <m:r>
                          <a:rPr lang="en-US" b="1" i="1" dirty="0">
                            <a:latin typeface="Cambria Math" panose="02040503050406030204" pitchFamily="18" charset="0"/>
                          </a:rPr>
                          <m:t>+</m:t>
                        </m:r>
                        <m:sSubSup>
                          <m:sSubSupPr>
                            <m:ctrlPr>
                              <a:rPr lang="en-US" b="1" i="1" dirty="0">
                                <a:latin typeface="Cambria Math" panose="02040503050406030204" pitchFamily="18" charset="0"/>
                              </a:rPr>
                            </m:ctrlPr>
                          </m:sSubSupPr>
                          <m:e>
                            <m:r>
                              <a:rPr lang="en-US" b="1" i="1" dirty="0">
                                <a:latin typeface="Cambria Math" panose="02040503050406030204" pitchFamily="18" charset="0"/>
                              </a:rPr>
                              <m:t>𝝈</m:t>
                            </m:r>
                          </m:e>
                          <m:sub>
                            <m:r>
                              <a:rPr lang="en-US" b="1" i="1" dirty="0">
                                <a:latin typeface="Cambria Math" panose="02040503050406030204" pitchFamily="18" charset="0"/>
                              </a:rPr>
                              <m:t>𝒘</m:t>
                            </m:r>
                          </m:sub>
                          <m:sup>
                            <m:r>
                              <a:rPr lang="en-US" b="1" i="1" dirty="0">
                                <a:latin typeface="Cambria Math" panose="02040503050406030204" pitchFamily="18" charset="0"/>
                              </a:rPr>
                              <m:t>𝟐</m:t>
                            </m:r>
                          </m:sup>
                        </m:sSubSup>
                      </m:e>
                    </m:d>
                  </m:oMath>
                </a14:m>
                <a:r>
                  <a:rPr lang="en-US" sz="2400" b="1" dirty="0"/>
                  <a:t> </a:t>
                </a:r>
              </a:p>
            </p:txBody>
          </p:sp>
        </mc:Choice>
        <mc:Fallback xmlns="">
          <p:sp>
            <p:nvSpPr>
              <p:cNvPr id="29" name="TextBox 28">
                <a:extLst>
                  <a:ext uri="{FF2B5EF4-FFF2-40B4-BE49-F238E27FC236}">
                    <a16:creationId xmlns:a16="http://schemas.microsoft.com/office/drawing/2014/main" id="{CA3A3F31-D744-4130-A9BF-06EF6346BD5B}"/>
                  </a:ext>
                </a:extLst>
              </p:cNvPr>
              <p:cNvSpPr txBox="1">
                <a:spLocks noRot="1" noChangeAspect="1" noMove="1" noResize="1" noEditPoints="1" noAdjustHandles="1" noChangeArrowheads="1" noChangeShapeType="1" noTextEdit="1"/>
              </p:cNvSpPr>
              <p:nvPr/>
            </p:nvSpPr>
            <p:spPr>
              <a:xfrm>
                <a:off x="6477000" y="4309867"/>
                <a:ext cx="4788940" cy="531749"/>
              </a:xfrm>
              <a:prstGeom prst="rect">
                <a:avLst/>
              </a:prstGeom>
              <a:blipFill>
                <a:blip r:embed="rId8"/>
                <a:stretch>
                  <a:fillRect t="-3448"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5426FF1-F2F5-4751-B0E7-7D8075BC35AC}"/>
                  </a:ext>
                </a:extLst>
              </p:cNvPr>
              <p:cNvSpPr txBox="1"/>
              <p:nvPr/>
            </p:nvSpPr>
            <p:spPr>
              <a:xfrm>
                <a:off x="6477000" y="5257800"/>
                <a:ext cx="4399666" cy="751552"/>
              </a:xfrm>
              <a:prstGeom prst="rect">
                <a:avLst/>
              </a:prstGeom>
              <a:noFill/>
            </p:spPr>
            <p:txBody>
              <a:bodyPr wrap="none" lIns="0" tIns="0" rIns="0" bIns="0" rtlCol="0">
                <a:spAutoFit/>
              </a:bodyPr>
              <a:lstStyle/>
              <a:p>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𝒆</m:t>
                        </m:r>
                      </m:e>
                      <m:sub>
                        <m:r>
                          <a:rPr lang="en-US" sz="2400" b="1" i="1" smtClean="0">
                            <a:latin typeface="Cambria Math" panose="02040503050406030204" pitchFamily="18" charset="0"/>
                          </a:rPr>
                          <m:t>∗</m:t>
                        </m:r>
                      </m:sub>
                    </m:sSub>
                    <m:r>
                      <a:rPr lang="en-US" sz="2400" b="1" i="1" smtClean="0">
                        <a:latin typeface="Cambria Math" panose="02040503050406030204" pitchFamily="18" charset="0"/>
                      </a:rPr>
                      <m:t>= </m:t>
                    </m:r>
                    <m:rad>
                      <m:radPr>
                        <m:degHide m:val="on"/>
                        <m:ctrlPr>
                          <a:rPr lang="en-US" sz="2400" b="1" i="1" smtClean="0">
                            <a:latin typeface="Cambria Math" panose="02040503050406030204" pitchFamily="18" charset="0"/>
                          </a:rPr>
                        </m:ctrlPr>
                      </m:radPr>
                      <m:deg/>
                      <m:e>
                        <m:acc>
                          <m:accPr>
                            <m:chr m:val="̅"/>
                            <m:ctrlPr>
                              <a:rPr lang="en-US" sz="2400" b="1" i="1" smtClean="0">
                                <a:latin typeface="Cambria Math" panose="02040503050406030204" pitchFamily="18" charset="0"/>
                              </a:rPr>
                            </m:ctrlPr>
                          </m:acc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𝒆</m:t>
                                </m:r>
                              </m:e>
                              <m:sup>
                                <m:r>
                                  <a:rPr lang="en-US" sz="2400" b="1" i="1" smtClean="0">
                                    <a:latin typeface="Cambria Math" panose="02040503050406030204" pitchFamily="18" charset="0"/>
                                  </a:rPr>
                                  <m:t>′</m:t>
                                </m:r>
                                <m:r>
                                  <a:rPr lang="en-US" sz="2400" b="1" i="1" smtClean="0">
                                    <a:latin typeface="Cambria Math" panose="02040503050406030204" pitchFamily="18" charset="0"/>
                                  </a:rPr>
                                  <m:t>𝟐</m:t>
                                </m:r>
                              </m:sup>
                            </m:sSup>
                          </m:e>
                        </m:acc>
                      </m:e>
                    </m:rad>
                    <m:r>
                      <a:rPr lang="en-US" sz="2400" b="1" i="1" smtClean="0">
                        <a:latin typeface="Cambria Math" panose="02040503050406030204" pitchFamily="18" charset="0"/>
                      </a:rPr>
                      <m:t> </m:t>
                    </m:r>
                  </m:oMath>
                </a14:m>
                <a:r>
                  <a:rPr lang="en-US" sz="2400" b="1" dirty="0"/>
                  <a:t> </a:t>
                </a:r>
                <a14:m>
                  <m:oMath xmlns:m="http://schemas.openxmlformats.org/officeDocument/2006/math">
                    <m:r>
                      <a:rPr lang="en-US" sz="2400" b="1" i="1" dirty="0" smtClean="0">
                        <a:latin typeface="Cambria Math" panose="02040503050406030204" pitchFamily="18" charset="0"/>
                        <a:ea typeface="Cambria Math" panose="02040503050406030204" pitchFamily="18" charset="0"/>
                      </a:rPr>
                      <m:t>=</m:t>
                    </m:r>
                    <m:rad>
                      <m:radPr>
                        <m:degHide m:val="on"/>
                        <m:ctrlPr>
                          <a:rPr lang="en-US" sz="2400" b="1" i="1" dirty="0" smtClean="0">
                            <a:latin typeface="Cambria Math" panose="02040503050406030204" pitchFamily="18" charset="0"/>
                            <a:ea typeface="Cambria Math" panose="02040503050406030204" pitchFamily="18" charset="0"/>
                          </a:rPr>
                        </m:ctrlPr>
                      </m:radPr>
                      <m:deg/>
                      <m:e>
                        <m:f>
                          <m:fPr>
                            <m:ctrlPr>
                              <a:rPr lang="en-US" b="1" i="1" dirty="0">
                                <a:latin typeface="Cambria Math" panose="02040503050406030204" pitchFamily="18" charset="0"/>
                              </a:rPr>
                            </m:ctrlPr>
                          </m:fPr>
                          <m:num>
                            <m:r>
                              <a:rPr lang="en-US" b="1" i="1" dirty="0">
                                <a:latin typeface="Cambria Math" panose="02040503050406030204" pitchFamily="18" charset="0"/>
                              </a:rPr>
                              <m:t>𝟏</m:t>
                            </m:r>
                            <m:r>
                              <a:rPr lang="en-US" b="1" i="1" dirty="0">
                                <a:latin typeface="Cambria Math" panose="02040503050406030204" pitchFamily="18" charset="0"/>
                              </a:rPr>
                              <m:t> </m:t>
                            </m:r>
                          </m:num>
                          <m:den>
                            <m:r>
                              <a:rPr lang="en-US" b="1" i="1" dirty="0">
                                <a:latin typeface="Cambria Math" panose="02040503050406030204" pitchFamily="18" charset="0"/>
                              </a:rPr>
                              <m:t>𝟐</m:t>
                            </m:r>
                          </m:den>
                        </m:f>
                        <m:d>
                          <m:dPr>
                            <m:ctrlPr>
                              <a:rPr lang="en-US" sz="2400" b="1" i="1" dirty="0">
                                <a:latin typeface="Cambria Math" panose="02040503050406030204" pitchFamily="18" charset="0"/>
                              </a:rPr>
                            </m:ctrlPr>
                          </m:dPr>
                          <m:e>
                            <m:sSubSup>
                              <m:sSubSupPr>
                                <m:ctrlPr>
                                  <a:rPr lang="en-US" sz="2400" b="1" i="1" dirty="0">
                                    <a:latin typeface="Cambria Math" panose="02040503050406030204" pitchFamily="18" charset="0"/>
                                  </a:rPr>
                                </m:ctrlPr>
                              </m:sSubSupPr>
                              <m:e>
                                <m:r>
                                  <a:rPr lang="en-US" sz="2400" b="1" i="1" dirty="0">
                                    <a:latin typeface="Cambria Math" panose="02040503050406030204" pitchFamily="18" charset="0"/>
                                    <a:ea typeface="Cambria Math" panose="02040503050406030204" pitchFamily="18" charset="0"/>
                                  </a:rPr>
                                  <m:t>𝝈</m:t>
                                </m:r>
                              </m:e>
                              <m:sub>
                                <m:r>
                                  <a:rPr lang="en-US" sz="2400" b="1" i="1" dirty="0">
                                    <a:latin typeface="Cambria Math" panose="02040503050406030204" pitchFamily="18" charset="0"/>
                                  </a:rPr>
                                  <m:t>𝒖</m:t>
                                </m:r>
                              </m:sub>
                              <m:sup>
                                <m:r>
                                  <a:rPr lang="en-US" sz="2400" b="1" i="1" dirty="0">
                                    <a:latin typeface="Cambria Math" panose="02040503050406030204" pitchFamily="18" charset="0"/>
                                  </a:rPr>
                                  <m:t>𝟐</m:t>
                                </m:r>
                              </m:sup>
                            </m:sSubSup>
                            <m:r>
                              <a:rPr lang="en-US" sz="2400" b="1" i="1" dirty="0">
                                <a:latin typeface="Cambria Math" panose="02040503050406030204" pitchFamily="18" charset="0"/>
                              </a:rPr>
                              <m:t>+</m:t>
                            </m:r>
                            <m:sSubSup>
                              <m:sSubSupPr>
                                <m:ctrlPr>
                                  <a:rPr lang="en-US" sz="2400" b="1" i="1" dirty="0">
                                    <a:latin typeface="Cambria Math" panose="02040503050406030204" pitchFamily="18" charset="0"/>
                                  </a:rPr>
                                </m:ctrlPr>
                              </m:sSubSupPr>
                              <m:e>
                                <m:r>
                                  <a:rPr lang="en-US" sz="2400" b="1" i="1" dirty="0">
                                    <a:latin typeface="Cambria Math" panose="02040503050406030204" pitchFamily="18" charset="0"/>
                                    <a:ea typeface="Cambria Math" panose="02040503050406030204" pitchFamily="18" charset="0"/>
                                  </a:rPr>
                                  <m:t>𝝈</m:t>
                                </m:r>
                              </m:e>
                              <m:sub>
                                <m:r>
                                  <a:rPr lang="en-US" sz="2400" b="1" i="1" dirty="0">
                                    <a:latin typeface="Cambria Math" panose="02040503050406030204" pitchFamily="18" charset="0"/>
                                    <a:ea typeface="Cambria Math" panose="02040503050406030204" pitchFamily="18" charset="0"/>
                                  </a:rPr>
                                  <m:t>𝒗</m:t>
                                </m:r>
                              </m:sub>
                              <m:sup>
                                <m:r>
                                  <a:rPr lang="en-US" sz="2400" b="1" i="1" dirty="0">
                                    <a:latin typeface="Cambria Math" panose="02040503050406030204" pitchFamily="18" charset="0"/>
                                  </a:rPr>
                                  <m:t>𝟐</m:t>
                                </m:r>
                              </m:sup>
                            </m:sSubSup>
                            <m:r>
                              <a:rPr lang="en-US" sz="2400" b="1" i="1" dirty="0">
                                <a:latin typeface="Cambria Math" panose="02040503050406030204" pitchFamily="18" charset="0"/>
                              </a:rPr>
                              <m:t>+</m:t>
                            </m:r>
                            <m:sSubSup>
                              <m:sSubSupPr>
                                <m:ctrlPr>
                                  <a:rPr lang="en-US" sz="2400" b="1" i="1" dirty="0">
                                    <a:latin typeface="Cambria Math" panose="02040503050406030204" pitchFamily="18" charset="0"/>
                                  </a:rPr>
                                </m:ctrlPr>
                              </m:sSubSupPr>
                              <m:e>
                                <m:r>
                                  <a:rPr lang="en-US" sz="2400" b="1" i="1" dirty="0">
                                    <a:latin typeface="Cambria Math" panose="02040503050406030204" pitchFamily="18" charset="0"/>
                                    <a:ea typeface="Cambria Math" panose="02040503050406030204" pitchFamily="18" charset="0"/>
                                  </a:rPr>
                                  <m:t>𝝈</m:t>
                                </m:r>
                              </m:e>
                              <m:sub>
                                <m:r>
                                  <a:rPr lang="en-US" sz="2400" b="1" i="1" dirty="0">
                                    <a:latin typeface="Cambria Math" panose="02040503050406030204" pitchFamily="18" charset="0"/>
                                    <a:ea typeface="Cambria Math" panose="02040503050406030204" pitchFamily="18" charset="0"/>
                                  </a:rPr>
                                  <m:t>𝒘</m:t>
                                </m:r>
                              </m:sub>
                              <m:sup>
                                <m:r>
                                  <a:rPr lang="en-US" sz="2400" b="1" i="1" dirty="0">
                                    <a:latin typeface="Cambria Math" panose="02040503050406030204" pitchFamily="18" charset="0"/>
                                  </a:rPr>
                                  <m:t>𝟐</m:t>
                                </m:r>
                              </m:sup>
                            </m:sSubSup>
                          </m:e>
                        </m:d>
                      </m:e>
                    </m:rad>
                  </m:oMath>
                </a14:m>
                <a:endParaRPr lang="en-US" sz="2400" b="1" dirty="0"/>
              </a:p>
            </p:txBody>
          </p:sp>
        </mc:Choice>
        <mc:Fallback xmlns="">
          <p:sp>
            <p:nvSpPr>
              <p:cNvPr id="30" name="TextBox 29">
                <a:extLst>
                  <a:ext uri="{FF2B5EF4-FFF2-40B4-BE49-F238E27FC236}">
                    <a16:creationId xmlns:a16="http://schemas.microsoft.com/office/drawing/2014/main" id="{15426FF1-F2F5-4751-B0E7-7D8075BC35AC}"/>
                  </a:ext>
                </a:extLst>
              </p:cNvPr>
              <p:cNvSpPr txBox="1">
                <a:spLocks noRot="1" noChangeAspect="1" noMove="1" noResize="1" noEditPoints="1" noAdjustHandles="1" noChangeArrowheads="1" noChangeShapeType="1" noTextEdit="1"/>
              </p:cNvSpPr>
              <p:nvPr/>
            </p:nvSpPr>
            <p:spPr>
              <a:xfrm>
                <a:off x="6477000" y="5257800"/>
                <a:ext cx="4399666" cy="751552"/>
              </a:xfrm>
              <a:prstGeom prst="rect">
                <a:avLst/>
              </a:prstGeom>
              <a:blipFill>
                <a:blip r:embed="rId9"/>
                <a:stretch>
                  <a:fillRect/>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3E114F06-70B0-4018-9CC7-3BCDCC3CD23A}"/>
              </a:ext>
            </a:extLst>
          </p:cNvPr>
          <p:cNvSpPr txBox="1"/>
          <p:nvPr/>
        </p:nvSpPr>
        <p:spPr>
          <a:xfrm>
            <a:off x="275214" y="5410200"/>
            <a:ext cx="6853192" cy="461665"/>
          </a:xfrm>
          <a:prstGeom prst="rect">
            <a:avLst/>
          </a:prstGeom>
          <a:noFill/>
        </p:spPr>
        <p:txBody>
          <a:bodyPr wrap="square">
            <a:spAutoFit/>
          </a:bodyPr>
          <a:lstStyle/>
          <a:p>
            <a:r>
              <a:rPr lang="en-US" sz="2400" dirty="0"/>
              <a:t>Turbulence Velocity Scale can be written as</a:t>
            </a: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355B8B-EC62-44B6-AEE8-45CEC043FA2B}"/>
                  </a:ext>
                </a:extLst>
              </p:cNvPr>
              <p:cNvSpPr txBox="1"/>
              <p:nvPr/>
            </p:nvSpPr>
            <p:spPr>
              <a:xfrm>
                <a:off x="4965239" y="1913943"/>
                <a:ext cx="5943559" cy="10829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m:t>
                          </m:r>
                        </m:sub>
                      </m:sSub>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𝒌</m:t>
                          </m:r>
                          <m:r>
                            <a:rPr lang="en-US" sz="2400" b="1" i="1" smtClean="0">
                              <a:latin typeface="Cambria Math" panose="02040503050406030204" pitchFamily="18" charset="0"/>
                            </a:rPr>
                            <m:t> </m:t>
                          </m:r>
                          <m:r>
                            <a:rPr lang="en-US" b="1" i="1">
                              <a:latin typeface="Cambria Math" panose="02040503050406030204" pitchFamily="18" charset="0"/>
                            </a:rPr>
                            <m:t>𝒖</m:t>
                          </m:r>
                          <m:d>
                            <m:dPr>
                              <m:ctrlPr>
                                <a:rPr lang="en-US" b="1" i="1">
                                  <a:latin typeface="Cambria Math" panose="02040503050406030204" pitchFamily="18" charset="0"/>
                                </a:rPr>
                              </m:ctrlPr>
                            </m:dPr>
                            <m:e>
                              <m:r>
                                <a:rPr lang="en-US" b="1" i="1">
                                  <a:latin typeface="Cambria Math" panose="02040503050406030204" pitchFamily="18" charset="0"/>
                                </a:rPr>
                                <m:t>𝒛</m:t>
                              </m:r>
                            </m:e>
                          </m:d>
                          <m:r>
                            <a:rPr lang="en-US" b="1" i="1" smtClean="0">
                              <a:latin typeface="Cambria Math" panose="02040503050406030204" pitchFamily="18" charset="0"/>
                            </a:rPr>
                            <m:t> </m:t>
                          </m:r>
                        </m:num>
                        <m:den>
                          <m:r>
                            <a:rPr lang="en-US" b="1">
                              <a:latin typeface="Cambria Math" panose="02040503050406030204" pitchFamily="18" charset="0"/>
                            </a:rPr>
                            <m:t>𝐥𝐧</m:t>
                          </m:r>
                          <m:d>
                            <m:dPr>
                              <m:begChr m:val="["/>
                              <m:endChr m:val="]"/>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𝒛</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𝒅</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𝟎</m:t>
                                      </m:r>
                                    </m:sub>
                                  </m:sSub>
                                </m:den>
                              </m:f>
                            </m:e>
                          </m:d>
                          <m:r>
                            <a:rPr lang="en-US" b="1" i="1">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r>
                                <a:rPr lang="en-US" b="1">
                                  <a:solidFill>
                                    <a:srgbClr val="FF0000"/>
                                  </a:solidFill>
                                  <a:latin typeface="Cambria Math" panose="02040503050406030204" pitchFamily="18" charset="0"/>
                                </a:rPr>
                                <m:t>𝞇</m:t>
                              </m:r>
                            </m:e>
                            <m:sub>
                              <m:r>
                                <a:rPr lang="en-US" b="1" i="1">
                                  <a:solidFill>
                                    <a:srgbClr val="FF0000"/>
                                  </a:solidFill>
                                  <a:latin typeface="Cambria Math" panose="02040503050406030204" pitchFamily="18" charset="0"/>
                                </a:rPr>
                                <m:t>𝒎</m:t>
                              </m:r>
                            </m:sub>
                          </m:sSub>
                          <m:d>
                            <m:dPr>
                              <m:begChr m:val="["/>
                              <m:endChr m:val="]"/>
                              <m:ctrlPr>
                                <a:rPr lang="en-US" b="1" i="1">
                                  <a:solidFill>
                                    <a:srgbClr val="FF0000"/>
                                  </a:solidFill>
                                  <a:latin typeface="Cambria Math" panose="02040503050406030204" pitchFamily="18" charset="0"/>
                                </a:rPr>
                              </m:ctrlPr>
                            </m:dPr>
                            <m:e>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𝒛</m:t>
                                  </m:r>
                                </m:num>
                                <m:den>
                                  <m:r>
                                    <a:rPr lang="en-US" b="1" i="1">
                                      <a:solidFill>
                                        <a:srgbClr val="FF0000"/>
                                      </a:solidFill>
                                      <a:latin typeface="Cambria Math" panose="02040503050406030204" pitchFamily="18" charset="0"/>
                                    </a:rPr>
                                    <m:t>𝑳</m:t>
                                  </m:r>
                                </m:den>
                              </m:f>
                            </m:e>
                          </m:d>
                          <m:r>
                            <a:rPr lang="en-US" b="1" i="1">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a:solidFill>
                                    <a:srgbClr val="FF0000"/>
                                  </a:solidFill>
                                  <a:latin typeface="Cambria Math" panose="02040503050406030204" pitchFamily="18" charset="0"/>
                                </a:rPr>
                                <m:t>𝞇</m:t>
                              </m:r>
                            </m:e>
                            <m:sub>
                              <m:r>
                                <a:rPr lang="en-US" b="1" i="1">
                                  <a:solidFill>
                                    <a:srgbClr val="FF0000"/>
                                  </a:solidFill>
                                  <a:latin typeface="Cambria Math" panose="02040503050406030204" pitchFamily="18" charset="0"/>
                                </a:rPr>
                                <m:t>𝒎</m:t>
                              </m:r>
                            </m:sub>
                          </m:sSub>
                          <m:d>
                            <m:dPr>
                              <m:begChr m:val="["/>
                              <m:endChr m:val="]"/>
                              <m:ctrlPr>
                                <a:rPr lang="en-US" b="1" i="1">
                                  <a:solidFill>
                                    <a:srgbClr val="FF0000"/>
                                  </a:solidFill>
                                  <a:latin typeface="Cambria Math" panose="02040503050406030204" pitchFamily="18" charset="0"/>
                                </a:rPr>
                              </m:ctrlPr>
                            </m:dPr>
                            <m:e>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𝒛</m:t>
                                      </m:r>
                                    </m:e>
                                    <m:sub>
                                      <m:r>
                                        <a:rPr lang="en-US" b="1" i="1">
                                          <a:solidFill>
                                            <a:srgbClr val="FF0000"/>
                                          </a:solidFill>
                                          <a:latin typeface="Cambria Math" panose="02040503050406030204" pitchFamily="18" charset="0"/>
                                        </a:rPr>
                                        <m:t>𝟎</m:t>
                                      </m:r>
                                    </m:sub>
                                  </m:sSub>
                                </m:num>
                                <m:den>
                                  <m:r>
                                    <a:rPr lang="en-US" b="1" i="1">
                                      <a:solidFill>
                                        <a:srgbClr val="FF0000"/>
                                      </a:solidFill>
                                      <a:latin typeface="Cambria Math" panose="02040503050406030204" pitchFamily="18" charset="0"/>
                                    </a:rPr>
                                    <m:t>𝑳</m:t>
                                  </m:r>
                                </m:den>
                              </m:f>
                            </m:e>
                          </m:d>
                        </m:den>
                      </m:f>
                    </m:oMath>
                  </m:oMathPara>
                </a14:m>
                <a:endParaRPr lang="en-US" b="1" dirty="0"/>
              </a:p>
            </p:txBody>
          </p:sp>
        </mc:Choice>
        <mc:Fallback xmlns="">
          <p:sp>
            <p:nvSpPr>
              <p:cNvPr id="35" name="TextBox 34">
                <a:extLst>
                  <a:ext uri="{FF2B5EF4-FFF2-40B4-BE49-F238E27FC236}">
                    <a16:creationId xmlns:a16="http://schemas.microsoft.com/office/drawing/2014/main" id="{9C355B8B-EC62-44B6-AEE8-45CEC043FA2B}"/>
                  </a:ext>
                </a:extLst>
              </p:cNvPr>
              <p:cNvSpPr txBox="1">
                <a:spLocks noRot="1" noChangeAspect="1" noMove="1" noResize="1" noEditPoints="1" noAdjustHandles="1" noChangeArrowheads="1" noChangeShapeType="1" noTextEdit="1"/>
              </p:cNvSpPr>
              <p:nvPr/>
            </p:nvSpPr>
            <p:spPr>
              <a:xfrm>
                <a:off x="4965239" y="1913943"/>
                <a:ext cx="5943559" cy="1082989"/>
              </a:xfrm>
              <a:prstGeom prst="rect">
                <a:avLst/>
              </a:prstGeom>
              <a:blipFill>
                <a:blip r:embed="rId10"/>
                <a:stretch>
                  <a:fillRect/>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87E7FA00-8D9B-41A5-BAC7-6B56B67D7376}"/>
              </a:ext>
            </a:extLst>
          </p:cNvPr>
          <p:cNvSpPr/>
          <p:nvPr/>
        </p:nvSpPr>
        <p:spPr bwMode="auto">
          <a:xfrm>
            <a:off x="7620000" y="2194943"/>
            <a:ext cx="3124200" cy="941038"/>
          </a:xfrm>
          <a:prstGeom prst="ellips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w="76200">
                <a:solidFill>
                  <a:schemeClr val="tx1"/>
                </a:solidFill>
              </a:ln>
              <a:noFill/>
              <a:effectLst/>
              <a:latin typeface="Arial" charset="0"/>
              <a:ea typeface="ＭＳ Ｐゴシック" pitchFamily="1" charset="-128"/>
            </a:endParaRPr>
          </a:p>
        </p:txBody>
      </p:sp>
      <p:cxnSp>
        <p:nvCxnSpPr>
          <p:cNvPr id="5" name="Straight Connector 4">
            <a:extLst>
              <a:ext uri="{FF2B5EF4-FFF2-40B4-BE49-F238E27FC236}">
                <a16:creationId xmlns:a16="http://schemas.microsoft.com/office/drawing/2014/main" id="{1323BF19-C5A8-40C2-9270-C73A7F9A96CB}"/>
              </a:ext>
            </a:extLst>
          </p:cNvPr>
          <p:cNvCxnSpPr>
            <a:cxnSpLocks/>
          </p:cNvCxnSpPr>
          <p:nvPr/>
        </p:nvCxnSpPr>
        <p:spPr bwMode="auto">
          <a:xfrm>
            <a:off x="7696200" y="2522482"/>
            <a:ext cx="2895600" cy="348414"/>
          </a:xfrm>
          <a:prstGeom prst="line">
            <a:avLst/>
          </a:prstGeom>
          <a:noFill/>
          <a:ln w="762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04429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F17431-F345-45AE-A475-250B81864774}"/>
              </a:ext>
            </a:extLst>
          </p:cNvPr>
          <p:cNvSpPr/>
          <p:nvPr/>
        </p:nvSpPr>
        <p:spPr bwMode="auto">
          <a:xfrm>
            <a:off x="1143000" y="1447800"/>
            <a:ext cx="312420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 name="Title 1">
            <a:extLst>
              <a:ext uri="{FF2B5EF4-FFF2-40B4-BE49-F238E27FC236}">
                <a16:creationId xmlns:a16="http://schemas.microsoft.com/office/drawing/2014/main" id="{17FC743D-06AE-4F39-B987-3AC759F290D2}"/>
              </a:ext>
            </a:extLst>
          </p:cNvPr>
          <p:cNvSpPr>
            <a:spLocks noGrp="1"/>
          </p:cNvSpPr>
          <p:nvPr>
            <p:ph type="title"/>
          </p:nvPr>
        </p:nvSpPr>
        <p:spPr>
          <a:xfrm>
            <a:off x="2209800" y="60098"/>
            <a:ext cx="9220200" cy="990600"/>
          </a:xfrm>
        </p:spPr>
        <p:txBody>
          <a:bodyPr/>
          <a:lstStyle/>
          <a:p>
            <a:r>
              <a:rPr lang="en-US" sz="3200" dirty="0">
                <a:ea typeface="Calibri" panose="020F0502020204030204" pitchFamily="34" charset="0"/>
                <a:cs typeface="Times New Roman" panose="02020603050405020304" pitchFamily="18" charset="0"/>
              </a:rPr>
              <a:t>Harvard Forest </a:t>
            </a:r>
            <a:r>
              <a:rPr lang="en-US" sz="3200" b="1" dirty="0">
                <a:effectLst/>
                <a:ea typeface="Calibri" panose="020F0502020204030204" pitchFamily="34" charset="0"/>
                <a:cs typeface="Times New Roman" panose="02020603050405020304" pitchFamily="18" charset="0"/>
              </a:rPr>
              <a:t>3-D Sonic Anemometer</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CBAB9B-112D-49EB-BD96-CBA92923574D}"/>
                  </a:ext>
                </a:extLst>
              </p:cNvPr>
              <p:cNvSpPr>
                <a:spLocks noGrp="1"/>
              </p:cNvSpPr>
              <p:nvPr>
                <p:ph idx="1"/>
              </p:nvPr>
            </p:nvSpPr>
            <p:spPr>
              <a:xfrm>
                <a:off x="162128" y="801171"/>
                <a:ext cx="11938000" cy="1967242"/>
              </a:xfrm>
            </p:spPr>
            <p:txBody>
              <a:bodyPr/>
              <a:lstStyle/>
              <a:p>
                <a:pPr>
                  <a:buFont typeface="Wingdings" panose="05000000000000000000" pitchFamily="2" charset="2"/>
                  <a:buChar char="Ø"/>
                </a:pPr>
                <a:r>
                  <a:rPr lang="en-US" dirty="0"/>
                  <a:t> The 3-D sonic anemometer measures 3-D velocity variances.</a:t>
                </a:r>
                <a:endParaRPr lang="en-US" b="1" u="sng" dirty="0"/>
              </a:p>
              <a:p>
                <a:pPr marL="0" indent="0">
                  <a:buNone/>
                </a:pPr>
                <a:endParaRPr lang="en-US" dirty="0"/>
              </a:p>
              <a:p>
                <a:pPr marL="0" indent="0">
                  <a:buNone/>
                </a:pPr>
                <a:endParaRPr lang="en-US" dirty="0"/>
              </a:p>
              <a:p>
                <a:pPr marL="0" indent="0">
                  <a:buNone/>
                </a:pPr>
                <a:r>
                  <a:rPr lang="en-US" dirty="0"/>
                  <a:t>		We call </a:t>
                </a:r>
                <a14:m>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𝒆</m:t>
                        </m:r>
                      </m:e>
                      <m:sub>
                        <m:r>
                          <a:rPr lang="en-US" sz="3200" b="1">
                            <a:latin typeface="Cambria Math" panose="02040503050406030204" pitchFamily="18" charset="0"/>
                          </a:rPr>
                          <m:t>∗</m:t>
                        </m:r>
                      </m:sub>
                    </m:sSub>
                  </m:oMath>
                </a14:m>
                <a:r>
                  <a:rPr lang="en-US" sz="3200" dirty="0"/>
                  <a:t> </a:t>
                </a:r>
                <a:r>
                  <a:rPr lang="en-US" dirty="0"/>
                  <a:t>as the 3-D turbulence velocity scale </a:t>
                </a:r>
              </a:p>
              <a:p>
                <a:pPr>
                  <a:buFont typeface="Wingdings" panose="05000000000000000000" pitchFamily="2" charset="2"/>
                  <a:buChar char="Ø"/>
                </a:pPr>
                <a:r>
                  <a:rPr lang="en-US" dirty="0"/>
                  <a:t> The anemometer also </a:t>
                </a:r>
                <a:r>
                  <a:rPr lang="en-US" b="1" dirty="0"/>
                  <a:t>measures friction velocity </a:t>
                </a:r>
                <a:r>
                  <a:rPr lang="en-US" dirty="0"/>
                  <a:t>that naturally includes impacts of vertical heat flux on momentum fluxes and thus </a:t>
                </a:r>
                <a:r>
                  <a:rPr lang="en-US" b="1" dirty="0"/>
                  <a:t>no stability functions </a:t>
                </a:r>
                <a:r>
                  <a:rPr lang="en-US" dirty="0"/>
                  <a:t>are needed when using in models</a:t>
                </a:r>
              </a:p>
            </p:txBody>
          </p:sp>
        </mc:Choice>
        <mc:Fallback xmlns="">
          <p:sp>
            <p:nvSpPr>
              <p:cNvPr id="3" name="Content Placeholder 2">
                <a:extLst>
                  <a:ext uri="{FF2B5EF4-FFF2-40B4-BE49-F238E27FC236}">
                    <a16:creationId xmlns:a16="http://schemas.microsoft.com/office/drawing/2014/main" id="{49CBAB9B-112D-49EB-BD96-CBA92923574D}"/>
                  </a:ext>
                </a:extLst>
              </p:cNvPr>
              <p:cNvSpPr>
                <a:spLocks noGrp="1" noRot="1" noChangeAspect="1" noMove="1" noResize="1" noEditPoints="1" noAdjustHandles="1" noChangeArrowheads="1" noChangeShapeType="1" noTextEdit="1"/>
              </p:cNvSpPr>
              <p:nvPr>
                <p:ph idx="1"/>
              </p:nvPr>
            </p:nvSpPr>
            <p:spPr>
              <a:xfrm>
                <a:off x="162128" y="801171"/>
                <a:ext cx="11938000" cy="1967242"/>
              </a:xfrm>
              <a:blipFill>
                <a:blip r:embed="rId3"/>
                <a:stretch>
                  <a:fillRect l="-511" t="-2167" r="-409" b="-643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FC7A6A-A155-4CDE-BB7D-A0814432EB7E}"/>
              </a:ext>
            </a:extLst>
          </p:cNvPr>
          <p:cNvSpPr>
            <a:spLocks noGrp="1"/>
          </p:cNvSpPr>
          <p:nvPr>
            <p:ph type="sldNum" sz="quarter" idx="12"/>
          </p:nvPr>
        </p:nvSpPr>
        <p:spPr/>
        <p:txBody>
          <a:bodyPr/>
          <a:lstStyle/>
          <a:p>
            <a:pPr>
              <a:defRPr/>
            </a:pPr>
            <a:fld id="{BEF2A795-0D1C-4340-A163-773CC4D3E4EC}" type="slidenum">
              <a:rPr lang="en-US" smtClean="0"/>
              <a:pPr>
                <a:defRPr/>
              </a:pPr>
              <a:t>8</a:t>
            </a:fld>
            <a:endParaRPr lang="en-US" dirty="0"/>
          </a:p>
        </p:txBody>
      </p:sp>
      <p:pic>
        <p:nvPicPr>
          <p:cNvPr id="5" name="Picture 4">
            <a:extLst>
              <a:ext uri="{FF2B5EF4-FFF2-40B4-BE49-F238E27FC236}">
                <a16:creationId xmlns:a16="http://schemas.microsoft.com/office/drawing/2014/main" id="{3B00B27C-5F07-42FD-9E1A-5C8662D0A84B}"/>
              </a:ext>
            </a:extLst>
          </p:cNvPr>
          <p:cNvPicPr>
            <a:picLocks noChangeAspect="1"/>
          </p:cNvPicPr>
          <p:nvPr/>
        </p:nvPicPr>
        <p:blipFill>
          <a:blip r:embed="rId4"/>
          <a:stretch>
            <a:fillRect/>
          </a:stretch>
        </p:blipFill>
        <p:spPr>
          <a:xfrm>
            <a:off x="6236599" y="1323167"/>
            <a:ext cx="4141839" cy="886633"/>
          </a:xfrm>
          <a:prstGeom prst="rect">
            <a:avLst/>
          </a:prstGeom>
        </p:spPr>
      </p:pic>
      <p:pic>
        <p:nvPicPr>
          <p:cNvPr id="9" name="Picture 8">
            <a:extLst>
              <a:ext uri="{FF2B5EF4-FFF2-40B4-BE49-F238E27FC236}">
                <a16:creationId xmlns:a16="http://schemas.microsoft.com/office/drawing/2014/main" id="{4E1BAB24-EDE3-4ED6-8737-CCD27298A425}"/>
              </a:ext>
            </a:extLst>
          </p:cNvPr>
          <p:cNvPicPr>
            <a:picLocks noChangeAspect="1"/>
          </p:cNvPicPr>
          <p:nvPr/>
        </p:nvPicPr>
        <p:blipFill rotWithShape="1">
          <a:blip r:embed="rId5"/>
          <a:srcRect l="4189" t="4569" r="2384" b="4407"/>
          <a:stretch/>
        </p:blipFill>
        <p:spPr>
          <a:xfrm>
            <a:off x="193473" y="3886200"/>
            <a:ext cx="5784833" cy="2911702"/>
          </a:xfrm>
          <a:prstGeom prst="rect">
            <a:avLst/>
          </a:prstGeom>
          <a:ln>
            <a:solidFill>
              <a:schemeClr val="tx1"/>
            </a:solidFill>
          </a:ln>
        </p:spPr>
      </p:pic>
      <p:sp>
        <p:nvSpPr>
          <p:cNvPr id="11" name="TextBox 10">
            <a:extLst>
              <a:ext uri="{FF2B5EF4-FFF2-40B4-BE49-F238E27FC236}">
                <a16:creationId xmlns:a16="http://schemas.microsoft.com/office/drawing/2014/main" id="{7849180F-71B7-4494-9CEB-20102829B7E1}"/>
              </a:ext>
            </a:extLst>
          </p:cNvPr>
          <p:cNvSpPr txBox="1"/>
          <p:nvPr/>
        </p:nvSpPr>
        <p:spPr>
          <a:xfrm>
            <a:off x="6096000" y="3886200"/>
            <a:ext cx="5791199" cy="1384995"/>
          </a:xfrm>
          <a:prstGeom prst="rect">
            <a:avLst/>
          </a:prstGeom>
          <a:noFill/>
        </p:spPr>
        <p:txBody>
          <a:bodyPr wrap="square">
            <a:spAutoFit/>
          </a:bodyPr>
          <a:lstStyle/>
          <a:p>
            <a:pPr>
              <a:spcAft>
                <a:spcPts val="600"/>
              </a:spcAft>
            </a:pPr>
            <a:r>
              <a:rPr lang="en-US" sz="1400" b="1" dirty="0">
                <a:solidFill>
                  <a:srgbClr val="056CB6"/>
                </a:solidFill>
                <a:latin typeface="+mn-lt"/>
                <a:ea typeface="+mn-ea"/>
              </a:rPr>
              <a:t>B</a:t>
            </a:r>
            <a:r>
              <a:rPr lang="en-US" sz="1400" b="1" kern="1200" dirty="0">
                <a:solidFill>
                  <a:srgbClr val="056CB6"/>
                </a:solidFill>
                <a:effectLst/>
                <a:latin typeface="+mn-lt"/>
                <a:ea typeface="+mn-ea"/>
                <a:cs typeface="+mn-cs"/>
              </a:rPr>
              <a:t>lue arrow </a:t>
            </a:r>
            <a:r>
              <a:rPr lang="en-US" sz="1400" b="1" kern="1200" dirty="0">
                <a:solidFill>
                  <a:schemeClr val="tx1"/>
                </a:solidFill>
                <a:effectLst/>
                <a:latin typeface="+mn-lt"/>
                <a:ea typeface="+mn-ea"/>
                <a:cs typeface="+mn-cs"/>
              </a:rPr>
              <a:t>is the x-axis transducer pair - measures wind in x-axis </a:t>
            </a:r>
          </a:p>
          <a:p>
            <a:pPr>
              <a:spcAft>
                <a:spcPts val="600"/>
              </a:spcAft>
            </a:pPr>
            <a:r>
              <a:rPr lang="en-US" sz="1400" b="1" dirty="0">
                <a:solidFill>
                  <a:srgbClr val="FF0000"/>
                </a:solidFill>
                <a:latin typeface="+mn-lt"/>
                <a:ea typeface="+mn-ea"/>
              </a:rPr>
              <a:t>R</a:t>
            </a:r>
            <a:r>
              <a:rPr lang="en-US" sz="1400" b="1" kern="1200" dirty="0">
                <a:solidFill>
                  <a:srgbClr val="FF0000"/>
                </a:solidFill>
                <a:effectLst/>
                <a:latin typeface="+mn-lt"/>
                <a:ea typeface="+mn-ea"/>
                <a:cs typeface="+mn-cs"/>
              </a:rPr>
              <a:t>ed arrow </a:t>
            </a:r>
            <a:r>
              <a:rPr lang="en-US" sz="1400" b="1" kern="1200" dirty="0">
                <a:solidFill>
                  <a:schemeClr val="tx1"/>
                </a:solidFill>
                <a:effectLst/>
                <a:latin typeface="+mn-lt"/>
                <a:ea typeface="+mn-ea"/>
                <a:cs typeface="+mn-cs"/>
              </a:rPr>
              <a:t>is the y-axis transducer pair measures wind in y-axis</a:t>
            </a:r>
          </a:p>
          <a:p>
            <a:r>
              <a:rPr lang="en-US" sz="1400" b="1" kern="1200" dirty="0">
                <a:solidFill>
                  <a:schemeClr val="tx1"/>
                </a:solidFill>
                <a:effectLst/>
                <a:latin typeface="+mn-lt"/>
                <a:ea typeface="+mn-ea"/>
                <a:cs typeface="+mn-cs"/>
              </a:rPr>
              <a:t>Black arrow is the z-axis transducer pair (vertical wind)</a:t>
            </a:r>
          </a:p>
          <a:p>
            <a:endParaRPr lang="en-US" sz="1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effectLst/>
                <a:highlight>
                  <a:srgbClr val="FFFF00"/>
                </a:highlight>
                <a:latin typeface="+mn-lt"/>
                <a:ea typeface="+mn-ea"/>
                <a:cs typeface="+mn-cs"/>
              </a:rPr>
              <a:t>yellow arrow</a:t>
            </a:r>
            <a:r>
              <a:rPr lang="en-US" sz="1400" b="1" kern="1200" dirty="0">
                <a:effectLst/>
                <a:latin typeface="+mn-lt"/>
                <a:ea typeface="+mn-ea"/>
                <a:cs typeface="+mn-cs"/>
              </a:rPr>
              <a:t> </a:t>
            </a:r>
            <a:r>
              <a:rPr lang="en-US" sz="1400" b="1" kern="1200" dirty="0">
                <a:solidFill>
                  <a:schemeClr val="tx1"/>
                </a:solidFill>
                <a:effectLst/>
                <a:latin typeface="+mn-lt"/>
                <a:ea typeface="+mn-ea"/>
                <a:cs typeface="+mn-cs"/>
              </a:rPr>
              <a:t>is an inlet filter holder for sampling O</a:t>
            </a:r>
            <a:r>
              <a:rPr lang="en-US" sz="1400" b="1" kern="1200" baseline="-25000" dirty="0">
                <a:solidFill>
                  <a:schemeClr val="tx1"/>
                </a:solidFill>
                <a:effectLst/>
                <a:latin typeface="+mn-lt"/>
                <a:ea typeface="+mn-ea"/>
                <a:cs typeface="+mn-cs"/>
              </a:rPr>
              <a:t>3</a:t>
            </a:r>
            <a:r>
              <a:rPr lang="en-US" sz="1400" b="1" kern="1200" dirty="0">
                <a:solidFill>
                  <a:schemeClr val="tx1"/>
                </a:solidFill>
                <a:effectLst/>
                <a:latin typeface="+mn-lt"/>
                <a:ea typeface="+mn-ea"/>
                <a:cs typeface="+mn-cs"/>
              </a:rPr>
              <a:t> and CO</a:t>
            </a:r>
            <a:r>
              <a:rPr lang="en-US" sz="1400" b="1" kern="1200" baseline="-25000" dirty="0">
                <a:solidFill>
                  <a:schemeClr val="tx1"/>
                </a:solidFill>
                <a:effectLst/>
                <a:latin typeface="+mn-lt"/>
                <a:ea typeface="+mn-ea"/>
                <a:cs typeface="+mn-cs"/>
              </a:rPr>
              <a:t>2</a:t>
            </a:r>
            <a:r>
              <a:rPr lang="en-US" sz="1800" b="1" kern="1200" dirty="0">
                <a:effectLst/>
                <a:latin typeface="+mn-lt"/>
                <a:ea typeface="+mn-ea"/>
                <a:cs typeface="+mn-cs"/>
              </a:rPr>
              <a:t>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EF2151-76E2-4548-8AC4-09401349415D}"/>
                  </a:ext>
                </a:extLst>
              </p:cNvPr>
              <p:cNvSpPr txBox="1"/>
              <p:nvPr/>
            </p:nvSpPr>
            <p:spPr>
              <a:xfrm>
                <a:off x="1524000" y="1550313"/>
                <a:ext cx="3001911" cy="430887"/>
              </a:xfrm>
              <a:prstGeom prst="rect">
                <a:avLst/>
              </a:prstGeom>
              <a:noFill/>
            </p:spPr>
            <p:txBody>
              <a:bodyPr wrap="square" lIns="0" tIns="0" rIns="0" bIns="0" rtlCol="0">
                <a:spAutoFit/>
              </a:bodyPr>
              <a:lstStyle/>
              <a:p>
                <a14:m>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𝑢</m:t>
                        </m:r>
                      </m:sub>
                      <m:sup>
                        <m:r>
                          <a:rPr lang="en-US" sz="2800" b="0" i="1" smtClean="0">
                            <a:latin typeface="Cambria Math" panose="02040503050406030204" pitchFamily="18" charset="0"/>
                          </a:rPr>
                          <m:t>2 </m:t>
                        </m:r>
                      </m:sup>
                    </m:sSubSup>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𝑣</m:t>
                        </m:r>
                      </m:sub>
                      <m:sup>
                        <m:r>
                          <a:rPr lang="en-US" sz="2800" i="1">
                            <a:latin typeface="Cambria Math" panose="02040503050406030204" pitchFamily="18" charset="0"/>
                          </a:rPr>
                          <m:t>2 </m:t>
                        </m:r>
                      </m:sup>
                    </m:sSubSup>
                  </m:oMath>
                </a14:m>
                <a:r>
                  <a:rPr lang="en-US" sz="2800" dirty="0"/>
                  <a:t>, and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𝑤</m:t>
                        </m:r>
                      </m:sub>
                      <m:sup>
                        <m:r>
                          <a:rPr lang="en-US" sz="2800" i="1">
                            <a:latin typeface="Cambria Math" panose="02040503050406030204" pitchFamily="18" charset="0"/>
                          </a:rPr>
                          <m:t>2 </m:t>
                        </m:r>
                      </m:sup>
                    </m:sSubSup>
                  </m:oMath>
                </a14:m>
                <a:endParaRPr lang="en-US" dirty="0"/>
              </a:p>
            </p:txBody>
          </p:sp>
        </mc:Choice>
        <mc:Fallback xmlns="">
          <p:sp>
            <p:nvSpPr>
              <p:cNvPr id="12" name="TextBox 11">
                <a:extLst>
                  <a:ext uri="{FF2B5EF4-FFF2-40B4-BE49-F238E27FC236}">
                    <a16:creationId xmlns:a16="http://schemas.microsoft.com/office/drawing/2014/main" id="{68EF2151-76E2-4548-8AC4-09401349415D}"/>
                  </a:ext>
                </a:extLst>
              </p:cNvPr>
              <p:cNvSpPr txBox="1">
                <a:spLocks noRot="1" noChangeAspect="1" noMove="1" noResize="1" noEditPoints="1" noAdjustHandles="1" noChangeArrowheads="1" noChangeShapeType="1" noTextEdit="1"/>
              </p:cNvSpPr>
              <p:nvPr/>
            </p:nvSpPr>
            <p:spPr>
              <a:xfrm>
                <a:off x="1524000" y="1550313"/>
                <a:ext cx="3001911" cy="430887"/>
              </a:xfrm>
              <a:prstGeom prst="rect">
                <a:avLst/>
              </a:prstGeom>
              <a:blipFill>
                <a:blip r:embed="rId6"/>
                <a:stretch>
                  <a:fillRect t="-25352" b="-49296"/>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A181AD3E-2574-41C6-A878-45D3553E6D02}"/>
              </a:ext>
            </a:extLst>
          </p:cNvPr>
          <p:cNvSpPr/>
          <p:nvPr/>
        </p:nvSpPr>
        <p:spPr bwMode="auto">
          <a:xfrm>
            <a:off x="4643605" y="1551970"/>
            <a:ext cx="1452395" cy="4292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BBEC03-7357-4B5E-B79C-5E865EDF1290}"/>
                  </a:ext>
                </a:extLst>
              </p:cNvPr>
              <p:cNvSpPr txBox="1"/>
              <p:nvPr/>
            </p:nvSpPr>
            <p:spPr>
              <a:xfrm flipH="1">
                <a:off x="6236599" y="5486401"/>
                <a:ext cx="5650599"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Since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a:latin typeface="Cambria Math" panose="02040503050406030204" pitchFamily="18" charset="0"/>
                          </a:rPr>
                          <m:t>∗</m:t>
                        </m:r>
                      </m:sub>
                    </m:sSub>
                  </m:oMath>
                </a14:m>
                <a:r>
                  <a:rPr lang="en-US" sz="2800" dirty="0"/>
                  <a:t> </a:t>
                </a:r>
                <a:r>
                  <a:rPr lang="en-US" dirty="0"/>
                  <a:t>includes  3-D turbulence, how can we use it in PBL research? So, far</a:t>
                </a:r>
              </a:p>
              <a:p>
                <a:r>
                  <a:rPr lang="en-US" dirty="0"/>
                  <a:t>no one has used it!  We are the 1</a:t>
                </a:r>
                <a:r>
                  <a:rPr lang="en-US" baseline="30000" dirty="0"/>
                  <a:t>st</a:t>
                </a:r>
                <a:r>
                  <a:rPr lang="en-US" dirty="0"/>
                  <a:t> !!</a:t>
                </a:r>
              </a:p>
            </p:txBody>
          </p:sp>
        </mc:Choice>
        <mc:Fallback xmlns="">
          <p:sp>
            <p:nvSpPr>
              <p:cNvPr id="7" name="TextBox 6">
                <a:extLst>
                  <a:ext uri="{FF2B5EF4-FFF2-40B4-BE49-F238E27FC236}">
                    <a16:creationId xmlns:a16="http://schemas.microsoft.com/office/drawing/2014/main" id="{96BBEC03-7357-4B5E-B79C-5E865EDF1290}"/>
                  </a:ext>
                </a:extLst>
              </p:cNvPr>
              <p:cNvSpPr txBox="1">
                <a:spLocks noRot="1" noChangeAspect="1" noMove="1" noResize="1" noEditPoints="1" noAdjustHandles="1" noChangeArrowheads="1" noChangeShapeType="1" noTextEdit="1"/>
              </p:cNvSpPr>
              <p:nvPr/>
            </p:nvSpPr>
            <p:spPr>
              <a:xfrm flipH="1">
                <a:off x="6236599" y="5486401"/>
                <a:ext cx="5650599" cy="1261884"/>
              </a:xfrm>
              <a:prstGeom prst="rect">
                <a:avLst/>
              </a:prstGeom>
              <a:blipFill>
                <a:blip r:embed="rId7"/>
                <a:stretch>
                  <a:fillRect l="-1396" b="-9479"/>
                </a:stretch>
              </a:blipFill>
            </p:spPr>
            <p:txBody>
              <a:bodyPr/>
              <a:lstStyle/>
              <a:p>
                <a:r>
                  <a:rPr lang="en-US">
                    <a:noFill/>
                  </a:rPr>
                  <a:t> </a:t>
                </a:r>
              </a:p>
            </p:txBody>
          </p:sp>
        </mc:Fallback>
      </mc:AlternateContent>
    </p:spTree>
    <p:extLst>
      <p:ext uri="{BB962C8B-B14F-4D97-AF65-F5344CB8AC3E}">
        <p14:creationId xmlns:p14="http://schemas.microsoft.com/office/powerpoint/2010/main" val="238916978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16_9.potx" id="{190C1147-29E3-462F-A102-0065B9B61066}" vid="{7B0EA3D8-847C-439C-82EF-8C5724B80D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C77AF86-DA64-417A-977C-18AE38842797}">
  <ds:schemaRefs>
    <ds:schemaRef ds:uri="ESRI.ArcGIS.Mapping.OfficeIntegration.PowerPointInfo"/>
  </ds:schemaRefs>
</ds:datastoreItem>
</file>

<file path=customXml/itemProps10.xml><?xml version="1.0" encoding="utf-8"?>
<ds:datastoreItem xmlns:ds="http://schemas.openxmlformats.org/officeDocument/2006/customXml" ds:itemID="{62CD433A-09D3-48DA-859B-3E2098C758BB}">
  <ds:schemaRefs>
    <ds:schemaRef ds:uri="ESRI.ArcGIS.Mapping.OfficeIntegration.PowerPointInfo"/>
  </ds:schemaRefs>
</ds:datastoreItem>
</file>

<file path=customXml/itemProps11.xml><?xml version="1.0" encoding="utf-8"?>
<ds:datastoreItem xmlns:ds="http://schemas.openxmlformats.org/officeDocument/2006/customXml" ds:itemID="{C8762CED-1B33-4458-8131-CA0876478F2D}">
  <ds:schemaRefs>
    <ds:schemaRef ds:uri="ESRI.ArcGIS.Mapping.OfficeIntegration.PowerPointInfo"/>
  </ds:schemaRefs>
</ds:datastoreItem>
</file>

<file path=customXml/itemProps12.xml><?xml version="1.0" encoding="utf-8"?>
<ds:datastoreItem xmlns:ds="http://schemas.openxmlformats.org/officeDocument/2006/customXml" ds:itemID="{9013E6BC-1A51-4BF2-A9B0-4ECCBD21035E}">
  <ds:schemaRefs>
    <ds:schemaRef ds:uri="ESRI.ArcGIS.Mapping.OfficeIntegration.PowerPointInfo"/>
  </ds:schemaRefs>
</ds:datastoreItem>
</file>

<file path=customXml/itemProps13.xml><?xml version="1.0" encoding="utf-8"?>
<ds:datastoreItem xmlns:ds="http://schemas.openxmlformats.org/officeDocument/2006/customXml" ds:itemID="{E1920281-8677-4C4B-ADF6-888C7750592E}">
  <ds:schemaRefs>
    <ds:schemaRef ds:uri="ESRI.ArcGIS.Mapping.OfficeIntegration.PowerPointInfo"/>
  </ds:schemaRefs>
</ds:datastoreItem>
</file>

<file path=customXml/itemProps14.xml><?xml version="1.0" encoding="utf-8"?>
<ds:datastoreItem xmlns:ds="http://schemas.openxmlformats.org/officeDocument/2006/customXml" ds:itemID="{85A3F190-CE8B-4FE9-8F84-C908545F1F8E}">
  <ds:schemaRefs>
    <ds:schemaRef ds:uri="ESRI.ArcGIS.Mapping.OfficeIntegration.PowerPointInfo"/>
  </ds:schemaRefs>
</ds:datastoreItem>
</file>

<file path=customXml/itemProps15.xml><?xml version="1.0" encoding="utf-8"?>
<ds:datastoreItem xmlns:ds="http://schemas.openxmlformats.org/officeDocument/2006/customXml" ds:itemID="{0B9613FA-9688-4A77-8D9A-532A3EE33B0C}">
  <ds:schemaRefs>
    <ds:schemaRef ds:uri="ESRI.ArcGIS.Mapping.OfficeIntegration.PowerPointInfo"/>
  </ds:schemaRefs>
</ds:datastoreItem>
</file>

<file path=customXml/itemProps16.xml><?xml version="1.0" encoding="utf-8"?>
<ds:datastoreItem xmlns:ds="http://schemas.openxmlformats.org/officeDocument/2006/customXml" ds:itemID="{8117788D-F14A-4773-87D6-3D948F452505}">
  <ds:schemaRefs>
    <ds:schemaRef ds:uri="ESRI.ArcGIS.Mapping.OfficeIntegration.PowerPointInfo"/>
  </ds:schemaRefs>
</ds:datastoreItem>
</file>

<file path=customXml/itemProps17.xml><?xml version="1.0" encoding="utf-8"?>
<ds:datastoreItem xmlns:ds="http://schemas.openxmlformats.org/officeDocument/2006/customXml" ds:itemID="{90912B68-DFE9-4972-9A85-1264E81837D7}">
  <ds:schemaRefs>
    <ds:schemaRef ds:uri="ESRI.ArcGIS.Mapping.OfficeIntegration.PowerPointInfo"/>
  </ds:schemaRefs>
</ds:datastoreItem>
</file>

<file path=customXml/itemProps18.xml><?xml version="1.0" encoding="utf-8"?>
<ds:datastoreItem xmlns:ds="http://schemas.openxmlformats.org/officeDocument/2006/customXml" ds:itemID="{2686B096-4565-4B33-B6E4-683797200D90}">
  <ds:schemaRefs>
    <ds:schemaRef ds:uri="ESRI.ArcGIS.Mapping.OfficeIntegration.PowerPointInfo"/>
  </ds:schemaRefs>
</ds:datastoreItem>
</file>

<file path=customXml/itemProps19.xml><?xml version="1.0" encoding="utf-8"?>
<ds:datastoreItem xmlns:ds="http://schemas.openxmlformats.org/officeDocument/2006/customXml" ds:itemID="{15F4D969-9D3F-44CC-889B-824024543C0E}">
  <ds:schemaRefs>
    <ds:schemaRef ds:uri="ESRI.ArcGIS.Mapping.OfficeIntegration.PowerPointInfo"/>
  </ds:schemaRefs>
</ds:datastoreItem>
</file>

<file path=customXml/itemProps2.xml><?xml version="1.0" encoding="utf-8"?>
<ds:datastoreItem xmlns:ds="http://schemas.openxmlformats.org/officeDocument/2006/customXml" ds:itemID="{A3D59DFF-EB58-47BC-ADCB-B05F30BEB172}">
  <ds:schemaRefs>
    <ds:schemaRef ds:uri="ESRI.ArcGIS.Mapping.OfficeIntegration.PowerPointInfo"/>
  </ds:schemaRefs>
</ds:datastoreItem>
</file>

<file path=customXml/itemProps20.xml><?xml version="1.0" encoding="utf-8"?>
<ds:datastoreItem xmlns:ds="http://schemas.openxmlformats.org/officeDocument/2006/customXml" ds:itemID="{E21D92C8-5C3B-4C31-ACC2-4B7287C8258D}">
  <ds:schemaRefs>
    <ds:schemaRef ds:uri="ESRI.ArcGIS.Mapping.OfficeIntegration.PowerPointInfo"/>
  </ds:schemaRefs>
</ds:datastoreItem>
</file>

<file path=customXml/itemProps21.xml><?xml version="1.0" encoding="utf-8"?>
<ds:datastoreItem xmlns:ds="http://schemas.openxmlformats.org/officeDocument/2006/customXml" ds:itemID="{6964D8DE-D10A-40D4-93DA-1F4FD490CC6D}">
  <ds:schemaRefs>
    <ds:schemaRef ds:uri="ESRI.ArcGIS.Mapping.OfficeIntegration.PowerPointInfo"/>
  </ds:schemaRefs>
</ds:datastoreItem>
</file>

<file path=customXml/itemProps22.xml><?xml version="1.0" encoding="utf-8"?>
<ds:datastoreItem xmlns:ds="http://schemas.openxmlformats.org/officeDocument/2006/customXml" ds:itemID="{286C687D-6B46-4C75-BAC6-3F5F84F3101B}">
  <ds:schemaRefs>
    <ds:schemaRef ds:uri="ESRI.ArcGIS.Mapping.OfficeIntegration.PowerPointInfo"/>
  </ds:schemaRefs>
</ds:datastoreItem>
</file>

<file path=customXml/itemProps23.xml><?xml version="1.0" encoding="utf-8"?>
<ds:datastoreItem xmlns:ds="http://schemas.openxmlformats.org/officeDocument/2006/customXml" ds:itemID="{91BFE1E2-FB2E-41C5-8178-3B6C00DB7CBA}">
  <ds:schemaRefs>
    <ds:schemaRef ds:uri="ESRI.ArcGIS.Mapping.OfficeIntegration.PowerPointInfo"/>
  </ds:schemaRefs>
</ds:datastoreItem>
</file>

<file path=customXml/itemProps24.xml><?xml version="1.0" encoding="utf-8"?>
<ds:datastoreItem xmlns:ds="http://schemas.openxmlformats.org/officeDocument/2006/customXml" ds:itemID="{D6C46832-383F-4DC2-AB71-E5C73C140F21}">
  <ds:schemaRefs>
    <ds:schemaRef ds:uri="ESRI.ArcGIS.Mapping.OfficeIntegration.PowerPointInfo"/>
  </ds:schemaRefs>
</ds:datastoreItem>
</file>

<file path=customXml/itemProps25.xml><?xml version="1.0" encoding="utf-8"?>
<ds:datastoreItem xmlns:ds="http://schemas.openxmlformats.org/officeDocument/2006/customXml" ds:itemID="{B4902F36-7215-47F8-ACB5-406E4B579ADF}">
  <ds:schemaRefs>
    <ds:schemaRef ds:uri="ESRI.ArcGIS.Mapping.OfficeIntegration.PowerPointInfo"/>
  </ds:schemaRefs>
</ds:datastoreItem>
</file>

<file path=customXml/itemProps3.xml><?xml version="1.0" encoding="utf-8"?>
<ds:datastoreItem xmlns:ds="http://schemas.openxmlformats.org/officeDocument/2006/customXml" ds:itemID="{269FAE97-1D02-40A9-B7FB-2F513924AE76}">
  <ds:schemaRefs>
    <ds:schemaRef ds:uri="ESRI.ArcGIS.Mapping.OfficeIntegration.PowerPointInfo"/>
  </ds:schemaRefs>
</ds:datastoreItem>
</file>

<file path=customXml/itemProps4.xml><?xml version="1.0" encoding="utf-8"?>
<ds:datastoreItem xmlns:ds="http://schemas.openxmlformats.org/officeDocument/2006/customXml" ds:itemID="{47FA3F01-770D-4C96-BF78-8880C17E0187}">
  <ds:schemaRefs>
    <ds:schemaRef ds:uri="ESRI.ArcGIS.Mapping.OfficeIntegration.PowerPointInfo"/>
  </ds:schemaRefs>
</ds:datastoreItem>
</file>

<file path=customXml/itemProps5.xml><?xml version="1.0" encoding="utf-8"?>
<ds:datastoreItem xmlns:ds="http://schemas.openxmlformats.org/officeDocument/2006/customXml" ds:itemID="{0854CADB-34C7-4500-BFAF-2E4256F47259}">
  <ds:schemaRefs>
    <ds:schemaRef ds:uri="ESRI.ArcGIS.Mapping.OfficeIntegration.PowerPointInfo"/>
  </ds:schemaRefs>
</ds:datastoreItem>
</file>

<file path=customXml/itemProps6.xml><?xml version="1.0" encoding="utf-8"?>
<ds:datastoreItem xmlns:ds="http://schemas.openxmlformats.org/officeDocument/2006/customXml" ds:itemID="{3DE89C88-B08D-481B-80FC-1DD98D463B65}">
  <ds:schemaRefs>
    <ds:schemaRef ds:uri="ESRI.ArcGIS.Mapping.OfficeIntegration.PowerPointInfo"/>
  </ds:schemaRefs>
</ds:datastoreItem>
</file>

<file path=customXml/itemProps7.xml><?xml version="1.0" encoding="utf-8"?>
<ds:datastoreItem xmlns:ds="http://schemas.openxmlformats.org/officeDocument/2006/customXml" ds:itemID="{86F4EC5D-D43D-4CAF-8799-F9F470B89329}">
  <ds:schemaRefs>
    <ds:schemaRef ds:uri="ESRI.ArcGIS.Mapping.OfficeIntegration.PowerPointInfo"/>
  </ds:schemaRefs>
</ds:datastoreItem>
</file>

<file path=customXml/itemProps8.xml><?xml version="1.0" encoding="utf-8"?>
<ds:datastoreItem xmlns:ds="http://schemas.openxmlformats.org/officeDocument/2006/customXml" ds:itemID="{E7C28AFA-895D-4E10-BA1F-19B83523B28A}">
  <ds:schemaRefs>
    <ds:schemaRef ds:uri="ESRI.ArcGIS.Mapping.OfficeIntegration.PowerPointInfo"/>
  </ds:schemaRefs>
</ds:datastoreItem>
</file>

<file path=customXml/itemProps9.xml><?xml version="1.0" encoding="utf-8"?>
<ds:datastoreItem xmlns:ds="http://schemas.openxmlformats.org/officeDocument/2006/customXml" ds:itemID="{7CE61A7F-6DD6-4650-9344-306106E14D2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ppt_CED_template_16_9</Template>
  <TotalTime>13521</TotalTime>
  <Words>2514</Words>
  <Application>Microsoft Office PowerPoint</Application>
  <PresentationFormat>Widescreen</PresentationFormat>
  <Paragraphs>214</Paragraphs>
  <Slides>24</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Cambria Math</vt:lpstr>
      <vt:lpstr>Symbol</vt:lpstr>
      <vt:lpstr>Times</vt:lpstr>
      <vt:lpstr>Times New Roman</vt:lpstr>
      <vt:lpstr>Wingdings</vt:lpstr>
      <vt:lpstr>Blank Presentation</vt:lpstr>
      <vt:lpstr>Office Theme</vt:lpstr>
      <vt:lpstr>Development and Evaluation of an  Advanced Ozone Dry Deposition Model</vt:lpstr>
      <vt:lpstr>Background…</vt:lpstr>
      <vt:lpstr>Introduction</vt:lpstr>
      <vt:lpstr>Current Status…</vt:lpstr>
      <vt:lpstr>Current Status…</vt:lpstr>
      <vt:lpstr>Impacts of aerosols/particles on Stoma    Rs, stomatal resistance</vt:lpstr>
      <vt:lpstr>What we want to do… (AKA objectives)</vt:lpstr>
      <vt:lpstr>Methodology: 3-D Turbulence Velocity Scale</vt:lpstr>
      <vt:lpstr>Harvard Forest 3-D Sonic Anemometer</vt:lpstr>
      <vt:lpstr>Closure Problem – how to estimate e_∗</vt:lpstr>
      <vt:lpstr>PowerPoint Presentation</vt:lpstr>
      <vt:lpstr>Hypothesis: u_(∗c) ≈ 〖k e〗_∗ and evaluation</vt:lpstr>
      <vt:lpstr>Resistance Formulations </vt:lpstr>
      <vt:lpstr>Resistance formulations…</vt:lpstr>
      <vt:lpstr>Single-point O3 Dry Deposition Model: STAGE</vt:lpstr>
      <vt:lpstr> Conductances estimation </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Pierce, Tom</dc:creator>
  <cp:lastModifiedBy>Alapaty, Kiran</cp:lastModifiedBy>
  <cp:revision>480</cp:revision>
  <cp:lastPrinted>2006-09-22T17:41:18Z</cp:lastPrinted>
  <dcterms:created xsi:type="dcterms:W3CDTF">2017-12-05T14:12:30Z</dcterms:created>
  <dcterms:modified xsi:type="dcterms:W3CDTF">2022-10-19T00:14:22Z</dcterms:modified>
</cp:coreProperties>
</file>