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11" r:id="rId3"/>
    <p:sldId id="310" r:id="rId4"/>
    <p:sldId id="264" r:id="rId5"/>
    <p:sldId id="296" r:id="rId6"/>
    <p:sldId id="321" r:id="rId7"/>
    <p:sldId id="313" r:id="rId8"/>
    <p:sldId id="319" r:id="rId9"/>
    <p:sldId id="320" r:id="rId10"/>
    <p:sldId id="315" r:id="rId11"/>
    <p:sldId id="323" r:id="rId12"/>
    <p:sldId id="314" r:id="rId13"/>
    <p:sldId id="316" r:id="rId14"/>
    <p:sldId id="318" r:id="rId15"/>
    <p:sldId id="322" r:id="rId16"/>
    <p:sldId id="317" r:id="rId17"/>
    <p:sldId id="307" r:id="rId18"/>
    <p:sldId id="3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2"/>
    <p:restoredTop sz="83222"/>
  </p:normalViewPr>
  <p:slideViewPr>
    <p:cSldViewPr snapToGrid="0" snapToObjects="1">
      <p:cViewPr varScale="1">
        <p:scale>
          <a:sx n="103" d="100"/>
          <a:sy n="103" d="100"/>
        </p:scale>
        <p:origin x="63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15F19-7C72-F144-9551-F69709DBA3E8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62A9A-B86F-8945-98AB-BC83555F9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4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62A9A-B86F-8945-98AB-BC83555F9E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E Amos pp in W Virginia</a:t>
            </a:r>
          </a:p>
          <a:p>
            <a:endParaRPr lang="en-US" dirty="0"/>
          </a:p>
          <a:p>
            <a:r>
              <a:rPr lang="en-US" dirty="0"/>
              <a:t>Update map?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C3733-FD59-2340-BA13-0D58D4659F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8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F9CA0-2E40-3E43-9C8F-4752ED3531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4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62A9A-B86F-8945-98AB-BC83555F9E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24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62A9A-B86F-8945-98AB-BC83555F9E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79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21:20 (need to cut)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62A9A-B86F-8945-98AB-BC83555F9E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7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3FFD-0457-3749-8059-D26EDA28C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4C9D5-8E60-8043-827A-CB566C521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DA194-32A7-2E4F-933C-744F38FC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C48B-EC6E-5544-8FC3-2D3D8F23FE36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96332-AC47-3A4B-802C-C048E981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289AF-C376-E949-9356-73FEAFC5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B06D-BB64-FC45-8BD9-F868A609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4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117B0-E82F-D748-8E61-C9C9F215F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78F10-A111-E247-BE40-17DBCAD27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A4BBA-8F6B-5247-BA2C-1DC06DD92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C48B-EC6E-5544-8FC3-2D3D8F23FE36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D92EE-0FB3-044C-B690-EF452C563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88BC9-6284-0A48-B35C-97B697DB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B06D-BB64-FC45-8BD9-F868A609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8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FB2C70-F8D4-9D4B-AD00-83F1799F71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C78D4F-4560-C44D-9DA1-1A862495C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9D870-A8E0-F441-BB65-265D10E2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C48B-EC6E-5544-8FC3-2D3D8F23FE36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D5BCB-3ED2-1841-B3D2-1F5E3A737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0C9F7-2356-AB4C-8779-6E902A76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B06D-BB64-FC45-8BD9-F868A609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9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CC269-8872-2642-9A13-D43FF4CC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CE5C7-2EF6-A34C-9D48-CFEED705B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25A29-1485-3A40-AA54-F05EAFE5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C48B-EC6E-5544-8FC3-2D3D8F23FE36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7D0DC-E742-2A45-B371-3503F1996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F700F-5F87-7044-BCB6-4516CC64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B06D-BB64-FC45-8BD9-F868A609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3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E865-4237-484A-B302-37322159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54E5F-AB0B-F14B-A0E2-C63E0487B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C8D4B-BA0B-4344-A9E8-7734D484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C48B-EC6E-5544-8FC3-2D3D8F23FE36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92DAF-E048-7A4B-9172-17E54A1B1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04759-0380-FF4A-A533-353624439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B06D-BB64-FC45-8BD9-F868A609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9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2BEDE-BA11-1944-B7E6-E2A03EBD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161DA-BFA7-A34F-9408-57CEE317E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2F08D-DE1C-6447-BED4-93ADE660A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D4240-28E6-8B40-BBF3-AD30D5E2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C48B-EC6E-5544-8FC3-2D3D8F23FE36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539FD-4E41-FB4F-8C8A-3136CA01D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73FC7-065C-3344-8CB8-F0529741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B06D-BB64-FC45-8BD9-F868A609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6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BE8F-F2FD-744A-9BF8-CF391C3F7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4E4DD-530B-4A48-8D52-60F71AEEF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06266-9781-664C-9C83-0B08786CE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AC3029-B0F1-2B4B-B399-38A3C52D5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A80BD5-E376-534F-A572-01BDC87AC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E7706C-7428-4140-AA87-51863E129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C48B-EC6E-5544-8FC3-2D3D8F23FE36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DF1EBE-7274-5C49-9983-D55C89C2D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2C0AF0-223A-FF44-BD1F-0E1FC08A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B06D-BB64-FC45-8BD9-F868A609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9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04F2-91E3-FF4C-9625-FB47E40F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00A8B-34AC-854C-8E73-25C9E1ACE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C48B-EC6E-5544-8FC3-2D3D8F23FE36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2359F-9D81-1344-A649-88B21D0B1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B69FA-60A1-7142-954F-944532BF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B06D-BB64-FC45-8BD9-F868A609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6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6AF0B1-28AA-B943-9CB2-85068027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C48B-EC6E-5544-8FC3-2D3D8F23FE36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517070-E14C-AC41-A79D-48C54C6D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9BCB4-DAEE-9946-ADF5-ADA43F91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B06D-BB64-FC45-8BD9-F868A609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9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569B2-3207-C847-9683-22CC587A9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FD4C2-B455-5B44-A652-0B4177A43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74483-2920-AB47-96DB-00DB59FFE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32088-7630-F04A-90DD-BBBF320F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C48B-EC6E-5544-8FC3-2D3D8F23FE36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5E782-1032-2B4B-AB19-AB948788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A61F5-5981-D547-87F6-BA08E1A3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B06D-BB64-FC45-8BD9-F868A609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5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59A4-1B87-8248-AF4B-58C71E659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8242D2-F0E3-7747-AB12-DC6C6B0A15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03EC6-C95C-D04D-AC6C-D413F6402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A7D7F-E63E-024A-9850-F991BBCB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C48B-EC6E-5544-8FC3-2D3D8F23FE36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8F43B-6D95-CA45-A6C2-2FDBDFEFF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2F41F-5F75-A342-9833-1E94FCA1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B06D-BB64-FC45-8BD9-F868A609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EB45E6-F4C0-5241-969D-944412DA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20EC9-D754-AB4C-94DE-C96035C21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E2CEF-77AE-F74C-A618-D7E9D3883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FC48B-EC6E-5544-8FC3-2D3D8F23FE36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F7BEE-1E94-B141-A8CB-3521FBF3E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4EF5C-347A-6C4D-A8F1-D6B8E12CD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3B06D-BB64-FC45-8BD9-F868A609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1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thub.com/lhenneman/dispers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4BAD0-9AF4-944B-AD05-CC160F9BD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134" y="1122363"/>
            <a:ext cx="10146082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US coal power plant emissions changes and inequities since 1999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80767-7B01-3749-ADB7-DEB0D00D1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30274"/>
          </a:xfrm>
        </p:spPr>
        <p:txBody>
          <a:bodyPr>
            <a:normAutofit/>
          </a:bodyPr>
          <a:lstStyle/>
          <a:p>
            <a:r>
              <a:rPr lang="en-US" dirty="0"/>
              <a:t>Lucas Henneman</a:t>
            </a:r>
          </a:p>
          <a:p>
            <a:r>
              <a:rPr lang="en-US" dirty="0"/>
              <a:t>Munshi Md Rasel, Christine </a:t>
            </a:r>
            <a:r>
              <a:rPr lang="en-US" dirty="0" err="1"/>
              <a:t>Choirat</a:t>
            </a:r>
            <a:r>
              <a:rPr lang="en-US" dirty="0"/>
              <a:t>, Susan </a:t>
            </a:r>
            <a:r>
              <a:rPr lang="en-US" dirty="0" err="1"/>
              <a:t>Anenberg</a:t>
            </a:r>
            <a:r>
              <a:rPr lang="en-US" dirty="0"/>
              <a:t>, Corwin </a:t>
            </a:r>
            <a:r>
              <a:rPr lang="en-US" dirty="0" err="1"/>
              <a:t>Zigler</a:t>
            </a:r>
            <a:r>
              <a:rPr lang="en-US" i="1" dirty="0"/>
              <a:t> </a:t>
            </a:r>
          </a:p>
          <a:p>
            <a:endParaRPr lang="en-US" i="1" dirty="0"/>
          </a:p>
          <a:p>
            <a:r>
              <a:rPr lang="en-US" i="1" dirty="0"/>
              <a:t>CMAS</a:t>
            </a:r>
            <a:endParaRPr lang="en-US" dirty="0"/>
          </a:p>
          <a:p>
            <a:r>
              <a:rPr lang="en-US" dirty="0"/>
              <a:t>October 2022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4D9F3508-1BF1-474B-AAB1-414AD263F73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-2" y="-1"/>
            <a:ext cx="12191999" cy="1122363"/>
            <a:chOff x="-30540" y="698161"/>
            <a:chExt cx="9146577" cy="144770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F5525C5-D58E-B84F-8518-2CD109ED201A}"/>
                </a:ext>
              </a:extLst>
            </p:cNvPr>
            <p:cNvSpPr/>
            <p:nvPr/>
          </p:nvSpPr>
          <p:spPr>
            <a:xfrm>
              <a:off x="-30540" y="758482"/>
              <a:ext cx="7238527" cy="1400080"/>
            </a:xfrm>
            <a:custGeom>
              <a:avLst/>
              <a:gdLst>
                <a:gd name="connsiteX0" fmla="*/ 0 w 9134475"/>
                <a:gd name="connsiteY0" fmla="*/ 142875 h 1323975"/>
                <a:gd name="connsiteX1" fmla="*/ 6305550 w 9134475"/>
                <a:gd name="connsiteY1" fmla="*/ 1209675 h 1323975"/>
                <a:gd name="connsiteX2" fmla="*/ 9134475 w 9134475"/>
                <a:gd name="connsiteY2" fmla="*/ 0 h 1323975"/>
                <a:gd name="connsiteX3" fmla="*/ 9134475 w 9134475"/>
                <a:gd name="connsiteY3" fmla="*/ 1323975 h 1323975"/>
                <a:gd name="connsiteX4" fmla="*/ 0 w 9134475"/>
                <a:gd name="connsiteY4" fmla="*/ 1323975 h 1323975"/>
                <a:gd name="connsiteX5" fmla="*/ 0 w 9134475"/>
                <a:gd name="connsiteY5" fmla="*/ 142875 h 1323975"/>
                <a:gd name="connsiteX0" fmla="*/ 0 w 9134475"/>
                <a:gd name="connsiteY0" fmla="*/ 0 h 1181100"/>
                <a:gd name="connsiteX1" fmla="*/ 6305550 w 9134475"/>
                <a:gd name="connsiteY1" fmla="*/ 1066800 h 1181100"/>
                <a:gd name="connsiteX2" fmla="*/ 9134475 w 9134475"/>
                <a:gd name="connsiteY2" fmla="*/ 1181100 h 1181100"/>
                <a:gd name="connsiteX3" fmla="*/ 0 w 9134475"/>
                <a:gd name="connsiteY3" fmla="*/ 1181100 h 1181100"/>
                <a:gd name="connsiteX4" fmla="*/ 0 w 9134475"/>
                <a:gd name="connsiteY4" fmla="*/ 0 h 1181100"/>
                <a:gd name="connsiteX0" fmla="*/ 0 w 6494783"/>
                <a:gd name="connsiteY0" fmla="*/ 0 h 1181100"/>
                <a:gd name="connsiteX1" fmla="*/ 6305550 w 6494783"/>
                <a:gd name="connsiteY1" fmla="*/ 1066800 h 1181100"/>
                <a:gd name="connsiteX2" fmla="*/ 6494783 w 6494783"/>
                <a:gd name="connsiteY2" fmla="*/ 1181100 h 1181100"/>
                <a:gd name="connsiteX3" fmla="*/ 0 w 6494783"/>
                <a:gd name="connsiteY3" fmla="*/ 1181100 h 1181100"/>
                <a:gd name="connsiteX4" fmla="*/ 0 w 6494783"/>
                <a:gd name="connsiteY4" fmla="*/ 0 h 1181100"/>
                <a:gd name="connsiteX0" fmla="*/ 0 w 6494783"/>
                <a:gd name="connsiteY0" fmla="*/ 0 h 1181100"/>
                <a:gd name="connsiteX1" fmla="*/ 6494783 w 6494783"/>
                <a:gd name="connsiteY1" fmla="*/ 1181100 h 1181100"/>
                <a:gd name="connsiteX2" fmla="*/ 0 w 6494783"/>
                <a:gd name="connsiteY2" fmla="*/ 1181100 h 1181100"/>
                <a:gd name="connsiteX3" fmla="*/ 0 w 6494783"/>
                <a:gd name="connsiteY3" fmla="*/ 0 h 1181100"/>
                <a:gd name="connsiteX0" fmla="*/ 0 w 7415827"/>
                <a:gd name="connsiteY0" fmla="*/ 0 h 1181100"/>
                <a:gd name="connsiteX1" fmla="*/ 7415827 w 7415827"/>
                <a:gd name="connsiteY1" fmla="*/ 866775 h 1181100"/>
                <a:gd name="connsiteX2" fmla="*/ 0 w 7415827"/>
                <a:gd name="connsiteY2" fmla="*/ 1181100 h 1181100"/>
                <a:gd name="connsiteX3" fmla="*/ 0 w 7415827"/>
                <a:gd name="connsiteY3" fmla="*/ 0 h 1181100"/>
                <a:gd name="connsiteX0" fmla="*/ 0 w 7415827"/>
                <a:gd name="connsiteY0" fmla="*/ 0 h 1571625"/>
                <a:gd name="connsiteX1" fmla="*/ 7415827 w 7415827"/>
                <a:gd name="connsiteY1" fmla="*/ 866775 h 1571625"/>
                <a:gd name="connsiteX2" fmla="*/ 0 w 7415827"/>
                <a:gd name="connsiteY2" fmla="*/ 1571625 h 1571625"/>
                <a:gd name="connsiteX3" fmla="*/ 0 w 7415827"/>
                <a:gd name="connsiteY3" fmla="*/ 0 h 1571625"/>
                <a:gd name="connsiteX0" fmla="*/ 0 w 7415827"/>
                <a:gd name="connsiteY0" fmla="*/ 0 h 1571625"/>
                <a:gd name="connsiteX1" fmla="*/ 7415827 w 7415827"/>
                <a:gd name="connsiteY1" fmla="*/ 866775 h 1571625"/>
                <a:gd name="connsiteX2" fmla="*/ 1823096 w 7415827"/>
                <a:gd name="connsiteY2" fmla="*/ 1571625 h 1571625"/>
                <a:gd name="connsiteX3" fmla="*/ 0 w 7415827"/>
                <a:gd name="connsiteY3" fmla="*/ 1571625 h 1571625"/>
                <a:gd name="connsiteX4" fmla="*/ 0 w 7415827"/>
                <a:gd name="connsiteY4" fmla="*/ 0 h 1571625"/>
                <a:gd name="connsiteX0" fmla="*/ 0 w 7216426"/>
                <a:gd name="connsiteY0" fmla="*/ 0 h 1571625"/>
                <a:gd name="connsiteX1" fmla="*/ 7216426 w 7216426"/>
                <a:gd name="connsiteY1" fmla="*/ 1038225 h 1571625"/>
                <a:gd name="connsiteX2" fmla="*/ 1823096 w 7216426"/>
                <a:gd name="connsiteY2" fmla="*/ 1571625 h 1571625"/>
                <a:gd name="connsiteX3" fmla="*/ 0 w 7216426"/>
                <a:gd name="connsiteY3" fmla="*/ 1571625 h 1571625"/>
                <a:gd name="connsiteX4" fmla="*/ 0 w 7216426"/>
                <a:gd name="connsiteY4" fmla="*/ 0 h 1571625"/>
                <a:gd name="connsiteX0" fmla="*/ 0 w 7216426"/>
                <a:gd name="connsiteY0" fmla="*/ 0 h 914400"/>
                <a:gd name="connsiteX1" fmla="*/ 7216426 w 7216426"/>
                <a:gd name="connsiteY1" fmla="*/ 381000 h 914400"/>
                <a:gd name="connsiteX2" fmla="*/ 1823096 w 7216426"/>
                <a:gd name="connsiteY2" fmla="*/ 914400 h 914400"/>
                <a:gd name="connsiteX3" fmla="*/ 0 w 7216426"/>
                <a:gd name="connsiteY3" fmla="*/ 914400 h 914400"/>
                <a:gd name="connsiteX4" fmla="*/ 0 w 7216426"/>
                <a:gd name="connsiteY4" fmla="*/ 0 h 914400"/>
                <a:gd name="connsiteX0" fmla="*/ 0 w 7216426"/>
                <a:gd name="connsiteY0" fmla="*/ 0 h 1400175"/>
                <a:gd name="connsiteX1" fmla="*/ 7216426 w 7216426"/>
                <a:gd name="connsiteY1" fmla="*/ 866775 h 1400175"/>
                <a:gd name="connsiteX2" fmla="*/ 1823096 w 7216426"/>
                <a:gd name="connsiteY2" fmla="*/ 1400175 h 1400175"/>
                <a:gd name="connsiteX3" fmla="*/ 0 w 7216426"/>
                <a:gd name="connsiteY3" fmla="*/ 1400175 h 1400175"/>
                <a:gd name="connsiteX4" fmla="*/ 0 w 7216426"/>
                <a:gd name="connsiteY4" fmla="*/ 0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6426" h="1400175">
                  <a:moveTo>
                    <a:pt x="0" y="0"/>
                  </a:moveTo>
                  <a:lnTo>
                    <a:pt x="7216426" y="866775"/>
                  </a:lnTo>
                  <a:lnTo>
                    <a:pt x="1823096" y="1400175"/>
                  </a:lnTo>
                  <a:lnTo>
                    <a:pt x="0" y="140017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50000"/>
                  </a:schemeClr>
                </a:gs>
                <a:gs pos="52000">
                  <a:schemeClr val="accent1">
                    <a:lumMod val="40000"/>
                    <a:lumOff val="60000"/>
                  </a:schemeClr>
                </a:gs>
                <a:gs pos="66000">
                  <a:schemeClr val="accent5">
                    <a:lumMod val="50000"/>
                  </a:schemeClr>
                </a:gs>
              </a:gsLst>
              <a:lin ang="1662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043434A-2C79-0A42-8779-F7A773ED4A26}"/>
                </a:ext>
              </a:extLst>
            </p:cNvPr>
            <p:cNvSpPr/>
            <p:nvPr/>
          </p:nvSpPr>
          <p:spPr>
            <a:xfrm>
              <a:off x="1791791" y="1447410"/>
              <a:ext cx="7338533" cy="712740"/>
            </a:xfrm>
            <a:custGeom>
              <a:avLst/>
              <a:gdLst>
                <a:gd name="connsiteX0" fmla="*/ 9525 w 9144000"/>
                <a:gd name="connsiteY0" fmla="*/ 952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9525 w 9144000"/>
                <a:gd name="connsiteY5" fmla="*/ 9525 h 1457325"/>
                <a:gd name="connsiteX0" fmla="*/ 9525 w 9144000"/>
                <a:gd name="connsiteY0" fmla="*/ 666750 h 2114550"/>
                <a:gd name="connsiteX1" fmla="*/ 9144000 w 9144000"/>
                <a:gd name="connsiteY1" fmla="*/ 0 h 2114550"/>
                <a:gd name="connsiteX2" fmla="*/ 9144000 w 9144000"/>
                <a:gd name="connsiteY2" fmla="*/ 914400 h 2114550"/>
                <a:gd name="connsiteX3" fmla="*/ 6334125 w 9144000"/>
                <a:gd name="connsiteY3" fmla="*/ 2114550 h 2114550"/>
                <a:gd name="connsiteX4" fmla="*/ 0 w 9144000"/>
                <a:gd name="connsiteY4" fmla="*/ 1047750 h 2114550"/>
                <a:gd name="connsiteX5" fmla="*/ 9525 w 9144000"/>
                <a:gd name="connsiteY5" fmla="*/ 666750 h 2114550"/>
                <a:gd name="connsiteX0" fmla="*/ 9525 w 9144000"/>
                <a:gd name="connsiteY0" fmla="*/ 9525 h 1457325"/>
                <a:gd name="connsiteX1" fmla="*/ 9144000 w 9144000"/>
                <a:gd name="connsiteY1" fmla="*/ 0 h 1457325"/>
                <a:gd name="connsiteX2" fmla="*/ 9144000 w 9144000"/>
                <a:gd name="connsiteY2" fmla="*/ 257175 h 1457325"/>
                <a:gd name="connsiteX3" fmla="*/ 6334125 w 9144000"/>
                <a:gd name="connsiteY3" fmla="*/ 1457325 h 1457325"/>
                <a:gd name="connsiteX4" fmla="*/ 0 w 9144000"/>
                <a:gd name="connsiteY4" fmla="*/ 390525 h 1457325"/>
                <a:gd name="connsiteX5" fmla="*/ 9525 w 9144000"/>
                <a:gd name="connsiteY5" fmla="*/ 9525 h 1457325"/>
                <a:gd name="connsiteX0" fmla="*/ 9525 w 9144000"/>
                <a:gd name="connsiteY0" fmla="*/ 9525 h 1581150"/>
                <a:gd name="connsiteX1" fmla="*/ 9144000 w 9144000"/>
                <a:gd name="connsiteY1" fmla="*/ 0 h 1581150"/>
                <a:gd name="connsiteX2" fmla="*/ 9144000 w 9144000"/>
                <a:gd name="connsiteY2" fmla="*/ 257175 h 1581150"/>
                <a:gd name="connsiteX3" fmla="*/ 9144000 w 9144000"/>
                <a:gd name="connsiteY3" fmla="*/ 1581150 h 1581150"/>
                <a:gd name="connsiteX4" fmla="*/ 6334125 w 9144000"/>
                <a:gd name="connsiteY4" fmla="*/ 1457325 h 1581150"/>
                <a:gd name="connsiteX5" fmla="*/ 0 w 9144000"/>
                <a:gd name="connsiteY5" fmla="*/ 390525 h 1581150"/>
                <a:gd name="connsiteX6" fmla="*/ 9525 w 9144000"/>
                <a:gd name="connsiteY6" fmla="*/ 9525 h 1581150"/>
                <a:gd name="connsiteX0" fmla="*/ 9525 w 9144000"/>
                <a:gd name="connsiteY0" fmla="*/ 9525 h 1581150"/>
                <a:gd name="connsiteX1" fmla="*/ 9144000 w 9144000"/>
                <a:gd name="connsiteY1" fmla="*/ 0 h 1581150"/>
                <a:gd name="connsiteX2" fmla="*/ 9144000 w 9144000"/>
                <a:gd name="connsiteY2" fmla="*/ 257175 h 1581150"/>
                <a:gd name="connsiteX3" fmla="*/ 9144000 w 9144000"/>
                <a:gd name="connsiteY3" fmla="*/ 1581150 h 1581150"/>
                <a:gd name="connsiteX4" fmla="*/ 0 w 9144000"/>
                <a:gd name="connsiteY4" fmla="*/ 390525 h 1581150"/>
                <a:gd name="connsiteX5" fmla="*/ 9525 w 9144000"/>
                <a:gd name="connsiteY5" fmla="*/ 9525 h 1581150"/>
                <a:gd name="connsiteX0" fmla="*/ 9525 w 9144000"/>
                <a:gd name="connsiteY0" fmla="*/ 9525 h 1581150"/>
                <a:gd name="connsiteX1" fmla="*/ 9144000 w 9144000"/>
                <a:gd name="connsiteY1" fmla="*/ 0 h 1581150"/>
                <a:gd name="connsiteX2" fmla="*/ 9144000 w 9144000"/>
                <a:gd name="connsiteY2" fmla="*/ 257175 h 1581150"/>
                <a:gd name="connsiteX3" fmla="*/ 9144000 w 9144000"/>
                <a:gd name="connsiteY3" fmla="*/ 1581150 h 1581150"/>
                <a:gd name="connsiteX4" fmla="*/ 0 w 9144000"/>
                <a:gd name="connsiteY4" fmla="*/ 1571625 h 1581150"/>
                <a:gd name="connsiteX5" fmla="*/ 9525 w 9144000"/>
                <a:gd name="connsiteY5" fmla="*/ 9525 h 1581150"/>
                <a:gd name="connsiteX0" fmla="*/ 342207 w 9144000"/>
                <a:gd name="connsiteY0" fmla="*/ 1323975 h 1581150"/>
                <a:gd name="connsiteX1" fmla="*/ 9144000 w 9144000"/>
                <a:gd name="connsiteY1" fmla="*/ 0 h 1581150"/>
                <a:gd name="connsiteX2" fmla="*/ 9144000 w 9144000"/>
                <a:gd name="connsiteY2" fmla="*/ 257175 h 1581150"/>
                <a:gd name="connsiteX3" fmla="*/ 9144000 w 9144000"/>
                <a:gd name="connsiteY3" fmla="*/ 1581150 h 1581150"/>
                <a:gd name="connsiteX4" fmla="*/ 0 w 9144000"/>
                <a:gd name="connsiteY4" fmla="*/ 1571625 h 1581150"/>
                <a:gd name="connsiteX5" fmla="*/ 342207 w 9144000"/>
                <a:gd name="connsiteY5" fmla="*/ 1323975 h 1581150"/>
                <a:gd name="connsiteX0" fmla="*/ 20 w 9144000"/>
                <a:gd name="connsiteY0" fmla="*/ 1323975 h 1581150"/>
                <a:gd name="connsiteX1" fmla="*/ 9144000 w 9144000"/>
                <a:gd name="connsiteY1" fmla="*/ 0 h 1581150"/>
                <a:gd name="connsiteX2" fmla="*/ 9144000 w 9144000"/>
                <a:gd name="connsiteY2" fmla="*/ 257175 h 1581150"/>
                <a:gd name="connsiteX3" fmla="*/ 9144000 w 9144000"/>
                <a:gd name="connsiteY3" fmla="*/ 1581150 h 1581150"/>
                <a:gd name="connsiteX4" fmla="*/ 0 w 9144000"/>
                <a:gd name="connsiteY4" fmla="*/ 1571625 h 1581150"/>
                <a:gd name="connsiteX5" fmla="*/ 20 w 9144000"/>
                <a:gd name="connsiteY5" fmla="*/ 1323975 h 1581150"/>
                <a:gd name="connsiteX0" fmla="*/ 20 w 9144000"/>
                <a:gd name="connsiteY0" fmla="*/ 1323975 h 1581150"/>
                <a:gd name="connsiteX1" fmla="*/ 9144000 w 9144000"/>
                <a:gd name="connsiteY1" fmla="*/ 0 h 1581150"/>
                <a:gd name="connsiteX2" fmla="*/ 9144000 w 9144000"/>
                <a:gd name="connsiteY2" fmla="*/ 257175 h 1581150"/>
                <a:gd name="connsiteX3" fmla="*/ 9144000 w 9144000"/>
                <a:gd name="connsiteY3" fmla="*/ 1581150 h 1581150"/>
                <a:gd name="connsiteX4" fmla="*/ 0 w 9144000"/>
                <a:gd name="connsiteY4" fmla="*/ 1571625 h 1581150"/>
                <a:gd name="connsiteX5" fmla="*/ 20 w 9144000"/>
                <a:gd name="connsiteY5" fmla="*/ 1323975 h 1581150"/>
                <a:gd name="connsiteX0" fmla="*/ 20 w 9144000"/>
                <a:gd name="connsiteY0" fmla="*/ 1323975 h 1581150"/>
                <a:gd name="connsiteX1" fmla="*/ 9144000 w 9144000"/>
                <a:gd name="connsiteY1" fmla="*/ 0 h 1581150"/>
                <a:gd name="connsiteX2" fmla="*/ 9144000 w 9144000"/>
                <a:gd name="connsiteY2" fmla="*/ 257175 h 1581150"/>
                <a:gd name="connsiteX3" fmla="*/ 9144000 w 9144000"/>
                <a:gd name="connsiteY3" fmla="*/ 1581150 h 1581150"/>
                <a:gd name="connsiteX4" fmla="*/ 0 w 9144000"/>
                <a:gd name="connsiteY4" fmla="*/ 1571625 h 1581150"/>
                <a:gd name="connsiteX5" fmla="*/ 20 w 9144000"/>
                <a:gd name="connsiteY5" fmla="*/ 1323975 h 1581150"/>
                <a:gd name="connsiteX0" fmla="*/ 20 w 9144000"/>
                <a:gd name="connsiteY0" fmla="*/ 1323975 h 1581150"/>
                <a:gd name="connsiteX1" fmla="*/ 9144000 w 9144000"/>
                <a:gd name="connsiteY1" fmla="*/ 0 h 1581150"/>
                <a:gd name="connsiteX2" fmla="*/ 9144000 w 9144000"/>
                <a:gd name="connsiteY2" fmla="*/ 257175 h 1581150"/>
                <a:gd name="connsiteX3" fmla="*/ 9144000 w 9144000"/>
                <a:gd name="connsiteY3" fmla="*/ 1581150 h 1581150"/>
                <a:gd name="connsiteX4" fmla="*/ 9134495 w 9144000"/>
                <a:gd name="connsiteY4" fmla="*/ 1572115 h 1581150"/>
                <a:gd name="connsiteX5" fmla="*/ 0 w 9144000"/>
                <a:gd name="connsiteY5" fmla="*/ 1571625 h 1581150"/>
                <a:gd name="connsiteX6" fmla="*/ 20 w 9144000"/>
                <a:gd name="connsiteY6" fmla="*/ 1323975 h 1581150"/>
                <a:gd name="connsiteX0" fmla="*/ 20 w 9144000"/>
                <a:gd name="connsiteY0" fmla="*/ 1323975 h 1581150"/>
                <a:gd name="connsiteX1" fmla="*/ 9144000 w 9144000"/>
                <a:gd name="connsiteY1" fmla="*/ 0 h 1581150"/>
                <a:gd name="connsiteX2" fmla="*/ 9144000 w 9144000"/>
                <a:gd name="connsiteY2" fmla="*/ 1581150 h 1581150"/>
                <a:gd name="connsiteX3" fmla="*/ 9134495 w 9144000"/>
                <a:gd name="connsiteY3" fmla="*/ 1572115 h 1581150"/>
                <a:gd name="connsiteX4" fmla="*/ 0 w 9144000"/>
                <a:gd name="connsiteY4" fmla="*/ 1571625 h 1581150"/>
                <a:gd name="connsiteX5" fmla="*/ 20 w 9144000"/>
                <a:gd name="connsiteY5" fmla="*/ 1323975 h 1581150"/>
                <a:gd name="connsiteX0" fmla="*/ 20 w 9144000"/>
                <a:gd name="connsiteY0" fmla="*/ 456601 h 713776"/>
                <a:gd name="connsiteX1" fmla="*/ 8611709 w 9144000"/>
                <a:gd name="connsiteY1" fmla="*/ 0 h 713776"/>
                <a:gd name="connsiteX2" fmla="*/ 9144000 w 9144000"/>
                <a:gd name="connsiteY2" fmla="*/ 713776 h 713776"/>
                <a:gd name="connsiteX3" fmla="*/ 9134495 w 9144000"/>
                <a:gd name="connsiteY3" fmla="*/ 704741 h 713776"/>
                <a:gd name="connsiteX4" fmla="*/ 0 w 9144000"/>
                <a:gd name="connsiteY4" fmla="*/ 704251 h 713776"/>
                <a:gd name="connsiteX5" fmla="*/ 20 w 9144000"/>
                <a:gd name="connsiteY5" fmla="*/ 456601 h 713776"/>
                <a:gd name="connsiteX0" fmla="*/ 20 w 9144000"/>
                <a:gd name="connsiteY0" fmla="*/ 818007 h 1075182"/>
                <a:gd name="connsiteX1" fmla="*/ 9124990 w 9144000"/>
                <a:gd name="connsiteY1" fmla="*/ 0 h 1075182"/>
                <a:gd name="connsiteX2" fmla="*/ 9144000 w 9144000"/>
                <a:gd name="connsiteY2" fmla="*/ 1075182 h 1075182"/>
                <a:gd name="connsiteX3" fmla="*/ 9134495 w 9144000"/>
                <a:gd name="connsiteY3" fmla="*/ 1066147 h 1075182"/>
                <a:gd name="connsiteX4" fmla="*/ 0 w 9144000"/>
                <a:gd name="connsiteY4" fmla="*/ 1065657 h 1075182"/>
                <a:gd name="connsiteX5" fmla="*/ 20 w 9144000"/>
                <a:gd name="connsiteY5" fmla="*/ 818007 h 1075182"/>
                <a:gd name="connsiteX0" fmla="*/ 20 w 9144000"/>
                <a:gd name="connsiteY0" fmla="*/ 176512 h 433687"/>
                <a:gd name="connsiteX1" fmla="*/ 8782802 w 9144000"/>
                <a:gd name="connsiteY1" fmla="*/ 0 h 433687"/>
                <a:gd name="connsiteX2" fmla="*/ 9144000 w 9144000"/>
                <a:gd name="connsiteY2" fmla="*/ 433687 h 433687"/>
                <a:gd name="connsiteX3" fmla="*/ 9134495 w 9144000"/>
                <a:gd name="connsiteY3" fmla="*/ 424652 h 433687"/>
                <a:gd name="connsiteX4" fmla="*/ 0 w 9144000"/>
                <a:gd name="connsiteY4" fmla="*/ 424162 h 433687"/>
                <a:gd name="connsiteX5" fmla="*/ 20 w 9144000"/>
                <a:gd name="connsiteY5" fmla="*/ 176512 h 433687"/>
                <a:gd name="connsiteX0" fmla="*/ 20 w 9144000"/>
                <a:gd name="connsiteY0" fmla="*/ 411426 h 668601"/>
                <a:gd name="connsiteX1" fmla="*/ 9124989 w 9144000"/>
                <a:gd name="connsiteY1" fmla="*/ 0 h 668601"/>
                <a:gd name="connsiteX2" fmla="*/ 9144000 w 9144000"/>
                <a:gd name="connsiteY2" fmla="*/ 668601 h 668601"/>
                <a:gd name="connsiteX3" fmla="*/ 9134495 w 9144000"/>
                <a:gd name="connsiteY3" fmla="*/ 659566 h 668601"/>
                <a:gd name="connsiteX4" fmla="*/ 0 w 9144000"/>
                <a:gd name="connsiteY4" fmla="*/ 659076 h 668601"/>
                <a:gd name="connsiteX5" fmla="*/ 20 w 9144000"/>
                <a:gd name="connsiteY5" fmla="*/ 411426 h 668601"/>
                <a:gd name="connsiteX0" fmla="*/ 20 w 9144000"/>
                <a:gd name="connsiteY0" fmla="*/ 998711 h 1081261"/>
                <a:gd name="connsiteX1" fmla="*/ 9124989 w 9144000"/>
                <a:gd name="connsiteY1" fmla="*/ 0 h 1081261"/>
                <a:gd name="connsiteX2" fmla="*/ 9144000 w 9144000"/>
                <a:gd name="connsiteY2" fmla="*/ 668601 h 1081261"/>
                <a:gd name="connsiteX3" fmla="*/ 9134495 w 9144000"/>
                <a:gd name="connsiteY3" fmla="*/ 659566 h 1081261"/>
                <a:gd name="connsiteX4" fmla="*/ 0 w 9144000"/>
                <a:gd name="connsiteY4" fmla="*/ 659076 h 1081261"/>
                <a:gd name="connsiteX5" fmla="*/ 20 w 9144000"/>
                <a:gd name="connsiteY5" fmla="*/ 998711 h 1081261"/>
                <a:gd name="connsiteX0" fmla="*/ 2243247 w 9144000"/>
                <a:gd name="connsiteY0" fmla="*/ 619235 h 701785"/>
                <a:gd name="connsiteX1" fmla="*/ 9124989 w 9144000"/>
                <a:gd name="connsiteY1" fmla="*/ 0 h 701785"/>
                <a:gd name="connsiteX2" fmla="*/ 9144000 w 9144000"/>
                <a:gd name="connsiteY2" fmla="*/ 668601 h 701785"/>
                <a:gd name="connsiteX3" fmla="*/ 9134495 w 9144000"/>
                <a:gd name="connsiteY3" fmla="*/ 659566 h 701785"/>
                <a:gd name="connsiteX4" fmla="*/ 0 w 9144000"/>
                <a:gd name="connsiteY4" fmla="*/ 659076 h 701785"/>
                <a:gd name="connsiteX5" fmla="*/ 2243247 w 9144000"/>
                <a:gd name="connsiteY5" fmla="*/ 619235 h 701785"/>
                <a:gd name="connsiteX0" fmla="*/ 7 w 6900760"/>
                <a:gd name="connsiteY0" fmla="*/ 619235 h 1354783"/>
                <a:gd name="connsiteX1" fmla="*/ 6881749 w 6900760"/>
                <a:gd name="connsiteY1" fmla="*/ 0 h 1354783"/>
                <a:gd name="connsiteX2" fmla="*/ 6900760 w 6900760"/>
                <a:gd name="connsiteY2" fmla="*/ 668601 h 1354783"/>
                <a:gd name="connsiteX3" fmla="*/ 6891255 w 6900760"/>
                <a:gd name="connsiteY3" fmla="*/ 659566 h 1354783"/>
                <a:gd name="connsiteX4" fmla="*/ 684361 w 6900760"/>
                <a:gd name="connsiteY4" fmla="*/ 1354783 h 1354783"/>
                <a:gd name="connsiteX5" fmla="*/ 7 w 6900760"/>
                <a:gd name="connsiteY5" fmla="*/ 619235 h 1354783"/>
                <a:gd name="connsiteX0" fmla="*/ 0 w 6900753"/>
                <a:gd name="connsiteY0" fmla="*/ 619235 h 668601"/>
                <a:gd name="connsiteX1" fmla="*/ 6881742 w 6900753"/>
                <a:gd name="connsiteY1" fmla="*/ 0 h 668601"/>
                <a:gd name="connsiteX2" fmla="*/ 6900753 w 6900753"/>
                <a:gd name="connsiteY2" fmla="*/ 668601 h 668601"/>
                <a:gd name="connsiteX3" fmla="*/ 6891248 w 6900753"/>
                <a:gd name="connsiteY3" fmla="*/ 659566 h 668601"/>
                <a:gd name="connsiteX4" fmla="*/ 0 w 6900753"/>
                <a:gd name="connsiteY4" fmla="*/ 619235 h 668601"/>
                <a:gd name="connsiteX0" fmla="*/ 0 w 6263905"/>
                <a:gd name="connsiteY0" fmla="*/ 1197485 h 1197485"/>
                <a:gd name="connsiteX1" fmla="*/ 6244894 w 6263905"/>
                <a:gd name="connsiteY1" fmla="*/ 0 h 1197485"/>
                <a:gd name="connsiteX2" fmla="*/ 6263905 w 6263905"/>
                <a:gd name="connsiteY2" fmla="*/ 668601 h 1197485"/>
                <a:gd name="connsiteX3" fmla="*/ 6254400 w 6263905"/>
                <a:gd name="connsiteY3" fmla="*/ 659566 h 1197485"/>
                <a:gd name="connsiteX4" fmla="*/ 0 w 6263905"/>
                <a:gd name="connsiteY4" fmla="*/ 1197485 h 1197485"/>
                <a:gd name="connsiteX0" fmla="*/ 0 w 7318982"/>
                <a:gd name="connsiteY0" fmla="*/ 673446 h 673446"/>
                <a:gd name="connsiteX1" fmla="*/ 7299971 w 7318982"/>
                <a:gd name="connsiteY1" fmla="*/ 0 h 673446"/>
                <a:gd name="connsiteX2" fmla="*/ 7318982 w 7318982"/>
                <a:gd name="connsiteY2" fmla="*/ 668601 h 673446"/>
                <a:gd name="connsiteX3" fmla="*/ 7309477 w 7318982"/>
                <a:gd name="connsiteY3" fmla="*/ 659566 h 673446"/>
                <a:gd name="connsiteX4" fmla="*/ 0 w 7318982"/>
                <a:gd name="connsiteY4" fmla="*/ 673446 h 673446"/>
                <a:gd name="connsiteX0" fmla="*/ 0 w 7318982"/>
                <a:gd name="connsiteY0" fmla="*/ 673446 h 673446"/>
                <a:gd name="connsiteX1" fmla="*/ 7299971 w 7318982"/>
                <a:gd name="connsiteY1" fmla="*/ 0 h 673446"/>
                <a:gd name="connsiteX2" fmla="*/ 7318982 w 7318982"/>
                <a:gd name="connsiteY2" fmla="*/ 668601 h 673446"/>
                <a:gd name="connsiteX3" fmla="*/ 0 w 7318982"/>
                <a:gd name="connsiteY3" fmla="*/ 673446 h 673446"/>
                <a:gd name="connsiteX0" fmla="*/ 0 w 7318982"/>
                <a:gd name="connsiteY0" fmla="*/ 526624 h 526624"/>
                <a:gd name="connsiteX1" fmla="*/ 7166898 w 7318982"/>
                <a:gd name="connsiteY1" fmla="*/ 0 h 526624"/>
                <a:gd name="connsiteX2" fmla="*/ 7318982 w 7318982"/>
                <a:gd name="connsiteY2" fmla="*/ 521779 h 526624"/>
                <a:gd name="connsiteX3" fmla="*/ 0 w 7318982"/>
                <a:gd name="connsiteY3" fmla="*/ 526624 h 526624"/>
                <a:gd name="connsiteX0" fmla="*/ 0 w 7323733"/>
                <a:gd name="connsiteY0" fmla="*/ 673445 h 673445"/>
                <a:gd name="connsiteX1" fmla="*/ 7323733 w 7323733"/>
                <a:gd name="connsiteY1" fmla="*/ 0 h 673445"/>
                <a:gd name="connsiteX2" fmla="*/ 7318982 w 7323733"/>
                <a:gd name="connsiteY2" fmla="*/ 668600 h 673445"/>
                <a:gd name="connsiteX3" fmla="*/ 0 w 7323733"/>
                <a:gd name="connsiteY3" fmla="*/ 673445 h 673445"/>
                <a:gd name="connsiteX0" fmla="*/ 0 w 7323733"/>
                <a:gd name="connsiteY0" fmla="*/ 673445 h 673445"/>
                <a:gd name="connsiteX1" fmla="*/ 7323733 w 7323733"/>
                <a:gd name="connsiteY1" fmla="*/ 0 h 673445"/>
                <a:gd name="connsiteX2" fmla="*/ 7145512 w 7323733"/>
                <a:gd name="connsiteY2" fmla="*/ 352371 h 673445"/>
                <a:gd name="connsiteX3" fmla="*/ 0 w 7323733"/>
                <a:gd name="connsiteY3" fmla="*/ 673445 h 673445"/>
                <a:gd name="connsiteX0" fmla="*/ 0 w 7323733"/>
                <a:gd name="connsiteY0" fmla="*/ 673445 h 675378"/>
                <a:gd name="connsiteX1" fmla="*/ 7323733 w 7323733"/>
                <a:gd name="connsiteY1" fmla="*/ 0 h 675378"/>
                <a:gd name="connsiteX2" fmla="*/ 7318982 w 7323733"/>
                <a:gd name="connsiteY2" fmla="*/ 675378 h 675378"/>
                <a:gd name="connsiteX3" fmla="*/ 0 w 7323733"/>
                <a:gd name="connsiteY3" fmla="*/ 673445 h 675378"/>
                <a:gd name="connsiteX0" fmla="*/ 0 w 7323733"/>
                <a:gd name="connsiteY0" fmla="*/ 673445 h 673445"/>
                <a:gd name="connsiteX1" fmla="*/ 7323733 w 7323733"/>
                <a:gd name="connsiteY1" fmla="*/ 0 h 673445"/>
                <a:gd name="connsiteX2" fmla="*/ 7202544 w 7323733"/>
                <a:gd name="connsiteY2" fmla="*/ 490158 h 673445"/>
                <a:gd name="connsiteX3" fmla="*/ 0 w 7323733"/>
                <a:gd name="connsiteY3" fmla="*/ 673445 h 673445"/>
                <a:gd name="connsiteX0" fmla="*/ 0 w 7323733"/>
                <a:gd name="connsiteY0" fmla="*/ 673445 h 675379"/>
                <a:gd name="connsiteX1" fmla="*/ 7323733 w 7323733"/>
                <a:gd name="connsiteY1" fmla="*/ 0 h 675379"/>
                <a:gd name="connsiteX2" fmla="*/ 7321359 w 7323733"/>
                <a:gd name="connsiteY2" fmla="*/ 675379 h 675379"/>
                <a:gd name="connsiteX3" fmla="*/ 0 w 7323733"/>
                <a:gd name="connsiteY3" fmla="*/ 673445 h 67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23733" h="675379">
                  <a:moveTo>
                    <a:pt x="0" y="673445"/>
                  </a:moveTo>
                  <a:lnTo>
                    <a:pt x="7323733" y="0"/>
                  </a:lnTo>
                  <a:cubicBezTo>
                    <a:pt x="7322149" y="222867"/>
                    <a:pt x="7322943" y="452512"/>
                    <a:pt x="7321359" y="675379"/>
                  </a:cubicBezTo>
                  <a:lnTo>
                    <a:pt x="0" y="673445"/>
                  </a:lnTo>
                  <a:close/>
                </a:path>
              </a:pathLst>
            </a:custGeom>
            <a:gradFill>
              <a:gsLst>
                <a:gs pos="28000">
                  <a:schemeClr val="accent3"/>
                </a:gs>
                <a:gs pos="40000">
                  <a:schemeClr val="tx2">
                    <a:lumMod val="90000"/>
                    <a:lumOff val="10000"/>
                  </a:schemeClr>
                </a:gs>
                <a:gs pos="48000">
                  <a:schemeClr val="accent3"/>
                </a:gs>
              </a:gsLst>
              <a:lin ang="15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F57296D-A779-FB4A-B1A5-4276E7CDB8C9}"/>
                </a:ext>
              </a:extLst>
            </p:cNvPr>
            <p:cNvSpPr/>
            <p:nvPr/>
          </p:nvSpPr>
          <p:spPr>
            <a:xfrm>
              <a:off x="-16254" y="712447"/>
              <a:ext cx="7605216" cy="928625"/>
            </a:xfrm>
            <a:custGeom>
              <a:avLst/>
              <a:gdLst>
                <a:gd name="connsiteX0" fmla="*/ 0 w 7436498"/>
                <a:gd name="connsiteY0" fmla="*/ 0 h 951723"/>
                <a:gd name="connsiteX1" fmla="*/ 0 w 7436498"/>
                <a:gd name="connsiteY1" fmla="*/ 139959 h 951723"/>
                <a:gd name="connsiteX2" fmla="*/ 7053942 w 7436498"/>
                <a:gd name="connsiteY2" fmla="*/ 951723 h 951723"/>
                <a:gd name="connsiteX3" fmla="*/ 7436498 w 7436498"/>
                <a:gd name="connsiteY3" fmla="*/ 914400 h 951723"/>
                <a:gd name="connsiteX4" fmla="*/ 0 w 7436498"/>
                <a:gd name="connsiteY4" fmla="*/ 0 h 951723"/>
                <a:gd name="connsiteX0" fmla="*/ 190500 w 7436498"/>
                <a:gd name="connsiteY0" fmla="*/ 0 h 1004110"/>
                <a:gd name="connsiteX1" fmla="*/ 0 w 7436498"/>
                <a:gd name="connsiteY1" fmla="*/ 192346 h 1004110"/>
                <a:gd name="connsiteX2" fmla="*/ 7053942 w 7436498"/>
                <a:gd name="connsiteY2" fmla="*/ 1004110 h 1004110"/>
                <a:gd name="connsiteX3" fmla="*/ 7436498 w 7436498"/>
                <a:gd name="connsiteY3" fmla="*/ 966787 h 1004110"/>
                <a:gd name="connsiteX4" fmla="*/ 190500 w 7436498"/>
                <a:gd name="connsiteY4" fmla="*/ 0 h 1004110"/>
                <a:gd name="connsiteX0" fmla="*/ 0 w 7448404"/>
                <a:gd name="connsiteY0" fmla="*/ 0 h 923148"/>
                <a:gd name="connsiteX1" fmla="*/ 11906 w 7448404"/>
                <a:gd name="connsiteY1" fmla="*/ 111384 h 923148"/>
                <a:gd name="connsiteX2" fmla="*/ 7065848 w 7448404"/>
                <a:gd name="connsiteY2" fmla="*/ 923148 h 923148"/>
                <a:gd name="connsiteX3" fmla="*/ 7448404 w 7448404"/>
                <a:gd name="connsiteY3" fmla="*/ 885825 h 923148"/>
                <a:gd name="connsiteX4" fmla="*/ 0 w 7448404"/>
                <a:gd name="connsiteY4" fmla="*/ 0 h 923148"/>
                <a:gd name="connsiteX0" fmla="*/ 0 w 7448404"/>
                <a:gd name="connsiteY0" fmla="*/ 0 h 923148"/>
                <a:gd name="connsiteX1" fmla="*/ 164306 w 7448404"/>
                <a:gd name="connsiteY1" fmla="*/ 68522 h 923148"/>
                <a:gd name="connsiteX2" fmla="*/ 7065848 w 7448404"/>
                <a:gd name="connsiteY2" fmla="*/ 923148 h 923148"/>
                <a:gd name="connsiteX3" fmla="*/ 7448404 w 7448404"/>
                <a:gd name="connsiteY3" fmla="*/ 885825 h 923148"/>
                <a:gd name="connsiteX4" fmla="*/ 0 w 7448404"/>
                <a:gd name="connsiteY4" fmla="*/ 0 h 923148"/>
                <a:gd name="connsiteX0" fmla="*/ 0 w 7448404"/>
                <a:gd name="connsiteY0" fmla="*/ 0 h 923148"/>
                <a:gd name="connsiteX1" fmla="*/ 302418 w 7448404"/>
                <a:gd name="connsiteY1" fmla="*/ 297122 h 923148"/>
                <a:gd name="connsiteX2" fmla="*/ 7065848 w 7448404"/>
                <a:gd name="connsiteY2" fmla="*/ 923148 h 923148"/>
                <a:gd name="connsiteX3" fmla="*/ 7448404 w 7448404"/>
                <a:gd name="connsiteY3" fmla="*/ 885825 h 923148"/>
                <a:gd name="connsiteX4" fmla="*/ 0 w 7448404"/>
                <a:gd name="connsiteY4" fmla="*/ 0 h 923148"/>
                <a:gd name="connsiteX0" fmla="*/ 1 w 7448405"/>
                <a:gd name="connsiteY0" fmla="*/ 0 h 923148"/>
                <a:gd name="connsiteX1" fmla="*/ 0 w 7448405"/>
                <a:gd name="connsiteY1" fmla="*/ 75665 h 923148"/>
                <a:gd name="connsiteX2" fmla="*/ 7065849 w 7448405"/>
                <a:gd name="connsiteY2" fmla="*/ 923148 h 923148"/>
                <a:gd name="connsiteX3" fmla="*/ 7448405 w 7448405"/>
                <a:gd name="connsiteY3" fmla="*/ 885825 h 923148"/>
                <a:gd name="connsiteX4" fmla="*/ 1 w 7448405"/>
                <a:gd name="connsiteY4" fmla="*/ 0 h 923148"/>
                <a:gd name="connsiteX0" fmla="*/ 1 w 7400780"/>
                <a:gd name="connsiteY0" fmla="*/ 0 h 928688"/>
                <a:gd name="connsiteX1" fmla="*/ 0 w 7400780"/>
                <a:gd name="connsiteY1" fmla="*/ 75665 h 928688"/>
                <a:gd name="connsiteX2" fmla="*/ 7065849 w 7400780"/>
                <a:gd name="connsiteY2" fmla="*/ 923148 h 928688"/>
                <a:gd name="connsiteX3" fmla="*/ 7400780 w 7400780"/>
                <a:gd name="connsiteY3" fmla="*/ 928688 h 928688"/>
                <a:gd name="connsiteX4" fmla="*/ 1 w 7400780"/>
                <a:gd name="connsiteY4" fmla="*/ 0 h 928688"/>
                <a:gd name="connsiteX0" fmla="*/ 1 w 7605568"/>
                <a:gd name="connsiteY0" fmla="*/ 0 h 923148"/>
                <a:gd name="connsiteX1" fmla="*/ 0 w 7605568"/>
                <a:gd name="connsiteY1" fmla="*/ 75665 h 923148"/>
                <a:gd name="connsiteX2" fmla="*/ 7065849 w 7605568"/>
                <a:gd name="connsiteY2" fmla="*/ 923148 h 923148"/>
                <a:gd name="connsiteX3" fmla="*/ 7605568 w 7605568"/>
                <a:gd name="connsiteY3" fmla="*/ 897732 h 923148"/>
                <a:gd name="connsiteX4" fmla="*/ 1 w 7605568"/>
                <a:gd name="connsiteY4" fmla="*/ 0 h 923148"/>
                <a:gd name="connsiteX0" fmla="*/ 1 w 7605568"/>
                <a:gd name="connsiteY0" fmla="*/ 0 h 897732"/>
                <a:gd name="connsiteX1" fmla="*/ 0 w 7605568"/>
                <a:gd name="connsiteY1" fmla="*/ 75665 h 897732"/>
                <a:gd name="connsiteX2" fmla="*/ 7065849 w 7605568"/>
                <a:gd name="connsiteY2" fmla="*/ 863617 h 897732"/>
                <a:gd name="connsiteX3" fmla="*/ 7605568 w 7605568"/>
                <a:gd name="connsiteY3" fmla="*/ 897732 h 897732"/>
                <a:gd name="connsiteX4" fmla="*/ 1 w 7605568"/>
                <a:gd name="connsiteY4" fmla="*/ 0 h 897732"/>
                <a:gd name="connsiteX0" fmla="*/ 1 w 7605568"/>
                <a:gd name="connsiteY0" fmla="*/ 0 h 927910"/>
                <a:gd name="connsiteX1" fmla="*/ 0 w 7605568"/>
                <a:gd name="connsiteY1" fmla="*/ 75665 h 927910"/>
                <a:gd name="connsiteX2" fmla="*/ 7225392 w 7605568"/>
                <a:gd name="connsiteY2" fmla="*/ 927910 h 927910"/>
                <a:gd name="connsiteX3" fmla="*/ 7605568 w 7605568"/>
                <a:gd name="connsiteY3" fmla="*/ 897732 h 927910"/>
                <a:gd name="connsiteX4" fmla="*/ 1 w 7605568"/>
                <a:gd name="connsiteY4" fmla="*/ 0 h 92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05568" h="927910">
                  <a:moveTo>
                    <a:pt x="1" y="0"/>
                  </a:moveTo>
                  <a:cubicBezTo>
                    <a:pt x="1" y="25222"/>
                    <a:pt x="0" y="50443"/>
                    <a:pt x="0" y="75665"/>
                  </a:cubicBezTo>
                  <a:lnTo>
                    <a:pt x="7225392" y="927910"/>
                  </a:lnTo>
                  <a:lnTo>
                    <a:pt x="7605568" y="8977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71C9D7E-E3CC-DB41-A99B-E6B9BF546DAA}"/>
                </a:ext>
              </a:extLst>
            </p:cNvPr>
            <p:cNvSpPr/>
            <p:nvPr/>
          </p:nvSpPr>
          <p:spPr>
            <a:xfrm>
              <a:off x="1664799" y="1417249"/>
              <a:ext cx="7465525" cy="741313"/>
            </a:xfrm>
            <a:custGeom>
              <a:avLst/>
              <a:gdLst>
                <a:gd name="connsiteX0" fmla="*/ 7408506 w 7408506"/>
                <a:gd name="connsiteY0" fmla="*/ 0 h 755780"/>
                <a:gd name="connsiteX1" fmla="*/ 0 w 7408506"/>
                <a:gd name="connsiteY1" fmla="*/ 755780 h 755780"/>
                <a:gd name="connsiteX2" fmla="*/ 662473 w 7408506"/>
                <a:gd name="connsiteY2" fmla="*/ 755780 h 755780"/>
                <a:gd name="connsiteX3" fmla="*/ 7408506 w 7408506"/>
                <a:gd name="connsiteY3" fmla="*/ 74645 h 755780"/>
                <a:gd name="connsiteX4" fmla="*/ 7408506 w 7408506"/>
                <a:gd name="connsiteY4" fmla="*/ 0 h 755780"/>
                <a:gd name="connsiteX0" fmla="*/ 6958449 w 6958449"/>
                <a:gd name="connsiteY0" fmla="*/ 0 h 755780"/>
                <a:gd name="connsiteX1" fmla="*/ 0 w 6958449"/>
                <a:gd name="connsiteY1" fmla="*/ 712918 h 755780"/>
                <a:gd name="connsiteX2" fmla="*/ 212416 w 6958449"/>
                <a:gd name="connsiteY2" fmla="*/ 755780 h 755780"/>
                <a:gd name="connsiteX3" fmla="*/ 6958449 w 6958449"/>
                <a:gd name="connsiteY3" fmla="*/ 74645 h 755780"/>
                <a:gd name="connsiteX4" fmla="*/ 6958449 w 6958449"/>
                <a:gd name="connsiteY4" fmla="*/ 0 h 755780"/>
                <a:gd name="connsiteX0" fmla="*/ 6958449 w 6958449"/>
                <a:gd name="connsiteY0" fmla="*/ 0 h 712918"/>
                <a:gd name="connsiteX1" fmla="*/ 0 w 6958449"/>
                <a:gd name="connsiteY1" fmla="*/ 712918 h 712918"/>
                <a:gd name="connsiteX2" fmla="*/ 302903 w 6958449"/>
                <a:gd name="connsiteY2" fmla="*/ 705774 h 712918"/>
                <a:gd name="connsiteX3" fmla="*/ 6958449 w 6958449"/>
                <a:gd name="connsiteY3" fmla="*/ 74645 h 712918"/>
                <a:gd name="connsiteX4" fmla="*/ 6958449 w 6958449"/>
                <a:gd name="connsiteY4" fmla="*/ 0 h 712918"/>
                <a:gd name="connsiteX0" fmla="*/ 6958449 w 6958449"/>
                <a:gd name="connsiteY0" fmla="*/ 0 h 741492"/>
                <a:gd name="connsiteX1" fmla="*/ 0 w 6958449"/>
                <a:gd name="connsiteY1" fmla="*/ 712918 h 741492"/>
                <a:gd name="connsiteX2" fmla="*/ 248134 w 6958449"/>
                <a:gd name="connsiteY2" fmla="*/ 741492 h 741492"/>
                <a:gd name="connsiteX3" fmla="*/ 6958449 w 6958449"/>
                <a:gd name="connsiteY3" fmla="*/ 74645 h 741492"/>
                <a:gd name="connsiteX4" fmla="*/ 6958449 w 6958449"/>
                <a:gd name="connsiteY4" fmla="*/ 0 h 741492"/>
                <a:gd name="connsiteX0" fmla="*/ 7465656 w 7465656"/>
                <a:gd name="connsiteY0" fmla="*/ 0 h 741493"/>
                <a:gd name="connsiteX1" fmla="*/ 0 w 7465656"/>
                <a:gd name="connsiteY1" fmla="*/ 741493 h 741493"/>
                <a:gd name="connsiteX2" fmla="*/ 755341 w 7465656"/>
                <a:gd name="connsiteY2" fmla="*/ 741492 h 741493"/>
                <a:gd name="connsiteX3" fmla="*/ 7465656 w 7465656"/>
                <a:gd name="connsiteY3" fmla="*/ 74645 h 741493"/>
                <a:gd name="connsiteX4" fmla="*/ 7465656 w 7465656"/>
                <a:gd name="connsiteY4" fmla="*/ 0 h 74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5656" h="741493">
                  <a:moveTo>
                    <a:pt x="7465656" y="0"/>
                  </a:moveTo>
                  <a:lnTo>
                    <a:pt x="0" y="741493"/>
                  </a:lnTo>
                  <a:lnTo>
                    <a:pt x="755341" y="741492"/>
                  </a:lnTo>
                  <a:lnTo>
                    <a:pt x="7465656" y="74645"/>
                  </a:lnTo>
                  <a:lnTo>
                    <a:pt x="74656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AFFDD3B-FF27-B441-BF2F-B4C44C301B8A}"/>
              </a:ext>
            </a:extLst>
          </p:cNvPr>
          <p:cNvSpPr txBox="1"/>
          <p:nvPr/>
        </p:nvSpPr>
        <p:spPr>
          <a:xfrm>
            <a:off x="9932182" y="5735637"/>
            <a:ext cx="20438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lhennem@gmu.edu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lucas_henneman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12" name="Graphic 11" descr="Envelope">
            <a:extLst>
              <a:ext uri="{FF2B5EF4-FFF2-40B4-BE49-F238E27FC236}">
                <a16:creationId xmlns:a16="http://schemas.microsoft.com/office/drawing/2014/main" id="{AF015193-5BDE-4241-81FC-A7B227165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8925" y="5781148"/>
            <a:ext cx="320040" cy="3200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D39B29-C5AD-1847-BF78-6FC0AC5160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8925" y="6176187"/>
            <a:ext cx="320040" cy="320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7A65B2-C24B-9949-80EE-B7C783173E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5224782"/>
            <a:ext cx="20320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51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DC0C0-A1C7-FC54-4E13-F36AE4A3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Scrubbers and retirements led to coal PM</a:t>
            </a:r>
            <a:r>
              <a:rPr lang="en-US" baseline="-25000" dirty="0"/>
              <a:t>2.5</a:t>
            </a:r>
            <a:r>
              <a:rPr lang="en-US" dirty="0"/>
              <a:t> exposure reductions in different periods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6762E-58C1-CB53-9B40-25FBB99FF145}"/>
              </a:ext>
            </a:extLst>
          </p:cNvPr>
          <p:cNvSpPr txBox="1"/>
          <p:nvPr/>
        </p:nvSpPr>
        <p:spPr>
          <a:xfrm>
            <a:off x="3223030" y="1755737"/>
            <a:ext cx="5692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% baseline population-weighted exposure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7036A8-0578-7CF6-75E5-77EC27382D1A}"/>
              </a:ext>
            </a:extLst>
          </p:cNvPr>
          <p:cNvGrpSpPr/>
          <p:nvPr/>
        </p:nvGrpSpPr>
        <p:grpSpPr>
          <a:xfrm>
            <a:off x="2721370" y="2188990"/>
            <a:ext cx="6669054" cy="4067662"/>
            <a:chOff x="4151276" y="2463930"/>
            <a:chExt cx="8123527" cy="405594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C0366D-8A8E-6B70-FF2C-8BCE6211CC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1"/>
            <a:stretch/>
          </p:blipFill>
          <p:spPr>
            <a:xfrm>
              <a:off x="4151276" y="2463930"/>
              <a:ext cx="8123527" cy="40559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3449D0-C9EF-9221-1B87-EF1532C1E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2168" y="4719837"/>
              <a:ext cx="3252727" cy="1520777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498A7B2-43E7-F0D3-0D89-6A0679002412}"/>
              </a:ext>
            </a:extLst>
          </p:cNvPr>
          <p:cNvSpPr txBox="1"/>
          <p:nvPr/>
        </p:nvSpPr>
        <p:spPr>
          <a:xfrm>
            <a:off x="109531" y="2176633"/>
            <a:ext cx="2502308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Exposure contributed</a:t>
            </a:r>
          </a:p>
          <a:p>
            <a:r>
              <a:rPr lang="en-US" sz="2400" dirty="0"/>
              <a:t>No scrubber</a:t>
            </a:r>
          </a:p>
          <a:p>
            <a:endParaRPr lang="en-US" sz="2400" dirty="0"/>
          </a:p>
          <a:p>
            <a:r>
              <a:rPr lang="en-US" sz="2400" dirty="0"/>
              <a:t>With scrubber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8F1BAA-C477-6036-DB5D-75002810C410}"/>
              </a:ext>
            </a:extLst>
          </p:cNvPr>
          <p:cNvCxnSpPr>
            <a:cxnSpLocks/>
          </p:cNvCxnSpPr>
          <p:nvPr/>
        </p:nvCxnSpPr>
        <p:spPr>
          <a:xfrm flipV="1">
            <a:off x="1911461" y="3146129"/>
            <a:ext cx="1449577" cy="8685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F3DB0E-7C60-2AC6-F2B4-B0FB2A4F5D52}"/>
              </a:ext>
            </a:extLst>
          </p:cNvPr>
          <p:cNvCxnSpPr>
            <a:cxnSpLocks/>
          </p:cNvCxnSpPr>
          <p:nvPr/>
        </p:nvCxnSpPr>
        <p:spPr>
          <a:xfrm flipV="1">
            <a:off x="2148128" y="3146129"/>
            <a:ext cx="3014840" cy="710142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12FC5AB-67A0-94BD-049D-BE1131C0BDDF}"/>
              </a:ext>
            </a:extLst>
          </p:cNvPr>
          <p:cNvSpPr txBox="1"/>
          <p:nvPr/>
        </p:nvSpPr>
        <p:spPr>
          <a:xfrm>
            <a:off x="9499955" y="2176633"/>
            <a:ext cx="2582513" cy="3785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 u="sng"/>
            </a:lvl1pPr>
          </a:lstStyle>
          <a:p>
            <a:r>
              <a:rPr lang="en-US" dirty="0"/>
              <a:t>Exposure avoided</a:t>
            </a:r>
          </a:p>
          <a:p>
            <a:r>
              <a:rPr lang="en-US" b="0" u="none" dirty="0"/>
              <a:t>Retirement before/after scrubber</a:t>
            </a:r>
          </a:p>
          <a:p>
            <a:endParaRPr lang="en-US" b="0" u="none" dirty="0"/>
          </a:p>
          <a:p>
            <a:r>
              <a:rPr lang="en-US" b="0" u="none" dirty="0"/>
              <a:t>scrubber</a:t>
            </a:r>
          </a:p>
          <a:p>
            <a:endParaRPr lang="en-US" b="0" u="none" dirty="0"/>
          </a:p>
          <a:p>
            <a:r>
              <a:rPr lang="en-US" b="0" u="none" dirty="0"/>
              <a:t>Reduced operation before/after scrubber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68E93C7-D37D-0DC3-06B3-8343BD35F72B}"/>
              </a:ext>
            </a:extLst>
          </p:cNvPr>
          <p:cNvCxnSpPr>
            <a:cxnSpLocks/>
          </p:cNvCxnSpPr>
          <p:nvPr/>
        </p:nvCxnSpPr>
        <p:spPr>
          <a:xfrm flipH="1" flipV="1">
            <a:off x="9035586" y="2421795"/>
            <a:ext cx="368381" cy="498864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111C957-FD52-3C84-36D9-E35C64FB75D6}"/>
              </a:ext>
            </a:extLst>
          </p:cNvPr>
          <p:cNvCxnSpPr>
            <a:cxnSpLocks/>
          </p:cNvCxnSpPr>
          <p:nvPr/>
        </p:nvCxnSpPr>
        <p:spPr>
          <a:xfrm flipH="1" flipV="1">
            <a:off x="8483600" y="2588571"/>
            <a:ext cx="973487" cy="447549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84C6236-831F-0C6A-64DD-D31F356FA694}"/>
              </a:ext>
            </a:extLst>
          </p:cNvPr>
          <p:cNvCxnSpPr>
            <a:cxnSpLocks/>
          </p:cNvCxnSpPr>
          <p:nvPr/>
        </p:nvCxnSpPr>
        <p:spPr>
          <a:xfrm flipH="1">
            <a:off x="8031892" y="4130261"/>
            <a:ext cx="1428178" cy="0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CA468D9-D3A4-FB92-B33D-8F8B6166325C}"/>
              </a:ext>
            </a:extLst>
          </p:cNvPr>
          <p:cNvCxnSpPr>
            <a:cxnSpLocks/>
          </p:cNvCxnSpPr>
          <p:nvPr/>
        </p:nvCxnSpPr>
        <p:spPr>
          <a:xfrm flipH="1">
            <a:off x="8178800" y="5200405"/>
            <a:ext cx="1225167" cy="514672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E06E83E-385A-BB7E-AAA3-31731EEEDF3D}"/>
              </a:ext>
            </a:extLst>
          </p:cNvPr>
          <p:cNvCxnSpPr>
            <a:cxnSpLocks/>
          </p:cNvCxnSpPr>
          <p:nvPr/>
        </p:nvCxnSpPr>
        <p:spPr>
          <a:xfrm flipH="1">
            <a:off x="8328454" y="5053358"/>
            <a:ext cx="1117740" cy="404383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63C53A0-5CB3-0D25-3412-460F4E50FF38}"/>
              </a:ext>
            </a:extLst>
          </p:cNvPr>
          <p:cNvSpPr txBox="1"/>
          <p:nvPr/>
        </p:nvSpPr>
        <p:spPr>
          <a:xfrm>
            <a:off x="163292" y="5053358"/>
            <a:ext cx="2502308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Estimated using difference between PWE before &amp; after interventions</a:t>
            </a:r>
          </a:p>
        </p:txBody>
      </p:sp>
    </p:spTree>
    <p:extLst>
      <p:ext uri="{BB962C8B-B14F-4D97-AF65-F5344CB8AC3E}">
        <p14:creationId xmlns:p14="http://schemas.microsoft.com/office/powerpoint/2010/main" val="407070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DC0C0-A1C7-FC54-4E13-F36AE4A3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Scrubbers and retirements led to coal PM</a:t>
            </a:r>
            <a:r>
              <a:rPr lang="en-US" baseline="-25000" dirty="0"/>
              <a:t>2.5</a:t>
            </a:r>
            <a:r>
              <a:rPr lang="en-US" dirty="0"/>
              <a:t> exposure reductions in different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972C-A003-7DB4-D045-EF64FD11D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21063"/>
            <a:ext cx="3398413" cy="4055899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chemeClr val="accent2"/>
                </a:solidFill>
              </a:rPr>
              <a:t>2006-2011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scrubber installations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>
                <a:solidFill>
                  <a:schemeClr val="accent4"/>
                </a:solidFill>
              </a:rPr>
              <a:t>2008-2012</a:t>
            </a:r>
            <a:r>
              <a:rPr lang="en-US" dirty="0">
                <a:solidFill>
                  <a:schemeClr val="accent4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reduced operations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>
                <a:solidFill>
                  <a:schemeClr val="accent6"/>
                </a:solidFill>
              </a:rPr>
              <a:t>after 2012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retirements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6762E-58C1-CB53-9B40-25FBB99FF145}"/>
              </a:ext>
            </a:extLst>
          </p:cNvPr>
          <p:cNvSpPr txBox="1"/>
          <p:nvPr/>
        </p:nvSpPr>
        <p:spPr>
          <a:xfrm>
            <a:off x="5375844" y="1659399"/>
            <a:ext cx="5692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% baseline population-weighted exposure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7036A8-0578-7CF6-75E5-77EC27382D1A}"/>
              </a:ext>
            </a:extLst>
          </p:cNvPr>
          <p:cNvGrpSpPr/>
          <p:nvPr/>
        </p:nvGrpSpPr>
        <p:grpSpPr>
          <a:xfrm>
            <a:off x="4236614" y="1918011"/>
            <a:ext cx="7971281" cy="4861931"/>
            <a:chOff x="4151276" y="2463930"/>
            <a:chExt cx="8123527" cy="405594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C0366D-8A8E-6B70-FF2C-8BCE6211CC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1"/>
            <a:stretch/>
          </p:blipFill>
          <p:spPr>
            <a:xfrm>
              <a:off x="4151276" y="2463930"/>
              <a:ext cx="8123527" cy="40559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3449D0-C9EF-9221-1B87-EF1532C1E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2167" y="4706207"/>
              <a:ext cx="3281880" cy="1534408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8BAD82F2-9383-6F59-F7AB-635CC93A95C3}"/>
              </a:ext>
            </a:extLst>
          </p:cNvPr>
          <p:cNvSpPr/>
          <p:nvPr/>
        </p:nvSpPr>
        <p:spPr>
          <a:xfrm rot="19857754">
            <a:off x="7724346" y="1849835"/>
            <a:ext cx="1794933" cy="304360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AD5EF5-0528-AAC5-FD59-93DBD35758A7}"/>
              </a:ext>
            </a:extLst>
          </p:cNvPr>
          <p:cNvSpPr/>
          <p:nvPr/>
        </p:nvSpPr>
        <p:spPr>
          <a:xfrm rot="18717404">
            <a:off x="8137666" y="4038626"/>
            <a:ext cx="1308320" cy="2529967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9B22768-36A2-6B7E-84EC-B106B8B6C6F8}"/>
              </a:ext>
            </a:extLst>
          </p:cNvPr>
          <p:cNvSpPr/>
          <p:nvPr/>
        </p:nvSpPr>
        <p:spPr>
          <a:xfrm rot="16677534">
            <a:off x="10616022" y="1653551"/>
            <a:ext cx="1205329" cy="1999494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6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5C44E-549E-077C-3E20-7DF2B17F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Nationwide population-weighted exposure declined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39476-3A91-C73D-2DE6-8AEC7943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28" y="1787522"/>
            <a:ext cx="3971998" cy="4848056"/>
          </a:xfrm>
        </p:spPr>
        <p:txBody>
          <a:bodyPr>
            <a:normAutofit/>
          </a:bodyPr>
          <a:lstStyle/>
          <a:p>
            <a:r>
              <a:rPr lang="en-US" dirty="0"/>
              <a:t>County population: US Census</a:t>
            </a:r>
          </a:p>
          <a:p>
            <a:pPr lvl="1"/>
            <a:r>
              <a:rPr lang="en-US" dirty="0"/>
              <a:t>Coarse resolution, but coal PM</a:t>
            </a:r>
            <a:r>
              <a:rPr lang="en-US" baseline="-25000" dirty="0"/>
              <a:t>2.5</a:t>
            </a:r>
            <a:r>
              <a:rPr lang="en-US" dirty="0"/>
              <a:t> is regional</a:t>
            </a:r>
          </a:p>
          <a:p>
            <a:pPr lvl="1"/>
            <a:r>
              <a:rPr lang="en-US" dirty="0"/>
              <a:t>Racial categories include Hispanic &amp; non-Hispanic</a:t>
            </a:r>
          </a:p>
          <a:p>
            <a:pPr lvl="1"/>
            <a:r>
              <a:rPr lang="en-US" dirty="0"/>
              <a:t>Hispanic incorporates White &amp; non-White</a:t>
            </a:r>
          </a:p>
          <a:p>
            <a:r>
              <a:rPr lang="en-US" dirty="0"/>
              <a:t>Black population exposure higher than national average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ACB8D4-CDDC-9601-14BC-79567804E8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/>
          <a:stretch/>
        </p:blipFill>
        <p:spPr>
          <a:xfrm>
            <a:off x="4478626" y="1787523"/>
            <a:ext cx="7534148" cy="3931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FB3140-ACEF-08FD-2BA4-E0CDA5395CCB}"/>
              </a:ext>
            </a:extLst>
          </p:cNvPr>
          <p:cNvSpPr txBox="1"/>
          <p:nvPr/>
        </p:nvSpPr>
        <p:spPr>
          <a:xfrm>
            <a:off x="5661883" y="1325858"/>
            <a:ext cx="5167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Population-weighted coal PM</a:t>
            </a:r>
            <a:r>
              <a:rPr lang="en-US" sz="2400" b="1" baseline="-25000" dirty="0"/>
              <a:t>2.5</a:t>
            </a:r>
            <a:r>
              <a:rPr lang="en-US" sz="2400" b="1" dirty="0"/>
              <a:t>, µg m</a:t>
            </a:r>
            <a:r>
              <a:rPr lang="en-US" sz="2400" b="1" baseline="30000" dirty="0"/>
              <a:t>-3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43BEF-6146-E995-D6BC-FE9C8CF60CE4}"/>
              </a:ext>
            </a:extLst>
          </p:cNvPr>
          <p:cNvSpPr txBox="1"/>
          <p:nvPr/>
        </p:nvSpPr>
        <p:spPr>
          <a:xfrm>
            <a:off x="4324865" y="5688449"/>
            <a:ext cx="7837927" cy="1169551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indent="-914400"/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Asian population alone</a:t>
            </a:r>
          </a:p>
          <a:p>
            <a:pPr indent="-914400"/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Black or African American population alone</a:t>
            </a:r>
          </a:p>
          <a:p>
            <a:pPr indent="-914400"/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Hispanic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population of Hispanic origin (any race)</a:t>
            </a:r>
          </a:p>
          <a:p>
            <a:pPr indent="-914400"/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Native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American Indian and Alaska Native population alone</a:t>
            </a:r>
          </a:p>
          <a:p>
            <a:pPr indent="-914400"/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Pacific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Native Hawaiian and Other Pacific Islander </a:t>
            </a:r>
          </a:p>
          <a:p>
            <a:pPr indent="-914400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 alone</a:t>
            </a:r>
            <a:endParaRPr lang="en-US" sz="1400" dirty="0"/>
          </a:p>
          <a:p>
            <a:pPr indent="-914400"/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White alone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8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D4048-D37C-A82F-3607-72D2A697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metrics explore exposure disparities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88EC-3CD6-5DD1-CCAB-1250D09C1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866"/>
            <a:ext cx="5054600" cy="5107839"/>
          </a:xfrm>
        </p:spPr>
        <p:txBody>
          <a:bodyPr>
            <a:noAutofit/>
          </a:bodyPr>
          <a:lstStyle/>
          <a:p>
            <a:r>
              <a:rPr lang="en-US" dirty="0"/>
              <a:t>Absolute exposure difference (µg m</a:t>
            </a:r>
            <a:r>
              <a:rPr lang="en-US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‑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Inequitable exposure in South Black population</a:t>
            </a:r>
          </a:p>
          <a:p>
            <a:pPr lvl="1"/>
            <a:r>
              <a:rPr lang="en-US" dirty="0"/>
              <a:t>Inequity reductions across period</a:t>
            </a:r>
          </a:p>
          <a:p>
            <a:r>
              <a:rPr lang="en-US" dirty="0"/>
              <a:t>Relative exposure difference</a:t>
            </a:r>
          </a:p>
          <a:p>
            <a:pPr lvl="1"/>
            <a:r>
              <a:rPr lang="en-US" dirty="0"/>
              <a:t>Black population consistently exposed at higher levels</a:t>
            </a:r>
          </a:p>
          <a:p>
            <a:pPr lvl="1"/>
            <a:r>
              <a:rPr lang="en-US" dirty="0"/>
              <a:t>Little inequity reductions over time</a:t>
            </a:r>
          </a:p>
          <a:p>
            <a:pPr lvl="1"/>
            <a:r>
              <a:rPr lang="en-US" dirty="0"/>
              <a:t>Native American population exposed to higher levels in West (absolute differences small)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0219E-B756-9559-009A-436C6547F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b="50025"/>
          <a:stretch/>
        </p:blipFill>
        <p:spPr>
          <a:xfrm>
            <a:off x="5892800" y="1329546"/>
            <a:ext cx="6273800" cy="266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37B56D-2AE8-C189-16EA-25090327DB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93370"/>
          <a:stretch/>
        </p:blipFill>
        <p:spPr>
          <a:xfrm>
            <a:off x="5892800" y="3920435"/>
            <a:ext cx="6273800" cy="353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F6D0BC-D144-8BE9-72AD-BE04F14A65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/>
          <a:stretch/>
        </p:blipFill>
        <p:spPr>
          <a:xfrm>
            <a:off x="5892800" y="1329546"/>
            <a:ext cx="6273800" cy="5336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856AAA-5A33-8FA6-C8CB-E963E0060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1776" y="2596205"/>
            <a:ext cx="1029074" cy="127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8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5CA9D-026A-B99A-AB45-DFAF4095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Issue: power plants located near the populations they 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E8EDE-FBC0-AAA2-B2E2-39B8A4A20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799" cy="4859380"/>
          </a:xfrm>
        </p:spPr>
        <p:txBody>
          <a:bodyPr>
            <a:normAutofit/>
          </a:bodyPr>
          <a:lstStyle/>
          <a:p>
            <a:r>
              <a:rPr lang="en-US" dirty="0"/>
              <a:t>Potential inequities from population distributions</a:t>
            </a:r>
          </a:p>
          <a:p>
            <a:r>
              <a:rPr lang="en-US" dirty="0"/>
              <a:t>Our solution: normalize by “expected inequity”</a:t>
            </a:r>
          </a:p>
          <a:p>
            <a:pPr lvl="1"/>
            <a:r>
              <a:rPr lang="en-US" dirty="0"/>
              <a:t>EGU assumed at centroid of each 36 km grid cell</a:t>
            </a:r>
          </a:p>
          <a:p>
            <a:pPr lvl="1"/>
            <a:r>
              <a:rPr lang="en-US" dirty="0"/>
              <a:t>Inverse-distance weighted exposure</a:t>
            </a:r>
          </a:p>
          <a:p>
            <a:r>
              <a:rPr lang="en-US" dirty="0"/>
              <a:t>Accounts for:</a:t>
            </a:r>
          </a:p>
          <a:p>
            <a:pPr lvl="1"/>
            <a:r>
              <a:rPr lang="en-US" dirty="0"/>
              <a:t>Population demographics</a:t>
            </a:r>
          </a:p>
          <a:p>
            <a:pPr lvl="1"/>
            <a:r>
              <a:rPr lang="en-US" dirty="0"/>
              <a:t>Population changes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B6E17076-EF81-1AD4-B182-F97180CD2E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/>
          <a:stretch/>
        </p:blipFill>
        <p:spPr>
          <a:xfrm>
            <a:off x="6113928" y="1825624"/>
            <a:ext cx="6078073" cy="396969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D1863B-9854-E4FD-FA78-FCF42344670A}"/>
              </a:ext>
            </a:extLst>
          </p:cNvPr>
          <p:cNvSpPr txBox="1">
            <a:spLocks/>
          </p:cNvSpPr>
          <p:nvPr/>
        </p:nvSpPr>
        <p:spPr>
          <a:xfrm>
            <a:off x="7678695" y="1487230"/>
            <a:ext cx="3383692" cy="541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/>
              <a:t>Expected Inequity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BB36FD-EFC5-5F11-6528-79AC0C2B5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347" y="2315931"/>
            <a:ext cx="1125768" cy="13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8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2341-344C-358D-FBD8-EAE5ABA5D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exposure metric: relative exposure enhancement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51FAB6-411E-B77C-819C-06DED2231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0" b="34892"/>
          <a:stretch/>
        </p:blipFill>
        <p:spPr>
          <a:xfrm>
            <a:off x="265213" y="1604190"/>
            <a:ext cx="11661575" cy="512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55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2341-344C-358D-FBD8-EAE5ABA5D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Facilities in some states contribute inequitable 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D2445-975B-8AED-6EC8-4EEE5970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05631"/>
            <a:ext cx="10515600" cy="1587243"/>
          </a:xfrm>
        </p:spPr>
        <p:txBody>
          <a:bodyPr/>
          <a:lstStyle/>
          <a:p>
            <a:r>
              <a:rPr lang="en-US" dirty="0"/>
              <a:t>Black population inequitably exposed by facilities in most states</a:t>
            </a:r>
          </a:p>
          <a:p>
            <a:r>
              <a:rPr lang="en-US" dirty="0"/>
              <a:t>Facilities in Western states contribute exposure inequities to Asian, Hispanic, Native, and Pacific populations (exposure low in West)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51FAB6-411E-B77C-819C-06DED2231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0" t="64806" r="3302"/>
          <a:stretch/>
        </p:blipFill>
        <p:spPr>
          <a:xfrm>
            <a:off x="245075" y="1793423"/>
            <a:ext cx="11701850" cy="27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00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6FB2E-DB4D-4E40-8E9C-3AA2829F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B29E5-69D3-6B4A-B968-6EB990A32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Decreasing exposure to PM</a:t>
            </a:r>
            <a:r>
              <a:rPr lang="en-US" baseline="-25000" dirty="0"/>
              <a:t>2.5</a:t>
            </a:r>
            <a:r>
              <a:rPr lang="en-US" dirty="0"/>
              <a:t> from coal power plant SO</a:t>
            </a:r>
            <a:r>
              <a:rPr lang="en-US" baseline="-25000" dirty="0"/>
              <a:t>2</a:t>
            </a:r>
            <a:r>
              <a:rPr lang="en-US" dirty="0"/>
              <a:t> emissions since 1999 </a:t>
            </a:r>
          </a:p>
          <a:p>
            <a:endParaRPr lang="en-US" dirty="0"/>
          </a:p>
          <a:p>
            <a:r>
              <a:rPr lang="en-US" dirty="0"/>
              <a:t>Exposure inequities persist even: </a:t>
            </a:r>
          </a:p>
          <a:p>
            <a:pPr lvl="1"/>
            <a:r>
              <a:rPr lang="en-US" dirty="0"/>
              <a:t>As emissions have been reduced from the entire source sector </a:t>
            </a:r>
          </a:p>
          <a:p>
            <a:pPr lvl="1"/>
            <a:r>
              <a:rPr lang="en-US" dirty="0"/>
              <a:t>After accounting for regional demographics</a:t>
            </a:r>
          </a:p>
          <a:p>
            <a:endParaRPr lang="en-US" dirty="0"/>
          </a:p>
          <a:p>
            <a:r>
              <a:rPr lang="en-US" dirty="0"/>
              <a:t>Coal contributions to ambient PM</a:t>
            </a:r>
            <a:r>
              <a:rPr lang="en-US" baseline="-25000" dirty="0"/>
              <a:t>2.5</a:t>
            </a:r>
            <a:r>
              <a:rPr lang="en-US" dirty="0"/>
              <a:t> is small in recent years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3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D4191-06BF-3047-A179-3F76E145A4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82C46-D83D-064D-8FD3-F40576DAD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224782"/>
            <a:ext cx="2032000" cy="1308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84867C-97E2-E045-95FD-A8BACD7F8890}"/>
              </a:ext>
            </a:extLst>
          </p:cNvPr>
          <p:cNvSpPr txBox="1"/>
          <p:nvPr/>
        </p:nvSpPr>
        <p:spPr>
          <a:xfrm>
            <a:off x="9995771" y="5732663"/>
            <a:ext cx="20438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lhennem@gmu.edu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lucas_henneman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id="{C0183B33-BAA8-E248-8056-1AF693E2A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32514" y="5778174"/>
            <a:ext cx="320040" cy="320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96A60E-9763-2C42-9BCC-B935DA0417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2514" y="6173213"/>
            <a:ext cx="320040" cy="32004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BD1CFE5-ECE9-E645-B33A-72FDA5B4C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30274"/>
          </a:xfrm>
        </p:spPr>
        <p:txBody>
          <a:bodyPr>
            <a:normAutofit/>
          </a:bodyPr>
          <a:lstStyle/>
          <a:p>
            <a:r>
              <a:rPr lang="en-US" dirty="0"/>
              <a:t>Lucas Henneman</a:t>
            </a:r>
          </a:p>
          <a:p>
            <a:r>
              <a:rPr lang="en-US" dirty="0"/>
              <a:t>Munshi Md Rasel, Christine </a:t>
            </a:r>
            <a:r>
              <a:rPr lang="en-US" dirty="0" err="1"/>
              <a:t>Choirat</a:t>
            </a:r>
            <a:r>
              <a:rPr lang="en-US" dirty="0"/>
              <a:t>, Susan </a:t>
            </a:r>
            <a:r>
              <a:rPr lang="en-US" dirty="0" err="1"/>
              <a:t>Anenberg</a:t>
            </a:r>
            <a:r>
              <a:rPr lang="en-US" dirty="0"/>
              <a:t>, Corwin </a:t>
            </a:r>
            <a:r>
              <a:rPr lang="en-US" dirty="0" err="1"/>
              <a:t>Zigler</a:t>
            </a:r>
            <a:r>
              <a:rPr lang="en-US" i="1" dirty="0"/>
              <a:t> </a:t>
            </a:r>
          </a:p>
          <a:p>
            <a:endParaRPr lang="en-US" i="1" dirty="0"/>
          </a:p>
          <a:p>
            <a:r>
              <a:rPr lang="en-US" i="1" dirty="0"/>
              <a:t>CMAS</a:t>
            </a:r>
            <a:endParaRPr lang="en-US" dirty="0"/>
          </a:p>
          <a:p>
            <a:r>
              <a:rPr lang="en-US" dirty="0"/>
              <a:t>October 2022</a:t>
            </a:r>
          </a:p>
        </p:txBody>
      </p:sp>
    </p:spTree>
    <p:extLst>
      <p:ext uri="{BB962C8B-B14F-4D97-AF65-F5344CB8AC3E}">
        <p14:creationId xmlns:p14="http://schemas.microsoft.com/office/powerpoint/2010/main" val="26331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31667-008E-1B22-5335-EEC8F9EA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coal power plants?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95EB8-0897-86B3-8241-92929E91A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414" y="4981956"/>
            <a:ext cx="10847173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How did emissions reductions influence air pollution exposure &amp; equity?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C8817BEB-6C85-28BA-2582-3DADB228C2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t="49657"/>
          <a:stretch/>
        </p:blipFill>
        <p:spPr bwMode="auto">
          <a:xfrm>
            <a:off x="1210961" y="1986756"/>
            <a:ext cx="9260135" cy="2457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2328-7C00-4F29-0F13-1D5EC233EC09}"/>
              </a:ext>
            </a:extLst>
          </p:cNvPr>
          <p:cNvSpPr txBox="1"/>
          <p:nvPr/>
        </p:nvSpPr>
        <p:spPr>
          <a:xfrm>
            <a:off x="4013605" y="1543282"/>
            <a:ext cx="3654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SO</a:t>
            </a:r>
            <a:r>
              <a:rPr lang="en-US" sz="2800" baseline="-25000" dirty="0"/>
              <a:t>2</a:t>
            </a:r>
            <a:r>
              <a:rPr lang="en-US" sz="2800" dirty="0"/>
              <a:t> emissions, 10</a:t>
            </a:r>
            <a:r>
              <a:rPr lang="en-US" sz="2800" baseline="30000" dirty="0"/>
              <a:t>6</a:t>
            </a:r>
            <a:r>
              <a:rPr lang="en-US" sz="2800" dirty="0"/>
              <a:t> tons</a:t>
            </a:r>
          </a:p>
        </p:txBody>
      </p:sp>
    </p:spTree>
    <p:extLst>
      <p:ext uri="{BB962C8B-B14F-4D97-AF65-F5344CB8AC3E}">
        <p14:creationId xmlns:p14="http://schemas.microsoft.com/office/powerpoint/2010/main" val="2241431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E79E59-B766-416A-4F84-0DBFC04C4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8"/>
          <a:stretch/>
        </p:blipFill>
        <p:spPr>
          <a:xfrm>
            <a:off x="5412259" y="2125362"/>
            <a:ext cx="6360249" cy="4230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A50040-BF96-47D3-0BEC-BDB0494E4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coal power plants?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B50A1-B61D-2F2C-A170-34A0A447D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26924" cy="4351338"/>
          </a:xfrm>
        </p:spPr>
        <p:txBody>
          <a:bodyPr/>
          <a:lstStyle/>
          <a:p>
            <a:r>
              <a:rPr lang="en-US" dirty="0"/>
              <a:t>(Historically) major contributor to air quality and health burden</a:t>
            </a:r>
          </a:p>
          <a:p>
            <a:r>
              <a:rPr lang="en-US" dirty="0"/>
              <a:t>Regulations and economics have led to large emissions reductions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0BA6A-A0A1-9059-AF43-40B2A9438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547" y="642551"/>
            <a:ext cx="3864204" cy="11156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D1DA5E-742D-29FD-617B-53510F8871CB}"/>
              </a:ext>
            </a:extLst>
          </p:cNvPr>
          <p:cNvSpPr/>
          <p:nvPr/>
        </p:nvSpPr>
        <p:spPr>
          <a:xfrm>
            <a:off x="7055709" y="1967834"/>
            <a:ext cx="827903" cy="437174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3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FF29-E517-EB49-B445-E7D27A69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11" y="310878"/>
            <a:ext cx="10515600" cy="1325563"/>
          </a:xfrm>
        </p:spPr>
        <p:txBody>
          <a:bodyPr anchor="t"/>
          <a:lstStyle/>
          <a:p>
            <a:r>
              <a:rPr lang="en-US" dirty="0"/>
              <a:t>United States coal power plants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87C16-875B-4549-AAFB-DB878C3ED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8696" y="2743200"/>
            <a:ext cx="4982100" cy="3144663"/>
          </a:xfrm>
        </p:spPr>
        <p:txBody>
          <a:bodyPr>
            <a:normAutofit/>
          </a:bodyPr>
          <a:lstStyle/>
          <a:p>
            <a:pPr marL="347663" indent="-347663"/>
            <a:r>
              <a:rPr lang="en-US" sz="3200" dirty="0"/>
              <a:t>Data from EPA Air Markets Program Data</a:t>
            </a:r>
          </a:p>
          <a:p>
            <a:pPr marL="347663" indent="-347663"/>
            <a:r>
              <a:rPr lang="en-US" sz="3200" dirty="0"/>
              <a:t>~ 350 coal power facilities</a:t>
            </a:r>
          </a:p>
          <a:p>
            <a:pPr marL="347663" indent="-347663"/>
            <a:r>
              <a:rPr lang="en-US" sz="3200" dirty="0"/>
              <a:t>~ 1,200 units</a:t>
            </a:r>
          </a:p>
          <a:p>
            <a:pPr marL="347663" indent="-347663"/>
            <a:r>
              <a:rPr lang="en-US" sz="3200" dirty="0"/>
              <a:t>Concentrated in eastern United States</a:t>
            </a:r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0AB5BD-18F8-ED40-9652-CDD4A8E0C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02" y="1815948"/>
            <a:ext cx="6786485" cy="390844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A2DCEBD-E585-A548-B456-934A8F1F2912}"/>
              </a:ext>
            </a:extLst>
          </p:cNvPr>
          <p:cNvSpPr/>
          <p:nvPr/>
        </p:nvSpPr>
        <p:spPr>
          <a:xfrm>
            <a:off x="535209" y="5661952"/>
            <a:ext cx="225910" cy="2259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3E8376-80DE-6543-B757-D25E1E8457E4}"/>
              </a:ext>
            </a:extLst>
          </p:cNvPr>
          <p:cNvSpPr txBox="1"/>
          <p:nvPr/>
        </p:nvSpPr>
        <p:spPr>
          <a:xfrm>
            <a:off x="771873" y="5568817"/>
            <a:ext cx="2118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25 largest facilities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269FBE-E8E1-8F48-82CB-CAE0FA2E2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720" y="201055"/>
            <a:ext cx="3286476" cy="2182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B4077C-E623-C641-AD58-D25FD75EA365}"/>
              </a:ext>
            </a:extLst>
          </p:cNvPr>
          <p:cNvSpPr txBox="1"/>
          <p:nvPr/>
        </p:nvSpPr>
        <p:spPr>
          <a:xfrm>
            <a:off x="8639720" y="2119573"/>
            <a:ext cx="32864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https://</a:t>
            </a:r>
            <a:r>
              <a:rPr lang="en-US" sz="1100" dirty="0" err="1">
                <a:solidFill>
                  <a:schemeClr val="bg1"/>
                </a:solidFill>
              </a:rPr>
              <a:t>www.flickr.com</a:t>
            </a:r>
            <a:r>
              <a:rPr lang="en-US" sz="1100" dirty="0">
                <a:solidFill>
                  <a:schemeClr val="bg1"/>
                </a:solidFill>
              </a:rPr>
              <a:t>/photos/wigwam/2630349031</a:t>
            </a:r>
          </a:p>
        </p:txBody>
      </p:sp>
    </p:spTree>
    <p:extLst>
      <p:ext uri="{BB962C8B-B14F-4D97-AF65-F5344CB8AC3E}">
        <p14:creationId xmlns:p14="http://schemas.microsoft.com/office/powerpoint/2010/main" val="137164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49B3784-EC9D-8F42-9A3B-D03CB7DC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from individual power plant emissions - </a:t>
            </a:r>
            <a:r>
              <a:rPr lang="en-US" dirty="0" err="1"/>
              <a:t>HyADS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D6B9-5F2E-D14D-B54F-31DE62491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0169" cy="4351338"/>
          </a:xfrm>
        </p:spPr>
        <p:txBody>
          <a:bodyPr/>
          <a:lstStyle/>
          <a:p>
            <a:r>
              <a:rPr lang="en-US" dirty="0"/>
              <a:t>HYSPLIT transport and dispersion model</a:t>
            </a:r>
          </a:p>
          <a:p>
            <a:pPr lvl="1"/>
            <a:r>
              <a:rPr lang="en-US" dirty="0"/>
              <a:t>Track 100 parcels from each stack</a:t>
            </a:r>
          </a:p>
          <a:p>
            <a:pPr lvl="1"/>
            <a:r>
              <a:rPr lang="en-US" dirty="0"/>
              <a:t>Parcels tracked for 7 days </a:t>
            </a:r>
          </a:p>
          <a:p>
            <a:pPr lvl="1"/>
            <a:r>
              <a:rPr lang="en-US" dirty="0"/>
              <a:t>Omit near-source impacts</a:t>
            </a:r>
          </a:p>
          <a:p>
            <a:pPr lvl="1"/>
            <a:r>
              <a:rPr lang="en-US" dirty="0"/>
              <a:t>Parcels not resuspended</a:t>
            </a:r>
          </a:p>
          <a:p>
            <a:r>
              <a:rPr lang="en-US" dirty="0"/>
              <a:t>Repeat at 6-hour intervals daily </a:t>
            </a:r>
          </a:p>
          <a:p>
            <a:r>
              <a:rPr lang="en-US" dirty="0"/>
              <a:t>Aggregate parcel locations to grid</a:t>
            </a:r>
          </a:p>
          <a:p>
            <a:r>
              <a:rPr lang="en-US" dirty="0"/>
              <a:t>Weight by monthly SO</a:t>
            </a:r>
            <a:r>
              <a:rPr lang="en-US" baseline="-25000" dirty="0"/>
              <a:t>2</a:t>
            </a:r>
            <a:r>
              <a:rPr lang="en-US" dirty="0"/>
              <a:t> emissions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D64FB0-C462-4B42-B309-AA8E8A402472}"/>
              </a:ext>
            </a:extLst>
          </p:cNvPr>
          <p:cNvSpPr txBox="1"/>
          <p:nvPr/>
        </p:nvSpPr>
        <p:spPr>
          <a:xfrm>
            <a:off x="7049257" y="4710725"/>
            <a:ext cx="4935512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Accessible through </a:t>
            </a:r>
            <a:r>
              <a:rPr lang="en-US" sz="2000" dirty="0" err="1"/>
              <a:t>disperseR</a:t>
            </a:r>
            <a:r>
              <a:rPr lang="en-US" sz="2000" dirty="0"/>
              <a:t> R package </a:t>
            </a:r>
            <a:r>
              <a:rPr lang="en-US" sz="2000" dirty="0">
                <a:hlinkClick r:id="rId3"/>
              </a:rPr>
              <a:t>www.github.com/lhenneman/disperseR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6B3C1B-5803-6159-0B97-B14899A0E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369" y="1690688"/>
            <a:ext cx="5486400" cy="27677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E525F4-20F7-01E4-1EAD-917067C66F90}"/>
              </a:ext>
            </a:extLst>
          </p:cNvPr>
          <p:cNvSpPr txBox="1"/>
          <p:nvPr/>
        </p:nvSpPr>
        <p:spPr>
          <a:xfrm>
            <a:off x="7896682" y="1556587"/>
            <a:ext cx="2689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Facility 6113, Unit 1</a:t>
            </a:r>
          </a:p>
        </p:txBody>
      </p:sp>
    </p:spTree>
    <p:extLst>
      <p:ext uri="{BB962C8B-B14F-4D97-AF65-F5344CB8AC3E}">
        <p14:creationId xmlns:p14="http://schemas.microsoft.com/office/powerpoint/2010/main" val="18918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6A55-5B77-88E9-FC7C-AF498584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model converts raw output to coal PM</a:t>
            </a:r>
            <a:r>
              <a:rPr lang="en-US" baseline="-25000" dirty="0"/>
              <a:t>2.5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292CD1-D3AD-920E-8B49-6111F54FE7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Regression trained on 2005 and evaluated on 2006</a:t>
                </a:r>
              </a:p>
              <a:p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2.5 (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𝐶𝑀𝐴𝑄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𝐷𝐷𝑀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𝑟𝑎𝑤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𝐻𝑦𝐴𝐷𝑆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𝑀𝑒𝑡𝑒𝑜𝑟𝑜𝑙𝑜𝑔𝑦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“Coal PM</a:t>
                </a:r>
                <a:r>
                  <a:rPr lang="en-US" baseline="-25000" dirty="0"/>
                  <a:t>2.5</a:t>
                </a:r>
                <a:r>
                  <a:rPr lang="en-US" dirty="0"/>
                  <a:t>”: PM</a:t>
                </a:r>
                <a:r>
                  <a:rPr lang="en-US" baseline="-25000" dirty="0"/>
                  <a:t>2.5</a:t>
                </a:r>
                <a:r>
                  <a:rPr lang="en-US" dirty="0"/>
                  <a:t> related to coal power plant SO</a:t>
                </a:r>
                <a:r>
                  <a:rPr lang="en-US" baseline="-25000" dirty="0"/>
                  <a:t>2</a:t>
                </a:r>
                <a:r>
                  <a:rPr lang="en-US" dirty="0"/>
                  <a:t> emissions</a:t>
                </a:r>
              </a:p>
              <a:p>
                <a:r>
                  <a:rPr lang="en-US" dirty="0"/>
                  <a:t>Single year used in the conversion is a limitation</a:t>
                </a:r>
              </a:p>
              <a:p>
                <a:pPr lvl="1"/>
                <a:r>
                  <a:rPr lang="en-US" dirty="0"/>
                  <a:t>May miss changing PM</a:t>
                </a:r>
                <a:r>
                  <a:rPr lang="en-US" baseline="-25000" dirty="0"/>
                  <a:t>2.5</a:t>
                </a:r>
                <a:r>
                  <a:rPr lang="en-US" dirty="0"/>
                  <a:t> sensitivity to SO</a:t>
                </a:r>
                <a:r>
                  <a:rPr lang="en-US" baseline="-25000" dirty="0"/>
                  <a:t>2</a:t>
                </a:r>
                <a:r>
                  <a:rPr lang="en-US" dirty="0"/>
                  <a:t> emissions</a:t>
                </a:r>
              </a:p>
              <a:p>
                <a:pPr lvl="1"/>
                <a:r>
                  <a:rPr lang="en-US" dirty="0"/>
                  <a:t>Correlated emitted species (NO</a:t>
                </a:r>
                <a:r>
                  <a:rPr lang="en-US" baseline="-25000" dirty="0"/>
                  <a:t>x</a:t>
                </a:r>
                <a:r>
                  <a:rPr lang="en-US" dirty="0"/>
                  <a:t> &amp; metals) may be captured in coal PM</a:t>
                </a:r>
                <a:r>
                  <a:rPr lang="en-US" baseline="-25000" dirty="0"/>
                  <a:t>2.5</a:t>
                </a:r>
              </a:p>
              <a:p>
                <a:r>
                  <a:rPr lang="en-US" dirty="0"/>
                  <a:t>Increased scalability</a:t>
                </a:r>
              </a:p>
              <a:p>
                <a:pPr lvl="1"/>
                <a:r>
                  <a:rPr lang="en-US" dirty="0"/>
                  <a:t>Have run 1999-2020 for each coal unit</a:t>
                </a:r>
              </a:p>
              <a:p>
                <a:pPr lvl="1"/>
                <a:r>
                  <a:rPr lang="en-US" dirty="0"/>
                  <a:t>Source receptor matrix from ~1k units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292CD1-D3AD-920E-8B49-6111F54FE7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86" t="-2168" b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38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8D0A21-E92C-B8BF-DBAC-824F4560B2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16"/>
          <a:stretch/>
        </p:blipFill>
        <p:spPr>
          <a:xfrm>
            <a:off x="170989" y="1560404"/>
            <a:ext cx="11850021" cy="21575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FC4D59-44D4-C113-0FEF-FAD25C25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 PM</a:t>
            </a:r>
            <a:r>
              <a:rPr lang="en-US" baseline="-25000" dirty="0"/>
              <a:t>2.5</a:t>
            </a:r>
            <a:r>
              <a:rPr lang="en-US" dirty="0"/>
              <a:t> decreased substantially since 1999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3C755F-248F-8027-A223-171806C524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6"/>
          <a:stretch/>
        </p:blipFill>
        <p:spPr>
          <a:xfrm>
            <a:off x="170989" y="4006892"/>
            <a:ext cx="11850021" cy="21575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C52F44-ACC3-7559-AD02-9704767936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6" t="6514" r="2416" b="67387"/>
          <a:stretch/>
        </p:blipFill>
        <p:spPr>
          <a:xfrm>
            <a:off x="10190102" y="1301120"/>
            <a:ext cx="1776271" cy="17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0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7305DF-5C0F-3BF2-CDB3-C0B7ECCC3B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491"/>
          <a:stretch/>
        </p:blipFill>
        <p:spPr>
          <a:xfrm>
            <a:off x="6161516" y="1371600"/>
            <a:ext cx="6030484" cy="26613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E9E545-EE74-465A-9D3A-9621C15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95" y="365125"/>
            <a:ext cx="10629405" cy="1325563"/>
          </a:xfrm>
        </p:spPr>
        <p:txBody>
          <a:bodyPr/>
          <a:lstStyle/>
          <a:p>
            <a:r>
              <a:rPr lang="en-US" dirty="0"/>
              <a:t>Coal PM</a:t>
            </a:r>
            <a:r>
              <a:rPr lang="en-US" baseline="-25000" dirty="0"/>
              <a:t>2.5</a:t>
            </a:r>
            <a:r>
              <a:rPr lang="en-US" dirty="0"/>
              <a:t> is related (not equivalent) to sulfate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9AF13-50CD-8DF8-1627-996B2DDAB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64499" cy="4351338"/>
          </a:xfrm>
        </p:spPr>
        <p:txBody>
          <a:bodyPr/>
          <a:lstStyle/>
          <a:p>
            <a:r>
              <a:rPr lang="en-US" dirty="0"/>
              <a:t>Coal EGUs contributions to national SO</a:t>
            </a:r>
            <a:r>
              <a:rPr lang="en-US" baseline="-25000" dirty="0"/>
              <a:t>2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&gt;65% before 2015 </a:t>
            </a:r>
          </a:p>
          <a:p>
            <a:pPr lvl="1"/>
            <a:r>
              <a:rPr lang="en-US" dirty="0"/>
              <a:t>&lt;50% after 2018</a:t>
            </a:r>
          </a:p>
          <a:p>
            <a:r>
              <a:rPr lang="en-US" dirty="0"/>
              <a:t>Coal PM</a:t>
            </a:r>
            <a:r>
              <a:rPr lang="en-US" baseline="-25000" dirty="0"/>
              <a:t>2.5</a:t>
            </a:r>
            <a:r>
              <a:rPr lang="en-US" dirty="0"/>
              <a:t> ~1 µg m</a:t>
            </a:r>
            <a:r>
              <a:rPr lang="en-US" baseline="30000" dirty="0"/>
              <a:t>-3</a:t>
            </a:r>
            <a:r>
              <a:rPr lang="en-US" dirty="0"/>
              <a:t> less than observed sulfate</a:t>
            </a:r>
          </a:p>
          <a:p>
            <a:r>
              <a:rPr lang="en-US" dirty="0"/>
              <a:t>Coal PM</a:t>
            </a:r>
            <a:r>
              <a:rPr lang="en-US" baseline="-25000" dirty="0"/>
              <a:t>2.5</a:t>
            </a:r>
            <a:r>
              <a:rPr lang="en-US" dirty="0"/>
              <a:t> decreases faster than sulfate after 2010</a:t>
            </a:r>
          </a:p>
          <a:p>
            <a:pPr lvl="1"/>
            <a:r>
              <a:rPr lang="en-US" dirty="0"/>
              <a:t>Changing PM</a:t>
            </a:r>
            <a:r>
              <a:rPr lang="en-US" baseline="-25000" dirty="0"/>
              <a:t>2.5</a:t>
            </a:r>
            <a:r>
              <a:rPr lang="en-US" dirty="0"/>
              <a:t> sensitivity to coal?</a:t>
            </a:r>
          </a:p>
          <a:p>
            <a:pPr lvl="1"/>
            <a:r>
              <a:rPr lang="en-US" dirty="0"/>
              <a:t>Reduced emissions near 0?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850AFA-6F8D-8187-8969-018634CFA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439" y="4274408"/>
            <a:ext cx="2032000" cy="533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C28CAD-A4C7-2074-DBA8-76893F421E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7" t="91987" b="1873"/>
          <a:stretch/>
        </p:blipFill>
        <p:spPr>
          <a:xfrm>
            <a:off x="6522562" y="3970961"/>
            <a:ext cx="5669438" cy="3368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0BFC80-E038-A506-235B-930C9C3CA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516" y="1371599"/>
            <a:ext cx="6030484" cy="548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C922CA-6FD8-4F19-7A46-E24AF975A0FA}"/>
              </a:ext>
            </a:extLst>
          </p:cNvPr>
          <p:cNvSpPr txBox="1"/>
          <p:nvPr/>
        </p:nvSpPr>
        <p:spPr>
          <a:xfrm rot="16200000">
            <a:off x="4886492" y="2638338"/>
            <a:ext cx="29028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Concentration, µg m</a:t>
            </a:r>
            <a:r>
              <a:rPr lang="en-US" baseline="30000" dirty="0"/>
              <a:t>-3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DED0F6-6A7F-41E6-19CD-37312AE212A4}"/>
              </a:ext>
            </a:extLst>
          </p:cNvPr>
          <p:cNvSpPr txBox="1"/>
          <p:nvPr/>
        </p:nvSpPr>
        <p:spPr>
          <a:xfrm rot="16200000">
            <a:off x="5007211" y="5144936"/>
            <a:ext cx="26613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Relative to 1999</a:t>
            </a:r>
          </a:p>
        </p:txBody>
      </p:sp>
    </p:spTree>
    <p:extLst>
      <p:ext uri="{BB962C8B-B14F-4D97-AF65-F5344CB8AC3E}">
        <p14:creationId xmlns:p14="http://schemas.microsoft.com/office/powerpoint/2010/main" val="185923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36897-F6AB-2E75-A9B7-8BBD2E13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have modified and retired coal EGUs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1026E-EDCD-0BD4-2A54-377F0AE9F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6195"/>
            <a:ext cx="10515600" cy="326076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chemeClr val="accent2"/>
                </a:solidFill>
              </a:rPr>
              <a:t>2006-2011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scrubber installations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>
                <a:solidFill>
                  <a:schemeClr val="accent6"/>
                </a:solidFill>
              </a:rPr>
              <a:t>after 2012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retirements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74BD1-5A95-B970-9B10-9EA5080EF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/>
          <a:stretch/>
        </p:blipFill>
        <p:spPr>
          <a:xfrm>
            <a:off x="4066877" y="2161309"/>
            <a:ext cx="8046462" cy="4150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4E738E-F9BE-4AA6-FD08-1A169757B3C2}"/>
              </a:ext>
            </a:extLst>
          </p:cNvPr>
          <p:cNvSpPr txBox="1"/>
          <p:nvPr/>
        </p:nvSpPr>
        <p:spPr>
          <a:xfrm>
            <a:off x="6647024" y="1790853"/>
            <a:ext cx="2886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Number of coal EGUs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668037-B6A9-5FA6-CC7E-47E13FA9F5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8" t="60621" r="56379" b="19738"/>
          <a:stretch/>
        </p:blipFill>
        <p:spPr>
          <a:xfrm>
            <a:off x="4857348" y="4291238"/>
            <a:ext cx="3633165" cy="142079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7656CCE-0B5E-647B-E0D0-E2CE4B77B579}"/>
              </a:ext>
            </a:extLst>
          </p:cNvPr>
          <p:cNvSpPr/>
          <p:nvPr/>
        </p:nvSpPr>
        <p:spPr>
          <a:xfrm rot="17428844">
            <a:off x="7049691" y="2078557"/>
            <a:ext cx="1794933" cy="2532886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5E31CB-E596-7528-05FB-0F5E5587BFAC}"/>
              </a:ext>
            </a:extLst>
          </p:cNvPr>
          <p:cNvSpPr/>
          <p:nvPr/>
        </p:nvSpPr>
        <p:spPr>
          <a:xfrm rot="17428844">
            <a:off x="9700185" y="1477779"/>
            <a:ext cx="1910045" cy="3228293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1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12616</TotalTime>
  <Words>746</Words>
  <Application>Microsoft Macintosh PowerPoint</Application>
  <PresentationFormat>Widescreen</PresentationFormat>
  <Paragraphs>148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US coal power plant emissions changes and inequities since 1999</vt:lpstr>
      <vt:lpstr>Why coal power plants? </vt:lpstr>
      <vt:lpstr>Why coal power plants?</vt:lpstr>
      <vt:lpstr>United States coal power plants</vt:lpstr>
      <vt:lpstr>Exposure from individual power plant emissions - HyADS</vt:lpstr>
      <vt:lpstr>Regression model converts raw output to coal PM2.5</vt:lpstr>
      <vt:lpstr>Coal PM2.5 decreased substantially since 1999</vt:lpstr>
      <vt:lpstr>Coal PM2.5 is related (not equivalent) to sulfate</vt:lpstr>
      <vt:lpstr>Utilities have modified and retired coal EGUs</vt:lpstr>
      <vt:lpstr>Scrubbers and retirements led to coal PM2.5 exposure reductions in different periods</vt:lpstr>
      <vt:lpstr>Scrubbers and retirements led to coal PM2.5 exposure reductions in different periods</vt:lpstr>
      <vt:lpstr>Nationwide population-weighted exposure declined</vt:lpstr>
      <vt:lpstr>Two metrics explore exposure disparities</vt:lpstr>
      <vt:lpstr>Issue: power plants located near the populations they serve</vt:lpstr>
      <vt:lpstr>New exposure metric: relative exposure enhancement</vt:lpstr>
      <vt:lpstr>Facilities in some states contribute inequitable exposure</vt:lpstr>
      <vt:lpstr>Conclusions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and power plants: estimating health impacts of energy transitions in the United States</dc:title>
  <dc:creator>Henneman, Lucas</dc:creator>
  <cp:lastModifiedBy>Lucas RF Henneman</cp:lastModifiedBy>
  <cp:revision>468</cp:revision>
  <dcterms:created xsi:type="dcterms:W3CDTF">2019-10-18T00:28:19Z</dcterms:created>
  <dcterms:modified xsi:type="dcterms:W3CDTF">2022-10-18T02:18:44Z</dcterms:modified>
</cp:coreProperties>
</file>