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539" r:id="rId2"/>
    <p:sldId id="745" r:id="rId3"/>
    <p:sldId id="678" r:id="rId4"/>
    <p:sldId id="680" r:id="rId5"/>
    <p:sldId id="311" r:id="rId6"/>
    <p:sldId id="744" r:id="rId7"/>
    <p:sldId id="313" r:id="rId8"/>
    <p:sldId id="748" r:id="rId9"/>
    <p:sldId id="734" r:id="rId10"/>
    <p:sldId id="754" r:id="rId11"/>
    <p:sldId id="737" r:id="rId12"/>
    <p:sldId id="738" r:id="rId13"/>
    <p:sldId id="755" r:id="rId14"/>
    <p:sldId id="751" r:id="rId15"/>
    <p:sldId id="749" r:id="rId16"/>
    <p:sldId id="740" r:id="rId17"/>
    <p:sldId id="742" r:id="rId18"/>
    <p:sldId id="747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3"/>
    <p:restoredTop sz="86337"/>
  </p:normalViewPr>
  <p:slideViewPr>
    <p:cSldViewPr snapToGrid="0">
      <p:cViewPr varScale="1">
        <p:scale>
          <a:sx n="130" d="100"/>
          <a:sy n="130" d="100"/>
        </p:scale>
        <p:origin x="16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4272" y="208"/>
      </p:cViewPr>
      <p:guideLst/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8503B8-9DF2-1943-A3AC-D8AA86BD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8897938"/>
            <a:ext cx="401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51A594-76B7-A744-BBE2-901B8653AE0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16C4C9C-BE6B-1543-8954-F9C730193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1" tIns="46903" rIns="92191" bIns="46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04202A-F0BE-E44D-BD1D-8C75664BA0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B3FCA3-A00F-3B42-81CD-84853990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8850313"/>
            <a:ext cx="3000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8C134F7-74B6-FA42-B1C7-2F9DEB662D5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ＭＳ Ｐゴシック" pitchFamily="-107" charset="-128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3pPr>
    <a:lvl4pPr marL="1366838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4pPr>
    <a:lvl5pPr marL="182245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B3B388D-04AD-0F4B-A835-184AA90D9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C9B28CF7-1783-A248-B377-B9BF50466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9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95F6170-EF6D-3748-AFAF-C2A5C0B8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536950"/>
            <a:ext cx="6664325" cy="20399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Helvetica CY" pitchFamily="-107" charset="-5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5188" y="2057400"/>
            <a:ext cx="7772400" cy="1143000"/>
          </a:xfrm>
        </p:spPr>
        <p:txBody>
          <a:bodyPr anchorCtr="1"/>
          <a:lstStyle>
            <a:lvl1pPr algn="ctr">
              <a:lnSpc>
                <a:spcPct val="95000"/>
              </a:lnSpc>
              <a:defRPr sz="36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2448F-56AA-F34D-B520-58EE5047C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5611" y="5814598"/>
            <a:ext cx="4784912" cy="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0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73025"/>
            <a:ext cx="2124075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3025"/>
            <a:ext cx="6224587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77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9" descr="line-break-dotted-blue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9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2"/>
            <a:ext cx="8229600" cy="5130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0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5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84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1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7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2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11D16-2747-C843-B96B-E9359570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27F146-4E86-5443-A34E-D4DB1E9F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254BA-EB71-9F49-BFDC-B2ED25CF9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27191" name="Text Box 183">
            <a:extLst>
              <a:ext uri="{FF2B5EF4-FFF2-40B4-BE49-F238E27FC236}">
                <a16:creationId xmlns:a16="http://schemas.microsoft.com/office/drawing/2014/main" id="{67C1F28C-DCBA-C64C-80E5-4435D3D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5690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0F871323-C789-814F-9993-C39C4400BBAD}" type="slidenum">
              <a:rPr lang="en-US" altLang="en-US" sz="1400">
                <a:solidFill>
                  <a:schemeClr val="bg1"/>
                </a:solidFill>
              </a:rPr>
              <a:pPr algn="l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DA45-2B30-2046-88D6-35B1EA8E0F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35236" y="73025"/>
            <a:ext cx="2139191" cy="30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3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20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1600"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ascent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ascenter.org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orum.cmascenter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nc.edu/i9WQr" TargetMode="External"/><Relationship Id="rId2" Type="http://schemas.openxmlformats.org/officeDocument/2006/relationships/hyperlink" Target="https://registry.opendata.aw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>
            <a:extLst>
              <a:ext uri="{FF2B5EF4-FFF2-40B4-BE49-F238E27FC236}">
                <a16:creationId xmlns:a16="http://schemas.microsoft.com/office/drawing/2014/main" id="{4080A5C7-0240-CA44-9262-E024B1C6A9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349" y="944262"/>
            <a:ext cx="8877299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State of the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Center for Community Modeling and Analyses System (CMAS)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&gt; 2 Decades of Serving the Community</a:t>
            </a:r>
            <a:endParaRPr lang="en-US" sz="2400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0F1B48-DE7C-5842-8181-EC35CB648C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349" y="2557344"/>
            <a:ext cx="8877300" cy="1252246"/>
          </a:xfrm>
        </p:spPr>
        <p:txBody>
          <a:bodyPr/>
          <a:lstStyle/>
          <a:p>
            <a:pPr>
              <a:lnSpc>
                <a:spcPct val="80000"/>
              </a:lnSpc>
              <a:buFont typeface="Helvetica CY" pitchFamily="2" charset="0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Sarav Arunachalam</a:t>
            </a: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Director, CMAS Center</a:t>
            </a: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endParaRPr lang="en-US" altLang="en-US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r>
              <a:rPr lang="en-US" altLang="en-US" sz="2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21</a:t>
            </a:r>
            <a:r>
              <a:rPr lang="en-US" altLang="en-US" sz="2000" baseline="30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st </a:t>
            </a:r>
            <a:r>
              <a:rPr lang="en-US" altLang="en-US" sz="2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Annual CMAS Conference</a:t>
            </a: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r>
              <a:rPr lang="en-US" altLang="en-US" sz="2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October 17 – 19, 2022</a:t>
            </a: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endParaRPr lang="en-US" altLang="en-US" sz="20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B17C3-DBFC-3F49-99C8-E7F677123DDE}"/>
              </a:ext>
            </a:extLst>
          </p:cNvPr>
          <p:cNvSpPr txBox="1"/>
          <p:nvPr/>
        </p:nvSpPr>
        <p:spPr>
          <a:xfrm>
            <a:off x="7138168" y="31834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MAS Conference 2022">
            <a:extLst>
              <a:ext uri="{FF2B5EF4-FFF2-40B4-BE49-F238E27FC236}">
                <a16:creationId xmlns:a16="http://schemas.microsoft.com/office/drawing/2014/main" id="{14F26C2E-D344-7FEC-49B6-D8006B1F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77" y="4435350"/>
            <a:ext cx="1252246" cy="12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3738-9F9F-4844-BABA-A5E40CD2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37" y="211220"/>
            <a:ext cx="6240462" cy="704850"/>
          </a:xfrm>
        </p:spPr>
        <p:txBody>
          <a:bodyPr/>
          <a:lstStyle/>
          <a:p>
            <a:r>
              <a:rPr lang="en-US" dirty="0"/>
              <a:t>Software Release Calendar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1CDFD-788D-FC45-AF20-8201D1FDD3CF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294FFF-D6AD-6CC1-4DF8-2355BCB7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4" y="737947"/>
            <a:ext cx="7772400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81C7-6B72-B849-8BF1-665F26DC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both Onsite and Offsite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5A0B-F09D-1B46-9E84-A2F341EE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Transitioned completely to online training</a:t>
            </a:r>
          </a:p>
          <a:p>
            <a:pPr lvl="1"/>
            <a:r>
              <a:rPr lang="en-US" dirty="0"/>
              <a:t>Lecture and Hands-on components using AWS EC2 instances</a:t>
            </a:r>
          </a:p>
          <a:p>
            <a:pPr lvl="1"/>
            <a:r>
              <a:rPr lang="en-US" dirty="0"/>
              <a:t>Twice a year, Spring and Fall 2022*</a:t>
            </a:r>
          </a:p>
          <a:p>
            <a:r>
              <a:rPr lang="en-US" dirty="0"/>
              <a:t>Conducted international training sessions</a:t>
            </a:r>
          </a:p>
          <a:p>
            <a:pPr lvl="1"/>
            <a:r>
              <a:rPr lang="en-US" dirty="0"/>
              <a:t>Brazil, Bulgaria, Canada, China, Colombia, Greece, Hong Kong, India, Mexico, S. Korea</a:t>
            </a:r>
          </a:p>
          <a:p>
            <a:r>
              <a:rPr lang="en-US" dirty="0"/>
              <a:t>Special trainings</a:t>
            </a:r>
          </a:p>
          <a:p>
            <a:pPr lvl="1"/>
            <a:r>
              <a:rPr lang="en-US" dirty="0"/>
              <a:t>Python for Air Quality Research and Applications</a:t>
            </a:r>
          </a:p>
          <a:p>
            <a:pPr lvl="1"/>
            <a:r>
              <a:rPr lang="en-US" dirty="0"/>
              <a:t>Model Interpretive Analyses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5476D-C97E-054E-85C1-A4DBEA92BFDD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APPLICATIONS AND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4D860-7244-A8D0-9F04-B58D1A588413}"/>
              </a:ext>
            </a:extLst>
          </p:cNvPr>
          <p:cNvSpPr txBox="1"/>
          <p:nvPr/>
        </p:nvSpPr>
        <p:spPr>
          <a:xfrm>
            <a:off x="158187" y="6165086"/>
            <a:ext cx="466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* SMOKE Training October 11 – 14, 2022</a:t>
            </a:r>
          </a:p>
          <a:p>
            <a:r>
              <a:rPr lang="en-US" sz="1600" dirty="0">
                <a:solidFill>
                  <a:srgbClr val="FFFF00"/>
                </a:solidFill>
              </a:rPr>
              <a:t>CMAQ Training October 25 – 28, 2022</a:t>
            </a:r>
          </a:p>
        </p:txBody>
      </p:sp>
    </p:spTree>
    <p:extLst>
      <p:ext uri="{BB962C8B-B14F-4D97-AF65-F5344CB8AC3E}">
        <p14:creationId xmlns:p14="http://schemas.microsoft.com/office/powerpoint/2010/main" val="7039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81C7-6B72-B849-8BF1-665F26DC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Information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5A0B-F09D-1B46-9E84-A2F341EE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0044"/>
            <a:ext cx="8229600" cy="5130799"/>
          </a:xfrm>
        </p:spPr>
        <p:txBody>
          <a:bodyPr/>
          <a:lstStyle/>
          <a:p>
            <a:r>
              <a:rPr lang="en-US" dirty="0"/>
              <a:t>CMAS Conferences</a:t>
            </a:r>
          </a:p>
          <a:p>
            <a:pPr lvl="1"/>
            <a:r>
              <a:rPr lang="en-US" dirty="0"/>
              <a:t>Annually at Chapel Hill, NC during October</a:t>
            </a:r>
          </a:p>
          <a:p>
            <a:pPr lvl="1"/>
            <a:r>
              <a:rPr lang="en-US" dirty="0"/>
              <a:t>Asia</a:t>
            </a:r>
          </a:p>
          <a:p>
            <a:pPr lvl="2"/>
            <a:r>
              <a:rPr lang="en-US" dirty="0"/>
              <a:t>CMAS – Asia Pacific Conference (Beijing, China in May 2018)</a:t>
            </a:r>
          </a:p>
          <a:p>
            <a:pPr lvl="2"/>
            <a:r>
              <a:rPr lang="en-US" dirty="0"/>
              <a:t>CMAS – Asia Pacific Conference (Japan in July 2023)*</a:t>
            </a:r>
          </a:p>
          <a:p>
            <a:pPr lvl="1"/>
            <a:r>
              <a:rPr lang="en-US" dirty="0"/>
              <a:t>South America</a:t>
            </a:r>
          </a:p>
          <a:p>
            <a:pPr lvl="2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CMAS South America Conference (Belo Horizonte in July 2019)</a:t>
            </a:r>
          </a:p>
          <a:p>
            <a:pPr lvl="2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CMAS South America Conference (Sao Paolo in August 2023)*</a:t>
            </a:r>
          </a:p>
          <a:p>
            <a:r>
              <a:rPr lang="en-US" dirty="0"/>
              <a:t>Webinars</a:t>
            </a:r>
          </a:p>
          <a:p>
            <a:pPr lvl="1"/>
            <a:r>
              <a:rPr lang="en-US" dirty="0"/>
              <a:t>Webinar series on special topics or new releases</a:t>
            </a:r>
          </a:p>
          <a:p>
            <a:r>
              <a:rPr lang="en-US" dirty="0"/>
              <a:t>CMAS Visiting Scientist Program</a:t>
            </a:r>
          </a:p>
          <a:p>
            <a:pPr lvl="1"/>
            <a:r>
              <a:rPr lang="en-US" dirty="0"/>
              <a:t>Brazil, China, Hong Kong, Korea, Portugal</a:t>
            </a:r>
          </a:p>
          <a:p>
            <a:r>
              <a:rPr lang="en-US" dirty="0"/>
              <a:t>Special Issues with Peer-reviewed Journal Articles</a:t>
            </a:r>
          </a:p>
          <a:p>
            <a:pPr lvl="1"/>
            <a:r>
              <a:rPr lang="en-US" dirty="0"/>
              <a:t>Atmos. Environ., (2004), J. Applied </a:t>
            </a:r>
            <a:r>
              <a:rPr lang="en-US" dirty="0" err="1"/>
              <a:t>Meteorol</a:t>
            </a:r>
            <a:r>
              <a:rPr lang="en-US" dirty="0"/>
              <a:t>. (2005), </a:t>
            </a:r>
          </a:p>
          <a:p>
            <a:pPr marL="457200" lvl="1" indent="0">
              <a:buNone/>
            </a:pPr>
            <a:r>
              <a:rPr lang="en-US" dirty="0"/>
              <a:t>Environ. Fluid Mech. (2007), J. Air and Waste Mgmt. Assoc. 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CC496-50B5-9540-AA0C-9D1F37268014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OUTREACH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274FE-F9B2-63B0-0734-3216BD305141}"/>
              </a:ext>
            </a:extLst>
          </p:cNvPr>
          <p:cNvSpPr txBox="1"/>
          <p:nvPr/>
        </p:nvSpPr>
        <p:spPr>
          <a:xfrm>
            <a:off x="-304800" y="6411307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* Stay tuned for detailed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8893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3F5E-3AD5-FE4B-87AA-7E82FBE2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CMAQ Publications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A5C9E-E3ED-FE45-8BF1-DFABE79B0F85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OUTREACH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086C45-2D00-61FA-ED52-60C8E24D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824"/>
            <a:ext cx="7819817" cy="45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FA1BF-BF9C-F0CA-261A-E87751399ACE}"/>
              </a:ext>
            </a:extLst>
          </p:cNvPr>
          <p:cNvSpPr txBox="1"/>
          <p:nvPr/>
        </p:nvSpPr>
        <p:spPr>
          <a:xfrm>
            <a:off x="5807693" y="6091238"/>
            <a:ext cx="287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Source: U.S. EPA</a:t>
            </a:r>
          </a:p>
        </p:txBody>
      </p:sp>
    </p:spTree>
    <p:extLst>
      <p:ext uri="{BB962C8B-B14F-4D97-AF65-F5344CB8AC3E}">
        <p14:creationId xmlns:p14="http://schemas.microsoft.com/office/powerpoint/2010/main" val="11753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5CAD50-FBC2-3957-B97C-C98E07D4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463" y="108139"/>
            <a:ext cx="408107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4027D2-5E80-8545-BAA9-DF8A8B5D7028}"/>
              </a:ext>
            </a:extLst>
          </p:cNvPr>
          <p:cNvSpPr/>
          <p:nvPr/>
        </p:nvSpPr>
        <p:spPr bwMode="auto">
          <a:xfrm>
            <a:off x="2286757" y="5260257"/>
            <a:ext cx="4585991" cy="619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E0F733-A74B-1749-B327-61334B18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84178">
            <a:off x="2333687" y="2384161"/>
            <a:ext cx="5341577" cy="107226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Looking back …</a:t>
            </a:r>
            <a:br>
              <a:rPr lang="en-US" dirty="0">
                <a:solidFill>
                  <a:srgbClr val="FF0000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CMAS Conference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A49EF-6307-0A4A-97C2-2B3884871915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13387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5FCD-A103-A748-B531-33F932F1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CMAS Global Footprint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2D9BB-C3CC-B443-BA73-744753A6F043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OUTREACH and USER SUPPORT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438154A-BF7E-5B47-40A0-6BB72A4DE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61" y="1108751"/>
            <a:ext cx="7772400" cy="5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C868-BAC7-F044-8A91-ADD85922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CMAS Center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7475-3ED0-154D-A709-EAC872D4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016" y="1181919"/>
            <a:ext cx="4423133" cy="5029200"/>
          </a:xfrm>
        </p:spPr>
        <p:txBody>
          <a:bodyPr/>
          <a:lstStyle/>
          <a:p>
            <a:r>
              <a:rPr lang="en-US" sz="2000" dirty="0"/>
              <a:t>Director and Outreach</a:t>
            </a:r>
          </a:p>
          <a:p>
            <a:pPr lvl="1"/>
            <a:r>
              <a:rPr lang="en-US" sz="1800" dirty="0"/>
              <a:t>Sarav Arunachalam</a:t>
            </a:r>
          </a:p>
          <a:p>
            <a:r>
              <a:rPr lang="en-US" sz="2000" dirty="0"/>
              <a:t>Research and Applications</a:t>
            </a:r>
          </a:p>
          <a:p>
            <a:pPr lvl="1"/>
            <a:r>
              <a:rPr lang="en-US" sz="1800" dirty="0"/>
              <a:t>Sarav Arunachalam</a:t>
            </a:r>
          </a:p>
          <a:p>
            <a:r>
              <a:rPr lang="en-US" sz="2000" dirty="0"/>
              <a:t>Training and Conference</a:t>
            </a:r>
          </a:p>
          <a:p>
            <a:pPr lvl="1"/>
            <a:r>
              <a:rPr lang="en-US" sz="1800" dirty="0"/>
              <a:t>Brian Naess, Liz Adams</a:t>
            </a:r>
          </a:p>
          <a:p>
            <a:pPr lvl="1"/>
            <a:r>
              <a:rPr lang="en-US" sz="1800" dirty="0"/>
              <a:t>Catherine Seppanen</a:t>
            </a:r>
          </a:p>
          <a:p>
            <a:pPr lvl="1"/>
            <a:r>
              <a:rPr lang="en-US" sz="1800" dirty="0"/>
              <a:t>Christos Efstathiou</a:t>
            </a:r>
          </a:p>
          <a:p>
            <a:pPr lvl="1"/>
            <a:r>
              <a:rPr lang="en-US" sz="1800" dirty="0"/>
              <a:t>Erin Valentine</a:t>
            </a:r>
          </a:p>
          <a:p>
            <a:r>
              <a:rPr lang="en-US" sz="2000" dirty="0"/>
              <a:t>User Support and Documentation</a:t>
            </a:r>
          </a:p>
          <a:p>
            <a:pPr lvl="1"/>
            <a:r>
              <a:rPr lang="en-US" sz="1800" dirty="0"/>
              <a:t>Liz Adams</a:t>
            </a:r>
          </a:p>
          <a:p>
            <a:pPr lvl="1"/>
            <a:r>
              <a:rPr lang="en-US" sz="1800" dirty="0"/>
              <a:t>Christos Efstathiou</a:t>
            </a:r>
          </a:p>
          <a:p>
            <a:pPr lvl="1"/>
            <a:r>
              <a:rPr lang="en-US" sz="1800" dirty="0"/>
              <a:t>Catherine Seppanen</a:t>
            </a:r>
          </a:p>
          <a:p>
            <a:r>
              <a:rPr lang="en-US" sz="2000" dirty="0"/>
              <a:t>Communications and Events</a:t>
            </a:r>
          </a:p>
          <a:p>
            <a:pPr lvl="1"/>
            <a:r>
              <a:rPr lang="en-US" sz="1800" dirty="0"/>
              <a:t>Brian Naess, Emily Williams</a:t>
            </a:r>
          </a:p>
          <a:p>
            <a:r>
              <a:rPr lang="en-US" sz="2000" dirty="0"/>
              <a:t>Technical Editing</a:t>
            </a:r>
          </a:p>
          <a:p>
            <a:pPr lvl="1"/>
            <a:r>
              <a:rPr lang="en-US" sz="1800" dirty="0"/>
              <a:t>Erin Valentine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5E72-20A7-9841-986A-490882D3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55821"/>
            <a:ext cx="4328054" cy="5029200"/>
          </a:xfrm>
        </p:spPr>
        <p:txBody>
          <a:bodyPr/>
          <a:lstStyle/>
          <a:p>
            <a:r>
              <a:rPr lang="en-US" sz="1800" dirty="0" err="1"/>
              <a:t>Arastoo</a:t>
            </a:r>
            <a:r>
              <a:rPr lang="en-US" sz="1800" dirty="0"/>
              <a:t> Pour </a:t>
            </a:r>
            <a:r>
              <a:rPr lang="en-US" sz="1800" dirty="0" err="1"/>
              <a:t>Biazar</a:t>
            </a:r>
            <a:r>
              <a:rPr lang="en-US" sz="1800" dirty="0"/>
              <a:t> (Univ Alabama)</a:t>
            </a:r>
          </a:p>
          <a:p>
            <a:r>
              <a:rPr lang="en-US" sz="1800" dirty="0"/>
              <a:t>Tyler Fox (US EPA)</a:t>
            </a:r>
          </a:p>
          <a:p>
            <a:r>
              <a:rPr lang="en-US" sz="1800" dirty="0"/>
              <a:t>Amir </a:t>
            </a:r>
            <a:r>
              <a:rPr lang="en-US" sz="1800" dirty="0" err="1"/>
              <a:t>Hakami</a:t>
            </a:r>
            <a:r>
              <a:rPr lang="en-US" sz="1800" dirty="0"/>
              <a:t> (Carleton Univ)</a:t>
            </a:r>
          </a:p>
          <a:p>
            <a:r>
              <a:rPr lang="en-US" sz="1800" dirty="0"/>
              <a:t>Prakash Karamchandani (Ramboll)</a:t>
            </a:r>
          </a:p>
          <a:p>
            <a:r>
              <a:rPr lang="en-US" sz="1800" dirty="0" err="1"/>
              <a:t>Byeong-Uk</a:t>
            </a:r>
            <a:r>
              <a:rPr lang="en-US" sz="1800" dirty="0"/>
              <a:t> Kim (GA EPD)</a:t>
            </a:r>
          </a:p>
          <a:p>
            <a:r>
              <a:rPr lang="en-US" sz="1800" dirty="0"/>
              <a:t>Naresh Kumar (EPRI)</a:t>
            </a:r>
          </a:p>
          <a:p>
            <a:r>
              <a:rPr lang="en-US" sz="1800" dirty="0"/>
              <a:t>Rebecca </a:t>
            </a:r>
            <a:r>
              <a:rPr lang="en-US" sz="1800" dirty="0" err="1"/>
              <a:t>Matichuk</a:t>
            </a:r>
            <a:r>
              <a:rPr lang="en-US" sz="1800" dirty="0"/>
              <a:t> (US EPA)</a:t>
            </a:r>
          </a:p>
          <a:p>
            <a:r>
              <a:rPr lang="en-US" sz="1800" dirty="0"/>
              <a:t>Mike Moran (Env Canada)*</a:t>
            </a:r>
          </a:p>
          <a:p>
            <a:r>
              <a:rPr lang="en-US" sz="1800" dirty="0" err="1"/>
              <a:t>Talad</a:t>
            </a:r>
            <a:r>
              <a:rPr lang="en-US" sz="1800" dirty="0"/>
              <a:t> </a:t>
            </a:r>
            <a:r>
              <a:rPr lang="en-US" sz="1800" dirty="0" err="1"/>
              <a:t>Odman</a:t>
            </a:r>
            <a:r>
              <a:rPr lang="en-US" sz="1800" dirty="0"/>
              <a:t> (Ga Tech)</a:t>
            </a:r>
          </a:p>
          <a:p>
            <a:r>
              <a:rPr lang="en-US" sz="1800" dirty="0"/>
              <a:t>Roger </a:t>
            </a:r>
            <a:r>
              <a:rPr lang="en-US" sz="1800" dirty="0" err="1"/>
              <a:t>Timmis</a:t>
            </a:r>
            <a:r>
              <a:rPr lang="en-US" sz="1800" dirty="0"/>
              <a:t> (Env Agency, UK)</a:t>
            </a:r>
          </a:p>
          <a:p>
            <a:r>
              <a:rPr lang="en-US" sz="1800" dirty="0" err="1"/>
              <a:t>Taciana</a:t>
            </a:r>
            <a:r>
              <a:rPr lang="en-US" sz="1800" dirty="0"/>
              <a:t> Toledo (UFMG, Brazil) </a:t>
            </a:r>
          </a:p>
          <a:p>
            <a:r>
              <a:rPr lang="en-US" sz="1800" dirty="0"/>
              <a:t>Neil Wheeler (Science-One)</a:t>
            </a:r>
          </a:p>
          <a:p>
            <a:r>
              <a:rPr lang="en-US" sz="1800" dirty="0"/>
              <a:t>Yang Zhang (NCSU)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A5EAC-B4AD-4740-A75F-924125E9CD8E}"/>
              </a:ext>
            </a:extLst>
          </p:cNvPr>
          <p:cNvSpPr txBox="1"/>
          <p:nvPr/>
        </p:nvSpPr>
        <p:spPr>
          <a:xfrm>
            <a:off x="1406555" y="837555"/>
            <a:ext cx="178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@ UNC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BBF7D-B616-BA47-A065-05A525726540}"/>
              </a:ext>
            </a:extLst>
          </p:cNvPr>
          <p:cNvSpPr txBox="1"/>
          <p:nvPr/>
        </p:nvSpPr>
        <p:spPr>
          <a:xfrm>
            <a:off x="3953881" y="794156"/>
            <a:ext cx="519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External Advisory Committee (EAC)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7F710-DB83-6DEE-84AB-FF3A4D4253EE}"/>
              </a:ext>
            </a:extLst>
          </p:cNvPr>
          <p:cNvSpPr txBox="1"/>
          <p:nvPr/>
        </p:nvSpPr>
        <p:spPr>
          <a:xfrm>
            <a:off x="5878395" y="6507976"/>
            <a:ext cx="3102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</a:t>
            </a:r>
            <a:r>
              <a:rPr lang="en-US" sz="1200" dirty="0" err="1">
                <a:solidFill>
                  <a:schemeClr val="bg1"/>
                </a:solidFill>
              </a:rPr>
              <a:t>Recenlty</a:t>
            </a:r>
            <a:r>
              <a:rPr lang="en-US" sz="1200" dirty="0">
                <a:solidFill>
                  <a:schemeClr val="bg1"/>
                </a:solidFill>
              </a:rPr>
              <a:t> retired</a:t>
            </a:r>
          </a:p>
        </p:txBody>
      </p:sp>
    </p:spTree>
    <p:extLst>
      <p:ext uri="{BB962C8B-B14F-4D97-AF65-F5344CB8AC3E}">
        <p14:creationId xmlns:p14="http://schemas.microsoft.com/office/powerpoint/2010/main" val="34552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B925-4B45-7744-8B0F-68144514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EA3B-4B29-5C45-AD04-C101513E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CMAS </a:t>
            </a:r>
            <a:r>
              <a:rPr lang="en-US" u="sng" dirty="0"/>
              <a:t>Community</a:t>
            </a:r>
            <a:r>
              <a:rPr lang="en-US" dirty="0"/>
              <a:t> </a:t>
            </a:r>
          </a:p>
          <a:p>
            <a:r>
              <a:rPr lang="en-US" dirty="0"/>
              <a:t>CMAS EAC Members</a:t>
            </a:r>
          </a:p>
          <a:p>
            <a:r>
              <a:rPr lang="en-US" dirty="0"/>
              <a:t>U.S. EPA</a:t>
            </a:r>
          </a:p>
          <a:p>
            <a:r>
              <a:rPr lang="en-US" dirty="0"/>
              <a:t>Kristen Foley, U.S. EPA ORD</a:t>
            </a:r>
          </a:p>
          <a:p>
            <a:pPr lvl="1"/>
            <a:r>
              <a:rPr lang="en-US" dirty="0"/>
              <a:t>CMAS Center Program Officer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Conference Team</a:t>
            </a:r>
          </a:p>
          <a:p>
            <a:pPr lvl="1"/>
            <a:r>
              <a:rPr lang="en-US" dirty="0"/>
              <a:t>Erin Valentine, Brian Naess, UNC-IE</a:t>
            </a:r>
          </a:p>
          <a:p>
            <a:pPr lvl="1"/>
            <a:r>
              <a:rPr lang="en-US" dirty="0"/>
              <a:t>Sessions Chairs from the CMAS Community, and </a:t>
            </a:r>
          </a:p>
          <a:p>
            <a:pPr lvl="1"/>
            <a:r>
              <a:rPr lang="en-US" dirty="0"/>
              <a:t>UNC-ESE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267474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logo2">
            <a:extLst>
              <a:ext uri="{FF2B5EF4-FFF2-40B4-BE49-F238E27FC236}">
                <a16:creationId xmlns:a16="http://schemas.microsoft.com/office/drawing/2014/main" id="{0B566C51-E2E2-7A45-9063-173E9010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D41E-10E7-8E49-9492-57794BB2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7" y="293158"/>
            <a:ext cx="6240462" cy="704850"/>
          </a:xfrm>
        </p:spPr>
        <p:txBody>
          <a:bodyPr/>
          <a:lstStyle/>
          <a:p>
            <a:r>
              <a:rPr lang="en-US" dirty="0"/>
              <a:t>The CMAS Center at UNC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https://www.cmascenter.org/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5B29-CCD4-2248-AE14-548C90B5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58900"/>
            <a:ext cx="8509529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00" dirty="0">
                <a:solidFill>
                  <a:srgbClr val="FFFF00"/>
                </a:solidFill>
                <a:ea typeface="ＭＳ Ｐゴシック" pitchFamily="34" charset="-128"/>
                <a:cs typeface="Ideal Sans Book" pitchFamily="2" charset="0"/>
              </a:rPr>
              <a:t>Established in 2001, the U.S. EPA’s CMAS Center has been hosted at UNC since 2003, which works with the agency to lead the international, </a:t>
            </a:r>
            <a:r>
              <a:rPr lang="en-US" altLang="en-US" sz="1800" b="1" i="1" dirty="0">
                <a:ea typeface="ＭＳ Ｐゴシック" pitchFamily="34" charset="-128"/>
                <a:cs typeface="Ideal Sans Book" pitchFamily="2" charset="0"/>
              </a:rPr>
              <a:t>open-source</a:t>
            </a:r>
            <a:r>
              <a:rPr lang="en-US" altLang="en-US" sz="1800" dirty="0">
                <a:ea typeface="ＭＳ Ｐゴシック" pitchFamily="34" charset="-128"/>
                <a:cs typeface="Ideal Sans Book" pitchFamily="2" charset="0"/>
              </a:rPr>
              <a:t>, </a:t>
            </a:r>
            <a:r>
              <a:rPr lang="en-US" altLang="en-US" sz="1800" dirty="0">
                <a:solidFill>
                  <a:srgbClr val="FFFF00"/>
                </a:solidFill>
                <a:ea typeface="ＭＳ Ｐゴシック" pitchFamily="34" charset="-128"/>
                <a:cs typeface="Ideal Sans Book" pitchFamily="2" charset="0"/>
              </a:rPr>
              <a:t>community-based air quality modeling and analysis software used to develop policies and analyze air quality impacts</a:t>
            </a:r>
          </a:p>
          <a:p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Objectives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Serve as bridge between segments of the AQ modeling community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Foster growth of developer and user communities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Serve as hub for modeling education and training</a:t>
            </a:r>
          </a:p>
          <a:p>
            <a:pPr marL="0" indent="0">
              <a:buNone/>
            </a:pPr>
            <a:endParaRPr lang="en-US" altLang="en-US" dirty="0">
              <a:latin typeface="Ideal Sans Book" pitchFamily="2" charset="0"/>
              <a:ea typeface="ＭＳ Ｐゴシック" pitchFamily="34" charset="-128"/>
              <a:cs typeface="Ideal Sans Book" pitchFamily="2" charset="0"/>
            </a:endParaRPr>
          </a:p>
          <a:p>
            <a:endParaRPr lang="en-US" altLang="en-US" dirty="0">
              <a:latin typeface="Ideal Sans Book" pitchFamily="2" charset="0"/>
              <a:ea typeface="ＭＳ Ｐゴシック" pitchFamily="34" charset="-128"/>
              <a:cs typeface="Ideal Sans Book" pitchFamily="2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61ECC7-AA9D-D043-83C3-3C7E79ED3108}"/>
              </a:ext>
            </a:extLst>
          </p:cNvPr>
          <p:cNvSpPr txBox="1">
            <a:spLocks/>
          </p:cNvSpPr>
          <p:nvPr/>
        </p:nvSpPr>
        <p:spPr bwMode="auto">
          <a:xfrm>
            <a:off x="414338" y="4066033"/>
            <a:ext cx="8229600" cy="24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kern="0" dirty="0"/>
              <a:t>Functions</a:t>
            </a:r>
          </a:p>
          <a:p>
            <a:pPr lvl="1"/>
            <a:r>
              <a:rPr lang="en-US" kern="0" dirty="0"/>
              <a:t>Model Research and Development</a:t>
            </a:r>
          </a:p>
          <a:p>
            <a:pPr lvl="1"/>
            <a:r>
              <a:rPr lang="en-US" kern="0" dirty="0"/>
              <a:t>User Support</a:t>
            </a:r>
          </a:p>
          <a:p>
            <a:pPr lvl="1"/>
            <a:r>
              <a:rPr lang="en-US" kern="0" dirty="0"/>
              <a:t>Applications and Training</a:t>
            </a:r>
          </a:p>
          <a:p>
            <a:pPr lvl="1"/>
            <a:r>
              <a:rPr lang="en-US" kern="0" dirty="0"/>
              <a:t>Outreach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251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8341-D5F3-5841-8489-AAA5253B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Costs and Benefits of the Clean Air Act Amendments of 1990 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4AAEFA5-5091-8043-804E-57568957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" y="2277925"/>
            <a:ext cx="2485242" cy="1705673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F8167477-738B-9940-B1CB-AB8DC1D2B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993" y="1689232"/>
            <a:ext cx="2131142" cy="3052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681DDD-E445-4F47-8360-6EC43AA7D75D}"/>
              </a:ext>
            </a:extLst>
          </p:cNvPr>
          <p:cNvSpPr/>
          <p:nvPr/>
        </p:nvSpPr>
        <p:spPr>
          <a:xfrm>
            <a:off x="0" y="6498439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Source: U.S. </a:t>
            </a:r>
            <a:r>
              <a:rPr lang="en-US" sz="1400" i="1" dirty="0">
                <a:solidFill>
                  <a:schemeClr val="bg1"/>
                </a:solidFill>
                <a:latin typeface="Source Sans Pro" panose="020B0503030403020204" pitchFamily="34" charset="0"/>
              </a:rPr>
              <a:t>EPA, 2011. </a:t>
            </a:r>
            <a:r>
              <a:rPr lang="en-US" sz="1400" b="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The Benefits and Costs of the Clean Air Act, 1990 to 2020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3A25652-EE7F-CA46-8DA2-2CF0CC3DE656}"/>
              </a:ext>
            </a:extLst>
          </p:cNvPr>
          <p:cNvSpPr>
            <a:spLocks/>
          </p:cNvSpPr>
          <p:nvPr/>
        </p:nvSpPr>
        <p:spPr bwMode="auto">
          <a:xfrm>
            <a:off x="597815" y="5038466"/>
            <a:ext cx="7948369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r>
              <a:rPr lang="en-US" sz="2000" dirty="0">
                <a:solidFill>
                  <a:srgbClr val="FFFFFF"/>
                </a:solidFill>
              </a:rPr>
              <a:t>CAAA benefits exceed costs by a factor of more than 30 to one</a:t>
            </a:r>
          </a:p>
          <a:p>
            <a:r>
              <a:rPr lang="en-US" sz="2000" dirty="0">
                <a:solidFill>
                  <a:srgbClr val="FFFF00"/>
                </a:solidFill>
                <a:cs typeface="Helvetica" charset="0"/>
              </a:rPr>
              <a:t>Tools Supported by CMAS are central to this analytical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cs typeface="Helvetica" charset="0"/>
            </a:endParaRPr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8C45509F-B6BF-7048-7A0C-D42114D4C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40" y="1845277"/>
            <a:ext cx="3591166" cy="2718546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C1B78A9E-5539-C973-0A8F-3F942E9E5D6A}"/>
              </a:ext>
            </a:extLst>
          </p:cNvPr>
          <p:cNvSpPr>
            <a:spLocks/>
          </p:cNvSpPr>
          <p:nvPr/>
        </p:nvSpPr>
        <p:spPr bwMode="auto">
          <a:xfrm>
            <a:off x="637236" y="5869080"/>
            <a:ext cx="7869526" cy="348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Drastic reduction in all criteria pollutants, and in number of unhealthy days</a:t>
            </a:r>
            <a:endParaRPr lang="en-US" sz="1800" i="1" dirty="0">
              <a:solidFill>
                <a:srgbClr val="FFFFFF"/>
              </a:solidFill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Chart_Tools.pdf">
            <a:extLst>
              <a:ext uri="{FF2B5EF4-FFF2-40B4-BE49-F238E27FC236}">
                <a16:creationId xmlns:a16="http://schemas.microsoft.com/office/drawing/2014/main" id="{5DE2BF87-77B7-C945-B2B1-5252DC6F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7" y="822849"/>
            <a:ext cx="4862512" cy="433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AD9F3-F0BD-8340-A84D-4E4045912803}"/>
              </a:ext>
            </a:extLst>
          </p:cNvPr>
          <p:cNvSpPr txBox="1"/>
          <p:nvPr/>
        </p:nvSpPr>
        <p:spPr>
          <a:xfrm>
            <a:off x="0" y="5702977"/>
            <a:ext cx="316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See </a:t>
            </a:r>
            <a:r>
              <a:rPr lang="en-US" sz="1400" i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https://www.cmascenter.org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</a:p>
          <a:p>
            <a:r>
              <a:rPr lang="en-US" sz="1400" i="1" dirty="0">
                <a:solidFill>
                  <a:srgbClr val="FFFF00"/>
                </a:solidFill>
              </a:rPr>
              <a:t>to download these tools 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EFCED14-260D-F144-A389-5F9CB70EC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268" y="5454938"/>
            <a:ext cx="3759200" cy="1330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EFF32D-AB48-E748-8C50-6BC3F8FC90A7}"/>
              </a:ext>
            </a:extLst>
          </p:cNvPr>
          <p:cNvSpPr txBox="1"/>
          <p:nvPr/>
        </p:nvSpPr>
        <p:spPr>
          <a:xfrm>
            <a:off x="7114645" y="4887369"/>
            <a:ext cx="1784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</a:rPr>
              <a:t>21</a:t>
            </a:r>
            <a:r>
              <a:rPr lang="en-US" sz="2000" u="sng" baseline="30000" dirty="0">
                <a:solidFill>
                  <a:srgbClr val="FFFF00"/>
                </a:solidFill>
              </a:rPr>
              <a:t>st</a:t>
            </a:r>
            <a:r>
              <a:rPr lang="en-US" sz="2000" dirty="0">
                <a:solidFill>
                  <a:srgbClr val="FFFF00"/>
                </a:solidFill>
              </a:rPr>
              <a:t> year of operation, serving &gt; </a:t>
            </a:r>
            <a:r>
              <a:rPr lang="en-US" sz="2000" u="sng" dirty="0">
                <a:solidFill>
                  <a:srgbClr val="FFFF00"/>
                </a:solidFill>
              </a:rPr>
              <a:t>10,000</a:t>
            </a:r>
            <a:r>
              <a:rPr lang="en-US" sz="2000" dirty="0">
                <a:solidFill>
                  <a:srgbClr val="FFFF00"/>
                </a:solidFill>
              </a:rPr>
              <a:t> users globally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56F488-A4B0-854F-A298-ADE21475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Suite @ CMAS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1E9C0-6CC2-2F41-A158-0B3F4904A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610" y="2106070"/>
            <a:ext cx="2694230" cy="20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E2B6-F7CE-0448-87EC-1CA6E7BA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CMAS Discourse Forum</a:t>
            </a:r>
            <a:br>
              <a:rPr lang="en-US" b="1" dirty="0"/>
            </a:br>
            <a:r>
              <a:rPr lang="en-US" sz="2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http://forum.cmascenter.org</a:t>
            </a:r>
            <a:r>
              <a:rPr lang="en-US" sz="21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48D20-48ED-A042-BCDC-694BFC729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9" t="10633" r="16259" b="9873"/>
          <a:stretch/>
        </p:blipFill>
        <p:spPr>
          <a:xfrm>
            <a:off x="703836" y="1537824"/>
            <a:ext cx="7248889" cy="4933855"/>
          </a:xfrm>
          <a:prstGeom prst="rect">
            <a:avLst/>
          </a:prstGeom>
        </p:spPr>
      </p:pic>
      <p:pic>
        <p:nvPicPr>
          <p:cNvPr id="2050" name="Picture 2" descr="Image result for meeting images">
            <a:extLst>
              <a:ext uri="{FF2B5EF4-FFF2-40B4-BE49-F238E27FC236}">
                <a16:creationId xmlns:a16="http://schemas.microsoft.com/office/drawing/2014/main" id="{ADAF7235-63ED-6649-83E5-66A56A5F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54" y="317786"/>
            <a:ext cx="1510496" cy="10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2105C-79E2-F649-8DC2-04810792F3DD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76206-FC80-D8F2-1425-AA4CF1FE4E18}"/>
              </a:ext>
            </a:extLst>
          </p:cNvPr>
          <p:cNvSpPr txBox="1"/>
          <p:nvPr/>
        </p:nvSpPr>
        <p:spPr>
          <a:xfrm>
            <a:off x="575619" y="6471679"/>
            <a:ext cx="750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About ~50 queries from user community each month on various CMAS products</a:t>
            </a:r>
          </a:p>
        </p:txBody>
      </p:sp>
    </p:spTree>
    <p:extLst>
      <p:ext uri="{BB962C8B-B14F-4D97-AF65-F5344CB8AC3E}">
        <p14:creationId xmlns:p14="http://schemas.microsoft.com/office/powerpoint/2010/main" val="34448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247D-B353-FB41-B2B2-28E122A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75" y="107656"/>
            <a:ext cx="8229600" cy="1429685"/>
          </a:xfrm>
        </p:spPr>
        <p:txBody>
          <a:bodyPr/>
          <a:lstStyle/>
          <a:p>
            <a:r>
              <a:rPr lang="en-US" dirty="0"/>
              <a:t>CMAS Data Warehouse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F25498-EDBC-374E-8FB6-4F2B835A1ABC}"/>
              </a:ext>
            </a:extLst>
          </p:cNvPr>
          <p:cNvGrpSpPr/>
          <p:nvPr/>
        </p:nvGrpSpPr>
        <p:grpSpPr>
          <a:xfrm>
            <a:off x="-151924" y="1301409"/>
            <a:ext cx="9140689" cy="4424462"/>
            <a:chOff x="372869" y="1057824"/>
            <a:chExt cx="11109606" cy="5395016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00167BBE-FFF4-C740-AB6A-C447D66C037B}"/>
                </a:ext>
              </a:extLst>
            </p:cNvPr>
            <p:cNvSpPr/>
            <p:nvPr/>
          </p:nvSpPr>
          <p:spPr>
            <a:xfrm>
              <a:off x="1034305" y="3733800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1A640FB3-813A-2041-83B3-30CEA01D101B}"/>
                </a:ext>
              </a:extLst>
            </p:cNvPr>
            <p:cNvSpPr/>
            <p:nvPr/>
          </p:nvSpPr>
          <p:spPr>
            <a:xfrm>
              <a:off x="1010507" y="2537253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3B6EED40-1152-664D-827A-0A8BDF8ACD60}"/>
                </a:ext>
              </a:extLst>
            </p:cNvPr>
            <p:cNvSpPr/>
            <p:nvPr/>
          </p:nvSpPr>
          <p:spPr>
            <a:xfrm>
              <a:off x="1010507" y="1392195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58F8D4C-BF3D-3F4C-A42E-2B09319D96FD}"/>
                </a:ext>
              </a:extLst>
            </p:cNvPr>
            <p:cNvCxnSpPr>
              <a:cxnSpLocks/>
            </p:cNvCxnSpPr>
            <p:nvPr/>
          </p:nvCxnSpPr>
          <p:spPr>
            <a:xfrm>
              <a:off x="1924907" y="1643447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662CE1D-73D5-634B-96F2-6B9607AD1DEC}"/>
                </a:ext>
              </a:extLst>
            </p:cNvPr>
            <p:cNvCxnSpPr>
              <a:cxnSpLocks/>
            </p:cNvCxnSpPr>
            <p:nvPr/>
          </p:nvCxnSpPr>
          <p:spPr>
            <a:xfrm>
              <a:off x="1968057" y="4037838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61A76D-31BF-0146-9529-DF16D1FE3327}"/>
                </a:ext>
              </a:extLst>
            </p:cNvPr>
            <p:cNvCxnSpPr>
              <a:cxnSpLocks/>
            </p:cNvCxnSpPr>
            <p:nvPr/>
          </p:nvCxnSpPr>
          <p:spPr>
            <a:xfrm>
              <a:off x="1933220" y="2841291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n 45">
              <a:extLst>
                <a:ext uri="{FF2B5EF4-FFF2-40B4-BE49-F238E27FC236}">
                  <a16:creationId xmlns:a16="http://schemas.microsoft.com/office/drawing/2014/main" id="{6481DE60-E62F-814D-83B1-3CB901269A56}"/>
                </a:ext>
              </a:extLst>
            </p:cNvPr>
            <p:cNvSpPr/>
            <p:nvPr/>
          </p:nvSpPr>
          <p:spPr>
            <a:xfrm>
              <a:off x="1046661" y="4911583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1ABD26E-4694-BE43-A363-E4EBCE0068F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413" y="5215621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EC9C5B-B292-A946-9AFE-DDF470AB4C16}"/>
                </a:ext>
              </a:extLst>
            </p:cNvPr>
            <p:cNvCxnSpPr>
              <a:cxnSpLocks/>
            </p:cNvCxnSpPr>
            <p:nvPr/>
          </p:nvCxnSpPr>
          <p:spPr>
            <a:xfrm>
              <a:off x="2899678" y="1643447"/>
              <a:ext cx="70020" cy="3590938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3B18657-A09C-5940-9030-9D9D3CA0DBEF}"/>
                </a:ext>
              </a:extLst>
            </p:cNvPr>
            <p:cNvCxnSpPr>
              <a:cxnSpLocks/>
            </p:cNvCxnSpPr>
            <p:nvPr/>
          </p:nvCxnSpPr>
          <p:spPr>
            <a:xfrm>
              <a:off x="2960815" y="3438916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" descr="Image result for gear wheel images">
              <a:extLst>
                <a:ext uri="{FF2B5EF4-FFF2-40B4-BE49-F238E27FC236}">
                  <a16:creationId xmlns:a16="http://schemas.microsoft.com/office/drawing/2014/main" id="{EA5CC079-49F8-7644-A9DF-71924831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723" y="3080951"/>
              <a:ext cx="1142948" cy="956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AB66A47-417A-E44B-828D-33E81077A804}"/>
                </a:ext>
              </a:extLst>
            </p:cNvPr>
            <p:cNvCxnSpPr>
              <a:cxnSpLocks/>
            </p:cNvCxnSpPr>
            <p:nvPr/>
          </p:nvCxnSpPr>
          <p:spPr>
            <a:xfrm>
              <a:off x="4912360" y="3429000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23FF00E8-A68A-C743-BF6F-2420831003DC}"/>
                </a:ext>
              </a:extLst>
            </p:cNvPr>
            <p:cNvSpPr/>
            <p:nvPr/>
          </p:nvSpPr>
          <p:spPr>
            <a:xfrm>
              <a:off x="5959369" y="2189053"/>
              <a:ext cx="2343952" cy="2676588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699C582-1B2B-974D-AC08-0265E54A9512}"/>
                </a:ext>
              </a:extLst>
            </p:cNvPr>
            <p:cNvCxnSpPr>
              <a:cxnSpLocks/>
            </p:cNvCxnSpPr>
            <p:nvPr/>
          </p:nvCxnSpPr>
          <p:spPr>
            <a:xfrm>
              <a:off x="8303321" y="3457837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8" descr="Image result for free clipart images of computer">
              <a:extLst>
                <a:ext uri="{FF2B5EF4-FFF2-40B4-BE49-F238E27FC236}">
                  <a16:creationId xmlns:a16="http://schemas.microsoft.com/office/drawing/2014/main" id="{F90F4F77-DAF8-924B-9417-162C4C60A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720" y="2974469"/>
              <a:ext cx="1082923" cy="116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Image result for free clipart images of report">
              <a:extLst>
                <a:ext uri="{FF2B5EF4-FFF2-40B4-BE49-F238E27FC236}">
                  <a16:creationId xmlns:a16="http://schemas.microsoft.com/office/drawing/2014/main" id="{033AB188-AF7B-C04C-B981-273F33BAB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217" y="1057824"/>
              <a:ext cx="1354410" cy="1312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14B58E3D-FAE2-4047-805A-F1DEA77DD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9" t="10178" r="46446" b="32632"/>
            <a:stretch/>
          </p:blipFill>
          <p:spPr>
            <a:xfrm>
              <a:off x="9938843" y="5094459"/>
              <a:ext cx="1282364" cy="85039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0D3339-6D81-B542-B7B1-200B38B8FF36}"/>
                </a:ext>
              </a:extLst>
            </p:cNvPr>
            <p:cNvSpPr txBox="1"/>
            <p:nvPr/>
          </p:nvSpPr>
          <p:spPr>
            <a:xfrm>
              <a:off x="492444" y="2010638"/>
              <a:ext cx="2313493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Emissions (NEI)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C68119-A0F3-D540-A008-DD37EEDF25C2}"/>
                </a:ext>
              </a:extLst>
            </p:cNvPr>
            <p:cNvSpPr txBox="1"/>
            <p:nvPr/>
          </p:nvSpPr>
          <p:spPr>
            <a:xfrm>
              <a:off x="372869" y="3200172"/>
              <a:ext cx="2495608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Met (WRF/MCIP)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577EBB-314B-C948-BEAF-6747FA50C480}"/>
                </a:ext>
              </a:extLst>
            </p:cNvPr>
            <p:cNvSpPr txBox="1"/>
            <p:nvPr/>
          </p:nvSpPr>
          <p:spPr>
            <a:xfrm>
              <a:off x="612543" y="4401137"/>
              <a:ext cx="1945160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AQ (CMAQ)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A57C38-063B-FE4E-A63C-2FB881BF8EA7}"/>
                </a:ext>
              </a:extLst>
            </p:cNvPr>
            <p:cNvSpPr txBox="1"/>
            <p:nvPr/>
          </p:nvSpPr>
          <p:spPr>
            <a:xfrm>
              <a:off x="809403" y="5652495"/>
              <a:ext cx="1945160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Observations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B210AB7-DC5F-A843-BE97-56651736B600}"/>
                </a:ext>
              </a:extLst>
            </p:cNvPr>
            <p:cNvSpPr txBox="1"/>
            <p:nvPr/>
          </p:nvSpPr>
          <p:spPr>
            <a:xfrm>
              <a:off x="5650967" y="4944608"/>
              <a:ext cx="2819222" cy="71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Data Warehouse on Google Drive / AWS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406A7F9-6745-EC48-A63C-1A813957F97A}"/>
                </a:ext>
              </a:extLst>
            </p:cNvPr>
            <p:cNvSpPr txBox="1"/>
            <p:nvPr/>
          </p:nvSpPr>
          <p:spPr>
            <a:xfrm>
              <a:off x="9572969" y="2389739"/>
              <a:ext cx="1804904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Reporting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12B4B-127F-E64B-8BC1-771531FADC02}"/>
                </a:ext>
              </a:extLst>
            </p:cNvPr>
            <p:cNvSpPr txBox="1"/>
            <p:nvPr/>
          </p:nvSpPr>
          <p:spPr>
            <a:xfrm>
              <a:off x="9677571" y="6040020"/>
              <a:ext cx="1804904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Visualization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CBED790-DE1A-C040-9EAC-8E8EEFC66B17}"/>
                </a:ext>
              </a:extLst>
            </p:cNvPr>
            <p:cNvSpPr txBox="1"/>
            <p:nvPr/>
          </p:nvSpPr>
          <p:spPr>
            <a:xfrm>
              <a:off x="9597948" y="4243048"/>
              <a:ext cx="1804904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Modeling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475816-E877-4E40-AABF-295BE7D2543B}"/>
                </a:ext>
              </a:extLst>
            </p:cNvPr>
            <p:cNvCxnSpPr>
              <a:cxnSpLocks/>
            </p:cNvCxnSpPr>
            <p:nvPr/>
          </p:nvCxnSpPr>
          <p:spPr>
            <a:xfrm>
              <a:off x="9305890" y="1837280"/>
              <a:ext cx="70020" cy="3590938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F29F6A5-8414-364D-BD01-528BB774051C}"/>
                </a:ext>
              </a:extLst>
            </p:cNvPr>
            <p:cNvCxnSpPr>
              <a:cxnSpLocks/>
            </p:cNvCxnSpPr>
            <p:nvPr/>
          </p:nvCxnSpPr>
          <p:spPr>
            <a:xfrm>
              <a:off x="9304219" y="1837280"/>
              <a:ext cx="512704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96D26CA-453E-7C43-AFFD-1B0901B726BD}"/>
                </a:ext>
              </a:extLst>
            </p:cNvPr>
            <p:cNvCxnSpPr>
              <a:cxnSpLocks/>
            </p:cNvCxnSpPr>
            <p:nvPr/>
          </p:nvCxnSpPr>
          <p:spPr>
            <a:xfrm>
              <a:off x="9375910" y="5421458"/>
              <a:ext cx="512704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8C40F13-3B28-1E40-B79B-0F91176A72D2}"/>
                </a:ext>
              </a:extLst>
            </p:cNvPr>
            <p:cNvCxnSpPr>
              <a:cxnSpLocks/>
            </p:cNvCxnSpPr>
            <p:nvPr/>
          </p:nvCxnSpPr>
          <p:spPr>
            <a:xfrm>
              <a:off x="9368290" y="3462636"/>
              <a:ext cx="512704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12" descr="Image result for Google cloud image">
              <a:extLst>
                <a:ext uri="{FF2B5EF4-FFF2-40B4-BE49-F238E27FC236}">
                  <a16:creationId xmlns:a16="http://schemas.microsoft.com/office/drawing/2014/main" id="{1BD1F47D-995C-4B4F-B2D9-E93E4F3BC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784" y="5713694"/>
              <a:ext cx="608077" cy="608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4A0F307-9654-8A46-99F8-1846096EE44C}"/>
              </a:ext>
            </a:extLst>
          </p:cNvPr>
          <p:cNvSpPr txBox="1"/>
          <p:nvPr/>
        </p:nvSpPr>
        <p:spPr>
          <a:xfrm>
            <a:off x="3719638" y="5694864"/>
            <a:ext cx="36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~79</a:t>
            </a:r>
            <a:r>
              <a:rPr lang="en-US" sz="2400" b="1" dirty="0">
                <a:solidFill>
                  <a:srgbClr val="FFFF00"/>
                </a:solidFill>
              </a:rPr>
              <a:t> TB and Growing</a:t>
            </a:r>
          </a:p>
        </p:txBody>
      </p:sp>
      <p:pic>
        <p:nvPicPr>
          <p:cNvPr id="71" name="Picture 2" descr="The Dataverse Project">
            <a:extLst>
              <a:ext uri="{FF2B5EF4-FFF2-40B4-BE49-F238E27FC236}">
                <a16:creationId xmlns:a16="http://schemas.microsoft.com/office/drawing/2014/main" id="{D51ECCFD-DCFD-B749-A1AE-96FDC518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99" y="3766428"/>
            <a:ext cx="1593056" cy="6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4F37353-6953-8E4C-9330-404C80F035C3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1573D0-0CA5-0849-AB31-6D173B491853}"/>
              </a:ext>
            </a:extLst>
          </p:cNvPr>
          <p:cNvSpPr/>
          <p:nvPr/>
        </p:nvSpPr>
        <p:spPr bwMode="auto">
          <a:xfrm>
            <a:off x="7438226" y="2732268"/>
            <a:ext cx="1545099" cy="16064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98BDA-F8DB-D948-B0C7-6AAA60F828A6}"/>
              </a:ext>
            </a:extLst>
          </p:cNvPr>
          <p:cNvSpPr txBox="1"/>
          <p:nvPr/>
        </p:nvSpPr>
        <p:spPr>
          <a:xfrm>
            <a:off x="599767" y="6282813"/>
            <a:ext cx="752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computing using AWS and 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4147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61EE-A40D-A24F-A9D3-1964A1C6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CMAS Data Warehouse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sz="2100" dirty="0"/>
              <a:t>both </a:t>
            </a:r>
            <a:r>
              <a:rPr lang="en-US" sz="2100" dirty="0">
                <a:solidFill>
                  <a:schemeClr val="bg1"/>
                </a:solidFill>
              </a:rPr>
              <a:t>for</a:t>
            </a:r>
            <a:r>
              <a:rPr lang="en-US" sz="2100" dirty="0"/>
              <a:t> and </a:t>
            </a:r>
            <a:r>
              <a:rPr lang="en-US" sz="2100" dirty="0">
                <a:solidFill>
                  <a:schemeClr val="bg1"/>
                </a:solidFill>
              </a:rPr>
              <a:t>from</a:t>
            </a:r>
            <a:r>
              <a:rPr lang="en-US" sz="2100" dirty="0"/>
              <a:t>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959B-13C1-634B-B22F-C12DEB35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9" y="1305920"/>
            <a:ext cx="8229600" cy="3848099"/>
          </a:xfrm>
        </p:spPr>
        <p:txBody>
          <a:bodyPr/>
          <a:lstStyle/>
          <a:p>
            <a:r>
              <a:rPr lang="en-US" dirty="0"/>
              <a:t>Current datasets available </a:t>
            </a:r>
            <a:r>
              <a:rPr lang="en-US" dirty="0">
                <a:solidFill>
                  <a:srgbClr val="FFFF00"/>
                </a:solidFill>
              </a:rPr>
              <a:t>for</a:t>
            </a:r>
            <a:r>
              <a:rPr lang="en-US" dirty="0"/>
              <a:t> CMAS community</a:t>
            </a:r>
          </a:p>
          <a:p>
            <a:pPr lvl="1"/>
            <a:r>
              <a:rPr lang="en-US" dirty="0"/>
              <a:t>Assortment of various CMAQ inputs and outputs</a:t>
            </a:r>
          </a:p>
          <a:p>
            <a:pPr lvl="2"/>
            <a:r>
              <a:rPr lang="en-US" dirty="0"/>
              <a:t>From 2002 – 2016 </a:t>
            </a:r>
          </a:p>
          <a:p>
            <a:pPr lvl="2"/>
            <a:r>
              <a:rPr lang="en-US" dirty="0"/>
              <a:t>NEI-based modeling platform</a:t>
            </a:r>
          </a:p>
          <a:p>
            <a:pPr lvl="2"/>
            <a:r>
              <a:rPr lang="en-US" dirty="0"/>
              <a:t>MCIP outputs</a:t>
            </a:r>
          </a:p>
          <a:p>
            <a:pPr lvl="2"/>
            <a:r>
              <a:rPr lang="en-US" dirty="0"/>
              <a:t>CMAQ Northern Hemispheric outputs</a:t>
            </a:r>
          </a:p>
          <a:p>
            <a:pPr lvl="2"/>
            <a:r>
              <a:rPr lang="en-US" dirty="0"/>
              <a:t>CMAQ Continental US outputs</a:t>
            </a:r>
          </a:p>
          <a:p>
            <a:pPr lvl="1"/>
            <a:r>
              <a:rPr lang="en-US" u="sng" dirty="0"/>
              <a:t>E</a:t>
            </a:r>
            <a:r>
              <a:rPr lang="en-US" dirty="0"/>
              <a:t>PA’s Air </a:t>
            </a:r>
            <a:r>
              <a:rPr lang="en-US" u="sng" dirty="0" err="1"/>
              <a:t>QUA</a:t>
            </a:r>
            <a:r>
              <a:rPr lang="en-US" dirty="0" err="1"/>
              <a:t>lity</a:t>
            </a:r>
            <a:r>
              <a:rPr lang="en-US" dirty="0"/>
              <a:t> </a:t>
            </a:r>
            <a:r>
              <a:rPr lang="en-US" u="sng" dirty="0" err="1"/>
              <a:t>T</a:t>
            </a:r>
            <a:r>
              <a:rPr lang="en-US" dirty="0" err="1"/>
              <a:t>im</a:t>
            </a:r>
            <a:r>
              <a:rPr lang="en-US" u="sng" dirty="0" err="1"/>
              <a:t>E</a:t>
            </a:r>
            <a:r>
              <a:rPr lang="en-US" dirty="0"/>
              <a:t> </a:t>
            </a:r>
            <a:r>
              <a:rPr lang="en-US" u="sng" dirty="0"/>
              <a:t>S</a:t>
            </a:r>
            <a:r>
              <a:rPr lang="en-US" dirty="0"/>
              <a:t>eries Project (EQUATES)*</a:t>
            </a:r>
          </a:p>
          <a:p>
            <a:pPr lvl="2"/>
            <a:r>
              <a:rPr lang="en-US" dirty="0"/>
              <a:t>2002 – 2017 Met, </a:t>
            </a:r>
            <a:r>
              <a:rPr lang="en-US" dirty="0" err="1"/>
              <a:t>Emis</a:t>
            </a:r>
            <a:r>
              <a:rPr lang="en-US" dirty="0"/>
              <a:t> and AQ Datasets @ 12-km x 12-km</a:t>
            </a:r>
          </a:p>
          <a:p>
            <a:pPr lvl="2"/>
            <a:r>
              <a:rPr lang="en-US" dirty="0"/>
              <a:t>Northern Hemisphere and </a:t>
            </a:r>
            <a:r>
              <a:rPr lang="en-US" dirty="0" err="1"/>
              <a:t>ConUS</a:t>
            </a:r>
            <a:endParaRPr lang="en-US" dirty="0"/>
          </a:p>
          <a:p>
            <a:pPr lvl="1"/>
            <a:r>
              <a:rPr lang="en-US" dirty="0"/>
              <a:t>1-month </a:t>
            </a:r>
            <a:r>
              <a:rPr lang="en-US" dirty="0" err="1"/>
              <a:t>ConUS</a:t>
            </a:r>
            <a:r>
              <a:rPr lang="en-US" dirty="0"/>
              <a:t> data from 2016 on </a:t>
            </a:r>
            <a:r>
              <a:rPr lang="en-US" dirty="0">
                <a:solidFill>
                  <a:srgbClr val="FFFF00"/>
                </a:solidFill>
              </a:rPr>
              <a:t>AWS Open Data Program</a:t>
            </a:r>
            <a:endParaRPr lang="en-US" dirty="0"/>
          </a:p>
          <a:p>
            <a:pPr lvl="2"/>
            <a:r>
              <a:rPr lang="en-US" dirty="0"/>
              <a:t>See registry at: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https://registry.opendata.aws/</a:t>
            </a:r>
            <a:r>
              <a:rPr lang="en-US" dirty="0"/>
              <a:t> and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https://go.unc.edu/i9WQr</a:t>
            </a:r>
            <a:r>
              <a:rPr lang="en-US" dirty="0"/>
              <a:t> </a:t>
            </a:r>
          </a:p>
          <a:p>
            <a:r>
              <a:rPr lang="en-US" dirty="0"/>
              <a:t>Interactive Forms interface to share datasets </a:t>
            </a:r>
            <a:r>
              <a:rPr lang="en-US" dirty="0">
                <a:solidFill>
                  <a:srgbClr val="FFFF00"/>
                </a:solidFill>
              </a:rPr>
              <a:t>from</a:t>
            </a:r>
            <a:r>
              <a:rPr lang="en-US" dirty="0"/>
              <a:t> researchers to 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B943C-4321-B041-9523-388C6F32BFB6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5AFADFA-A08E-424D-A7B7-A4F56EBAE199}"/>
              </a:ext>
            </a:extLst>
          </p:cNvPr>
          <p:cNvSpPr/>
          <p:nvPr/>
        </p:nvSpPr>
        <p:spPr>
          <a:xfrm>
            <a:off x="7219573" y="1703981"/>
            <a:ext cx="437916" cy="1599658"/>
          </a:xfrm>
          <a:prstGeom prst="rightBrace">
            <a:avLst>
              <a:gd name="adj1" fmla="val 60399"/>
              <a:gd name="adj2" fmla="val 5028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3105137-C5FC-FD47-AAED-1262D6F310E2}"/>
              </a:ext>
            </a:extLst>
          </p:cNvPr>
          <p:cNvSpPr/>
          <p:nvPr/>
        </p:nvSpPr>
        <p:spPr>
          <a:xfrm>
            <a:off x="7581289" y="3467881"/>
            <a:ext cx="356521" cy="798273"/>
          </a:xfrm>
          <a:prstGeom prst="rightBrace">
            <a:avLst>
              <a:gd name="adj1" fmla="val 60399"/>
              <a:gd name="adj2" fmla="val 5028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B48A7-13F1-A947-9859-5A357BD5DFBC}"/>
              </a:ext>
            </a:extLst>
          </p:cNvPr>
          <p:cNvSpPr txBox="1"/>
          <p:nvPr/>
        </p:nvSpPr>
        <p:spPr>
          <a:xfrm>
            <a:off x="7707260" y="2015138"/>
            <a:ext cx="121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As of 2020 on Google Drive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FB49A-93B2-DF41-AC9B-E05C9BF1F421}"/>
              </a:ext>
            </a:extLst>
          </p:cNvPr>
          <p:cNvSpPr txBox="1"/>
          <p:nvPr/>
        </p:nvSpPr>
        <p:spPr>
          <a:xfrm>
            <a:off x="7824298" y="3312047"/>
            <a:ext cx="1217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Added in 2021/2022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On Google Drive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32A4266-1CCE-FB4B-4DC8-6C67365259BB}"/>
              </a:ext>
            </a:extLst>
          </p:cNvPr>
          <p:cNvSpPr/>
          <p:nvPr/>
        </p:nvSpPr>
        <p:spPr>
          <a:xfrm>
            <a:off x="8032955" y="4279136"/>
            <a:ext cx="199382" cy="874883"/>
          </a:xfrm>
          <a:prstGeom prst="rightBrace">
            <a:avLst>
              <a:gd name="adj1" fmla="val 60399"/>
              <a:gd name="adj2" fmla="val 5028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23FA0-0DCE-2D57-C469-486CFAC6BC7B}"/>
              </a:ext>
            </a:extLst>
          </p:cNvPr>
          <p:cNvSpPr txBox="1"/>
          <p:nvPr/>
        </p:nvSpPr>
        <p:spPr>
          <a:xfrm>
            <a:off x="7998542" y="4417699"/>
            <a:ext cx="121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New for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2C932-EC73-8E65-678C-A7398A21C915}"/>
              </a:ext>
            </a:extLst>
          </p:cNvPr>
          <p:cNvSpPr txBox="1"/>
          <p:nvPr/>
        </p:nvSpPr>
        <p:spPr>
          <a:xfrm>
            <a:off x="0" y="6351800"/>
            <a:ext cx="692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See Foley et al, CMAS 2021 and various new publications coming out</a:t>
            </a:r>
          </a:p>
        </p:txBody>
      </p:sp>
    </p:spTree>
    <p:extLst>
      <p:ext uri="{BB962C8B-B14F-4D97-AF65-F5344CB8AC3E}">
        <p14:creationId xmlns:p14="http://schemas.microsoft.com/office/powerpoint/2010/main" val="19832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61EE-A40D-A24F-A9D3-1964A1C6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CMAQ on the Cloud</a:t>
            </a: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959B-13C1-634B-B22F-C12DEB35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548"/>
            <a:ext cx="8229600" cy="3848099"/>
          </a:xfrm>
        </p:spPr>
        <p:txBody>
          <a:bodyPr/>
          <a:lstStyle/>
          <a:p>
            <a:r>
              <a:rPr lang="en-US" dirty="0"/>
              <a:t>Significant progress in running CMAQ v5.3 on Cloud</a:t>
            </a:r>
          </a:p>
          <a:p>
            <a:pPr lvl="1"/>
            <a:r>
              <a:rPr lang="en-US" dirty="0"/>
              <a:t>Extensive testing on AWS and Azure</a:t>
            </a:r>
          </a:p>
          <a:p>
            <a:pPr lvl="1"/>
            <a:r>
              <a:rPr lang="en-US" dirty="0"/>
              <a:t>Using both native builds and containers</a:t>
            </a:r>
          </a:p>
          <a:p>
            <a:pPr lvl="1"/>
            <a:r>
              <a:rPr lang="en-US" dirty="0"/>
              <a:t>Single node vs. Multiple nodes (ParallelCluster and CycleCloud)</a:t>
            </a:r>
          </a:p>
          <a:p>
            <a:pPr lvl="1"/>
            <a:r>
              <a:rPr lang="en-US" i="1" dirty="0">
                <a:solidFill>
                  <a:srgbClr val="FFFF00"/>
                </a:solidFill>
              </a:rPr>
              <a:t>See Efstathiou and Adams et al in Cloud Computing Session (Wed 1:10 – 2:50 pm)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detailed tutorials</a:t>
            </a:r>
          </a:p>
          <a:p>
            <a:pPr lvl="1"/>
            <a:r>
              <a:rPr lang="en-US" dirty="0"/>
              <a:t>Best practices for running CMAQ on a Cloud (AWS and Azure)</a:t>
            </a:r>
          </a:p>
          <a:p>
            <a:pPr lvl="1"/>
            <a:r>
              <a:rPr lang="en-US" dirty="0"/>
              <a:t>Access datasets from AWS S3 bucket while on compute nodes</a:t>
            </a:r>
          </a:p>
          <a:p>
            <a:pPr lvl="1"/>
            <a:r>
              <a:rPr lang="en-US" i="1" dirty="0">
                <a:solidFill>
                  <a:srgbClr val="FFFF00"/>
                </a:solidFill>
              </a:rPr>
              <a:t>See Tutorial Demos by Adams and Efstathiou in Cloud Computing Session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FF00"/>
                </a:solidFill>
              </a:rPr>
              <a:t>	(Wed 3:20 – 4:30 pm)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B943C-4321-B041-9523-388C6F32BFB6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</p:spTree>
    <p:extLst>
      <p:ext uri="{BB962C8B-B14F-4D97-AF65-F5344CB8AC3E}">
        <p14:creationId xmlns:p14="http://schemas.microsoft.com/office/powerpoint/2010/main" val="54099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D709-A857-EB40-B283-1913B6EE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241284"/>
            <a:ext cx="6240462" cy="704850"/>
          </a:xfrm>
        </p:spPr>
        <p:txBody>
          <a:bodyPr/>
          <a:lstStyle/>
          <a:p>
            <a:r>
              <a:rPr lang="en-US" dirty="0"/>
              <a:t>Model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3FE0-7B03-5C46-869C-C0501CD7C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95" y="4216501"/>
            <a:ext cx="3798501" cy="1748367"/>
          </a:xfrm>
        </p:spPr>
        <p:txBody>
          <a:bodyPr/>
          <a:lstStyle/>
          <a:p>
            <a:r>
              <a:rPr lang="en-US" sz="2000" dirty="0"/>
              <a:t>CMAQ v5.3.3, v5.4</a:t>
            </a:r>
            <a:r>
              <a:rPr lang="en-US" sz="2000" baseline="30000" dirty="0"/>
              <a:t>a*</a:t>
            </a:r>
          </a:p>
          <a:p>
            <a:r>
              <a:rPr lang="en-US" sz="2000" dirty="0"/>
              <a:t>FEST-C v1.4.1</a:t>
            </a:r>
          </a:p>
          <a:p>
            <a:r>
              <a:rPr lang="en-US" sz="2000" dirty="0"/>
              <a:t>Surrogate Tools DB v1.2, 1.3</a:t>
            </a:r>
          </a:p>
          <a:p>
            <a:r>
              <a:rPr lang="en-US" sz="2000" dirty="0"/>
              <a:t>Speciation Tool v</a:t>
            </a:r>
            <a:r>
              <a:rPr lang="en-US" sz="2000" i="1" dirty="0"/>
              <a:t>5.1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38F836-9AA7-0D46-838B-E0F83AD67E1D}"/>
              </a:ext>
            </a:extLst>
          </p:cNvPr>
          <p:cNvSpPr txBox="1">
            <a:spLocks/>
          </p:cNvSpPr>
          <p:nvPr/>
        </p:nvSpPr>
        <p:spPr bwMode="auto">
          <a:xfrm>
            <a:off x="4255196" y="4216500"/>
            <a:ext cx="5075582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8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2000" dirty="0"/>
              <a:t>SMOKE v4.9</a:t>
            </a:r>
          </a:p>
          <a:p>
            <a:r>
              <a:rPr lang="en-US" sz="2000" dirty="0"/>
              <a:t>CoST / EMF v3.7</a:t>
            </a:r>
          </a:p>
          <a:p>
            <a:r>
              <a:rPr lang="en-US" sz="2000" dirty="0"/>
              <a:t>VERDI 2.1, 2.1.4</a:t>
            </a:r>
            <a:r>
              <a:rPr lang="en-US" sz="2000" baseline="30000" dirty="0"/>
              <a:t>b*</a:t>
            </a:r>
          </a:p>
          <a:p>
            <a:r>
              <a:rPr lang="en-US" sz="2000" dirty="0"/>
              <a:t>AMET v1.5</a:t>
            </a:r>
            <a:r>
              <a:rPr lang="en-US" sz="2000" baseline="30000" dirty="0"/>
              <a:t>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7EDF98-92CA-C743-B4C3-7148CA9344A8}"/>
              </a:ext>
            </a:extLst>
          </p:cNvPr>
          <p:cNvSpPr txBox="1">
            <a:spLocks/>
          </p:cNvSpPr>
          <p:nvPr/>
        </p:nvSpPr>
        <p:spPr bwMode="auto">
          <a:xfrm>
            <a:off x="227013" y="3554164"/>
            <a:ext cx="8229600" cy="8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9pPr>
          </a:lstStyle>
          <a:p>
            <a:r>
              <a:rPr lang="en-US" kern="0" dirty="0"/>
              <a:t>Model Releases during 2021 - 2022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9A747-6796-EC46-83F5-5544CFEDE747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6187350-5E98-31B9-7C90-7F53AE4D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61" y="756599"/>
            <a:ext cx="3865154" cy="29534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1C110D-6744-3A65-34C9-35304B6755C7}"/>
              </a:ext>
            </a:extLst>
          </p:cNvPr>
          <p:cNvSpPr txBox="1"/>
          <p:nvPr/>
        </p:nvSpPr>
        <p:spPr>
          <a:xfrm>
            <a:off x="0" y="6087285"/>
            <a:ext cx="8093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rgbClr val="FFFF00"/>
                </a:solidFill>
              </a:rPr>
              <a:t>See Posters by </a:t>
            </a:r>
            <a:r>
              <a:rPr lang="en-US" i="1" baseline="30000" dirty="0" err="1">
                <a:solidFill>
                  <a:srgbClr val="FFFF00"/>
                </a:solidFill>
              </a:rPr>
              <a:t>a</a:t>
            </a:r>
            <a:r>
              <a:rPr lang="en-US" i="1" dirty="0" err="1">
                <a:solidFill>
                  <a:srgbClr val="FFFF00"/>
                </a:solidFill>
              </a:rPr>
              <a:t>Sidi</a:t>
            </a:r>
            <a:r>
              <a:rPr lang="en-US" i="1" dirty="0">
                <a:solidFill>
                  <a:srgbClr val="FFFF00"/>
                </a:solidFill>
              </a:rPr>
              <a:t> et al, </a:t>
            </a:r>
            <a:r>
              <a:rPr lang="en-US" i="1" baseline="30000" dirty="0" err="1">
                <a:solidFill>
                  <a:srgbClr val="FFFF00"/>
                </a:solidFill>
              </a:rPr>
              <a:t>b</a:t>
            </a:r>
            <a:r>
              <a:rPr lang="en-US" i="1" dirty="0" err="1">
                <a:solidFill>
                  <a:srgbClr val="FFFF00"/>
                </a:solidFill>
              </a:rPr>
              <a:t>Kang</a:t>
            </a:r>
            <a:r>
              <a:rPr lang="en-US" i="1" dirty="0">
                <a:solidFill>
                  <a:srgbClr val="FFFF00"/>
                </a:solidFill>
              </a:rPr>
              <a:t> et al, </a:t>
            </a:r>
            <a:r>
              <a:rPr lang="en-US" i="1" baseline="30000" dirty="0" err="1">
                <a:solidFill>
                  <a:srgbClr val="FFFF00"/>
                </a:solidFill>
              </a:rPr>
              <a:t>c</a:t>
            </a:r>
            <a:r>
              <a:rPr lang="en-US" i="1" dirty="0" err="1">
                <a:solidFill>
                  <a:srgbClr val="FFFF00"/>
                </a:solidFill>
              </a:rPr>
              <a:t>Morton</a:t>
            </a:r>
            <a:r>
              <a:rPr lang="en-US" i="1" dirty="0">
                <a:solidFill>
                  <a:srgbClr val="FFFF00"/>
                </a:solidFill>
              </a:rPr>
              <a:t> et 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75ED7-7224-FEE6-0346-3640617CC582}"/>
              </a:ext>
            </a:extLst>
          </p:cNvPr>
          <p:cNvSpPr txBox="1"/>
          <p:nvPr/>
        </p:nvSpPr>
        <p:spPr>
          <a:xfrm>
            <a:off x="227013" y="6505694"/>
            <a:ext cx="466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* Just released on Friday October 14, 2022</a:t>
            </a:r>
          </a:p>
        </p:txBody>
      </p:sp>
    </p:spTree>
    <p:extLst>
      <p:ext uri="{BB962C8B-B14F-4D97-AF65-F5344CB8AC3E}">
        <p14:creationId xmlns:p14="http://schemas.microsoft.com/office/powerpoint/2010/main" val="7915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2" grpId="0"/>
      <p:bldP spid="4" grpId="0"/>
    </p:bldLst>
  </p:timing>
</p:sld>
</file>

<file path=ppt/theme/theme1.xml><?xml version="1.0" encoding="utf-8"?>
<a:theme xmlns:a="http://schemas.openxmlformats.org/drawingml/2006/main" name="PARTNER_Proj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TNER_Pro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lnDef>
  </a:objectDefaults>
  <a:extraClrSchemeLst>
    <a:extraClrScheme>
      <a:clrScheme name="PARTNER_Pro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_Proj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neilyoung:Applications:Microsoft Office X:Templates:My Templates:PARTNER_Proj.pot</Template>
  <TotalTime>26931</TotalTime>
  <Pages>11</Pages>
  <Words>1043</Words>
  <Application>Microsoft Macintosh PowerPoint</Application>
  <PresentationFormat>On-screen Show (4:3)</PresentationFormat>
  <Paragraphs>175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Helvetica</vt:lpstr>
      <vt:lpstr>Helvetica CY</vt:lpstr>
      <vt:lpstr>Ideal Sans Book</vt:lpstr>
      <vt:lpstr>Source Sans Pro</vt:lpstr>
      <vt:lpstr>PARTNER_Proj</vt:lpstr>
      <vt:lpstr>State of the  Center for Community Modeling and Analyses System (CMAS)  &gt; 2 Decades of Serving the Community</vt:lpstr>
      <vt:lpstr>The CMAS Center at UNC https://www.cmascenter.org/ </vt:lpstr>
      <vt:lpstr>  Costs and Benefits of the Clean Air Act Amendments of 1990  </vt:lpstr>
      <vt:lpstr>Tool Suite @ CMAS Center</vt:lpstr>
      <vt:lpstr>CMAS Discourse Forum http://forum.cmascenter.org  </vt:lpstr>
      <vt:lpstr>CMAS Data Warehouse</vt:lpstr>
      <vt:lpstr>CMAS Data Warehouse - both for and from the community</vt:lpstr>
      <vt:lpstr>CMAQ on the Cloud</vt:lpstr>
      <vt:lpstr>Model Downloads</vt:lpstr>
      <vt:lpstr>Software Release Calendar</vt:lpstr>
      <vt:lpstr>Training – both Onsite and Offsite</vt:lpstr>
      <vt:lpstr>Collaboration and Information Sharing</vt:lpstr>
      <vt:lpstr>Growth in CMAQ Publications</vt:lpstr>
      <vt:lpstr>Looking back … CMAS Conference History</vt:lpstr>
      <vt:lpstr>CMAS Global Footprint</vt:lpstr>
      <vt:lpstr>CMAS Center Team</vt:lpstr>
      <vt:lpstr>Acknowledgements</vt:lpstr>
      <vt:lpstr>PowerPoint Presentation</vt:lpstr>
    </vt:vector>
  </TitlesOfParts>
  <Manager/>
  <Company>뿿촰뿿첐ˡაÔ뿿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(in words) (Project #)</dc:title>
  <dc:subject>Project Overview </dc:subject>
  <dc:creator>Jennie Leith</dc:creator>
  <cp:keywords/>
  <dc:description/>
  <cp:lastModifiedBy>Arunachalam, Sarav</cp:lastModifiedBy>
  <cp:revision>663</cp:revision>
  <cp:lastPrinted>2019-04-05T03:19:00Z</cp:lastPrinted>
  <dcterms:created xsi:type="dcterms:W3CDTF">2010-04-28T08:22:37Z</dcterms:created>
  <dcterms:modified xsi:type="dcterms:W3CDTF">2022-10-17T10:57:35Z</dcterms:modified>
  <cp:category/>
</cp:coreProperties>
</file>