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0" r:id="rId1"/>
    <p:sldMasterId id="2147483683" r:id="rId2"/>
  </p:sldMasterIdLst>
  <p:notesMasterIdLst>
    <p:notesMasterId r:id="rId26"/>
  </p:notesMasterIdLst>
  <p:handoutMasterIdLst>
    <p:handoutMasterId r:id="rId27"/>
  </p:handoutMasterIdLst>
  <p:sldIdLst>
    <p:sldId id="256" r:id="rId3"/>
    <p:sldId id="257" r:id="rId4"/>
    <p:sldId id="281" r:id="rId5"/>
    <p:sldId id="289" r:id="rId6"/>
    <p:sldId id="290" r:id="rId7"/>
    <p:sldId id="298" r:id="rId8"/>
    <p:sldId id="285" r:id="rId9"/>
    <p:sldId id="300" r:id="rId10"/>
    <p:sldId id="305" r:id="rId11"/>
    <p:sldId id="286" r:id="rId12"/>
    <p:sldId id="292" r:id="rId13"/>
    <p:sldId id="291" r:id="rId14"/>
    <p:sldId id="294" r:id="rId15"/>
    <p:sldId id="293" r:id="rId16"/>
    <p:sldId id="295" r:id="rId17"/>
    <p:sldId id="296" r:id="rId18"/>
    <p:sldId id="306" r:id="rId19"/>
    <p:sldId id="297" r:id="rId20"/>
    <p:sldId id="307" r:id="rId21"/>
    <p:sldId id="265" r:id="rId22"/>
    <p:sldId id="284" r:id="rId23"/>
    <p:sldId id="302" r:id="rId24"/>
    <p:sldId id="301" r:id="rId25"/>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Roboto" panose="02000000000000000000" pitchFamily="2" charset="0"/>
      <p:regular r:id="rId32"/>
      <p:bold r:id="rId33"/>
      <p:italic r:id="rId34"/>
      <p:boldItalic r:id="rId35"/>
    </p:embeddedFont>
    <p:embeddedFont>
      <p:font typeface="Roboto Slab" pitchFamily="2" charset="0"/>
      <p:regular r:id="rId36"/>
      <p:bold r:id="rId3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3" userDrawn="1">
          <p15:clr>
            <a:srgbClr val="A4A3A4"/>
          </p15:clr>
        </p15:guide>
        <p15:guide id="2" pos="24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934B"/>
    <a:srgbClr val="003057"/>
    <a:srgbClr val="EEB211"/>
    <a:srgbClr val="857437"/>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5931DB-D439-744D-BA79-90B824BF555D}" v="45" dt="2022-10-17T13:40:41.8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69" autoAdjust="0"/>
    <p:restoredTop sz="96098"/>
  </p:normalViewPr>
  <p:slideViewPr>
    <p:cSldViewPr snapToGrid="0" snapToObjects="1">
      <p:cViewPr varScale="1">
        <p:scale>
          <a:sx n="83" d="100"/>
          <a:sy n="83" d="100"/>
        </p:scale>
        <p:origin x="232" y="888"/>
      </p:cViewPr>
      <p:guideLst>
        <p:guide orient="horz" pos="773"/>
        <p:guide pos="244"/>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font" Target="fonts/font7.fntdata"/><Relationship Id="rId42"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ji, Kamal Jyoti" userId="cf59bab3-a6b6-4532-b2f2-9f95fcf6f53d" providerId="ADAL" clId="{A75931DB-D439-744D-BA79-90B824BF555D}"/>
    <pc:docChg chg="undo custSel modSld">
      <pc:chgData name="Maji, Kamal Jyoti" userId="cf59bab3-a6b6-4532-b2f2-9f95fcf6f53d" providerId="ADAL" clId="{A75931DB-D439-744D-BA79-90B824BF555D}" dt="2022-10-17T13:40:44.620" v="523" actId="20577"/>
      <pc:docMkLst>
        <pc:docMk/>
      </pc:docMkLst>
      <pc:sldChg chg="modSp mod">
        <pc:chgData name="Maji, Kamal Jyoti" userId="cf59bab3-a6b6-4532-b2f2-9f95fcf6f53d" providerId="ADAL" clId="{A75931DB-D439-744D-BA79-90B824BF555D}" dt="2022-10-15T23:28:59.318" v="508" actId="20577"/>
        <pc:sldMkLst>
          <pc:docMk/>
          <pc:sldMk cId="2789775945" sldId="256"/>
        </pc:sldMkLst>
        <pc:spChg chg="mod">
          <ac:chgData name="Maji, Kamal Jyoti" userId="cf59bab3-a6b6-4532-b2f2-9f95fcf6f53d" providerId="ADAL" clId="{A75931DB-D439-744D-BA79-90B824BF555D}" dt="2022-10-15T23:28:59.318" v="508" actId="20577"/>
          <ac:spMkLst>
            <pc:docMk/>
            <pc:sldMk cId="2789775945" sldId="256"/>
            <ac:spMk id="5" creationId="{8B83DB2A-867D-8ACF-3535-870329B36963}"/>
          </ac:spMkLst>
        </pc:spChg>
      </pc:sldChg>
      <pc:sldChg chg="modSp mod">
        <pc:chgData name="Maji, Kamal Jyoti" userId="cf59bab3-a6b6-4532-b2f2-9f95fcf6f53d" providerId="ADAL" clId="{A75931DB-D439-744D-BA79-90B824BF555D}" dt="2022-10-16T00:13:45.166" v="518" actId="1076"/>
        <pc:sldMkLst>
          <pc:docMk/>
          <pc:sldMk cId="2016116046" sldId="257"/>
        </pc:sldMkLst>
        <pc:spChg chg="mod">
          <ac:chgData name="Maji, Kamal Jyoti" userId="cf59bab3-a6b6-4532-b2f2-9f95fcf6f53d" providerId="ADAL" clId="{A75931DB-D439-744D-BA79-90B824BF555D}" dt="2022-10-16T00:13:45.166" v="518" actId="1076"/>
          <ac:spMkLst>
            <pc:docMk/>
            <pc:sldMk cId="2016116046" sldId="257"/>
            <ac:spMk id="8" creationId="{02195D77-E192-A641-A280-F535A26F7515}"/>
          </ac:spMkLst>
        </pc:spChg>
      </pc:sldChg>
      <pc:sldChg chg="addSp modSp mod">
        <pc:chgData name="Maji, Kamal Jyoti" userId="cf59bab3-a6b6-4532-b2f2-9f95fcf6f53d" providerId="ADAL" clId="{A75931DB-D439-744D-BA79-90B824BF555D}" dt="2022-10-15T23:38:29.995" v="516" actId="14100"/>
        <pc:sldMkLst>
          <pc:docMk/>
          <pc:sldMk cId="1895426401" sldId="265"/>
        </pc:sldMkLst>
        <pc:spChg chg="add mod">
          <ac:chgData name="Maji, Kamal Jyoti" userId="cf59bab3-a6b6-4532-b2f2-9f95fcf6f53d" providerId="ADAL" clId="{A75931DB-D439-744D-BA79-90B824BF555D}" dt="2022-10-15T23:23:20.657" v="505" actId="20577"/>
          <ac:spMkLst>
            <pc:docMk/>
            <pc:sldMk cId="1895426401" sldId="265"/>
            <ac:spMk id="2" creationId="{786D4EF0-BF41-CE8B-8216-84F801EEE359}"/>
          </ac:spMkLst>
        </pc:spChg>
        <pc:spChg chg="mod">
          <ac:chgData name="Maji, Kamal Jyoti" userId="cf59bab3-a6b6-4532-b2f2-9f95fcf6f53d" providerId="ADAL" clId="{A75931DB-D439-744D-BA79-90B824BF555D}" dt="2022-10-15T23:38:29.995" v="516" actId="14100"/>
          <ac:spMkLst>
            <pc:docMk/>
            <pc:sldMk cId="1895426401" sldId="265"/>
            <ac:spMk id="13" creationId="{795A3079-C016-0742-B8CA-814D8FBF3777}"/>
          </ac:spMkLst>
        </pc:spChg>
      </pc:sldChg>
      <pc:sldChg chg="modSp mod">
        <pc:chgData name="Maji, Kamal Jyoti" userId="cf59bab3-a6b6-4532-b2f2-9f95fcf6f53d" providerId="ADAL" clId="{A75931DB-D439-744D-BA79-90B824BF555D}" dt="2022-10-15T23:35:20.035" v="513" actId="14100"/>
        <pc:sldMkLst>
          <pc:docMk/>
          <pc:sldMk cId="2600396268" sldId="285"/>
        </pc:sldMkLst>
        <pc:spChg chg="mod">
          <ac:chgData name="Maji, Kamal Jyoti" userId="cf59bab3-a6b6-4532-b2f2-9f95fcf6f53d" providerId="ADAL" clId="{A75931DB-D439-744D-BA79-90B824BF555D}" dt="2022-10-15T23:35:20.035" v="513" actId="14100"/>
          <ac:spMkLst>
            <pc:docMk/>
            <pc:sldMk cId="2600396268" sldId="285"/>
            <ac:spMk id="11" creationId="{45A40454-C562-5B97-5B64-A74B3F412CFE}"/>
          </ac:spMkLst>
        </pc:spChg>
      </pc:sldChg>
      <pc:sldChg chg="addSp delSp modSp mod delAnim modAnim">
        <pc:chgData name="Maji, Kamal Jyoti" userId="cf59bab3-a6b6-4532-b2f2-9f95fcf6f53d" providerId="ADAL" clId="{A75931DB-D439-744D-BA79-90B824BF555D}" dt="2022-10-15T22:35:43.031" v="460" actId="1076"/>
        <pc:sldMkLst>
          <pc:docMk/>
          <pc:sldMk cId="1778772933" sldId="286"/>
        </pc:sldMkLst>
        <pc:spChg chg="add del mod">
          <ac:chgData name="Maji, Kamal Jyoti" userId="cf59bab3-a6b6-4532-b2f2-9f95fcf6f53d" providerId="ADAL" clId="{A75931DB-D439-744D-BA79-90B824BF555D}" dt="2022-10-15T01:14:05.830" v="2"/>
          <ac:spMkLst>
            <pc:docMk/>
            <pc:sldMk cId="1778772933" sldId="286"/>
            <ac:spMk id="3" creationId="{53D1C8FA-C55F-8618-57FB-356CF5E24F48}"/>
          </ac:spMkLst>
        </pc:spChg>
        <pc:spChg chg="add del mod">
          <ac:chgData name="Maji, Kamal Jyoti" userId="cf59bab3-a6b6-4532-b2f2-9f95fcf6f53d" providerId="ADAL" clId="{A75931DB-D439-744D-BA79-90B824BF555D}" dt="2022-10-15T01:14:14.899" v="5"/>
          <ac:spMkLst>
            <pc:docMk/>
            <pc:sldMk cId="1778772933" sldId="286"/>
            <ac:spMk id="5" creationId="{ACB83A51-906E-0C71-BD66-F9A9ABABB0A6}"/>
          </ac:spMkLst>
        </pc:spChg>
        <pc:spChg chg="mod">
          <ac:chgData name="Maji, Kamal Jyoti" userId="cf59bab3-a6b6-4532-b2f2-9f95fcf6f53d" providerId="ADAL" clId="{A75931DB-D439-744D-BA79-90B824BF555D}" dt="2022-10-15T22:35:43.031" v="460" actId="1076"/>
          <ac:spMkLst>
            <pc:docMk/>
            <pc:sldMk cId="1778772933" sldId="286"/>
            <ac:spMk id="7" creationId="{813983C6-5447-EC55-C5C1-91449743865D}"/>
          </ac:spMkLst>
        </pc:spChg>
        <pc:spChg chg="mod">
          <ac:chgData name="Maji, Kamal Jyoti" userId="cf59bab3-a6b6-4532-b2f2-9f95fcf6f53d" providerId="ADAL" clId="{A75931DB-D439-744D-BA79-90B824BF555D}" dt="2022-10-15T01:16:20.495" v="9" actId="166"/>
          <ac:spMkLst>
            <pc:docMk/>
            <pc:sldMk cId="1778772933" sldId="286"/>
            <ac:spMk id="16" creationId="{1DAADB4F-C102-A983-5E50-2AC6F9D1D037}"/>
          </ac:spMkLst>
        </pc:spChg>
        <pc:spChg chg="mod">
          <ac:chgData name="Maji, Kamal Jyoti" userId="cf59bab3-a6b6-4532-b2f2-9f95fcf6f53d" providerId="ADAL" clId="{A75931DB-D439-744D-BA79-90B824BF555D}" dt="2022-10-15T01:16:47.678" v="11" actId="1076"/>
          <ac:spMkLst>
            <pc:docMk/>
            <pc:sldMk cId="1778772933" sldId="286"/>
            <ac:spMk id="17" creationId="{66D1B125-4A59-F9CD-56FD-9394ED02973D}"/>
          </ac:spMkLst>
        </pc:spChg>
        <pc:picChg chg="add mod">
          <ac:chgData name="Maji, Kamal Jyoti" userId="cf59bab3-a6b6-4532-b2f2-9f95fcf6f53d" providerId="ADAL" clId="{A75931DB-D439-744D-BA79-90B824BF555D}" dt="2022-10-15T01:36:13.619" v="54" actId="14100"/>
          <ac:picMkLst>
            <pc:docMk/>
            <pc:sldMk cId="1778772933" sldId="286"/>
            <ac:picMk id="8" creationId="{45DA0B53-6DC4-93CA-E722-A62B8D17B691}"/>
          </ac:picMkLst>
        </pc:picChg>
        <pc:picChg chg="del">
          <ac:chgData name="Maji, Kamal Jyoti" userId="cf59bab3-a6b6-4532-b2f2-9f95fcf6f53d" providerId="ADAL" clId="{A75931DB-D439-744D-BA79-90B824BF555D}" dt="2022-10-15T01:13:55.214" v="0" actId="478"/>
          <ac:picMkLst>
            <pc:docMk/>
            <pc:sldMk cId="1778772933" sldId="286"/>
            <ac:picMk id="9" creationId="{49717CB5-7F02-4C21-7FA3-3C6F778C9FC5}"/>
          </ac:picMkLst>
        </pc:picChg>
        <pc:picChg chg="del">
          <ac:chgData name="Maji, Kamal Jyoti" userId="cf59bab3-a6b6-4532-b2f2-9f95fcf6f53d" providerId="ADAL" clId="{A75931DB-D439-744D-BA79-90B824BF555D}" dt="2022-10-15T01:13:57.492" v="1" actId="478"/>
          <ac:picMkLst>
            <pc:docMk/>
            <pc:sldMk cId="1778772933" sldId="286"/>
            <ac:picMk id="11" creationId="{C2AC6757-9BFB-AC45-D9A1-FD7950086079}"/>
          </ac:picMkLst>
        </pc:picChg>
        <pc:picChg chg="add mod">
          <ac:chgData name="Maji, Kamal Jyoti" userId="cf59bab3-a6b6-4532-b2f2-9f95fcf6f53d" providerId="ADAL" clId="{A75931DB-D439-744D-BA79-90B824BF555D}" dt="2022-10-15T01:36:17.845" v="55" actId="14100"/>
          <ac:picMkLst>
            <pc:docMk/>
            <pc:sldMk cId="1778772933" sldId="286"/>
            <ac:picMk id="12" creationId="{6C2EF61D-A2E3-4DED-8C03-18287A2734F4}"/>
          </ac:picMkLst>
        </pc:picChg>
        <pc:picChg chg="mod">
          <ac:chgData name="Maji, Kamal Jyoti" userId="cf59bab3-a6b6-4532-b2f2-9f95fcf6f53d" providerId="ADAL" clId="{A75931DB-D439-744D-BA79-90B824BF555D}" dt="2022-10-15T01:36:23.111" v="57" actId="14100"/>
          <ac:picMkLst>
            <pc:docMk/>
            <pc:sldMk cId="1778772933" sldId="286"/>
            <ac:picMk id="15" creationId="{D5816140-BB73-C813-5516-6066450E850E}"/>
          </ac:picMkLst>
        </pc:picChg>
      </pc:sldChg>
      <pc:sldChg chg="modSp mod">
        <pc:chgData name="Maji, Kamal Jyoti" userId="cf59bab3-a6b6-4532-b2f2-9f95fcf6f53d" providerId="ADAL" clId="{A75931DB-D439-744D-BA79-90B824BF555D}" dt="2022-10-17T12:31:20.768" v="520" actId="27636"/>
        <pc:sldMkLst>
          <pc:docMk/>
          <pc:sldMk cId="1207111112" sldId="289"/>
        </pc:sldMkLst>
        <pc:spChg chg="mod">
          <ac:chgData name="Maji, Kamal Jyoti" userId="cf59bab3-a6b6-4532-b2f2-9f95fcf6f53d" providerId="ADAL" clId="{A75931DB-D439-744D-BA79-90B824BF555D}" dt="2022-10-17T12:31:20.768" v="520" actId="27636"/>
          <ac:spMkLst>
            <pc:docMk/>
            <pc:sldMk cId="1207111112" sldId="289"/>
            <ac:spMk id="8" creationId="{00000000-0000-0000-0000-000000000000}"/>
          </ac:spMkLst>
        </pc:spChg>
      </pc:sldChg>
      <pc:sldChg chg="modSp mod modAnim">
        <pc:chgData name="Maji, Kamal Jyoti" userId="cf59bab3-a6b6-4532-b2f2-9f95fcf6f53d" providerId="ADAL" clId="{A75931DB-D439-744D-BA79-90B824BF555D}" dt="2022-10-17T13:40:44.620" v="523" actId="20577"/>
        <pc:sldMkLst>
          <pc:docMk/>
          <pc:sldMk cId="357711939" sldId="290"/>
        </pc:sldMkLst>
        <pc:spChg chg="mod">
          <ac:chgData name="Maji, Kamal Jyoti" userId="cf59bab3-a6b6-4532-b2f2-9f95fcf6f53d" providerId="ADAL" clId="{A75931DB-D439-744D-BA79-90B824BF555D}" dt="2022-10-17T13:40:41.810" v="522" actId="20577"/>
          <ac:spMkLst>
            <pc:docMk/>
            <pc:sldMk cId="357711939" sldId="290"/>
            <ac:spMk id="10" creationId="{9E84170F-6F76-1FF9-AFC7-4859F1C20DA1}"/>
          </ac:spMkLst>
        </pc:spChg>
        <pc:spChg chg="mod">
          <ac:chgData name="Maji, Kamal Jyoti" userId="cf59bab3-a6b6-4532-b2f2-9f95fcf6f53d" providerId="ADAL" clId="{A75931DB-D439-744D-BA79-90B824BF555D}" dt="2022-10-17T13:40:44.620" v="523" actId="20577"/>
          <ac:spMkLst>
            <pc:docMk/>
            <pc:sldMk cId="357711939" sldId="290"/>
            <ac:spMk id="12" creationId="{EE495580-52A7-02A8-DC88-B6D6BC3A299F}"/>
          </ac:spMkLst>
        </pc:spChg>
      </pc:sldChg>
      <pc:sldChg chg="modSp mod">
        <pc:chgData name="Maji, Kamal Jyoti" userId="cf59bab3-a6b6-4532-b2f2-9f95fcf6f53d" providerId="ADAL" clId="{A75931DB-D439-744D-BA79-90B824BF555D}" dt="2022-10-15T01:36:53.501" v="60" actId="14100"/>
        <pc:sldMkLst>
          <pc:docMk/>
          <pc:sldMk cId="358968359" sldId="292"/>
        </pc:sldMkLst>
        <pc:picChg chg="mod">
          <ac:chgData name="Maji, Kamal Jyoti" userId="cf59bab3-a6b6-4532-b2f2-9f95fcf6f53d" providerId="ADAL" clId="{A75931DB-D439-744D-BA79-90B824BF555D}" dt="2022-10-15T01:36:45.753" v="58" actId="14100"/>
          <ac:picMkLst>
            <pc:docMk/>
            <pc:sldMk cId="358968359" sldId="292"/>
            <ac:picMk id="6" creationId="{071DF870-9EEA-DFD2-E2ED-2F7B5DF9278D}"/>
          </ac:picMkLst>
        </pc:picChg>
        <pc:picChg chg="mod">
          <ac:chgData name="Maji, Kamal Jyoti" userId="cf59bab3-a6b6-4532-b2f2-9f95fcf6f53d" providerId="ADAL" clId="{A75931DB-D439-744D-BA79-90B824BF555D}" dt="2022-10-15T01:36:53.501" v="60" actId="14100"/>
          <ac:picMkLst>
            <pc:docMk/>
            <pc:sldMk cId="358968359" sldId="292"/>
            <ac:picMk id="8" creationId="{04716AB3-D078-B1CA-FA7C-6351BBB66FA9}"/>
          </ac:picMkLst>
        </pc:picChg>
        <pc:picChg chg="mod">
          <ac:chgData name="Maji, Kamal Jyoti" userId="cf59bab3-a6b6-4532-b2f2-9f95fcf6f53d" providerId="ADAL" clId="{A75931DB-D439-744D-BA79-90B824BF555D}" dt="2022-10-15T01:36:49.632" v="59" actId="14100"/>
          <ac:picMkLst>
            <pc:docMk/>
            <pc:sldMk cId="358968359" sldId="292"/>
            <ac:picMk id="10" creationId="{D503A344-B49B-B2FA-6F03-D7B2F116B66F}"/>
          </ac:picMkLst>
        </pc:picChg>
      </pc:sldChg>
      <pc:sldChg chg="addSp delSp modSp mod modAnim">
        <pc:chgData name="Maji, Kamal Jyoti" userId="cf59bab3-a6b6-4532-b2f2-9f95fcf6f53d" providerId="ADAL" clId="{A75931DB-D439-744D-BA79-90B824BF555D}" dt="2022-10-15T22:36:50.604" v="463" actId="1076"/>
        <pc:sldMkLst>
          <pc:docMk/>
          <pc:sldMk cId="4076093474" sldId="293"/>
        </pc:sldMkLst>
        <pc:spChg chg="add del mod">
          <ac:chgData name="Maji, Kamal Jyoti" userId="cf59bab3-a6b6-4532-b2f2-9f95fcf6f53d" providerId="ADAL" clId="{A75931DB-D439-744D-BA79-90B824BF555D}" dt="2022-10-15T01:31:55.542" v="28"/>
          <ac:spMkLst>
            <pc:docMk/>
            <pc:sldMk cId="4076093474" sldId="293"/>
            <ac:spMk id="3" creationId="{03BDFA26-145F-4896-EF98-9AF1D275CDDA}"/>
          </ac:spMkLst>
        </pc:spChg>
        <pc:spChg chg="mod">
          <ac:chgData name="Maji, Kamal Jyoti" userId="cf59bab3-a6b6-4532-b2f2-9f95fcf6f53d" providerId="ADAL" clId="{A75931DB-D439-744D-BA79-90B824BF555D}" dt="2022-10-15T22:36:50.604" v="463" actId="1076"/>
          <ac:spMkLst>
            <pc:docMk/>
            <pc:sldMk cId="4076093474" sldId="293"/>
            <ac:spMk id="5" creationId="{DC48C5F4-99B1-8647-5049-209F182FBA6E}"/>
          </ac:spMkLst>
        </pc:spChg>
        <pc:spChg chg="add del mod">
          <ac:chgData name="Maji, Kamal Jyoti" userId="cf59bab3-a6b6-4532-b2f2-9f95fcf6f53d" providerId="ADAL" clId="{A75931DB-D439-744D-BA79-90B824BF555D}" dt="2022-10-15T01:32:04.895" v="31"/>
          <ac:spMkLst>
            <pc:docMk/>
            <pc:sldMk cId="4076093474" sldId="293"/>
            <ac:spMk id="6" creationId="{DA0A47D6-958D-D959-FD16-23533686C648}"/>
          </ac:spMkLst>
        </pc:spChg>
        <pc:spChg chg="mod">
          <ac:chgData name="Maji, Kamal Jyoti" userId="cf59bab3-a6b6-4532-b2f2-9f95fcf6f53d" providerId="ADAL" clId="{A75931DB-D439-744D-BA79-90B824BF555D}" dt="2022-10-15T22:09:16.508" v="259" actId="1036"/>
          <ac:spMkLst>
            <pc:docMk/>
            <pc:sldMk cId="4076093474" sldId="293"/>
            <ac:spMk id="16" creationId="{951F30D2-1251-C170-8677-F388A1BBD770}"/>
          </ac:spMkLst>
        </pc:spChg>
        <pc:spChg chg="mod">
          <ac:chgData name="Maji, Kamal Jyoti" userId="cf59bab3-a6b6-4532-b2f2-9f95fcf6f53d" providerId="ADAL" clId="{A75931DB-D439-744D-BA79-90B824BF555D}" dt="2022-10-15T22:09:29.117" v="274" actId="1036"/>
          <ac:spMkLst>
            <pc:docMk/>
            <pc:sldMk cId="4076093474" sldId="293"/>
            <ac:spMk id="17" creationId="{ACC247E3-E043-5A78-76D7-23818E980BFE}"/>
          </ac:spMkLst>
        </pc:spChg>
        <pc:spChg chg="mod">
          <ac:chgData name="Maji, Kamal Jyoti" userId="cf59bab3-a6b6-4532-b2f2-9f95fcf6f53d" providerId="ADAL" clId="{A75931DB-D439-744D-BA79-90B824BF555D}" dt="2022-10-15T22:10:02.045" v="281" actId="1036"/>
          <ac:spMkLst>
            <pc:docMk/>
            <pc:sldMk cId="4076093474" sldId="293"/>
            <ac:spMk id="18" creationId="{C297D612-5C86-A51C-684B-489CB668FD15}"/>
          </ac:spMkLst>
        </pc:spChg>
        <pc:picChg chg="del">
          <ac:chgData name="Maji, Kamal Jyoti" userId="cf59bab3-a6b6-4532-b2f2-9f95fcf6f53d" providerId="ADAL" clId="{A75931DB-D439-744D-BA79-90B824BF555D}" dt="2022-10-15T01:31:38.719" v="24" actId="478"/>
          <ac:picMkLst>
            <pc:docMk/>
            <pc:sldMk cId="4076093474" sldId="293"/>
            <ac:picMk id="7" creationId="{7D54A181-D85A-3C30-E808-C797681A57E3}"/>
          </ac:picMkLst>
        </pc:picChg>
        <pc:picChg chg="del">
          <ac:chgData name="Maji, Kamal Jyoti" userId="cf59bab3-a6b6-4532-b2f2-9f95fcf6f53d" providerId="ADAL" clId="{A75931DB-D439-744D-BA79-90B824BF555D}" dt="2022-10-15T01:31:41.009" v="25" actId="478"/>
          <ac:picMkLst>
            <pc:docMk/>
            <pc:sldMk cId="4076093474" sldId="293"/>
            <ac:picMk id="9" creationId="{ADBCD8B4-DF8A-E531-464B-BB36C4EF5D08}"/>
          </ac:picMkLst>
        </pc:picChg>
        <pc:picChg chg="add mod">
          <ac:chgData name="Maji, Kamal Jyoti" userId="cf59bab3-a6b6-4532-b2f2-9f95fcf6f53d" providerId="ADAL" clId="{A75931DB-D439-744D-BA79-90B824BF555D}" dt="2022-10-15T01:37:36.449" v="61" actId="14100"/>
          <ac:picMkLst>
            <pc:docMk/>
            <pc:sldMk cId="4076093474" sldId="293"/>
            <ac:picMk id="10" creationId="{5959AFAE-C06B-6EE2-9704-66E69118250D}"/>
          </ac:picMkLst>
        </pc:picChg>
        <pc:picChg chg="mod">
          <ac:chgData name="Maji, Kamal Jyoti" userId="cf59bab3-a6b6-4532-b2f2-9f95fcf6f53d" providerId="ADAL" clId="{A75931DB-D439-744D-BA79-90B824BF555D}" dt="2022-10-15T01:37:40.512" v="62" actId="14100"/>
          <ac:picMkLst>
            <pc:docMk/>
            <pc:sldMk cId="4076093474" sldId="293"/>
            <ac:picMk id="11" creationId="{8350C9F7-499E-CB8A-B4E5-00BB6B2A080F}"/>
          </ac:picMkLst>
        </pc:picChg>
        <pc:picChg chg="add mod">
          <ac:chgData name="Maji, Kamal Jyoti" userId="cf59bab3-a6b6-4532-b2f2-9f95fcf6f53d" providerId="ADAL" clId="{A75931DB-D439-744D-BA79-90B824BF555D}" dt="2022-10-15T01:37:44.729" v="63" actId="14100"/>
          <ac:picMkLst>
            <pc:docMk/>
            <pc:sldMk cId="4076093474" sldId="293"/>
            <ac:picMk id="13" creationId="{E72180F7-7E1C-1EA4-08D0-C3B8B29AD7FC}"/>
          </ac:picMkLst>
        </pc:picChg>
      </pc:sldChg>
      <pc:sldChg chg="modSp mod">
        <pc:chgData name="Maji, Kamal Jyoti" userId="cf59bab3-a6b6-4532-b2f2-9f95fcf6f53d" providerId="ADAL" clId="{A75931DB-D439-744D-BA79-90B824BF555D}" dt="2022-10-15T01:36:02.381" v="53" actId="14100"/>
        <pc:sldMkLst>
          <pc:docMk/>
          <pc:sldMk cId="212810264" sldId="294"/>
        </pc:sldMkLst>
        <pc:picChg chg="mod">
          <ac:chgData name="Maji, Kamal Jyoti" userId="cf59bab3-a6b6-4532-b2f2-9f95fcf6f53d" providerId="ADAL" clId="{A75931DB-D439-744D-BA79-90B824BF555D}" dt="2022-10-15T01:35:53.223" v="51" actId="14100"/>
          <ac:picMkLst>
            <pc:docMk/>
            <pc:sldMk cId="212810264" sldId="294"/>
            <ac:picMk id="6" creationId="{972D43AD-D751-A871-93FB-2AF399B71C57}"/>
          </ac:picMkLst>
        </pc:picChg>
        <pc:picChg chg="mod">
          <ac:chgData name="Maji, Kamal Jyoti" userId="cf59bab3-a6b6-4532-b2f2-9f95fcf6f53d" providerId="ADAL" clId="{A75931DB-D439-744D-BA79-90B824BF555D}" dt="2022-10-15T01:35:57.763" v="52" actId="14100"/>
          <ac:picMkLst>
            <pc:docMk/>
            <pc:sldMk cId="212810264" sldId="294"/>
            <ac:picMk id="8" creationId="{7AA3A34D-5B62-8665-F7C3-1BC18CB9823D}"/>
          </ac:picMkLst>
        </pc:picChg>
        <pc:picChg chg="mod">
          <ac:chgData name="Maji, Kamal Jyoti" userId="cf59bab3-a6b6-4532-b2f2-9f95fcf6f53d" providerId="ADAL" clId="{A75931DB-D439-744D-BA79-90B824BF555D}" dt="2022-10-15T01:36:02.381" v="53" actId="14100"/>
          <ac:picMkLst>
            <pc:docMk/>
            <pc:sldMk cId="212810264" sldId="294"/>
            <ac:picMk id="10" creationId="{DD60589E-2308-DE59-D32C-5A83A9DC2E71}"/>
          </ac:picMkLst>
        </pc:picChg>
      </pc:sldChg>
      <pc:sldChg chg="modSp mod">
        <pc:chgData name="Maji, Kamal Jyoti" userId="cf59bab3-a6b6-4532-b2f2-9f95fcf6f53d" providerId="ADAL" clId="{A75931DB-D439-744D-BA79-90B824BF555D}" dt="2022-10-15T04:36:36.985" v="99" actId="1076"/>
        <pc:sldMkLst>
          <pc:docMk/>
          <pc:sldMk cId="1708122287" sldId="295"/>
        </pc:sldMkLst>
        <pc:spChg chg="mod">
          <ac:chgData name="Maji, Kamal Jyoti" userId="cf59bab3-a6b6-4532-b2f2-9f95fcf6f53d" providerId="ADAL" clId="{A75931DB-D439-744D-BA79-90B824BF555D}" dt="2022-10-15T04:36:23.923" v="97" actId="1076"/>
          <ac:spMkLst>
            <pc:docMk/>
            <pc:sldMk cId="1708122287" sldId="295"/>
            <ac:spMk id="19" creationId="{29B9A1AA-E531-AB76-F488-DE52BC07BCA1}"/>
          </ac:spMkLst>
        </pc:spChg>
        <pc:spChg chg="mod">
          <ac:chgData name="Maji, Kamal Jyoti" userId="cf59bab3-a6b6-4532-b2f2-9f95fcf6f53d" providerId="ADAL" clId="{A75931DB-D439-744D-BA79-90B824BF555D}" dt="2022-10-15T04:36:36.985" v="99" actId="1076"/>
          <ac:spMkLst>
            <pc:docMk/>
            <pc:sldMk cId="1708122287" sldId="295"/>
            <ac:spMk id="20" creationId="{05E5194F-1B38-7D0E-98E9-2AFB673C3435}"/>
          </ac:spMkLst>
        </pc:spChg>
        <pc:spChg chg="mod">
          <ac:chgData name="Maji, Kamal Jyoti" userId="cf59bab3-a6b6-4532-b2f2-9f95fcf6f53d" providerId="ADAL" clId="{A75931DB-D439-744D-BA79-90B824BF555D}" dt="2022-10-15T04:36:29.593" v="98" actId="1076"/>
          <ac:spMkLst>
            <pc:docMk/>
            <pc:sldMk cId="1708122287" sldId="295"/>
            <ac:spMk id="21" creationId="{37B44EEC-95AF-7EFA-CC93-494186E65A1B}"/>
          </ac:spMkLst>
        </pc:spChg>
        <pc:picChg chg="mod">
          <ac:chgData name="Maji, Kamal Jyoti" userId="cf59bab3-a6b6-4532-b2f2-9f95fcf6f53d" providerId="ADAL" clId="{A75931DB-D439-744D-BA79-90B824BF555D}" dt="2022-10-15T01:37:56.233" v="64" actId="14100"/>
          <ac:picMkLst>
            <pc:docMk/>
            <pc:sldMk cId="1708122287" sldId="295"/>
            <ac:picMk id="6" creationId="{1C9201DE-0311-FA58-4E29-49D5482F6F71}"/>
          </ac:picMkLst>
        </pc:picChg>
        <pc:picChg chg="mod">
          <ac:chgData name="Maji, Kamal Jyoti" userId="cf59bab3-a6b6-4532-b2f2-9f95fcf6f53d" providerId="ADAL" clId="{A75931DB-D439-744D-BA79-90B824BF555D}" dt="2022-10-15T01:37:56.233" v="64" actId="14100"/>
          <ac:picMkLst>
            <pc:docMk/>
            <pc:sldMk cId="1708122287" sldId="295"/>
            <ac:picMk id="8" creationId="{A348B962-FC50-622D-B636-BD7DDF1C448D}"/>
          </ac:picMkLst>
        </pc:picChg>
        <pc:picChg chg="mod">
          <ac:chgData name="Maji, Kamal Jyoti" userId="cf59bab3-a6b6-4532-b2f2-9f95fcf6f53d" providerId="ADAL" clId="{A75931DB-D439-744D-BA79-90B824BF555D}" dt="2022-10-15T01:37:56.233" v="64" actId="14100"/>
          <ac:picMkLst>
            <pc:docMk/>
            <pc:sldMk cId="1708122287" sldId="295"/>
            <ac:picMk id="10" creationId="{C9320E13-549E-61EC-5AA0-5AD30E6B86BC}"/>
          </ac:picMkLst>
        </pc:picChg>
      </pc:sldChg>
      <pc:sldChg chg="modSp mod">
        <pc:chgData name="Maji, Kamal Jyoti" userId="cf59bab3-a6b6-4532-b2f2-9f95fcf6f53d" providerId="ADAL" clId="{A75931DB-D439-744D-BA79-90B824BF555D}" dt="2022-10-15T01:38:10.048" v="65" actId="14100"/>
        <pc:sldMkLst>
          <pc:docMk/>
          <pc:sldMk cId="1661702716" sldId="296"/>
        </pc:sldMkLst>
        <pc:picChg chg="mod">
          <ac:chgData name="Maji, Kamal Jyoti" userId="cf59bab3-a6b6-4532-b2f2-9f95fcf6f53d" providerId="ADAL" clId="{A75931DB-D439-744D-BA79-90B824BF555D}" dt="2022-10-15T01:38:10.048" v="65" actId="14100"/>
          <ac:picMkLst>
            <pc:docMk/>
            <pc:sldMk cId="1661702716" sldId="296"/>
            <ac:picMk id="6" creationId="{5A2218C1-B115-A683-A349-80F6FE6147A3}"/>
          </ac:picMkLst>
        </pc:picChg>
        <pc:picChg chg="mod">
          <ac:chgData name="Maji, Kamal Jyoti" userId="cf59bab3-a6b6-4532-b2f2-9f95fcf6f53d" providerId="ADAL" clId="{A75931DB-D439-744D-BA79-90B824BF555D}" dt="2022-10-15T01:38:10.048" v="65" actId="14100"/>
          <ac:picMkLst>
            <pc:docMk/>
            <pc:sldMk cId="1661702716" sldId="296"/>
            <ac:picMk id="8" creationId="{00D731ED-71D8-47E4-7A41-106A87357A75}"/>
          </ac:picMkLst>
        </pc:picChg>
        <pc:picChg chg="mod">
          <ac:chgData name="Maji, Kamal Jyoti" userId="cf59bab3-a6b6-4532-b2f2-9f95fcf6f53d" providerId="ADAL" clId="{A75931DB-D439-744D-BA79-90B824BF555D}" dt="2022-10-15T01:38:10.048" v="65" actId="14100"/>
          <ac:picMkLst>
            <pc:docMk/>
            <pc:sldMk cId="1661702716" sldId="296"/>
            <ac:picMk id="10" creationId="{7BC4BF00-CF64-E0E7-8395-A5EA1C6F91B5}"/>
          </ac:picMkLst>
        </pc:picChg>
      </pc:sldChg>
      <pc:sldChg chg="modSp mod">
        <pc:chgData name="Maji, Kamal Jyoti" userId="cf59bab3-a6b6-4532-b2f2-9f95fcf6f53d" providerId="ADAL" clId="{A75931DB-D439-744D-BA79-90B824BF555D}" dt="2022-10-15T01:38:29.793" v="67" actId="14100"/>
        <pc:sldMkLst>
          <pc:docMk/>
          <pc:sldMk cId="844450063" sldId="297"/>
        </pc:sldMkLst>
        <pc:picChg chg="mod">
          <ac:chgData name="Maji, Kamal Jyoti" userId="cf59bab3-a6b6-4532-b2f2-9f95fcf6f53d" providerId="ADAL" clId="{A75931DB-D439-744D-BA79-90B824BF555D}" dt="2022-10-15T01:38:29.793" v="67" actId="14100"/>
          <ac:picMkLst>
            <pc:docMk/>
            <pc:sldMk cId="844450063" sldId="297"/>
            <ac:picMk id="7" creationId="{752BA1F8-4A49-9A45-E29C-B1BAFABE2BC8}"/>
          </ac:picMkLst>
        </pc:picChg>
        <pc:picChg chg="mod">
          <ac:chgData name="Maji, Kamal Jyoti" userId="cf59bab3-a6b6-4532-b2f2-9f95fcf6f53d" providerId="ADAL" clId="{A75931DB-D439-744D-BA79-90B824BF555D}" dt="2022-10-15T01:38:27.635" v="66" actId="14100"/>
          <ac:picMkLst>
            <pc:docMk/>
            <pc:sldMk cId="844450063" sldId="297"/>
            <ac:picMk id="9" creationId="{067B75C3-4772-5A89-CF27-DEEB2710728A}"/>
          </ac:picMkLst>
        </pc:picChg>
      </pc:sldChg>
      <pc:sldChg chg="modSp mod">
        <pc:chgData name="Maji, Kamal Jyoti" userId="cf59bab3-a6b6-4532-b2f2-9f95fcf6f53d" providerId="ADAL" clId="{A75931DB-D439-744D-BA79-90B824BF555D}" dt="2022-10-15T23:32:18.913" v="510" actId="207"/>
        <pc:sldMkLst>
          <pc:docMk/>
          <pc:sldMk cId="3966875861" sldId="298"/>
        </pc:sldMkLst>
        <pc:spChg chg="mod">
          <ac:chgData name="Maji, Kamal Jyoti" userId="cf59bab3-a6b6-4532-b2f2-9f95fcf6f53d" providerId="ADAL" clId="{A75931DB-D439-744D-BA79-90B824BF555D}" dt="2022-10-15T23:32:18.913" v="510" actId="207"/>
          <ac:spMkLst>
            <pc:docMk/>
            <pc:sldMk cId="3966875861" sldId="298"/>
            <ac:spMk id="3" creationId="{D74991E4-5A06-2EE8-FBFF-C0321EDB3187}"/>
          </ac:spMkLst>
        </pc:spChg>
      </pc:sldChg>
      <pc:sldChg chg="modSp mod">
        <pc:chgData name="Maji, Kamal Jyoti" userId="cf59bab3-a6b6-4532-b2f2-9f95fcf6f53d" providerId="ADAL" clId="{A75931DB-D439-744D-BA79-90B824BF555D}" dt="2022-10-15T23:35:32.596" v="515" actId="207"/>
        <pc:sldMkLst>
          <pc:docMk/>
          <pc:sldMk cId="1683093422" sldId="300"/>
        </pc:sldMkLst>
        <pc:spChg chg="mod">
          <ac:chgData name="Maji, Kamal Jyoti" userId="cf59bab3-a6b6-4532-b2f2-9f95fcf6f53d" providerId="ADAL" clId="{A75931DB-D439-744D-BA79-90B824BF555D}" dt="2022-10-15T23:35:32.596" v="515" actId="207"/>
          <ac:spMkLst>
            <pc:docMk/>
            <pc:sldMk cId="1683093422" sldId="300"/>
            <ac:spMk id="13" creationId="{AE95B292-E6EE-DDDC-8465-7A1828580FBA}"/>
          </ac:spMkLst>
        </pc:spChg>
        <pc:spChg chg="mod">
          <ac:chgData name="Maji, Kamal Jyoti" userId="cf59bab3-a6b6-4532-b2f2-9f95fcf6f53d" providerId="ADAL" clId="{A75931DB-D439-744D-BA79-90B824BF555D}" dt="2022-10-15T01:43:30.425" v="94" actId="1076"/>
          <ac:spMkLst>
            <pc:docMk/>
            <pc:sldMk cId="1683093422" sldId="300"/>
            <ac:spMk id="21" creationId="{3DB081E8-B7C3-4071-81B7-4EE7FF45B05E}"/>
          </ac:spMkLst>
        </pc:spChg>
        <pc:spChg chg="mod">
          <ac:chgData name="Maji, Kamal Jyoti" userId="cf59bab3-a6b6-4532-b2f2-9f95fcf6f53d" providerId="ADAL" clId="{A75931DB-D439-744D-BA79-90B824BF555D}" dt="2022-10-15T01:43:41.779" v="96" actId="1076"/>
          <ac:spMkLst>
            <pc:docMk/>
            <pc:sldMk cId="1683093422" sldId="300"/>
            <ac:spMk id="28" creationId="{7DB16205-8112-6C45-1124-784A5A980EF3}"/>
          </ac:spMkLst>
        </pc:spChg>
        <pc:picChg chg="mod">
          <ac:chgData name="Maji, Kamal Jyoti" userId="cf59bab3-a6b6-4532-b2f2-9f95fcf6f53d" providerId="ADAL" clId="{A75931DB-D439-744D-BA79-90B824BF555D}" dt="2022-10-15T01:42:05.348" v="82" actId="1076"/>
          <ac:picMkLst>
            <pc:docMk/>
            <pc:sldMk cId="1683093422" sldId="300"/>
            <ac:picMk id="10" creationId="{D5C6624E-D27E-D35C-72BD-A7ED1CAA45C3}"/>
          </ac:picMkLst>
        </pc:picChg>
        <pc:cxnChg chg="mod">
          <ac:chgData name="Maji, Kamal Jyoti" userId="cf59bab3-a6b6-4532-b2f2-9f95fcf6f53d" providerId="ADAL" clId="{A75931DB-D439-744D-BA79-90B824BF555D}" dt="2022-10-15T01:43:13.777" v="91" actId="1076"/>
          <ac:cxnSpMkLst>
            <pc:docMk/>
            <pc:sldMk cId="1683093422" sldId="300"/>
            <ac:cxnSpMk id="22" creationId="{C9E28197-C0E7-7F97-B7CF-3A6F0E21C54B}"/>
          </ac:cxnSpMkLst>
        </pc:cxnChg>
        <pc:cxnChg chg="mod">
          <ac:chgData name="Maji, Kamal Jyoti" userId="cf59bab3-a6b6-4532-b2f2-9f95fcf6f53d" providerId="ADAL" clId="{A75931DB-D439-744D-BA79-90B824BF555D}" dt="2022-10-15T01:43:11.632" v="90" actId="14100"/>
          <ac:cxnSpMkLst>
            <pc:docMk/>
            <pc:sldMk cId="1683093422" sldId="300"/>
            <ac:cxnSpMk id="24" creationId="{E7581469-3BA9-BE45-EC60-FDB47BEA14EF}"/>
          </ac:cxnSpMkLst>
        </pc:cxnChg>
        <pc:cxnChg chg="mod">
          <ac:chgData name="Maji, Kamal Jyoti" userId="cf59bab3-a6b6-4532-b2f2-9f95fcf6f53d" providerId="ADAL" clId="{A75931DB-D439-744D-BA79-90B824BF555D}" dt="2022-10-15T01:43:19.924" v="93" actId="14100"/>
          <ac:cxnSpMkLst>
            <pc:docMk/>
            <pc:sldMk cId="1683093422" sldId="300"/>
            <ac:cxnSpMk id="26" creationId="{E3C413A5-3FCF-CBB3-50AD-3FCD56244A3A}"/>
          </ac:cxnSpMkLst>
        </pc:cxnChg>
      </pc:sldChg>
      <pc:sldChg chg="modSp mod">
        <pc:chgData name="Maji, Kamal Jyoti" userId="cf59bab3-a6b6-4532-b2f2-9f95fcf6f53d" providerId="ADAL" clId="{A75931DB-D439-744D-BA79-90B824BF555D}" dt="2022-10-15T23:26:39.528" v="506" actId="123"/>
        <pc:sldMkLst>
          <pc:docMk/>
          <pc:sldMk cId="933221357" sldId="302"/>
        </pc:sldMkLst>
        <pc:spChg chg="mod">
          <ac:chgData name="Maji, Kamal Jyoti" userId="cf59bab3-a6b6-4532-b2f2-9f95fcf6f53d" providerId="ADAL" clId="{A75931DB-D439-744D-BA79-90B824BF555D}" dt="2022-10-15T23:26:39.528" v="506" actId="123"/>
          <ac:spMkLst>
            <pc:docMk/>
            <pc:sldMk cId="933221357" sldId="302"/>
            <ac:spMk id="4" creationId="{BF5293CE-DCD9-EC25-4120-61737966CA70}"/>
          </ac:spMkLst>
        </pc:spChg>
      </pc:sldChg>
      <pc:sldChg chg="modSp mod">
        <pc:chgData name="Maji, Kamal Jyoti" userId="cf59bab3-a6b6-4532-b2f2-9f95fcf6f53d" providerId="ADAL" clId="{A75931DB-D439-744D-BA79-90B824BF555D}" dt="2022-10-15T21:56:13.747" v="111" actId="122"/>
        <pc:sldMkLst>
          <pc:docMk/>
          <pc:sldMk cId="3577496585" sldId="305"/>
        </pc:sldMkLst>
        <pc:graphicFrameChg chg="modGraphic">
          <ac:chgData name="Maji, Kamal Jyoti" userId="cf59bab3-a6b6-4532-b2f2-9f95fcf6f53d" providerId="ADAL" clId="{A75931DB-D439-744D-BA79-90B824BF555D}" dt="2022-10-15T21:56:13.747" v="111" actId="122"/>
          <ac:graphicFrameMkLst>
            <pc:docMk/>
            <pc:sldMk cId="3577496585" sldId="305"/>
            <ac:graphicFrameMk id="12" creationId="{316A788F-2649-4A14-4310-4D3C1BDBF734}"/>
          </ac:graphicFrameMkLst>
        </pc:graphicFrameChg>
      </pc:sldChg>
      <pc:sldChg chg="modSp mod">
        <pc:chgData name="Maji, Kamal Jyoti" userId="cf59bab3-a6b6-4532-b2f2-9f95fcf6f53d" providerId="ADAL" clId="{A75931DB-D439-744D-BA79-90B824BF555D}" dt="2022-10-15T22:15:49.647" v="457" actId="20577"/>
        <pc:sldMkLst>
          <pc:docMk/>
          <pc:sldMk cId="2549318568" sldId="307"/>
        </pc:sldMkLst>
        <pc:spChg chg="mod">
          <ac:chgData name="Maji, Kamal Jyoti" userId="cf59bab3-a6b6-4532-b2f2-9f95fcf6f53d" providerId="ADAL" clId="{A75931DB-D439-744D-BA79-90B824BF555D}" dt="2022-10-15T22:15:49.647" v="457" actId="20577"/>
          <ac:spMkLst>
            <pc:docMk/>
            <pc:sldMk cId="2549318568" sldId="307"/>
            <ac:spMk id="3" creationId="{26EE0868-22EF-1D80-F1DB-909F7FC7F0A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A6E295-2078-3A4C-9B3B-128821A974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603100D-CACA-0F41-B537-339726C6A5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77CCEE-F6A5-9F4C-8CE3-50501077053A}" type="datetimeFigureOut">
              <a:rPr lang="en-US" smtClean="0"/>
              <a:t>10/17/22</a:t>
            </a:fld>
            <a:endParaRPr lang="en-US"/>
          </a:p>
        </p:txBody>
      </p:sp>
      <p:sp>
        <p:nvSpPr>
          <p:cNvPr id="4" name="Footer Placeholder 3">
            <a:extLst>
              <a:ext uri="{FF2B5EF4-FFF2-40B4-BE49-F238E27FC236}">
                <a16:creationId xmlns:a16="http://schemas.microsoft.com/office/drawing/2014/main" id="{1518C585-FF88-2E4D-AADE-9C9529D2F7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20F8045-3A37-824A-8710-57C502BDEFA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957D50-C692-A448-91EE-4B0FAD320CD6}" type="slidenum">
              <a:rPr lang="en-US" smtClean="0"/>
              <a:t>‹#›</a:t>
            </a:fld>
            <a:endParaRPr lang="en-US"/>
          </a:p>
        </p:txBody>
      </p:sp>
    </p:spTree>
    <p:extLst>
      <p:ext uri="{BB962C8B-B14F-4D97-AF65-F5344CB8AC3E}">
        <p14:creationId xmlns:p14="http://schemas.microsoft.com/office/powerpoint/2010/main" val="1285093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BAD69E-4473-490B-95DD-329F8A52C23D}" type="datetimeFigureOut">
              <a:rPr lang="en-US" smtClean="0"/>
              <a:t>10/17/22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068853-85C7-47AF-A7F4-A1A04AC6788A}" type="slidenum">
              <a:rPr lang="en-US" smtClean="0"/>
              <a:t>‹#›</a:t>
            </a:fld>
            <a:endParaRPr lang="en-US"/>
          </a:p>
        </p:txBody>
      </p:sp>
    </p:spTree>
    <p:extLst>
      <p:ext uri="{BB962C8B-B14F-4D97-AF65-F5344CB8AC3E}">
        <p14:creationId xmlns:p14="http://schemas.microsoft.com/office/powerpoint/2010/main" val="497449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research is sponsored by the </a:t>
            </a:r>
            <a:r>
              <a:rPr lang="en-US" sz="1200" b="0" i="0" dirty="0">
                <a:solidFill>
                  <a:srgbClr val="333333"/>
                </a:solidFill>
                <a:effectLst/>
                <a:latin typeface="Public Sans"/>
              </a:rPr>
              <a:t>Health Effects Institute </a:t>
            </a:r>
            <a:endParaRPr lang="en-US" dirty="0"/>
          </a:p>
        </p:txBody>
      </p:sp>
      <p:sp>
        <p:nvSpPr>
          <p:cNvPr id="4" name="Slide Number Placeholder 3"/>
          <p:cNvSpPr>
            <a:spLocks noGrp="1"/>
          </p:cNvSpPr>
          <p:nvPr>
            <p:ph type="sldNum" sz="quarter" idx="5"/>
          </p:nvPr>
        </p:nvSpPr>
        <p:spPr/>
        <p:txBody>
          <a:bodyPr/>
          <a:lstStyle/>
          <a:p>
            <a:fld id="{46068853-85C7-47AF-A7F4-A1A04AC6788A}" type="slidenum">
              <a:rPr lang="en-US" smtClean="0"/>
              <a:t>1</a:t>
            </a:fld>
            <a:endParaRPr lang="en-US"/>
          </a:p>
        </p:txBody>
      </p:sp>
    </p:spTree>
    <p:extLst>
      <p:ext uri="{BB962C8B-B14F-4D97-AF65-F5344CB8AC3E}">
        <p14:creationId xmlns:p14="http://schemas.microsoft.com/office/powerpoint/2010/main" val="2681474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068853-85C7-47AF-A7F4-A1A04AC6788A}" type="slidenum">
              <a:rPr lang="en-US" smtClean="0"/>
              <a:t>13</a:t>
            </a:fld>
            <a:endParaRPr lang="en-US"/>
          </a:p>
        </p:txBody>
      </p:sp>
    </p:spTree>
    <p:extLst>
      <p:ext uri="{BB962C8B-B14F-4D97-AF65-F5344CB8AC3E}">
        <p14:creationId xmlns:p14="http://schemas.microsoft.com/office/powerpoint/2010/main" val="3594076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typical burn day in the southeastern US.</a:t>
            </a:r>
          </a:p>
        </p:txBody>
      </p:sp>
      <p:sp>
        <p:nvSpPr>
          <p:cNvPr id="4" name="Slide Number Placeholder 3"/>
          <p:cNvSpPr>
            <a:spLocks noGrp="1"/>
          </p:cNvSpPr>
          <p:nvPr>
            <p:ph type="sldNum" sz="quarter" idx="5"/>
          </p:nvPr>
        </p:nvSpPr>
        <p:spPr/>
        <p:txBody>
          <a:bodyPr/>
          <a:lstStyle/>
          <a:p>
            <a:fld id="{46068853-85C7-47AF-A7F4-A1A04AC6788A}" type="slidenum">
              <a:rPr lang="en-US" smtClean="0"/>
              <a:t>14</a:t>
            </a:fld>
            <a:endParaRPr lang="en-US"/>
          </a:p>
        </p:txBody>
      </p:sp>
    </p:spTree>
    <p:extLst>
      <p:ext uri="{BB962C8B-B14F-4D97-AF65-F5344CB8AC3E}">
        <p14:creationId xmlns:p14="http://schemas.microsoft.com/office/powerpoint/2010/main" val="2250956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rgbClr val="CC3300"/>
                </a:solidFill>
                <a:latin typeface="Times New Roman" panose="02020603050405020304" pitchFamily="18" charset="0"/>
              </a:defRPr>
            </a:lvl1pPr>
            <a:lvl2pPr marL="742950" indent="-285750">
              <a:defRPr sz="2000" b="1">
                <a:solidFill>
                  <a:srgbClr val="CC3300"/>
                </a:solidFill>
                <a:latin typeface="Times New Roman" panose="02020603050405020304" pitchFamily="18" charset="0"/>
              </a:defRPr>
            </a:lvl2pPr>
            <a:lvl3pPr marL="1143000" indent="-228600">
              <a:defRPr sz="2000" b="1">
                <a:solidFill>
                  <a:srgbClr val="CC3300"/>
                </a:solidFill>
                <a:latin typeface="Times New Roman" panose="02020603050405020304" pitchFamily="18" charset="0"/>
              </a:defRPr>
            </a:lvl3pPr>
            <a:lvl4pPr marL="1600200" indent="-228600">
              <a:defRPr sz="2000" b="1">
                <a:solidFill>
                  <a:srgbClr val="CC3300"/>
                </a:solidFill>
                <a:latin typeface="Times New Roman" panose="02020603050405020304" pitchFamily="18" charset="0"/>
              </a:defRPr>
            </a:lvl4pPr>
            <a:lvl5pPr marL="2057400" indent="-228600">
              <a:defRPr sz="2000" b="1">
                <a:solidFill>
                  <a:srgbClr val="CC3300"/>
                </a:solidFill>
                <a:latin typeface="Times New Roman" panose="02020603050405020304" pitchFamily="18" charset="0"/>
              </a:defRPr>
            </a:lvl5pPr>
            <a:lvl6pPr marL="2514600" indent="-228600" eaLnBrk="0" fontAlgn="base" hangingPunct="0">
              <a:spcBef>
                <a:spcPct val="0"/>
              </a:spcBef>
              <a:spcAft>
                <a:spcPct val="0"/>
              </a:spcAft>
              <a:defRPr sz="2000" b="1">
                <a:solidFill>
                  <a:srgbClr val="CC3300"/>
                </a:solidFill>
                <a:latin typeface="Times New Roman" panose="02020603050405020304" pitchFamily="18" charset="0"/>
              </a:defRPr>
            </a:lvl6pPr>
            <a:lvl7pPr marL="2971800" indent="-228600" eaLnBrk="0" fontAlgn="base" hangingPunct="0">
              <a:spcBef>
                <a:spcPct val="0"/>
              </a:spcBef>
              <a:spcAft>
                <a:spcPct val="0"/>
              </a:spcAft>
              <a:defRPr sz="2000" b="1">
                <a:solidFill>
                  <a:srgbClr val="CC3300"/>
                </a:solidFill>
                <a:latin typeface="Times New Roman" panose="02020603050405020304" pitchFamily="18" charset="0"/>
              </a:defRPr>
            </a:lvl7pPr>
            <a:lvl8pPr marL="3429000" indent="-228600" eaLnBrk="0" fontAlgn="base" hangingPunct="0">
              <a:spcBef>
                <a:spcPct val="0"/>
              </a:spcBef>
              <a:spcAft>
                <a:spcPct val="0"/>
              </a:spcAft>
              <a:defRPr sz="2000" b="1">
                <a:solidFill>
                  <a:srgbClr val="CC3300"/>
                </a:solidFill>
                <a:latin typeface="Times New Roman" panose="02020603050405020304" pitchFamily="18" charset="0"/>
              </a:defRPr>
            </a:lvl8pPr>
            <a:lvl9pPr marL="3886200" indent="-228600" eaLnBrk="0" fontAlgn="base" hangingPunct="0">
              <a:spcBef>
                <a:spcPct val="0"/>
              </a:spcBef>
              <a:spcAft>
                <a:spcPct val="0"/>
              </a:spcAft>
              <a:defRPr sz="2000" b="1">
                <a:solidFill>
                  <a:srgbClr val="CC3300"/>
                </a:solidFill>
                <a:latin typeface="Times New Roman" panose="02020603050405020304" pitchFamily="18" charset="0"/>
              </a:defRPr>
            </a:lvl9pPr>
          </a:lstStyle>
          <a:p>
            <a:fld id="{8A12B1E2-226E-4CB4-BECF-EEB256A921A3}" type="slidenum">
              <a:rPr lang="en-US" altLang="en-US" sz="1200" b="0" smtClean="0">
                <a:solidFill>
                  <a:srgbClr val="000000"/>
                </a:solidFill>
              </a:rPr>
              <a:pPr/>
              <a:t>3</a:t>
            </a:fld>
            <a:endParaRPr lang="en-US" altLang="en-US" sz="1200" b="0">
              <a:solidFill>
                <a:srgbClr val="000000"/>
              </a:solidFill>
            </a:endParaRPr>
          </a:p>
        </p:txBody>
      </p:sp>
    </p:spTree>
    <p:extLst>
      <p:ext uri="{BB962C8B-B14F-4D97-AF65-F5344CB8AC3E}">
        <p14:creationId xmlns:p14="http://schemas.microsoft.com/office/powerpoint/2010/main" val="3221597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957367-1C83-4A07-A615-65C2FF5B2DBF}" type="slidenum">
              <a:rPr lang="en-US" smtClean="0"/>
              <a:t>4</a:t>
            </a:fld>
            <a:endParaRPr lang="en-US"/>
          </a:p>
        </p:txBody>
      </p:sp>
    </p:spTree>
    <p:extLst>
      <p:ext uri="{BB962C8B-B14F-4D97-AF65-F5344CB8AC3E}">
        <p14:creationId xmlns:p14="http://schemas.microsoft.com/office/powerpoint/2010/main" val="571376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957367-1C83-4A07-A615-65C2FF5B2DBF}" type="slidenum">
              <a:rPr lang="en-US" smtClean="0"/>
              <a:t>5</a:t>
            </a:fld>
            <a:endParaRPr lang="en-US"/>
          </a:p>
        </p:txBody>
      </p:sp>
    </p:spTree>
    <p:extLst>
      <p:ext uri="{BB962C8B-B14F-4D97-AF65-F5344CB8AC3E}">
        <p14:creationId xmlns:p14="http://schemas.microsoft.com/office/powerpoint/2010/main" val="3457761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068853-85C7-47AF-A7F4-A1A04AC6788A}" type="slidenum">
              <a:rPr lang="en-US" smtClean="0"/>
              <a:t>6</a:t>
            </a:fld>
            <a:endParaRPr lang="en-US"/>
          </a:p>
        </p:txBody>
      </p:sp>
    </p:spTree>
    <p:extLst>
      <p:ext uri="{BB962C8B-B14F-4D97-AF65-F5344CB8AC3E}">
        <p14:creationId xmlns:p14="http://schemas.microsoft.com/office/powerpoint/2010/main" val="2696128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point is the daily statewide total burned area.</a:t>
            </a:r>
          </a:p>
        </p:txBody>
      </p:sp>
      <p:sp>
        <p:nvSpPr>
          <p:cNvPr id="4" name="Slide Number Placeholder 3"/>
          <p:cNvSpPr>
            <a:spLocks noGrp="1"/>
          </p:cNvSpPr>
          <p:nvPr>
            <p:ph type="sldNum" sz="quarter" idx="5"/>
          </p:nvPr>
        </p:nvSpPr>
        <p:spPr/>
        <p:txBody>
          <a:bodyPr/>
          <a:lstStyle/>
          <a:p>
            <a:fld id="{46068853-85C7-47AF-A7F4-A1A04AC6788A}" type="slidenum">
              <a:rPr lang="en-US" smtClean="0"/>
              <a:t>7</a:t>
            </a:fld>
            <a:endParaRPr lang="en-US"/>
          </a:p>
        </p:txBody>
      </p:sp>
    </p:spTree>
    <p:extLst>
      <p:ext uri="{BB962C8B-B14F-4D97-AF65-F5344CB8AC3E}">
        <p14:creationId xmlns:p14="http://schemas.microsoft.com/office/powerpoint/2010/main" val="191249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068853-85C7-47AF-A7F4-A1A04AC6788A}" type="slidenum">
              <a:rPr lang="en-US" smtClean="0"/>
              <a:t>8</a:t>
            </a:fld>
            <a:endParaRPr lang="en-US"/>
          </a:p>
        </p:txBody>
      </p:sp>
    </p:spTree>
    <p:extLst>
      <p:ext uri="{BB962C8B-B14F-4D97-AF65-F5344CB8AC3E}">
        <p14:creationId xmlns:p14="http://schemas.microsoft.com/office/powerpoint/2010/main" val="1257610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day with highest number of prescribed fires</a:t>
            </a:r>
          </a:p>
        </p:txBody>
      </p:sp>
      <p:sp>
        <p:nvSpPr>
          <p:cNvPr id="4" name="Slide Number Placeholder 3"/>
          <p:cNvSpPr>
            <a:spLocks noGrp="1"/>
          </p:cNvSpPr>
          <p:nvPr>
            <p:ph type="sldNum" sz="quarter" idx="5"/>
          </p:nvPr>
        </p:nvSpPr>
        <p:spPr/>
        <p:txBody>
          <a:bodyPr/>
          <a:lstStyle/>
          <a:p>
            <a:fld id="{46068853-85C7-47AF-A7F4-A1A04AC6788A}" type="slidenum">
              <a:rPr lang="en-US" smtClean="0"/>
              <a:t>10</a:t>
            </a:fld>
            <a:endParaRPr lang="en-US"/>
          </a:p>
        </p:txBody>
      </p:sp>
    </p:spTree>
    <p:extLst>
      <p:ext uri="{BB962C8B-B14F-4D97-AF65-F5344CB8AC3E}">
        <p14:creationId xmlns:p14="http://schemas.microsoft.com/office/powerpoint/2010/main" val="1715114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Tallahassee and Crestview are cities with large anthropogenic NOx emissions. Prescribed fire NOx emissions are relatively small. </a:t>
            </a:r>
          </a:p>
        </p:txBody>
      </p:sp>
      <p:sp>
        <p:nvSpPr>
          <p:cNvPr id="4" name="Slide Number Placeholder 3"/>
          <p:cNvSpPr>
            <a:spLocks noGrp="1"/>
          </p:cNvSpPr>
          <p:nvPr>
            <p:ph type="sldNum" sz="quarter" idx="5"/>
          </p:nvPr>
        </p:nvSpPr>
        <p:spPr/>
        <p:txBody>
          <a:bodyPr/>
          <a:lstStyle/>
          <a:p>
            <a:fld id="{46068853-85C7-47AF-A7F4-A1A04AC6788A}" type="slidenum">
              <a:rPr lang="en-US" smtClean="0"/>
              <a:t>12</a:t>
            </a:fld>
            <a:endParaRPr lang="en-US"/>
          </a:p>
        </p:txBody>
      </p:sp>
    </p:spTree>
    <p:extLst>
      <p:ext uri="{BB962C8B-B14F-4D97-AF65-F5344CB8AC3E}">
        <p14:creationId xmlns:p14="http://schemas.microsoft.com/office/powerpoint/2010/main" val="1216765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17EE9D9-49A7-AE42-84D1-352EBEE407C2}"/>
              </a:ext>
            </a:extLst>
          </p:cNvPr>
          <p:cNvSpPr>
            <a:spLocks noGrp="1"/>
          </p:cNvSpPr>
          <p:nvPr>
            <p:ph type="ctrTitle"/>
          </p:nvPr>
        </p:nvSpPr>
        <p:spPr>
          <a:xfrm>
            <a:off x="2955684" y="1149178"/>
            <a:ext cx="6795912" cy="2643890"/>
          </a:xfrm>
          <a:prstGeom prst="rect">
            <a:avLst/>
          </a:prstGeom>
        </p:spPr>
        <p:txBody>
          <a:bodyPr anchor="b" anchorCtr="0">
            <a:normAutofit/>
          </a:bodyPr>
          <a:lstStyle>
            <a:lvl1pPr algn="l">
              <a:lnSpc>
                <a:spcPts val="4800"/>
              </a:lnSpc>
              <a:defRPr sz="4200" b="0" cap="none" spc="0" baseline="0">
                <a:solidFill>
                  <a:srgbClr val="003057"/>
                </a:solidFill>
                <a:latin typeface="Roboto Slab" pitchFamily="2" charset="0"/>
                <a:ea typeface="Roboto Slab" pitchFamily="2" charset="0"/>
                <a:cs typeface="Roboto" panose="02000000000000000000" pitchFamily="2" charset="0"/>
              </a:defRPr>
            </a:lvl1pPr>
          </a:lstStyle>
          <a:p>
            <a:r>
              <a:rPr lang="en-US"/>
              <a:t>Click to edit Master title style</a:t>
            </a:r>
            <a:endParaRPr lang="en-US" dirty="0"/>
          </a:p>
        </p:txBody>
      </p:sp>
      <p:sp>
        <p:nvSpPr>
          <p:cNvPr id="3" name="Subtitle 2"/>
          <p:cNvSpPr>
            <a:spLocks noGrp="1"/>
          </p:cNvSpPr>
          <p:nvPr>
            <p:ph type="subTitle" idx="1"/>
          </p:nvPr>
        </p:nvSpPr>
        <p:spPr>
          <a:xfrm>
            <a:off x="2955682" y="3793068"/>
            <a:ext cx="6795913" cy="1684868"/>
          </a:xfrm>
          <a:prstGeom prst="rect">
            <a:avLst/>
          </a:prstGeom>
        </p:spPr>
        <p:txBody>
          <a:bodyPr>
            <a:noAutofit/>
          </a:bodyPr>
          <a:lstStyle>
            <a:lvl1pPr marL="0" indent="0" algn="l">
              <a:lnSpc>
                <a:spcPts val="3600"/>
              </a:lnSpc>
              <a:buNone/>
              <a:defRPr sz="1800" b="0" cap="none" spc="0" baseline="0">
                <a:solidFill>
                  <a:srgbClr val="857437"/>
                </a:solidFill>
                <a:latin typeface="Roboto" panose="02000000000000000000" pitchFamily="2" charset="0"/>
                <a:ea typeface="Roboto" panose="02000000000000000000" pitchFamily="2" charset="0"/>
                <a:cs typeface="Roboto" panose="02000000000000000000" pitchFamily="2"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27251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DA8079-4F60-D34B-96A4-C32E3C6A4A6C}"/>
              </a:ext>
            </a:extLst>
          </p:cNvPr>
          <p:cNvSpPr>
            <a:spLocks noGrp="1"/>
          </p:cNvSpPr>
          <p:nvPr>
            <p:ph type="title" orient="vert"/>
          </p:nvPr>
        </p:nvSpPr>
        <p:spPr>
          <a:xfrm>
            <a:off x="9182101" y="365125"/>
            <a:ext cx="2628900"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30213FC5-8FDB-D640-8F18-46D09DD7FDA5}"/>
              </a:ext>
            </a:extLst>
          </p:cNvPr>
          <p:cNvSpPr>
            <a:spLocks noGrp="1"/>
          </p:cNvSpPr>
          <p:nvPr>
            <p:ph type="body" orient="vert" idx="1"/>
          </p:nvPr>
        </p:nvSpPr>
        <p:spPr>
          <a:xfrm>
            <a:off x="381001" y="365125"/>
            <a:ext cx="8801100" cy="581183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89F9D1-30A5-3C44-9E01-F570121CC3F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4AC5DF8-E50D-1745-97C5-A23C0E511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D20E1-9670-8A49-9442-60CC23074B66}"/>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99861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B7E5600-2DCC-EB44-9203-121C72C9B7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7" name="Title Placeholder 1">
            <a:extLst>
              <a:ext uri="{FF2B5EF4-FFF2-40B4-BE49-F238E27FC236}">
                <a16:creationId xmlns:a16="http://schemas.microsoft.com/office/drawing/2014/main" id="{D1CD0E1A-EFF5-9943-8AA6-521A2B23E647}"/>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571505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768D-628B-BB40-BEE5-32E27182F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A323E-BF1A-8C44-9650-0F8A4E12DCC0}"/>
              </a:ext>
            </a:extLst>
          </p:cNvPr>
          <p:cNvSpPr>
            <a:spLocks noGrp="1"/>
          </p:cNvSpPr>
          <p:nvPr>
            <p:ph sz="half" idx="1"/>
          </p:nvPr>
        </p:nvSpPr>
        <p:spPr>
          <a:xfrm>
            <a:off x="379048" y="1215483"/>
            <a:ext cx="5615353" cy="422565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71EEF26-478D-684B-BFF1-D8FD9BE7D5F9}"/>
              </a:ext>
            </a:extLst>
          </p:cNvPr>
          <p:cNvSpPr>
            <a:spLocks noGrp="1"/>
          </p:cNvSpPr>
          <p:nvPr>
            <p:ph sz="half" idx="2"/>
          </p:nvPr>
        </p:nvSpPr>
        <p:spPr>
          <a:xfrm>
            <a:off x="6197600" y="1215483"/>
            <a:ext cx="5613400" cy="422565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5ABF72E-E074-E741-8514-3417AC9D80A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3752637-104D-064E-9B91-0BC72B6E10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44C3EF-E136-164D-954C-112EADD99ADD}"/>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661298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310077-12D2-2D4D-8F51-D9CB6B044F9B}"/>
              </a:ext>
            </a:extLst>
          </p:cNvPr>
          <p:cNvSpPr>
            <a:spLocks noGrp="1"/>
          </p:cNvSpPr>
          <p:nvPr>
            <p:ph type="body" idx="1"/>
          </p:nvPr>
        </p:nvSpPr>
        <p:spPr>
          <a:xfrm>
            <a:off x="381001" y="1235113"/>
            <a:ext cx="561763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E0DF7D1-4D77-4C46-B579-F5861C7459AC}"/>
              </a:ext>
            </a:extLst>
          </p:cNvPr>
          <p:cNvSpPr>
            <a:spLocks noGrp="1"/>
          </p:cNvSpPr>
          <p:nvPr>
            <p:ph sz="half" idx="2"/>
          </p:nvPr>
        </p:nvSpPr>
        <p:spPr>
          <a:xfrm>
            <a:off x="381001" y="2078658"/>
            <a:ext cx="5617633" cy="336247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A19A1FD-16BD-7B41-8D0F-269780D1BBDC}"/>
              </a:ext>
            </a:extLst>
          </p:cNvPr>
          <p:cNvSpPr>
            <a:spLocks noGrp="1"/>
          </p:cNvSpPr>
          <p:nvPr>
            <p:ph type="body" sz="quarter" idx="3"/>
          </p:nvPr>
        </p:nvSpPr>
        <p:spPr>
          <a:xfrm>
            <a:off x="6172200" y="1235113"/>
            <a:ext cx="5638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FBAF2E0-F5E8-3946-89DE-62BFD441B2F1}"/>
              </a:ext>
            </a:extLst>
          </p:cNvPr>
          <p:cNvSpPr>
            <a:spLocks noGrp="1"/>
          </p:cNvSpPr>
          <p:nvPr>
            <p:ph sz="quarter" idx="4"/>
          </p:nvPr>
        </p:nvSpPr>
        <p:spPr>
          <a:xfrm>
            <a:off x="6172200" y="2078658"/>
            <a:ext cx="5638800" cy="336247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DE79E3B-E843-6343-9ECC-916F6A2E3E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204609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5170-396F-CE4F-A0AB-300CE9708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A6F2CA-2DD1-AF41-91EF-4D055700CA01}"/>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07635E81-A1AE-8442-89DE-148AC4FCDA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7583BD-E195-8D45-B88C-3F15BB700766}"/>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420620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AE419-AE08-F348-87A6-E9445B339E6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C4F02ABE-49F8-8E43-8B96-1F432917E9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30AFCF-7504-9244-8529-F384A6BDB3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2390501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C417-39B3-8947-8902-0153B5002093}"/>
              </a:ext>
            </a:extLst>
          </p:cNvPr>
          <p:cNvSpPr>
            <a:spLocks noGrp="1"/>
          </p:cNvSpPr>
          <p:nvPr>
            <p:ph type="title"/>
          </p:nvPr>
        </p:nvSpPr>
        <p:spPr>
          <a:xfrm>
            <a:off x="381001" y="457200"/>
            <a:ext cx="393276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790FAD0-D969-274E-8AC0-FC5A894FB3FE}"/>
              </a:ext>
            </a:extLst>
          </p:cNvPr>
          <p:cNvSpPr>
            <a:spLocks noGrp="1"/>
          </p:cNvSpPr>
          <p:nvPr>
            <p:ph idx="1"/>
          </p:nvPr>
        </p:nvSpPr>
        <p:spPr>
          <a:xfrm>
            <a:off x="4313768" y="457201"/>
            <a:ext cx="7497233"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05FBC2C-9388-6049-AEF3-C1606676A7E6}"/>
              </a:ext>
            </a:extLst>
          </p:cNvPr>
          <p:cNvSpPr>
            <a:spLocks noGrp="1"/>
          </p:cNvSpPr>
          <p:nvPr>
            <p:ph type="body" sz="half" idx="2"/>
          </p:nvPr>
        </p:nvSpPr>
        <p:spPr>
          <a:xfrm>
            <a:off x="381001" y="2274849"/>
            <a:ext cx="3932767"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0AEA470E-5CA9-A545-B98E-1EFAA05E8BF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99ABCA5-3B76-9E47-892E-A475FC83C7B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8F5A757-8D62-3444-9BDB-1CB584B73545}"/>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4003491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E57A-36CB-814D-B1A5-9012A244B555}"/>
              </a:ext>
            </a:extLst>
          </p:cNvPr>
          <p:cNvSpPr>
            <a:spLocks noGrp="1"/>
          </p:cNvSpPr>
          <p:nvPr>
            <p:ph type="title"/>
          </p:nvPr>
        </p:nvSpPr>
        <p:spPr>
          <a:xfrm>
            <a:off x="381001" y="457200"/>
            <a:ext cx="393276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5D3259A3-587A-6D4A-AEF8-E4225996F750}"/>
              </a:ext>
            </a:extLst>
          </p:cNvPr>
          <p:cNvSpPr>
            <a:spLocks noGrp="1"/>
          </p:cNvSpPr>
          <p:nvPr>
            <p:ph type="pic" idx="1"/>
          </p:nvPr>
        </p:nvSpPr>
        <p:spPr>
          <a:xfrm>
            <a:off x="4313768" y="457201"/>
            <a:ext cx="7497233" cy="498393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4AC1918-55BE-A644-8FDC-9E18F9A994B4}"/>
              </a:ext>
            </a:extLst>
          </p:cNvPr>
          <p:cNvSpPr>
            <a:spLocks noGrp="1"/>
          </p:cNvSpPr>
          <p:nvPr>
            <p:ph type="body" sz="half" idx="2"/>
          </p:nvPr>
        </p:nvSpPr>
        <p:spPr>
          <a:xfrm>
            <a:off x="381001" y="2274850"/>
            <a:ext cx="3932767" cy="31662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9B9DD8F2-DDA7-354F-9FEA-A07E773A64F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7F10CDF-1139-2249-8F5E-3E7043CC18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3F2438-4A98-5A4C-9057-FC3F0CBCD520}"/>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077450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886C1-1209-CD40-86E4-C72B7974BE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157BF9-8D1A-FD41-A037-BF729754D1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231DA-AB5C-C240-9332-9CC3D46A81B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067AB74-A3C5-CF45-A5A3-124A94D15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83F40-6572-9341-AE1A-0342450A98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39156387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2.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981321"/>
      </p:ext>
    </p:extLst>
  </p:cSld>
  <p:clrMap bg1="lt1" tx1="dk1" bg2="lt2" tx2="dk2" accent1="accent1" accent2="accent2" accent3="accent3" accent4="accent4" accent5="accent5" accent6="accent6" hlink="hlink" folHlink="folHlink"/>
  <p:sldLayoutIdLst>
    <p:sldLayoutId id="2147483681" r:id="rId1"/>
  </p:sldLayoutIdLst>
  <p:hf hdr="0" ftr="0" dt="0"/>
  <p:txStyles>
    <p:titleStyle>
      <a:lvl1pPr algn="l" defTabSz="342900" rtl="0" eaLnBrk="1" latinLnBrk="0" hangingPunct="1">
        <a:spcBef>
          <a:spcPct val="0"/>
        </a:spcBef>
        <a:buNone/>
        <a:defRPr sz="3600" b="1" kern="1200">
          <a:solidFill>
            <a:srgbClr val="857437"/>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381000" y="1215485"/>
            <a:ext cx="11430000" cy="42256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381000" y="544113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BE9B8B9A-12D6-EA40-AB29-6918054B5DA5}"/>
              </a:ext>
            </a:extLst>
          </p:cNvPr>
          <p:cNvSpPr>
            <a:spLocks noGrp="1"/>
          </p:cNvSpPr>
          <p:nvPr>
            <p:ph type="ftr" sz="quarter" idx="3"/>
          </p:nvPr>
        </p:nvSpPr>
        <p:spPr>
          <a:xfrm>
            <a:off x="3126154" y="5441135"/>
            <a:ext cx="594164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9067800" y="544113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78206-0642-9F48-9727-6B519CB285FA}" type="slidenum">
              <a:rPr lang="en-US" smtClean="0"/>
              <a:t>‹#›</a:t>
            </a:fld>
            <a:endParaRPr lang="en-US" dirty="0"/>
          </a:p>
        </p:txBody>
      </p:sp>
    </p:spTree>
    <p:extLst>
      <p:ext uri="{BB962C8B-B14F-4D97-AF65-F5344CB8AC3E}">
        <p14:creationId xmlns:p14="http://schemas.microsoft.com/office/powerpoint/2010/main" val="2871032842"/>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hf hdr="0" ftr="0" dt="0"/>
  <p:txStyles>
    <p:titleStyle>
      <a:lvl1pPr algn="l" defTabSz="914400" rtl="0" eaLnBrk="1" latinLnBrk="0" hangingPunct="1">
        <a:lnSpc>
          <a:spcPct val="90000"/>
        </a:lnSpc>
        <a:spcBef>
          <a:spcPct val="0"/>
        </a:spcBef>
        <a:buNone/>
        <a:defRPr sz="3600" b="0" i="0" kern="1200" baseline="0">
          <a:solidFill>
            <a:srgbClr val="A7934B"/>
          </a:solidFill>
          <a:latin typeface="Roboto Slab" pitchFamily="2" charset="0"/>
          <a:ea typeface="Roboto Slab"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003057"/>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003057"/>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003057"/>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2.gif"/><Relationship Id="rId4" Type="http://schemas.openxmlformats.org/officeDocument/2006/relationships/image" Target="../media/image11.gif"/></Relationships>
</file>

<file path=ppt/slides/_rels/slide1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3.xml"/><Relationship Id="rId4" Type="http://schemas.openxmlformats.org/officeDocument/2006/relationships/image" Target="../media/image15.gif"/></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0.gif"/><Relationship Id="rId4" Type="http://schemas.openxmlformats.org/officeDocument/2006/relationships/image" Target="../media/image19.gif"/></Relationships>
</file>

<file path=ppt/slides/_rels/slide1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3.gif"/><Relationship Id="rId4" Type="http://schemas.openxmlformats.org/officeDocument/2006/relationships/image" Target="../media/image22.gif"/></Relationships>
</file>

<file path=ppt/slides/_rels/slide1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3.xml"/><Relationship Id="rId4" Type="http://schemas.openxmlformats.org/officeDocument/2006/relationships/image" Target="../media/image26.gif"/></Relationships>
</file>

<file path=ppt/slides/_rels/slide1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3.xml"/><Relationship Id="rId4" Type="http://schemas.openxmlformats.org/officeDocument/2006/relationships/image" Target="../media/image29.gif"/></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B83DB2A-867D-8ACF-3535-870329B36963}"/>
              </a:ext>
            </a:extLst>
          </p:cNvPr>
          <p:cNvSpPr>
            <a:spLocks noGrp="1"/>
          </p:cNvSpPr>
          <p:nvPr>
            <p:ph type="ctrTitle"/>
          </p:nvPr>
        </p:nvSpPr>
        <p:spPr>
          <a:xfrm>
            <a:off x="1488327" y="699997"/>
            <a:ext cx="8859633" cy="2124637"/>
          </a:xfrm>
        </p:spPr>
        <p:txBody>
          <a:bodyPr>
            <a:noAutofit/>
          </a:bodyPr>
          <a:lstStyle/>
          <a:p>
            <a:pPr algn="ctr"/>
            <a:r>
              <a:rPr lang="en-US" sz="3600" dirty="0">
                <a:latin typeface="Roboto" panose="02000000000000000000" pitchFamily="2" charset="0"/>
                <a:ea typeface="Roboto" panose="02000000000000000000" pitchFamily="2" charset="0"/>
              </a:rPr>
              <a:t>Prescribed Fire Emissions and </a:t>
            </a:r>
            <a:br>
              <a:rPr lang="en-US" sz="3600" dirty="0">
                <a:latin typeface="Roboto" panose="02000000000000000000" pitchFamily="2" charset="0"/>
                <a:ea typeface="Roboto" panose="02000000000000000000" pitchFamily="2" charset="0"/>
              </a:rPr>
            </a:br>
            <a:r>
              <a:rPr lang="en-US" sz="3600" dirty="0">
                <a:latin typeface="Roboto" panose="02000000000000000000" pitchFamily="2" charset="0"/>
                <a:ea typeface="Roboto" panose="02000000000000000000" pitchFamily="2" charset="0"/>
              </a:rPr>
              <a:t>their Impacts on Air Quality in southeastern United States (US)</a:t>
            </a:r>
          </a:p>
        </p:txBody>
      </p:sp>
      <p:sp>
        <p:nvSpPr>
          <p:cNvPr id="8" name="Subtitle 2">
            <a:extLst>
              <a:ext uri="{FF2B5EF4-FFF2-40B4-BE49-F238E27FC236}">
                <a16:creationId xmlns:a16="http://schemas.microsoft.com/office/drawing/2014/main" id="{B55F4110-5124-0092-AC94-FBDCDA5C74C4}"/>
              </a:ext>
            </a:extLst>
          </p:cNvPr>
          <p:cNvSpPr>
            <a:spLocks noGrp="1"/>
          </p:cNvSpPr>
          <p:nvPr>
            <p:ph type="subTitle" idx="1"/>
          </p:nvPr>
        </p:nvSpPr>
        <p:spPr>
          <a:xfrm>
            <a:off x="226806" y="6404116"/>
            <a:ext cx="1842248" cy="389965"/>
          </a:xfrm>
        </p:spPr>
        <p:txBody>
          <a:bodyPr>
            <a:noAutofit/>
          </a:bodyPr>
          <a:lstStyle/>
          <a:p>
            <a:pPr>
              <a:lnSpc>
                <a:spcPct val="100000"/>
              </a:lnSpc>
              <a:spcBef>
                <a:spcPts val="0"/>
              </a:spcBef>
            </a:pPr>
            <a:r>
              <a:rPr lang="en-US" sz="1600" dirty="0">
                <a:ea typeface="Times New Roman" panose="02020603050405020304" pitchFamily="18" charset="0"/>
                <a:cs typeface="Times New Roman" panose="02020603050405020304" pitchFamily="18" charset="0"/>
              </a:rPr>
              <a:t>October 18,  2022</a:t>
            </a:r>
            <a:endParaRPr lang="en-US" sz="1600" dirty="0">
              <a:effectLst/>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A0CAB4C4-7606-6148-A3B1-8782FC8C5DB2}"/>
              </a:ext>
            </a:extLst>
          </p:cNvPr>
          <p:cNvSpPr txBox="1"/>
          <p:nvPr/>
        </p:nvSpPr>
        <p:spPr>
          <a:xfrm>
            <a:off x="1277470" y="3106270"/>
            <a:ext cx="10457330" cy="2154436"/>
          </a:xfrm>
          <a:prstGeom prst="rect">
            <a:avLst/>
          </a:prstGeom>
          <a:noFill/>
        </p:spPr>
        <p:txBody>
          <a:bodyPr wrap="square" rtlCol="0">
            <a:spAutoFit/>
          </a:bodyPr>
          <a:lstStyle/>
          <a:p>
            <a:pPr algn="just"/>
            <a:r>
              <a:rPr lang="en-US" sz="2000" b="1" dirty="0">
                <a:solidFill>
                  <a:srgbClr val="A7934B"/>
                </a:solidFill>
                <a:effectLst/>
                <a:latin typeface="Roboto" panose="02000000000000000000" pitchFamily="2" charset="0"/>
                <a:ea typeface="Roboto" panose="02000000000000000000" pitchFamily="2" charset="0"/>
              </a:rPr>
              <a:t>Kamal J. Maji</a:t>
            </a:r>
            <a:r>
              <a:rPr lang="en-US" sz="2000" b="1" baseline="30000" dirty="0">
                <a:solidFill>
                  <a:srgbClr val="A7934B"/>
                </a:solidFill>
                <a:effectLst/>
                <a:latin typeface="Roboto" panose="02000000000000000000" pitchFamily="2" charset="0"/>
                <a:ea typeface="Roboto" panose="02000000000000000000" pitchFamily="2" charset="0"/>
              </a:rPr>
              <a:t>1</a:t>
            </a:r>
            <a:r>
              <a:rPr lang="en-US" sz="2000" dirty="0">
                <a:solidFill>
                  <a:srgbClr val="A7934B"/>
                </a:solidFill>
                <a:effectLst/>
                <a:latin typeface="Roboto" panose="02000000000000000000" pitchFamily="2" charset="0"/>
                <a:ea typeface="Roboto" panose="02000000000000000000" pitchFamily="2" charset="0"/>
              </a:rPr>
              <a:t>, Zongrun Li</a:t>
            </a:r>
            <a:r>
              <a:rPr lang="en-US" sz="2000" baseline="30000" dirty="0">
                <a:solidFill>
                  <a:srgbClr val="A7934B"/>
                </a:solidFill>
                <a:effectLst/>
                <a:latin typeface="Roboto" panose="02000000000000000000" pitchFamily="2" charset="0"/>
                <a:ea typeface="Roboto" panose="02000000000000000000" pitchFamily="2" charset="0"/>
              </a:rPr>
              <a:t>1</a:t>
            </a:r>
            <a:r>
              <a:rPr lang="en-US" sz="2000" dirty="0">
                <a:solidFill>
                  <a:srgbClr val="A7934B"/>
                </a:solidFill>
                <a:effectLst/>
                <a:latin typeface="Roboto" panose="02000000000000000000" pitchFamily="2" charset="0"/>
                <a:ea typeface="Roboto" panose="02000000000000000000" pitchFamily="2" charset="0"/>
              </a:rPr>
              <a:t>, Yongtao Hu</a:t>
            </a:r>
            <a:r>
              <a:rPr lang="en-US" sz="2000" baseline="30000" dirty="0">
                <a:solidFill>
                  <a:srgbClr val="A7934B"/>
                </a:solidFill>
                <a:effectLst/>
                <a:latin typeface="Roboto" panose="02000000000000000000" pitchFamily="2" charset="0"/>
                <a:ea typeface="Roboto" panose="02000000000000000000" pitchFamily="2" charset="0"/>
              </a:rPr>
              <a:t>1</a:t>
            </a:r>
            <a:r>
              <a:rPr lang="en-US" sz="2000" dirty="0">
                <a:solidFill>
                  <a:srgbClr val="A7934B"/>
                </a:solidFill>
                <a:effectLst/>
                <a:latin typeface="Roboto" panose="02000000000000000000" pitchFamily="2" charset="0"/>
                <a:ea typeface="Roboto" panose="02000000000000000000" pitchFamily="2" charset="0"/>
              </a:rPr>
              <a:t>, Armistead G. Russell</a:t>
            </a:r>
            <a:r>
              <a:rPr lang="en-US" sz="2000" baseline="30000" dirty="0">
                <a:solidFill>
                  <a:srgbClr val="A7934B"/>
                </a:solidFill>
                <a:effectLst/>
                <a:latin typeface="Roboto" panose="02000000000000000000" pitchFamily="2" charset="0"/>
                <a:ea typeface="Roboto" panose="02000000000000000000" pitchFamily="2" charset="0"/>
              </a:rPr>
              <a:t>1</a:t>
            </a:r>
            <a:endParaRPr lang="en-US" sz="2000" dirty="0">
              <a:solidFill>
                <a:srgbClr val="A7934B"/>
              </a:solidFill>
              <a:effectLst/>
              <a:latin typeface="Roboto" panose="02000000000000000000" pitchFamily="2" charset="0"/>
              <a:ea typeface="Roboto" panose="02000000000000000000" pitchFamily="2" charset="0"/>
            </a:endParaRPr>
          </a:p>
          <a:p>
            <a:pPr marL="0" marR="0" algn="just">
              <a:spcBef>
                <a:spcPts val="0"/>
              </a:spcBef>
              <a:spcAft>
                <a:spcPts val="0"/>
              </a:spcAft>
            </a:pPr>
            <a:r>
              <a:rPr lang="en-US" sz="2000" dirty="0">
                <a:solidFill>
                  <a:srgbClr val="A7934B"/>
                </a:solidFill>
                <a:effectLst/>
                <a:latin typeface="Roboto" panose="02000000000000000000" pitchFamily="2" charset="0"/>
                <a:ea typeface="Roboto" panose="02000000000000000000" pitchFamily="2" charset="0"/>
              </a:rPr>
              <a:t>Jennifer Stowell</a:t>
            </a:r>
            <a:r>
              <a:rPr lang="en-US" sz="2000" baseline="30000" dirty="0">
                <a:solidFill>
                  <a:srgbClr val="A7934B"/>
                </a:solidFill>
                <a:effectLst/>
                <a:latin typeface="Roboto" panose="02000000000000000000" pitchFamily="2" charset="0"/>
                <a:ea typeface="Roboto" panose="02000000000000000000" pitchFamily="2" charset="0"/>
              </a:rPr>
              <a:t>2</a:t>
            </a:r>
            <a:r>
              <a:rPr lang="en-US" sz="2000" dirty="0">
                <a:solidFill>
                  <a:srgbClr val="A7934B"/>
                </a:solidFill>
                <a:effectLst/>
                <a:latin typeface="Roboto" panose="02000000000000000000" pitchFamily="2" charset="0"/>
                <a:ea typeface="Roboto" panose="02000000000000000000" pitchFamily="2" charset="0"/>
              </a:rPr>
              <a:t>, Chad Milando</a:t>
            </a:r>
            <a:r>
              <a:rPr lang="en-US" sz="2000" baseline="30000" dirty="0">
                <a:solidFill>
                  <a:srgbClr val="A7934B"/>
                </a:solidFill>
                <a:effectLst/>
                <a:latin typeface="Roboto" panose="02000000000000000000" pitchFamily="2" charset="0"/>
                <a:ea typeface="Roboto" panose="02000000000000000000" pitchFamily="2" charset="0"/>
              </a:rPr>
              <a:t>2</a:t>
            </a:r>
            <a:r>
              <a:rPr lang="en-US" sz="2000" dirty="0">
                <a:solidFill>
                  <a:srgbClr val="A7934B"/>
                </a:solidFill>
                <a:effectLst/>
                <a:latin typeface="Roboto" panose="02000000000000000000" pitchFamily="2" charset="0"/>
                <a:ea typeface="Roboto" panose="02000000000000000000" pitchFamily="2" charset="0"/>
              </a:rPr>
              <a:t>, Patrick Kinney</a:t>
            </a:r>
            <a:r>
              <a:rPr lang="en-US" sz="2000" baseline="30000" dirty="0">
                <a:solidFill>
                  <a:srgbClr val="A7934B"/>
                </a:solidFill>
                <a:effectLst/>
                <a:latin typeface="Roboto" panose="02000000000000000000" pitchFamily="2" charset="0"/>
                <a:ea typeface="Roboto" panose="02000000000000000000" pitchFamily="2" charset="0"/>
              </a:rPr>
              <a:t>2</a:t>
            </a:r>
            <a:r>
              <a:rPr lang="en-US" sz="2000" dirty="0">
                <a:solidFill>
                  <a:srgbClr val="A7934B"/>
                </a:solidFill>
                <a:effectLst/>
                <a:latin typeface="Roboto" panose="02000000000000000000" pitchFamily="2" charset="0"/>
                <a:ea typeface="Roboto" panose="02000000000000000000" pitchFamily="2" charset="0"/>
              </a:rPr>
              <a:t>, Gregory A. Wellenius</a:t>
            </a:r>
            <a:r>
              <a:rPr lang="en-US" sz="2000" baseline="30000" dirty="0">
                <a:solidFill>
                  <a:srgbClr val="A7934B"/>
                </a:solidFill>
                <a:effectLst/>
                <a:latin typeface="Roboto" panose="02000000000000000000" pitchFamily="2" charset="0"/>
                <a:ea typeface="Roboto" panose="02000000000000000000" pitchFamily="2" charset="0"/>
              </a:rPr>
              <a:t>2</a:t>
            </a:r>
            <a:r>
              <a:rPr lang="en-US" sz="2000" dirty="0">
                <a:solidFill>
                  <a:srgbClr val="A7934B"/>
                </a:solidFill>
                <a:effectLst/>
                <a:latin typeface="Roboto" panose="02000000000000000000" pitchFamily="2" charset="0"/>
                <a:ea typeface="Roboto" panose="02000000000000000000" pitchFamily="2" charset="0"/>
              </a:rPr>
              <a:t>, </a:t>
            </a:r>
          </a:p>
          <a:p>
            <a:pPr algn="just"/>
            <a:r>
              <a:rPr lang="en-US" sz="2000" dirty="0">
                <a:solidFill>
                  <a:srgbClr val="A7934B"/>
                </a:solidFill>
                <a:effectLst/>
                <a:latin typeface="Roboto" panose="02000000000000000000" pitchFamily="2" charset="0"/>
                <a:ea typeface="Roboto" panose="02000000000000000000" pitchFamily="2" charset="0"/>
              </a:rPr>
              <a:t>Ambarish Vaidyanathan</a:t>
            </a:r>
            <a:r>
              <a:rPr lang="en-US" sz="2000" baseline="30000" dirty="0">
                <a:solidFill>
                  <a:srgbClr val="A7934B"/>
                </a:solidFill>
                <a:effectLst/>
                <a:latin typeface="Roboto" panose="02000000000000000000" pitchFamily="2" charset="0"/>
                <a:ea typeface="Roboto" panose="02000000000000000000" pitchFamily="2" charset="0"/>
              </a:rPr>
              <a:t>1, 3</a:t>
            </a:r>
            <a:r>
              <a:rPr lang="en-US" sz="2000" dirty="0">
                <a:solidFill>
                  <a:srgbClr val="A7934B"/>
                </a:solidFill>
                <a:latin typeface="Roboto" panose="02000000000000000000" pitchFamily="2" charset="0"/>
                <a:ea typeface="Roboto" panose="02000000000000000000" pitchFamily="2" charset="0"/>
              </a:rPr>
              <a:t>, and M. Talat Odman</a:t>
            </a:r>
            <a:r>
              <a:rPr lang="en-US" sz="2000" baseline="30000" dirty="0">
                <a:solidFill>
                  <a:srgbClr val="A7934B"/>
                </a:solidFill>
                <a:latin typeface="Roboto" panose="02000000000000000000" pitchFamily="2" charset="0"/>
                <a:ea typeface="Roboto" panose="02000000000000000000" pitchFamily="2" charset="0"/>
              </a:rPr>
              <a:t>1</a:t>
            </a:r>
            <a:endParaRPr lang="en-US" sz="2000" dirty="0">
              <a:solidFill>
                <a:srgbClr val="A7934B"/>
              </a:solidFill>
              <a:effectLst/>
              <a:latin typeface="Roboto" panose="02000000000000000000" pitchFamily="2" charset="0"/>
              <a:ea typeface="Roboto" panose="02000000000000000000" pitchFamily="2" charset="0"/>
            </a:endParaRPr>
          </a:p>
          <a:p>
            <a:pPr marL="0" marR="0" algn="just">
              <a:spcBef>
                <a:spcPts val="0"/>
              </a:spcBef>
              <a:spcAft>
                <a:spcPts val="0"/>
              </a:spcAft>
            </a:pPr>
            <a:r>
              <a:rPr lang="en-US" sz="2000" dirty="0">
                <a:effectLst/>
                <a:latin typeface="Roboto" panose="02000000000000000000" pitchFamily="2" charset="0"/>
                <a:ea typeface="Roboto" panose="02000000000000000000" pitchFamily="2" charset="0"/>
              </a:rPr>
              <a:t> </a:t>
            </a:r>
          </a:p>
          <a:p>
            <a:pPr marL="0" marR="0">
              <a:spcBef>
                <a:spcPts val="0"/>
              </a:spcBef>
              <a:spcAft>
                <a:spcPts val="0"/>
              </a:spcAft>
            </a:pPr>
            <a:r>
              <a:rPr lang="en-US" baseline="30000" dirty="0">
                <a:effectLst/>
                <a:latin typeface="Roboto" panose="02000000000000000000" pitchFamily="2" charset="0"/>
                <a:ea typeface="Roboto" panose="02000000000000000000" pitchFamily="2" charset="0"/>
              </a:rPr>
              <a:t>1</a:t>
            </a:r>
            <a:r>
              <a:rPr lang="en-US" dirty="0">
                <a:effectLst/>
                <a:latin typeface="Roboto" panose="02000000000000000000" pitchFamily="2" charset="0"/>
                <a:ea typeface="Roboto" panose="02000000000000000000" pitchFamily="2" charset="0"/>
              </a:rPr>
              <a:t> School of Civil and Environmental Engineering, Georgia Tech, Atlanta, GA</a:t>
            </a:r>
          </a:p>
          <a:p>
            <a:pPr marL="0" marR="0">
              <a:spcBef>
                <a:spcPts val="0"/>
              </a:spcBef>
              <a:spcAft>
                <a:spcPts val="0"/>
              </a:spcAft>
            </a:pPr>
            <a:r>
              <a:rPr lang="en-US" baseline="30000" dirty="0">
                <a:effectLst/>
                <a:latin typeface="Roboto" panose="02000000000000000000" pitchFamily="2" charset="0"/>
                <a:ea typeface="Roboto" panose="02000000000000000000" pitchFamily="2" charset="0"/>
              </a:rPr>
              <a:t>2</a:t>
            </a:r>
            <a:r>
              <a:rPr lang="en-US" dirty="0">
                <a:effectLst/>
                <a:latin typeface="Roboto" panose="02000000000000000000" pitchFamily="2" charset="0"/>
                <a:ea typeface="Roboto" panose="02000000000000000000" pitchFamily="2" charset="0"/>
              </a:rPr>
              <a:t> School of Public Health, Boston University, Boston, MA</a:t>
            </a:r>
          </a:p>
          <a:p>
            <a:pPr marL="0" marR="0">
              <a:spcBef>
                <a:spcPts val="0"/>
              </a:spcBef>
              <a:spcAft>
                <a:spcPts val="0"/>
              </a:spcAft>
            </a:pPr>
            <a:r>
              <a:rPr lang="en-US" baseline="30000" dirty="0">
                <a:effectLst/>
                <a:latin typeface="Roboto" panose="02000000000000000000" pitchFamily="2" charset="0"/>
                <a:ea typeface="Roboto" panose="02000000000000000000" pitchFamily="2" charset="0"/>
              </a:rPr>
              <a:t>3</a:t>
            </a:r>
            <a:r>
              <a:rPr lang="en-US" dirty="0">
                <a:effectLst/>
                <a:latin typeface="Roboto" panose="02000000000000000000" pitchFamily="2" charset="0"/>
                <a:ea typeface="Roboto" panose="02000000000000000000" pitchFamily="2" charset="0"/>
              </a:rPr>
              <a:t> Centers for Disease Control and Prevention, Atlanta, GA</a:t>
            </a:r>
          </a:p>
        </p:txBody>
      </p:sp>
      <p:sp>
        <p:nvSpPr>
          <p:cNvPr id="4" name="TextBox 3">
            <a:extLst>
              <a:ext uri="{FF2B5EF4-FFF2-40B4-BE49-F238E27FC236}">
                <a16:creationId xmlns:a16="http://schemas.microsoft.com/office/drawing/2014/main" id="{E766FB87-2A58-531B-9867-B988C5AF39FB}"/>
              </a:ext>
            </a:extLst>
          </p:cNvPr>
          <p:cNvSpPr txBox="1"/>
          <p:nvPr/>
        </p:nvSpPr>
        <p:spPr>
          <a:xfrm>
            <a:off x="1488327" y="5478468"/>
            <a:ext cx="6335806" cy="707886"/>
          </a:xfrm>
          <a:prstGeom prst="rect">
            <a:avLst/>
          </a:prstGeom>
          <a:noFill/>
        </p:spPr>
        <p:txBody>
          <a:bodyPr wrap="square">
            <a:spAutoFit/>
          </a:bodyPr>
          <a:lstStyle/>
          <a:p>
            <a:r>
              <a:rPr lang="en-US" sz="1000" b="0" i="0" dirty="0">
                <a:solidFill>
                  <a:srgbClr val="333333"/>
                </a:solidFill>
                <a:effectLst/>
                <a:latin typeface="Public Sans"/>
              </a:rPr>
              <a:t>Research described herein is conducted under contract to the Health Effects Institute (HEI), an organization jointly funded by the United States Environmental Protection Agency (EPA) (Assistance Award No. CR-83998101) and certain motor vehicle and engine manufacturers. The contents of this article do not necessarily reflect the views of HEI, or its sponsors, nor do they necessarily reflect the views and policies of the EPA or motor vehicle and engine manufacturers.</a:t>
            </a:r>
            <a:endParaRPr lang="en-US" sz="1000" dirty="0"/>
          </a:p>
        </p:txBody>
      </p:sp>
    </p:spTree>
    <p:extLst>
      <p:ext uri="{BB962C8B-B14F-4D97-AF65-F5344CB8AC3E}">
        <p14:creationId xmlns:p14="http://schemas.microsoft.com/office/powerpoint/2010/main" val="2789775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13983C6-5447-EC55-C5C1-91449743865D}"/>
              </a:ext>
            </a:extLst>
          </p:cNvPr>
          <p:cNvSpPr txBox="1"/>
          <p:nvPr/>
        </p:nvSpPr>
        <p:spPr>
          <a:xfrm>
            <a:off x="2073160" y="186384"/>
            <a:ext cx="8045680" cy="523220"/>
          </a:xfrm>
          <a:prstGeom prst="rect">
            <a:avLst/>
          </a:prstGeom>
          <a:noFill/>
        </p:spPr>
        <p:txBody>
          <a:bodyPr wrap="square" rtlCol="0">
            <a:spAutoFit/>
          </a:bodyPr>
          <a:lstStyle/>
          <a:p>
            <a:r>
              <a:rPr lang="en-US" sz="2800" dirty="0">
                <a:solidFill>
                  <a:srgbClr val="A7934B"/>
                </a:solidFill>
                <a:latin typeface="Roboto" panose="02000000000000000000" pitchFamily="2" charset="0"/>
                <a:ea typeface="Roboto" panose="02000000000000000000" pitchFamily="2" charset="0"/>
              </a:rPr>
              <a:t>Air quality modeling using CMAQ: March 14, 2020</a:t>
            </a:r>
          </a:p>
        </p:txBody>
      </p:sp>
      <p:sp>
        <p:nvSpPr>
          <p:cNvPr id="18" name="TextBox 17">
            <a:extLst>
              <a:ext uri="{FF2B5EF4-FFF2-40B4-BE49-F238E27FC236}">
                <a16:creationId xmlns:a16="http://schemas.microsoft.com/office/drawing/2014/main" id="{5D22500E-7ADC-1E1E-D79D-E748367EBF56}"/>
              </a:ext>
            </a:extLst>
          </p:cNvPr>
          <p:cNvSpPr txBox="1"/>
          <p:nvPr/>
        </p:nvSpPr>
        <p:spPr>
          <a:xfrm>
            <a:off x="4867174" y="5558508"/>
            <a:ext cx="3563471" cy="369332"/>
          </a:xfrm>
          <a:prstGeom prst="rect">
            <a:avLst/>
          </a:prstGeom>
          <a:noFill/>
        </p:spPr>
        <p:txBody>
          <a:bodyPr wrap="square" rtlCol="0">
            <a:spAutoFit/>
          </a:bodyPr>
          <a:lstStyle/>
          <a:p>
            <a:pPr algn="ctr"/>
            <a:r>
              <a:rPr lang="en-US" dirty="0">
                <a:latin typeface="Roboto" panose="02000000000000000000" pitchFamily="2" charset="0"/>
                <a:ea typeface="Roboto" panose="02000000000000000000" pitchFamily="2" charset="0"/>
              </a:rPr>
              <a:t>O</a:t>
            </a:r>
            <a:r>
              <a:rPr lang="en-US" baseline="-25000" dirty="0">
                <a:latin typeface="Roboto" panose="02000000000000000000" pitchFamily="2" charset="0"/>
                <a:ea typeface="Roboto" panose="02000000000000000000" pitchFamily="2" charset="0"/>
              </a:rPr>
              <a:t>3</a:t>
            </a:r>
            <a:r>
              <a:rPr lang="en-US" dirty="0">
                <a:latin typeface="Roboto" panose="02000000000000000000" pitchFamily="2" charset="0"/>
                <a:ea typeface="Roboto" panose="02000000000000000000" pitchFamily="2" charset="0"/>
              </a:rPr>
              <a:t>-concentration field due to fire</a:t>
            </a:r>
          </a:p>
        </p:txBody>
      </p:sp>
      <p:sp>
        <p:nvSpPr>
          <p:cNvPr id="21" name="Slide Number Placeholder 20">
            <a:extLst>
              <a:ext uri="{FF2B5EF4-FFF2-40B4-BE49-F238E27FC236}">
                <a16:creationId xmlns:a16="http://schemas.microsoft.com/office/drawing/2014/main" id="{B5124033-16EF-C83C-742F-0C6855ABF7AF}"/>
              </a:ext>
            </a:extLst>
          </p:cNvPr>
          <p:cNvSpPr>
            <a:spLocks noGrp="1"/>
          </p:cNvSpPr>
          <p:nvPr>
            <p:ph type="sldNum" sz="quarter" idx="12"/>
          </p:nvPr>
        </p:nvSpPr>
        <p:spPr/>
        <p:txBody>
          <a:bodyPr/>
          <a:lstStyle/>
          <a:p>
            <a:fld id="{AE678206-0642-9F48-9727-6B519CB285FA}" type="slidenum">
              <a:rPr lang="en-US" smtClean="0"/>
              <a:t>10</a:t>
            </a:fld>
            <a:endParaRPr lang="en-US"/>
          </a:p>
        </p:txBody>
      </p:sp>
      <p:sp>
        <p:nvSpPr>
          <p:cNvPr id="22" name="TextBox 21">
            <a:extLst>
              <a:ext uri="{FF2B5EF4-FFF2-40B4-BE49-F238E27FC236}">
                <a16:creationId xmlns:a16="http://schemas.microsoft.com/office/drawing/2014/main" id="{50B01893-F3F6-BC32-D0E5-24D848AF8452}"/>
              </a:ext>
            </a:extLst>
          </p:cNvPr>
          <p:cNvSpPr txBox="1"/>
          <p:nvPr/>
        </p:nvSpPr>
        <p:spPr>
          <a:xfrm>
            <a:off x="1023336" y="846761"/>
            <a:ext cx="381919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latin typeface="Roboto" panose="02000000000000000000" pitchFamily="2" charset="0"/>
                <a:ea typeface="Roboto" panose="02000000000000000000" pitchFamily="2" charset="0"/>
              </a:rPr>
              <a:t>O</a:t>
            </a:r>
            <a:r>
              <a:rPr lang="en-US" sz="2400" baseline="-25000" dirty="0">
                <a:latin typeface="Roboto" panose="02000000000000000000" pitchFamily="2" charset="0"/>
                <a:ea typeface="Roboto" panose="02000000000000000000" pitchFamily="2" charset="0"/>
              </a:rPr>
              <a:t>3 </a:t>
            </a:r>
            <a:r>
              <a:rPr lang="en-US" sz="2400" dirty="0">
                <a:latin typeface="Roboto" panose="02000000000000000000" pitchFamily="2" charset="0"/>
                <a:ea typeface="Roboto" panose="02000000000000000000" pitchFamily="2" charset="0"/>
              </a:rPr>
              <a:t>from prescribed fire</a:t>
            </a:r>
            <a:endParaRPr lang="en-US" sz="2400" baseline="-25000" dirty="0">
              <a:latin typeface="Roboto" panose="02000000000000000000" pitchFamily="2" charset="0"/>
              <a:ea typeface="Roboto" panose="02000000000000000000" pitchFamily="2" charset="0"/>
            </a:endParaRPr>
          </a:p>
        </p:txBody>
      </p:sp>
      <p:pic>
        <p:nvPicPr>
          <p:cNvPr id="8" name="Content Placeholder 7" descr="A picture containing chart&#10;&#10;Description automatically generated">
            <a:extLst>
              <a:ext uri="{FF2B5EF4-FFF2-40B4-BE49-F238E27FC236}">
                <a16:creationId xmlns:a16="http://schemas.microsoft.com/office/drawing/2014/main" id="{45DA0B53-6DC4-93CA-E722-A62B8D17B691}"/>
              </a:ext>
            </a:extLst>
          </p:cNvPr>
          <p:cNvPicPr>
            <a:picLocks noGrp="1" noChangeAspect="1"/>
          </p:cNvPicPr>
          <p:nvPr>
            <p:ph sz="half" idx="1"/>
          </p:nvPr>
        </p:nvPicPr>
        <p:blipFill>
          <a:blip r:embed="rId3"/>
          <a:stretch>
            <a:fillRect/>
          </a:stretch>
        </p:blipFill>
        <p:spPr>
          <a:xfrm>
            <a:off x="951706" y="1499394"/>
            <a:ext cx="4582160" cy="3749040"/>
          </a:xfrm>
        </p:spPr>
      </p:pic>
      <p:pic>
        <p:nvPicPr>
          <p:cNvPr id="12" name="Content Placeholder 11" descr="Chart&#10;&#10;Description automatically generated">
            <a:extLst>
              <a:ext uri="{FF2B5EF4-FFF2-40B4-BE49-F238E27FC236}">
                <a16:creationId xmlns:a16="http://schemas.microsoft.com/office/drawing/2014/main" id="{6C2EF61D-A2E3-4DED-8C03-18287A2734F4}"/>
              </a:ext>
            </a:extLst>
          </p:cNvPr>
          <p:cNvPicPr>
            <a:picLocks noGrp="1" noChangeAspect="1"/>
          </p:cNvPicPr>
          <p:nvPr>
            <p:ph sz="half" idx="2"/>
          </p:nvPr>
        </p:nvPicPr>
        <p:blipFill>
          <a:blip r:embed="rId4"/>
          <a:stretch>
            <a:fillRect/>
          </a:stretch>
        </p:blipFill>
        <p:spPr>
          <a:xfrm>
            <a:off x="6769100" y="1499394"/>
            <a:ext cx="4582160" cy="3749040"/>
          </a:xfrm>
        </p:spPr>
      </p:pic>
      <p:pic>
        <p:nvPicPr>
          <p:cNvPr id="15" name="Picture 14" descr="Chart&#10;&#10;Description automatically generated with low confidence">
            <a:extLst>
              <a:ext uri="{FF2B5EF4-FFF2-40B4-BE49-F238E27FC236}">
                <a16:creationId xmlns:a16="http://schemas.microsoft.com/office/drawing/2014/main" id="{D5816140-BB73-C813-5516-6066450E850E}"/>
              </a:ext>
            </a:extLst>
          </p:cNvPr>
          <p:cNvPicPr>
            <a:picLocks noChangeAspect="1"/>
          </p:cNvPicPr>
          <p:nvPr/>
        </p:nvPicPr>
        <p:blipFill>
          <a:blip r:embed="rId5"/>
          <a:stretch>
            <a:fillRect/>
          </a:stretch>
        </p:blipFill>
        <p:spPr>
          <a:xfrm>
            <a:off x="4147010" y="1773708"/>
            <a:ext cx="5219511" cy="3749040"/>
          </a:xfrm>
          <a:prstGeom prst="rect">
            <a:avLst/>
          </a:prstGeom>
        </p:spPr>
      </p:pic>
      <p:sp>
        <p:nvSpPr>
          <p:cNvPr id="16" name="TextBox 15">
            <a:extLst>
              <a:ext uri="{FF2B5EF4-FFF2-40B4-BE49-F238E27FC236}">
                <a16:creationId xmlns:a16="http://schemas.microsoft.com/office/drawing/2014/main" id="{1DAADB4F-C102-A983-5E50-2AC6F9D1D037}"/>
              </a:ext>
            </a:extLst>
          </p:cNvPr>
          <p:cNvSpPr txBox="1"/>
          <p:nvPr/>
        </p:nvSpPr>
        <p:spPr>
          <a:xfrm>
            <a:off x="1405170" y="5256469"/>
            <a:ext cx="3563471" cy="369332"/>
          </a:xfrm>
          <a:prstGeom prst="rect">
            <a:avLst/>
          </a:prstGeom>
          <a:noFill/>
        </p:spPr>
        <p:txBody>
          <a:bodyPr wrap="square" rtlCol="0">
            <a:spAutoFit/>
          </a:bodyPr>
          <a:lstStyle/>
          <a:p>
            <a:pPr algn="ctr"/>
            <a:r>
              <a:rPr lang="en-US" dirty="0">
                <a:latin typeface="Roboto" panose="02000000000000000000" pitchFamily="2" charset="0"/>
                <a:ea typeface="Roboto" panose="02000000000000000000" pitchFamily="2" charset="0"/>
              </a:rPr>
              <a:t>O</a:t>
            </a:r>
            <a:r>
              <a:rPr lang="en-US" baseline="-25000" dirty="0">
                <a:latin typeface="Roboto" panose="02000000000000000000" pitchFamily="2" charset="0"/>
                <a:ea typeface="Roboto" panose="02000000000000000000" pitchFamily="2" charset="0"/>
              </a:rPr>
              <a:t>3</a:t>
            </a:r>
            <a:r>
              <a:rPr lang="en-US" dirty="0">
                <a:latin typeface="Roboto" panose="02000000000000000000" pitchFamily="2" charset="0"/>
                <a:ea typeface="Roboto" panose="02000000000000000000" pitchFamily="2" charset="0"/>
              </a:rPr>
              <a:t>-concentration field with fire</a:t>
            </a:r>
          </a:p>
        </p:txBody>
      </p:sp>
      <p:sp>
        <p:nvSpPr>
          <p:cNvPr id="17" name="TextBox 16">
            <a:extLst>
              <a:ext uri="{FF2B5EF4-FFF2-40B4-BE49-F238E27FC236}">
                <a16:creationId xmlns:a16="http://schemas.microsoft.com/office/drawing/2014/main" id="{66D1B125-4A59-F9CD-56FD-9394ED02973D}"/>
              </a:ext>
            </a:extLst>
          </p:cNvPr>
          <p:cNvSpPr txBox="1"/>
          <p:nvPr/>
        </p:nvSpPr>
        <p:spPr>
          <a:xfrm>
            <a:off x="7487447" y="5191770"/>
            <a:ext cx="3725812" cy="369332"/>
          </a:xfrm>
          <a:prstGeom prst="rect">
            <a:avLst/>
          </a:prstGeom>
          <a:noFill/>
        </p:spPr>
        <p:txBody>
          <a:bodyPr wrap="square" rtlCol="0">
            <a:spAutoFit/>
          </a:bodyPr>
          <a:lstStyle/>
          <a:p>
            <a:pPr algn="ctr"/>
            <a:r>
              <a:rPr lang="en-US" dirty="0">
                <a:latin typeface="Roboto" panose="02000000000000000000" pitchFamily="2" charset="0"/>
                <a:ea typeface="Roboto" panose="02000000000000000000" pitchFamily="2" charset="0"/>
              </a:rPr>
              <a:t>O</a:t>
            </a:r>
            <a:r>
              <a:rPr lang="en-US" baseline="-25000" dirty="0">
                <a:latin typeface="Roboto" panose="02000000000000000000" pitchFamily="2" charset="0"/>
                <a:ea typeface="Roboto" panose="02000000000000000000" pitchFamily="2" charset="0"/>
              </a:rPr>
              <a:t>3</a:t>
            </a:r>
            <a:r>
              <a:rPr lang="en-US" dirty="0">
                <a:latin typeface="Roboto" panose="02000000000000000000" pitchFamily="2" charset="0"/>
                <a:ea typeface="Roboto" panose="02000000000000000000" pitchFamily="2" charset="0"/>
              </a:rPr>
              <a:t>-concentration field without fire</a:t>
            </a:r>
          </a:p>
        </p:txBody>
      </p:sp>
    </p:spTree>
    <p:extLst>
      <p:ext uri="{BB962C8B-B14F-4D97-AF65-F5344CB8AC3E}">
        <p14:creationId xmlns:p14="http://schemas.microsoft.com/office/powerpoint/2010/main" val="17787729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map&#10;&#10;Description automatically generated">
            <a:extLst>
              <a:ext uri="{FF2B5EF4-FFF2-40B4-BE49-F238E27FC236}">
                <a16:creationId xmlns:a16="http://schemas.microsoft.com/office/drawing/2014/main" id="{071DF870-9EEA-DFD2-E2ED-2F7B5DF9278D}"/>
              </a:ext>
            </a:extLst>
          </p:cNvPr>
          <p:cNvPicPr>
            <a:picLocks noGrp="1" noChangeAspect="1"/>
          </p:cNvPicPr>
          <p:nvPr>
            <p:ph sz="half" idx="1"/>
          </p:nvPr>
        </p:nvPicPr>
        <p:blipFill>
          <a:blip r:embed="rId2"/>
          <a:stretch>
            <a:fillRect/>
          </a:stretch>
        </p:blipFill>
        <p:spPr>
          <a:xfrm>
            <a:off x="831056" y="1473994"/>
            <a:ext cx="4763335" cy="3749040"/>
          </a:xfrm>
        </p:spPr>
      </p:pic>
      <p:pic>
        <p:nvPicPr>
          <p:cNvPr id="8" name="Content Placeholder 7" descr="A picture containing map&#10;&#10;Description automatically generated">
            <a:extLst>
              <a:ext uri="{FF2B5EF4-FFF2-40B4-BE49-F238E27FC236}">
                <a16:creationId xmlns:a16="http://schemas.microsoft.com/office/drawing/2014/main" id="{04716AB3-D078-B1CA-FA7C-6351BBB66FA9}"/>
              </a:ext>
            </a:extLst>
          </p:cNvPr>
          <p:cNvPicPr>
            <a:picLocks noGrp="1" noChangeAspect="1"/>
          </p:cNvPicPr>
          <p:nvPr>
            <p:ph sz="half" idx="2"/>
          </p:nvPr>
        </p:nvPicPr>
        <p:blipFill>
          <a:blip r:embed="rId3"/>
          <a:stretch>
            <a:fillRect/>
          </a:stretch>
        </p:blipFill>
        <p:spPr>
          <a:xfrm>
            <a:off x="6648450" y="1473994"/>
            <a:ext cx="4763335" cy="3749040"/>
          </a:xfrm>
        </p:spPr>
      </p:pic>
      <p:pic>
        <p:nvPicPr>
          <p:cNvPr id="10" name="Picture 9" descr="A picture containing scatter chart&#10;&#10;Description automatically generated">
            <a:extLst>
              <a:ext uri="{FF2B5EF4-FFF2-40B4-BE49-F238E27FC236}">
                <a16:creationId xmlns:a16="http://schemas.microsoft.com/office/drawing/2014/main" id="{D503A344-B49B-B2FA-6F03-D7B2F116B66F}"/>
              </a:ext>
            </a:extLst>
          </p:cNvPr>
          <p:cNvPicPr>
            <a:picLocks noChangeAspect="1"/>
          </p:cNvPicPr>
          <p:nvPr/>
        </p:nvPicPr>
        <p:blipFill>
          <a:blip r:embed="rId4"/>
          <a:stretch>
            <a:fillRect/>
          </a:stretch>
        </p:blipFill>
        <p:spPr>
          <a:xfrm>
            <a:off x="3568700" y="2354730"/>
            <a:ext cx="5109993" cy="3749040"/>
          </a:xfrm>
          <a:prstGeom prst="rect">
            <a:avLst/>
          </a:prstGeom>
        </p:spPr>
      </p:pic>
      <p:sp>
        <p:nvSpPr>
          <p:cNvPr id="13" name="Slide Number Placeholder 12">
            <a:extLst>
              <a:ext uri="{FF2B5EF4-FFF2-40B4-BE49-F238E27FC236}">
                <a16:creationId xmlns:a16="http://schemas.microsoft.com/office/drawing/2014/main" id="{897527D7-37D3-B965-C37F-B1860E3F8C66}"/>
              </a:ext>
            </a:extLst>
          </p:cNvPr>
          <p:cNvSpPr>
            <a:spLocks noGrp="1"/>
          </p:cNvSpPr>
          <p:nvPr>
            <p:ph type="sldNum" sz="quarter" idx="12"/>
          </p:nvPr>
        </p:nvSpPr>
        <p:spPr/>
        <p:txBody>
          <a:bodyPr/>
          <a:lstStyle/>
          <a:p>
            <a:fld id="{AE678206-0642-9F48-9727-6B519CB285FA}" type="slidenum">
              <a:rPr lang="en-US" smtClean="0"/>
              <a:t>11</a:t>
            </a:fld>
            <a:endParaRPr lang="en-US"/>
          </a:p>
        </p:txBody>
      </p:sp>
      <p:sp>
        <p:nvSpPr>
          <p:cNvPr id="14" name="TextBox 13">
            <a:extLst>
              <a:ext uri="{FF2B5EF4-FFF2-40B4-BE49-F238E27FC236}">
                <a16:creationId xmlns:a16="http://schemas.microsoft.com/office/drawing/2014/main" id="{4C2832F5-D4FE-8A78-ACA8-4A8595B372DE}"/>
              </a:ext>
            </a:extLst>
          </p:cNvPr>
          <p:cNvSpPr txBox="1"/>
          <p:nvPr/>
        </p:nvSpPr>
        <p:spPr>
          <a:xfrm>
            <a:off x="967578" y="593258"/>
            <a:ext cx="4083923"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a:latin typeface="Roboto" panose="02000000000000000000" pitchFamily="2" charset="0"/>
                <a:ea typeface="Roboto" panose="02000000000000000000" pitchFamily="2" charset="0"/>
              </a:rPr>
              <a:t>NO</a:t>
            </a:r>
            <a:r>
              <a:rPr lang="en-US" sz="2800" baseline="-25000" dirty="0">
                <a:latin typeface="Roboto" panose="02000000000000000000" pitchFamily="2" charset="0"/>
                <a:ea typeface="Roboto" panose="02000000000000000000" pitchFamily="2" charset="0"/>
              </a:rPr>
              <a:t>x </a:t>
            </a:r>
            <a:r>
              <a:rPr lang="en-US" sz="2800" dirty="0">
                <a:latin typeface="Roboto" panose="02000000000000000000" pitchFamily="2" charset="0"/>
                <a:ea typeface="Roboto" panose="02000000000000000000" pitchFamily="2" charset="0"/>
              </a:rPr>
              <a:t>from prescribed fire</a:t>
            </a:r>
            <a:endParaRPr lang="en-US" sz="2800" baseline="-25000" dirty="0">
              <a:latin typeface="Roboto" panose="02000000000000000000" pitchFamily="2" charset="0"/>
              <a:ea typeface="Roboto" panose="02000000000000000000" pitchFamily="2" charset="0"/>
            </a:endParaRPr>
          </a:p>
        </p:txBody>
      </p:sp>
      <p:sp>
        <p:nvSpPr>
          <p:cNvPr id="19" name="TextBox 18">
            <a:extLst>
              <a:ext uri="{FF2B5EF4-FFF2-40B4-BE49-F238E27FC236}">
                <a16:creationId xmlns:a16="http://schemas.microsoft.com/office/drawing/2014/main" id="{5D1CF256-A10A-3397-50BD-6EBE2B1A838D}"/>
              </a:ext>
            </a:extLst>
          </p:cNvPr>
          <p:cNvSpPr txBox="1"/>
          <p:nvPr/>
        </p:nvSpPr>
        <p:spPr>
          <a:xfrm>
            <a:off x="831056" y="5170578"/>
            <a:ext cx="3368597" cy="646331"/>
          </a:xfrm>
          <a:prstGeom prst="rect">
            <a:avLst/>
          </a:prstGeom>
          <a:noFill/>
        </p:spPr>
        <p:txBody>
          <a:bodyPr wrap="square">
            <a:spAutoFit/>
          </a:bodyPr>
          <a:lstStyle/>
          <a:p>
            <a:pPr algn="ctr"/>
            <a:r>
              <a:rPr lang="en-US" dirty="0">
                <a:latin typeface="Roboto" panose="02000000000000000000" pitchFamily="2" charset="0"/>
                <a:ea typeface="Roboto" panose="02000000000000000000" pitchFamily="2" charset="0"/>
              </a:rPr>
              <a:t>NO</a:t>
            </a:r>
            <a:r>
              <a:rPr lang="en-US" baseline="-25000" dirty="0">
                <a:latin typeface="Roboto" panose="02000000000000000000" pitchFamily="2" charset="0"/>
                <a:ea typeface="Roboto" panose="02000000000000000000" pitchFamily="2" charset="0"/>
              </a:rPr>
              <a:t>x</a:t>
            </a:r>
            <a:r>
              <a:rPr lang="en-US" dirty="0">
                <a:latin typeface="Roboto" panose="02000000000000000000" pitchFamily="2" charset="0"/>
                <a:ea typeface="Roboto" panose="02000000000000000000" pitchFamily="2" charset="0"/>
              </a:rPr>
              <a:t>-concentration field with fire</a:t>
            </a:r>
          </a:p>
        </p:txBody>
      </p:sp>
      <p:sp>
        <p:nvSpPr>
          <p:cNvPr id="20" name="TextBox 19">
            <a:extLst>
              <a:ext uri="{FF2B5EF4-FFF2-40B4-BE49-F238E27FC236}">
                <a16:creationId xmlns:a16="http://schemas.microsoft.com/office/drawing/2014/main" id="{10A7CBAD-0BC4-2112-3C52-F200EE9C736C}"/>
              </a:ext>
            </a:extLst>
          </p:cNvPr>
          <p:cNvSpPr txBox="1"/>
          <p:nvPr/>
        </p:nvSpPr>
        <p:spPr>
          <a:xfrm>
            <a:off x="7383501" y="5117969"/>
            <a:ext cx="3544694" cy="646331"/>
          </a:xfrm>
          <a:prstGeom prst="rect">
            <a:avLst/>
          </a:prstGeom>
          <a:noFill/>
        </p:spPr>
        <p:txBody>
          <a:bodyPr wrap="square">
            <a:spAutoFit/>
          </a:bodyPr>
          <a:lstStyle/>
          <a:p>
            <a:pPr algn="ctr"/>
            <a:r>
              <a:rPr lang="en-US" dirty="0">
                <a:latin typeface="Roboto" panose="02000000000000000000" pitchFamily="2" charset="0"/>
                <a:ea typeface="Roboto" panose="02000000000000000000" pitchFamily="2" charset="0"/>
              </a:rPr>
              <a:t>NO</a:t>
            </a:r>
            <a:r>
              <a:rPr lang="en-US" baseline="-25000" dirty="0">
                <a:latin typeface="Roboto" panose="02000000000000000000" pitchFamily="2" charset="0"/>
                <a:ea typeface="Roboto" panose="02000000000000000000" pitchFamily="2" charset="0"/>
              </a:rPr>
              <a:t>x</a:t>
            </a:r>
            <a:r>
              <a:rPr lang="en-US" dirty="0">
                <a:latin typeface="Roboto" panose="02000000000000000000" pitchFamily="2" charset="0"/>
                <a:ea typeface="Roboto" panose="02000000000000000000" pitchFamily="2" charset="0"/>
              </a:rPr>
              <a:t>-concentration field without fire</a:t>
            </a:r>
          </a:p>
        </p:txBody>
      </p:sp>
      <p:sp>
        <p:nvSpPr>
          <p:cNvPr id="21" name="TextBox 20">
            <a:extLst>
              <a:ext uri="{FF2B5EF4-FFF2-40B4-BE49-F238E27FC236}">
                <a16:creationId xmlns:a16="http://schemas.microsoft.com/office/drawing/2014/main" id="{7451662B-9D80-B6E7-DC69-B921FA6354E8}"/>
              </a:ext>
            </a:extLst>
          </p:cNvPr>
          <p:cNvSpPr txBox="1"/>
          <p:nvPr/>
        </p:nvSpPr>
        <p:spPr>
          <a:xfrm>
            <a:off x="4518393" y="6063130"/>
            <a:ext cx="3368597" cy="646331"/>
          </a:xfrm>
          <a:prstGeom prst="rect">
            <a:avLst/>
          </a:prstGeom>
          <a:noFill/>
        </p:spPr>
        <p:txBody>
          <a:bodyPr wrap="square">
            <a:spAutoFit/>
          </a:bodyPr>
          <a:lstStyle/>
          <a:p>
            <a:pPr algn="ctr"/>
            <a:r>
              <a:rPr lang="en-US" dirty="0">
                <a:latin typeface="Roboto" panose="02000000000000000000" pitchFamily="2" charset="0"/>
                <a:ea typeface="Roboto" panose="02000000000000000000" pitchFamily="2" charset="0"/>
              </a:rPr>
              <a:t>NO</a:t>
            </a:r>
            <a:r>
              <a:rPr lang="en-US" baseline="-25000" dirty="0">
                <a:latin typeface="Roboto" panose="02000000000000000000" pitchFamily="2" charset="0"/>
                <a:ea typeface="Roboto" panose="02000000000000000000" pitchFamily="2" charset="0"/>
              </a:rPr>
              <a:t>x</a:t>
            </a:r>
            <a:r>
              <a:rPr lang="en-US" dirty="0">
                <a:latin typeface="Roboto" panose="02000000000000000000" pitchFamily="2" charset="0"/>
                <a:ea typeface="Roboto" panose="02000000000000000000" pitchFamily="2" charset="0"/>
              </a:rPr>
              <a:t>-concentration field due to fire</a:t>
            </a:r>
          </a:p>
        </p:txBody>
      </p:sp>
    </p:spTree>
    <p:extLst>
      <p:ext uri="{BB962C8B-B14F-4D97-AF65-F5344CB8AC3E}">
        <p14:creationId xmlns:p14="http://schemas.microsoft.com/office/powerpoint/2010/main" val="3589683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Map&#10;&#10;Description automatically generated">
            <a:extLst>
              <a:ext uri="{FF2B5EF4-FFF2-40B4-BE49-F238E27FC236}">
                <a16:creationId xmlns:a16="http://schemas.microsoft.com/office/drawing/2014/main" id="{164FD146-2022-D513-09C6-9F3533469A5A}"/>
              </a:ext>
            </a:extLst>
          </p:cNvPr>
          <p:cNvPicPr>
            <a:picLocks noGrp="1" noChangeAspect="1"/>
          </p:cNvPicPr>
          <p:nvPr>
            <p:ph sz="half" idx="1"/>
          </p:nvPr>
        </p:nvPicPr>
        <p:blipFill>
          <a:blip r:embed="rId3"/>
          <a:stretch>
            <a:fillRect/>
          </a:stretch>
        </p:blipFill>
        <p:spPr>
          <a:xfrm>
            <a:off x="379413" y="1261879"/>
            <a:ext cx="5614987" cy="4132630"/>
          </a:xfrm>
        </p:spPr>
      </p:pic>
      <p:pic>
        <p:nvPicPr>
          <p:cNvPr id="8" name="Content Placeholder 7" descr="Map&#10;&#10;Description automatically generated">
            <a:extLst>
              <a:ext uri="{FF2B5EF4-FFF2-40B4-BE49-F238E27FC236}">
                <a16:creationId xmlns:a16="http://schemas.microsoft.com/office/drawing/2014/main" id="{B5067107-4DAA-5ACE-F7B9-54BD1284F5ED}"/>
              </a:ext>
            </a:extLst>
          </p:cNvPr>
          <p:cNvPicPr>
            <a:picLocks noGrp="1" noChangeAspect="1"/>
          </p:cNvPicPr>
          <p:nvPr>
            <p:ph sz="half" idx="2"/>
          </p:nvPr>
        </p:nvPicPr>
        <p:blipFill>
          <a:blip r:embed="rId4"/>
          <a:stretch>
            <a:fillRect/>
          </a:stretch>
        </p:blipFill>
        <p:spPr>
          <a:xfrm>
            <a:off x="6197600" y="1268076"/>
            <a:ext cx="5613400" cy="4120235"/>
          </a:xfrm>
        </p:spPr>
      </p:pic>
      <p:sp>
        <p:nvSpPr>
          <p:cNvPr id="11" name="Slide Number Placeholder 10">
            <a:extLst>
              <a:ext uri="{FF2B5EF4-FFF2-40B4-BE49-F238E27FC236}">
                <a16:creationId xmlns:a16="http://schemas.microsoft.com/office/drawing/2014/main" id="{28AA2C14-3FF9-DAA7-318C-6A411C08F07A}"/>
              </a:ext>
            </a:extLst>
          </p:cNvPr>
          <p:cNvSpPr>
            <a:spLocks noGrp="1"/>
          </p:cNvSpPr>
          <p:nvPr>
            <p:ph type="sldNum" sz="quarter" idx="12"/>
          </p:nvPr>
        </p:nvSpPr>
        <p:spPr/>
        <p:txBody>
          <a:bodyPr/>
          <a:lstStyle/>
          <a:p>
            <a:fld id="{AE678206-0642-9F48-9727-6B519CB285FA}" type="slidenum">
              <a:rPr lang="en-US" smtClean="0"/>
              <a:t>12</a:t>
            </a:fld>
            <a:endParaRPr lang="en-US"/>
          </a:p>
        </p:txBody>
      </p:sp>
      <p:cxnSp>
        <p:nvCxnSpPr>
          <p:cNvPr id="13" name="Straight Arrow Connector 12">
            <a:extLst>
              <a:ext uri="{FF2B5EF4-FFF2-40B4-BE49-F238E27FC236}">
                <a16:creationId xmlns:a16="http://schemas.microsoft.com/office/drawing/2014/main" id="{130A1900-7DC2-8219-3C54-5D3A7AE926C2}"/>
              </a:ext>
            </a:extLst>
          </p:cNvPr>
          <p:cNvCxnSpPr>
            <a:cxnSpLocks/>
          </p:cNvCxnSpPr>
          <p:nvPr/>
        </p:nvCxnSpPr>
        <p:spPr>
          <a:xfrm flipH="1" flipV="1">
            <a:off x="2464420" y="4248615"/>
            <a:ext cx="2290183" cy="1063800"/>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C49CADA-C5E5-C554-9934-905A8D020512}"/>
              </a:ext>
            </a:extLst>
          </p:cNvPr>
          <p:cNvCxnSpPr>
            <a:cxnSpLocks/>
          </p:cNvCxnSpPr>
          <p:nvPr/>
        </p:nvCxnSpPr>
        <p:spPr>
          <a:xfrm flipV="1">
            <a:off x="6299200" y="4301439"/>
            <a:ext cx="2062356" cy="1010976"/>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7B34CCF-C09B-A0F1-47BB-AB5FC581A385}"/>
              </a:ext>
            </a:extLst>
          </p:cNvPr>
          <p:cNvSpPr txBox="1"/>
          <p:nvPr/>
        </p:nvSpPr>
        <p:spPr>
          <a:xfrm>
            <a:off x="4754603" y="5300531"/>
            <a:ext cx="1544597"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fontAlgn="base"/>
            <a:r>
              <a:rPr lang="en-US" b="0" i="0" dirty="0">
                <a:solidFill>
                  <a:srgbClr val="202124"/>
                </a:solidFill>
                <a:effectLst/>
                <a:latin typeface="Roboto" panose="02000000000000000000" pitchFamily="2" charset="0"/>
                <a:ea typeface="Roboto" panose="02000000000000000000" pitchFamily="2" charset="0"/>
              </a:rPr>
              <a:t>Tallahassee</a:t>
            </a:r>
          </a:p>
        </p:txBody>
      </p:sp>
      <p:sp>
        <p:nvSpPr>
          <p:cNvPr id="19" name="TextBox 18">
            <a:extLst>
              <a:ext uri="{FF2B5EF4-FFF2-40B4-BE49-F238E27FC236}">
                <a16:creationId xmlns:a16="http://schemas.microsoft.com/office/drawing/2014/main" id="{E91D1352-8F7F-6096-3600-EC7D6BB2BEFC}"/>
              </a:ext>
            </a:extLst>
          </p:cNvPr>
          <p:cNvSpPr txBox="1"/>
          <p:nvPr/>
        </p:nvSpPr>
        <p:spPr>
          <a:xfrm>
            <a:off x="4882957" y="5924560"/>
            <a:ext cx="1287887"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fontAlgn="base"/>
            <a:r>
              <a:rPr lang="en-US" b="0" i="0" dirty="0">
                <a:solidFill>
                  <a:srgbClr val="202124"/>
                </a:solidFill>
                <a:effectLst/>
                <a:latin typeface="Google Sans"/>
              </a:rPr>
              <a:t>Crestview</a:t>
            </a:r>
          </a:p>
        </p:txBody>
      </p:sp>
      <p:cxnSp>
        <p:nvCxnSpPr>
          <p:cNvPr id="25" name="Straight Arrow Connector 24">
            <a:extLst>
              <a:ext uri="{FF2B5EF4-FFF2-40B4-BE49-F238E27FC236}">
                <a16:creationId xmlns:a16="http://schemas.microsoft.com/office/drawing/2014/main" id="{4BA5FF4D-913B-461E-80DF-2782BEB9A9A5}"/>
              </a:ext>
            </a:extLst>
          </p:cNvPr>
          <p:cNvCxnSpPr>
            <a:stCxn id="19" idx="1"/>
          </p:cNvCxnSpPr>
          <p:nvPr/>
        </p:nvCxnSpPr>
        <p:spPr>
          <a:xfrm flipH="1" flipV="1">
            <a:off x="1639229" y="4248615"/>
            <a:ext cx="3243728" cy="186061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63661D2-FB75-1F67-0DC8-D59639A1ACD5}"/>
              </a:ext>
            </a:extLst>
          </p:cNvPr>
          <p:cNvCxnSpPr>
            <a:cxnSpLocks/>
          </p:cNvCxnSpPr>
          <p:nvPr/>
        </p:nvCxnSpPr>
        <p:spPr>
          <a:xfrm flipV="1">
            <a:off x="6170844" y="4301439"/>
            <a:ext cx="1352359" cy="180778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9E747C3-A66A-0244-39F9-705B1DFAA435}"/>
              </a:ext>
            </a:extLst>
          </p:cNvPr>
          <p:cNvSpPr txBox="1"/>
          <p:nvPr/>
        </p:nvSpPr>
        <p:spPr>
          <a:xfrm>
            <a:off x="967578" y="593258"/>
            <a:ext cx="4083923"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a:latin typeface="Roboto" panose="02000000000000000000" pitchFamily="2" charset="0"/>
                <a:ea typeface="Roboto" panose="02000000000000000000" pitchFamily="2" charset="0"/>
              </a:rPr>
              <a:t>Prescribed NO</a:t>
            </a:r>
            <a:r>
              <a:rPr lang="en-US" sz="2800" baseline="-25000" dirty="0">
                <a:latin typeface="Roboto" panose="02000000000000000000" pitchFamily="2" charset="0"/>
                <a:ea typeface="Roboto" panose="02000000000000000000" pitchFamily="2" charset="0"/>
              </a:rPr>
              <a:t>x</a:t>
            </a:r>
            <a:r>
              <a:rPr lang="en-US" sz="2800" dirty="0">
                <a:latin typeface="Roboto" panose="02000000000000000000" pitchFamily="2" charset="0"/>
                <a:ea typeface="Roboto" panose="02000000000000000000" pitchFamily="2" charset="0"/>
              </a:rPr>
              <a:t> vs O</a:t>
            </a:r>
            <a:r>
              <a:rPr lang="en-US" sz="2800" baseline="-25000" dirty="0">
                <a:latin typeface="Roboto" panose="02000000000000000000" pitchFamily="2" charset="0"/>
                <a:ea typeface="Roboto" panose="02000000000000000000" pitchFamily="2" charset="0"/>
              </a:rPr>
              <a:t>3</a:t>
            </a:r>
          </a:p>
        </p:txBody>
      </p:sp>
    </p:spTree>
    <p:extLst>
      <p:ext uri="{BB962C8B-B14F-4D97-AF65-F5344CB8AC3E}">
        <p14:creationId xmlns:p14="http://schemas.microsoft.com/office/powerpoint/2010/main" val="1137025398"/>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catter chart&#10;&#10;Description automatically generated with medium confidence">
            <a:extLst>
              <a:ext uri="{FF2B5EF4-FFF2-40B4-BE49-F238E27FC236}">
                <a16:creationId xmlns:a16="http://schemas.microsoft.com/office/drawing/2014/main" id="{972D43AD-D751-A871-93FB-2AF399B71C57}"/>
              </a:ext>
            </a:extLst>
          </p:cNvPr>
          <p:cNvPicPr>
            <a:picLocks noGrp="1" noChangeAspect="1"/>
          </p:cNvPicPr>
          <p:nvPr>
            <p:ph sz="half" idx="1"/>
          </p:nvPr>
        </p:nvPicPr>
        <p:blipFill>
          <a:blip r:embed="rId3"/>
          <a:stretch>
            <a:fillRect/>
          </a:stretch>
        </p:blipFill>
        <p:spPr>
          <a:xfrm>
            <a:off x="926306" y="1284423"/>
            <a:ext cx="4570747" cy="3749040"/>
          </a:xfrm>
        </p:spPr>
      </p:pic>
      <p:pic>
        <p:nvPicPr>
          <p:cNvPr id="8" name="Content Placeholder 7" descr="Scatter chart&#10;&#10;Description automatically generated">
            <a:extLst>
              <a:ext uri="{FF2B5EF4-FFF2-40B4-BE49-F238E27FC236}">
                <a16:creationId xmlns:a16="http://schemas.microsoft.com/office/drawing/2014/main" id="{7AA3A34D-5B62-8665-F7C3-1BC18CB9823D}"/>
              </a:ext>
            </a:extLst>
          </p:cNvPr>
          <p:cNvPicPr>
            <a:picLocks noGrp="1" noChangeAspect="1"/>
          </p:cNvPicPr>
          <p:nvPr>
            <p:ph sz="half" idx="2"/>
          </p:nvPr>
        </p:nvPicPr>
        <p:blipFill>
          <a:blip r:embed="rId4"/>
          <a:stretch>
            <a:fillRect/>
          </a:stretch>
        </p:blipFill>
        <p:spPr>
          <a:xfrm>
            <a:off x="6743700" y="1284423"/>
            <a:ext cx="4570747" cy="3749040"/>
          </a:xfrm>
        </p:spPr>
      </p:pic>
      <p:pic>
        <p:nvPicPr>
          <p:cNvPr id="10" name="Picture 9" descr="Map&#10;&#10;Description automatically generated">
            <a:extLst>
              <a:ext uri="{FF2B5EF4-FFF2-40B4-BE49-F238E27FC236}">
                <a16:creationId xmlns:a16="http://schemas.microsoft.com/office/drawing/2014/main" id="{DD60589E-2308-DE59-D32C-5A83A9DC2E71}"/>
              </a:ext>
            </a:extLst>
          </p:cNvPr>
          <p:cNvPicPr>
            <a:picLocks noChangeAspect="1"/>
          </p:cNvPicPr>
          <p:nvPr/>
        </p:nvPicPr>
        <p:blipFill>
          <a:blip r:embed="rId5"/>
          <a:stretch>
            <a:fillRect/>
          </a:stretch>
        </p:blipFill>
        <p:spPr>
          <a:xfrm>
            <a:off x="3556000" y="1732735"/>
            <a:ext cx="5508007" cy="3749040"/>
          </a:xfrm>
          <a:prstGeom prst="rect">
            <a:avLst/>
          </a:prstGeom>
        </p:spPr>
      </p:pic>
      <p:sp>
        <p:nvSpPr>
          <p:cNvPr id="13" name="Slide Number Placeholder 12">
            <a:extLst>
              <a:ext uri="{FF2B5EF4-FFF2-40B4-BE49-F238E27FC236}">
                <a16:creationId xmlns:a16="http://schemas.microsoft.com/office/drawing/2014/main" id="{CDCE1B6D-3A9B-C8B4-E411-102D1132D316}"/>
              </a:ext>
            </a:extLst>
          </p:cNvPr>
          <p:cNvSpPr>
            <a:spLocks noGrp="1"/>
          </p:cNvSpPr>
          <p:nvPr>
            <p:ph type="sldNum" sz="quarter" idx="12"/>
          </p:nvPr>
        </p:nvSpPr>
        <p:spPr/>
        <p:txBody>
          <a:bodyPr/>
          <a:lstStyle/>
          <a:p>
            <a:fld id="{AE678206-0642-9F48-9727-6B519CB285FA}" type="slidenum">
              <a:rPr lang="en-US" smtClean="0"/>
              <a:t>13</a:t>
            </a:fld>
            <a:endParaRPr lang="en-US"/>
          </a:p>
        </p:txBody>
      </p:sp>
      <p:sp>
        <p:nvSpPr>
          <p:cNvPr id="15" name="TextBox 14">
            <a:extLst>
              <a:ext uri="{FF2B5EF4-FFF2-40B4-BE49-F238E27FC236}">
                <a16:creationId xmlns:a16="http://schemas.microsoft.com/office/drawing/2014/main" id="{D536C2D6-1EAD-8734-43F3-DC53AD653561}"/>
              </a:ext>
            </a:extLst>
          </p:cNvPr>
          <p:cNvSpPr txBox="1"/>
          <p:nvPr/>
        </p:nvSpPr>
        <p:spPr>
          <a:xfrm>
            <a:off x="926306" y="474942"/>
            <a:ext cx="4521200"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a:latin typeface="Roboto" panose="02000000000000000000" pitchFamily="2" charset="0"/>
                <a:ea typeface="Roboto" panose="02000000000000000000" pitchFamily="2" charset="0"/>
              </a:rPr>
              <a:t>PM</a:t>
            </a:r>
            <a:r>
              <a:rPr lang="en-US" sz="2800" baseline="-25000" dirty="0">
                <a:latin typeface="Roboto" panose="02000000000000000000" pitchFamily="2" charset="0"/>
                <a:ea typeface="Roboto" panose="02000000000000000000" pitchFamily="2" charset="0"/>
              </a:rPr>
              <a:t>2.5</a:t>
            </a:r>
            <a:r>
              <a:rPr lang="en-US" sz="2800" dirty="0">
                <a:latin typeface="Roboto" panose="02000000000000000000" pitchFamily="2" charset="0"/>
                <a:ea typeface="Roboto" panose="02000000000000000000" pitchFamily="2" charset="0"/>
              </a:rPr>
              <a:t> from prescribed fire</a:t>
            </a:r>
            <a:endParaRPr lang="en-US" sz="2800" baseline="-25000" dirty="0">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80BE9F8F-5534-4F61-ECCE-7286B790A33F}"/>
              </a:ext>
            </a:extLst>
          </p:cNvPr>
          <p:cNvSpPr txBox="1"/>
          <p:nvPr/>
        </p:nvSpPr>
        <p:spPr>
          <a:xfrm>
            <a:off x="926306" y="5081065"/>
            <a:ext cx="3454090" cy="646331"/>
          </a:xfrm>
          <a:prstGeom prst="rect">
            <a:avLst/>
          </a:prstGeom>
          <a:noFill/>
        </p:spPr>
        <p:txBody>
          <a:bodyPr wrap="square">
            <a:spAutoFit/>
          </a:bodyPr>
          <a:lstStyle/>
          <a:p>
            <a:pPr algn="ctr"/>
            <a:r>
              <a:rPr lang="en-US" dirty="0">
                <a:latin typeface="Roboto" panose="02000000000000000000" pitchFamily="2" charset="0"/>
                <a:ea typeface="Roboto" panose="02000000000000000000" pitchFamily="2" charset="0"/>
              </a:rPr>
              <a:t>PM</a:t>
            </a:r>
            <a:r>
              <a:rPr lang="en-US" baseline="-25000" dirty="0">
                <a:latin typeface="Roboto" panose="02000000000000000000" pitchFamily="2" charset="0"/>
                <a:ea typeface="Roboto" panose="02000000000000000000" pitchFamily="2" charset="0"/>
              </a:rPr>
              <a:t>2.5-</a:t>
            </a:r>
            <a:r>
              <a:rPr lang="en-US" dirty="0">
                <a:latin typeface="Roboto" panose="02000000000000000000" pitchFamily="2" charset="0"/>
                <a:ea typeface="Roboto" panose="02000000000000000000" pitchFamily="2" charset="0"/>
              </a:rPr>
              <a:t>concentration field with fire</a:t>
            </a:r>
          </a:p>
        </p:txBody>
      </p:sp>
      <p:sp>
        <p:nvSpPr>
          <p:cNvPr id="17" name="TextBox 16">
            <a:extLst>
              <a:ext uri="{FF2B5EF4-FFF2-40B4-BE49-F238E27FC236}">
                <a16:creationId xmlns:a16="http://schemas.microsoft.com/office/drawing/2014/main" id="{2F61B3D2-81FD-3E5E-A52A-C55EF64CD5E4}"/>
              </a:ext>
            </a:extLst>
          </p:cNvPr>
          <p:cNvSpPr txBox="1"/>
          <p:nvPr/>
        </p:nvSpPr>
        <p:spPr>
          <a:xfrm>
            <a:off x="4095861" y="5778889"/>
            <a:ext cx="3454090" cy="369332"/>
          </a:xfrm>
          <a:prstGeom prst="rect">
            <a:avLst/>
          </a:prstGeom>
          <a:noFill/>
        </p:spPr>
        <p:txBody>
          <a:bodyPr wrap="square">
            <a:spAutoFit/>
          </a:bodyPr>
          <a:lstStyle/>
          <a:p>
            <a:pPr algn="ctr"/>
            <a:r>
              <a:rPr lang="en-US" dirty="0">
                <a:latin typeface="Roboto" panose="02000000000000000000" pitchFamily="2" charset="0"/>
                <a:ea typeface="Roboto" panose="02000000000000000000" pitchFamily="2" charset="0"/>
              </a:rPr>
              <a:t>PM</a:t>
            </a:r>
            <a:r>
              <a:rPr lang="en-US" baseline="-25000" dirty="0">
                <a:latin typeface="Roboto" panose="02000000000000000000" pitchFamily="2" charset="0"/>
                <a:ea typeface="Roboto" panose="02000000000000000000" pitchFamily="2" charset="0"/>
              </a:rPr>
              <a:t>2.5-</a:t>
            </a:r>
            <a:r>
              <a:rPr lang="en-US" dirty="0">
                <a:latin typeface="Roboto" panose="02000000000000000000" pitchFamily="2" charset="0"/>
                <a:ea typeface="Roboto" panose="02000000000000000000" pitchFamily="2" charset="0"/>
              </a:rPr>
              <a:t>concentration due to fire</a:t>
            </a:r>
          </a:p>
        </p:txBody>
      </p:sp>
      <p:sp>
        <p:nvSpPr>
          <p:cNvPr id="18" name="TextBox 17">
            <a:extLst>
              <a:ext uri="{FF2B5EF4-FFF2-40B4-BE49-F238E27FC236}">
                <a16:creationId xmlns:a16="http://schemas.microsoft.com/office/drawing/2014/main" id="{63A9A481-CDE4-65CC-A5F1-B91CF88899A9}"/>
              </a:ext>
            </a:extLst>
          </p:cNvPr>
          <p:cNvSpPr txBox="1"/>
          <p:nvPr/>
        </p:nvSpPr>
        <p:spPr>
          <a:xfrm>
            <a:off x="7658565" y="5081064"/>
            <a:ext cx="3606335" cy="646331"/>
          </a:xfrm>
          <a:prstGeom prst="rect">
            <a:avLst/>
          </a:prstGeom>
          <a:noFill/>
        </p:spPr>
        <p:txBody>
          <a:bodyPr wrap="square">
            <a:spAutoFit/>
          </a:bodyPr>
          <a:lstStyle/>
          <a:p>
            <a:pPr algn="ctr"/>
            <a:r>
              <a:rPr lang="en-US" dirty="0">
                <a:latin typeface="Roboto" panose="02000000000000000000" pitchFamily="2" charset="0"/>
                <a:ea typeface="Roboto" panose="02000000000000000000" pitchFamily="2" charset="0"/>
              </a:rPr>
              <a:t>PM</a:t>
            </a:r>
            <a:r>
              <a:rPr lang="en-US" baseline="-25000" dirty="0">
                <a:latin typeface="Roboto" panose="02000000000000000000" pitchFamily="2" charset="0"/>
                <a:ea typeface="Roboto" panose="02000000000000000000" pitchFamily="2" charset="0"/>
              </a:rPr>
              <a:t>2.5-</a:t>
            </a:r>
            <a:r>
              <a:rPr lang="en-US" dirty="0">
                <a:latin typeface="Roboto" panose="02000000000000000000" pitchFamily="2" charset="0"/>
                <a:ea typeface="Roboto" panose="02000000000000000000" pitchFamily="2" charset="0"/>
              </a:rPr>
              <a:t>concentration field without fire</a:t>
            </a:r>
          </a:p>
        </p:txBody>
      </p:sp>
    </p:spTree>
    <p:extLst>
      <p:ext uri="{BB962C8B-B14F-4D97-AF65-F5344CB8AC3E}">
        <p14:creationId xmlns:p14="http://schemas.microsoft.com/office/powerpoint/2010/main" val="2128102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48C5F4-99B1-8647-5049-209F182FBA6E}"/>
              </a:ext>
            </a:extLst>
          </p:cNvPr>
          <p:cNvSpPr txBox="1">
            <a:spLocks noGrp="1"/>
          </p:cNvSpPr>
          <p:nvPr>
            <p:ph type="title"/>
          </p:nvPr>
        </p:nvSpPr>
        <p:spPr>
          <a:xfrm>
            <a:off x="2241859" y="223787"/>
            <a:ext cx="7708281" cy="480131"/>
          </a:xfrm>
          <a:prstGeom prst="rect">
            <a:avLst/>
          </a:prstGeom>
          <a:noFill/>
        </p:spPr>
        <p:txBody>
          <a:bodyPr wrap="square" rtlCol="0">
            <a:spAutoFit/>
          </a:bodyPr>
          <a:lstStyle/>
          <a:p>
            <a:r>
              <a:rPr lang="en-US" sz="2800" dirty="0">
                <a:latin typeface="Roboto" panose="02000000000000000000" pitchFamily="2" charset="0"/>
                <a:ea typeface="Roboto" panose="02000000000000000000" pitchFamily="2" charset="0"/>
              </a:rPr>
              <a:t>Air quality modeling using CMAQ: April 2, 2020</a:t>
            </a:r>
          </a:p>
        </p:txBody>
      </p:sp>
      <p:sp>
        <p:nvSpPr>
          <p:cNvPr id="14" name="Slide Number Placeholder 13">
            <a:extLst>
              <a:ext uri="{FF2B5EF4-FFF2-40B4-BE49-F238E27FC236}">
                <a16:creationId xmlns:a16="http://schemas.microsoft.com/office/drawing/2014/main" id="{249B8ED3-6BCC-B7C8-574B-FCEC54411731}"/>
              </a:ext>
            </a:extLst>
          </p:cNvPr>
          <p:cNvSpPr>
            <a:spLocks noGrp="1"/>
          </p:cNvSpPr>
          <p:nvPr>
            <p:ph type="sldNum" sz="quarter" idx="12"/>
          </p:nvPr>
        </p:nvSpPr>
        <p:spPr/>
        <p:txBody>
          <a:bodyPr/>
          <a:lstStyle/>
          <a:p>
            <a:fld id="{AE678206-0642-9F48-9727-6B519CB285FA}" type="slidenum">
              <a:rPr lang="en-US" smtClean="0"/>
              <a:t>14</a:t>
            </a:fld>
            <a:endParaRPr lang="en-US"/>
          </a:p>
        </p:txBody>
      </p:sp>
      <p:sp>
        <p:nvSpPr>
          <p:cNvPr id="16" name="TextBox 15">
            <a:extLst>
              <a:ext uri="{FF2B5EF4-FFF2-40B4-BE49-F238E27FC236}">
                <a16:creationId xmlns:a16="http://schemas.microsoft.com/office/drawing/2014/main" id="{951F30D2-1251-C170-8677-F388A1BBD770}"/>
              </a:ext>
            </a:extLst>
          </p:cNvPr>
          <p:cNvSpPr txBox="1"/>
          <p:nvPr/>
        </p:nvSpPr>
        <p:spPr>
          <a:xfrm>
            <a:off x="914468" y="5192980"/>
            <a:ext cx="3454090" cy="369332"/>
          </a:xfrm>
          <a:prstGeom prst="rect">
            <a:avLst/>
          </a:prstGeom>
          <a:noFill/>
        </p:spPr>
        <p:txBody>
          <a:bodyPr wrap="square">
            <a:spAutoFit/>
          </a:bodyPr>
          <a:lstStyle/>
          <a:p>
            <a:pPr algn="ctr"/>
            <a:r>
              <a:rPr lang="en-US" dirty="0">
                <a:latin typeface="Roboto" panose="02000000000000000000" pitchFamily="2" charset="0"/>
                <a:ea typeface="Roboto" panose="02000000000000000000" pitchFamily="2" charset="0"/>
              </a:rPr>
              <a:t>O</a:t>
            </a:r>
            <a:r>
              <a:rPr lang="en-US" baseline="-25000" dirty="0">
                <a:latin typeface="Roboto" panose="02000000000000000000" pitchFamily="2" charset="0"/>
                <a:ea typeface="Roboto" panose="02000000000000000000" pitchFamily="2" charset="0"/>
              </a:rPr>
              <a:t>3</a:t>
            </a:r>
            <a:r>
              <a:rPr lang="en-US" dirty="0">
                <a:latin typeface="Roboto" panose="02000000000000000000" pitchFamily="2" charset="0"/>
                <a:ea typeface="Roboto" panose="02000000000000000000" pitchFamily="2" charset="0"/>
              </a:rPr>
              <a:t>-concentration field with fire</a:t>
            </a:r>
          </a:p>
        </p:txBody>
      </p:sp>
      <p:sp>
        <p:nvSpPr>
          <p:cNvPr id="17" name="TextBox 16">
            <a:extLst>
              <a:ext uri="{FF2B5EF4-FFF2-40B4-BE49-F238E27FC236}">
                <a16:creationId xmlns:a16="http://schemas.microsoft.com/office/drawing/2014/main" id="{ACC247E3-E043-5A78-76D7-23818E980BFE}"/>
              </a:ext>
            </a:extLst>
          </p:cNvPr>
          <p:cNvSpPr txBox="1"/>
          <p:nvPr/>
        </p:nvSpPr>
        <p:spPr>
          <a:xfrm>
            <a:off x="7449015" y="5297813"/>
            <a:ext cx="3606335" cy="369332"/>
          </a:xfrm>
          <a:prstGeom prst="rect">
            <a:avLst/>
          </a:prstGeom>
          <a:noFill/>
        </p:spPr>
        <p:txBody>
          <a:bodyPr wrap="square">
            <a:spAutoFit/>
          </a:bodyPr>
          <a:lstStyle/>
          <a:p>
            <a:pPr algn="ctr"/>
            <a:r>
              <a:rPr lang="en-US" dirty="0">
                <a:latin typeface="Roboto" panose="02000000000000000000" pitchFamily="2" charset="0"/>
                <a:ea typeface="Roboto" panose="02000000000000000000" pitchFamily="2" charset="0"/>
              </a:rPr>
              <a:t>O</a:t>
            </a:r>
            <a:r>
              <a:rPr lang="en-US" baseline="-25000" dirty="0">
                <a:latin typeface="Roboto" panose="02000000000000000000" pitchFamily="2" charset="0"/>
                <a:ea typeface="Roboto" panose="02000000000000000000" pitchFamily="2" charset="0"/>
              </a:rPr>
              <a:t>3</a:t>
            </a:r>
            <a:r>
              <a:rPr lang="en-US" dirty="0">
                <a:latin typeface="Roboto" panose="02000000000000000000" pitchFamily="2" charset="0"/>
                <a:ea typeface="Roboto" panose="02000000000000000000" pitchFamily="2" charset="0"/>
              </a:rPr>
              <a:t>-concentration field without fire</a:t>
            </a:r>
          </a:p>
        </p:txBody>
      </p:sp>
      <p:sp>
        <p:nvSpPr>
          <p:cNvPr id="18" name="TextBox 17">
            <a:extLst>
              <a:ext uri="{FF2B5EF4-FFF2-40B4-BE49-F238E27FC236}">
                <a16:creationId xmlns:a16="http://schemas.microsoft.com/office/drawing/2014/main" id="{C297D612-5C86-A51C-684B-489CB668FD15}"/>
              </a:ext>
            </a:extLst>
          </p:cNvPr>
          <p:cNvSpPr txBox="1"/>
          <p:nvPr/>
        </p:nvSpPr>
        <p:spPr>
          <a:xfrm>
            <a:off x="4622798" y="5883379"/>
            <a:ext cx="3454090" cy="369332"/>
          </a:xfrm>
          <a:prstGeom prst="rect">
            <a:avLst/>
          </a:prstGeom>
          <a:noFill/>
        </p:spPr>
        <p:txBody>
          <a:bodyPr wrap="square">
            <a:spAutoFit/>
          </a:bodyPr>
          <a:lstStyle/>
          <a:p>
            <a:pPr algn="ctr"/>
            <a:r>
              <a:rPr lang="en-US" dirty="0">
                <a:solidFill>
                  <a:srgbClr val="0070C0"/>
                </a:solidFill>
                <a:latin typeface="Roboto" panose="02000000000000000000" pitchFamily="2" charset="0"/>
                <a:ea typeface="Roboto" panose="02000000000000000000" pitchFamily="2" charset="0"/>
              </a:rPr>
              <a:t>O</a:t>
            </a:r>
            <a:r>
              <a:rPr lang="en-US" baseline="-25000" dirty="0">
                <a:solidFill>
                  <a:srgbClr val="0070C0"/>
                </a:solidFill>
                <a:latin typeface="Roboto" panose="02000000000000000000" pitchFamily="2" charset="0"/>
                <a:ea typeface="Roboto" panose="02000000000000000000" pitchFamily="2" charset="0"/>
              </a:rPr>
              <a:t>3</a:t>
            </a:r>
            <a:r>
              <a:rPr lang="en-US" dirty="0">
                <a:solidFill>
                  <a:srgbClr val="0070C0"/>
                </a:solidFill>
                <a:latin typeface="Roboto" panose="02000000000000000000" pitchFamily="2" charset="0"/>
                <a:ea typeface="Roboto" panose="02000000000000000000" pitchFamily="2" charset="0"/>
              </a:rPr>
              <a:t>-concentration due to fire</a:t>
            </a:r>
          </a:p>
        </p:txBody>
      </p:sp>
      <p:sp>
        <p:nvSpPr>
          <p:cNvPr id="19" name="TextBox 18">
            <a:extLst>
              <a:ext uri="{FF2B5EF4-FFF2-40B4-BE49-F238E27FC236}">
                <a16:creationId xmlns:a16="http://schemas.microsoft.com/office/drawing/2014/main" id="{830D6621-6C4F-19AD-9620-392F4DF50349}"/>
              </a:ext>
            </a:extLst>
          </p:cNvPr>
          <p:cNvSpPr txBox="1"/>
          <p:nvPr/>
        </p:nvSpPr>
        <p:spPr>
          <a:xfrm>
            <a:off x="914468" y="888500"/>
            <a:ext cx="6211228"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latin typeface="Roboto" panose="02000000000000000000" pitchFamily="2" charset="0"/>
                <a:ea typeface="Roboto" panose="02000000000000000000" pitchFamily="2" charset="0"/>
              </a:rPr>
              <a:t>O</a:t>
            </a:r>
            <a:r>
              <a:rPr lang="en-US" sz="2400" baseline="-25000" dirty="0">
                <a:latin typeface="Roboto" panose="02000000000000000000" pitchFamily="2" charset="0"/>
                <a:ea typeface="Roboto" panose="02000000000000000000" pitchFamily="2" charset="0"/>
              </a:rPr>
              <a:t>3 </a:t>
            </a:r>
            <a:r>
              <a:rPr lang="en-US" sz="2400" dirty="0">
                <a:latin typeface="Roboto" panose="02000000000000000000" pitchFamily="2" charset="0"/>
                <a:ea typeface="Roboto" panose="02000000000000000000" pitchFamily="2" charset="0"/>
              </a:rPr>
              <a:t>from prescribed fire: 12 state 12km-grid</a:t>
            </a:r>
            <a:endParaRPr lang="en-US" sz="2400" baseline="-25000" dirty="0">
              <a:latin typeface="Roboto" panose="02000000000000000000" pitchFamily="2" charset="0"/>
              <a:ea typeface="Roboto" panose="02000000000000000000" pitchFamily="2" charset="0"/>
            </a:endParaRPr>
          </a:p>
        </p:txBody>
      </p:sp>
      <p:pic>
        <p:nvPicPr>
          <p:cNvPr id="10" name="Content Placeholder 9" descr="Chart&#10;&#10;Description automatically generated with medium confidence">
            <a:extLst>
              <a:ext uri="{FF2B5EF4-FFF2-40B4-BE49-F238E27FC236}">
                <a16:creationId xmlns:a16="http://schemas.microsoft.com/office/drawing/2014/main" id="{5959AFAE-C06B-6EE2-9704-66E69118250D}"/>
              </a:ext>
            </a:extLst>
          </p:cNvPr>
          <p:cNvPicPr>
            <a:picLocks noGrp="1" noChangeAspect="1"/>
          </p:cNvPicPr>
          <p:nvPr>
            <p:ph sz="half" idx="1"/>
          </p:nvPr>
        </p:nvPicPr>
        <p:blipFill>
          <a:blip r:embed="rId3"/>
          <a:stretch>
            <a:fillRect/>
          </a:stretch>
        </p:blipFill>
        <p:spPr>
          <a:xfrm>
            <a:off x="1142206" y="1550194"/>
            <a:ext cx="4311396" cy="3749040"/>
          </a:xfrm>
        </p:spPr>
      </p:pic>
      <p:pic>
        <p:nvPicPr>
          <p:cNvPr id="13" name="Content Placeholder 12" descr="A picture containing diagram&#10;&#10;Description automatically generated">
            <a:extLst>
              <a:ext uri="{FF2B5EF4-FFF2-40B4-BE49-F238E27FC236}">
                <a16:creationId xmlns:a16="http://schemas.microsoft.com/office/drawing/2014/main" id="{E72180F7-7E1C-1EA4-08D0-C3B8B29AD7FC}"/>
              </a:ext>
            </a:extLst>
          </p:cNvPr>
          <p:cNvPicPr>
            <a:picLocks noGrp="1" noChangeAspect="1"/>
          </p:cNvPicPr>
          <p:nvPr>
            <p:ph sz="half" idx="2"/>
          </p:nvPr>
        </p:nvPicPr>
        <p:blipFill>
          <a:blip r:embed="rId4"/>
          <a:stretch>
            <a:fillRect/>
          </a:stretch>
        </p:blipFill>
        <p:spPr>
          <a:xfrm>
            <a:off x="6959600" y="1550194"/>
            <a:ext cx="4311396" cy="3749040"/>
          </a:xfrm>
        </p:spPr>
      </p:pic>
      <p:pic>
        <p:nvPicPr>
          <p:cNvPr id="11" name="Picture 10" descr="Diagram&#10;&#10;Description automatically generated">
            <a:extLst>
              <a:ext uri="{FF2B5EF4-FFF2-40B4-BE49-F238E27FC236}">
                <a16:creationId xmlns:a16="http://schemas.microsoft.com/office/drawing/2014/main" id="{8350C9F7-499E-CB8A-B4E5-00BB6B2A080F}"/>
              </a:ext>
            </a:extLst>
          </p:cNvPr>
          <p:cNvPicPr>
            <a:picLocks noChangeAspect="1"/>
          </p:cNvPicPr>
          <p:nvPr/>
        </p:nvPicPr>
        <p:blipFill>
          <a:blip r:embed="rId5"/>
          <a:stretch>
            <a:fillRect/>
          </a:stretch>
        </p:blipFill>
        <p:spPr>
          <a:xfrm>
            <a:off x="3898742" y="2199460"/>
            <a:ext cx="5095526" cy="3749040"/>
          </a:xfrm>
          <a:prstGeom prst="rect">
            <a:avLst/>
          </a:prstGeom>
        </p:spPr>
      </p:pic>
    </p:spTree>
    <p:extLst>
      <p:ext uri="{BB962C8B-B14F-4D97-AF65-F5344CB8AC3E}">
        <p14:creationId xmlns:p14="http://schemas.microsoft.com/office/powerpoint/2010/main" val="40760934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hart&#10;&#10;Description automatically generated">
            <a:extLst>
              <a:ext uri="{FF2B5EF4-FFF2-40B4-BE49-F238E27FC236}">
                <a16:creationId xmlns:a16="http://schemas.microsoft.com/office/drawing/2014/main" id="{1C9201DE-0311-FA58-4E29-49D5482F6F71}"/>
              </a:ext>
            </a:extLst>
          </p:cNvPr>
          <p:cNvPicPr>
            <a:picLocks noGrp="1" noChangeAspect="1"/>
          </p:cNvPicPr>
          <p:nvPr>
            <p:ph sz="half" idx="1"/>
          </p:nvPr>
        </p:nvPicPr>
        <p:blipFill>
          <a:blip r:embed="rId2"/>
          <a:stretch>
            <a:fillRect/>
          </a:stretch>
        </p:blipFill>
        <p:spPr>
          <a:xfrm>
            <a:off x="845343" y="1215483"/>
            <a:ext cx="4376151" cy="3749040"/>
          </a:xfrm>
        </p:spPr>
      </p:pic>
      <p:pic>
        <p:nvPicPr>
          <p:cNvPr id="8" name="Content Placeholder 7" descr="Chart&#10;&#10;Description automatically generated">
            <a:extLst>
              <a:ext uri="{FF2B5EF4-FFF2-40B4-BE49-F238E27FC236}">
                <a16:creationId xmlns:a16="http://schemas.microsoft.com/office/drawing/2014/main" id="{A348B962-FC50-622D-B636-BD7DDF1C448D}"/>
              </a:ext>
            </a:extLst>
          </p:cNvPr>
          <p:cNvPicPr>
            <a:picLocks noGrp="1" noChangeAspect="1"/>
          </p:cNvPicPr>
          <p:nvPr>
            <p:ph sz="half" idx="2"/>
          </p:nvPr>
        </p:nvPicPr>
        <p:blipFill>
          <a:blip r:embed="rId3"/>
          <a:stretch>
            <a:fillRect/>
          </a:stretch>
        </p:blipFill>
        <p:spPr>
          <a:xfrm>
            <a:off x="7269957" y="1215483"/>
            <a:ext cx="4376151" cy="3749040"/>
          </a:xfrm>
        </p:spPr>
      </p:pic>
      <p:pic>
        <p:nvPicPr>
          <p:cNvPr id="10" name="Picture 9" descr="Diagram&#10;&#10;Description automatically generated">
            <a:extLst>
              <a:ext uri="{FF2B5EF4-FFF2-40B4-BE49-F238E27FC236}">
                <a16:creationId xmlns:a16="http://schemas.microsoft.com/office/drawing/2014/main" id="{C9320E13-549E-61EC-5AA0-5AD30E6B86BC}"/>
              </a:ext>
            </a:extLst>
          </p:cNvPr>
          <p:cNvPicPr>
            <a:picLocks noChangeAspect="1"/>
          </p:cNvPicPr>
          <p:nvPr/>
        </p:nvPicPr>
        <p:blipFill>
          <a:blip r:embed="rId4"/>
          <a:stretch>
            <a:fillRect/>
          </a:stretch>
        </p:blipFill>
        <p:spPr>
          <a:xfrm>
            <a:off x="3651250" y="2061455"/>
            <a:ext cx="5248656" cy="3749040"/>
          </a:xfrm>
          <a:prstGeom prst="rect">
            <a:avLst/>
          </a:prstGeom>
        </p:spPr>
      </p:pic>
      <p:sp>
        <p:nvSpPr>
          <p:cNvPr id="13" name="Slide Number Placeholder 12">
            <a:extLst>
              <a:ext uri="{FF2B5EF4-FFF2-40B4-BE49-F238E27FC236}">
                <a16:creationId xmlns:a16="http://schemas.microsoft.com/office/drawing/2014/main" id="{797BA70F-0A67-E5A9-5663-C55C297F5C90}"/>
              </a:ext>
            </a:extLst>
          </p:cNvPr>
          <p:cNvSpPr>
            <a:spLocks noGrp="1"/>
          </p:cNvSpPr>
          <p:nvPr>
            <p:ph type="sldNum" sz="quarter" idx="12"/>
          </p:nvPr>
        </p:nvSpPr>
        <p:spPr/>
        <p:txBody>
          <a:bodyPr/>
          <a:lstStyle/>
          <a:p>
            <a:fld id="{AE678206-0642-9F48-9727-6B519CB285FA}" type="slidenum">
              <a:rPr lang="en-US" smtClean="0"/>
              <a:t>15</a:t>
            </a:fld>
            <a:endParaRPr lang="en-US" dirty="0"/>
          </a:p>
        </p:txBody>
      </p:sp>
      <p:sp>
        <p:nvSpPr>
          <p:cNvPr id="14" name="TextBox 13">
            <a:extLst>
              <a:ext uri="{FF2B5EF4-FFF2-40B4-BE49-F238E27FC236}">
                <a16:creationId xmlns:a16="http://schemas.microsoft.com/office/drawing/2014/main" id="{9C3EDA82-11E1-2574-98E3-5B1BABC49812}"/>
              </a:ext>
            </a:extLst>
          </p:cNvPr>
          <p:cNvSpPr txBox="1"/>
          <p:nvPr/>
        </p:nvSpPr>
        <p:spPr>
          <a:xfrm>
            <a:off x="845344" y="342090"/>
            <a:ext cx="6211228"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latin typeface="Roboto" panose="02000000000000000000" pitchFamily="2" charset="0"/>
                <a:ea typeface="Roboto" panose="02000000000000000000" pitchFamily="2" charset="0"/>
              </a:rPr>
              <a:t>NO</a:t>
            </a:r>
            <a:r>
              <a:rPr lang="en-US" sz="2400" baseline="-25000" dirty="0">
                <a:latin typeface="Roboto" panose="02000000000000000000" pitchFamily="2" charset="0"/>
                <a:ea typeface="Roboto" panose="02000000000000000000" pitchFamily="2" charset="0"/>
              </a:rPr>
              <a:t>x</a:t>
            </a:r>
            <a:r>
              <a:rPr lang="en-US" sz="2400" dirty="0">
                <a:latin typeface="Roboto" panose="02000000000000000000" pitchFamily="2" charset="0"/>
                <a:ea typeface="Roboto" panose="02000000000000000000" pitchFamily="2" charset="0"/>
              </a:rPr>
              <a:t>-from prescribed fire: 12 state 12km-grid</a:t>
            </a:r>
            <a:endParaRPr lang="en-US" sz="2400" baseline="-25000" dirty="0">
              <a:latin typeface="Roboto" panose="02000000000000000000" pitchFamily="2" charset="0"/>
              <a:ea typeface="Roboto" panose="02000000000000000000" pitchFamily="2" charset="0"/>
            </a:endParaRPr>
          </a:p>
        </p:txBody>
      </p:sp>
      <p:sp>
        <p:nvSpPr>
          <p:cNvPr id="19" name="TextBox 18">
            <a:extLst>
              <a:ext uri="{FF2B5EF4-FFF2-40B4-BE49-F238E27FC236}">
                <a16:creationId xmlns:a16="http://schemas.microsoft.com/office/drawing/2014/main" id="{29B9A1AA-E531-AB76-F488-DE52BC07BCA1}"/>
              </a:ext>
            </a:extLst>
          </p:cNvPr>
          <p:cNvSpPr txBox="1"/>
          <p:nvPr/>
        </p:nvSpPr>
        <p:spPr>
          <a:xfrm>
            <a:off x="996815" y="4951892"/>
            <a:ext cx="2954143" cy="646331"/>
          </a:xfrm>
          <a:prstGeom prst="rect">
            <a:avLst/>
          </a:prstGeom>
          <a:noFill/>
        </p:spPr>
        <p:txBody>
          <a:bodyPr wrap="square">
            <a:spAutoFit/>
          </a:bodyPr>
          <a:lstStyle/>
          <a:p>
            <a:pPr algn="ctr"/>
            <a:r>
              <a:rPr lang="en-US" dirty="0">
                <a:latin typeface="Roboto" panose="02000000000000000000" pitchFamily="2" charset="0"/>
                <a:ea typeface="Roboto" panose="02000000000000000000" pitchFamily="2" charset="0"/>
              </a:rPr>
              <a:t>NO</a:t>
            </a:r>
            <a:r>
              <a:rPr lang="en-US" baseline="-25000" dirty="0">
                <a:latin typeface="Roboto" panose="02000000000000000000" pitchFamily="2" charset="0"/>
                <a:ea typeface="Roboto" panose="02000000000000000000" pitchFamily="2" charset="0"/>
              </a:rPr>
              <a:t>x</a:t>
            </a:r>
            <a:r>
              <a:rPr lang="en-US" dirty="0">
                <a:latin typeface="Roboto" panose="02000000000000000000" pitchFamily="2" charset="0"/>
                <a:ea typeface="Roboto" panose="02000000000000000000" pitchFamily="2" charset="0"/>
              </a:rPr>
              <a:t>-concentration field with fire</a:t>
            </a:r>
          </a:p>
        </p:txBody>
      </p:sp>
      <p:sp>
        <p:nvSpPr>
          <p:cNvPr id="20" name="TextBox 19">
            <a:extLst>
              <a:ext uri="{FF2B5EF4-FFF2-40B4-BE49-F238E27FC236}">
                <a16:creationId xmlns:a16="http://schemas.microsoft.com/office/drawing/2014/main" id="{05E5194F-1B38-7D0E-98E9-2AFB673C3435}"/>
              </a:ext>
            </a:extLst>
          </p:cNvPr>
          <p:cNvSpPr txBox="1"/>
          <p:nvPr/>
        </p:nvSpPr>
        <p:spPr>
          <a:xfrm>
            <a:off x="7980960" y="4996186"/>
            <a:ext cx="2954143" cy="646331"/>
          </a:xfrm>
          <a:prstGeom prst="rect">
            <a:avLst/>
          </a:prstGeom>
          <a:noFill/>
        </p:spPr>
        <p:txBody>
          <a:bodyPr wrap="square">
            <a:spAutoFit/>
          </a:bodyPr>
          <a:lstStyle/>
          <a:p>
            <a:pPr algn="ctr"/>
            <a:r>
              <a:rPr lang="en-US" dirty="0">
                <a:latin typeface="Roboto" panose="02000000000000000000" pitchFamily="2" charset="0"/>
                <a:ea typeface="Roboto" panose="02000000000000000000" pitchFamily="2" charset="0"/>
              </a:rPr>
              <a:t>NO</a:t>
            </a:r>
            <a:r>
              <a:rPr lang="en-US" baseline="-25000" dirty="0">
                <a:latin typeface="Roboto" panose="02000000000000000000" pitchFamily="2" charset="0"/>
                <a:ea typeface="Roboto" panose="02000000000000000000" pitchFamily="2" charset="0"/>
              </a:rPr>
              <a:t>x</a:t>
            </a:r>
            <a:r>
              <a:rPr lang="en-US" dirty="0">
                <a:latin typeface="Roboto" panose="02000000000000000000" pitchFamily="2" charset="0"/>
                <a:ea typeface="Roboto" panose="02000000000000000000" pitchFamily="2" charset="0"/>
              </a:rPr>
              <a:t>-concentration field without fire</a:t>
            </a:r>
          </a:p>
        </p:txBody>
      </p:sp>
      <p:sp>
        <p:nvSpPr>
          <p:cNvPr id="21" name="TextBox 20">
            <a:extLst>
              <a:ext uri="{FF2B5EF4-FFF2-40B4-BE49-F238E27FC236}">
                <a16:creationId xmlns:a16="http://schemas.microsoft.com/office/drawing/2014/main" id="{37B44EEC-95AF-7EFA-CC93-494186E65A1B}"/>
              </a:ext>
            </a:extLst>
          </p:cNvPr>
          <p:cNvSpPr txBox="1"/>
          <p:nvPr/>
        </p:nvSpPr>
        <p:spPr>
          <a:xfrm>
            <a:off x="4618928" y="5869579"/>
            <a:ext cx="2954143" cy="646331"/>
          </a:xfrm>
          <a:prstGeom prst="rect">
            <a:avLst/>
          </a:prstGeom>
          <a:noFill/>
        </p:spPr>
        <p:txBody>
          <a:bodyPr wrap="square">
            <a:spAutoFit/>
          </a:bodyPr>
          <a:lstStyle/>
          <a:p>
            <a:pPr algn="ctr"/>
            <a:r>
              <a:rPr lang="en-US" dirty="0">
                <a:latin typeface="Roboto" panose="02000000000000000000" pitchFamily="2" charset="0"/>
                <a:ea typeface="Roboto" panose="02000000000000000000" pitchFamily="2" charset="0"/>
              </a:rPr>
              <a:t>NO</a:t>
            </a:r>
            <a:r>
              <a:rPr lang="en-US" baseline="-25000" dirty="0">
                <a:latin typeface="Roboto" panose="02000000000000000000" pitchFamily="2" charset="0"/>
                <a:ea typeface="Roboto" panose="02000000000000000000" pitchFamily="2" charset="0"/>
              </a:rPr>
              <a:t>x</a:t>
            </a:r>
            <a:r>
              <a:rPr lang="en-US" dirty="0">
                <a:latin typeface="Roboto" panose="02000000000000000000" pitchFamily="2" charset="0"/>
                <a:ea typeface="Roboto" panose="02000000000000000000" pitchFamily="2" charset="0"/>
              </a:rPr>
              <a:t>-concentration due  to fire</a:t>
            </a:r>
          </a:p>
        </p:txBody>
      </p:sp>
    </p:spTree>
    <p:extLst>
      <p:ext uri="{BB962C8B-B14F-4D97-AF65-F5344CB8AC3E}">
        <p14:creationId xmlns:p14="http://schemas.microsoft.com/office/powerpoint/2010/main" val="17081222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iagram&#10;&#10;Description automatically generated">
            <a:extLst>
              <a:ext uri="{FF2B5EF4-FFF2-40B4-BE49-F238E27FC236}">
                <a16:creationId xmlns:a16="http://schemas.microsoft.com/office/drawing/2014/main" id="{5A2218C1-B115-A683-A349-80F6FE6147A3}"/>
              </a:ext>
            </a:extLst>
          </p:cNvPr>
          <p:cNvPicPr>
            <a:picLocks noGrp="1" noChangeAspect="1"/>
          </p:cNvPicPr>
          <p:nvPr>
            <p:ph sz="half" idx="1"/>
          </p:nvPr>
        </p:nvPicPr>
        <p:blipFill>
          <a:blip r:embed="rId2"/>
          <a:stretch>
            <a:fillRect/>
          </a:stretch>
        </p:blipFill>
        <p:spPr>
          <a:xfrm>
            <a:off x="920750" y="1106004"/>
            <a:ext cx="4455195" cy="3749040"/>
          </a:xfrm>
        </p:spPr>
      </p:pic>
      <p:pic>
        <p:nvPicPr>
          <p:cNvPr id="8" name="Content Placeholder 7" descr="Chart&#10;&#10;Description automatically generated with medium confidence">
            <a:extLst>
              <a:ext uri="{FF2B5EF4-FFF2-40B4-BE49-F238E27FC236}">
                <a16:creationId xmlns:a16="http://schemas.microsoft.com/office/drawing/2014/main" id="{00D731ED-71D8-47E4-7A41-106A87357A75}"/>
              </a:ext>
            </a:extLst>
          </p:cNvPr>
          <p:cNvPicPr>
            <a:picLocks noGrp="1" noChangeAspect="1"/>
          </p:cNvPicPr>
          <p:nvPr>
            <p:ph sz="half" idx="2"/>
          </p:nvPr>
        </p:nvPicPr>
        <p:blipFill>
          <a:blip r:embed="rId3"/>
          <a:stretch>
            <a:fillRect/>
          </a:stretch>
        </p:blipFill>
        <p:spPr>
          <a:xfrm>
            <a:off x="6623050" y="1106004"/>
            <a:ext cx="4455195" cy="3749040"/>
          </a:xfrm>
        </p:spPr>
      </p:pic>
      <p:pic>
        <p:nvPicPr>
          <p:cNvPr id="10" name="Picture 9" descr="Diagram&#10;&#10;Description automatically generated">
            <a:extLst>
              <a:ext uri="{FF2B5EF4-FFF2-40B4-BE49-F238E27FC236}">
                <a16:creationId xmlns:a16="http://schemas.microsoft.com/office/drawing/2014/main" id="{7BC4BF00-CF64-E0E7-8395-A5EA1C6F91B5}"/>
              </a:ext>
            </a:extLst>
          </p:cNvPr>
          <p:cNvPicPr>
            <a:picLocks noChangeAspect="1"/>
          </p:cNvPicPr>
          <p:nvPr/>
        </p:nvPicPr>
        <p:blipFill>
          <a:blip r:embed="rId4"/>
          <a:stretch>
            <a:fillRect/>
          </a:stretch>
        </p:blipFill>
        <p:spPr>
          <a:xfrm>
            <a:off x="3365500" y="2097860"/>
            <a:ext cx="5520847" cy="3749040"/>
          </a:xfrm>
          <a:prstGeom prst="rect">
            <a:avLst/>
          </a:prstGeom>
        </p:spPr>
      </p:pic>
      <p:sp>
        <p:nvSpPr>
          <p:cNvPr id="13" name="Slide Number Placeholder 12">
            <a:extLst>
              <a:ext uri="{FF2B5EF4-FFF2-40B4-BE49-F238E27FC236}">
                <a16:creationId xmlns:a16="http://schemas.microsoft.com/office/drawing/2014/main" id="{AF837E54-D247-DDB5-C8F2-21888FB04103}"/>
              </a:ext>
            </a:extLst>
          </p:cNvPr>
          <p:cNvSpPr>
            <a:spLocks noGrp="1"/>
          </p:cNvSpPr>
          <p:nvPr>
            <p:ph type="sldNum" sz="quarter" idx="12"/>
          </p:nvPr>
        </p:nvSpPr>
        <p:spPr/>
        <p:txBody>
          <a:bodyPr/>
          <a:lstStyle/>
          <a:p>
            <a:fld id="{AE678206-0642-9F48-9727-6B519CB285FA}" type="slidenum">
              <a:rPr lang="en-US" smtClean="0"/>
              <a:t>16</a:t>
            </a:fld>
            <a:endParaRPr lang="en-US"/>
          </a:p>
        </p:txBody>
      </p:sp>
      <p:sp>
        <p:nvSpPr>
          <p:cNvPr id="14" name="TextBox 13">
            <a:extLst>
              <a:ext uri="{FF2B5EF4-FFF2-40B4-BE49-F238E27FC236}">
                <a16:creationId xmlns:a16="http://schemas.microsoft.com/office/drawing/2014/main" id="{8DC3A527-7E74-725F-DBBA-5A1B71327842}"/>
              </a:ext>
            </a:extLst>
          </p:cNvPr>
          <p:cNvSpPr txBox="1"/>
          <p:nvPr/>
        </p:nvSpPr>
        <p:spPr>
          <a:xfrm>
            <a:off x="845344" y="342090"/>
            <a:ext cx="678209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latin typeface="Roboto" panose="02000000000000000000" pitchFamily="2" charset="0"/>
                <a:ea typeface="Roboto" panose="02000000000000000000" pitchFamily="2" charset="0"/>
              </a:rPr>
              <a:t>PM</a:t>
            </a:r>
            <a:r>
              <a:rPr lang="en-US" sz="2400" baseline="-25000" dirty="0">
                <a:latin typeface="Roboto" panose="02000000000000000000" pitchFamily="2" charset="0"/>
                <a:ea typeface="Roboto" panose="02000000000000000000" pitchFamily="2" charset="0"/>
              </a:rPr>
              <a:t>2.5</a:t>
            </a:r>
            <a:r>
              <a:rPr lang="en-US" sz="2400" dirty="0">
                <a:latin typeface="Roboto" panose="02000000000000000000" pitchFamily="2" charset="0"/>
                <a:ea typeface="Roboto" panose="02000000000000000000" pitchFamily="2" charset="0"/>
              </a:rPr>
              <a:t>-from prescribed fire: 12 state 12km-grid</a:t>
            </a:r>
            <a:endParaRPr lang="en-US" sz="2400" baseline="-25000" dirty="0">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D6E2F1AB-FB40-801A-8821-AD46AB16F09C}"/>
              </a:ext>
            </a:extLst>
          </p:cNvPr>
          <p:cNvSpPr txBox="1"/>
          <p:nvPr/>
        </p:nvSpPr>
        <p:spPr>
          <a:xfrm>
            <a:off x="1039155" y="4793487"/>
            <a:ext cx="2907680" cy="646331"/>
          </a:xfrm>
          <a:prstGeom prst="rect">
            <a:avLst/>
          </a:prstGeom>
          <a:noFill/>
        </p:spPr>
        <p:txBody>
          <a:bodyPr wrap="square">
            <a:spAutoFit/>
          </a:bodyPr>
          <a:lstStyle/>
          <a:p>
            <a:pPr algn="ctr"/>
            <a:r>
              <a:rPr lang="en-US" dirty="0">
                <a:latin typeface="Roboto" panose="02000000000000000000" pitchFamily="2" charset="0"/>
                <a:ea typeface="Roboto" panose="02000000000000000000" pitchFamily="2" charset="0"/>
              </a:rPr>
              <a:t>PM</a:t>
            </a:r>
            <a:r>
              <a:rPr lang="en-US" baseline="-25000" dirty="0">
                <a:latin typeface="Roboto" panose="02000000000000000000" pitchFamily="2" charset="0"/>
                <a:ea typeface="Roboto" panose="02000000000000000000" pitchFamily="2" charset="0"/>
              </a:rPr>
              <a:t>2.5</a:t>
            </a:r>
            <a:r>
              <a:rPr lang="en-US" dirty="0">
                <a:latin typeface="Roboto" panose="02000000000000000000" pitchFamily="2" charset="0"/>
                <a:ea typeface="Roboto" panose="02000000000000000000" pitchFamily="2" charset="0"/>
              </a:rPr>
              <a:t>-concentration field with fire</a:t>
            </a:r>
          </a:p>
        </p:txBody>
      </p:sp>
      <p:sp>
        <p:nvSpPr>
          <p:cNvPr id="17" name="TextBox 16">
            <a:extLst>
              <a:ext uri="{FF2B5EF4-FFF2-40B4-BE49-F238E27FC236}">
                <a16:creationId xmlns:a16="http://schemas.microsoft.com/office/drawing/2014/main" id="{BE02513D-D5FB-2A35-1B47-ECAD3E3E04B1}"/>
              </a:ext>
            </a:extLst>
          </p:cNvPr>
          <p:cNvSpPr txBox="1"/>
          <p:nvPr/>
        </p:nvSpPr>
        <p:spPr>
          <a:xfrm>
            <a:off x="7372660" y="4793486"/>
            <a:ext cx="2907680" cy="646331"/>
          </a:xfrm>
          <a:prstGeom prst="rect">
            <a:avLst/>
          </a:prstGeom>
          <a:noFill/>
        </p:spPr>
        <p:txBody>
          <a:bodyPr wrap="square">
            <a:spAutoFit/>
          </a:bodyPr>
          <a:lstStyle/>
          <a:p>
            <a:pPr algn="ctr"/>
            <a:r>
              <a:rPr lang="en-US" dirty="0">
                <a:latin typeface="Roboto" panose="02000000000000000000" pitchFamily="2" charset="0"/>
                <a:ea typeface="Roboto" panose="02000000000000000000" pitchFamily="2" charset="0"/>
              </a:rPr>
              <a:t>PM</a:t>
            </a:r>
            <a:r>
              <a:rPr lang="en-US" baseline="-25000" dirty="0">
                <a:latin typeface="Roboto" panose="02000000000000000000" pitchFamily="2" charset="0"/>
                <a:ea typeface="Roboto" panose="02000000000000000000" pitchFamily="2" charset="0"/>
              </a:rPr>
              <a:t>2.5</a:t>
            </a:r>
            <a:r>
              <a:rPr lang="en-US" dirty="0">
                <a:latin typeface="Roboto" panose="02000000000000000000" pitchFamily="2" charset="0"/>
                <a:ea typeface="Roboto" panose="02000000000000000000" pitchFamily="2" charset="0"/>
              </a:rPr>
              <a:t>-concentration field without fire</a:t>
            </a:r>
          </a:p>
        </p:txBody>
      </p:sp>
      <p:sp>
        <p:nvSpPr>
          <p:cNvPr id="18" name="TextBox 17">
            <a:extLst>
              <a:ext uri="{FF2B5EF4-FFF2-40B4-BE49-F238E27FC236}">
                <a16:creationId xmlns:a16="http://schemas.microsoft.com/office/drawing/2014/main" id="{69B3F5AD-FCA5-3396-53B2-70E0A4E075A3}"/>
              </a:ext>
            </a:extLst>
          </p:cNvPr>
          <p:cNvSpPr txBox="1"/>
          <p:nvPr/>
        </p:nvSpPr>
        <p:spPr>
          <a:xfrm>
            <a:off x="4464980" y="5822501"/>
            <a:ext cx="2907680" cy="646331"/>
          </a:xfrm>
          <a:prstGeom prst="rect">
            <a:avLst/>
          </a:prstGeom>
          <a:noFill/>
        </p:spPr>
        <p:txBody>
          <a:bodyPr wrap="square">
            <a:spAutoFit/>
          </a:bodyPr>
          <a:lstStyle/>
          <a:p>
            <a:pPr algn="ctr"/>
            <a:r>
              <a:rPr lang="en-US" dirty="0">
                <a:solidFill>
                  <a:srgbClr val="0070C0"/>
                </a:solidFill>
                <a:latin typeface="Roboto" panose="02000000000000000000" pitchFamily="2" charset="0"/>
                <a:ea typeface="Roboto" panose="02000000000000000000" pitchFamily="2" charset="0"/>
              </a:rPr>
              <a:t>PM</a:t>
            </a:r>
            <a:r>
              <a:rPr lang="en-US" baseline="-25000" dirty="0">
                <a:solidFill>
                  <a:srgbClr val="0070C0"/>
                </a:solidFill>
                <a:latin typeface="Roboto" panose="02000000000000000000" pitchFamily="2" charset="0"/>
                <a:ea typeface="Roboto" panose="02000000000000000000" pitchFamily="2" charset="0"/>
              </a:rPr>
              <a:t>2.5</a:t>
            </a:r>
            <a:r>
              <a:rPr lang="en-US" dirty="0">
                <a:solidFill>
                  <a:srgbClr val="0070C0"/>
                </a:solidFill>
                <a:latin typeface="Roboto" panose="02000000000000000000" pitchFamily="2" charset="0"/>
                <a:ea typeface="Roboto" panose="02000000000000000000" pitchFamily="2" charset="0"/>
              </a:rPr>
              <a:t>-concentration due to fire</a:t>
            </a:r>
          </a:p>
        </p:txBody>
      </p:sp>
    </p:spTree>
    <p:extLst>
      <p:ext uri="{BB962C8B-B14F-4D97-AF65-F5344CB8AC3E}">
        <p14:creationId xmlns:p14="http://schemas.microsoft.com/office/powerpoint/2010/main" val="166170271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Diagram&#10;&#10;Description automatically generated">
            <a:extLst>
              <a:ext uri="{FF2B5EF4-FFF2-40B4-BE49-F238E27FC236}">
                <a16:creationId xmlns:a16="http://schemas.microsoft.com/office/drawing/2014/main" id="{4B32AC9B-FE8D-9CF3-CBA2-5B8BD9A7B052}"/>
              </a:ext>
            </a:extLst>
          </p:cNvPr>
          <p:cNvPicPr>
            <a:picLocks noGrp="1" noChangeAspect="1"/>
          </p:cNvPicPr>
          <p:nvPr>
            <p:ph sz="half" idx="1"/>
          </p:nvPr>
        </p:nvPicPr>
        <p:blipFill>
          <a:blip r:embed="rId2"/>
          <a:stretch>
            <a:fillRect/>
          </a:stretch>
        </p:blipFill>
        <p:spPr>
          <a:xfrm>
            <a:off x="379413" y="1301184"/>
            <a:ext cx="5614987" cy="4054020"/>
          </a:xfrm>
        </p:spPr>
      </p:pic>
      <p:pic>
        <p:nvPicPr>
          <p:cNvPr id="9" name="Content Placeholder 8" descr="Diagram&#10;&#10;Description automatically generated">
            <a:extLst>
              <a:ext uri="{FF2B5EF4-FFF2-40B4-BE49-F238E27FC236}">
                <a16:creationId xmlns:a16="http://schemas.microsoft.com/office/drawing/2014/main" id="{4F4C625B-5639-7F17-50E0-AA2FAED5D996}"/>
              </a:ext>
            </a:extLst>
          </p:cNvPr>
          <p:cNvPicPr>
            <a:picLocks noGrp="1" noChangeAspect="1"/>
          </p:cNvPicPr>
          <p:nvPr>
            <p:ph sz="half" idx="2"/>
          </p:nvPr>
        </p:nvPicPr>
        <p:blipFill>
          <a:blip r:embed="rId3"/>
          <a:stretch>
            <a:fillRect/>
          </a:stretch>
        </p:blipFill>
        <p:spPr>
          <a:xfrm>
            <a:off x="6197600" y="1419638"/>
            <a:ext cx="5613400" cy="3817112"/>
          </a:xfrm>
        </p:spPr>
      </p:pic>
      <p:sp>
        <p:nvSpPr>
          <p:cNvPr id="5" name="Slide Number Placeholder 4">
            <a:extLst>
              <a:ext uri="{FF2B5EF4-FFF2-40B4-BE49-F238E27FC236}">
                <a16:creationId xmlns:a16="http://schemas.microsoft.com/office/drawing/2014/main" id="{7372DACD-AD7C-FD35-2729-DB2691839744}"/>
              </a:ext>
            </a:extLst>
          </p:cNvPr>
          <p:cNvSpPr>
            <a:spLocks noGrp="1"/>
          </p:cNvSpPr>
          <p:nvPr>
            <p:ph type="sldNum" sz="quarter" idx="12"/>
          </p:nvPr>
        </p:nvSpPr>
        <p:spPr/>
        <p:txBody>
          <a:bodyPr/>
          <a:lstStyle/>
          <a:p>
            <a:fld id="{AE678206-0642-9F48-9727-6B519CB285FA}" type="slidenum">
              <a:rPr lang="en-US" smtClean="0"/>
              <a:t>17</a:t>
            </a:fld>
            <a:endParaRPr lang="en-US"/>
          </a:p>
        </p:txBody>
      </p:sp>
      <p:sp>
        <p:nvSpPr>
          <p:cNvPr id="10" name="TextBox 9">
            <a:extLst>
              <a:ext uri="{FF2B5EF4-FFF2-40B4-BE49-F238E27FC236}">
                <a16:creationId xmlns:a16="http://schemas.microsoft.com/office/drawing/2014/main" id="{0954DA3B-5053-231F-CFD3-1407151486D7}"/>
              </a:ext>
            </a:extLst>
          </p:cNvPr>
          <p:cNvSpPr txBox="1"/>
          <p:nvPr/>
        </p:nvSpPr>
        <p:spPr>
          <a:xfrm>
            <a:off x="967578" y="593258"/>
            <a:ext cx="4083923"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a:latin typeface="Roboto" panose="02000000000000000000" pitchFamily="2" charset="0"/>
                <a:ea typeface="Roboto" panose="02000000000000000000" pitchFamily="2" charset="0"/>
              </a:rPr>
              <a:t>Prescribed PM</a:t>
            </a:r>
            <a:r>
              <a:rPr lang="en-US" sz="2800" baseline="-25000" dirty="0">
                <a:latin typeface="Roboto" panose="02000000000000000000" pitchFamily="2" charset="0"/>
                <a:ea typeface="Roboto" panose="02000000000000000000" pitchFamily="2" charset="0"/>
              </a:rPr>
              <a:t>2.5</a:t>
            </a:r>
            <a:r>
              <a:rPr lang="en-US" sz="2800" dirty="0">
                <a:latin typeface="Roboto" panose="02000000000000000000" pitchFamily="2" charset="0"/>
                <a:ea typeface="Roboto" panose="02000000000000000000" pitchFamily="2" charset="0"/>
              </a:rPr>
              <a:t> &amp; O</a:t>
            </a:r>
            <a:r>
              <a:rPr lang="en-US" sz="2800" baseline="-25000" dirty="0">
                <a:latin typeface="Roboto" panose="02000000000000000000" pitchFamily="2" charset="0"/>
                <a:ea typeface="Roboto" panose="02000000000000000000" pitchFamily="2" charset="0"/>
              </a:rPr>
              <a:t>3</a:t>
            </a:r>
          </a:p>
        </p:txBody>
      </p:sp>
      <p:cxnSp>
        <p:nvCxnSpPr>
          <p:cNvPr id="12" name="Straight Arrow Connector 11">
            <a:extLst>
              <a:ext uri="{FF2B5EF4-FFF2-40B4-BE49-F238E27FC236}">
                <a16:creationId xmlns:a16="http://schemas.microsoft.com/office/drawing/2014/main" id="{F348775C-A0C6-A4FE-5C66-6B2AF9F9B0AD}"/>
              </a:ext>
            </a:extLst>
          </p:cNvPr>
          <p:cNvCxnSpPr/>
          <p:nvPr/>
        </p:nvCxnSpPr>
        <p:spPr>
          <a:xfrm>
            <a:off x="2021817" y="4458242"/>
            <a:ext cx="3289610" cy="1092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89EE326-7130-599E-7920-8EA1E83B25B7}"/>
              </a:ext>
            </a:extLst>
          </p:cNvPr>
          <p:cNvCxnSpPr>
            <a:cxnSpLocks/>
          </p:cNvCxnSpPr>
          <p:nvPr/>
        </p:nvCxnSpPr>
        <p:spPr>
          <a:xfrm flipH="1">
            <a:off x="5289124" y="4463996"/>
            <a:ext cx="2556107" cy="10928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6AA38B6-D6A7-5D7B-2064-0A3502F486A4}"/>
              </a:ext>
            </a:extLst>
          </p:cNvPr>
          <p:cNvSpPr txBox="1"/>
          <p:nvPr/>
        </p:nvSpPr>
        <p:spPr>
          <a:xfrm>
            <a:off x="4449803" y="5554543"/>
            <a:ext cx="1544597"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fontAlgn="base"/>
            <a:r>
              <a:rPr lang="en-US" b="0" i="0" dirty="0">
                <a:solidFill>
                  <a:srgbClr val="202124"/>
                </a:solidFill>
                <a:effectLst/>
                <a:latin typeface="Roboto" panose="02000000000000000000" pitchFamily="2" charset="0"/>
                <a:ea typeface="Roboto" panose="02000000000000000000" pitchFamily="2" charset="0"/>
              </a:rPr>
              <a:t>Tallahassee</a:t>
            </a:r>
          </a:p>
        </p:txBody>
      </p:sp>
    </p:spTree>
    <p:extLst>
      <p:ext uri="{BB962C8B-B14F-4D97-AF65-F5344CB8AC3E}">
        <p14:creationId xmlns:p14="http://schemas.microsoft.com/office/powerpoint/2010/main" val="431298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Map&#10;&#10;Description automatically generated">
            <a:extLst>
              <a:ext uri="{FF2B5EF4-FFF2-40B4-BE49-F238E27FC236}">
                <a16:creationId xmlns:a16="http://schemas.microsoft.com/office/drawing/2014/main" id="{752BA1F8-4A49-9A45-E29C-B1BAFABE2BC8}"/>
              </a:ext>
            </a:extLst>
          </p:cNvPr>
          <p:cNvPicPr>
            <a:picLocks noGrp="1" noChangeAspect="1"/>
          </p:cNvPicPr>
          <p:nvPr>
            <p:ph sz="half" idx="1"/>
          </p:nvPr>
        </p:nvPicPr>
        <p:blipFill>
          <a:blip r:embed="rId2"/>
          <a:stretch>
            <a:fillRect/>
          </a:stretch>
        </p:blipFill>
        <p:spPr>
          <a:xfrm>
            <a:off x="6096000" y="801224"/>
            <a:ext cx="5647765" cy="3840480"/>
          </a:xfrm>
        </p:spPr>
      </p:pic>
      <p:sp>
        <p:nvSpPr>
          <p:cNvPr id="5" name="TextBox 4">
            <a:extLst>
              <a:ext uri="{FF2B5EF4-FFF2-40B4-BE49-F238E27FC236}">
                <a16:creationId xmlns:a16="http://schemas.microsoft.com/office/drawing/2014/main" id="{E2B734BC-B478-2854-9CCE-6EC3D2F15E35}"/>
              </a:ext>
            </a:extLst>
          </p:cNvPr>
          <p:cNvSpPr txBox="1"/>
          <p:nvPr/>
        </p:nvSpPr>
        <p:spPr>
          <a:xfrm>
            <a:off x="578222" y="201706"/>
            <a:ext cx="6493138" cy="424732"/>
          </a:xfrm>
          <a:prstGeom prst="rect">
            <a:avLst/>
          </a:prstGeom>
          <a:noFill/>
        </p:spPr>
        <p:txBody>
          <a:bodyPr wrap="square" rtlCol="0">
            <a:spAutoFit/>
          </a:bodyPr>
          <a:lstStyle/>
          <a:p>
            <a:pPr defTabSz="914400">
              <a:lnSpc>
                <a:spcPct val="90000"/>
              </a:lnSpc>
              <a:spcBef>
                <a:spcPct val="0"/>
              </a:spcBef>
            </a:pPr>
            <a:r>
              <a:rPr lang="en-US" sz="2400" b="1" dirty="0">
                <a:solidFill>
                  <a:schemeClr val="accent5">
                    <a:lumMod val="75000"/>
                  </a:schemeClr>
                </a:solidFill>
                <a:effectLst>
                  <a:outerShdw blurRad="38100" dist="38100" dir="2700000" algn="tl">
                    <a:srgbClr val="000000">
                      <a:alpha val="43137"/>
                    </a:srgbClr>
                  </a:outerShdw>
                </a:effectLst>
                <a:latin typeface="Roboto Slab" pitchFamily="2" charset="0"/>
                <a:ea typeface="Roboto Slab" pitchFamily="2" charset="0"/>
                <a:cs typeface="Times New Roman" panose="02020603050405020304" pitchFamily="18" charset="0"/>
              </a:rPr>
              <a:t>Next Step: Use of fire impact modeling data</a:t>
            </a:r>
          </a:p>
        </p:txBody>
      </p:sp>
      <p:pic>
        <p:nvPicPr>
          <p:cNvPr id="9" name="Picture 8" descr="Map&#10;&#10;Description automatically generated">
            <a:extLst>
              <a:ext uri="{FF2B5EF4-FFF2-40B4-BE49-F238E27FC236}">
                <a16:creationId xmlns:a16="http://schemas.microsoft.com/office/drawing/2014/main" id="{067B75C3-4772-5A89-CF27-DEEB2710728A}"/>
              </a:ext>
            </a:extLst>
          </p:cNvPr>
          <p:cNvPicPr>
            <a:picLocks noChangeAspect="1"/>
          </p:cNvPicPr>
          <p:nvPr/>
        </p:nvPicPr>
        <p:blipFill>
          <a:blip r:embed="rId3"/>
          <a:stretch>
            <a:fillRect/>
          </a:stretch>
        </p:blipFill>
        <p:spPr>
          <a:xfrm>
            <a:off x="227013" y="801225"/>
            <a:ext cx="5218044" cy="3840480"/>
          </a:xfrm>
          <a:prstGeom prst="rect">
            <a:avLst/>
          </a:prstGeom>
        </p:spPr>
      </p:pic>
      <p:cxnSp>
        <p:nvCxnSpPr>
          <p:cNvPr id="11" name="Straight Connector 10">
            <a:extLst>
              <a:ext uri="{FF2B5EF4-FFF2-40B4-BE49-F238E27FC236}">
                <a16:creationId xmlns:a16="http://schemas.microsoft.com/office/drawing/2014/main" id="{8B7B27FF-D06C-450E-30D0-1864E0082859}"/>
              </a:ext>
            </a:extLst>
          </p:cNvPr>
          <p:cNvCxnSpPr>
            <a:cxnSpLocks/>
          </p:cNvCxnSpPr>
          <p:nvPr/>
        </p:nvCxnSpPr>
        <p:spPr>
          <a:xfrm>
            <a:off x="2662518" y="4623417"/>
            <a:ext cx="371988" cy="66314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B21EAA0-6A8E-3610-DEFD-D43CEFAAED1C}"/>
              </a:ext>
            </a:extLst>
          </p:cNvPr>
          <p:cNvCxnSpPr>
            <a:cxnSpLocks/>
          </p:cNvCxnSpPr>
          <p:nvPr/>
        </p:nvCxnSpPr>
        <p:spPr>
          <a:xfrm flipH="1">
            <a:off x="8390965" y="4619416"/>
            <a:ext cx="512528" cy="66715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D985155-247E-E1E8-7273-A3DCE0D06192}"/>
              </a:ext>
            </a:extLst>
          </p:cNvPr>
          <p:cNvCxnSpPr>
            <a:cxnSpLocks/>
          </p:cNvCxnSpPr>
          <p:nvPr/>
        </p:nvCxnSpPr>
        <p:spPr>
          <a:xfrm>
            <a:off x="3034506" y="5286566"/>
            <a:ext cx="535645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56C0B97-BCB2-E560-57EA-7A190F1DEFF7}"/>
              </a:ext>
            </a:extLst>
          </p:cNvPr>
          <p:cNvSpPr txBox="1"/>
          <p:nvPr/>
        </p:nvSpPr>
        <p:spPr>
          <a:xfrm>
            <a:off x="3865993" y="5593976"/>
            <a:ext cx="3693483" cy="923330"/>
          </a:xfrm>
          <a:prstGeom prst="rect">
            <a:avLst/>
          </a:prstGeom>
          <a:noFill/>
          <a:ln>
            <a:solidFill>
              <a:schemeClr val="accent2"/>
            </a:solidFill>
          </a:ln>
        </p:spPr>
        <p:txBody>
          <a:bodyPr wrap="square" rtlCol="0">
            <a:spAutoFit/>
          </a:bodyPr>
          <a:lstStyle/>
          <a:p>
            <a:pPr marL="342900" indent="-342900">
              <a:buAutoNum type="arabicPeriod"/>
            </a:pPr>
            <a:r>
              <a:rPr lang="en-US" dirty="0"/>
              <a:t>Epidemiological study</a:t>
            </a:r>
          </a:p>
          <a:p>
            <a:pPr marL="342900" indent="-342900">
              <a:buAutoNum type="arabicPeriod"/>
            </a:pPr>
            <a:r>
              <a:rPr lang="en-US" dirty="0"/>
              <a:t>Quantitative health risk study</a:t>
            </a:r>
          </a:p>
          <a:p>
            <a:pPr marL="342900" indent="-342900">
              <a:buAutoNum type="arabicPeriod"/>
            </a:pPr>
            <a:r>
              <a:rPr lang="en-US" dirty="0"/>
              <a:t>Crop production</a:t>
            </a:r>
          </a:p>
        </p:txBody>
      </p:sp>
      <p:cxnSp>
        <p:nvCxnSpPr>
          <p:cNvPr id="20" name="Straight Arrow Connector 19">
            <a:extLst>
              <a:ext uri="{FF2B5EF4-FFF2-40B4-BE49-F238E27FC236}">
                <a16:creationId xmlns:a16="http://schemas.microsoft.com/office/drawing/2014/main" id="{93C8EA4F-8A28-5211-9205-FF340187A4F1}"/>
              </a:ext>
            </a:extLst>
          </p:cNvPr>
          <p:cNvCxnSpPr/>
          <p:nvPr/>
        </p:nvCxnSpPr>
        <p:spPr>
          <a:xfrm>
            <a:off x="5712735" y="5286566"/>
            <a:ext cx="0" cy="30741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3" name="Slide Number Placeholder 22">
            <a:extLst>
              <a:ext uri="{FF2B5EF4-FFF2-40B4-BE49-F238E27FC236}">
                <a16:creationId xmlns:a16="http://schemas.microsoft.com/office/drawing/2014/main" id="{D656C2B9-A7B1-E6D5-9404-7DD53C60299D}"/>
              </a:ext>
            </a:extLst>
          </p:cNvPr>
          <p:cNvSpPr>
            <a:spLocks noGrp="1"/>
          </p:cNvSpPr>
          <p:nvPr>
            <p:ph type="sldNum" sz="quarter" idx="12"/>
          </p:nvPr>
        </p:nvSpPr>
        <p:spPr/>
        <p:txBody>
          <a:bodyPr/>
          <a:lstStyle/>
          <a:p>
            <a:fld id="{AE678206-0642-9F48-9727-6B519CB285FA}" type="slidenum">
              <a:rPr lang="en-US" smtClean="0"/>
              <a:t>18</a:t>
            </a:fld>
            <a:endParaRPr lang="en-US"/>
          </a:p>
        </p:txBody>
      </p:sp>
    </p:spTree>
    <p:extLst>
      <p:ext uri="{BB962C8B-B14F-4D97-AF65-F5344CB8AC3E}">
        <p14:creationId xmlns:p14="http://schemas.microsoft.com/office/powerpoint/2010/main" val="844450063"/>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EE0868-22EF-1D80-F1DB-909F7FC7F0A9}"/>
              </a:ext>
            </a:extLst>
          </p:cNvPr>
          <p:cNvSpPr>
            <a:spLocks noGrp="1"/>
          </p:cNvSpPr>
          <p:nvPr>
            <p:ph sz="half" idx="1"/>
          </p:nvPr>
        </p:nvSpPr>
        <p:spPr>
          <a:xfrm>
            <a:off x="938897" y="1051740"/>
            <a:ext cx="10314206" cy="4225652"/>
          </a:xfrm>
        </p:spPr>
        <p:txBody>
          <a:bodyPr>
            <a:normAutofit/>
          </a:bodyPr>
          <a:lstStyle/>
          <a:p>
            <a:pPr algn="just"/>
            <a:endParaRPr lang="en-US" sz="2400" dirty="0">
              <a:effectLst/>
              <a:cs typeface="Times New Roman" panose="02020603050405020304" pitchFamily="18" charset="0"/>
            </a:endParaRPr>
          </a:p>
          <a:p>
            <a:pPr algn="just"/>
            <a:r>
              <a:rPr lang="en-US" sz="2400" dirty="0">
                <a:effectLst/>
                <a:cs typeface="Times New Roman" panose="02020603050405020304" pitchFamily="18" charset="0"/>
              </a:rPr>
              <a:t>FINN overestimates the size of small fires, but this can be mitigated by calibrating its burned area based on acreage reported in prescribed burn permits. </a:t>
            </a:r>
          </a:p>
          <a:p>
            <a:pPr algn="just"/>
            <a:r>
              <a:rPr lang="en-US" sz="2400">
                <a:solidFill>
                  <a:schemeClr val="tx1"/>
                </a:solidFill>
              </a:rPr>
              <a:t>More permit data in other state may overall improve the correlation between </a:t>
            </a:r>
            <a:r>
              <a:rPr lang="en-US" sz="2400">
                <a:solidFill>
                  <a:schemeClr val="tx1"/>
                </a:solidFill>
                <a:latin typeface="Roboto" panose="02000000000000000000" pitchFamily="2" charset="0"/>
                <a:ea typeface="Roboto" panose="02000000000000000000" pitchFamily="2" charset="0"/>
                <a:cs typeface="Calibri" panose="020F0502020204030204" pitchFamily="34" charset="0"/>
              </a:rPr>
              <a:t>permit burn area and FINN based on the permit records.</a:t>
            </a:r>
            <a:endParaRPr lang="en-US" sz="2400" dirty="0">
              <a:effectLst/>
              <a:cs typeface="Times New Roman" panose="02020603050405020304" pitchFamily="18" charset="0"/>
            </a:endParaRPr>
          </a:p>
          <a:p>
            <a:pPr algn="just"/>
            <a:r>
              <a:rPr lang="en-US" sz="2400" dirty="0">
                <a:cs typeface="Times New Roman" panose="02020603050405020304" pitchFamily="18" charset="0"/>
              </a:rPr>
              <a:t>Prescribed burn increase O</a:t>
            </a:r>
            <a:r>
              <a:rPr lang="en-US" sz="2400" baseline="-25000" dirty="0">
                <a:cs typeface="Times New Roman" panose="02020603050405020304" pitchFamily="18" charset="0"/>
              </a:rPr>
              <a:t>3</a:t>
            </a:r>
            <a:r>
              <a:rPr lang="en-US" sz="2400" dirty="0">
                <a:cs typeface="Times New Roman" panose="02020603050405020304" pitchFamily="18" charset="0"/>
              </a:rPr>
              <a:t> and PM</a:t>
            </a:r>
            <a:r>
              <a:rPr lang="en-US" sz="2400" baseline="-25000" dirty="0">
                <a:cs typeface="Times New Roman" panose="02020603050405020304" pitchFamily="18" charset="0"/>
              </a:rPr>
              <a:t>2.5</a:t>
            </a:r>
            <a:r>
              <a:rPr lang="en-US" sz="2400" dirty="0">
                <a:cs typeface="Times New Roman" panose="02020603050405020304" pitchFamily="18" charset="0"/>
              </a:rPr>
              <a:t> pollution in southeastern US.</a:t>
            </a:r>
          </a:p>
          <a:p>
            <a:pPr algn="just"/>
            <a:r>
              <a:rPr lang="en-US" sz="2400" dirty="0">
                <a:cs typeface="Times New Roman" panose="02020603050405020304" pitchFamily="18" charset="0"/>
              </a:rPr>
              <a:t>Tallahassee effect much more due to prescribed burn. </a:t>
            </a:r>
          </a:p>
          <a:p>
            <a:pPr algn="just"/>
            <a:endParaRPr lang="en-US" sz="2400" dirty="0">
              <a:effectLst/>
              <a:cs typeface="Times New Roman" panose="02020603050405020304" pitchFamily="18" charset="0"/>
            </a:endParaRPr>
          </a:p>
          <a:p>
            <a:pPr algn="just"/>
            <a:endParaRPr lang="en-US" sz="2400" dirty="0">
              <a:effectLst/>
              <a:cs typeface="Times New Roman" panose="02020603050405020304" pitchFamily="18" charset="0"/>
            </a:endParaRPr>
          </a:p>
          <a:p>
            <a:pPr algn="just"/>
            <a:endParaRPr lang="en-US" sz="2400" dirty="0">
              <a:effectLst/>
              <a:cs typeface="Times New Roman" panose="02020603050405020304" pitchFamily="18" charset="0"/>
            </a:endParaRPr>
          </a:p>
          <a:p>
            <a:endParaRPr lang="en-US" sz="2400" dirty="0"/>
          </a:p>
        </p:txBody>
      </p:sp>
      <p:sp>
        <p:nvSpPr>
          <p:cNvPr id="5" name="Slide Number Placeholder 4">
            <a:extLst>
              <a:ext uri="{FF2B5EF4-FFF2-40B4-BE49-F238E27FC236}">
                <a16:creationId xmlns:a16="http://schemas.microsoft.com/office/drawing/2014/main" id="{0C7B42C7-82F8-35B0-BFBF-90A15E64AC61}"/>
              </a:ext>
            </a:extLst>
          </p:cNvPr>
          <p:cNvSpPr>
            <a:spLocks noGrp="1"/>
          </p:cNvSpPr>
          <p:nvPr>
            <p:ph type="sldNum" sz="quarter" idx="12"/>
          </p:nvPr>
        </p:nvSpPr>
        <p:spPr/>
        <p:txBody>
          <a:bodyPr/>
          <a:lstStyle/>
          <a:p>
            <a:fld id="{AE678206-0642-9F48-9727-6B519CB285FA}" type="slidenum">
              <a:rPr lang="en-US" smtClean="0"/>
              <a:t>19</a:t>
            </a:fld>
            <a:endParaRPr lang="en-US"/>
          </a:p>
        </p:txBody>
      </p:sp>
      <p:sp>
        <p:nvSpPr>
          <p:cNvPr id="6" name="TextBox 5">
            <a:extLst>
              <a:ext uri="{FF2B5EF4-FFF2-40B4-BE49-F238E27FC236}">
                <a16:creationId xmlns:a16="http://schemas.microsoft.com/office/drawing/2014/main" id="{7A22AD51-A460-0B5A-6FD3-B31C76A2F8FA}"/>
              </a:ext>
            </a:extLst>
          </p:cNvPr>
          <p:cNvSpPr txBox="1"/>
          <p:nvPr/>
        </p:nvSpPr>
        <p:spPr>
          <a:xfrm>
            <a:off x="713678" y="223024"/>
            <a:ext cx="3691054" cy="523220"/>
          </a:xfrm>
          <a:prstGeom prst="rect">
            <a:avLst/>
          </a:prstGeom>
          <a:noFill/>
        </p:spPr>
        <p:txBody>
          <a:bodyPr wrap="square" rtlCol="0">
            <a:spAutoFit/>
          </a:bodyPr>
          <a:lstStyle/>
          <a:p>
            <a:r>
              <a:rPr lang="en-US" sz="2800" dirty="0">
                <a:solidFill>
                  <a:srgbClr val="0070C0"/>
                </a:solidFill>
                <a:latin typeface="Roboto" panose="02000000000000000000" pitchFamily="2" charset="0"/>
                <a:ea typeface="Roboto" panose="02000000000000000000" pitchFamily="2" charset="0"/>
              </a:rPr>
              <a:t>Conclusions:</a:t>
            </a:r>
          </a:p>
        </p:txBody>
      </p:sp>
    </p:spTree>
    <p:extLst>
      <p:ext uri="{BB962C8B-B14F-4D97-AF65-F5344CB8AC3E}">
        <p14:creationId xmlns:p14="http://schemas.microsoft.com/office/powerpoint/2010/main" val="2549318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02195D77-E192-A641-A280-F535A26F7515}"/>
              </a:ext>
            </a:extLst>
          </p:cNvPr>
          <p:cNvSpPr>
            <a:spLocks noGrp="1"/>
          </p:cNvSpPr>
          <p:nvPr>
            <p:ph type="title"/>
          </p:nvPr>
        </p:nvSpPr>
        <p:spPr>
          <a:xfrm>
            <a:off x="4937287" y="214557"/>
            <a:ext cx="2317425" cy="1026296"/>
          </a:xfrm>
        </p:spPr>
        <p:txBody>
          <a:bodyPr>
            <a:normAutofit/>
          </a:bodyPr>
          <a:lstStyle/>
          <a:p>
            <a:pPr algn="ctr"/>
            <a:r>
              <a:rPr lang="en-US" sz="3200" b="1" dirty="0">
                <a:solidFill>
                  <a:schemeClr val="accent1">
                    <a:lumMod val="50000"/>
                  </a:schemeClr>
                </a:solidFill>
                <a:effectLst>
                  <a:outerShdw blurRad="38100" dist="38100" dir="2700000" algn="tl">
                    <a:srgbClr val="000000">
                      <a:alpha val="43137"/>
                    </a:srgbClr>
                  </a:outerShdw>
                </a:effectLst>
                <a:latin typeface="+mj-lt"/>
                <a:cs typeface="Times New Roman" panose="02020603050405020304" pitchFamily="18" charset="0"/>
              </a:rPr>
              <a:t>Outline</a:t>
            </a:r>
            <a:endParaRPr lang="en-US" sz="3200" dirty="0">
              <a:solidFill>
                <a:schemeClr val="accent1">
                  <a:lumMod val="50000"/>
                </a:schemeClr>
              </a:solidFill>
              <a:latin typeface="+mj-lt"/>
            </a:endParaRPr>
          </a:p>
        </p:txBody>
      </p:sp>
      <p:sp>
        <p:nvSpPr>
          <p:cNvPr id="4" name="Content Placeholder 1">
            <a:extLst>
              <a:ext uri="{FF2B5EF4-FFF2-40B4-BE49-F238E27FC236}">
                <a16:creationId xmlns:a16="http://schemas.microsoft.com/office/drawing/2014/main" id="{F759FB8D-7600-5447-B53E-A5ACB2C97F07}"/>
              </a:ext>
            </a:extLst>
          </p:cNvPr>
          <p:cNvSpPr txBox="1">
            <a:spLocks/>
          </p:cNvSpPr>
          <p:nvPr/>
        </p:nvSpPr>
        <p:spPr>
          <a:xfrm>
            <a:off x="2220311" y="1607501"/>
            <a:ext cx="8884569" cy="41680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003057"/>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003057"/>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003057"/>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1200"/>
              </a:spcAft>
              <a:buFont typeface="+mj-lt"/>
              <a:buAutoNum type="arabicPeriod"/>
            </a:pPr>
            <a:r>
              <a:rPr lang="en-US" sz="3200" dirty="0">
                <a:latin typeface="Calibri" panose="020F0502020204030204" pitchFamily="34" charset="0"/>
                <a:cs typeface="Calibri" panose="020F0502020204030204" pitchFamily="34" charset="0"/>
              </a:rPr>
              <a:t>Project overview</a:t>
            </a:r>
          </a:p>
          <a:p>
            <a:pPr marL="514350" indent="-514350">
              <a:spcAft>
                <a:spcPts val="1200"/>
              </a:spcAft>
              <a:buFont typeface="+mj-lt"/>
              <a:buAutoNum type="arabicPeriod"/>
            </a:pPr>
            <a:r>
              <a:rPr lang="en-US" sz="3200" dirty="0">
                <a:latin typeface="Calibri" panose="020F0502020204030204" pitchFamily="34" charset="0"/>
                <a:cs typeface="Calibri" panose="020F0502020204030204" pitchFamily="34" charset="0"/>
              </a:rPr>
              <a:t>Methodology to detect prescribed fire</a:t>
            </a:r>
          </a:p>
          <a:p>
            <a:pPr marL="514350" indent="-514350">
              <a:spcAft>
                <a:spcPts val="1200"/>
              </a:spcAft>
              <a:buFont typeface="+mj-lt"/>
              <a:buAutoNum type="arabicPeriod"/>
            </a:pPr>
            <a:r>
              <a:rPr lang="en-US" sz="3200" dirty="0">
                <a:latin typeface="Calibri" panose="020F0502020204030204" pitchFamily="34" charset="0"/>
                <a:cs typeface="Calibri" panose="020F0502020204030204" pitchFamily="34" charset="0"/>
              </a:rPr>
              <a:t>Prescribed fire in southeastern US</a:t>
            </a:r>
          </a:p>
          <a:p>
            <a:pPr marL="514350" indent="-514350">
              <a:spcAft>
                <a:spcPts val="1200"/>
              </a:spcAft>
              <a:buFont typeface="+mj-lt"/>
              <a:buAutoNum type="arabicPeriod"/>
            </a:pPr>
            <a:r>
              <a:rPr lang="en-US" sz="3200" dirty="0">
                <a:latin typeface="Calibri" panose="020F0502020204030204" pitchFamily="34" charset="0"/>
                <a:cs typeface="Calibri" panose="020F0502020204030204" pitchFamily="34" charset="0"/>
              </a:rPr>
              <a:t>Air quality modeling and fire impacts</a:t>
            </a:r>
          </a:p>
          <a:p>
            <a:pPr marL="514350" indent="-514350">
              <a:spcAft>
                <a:spcPts val="1200"/>
              </a:spcAft>
              <a:buFont typeface="+mj-lt"/>
              <a:buAutoNum type="arabicPeriod"/>
            </a:pPr>
            <a:r>
              <a:rPr lang="en-US" sz="3200" dirty="0">
                <a:latin typeface="Calibri" panose="020F0502020204030204" pitchFamily="34" charset="0"/>
                <a:cs typeface="Calibri" panose="020F0502020204030204" pitchFamily="34" charset="0"/>
              </a:rPr>
              <a:t>Conclusions</a:t>
            </a:r>
          </a:p>
          <a:p>
            <a:pPr marL="514350" indent="-514350">
              <a:spcAft>
                <a:spcPts val="1200"/>
              </a:spcAft>
              <a:buFont typeface="+mj-lt"/>
              <a:buAutoNum type="arabicPeriod"/>
            </a:pPr>
            <a:endParaRPr lang="en-US" sz="3200"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7D309BDF-AE95-6014-CC94-04D5FC0A7F52}"/>
              </a:ext>
            </a:extLst>
          </p:cNvPr>
          <p:cNvSpPr>
            <a:spLocks noGrp="1"/>
          </p:cNvSpPr>
          <p:nvPr>
            <p:ph type="sldNum" sz="quarter" idx="12"/>
          </p:nvPr>
        </p:nvSpPr>
        <p:spPr/>
        <p:txBody>
          <a:bodyPr/>
          <a:lstStyle/>
          <a:p>
            <a:fld id="{AE678206-0642-9F48-9727-6B519CB285FA}" type="slidenum">
              <a:rPr lang="en-US" smtClean="0"/>
              <a:t>2</a:t>
            </a:fld>
            <a:endParaRPr lang="en-US"/>
          </a:p>
        </p:txBody>
      </p:sp>
    </p:spTree>
    <p:extLst>
      <p:ext uri="{BB962C8B-B14F-4D97-AF65-F5344CB8AC3E}">
        <p14:creationId xmlns:p14="http://schemas.microsoft.com/office/powerpoint/2010/main" val="201611604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795A3079-C016-0742-B8CA-814D8FBF3777}"/>
              </a:ext>
            </a:extLst>
          </p:cNvPr>
          <p:cNvSpPr>
            <a:spLocks noGrp="1"/>
          </p:cNvSpPr>
          <p:nvPr>
            <p:ph type="title"/>
          </p:nvPr>
        </p:nvSpPr>
        <p:spPr>
          <a:xfrm>
            <a:off x="4365288" y="546410"/>
            <a:ext cx="3461423" cy="3401122"/>
          </a:xfrm>
        </p:spPr>
        <p:txBody>
          <a:bodyPr>
            <a:noAutofit/>
          </a:bodyPr>
          <a:lstStyle/>
          <a:p>
            <a:pPr>
              <a:lnSpc>
                <a:spcPct val="200000"/>
              </a:lnSpc>
            </a:pPr>
            <a:r>
              <a:rPr lang="en-US" sz="4400" b="1" dirty="0">
                <a:solidFill>
                  <a:srgbClr val="EEB211"/>
                </a:solidFill>
                <a:effectLst>
                  <a:outerShdw blurRad="38100" dist="38100" dir="2700000" algn="tl">
                    <a:srgbClr val="000000">
                      <a:alpha val="43137"/>
                    </a:srgbClr>
                  </a:outerShdw>
                </a:effectLst>
                <a:latin typeface="+mj-lt"/>
                <a:cs typeface="Times New Roman" panose="02020603050405020304" pitchFamily="18" charset="0"/>
              </a:rPr>
              <a:t>Thank</a:t>
            </a:r>
            <a:r>
              <a:rPr lang="en-US" sz="4400" b="1" dirty="0">
                <a:solidFill>
                  <a:schemeClr val="accent1">
                    <a:lumMod val="50000"/>
                  </a:schemeClr>
                </a:solidFill>
                <a:effectLst>
                  <a:outerShdw blurRad="38100" dist="38100" dir="2700000" algn="tl">
                    <a:srgbClr val="000000">
                      <a:alpha val="43137"/>
                    </a:srgbClr>
                  </a:outerShdw>
                </a:effectLst>
                <a:latin typeface="+mj-lt"/>
                <a:cs typeface="Times New Roman" panose="02020603050405020304" pitchFamily="18" charset="0"/>
              </a:rPr>
              <a:t> </a:t>
            </a:r>
            <a:r>
              <a:rPr lang="en-US" sz="4400" b="1" dirty="0">
                <a:solidFill>
                  <a:srgbClr val="EEB211"/>
                </a:solidFill>
                <a:effectLst>
                  <a:outerShdw blurRad="38100" dist="38100" dir="2700000" algn="tl">
                    <a:srgbClr val="000000">
                      <a:alpha val="43137"/>
                    </a:srgbClr>
                  </a:outerShdw>
                </a:effectLst>
                <a:latin typeface="+mj-lt"/>
                <a:cs typeface="Times New Roman" panose="02020603050405020304" pitchFamily="18" charset="0"/>
              </a:rPr>
              <a:t>you!</a:t>
            </a:r>
            <a:br>
              <a:rPr lang="en-US" sz="4400" b="1" dirty="0">
                <a:solidFill>
                  <a:srgbClr val="EEB211"/>
                </a:solidFill>
                <a:effectLst>
                  <a:outerShdw blurRad="38100" dist="38100" dir="2700000" algn="tl">
                    <a:srgbClr val="000000">
                      <a:alpha val="43137"/>
                    </a:srgbClr>
                  </a:outerShdw>
                </a:effectLst>
                <a:latin typeface="+mj-lt"/>
                <a:cs typeface="Times New Roman" panose="02020603050405020304" pitchFamily="18" charset="0"/>
              </a:rPr>
            </a:br>
            <a:br>
              <a:rPr lang="en-US" sz="4400" b="1" dirty="0">
                <a:solidFill>
                  <a:schemeClr val="accent1">
                    <a:lumMod val="50000"/>
                  </a:schemeClr>
                </a:solidFill>
                <a:effectLst>
                  <a:outerShdw blurRad="38100" dist="38100" dir="2700000" algn="tl">
                    <a:srgbClr val="000000">
                      <a:alpha val="43137"/>
                    </a:srgbClr>
                  </a:outerShdw>
                </a:effectLst>
                <a:latin typeface="+mj-lt"/>
                <a:cs typeface="Times New Roman" panose="02020603050405020304" pitchFamily="18" charset="0"/>
              </a:rPr>
            </a:br>
            <a:r>
              <a:rPr lang="en-US" sz="4400" b="1" dirty="0">
                <a:solidFill>
                  <a:schemeClr val="accent1">
                    <a:lumMod val="50000"/>
                  </a:schemeClr>
                </a:solidFill>
                <a:effectLst>
                  <a:outerShdw blurRad="38100" dist="38100" dir="2700000" algn="tl">
                    <a:srgbClr val="000000">
                      <a:alpha val="43137"/>
                    </a:srgbClr>
                  </a:outerShdw>
                </a:effectLst>
                <a:latin typeface="+mj-lt"/>
                <a:cs typeface="Times New Roman" panose="02020603050405020304" pitchFamily="18" charset="0"/>
              </a:rPr>
              <a:t>Questions?</a:t>
            </a:r>
            <a:endParaRPr lang="en-US" sz="4400" dirty="0">
              <a:solidFill>
                <a:schemeClr val="accent1">
                  <a:lumMod val="50000"/>
                </a:schemeClr>
              </a:solidFill>
              <a:latin typeface="+mj-lt"/>
            </a:endParaRPr>
          </a:p>
        </p:txBody>
      </p:sp>
      <p:sp>
        <p:nvSpPr>
          <p:cNvPr id="4" name="Slide Number Placeholder 3">
            <a:extLst>
              <a:ext uri="{FF2B5EF4-FFF2-40B4-BE49-F238E27FC236}">
                <a16:creationId xmlns:a16="http://schemas.microsoft.com/office/drawing/2014/main" id="{F3757E07-F989-DDF4-260D-CD17CE59C053}"/>
              </a:ext>
            </a:extLst>
          </p:cNvPr>
          <p:cNvSpPr>
            <a:spLocks noGrp="1"/>
          </p:cNvSpPr>
          <p:nvPr>
            <p:ph type="sldNum" sz="quarter" idx="12"/>
          </p:nvPr>
        </p:nvSpPr>
        <p:spPr/>
        <p:txBody>
          <a:bodyPr/>
          <a:lstStyle/>
          <a:p>
            <a:fld id="{AE678206-0642-9F48-9727-6B519CB285FA}" type="slidenum">
              <a:rPr lang="en-US" smtClean="0"/>
              <a:t>20</a:t>
            </a:fld>
            <a:endParaRPr lang="en-US"/>
          </a:p>
        </p:txBody>
      </p:sp>
      <p:sp>
        <p:nvSpPr>
          <p:cNvPr id="2" name="TextBox 1">
            <a:extLst>
              <a:ext uri="{FF2B5EF4-FFF2-40B4-BE49-F238E27FC236}">
                <a16:creationId xmlns:a16="http://schemas.microsoft.com/office/drawing/2014/main" id="{786D4EF0-BF41-CE8B-8216-84F801EEE359}"/>
              </a:ext>
            </a:extLst>
          </p:cNvPr>
          <p:cNvSpPr txBox="1"/>
          <p:nvPr/>
        </p:nvSpPr>
        <p:spPr>
          <a:xfrm>
            <a:off x="4585009" y="5806260"/>
            <a:ext cx="302198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email: kmaji3@gatech.edu</a:t>
            </a:r>
          </a:p>
        </p:txBody>
      </p:sp>
    </p:spTree>
    <p:extLst>
      <p:ext uri="{BB962C8B-B14F-4D97-AF65-F5344CB8AC3E}">
        <p14:creationId xmlns:p14="http://schemas.microsoft.com/office/powerpoint/2010/main" val="1895426401"/>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2342733D-0A48-DAB3-E676-35A0D0D01611}"/>
              </a:ext>
            </a:extLst>
          </p:cNvPr>
          <p:cNvSpPr>
            <a:spLocks noGrp="1"/>
          </p:cNvSpPr>
          <p:nvPr>
            <p:ph type="title"/>
          </p:nvPr>
        </p:nvSpPr>
        <p:spPr>
          <a:xfrm>
            <a:off x="4287616" y="121952"/>
            <a:ext cx="3614816" cy="832789"/>
          </a:xfrm>
        </p:spPr>
        <p:txBody>
          <a:bodyPr>
            <a:normAutofit/>
          </a:bodyPr>
          <a:lstStyle/>
          <a:p>
            <a:r>
              <a:rPr lang="en-US" sz="3200" b="1" dirty="0">
                <a:solidFill>
                  <a:schemeClr val="accent5">
                    <a:lumMod val="75000"/>
                  </a:schemeClr>
                </a:solidFill>
                <a:effectLst>
                  <a:outerShdw blurRad="38100" dist="38100" dir="2700000" algn="tl">
                    <a:srgbClr val="000000">
                      <a:alpha val="43137"/>
                    </a:srgbClr>
                  </a:outerShdw>
                </a:effectLst>
                <a:cs typeface="Times New Roman" panose="02020603050405020304" pitchFamily="18" charset="0"/>
              </a:rPr>
              <a:t>Identify Wildfire</a:t>
            </a:r>
          </a:p>
        </p:txBody>
      </p:sp>
      <p:sp>
        <p:nvSpPr>
          <p:cNvPr id="7" name="Slide Number Placeholder 6">
            <a:extLst>
              <a:ext uri="{FF2B5EF4-FFF2-40B4-BE49-F238E27FC236}">
                <a16:creationId xmlns:a16="http://schemas.microsoft.com/office/drawing/2014/main" id="{6F988437-289D-0D0D-4D9C-CBCC45D52081}"/>
              </a:ext>
            </a:extLst>
          </p:cNvPr>
          <p:cNvSpPr>
            <a:spLocks noGrp="1"/>
          </p:cNvSpPr>
          <p:nvPr>
            <p:ph type="sldNum" sz="quarter" idx="12"/>
          </p:nvPr>
        </p:nvSpPr>
        <p:spPr/>
        <p:txBody>
          <a:bodyPr/>
          <a:lstStyle/>
          <a:p>
            <a:fld id="{AE678206-0642-9F48-9727-6B519CB285FA}" type="slidenum">
              <a:rPr lang="en-US" smtClean="0"/>
              <a:t>21</a:t>
            </a:fld>
            <a:endParaRPr lang="en-US"/>
          </a:p>
        </p:txBody>
      </p:sp>
      <p:sp>
        <p:nvSpPr>
          <p:cNvPr id="8" name="TextBox 7">
            <a:extLst>
              <a:ext uri="{FF2B5EF4-FFF2-40B4-BE49-F238E27FC236}">
                <a16:creationId xmlns:a16="http://schemas.microsoft.com/office/drawing/2014/main" id="{82F6C4E7-2995-3F50-9D9C-37DBAA202C37}"/>
              </a:ext>
            </a:extLst>
          </p:cNvPr>
          <p:cNvSpPr txBox="1"/>
          <p:nvPr/>
        </p:nvSpPr>
        <p:spPr>
          <a:xfrm>
            <a:off x="379048" y="922923"/>
            <a:ext cx="11431952" cy="5016758"/>
          </a:xfrm>
          <a:prstGeom prst="rect">
            <a:avLst/>
          </a:prstGeom>
          <a:noFill/>
        </p:spPr>
        <p:txBody>
          <a:bodyPr wrap="square" rtlCol="0">
            <a:spAutoFit/>
          </a:bodyPr>
          <a:lstStyle/>
          <a:p>
            <a:pPr marL="285750" indent="-285750" algn="just">
              <a:buFont typeface="Wingdings" pitchFamily="2" charset="2"/>
              <a:buChar char="q"/>
            </a:pPr>
            <a:r>
              <a:rPr lang="en-US" sz="2000" dirty="0">
                <a:ln>
                  <a:noFill/>
                </a:ln>
                <a:solidFill>
                  <a:srgbClr val="000000"/>
                </a:solidFill>
                <a:effectLst/>
                <a:uFill>
                  <a:solidFill>
                    <a:srgbClr val="000000"/>
                  </a:solidFill>
                </a:uFill>
                <a:latin typeface="Roboto" panose="02000000000000000000" pitchFamily="2" charset="0"/>
                <a:ea typeface="Roboto" panose="02000000000000000000" pitchFamily="2" charset="0"/>
              </a:rPr>
              <a:t>FINN data includes all fires detected by MODIS and VIIRS satellites. Therefore, matching FINN data with permit data requires removing wildfires from FINN. </a:t>
            </a:r>
          </a:p>
          <a:p>
            <a:pPr marL="285750" indent="-285750" algn="just">
              <a:buFont typeface="Wingdings" pitchFamily="2" charset="2"/>
              <a:buChar char="q"/>
            </a:pPr>
            <a:r>
              <a:rPr lang="en-US" sz="2000" dirty="0">
                <a:ln>
                  <a:noFill/>
                </a:ln>
                <a:solidFill>
                  <a:srgbClr val="000000"/>
                </a:solidFill>
                <a:effectLst/>
                <a:uFill>
                  <a:solidFill>
                    <a:srgbClr val="000000"/>
                  </a:solidFill>
                </a:uFill>
                <a:latin typeface="Roboto" panose="02000000000000000000" pitchFamily="2" charset="0"/>
                <a:ea typeface="Roboto" panose="02000000000000000000" pitchFamily="2" charset="0"/>
              </a:rPr>
              <a:t>Large wildfires can last multiple days, </a:t>
            </a:r>
            <a:r>
              <a:rPr lang="en-US" sz="2000" b="1" dirty="0">
                <a:ln>
                  <a:noFill/>
                </a:ln>
                <a:solidFill>
                  <a:srgbClr val="000000"/>
                </a:solidFill>
                <a:effectLst/>
                <a:uFill>
                  <a:solidFill>
                    <a:srgbClr val="000000"/>
                  </a:solidFill>
                </a:uFill>
                <a:latin typeface="Roboto" panose="02000000000000000000" pitchFamily="2" charset="0"/>
                <a:ea typeface="Roboto" panose="02000000000000000000" pitchFamily="2" charset="0"/>
              </a:rPr>
              <a:t>we assume the fires which have more than one day duration are wildfires</a:t>
            </a:r>
            <a:r>
              <a:rPr lang="en-US" sz="2000" dirty="0">
                <a:ln>
                  <a:noFill/>
                </a:ln>
                <a:solidFill>
                  <a:srgbClr val="000000"/>
                </a:solidFill>
                <a:effectLst/>
                <a:uFill>
                  <a:solidFill>
                    <a:srgbClr val="000000"/>
                  </a:solidFill>
                </a:uFill>
                <a:latin typeface="Roboto" panose="02000000000000000000" pitchFamily="2" charset="0"/>
                <a:ea typeface="Roboto" panose="02000000000000000000" pitchFamily="2" charset="0"/>
              </a:rPr>
              <a:t>. </a:t>
            </a:r>
          </a:p>
          <a:p>
            <a:pPr marL="285750" indent="-285750" algn="just">
              <a:buFont typeface="Wingdings" pitchFamily="2" charset="2"/>
              <a:buChar char="q"/>
            </a:pPr>
            <a:r>
              <a:rPr lang="en-US" sz="2000" dirty="0">
                <a:ln>
                  <a:noFill/>
                </a:ln>
                <a:solidFill>
                  <a:srgbClr val="000000"/>
                </a:solidFill>
                <a:effectLst/>
                <a:uFill>
                  <a:solidFill>
                    <a:srgbClr val="000000"/>
                  </a:solidFill>
                </a:uFill>
                <a:latin typeface="Roboto" panose="02000000000000000000" pitchFamily="2" charset="0"/>
                <a:ea typeface="Roboto" panose="02000000000000000000" pitchFamily="2" charset="0"/>
              </a:rPr>
              <a:t>The duration of fires can be calculated by temporally tracking each fire in FINN. In other words, if FINN detects fires occurring in a specific region for consecutive days, the algorithm will mark all fires in that region during those days as wildfires. </a:t>
            </a:r>
          </a:p>
          <a:p>
            <a:pPr marL="285750" indent="-285750" algn="just">
              <a:buFont typeface="Wingdings" pitchFamily="2" charset="2"/>
              <a:buChar char="q"/>
            </a:pPr>
            <a:endParaRPr lang="en-US" sz="2000" dirty="0">
              <a:ln>
                <a:noFill/>
              </a:ln>
              <a:solidFill>
                <a:srgbClr val="000000"/>
              </a:solidFill>
              <a:effectLst/>
              <a:uFill>
                <a:solidFill>
                  <a:srgbClr val="000000"/>
                </a:solidFill>
              </a:uFill>
              <a:latin typeface="Roboto" panose="02000000000000000000" pitchFamily="2" charset="0"/>
              <a:ea typeface="Roboto" panose="02000000000000000000" pitchFamily="2" charset="0"/>
            </a:endParaRPr>
          </a:p>
          <a:p>
            <a:pPr marL="285750" indent="-285750" algn="just">
              <a:buFont typeface="Wingdings" pitchFamily="2" charset="2"/>
              <a:buChar char="q"/>
            </a:pPr>
            <a:r>
              <a:rPr lang="en-US" sz="2000" dirty="0">
                <a:ln>
                  <a:noFill/>
                </a:ln>
                <a:solidFill>
                  <a:srgbClr val="000000"/>
                </a:solidFill>
                <a:effectLst/>
                <a:uFill>
                  <a:solidFill>
                    <a:srgbClr val="000000"/>
                  </a:solidFill>
                </a:uFill>
                <a:latin typeface="Roboto" panose="02000000000000000000" pitchFamily="2" charset="0"/>
                <a:ea typeface="Roboto" panose="02000000000000000000" pitchFamily="2" charset="0"/>
              </a:rPr>
              <a:t>Since large wildfires can also spread over long distances in one day, FINN may identify a wildfire as several fires. This segmentation problem could lead to underestimation of the size of wildfires if we just track the wildfires temporally. </a:t>
            </a:r>
          </a:p>
          <a:p>
            <a:pPr marL="285750" indent="-285750" algn="just">
              <a:buFont typeface="Wingdings" pitchFamily="2" charset="2"/>
              <a:buChar char="q"/>
            </a:pPr>
            <a:endParaRPr lang="en-US" sz="2000" dirty="0">
              <a:ln>
                <a:noFill/>
              </a:ln>
              <a:solidFill>
                <a:srgbClr val="000000"/>
              </a:solidFill>
              <a:effectLst/>
              <a:uFill>
                <a:solidFill>
                  <a:srgbClr val="000000"/>
                </a:solidFill>
              </a:uFill>
              <a:latin typeface="Roboto" panose="02000000000000000000" pitchFamily="2" charset="0"/>
              <a:ea typeface="Roboto" panose="02000000000000000000" pitchFamily="2" charset="0"/>
            </a:endParaRPr>
          </a:p>
          <a:p>
            <a:pPr marL="285750" indent="-285750" algn="just">
              <a:buFont typeface="Wingdings" pitchFamily="2" charset="2"/>
              <a:buChar char="q"/>
            </a:pPr>
            <a:r>
              <a:rPr lang="en-US" sz="2000" dirty="0">
                <a:solidFill>
                  <a:srgbClr val="000000"/>
                </a:solidFill>
                <a:uFill>
                  <a:solidFill>
                    <a:srgbClr val="000000"/>
                  </a:solidFill>
                </a:uFill>
                <a:latin typeface="Roboto" panose="02000000000000000000" pitchFamily="2" charset="0"/>
                <a:ea typeface="Roboto" panose="02000000000000000000" pitchFamily="2" charset="0"/>
              </a:rPr>
              <a:t>A</a:t>
            </a:r>
            <a:r>
              <a:rPr lang="en-US" sz="2000" dirty="0">
                <a:ln>
                  <a:noFill/>
                </a:ln>
                <a:solidFill>
                  <a:srgbClr val="000000"/>
                </a:solidFill>
                <a:effectLst/>
                <a:uFill>
                  <a:solidFill>
                    <a:srgbClr val="000000"/>
                  </a:solidFill>
                </a:uFill>
                <a:latin typeface="Roboto" panose="02000000000000000000" pitchFamily="2" charset="0"/>
                <a:ea typeface="Roboto" panose="02000000000000000000" pitchFamily="2" charset="0"/>
              </a:rPr>
              <a:t> spatial clustering algorithm is also applied to cluster concurrent FINN fire records that are close to each other. In this spatial and temporal clustering algorithm, we use 1000 m as the spatial distance and 800 m as the temporal distance for clustering the different FINN records into a wildfire based on a sensitivity analysis.</a:t>
            </a:r>
          </a:p>
        </p:txBody>
      </p:sp>
    </p:spTree>
    <p:extLst>
      <p:ext uri="{BB962C8B-B14F-4D97-AF65-F5344CB8AC3E}">
        <p14:creationId xmlns:p14="http://schemas.microsoft.com/office/powerpoint/2010/main" val="26832384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7C10E-F875-C520-24EB-A41927747399}"/>
              </a:ext>
            </a:extLst>
          </p:cNvPr>
          <p:cNvSpPr>
            <a:spLocks noGrp="1"/>
          </p:cNvSpPr>
          <p:nvPr>
            <p:ph type="title"/>
          </p:nvPr>
        </p:nvSpPr>
        <p:spPr>
          <a:xfrm>
            <a:off x="381001" y="457200"/>
            <a:ext cx="7566211" cy="457200"/>
          </a:xfrm>
        </p:spPr>
        <p:txBody>
          <a:bodyPr>
            <a:normAutofit/>
          </a:bodyPr>
          <a:lstStyle/>
          <a:p>
            <a:r>
              <a:rPr lang="en-US" sz="2400" b="1" dirty="0">
                <a:effectLst/>
                <a:latin typeface="Roboto" panose="02000000000000000000" pitchFamily="2" charset="0"/>
                <a:ea typeface="Roboto" panose="02000000000000000000" pitchFamily="2" charset="0"/>
              </a:rPr>
              <a:t>Emission comparison between FINN and BlueSky</a:t>
            </a:r>
            <a:r>
              <a:rPr lang="en-US" sz="2400" dirty="0">
                <a:effectLst/>
                <a:latin typeface="Roboto" panose="02000000000000000000" pitchFamily="2" charset="0"/>
                <a:ea typeface="Roboto" panose="02000000000000000000" pitchFamily="2" charset="0"/>
              </a:rPr>
              <a:t> </a:t>
            </a:r>
            <a:endParaRPr lang="en-US" sz="2400" dirty="0">
              <a:latin typeface="Roboto" panose="02000000000000000000" pitchFamily="2" charset="0"/>
              <a:ea typeface="Roboto" panose="02000000000000000000" pitchFamily="2" charset="0"/>
            </a:endParaRPr>
          </a:p>
        </p:txBody>
      </p:sp>
      <p:sp>
        <p:nvSpPr>
          <p:cNvPr id="4" name="Text Placeholder 3">
            <a:extLst>
              <a:ext uri="{FF2B5EF4-FFF2-40B4-BE49-F238E27FC236}">
                <a16:creationId xmlns:a16="http://schemas.microsoft.com/office/drawing/2014/main" id="{BF5293CE-DCD9-EC25-4120-61737966CA70}"/>
              </a:ext>
            </a:extLst>
          </p:cNvPr>
          <p:cNvSpPr>
            <a:spLocks noGrp="1"/>
          </p:cNvSpPr>
          <p:nvPr>
            <p:ph type="body" sz="half" idx="2"/>
          </p:nvPr>
        </p:nvSpPr>
        <p:spPr>
          <a:xfrm>
            <a:off x="380999" y="3911040"/>
            <a:ext cx="6450106" cy="1530095"/>
          </a:xfrm>
        </p:spPr>
        <p:txBody>
          <a:bodyPr>
            <a:noAutofit/>
          </a:bodyPr>
          <a:lstStyle/>
          <a:p>
            <a:pPr algn="just"/>
            <a:r>
              <a:rPr lang="en-US" sz="2000" dirty="0">
                <a:effectLst/>
                <a:latin typeface="Times New Roman" panose="02020603050405020304" pitchFamily="18" charset="0"/>
                <a:ea typeface="Times New Roman" panose="02020603050405020304" pitchFamily="18" charset="0"/>
              </a:rPr>
              <a:t>Comparison between FINN and BlueSky estimated daily total prescribed burning emissions in southeastern U.S. Black line is 1:1 line and red line is regression line. Uncertainty of linear regression parameters is estimated by 0.95 confidence interval</a:t>
            </a:r>
            <a:r>
              <a:rPr lang="en-US" sz="2000" dirty="0">
                <a:effectLst/>
              </a:rPr>
              <a:t> </a:t>
            </a:r>
            <a:endParaRPr lang="en-US" sz="2000" dirty="0"/>
          </a:p>
        </p:txBody>
      </p:sp>
      <p:sp>
        <p:nvSpPr>
          <p:cNvPr id="5" name="Slide Number Placeholder 4">
            <a:extLst>
              <a:ext uri="{FF2B5EF4-FFF2-40B4-BE49-F238E27FC236}">
                <a16:creationId xmlns:a16="http://schemas.microsoft.com/office/drawing/2014/main" id="{A5F7D6AC-923E-F482-602E-26744E561583}"/>
              </a:ext>
            </a:extLst>
          </p:cNvPr>
          <p:cNvSpPr>
            <a:spLocks noGrp="1"/>
          </p:cNvSpPr>
          <p:nvPr>
            <p:ph type="sldNum" sz="quarter" idx="12"/>
          </p:nvPr>
        </p:nvSpPr>
        <p:spPr/>
        <p:txBody>
          <a:bodyPr/>
          <a:lstStyle/>
          <a:p>
            <a:fld id="{AE678206-0642-9F48-9727-6B519CB285FA}" type="slidenum">
              <a:rPr lang="en-US" smtClean="0"/>
              <a:t>22</a:t>
            </a:fld>
            <a:endParaRPr lang="en-US"/>
          </a:p>
        </p:txBody>
      </p:sp>
      <p:pic>
        <p:nvPicPr>
          <p:cNvPr id="6" name="Picture 5" descr="Chart, scatter chart&#10;&#10;Description automatically generated">
            <a:extLst>
              <a:ext uri="{FF2B5EF4-FFF2-40B4-BE49-F238E27FC236}">
                <a16:creationId xmlns:a16="http://schemas.microsoft.com/office/drawing/2014/main" id="{A1B79FFA-63A2-1498-F884-CDC6FC94FA36}"/>
              </a:ext>
            </a:extLst>
          </p:cNvPr>
          <p:cNvPicPr>
            <a:picLocks noChangeAspect="1"/>
          </p:cNvPicPr>
          <p:nvPr/>
        </p:nvPicPr>
        <p:blipFill rotWithShape="1">
          <a:blip r:embed="rId2">
            <a:extLst>
              <a:ext uri="{28A0092B-C50C-407E-A947-70E740481C1C}">
                <a14:useLocalDpi xmlns:a14="http://schemas.microsoft.com/office/drawing/2010/main" val="0"/>
              </a:ext>
            </a:extLst>
          </a:blip>
          <a:srcRect l="5423" r="6305"/>
          <a:stretch/>
        </p:blipFill>
        <p:spPr bwMode="auto">
          <a:xfrm>
            <a:off x="380999" y="1416864"/>
            <a:ext cx="6663690" cy="2075815"/>
          </a:xfrm>
          <a:prstGeom prst="rect">
            <a:avLst/>
          </a:prstGeom>
          <a:ln>
            <a:noFill/>
          </a:ln>
          <a:extLst>
            <a:ext uri="{53640926-AAD7-44D8-BBD7-CCE9431645EC}">
              <a14:shadowObscured xmlns:a14="http://schemas.microsoft.com/office/drawing/2010/main"/>
            </a:ext>
          </a:extLst>
        </p:spPr>
      </p:pic>
      <p:sp>
        <p:nvSpPr>
          <p:cNvPr id="18" name="TextBox 17">
            <a:extLst>
              <a:ext uri="{FF2B5EF4-FFF2-40B4-BE49-F238E27FC236}">
                <a16:creationId xmlns:a16="http://schemas.microsoft.com/office/drawing/2014/main" id="{00DB6E59-9C20-DD04-92CF-FF7A9BAA4A29}"/>
              </a:ext>
            </a:extLst>
          </p:cNvPr>
          <p:cNvSpPr txBox="1"/>
          <p:nvPr/>
        </p:nvSpPr>
        <p:spPr>
          <a:xfrm>
            <a:off x="7131422" y="1416864"/>
            <a:ext cx="4204449" cy="3170099"/>
          </a:xfrm>
          <a:prstGeom prst="rect">
            <a:avLst/>
          </a:prstGeom>
          <a:noFill/>
        </p:spPr>
        <p:txBody>
          <a:bodyPr wrap="square" rtlCol="0">
            <a:spAutoFit/>
          </a:bodyPr>
          <a:lstStyle/>
          <a:p>
            <a:pPr algn="just"/>
            <a:r>
              <a:rPr lang="en-US" sz="2000" dirty="0">
                <a:effectLst/>
                <a:latin typeface="Roboto" panose="02000000000000000000" pitchFamily="2" charset="0"/>
                <a:ea typeface="Roboto" panose="02000000000000000000" pitchFamily="2" charset="0"/>
              </a:rPr>
              <a:t> </a:t>
            </a:r>
          </a:p>
          <a:p>
            <a:pPr marL="342900" indent="-342900" algn="just">
              <a:buFont typeface="Arial" panose="020B0604020202020204" pitchFamily="34" charset="0"/>
              <a:buChar char="•"/>
            </a:pPr>
            <a:r>
              <a:rPr lang="en-US" sz="2000" dirty="0">
                <a:effectLst/>
                <a:latin typeface="Roboto" panose="02000000000000000000" pitchFamily="2" charset="0"/>
                <a:ea typeface="Roboto" panose="02000000000000000000" pitchFamily="2" charset="0"/>
              </a:rPr>
              <a:t>Particulate matter and CO are highly correlated (R</a:t>
            </a:r>
            <a:r>
              <a:rPr lang="en-US" sz="2000" baseline="30000" dirty="0">
                <a:effectLst/>
                <a:latin typeface="Roboto" panose="02000000000000000000" pitchFamily="2" charset="0"/>
                <a:ea typeface="Roboto" panose="02000000000000000000" pitchFamily="2" charset="0"/>
              </a:rPr>
              <a:t>2</a:t>
            </a:r>
            <a:r>
              <a:rPr lang="en-US" sz="2000" dirty="0">
                <a:effectLst/>
                <a:latin typeface="Roboto" panose="02000000000000000000" pitchFamily="2" charset="0"/>
                <a:ea typeface="Roboto" panose="02000000000000000000" pitchFamily="2" charset="0"/>
              </a:rPr>
              <a:t> &gt; 0.90). </a:t>
            </a:r>
          </a:p>
          <a:p>
            <a:pPr marL="342900" indent="-342900" algn="just">
              <a:buFont typeface="Arial" panose="020B0604020202020204" pitchFamily="34" charset="0"/>
              <a:buChar char="•"/>
            </a:pPr>
            <a:endParaRPr lang="en-US" sz="2000" dirty="0">
              <a:effectLst/>
              <a:latin typeface="Roboto" panose="02000000000000000000" pitchFamily="2" charset="0"/>
              <a:ea typeface="Roboto" panose="02000000000000000000" pitchFamily="2" charset="0"/>
            </a:endParaRPr>
          </a:p>
          <a:p>
            <a:pPr marL="342900" indent="-342900" algn="just">
              <a:buFont typeface="Arial" panose="020B0604020202020204" pitchFamily="34" charset="0"/>
              <a:buChar char="•"/>
            </a:pPr>
            <a:r>
              <a:rPr lang="en-US" sz="2000" dirty="0">
                <a:effectLst/>
                <a:latin typeface="Roboto" panose="02000000000000000000" pitchFamily="2" charset="0"/>
                <a:ea typeface="Roboto" panose="02000000000000000000" pitchFamily="2" charset="0"/>
              </a:rPr>
              <a:t>PM</a:t>
            </a:r>
            <a:r>
              <a:rPr lang="en-US" sz="2000" baseline="-25000" dirty="0">
                <a:effectLst/>
                <a:latin typeface="Roboto" panose="02000000000000000000" pitchFamily="2" charset="0"/>
                <a:ea typeface="Roboto" panose="02000000000000000000" pitchFamily="2" charset="0"/>
              </a:rPr>
              <a:t>2.5</a:t>
            </a:r>
            <a:r>
              <a:rPr lang="en-US" sz="2000" dirty="0">
                <a:effectLst/>
                <a:latin typeface="Roboto" panose="02000000000000000000" pitchFamily="2" charset="0"/>
                <a:ea typeface="Roboto" panose="02000000000000000000" pitchFamily="2" charset="0"/>
              </a:rPr>
              <a:t> and PM</a:t>
            </a:r>
            <a:r>
              <a:rPr lang="en-US" sz="2000" baseline="-25000" dirty="0">
                <a:effectLst/>
                <a:latin typeface="Roboto" panose="02000000000000000000" pitchFamily="2" charset="0"/>
                <a:ea typeface="Roboto" panose="02000000000000000000" pitchFamily="2" charset="0"/>
              </a:rPr>
              <a:t>10</a:t>
            </a:r>
            <a:r>
              <a:rPr lang="en-US" sz="2000" dirty="0">
                <a:effectLst/>
                <a:latin typeface="Roboto" panose="02000000000000000000" pitchFamily="2" charset="0"/>
                <a:ea typeface="Roboto" panose="02000000000000000000" pitchFamily="2" charset="0"/>
              </a:rPr>
              <a:t> from FINN are 74%, 96% of BlueSky. </a:t>
            </a:r>
          </a:p>
          <a:p>
            <a:pPr marL="342900" indent="-342900" algn="just">
              <a:buFont typeface="Arial" panose="020B0604020202020204" pitchFamily="34" charset="0"/>
              <a:buChar char="•"/>
            </a:pPr>
            <a:endParaRPr lang="en-US" sz="2000" dirty="0">
              <a:effectLst/>
              <a:latin typeface="Roboto" panose="02000000000000000000" pitchFamily="2" charset="0"/>
              <a:ea typeface="Roboto" panose="02000000000000000000" pitchFamily="2" charset="0"/>
            </a:endParaRPr>
          </a:p>
          <a:p>
            <a:pPr marL="342900" indent="-342900" algn="just">
              <a:buFont typeface="Arial" panose="020B0604020202020204" pitchFamily="34" charset="0"/>
              <a:buChar char="•"/>
            </a:pPr>
            <a:r>
              <a:rPr lang="en-US" sz="2000" dirty="0">
                <a:effectLst/>
                <a:latin typeface="Roboto" panose="02000000000000000000" pitchFamily="2" charset="0"/>
                <a:ea typeface="Roboto" panose="02000000000000000000" pitchFamily="2" charset="0"/>
              </a:rPr>
              <a:t>CO from FINN is 16% higher than BlueSky.</a:t>
            </a:r>
          </a:p>
          <a:p>
            <a:endParaRPr lang="en-US" sz="20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933221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5307A91-B187-C1B3-A79B-218CA3879CC9}"/>
              </a:ext>
            </a:extLst>
          </p:cNvPr>
          <p:cNvSpPr>
            <a:spLocks noGrp="1"/>
          </p:cNvSpPr>
          <p:nvPr>
            <p:ph type="body" sz="half" idx="2"/>
          </p:nvPr>
        </p:nvSpPr>
        <p:spPr>
          <a:xfrm>
            <a:off x="1637160" y="3945884"/>
            <a:ext cx="9214706" cy="854717"/>
          </a:xfrm>
        </p:spPr>
        <p:txBody>
          <a:bodyPr>
            <a:normAutofit/>
          </a:bodyPr>
          <a:lstStyle/>
          <a:p>
            <a:r>
              <a:rPr lang="en-US" sz="1800" dirty="0"/>
              <a:t>Comparison between FINN and BlueSky estimated prescribed burning emissions under 4km CMAQ grid definition. Black line is 1:1 line and red line is regression line. Uncertainty of linear regression parameters is estimated by 0.95 confidence interval </a:t>
            </a:r>
          </a:p>
        </p:txBody>
      </p:sp>
      <p:sp>
        <p:nvSpPr>
          <p:cNvPr id="5" name="Slide Number Placeholder 4">
            <a:extLst>
              <a:ext uri="{FF2B5EF4-FFF2-40B4-BE49-F238E27FC236}">
                <a16:creationId xmlns:a16="http://schemas.microsoft.com/office/drawing/2014/main" id="{033D4997-D905-0B83-FE92-656EA6CD3B1F}"/>
              </a:ext>
            </a:extLst>
          </p:cNvPr>
          <p:cNvSpPr>
            <a:spLocks noGrp="1"/>
          </p:cNvSpPr>
          <p:nvPr>
            <p:ph type="sldNum" sz="quarter" idx="12"/>
          </p:nvPr>
        </p:nvSpPr>
        <p:spPr/>
        <p:txBody>
          <a:bodyPr/>
          <a:lstStyle/>
          <a:p>
            <a:fld id="{AE678206-0642-9F48-9727-6B519CB285FA}" type="slidenum">
              <a:rPr lang="en-US" smtClean="0"/>
              <a:t>23</a:t>
            </a:fld>
            <a:endParaRPr lang="en-US"/>
          </a:p>
        </p:txBody>
      </p:sp>
      <p:pic>
        <p:nvPicPr>
          <p:cNvPr id="8" name="Picture 7" descr="Chart, scatter chart&#10;&#10;Description automatically generated">
            <a:extLst>
              <a:ext uri="{FF2B5EF4-FFF2-40B4-BE49-F238E27FC236}">
                <a16:creationId xmlns:a16="http://schemas.microsoft.com/office/drawing/2014/main" id="{37412DE8-6509-B35A-298B-6925EA16B95D}"/>
              </a:ext>
            </a:extLst>
          </p:cNvPr>
          <p:cNvPicPr>
            <a:picLocks noChangeAspect="1"/>
          </p:cNvPicPr>
          <p:nvPr/>
        </p:nvPicPr>
        <p:blipFill rotWithShape="1">
          <a:blip r:embed="rId2">
            <a:extLst>
              <a:ext uri="{28A0092B-C50C-407E-A947-70E740481C1C}">
                <a14:useLocalDpi xmlns:a14="http://schemas.microsoft.com/office/drawing/2010/main" val="0"/>
              </a:ext>
            </a:extLst>
          </a:blip>
          <a:srcRect l="1009" t="7189" r="-1" b="3130"/>
          <a:stretch/>
        </p:blipFill>
        <p:spPr bwMode="auto">
          <a:xfrm>
            <a:off x="1340132" y="856147"/>
            <a:ext cx="9511734" cy="287227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6783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3" name="Picture 11"/>
          <p:cNvPicPr>
            <a:picLocks noChangeAspect="1"/>
          </p:cNvPicPr>
          <p:nvPr/>
        </p:nvPicPr>
        <p:blipFill>
          <a:blip r:embed="rId3">
            <a:extLst>
              <a:ext uri="{28A0092B-C50C-407E-A947-70E740481C1C}">
                <a14:useLocalDpi xmlns:a14="http://schemas.microsoft.com/office/drawing/2010/main" val="0"/>
              </a:ext>
            </a:extLst>
          </a:blip>
          <a:srcRect t="10352"/>
          <a:stretch>
            <a:fillRect/>
          </a:stretch>
        </p:blipFill>
        <p:spPr bwMode="auto">
          <a:xfrm>
            <a:off x="761444" y="2768101"/>
            <a:ext cx="5334556" cy="3695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15"/>
          <p:cNvSpPr>
            <a:spLocks noChangeArrowheads="1"/>
          </p:cNvSpPr>
          <p:nvPr/>
        </p:nvSpPr>
        <p:spPr bwMode="auto">
          <a:xfrm>
            <a:off x="5567081" y="5521669"/>
            <a:ext cx="47427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rgbClr val="CC3300"/>
                </a:solidFill>
                <a:latin typeface="Times New Roman" panose="02020603050405020304" pitchFamily="18" charset="0"/>
              </a:defRPr>
            </a:lvl1pPr>
            <a:lvl2pPr marL="742950" indent="-285750">
              <a:defRPr sz="2000" b="1">
                <a:solidFill>
                  <a:srgbClr val="CC3300"/>
                </a:solidFill>
                <a:latin typeface="Times New Roman" panose="02020603050405020304" pitchFamily="18" charset="0"/>
              </a:defRPr>
            </a:lvl2pPr>
            <a:lvl3pPr marL="1143000" indent="-228600">
              <a:defRPr sz="2000" b="1">
                <a:solidFill>
                  <a:srgbClr val="CC3300"/>
                </a:solidFill>
                <a:latin typeface="Times New Roman" panose="02020603050405020304" pitchFamily="18" charset="0"/>
              </a:defRPr>
            </a:lvl3pPr>
            <a:lvl4pPr marL="1600200" indent="-228600">
              <a:defRPr sz="2000" b="1">
                <a:solidFill>
                  <a:srgbClr val="CC3300"/>
                </a:solidFill>
                <a:latin typeface="Times New Roman" panose="02020603050405020304" pitchFamily="18" charset="0"/>
              </a:defRPr>
            </a:lvl4pPr>
            <a:lvl5pPr marL="2057400" indent="-228600">
              <a:defRPr sz="2000" b="1">
                <a:solidFill>
                  <a:srgbClr val="CC3300"/>
                </a:solidFill>
                <a:latin typeface="Times New Roman" panose="02020603050405020304" pitchFamily="18" charset="0"/>
              </a:defRPr>
            </a:lvl5pPr>
            <a:lvl6pPr marL="2514600" indent="-228600" eaLnBrk="0" fontAlgn="base" hangingPunct="0">
              <a:spcBef>
                <a:spcPct val="0"/>
              </a:spcBef>
              <a:spcAft>
                <a:spcPct val="0"/>
              </a:spcAft>
              <a:defRPr sz="2000" b="1">
                <a:solidFill>
                  <a:srgbClr val="CC3300"/>
                </a:solidFill>
                <a:latin typeface="Times New Roman" panose="02020603050405020304" pitchFamily="18" charset="0"/>
              </a:defRPr>
            </a:lvl6pPr>
            <a:lvl7pPr marL="2971800" indent="-228600" eaLnBrk="0" fontAlgn="base" hangingPunct="0">
              <a:spcBef>
                <a:spcPct val="0"/>
              </a:spcBef>
              <a:spcAft>
                <a:spcPct val="0"/>
              </a:spcAft>
              <a:defRPr sz="2000" b="1">
                <a:solidFill>
                  <a:srgbClr val="CC3300"/>
                </a:solidFill>
                <a:latin typeface="Times New Roman" panose="02020603050405020304" pitchFamily="18" charset="0"/>
              </a:defRPr>
            </a:lvl7pPr>
            <a:lvl8pPr marL="3429000" indent="-228600" eaLnBrk="0" fontAlgn="base" hangingPunct="0">
              <a:spcBef>
                <a:spcPct val="0"/>
              </a:spcBef>
              <a:spcAft>
                <a:spcPct val="0"/>
              </a:spcAft>
              <a:defRPr sz="2000" b="1">
                <a:solidFill>
                  <a:srgbClr val="CC3300"/>
                </a:solidFill>
                <a:latin typeface="Times New Roman" panose="02020603050405020304" pitchFamily="18" charset="0"/>
              </a:defRPr>
            </a:lvl8pPr>
            <a:lvl9pPr marL="3886200" indent="-228600" eaLnBrk="0" fontAlgn="base" hangingPunct="0">
              <a:spcBef>
                <a:spcPct val="0"/>
              </a:spcBef>
              <a:spcAft>
                <a:spcPct val="0"/>
              </a:spcAft>
              <a:defRPr sz="2000" b="1">
                <a:solidFill>
                  <a:srgbClr val="CC3300"/>
                </a:solidFill>
                <a:latin typeface="Times New Roman" panose="02020603050405020304" pitchFamily="18" charset="0"/>
              </a:defRPr>
            </a:lvl9pPr>
          </a:lstStyle>
          <a:p>
            <a:pPr algn="just"/>
            <a:r>
              <a:rPr lang="en-US" altLang="en-US" sz="1800" dirty="0">
                <a:latin typeface="Roboto" panose="02000000000000000000" pitchFamily="2" charset="0"/>
                <a:ea typeface="Roboto" panose="02000000000000000000" pitchFamily="2" charset="0"/>
                <a:cs typeface="Times New Roman" panose="02020603050405020304" pitchFamily="18" charset="0"/>
              </a:rPr>
              <a:t>2014 NEI attributes 24% of all PM</a:t>
            </a:r>
            <a:r>
              <a:rPr lang="en-US" altLang="en-US" sz="1800" baseline="-25000" dirty="0">
                <a:latin typeface="Roboto" panose="02000000000000000000" pitchFamily="2" charset="0"/>
                <a:ea typeface="Roboto" panose="02000000000000000000" pitchFamily="2" charset="0"/>
                <a:cs typeface="Times New Roman" panose="02020603050405020304" pitchFamily="18" charset="0"/>
              </a:rPr>
              <a:t>2.5</a:t>
            </a:r>
            <a:r>
              <a:rPr lang="en-US" altLang="en-US" sz="1800" dirty="0">
                <a:latin typeface="Roboto" panose="02000000000000000000" pitchFamily="2" charset="0"/>
                <a:ea typeface="Roboto" panose="02000000000000000000" pitchFamily="2" charset="0"/>
                <a:cs typeface="Times New Roman" panose="02020603050405020304" pitchFamily="18" charset="0"/>
              </a:rPr>
              <a:t> emissions in the southeastern US to prescribed fire, which also contributes to ozone formation. </a:t>
            </a:r>
          </a:p>
        </p:txBody>
      </p:sp>
      <p:sp>
        <p:nvSpPr>
          <p:cNvPr id="3" name="TextBox 2">
            <a:extLst>
              <a:ext uri="{FF2B5EF4-FFF2-40B4-BE49-F238E27FC236}">
                <a16:creationId xmlns:a16="http://schemas.microsoft.com/office/drawing/2014/main" id="{E84F85DC-580A-6C6D-64FC-42165C79014D}"/>
              </a:ext>
            </a:extLst>
          </p:cNvPr>
          <p:cNvSpPr txBox="1"/>
          <p:nvPr/>
        </p:nvSpPr>
        <p:spPr>
          <a:xfrm>
            <a:off x="1442123" y="235185"/>
            <a:ext cx="9634686" cy="95410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dirty="0"/>
              <a:t>Prescribed fire: Large source of PM</a:t>
            </a:r>
            <a:r>
              <a:rPr lang="en-US" sz="2800" baseline="-25000" dirty="0"/>
              <a:t>2.5</a:t>
            </a:r>
            <a:r>
              <a:rPr lang="en-US" sz="2800" dirty="0"/>
              <a:t> emissions in the southeastern US</a:t>
            </a:r>
          </a:p>
        </p:txBody>
      </p:sp>
      <p:sp>
        <p:nvSpPr>
          <p:cNvPr id="6" name="Slide Number Placeholder 5">
            <a:extLst>
              <a:ext uri="{FF2B5EF4-FFF2-40B4-BE49-F238E27FC236}">
                <a16:creationId xmlns:a16="http://schemas.microsoft.com/office/drawing/2014/main" id="{89F8EA8E-E3FF-0158-A9BB-70540911E8C5}"/>
              </a:ext>
            </a:extLst>
          </p:cNvPr>
          <p:cNvSpPr>
            <a:spLocks noGrp="1"/>
          </p:cNvSpPr>
          <p:nvPr>
            <p:ph type="sldNum" sz="quarter" idx="12"/>
          </p:nvPr>
        </p:nvSpPr>
        <p:spPr/>
        <p:txBody>
          <a:bodyPr/>
          <a:lstStyle/>
          <a:p>
            <a:fld id="{AE678206-0642-9F48-9727-6B519CB285FA}" type="slidenum">
              <a:rPr lang="en-US" smtClean="0"/>
              <a:t>3</a:t>
            </a:fld>
            <a:endParaRPr lang="en-US" dirty="0"/>
          </a:p>
        </p:txBody>
      </p:sp>
      <p:sp>
        <p:nvSpPr>
          <p:cNvPr id="8" name="Content Placeholder 7">
            <a:extLst>
              <a:ext uri="{FF2B5EF4-FFF2-40B4-BE49-F238E27FC236}">
                <a16:creationId xmlns:a16="http://schemas.microsoft.com/office/drawing/2014/main" id="{DDBDB8B8-7113-1BD7-138E-E40C0D8D91B1}"/>
              </a:ext>
            </a:extLst>
          </p:cNvPr>
          <p:cNvSpPr>
            <a:spLocks noGrp="1"/>
          </p:cNvSpPr>
          <p:nvPr>
            <p:ph idx="1"/>
          </p:nvPr>
        </p:nvSpPr>
        <p:spPr>
          <a:xfrm>
            <a:off x="544466" y="1319725"/>
            <a:ext cx="11430000" cy="1448376"/>
          </a:xfrm>
        </p:spPr>
        <p:txBody>
          <a:bodyPr>
            <a:normAutofit/>
          </a:bodyPr>
          <a:lstStyle/>
          <a:p>
            <a:r>
              <a:rPr lang="en-US" sz="2000" dirty="0"/>
              <a:t>Prescribed burns decrease the buildup of flammable vegetation and subsequent fuel for wildfires, mitigating the spread and intensity of wildfires. </a:t>
            </a:r>
          </a:p>
          <a:p>
            <a:r>
              <a:rPr lang="en-US" altLang="en-US" sz="2000" b="0" dirty="0">
                <a:solidFill>
                  <a:srgbClr val="000000"/>
                </a:solidFill>
              </a:rPr>
              <a:t>Prescribed fire improves native vegetation and wildlife habitat, controls insects and disease.</a:t>
            </a:r>
            <a:endParaRPr lang="en-US" sz="2000" dirty="0"/>
          </a:p>
        </p:txBody>
      </p:sp>
      <p:pic>
        <p:nvPicPr>
          <p:cNvPr id="10242" name="Picture 2" descr="Crews conduct broadcast burning in a unit of the Goosenest Adaptive Management Area">
            <a:extLst>
              <a:ext uri="{FF2B5EF4-FFF2-40B4-BE49-F238E27FC236}">
                <a16:creationId xmlns:a16="http://schemas.microsoft.com/office/drawing/2014/main" id="{F045ABB2-4EAD-E374-6849-F93B7D8B4A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2063" y="2586965"/>
            <a:ext cx="3880015" cy="29100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71A2B80-E565-EA68-3AAD-7DC848EE1847}"/>
              </a:ext>
            </a:extLst>
          </p:cNvPr>
          <p:cNvSpPr txBox="1"/>
          <p:nvPr/>
        </p:nvSpPr>
        <p:spPr>
          <a:xfrm>
            <a:off x="10439400" y="5315488"/>
            <a:ext cx="1241995" cy="430887"/>
          </a:xfrm>
          <a:prstGeom prst="rect">
            <a:avLst/>
          </a:prstGeom>
          <a:noFill/>
        </p:spPr>
        <p:txBody>
          <a:bodyPr wrap="square" rtlCol="0">
            <a:spAutoFit/>
          </a:bodyPr>
          <a:lstStyle/>
          <a:p>
            <a:pPr algn="ctr"/>
            <a:r>
              <a:rPr lang="en-US" sz="1050" dirty="0"/>
              <a:t>Source: LA times, 2021</a:t>
            </a:r>
          </a:p>
        </p:txBody>
      </p:sp>
    </p:spTree>
    <p:extLst>
      <p:ext uri="{BB962C8B-B14F-4D97-AF65-F5344CB8AC3E}">
        <p14:creationId xmlns:p14="http://schemas.microsoft.com/office/powerpoint/2010/main" val="420223286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1000" y="200722"/>
            <a:ext cx="6261847" cy="1014761"/>
          </a:xfrm>
        </p:spPr>
        <p:txBody>
          <a:bodyPr>
            <a:normAutofit/>
          </a:bodyPr>
          <a:lstStyle/>
          <a:p>
            <a:r>
              <a:rPr lang="en-US" sz="3200" b="1" dirty="0">
                <a:solidFill>
                  <a:schemeClr val="accent5">
                    <a:lumMod val="75000"/>
                  </a:schemeClr>
                </a:solidFill>
                <a:effectLst>
                  <a:outerShdw blurRad="38100" dist="38100" dir="2700000" algn="tl">
                    <a:srgbClr val="000000">
                      <a:alpha val="43137"/>
                    </a:srgbClr>
                  </a:outerShdw>
                </a:effectLst>
                <a:cs typeface="Times New Roman" panose="02020603050405020304" pitchFamily="18" charset="0"/>
              </a:rPr>
              <a:t>Hypotheses and Objective</a:t>
            </a:r>
            <a:endParaRPr lang="en-US" sz="3200" dirty="0"/>
          </a:p>
        </p:txBody>
      </p:sp>
      <p:sp>
        <p:nvSpPr>
          <p:cNvPr id="8" name="Content Placeholder 7"/>
          <p:cNvSpPr>
            <a:spLocks noGrp="1"/>
          </p:cNvSpPr>
          <p:nvPr>
            <p:ph idx="1"/>
          </p:nvPr>
        </p:nvSpPr>
        <p:spPr>
          <a:xfrm>
            <a:off x="648674" y="1215484"/>
            <a:ext cx="11162326" cy="4950854"/>
          </a:xfrm>
        </p:spPr>
        <p:txBody>
          <a:bodyPr>
            <a:normAutofit lnSpcReduction="10000"/>
          </a:bodyPr>
          <a:lstStyle/>
          <a:p>
            <a:pPr>
              <a:lnSpc>
                <a:spcPct val="110000"/>
              </a:lnSpc>
              <a:spcBef>
                <a:spcPts val="0"/>
              </a:spcBef>
            </a:pPr>
            <a:r>
              <a:rPr lang="en-US" altLang="en-US" sz="3200" dirty="0">
                <a:latin typeface="Calibri" panose="020F0502020204030204" pitchFamily="34" charset="0"/>
              </a:rPr>
              <a:t>Hypotheses</a:t>
            </a:r>
          </a:p>
          <a:p>
            <a:pPr algn="just">
              <a:lnSpc>
                <a:spcPct val="115000"/>
              </a:lnSpc>
              <a:spcBef>
                <a:spcPts val="0"/>
              </a:spcBef>
            </a:pPr>
            <a:r>
              <a:rPr lang="en-US" sz="2200" i="1" dirty="0">
                <a:solidFill>
                  <a:srgbClr val="262626"/>
                </a:solidFill>
                <a:effectLst/>
                <a:cs typeface="Calibri" panose="020F0502020204030204" pitchFamily="34" charset="0"/>
              </a:rPr>
              <a:t>Hypothesis 1: </a:t>
            </a:r>
            <a:r>
              <a:rPr lang="en-US" sz="2200" dirty="0">
                <a:solidFill>
                  <a:srgbClr val="262626"/>
                </a:solidFill>
                <a:effectLst/>
                <a:cs typeface="Calibri" panose="020F0502020204030204" pitchFamily="34" charset="0"/>
              </a:rPr>
              <a:t>Prescribed burning contributes to a large proportion of daily PM</a:t>
            </a:r>
            <a:r>
              <a:rPr lang="en-US" sz="2200" baseline="-25000" dirty="0">
                <a:solidFill>
                  <a:srgbClr val="262626"/>
                </a:solidFill>
                <a:effectLst/>
                <a:cs typeface="Calibri" panose="020F0502020204030204" pitchFamily="34" charset="0"/>
              </a:rPr>
              <a:t>2.5 </a:t>
            </a:r>
            <a:r>
              <a:rPr lang="en-US" sz="2200" dirty="0">
                <a:solidFill>
                  <a:srgbClr val="262626"/>
                </a:solidFill>
                <a:effectLst/>
                <a:cs typeface="Calibri" panose="020F0502020204030204" pitchFamily="34" charset="0"/>
              </a:rPr>
              <a:t>and ozone concentrations in the southeastern US. </a:t>
            </a:r>
            <a:endParaRPr lang="en-US" sz="2200" dirty="0">
              <a:cs typeface="Calibri" panose="020F0502020204030204" pitchFamily="34" charset="0"/>
            </a:endParaRPr>
          </a:p>
          <a:p>
            <a:pPr algn="just">
              <a:lnSpc>
                <a:spcPct val="115000"/>
              </a:lnSpc>
              <a:spcBef>
                <a:spcPts val="0"/>
              </a:spcBef>
            </a:pPr>
            <a:r>
              <a:rPr lang="en-US" sz="2200" i="1" dirty="0">
                <a:solidFill>
                  <a:srgbClr val="0070C0"/>
                </a:solidFill>
                <a:effectLst/>
                <a:cs typeface="Calibri" panose="020F0502020204030204" pitchFamily="34" charset="0"/>
              </a:rPr>
              <a:t>Hypothesis 2: </a:t>
            </a:r>
            <a:r>
              <a:rPr lang="en-US" sz="2200" dirty="0">
                <a:solidFill>
                  <a:srgbClr val="0070C0"/>
                </a:solidFill>
                <a:effectLst/>
                <a:cs typeface="Calibri" panose="020F0502020204030204" pitchFamily="34" charset="0"/>
              </a:rPr>
              <a:t>Exposure to air pollution from prescribed burns is associated with a higher risk of emergency department (ED) visits for respiratory and cardiovascular disease. </a:t>
            </a:r>
          </a:p>
          <a:p>
            <a:pPr marL="228600" marR="0" algn="just">
              <a:lnSpc>
                <a:spcPct val="115000"/>
              </a:lnSpc>
              <a:spcBef>
                <a:spcPts val="0"/>
              </a:spcBef>
              <a:spcAft>
                <a:spcPts val="0"/>
              </a:spcAft>
            </a:pPr>
            <a:endParaRPr lang="en-US" sz="1800" dirty="0">
              <a:solidFill>
                <a:srgbClr val="262626"/>
              </a:solidFill>
              <a:latin typeface="Calibri" panose="020F0502020204030204" pitchFamily="34" charset="0"/>
              <a:ea typeface="Times New Roman" panose="02020603050405020304" pitchFamily="18" charset="0"/>
              <a:cs typeface="Calibri" panose="020F0502020204030204" pitchFamily="34" charset="0"/>
            </a:endParaRPr>
          </a:p>
          <a:p>
            <a:pPr marL="228600" marR="0" algn="just">
              <a:lnSpc>
                <a:spcPct val="115000"/>
              </a:lnSpc>
              <a:spcBef>
                <a:spcPts val="0"/>
              </a:spcBef>
              <a:spcAft>
                <a:spcPts val="0"/>
              </a:spcAft>
            </a:pPr>
            <a:r>
              <a:rPr lang="en-US" altLang="en-US" sz="3200" dirty="0">
                <a:latin typeface="Calibri" panose="020F0502020204030204" pitchFamily="34" charset="0"/>
              </a:rPr>
              <a:t>Overarching objective</a:t>
            </a:r>
          </a:p>
          <a:p>
            <a:pPr lvl="0" algn="just">
              <a:lnSpc>
                <a:spcPct val="115000"/>
              </a:lnSpc>
              <a:spcBef>
                <a:spcPts val="0"/>
              </a:spcBef>
            </a:pPr>
            <a:r>
              <a:rPr lang="en-US" sz="2200" dirty="0">
                <a:solidFill>
                  <a:srgbClr val="262626"/>
                </a:solidFill>
                <a:cs typeface="Calibri" panose="020F0502020204030204" pitchFamily="34" charset="0"/>
              </a:rPr>
              <a:t>Estimate the air quality impacts associated with prescribed burning and related exposure to both PM</a:t>
            </a:r>
            <a:r>
              <a:rPr lang="en-US" sz="2200" baseline="-25000" dirty="0">
                <a:solidFill>
                  <a:srgbClr val="262626"/>
                </a:solidFill>
                <a:cs typeface="Calibri" panose="020F0502020204030204" pitchFamily="34" charset="0"/>
              </a:rPr>
              <a:t>2.5</a:t>
            </a:r>
            <a:r>
              <a:rPr lang="en-US" sz="2200" dirty="0">
                <a:solidFill>
                  <a:srgbClr val="262626"/>
                </a:solidFill>
                <a:cs typeface="Calibri" panose="020F0502020204030204" pitchFamily="34" charset="0"/>
              </a:rPr>
              <a:t> and O</a:t>
            </a:r>
            <a:r>
              <a:rPr lang="en-US" sz="2200" baseline="-25000" dirty="0">
                <a:solidFill>
                  <a:srgbClr val="262626"/>
                </a:solidFill>
                <a:cs typeface="Calibri" panose="020F0502020204030204" pitchFamily="34" charset="0"/>
              </a:rPr>
              <a:t>3</a:t>
            </a:r>
            <a:r>
              <a:rPr lang="en-US" sz="2200" dirty="0">
                <a:solidFill>
                  <a:srgbClr val="262626"/>
                </a:solidFill>
                <a:cs typeface="Calibri" panose="020F0502020204030204" pitchFamily="34" charset="0"/>
              </a:rPr>
              <a:t> levels in the southeastern US. </a:t>
            </a:r>
          </a:p>
          <a:p>
            <a:pPr lvl="0" algn="just">
              <a:lnSpc>
                <a:spcPct val="115000"/>
              </a:lnSpc>
              <a:spcBef>
                <a:spcPts val="0"/>
              </a:spcBef>
            </a:pPr>
            <a:endParaRPr lang="en-US" sz="2200" dirty="0">
              <a:solidFill>
                <a:srgbClr val="262626"/>
              </a:solidFill>
              <a:cs typeface="Calibri" panose="020F0502020204030204" pitchFamily="34" charset="0"/>
            </a:endParaRPr>
          </a:p>
          <a:p>
            <a:pPr lvl="0" algn="just">
              <a:lnSpc>
                <a:spcPct val="115000"/>
              </a:lnSpc>
              <a:spcBef>
                <a:spcPts val="0"/>
              </a:spcBef>
            </a:pPr>
            <a:r>
              <a:rPr lang="en-US" sz="2200" dirty="0">
                <a:solidFill>
                  <a:srgbClr val="0070C0"/>
                </a:solidFill>
                <a:cs typeface="Calibri" panose="020F0502020204030204" pitchFamily="34" charset="0"/>
              </a:rPr>
              <a:t>Quantify the effects of PM</a:t>
            </a:r>
            <a:r>
              <a:rPr lang="en-US" sz="2200" baseline="-25000" dirty="0">
                <a:solidFill>
                  <a:srgbClr val="0070C0"/>
                </a:solidFill>
                <a:cs typeface="Calibri" panose="020F0502020204030204" pitchFamily="34" charset="0"/>
              </a:rPr>
              <a:t>2.5</a:t>
            </a:r>
            <a:r>
              <a:rPr lang="en-US" sz="2200" dirty="0">
                <a:solidFill>
                  <a:srgbClr val="0070C0"/>
                </a:solidFill>
                <a:cs typeface="Calibri" panose="020F0502020204030204" pitchFamily="34" charset="0"/>
              </a:rPr>
              <a:t> and O</a:t>
            </a:r>
            <a:r>
              <a:rPr lang="en-US" sz="2200" baseline="-25000" dirty="0">
                <a:solidFill>
                  <a:srgbClr val="0070C0"/>
                </a:solidFill>
                <a:cs typeface="Calibri" panose="020F0502020204030204" pitchFamily="34" charset="0"/>
              </a:rPr>
              <a:t>3</a:t>
            </a:r>
            <a:r>
              <a:rPr lang="en-US" sz="2200" dirty="0">
                <a:solidFill>
                  <a:srgbClr val="0070C0"/>
                </a:solidFill>
                <a:cs typeface="Calibri" panose="020F0502020204030204" pitchFamily="34" charset="0"/>
              </a:rPr>
              <a:t> attributable to prescribed burns on rates of ED </a:t>
            </a:r>
            <a:r>
              <a:rPr lang="en-US" sz="2200">
                <a:solidFill>
                  <a:srgbClr val="0070C0"/>
                </a:solidFill>
                <a:cs typeface="Calibri" panose="020F0502020204030204" pitchFamily="34" charset="0"/>
              </a:rPr>
              <a:t>visits in </a:t>
            </a:r>
            <a:r>
              <a:rPr lang="en-US" sz="2200" dirty="0">
                <a:solidFill>
                  <a:srgbClr val="0070C0"/>
                </a:solidFill>
                <a:cs typeface="Calibri" panose="020F0502020204030204" pitchFamily="34" charset="0"/>
              </a:rPr>
              <a:t>a large population of insured individuals residing across the southeastern US. </a:t>
            </a:r>
            <a:endParaRPr lang="en-US" altLang="en-US" sz="2200" dirty="0">
              <a:solidFill>
                <a:srgbClr val="0070C0"/>
              </a:solidFill>
              <a:cs typeface="Calibri" panose="020F0502020204030204" pitchFamily="34" charset="0"/>
            </a:endParaRPr>
          </a:p>
        </p:txBody>
      </p:sp>
      <p:pic>
        <p:nvPicPr>
          <p:cNvPr id="3" name="Picture 4">
            <a:extLst>
              <a:ext uri="{FF2B5EF4-FFF2-40B4-BE49-F238E27FC236}">
                <a16:creationId xmlns:a16="http://schemas.microsoft.com/office/drawing/2014/main" id="{E2464BA1-06D7-65E3-7D09-317891B56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2965" y="40341"/>
            <a:ext cx="1776286" cy="1648496"/>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CB8C4168-E287-6B31-9C09-1A3163AFEB9F}"/>
              </a:ext>
            </a:extLst>
          </p:cNvPr>
          <p:cNvSpPr>
            <a:spLocks noGrp="1"/>
          </p:cNvSpPr>
          <p:nvPr>
            <p:ph type="sldNum" sz="quarter" idx="12"/>
          </p:nvPr>
        </p:nvSpPr>
        <p:spPr/>
        <p:txBody>
          <a:bodyPr/>
          <a:lstStyle/>
          <a:p>
            <a:fld id="{AE678206-0642-9F48-9727-6B519CB285FA}" type="slidenum">
              <a:rPr lang="en-US" smtClean="0"/>
              <a:t>4</a:t>
            </a:fld>
            <a:endParaRPr lang="en-US"/>
          </a:p>
        </p:txBody>
      </p:sp>
    </p:spTree>
    <p:extLst>
      <p:ext uri="{BB962C8B-B14F-4D97-AF65-F5344CB8AC3E}">
        <p14:creationId xmlns:p14="http://schemas.microsoft.com/office/powerpoint/2010/main" val="120711111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710" y="106933"/>
            <a:ext cx="6811537" cy="1014761"/>
          </a:xfrm>
        </p:spPr>
        <p:txBody>
          <a:bodyPr>
            <a:normAutofit/>
          </a:bodyPr>
          <a:lstStyle/>
          <a:p>
            <a:r>
              <a:rPr lang="en-US" sz="3200" b="1" dirty="0">
                <a:solidFill>
                  <a:schemeClr val="accent5">
                    <a:lumMod val="75000"/>
                  </a:schemeClr>
                </a:solidFill>
                <a:effectLst>
                  <a:outerShdw blurRad="38100" dist="38100" dir="2700000" algn="tl">
                    <a:srgbClr val="000000">
                      <a:alpha val="43137"/>
                    </a:srgbClr>
                  </a:outerShdw>
                </a:effectLst>
                <a:cs typeface="Times New Roman" panose="02020603050405020304" pitchFamily="18" charset="0"/>
              </a:rPr>
              <a:t>Tasks</a:t>
            </a:r>
            <a:endParaRPr lang="en-US" sz="3200" dirty="0"/>
          </a:p>
        </p:txBody>
      </p:sp>
      <p:sp>
        <p:nvSpPr>
          <p:cNvPr id="9" name="Slide Number Placeholder 8">
            <a:extLst>
              <a:ext uri="{FF2B5EF4-FFF2-40B4-BE49-F238E27FC236}">
                <a16:creationId xmlns:a16="http://schemas.microsoft.com/office/drawing/2014/main" id="{31700C98-3AD8-7F69-EDD8-039BB205DA0D}"/>
              </a:ext>
            </a:extLst>
          </p:cNvPr>
          <p:cNvSpPr>
            <a:spLocks noGrp="1"/>
          </p:cNvSpPr>
          <p:nvPr>
            <p:ph type="sldNum" sz="quarter" idx="12"/>
          </p:nvPr>
        </p:nvSpPr>
        <p:spPr/>
        <p:txBody>
          <a:bodyPr/>
          <a:lstStyle/>
          <a:p>
            <a:fld id="{AE678206-0642-9F48-9727-6B519CB285FA}" type="slidenum">
              <a:rPr lang="en-US" smtClean="0"/>
              <a:t>5</a:t>
            </a:fld>
            <a:endParaRPr lang="en-US"/>
          </a:p>
        </p:txBody>
      </p:sp>
      <p:sp>
        <p:nvSpPr>
          <p:cNvPr id="10" name="TextBox 9">
            <a:extLst>
              <a:ext uri="{FF2B5EF4-FFF2-40B4-BE49-F238E27FC236}">
                <a16:creationId xmlns:a16="http://schemas.microsoft.com/office/drawing/2014/main" id="{9E84170F-6F76-1FF9-AFC7-4859F1C20DA1}"/>
              </a:ext>
            </a:extLst>
          </p:cNvPr>
          <p:cNvSpPr txBox="1"/>
          <p:nvPr/>
        </p:nvSpPr>
        <p:spPr>
          <a:xfrm>
            <a:off x="4800598" y="1155978"/>
            <a:ext cx="5123330" cy="13234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dirty="0">
                <a:effectLst/>
                <a:latin typeface="Roboto" panose="02000000000000000000" pitchFamily="2" charset="0"/>
                <a:ea typeface="Roboto" panose="02000000000000000000" pitchFamily="2" charset="0"/>
              </a:rPr>
              <a:t>Also obtained satellite-based fire emissions data for the 2016–2020 period from the Fire Inventory from National Center for Atmospheric Research (FINN)</a:t>
            </a:r>
            <a:endParaRPr lang="en-US" sz="2000" dirty="0">
              <a:solidFill>
                <a:srgbClr val="262626"/>
              </a:solidFill>
              <a:latin typeface="Roboto" panose="02000000000000000000" pitchFamily="2" charset="0"/>
              <a:ea typeface="Roboto" panose="02000000000000000000" pitchFamily="2" charset="0"/>
              <a:cs typeface="Calibri" panose="020F0502020204030204" pitchFamily="34" charset="0"/>
            </a:endParaRPr>
          </a:p>
        </p:txBody>
      </p:sp>
      <p:sp>
        <p:nvSpPr>
          <p:cNvPr id="12" name="TextBox 11">
            <a:extLst>
              <a:ext uri="{FF2B5EF4-FFF2-40B4-BE49-F238E27FC236}">
                <a16:creationId xmlns:a16="http://schemas.microsoft.com/office/drawing/2014/main" id="{EE495580-52A7-02A8-DC88-B6D6BC3A299F}"/>
              </a:ext>
            </a:extLst>
          </p:cNvPr>
          <p:cNvSpPr txBox="1"/>
          <p:nvPr/>
        </p:nvSpPr>
        <p:spPr>
          <a:xfrm>
            <a:off x="838710" y="1155979"/>
            <a:ext cx="3398737"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dirty="0">
                <a:solidFill>
                  <a:srgbClr val="262626"/>
                </a:solidFill>
                <a:latin typeface="Roboto" panose="02000000000000000000" pitchFamily="2" charset="0"/>
                <a:ea typeface="Roboto" panose="02000000000000000000" pitchFamily="2" charset="0"/>
                <a:cs typeface="Calibri" panose="020F0502020204030204" pitchFamily="34" charset="0"/>
              </a:rPr>
              <a:t>Acquired the prescribed fire permit data for FL, GA, and SC for the years 2016–2020</a:t>
            </a:r>
          </a:p>
        </p:txBody>
      </p:sp>
      <p:sp>
        <p:nvSpPr>
          <p:cNvPr id="29" name="Text Box 6">
            <a:extLst>
              <a:ext uri="{FF2B5EF4-FFF2-40B4-BE49-F238E27FC236}">
                <a16:creationId xmlns:a16="http://schemas.microsoft.com/office/drawing/2014/main" id="{477DC2DF-CF99-2693-1A14-E2DD952AAC1C}"/>
              </a:ext>
            </a:extLst>
          </p:cNvPr>
          <p:cNvSpPr txBox="1"/>
          <p:nvPr/>
        </p:nvSpPr>
        <p:spPr>
          <a:xfrm>
            <a:off x="7310265" y="2862615"/>
            <a:ext cx="3919534" cy="767475"/>
          </a:xfrm>
          <a:prstGeom prst="rect">
            <a:avLst/>
          </a:prstGeom>
          <a:ln w="12700">
            <a:solidFill>
              <a:schemeClr val="tx1"/>
            </a:solidFill>
          </a:ln>
        </p:spPr>
        <p:style>
          <a:lnRef idx="2">
            <a:schemeClr val="dk1"/>
          </a:lnRef>
          <a:fillRef idx="1">
            <a:schemeClr val="lt1"/>
          </a:fillRef>
          <a:effectRef idx="0">
            <a:schemeClr val="dk1"/>
          </a:effectRef>
          <a:fontRef idx="minor">
            <a:schemeClr val="dk1"/>
          </a:fontRef>
        </p:style>
        <p:txBody>
          <a:bodyPr rot="0" spcFirstLastPara="1" vert="horz" wrap="square" lIns="45719" tIns="45719" rIns="45719" bIns="45719" numCol="1" spcCol="38100" rtlCol="0" fromWordArt="0" anchor="t" anchorCtr="0" forceAA="0" compatLnSpc="1">
            <a:prstTxWarp prst="textNoShape">
              <a:avLst/>
            </a:prstTxWarp>
            <a:noAutofit/>
          </a:bodyPr>
          <a:lstStyle/>
          <a:p>
            <a:pPr marL="0" marR="0">
              <a:lnSpc>
                <a:spcPct val="107000"/>
              </a:lnSpc>
              <a:spcBef>
                <a:spcPts val="0"/>
              </a:spcBef>
              <a:spcAft>
                <a:spcPts val="800"/>
              </a:spcAft>
            </a:pPr>
            <a:r>
              <a:rPr lang="en-US" sz="2000" dirty="0">
                <a:effectLst/>
                <a:latin typeface="Roboto" panose="02000000000000000000" pitchFamily="2" charset="0"/>
                <a:ea typeface="Roboto" panose="02000000000000000000" pitchFamily="2" charset="0"/>
                <a:cs typeface="Times New Roman" panose="02020603050405020304" pitchFamily="18" charset="0"/>
              </a:rPr>
              <a:t>Remove Agricultural fire based on land cover database (NLCD)</a:t>
            </a:r>
            <a:endParaRPr lang="en-US" dirty="0">
              <a:effectLst/>
              <a:latin typeface="Roboto" panose="02000000000000000000" pitchFamily="2" charset="0"/>
              <a:ea typeface="Roboto" panose="02000000000000000000" pitchFamily="2" charset="0"/>
              <a:cs typeface="Times New Roman" panose="02020603050405020304" pitchFamily="18" charset="0"/>
            </a:endParaRPr>
          </a:p>
        </p:txBody>
      </p:sp>
      <p:sp>
        <p:nvSpPr>
          <p:cNvPr id="30" name="Text Box 7">
            <a:extLst>
              <a:ext uri="{FF2B5EF4-FFF2-40B4-BE49-F238E27FC236}">
                <a16:creationId xmlns:a16="http://schemas.microsoft.com/office/drawing/2014/main" id="{0E58B51E-F4EC-C5C9-CC0F-180BF303CB70}"/>
              </a:ext>
            </a:extLst>
          </p:cNvPr>
          <p:cNvSpPr txBox="1"/>
          <p:nvPr/>
        </p:nvSpPr>
        <p:spPr>
          <a:xfrm>
            <a:off x="7310265" y="3876076"/>
            <a:ext cx="3905424" cy="1614799"/>
          </a:xfrm>
          <a:prstGeom prst="rect">
            <a:avLst/>
          </a:prstGeom>
          <a:ln w="12700"/>
        </p:spPr>
        <p:style>
          <a:lnRef idx="2">
            <a:schemeClr val="dk1"/>
          </a:lnRef>
          <a:fillRef idx="1">
            <a:schemeClr val="lt1"/>
          </a:fillRef>
          <a:effectRef idx="0">
            <a:schemeClr val="dk1"/>
          </a:effectRef>
          <a:fontRef idx="minor">
            <a:schemeClr val="dk1"/>
          </a:fontRef>
        </p:style>
        <p:txBody>
          <a:bodyPr rot="0" spcFirstLastPara="1" vert="horz" wrap="square" lIns="45719" tIns="45719" rIns="45719" bIns="45719" numCol="1" spcCol="38100" rtlCol="0" fromWordArt="0" anchor="t" anchorCtr="0" forceAA="0" compatLnSpc="1">
            <a:prstTxWarp prst="textNoShape">
              <a:avLst/>
            </a:prstTxWarp>
            <a:spAutoFit/>
          </a:bodyPr>
          <a:lstStyle/>
          <a:p>
            <a:pPr marL="0" marR="0">
              <a:lnSpc>
                <a:spcPct val="107000"/>
              </a:lnSpc>
              <a:spcBef>
                <a:spcPts val="0"/>
              </a:spcBef>
              <a:spcAft>
                <a:spcPts val="800"/>
              </a:spcAft>
            </a:pPr>
            <a:r>
              <a:rPr lang="en-US" sz="2000" dirty="0">
                <a:solidFill>
                  <a:schemeClr val="tx1"/>
                </a:solidFill>
                <a:effectLst/>
                <a:latin typeface="Roboto" panose="02000000000000000000" pitchFamily="2" charset="0"/>
                <a:ea typeface="Roboto" panose="02000000000000000000" pitchFamily="2" charset="0"/>
                <a:cs typeface="Times New Roman" panose="02020603050405020304" pitchFamily="18" charset="0"/>
              </a:rPr>
              <a:t>Remove wildfire based on the durations </a:t>
            </a:r>
          </a:p>
          <a:p>
            <a:pPr marL="0" marR="0">
              <a:lnSpc>
                <a:spcPct val="107000"/>
              </a:lnSpc>
              <a:spcBef>
                <a:spcPts val="0"/>
              </a:spcBef>
              <a:spcAft>
                <a:spcPts val="800"/>
              </a:spcAft>
            </a:pPr>
            <a:r>
              <a:rPr lang="en-US" sz="2000" b="1" dirty="0">
                <a:solidFill>
                  <a:srgbClr val="0070C0"/>
                </a:solidFill>
                <a:effectLst/>
                <a:latin typeface="Roboto" panose="02000000000000000000" pitchFamily="2" charset="0"/>
                <a:ea typeface="Roboto" panose="02000000000000000000" pitchFamily="2" charset="0"/>
                <a:cs typeface="Times New Roman" panose="02020603050405020304" pitchFamily="18" charset="0"/>
              </a:rPr>
              <a:t>(We assume all fires which last more than one day are wildfires.)</a:t>
            </a:r>
            <a:endParaRPr lang="en-US" b="1" dirty="0">
              <a:solidFill>
                <a:srgbClr val="0070C0"/>
              </a:solidFill>
              <a:effectLst/>
              <a:latin typeface="Roboto" panose="02000000000000000000" pitchFamily="2" charset="0"/>
              <a:ea typeface="Roboto" panose="02000000000000000000" pitchFamily="2" charset="0"/>
              <a:cs typeface="Times New Roman" panose="02020603050405020304" pitchFamily="18" charset="0"/>
            </a:endParaRPr>
          </a:p>
        </p:txBody>
      </p:sp>
      <p:sp>
        <p:nvSpPr>
          <p:cNvPr id="31" name="Text Box 8">
            <a:extLst>
              <a:ext uri="{FF2B5EF4-FFF2-40B4-BE49-F238E27FC236}">
                <a16:creationId xmlns:a16="http://schemas.microsoft.com/office/drawing/2014/main" id="{6AD06F69-BE47-19A1-9037-CB5FA1B69DC9}"/>
              </a:ext>
            </a:extLst>
          </p:cNvPr>
          <p:cNvSpPr txBox="1"/>
          <p:nvPr/>
        </p:nvSpPr>
        <p:spPr>
          <a:xfrm>
            <a:off x="5893920" y="5405497"/>
            <a:ext cx="1394679" cy="707884"/>
          </a:xfrm>
          <a:prstGeom prst="rect">
            <a:avLst/>
          </a:prstGeom>
          <a:ln w="12700">
            <a:solidFill>
              <a:srgbClr val="FFC000"/>
            </a:solidFill>
          </a:ln>
        </p:spPr>
        <p:style>
          <a:lnRef idx="2">
            <a:schemeClr val="dk1"/>
          </a:lnRef>
          <a:fillRef idx="1">
            <a:schemeClr val="lt1"/>
          </a:fillRef>
          <a:effectRef idx="0">
            <a:schemeClr val="dk1"/>
          </a:effectRef>
          <a:fontRef idx="minor">
            <a:schemeClr val="dk1"/>
          </a:fontRef>
        </p:style>
        <p:txBody>
          <a:bodyPr rot="0" spcFirstLastPara="1" vert="horz" wrap="square" lIns="45719" tIns="45719" rIns="45719" bIns="45719" numCol="1" spcCol="38100" rtlCol="0" fromWordArt="0" anchor="t" anchorCtr="0" forceAA="0" compatLnSpc="1">
            <a:prstTxWarp prst="textNoShape">
              <a:avLst/>
            </a:prstTxWarp>
            <a:spAutoFit/>
          </a:bodyPr>
          <a:lstStyle/>
          <a:p>
            <a:pPr marL="0" marR="0" algn="ctr">
              <a:spcBef>
                <a:spcPts val="0"/>
              </a:spcBef>
              <a:spcAft>
                <a:spcPts val="0"/>
              </a:spcAft>
            </a:pPr>
            <a:r>
              <a:rPr lang="en-US" sz="2000" dirty="0">
                <a:ln>
                  <a:noFill/>
                </a:ln>
                <a:solidFill>
                  <a:srgbClr val="00B050"/>
                </a:solidFill>
                <a:effectLst/>
                <a:uFill>
                  <a:solidFill>
                    <a:srgbClr val="000000"/>
                  </a:solidFill>
                </a:uFill>
                <a:latin typeface="Roboto" panose="02000000000000000000" pitchFamily="2" charset="0"/>
                <a:ea typeface="Roboto" panose="02000000000000000000" pitchFamily="2" charset="0"/>
                <a:cs typeface="Arial Unicode MS" panose="020B0604020202020204" pitchFamily="34" charset="-128"/>
              </a:rPr>
              <a:t>Prescribed Fire</a:t>
            </a:r>
            <a:endParaRPr lang="en-US" sz="2000" dirty="0">
              <a:ln>
                <a:noFill/>
              </a:ln>
              <a:solidFill>
                <a:srgbClr val="00B050"/>
              </a:solidFill>
              <a:effectLst/>
              <a:uFill>
                <a:solidFill>
                  <a:srgbClr val="000000"/>
                </a:solidFill>
              </a:uFill>
              <a:latin typeface="Roboto" panose="02000000000000000000" pitchFamily="2" charset="0"/>
              <a:ea typeface="Roboto" panose="02000000000000000000" pitchFamily="2" charset="0"/>
            </a:endParaRPr>
          </a:p>
        </p:txBody>
      </p:sp>
      <p:cxnSp>
        <p:nvCxnSpPr>
          <p:cNvPr id="32" name="Straight Arrow Connector 31">
            <a:extLst>
              <a:ext uri="{FF2B5EF4-FFF2-40B4-BE49-F238E27FC236}">
                <a16:creationId xmlns:a16="http://schemas.microsoft.com/office/drawing/2014/main" id="{670DB4C3-A0AD-EF4F-DBF0-4CE7CE010CC5}"/>
              </a:ext>
            </a:extLst>
          </p:cNvPr>
          <p:cNvCxnSpPr/>
          <p:nvPr/>
        </p:nvCxnSpPr>
        <p:spPr>
          <a:xfrm>
            <a:off x="6672646" y="2479417"/>
            <a:ext cx="0" cy="2926080"/>
          </a:xfrm>
          <a:prstGeom prst="straightConnector1">
            <a:avLst/>
          </a:prstGeom>
          <a:noFill/>
          <a:ln w="12700" cap="flat">
            <a:solidFill>
              <a:schemeClr val="tx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4" name="Straight Arrow Connector 33">
            <a:extLst>
              <a:ext uri="{FF2B5EF4-FFF2-40B4-BE49-F238E27FC236}">
                <a16:creationId xmlns:a16="http://schemas.microsoft.com/office/drawing/2014/main" id="{D80199D6-C7D3-3D16-87F8-2A712EBF8CA2}"/>
              </a:ext>
            </a:extLst>
          </p:cNvPr>
          <p:cNvCxnSpPr/>
          <p:nvPr/>
        </p:nvCxnSpPr>
        <p:spPr>
          <a:xfrm>
            <a:off x="6670185" y="3297152"/>
            <a:ext cx="640080" cy="0"/>
          </a:xfrm>
          <a:prstGeom prst="straightConnector1">
            <a:avLst/>
          </a:prstGeom>
          <a:noFill/>
          <a:ln w="12700" cap="flat">
            <a:solidFill>
              <a:schemeClr val="tx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5" name="Straight Arrow Connector 34">
            <a:extLst>
              <a:ext uri="{FF2B5EF4-FFF2-40B4-BE49-F238E27FC236}">
                <a16:creationId xmlns:a16="http://schemas.microsoft.com/office/drawing/2014/main" id="{D6693CEE-8599-7BAE-EA2B-01588A5F26C5}"/>
              </a:ext>
            </a:extLst>
          </p:cNvPr>
          <p:cNvCxnSpPr/>
          <p:nvPr/>
        </p:nvCxnSpPr>
        <p:spPr>
          <a:xfrm>
            <a:off x="6672646" y="4577314"/>
            <a:ext cx="640080" cy="0"/>
          </a:xfrm>
          <a:prstGeom prst="straightConnector1">
            <a:avLst/>
          </a:prstGeom>
          <a:noFill/>
          <a:ln w="12700" cap="flat">
            <a:solidFill>
              <a:schemeClr val="tx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38" name="TextBox 37">
            <a:extLst>
              <a:ext uri="{FF2B5EF4-FFF2-40B4-BE49-F238E27FC236}">
                <a16:creationId xmlns:a16="http://schemas.microsoft.com/office/drawing/2014/main" id="{3AF16986-4F43-1A9D-87E2-90C689F94A04}"/>
              </a:ext>
            </a:extLst>
          </p:cNvPr>
          <p:cNvSpPr txBox="1"/>
          <p:nvPr/>
        </p:nvSpPr>
        <p:spPr>
          <a:xfrm>
            <a:off x="838710" y="4272100"/>
            <a:ext cx="3398734"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dirty="0">
                <a:effectLst/>
                <a:latin typeface="Roboto" panose="02000000000000000000" pitchFamily="2" charset="0"/>
                <a:ea typeface="Roboto" panose="02000000000000000000" pitchFamily="2" charset="0"/>
              </a:rPr>
              <a:t>Run the BlueSky emission framework </a:t>
            </a:r>
            <a:r>
              <a:rPr lang="en-US" sz="2000" dirty="0">
                <a:latin typeface="Roboto" panose="02000000000000000000" pitchFamily="2" charset="0"/>
                <a:ea typeface="Roboto" panose="02000000000000000000" pitchFamily="2" charset="0"/>
              </a:rPr>
              <a:t>with FINN adjusted burned area </a:t>
            </a:r>
          </a:p>
        </p:txBody>
      </p:sp>
      <p:sp>
        <p:nvSpPr>
          <p:cNvPr id="39" name="TextBox 38">
            <a:extLst>
              <a:ext uri="{FF2B5EF4-FFF2-40B4-BE49-F238E27FC236}">
                <a16:creationId xmlns:a16="http://schemas.microsoft.com/office/drawing/2014/main" id="{2CB103A6-0559-2124-23E7-5D61CF8263C8}"/>
              </a:ext>
            </a:extLst>
          </p:cNvPr>
          <p:cNvSpPr txBox="1"/>
          <p:nvPr/>
        </p:nvSpPr>
        <p:spPr>
          <a:xfrm>
            <a:off x="838710" y="5570062"/>
            <a:ext cx="3398734"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dirty="0"/>
              <a:t>Run </a:t>
            </a:r>
            <a:r>
              <a:rPr lang="en-US" sz="2000" dirty="0">
                <a:latin typeface="Roboto" panose="02000000000000000000" pitchFamily="2" charset="0"/>
                <a:ea typeface="Roboto" panose="02000000000000000000" pitchFamily="2" charset="0"/>
              </a:rPr>
              <a:t>CMAQ</a:t>
            </a:r>
            <a:endParaRPr lang="en-US" dirty="0">
              <a:latin typeface="Roboto" panose="02000000000000000000" pitchFamily="2" charset="0"/>
              <a:ea typeface="Roboto" panose="02000000000000000000" pitchFamily="2" charset="0"/>
            </a:endParaRPr>
          </a:p>
        </p:txBody>
      </p:sp>
      <p:cxnSp>
        <p:nvCxnSpPr>
          <p:cNvPr id="41" name="Straight Arrow Connector 40">
            <a:extLst>
              <a:ext uri="{FF2B5EF4-FFF2-40B4-BE49-F238E27FC236}">
                <a16:creationId xmlns:a16="http://schemas.microsoft.com/office/drawing/2014/main" id="{FB41C110-7C23-0933-5FC3-3BB1EA1BC4F4}"/>
              </a:ext>
            </a:extLst>
          </p:cNvPr>
          <p:cNvCxnSpPr>
            <a:cxnSpLocks/>
            <a:stCxn id="31" idx="1"/>
            <a:endCxn id="37" idx="3"/>
          </p:cNvCxnSpPr>
          <p:nvPr/>
        </p:nvCxnSpPr>
        <p:spPr>
          <a:xfrm flipH="1" flipV="1">
            <a:off x="4237451" y="3515997"/>
            <a:ext cx="1656469" cy="224344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05F2A68-2721-2241-32DC-A4F39FD34D6D}"/>
              </a:ext>
            </a:extLst>
          </p:cNvPr>
          <p:cNvCxnSpPr>
            <a:cxnSpLocks/>
            <a:stCxn id="37" idx="2"/>
            <a:endCxn id="38" idx="0"/>
          </p:cNvCxnSpPr>
          <p:nvPr/>
        </p:nvCxnSpPr>
        <p:spPr>
          <a:xfrm flipH="1">
            <a:off x="2538077" y="4023828"/>
            <a:ext cx="4" cy="248272"/>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06D573AF-A9FE-7A44-418C-296657929BB9}"/>
              </a:ext>
            </a:extLst>
          </p:cNvPr>
          <p:cNvCxnSpPr>
            <a:cxnSpLocks/>
            <a:stCxn id="38" idx="2"/>
            <a:endCxn id="39" idx="0"/>
          </p:cNvCxnSpPr>
          <p:nvPr/>
        </p:nvCxnSpPr>
        <p:spPr>
          <a:xfrm>
            <a:off x="2538077" y="5287763"/>
            <a:ext cx="0" cy="28229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50B19E12-464D-2B8D-1B8C-4B64DB4D9DA9}"/>
              </a:ext>
            </a:extLst>
          </p:cNvPr>
          <p:cNvSpPr txBox="1"/>
          <p:nvPr/>
        </p:nvSpPr>
        <p:spPr>
          <a:xfrm>
            <a:off x="838710" y="6113381"/>
            <a:ext cx="857506" cy="369332"/>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latin typeface="Roboto" panose="02000000000000000000" pitchFamily="2" charset="0"/>
                <a:ea typeface="Roboto" panose="02000000000000000000" pitchFamily="2" charset="0"/>
              </a:rPr>
              <a:t>Fire</a:t>
            </a:r>
          </a:p>
        </p:txBody>
      </p:sp>
      <p:sp>
        <p:nvSpPr>
          <p:cNvPr id="51" name="TextBox 50">
            <a:extLst>
              <a:ext uri="{FF2B5EF4-FFF2-40B4-BE49-F238E27FC236}">
                <a16:creationId xmlns:a16="http://schemas.microsoft.com/office/drawing/2014/main" id="{36B249E4-EE78-A976-DDBF-474712AED72B}"/>
              </a:ext>
            </a:extLst>
          </p:cNvPr>
          <p:cNvSpPr txBox="1"/>
          <p:nvPr/>
        </p:nvSpPr>
        <p:spPr>
          <a:xfrm>
            <a:off x="2777597" y="6105611"/>
            <a:ext cx="1459847" cy="369332"/>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latin typeface="Roboto" panose="02000000000000000000" pitchFamily="2" charset="0"/>
                <a:ea typeface="Roboto" panose="02000000000000000000" pitchFamily="2" charset="0"/>
              </a:rPr>
              <a:t>Without Fire</a:t>
            </a:r>
          </a:p>
        </p:txBody>
      </p:sp>
      <p:cxnSp>
        <p:nvCxnSpPr>
          <p:cNvPr id="56" name="Straight Arrow Connector 55">
            <a:extLst>
              <a:ext uri="{FF2B5EF4-FFF2-40B4-BE49-F238E27FC236}">
                <a16:creationId xmlns:a16="http://schemas.microsoft.com/office/drawing/2014/main" id="{3CE5252D-5DCE-B7C9-EFE1-BA1D00CBA174}"/>
              </a:ext>
            </a:extLst>
          </p:cNvPr>
          <p:cNvCxnSpPr>
            <a:endCxn id="50" idx="0"/>
          </p:cNvCxnSpPr>
          <p:nvPr/>
        </p:nvCxnSpPr>
        <p:spPr>
          <a:xfrm>
            <a:off x="1267463" y="5976491"/>
            <a:ext cx="0" cy="13689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50AD980-9D71-F54E-8F68-409FDD1AD2F3}"/>
              </a:ext>
            </a:extLst>
          </p:cNvPr>
          <p:cNvCxnSpPr>
            <a:endCxn id="51" idx="0"/>
          </p:cNvCxnSpPr>
          <p:nvPr/>
        </p:nvCxnSpPr>
        <p:spPr>
          <a:xfrm>
            <a:off x="3507520" y="5968721"/>
            <a:ext cx="1" cy="13689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14973AC-B7A4-BAD4-E1B4-1F240D0FF2B2}"/>
              </a:ext>
            </a:extLst>
          </p:cNvPr>
          <p:cNvSpPr txBox="1"/>
          <p:nvPr/>
        </p:nvSpPr>
        <p:spPr>
          <a:xfrm>
            <a:off x="838710" y="2653995"/>
            <a:ext cx="3398734"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2000" dirty="0">
                <a:solidFill>
                  <a:srgbClr val="262626"/>
                </a:solidFill>
                <a:latin typeface="Roboto" panose="02000000000000000000" pitchFamily="2" charset="0"/>
                <a:ea typeface="Roboto" panose="02000000000000000000" pitchFamily="2" charset="0"/>
                <a:cs typeface="Calibri" panose="020F0502020204030204" pitchFamily="34" charset="0"/>
              </a:rPr>
              <a:t>The data consist of location, date/time and acreage of the burns</a:t>
            </a:r>
            <a:endParaRPr lang="en-US" sz="2000" dirty="0">
              <a:latin typeface="Roboto" panose="02000000000000000000" pitchFamily="2" charset="0"/>
              <a:ea typeface="Roboto" panose="02000000000000000000" pitchFamily="2" charset="0"/>
            </a:endParaRPr>
          </a:p>
        </p:txBody>
      </p:sp>
      <p:sp>
        <p:nvSpPr>
          <p:cNvPr id="37" name="TextBox 36">
            <a:extLst>
              <a:ext uri="{FF2B5EF4-FFF2-40B4-BE49-F238E27FC236}">
                <a16:creationId xmlns:a16="http://schemas.microsoft.com/office/drawing/2014/main" id="{869529B4-ABC4-87D9-4937-5EBF2608AEFD}"/>
              </a:ext>
            </a:extLst>
          </p:cNvPr>
          <p:cNvSpPr txBox="1"/>
          <p:nvPr/>
        </p:nvSpPr>
        <p:spPr>
          <a:xfrm>
            <a:off x="838710" y="3008165"/>
            <a:ext cx="3398741"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000" dirty="0">
                <a:solidFill>
                  <a:srgbClr val="262626"/>
                </a:solidFill>
                <a:latin typeface="Roboto" panose="02000000000000000000" pitchFamily="2" charset="0"/>
                <a:ea typeface="Roboto" panose="02000000000000000000" pitchFamily="2" charset="0"/>
                <a:cs typeface="Calibri" panose="020F0502020204030204" pitchFamily="34" charset="0"/>
              </a:rPr>
              <a:t>Compared and adjusted the burned areas of FINN based on the permit records</a:t>
            </a:r>
          </a:p>
        </p:txBody>
      </p:sp>
    </p:spTree>
    <p:extLst>
      <p:ext uri="{BB962C8B-B14F-4D97-AF65-F5344CB8AC3E}">
        <p14:creationId xmlns:p14="http://schemas.microsoft.com/office/powerpoint/2010/main" val="3577119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9" grpId="0" animBg="1"/>
      <p:bldP spid="30" grpId="0" animBg="1"/>
      <p:bldP spid="31" grpId="0" animBg="1"/>
      <p:bldP spid="38" grpId="0" animBg="1"/>
      <p:bldP spid="39" grpId="0" animBg="1"/>
      <p:bldP spid="50" grpId="0" animBg="1"/>
      <p:bldP spid="51" grpId="0" animBg="1"/>
      <p:bldP spid="3" grpId="0" animBg="1"/>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4991E4-5A06-2EE8-FBFF-C0321EDB3187}"/>
              </a:ext>
            </a:extLst>
          </p:cNvPr>
          <p:cNvSpPr>
            <a:spLocks noGrp="1"/>
          </p:cNvSpPr>
          <p:nvPr>
            <p:ph sz="half" idx="1"/>
          </p:nvPr>
        </p:nvSpPr>
        <p:spPr>
          <a:xfrm>
            <a:off x="379048" y="806824"/>
            <a:ext cx="11430000" cy="5607423"/>
          </a:xfrm>
        </p:spPr>
        <p:txBody>
          <a:bodyPr>
            <a:normAutofit lnSpcReduction="10000"/>
          </a:bodyPr>
          <a:lstStyle/>
          <a:p>
            <a:pPr algn="just">
              <a:lnSpc>
                <a:spcPct val="115000"/>
              </a:lnSpc>
              <a:spcBef>
                <a:spcPts val="0"/>
              </a:spcBef>
            </a:pPr>
            <a:r>
              <a:rPr lang="en-US" sz="2000" dirty="0">
                <a:solidFill>
                  <a:srgbClr val="2E2E2E"/>
                </a:solidFill>
                <a:effectLst/>
              </a:rPr>
              <a:t>The fire radiative power (FRP) -based method bypasses the parameter burned area, thereby in the context of our research objective, we cannot compare or adjust the </a:t>
            </a:r>
            <a:r>
              <a:rPr lang="en-US" sz="2000" dirty="0">
                <a:solidFill>
                  <a:srgbClr val="2E2E2E"/>
                </a:solidFill>
              </a:rPr>
              <a:t>satellite burned area with permit </a:t>
            </a:r>
            <a:r>
              <a:rPr lang="en-US" sz="2000" dirty="0">
                <a:solidFill>
                  <a:srgbClr val="2E2E2E"/>
                </a:solidFill>
                <a:effectLst/>
              </a:rPr>
              <a:t>burn area. </a:t>
            </a:r>
          </a:p>
          <a:p>
            <a:pPr algn="just">
              <a:lnSpc>
                <a:spcPct val="115000"/>
              </a:lnSpc>
              <a:spcBef>
                <a:spcPts val="0"/>
              </a:spcBef>
            </a:pPr>
            <a:r>
              <a:rPr lang="en-US" sz="2000" dirty="0">
                <a:solidFill>
                  <a:srgbClr val="0070C0"/>
                </a:solidFill>
                <a:effectLst/>
              </a:rPr>
              <a:t>In addition, FRP-based emissions are prone to satellite misidentifying land cover and having significant uncertainties in fuel loadings and combustion completeness. </a:t>
            </a:r>
          </a:p>
          <a:p>
            <a:pPr algn="just">
              <a:lnSpc>
                <a:spcPct val="115000"/>
              </a:lnSpc>
              <a:spcBef>
                <a:spcPts val="0"/>
              </a:spcBef>
            </a:pPr>
            <a:r>
              <a:rPr lang="en-US" sz="2000" dirty="0">
                <a:solidFill>
                  <a:srgbClr val="2E2E2E"/>
                </a:solidFill>
                <a:effectLst/>
              </a:rPr>
              <a:t>BlueSky framework was developed by the USDA Forest Service, is more comprehensive with lab/field-based measurements of fire emissions in different land cover and incorporates fuel moistures under different weather conditions. </a:t>
            </a:r>
          </a:p>
          <a:p>
            <a:pPr algn="just">
              <a:lnSpc>
                <a:spcPct val="115000"/>
              </a:lnSpc>
              <a:spcBef>
                <a:spcPts val="0"/>
              </a:spcBef>
            </a:pPr>
            <a:r>
              <a:rPr lang="en-US" sz="2000" dirty="0">
                <a:solidFill>
                  <a:srgbClr val="0070C0"/>
                </a:solidFill>
                <a:effectLst/>
              </a:rPr>
              <a:t>For BlueSky framework, burn area is the primary input to estimate burn emission from prescribed burn. FINN adjusted burned area can be used as input to BlueSky. </a:t>
            </a:r>
          </a:p>
          <a:p>
            <a:pPr marL="0" marR="0" indent="0" algn="just">
              <a:lnSpc>
                <a:spcPct val="115000"/>
              </a:lnSpc>
              <a:spcBef>
                <a:spcPts val="0"/>
              </a:spcBef>
              <a:spcAft>
                <a:spcPts val="0"/>
              </a:spcAft>
              <a:buNone/>
            </a:pPr>
            <a:endParaRPr lang="en-US" sz="2000" dirty="0">
              <a:effectLst/>
            </a:endParaRPr>
          </a:p>
          <a:p>
            <a:pPr marL="0" marR="0" algn="just">
              <a:lnSpc>
                <a:spcPct val="115000"/>
              </a:lnSpc>
              <a:spcBef>
                <a:spcPts val="0"/>
              </a:spcBef>
              <a:spcAft>
                <a:spcPts val="0"/>
              </a:spcAft>
            </a:pPr>
            <a:r>
              <a:rPr lang="en-US" sz="2000" b="1" dirty="0">
                <a:solidFill>
                  <a:srgbClr val="2E2E2E"/>
                </a:solidFill>
                <a:effectLst/>
              </a:rPr>
              <a:t>Other reasons why FINN was preferred in this study:</a:t>
            </a:r>
            <a:endParaRPr lang="en-US" sz="2000" b="1" dirty="0">
              <a:effectLst/>
            </a:endParaRPr>
          </a:p>
          <a:p>
            <a:pPr marL="342900" marR="0" lvl="0" indent="-342900" algn="just">
              <a:lnSpc>
                <a:spcPct val="115000"/>
              </a:lnSpc>
              <a:spcBef>
                <a:spcPts val="0"/>
              </a:spcBef>
              <a:spcAft>
                <a:spcPts val="0"/>
              </a:spcAft>
              <a:buFont typeface="+mj-lt"/>
              <a:buAutoNum type="arabicPeriod"/>
            </a:pPr>
            <a:r>
              <a:rPr lang="en-US" sz="2000" dirty="0" err="1">
                <a:effectLst/>
                <a:cs typeface="Times New Roman" panose="02020603050405020304" pitchFamily="18" charset="0"/>
              </a:rPr>
              <a:t>Wiedinmyer</a:t>
            </a:r>
            <a:r>
              <a:rPr lang="en-US" sz="2000" dirty="0">
                <a:effectLst/>
                <a:cs typeface="Times New Roman" panose="02020603050405020304" pitchFamily="18" charset="0"/>
              </a:rPr>
              <a:t> et al. (2011) showed that the FINN emissions agree well with other emission inventories</a:t>
            </a:r>
            <a:r>
              <a:rPr lang="en-US" sz="2000" dirty="0">
                <a:cs typeface="Times New Roman" panose="02020603050405020304" pitchFamily="18" charset="0"/>
              </a:rPr>
              <a:t>.</a:t>
            </a:r>
          </a:p>
          <a:p>
            <a:pPr marL="342900" marR="0" lvl="0" indent="-342900" algn="just">
              <a:lnSpc>
                <a:spcPct val="115000"/>
              </a:lnSpc>
              <a:spcBef>
                <a:spcPts val="0"/>
              </a:spcBef>
              <a:spcAft>
                <a:spcPts val="0"/>
              </a:spcAft>
              <a:buFont typeface="+mj-lt"/>
              <a:buAutoNum type="arabicPeriod"/>
            </a:pPr>
            <a:r>
              <a:rPr lang="en-US" sz="2000" dirty="0">
                <a:effectLst/>
                <a:cs typeface="Times New Roman" panose="02020603050405020304" pitchFamily="18" charset="0"/>
              </a:rPr>
              <a:t>Reddington et al. (2016) reported that smallest bias between the model and PM</a:t>
            </a:r>
            <a:r>
              <a:rPr lang="en-US" sz="2000" baseline="-25000" dirty="0">
                <a:effectLst/>
                <a:cs typeface="Times New Roman" panose="02020603050405020304" pitchFamily="18" charset="0"/>
              </a:rPr>
              <a:t>2.5 </a:t>
            </a:r>
            <a:r>
              <a:rPr lang="en-US" sz="2000" dirty="0">
                <a:effectLst/>
                <a:cs typeface="Times New Roman" panose="02020603050405020304" pitchFamily="18" charset="0"/>
              </a:rPr>
              <a:t>and AOD observations was found using FINN emissions. </a:t>
            </a:r>
          </a:p>
        </p:txBody>
      </p:sp>
      <p:sp>
        <p:nvSpPr>
          <p:cNvPr id="5" name="TextBox 4">
            <a:extLst>
              <a:ext uri="{FF2B5EF4-FFF2-40B4-BE49-F238E27FC236}">
                <a16:creationId xmlns:a16="http://schemas.microsoft.com/office/drawing/2014/main" id="{B4B89C13-C15D-76CC-200D-154BD21D9F08}"/>
              </a:ext>
            </a:extLst>
          </p:cNvPr>
          <p:cNvSpPr txBox="1"/>
          <p:nvPr/>
        </p:nvSpPr>
        <p:spPr>
          <a:xfrm>
            <a:off x="379048" y="212920"/>
            <a:ext cx="3628177" cy="461665"/>
          </a:xfrm>
          <a:prstGeom prst="rect">
            <a:avLst/>
          </a:prstGeom>
          <a:noFill/>
        </p:spPr>
        <p:txBody>
          <a:bodyPr wrap="square" rtlCol="0">
            <a:spAutoFit/>
          </a:bodyPr>
          <a:lstStyle/>
          <a:p>
            <a:r>
              <a:rPr lang="en-US" sz="2400" b="1" dirty="0">
                <a:solidFill>
                  <a:schemeClr val="accent5">
                    <a:lumMod val="75000"/>
                  </a:schemeClr>
                </a:solidFill>
                <a:effectLst>
                  <a:outerShdw blurRad="38100" dist="38100" dir="2700000" algn="tl">
                    <a:srgbClr val="000000">
                      <a:alpha val="43137"/>
                    </a:srgbClr>
                  </a:outerShdw>
                </a:effectLst>
                <a:latin typeface="Roboto Slab" pitchFamily="2" charset="0"/>
                <a:ea typeface="Roboto Slab" pitchFamily="2" charset="0"/>
                <a:cs typeface="Times New Roman" panose="02020603050405020304" pitchFamily="18" charset="0"/>
              </a:rPr>
              <a:t>Why FINN?</a:t>
            </a:r>
          </a:p>
        </p:txBody>
      </p:sp>
      <p:sp>
        <p:nvSpPr>
          <p:cNvPr id="8" name="Slide Number Placeholder 7">
            <a:extLst>
              <a:ext uri="{FF2B5EF4-FFF2-40B4-BE49-F238E27FC236}">
                <a16:creationId xmlns:a16="http://schemas.microsoft.com/office/drawing/2014/main" id="{77D03AD6-E897-94D5-5462-E5925D2FBBE1}"/>
              </a:ext>
            </a:extLst>
          </p:cNvPr>
          <p:cNvSpPr>
            <a:spLocks noGrp="1"/>
          </p:cNvSpPr>
          <p:nvPr>
            <p:ph type="sldNum" sz="quarter" idx="12"/>
          </p:nvPr>
        </p:nvSpPr>
        <p:spPr/>
        <p:txBody>
          <a:bodyPr/>
          <a:lstStyle/>
          <a:p>
            <a:fld id="{AE678206-0642-9F48-9727-6B519CB285FA}" type="slidenum">
              <a:rPr lang="en-US" smtClean="0"/>
              <a:t>6</a:t>
            </a:fld>
            <a:endParaRPr lang="en-US"/>
          </a:p>
        </p:txBody>
      </p:sp>
    </p:spTree>
    <p:extLst>
      <p:ext uri="{BB962C8B-B14F-4D97-AF65-F5344CB8AC3E}">
        <p14:creationId xmlns:p14="http://schemas.microsoft.com/office/powerpoint/2010/main" val="396687586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D8615B-04DC-39D6-5FF6-1B3B01FF5F69}"/>
              </a:ext>
            </a:extLst>
          </p:cNvPr>
          <p:cNvSpPr>
            <a:spLocks noGrp="1"/>
          </p:cNvSpPr>
          <p:nvPr>
            <p:ph sz="half" idx="1"/>
          </p:nvPr>
        </p:nvSpPr>
        <p:spPr>
          <a:xfrm>
            <a:off x="500072" y="944833"/>
            <a:ext cx="11431952" cy="761742"/>
          </a:xfrm>
        </p:spPr>
        <p:txBody>
          <a:bodyPr>
            <a:normAutofit/>
          </a:bodyPr>
          <a:lstStyle/>
          <a:p>
            <a:pPr marL="0" indent="0" algn="just">
              <a:buNone/>
            </a:pPr>
            <a:r>
              <a:rPr lang="en-US" sz="2000" dirty="0"/>
              <a:t>Since we expect FINN estimated burned area to be directly related to permit burn area, a linear regression is conducted.</a:t>
            </a:r>
          </a:p>
          <a:p>
            <a:pPr algn="just"/>
            <a:endParaRPr lang="en-US" sz="2000" dirty="0"/>
          </a:p>
        </p:txBody>
      </p:sp>
      <p:sp>
        <p:nvSpPr>
          <p:cNvPr id="7" name="Slide Number Placeholder 6">
            <a:extLst>
              <a:ext uri="{FF2B5EF4-FFF2-40B4-BE49-F238E27FC236}">
                <a16:creationId xmlns:a16="http://schemas.microsoft.com/office/drawing/2014/main" id="{59EDD044-B75E-59BE-45F1-B24850A09C23}"/>
              </a:ext>
            </a:extLst>
          </p:cNvPr>
          <p:cNvSpPr>
            <a:spLocks noGrp="1"/>
          </p:cNvSpPr>
          <p:nvPr>
            <p:ph type="sldNum" sz="quarter" idx="12"/>
          </p:nvPr>
        </p:nvSpPr>
        <p:spPr/>
        <p:txBody>
          <a:bodyPr/>
          <a:lstStyle/>
          <a:p>
            <a:fld id="{AE678206-0642-9F48-9727-6B519CB285FA}" type="slidenum">
              <a:rPr lang="en-US" smtClean="0"/>
              <a:t>7</a:t>
            </a:fld>
            <a:endParaRPr lang="en-US"/>
          </a:p>
        </p:txBody>
      </p:sp>
      <p:sp>
        <p:nvSpPr>
          <p:cNvPr id="8" name="Title 6">
            <a:extLst>
              <a:ext uri="{FF2B5EF4-FFF2-40B4-BE49-F238E27FC236}">
                <a16:creationId xmlns:a16="http://schemas.microsoft.com/office/drawing/2014/main" id="{1A986A82-ADB4-668F-C6A6-75CEC84513C8}"/>
              </a:ext>
            </a:extLst>
          </p:cNvPr>
          <p:cNvSpPr>
            <a:spLocks noGrp="1"/>
          </p:cNvSpPr>
          <p:nvPr>
            <p:ph type="title"/>
          </p:nvPr>
        </p:nvSpPr>
        <p:spPr>
          <a:xfrm>
            <a:off x="379048" y="189187"/>
            <a:ext cx="11431952" cy="827361"/>
          </a:xfrm>
        </p:spPr>
        <p:txBody>
          <a:bodyPr vert="horz" lIns="91440" tIns="45720" rIns="91440" bIns="45720" rtlCol="0" anchor="ctr">
            <a:normAutofit/>
          </a:bodyPr>
          <a:lstStyle/>
          <a:p>
            <a:pPr algn="ctr"/>
            <a:r>
              <a:rPr lang="en-US" sz="2800" b="1" dirty="0">
                <a:solidFill>
                  <a:schemeClr val="accent5">
                    <a:lumMod val="75000"/>
                  </a:schemeClr>
                </a:solidFill>
                <a:effectLst>
                  <a:outerShdw blurRad="38100" dist="38100" dir="2700000" algn="tl">
                    <a:srgbClr val="000000">
                      <a:alpha val="43137"/>
                    </a:srgbClr>
                  </a:outerShdw>
                </a:effectLst>
                <a:cs typeface="Times New Roman" panose="02020603050405020304" pitchFamily="18" charset="0"/>
              </a:rPr>
              <a:t>Matching prescribed burning records in FINN with permits</a:t>
            </a:r>
          </a:p>
        </p:txBody>
      </p:sp>
      <p:pic>
        <p:nvPicPr>
          <p:cNvPr id="9" name="Picture 8" descr="Chart, scatter chart&#10;&#10;Description automatically generated">
            <a:extLst>
              <a:ext uri="{FF2B5EF4-FFF2-40B4-BE49-F238E27FC236}">
                <a16:creationId xmlns:a16="http://schemas.microsoft.com/office/drawing/2014/main" id="{C8806418-B72E-FF36-2D93-3E96CA4684C6}"/>
              </a:ext>
            </a:extLst>
          </p:cNvPr>
          <p:cNvPicPr>
            <a:picLocks noChangeAspect="1"/>
          </p:cNvPicPr>
          <p:nvPr/>
        </p:nvPicPr>
        <p:blipFill rotWithShape="1">
          <a:blip r:embed="rId3">
            <a:extLst>
              <a:ext uri="{28A0092B-C50C-407E-A947-70E740481C1C}">
                <a14:useLocalDpi xmlns:a14="http://schemas.microsoft.com/office/drawing/2010/main" val="0"/>
              </a:ext>
            </a:extLst>
          </a:blip>
          <a:srcRect l="5036" r="6293"/>
          <a:stretch/>
        </p:blipFill>
        <p:spPr bwMode="auto">
          <a:xfrm>
            <a:off x="500072" y="1706575"/>
            <a:ext cx="6605905" cy="2211070"/>
          </a:xfrm>
          <a:prstGeom prst="rect">
            <a:avLst/>
          </a:prstGeom>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45A40454-C562-5B97-5B64-A74B3F412CFE}"/>
              </a:ext>
            </a:extLst>
          </p:cNvPr>
          <p:cNvSpPr txBox="1"/>
          <p:nvPr/>
        </p:nvSpPr>
        <p:spPr>
          <a:xfrm>
            <a:off x="7273464" y="2139055"/>
            <a:ext cx="2996809" cy="923330"/>
          </a:xfrm>
          <a:prstGeom prst="rect">
            <a:avLst/>
          </a:prstGeom>
          <a:noFill/>
        </p:spPr>
        <p:txBody>
          <a:bodyPr wrap="square">
            <a:spAutoFit/>
          </a:bodyPr>
          <a:lstStyle/>
          <a:p>
            <a:pPr algn="just"/>
            <a:r>
              <a:rPr lang="en-US" sz="1800" dirty="0">
                <a:effectLst/>
                <a:latin typeface="Roboto" panose="02000000000000000000" pitchFamily="2" charset="0"/>
                <a:ea typeface="Roboto" panose="02000000000000000000" pitchFamily="2" charset="0"/>
              </a:rPr>
              <a:t>Statewide matching between FINN and permits in FL, SC and GA. </a:t>
            </a:r>
            <a:endParaRPr lang="en-US" dirty="0">
              <a:latin typeface="Roboto" panose="02000000000000000000" pitchFamily="2" charset="0"/>
              <a:ea typeface="Roboto" panose="02000000000000000000" pitchFamily="2" charset="0"/>
            </a:endParaRPr>
          </a:p>
        </p:txBody>
      </p:sp>
      <p:sp>
        <p:nvSpPr>
          <p:cNvPr id="12" name="Content Placeholder 1">
            <a:extLst>
              <a:ext uri="{FF2B5EF4-FFF2-40B4-BE49-F238E27FC236}">
                <a16:creationId xmlns:a16="http://schemas.microsoft.com/office/drawing/2014/main" id="{0E420D09-2636-A341-CE3D-902EBC5A035C}"/>
              </a:ext>
            </a:extLst>
          </p:cNvPr>
          <p:cNvSpPr txBox="1">
            <a:spLocks/>
          </p:cNvSpPr>
          <p:nvPr/>
        </p:nvSpPr>
        <p:spPr>
          <a:xfrm>
            <a:off x="379048" y="4023719"/>
            <a:ext cx="11431952" cy="24712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003057"/>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003057"/>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003057"/>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000" dirty="0">
                <a:solidFill>
                  <a:srgbClr val="0070C0"/>
                </a:solidFill>
              </a:rPr>
              <a:t>Statewide matching shows a relatively strong correlation (R</a:t>
            </a:r>
            <a:r>
              <a:rPr lang="en-US" sz="2000" baseline="30000" dirty="0">
                <a:solidFill>
                  <a:srgbClr val="0070C0"/>
                </a:solidFill>
              </a:rPr>
              <a:t>2</a:t>
            </a:r>
            <a:r>
              <a:rPr lang="en-US" sz="2000" dirty="0">
                <a:solidFill>
                  <a:srgbClr val="0070C0"/>
                </a:solidFill>
              </a:rPr>
              <a:t> &gt; 0.50) after applying linear regression model. </a:t>
            </a:r>
          </a:p>
          <a:p>
            <a:pPr algn="just"/>
            <a:r>
              <a:rPr lang="en-US" sz="2000" dirty="0">
                <a:solidFill>
                  <a:schemeClr val="tx1"/>
                </a:solidFill>
              </a:rPr>
              <a:t>FINN underestimates burned area in Florida while overestimates in Georgia and South Carolina. </a:t>
            </a:r>
          </a:p>
          <a:p>
            <a:pPr algn="just"/>
            <a:r>
              <a:rPr lang="en-US" sz="2000" dirty="0">
                <a:solidFill>
                  <a:srgbClr val="0070C0"/>
                </a:solidFill>
              </a:rPr>
              <a:t>FINN underestimates burned area when daily total burned area is small. This can be explained by the limitations of satellite products in detecting small fires.</a:t>
            </a:r>
          </a:p>
        </p:txBody>
      </p:sp>
    </p:spTree>
    <p:extLst>
      <p:ext uri="{BB962C8B-B14F-4D97-AF65-F5344CB8AC3E}">
        <p14:creationId xmlns:p14="http://schemas.microsoft.com/office/powerpoint/2010/main" val="260039626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3C7F9-A18F-70D6-F72E-3C6737A5AA24}"/>
              </a:ext>
            </a:extLst>
          </p:cNvPr>
          <p:cNvSpPr>
            <a:spLocks noGrp="1"/>
          </p:cNvSpPr>
          <p:nvPr>
            <p:ph type="title"/>
          </p:nvPr>
        </p:nvSpPr>
        <p:spPr>
          <a:xfrm>
            <a:off x="3250453" y="58216"/>
            <a:ext cx="5921188" cy="688951"/>
          </a:xfrm>
        </p:spPr>
        <p:txBody>
          <a:bodyPr>
            <a:normAutofit/>
          </a:bodyPr>
          <a:lstStyle/>
          <a:p>
            <a:r>
              <a:rPr lang="en-US" sz="2800" b="1" dirty="0">
                <a:solidFill>
                  <a:schemeClr val="accent5">
                    <a:lumMod val="75000"/>
                  </a:schemeClr>
                </a:solidFill>
                <a:effectLst>
                  <a:outerShdw blurRad="38100" dist="38100" dir="2700000" algn="tl">
                    <a:srgbClr val="000000">
                      <a:alpha val="43137"/>
                    </a:srgbClr>
                  </a:outerShdw>
                </a:effectLst>
                <a:cs typeface="Times New Roman" panose="02020603050405020304" pitchFamily="18" charset="0"/>
              </a:rPr>
              <a:t>Burn types in FINN and permits </a:t>
            </a:r>
          </a:p>
        </p:txBody>
      </p:sp>
      <p:sp>
        <p:nvSpPr>
          <p:cNvPr id="5" name="Slide Number Placeholder 4">
            <a:extLst>
              <a:ext uri="{FF2B5EF4-FFF2-40B4-BE49-F238E27FC236}">
                <a16:creationId xmlns:a16="http://schemas.microsoft.com/office/drawing/2014/main" id="{7594FA24-1876-3B0C-8059-516C149D6261}"/>
              </a:ext>
            </a:extLst>
          </p:cNvPr>
          <p:cNvSpPr>
            <a:spLocks noGrp="1"/>
          </p:cNvSpPr>
          <p:nvPr>
            <p:ph type="sldNum" sz="quarter" idx="12"/>
          </p:nvPr>
        </p:nvSpPr>
        <p:spPr/>
        <p:txBody>
          <a:bodyPr/>
          <a:lstStyle/>
          <a:p>
            <a:fld id="{AE678206-0642-9F48-9727-6B519CB285FA}" type="slidenum">
              <a:rPr lang="en-US" smtClean="0"/>
              <a:t>8</a:t>
            </a:fld>
            <a:endParaRPr lang="en-US" dirty="0"/>
          </a:p>
        </p:txBody>
      </p:sp>
      <p:pic>
        <p:nvPicPr>
          <p:cNvPr id="10" name="Picture 9" descr="Chart, pie chart&#10;&#10;Description automatically generated">
            <a:extLst>
              <a:ext uri="{FF2B5EF4-FFF2-40B4-BE49-F238E27FC236}">
                <a16:creationId xmlns:a16="http://schemas.microsoft.com/office/drawing/2014/main" id="{D5C6624E-D27E-D35C-72BD-A7ED1CAA45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200"/>
          <a:stretch/>
        </p:blipFill>
        <p:spPr>
          <a:xfrm>
            <a:off x="1484126" y="934363"/>
            <a:ext cx="2900449" cy="1981200"/>
          </a:xfrm>
          <a:prstGeom prst="rect">
            <a:avLst/>
          </a:prstGeom>
        </p:spPr>
      </p:pic>
      <p:pic>
        <p:nvPicPr>
          <p:cNvPr id="11" name="Picture 10" descr="Chart, bubble chart&#10;&#10;Description automatically generated">
            <a:extLst>
              <a:ext uri="{FF2B5EF4-FFF2-40B4-BE49-F238E27FC236}">
                <a16:creationId xmlns:a16="http://schemas.microsoft.com/office/drawing/2014/main" id="{9806B10B-73A7-1900-EB50-76A2D4B4B5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588" y="2828101"/>
            <a:ext cx="5943600" cy="3962400"/>
          </a:xfrm>
          <a:prstGeom prst="rect">
            <a:avLst/>
          </a:prstGeom>
        </p:spPr>
      </p:pic>
      <p:sp>
        <p:nvSpPr>
          <p:cNvPr id="13" name="Content Placeholder 12">
            <a:extLst>
              <a:ext uri="{FF2B5EF4-FFF2-40B4-BE49-F238E27FC236}">
                <a16:creationId xmlns:a16="http://schemas.microsoft.com/office/drawing/2014/main" id="{AE95B292-E6EE-DDDC-8465-7A1828580FBA}"/>
              </a:ext>
            </a:extLst>
          </p:cNvPr>
          <p:cNvSpPr>
            <a:spLocks noGrp="1"/>
          </p:cNvSpPr>
          <p:nvPr>
            <p:ph sz="half" idx="2"/>
          </p:nvPr>
        </p:nvSpPr>
        <p:spPr>
          <a:xfrm>
            <a:off x="6337721" y="1283091"/>
            <a:ext cx="5398247" cy="4616013"/>
          </a:xfrm>
        </p:spPr>
        <p:txBody>
          <a:bodyPr>
            <a:normAutofit/>
          </a:bodyPr>
          <a:lstStyle/>
          <a:p>
            <a:pPr algn="just"/>
            <a:r>
              <a:rPr lang="en-US" sz="2000" dirty="0">
                <a:effectLst/>
              </a:rPr>
              <a:t>The percentage of records number and burned area are estimated for each southeastern state based on permits. </a:t>
            </a:r>
          </a:p>
          <a:p>
            <a:pPr algn="just"/>
            <a:r>
              <a:rPr lang="en-US" sz="2000" dirty="0">
                <a:solidFill>
                  <a:srgbClr val="0070C0"/>
                </a:solidFill>
                <a:effectLst/>
              </a:rPr>
              <a:t>Half of FL permit records are associated with agricultural burning but prescribed burning accounts for </a:t>
            </a:r>
            <a:r>
              <a:rPr lang="en-US" sz="2000" dirty="0">
                <a:solidFill>
                  <a:srgbClr val="0070C0"/>
                </a:solidFill>
              </a:rPr>
              <a:t>79.4% of burned area. </a:t>
            </a:r>
            <a:endParaRPr lang="en-US" sz="2000" dirty="0">
              <a:solidFill>
                <a:srgbClr val="0070C0"/>
              </a:solidFill>
              <a:effectLst/>
            </a:endParaRPr>
          </a:p>
          <a:p>
            <a:pPr algn="just"/>
            <a:r>
              <a:rPr lang="en-US" sz="2000" dirty="0">
                <a:effectLst/>
              </a:rPr>
              <a:t>From FINN, prescribed burning is the main burn type in southeastern US except in Arkansas and Louisiana where agricultural is the main type of burning. </a:t>
            </a:r>
          </a:p>
          <a:p>
            <a:pPr algn="just"/>
            <a:r>
              <a:rPr lang="en-US" sz="2000" dirty="0">
                <a:solidFill>
                  <a:srgbClr val="0070C0"/>
                </a:solidFill>
                <a:effectLst/>
              </a:rPr>
              <a:t>West Virginia and Virginia have the largest portion of wildfires, relative to all wildland fires, among southeastern states.</a:t>
            </a:r>
          </a:p>
        </p:txBody>
      </p:sp>
      <p:sp>
        <p:nvSpPr>
          <p:cNvPr id="14" name="Rectangle 13">
            <a:extLst>
              <a:ext uri="{FF2B5EF4-FFF2-40B4-BE49-F238E27FC236}">
                <a16:creationId xmlns:a16="http://schemas.microsoft.com/office/drawing/2014/main" id="{905E4E54-81E9-7395-50EF-97EACE937558}"/>
              </a:ext>
            </a:extLst>
          </p:cNvPr>
          <p:cNvSpPr/>
          <p:nvPr/>
        </p:nvSpPr>
        <p:spPr>
          <a:xfrm>
            <a:off x="515389" y="3100647"/>
            <a:ext cx="1237211" cy="980902"/>
          </a:xfrm>
          <a:prstGeom prst="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5" name="Rectangle 14">
            <a:extLst>
              <a:ext uri="{FF2B5EF4-FFF2-40B4-BE49-F238E27FC236}">
                <a16:creationId xmlns:a16="http://schemas.microsoft.com/office/drawing/2014/main" id="{9A359F7C-BF3F-386F-C795-D8A3DD3DDC3B}"/>
              </a:ext>
            </a:extLst>
          </p:cNvPr>
          <p:cNvSpPr/>
          <p:nvPr/>
        </p:nvSpPr>
        <p:spPr>
          <a:xfrm>
            <a:off x="3467590" y="5087389"/>
            <a:ext cx="1147156" cy="105396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 name="Rectangle 15">
            <a:extLst>
              <a:ext uri="{FF2B5EF4-FFF2-40B4-BE49-F238E27FC236}">
                <a16:creationId xmlns:a16="http://schemas.microsoft.com/office/drawing/2014/main" id="{E7B909B2-6F8F-82E1-B37C-C9A237E65E9F}"/>
              </a:ext>
            </a:extLst>
          </p:cNvPr>
          <p:cNvSpPr/>
          <p:nvPr/>
        </p:nvSpPr>
        <p:spPr>
          <a:xfrm>
            <a:off x="515389" y="4100116"/>
            <a:ext cx="1237211" cy="94765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9AF9BFB1-FDA5-22D7-15F1-F2555C083B7C}"/>
              </a:ext>
            </a:extLst>
          </p:cNvPr>
          <p:cNvSpPr/>
          <p:nvPr/>
        </p:nvSpPr>
        <p:spPr>
          <a:xfrm>
            <a:off x="1995055" y="3100647"/>
            <a:ext cx="1156040" cy="929253"/>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ectangle 17">
            <a:extLst>
              <a:ext uri="{FF2B5EF4-FFF2-40B4-BE49-F238E27FC236}">
                <a16:creationId xmlns:a16="http://schemas.microsoft.com/office/drawing/2014/main" id="{CCEE8C23-D64B-3B4E-9539-864BBF109A2D}"/>
              </a:ext>
            </a:extLst>
          </p:cNvPr>
          <p:cNvSpPr/>
          <p:nvPr/>
        </p:nvSpPr>
        <p:spPr>
          <a:xfrm>
            <a:off x="1995055" y="4081549"/>
            <a:ext cx="1156040" cy="966218"/>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9" name="Rectangle 18">
            <a:extLst>
              <a:ext uri="{FF2B5EF4-FFF2-40B4-BE49-F238E27FC236}">
                <a16:creationId xmlns:a16="http://schemas.microsoft.com/office/drawing/2014/main" id="{44E5D1DC-1726-AF49-8A18-784BBB12D326}"/>
              </a:ext>
            </a:extLst>
          </p:cNvPr>
          <p:cNvSpPr/>
          <p:nvPr/>
        </p:nvSpPr>
        <p:spPr>
          <a:xfrm>
            <a:off x="3449374" y="3082164"/>
            <a:ext cx="1156040" cy="966218"/>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0" name="Rectangle 19">
            <a:extLst>
              <a:ext uri="{FF2B5EF4-FFF2-40B4-BE49-F238E27FC236}">
                <a16:creationId xmlns:a16="http://schemas.microsoft.com/office/drawing/2014/main" id="{31569DEF-A238-D757-649E-4317F56E2F6F}"/>
              </a:ext>
            </a:extLst>
          </p:cNvPr>
          <p:cNvSpPr/>
          <p:nvPr/>
        </p:nvSpPr>
        <p:spPr>
          <a:xfrm>
            <a:off x="3449374" y="4081549"/>
            <a:ext cx="1156040" cy="966218"/>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C9E28197-C0E7-7F97-B7CF-3A6F0E21C54B}"/>
              </a:ext>
            </a:extLst>
          </p:cNvPr>
          <p:cNvCxnSpPr>
            <a:cxnSpLocks/>
          </p:cNvCxnSpPr>
          <p:nvPr/>
        </p:nvCxnSpPr>
        <p:spPr>
          <a:xfrm>
            <a:off x="2069842" y="2002787"/>
            <a:ext cx="602296" cy="2514033"/>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7581469-3BA9-BE45-EC60-FDB47BEA14EF}"/>
              </a:ext>
            </a:extLst>
          </p:cNvPr>
          <p:cNvCxnSpPr>
            <a:cxnSpLocks/>
          </p:cNvCxnSpPr>
          <p:nvPr/>
        </p:nvCxnSpPr>
        <p:spPr>
          <a:xfrm>
            <a:off x="2995028" y="1924963"/>
            <a:ext cx="1150279" cy="2669682"/>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3C413A5-3FCF-CBB3-50AD-3FCD56244A3A}"/>
              </a:ext>
            </a:extLst>
          </p:cNvPr>
          <p:cNvCxnSpPr>
            <a:cxnSpLocks/>
          </p:cNvCxnSpPr>
          <p:nvPr/>
        </p:nvCxnSpPr>
        <p:spPr>
          <a:xfrm>
            <a:off x="4113760" y="1924963"/>
            <a:ext cx="69280" cy="164031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DB16205-8112-6C45-1124-784A5A980EF3}"/>
              </a:ext>
            </a:extLst>
          </p:cNvPr>
          <p:cNvSpPr txBox="1"/>
          <p:nvPr/>
        </p:nvSpPr>
        <p:spPr>
          <a:xfrm>
            <a:off x="4383392" y="2693021"/>
            <a:ext cx="1245235" cy="369332"/>
          </a:xfrm>
          <a:prstGeom prst="rect">
            <a:avLst/>
          </a:prstGeom>
          <a:noFill/>
        </p:spPr>
        <p:txBody>
          <a:bodyPr wrap="square" rtlCol="0">
            <a:spAutoFit/>
          </a:bodyPr>
          <a:lstStyle/>
          <a:p>
            <a:r>
              <a:rPr lang="en-US" dirty="0">
                <a:latin typeface="Roboto" panose="02000000000000000000" pitchFamily="2" charset="0"/>
                <a:ea typeface="Roboto" panose="02000000000000000000" pitchFamily="2" charset="0"/>
              </a:rPr>
              <a:t>FINN data</a:t>
            </a:r>
          </a:p>
        </p:txBody>
      </p:sp>
      <p:sp>
        <p:nvSpPr>
          <p:cNvPr id="21" name="TextBox 20">
            <a:extLst>
              <a:ext uri="{FF2B5EF4-FFF2-40B4-BE49-F238E27FC236}">
                <a16:creationId xmlns:a16="http://schemas.microsoft.com/office/drawing/2014/main" id="{3DB081E8-B7C3-4071-81B7-4EE7FF45B05E}"/>
              </a:ext>
            </a:extLst>
          </p:cNvPr>
          <p:cNvSpPr txBox="1"/>
          <p:nvPr/>
        </p:nvSpPr>
        <p:spPr>
          <a:xfrm>
            <a:off x="4286684" y="1494480"/>
            <a:ext cx="1652903" cy="369332"/>
          </a:xfrm>
          <a:prstGeom prst="rect">
            <a:avLst/>
          </a:prstGeom>
          <a:noFill/>
        </p:spPr>
        <p:txBody>
          <a:bodyPr wrap="square" rtlCol="0">
            <a:spAutoFit/>
          </a:bodyPr>
          <a:lstStyle/>
          <a:p>
            <a:r>
              <a:rPr lang="en-US" dirty="0">
                <a:latin typeface="Roboto" panose="02000000000000000000" pitchFamily="2" charset="0"/>
                <a:ea typeface="Roboto" panose="02000000000000000000" pitchFamily="2" charset="0"/>
              </a:rPr>
              <a:t>Permit record</a:t>
            </a:r>
          </a:p>
        </p:txBody>
      </p:sp>
    </p:spTree>
    <p:extLst>
      <p:ext uri="{BB962C8B-B14F-4D97-AF65-F5344CB8AC3E}">
        <p14:creationId xmlns:p14="http://schemas.microsoft.com/office/powerpoint/2010/main" val="16830934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DDD6B2E-5E96-168B-B6AA-66F5DC55FB43}"/>
              </a:ext>
            </a:extLst>
          </p:cNvPr>
          <p:cNvSpPr>
            <a:spLocks noGrp="1"/>
          </p:cNvSpPr>
          <p:nvPr>
            <p:ph type="sldNum" sz="quarter" idx="12"/>
          </p:nvPr>
        </p:nvSpPr>
        <p:spPr/>
        <p:txBody>
          <a:bodyPr/>
          <a:lstStyle/>
          <a:p>
            <a:fld id="{AE678206-0642-9F48-9727-6B519CB285FA}" type="slidenum">
              <a:rPr lang="en-US" smtClean="0"/>
              <a:t>9</a:t>
            </a:fld>
            <a:endParaRPr lang="en-US"/>
          </a:p>
        </p:txBody>
      </p:sp>
      <p:pic>
        <p:nvPicPr>
          <p:cNvPr id="7" name="Picture 6" descr="A picture containing graphical user interface&#10;&#10;Description automatically generated">
            <a:extLst>
              <a:ext uri="{FF2B5EF4-FFF2-40B4-BE49-F238E27FC236}">
                <a16:creationId xmlns:a16="http://schemas.microsoft.com/office/drawing/2014/main" id="{7490DB36-8271-04BD-5A16-E9C1E8994819}"/>
              </a:ext>
            </a:extLst>
          </p:cNvPr>
          <p:cNvPicPr>
            <a:picLocks noChangeAspect="1"/>
          </p:cNvPicPr>
          <p:nvPr/>
        </p:nvPicPr>
        <p:blipFill rotWithShape="1">
          <a:blip r:embed="rId2">
            <a:extLst>
              <a:ext uri="{28A0092B-C50C-407E-A947-70E740481C1C}">
                <a14:useLocalDpi xmlns:a14="http://schemas.microsoft.com/office/drawing/2010/main" val="0"/>
              </a:ext>
            </a:extLst>
          </a:blip>
          <a:srcRect l="9836" t="9728" r="5423" b="11346"/>
          <a:stretch/>
        </p:blipFill>
        <p:spPr bwMode="auto">
          <a:xfrm>
            <a:off x="2269384" y="1012975"/>
            <a:ext cx="6481562" cy="2816294"/>
          </a:xfrm>
          <a:prstGeom prst="rect">
            <a:avLst/>
          </a:prstGeom>
          <a:ln>
            <a:noFill/>
          </a:ln>
          <a:extLst>
            <a:ext uri="{53640926-AAD7-44D8-BBD7-CCE9431645EC}">
              <a14:shadowObscured xmlns:a14="http://schemas.microsoft.com/office/drawing/2010/main"/>
            </a:ext>
          </a:extLst>
        </p:spPr>
      </p:pic>
      <p:sp>
        <p:nvSpPr>
          <p:cNvPr id="8" name="Content Placeholder 3">
            <a:extLst>
              <a:ext uri="{FF2B5EF4-FFF2-40B4-BE49-F238E27FC236}">
                <a16:creationId xmlns:a16="http://schemas.microsoft.com/office/drawing/2014/main" id="{3D5F9A5C-46A3-8985-A93B-D27A77A03C2B}"/>
              </a:ext>
            </a:extLst>
          </p:cNvPr>
          <p:cNvSpPr txBox="1">
            <a:spLocks/>
          </p:cNvSpPr>
          <p:nvPr/>
        </p:nvSpPr>
        <p:spPr>
          <a:xfrm>
            <a:off x="8750946" y="1748126"/>
            <a:ext cx="2611820" cy="13459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003057"/>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003057"/>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003057"/>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Total grid-based burned area from FINN and permit. Blue line is the boundary of federal land.</a:t>
            </a:r>
          </a:p>
        </p:txBody>
      </p:sp>
      <p:sp>
        <p:nvSpPr>
          <p:cNvPr id="9" name="Oval 8">
            <a:extLst>
              <a:ext uri="{FF2B5EF4-FFF2-40B4-BE49-F238E27FC236}">
                <a16:creationId xmlns:a16="http://schemas.microsoft.com/office/drawing/2014/main" id="{BE7EBBD2-80BC-9A69-DAD5-4DA48A6D50E9}"/>
              </a:ext>
            </a:extLst>
          </p:cNvPr>
          <p:cNvSpPr/>
          <p:nvPr/>
        </p:nvSpPr>
        <p:spPr>
          <a:xfrm>
            <a:off x="7054678" y="2421122"/>
            <a:ext cx="127221" cy="248928"/>
          </a:xfrm>
          <a:prstGeom prst="ellipse">
            <a:avLst/>
          </a:prstGeom>
          <a:noFill/>
          <a:ln w="127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592E6557-74FC-ABBF-529B-6D40CD760AAB}"/>
              </a:ext>
            </a:extLst>
          </p:cNvPr>
          <p:cNvSpPr txBox="1"/>
          <p:nvPr/>
        </p:nvSpPr>
        <p:spPr>
          <a:xfrm>
            <a:off x="2971162" y="5818188"/>
            <a:ext cx="5421778" cy="646331"/>
          </a:xfrm>
          <a:prstGeom prst="rect">
            <a:avLst/>
          </a:prstGeom>
          <a:noFill/>
        </p:spPr>
        <p:txBody>
          <a:bodyPr wrap="square">
            <a:spAutoFit/>
          </a:bodyPr>
          <a:lstStyle/>
          <a:p>
            <a:pPr algn="ctr"/>
            <a:r>
              <a:rPr lang="en-US" dirty="0">
                <a:effectLst/>
                <a:latin typeface="Roboto" panose="02000000000000000000" pitchFamily="2" charset="0"/>
                <a:ea typeface="Roboto" panose="02000000000000000000" pitchFamily="2" charset="0"/>
              </a:rPr>
              <a:t>PM</a:t>
            </a:r>
            <a:r>
              <a:rPr lang="en-US" baseline="-25000" dirty="0">
                <a:effectLst/>
                <a:latin typeface="Roboto" panose="02000000000000000000" pitchFamily="2" charset="0"/>
                <a:ea typeface="Roboto" panose="02000000000000000000" pitchFamily="2" charset="0"/>
              </a:rPr>
              <a:t>2.5 </a:t>
            </a:r>
            <a:r>
              <a:rPr lang="en-US" dirty="0">
                <a:effectLst/>
                <a:latin typeface="Roboto" panose="02000000000000000000" pitchFamily="2" charset="0"/>
                <a:ea typeface="Roboto" panose="02000000000000000000" pitchFamily="2" charset="0"/>
              </a:rPr>
              <a:t>emissions (tons/</a:t>
            </a:r>
            <a:r>
              <a:rPr lang="en-US" dirty="0" err="1">
                <a:effectLst/>
                <a:latin typeface="Roboto" panose="02000000000000000000" pitchFamily="2" charset="0"/>
                <a:ea typeface="Roboto" panose="02000000000000000000" pitchFamily="2" charset="0"/>
              </a:rPr>
              <a:t>yr</a:t>
            </a:r>
            <a:r>
              <a:rPr lang="en-US" dirty="0">
                <a:effectLst/>
                <a:latin typeface="Roboto" panose="02000000000000000000" pitchFamily="2" charset="0"/>
                <a:ea typeface="Roboto" panose="02000000000000000000" pitchFamily="2" charset="0"/>
              </a:rPr>
              <a:t>) in 2017 from prescribed burning in three southeastern states. </a:t>
            </a:r>
            <a:endParaRPr lang="en-US" dirty="0">
              <a:latin typeface="Roboto" panose="02000000000000000000" pitchFamily="2" charset="0"/>
              <a:ea typeface="Roboto" panose="02000000000000000000" pitchFamily="2" charset="0"/>
            </a:endParaRPr>
          </a:p>
        </p:txBody>
      </p:sp>
      <p:graphicFrame>
        <p:nvGraphicFramePr>
          <p:cNvPr id="12" name="Table 11">
            <a:extLst>
              <a:ext uri="{FF2B5EF4-FFF2-40B4-BE49-F238E27FC236}">
                <a16:creationId xmlns:a16="http://schemas.microsoft.com/office/drawing/2014/main" id="{316A788F-2649-4A14-4310-4D3C1BDBF734}"/>
              </a:ext>
            </a:extLst>
          </p:cNvPr>
          <p:cNvGraphicFramePr>
            <a:graphicFrameLocks noGrp="1"/>
          </p:cNvGraphicFramePr>
          <p:nvPr>
            <p:extLst>
              <p:ext uri="{D42A27DB-BD31-4B8C-83A1-F6EECF244321}">
                <p14:modId xmlns:p14="http://schemas.microsoft.com/office/powerpoint/2010/main" val="309180749"/>
              </p:ext>
            </p:extLst>
          </p:nvPr>
        </p:nvGraphicFramePr>
        <p:xfrm>
          <a:off x="2233017" y="3995191"/>
          <a:ext cx="6657464" cy="1662227"/>
        </p:xfrm>
        <a:graphic>
          <a:graphicData uri="http://schemas.openxmlformats.org/drawingml/2006/table">
            <a:tbl>
              <a:tblPr firstRow="1" firstCol="1" bandRow="1">
                <a:tableStyleId>{D7AC3CCA-C797-4891-BE02-D94E43425B78}</a:tableStyleId>
              </a:tblPr>
              <a:tblGrid>
                <a:gridCol w="719835">
                  <a:extLst>
                    <a:ext uri="{9D8B030D-6E8A-4147-A177-3AD203B41FA5}">
                      <a16:colId xmlns:a16="http://schemas.microsoft.com/office/drawing/2014/main" val="714378171"/>
                    </a:ext>
                  </a:extLst>
                </a:gridCol>
                <a:gridCol w="1585928">
                  <a:extLst>
                    <a:ext uri="{9D8B030D-6E8A-4147-A177-3AD203B41FA5}">
                      <a16:colId xmlns:a16="http://schemas.microsoft.com/office/drawing/2014/main" val="1182313192"/>
                    </a:ext>
                  </a:extLst>
                </a:gridCol>
                <a:gridCol w="1603112">
                  <a:extLst>
                    <a:ext uri="{9D8B030D-6E8A-4147-A177-3AD203B41FA5}">
                      <a16:colId xmlns:a16="http://schemas.microsoft.com/office/drawing/2014/main" val="259912027"/>
                    </a:ext>
                  </a:extLst>
                </a:gridCol>
                <a:gridCol w="1631996">
                  <a:extLst>
                    <a:ext uri="{9D8B030D-6E8A-4147-A177-3AD203B41FA5}">
                      <a16:colId xmlns:a16="http://schemas.microsoft.com/office/drawing/2014/main" val="1736255021"/>
                    </a:ext>
                  </a:extLst>
                </a:gridCol>
                <a:gridCol w="1116593">
                  <a:extLst>
                    <a:ext uri="{9D8B030D-6E8A-4147-A177-3AD203B41FA5}">
                      <a16:colId xmlns:a16="http://schemas.microsoft.com/office/drawing/2014/main" val="2354433987"/>
                    </a:ext>
                  </a:extLst>
                </a:gridCol>
              </a:tblGrid>
              <a:tr h="811415">
                <a:tc>
                  <a:txBody>
                    <a:bodyPr/>
                    <a:lstStyle/>
                    <a:p>
                      <a:pPr marL="0" marR="0" algn="ctr">
                        <a:spcBef>
                          <a:spcPts val="0"/>
                        </a:spcBef>
                        <a:spcAft>
                          <a:spcPts val="0"/>
                        </a:spcAft>
                      </a:pPr>
                      <a:r>
                        <a:rPr lang="en-US" sz="1600">
                          <a:ln>
                            <a:noFill/>
                          </a:ln>
                          <a:effectLst/>
                        </a:rPr>
                        <a:t>State Name</a:t>
                      </a:r>
                      <a:endParaRPr lang="en-US" sz="1600">
                        <a:effectLst/>
                        <a:latin typeface="Roboto" panose="02000000000000000000" pitchFamily="2" charset="0"/>
                        <a:ea typeface="Roboto" panose="02000000000000000000" pitchFamily="2" charset="0"/>
                      </a:endParaRPr>
                    </a:p>
                  </a:txBody>
                  <a:tcPr marL="68580" marR="68580" marT="0" marB="0"/>
                </a:tc>
                <a:tc>
                  <a:txBody>
                    <a:bodyPr/>
                    <a:lstStyle/>
                    <a:p>
                      <a:pPr marL="0" marR="0" algn="ctr">
                        <a:spcBef>
                          <a:spcPts val="0"/>
                        </a:spcBef>
                        <a:spcAft>
                          <a:spcPts val="0"/>
                        </a:spcAft>
                      </a:pPr>
                      <a:r>
                        <a:rPr lang="en-US" sz="1600" dirty="0">
                          <a:ln>
                            <a:noFill/>
                          </a:ln>
                          <a:solidFill>
                            <a:srgbClr val="0070C0"/>
                          </a:solidFill>
                          <a:effectLst/>
                        </a:rPr>
                        <a:t>BlueSky (with permit burned area)</a:t>
                      </a:r>
                      <a:endParaRPr lang="en-US" sz="1600" dirty="0">
                        <a:solidFill>
                          <a:srgbClr val="0070C0"/>
                        </a:solidFill>
                        <a:effectLst/>
                        <a:latin typeface="Roboto" panose="02000000000000000000" pitchFamily="2" charset="0"/>
                        <a:ea typeface="Roboto" panose="02000000000000000000" pitchFamily="2" charset="0"/>
                      </a:endParaRPr>
                    </a:p>
                  </a:txBody>
                  <a:tcPr marL="68580" marR="68580" marT="0" marB="0"/>
                </a:tc>
                <a:tc>
                  <a:txBody>
                    <a:bodyPr/>
                    <a:lstStyle/>
                    <a:p>
                      <a:pPr marL="0" marR="0" algn="ctr">
                        <a:spcBef>
                          <a:spcPts val="0"/>
                        </a:spcBef>
                        <a:spcAft>
                          <a:spcPts val="0"/>
                        </a:spcAft>
                      </a:pPr>
                      <a:r>
                        <a:rPr lang="en-US" sz="1600" dirty="0">
                          <a:ln>
                            <a:noFill/>
                          </a:ln>
                          <a:effectLst/>
                        </a:rPr>
                        <a:t>BlueSky (with FINN burned area)</a:t>
                      </a:r>
                      <a:endParaRPr lang="en-US" sz="1600" dirty="0">
                        <a:effectLst/>
                        <a:latin typeface="Roboto" panose="02000000000000000000" pitchFamily="2" charset="0"/>
                        <a:ea typeface="Roboto" panose="02000000000000000000" pitchFamily="2" charset="0"/>
                      </a:endParaRPr>
                    </a:p>
                  </a:txBody>
                  <a:tcPr marL="68580" marR="68580" marT="0" marB="0"/>
                </a:tc>
                <a:tc>
                  <a:txBody>
                    <a:bodyPr/>
                    <a:lstStyle/>
                    <a:p>
                      <a:pPr marL="0" marR="0" algn="ctr">
                        <a:spcBef>
                          <a:spcPts val="0"/>
                        </a:spcBef>
                        <a:spcAft>
                          <a:spcPts val="0"/>
                        </a:spcAft>
                      </a:pPr>
                      <a:r>
                        <a:rPr lang="en-US" sz="1600" dirty="0">
                          <a:ln>
                            <a:noFill/>
                          </a:ln>
                          <a:solidFill>
                            <a:srgbClr val="0070C0"/>
                          </a:solidFill>
                          <a:effectLst/>
                        </a:rPr>
                        <a:t>BlueSky (with adjusted FINN burned area)</a:t>
                      </a:r>
                      <a:endParaRPr lang="en-US" sz="1600" dirty="0">
                        <a:solidFill>
                          <a:srgbClr val="0070C0"/>
                        </a:solidFill>
                        <a:effectLst/>
                        <a:latin typeface="Roboto" panose="02000000000000000000" pitchFamily="2" charset="0"/>
                        <a:ea typeface="Roboto" panose="02000000000000000000" pitchFamily="2" charset="0"/>
                      </a:endParaRPr>
                    </a:p>
                  </a:txBody>
                  <a:tcPr marL="68580" marR="68580" marT="0" marB="0"/>
                </a:tc>
                <a:tc>
                  <a:txBody>
                    <a:bodyPr/>
                    <a:lstStyle/>
                    <a:p>
                      <a:pPr marL="0" marR="0" algn="ctr">
                        <a:spcBef>
                          <a:spcPts val="0"/>
                        </a:spcBef>
                        <a:spcAft>
                          <a:spcPts val="0"/>
                        </a:spcAft>
                      </a:pPr>
                      <a:r>
                        <a:rPr lang="en-US" sz="1600" dirty="0">
                          <a:ln>
                            <a:noFill/>
                          </a:ln>
                          <a:effectLst/>
                        </a:rPr>
                        <a:t>FINN</a:t>
                      </a:r>
                      <a:endParaRPr lang="en-US" sz="1600" dirty="0">
                        <a:effectLst/>
                        <a:latin typeface="Roboto" panose="02000000000000000000" pitchFamily="2" charset="0"/>
                        <a:ea typeface="Roboto" panose="02000000000000000000" pitchFamily="2" charset="0"/>
                      </a:endParaRPr>
                    </a:p>
                  </a:txBody>
                  <a:tcPr marL="68580" marR="68580" marT="0" marB="0"/>
                </a:tc>
                <a:extLst>
                  <a:ext uri="{0D108BD9-81ED-4DB2-BD59-A6C34878D82A}">
                    <a16:rowId xmlns:a16="http://schemas.microsoft.com/office/drawing/2014/main" val="3723705518"/>
                  </a:ext>
                </a:extLst>
              </a:tr>
              <a:tr h="283604">
                <a:tc>
                  <a:txBody>
                    <a:bodyPr/>
                    <a:lstStyle/>
                    <a:p>
                      <a:pPr marL="0" marR="0">
                        <a:spcBef>
                          <a:spcPts val="0"/>
                        </a:spcBef>
                        <a:spcAft>
                          <a:spcPts val="0"/>
                        </a:spcAft>
                      </a:pPr>
                      <a:r>
                        <a:rPr lang="en-US" sz="1600">
                          <a:ln>
                            <a:noFill/>
                          </a:ln>
                          <a:effectLst/>
                        </a:rPr>
                        <a:t>GA</a:t>
                      </a:r>
                      <a:endParaRPr lang="en-US" sz="1600">
                        <a:effectLst/>
                        <a:latin typeface="Roboto" panose="02000000000000000000" pitchFamily="2" charset="0"/>
                        <a:ea typeface="Roboto" panose="02000000000000000000" pitchFamily="2" charset="0"/>
                      </a:endParaRPr>
                    </a:p>
                  </a:txBody>
                  <a:tcPr marL="68580" marR="68580" marT="0" marB="0"/>
                </a:tc>
                <a:tc>
                  <a:txBody>
                    <a:bodyPr/>
                    <a:lstStyle/>
                    <a:p>
                      <a:pPr marL="0" marR="0" algn="ctr">
                        <a:spcBef>
                          <a:spcPts val="0"/>
                        </a:spcBef>
                        <a:spcAft>
                          <a:spcPts val="0"/>
                        </a:spcAft>
                      </a:pPr>
                      <a:r>
                        <a:rPr lang="en-US" sz="1600" b="1" dirty="0">
                          <a:ln>
                            <a:noFill/>
                          </a:ln>
                          <a:solidFill>
                            <a:srgbClr val="0070C0"/>
                          </a:solidFill>
                          <a:effectLst/>
                        </a:rPr>
                        <a:t>125521</a:t>
                      </a:r>
                      <a:endParaRPr lang="en-US" sz="1600" b="1" dirty="0">
                        <a:solidFill>
                          <a:srgbClr val="0070C0"/>
                        </a:solidFill>
                        <a:effectLst/>
                        <a:latin typeface="Roboto" panose="02000000000000000000" pitchFamily="2" charset="0"/>
                        <a:ea typeface="Roboto" panose="02000000000000000000" pitchFamily="2" charset="0"/>
                      </a:endParaRPr>
                    </a:p>
                  </a:txBody>
                  <a:tcPr marL="68580" marR="68580" marT="0" marB="0"/>
                </a:tc>
                <a:tc>
                  <a:txBody>
                    <a:bodyPr/>
                    <a:lstStyle/>
                    <a:p>
                      <a:pPr marL="0" marR="0" algn="ctr">
                        <a:spcBef>
                          <a:spcPts val="0"/>
                        </a:spcBef>
                        <a:spcAft>
                          <a:spcPts val="0"/>
                        </a:spcAft>
                      </a:pPr>
                      <a:r>
                        <a:rPr lang="en-US" sz="1600">
                          <a:ln>
                            <a:noFill/>
                          </a:ln>
                          <a:effectLst/>
                        </a:rPr>
                        <a:t>221407</a:t>
                      </a:r>
                      <a:endParaRPr lang="en-US" sz="1600">
                        <a:effectLst/>
                        <a:latin typeface="Roboto" panose="02000000000000000000" pitchFamily="2" charset="0"/>
                        <a:ea typeface="Roboto" panose="02000000000000000000" pitchFamily="2" charset="0"/>
                      </a:endParaRPr>
                    </a:p>
                  </a:txBody>
                  <a:tcPr marL="68580" marR="68580" marT="0" marB="0"/>
                </a:tc>
                <a:tc>
                  <a:txBody>
                    <a:bodyPr/>
                    <a:lstStyle/>
                    <a:p>
                      <a:pPr marL="0" marR="0" algn="ctr">
                        <a:spcBef>
                          <a:spcPts val="0"/>
                        </a:spcBef>
                        <a:spcAft>
                          <a:spcPts val="0"/>
                        </a:spcAft>
                      </a:pPr>
                      <a:r>
                        <a:rPr lang="en-US" sz="1600" b="1" dirty="0">
                          <a:ln>
                            <a:noFill/>
                          </a:ln>
                          <a:solidFill>
                            <a:srgbClr val="0070C0"/>
                          </a:solidFill>
                          <a:effectLst/>
                        </a:rPr>
                        <a:t>146129</a:t>
                      </a:r>
                      <a:endParaRPr lang="en-US" sz="1600" b="1" dirty="0">
                        <a:solidFill>
                          <a:srgbClr val="0070C0"/>
                        </a:solidFill>
                        <a:effectLst/>
                        <a:latin typeface="Roboto" panose="02000000000000000000" pitchFamily="2" charset="0"/>
                        <a:ea typeface="Roboto" panose="02000000000000000000" pitchFamily="2" charset="0"/>
                      </a:endParaRPr>
                    </a:p>
                  </a:txBody>
                  <a:tcPr marL="68580" marR="68580" marT="0" marB="0"/>
                </a:tc>
                <a:tc>
                  <a:txBody>
                    <a:bodyPr/>
                    <a:lstStyle/>
                    <a:p>
                      <a:pPr marL="0" marR="0" algn="ctr">
                        <a:spcBef>
                          <a:spcPts val="0"/>
                        </a:spcBef>
                        <a:spcAft>
                          <a:spcPts val="0"/>
                        </a:spcAft>
                      </a:pPr>
                      <a:r>
                        <a:rPr lang="en-US" sz="1600" dirty="0">
                          <a:ln>
                            <a:noFill/>
                          </a:ln>
                          <a:effectLst/>
                        </a:rPr>
                        <a:t>11263</a:t>
                      </a:r>
                      <a:endParaRPr lang="en-US" sz="1600" dirty="0">
                        <a:effectLst/>
                        <a:latin typeface="Roboto" panose="02000000000000000000" pitchFamily="2" charset="0"/>
                        <a:ea typeface="Roboto" panose="02000000000000000000" pitchFamily="2" charset="0"/>
                      </a:endParaRPr>
                    </a:p>
                  </a:txBody>
                  <a:tcPr marL="68580" marR="68580" marT="0" marB="0"/>
                </a:tc>
                <a:extLst>
                  <a:ext uri="{0D108BD9-81ED-4DB2-BD59-A6C34878D82A}">
                    <a16:rowId xmlns:a16="http://schemas.microsoft.com/office/drawing/2014/main" val="4105437655"/>
                  </a:ext>
                </a:extLst>
              </a:tr>
              <a:tr h="283604">
                <a:tc>
                  <a:txBody>
                    <a:bodyPr/>
                    <a:lstStyle/>
                    <a:p>
                      <a:pPr marL="0" marR="0">
                        <a:spcBef>
                          <a:spcPts val="0"/>
                        </a:spcBef>
                        <a:spcAft>
                          <a:spcPts val="0"/>
                        </a:spcAft>
                      </a:pPr>
                      <a:r>
                        <a:rPr lang="en-US" sz="1600">
                          <a:ln>
                            <a:noFill/>
                          </a:ln>
                          <a:effectLst/>
                        </a:rPr>
                        <a:t>FL</a:t>
                      </a:r>
                      <a:endParaRPr lang="en-US" sz="1600">
                        <a:effectLst/>
                        <a:latin typeface="Roboto" panose="02000000000000000000" pitchFamily="2" charset="0"/>
                        <a:ea typeface="Roboto" panose="02000000000000000000" pitchFamily="2" charset="0"/>
                      </a:endParaRPr>
                    </a:p>
                  </a:txBody>
                  <a:tcPr marL="68580" marR="68580" marT="0" marB="0"/>
                </a:tc>
                <a:tc>
                  <a:txBody>
                    <a:bodyPr/>
                    <a:lstStyle/>
                    <a:p>
                      <a:pPr marL="0" marR="0" algn="ctr">
                        <a:spcBef>
                          <a:spcPts val="0"/>
                        </a:spcBef>
                        <a:spcAft>
                          <a:spcPts val="0"/>
                        </a:spcAft>
                      </a:pPr>
                      <a:r>
                        <a:rPr lang="en-US" sz="1600" b="1" dirty="0">
                          <a:ln>
                            <a:noFill/>
                          </a:ln>
                          <a:solidFill>
                            <a:srgbClr val="0070C0"/>
                          </a:solidFill>
                          <a:effectLst/>
                        </a:rPr>
                        <a:t>243534</a:t>
                      </a:r>
                      <a:endParaRPr lang="en-US" sz="1600" b="1" dirty="0">
                        <a:solidFill>
                          <a:srgbClr val="0070C0"/>
                        </a:solidFill>
                        <a:effectLst/>
                        <a:latin typeface="Roboto" panose="02000000000000000000" pitchFamily="2" charset="0"/>
                        <a:ea typeface="Roboto" panose="02000000000000000000" pitchFamily="2" charset="0"/>
                      </a:endParaRPr>
                    </a:p>
                  </a:txBody>
                  <a:tcPr marL="68580" marR="68580" marT="0" marB="0"/>
                </a:tc>
                <a:tc>
                  <a:txBody>
                    <a:bodyPr/>
                    <a:lstStyle/>
                    <a:p>
                      <a:pPr marL="0" marR="0" algn="ctr">
                        <a:spcBef>
                          <a:spcPts val="0"/>
                        </a:spcBef>
                        <a:spcAft>
                          <a:spcPts val="0"/>
                        </a:spcAft>
                      </a:pPr>
                      <a:r>
                        <a:rPr lang="en-US" sz="1600">
                          <a:ln>
                            <a:noFill/>
                          </a:ln>
                          <a:effectLst/>
                        </a:rPr>
                        <a:t>198409</a:t>
                      </a:r>
                      <a:endParaRPr lang="en-US" sz="1600">
                        <a:effectLst/>
                        <a:latin typeface="Roboto" panose="02000000000000000000" pitchFamily="2" charset="0"/>
                        <a:ea typeface="Roboto" panose="02000000000000000000" pitchFamily="2" charset="0"/>
                      </a:endParaRPr>
                    </a:p>
                  </a:txBody>
                  <a:tcPr marL="68580" marR="68580" marT="0" marB="0"/>
                </a:tc>
                <a:tc>
                  <a:txBody>
                    <a:bodyPr/>
                    <a:lstStyle/>
                    <a:p>
                      <a:pPr marL="0" marR="0" algn="ctr">
                        <a:spcBef>
                          <a:spcPts val="0"/>
                        </a:spcBef>
                        <a:spcAft>
                          <a:spcPts val="0"/>
                        </a:spcAft>
                      </a:pPr>
                      <a:r>
                        <a:rPr lang="en-US" sz="1600" b="1" dirty="0">
                          <a:ln>
                            <a:noFill/>
                          </a:ln>
                          <a:solidFill>
                            <a:srgbClr val="0070C0"/>
                          </a:solidFill>
                          <a:effectLst/>
                        </a:rPr>
                        <a:t>130950</a:t>
                      </a:r>
                      <a:endParaRPr lang="en-US" sz="1600" b="1" dirty="0">
                        <a:solidFill>
                          <a:srgbClr val="0070C0"/>
                        </a:solidFill>
                        <a:effectLst/>
                        <a:latin typeface="Roboto" panose="02000000000000000000" pitchFamily="2" charset="0"/>
                        <a:ea typeface="Roboto" panose="02000000000000000000" pitchFamily="2" charset="0"/>
                      </a:endParaRPr>
                    </a:p>
                  </a:txBody>
                  <a:tcPr marL="68580" marR="68580" marT="0" marB="0"/>
                </a:tc>
                <a:tc>
                  <a:txBody>
                    <a:bodyPr/>
                    <a:lstStyle/>
                    <a:p>
                      <a:pPr marL="0" marR="0" algn="ctr">
                        <a:spcBef>
                          <a:spcPts val="0"/>
                        </a:spcBef>
                        <a:spcAft>
                          <a:spcPts val="0"/>
                        </a:spcAft>
                      </a:pPr>
                      <a:r>
                        <a:rPr lang="en-US" sz="1600" dirty="0">
                          <a:ln>
                            <a:noFill/>
                          </a:ln>
                          <a:effectLst/>
                        </a:rPr>
                        <a:t>88463</a:t>
                      </a:r>
                      <a:endParaRPr lang="en-US" sz="1600" dirty="0">
                        <a:effectLst/>
                        <a:latin typeface="Roboto" panose="02000000000000000000" pitchFamily="2" charset="0"/>
                        <a:ea typeface="Roboto" panose="02000000000000000000" pitchFamily="2" charset="0"/>
                      </a:endParaRPr>
                    </a:p>
                  </a:txBody>
                  <a:tcPr marL="68580" marR="68580" marT="0" marB="0"/>
                </a:tc>
                <a:extLst>
                  <a:ext uri="{0D108BD9-81ED-4DB2-BD59-A6C34878D82A}">
                    <a16:rowId xmlns:a16="http://schemas.microsoft.com/office/drawing/2014/main" val="2144711780"/>
                  </a:ext>
                </a:extLst>
              </a:tr>
              <a:tr h="283604">
                <a:tc>
                  <a:txBody>
                    <a:bodyPr/>
                    <a:lstStyle/>
                    <a:p>
                      <a:pPr marL="0" marR="0">
                        <a:spcBef>
                          <a:spcPts val="0"/>
                        </a:spcBef>
                        <a:spcAft>
                          <a:spcPts val="0"/>
                        </a:spcAft>
                      </a:pPr>
                      <a:r>
                        <a:rPr lang="en-US" sz="1600">
                          <a:ln>
                            <a:noFill/>
                          </a:ln>
                          <a:effectLst/>
                        </a:rPr>
                        <a:t>SC</a:t>
                      </a:r>
                      <a:endParaRPr lang="en-US" sz="1600">
                        <a:effectLst/>
                        <a:latin typeface="Roboto" panose="02000000000000000000" pitchFamily="2" charset="0"/>
                        <a:ea typeface="Roboto" panose="02000000000000000000" pitchFamily="2" charset="0"/>
                      </a:endParaRPr>
                    </a:p>
                  </a:txBody>
                  <a:tcPr marL="68580" marR="68580" marT="0" marB="0"/>
                </a:tc>
                <a:tc>
                  <a:txBody>
                    <a:bodyPr/>
                    <a:lstStyle/>
                    <a:p>
                      <a:pPr marL="0" marR="0" algn="ctr">
                        <a:spcBef>
                          <a:spcPts val="0"/>
                        </a:spcBef>
                        <a:spcAft>
                          <a:spcPts val="0"/>
                        </a:spcAft>
                      </a:pPr>
                      <a:r>
                        <a:rPr lang="en-US" sz="1600" b="1" dirty="0">
                          <a:ln>
                            <a:noFill/>
                          </a:ln>
                          <a:solidFill>
                            <a:srgbClr val="0070C0"/>
                          </a:solidFill>
                          <a:effectLst/>
                        </a:rPr>
                        <a:t>54533</a:t>
                      </a:r>
                      <a:endParaRPr lang="en-US" sz="1600" b="1" dirty="0">
                        <a:solidFill>
                          <a:srgbClr val="0070C0"/>
                        </a:solidFill>
                        <a:effectLst/>
                        <a:latin typeface="Roboto" panose="02000000000000000000" pitchFamily="2" charset="0"/>
                        <a:ea typeface="Roboto" panose="02000000000000000000" pitchFamily="2" charset="0"/>
                      </a:endParaRPr>
                    </a:p>
                  </a:txBody>
                  <a:tcPr marL="68580" marR="68580" marT="0" marB="0"/>
                </a:tc>
                <a:tc>
                  <a:txBody>
                    <a:bodyPr/>
                    <a:lstStyle/>
                    <a:p>
                      <a:pPr marL="0" marR="0" algn="ctr">
                        <a:spcBef>
                          <a:spcPts val="0"/>
                        </a:spcBef>
                        <a:spcAft>
                          <a:spcPts val="0"/>
                        </a:spcAft>
                      </a:pPr>
                      <a:r>
                        <a:rPr lang="en-US" sz="1600">
                          <a:ln>
                            <a:noFill/>
                          </a:ln>
                          <a:effectLst/>
                        </a:rPr>
                        <a:t>79173</a:t>
                      </a:r>
                      <a:endParaRPr lang="en-US" sz="1600">
                        <a:effectLst/>
                        <a:latin typeface="Roboto" panose="02000000000000000000" pitchFamily="2" charset="0"/>
                        <a:ea typeface="Roboto" panose="02000000000000000000" pitchFamily="2" charset="0"/>
                      </a:endParaRPr>
                    </a:p>
                  </a:txBody>
                  <a:tcPr marL="68580" marR="68580" marT="0" marB="0"/>
                </a:tc>
                <a:tc>
                  <a:txBody>
                    <a:bodyPr/>
                    <a:lstStyle/>
                    <a:p>
                      <a:pPr marL="0" marR="0" algn="ctr">
                        <a:spcBef>
                          <a:spcPts val="0"/>
                        </a:spcBef>
                        <a:spcAft>
                          <a:spcPts val="0"/>
                        </a:spcAft>
                      </a:pPr>
                      <a:r>
                        <a:rPr lang="en-US" sz="1600" b="1" dirty="0">
                          <a:ln>
                            <a:noFill/>
                          </a:ln>
                          <a:solidFill>
                            <a:srgbClr val="0070C0"/>
                          </a:solidFill>
                          <a:effectLst/>
                        </a:rPr>
                        <a:t>52254</a:t>
                      </a:r>
                      <a:endParaRPr lang="en-US" sz="1600" b="1" dirty="0">
                        <a:solidFill>
                          <a:srgbClr val="0070C0"/>
                        </a:solidFill>
                        <a:effectLst/>
                        <a:latin typeface="Roboto" panose="02000000000000000000" pitchFamily="2" charset="0"/>
                        <a:ea typeface="Roboto" panose="02000000000000000000" pitchFamily="2" charset="0"/>
                      </a:endParaRPr>
                    </a:p>
                  </a:txBody>
                  <a:tcPr marL="68580" marR="68580" marT="0" marB="0"/>
                </a:tc>
                <a:tc>
                  <a:txBody>
                    <a:bodyPr/>
                    <a:lstStyle/>
                    <a:p>
                      <a:pPr marL="0" marR="0" algn="ctr">
                        <a:spcBef>
                          <a:spcPts val="0"/>
                        </a:spcBef>
                        <a:spcAft>
                          <a:spcPts val="0"/>
                        </a:spcAft>
                      </a:pPr>
                      <a:r>
                        <a:rPr lang="en-US" sz="1600" dirty="0">
                          <a:ln>
                            <a:noFill/>
                          </a:ln>
                          <a:effectLst/>
                        </a:rPr>
                        <a:t>63798</a:t>
                      </a:r>
                      <a:endParaRPr lang="en-US" sz="1600" dirty="0">
                        <a:effectLst/>
                        <a:latin typeface="Roboto" panose="02000000000000000000" pitchFamily="2" charset="0"/>
                        <a:ea typeface="Roboto" panose="02000000000000000000" pitchFamily="2" charset="0"/>
                      </a:endParaRPr>
                    </a:p>
                  </a:txBody>
                  <a:tcPr marL="68580" marR="68580" marT="0" marB="0"/>
                </a:tc>
                <a:extLst>
                  <a:ext uri="{0D108BD9-81ED-4DB2-BD59-A6C34878D82A}">
                    <a16:rowId xmlns:a16="http://schemas.microsoft.com/office/drawing/2014/main" val="3434110473"/>
                  </a:ext>
                </a:extLst>
              </a:tr>
            </a:tbl>
          </a:graphicData>
        </a:graphic>
      </p:graphicFrame>
      <p:sp>
        <p:nvSpPr>
          <p:cNvPr id="4" name="TextBox 3">
            <a:extLst>
              <a:ext uri="{FF2B5EF4-FFF2-40B4-BE49-F238E27FC236}">
                <a16:creationId xmlns:a16="http://schemas.microsoft.com/office/drawing/2014/main" id="{40AC3C9C-423E-9B0A-9B6C-87CEE92E4988}"/>
              </a:ext>
            </a:extLst>
          </p:cNvPr>
          <p:cNvSpPr txBox="1"/>
          <p:nvPr/>
        </p:nvSpPr>
        <p:spPr>
          <a:xfrm>
            <a:off x="1181704" y="323833"/>
            <a:ext cx="10181062" cy="523220"/>
          </a:xfrm>
          <a:prstGeom prst="rect">
            <a:avLst/>
          </a:prstGeom>
          <a:noFill/>
        </p:spPr>
        <p:txBody>
          <a:bodyPr wrap="square">
            <a:spAutoFit/>
          </a:bodyPr>
          <a:lstStyle/>
          <a:p>
            <a:r>
              <a:rPr lang="en-US" sz="2800" b="1" dirty="0">
                <a:solidFill>
                  <a:schemeClr val="accent5">
                    <a:lumMod val="75000"/>
                  </a:schemeClr>
                </a:solidFill>
                <a:effectLst>
                  <a:outerShdw blurRad="38100" dist="38100" dir="2700000" algn="tl">
                    <a:srgbClr val="000000">
                      <a:alpha val="43137"/>
                    </a:srgbClr>
                  </a:outerShdw>
                </a:effectLst>
                <a:latin typeface="Roboto Slab" pitchFamily="2" charset="0"/>
                <a:ea typeface="Roboto Slab" pitchFamily="2" charset="0"/>
                <a:cs typeface="Times New Roman" panose="02020603050405020304" pitchFamily="18" charset="0"/>
              </a:rPr>
              <a:t>Matching prescribed burning records in FINN with permits </a:t>
            </a:r>
          </a:p>
        </p:txBody>
      </p:sp>
      <p:cxnSp>
        <p:nvCxnSpPr>
          <p:cNvPr id="10" name="Straight Arrow Connector 9">
            <a:extLst>
              <a:ext uri="{FF2B5EF4-FFF2-40B4-BE49-F238E27FC236}">
                <a16:creationId xmlns:a16="http://schemas.microsoft.com/office/drawing/2014/main" id="{B2F65B5F-D59E-C343-D9EF-E9711275F733}"/>
              </a:ext>
            </a:extLst>
          </p:cNvPr>
          <p:cNvCxnSpPr>
            <a:endCxn id="9" idx="3"/>
          </p:cNvCxnSpPr>
          <p:nvPr/>
        </p:nvCxnSpPr>
        <p:spPr>
          <a:xfrm flipV="1">
            <a:off x="6612673" y="2633595"/>
            <a:ext cx="460636" cy="343781"/>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49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4CDE54F6-6007-2848-B683-2C1822FC5485}" vid="{C0D1DEBA-DE5C-9C46-9118-2685038DF7C3}"/>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CDE54F6-6007-2848-B683-2C1822FC5485}" vid="{FB47B6FD-F52A-2B42-851E-06D2988544C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Custom Design</Template>
  <TotalTime>2781</TotalTime>
  <Words>1616</Words>
  <Application>Microsoft Macintosh PowerPoint</Application>
  <PresentationFormat>Widescreen</PresentationFormat>
  <Paragraphs>188</Paragraphs>
  <Slides>23</Slides>
  <Notes>11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Calibri</vt:lpstr>
      <vt:lpstr>Arial</vt:lpstr>
      <vt:lpstr>Wingdings</vt:lpstr>
      <vt:lpstr>Google Sans</vt:lpstr>
      <vt:lpstr>Roboto Slab</vt:lpstr>
      <vt:lpstr>Public Sans</vt:lpstr>
      <vt:lpstr>Roboto</vt:lpstr>
      <vt:lpstr>Times New Roman</vt:lpstr>
      <vt:lpstr>Custom Design</vt:lpstr>
      <vt:lpstr>1_Custom Design</vt:lpstr>
      <vt:lpstr>Prescribed Fire Emissions and  their Impacts on Air Quality in southeastern United States (US)</vt:lpstr>
      <vt:lpstr>Outline</vt:lpstr>
      <vt:lpstr>PowerPoint Presentation</vt:lpstr>
      <vt:lpstr>Hypotheses and Objective</vt:lpstr>
      <vt:lpstr>Tasks</vt:lpstr>
      <vt:lpstr>PowerPoint Presentation</vt:lpstr>
      <vt:lpstr>Matching prescribed burning records in FINN with permits</vt:lpstr>
      <vt:lpstr>Burn types in FINN and permits </vt:lpstr>
      <vt:lpstr>PowerPoint Presentation</vt:lpstr>
      <vt:lpstr>PowerPoint Presentation</vt:lpstr>
      <vt:lpstr>PowerPoint Presentation</vt:lpstr>
      <vt:lpstr>PowerPoint Presentation</vt:lpstr>
      <vt:lpstr>PowerPoint Presentation</vt:lpstr>
      <vt:lpstr>Air quality modeling using CMAQ: April 2, 2020</vt:lpstr>
      <vt:lpstr>PowerPoint Presentation</vt:lpstr>
      <vt:lpstr>PowerPoint Presentation</vt:lpstr>
      <vt:lpstr>PowerPoint Presentation</vt:lpstr>
      <vt:lpstr>PowerPoint Presentation</vt:lpstr>
      <vt:lpstr>PowerPoint Presentation</vt:lpstr>
      <vt:lpstr>Thank you!  Questions?</vt:lpstr>
      <vt:lpstr>Identify Wildfire</vt:lpstr>
      <vt:lpstr>Emission comparison between FINN and BlueSky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Here</dc:title>
  <dc:creator>Hull, Rebecca Watts</dc:creator>
  <cp:lastModifiedBy>Maji, Kamal Jyoti</cp:lastModifiedBy>
  <cp:revision>65</cp:revision>
  <dcterms:created xsi:type="dcterms:W3CDTF">2022-01-04T13:21:14Z</dcterms:created>
  <dcterms:modified xsi:type="dcterms:W3CDTF">2022-10-17T13:40:51Z</dcterms:modified>
</cp:coreProperties>
</file>