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9"/>
  </p:sldMasterIdLst>
  <p:sldIdLst>
    <p:sldId id="256" r:id="rId10"/>
    <p:sldId id="258" r:id="rId11"/>
    <p:sldId id="259" r:id="rId12"/>
    <p:sldId id="260" r:id="rId13"/>
    <p:sldId id="261" r:id="rId14"/>
    <p:sldId id="265" r:id="rId15"/>
    <p:sldId id="266" r:id="rId16"/>
    <p:sldId id="267" r:id="rId17"/>
    <p:sldId id="26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8" autoAdjust="0"/>
    <p:restoredTop sz="94660"/>
  </p:normalViewPr>
  <p:slideViewPr>
    <p:cSldViewPr snapToGrid="0">
      <p:cViewPr>
        <p:scale>
          <a:sx n="76" d="100"/>
          <a:sy n="76" d="100"/>
        </p:scale>
        <p:origin x="296"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customXml" Target="../customXml/item7.xml"/><Relationship Id="rId12" Type="http://schemas.openxmlformats.org/officeDocument/2006/relationships/slide" Target="slides/slide3.xml"/><Relationship Id="rId17"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2.xml"/><Relationship Id="rId5" Type="http://schemas.openxmlformats.org/officeDocument/2006/relationships/customXml" Target="../customXml/item5.xml"/><Relationship Id="rId15" Type="http://schemas.openxmlformats.org/officeDocument/2006/relationships/slide" Target="slides/slide6.xml"/><Relationship Id="rId10" Type="http://schemas.openxmlformats.org/officeDocument/2006/relationships/slide" Target="slides/slide1.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Master" Target="slideMasters/slideMaster1.xml"/><Relationship Id="rId14" Type="http://schemas.openxmlformats.org/officeDocument/2006/relationships/slide" Target="slides/slide5.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638756E-B739-4843-A452-DF9E457FE051}"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F8177-B92C-492A-B24D-29A47B8BDB3B}" type="slidenum">
              <a:rPr lang="en-US" smtClean="0"/>
              <a:t>‹#›</a:t>
            </a:fld>
            <a:endParaRPr lang="en-US"/>
          </a:p>
        </p:txBody>
      </p:sp>
    </p:spTree>
    <p:extLst>
      <p:ext uri="{BB962C8B-B14F-4D97-AF65-F5344CB8AC3E}">
        <p14:creationId xmlns:p14="http://schemas.microsoft.com/office/powerpoint/2010/main" val="87028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38756E-B739-4843-A452-DF9E457FE051}"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F8177-B92C-492A-B24D-29A47B8BDB3B}" type="slidenum">
              <a:rPr lang="en-US" smtClean="0"/>
              <a:t>‹#›</a:t>
            </a:fld>
            <a:endParaRPr lang="en-US"/>
          </a:p>
        </p:txBody>
      </p:sp>
    </p:spTree>
    <p:extLst>
      <p:ext uri="{BB962C8B-B14F-4D97-AF65-F5344CB8AC3E}">
        <p14:creationId xmlns:p14="http://schemas.microsoft.com/office/powerpoint/2010/main" val="2155466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38756E-B739-4843-A452-DF9E457FE051}"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F8177-B92C-492A-B24D-29A47B8BDB3B}" type="slidenum">
              <a:rPr lang="en-US" smtClean="0"/>
              <a:t>‹#›</a:t>
            </a:fld>
            <a:endParaRPr lang="en-US"/>
          </a:p>
        </p:txBody>
      </p:sp>
    </p:spTree>
    <p:extLst>
      <p:ext uri="{BB962C8B-B14F-4D97-AF65-F5344CB8AC3E}">
        <p14:creationId xmlns:p14="http://schemas.microsoft.com/office/powerpoint/2010/main" val="371779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38756E-B739-4843-A452-DF9E457FE051}"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F8177-B92C-492A-B24D-29A47B8BDB3B}" type="slidenum">
              <a:rPr lang="en-US" smtClean="0"/>
              <a:t>‹#›</a:t>
            </a:fld>
            <a:endParaRPr lang="en-US"/>
          </a:p>
        </p:txBody>
      </p:sp>
    </p:spTree>
    <p:extLst>
      <p:ext uri="{BB962C8B-B14F-4D97-AF65-F5344CB8AC3E}">
        <p14:creationId xmlns:p14="http://schemas.microsoft.com/office/powerpoint/2010/main" val="370343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38756E-B739-4843-A452-DF9E457FE051}"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F8177-B92C-492A-B24D-29A47B8BDB3B}" type="slidenum">
              <a:rPr lang="en-US" smtClean="0"/>
              <a:t>‹#›</a:t>
            </a:fld>
            <a:endParaRPr lang="en-US"/>
          </a:p>
        </p:txBody>
      </p:sp>
    </p:spTree>
    <p:extLst>
      <p:ext uri="{BB962C8B-B14F-4D97-AF65-F5344CB8AC3E}">
        <p14:creationId xmlns:p14="http://schemas.microsoft.com/office/powerpoint/2010/main" val="3752686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638756E-B739-4843-A452-DF9E457FE051}"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8F8177-B92C-492A-B24D-29A47B8BDB3B}" type="slidenum">
              <a:rPr lang="en-US" smtClean="0"/>
              <a:t>‹#›</a:t>
            </a:fld>
            <a:endParaRPr lang="en-US"/>
          </a:p>
        </p:txBody>
      </p:sp>
    </p:spTree>
    <p:extLst>
      <p:ext uri="{BB962C8B-B14F-4D97-AF65-F5344CB8AC3E}">
        <p14:creationId xmlns:p14="http://schemas.microsoft.com/office/powerpoint/2010/main" val="2588522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38756E-B739-4843-A452-DF9E457FE051}" type="datetimeFigureOut">
              <a:rPr lang="en-US" smtClean="0"/>
              <a:t>10/22/2019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8F8177-B92C-492A-B24D-29A47B8BDB3B}" type="slidenum">
              <a:rPr lang="en-US" smtClean="0"/>
              <a:t>‹#›</a:t>
            </a:fld>
            <a:endParaRPr lang="en-US"/>
          </a:p>
        </p:txBody>
      </p:sp>
    </p:spTree>
    <p:extLst>
      <p:ext uri="{BB962C8B-B14F-4D97-AF65-F5344CB8AC3E}">
        <p14:creationId xmlns:p14="http://schemas.microsoft.com/office/powerpoint/2010/main" val="4245895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38756E-B739-4843-A452-DF9E457FE051}" type="datetimeFigureOut">
              <a:rPr lang="en-US" smtClean="0"/>
              <a:t>10/22/2019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8F8177-B92C-492A-B24D-29A47B8BDB3B}" type="slidenum">
              <a:rPr lang="en-US" smtClean="0"/>
              <a:t>‹#›</a:t>
            </a:fld>
            <a:endParaRPr lang="en-US"/>
          </a:p>
        </p:txBody>
      </p:sp>
    </p:spTree>
    <p:extLst>
      <p:ext uri="{BB962C8B-B14F-4D97-AF65-F5344CB8AC3E}">
        <p14:creationId xmlns:p14="http://schemas.microsoft.com/office/powerpoint/2010/main" val="1947533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38756E-B739-4843-A452-DF9E457FE051}" type="datetimeFigureOut">
              <a:rPr lang="en-US" smtClean="0"/>
              <a:t>10/22/2019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8F8177-B92C-492A-B24D-29A47B8BDB3B}" type="slidenum">
              <a:rPr lang="en-US" smtClean="0"/>
              <a:t>‹#›</a:t>
            </a:fld>
            <a:endParaRPr lang="en-US"/>
          </a:p>
        </p:txBody>
      </p:sp>
    </p:spTree>
    <p:extLst>
      <p:ext uri="{BB962C8B-B14F-4D97-AF65-F5344CB8AC3E}">
        <p14:creationId xmlns:p14="http://schemas.microsoft.com/office/powerpoint/2010/main" val="2045219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38756E-B739-4843-A452-DF9E457FE051}"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8F8177-B92C-492A-B24D-29A47B8BDB3B}" type="slidenum">
              <a:rPr lang="en-US" smtClean="0"/>
              <a:t>‹#›</a:t>
            </a:fld>
            <a:endParaRPr lang="en-US"/>
          </a:p>
        </p:txBody>
      </p:sp>
    </p:spTree>
    <p:extLst>
      <p:ext uri="{BB962C8B-B14F-4D97-AF65-F5344CB8AC3E}">
        <p14:creationId xmlns:p14="http://schemas.microsoft.com/office/powerpoint/2010/main" val="988878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38756E-B739-4843-A452-DF9E457FE051}"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8F8177-B92C-492A-B24D-29A47B8BDB3B}" type="slidenum">
              <a:rPr lang="en-US" smtClean="0"/>
              <a:t>‹#›</a:t>
            </a:fld>
            <a:endParaRPr lang="en-US"/>
          </a:p>
        </p:txBody>
      </p:sp>
    </p:spTree>
    <p:extLst>
      <p:ext uri="{BB962C8B-B14F-4D97-AF65-F5344CB8AC3E}">
        <p14:creationId xmlns:p14="http://schemas.microsoft.com/office/powerpoint/2010/main" val="1040930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4638756E-B739-4843-A452-DF9E457FE051}" type="datetimeFigureOut">
              <a:rPr lang="en-US" smtClean="0"/>
              <a:pPr/>
              <a:t>10/22/2019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D48F8177-B92C-492A-B24D-29A47B8BDB3B}" type="slidenum">
              <a:rPr lang="en-US" smtClean="0"/>
              <a:pPr/>
              <a:t>‹#›</a:t>
            </a:fld>
            <a:endParaRPr lang="en-US"/>
          </a:p>
        </p:txBody>
      </p:sp>
    </p:spTree>
    <p:extLst>
      <p:ext uri="{BB962C8B-B14F-4D97-AF65-F5344CB8AC3E}">
        <p14:creationId xmlns:p14="http://schemas.microsoft.com/office/powerpoint/2010/main" val="704894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E89FD3-0410-432E-A070-6D1231BF5EB3}"/>
              </a:ext>
            </a:extLst>
          </p:cNvPr>
          <p:cNvSpPr/>
          <p:nvPr/>
        </p:nvSpPr>
        <p:spPr>
          <a:xfrm>
            <a:off x="415635" y="1304540"/>
            <a:ext cx="10911727" cy="3965509"/>
          </a:xfrm>
          <a:prstGeom prst="rect">
            <a:avLst/>
          </a:prstGeom>
        </p:spPr>
        <p:txBody>
          <a:bodyPr wrap="square">
            <a:spAutoFit/>
          </a:bodyPr>
          <a:lstStyle/>
          <a:p>
            <a:pPr>
              <a:lnSpc>
                <a:spcPct val="107000"/>
              </a:lnSpc>
              <a:spcAft>
                <a:spcPts val="600"/>
              </a:spcAft>
            </a:pPr>
            <a:r>
              <a:rPr lang="en-US" b="1" dirty="0">
                <a:latin typeface="Gill Sans MT" panose="020B0502020104020203" pitchFamily="34" charset="0"/>
                <a:ea typeface="Calibri" panose="020F0502020204030204" pitchFamily="34" charset="0"/>
                <a:cs typeface="Times New Roman" panose="02020603050405020304" pitchFamily="18" charset="0"/>
              </a:rPr>
              <a:t>Agenda</a:t>
            </a:r>
            <a:endParaRPr lang="en-US" dirty="0">
              <a:latin typeface="Gill Sans MT" panose="020B0502020104020203" pitchFamily="34" charset="0"/>
              <a:ea typeface="Calibri" panose="020F0502020204030204" pitchFamily="34" charset="0"/>
              <a:cs typeface="Times New Roman" panose="02020603050405020304" pitchFamily="18" charset="0"/>
            </a:endParaRPr>
          </a:p>
          <a:p>
            <a:pPr marL="285750" indent="-285750">
              <a:lnSpc>
                <a:spcPct val="107000"/>
              </a:lnSpc>
              <a:spcAft>
                <a:spcPts val="1800"/>
              </a:spcAft>
              <a:buFont typeface="Arial" panose="020B0604020202020204" pitchFamily="34" charset="0"/>
              <a:buChar char="•"/>
            </a:pPr>
            <a:r>
              <a:rPr lang="en-US" sz="2400" dirty="0">
                <a:latin typeface="Gill Sans MT" panose="020B0502020104020203" pitchFamily="34" charset="0"/>
                <a:ea typeface="Calibri" panose="020F0502020204030204" pitchFamily="34" charset="0"/>
                <a:cs typeface="Times New Roman" panose="02020603050405020304" pitchFamily="18" charset="0"/>
              </a:rPr>
              <a:t>Welcome</a:t>
            </a:r>
          </a:p>
          <a:p>
            <a:pPr marL="285750" indent="-285750">
              <a:lnSpc>
                <a:spcPct val="107000"/>
              </a:lnSpc>
              <a:spcAft>
                <a:spcPts val="1800"/>
              </a:spcAft>
              <a:buFont typeface="Arial" panose="020B0604020202020204" pitchFamily="34" charset="0"/>
              <a:buChar char="•"/>
            </a:pPr>
            <a:r>
              <a:rPr lang="en-US" sz="2400" dirty="0">
                <a:latin typeface="Gill Sans MT" panose="020B0502020104020203" pitchFamily="34" charset="0"/>
                <a:ea typeface="Calibri" panose="020F0502020204030204" pitchFamily="34" charset="0"/>
                <a:cs typeface="Times New Roman" panose="02020603050405020304" pitchFamily="18" charset="0"/>
              </a:rPr>
              <a:t>Review mission and objectives of the Aerosol Committee</a:t>
            </a:r>
          </a:p>
          <a:p>
            <a:pPr marL="285750" indent="-285750">
              <a:lnSpc>
                <a:spcPct val="107000"/>
              </a:lnSpc>
              <a:spcAft>
                <a:spcPts val="1800"/>
              </a:spcAft>
              <a:buFont typeface="Arial" panose="020B0604020202020204" pitchFamily="34" charset="0"/>
              <a:buChar char="•"/>
            </a:pPr>
            <a:r>
              <a:rPr lang="en-US" sz="2400" dirty="0">
                <a:latin typeface="Gill Sans MT" panose="020B0502020104020203" pitchFamily="34" charset="0"/>
                <a:ea typeface="Calibri" panose="020F0502020204030204" pitchFamily="34" charset="0"/>
                <a:cs typeface="Times New Roman" panose="02020603050405020304" pitchFamily="18" charset="0"/>
              </a:rPr>
              <a:t>Announce Committee Chairs</a:t>
            </a:r>
          </a:p>
          <a:p>
            <a:pPr marL="285750" indent="-285750">
              <a:lnSpc>
                <a:spcPct val="107000"/>
              </a:lnSpc>
              <a:spcAft>
                <a:spcPts val="1800"/>
              </a:spcAft>
              <a:buFont typeface="Arial" panose="020B0604020202020204" pitchFamily="34" charset="0"/>
              <a:buChar char="•"/>
            </a:pPr>
            <a:r>
              <a:rPr lang="en-US" sz="2400" dirty="0">
                <a:latin typeface="Gill Sans MT" panose="020B0502020104020203" pitchFamily="34" charset="0"/>
                <a:ea typeface="Calibri" panose="020F0502020204030204" pitchFamily="34" charset="0"/>
                <a:cs typeface="Times New Roman" panose="02020603050405020304" pitchFamily="18" charset="0"/>
              </a:rPr>
              <a:t>Review recommendations for Committee activities emerging from Chair discussions </a:t>
            </a:r>
          </a:p>
          <a:p>
            <a:pPr marL="285750" indent="-285750">
              <a:lnSpc>
                <a:spcPct val="107000"/>
              </a:lnSpc>
              <a:spcAft>
                <a:spcPts val="1800"/>
              </a:spcAft>
              <a:buFont typeface="Arial" panose="020B0604020202020204" pitchFamily="34" charset="0"/>
              <a:buChar char="•"/>
            </a:pPr>
            <a:r>
              <a:rPr lang="en-US" sz="2400" dirty="0">
                <a:latin typeface="Gill Sans MT" panose="020B0502020104020203" pitchFamily="34" charset="0"/>
                <a:ea typeface="Calibri" panose="020F0502020204030204" pitchFamily="34" charset="0"/>
                <a:cs typeface="Times New Roman" panose="02020603050405020304" pitchFamily="18" charset="0"/>
              </a:rPr>
              <a:t>Discuss recommendations. Agree on path forward. Propose Leads.</a:t>
            </a:r>
          </a:p>
          <a:p>
            <a:pPr marL="285750" indent="-285750">
              <a:lnSpc>
                <a:spcPct val="107000"/>
              </a:lnSpc>
              <a:spcAft>
                <a:spcPts val="1800"/>
              </a:spcAft>
              <a:buFont typeface="Arial" panose="020B0604020202020204" pitchFamily="34" charset="0"/>
              <a:buChar char="•"/>
            </a:pPr>
            <a:r>
              <a:rPr lang="en-US" sz="2400" dirty="0">
                <a:latin typeface="Gill Sans MT" panose="020B0502020104020203" pitchFamily="34" charset="0"/>
                <a:ea typeface="Calibri" panose="020F0502020204030204" pitchFamily="34" charset="0"/>
                <a:cs typeface="Times New Roman" panose="02020603050405020304" pitchFamily="18" charset="0"/>
              </a:rPr>
              <a:t>Open floor for new business/ideas</a:t>
            </a:r>
          </a:p>
        </p:txBody>
      </p:sp>
      <p:sp>
        <p:nvSpPr>
          <p:cNvPr id="5" name="TextBox 4">
            <a:extLst>
              <a:ext uri="{FF2B5EF4-FFF2-40B4-BE49-F238E27FC236}">
                <a16:creationId xmlns:a16="http://schemas.microsoft.com/office/drawing/2014/main" id="{0A23AA55-58C9-44EB-A384-56D60C25B0AC}"/>
              </a:ext>
            </a:extLst>
          </p:cNvPr>
          <p:cNvSpPr txBox="1"/>
          <p:nvPr/>
        </p:nvSpPr>
        <p:spPr>
          <a:xfrm>
            <a:off x="101600" y="83127"/>
            <a:ext cx="11490036" cy="1077218"/>
          </a:xfrm>
          <a:prstGeom prst="rect">
            <a:avLst/>
          </a:prstGeom>
          <a:noFill/>
        </p:spPr>
        <p:txBody>
          <a:bodyPr wrap="square" rtlCol="0">
            <a:spAutoFit/>
          </a:bodyPr>
          <a:lstStyle/>
          <a:p>
            <a:pPr algn="ctr"/>
            <a:r>
              <a:rPr lang="en-US" sz="2800" b="1" dirty="0">
                <a:latin typeface="Gill Sans MT" panose="020B0502020104020203" pitchFamily="34" charset="0"/>
              </a:rPr>
              <a:t>CMAQ Aerosol Committee</a:t>
            </a:r>
          </a:p>
          <a:p>
            <a:pPr algn="ctr"/>
            <a:r>
              <a:rPr lang="en-US" dirty="0">
                <a:latin typeface="Gill Sans MT" panose="020B0502020104020203" pitchFamily="34" charset="0"/>
              </a:rPr>
              <a:t>General Membership Meeting</a:t>
            </a:r>
          </a:p>
          <a:p>
            <a:pPr algn="ctr"/>
            <a:r>
              <a:rPr lang="en-US" dirty="0">
                <a:latin typeface="Gill Sans MT" panose="020B0502020104020203" pitchFamily="34" charset="0"/>
              </a:rPr>
              <a:t>CMAS Conference | 22 October 2019</a:t>
            </a:r>
          </a:p>
        </p:txBody>
      </p:sp>
      <p:sp>
        <p:nvSpPr>
          <p:cNvPr id="6" name="TextBox 5">
            <a:extLst>
              <a:ext uri="{FF2B5EF4-FFF2-40B4-BE49-F238E27FC236}">
                <a16:creationId xmlns:a16="http://schemas.microsoft.com/office/drawing/2014/main" id="{25C24E77-7323-445B-8B0C-90A68E62DC99}"/>
              </a:ext>
            </a:extLst>
          </p:cNvPr>
          <p:cNvSpPr txBox="1"/>
          <p:nvPr/>
        </p:nvSpPr>
        <p:spPr>
          <a:xfrm>
            <a:off x="10298546" y="268872"/>
            <a:ext cx="1612942" cy="369332"/>
          </a:xfrm>
          <a:prstGeom prst="rect">
            <a:avLst/>
          </a:prstGeom>
          <a:solidFill>
            <a:srgbClr val="FFFF00"/>
          </a:solidFill>
        </p:spPr>
        <p:txBody>
          <a:bodyPr wrap="none" rtlCol="0">
            <a:spAutoFit/>
          </a:bodyPr>
          <a:lstStyle/>
          <a:p>
            <a:pPr algn="ctr"/>
            <a:r>
              <a:rPr lang="en-US" dirty="0">
                <a:latin typeface="Gill Sans MT" panose="020B0502020104020203" pitchFamily="34" charset="0"/>
              </a:rPr>
              <a:t>Please Sign In!!</a:t>
            </a:r>
          </a:p>
        </p:txBody>
      </p:sp>
    </p:spTree>
    <p:extLst>
      <p:ext uri="{BB962C8B-B14F-4D97-AF65-F5344CB8AC3E}">
        <p14:creationId xmlns:p14="http://schemas.microsoft.com/office/powerpoint/2010/main" val="2374396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E89FD3-0410-432E-A070-6D1231BF5EB3}"/>
              </a:ext>
            </a:extLst>
          </p:cNvPr>
          <p:cNvSpPr/>
          <p:nvPr/>
        </p:nvSpPr>
        <p:spPr>
          <a:xfrm>
            <a:off x="415635" y="1304540"/>
            <a:ext cx="10911727" cy="5134354"/>
          </a:xfrm>
          <a:prstGeom prst="rect">
            <a:avLst/>
          </a:prstGeom>
        </p:spPr>
        <p:txBody>
          <a:bodyPr wrap="square">
            <a:spAutoFit/>
          </a:bodyPr>
          <a:lstStyle/>
          <a:p>
            <a:pPr>
              <a:lnSpc>
                <a:spcPct val="107000"/>
              </a:lnSpc>
              <a:spcAft>
                <a:spcPts val="600"/>
              </a:spcAft>
            </a:pPr>
            <a:r>
              <a:rPr lang="en-US" b="1" dirty="0">
                <a:latin typeface="Gill Sans MT" panose="020B0502020104020203" pitchFamily="34" charset="0"/>
                <a:ea typeface="Calibri" panose="020F0502020204030204" pitchFamily="34" charset="0"/>
                <a:cs typeface="Times New Roman" panose="02020603050405020304" pitchFamily="18" charset="0"/>
              </a:rPr>
              <a:t>Mission</a:t>
            </a:r>
            <a:endParaRPr lang="en-US" dirty="0">
              <a:latin typeface="Gill Sans MT" panose="020B0502020104020203" pitchFamily="34" charset="0"/>
              <a:ea typeface="Calibri" panose="020F0502020204030204" pitchFamily="34" charset="0"/>
              <a:cs typeface="Times New Roman" panose="02020603050405020304" pitchFamily="18" charset="0"/>
            </a:endParaRPr>
          </a:p>
          <a:p>
            <a:pPr>
              <a:lnSpc>
                <a:spcPct val="107000"/>
              </a:lnSpc>
            </a:pPr>
            <a:r>
              <a:rPr lang="en-US" dirty="0">
                <a:latin typeface="Gill Sans MT" panose="020B0502020104020203" pitchFamily="34" charset="0"/>
                <a:ea typeface="Calibri" panose="020F0502020204030204" pitchFamily="34" charset="0"/>
                <a:cs typeface="Times New Roman" panose="02020603050405020304" pitchFamily="18" charset="0"/>
              </a:rPr>
              <a:t>Foster communication and collaboration among scientists at U.S. EPA, CMAS, Academic Institutions, Government Organizations and Private Companies with an interest in the further development and evaluation of atmospheric aerosol capabilities in the Community Multiscale Air Quality model CMAQ. </a:t>
            </a:r>
          </a:p>
          <a:p>
            <a:pPr>
              <a:lnSpc>
                <a:spcPct val="107000"/>
              </a:lnSpc>
              <a:spcBef>
                <a:spcPts val="1200"/>
              </a:spcBef>
              <a:spcAft>
                <a:spcPts val="600"/>
              </a:spcAft>
            </a:pPr>
            <a:r>
              <a:rPr lang="en-US" b="1" dirty="0">
                <a:latin typeface="Gill Sans MT" panose="020B0502020104020203" pitchFamily="34" charset="0"/>
                <a:ea typeface="Calibri" panose="020F0502020204030204" pitchFamily="34" charset="0"/>
                <a:cs typeface="Times New Roman" panose="02020603050405020304" pitchFamily="18" charset="0"/>
              </a:rPr>
              <a:t>General Objectives</a:t>
            </a:r>
            <a:endParaRPr lang="en-US" dirty="0">
              <a:latin typeface="Gill Sans MT" panose="020B0502020104020203"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300"/>
              </a:spcAft>
              <a:buFont typeface="Symbol" panose="05050102010706020507" pitchFamily="18" charset="2"/>
              <a:buChar char=""/>
            </a:pPr>
            <a:r>
              <a:rPr lang="en-US" i="1" dirty="0">
                <a:latin typeface="Gill Sans MT" panose="020B0502020104020203" pitchFamily="34" charset="0"/>
                <a:ea typeface="Calibri" panose="020F0502020204030204" pitchFamily="34" charset="0"/>
                <a:cs typeface="Times New Roman" panose="02020603050405020304" pitchFamily="18" charset="0"/>
              </a:rPr>
              <a:t>Prioritize specific science or infrastructure features </a:t>
            </a:r>
            <a:r>
              <a:rPr lang="en-US" dirty="0">
                <a:latin typeface="Gill Sans MT" panose="020B0502020104020203" pitchFamily="34" charset="0"/>
                <a:ea typeface="Calibri" panose="020F0502020204030204" pitchFamily="34" charset="0"/>
                <a:cs typeface="Times New Roman" panose="02020603050405020304" pitchFamily="18" charset="0"/>
              </a:rPr>
              <a:t>for inclusion in CMAQ’s aerosol description based on the needs of the model community.</a:t>
            </a:r>
          </a:p>
          <a:p>
            <a:pPr marL="342900" marR="0" lvl="0" indent="-342900">
              <a:lnSpc>
                <a:spcPct val="107000"/>
              </a:lnSpc>
              <a:spcBef>
                <a:spcPts val="0"/>
              </a:spcBef>
              <a:spcAft>
                <a:spcPts val="300"/>
              </a:spcAft>
              <a:buFont typeface="Symbol" panose="05050102010706020507" pitchFamily="18" charset="2"/>
              <a:buChar char=""/>
            </a:pPr>
            <a:r>
              <a:rPr lang="en-US" i="1" dirty="0">
                <a:latin typeface="Gill Sans MT" panose="020B0502020104020203" pitchFamily="34" charset="0"/>
                <a:ea typeface="Calibri" panose="020F0502020204030204" pitchFamily="34" charset="0"/>
                <a:cs typeface="Times New Roman" panose="02020603050405020304" pitchFamily="18" charset="0"/>
              </a:rPr>
              <a:t>Coordinate model development efforts </a:t>
            </a:r>
            <a:r>
              <a:rPr lang="en-US" dirty="0">
                <a:latin typeface="Gill Sans MT" panose="020B0502020104020203" pitchFamily="34" charset="0"/>
                <a:ea typeface="Calibri" panose="020F0502020204030204" pitchFamily="34" charset="0"/>
                <a:cs typeface="Times New Roman" panose="02020603050405020304" pitchFamily="18" charset="0"/>
              </a:rPr>
              <a:t>to maximize the skills and resources available across the community. This can take the form of code contributions via GitHub, parallel evaluation of new algorithms with datasets available at different institutions, etc.</a:t>
            </a:r>
          </a:p>
          <a:p>
            <a:pPr marL="342900" marR="0" lvl="0" indent="-342900">
              <a:lnSpc>
                <a:spcPct val="107000"/>
              </a:lnSpc>
              <a:spcBef>
                <a:spcPts val="0"/>
              </a:spcBef>
              <a:buFont typeface="Symbol" panose="05050102010706020507" pitchFamily="18" charset="2"/>
              <a:buChar char=""/>
            </a:pPr>
            <a:r>
              <a:rPr lang="en-US" i="1" dirty="0">
                <a:latin typeface="Gill Sans MT" panose="020B0502020104020203" pitchFamily="34" charset="0"/>
                <a:ea typeface="Calibri" panose="020F0502020204030204" pitchFamily="34" charset="0"/>
                <a:cs typeface="Times New Roman" panose="02020603050405020304" pitchFamily="18" charset="0"/>
              </a:rPr>
              <a:t>Document and disseminate new updates </a:t>
            </a:r>
            <a:r>
              <a:rPr lang="en-US" dirty="0">
                <a:latin typeface="Gill Sans MT" panose="020B0502020104020203" pitchFamily="34" charset="0"/>
                <a:ea typeface="Calibri" panose="020F0502020204030204" pitchFamily="34" charset="0"/>
                <a:cs typeface="Times New Roman" panose="02020603050405020304" pitchFamily="18" charset="0"/>
              </a:rPr>
              <a:t>to key users and developers, thereby encouraging useful feedback during the development process, and minimizing misuse of the model system as it evolves.</a:t>
            </a:r>
          </a:p>
          <a:p>
            <a:pPr>
              <a:lnSpc>
                <a:spcPct val="107000"/>
              </a:lnSpc>
              <a:spcBef>
                <a:spcPts val="1200"/>
              </a:spcBef>
              <a:spcAft>
                <a:spcPts val="600"/>
              </a:spcAft>
            </a:pPr>
            <a:r>
              <a:rPr lang="en-US" b="1" dirty="0">
                <a:latin typeface="Gill Sans MT" panose="020B0502020104020203" pitchFamily="34" charset="0"/>
                <a:ea typeface="Calibri" panose="020F0502020204030204" pitchFamily="34" charset="0"/>
                <a:cs typeface="Times New Roman" panose="02020603050405020304" pitchFamily="18" charset="0"/>
              </a:rPr>
              <a:t>Membership</a:t>
            </a:r>
          </a:p>
          <a:p>
            <a:pPr>
              <a:lnSpc>
                <a:spcPct val="107000"/>
              </a:lnSpc>
              <a:spcAft>
                <a:spcPts val="800"/>
              </a:spcAft>
            </a:pPr>
            <a:r>
              <a:rPr lang="en-US" dirty="0">
                <a:latin typeface="Gill Sans MT" panose="020B0502020104020203" pitchFamily="34" charset="0"/>
                <a:ea typeface="Calibri" panose="020F0502020204030204" pitchFamily="34" charset="0"/>
                <a:cs typeface="Times New Roman" panose="02020603050405020304" pitchFamily="18" charset="0"/>
              </a:rPr>
              <a:t>Open to everyone who has interest. Particularly encourage membership for those who want to make contributions to the code base or evaluation exercises.</a:t>
            </a:r>
          </a:p>
        </p:txBody>
      </p:sp>
      <p:sp>
        <p:nvSpPr>
          <p:cNvPr id="5" name="TextBox 4">
            <a:extLst>
              <a:ext uri="{FF2B5EF4-FFF2-40B4-BE49-F238E27FC236}">
                <a16:creationId xmlns:a16="http://schemas.microsoft.com/office/drawing/2014/main" id="{0A23AA55-58C9-44EB-A384-56D60C25B0AC}"/>
              </a:ext>
            </a:extLst>
          </p:cNvPr>
          <p:cNvSpPr txBox="1"/>
          <p:nvPr/>
        </p:nvSpPr>
        <p:spPr>
          <a:xfrm>
            <a:off x="101600" y="83127"/>
            <a:ext cx="11490036" cy="1077218"/>
          </a:xfrm>
          <a:prstGeom prst="rect">
            <a:avLst/>
          </a:prstGeom>
          <a:noFill/>
        </p:spPr>
        <p:txBody>
          <a:bodyPr wrap="square" rtlCol="0">
            <a:spAutoFit/>
          </a:bodyPr>
          <a:lstStyle/>
          <a:p>
            <a:pPr algn="ctr"/>
            <a:r>
              <a:rPr lang="en-US" sz="2800" b="1" dirty="0">
                <a:latin typeface="Gill Sans MT" panose="020B0502020104020203" pitchFamily="34" charset="0"/>
              </a:rPr>
              <a:t>CMAQ Aerosol Committee</a:t>
            </a:r>
          </a:p>
          <a:p>
            <a:pPr algn="ctr"/>
            <a:r>
              <a:rPr lang="en-US" dirty="0">
                <a:latin typeface="Gill Sans MT" panose="020B0502020104020203" pitchFamily="34" charset="0"/>
              </a:rPr>
              <a:t>General Membership Meeting</a:t>
            </a:r>
          </a:p>
          <a:p>
            <a:pPr algn="ctr"/>
            <a:r>
              <a:rPr lang="en-US" dirty="0">
                <a:latin typeface="Gill Sans MT" panose="020B0502020104020203" pitchFamily="34" charset="0"/>
              </a:rPr>
              <a:t>CMAS Conference | 22 October 2019</a:t>
            </a:r>
          </a:p>
        </p:txBody>
      </p:sp>
      <p:sp>
        <p:nvSpPr>
          <p:cNvPr id="6" name="TextBox 5">
            <a:extLst>
              <a:ext uri="{FF2B5EF4-FFF2-40B4-BE49-F238E27FC236}">
                <a16:creationId xmlns:a16="http://schemas.microsoft.com/office/drawing/2014/main" id="{25C24E77-7323-445B-8B0C-90A68E62DC99}"/>
              </a:ext>
            </a:extLst>
          </p:cNvPr>
          <p:cNvSpPr txBox="1"/>
          <p:nvPr/>
        </p:nvSpPr>
        <p:spPr>
          <a:xfrm>
            <a:off x="10298546" y="268872"/>
            <a:ext cx="1612942" cy="369332"/>
          </a:xfrm>
          <a:prstGeom prst="rect">
            <a:avLst/>
          </a:prstGeom>
          <a:solidFill>
            <a:srgbClr val="FFFF00"/>
          </a:solidFill>
        </p:spPr>
        <p:txBody>
          <a:bodyPr wrap="none" rtlCol="0">
            <a:spAutoFit/>
          </a:bodyPr>
          <a:lstStyle/>
          <a:p>
            <a:pPr algn="ctr"/>
            <a:r>
              <a:rPr lang="en-US" dirty="0">
                <a:latin typeface="Gill Sans MT" panose="020B0502020104020203" pitchFamily="34" charset="0"/>
              </a:rPr>
              <a:t>Please Sign In!!</a:t>
            </a:r>
          </a:p>
        </p:txBody>
      </p:sp>
    </p:spTree>
    <p:extLst>
      <p:ext uri="{BB962C8B-B14F-4D97-AF65-F5344CB8AC3E}">
        <p14:creationId xmlns:p14="http://schemas.microsoft.com/office/powerpoint/2010/main" val="2501727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E89FD3-0410-432E-A070-6D1231BF5EB3}"/>
              </a:ext>
            </a:extLst>
          </p:cNvPr>
          <p:cNvSpPr/>
          <p:nvPr/>
        </p:nvSpPr>
        <p:spPr>
          <a:xfrm>
            <a:off x="415635" y="1304540"/>
            <a:ext cx="10911727" cy="4948214"/>
          </a:xfrm>
          <a:prstGeom prst="rect">
            <a:avLst/>
          </a:prstGeom>
        </p:spPr>
        <p:txBody>
          <a:bodyPr wrap="square">
            <a:spAutoFit/>
          </a:bodyPr>
          <a:lstStyle/>
          <a:p>
            <a:pPr>
              <a:lnSpc>
                <a:spcPct val="107000"/>
              </a:lnSpc>
              <a:spcAft>
                <a:spcPts val="600"/>
              </a:spcAft>
            </a:pPr>
            <a:r>
              <a:rPr lang="en-US" sz="2400" b="1" dirty="0">
                <a:latin typeface="Gill Sans MT" panose="020B0502020104020203" pitchFamily="34" charset="0"/>
                <a:ea typeface="Calibri" panose="020F0502020204030204" pitchFamily="34" charset="0"/>
                <a:cs typeface="Times New Roman" panose="02020603050405020304" pitchFamily="18" charset="0"/>
              </a:rPr>
              <a:t>Committee Chairs</a:t>
            </a:r>
            <a:endParaRPr lang="en-US" b="1" dirty="0">
              <a:latin typeface="Gill Sans MT" panose="020B0502020104020203" pitchFamily="34" charset="0"/>
              <a:ea typeface="Calibri" panose="020F0502020204030204" pitchFamily="34" charset="0"/>
              <a:cs typeface="Times New Roman" panose="02020603050405020304" pitchFamily="18" charset="0"/>
            </a:endParaRPr>
          </a:p>
          <a:p>
            <a:pPr>
              <a:lnSpc>
                <a:spcPct val="107000"/>
              </a:lnSpc>
              <a:spcAft>
                <a:spcPts val="600"/>
              </a:spcAft>
            </a:pPr>
            <a:r>
              <a:rPr lang="en-US" dirty="0">
                <a:latin typeface="Gill Sans MT" panose="020B0502020104020203" pitchFamily="34" charset="0"/>
                <a:ea typeface="Calibri" panose="020F0502020204030204" pitchFamily="34" charset="0"/>
                <a:cs typeface="Times New Roman" panose="02020603050405020304" pitchFamily="18" charset="0"/>
              </a:rPr>
              <a:t>Thank You to all of those who applied! We look forward to your leadership in the future.</a:t>
            </a:r>
          </a:p>
          <a:p>
            <a:pPr>
              <a:lnSpc>
                <a:spcPct val="107000"/>
              </a:lnSpc>
              <a:spcAft>
                <a:spcPts val="600"/>
              </a:spcAft>
            </a:pPr>
            <a:endParaRPr lang="en-US" dirty="0">
              <a:latin typeface="Gill Sans MT" panose="020B0502020104020203" pitchFamily="34" charset="0"/>
              <a:ea typeface="Calibri" panose="020F0502020204030204" pitchFamily="34" charset="0"/>
              <a:cs typeface="Times New Roman" panose="02020603050405020304" pitchFamily="18" charset="0"/>
            </a:endParaRPr>
          </a:p>
          <a:p>
            <a:pPr>
              <a:lnSpc>
                <a:spcPct val="107000"/>
              </a:lnSpc>
              <a:spcAft>
                <a:spcPts val="600"/>
              </a:spcAft>
            </a:pPr>
            <a:r>
              <a:rPr lang="en-US" b="1" dirty="0">
                <a:latin typeface="Gill Sans MT" panose="020B0502020104020203" pitchFamily="34" charset="0"/>
                <a:ea typeface="Calibri" panose="020F0502020204030204" pitchFamily="34" charset="0"/>
                <a:cs typeface="Times New Roman" panose="02020603050405020304" pitchFamily="18" charset="0"/>
              </a:rPr>
              <a:t>Current CMAQ Aerosol Committee Chairs</a:t>
            </a:r>
          </a:p>
          <a:p>
            <a:pPr>
              <a:lnSpc>
                <a:spcPct val="107000"/>
              </a:lnSpc>
              <a:spcAft>
                <a:spcPts val="600"/>
              </a:spcAft>
            </a:pPr>
            <a:r>
              <a:rPr lang="en-US" dirty="0">
                <a:latin typeface="Gill Sans MT" panose="020B0502020104020203" pitchFamily="34" charset="0"/>
                <a:ea typeface="Calibri" panose="020F0502020204030204" pitchFamily="34" charset="0"/>
                <a:cs typeface="Times New Roman" panose="02020603050405020304" pitchFamily="18" charset="0"/>
              </a:rPr>
              <a:t>Shannon Capps – Drexel University</a:t>
            </a:r>
          </a:p>
          <a:p>
            <a:pPr>
              <a:lnSpc>
                <a:spcPct val="107000"/>
              </a:lnSpc>
              <a:spcAft>
                <a:spcPts val="600"/>
              </a:spcAft>
            </a:pPr>
            <a:r>
              <a:rPr lang="en-US" dirty="0">
                <a:latin typeface="Gill Sans MT" panose="020B0502020104020203" pitchFamily="34" charset="0"/>
                <a:ea typeface="Calibri" panose="020F0502020204030204" pitchFamily="34" charset="0"/>
                <a:cs typeface="Times New Roman" panose="02020603050405020304" pitchFamily="18" charset="0"/>
              </a:rPr>
              <a:t>Xinyi Dong – University of Tennessee</a:t>
            </a:r>
          </a:p>
          <a:p>
            <a:pPr>
              <a:lnSpc>
                <a:spcPct val="107000"/>
              </a:lnSpc>
              <a:spcAft>
                <a:spcPts val="600"/>
              </a:spcAft>
            </a:pPr>
            <a:r>
              <a:rPr lang="en-US" dirty="0">
                <a:latin typeface="Gill Sans MT" panose="020B0502020104020203" pitchFamily="34" charset="0"/>
                <a:ea typeface="Calibri" panose="020F0502020204030204" pitchFamily="34" charset="0"/>
                <a:cs typeface="Times New Roman" panose="02020603050405020304" pitchFamily="18" charset="0"/>
              </a:rPr>
              <a:t>Ted Russell – Georgia Institute of Technology</a:t>
            </a:r>
          </a:p>
          <a:p>
            <a:pPr>
              <a:lnSpc>
                <a:spcPct val="107000"/>
              </a:lnSpc>
              <a:spcAft>
                <a:spcPts val="600"/>
              </a:spcAft>
            </a:pPr>
            <a:endParaRPr lang="en-US" dirty="0">
              <a:latin typeface="Gill Sans MT" panose="020B0502020104020203" pitchFamily="34" charset="0"/>
              <a:ea typeface="Calibri" panose="020F0502020204030204" pitchFamily="34" charset="0"/>
              <a:cs typeface="Times New Roman" panose="02020603050405020304" pitchFamily="18" charset="0"/>
            </a:endParaRPr>
          </a:p>
          <a:p>
            <a:pPr>
              <a:lnSpc>
                <a:spcPct val="107000"/>
              </a:lnSpc>
              <a:spcAft>
                <a:spcPts val="600"/>
              </a:spcAft>
            </a:pPr>
            <a:r>
              <a:rPr lang="en-US" i="1" dirty="0">
                <a:latin typeface="Gill Sans MT" panose="020B0502020104020203" pitchFamily="34" charset="0"/>
                <a:ea typeface="Calibri" panose="020F0502020204030204" pitchFamily="34" charset="0"/>
                <a:cs typeface="Times New Roman" panose="02020603050405020304" pitchFamily="18" charset="0"/>
              </a:rPr>
              <a:t>CMAS Representative:</a:t>
            </a:r>
            <a:r>
              <a:rPr lang="en-US" dirty="0">
                <a:latin typeface="Gill Sans MT" panose="020B0502020104020203" pitchFamily="34" charset="0"/>
                <a:ea typeface="Calibri" panose="020F0502020204030204" pitchFamily="34" charset="0"/>
                <a:cs typeface="Times New Roman" panose="02020603050405020304" pitchFamily="18" charset="0"/>
              </a:rPr>
              <a:t> Sarav Arunachalam – University of North Carolina</a:t>
            </a:r>
          </a:p>
          <a:p>
            <a:pPr>
              <a:lnSpc>
                <a:spcPct val="107000"/>
              </a:lnSpc>
              <a:spcAft>
                <a:spcPts val="600"/>
              </a:spcAft>
            </a:pPr>
            <a:endParaRPr lang="en-US" dirty="0">
              <a:latin typeface="Gill Sans MT" panose="020B0502020104020203" pitchFamily="34" charset="0"/>
              <a:ea typeface="Calibri" panose="020F0502020204030204" pitchFamily="34" charset="0"/>
              <a:cs typeface="Times New Roman" panose="02020603050405020304" pitchFamily="18" charset="0"/>
            </a:endParaRPr>
          </a:p>
          <a:p>
            <a:pPr>
              <a:lnSpc>
                <a:spcPct val="107000"/>
              </a:lnSpc>
              <a:spcAft>
                <a:spcPts val="600"/>
              </a:spcAft>
            </a:pPr>
            <a:r>
              <a:rPr lang="en-US" i="1" dirty="0">
                <a:latin typeface="Gill Sans MT" panose="020B0502020104020203" pitchFamily="34" charset="0"/>
                <a:ea typeface="Calibri" panose="020F0502020204030204" pitchFamily="34" charset="0"/>
                <a:cs typeface="Times New Roman" panose="02020603050405020304" pitchFamily="18" charset="0"/>
              </a:rPr>
              <a:t>EPA Representatives: </a:t>
            </a:r>
            <a:r>
              <a:rPr lang="en-US" dirty="0">
                <a:latin typeface="Gill Sans MT" panose="020B0502020104020203" pitchFamily="34" charset="0"/>
                <a:ea typeface="Calibri" panose="020F0502020204030204" pitchFamily="34" charset="0"/>
                <a:cs typeface="Times New Roman" panose="02020603050405020304" pitchFamily="18" charset="0"/>
              </a:rPr>
              <a:t>Ben Murphy and Havala Pye – Office of Research and Development</a:t>
            </a:r>
            <a:endParaRPr lang="en-US" i="1" dirty="0">
              <a:latin typeface="Gill Sans MT" panose="020B0502020104020203"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US" i="1" dirty="0">
              <a:latin typeface="Gill Sans MT" panose="020B0502020104020203"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US" dirty="0">
              <a:latin typeface="Gill Sans MT" panose="020B0502020104020203"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A23AA55-58C9-44EB-A384-56D60C25B0AC}"/>
              </a:ext>
            </a:extLst>
          </p:cNvPr>
          <p:cNvSpPr txBox="1"/>
          <p:nvPr/>
        </p:nvSpPr>
        <p:spPr>
          <a:xfrm>
            <a:off x="101600" y="83127"/>
            <a:ext cx="11490036" cy="1077218"/>
          </a:xfrm>
          <a:prstGeom prst="rect">
            <a:avLst/>
          </a:prstGeom>
          <a:noFill/>
        </p:spPr>
        <p:txBody>
          <a:bodyPr wrap="square" rtlCol="0">
            <a:spAutoFit/>
          </a:bodyPr>
          <a:lstStyle/>
          <a:p>
            <a:pPr algn="ctr"/>
            <a:r>
              <a:rPr lang="en-US" sz="2800" b="1" dirty="0">
                <a:latin typeface="Gill Sans MT" panose="020B0502020104020203" pitchFamily="34" charset="0"/>
              </a:rPr>
              <a:t>CMAQ Aerosol Committee</a:t>
            </a:r>
          </a:p>
          <a:p>
            <a:pPr algn="ctr"/>
            <a:r>
              <a:rPr lang="en-US" dirty="0">
                <a:latin typeface="Gill Sans MT" panose="020B0502020104020203" pitchFamily="34" charset="0"/>
              </a:rPr>
              <a:t>General Membership Meeting</a:t>
            </a:r>
          </a:p>
          <a:p>
            <a:pPr algn="ctr"/>
            <a:r>
              <a:rPr lang="en-US" dirty="0">
                <a:latin typeface="Gill Sans MT" panose="020B0502020104020203" pitchFamily="34" charset="0"/>
              </a:rPr>
              <a:t>CMAS Conference | 22 October 2019</a:t>
            </a:r>
          </a:p>
        </p:txBody>
      </p:sp>
      <p:sp>
        <p:nvSpPr>
          <p:cNvPr id="6" name="TextBox 5">
            <a:extLst>
              <a:ext uri="{FF2B5EF4-FFF2-40B4-BE49-F238E27FC236}">
                <a16:creationId xmlns:a16="http://schemas.microsoft.com/office/drawing/2014/main" id="{25C24E77-7323-445B-8B0C-90A68E62DC99}"/>
              </a:ext>
            </a:extLst>
          </p:cNvPr>
          <p:cNvSpPr txBox="1"/>
          <p:nvPr/>
        </p:nvSpPr>
        <p:spPr>
          <a:xfrm>
            <a:off x="10298546" y="268872"/>
            <a:ext cx="1612942" cy="369332"/>
          </a:xfrm>
          <a:prstGeom prst="rect">
            <a:avLst/>
          </a:prstGeom>
          <a:solidFill>
            <a:srgbClr val="FFFF00"/>
          </a:solidFill>
        </p:spPr>
        <p:txBody>
          <a:bodyPr wrap="none" rtlCol="0">
            <a:spAutoFit/>
          </a:bodyPr>
          <a:lstStyle/>
          <a:p>
            <a:pPr algn="ctr"/>
            <a:r>
              <a:rPr lang="en-US" dirty="0">
                <a:latin typeface="Gill Sans MT" panose="020B0502020104020203" pitchFamily="34" charset="0"/>
              </a:rPr>
              <a:t>Please Sign In!!</a:t>
            </a:r>
          </a:p>
        </p:txBody>
      </p:sp>
    </p:spTree>
    <p:extLst>
      <p:ext uri="{BB962C8B-B14F-4D97-AF65-F5344CB8AC3E}">
        <p14:creationId xmlns:p14="http://schemas.microsoft.com/office/powerpoint/2010/main" val="3603886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E89FD3-0410-432E-A070-6D1231BF5EB3}"/>
              </a:ext>
            </a:extLst>
          </p:cNvPr>
          <p:cNvSpPr/>
          <p:nvPr/>
        </p:nvSpPr>
        <p:spPr>
          <a:xfrm>
            <a:off x="415635" y="1304540"/>
            <a:ext cx="10911727" cy="4946354"/>
          </a:xfrm>
          <a:prstGeom prst="rect">
            <a:avLst/>
          </a:prstGeom>
        </p:spPr>
        <p:txBody>
          <a:bodyPr wrap="square">
            <a:spAutoFit/>
          </a:bodyPr>
          <a:lstStyle/>
          <a:p>
            <a:pPr marL="342900" indent="-342900">
              <a:lnSpc>
                <a:spcPct val="107000"/>
              </a:lnSpc>
              <a:spcAft>
                <a:spcPts val="1800"/>
              </a:spcAft>
              <a:buFont typeface="Arial" panose="020B0604020202020204" pitchFamily="34" charset="0"/>
              <a:buChar char="•"/>
            </a:pPr>
            <a:r>
              <a:rPr lang="en-US" sz="2000" dirty="0">
                <a:latin typeface="Gill Sans MT" panose="020B0502020104020203" pitchFamily="34" charset="0"/>
                <a:ea typeface="Calibri" panose="020F0502020204030204" pitchFamily="34" charset="0"/>
                <a:cs typeface="Times New Roman" panose="02020603050405020304" pitchFamily="18" charset="0"/>
              </a:rPr>
              <a:t>In 2019, the Aerosol Committee Chairs took strides to articulate the immediate path forward for the Committee.</a:t>
            </a:r>
          </a:p>
          <a:p>
            <a:pPr marL="342900" indent="-342900">
              <a:lnSpc>
                <a:spcPct val="107000"/>
              </a:lnSpc>
              <a:spcAft>
                <a:spcPts val="1800"/>
              </a:spcAft>
              <a:buFont typeface="Arial" panose="020B0604020202020204" pitchFamily="34" charset="0"/>
              <a:buChar char="•"/>
            </a:pPr>
            <a:r>
              <a:rPr lang="en-US" sz="2000" dirty="0">
                <a:latin typeface="Gill Sans MT" panose="020B0502020104020203" pitchFamily="34" charset="0"/>
                <a:ea typeface="Calibri" panose="020F0502020204030204" pitchFamily="34" charset="0"/>
                <a:cs typeface="Times New Roman" panose="02020603050405020304" pitchFamily="18" charset="0"/>
              </a:rPr>
              <a:t>One immediate deliverable: facilitate dissemination of the CMAQ Adjoint via the CMAQ Github repository. Beyond the benefit of increased availability for this particular algorithm, this activity sets one example of community developments incorporated and hosted by EPA (this algorithm will not yet be supported in the standard CMAQ code).</a:t>
            </a:r>
          </a:p>
          <a:p>
            <a:pPr marL="342900" indent="-342900">
              <a:lnSpc>
                <a:spcPct val="107000"/>
              </a:lnSpc>
              <a:spcAft>
                <a:spcPts val="1800"/>
              </a:spcAft>
              <a:buFont typeface="Arial" panose="020B0604020202020204" pitchFamily="34" charset="0"/>
              <a:buChar char="•"/>
            </a:pPr>
            <a:r>
              <a:rPr lang="en-US" sz="2000" dirty="0">
                <a:latin typeface="Gill Sans MT" panose="020B0502020104020203" pitchFamily="34" charset="0"/>
                <a:ea typeface="Calibri" panose="020F0502020204030204" pitchFamily="34" charset="0"/>
                <a:cs typeface="Times New Roman" panose="02020603050405020304" pitchFamily="18" charset="0"/>
              </a:rPr>
              <a:t>The Chairs proposed and discussed a number of ideas for activities ranging in degree of impact as well as burden of resources required.</a:t>
            </a:r>
          </a:p>
          <a:p>
            <a:pPr marL="342900" indent="-342900">
              <a:lnSpc>
                <a:spcPct val="107000"/>
              </a:lnSpc>
              <a:spcAft>
                <a:spcPts val="1800"/>
              </a:spcAft>
              <a:buFont typeface="Arial" panose="020B0604020202020204" pitchFamily="34" charset="0"/>
              <a:buChar char="•"/>
            </a:pPr>
            <a:r>
              <a:rPr lang="en-US" sz="2000" dirty="0">
                <a:latin typeface="Gill Sans MT" panose="020B0502020104020203" pitchFamily="34" charset="0"/>
                <a:ea typeface="Calibri" panose="020F0502020204030204" pitchFamily="34" charset="0"/>
                <a:cs typeface="Times New Roman" panose="02020603050405020304" pitchFamily="18" charset="0"/>
              </a:rPr>
              <a:t>The Chairs voted on the potential roles for the Committee and recommend 2-3 concrete activities that the Committee may pursue beginning after the 2019 CMAS Conference.</a:t>
            </a:r>
          </a:p>
          <a:p>
            <a:pPr marL="342900" indent="-342900">
              <a:lnSpc>
                <a:spcPct val="107000"/>
              </a:lnSpc>
              <a:spcAft>
                <a:spcPts val="1800"/>
              </a:spcAft>
              <a:buFont typeface="Arial" panose="020B0604020202020204" pitchFamily="34" charset="0"/>
              <a:buChar char="•"/>
            </a:pPr>
            <a:r>
              <a:rPr lang="en-US" sz="2000" dirty="0">
                <a:latin typeface="Gill Sans MT" panose="020B0502020104020203" pitchFamily="34" charset="0"/>
                <a:ea typeface="Calibri" panose="020F0502020204030204" pitchFamily="34" charset="0"/>
                <a:cs typeface="Times New Roman" panose="02020603050405020304" pitchFamily="18" charset="0"/>
              </a:rPr>
              <a:t>These ideas represent compromises between the ideal products that we could create and the acknowledgement that time resources are a significant constraint.</a:t>
            </a:r>
          </a:p>
        </p:txBody>
      </p:sp>
      <p:sp>
        <p:nvSpPr>
          <p:cNvPr id="5" name="TextBox 4">
            <a:extLst>
              <a:ext uri="{FF2B5EF4-FFF2-40B4-BE49-F238E27FC236}">
                <a16:creationId xmlns:a16="http://schemas.microsoft.com/office/drawing/2014/main" id="{0A23AA55-58C9-44EB-A384-56D60C25B0AC}"/>
              </a:ext>
            </a:extLst>
          </p:cNvPr>
          <p:cNvSpPr txBox="1"/>
          <p:nvPr/>
        </p:nvSpPr>
        <p:spPr>
          <a:xfrm>
            <a:off x="101600" y="83127"/>
            <a:ext cx="11490036" cy="1077218"/>
          </a:xfrm>
          <a:prstGeom prst="rect">
            <a:avLst/>
          </a:prstGeom>
          <a:noFill/>
        </p:spPr>
        <p:txBody>
          <a:bodyPr wrap="square" rtlCol="0">
            <a:spAutoFit/>
          </a:bodyPr>
          <a:lstStyle/>
          <a:p>
            <a:pPr algn="ctr"/>
            <a:r>
              <a:rPr lang="en-US" sz="2800" b="1" dirty="0">
                <a:latin typeface="Gill Sans MT" panose="020B0502020104020203" pitchFamily="34" charset="0"/>
              </a:rPr>
              <a:t>CMAQ Aerosol Committee</a:t>
            </a:r>
          </a:p>
          <a:p>
            <a:pPr algn="ctr"/>
            <a:r>
              <a:rPr lang="en-US" dirty="0">
                <a:latin typeface="Gill Sans MT" panose="020B0502020104020203" pitchFamily="34" charset="0"/>
              </a:rPr>
              <a:t>General Membership Meeting</a:t>
            </a:r>
          </a:p>
          <a:p>
            <a:pPr algn="ctr"/>
            <a:r>
              <a:rPr lang="en-US" dirty="0">
                <a:latin typeface="Gill Sans MT" panose="020B0502020104020203" pitchFamily="34" charset="0"/>
              </a:rPr>
              <a:t>CMAS Conference | 22 October 2019</a:t>
            </a:r>
          </a:p>
        </p:txBody>
      </p:sp>
      <p:sp>
        <p:nvSpPr>
          <p:cNvPr id="6" name="TextBox 5">
            <a:extLst>
              <a:ext uri="{FF2B5EF4-FFF2-40B4-BE49-F238E27FC236}">
                <a16:creationId xmlns:a16="http://schemas.microsoft.com/office/drawing/2014/main" id="{25C24E77-7323-445B-8B0C-90A68E62DC99}"/>
              </a:ext>
            </a:extLst>
          </p:cNvPr>
          <p:cNvSpPr txBox="1"/>
          <p:nvPr/>
        </p:nvSpPr>
        <p:spPr>
          <a:xfrm>
            <a:off x="10298546" y="268872"/>
            <a:ext cx="1612942" cy="369332"/>
          </a:xfrm>
          <a:prstGeom prst="rect">
            <a:avLst/>
          </a:prstGeom>
          <a:solidFill>
            <a:srgbClr val="FFFF00"/>
          </a:solidFill>
        </p:spPr>
        <p:txBody>
          <a:bodyPr wrap="none" rtlCol="0">
            <a:spAutoFit/>
          </a:bodyPr>
          <a:lstStyle/>
          <a:p>
            <a:pPr algn="ctr"/>
            <a:r>
              <a:rPr lang="en-US" dirty="0">
                <a:latin typeface="Gill Sans MT" panose="020B0502020104020203" pitchFamily="34" charset="0"/>
              </a:rPr>
              <a:t>Please Sign In!!</a:t>
            </a:r>
          </a:p>
        </p:txBody>
      </p:sp>
    </p:spTree>
    <p:extLst>
      <p:ext uri="{BB962C8B-B14F-4D97-AF65-F5344CB8AC3E}">
        <p14:creationId xmlns:p14="http://schemas.microsoft.com/office/powerpoint/2010/main" val="1671048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E89FD3-0410-432E-A070-6D1231BF5EB3}"/>
              </a:ext>
            </a:extLst>
          </p:cNvPr>
          <p:cNvSpPr/>
          <p:nvPr/>
        </p:nvSpPr>
        <p:spPr>
          <a:xfrm>
            <a:off x="415635" y="1304540"/>
            <a:ext cx="10911727" cy="4814010"/>
          </a:xfrm>
          <a:prstGeom prst="rect">
            <a:avLst/>
          </a:prstGeom>
        </p:spPr>
        <p:txBody>
          <a:bodyPr wrap="square">
            <a:spAutoFit/>
          </a:bodyPr>
          <a:lstStyle/>
          <a:p>
            <a:pPr marL="457200" indent="-457200">
              <a:lnSpc>
                <a:spcPct val="107000"/>
              </a:lnSpc>
              <a:spcAft>
                <a:spcPts val="1800"/>
              </a:spcAft>
              <a:buAutoNum type="arabicParenR"/>
            </a:pPr>
            <a:r>
              <a:rPr lang="en-US" sz="2000" b="1" dirty="0">
                <a:latin typeface="Gill Sans MT" panose="020B0502020104020203" pitchFamily="34" charset="0"/>
                <a:ea typeface="Calibri" panose="020F0502020204030204" pitchFamily="34" charset="0"/>
                <a:cs typeface="Times New Roman" panose="02020603050405020304" pitchFamily="18" charset="0"/>
              </a:rPr>
              <a:t>Webinar Series</a:t>
            </a:r>
            <a:r>
              <a:rPr lang="en-US" sz="2000" dirty="0">
                <a:latin typeface="Gill Sans MT" panose="020B0502020104020203" pitchFamily="34" charset="0"/>
                <a:ea typeface="Calibri" panose="020F0502020204030204" pitchFamily="34" charset="0"/>
                <a:cs typeface="Times New Roman" panose="02020603050405020304" pitchFamily="18" charset="0"/>
              </a:rPr>
              <a:t> - Organize a webinar series focused on Aerosol Science Developments and Issues. These could occur quarterly, last for 30 mins and be followed by 30 mins of discussion, which could involve (among other objectives) an assessment of the importance of including the development in future CMAQ releases.</a:t>
            </a:r>
          </a:p>
          <a:p>
            <a:pPr marL="457200" indent="-457200">
              <a:lnSpc>
                <a:spcPct val="107000"/>
              </a:lnSpc>
              <a:spcAft>
                <a:spcPts val="1800"/>
              </a:spcAft>
              <a:buAutoNum type="arabicParenR"/>
            </a:pPr>
            <a:r>
              <a:rPr lang="en-US" sz="2000" b="1" dirty="0">
                <a:latin typeface="Gill Sans MT" panose="020B0502020104020203" pitchFamily="34" charset="0"/>
                <a:ea typeface="Calibri" panose="020F0502020204030204" pitchFamily="34" charset="0"/>
                <a:cs typeface="Times New Roman" panose="02020603050405020304" pitchFamily="18" charset="0"/>
              </a:rPr>
              <a:t>Research Profile Platform</a:t>
            </a:r>
            <a:r>
              <a:rPr lang="en-US" sz="2000" dirty="0">
                <a:latin typeface="Gill Sans MT" panose="020B0502020104020203" pitchFamily="34" charset="0"/>
                <a:ea typeface="Calibri" panose="020F0502020204030204" pitchFamily="34" charset="0"/>
                <a:cs typeface="Times New Roman" panose="02020603050405020304" pitchFamily="18" charset="0"/>
              </a:rPr>
              <a:t> - Build and maintain an online platform for sharing Research Profiles. These would be focused on groups or PIs, and showcase the work/results being done by the members of this community. Researchers would likely be in charge of maintaining their own content. Could be simple (link to group research page) or include detailed descriptions of the algorithms or data that groups need or can offer others.</a:t>
            </a:r>
          </a:p>
          <a:p>
            <a:pPr marL="457200" indent="-457200">
              <a:lnSpc>
                <a:spcPct val="107000"/>
              </a:lnSpc>
              <a:spcAft>
                <a:spcPts val="1800"/>
              </a:spcAft>
              <a:buAutoNum type="arabicParenR"/>
            </a:pPr>
            <a:r>
              <a:rPr lang="en-US" sz="2000" b="1" dirty="0">
                <a:latin typeface="Gill Sans MT" panose="020B0502020104020203" pitchFamily="34" charset="0"/>
                <a:ea typeface="Calibri" panose="020F0502020204030204" pitchFamily="34" charset="0"/>
                <a:cs typeface="Times New Roman" panose="02020603050405020304" pitchFamily="18" charset="0"/>
              </a:rPr>
              <a:t>Synthesis of Aerosol Science Priorities</a:t>
            </a:r>
            <a:r>
              <a:rPr lang="en-US" sz="2000" dirty="0">
                <a:latin typeface="Gill Sans MT" panose="020B0502020104020203" pitchFamily="34" charset="0"/>
                <a:ea typeface="Calibri" panose="020F0502020204030204" pitchFamily="34" charset="0"/>
                <a:cs typeface="Times New Roman" panose="02020603050405020304" pitchFamily="18" charset="0"/>
              </a:rPr>
              <a:t> - Survey the members of the CMAQ Aerosol Committee for their expert views on the most important aerosol science developments/algorithms to include in future CMAQ releases. Synthesize/summarize these findings and submit a report to EPA and CMAS to guide future allocation of resources and prioritization of aerosol developments.</a:t>
            </a:r>
          </a:p>
        </p:txBody>
      </p:sp>
      <p:sp>
        <p:nvSpPr>
          <p:cNvPr id="5" name="TextBox 4">
            <a:extLst>
              <a:ext uri="{FF2B5EF4-FFF2-40B4-BE49-F238E27FC236}">
                <a16:creationId xmlns:a16="http://schemas.microsoft.com/office/drawing/2014/main" id="{0A23AA55-58C9-44EB-A384-56D60C25B0AC}"/>
              </a:ext>
            </a:extLst>
          </p:cNvPr>
          <p:cNvSpPr txBox="1"/>
          <p:nvPr/>
        </p:nvSpPr>
        <p:spPr>
          <a:xfrm>
            <a:off x="101600" y="83127"/>
            <a:ext cx="11490036" cy="1077218"/>
          </a:xfrm>
          <a:prstGeom prst="rect">
            <a:avLst/>
          </a:prstGeom>
          <a:noFill/>
        </p:spPr>
        <p:txBody>
          <a:bodyPr wrap="square" rtlCol="0">
            <a:spAutoFit/>
          </a:bodyPr>
          <a:lstStyle/>
          <a:p>
            <a:pPr algn="ctr"/>
            <a:r>
              <a:rPr lang="en-US" sz="2800" b="1" dirty="0">
                <a:latin typeface="Gill Sans MT" panose="020B0502020104020203" pitchFamily="34" charset="0"/>
              </a:rPr>
              <a:t>CMAQ Aerosol Committee</a:t>
            </a:r>
          </a:p>
          <a:p>
            <a:pPr algn="ctr"/>
            <a:r>
              <a:rPr lang="en-US" dirty="0">
                <a:latin typeface="Gill Sans MT" panose="020B0502020104020203" pitchFamily="34" charset="0"/>
              </a:rPr>
              <a:t>General Membership Meeting</a:t>
            </a:r>
          </a:p>
          <a:p>
            <a:pPr algn="ctr"/>
            <a:r>
              <a:rPr lang="en-US" dirty="0">
                <a:latin typeface="Gill Sans MT" panose="020B0502020104020203" pitchFamily="34" charset="0"/>
              </a:rPr>
              <a:t>CMAS Conference | 22 October 2019</a:t>
            </a:r>
          </a:p>
        </p:txBody>
      </p:sp>
      <p:sp>
        <p:nvSpPr>
          <p:cNvPr id="6" name="TextBox 5">
            <a:extLst>
              <a:ext uri="{FF2B5EF4-FFF2-40B4-BE49-F238E27FC236}">
                <a16:creationId xmlns:a16="http://schemas.microsoft.com/office/drawing/2014/main" id="{25C24E77-7323-445B-8B0C-90A68E62DC99}"/>
              </a:ext>
            </a:extLst>
          </p:cNvPr>
          <p:cNvSpPr txBox="1"/>
          <p:nvPr/>
        </p:nvSpPr>
        <p:spPr>
          <a:xfrm>
            <a:off x="10298546" y="268872"/>
            <a:ext cx="1612942" cy="369332"/>
          </a:xfrm>
          <a:prstGeom prst="rect">
            <a:avLst/>
          </a:prstGeom>
          <a:solidFill>
            <a:srgbClr val="FFFF00"/>
          </a:solidFill>
        </p:spPr>
        <p:txBody>
          <a:bodyPr wrap="none" rtlCol="0">
            <a:spAutoFit/>
          </a:bodyPr>
          <a:lstStyle/>
          <a:p>
            <a:pPr algn="ctr"/>
            <a:r>
              <a:rPr lang="en-US" dirty="0">
                <a:latin typeface="Gill Sans MT" panose="020B0502020104020203" pitchFamily="34" charset="0"/>
              </a:rPr>
              <a:t>Please Sign In!!</a:t>
            </a:r>
          </a:p>
        </p:txBody>
      </p:sp>
    </p:spTree>
    <p:extLst>
      <p:ext uri="{BB962C8B-B14F-4D97-AF65-F5344CB8AC3E}">
        <p14:creationId xmlns:p14="http://schemas.microsoft.com/office/powerpoint/2010/main" val="319968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E89FD3-0410-432E-A070-6D1231BF5EB3}"/>
              </a:ext>
            </a:extLst>
          </p:cNvPr>
          <p:cNvSpPr/>
          <p:nvPr/>
        </p:nvSpPr>
        <p:spPr>
          <a:xfrm>
            <a:off x="415635" y="1304540"/>
            <a:ext cx="10911727" cy="3167406"/>
          </a:xfrm>
          <a:prstGeom prst="rect">
            <a:avLst/>
          </a:prstGeom>
        </p:spPr>
        <p:txBody>
          <a:bodyPr wrap="square">
            <a:spAutoFit/>
          </a:bodyPr>
          <a:lstStyle/>
          <a:p>
            <a:pPr marL="457200" indent="-457200">
              <a:lnSpc>
                <a:spcPct val="107000"/>
              </a:lnSpc>
              <a:spcAft>
                <a:spcPts val="1800"/>
              </a:spcAft>
              <a:buAutoNum type="arabicParenR"/>
            </a:pPr>
            <a:r>
              <a:rPr lang="en-US" sz="2000" b="1" dirty="0">
                <a:latin typeface="Gill Sans MT" panose="020B0502020104020203" pitchFamily="34" charset="0"/>
                <a:ea typeface="Calibri" panose="020F0502020204030204" pitchFamily="34" charset="0"/>
                <a:cs typeface="Times New Roman" panose="02020603050405020304" pitchFamily="18" charset="0"/>
              </a:rPr>
              <a:t>Webinar Series</a:t>
            </a:r>
            <a:r>
              <a:rPr lang="en-US" sz="2000" dirty="0">
                <a:latin typeface="Gill Sans MT" panose="020B0502020104020203" pitchFamily="34" charset="0"/>
                <a:ea typeface="Calibri" panose="020F0502020204030204" pitchFamily="34" charset="0"/>
                <a:cs typeface="Times New Roman" panose="02020603050405020304" pitchFamily="18" charset="0"/>
              </a:rPr>
              <a:t> - Organize a webinar series focused on Aerosol Science Developments and Issues. These could occur quarterly, last for 30 mins and be followed by 30 mins of discussion, which could involve (among other objectives) an assessment of the importance of including the development in future CMAQ releases</a:t>
            </a:r>
            <a:r>
              <a:rPr lang="en-US" sz="2000" dirty="0" smtClean="0">
                <a:latin typeface="Gill Sans MT" panose="020B0502020104020203" pitchFamily="34" charset="0"/>
                <a:ea typeface="Calibri" panose="020F0502020204030204" pitchFamily="34" charset="0"/>
                <a:cs typeface="Times New Roman" panose="02020603050405020304" pitchFamily="18" charset="0"/>
              </a:rPr>
              <a:t>.</a:t>
            </a:r>
          </a:p>
          <a:p>
            <a:pPr marL="914400" lvl="1" indent="-457200">
              <a:lnSpc>
                <a:spcPct val="107000"/>
              </a:lnSpc>
              <a:buFont typeface="Arial" panose="020B0604020202020204" pitchFamily="34" charset="0"/>
              <a:buChar char="•"/>
            </a:pPr>
            <a:r>
              <a:rPr lang="en-US" sz="2000" dirty="0" smtClean="0">
                <a:latin typeface="Gill Sans MT" panose="020B0502020104020203" pitchFamily="34" charset="0"/>
                <a:ea typeface="Calibri" panose="020F0502020204030204" pitchFamily="34" charset="0"/>
                <a:cs typeface="Times New Roman" panose="02020603050405020304" pitchFamily="18" charset="0"/>
              </a:rPr>
              <a:t>Do </a:t>
            </a:r>
            <a:r>
              <a:rPr lang="en-US" sz="2000" dirty="0">
                <a:latin typeface="Gill Sans MT" panose="020B0502020104020203" pitchFamily="34" charset="0"/>
                <a:ea typeface="Calibri" panose="020F0502020204030204" pitchFamily="34" charset="0"/>
                <a:cs typeface="Times New Roman" panose="02020603050405020304" pitchFamily="18" charset="0"/>
              </a:rPr>
              <a:t>we have consensus?</a:t>
            </a:r>
          </a:p>
          <a:p>
            <a:pPr marL="914400" lvl="1" indent="-457200">
              <a:lnSpc>
                <a:spcPct val="107000"/>
              </a:lnSpc>
              <a:buFont typeface="Arial" panose="020B0604020202020204" pitchFamily="34" charset="0"/>
              <a:buChar char="•"/>
            </a:pPr>
            <a:r>
              <a:rPr lang="en-US" sz="2000" dirty="0">
                <a:latin typeface="Gill Sans MT" panose="020B0502020104020203" pitchFamily="34" charset="0"/>
                <a:ea typeface="Calibri" panose="020F0502020204030204" pitchFamily="34" charset="0"/>
                <a:cs typeface="Times New Roman" panose="02020603050405020304" pitchFamily="18" charset="0"/>
              </a:rPr>
              <a:t>Nominate Speakers/Topics</a:t>
            </a:r>
          </a:p>
          <a:p>
            <a:pPr marL="914400" lvl="1" indent="-457200">
              <a:lnSpc>
                <a:spcPct val="107000"/>
              </a:lnSpc>
              <a:spcAft>
                <a:spcPts val="1800"/>
              </a:spcAft>
              <a:buFont typeface="Arial" panose="020B0604020202020204" pitchFamily="34" charset="0"/>
              <a:buChar char="•"/>
            </a:pPr>
            <a:r>
              <a:rPr lang="en-US" sz="2000" dirty="0">
                <a:latin typeface="Gill Sans MT" panose="020B0502020104020203" pitchFamily="34" charset="0"/>
                <a:ea typeface="Calibri" panose="020F0502020204030204" pitchFamily="34" charset="0"/>
                <a:cs typeface="Times New Roman" panose="02020603050405020304" pitchFamily="18" charset="0"/>
              </a:rPr>
              <a:t>Nominate and Select Leads</a:t>
            </a:r>
          </a:p>
          <a:p>
            <a:pPr marL="457200" indent="-457200">
              <a:lnSpc>
                <a:spcPct val="107000"/>
              </a:lnSpc>
              <a:spcAft>
                <a:spcPts val="1800"/>
              </a:spcAft>
              <a:buAutoNum type="arabicParenR"/>
            </a:pPr>
            <a:endParaRPr lang="en-US" sz="2000" dirty="0">
              <a:latin typeface="Gill Sans MT" panose="020B0502020104020203"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A23AA55-58C9-44EB-A384-56D60C25B0AC}"/>
              </a:ext>
            </a:extLst>
          </p:cNvPr>
          <p:cNvSpPr txBox="1"/>
          <p:nvPr/>
        </p:nvSpPr>
        <p:spPr>
          <a:xfrm>
            <a:off x="101600" y="83127"/>
            <a:ext cx="11490036" cy="1077218"/>
          </a:xfrm>
          <a:prstGeom prst="rect">
            <a:avLst/>
          </a:prstGeom>
          <a:noFill/>
        </p:spPr>
        <p:txBody>
          <a:bodyPr wrap="square" rtlCol="0">
            <a:spAutoFit/>
          </a:bodyPr>
          <a:lstStyle/>
          <a:p>
            <a:pPr algn="ctr"/>
            <a:r>
              <a:rPr lang="en-US" sz="2800" b="1" dirty="0">
                <a:latin typeface="Gill Sans MT" panose="020B0502020104020203" pitchFamily="34" charset="0"/>
              </a:rPr>
              <a:t>CMAQ Aerosol Committee</a:t>
            </a:r>
          </a:p>
          <a:p>
            <a:pPr algn="ctr"/>
            <a:r>
              <a:rPr lang="en-US" dirty="0">
                <a:latin typeface="Gill Sans MT" panose="020B0502020104020203" pitchFamily="34" charset="0"/>
              </a:rPr>
              <a:t>General Membership Meeting</a:t>
            </a:r>
          </a:p>
          <a:p>
            <a:pPr algn="ctr"/>
            <a:r>
              <a:rPr lang="en-US" dirty="0">
                <a:latin typeface="Gill Sans MT" panose="020B0502020104020203" pitchFamily="34" charset="0"/>
              </a:rPr>
              <a:t>CMAS Conference | 22 October 2019</a:t>
            </a:r>
          </a:p>
        </p:txBody>
      </p:sp>
      <p:sp>
        <p:nvSpPr>
          <p:cNvPr id="6" name="TextBox 5">
            <a:extLst>
              <a:ext uri="{FF2B5EF4-FFF2-40B4-BE49-F238E27FC236}">
                <a16:creationId xmlns:a16="http://schemas.microsoft.com/office/drawing/2014/main" id="{25C24E77-7323-445B-8B0C-90A68E62DC99}"/>
              </a:ext>
            </a:extLst>
          </p:cNvPr>
          <p:cNvSpPr txBox="1"/>
          <p:nvPr/>
        </p:nvSpPr>
        <p:spPr>
          <a:xfrm>
            <a:off x="10298546" y="268872"/>
            <a:ext cx="1612942" cy="369332"/>
          </a:xfrm>
          <a:prstGeom prst="rect">
            <a:avLst/>
          </a:prstGeom>
          <a:solidFill>
            <a:srgbClr val="FFFF00"/>
          </a:solidFill>
        </p:spPr>
        <p:txBody>
          <a:bodyPr wrap="none" rtlCol="0">
            <a:spAutoFit/>
          </a:bodyPr>
          <a:lstStyle/>
          <a:p>
            <a:pPr algn="ctr"/>
            <a:r>
              <a:rPr lang="en-US" dirty="0">
                <a:latin typeface="Gill Sans MT" panose="020B0502020104020203" pitchFamily="34" charset="0"/>
              </a:rPr>
              <a:t>Please Sign In!!</a:t>
            </a:r>
          </a:p>
        </p:txBody>
      </p:sp>
    </p:spTree>
    <p:extLst>
      <p:ext uri="{BB962C8B-B14F-4D97-AF65-F5344CB8AC3E}">
        <p14:creationId xmlns:p14="http://schemas.microsoft.com/office/powerpoint/2010/main" val="342829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E89FD3-0410-432E-A070-6D1231BF5EB3}"/>
              </a:ext>
            </a:extLst>
          </p:cNvPr>
          <p:cNvSpPr/>
          <p:nvPr/>
        </p:nvSpPr>
        <p:spPr>
          <a:xfrm>
            <a:off x="415635" y="1304540"/>
            <a:ext cx="10911727" cy="3013517"/>
          </a:xfrm>
          <a:prstGeom prst="rect">
            <a:avLst/>
          </a:prstGeom>
        </p:spPr>
        <p:txBody>
          <a:bodyPr wrap="square">
            <a:spAutoFit/>
          </a:bodyPr>
          <a:lstStyle/>
          <a:p>
            <a:pPr>
              <a:lnSpc>
                <a:spcPct val="107000"/>
              </a:lnSpc>
              <a:spcAft>
                <a:spcPts val="1800"/>
              </a:spcAft>
            </a:pPr>
            <a:r>
              <a:rPr lang="en-US" sz="2000" b="1" dirty="0" smtClean="0">
                <a:latin typeface="Gill Sans MT" panose="020B0502020104020203" pitchFamily="34" charset="0"/>
                <a:ea typeface="Calibri" panose="020F0502020204030204" pitchFamily="34" charset="0"/>
                <a:cs typeface="Times New Roman" panose="02020603050405020304" pitchFamily="18" charset="0"/>
              </a:rPr>
              <a:t>Research </a:t>
            </a:r>
            <a:r>
              <a:rPr lang="en-US" sz="2000" b="1" dirty="0">
                <a:latin typeface="Gill Sans MT" panose="020B0502020104020203" pitchFamily="34" charset="0"/>
                <a:ea typeface="Calibri" panose="020F0502020204030204" pitchFamily="34" charset="0"/>
                <a:cs typeface="Times New Roman" panose="02020603050405020304" pitchFamily="18" charset="0"/>
              </a:rPr>
              <a:t>Profile Platform</a:t>
            </a:r>
            <a:r>
              <a:rPr lang="en-US" sz="2000" dirty="0">
                <a:latin typeface="Gill Sans MT" panose="020B0502020104020203" pitchFamily="34" charset="0"/>
                <a:ea typeface="Calibri" panose="020F0502020204030204" pitchFamily="34" charset="0"/>
                <a:cs typeface="Times New Roman" panose="02020603050405020304" pitchFamily="18" charset="0"/>
              </a:rPr>
              <a:t> - Build and maintain an online platform for sharing Research Profiles. These would be focused on groups or PIs, and showcase the work/results being done by the members of this community. Researchers would likely be in charge of maintaining their own content. Could be simple (link to group research page) or include detailed descriptions of the algorithms or data that groups need or can offer others.</a:t>
            </a:r>
          </a:p>
          <a:p>
            <a:pPr>
              <a:lnSpc>
                <a:spcPct val="107000"/>
              </a:lnSpc>
              <a:spcAft>
                <a:spcPts val="600"/>
              </a:spcAft>
            </a:pPr>
            <a:r>
              <a:rPr lang="en-US" sz="2000" dirty="0">
                <a:latin typeface="Gill Sans MT" panose="020B0502020104020203" pitchFamily="34" charset="0"/>
                <a:ea typeface="Calibri" panose="020F0502020204030204" pitchFamily="34" charset="0"/>
                <a:cs typeface="Times New Roman" panose="02020603050405020304" pitchFamily="18" charset="0"/>
              </a:rPr>
              <a:t>Research Profile Platform: </a:t>
            </a:r>
          </a:p>
          <a:p>
            <a:pPr marL="914400" lvl="1" indent="-457200">
              <a:lnSpc>
                <a:spcPct val="107000"/>
              </a:lnSpc>
              <a:buFont typeface="Arial" panose="020B0604020202020204" pitchFamily="34" charset="0"/>
              <a:buChar char="•"/>
            </a:pPr>
            <a:r>
              <a:rPr lang="en-US" sz="2000" dirty="0">
                <a:latin typeface="Gill Sans MT" panose="020B0502020104020203" pitchFamily="34" charset="0"/>
                <a:ea typeface="Calibri" panose="020F0502020204030204" pitchFamily="34" charset="0"/>
                <a:cs typeface="Times New Roman" panose="02020603050405020304" pitchFamily="18" charset="0"/>
              </a:rPr>
              <a:t>Do we have consensus?</a:t>
            </a:r>
          </a:p>
          <a:p>
            <a:pPr marL="914400" lvl="1" indent="-457200">
              <a:lnSpc>
                <a:spcPct val="107000"/>
              </a:lnSpc>
              <a:spcAft>
                <a:spcPts val="1800"/>
              </a:spcAft>
              <a:buFont typeface="Arial" panose="020B0604020202020204" pitchFamily="34" charset="0"/>
              <a:buChar char="•"/>
            </a:pPr>
            <a:r>
              <a:rPr lang="en-US" sz="2000" dirty="0">
                <a:latin typeface="Gill Sans MT" panose="020B0502020104020203" pitchFamily="34" charset="0"/>
                <a:ea typeface="Calibri" panose="020F0502020204030204" pitchFamily="34" charset="0"/>
                <a:cs typeface="Times New Roman" panose="02020603050405020304" pitchFamily="18" charset="0"/>
              </a:rPr>
              <a:t>Nominate and Select Leads</a:t>
            </a:r>
            <a:endParaRPr lang="en-US" sz="2000" dirty="0">
              <a:latin typeface="Gill Sans MT" panose="020B0502020104020203"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A23AA55-58C9-44EB-A384-56D60C25B0AC}"/>
              </a:ext>
            </a:extLst>
          </p:cNvPr>
          <p:cNvSpPr txBox="1"/>
          <p:nvPr/>
        </p:nvSpPr>
        <p:spPr>
          <a:xfrm>
            <a:off x="101600" y="83127"/>
            <a:ext cx="11490036" cy="1077218"/>
          </a:xfrm>
          <a:prstGeom prst="rect">
            <a:avLst/>
          </a:prstGeom>
          <a:noFill/>
        </p:spPr>
        <p:txBody>
          <a:bodyPr wrap="square" rtlCol="0">
            <a:spAutoFit/>
          </a:bodyPr>
          <a:lstStyle/>
          <a:p>
            <a:pPr algn="ctr"/>
            <a:r>
              <a:rPr lang="en-US" sz="2800" b="1" dirty="0">
                <a:latin typeface="Gill Sans MT" panose="020B0502020104020203" pitchFamily="34" charset="0"/>
              </a:rPr>
              <a:t>CMAQ Aerosol Committee</a:t>
            </a:r>
          </a:p>
          <a:p>
            <a:pPr algn="ctr"/>
            <a:r>
              <a:rPr lang="en-US" dirty="0">
                <a:latin typeface="Gill Sans MT" panose="020B0502020104020203" pitchFamily="34" charset="0"/>
              </a:rPr>
              <a:t>General Membership Meeting</a:t>
            </a:r>
          </a:p>
          <a:p>
            <a:pPr algn="ctr"/>
            <a:r>
              <a:rPr lang="en-US" dirty="0">
                <a:latin typeface="Gill Sans MT" panose="020B0502020104020203" pitchFamily="34" charset="0"/>
              </a:rPr>
              <a:t>CMAS Conference | 22 October 2019</a:t>
            </a:r>
          </a:p>
        </p:txBody>
      </p:sp>
      <p:sp>
        <p:nvSpPr>
          <p:cNvPr id="6" name="TextBox 5">
            <a:extLst>
              <a:ext uri="{FF2B5EF4-FFF2-40B4-BE49-F238E27FC236}">
                <a16:creationId xmlns:a16="http://schemas.microsoft.com/office/drawing/2014/main" id="{25C24E77-7323-445B-8B0C-90A68E62DC99}"/>
              </a:ext>
            </a:extLst>
          </p:cNvPr>
          <p:cNvSpPr txBox="1"/>
          <p:nvPr/>
        </p:nvSpPr>
        <p:spPr>
          <a:xfrm>
            <a:off x="10298546" y="268872"/>
            <a:ext cx="1612942" cy="369332"/>
          </a:xfrm>
          <a:prstGeom prst="rect">
            <a:avLst/>
          </a:prstGeom>
          <a:solidFill>
            <a:srgbClr val="FFFF00"/>
          </a:solidFill>
        </p:spPr>
        <p:txBody>
          <a:bodyPr wrap="none" rtlCol="0">
            <a:spAutoFit/>
          </a:bodyPr>
          <a:lstStyle/>
          <a:p>
            <a:pPr algn="ctr"/>
            <a:r>
              <a:rPr lang="en-US" dirty="0">
                <a:latin typeface="Gill Sans MT" panose="020B0502020104020203" pitchFamily="34" charset="0"/>
              </a:rPr>
              <a:t>Please Sign In!!</a:t>
            </a:r>
          </a:p>
        </p:txBody>
      </p:sp>
    </p:spTree>
    <p:extLst>
      <p:ext uri="{BB962C8B-B14F-4D97-AF65-F5344CB8AC3E}">
        <p14:creationId xmlns:p14="http://schemas.microsoft.com/office/powerpoint/2010/main" val="39383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E89FD3-0410-432E-A070-6D1231BF5EB3}"/>
              </a:ext>
            </a:extLst>
          </p:cNvPr>
          <p:cNvSpPr/>
          <p:nvPr/>
        </p:nvSpPr>
        <p:spPr>
          <a:xfrm>
            <a:off x="415635" y="1304540"/>
            <a:ext cx="10911727" cy="3034677"/>
          </a:xfrm>
          <a:prstGeom prst="rect">
            <a:avLst/>
          </a:prstGeom>
        </p:spPr>
        <p:txBody>
          <a:bodyPr wrap="square">
            <a:spAutoFit/>
          </a:bodyPr>
          <a:lstStyle/>
          <a:p>
            <a:pPr>
              <a:lnSpc>
                <a:spcPct val="107000"/>
              </a:lnSpc>
              <a:spcAft>
                <a:spcPts val="1800"/>
              </a:spcAft>
            </a:pPr>
            <a:r>
              <a:rPr lang="en-US" sz="2000" b="1" dirty="0" smtClean="0">
                <a:latin typeface="Gill Sans MT" panose="020B0502020104020203" pitchFamily="34" charset="0"/>
                <a:ea typeface="Calibri" panose="020F0502020204030204" pitchFamily="34" charset="0"/>
                <a:cs typeface="Times New Roman" panose="02020603050405020304" pitchFamily="18" charset="0"/>
              </a:rPr>
              <a:t>Synthesis </a:t>
            </a:r>
            <a:r>
              <a:rPr lang="en-US" sz="2000" b="1" dirty="0">
                <a:latin typeface="Gill Sans MT" panose="020B0502020104020203" pitchFamily="34" charset="0"/>
                <a:ea typeface="Calibri" panose="020F0502020204030204" pitchFamily="34" charset="0"/>
                <a:cs typeface="Times New Roman" panose="02020603050405020304" pitchFamily="18" charset="0"/>
              </a:rPr>
              <a:t>of Aerosol Science Priorities</a:t>
            </a:r>
            <a:r>
              <a:rPr lang="en-US" sz="2000" dirty="0">
                <a:latin typeface="Gill Sans MT" panose="020B0502020104020203" pitchFamily="34" charset="0"/>
                <a:ea typeface="Calibri" panose="020F0502020204030204" pitchFamily="34" charset="0"/>
                <a:cs typeface="Times New Roman" panose="02020603050405020304" pitchFamily="18" charset="0"/>
              </a:rPr>
              <a:t> - Survey the members of the CMAQ Aerosol Committee for their expert views on the most important aerosol science developments/algorithms to include in future CMAQ releases. Synthesize/summarize these findings and submit a report to EPA and CMAS to guide future allocation of resources and prioritization of aerosol developments</a:t>
            </a:r>
            <a:r>
              <a:rPr lang="en-US" sz="2000" dirty="0" smtClean="0">
                <a:latin typeface="Gill Sans MT" panose="020B0502020104020203" pitchFamily="34" charset="0"/>
                <a:ea typeface="Calibri" panose="020F0502020204030204" pitchFamily="34" charset="0"/>
                <a:cs typeface="Times New Roman" panose="02020603050405020304" pitchFamily="18" charset="0"/>
              </a:rPr>
              <a:t>.</a:t>
            </a:r>
          </a:p>
          <a:p>
            <a:pPr>
              <a:lnSpc>
                <a:spcPct val="107000"/>
              </a:lnSpc>
              <a:spcAft>
                <a:spcPts val="600"/>
              </a:spcAft>
            </a:pPr>
            <a:r>
              <a:rPr lang="en-US" sz="2000" dirty="0">
                <a:latin typeface="Gill Sans MT" panose="020B0502020104020203" pitchFamily="34" charset="0"/>
                <a:ea typeface="Calibri" panose="020F0502020204030204" pitchFamily="34" charset="0"/>
                <a:cs typeface="Times New Roman" panose="02020603050405020304" pitchFamily="18" charset="0"/>
              </a:rPr>
              <a:t>Synthesis of Aerosol Science Priorities </a:t>
            </a:r>
          </a:p>
          <a:p>
            <a:pPr marL="914400" lvl="1" indent="-457200">
              <a:lnSpc>
                <a:spcPct val="107000"/>
              </a:lnSpc>
              <a:buFont typeface="Arial" panose="020B0604020202020204" pitchFamily="34" charset="0"/>
              <a:buChar char="•"/>
            </a:pPr>
            <a:r>
              <a:rPr lang="en-US" sz="2000" dirty="0">
                <a:latin typeface="Gill Sans MT" panose="020B0502020104020203" pitchFamily="34" charset="0"/>
                <a:ea typeface="Calibri" panose="020F0502020204030204" pitchFamily="34" charset="0"/>
                <a:cs typeface="Times New Roman" panose="02020603050405020304" pitchFamily="18" charset="0"/>
              </a:rPr>
              <a:t>Do we have consensus?</a:t>
            </a:r>
          </a:p>
          <a:p>
            <a:pPr marL="914400" lvl="1" indent="-457200">
              <a:lnSpc>
                <a:spcPct val="107000"/>
              </a:lnSpc>
              <a:buFont typeface="Arial" panose="020B0604020202020204" pitchFamily="34" charset="0"/>
              <a:buChar char="•"/>
            </a:pPr>
            <a:r>
              <a:rPr lang="en-US" sz="2000" dirty="0">
                <a:latin typeface="Gill Sans MT" panose="020B0502020104020203" pitchFamily="34" charset="0"/>
                <a:ea typeface="Calibri" panose="020F0502020204030204" pitchFamily="34" charset="0"/>
                <a:cs typeface="Times New Roman" panose="02020603050405020304" pitchFamily="18" charset="0"/>
              </a:rPr>
              <a:t>Nominate and Select Leads</a:t>
            </a:r>
          </a:p>
          <a:p>
            <a:pPr>
              <a:lnSpc>
                <a:spcPct val="107000"/>
              </a:lnSpc>
              <a:spcAft>
                <a:spcPts val="1800"/>
              </a:spcAft>
            </a:pPr>
            <a:endParaRPr lang="en-US" sz="2000" dirty="0">
              <a:latin typeface="Gill Sans MT" panose="020B0502020104020203"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A23AA55-58C9-44EB-A384-56D60C25B0AC}"/>
              </a:ext>
            </a:extLst>
          </p:cNvPr>
          <p:cNvSpPr txBox="1"/>
          <p:nvPr/>
        </p:nvSpPr>
        <p:spPr>
          <a:xfrm>
            <a:off x="101600" y="83127"/>
            <a:ext cx="11490036" cy="1077218"/>
          </a:xfrm>
          <a:prstGeom prst="rect">
            <a:avLst/>
          </a:prstGeom>
          <a:noFill/>
        </p:spPr>
        <p:txBody>
          <a:bodyPr wrap="square" rtlCol="0">
            <a:spAutoFit/>
          </a:bodyPr>
          <a:lstStyle/>
          <a:p>
            <a:pPr algn="ctr"/>
            <a:r>
              <a:rPr lang="en-US" sz="2800" b="1" dirty="0">
                <a:latin typeface="Gill Sans MT" panose="020B0502020104020203" pitchFamily="34" charset="0"/>
              </a:rPr>
              <a:t>CMAQ Aerosol Committee</a:t>
            </a:r>
          </a:p>
          <a:p>
            <a:pPr algn="ctr"/>
            <a:r>
              <a:rPr lang="en-US" dirty="0">
                <a:latin typeface="Gill Sans MT" panose="020B0502020104020203" pitchFamily="34" charset="0"/>
              </a:rPr>
              <a:t>General Membership Meeting</a:t>
            </a:r>
          </a:p>
          <a:p>
            <a:pPr algn="ctr"/>
            <a:r>
              <a:rPr lang="en-US" dirty="0">
                <a:latin typeface="Gill Sans MT" panose="020B0502020104020203" pitchFamily="34" charset="0"/>
              </a:rPr>
              <a:t>CMAS Conference | 22 October 2019</a:t>
            </a:r>
          </a:p>
        </p:txBody>
      </p:sp>
      <p:sp>
        <p:nvSpPr>
          <p:cNvPr id="6" name="TextBox 5">
            <a:extLst>
              <a:ext uri="{FF2B5EF4-FFF2-40B4-BE49-F238E27FC236}">
                <a16:creationId xmlns:a16="http://schemas.microsoft.com/office/drawing/2014/main" id="{25C24E77-7323-445B-8B0C-90A68E62DC99}"/>
              </a:ext>
            </a:extLst>
          </p:cNvPr>
          <p:cNvSpPr txBox="1"/>
          <p:nvPr/>
        </p:nvSpPr>
        <p:spPr>
          <a:xfrm>
            <a:off x="10298546" y="268872"/>
            <a:ext cx="1612942" cy="369332"/>
          </a:xfrm>
          <a:prstGeom prst="rect">
            <a:avLst/>
          </a:prstGeom>
          <a:solidFill>
            <a:srgbClr val="FFFF00"/>
          </a:solidFill>
        </p:spPr>
        <p:txBody>
          <a:bodyPr wrap="none" rtlCol="0">
            <a:spAutoFit/>
          </a:bodyPr>
          <a:lstStyle/>
          <a:p>
            <a:pPr algn="ctr"/>
            <a:r>
              <a:rPr lang="en-US" dirty="0">
                <a:latin typeface="Gill Sans MT" panose="020B0502020104020203" pitchFamily="34" charset="0"/>
              </a:rPr>
              <a:t>Please Sign In!!</a:t>
            </a:r>
          </a:p>
        </p:txBody>
      </p:sp>
    </p:spTree>
    <p:extLst>
      <p:ext uri="{BB962C8B-B14F-4D97-AF65-F5344CB8AC3E}">
        <p14:creationId xmlns:p14="http://schemas.microsoft.com/office/powerpoint/2010/main" val="1747636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E89FD3-0410-432E-A070-6D1231BF5EB3}"/>
              </a:ext>
            </a:extLst>
          </p:cNvPr>
          <p:cNvSpPr/>
          <p:nvPr/>
        </p:nvSpPr>
        <p:spPr>
          <a:xfrm>
            <a:off x="415635" y="1304540"/>
            <a:ext cx="10911727" cy="400494"/>
          </a:xfrm>
          <a:prstGeom prst="rect">
            <a:avLst/>
          </a:prstGeom>
        </p:spPr>
        <p:txBody>
          <a:bodyPr wrap="square">
            <a:spAutoFit/>
          </a:bodyPr>
          <a:lstStyle/>
          <a:p>
            <a:pPr>
              <a:lnSpc>
                <a:spcPct val="107000"/>
              </a:lnSpc>
              <a:spcAft>
                <a:spcPts val="1800"/>
              </a:spcAft>
            </a:pPr>
            <a:r>
              <a:rPr lang="en-US" sz="2000" b="1" dirty="0">
                <a:latin typeface="Gill Sans MT" panose="020B0502020104020203" pitchFamily="34" charset="0"/>
                <a:ea typeface="Calibri" panose="020F0502020204030204" pitchFamily="34" charset="0"/>
                <a:cs typeface="Times New Roman" panose="02020603050405020304" pitchFamily="18" charset="0"/>
              </a:rPr>
              <a:t>New Business and Ideas</a:t>
            </a:r>
          </a:p>
        </p:txBody>
      </p:sp>
      <p:sp>
        <p:nvSpPr>
          <p:cNvPr id="5" name="TextBox 4">
            <a:extLst>
              <a:ext uri="{FF2B5EF4-FFF2-40B4-BE49-F238E27FC236}">
                <a16:creationId xmlns:a16="http://schemas.microsoft.com/office/drawing/2014/main" id="{0A23AA55-58C9-44EB-A384-56D60C25B0AC}"/>
              </a:ext>
            </a:extLst>
          </p:cNvPr>
          <p:cNvSpPr txBox="1"/>
          <p:nvPr/>
        </p:nvSpPr>
        <p:spPr>
          <a:xfrm>
            <a:off x="101600" y="83127"/>
            <a:ext cx="11490036" cy="1077218"/>
          </a:xfrm>
          <a:prstGeom prst="rect">
            <a:avLst/>
          </a:prstGeom>
          <a:noFill/>
        </p:spPr>
        <p:txBody>
          <a:bodyPr wrap="square" rtlCol="0">
            <a:spAutoFit/>
          </a:bodyPr>
          <a:lstStyle/>
          <a:p>
            <a:pPr algn="ctr"/>
            <a:r>
              <a:rPr lang="en-US" sz="2800" b="1" dirty="0">
                <a:latin typeface="Gill Sans MT" panose="020B0502020104020203" pitchFamily="34" charset="0"/>
              </a:rPr>
              <a:t>CMAQ Aerosol Committee</a:t>
            </a:r>
          </a:p>
          <a:p>
            <a:pPr algn="ctr"/>
            <a:r>
              <a:rPr lang="en-US" dirty="0">
                <a:latin typeface="Gill Sans MT" panose="020B0502020104020203" pitchFamily="34" charset="0"/>
              </a:rPr>
              <a:t>General Membership Meeting</a:t>
            </a:r>
          </a:p>
          <a:p>
            <a:pPr algn="ctr"/>
            <a:r>
              <a:rPr lang="en-US" dirty="0">
                <a:latin typeface="Gill Sans MT" panose="020B0502020104020203" pitchFamily="34" charset="0"/>
              </a:rPr>
              <a:t>CMAS Conference | 22 October 2019</a:t>
            </a:r>
          </a:p>
        </p:txBody>
      </p:sp>
      <p:sp>
        <p:nvSpPr>
          <p:cNvPr id="6" name="TextBox 5">
            <a:extLst>
              <a:ext uri="{FF2B5EF4-FFF2-40B4-BE49-F238E27FC236}">
                <a16:creationId xmlns:a16="http://schemas.microsoft.com/office/drawing/2014/main" id="{25C24E77-7323-445B-8B0C-90A68E62DC99}"/>
              </a:ext>
            </a:extLst>
          </p:cNvPr>
          <p:cNvSpPr txBox="1"/>
          <p:nvPr/>
        </p:nvSpPr>
        <p:spPr>
          <a:xfrm>
            <a:off x="10298546" y="268872"/>
            <a:ext cx="1612942" cy="369332"/>
          </a:xfrm>
          <a:prstGeom prst="rect">
            <a:avLst/>
          </a:prstGeom>
          <a:solidFill>
            <a:srgbClr val="FFFF00"/>
          </a:solidFill>
        </p:spPr>
        <p:txBody>
          <a:bodyPr wrap="none" rtlCol="0">
            <a:spAutoFit/>
          </a:bodyPr>
          <a:lstStyle/>
          <a:p>
            <a:pPr algn="ctr"/>
            <a:r>
              <a:rPr lang="en-US" dirty="0">
                <a:latin typeface="Gill Sans MT" panose="020B0502020104020203" pitchFamily="34" charset="0"/>
              </a:rPr>
              <a:t>Please Sign In!!</a:t>
            </a:r>
          </a:p>
        </p:txBody>
      </p:sp>
    </p:spTree>
    <p:extLst>
      <p:ext uri="{BB962C8B-B14F-4D97-AF65-F5344CB8AC3E}">
        <p14:creationId xmlns:p14="http://schemas.microsoft.com/office/powerpoint/2010/main" val="2432994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2C36097-52F9-4141-856F-942817DB96A7}" vid="{046EEF12-02A0-4C5C-9817-214DD3616CC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182C6FFC-22C7-4D7A-970B-CE038140BE83}">
  <ds:schemaRefs>
    <ds:schemaRef ds:uri="ESRI.ArcGIS.Mapping.OfficeIntegration.PowerPointInfo"/>
  </ds:schemaRefs>
</ds:datastoreItem>
</file>

<file path=customXml/itemProps2.xml><?xml version="1.0" encoding="utf-8"?>
<ds:datastoreItem xmlns:ds="http://schemas.openxmlformats.org/officeDocument/2006/customXml" ds:itemID="{E21C5329-AD65-4295-95AD-BC7F9B728677}">
  <ds:schemaRefs>
    <ds:schemaRef ds:uri="ESRI.ArcGIS.Mapping.OfficeIntegration.PowerPointInfo"/>
  </ds:schemaRefs>
</ds:datastoreItem>
</file>

<file path=customXml/itemProps3.xml><?xml version="1.0" encoding="utf-8"?>
<ds:datastoreItem xmlns:ds="http://schemas.openxmlformats.org/officeDocument/2006/customXml" ds:itemID="{5529FDEF-E6D9-421F-B94A-FC301BC20713}">
  <ds:schemaRefs>
    <ds:schemaRef ds:uri="ESRI.ArcGIS.Mapping.OfficeIntegration.PowerPointInfo"/>
  </ds:schemaRefs>
</ds:datastoreItem>
</file>

<file path=customXml/itemProps4.xml><?xml version="1.0" encoding="utf-8"?>
<ds:datastoreItem xmlns:ds="http://schemas.openxmlformats.org/officeDocument/2006/customXml" ds:itemID="{3216624F-26BA-4AEE-9893-F60D4DB5DC6D}">
  <ds:schemaRefs>
    <ds:schemaRef ds:uri="ESRI.ArcGIS.Mapping.OfficeIntegration.PowerPointInfo"/>
  </ds:schemaRefs>
</ds:datastoreItem>
</file>

<file path=customXml/itemProps5.xml><?xml version="1.0" encoding="utf-8"?>
<ds:datastoreItem xmlns:ds="http://schemas.openxmlformats.org/officeDocument/2006/customXml" ds:itemID="{FFFA8112-8D6D-4999-8559-E514ED67A642}">
  <ds:schemaRefs>
    <ds:schemaRef ds:uri="ESRI.ArcGIS.Mapping.OfficeIntegration.PowerPointInfo"/>
  </ds:schemaRefs>
</ds:datastoreItem>
</file>

<file path=customXml/itemProps6.xml><?xml version="1.0" encoding="utf-8"?>
<ds:datastoreItem xmlns:ds="http://schemas.openxmlformats.org/officeDocument/2006/customXml" ds:itemID="{83A50919-34CD-413D-846F-6267C77C5574}">
  <ds:schemaRefs>
    <ds:schemaRef ds:uri="ESRI.ArcGIS.Mapping.OfficeIntegration.PowerPointInfo"/>
  </ds:schemaRefs>
</ds:datastoreItem>
</file>

<file path=customXml/itemProps7.xml><?xml version="1.0" encoding="utf-8"?>
<ds:datastoreItem xmlns:ds="http://schemas.openxmlformats.org/officeDocument/2006/customXml" ds:itemID="{EABC0918-476E-485D-8AB4-0AED23486055}">
  <ds:schemaRefs>
    <ds:schemaRef ds:uri="ESRI.ArcGIS.Mapping.OfficeIntegration.PowerPointInfo"/>
  </ds:schemaRefs>
</ds:datastoreItem>
</file>

<file path=customXml/itemProps8.xml><?xml version="1.0" encoding="utf-8"?>
<ds:datastoreItem xmlns:ds="http://schemas.openxmlformats.org/officeDocument/2006/customXml" ds:itemID="{1597D269-1CAA-4F2B-90D0-C52E060362A8}">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blank</Template>
  <TotalTime>127</TotalTime>
  <Words>975</Words>
  <Application>Microsoft Office PowerPoint</Application>
  <PresentationFormat>Widescreen</PresentationFormat>
  <Paragraphs>83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Gill Sans MT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Murphy, Benjamin</dc:creator>
  <cp:lastModifiedBy>FCCR User</cp:lastModifiedBy>
  <cp:revision>12</cp:revision>
  <dcterms:created xsi:type="dcterms:W3CDTF">2019-10-22T14:04:55Z</dcterms:created>
  <dcterms:modified xsi:type="dcterms:W3CDTF">2019-10-22T17:19:27Z</dcterms:modified>
</cp:coreProperties>
</file>