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72" r:id="rId2"/>
  </p:sldMasterIdLst>
  <p:notesMasterIdLst>
    <p:notesMasterId r:id="rId24"/>
  </p:notesMasterIdLst>
  <p:sldIdLst>
    <p:sldId id="515" r:id="rId3"/>
    <p:sldId id="532" r:id="rId4"/>
    <p:sldId id="525" r:id="rId5"/>
    <p:sldId id="526" r:id="rId6"/>
    <p:sldId id="527" r:id="rId7"/>
    <p:sldId id="492" r:id="rId8"/>
    <p:sldId id="528" r:id="rId9"/>
    <p:sldId id="477" r:id="rId10"/>
    <p:sldId id="517" r:id="rId11"/>
    <p:sldId id="537" r:id="rId12"/>
    <p:sldId id="485" r:id="rId13"/>
    <p:sldId id="491" r:id="rId14"/>
    <p:sldId id="494" r:id="rId15"/>
    <p:sldId id="495" r:id="rId16"/>
    <p:sldId id="534" r:id="rId17"/>
    <p:sldId id="535" r:id="rId18"/>
    <p:sldId id="502" r:id="rId19"/>
    <p:sldId id="533" r:id="rId20"/>
    <p:sldId id="500" r:id="rId21"/>
    <p:sldId id="536" r:id="rId22"/>
    <p:sldId id="49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C"/>
    <a:srgbClr val="9EDE36"/>
    <a:srgbClr val="A6A6A6"/>
    <a:srgbClr val="FF00FF"/>
    <a:srgbClr val="00A858"/>
    <a:srgbClr val="AF1DA8"/>
    <a:srgbClr val="FFFF99"/>
    <a:srgbClr val="FF6699"/>
    <a:srgbClr val="CCECFF"/>
    <a:srgbClr val="041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41" autoAdjust="0"/>
  </p:normalViewPr>
  <p:slideViewPr>
    <p:cSldViewPr snapToGrid="0">
      <p:cViewPr varScale="1">
        <p:scale>
          <a:sx n="67" d="100"/>
          <a:sy n="67" d="100"/>
        </p:scale>
        <p:origin x="918" y="60"/>
      </p:cViewPr>
      <p:guideLst>
        <p:guide orient="horz" pos="2112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64BE8-B80B-4E2C-B226-AA71FB3D8FD8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BADE9-F8BB-4590-A900-E125DFF64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4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ildfiretoday.com/2019/10/12/caples-fire-spreads-to-the-south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ildfiretoday.com/2019/10/11/prescribed-fire-escapes-on-eldorado-national-forest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BFDDD-5478-4E20-928E-0C688F46E018}" type="slidenum">
              <a:rPr lang="fr-FR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smtClean="0">
                <a:latin typeface="Cambria" panose="02040503050406030204" pitchFamily="18" charset="0"/>
              </a:rPr>
              <a:t>Example of Filters 5 and 6 using the data in this discussion</a:t>
            </a:r>
            <a:r>
              <a:rPr lang="en-US" sz="1100" b="1" baseline="0" smtClean="0">
                <a:latin typeface="Cambria" panose="02040503050406030204" pitchFamily="18" charset="0"/>
              </a:rPr>
              <a:t> (5/19/2019)</a:t>
            </a:r>
            <a:endParaRPr lang="en-US" sz="1100" b="1" smtClean="0">
              <a:latin typeface="Cambria" panose="02040503050406030204" pitchFamily="18" charset="0"/>
            </a:endParaRPr>
          </a:p>
          <a:p>
            <a:r>
              <a:rPr lang="en-US" sz="1100" smtClean="0">
                <a:latin typeface="Cambria" panose="02040503050406030204" pitchFamily="18" charset="0"/>
              </a:rPr>
              <a:t>18,000+ hours or 760 days of samples before filtering.</a:t>
            </a:r>
          </a:p>
          <a:p>
            <a:r>
              <a:rPr lang="en-US" sz="1100" smtClean="0">
                <a:latin typeface="Cambria" panose="02040503050406030204" pitchFamily="18" charset="0"/>
              </a:rPr>
              <a:t>14,000+ hours or 600 days of samples after filtering = 22% of the data is discarded.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8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79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mtClean="0">
                    <a:latin typeface="Cambria" panose="02040503050406030204" pitchFamily="18" charset="0"/>
                  </a:rPr>
                  <a:t>Bias correction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1.24</m:t>
                    </m:r>
                  </m:oMath>
                </a14:m>
                <a:r>
                  <a:rPr lang="en-US" smtClean="0">
                    <a:latin typeface="Cambria" panose="02040503050406030204" pitchFamily="18" charset="0"/>
                  </a:rPr>
                  <a:t>, RH </a:t>
                </a:r>
                <a:r>
                  <a:rPr lang="en-US" smtClean="0">
                    <a:latin typeface="Cambria" panose="02040503050406030204" pitchFamily="18" charset="0"/>
                  </a:rPr>
                  <a:t>correction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0.105</m:t>
                    </m:r>
                  </m:oMath>
                </a14:m>
                <a:endParaRPr lang="en-US" smtClean="0">
                  <a:latin typeface="Cambria" panose="02040503050406030204" pitchFamily="18" charset="0"/>
                </a:endParaRPr>
              </a:p>
              <a:p>
                <a:endParaRPr lang="en-US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mtClean="0">
                    <a:latin typeface="Cambria" panose="02040503050406030204" pitchFamily="18" charset="0"/>
                  </a:rPr>
                  <a:t>Bias correction 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1.24</a:t>
                </a:r>
                <a:r>
                  <a:rPr lang="en-US" smtClean="0">
                    <a:latin typeface="Cambria" panose="02040503050406030204" pitchFamily="18" charset="0"/>
                  </a:rPr>
                  <a:t>, RH </a:t>
                </a:r>
                <a:r>
                  <a:rPr lang="en-US" smtClean="0">
                    <a:latin typeface="Cambria" panose="02040503050406030204" pitchFamily="18" charset="0"/>
                  </a:rPr>
                  <a:t>correction 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0.105</a:t>
                </a:r>
                <a:endParaRPr lang="en-US" smtClean="0">
                  <a:latin typeface="Cambria" panose="02040503050406030204" pitchFamily="18" charset="0"/>
                </a:endParaRPr>
              </a:p>
              <a:p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63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1.84,</a:t>
            </a:r>
            <a:r>
              <a:rPr lang="en-US" baseline="0" smtClean="0"/>
              <a:t> 0.111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8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88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Cambria" panose="02040503050406030204" pitchFamily="18" charset="0"/>
              </a:rPr>
              <a:t>Forsyth A (15) 0.15+0.12 (two glitch</a:t>
            </a:r>
            <a:r>
              <a:rPr lang="en-US" baseline="0" smtClean="0">
                <a:latin typeface="Cambria" panose="02040503050406030204" pitchFamily="18" charset="0"/>
              </a:rPr>
              <a:t> months in Apr-May 2018)</a:t>
            </a:r>
            <a:r>
              <a:rPr lang="en-US" smtClean="0">
                <a:latin typeface="Cambria" panose="02040503050406030204" pitchFamily="18" charset="0"/>
              </a:rPr>
              <a:t>, Remount A (25) 0.07+0.04, Forsyth B (15) 0.09+0.12, Remount B (31) 0.06+0.03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6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BFDDD-5478-4E20-928E-0C688F46E018}" type="slidenum">
              <a:rPr lang="fr-FR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3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BFDDD-5478-4E20-928E-0C688F46E018}" type="slidenum">
              <a:rPr lang="fr-FR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Snapshot at 0830</a:t>
            </a:r>
            <a:r>
              <a:rPr lang="en-US" baseline="0" smtClean="0"/>
              <a:t> Eastern, 13 October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5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smtClean="0"/>
              <a:t>Snapshot at 083</a:t>
            </a:r>
            <a:r>
              <a:rPr lang="en-US" sz="1050" baseline="0" smtClean="0"/>
              <a:t>0 Eastern, 13 October 2019 during Caples Escaped Rx Fire south of Lake Tahoe </a:t>
            </a:r>
            <a:r>
              <a:rPr lang="en-US" sz="1050" smtClean="0">
                <a:hlinkClick r:id="rId3"/>
              </a:rPr>
              <a:t>https://wildfiretoday.com/2019/10/12/caples-fire-spreads-to-the-south/</a:t>
            </a:r>
            <a:r>
              <a:rPr lang="en-US" sz="1050" smtClean="0"/>
              <a:t> and</a:t>
            </a:r>
            <a:r>
              <a:rPr lang="en-US" sz="1050" baseline="0" smtClean="0"/>
              <a:t> image from </a:t>
            </a:r>
            <a:r>
              <a:rPr lang="en-US" sz="1050" smtClean="0">
                <a:hlinkClick r:id="rId4"/>
              </a:rPr>
              <a:t>https://wildfiretoday.com/2019/10/11/prescribed-fire-escapes-on-eldorado-national-forest</a:t>
            </a:r>
            <a:r>
              <a:rPr lang="en-US" sz="1050" smtClean="0">
                <a:hlinkClick r:id="rId4"/>
              </a:rPr>
              <a:t>/</a:t>
            </a:r>
            <a:endParaRPr lang="en-US" sz="105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00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2.5 million in Sacramento Metro, 5 million in SF</a:t>
            </a:r>
            <a:r>
              <a:rPr lang="en-US" sz="1200" baseline="0" smtClean="0"/>
              <a:t> Metro</a:t>
            </a:r>
            <a:endParaRPr lang="en-US" sz="120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0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Describe what we learn from the data, rather</a:t>
            </a:r>
            <a:r>
              <a:rPr lang="en-US" baseline="0" smtClean="0"/>
              <a:t> than how we learning from the data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67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77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Double collocation at Garinger HS = 4 sensors,</a:t>
            </a:r>
            <a:r>
              <a:rPr lang="en-US" baseline="0" smtClean="0"/>
              <a:t> at Remount = 3 (one is kaput), and single at Hatties Ave = 2 for a total of 9 data streams extending over months to as much as 2.5 years (Remount)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57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is only one of the two sensors</a:t>
            </a:r>
            <a:r>
              <a:rPr lang="en-US" baseline="0" smtClean="0"/>
              <a:t> (A vs B) and does not show Remount2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BADE9-F8BB-4590-A900-E125DFF64D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7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9973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1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30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31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95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05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08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20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7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52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2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>
                <a:solidFill>
                  <a:srgbClr val="C8DEF4">
                    <a:lumMod val="25000"/>
                  </a:srgbClr>
                </a:solidFill>
              </a:rPr>
              <a:pPr/>
              <a:t>‹#›</a:t>
            </a:fld>
            <a:endParaRPr lang="de-DE">
              <a:solidFill>
                <a:srgbClr val="C8DEF4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443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9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3647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8783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23625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99679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61383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16227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0160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478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rgbClr val="4780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B5000B-066E-4146-9D4F-43221F944880}" type="slidenum">
              <a:rPr lang="de-DE">
                <a:solidFill>
                  <a:srgbClr val="4780C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33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5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hyperlink" Target="https://doi.org/10.1021/acs.est.8b05174" TargetMode="External"/><Relationship Id="rId4" Type="http://schemas.openxmlformats.org/officeDocument/2006/relationships/hyperlink" Target="https://www.aqmd.gov/aq-spec/product/purpleair-pa-i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0109" t="23094" r="28586" b="9132"/>
          <a:stretch/>
        </p:blipFill>
        <p:spPr>
          <a:xfrm>
            <a:off x="-89942" y="0"/>
            <a:ext cx="9233941" cy="6858000"/>
          </a:xfrm>
          <a:prstGeom prst="rect">
            <a:avLst/>
          </a:prstGeom>
        </p:spPr>
      </p:pic>
      <p:pic>
        <p:nvPicPr>
          <p:cNvPr id="19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707688" y="3267275"/>
            <a:ext cx="6085113" cy="2970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>
                <a:latin typeface="Cambria" panose="02040503050406030204" pitchFamily="18" charset="0"/>
              </a:rPr>
              <a:t>Brian </a:t>
            </a:r>
            <a:r>
              <a:rPr lang="en-US" sz="3600" b="1" smtClean="0">
                <a:latin typeface="Cambria" panose="02040503050406030204" pitchFamily="18" charset="0"/>
              </a:rPr>
              <a:t>Magi</a:t>
            </a:r>
            <a:endParaRPr lang="en-US" sz="3600" b="1">
              <a:latin typeface="Cambria" panose="020405030504060302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>
                <a:latin typeface="Cambria" panose="02040503050406030204" pitchFamily="18" charset="0"/>
              </a:rPr>
              <a:t>Associate Professor of Atmospheric Sciences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>
                <a:latin typeface="Cambria" panose="02040503050406030204" pitchFamily="18" charset="0"/>
              </a:rPr>
              <a:t>UNC </a:t>
            </a:r>
            <a:r>
              <a:rPr lang="en-US" sz="2000" smtClean="0">
                <a:latin typeface="Cambria" panose="02040503050406030204" pitchFamily="18" charset="0"/>
              </a:rPr>
              <a:t>Charlotte (Charlotte, North Carolina)</a:t>
            </a:r>
            <a:endParaRPr lang="en-US" sz="2000" smtClean="0">
              <a:latin typeface="Cambria" panose="02040503050406030204" pitchFamily="18" charset="0"/>
            </a:endParaRPr>
          </a:p>
          <a:p>
            <a:pPr marL="0" indent="0" algn="r">
              <a:buNone/>
            </a:pPr>
            <a:r>
              <a:rPr lang="en-US" sz="3600" b="1" smtClean="0">
                <a:latin typeface="Cambria" panose="02040503050406030204" pitchFamily="18" charset="0"/>
              </a:rPr>
              <a:t>Calvin Cupini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smtClean="0">
                <a:latin typeface="Cambria" panose="02040503050406030204" pitchFamily="18" charset="0"/>
              </a:rPr>
              <a:t>Citizen Science Program Manager</a:t>
            </a:r>
            <a:endParaRPr lang="en-US" sz="2000">
              <a:latin typeface="Cambria" panose="020405030504060302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smtClean="0">
                <a:latin typeface="Cambria" panose="02040503050406030204" pitchFamily="18" charset="0"/>
              </a:rPr>
              <a:t>Clean Air </a:t>
            </a:r>
            <a:r>
              <a:rPr lang="en-US" sz="2000" smtClean="0">
                <a:latin typeface="Cambria" panose="02040503050406030204" pitchFamily="18" charset="0"/>
              </a:rPr>
              <a:t>Carolina (Charlotte, North Carolina)</a:t>
            </a:r>
            <a:endParaRPr lang="en-US" sz="2000">
              <a:latin typeface="Cambria" panose="02040503050406030204" pitchFamily="18" charset="0"/>
            </a:endParaRPr>
          </a:p>
          <a:p>
            <a:pPr algn="r">
              <a:spcBef>
                <a:spcPts val="0"/>
              </a:spcBef>
            </a:pPr>
            <a:endParaRPr lang="en-US" sz="2400">
              <a:latin typeface="Cambria" panose="020405030504060302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en-US" sz="1400">
              <a:latin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89942" y="853078"/>
            <a:ext cx="8948060" cy="1090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>
                <a:latin typeface="Cambria" panose="02040503050406030204" pitchFamily="18" charset="0"/>
              </a:rPr>
              <a:t>Comparison of PM2.5 measured in urban North Carolina settings using a low-cost optical particle counter and Federal Equivalent Methods</a:t>
            </a:r>
            <a:endParaRPr lang="en-US" sz="2400"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7802" y="5914719"/>
            <a:ext cx="698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>
                <a:latin typeface="Cambria" panose="02040503050406030204" pitchFamily="18" charset="0"/>
              </a:rPr>
              <a:t>Presentation </a:t>
            </a:r>
            <a:r>
              <a:rPr lang="en-US">
                <a:latin typeface="Cambria" panose="02040503050406030204" pitchFamily="18" charset="0"/>
              </a:rPr>
              <a:t>at </a:t>
            </a:r>
            <a:r>
              <a:rPr lang="en-US" smtClean="0">
                <a:latin typeface="Cambria" panose="02040503050406030204" pitchFamily="18" charset="0"/>
              </a:rPr>
              <a:t>CMAS Conference</a:t>
            </a:r>
          </a:p>
          <a:p>
            <a:pPr algn="r"/>
            <a:r>
              <a:rPr lang="en-US" smtClean="0">
                <a:latin typeface="Cambria" panose="02040503050406030204" pitchFamily="18" charset="0"/>
              </a:rPr>
              <a:t>23 October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6188" y="3028950"/>
            <a:ext cx="985837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36126" y="2867025"/>
            <a:ext cx="985837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43313" y="5153045"/>
            <a:ext cx="985837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35722" y="1236390"/>
            <a:ext cx="985837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57151" y="5467370"/>
            <a:ext cx="985837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178594"/>
            <a:ext cx="5153027" cy="3864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32500" r="22813" b="18125"/>
          <a:stretch/>
        </p:blipFill>
        <p:spPr>
          <a:xfrm>
            <a:off x="4157663" y="3136105"/>
            <a:ext cx="4700587" cy="338613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3643313" y="2443163"/>
            <a:ext cx="2000250" cy="207168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38775" y="649159"/>
            <a:ext cx="3205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Cambria" panose="02040503050406030204" pitchFamily="18" charset="0"/>
              </a:rPr>
              <a:t>Field Work i</a:t>
            </a:r>
            <a:r>
              <a:rPr lang="en-US" sz="4000" b="1" smtClean="0">
                <a:latin typeface="Cambria" panose="02040503050406030204" pitchFamily="18" charset="0"/>
              </a:rPr>
              <a:t>n North Carolina</a:t>
            </a:r>
            <a:endParaRPr lang="en-US" sz="4000" smtClean="0">
              <a:latin typeface="Cambria" panose="02040503050406030204" pitchFamily="18" charset="0"/>
            </a:endParaRPr>
          </a:p>
        </p:txBody>
      </p:sp>
      <p:pic>
        <p:nvPicPr>
          <p:cNvPr id="11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9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3357" y="5486400"/>
            <a:ext cx="6760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41BC6"/>
                </a:solidFill>
                <a:latin typeface="Cambria" panose="02040503050406030204" pitchFamily="18" charset="0"/>
              </a:rPr>
              <a:t>Histograms of </a:t>
            </a:r>
            <a:r>
              <a:rPr lang="en-US" sz="2800" smtClean="0">
                <a:solidFill>
                  <a:srgbClr val="041BC6"/>
                </a:solidFill>
                <a:latin typeface="Cambria" panose="02040503050406030204" pitchFamily="18" charset="0"/>
              </a:rPr>
              <a:t>quality controlled hourly-averaged PM2.5 reported at 3 sites</a:t>
            </a:r>
            <a:endParaRPr lang="en-US" sz="2800">
              <a:solidFill>
                <a:srgbClr val="041BC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420" y="233945"/>
            <a:ext cx="9696840" cy="5252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420" y="233944"/>
            <a:ext cx="9696840" cy="5252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420" y="233943"/>
            <a:ext cx="9696842" cy="52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233" y="263539"/>
            <a:ext cx="83231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ambria" panose="02040503050406030204" pitchFamily="18" charset="0"/>
              </a:rPr>
              <a:t>Quality control and data processing</a:t>
            </a:r>
          </a:p>
          <a:p>
            <a:endParaRPr lang="en-US" sz="2800" smtClean="0">
              <a:latin typeface="Cambria" panose="02040503050406030204" pitchFamily="18" charset="0"/>
            </a:endParaRPr>
          </a:p>
          <a:p>
            <a:endParaRPr lang="en-US" sz="2400" smtClean="0"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400" smtClean="0">
                <a:latin typeface="Cambria" panose="02040503050406030204" pitchFamily="18" charset="0"/>
              </a:rPr>
              <a:t>Collect </a:t>
            </a:r>
            <a:r>
              <a:rPr lang="en-US" sz="2400" smtClean="0">
                <a:latin typeface="Cambria" panose="02040503050406030204" pitchFamily="18" charset="0"/>
              </a:rPr>
              <a:t>raw sub-hourly data</a:t>
            </a:r>
          </a:p>
          <a:p>
            <a:pPr marL="457200" indent="-457200">
              <a:buAutoNum type="arabicPeriod"/>
            </a:pPr>
            <a:r>
              <a:rPr lang="en-US" sz="2400" smtClean="0">
                <a:latin typeface="Cambria" panose="02040503050406030204" pitchFamily="18" charset="0"/>
                <a:sym typeface="Wingdings" panose="05000000000000000000" pitchFamily="2" charset="2"/>
              </a:rPr>
              <a:t>QC Step 1 </a:t>
            </a:r>
            <a:r>
              <a:rPr lang="en-US" sz="2400" smtClean="0">
                <a:latin typeface="Cambria" panose="02040503050406030204" pitchFamily="18" charset="0"/>
                <a:sym typeface="Wingdings" panose="05000000000000000000" pitchFamily="2" charset="2"/>
              </a:rPr>
              <a:t>(non-physical reporting)</a:t>
            </a:r>
          </a:p>
          <a:p>
            <a:pPr marL="457200" indent="-457200">
              <a:buAutoNum type="arabicPeriod"/>
            </a:pPr>
            <a:r>
              <a:rPr lang="en-US" sz="2400" smtClean="0">
                <a:latin typeface="Cambria" panose="02040503050406030204" pitchFamily="18" charset="0"/>
                <a:sym typeface="Wingdings" panose="05000000000000000000" pitchFamily="2" charset="2"/>
              </a:rPr>
              <a:t>QC Step 2 </a:t>
            </a:r>
            <a:r>
              <a:rPr lang="en-US" sz="2400" smtClean="0">
                <a:latin typeface="Cambria" panose="02040503050406030204" pitchFamily="18" charset="0"/>
                <a:sym typeface="Wingdings" panose="05000000000000000000" pitchFamily="2" charset="2"/>
              </a:rPr>
              <a:t>(repeating artifact)</a:t>
            </a:r>
          </a:p>
          <a:p>
            <a:pPr marL="457200" indent="-457200">
              <a:buAutoNum type="arabicPeriod"/>
            </a:pPr>
            <a:r>
              <a:rPr lang="en-US" sz="2400">
                <a:latin typeface="Cambria" panose="02040503050406030204" pitchFamily="18" charset="0"/>
                <a:sym typeface="Wingdings" panose="05000000000000000000" pitchFamily="2" charset="2"/>
              </a:rPr>
              <a:t>H</a:t>
            </a:r>
            <a:r>
              <a:rPr lang="en-US" sz="2400" smtClean="0">
                <a:latin typeface="Cambria" panose="02040503050406030204" pitchFamily="18" charset="0"/>
                <a:sym typeface="Wingdings" panose="05000000000000000000" pitchFamily="2" charset="2"/>
              </a:rPr>
              <a:t>ourly average the sub-hourly</a:t>
            </a:r>
          </a:p>
          <a:p>
            <a:pPr marL="457200" indent="-457200">
              <a:buAutoNum type="arabicPeriod"/>
            </a:pPr>
            <a:r>
              <a:rPr lang="en-US" sz="2400" smtClean="0">
                <a:latin typeface="Cambria" panose="02040503050406030204" pitchFamily="18" charset="0"/>
                <a:sym typeface="Wingdings" panose="05000000000000000000" pitchFamily="2" charset="2"/>
              </a:rPr>
              <a:t>Discard values less than limit of detection</a:t>
            </a:r>
          </a:p>
          <a:p>
            <a:pPr marL="457200" indent="-457200">
              <a:buAutoNum type="arabicPeriod"/>
            </a:pPr>
            <a:r>
              <a:rPr lang="en-US" sz="2400" smtClean="0">
                <a:latin typeface="Cambria" panose="02040503050406030204" pitchFamily="18" charset="0"/>
                <a:sym typeface="Wingdings" panose="05000000000000000000" pitchFamily="2" charset="2"/>
              </a:rPr>
              <a:t>Discard values greater than limit of sampling</a:t>
            </a:r>
          </a:p>
          <a:p>
            <a:pPr marL="457200" indent="-457200">
              <a:buAutoNum type="arabicPeriod"/>
            </a:pPr>
            <a:r>
              <a:rPr lang="en-US" sz="2400" smtClean="0">
                <a:latin typeface="Cambria" panose="02040503050406030204" pitchFamily="18" charset="0"/>
                <a:sym typeface="Wingdings" panose="05000000000000000000" pitchFamily="2" charset="2"/>
              </a:rPr>
              <a:t>Use remaining “uncorrected” PA-II data as input to a </a:t>
            </a:r>
            <a:r>
              <a:rPr lang="en-US" sz="2400" smtClean="0">
                <a:latin typeface="Cambria" panose="02040503050406030204" pitchFamily="18" charset="0"/>
                <a:sym typeface="Wingdings" panose="05000000000000000000" pitchFamily="2" charset="2"/>
              </a:rPr>
              <a:t>linear regression</a:t>
            </a:r>
            <a:endParaRPr lang="en-US" sz="2400" smtClean="0"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endParaRPr lang="en-US" sz="240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637472" y="2232057"/>
                <a:ext cx="28593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~5% </m:t>
                    </m:r>
                  </m:oMath>
                </a14:m>
                <a:r>
                  <a:rPr lang="en-US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of raw data </a:t>
                </a:r>
                <a:r>
                  <a:rPr lang="en-US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discarded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472" y="2232057"/>
                <a:ext cx="2859309" cy="369332"/>
              </a:xfrm>
              <a:prstGeom prst="rect">
                <a:avLst/>
              </a:prstGeom>
              <a:blipFill>
                <a:blip r:embed="rId3"/>
                <a:stretch>
                  <a:fillRect t="-9836" r="-1279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42422" y="3202355"/>
                <a:ext cx="2137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41BC6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rgbClr val="041BC6"/>
                        </a:solidFill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i="1" smtClean="0">
                        <a:solidFill>
                          <a:srgbClr val="041BC6"/>
                        </a:solidFill>
                        <a:latin typeface="Cambria Math" panose="02040503050406030204" pitchFamily="18" charset="0"/>
                      </a:rPr>
                      <m:t>% </m:t>
                    </m:r>
                  </m:oMath>
                </a14:m>
                <a:r>
                  <a:rPr lang="en-US" smtClean="0">
                    <a:solidFill>
                      <a:srgbClr val="041BC6"/>
                    </a:solidFill>
                    <a:latin typeface="Cambria" panose="02040503050406030204" pitchFamily="18" charset="0"/>
                  </a:rPr>
                  <a:t>of remaining data discarded</a:t>
                </a:r>
                <a:endParaRPr lang="en-US">
                  <a:solidFill>
                    <a:srgbClr val="041BC6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422" y="3202355"/>
                <a:ext cx="2137144" cy="646331"/>
              </a:xfrm>
              <a:prstGeom prst="rect">
                <a:avLst/>
              </a:prstGeom>
              <a:blipFill>
                <a:blip r:embed="rId4"/>
                <a:stretch>
                  <a:fillRect l="-2279" t="-5660" r="-3419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96233" y="2114612"/>
            <a:ext cx="5218676" cy="7261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233" y="3204310"/>
            <a:ext cx="6463257" cy="689459"/>
          </a:xfrm>
          <a:prstGeom prst="rect">
            <a:avLst/>
          </a:prstGeom>
          <a:noFill/>
          <a:ln>
            <a:solidFill>
              <a:srgbClr val="041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95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16365" y="591552"/>
                <a:ext cx="8511270" cy="4238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smtClean="0">
                    <a:latin typeface="Cambria" panose="02040503050406030204" pitchFamily="18" charset="0"/>
                  </a:rPr>
                  <a:t>Correction of PA-II PM2.5 data using a linear regression</a:t>
                </a:r>
                <a:endParaRPr lang="en-US" sz="4400" smtClean="0">
                  <a:latin typeface="Cambria" panose="02040503050406030204" pitchFamily="18" charset="0"/>
                </a:endParaRPr>
              </a:p>
              <a:p>
                <a:endParaRPr lang="en-US" sz="3600">
                  <a:latin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𝑃𝑀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2.5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𝑃𝐴𝐼𝐼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𝑃𝑀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2.5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𝑅𝐻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4000" smtClean="0">
                  <a:latin typeface="Cambria" panose="02040503050406030204" pitchFamily="18" charset="0"/>
                </a:endParaRPr>
              </a:p>
              <a:p>
                <a:pPr/>
                <a:endParaRPr lang="en-US" sz="3600" smtClean="0">
                  <a:latin typeface="Cambria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𝑃𝑀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2.5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𝑃𝐴𝐼𝐼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</a:rPr>
                        <m:t>𝑃𝑀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2.5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sz="4400">
                  <a:latin typeface="Cambria" panose="02040503050406030204" pitchFamily="18" charset="0"/>
                </a:endParaRPr>
              </a:p>
              <a:p>
                <a:endParaRPr lang="en-US" sz="3600" smtClean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65" y="591552"/>
                <a:ext cx="8511270" cy="4238789"/>
              </a:xfrm>
              <a:prstGeom prst="rect">
                <a:avLst/>
              </a:prstGeom>
              <a:blipFill>
                <a:blip r:embed="rId4"/>
                <a:stretch>
                  <a:fillRect l="-2937" t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886201" y="2196969"/>
            <a:ext cx="165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3C"/>
                </a:solidFill>
                <a:latin typeface="Cambria" panose="02040503050406030204" pitchFamily="18" charset="0"/>
              </a:rPr>
              <a:t>bias correction</a:t>
            </a:r>
            <a:endParaRPr lang="en-US">
              <a:solidFill>
                <a:srgbClr val="00703C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97342" y="1919970"/>
            <a:ext cx="123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703C"/>
                </a:solidFill>
                <a:latin typeface="Cambria" panose="02040503050406030204" pitchFamily="18" charset="0"/>
              </a:rPr>
              <a:t>RH correction</a:t>
            </a:r>
            <a:endParaRPr lang="en-US">
              <a:solidFill>
                <a:srgbClr val="00703C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0829" y="1919971"/>
            <a:ext cx="129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703C"/>
                </a:solidFill>
                <a:latin typeface="Cambria" panose="02040503050406030204" pitchFamily="18" charset="0"/>
              </a:rPr>
              <a:t>T correction</a:t>
            </a:r>
            <a:endParaRPr lang="en-US">
              <a:solidFill>
                <a:srgbClr val="00703C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5724" y="3328989"/>
            <a:ext cx="165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3C"/>
                </a:solidFill>
                <a:latin typeface="Cambria" panose="02040503050406030204" pitchFamily="18" charset="0"/>
              </a:rPr>
              <a:t>bias correction</a:t>
            </a:r>
            <a:endParaRPr lang="en-US">
              <a:solidFill>
                <a:srgbClr val="00703C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5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5" y="0"/>
            <a:ext cx="7318857" cy="6099048"/>
          </a:xfrm>
          <a:prstGeom prst="rect">
            <a:avLst/>
          </a:prstGeom>
        </p:spPr>
      </p:pic>
      <p:pic>
        <p:nvPicPr>
          <p:cNvPr id="7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795360" y="6206672"/>
                <a:ext cx="6064593" cy="4764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smtClean="0">
                    <a:latin typeface="Cambria" panose="02040503050406030204" pitchFamily="18" charset="0"/>
                  </a:rPr>
                  <a:t>MLR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𝑃𝑀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2.5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𝑃𝐴𝐼𝐼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𝑃𝑀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2.5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𝑅𝐻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200" smtClean="0">
                  <a:latin typeface="Cambria" panose="02040503050406030204" pitchFamily="18" charset="0"/>
                </a:endParaRPr>
              </a:p>
              <a:p>
                <a:r>
                  <a:rPr lang="en-US" sz="1200" smtClean="0">
                    <a:latin typeface="Cambria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=−30.2</m:t>
                    </m:r>
                  </m:oMath>
                </a14:m>
                <a:r>
                  <a:rPr lang="en-US" sz="1200" smtClean="0">
                    <a:latin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=1.25</m:t>
                    </m:r>
                  </m:oMath>
                </a14:m>
                <a:r>
                  <a:rPr lang="en-US" sz="1200" smtClean="0">
                    <a:latin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=0.11</m:t>
                    </m:r>
                  </m:oMath>
                </a14:m>
                <a:r>
                  <a:rPr lang="en-US" sz="1200" smtClean="0">
                    <a:latin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=0.09</m:t>
                    </m:r>
                  </m:oMath>
                </a14:m>
                <a:endParaRPr lang="en-US" sz="1200" smtClean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360" y="6206672"/>
                <a:ext cx="6064593" cy="476477"/>
              </a:xfrm>
              <a:prstGeom prst="rect">
                <a:avLst/>
              </a:prstGeom>
              <a:blipFill>
                <a:blip r:embed="rId5"/>
                <a:stretch>
                  <a:fillRect l="-10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" y="1586"/>
            <a:ext cx="7560853" cy="60974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957888" y="2022038"/>
                <a:ext cx="28574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RMS uncorrected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9.0 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mtClean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Bias uncorrected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6.5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mtClean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88" y="2022038"/>
                <a:ext cx="2857499" cy="1200329"/>
              </a:xfrm>
              <a:prstGeom prst="rect">
                <a:avLst/>
              </a:prstGeom>
              <a:blipFill>
                <a:blip r:embed="rId7"/>
                <a:stretch>
                  <a:fillRect l="-1706" t="-3553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665513" y="257175"/>
            <a:ext cx="491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ambria" panose="02040503050406030204" pitchFamily="18" charset="0"/>
              </a:rPr>
              <a:t>Charlotte co-location (17701 hours = 737 days)</a:t>
            </a:r>
            <a:endParaRPr lang="en-US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957887" y="3460378"/>
                <a:ext cx="28574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RMS corrected for bias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4.5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>
                  <a:solidFill>
                    <a:srgbClr val="AF1DA8"/>
                  </a:solidFill>
                  <a:latin typeface="Cambria" panose="02040503050406030204" pitchFamily="18" charset="0"/>
                </a:endParaRPr>
              </a:p>
              <a:p>
                <a:r>
                  <a:rPr lang="en-US">
                    <a:solidFill>
                      <a:srgbClr val="AF1DA8"/>
                    </a:solidFill>
                    <a:latin typeface="Cambria" panose="02040503050406030204" pitchFamily="18" charset="0"/>
                  </a:rPr>
                  <a:t>RMS </a:t>
                </a:r>
                <a:r>
                  <a:rPr lang="en-US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corrected for bias+RH</a:t>
                </a:r>
              </a:p>
              <a:p>
                <a:r>
                  <a:rPr lang="en-US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4.1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>
                  <a:solidFill>
                    <a:srgbClr val="AF1DA8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87" y="3460378"/>
                <a:ext cx="2857499" cy="1200329"/>
              </a:xfrm>
              <a:prstGeom prst="rect">
                <a:avLst/>
              </a:prstGeom>
              <a:blipFill>
                <a:blip r:embed="rId8"/>
                <a:stretch>
                  <a:fillRect l="-1706" t="-3553" r="-1066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74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8" y="0"/>
            <a:ext cx="7318857" cy="6099047"/>
          </a:xfrm>
          <a:prstGeom prst="rect">
            <a:avLst/>
          </a:prstGeom>
        </p:spPr>
      </p:pic>
      <p:pic>
        <p:nvPicPr>
          <p:cNvPr id="7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838223" y="6206672"/>
                <a:ext cx="6064593" cy="4764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smtClean="0">
                    <a:latin typeface="Cambria" panose="02040503050406030204" pitchFamily="18" charset="0"/>
                  </a:rPr>
                  <a:t>MLR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𝑃𝑀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2.5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𝑃𝐴𝐼𝐼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𝑃𝑀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2.5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𝑅𝐻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200" smtClean="0">
                  <a:latin typeface="Cambria" panose="02040503050406030204" pitchFamily="18" charset="0"/>
                </a:endParaRPr>
              </a:p>
              <a:p>
                <a:r>
                  <a:rPr lang="en-US" sz="1200" smtClean="0">
                    <a:latin typeface="Cambria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=−30.2</m:t>
                    </m:r>
                  </m:oMath>
                </a14:m>
                <a:r>
                  <a:rPr lang="en-US" sz="1200" smtClean="0">
                    <a:latin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=1.25</m:t>
                    </m:r>
                  </m:oMath>
                </a14:m>
                <a:r>
                  <a:rPr lang="en-US" sz="1200" smtClean="0">
                    <a:latin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=0.11</m:t>
                    </m:r>
                  </m:oMath>
                </a14:m>
                <a:r>
                  <a:rPr lang="en-US" sz="1200" smtClean="0">
                    <a:latin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=0.09</m:t>
                    </m:r>
                  </m:oMath>
                </a14:m>
                <a:endParaRPr lang="en-US" sz="1200" smtClean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223" y="6206672"/>
                <a:ext cx="6064593" cy="476477"/>
              </a:xfrm>
              <a:prstGeom prst="rect">
                <a:avLst/>
              </a:prstGeom>
              <a:blipFill>
                <a:blip r:embed="rId5"/>
                <a:stretch>
                  <a:fillRect l="-10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2" y="1585"/>
            <a:ext cx="7560852" cy="60974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957888" y="2022038"/>
                <a:ext cx="28574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>
                    <a:solidFill>
                      <a:srgbClr val="C00000"/>
                    </a:solidFill>
                    <a:latin typeface="Cambria" panose="02040503050406030204" pitchFamily="18" charset="0"/>
                  </a:rPr>
                  <a:t>RMS uncorrected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9.6 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mtClean="0">
                  <a:solidFill>
                    <a:srgbClr val="C0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mtClean="0">
                    <a:solidFill>
                      <a:srgbClr val="C00000"/>
                    </a:solidFill>
                    <a:latin typeface="Cambria" panose="02040503050406030204" pitchFamily="18" charset="0"/>
                  </a:rPr>
                  <a:t>Bias uncorrected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7.3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mtClean="0">
                  <a:solidFill>
                    <a:srgbClr val="C00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88" y="2022038"/>
                <a:ext cx="2857499" cy="1200329"/>
              </a:xfrm>
              <a:prstGeom prst="rect">
                <a:avLst/>
              </a:prstGeom>
              <a:blipFill>
                <a:blip r:embed="rId7"/>
                <a:stretch>
                  <a:fillRect l="-1706" t="-3553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665513" y="257175"/>
            <a:ext cx="530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  <a:latin typeface="Cambria" panose="02040503050406030204" pitchFamily="18" charset="0"/>
              </a:rPr>
              <a:t>Winston-Salem co-location (8432 hours = 355 days)</a:t>
            </a:r>
            <a:endParaRPr lang="en-US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957887" y="3460377"/>
                <a:ext cx="28574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RMS corrected for bias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3.1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>
                  <a:solidFill>
                    <a:srgbClr val="AF1DA8"/>
                  </a:solidFill>
                  <a:latin typeface="Cambria" panose="02040503050406030204" pitchFamily="18" charset="0"/>
                </a:endParaRPr>
              </a:p>
              <a:p>
                <a:r>
                  <a:rPr lang="en-US">
                    <a:solidFill>
                      <a:srgbClr val="AF1DA8"/>
                    </a:solidFill>
                    <a:latin typeface="Cambria" panose="02040503050406030204" pitchFamily="18" charset="0"/>
                  </a:rPr>
                  <a:t>RMS </a:t>
                </a:r>
                <a:r>
                  <a:rPr lang="en-US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corrected for bias+RH</a:t>
                </a:r>
              </a:p>
              <a:p>
                <a:r>
                  <a:rPr lang="en-US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2.9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>
                  <a:solidFill>
                    <a:srgbClr val="AF1DA8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87" y="3460377"/>
                <a:ext cx="2857499" cy="1200329"/>
              </a:xfrm>
              <a:prstGeom prst="rect">
                <a:avLst/>
              </a:prstGeom>
              <a:blipFill>
                <a:blip r:embed="rId8"/>
                <a:stretch>
                  <a:fillRect l="-1706" t="-3553" r="-1066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68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9120714"/>
                  </p:ext>
                </p:extLst>
              </p:nvPr>
            </p:nvGraphicFramePr>
            <p:xfrm>
              <a:off x="526258" y="629791"/>
              <a:ext cx="7891461" cy="2261045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578292">
                      <a:extLst>
                        <a:ext uri="{9D8B030D-6E8A-4147-A177-3AD203B41FA5}">
                          <a16:colId xmlns:a16="http://schemas.microsoft.com/office/drawing/2014/main" val="1944575310"/>
                        </a:ext>
                      </a:extLst>
                    </a:gridCol>
                    <a:gridCol w="1210150">
                      <a:extLst>
                        <a:ext uri="{9D8B030D-6E8A-4147-A177-3AD203B41FA5}">
                          <a16:colId xmlns:a16="http://schemas.microsoft.com/office/drawing/2014/main" val="2790693354"/>
                        </a:ext>
                      </a:extLst>
                    </a:gridCol>
                    <a:gridCol w="1685926">
                      <a:extLst>
                        <a:ext uri="{9D8B030D-6E8A-4147-A177-3AD203B41FA5}">
                          <a16:colId xmlns:a16="http://schemas.microsoft.com/office/drawing/2014/main" val="2469242056"/>
                        </a:ext>
                      </a:extLst>
                    </a:gridCol>
                    <a:gridCol w="1700213">
                      <a:extLst>
                        <a:ext uri="{9D8B030D-6E8A-4147-A177-3AD203B41FA5}">
                          <a16:colId xmlns:a16="http://schemas.microsoft.com/office/drawing/2014/main" val="2130421157"/>
                        </a:ext>
                      </a:extLst>
                    </a:gridCol>
                    <a:gridCol w="1716880">
                      <a:extLst>
                        <a:ext uri="{9D8B030D-6E8A-4147-A177-3AD203B41FA5}">
                          <a16:colId xmlns:a16="http://schemas.microsoft.com/office/drawing/2014/main" val="1404588264"/>
                        </a:ext>
                      </a:extLst>
                    </a:gridCol>
                  </a:tblGrid>
                  <a:tr h="2053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Site Sensor</a:t>
                          </a:r>
                          <a:r>
                            <a:rPr lang="en-US" sz="1600" baseline="0" smtClean="0"/>
                            <a:t> </a:t>
                          </a:r>
                          <a:r>
                            <a:rPr lang="en-US" sz="1600" smtClean="0"/>
                            <a:t>A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703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N (hours)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703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Bias before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smtClean="0"/>
                                <m:t>𝜇</m:t>
                              </m:r>
                              <m:r>
                                <a:rPr lang="en-US" sz="1600" smtClean="0"/>
                                <m:t>𝑔</m:t>
                              </m:r>
                              <m:r>
                                <a:rPr lang="en-US" sz="1600" smtClean="0"/>
                                <m:t>/</m:t>
                              </m:r>
                              <m:sSup>
                                <m:sSupPr>
                                  <m:ctrlPr>
                                    <a:rPr lang="en-US" sz="1600" smtClean="0"/>
                                  </m:ctrlPr>
                                </m:sSupPr>
                                <m:e>
                                  <m:r>
                                    <a:rPr lang="en-US" sz="1600" smtClean="0"/>
                                    <m:t>𝑚</m:t>
                                  </m:r>
                                </m:e>
                                <m:sup>
                                  <m:r>
                                    <a:rPr lang="en-US" sz="1600" smtClean="0"/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smtClean="0"/>
                            <a:t>)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703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RMS before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smtClean="0"/>
                                <m:t>𝜇</m:t>
                              </m:r>
                              <m:r>
                                <a:rPr lang="en-US" sz="1600" smtClean="0"/>
                                <m:t>𝑔</m:t>
                              </m:r>
                              <m:r>
                                <a:rPr lang="en-US" sz="1600" smtClean="0"/>
                                <m:t>/</m:t>
                              </m:r>
                              <m:sSup>
                                <m:sSupPr>
                                  <m:ctrlPr>
                                    <a:rPr lang="en-US" sz="1600" smtClean="0"/>
                                  </m:ctrlPr>
                                </m:sSupPr>
                                <m:e>
                                  <m:r>
                                    <a:rPr lang="en-US" sz="1600" smtClean="0"/>
                                    <m:t>𝑚</m:t>
                                  </m:r>
                                </m:e>
                                <m:sup>
                                  <m:r>
                                    <a:rPr lang="en-US" sz="1600" smtClean="0"/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smtClean="0"/>
                            <a:t>)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703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RMS</a:t>
                          </a:r>
                          <a:r>
                            <a:rPr lang="en-US" sz="1600" baseline="0" smtClean="0"/>
                            <a:t> after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smtClean="0"/>
                                <m:t>𝜇</m:t>
                              </m:r>
                              <m:r>
                                <a:rPr lang="en-US" sz="1600" smtClean="0"/>
                                <m:t>𝑔</m:t>
                              </m:r>
                              <m:r>
                                <a:rPr lang="en-US" sz="1600" smtClean="0"/>
                                <m:t>/</m:t>
                              </m:r>
                              <m:sSup>
                                <m:sSupPr>
                                  <m:ctrlPr>
                                    <a:rPr lang="en-US" sz="1600" smtClean="0"/>
                                  </m:ctrlPr>
                                </m:sSupPr>
                                <m:e>
                                  <m:r>
                                    <a:rPr lang="en-US" sz="1600" smtClean="0"/>
                                    <m:t>𝑚</m:t>
                                  </m:r>
                                </m:e>
                                <m:sup>
                                  <m:r>
                                    <a:rPr lang="en-US" sz="1600" smtClean="0"/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smtClean="0"/>
                            <a:t>)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703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708690"/>
                      </a:ext>
                    </a:extLst>
                  </a:tr>
                  <a:tr h="2053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Remount1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13964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5.3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7.8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4.2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7897839"/>
                      </a:ext>
                    </a:extLst>
                  </a:tr>
                  <a:tr h="2053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Remount2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2892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9.8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4.5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5689682"/>
                      </a:ext>
                    </a:extLst>
                  </a:tr>
                  <a:tr h="2053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Forsyth</a:t>
                          </a:r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8432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7.3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9.6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2.9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9927905"/>
                      </a:ext>
                    </a:extLst>
                  </a:tr>
                  <a:tr h="2053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Garinger1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1593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8.1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10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3.1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4386759"/>
                      </a:ext>
                    </a:extLst>
                  </a:tr>
                  <a:tr h="2053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Garinger2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1435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7.1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9.5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3.2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06384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9120714"/>
                  </p:ext>
                </p:extLst>
              </p:nvPr>
            </p:nvGraphicFramePr>
            <p:xfrm>
              <a:off x="526258" y="629791"/>
              <a:ext cx="7891461" cy="2261045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578292">
                      <a:extLst>
                        <a:ext uri="{9D8B030D-6E8A-4147-A177-3AD203B41FA5}">
                          <a16:colId xmlns:a16="http://schemas.microsoft.com/office/drawing/2014/main" val="1944575310"/>
                        </a:ext>
                      </a:extLst>
                    </a:gridCol>
                    <a:gridCol w="1210150">
                      <a:extLst>
                        <a:ext uri="{9D8B030D-6E8A-4147-A177-3AD203B41FA5}">
                          <a16:colId xmlns:a16="http://schemas.microsoft.com/office/drawing/2014/main" val="2790693354"/>
                        </a:ext>
                      </a:extLst>
                    </a:gridCol>
                    <a:gridCol w="1685926">
                      <a:extLst>
                        <a:ext uri="{9D8B030D-6E8A-4147-A177-3AD203B41FA5}">
                          <a16:colId xmlns:a16="http://schemas.microsoft.com/office/drawing/2014/main" val="2469242056"/>
                        </a:ext>
                      </a:extLst>
                    </a:gridCol>
                    <a:gridCol w="1700213">
                      <a:extLst>
                        <a:ext uri="{9D8B030D-6E8A-4147-A177-3AD203B41FA5}">
                          <a16:colId xmlns:a16="http://schemas.microsoft.com/office/drawing/2014/main" val="2130421157"/>
                        </a:ext>
                      </a:extLst>
                    </a:gridCol>
                    <a:gridCol w="1716880">
                      <a:extLst>
                        <a:ext uri="{9D8B030D-6E8A-4147-A177-3AD203B41FA5}">
                          <a16:colId xmlns:a16="http://schemas.microsoft.com/office/drawing/2014/main" val="1404588264"/>
                        </a:ext>
                      </a:extLst>
                    </a:gridCol>
                  </a:tblGrid>
                  <a:tr h="584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Site Sensor</a:t>
                          </a:r>
                          <a:r>
                            <a:rPr lang="en-US" sz="1600" baseline="0" smtClean="0"/>
                            <a:t> </a:t>
                          </a:r>
                          <a:r>
                            <a:rPr lang="en-US" sz="1600" smtClean="0"/>
                            <a:t>A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703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N (hours)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703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6304" t="-3125" r="-20507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3441" t="-3125" r="-10286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59574" t="-3125" r="-177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70869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Remount1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13964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5.3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7.8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4.2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7897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Remount2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2892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9.8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4.5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568968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Forsyth</a:t>
                          </a:r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8432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7.3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9.6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2.9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992790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Garinger1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1593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8.1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10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3.1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438675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Garinger2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1435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7.1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9.5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3.2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0638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9150695"/>
                  </p:ext>
                </p:extLst>
              </p:nvPr>
            </p:nvGraphicFramePr>
            <p:xfrm>
              <a:off x="526257" y="2969135"/>
              <a:ext cx="7891467" cy="2261045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578292">
                      <a:extLst>
                        <a:ext uri="{9D8B030D-6E8A-4147-A177-3AD203B41FA5}">
                          <a16:colId xmlns:a16="http://schemas.microsoft.com/office/drawing/2014/main" val="1944575310"/>
                        </a:ext>
                      </a:extLst>
                    </a:gridCol>
                    <a:gridCol w="1195864">
                      <a:extLst>
                        <a:ext uri="{9D8B030D-6E8A-4147-A177-3AD203B41FA5}">
                          <a16:colId xmlns:a16="http://schemas.microsoft.com/office/drawing/2014/main" val="2790693354"/>
                        </a:ext>
                      </a:extLst>
                    </a:gridCol>
                    <a:gridCol w="1700217">
                      <a:extLst>
                        <a:ext uri="{9D8B030D-6E8A-4147-A177-3AD203B41FA5}">
                          <a16:colId xmlns:a16="http://schemas.microsoft.com/office/drawing/2014/main" val="2469242056"/>
                        </a:ext>
                      </a:extLst>
                    </a:gridCol>
                    <a:gridCol w="1685925">
                      <a:extLst>
                        <a:ext uri="{9D8B030D-6E8A-4147-A177-3AD203B41FA5}">
                          <a16:colId xmlns:a16="http://schemas.microsoft.com/office/drawing/2014/main" val="2130421157"/>
                        </a:ext>
                      </a:extLst>
                    </a:gridCol>
                    <a:gridCol w="1731169">
                      <a:extLst>
                        <a:ext uri="{9D8B030D-6E8A-4147-A177-3AD203B41FA5}">
                          <a16:colId xmlns:a16="http://schemas.microsoft.com/office/drawing/2014/main" val="1404588264"/>
                        </a:ext>
                      </a:extLst>
                    </a:gridCol>
                  </a:tblGrid>
                  <a:tr h="212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Site Sensor B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A85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N (hours)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A85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Bias before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smtClean="0"/>
                                <m:t>𝜇</m:t>
                              </m:r>
                              <m:r>
                                <a:rPr lang="en-US" sz="1600" smtClean="0"/>
                                <m:t>𝑔</m:t>
                              </m:r>
                              <m:r>
                                <a:rPr lang="en-US" sz="1600" smtClean="0"/>
                                <m:t>/</m:t>
                              </m:r>
                              <m:sSup>
                                <m:sSupPr>
                                  <m:ctrlPr>
                                    <a:rPr lang="en-US" sz="1600" smtClean="0"/>
                                  </m:ctrlPr>
                                </m:sSupPr>
                                <m:e>
                                  <m:r>
                                    <a:rPr lang="en-US" sz="1600" smtClean="0"/>
                                    <m:t>𝑚</m:t>
                                  </m:r>
                                </m:e>
                                <m:sup>
                                  <m:r>
                                    <a:rPr lang="en-US" sz="1600" smtClean="0"/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smtClean="0"/>
                            <a:t>)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A85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RMS before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smtClean="0"/>
                                <m:t>𝜇</m:t>
                              </m:r>
                              <m:r>
                                <a:rPr lang="en-US" sz="1600" smtClean="0"/>
                                <m:t>𝑔</m:t>
                              </m:r>
                              <m:r>
                                <a:rPr lang="en-US" sz="1600" smtClean="0"/>
                                <m:t>/</m:t>
                              </m:r>
                              <m:sSup>
                                <m:sSupPr>
                                  <m:ctrlPr>
                                    <a:rPr lang="en-US" sz="1600" smtClean="0"/>
                                  </m:ctrlPr>
                                </m:sSupPr>
                                <m:e>
                                  <m:r>
                                    <a:rPr lang="en-US" sz="1600" smtClean="0"/>
                                    <m:t>𝑚</m:t>
                                  </m:r>
                                </m:e>
                                <m:sup>
                                  <m:r>
                                    <a:rPr lang="en-US" sz="1600" smtClean="0"/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smtClean="0"/>
                            <a:t>)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A85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RMS</a:t>
                          </a:r>
                          <a:r>
                            <a:rPr lang="en-US" sz="1600" baseline="0" smtClean="0"/>
                            <a:t> after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smtClean="0"/>
                                <m:t>𝜇</m:t>
                              </m:r>
                              <m:r>
                                <a:rPr lang="en-US" sz="1600" smtClean="0"/>
                                <m:t>𝑔</m:t>
                              </m:r>
                              <m:r>
                                <a:rPr lang="en-US" sz="1600" smtClean="0"/>
                                <m:t>/</m:t>
                              </m:r>
                              <m:sSup>
                                <m:sSupPr>
                                  <m:ctrlPr>
                                    <a:rPr lang="en-US" sz="1600" smtClean="0"/>
                                  </m:ctrlPr>
                                </m:sSupPr>
                                <m:e>
                                  <m:r>
                                    <a:rPr lang="en-US" sz="1600" smtClean="0"/>
                                    <m:t>𝑚</m:t>
                                  </m:r>
                                </m:e>
                                <m:sup>
                                  <m:r>
                                    <a:rPr lang="en-US" sz="1600" smtClean="0"/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smtClean="0"/>
                            <a:t>)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A85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708690"/>
                      </a:ext>
                    </a:extLst>
                  </a:tr>
                  <a:tr h="212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Remount1</a:t>
                          </a:r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17701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6.5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4.1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7897839"/>
                      </a:ext>
                    </a:extLst>
                  </a:tr>
                  <a:tr h="212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Remount2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2882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8.2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3.9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5689682"/>
                      </a:ext>
                    </a:extLst>
                  </a:tr>
                  <a:tr h="212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Forsyth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8312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6.8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8.9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2.6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9927905"/>
                      </a:ext>
                    </a:extLst>
                  </a:tr>
                  <a:tr h="212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Garinger1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1611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7.8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9.9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3.1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4386759"/>
                      </a:ext>
                    </a:extLst>
                  </a:tr>
                  <a:tr h="212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Garinger2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1446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7.8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9.9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3.2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06384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9150695"/>
                  </p:ext>
                </p:extLst>
              </p:nvPr>
            </p:nvGraphicFramePr>
            <p:xfrm>
              <a:off x="526257" y="2969135"/>
              <a:ext cx="7891467" cy="2261045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578292">
                      <a:extLst>
                        <a:ext uri="{9D8B030D-6E8A-4147-A177-3AD203B41FA5}">
                          <a16:colId xmlns:a16="http://schemas.microsoft.com/office/drawing/2014/main" val="1944575310"/>
                        </a:ext>
                      </a:extLst>
                    </a:gridCol>
                    <a:gridCol w="1195864">
                      <a:extLst>
                        <a:ext uri="{9D8B030D-6E8A-4147-A177-3AD203B41FA5}">
                          <a16:colId xmlns:a16="http://schemas.microsoft.com/office/drawing/2014/main" val="2790693354"/>
                        </a:ext>
                      </a:extLst>
                    </a:gridCol>
                    <a:gridCol w="1700217">
                      <a:extLst>
                        <a:ext uri="{9D8B030D-6E8A-4147-A177-3AD203B41FA5}">
                          <a16:colId xmlns:a16="http://schemas.microsoft.com/office/drawing/2014/main" val="2469242056"/>
                        </a:ext>
                      </a:extLst>
                    </a:gridCol>
                    <a:gridCol w="1685925">
                      <a:extLst>
                        <a:ext uri="{9D8B030D-6E8A-4147-A177-3AD203B41FA5}">
                          <a16:colId xmlns:a16="http://schemas.microsoft.com/office/drawing/2014/main" val="2130421157"/>
                        </a:ext>
                      </a:extLst>
                    </a:gridCol>
                    <a:gridCol w="1731169">
                      <a:extLst>
                        <a:ext uri="{9D8B030D-6E8A-4147-A177-3AD203B41FA5}">
                          <a16:colId xmlns:a16="http://schemas.microsoft.com/office/drawing/2014/main" val="1404588264"/>
                        </a:ext>
                      </a:extLst>
                    </a:gridCol>
                  </a:tblGrid>
                  <a:tr h="584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Site Sensor B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A85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N (hours)</a:t>
                          </a:r>
                          <a:endParaRPr lang="en-US" sz="1600"/>
                        </a:p>
                      </a:txBody>
                      <a:tcPr>
                        <a:solidFill>
                          <a:srgbClr val="00A85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3441" t="-3125" r="-20286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65343" t="-3125" r="-10433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56338" t="-3125" r="-1761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70869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Remount1</a:t>
                          </a:r>
                          <a:endParaRPr lang="en-US" sz="1600" b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17701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6.5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4.1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7897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Remount2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2882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8.2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3.9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568968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Forsyth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8312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6.8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8.9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2.6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992790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Garinger1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1611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7.8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9.9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3.1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438675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Garinger2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1446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7.8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9.9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smtClean="0"/>
                            <a:t>3.2</a:t>
                          </a:r>
                          <a:endParaRPr 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0638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/>
          <p:cNvSpPr txBox="1"/>
          <p:nvPr/>
        </p:nvSpPr>
        <p:spPr>
          <a:xfrm>
            <a:off x="0" y="89827"/>
            <a:ext cx="786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3C"/>
                </a:solidFill>
                <a:latin typeface="Cambria" panose="02040503050406030204" pitchFamily="18" charset="0"/>
              </a:rPr>
              <a:t>Comparison of all FEM co-location </a:t>
            </a:r>
            <a:r>
              <a:rPr lang="en-US" sz="2400">
                <a:solidFill>
                  <a:srgbClr val="00703C"/>
                </a:solidFill>
                <a:latin typeface="Cambria" panose="02040503050406030204" pitchFamily="18" charset="0"/>
              </a:rPr>
              <a:t>hourly-averaged </a:t>
            </a:r>
            <a:r>
              <a:rPr lang="en-US" sz="2400" smtClean="0">
                <a:solidFill>
                  <a:srgbClr val="00703C"/>
                </a:solidFill>
                <a:latin typeface="Cambria" panose="02040503050406030204" pitchFamily="18" charset="0"/>
              </a:rPr>
              <a:t>results</a:t>
            </a:r>
            <a:endParaRPr lang="en-US" sz="2400">
              <a:solidFill>
                <a:srgbClr val="00703C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651867" y="5180727"/>
                <a:ext cx="59634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smtClean="0">
                    <a:latin typeface="Cambria" panose="02040503050406030204" pitchFamily="18" charset="0"/>
                  </a:rPr>
                  <a:t>Average bias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7.5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±1.2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smtClean="0">
                  <a:latin typeface="Cambria" panose="02040503050406030204" pitchFamily="18" charset="0"/>
                </a:endParaRPr>
              </a:p>
              <a:p>
                <a:pPr algn="r"/>
                <a:r>
                  <a:rPr lang="en-US" sz="2400" smtClean="0">
                    <a:latin typeface="Cambria" panose="02040503050406030204" pitchFamily="18" charset="0"/>
                  </a:rPr>
                  <a:t>Average RMS before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9.8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±1.2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smtClean="0">
                  <a:latin typeface="Cambria" panose="02040503050406030204" pitchFamily="18" charset="0"/>
                </a:endParaRPr>
              </a:p>
              <a:p>
                <a:pPr algn="r"/>
                <a:r>
                  <a:rPr lang="en-US" sz="2400" b="1" smtClean="0">
                    <a:solidFill>
                      <a:srgbClr val="00703C"/>
                    </a:solidFill>
                    <a:latin typeface="Cambria" panose="02040503050406030204" pitchFamily="18" charset="0"/>
                  </a:rPr>
                  <a:t>Average RMS after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>
                        <a:solidFill>
                          <a:srgbClr val="00703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solidFill>
                          <a:srgbClr val="00703C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2400" b="1" i="1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en-US" sz="2400" b="1" i="1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400" b="1" i="1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</m:t>
                    </m:r>
                    <m:r>
                      <a:rPr lang="en-US" sz="2400" b="1" i="1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70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0070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70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400" b="1">
                  <a:solidFill>
                    <a:srgbClr val="00703C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867" y="5180727"/>
                <a:ext cx="5963495" cy="1200329"/>
              </a:xfrm>
              <a:prstGeom prst="rect">
                <a:avLst/>
              </a:prstGeom>
              <a:blipFill>
                <a:blip r:embed="rId5"/>
                <a:stretch>
                  <a:fillRect t="-406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9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6"/>
          <a:stretch/>
        </p:blipFill>
        <p:spPr>
          <a:xfrm>
            <a:off x="-878958" y="499951"/>
            <a:ext cx="10680183" cy="2153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257" y="3609215"/>
            <a:ext cx="5096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latin typeface="Cambria" panose="02040503050406030204" pitchFamily="18" charset="0"/>
              </a:rPr>
              <a:t>Apply the </a:t>
            </a:r>
            <a:r>
              <a:rPr lang="en-US" sz="2400" b="1" smtClean="0">
                <a:latin typeface="Cambria" panose="02040503050406030204" pitchFamily="18" charset="0"/>
              </a:rPr>
              <a:t>FEM correction </a:t>
            </a:r>
            <a:r>
              <a:rPr lang="en-US" sz="2400" b="1" smtClean="0">
                <a:latin typeface="Cambria" panose="02040503050406030204" pitchFamily="18" charset="0"/>
              </a:rPr>
              <a:t>to the </a:t>
            </a:r>
            <a:r>
              <a:rPr lang="en-US" sz="2400" b="1" smtClean="0">
                <a:latin typeface="Cambria" panose="02040503050406030204" pitchFamily="18" charset="0"/>
              </a:rPr>
              <a:t>PA-II data from Charlotte, NC</a:t>
            </a:r>
            <a:endParaRPr lang="en-US" sz="2400" b="1" smtClean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61256" y="4573516"/>
                <a:ext cx="8379923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smtClean="0">
                    <a:latin typeface="Cambria" panose="02040503050406030204" pitchFamily="18" charset="0"/>
                  </a:rPr>
                  <a:t>Black</a:t>
                </a:r>
                <a:r>
                  <a:rPr lang="en-US" sz="2400" smtClean="0">
                    <a:latin typeface="Cambria" panose="02040503050406030204" pitchFamily="18" charset="0"/>
                  </a:rPr>
                  <a:t> shows monthly-averaged PM2.5 from </a:t>
                </a:r>
                <a:r>
                  <a:rPr lang="en-US" sz="2400" smtClean="0">
                    <a:latin typeface="Cambria" panose="02040503050406030204" pitchFamily="18" charset="0"/>
                  </a:rPr>
                  <a:t>BAM1022 (FEM)</a:t>
                </a:r>
                <a:endParaRPr lang="en-US" sz="2400" smtClean="0">
                  <a:latin typeface="Cambria" panose="02040503050406030204" pitchFamily="18" charset="0"/>
                </a:endParaRPr>
              </a:p>
              <a:p>
                <a:r>
                  <a:rPr lang="en-US" sz="2400" b="1" smtClean="0">
                    <a:solidFill>
                      <a:srgbClr val="F87ADD"/>
                    </a:solidFill>
                    <a:latin typeface="Cambria" panose="02040503050406030204" pitchFamily="18" charset="0"/>
                  </a:rPr>
                  <a:t>Lighter purple </a:t>
                </a:r>
                <a:r>
                  <a:rPr lang="en-US" sz="2400" smtClean="0">
                    <a:solidFill>
                      <a:srgbClr val="F87ADD"/>
                    </a:solidFill>
                    <a:latin typeface="Cambria" panose="02040503050406030204" pitchFamily="18" charset="0"/>
                  </a:rPr>
                  <a:t>is uncorrected PA-II </a:t>
                </a:r>
                <a:r>
                  <a:rPr lang="en-US" sz="2400" smtClean="0">
                    <a:solidFill>
                      <a:srgbClr val="F87ADD"/>
                    </a:solidFill>
                    <a:latin typeface="Cambria" panose="02040503050406030204" pitchFamily="18" charset="0"/>
                  </a:rPr>
                  <a:t>PM2.5 (RMS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87ADD"/>
                        </a:solidFill>
                        <a:latin typeface="Cambria Math" panose="02040503050406030204" pitchFamily="18" charset="0"/>
                      </a:rPr>
                      <m:t>6.5</m:t>
                    </m:r>
                    <m:r>
                      <a:rPr lang="en-US" sz="2400" b="0" i="1" smtClean="0">
                        <a:solidFill>
                          <a:srgbClr val="F87ADD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87AD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solidFill>
                          <a:srgbClr val="F87AD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solidFill>
                          <a:srgbClr val="F87AD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87AD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87AD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87AD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smtClean="0">
                    <a:solidFill>
                      <a:srgbClr val="F87ADD"/>
                    </a:solidFill>
                    <a:latin typeface="Cambria" panose="02040503050406030204" pitchFamily="18" charset="0"/>
                  </a:rPr>
                  <a:t>)</a:t>
                </a:r>
                <a:endParaRPr lang="en-US" sz="2400" smtClean="0">
                  <a:solidFill>
                    <a:srgbClr val="F87ADD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2400" b="1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Darker purple</a:t>
                </a:r>
                <a:r>
                  <a:rPr lang="en-US" sz="2400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 is the corrected PA-II </a:t>
                </a:r>
                <a:r>
                  <a:rPr lang="en-US" sz="2400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PM2.5 (RMS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0.97</m:t>
                    </m:r>
                    <m:r>
                      <a:rPr lang="en-US" sz="2400" b="0" i="1" smtClean="0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)</a:t>
                </a:r>
                <a:endParaRPr lang="en-US" sz="2400">
                  <a:solidFill>
                    <a:srgbClr val="AF1DA8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6" y="4573516"/>
                <a:ext cx="8379923" cy="1200329"/>
              </a:xfrm>
              <a:prstGeom prst="rect">
                <a:avLst/>
              </a:prstGeom>
              <a:blipFill>
                <a:blip r:embed="rId4"/>
                <a:stretch>
                  <a:fillRect l="-1164" t="-4061" r="-873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0"/>
          <a:stretch/>
        </p:blipFill>
        <p:spPr>
          <a:xfrm>
            <a:off x="-878958" y="499951"/>
            <a:ext cx="10680183" cy="2205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68"/>
          <a:stretch/>
        </p:blipFill>
        <p:spPr>
          <a:xfrm>
            <a:off x="-878958" y="499194"/>
            <a:ext cx="10680181" cy="2175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63876"/>
            <a:ext cx="418704" cy="16773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mtClean="0"/>
              <a:t>20</a:t>
            </a:r>
          </a:p>
          <a:p>
            <a:pPr algn="r"/>
            <a:endParaRPr lang="en-US" sz="1000" smtClean="0"/>
          </a:p>
          <a:p>
            <a:pPr algn="r"/>
            <a:r>
              <a:rPr lang="en-US" smtClean="0"/>
              <a:t>15</a:t>
            </a:r>
          </a:p>
          <a:p>
            <a:pPr algn="r"/>
            <a:endParaRPr lang="en-US" sz="1000"/>
          </a:p>
          <a:p>
            <a:pPr algn="r"/>
            <a:r>
              <a:rPr lang="en-US" smtClean="0"/>
              <a:t>10</a:t>
            </a:r>
          </a:p>
          <a:p>
            <a:pPr algn="r"/>
            <a:endParaRPr lang="en-US" sz="1100"/>
          </a:p>
          <a:p>
            <a:pPr algn="r"/>
            <a:r>
              <a:rPr lang="en-US" smtClean="0"/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9422" y="2348539"/>
            <a:ext cx="8304794" cy="304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98810" y="2369954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Jan</a:t>
            </a:r>
          </a:p>
          <a:p>
            <a:pPr algn="ctr"/>
            <a:r>
              <a:rPr lang="en-US" smtClean="0"/>
              <a:t>2018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0" y="2364032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Jul</a:t>
            </a:r>
          </a:p>
          <a:p>
            <a:pPr algn="ctr"/>
            <a:r>
              <a:rPr lang="en-US" smtClean="0"/>
              <a:t>2018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45190" y="2369954"/>
            <a:ext cx="65274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Jan</a:t>
            </a:r>
          </a:p>
          <a:p>
            <a:pPr algn="ctr"/>
            <a:r>
              <a:rPr lang="en-US" smtClean="0"/>
              <a:t>2019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57603" y="2364364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Jul</a:t>
            </a:r>
          </a:p>
          <a:p>
            <a:pPr algn="ctr"/>
            <a:r>
              <a:rPr lang="en-US" smtClean="0"/>
              <a:t>2019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56009" y="2369954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Jul</a:t>
            </a:r>
          </a:p>
          <a:p>
            <a:pPr algn="ctr"/>
            <a:r>
              <a:rPr lang="en-US" smtClean="0"/>
              <a:t>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21"/>
          <a:stretch/>
        </p:blipFill>
        <p:spPr>
          <a:xfrm>
            <a:off x="-873027" y="481687"/>
            <a:ext cx="10680192" cy="2220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257" y="3609215"/>
            <a:ext cx="5839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latin typeface="Cambria" panose="02040503050406030204" pitchFamily="18" charset="0"/>
              </a:rPr>
              <a:t>Apply the </a:t>
            </a:r>
            <a:r>
              <a:rPr lang="en-US" sz="2400" b="1" smtClean="0">
                <a:latin typeface="Cambria" panose="02040503050406030204" pitchFamily="18" charset="0"/>
              </a:rPr>
              <a:t>FEM correction </a:t>
            </a:r>
            <a:r>
              <a:rPr lang="en-US" sz="2400" b="1" smtClean="0">
                <a:latin typeface="Cambria" panose="02040503050406030204" pitchFamily="18" charset="0"/>
              </a:rPr>
              <a:t>to the </a:t>
            </a:r>
            <a:r>
              <a:rPr lang="en-US" sz="2400" b="1" smtClean="0">
                <a:latin typeface="Cambria" panose="02040503050406030204" pitchFamily="18" charset="0"/>
              </a:rPr>
              <a:t>PA-II data from Winston-Salem, NC</a:t>
            </a:r>
            <a:endParaRPr lang="en-US" sz="2400" b="1" smtClean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61256" y="4573516"/>
                <a:ext cx="8210004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smtClean="0">
                    <a:latin typeface="Cambria" panose="02040503050406030204" pitchFamily="18" charset="0"/>
                  </a:rPr>
                  <a:t>Black</a:t>
                </a:r>
                <a:r>
                  <a:rPr lang="en-US" sz="2400" smtClean="0">
                    <a:latin typeface="Cambria" panose="02040503050406030204" pitchFamily="18" charset="0"/>
                  </a:rPr>
                  <a:t> shows monthly-averaged PM2.5 from </a:t>
                </a:r>
                <a:r>
                  <a:rPr lang="en-US" sz="2400" smtClean="0">
                    <a:latin typeface="Cambria" panose="02040503050406030204" pitchFamily="18" charset="0"/>
                  </a:rPr>
                  <a:t>T640X (FEM)</a:t>
                </a:r>
                <a:endParaRPr lang="en-US" sz="2400" smtClean="0">
                  <a:latin typeface="Cambria" panose="02040503050406030204" pitchFamily="18" charset="0"/>
                </a:endParaRPr>
              </a:p>
              <a:p>
                <a:r>
                  <a:rPr lang="en-US" sz="2400" b="1" smtClean="0">
                    <a:solidFill>
                      <a:srgbClr val="F87ADD"/>
                    </a:solidFill>
                    <a:latin typeface="Cambria" panose="02040503050406030204" pitchFamily="18" charset="0"/>
                  </a:rPr>
                  <a:t>Lighter purple </a:t>
                </a:r>
                <a:r>
                  <a:rPr lang="en-US" sz="2400" smtClean="0">
                    <a:solidFill>
                      <a:srgbClr val="F87ADD"/>
                    </a:solidFill>
                    <a:latin typeface="Cambria" panose="02040503050406030204" pitchFamily="18" charset="0"/>
                  </a:rPr>
                  <a:t>is uncorrected PA-II PM2.5</a:t>
                </a:r>
                <a:r>
                  <a:rPr lang="en-US" sz="2400">
                    <a:solidFill>
                      <a:srgbClr val="F87ADD"/>
                    </a:solidFill>
                    <a:latin typeface="Cambria" panose="02040503050406030204" pitchFamily="18" charset="0"/>
                  </a:rPr>
                  <a:t> (</a:t>
                </a:r>
                <a:r>
                  <a:rPr lang="en-US" sz="2400" smtClean="0">
                    <a:solidFill>
                      <a:srgbClr val="F87ADD"/>
                    </a:solidFill>
                    <a:latin typeface="Cambria" panose="02040503050406030204" pitchFamily="18" charset="0"/>
                  </a:rPr>
                  <a:t>RMS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87ADD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i="1">
                        <a:solidFill>
                          <a:srgbClr val="F87ADD"/>
                        </a:solidFill>
                        <a:latin typeface="Cambria Math" panose="02040503050406030204" pitchFamily="18" charset="0"/>
                      </a:rPr>
                      <m:t>.5 </m:t>
                    </m:r>
                    <m:r>
                      <a:rPr lang="en-US" sz="2400" i="1">
                        <a:solidFill>
                          <a:srgbClr val="F87AD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i="1">
                        <a:solidFill>
                          <a:srgbClr val="F87AD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solidFill>
                          <a:srgbClr val="F87AD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87AD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87AD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solidFill>
                              <a:srgbClr val="F87AD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F87ADD"/>
                    </a:solidFill>
                    <a:latin typeface="Cambria" panose="02040503050406030204" pitchFamily="18" charset="0"/>
                  </a:rPr>
                  <a:t>)</a:t>
                </a:r>
              </a:p>
              <a:p>
                <a:r>
                  <a:rPr lang="en-US" sz="2400" b="1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Darker purple</a:t>
                </a:r>
                <a:r>
                  <a:rPr lang="en-US" sz="2400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 is the corrected PA-II PM2.5</a:t>
                </a:r>
                <a:r>
                  <a:rPr lang="en-US" sz="240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 (</a:t>
                </a:r>
                <a:r>
                  <a:rPr lang="en-US" sz="2400" smtClean="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RMS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sz="2400" i="1">
                        <a:solidFill>
                          <a:srgbClr val="AF1DA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solidFill>
                          <a:srgbClr val="AF1DA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solidFill>
                              <a:srgbClr val="AF1DA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AF1DA8"/>
                    </a:solidFill>
                    <a:latin typeface="Cambria" panose="02040503050406030204" pitchFamily="18" charset="0"/>
                  </a:rPr>
                  <a:t>)</a:t>
                </a:r>
                <a:endParaRPr lang="en-US" sz="2400">
                  <a:solidFill>
                    <a:srgbClr val="AF1DA8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6" y="4573516"/>
                <a:ext cx="8210004" cy="1200329"/>
              </a:xfrm>
              <a:prstGeom prst="rect">
                <a:avLst/>
              </a:prstGeom>
              <a:blipFill>
                <a:blip r:embed="rId5"/>
                <a:stretch>
                  <a:fillRect l="-1188" t="-4061" r="-89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68"/>
          <a:stretch/>
        </p:blipFill>
        <p:spPr>
          <a:xfrm>
            <a:off x="-873027" y="481687"/>
            <a:ext cx="10680192" cy="2188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69"/>
          <a:stretch/>
        </p:blipFill>
        <p:spPr>
          <a:xfrm>
            <a:off x="-873027" y="481688"/>
            <a:ext cx="10680192" cy="2175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63876"/>
            <a:ext cx="418704" cy="16773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mtClean="0"/>
              <a:t>20</a:t>
            </a:r>
          </a:p>
          <a:p>
            <a:pPr algn="r"/>
            <a:endParaRPr lang="en-US" sz="1000" smtClean="0"/>
          </a:p>
          <a:p>
            <a:pPr algn="r"/>
            <a:r>
              <a:rPr lang="en-US" smtClean="0"/>
              <a:t>15</a:t>
            </a:r>
          </a:p>
          <a:p>
            <a:pPr algn="r"/>
            <a:endParaRPr lang="en-US" sz="1000"/>
          </a:p>
          <a:p>
            <a:pPr algn="r"/>
            <a:r>
              <a:rPr lang="en-US" smtClean="0"/>
              <a:t>10</a:t>
            </a:r>
          </a:p>
          <a:p>
            <a:pPr algn="r"/>
            <a:endParaRPr lang="en-US" sz="1100"/>
          </a:p>
          <a:p>
            <a:pPr algn="r"/>
            <a:r>
              <a:rPr lang="en-US" smtClean="0"/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8704" y="2329778"/>
            <a:ext cx="8559505" cy="362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59000" y="2369410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Jul</a:t>
            </a:r>
          </a:p>
          <a:p>
            <a:pPr algn="ctr"/>
            <a:r>
              <a:rPr lang="en-US" smtClean="0"/>
              <a:t>2018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90042" y="2369410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Oct</a:t>
            </a:r>
          </a:p>
          <a:p>
            <a:pPr algn="ctr"/>
            <a:r>
              <a:rPr lang="en-US" smtClean="0"/>
              <a:t>2018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73192" y="2345898"/>
            <a:ext cx="65274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Jan</a:t>
            </a:r>
          </a:p>
          <a:p>
            <a:pPr algn="ctr"/>
            <a:r>
              <a:rPr lang="en-US" smtClean="0"/>
              <a:t>2019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04235" y="2366759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Apr</a:t>
            </a:r>
          </a:p>
          <a:p>
            <a:pPr algn="ctr"/>
            <a:r>
              <a:rPr lang="en-US" smtClean="0"/>
              <a:t>2019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6408" y="2361061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Apr</a:t>
            </a:r>
          </a:p>
          <a:p>
            <a:pPr algn="ctr"/>
            <a:r>
              <a:rPr lang="en-US" smtClean="0"/>
              <a:t>2018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87385" y="2361060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Jul</a:t>
            </a:r>
          </a:p>
          <a:p>
            <a:pPr algn="ctr"/>
            <a:r>
              <a:rPr lang="en-US" smtClean="0"/>
              <a:t>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8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3" t="32541" r="40898" b="36512"/>
          <a:stretch/>
        </p:blipFill>
        <p:spPr>
          <a:xfrm>
            <a:off x="542041" y="341911"/>
            <a:ext cx="6644760" cy="2356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62822" r="40940" b="6231"/>
          <a:stretch/>
        </p:blipFill>
        <p:spPr>
          <a:xfrm>
            <a:off x="240214" y="2932274"/>
            <a:ext cx="7817936" cy="2772958"/>
          </a:xfrm>
          <a:prstGeom prst="rect">
            <a:avLst/>
          </a:prstGeom>
        </p:spPr>
      </p:pic>
      <p:pic>
        <p:nvPicPr>
          <p:cNvPr id="7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364790" y="2144443"/>
            <a:ext cx="94255" cy="172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61681" y="1862708"/>
            <a:ext cx="522874" cy="4544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1650" y="325129"/>
            <a:ext cx="33274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FF0000"/>
                </a:solidFill>
                <a:latin typeface="Cambria" panose="02040503050406030204" pitchFamily="18" charset="0"/>
              </a:rPr>
              <a:t>Correction from Sensor B</a:t>
            </a:r>
            <a:endParaRPr lang="en-US" sz="16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0610" y="324329"/>
            <a:ext cx="32895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C00000"/>
                </a:solidFill>
                <a:latin typeface="Cambria" panose="02040503050406030204" pitchFamily="18" charset="0"/>
              </a:rPr>
              <a:t>Correction using Forsyth sensor</a:t>
            </a:r>
            <a:endParaRPr lang="en-US" sz="16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811" y="2596647"/>
            <a:ext cx="1832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latin typeface="Cambria" panose="02040503050406030204" pitchFamily="18" charset="0"/>
              </a:rPr>
              <a:t>Uncorrected input PM2.5</a:t>
            </a:r>
            <a:endParaRPr lang="en-US" sz="1200"/>
          </a:p>
        </p:txBody>
      </p:sp>
      <p:sp>
        <p:nvSpPr>
          <p:cNvPr id="20" name="Rectangle 19"/>
          <p:cNvSpPr/>
          <p:nvPr/>
        </p:nvSpPr>
        <p:spPr>
          <a:xfrm>
            <a:off x="4775177" y="2598247"/>
            <a:ext cx="1832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latin typeface="Cambria" panose="02040503050406030204" pitchFamily="18" charset="0"/>
              </a:rPr>
              <a:t>Uncorrected input PM2.5</a:t>
            </a:r>
            <a:endParaRPr lang="en-US" sz="1200"/>
          </a:p>
        </p:txBody>
      </p:sp>
      <p:sp>
        <p:nvSpPr>
          <p:cNvPr id="21" name="Rectangle 20"/>
          <p:cNvSpPr/>
          <p:nvPr/>
        </p:nvSpPr>
        <p:spPr>
          <a:xfrm>
            <a:off x="1366903" y="5597424"/>
            <a:ext cx="1832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latin typeface="Cambria" panose="02040503050406030204" pitchFamily="18" charset="0"/>
              </a:rPr>
              <a:t>Uncorrected input PM2.5</a:t>
            </a:r>
            <a:endParaRPr lang="en-US" sz="1200"/>
          </a:p>
        </p:txBody>
      </p:sp>
      <p:sp>
        <p:nvSpPr>
          <p:cNvPr id="22" name="Rectangle 21"/>
          <p:cNvSpPr/>
          <p:nvPr/>
        </p:nvSpPr>
        <p:spPr>
          <a:xfrm rot="16200000">
            <a:off x="-318455" y="1441527"/>
            <a:ext cx="1631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latin typeface="Cambria" panose="02040503050406030204" pitchFamily="18" charset="0"/>
              </a:rPr>
              <a:t>Relative humidity (%)</a:t>
            </a:r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 rot="16200000">
            <a:off x="3086829" y="1441526"/>
            <a:ext cx="1631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latin typeface="Cambria" panose="02040503050406030204" pitchFamily="18" charset="0"/>
              </a:rPr>
              <a:t>Relative humidity (%)</a:t>
            </a:r>
            <a:endParaRPr lang="en-US" sz="1200"/>
          </a:p>
        </p:txBody>
      </p:sp>
      <p:sp>
        <p:nvSpPr>
          <p:cNvPr id="25" name="Rectangle 24"/>
          <p:cNvSpPr/>
          <p:nvPr/>
        </p:nvSpPr>
        <p:spPr>
          <a:xfrm rot="16200000">
            <a:off x="-554415" y="4180253"/>
            <a:ext cx="1631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latin typeface="Cambria" panose="02040503050406030204" pitchFamily="18" charset="0"/>
              </a:rPr>
              <a:t>Relative humidity (%)</a:t>
            </a:r>
            <a:endParaRPr lang="en-US" sz="12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3" t="66899" r="21312" b="8880"/>
          <a:stretch/>
        </p:blipFill>
        <p:spPr>
          <a:xfrm>
            <a:off x="7883956" y="3295322"/>
            <a:ext cx="919889" cy="22288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8" t="32780" r="21023" b="36273"/>
          <a:stretch/>
        </p:blipFill>
        <p:spPr>
          <a:xfrm>
            <a:off x="7289565" y="535750"/>
            <a:ext cx="691762" cy="202279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 rot="16200000">
            <a:off x="3460587" y="4199435"/>
            <a:ext cx="1631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latin typeface="Cambria" panose="02040503050406030204" pitchFamily="18" charset="0"/>
              </a:rPr>
              <a:t>Relative humidity (%)</a:t>
            </a:r>
            <a:endParaRPr lang="en-US" sz="1200"/>
          </a:p>
        </p:txBody>
      </p:sp>
      <p:sp>
        <p:nvSpPr>
          <p:cNvPr id="29" name="Rectangle 28"/>
          <p:cNvSpPr/>
          <p:nvPr/>
        </p:nvSpPr>
        <p:spPr>
          <a:xfrm>
            <a:off x="5354633" y="5615098"/>
            <a:ext cx="1832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>
                <a:latin typeface="Cambria" panose="02040503050406030204" pitchFamily="18" charset="0"/>
              </a:rPr>
              <a:t>Uncorrected input PM2.5</a:t>
            </a:r>
            <a:endParaRPr lang="en-US" sz="120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5336293" y="3391429"/>
            <a:ext cx="623907" cy="18546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11393" y="2937890"/>
            <a:ext cx="33274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rgbClr val="041BC6"/>
                </a:solidFill>
                <a:latin typeface="Cambria" panose="02040503050406030204" pitchFamily="18" charset="0"/>
              </a:rPr>
              <a:t>Sensor B vs. Sensor A</a:t>
            </a:r>
            <a:endParaRPr lang="en-US" sz="1600">
              <a:solidFill>
                <a:srgbClr val="041BC6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72227" y="2939186"/>
            <a:ext cx="38033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rgbClr val="041BC6"/>
                </a:solidFill>
                <a:latin typeface="Cambria" panose="02040503050406030204" pitchFamily="18" charset="0"/>
              </a:rPr>
              <a:t>Sensitivity of correction to sensor site</a:t>
            </a:r>
            <a:endParaRPr lang="en-US" sz="1600">
              <a:solidFill>
                <a:srgbClr val="041BC6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42097" y="4040415"/>
            <a:ext cx="1530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2060"/>
                </a:solidFill>
                <a:latin typeface="Cambria" panose="02040503050406030204" pitchFamily="18" charset="0"/>
              </a:rPr>
              <a:t>Cool colors mean </a:t>
            </a:r>
            <a:r>
              <a:rPr lang="en-US" sz="1400" b="1" smtClean="0">
                <a:solidFill>
                  <a:srgbClr val="002060"/>
                </a:solidFill>
                <a:latin typeface="Cambria" panose="02040503050406030204" pitchFamily="18" charset="0"/>
              </a:rPr>
              <a:t>stronger correction</a:t>
            </a:r>
            <a:endParaRPr lang="en-US" sz="1400" b="1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14577" y="3713617"/>
            <a:ext cx="1530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2060"/>
                </a:solidFill>
                <a:latin typeface="Cambria" panose="02040503050406030204" pitchFamily="18" charset="0"/>
              </a:rPr>
              <a:t>Cool colors mean </a:t>
            </a:r>
            <a:r>
              <a:rPr lang="en-US" sz="1400" b="1" smtClean="0">
                <a:solidFill>
                  <a:srgbClr val="002060"/>
                </a:solidFill>
                <a:latin typeface="Cambria" panose="02040503050406030204" pitchFamily="18" charset="0"/>
              </a:rPr>
              <a:t>stronger correction</a:t>
            </a:r>
            <a:endParaRPr lang="en-US" sz="1400" b="1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8020405" y="4870876"/>
            <a:ext cx="417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370125" y="1008185"/>
            <a:ext cx="302300" cy="2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61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0109" t="23094" r="28586" b="9132"/>
          <a:stretch/>
        </p:blipFill>
        <p:spPr>
          <a:xfrm>
            <a:off x="-89942" y="0"/>
            <a:ext cx="9233941" cy="6858000"/>
          </a:xfrm>
          <a:prstGeom prst="rect">
            <a:avLst/>
          </a:prstGeom>
        </p:spPr>
      </p:pic>
      <p:pic>
        <p:nvPicPr>
          <p:cNvPr id="19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86188" y="3028950"/>
            <a:ext cx="985837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43313" y="5153045"/>
            <a:ext cx="985837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35722" y="1236390"/>
            <a:ext cx="985837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57151" y="5467370"/>
            <a:ext cx="985837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36126" y="2867025"/>
            <a:ext cx="985837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1" y="344091"/>
            <a:ext cx="7272339" cy="2970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 smtClean="0">
                <a:latin typeface="Cambria" panose="02040503050406030204" pitchFamily="18" charset="0"/>
              </a:rPr>
              <a:t>Collaborations and input from</a:t>
            </a:r>
          </a:p>
          <a:p>
            <a:pPr marL="0" indent="0" algn="r">
              <a:buNone/>
            </a:pPr>
            <a:r>
              <a:rPr lang="en-US" sz="2400" smtClean="0">
                <a:latin typeface="Cambria" panose="02040503050406030204" pitchFamily="18" charset="0"/>
              </a:rPr>
              <a:t>Mecklenburg County AQ (Charlotte, North Carolina)</a:t>
            </a:r>
          </a:p>
          <a:p>
            <a:pPr marL="0" indent="0" algn="r">
              <a:buNone/>
            </a:pPr>
            <a:r>
              <a:rPr lang="en-US" sz="2400">
                <a:latin typeface="Cambria" panose="02040503050406030204" pitchFamily="18" charset="0"/>
              </a:rPr>
              <a:t>Forsyth County </a:t>
            </a:r>
            <a:r>
              <a:rPr lang="en-US" sz="2400">
                <a:latin typeface="Cambria" panose="02040503050406030204" pitchFamily="18" charset="0"/>
              </a:rPr>
              <a:t>AQ </a:t>
            </a:r>
            <a:r>
              <a:rPr lang="en-US" sz="2400" smtClean="0">
                <a:latin typeface="Cambria" panose="02040503050406030204" pitchFamily="18" charset="0"/>
              </a:rPr>
              <a:t>(Winston-Salem, North </a:t>
            </a:r>
            <a:r>
              <a:rPr lang="en-US" sz="2400">
                <a:latin typeface="Cambria" panose="02040503050406030204" pitchFamily="18" charset="0"/>
              </a:rPr>
              <a:t>Carolina)</a:t>
            </a:r>
          </a:p>
          <a:p>
            <a:pPr marL="0" indent="0" algn="r">
              <a:buNone/>
            </a:pPr>
            <a:r>
              <a:rPr lang="en-US" sz="2400" smtClean="0">
                <a:latin typeface="Cambria" panose="02040503050406030204" pitchFamily="18" charset="0"/>
              </a:rPr>
              <a:t>EPA National Exposure Research Lab</a:t>
            </a:r>
          </a:p>
          <a:p>
            <a:pPr marL="0" indent="0" algn="r">
              <a:buNone/>
            </a:pPr>
            <a:r>
              <a:rPr lang="en-US" sz="2400" smtClean="0">
                <a:latin typeface="Cambria" panose="02040503050406030204" pitchFamily="18" charset="0"/>
              </a:rPr>
              <a:t>EPA National Health and Environmental Effects Lab</a:t>
            </a:r>
          </a:p>
          <a:p>
            <a:pPr marL="0" indent="0" algn="r">
              <a:buNone/>
            </a:pPr>
            <a:r>
              <a:rPr lang="en-US" sz="2400" smtClean="0">
                <a:latin typeface="Cambria" panose="02040503050406030204" pitchFamily="18" charset="0"/>
              </a:rPr>
              <a:t>Students at UNC Charlotte</a:t>
            </a:r>
          </a:p>
        </p:txBody>
      </p:sp>
    </p:spTree>
    <p:extLst>
      <p:ext uri="{BB962C8B-B14F-4D97-AF65-F5344CB8AC3E}">
        <p14:creationId xmlns:p14="http://schemas.microsoft.com/office/powerpoint/2010/main" val="13683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6"/>
          <a:stretch/>
        </p:blipFill>
        <p:spPr>
          <a:xfrm>
            <a:off x="-768096" y="2785613"/>
            <a:ext cx="10680192" cy="20003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2921" y="4403172"/>
            <a:ext cx="8559505" cy="362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064757" y="5220881"/>
                <a:ext cx="677342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>
                    <a:latin typeface="Cambria" panose="02040503050406030204" pitchFamily="18" charset="0"/>
                  </a:rPr>
                  <a:t>Charts show monthly averaged uncorrected PA-II minus FEM</a:t>
                </a:r>
              </a:p>
              <a:p>
                <a:pPr algn="r"/>
                <a:r>
                  <a:rPr lang="en-US" smtClean="0">
                    <a:latin typeface="Cambria" panose="02040503050406030204" pitchFamily="18" charset="0"/>
                  </a:rPr>
                  <a:t>Slight positive trends relative to FEM reference data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0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1" i="0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𝟕𝟐</m:t>
                    </m:r>
                    <m:r>
                      <a:rPr lang="en-US" sz="2400" b="1" i="0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1" i="0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1" i="0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400" b="1" i="1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</m:t>
                    </m:r>
                    <m:r>
                      <a:rPr lang="en-US" sz="2400" b="1" i="1">
                        <a:solidFill>
                          <a:srgbClr val="0070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70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0070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70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400" b="1" smtClean="0">
                    <a:solidFill>
                      <a:srgbClr val="00703C"/>
                    </a:solidFill>
                    <a:latin typeface="Cambria" panose="02040503050406030204" pitchFamily="18" charset="0"/>
                  </a:rPr>
                  <a:t> increase in bias per year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57" y="5220881"/>
                <a:ext cx="6773421" cy="1015663"/>
              </a:xfrm>
              <a:prstGeom prst="rect">
                <a:avLst/>
              </a:prstGeom>
              <a:blipFill>
                <a:blip r:embed="rId5"/>
                <a:stretch>
                  <a:fillRect t="-3593" r="-1350" b="-13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8"/>
          <a:stretch/>
        </p:blipFill>
        <p:spPr>
          <a:xfrm>
            <a:off x="-768096" y="639618"/>
            <a:ext cx="10680192" cy="20464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692" y="2701544"/>
            <a:ext cx="418769" cy="18235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mtClean="0"/>
              <a:t>12</a:t>
            </a:r>
          </a:p>
          <a:p>
            <a:pPr algn="r"/>
            <a:endParaRPr lang="en-US" sz="1050" smtClean="0"/>
          </a:p>
          <a:p>
            <a:pPr algn="r"/>
            <a:r>
              <a:rPr lang="en-US" smtClean="0"/>
              <a:t>8</a:t>
            </a:r>
          </a:p>
          <a:p>
            <a:pPr algn="r"/>
            <a:endParaRPr lang="en-US" sz="1400"/>
          </a:p>
          <a:p>
            <a:pPr algn="r"/>
            <a:r>
              <a:rPr lang="en-US"/>
              <a:t>4</a:t>
            </a:r>
            <a:endParaRPr lang="en-US" smtClean="0"/>
          </a:p>
          <a:p>
            <a:pPr algn="r"/>
            <a:endParaRPr lang="en-US" sz="1400"/>
          </a:p>
          <a:p>
            <a:pPr algn="r"/>
            <a:r>
              <a:rPr lang="en-US"/>
              <a:t>0</a:t>
            </a:r>
            <a:endParaRPr lang="en-US" smtClean="0"/>
          </a:p>
        </p:txBody>
      </p:sp>
      <p:sp>
        <p:nvSpPr>
          <p:cNvPr id="10" name="Rectangle 9"/>
          <p:cNvSpPr/>
          <p:nvPr/>
        </p:nvSpPr>
        <p:spPr>
          <a:xfrm>
            <a:off x="2210904" y="4391147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Jul</a:t>
            </a:r>
          </a:p>
          <a:p>
            <a:pPr algn="ctr"/>
            <a:r>
              <a:rPr lang="en-US" smtClean="0"/>
              <a:t>2018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41946" y="4391147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Oct</a:t>
            </a:r>
          </a:p>
          <a:p>
            <a:pPr algn="ctr"/>
            <a:r>
              <a:rPr lang="en-US" smtClean="0"/>
              <a:t>2018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25096" y="4367635"/>
            <a:ext cx="65274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Jan</a:t>
            </a:r>
          </a:p>
          <a:p>
            <a:pPr algn="ctr"/>
            <a:r>
              <a:rPr lang="en-US" smtClean="0"/>
              <a:t>2019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56139" y="4388496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Apr</a:t>
            </a:r>
          </a:p>
          <a:p>
            <a:pPr algn="ctr"/>
            <a:r>
              <a:rPr lang="en-US" smtClean="0"/>
              <a:t>2019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8312" y="4382798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Apr</a:t>
            </a:r>
          </a:p>
          <a:p>
            <a:pPr algn="ctr"/>
            <a:r>
              <a:rPr lang="en-US" smtClean="0"/>
              <a:t>2018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39289" y="4382797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Jul</a:t>
            </a:r>
          </a:p>
          <a:p>
            <a:pPr algn="ctr"/>
            <a:r>
              <a:rPr lang="en-US" smtClean="0"/>
              <a:t>2019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3691" y="601618"/>
            <a:ext cx="418769" cy="18235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mtClean="0"/>
              <a:t>12</a:t>
            </a:r>
          </a:p>
          <a:p>
            <a:pPr algn="r"/>
            <a:endParaRPr lang="en-US" sz="1050" smtClean="0"/>
          </a:p>
          <a:p>
            <a:pPr algn="r"/>
            <a:r>
              <a:rPr lang="en-US" smtClean="0"/>
              <a:t>8</a:t>
            </a:r>
          </a:p>
          <a:p>
            <a:pPr algn="r"/>
            <a:endParaRPr lang="en-US" sz="1400"/>
          </a:p>
          <a:p>
            <a:pPr algn="r"/>
            <a:r>
              <a:rPr lang="en-US"/>
              <a:t>4</a:t>
            </a:r>
            <a:endParaRPr lang="en-US" smtClean="0"/>
          </a:p>
          <a:p>
            <a:pPr algn="r"/>
            <a:endParaRPr lang="en-US" sz="1400"/>
          </a:p>
          <a:p>
            <a:pPr algn="r"/>
            <a:r>
              <a:rPr lang="en-US"/>
              <a:t>0</a:t>
            </a:r>
            <a:endParaRPr lang="en-US" smtClean="0"/>
          </a:p>
        </p:txBody>
      </p:sp>
      <p:sp>
        <p:nvSpPr>
          <p:cNvPr id="18" name="Rectangle 17"/>
          <p:cNvSpPr/>
          <p:nvPr/>
        </p:nvSpPr>
        <p:spPr>
          <a:xfrm>
            <a:off x="638010" y="2272834"/>
            <a:ext cx="8304794" cy="304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27398" y="2294249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Jan</a:t>
            </a:r>
          </a:p>
          <a:p>
            <a:pPr algn="ctr"/>
            <a:r>
              <a:rPr lang="en-US" smtClean="0"/>
              <a:t>2018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00588" y="2288327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Jul</a:t>
            </a:r>
          </a:p>
          <a:p>
            <a:pPr algn="ctr"/>
            <a:r>
              <a:rPr lang="en-US" smtClean="0"/>
              <a:t>2018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73778" y="2294249"/>
            <a:ext cx="65274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Jan</a:t>
            </a:r>
          </a:p>
          <a:p>
            <a:pPr algn="ctr"/>
            <a:r>
              <a:rPr lang="en-US" smtClean="0"/>
              <a:t>2019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86191" y="2288659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Jul</a:t>
            </a:r>
          </a:p>
          <a:p>
            <a:pPr algn="ctr"/>
            <a:r>
              <a:rPr lang="en-US" smtClean="0"/>
              <a:t>2019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84597" y="2294249"/>
            <a:ext cx="652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mtClean="0"/>
              <a:t>Jul</a:t>
            </a:r>
          </a:p>
          <a:p>
            <a:pPr algn="ctr"/>
            <a:r>
              <a:rPr lang="en-US" smtClean="0"/>
              <a:t>2017</a:t>
            </a: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4987" y="129893"/>
            <a:ext cx="5588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703C"/>
                </a:solidFill>
                <a:latin typeface="Cambria" panose="02040503050406030204" pitchFamily="18" charset="0"/>
              </a:rPr>
              <a:t>Stability of Plantower sensors in PA-II for 15-31 months of sampling</a:t>
            </a:r>
            <a:endParaRPr lang="en-US" sz="2400">
              <a:solidFill>
                <a:srgbClr val="00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109" t="23094" r="28586" b="9132"/>
          <a:stretch/>
        </p:blipFill>
        <p:spPr>
          <a:xfrm>
            <a:off x="-89941" y="0"/>
            <a:ext cx="9233941" cy="6858000"/>
          </a:xfrm>
          <a:prstGeom prst="rect">
            <a:avLst/>
          </a:prstGeom>
        </p:spPr>
      </p:pic>
      <p:pic>
        <p:nvPicPr>
          <p:cNvPr id="6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14638" y="5919391"/>
            <a:ext cx="4830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ambria" panose="02040503050406030204" pitchFamily="18" charset="0"/>
              </a:rPr>
              <a:t>Note:  </a:t>
            </a:r>
            <a:r>
              <a:rPr lang="en-US" smtClean="0">
                <a:latin typeface="Cambria" panose="02040503050406030204" pitchFamily="18" charset="0"/>
              </a:rPr>
              <a:t>Some of </a:t>
            </a:r>
            <a:r>
              <a:rPr lang="en-US">
                <a:latin typeface="Cambria" panose="02040503050406030204" pitchFamily="18" charset="0"/>
              </a:rPr>
              <a:t>this </a:t>
            </a:r>
            <a:r>
              <a:rPr lang="en-US" smtClean="0">
                <a:latin typeface="Cambria" panose="02040503050406030204" pitchFamily="18" charset="0"/>
              </a:rPr>
              <a:t>work is published in our </a:t>
            </a:r>
            <a:r>
              <a:rPr lang="en-US" i="1" smtClean="0">
                <a:latin typeface="Cambria" panose="02040503050406030204" pitchFamily="18" charset="0"/>
              </a:rPr>
              <a:t>Aerosol </a:t>
            </a:r>
            <a:r>
              <a:rPr lang="en-US" i="1">
                <a:latin typeface="Cambria" panose="02040503050406030204" pitchFamily="18" charset="0"/>
              </a:rPr>
              <a:t>Science and </a:t>
            </a:r>
            <a:r>
              <a:rPr lang="en-US" i="1" smtClean="0">
                <a:latin typeface="Cambria" panose="02040503050406030204" pitchFamily="18" charset="0"/>
              </a:rPr>
              <a:t>Technology </a:t>
            </a:r>
            <a:r>
              <a:rPr lang="en-US" smtClean="0">
                <a:latin typeface="Cambria" panose="02040503050406030204" pitchFamily="18" charset="0"/>
              </a:rPr>
              <a:t>paper</a:t>
            </a:r>
            <a:endParaRPr lang="en-US" i="1">
              <a:latin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8295" y="300270"/>
            <a:ext cx="7298337" cy="3108543"/>
          </a:xfrm>
          <a:prstGeom prst="rect">
            <a:avLst/>
          </a:prstGeom>
          <a:solidFill>
            <a:srgbClr val="A6A6A6">
              <a:alpha val="81176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smtClean="0">
                <a:latin typeface="Cambria" panose="02040503050406030204" pitchFamily="18" charset="0"/>
              </a:rPr>
              <a:t>Future efforts</a:t>
            </a:r>
            <a:endParaRPr lang="en-US" sz="2800" b="1" smtClean="0">
              <a:latin typeface="Cambria" panose="02040503050406030204" pitchFamily="18" charset="0"/>
            </a:endParaRPr>
          </a:p>
          <a:p>
            <a:pPr marL="514350" indent="-514350">
              <a:buAutoNum type="arabicPeriod"/>
            </a:pPr>
            <a:r>
              <a:rPr lang="en-US" sz="2400" smtClean="0">
                <a:latin typeface="Cambria" panose="02040503050406030204" pitchFamily="18" charset="0"/>
              </a:rPr>
              <a:t>Continued expansion of Clean Air Carolina AirKeepers program in North Carolina</a:t>
            </a:r>
          </a:p>
          <a:p>
            <a:pPr marL="514350" indent="-514350">
              <a:buAutoNum type="arabicPeriod"/>
            </a:pPr>
            <a:r>
              <a:rPr lang="en-US" sz="2400" smtClean="0">
                <a:latin typeface="Cambria" panose="02040503050406030204" pitchFamily="18" charset="0"/>
              </a:rPr>
              <a:t>Case studies at higher PM2.5 concentrations</a:t>
            </a:r>
            <a:endParaRPr lang="en-US" sz="2400" smtClean="0">
              <a:latin typeface="Cambria" panose="02040503050406030204" pitchFamily="18" charset="0"/>
            </a:endParaRPr>
          </a:p>
          <a:p>
            <a:pPr marL="514350" indent="-514350">
              <a:buAutoNum type="arabicPeriod"/>
            </a:pPr>
            <a:r>
              <a:rPr lang="en-US" sz="2400" smtClean="0">
                <a:latin typeface="Cambria" panose="02040503050406030204" pitchFamily="18" charset="0"/>
              </a:rPr>
              <a:t>Large-scale synthesis of daily and hourly data</a:t>
            </a:r>
          </a:p>
          <a:p>
            <a:pPr marL="514350" indent="-514350">
              <a:buAutoNum type="arabicPeriod"/>
            </a:pPr>
            <a:r>
              <a:rPr lang="en-US" sz="2400" smtClean="0">
                <a:latin typeface="Cambria" panose="02040503050406030204" pitchFamily="18" charset="0"/>
              </a:rPr>
              <a:t>Health and exposure studies</a:t>
            </a:r>
            <a:endParaRPr lang="en-US" sz="2400" smtClean="0">
              <a:latin typeface="Cambria" panose="02040503050406030204" pitchFamily="18" charset="0"/>
            </a:endParaRPr>
          </a:p>
          <a:p>
            <a:pPr marL="514350" indent="-514350">
              <a:buAutoNum type="arabicPeriod"/>
            </a:pPr>
            <a:r>
              <a:rPr lang="en-US" sz="2400" smtClean="0">
                <a:latin typeface="Cambria" panose="02040503050406030204" pitchFamily="18" charset="0"/>
              </a:rPr>
              <a:t>Land-use regression towards a gridded data product</a:t>
            </a:r>
            <a:endParaRPr lang="en-US" sz="240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109" t="23094" r="28586" b="9132"/>
          <a:stretch/>
        </p:blipFill>
        <p:spPr>
          <a:xfrm>
            <a:off x="-89941" y="0"/>
            <a:ext cx="9233941" cy="6858000"/>
          </a:xfrm>
          <a:prstGeom prst="rect">
            <a:avLst/>
          </a:prstGeom>
        </p:spPr>
      </p:pic>
      <p:pic>
        <p:nvPicPr>
          <p:cNvPr id="19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92240"/>
            <a:ext cx="8729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703C"/>
                </a:solidFill>
                <a:latin typeface="Cambria" panose="02040503050406030204" pitchFamily="18" charset="0"/>
              </a:rPr>
              <a:t>Showing ~50 of the nearly 100 low-cost monitors in North Carolina</a:t>
            </a:r>
          </a:p>
          <a:p>
            <a:r>
              <a:rPr lang="en-US" sz="2000" b="1" smtClean="0">
                <a:solidFill>
                  <a:srgbClr val="00703C"/>
                </a:solidFill>
                <a:latin typeface="Cambria" panose="02040503050406030204" pitchFamily="18" charset="0"/>
              </a:rPr>
              <a:t>North Carolina has ~20 PM2.5 regulatory monitors total</a:t>
            </a:r>
            <a:endParaRPr lang="en-US" sz="2000" b="1">
              <a:solidFill>
                <a:srgbClr val="00703C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288557" y="3814763"/>
                <a:ext cx="2095089" cy="929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PM2.5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b="1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) reported by low-cost monitors</a:t>
                </a:r>
                <a:endParaRPr lang="en-US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557" y="3814763"/>
                <a:ext cx="2095089" cy="929550"/>
              </a:xfrm>
              <a:prstGeom prst="rect">
                <a:avLst/>
              </a:prstGeom>
              <a:blipFill>
                <a:blip r:embed="rId5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6657975" y="3314700"/>
            <a:ext cx="242888" cy="50006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657975" y="3347824"/>
            <a:ext cx="828674" cy="46693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143500" y="3814763"/>
            <a:ext cx="1514476" cy="22860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65763" y="4279538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Helvetica" panose="020B0604020202020204" pitchFamily="34" charset="0"/>
                <a:cs typeface="Helvetica" panose="020B0604020202020204" pitchFamily="34" charset="0"/>
              </a:rPr>
              <a:t>Charlotte</a:t>
            </a: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36101" y="1786380"/>
            <a:ext cx="167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Helvetica" panose="020B0604020202020204" pitchFamily="34" charset="0"/>
                <a:cs typeface="Helvetica" panose="020B0604020202020204" pitchFamily="34" charset="0"/>
              </a:rPr>
              <a:t>Raleigh-Durham</a:t>
            </a: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44658" y="1950803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Helvetica" panose="020B0604020202020204" pitchFamily="34" charset="0"/>
                <a:cs typeface="Helvetica" panose="020B0604020202020204" pitchFamily="34" charset="0"/>
              </a:rPr>
              <a:t>Winston-Salem</a:t>
            </a: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66590" y="1378780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Helvetica" panose="020B0604020202020204" pitchFamily="34" charset="0"/>
                <a:cs typeface="Helvetica" panose="020B0604020202020204" pitchFamily="34" charset="0"/>
              </a:rPr>
              <a:t>Greensboro</a:t>
            </a: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8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891" t="20081" r="27446" b="16443"/>
          <a:stretch/>
        </p:blipFill>
        <p:spPr>
          <a:xfrm>
            <a:off x="-14990" y="0"/>
            <a:ext cx="9158990" cy="6858000"/>
          </a:xfrm>
          <a:prstGeom prst="rect">
            <a:avLst/>
          </a:prstGeom>
        </p:spPr>
      </p:pic>
      <p:pic>
        <p:nvPicPr>
          <p:cNvPr id="5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43738" y="3352800"/>
            <a:ext cx="828675" cy="590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3040899" y="3535177"/>
            <a:ext cx="4002840" cy="408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040900" y="182378"/>
            <a:ext cx="4831513" cy="31704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aples prescribed fire October 7, 2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2" y="182377"/>
            <a:ext cx="2884087" cy="33609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39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85"/>
            <a:ext cx="9144000" cy="65314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49850" y="3366467"/>
            <a:ext cx="828675" cy="590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2527320" y="1957388"/>
            <a:ext cx="4187805" cy="2171700"/>
          </a:xfrm>
          <a:custGeom>
            <a:avLst/>
            <a:gdLst>
              <a:gd name="connsiteX0" fmla="*/ 2844780 w 4187805"/>
              <a:gd name="connsiteY0" fmla="*/ 1285875 h 2171700"/>
              <a:gd name="connsiteX1" fmla="*/ 2673330 w 4187805"/>
              <a:gd name="connsiteY1" fmla="*/ 1271587 h 2171700"/>
              <a:gd name="connsiteX2" fmla="*/ 2630468 w 4187805"/>
              <a:gd name="connsiteY2" fmla="*/ 1257300 h 2171700"/>
              <a:gd name="connsiteX3" fmla="*/ 2530455 w 4187805"/>
              <a:gd name="connsiteY3" fmla="*/ 1228725 h 2171700"/>
              <a:gd name="connsiteX4" fmla="*/ 2459018 w 4187805"/>
              <a:gd name="connsiteY4" fmla="*/ 1214437 h 2171700"/>
              <a:gd name="connsiteX5" fmla="*/ 2401868 w 4187805"/>
              <a:gd name="connsiteY5" fmla="*/ 1200150 h 2171700"/>
              <a:gd name="connsiteX6" fmla="*/ 2344718 w 4187805"/>
              <a:gd name="connsiteY6" fmla="*/ 1171575 h 2171700"/>
              <a:gd name="connsiteX7" fmla="*/ 2301855 w 4187805"/>
              <a:gd name="connsiteY7" fmla="*/ 1128712 h 2171700"/>
              <a:gd name="connsiteX8" fmla="*/ 2258993 w 4187805"/>
              <a:gd name="connsiteY8" fmla="*/ 1100137 h 2171700"/>
              <a:gd name="connsiteX9" fmla="*/ 2230418 w 4187805"/>
              <a:gd name="connsiteY9" fmla="*/ 1042987 h 2171700"/>
              <a:gd name="connsiteX10" fmla="*/ 2187555 w 4187805"/>
              <a:gd name="connsiteY10" fmla="*/ 1028700 h 2171700"/>
              <a:gd name="connsiteX11" fmla="*/ 2087543 w 4187805"/>
              <a:gd name="connsiteY11" fmla="*/ 971550 h 2171700"/>
              <a:gd name="connsiteX12" fmla="*/ 2001818 w 4187805"/>
              <a:gd name="connsiteY12" fmla="*/ 942975 h 2171700"/>
              <a:gd name="connsiteX13" fmla="*/ 1930380 w 4187805"/>
              <a:gd name="connsiteY13" fmla="*/ 885825 h 2171700"/>
              <a:gd name="connsiteX14" fmla="*/ 1873230 w 4187805"/>
              <a:gd name="connsiteY14" fmla="*/ 857250 h 2171700"/>
              <a:gd name="connsiteX15" fmla="*/ 1773218 w 4187805"/>
              <a:gd name="connsiteY15" fmla="*/ 757237 h 2171700"/>
              <a:gd name="connsiteX16" fmla="*/ 1616055 w 4187805"/>
              <a:gd name="connsiteY16" fmla="*/ 642937 h 2171700"/>
              <a:gd name="connsiteX17" fmla="*/ 1487468 w 4187805"/>
              <a:gd name="connsiteY17" fmla="*/ 542925 h 2171700"/>
              <a:gd name="connsiteX18" fmla="*/ 1430318 w 4187805"/>
              <a:gd name="connsiteY18" fmla="*/ 485775 h 2171700"/>
              <a:gd name="connsiteX19" fmla="*/ 1387455 w 4187805"/>
              <a:gd name="connsiteY19" fmla="*/ 457200 h 2171700"/>
              <a:gd name="connsiteX20" fmla="*/ 1330305 w 4187805"/>
              <a:gd name="connsiteY20" fmla="*/ 400050 h 2171700"/>
              <a:gd name="connsiteX21" fmla="*/ 1287443 w 4187805"/>
              <a:gd name="connsiteY21" fmla="*/ 385762 h 2171700"/>
              <a:gd name="connsiteX22" fmla="*/ 1187430 w 4187805"/>
              <a:gd name="connsiteY22" fmla="*/ 328612 h 2171700"/>
              <a:gd name="connsiteX23" fmla="*/ 1144568 w 4187805"/>
              <a:gd name="connsiteY23" fmla="*/ 314325 h 2171700"/>
              <a:gd name="connsiteX24" fmla="*/ 1101705 w 4187805"/>
              <a:gd name="connsiteY24" fmla="*/ 285750 h 2171700"/>
              <a:gd name="connsiteX25" fmla="*/ 1001693 w 4187805"/>
              <a:gd name="connsiteY25" fmla="*/ 242887 h 2171700"/>
              <a:gd name="connsiteX26" fmla="*/ 958830 w 4187805"/>
              <a:gd name="connsiteY26" fmla="*/ 185737 h 2171700"/>
              <a:gd name="connsiteX27" fmla="*/ 858818 w 4187805"/>
              <a:gd name="connsiteY27" fmla="*/ 128587 h 2171700"/>
              <a:gd name="connsiteX28" fmla="*/ 815955 w 4187805"/>
              <a:gd name="connsiteY28" fmla="*/ 114300 h 2171700"/>
              <a:gd name="connsiteX29" fmla="*/ 758805 w 4187805"/>
              <a:gd name="connsiteY29" fmla="*/ 85725 h 2171700"/>
              <a:gd name="connsiteX30" fmla="*/ 701655 w 4187805"/>
              <a:gd name="connsiteY30" fmla="*/ 71437 h 2171700"/>
              <a:gd name="connsiteX31" fmla="*/ 530205 w 4187805"/>
              <a:gd name="connsiteY31" fmla="*/ 42862 h 2171700"/>
              <a:gd name="connsiteX32" fmla="*/ 458768 w 4187805"/>
              <a:gd name="connsiteY32" fmla="*/ 28575 h 2171700"/>
              <a:gd name="connsiteX33" fmla="*/ 358755 w 4187805"/>
              <a:gd name="connsiteY33" fmla="*/ 14287 h 2171700"/>
              <a:gd name="connsiteX34" fmla="*/ 301605 w 4187805"/>
              <a:gd name="connsiteY34" fmla="*/ 0 h 2171700"/>
              <a:gd name="connsiteX35" fmla="*/ 44430 w 4187805"/>
              <a:gd name="connsiteY35" fmla="*/ 14287 h 2171700"/>
              <a:gd name="connsiteX36" fmla="*/ 1568 w 4187805"/>
              <a:gd name="connsiteY36" fmla="*/ 28575 h 2171700"/>
              <a:gd name="connsiteX37" fmla="*/ 15855 w 4187805"/>
              <a:gd name="connsiteY37" fmla="*/ 71437 h 2171700"/>
              <a:gd name="connsiteX38" fmla="*/ 58718 w 4187805"/>
              <a:gd name="connsiteY38" fmla="*/ 171450 h 2171700"/>
              <a:gd name="connsiteX39" fmla="*/ 101580 w 4187805"/>
              <a:gd name="connsiteY39" fmla="*/ 300037 h 2171700"/>
              <a:gd name="connsiteX40" fmla="*/ 115868 w 4187805"/>
              <a:gd name="connsiteY40" fmla="*/ 342900 h 2171700"/>
              <a:gd name="connsiteX41" fmla="*/ 187305 w 4187805"/>
              <a:gd name="connsiteY41" fmla="*/ 428625 h 2171700"/>
              <a:gd name="connsiteX42" fmla="*/ 287318 w 4187805"/>
              <a:gd name="connsiteY42" fmla="*/ 542925 h 2171700"/>
              <a:gd name="connsiteX43" fmla="*/ 301605 w 4187805"/>
              <a:gd name="connsiteY43" fmla="*/ 585787 h 2171700"/>
              <a:gd name="connsiteX44" fmla="*/ 387330 w 4187805"/>
              <a:gd name="connsiteY44" fmla="*/ 614362 h 2171700"/>
              <a:gd name="connsiteX45" fmla="*/ 444480 w 4187805"/>
              <a:gd name="connsiteY45" fmla="*/ 642937 h 2171700"/>
              <a:gd name="connsiteX46" fmla="*/ 487343 w 4187805"/>
              <a:gd name="connsiteY46" fmla="*/ 671512 h 2171700"/>
              <a:gd name="connsiteX47" fmla="*/ 530205 w 4187805"/>
              <a:gd name="connsiteY47" fmla="*/ 685800 h 2171700"/>
              <a:gd name="connsiteX48" fmla="*/ 615930 w 4187805"/>
              <a:gd name="connsiteY48" fmla="*/ 785812 h 2171700"/>
              <a:gd name="connsiteX49" fmla="*/ 644505 w 4187805"/>
              <a:gd name="connsiteY49" fmla="*/ 842962 h 2171700"/>
              <a:gd name="connsiteX50" fmla="*/ 730230 w 4187805"/>
              <a:gd name="connsiteY50" fmla="*/ 900112 h 2171700"/>
              <a:gd name="connsiteX51" fmla="*/ 773093 w 4187805"/>
              <a:gd name="connsiteY51" fmla="*/ 928687 h 2171700"/>
              <a:gd name="connsiteX52" fmla="*/ 858818 w 4187805"/>
              <a:gd name="connsiteY52" fmla="*/ 1014412 h 2171700"/>
              <a:gd name="connsiteX53" fmla="*/ 915968 w 4187805"/>
              <a:gd name="connsiteY53" fmla="*/ 1057275 h 2171700"/>
              <a:gd name="connsiteX54" fmla="*/ 958830 w 4187805"/>
              <a:gd name="connsiteY54" fmla="*/ 1114425 h 2171700"/>
              <a:gd name="connsiteX55" fmla="*/ 987405 w 4187805"/>
              <a:gd name="connsiteY55" fmla="*/ 1157287 h 2171700"/>
              <a:gd name="connsiteX56" fmla="*/ 1044555 w 4187805"/>
              <a:gd name="connsiteY56" fmla="*/ 1200150 h 2171700"/>
              <a:gd name="connsiteX57" fmla="*/ 1058843 w 4187805"/>
              <a:gd name="connsiteY57" fmla="*/ 1243012 h 2171700"/>
              <a:gd name="connsiteX58" fmla="*/ 1158855 w 4187805"/>
              <a:gd name="connsiteY58" fmla="*/ 1314450 h 2171700"/>
              <a:gd name="connsiteX59" fmla="*/ 1201718 w 4187805"/>
              <a:gd name="connsiteY59" fmla="*/ 1357312 h 2171700"/>
              <a:gd name="connsiteX60" fmla="*/ 1301730 w 4187805"/>
              <a:gd name="connsiteY60" fmla="*/ 1414462 h 2171700"/>
              <a:gd name="connsiteX61" fmla="*/ 1444605 w 4187805"/>
              <a:gd name="connsiteY61" fmla="*/ 1514475 h 2171700"/>
              <a:gd name="connsiteX62" fmla="*/ 1530330 w 4187805"/>
              <a:gd name="connsiteY62" fmla="*/ 1571625 h 2171700"/>
              <a:gd name="connsiteX63" fmla="*/ 1630343 w 4187805"/>
              <a:gd name="connsiteY63" fmla="*/ 1614487 h 2171700"/>
              <a:gd name="connsiteX64" fmla="*/ 1716068 w 4187805"/>
              <a:gd name="connsiteY64" fmla="*/ 1671637 h 2171700"/>
              <a:gd name="connsiteX65" fmla="*/ 1787505 w 4187805"/>
              <a:gd name="connsiteY65" fmla="*/ 1743075 h 2171700"/>
              <a:gd name="connsiteX66" fmla="*/ 1830368 w 4187805"/>
              <a:gd name="connsiteY66" fmla="*/ 1785937 h 2171700"/>
              <a:gd name="connsiteX67" fmla="*/ 1873230 w 4187805"/>
              <a:gd name="connsiteY67" fmla="*/ 1800225 h 2171700"/>
              <a:gd name="connsiteX68" fmla="*/ 2001818 w 4187805"/>
              <a:gd name="connsiteY68" fmla="*/ 1871662 h 2171700"/>
              <a:gd name="connsiteX69" fmla="*/ 2073255 w 4187805"/>
              <a:gd name="connsiteY69" fmla="*/ 1928812 h 2171700"/>
              <a:gd name="connsiteX70" fmla="*/ 2158980 w 4187805"/>
              <a:gd name="connsiteY70" fmla="*/ 1985962 h 2171700"/>
              <a:gd name="connsiteX71" fmla="*/ 2359005 w 4187805"/>
              <a:gd name="connsiteY71" fmla="*/ 2057400 h 2171700"/>
              <a:gd name="connsiteX72" fmla="*/ 2444730 w 4187805"/>
              <a:gd name="connsiteY72" fmla="*/ 2085975 h 2171700"/>
              <a:gd name="connsiteX73" fmla="*/ 2487593 w 4187805"/>
              <a:gd name="connsiteY73" fmla="*/ 2100262 h 2171700"/>
              <a:gd name="connsiteX74" fmla="*/ 2601893 w 4187805"/>
              <a:gd name="connsiteY74" fmla="*/ 2128837 h 2171700"/>
              <a:gd name="connsiteX75" fmla="*/ 2801918 w 4187805"/>
              <a:gd name="connsiteY75" fmla="*/ 2143125 h 2171700"/>
              <a:gd name="connsiteX76" fmla="*/ 3244830 w 4187805"/>
              <a:gd name="connsiteY76" fmla="*/ 2157412 h 2171700"/>
              <a:gd name="connsiteX77" fmla="*/ 3573443 w 4187805"/>
              <a:gd name="connsiteY77" fmla="*/ 2171700 h 2171700"/>
              <a:gd name="connsiteX78" fmla="*/ 3687743 w 4187805"/>
              <a:gd name="connsiteY78" fmla="*/ 2157412 h 2171700"/>
              <a:gd name="connsiteX79" fmla="*/ 3730605 w 4187805"/>
              <a:gd name="connsiteY79" fmla="*/ 2143125 h 2171700"/>
              <a:gd name="connsiteX80" fmla="*/ 3787755 w 4187805"/>
              <a:gd name="connsiteY80" fmla="*/ 2128837 h 2171700"/>
              <a:gd name="connsiteX81" fmla="*/ 3830618 w 4187805"/>
              <a:gd name="connsiteY81" fmla="*/ 2114550 h 2171700"/>
              <a:gd name="connsiteX82" fmla="*/ 3973493 w 4187805"/>
              <a:gd name="connsiteY82" fmla="*/ 2071687 h 2171700"/>
              <a:gd name="connsiteX83" fmla="*/ 4059218 w 4187805"/>
              <a:gd name="connsiteY83" fmla="*/ 2000250 h 2171700"/>
              <a:gd name="connsiteX84" fmla="*/ 4159230 w 4187805"/>
              <a:gd name="connsiteY84" fmla="*/ 1785937 h 2171700"/>
              <a:gd name="connsiteX85" fmla="*/ 4187805 w 4187805"/>
              <a:gd name="connsiteY85" fmla="*/ 1700212 h 2171700"/>
              <a:gd name="connsiteX86" fmla="*/ 4173518 w 4187805"/>
              <a:gd name="connsiteY86" fmla="*/ 1628775 h 2171700"/>
              <a:gd name="connsiteX87" fmla="*/ 4144943 w 4187805"/>
              <a:gd name="connsiteY87" fmla="*/ 1328737 h 2171700"/>
              <a:gd name="connsiteX88" fmla="*/ 4130655 w 4187805"/>
              <a:gd name="connsiteY88" fmla="*/ 871537 h 2171700"/>
              <a:gd name="connsiteX89" fmla="*/ 4016355 w 4187805"/>
              <a:gd name="connsiteY89" fmla="*/ 800100 h 2171700"/>
              <a:gd name="connsiteX90" fmla="*/ 3973493 w 4187805"/>
              <a:gd name="connsiteY90" fmla="*/ 785812 h 2171700"/>
              <a:gd name="connsiteX91" fmla="*/ 3744893 w 4187805"/>
              <a:gd name="connsiteY91" fmla="*/ 814387 h 2171700"/>
              <a:gd name="connsiteX92" fmla="*/ 3702030 w 4187805"/>
              <a:gd name="connsiteY92" fmla="*/ 828675 h 2171700"/>
              <a:gd name="connsiteX93" fmla="*/ 3687743 w 4187805"/>
              <a:gd name="connsiteY93" fmla="*/ 942975 h 2171700"/>
              <a:gd name="connsiteX94" fmla="*/ 3602018 w 4187805"/>
              <a:gd name="connsiteY94" fmla="*/ 1000125 h 2171700"/>
              <a:gd name="connsiteX95" fmla="*/ 3559155 w 4187805"/>
              <a:gd name="connsiteY95" fmla="*/ 1042987 h 2171700"/>
              <a:gd name="connsiteX96" fmla="*/ 3516293 w 4187805"/>
              <a:gd name="connsiteY96" fmla="*/ 1057275 h 2171700"/>
              <a:gd name="connsiteX97" fmla="*/ 3373418 w 4187805"/>
              <a:gd name="connsiteY97" fmla="*/ 1114425 h 2171700"/>
              <a:gd name="connsiteX98" fmla="*/ 3330555 w 4187805"/>
              <a:gd name="connsiteY98" fmla="*/ 1128712 h 2171700"/>
              <a:gd name="connsiteX99" fmla="*/ 3173393 w 4187805"/>
              <a:gd name="connsiteY99" fmla="*/ 1157287 h 2171700"/>
              <a:gd name="connsiteX100" fmla="*/ 2987655 w 4187805"/>
              <a:gd name="connsiteY100" fmla="*/ 1171575 h 2171700"/>
              <a:gd name="connsiteX101" fmla="*/ 2944793 w 4187805"/>
              <a:gd name="connsiteY101" fmla="*/ 1228725 h 2171700"/>
              <a:gd name="connsiteX102" fmla="*/ 2844780 w 4187805"/>
              <a:gd name="connsiteY102" fmla="*/ 1285875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187805" h="2171700">
                <a:moveTo>
                  <a:pt x="2844780" y="1285875"/>
                </a:moveTo>
                <a:cubicBezTo>
                  <a:pt x="2799536" y="1293019"/>
                  <a:pt x="2730175" y="1279166"/>
                  <a:pt x="2673330" y="1271587"/>
                </a:cubicBezTo>
                <a:cubicBezTo>
                  <a:pt x="2658402" y="1269597"/>
                  <a:pt x="2644893" y="1261627"/>
                  <a:pt x="2630468" y="1257300"/>
                </a:cubicBezTo>
                <a:cubicBezTo>
                  <a:pt x="2597259" y="1247337"/>
                  <a:pt x="2564091" y="1237134"/>
                  <a:pt x="2530455" y="1228725"/>
                </a:cubicBezTo>
                <a:cubicBezTo>
                  <a:pt x="2506896" y="1222835"/>
                  <a:pt x="2482724" y="1219705"/>
                  <a:pt x="2459018" y="1214437"/>
                </a:cubicBezTo>
                <a:cubicBezTo>
                  <a:pt x="2439849" y="1210177"/>
                  <a:pt x="2420918" y="1204912"/>
                  <a:pt x="2401868" y="1200150"/>
                </a:cubicBezTo>
                <a:cubicBezTo>
                  <a:pt x="2382818" y="1190625"/>
                  <a:pt x="2362049" y="1183955"/>
                  <a:pt x="2344718" y="1171575"/>
                </a:cubicBezTo>
                <a:cubicBezTo>
                  <a:pt x="2328276" y="1159831"/>
                  <a:pt x="2317377" y="1141647"/>
                  <a:pt x="2301855" y="1128712"/>
                </a:cubicBezTo>
                <a:cubicBezTo>
                  <a:pt x="2288664" y="1117719"/>
                  <a:pt x="2273280" y="1109662"/>
                  <a:pt x="2258993" y="1100137"/>
                </a:cubicBezTo>
                <a:cubicBezTo>
                  <a:pt x="2249468" y="1081087"/>
                  <a:pt x="2245478" y="1058047"/>
                  <a:pt x="2230418" y="1042987"/>
                </a:cubicBezTo>
                <a:cubicBezTo>
                  <a:pt x="2219769" y="1032338"/>
                  <a:pt x="2201026" y="1035435"/>
                  <a:pt x="2187555" y="1028700"/>
                </a:cubicBezTo>
                <a:cubicBezTo>
                  <a:pt x="2084446" y="977146"/>
                  <a:pt x="2212798" y="1021652"/>
                  <a:pt x="2087543" y="971550"/>
                </a:cubicBezTo>
                <a:cubicBezTo>
                  <a:pt x="2059577" y="960363"/>
                  <a:pt x="2001818" y="942975"/>
                  <a:pt x="2001818" y="942975"/>
                </a:cubicBezTo>
                <a:cubicBezTo>
                  <a:pt x="1978005" y="923925"/>
                  <a:pt x="1955753" y="902741"/>
                  <a:pt x="1930380" y="885825"/>
                </a:cubicBezTo>
                <a:cubicBezTo>
                  <a:pt x="1912659" y="874011"/>
                  <a:pt x="1889714" y="870737"/>
                  <a:pt x="1873230" y="857250"/>
                </a:cubicBezTo>
                <a:cubicBezTo>
                  <a:pt x="1836741" y="827395"/>
                  <a:pt x="1812446" y="783389"/>
                  <a:pt x="1773218" y="757237"/>
                </a:cubicBezTo>
                <a:cubicBezTo>
                  <a:pt x="1725351" y="725326"/>
                  <a:pt x="1648067" y="674949"/>
                  <a:pt x="1616055" y="642937"/>
                </a:cubicBezTo>
                <a:cubicBezTo>
                  <a:pt x="1519681" y="546563"/>
                  <a:pt x="1568667" y="569991"/>
                  <a:pt x="1487468" y="542925"/>
                </a:cubicBezTo>
                <a:cubicBezTo>
                  <a:pt x="1468418" y="523875"/>
                  <a:pt x="1450773" y="503308"/>
                  <a:pt x="1430318" y="485775"/>
                </a:cubicBezTo>
                <a:cubicBezTo>
                  <a:pt x="1417280" y="474600"/>
                  <a:pt x="1400493" y="468375"/>
                  <a:pt x="1387455" y="457200"/>
                </a:cubicBezTo>
                <a:cubicBezTo>
                  <a:pt x="1367000" y="439667"/>
                  <a:pt x="1352228" y="415709"/>
                  <a:pt x="1330305" y="400050"/>
                </a:cubicBezTo>
                <a:cubicBezTo>
                  <a:pt x="1318050" y="391296"/>
                  <a:pt x="1301286" y="391695"/>
                  <a:pt x="1287443" y="385762"/>
                </a:cubicBezTo>
                <a:cubicBezTo>
                  <a:pt x="1112080" y="310605"/>
                  <a:pt x="1330939" y="400366"/>
                  <a:pt x="1187430" y="328612"/>
                </a:cubicBezTo>
                <a:cubicBezTo>
                  <a:pt x="1173960" y="321877"/>
                  <a:pt x="1158855" y="319087"/>
                  <a:pt x="1144568" y="314325"/>
                </a:cubicBezTo>
                <a:cubicBezTo>
                  <a:pt x="1130280" y="304800"/>
                  <a:pt x="1117488" y="292514"/>
                  <a:pt x="1101705" y="285750"/>
                </a:cubicBezTo>
                <a:cubicBezTo>
                  <a:pt x="1044322" y="261157"/>
                  <a:pt x="1046530" y="287724"/>
                  <a:pt x="1001693" y="242887"/>
                </a:cubicBezTo>
                <a:cubicBezTo>
                  <a:pt x="984855" y="226049"/>
                  <a:pt x="975668" y="202575"/>
                  <a:pt x="958830" y="185737"/>
                </a:cubicBezTo>
                <a:cubicBezTo>
                  <a:pt x="940894" y="167801"/>
                  <a:pt x="878429" y="136992"/>
                  <a:pt x="858818" y="128587"/>
                </a:cubicBezTo>
                <a:cubicBezTo>
                  <a:pt x="844975" y="122654"/>
                  <a:pt x="829798" y="120233"/>
                  <a:pt x="815955" y="114300"/>
                </a:cubicBezTo>
                <a:cubicBezTo>
                  <a:pt x="796378" y="105910"/>
                  <a:pt x="778747" y="93203"/>
                  <a:pt x="758805" y="85725"/>
                </a:cubicBezTo>
                <a:cubicBezTo>
                  <a:pt x="740419" y="78830"/>
                  <a:pt x="720955" y="75056"/>
                  <a:pt x="701655" y="71437"/>
                </a:cubicBezTo>
                <a:cubicBezTo>
                  <a:pt x="644709" y="60760"/>
                  <a:pt x="587018" y="54224"/>
                  <a:pt x="530205" y="42862"/>
                </a:cubicBezTo>
                <a:cubicBezTo>
                  <a:pt x="506393" y="38100"/>
                  <a:pt x="482721" y="32567"/>
                  <a:pt x="458768" y="28575"/>
                </a:cubicBezTo>
                <a:cubicBezTo>
                  <a:pt x="425550" y="23039"/>
                  <a:pt x="391888" y="20311"/>
                  <a:pt x="358755" y="14287"/>
                </a:cubicBezTo>
                <a:cubicBezTo>
                  <a:pt x="339435" y="10774"/>
                  <a:pt x="320655" y="4762"/>
                  <a:pt x="301605" y="0"/>
                </a:cubicBezTo>
                <a:cubicBezTo>
                  <a:pt x="215880" y="4762"/>
                  <a:pt x="129900" y="6147"/>
                  <a:pt x="44430" y="14287"/>
                </a:cubicBezTo>
                <a:cubicBezTo>
                  <a:pt x="29438" y="15715"/>
                  <a:pt x="8303" y="15105"/>
                  <a:pt x="1568" y="28575"/>
                </a:cubicBezTo>
                <a:cubicBezTo>
                  <a:pt x="-5167" y="42045"/>
                  <a:pt x="11718" y="56956"/>
                  <a:pt x="15855" y="71437"/>
                </a:cubicBezTo>
                <a:cubicBezTo>
                  <a:pt x="38920" y="152164"/>
                  <a:pt x="15218" y="106199"/>
                  <a:pt x="58718" y="171450"/>
                </a:cubicBezTo>
                <a:lnTo>
                  <a:pt x="101580" y="300037"/>
                </a:lnTo>
                <a:cubicBezTo>
                  <a:pt x="106343" y="314325"/>
                  <a:pt x="107514" y="330369"/>
                  <a:pt x="115868" y="342900"/>
                </a:cubicBezTo>
                <a:cubicBezTo>
                  <a:pt x="217982" y="496069"/>
                  <a:pt x="58956" y="263603"/>
                  <a:pt x="187305" y="428625"/>
                </a:cubicBezTo>
                <a:cubicBezTo>
                  <a:pt x="277058" y="544023"/>
                  <a:pt x="204341" y="487608"/>
                  <a:pt x="287318" y="542925"/>
                </a:cubicBezTo>
                <a:cubicBezTo>
                  <a:pt x="292080" y="557212"/>
                  <a:pt x="289350" y="577033"/>
                  <a:pt x="301605" y="585787"/>
                </a:cubicBezTo>
                <a:cubicBezTo>
                  <a:pt x="326115" y="603294"/>
                  <a:pt x="360389" y="600892"/>
                  <a:pt x="387330" y="614362"/>
                </a:cubicBezTo>
                <a:cubicBezTo>
                  <a:pt x="406380" y="623887"/>
                  <a:pt x="425988" y="632370"/>
                  <a:pt x="444480" y="642937"/>
                </a:cubicBezTo>
                <a:cubicBezTo>
                  <a:pt x="459389" y="651456"/>
                  <a:pt x="471984" y="663833"/>
                  <a:pt x="487343" y="671512"/>
                </a:cubicBezTo>
                <a:cubicBezTo>
                  <a:pt x="500813" y="678247"/>
                  <a:pt x="515918" y="681037"/>
                  <a:pt x="530205" y="685800"/>
                </a:cubicBezTo>
                <a:cubicBezTo>
                  <a:pt x="602608" y="830605"/>
                  <a:pt x="504647" y="655982"/>
                  <a:pt x="615930" y="785812"/>
                </a:cubicBezTo>
                <a:cubicBezTo>
                  <a:pt x="629791" y="801983"/>
                  <a:pt x="629445" y="827902"/>
                  <a:pt x="644505" y="842962"/>
                </a:cubicBezTo>
                <a:cubicBezTo>
                  <a:pt x="668789" y="867246"/>
                  <a:pt x="701655" y="881062"/>
                  <a:pt x="730230" y="900112"/>
                </a:cubicBezTo>
                <a:cubicBezTo>
                  <a:pt x="744518" y="909637"/>
                  <a:pt x="760951" y="916545"/>
                  <a:pt x="773093" y="928687"/>
                </a:cubicBezTo>
                <a:cubicBezTo>
                  <a:pt x="801668" y="957262"/>
                  <a:pt x="826489" y="990165"/>
                  <a:pt x="858818" y="1014412"/>
                </a:cubicBezTo>
                <a:cubicBezTo>
                  <a:pt x="877868" y="1028700"/>
                  <a:pt x="899130" y="1040437"/>
                  <a:pt x="915968" y="1057275"/>
                </a:cubicBezTo>
                <a:cubicBezTo>
                  <a:pt x="932806" y="1074113"/>
                  <a:pt x="944989" y="1095048"/>
                  <a:pt x="958830" y="1114425"/>
                </a:cubicBezTo>
                <a:cubicBezTo>
                  <a:pt x="968811" y="1128398"/>
                  <a:pt x="975263" y="1145145"/>
                  <a:pt x="987405" y="1157287"/>
                </a:cubicBezTo>
                <a:cubicBezTo>
                  <a:pt x="1004243" y="1174125"/>
                  <a:pt x="1025505" y="1185862"/>
                  <a:pt x="1044555" y="1200150"/>
                </a:cubicBezTo>
                <a:cubicBezTo>
                  <a:pt x="1049318" y="1214437"/>
                  <a:pt x="1050489" y="1230481"/>
                  <a:pt x="1058843" y="1243012"/>
                </a:cubicBezTo>
                <a:cubicBezTo>
                  <a:pt x="1099369" y="1303801"/>
                  <a:pt x="1101970" y="1273818"/>
                  <a:pt x="1158855" y="1314450"/>
                </a:cubicBezTo>
                <a:cubicBezTo>
                  <a:pt x="1175297" y="1326194"/>
                  <a:pt x="1186196" y="1344377"/>
                  <a:pt x="1201718" y="1357312"/>
                </a:cubicBezTo>
                <a:cubicBezTo>
                  <a:pt x="1244084" y="1392617"/>
                  <a:pt x="1251818" y="1384515"/>
                  <a:pt x="1301730" y="1414462"/>
                </a:cubicBezTo>
                <a:cubicBezTo>
                  <a:pt x="1397939" y="1472188"/>
                  <a:pt x="1366449" y="1459766"/>
                  <a:pt x="1444605" y="1514475"/>
                </a:cubicBezTo>
                <a:cubicBezTo>
                  <a:pt x="1472740" y="1534169"/>
                  <a:pt x="1497749" y="1560765"/>
                  <a:pt x="1530330" y="1571625"/>
                </a:cubicBezTo>
                <a:cubicBezTo>
                  <a:pt x="1574674" y="1586405"/>
                  <a:pt x="1586204" y="1588003"/>
                  <a:pt x="1630343" y="1614487"/>
                </a:cubicBezTo>
                <a:cubicBezTo>
                  <a:pt x="1659792" y="1632156"/>
                  <a:pt x="1716068" y="1671637"/>
                  <a:pt x="1716068" y="1671637"/>
                </a:cubicBezTo>
                <a:cubicBezTo>
                  <a:pt x="1768454" y="1750217"/>
                  <a:pt x="1716070" y="1683546"/>
                  <a:pt x="1787505" y="1743075"/>
                </a:cubicBezTo>
                <a:cubicBezTo>
                  <a:pt x="1803027" y="1756010"/>
                  <a:pt x="1813556" y="1774729"/>
                  <a:pt x="1830368" y="1785937"/>
                </a:cubicBezTo>
                <a:cubicBezTo>
                  <a:pt x="1842899" y="1794291"/>
                  <a:pt x="1860065" y="1792911"/>
                  <a:pt x="1873230" y="1800225"/>
                </a:cubicBezTo>
                <a:cubicBezTo>
                  <a:pt x="2020607" y="1882102"/>
                  <a:pt x="1904833" y="1839335"/>
                  <a:pt x="2001818" y="1871662"/>
                </a:cubicBezTo>
                <a:cubicBezTo>
                  <a:pt x="2054616" y="1950861"/>
                  <a:pt x="2000184" y="1888217"/>
                  <a:pt x="2073255" y="1928812"/>
                </a:cubicBezTo>
                <a:cubicBezTo>
                  <a:pt x="2103276" y="1945490"/>
                  <a:pt x="2128263" y="1970603"/>
                  <a:pt x="2158980" y="1985962"/>
                </a:cubicBezTo>
                <a:cubicBezTo>
                  <a:pt x="2361801" y="2087373"/>
                  <a:pt x="2188683" y="2014819"/>
                  <a:pt x="2359005" y="2057400"/>
                </a:cubicBezTo>
                <a:cubicBezTo>
                  <a:pt x="2388226" y="2064705"/>
                  <a:pt x="2416155" y="2076450"/>
                  <a:pt x="2444730" y="2085975"/>
                </a:cubicBezTo>
                <a:lnTo>
                  <a:pt x="2487593" y="2100262"/>
                </a:lnTo>
                <a:cubicBezTo>
                  <a:pt x="2531292" y="2114828"/>
                  <a:pt x="2551485" y="2123531"/>
                  <a:pt x="2601893" y="2128837"/>
                </a:cubicBezTo>
                <a:cubicBezTo>
                  <a:pt x="2668371" y="2135835"/>
                  <a:pt x="2735139" y="2140157"/>
                  <a:pt x="2801918" y="2143125"/>
                </a:cubicBezTo>
                <a:cubicBezTo>
                  <a:pt x="2949486" y="2149684"/>
                  <a:pt x="3097217" y="2151945"/>
                  <a:pt x="3244830" y="2157412"/>
                </a:cubicBezTo>
                <a:lnTo>
                  <a:pt x="3573443" y="2171700"/>
                </a:lnTo>
                <a:cubicBezTo>
                  <a:pt x="3611543" y="2166937"/>
                  <a:pt x="3649966" y="2164281"/>
                  <a:pt x="3687743" y="2157412"/>
                </a:cubicBezTo>
                <a:cubicBezTo>
                  <a:pt x="3702560" y="2154718"/>
                  <a:pt x="3716124" y="2147262"/>
                  <a:pt x="3730605" y="2143125"/>
                </a:cubicBezTo>
                <a:cubicBezTo>
                  <a:pt x="3749486" y="2137730"/>
                  <a:pt x="3768874" y="2134231"/>
                  <a:pt x="3787755" y="2128837"/>
                </a:cubicBezTo>
                <a:cubicBezTo>
                  <a:pt x="3802236" y="2124700"/>
                  <a:pt x="3816137" y="2118687"/>
                  <a:pt x="3830618" y="2114550"/>
                </a:cubicBezTo>
                <a:cubicBezTo>
                  <a:pt x="3865558" y="2104567"/>
                  <a:pt x="3948032" y="2088661"/>
                  <a:pt x="3973493" y="2071687"/>
                </a:cubicBezTo>
                <a:cubicBezTo>
                  <a:pt x="4033167" y="2031904"/>
                  <a:pt x="4004213" y="2055254"/>
                  <a:pt x="4059218" y="2000250"/>
                </a:cubicBezTo>
                <a:cubicBezTo>
                  <a:pt x="4092847" y="1865731"/>
                  <a:pt x="4049306" y="2019527"/>
                  <a:pt x="4159230" y="1785937"/>
                </a:cubicBezTo>
                <a:cubicBezTo>
                  <a:pt x="4172055" y="1758683"/>
                  <a:pt x="4187805" y="1700212"/>
                  <a:pt x="4187805" y="1700212"/>
                </a:cubicBezTo>
                <a:cubicBezTo>
                  <a:pt x="4183043" y="1676400"/>
                  <a:pt x="4175622" y="1652968"/>
                  <a:pt x="4173518" y="1628775"/>
                </a:cubicBezTo>
                <a:cubicBezTo>
                  <a:pt x="4146830" y="1321869"/>
                  <a:pt x="4188408" y="1459137"/>
                  <a:pt x="4144943" y="1328737"/>
                </a:cubicBezTo>
                <a:cubicBezTo>
                  <a:pt x="4140180" y="1176337"/>
                  <a:pt x="4143677" y="1023454"/>
                  <a:pt x="4130655" y="871537"/>
                </a:cubicBezTo>
                <a:cubicBezTo>
                  <a:pt x="4125994" y="817154"/>
                  <a:pt x="4047115" y="810353"/>
                  <a:pt x="4016355" y="800100"/>
                </a:cubicBezTo>
                <a:lnTo>
                  <a:pt x="3973493" y="785812"/>
                </a:lnTo>
                <a:cubicBezTo>
                  <a:pt x="3897293" y="795337"/>
                  <a:pt x="3820746" y="802410"/>
                  <a:pt x="3744893" y="814387"/>
                </a:cubicBezTo>
                <a:cubicBezTo>
                  <a:pt x="3730017" y="816736"/>
                  <a:pt x="3708147" y="814912"/>
                  <a:pt x="3702030" y="828675"/>
                </a:cubicBezTo>
                <a:cubicBezTo>
                  <a:pt x="3686436" y="863762"/>
                  <a:pt x="3707090" y="909809"/>
                  <a:pt x="3687743" y="942975"/>
                </a:cubicBezTo>
                <a:cubicBezTo>
                  <a:pt x="3670439" y="972640"/>
                  <a:pt x="3626302" y="975841"/>
                  <a:pt x="3602018" y="1000125"/>
                </a:cubicBezTo>
                <a:cubicBezTo>
                  <a:pt x="3587730" y="1014412"/>
                  <a:pt x="3575967" y="1031779"/>
                  <a:pt x="3559155" y="1042987"/>
                </a:cubicBezTo>
                <a:cubicBezTo>
                  <a:pt x="3546624" y="1051341"/>
                  <a:pt x="3530580" y="1052512"/>
                  <a:pt x="3516293" y="1057275"/>
                </a:cubicBezTo>
                <a:cubicBezTo>
                  <a:pt x="3463888" y="1135882"/>
                  <a:pt x="3510417" y="1089516"/>
                  <a:pt x="3373418" y="1114425"/>
                </a:cubicBezTo>
                <a:cubicBezTo>
                  <a:pt x="3358600" y="1117119"/>
                  <a:pt x="3345166" y="1125059"/>
                  <a:pt x="3330555" y="1128712"/>
                </a:cubicBezTo>
                <a:cubicBezTo>
                  <a:pt x="3304198" y="1135301"/>
                  <a:pt x="3195407" y="1154970"/>
                  <a:pt x="3173393" y="1157287"/>
                </a:cubicBezTo>
                <a:cubicBezTo>
                  <a:pt x="3111639" y="1163787"/>
                  <a:pt x="3049568" y="1166812"/>
                  <a:pt x="2987655" y="1171575"/>
                </a:cubicBezTo>
                <a:cubicBezTo>
                  <a:pt x="2973368" y="1190625"/>
                  <a:pt x="2964606" y="1215516"/>
                  <a:pt x="2944793" y="1228725"/>
                </a:cubicBezTo>
                <a:cubicBezTo>
                  <a:pt x="2876345" y="1274357"/>
                  <a:pt x="2890024" y="1278731"/>
                  <a:pt x="2844780" y="1285875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2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61442" y="6221484"/>
            <a:ext cx="675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smtClean="0">
                <a:latin typeface="Cambria" panose="02040503050406030204" pitchFamily="18" charset="0"/>
              </a:rPr>
              <a:t>Good description at </a:t>
            </a:r>
            <a:r>
              <a:rPr lang="en-US" sz="1200" smtClean="0">
                <a:latin typeface="Cambria" panose="02040503050406030204" pitchFamily="18" charset="0"/>
                <a:hlinkClick r:id="rId4"/>
              </a:rPr>
              <a:t>https</a:t>
            </a:r>
            <a:r>
              <a:rPr lang="en-US" sz="1200">
                <a:latin typeface="Cambria" panose="02040503050406030204" pitchFamily="18" charset="0"/>
                <a:hlinkClick r:id="rId4"/>
              </a:rPr>
              <a:t>://</a:t>
            </a:r>
            <a:r>
              <a:rPr lang="en-US" sz="1200" smtClean="0">
                <a:latin typeface="Cambria" panose="02040503050406030204" pitchFamily="18" charset="0"/>
                <a:hlinkClick r:id="rId4"/>
              </a:rPr>
              <a:t>www.aqmd.gov/aq-spec/product/purpleair-pa-ii</a:t>
            </a:r>
            <a:r>
              <a:rPr lang="en-US" sz="1200" smtClean="0">
                <a:latin typeface="Cambria" panose="02040503050406030204" pitchFamily="18" charset="0"/>
              </a:rPr>
              <a:t> but also at Zamora et al 2019 </a:t>
            </a:r>
            <a:r>
              <a:rPr lang="en-US" sz="1200" i="1" smtClean="0">
                <a:latin typeface="Cambria" panose="02040503050406030204" pitchFamily="18" charset="0"/>
              </a:rPr>
              <a:t>Environmental </a:t>
            </a:r>
            <a:r>
              <a:rPr lang="en-US" sz="1200" i="1">
                <a:latin typeface="Cambria" panose="02040503050406030204" pitchFamily="18" charset="0"/>
              </a:rPr>
              <a:t>Science &amp; </a:t>
            </a:r>
            <a:r>
              <a:rPr lang="en-US" sz="1200" i="1" smtClean="0">
                <a:latin typeface="Cambria" panose="02040503050406030204" pitchFamily="18" charset="0"/>
              </a:rPr>
              <a:t>Technology</a:t>
            </a:r>
            <a:r>
              <a:rPr lang="en-US" sz="1200">
                <a:latin typeface="Cambria" panose="02040503050406030204" pitchFamily="18" charset="0"/>
              </a:rPr>
              <a:t> </a:t>
            </a:r>
            <a:r>
              <a:rPr lang="en-US" sz="1200" smtClean="0">
                <a:latin typeface="Cambria" panose="02040503050406030204" pitchFamily="18" charset="0"/>
                <a:hlinkClick r:id="rId5"/>
              </a:rPr>
              <a:t>https</a:t>
            </a:r>
            <a:r>
              <a:rPr lang="en-US" sz="1200">
                <a:latin typeface="Cambria" panose="02040503050406030204" pitchFamily="18" charset="0"/>
                <a:hlinkClick r:id="rId5"/>
              </a:rPr>
              <a:t>://</a:t>
            </a:r>
            <a:r>
              <a:rPr lang="en-US" sz="1200" smtClean="0">
                <a:latin typeface="Cambria" panose="02040503050406030204" pitchFamily="18" charset="0"/>
                <a:hlinkClick r:id="rId5"/>
              </a:rPr>
              <a:t>doi.org/10.1021/acs.est.8b05174</a:t>
            </a:r>
            <a:r>
              <a:rPr lang="en-US" sz="1200" smtClean="0">
                <a:latin typeface="Cambria" panose="02040503050406030204" pitchFamily="18" charset="0"/>
              </a:rPr>
              <a:t> </a:t>
            </a:r>
            <a:endParaRPr lang="en-US" sz="1200">
              <a:latin typeface="Cambria" panose="02040503050406030204" pitchFamily="18" charset="0"/>
            </a:endParaRPr>
          </a:p>
        </p:txBody>
      </p:sp>
      <p:pic>
        <p:nvPicPr>
          <p:cNvPr id="1028" name="Picture 4" descr="Image result for Plantower PMS5003 laser particle coun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72" y="-355616"/>
            <a:ext cx="5436130" cy="53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772760" y="1800322"/>
            <a:ext cx="2371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Cambria" panose="02040503050406030204" pitchFamily="18" charset="0"/>
              </a:rPr>
              <a:t>Measures number concentration using   2 </a:t>
            </a:r>
            <a:r>
              <a:rPr lang="en-US" b="1" smtClean="0">
                <a:latin typeface="Cambria" panose="02040503050406030204" pitchFamily="18" charset="0"/>
              </a:rPr>
              <a:t>Plantower PMS5003 </a:t>
            </a:r>
            <a:r>
              <a:rPr lang="en-US" smtClean="0">
                <a:latin typeface="Cambria" panose="02040503050406030204" pitchFamily="18" charset="0"/>
              </a:rPr>
              <a:t>sensors.  Reports number and mass concentrations.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5885" y="5302499"/>
            <a:ext cx="3222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Cambria" panose="02040503050406030204" pitchFamily="18" charset="0"/>
              </a:rPr>
              <a:t>Also measures temperature and relative humidity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9" r="26367"/>
          <a:stretch/>
        </p:blipFill>
        <p:spPr>
          <a:xfrm>
            <a:off x="982094" y="855494"/>
            <a:ext cx="3200401" cy="2588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809" y="3115716"/>
            <a:ext cx="3237844" cy="2428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05431" y="37141"/>
            <a:ext cx="31542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Cambria" panose="02040503050406030204" pitchFamily="18" charset="0"/>
              </a:rPr>
              <a:t>Purple Air </a:t>
            </a:r>
            <a:r>
              <a:rPr lang="en-US" sz="2400" b="1" smtClean="0">
                <a:solidFill>
                  <a:srgbClr val="FF0000"/>
                </a:solidFill>
                <a:latin typeface="Cambria" panose="02040503050406030204" pitchFamily="18" charset="0"/>
              </a:rPr>
              <a:t>PA-II</a:t>
            </a:r>
            <a:r>
              <a:rPr lang="en-US" sz="2400" smtClean="0">
                <a:latin typeface="Cambria" panose="02040503050406030204" pitchFamily="18" charset="0"/>
              </a:rPr>
              <a:t> sensor package </a:t>
            </a:r>
            <a:endParaRPr lang="en-US" sz="2400" smtClean="0">
              <a:latin typeface="Cambria" panose="020405030504060302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186988" y="2710985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4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891" t="20081" r="27446" b="16443"/>
          <a:stretch/>
        </p:blipFill>
        <p:spPr>
          <a:xfrm>
            <a:off x="-14990" y="0"/>
            <a:ext cx="9158990" cy="6858000"/>
          </a:xfrm>
          <a:prstGeom prst="rect">
            <a:avLst/>
          </a:prstGeom>
        </p:spPr>
      </p:pic>
      <p:pic>
        <p:nvPicPr>
          <p:cNvPr id="5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641" y="176666"/>
            <a:ext cx="3659984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Cambria" panose="02040503050406030204" pitchFamily="18" charset="0"/>
              </a:rPr>
              <a:t>Data Objectives</a:t>
            </a:r>
            <a:endParaRPr lang="en-US" sz="2400" b="1" smtClean="0"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endParaRPr lang="en-US" sz="1600" smtClean="0"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en-US" sz="1600" smtClean="0">
                <a:latin typeface="Cambria" panose="02040503050406030204" pitchFamily="18" charset="0"/>
              </a:rPr>
              <a:t>What is the quality of the data from Purple </a:t>
            </a:r>
            <a:r>
              <a:rPr lang="en-US" sz="1600" smtClean="0">
                <a:latin typeface="Cambria" panose="02040503050406030204" pitchFamily="18" charset="0"/>
              </a:rPr>
              <a:t>Air PA-II Plantower sensors?</a:t>
            </a:r>
            <a:endParaRPr lang="en-US" sz="1600" smtClean="0"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endParaRPr lang="en-US" sz="1600" smtClean="0"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en-US" sz="1600" smtClean="0">
                <a:latin typeface="Cambria" panose="02040503050406030204" pitchFamily="18" charset="0"/>
              </a:rPr>
              <a:t>How long does a </a:t>
            </a:r>
            <a:r>
              <a:rPr lang="en-US" sz="1600" smtClean="0">
                <a:latin typeface="Cambria" panose="02040503050406030204" pitchFamily="18" charset="0"/>
              </a:rPr>
              <a:t>PA-II report consistent data</a:t>
            </a:r>
            <a:r>
              <a:rPr lang="en-US" sz="1600" smtClean="0">
                <a:latin typeface="Cambria" panose="02040503050406030204" pitchFamily="18" charset="0"/>
              </a:rPr>
              <a:t>?</a:t>
            </a:r>
          </a:p>
          <a:p>
            <a:endParaRPr lang="en-US" sz="1600" smtClean="0">
              <a:latin typeface="Cambria" panose="02040503050406030204" pitchFamily="18" charset="0"/>
            </a:endParaRPr>
          </a:p>
          <a:p>
            <a:pPr lvl="0"/>
            <a:r>
              <a:rPr lang="en-US" sz="2400" b="1" smtClean="0">
                <a:solidFill>
                  <a:prstClr val="black"/>
                </a:solidFill>
                <a:latin typeface="Cambria" panose="02040503050406030204" pitchFamily="18" charset="0"/>
              </a:rPr>
              <a:t>CMAS Question</a:t>
            </a:r>
            <a:endParaRPr lang="en-US" sz="2400" b="1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endParaRPr lang="en-US" sz="1600" smtClean="0">
              <a:latin typeface="Cambria" panose="02040503050406030204" pitchFamily="18" charset="0"/>
            </a:endParaRPr>
          </a:p>
          <a:p>
            <a:r>
              <a:rPr lang="en-US" sz="2000" smtClean="0">
                <a:latin typeface="Cambria" panose="02040503050406030204" pitchFamily="18" charset="0"/>
              </a:rPr>
              <a:t>How can we make </a:t>
            </a:r>
            <a:r>
              <a:rPr lang="en-US" sz="2000" smtClean="0">
                <a:latin typeface="Cambria" panose="02040503050406030204" pitchFamily="18" charset="0"/>
              </a:rPr>
              <a:t>this data </a:t>
            </a:r>
            <a:r>
              <a:rPr lang="en-US" sz="2000" smtClean="0">
                <a:latin typeface="Cambria" panose="02040503050406030204" pitchFamily="18" charset="0"/>
              </a:rPr>
              <a:t>useful </a:t>
            </a:r>
            <a:r>
              <a:rPr lang="en-US" sz="2000" smtClean="0">
                <a:latin typeface="Cambria" panose="02040503050406030204" pitchFamily="18" charset="0"/>
              </a:rPr>
              <a:t>to modelers?</a:t>
            </a:r>
          </a:p>
        </p:txBody>
      </p:sp>
    </p:spTree>
    <p:extLst>
      <p:ext uri="{BB962C8B-B14F-4D97-AF65-F5344CB8AC3E}">
        <p14:creationId xmlns:p14="http://schemas.microsoft.com/office/powerpoint/2010/main" val="40458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nc county m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r="22116" b="30952"/>
          <a:stretch/>
        </p:blipFill>
        <p:spPr bwMode="auto">
          <a:xfrm>
            <a:off x="329784" y="771700"/>
            <a:ext cx="8484432" cy="43233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3299490" y="1558457"/>
            <a:ext cx="851091" cy="707666"/>
          </a:xfrm>
          <a:custGeom>
            <a:avLst/>
            <a:gdLst>
              <a:gd name="connsiteX0" fmla="*/ 71863 w 851091"/>
              <a:gd name="connsiteY0" fmla="*/ 262394 h 659959"/>
              <a:gd name="connsiteX1" fmla="*/ 40058 w 851091"/>
              <a:gd name="connsiteY1" fmla="*/ 302150 h 659959"/>
              <a:gd name="connsiteX2" fmla="*/ 16204 w 851091"/>
              <a:gd name="connsiteY2" fmla="*/ 333955 h 659959"/>
              <a:gd name="connsiteX3" fmla="*/ 24155 w 851091"/>
              <a:gd name="connsiteY3" fmla="*/ 381663 h 659959"/>
              <a:gd name="connsiteX4" fmla="*/ 32107 w 851091"/>
              <a:gd name="connsiteY4" fmla="*/ 413468 h 659959"/>
              <a:gd name="connsiteX5" fmla="*/ 55960 w 851091"/>
              <a:gd name="connsiteY5" fmla="*/ 405517 h 659959"/>
              <a:gd name="connsiteX6" fmla="*/ 79814 w 851091"/>
              <a:gd name="connsiteY6" fmla="*/ 413468 h 659959"/>
              <a:gd name="connsiteX7" fmla="*/ 87766 w 851091"/>
              <a:gd name="connsiteY7" fmla="*/ 453225 h 659959"/>
              <a:gd name="connsiteX8" fmla="*/ 111620 w 851091"/>
              <a:gd name="connsiteY8" fmla="*/ 500933 h 659959"/>
              <a:gd name="connsiteX9" fmla="*/ 135473 w 851091"/>
              <a:gd name="connsiteY9" fmla="*/ 524787 h 659959"/>
              <a:gd name="connsiteX10" fmla="*/ 183181 w 851091"/>
              <a:gd name="connsiteY10" fmla="*/ 588397 h 659959"/>
              <a:gd name="connsiteX11" fmla="*/ 199084 w 851091"/>
              <a:gd name="connsiteY11" fmla="*/ 636105 h 659959"/>
              <a:gd name="connsiteX12" fmla="*/ 207035 w 851091"/>
              <a:gd name="connsiteY12" fmla="*/ 659959 h 659959"/>
              <a:gd name="connsiteX13" fmla="*/ 254743 w 851091"/>
              <a:gd name="connsiteY13" fmla="*/ 644056 h 659959"/>
              <a:gd name="connsiteX14" fmla="*/ 278597 w 851091"/>
              <a:gd name="connsiteY14" fmla="*/ 636105 h 659959"/>
              <a:gd name="connsiteX15" fmla="*/ 342207 w 851091"/>
              <a:gd name="connsiteY15" fmla="*/ 620202 h 659959"/>
              <a:gd name="connsiteX16" fmla="*/ 445574 w 851091"/>
              <a:gd name="connsiteY16" fmla="*/ 604300 h 659959"/>
              <a:gd name="connsiteX17" fmla="*/ 509185 w 851091"/>
              <a:gd name="connsiteY17" fmla="*/ 588397 h 659959"/>
              <a:gd name="connsiteX18" fmla="*/ 540990 w 851091"/>
              <a:gd name="connsiteY18" fmla="*/ 580446 h 659959"/>
              <a:gd name="connsiteX19" fmla="*/ 517136 w 851091"/>
              <a:gd name="connsiteY19" fmla="*/ 524787 h 659959"/>
              <a:gd name="connsiteX20" fmla="*/ 509185 w 851091"/>
              <a:gd name="connsiteY20" fmla="*/ 500933 h 659959"/>
              <a:gd name="connsiteX21" fmla="*/ 533039 w 851091"/>
              <a:gd name="connsiteY21" fmla="*/ 508884 h 659959"/>
              <a:gd name="connsiteX22" fmla="*/ 628454 w 851091"/>
              <a:gd name="connsiteY22" fmla="*/ 500933 h 659959"/>
              <a:gd name="connsiteX23" fmla="*/ 707967 w 851091"/>
              <a:gd name="connsiteY23" fmla="*/ 485030 h 659959"/>
              <a:gd name="connsiteX24" fmla="*/ 787480 w 851091"/>
              <a:gd name="connsiteY24" fmla="*/ 469127 h 659959"/>
              <a:gd name="connsiteX25" fmla="*/ 811334 w 851091"/>
              <a:gd name="connsiteY25" fmla="*/ 461176 h 659959"/>
              <a:gd name="connsiteX26" fmla="*/ 835188 w 851091"/>
              <a:gd name="connsiteY26" fmla="*/ 445274 h 659959"/>
              <a:gd name="connsiteX27" fmla="*/ 851091 w 851091"/>
              <a:gd name="connsiteY27" fmla="*/ 421420 h 659959"/>
              <a:gd name="connsiteX28" fmla="*/ 835188 w 851091"/>
              <a:gd name="connsiteY28" fmla="*/ 397566 h 659959"/>
              <a:gd name="connsiteX29" fmla="*/ 811334 w 851091"/>
              <a:gd name="connsiteY29" fmla="*/ 333955 h 659959"/>
              <a:gd name="connsiteX30" fmla="*/ 827237 w 851091"/>
              <a:gd name="connsiteY30" fmla="*/ 151075 h 659959"/>
              <a:gd name="connsiteX31" fmla="*/ 835188 w 851091"/>
              <a:gd name="connsiteY31" fmla="*/ 127221 h 659959"/>
              <a:gd name="connsiteX32" fmla="*/ 851091 w 851091"/>
              <a:gd name="connsiteY32" fmla="*/ 47708 h 659959"/>
              <a:gd name="connsiteX33" fmla="*/ 843140 w 851091"/>
              <a:gd name="connsiteY33" fmla="*/ 23854 h 659959"/>
              <a:gd name="connsiteX34" fmla="*/ 819286 w 851091"/>
              <a:gd name="connsiteY34" fmla="*/ 15903 h 659959"/>
              <a:gd name="connsiteX35" fmla="*/ 755675 w 851091"/>
              <a:gd name="connsiteY35" fmla="*/ 0 h 659959"/>
              <a:gd name="connsiteX36" fmla="*/ 302451 w 851091"/>
              <a:gd name="connsiteY36" fmla="*/ 15903 h 659959"/>
              <a:gd name="connsiteX37" fmla="*/ 214987 w 851091"/>
              <a:gd name="connsiteY37" fmla="*/ 31806 h 659959"/>
              <a:gd name="connsiteX38" fmla="*/ 95717 w 851091"/>
              <a:gd name="connsiteY38" fmla="*/ 39757 h 659959"/>
              <a:gd name="connsiteX39" fmla="*/ 119571 w 851091"/>
              <a:gd name="connsiteY39" fmla="*/ 111319 h 659959"/>
              <a:gd name="connsiteX40" fmla="*/ 127522 w 851091"/>
              <a:gd name="connsiteY40" fmla="*/ 135173 h 659959"/>
              <a:gd name="connsiteX41" fmla="*/ 103668 w 851091"/>
              <a:gd name="connsiteY41" fmla="*/ 230588 h 659959"/>
              <a:gd name="connsiteX42" fmla="*/ 79814 w 851091"/>
              <a:gd name="connsiteY42" fmla="*/ 262394 h 659959"/>
              <a:gd name="connsiteX43" fmla="*/ 71863 w 851091"/>
              <a:gd name="connsiteY43" fmla="*/ 262394 h 65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51091" h="659959">
                <a:moveTo>
                  <a:pt x="71863" y="262394"/>
                </a:moveTo>
                <a:cubicBezTo>
                  <a:pt x="65237" y="269020"/>
                  <a:pt x="54179" y="292736"/>
                  <a:pt x="40058" y="302150"/>
                </a:cubicBezTo>
                <a:cubicBezTo>
                  <a:pt x="1512" y="327847"/>
                  <a:pt x="-14678" y="287633"/>
                  <a:pt x="16204" y="333955"/>
                </a:cubicBezTo>
                <a:cubicBezTo>
                  <a:pt x="18854" y="349858"/>
                  <a:pt x="20993" y="365854"/>
                  <a:pt x="24155" y="381663"/>
                </a:cubicBezTo>
                <a:cubicBezTo>
                  <a:pt x="26298" y="392379"/>
                  <a:pt x="23365" y="406911"/>
                  <a:pt x="32107" y="413468"/>
                </a:cubicBezTo>
                <a:cubicBezTo>
                  <a:pt x="38812" y="418497"/>
                  <a:pt x="48009" y="408167"/>
                  <a:pt x="55960" y="405517"/>
                </a:cubicBezTo>
                <a:cubicBezTo>
                  <a:pt x="63911" y="408167"/>
                  <a:pt x="75165" y="406494"/>
                  <a:pt x="79814" y="413468"/>
                </a:cubicBezTo>
                <a:cubicBezTo>
                  <a:pt x="87311" y="424713"/>
                  <a:pt x="84488" y="440114"/>
                  <a:pt x="87766" y="453225"/>
                </a:cubicBezTo>
                <a:cubicBezTo>
                  <a:pt x="92890" y="473719"/>
                  <a:pt x="97737" y="484273"/>
                  <a:pt x="111620" y="500933"/>
                </a:cubicBezTo>
                <a:cubicBezTo>
                  <a:pt x="118819" y="509571"/>
                  <a:pt x="128352" y="516084"/>
                  <a:pt x="135473" y="524787"/>
                </a:cubicBezTo>
                <a:cubicBezTo>
                  <a:pt x="152256" y="545300"/>
                  <a:pt x="183181" y="588397"/>
                  <a:pt x="183181" y="588397"/>
                </a:cubicBezTo>
                <a:lnTo>
                  <a:pt x="199084" y="636105"/>
                </a:lnTo>
                <a:lnTo>
                  <a:pt x="207035" y="659959"/>
                </a:lnTo>
                <a:lnTo>
                  <a:pt x="254743" y="644056"/>
                </a:lnTo>
                <a:cubicBezTo>
                  <a:pt x="262694" y="641406"/>
                  <a:pt x="270466" y="638138"/>
                  <a:pt x="278597" y="636105"/>
                </a:cubicBezTo>
                <a:cubicBezTo>
                  <a:pt x="299800" y="630804"/>
                  <a:pt x="320775" y="624488"/>
                  <a:pt x="342207" y="620202"/>
                </a:cubicBezTo>
                <a:cubicBezTo>
                  <a:pt x="433380" y="601968"/>
                  <a:pt x="320389" y="623560"/>
                  <a:pt x="445574" y="604300"/>
                </a:cubicBezTo>
                <a:cubicBezTo>
                  <a:pt x="498108" y="596218"/>
                  <a:pt x="469683" y="599683"/>
                  <a:pt x="509185" y="588397"/>
                </a:cubicBezTo>
                <a:cubicBezTo>
                  <a:pt x="519692" y="585395"/>
                  <a:pt x="530388" y="583096"/>
                  <a:pt x="540990" y="580446"/>
                </a:cubicBezTo>
                <a:cubicBezTo>
                  <a:pt x="524442" y="514250"/>
                  <a:pt x="544592" y="579698"/>
                  <a:pt x="517136" y="524787"/>
                </a:cubicBezTo>
                <a:cubicBezTo>
                  <a:pt x="513388" y="517290"/>
                  <a:pt x="503258" y="506860"/>
                  <a:pt x="509185" y="500933"/>
                </a:cubicBezTo>
                <a:cubicBezTo>
                  <a:pt x="515112" y="495006"/>
                  <a:pt x="525088" y="506234"/>
                  <a:pt x="533039" y="508884"/>
                </a:cubicBezTo>
                <a:cubicBezTo>
                  <a:pt x="564844" y="506234"/>
                  <a:pt x="596734" y="504458"/>
                  <a:pt x="628454" y="500933"/>
                </a:cubicBezTo>
                <a:cubicBezTo>
                  <a:pt x="679665" y="495243"/>
                  <a:pt x="665453" y="494140"/>
                  <a:pt x="707967" y="485030"/>
                </a:cubicBezTo>
                <a:cubicBezTo>
                  <a:pt x="734396" y="479367"/>
                  <a:pt x="761838" y="477674"/>
                  <a:pt x="787480" y="469127"/>
                </a:cubicBezTo>
                <a:cubicBezTo>
                  <a:pt x="795431" y="466477"/>
                  <a:pt x="803837" y="464924"/>
                  <a:pt x="811334" y="461176"/>
                </a:cubicBezTo>
                <a:cubicBezTo>
                  <a:pt x="819881" y="456902"/>
                  <a:pt x="827237" y="450575"/>
                  <a:pt x="835188" y="445274"/>
                </a:cubicBezTo>
                <a:cubicBezTo>
                  <a:pt x="840489" y="437323"/>
                  <a:pt x="851091" y="430976"/>
                  <a:pt x="851091" y="421420"/>
                </a:cubicBezTo>
                <a:cubicBezTo>
                  <a:pt x="851091" y="411864"/>
                  <a:pt x="839462" y="406114"/>
                  <a:pt x="835188" y="397566"/>
                </a:cubicBezTo>
                <a:cubicBezTo>
                  <a:pt x="825685" y="378560"/>
                  <a:pt x="818214" y="354594"/>
                  <a:pt x="811334" y="333955"/>
                </a:cubicBezTo>
                <a:cubicBezTo>
                  <a:pt x="816635" y="272995"/>
                  <a:pt x="820223" y="211862"/>
                  <a:pt x="827237" y="151075"/>
                </a:cubicBezTo>
                <a:cubicBezTo>
                  <a:pt x="828198" y="142749"/>
                  <a:pt x="833544" y="135440"/>
                  <a:pt x="835188" y="127221"/>
                </a:cubicBezTo>
                <a:cubicBezTo>
                  <a:pt x="853462" y="35855"/>
                  <a:pt x="833128" y="101600"/>
                  <a:pt x="851091" y="47708"/>
                </a:cubicBezTo>
                <a:cubicBezTo>
                  <a:pt x="848441" y="39757"/>
                  <a:pt x="849067" y="29781"/>
                  <a:pt x="843140" y="23854"/>
                </a:cubicBezTo>
                <a:cubicBezTo>
                  <a:pt x="837213" y="17927"/>
                  <a:pt x="827417" y="17936"/>
                  <a:pt x="819286" y="15903"/>
                </a:cubicBezTo>
                <a:lnTo>
                  <a:pt x="755675" y="0"/>
                </a:lnTo>
                <a:cubicBezTo>
                  <a:pt x="541749" y="23772"/>
                  <a:pt x="792377" y="-1912"/>
                  <a:pt x="302451" y="15903"/>
                </a:cubicBezTo>
                <a:cubicBezTo>
                  <a:pt x="158613" y="21133"/>
                  <a:pt x="310083" y="21796"/>
                  <a:pt x="214987" y="31806"/>
                </a:cubicBezTo>
                <a:cubicBezTo>
                  <a:pt x="175361" y="35977"/>
                  <a:pt x="135474" y="37107"/>
                  <a:pt x="95717" y="39757"/>
                </a:cubicBezTo>
                <a:lnTo>
                  <a:pt x="119571" y="111319"/>
                </a:lnTo>
                <a:lnTo>
                  <a:pt x="127522" y="135173"/>
                </a:lnTo>
                <a:cubicBezTo>
                  <a:pt x="121864" y="169120"/>
                  <a:pt x="119419" y="199085"/>
                  <a:pt x="103668" y="230588"/>
                </a:cubicBezTo>
                <a:cubicBezTo>
                  <a:pt x="97741" y="242441"/>
                  <a:pt x="89185" y="253023"/>
                  <a:pt x="79814" y="262394"/>
                </a:cubicBezTo>
                <a:cubicBezTo>
                  <a:pt x="62442" y="279766"/>
                  <a:pt x="78489" y="255768"/>
                  <a:pt x="71863" y="262394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305878" y="3267517"/>
            <a:ext cx="843024" cy="1097749"/>
          </a:xfrm>
          <a:custGeom>
            <a:avLst/>
            <a:gdLst>
              <a:gd name="connsiteX0" fmla="*/ 23854 w 843024"/>
              <a:gd name="connsiteY0" fmla="*/ 803551 h 1097749"/>
              <a:gd name="connsiteX1" fmla="*/ 31805 w 843024"/>
              <a:gd name="connsiteY1" fmla="*/ 843307 h 1097749"/>
              <a:gd name="connsiteX2" fmla="*/ 23854 w 843024"/>
              <a:gd name="connsiteY2" fmla="*/ 883064 h 1097749"/>
              <a:gd name="connsiteX3" fmla="*/ 15903 w 843024"/>
              <a:gd name="connsiteY3" fmla="*/ 946674 h 1097749"/>
              <a:gd name="connsiteX4" fmla="*/ 0 w 843024"/>
              <a:gd name="connsiteY4" fmla="*/ 1002333 h 1097749"/>
              <a:gd name="connsiteX5" fmla="*/ 23854 w 843024"/>
              <a:gd name="connsiteY5" fmla="*/ 1010285 h 1097749"/>
              <a:gd name="connsiteX6" fmla="*/ 71562 w 843024"/>
              <a:gd name="connsiteY6" fmla="*/ 986431 h 1097749"/>
              <a:gd name="connsiteX7" fmla="*/ 95416 w 843024"/>
              <a:gd name="connsiteY7" fmla="*/ 978480 h 1097749"/>
              <a:gd name="connsiteX8" fmla="*/ 119270 w 843024"/>
              <a:gd name="connsiteY8" fmla="*/ 962577 h 1097749"/>
              <a:gd name="connsiteX9" fmla="*/ 174929 w 843024"/>
              <a:gd name="connsiteY9" fmla="*/ 946674 h 1097749"/>
              <a:gd name="connsiteX10" fmla="*/ 198783 w 843024"/>
              <a:gd name="connsiteY10" fmla="*/ 938723 h 1097749"/>
              <a:gd name="connsiteX11" fmla="*/ 222637 w 843024"/>
              <a:gd name="connsiteY11" fmla="*/ 994382 h 1097749"/>
              <a:gd name="connsiteX12" fmla="*/ 246491 w 843024"/>
              <a:gd name="connsiteY12" fmla="*/ 1010285 h 1097749"/>
              <a:gd name="connsiteX13" fmla="*/ 302150 w 843024"/>
              <a:gd name="connsiteY13" fmla="*/ 1081846 h 1097749"/>
              <a:gd name="connsiteX14" fmla="*/ 326004 w 843024"/>
              <a:gd name="connsiteY14" fmla="*/ 1065944 h 1097749"/>
              <a:gd name="connsiteX15" fmla="*/ 373712 w 843024"/>
              <a:gd name="connsiteY15" fmla="*/ 1050041 h 1097749"/>
              <a:gd name="connsiteX16" fmla="*/ 397565 w 843024"/>
              <a:gd name="connsiteY16" fmla="*/ 1057993 h 1097749"/>
              <a:gd name="connsiteX17" fmla="*/ 405517 w 843024"/>
              <a:gd name="connsiteY17" fmla="*/ 1081846 h 1097749"/>
              <a:gd name="connsiteX18" fmla="*/ 453225 w 843024"/>
              <a:gd name="connsiteY18" fmla="*/ 1097749 h 1097749"/>
              <a:gd name="connsiteX19" fmla="*/ 500932 w 843024"/>
              <a:gd name="connsiteY19" fmla="*/ 1089798 h 1097749"/>
              <a:gd name="connsiteX20" fmla="*/ 556592 w 843024"/>
              <a:gd name="connsiteY20" fmla="*/ 1018236 h 1097749"/>
              <a:gd name="connsiteX21" fmla="*/ 580445 w 843024"/>
              <a:gd name="connsiteY21" fmla="*/ 986431 h 1097749"/>
              <a:gd name="connsiteX22" fmla="*/ 612251 w 843024"/>
              <a:gd name="connsiteY22" fmla="*/ 922820 h 1097749"/>
              <a:gd name="connsiteX23" fmla="*/ 644056 w 843024"/>
              <a:gd name="connsiteY23" fmla="*/ 875113 h 1097749"/>
              <a:gd name="connsiteX24" fmla="*/ 667910 w 843024"/>
              <a:gd name="connsiteY24" fmla="*/ 859210 h 1097749"/>
              <a:gd name="connsiteX25" fmla="*/ 715618 w 843024"/>
              <a:gd name="connsiteY25" fmla="*/ 827405 h 1097749"/>
              <a:gd name="connsiteX26" fmla="*/ 763325 w 843024"/>
              <a:gd name="connsiteY26" fmla="*/ 787648 h 1097749"/>
              <a:gd name="connsiteX27" fmla="*/ 795131 w 843024"/>
              <a:gd name="connsiteY27" fmla="*/ 739940 h 1097749"/>
              <a:gd name="connsiteX28" fmla="*/ 811033 w 843024"/>
              <a:gd name="connsiteY28" fmla="*/ 708135 h 1097749"/>
              <a:gd name="connsiteX29" fmla="*/ 834887 w 843024"/>
              <a:gd name="connsiteY29" fmla="*/ 684281 h 1097749"/>
              <a:gd name="connsiteX30" fmla="*/ 842839 w 843024"/>
              <a:gd name="connsiteY30" fmla="*/ 660427 h 1097749"/>
              <a:gd name="connsiteX31" fmla="*/ 763325 w 843024"/>
              <a:gd name="connsiteY31" fmla="*/ 628622 h 1097749"/>
              <a:gd name="connsiteX32" fmla="*/ 731520 w 843024"/>
              <a:gd name="connsiteY32" fmla="*/ 620671 h 1097749"/>
              <a:gd name="connsiteX33" fmla="*/ 707666 w 843024"/>
              <a:gd name="connsiteY33" fmla="*/ 604768 h 1097749"/>
              <a:gd name="connsiteX34" fmla="*/ 683812 w 843024"/>
              <a:gd name="connsiteY34" fmla="*/ 596817 h 1097749"/>
              <a:gd name="connsiteX35" fmla="*/ 667910 w 843024"/>
              <a:gd name="connsiteY35" fmla="*/ 557060 h 1097749"/>
              <a:gd name="connsiteX36" fmla="*/ 636105 w 843024"/>
              <a:gd name="connsiteY36" fmla="*/ 366229 h 1097749"/>
              <a:gd name="connsiteX37" fmla="*/ 588397 w 843024"/>
              <a:gd name="connsiteY37" fmla="*/ 294667 h 1097749"/>
              <a:gd name="connsiteX38" fmla="*/ 540689 w 843024"/>
              <a:gd name="connsiteY38" fmla="*/ 239008 h 1097749"/>
              <a:gd name="connsiteX39" fmla="*/ 508884 w 843024"/>
              <a:gd name="connsiteY39" fmla="*/ 223106 h 1097749"/>
              <a:gd name="connsiteX40" fmla="*/ 485030 w 843024"/>
              <a:gd name="connsiteY40" fmla="*/ 159495 h 1097749"/>
              <a:gd name="connsiteX41" fmla="*/ 477079 w 843024"/>
              <a:gd name="connsiteY41" fmla="*/ 72031 h 1097749"/>
              <a:gd name="connsiteX42" fmla="*/ 437322 w 843024"/>
              <a:gd name="connsiteY42" fmla="*/ 16372 h 1097749"/>
              <a:gd name="connsiteX43" fmla="*/ 278296 w 843024"/>
              <a:gd name="connsiteY43" fmla="*/ 8420 h 1097749"/>
              <a:gd name="connsiteX44" fmla="*/ 166978 w 843024"/>
              <a:gd name="connsiteY44" fmla="*/ 8420 h 1097749"/>
              <a:gd name="connsiteX45" fmla="*/ 151075 w 843024"/>
              <a:gd name="connsiteY45" fmla="*/ 32274 h 1097749"/>
              <a:gd name="connsiteX46" fmla="*/ 166978 w 843024"/>
              <a:gd name="connsiteY46" fmla="*/ 79982 h 1097749"/>
              <a:gd name="connsiteX47" fmla="*/ 174929 w 843024"/>
              <a:gd name="connsiteY47" fmla="*/ 103836 h 1097749"/>
              <a:gd name="connsiteX48" fmla="*/ 159026 w 843024"/>
              <a:gd name="connsiteY48" fmla="*/ 167446 h 1097749"/>
              <a:gd name="connsiteX49" fmla="*/ 143124 w 843024"/>
              <a:gd name="connsiteY49" fmla="*/ 191300 h 1097749"/>
              <a:gd name="connsiteX50" fmla="*/ 127221 w 843024"/>
              <a:gd name="connsiteY50" fmla="*/ 231057 h 1097749"/>
              <a:gd name="connsiteX51" fmla="*/ 103367 w 843024"/>
              <a:gd name="connsiteY51" fmla="*/ 342375 h 1097749"/>
              <a:gd name="connsiteX52" fmla="*/ 87465 w 843024"/>
              <a:gd name="connsiteY52" fmla="*/ 501401 h 1097749"/>
              <a:gd name="connsiteX53" fmla="*/ 79513 w 843024"/>
              <a:gd name="connsiteY53" fmla="*/ 525255 h 1097749"/>
              <a:gd name="connsiteX54" fmla="*/ 71562 w 843024"/>
              <a:gd name="connsiteY54" fmla="*/ 557060 h 1097749"/>
              <a:gd name="connsiteX55" fmla="*/ 63611 w 843024"/>
              <a:gd name="connsiteY55" fmla="*/ 676330 h 1097749"/>
              <a:gd name="connsiteX56" fmla="*/ 55659 w 843024"/>
              <a:gd name="connsiteY56" fmla="*/ 700184 h 1097749"/>
              <a:gd name="connsiteX57" fmla="*/ 47708 w 843024"/>
              <a:gd name="connsiteY57" fmla="*/ 747892 h 1097749"/>
              <a:gd name="connsiteX58" fmla="*/ 39757 w 843024"/>
              <a:gd name="connsiteY58" fmla="*/ 787648 h 1097749"/>
              <a:gd name="connsiteX59" fmla="*/ 23854 w 843024"/>
              <a:gd name="connsiteY59" fmla="*/ 803551 h 109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43024" h="1097749">
                <a:moveTo>
                  <a:pt x="23854" y="803551"/>
                </a:moveTo>
                <a:cubicBezTo>
                  <a:pt x="22529" y="812828"/>
                  <a:pt x="31805" y="829793"/>
                  <a:pt x="31805" y="843307"/>
                </a:cubicBezTo>
                <a:cubicBezTo>
                  <a:pt x="31805" y="856822"/>
                  <a:pt x="25909" y="869706"/>
                  <a:pt x="23854" y="883064"/>
                </a:cubicBezTo>
                <a:cubicBezTo>
                  <a:pt x="20605" y="904184"/>
                  <a:pt x="19416" y="925596"/>
                  <a:pt x="15903" y="946674"/>
                </a:cubicBezTo>
                <a:cubicBezTo>
                  <a:pt x="12574" y="966650"/>
                  <a:pt x="6305" y="983421"/>
                  <a:pt x="0" y="1002333"/>
                </a:cubicBezTo>
                <a:cubicBezTo>
                  <a:pt x="7951" y="1004984"/>
                  <a:pt x="15472" y="1010285"/>
                  <a:pt x="23854" y="1010285"/>
                </a:cubicBezTo>
                <a:cubicBezTo>
                  <a:pt x="43837" y="1010285"/>
                  <a:pt x="55484" y="994470"/>
                  <a:pt x="71562" y="986431"/>
                </a:cubicBezTo>
                <a:cubicBezTo>
                  <a:pt x="79059" y="982683"/>
                  <a:pt x="87465" y="981130"/>
                  <a:pt x="95416" y="978480"/>
                </a:cubicBezTo>
                <a:cubicBezTo>
                  <a:pt x="103367" y="973179"/>
                  <a:pt x="110723" y="966851"/>
                  <a:pt x="119270" y="962577"/>
                </a:cubicBezTo>
                <a:cubicBezTo>
                  <a:pt x="131974" y="956225"/>
                  <a:pt x="163047" y="950069"/>
                  <a:pt x="174929" y="946674"/>
                </a:cubicBezTo>
                <a:cubicBezTo>
                  <a:pt x="182988" y="944371"/>
                  <a:pt x="190832" y="941373"/>
                  <a:pt x="198783" y="938723"/>
                </a:cubicBezTo>
                <a:cubicBezTo>
                  <a:pt x="204307" y="955296"/>
                  <a:pt x="211718" y="981280"/>
                  <a:pt x="222637" y="994382"/>
                </a:cubicBezTo>
                <a:cubicBezTo>
                  <a:pt x="228755" y="1001723"/>
                  <a:pt x="238540" y="1004984"/>
                  <a:pt x="246491" y="1010285"/>
                </a:cubicBezTo>
                <a:cubicBezTo>
                  <a:pt x="284533" y="1067349"/>
                  <a:pt x="264781" y="1044479"/>
                  <a:pt x="302150" y="1081846"/>
                </a:cubicBezTo>
                <a:cubicBezTo>
                  <a:pt x="310101" y="1076545"/>
                  <a:pt x="317271" y="1069825"/>
                  <a:pt x="326004" y="1065944"/>
                </a:cubicBezTo>
                <a:cubicBezTo>
                  <a:pt x="341322" y="1059136"/>
                  <a:pt x="373712" y="1050041"/>
                  <a:pt x="373712" y="1050041"/>
                </a:cubicBezTo>
                <a:cubicBezTo>
                  <a:pt x="381663" y="1052692"/>
                  <a:pt x="391639" y="1052067"/>
                  <a:pt x="397565" y="1057993"/>
                </a:cubicBezTo>
                <a:cubicBezTo>
                  <a:pt x="403491" y="1063919"/>
                  <a:pt x="398697" y="1076975"/>
                  <a:pt x="405517" y="1081846"/>
                </a:cubicBezTo>
                <a:cubicBezTo>
                  <a:pt x="419158" y="1091589"/>
                  <a:pt x="453225" y="1097749"/>
                  <a:pt x="453225" y="1097749"/>
                </a:cubicBezTo>
                <a:cubicBezTo>
                  <a:pt x="469127" y="1095099"/>
                  <a:pt x="486200" y="1096346"/>
                  <a:pt x="500932" y="1089798"/>
                </a:cubicBezTo>
                <a:cubicBezTo>
                  <a:pt x="519141" y="1081705"/>
                  <a:pt x="551114" y="1025541"/>
                  <a:pt x="556592" y="1018236"/>
                </a:cubicBezTo>
                <a:cubicBezTo>
                  <a:pt x="564543" y="1007634"/>
                  <a:pt x="573768" y="997878"/>
                  <a:pt x="580445" y="986431"/>
                </a:cubicBezTo>
                <a:cubicBezTo>
                  <a:pt x="592390" y="965954"/>
                  <a:pt x="599101" y="942545"/>
                  <a:pt x="612251" y="922820"/>
                </a:cubicBezTo>
                <a:cubicBezTo>
                  <a:pt x="622853" y="906918"/>
                  <a:pt x="628154" y="885715"/>
                  <a:pt x="644056" y="875113"/>
                </a:cubicBezTo>
                <a:cubicBezTo>
                  <a:pt x="652007" y="869812"/>
                  <a:pt x="660569" y="865328"/>
                  <a:pt x="667910" y="859210"/>
                </a:cubicBezTo>
                <a:cubicBezTo>
                  <a:pt x="707617" y="826121"/>
                  <a:pt x="673698" y="841378"/>
                  <a:pt x="715618" y="827405"/>
                </a:cubicBezTo>
                <a:cubicBezTo>
                  <a:pt x="736823" y="813268"/>
                  <a:pt x="746841" y="808842"/>
                  <a:pt x="763325" y="787648"/>
                </a:cubicBezTo>
                <a:cubicBezTo>
                  <a:pt x="775059" y="772561"/>
                  <a:pt x="786584" y="757035"/>
                  <a:pt x="795131" y="739940"/>
                </a:cubicBezTo>
                <a:cubicBezTo>
                  <a:pt x="800432" y="729338"/>
                  <a:pt x="804144" y="717780"/>
                  <a:pt x="811033" y="708135"/>
                </a:cubicBezTo>
                <a:cubicBezTo>
                  <a:pt x="817569" y="698985"/>
                  <a:pt x="826936" y="692232"/>
                  <a:pt x="834887" y="684281"/>
                </a:cubicBezTo>
                <a:cubicBezTo>
                  <a:pt x="837538" y="676330"/>
                  <a:pt x="844217" y="668694"/>
                  <a:pt x="842839" y="660427"/>
                </a:cubicBezTo>
                <a:cubicBezTo>
                  <a:pt x="836343" y="621451"/>
                  <a:pt x="788879" y="631816"/>
                  <a:pt x="763325" y="628622"/>
                </a:cubicBezTo>
                <a:cubicBezTo>
                  <a:pt x="752723" y="625972"/>
                  <a:pt x="741564" y="624976"/>
                  <a:pt x="731520" y="620671"/>
                </a:cubicBezTo>
                <a:cubicBezTo>
                  <a:pt x="722736" y="616907"/>
                  <a:pt x="716213" y="609042"/>
                  <a:pt x="707666" y="604768"/>
                </a:cubicBezTo>
                <a:cubicBezTo>
                  <a:pt x="700169" y="601020"/>
                  <a:pt x="691763" y="599467"/>
                  <a:pt x="683812" y="596817"/>
                </a:cubicBezTo>
                <a:cubicBezTo>
                  <a:pt x="678511" y="583565"/>
                  <a:pt x="669430" y="571252"/>
                  <a:pt x="667910" y="557060"/>
                </a:cubicBezTo>
                <a:cubicBezTo>
                  <a:pt x="646968" y="361598"/>
                  <a:pt x="719580" y="394053"/>
                  <a:pt x="636105" y="366229"/>
                </a:cubicBezTo>
                <a:cubicBezTo>
                  <a:pt x="589852" y="335393"/>
                  <a:pt x="627852" y="367001"/>
                  <a:pt x="588397" y="294667"/>
                </a:cubicBezTo>
                <a:cubicBezTo>
                  <a:pt x="581466" y="281961"/>
                  <a:pt x="553829" y="248393"/>
                  <a:pt x="540689" y="239008"/>
                </a:cubicBezTo>
                <a:cubicBezTo>
                  <a:pt x="531044" y="232119"/>
                  <a:pt x="519486" y="228407"/>
                  <a:pt x="508884" y="223106"/>
                </a:cubicBezTo>
                <a:cubicBezTo>
                  <a:pt x="508736" y="222735"/>
                  <a:pt x="486415" y="169192"/>
                  <a:pt x="485030" y="159495"/>
                </a:cubicBezTo>
                <a:cubicBezTo>
                  <a:pt x="480890" y="130514"/>
                  <a:pt x="482167" y="100860"/>
                  <a:pt x="477079" y="72031"/>
                </a:cubicBezTo>
                <a:cubicBezTo>
                  <a:pt x="470904" y="37037"/>
                  <a:pt x="470890" y="19291"/>
                  <a:pt x="437322" y="16372"/>
                </a:cubicBezTo>
                <a:cubicBezTo>
                  <a:pt x="384447" y="11774"/>
                  <a:pt x="331305" y="11071"/>
                  <a:pt x="278296" y="8420"/>
                </a:cubicBezTo>
                <a:cubicBezTo>
                  <a:pt x="242194" y="3263"/>
                  <a:pt x="203080" y="-7625"/>
                  <a:pt x="166978" y="8420"/>
                </a:cubicBezTo>
                <a:cubicBezTo>
                  <a:pt x="158245" y="12301"/>
                  <a:pt x="156376" y="24323"/>
                  <a:pt x="151075" y="32274"/>
                </a:cubicBezTo>
                <a:lnTo>
                  <a:pt x="166978" y="79982"/>
                </a:lnTo>
                <a:lnTo>
                  <a:pt x="174929" y="103836"/>
                </a:lnTo>
                <a:cubicBezTo>
                  <a:pt x="171903" y="118966"/>
                  <a:pt x="167179" y="151141"/>
                  <a:pt x="159026" y="167446"/>
                </a:cubicBezTo>
                <a:cubicBezTo>
                  <a:pt x="154752" y="175993"/>
                  <a:pt x="147398" y="182753"/>
                  <a:pt x="143124" y="191300"/>
                </a:cubicBezTo>
                <a:cubicBezTo>
                  <a:pt x="136741" y="204066"/>
                  <a:pt x="132522" y="217805"/>
                  <a:pt x="127221" y="231057"/>
                </a:cubicBezTo>
                <a:cubicBezTo>
                  <a:pt x="109176" y="321286"/>
                  <a:pt x="117875" y="284348"/>
                  <a:pt x="103367" y="342375"/>
                </a:cubicBezTo>
                <a:cubicBezTo>
                  <a:pt x="99393" y="398011"/>
                  <a:pt x="99310" y="448099"/>
                  <a:pt x="87465" y="501401"/>
                </a:cubicBezTo>
                <a:cubicBezTo>
                  <a:pt x="85647" y="509583"/>
                  <a:pt x="81816" y="517196"/>
                  <a:pt x="79513" y="525255"/>
                </a:cubicBezTo>
                <a:cubicBezTo>
                  <a:pt x="76511" y="535762"/>
                  <a:pt x="74212" y="546458"/>
                  <a:pt x="71562" y="557060"/>
                </a:cubicBezTo>
                <a:cubicBezTo>
                  <a:pt x="68912" y="596817"/>
                  <a:pt x="68011" y="636729"/>
                  <a:pt x="63611" y="676330"/>
                </a:cubicBezTo>
                <a:cubicBezTo>
                  <a:pt x="62685" y="684660"/>
                  <a:pt x="57477" y="692002"/>
                  <a:pt x="55659" y="700184"/>
                </a:cubicBezTo>
                <a:cubicBezTo>
                  <a:pt x="52162" y="715922"/>
                  <a:pt x="50592" y="732030"/>
                  <a:pt x="47708" y="747892"/>
                </a:cubicBezTo>
                <a:cubicBezTo>
                  <a:pt x="45291" y="761188"/>
                  <a:pt x="43035" y="774537"/>
                  <a:pt x="39757" y="787648"/>
                </a:cubicBezTo>
                <a:cubicBezTo>
                  <a:pt x="37724" y="795779"/>
                  <a:pt x="25179" y="794274"/>
                  <a:pt x="23854" y="803551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027389" y="1583140"/>
            <a:ext cx="1591775" cy="1692323"/>
          </a:xfrm>
          <a:custGeom>
            <a:avLst/>
            <a:gdLst>
              <a:gd name="connsiteX0" fmla="*/ 513602 w 1591775"/>
              <a:gd name="connsiteY0" fmla="*/ 40944 h 1692323"/>
              <a:gd name="connsiteX1" fmla="*/ 506778 w 1591775"/>
              <a:gd name="connsiteY1" fmla="*/ 218364 h 1692323"/>
              <a:gd name="connsiteX2" fmla="*/ 513602 w 1591775"/>
              <a:gd name="connsiteY2" fmla="*/ 293427 h 1692323"/>
              <a:gd name="connsiteX3" fmla="*/ 506778 w 1591775"/>
              <a:gd name="connsiteY3" fmla="*/ 457200 h 1692323"/>
              <a:gd name="connsiteX4" fmla="*/ 493130 w 1591775"/>
              <a:gd name="connsiteY4" fmla="*/ 573206 h 1692323"/>
              <a:gd name="connsiteX5" fmla="*/ 499954 w 1591775"/>
              <a:gd name="connsiteY5" fmla="*/ 743803 h 1692323"/>
              <a:gd name="connsiteX6" fmla="*/ 520426 w 1591775"/>
              <a:gd name="connsiteY6" fmla="*/ 812042 h 1692323"/>
              <a:gd name="connsiteX7" fmla="*/ 527250 w 1591775"/>
              <a:gd name="connsiteY7" fmla="*/ 832514 h 1692323"/>
              <a:gd name="connsiteX8" fmla="*/ 540898 w 1591775"/>
              <a:gd name="connsiteY8" fmla="*/ 852985 h 1692323"/>
              <a:gd name="connsiteX9" fmla="*/ 568193 w 1591775"/>
              <a:gd name="connsiteY9" fmla="*/ 887105 h 1692323"/>
              <a:gd name="connsiteX10" fmla="*/ 575017 w 1591775"/>
              <a:gd name="connsiteY10" fmla="*/ 914400 h 1692323"/>
              <a:gd name="connsiteX11" fmla="*/ 547721 w 1591775"/>
              <a:gd name="connsiteY11" fmla="*/ 928048 h 1692323"/>
              <a:gd name="connsiteX12" fmla="*/ 390772 w 1591775"/>
              <a:gd name="connsiteY12" fmla="*/ 914400 h 1692323"/>
              <a:gd name="connsiteX13" fmla="*/ 356653 w 1591775"/>
              <a:gd name="connsiteY13" fmla="*/ 907576 h 1692323"/>
              <a:gd name="connsiteX14" fmla="*/ 336181 w 1591775"/>
              <a:gd name="connsiteY14" fmla="*/ 900753 h 1692323"/>
              <a:gd name="connsiteX15" fmla="*/ 302062 w 1591775"/>
              <a:gd name="connsiteY15" fmla="*/ 893929 h 1692323"/>
              <a:gd name="connsiteX16" fmla="*/ 172408 w 1591775"/>
              <a:gd name="connsiteY16" fmla="*/ 907576 h 1692323"/>
              <a:gd name="connsiteX17" fmla="*/ 138289 w 1591775"/>
              <a:gd name="connsiteY17" fmla="*/ 914400 h 1692323"/>
              <a:gd name="connsiteX18" fmla="*/ 97345 w 1591775"/>
              <a:gd name="connsiteY18" fmla="*/ 921224 h 1692323"/>
              <a:gd name="connsiteX19" fmla="*/ 56402 w 1591775"/>
              <a:gd name="connsiteY19" fmla="*/ 941696 h 1692323"/>
              <a:gd name="connsiteX20" fmla="*/ 49578 w 1591775"/>
              <a:gd name="connsiteY20" fmla="*/ 962167 h 1692323"/>
              <a:gd name="connsiteX21" fmla="*/ 70050 w 1591775"/>
              <a:gd name="connsiteY21" fmla="*/ 982639 h 1692323"/>
              <a:gd name="connsiteX22" fmla="*/ 76874 w 1591775"/>
              <a:gd name="connsiteY22" fmla="*/ 1003111 h 1692323"/>
              <a:gd name="connsiteX23" fmla="*/ 56402 w 1591775"/>
              <a:gd name="connsiteY23" fmla="*/ 1214651 h 1692323"/>
              <a:gd name="connsiteX24" fmla="*/ 49578 w 1591775"/>
              <a:gd name="connsiteY24" fmla="*/ 1235123 h 1692323"/>
              <a:gd name="connsiteX25" fmla="*/ 42754 w 1591775"/>
              <a:gd name="connsiteY25" fmla="*/ 1276066 h 1692323"/>
              <a:gd name="connsiteX26" fmla="*/ 35930 w 1591775"/>
              <a:gd name="connsiteY26" fmla="*/ 1303361 h 1692323"/>
              <a:gd name="connsiteX27" fmla="*/ 29107 w 1591775"/>
              <a:gd name="connsiteY27" fmla="*/ 1378424 h 1692323"/>
              <a:gd name="connsiteX28" fmla="*/ 22283 w 1591775"/>
              <a:gd name="connsiteY28" fmla="*/ 1398896 h 1692323"/>
              <a:gd name="connsiteX29" fmla="*/ 8635 w 1591775"/>
              <a:gd name="connsiteY29" fmla="*/ 1446663 h 1692323"/>
              <a:gd name="connsiteX30" fmla="*/ 8635 w 1591775"/>
              <a:gd name="connsiteY30" fmla="*/ 1610436 h 1692323"/>
              <a:gd name="connsiteX31" fmla="*/ 35930 w 1591775"/>
              <a:gd name="connsiteY31" fmla="*/ 1671851 h 1692323"/>
              <a:gd name="connsiteX32" fmla="*/ 83698 w 1591775"/>
              <a:gd name="connsiteY32" fmla="*/ 1692323 h 1692323"/>
              <a:gd name="connsiteX33" fmla="*/ 213351 w 1591775"/>
              <a:gd name="connsiteY33" fmla="*/ 1685499 h 1692323"/>
              <a:gd name="connsiteX34" fmla="*/ 247471 w 1591775"/>
              <a:gd name="connsiteY34" fmla="*/ 1678675 h 1692323"/>
              <a:gd name="connsiteX35" fmla="*/ 356653 w 1591775"/>
              <a:gd name="connsiteY35" fmla="*/ 1671851 h 1692323"/>
              <a:gd name="connsiteX36" fmla="*/ 383948 w 1591775"/>
              <a:gd name="connsiteY36" fmla="*/ 1644556 h 1692323"/>
              <a:gd name="connsiteX37" fmla="*/ 411244 w 1591775"/>
              <a:gd name="connsiteY37" fmla="*/ 1603612 h 1692323"/>
              <a:gd name="connsiteX38" fmla="*/ 445363 w 1591775"/>
              <a:gd name="connsiteY38" fmla="*/ 1596788 h 1692323"/>
              <a:gd name="connsiteX39" fmla="*/ 540898 w 1591775"/>
              <a:gd name="connsiteY39" fmla="*/ 1589964 h 1692323"/>
              <a:gd name="connsiteX40" fmla="*/ 581841 w 1591775"/>
              <a:gd name="connsiteY40" fmla="*/ 1569493 h 1692323"/>
              <a:gd name="connsiteX41" fmla="*/ 656904 w 1591775"/>
              <a:gd name="connsiteY41" fmla="*/ 1535373 h 1692323"/>
              <a:gd name="connsiteX42" fmla="*/ 697847 w 1591775"/>
              <a:gd name="connsiteY42" fmla="*/ 1514902 h 1692323"/>
              <a:gd name="connsiteX43" fmla="*/ 718318 w 1591775"/>
              <a:gd name="connsiteY43" fmla="*/ 1494430 h 1692323"/>
              <a:gd name="connsiteX44" fmla="*/ 766086 w 1591775"/>
              <a:gd name="connsiteY44" fmla="*/ 1467135 h 1692323"/>
              <a:gd name="connsiteX45" fmla="*/ 786557 w 1591775"/>
              <a:gd name="connsiteY45" fmla="*/ 1446663 h 1692323"/>
              <a:gd name="connsiteX46" fmla="*/ 882092 w 1591775"/>
              <a:gd name="connsiteY46" fmla="*/ 1460311 h 1692323"/>
              <a:gd name="connsiteX47" fmla="*/ 902563 w 1591775"/>
              <a:gd name="connsiteY47" fmla="*/ 1501254 h 1692323"/>
              <a:gd name="connsiteX48" fmla="*/ 909387 w 1591775"/>
              <a:gd name="connsiteY48" fmla="*/ 1528550 h 1692323"/>
              <a:gd name="connsiteX49" fmla="*/ 957154 w 1591775"/>
              <a:gd name="connsiteY49" fmla="*/ 1583141 h 1692323"/>
              <a:gd name="connsiteX50" fmla="*/ 984450 w 1591775"/>
              <a:gd name="connsiteY50" fmla="*/ 1617260 h 1692323"/>
              <a:gd name="connsiteX51" fmla="*/ 998098 w 1591775"/>
              <a:gd name="connsiteY51" fmla="*/ 1637732 h 1692323"/>
              <a:gd name="connsiteX52" fmla="*/ 1039041 w 1591775"/>
              <a:gd name="connsiteY52" fmla="*/ 1658203 h 1692323"/>
              <a:gd name="connsiteX53" fmla="*/ 1066336 w 1591775"/>
              <a:gd name="connsiteY53" fmla="*/ 1651379 h 1692323"/>
              <a:gd name="connsiteX54" fmla="*/ 1107280 w 1591775"/>
              <a:gd name="connsiteY54" fmla="*/ 1637732 h 1692323"/>
              <a:gd name="connsiteX55" fmla="*/ 1120927 w 1591775"/>
              <a:gd name="connsiteY55" fmla="*/ 1555845 h 1692323"/>
              <a:gd name="connsiteX56" fmla="*/ 1155047 w 1591775"/>
              <a:gd name="connsiteY56" fmla="*/ 1501254 h 1692323"/>
              <a:gd name="connsiteX57" fmla="*/ 1120927 w 1591775"/>
              <a:gd name="connsiteY57" fmla="*/ 1460311 h 1692323"/>
              <a:gd name="connsiteX58" fmla="*/ 1079984 w 1591775"/>
              <a:gd name="connsiteY58" fmla="*/ 1446663 h 1692323"/>
              <a:gd name="connsiteX59" fmla="*/ 1052689 w 1591775"/>
              <a:gd name="connsiteY59" fmla="*/ 1357953 h 1692323"/>
              <a:gd name="connsiteX60" fmla="*/ 1073160 w 1591775"/>
              <a:gd name="connsiteY60" fmla="*/ 1228299 h 1692323"/>
              <a:gd name="connsiteX61" fmla="*/ 1079984 w 1591775"/>
              <a:gd name="connsiteY61" fmla="*/ 1207827 h 1692323"/>
              <a:gd name="connsiteX62" fmla="*/ 1093632 w 1591775"/>
              <a:gd name="connsiteY62" fmla="*/ 1132764 h 1692323"/>
              <a:gd name="connsiteX63" fmla="*/ 1127751 w 1591775"/>
              <a:gd name="connsiteY63" fmla="*/ 1044054 h 1692323"/>
              <a:gd name="connsiteX64" fmla="*/ 1148223 w 1591775"/>
              <a:gd name="connsiteY64" fmla="*/ 982639 h 1692323"/>
              <a:gd name="connsiteX65" fmla="*/ 1168695 w 1591775"/>
              <a:gd name="connsiteY65" fmla="*/ 941696 h 1692323"/>
              <a:gd name="connsiteX66" fmla="*/ 1175518 w 1591775"/>
              <a:gd name="connsiteY66" fmla="*/ 921224 h 1692323"/>
              <a:gd name="connsiteX67" fmla="*/ 1195990 w 1591775"/>
              <a:gd name="connsiteY67" fmla="*/ 914400 h 1692323"/>
              <a:gd name="connsiteX68" fmla="*/ 1277877 w 1591775"/>
              <a:gd name="connsiteY68" fmla="*/ 907576 h 1692323"/>
              <a:gd name="connsiteX69" fmla="*/ 1332468 w 1591775"/>
              <a:gd name="connsiteY69" fmla="*/ 880281 h 1692323"/>
              <a:gd name="connsiteX70" fmla="*/ 1339292 w 1591775"/>
              <a:gd name="connsiteY70" fmla="*/ 859809 h 1692323"/>
              <a:gd name="connsiteX71" fmla="*/ 1387059 w 1591775"/>
              <a:gd name="connsiteY71" fmla="*/ 784747 h 1692323"/>
              <a:gd name="connsiteX72" fmla="*/ 1407530 w 1591775"/>
              <a:gd name="connsiteY72" fmla="*/ 777923 h 1692323"/>
              <a:gd name="connsiteX73" fmla="*/ 1441650 w 1591775"/>
              <a:gd name="connsiteY73" fmla="*/ 743803 h 1692323"/>
              <a:gd name="connsiteX74" fmla="*/ 1482593 w 1591775"/>
              <a:gd name="connsiteY74" fmla="*/ 709684 h 1692323"/>
              <a:gd name="connsiteX75" fmla="*/ 1516712 w 1591775"/>
              <a:gd name="connsiteY75" fmla="*/ 655093 h 1692323"/>
              <a:gd name="connsiteX76" fmla="*/ 1530360 w 1591775"/>
              <a:gd name="connsiteY76" fmla="*/ 600502 h 1692323"/>
              <a:gd name="connsiteX77" fmla="*/ 1564480 w 1591775"/>
              <a:gd name="connsiteY77" fmla="*/ 539087 h 1692323"/>
              <a:gd name="connsiteX78" fmla="*/ 1591775 w 1591775"/>
              <a:gd name="connsiteY78" fmla="*/ 484496 h 1692323"/>
              <a:gd name="connsiteX79" fmla="*/ 1571304 w 1591775"/>
              <a:gd name="connsiteY79" fmla="*/ 477672 h 1692323"/>
              <a:gd name="connsiteX80" fmla="*/ 1530360 w 1591775"/>
              <a:gd name="connsiteY80" fmla="*/ 470848 h 1692323"/>
              <a:gd name="connsiteX81" fmla="*/ 1503065 w 1591775"/>
              <a:gd name="connsiteY81" fmla="*/ 450376 h 1692323"/>
              <a:gd name="connsiteX82" fmla="*/ 1496241 w 1591775"/>
              <a:gd name="connsiteY82" fmla="*/ 429905 h 1692323"/>
              <a:gd name="connsiteX83" fmla="*/ 1462121 w 1591775"/>
              <a:gd name="connsiteY83" fmla="*/ 423081 h 1692323"/>
              <a:gd name="connsiteX84" fmla="*/ 1441650 w 1591775"/>
              <a:gd name="connsiteY84" fmla="*/ 416257 h 1692323"/>
              <a:gd name="connsiteX85" fmla="*/ 1387059 w 1591775"/>
              <a:gd name="connsiteY85" fmla="*/ 368490 h 1692323"/>
              <a:gd name="connsiteX86" fmla="*/ 1380235 w 1591775"/>
              <a:gd name="connsiteY86" fmla="*/ 348018 h 1692323"/>
              <a:gd name="connsiteX87" fmla="*/ 1366587 w 1591775"/>
              <a:gd name="connsiteY87" fmla="*/ 218364 h 1692323"/>
              <a:gd name="connsiteX88" fmla="*/ 1346115 w 1591775"/>
              <a:gd name="connsiteY88" fmla="*/ 184245 h 1692323"/>
              <a:gd name="connsiteX89" fmla="*/ 1352939 w 1591775"/>
              <a:gd name="connsiteY89" fmla="*/ 116006 h 1692323"/>
              <a:gd name="connsiteX90" fmla="*/ 1352939 w 1591775"/>
              <a:gd name="connsiteY90" fmla="*/ 61415 h 1692323"/>
              <a:gd name="connsiteX91" fmla="*/ 1311996 w 1591775"/>
              <a:gd name="connsiteY91" fmla="*/ 27296 h 1692323"/>
              <a:gd name="connsiteX92" fmla="*/ 1189166 w 1591775"/>
              <a:gd name="connsiteY92" fmla="*/ 34120 h 1692323"/>
              <a:gd name="connsiteX93" fmla="*/ 1134575 w 1591775"/>
              <a:gd name="connsiteY93" fmla="*/ 27296 h 1692323"/>
              <a:gd name="connsiteX94" fmla="*/ 847972 w 1591775"/>
              <a:gd name="connsiteY94" fmla="*/ 20472 h 1692323"/>
              <a:gd name="connsiteX95" fmla="*/ 807029 w 1591775"/>
              <a:gd name="connsiteY95" fmla="*/ 13648 h 1692323"/>
              <a:gd name="connsiteX96" fmla="*/ 786557 w 1591775"/>
              <a:gd name="connsiteY96" fmla="*/ 6824 h 1692323"/>
              <a:gd name="connsiteX97" fmla="*/ 738790 w 1591775"/>
              <a:gd name="connsiteY97" fmla="*/ 0 h 1692323"/>
              <a:gd name="connsiteX98" fmla="*/ 670551 w 1591775"/>
              <a:gd name="connsiteY98" fmla="*/ 6824 h 1692323"/>
              <a:gd name="connsiteX99" fmla="*/ 650080 w 1591775"/>
              <a:gd name="connsiteY99" fmla="*/ 20472 h 1692323"/>
              <a:gd name="connsiteX100" fmla="*/ 615960 w 1591775"/>
              <a:gd name="connsiteY100" fmla="*/ 27296 h 1692323"/>
              <a:gd name="connsiteX101" fmla="*/ 513602 w 1591775"/>
              <a:gd name="connsiteY101" fmla="*/ 40944 h 169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91775" h="1692323">
                <a:moveTo>
                  <a:pt x="513602" y="40944"/>
                </a:moveTo>
                <a:cubicBezTo>
                  <a:pt x="495405" y="72788"/>
                  <a:pt x="506778" y="159180"/>
                  <a:pt x="506778" y="218364"/>
                </a:cubicBezTo>
                <a:cubicBezTo>
                  <a:pt x="506778" y="243488"/>
                  <a:pt x="513602" y="268303"/>
                  <a:pt x="513602" y="293427"/>
                </a:cubicBezTo>
                <a:cubicBezTo>
                  <a:pt x="513602" y="348065"/>
                  <a:pt x="510083" y="402662"/>
                  <a:pt x="506778" y="457200"/>
                </a:cubicBezTo>
                <a:cubicBezTo>
                  <a:pt x="505737" y="474378"/>
                  <a:pt x="495557" y="553789"/>
                  <a:pt x="493130" y="573206"/>
                </a:cubicBezTo>
                <a:cubicBezTo>
                  <a:pt x="495405" y="630072"/>
                  <a:pt x="496038" y="687027"/>
                  <a:pt x="499954" y="743803"/>
                </a:cubicBezTo>
                <a:cubicBezTo>
                  <a:pt x="500851" y="756807"/>
                  <a:pt x="518256" y="805531"/>
                  <a:pt x="520426" y="812042"/>
                </a:cubicBezTo>
                <a:cubicBezTo>
                  <a:pt x="522701" y="818866"/>
                  <a:pt x="523260" y="826529"/>
                  <a:pt x="527250" y="832514"/>
                </a:cubicBezTo>
                <a:lnTo>
                  <a:pt x="540898" y="852985"/>
                </a:lnTo>
                <a:cubicBezTo>
                  <a:pt x="563201" y="919903"/>
                  <a:pt x="527043" y="825382"/>
                  <a:pt x="568193" y="887105"/>
                </a:cubicBezTo>
                <a:cubicBezTo>
                  <a:pt x="573395" y="894908"/>
                  <a:pt x="572742" y="905302"/>
                  <a:pt x="575017" y="914400"/>
                </a:cubicBezTo>
                <a:cubicBezTo>
                  <a:pt x="565918" y="918949"/>
                  <a:pt x="557876" y="927451"/>
                  <a:pt x="547721" y="928048"/>
                </a:cubicBezTo>
                <a:cubicBezTo>
                  <a:pt x="531520" y="929001"/>
                  <a:pt x="415063" y="916829"/>
                  <a:pt x="390772" y="914400"/>
                </a:cubicBezTo>
                <a:cubicBezTo>
                  <a:pt x="379399" y="912125"/>
                  <a:pt x="367905" y="910389"/>
                  <a:pt x="356653" y="907576"/>
                </a:cubicBezTo>
                <a:cubicBezTo>
                  <a:pt x="349675" y="905832"/>
                  <a:pt x="343159" y="902497"/>
                  <a:pt x="336181" y="900753"/>
                </a:cubicBezTo>
                <a:cubicBezTo>
                  <a:pt x="324929" y="897940"/>
                  <a:pt x="313435" y="896204"/>
                  <a:pt x="302062" y="893929"/>
                </a:cubicBezTo>
                <a:cubicBezTo>
                  <a:pt x="258690" y="897872"/>
                  <a:pt x="215466" y="900952"/>
                  <a:pt x="172408" y="907576"/>
                </a:cubicBezTo>
                <a:cubicBezTo>
                  <a:pt x="160945" y="909340"/>
                  <a:pt x="149700" y="912325"/>
                  <a:pt x="138289" y="914400"/>
                </a:cubicBezTo>
                <a:cubicBezTo>
                  <a:pt x="124676" y="916875"/>
                  <a:pt x="110993" y="918949"/>
                  <a:pt x="97345" y="921224"/>
                </a:cubicBezTo>
                <a:cubicBezTo>
                  <a:pt x="83859" y="925720"/>
                  <a:pt x="66023" y="929670"/>
                  <a:pt x="56402" y="941696"/>
                </a:cubicBezTo>
                <a:cubicBezTo>
                  <a:pt x="51909" y="947313"/>
                  <a:pt x="51853" y="955343"/>
                  <a:pt x="49578" y="962167"/>
                </a:cubicBezTo>
                <a:cubicBezTo>
                  <a:pt x="56402" y="968991"/>
                  <a:pt x="64697" y="974609"/>
                  <a:pt x="70050" y="982639"/>
                </a:cubicBezTo>
                <a:cubicBezTo>
                  <a:pt x="74040" y="988624"/>
                  <a:pt x="77114" y="995922"/>
                  <a:pt x="76874" y="1003111"/>
                </a:cubicBezTo>
                <a:cubicBezTo>
                  <a:pt x="74158" y="1084587"/>
                  <a:pt x="76392" y="1144686"/>
                  <a:pt x="56402" y="1214651"/>
                </a:cubicBezTo>
                <a:cubicBezTo>
                  <a:pt x="54426" y="1221567"/>
                  <a:pt x="51138" y="1228101"/>
                  <a:pt x="49578" y="1235123"/>
                </a:cubicBezTo>
                <a:cubicBezTo>
                  <a:pt x="46577" y="1248629"/>
                  <a:pt x="45468" y="1262499"/>
                  <a:pt x="42754" y="1276066"/>
                </a:cubicBezTo>
                <a:cubicBezTo>
                  <a:pt x="40915" y="1285262"/>
                  <a:pt x="38205" y="1294263"/>
                  <a:pt x="35930" y="1303361"/>
                </a:cubicBezTo>
                <a:cubicBezTo>
                  <a:pt x="33656" y="1328382"/>
                  <a:pt x="32660" y="1353552"/>
                  <a:pt x="29107" y="1378424"/>
                </a:cubicBezTo>
                <a:cubicBezTo>
                  <a:pt x="28090" y="1385545"/>
                  <a:pt x="24259" y="1391980"/>
                  <a:pt x="22283" y="1398896"/>
                </a:cubicBezTo>
                <a:cubicBezTo>
                  <a:pt x="5146" y="1458875"/>
                  <a:pt x="24997" y="1397578"/>
                  <a:pt x="8635" y="1446663"/>
                </a:cubicBezTo>
                <a:cubicBezTo>
                  <a:pt x="-1614" y="1518407"/>
                  <a:pt x="-4077" y="1512978"/>
                  <a:pt x="8635" y="1610436"/>
                </a:cubicBezTo>
                <a:cubicBezTo>
                  <a:pt x="10083" y="1621538"/>
                  <a:pt x="22737" y="1660857"/>
                  <a:pt x="35930" y="1671851"/>
                </a:cubicBezTo>
                <a:cubicBezTo>
                  <a:pt x="47173" y="1681220"/>
                  <a:pt x="69476" y="1687582"/>
                  <a:pt x="83698" y="1692323"/>
                </a:cubicBezTo>
                <a:cubicBezTo>
                  <a:pt x="126916" y="1690048"/>
                  <a:pt x="170223" y="1689093"/>
                  <a:pt x="213351" y="1685499"/>
                </a:cubicBezTo>
                <a:cubicBezTo>
                  <a:pt x="224910" y="1684536"/>
                  <a:pt x="235925" y="1679775"/>
                  <a:pt x="247471" y="1678675"/>
                </a:cubicBezTo>
                <a:cubicBezTo>
                  <a:pt x="283772" y="1675218"/>
                  <a:pt x="320259" y="1674126"/>
                  <a:pt x="356653" y="1671851"/>
                </a:cubicBezTo>
                <a:cubicBezTo>
                  <a:pt x="365751" y="1662753"/>
                  <a:pt x="376469" y="1655026"/>
                  <a:pt x="383948" y="1644556"/>
                </a:cubicBezTo>
                <a:cubicBezTo>
                  <a:pt x="400797" y="1620967"/>
                  <a:pt x="376330" y="1621070"/>
                  <a:pt x="411244" y="1603612"/>
                </a:cubicBezTo>
                <a:cubicBezTo>
                  <a:pt x="421618" y="1598425"/>
                  <a:pt x="433828" y="1598002"/>
                  <a:pt x="445363" y="1596788"/>
                </a:cubicBezTo>
                <a:cubicBezTo>
                  <a:pt x="477114" y="1593446"/>
                  <a:pt x="509053" y="1592239"/>
                  <a:pt x="540898" y="1589964"/>
                </a:cubicBezTo>
                <a:cubicBezTo>
                  <a:pt x="592345" y="1572817"/>
                  <a:pt x="528936" y="1595946"/>
                  <a:pt x="581841" y="1569493"/>
                </a:cubicBezTo>
                <a:cubicBezTo>
                  <a:pt x="675397" y="1522714"/>
                  <a:pt x="548611" y="1595535"/>
                  <a:pt x="656904" y="1535373"/>
                </a:cubicBezTo>
                <a:cubicBezTo>
                  <a:pt x="696587" y="1513327"/>
                  <a:pt x="657993" y="1528187"/>
                  <a:pt x="697847" y="1514902"/>
                </a:cubicBezTo>
                <a:cubicBezTo>
                  <a:pt x="704671" y="1508078"/>
                  <a:pt x="710904" y="1500608"/>
                  <a:pt x="718318" y="1494430"/>
                </a:cubicBezTo>
                <a:cubicBezTo>
                  <a:pt x="732787" y="1482372"/>
                  <a:pt x="749399" y="1475478"/>
                  <a:pt x="766086" y="1467135"/>
                </a:cubicBezTo>
                <a:cubicBezTo>
                  <a:pt x="772910" y="1460311"/>
                  <a:pt x="777004" y="1448028"/>
                  <a:pt x="786557" y="1446663"/>
                </a:cubicBezTo>
                <a:cubicBezTo>
                  <a:pt x="828417" y="1440683"/>
                  <a:pt x="849342" y="1449394"/>
                  <a:pt x="882092" y="1460311"/>
                </a:cubicBezTo>
                <a:cubicBezTo>
                  <a:pt x="897045" y="1482741"/>
                  <a:pt x="895500" y="1476534"/>
                  <a:pt x="902563" y="1501254"/>
                </a:cubicBezTo>
                <a:cubicBezTo>
                  <a:pt x="905140" y="1510272"/>
                  <a:pt x="905193" y="1520161"/>
                  <a:pt x="909387" y="1528550"/>
                </a:cubicBezTo>
                <a:cubicBezTo>
                  <a:pt x="920559" y="1550894"/>
                  <a:pt x="941074" y="1565051"/>
                  <a:pt x="957154" y="1583141"/>
                </a:cubicBezTo>
                <a:cubicBezTo>
                  <a:pt x="966830" y="1594027"/>
                  <a:pt x="975711" y="1605608"/>
                  <a:pt x="984450" y="1617260"/>
                </a:cubicBezTo>
                <a:cubicBezTo>
                  <a:pt x="989371" y="1623821"/>
                  <a:pt x="992299" y="1631933"/>
                  <a:pt x="998098" y="1637732"/>
                </a:cubicBezTo>
                <a:cubicBezTo>
                  <a:pt x="1011325" y="1650959"/>
                  <a:pt x="1022392" y="1652653"/>
                  <a:pt x="1039041" y="1658203"/>
                </a:cubicBezTo>
                <a:cubicBezTo>
                  <a:pt x="1048139" y="1655928"/>
                  <a:pt x="1057353" y="1654074"/>
                  <a:pt x="1066336" y="1651379"/>
                </a:cubicBezTo>
                <a:cubicBezTo>
                  <a:pt x="1080115" y="1647245"/>
                  <a:pt x="1107280" y="1637732"/>
                  <a:pt x="1107280" y="1637732"/>
                </a:cubicBezTo>
                <a:cubicBezTo>
                  <a:pt x="1108679" y="1625138"/>
                  <a:pt x="1109763" y="1576312"/>
                  <a:pt x="1120927" y="1555845"/>
                </a:cubicBezTo>
                <a:cubicBezTo>
                  <a:pt x="1131203" y="1537006"/>
                  <a:pt x="1155047" y="1501254"/>
                  <a:pt x="1155047" y="1501254"/>
                </a:cubicBezTo>
                <a:cubicBezTo>
                  <a:pt x="1142858" y="1476877"/>
                  <a:pt x="1145729" y="1471334"/>
                  <a:pt x="1120927" y="1460311"/>
                </a:cubicBezTo>
                <a:cubicBezTo>
                  <a:pt x="1107781" y="1454468"/>
                  <a:pt x="1079984" y="1446663"/>
                  <a:pt x="1079984" y="1446663"/>
                </a:cubicBezTo>
                <a:cubicBezTo>
                  <a:pt x="1056546" y="1376351"/>
                  <a:pt x="1064745" y="1406183"/>
                  <a:pt x="1052689" y="1357953"/>
                </a:cubicBezTo>
                <a:cubicBezTo>
                  <a:pt x="1059513" y="1314735"/>
                  <a:pt x="1059324" y="1269807"/>
                  <a:pt x="1073160" y="1228299"/>
                </a:cubicBezTo>
                <a:cubicBezTo>
                  <a:pt x="1075435" y="1221475"/>
                  <a:pt x="1078477" y="1214860"/>
                  <a:pt x="1079984" y="1207827"/>
                </a:cubicBezTo>
                <a:cubicBezTo>
                  <a:pt x="1085313" y="1182960"/>
                  <a:pt x="1087807" y="1157519"/>
                  <a:pt x="1093632" y="1132764"/>
                </a:cubicBezTo>
                <a:cubicBezTo>
                  <a:pt x="1102227" y="1096236"/>
                  <a:pt x="1114294" y="1079939"/>
                  <a:pt x="1127751" y="1044054"/>
                </a:cubicBezTo>
                <a:cubicBezTo>
                  <a:pt x="1135328" y="1023849"/>
                  <a:pt x="1138572" y="1001940"/>
                  <a:pt x="1148223" y="982639"/>
                </a:cubicBezTo>
                <a:cubicBezTo>
                  <a:pt x="1155047" y="968991"/>
                  <a:pt x="1162498" y="955640"/>
                  <a:pt x="1168695" y="941696"/>
                </a:cubicBezTo>
                <a:cubicBezTo>
                  <a:pt x="1171616" y="935123"/>
                  <a:pt x="1170432" y="926310"/>
                  <a:pt x="1175518" y="921224"/>
                </a:cubicBezTo>
                <a:cubicBezTo>
                  <a:pt x="1180604" y="916138"/>
                  <a:pt x="1188860" y="915351"/>
                  <a:pt x="1195990" y="914400"/>
                </a:cubicBezTo>
                <a:cubicBezTo>
                  <a:pt x="1223140" y="910780"/>
                  <a:pt x="1250581" y="909851"/>
                  <a:pt x="1277877" y="907576"/>
                </a:cubicBezTo>
                <a:cubicBezTo>
                  <a:pt x="1297823" y="900928"/>
                  <a:pt x="1316352" y="896397"/>
                  <a:pt x="1332468" y="880281"/>
                </a:cubicBezTo>
                <a:cubicBezTo>
                  <a:pt x="1337554" y="875195"/>
                  <a:pt x="1336075" y="866243"/>
                  <a:pt x="1339292" y="859809"/>
                </a:cubicBezTo>
                <a:cubicBezTo>
                  <a:pt x="1343423" y="851546"/>
                  <a:pt x="1373449" y="796089"/>
                  <a:pt x="1387059" y="784747"/>
                </a:cubicBezTo>
                <a:cubicBezTo>
                  <a:pt x="1392585" y="780142"/>
                  <a:pt x="1400706" y="780198"/>
                  <a:pt x="1407530" y="777923"/>
                </a:cubicBezTo>
                <a:cubicBezTo>
                  <a:pt x="1432551" y="740391"/>
                  <a:pt x="1407530" y="772236"/>
                  <a:pt x="1441650" y="743803"/>
                </a:cubicBezTo>
                <a:cubicBezTo>
                  <a:pt x="1494192" y="700018"/>
                  <a:pt x="1431764" y="743570"/>
                  <a:pt x="1482593" y="709684"/>
                </a:cubicBezTo>
                <a:cubicBezTo>
                  <a:pt x="1490875" y="697261"/>
                  <a:pt x="1512596" y="665382"/>
                  <a:pt x="1516712" y="655093"/>
                </a:cubicBezTo>
                <a:cubicBezTo>
                  <a:pt x="1532284" y="616163"/>
                  <a:pt x="1515318" y="630585"/>
                  <a:pt x="1530360" y="600502"/>
                </a:cubicBezTo>
                <a:cubicBezTo>
                  <a:pt x="1540833" y="579556"/>
                  <a:pt x="1554007" y="560033"/>
                  <a:pt x="1564480" y="539087"/>
                </a:cubicBezTo>
                <a:cubicBezTo>
                  <a:pt x="1597868" y="472311"/>
                  <a:pt x="1560155" y="531924"/>
                  <a:pt x="1591775" y="484496"/>
                </a:cubicBezTo>
                <a:cubicBezTo>
                  <a:pt x="1584951" y="482221"/>
                  <a:pt x="1578326" y="479232"/>
                  <a:pt x="1571304" y="477672"/>
                </a:cubicBezTo>
                <a:cubicBezTo>
                  <a:pt x="1557797" y="474670"/>
                  <a:pt x="1543207" y="475987"/>
                  <a:pt x="1530360" y="470848"/>
                </a:cubicBezTo>
                <a:cubicBezTo>
                  <a:pt x="1519800" y="466624"/>
                  <a:pt x="1512163" y="457200"/>
                  <a:pt x="1503065" y="450376"/>
                </a:cubicBezTo>
                <a:cubicBezTo>
                  <a:pt x="1500790" y="443552"/>
                  <a:pt x="1502226" y="433895"/>
                  <a:pt x="1496241" y="429905"/>
                </a:cubicBezTo>
                <a:cubicBezTo>
                  <a:pt x="1486590" y="423471"/>
                  <a:pt x="1473373" y="425894"/>
                  <a:pt x="1462121" y="423081"/>
                </a:cubicBezTo>
                <a:cubicBezTo>
                  <a:pt x="1455143" y="421336"/>
                  <a:pt x="1448474" y="418532"/>
                  <a:pt x="1441650" y="416257"/>
                </a:cubicBezTo>
                <a:cubicBezTo>
                  <a:pt x="1423282" y="402481"/>
                  <a:pt x="1400650" y="387518"/>
                  <a:pt x="1387059" y="368490"/>
                </a:cubicBezTo>
                <a:cubicBezTo>
                  <a:pt x="1382878" y="362637"/>
                  <a:pt x="1382510" y="354842"/>
                  <a:pt x="1380235" y="348018"/>
                </a:cubicBezTo>
                <a:cubicBezTo>
                  <a:pt x="1380140" y="347072"/>
                  <a:pt x="1368025" y="223398"/>
                  <a:pt x="1366587" y="218364"/>
                </a:cubicBezTo>
                <a:cubicBezTo>
                  <a:pt x="1362943" y="205611"/>
                  <a:pt x="1352939" y="195618"/>
                  <a:pt x="1346115" y="184245"/>
                </a:cubicBezTo>
                <a:cubicBezTo>
                  <a:pt x="1348390" y="161499"/>
                  <a:pt x="1349918" y="138665"/>
                  <a:pt x="1352939" y="116006"/>
                </a:cubicBezTo>
                <a:cubicBezTo>
                  <a:pt x="1356067" y="92548"/>
                  <a:pt x="1366598" y="81904"/>
                  <a:pt x="1352939" y="61415"/>
                </a:cubicBezTo>
                <a:cubicBezTo>
                  <a:pt x="1342431" y="45653"/>
                  <a:pt x="1327101" y="37366"/>
                  <a:pt x="1311996" y="27296"/>
                </a:cubicBezTo>
                <a:cubicBezTo>
                  <a:pt x="1271053" y="29571"/>
                  <a:pt x="1230172" y="34120"/>
                  <a:pt x="1189166" y="34120"/>
                </a:cubicBezTo>
                <a:cubicBezTo>
                  <a:pt x="1170827" y="34120"/>
                  <a:pt x="1152899" y="28029"/>
                  <a:pt x="1134575" y="27296"/>
                </a:cubicBezTo>
                <a:cubicBezTo>
                  <a:pt x="1039090" y="23477"/>
                  <a:pt x="943506" y="22747"/>
                  <a:pt x="847972" y="20472"/>
                </a:cubicBezTo>
                <a:cubicBezTo>
                  <a:pt x="834324" y="18197"/>
                  <a:pt x="820535" y="16649"/>
                  <a:pt x="807029" y="13648"/>
                </a:cubicBezTo>
                <a:cubicBezTo>
                  <a:pt x="800007" y="12088"/>
                  <a:pt x="793610" y="8235"/>
                  <a:pt x="786557" y="6824"/>
                </a:cubicBezTo>
                <a:cubicBezTo>
                  <a:pt x="770785" y="3670"/>
                  <a:pt x="754712" y="2275"/>
                  <a:pt x="738790" y="0"/>
                </a:cubicBezTo>
                <a:cubicBezTo>
                  <a:pt x="716044" y="2275"/>
                  <a:pt x="692825" y="1684"/>
                  <a:pt x="670551" y="6824"/>
                </a:cubicBezTo>
                <a:cubicBezTo>
                  <a:pt x="662560" y="8668"/>
                  <a:pt x="657759" y="17592"/>
                  <a:pt x="650080" y="20472"/>
                </a:cubicBezTo>
                <a:cubicBezTo>
                  <a:pt x="639220" y="24545"/>
                  <a:pt x="627469" y="25857"/>
                  <a:pt x="615960" y="27296"/>
                </a:cubicBezTo>
                <a:cubicBezTo>
                  <a:pt x="556426" y="34738"/>
                  <a:pt x="531799" y="9100"/>
                  <a:pt x="513602" y="40944"/>
                </a:cubicBezTo>
                <a:close/>
              </a:path>
            </a:pathLst>
          </a:custGeom>
          <a:noFill/>
          <a:ln w="38100">
            <a:solidFill>
              <a:srgbClr val="007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43600" y="2326493"/>
            <a:ext cx="200025" cy="205615"/>
          </a:xfrm>
          <a:prstGeom prst="ellipse">
            <a:avLst/>
          </a:prstGeom>
          <a:solidFill>
            <a:srgbClr val="9EDE36"/>
          </a:solidFill>
          <a:ln>
            <a:solidFill>
              <a:srgbClr val="007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26032" y="290229"/>
            <a:ext cx="75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3C"/>
                </a:solidFill>
                <a:latin typeface="Cambria" panose="02040503050406030204" pitchFamily="18" charset="0"/>
              </a:rPr>
              <a:t>CMAS</a:t>
            </a:r>
            <a:endParaRPr lang="en-US">
              <a:solidFill>
                <a:srgbClr val="00703C"/>
              </a:solidFill>
              <a:latin typeface="Cambria" panose="020405030504060302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98089" y="659561"/>
            <a:ext cx="845511" cy="1666932"/>
          </a:xfrm>
          <a:prstGeom prst="straightConnector1">
            <a:avLst/>
          </a:prstGeom>
          <a:ln>
            <a:solidFill>
              <a:srgbClr val="0070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80537" y="5169833"/>
            <a:ext cx="4622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C00000"/>
                </a:solidFill>
                <a:latin typeface="Cambria" panose="02040503050406030204" pitchFamily="18" charset="0"/>
              </a:rPr>
              <a:t>Co-location study sites</a:t>
            </a:r>
            <a:endParaRPr lang="en-US" sz="360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3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097" t="15039" r="20021" b="25781"/>
          <a:stretch/>
        </p:blipFill>
        <p:spPr>
          <a:xfrm>
            <a:off x="3777019" y="1080223"/>
            <a:ext cx="5129352" cy="3000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991" t="10093" r="9899" b="11680"/>
          <a:stretch/>
        </p:blipFill>
        <p:spPr>
          <a:xfrm>
            <a:off x="1735972" y="3691872"/>
            <a:ext cx="5230637" cy="3104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966609" y="5243963"/>
            <a:ext cx="2177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Cambria" panose="02040503050406030204" pitchFamily="18" charset="0"/>
              </a:rPr>
              <a:t>Co-location</a:t>
            </a:r>
          </a:p>
          <a:p>
            <a:r>
              <a:rPr lang="en-US" smtClean="0">
                <a:latin typeface="Cambria" panose="02040503050406030204" pitchFamily="18" charset="0"/>
              </a:rPr>
              <a:t>PA-II and </a:t>
            </a:r>
            <a:r>
              <a:rPr lang="en-US" smtClean="0">
                <a:latin typeface="Cambria" panose="02040503050406030204" pitchFamily="18" charset="0"/>
              </a:rPr>
              <a:t>FEM BAM </a:t>
            </a:r>
            <a:r>
              <a:rPr lang="en-US" smtClean="0">
                <a:latin typeface="Cambria" panose="02040503050406030204" pitchFamily="18" charset="0"/>
              </a:rPr>
              <a:t>1022</a:t>
            </a:r>
          </a:p>
          <a:p>
            <a:r>
              <a:rPr lang="en-US" smtClean="0">
                <a:latin typeface="Cambria" panose="02040503050406030204" pitchFamily="18" charset="0"/>
              </a:rPr>
              <a:t>Since March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4019" y="128318"/>
            <a:ext cx="2290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ambria" panose="02040503050406030204" pitchFamily="18" charset="0"/>
              </a:rPr>
              <a:t>Co-location</a:t>
            </a:r>
          </a:p>
          <a:p>
            <a:r>
              <a:rPr lang="en-US" smtClean="0">
                <a:latin typeface="Cambria" panose="02040503050406030204" pitchFamily="18" charset="0"/>
              </a:rPr>
              <a:t>PA-II and </a:t>
            </a:r>
            <a:r>
              <a:rPr lang="en-US" smtClean="0">
                <a:latin typeface="Cambria" panose="02040503050406030204" pitchFamily="18" charset="0"/>
              </a:rPr>
              <a:t>FEM T640X</a:t>
            </a:r>
            <a:endParaRPr lang="en-US" smtClean="0">
              <a:latin typeface="Cambria" panose="02040503050406030204" pitchFamily="18" charset="0"/>
            </a:endParaRPr>
          </a:p>
          <a:p>
            <a:r>
              <a:rPr lang="en-US" smtClean="0">
                <a:latin typeface="Cambria" panose="02040503050406030204" pitchFamily="18" charset="0"/>
              </a:rPr>
              <a:t>Since March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21" y="3071811"/>
            <a:ext cx="2672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ambria" panose="02040503050406030204" pitchFamily="18" charset="0"/>
              </a:rPr>
              <a:t>Co-location</a:t>
            </a:r>
          </a:p>
          <a:p>
            <a:r>
              <a:rPr lang="en-US" smtClean="0">
                <a:latin typeface="Cambria" panose="02040503050406030204" pitchFamily="18" charset="0"/>
              </a:rPr>
              <a:t>PA-II and </a:t>
            </a:r>
            <a:r>
              <a:rPr lang="en-US" smtClean="0">
                <a:latin typeface="Cambria" panose="02040503050406030204" pitchFamily="18" charset="0"/>
              </a:rPr>
              <a:t>FEM BAM </a:t>
            </a:r>
            <a:r>
              <a:rPr lang="en-US" smtClean="0">
                <a:latin typeface="Cambria" panose="02040503050406030204" pitchFamily="18" charset="0"/>
              </a:rPr>
              <a:t>1020</a:t>
            </a:r>
          </a:p>
          <a:p>
            <a:r>
              <a:rPr lang="en-US" smtClean="0">
                <a:latin typeface="Cambria" panose="02040503050406030204" pitchFamily="18" charset="0"/>
              </a:rPr>
              <a:t>Since June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374" r="37579"/>
          <a:stretch/>
        </p:blipFill>
        <p:spPr>
          <a:xfrm>
            <a:off x="128587" y="4494488"/>
            <a:ext cx="1468788" cy="1498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5" r="25411"/>
          <a:stretch/>
        </p:blipFill>
        <p:spPr>
          <a:xfrm>
            <a:off x="97508" y="35020"/>
            <a:ext cx="4474492" cy="3084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2" descr="C:\Users\Brian Magi\Desktop\downloads\Logomark\UNCC_Logo_1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078963"/>
            <a:ext cx="1404257" cy="6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4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25155</TotalTime>
  <Words>1014</Words>
  <Application>Microsoft Office PowerPoint</Application>
  <PresentationFormat>On-screen Show (4:3)</PresentationFormat>
  <Paragraphs>281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MS PGothic</vt:lpstr>
      <vt:lpstr>Arial</vt:lpstr>
      <vt:lpstr>Calibri</vt:lpstr>
      <vt:lpstr>Cambria</vt:lpstr>
      <vt:lpstr>Cambria Math</vt:lpstr>
      <vt:lpstr>Helvetica</vt:lpstr>
      <vt:lpstr>Wingdings</vt:lpstr>
      <vt:lpstr>PresentationSlideMaster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Magi</dc:creator>
  <cp:lastModifiedBy>Magi</cp:lastModifiedBy>
  <cp:revision>439</cp:revision>
  <dcterms:created xsi:type="dcterms:W3CDTF">2006-08-16T00:00:00Z</dcterms:created>
  <dcterms:modified xsi:type="dcterms:W3CDTF">2019-10-23T04:06:42Z</dcterms:modified>
</cp:coreProperties>
</file>