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404" r:id="rId4"/>
    <p:sldId id="306" r:id="rId5"/>
    <p:sldId id="373" r:id="rId6"/>
    <p:sldId id="259" r:id="rId7"/>
    <p:sldId id="407" r:id="rId8"/>
    <p:sldId id="311" r:id="rId9"/>
    <p:sldId id="395" r:id="rId10"/>
    <p:sldId id="396" r:id="rId11"/>
    <p:sldId id="339" r:id="rId12"/>
    <p:sldId id="258" r:id="rId13"/>
    <p:sldId id="340" r:id="rId14"/>
    <p:sldId id="355" r:id="rId15"/>
    <p:sldId id="405" r:id="rId16"/>
    <p:sldId id="322" r:id="rId17"/>
    <p:sldId id="379" r:id="rId18"/>
    <p:sldId id="397" r:id="rId19"/>
    <p:sldId id="398" r:id="rId20"/>
    <p:sldId id="400" r:id="rId21"/>
    <p:sldId id="406" r:id="rId22"/>
    <p:sldId id="324" r:id="rId23"/>
    <p:sldId id="325" r:id="rId24"/>
    <p:sldId id="399" r:id="rId25"/>
    <p:sldId id="401" r:id="rId26"/>
    <p:sldId id="394" r:id="rId27"/>
    <p:sldId id="296" r:id="rId28"/>
    <p:sldId id="273" r:id="rId29"/>
    <p:sldId id="393" r:id="rId30"/>
    <p:sldId id="410" r:id="rId31"/>
    <p:sldId id="409" r:id="rId32"/>
    <p:sldId id="371" r:id="rId33"/>
    <p:sldId id="372" r:id="rId34"/>
    <p:sldId id="4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50000"/>
    <p:restoredTop sz="94681"/>
  </p:normalViewPr>
  <p:slideViewPr>
    <p:cSldViewPr snapToGrid="0" snapToObjects="1">
      <p:cViewPr varScale="1">
        <p:scale>
          <a:sx n="93" d="100"/>
          <a:sy n="93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bnduncan\Desktop\DAQ_TX_1HrMaxO3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Daily</a:t>
            </a:r>
            <a:r>
              <a:rPr lang="en-US" baseline="0"/>
              <a:t> 1-Hour Max Ozone (ppbv)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val>
            <c:numRef>
              <c:f>Sheet1!$D$4:$D$33</c:f>
              <c:numCache>
                <c:formatCode>General</c:formatCode>
                <c:ptCount val="30"/>
                <c:pt idx="0">
                  <c:v>58.0</c:v>
                </c:pt>
                <c:pt idx="1">
                  <c:v>50.0</c:v>
                </c:pt>
                <c:pt idx="2">
                  <c:v>77.0</c:v>
                </c:pt>
                <c:pt idx="3">
                  <c:v>87.0</c:v>
                </c:pt>
                <c:pt idx="4">
                  <c:v>67.0</c:v>
                </c:pt>
                <c:pt idx="5">
                  <c:v>56.0</c:v>
                </c:pt>
                <c:pt idx="6">
                  <c:v>48.0</c:v>
                </c:pt>
                <c:pt idx="7">
                  <c:v>55.0</c:v>
                </c:pt>
                <c:pt idx="8">
                  <c:v>78.0</c:v>
                </c:pt>
                <c:pt idx="9">
                  <c:v>55.0</c:v>
                </c:pt>
                <c:pt idx="10">
                  <c:v>61.0</c:v>
                </c:pt>
                <c:pt idx="11">
                  <c:v>79.0</c:v>
                </c:pt>
                <c:pt idx="12">
                  <c:v>80.0</c:v>
                </c:pt>
                <c:pt idx="13">
                  <c:v>77.0</c:v>
                </c:pt>
                <c:pt idx="14">
                  <c:v>38.0</c:v>
                </c:pt>
                <c:pt idx="15">
                  <c:v>55.0</c:v>
                </c:pt>
                <c:pt idx="16">
                  <c:v>50.0</c:v>
                </c:pt>
                <c:pt idx="17">
                  <c:v>59.0</c:v>
                </c:pt>
                <c:pt idx="18">
                  <c:v>34.0</c:v>
                </c:pt>
                <c:pt idx="19">
                  <c:v>27.0</c:v>
                </c:pt>
                <c:pt idx="20">
                  <c:v>39.0</c:v>
                </c:pt>
                <c:pt idx="21">
                  <c:v>50.0</c:v>
                </c:pt>
                <c:pt idx="22">
                  <c:v>89.0</c:v>
                </c:pt>
                <c:pt idx="23">
                  <c:v>58.0</c:v>
                </c:pt>
                <c:pt idx="24">
                  <c:v>151.0</c:v>
                </c:pt>
                <c:pt idx="25">
                  <c:v>101.0</c:v>
                </c:pt>
                <c:pt idx="26">
                  <c:v>77.0</c:v>
                </c:pt>
                <c:pt idx="27">
                  <c:v>52.0</c:v>
                </c:pt>
                <c:pt idx="28">
                  <c:v>34.0</c:v>
                </c:pt>
                <c:pt idx="29">
                  <c:v>50.0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9132912"/>
        <c:axId val="349389872"/>
      </c:lineChart>
      <c:catAx>
        <c:axId val="309132912"/>
        <c:scaling>
          <c:orientation val="minMax"/>
        </c:scaling>
        <c:delete val="0"/>
        <c:axPos val="b"/>
        <c:majorTickMark val="none"/>
        <c:minorTickMark val="none"/>
        <c:tickLblPos val="nextTo"/>
        <c:crossAx val="349389872"/>
        <c:crosses val="autoZero"/>
        <c:auto val="1"/>
        <c:lblAlgn val="ctr"/>
        <c:lblOffset val="100"/>
        <c:noMultiLvlLbl val="0"/>
      </c:catAx>
      <c:valAx>
        <c:axId val="349389872"/>
        <c:scaling>
          <c:orientation val="minMax"/>
          <c:min val="2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Ozone (ppbv)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09132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0.3845</cdr:x>
      <cdr:y>0.61667</cdr:y>
    </cdr:from>
    <cdr:to>
      <cdr:x>0.4918</cdr:x>
      <cdr:y>0.81667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6600" y="2819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0.34873</cdr:x>
      <cdr:y>0.585</cdr:y>
    </cdr:from>
    <cdr:to>
      <cdr:x>0.45604</cdr:x>
      <cdr:y>0.785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71800" y="26746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0.40897</cdr:x>
      <cdr:y>0.52041</cdr:y>
    </cdr:from>
    <cdr:to>
      <cdr:x>0.51628</cdr:x>
      <cdr:y>0.72041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85150" y="237931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0.47691</cdr:x>
      <cdr:y>0.54039</cdr:y>
    </cdr:from>
    <cdr:to>
      <cdr:x>0.58421</cdr:x>
      <cdr:y>0.74039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064083" y="24706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0.77794</cdr:x>
      <cdr:y>0.64461</cdr:y>
    </cdr:from>
    <cdr:to>
      <cdr:x>0.88525</cdr:x>
      <cdr:y>0.84461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629400" y="29471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5FE10-82DF-1648-ADF3-48626F39274D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497BE-134C-BC44-BA68-2D2C02AF7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9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TX – 20130925</a:t>
            </a:r>
          </a:p>
          <a:p>
            <a:r>
              <a:rPr lang="en-US" dirty="0"/>
              <a:t>CMAQ 14:40 CDT</a:t>
            </a:r>
          </a:p>
          <a:p>
            <a:r>
              <a:rPr lang="en-US" dirty="0"/>
              <a:t>Red box in left map shows zoom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GCAS overflight, same 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(cf. time series plot for this day, slide 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0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slope and r for both, coincidentally.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5C4738-22FA-7D40-A27F-F24163014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A4D0740-FC8F-9946-9E05-A7F136D75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DDBBD4-0FD9-6945-B14A-0D21A6A3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D02EC-5CA1-7A48-B267-10DF1AC1049E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FE804A-0395-3F4B-848E-DCC33EFE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3F51DD-BFA3-314A-825D-9E7B22F7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8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04FBA-FDD8-D143-ABE6-2373D38E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58E52FA-6F39-D14C-B4DC-6173F087D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A4E401-1127-C047-A337-E199F5C54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7382-EEA6-474C-9D20-5E9C02254668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089F91-9909-EB43-A724-4FDA6B7C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2B8F72-0573-464D-AA96-4F34FCCE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9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8DAEC76-802F-0D49-96FF-E1B72FBB8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A8FFFD-8526-5945-BAB0-CA1747A36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011825-4366-4E45-AA1E-2D986350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23CE-C226-FE44-B5A5-B1606725E163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5BA9A6-F1F4-C54F-A90E-7DFA9FD8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ADA709-0D20-6647-BCAC-1CC31B6C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08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120904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6401859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120903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1D3641"/>
                </a:solidFill>
              </a:rPr>
              <a:pPr/>
              <a:t>10/23/19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6B5DFD-98FF-554C-98C4-F22E0BDC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CB4085-F460-3A44-8AB0-AD72D6ADF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62CD5B-C0BF-1545-BE09-0EF0743F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374D-C7C8-BD4E-965A-DD6173BBD330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2723FA-2D0C-A44E-9DE4-31894177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445131-5706-664D-B553-F443BF24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38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</a:t>
            </a:r>
            <a:r>
              <a:rPr lang="en-US" dirty="0" smtClean="0"/>
              <a:t>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3681984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07129" y="3221207"/>
            <a:ext cx="3017520" cy="10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353568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CB9705-FAB3-7048-864F-51E878E2E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555A0B-A15A-B74B-BA59-54C4B2CF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81120D-36CB-B645-BCB3-DAF6DBFB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1712-6E7C-5C4F-9C32-E41889B696B3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00FFC8-B72D-8044-A39B-BC535D22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2C90D-0ABC-C447-8A89-BAF8C1E0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2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7250C4-4878-6842-8369-9D834039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909BBF-5328-DE42-A229-08779FAA0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60DFDA6-86B6-A74B-A3A0-75ED5B261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4C6C62-F3B3-8C4A-8198-EACAF7923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7B12-8C73-C54C-A771-6132D1C835B3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04B9DC-6F90-D945-A58A-24FA43F3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1D906F5-D847-CD46-B0BA-D37F3A2E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66E24-371F-124A-9C3B-65F3944B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3290-0E93-FB40-B481-FD7AFF679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D8A078-C128-B54C-9727-C697041C4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A16B47-B39D-604B-865F-F65022E7A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1C73C8-4F6D-094D-B796-582AF380A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EF4C6BA-FB22-AC4F-84AF-42E9689EF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5E5A-A759-104D-90F9-9EE01BF6E155}" type="datetime1">
              <a:rPr lang="en-US" smtClean="0"/>
              <a:t>10/23/19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B92A01F-A643-0B43-9443-2B06673D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7AC5E3C-8A6D-8447-BF61-D9EF04B5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8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80FF3-AC58-1C48-AF4F-F428D9A1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D9F9277-9D26-764D-8647-A9B516D1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AFC6-8AC5-D14F-85ED-C49CA14E4F58}" type="datetime1">
              <a:rPr lang="en-US" smtClean="0"/>
              <a:t>10/23/19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CC442E-7622-D94F-AD86-E280304F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3914D3-3839-8C4A-88A5-BBE7F270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5DDF3CE-F055-D945-91E2-74C7AA36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3F3B-7A1A-F442-9778-10A710270CA4}" type="datetime1">
              <a:rPr lang="en-US" smtClean="0"/>
              <a:t>10/23/19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CAA915D-A0ED-4B4B-AD26-21E7443E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5E0972D-2AB7-A64E-8067-7DD4CEB8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4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BAF780-6ACC-1A49-8336-572C92E0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6616C7-96B7-A145-9FEB-1D8963BDB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42B05DB-1C89-7944-9569-772A18B7D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367CCF6-D055-D744-AB60-EE69A015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88AE-973F-7740-A4BD-907EBC4ACCE7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B717BF-2892-6B49-80FA-99981D3C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CBD322-C53D-B448-AD1A-CB6AE0B2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6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3204E-3817-0645-9F62-6DB1C0EC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605EDB5-81D7-2F48-A1EA-C9F4F6364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7F0EBD-780D-F646-9EE6-02AB940D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3BCFCE-BA9B-414E-A2B4-1A0711E3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FCB2-3FA6-C645-932D-F59C8A8D6365}" type="datetime1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5EB961-E455-2648-9FFA-EE098572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F316CD-A34C-6746-BACB-52607569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355AA9E-29FC-184B-9938-FA828447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744EDC-8C71-694D-B9AB-09B94D113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76BA06-672D-3943-96E5-4CBAD59C4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0FE79-68B3-FB46-850E-174153AB0BF2}" type="datetime1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F88E4-E0F5-984D-AB27-8EF649438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9B2801-7732-2C4F-872A-D8D892771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B192-2525-8343-96E0-87FDBA47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9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99136" y="137160"/>
            <a:ext cx="1182624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47C6FC3-52C4-4701-A1C6-FC830D6EECF8}" type="datetimeFigureOut">
              <a:rPr lang="en-US" smtClean="0">
                <a:solidFill>
                  <a:srgbClr val="DFE6D0"/>
                </a:solidFill>
              </a:rPr>
              <a:pPr/>
              <a:t>10/23/19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4831" y="6312409"/>
            <a:ext cx="4642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12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78148B-3653-4DAF-A01C-282C7068894A}" type="slidenum">
              <a:rPr lang="en-US" smtClean="0">
                <a:solidFill>
                  <a:srgbClr val="DFE6D0"/>
                </a:solidFill>
              </a:rPr>
              <a:pPr/>
              <a:t>‹#›</a:t>
            </a:fld>
            <a:endParaRPr lang="en-U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51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FF92880-3B53-5B44-B741-D2DC1F4A7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7363"/>
            <a:ext cx="9144000" cy="2387600"/>
          </a:xfrm>
        </p:spPr>
        <p:txBody>
          <a:bodyPr>
            <a:normAutofit/>
          </a:bodyPr>
          <a:lstStyle/>
          <a:p>
            <a:r>
              <a:rPr lang="en-US" sz="2700" b="1" dirty="0"/>
              <a:t>Estimation of nose-level NO</a:t>
            </a:r>
            <a:r>
              <a:rPr lang="en-US" sz="2700" b="1" baseline="-25000" dirty="0"/>
              <a:t>2</a:t>
            </a:r>
            <a:r>
              <a:rPr lang="en-US" sz="2700" b="1" dirty="0"/>
              <a:t> in the Houston-Galveston area using airborne remote sensing data from DISCOVER-AQ and output from a 4-km resolution simulation with CMAQ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DD743FF5-D5D5-5941-8819-08746E996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36838"/>
            <a:ext cx="9144000" cy="3636962"/>
          </a:xfrm>
        </p:spPr>
        <p:txBody>
          <a:bodyPr>
            <a:normAutofit/>
          </a:bodyPr>
          <a:lstStyle/>
          <a:p>
            <a:r>
              <a:rPr lang="en-US" dirty="0"/>
              <a:t>Dale J.  Allen</a:t>
            </a:r>
            <a:r>
              <a:rPr lang="en-US" baseline="30000" dirty="0"/>
              <a:t>1</a:t>
            </a:r>
            <a:r>
              <a:rPr lang="en-US" dirty="0"/>
              <a:t>, Lok N. Lamsal</a:t>
            </a:r>
            <a:r>
              <a:rPr lang="en-US" baseline="30000" dirty="0"/>
              <a:t>2,3</a:t>
            </a:r>
            <a:r>
              <a:rPr lang="en-US" dirty="0"/>
              <a:t>, Melanie B. Follette-Cook</a:t>
            </a:r>
            <a:r>
              <a:rPr lang="en-US" baseline="30000" dirty="0"/>
              <a:t>2,3</a:t>
            </a:r>
            <a:r>
              <a:rPr lang="en-US" dirty="0"/>
              <a:t>, Kenneth E. Pickering</a:t>
            </a:r>
            <a:r>
              <a:rPr lang="en-US" baseline="30000" dirty="0"/>
              <a:t>1</a:t>
            </a:r>
            <a:r>
              <a:rPr lang="en-US" dirty="0"/>
              <a:t>, William H. Swartz</a:t>
            </a:r>
            <a:r>
              <a:rPr lang="en-US" baseline="30000" dirty="0"/>
              <a:t>4</a:t>
            </a:r>
            <a:r>
              <a:rPr lang="en-US" dirty="0"/>
              <a:t>, and  Scott J. Janz</a:t>
            </a:r>
            <a:r>
              <a:rPr lang="en-US" baseline="30000" dirty="0"/>
              <a:t>2</a:t>
            </a:r>
            <a:endParaRPr lang="en-US" dirty="0"/>
          </a:p>
          <a:p>
            <a:pPr algn="l"/>
            <a:r>
              <a:rPr lang="en-US" sz="2000" baseline="30000" dirty="0"/>
              <a:t>1</a:t>
            </a:r>
            <a:r>
              <a:rPr lang="en-US" sz="2000" dirty="0"/>
              <a:t>University of Maryland, College Park, MD</a:t>
            </a:r>
          </a:p>
          <a:p>
            <a:pPr algn="l"/>
            <a:r>
              <a:rPr lang="en-US" sz="2000" baseline="30000" dirty="0"/>
              <a:t>2</a:t>
            </a:r>
            <a:r>
              <a:rPr lang="en-US" sz="2000" dirty="0"/>
              <a:t>NASA Goddard Space Flight Center, Greenbelt, MD</a:t>
            </a:r>
          </a:p>
          <a:p>
            <a:pPr algn="l"/>
            <a:r>
              <a:rPr lang="en-US" sz="2000" baseline="30000" dirty="0"/>
              <a:t>3</a:t>
            </a:r>
            <a:r>
              <a:rPr lang="en-US" sz="2000" dirty="0"/>
              <a:t>Goddard Earth Sciences Technology and Research (GESTAR), Columbia, MD</a:t>
            </a:r>
          </a:p>
          <a:p>
            <a:pPr algn="l"/>
            <a:r>
              <a:rPr lang="en-US" sz="2000" baseline="30000" dirty="0"/>
              <a:t>4</a:t>
            </a:r>
            <a:r>
              <a:rPr lang="en-US" sz="2000" dirty="0"/>
              <a:t>Johns Hopkins University Applied Physics Laboratory, Laurel, MD</a:t>
            </a:r>
            <a:endParaRPr lang="en-US" sz="2000" baseline="30000" dirty="0"/>
          </a:p>
          <a:p>
            <a:pPr algn="l"/>
            <a:endParaRPr lang="en-US" sz="2000" baseline="30000" dirty="0"/>
          </a:p>
        </p:txBody>
      </p:sp>
      <p:pic>
        <p:nvPicPr>
          <p:cNvPr id="6" name="Picture 5" descr="nasalogo_twitter.jpg">
            <a:extLst>
              <a:ext uri="{FF2B5EF4-FFF2-40B4-BE49-F238E27FC236}">
                <a16:creationId xmlns="" xmlns:a16="http://schemas.microsoft.com/office/drawing/2014/main" id="{D7850956-894E-9B48-9D34-1D22C22BD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057" y="5624830"/>
            <a:ext cx="1273885" cy="1005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92DB12-E9E9-734B-BE4F-5CFF7A2C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0" y="5441950"/>
            <a:ext cx="1188720" cy="118872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52CC323-F4BD-6240-BB8A-68D628EB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9F3E1F-6920-B346-BAE5-4FAA615C9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080" y="5258435"/>
            <a:ext cx="22758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666FAF-7050-D548-8BF5-F61BCC3B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766"/>
            <a:ext cx="110363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CMAQ is run off-line using MCIP-processed meteorological fields from WRF</a:t>
            </a:r>
            <a:endParaRPr lang="en-US" sz="2400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844E118E-2E8C-AD4B-AD95-DF25B521F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138255"/>
              </p:ext>
            </p:extLst>
          </p:nvPr>
        </p:nvGraphicFramePr>
        <p:xfrm>
          <a:off x="597408" y="1118489"/>
          <a:ext cx="10512552" cy="551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516">
                  <a:extLst>
                    <a:ext uri="{9D8B030D-6E8A-4147-A177-3AD203B41FA5}">
                      <a16:colId xmlns="" xmlns:a16="http://schemas.microsoft.com/office/drawing/2014/main" val="1406691644"/>
                    </a:ext>
                  </a:extLst>
                </a:gridCol>
                <a:gridCol w="2219676">
                  <a:extLst>
                    <a:ext uri="{9D8B030D-6E8A-4147-A177-3AD203B41FA5}">
                      <a16:colId xmlns="" xmlns:a16="http://schemas.microsoft.com/office/drawing/2014/main" val="597341813"/>
                    </a:ext>
                  </a:extLst>
                </a:gridCol>
                <a:gridCol w="363728">
                  <a:extLst>
                    <a:ext uri="{9D8B030D-6E8A-4147-A177-3AD203B41FA5}">
                      <a16:colId xmlns="" xmlns:a16="http://schemas.microsoft.com/office/drawing/2014/main" val="2446875020"/>
                    </a:ext>
                  </a:extLst>
                </a:gridCol>
                <a:gridCol w="1621536">
                  <a:extLst>
                    <a:ext uri="{9D8B030D-6E8A-4147-A177-3AD203B41FA5}">
                      <a16:colId xmlns="" xmlns:a16="http://schemas.microsoft.com/office/drawing/2014/main" val="1835522848"/>
                    </a:ext>
                  </a:extLst>
                </a:gridCol>
                <a:gridCol w="4197096">
                  <a:extLst>
                    <a:ext uri="{9D8B030D-6E8A-4147-A177-3AD203B41FA5}">
                      <a16:colId xmlns="" xmlns:a16="http://schemas.microsoft.com/office/drawing/2014/main" val="3736605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WRFv3.8.1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CMAQv5.2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5683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 12, &amp; 4 km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 12, &amp; 4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8845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 17 – Oct </a:t>
                      </a:r>
                      <a:r>
                        <a:rPr lang="en-US" dirty="0" smtClean="0"/>
                        <a:t>2, 2013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 19 – Oct </a:t>
                      </a:r>
                      <a:r>
                        <a:rPr lang="en-US" dirty="0" smtClean="0"/>
                        <a:t>1, 2013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387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BC &amp; 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BC &amp; 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MOZART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525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grid_fdda</a:t>
                      </a:r>
                      <a:r>
                        <a:rPr lang="en-US" dirty="0"/>
                        <a:t>=1,1,1 </a:t>
                      </a:r>
                    </a:p>
                    <a:p>
                      <a:r>
                        <a:rPr lang="en-US" dirty="0" err="1"/>
                        <a:t>grid_sfdda</a:t>
                      </a:r>
                      <a:r>
                        <a:rPr lang="en-US" dirty="0"/>
                        <a:t>=1,1,1</a:t>
                      </a:r>
                    </a:p>
                    <a:p>
                      <a:r>
                        <a:rPr lang="en-US" dirty="0" err="1"/>
                        <a:t>Obs_nudge</a:t>
                      </a:r>
                      <a:r>
                        <a:rPr lang="en-US" dirty="0"/>
                        <a:t>=1,1,1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cb6r3_ae6_aq (No halogen chemistry)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167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Longwave radiation</a:t>
                      </a:r>
                    </a:p>
                    <a:p>
                      <a:r>
                        <a:rPr lang="en-US" dirty="0"/>
                        <a:t>Shortwave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RRTM </a:t>
                      </a:r>
                    </a:p>
                    <a:p>
                      <a:r>
                        <a:rPr lang="en-US" dirty="0"/>
                        <a:t>Goddard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Ramboll ENVIRON and TCEQ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5287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Surface layer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Pleim</a:t>
                      </a:r>
                      <a:r>
                        <a:rPr lang="en-US" dirty="0"/>
                        <a:t>-Xu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 Source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CEMS2013 </a:t>
                      </a:r>
                    </a:p>
                    <a:p>
                      <a:r>
                        <a:rPr lang="en-US" dirty="0"/>
                        <a:t>2013 Oil &amp;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863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Cumulus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KF (all domains)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TCEQ 2012 SIP base (projected to 2013)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3779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Daily varying SST</a:t>
                      </a:r>
                    </a:p>
                    <a:p>
                      <a:r>
                        <a:rPr lang="en-US" dirty="0"/>
                        <a:t>Soil Moisture &amp;</a:t>
                      </a:r>
                    </a:p>
                    <a:p>
                      <a:r>
                        <a:rPr lang="en-US" dirty="0"/>
                        <a:t>Temperature passed between 3 day segments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Other Emissions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MEGAN, FINNv1, Lightning (Y), Dust (Y)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01877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5C7BD9-C272-6B47-BB5A-96BC2885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="" xmlns:a16="http://schemas.microsoft.com/office/drawing/2014/main" id="{AB1D6588-0C98-E847-B842-50118A6A9B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Inferred nose-level NO</a:t>
                </a:r>
                <a:r>
                  <a:rPr lang="en-US" sz="2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(S) is f(GCAS NO</a:t>
                </a:r>
                <a:r>
                  <a:rPr lang="en-US" sz="2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column) and S 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CMAQ  Refined estimate utilizes sub-grid scale (PBL) variability from GCAS</a:t>
                </a:r>
                <a:endPara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1D6588-0C98-E847-B842-50118A6A9B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="" xmlns:a16="http://schemas.microsoft.com/office/drawing/2014/main" id="{F0EA25C4-80C7-C746-99EE-9A4A96BB1719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50421" cy="347306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Initial (Intuitive) Estimate</a:t>
                </a:r>
                <a:r>
                  <a:rPr lang="en-US" sz="3200" b="1" dirty="0">
                    <a:solidFill>
                      <a:schemeClr val="tx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	        </a:t>
                </a:r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Refined estimate includes sub-grid scale GCAS info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00B0F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</m:t>
                      </m:r>
                      <m:r>
                        <a:rPr lang="en-US" sz="3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sz="3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̅"/>
                          <m:ctrlPr>
                            <a:rPr lang="el-GR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</m:oMath>
                  </m:oMathPara>
                </a14:m>
                <a:endParaRPr lang="en-US" dirty="0" err="1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000" i="1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							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endParaRPr lang="en-US" sz="2000" i="1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0EA25C4-80C7-C746-99EE-9A4A96BB171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50421" cy="3473067"/>
              </a:xfrm>
              <a:prstGeom prst="rect">
                <a:avLst/>
              </a:prstGeom>
              <a:blipFill>
                <a:blip r:embed="rId3"/>
                <a:stretch>
                  <a:fillRect l="-826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4AE03C9F-8993-6E42-AE05-B5B143AE0A1F}"/>
                  </a:ext>
                </a:extLst>
              </p:cNvPr>
              <p:cNvSpPr/>
              <p:nvPr/>
            </p:nvSpPr>
            <p:spPr>
              <a:xfrm>
                <a:off x="602850" y="3340143"/>
                <a:ext cx="11368277" cy="391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b="1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𝐈𝐧𝐟𝐞𝐫𝐫𝐞𝐝</m:t>
                      </m:r>
                      <m:r>
                        <a:rPr lang="en-US" b="1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𝐬𝐮𝐫𝐟𝐚𝐜𝐞</m:t>
                      </m:r>
                      <m:r>
                        <a:rPr lang="en-US" b="1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𝐜𝐨𝐧𝐜𝐞𝐧𝐭𝐫𝐚𝐭𝐢𝐨𝐧</m:t>
                      </m:r>
                      <m:r>
                        <a:rPr lang="en-US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baseline="-2500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𝐌𝐨𝐝𝐞𝐥𝐞𝐝</m:t>
                      </m:r>
                      <m: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𝐂𝐌𝐀𝐐</m:t>
                          </m:r>
                        </m:e>
                      </m:d>
                      <m: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</m:t>
                      </m:r>
                      <m:r>
                        <a:rPr lang="en-US" b="1" i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𝐮𝐫𝐟𝐚𝐜𝐞</m:t>
                      </m:r>
                      <m:r>
                        <a:rPr lang="en-US" b="1" i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𝐜𝐨𝐧𝐜𝐞𝐧𝐭𝐫𝐚𝐭𝐢𝐨𝐧</m:t>
                      </m:r>
                    </m:oMath>
                  </m:oMathPara>
                </a14:m>
                <a:endParaRPr lang="en-US" b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endParaRPr lang="en-US" b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𝜴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Observed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GCAS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VCD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                                  </m:t>
                      </m:r>
                      <m:r>
                        <a:rPr lang="el-GR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𝜴</m:t>
                      </m:r>
                      <m:r>
                        <a:rPr lang="en-US" b="1" i="1" baseline="-2500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Modeled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CMAQ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VCD</m:t>
                      </m:r>
                    </m:oMath>
                  </m:oMathPara>
                </a14:m>
                <a:endParaRPr lang="en-US" b="1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CMAQ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free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troposphere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VCD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      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00B0F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CMAQ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PBL</m:t>
                    </m:r>
                    <m:r>
                      <m:rPr>
                        <m:nor/>
                      </m:rPr>
                      <a:rPr lang="en-US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VCD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𝜴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𝜴</m:t>
                              </m:r>
                            </m:e>
                          </m:acc>
                        </m:den>
                      </m:f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Ratio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local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250 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GCAS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column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𝜴</m:t>
                          </m:r>
                        </m:e>
                      </m:d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column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averaged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over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4−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radius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acc>
                        <m:accPr>
                          <m:chr m:val="̅"/>
                          <m:ctrlPr>
                            <a:rPr lang="el-GR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𝜴</m:t>
                          </m:r>
                        </m:e>
                      </m:acc>
                      <m:r>
                        <m:rPr>
                          <m:nor/>
                        </m:rP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b="1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Texas D-AQ deployment provided data needed to apply this approach and evaluate its performance. 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b="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endParaRPr lang="en-US" sz="1600" dirty="0" err="1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b="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600" dirty="0" err="1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AE03C9F-8993-6E42-AE05-B5B143AE0A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50" y="3340143"/>
                <a:ext cx="11368277" cy="3917098"/>
              </a:xfrm>
              <a:prstGeom prst="rect">
                <a:avLst/>
              </a:prstGeom>
              <a:blipFill>
                <a:blip r:embed="rId4"/>
                <a:stretch>
                  <a:fillRect l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06918-2831-3540-8826-ED0908D03149}"/>
              </a:ext>
            </a:extLst>
          </p:cNvPr>
          <p:cNvSpPr txBox="1"/>
          <p:nvPr/>
        </p:nvSpPr>
        <p:spPr>
          <a:xfrm>
            <a:off x="1353873" y="416642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B902F5F9-091B-2546-8F3E-4741EEF6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671E80-1E3F-F945-A7E8-F5673C71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4C9FA1-2FB1-B94D-9762-6B3A5B9C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20" y="2629015"/>
            <a:ext cx="6887285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5B0337-4A86-084A-8B3F-C768D72D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324" y="456822"/>
            <a:ext cx="7358564" cy="210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F88F2A2-AD10-A347-9F86-5AE5F8502147}"/>
              </a:ext>
            </a:extLst>
          </p:cNvPr>
          <p:cNvSpPr txBox="1"/>
          <p:nvPr/>
        </p:nvSpPr>
        <p:spPr>
          <a:xfrm>
            <a:off x="1092200" y="0"/>
            <a:ext cx="1088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Sep 24-26  </a:t>
            </a:r>
            <a:r>
              <a:rPr lang="en-US" sz="2400" b="1" dirty="0"/>
              <a:t>time series showing biases between CMAQ- and-HSRL PBL heights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61A6BF-9346-7147-AD51-EB6AF341F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472" y="4800876"/>
            <a:ext cx="7268268" cy="2103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09C14C-B303-1F46-BB51-B3E613E1C0F8}"/>
              </a:ext>
            </a:extLst>
          </p:cNvPr>
          <p:cNvSpPr txBox="1"/>
          <p:nvPr/>
        </p:nvSpPr>
        <p:spPr>
          <a:xfrm>
            <a:off x="8918888" y="999744"/>
            <a:ext cx="27854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CMAQ PBL Height </a:t>
            </a:r>
            <a:r>
              <a:rPr lang="en-US" dirty="0" smtClean="0"/>
              <a:t>minus</a:t>
            </a:r>
            <a:endParaRPr lang="en-US" dirty="0"/>
          </a:p>
          <a:p>
            <a:r>
              <a:rPr lang="en-US" dirty="0" smtClean="0"/>
              <a:t>NASA Langley </a:t>
            </a:r>
          </a:p>
          <a:p>
            <a:r>
              <a:rPr lang="en-US" dirty="0" smtClean="0"/>
              <a:t>High Spectral Resolution Lidar (HSRL) </a:t>
            </a:r>
            <a:r>
              <a:rPr lang="en-US" dirty="0"/>
              <a:t>PBL Height</a:t>
            </a:r>
          </a:p>
          <a:p>
            <a:endParaRPr lang="en-US" dirty="0"/>
          </a:p>
          <a:p>
            <a:r>
              <a:rPr lang="en-US" dirty="0"/>
              <a:t>Biases in modeled PBL heights can lead to biases in modeled- and inferred</a:t>
            </a:r>
          </a:p>
          <a:p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concentrations.</a:t>
            </a:r>
          </a:p>
          <a:p>
            <a:endParaRPr lang="en-US" dirty="0"/>
          </a:p>
          <a:p>
            <a:r>
              <a:rPr lang="en-US" dirty="0"/>
              <a:t>Modeled biases were minimal during the morning; however, the modeled afternoon PBL height over water had a low-bias of up to 2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7CA8B9-A715-FE47-822D-47045D6CCEAB}"/>
              </a:ext>
            </a:extLst>
          </p:cNvPr>
          <p:cNvSpPr txBox="1"/>
          <p:nvPr/>
        </p:nvSpPr>
        <p:spPr>
          <a:xfrm>
            <a:off x="2791968" y="387749"/>
            <a:ext cx="152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Water</a:t>
            </a:r>
            <a:r>
              <a:rPr lang="en-US" dirty="0">
                <a:solidFill>
                  <a:srgbClr val="0070C0"/>
                </a:solidFill>
              </a:rPr>
              <a:t>      </a:t>
            </a:r>
            <a:r>
              <a:rPr lang="en-US" dirty="0">
                <a:solidFill>
                  <a:srgbClr val="00B050"/>
                </a:solidFill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37403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16328D4-001F-CA4B-BCF4-D3ED9F2E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521EE7-B1EA-114C-89E9-6C2840CDB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6100" y="3860800"/>
            <a:ext cx="236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Sep24-26 AQ poor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29" y="0"/>
            <a:ext cx="95501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494" y="0"/>
            <a:ext cx="19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25 September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17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EA269B3-01C8-2C49-A700-796F470D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8FB5DA-67AE-2240-8E86-0372005C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6500" y="0"/>
            <a:ext cx="119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(10 AM)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59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9EFB271-430D-584A-AB8B-D6A5F066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FB90AC-7A75-0C46-A8E7-88BEF3540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42" y="0"/>
            <a:ext cx="82501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900" y="1079500"/>
            <a:ext cx="15728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 breeze</a:t>
            </a:r>
          </a:p>
          <a:p>
            <a:r>
              <a:rPr lang="en-US" sz="2000" b="1" dirty="0"/>
              <a:t>d</a:t>
            </a:r>
            <a:r>
              <a:rPr lang="en-US" sz="2000" b="1" dirty="0" smtClean="0"/>
              <a:t>evelops</a:t>
            </a:r>
          </a:p>
          <a:p>
            <a:r>
              <a:rPr lang="en-US" sz="2000" b="1" dirty="0"/>
              <a:t>b</a:t>
            </a:r>
            <a:r>
              <a:rPr lang="en-US" sz="2000" b="1" dirty="0" smtClean="0"/>
              <a:t>etween</a:t>
            </a:r>
          </a:p>
          <a:p>
            <a:r>
              <a:rPr lang="en-US" sz="2000" b="1" dirty="0" smtClean="0"/>
              <a:t>17 and 20 </a:t>
            </a:r>
            <a:r>
              <a:rPr lang="en-US" sz="2000" b="1" dirty="0" smtClean="0"/>
              <a:t>UT</a:t>
            </a:r>
          </a:p>
          <a:p>
            <a:endParaRPr lang="en-US" sz="2000" b="1" dirty="0"/>
          </a:p>
          <a:p>
            <a:r>
              <a:rPr lang="en-US" sz="2000" b="1" dirty="0" smtClean="0"/>
              <a:t>(12-15 CDT)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221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48424F2-2829-C445-B887-AB67524E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AAE327-E2F7-C146-B556-516CA3FB0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47" y="0"/>
            <a:ext cx="827823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9EFB271-430D-584A-AB8B-D6A5F066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FCABB9-C1B5-0B40-859D-067DCC97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32" y="0"/>
            <a:ext cx="8236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BB35DCD-B0BB-9043-87F6-E660DEB7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8F1EF4-5810-BA42-AA9E-8C63C94D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96" y="0"/>
            <a:ext cx="823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742941B3-B435-0946-B954-606802D00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846" b="73840"/>
          <a:stretch/>
        </p:blipFill>
        <p:spPr>
          <a:xfrm>
            <a:off x="802522" y="2223532"/>
            <a:ext cx="4664692" cy="3566160"/>
          </a:xfrm>
        </p:spPr>
      </p:pic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92672F-8144-5244-8C2E-117B3D3A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4CFC1C-EDE9-5548-91C5-28C44964BD62}"/>
              </a:ext>
            </a:extLst>
          </p:cNvPr>
          <p:cNvSpPr txBox="1"/>
          <p:nvPr/>
        </p:nvSpPr>
        <p:spPr>
          <a:xfrm>
            <a:off x="592836" y="608127"/>
            <a:ext cx="5302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is criteria pollutant</a:t>
            </a:r>
          </a:p>
          <a:p>
            <a:r>
              <a:rPr lang="en-US" sz="2000" dirty="0" smtClean="0"/>
              <a:t>Exposure to high-levels of NO</a:t>
            </a:r>
            <a:r>
              <a:rPr lang="en-US" sz="2000" baseline="-25000" dirty="0" smtClean="0"/>
              <a:t>2 </a:t>
            </a:r>
          </a:p>
          <a:p>
            <a:r>
              <a:rPr lang="en-US" sz="2000" dirty="0" smtClean="0"/>
              <a:t>(~20 </a:t>
            </a:r>
            <a:r>
              <a:rPr lang="en-US" sz="2000" dirty="0" err="1" smtClean="0"/>
              <a:t>ppbv</a:t>
            </a:r>
            <a:r>
              <a:rPr lang="en-US" sz="2000" dirty="0" smtClean="0"/>
              <a:t> in </a:t>
            </a:r>
            <a:r>
              <a:rPr lang="en-US" sz="2000" i="1" dirty="0" err="1" smtClean="0"/>
              <a:t>Naess</a:t>
            </a:r>
            <a:r>
              <a:rPr lang="en-US" sz="2000" i="1" dirty="0" smtClean="0"/>
              <a:t> et al. </a:t>
            </a:r>
            <a:r>
              <a:rPr lang="en-US" sz="2000" dirty="0" smtClean="0"/>
              <a:t>study) increases chances of dying from heart or lung diseases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F3641C3-ED52-614D-81E2-737D2821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2088681"/>
            <a:ext cx="5463900" cy="3749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A7A1898-1C4D-6446-9F7C-3EBF35CEBF4D}"/>
              </a:ext>
            </a:extLst>
          </p:cNvPr>
          <p:cNvSpPr txBox="1"/>
          <p:nvPr/>
        </p:nvSpPr>
        <p:spPr>
          <a:xfrm>
            <a:off x="6072569" y="608126"/>
            <a:ext cx="492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is an air pollutant and GHG</a:t>
            </a:r>
          </a:p>
          <a:p>
            <a:r>
              <a:rPr lang="en-US" sz="2000" dirty="0" smtClean="0"/>
              <a:t>NO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smtClean="0"/>
              <a:t>an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precursor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D5129EA-0A7A-A94F-8165-F64273DDEC1F}"/>
              </a:ext>
            </a:extLst>
          </p:cNvPr>
          <p:cNvSpPr txBox="1"/>
          <p:nvPr/>
        </p:nvSpPr>
        <p:spPr>
          <a:xfrm>
            <a:off x="7485888" y="5810170"/>
            <a:ext cx="15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[Dodge, 1977]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51D2408-6533-524E-8D9F-CE6CE80FF0EB}"/>
              </a:ext>
            </a:extLst>
          </p:cNvPr>
          <p:cNvSpPr txBox="1"/>
          <p:nvPr/>
        </p:nvSpPr>
        <p:spPr>
          <a:xfrm>
            <a:off x="1279206" y="5789692"/>
            <a:ext cx="479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Naess</a:t>
            </a:r>
            <a:r>
              <a:rPr lang="en-US" dirty="0"/>
              <a:t> et al., 2007; American Jl. of Epidemiology]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DC3D70-B8D1-9846-8586-70EB456EFCDF}"/>
              </a:ext>
            </a:extLst>
          </p:cNvPr>
          <p:cNvSpPr txBox="1"/>
          <p:nvPr/>
        </p:nvSpPr>
        <p:spPr>
          <a:xfrm>
            <a:off x="1279206" y="63201"/>
            <a:ext cx="991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Why we are interested in inferring nose-level </a:t>
            </a:r>
            <a:r>
              <a:rPr lang="en-US" sz="2800" b="1" dirty="0" smtClean="0"/>
              <a:t>NO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from space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814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63" y="0"/>
            <a:ext cx="9471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EA269B3-01C8-2C49-A700-796F470D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72BCB8-B5CE-A043-88E9-28954A54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100" y="1231900"/>
            <a:ext cx="169116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Pollution front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dvances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nland with</a:t>
            </a:r>
          </a:p>
          <a:p>
            <a:r>
              <a:rPr lang="en-US" sz="2000" dirty="0" smtClean="0"/>
              <a:t>sea </a:t>
            </a:r>
            <a:r>
              <a:rPr lang="en-US" sz="2000" dirty="0" smtClean="0"/>
              <a:t>breeze</a:t>
            </a:r>
          </a:p>
          <a:p>
            <a:endParaRPr lang="en-US" sz="2000" dirty="0"/>
          </a:p>
          <a:p>
            <a:r>
              <a:rPr lang="en-US" sz="2000" dirty="0" smtClean="0"/>
              <a:t>17-20 UT</a:t>
            </a:r>
          </a:p>
          <a:p>
            <a:r>
              <a:rPr lang="en-US" sz="2000" dirty="0" smtClean="0"/>
              <a:t>(12-15 CDT)</a:t>
            </a:r>
            <a:endParaRPr lang="en-US" sz="20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07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EA269B3-01C8-2C49-A700-796F470D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350209-2139-4244-AC9B-B638A6E6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EA269B3-01C8-2C49-A700-796F470D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92B5F9-E2E5-6D4D-B09F-8CA68850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EA269B3-01C8-2C49-A700-796F470D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D228FD-7679-0B44-A77B-4BEDE160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9327251-11DD-8B4C-AA07-B930891C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E14DED-C920-B742-B3E6-346414DF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701" y="17780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Correlation between modeled nose-level and column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for 12-23 UT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691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7638C6-152C-1D4E-AFB7-40E60386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6030B9-33A4-7044-8952-D32F988D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1900" y="342900"/>
            <a:ext cx="767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Correlation between modeled nose-level and column NO</a:t>
            </a:r>
            <a:r>
              <a:rPr lang="en-US" sz="2000" b="1" baseline="-25000" dirty="0"/>
              <a:t>2</a:t>
            </a:r>
            <a:r>
              <a:rPr lang="en-US" sz="2000" b="1" dirty="0"/>
              <a:t> for </a:t>
            </a:r>
            <a:r>
              <a:rPr lang="en-US" sz="2000" b="1" dirty="0" smtClean="0"/>
              <a:t>15-20 </a:t>
            </a:r>
            <a:r>
              <a:rPr lang="en-US" sz="2000" b="1" dirty="0"/>
              <a:t>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2301" y="1518354"/>
            <a:ext cx="2247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Correlations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re higher</a:t>
            </a:r>
          </a:p>
          <a:p>
            <a:r>
              <a:rPr lang="en-US" sz="2000" dirty="0"/>
              <a:t>d</a:t>
            </a:r>
            <a:r>
              <a:rPr lang="en-US" sz="2000" dirty="0" smtClean="0"/>
              <a:t>uring </a:t>
            </a:r>
            <a:r>
              <a:rPr lang="en-US" sz="2000" dirty="0" smtClean="0"/>
              <a:t>mid-day period when </a:t>
            </a:r>
            <a:r>
              <a:rPr lang="en-US" sz="2000" dirty="0" smtClean="0"/>
              <a:t>PBL heights are large</a:t>
            </a:r>
          </a:p>
        </p:txBody>
      </p:sp>
    </p:spTree>
    <p:extLst>
      <p:ext uri="{BB962C8B-B14F-4D97-AF65-F5344CB8AC3E}">
        <p14:creationId xmlns:p14="http://schemas.microsoft.com/office/powerpoint/2010/main" val="23448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800F15-7BEE-7348-8B00-0423450D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85BEF7-EC62-8641-A33C-2157F66C8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7" y="0"/>
            <a:ext cx="93072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98100" y="3742750"/>
            <a:ext cx="14003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mixed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Poorly mixed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40900" y="152400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Urban (Polluted Site)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DCFB1-1B0B-3C40-8390-3AA7A4D9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524"/>
            <a:ext cx="10515600" cy="82554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GCAS-Inferred Nose-level NO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 as a f(LT) on 25 September</a:t>
            </a:r>
            <a:endParaRPr lang="en-US" sz="32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0C3F73-541B-8547-8272-487619EFF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Factors affecting surface-level NO2 • AMS Joint </a:t>
            </a:r>
            <a:r>
              <a:rPr lang="en-US" dirty="0" smtClean="0"/>
              <a:t>Satellite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552FF8-0C99-AB43-8A17-6A0ADFFB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BC7007-FB57-A146-9B3C-390AA50D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989" y="822960"/>
            <a:ext cx="889484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E3A67B-B45D-5C42-ACFC-3ECA57D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2E73F1F-EED0-CF41-ADE4-3FA62CAB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04" y="967713"/>
            <a:ext cx="5035906" cy="457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B5EDD16-101E-AC4B-B518-1CAD6063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59" y="967713"/>
            <a:ext cx="4886742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EFEA9A-4945-1445-9246-DCBC0E66E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604" r="-1"/>
          <a:stretch/>
        </p:blipFill>
        <p:spPr>
          <a:xfrm>
            <a:off x="640286" y="594995"/>
            <a:ext cx="817124" cy="6126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7757" y="136716"/>
            <a:ext cx="9075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          September 25</a:t>
            </a:r>
          </a:p>
          <a:p>
            <a:r>
              <a:rPr lang="en-US" sz="2400" dirty="0" smtClean="0"/>
              <a:t>        1440 LT 4 x 4 km CMAQ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          250 x 250 m GCAS-Inferred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9749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2AF8D757-68DB-6B44-ABC6-2C1EA2F69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900" y="1076957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is excellent marker of combustion-related pollutants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97B39A5-A7A3-2A4E-8A3B-8E984F656E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34241" y="2241550"/>
            <a:ext cx="3703320" cy="41148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E7ECB55-E846-4F4F-B429-620C62E76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836" y="949940"/>
            <a:ext cx="5183188" cy="12301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columns are dominated by PBL </a:t>
            </a:r>
          </a:p>
          <a:p>
            <a:r>
              <a:rPr lang="en-US" dirty="0" smtClean="0"/>
              <a:t>Thus NO</a:t>
            </a:r>
            <a:r>
              <a:rPr lang="en-US" baseline="-25000" dirty="0" smtClean="0"/>
              <a:t>2</a:t>
            </a:r>
            <a:r>
              <a:rPr lang="en-US" dirty="0" smtClean="0"/>
              <a:t> columns provide </a:t>
            </a:r>
            <a:r>
              <a:rPr lang="en-US" dirty="0"/>
              <a:t>more </a:t>
            </a:r>
            <a:r>
              <a:rPr lang="en-US" dirty="0" smtClean="0"/>
              <a:t>info </a:t>
            </a:r>
            <a:r>
              <a:rPr lang="en-US" dirty="0"/>
              <a:t>on </a:t>
            </a:r>
            <a:r>
              <a:rPr lang="en-US" dirty="0" smtClean="0"/>
              <a:t>nose-level concentrations </a:t>
            </a:r>
            <a:r>
              <a:rPr lang="en-US" dirty="0"/>
              <a:t>than do </a:t>
            </a:r>
            <a:r>
              <a:rPr lang="en-US" dirty="0" smtClean="0"/>
              <a:t>columns from other trace gases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F2BC3960-1C54-E645-BD9B-3984C02098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25883" y="2342595"/>
            <a:ext cx="5008517" cy="36845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04855C-CD3F-D145-B211-CA271B56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51D90AB-C862-D545-AB8A-38955F4346DA}"/>
              </a:ext>
            </a:extLst>
          </p:cNvPr>
          <p:cNvSpPr txBox="1"/>
          <p:nvPr/>
        </p:nvSpPr>
        <p:spPr>
          <a:xfrm>
            <a:off x="2506696" y="6189663"/>
            <a:ext cx="23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Burnett et al. (2004)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781D24-A9DB-D04E-A84B-24EBBC82A49B}"/>
              </a:ext>
            </a:extLst>
          </p:cNvPr>
          <p:cNvSpPr txBox="1"/>
          <p:nvPr/>
        </p:nvSpPr>
        <p:spPr>
          <a:xfrm>
            <a:off x="7740945" y="6189663"/>
            <a:ext cx="224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Martin et al. (2008)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A186AE-AF2A-404D-95DC-E8FBAE6C4872}"/>
              </a:ext>
            </a:extLst>
          </p:cNvPr>
          <p:cNvSpPr txBox="1"/>
          <p:nvPr/>
        </p:nvSpPr>
        <p:spPr>
          <a:xfrm>
            <a:off x="10521696" y="2560320"/>
            <a:ext cx="13117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</a:t>
            </a:r>
          </a:p>
          <a:p>
            <a:r>
              <a:rPr lang="en-US" dirty="0"/>
              <a:t>vertical</a:t>
            </a:r>
          </a:p>
          <a:p>
            <a:r>
              <a:rPr lang="en-US" dirty="0"/>
              <a:t>profiles of</a:t>
            </a:r>
          </a:p>
          <a:p>
            <a:r>
              <a:rPr lang="en-US" dirty="0"/>
              <a:t>trace gases</a:t>
            </a:r>
          </a:p>
          <a:p>
            <a:r>
              <a:rPr lang="en-US" dirty="0"/>
              <a:t>[30-50N,</a:t>
            </a:r>
          </a:p>
          <a:p>
            <a:r>
              <a:rPr lang="en-US" dirty="0"/>
              <a:t>125-70W)</a:t>
            </a:r>
          </a:p>
          <a:p>
            <a:r>
              <a:rPr lang="en-US" dirty="0"/>
              <a:t>for 2004</a:t>
            </a:r>
          </a:p>
          <a:p>
            <a:r>
              <a:rPr lang="en-US" dirty="0"/>
              <a:t>from</a:t>
            </a:r>
          </a:p>
          <a:p>
            <a:r>
              <a:rPr lang="en-US" dirty="0"/>
              <a:t>GEOS-Chem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11E64D5-71AB-6A46-83BF-3EB2A7397BAF}"/>
              </a:ext>
            </a:extLst>
          </p:cNvPr>
          <p:cNvSpPr txBox="1"/>
          <p:nvPr/>
        </p:nvSpPr>
        <p:spPr>
          <a:xfrm>
            <a:off x="617314" y="2560320"/>
            <a:ext cx="1455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Correlations</a:t>
            </a:r>
          </a:p>
          <a:p>
            <a:r>
              <a:rPr lang="en-US" dirty="0"/>
              <a:t>between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(NO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and combustion</a:t>
            </a:r>
          </a:p>
          <a:p>
            <a:r>
              <a:rPr lang="en-US" dirty="0"/>
              <a:t>related</a:t>
            </a:r>
          </a:p>
          <a:p>
            <a:r>
              <a:rPr lang="en-US" dirty="0"/>
              <a:t>pollutants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6393A19-4766-0647-BC2A-53693A8AED4D}"/>
              </a:ext>
            </a:extLst>
          </p:cNvPr>
          <p:cNvSpPr txBox="1"/>
          <p:nvPr/>
        </p:nvSpPr>
        <p:spPr>
          <a:xfrm>
            <a:off x="736600" y="426720"/>
            <a:ext cx="978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we are interested in inferring nose-level </a:t>
            </a:r>
            <a:r>
              <a:rPr lang="en-US" sz="2800" b="1" dirty="0" smtClean="0"/>
              <a:t>NO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smtClean="0"/>
              <a:t>from space?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7107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8798519-E2CB-3D44-B283-E9F70D2303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3921" y="808461"/>
          <a:ext cx="6390556" cy="380591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98794">
                  <a:extLst>
                    <a:ext uri="{9D8B030D-6E8A-4147-A177-3AD203B41FA5}">
                      <a16:colId xmlns:a16="http://schemas.microsoft.com/office/drawing/2014/main" xmlns="" val="1558101445"/>
                    </a:ext>
                  </a:extLst>
                </a:gridCol>
                <a:gridCol w="1419190">
                  <a:extLst>
                    <a:ext uri="{9D8B030D-6E8A-4147-A177-3AD203B41FA5}">
                      <a16:colId xmlns:a16="http://schemas.microsoft.com/office/drawing/2014/main" xmlns="" val="2775720598"/>
                    </a:ext>
                  </a:extLst>
                </a:gridCol>
                <a:gridCol w="1386286">
                  <a:extLst>
                    <a:ext uri="{9D8B030D-6E8A-4147-A177-3AD203B41FA5}">
                      <a16:colId xmlns:a16="http://schemas.microsoft.com/office/drawing/2014/main" xmlns="" val="1258569579"/>
                    </a:ext>
                  </a:extLst>
                </a:gridCol>
                <a:gridCol w="1386286"/>
              </a:tblGrid>
              <a:tr h="11314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Station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Median GCAS/GB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GCAS–GB 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Correlation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80714815"/>
                  </a:ext>
                </a:extLst>
              </a:tr>
              <a:tr h="445738">
                <a:tc>
                  <a:txBody>
                    <a:bodyPr/>
                    <a:lstStyle/>
                    <a:p>
                      <a:r>
                        <a:rPr lang="en-US" sz="2000" b="1" i="0" dirty="0"/>
                        <a:t>La Porte</a:t>
                      </a:r>
                      <a:endParaRPr lang="en-US" sz="2000" b="1" i="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Polluted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86225832"/>
                  </a:ext>
                </a:extLst>
              </a:tr>
              <a:tr h="445738">
                <a:tc>
                  <a:txBody>
                    <a:bodyPr/>
                    <a:lstStyle/>
                    <a:p>
                      <a:r>
                        <a:rPr lang="en-US" sz="2000" b="1" dirty="0"/>
                        <a:t>Manvel Croix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Polluted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5233355"/>
                  </a:ext>
                </a:extLst>
              </a:tr>
              <a:tr h="445738">
                <a:tc>
                  <a:txBody>
                    <a:bodyPr/>
                    <a:lstStyle/>
                    <a:p>
                      <a:r>
                        <a:rPr lang="en-US" sz="2000" b="1" dirty="0"/>
                        <a:t>Texas Avenue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Polluted</a:t>
                      </a:r>
                    </a:p>
                  </a:txBody>
                  <a:tcPr anchor="ctr"/>
                </a:tc>
              </a:tr>
              <a:tr h="445738">
                <a:tc>
                  <a:txBody>
                    <a:bodyPr/>
                    <a:lstStyle/>
                    <a:p>
                      <a:r>
                        <a:rPr lang="en-US" sz="2000" b="1" dirty="0"/>
                        <a:t>Seabrook Park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Coastal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926709"/>
                  </a:ext>
                </a:extLst>
              </a:tr>
              <a:tr h="445738">
                <a:tc>
                  <a:txBody>
                    <a:bodyPr/>
                    <a:lstStyle/>
                    <a:p>
                      <a:r>
                        <a:rPr lang="en-US" sz="2000" b="1" dirty="0"/>
                        <a:t>Smith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Coastal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93226930"/>
                  </a:ext>
                </a:extLst>
              </a:tr>
              <a:tr h="445738">
                <a:tc>
                  <a:txBody>
                    <a:bodyPr/>
                    <a:lstStyle/>
                    <a:p>
                      <a:r>
                        <a:rPr lang="en-US" sz="2000" b="1" dirty="0"/>
                        <a:t>Galveston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Marine</a:t>
                      </a:r>
                      <a:endParaRPr lang="en-US" sz="20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3921" y="177800"/>
            <a:ext cx="6722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Summary statistics at true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sites for all 9 flight days</a:t>
            </a: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FC86DC-EDC0-C44B-8452-55DD8D50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477" y="425419"/>
            <a:ext cx="4741637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0524" y="5245038"/>
            <a:ext cx="4099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CMAQ Mean surface 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during </a:t>
            </a:r>
          </a:p>
          <a:p>
            <a:r>
              <a:rPr lang="en-US" sz="2000" dirty="0" smtClean="0"/>
              <a:t>Period of airborne remote sensing for</a:t>
            </a:r>
          </a:p>
          <a:p>
            <a:r>
              <a:rPr lang="en-US" sz="2000" dirty="0" smtClean="0"/>
              <a:t>September 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72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28C1A6-179C-6140-9ADC-E40F9F74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47955"/>
            <a:ext cx="10861549" cy="132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               </a:t>
            </a:r>
            <a:r>
              <a:rPr lang="en-US" sz="2000" b="1" dirty="0" smtClean="0"/>
              <a:t>Scatterplots </a:t>
            </a:r>
            <a:r>
              <a:rPr lang="en-US" sz="2000" b="1" dirty="0" smtClean="0"/>
              <a:t>for all overpasses comparing </a:t>
            </a:r>
            <a:r>
              <a:rPr lang="en-US" sz="2000" b="1" dirty="0" smtClean="0"/>
              <a:t>ground-based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measurements (x-axis) with</a:t>
            </a:r>
            <a:br>
              <a:rPr lang="en-US" sz="2000" b="1" dirty="0" smtClean="0"/>
            </a:br>
            <a:r>
              <a:rPr lang="en-US" sz="2000" b="1" dirty="0" smtClean="0"/>
              <a:t>                      </a:t>
            </a:r>
            <a:r>
              <a:rPr lang="en-US" sz="2000" b="1" dirty="0" smtClean="0"/>
              <a:t>            CMAQ </a:t>
            </a:r>
            <a:r>
              <a:rPr lang="en-US" sz="2000" b="1" dirty="0" smtClean="0"/>
              <a:t>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(y-axis)                                     </a:t>
            </a:r>
            <a:r>
              <a:rPr lang="en-US" sz="2000" b="1" dirty="0" smtClean="0"/>
              <a:t>                 Inferred </a:t>
            </a:r>
            <a:r>
              <a:rPr lang="en-US" sz="2000" b="1" dirty="0" smtClean="0"/>
              <a:t>GCAS-based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 (y-axis)</a:t>
            </a:r>
            <a:endParaRPr lang="en-US" sz="2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3FC00C-2F91-D34F-A5C5-BD6735B6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8A6654-840B-4548-A927-18C2FEEB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88" y="1181100"/>
            <a:ext cx="1119506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4E4CF2-8FB6-424B-952E-F6110F3C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252" y="124494"/>
            <a:ext cx="10964273" cy="13255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15-20 UT Scatterplots </a:t>
            </a:r>
            <a:r>
              <a:rPr lang="en-US" sz="2400" b="1" dirty="0"/>
              <a:t>comparing ground-based NO</a:t>
            </a:r>
            <a:r>
              <a:rPr lang="en-US" sz="2400" b="1" baseline="-25000" dirty="0"/>
              <a:t>2</a:t>
            </a:r>
            <a:r>
              <a:rPr lang="en-US" sz="2400" b="1" dirty="0"/>
              <a:t> measurements (x-axis) with</a:t>
            </a:r>
            <a:br>
              <a:rPr lang="en-US" sz="2400" b="1" dirty="0"/>
            </a:br>
            <a:r>
              <a:rPr lang="en-US" sz="2400" b="1" dirty="0"/>
              <a:t>                      CMAQ NO</a:t>
            </a:r>
            <a:r>
              <a:rPr lang="en-US" sz="2400" b="1" baseline="-25000" dirty="0"/>
              <a:t>2</a:t>
            </a:r>
            <a:r>
              <a:rPr lang="en-US" sz="2400" b="1" dirty="0"/>
              <a:t> (y-axis)                                     Inferred GCAS-based NO</a:t>
            </a:r>
            <a:r>
              <a:rPr lang="en-US" sz="2400" b="1" baseline="-25000" dirty="0"/>
              <a:t>2</a:t>
            </a:r>
            <a:r>
              <a:rPr lang="en-US" sz="2400" b="1" dirty="0"/>
              <a:t> (</a:t>
            </a:r>
            <a:r>
              <a:rPr lang="en-US" sz="2400" b="1" dirty="0" smtClean="0"/>
              <a:t>y-axis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75F0718-6B86-F748-8FD5-919F1C3C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60AEE5-9B7C-074B-BC43-3894A67D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5DB27A-B27E-214B-B3D1-122CACE8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671FEF-30A0-484E-B076-16958FD1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34" y="1181100"/>
            <a:ext cx="11054166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82385" y="3196558"/>
            <a:ext cx="17381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Inferred GCAS/CMAQ NO</a:t>
            </a:r>
            <a:r>
              <a:rPr lang="en-US" baseline="-25000" dirty="0" smtClean="0"/>
              <a:t>2</a:t>
            </a:r>
            <a:r>
              <a:rPr lang="en-US" dirty="0" smtClean="0"/>
              <a:t> agrees better with </a:t>
            </a:r>
            <a:r>
              <a:rPr lang="en-US" dirty="0" err="1" smtClean="0"/>
              <a:t>obs</a:t>
            </a:r>
            <a:r>
              <a:rPr lang="en-US" dirty="0" smtClean="0"/>
              <a:t> than CMAQ NO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esp</a:t>
            </a:r>
            <a:r>
              <a:rPr lang="en-US" dirty="0" smtClean="0"/>
              <a:t> during mid-day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Conclusions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419225"/>
            <a:ext cx="10674927" cy="4351338"/>
          </a:xfrm>
        </p:spPr>
        <p:txBody>
          <a:bodyPr>
            <a:normAutofit fontScale="925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GCAS provides high-resolution info (250 x 250 m) on spatial distribution of 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over Houston-Galveston Bay area during D-AQ campaign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CMAQ captures </a:t>
            </a:r>
            <a:r>
              <a:rPr lang="en-US" dirty="0" smtClean="0">
                <a:solidFill>
                  <a:schemeClr val="bg1"/>
                </a:solidFill>
              </a:rPr>
              <a:t>inland </a:t>
            </a:r>
            <a:r>
              <a:rPr lang="en-US" dirty="0" smtClean="0">
                <a:solidFill>
                  <a:schemeClr val="bg1"/>
                </a:solidFill>
              </a:rPr>
              <a:t>advance of pollutants associated with </a:t>
            </a: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ay/sea </a:t>
            </a:r>
            <a:r>
              <a:rPr lang="en-US" dirty="0" smtClean="0">
                <a:solidFill>
                  <a:schemeClr val="bg1"/>
                </a:solidFill>
              </a:rPr>
              <a:t>breeze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Nose-level 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over Houston-Galveston Bay area has been inferred using GCAS and surface to column relationship from CMAQ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Inferred NO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concentrations are biased high when PBL is poorly mixed.  This information can be used </a:t>
            </a:r>
            <a:r>
              <a:rPr lang="en-US" dirty="0" smtClean="0">
                <a:solidFill>
                  <a:schemeClr val="bg1"/>
                </a:solidFill>
              </a:rPr>
              <a:t>to refine surface estimates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Correlations between inferred and measured surface concentrations are highest at polluted sites and during mid-day hours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821660"/>
            <a:ext cx="36576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5105" y="446977"/>
            <a:ext cx="121249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Why we are interested in inferring nose-level </a:t>
            </a:r>
            <a:r>
              <a:rPr lang="en-US" sz="2800" b="1" dirty="0" smtClean="0"/>
              <a:t>NO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from space</a:t>
            </a:r>
            <a:endParaRPr lang="en-US" sz="2800" b="1" dirty="0"/>
          </a:p>
          <a:p>
            <a:endParaRPr lang="en-US" sz="2800" dirty="0" smtClean="0"/>
          </a:p>
          <a:p>
            <a:r>
              <a:rPr lang="en-US" sz="2000" b="1" dirty="0" smtClean="0"/>
              <a:t>Surface measurements of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, especially true NO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, are relatively sparse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Remotely sensed columns for a </a:t>
            </a:r>
            <a:r>
              <a:rPr lang="en-US" sz="2000" b="1" dirty="0" smtClean="0"/>
              <a:t>set of</a:t>
            </a:r>
            <a:r>
              <a:rPr lang="en-US" sz="2000" b="1" dirty="0" smtClean="0"/>
              <a:t> </a:t>
            </a:r>
            <a:r>
              <a:rPr lang="en-US" sz="2000" b="1" dirty="0" smtClean="0"/>
              <a:t>days are available from </a:t>
            </a:r>
            <a:r>
              <a:rPr lang="en-US" sz="2000" b="1" dirty="0" smtClean="0"/>
              <a:t>aircraft in DISCOVER-AQ </a:t>
            </a:r>
            <a:r>
              <a:rPr lang="en-US" sz="2000" b="1" dirty="0" smtClean="0"/>
              <a:t>and other field campaigns </a:t>
            </a:r>
          </a:p>
          <a:p>
            <a:r>
              <a:rPr lang="en-US" sz="2000" b="1" dirty="0" smtClean="0"/>
              <a:t>and soon hourly columns will be available from TEMPO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5" y="3890048"/>
            <a:ext cx="444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CBB02F-21D9-2940-BDFA-28DA8493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97231"/>
            <a:ext cx="8355725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1A57E2-DCAA-0848-970C-611A1C3D07D9}"/>
              </a:ext>
            </a:extLst>
          </p:cNvPr>
          <p:cNvSpPr txBox="1"/>
          <p:nvPr/>
        </p:nvSpPr>
        <p:spPr>
          <a:xfrm>
            <a:off x="1752600" y="6197600"/>
            <a:ext cx="869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Nominal Flight Plan over Houston-Galveston during </a:t>
            </a:r>
            <a:r>
              <a:rPr lang="en-US" dirty="0" smtClean="0"/>
              <a:t>DISCOVER-AQ </a:t>
            </a:r>
            <a:r>
              <a:rPr lang="en-US" dirty="0"/>
              <a:t>TX campaign (Sep 2013)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DB47C7-6DAA-884D-80E9-98EEA996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AF4227-87FC-CB4D-AEFD-9B59C35DF1F4}"/>
              </a:ext>
            </a:extLst>
          </p:cNvPr>
          <p:cNvSpPr txBox="1"/>
          <p:nvPr/>
        </p:nvSpPr>
        <p:spPr>
          <a:xfrm>
            <a:off x="1852813" y="-103098"/>
            <a:ext cx="834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DISCOVER-AQ: NASA Earth Venture mission </a:t>
            </a:r>
          </a:p>
          <a:p>
            <a:pPr algn="ctr"/>
            <a:r>
              <a:rPr lang="en-US" sz="2400" dirty="0"/>
              <a:t>designed to determine the extent to which column observations</a:t>
            </a:r>
          </a:p>
          <a:p>
            <a:pPr algn="ctr"/>
            <a:r>
              <a:rPr lang="en-US" sz="2400" dirty="0"/>
              <a:t>can be used to diagnose surface air quality</a:t>
            </a:r>
          </a:p>
        </p:txBody>
      </p:sp>
    </p:spTree>
    <p:extLst>
      <p:ext uri="{BB962C8B-B14F-4D97-AF65-F5344CB8AC3E}">
        <p14:creationId xmlns:p14="http://schemas.microsoft.com/office/powerpoint/2010/main" val="40392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38401" y="5715000"/>
            <a:ext cx="415530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Relatively clean		3 flight days</a:t>
            </a:r>
          </a:p>
          <a:p>
            <a:r>
              <a:rPr lang="en-US" b="1" dirty="0">
                <a:solidFill>
                  <a:prstClr val="black"/>
                </a:solidFill>
              </a:rPr>
              <a:t>Moderate pollution	 	4</a:t>
            </a:r>
          </a:p>
          <a:p>
            <a:r>
              <a:rPr lang="en-US" b="1" dirty="0">
                <a:solidFill>
                  <a:prstClr val="black"/>
                </a:solidFill>
              </a:rPr>
              <a:t>Strongly polluted		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899398" y="1216416"/>
            <a:ext cx="8521700" cy="4425255"/>
            <a:chOff x="304800" y="1213545"/>
            <a:chExt cx="8521700" cy="4653855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/>
            </p:nvPr>
          </p:nvGraphicFramePr>
          <p:xfrm>
            <a:off x="304800" y="1295400"/>
            <a:ext cx="8521700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1752599" y="3336161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31661" y="4242554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72848" y="4057888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28929" y="3581400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51781" y="3581400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25786" y="3589496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#6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4114800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#7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84602" y="1733550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93153" y="2966829"/>
              <a:ext cx="460382" cy="388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#9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38649" y="3581936"/>
              <a:ext cx="1816716" cy="679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white"/>
                  </a:solidFill>
                </a:rPr>
                <a:t>clouds, heavy</a:t>
              </a:r>
            </a:p>
            <a:p>
              <a:r>
                <a:rPr lang="en-US" b="1" dirty="0">
                  <a:solidFill>
                    <a:prstClr val="white"/>
                  </a:solidFill>
                </a:rPr>
                <a:t>rains, marine air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25264" y="1213545"/>
              <a:ext cx="1861728" cy="614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</a:rPr>
                <a:t>bay, sea breezes</a:t>
              </a:r>
            </a:p>
            <a:p>
              <a:r>
                <a:rPr lang="en-US" sz="1600" b="1" dirty="0">
                  <a:solidFill>
                    <a:prstClr val="white"/>
                  </a:solidFill>
                </a:rPr>
                <a:t>following cold front</a:t>
              </a: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796470" y="152401"/>
            <a:ext cx="8719131" cy="1061145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Daily 1-Hour Max Ozone (ppbv) – All Stations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6696" y="762001"/>
            <a:ext cx="2767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September 1</a:t>
            </a:r>
            <a:r>
              <a:rPr lang="en-US" sz="2400" b="1" baseline="30000" dirty="0">
                <a:solidFill>
                  <a:prstClr val="white"/>
                </a:solidFill>
              </a:rPr>
              <a:t>st</a:t>
            </a:r>
            <a:r>
              <a:rPr lang="en-US" sz="2400" b="1" dirty="0">
                <a:solidFill>
                  <a:prstClr val="white"/>
                </a:solidFill>
              </a:rPr>
              <a:t> – 30</a:t>
            </a:r>
            <a:r>
              <a:rPr lang="en-US" sz="2400" b="1" baseline="30000" dirty="0">
                <a:solidFill>
                  <a:prstClr val="white"/>
                </a:solidFill>
              </a:rPr>
              <a:t>th 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333248" y="4096637"/>
            <a:ext cx="168661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E4A56ABF-6304-404C-B99D-CE67DBEA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27" y="177035"/>
            <a:ext cx="11463441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Nose-level 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is inferred using NO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vertical columns derived  </a:t>
            </a:r>
            <a:r>
              <a:rPr lang="en-US" sz="2400" b="1" dirty="0"/>
              <a:t>from NASA Geo-CAPE Airborne Simulator (GCAS) and </a:t>
            </a:r>
            <a:r>
              <a:rPr lang="en-US" sz="2400" b="1" dirty="0" smtClean="0"/>
              <a:t>surface-layer tropospheric column relationship from CMAQ</a:t>
            </a:r>
            <a:endParaRPr lang="en-US" sz="2400" b="1" baseline="-25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DE11CAA-3608-6042-B338-F2B4CBE375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24" y="1452339"/>
            <a:ext cx="4883916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5272CC-A73B-BA44-A82F-02A617940595}"/>
              </a:ext>
            </a:extLst>
          </p:cNvPr>
          <p:cNvSpPr txBox="1"/>
          <p:nvPr/>
        </p:nvSpPr>
        <p:spPr>
          <a:xfrm>
            <a:off x="195754" y="1779687"/>
            <a:ext cx="34217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GCAS measures differential slant column density (SCD) at 250 x 250 m resolution using</a:t>
            </a:r>
          </a:p>
          <a:p>
            <a:r>
              <a:rPr lang="en-US" dirty="0" smtClean="0"/>
              <a:t> UV/VIS spectrometer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Kowalewski</a:t>
            </a:r>
            <a:r>
              <a:rPr lang="en-US" dirty="0" smtClean="0"/>
              <a:t> and </a:t>
            </a:r>
            <a:r>
              <a:rPr lang="en-US" dirty="0" err="1" smtClean="0"/>
              <a:t>Janz</a:t>
            </a:r>
            <a:r>
              <a:rPr lang="en-US" dirty="0" smtClean="0"/>
              <a:t>, 2014) </a:t>
            </a:r>
          </a:p>
          <a:p>
            <a:endParaRPr lang="en-US" dirty="0"/>
          </a:p>
          <a:p>
            <a:r>
              <a:rPr lang="en-US" dirty="0" smtClean="0"/>
              <a:t>Absolute </a:t>
            </a:r>
            <a:r>
              <a:rPr lang="en-US" dirty="0" smtClean="0"/>
              <a:t>SCD </a:t>
            </a:r>
            <a:r>
              <a:rPr lang="en-US" dirty="0" smtClean="0"/>
              <a:t>is converted to vertical column density (VCD) by dividing by an air mass factor (AMF) computed with VLIDORT (</a:t>
            </a:r>
            <a:r>
              <a:rPr lang="en-US" dirty="0" err="1" smtClean="0"/>
              <a:t>Lamsal</a:t>
            </a:r>
            <a:r>
              <a:rPr lang="en-US" dirty="0" smtClean="0"/>
              <a:t> et al., 2017).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A7A42D-C828-494B-BE31-9C3EEBA99A52}"/>
              </a:ext>
            </a:extLst>
          </p:cNvPr>
          <p:cNvSpPr txBox="1"/>
          <p:nvPr/>
        </p:nvSpPr>
        <p:spPr>
          <a:xfrm>
            <a:off x="8750808" y="1450848"/>
            <a:ext cx="2880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ifferential </a:t>
            </a:r>
            <a:r>
              <a:rPr lang="en-US" dirty="0"/>
              <a:t>S</a:t>
            </a:r>
            <a:r>
              <a:rPr lang="en-US" dirty="0" smtClean="0"/>
              <a:t>CD </a:t>
            </a:r>
            <a:r>
              <a:rPr lang="en-US" dirty="0"/>
              <a:t>is converted to an absolute </a:t>
            </a:r>
            <a:r>
              <a:rPr lang="en-US" dirty="0" smtClean="0"/>
              <a:t>SCD </a:t>
            </a:r>
            <a:r>
              <a:rPr lang="en-US" dirty="0"/>
              <a:t>by subtracting </a:t>
            </a:r>
            <a:r>
              <a:rPr lang="en-US" dirty="0" smtClean="0"/>
              <a:t>off </a:t>
            </a:r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SCD </a:t>
            </a:r>
            <a:r>
              <a:rPr lang="en-US" dirty="0"/>
              <a:t>from </a:t>
            </a:r>
            <a:r>
              <a:rPr lang="en-US" dirty="0" smtClean="0"/>
              <a:t>PANDORA </a:t>
            </a:r>
            <a:r>
              <a:rPr lang="en-US" dirty="0"/>
              <a:t>instrument at a “clean” reference location.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AMFs assume Lambertian surfaces, use surface reflectivity information from MODIS, and </a:t>
            </a:r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profile </a:t>
            </a:r>
            <a:r>
              <a:rPr lang="en-US" dirty="0"/>
              <a:t>information from CMAQ.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6413" y="5387028"/>
            <a:ext cx="528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GCAS instrument being serviced at Warner Robins AFB</a:t>
            </a:r>
          </a:p>
          <a:p>
            <a:r>
              <a:rPr lang="en-US" dirty="0"/>
              <a:t>d</a:t>
            </a:r>
            <a:r>
              <a:rPr lang="en-US" dirty="0" smtClean="0"/>
              <a:t>uring GOES-R Validation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7B3309B-8769-1244-8378-36CB2004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C09E26-D718-7C4C-91C1-DF4A48B38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6764"/>
            <a:ext cx="12192000" cy="3944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84A6B1-08E9-A14E-9D9C-DE3F17A84E59}"/>
              </a:ext>
            </a:extLst>
          </p:cNvPr>
          <p:cNvSpPr txBox="1"/>
          <p:nvPr/>
        </p:nvSpPr>
        <p:spPr>
          <a:xfrm>
            <a:off x="121920" y="194377"/>
            <a:ext cx="11387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GCAS NO</a:t>
            </a:r>
            <a:r>
              <a:rPr lang="en-US" sz="2800" baseline="-25000" dirty="0"/>
              <a:t>2</a:t>
            </a:r>
            <a:r>
              <a:rPr lang="en-US" sz="2800" dirty="0"/>
              <a:t> columns over D-AQ Texas Region on September 25</a:t>
            </a:r>
          </a:p>
          <a:p>
            <a:pPr algn="ctr"/>
            <a:r>
              <a:rPr lang="en-US" sz="2800" dirty="0"/>
              <a:t>   9 AM LT                                 1 PM LT                                     3 PM LT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58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3BA5205-91A1-7C4D-B636-A9AF4F7A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B192-2525-8343-96E0-87FDBA47D2BC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A52C56-50D2-414B-B1AC-02B34750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6764"/>
            <a:ext cx="12192000" cy="3944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11A904-BED4-9144-B5F0-AF424988FC02}"/>
              </a:ext>
            </a:extLst>
          </p:cNvPr>
          <p:cNvSpPr txBox="1"/>
          <p:nvPr/>
        </p:nvSpPr>
        <p:spPr>
          <a:xfrm>
            <a:off x="-637325" y="332875"/>
            <a:ext cx="129442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GCAS NO</a:t>
            </a:r>
            <a:r>
              <a:rPr lang="en-US" sz="2800" baseline="-25000" dirty="0"/>
              <a:t>2</a:t>
            </a:r>
            <a:r>
              <a:rPr lang="en-US" sz="2800" dirty="0"/>
              <a:t> columns over D-AQ Texas Region on September 26</a:t>
            </a:r>
          </a:p>
          <a:p>
            <a:pPr algn="ctr"/>
            <a:r>
              <a:rPr lang="en-US" sz="2800" dirty="0"/>
              <a:t>                      9 AM LT                                 1 PM LT                                     3 PM LT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190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9384</TotalTime>
  <Words>1289</Words>
  <Application>Microsoft Macintosh PowerPoint</Application>
  <PresentationFormat>Widescreen</PresentationFormat>
  <Paragraphs>268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Calibri Light</vt:lpstr>
      <vt:lpstr>Cambria Math</vt:lpstr>
      <vt:lpstr>Times New Roman</vt:lpstr>
      <vt:lpstr>Tw Cen MT</vt:lpstr>
      <vt:lpstr>Arial</vt:lpstr>
      <vt:lpstr>Office Theme</vt:lpstr>
      <vt:lpstr>Thatch</vt:lpstr>
      <vt:lpstr>Estimation of nose-level NO2 in the Houston-Galveston area using airborne remote sensing data from DISCOVER-AQ and output from a 4-km resolution simulation with CMAQ </vt:lpstr>
      <vt:lpstr>PowerPoint Presentation</vt:lpstr>
      <vt:lpstr>PowerPoint Presentation</vt:lpstr>
      <vt:lpstr>PowerPoint Presentation</vt:lpstr>
      <vt:lpstr>PowerPoint Presentation</vt:lpstr>
      <vt:lpstr>Daily 1-Hour Max Ozone (ppbv) – All Stations </vt:lpstr>
      <vt:lpstr>Nose-level NO2 is inferred using NO2 vertical columns derived  from NASA Geo-CAPE Airborne Simulator (GCAS) and surface-layer tropospheric column relationship from CMAQ</vt:lpstr>
      <vt:lpstr>PowerPoint Presentation</vt:lpstr>
      <vt:lpstr>PowerPoint Presentation</vt:lpstr>
      <vt:lpstr>CMAQ is run off-line using MCIP-processed meteorological fields from WRF</vt:lpstr>
      <vt:lpstr>Inferred nose-level NO2 (S) is f(GCAS NO2 column) and S / Ω  from CMAQ  Refined estimate utilizes sub-grid scale (PBL) variability from GCAS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GCAS-Inferred Nose-level NO2 as a f(LT) on 25 September</vt:lpstr>
      <vt:lpstr>PowerPoint Presentation</vt:lpstr>
      <vt:lpstr>PowerPoint Presentation</vt:lpstr>
      <vt:lpstr>                Scatterplots for all overpasses comparing ground-based NO2 measurements (x-axis) with                                   CMAQ NO2 (y-axis)                                                      Inferred GCAS-based NO2 (y-axis)</vt:lpstr>
      <vt:lpstr>15-20 UT Scatterplots comparing ground-based NO2 measurements (x-axis) with                       CMAQ NO2 (y-axis)                                     Inferred GCAS-based NO2 (y-axis)</vt:lpstr>
      <vt:lpstr>Conclusions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Estimation of nose-level NO2 in the Houston-Galveston area using airborne remote sensing data from DISCOVER-AQ and output from a 4-km resolution simulation with CMAQ </dc:title>
  <dc:creator>Microsoft Office User</dc:creator>
  <cp:lastModifiedBy>Microsoft Office User</cp:lastModifiedBy>
  <cp:revision>122</cp:revision>
  <dcterms:created xsi:type="dcterms:W3CDTF">2019-10-10T13:52:20Z</dcterms:created>
  <dcterms:modified xsi:type="dcterms:W3CDTF">2019-10-23T12:25:29Z</dcterms:modified>
</cp:coreProperties>
</file>