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859" r:id="rId3"/>
    <p:sldId id="872" r:id="rId4"/>
    <p:sldId id="885" r:id="rId5"/>
    <p:sldId id="889" r:id="rId6"/>
    <p:sldId id="886" r:id="rId7"/>
    <p:sldId id="848" r:id="rId8"/>
    <p:sldId id="890" r:id="rId9"/>
    <p:sldId id="850" r:id="rId10"/>
    <p:sldId id="852" r:id="rId11"/>
    <p:sldId id="867" r:id="rId12"/>
    <p:sldId id="874" r:id="rId13"/>
    <p:sldId id="855" r:id="rId14"/>
    <p:sldId id="868" r:id="rId15"/>
    <p:sldId id="891" r:id="rId16"/>
    <p:sldId id="875" r:id="rId17"/>
    <p:sldId id="892" r:id="rId18"/>
    <p:sldId id="876" r:id="rId19"/>
    <p:sldId id="840" r:id="rId20"/>
    <p:sldId id="888" r:id="rId21"/>
    <p:sldId id="883" r:id="rId22"/>
    <p:sldId id="869" r:id="rId23"/>
    <p:sldId id="854" r:id="rId24"/>
    <p:sldId id="879" r:id="rId25"/>
    <p:sldId id="881" r:id="rId26"/>
    <p:sldId id="878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Brown" initials="TMB" lastIdx="1" clrIdx="0"/>
  <p:cmAuthor id="1" name="Michael Mac Kinnon" initials="MM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6F"/>
    <a:srgbClr val="006600"/>
    <a:srgbClr val="996633"/>
    <a:srgbClr val="12255A"/>
    <a:srgbClr val="153357"/>
    <a:srgbClr val="0033CC"/>
    <a:srgbClr val="00FFFF"/>
    <a:srgbClr val="FFFFCC"/>
    <a:srgbClr val="66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0691" autoAdjust="0"/>
  </p:normalViewPr>
  <p:slideViewPr>
    <p:cSldViewPr>
      <p:cViewPr varScale="1">
        <p:scale>
          <a:sx n="87" d="100"/>
          <a:sy n="87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42" y="-102"/>
      </p:cViewPr>
      <p:guideLst>
        <p:guide orient="horz" pos="2949"/>
        <p:guide pos="2229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Figures%20for%20AQ%20Update%200507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Figures%20for%20AQ%20Update%200507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SoCAB%202035%20NO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Figures%20for%20AQ%20Update%200507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Figures%20for%20AQ%20Update%200404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CA%20Pathways%20Results%20ONROA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am\Desktop\Staff%20Research\E3%20AQ%20Work\Figures%20for%20AQ%20Update%200507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Health Savings - Summer Episode</a:t>
            </a:r>
          </a:p>
        </c:rich>
      </c:tx>
      <c:layout>
        <c:manualLayout>
          <c:xMode val="edge"/>
          <c:yMode val="edge"/>
          <c:x val="0.2342431592532308"/>
          <c:y val="3.6620934844946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'BenMAP-E3 ppt'!$C$28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'BenMAP-E3 ppt'!$B$29:$B$31</c:f>
              <c:strCache>
                <c:ptCount val="3"/>
                <c:pt idx="0">
                  <c:v>HBE</c:v>
                </c:pt>
                <c:pt idx="1">
                  <c:v>NBEwSNG</c:v>
                </c:pt>
                <c:pt idx="2">
                  <c:v>HBEwT</c:v>
                </c:pt>
              </c:strCache>
            </c:strRef>
          </c:cat>
          <c:val>
            <c:numRef>
              <c:f>'BenMAP-E3 ppt'!$C$29:$C$31</c:f>
              <c:numCache>
                <c:formatCode>General</c:formatCode>
                <c:ptCount val="3"/>
                <c:pt idx="0">
                  <c:v>202.06297684299997</c:v>
                </c:pt>
                <c:pt idx="1">
                  <c:v>202.35227804000002</c:v>
                </c:pt>
                <c:pt idx="2">
                  <c:v>261.22000000000003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1-409D-A1BA-CC35C027E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36992"/>
        <c:axId val="127189760"/>
      </c:barChart>
      <c:catAx>
        <c:axId val="126036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189760"/>
        <c:crosses val="autoZero"/>
        <c:auto val="1"/>
        <c:lblAlgn val="ctr"/>
        <c:lblOffset val="100"/>
        <c:noMultiLvlLbl val="0"/>
      </c:catAx>
      <c:valAx>
        <c:axId val="12718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</a:rPr>
                  <a:t>Million $/Episode</a:t>
                </a:r>
              </a:p>
            </c:rich>
          </c:tx>
          <c:layout>
            <c:manualLayout>
              <c:xMode val="edge"/>
              <c:yMode val="edge"/>
              <c:x val="1.6189585625770327E-2"/>
              <c:y val="0.33199542340653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03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Health Savings - Winter Episode*</a:t>
            </a:r>
          </a:p>
        </c:rich>
      </c:tx>
      <c:layout>
        <c:manualLayout>
          <c:xMode val="edge"/>
          <c:yMode val="edge"/>
          <c:x val="0.17177250579294301"/>
          <c:y val="3.6620876235124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'BenMAP-E3ppt win'!$C$28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'BenMAP-E3ppt win'!$B$29:$B$31</c:f>
              <c:strCache>
                <c:ptCount val="3"/>
                <c:pt idx="0">
                  <c:v>HBE</c:v>
                </c:pt>
                <c:pt idx="1">
                  <c:v>NBEwSNG</c:v>
                </c:pt>
                <c:pt idx="2">
                  <c:v>HBEwTruck</c:v>
                </c:pt>
              </c:strCache>
            </c:strRef>
          </c:cat>
          <c:val>
            <c:numRef>
              <c:f>'BenMAP-E3ppt win'!$C$29:$C$31</c:f>
              <c:numCache>
                <c:formatCode>General</c:formatCode>
                <c:ptCount val="3"/>
                <c:pt idx="0">
                  <c:v>190.56870000000001</c:v>
                </c:pt>
                <c:pt idx="1">
                  <c:v>166.84</c:v>
                </c:pt>
                <c:pt idx="2">
                  <c:v>249.595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4-4A2A-BD43-104F93670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19680"/>
        <c:axId val="41721216"/>
      </c:barChart>
      <c:catAx>
        <c:axId val="41719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721216"/>
        <c:crosses val="autoZero"/>
        <c:auto val="1"/>
        <c:lblAlgn val="ctr"/>
        <c:lblOffset val="100"/>
        <c:noMultiLvlLbl val="0"/>
      </c:catAx>
      <c:valAx>
        <c:axId val="417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</a:rPr>
                  <a:t>Million $/ 10 day episode</a:t>
                </a:r>
              </a:p>
            </c:rich>
          </c:tx>
          <c:layout>
            <c:manualLayout>
              <c:xMode val="edge"/>
              <c:yMode val="edge"/>
              <c:x val="1.6189645765451552E-2"/>
              <c:y val="0.25401310006578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71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2035 NOx Emissions in the South Coast Air Basin</a:t>
            </a:r>
          </a:p>
        </c:rich>
      </c:tx>
      <c:layout>
        <c:manualLayout>
          <c:xMode val="edge"/>
          <c:yMode val="edge"/>
          <c:x val="0.37327147620061008"/>
          <c:y val="3.7280722372390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24448747960559"/>
          <c:y val="0.12708955223880597"/>
          <c:w val="0.64614584663403563"/>
          <c:h val="0.753988521957143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Sheet1!$D$3:$D$15</c:f>
              <c:strCache>
                <c:ptCount val="13"/>
                <c:pt idx="0">
                  <c:v>HDV</c:v>
                </c:pt>
                <c:pt idx="1">
                  <c:v>Offroad</c:v>
                </c:pt>
                <c:pt idx="2">
                  <c:v>Ships</c:v>
                </c:pt>
                <c:pt idx="3">
                  <c:v>Aircraft</c:v>
                </c:pt>
                <c:pt idx="4">
                  <c:v>Residential and Commercial Buildings</c:v>
                </c:pt>
                <c:pt idx="5">
                  <c:v>LDV</c:v>
                </c:pt>
                <c:pt idx="6">
                  <c:v>MDV</c:v>
                </c:pt>
                <c:pt idx="7">
                  <c:v>Manufacturing and Industrial</c:v>
                </c:pt>
                <c:pt idx="8">
                  <c:v>Trains</c:v>
                </c:pt>
                <c:pt idx="9">
                  <c:v>Refining</c:v>
                </c:pt>
                <c:pt idx="10">
                  <c:v>Electricity Generation</c:v>
                </c:pt>
                <c:pt idx="11">
                  <c:v>Waste</c:v>
                </c:pt>
                <c:pt idx="12">
                  <c:v>Other</c:v>
                </c:pt>
              </c:strCache>
            </c:strRef>
          </c:cat>
          <c:val>
            <c:numRef>
              <c:f>Sheet1!$E$3:$E$15</c:f>
              <c:numCache>
                <c:formatCode>General</c:formatCode>
                <c:ptCount val="13"/>
                <c:pt idx="0">
                  <c:v>34.113400000000006</c:v>
                </c:pt>
                <c:pt idx="1">
                  <c:v>29.854299999999999</c:v>
                </c:pt>
                <c:pt idx="2">
                  <c:v>22.783799999999999</c:v>
                </c:pt>
                <c:pt idx="3">
                  <c:v>20.7713</c:v>
                </c:pt>
                <c:pt idx="4">
                  <c:v>20.184100000000001</c:v>
                </c:pt>
                <c:pt idx="5">
                  <c:v>15.748000000000001</c:v>
                </c:pt>
                <c:pt idx="6">
                  <c:v>14.455299999999998</c:v>
                </c:pt>
                <c:pt idx="7">
                  <c:v>13.763199999999999</c:v>
                </c:pt>
                <c:pt idx="8">
                  <c:v>10.651400000000001</c:v>
                </c:pt>
                <c:pt idx="9">
                  <c:v>5.09</c:v>
                </c:pt>
                <c:pt idx="10">
                  <c:v>3.5198</c:v>
                </c:pt>
                <c:pt idx="11">
                  <c:v>2.9041999999999999</c:v>
                </c:pt>
                <c:pt idx="12">
                  <c:v>2.6162999999999998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4-4FD1-9FF9-5E66FF09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258560"/>
        <c:axId val="126268544"/>
      </c:barChart>
      <c:catAx>
        <c:axId val="12625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268544"/>
        <c:crosses val="autoZero"/>
        <c:auto val="1"/>
        <c:lblAlgn val="ctr"/>
        <c:lblOffset val="100"/>
        <c:noMultiLvlLbl val="0"/>
      </c:catAx>
      <c:valAx>
        <c:axId val="12626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ysClr val="windowText" lastClr="000000"/>
                    </a:solidFill>
                  </a:rPr>
                  <a:t>Tons</a:t>
                </a:r>
                <a:r>
                  <a:rPr lang="en-US" sz="1050" b="1" baseline="0">
                    <a:solidFill>
                      <a:sysClr val="windowText" lastClr="000000"/>
                    </a:solidFill>
                  </a:rPr>
                  <a:t> per Day</a:t>
                </a:r>
                <a:endParaRPr lang="en-US" sz="105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9247222118331533"/>
              <c:y val="0.92073454090439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25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2050 Total NOx Emissions</a:t>
            </a:r>
            <a:r>
              <a:rPr lang="en-US" sz="1800" b="1" baseline="0">
                <a:solidFill>
                  <a:sysClr val="windowText" lastClr="000000"/>
                </a:solidFill>
              </a:rPr>
              <a:t> </a:t>
            </a:r>
            <a:endParaRPr lang="en-US" sz="18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945179063360881"/>
          <c:y val="3.5041607079839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7942031263458046E-2"/>
          <c:y val="0.14199150707827382"/>
          <c:w val="0.87650618811563807"/>
          <c:h val="0.781373760714741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'NOx Projection'!$A$26:$A$34</c:f>
              <c:strCache>
                <c:ptCount val="5"/>
                <c:pt idx="0">
                  <c:v>CPR</c:v>
                </c:pt>
                <c:pt idx="1">
                  <c:v>HBE</c:v>
                </c:pt>
                <c:pt idx="2">
                  <c:v>NBEwSNG</c:v>
                </c:pt>
                <c:pt idx="3">
                  <c:v>HBEwTruck</c:v>
                </c:pt>
                <c:pt idx="4">
                  <c:v>NBEwITM</c:v>
                </c:pt>
              </c:strCache>
              <c:extLst/>
            </c:strRef>
          </c:cat>
          <c:val>
            <c:numRef>
              <c:f>'NOx Projection'!$B$26:$B$34</c:f>
              <c:numCache>
                <c:formatCode>General</c:formatCode>
                <c:ptCount val="5"/>
                <c:pt idx="0">
                  <c:v>48.1</c:v>
                </c:pt>
                <c:pt idx="1">
                  <c:v>40.409999999999997</c:v>
                </c:pt>
                <c:pt idx="2">
                  <c:v>41</c:v>
                </c:pt>
                <c:pt idx="3">
                  <c:v>37.5</c:v>
                </c:pt>
                <c:pt idx="4">
                  <c:v>36.299999999999997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B8A-42D3-93C0-F44437DE208D}"/>
            </c:ext>
          </c:extLst>
        </c:ser>
        <c:ser>
          <c:idx val="1"/>
          <c:order val="1"/>
          <c:spPr>
            <a:noFill/>
            <a:ln w="19050">
              <a:solidFill>
                <a:schemeClr val="tx1"/>
              </a:solidFill>
              <a:prstDash val="sysDash"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8A-42D3-93C0-F44437DE208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B8A-42D3-93C0-F44437DE208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B8A-42D3-93C0-F44437DE208D}"/>
              </c:ext>
            </c:extLst>
          </c:dPt>
          <c:cat>
            <c:strRef>
              <c:f>'NOx Projection'!$A$26:$A$34</c:f>
              <c:strCache>
                <c:ptCount val="5"/>
                <c:pt idx="0">
                  <c:v>CPR</c:v>
                </c:pt>
                <c:pt idx="1">
                  <c:v>HBE</c:v>
                </c:pt>
                <c:pt idx="2">
                  <c:v>NBEwSNG</c:v>
                </c:pt>
                <c:pt idx="3">
                  <c:v>HBEwTruck</c:v>
                </c:pt>
                <c:pt idx="4">
                  <c:v>NBEwITM</c:v>
                </c:pt>
              </c:strCache>
              <c:extLst/>
            </c:strRef>
          </c:cat>
          <c:val>
            <c:numRef>
              <c:f>'NOx Projection'!$C$26:$C$34</c:f>
              <c:numCache>
                <c:formatCode>General</c:formatCode>
                <c:ptCount val="5"/>
                <c:pt idx="0">
                  <c:v>0</c:v>
                </c:pt>
                <c:pt idx="1">
                  <c:v>7.6900000000000048</c:v>
                </c:pt>
                <c:pt idx="2">
                  <c:v>7.1000000000000014</c:v>
                </c:pt>
                <c:pt idx="3">
                  <c:v>10.600000000000001</c:v>
                </c:pt>
                <c:pt idx="4">
                  <c:v>11.800000000000004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B8A-42D3-93C0-F44437DE2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7473920"/>
        <c:axId val="127488000"/>
      </c:barChart>
      <c:catAx>
        <c:axId val="1274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488000"/>
        <c:crosses val="autoZero"/>
        <c:auto val="1"/>
        <c:lblAlgn val="ctr"/>
        <c:lblOffset val="100"/>
        <c:noMultiLvlLbl val="0"/>
      </c:catAx>
      <c:valAx>
        <c:axId val="1274880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Tons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per hour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9910390094067324E-3"/>
              <c:y val="0.41703396329634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4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Total NOx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5E-4BEF-AE16-DC0E87BE163C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5E-4BEF-AE16-DC0E87BE163C}"/>
              </c:ext>
            </c:extLst>
          </c:dPt>
          <c:dLbls>
            <c:dLbl>
              <c:idx val="0"/>
              <c:layout>
                <c:manualLayout>
                  <c:x val="-0.13982866453960913"/>
                  <c:y val="2.2745055344538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5E-4BEF-AE16-DC0E87BE163C}"/>
                </c:ext>
              </c:extLst>
            </c:dLbl>
            <c:dLbl>
              <c:idx val="1"/>
              <c:layout>
                <c:manualLayout>
                  <c:x val="0.15222023826947279"/>
                  <c:y val="-3.8637467850862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5E-4BEF-AE16-DC0E87BE1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'Impacted Sources'!$N$2:$N$3</c:f>
              <c:strCache>
                <c:ptCount val="2"/>
                <c:pt idx="0">
                  <c:v>Variable</c:v>
                </c:pt>
                <c:pt idx="1">
                  <c:v>Constant</c:v>
                </c:pt>
              </c:strCache>
            </c:strRef>
          </c:cat>
          <c:val>
            <c:numRef>
              <c:f>'Impacted Sources'!$O$2:$O$3</c:f>
              <c:numCache>
                <c:formatCode>General</c:formatCode>
                <c:ptCount val="2"/>
                <c:pt idx="0">
                  <c:v>410.53639999999996</c:v>
                </c:pt>
                <c:pt idx="1">
                  <c:v>484.03839999999991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5E-4BEF-AE16-DC0E87BE163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HDV Fuel Share</a:t>
            </a:r>
            <a:r>
              <a:rPr lang="en-US" sz="1600" b="1" baseline="0" dirty="0">
                <a:solidFill>
                  <a:schemeClr val="tx1"/>
                </a:solidFill>
              </a:rPr>
              <a:t> in 2050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21292094844077"/>
          <c:y val="5.8671709456462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474453934783575"/>
          <c:y val="0.13756136764986324"/>
          <c:w val="0.69457749455046935"/>
          <c:h val="0.65244480855467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HDT!$B$22</c:f>
              <c:strCache>
                <c:ptCount val="1"/>
                <c:pt idx="0">
                  <c:v>CNG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HDT!$C$21:$K$21</c:f>
              <c:strCache>
                <c:ptCount val="5"/>
                <c:pt idx="0">
                  <c:v>CPR</c:v>
                </c:pt>
                <c:pt idx="1">
                  <c:v>HBE</c:v>
                </c:pt>
                <c:pt idx="2">
                  <c:v>HBEwT</c:v>
                </c:pt>
                <c:pt idx="3">
                  <c:v>NBEwSNG</c:v>
                </c:pt>
                <c:pt idx="4">
                  <c:v>NBEwITM</c:v>
                </c:pt>
              </c:strCache>
            </c:strRef>
          </c:cat>
          <c:val>
            <c:numRef>
              <c:f>HDT!$C$22:$K$22</c:f>
              <c:numCache>
                <c:formatCode>General</c:formatCode>
                <c:ptCount val="5"/>
                <c:pt idx="0">
                  <c:v>0.13210467253360805</c:v>
                </c:pt>
                <c:pt idx="1">
                  <c:v>0.31426354348259627</c:v>
                </c:pt>
                <c:pt idx="2">
                  <c:v>0.37618206768813944</c:v>
                </c:pt>
                <c:pt idx="3">
                  <c:v>0.37618206768813944</c:v>
                </c:pt>
                <c:pt idx="4">
                  <c:v>1.7686240883532489E-2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9-48EE-8CCB-FCD4FE76B32A}"/>
            </c:ext>
          </c:extLst>
        </c:ser>
        <c:ser>
          <c:idx val="1"/>
          <c:order val="1"/>
          <c:tx>
            <c:strRef>
              <c:f>HDT!$B$23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HDT!$C$21:$K$21</c:f>
              <c:strCache>
                <c:ptCount val="5"/>
                <c:pt idx="0">
                  <c:v>CPR</c:v>
                </c:pt>
                <c:pt idx="1">
                  <c:v>HBE</c:v>
                </c:pt>
                <c:pt idx="2">
                  <c:v>HBEwT</c:v>
                </c:pt>
                <c:pt idx="3">
                  <c:v>NBEwSNG</c:v>
                </c:pt>
                <c:pt idx="4">
                  <c:v>NBEwITM</c:v>
                </c:pt>
              </c:strCache>
            </c:strRef>
          </c:cat>
          <c:val>
            <c:numRef>
              <c:f>HDT!$C$23:$K$23</c:f>
              <c:numCache>
                <c:formatCode>General</c:formatCode>
                <c:ptCount val="5"/>
                <c:pt idx="0">
                  <c:v>0.82147212135396641</c:v>
                </c:pt>
                <c:pt idx="1">
                  <c:v>0.45205074954492636</c:v>
                </c:pt>
                <c:pt idx="2">
                  <c:v>0.13097204363979828</c:v>
                </c:pt>
                <c:pt idx="3">
                  <c:v>0.13097204363979828</c:v>
                </c:pt>
                <c:pt idx="4">
                  <c:v>1.6195404429145736E-2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9-48EE-8CCB-FCD4FE76B32A}"/>
            </c:ext>
          </c:extLst>
        </c:ser>
        <c:ser>
          <c:idx val="2"/>
          <c:order val="2"/>
          <c:tx>
            <c:strRef>
              <c:f>HDT!$B$24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HDT!$C$21:$K$21</c:f>
              <c:strCache>
                <c:ptCount val="5"/>
                <c:pt idx="0">
                  <c:v>CPR</c:v>
                </c:pt>
                <c:pt idx="1">
                  <c:v>HBE</c:v>
                </c:pt>
                <c:pt idx="2">
                  <c:v>HBEwT</c:v>
                </c:pt>
                <c:pt idx="3">
                  <c:v>NBEwSNG</c:v>
                </c:pt>
                <c:pt idx="4">
                  <c:v>NBEwITM</c:v>
                </c:pt>
              </c:strCache>
            </c:strRef>
          </c:cat>
          <c:val>
            <c:numRef>
              <c:f>HDT!$C$24:$K$24</c:f>
              <c:numCache>
                <c:formatCode>General</c:formatCode>
                <c:ptCount val="5"/>
                <c:pt idx="0">
                  <c:v>2.1715326990217262E-2</c:v>
                </c:pt>
                <c:pt idx="1">
                  <c:v>0.23368570697247737</c:v>
                </c:pt>
                <c:pt idx="2">
                  <c:v>0.45434869594658428</c:v>
                </c:pt>
                <c:pt idx="3">
                  <c:v>0.45434869594658428</c:v>
                </c:pt>
                <c:pt idx="4">
                  <c:v>0.41630586515070644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59-48EE-8CCB-FCD4FE76B32A}"/>
            </c:ext>
          </c:extLst>
        </c:ser>
        <c:ser>
          <c:idx val="3"/>
          <c:order val="3"/>
          <c:tx>
            <c:strRef>
              <c:f>HDT!$B$25</c:f>
              <c:strCache>
                <c:ptCount val="1"/>
                <c:pt idx="0">
                  <c:v>Hydrogen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cat>
            <c:strRef>
              <c:f>HDT!$C$21:$K$21</c:f>
              <c:strCache>
                <c:ptCount val="5"/>
                <c:pt idx="0">
                  <c:v>CPR</c:v>
                </c:pt>
                <c:pt idx="1">
                  <c:v>HBE</c:v>
                </c:pt>
                <c:pt idx="2">
                  <c:v>HBEwT</c:v>
                </c:pt>
                <c:pt idx="3">
                  <c:v>NBEwSNG</c:v>
                </c:pt>
                <c:pt idx="4">
                  <c:v>NBEwITM</c:v>
                </c:pt>
              </c:strCache>
            </c:strRef>
          </c:cat>
          <c:val>
            <c:numRef>
              <c:f>HDT!$C$25:$K$25</c:f>
              <c:numCache>
                <c:formatCode>General</c:formatCode>
                <c:ptCount val="5"/>
                <c:pt idx="0">
                  <c:v>2.4707879122208214E-2</c:v>
                </c:pt>
                <c:pt idx="1">
                  <c:v>0</c:v>
                </c:pt>
                <c:pt idx="2">
                  <c:v>3.8497192725477962E-2</c:v>
                </c:pt>
                <c:pt idx="3">
                  <c:v>3.8497192725477962E-2</c:v>
                </c:pt>
                <c:pt idx="4">
                  <c:v>0.54981248953661532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59-48EE-8CCB-FCD4FE76B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417728"/>
        <c:axId val="127427712"/>
      </c:barChart>
      <c:catAx>
        <c:axId val="1274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427712"/>
        <c:crosses val="autoZero"/>
        <c:auto val="1"/>
        <c:lblAlgn val="ctr"/>
        <c:lblOffset val="100"/>
        <c:noMultiLvlLbl val="0"/>
      </c:catAx>
      <c:valAx>
        <c:axId val="1274277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4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283442323946796"/>
          <c:y val="0.24235419849209086"/>
          <c:w val="0.18105431736287203"/>
          <c:h val="0.17385293491488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2035/2050</a:t>
            </a:r>
            <a:r>
              <a:rPr lang="en-US" b="1" baseline="0" dirty="0">
                <a:solidFill>
                  <a:schemeClr val="tx1"/>
                </a:solidFill>
              </a:rPr>
              <a:t> NOx Growth Factors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106895728942971"/>
          <c:y val="1.0582010582010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5552904371802013E-2"/>
          <c:y val="0.18616422947131608"/>
          <c:w val="0.92592857710967946"/>
          <c:h val="0.51490709494646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Factors!$N$45</c:f>
              <c:strCache>
                <c:ptCount val="1"/>
                <c:pt idx="0">
                  <c:v>High Building Electrification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Factors!$O$44:$R$44</c:f>
              <c:strCache>
                <c:ptCount val="4"/>
                <c:pt idx="0">
                  <c:v>Residential and Commercial Buildings*</c:v>
                </c:pt>
                <c:pt idx="1">
                  <c:v>Trucks</c:v>
                </c:pt>
                <c:pt idx="2">
                  <c:v>Industry</c:v>
                </c:pt>
                <c:pt idx="3">
                  <c:v>Electricity Generation</c:v>
                </c:pt>
              </c:strCache>
            </c:strRef>
          </c:cat>
          <c:val>
            <c:numRef>
              <c:f>Factors!$O$45:$R$45</c:f>
              <c:numCache>
                <c:formatCode>General</c:formatCode>
                <c:ptCount val="4"/>
                <c:pt idx="0">
                  <c:v>0.28355784000945278</c:v>
                </c:pt>
                <c:pt idx="1">
                  <c:v>0.6964933407865358</c:v>
                </c:pt>
                <c:pt idx="2">
                  <c:v>1.0229447121917643</c:v>
                </c:pt>
                <c:pt idx="3">
                  <c:v>0.43952918088437293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7-45E5-95B8-898BAA9A1218}"/>
            </c:ext>
          </c:extLst>
        </c:ser>
        <c:ser>
          <c:idx val="1"/>
          <c:order val="1"/>
          <c:tx>
            <c:strRef>
              <c:f>Factors!$N$46</c:f>
              <c:strCache>
                <c:ptCount val="1"/>
                <c:pt idx="0">
                  <c:v>No Building Electrification w/ SNG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Factors!$O$44:$R$44</c:f>
              <c:strCache>
                <c:ptCount val="4"/>
                <c:pt idx="0">
                  <c:v>Residential and Commercial Buildings*</c:v>
                </c:pt>
                <c:pt idx="1">
                  <c:v>Trucks</c:v>
                </c:pt>
                <c:pt idx="2">
                  <c:v>Industry</c:v>
                </c:pt>
                <c:pt idx="3">
                  <c:v>Electricity Generation</c:v>
                </c:pt>
              </c:strCache>
            </c:strRef>
          </c:cat>
          <c:val>
            <c:numRef>
              <c:f>Factors!$O$46:$R$46</c:f>
              <c:numCache>
                <c:formatCode>General</c:formatCode>
                <c:ptCount val="4"/>
                <c:pt idx="0">
                  <c:v>1.1354312894388945</c:v>
                </c:pt>
                <c:pt idx="1">
                  <c:v>0.27337753591213182</c:v>
                </c:pt>
                <c:pt idx="2">
                  <c:v>1.0229447121917643</c:v>
                </c:pt>
                <c:pt idx="3">
                  <c:v>0.29948687641910166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7-45E5-95B8-898BAA9A1218}"/>
            </c:ext>
          </c:extLst>
        </c:ser>
        <c:ser>
          <c:idx val="2"/>
          <c:order val="2"/>
          <c:tx>
            <c:strRef>
              <c:f>Factors!$N$47</c:f>
              <c:strCache>
                <c:ptCount val="1"/>
                <c:pt idx="0">
                  <c:v>High Building Electrification w/ Trucks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Factors!$O$44:$R$44</c:f>
              <c:strCache>
                <c:ptCount val="4"/>
                <c:pt idx="0">
                  <c:v>Residential and Commercial Buildings*</c:v>
                </c:pt>
                <c:pt idx="1">
                  <c:v>Trucks</c:v>
                </c:pt>
                <c:pt idx="2">
                  <c:v>Industry</c:v>
                </c:pt>
                <c:pt idx="3">
                  <c:v>Electricity Generation</c:v>
                </c:pt>
              </c:strCache>
            </c:strRef>
          </c:cat>
          <c:val>
            <c:numRef>
              <c:f>Factors!$O$47:$R$47</c:f>
              <c:numCache>
                <c:formatCode>General</c:formatCode>
                <c:ptCount val="4"/>
                <c:pt idx="0">
                  <c:v>0.28355784000945278</c:v>
                </c:pt>
                <c:pt idx="1">
                  <c:v>0.27337753591213182</c:v>
                </c:pt>
                <c:pt idx="2">
                  <c:v>1.0229447121917643</c:v>
                </c:pt>
                <c:pt idx="3">
                  <c:v>0.43952918088437293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C7-45E5-95B8-898BAA9A1218}"/>
            </c:ext>
          </c:extLst>
        </c:ser>
        <c:ser>
          <c:idx val="3"/>
          <c:order val="3"/>
          <c:tx>
            <c:strRef>
              <c:f>Factors!$N$48</c:f>
              <c:strCache>
                <c:ptCount val="1"/>
                <c:pt idx="0">
                  <c:v>No Building Electrification w/ Industry and Trucks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Factors!$O$44:$R$44</c:f>
              <c:strCache>
                <c:ptCount val="4"/>
                <c:pt idx="0">
                  <c:v>Residential and Commercial Buildings*</c:v>
                </c:pt>
                <c:pt idx="1">
                  <c:v>Trucks</c:v>
                </c:pt>
                <c:pt idx="2">
                  <c:v>Industry</c:v>
                </c:pt>
                <c:pt idx="3">
                  <c:v>Electricity Generation</c:v>
                </c:pt>
              </c:strCache>
            </c:strRef>
          </c:cat>
          <c:val>
            <c:numRef>
              <c:f>Factors!$O$48:$R$48</c:f>
              <c:numCache>
                <c:formatCode>General</c:formatCode>
                <c:ptCount val="4"/>
                <c:pt idx="0">
                  <c:v>1.4231537949059627</c:v>
                </c:pt>
                <c:pt idx="1">
                  <c:v>1.7058179667569208E-2</c:v>
                </c:pt>
                <c:pt idx="2">
                  <c:v>0.57850237993276454</c:v>
                </c:pt>
                <c:pt idx="3">
                  <c:v>0.20023383634782843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C7-45E5-95B8-898BAA9A1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91712"/>
        <c:axId val="127893504"/>
      </c:barChart>
      <c:catAx>
        <c:axId val="1278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893504"/>
        <c:crosses val="autoZero"/>
        <c:auto val="1"/>
        <c:lblAlgn val="ctr"/>
        <c:lblOffset val="100"/>
        <c:noMultiLvlLbl val="0"/>
      </c:catAx>
      <c:valAx>
        <c:axId val="12789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80460775736367"/>
          <c:y val="0.81347331583552063"/>
          <c:w val="0.86813489222938056"/>
          <c:h val="0.16007165770945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DF957465-570A-4285-B7DE-49A69017CC2F}" type="datetimeFigureOut">
              <a:rPr lang="en-US" smtClean="0"/>
              <a:pPr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D1FEF7A1-659D-4DE9-A68A-557378D4D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611ECD35-C3EA-46BC-B5AD-699E2D69BB10}" type="datetimeFigureOut">
              <a:rPr lang="en-US" smtClean="0"/>
              <a:pPr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4266F31A-65CC-4066-9E40-F02CE0EEF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4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4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E3=Energy + Environmental Economics What is pathway model?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PATHWAYS model helps clients plan for and achieve economy-wide decarbonization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identifies GHG reduction measures from transportation, buildings, industry, electricity, and other sectors, and captures interactions among measures to create a detailed picture of emissions reductions and costs through 2050.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0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3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9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7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6F31A-65CC-4066-9E40-F02CE0EEF9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6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3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DED97-95AB-4EFD-9821-11177C78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4C3E-8751-409E-B913-F64A13541B29}" type="datetime1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71161-01CA-4D77-BFCE-E16FB47D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683DD-5120-455A-921B-2128B8B4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3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7CD6-71B1-4EB9-9A01-B5BCDF44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6220-3435-49A9-8D54-66C7B5A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FC5A0-0C2F-4081-A381-78C17D9F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01653-D1EF-45E6-8805-27B9194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982D-9CF9-4C3F-96BD-463C804595A7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76543-C0C1-4039-8C59-68E85120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54A41-69FE-42A8-8AC3-60C1D892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CE12-4775-48A2-978B-B694F8CE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F3CEF-3974-4234-B9C6-461038B1D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ECF9-1D1B-44FC-ADBF-1E569DFD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5A88-9E97-4DAB-90FD-3818F11D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2872-12F3-497C-AEE0-B9FBFFA2708F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419D-562E-4512-AA33-1A84A2AF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8CE03-6E7F-43BF-A896-0FF1808F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9C84-7F22-48C5-9DB1-9E8F9D71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C4DC7-563D-45E2-A8C5-1FCD64EC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64725-3BC4-4D19-8412-015C8DA6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BB71-5C15-4339-A8FD-B923F212C592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A315-7373-4335-AFBF-3AEB055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32FA-28F1-4D32-80DF-EC65A8CE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F325-6E95-426F-95FB-02BD51E68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9A2B3-F324-4CD2-A51F-37E7C8F2D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3A0D-B1E8-4FD4-A642-9F948637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C19A-3846-49F5-9FB0-5D3630DFCBAA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8EFD8-3B49-41CB-AA73-FACE095A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4E2-A874-4173-9597-3B051147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107430" y="6271855"/>
            <a:ext cx="0" cy="5486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6226536"/>
            <a:ext cx="9144000" cy="636180"/>
            <a:chOff x="0" y="6298020"/>
            <a:chExt cx="9144000" cy="63618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6298020"/>
              <a:ext cx="9144000" cy="636180"/>
              <a:chOff x="0" y="6298020"/>
              <a:chExt cx="9144000" cy="6361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6298020"/>
                <a:ext cx="9144000" cy="6361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" y="6365604"/>
                <a:ext cx="868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0" y="6430314"/>
              <a:ext cx="81534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Advanced</a:t>
              </a:r>
              <a:r>
                <a:rPr lang="en-US" sz="2200" b="1" baseline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Power and Energy Program</a:t>
              </a:r>
              <a:endParaRPr lang="en-US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692140" y="6259830"/>
            <a:ext cx="0" cy="5486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969981" y="6362195"/>
            <a:ext cx="8153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Oct. 23, 2019</a:t>
            </a:r>
            <a:endParaRPr lang="en-US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104"/>
            <a:ext cx="8686800" cy="78929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19200" y="838200"/>
            <a:ext cx="7938448" cy="152400"/>
          </a:xfrm>
          <a:prstGeom prst="rect">
            <a:avLst/>
          </a:prstGeom>
          <a:gradFill flip="none" rotWithShape="1">
            <a:gsLst>
              <a:gs pos="85000">
                <a:srgbClr val="FFC000">
                  <a:alpha val="49000"/>
                </a:srgbClr>
              </a:gs>
              <a:gs pos="80000">
                <a:srgbClr val="FFC000">
                  <a:alpha val="51000"/>
                </a:srgbClr>
              </a:gs>
              <a:gs pos="60000">
                <a:srgbClr val="0033CC">
                  <a:alpha val="49000"/>
                </a:srgbClr>
              </a:gs>
              <a:gs pos="45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553200"/>
            <a:ext cx="2819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2050" name="Picture 2" descr="U:\External Relations\APEP materials\LOGOS\APEPlogowithSpokesSymbolOnly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696686" cy="640080"/>
          </a:xfrm>
          <a:prstGeom prst="rect">
            <a:avLst/>
          </a:prstGeom>
          <a:noFill/>
        </p:spPr>
      </p:pic>
      <p:sp>
        <p:nvSpPr>
          <p:cNvPr id="12" name="Rectangle 35"/>
          <p:cNvSpPr>
            <a:spLocks noChangeArrowheads="1"/>
          </p:cNvSpPr>
          <p:nvPr userDrawn="1"/>
        </p:nvSpPr>
        <p:spPr bwMode="auto">
          <a:xfrm>
            <a:off x="0" y="6587133"/>
            <a:ext cx="7315200" cy="2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216" tIns="42108" rIns="84216" bIns="42108"/>
          <a:lstStyle/>
          <a:p>
            <a:pPr>
              <a:spcBef>
                <a:spcPct val="0"/>
              </a:spcBef>
            </a:pP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Advanced Power and Energy Program 2018 </a:t>
            </a:r>
            <a:endParaRPr lang="en-US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91200" y="-381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**RESULTS ARE PRELIMINARY**</a:t>
            </a:r>
          </a:p>
        </p:txBody>
      </p:sp>
    </p:spTree>
    <p:extLst>
      <p:ext uri="{BB962C8B-B14F-4D97-AF65-F5344CB8AC3E}">
        <p14:creationId xmlns:p14="http://schemas.microsoft.com/office/powerpoint/2010/main" val="40448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107430" y="6271855"/>
            <a:ext cx="0" cy="5486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6226536"/>
            <a:ext cx="9144000" cy="636180"/>
            <a:chOff x="0" y="6298020"/>
            <a:chExt cx="9144000" cy="63618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6298020"/>
              <a:ext cx="9144000" cy="636180"/>
              <a:chOff x="0" y="6298020"/>
              <a:chExt cx="9144000" cy="6361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6298020"/>
                <a:ext cx="9144000" cy="6361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" y="6365604"/>
                <a:ext cx="868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 userDrawn="1"/>
          </p:nvSpPr>
          <p:spPr>
            <a:xfrm>
              <a:off x="0" y="6430314"/>
              <a:ext cx="81534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Advanced</a:t>
              </a:r>
              <a:r>
                <a:rPr lang="en-US" sz="2200" b="1" baseline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 Power and Energy Program</a:t>
              </a:r>
              <a:endParaRPr lang="en-US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692140" y="6259830"/>
            <a:ext cx="0" cy="54864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969981" y="6362195"/>
            <a:ext cx="8153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b="1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 4, 2018</a:t>
            </a:r>
            <a:endParaRPr lang="en-US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1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E586-2A45-4497-876A-B4A05E762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B413C-01E4-453B-B8E7-BE271B555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395E-0209-42F0-B324-157723C0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654C-39A4-4DA6-99C3-BCCAF0245090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9688-3540-4F13-948F-F3B2C2A9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C6B5C-9771-456A-9C1D-E862033F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F26A-6C5F-43E3-A9C7-C022674F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D733-8C58-47D3-A379-B3DEDC6CC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3EDAC-2D03-4111-A5DB-CB355F41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283A-7727-4DED-99FD-358A84A1A92F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0BD0-6FF3-4FA9-92BB-5CB103DF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6E3E0B82-DD56-4C6D-AFAD-A891ABD9A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7FA20-DC41-49CC-90BD-5E9F897DA355}"/>
              </a:ext>
            </a:extLst>
          </p:cNvPr>
          <p:cNvSpPr/>
          <p:nvPr userDrawn="1"/>
        </p:nvSpPr>
        <p:spPr>
          <a:xfrm>
            <a:off x="1219200" y="838200"/>
            <a:ext cx="7938448" cy="152400"/>
          </a:xfrm>
          <a:prstGeom prst="rect">
            <a:avLst/>
          </a:prstGeom>
          <a:gradFill flip="none" rotWithShape="1">
            <a:gsLst>
              <a:gs pos="85000">
                <a:srgbClr val="FFC000">
                  <a:alpha val="49000"/>
                </a:srgbClr>
              </a:gs>
              <a:gs pos="80000">
                <a:srgbClr val="FFC000">
                  <a:alpha val="51000"/>
                </a:srgbClr>
              </a:gs>
              <a:gs pos="60000">
                <a:srgbClr val="0033CC">
                  <a:alpha val="49000"/>
                </a:srgbClr>
              </a:gs>
              <a:gs pos="45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F054F4-06B9-45BD-AC54-C92C05480D7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553200"/>
            <a:ext cx="2819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9" name="Picture 2" descr="U:\External Relations\APEP materials\LOGOS\APEPlogowithSpokesSymbolOnly.jpg">
            <a:extLst>
              <a:ext uri="{FF2B5EF4-FFF2-40B4-BE49-F238E27FC236}">
                <a16:creationId xmlns:a16="http://schemas.microsoft.com/office/drawing/2014/main" id="{513428AA-1A5A-4B3D-9462-1581F7C7E2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696686" cy="640080"/>
          </a:xfrm>
          <a:prstGeom prst="rect">
            <a:avLst/>
          </a:prstGeom>
          <a:noFill/>
        </p:spPr>
      </p:pic>
      <p:sp>
        <p:nvSpPr>
          <p:cNvPr id="10" name="Rectangle 35">
            <a:extLst>
              <a:ext uri="{FF2B5EF4-FFF2-40B4-BE49-F238E27FC236}">
                <a16:creationId xmlns:a16="http://schemas.microsoft.com/office/drawing/2014/main" id="{B84409EF-20C8-4AE2-B81F-3427373DCB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87133"/>
            <a:ext cx="7315200" cy="2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216" tIns="42108" rIns="84216" bIns="42108"/>
          <a:lstStyle/>
          <a:p>
            <a:pPr>
              <a:spcBef>
                <a:spcPct val="0"/>
              </a:spcBef>
            </a:pP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Advanced Power and Energy Program 2019 </a:t>
            </a:r>
            <a:endParaRPr lang="en-US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44F4-243C-4C55-9EE8-4FFBE242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04B6B-49E0-4C93-92E5-1AF477F2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CEAF-E4ED-4407-B55D-66429906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16A-337E-4712-A848-D33455A89EB6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60F2-BD51-4D06-AD03-6D501243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B278-1645-490E-9430-E33AEE09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93E7-66A5-4B3C-988F-72E11292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6D97-DD74-4FCA-866A-9F0547316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93723-FED7-45D7-8622-2915AF567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9D1A7-A173-460D-AABF-A9397B5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F74B-70FD-407E-A393-12E9F8FCF99F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75A90-1E6D-4987-B218-053E02F5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F3AB3-2EC4-4CEA-84EF-463ED4E3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CA3C-2471-47DC-9C8F-1AB3ADC6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335C7-5C10-472C-AE5D-E0F274FC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8A4C2-067C-4772-979D-2297B6D5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E4CC1-8F76-4CCD-88AC-EBD06FA40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FD3C6-1EBC-445F-A96D-60DE3AB8C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FBF5E-C9AC-4DE2-B169-D262B5A5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6FE-C430-43F8-92C0-58EC3B310BCA}" type="datetime1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AFF6E-1C73-43CB-AC8D-96A695CD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DC367-FD9B-48D0-87B7-CA8AF813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D398-C20B-4C0F-A1F3-D83EB50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6503E-F115-42CD-A793-4392CF0A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95E-8DAB-414C-9BF7-F0FE954A8D4B}" type="datetime1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63044-024D-40C2-BF05-46F3D149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11B3C-9D8F-451B-BC66-78A67FE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A4C9B-42A6-4B17-80C6-FD349031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F00FA-E377-4AF9-9E9F-A3123E25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13075-B114-40DD-9CD1-1504E62E4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6338-9B32-4F7C-99BB-C5A0F8141852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3706-0147-4FB3-9775-0D34703A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5FE0-26F5-4300-8709-E3E0AD6B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0B82-DD56-4C6D-AFAD-A891ABD9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4" r="1042" b="38542"/>
          <a:stretch/>
        </p:blipFill>
        <p:spPr>
          <a:xfrm>
            <a:off x="0" y="685800"/>
            <a:ext cx="9144000" cy="34617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9144000" cy="3581400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1600200"/>
            <a:ext cx="8610600" cy="1066800"/>
          </a:xfrm>
          <a:prstGeom prst="rect">
            <a:avLst/>
          </a:prstGeom>
          <a:solidFill>
            <a:srgbClr val="FFFFFF">
              <a:alpha val="30196"/>
            </a:srgbClr>
          </a:solidFill>
          <a:effectLst>
            <a:softEdge rad="127000"/>
          </a:effectLst>
        </p:spPr>
        <p:txBody>
          <a:bodyPr wrap="square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Quantifying the </a:t>
            </a:r>
            <a:r>
              <a:rPr lang="en-US" sz="3200" b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Air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Q</a:t>
            </a:r>
            <a:r>
              <a:rPr lang="en-US" sz="3200" b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uality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and Human Health Benefits of GHG Mitigation Pathways in California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71701" y="4443372"/>
            <a:ext cx="5143500" cy="1434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/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baseline="30000" dirty="0"/>
              <a:t>a</a:t>
            </a:r>
            <a:r>
              <a:rPr lang="en-US" sz="2000" b="1" dirty="0"/>
              <a:t> Advanced Power and Energy Program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baseline="30000" dirty="0"/>
              <a:t>b</a:t>
            </a:r>
            <a:r>
              <a:rPr lang="en-US" sz="2000" b="1" dirty="0"/>
              <a:t> Computational Environmental Sciences Lab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of California, </a:t>
            </a:r>
            <a:r>
              <a:rPr lang="en-US" sz="2000" b="1" baseline="0" dirty="0"/>
              <a:t>Irvine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" y="4338645"/>
            <a:ext cx="1643678" cy="1643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7A2F9-FF6B-4933-9DD1-A50093CB2134}"/>
              </a:ext>
            </a:extLst>
          </p:cNvPr>
          <p:cNvSpPr txBox="1"/>
          <p:nvPr/>
        </p:nvSpPr>
        <p:spPr>
          <a:xfrm>
            <a:off x="1257299" y="4159185"/>
            <a:ext cx="670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Michael Mac </a:t>
            </a:r>
            <a:r>
              <a:rPr lang="en-US" sz="1400" dirty="0" err="1"/>
              <a:t>Kinnon</a:t>
            </a:r>
            <a:r>
              <a:rPr lang="en-US" sz="1400" baseline="30000" dirty="0" err="1"/>
              <a:t>a</a:t>
            </a:r>
            <a:r>
              <a:rPr lang="en-US" sz="1400" dirty="0"/>
              <a:t>, </a:t>
            </a:r>
            <a:r>
              <a:rPr lang="en-US" sz="1400" b="1" dirty="0"/>
              <a:t>Shupeng </a:t>
            </a:r>
            <a:r>
              <a:rPr lang="en-US" sz="1400" b="1" dirty="0" err="1"/>
              <a:t>Zhu</a:t>
            </a:r>
            <a:r>
              <a:rPr lang="en-US" sz="1400" baseline="30000" dirty="0" err="1"/>
              <a:t>a,b</a:t>
            </a:r>
            <a:r>
              <a:rPr lang="en-US" sz="1400" dirty="0"/>
              <a:t>, Brendan </a:t>
            </a:r>
            <a:r>
              <a:rPr lang="en-US" sz="1400" dirty="0" err="1"/>
              <a:t>Shaffer</a:t>
            </a:r>
            <a:r>
              <a:rPr lang="en-US" sz="1400" baseline="30000" dirty="0" err="1"/>
              <a:t>a</a:t>
            </a:r>
            <a:r>
              <a:rPr lang="en-US" sz="1400" dirty="0"/>
              <a:t>, Owen Yang</a:t>
            </a:r>
            <a:r>
              <a:rPr lang="en-US" sz="1400" baseline="30000" dirty="0"/>
              <a:t>a</a:t>
            </a:r>
            <a:r>
              <a:rPr lang="en-US" sz="1400" dirty="0"/>
              <a:t>, Donald </a:t>
            </a:r>
            <a:r>
              <a:rPr lang="en-US" sz="1400" dirty="0" err="1"/>
              <a:t>Dabdub</a:t>
            </a:r>
            <a:r>
              <a:rPr lang="en-US" sz="1400" baseline="30000" dirty="0" err="1"/>
              <a:t>a,b</a:t>
            </a:r>
            <a:r>
              <a:rPr lang="en-US" sz="1400" dirty="0"/>
              <a:t>, G.S. </a:t>
            </a:r>
            <a:r>
              <a:rPr lang="en-US" sz="1400" dirty="0" err="1"/>
              <a:t>Samuelsen</a:t>
            </a:r>
            <a:r>
              <a:rPr lang="en-US" sz="1400" baseline="30000" dirty="0" err="1"/>
              <a:t>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838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438540"/>
            <a:ext cx="8686800" cy="789296"/>
          </a:xfrm>
        </p:spPr>
        <p:txBody>
          <a:bodyPr>
            <a:normAutofit fontScale="90000"/>
          </a:bodyPr>
          <a:lstStyle/>
          <a:p>
            <a:r>
              <a:rPr lang="en-US" dirty="0"/>
              <a:t>AQ impacts of the Electrification of Buildings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0050" y="952500"/>
            <a:ext cx="9029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</a:rPr>
              <a:t>Largest impacts correlated with locations of urban population centers </a:t>
            </a:r>
          </a:p>
          <a:p>
            <a:pPr lvl="1"/>
            <a:r>
              <a:rPr lang="en-US" sz="1600" dirty="0"/>
              <a:t>Difference between the HBE+ and NBE+ scenarios (13% vs. 88%)</a:t>
            </a:r>
          </a:p>
          <a:p>
            <a:pPr lvl="1"/>
            <a:r>
              <a:rPr lang="en-US" sz="1600" dirty="0"/>
              <a:t>Secondary PM</a:t>
            </a:r>
            <a:r>
              <a:rPr lang="en-US" sz="1600" baseline="-25000" dirty="0"/>
              <a:t>2.5</a:t>
            </a:r>
            <a:r>
              <a:rPr lang="en-US" sz="1600" dirty="0"/>
              <a:t> reductions in Central Valley/Bay Area from NO</a:t>
            </a:r>
            <a:r>
              <a:rPr lang="en-US" sz="1600" baseline="-25000" dirty="0"/>
              <a:t>x</a:t>
            </a:r>
            <a:r>
              <a:rPr lang="en-US" sz="1600" dirty="0"/>
              <a:t> reductions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9444" r="11111" b="19444"/>
          <a:stretch/>
        </p:blipFill>
        <p:spPr>
          <a:xfrm>
            <a:off x="495300" y="2514600"/>
            <a:ext cx="3574473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9444" r="10556" b="18889"/>
          <a:stretch/>
        </p:blipFill>
        <p:spPr>
          <a:xfrm>
            <a:off x="4800600" y="2514600"/>
            <a:ext cx="3642360" cy="334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32EB4-9DEF-4A29-BBFA-67B82F78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25DAAE-4855-CC4E-9C7F-BAD2D5F16145}"/>
              </a:ext>
            </a:extLst>
          </p:cNvPr>
          <p:cNvSpPr/>
          <p:nvPr/>
        </p:nvSpPr>
        <p:spPr>
          <a:xfrm>
            <a:off x="400050" y="2145268"/>
            <a:ext cx="3551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600" b="1" dirty="0"/>
              <a:t>Δ</a:t>
            </a:r>
            <a:r>
              <a:rPr lang="en-US" altLang="zh-CN" sz="1600" b="1" dirty="0"/>
              <a:t> Peak Summer MD8H Ozone : -6.9 ppb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809B48C-D538-114E-944E-BA98E8A889F3}"/>
              </a:ext>
            </a:extLst>
          </p:cNvPr>
          <p:cNvSpPr txBox="1"/>
          <p:nvPr/>
        </p:nvSpPr>
        <p:spPr>
          <a:xfrm>
            <a:off x="4791732" y="2160016"/>
            <a:ext cx="395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Δ</a:t>
            </a:r>
            <a:r>
              <a:rPr lang="en-US" sz="1600" b="1" dirty="0"/>
              <a:t> Peak Winter 24-hr PM</a:t>
            </a:r>
            <a:r>
              <a:rPr lang="en-US" sz="1600" b="1" baseline="-25000" dirty="0"/>
              <a:t>2.5</a:t>
            </a:r>
            <a:r>
              <a:rPr lang="en-US" sz="1600" b="1" dirty="0"/>
              <a:t>: - 4.93 µg/m</a:t>
            </a:r>
            <a:r>
              <a:rPr lang="en-US" sz="1600" b="1" baseline="30000" dirty="0"/>
              <a:t>3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0895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19444" r="10556" b="19444"/>
          <a:stretch/>
        </p:blipFill>
        <p:spPr>
          <a:xfrm>
            <a:off x="4650404" y="2569988"/>
            <a:ext cx="3646893" cy="3342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AQ impacts of the Electrification of Trucks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8888" y="967581"/>
            <a:ext cx="78293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</a:rPr>
              <a:t>Benefits to ozone widespread throughout the State, peak in </a:t>
            </a:r>
            <a:r>
              <a:rPr lang="en-US" sz="2000" b="1" dirty="0" err="1">
                <a:solidFill>
                  <a:srgbClr val="002060"/>
                </a:solidFill>
              </a:rPr>
              <a:t>SoCAB</a:t>
            </a:r>
            <a:endParaRPr lang="en-US" sz="2000" b="1" dirty="0">
              <a:solidFill>
                <a:srgbClr val="002060"/>
              </a:solidFill>
            </a:endParaRPr>
          </a:p>
          <a:p>
            <a:pPr lvl="1"/>
            <a:r>
              <a:rPr lang="en-US" sz="1600" dirty="0"/>
              <a:t>Should be noted this is in the context of significant MDV</a:t>
            </a:r>
            <a:r>
              <a:rPr lang="en-US" altLang="zh-CN" sz="1600" dirty="0"/>
              <a:t>/</a:t>
            </a:r>
            <a:r>
              <a:rPr lang="en-US" sz="1600" dirty="0"/>
              <a:t>HDV reductions for all cases (53% vs. 86%)</a:t>
            </a:r>
          </a:p>
          <a:p>
            <a:pPr lvl="1"/>
            <a:r>
              <a:rPr lang="en-US" sz="1600" dirty="0"/>
              <a:t>Difference between the HBE+ and HBE scenarios </a:t>
            </a:r>
          </a:p>
          <a:p>
            <a:pPr lvl="1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19444" r="11111" b="19444"/>
          <a:stretch/>
        </p:blipFill>
        <p:spPr>
          <a:xfrm>
            <a:off x="495300" y="2563367"/>
            <a:ext cx="3630129" cy="3355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E4B71-5240-424B-AD35-27DA8918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B91418-F33B-9D47-B569-501B858FB472}"/>
              </a:ext>
            </a:extLst>
          </p:cNvPr>
          <p:cNvSpPr/>
          <p:nvPr/>
        </p:nvSpPr>
        <p:spPr>
          <a:xfrm>
            <a:off x="400050" y="2145268"/>
            <a:ext cx="3551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600" b="1" dirty="0"/>
              <a:t>Δ</a:t>
            </a:r>
            <a:r>
              <a:rPr lang="en-US" altLang="zh-CN" sz="1600" b="1" dirty="0"/>
              <a:t> Peak Summer MD8H Ozone : -5.6 ppb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6ECE82B-A838-8549-9B7A-49FAA01D10D1}"/>
              </a:ext>
            </a:extLst>
          </p:cNvPr>
          <p:cNvSpPr txBox="1"/>
          <p:nvPr/>
        </p:nvSpPr>
        <p:spPr>
          <a:xfrm>
            <a:off x="4791732" y="2160016"/>
            <a:ext cx="395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Δ</a:t>
            </a:r>
            <a:r>
              <a:rPr lang="en-US" sz="1600" b="1" dirty="0"/>
              <a:t> Peak Winter 24-hr PM</a:t>
            </a:r>
            <a:r>
              <a:rPr lang="en-US" sz="1600" b="1" baseline="-25000" dirty="0"/>
              <a:t>2.5</a:t>
            </a:r>
            <a:r>
              <a:rPr lang="en-US" sz="1600" b="1" dirty="0"/>
              <a:t>: - 3.0 µg/m</a:t>
            </a:r>
            <a:r>
              <a:rPr lang="en-US" sz="1600" b="1" baseline="30000" dirty="0"/>
              <a:t>3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26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4772"/>
            <a:ext cx="7886700" cy="1325563"/>
          </a:xfrm>
        </p:spPr>
        <p:txBody>
          <a:bodyPr/>
          <a:lstStyle/>
          <a:p>
            <a:r>
              <a:rPr lang="en-US" dirty="0"/>
              <a:t>Value of Health Savings: Summer Episode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7666"/>
            <a:ext cx="8534400" cy="4754563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Health savings of 202 to 261 million $ for the modeled episode </a:t>
            </a:r>
          </a:p>
          <a:p>
            <a:pPr lvl="1"/>
            <a:r>
              <a:rPr lang="en-US" sz="1600" dirty="0"/>
              <a:t>Impacts of MDV/HDV NO</a:t>
            </a:r>
            <a:r>
              <a:rPr lang="en-US" sz="1600" baseline="-25000" dirty="0"/>
              <a:t>x </a:t>
            </a:r>
            <a:r>
              <a:rPr lang="en-US" sz="1600" dirty="0"/>
              <a:t>mitigation on ozone and PM</a:t>
            </a:r>
            <a:r>
              <a:rPr lang="en-US" sz="1600" baseline="-25000" dirty="0"/>
              <a:t>2.5</a:t>
            </a:r>
            <a:r>
              <a:rPr lang="en-US" sz="1600" dirty="0"/>
              <a:t> in the South Coast Air Basin</a:t>
            </a:r>
            <a:endParaRPr lang="en-US" sz="1600" baseline="-25000" dirty="0"/>
          </a:p>
          <a:p>
            <a:pPr lvl="1"/>
            <a:r>
              <a:rPr lang="en-US" sz="1600" dirty="0"/>
              <a:t>Impacts of building NO</a:t>
            </a:r>
            <a:r>
              <a:rPr lang="en-US" sz="1600" baseline="-25000" dirty="0"/>
              <a:t>x</a:t>
            </a:r>
            <a:r>
              <a:rPr lang="en-US" sz="1600" dirty="0"/>
              <a:t> reductions in the South Coast Air Basin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2901" y="4820386"/>
            <a:ext cx="1748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*Mean values estimated from the </a:t>
            </a:r>
            <a:r>
              <a:rPr lang="en-US" sz="1200" b="1" dirty="0" err="1"/>
              <a:t>BenMAP</a:t>
            </a:r>
            <a:r>
              <a:rPr lang="en-US" sz="1200" b="1" dirty="0"/>
              <a:t>-CE Model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43661"/>
              </p:ext>
            </p:extLst>
          </p:nvPr>
        </p:nvGraphicFramePr>
        <p:xfrm>
          <a:off x="1522571" y="2247900"/>
          <a:ext cx="609743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53100" y="5536055"/>
            <a:ext cx="1632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 Building Electrification w/ Trucks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5515664"/>
            <a:ext cx="12698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 Building Electrification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2896" y="5515665"/>
            <a:ext cx="1195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 Building Electrification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5981700"/>
            <a:ext cx="762000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77C56-F60E-4763-815B-FE926FCD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5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673743"/>
              </p:ext>
            </p:extLst>
          </p:nvPr>
        </p:nvGraphicFramePr>
        <p:xfrm>
          <a:off x="1638300" y="2362200"/>
          <a:ext cx="543832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56" y="400420"/>
            <a:ext cx="8686800" cy="789296"/>
          </a:xfrm>
        </p:spPr>
        <p:txBody>
          <a:bodyPr>
            <a:normAutofit fontScale="90000"/>
          </a:bodyPr>
          <a:lstStyle/>
          <a:p>
            <a:r>
              <a:rPr lang="en-US" dirty="0"/>
              <a:t>Value of Health Savings: Winter Episode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10" y="990600"/>
            <a:ext cx="8686800" cy="1905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Health savings of 166 to 249 million $ for the modeled episode </a:t>
            </a:r>
          </a:p>
          <a:p>
            <a:pPr lvl="1"/>
            <a:r>
              <a:rPr lang="en-US" sz="1600" dirty="0"/>
              <a:t>Impacts on secondary PM</a:t>
            </a:r>
            <a:r>
              <a:rPr lang="en-US" sz="1600" baseline="-25000" dirty="0"/>
              <a:t>2.5</a:t>
            </a:r>
            <a:r>
              <a:rPr lang="en-US" sz="1600" dirty="0"/>
              <a:t>  in the Bay Area/Central Valley from NO</a:t>
            </a:r>
            <a:r>
              <a:rPr lang="en-US" sz="1600" baseline="-25000" dirty="0"/>
              <a:t>x</a:t>
            </a:r>
            <a:r>
              <a:rPr lang="en-US" sz="1600" dirty="0"/>
              <a:t> reductions from NG appliances have a major impact </a:t>
            </a:r>
          </a:p>
          <a:p>
            <a:pPr lvl="1"/>
            <a:r>
              <a:rPr lang="en-US" sz="1600" dirty="0"/>
              <a:t>Impacts from trucks achieve health savings from the same mechanism</a:t>
            </a:r>
          </a:p>
          <a:p>
            <a:pPr lvl="1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48997" y="4837570"/>
            <a:ext cx="1748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*Mean values estimated from the </a:t>
            </a:r>
            <a:r>
              <a:rPr lang="en-US" sz="1200" b="1" dirty="0" err="1"/>
              <a:t>BenMAP</a:t>
            </a:r>
            <a:r>
              <a:rPr lang="en-US" sz="1200" b="1" dirty="0"/>
              <a:t>-CE Model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0096" y="5685810"/>
            <a:ext cx="1632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 Building Electrification w/ Trucks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496" y="5650817"/>
            <a:ext cx="12698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 Building Electrification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7695" y="5660342"/>
            <a:ext cx="1195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 Building Electrification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5981700"/>
            <a:ext cx="762000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AC5DC-A7C0-4C33-B6DA-1B0E3013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6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56" y="400420"/>
            <a:ext cx="8686800" cy="789296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for disadvantage communities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152C1-54A3-4DFB-B8C8-88EE86CE16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7222" r="2549" b="15556"/>
          <a:stretch/>
        </p:blipFill>
        <p:spPr>
          <a:xfrm>
            <a:off x="2828925" y="2195774"/>
            <a:ext cx="4457700" cy="4086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11BF2C-0FD7-4627-958E-182D4BB52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7" t="2222" r="1830" b="35556"/>
          <a:stretch/>
        </p:blipFill>
        <p:spPr>
          <a:xfrm>
            <a:off x="7467600" y="2247900"/>
            <a:ext cx="1219200" cy="3320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8E2727-B814-44EE-93E3-C35EEFCBDD9E}"/>
              </a:ext>
            </a:extLst>
          </p:cNvPr>
          <p:cNvSpPr txBox="1"/>
          <p:nvPr/>
        </p:nvSpPr>
        <p:spPr>
          <a:xfrm>
            <a:off x="7572375" y="2301030"/>
            <a:ext cx="1009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$/Census Tract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A6511-668F-41E4-A50F-F0B67E06DB88}"/>
              </a:ext>
            </a:extLst>
          </p:cNvPr>
          <p:cNvSpPr/>
          <p:nvPr/>
        </p:nvSpPr>
        <p:spPr>
          <a:xfrm>
            <a:off x="4738688" y="3184114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Disadvantaged communities from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CalEnviroScreen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3.0 are highlighted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498CC3-16D7-462C-9263-EEF2DE3C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7667"/>
            <a:ext cx="8534400" cy="1362634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Health Savings for the HBE+ Scenario in winter allocated to census tracts in California  </a:t>
            </a:r>
          </a:p>
          <a:p>
            <a:pPr lvl="1"/>
            <a:r>
              <a:rPr lang="en-US" sz="1600" dirty="0"/>
              <a:t>In winter 39% of the total health savings goes to disadvantage communities (25% of total population), in summer the number is 31%.</a:t>
            </a:r>
            <a:endParaRPr lang="en-US" sz="1600" baseline="-25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F8B3F6-AAFF-4062-97F3-969AE5A51CBC}"/>
              </a:ext>
            </a:extLst>
          </p:cNvPr>
          <p:cNvSpPr/>
          <p:nvPr/>
        </p:nvSpPr>
        <p:spPr>
          <a:xfrm>
            <a:off x="685800" y="4066007"/>
            <a:ext cx="2852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22222"/>
                </a:solidFill>
                <a:latin typeface="Roboto"/>
              </a:rPr>
              <a:t>Disadvantaged communities: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222222"/>
                </a:solidFill>
                <a:latin typeface="Roboto"/>
              </a:rPr>
              <a:t>Poverty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222222"/>
                </a:solidFill>
                <a:latin typeface="Roboto"/>
              </a:rPr>
              <a:t>High unemployment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222222"/>
                </a:solidFill>
                <a:latin typeface="Roboto"/>
              </a:rPr>
              <a:t>Air and Water pollution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222222"/>
                </a:solidFill>
                <a:latin typeface="Roboto"/>
              </a:rPr>
              <a:t>Presence of hazardous wastes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222222"/>
                </a:solidFill>
                <a:latin typeface="Roboto"/>
              </a:rPr>
              <a:t>High incidence of asthma and heart disease.</a:t>
            </a: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9DDC9-F1F9-4C0D-B0D3-E7669CD9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6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8036"/>
            <a:ext cx="7886700" cy="49074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Technological strategies to reach 2050 carbon goals attain notable co-benefits to air quality and human health  </a:t>
            </a:r>
          </a:p>
          <a:p>
            <a:pPr lvl="1"/>
            <a:r>
              <a:rPr lang="en-US" sz="1800" b="1" dirty="0"/>
              <a:t>Impacts vary by season, source, and region 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Reductions from MDV/HDV attain important benefits  </a:t>
            </a:r>
          </a:p>
          <a:p>
            <a:pPr lvl="1"/>
            <a:r>
              <a:rPr lang="en-US" sz="1800" b="1" dirty="0"/>
              <a:t>Widespread benefits to ozone and secondary PM</a:t>
            </a:r>
            <a:r>
              <a:rPr lang="en-US" sz="1800" b="1" baseline="-25000" dirty="0"/>
              <a:t>2.5</a:t>
            </a:r>
            <a:r>
              <a:rPr lang="en-US" sz="1800" b="1" dirty="0"/>
              <a:t> in summer from NO</a:t>
            </a:r>
            <a:r>
              <a:rPr lang="en-US" sz="1800" b="1" baseline="-25000" dirty="0"/>
              <a:t>x</a:t>
            </a:r>
            <a:r>
              <a:rPr lang="en-US" sz="1800" b="1" dirty="0"/>
              <a:t> reductions</a:t>
            </a:r>
          </a:p>
          <a:p>
            <a:pPr lvl="1"/>
            <a:endParaRPr lang="en-US" sz="1800" dirty="0"/>
          </a:p>
          <a:p>
            <a:r>
              <a:rPr lang="en-US" b="1" dirty="0">
                <a:solidFill>
                  <a:srgbClr val="002060"/>
                </a:solidFill>
              </a:rPr>
              <a:t>Building electrification has important impacts in densely populated urban areas </a:t>
            </a:r>
          </a:p>
          <a:p>
            <a:pPr lvl="1"/>
            <a:r>
              <a:rPr lang="en-US" sz="1800" b="1" dirty="0"/>
              <a:t>Impacts on secondary PM</a:t>
            </a:r>
            <a:r>
              <a:rPr lang="en-US" sz="1800" b="1" baseline="-25000" dirty="0"/>
              <a:t>2.5</a:t>
            </a:r>
            <a:r>
              <a:rPr lang="en-US" sz="1800" b="1" dirty="0"/>
              <a:t> in winter from NO</a:t>
            </a:r>
            <a:r>
              <a:rPr lang="en-US" sz="1800" b="1" baseline="-25000" dirty="0"/>
              <a:t>x</a:t>
            </a:r>
            <a:r>
              <a:rPr lang="en-US" sz="1800" b="1" dirty="0"/>
              <a:t> reductions from NG appliances</a:t>
            </a:r>
            <a:endParaRPr lang="en-US" sz="1800" dirty="0"/>
          </a:p>
          <a:p>
            <a:endParaRPr lang="en-US" dirty="0"/>
          </a:p>
          <a:p>
            <a:r>
              <a:rPr lang="en-US" b="1" dirty="0">
                <a:solidFill>
                  <a:srgbClr val="13256F"/>
                </a:solidFill>
              </a:rPr>
              <a:t>Disadvantage communities could benefit above average with both high building electrification and truck electrification. </a:t>
            </a:r>
          </a:p>
          <a:p>
            <a:endParaRPr lang="en-US" sz="22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0699A-AC35-40D6-9738-B6369DAA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9144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8E175-363C-4BBB-8191-65DBA13A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269282"/>
            <a:ext cx="67437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B9317C-B807-47C6-B44F-5EB9F03C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57300"/>
            <a:ext cx="7734300" cy="23241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Integrate and assess the potential impacts of bio</a:t>
            </a:r>
            <a:r>
              <a:rPr lang="en-US" altLang="zh-CN" b="1" dirty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refineries</a:t>
            </a:r>
          </a:p>
          <a:p>
            <a:pPr lvl="1"/>
            <a:r>
              <a:rPr lang="en-US" sz="1800" b="1" dirty="0"/>
              <a:t>Results presented here do not account for emission impacts of renewable fuel production</a:t>
            </a:r>
            <a:endParaRPr lang="en-US" sz="1800" dirty="0"/>
          </a:p>
          <a:p>
            <a:r>
              <a:rPr lang="en-US" b="1" dirty="0">
                <a:solidFill>
                  <a:srgbClr val="002060"/>
                </a:solidFill>
              </a:rPr>
              <a:t>Develop and assess scenario considering potential emission impacts from hydrogen/NG blending</a:t>
            </a:r>
          </a:p>
          <a:p>
            <a:pPr lvl="1"/>
            <a:r>
              <a:rPr lang="en-US" sz="1800" b="1" dirty="0"/>
              <a:t>End-use impacts could be positive or negative 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pPr lvl="1"/>
            <a:endParaRPr lang="en-US" sz="1800" dirty="0"/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68535413-126C-4698-A9AF-C5CF9C616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9" y="5410200"/>
            <a:ext cx="8197341" cy="13320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0C5F18-1DCA-4CE4-8BC8-BDAA066D7CE6}"/>
              </a:ext>
            </a:extLst>
          </p:cNvPr>
          <p:cNvSpPr txBox="1">
            <a:spLocks/>
          </p:cNvSpPr>
          <p:nvPr/>
        </p:nvSpPr>
        <p:spPr>
          <a:xfrm>
            <a:off x="419100" y="-1039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Next Steps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97D36-50CA-41AD-80AD-602EFD12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5ECC9-B123-49E2-B288-AF3F4608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7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09" y="107437"/>
            <a:ext cx="8686800" cy="789296"/>
          </a:xfrm>
        </p:spPr>
        <p:txBody>
          <a:bodyPr/>
          <a:lstStyle/>
          <a:p>
            <a:r>
              <a:rPr lang="en-US" sz="3200" dirty="0"/>
              <a:t>Task 4 – Emissions Projection Methodology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8509" y="990600"/>
            <a:ext cx="914781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Emissions projection based on CARB 2035 emissions projected to 2050 via Pathways Output </a:t>
            </a:r>
          </a:p>
          <a:p>
            <a:pPr lvl="1"/>
            <a:r>
              <a:rPr lang="en-US" sz="1800" b="0" dirty="0">
                <a:solidFill>
                  <a:schemeClr val="tx1"/>
                </a:solidFill>
              </a:rPr>
              <a:t>Projection of 2012 to 2050 yielded unrealistic concentrations </a:t>
            </a:r>
          </a:p>
          <a:p>
            <a:pPr lvl="1"/>
            <a:r>
              <a:rPr lang="en-US" sz="1800" b="0" dirty="0">
                <a:solidFill>
                  <a:schemeClr val="tx1"/>
                </a:solidFill>
              </a:rPr>
              <a:t>CEPAM 2016 is ARB projected emissions to 2035 accounting for current policy </a:t>
            </a:r>
          </a:p>
          <a:p>
            <a:pPr lvl="1"/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/>
        </p:nvGraphicFramePr>
        <p:xfrm>
          <a:off x="331355" y="4114800"/>
          <a:ext cx="1828800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40" b="1" dirty="0"/>
                        <a:t>Baseline Emissions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CARB 2012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ight Arrow 20"/>
          <p:cNvSpPr/>
          <p:nvPr/>
        </p:nvSpPr>
        <p:spPr bwMode="auto">
          <a:xfrm flipV="1">
            <a:off x="2444058" y="4485638"/>
            <a:ext cx="548640" cy="172724"/>
          </a:xfrm>
          <a:prstGeom prst="rightArrow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3276601" y="4114800"/>
          <a:ext cx="1828800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40" b="1" dirty="0"/>
                        <a:t>Baseline Emissions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CARB 2035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ight Arrow 25"/>
          <p:cNvSpPr/>
          <p:nvPr/>
        </p:nvSpPr>
        <p:spPr bwMode="auto">
          <a:xfrm flipV="1">
            <a:off x="5394961" y="4495458"/>
            <a:ext cx="548640" cy="172724"/>
          </a:xfrm>
          <a:prstGeom prst="rightArrow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27" name="Content Placeholder 3"/>
          <p:cNvGraphicFramePr>
            <a:graphicFrameLocks/>
          </p:cNvGraphicFramePr>
          <p:nvPr/>
        </p:nvGraphicFramePr>
        <p:xfrm>
          <a:off x="6281492" y="4114800"/>
          <a:ext cx="2625749" cy="9570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2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40" b="1" dirty="0"/>
                        <a:t>Baseline</a:t>
                      </a:r>
                      <a:r>
                        <a:rPr lang="en-US" sz="1340" b="1" baseline="0" dirty="0"/>
                        <a:t> and Alternative Case Emissions </a:t>
                      </a:r>
                      <a:endParaRPr lang="en-US" sz="134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E3 FONG 2050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6111" y="2859662"/>
            <a:ext cx="17045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ARB Projection (CEPAM Tool)</a:t>
            </a:r>
          </a:p>
        </p:txBody>
      </p:sp>
      <p:sp>
        <p:nvSpPr>
          <p:cNvPr id="29" name="Right Arrow 28"/>
          <p:cNvSpPr/>
          <p:nvPr/>
        </p:nvSpPr>
        <p:spPr bwMode="auto">
          <a:xfrm rot="5400000" flipV="1">
            <a:off x="2400696" y="3796594"/>
            <a:ext cx="548640" cy="172724"/>
          </a:xfrm>
          <a:prstGeom prst="rightArrow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1180" y="2859662"/>
            <a:ext cx="17045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Pathways Output for 2035 to 2050</a:t>
            </a:r>
          </a:p>
        </p:txBody>
      </p:sp>
      <p:sp>
        <p:nvSpPr>
          <p:cNvPr id="31" name="Right Arrow 30"/>
          <p:cNvSpPr/>
          <p:nvPr/>
        </p:nvSpPr>
        <p:spPr bwMode="auto">
          <a:xfrm rot="5400000" flipV="1">
            <a:off x="5375765" y="3796594"/>
            <a:ext cx="548640" cy="172724"/>
          </a:xfrm>
          <a:prstGeom prst="rightArrow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0691" y="2859662"/>
            <a:ext cx="17045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Pathways Output for 2012 to 2050</a:t>
            </a:r>
          </a:p>
        </p:txBody>
      </p:sp>
      <p:sp>
        <p:nvSpPr>
          <p:cNvPr id="33" name="Right Arrow 32"/>
          <p:cNvSpPr/>
          <p:nvPr/>
        </p:nvSpPr>
        <p:spPr bwMode="auto">
          <a:xfrm rot="5400000" flipV="1">
            <a:off x="3965276" y="3796594"/>
            <a:ext cx="548640" cy="172724"/>
          </a:xfrm>
          <a:prstGeom prst="rightArrow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flipV="1">
            <a:off x="2444058" y="4480067"/>
            <a:ext cx="3499543" cy="182544"/>
          </a:xfrm>
          <a:prstGeom prst="rightArrow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432BA-660D-4455-BF88-EAE3FBF7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438540"/>
            <a:ext cx="8686800" cy="789296"/>
          </a:xfrm>
        </p:spPr>
        <p:txBody>
          <a:bodyPr>
            <a:normAutofit fontScale="90000"/>
          </a:bodyPr>
          <a:lstStyle/>
          <a:p>
            <a:r>
              <a:rPr lang="en-US" dirty="0"/>
              <a:t>AQ impacts of Buildings and Trucks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5791200"/>
            <a:ext cx="29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-0.74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ppb peak difference in </a:t>
            </a:r>
            <a:r>
              <a:rPr lang="en-US" dirty="0" err="1"/>
              <a:t>SoCAB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0050" y="952500"/>
            <a:ext cx="9029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</a:rPr>
              <a:t>Impacts on Summer PM</a:t>
            </a:r>
            <a:r>
              <a:rPr lang="en-US" sz="2000" b="1" baseline="-25000" dirty="0">
                <a:solidFill>
                  <a:srgbClr val="002060"/>
                </a:solidFill>
              </a:rPr>
              <a:t>2.5</a:t>
            </a:r>
          </a:p>
          <a:p>
            <a:pPr lvl="1"/>
            <a:r>
              <a:rPr lang="en-US" sz="1600" dirty="0"/>
              <a:t>Difference between the HBE with Truck Measures and NBE scenarios </a:t>
            </a:r>
          </a:p>
          <a:p>
            <a:pPr lvl="1"/>
            <a:r>
              <a:rPr lang="en-US" sz="1600" dirty="0"/>
              <a:t>Secondary PM</a:t>
            </a:r>
            <a:r>
              <a:rPr lang="en-US" sz="1600" baseline="-25000" dirty="0"/>
              <a:t>2.5</a:t>
            </a:r>
            <a:r>
              <a:rPr lang="en-US" sz="1600" dirty="0"/>
              <a:t> reductions in Central Valley/Bay Area from NO</a:t>
            </a:r>
            <a:r>
              <a:rPr lang="en-US" sz="1600" baseline="-25000" dirty="0"/>
              <a:t>x</a:t>
            </a:r>
            <a:r>
              <a:rPr lang="en-US" sz="1600" dirty="0"/>
              <a:t> reductions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3900" y="5929699"/>
            <a:ext cx="334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-1.2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peak difference in SJV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2209800"/>
            <a:ext cx="296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4900" y="2209800"/>
            <a:ext cx="296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Trucks 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9444" r="10556" b="19444"/>
          <a:stretch/>
        </p:blipFill>
        <p:spPr>
          <a:xfrm>
            <a:off x="400050" y="2511412"/>
            <a:ext cx="3619500" cy="3290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19444" r="10556" b="19444"/>
          <a:stretch/>
        </p:blipFill>
        <p:spPr>
          <a:xfrm>
            <a:off x="4495800" y="2528451"/>
            <a:ext cx="3581400" cy="32829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03035-3758-434A-A065-A7DF4EC5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3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09" y="107437"/>
            <a:ext cx="8686800" cy="789296"/>
          </a:xfrm>
        </p:spPr>
        <p:txBody>
          <a:bodyPr/>
          <a:lstStyle/>
          <a:p>
            <a:r>
              <a:rPr lang="en-US" sz="3200" dirty="0"/>
              <a:t>AQ Assessment Methodology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8509" y="1209957"/>
            <a:ext cx="8686800" cy="1460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Assess impacts on emissions, air quality, and human health from low carbon mitigation scenarios from the PATHWAYS model (E3) 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Provide insight into the air quality co-benefits of technological shifts within cases</a:t>
            </a:r>
            <a:endParaRPr lang="en-US" sz="1600" b="0" baseline="-250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442" r="29166" b="16140"/>
          <a:stretch/>
        </p:blipFill>
        <p:spPr>
          <a:xfrm>
            <a:off x="3536239" y="2665510"/>
            <a:ext cx="2558670" cy="1944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70" y="2597904"/>
            <a:ext cx="2789502" cy="21799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96430" y="2949431"/>
            <a:ext cx="439809" cy="261773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117693" y="2933700"/>
            <a:ext cx="439809" cy="261773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9316" y="2400300"/>
            <a:ext cx="18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2060"/>
                </a:solidFill>
              </a:rPr>
              <a:t>Resolve Emissions (SMOKE 4.0)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2400300"/>
            <a:ext cx="216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</a:rPr>
              <a:t>Simulate Air Quality</a:t>
            </a:r>
          </a:p>
          <a:p>
            <a:pPr algn="ctr"/>
            <a:r>
              <a:rPr lang="en-US" sz="1600" b="1" u="sng" dirty="0">
                <a:solidFill>
                  <a:srgbClr val="002060"/>
                </a:solidFill>
              </a:rPr>
              <a:t>(CMAQ 5.2</a:t>
            </a:r>
          </a:p>
          <a:p>
            <a:pPr algn="ctr"/>
            <a:r>
              <a:rPr lang="en-US" sz="1600" b="1" u="sng" dirty="0">
                <a:solidFill>
                  <a:srgbClr val="002060"/>
                </a:solidFill>
              </a:rPr>
              <a:t>SAPRC 07)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600" y="2425169"/>
            <a:ext cx="3063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</a:rPr>
              <a:t>Pathways Scenarios</a:t>
            </a:r>
          </a:p>
        </p:txBody>
      </p:sp>
      <p:pic>
        <p:nvPicPr>
          <p:cNvPr id="15" name="Picture 2" descr="Image result for fuel cells indus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33" y="2800573"/>
            <a:ext cx="583251" cy="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nd and so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43" y="3192757"/>
            <a:ext cx="579772" cy="4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ric vehic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33" y="3982975"/>
            <a:ext cx="578674" cy="4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newable metha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76" y="3579438"/>
            <a:ext cx="578673" cy="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ent Arrow 21"/>
          <p:cNvSpPr/>
          <p:nvPr/>
        </p:nvSpPr>
        <p:spPr>
          <a:xfrm rot="10800000">
            <a:off x="7376542" y="4648199"/>
            <a:ext cx="624458" cy="1143000"/>
          </a:xfrm>
          <a:prstGeom prst="ben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Image result for human healt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90" y="5141809"/>
            <a:ext cx="1757757" cy="11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-291087" y="4829454"/>
            <a:ext cx="5291948" cy="41936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0" dirty="0">
                <a:solidFill>
                  <a:schemeClr val="tx1"/>
                </a:solidFill>
              </a:rPr>
              <a:t>~15 different scenarios considered</a:t>
            </a:r>
          </a:p>
          <a:p>
            <a:pPr marL="457200" lvl="1" indent="0">
              <a:buNone/>
            </a:pPr>
            <a:endParaRPr lang="en-US" sz="800" b="0" dirty="0">
              <a:solidFill>
                <a:schemeClr val="tx1"/>
              </a:solidFill>
            </a:endParaRPr>
          </a:p>
          <a:p>
            <a:pPr lvl="1"/>
            <a:r>
              <a:rPr lang="en-US" sz="1800" b="0" dirty="0">
                <a:solidFill>
                  <a:schemeClr val="tx1"/>
                </a:solidFill>
              </a:rPr>
              <a:t> Scenarios not designed from an AQ impact perspective, i.e., targeting criteria pollutant emission reductions </a:t>
            </a:r>
            <a:endParaRPr lang="en-US" sz="1800" b="0" baseline="-250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5E70A7-86C2-4DD8-AFA9-8BA2BB4A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6" y="2779170"/>
            <a:ext cx="2075864" cy="17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4C289-2E31-4F6D-83D4-9F119BBC3B37}"/>
              </a:ext>
            </a:extLst>
          </p:cNvPr>
          <p:cNvSpPr txBox="1"/>
          <p:nvPr/>
        </p:nvSpPr>
        <p:spPr>
          <a:xfrm>
            <a:off x="536575" y="3211495"/>
            <a:ext cx="1221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80% below 1990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995FA-C1E1-466A-A9CE-2BCBCB6CE021}"/>
              </a:ext>
            </a:extLst>
          </p:cNvPr>
          <p:cNvSpPr txBox="1"/>
          <p:nvPr/>
        </p:nvSpPr>
        <p:spPr>
          <a:xfrm>
            <a:off x="5202551" y="4637247"/>
            <a:ext cx="2435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</a:rPr>
              <a:t>Health Impact Assessment</a:t>
            </a:r>
          </a:p>
          <a:p>
            <a:pPr lvl="1"/>
            <a:r>
              <a:rPr lang="en-US" sz="1600" b="1" u="sng" dirty="0">
                <a:solidFill>
                  <a:srgbClr val="002060"/>
                </a:solidFill>
              </a:rPr>
              <a:t>(BenMAP 1.4)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8E7A8-FC68-4864-B1DF-2B6274AD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22" grpId="0" animBg="1"/>
      <p:bldP spid="28" grpId="0"/>
      <p:bldP spid="6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Coast Air Basin 2035 NOx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42810"/>
              </p:ext>
            </p:extLst>
          </p:nvPr>
        </p:nvGraphicFramePr>
        <p:xfrm>
          <a:off x="571500" y="1066800"/>
          <a:ext cx="7086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48400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Source: </a:t>
            </a:r>
            <a:r>
              <a:rPr lang="en-US" sz="1600" dirty="0"/>
              <a:t>CARB CEPAM 2016 SIP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6CCCB-2D30-4D63-A667-945E5C78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Task 4 –AQ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7924800" cy="4754563"/>
          </a:xfrm>
        </p:spPr>
        <p:txBody>
          <a:bodyPr/>
          <a:lstStyle/>
          <a:p>
            <a:r>
              <a:rPr lang="en-US" dirty="0"/>
              <a:t>Summer MD8H</a:t>
            </a:r>
          </a:p>
          <a:p>
            <a:pPr lvl="1"/>
            <a:r>
              <a:rPr lang="en-US" dirty="0"/>
              <a:t>Average difference: -2.7 ppb to -3.41 ppb</a:t>
            </a:r>
          </a:p>
          <a:p>
            <a:pPr lvl="1"/>
            <a:r>
              <a:rPr lang="en-US" dirty="0"/>
              <a:t>Peak difference: -13 ppb to -18 ppb </a:t>
            </a:r>
          </a:p>
          <a:p>
            <a:pPr lvl="1"/>
            <a:endParaRPr lang="en-US" dirty="0"/>
          </a:p>
          <a:p>
            <a:r>
              <a:rPr lang="en-US" dirty="0"/>
              <a:t>Summer 24-h PM</a:t>
            </a:r>
            <a:r>
              <a:rPr lang="en-US" baseline="-25000" dirty="0"/>
              <a:t>2.5</a:t>
            </a:r>
          </a:p>
          <a:p>
            <a:pPr lvl="1"/>
            <a:r>
              <a:rPr lang="en-US" dirty="0"/>
              <a:t>Average difference: -0.89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 </a:t>
            </a:r>
            <a:r>
              <a:rPr lang="en-US" dirty="0"/>
              <a:t>to -1.37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Peak difference: -2.0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 </a:t>
            </a:r>
            <a:r>
              <a:rPr lang="en-US" dirty="0"/>
              <a:t>to -2.91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</a:p>
          <a:p>
            <a:pPr lvl="1"/>
            <a:endParaRPr lang="en-US" dirty="0"/>
          </a:p>
          <a:p>
            <a:r>
              <a:rPr lang="en-US" dirty="0"/>
              <a:t>Winter 24-h PM</a:t>
            </a:r>
            <a:r>
              <a:rPr lang="en-US" baseline="-25000" dirty="0"/>
              <a:t>2.5</a:t>
            </a:r>
          </a:p>
          <a:p>
            <a:pPr lvl="1"/>
            <a:r>
              <a:rPr lang="en-US" dirty="0"/>
              <a:t>Average difference: -4.01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 </a:t>
            </a:r>
            <a:r>
              <a:rPr lang="en-US" dirty="0"/>
              <a:t>to -6.03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Peak difference: -8.41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 </a:t>
            </a:r>
            <a:r>
              <a:rPr lang="en-US" dirty="0"/>
              <a:t>to -12.72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F5B83-C919-4D2C-B358-4A84BFF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5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Task 4 – Emissions Projection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19" y="990600"/>
            <a:ext cx="7924800" cy="4754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Total NOx is reduced by 15-25%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04900" y="1371600"/>
            <a:ext cx="6849794" cy="4825747"/>
            <a:chOff x="1104900" y="1638300"/>
            <a:chExt cx="6849794" cy="4825747"/>
          </a:xfrm>
        </p:grpSpPr>
        <p:grpSp>
          <p:nvGrpSpPr>
            <p:cNvPr id="22" name="Group 21"/>
            <p:cNvGrpSpPr/>
            <p:nvPr/>
          </p:nvGrpSpPr>
          <p:grpSpPr>
            <a:xfrm>
              <a:off x="1104900" y="1638300"/>
              <a:ext cx="6629401" cy="4767264"/>
              <a:chOff x="1489373" y="1638300"/>
              <a:chExt cx="5595995" cy="4767264"/>
            </a:xfrm>
          </p:grpSpPr>
          <p:graphicFrame>
            <p:nvGraphicFramePr>
              <p:cNvPr id="20" name="Chart 19"/>
              <p:cNvGraphicFramePr>
                <a:graphicFrameLocks/>
              </p:cNvGraphicFramePr>
              <p:nvPr/>
            </p:nvGraphicFramePr>
            <p:xfrm>
              <a:off x="1489373" y="1638300"/>
              <a:ext cx="5595995" cy="476726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4158436" y="2168723"/>
                <a:ext cx="619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-15%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58161" y="2156741"/>
                <a:ext cx="619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-22%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159573" y="2156741"/>
                <a:ext cx="619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-25%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64643" y="2168723"/>
                <a:ext cx="619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-16%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70496" y="6172200"/>
              <a:ext cx="1292111" cy="132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Current Policy Reference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04267" y="6156516"/>
              <a:ext cx="1292111" cy="132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High Building Electrification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0098" y="6172200"/>
              <a:ext cx="1292111" cy="266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No Building Electrification with SNG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65926" y="6172200"/>
              <a:ext cx="1292111" cy="282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High Building Electrification with Truck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248" y="6172200"/>
              <a:ext cx="1707446" cy="2918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No Building Electrification with Industry and Truck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5BDAF-47C8-4946-AD18-8195D2EE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3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162"/>
            <a:ext cx="7886700" cy="1325563"/>
          </a:xfrm>
        </p:spPr>
        <p:txBody>
          <a:bodyPr/>
          <a:lstStyle/>
          <a:p>
            <a:r>
              <a:rPr lang="en-US" dirty="0"/>
              <a:t>Task 4 – Downscaling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2324100"/>
          <a:ext cx="7924800" cy="30454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  <a:r>
                        <a:rPr lang="en-US" baseline="0" dirty="0"/>
                        <a:t> Across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Differences Between</a:t>
                      </a:r>
                      <a:r>
                        <a:rPr lang="en-US" baseline="0" dirty="0"/>
                        <a:t> Cases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On-road Vehicles</a:t>
                      </a:r>
                      <a:endParaRPr lang="en-US" baseline="0" dirty="0"/>
                    </a:p>
                    <a:p>
                      <a:pPr marL="742950" lvl="1" indent="-285750">
                        <a:buFont typeface="Calibri" panose="020F0502020204030204" pitchFamily="34" charset="0"/>
                        <a:buChar char="-"/>
                      </a:pPr>
                      <a:r>
                        <a:rPr lang="en-US" baseline="0" dirty="0"/>
                        <a:t>LDV,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On-road</a:t>
                      </a:r>
                      <a:r>
                        <a:rPr lang="en-US" baseline="0" dirty="0"/>
                        <a:t> Vehicles 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-"/>
                      </a:pPr>
                      <a:r>
                        <a:rPr lang="en-US" baseline="0" dirty="0"/>
                        <a:t>MDV, HDV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Off-road Equipment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Residential and Commercial Buildings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OGV, Harbor Craft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Industrial Sector (non-petroleum)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Electricity Sector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Aircraft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refineries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Petroleum Refineries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1500" y="1371601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028701"/>
            <a:ext cx="830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</a:rPr>
              <a:t>Differences between cases driven by MDV, HDV and industry</a:t>
            </a:r>
          </a:p>
          <a:p>
            <a:pPr lvl="1"/>
            <a:r>
              <a:rPr lang="en-US" sz="1800" dirty="0"/>
              <a:t>Electricity sector emissions contribute to a lesser degree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14500" y="2295387"/>
          <a:ext cx="5124450" cy="319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850C3-EF53-4553-B5C9-C6F9C5F2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53574"/>
              </p:ext>
            </p:extLst>
          </p:nvPr>
        </p:nvGraphicFramePr>
        <p:xfrm>
          <a:off x="0" y="2198068"/>
          <a:ext cx="8991600" cy="454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104"/>
            <a:ext cx="8915400" cy="789296"/>
          </a:xfrm>
        </p:spPr>
        <p:txBody>
          <a:bodyPr/>
          <a:lstStyle/>
          <a:p>
            <a:r>
              <a:rPr lang="en-US" sz="3200" dirty="0"/>
              <a:t>Pathways Downscaling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18623"/>
            <a:ext cx="8305800" cy="45259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Downscale Pathways model results to an ARB criteria pollutant emission inventory in 2050</a:t>
            </a:r>
          </a:p>
          <a:p>
            <a:pPr lvl="1"/>
            <a:r>
              <a:rPr lang="en-US" sz="1800" dirty="0"/>
              <a:t>Energy consumption from various combinations of conventional and alternative fuels used to determine emission changes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6101" y="5791200"/>
            <a:ext cx="1100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 Building Electrification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7607" y="5812118"/>
            <a:ext cx="1711493" cy="790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 Building Electrification w/ Industry and Truck Measures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78642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 Building Electrification w/ SNG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4900" y="5791199"/>
            <a:ext cx="1100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Current Policy Reference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8284" y="5786419"/>
            <a:ext cx="16324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 Building Electrification w/ Truck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A2351-46EE-49D5-9308-85CAF3A0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clip art fac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47" y="2087338"/>
            <a:ext cx="765761" cy="6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515250"/>
              </p:ext>
            </p:extLst>
          </p:nvPr>
        </p:nvGraphicFramePr>
        <p:xfrm>
          <a:off x="800100" y="1770889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7784" y="933449"/>
            <a:ext cx="830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</a:rPr>
              <a:t>Differences between cases driven by MDV, HDV and industry</a:t>
            </a:r>
          </a:p>
          <a:p>
            <a:pPr lvl="1"/>
            <a:r>
              <a:rPr lang="en-US" sz="1800" dirty="0"/>
              <a:t>Electricity sector emissions contribute to a lesser degree </a:t>
            </a:r>
          </a:p>
        </p:txBody>
      </p:sp>
      <p:pic>
        <p:nvPicPr>
          <p:cNvPr id="1030" name="Picture 6" descr="Image result for clip art tr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08" y="2190065"/>
            <a:ext cx="927100" cy="4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2" y="-19928"/>
            <a:ext cx="7886700" cy="1325563"/>
          </a:xfrm>
        </p:spPr>
        <p:txBody>
          <a:bodyPr/>
          <a:lstStyle/>
          <a:p>
            <a:r>
              <a:rPr lang="en-US" dirty="0"/>
              <a:t>Scenario Development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1500" y="1371601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40602"/>
            <a:ext cx="1943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*Representative, commercial NG other sources</a:t>
            </a:r>
          </a:p>
        </p:txBody>
      </p:sp>
      <p:pic>
        <p:nvPicPr>
          <p:cNvPr id="1026" name="Picture 2" descr="Image result for clip art 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62" y="2177261"/>
            <a:ext cx="285036" cy="4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 art h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8" y="2265532"/>
            <a:ext cx="467295" cy="4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lip art light bul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57" y="2165067"/>
            <a:ext cx="267875" cy="4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5917C-1ACA-4EC0-AD8F-AC97B9A6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232"/>
            <a:ext cx="7886700" cy="1325563"/>
          </a:xfrm>
        </p:spPr>
        <p:txBody>
          <a:bodyPr/>
          <a:lstStyle/>
          <a:p>
            <a:r>
              <a:rPr lang="en-US" dirty="0"/>
              <a:t>California 2035 NOx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Source: </a:t>
            </a:r>
            <a:r>
              <a:rPr lang="en-US" sz="1600" dirty="0"/>
              <a:t>CARB CEPAM 2016 SIP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5CA37-56A7-4F47-A6E3-D6239DED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D02F1-3422-44E7-BB79-E0B7E4661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76442"/>
            <a:ext cx="7180847" cy="49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96" y="137387"/>
            <a:ext cx="8686800" cy="789296"/>
          </a:xfrm>
        </p:spPr>
        <p:txBody>
          <a:bodyPr/>
          <a:lstStyle/>
          <a:p>
            <a:r>
              <a:rPr lang="en-US" sz="3200" dirty="0"/>
              <a:t>Scenario Development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796" y="1043546"/>
            <a:ext cx="7119204" cy="21457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  <a:defRPr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Scenarios encompass shifts in energy consumption, technologies and fuels from Current Policy Reference Scenario 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All assume measures in LDV, Off-road, Rail, Aircraft, Ships, Refining, Industry, etc. (Constant)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Three scenarios presented here have differences in:</a:t>
            </a:r>
          </a:p>
          <a:p>
            <a:pPr lvl="2"/>
            <a:r>
              <a:rPr lang="en-US" sz="1400" b="0" dirty="0"/>
              <a:t>MDV and HDV, Residential and Commercial Buildings, Electricity Generation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53372" y="5736223"/>
            <a:ext cx="628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*Includes the use of battery electric and low NO</a:t>
            </a:r>
            <a:r>
              <a:rPr lang="en-US" sz="1600" baseline="-25000" dirty="0"/>
              <a:t>x</a:t>
            </a:r>
            <a:r>
              <a:rPr lang="en-US" sz="1600" dirty="0"/>
              <a:t> CNG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B0D33-93E8-47DD-B227-853F63C6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C8D6ED-35AE-47C8-B582-C8E7ABEF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946"/>
            <a:ext cx="9144000" cy="2512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61BE0-5619-4257-8396-008296E3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1171943"/>
            <a:ext cx="1808901" cy="20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464"/>
            <a:ext cx="8648700" cy="1325563"/>
          </a:xfrm>
        </p:spPr>
        <p:txBody>
          <a:bodyPr/>
          <a:lstStyle/>
          <a:p>
            <a:r>
              <a:rPr lang="en-US" sz="3200" dirty="0"/>
              <a:t>Commercial Energy Consumption (Pathway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102828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High Building Electrification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700" y="102828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No Building Electrification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EFA63-6CE1-4142-B2D0-DEA8763C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3FB20-5AC2-4DC0-BA48-CA578B62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1562100"/>
            <a:ext cx="8543926" cy="49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7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114300"/>
            <a:ext cx="8686800" cy="78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Emissions Projection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3" y="6261914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**Scale does not start at 0**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FBFAF-7405-4B2A-BDCA-2F8F3108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EEFBD-A64D-4140-9D2D-C8AF43C3D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32133"/>
            <a:ext cx="8736308" cy="50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9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114300"/>
            <a:ext cx="8686800" cy="78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Emissions Projection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21785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**Scale does not start at 0**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B126B-3759-41FB-906F-FCA92D85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FF431-0929-470C-9A56-4F5954A9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9"/>
          <a:stretch/>
        </p:blipFill>
        <p:spPr>
          <a:xfrm>
            <a:off x="152400" y="1050398"/>
            <a:ext cx="8458200" cy="50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9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8509" y="107437"/>
            <a:ext cx="8686800" cy="789296"/>
          </a:xfrm>
        </p:spPr>
        <p:txBody>
          <a:bodyPr/>
          <a:lstStyle/>
          <a:p>
            <a:r>
              <a:rPr lang="en-US" sz="3200" dirty="0"/>
              <a:t>AQ for Current Policy Reference Scenario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09" y="1066800"/>
            <a:ext cx="8686800" cy="16764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Serves as baseline for comparison with alternative cases in 2050</a:t>
            </a:r>
          </a:p>
          <a:p>
            <a:pPr lvl="1"/>
            <a:r>
              <a:rPr lang="en-US" sz="1800" dirty="0"/>
              <a:t>Particular concerns for summer ozone in </a:t>
            </a:r>
            <a:r>
              <a:rPr lang="en-US" sz="1800" dirty="0" err="1"/>
              <a:t>SoCAB</a:t>
            </a:r>
            <a:r>
              <a:rPr lang="en-US" sz="1800" dirty="0"/>
              <a:t> and winter PM</a:t>
            </a:r>
            <a:r>
              <a:rPr lang="en-US" sz="1800" baseline="-25000" dirty="0"/>
              <a:t>2.5</a:t>
            </a:r>
            <a:r>
              <a:rPr lang="en-US" sz="1800" dirty="0"/>
              <a:t> in Central Valley </a:t>
            </a:r>
            <a:endParaRPr lang="en-US" sz="1600" baseline="-250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509" y="2061502"/>
            <a:ext cx="366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Peak Summer MD8H Ozone: 137.7 ppb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14445" r="1375" b="2222"/>
          <a:stretch/>
        </p:blipFill>
        <p:spPr>
          <a:xfrm>
            <a:off x="167125" y="2399270"/>
            <a:ext cx="4120303" cy="37457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2037588"/>
            <a:ext cx="3223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Peak Winter 24-h PM</a:t>
            </a:r>
            <a:r>
              <a:rPr lang="en-US" sz="1600" b="1" baseline="-25000" dirty="0"/>
              <a:t>2.5</a:t>
            </a:r>
            <a:r>
              <a:rPr lang="en-US" sz="1600" b="1" dirty="0"/>
              <a:t>: 74.2 µg/m</a:t>
            </a:r>
            <a:r>
              <a:rPr lang="en-US" sz="1600" b="1" baseline="30000" dirty="0"/>
              <a:t>3</a:t>
            </a:r>
            <a:r>
              <a:rPr lang="en-US" sz="1600" b="1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4445" r="912" b="1111"/>
          <a:stretch/>
        </p:blipFill>
        <p:spPr>
          <a:xfrm>
            <a:off x="4648200" y="2348994"/>
            <a:ext cx="4102112" cy="378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B72BF-2B56-42C7-AFE3-92797E6E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1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9520" y="176479"/>
            <a:ext cx="8686800" cy="789296"/>
          </a:xfrm>
        </p:spPr>
        <p:txBody>
          <a:bodyPr/>
          <a:lstStyle/>
          <a:p>
            <a:r>
              <a:rPr lang="en-US" sz="3200" dirty="0"/>
              <a:t>AQ Impacts: HBE+ VS. Current Policy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9829" y="965775"/>
            <a:ext cx="8112671" cy="16764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Significant improvements in key locations (high population + base line levels) from CPR reference scenario in 2050  </a:t>
            </a:r>
            <a:endParaRPr lang="en-US" b="1" baseline="-25000" dirty="0">
              <a:solidFill>
                <a:srgbClr val="002060"/>
              </a:solidFill>
            </a:endParaRPr>
          </a:p>
          <a:p>
            <a:pPr lvl="1"/>
            <a:r>
              <a:rPr lang="en-US" sz="1800" dirty="0"/>
              <a:t>Ozone benefits in </a:t>
            </a:r>
            <a:r>
              <a:rPr lang="en-US" sz="1800" dirty="0" err="1"/>
              <a:t>SoCAB</a:t>
            </a:r>
            <a:r>
              <a:rPr lang="en-US" sz="1800" dirty="0"/>
              <a:t> and Central Valley, PM</a:t>
            </a:r>
            <a:r>
              <a:rPr lang="en-US" sz="1800" baseline="-25000" dirty="0"/>
              <a:t>2.5</a:t>
            </a:r>
            <a:r>
              <a:rPr lang="en-US" sz="1800" dirty="0"/>
              <a:t> in Central Valley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5907" y="2283391"/>
            <a:ext cx="3821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600" b="1" dirty="0"/>
              <a:t>Δ</a:t>
            </a:r>
            <a:r>
              <a:rPr lang="en-US" altLang="zh-CN" sz="1600" b="1" dirty="0"/>
              <a:t> </a:t>
            </a:r>
            <a:r>
              <a:rPr lang="en-US" sz="1600" b="1" dirty="0"/>
              <a:t>Peak Summer MD8H Ozone : -25.1 ppb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7622" y="2266064"/>
            <a:ext cx="395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Δ</a:t>
            </a:r>
            <a:r>
              <a:rPr lang="en-US" sz="1600" b="1" dirty="0"/>
              <a:t> Peak Winter 24-hr PM</a:t>
            </a:r>
            <a:r>
              <a:rPr lang="en-US" sz="1600" b="1" baseline="-25000" dirty="0"/>
              <a:t>2.5</a:t>
            </a:r>
            <a:r>
              <a:rPr lang="en-US" sz="1600" b="1" dirty="0"/>
              <a:t>: - 13.3 µg/m</a:t>
            </a:r>
            <a:r>
              <a:rPr lang="en-US" sz="1600" b="1" baseline="30000" dirty="0"/>
              <a:t>3</a:t>
            </a:r>
          </a:p>
          <a:p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9444" r="10556" b="19444"/>
          <a:stretch/>
        </p:blipFill>
        <p:spPr>
          <a:xfrm>
            <a:off x="217884" y="2592563"/>
            <a:ext cx="4201715" cy="3819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9444" r="9445" b="19444"/>
          <a:stretch/>
        </p:blipFill>
        <p:spPr>
          <a:xfrm>
            <a:off x="4572000" y="2592563"/>
            <a:ext cx="4134422" cy="38197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6306D-35A8-421E-B244-51C3C58D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0B82-DD56-4C6D-AFAD-A891ABD9A9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6519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1413</Words>
  <Application>Microsoft Macintosh PowerPoint</Application>
  <PresentationFormat>全屏显示(4:3)</PresentationFormat>
  <Paragraphs>229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Roboto</vt:lpstr>
      <vt:lpstr>Arial</vt:lpstr>
      <vt:lpstr>Calibri</vt:lpstr>
      <vt:lpstr>Calibri Light</vt:lpstr>
      <vt:lpstr>Courier New</vt:lpstr>
      <vt:lpstr>Garamond</vt:lpstr>
      <vt:lpstr>Wingdings</vt:lpstr>
      <vt:lpstr>7_Office Theme</vt:lpstr>
      <vt:lpstr>Office Theme</vt:lpstr>
      <vt:lpstr>PowerPoint 演示文稿</vt:lpstr>
      <vt:lpstr>AQ Assessment Methodology</vt:lpstr>
      <vt:lpstr>California 2035 NOx</vt:lpstr>
      <vt:lpstr>Scenario Development</vt:lpstr>
      <vt:lpstr>Commercial Energy Consumption (Pathway Model)</vt:lpstr>
      <vt:lpstr>PowerPoint 演示文稿</vt:lpstr>
      <vt:lpstr>PowerPoint 演示文稿</vt:lpstr>
      <vt:lpstr>AQ for Current Policy Reference Scenario</vt:lpstr>
      <vt:lpstr>AQ Impacts: HBE+ VS. Current Policy</vt:lpstr>
      <vt:lpstr>AQ impacts of the Electrification of Buildings </vt:lpstr>
      <vt:lpstr>AQ impacts of the Electrification of Trucks</vt:lpstr>
      <vt:lpstr>Value of Health Savings: Summer Episode</vt:lpstr>
      <vt:lpstr>Value of Health Savings: Winter Episode </vt:lpstr>
      <vt:lpstr>Benefits for disadvantage communities </vt:lpstr>
      <vt:lpstr>Conclusions </vt:lpstr>
      <vt:lpstr>Thank you!</vt:lpstr>
      <vt:lpstr>Back Up Slides</vt:lpstr>
      <vt:lpstr>Task 4 – Emissions Projection Methodology</vt:lpstr>
      <vt:lpstr>AQ impacts of Buildings and Trucks  </vt:lpstr>
      <vt:lpstr>South Coast Air Basin 2035 NOx</vt:lpstr>
      <vt:lpstr>Task 4 –AQ Results </vt:lpstr>
      <vt:lpstr>Task 4 – Emissions Projection Results </vt:lpstr>
      <vt:lpstr>Task 4 – Downscaling</vt:lpstr>
      <vt:lpstr>Pathways Downscaling</vt:lpstr>
      <vt:lpstr>Scenario Development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Shupeng Zhu</dc:creator>
  <cp:lastModifiedBy>Shupeng Zhu</cp:lastModifiedBy>
  <cp:revision>17</cp:revision>
  <dcterms:created xsi:type="dcterms:W3CDTF">2019-09-25T20:01:00Z</dcterms:created>
  <dcterms:modified xsi:type="dcterms:W3CDTF">2019-10-23T01:18:52Z</dcterms:modified>
</cp:coreProperties>
</file>