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customXml/itemProps105.xml" ContentType="application/vnd.openxmlformats-officedocument.customXmlProperties+xml"/>
  <Override PartName="/customXml/itemProps106.xml" ContentType="application/vnd.openxmlformats-officedocument.customXmlProperties+xml"/>
  <Override PartName="/customXml/itemProps107.xml" ContentType="application/vnd.openxmlformats-officedocument.customXmlProperties+xml"/>
  <Override PartName="/customXml/itemProps108.xml" ContentType="application/vnd.openxmlformats-officedocument.customXmlProperties+xml"/>
  <Override PartName="/customXml/itemProps109.xml" ContentType="application/vnd.openxmlformats-officedocument.customXmlProperties+xml"/>
  <Override PartName="/customXml/itemProps110.xml" ContentType="application/vnd.openxmlformats-officedocument.customXmlProperties+xml"/>
  <Override PartName="/customXml/itemProps111.xml" ContentType="application/vnd.openxmlformats-officedocument.customXmlProperties+xml"/>
  <Override PartName="/customXml/itemProps112.xml" ContentType="application/vnd.openxmlformats-officedocument.customXmlProperties+xml"/>
  <Override PartName="/customXml/itemProps113.xml" ContentType="application/vnd.openxmlformats-officedocument.customXmlProperties+xml"/>
  <Override PartName="/customXml/itemProps114.xml" ContentType="application/vnd.openxmlformats-officedocument.customXmlProperties+xml"/>
  <Override PartName="/customXml/itemProps115.xml" ContentType="application/vnd.openxmlformats-officedocument.customXmlProperties+xml"/>
  <Override PartName="/customXml/itemProps116.xml" ContentType="application/vnd.openxmlformats-officedocument.customXmlProperties+xml"/>
  <Override PartName="/customXml/itemProps117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18"/>
  </p:sldMasterIdLst>
  <p:notesMasterIdLst>
    <p:notesMasterId r:id="rId143"/>
  </p:notesMasterIdLst>
  <p:sldIdLst>
    <p:sldId id="294" r:id="rId119"/>
    <p:sldId id="496" r:id="rId120"/>
    <p:sldId id="495" r:id="rId121"/>
    <p:sldId id="503" r:id="rId122"/>
    <p:sldId id="497" r:id="rId123"/>
    <p:sldId id="500" r:id="rId124"/>
    <p:sldId id="501" r:id="rId125"/>
    <p:sldId id="502" r:id="rId126"/>
    <p:sldId id="492" r:id="rId127"/>
    <p:sldId id="498" r:id="rId128"/>
    <p:sldId id="490" r:id="rId129"/>
    <p:sldId id="491" r:id="rId130"/>
    <p:sldId id="504" r:id="rId131"/>
    <p:sldId id="505" r:id="rId132"/>
    <p:sldId id="488" r:id="rId133"/>
    <p:sldId id="489" r:id="rId134"/>
    <p:sldId id="399" r:id="rId135"/>
    <p:sldId id="480" r:id="rId136"/>
    <p:sldId id="494" r:id="rId137"/>
    <p:sldId id="482" r:id="rId138"/>
    <p:sldId id="484" r:id="rId139"/>
    <p:sldId id="499" r:id="rId140"/>
    <p:sldId id="460" r:id="rId141"/>
    <p:sldId id="485" r:id="rId142"/>
  </p:sldIdLst>
  <p:sldSz cx="12192000" cy="6858000"/>
  <p:notesSz cx="7772400" cy="14173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nek, Lindsay" initials="SL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BC6F02"/>
    <a:srgbClr val="D90000"/>
    <a:srgbClr val="0000D9"/>
    <a:srgbClr val="0458FF"/>
    <a:srgbClr val="66AD47"/>
    <a:srgbClr val="2B86C6"/>
    <a:srgbClr val="64FFB1"/>
    <a:srgbClr val="3366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98" autoAdjust="0"/>
    <p:restoredTop sz="94214" autoAdjust="0"/>
  </p:normalViewPr>
  <p:slideViewPr>
    <p:cSldViewPr>
      <p:cViewPr>
        <p:scale>
          <a:sx n="66" d="100"/>
          <a:sy n="66" d="100"/>
        </p:scale>
        <p:origin x="984" y="63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5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117" Type="http://schemas.openxmlformats.org/officeDocument/2006/relationships/customXml" Target="../customXml/item117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customXml" Target="../customXml/item63.xml"/><Relationship Id="rId68" Type="http://schemas.openxmlformats.org/officeDocument/2006/relationships/customXml" Target="../customXml/item68.xml"/><Relationship Id="rId84" Type="http://schemas.openxmlformats.org/officeDocument/2006/relationships/customXml" Target="../customXml/item84.xml"/><Relationship Id="rId89" Type="http://schemas.openxmlformats.org/officeDocument/2006/relationships/customXml" Target="../customXml/item89.xml"/><Relationship Id="rId112" Type="http://schemas.openxmlformats.org/officeDocument/2006/relationships/customXml" Target="../customXml/item112.xml"/><Relationship Id="rId133" Type="http://schemas.openxmlformats.org/officeDocument/2006/relationships/slide" Target="slides/slide15.xml"/><Relationship Id="rId138" Type="http://schemas.openxmlformats.org/officeDocument/2006/relationships/slide" Target="slides/slide20.xml"/><Relationship Id="rId16" Type="http://schemas.openxmlformats.org/officeDocument/2006/relationships/customXml" Target="../customXml/item16.xml"/><Relationship Id="rId107" Type="http://schemas.openxmlformats.org/officeDocument/2006/relationships/customXml" Target="../customXml/item107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customXml" Target="../customXml/item74.xml"/><Relationship Id="rId79" Type="http://schemas.openxmlformats.org/officeDocument/2006/relationships/customXml" Target="../customXml/item79.xml"/><Relationship Id="rId102" Type="http://schemas.openxmlformats.org/officeDocument/2006/relationships/customXml" Target="../customXml/item102.xml"/><Relationship Id="rId123" Type="http://schemas.openxmlformats.org/officeDocument/2006/relationships/slide" Target="slides/slide5.xml"/><Relationship Id="rId128" Type="http://schemas.openxmlformats.org/officeDocument/2006/relationships/slide" Target="slides/slide10.xml"/><Relationship Id="rId144" Type="http://schemas.openxmlformats.org/officeDocument/2006/relationships/commentAuthors" Target="commentAuthors.xml"/><Relationship Id="rId5" Type="http://schemas.openxmlformats.org/officeDocument/2006/relationships/customXml" Target="../customXml/item5.xml"/><Relationship Id="rId90" Type="http://schemas.openxmlformats.org/officeDocument/2006/relationships/customXml" Target="../customXml/item90.xml"/><Relationship Id="rId95" Type="http://schemas.openxmlformats.org/officeDocument/2006/relationships/customXml" Target="../customXml/item95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113" Type="http://schemas.openxmlformats.org/officeDocument/2006/relationships/customXml" Target="../customXml/item113.xml"/><Relationship Id="rId118" Type="http://schemas.openxmlformats.org/officeDocument/2006/relationships/slideMaster" Target="slideMasters/slideMaster1.xml"/><Relationship Id="rId134" Type="http://schemas.openxmlformats.org/officeDocument/2006/relationships/slide" Target="slides/slide16.xml"/><Relationship Id="rId139" Type="http://schemas.openxmlformats.org/officeDocument/2006/relationships/slide" Target="slides/slide21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customXml" Target="../customXml/item59.xml"/><Relationship Id="rId67" Type="http://schemas.openxmlformats.org/officeDocument/2006/relationships/customXml" Target="../customXml/item67.xml"/><Relationship Id="rId103" Type="http://schemas.openxmlformats.org/officeDocument/2006/relationships/customXml" Target="../customXml/item103.xml"/><Relationship Id="rId108" Type="http://schemas.openxmlformats.org/officeDocument/2006/relationships/customXml" Target="../customXml/item108.xml"/><Relationship Id="rId116" Type="http://schemas.openxmlformats.org/officeDocument/2006/relationships/customXml" Target="../customXml/item116.xml"/><Relationship Id="rId124" Type="http://schemas.openxmlformats.org/officeDocument/2006/relationships/slide" Target="slides/slide6.xml"/><Relationship Id="rId129" Type="http://schemas.openxmlformats.org/officeDocument/2006/relationships/slide" Target="slides/slide11.xml"/><Relationship Id="rId137" Type="http://schemas.openxmlformats.org/officeDocument/2006/relationships/slide" Target="slides/slide19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customXml" Target="../customXml/item54.xml"/><Relationship Id="rId62" Type="http://schemas.openxmlformats.org/officeDocument/2006/relationships/customXml" Target="../customXml/item62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91" Type="http://schemas.openxmlformats.org/officeDocument/2006/relationships/customXml" Target="../customXml/item91.xml"/><Relationship Id="rId96" Type="http://schemas.openxmlformats.org/officeDocument/2006/relationships/customXml" Target="../customXml/item96.xml"/><Relationship Id="rId111" Type="http://schemas.openxmlformats.org/officeDocument/2006/relationships/customXml" Target="../customXml/item111.xml"/><Relationship Id="rId132" Type="http://schemas.openxmlformats.org/officeDocument/2006/relationships/slide" Target="slides/slide14.xml"/><Relationship Id="rId140" Type="http://schemas.openxmlformats.org/officeDocument/2006/relationships/slide" Target="slides/slide22.xml"/><Relationship Id="rId14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customXml" Target="../customXml/item57.xml"/><Relationship Id="rId106" Type="http://schemas.openxmlformats.org/officeDocument/2006/relationships/customXml" Target="../customXml/item106.xml"/><Relationship Id="rId114" Type="http://schemas.openxmlformats.org/officeDocument/2006/relationships/customXml" Target="../customXml/item114.xml"/><Relationship Id="rId119" Type="http://schemas.openxmlformats.org/officeDocument/2006/relationships/slide" Target="slides/slide1.xml"/><Relationship Id="rId127" Type="http://schemas.openxmlformats.org/officeDocument/2006/relationships/slide" Target="slides/slide9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customXml" Target="../customXml/item101.xml"/><Relationship Id="rId122" Type="http://schemas.openxmlformats.org/officeDocument/2006/relationships/slide" Target="slides/slide4.xml"/><Relationship Id="rId130" Type="http://schemas.openxmlformats.org/officeDocument/2006/relationships/slide" Target="slides/slide12.xml"/><Relationship Id="rId135" Type="http://schemas.openxmlformats.org/officeDocument/2006/relationships/slide" Target="slides/slide17.xml"/><Relationship Id="rId143" Type="http://schemas.openxmlformats.org/officeDocument/2006/relationships/notesMaster" Target="notesMasters/notesMaster1.xml"/><Relationship Id="rId148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customXml" Target="../customXml/item109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04" Type="http://schemas.openxmlformats.org/officeDocument/2006/relationships/customXml" Target="../customXml/item104.xml"/><Relationship Id="rId120" Type="http://schemas.openxmlformats.org/officeDocument/2006/relationships/slide" Target="slides/slide2.xml"/><Relationship Id="rId125" Type="http://schemas.openxmlformats.org/officeDocument/2006/relationships/slide" Target="slides/slide7.xml"/><Relationship Id="rId141" Type="http://schemas.openxmlformats.org/officeDocument/2006/relationships/slide" Target="slides/slide23.xml"/><Relationship Id="rId146" Type="http://schemas.openxmlformats.org/officeDocument/2006/relationships/viewProps" Target="viewProps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customXml" Target="../customXml/item110.xml"/><Relationship Id="rId115" Type="http://schemas.openxmlformats.org/officeDocument/2006/relationships/customXml" Target="../customXml/item115.xml"/><Relationship Id="rId131" Type="http://schemas.openxmlformats.org/officeDocument/2006/relationships/slide" Target="slides/slide13.xml"/><Relationship Id="rId136" Type="http://schemas.openxmlformats.org/officeDocument/2006/relationships/slide" Target="slides/slide18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105" Type="http://schemas.openxmlformats.org/officeDocument/2006/relationships/customXml" Target="../customXml/item105.xml"/><Relationship Id="rId126" Type="http://schemas.openxmlformats.org/officeDocument/2006/relationships/slide" Target="slides/slide8.xml"/><Relationship Id="rId147" Type="http://schemas.openxmlformats.org/officeDocument/2006/relationships/theme" Target="theme/theme1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121" Type="http://schemas.openxmlformats.org/officeDocument/2006/relationships/slide" Target="slides/slide3.xml"/><Relationship Id="rId142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040" cy="708660"/>
          </a:xfrm>
          <a:prstGeom prst="rect">
            <a:avLst/>
          </a:prstGeom>
        </p:spPr>
        <p:txBody>
          <a:bodyPr vert="horz" lIns="125351" tIns="62676" rIns="125351" bIns="62676" rtlCol="0"/>
          <a:lstStyle>
            <a:lvl1pPr algn="l">
              <a:defRPr sz="16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563" y="0"/>
            <a:ext cx="3368040" cy="708660"/>
          </a:xfrm>
          <a:prstGeom prst="rect">
            <a:avLst/>
          </a:prstGeom>
        </p:spPr>
        <p:txBody>
          <a:bodyPr vert="horz" lIns="125351" tIns="62676" rIns="125351" bIns="62676" rtlCol="0"/>
          <a:lstStyle>
            <a:lvl1pPr algn="r">
              <a:defRPr sz="1600"/>
            </a:lvl1pPr>
          </a:lstStyle>
          <a:p>
            <a:fld id="{658CD3B5-B3A2-479F-AC32-40C996F82EB0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838200" y="1062038"/>
            <a:ext cx="9448800" cy="53149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25351" tIns="62676" rIns="125351" bIns="6267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240" y="6732270"/>
            <a:ext cx="6217920" cy="6377940"/>
          </a:xfrm>
          <a:prstGeom prst="rect">
            <a:avLst/>
          </a:prstGeom>
        </p:spPr>
        <p:txBody>
          <a:bodyPr vert="horz" lIns="125351" tIns="62676" rIns="125351" bIns="6267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462081"/>
            <a:ext cx="3368040" cy="708660"/>
          </a:xfrm>
          <a:prstGeom prst="rect">
            <a:avLst/>
          </a:prstGeom>
        </p:spPr>
        <p:txBody>
          <a:bodyPr vert="horz" lIns="125351" tIns="62676" rIns="125351" bIns="62676" rtlCol="0" anchor="b"/>
          <a:lstStyle>
            <a:lvl1pPr algn="l">
              <a:defRPr sz="16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563" y="13462081"/>
            <a:ext cx="3368040" cy="708660"/>
          </a:xfrm>
          <a:prstGeom prst="rect">
            <a:avLst/>
          </a:prstGeom>
        </p:spPr>
        <p:txBody>
          <a:bodyPr vert="horz" lIns="125351" tIns="62676" rIns="125351" bIns="62676" rtlCol="0" anchor="b"/>
          <a:lstStyle>
            <a:lvl1pPr algn="r">
              <a:defRPr sz="1600"/>
            </a:lvl1pPr>
          </a:lstStyle>
          <a:p>
            <a:fld id="{49EE4D71-1CBD-4053-A361-2337617C0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87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31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44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74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25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2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/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_ord_blanc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269"/>
            <a:ext cx="12191999" cy="6857463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16000" y="1600200"/>
            <a:ext cx="10058400" cy="4724400"/>
          </a:xfrm>
        </p:spPr>
        <p:txBody>
          <a:bodyPr/>
          <a:lstStyle>
            <a:lvl1pPr>
              <a:buClrTx/>
              <a:defRPr/>
            </a:lvl1pPr>
          </a:lstStyle>
          <a:p>
            <a:endParaRPr lang="en-US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064000" y="609600"/>
            <a:ext cx="7721600" cy="6858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Gill Sans MT" pitchFamily="34" charset="0"/>
                <a:ea typeface="+mj-ea"/>
                <a:cs typeface="+mj-cs"/>
              </a:rPr>
              <a:t>Title Goes Here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DFA7F15-6A76-4725-B571-FCEB24512C50}" type="datetime1">
              <a:rPr lang="en-US" smtClean="0"/>
              <a:t>10/21/2019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>
          <a:xfrm>
            <a:off x="9144000" y="6356351"/>
            <a:ext cx="2844800" cy="365125"/>
          </a:xfrm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fld id="{6D3FAE4D-9488-4B48-8F4A-A56CB5A28A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369B3-F360-42D1-A551-9D4125116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369B3-F360-42D1-A551-9D4125116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99B544D-27CB-421D-857D-21D8A33B11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79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99B544D-27CB-421D-857D-21D8A33B11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79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 txBox="1">
            <a:spLocks/>
          </p:cNvSpPr>
          <p:nvPr userDrawn="1"/>
        </p:nvSpPr>
        <p:spPr>
          <a:xfrm>
            <a:off x="99484" y="6627813"/>
            <a:ext cx="2844800" cy="2286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defRPr/>
            </a:pPr>
            <a:fld id="{706C97B8-1C5A-DD4E-86E4-9D84DEB47A09}" type="datetime1">
              <a:rPr lang="en-US" sz="1000" smtClean="0">
                <a:solidFill>
                  <a:srgbClr val="000000"/>
                </a:solidFill>
                <a:latin typeface="Calibri" charset="0"/>
              </a:rPr>
              <a:pPr eaLnBrk="1" hangingPunct="1">
                <a:defRPr/>
              </a:pPr>
              <a:t>10/21/2019</a:t>
            </a:fld>
            <a:endParaRPr lang="en-US" sz="10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 bwMode="auto">
          <a:xfrm>
            <a:off x="4163484" y="6627813"/>
            <a:ext cx="3860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defRPr/>
            </a:pPr>
            <a:r>
              <a:rPr lang="en-US" sz="1000" dirty="0">
                <a:solidFill>
                  <a:srgbClr val="898989"/>
                </a:solidFill>
                <a:latin typeface="Calibri" charset="0"/>
              </a:rPr>
              <a:t>2</a:t>
            </a:r>
            <a:r>
              <a:rPr lang="en-US" sz="1000" baseline="30000" dirty="0">
                <a:solidFill>
                  <a:srgbClr val="898989"/>
                </a:solidFill>
                <a:latin typeface="Calibri" charset="0"/>
              </a:rPr>
              <a:t>nd</a:t>
            </a:r>
            <a:r>
              <a:rPr lang="en-US" sz="1000" baseline="0" dirty="0">
                <a:solidFill>
                  <a:srgbClr val="898989"/>
                </a:solidFill>
                <a:latin typeface="Calibri" charset="0"/>
              </a:rPr>
              <a:t> TEMPO Science Team Meeting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243484" y="6627813"/>
            <a:ext cx="2844800" cy="2286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>
              <a:defRPr/>
            </a:pPr>
            <a:fld id="{4609CC25-F897-7C4C-A607-3A4F014AEC31}" type="slidenum">
              <a:rPr lang="en-US" sz="1000" smtClean="0">
                <a:solidFill>
                  <a:srgbClr val="000000"/>
                </a:solidFill>
                <a:latin typeface="Calibri" charset="0"/>
              </a:rPr>
              <a:pPr algn="r" eaLnBrk="1" hangingPunct="1">
                <a:defRPr/>
              </a:pPr>
              <a:t>‹#›</a:t>
            </a:fld>
            <a:endParaRPr lang="en-US" sz="1000">
              <a:solidFill>
                <a:srgbClr val="000000"/>
              </a:solidFill>
              <a:latin typeface="Calibri" charset="0"/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-32523" y="-16006"/>
            <a:ext cx="12208933" cy="1063752"/>
            <a:chOff x="0" y="1985066"/>
            <a:chExt cx="9156700" cy="1063752"/>
          </a:xfrm>
        </p:grpSpPr>
        <p:pic>
          <p:nvPicPr>
            <p:cNvPr id="10" name="Picture 9" descr="TEMPO ppt Banner v7.jpg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5307" r="14866"/>
            <a:stretch/>
          </p:blipFill>
          <p:spPr>
            <a:xfrm>
              <a:off x="8293100" y="1985066"/>
              <a:ext cx="863600" cy="1063752"/>
            </a:xfrm>
            <a:prstGeom prst="rect">
              <a:avLst/>
            </a:prstGeom>
          </p:spPr>
        </p:pic>
        <p:pic>
          <p:nvPicPr>
            <p:cNvPr id="8" name="Picture 7" descr="TEMPO ppt Banner v7.jp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985066"/>
              <a:ext cx="8636000" cy="1063752"/>
            </a:xfrm>
            <a:prstGeom prst="rect">
              <a:avLst/>
            </a:prstGeom>
          </p:spPr>
        </p:pic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28009" y="133348"/>
            <a:ext cx="7963743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4933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/New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_ord_blanc4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269"/>
            <a:ext cx="12191999" cy="6857463"/>
          </a:xfrm>
          <a:prstGeom prst="rect">
            <a:avLst/>
          </a:prstGeom>
        </p:spPr>
      </p:pic>
      <p:sp>
        <p:nvSpPr>
          <p:cNvPr id="5" name="Text Placeholder 1"/>
          <p:cNvSpPr>
            <a:spLocks noGrp="1"/>
          </p:cNvSpPr>
          <p:nvPr userDrawn="1">
            <p:ph type="body" sz="quarter" idx="4294967295" hasCustomPrompt="1"/>
          </p:nvPr>
        </p:nvSpPr>
        <p:spPr>
          <a:xfrm>
            <a:off x="1625600" y="2590800"/>
            <a:ext cx="8940800" cy="2438400"/>
          </a:xfrm>
        </p:spPr>
        <p:txBody>
          <a:bodyPr>
            <a:normAutofit fontScale="92500"/>
          </a:bodyPr>
          <a:lstStyle>
            <a:lvl1pPr>
              <a:defRPr/>
            </a:lvl1pPr>
          </a:lstStyle>
          <a:p>
            <a:pPr marL="0" lvl="0" algn="ctr">
              <a:spcBef>
                <a:spcPts val="0"/>
              </a:spcBef>
              <a:buNone/>
              <a:defRPr/>
            </a:pPr>
            <a:r>
              <a:rPr lang="en-US" sz="4800" b="1" i="0" dirty="0">
                <a:solidFill>
                  <a:schemeClr val="accent3">
                    <a:lumMod val="75000"/>
                  </a:schemeClr>
                </a:solidFill>
                <a:latin typeface="Gill Sans MT" pitchFamily="34" charset="0"/>
              </a:rPr>
              <a:t>Title</a:t>
            </a:r>
            <a:br>
              <a:rPr lang="en-US" sz="8800" b="1" i="0" dirty="0">
                <a:solidFill>
                  <a:schemeClr val="accent3">
                    <a:lumMod val="75000"/>
                  </a:schemeClr>
                </a:solidFill>
                <a:latin typeface="Gill Sans MT" pitchFamily="34" charset="0"/>
              </a:rPr>
            </a:br>
            <a:r>
              <a:rPr lang="en-US" sz="3200" b="1" i="0" dirty="0">
                <a:solidFill>
                  <a:schemeClr val="tx1"/>
                </a:solidFill>
                <a:latin typeface="Gill Sans MT" pitchFamily="34" charset="0"/>
              </a:rPr>
              <a:t>Presenter's</a:t>
            </a:r>
            <a:r>
              <a:rPr lang="en-US" b="1" dirty="0">
                <a:latin typeface="Gill Sans MT" pitchFamily="34" charset="0"/>
              </a:rPr>
              <a:t> Name</a:t>
            </a:r>
            <a:br>
              <a:rPr lang="en-US" sz="5400" b="1" dirty="0">
                <a:latin typeface="Gill Sans MT" pitchFamily="34" charset="0"/>
              </a:rPr>
            </a:br>
            <a:r>
              <a:rPr lang="en-US" sz="2000" b="0" dirty="0">
                <a:latin typeface="Gill Sans MT" pitchFamily="34" charset="0"/>
              </a:rPr>
              <a:t>Presenter’s Title</a:t>
            </a:r>
            <a:endParaRPr lang="en-US" sz="2000" dirty="0">
              <a:latin typeface="Gill Sans MT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632CB-809C-4521-929F-9A21942DEE1E}" type="datetime1">
              <a:rPr lang="en-US" smtClean="0"/>
              <a:t>10/21/2019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37600" y="6356351"/>
            <a:ext cx="3251200" cy="365125"/>
          </a:xfrm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fld id="{6D3FAE4D-9488-4B48-8F4A-A56CB5A28A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_ord_blanc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269"/>
            <a:ext cx="12191999" cy="6857463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00" y="609600"/>
            <a:ext cx="7721600" cy="6858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Gill Sans MT" pitchFamily="34" charset="0"/>
                <a:ea typeface="+mj-ea"/>
                <a:cs typeface="+mj-cs"/>
              </a:rPr>
              <a:t>Title Goes Here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8331200" y="1524000"/>
            <a:ext cx="3657600" cy="213360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8331200" y="3886200"/>
            <a:ext cx="3657600" cy="22098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203200" y="1447800"/>
            <a:ext cx="7924800" cy="5257800"/>
          </a:xfrm>
        </p:spPr>
        <p:txBody>
          <a:bodyPr>
            <a:normAutofit/>
          </a:bodyPr>
          <a:lstStyle>
            <a:lvl1pPr marL="0">
              <a:spcAft>
                <a:spcPts val="600"/>
              </a:spcAft>
              <a:buClr>
                <a:schemeClr val="accent3">
                  <a:lumMod val="75000"/>
                </a:schemeClr>
              </a:buClr>
              <a:buSzPct val="150000"/>
              <a:defRPr sz="1600" b="1" baseline="0">
                <a:latin typeface="Gill Sans MT" pitchFamily="34" charset="0"/>
              </a:defRPr>
            </a:lvl1pPr>
            <a:lvl2pPr>
              <a:defRPr sz="1600" b="1">
                <a:latin typeface="Gill Sans MT" pitchFamily="34" charset="0"/>
              </a:defRPr>
            </a:lvl2pPr>
            <a:lvl3pPr>
              <a:defRPr sz="1600" b="1">
                <a:latin typeface="Gill Sans MT" pitchFamily="34" charset="0"/>
              </a:defRPr>
            </a:lvl3pPr>
            <a:lvl4pPr>
              <a:defRPr sz="1600" b="1">
                <a:latin typeface="Gill Sans MT" pitchFamily="34" charset="0"/>
              </a:defRPr>
            </a:lvl4pPr>
            <a:lvl5pPr>
              <a:defRPr sz="1600" b="1">
                <a:latin typeface="Gill Sans MT" pitchFamily="34" charset="0"/>
              </a:defRPr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r>
              <a:rPr lang="en-US" dirty="0"/>
              <a:t>Bullet 5</a:t>
            </a:r>
          </a:p>
          <a:p>
            <a:pPr lvl="0"/>
            <a:r>
              <a:rPr lang="en-US" dirty="0"/>
              <a:t>Bullet 6</a:t>
            </a:r>
          </a:p>
          <a:p>
            <a:pPr lvl="0"/>
            <a:r>
              <a:rPr lang="en-US" dirty="0"/>
              <a:t>Bullet 7</a:t>
            </a:r>
          </a:p>
          <a:p>
            <a:pPr lvl="0"/>
            <a:r>
              <a:rPr lang="en-US" dirty="0"/>
              <a:t>Bullet 8</a:t>
            </a:r>
          </a:p>
          <a:p>
            <a:pPr lvl="0"/>
            <a:r>
              <a:rPr lang="en-US" dirty="0"/>
              <a:t>Bullet 9</a:t>
            </a:r>
          </a:p>
          <a:p>
            <a:pPr lvl="0"/>
            <a:r>
              <a:rPr lang="en-US" dirty="0"/>
              <a:t>Bullet 10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1395D84-F440-4B7F-B1D5-0BE1292B1219}" type="datetime1">
              <a:rPr lang="en-US" smtClean="0"/>
              <a:t>10/21/2019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>
          <a:xfrm>
            <a:off x="8737600" y="6356351"/>
            <a:ext cx="3251200" cy="365125"/>
          </a:xfrm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fld id="{6D3FAE4D-9488-4B48-8F4A-A56CB5A28A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_ord_blanc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269"/>
            <a:ext cx="12191999" cy="6857463"/>
          </a:xfrm>
          <a:prstGeom prst="rect">
            <a:avLst/>
          </a:prstGeom>
        </p:spPr>
      </p:pic>
      <p:sp>
        <p:nvSpPr>
          <p:cNvPr id="11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00" y="609600"/>
            <a:ext cx="7721600" cy="6858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Demi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Gill Sans MT" pitchFamily="34" charset="0"/>
                <a:ea typeface="+mj-ea"/>
                <a:cs typeface="+mj-cs"/>
              </a:rPr>
              <a:t>Title Goes Here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1447800"/>
            <a:ext cx="11785600" cy="487680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buClr>
                <a:schemeClr val="accent3">
                  <a:lumMod val="75000"/>
                </a:schemeClr>
              </a:buClr>
              <a:buSzPct val="150000"/>
              <a:defRPr sz="1600" b="1">
                <a:latin typeface="Gill Sans MT" pitchFamily="34" charset="0"/>
              </a:defRPr>
            </a:lvl1pPr>
            <a:lvl2pPr>
              <a:defRPr sz="1600" b="1">
                <a:latin typeface="Gill Sans MT" pitchFamily="34" charset="0"/>
              </a:defRPr>
            </a:lvl2pPr>
            <a:lvl3pPr>
              <a:defRPr sz="1600" b="1">
                <a:latin typeface="Gill Sans MT" pitchFamily="34" charset="0"/>
              </a:defRPr>
            </a:lvl3pPr>
            <a:lvl4pPr>
              <a:defRPr sz="1600" b="1">
                <a:latin typeface="Gill Sans MT" pitchFamily="34" charset="0"/>
              </a:defRPr>
            </a:lvl4pPr>
            <a:lvl5pPr>
              <a:defRPr sz="1600" b="1">
                <a:latin typeface="Gill Sans MT" pitchFamily="34" charset="0"/>
              </a:defRPr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r>
              <a:rPr lang="en-US" dirty="0"/>
              <a:t>Bullet 5</a:t>
            </a:r>
          </a:p>
          <a:p>
            <a:pPr lvl="0"/>
            <a:r>
              <a:rPr lang="en-US" dirty="0"/>
              <a:t>Bullet 6</a:t>
            </a:r>
          </a:p>
          <a:p>
            <a:pPr lvl="0"/>
            <a:r>
              <a:rPr lang="en-US" dirty="0"/>
              <a:t>Bullet 7</a:t>
            </a:r>
          </a:p>
          <a:p>
            <a:pPr lvl="0"/>
            <a:r>
              <a:rPr lang="en-US" dirty="0"/>
              <a:t>Bullet 8</a:t>
            </a:r>
          </a:p>
          <a:p>
            <a:pPr lvl="0"/>
            <a:r>
              <a:rPr lang="en-US" dirty="0"/>
              <a:t>Bullet 9</a:t>
            </a:r>
          </a:p>
          <a:p>
            <a:pPr lvl="0"/>
            <a:r>
              <a:rPr lang="en-US" dirty="0"/>
              <a:t>Bullet 10</a:t>
            </a:r>
          </a:p>
          <a:p>
            <a:pPr lvl="0"/>
            <a:r>
              <a:rPr lang="en-US" dirty="0"/>
              <a:t>Bullet 11</a:t>
            </a:r>
          </a:p>
          <a:p>
            <a:pPr lvl="0"/>
            <a:r>
              <a:rPr lang="en-US" dirty="0"/>
              <a:t>Bullet 12</a:t>
            </a:r>
          </a:p>
          <a:p>
            <a:pPr lvl="0"/>
            <a:r>
              <a:rPr lang="en-US" dirty="0"/>
              <a:t>Bullet 13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6CA3CF2-3538-4132-95BA-978FB4DDF98E}" type="datetime1">
              <a:rPr lang="en-US" smtClean="0"/>
              <a:t>10/21/2019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369B3-F360-42D1-A551-9D4125116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369B3-F360-42D1-A551-9D4125116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369B3-F360-42D1-A551-9D4125116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369B3-F360-42D1-A551-9D4125116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369B3-F360-42D1-A551-9D4125116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95302-CCEC-48FF-B5E1-6B7422491AAE}" type="datetime1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FAE4D-9488-4B48-8F4A-A56CB5A28A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p_ord_blanc1.jp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60" r:id="rId5"/>
    <p:sldLayoutId id="2147483661" r:id="rId6"/>
    <p:sldLayoutId id="2147483662" r:id="rId7"/>
    <p:sldLayoutId id="214748366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2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journals.ametsoc.org/doi/full/10.1175/JAMC-D-17-0355.1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image" Target="../media/image6.jpe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676400" y="1828800"/>
            <a:ext cx="8839200" cy="39624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5100" dirty="0">
                <a:solidFill>
                  <a:srgbClr val="0070C0"/>
                </a:solidFill>
                <a:latin typeface="Gill Sans MT" panose="020B0502020104020203" pitchFamily="34" charset="0"/>
              </a:rPr>
              <a:t>Overview of Long Island Sound Tropospheric Ozone Study (LISTOS)</a:t>
            </a:r>
          </a:p>
          <a:p>
            <a:pPr marL="0" indent="0" algn="ctr">
              <a:buNone/>
            </a:pPr>
            <a:endParaRPr lang="en-US" dirty="0">
              <a:latin typeface="Gill Sans MT" panose="020B0502020104020203" pitchFamily="34" charset="0"/>
            </a:endParaRPr>
          </a:p>
          <a:p>
            <a:pPr marL="0" indent="0" algn="ctr">
              <a:buNone/>
            </a:pPr>
            <a:endParaRPr lang="en-US" sz="3400" dirty="0">
              <a:latin typeface="Gill Sans MT" panose="020B0502020104020203" pitchFamily="34" charset="0"/>
            </a:endParaRPr>
          </a:p>
          <a:p>
            <a:pPr marL="0" indent="0" algn="ctr">
              <a:buNone/>
            </a:pPr>
            <a:r>
              <a:rPr lang="en-US" sz="3400" dirty="0">
                <a:latin typeface="Gill Sans MT" panose="020B0502020104020203" pitchFamily="34" charset="0"/>
              </a:rPr>
              <a:t>LISTOS Science Team</a:t>
            </a:r>
          </a:p>
          <a:p>
            <a:pPr marL="0" indent="0" algn="ctr">
              <a:buNone/>
            </a:pPr>
            <a:r>
              <a:rPr lang="en-US" sz="3400" i="1" dirty="0">
                <a:latin typeface="Gill Sans MT" panose="020B0502020104020203" pitchFamily="34" charset="0"/>
              </a:rPr>
              <a:t>Presented by Luke Valin</a:t>
            </a:r>
            <a:endParaRPr lang="en-US" sz="2900" i="1" dirty="0">
              <a:latin typeface="Gill Sans MT" panose="020B0502020104020203" pitchFamily="34" charset="0"/>
            </a:endParaRPr>
          </a:p>
          <a:p>
            <a:pPr marL="0" indent="0" algn="ctr">
              <a:buNone/>
            </a:pPr>
            <a:endParaRPr lang="en-US" sz="3400" dirty="0">
              <a:latin typeface="Gill Sans MT" panose="020B0502020104020203" pitchFamily="34" charset="0"/>
            </a:endParaRPr>
          </a:p>
          <a:p>
            <a:pPr marL="0" indent="0" algn="ctr">
              <a:buNone/>
            </a:pPr>
            <a:r>
              <a:rPr lang="en-US" sz="3400" dirty="0">
                <a:latin typeface="Gill Sans MT" panose="020B0502020104020203" pitchFamily="34" charset="0"/>
              </a:rPr>
              <a:t>October 23, 2019</a:t>
            </a:r>
          </a:p>
        </p:txBody>
      </p:sp>
    </p:spTree>
    <p:extLst>
      <p:ext uri="{BB962C8B-B14F-4D97-AF65-F5344CB8AC3E}">
        <p14:creationId xmlns:p14="http://schemas.microsoft.com/office/powerpoint/2010/main" val="4164857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3A46563-5143-402A-9567-38804598DE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40" t="8587" r="16241" b="14908"/>
          <a:stretch/>
        </p:blipFill>
        <p:spPr>
          <a:xfrm>
            <a:off x="381000" y="1930399"/>
            <a:ext cx="5181600" cy="4073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9C9F50-DEEE-4286-B683-7518BA902A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39" t="8905" r="5504" b="14590"/>
          <a:stretch/>
        </p:blipFill>
        <p:spPr>
          <a:xfrm>
            <a:off x="5857823" y="1946281"/>
            <a:ext cx="5943601" cy="407351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98A1EFF-ADC3-4C72-B7D4-819A784E5F56}"/>
              </a:ext>
            </a:extLst>
          </p:cNvPr>
          <p:cNvSpPr/>
          <p:nvPr/>
        </p:nvSpPr>
        <p:spPr>
          <a:xfrm>
            <a:off x="872066" y="3962400"/>
            <a:ext cx="457200" cy="685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83A7187-53AD-4943-B78C-6E5907D22874}"/>
              </a:ext>
            </a:extLst>
          </p:cNvPr>
          <p:cNvSpPr/>
          <p:nvPr/>
        </p:nvSpPr>
        <p:spPr>
          <a:xfrm>
            <a:off x="1295400" y="3346450"/>
            <a:ext cx="1066800" cy="92074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4CDF1-29F1-4A44-B3C3-774AF81B4FDD}"/>
              </a:ext>
            </a:extLst>
          </p:cNvPr>
          <p:cNvSpPr txBox="1"/>
          <p:nvPr/>
        </p:nvSpPr>
        <p:spPr>
          <a:xfrm>
            <a:off x="414866" y="250567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Ports, railyards, highways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CEADDD-5316-4AC6-939C-F8B9AE9211E5}"/>
              </a:ext>
            </a:extLst>
          </p:cNvPr>
          <p:cNvSpPr txBox="1"/>
          <p:nvPr/>
        </p:nvSpPr>
        <p:spPr>
          <a:xfrm>
            <a:off x="381000" y="340851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Newark Airport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E45BD17-3A6B-4817-8E36-485A96B454F2}"/>
              </a:ext>
            </a:extLst>
          </p:cNvPr>
          <p:cNvSpPr/>
          <p:nvPr/>
        </p:nvSpPr>
        <p:spPr>
          <a:xfrm>
            <a:off x="6324600" y="3962400"/>
            <a:ext cx="457200" cy="685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1254C85-2B34-4246-8B1A-073389CF3B8E}"/>
              </a:ext>
            </a:extLst>
          </p:cNvPr>
          <p:cNvSpPr/>
          <p:nvPr/>
        </p:nvSpPr>
        <p:spPr>
          <a:xfrm>
            <a:off x="6747934" y="3346450"/>
            <a:ext cx="1066800" cy="92074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53AF92-7EA9-43C7-A545-D566D42B619D}"/>
              </a:ext>
            </a:extLst>
          </p:cNvPr>
          <p:cNvSpPr txBox="1"/>
          <p:nvPr/>
        </p:nvSpPr>
        <p:spPr>
          <a:xfrm>
            <a:off x="0" y="6529440"/>
            <a:ext cx="8915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608138" algn="l"/>
              </a:tabLst>
              <a:defRPr/>
            </a:pPr>
            <a:r>
              <a:rPr lang="en-US" dirty="0"/>
              <a:t>Data courtesy of Laura Judd, Jay Al-Saadi (NASA </a:t>
            </a:r>
            <a:r>
              <a:rPr lang="en-US" dirty="0" err="1"/>
              <a:t>LaRC</a:t>
            </a:r>
            <a:r>
              <a:rPr lang="en-US" dirty="0"/>
              <a:t>) and Scott Janz (NASA GSFC)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0F624D09-AE53-438D-B8F7-6766F45EA6BE}"/>
              </a:ext>
            </a:extLst>
          </p:cNvPr>
          <p:cNvSpPr txBox="1">
            <a:spLocks/>
          </p:cNvSpPr>
          <p:nvPr/>
        </p:nvSpPr>
        <p:spPr>
          <a:xfrm>
            <a:off x="3962400" y="334973"/>
            <a:ext cx="8229600" cy="10382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Demi Bold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0070C0"/>
                </a:solidFill>
                <a:latin typeface="Gill Sans MT" panose="020B0502020104020203" pitchFamily="34" charset="0"/>
              </a:rPr>
              <a:t>Understand NOx emission patterns at finer spatial detail</a:t>
            </a:r>
          </a:p>
        </p:txBody>
      </p:sp>
    </p:spTree>
    <p:extLst>
      <p:ext uri="{BB962C8B-B14F-4D97-AF65-F5344CB8AC3E}">
        <p14:creationId xmlns:p14="http://schemas.microsoft.com/office/powerpoint/2010/main" val="3290923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F43DE93F-4A1B-4BE0-880F-940184482F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612"/>
          <a:stretch/>
        </p:blipFill>
        <p:spPr>
          <a:xfrm>
            <a:off x="228600" y="1523233"/>
            <a:ext cx="11734800" cy="53728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A7E80E-3854-482F-8064-037820042DE1}"/>
              </a:ext>
            </a:extLst>
          </p:cNvPr>
          <p:cNvSpPr txBox="1"/>
          <p:nvPr/>
        </p:nvSpPr>
        <p:spPr>
          <a:xfrm>
            <a:off x="3429000" y="1287251"/>
            <a:ext cx="5105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608138" algn="l"/>
              </a:tabLst>
              <a:defRPr/>
            </a:pPr>
            <a:r>
              <a:rPr lang="en-US" b="1" dirty="0"/>
              <a:t>ESA Copernicus TROPOMI NO2 tropospheric column 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25A92B9-931B-4242-8DE6-EE46EF01475C}"/>
              </a:ext>
            </a:extLst>
          </p:cNvPr>
          <p:cNvSpPr txBox="1">
            <a:spLocks/>
          </p:cNvSpPr>
          <p:nvPr/>
        </p:nvSpPr>
        <p:spPr>
          <a:xfrm>
            <a:off x="3962400" y="334973"/>
            <a:ext cx="8229600" cy="10382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Demi Bold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0070C0"/>
                </a:solidFill>
                <a:latin typeface="Gill Sans MT" panose="020B0502020104020203" pitchFamily="34" charset="0"/>
              </a:rPr>
              <a:t>Better understand NOx transport at urban to regional scales</a:t>
            </a:r>
          </a:p>
        </p:txBody>
      </p:sp>
    </p:spTree>
    <p:extLst>
      <p:ext uri="{BB962C8B-B14F-4D97-AF65-F5344CB8AC3E}">
        <p14:creationId xmlns:p14="http://schemas.microsoft.com/office/powerpoint/2010/main" val="2069355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25316E4-083D-4FEC-BCE4-F702BB6A78BA}"/>
              </a:ext>
            </a:extLst>
          </p:cNvPr>
          <p:cNvSpPr txBox="1">
            <a:spLocks/>
          </p:cNvSpPr>
          <p:nvPr/>
        </p:nvSpPr>
        <p:spPr>
          <a:xfrm>
            <a:off x="3733800" y="328561"/>
            <a:ext cx="8458200" cy="8906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rgbClr val="0070C0"/>
                </a:solidFill>
              </a:rPr>
              <a:t>Pandora spectrometers and validation of TROPOMI NO</a:t>
            </a:r>
            <a:r>
              <a:rPr lang="en-US" sz="2800" baseline="-25000" dirty="0">
                <a:solidFill>
                  <a:srgbClr val="0070C0"/>
                </a:solidFill>
              </a:rPr>
              <a:t>2</a:t>
            </a:r>
            <a:r>
              <a:rPr lang="en-US" sz="2800" dirty="0">
                <a:solidFill>
                  <a:srgbClr val="0070C0"/>
                </a:solidFill>
              </a:rPr>
              <a:t> products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0D9975-38A9-47A1-AF10-CECA8B6E5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1350169"/>
            <a:ext cx="9791699" cy="550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66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91D3054-5AD7-4892-8EE1-E98A1725D7E6}"/>
              </a:ext>
            </a:extLst>
          </p:cNvPr>
          <p:cNvSpPr txBox="1">
            <a:spLocks/>
          </p:cNvSpPr>
          <p:nvPr/>
        </p:nvSpPr>
        <p:spPr>
          <a:xfrm>
            <a:off x="3962400" y="334973"/>
            <a:ext cx="8229600" cy="103821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Demi Bold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0070C0"/>
                </a:solidFill>
                <a:latin typeface="Gill Sans MT" panose="020B0502020104020203" pitchFamily="34" charset="0"/>
              </a:rPr>
              <a:t>Detailed validation information will add confidence for use of TROPOMI data in AQ modeling applications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A9242D-B4B8-40AD-8D88-D5AB43F662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12" r="6529"/>
          <a:stretch/>
        </p:blipFill>
        <p:spPr>
          <a:xfrm>
            <a:off x="4343400" y="1381363"/>
            <a:ext cx="7315200" cy="5476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589FD5-322F-4C28-BBA2-71F3D8757ECB}"/>
              </a:ext>
            </a:extLst>
          </p:cNvPr>
          <p:cNvSpPr txBox="1"/>
          <p:nvPr/>
        </p:nvSpPr>
        <p:spPr>
          <a:xfrm>
            <a:off x="783772" y="2590800"/>
            <a:ext cx="3214914" cy="24519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2400" b="1" dirty="0"/>
              <a:t>ESA Copernicus Sentinel 5P TROPOMI </a:t>
            </a:r>
          </a:p>
          <a:p>
            <a:pPr>
              <a:spcAft>
                <a:spcPts val="2000"/>
              </a:spcAft>
            </a:pPr>
            <a:r>
              <a:rPr lang="en-US" sz="2400" b="1" dirty="0"/>
              <a:t>NO2 Tropospheric Column</a:t>
            </a:r>
          </a:p>
          <a:p>
            <a:pPr>
              <a:spcAft>
                <a:spcPts val="2000"/>
              </a:spcAft>
            </a:pPr>
            <a:r>
              <a:rPr lang="en-US" sz="2400" b="1" dirty="0"/>
              <a:t>September 19, 2019</a:t>
            </a:r>
          </a:p>
        </p:txBody>
      </p:sp>
    </p:spTree>
    <p:extLst>
      <p:ext uri="{BB962C8B-B14F-4D97-AF65-F5344CB8AC3E}">
        <p14:creationId xmlns:p14="http://schemas.microsoft.com/office/powerpoint/2010/main" val="1557514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5A285AD0-0F33-4454-889D-E0BD37F2971C}"/>
              </a:ext>
            </a:extLst>
          </p:cNvPr>
          <p:cNvSpPr txBox="1">
            <a:spLocks/>
          </p:cNvSpPr>
          <p:nvPr/>
        </p:nvSpPr>
        <p:spPr>
          <a:xfrm>
            <a:off x="3505200" y="457200"/>
            <a:ext cx="8686800" cy="966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err="1">
                <a:solidFill>
                  <a:srgbClr val="0070C0"/>
                </a:solidFill>
              </a:rPr>
              <a:t>Pandonia</a:t>
            </a:r>
            <a:r>
              <a:rPr lang="en-US" sz="2800" dirty="0">
                <a:solidFill>
                  <a:srgbClr val="0070C0"/>
                </a:solidFill>
              </a:rPr>
              <a:t> Global Network is working towards real-time delivery of QA/</a:t>
            </a:r>
            <a:r>
              <a:rPr lang="en-US" sz="2800" dirty="0" err="1">
                <a:solidFill>
                  <a:srgbClr val="0070C0"/>
                </a:solidFill>
              </a:rPr>
              <a:t>QC’d</a:t>
            </a:r>
            <a:r>
              <a:rPr lang="en-US" sz="2800" dirty="0">
                <a:solidFill>
                  <a:srgbClr val="0070C0"/>
                </a:solidFill>
              </a:rPr>
              <a:t> data from ~100+ sites globally in upcoming years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F725F2-7E8A-4BD0-965F-041FEC5DC6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4" t="12651" r="10664" b="2450"/>
          <a:stretch/>
        </p:blipFill>
        <p:spPr>
          <a:xfrm>
            <a:off x="2209800" y="1676400"/>
            <a:ext cx="9724571" cy="48243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13B522-4537-49E8-B5E7-DB896812482D}"/>
              </a:ext>
            </a:extLst>
          </p:cNvPr>
          <p:cNvSpPr txBox="1"/>
          <p:nvPr/>
        </p:nvSpPr>
        <p:spPr>
          <a:xfrm>
            <a:off x="76200" y="1995699"/>
            <a:ext cx="2677885" cy="41857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2400" b="1" dirty="0"/>
              <a:t>Rutgers site </a:t>
            </a:r>
          </a:p>
          <a:p>
            <a:pPr>
              <a:spcAft>
                <a:spcPts val="2000"/>
              </a:spcAft>
            </a:pPr>
            <a:r>
              <a:rPr lang="en-US" sz="2400" b="1" dirty="0"/>
              <a:t>EPA/NASA </a:t>
            </a:r>
            <a:r>
              <a:rPr lang="en-US" sz="2400" b="1" dirty="0" err="1"/>
              <a:t>Pandor</a:t>
            </a:r>
            <a:r>
              <a:rPr lang="en-US" sz="2400" b="1" dirty="0"/>
              <a:t> NO2 Column</a:t>
            </a:r>
          </a:p>
          <a:p>
            <a:pPr>
              <a:spcAft>
                <a:spcPts val="2000"/>
              </a:spcAft>
            </a:pPr>
            <a:r>
              <a:rPr lang="en-US" sz="2400" b="1" dirty="0"/>
              <a:t>Monday 21 October</a:t>
            </a:r>
          </a:p>
          <a:p>
            <a:pPr>
              <a:spcAft>
                <a:spcPts val="2000"/>
              </a:spcAft>
            </a:pPr>
            <a:r>
              <a:rPr lang="en-US" sz="2400" b="1" dirty="0"/>
              <a:t>Data processing courtesy of ESA </a:t>
            </a:r>
            <a:r>
              <a:rPr lang="en-US" sz="2400" b="1" dirty="0" err="1"/>
              <a:t>Luftblick</a:t>
            </a:r>
            <a:r>
              <a:rPr lang="en-US" sz="2400" b="1" dirty="0"/>
              <a:t> and NASA GSFC</a:t>
            </a:r>
          </a:p>
        </p:txBody>
      </p:sp>
    </p:spTree>
    <p:extLst>
      <p:ext uri="{BB962C8B-B14F-4D97-AF65-F5344CB8AC3E}">
        <p14:creationId xmlns:p14="http://schemas.microsoft.com/office/powerpoint/2010/main" val="840433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4F7172-57BA-4491-B7C8-CA0A0EF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03771" y="344297"/>
            <a:ext cx="7696200" cy="898731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Gill Sans MT" panose="020B0502020104020203" pitchFamily="34" charset="0"/>
              </a:rPr>
              <a:t>Identify data gaps in knowledge of VOC emissions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53FD21-461F-4FCA-9009-27093924954D}"/>
              </a:ext>
            </a:extLst>
          </p:cNvPr>
          <p:cNvSpPr txBox="1"/>
          <p:nvPr/>
        </p:nvSpPr>
        <p:spPr>
          <a:xfrm>
            <a:off x="3218535" y="6402032"/>
            <a:ext cx="8915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dirty="0"/>
              <a:t>Data Courtesy: UMD/Maine DEP, SUNY-Stony Brook, Yale ($ - NESCAUM); NOAA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BEE1519-1A67-B54A-B8BA-D46C6F3C1E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70" b="3766"/>
          <a:stretch/>
        </p:blipFill>
        <p:spPr>
          <a:xfrm>
            <a:off x="7818771" y="1430954"/>
            <a:ext cx="4300250" cy="34077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8349D9-CD6F-41E3-AC07-4997482488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1"/>
          <a:stretch/>
        </p:blipFill>
        <p:spPr>
          <a:xfrm>
            <a:off x="58065" y="1392854"/>
            <a:ext cx="3962401" cy="31964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88D8D8-5B5B-4647-A1F0-7CBDBFD85557}"/>
              </a:ext>
            </a:extLst>
          </p:cNvPr>
          <p:cNvSpPr txBox="1"/>
          <p:nvPr/>
        </p:nvSpPr>
        <p:spPr>
          <a:xfrm>
            <a:off x="1393864" y="1574799"/>
            <a:ext cx="262660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b="1" dirty="0"/>
              <a:t>Anthro VOC are largest contributor to O3 formation</a:t>
            </a:r>
          </a:p>
          <a:p>
            <a:pPr algn="r"/>
            <a:r>
              <a:rPr lang="en-US" sz="1700" dirty="0"/>
              <a:t>Ring et al., in prep</a:t>
            </a:r>
          </a:p>
          <a:p>
            <a:pPr algn="r"/>
            <a:r>
              <a:rPr lang="en-US" sz="1700" dirty="0"/>
              <a:t>UMD/Maine DEP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4C86EB-232C-4573-943A-01BED67DB860}"/>
              </a:ext>
            </a:extLst>
          </p:cNvPr>
          <p:cNvSpPr txBox="1"/>
          <p:nvPr/>
        </p:nvSpPr>
        <p:spPr>
          <a:xfrm>
            <a:off x="8305800" y="1767007"/>
            <a:ext cx="2626602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/>
              <a:t>“Some of the largest isoprene/MBO  concentrations we’ve observed”</a:t>
            </a:r>
          </a:p>
          <a:p>
            <a:r>
              <a:rPr lang="en-US" sz="1700" dirty="0"/>
              <a:t>Data preliminary</a:t>
            </a:r>
          </a:p>
          <a:p>
            <a:r>
              <a:rPr lang="en-US" sz="1700" dirty="0"/>
              <a:t>Flax Pond, N. Shore LI</a:t>
            </a:r>
          </a:p>
          <a:p>
            <a:r>
              <a:rPr lang="en-US" sz="1700" dirty="0"/>
              <a:t>SUNY-Stony Brook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811480-2653-4346-90FF-6A28C07B1F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214"/>
          <a:stretch/>
        </p:blipFill>
        <p:spPr>
          <a:xfrm>
            <a:off x="58065" y="4589342"/>
            <a:ext cx="3459485" cy="22519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12F77D-7227-4A03-A8D1-C2E7F293EDC0}"/>
              </a:ext>
            </a:extLst>
          </p:cNvPr>
          <p:cNvSpPr txBox="1"/>
          <p:nvPr/>
        </p:nvSpPr>
        <p:spPr>
          <a:xfrm>
            <a:off x="3517550" y="4987927"/>
            <a:ext cx="190651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700" b="1" dirty="0">
                <a:solidFill>
                  <a:prstClr val="black"/>
                </a:solidFill>
                <a:sym typeface="Wingdings" panose="05000000000000000000" pitchFamily="2" charset="2"/>
              </a:rPr>
              <a:t> </a:t>
            </a:r>
            <a:r>
              <a:rPr lang="en-US" sz="1700" b="1" dirty="0">
                <a:solidFill>
                  <a:prstClr val="black"/>
                </a:solidFill>
              </a:rPr>
              <a:t>NYC air: a soup of VOC, </a:t>
            </a:r>
            <a:r>
              <a:rPr lang="en-US" sz="1700" dirty="0">
                <a:solidFill>
                  <a:prstClr val="black"/>
                </a:solidFill>
              </a:rPr>
              <a:t>Yale Group</a:t>
            </a:r>
            <a:endParaRPr lang="en-US" sz="170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 err="1">
                <a:solidFill>
                  <a:srgbClr val="000000"/>
                </a:solidFill>
                <a:latin typeface="Arial" charset="0"/>
                <a:ea typeface="ＭＳ Ｐゴシック" charset="0"/>
              </a:rPr>
              <a:t>Sheu</a:t>
            </a: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et al., J.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ea typeface="ＭＳ Ｐゴシック" charset="0"/>
              </a:rPr>
              <a:t>Chrom</a:t>
            </a: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. A, 2018;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ea typeface="ＭＳ Ｐゴシック" charset="0"/>
              </a:rPr>
              <a:t>Khare</a:t>
            </a: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et al., J.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ea typeface="ＭＳ Ｐゴシック" charset="0"/>
              </a:rPr>
              <a:t>Chrom</a:t>
            </a: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. A, 2019, Ditto et al. Chem. Comm.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9F88C8-D002-4E1A-9FEF-BA735AE3EB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3288" y="1468558"/>
            <a:ext cx="3811511" cy="33924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6EE098-9318-4DFA-9213-3D3132A3C5C8}"/>
              </a:ext>
            </a:extLst>
          </p:cNvPr>
          <p:cNvSpPr txBox="1"/>
          <p:nvPr/>
        </p:nvSpPr>
        <p:spPr>
          <a:xfrm>
            <a:off x="4951489" y="1690214"/>
            <a:ext cx="22660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 large fraction of </a:t>
            </a:r>
            <a:r>
              <a:rPr lang="en-US" sz="1400" b="1" dirty="0" err="1"/>
              <a:t>anthro</a:t>
            </a:r>
            <a:r>
              <a:rPr lang="en-US" sz="1400" b="1" dirty="0"/>
              <a:t> VOC from consumer products (not fuel)</a:t>
            </a:r>
          </a:p>
          <a:p>
            <a:r>
              <a:rPr lang="en-US" sz="1400" dirty="0"/>
              <a:t>McDonald et al., 2018</a:t>
            </a:r>
          </a:p>
          <a:p>
            <a:r>
              <a:rPr lang="en-US" sz="1400" dirty="0"/>
              <a:t>NOAA CMD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B5892F-0F61-45D8-A137-7BAD6ACE52E7}"/>
              </a:ext>
            </a:extLst>
          </p:cNvPr>
          <p:cNvSpPr txBox="1"/>
          <p:nvPr/>
        </p:nvSpPr>
        <p:spPr>
          <a:xfrm>
            <a:off x="5442863" y="4987927"/>
            <a:ext cx="674913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2400" b="1" dirty="0"/>
              <a:t>The variety of VOC compounds and sources, and the short lifetime of important compounds, like isoprene, make it challenging to quantify regionally</a:t>
            </a:r>
          </a:p>
        </p:txBody>
      </p:sp>
    </p:spTree>
    <p:extLst>
      <p:ext uri="{BB962C8B-B14F-4D97-AF65-F5344CB8AC3E}">
        <p14:creationId xmlns:p14="http://schemas.microsoft.com/office/powerpoint/2010/main" val="1948714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4F7172-57BA-4491-B7C8-CA0A0EF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33800" y="332499"/>
            <a:ext cx="8458200" cy="886701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Gill Sans MT" panose="020B0502020104020203" pitchFamily="34" charset="0"/>
              </a:rPr>
              <a:t>Decline in anthropogenic VOC emissions (not shown) is not associated with any trend in formaldehyde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7F6F26-A369-477E-BA23-8DC932DEF5D1}"/>
              </a:ext>
            </a:extLst>
          </p:cNvPr>
          <p:cNvSpPr txBox="1"/>
          <p:nvPr/>
        </p:nvSpPr>
        <p:spPr>
          <a:xfrm>
            <a:off x="152400" y="2590800"/>
            <a:ext cx="3581400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2400" dirty="0"/>
              <a:t>Despite large emission reductions of many anthropogenic VOC, there is no obvious trend of  formaldehyde, a predominantly secondary pollutant formed via VOC oxidation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78CEFD-A994-4D0F-B40A-B7752D7436BF}"/>
              </a:ext>
            </a:extLst>
          </p:cNvPr>
          <p:cNvGrpSpPr/>
          <p:nvPr/>
        </p:nvGrpSpPr>
        <p:grpSpPr>
          <a:xfrm>
            <a:off x="3581400" y="2590800"/>
            <a:ext cx="7924800" cy="2759333"/>
            <a:chOff x="1981200" y="2107917"/>
            <a:chExt cx="7924800" cy="275933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581807-4DAF-4429-AE0D-EC48D2643203}"/>
                </a:ext>
              </a:extLst>
            </p:cNvPr>
            <p:cNvSpPr txBox="1"/>
            <p:nvPr/>
          </p:nvSpPr>
          <p:spPr>
            <a:xfrm>
              <a:off x="5486400" y="3568873"/>
              <a:ext cx="1092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5.5 ppb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929B03A-7E75-414F-B3CF-234EDE8BE1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944" r="6503"/>
            <a:stretch/>
          </p:blipFill>
          <p:spPr>
            <a:xfrm>
              <a:off x="1981200" y="2214783"/>
              <a:ext cx="7924800" cy="242843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5F6795-A0DA-4F7C-9673-FA22345D401E}"/>
                </a:ext>
              </a:extLst>
            </p:cNvPr>
            <p:cNvSpPr txBox="1"/>
            <p:nvPr/>
          </p:nvSpPr>
          <p:spPr>
            <a:xfrm>
              <a:off x="2425700" y="4405585"/>
              <a:ext cx="10033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2007</a:t>
              </a:r>
              <a:endParaRPr lang="en-US" sz="2400" b="1" baseline="-250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72681E2-4AFC-4106-8B91-C9DAEB7A9A27}"/>
                </a:ext>
              </a:extLst>
            </p:cNvPr>
            <p:cNvSpPr txBox="1"/>
            <p:nvPr/>
          </p:nvSpPr>
          <p:spPr>
            <a:xfrm>
              <a:off x="8826500" y="4392885"/>
              <a:ext cx="10033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2018</a:t>
              </a:r>
              <a:endParaRPr lang="en-US" sz="2400" b="1" baseline="-250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DD51AE-FC45-4D7D-9CCF-5D4DDA64C07D}"/>
                </a:ext>
              </a:extLst>
            </p:cNvPr>
            <p:cNvSpPr txBox="1"/>
            <p:nvPr/>
          </p:nvSpPr>
          <p:spPr>
            <a:xfrm>
              <a:off x="3906407" y="2107917"/>
              <a:ext cx="408189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b="1" dirty="0"/>
                <a:t>NYBG – Bronx 24-H DNPH Formaldehyde</a:t>
              </a:r>
              <a:endParaRPr lang="en-US" b="1" baseline="-25000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9960B9A-E536-485B-81B1-A1A48FA3E5CC}"/>
              </a:ext>
            </a:extLst>
          </p:cNvPr>
          <p:cNvSpPr txBox="1"/>
          <p:nvPr/>
        </p:nvSpPr>
        <p:spPr>
          <a:xfrm>
            <a:off x="0" y="6529440"/>
            <a:ext cx="8915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608138" algn="l"/>
              </a:tabLst>
              <a:defRPr/>
            </a:pPr>
            <a:r>
              <a:rPr lang="en-US" dirty="0"/>
              <a:t>Data courtesy of NYS DEC</a:t>
            </a:r>
          </a:p>
        </p:txBody>
      </p:sp>
    </p:spTree>
    <p:extLst>
      <p:ext uri="{BB962C8B-B14F-4D97-AF65-F5344CB8AC3E}">
        <p14:creationId xmlns:p14="http://schemas.microsoft.com/office/powerpoint/2010/main" val="2201921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581400" y="364403"/>
            <a:ext cx="8610600" cy="1143914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US" b="0" dirty="0"/>
              <a:t>Routine archival of one-minute time resolution regulatory measurements helps reveal important relationships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060AE9-5023-4322-B420-DE3D7E0E1F20}"/>
              </a:ext>
            </a:extLst>
          </p:cNvPr>
          <p:cNvSpPr txBox="1"/>
          <p:nvPr/>
        </p:nvSpPr>
        <p:spPr>
          <a:xfrm>
            <a:off x="738790" y="2269549"/>
            <a:ext cx="4214210" cy="3488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2800" b="1" u="sng" dirty="0"/>
              <a:t>To understand ozone variability, we must understand the distribution of nitrogen oxides</a:t>
            </a:r>
          </a:p>
          <a:p>
            <a:pPr>
              <a:spcAft>
                <a:spcPts val="2000"/>
              </a:spcAft>
            </a:pPr>
            <a:r>
              <a:rPr lang="en-US" sz="1600" dirty="0"/>
              <a:t>In this example, 1-minute data from the Queens, NY NCore site were useful for distinguishing freshly-emitted NO</a:t>
            </a:r>
            <a:r>
              <a:rPr lang="en-US" sz="1600" baseline="-25000" dirty="0"/>
              <a:t>y</a:t>
            </a:r>
            <a:r>
              <a:rPr lang="en-US" sz="1600" dirty="0"/>
              <a:t>  from aged NO</a:t>
            </a:r>
            <a:r>
              <a:rPr lang="en-US" sz="1600" baseline="-25000" dirty="0"/>
              <a:t>y</a:t>
            </a:r>
            <a:r>
              <a:rPr lang="en-US" sz="1600" dirty="0"/>
              <a:t>, and for quantifying ozone production.</a:t>
            </a:r>
            <a:endParaRPr lang="en-US" sz="1600" baseline="-25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4E73537-C71B-483E-BAE3-0B1795002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708116"/>
            <a:ext cx="6085932" cy="48213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86E0A80-9EF6-4789-849E-BBF8C83E722E}"/>
              </a:ext>
            </a:extLst>
          </p:cNvPr>
          <p:cNvSpPr txBox="1"/>
          <p:nvPr/>
        </p:nvSpPr>
        <p:spPr>
          <a:xfrm>
            <a:off x="8991600" y="4495800"/>
            <a:ext cx="1185658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Fresh emissions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B80D67-C1B9-43E7-90E5-7F5C0A29DB58}"/>
              </a:ext>
            </a:extLst>
          </p:cNvPr>
          <p:cNvSpPr txBox="1"/>
          <p:nvPr/>
        </p:nvSpPr>
        <p:spPr>
          <a:xfrm>
            <a:off x="6341370" y="3312823"/>
            <a:ext cx="1185658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Aged emissions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2E008DF-8CD9-4610-B84B-ACBF7316D1CA}"/>
              </a:ext>
            </a:extLst>
          </p:cNvPr>
          <p:cNvCxnSpPr>
            <a:cxnSpLocks/>
          </p:cNvCxnSpPr>
          <p:nvPr/>
        </p:nvCxnSpPr>
        <p:spPr>
          <a:xfrm flipV="1">
            <a:off x="7527028" y="2590800"/>
            <a:ext cx="1680472" cy="767666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09C5FD0-C337-43DA-AAE8-09337184690C}"/>
              </a:ext>
            </a:extLst>
          </p:cNvPr>
          <p:cNvCxnSpPr>
            <a:cxnSpLocks/>
          </p:cNvCxnSpPr>
          <p:nvPr/>
        </p:nvCxnSpPr>
        <p:spPr>
          <a:xfrm>
            <a:off x="7256035" y="3865577"/>
            <a:ext cx="165145" cy="759899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CE04442-A47D-4359-B99D-0C29D0A152C1}"/>
              </a:ext>
            </a:extLst>
          </p:cNvPr>
          <p:cNvSpPr txBox="1"/>
          <p:nvPr/>
        </p:nvSpPr>
        <p:spPr>
          <a:xfrm>
            <a:off x="0" y="6529440"/>
            <a:ext cx="8915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608138" algn="l"/>
              </a:tabLst>
              <a:defRPr/>
            </a:pPr>
            <a:r>
              <a:rPr lang="en-US" dirty="0"/>
              <a:t>Data courtesy of NYS DEC and CT DEEP</a:t>
            </a:r>
          </a:p>
        </p:txBody>
      </p:sp>
    </p:spTree>
    <p:extLst>
      <p:ext uri="{BB962C8B-B14F-4D97-AF65-F5344CB8AC3E}">
        <p14:creationId xmlns:p14="http://schemas.microsoft.com/office/powerpoint/2010/main" val="835568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230729-B58A-4CB3-9753-2DB3086D2B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86200" y="304800"/>
            <a:ext cx="8229600" cy="110702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Gill Sans MT" panose="020B0502020104020203" pitchFamily="34" charset="0"/>
              </a:rPr>
              <a:t>CO</a:t>
            </a:r>
            <a:r>
              <a:rPr lang="en-US" sz="2800" baseline="-25000" dirty="0">
                <a:solidFill>
                  <a:srgbClr val="0070C0"/>
                </a:solidFill>
                <a:latin typeface="Gill Sans MT" panose="020B0502020104020203" pitchFamily="34" charset="0"/>
              </a:rPr>
              <a:t>2</a:t>
            </a:r>
            <a:r>
              <a:rPr lang="en-US" sz="2800" dirty="0">
                <a:solidFill>
                  <a:srgbClr val="0070C0"/>
                </a:solidFill>
                <a:latin typeface="Gill Sans MT" panose="020B0502020104020203" pitchFamily="34" charset="0"/>
              </a:rPr>
              <a:t>: An Important Measurement in unraveling Combustion Emission Source Signals</a:t>
            </a:r>
          </a:p>
        </p:txBody>
      </p:sp>
      <p:pic>
        <p:nvPicPr>
          <p:cNvPr id="19" name="Picture 2" descr="Image result for uc berkeley logo">
            <a:extLst>
              <a:ext uri="{FF2B5EF4-FFF2-40B4-BE49-F238E27FC236}">
                <a16:creationId xmlns:a16="http://schemas.microsoft.com/office/drawing/2014/main" id="{1AFD2DAB-4507-4277-AD26-58D4DA388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04" y="5134287"/>
            <a:ext cx="971621" cy="97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Image result for NYS DEC logo">
            <a:extLst>
              <a:ext uri="{FF2B5EF4-FFF2-40B4-BE49-F238E27FC236}">
                <a16:creationId xmlns:a16="http://schemas.microsoft.com/office/drawing/2014/main" id="{E9E446EF-187C-419B-92D3-921018B7F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45" y="6105909"/>
            <a:ext cx="2419030" cy="60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mage result for nj dep logo">
            <a:extLst>
              <a:ext uri="{FF2B5EF4-FFF2-40B4-BE49-F238E27FC236}">
                <a16:creationId xmlns:a16="http://schemas.microsoft.com/office/drawing/2014/main" id="{57AFF9B0-6C81-4E5F-AEEF-7946D4253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781" y="5134289"/>
            <a:ext cx="971620" cy="97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Image result for EPA logo">
            <a:extLst>
              <a:ext uri="{FF2B5EF4-FFF2-40B4-BE49-F238E27FC236}">
                <a16:creationId xmlns:a16="http://schemas.microsoft.com/office/drawing/2014/main" id="{7A09B3DA-F519-4D1E-9444-4E4925B13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25552"/>
            <a:ext cx="997672" cy="9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F7BA491-828D-48E5-B9FA-FF508E524AE5}"/>
              </a:ext>
            </a:extLst>
          </p:cNvPr>
          <p:cNvSpPr txBox="1"/>
          <p:nvPr/>
        </p:nvSpPr>
        <p:spPr>
          <a:xfrm>
            <a:off x="180476" y="1562621"/>
            <a:ext cx="45488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400" dirty="0"/>
              <a:t>Six BEACO2N nodes integrated into NYC DEC and NJ DEP sites to provide high time resolution, high precision CO</a:t>
            </a:r>
            <a:r>
              <a:rPr lang="en-US" sz="2400" baseline="-25000" dirty="0"/>
              <a:t>2 </a:t>
            </a:r>
            <a:r>
              <a:rPr lang="en-US" sz="2400" dirty="0"/>
              <a:t>measurement to complement existing FRM/FEM measurements.  Continue to work with LISTOS participants to expand measurements to large domain</a:t>
            </a:r>
          </a:p>
        </p:txBody>
      </p:sp>
      <p:pic>
        <p:nvPicPr>
          <p:cNvPr id="25" name="Picture 4" descr="Image result for ldeo logo">
            <a:extLst>
              <a:ext uri="{FF2B5EF4-FFF2-40B4-BE49-F238E27FC236}">
                <a16:creationId xmlns:a16="http://schemas.microsoft.com/office/drawing/2014/main" id="{B52C2CFA-2691-47CF-A551-60F20D24A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3" y="6240749"/>
            <a:ext cx="1682002" cy="35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377B3A6-88D7-4B55-94F3-D776E8EF8F11}"/>
              </a:ext>
            </a:extLst>
          </p:cNvPr>
          <p:cNvGrpSpPr/>
          <p:nvPr/>
        </p:nvGrpSpPr>
        <p:grpSpPr>
          <a:xfrm>
            <a:off x="5029199" y="1411820"/>
            <a:ext cx="6120359" cy="5106257"/>
            <a:chOff x="4243882" y="351077"/>
            <a:chExt cx="7559897" cy="618305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CAD237D-18DD-48B0-91DD-65DF2F9213DD}"/>
                </a:ext>
              </a:extLst>
            </p:cNvPr>
            <p:cNvGrpSpPr/>
            <p:nvPr/>
          </p:nvGrpSpPr>
          <p:grpSpPr>
            <a:xfrm>
              <a:off x="4243882" y="351077"/>
              <a:ext cx="7559897" cy="6183053"/>
              <a:chOff x="4095483" y="608067"/>
              <a:chExt cx="7346684" cy="5832563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986D9C5A-B05C-4B59-B95B-C12970D2C961}"/>
                  </a:ext>
                </a:extLst>
              </p:cNvPr>
              <p:cNvGrpSpPr/>
              <p:nvPr/>
            </p:nvGrpSpPr>
            <p:grpSpPr>
              <a:xfrm>
                <a:off x="4095483" y="931233"/>
                <a:ext cx="7346684" cy="5509397"/>
                <a:chOff x="4095483" y="931233"/>
                <a:chExt cx="7346684" cy="5509397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4DA588F2-679B-4481-B004-E3469F8E41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95483" y="931233"/>
                  <a:ext cx="7346684" cy="5509397"/>
                </a:xfrm>
                <a:prstGeom prst="rect">
                  <a:avLst/>
                </a:prstGeom>
              </p:spPr>
            </p:pic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614AA98-9644-46B4-B1D8-F0C52ECA2058}"/>
                    </a:ext>
                  </a:extLst>
                </p:cNvPr>
                <p:cNvSpPr txBox="1"/>
                <p:nvPr/>
              </p:nvSpPr>
              <p:spPr>
                <a:xfrm rot="16200000">
                  <a:off x="10207800" y="3384161"/>
                  <a:ext cx="137954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Hour of  Day</a:t>
                  </a:r>
                </a:p>
              </p:txBody>
            </p: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795DB66-36E5-487D-90B5-549F0073D3E2}"/>
                  </a:ext>
                </a:extLst>
              </p:cNvPr>
              <p:cNvSpPr txBox="1"/>
              <p:nvPr/>
            </p:nvSpPr>
            <p:spPr>
              <a:xfrm>
                <a:off x="5488582" y="608067"/>
                <a:ext cx="385009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/>
                  <a:t>Near-road site GW Bridge, Fort Lee, NJ</a:t>
                </a:r>
              </a:p>
              <a:p>
                <a:pPr algn="ctr"/>
                <a:r>
                  <a:rPr lang="en-US" b="1" dirty="0"/>
                  <a:t>Sunday Morning April 22, 2018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389760C-E6A7-4C70-ACCA-215E7EE68D29}"/>
                </a:ext>
              </a:extLst>
            </p:cNvPr>
            <p:cNvSpPr/>
            <p:nvPr/>
          </p:nvSpPr>
          <p:spPr>
            <a:xfrm>
              <a:off x="5181600" y="1219200"/>
              <a:ext cx="41910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8511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 idx="4294967295"/>
          </p:nvPr>
        </p:nvSpPr>
        <p:spPr>
          <a:xfrm>
            <a:off x="4191000" y="381000"/>
            <a:ext cx="6858000" cy="762000"/>
          </a:xfrm>
        </p:spPr>
        <p:txBody>
          <a:bodyPr>
            <a:normAutofit fontScale="90000"/>
          </a:bodyPr>
          <a:lstStyle/>
          <a:p>
            <a:r>
              <a:rPr lang="en-US" altLang="en-US" sz="3200" b="1" dirty="0">
                <a:solidFill>
                  <a:srgbClr val="0070C0"/>
                </a:solidFill>
                <a:latin typeface="Gill Sans MT" panose="020B0502020104020203" pitchFamily="34" charset="0"/>
              </a:rPr>
              <a:t>LMOS LISTOS and OWLETS:</a:t>
            </a:r>
            <a:br>
              <a:rPr lang="en-US" altLang="en-US" sz="3200" b="1" dirty="0">
                <a:solidFill>
                  <a:srgbClr val="0070C0"/>
                </a:solidFill>
                <a:latin typeface="Gill Sans MT" panose="020B0502020104020203" pitchFamily="34" charset="0"/>
              </a:rPr>
            </a:br>
            <a:r>
              <a:rPr lang="en-US" altLang="en-US" sz="3200" b="1" dirty="0">
                <a:solidFill>
                  <a:srgbClr val="0070C0"/>
                </a:solidFill>
                <a:latin typeface="Gill Sans MT" panose="020B0502020104020203" pitchFamily="34" charset="0"/>
              </a:rPr>
              <a:t>Converge on modeling best practices?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5BB8744-0745-4E22-B2CA-B9AF360642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317981"/>
              </p:ext>
            </p:extLst>
          </p:nvPr>
        </p:nvGraphicFramePr>
        <p:xfrm>
          <a:off x="152400" y="1280160"/>
          <a:ext cx="11887200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9051">
                  <a:extLst>
                    <a:ext uri="{9D8B030D-6E8A-4147-A177-3AD203B41FA5}">
                      <a16:colId xmlns:a16="http://schemas.microsoft.com/office/drawing/2014/main" val="1165787356"/>
                    </a:ext>
                  </a:extLst>
                </a:gridCol>
                <a:gridCol w="3349383">
                  <a:extLst>
                    <a:ext uri="{9D8B030D-6E8A-4147-A177-3AD203B41FA5}">
                      <a16:colId xmlns:a16="http://schemas.microsoft.com/office/drawing/2014/main" val="3112613563"/>
                    </a:ext>
                  </a:extLst>
                </a:gridCol>
                <a:gridCol w="3349383">
                  <a:extLst>
                    <a:ext uri="{9D8B030D-6E8A-4147-A177-3AD203B41FA5}">
                      <a16:colId xmlns:a16="http://schemas.microsoft.com/office/drawing/2014/main" val="496381001"/>
                    </a:ext>
                  </a:extLst>
                </a:gridCol>
                <a:gridCol w="3349383">
                  <a:extLst>
                    <a:ext uri="{9D8B030D-6E8A-4147-A177-3AD203B41FA5}">
                      <a16:colId xmlns:a16="http://schemas.microsoft.com/office/drawing/2014/main" val="356476352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UW-Madison (LMOS)</a:t>
                      </a:r>
                    </a:p>
                    <a:p>
                      <a:r>
                        <a:rPr lang="en-US" sz="1600" b="0" dirty="0"/>
                        <a:t>WRF-Chem and CMAQ </a:t>
                      </a:r>
                    </a:p>
                    <a:p>
                      <a:r>
                        <a:rPr lang="en-US" sz="1600" b="0" dirty="0"/>
                        <a:t>12 km, 4 km, 1.3km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 Iowa (LMOS)</a:t>
                      </a:r>
                    </a:p>
                    <a:p>
                      <a:r>
                        <a:rPr lang="en-US" sz="1600" b="0" dirty="0"/>
                        <a:t>WRF-Chem, </a:t>
                      </a:r>
                    </a:p>
                    <a:p>
                      <a:r>
                        <a:rPr lang="en-US" sz="1600" b="0" dirty="0"/>
                        <a:t>4km, z=53, z</a:t>
                      </a:r>
                      <a:r>
                        <a:rPr lang="en-US" sz="1600" b="0" baseline="-25000" dirty="0"/>
                        <a:t>&lt;1km</a:t>
                      </a:r>
                      <a:r>
                        <a:rPr lang="en-US" sz="1600" b="0" baseline="0" dirty="0"/>
                        <a:t>=11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EPA ORD (LISTOS)</a:t>
                      </a:r>
                    </a:p>
                    <a:p>
                      <a:r>
                        <a:rPr lang="en-US" sz="1600" b="0" dirty="0"/>
                        <a:t>WRF/CMAQ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12 km, 4 km, 1.3km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60699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Soil T and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Compare ACM2/PX and YSU/NOAH</a:t>
                      </a:r>
                    </a:p>
                    <a:p>
                      <a:pPr algn="ctr"/>
                      <a:r>
                        <a:rPr lang="en-US" sz="1600" dirty="0"/>
                        <a:t>Hi-res NASA </a:t>
                      </a:r>
                      <a:r>
                        <a:rPr lang="en-US" sz="1600" dirty="0" err="1"/>
                        <a:t>SpORT</a:t>
                      </a:r>
                      <a:r>
                        <a:rPr lang="en-US" sz="1600" dirty="0"/>
                        <a:t> analysis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Better met with NOAH LSM than 5-layer thermal diffusion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Nudge PX LSM with URMA (2km)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71377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Sea Surface 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Testing GLSEA vs. GDAS 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GHSST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982797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Met Initialization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HRRRv2 from </a:t>
                      </a:r>
                      <a:r>
                        <a:rPr lang="en-US" sz="1600" dirty="0" err="1"/>
                        <a:t>UoU</a:t>
                      </a:r>
                      <a:r>
                        <a:rPr lang="en-US" sz="1600" dirty="0"/>
                        <a:t> archive improves cold bias and </a:t>
                      </a:r>
                      <a:r>
                        <a:rPr lang="en-US" sz="1600" b="1" dirty="0"/>
                        <a:t>lake breeze timing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773923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Anthro.</a:t>
                      </a:r>
                      <a:r>
                        <a:rPr lang="en-US" baseline="0" dirty="0"/>
                        <a:t> Emissions</a:t>
                      </a:r>
                      <a:endParaRPr lang="en-US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5× </a:t>
                      </a:r>
                      <a:r>
                        <a:rPr lang="en-US" sz="1600" b="0" dirty="0" err="1"/>
                        <a:t>anthro</a:t>
                      </a:r>
                      <a:r>
                        <a:rPr lang="en-US" sz="1600" b="0" dirty="0"/>
                        <a:t> VOC improves O</a:t>
                      </a:r>
                      <a:r>
                        <a:rPr lang="en-US" sz="1600" b="0" baseline="-25000" dirty="0"/>
                        <a:t>3</a:t>
                      </a:r>
                      <a:r>
                        <a:rPr lang="en-US" sz="1600" b="0" dirty="0"/>
                        <a:t> episode</a:t>
                      </a:r>
                    </a:p>
                    <a:p>
                      <a:pPr algn="ctr"/>
                      <a:r>
                        <a:rPr lang="en-US" sz="1600" b="0" dirty="0"/>
                        <a:t>Base NOx = 0.72× NEI2011 (0.22, 0.5)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2018 MOVES specific to counties in NJ/NY/CT. Otherwise 2016 platform projected forward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76754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Biogenic VOC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Testing 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NASA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SPoRT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-LIS analysis</a:t>
                      </a:r>
                      <a:r>
                        <a:rPr lang="en-US" sz="1600" dirty="0"/>
                        <a:t>,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Using state-of-art LAI/PFT/LU inputs </a:t>
                      </a:r>
                      <a:r>
                        <a:rPr lang="en-US" sz="1600" b="0" dirty="0"/>
                        <a:t>BEIS vs MEGAN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In-line BEISv3.61</a:t>
                      </a:r>
                    </a:p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Perhaps test revised BEIS or MEGAN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914712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Photolysis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Use GOES-16 to bias correct cloud optical depth and height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Sensitivity test: clouds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902537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Other</a:t>
                      </a:r>
                    </a:p>
                    <a:p>
                      <a:pPr algn="r"/>
                      <a:r>
                        <a:rPr lang="en-US" dirty="0"/>
                        <a:t>Comments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See Huang et al., 2017;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https://www.geosci-model-dev.net/10/3085/2017/</a:t>
                      </a:r>
                      <a:endParaRPr lang="en-US" sz="1600" dirty="0"/>
                    </a:p>
                    <a:p>
                      <a:pPr algn="l"/>
                      <a:r>
                        <a:rPr lang="en-US" sz="1600" dirty="0"/>
                        <a:t>See McNider et al.,  2018, </a:t>
                      </a:r>
                      <a:r>
                        <a:rPr lang="en-US" sz="1200" dirty="0">
                          <a:hlinkClick r:id="rId2"/>
                        </a:rPr>
                        <a:t>https://journals.ametsoc.org/doi/full/10.1175/JAMC-D-17-0355.1</a:t>
                      </a:r>
                      <a:endParaRPr 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11755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Initial model analysis and findings for LMOS studies: </a:t>
                      </a:r>
                      <a:r>
                        <a:rPr lang="en-US" sz="1200" dirty="0"/>
                        <a:t>https://www.ladco.org/wp-content/uploads/Research/LMOS2017/LMOS_LADCO_report_revision_apr2019_final.pdf</a:t>
                      </a:r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4517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3025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5B3A59-B32F-4231-AFDD-9DB88432E5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62400" y="533400"/>
            <a:ext cx="7721600" cy="6858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Gill Sans MT" panose="020B0502020104020203" pitchFamily="34" charset="0"/>
              </a:rPr>
              <a:t>LISTOS overview</a:t>
            </a:r>
          </a:p>
          <a:p>
            <a:endParaRPr lang="en-US" b="1" dirty="0"/>
          </a:p>
        </p:txBody>
      </p:sp>
      <p:pic>
        <p:nvPicPr>
          <p:cNvPr id="3074" name="Picture 2" descr="https://www-air.larc.nasa.gov/missions/listos/img/listos_final_v3_cropped.jpg">
            <a:extLst>
              <a:ext uri="{FF2B5EF4-FFF2-40B4-BE49-F238E27FC236}">
                <a16:creationId xmlns:a16="http://schemas.microsoft.com/office/drawing/2014/main" id="{B2846C48-D2B2-4FC6-9508-A5D89AE2A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917700"/>
            <a:ext cx="8060266" cy="403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3B5DBB-BA03-4FC6-8C42-4B0CFD10741D}"/>
              </a:ext>
            </a:extLst>
          </p:cNvPr>
          <p:cNvSpPr txBox="1"/>
          <p:nvPr/>
        </p:nvSpPr>
        <p:spPr>
          <a:xfrm>
            <a:off x="143813" y="1676400"/>
            <a:ext cx="3818587" cy="4780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2400" dirty="0"/>
              <a:t>LISTOS included a combination of coordinated field research activities with support from existing and enhanced ongoing monitoring activities. </a:t>
            </a:r>
            <a:endParaRPr lang="en-US" sz="2400" baseline="-25000" dirty="0"/>
          </a:p>
          <a:p>
            <a:pPr>
              <a:spcAft>
                <a:spcPts val="2000"/>
              </a:spcAft>
            </a:pPr>
            <a:r>
              <a:rPr lang="en-US" sz="2400" dirty="0"/>
              <a:t>The overarching goal is to inform models and decision makers with sound measurements and scientific insights regarding ozone sources and transport.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E13152-37D0-4AA7-86BB-D4EDF9303F09}"/>
              </a:ext>
            </a:extLst>
          </p:cNvPr>
          <p:cNvSpPr txBox="1"/>
          <p:nvPr/>
        </p:nvSpPr>
        <p:spPr>
          <a:xfrm>
            <a:off x="7399987" y="5486168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2000"/>
              </a:spcAft>
            </a:pPr>
            <a:r>
              <a:rPr lang="en-US" sz="2400" dirty="0">
                <a:solidFill>
                  <a:schemeClr val="bg1"/>
                </a:solidFill>
              </a:rPr>
              <a:t>Graphic courtesy of NASA </a:t>
            </a:r>
            <a:r>
              <a:rPr lang="en-US" sz="2400" dirty="0" err="1">
                <a:solidFill>
                  <a:schemeClr val="bg1"/>
                </a:solidFill>
              </a:rPr>
              <a:t>LaRC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9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57800" y="498775"/>
            <a:ext cx="4114800" cy="685800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pic>
        <p:nvPicPr>
          <p:cNvPr id="5122" name="Picture 2" descr="http://www.nescaum.org/documents/listos/longisland.png">
            <a:extLst>
              <a:ext uri="{FF2B5EF4-FFF2-40B4-BE49-F238E27FC236}">
                <a16:creationId xmlns:a16="http://schemas.microsoft.com/office/drawing/2014/main" id="{0AC495D5-94EE-46E4-8BEE-9AF50EBC3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707393"/>
            <a:ext cx="11119425" cy="444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36875" y="1828800"/>
            <a:ext cx="6318250" cy="5257800"/>
          </a:xfrm>
        </p:spPr>
        <p:txBody>
          <a:bodyPr>
            <a:normAutofit/>
          </a:bodyPr>
          <a:lstStyle/>
          <a:p>
            <a:pPr indent="0" algn="ctr">
              <a:buNone/>
            </a:pPr>
            <a:endParaRPr lang="en-US" sz="2200" dirty="0">
              <a:solidFill>
                <a:schemeClr val="bg1"/>
              </a:solidFill>
            </a:endParaRPr>
          </a:p>
          <a:p>
            <a:pPr indent="0" algn="ctr">
              <a:buNone/>
            </a:pPr>
            <a:r>
              <a:rPr lang="en-US" sz="2200" dirty="0">
                <a:solidFill>
                  <a:schemeClr val="bg1"/>
                </a:solidFill>
              </a:rPr>
              <a:t>LISTOS Science Team</a:t>
            </a:r>
          </a:p>
          <a:p>
            <a:pPr indent="0" algn="ctr">
              <a:buNone/>
            </a:pPr>
            <a:r>
              <a:rPr lang="en-US" sz="2400" b="0" dirty="0">
                <a:solidFill>
                  <a:schemeClr val="bg1"/>
                </a:solidFill>
              </a:rPr>
              <a:t>http://www.nescaum.org/documents/listos</a:t>
            </a:r>
            <a:endParaRPr lang="en-US" sz="2200" b="0" dirty="0">
              <a:solidFill>
                <a:schemeClr val="bg1"/>
              </a:solidFill>
            </a:endParaRPr>
          </a:p>
          <a:p>
            <a:pPr indent="0" algn="ctr">
              <a:buNone/>
            </a:pPr>
            <a:endParaRPr lang="en-US" sz="2200" dirty="0">
              <a:solidFill>
                <a:schemeClr val="bg1"/>
              </a:solidFill>
            </a:endParaRPr>
          </a:p>
          <a:p>
            <a:pPr indent="0" algn="ctr">
              <a:buNone/>
            </a:pPr>
            <a:r>
              <a:rPr lang="en-US" sz="2200" dirty="0">
                <a:solidFill>
                  <a:schemeClr val="bg1"/>
                </a:solidFill>
              </a:rPr>
              <a:t>Funding: </a:t>
            </a:r>
            <a:r>
              <a:rPr lang="en-US" sz="2200" b="0" dirty="0">
                <a:solidFill>
                  <a:schemeClr val="bg1"/>
                </a:solidFill>
              </a:rPr>
              <a:t>NYSERDA, NESCAUM, CT DEEP, NJ DEP, NYS DEC, US F&amp;W, NOAA, NASA, EPA ORD A-E </a:t>
            </a:r>
          </a:p>
          <a:p>
            <a:pPr indent="0" algn="ctr">
              <a:buNone/>
            </a:pPr>
            <a:endParaRPr lang="en-US" sz="2200" dirty="0">
              <a:solidFill>
                <a:schemeClr val="bg1"/>
              </a:solidFill>
            </a:endParaRPr>
          </a:p>
          <a:p>
            <a:pPr indent="0" algn="ctr">
              <a:buNone/>
            </a:pPr>
            <a:r>
              <a:rPr lang="en-US" sz="2200" b="0" dirty="0">
                <a:solidFill>
                  <a:schemeClr val="bg1"/>
                </a:solidFill>
                <a:latin typeface="+mj-lt"/>
              </a:rPr>
              <a:t>Disclaimer:  This work does not necessarily reflect the views or official policy of the EPA. Any mention of tradenames does not connote endorsement.</a:t>
            </a:r>
          </a:p>
        </p:txBody>
      </p:sp>
    </p:spTree>
    <p:extLst>
      <p:ext uri="{BB962C8B-B14F-4D97-AF65-F5344CB8AC3E}">
        <p14:creationId xmlns:p14="http://schemas.microsoft.com/office/powerpoint/2010/main" val="3437535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 idx="4294967295"/>
          </p:nvPr>
        </p:nvSpPr>
        <p:spPr>
          <a:xfrm>
            <a:off x="4191000" y="381000"/>
            <a:ext cx="6858000" cy="762000"/>
          </a:xfrm>
        </p:spPr>
        <p:txBody>
          <a:bodyPr>
            <a:normAutofit fontScale="90000"/>
          </a:bodyPr>
          <a:lstStyle/>
          <a:p>
            <a:r>
              <a:rPr lang="en-US" altLang="en-US" sz="3200" b="1" dirty="0">
                <a:solidFill>
                  <a:srgbClr val="0070C0"/>
                </a:solidFill>
                <a:latin typeface="Gill Sans MT" panose="020B0502020104020203" pitchFamily="34" charset="0"/>
              </a:rPr>
              <a:t>LMOS LISTOS and OWLETS:</a:t>
            </a:r>
            <a:br>
              <a:rPr lang="en-US" altLang="en-US" sz="3200" b="1" dirty="0">
                <a:solidFill>
                  <a:srgbClr val="0070C0"/>
                </a:solidFill>
                <a:latin typeface="Gill Sans MT" panose="020B0502020104020203" pitchFamily="34" charset="0"/>
              </a:rPr>
            </a:br>
            <a:r>
              <a:rPr lang="en-US" altLang="en-US" sz="3200" b="1" dirty="0">
                <a:solidFill>
                  <a:srgbClr val="0070C0"/>
                </a:solidFill>
                <a:latin typeface="Gill Sans MT" panose="020B0502020104020203" pitchFamily="34" charset="0"/>
              </a:rPr>
              <a:t>Converge on modeling best practices?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C54057-F7C9-4023-BAB0-57490DC348AF}"/>
              </a:ext>
            </a:extLst>
          </p:cNvPr>
          <p:cNvSpPr txBox="1">
            <a:spLocks/>
          </p:cNvSpPr>
          <p:nvPr/>
        </p:nvSpPr>
        <p:spPr>
          <a:xfrm>
            <a:off x="177799" y="1371600"/>
            <a:ext cx="11404601" cy="527488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3300" b="1" u="sng" dirty="0"/>
              <a:t>Common challenges:</a:t>
            </a:r>
          </a:p>
          <a:p>
            <a:pPr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Resolving (or parameterizing) convergence, clouds, PBL structure and timing (Note: John Mak 3D wind data, NYS MESONET)</a:t>
            </a:r>
          </a:p>
          <a:p>
            <a:pPr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Nighttime low-level jets appear to be potentially important in East US (NYS MESONET)</a:t>
            </a:r>
          </a:p>
          <a:p>
            <a:pPr>
              <a:spcAft>
                <a:spcPts val="1200"/>
              </a:spcAft>
            </a:pPr>
            <a:r>
              <a:rPr lang="en-US" sz="3300" b="1" u="sng" dirty="0"/>
              <a:t>Regulatory considerations: Emissions, Emissions, Emissions</a:t>
            </a:r>
          </a:p>
          <a:p>
            <a:pPr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Processing model emissions specific to a year is very challenging but is critical, given rapidly changing NOx emissions and responsible sources</a:t>
            </a:r>
          </a:p>
          <a:p>
            <a:pPr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MOVES model results are quite sensitive to input parameters. The national defaults may not be representative of location-specific emissions</a:t>
            </a:r>
          </a:p>
          <a:p>
            <a:pPr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2017 Tier 3 Motor Vehicle Emission and Fuel Standards program begins</a:t>
            </a:r>
          </a:p>
          <a:p>
            <a:pPr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Balance of biogenic VOC emissions (and oxidation products) vs anthropogenic VOC</a:t>
            </a:r>
          </a:p>
        </p:txBody>
      </p:sp>
    </p:spTree>
    <p:extLst>
      <p:ext uri="{BB962C8B-B14F-4D97-AF65-F5344CB8AC3E}">
        <p14:creationId xmlns:p14="http://schemas.microsoft.com/office/powerpoint/2010/main" val="2862803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7011C1-E218-455C-AD52-871C1DD29B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36C32-4C08-4245-8F66-65F130948A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470739-AB66-484F-A6A9-3E098DE4B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78"/>
            <a:ext cx="12192000" cy="68192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32469C-B02C-4F55-95DF-B1EDD23B1498}"/>
              </a:ext>
            </a:extLst>
          </p:cNvPr>
          <p:cNvSpPr txBox="1"/>
          <p:nvPr/>
        </p:nvSpPr>
        <p:spPr>
          <a:xfrm>
            <a:off x="10274301" y="609600"/>
            <a:ext cx="1917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Courtesy: T. Berkoff, J. Sullivan</a:t>
            </a:r>
          </a:p>
        </p:txBody>
      </p:sp>
    </p:spTree>
    <p:extLst>
      <p:ext uri="{BB962C8B-B14F-4D97-AF65-F5344CB8AC3E}">
        <p14:creationId xmlns:p14="http://schemas.microsoft.com/office/powerpoint/2010/main" val="2147922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5B288BD-BF99-45C5-988D-7FB1EE0DE4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4" r="8696"/>
          <a:stretch/>
        </p:blipFill>
        <p:spPr>
          <a:xfrm>
            <a:off x="280022" y="1514282"/>
            <a:ext cx="6773400" cy="321407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4F7172-57BA-4491-B7C8-CA0A0EF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6922" y="295870"/>
            <a:ext cx="6773400" cy="102503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Gill Sans MT" panose="020B0502020104020203" pitchFamily="34" charset="0"/>
              </a:rPr>
              <a:t>On a hot day, formaldehyde concentrations are large nearly everywhere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8FEC94-4477-4087-9350-E687B0B67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622" y="1442909"/>
            <a:ext cx="4681378" cy="35110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53FD21-461F-4FCA-9009-27093924954D}"/>
              </a:ext>
            </a:extLst>
          </p:cNvPr>
          <p:cNvSpPr txBox="1"/>
          <p:nvPr/>
        </p:nvSpPr>
        <p:spPr>
          <a:xfrm>
            <a:off x="-56342" y="6239470"/>
            <a:ext cx="95051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608138" algn="l"/>
              </a:tabLst>
              <a:defRPr/>
            </a:pPr>
            <a:r>
              <a:rPr lang="en-US" dirty="0"/>
              <a:t>EPA data: Andrew Whitehill</a:t>
            </a:r>
          </a:p>
          <a:p>
            <a:pPr>
              <a:tabLst>
                <a:tab pos="1608138" algn="l"/>
              </a:tabLst>
              <a:defRPr/>
            </a:pPr>
            <a:r>
              <a:rPr lang="en-US" dirty="0"/>
              <a:t>UMD/GSFC data:  NESCAUM; R. Dickerson, X. Ren, T. </a:t>
            </a:r>
            <a:r>
              <a:rPr lang="en-US" dirty="0" err="1"/>
              <a:t>Hanisco</a:t>
            </a:r>
            <a:r>
              <a:rPr lang="en-US" dirty="0"/>
              <a:t>, J. St. Clair, G. Wolfe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BEC03B-F880-4B9D-9C9C-456E9CCA9A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51" t="24780" r="6951" b="23779"/>
          <a:stretch/>
        </p:blipFill>
        <p:spPr>
          <a:xfrm>
            <a:off x="7315200" y="4953942"/>
            <a:ext cx="4862791" cy="16372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1B1297-B7A7-4471-A8B4-FDE1A20702F8}"/>
              </a:ext>
            </a:extLst>
          </p:cNvPr>
          <p:cNvSpPr txBox="1"/>
          <p:nvPr/>
        </p:nvSpPr>
        <p:spPr>
          <a:xfrm>
            <a:off x="280022" y="4921733"/>
            <a:ext cx="67734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2400" dirty="0"/>
              <a:t>Afternoon formaldehyde is between 5 ppb and 7 ppb nearly everywhere in the afternoon boundary layer on 8/16. The same is true on 8/15 </a:t>
            </a:r>
            <a:r>
              <a:rPr lang="en-US" sz="1600" dirty="0"/>
              <a:t>(not shown in flight data)</a:t>
            </a:r>
            <a:endParaRPr lang="en-US" sz="2400" dirty="0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155500C6-E3D9-4D75-8A34-2C6A655AE41D}"/>
              </a:ext>
            </a:extLst>
          </p:cNvPr>
          <p:cNvSpPr txBox="1">
            <a:spLocks/>
          </p:cNvSpPr>
          <p:nvPr/>
        </p:nvSpPr>
        <p:spPr>
          <a:xfrm>
            <a:off x="8063880" y="4033709"/>
            <a:ext cx="2667000" cy="653533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Demi Bold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Gill Sans MT" panose="020B0502020104020203" pitchFamily="34" charset="0"/>
              </a:rPr>
              <a:t>UMD/GSFC Formaldehyde, </a:t>
            </a:r>
            <a:r>
              <a:rPr lang="en-US" dirty="0">
                <a:latin typeface="Gill Sans MT" panose="020B0502020104020203" pitchFamily="34" charset="0"/>
              </a:rPr>
              <a:t>2-4:30 PM, 16 August 2018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74850F-3323-4213-8011-4F6A4927844C}"/>
              </a:ext>
            </a:extLst>
          </p:cNvPr>
          <p:cNvSpPr/>
          <p:nvPr/>
        </p:nvSpPr>
        <p:spPr>
          <a:xfrm>
            <a:off x="2667621" y="2740708"/>
            <a:ext cx="1295400" cy="838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8D2962-D0D1-4807-AB32-DC3DA7C82323}"/>
              </a:ext>
            </a:extLst>
          </p:cNvPr>
          <p:cNvSpPr txBox="1"/>
          <p:nvPr/>
        </p:nvSpPr>
        <p:spPr>
          <a:xfrm>
            <a:off x="2769221" y="2373585"/>
            <a:ext cx="109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5.5 ppb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8E5E0053-46F1-4095-A225-FA780CE0E70E}"/>
              </a:ext>
            </a:extLst>
          </p:cNvPr>
          <p:cNvSpPr txBox="1">
            <a:spLocks/>
          </p:cNvSpPr>
          <p:nvPr/>
        </p:nvSpPr>
        <p:spPr>
          <a:xfrm>
            <a:off x="1520732" y="1476111"/>
            <a:ext cx="4681378" cy="653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Demi Bold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>
                <a:latin typeface="Gill Sans MT" panose="020B0502020104020203" pitchFamily="34" charset="0"/>
              </a:rPr>
              <a:t>Westport CT coastal monitor HCHO Time Series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AE2136C-BC06-4E7A-9009-62EBE47654F9}"/>
              </a:ext>
            </a:extLst>
          </p:cNvPr>
          <p:cNvSpPr/>
          <p:nvPr/>
        </p:nvSpPr>
        <p:spPr>
          <a:xfrm>
            <a:off x="10520589" y="3559964"/>
            <a:ext cx="824880" cy="12973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84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4F7172-57BA-4491-B7C8-CA0A0EF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8600" y="381000"/>
            <a:ext cx="7721600" cy="8382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Gill Sans MT" panose="020B0502020104020203" pitchFamily="34" charset="0"/>
              </a:rPr>
              <a:t>Key Monitoring Need: Formaldehyde provides information on VOC and OH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7A4CBF-C2AC-4D00-8CFC-9482554A9272}"/>
              </a:ext>
            </a:extLst>
          </p:cNvPr>
          <p:cNvSpPr txBox="1"/>
          <p:nvPr/>
        </p:nvSpPr>
        <p:spPr>
          <a:xfrm>
            <a:off x="28763" y="6488668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i="1" dirty="0"/>
              <a:t>Valin et al., 2016.</a:t>
            </a:r>
            <a:endParaRPr lang="en-US" i="1" baseline="-250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5118C54-ED5D-464A-9753-8C4FDFE88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496" y="1828800"/>
            <a:ext cx="8247404" cy="390392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4032CA7-6486-4681-908A-51C6E41FADEB}"/>
              </a:ext>
            </a:extLst>
          </p:cNvPr>
          <p:cNvSpPr txBox="1"/>
          <p:nvPr/>
        </p:nvSpPr>
        <p:spPr>
          <a:xfrm>
            <a:off x="71096" y="2133600"/>
            <a:ext cx="3581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2400" dirty="0"/>
              <a:t>In a full CTM, the mid-day boundary layer concentration (or column) of formaldehyde can be approximated by two parameters: OH production and reactivity-weighted total VOC concentration</a:t>
            </a:r>
          </a:p>
        </p:txBody>
      </p:sp>
    </p:spTree>
    <p:extLst>
      <p:ext uri="{BB962C8B-B14F-4D97-AF65-F5344CB8AC3E}">
        <p14:creationId xmlns:p14="http://schemas.microsoft.com/office/powerpoint/2010/main" val="3019965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5B3A59-B32F-4231-AFDD-9DB88432E5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62400" y="533400"/>
            <a:ext cx="7721600" cy="6858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Gill Sans MT" panose="020B0502020104020203" pitchFamily="34" charset="0"/>
              </a:rPr>
              <a:t>2018 LISTOS Participants &amp; Activities</a:t>
            </a:r>
          </a:p>
          <a:p>
            <a:endParaRPr 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68EF04-58AD-4FEF-8F4D-9592F5F7CB59}"/>
              </a:ext>
            </a:extLst>
          </p:cNvPr>
          <p:cNvSpPr/>
          <p:nvPr/>
        </p:nvSpPr>
        <p:spPr>
          <a:xfrm>
            <a:off x="152400" y="1321769"/>
            <a:ext cx="11582400" cy="5239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</a:rPr>
              <a:t>1.</a:t>
            </a:r>
            <a:r>
              <a:rPr lang="en-US" b="1" dirty="0">
                <a:solidFill>
                  <a:srgbClr val="404040"/>
                </a:solidFill>
                <a:latin typeface="Calibri" panose="020F0502020204030204" pitchFamily="34" charset="0"/>
              </a:rPr>
              <a:t>State AQI forecasters predicting ozone episodes to launch activities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2.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</a:rPr>
              <a:t>NOAA-ESRL oxygenated/consumer product VOC mobile van measurements in NYC during March and July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3.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</a:rPr>
              <a:t>Univ. Maryland Cessna 2018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4.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</a:rPr>
              <a:t>Maine DEP and NYS DEC labs VOC canister analysis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5.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</a:rPr>
              <a:t>NASA </a:t>
            </a:r>
            <a:r>
              <a:rPr lang="en-US" dirty="0" err="1">
                <a:solidFill>
                  <a:srgbClr val="404040"/>
                </a:solidFill>
                <a:latin typeface="Calibri" panose="020F0502020204030204" pitchFamily="34" charset="0"/>
              </a:rPr>
              <a:t>GeoTASO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</a:rPr>
              <a:t> 20-30 high altitude flights; </a:t>
            </a:r>
            <a:r>
              <a:rPr lang="en-US" dirty="0" err="1">
                <a:solidFill>
                  <a:srgbClr val="404040"/>
                </a:solidFill>
                <a:latin typeface="Calibri" panose="020F0502020204030204" pitchFamily="34" charset="0"/>
              </a:rPr>
              <a:t>ozonesondes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</a:rPr>
              <a:t> at Rutgers, NJ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6.</a:t>
            </a:r>
            <a:r>
              <a:rPr lang="en-US" b="1" dirty="0">
                <a:solidFill>
                  <a:srgbClr val="404040"/>
                </a:solidFill>
                <a:latin typeface="Calibri" panose="020F0502020204030204" pitchFamily="34" charset="0"/>
              </a:rPr>
              <a:t>EPA Pandoras Long Island Sound (LIS) coastline, Rutgers PAMS, NYC;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Calibri" panose="020F0502020204030204" pitchFamily="34" charset="0"/>
              </a:rPr>
              <a:t>ozonesondes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</a:rPr>
              <a:t>&amp; continuous HCHO at Westport, CT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7.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</a:rPr>
              <a:t>CCNY boat-based air pollution measurements in LIS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8.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</a:rPr>
              <a:t>CCNY aerosol LIDAR in northern Manhattan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9.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</a:rPr>
              <a:t>Stony Brook Univ. oxygenated VOC measurements at Flax Pond PAMS site (Long Island north shore)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10.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</a:rPr>
              <a:t>Stony Brook Univ. aircraft fine resolution wind field measurements over LIS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11.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</a:rPr>
              <a:t>Univ. at Albany O</a:t>
            </a:r>
            <a:r>
              <a:rPr lang="en-US" sz="1200" dirty="0">
                <a:solidFill>
                  <a:srgbClr val="404040"/>
                </a:solidFill>
                <a:latin typeface="Calibri" panose="020F0502020204030204" pitchFamily="34" charset="0"/>
              </a:rPr>
              <a:t>3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</a:rPr>
              <a:t>, NOx, VOC mobile measurements across Long Island south to north shore transects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12.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</a:rPr>
              <a:t>Univ. at Albany </a:t>
            </a:r>
            <a:r>
              <a:rPr lang="en-US" dirty="0" err="1">
                <a:solidFill>
                  <a:srgbClr val="404040"/>
                </a:solidFill>
                <a:latin typeface="Calibri" panose="020F0502020204030204" pitchFamily="34" charset="0"/>
              </a:rPr>
              <a:t>ozonesondes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</a:rPr>
              <a:t> from Long Island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13.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</a:rPr>
              <a:t>NASA ozone LIDARs upwind at Rutgers Univ., NJ, and downwind on CT’s LIS shoreline</a:t>
            </a:r>
          </a:p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</a:rPr>
              <a:t>14.</a:t>
            </a:r>
            <a:r>
              <a:rPr lang="en-US" b="1" dirty="0">
                <a:solidFill>
                  <a:srgbClr val="404040"/>
                </a:solidFill>
                <a:latin typeface="Calibri" panose="020F0502020204030204" pitchFamily="34" charset="0"/>
              </a:rPr>
              <a:t>CT DEEP ozone monitor on LIS ferry between Bridgeport, CT and Port Jefferson, NY</a:t>
            </a:r>
          </a:p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</a:rPr>
              <a:t>15.</a:t>
            </a:r>
            <a:r>
              <a:rPr lang="en-US" b="1" dirty="0">
                <a:solidFill>
                  <a:srgbClr val="404040"/>
                </a:solidFill>
                <a:latin typeface="Calibri" panose="020F0502020204030204" pitchFamily="34" charset="0"/>
              </a:rPr>
              <a:t>PAMS VOC measurements at Rutgers, NJ &amp; the Bronx, with new NYS DEC PAMS site at Flax Pond, Long Island</a:t>
            </a:r>
          </a:p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</a:rPr>
              <a:t>16.</a:t>
            </a:r>
            <a:r>
              <a:rPr lang="en-US" b="1" dirty="0">
                <a:solidFill>
                  <a:srgbClr val="404040"/>
                </a:solidFill>
                <a:latin typeface="Calibri" panose="020F0502020204030204" pitchFamily="34" charset="0"/>
              </a:rPr>
              <a:t> CT DEEP, NJ DEP, NYS DEC delivery of 1-minute continuous monitoring data from all sites requested</a:t>
            </a:r>
          </a:p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</a:rPr>
              <a:t>17.</a:t>
            </a:r>
            <a:r>
              <a:rPr lang="en-US" b="1" dirty="0">
                <a:latin typeface="Calibri" panose="020F0502020204030204" pitchFamily="34" charset="0"/>
              </a:rPr>
              <a:t> NYS DEC hosted EPA for formaldehyde intercomparison study (3 commercial units, 2 research, 1 TO-11A)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18.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</a:rPr>
              <a:t>Yale Univ. Coastal Field Station –VOCs on CT coast</a:t>
            </a:r>
            <a:endParaRPr lang="en-US" sz="105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r>
              <a:rPr lang="en-US" sz="1050" b="1" dirty="0">
                <a:latin typeface="Calibri" panose="020F0502020204030204" pitchFamily="34" charset="0"/>
              </a:rPr>
              <a:t>*Bold-face represent activities relevant to PAMS EMP ongoing monitoring plans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3A300B-4E2B-4A6A-A08A-22CBEE535A70}"/>
              </a:ext>
            </a:extLst>
          </p:cNvPr>
          <p:cNvSpPr/>
          <p:nvPr/>
        </p:nvSpPr>
        <p:spPr>
          <a:xfrm>
            <a:off x="63500" y="6430202"/>
            <a:ext cx="1206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Gill Sans MT" panose="020B0502020104020203" pitchFamily="34" charset="0"/>
              </a:rPr>
              <a:t>Sponsors and in-kind contributions: 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</a:rPr>
              <a:t>NYSERDA, NESCAUM, CT DEEP, NJ DEP, NYS DEC, US F&amp;W, NOAA, NASA, EPA</a:t>
            </a:r>
            <a:r>
              <a:rPr lang="en-US" sz="8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286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eak Ozone (8-hour) - https://files.airnowtech.org/airnow/2018/20180618/peak_o3_ny_pa_nj.jpg">
            <a:extLst>
              <a:ext uri="{FF2B5EF4-FFF2-40B4-BE49-F238E27FC236}">
                <a16:creationId xmlns:a16="http://schemas.microsoft.com/office/drawing/2014/main" id="{63A30BE6-AB80-40CD-892C-47F400DB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24000"/>
            <a:ext cx="1900238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ak Ozone (8-hour) - https://files.airnowtech.org/airnow/2018/20180625/peak_o3_ny_pa_nj.jpg">
            <a:extLst>
              <a:ext uri="{FF2B5EF4-FFF2-40B4-BE49-F238E27FC236}">
                <a16:creationId xmlns:a16="http://schemas.microsoft.com/office/drawing/2014/main" id="{D12A458C-680E-4E16-877E-B95BADAB4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471" y="1524000"/>
            <a:ext cx="1900238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eak Ozone (8-hour) - https://files.airnowtech.org/airnow/2018/20180630/peak_o3_ny_pa_nj.jpg">
            <a:extLst>
              <a:ext uri="{FF2B5EF4-FFF2-40B4-BE49-F238E27FC236}">
                <a16:creationId xmlns:a16="http://schemas.microsoft.com/office/drawing/2014/main" id="{05B88104-4CF3-499A-B824-E3115672E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942" y="1524000"/>
            <a:ext cx="1900238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eak Ozone (8-hour) - https://files.airnowtech.org/airnow/2018/20180701/peak_o3_ny_pa_nj.jpg">
            <a:extLst>
              <a:ext uri="{FF2B5EF4-FFF2-40B4-BE49-F238E27FC236}">
                <a16:creationId xmlns:a16="http://schemas.microsoft.com/office/drawing/2014/main" id="{22345089-91BC-47BE-8A99-C317FAE46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181" y="1524000"/>
            <a:ext cx="1900238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eak Ozone (8-hour) - https://files.airnowtech.org/airnow/2018/20180702/peak_o3_ny_pa_nj.jpg">
            <a:extLst>
              <a:ext uri="{FF2B5EF4-FFF2-40B4-BE49-F238E27FC236}">
                <a16:creationId xmlns:a16="http://schemas.microsoft.com/office/drawing/2014/main" id="{9F98539A-8352-4D7E-A968-292F096CF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419" y="1524000"/>
            <a:ext cx="1900238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eak Ozone (8-hour) - https://files.airnowtech.org/airnow/2018/20180719/peak_o3_ny_pa_nj.jpg">
            <a:extLst>
              <a:ext uri="{FF2B5EF4-FFF2-40B4-BE49-F238E27FC236}">
                <a16:creationId xmlns:a16="http://schemas.microsoft.com/office/drawing/2014/main" id="{15D4AA4D-5B8B-4090-9839-1C429BA40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08713"/>
            <a:ext cx="1900238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eak Ozone (8-hour) - https://files.airnowtech.org/airnow/2018/20180720/peak_o3_ny_pa_nj.jpg">
            <a:extLst>
              <a:ext uri="{FF2B5EF4-FFF2-40B4-BE49-F238E27FC236}">
                <a16:creationId xmlns:a16="http://schemas.microsoft.com/office/drawing/2014/main" id="{FD0D3AC6-F978-4865-9465-9E1168300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40" y="3200400"/>
            <a:ext cx="1900238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eak Ozone (8-hour) - https://files.airnowtech.org/airnow/2018/20180805/peak_o3_ny_pa_nj.jpg">
            <a:extLst>
              <a:ext uri="{FF2B5EF4-FFF2-40B4-BE49-F238E27FC236}">
                <a16:creationId xmlns:a16="http://schemas.microsoft.com/office/drawing/2014/main" id="{D7B3D83E-F2D3-411D-A552-3B73EE625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1" y="3200400"/>
            <a:ext cx="1900238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eak Ozone (8-hour) - https://files.airnowtech.org/airnow/2018/20180806/peak_o3_ny_pa_nj.jpg">
            <a:extLst>
              <a:ext uri="{FF2B5EF4-FFF2-40B4-BE49-F238E27FC236}">
                <a16:creationId xmlns:a16="http://schemas.microsoft.com/office/drawing/2014/main" id="{EDBAE564-ADA4-4D95-9AA9-383BEB9CC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9" y="3200400"/>
            <a:ext cx="1900239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eak Ozone (8-hour) - https://files.airnowtech.org/airnow/2018/20180815/peak_o3_ny_pa_nj.jpg">
            <a:extLst>
              <a:ext uri="{FF2B5EF4-FFF2-40B4-BE49-F238E27FC236}">
                <a16:creationId xmlns:a16="http://schemas.microsoft.com/office/drawing/2014/main" id="{D2909981-1375-478D-905B-95BFD0141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419" y="3196244"/>
            <a:ext cx="1916603" cy="146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eak Ozone (8-hour) - https://files.airnowtech.org/airnow/2018/20180816/peak_o3_ny_pa_nj.jpg">
            <a:extLst>
              <a:ext uri="{FF2B5EF4-FFF2-40B4-BE49-F238E27FC236}">
                <a16:creationId xmlns:a16="http://schemas.microsoft.com/office/drawing/2014/main" id="{BCA15EA8-4C92-4C52-9996-271D8A497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022" y="3192148"/>
            <a:ext cx="1921979" cy="146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Peak Ozone (8-hour) - https://files.airnowtech.org/airnow/2018/20180824/peak_o3_ny_pa_nj.jpg">
            <a:extLst>
              <a:ext uri="{FF2B5EF4-FFF2-40B4-BE49-F238E27FC236}">
                <a16:creationId xmlns:a16="http://schemas.microsoft.com/office/drawing/2014/main" id="{4A1F6599-0970-4465-814F-DB8BB094B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5112"/>
            <a:ext cx="1900239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Peak Ozone (8-hour) - https://files.airnowtech.org/airnow/2018/20180828/peak_o3_ny_pa_nj.jpg">
            <a:extLst>
              <a:ext uri="{FF2B5EF4-FFF2-40B4-BE49-F238E27FC236}">
                <a16:creationId xmlns:a16="http://schemas.microsoft.com/office/drawing/2014/main" id="{4B951E33-7C15-42A5-80AA-FBE643FA7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2" y="4885113"/>
            <a:ext cx="1900238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Peak Ozone (8-hour) - https://files.airnowtech.org/airnow/2018/20180829/peak_o3_ny_pa_nj.jpg">
            <a:extLst>
              <a:ext uri="{FF2B5EF4-FFF2-40B4-BE49-F238E27FC236}">
                <a16:creationId xmlns:a16="http://schemas.microsoft.com/office/drawing/2014/main" id="{A04FAD33-C00B-471D-B7AA-D6064E7CB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4882690"/>
            <a:ext cx="1900238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eak Ozone (8-hour) - https://files.airnowtech.org/airnow/2018/20180906/peak_o3_ny_pa_nj.jpg">
            <a:extLst>
              <a:ext uri="{FF2B5EF4-FFF2-40B4-BE49-F238E27FC236}">
                <a16:creationId xmlns:a16="http://schemas.microsoft.com/office/drawing/2014/main" id="{99BB9D5F-C58C-433C-BBFD-FA3562297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876800"/>
            <a:ext cx="1900239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Peak Ozone (8-hour) - https://files.airnowtech.org/airnow/2018/20181003/peak_o3_ny_pa_nj.jpg">
            <a:extLst>
              <a:ext uri="{FF2B5EF4-FFF2-40B4-BE49-F238E27FC236}">
                <a16:creationId xmlns:a16="http://schemas.microsoft.com/office/drawing/2014/main" id="{C295D0E7-EFE1-48CE-9E3F-375ED742F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799" y="4872644"/>
            <a:ext cx="1900239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Peak Ozone (8-hour) - https://files.airnowtech.org/airnow/2018/20181016/peak_o3_ny_pa_nj.jpg">
            <a:extLst>
              <a:ext uri="{FF2B5EF4-FFF2-40B4-BE49-F238E27FC236}">
                <a16:creationId xmlns:a16="http://schemas.microsoft.com/office/drawing/2014/main" id="{744E208A-CE39-42CC-8846-FA9C90F83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2548" y="4882689"/>
            <a:ext cx="1887054" cy="143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6F5FDC0-F744-4FEE-A127-F579CD646783}"/>
              </a:ext>
            </a:extLst>
          </p:cNvPr>
          <p:cNvSpPr txBox="1">
            <a:spLocks/>
          </p:cNvSpPr>
          <p:nvPr/>
        </p:nvSpPr>
        <p:spPr>
          <a:xfrm>
            <a:off x="4373417" y="292706"/>
            <a:ext cx="6858000" cy="1005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>
                <a:solidFill>
                  <a:srgbClr val="0070C0"/>
                </a:solidFill>
                <a:latin typeface="Gill Sans MT" panose="020B0502020104020203" pitchFamily="34" charset="0"/>
              </a:rPr>
              <a:t>LISTOS sampled a variety of meteorology and day-of-week variations</a:t>
            </a:r>
          </a:p>
        </p:txBody>
      </p:sp>
    </p:spTree>
    <p:extLst>
      <p:ext uri="{BB962C8B-B14F-4D97-AF65-F5344CB8AC3E}">
        <p14:creationId xmlns:p14="http://schemas.microsoft.com/office/powerpoint/2010/main" val="3749253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9546D-0F74-484C-B145-96EB5B61C9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62400" y="377000"/>
            <a:ext cx="7721600" cy="847621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0070C0"/>
                </a:solidFill>
                <a:latin typeface="Gill Sans MT" panose="020B0502020104020203" pitchFamily="34" charset="0"/>
              </a:rPr>
              <a:t>Steep ozone gradients (vertical and horizontal) near coastlines present a challenge for regulatory modeling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58BD5A-D1FA-480E-830E-B52E144333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19" t="16695" r="63500" b="49389"/>
          <a:stretch/>
        </p:blipFill>
        <p:spPr>
          <a:xfrm>
            <a:off x="8911037" y="1864653"/>
            <a:ext cx="3118768" cy="35540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AD0679-F5E3-41EC-949D-E512F2A75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9504" y="5418665"/>
            <a:ext cx="2976593" cy="17014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89673F5-5760-4E3B-AC7C-D64102A12E35}"/>
              </a:ext>
            </a:extLst>
          </p:cNvPr>
          <p:cNvSpPr/>
          <p:nvPr/>
        </p:nvSpPr>
        <p:spPr>
          <a:xfrm>
            <a:off x="9677400" y="4100986"/>
            <a:ext cx="1295400" cy="838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3B491C-AE21-4841-AD65-862C81956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95" y="2155163"/>
            <a:ext cx="6787164" cy="31549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02E114-660F-46E6-A961-D5156B915A95}"/>
              </a:ext>
            </a:extLst>
          </p:cNvPr>
          <p:cNvSpPr txBox="1"/>
          <p:nvPr/>
        </p:nvSpPr>
        <p:spPr>
          <a:xfrm>
            <a:off x="8881533" y="5513322"/>
            <a:ext cx="78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50 ppb</a:t>
            </a:r>
            <a:endParaRPr lang="en-US" b="1" baseline="-25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E91BA4-0D89-46F8-8680-4F745171CD3D}"/>
              </a:ext>
            </a:extLst>
          </p:cNvPr>
          <p:cNvSpPr txBox="1"/>
          <p:nvPr/>
        </p:nvSpPr>
        <p:spPr>
          <a:xfrm>
            <a:off x="11404600" y="5521483"/>
            <a:ext cx="78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110 ppb</a:t>
            </a:r>
            <a:endParaRPr lang="en-US" b="1" baseline="-25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7611FA-924A-48A9-A8F3-E15B4FAF6D9A}"/>
              </a:ext>
            </a:extLst>
          </p:cNvPr>
          <p:cNvSpPr txBox="1"/>
          <p:nvPr/>
        </p:nvSpPr>
        <p:spPr>
          <a:xfrm>
            <a:off x="-81742" y="6068291"/>
            <a:ext cx="8915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608138" algn="l"/>
              </a:tabLst>
              <a:defRPr/>
            </a:pPr>
            <a:r>
              <a:rPr lang="en-US" dirty="0"/>
              <a:t>Data courtesy of: Yale (Gentner) and SUNY-Albany (Schwab)</a:t>
            </a:r>
          </a:p>
          <a:p>
            <a:pPr>
              <a:tabLst>
                <a:tab pos="1608138" algn="l"/>
              </a:tabLst>
              <a:defRPr/>
            </a:pPr>
            <a:r>
              <a:rPr lang="en-US" dirty="0"/>
              <a:t>Sponsors: NESCAUM, NYSERDA, Yale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842E11-32B1-445B-8CF2-4E0B4FC2BA63}"/>
              </a:ext>
            </a:extLst>
          </p:cNvPr>
          <p:cNvSpPr txBox="1"/>
          <p:nvPr/>
        </p:nvSpPr>
        <p:spPr>
          <a:xfrm>
            <a:off x="6782952" y="1963387"/>
            <a:ext cx="20761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2000"/>
              </a:spcAft>
            </a:pPr>
            <a:r>
              <a:rPr lang="en-US" sz="2400" dirty="0"/>
              <a:t>On 30 June, SUNY-Albany mobile vehicle observed a 50 ppb ozone gradient between interior and coastal setting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84ECCD-9113-447C-A872-E2B9A23C984E}"/>
              </a:ext>
            </a:extLst>
          </p:cNvPr>
          <p:cNvSpPr txBox="1"/>
          <p:nvPr/>
        </p:nvSpPr>
        <p:spPr>
          <a:xfrm>
            <a:off x="719993" y="2154023"/>
            <a:ext cx="338633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2400" dirty="0"/>
              <a:t>There are routinely  large O</a:t>
            </a:r>
            <a:r>
              <a:rPr lang="en-US" sz="2400" baseline="-25000" dirty="0"/>
              <a:t>3</a:t>
            </a:r>
            <a:r>
              <a:rPr lang="en-US" sz="2400" dirty="0"/>
              <a:t> gradients between Yale Coastal site and forested site 5 km inland</a:t>
            </a:r>
          </a:p>
        </p:txBody>
      </p:sp>
    </p:spTree>
    <p:extLst>
      <p:ext uri="{BB962C8B-B14F-4D97-AF65-F5344CB8AC3E}">
        <p14:creationId xmlns:p14="http://schemas.microsoft.com/office/powerpoint/2010/main" val="3279468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BAAAEF-C296-416D-A7A2-DBFD783DB7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F7D643-E27B-40B5-A9A9-D9B949C03A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161B7F-E938-4DF6-80B0-9E557188F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34"/>
            <a:ext cx="12192000" cy="68441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506557-7F5B-4EED-90B0-94A5E61A74F9}"/>
              </a:ext>
            </a:extLst>
          </p:cNvPr>
          <p:cNvSpPr txBox="1"/>
          <p:nvPr/>
        </p:nvSpPr>
        <p:spPr>
          <a:xfrm>
            <a:off x="9571183" y="893802"/>
            <a:ext cx="27224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Slide and LIDAR data:</a:t>
            </a:r>
          </a:p>
          <a:p>
            <a:r>
              <a:rPr lang="en-US" sz="2200" b="1" dirty="0"/>
              <a:t>T. Berkoff (</a:t>
            </a:r>
            <a:r>
              <a:rPr lang="en-US" sz="2200" b="1" dirty="0" err="1"/>
              <a:t>LaRC</a:t>
            </a:r>
            <a:r>
              <a:rPr lang="en-US" sz="2200" b="1" dirty="0"/>
              <a:t>),</a:t>
            </a:r>
          </a:p>
          <a:p>
            <a:r>
              <a:rPr lang="en-US" sz="2200" b="1" dirty="0"/>
              <a:t>J. Sullivan(GSFC)</a:t>
            </a:r>
          </a:p>
        </p:txBody>
      </p:sp>
    </p:spTree>
    <p:extLst>
      <p:ext uri="{BB962C8B-B14F-4D97-AF65-F5344CB8AC3E}">
        <p14:creationId xmlns:p14="http://schemas.microsoft.com/office/powerpoint/2010/main" val="4107277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3D1C89-0737-4FE2-9CF1-BFB686D6A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4000" y="381000"/>
            <a:ext cx="7721600" cy="93345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Gill Sans MT" panose="020B0502020104020203" pitchFamily="34" charset="0"/>
              </a:rPr>
              <a:t>Surface ozone in East US decreases on Sundays and has decreased over last two decades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DA3679-0EEC-4EEB-99F4-5D9FA24A18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8" t="4446" b="3333"/>
          <a:stretch/>
        </p:blipFill>
        <p:spPr>
          <a:xfrm>
            <a:off x="1828800" y="1314450"/>
            <a:ext cx="8305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00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86B992-3202-43C8-9B1D-30CF4FC4C1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0" y="353200"/>
            <a:ext cx="8382000" cy="91440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Gill Sans MT" panose="020B0502020104020203" pitchFamily="34" charset="0"/>
              </a:rPr>
              <a:t>I95-corridor surface ozone (95</a:t>
            </a:r>
            <a:r>
              <a:rPr lang="en-US" baseline="30000" dirty="0">
                <a:solidFill>
                  <a:srgbClr val="0070C0"/>
                </a:solidFill>
                <a:latin typeface="Gill Sans MT" panose="020B0502020104020203" pitchFamily="34" charset="0"/>
              </a:rPr>
              <a:t>th </a:t>
            </a:r>
            <a:r>
              <a:rPr lang="en-US" dirty="0">
                <a:solidFill>
                  <a:srgbClr val="0070C0"/>
                </a:solidFill>
                <a:latin typeface="Gill Sans MT" panose="020B0502020104020203" pitchFamily="34" charset="0"/>
              </a:rPr>
              <a:t>%) is linearly correlated with observed NO2 columns over same time periods (magenta)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A1D94B-E508-4BCF-93CC-6821C808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31" r="12351"/>
          <a:stretch/>
        </p:blipFill>
        <p:spPr>
          <a:xfrm>
            <a:off x="1981200" y="1524000"/>
            <a:ext cx="849754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0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AD5B967F-133D-4971-B6AB-B713B81C5E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3933" y="375124"/>
            <a:ext cx="8229600" cy="1038219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b="0" dirty="0">
                <a:solidFill>
                  <a:srgbClr val="0070C0"/>
                </a:solidFill>
                <a:latin typeface="Gill Sans MT" panose="020B0502020104020203" pitchFamily="34" charset="0"/>
              </a:rPr>
              <a:t>Understand NOx emission patterns </a:t>
            </a:r>
            <a:r>
              <a:rPr lang="en-US" dirty="0">
                <a:solidFill>
                  <a:srgbClr val="0070C0"/>
                </a:solidFill>
                <a:latin typeface="Gill Sans MT" panose="020B0502020104020203" pitchFamily="34" charset="0"/>
              </a:rPr>
              <a:t>at finer spatial detail</a:t>
            </a:r>
            <a:endParaRPr lang="en-US" b="0" dirty="0">
              <a:solidFill>
                <a:srgbClr val="0070C0"/>
              </a:solidFill>
              <a:latin typeface="Gill Sans MT" panose="020B050202010402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A46563-5143-402A-9567-38804598DE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39" t="8587" r="5504" b="14908"/>
          <a:stretch/>
        </p:blipFill>
        <p:spPr>
          <a:xfrm>
            <a:off x="381000" y="1930399"/>
            <a:ext cx="5943600" cy="4073518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D8FC44B-1A92-4163-AA64-3200AF571BCD}"/>
              </a:ext>
            </a:extLst>
          </p:cNvPr>
          <p:cNvSpPr/>
          <p:nvPr/>
        </p:nvSpPr>
        <p:spPr>
          <a:xfrm>
            <a:off x="872066" y="3962400"/>
            <a:ext cx="457200" cy="685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D330FA6-E1B2-44C0-8B5D-E8030515E0FF}"/>
              </a:ext>
            </a:extLst>
          </p:cNvPr>
          <p:cNvSpPr/>
          <p:nvPr/>
        </p:nvSpPr>
        <p:spPr>
          <a:xfrm>
            <a:off x="1295400" y="3346450"/>
            <a:ext cx="1066800" cy="92074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52C2B6-DFF7-426C-AC87-732CE1756440}"/>
              </a:ext>
            </a:extLst>
          </p:cNvPr>
          <p:cNvSpPr txBox="1"/>
          <p:nvPr/>
        </p:nvSpPr>
        <p:spPr>
          <a:xfrm>
            <a:off x="414866" y="250567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Ports, railyards, highways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2CCFDF-E528-4191-8E32-EC7B5D304B00}"/>
              </a:ext>
            </a:extLst>
          </p:cNvPr>
          <p:cNvSpPr txBox="1"/>
          <p:nvPr/>
        </p:nvSpPr>
        <p:spPr>
          <a:xfrm>
            <a:off x="381000" y="340851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Newark Airport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0BAA18-A234-4E24-A7E3-CBFBDE71B5CB}"/>
              </a:ext>
            </a:extLst>
          </p:cNvPr>
          <p:cNvSpPr txBox="1"/>
          <p:nvPr/>
        </p:nvSpPr>
        <p:spPr>
          <a:xfrm>
            <a:off x="0" y="6529440"/>
            <a:ext cx="8915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608138" algn="l"/>
              </a:tabLst>
              <a:defRPr/>
            </a:pPr>
            <a:r>
              <a:rPr lang="en-US" dirty="0"/>
              <a:t>Data courtesy of Laura Judd, Jay Al-Saadi (NASA </a:t>
            </a:r>
            <a:r>
              <a:rPr lang="en-US" dirty="0" err="1"/>
              <a:t>LaRC</a:t>
            </a:r>
            <a:r>
              <a:rPr lang="en-US" dirty="0"/>
              <a:t>) and Scott Janz (NASA GSFC)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511F95-A6F7-4F51-A66B-4BE065C7C565}"/>
              </a:ext>
            </a:extLst>
          </p:cNvPr>
          <p:cNvSpPr txBox="1"/>
          <p:nvPr/>
        </p:nvSpPr>
        <p:spPr>
          <a:xfrm>
            <a:off x="7205134" y="2505670"/>
            <a:ext cx="4110566" cy="25648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2400" dirty="0"/>
              <a:t>Winds were rather slow on the morning of Sunday August 5 </a:t>
            </a:r>
          </a:p>
          <a:p>
            <a:pPr>
              <a:spcAft>
                <a:spcPts val="2000"/>
              </a:spcAft>
            </a:pPr>
            <a:r>
              <a:rPr lang="en-US" sz="2400" dirty="0"/>
              <a:t>The meteorology and timing isolate certain sources (e.g., Newark airport, lack of port emissions)</a:t>
            </a:r>
          </a:p>
        </p:txBody>
      </p:sp>
    </p:spTree>
    <p:extLst>
      <p:ext uri="{BB962C8B-B14F-4D97-AF65-F5344CB8AC3E}">
        <p14:creationId xmlns:p14="http://schemas.microsoft.com/office/powerpoint/2010/main" val="477844416"/>
      </p:ext>
    </p:extLst>
  </p:cSld>
  <p:clrMapOvr>
    <a:masterClrMapping/>
  </p:clrMapOvr>
</p:sld>
</file>

<file path=ppt/theme/theme1.xml><?xml version="1.0" encoding="utf-8"?>
<a:theme xmlns:a="http://schemas.openxmlformats.org/drawingml/2006/main" name="Completely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D_ppt_template.potx" id="{D6C14435-4D29-442A-8FE8-726F1679FC73}" vid="{5230024B-4B92-4F82-B0E5-0D979B36D6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.xml"/></Relationships>
</file>

<file path=customXml/_rels/item1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.xml"/></Relationships>
</file>

<file path=customXml/_rels/item1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.xml"/></Relationships>
</file>

<file path=customXml/_rels/item1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.xml"/></Relationships>
</file>

<file path=customXml/_rels/item1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.xml"/></Relationships>
</file>

<file path=customXml/_rels/item1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.xml"/></Relationships>
</file>

<file path=customXml/_rels/item1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.xml"/></Relationships>
</file>

<file path=customXml/_rels/item1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.xml"/></Relationships>
</file>

<file path=customXml/_rels/item1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.xml"/></Relationships>
</file>

<file path=customXml/_rels/item1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.xml"/></Relationships>
</file>

<file path=customXml/_rels/item1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.xml"/></Relationships>
</file>

<file path=customXml/_rels/item1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00.xml><?xml version="1.0" encoding="utf-8"?>
<EsriMapsInfo xmlns="ESRI.ArcGIS.Mapping.OfficeIntegration.PowerPointInfo">
  <Version>Version1</Version>
  <RequiresSignIn>False</RequiresSignIn>
</EsriMapsInfo>
</file>

<file path=customXml/item101.xml><?xml version="1.0" encoding="utf-8"?>
<EsriMapsInfo xmlns="ESRI.ArcGIS.Mapping.OfficeIntegration.PowerPointInfo">
  <Version>Version1</Version>
  <RequiresSignIn>False</RequiresSignIn>
</EsriMapsInfo>
</file>

<file path=customXml/item102.xml><?xml version="1.0" encoding="utf-8"?>
<EsriMapsInfo xmlns="ESRI.ArcGIS.Mapping.OfficeIntegration.PowerPointInfo">
  <Version>Version1</Version>
  <RequiresSignIn>False</RequiresSignIn>
</EsriMapsInfo>
</file>

<file path=customXml/item103.xml><?xml version="1.0" encoding="utf-8"?>
<EsriMapsInfo xmlns="ESRI.ArcGIS.Mapping.OfficeIntegration.PowerPointInfo">
  <Version>Version1</Version>
  <RequiresSignIn>False</RequiresSignIn>
</EsriMapsInfo>
</file>

<file path=customXml/item104.xml><?xml version="1.0" encoding="utf-8"?>
<EsriMapsInfo xmlns="ESRI.ArcGIS.Mapping.OfficeIntegration.PowerPointInfo">
  <Version>Version1</Version>
  <RequiresSignIn>False</RequiresSignIn>
</EsriMapsInfo>
</file>

<file path=customXml/item105.xml><?xml version="1.0" encoding="utf-8"?>
<EsriMapsInfo xmlns="ESRI.ArcGIS.Mapping.OfficeIntegration.PowerPointInfo">
  <Version>Version1</Version>
  <RequiresSignIn>False</RequiresSignIn>
</EsriMapsInfo>
</file>

<file path=customXml/item106.xml><?xml version="1.0" encoding="utf-8"?>
<EsriMapsInfo xmlns="ESRI.ArcGIS.Mapping.OfficeIntegration.PowerPointInfo">
  <Version>Version1</Version>
  <RequiresSignIn>False</RequiresSignIn>
</EsriMapsInfo>
</file>

<file path=customXml/item107.xml><?xml version="1.0" encoding="utf-8"?>
<EsriMapsInfo xmlns="ESRI.ArcGIS.Mapping.OfficeIntegration.PowerPointInfo">
  <Version>Version1</Version>
  <RequiresSignIn>False</RequiresSignIn>
</EsriMapsInfo>
</file>

<file path=customXml/item108.xml><?xml version="1.0" encoding="utf-8"?>
<EsriMapsInfo xmlns="ESRI.ArcGIS.Mapping.OfficeIntegration.PowerPointInfo">
  <Version>Version1</Version>
  <RequiresSignIn>False</RequiresSignIn>
</EsriMapsInfo>
</file>

<file path=customXml/item109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10.xml><?xml version="1.0" encoding="utf-8"?>
<EsriMapsInfo xmlns="ESRI.ArcGIS.Mapping.OfficeIntegration.PowerPointInfo">
  <Version>Version1</Version>
  <RequiresSignIn>False</RequiresSignIn>
</EsriMapsInfo>
</file>

<file path=customXml/item111.xml><?xml version="1.0" encoding="utf-8"?>
<EsriMapsInfo xmlns="ESRI.ArcGIS.Mapping.OfficeIntegration.PowerPointInfo">
  <Version>Version1</Version>
  <RequiresSignIn>False</RequiresSignIn>
</EsriMapsInfo>
</file>

<file path=customXml/item112.xml><?xml version="1.0" encoding="utf-8"?>
<EsriMapsInfo xmlns="ESRI.ArcGIS.Mapping.OfficeIntegration.PowerPointInfo">
  <Version>Version1</Version>
  <RequiresSignIn>False</RequiresSignIn>
</EsriMapsInfo>
</file>

<file path=customXml/item113.xml><?xml version="1.0" encoding="utf-8"?>
<EsriMapsInfo xmlns="ESRI.ArcGIS.Mapping.OfficeIntegration.PowerPointInfo">
  <Version>Version1</Version>
  <RequiresSignIn>False</RequiresSignIn>
</EsriMapsInfo>
</file>

<file path=customXml/item114.xml><?xml version="1.0" encoding="utf-8"?>
<EsriMapsInfo xmlns="ESRI.ArcGIS.Mapping.OfficeIntegration.PowerPointInfo">
  <Version>Version1</Version>
  <RequiresSignIn>False</RequiresSignIn>
</EsriMapsInfo>
</file>

<file path=customXml/item115.xml><?xml version="1.0" encoding="utf-8"?>
<EsriMapsInfo xmlns="ESRI.ArcGIS.Mapping.OfficeIntegration.PowerPointInfo">
  <Version>Version1</Version>
  <RequiresSignIn>False</RequiresSignIn>
</EsriMapsInfo>
</file>

<file path=customXml/item116.xml><?xml version="1.0" encoding="utf-8"?>
<EsriMapsInfo xmlns="ESRI.ArcGIS.Mapping.OfficeIntegration.PowerPointInfo">
  <Version>Version1</Version>
  <RequiresSignIn>False</RequiresSignIn>
</EsriMapsInfo>
</file>

<file path=customXml/item117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A0D62A7C8BA74780B66EB7BDCA9D19" ma:contentTypeVersion="21" ma:contentTypeDescription="Create a new document." ma:contentTypeScope="" ma:versionID="dffe1eb0fd7b4720518015cd01e69eda">
  <xsd:schema xmlns:xsd="http://www.w3.org/2001/XMLSchema" xmlns:xs="http://www.w3.org/2001/XMLSchema" xmlns:p="http://schemas.microsoft.com/office/2006/metadata/properties" xmlns:ns1="http://schemas.microsoft.com/sharepoint/v3" xmlns:ns3="4ffa91fb-a0ff-4ac5-b2db-65c790d184a4" xmlns:ns4="http://schemas.microsoft.com/sharepoint.v3" xmlns:ns5="http://schemas.microsoft.com/sharepoint/v3/fields" xmlns:ns6="c38ed0dc-c181-4159-aa36-adb454b120f5" targetNamespace="http://schemas.microsoft.com/office/2006/metadata/properties" ma:root="true" ma:fieldsID="d7e7a0129c7917bf13924a58b72445b5" ns1:_="" ns3:_="" ns4:_="" ns5:_="" ns6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c38ed0dc-c181-4159-aa36-adb454b120f5"/>
    <xsd:element name="properties">
      <xsd:complexType>
        <xsd:sequence>
          <xsd:element name="documentManagement">
            <xsd:complexType>
              <xsd:all>
                <xsd:element ref="ns3:Document_x0020_Creation_x0020_Date" minOccurs="0"/>
                <xsd:element ref="ns3:Creator" minOccurs="0"/>
                <xsd:element ref="ns3:EPA_x0020_Office" minOccurs="0"/>
                <xsd:element ref="ns3:Record" minOccurs="0"/>
                <xsd:element ref="ns4:CategoryDescription" minOccurs="0"/>
                <xsd:element ref="ns3:Identifier" minOccurs="0"/>
                <xsd:element ref="ns3:EPA_x0020_Contributor" minOccurs="0"/>
                <xsd:element ref="ns3:External_x0020_Contributor" minOccurs="0"/>
                <xsd:element ref="ns5:_Coverage" minOccurs="0"/>
                <xsd:element ref="ns3:EPA_x0020_Related_x0020_Documents" minOccurs="0"/>
                <xsd:element ref="ns5:_Source" minOccurs="0"/>
                <xsd:element ref="ns3:Rights" minOccurs="0"/>
                <xsd:element ref="ns1:Language" minOccurs="0"/>
                <xsd:element ref="ns3:j747ac98061d40f0aa7bd47e1db5675d" minOccurs="0"/>
                <xsd:element ref="ns3:TaxKeywordTaxHTField" minOccurs="0"/>
                <xsd:element ref="ns3:TaxCatchAllLabel" minOccurs="0"/>
                <xsd:element ref="ns3:TaxCatchAll" minOccurs="0"/>
                <xsd:element ref="ns6:SharedWithUsers" minOccurs="0"/>
                <xsd:element ref="ns6:SharedWithDetails" minOccurs="0"/>
                <xsd:element ref="ns6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 ma:readOnly="false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60838f8a-23f9-4d07-847b-6281c7ebf87b}" ma:internalName="TaxCatchAllLabel" ma:readOnly="true" ma:showField="CatchAllDataLabel" ma:web="c38ed0dc-c181-4159-aa36-adb454b120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60838f8a-23f9-4d07-847b-6281c7ebf87b}" ma:internalName="TaxCatchAll" ma:showField="CatchAllData" ma:web="c38ed0dc-c181-4159-aa36-adb454b120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8ed0dc-c181-4159-aa36-adb454b120f5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0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?mso-contentType ?>
<SharedContentType xmlns="Microsoft.SharePoint.Taxonomy.ContentTypeSync" SourceId="29f62856-1543-49d4-a736-4569d363f533" ContentTypeId="0x0101" PreviousValue="false"/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2015-04-27T13:15:52+00:00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  <SharedWithUsers xmlns="c38ed0dc-c181-4159-aa36-adb454b120f5">
      <UserInfo>
        <DisplayName>Duvall, Rachelle</DisplayName>
        <AccountId>13</AccountId>
        <AccountType/>
      </UserInfo>
      <UserInfo>
        <DisplayName>Szykman, James</DisplayName>
        <AccountId>12</AccountId>
        <AccountType/>
      </UserInfo>
    </SharedWithUsers>
  </documentManagement>
</p:properties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69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7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1.xml><?xml version="1.0" encoding="utf-8"?>
<EsriMapsInfo xmlns="ESRI.ArcGIS.Mapping.OfficeIntegration.PowerPointInfo">
  <Version>Version1</Version>
  <RequiresSignIn>False</RequiresSignIn>
</EsriMapsInfo>
</file>

<file path=customXml/item72.xml><?xml version="1.0" encoding="utf-8"?>
<EsriMapsInfo xmlns="ESRI.ArcGIS.Mapping.OfficeIntegration.PowerPointInfo">
  <Version>Version1</Version>
  <RequiresSignIn>False</RequiresSignIn>
</EsriMapsInfo>
</file>

<file path=customXml/item73.xml><?xml version="1.0" encoding="utf-8"?>
<EsriMapsInfo xmlns="ESRI.ArcGIS.Mapping.OfficeIntegration.PowerPointInfo">
  <Version>Version1</Version>
  <RequiresSignIn>False</RequiresSignIn>
</EsriMapsInfo>
</file>

<file path=customXml/item74.xml><?xml version="1.0" encoding="utf-8"?>
<EsriMapsInfo xmlns="ESRI.ArcGIS.Mapping.OfficeIntegration.PowerPointInfo">
  <Version>Version1</Version>
  <RequiresSignIn>False</RequiresSignIn>
</EsriMapsInfo>
</file>

<file path=customXml/item75.xml><?xml version="1.0" encoding="utf-8"?>
<EsriMapsInfo xmlns="ESRI.ArcGIS.Mapping.OfficeIntegration.PowerPointInfo">
  <Version>Version1</Version>
  <RequiresSignIn>False</RequiresSignIn>
</EsriMapsInfo>
</file>

<file path=customXml/item76.xml><?xml version="1.0" encoding="utf-8"?>
<EsriMapsInfo xmlns="ESRI.ArcGIS.Mapping.OfficeIntegration.PowerPointInfo">
  <Version>Version1</Version>
  <RequiresSignIn>False</RequiresSignIn>
</EsriMapsInfo>
</file>

<file path=customXml/item77.xml><?xml version="1.0" encoding="utf-8"?>
<EsriMapsInfo xmlns="ESRI.ArcGIS.Mapping.OfficeIntegration.PowerPointInfo">
  <Version>Version1</Version>
  <RequiresSignIn>False</RequiresSignIn>
</EsriMapsInfo>
</file>

<file path=customXml/item78.xml><?xml version="1.0" encoding="utf-8"?>
<EsriMapsInfo xmlns="ESRI.ArcGIS.Mapping.OfficeIntegration.PowerPointInfo">
  <Version>Version1</Version>
  <RequiresSignIn>False</RequiresSignIn>
</EsriMapsInfo>
</file>

<file path=customXml/item79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80.xml><?xml version="1.0" encoding="utf-8"?>
<EsriMapsInfo xmlns="ESRI.ArcGIS.Mapping.OfficeIntegration.PowerPointInfo">
  <Version>Version1</Version>
  <RequiresSignIn>False</RequiresSignIn>
</EsriMapsInfo>
</file>

<file path=customXml/item81.xml><?xml version="1.0" encoding="utf-8"?>
<EsriMapsInfo xmlns="ESRI.ArcGIS.Mapping.OfficeIntegration.PowerPointInfo">
  <Version>Version1</Version>
  <RequiresSignIn>False</RequiresSignIn>
</EsriMapsInfo>
</file>

<file path=customXml/item82.xml><?xml version="1.0" encoding="utf-8"?>
<EsriMapsInfo xmlns="ESRI.ArcGIS.Mapping.OfficeIntegration.PowerPointInfo">
  <Version>Version1</Version>
  <RequiresSignIn>False</RequiresSignIn>
</EsriMapsInfo>
</file>

<file path=customXml/item83.xml><?xml version="1.0" encoding="utf-8"?>
<EsriMapsInfo xmlns="ESRI.ArcGIS.Mapping.OfficeIntegration.PowerPointInfo">
  <Version>Version1</Version>
  <RequiresSignIn>False</RequiresSignIn>
</EsriMapsInfo>
</file>

<file path=customXml/item84.xml><?xml version="1.0" encoding="utf-8"?>
<EsriMapsInfo xmlns="ESRI.ArcGIS.Mapping.OfficeIntegration.PowerPointInfo">
  <Version>Version1</Version>
  <RequiresSignIn>False</RequiresSignIn>
</EsriMapsInfo>
</file>

<file path=customXml/item85.xml><?xml version="1.0" encoding="utf-8"?>
<EsriMapsInfo xmlns="ESRI.ArcGIS.Mapping.OfficeIntegration.PowerPointInfo">
  <Version>Version1</Version>
  <RequiresSignIn>False</RequiresSignIn>
</EsriMapsInfo>
</file>

<file path=customXml/item86.xml><?xml version="1.0" encoding="utf-8"?>
<EsriMapsInfo xmlns="ESRI.ArcGIS.Mapping.OfficeIntegration.PowerPointInfo">
  <Version>Version1</Version>
  <RequiresSignIn>False</RequiresSignIn>
</EsriMapsInfo>
</file>

<file path=customXml/item87.xml><?xml version="1.0" encoding="utf-8"?>
<EsriMapsInfo xmlns="ESRI.ArcGIS.Mapping.OfficeIntegration.PowerPointInfo">
  <Version>Version1</Version>
  <RequiresSignIn>False</RequiresSignIn>
</EsriMapsInfo>
</file>

<file path=customXml/item88.xml><?xml version="1.0" encoding="utf-8"?>
<EsriMapsInfo xmlns="ESRI.ArcGIS.Mapping.OfficeIntegration.PowerPointInfo">
  <Version>Version1</Version>
  <RequiresSignIn>False</RequiresSignIn>
</EsriMapsInfo>
</file>

<file path=customXml/item89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90.xml><?xml version="1.0" encoding="utf-8"?>
<EsriMapsInfo xmlns="ESRI.ArcGIS.Mapping.OfficeIntegration.PowerPointInfo">
  <Version>Version1</Version>
  <RequiresSignIn>False</RequiresSignIn>
</EsriMapsInfo>
</file>

<file path=customXml/item91.xml><?xml version="1.0" encoding="utf-8"?>
<EsriMapsInfo xmlns="ESRI.ArcGIS.Mapping.OfficeIntegration.PowerPointInfo">
  <Version>Version1</Version>
  <RequiresSignIn>False</RequiresSignIn>
</EsriMapsInfo>
</file>

<file path=customXml/item92.xml><?xml version="1.0" encoding="utf-8"?>
<EsriMapsInfo xmlns="ESRI.ArcGIS.Mapping.OfficeIntegration.PowerPointInfo">
  <Version>Version1</Version>
  <RequiresSignIn>False</RequiresSignIn>
</EsriMapsInfo>
</file>

<file path=customXml/item93.xml><?xml version="1.0" encoding="utf-8"?>
<EsriMapsInfo xmlns="ESRI.ArcGIS.Mapping.OfficeIntegration.PowerPointInfo">
  <Version>Version1</Version>
  <RequiresSignIn>False</RequiresSignIn>
</EsriMapsInfo>
</file>

<file path=customXml/item94.xml><?xml version="1.0" encoding="utf-8"?>
<EsriMapsInfo xmlns="ESRI.ArcGIS.Mapping.OfficeIntegration.PowerPointInfo">
  <Version>Version1</Version>
  <RequiresSignIn>False</RequiresSignIn>
</EsriMapsInfo>
</file>

<file path=customXml/item95.xml><?xml version="1.0" encoding="utf-8"?>
<EsriMapsInfo xmlns="ESRI.ArcGIS.Mapping.OfficeIntegration.PowerPointInfo">
  <Version>Version1</Version>
  <RequiresSignIn>False</RequiresSignIn>
</EsriMapsInfo>
</file>

<file path=customXml/item96.xml><?xml version="1.0" encoding="utf-8"?>
<EsriMapsInfo xmlns="ESRI.ArcGIS.Mapping.OfficeIntegration.PowerPointInfo">
  <Version>Version1</Version>
  <RequiresSignIn>False</RequiresSignIn>
</EsriMapsInfo>
</file>

<file path=customXml/item97.xml><?xml version="1.0" encoding="utf-8"?>
<EsriMapsInfo xmlns="ESRI.ArcGIS.Mapping.OfficeIntegration.PowerPointInfo">
  <Version>Version1</Version>
  <RequiresSignIn>False</RequiresSignIn>
</EsriMapsInfo>
</file>

<file path=customXml/item98.xml><?xml version="1.0" encoding="utf-8"?>
<EsriMapsInfo xmlns="ESRI.ArcGIS.Mapping.OfficeIntegration.PowerPointInfo">
  <Version>Version1</Version>
  <RequiresSignIn>False</RequiresSignIn>
</EsriMapsInfo>
</file>

<file path=customXml/item9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0184C006-B4B6-41C5-8A9D-F9CDFE401145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E659C0F3-B664-4727-9C84-82C1AC92A07A}">
  <ds:schemaRefs>
    <ds:schemaRef ds:uri="ESRI.ArcGIS.Mapping.OfficeIntegration.PowerPointInfo"/>
  </ds:schemaRefs>
</ds:datastoreItem>
</file>

<file path=customXml/itemProps100.xml><?xml version="1.0" encoding="utf-8"?>
<ds:datastoreItem xmlns:ds="http://schemas.openxmlformats.org/officeDocument/2006/customXml" ds:itemID="{659018CF-C67A-4F24-ABB1-A7675C1C99C5}">
  <ds:schemaRefs>
    <ds:schemaRef ds:uri="ESRI.ArcGIS.Mapping.OfficeIntegration.PowerPointInfo"/>
  </ds:schemaRefs>
</ds:datastoreItem>
</file>

<file path=customXml/itemProps101.xml><?xml version="1.0" encoding="utf-8"?>
<ds:datastoreItem xmlns:ds="http://schemas.openxmlformats.org/officeDocument/2006/customXml" ds:itemID="{7B732911-7EDB-4805-AF80-18EAA80588E0}">
  <ds:schemaRefs>
    <ds:schemaRef ds:uri="ESRI.ArcGIS.Mapping.OfficeIntegration.PowerPointInfo"/>
  </ds:schemaRefs>
</ds:datastoreItem>
</file>

<file path=customXml/itemProps102.xml><?xml version="1.0" encoding="utf-8"?>
<ds:datastoreItem xmlns:ds="http://schemas.openxmlformats.org/officeDocument/2006/customXml" ds:itemID="{4FB25231-EB2C-4B53-BC22-1EAB61788B43}">
  <ds:schemaRefs>
    <ds:schemaRef ds:uri="ESRI.ArcGIS.Mapping.OfficeIntegration.PowerPointInfo"/>
  </ds:schemaRefs>
</ds:datastoreItem>
</file>

<file path=customXml/itemProps103.xml><?xml version="1.0" encoding="utf-8"?>
<ds:datastoreItem xmlns:ds="http://schemas.openxmlformats.org/officeDocument/2006/customXml" ds:itemID="{1AED25F4-4F36-4D76-96D4-550D034146E1}">
  <ds:schemaRefs>
    <ds:schemaRef ds:uri="ESRI.ArcGIS.Mapping.OfficeIntegration.PowerPointInfo"/>
  </ds:schemaRefs>
</ds:datastoreItem>
</file>

<file path=customXml/itemProps104.xml><?xml version="1.0" encoding="utf-8"?>
<ds:datastoreItem xmlns:ds="http://schemas.openxmlformats.org/officeDocument/2006/customXml" ds:itemID="{7F420296-9E0F-4472-BC72-6E064A9694F9}">
  <ds:schemaRefs>
    <ds:schemaRef ds:uri="ESRI.ArcGIS.Mapping.OfficeIntegration.PowerPointInfo"/>
  </ds:schemaRefs>
</ds:datastoreItem>
</file>

<file path=customXml/itemProps105.xml><?xml version="1.0" encoding="utf-8"?>
<ds:datastoreItem xmlns:ds="http://schemas.openxmlformats.org/officeDocument/2006/customXml" ds:itemID="{207F913A-19DC-4CBD-9163-5C0BBB18D467}">
  <ds:schemaRefs>
    <ds:schemaRef ds:uri="ESRI.ArcGIS.Mapping.OfficeIntegration.PowerPointInfo"/>
  </ds:schemaRefs>
</ds:datastoreItem>
</file>

<file path=customXml/itemProps106.xml><?xml version="1.0" encoding="utf-8"?>
<ds:datastoreItem xmlns:ds="http://schemas.openxmlformats.org/officeDocument/2006/customXml" ds:itemID="{1D8075AE-491F-4094-9ACC-34B315B391FA}">
  <ds:schemaRefs>
    <ds:schemaRef ds:uri="ESRI.ArcGIS.Mapping.OfficeIntegration.PowerPointInfo"/>
  </ds:schemaRefs>
</ds:datastoreItem>
</file>

<file path=customXml/itemProps107.xml><?xml version="1.0" encoding="utf-8"?>
<ds:datastoreItem xmlns:ds="http://schemas.openxmlformats.org/officeDocument/2006/customXml" ds:itemID="{A12D2E52-F376-4A68-962C-2FECFCBEF61C}">
  <ds:schemaRefs>
    <ds:schemaRef ds:uri="ESRI.ArcGIS.Mapping.OfficeIntegration.PowerPointInfo"/>
  </ds:schemaRefs>
</ds:datastoreItem>
</file>

<file path=customXml/itemProps108.xml><?xml version="1.0" encoding="utf-8"?>
<ds:datastoreItem xmlns:ds="http://schemas.openxmlformats.org/officeDocument/2006/customXml" ds:itemID="{388F5922-7525-4C27-AE28-069FE679E025}">
  <ds:schemaRefs>
    <ds:schemaRef ds:uri="ESRI.ArcGIS.Mapping.OfficeIntegration.PowerPointInfo"/>
  </ds:schemaRefs>
</ds:datastoreItem>
</file>

<file path=customXml/itemProps109.xml><?xml version="1.0" encoding="utf-8"?>
<ds:datastoreItem xmlns:ds="http://schemas.openxmlformats.org/officeDocument/2006/customXml" ds:itemID="{4B5440F0-70F8-4C71-80E6-2654CC60936E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85717381-0DBC-4394-A0BD-E48A80DEDA78}">
  <ds:schemaRefs>
    <ds:schemaRef ds:uri="ESRI.ArcGIS.Mapping.OfficeIntegration.PowerPointInfo"/>
  </ds:schemaRefs>
</ds:datastoreItem>
</file>

<file path=customXml/itemProps110.xml><?xml version="1.0" encoding="utf-8"?>
<ds:datastoreItem xmlns:ds="http://schemas.openxmlformats.org/officeDocument/2006/customXml" ds:itemID="{E4A55C22-757C-4724-9BE2-6F2842109FBF}">
  <ds:schemaRefs>
    <ds:schemaRef ds:uri="ESRI.ArcGIS.Mapping.OfficeIntegration.PowerPointInfo"/>
  </ds:schemaRefs>
</ds:datastoreItem>
</file>

<file path=customXml/itemProps111.xml><?xml version="1.0" encoding="utf-8"?>
<ds:datastoreItem xmlns:ds="http://schemas.openxmlformats.org/officeDocument/2006/customXml" ds:itemID="{6CC6212B-A134-4BAD-A79E-35FEC36AEB95}">
  <ds:schemaRefs>
    <ds:schemaRef ds:uri="ESRI.ArcGIS.Mapping.OfficeIntegration.PowerPointInfo"/>
  </ds:schemaRefs>
</ds:datastoreItem>
</file>

<file path=customXml/itemProps112.xml><?xml version="1.0" encoding="utf-8"?>
<ds:datastoreItem xmlns:ds="http://schemas.openxmlformats.org/officeDocument/2006/customXml" ds:itemID="{9551B881-799B-4AE6-8A3A-8186321F2BB5}">
  <ds:schemaRefs>
    <ds:schemaRef ds:uri="ESRI.ArcGIS.Mapping.OfficeIntegration.PowerPointInfo"/>
  </ds:schemaRefs>
</ds:datastoreItem>
</file>

<file path=customXml/itemProps113.xml><?xml version="1.0" encoding="utf-8"?>
<ds:datastoreItem xmlns:ds="http://schemas.openxmlformats.org/officeDocument/2006/customXml" ds:itemID="{34F272A3-684A-4C83-8FAE-B4C63E3E0771}">
  <ds:schemaRefs>
    <ds:schemaRef ds:uri="ESRI.ArcGIS.Mapping.OfficeIntegration.PowerPointInfo"/>
  </ds:schemaRefs>
</ds:datastoreItem>
</file>

<file path=customXml/itemProps114.xml><?xml version="1.0" encoding="utf-8"?>
<ds:datastoreItem xmlns:ds="http://schemas.openxmlformats.org/officeDocument/2006/customXml" ds:itemID="{F51AFEF4-C445-484B-AF99-1C9EA56B0C55}">
  <ds:schemaRefs>
    <ds:schemaRef ds:uri="ESRI.ArcGIS.Mapping.OfficeIntegration.PowerPointInfo"/>
  </ds:schemaRefs>
</ds:datastoreItem>
</file>

<file path=customXml/itemProps115.xml><?xml version="1.0" encoding="utf-8"?>
<ds:datastoreItem xmlns:ds="http://schemas.openxmlformats.org/officeDocument/2006/customXml" ds:itemID="{E7FD2D3B-5CC8-4A6F-9648-370E7B5566D8}">
  <ds:schemaRefs>
    <ds:schemaRef ds:uri="ESRI.ArcGIS.Mapping.OfficeIntegration.PowerPointInfo"/>
  </ds:schemaRefs>
</ds:datastoreItem>
</file>

<file path=customXml/itemProps116.xml><?xml version="1.0" encoding="utf-8"?>
<ds:datastoreItem xmlns:ds="http://schemas.openxmlformats.org/officeDocument/2006/customXml" ds:itemID="{437F8AB5-D8C1-4591-848B-8B79E5E255CA}">
  <ds:schemaRefs>
    <ds:schemaRef ds:uri="ESRI.ArcGIS.Mapping.OfficeIntegration.PowerPointInfo"/>
  </ds:schemaRefs>
</ds:datastoreItem>
</file>

<file path=customXml/itemProps117.xml><?xml version="1.0" encoding="utf-8"?>
<ds:datastoreItem xmlns:ds="http://schemas.openxmlformats.org/officeDocument/2006/customXml" ds:itemID="{99E9D247-B7D5-47C8-8532-6138C168F7B7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2F65878C-9E9A-4A74-818C-3118392454CE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8B7FBAFD-D92B-4A41-ACB7-F9734AA05E3F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04E7AD45-2BB3-45DB-BAA0-55F18D56A4F3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23978275-96E0-43B1-A442-E71254655486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7BE6A630-AB61-4E5A-B30C-217336DD5510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7DA88BE7-6E5B-4E1B-9A43-61AB095EE9CB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03243C0D-B2F0-4CF7-9769-376D4AE45009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6C145FA0-F99C-4066-9189-3C7937558005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B421C5CE-5E2E-4035-AFA6-9079AD05B584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3399335D-1570-45B4-975A-3C341970BE25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A1AF0D87-7480-470D-B9B2-CC6A4F35C2B8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82EC9934-BF86-468A-B18A-AA05FE47803F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7B0F5836-BF78-49FD-893D-E057AED7FCA1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71AEAAA4-632E-43C5-8031-005B39A44FFB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654A5819-9F7A-408F-869F-2F45CE83D1F5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EC32BA46-6FE3-4D72-BEFC-0356248E2D5A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6813C1D0-E392-42D4-B87B-697A2B308E5E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3435527A-0489-4B6B-91D4-6CEBF610063F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B84C75EF-B27E-4B00-ADF3-C1C978158943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6EA7C237-53CC-4039-B867-0FDD43936968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8180C898-8C46-42B5-90A4-F3D2E586B508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486C2987-D1E9-4658-8069-1986DDE231A2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4B010B71-B7D4-4E13-9356-4FD3980BF205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E7CEDA95-A1B0-4863-A28E-121540EF56B5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DF15D226-1550-464B-B736-38952741A403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5F31EDE7-4B58-414C-AA3F-24ADFBDC1FC0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9545C275-A201-4846-BDE3-4E0AA5C506C7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324FE386-48AC-40B7-8A5F-DE62460B936A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E6589025-5ABF-4B5B-8624-8CB325E51B60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28D05E4F-9DCB-4AEE-9C71-7C7DE212A565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C47AF083-E299-404B-BD44-75C44F29D82E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37A4CEF5-E807-4BC3-A4BA-3CDF6207041C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816040F7-D5DC-4AF4-AD5D-239B20E21D88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6CFD1E44-1A6F-4588-A492-0A7E93C1F9E6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59B7990D-ADE1-44BE-8C13-466846785C35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7AE3D4C8-C1C4-4A16-B656-C5C11F9ABB71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C85FD487-105D-40BE-B9B8-6D530ED03EA5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9A6C86B2-0559-4062-9E4B-07B015E589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fa91fb-a0ff-4ac5-b2db-65c790d184a4"/>
    <ds:schemaRef ds:uri="http://schemas.microsoft.com/sharepoint.v3"/>
    <ds:schemaRef ds:uri="http://schemas.microsoft.com/sharepoint/v3/fields"/>
    <ds:schemaRef ds:uri="c38ed0dc-c181-4159-aa36-adb454b120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7.xml><?xml version="1.0" encoding="utf-8"?>
<ds:datastoreItem xmlns:ds="http://schemas.openxmlformats.org/officeDocument/2006/customXml" ds:itemID="{E2E4F3D0-DC5F-40A1-9FCE-637166709D8F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5A59D088-1C66-4CAC-82D2-8D664C567540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A903D873-48D4-4928-8F6B-52494B4BB3B3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6C32CB71-C7F9-46B5-86D4-F15DE89C35A5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61B83822-C361-45F0-B754-C6704375FCF0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56FD850F-ADA6-47AA-BD30-267DB5839E58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2B5D5D08-6C88-4DEA-B836-819C36047B03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22678CA5-7674-4A16-89AE-731CE1617F66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39D4C5E7-B0E6-4D53-8691-F49C99935ED2}">
  <ds:schemaRefs>
    <ds:schemaRef ds:uri="Microsoft.SharePoint.Taxonomy.ContentTypeSync"/>
  </ds:schemaRefs>
</ds:datastoreItem>
</file>

<file path=customXml/itemProps55.xml><?xml version="1.0" encoding="utf-8"?>
<ds:datastoreItem xmlns:ds="http://schemas.openxmlformats.org/officeDocument/2006/customXml" ds:itemID="{790C470E-F98A-48DE-B858-16861817B480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800027F7-0642-4DBF-8095-0D1804E0DE6A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1103F5D5-BC83-4372-97C5-5401A0FDE5B6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64A05D6A-810B-4B9C-9DA5-26E8757B3D16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7BC4A598-D3FB-4AEF-9659-A6669816B5C1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dcmitype/"/>
    <ds:schemaRef ds:uri="c38ed0dc-c181-4159-aa36-adb454b120f5"/>
    <ds:schemaRef ds:uri="4ffa91fb-a0ff-4ac5-b2db-65c790d184a4"/>
    <ds:schemaRef ds:uri="http://schemas.microsoft.com/sharepoint.v3"/>
    <ds:schemaRef ds:uri="http://purl.org/dc/elements/1.1/"/>
    <ds:schemaRef ds:uri="http://schemas.microsoft.com/office/2006/metadata/properties"/>
    <ds:schemaRef ds:uri="http://schemas.microsoft.com/sharepoint/v3/fields"/>
    <ds:schemaRef ds:uri="http://schemas.microsoft.com/sharepoint/v3"/>
    <ds:schemaRef ds:uri="http://www.w3.org/XML/1998/namespace"/>
  </ds:schemaRefs>
</ds:datastoreItem>
</file>

<file path=customXml/itemProps6.xml><?xml version="1.0" encoding="utf-8"?>
<ds:datastoreItem xmlns:ds="http://schemas.openxmlformats.org/officeDocument/2006/customXml" ds:itemID="{4B5616F3-1F13-447F-9098-2CD88D83F872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23CF5142-9D97-4F14-BE2E-4EA000E26DEB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601200C6-AA1C-4663-A157-4D0777EE725C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B1938002-ED29-45E1-AFA5-A0234DBFB91F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47A4AFA0-5D5E-409D-B01D-4651D21889EC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7E5E9872-B6AF-4997-B59C-08FFA27B79F6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0224E5B3-4758-44E2-8165-F17574A5AC89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E71D810E-55B3-452C-AE6B-606DA48CA7AC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83DEEC48-8809-4CE8-92F8-49BF6F0B802A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43BCAA87-B531-430E-963B-200EAA06A573}">
  <ds:schemaRefs>
    <ds:schemaRef ds:uri="ESRI.ArcGIS.Mapping.OfficeIntegration.PowerPointInfo"/>
  </ds:schemaRefs>
</ds:datastoreItem>
</file>

<file path=customXml/itemProps69.xml><?xml version="1.0" encoding="utf-8"?>
<ds:datastoreItem xmlns:ds="http://schemas.openxmlformats.org/officeDocument/2006/customXml" ds:itemID="{72A6FB4E-7F8C-4818-A655-FC4F5CC29A47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B437DA6E-EE72-4C5B-916F-3F92BF6A2103}">
  <ds:schemaRefs>
    <ds:schemaRef ds:uri="ESRI.ArcGIS.Mapping.OfficeIntegration.PowerPointInfo"/>
  </ds:schemaRefs>
</ds:datastoreItem>
</file>

<file path=customXml/itemProps70.xml><?xml version="1.0" encoding="utf-8"?>
<ds:datastoreItem xmlns:ds="http://schemas.openxmlformats.org/officeDocument/2006/customXml" ds:itemID="{C8B3CF1B-E3C6-451C-8271-229FD58D8CFD}">
  <ds:schemaRefs>
    <ds:schemaRef ds:uri="http://schemas.microsoft.com/sharepoint/v3/contenttype/forms"/>
  </ds:schemaRefs>
</ds:datastoreItem>
</file>

<file path=customXml/itemProps71.xml><?xml version="1.0" encoding="utf-8"?>
<ds:datastoreItem xmlns:ds="http://schemas.openxmlformats.org/officeDocument/2006/customXml" ds:itemID="{59B9F1E8-EFFB-4EAD-8E31-5783AE86A36B}">
  <ds:schemaRefs>
    <ds:schemaRef ds:uri="ESRI.ArcGIS.Mapping.OfficeIntegration.PowerPointInfo"/>
  </ds:schemaRefs>
</ds:datastoreItem>
</file>

<file path=customXml/itemProps72.xml><?xml version="1.0" encoding="utf-8"?>
<ds:datastoreItem xmlns:ds="http://schemas.openxmlformats.org/officeDocument/2006/customXml" ds:itemID="{571C6469-2061-47CB-AA98-9CE8BBE9AC6F}">
  <ds:schemaRefs>
    <ds:schemaRef ds:uri="ESRI.ArcGIS.Mapping.OfficeIntegration.PowerPointInfo"/>
  </ds:schemaRefs>
</ds:datastoreItem>
</file>

<file path=customXml/itemProps73.xml><?xml version="1.0" encoding="utf-8"?>
<ds:datastoreItem xmlns:ds="http://schemas.openxmlformats.org/officeDocument/2006/customXml" ds:itemID="{B251DC80-9924-4A9E-AB39-4CC2201615BB}">
  <ds:schemaRefs>
    <ds:schemaRef ds:uri="ESRI.ArcGIS.Mapping.OfficeIntegration.PowerPointInfo"/>
  </ds:schemaRefs>
</ds:datastoreItem>
</file>

<file path=customXml/itemProps74.xml><?xml version="1.0" encoding="utf-8"?>
<ds:datastoreItem xmlns:ds="http://schemas.openxmlformats.org/officeDocument/2006/customXml" ds:itemID="{1F7B1A52-E445-4895-ADC1-05A28A80F924}">
  <ds:schemaRefs>
    <ds:schemaRef ds:uri="ESRI.ArcGIS.Mapping.OfficeIntegration.PowerPointInfo"/>
  </ds:schemaRefs>
</ds:datastoreItem>
</file>

<file path=customXml/itemProps75.xml><?xml version="1.0" encoding="utf-8"?>
<ds:datastoreItem xmlns:ds="http://schemas.openxmlformats.org/officeDocument/2006/customXml" ds:itemID="{6F9C6E77-8546-4CF2-B7F9-E5FCBBB05094}">
  <ds:schemaRefs>
    <ds:schemaRef ds:uri="ESRI.ArcGIS.Mapping.OfficeIntegration.PowerPointInfo"/>
  </ds:schemaRefs>
</ds:datastoreItem>
</file>

<file path=customXml/itemProps76.xml><?xml version="1.0" encoding="utf-8"?>
<ds:datastoreItem xmlns:ds="http://schemas.openxmlformats.org/officeDocument/2006/customXml" ds:itemID="{AAD00425-C57F-4860-85EA-C2D36D44E5B7}">
  <ds:schemaRefs>
    <ds:schemaRef ds:uri="ESRI.ArcGIS.Mapping.OfficeIntegration.PowerPointInfo"/>
  </ds:schemaRefs>
</ds:datastoreItem>
</file>

<file path=customXml/itemProps77.xml><?xml version="1.0" encoding="utf-8"?>
<ds:datastoreItem xmlns:ds="http://schemas.openxmlformats.org/officeDocument/2006/customXml" ds:itemID="{BD2FE5BB-F8EE-4F4D-8A48-7170AF9B3E99}">
  <ds:schemaRefs>
    <ds:schemaRef ds:uri="ESRI.ArcGIS.Mapping.OfficeIntegration.PowerPointInfo"/>
  </ds:schemaRefs>
</ds:datastoreItem>
</file>

<file path=customXml/itemProps78.xml><?xml version="1.0" encoding="utf-8"?>
<ds:datastoreItem xmlns:ds="http://schemas.openxmlformats.org/officeDocument/2006/customXml" ds:itemID="{7845CA4D-BAB0-4E63-BF81-ADBA0771D6B8}">
  <ds:schemaRefs>
    <ds:schemaRef ds:uri="ESRI.ArcGIS.Mapping.OfficeIntegration.PowerPointInfo"/>
  </ds:schemaRefs>
</ds:datastoreItem>
</file>

<file path=customXml/itemProps79.xml><?xml version="1.0" encoding="utf-8"?>
<ds:datastoreItem xmlns:ds="http://schemas.openxmlformats.org/officeDocument/2006/customXml" ds:itemID="{0D815EB4-5FCF-4F5E-B79A-75167EAE8F87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BBA89B3E-7DA6-4324-BFB0-56D28412CECF}">
  <ds:schemaRefs>
    <ds:schemaRef ds:uri="ESRI.ArcGIS.Mapping.OfficeIntegration.PowerPointInfo"/>
  </ds:schemaRefs>
</ds:datastoreItem>
</file>

<file path=customXml/itemProps80.xml><?xml version="1.0" encoding="utf-8"?>
<ds:datastoreItem xmlns:ds="http://schemas.openxmlformats.org/officeDocument/2006/customXml" ds:itemID="{B6947E97-F0AA-4CF2-8AC9-BCD7154DCF77}">
  <ds:schemaRefs>
    <ds:schemaRef ds:uri="ESRI.ArcGIS.Mapping.OfficeIntegration.PowerPointInfo"/>
  </ds:schemaRefs>
</ds:datastoreItem>
</file>

<file path=customXml/itemProps81.xml><?xml version="1.0" encoding="utf-8"?>
<ds:datastoreItem xmlns:ds="http://schemas.openxmlformats.org/officeDocument/2006/customXml" ds:itemID="{63B64A9D-DDAB-43F1-96D0-C7B11DF6481F}">
  <ds:schemaRefs>
    <ds:schemaRef ds:uri="ESRI.ArcGIS.Mapping.OfficeIntegration.PowerPointInfo"/>
  </ds:schemaRefs>
</ds:datastoreItem>
</file>

<file path=customXml/itemProps82.xml><?xml version="1.0" encoding="utf-8"?>
<ds:datastoreItem xmlns:ds="http://schemas.openxmlformats.org/officeDocument/2006/customXml" ds:itemID="{270596DE-6990-4296-9B43-FCDCBCC087FA}">
  <ds:schemaRefs>
    <ds:schemaRef ds:uri="ESRI.ArcGIS.Mapping.OfficeIntegration.PowerPointInfo"/>
  </ds:schemaRefs>
</ds:datastoreItem>
</file>

<file path=customXml/itemProps83.xml><?xml version="1.0" encoding="utf-8"?>
<ds:datastoreItem xmlns:ds="http://schemas.openxmlformats.org/officeDocument/2006/customXml" ds:itemID="{3493CE09-24AF-4CBB-9D0A-B79A656E95A1}">
  <ds:schemaRefs>
    <ds:schemaRef ds:uri="ESRI.ArcGIS.Mapping.OfficeIntegration.PowerPointInfo"/>
  </ds:schemaRefs>
</ds:datastoreItem>
</file>

<file path=customXml/itemProps84.xml><?xml version="1.0" encoding="utf-8"?>
<ds:datastoreItem xmlns:ds="http://schemas.openxmlformats.org/officeDocument/2006/customXml" ds:itemID="{16502645-D3F7-4317-ACBE-EFBD9A1D6973}">
  <ds:schemaRefs>
    <ds:schemaRef ds:uri="ESRI.ArcGIS.Mapping.OfficeIntegration.PowerPointInfo"/>
  </ds:schemaRefs>
</ds:datastoreItem>
</file>

<file path=customXml/itemProps85.xml><?xml version="1.0" encoding="utf-8"?>
<ds:datastoreItem xmlns:ds="http://schemas.openxmlformats.org/officeDocument/2006/customXml" ds:itemID="{A8965655-5A4E-41F6-AB09-43DFD3E53886}">
  <ds:schemaRefs>
    <ds:schemaRef ds:uri="ESRI.ArcGIS.Mapping.OfficeIntegration.PowerPointInfo"/>
  </ds:schemaRefs>
</ds:datastoreItem>
</file>

<file path=customXml/itemProps86.xml><?xml version="1.0" encoding="utf-8"?>
<ds:datastoreItem xmlns:ds="http://schemas.openxmlformats.org/officeDocument/2006/customXml" ds:itemID="{50071BD1-A37B-4B79-A83A-E8270DCC15CF}">
  <ds:schemaRefs>
    <ds:schemaRef ds:uri="ESRI.ArcGIS.Mapping.OfficeIntegration.PowerPointInfo"/>
  </ds:schemaRefs>
</ds:datastoreItem>
</file>

<file path=customXml/itemProps87.xml><?xml version="1.0" encoding="utf-8"?>
<ds:datastoreItem xmlns:ds="http://schemas.openxmlformats.org/officeDocument/2006/customXml" ds:itemID="{8B15BBA2-E884-4E0D-9469-59DCF1D866BF}">
  <ds:schemaRefs>
    <ds:schemaRef ds:uri="ESRI.ArcGIS.Mapping.OfficeIntegration.PowerPointInfo"/>
  </ds:schemaRefs>
</ds:datastoreItem>
</file>

<file path=customXml/itemProps88.xml><?xml version="1.0" encoding="utf-8"?>
<ds:datastoreItem xmlns:ds="http://schemas.openxmlformats.org/officeDocument/2006/customXml" ds:itemID="{A30BD23A-3735-467B-9DB2-7A32EC3ACAA5}">
  <ds:schemaRefs>
    <ds:schemaRef ds:uri="ESRI.ArcGIS.Mapping.OfficeIntegration.PowerPointInfo"/>
  </ds:schemaRefs>
</ds:datastoreItem>
</file>

<file path=customXml/itemProps89.xml><?xml version="1.0" encoding="utf-8"?>
<ds:datastoreItem xmlns:ds="http://schemas.openxmlformats.org/officeDocument/2006/customXml" ds:itemID="{82DD241A-8CB4-4873-85D9-E80AEB48E0D4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2C31E0D6-68AD-490E-90DA-1A89A38E509F}">
  <ds:schemaRefs>
    <ds:schemaRef ds:uri="ESRI.ArcGIS.Mapping.OfficeIntegration.PowerPointInfo"/>
  </ds:schemaRefs>
</ds:datastoreItem>
</file>

<file path=customXml/itemProps90.xml><?xml version="1.0" encoding="utf-8"?>
<ds:datastoreItem xmlns:ds="http://schemas.openxmlformats.org/officeDocument/2006/customXml" ds:itemID="{1BB605A8-E789-4ED5-86DA-CB72A50D2E8A}">
  <ds:schemaRefs>
    <ds:schemaRef ds:uri="ESRI.ArcGIS.Mapping.OfficeIntegration.PowerPointInfo"/>
  </ds:schemaRefs>
</ds:datastoreItem>
</file>

<file path=customXml/itemProps91.xml><?xml version="1.0" encoding="utf-8"?>
<ds:datastoreItem xmlns:ds="http://schemas.openxmlformats.org/officeDocument/2006/customXml" ds:itemID="{8E93D22A-6E0D-420E-BC12-7023E1FAF715}">
  <ds:schemaRefs>
    <ds:schemaRef ds:uri="ESRI.ArcGIS.Mapping.OfficeIntegration.PowerPointInfo"/>
  </ds:schemaRefs>
</ds:datastoreItem>
</file>

<file path=customXml/itemProps92.xml><?xml version="1.0" encoding="utf-8"?>
<ds:datastoreItem xmlns:ds="http://schemas.openxmlformats.org/officeDocument/2006/customXml" ds:itemID="{CDEE7EAD-99C0-4786-832F-81498F8DE54B}">
  <ds:schemaRefs>
    <ds:schemaRef ds:uri="ESRI.ArcGIS.Mapping.OfficeIntegration.PowerPointInfo"/>
  </ds:schemaRefs>
</ds:datastoreItem>
</file>

<file path=customXml/itemProps93.xml><?xml version="1.0" encoding="utf-8"?>
<ds:datastoreItem xmlns:ds="http://schemas.openxmlformats.org/officeDocument/2006/customXml" ds:itemID="{3D990E42-F55A-4EDE-8DFE-FD515BB86D66}">
  <ds:schemaRefs>
    <ds:schemaRef ds:uri="ESRI.ArcGIS.Mapping.OfficeIntegration.PowerPointInfo"/>
  </ds:schemaRefs>
</ds:datastoreItem>
</file>

<file path=customXml/itemProps94.xml><?xml version="1.0" encoding="utf-8"?>
<ds:datastoreItem xmlns:ds="http://schemas.openxmlformats.org/officeDocument/2006/customXml" ds:itemID="{18DC70EB-466D-45B8-B83B-A39BC3E35788}">
  <ds:schemaRefs>
    <ds:schemaRef ds:uri="ESRI.ArcGIS.Mapping.OfficeIntegration.PowerPointInfo"/>
  </ds:schemaRefs>
</ds:datastoreItem>
</file>

<file path=customXml/itemProps95.xml><?xml version="1.0" encoding="utf-8"?>
<ds:datastoreItem xmlns:ds="http://schemas.openxmlformats.org/officeDocument/2006/customXml" ds:itemID="{0E19026D-7CD1-48A7-B013-76C2E56060EC}">
  <ds:schemaRefs>
    <ds:schemaRef ds:uri="ESRI.ArcGIS.Mapping.OfficeIntegration.PowerPointInfo"/>
  </ds:schemaRefs>
</ds:datastoreItem>
</file>

<file path=customXml/itemProps96.xml><?xml version="1.0" encoding="utf-8"?>
<ds:datastoreItem xmlns:ds="http://schemas.openxmlformats.org/officeDocument/2006/customXml" ds:itemID="{D5369F17-1BC5-4075-B60A-45F0F8C024DC}">
  <ds:schemaRefs>
    <ds:schemaRef ds:uri="ESRI.ArcGIS.Mapping.OfficeIntegration.PowerPointInfo"/>
  </ds:schemaRefs>
</ds:datastoreItem>
</file>

<file path=customXml/itemProps97.xml><?xml version="1.0" encoding="utf-8"?>
<ds:datastoreItem xmlns:ds="http://schemas.openxmlformats.org/officeDocument/2006/customXml" ds:itemID="{39B31CF0-4A8D-440D-B2E2-C64EEF781515}">
  <ds:schemaRefs>
    <ds:schemaRef ds:uri="ESRI.ArcGIS.Mapping.OfficeIntegration.PowerPointInfo"/>
  </ds:schemaRefs>
</ds:datastoreItem>
</file>

<file path=customXml/itemProps98.xml><?xml version="1.0" encoding="utf-8"?>
<ds:datastoreItem xmlns:ds="http://schemas.openxmlformats.org/officeDocument/2006/customXml" ds:itemID="{2191B45F-2366-4714-9D00-17DCCC5AE34F}">
  <ds:schemaRefs>
    <ds:schemaRef ds:uri="ESRI.ArcGIS.Mapping.OfficeIntegration.PowerPointInfo"/>
  </ds:schemaRefs>
</ds:datastoreItem>
</file>

<file path=customXml/itemProps99.xml><?xml version="1.0" encoding="utf-8"?>
<ds:datastoreItem xmlns:ds="http://schemas.openxmlformats.org/officeDocument/2006/customXml" ds:itemID="{A5447C2A-ED6F-4C9C-B188-B0DE48F3E917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39058</TotalTime>
  <Words>1682</Words>
  <Application>Microsoft Office PowerPoint</Application>
  <PresentationFormat>Widescreen</PresentationFormat>
  <Paragraphs>170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Arial Rounded MT Bold</vt:lpstr>
      <vt:lpstr>Avenir Next Demi Bold</vt:lpstr>
      <vt:lpstr>Calibri</vt:lpstr>
      <vt:lpstr>Calibri Light</vt:lpstr>
      <vt:lpstr>Gill Sans MT</vt:lpstr>
      <vt:lpstr>Completely Blanc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LMOS LISTOS and OWLETS: Converge on modeling best practices?</vt:lpstr>
      <vt:lpstr>PowerPoint Presentation</vt:lpstr>
      <vt:lpstr>LMOS LISTOS and OWLETS: Converge on modeling best practices?</vt:lpstr>
      <vt:lpstr>PowerPoint Presentation</vt:lpstr>
      <vt:lpstr>PowerPoint Presentation</vt:lpstr>
      <vt:lpstr>PowerPoint Presentation</vt:lpstr>
    </vt:vector>
  </TitlesOfParts>
  <Company>US-EPA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newuser</dc:creator>
  <cp:lastModifiedBy>Valin, Lukas</cp:lastModifiedBy>
  <cp:revision>967</cp:revision>
  <cp:lastPrinted>2019-10-23T15:50:14Z</cp:lastPrinted>
  <dcterms:created xsi:type="dcterms:W3CDTF">2013-09-27T18:09:44Z</dcterms:created>
  <dcterms:modified xsi:type="dcterms:W3CDTF">2019-10-23T16:21:48Z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0x0101005EA0D62A7C8BA74780B66EB7BDCA9D19</vt:lpwstr>
  </property>
  <property fmtid="{D5CDD505-2E9C-101B-9397-08002B2CF9AE}" pid="3" name="TaxKeyword">
    <vt:lpwstr/>
  </property>
  <property fmtid="{D5CDD505-2E9C-101B-9397-08002B2CF9AE}" pid="4" name="Document Type">
    <vt:lpwstr/>
  </property>
</Properties>
</file>