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1" r:id="rId2"/>
    <p:sldMasterId id="2147483768" r:id="rId3"/>
    <p:sldMasterId id="2147483781" r:id="rId4"/>
  </p:sldMasterIdLst>
  <p:notesMasterIdLst>
    <p:notesMasterId r:id="rId25"/>
  </p:notesMasterIdLst>
  <p:sldIdLst>
    <p:sldId id="330" r:id="rId5"/>
    <p:sldId id="322" r:id="rId6"/>
    <p:sldId id="332" r:id="rId7"/>
    <p:sldId id="333" r:id="rId8"/>
    <p:sldId id="335" r:id="rId9"/>
    <p:sldId id="336" r:id="rId10"/>
    <p:sldId id="337" r:id="rId11"/>
    <p:sldId id="338" r:id="rId12"/>
    <p:sldId id="340" r:id="rId13"/>
    <p:sldId id="341" r:id="rId14"/>
    <p:sldId id="342" r:id="rId15"/>
    <p:sldId id="343" r:id="rId16"/>
    <p:sldId id="345" r:id="rId17"/>
    <p:sldId id="346" r:id="rId18"/>
    <p:sldId id="347" r:id="rId19"/>
    <p:sldId id="348" r:id="rId20"/>
    <p:sldId id="334" r:id="rId21"/>
    <p:sldId id="339" r:id="rId22"/>
    <p:sldId id="344" r:id="rId23"/>
    <p:sldId id="34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45" autoAdjust="0"/>
  </p:normalViewPr>
  <p:slideViewPr>
    <p:cSldViewPr snapToGrid="0">
      <p:cViewPr varScale="1">
        <p:scale>
          <a:sx n="57" d="100"/>
          <a:sy n="57"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716A3-87D1-4C8D-8A72-FEA00878714F}"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US"/>
        </a:p>
      </dgm:t>
    </dgm:pt>
    <dgm:pt modelId="{703238E1-4F66-4465-9199-EDA95831E69B}">
      <dgm:prSet phldrT="[Text]"/>
      <dgm:spPr>
        <a:ln>
          <a:solidFill>
            <a:schemeClr val="bg1"/>
          </a:solidFill>
        </a:ln>
      </dgm:spPr>
      <dgm:t>
        <a:bodyPr/>
        <a:lstStyle/>
        <a:p>
          <a:endParaRPr lang="en-US" dirty="0"/>
        </a:p>
      </dgm:t>
    </dgm:pt>
    <dgm:pt modelId="{239C2DFA-D8A3-4605-BED3-974A97DFB276}" type="sibTrans" cxnId="{39D3A957-3770-45C4-B769-B743F5249357}">
      <dgm:prSet/>
      <dgm:spPr/>
      <dgm:t>
        <a:bodyPr/>
        <a:lstStyle/>
        <a:p>
          <a:endParaRPr lang="en-US"/>
        </a:p>
      </dgm:t>
    </dgm:pt>
    <dgm:pt modelId="{FF4BF3D5-8BCF-4910-8119-0622D1644F3B}" type="parTrans" cxnId="{39D3A957-3770-45C4-B769-B743F5249357}">
      <dgm:prSet/>
      <dgm:spPr/>
      <dgm:t>
        <a:bodyPr/>
        <a:lstStyle/>
        <a:p>
          <a:endParaRPr lang="en-US"/>
        </a:p>
      </dgm:t>
    </dgm:pt>
    <dgm:pt modelId="{61390A5D-434E-4A5F-9B6C-F68DB05EF6C1}">
      <dgm:prSet phldrT="[Text]"/>
      <dgm:spPr>
        <a:ln>
          <a:solidFill>
            <a:schemeClr val="bg1"/>
          </a:solidFill>
        </a:ln>
      </dgm:spPr>
      <dgm:t>
        <a:bodyPr anchor="t" anchorCtr="0"/>
        <a:lstStyle/>
        <a:p>
          <a:pPr algn="l"/>
          <a:endParaRPr lang="en-US" dirty="0"/>
        </a:p>
      </dgm:t>
    </dgm:pt>
    <dgm:pt modelId="{8AE081E1-B09F-46E1-9244-C280866DC49D}" type="sibTrans" cxnId="{08B3E641-334A-45C8-93EA-99E474817A18}">
      <dgm:prSet/>
      <dgm:spPr/>
      <dgm:t>
        <a:bodyPr/>
        <a:lstStyle/>
        <a:p>
          <a:endParaRPr lang="en-US"/>
        </a:p>
      </dgm:t>
    </dgm:pt>
    <dgm:pt modelId="{0E306B13-CFC4-4135-BB61-A4F88B223693}" type="parTrans" cxnId="{08B3E641-334A-45C8-93EA-99E474817A18}">
      <dgm:prSet/>
      <dgm:spPr/>
      <dgm:t>
        <a:bodyPr/>
        <a:lstStyle/>
        <a:p>
          <a:endParaRPr lang="en-US"/>
        </a:p>
      </dgm:t>
    </dgm:pt>
    <dgm:pt modelId="{7A988203-420F-4DFE-A45C-B75DF7957157}">
      <dgm:prSet phldrT="[Text]"/>
      <dgm:spPr>
        <a:ln>
          <a:solidFill>
            <a:schemeClr val="bg1"/>
          </a:solidFill>
        </a:ln>
      </dgm:spPr>
      <dgm:t>
        <a:bodyPr/>
        <a:lstStyle/>
        <a:p>
          <a:endParaRPr lang="en-US" dirty="0"/>
        </a:p>
      </dgm:t>
    </dgm:pt>
    <dgm:pt modelId="{2755E718-7354-4D97-A57F-07A530C90E98}" type="sibTrans" cxnId="{94AB64DA-855B-4F38-BDD3-3EE40595137F}">
      <dgm:prSet/>
      <dgm:spPr/>
      <dgm:t>
        <a:bodyPr/>
        <a:lstStyle/>
        <a:p>
          <a:endParaRPr lang="en-US"/>
        </a:p>
      </dgm:t>
    </dgm:pt>
    <dgm:pt modelId="{F61B3017-5E35-4B98-8E7F-D7072B23F317}" type="parTrans" cxnId="{94AB64DA-855B-4F38-BDD3-3EE40595137F}">
      <dgm:prSet/>
      <dgm:spPr/>
      <dgm:t>
        <a:bodyPr/>
        <a:lstStyle/>
        <a:p>
          <a:endParaRPr lang="en-US"/>
        </a:p>
      </dgm:t>
    </dgm:pt>
    <dgm:pt modelId="{414EA04A-E484-40AB-A44C-986DD96E3CA4}">
      <dgm:prSet phldrT="[Text]"/>
      <dgm:spPr>
        <a:ln>
          <a:solidFill>
            <a:schemeClr val="bg1"/>
          </a:solidFill>
        </a:ln>
      </dgm:spPr>
      <dgm:t>
        <a:bodyPr anchor="b" anchorCtr="0"/>
        <a:lstStyle/>
        <a:p>
          <a:pPr algn="l"/>
          <a:endParaRPr lang="en-US" dirty="0"/>
        </a:p>
      </dgm:t>
    </dgm:pt>
    <dgm:pt modelId="{D76E061F-92BC-4775-9C43-D261D2C8292E}" type="sibTrans" cxnId="{CC36C924-A231-4EE2-BDD7-2AA109E15299}">
      <dgm:prSet/>
      <dgm:spPr/>
      <dgm:t>
        <a:bodyPr/>
        <a:lstStyle/>
        <a:p>
          <a:endParaRPr lang="en-US"/>
        </a:p>
      </dgm:t>
    </dgm:pt>
    <dgm:pt modelId="{366D396C-A758-4C5A-B30A-7736AE7096C7}" type="parTrans" cxnId="{CC36C924-A231-4EE2-BDD7-2AA109E15299}">
      <dgm:prSet/>
      <dgm:spPr/>
      <dgm:t>
        <a:bodyPr/>
        <a:lstStyle/>
        <a:p>
          <a:endParaRPr lang="en-US"/>
        </a:p>
      </dgm:t>
    </dgm:pt>
    <dgm:pt modelId="{5EAD7E73-E3E2-448E-92D1-8561CE48DB23}">
      <dgm:prSet phldrT="[Text]"/>
      <dgm:spPr>
        <a:ln>
          <a:solidFill>
            <a:schemeClr val="bg1"/>
          </a:solidFill>
        </a:ln>
      </dgm:spPr>
      <dgm:t>
        <a:bodyPr/>
        <a:lstStyle/>
        <a:p>
          <a:endParaRPr lang="en-US" dirty="0"/>
        </a:p>
      </dgm:t>
    </dgm:pt>
    <dgm:pt modelId="{687D1E9D-C1EA-4B8C-88C9-2A46E9753D16}" type="sibTrans" cxnId="{9D9F7CE0-BCBC-46A4-B7CB-AEFF9BA65DF9}">
      <dgm:prSet/>
      <dgm:spPr/>
      <dgm:t>
        <a:bodyPr/>
        <a:lstStyle/>
        <a:p>
          <a:endParaRPr lang="en-US"/>
        </a:p>
      </dgm:t>
    </dgm:pt>
    <dgm:pt modelId="{F4933DE0-972C-4848-B17F-6BE55247CB55}" type="parTrans" cxnId="{9D9F7CE0-BCBC-46A4-B7CB-AEFF9BA65DF9}">
      <dgm:prSet/>
      <dgm:spPr/>
      <dgm:t>
        <a:bodyPr/>
        <a:lstStyle/>
        <a:p>
          <a:endParaRPr lang="en-US"/>
        </a:p>
      </dgm:t>
    </dgm:pt>
    <dgm:pt modelId="{7149B92F-F0BD-4665-9912-1751BAD01047}" type="pres">
      <dgm:prSet presAssocID="{96A716A3-87D1-4C8D-8A72-FEA00878714F}" presName="matrix" presStyleCnt="0">
        <dgm:presLayoutVars>
          <dgm:chMax val="1"/>
          <dgm:dir/>
          <dgm:resizeHandles val="exact"/>
        </dgm:presLayoutVars>
      </dgm:prSet>
      <dgm:spPr/>
      <dgm:t>
        <a:bodyPr/>
        <a:lstStyle/>
        <a:p>
          <a:endParaRPr lang="en-US"/>
        </a:p>
      </dgm:t>
    </dgm:pt>
    <dgm:pt modelId="{F53E7E29-3825-4C5B-BC52-9B69E2334FCB}" type="pres">
      <dgm:prSet presAssocID="{96A716A3-87D1-4C8D-8A72-FEA00878714F}" presName="axisShape" presStyleLbl="bgShp" presStyleIdx="0" presStyleCnt="1"/>
      <dgm:spPr/>
    </dgm:pt>
    <dgm:pt modelId="{5E8185F2-8ABD-439A-8B93-F702D4819D5A}" type="pres">
      <dgm:prSet presAssocID="{96A716A3-87D1-4C8D-8A72-FEA00878714F}" presName="rect1" presStyleLbl="node1" presStyleIdx="0" presStyleCnt="4">
        <dgm:presLayoutVars>
          <dgm:chMax val="0"/>
          <dgm:chPref val="0"/>
          <dgm:bulletEnabled val="1"/>
        </dgm:presLayoutVars>
      </dgm:prSet>
      <dgm:spPr/>
      <dgm:t>
        <a:bodyPr/>
        <a:lstStyle/>
        <a:p>
          <a:endParaRPr lang="en-US"/>
        </a:p>
      </dgm:t>
    </dgm:pt>
    <dgm:pt modelId="{91F6E25E-7554-417C-82AA-10DA6A3A66F0}" type="pres">
      <dgm:prSet presAssocID="{96A716A3-87D1-4C8D-8A72-FEA00878714F}" presName="rect2" presStyleLbl="node1" presStyleIdx="1" presStyleCnt="4">
        <dgm:presLayoutVars>
          <dgm:chMax val="0"/>
          <dgm:chPref val="0"/>
          <dgm:bulletEnabled val="1"/>
        </dgm:presLayoutVars>
      </dgm:prSet>
      <dgm:spPr>
        <a:ln>
          <a:solidFill>
            <a:schemeClr val="bg1"/>
          </a:solidFill>
        </a:ln>
      </dgm:spPr>
    </dgm:pt>
    <dgm:pt modelId="{F4FE636A-240D-4993-A246-C2ACE5195410}" type="pres">
      <dgm:prSet presAssocID="{96A716A3-87D1-4C8D-8A72-FEA00878714F}" presName="rect3" presStyleLbl="node1" presStyleIdx="2" presStyleCnt="4">
        <dgm:presLayoutVars>
          <dgm:chMax val="0"/>
          <dgm:chPref val="0"/>
          <dgm:bulletEnabled val="1"/>
        </dgm:presLayoutVars>
      </dgm:prSet>
      <dgm:spPr>
        <a:ln>
          <a:solidFill>
            <a:schemeClr val="bg1"/>
          </a:solidFill>
        </a:ln>
      </dgm:spPr>
    </dgm:pt>
    <dgm:pt modelId="{B99AFF62-A12C-4DA2-B63A-01E5B2177F7D}" type="pres">
      <dgm:prSet presAssocID="{96A716A3-87D1-4C8D-8A72-FEA00878714F}" presName="rect4" presStyleLbl="node1" presStyleIdx="3" presStyleCnt="4">
        <dgm:presLayoutVars>
          <dgm:chMax val="0"/>
          <dgm:chPref val="0"/>
          <dgm:bulletEnabled val="1"/>
        </dgm:presLayoutVars>
      </dgm:prSet>
      <dgm:spPr>
        <a:ln>
          <a:solidFill>
            <a:schemeClr val="bg1"/>
          </a:solidFill>
        </a:ln>
      </dgm:spPr>
    </dgm:pt>
  </dgm:ptLst>
  <dgm:cxnLst>
    <dgm:cxn modelId="{39D3A957-3770-45C4-B769-B743F5249357}" srcId="{96A716A3-87D1-4C8D-8A72-FEA00878714F}" destId="{703238E1-4F66-4465-9199-EDA95831E69B}" srcOrd="0" destOrd="0" parTransId="{FF4BF3D5-8BCF-4910-8119-0622D1644F3B}" sibTransId="{239C2DFA-D8A3-4605-BED3-974A97DFB276}"/>
    <dgm:cxn modelId="{16B80505-B612-4154-A7E3-758C2B958C61}" type="presOf" srcId="{7A988203-420F-4DFE-A45C-B75DF7957157}" destId="{5E8185F2-8ABD-439A-8B93-F702D4819D5A}" srcOrd="0" destOrd="2" presId="urn:microsoft.com/office/officeart/2005/8/layout/matrix2"/>
    <dgm:cxn modelId="{74142CBD-E0C7-44FC-A68F-8402327150D4}" type="presOf" srcId="{414EA04A-E484-40AB-A44C-986DD96E3CA4}" destId="{5E8185F2-8ABD-439A-8B93-F702D4819D5A}" srcOrd="0" destOrd="3" presId="urn:microsoft.com/office/officeart/2005/8/layout/matrix2"/>
    <dgm:cxn modelId="{08B3E641-334A-45C8-93EA-99E474817A18}" srcId="{703238E1-4F66-4465-9199-EDA95831E69B}" destId="{61390A5D-434E-4A5F-9B6C-F68DB05EF6C1}" srcOrd="0" destOrd="0" parTransId="{0E306B13-CFC4-4135-BB61-A4F88B223693}" sibTransId="{8AE081E1-B09F-46E1-9244-C280866DC49D}"/>
    <dgm:cxn modelId="{4E3A8BA4-1F97-4093-8BEA-0CBA37CA9169}" type="presOf" srcId="{96A716A3-87D1-4C8D-8A72-FEA00878714F}" destId="{7149B92F-F0BD-4665-9912-1751BAD01047}" srcOrd="0" destOrd="0" presId="urn:microsoft.com/office/officeart/2005/8/layout/matrix2"/>
    <dgm:cxn modelId="{1AB07266-71EE-4A8D-920C-E1962F014D06}" type="presOf" srcId="{703238E1-4F66-4465-9199-EDA95831E69B}" destId="{5E8185F2-8ABD-439A-8B93-F702D4819D5A}" srcOrd="0" destOrd="0" presId="urn:microsoft.com/office/officeart/2005/8/layout/matrix2"/>
    <dgm:cxn modelId="{F5435F25-1F98-4600-AE99-0F8575CFE473}" type="presOf" srcId="{61390A5D-434E-4A5F-9B6C-F68DB05EF6C1}" destId="{5E8185F2-8ABD-439A-8B93-F702D4819D5A}" srcOrd="0" destOrd="1" presId="urn:microsoft.com/office/officeart/2005/8/layout/matrix2"/>
    <dgm:cxn modelId="{9D9F7CE0-BCBC-46A4-B7CB-AEFF9BA65DF9}" srcId="{703238E1-4F66-4465-9199-EDA95831E69B}" destId="{5EAD7E73-E3E2-448E-92D1-8561CE48DB23}" srcOrd="3" destOrd="0" parTransId="{F4933DE0-972C-4848-B17F-6BE55247CB55}" sibTransId="{687D1E9D-C1EA-4B8C-88C9-2A46E9753D16}"/>
    <dgm:cxn modelId="{8708D5F5-33F5-4DCE-BA06-33ACF4FD2ABF}" type="presOf" srcId="{5EAD7E73-E3E2-448E-92D1-8561CE48DB23}" destId="{5E8185F2-8ABD-439A-8B93-F702D4819D5A}" srcOrd="0" destOrd="4" presId="urn:microsoft.com/office/officeart/2005/8/layout/matrix2"/>
    <dgm:cxn modelId="{94AB64DA-855B-4F38-BDD3-3EE40595137F}" srcId="{703238E1-4F66-4465-9199-EDA95831E69B}" destId="{7A988203-420F-4DFE-A45C-B75DF7957157}" srcOrd="1" destOrd="0" parTransId="{F61B3017-5E35-4B98-8E7F-D7072B23F317}" sibTransId="{2755E718-7354-4D97-A57F-07A530C90E98}"/>
    <dgm:cxn modelId="{CC36C924-A231-4EE2-BDD7-2AA109E15299}" srcId="{703238E1-4F66-4465-9199-EDA95831E69B}" destId="{414EA04A-E484-40AB-A44C-986DD96E3CA4}" srcOrd="2" destOrd="0" parTransId="{366D396C-A758-4C5A-B30A-7736AE7096C7}" sibTransId="{D76E061F-92BC-4775-9C43-D261D2C8292E}"/>
    <dgm:cxn modelId="{86590BA1-0E07-4099-964B-38A5C185BA68}" type="presParOf" srcId="{7149B92F-F0BD-4665-9912-1751BAD01047}" destId="{F53E7E29-3825-4C5B-BC52-9B69E2334FCB}" srcOrd="0" destOrd="0" presId="urn:microsoft.com/office/officeart/2005/8/layout/matrix2"/>
    <dgm:cxn modelId="{0230FCC6-3E8C-43C4-9FB2-0C9BABA4EDD8}" type="presParOf" srcId="{7149B92F-F0BD-4665-9912-1751BAD01047}" destId="{5E8185F2-8ABD-439A-8B93-F702D4819D5A}" srcOrd="1" destOrd="0" presId="urn:microsoft.com/office/officeart/2005/8/layout/matrix2"/>
    <dgm:cxn modelId="{F561AAF9-F833-4D60-8E03-22E6278F2180}" type="presParOf" srcId="{7149B92F-F0BD-4665-9912-1751BAD01047}" destId="{91F6E25E-7554-417C-82AA-10DA6A3A66F0}" srcOrd="2" destOrd="0" presId="urn:microsoft.com/office/officeart/2005/8/layout/matrix2"/>
    <dgm:cxn modelId="{6B198D47-FF06-490D-9EC0-09C2690E1948}" type="presParOf" srcId="{7149B92F-F0BD-4665-9912-1751BAD01047}" destId="{F4FE636A-240D-4993-A246-C2ACE5195410}" srcOrd="3" destOrd="0" presId="urn:microsoft.com/office/officeart/2005/8/layout/matrix2"/>
    <dgm:cxn modelId="{AE273B49-3A68-4793-BA34-A12863913966}" type="presParOf" srcId="{7149B92F-F0BD-4665-9912-1751BAD01047}" destId="{B99AFF62-A12C-4DA2-B63A-01E5B2177F7D}"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E7E29-3825-4C5B-BC52-9B69E2334FCB}">
      <dsp:nvSpPr>
        <dsp:cNvPr id="0" name=""/>
        <dsp:cNvSpPr/>
      </dsp:nvSpPr>
      <dsp:spPr>
        <a:xfrm>
          <a:off x="1084102" y="0"/>
          <a:ext cx="4336417" cy="433641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85F2-8ABD-439A-8B93-F702D4819D5A}">
      <dsp:nvSpPr>
        <dsp:cNvPr id="0" name=""/>
        <dsp:cNvSpPr/>
      </dsp:nvSpPr>
      <dsp:spPr>
        <a:xfrm>
          <a:off x="1365969" y="281867"/>
          <a:ext cx="1734566" cy="1734566"/>
        </a:xfrm>
        <a:prstGeom prst="roundRe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450644" y="366542"/>
        <a:ext cx="1565216" cy="1565216"/>
      </dsp:txXfrm>
    </dsp:sp>
    <dsp:sp modelId="{91F6E25E-7554-417C-82AA-10DA6A3A66F0}">
      <dsp:nvSpPr>
        <dsp:cNvPr id="0" name=""/>
        <dsp:cNvSpPr/>
      </dsp:nvSpPr>
      <dsp:spPr>
        <a:xfrm>
          <a:off x="3404085" y="281867"/>
          <a:ext cx="1734566" cy="1734566"/>
        </a:xfrm>
        <a:prstGeom prst="roundRe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4FE636A-240D-4993-A246-C2ACE5195410}">
      <dsp:nvSpPr>
        <dsp:cNvPr id="0" name=""/>
        <dsp:cNvSpPr/>
      </dsp:nvSpPr>
      <dsp:spPr>
        <a:xfrm>
          <a:off x="1365969" y="2319983"/>
          <a:ext cx="1734566" cy="1734566"/>
        </a:xfrm>
        <a:prstGeom prst="roundRe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99AFF62-A12C-4DA2-B63A-01E5B2177F7D}">
      <dsp:nvSpPr>
        <dsp:cNvPr id="0" name=""/>
        <dsp:cNvSpPr/>
      </dsp:nvSpPr>
      <dsp:spPr>
        <a:xfrm>
          <a:off x="3404085" y="2319983"/>
          <a:ext cx="1734566" cy="1734566"/>
        </a:xfrm>
        <a:prstGeom prst="roundRe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A0A6D-0854-4F4B-B2D2-2EC54E7397C7}" type="datetimeFigureOut">
              <a:rPr lang="en-US" smtClean="0"/>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C72F-B2CC-4A08-BA1F-90401EB45EBE}" type="slidenum">
              <a:rPr lang="en-US" smtClean="0"/>
              <a:t>‹#›</a:t>
            </a:fld>
            <a:endParaRPr lang="en-US"/>
          </a:p>
        </p:txBody>
      </p:sp>
    </p:spTree>
    <p:extLst>
      <p:ext uri="{BB962C8B-B14F-4D97-AF65-F5344CB8AC3E}">
        <p14:creationId xmlns:p14="http://schemas.microsoft.com/office/powerpoint/2010/main" val="252638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458F0-58D6-4742-B894-F1B6B217EF7D}"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499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6DBFD8-6CF2-493D-9739-D460FD2B3314}" type="slidenum">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243" name="Rectangle 2"/>
          <p:cNvSpPr txBox="1">
            <a:spLocks noGrp="1" noChangeArrowheads="1"/>
          </p:cNvSpPr>
          <p:nvPr/>
        </p:nvSpPr>
        <p:spPr bwMode="auto">
          <a:xfrm>
            <a:off x="36513" y="26988"/>
            <a:ext cx="29194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05" tIns="0" rIns="19105" bIns="0"/>
          <a:lstStyle>
            <a:lvl1pPr defTabSz="763588">
              <a:defRPr>
                <a:solidFill>
                  <a:schemeClr val="tx1"/>
                </a:solidFill>
                <a:latin typeface="Arial" panose="020B0604020202020204" pitchFamily="34" charset="0"/>
                <a:ea typeface="宋体" panose="02010600030101010101" pitchFamily="2" charset="-122"/>
              </a:defRPr>
            </a:lvl1pPr>
            <a:lvl2pPr marL="742950" indent="-285750" defTabSz="763588">
              <a:defRPr>
                <a:solidFill>
                  <a:schemeClr val="tx1"/>
                </a:solidFill>
                <a:latin typeface="Arial" panose="020B0604020202020204" pitchFamily="34" charset="0"/>
                <a:ea typeface="宋体" panose="02010600030101010101" pitchFamily="2" charset="-122"/>
              </a:defRPr>
            </a:lvl2pPr>
            <a:lvl3pPr marL="1143000" indent="-228600" defTabSz="763588">
              <a:defRPr>
                <a:solidFill>
                  <a:schemeClr val="tx1"/>
                </a:solidFill>
                <a:latin typeface="Arial" panose="020B0604020202020204" pitchFamily="34" charset="0"/>
                <a:ea typeface="宋体" panose="02010600030101010101" pitchFamily="2" charset="-122"/>
              </a:defRPr>
            </a:lvl3pPr>
            <a:lvl4pPr marL="1600200" indent="-228600" defTabSz="763588">
              <a:defRPr>
                <a:solidFill>
                  <a:schemeClr val="tx1"/>
                </a:solidFill>
                <a:latin typeface="Arial" panose="020B0604020202020204" pitchFamily="34" charset="0"/>
                <a:ea typeface="宋体" panose="02010600030101010101" pitchFamily="2" charset="-122"/>
              </a:defRPr>
            </a:lvl4pPr>
            <a:lvl5pPr marL="2057400" indent="-228600" defTabSz="763588">
              <a:defRPr>
                <a:solidFill>
                  <a:schemeClr val="tx1"/>
                </a:solidFill>
                <a:latin typeface="Arial" panose="020B0604020202020204" pitchFamily="34" charset="0"/>
                <a:ea typeface="宋体" panose="02010600030101010101" pitchFamily="2" charset="-122"/>
              </a:defRPr>
            </a:lvl5pPr>
            <a:lvl6pPr marL="25146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763588" rtl="0" eaLnBrk="0" fontAlgn="base" latinLnBrk="0" hangingPunct="0">
              <a:lnSpc>
                <a:spcPct val="100000"/>
              </a:lnSpc>
              <a:spcBef>
                <a:spcPct val="0"/>
              </a:spcBef>
              <a:spcAft>
                <a:spcPct val="0"/>
              </a:spcAft>
              <a:buClrTx/>
              <a:buSzTx/>
              <a:buFontTx/>
              <a:buNone/>
              <a:tabLst/>
              <a:defRPr/>
            </a:pPr>
            <a:r>
              <a:rPr kumimoji="1" lang="zh-CN"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两控区</a:t>
            </a:r>
          </a:p>
        </p:txBody>
      </p:sp>
      <p:sp>
        <p:nvSpPr>
          <p:cNvPr id="10244" name="Rectangle 3"/>
          <p:cNvSpPr txBox="1">
            <a:spLocks noGrp="1" noChangeArrowheads="1"/>
          </p:cNvSpPr>
          <p:nvPr/>
        </p:nvSpPr>
        <p:spPr bwMode="auto">
          <a:xfrm>
            <a:off x="3902075" y="26988"/>
            <a:ext cx="29194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05" tIns="0" rIns="19105" bIns="0"/>
          <a:lstStyle>
            <a:lvl1pPr defTabSz="763588">
              <a:defRPr>
                <a:solidFill>
                  <a:schemeClr val="tx1"/>
                </a:solidFill>
                <a:latin typeface="Arial" panose="020B0604020202020204" pitchFamily="34" charset="0"/>
                <a:ea typeface="宋体" panose="02010600030101010101" pitchFamily="2" charset="-122"/>
              </a:defRPr>
            </a:lvl1pPr>
            <a:lvl2pPr marL="742950" indent="-285750" defTabSz="763588">
              <a:defRPr>
                <a:solidFill>
                  <a:schemeClr val="tx1"/>
                </a:solidFill>
                <a:latin typeface="Arial" panose="020B0604020202020204" pitchFamily="34" charset="0"/>
                <a:ea typeface="宋体" panose="02010600030101010101" pitchFamily="2" charset="-122"/>
              </a:defRPr>
            </a:lvl2pPr>
            <a:lvl3pPr marL="1143000" indent="-228600" defTabSz="763588">
              <a:defRPr>
                <a:solidFill>
                  <a:schemeClr val="tx1"/>
                </a:solidFill>
                <a:latin typeface="Arial" panose="020B0604020202020204" pitchFamily="34" charset="0"/>
                <a:ea typeface="宋体" panose="02010600030101010101" pitchFamily="2" charset="-122"/>
              </a:defRPr>
            </a:lvl3pPr>
            <a:lvl4pPr marL="1600200" indent="-228600" defTabSz="763588">
              <a:defRPr>
                <a:solidFill>
                  <a:schemeClr val="tx1"/>
                </a:solidFill>
                <a:latin typeface="Arial" panose="020B0604020202020204" pitchFamily="34" charset="0"/>
                <a:ea typeface="宋体" panose="02010600030101010101" pitchFamily="2" charset="-122"/>
              </a:defRPr>
            </a:lvl4pPr>
            <a:lvl5pPr marL="2057400" indent="-228600" defTabSz="763588">
              <a:defRPr>
                <a:solidFill>
                  <a:schemeClr val="tx1"/>
                </a:solidFill>
                <a:latin typeface="Arial" panose="020B0604020202020204" pitchFamily="34" charset="0"/>
                <a:ea typeface="宋体" panose="02010600030101010101" pitchFamily="2" charset="-122"/>
              </a:defRPr>
            </a:lvl5pPr>
            <a:lvl6pPr marL="25146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763588" rtl="0" eaLnBrk="0" fontAlgn="base" latinLnBrk="0" hangingPunct="0">
              <a:lnSpc>
                <a:spcPct val="100000"/>
              </a:lnSpc>
              <a:spcBef>
                <a:spcPct val="0"/>
              </a:spcBef>
              <a:spcAft>
                <a:spcPct val="0"/>
              </a:spcAft>
              <a:buClrTx/>
              <a:buSzTx/>
              <a:buFontTx/>
              <a:buNone/>
              <a:tabLst/>
              <a:defRPr/>
            </a:pPr>
            <a:fld id="{3ED809E6-5DB2-4EA2-8E71-3DB1D0B82643}" type="datetime1">
              <a:rPr kumimoji="1" lang="zh-CN"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763588" rtl="0" eaLnBrk="0" fontAlgn="base" latinLnBrk="0" hangingPunct="0">
                <a:lnSpc>
                  <a:spcPct val="100000"/>
                </a:lnSpc>
                <a:spcBef>
                  <a:spcPct val="0"/>
                </a:spcBef>
                <a:spcAft>
                  <a:spcPct val="0"/>
                </a:spcAft>
                <a:buClrTx/>
                <a:buSzTx/>
                <a:buFontTx/>
                <a:buNone/>
                <a:tabLst/>
                <a:defRPr/>
              </a:pPr>
              <a:t>2019/10/13</a:t>
            </a:fld>
            <a:endParaRPr kumimoji="1" lang="en-US" altLang="zh-CN"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45" name="Rectangle 6"/>
          <p:cNvSpPr txBox="1">
            <a:spLocks noGrp="1" noChangeArrowheads="1"/>
          </p:cNvSpPr>
          <p:nvPr/>
        </p:nvSpPr>
        <p:spPr bwMode="auto">
          <a:xfrm>
            <a:off x="36513" y="8691563"/>
            <a:ext cx="29194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05" tIns="0" rIns="19105" bIns="0" anchor="b"/>
          <a:lstStyle>
            <a:lvl1pPr defTabSz="763588">
              <a:defRPr>
                <a:solidFill>
                  <a:schemeClr val="tx1"/>
                </a:solidFill>
                <a:latin typeface="Arial" panose="020B0604020202020204" pitchFamily="34" charset="0"/>
                <a:ea typeface="宋体" panose="02010600030101010101" pitchFamily="2" charset="-122"/>
              </a:defRPr>
            </a:lvl1pPr>
            <a:lvl2pPr marL="742950" indent="-285750" defTabSz="763588">
              <a:defRPr>
                <a:solidFill>
                  <a:schemeClr val="tx1"/>
                </a:solidFill>
                <a:latin typeface="Arial" panose="020B0604020202020204" pitchFamily="34" charset="0"/>
                <a:ea typeface="宋体" panose="02010600030101010101" pitchFamily="2" charset="-122"/>
              </a:defRPr>
            </a:lvl2pPr>
            <a:lvl3pPr marL="1143000" indent="-228600" defTabSz="763588">
              <a:defRPr>
                <a:solidFill>
                  <a:schemeClr val="tx1"/>
                </a:solidFill>
                <a:latin typeface="Arial" panose="020B0604020202020204" pitchFamily="34" charset="0"/>
                <a:ea typeface="宋体" panose="02010600030101010101" pitchFamily="2" charset="-122"/>
              </a:defRPr>
            </a:lvl3pPr>
            <a:lvl4pPr marL="1600200" indent="-228600" defTabSz="763588">
              <a:defRPr>
                <a:solidFill>
                  <a:schemeClr val="tx1"/>
                </a:solidFill>
                <a:latin typeface="Arial" panose="020B0604020202020204" pitchFamily="34" charset="0"/>
                <a:ea typeface="宋体" panose="02010600030101010101" pitchFamily="2" charset="-122"/>
              </a:defRPr>
            </a:lvl4pPr>
            <a:lvl5pPr marL="2057400" indent="-228600" defTabSz="763588">
              <a:defRPr>
                <a:solidFill>
                  <a:schemeClr val="tx1"/>
                </a:solidFill>
                <a:latin typeface="Arial" panose="020B0604020202020204" pitchFamily="34" charset="0"/>
                <a:ea typeface="宋体" panose="02010600030101010101" pitchFamily="2" charset="-122"/>
              </a:defRPr>
            </a:lvl5pPr>
            <a:lvl6pPr marL="25146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763588" rtl="0" eaLnBrk="0" fontAlgn="base" latinLnBrk="0" hangingPunct="0">
              <a:lnSpc>
                <a:spcPct val="100000"/>
              </a:lnSpc>
              <a:spcBef>
                <a:spcPct val="0"/>
              </a:spcBef>
              <a:spcAft>
                <a:spcPct val="0"/>
              </a:spcAft>
              <a:buClrTx/>
              <a:buSzTx/>
              <a:buFontTx/>
              <a:buNone/>
              <a:tabLst/>
              <a:defRPr/>
            </a:pPr>
            <a:r>
              <a:rPr kumimoji="1" lang="zh-CN"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大气处</a:t>
            </a:r>
          </a:p>
        </p:txBody>
      </p:sp>
      <p:sp>
        <p:nvSpPr>
          <p:cNvPr id="10246" name="Rectangle 7"/>
          <p:cNvSpPr txBox="1">
            <a:spLocks noGrp="1" noChangeArrowheads="1"/>
          </p:cNvSpPr>
          <p:nvPr/>
        </p:nvSpPr>
        <p:spPr bwMode="auto">
          <a:xfrm>
            <a:off x="3902075" y="8691563"/>
            <a:ext cx="29194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05" tIns="0" rIns="19105" bIns="0" anchor="b"/>
          <a:lstStyle>
            <a:lvl1pPr defTabSz="763588">
              <a:defRPr>
                <a:solidFill>
                  <a:schemeClr val="tx1"/>
                </a:solidFill>
                <a:latin typeface="Arial" panose="020B0604020202020204" pitchFamily="34" charset="0"/>
                <a:ea typeface="宋体" panose="02010600030101010101" pitchFamily="2" charset="-122"/>
              </a:defRPr>
            </a:lvl1pPr>
            <a:lvl2pPr marL="742950" indent="-285750" defTabSz="763588">
              <a:defRPr>
                <a:solidFill>
                  <a:schemeClr val="tx1"/>
                </a:solidFill>
                <a:latin typeface="Arial" panose="020B0604020202020204" pitchFamily="34" charset="0"/>
                <a:ea typeface="宋体" panose="02010600030101010101" pitchFamily="2" charset="-122"/>
              </a:defRPr>
            </a:lvl2pPr>
            <a:lvl3pPr marL="1143000" indent="-228600" defTabSz="763588">
              <a:defRPr>
                <a:solidFill>
                  <a:schemeClr val="tx1"/>
                </a:solidFill>
                <a:latin typeface="Arial" panose="020B0604020202020204" pitchFamily="34" charset="0"/>
                <a:ea typeface="宋体" panose="02010600030101010101" pitchFamily="2" charset="-122"/>
              </a:defRPr>
            </a:lvl3pPr>
            <a:lvl4pPr marL="1600200" indent="-228600" defTabSz="763588">
              <a:defRPr>
                <a:solidFill>
                  <a:schemeClr val="tx1"/>
                </a:solidFill>
                <a:latin typeface="Arial" panose="020B0604020202020204" pitchFamily="34" charset="0"/>
                <a:ea typeface="宋体" panose="02010600030101010101" pitchFamily="2" charset="-122"/>
              </a:defRPr>
            </a:lvl4pPr>
            <a:lvl5pPr marL="2057400" indent="-228600" defTabSz="763588">
              <a:defRPr>
                <a:solidFill>
                  <a:schemeClr val="tx1"/>
                </a:solidFill>
                <a:latin typeface="Arial" panose="020B0604020202020204" pitchFamily="34" charset="0"/>
                <a:ea typeface="宋体" panose="02010600030101010101" pitchFamily="2" charset="-122"/>
              </a:defRPr>
            </a:lvl5pPr>
            <a:lvl6pPr marL="25146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3588"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763588" rtl="0" eaLnBrk="0" fontAlgn="base" latinLnBrk="0" hangingPunct="0">
              <a:lnSpc>
                <a:spcPct val="100000"/>
              </a:lnSpc>
              <a:spcBef>
                <a:spcPct val="0"/>
              </a:spcBef>
              <a:spcAft>
                <a:spcPct val="0"/>
              </a:spcAft>
              <a:buClrTx/>
              <a:buSzTx/>
              <a:buFontTx/>
              <a:buNone/>
              <a:tabLst/>
              <a:defRPr/>
            </a:pPr>
            <a:fld id="{88F81FE4-4FBF-458B-A4BF-50823DAB12C2}" type="slidenum">
              <a:rPr kumimoji="1" lang="en-US" altLang="zh-CN"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763588" rtl="0" eaLnBrk="0" fontAlgn="base" latinLnBrk="0" hangingPunct="0">
                <a:lnSpc>
                  <a:spcPct val="100000"/>
                </a:lnSpc>
                <a:spcBef>
                  <a:spcPct val="0"/>
                </a:spcBef>
                <a:spcAft>
                  <a:spcPct val="0"/>
                </a:spcAft>
                <a:buClrTx/>
                <a:buSzTx/>
                <a:buFontTx/>
                <a:buNone/>
                <a:tabLst/>
                <a:defRPr/>
              </a:pPr>
              <a:t>1</a:t>
            </a:fld>
            <a:endParaRPr kumimoji="1" lang="en-US" altLang="zh-CN" sz="1000" b="0" i="1"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47" name="Rectangle 2"/>
          <p:cNvSpPr>
            <a:spLocks noGrp="1" noRot="1" noChangeAspect="1" noChangeArrowheads="1" noTextEdit="1"/>
          </p:cNvSpPr>
          <p:nvPr>
            <p:ph type="sldImg"/>
          </p:nvPr>
        </p:nvSpPr>
        <p:spPr>
          <a:xfrm>
            <a:off x="347663" y="671513"/>
            <a:ext cx="6164262" cy="3468687"/>
          </a:xfrm>
          <a:ln cap="flat"/>
          <a:extLst>
            <a:ext uri="{909E8E84-426E-40DD-AFC4-6F175D3DCCD1}">
              <a14:hiddenFill xmlns:a14="http://schemas.microsoft.com/office/drawing/2010/main">
                <a:noFill/>
              </a14:hiddenFill>
            </a:ext>
          </a:extLst>
        </p:spPr>
      </p:sp>
      <p:sp>
        <p:nvSpPr>
          <p:cNvPr id="10248" name="Rectangle 3"/>
          <p:cNvSpPr>
            <a:spLocks noGrp="1" noChangeArrowheads="1"/>
          </p:cNvSpPr>
          <p:nvPr>
            <p:ph type="body" idx="1"/>
          </p:nvPr>
        </p:nvSpPr>
        <p:spPr>
          <a:xfrm>
            <a:off x="903288" y="4359275"/>
            <a:ext cx="5051425" cy="4119563"/>
          </a:xfrm>
        </p:spPr>
        <p:txBody>
          <a:bodyPr lIns="92342" tIns="46172" rIns="92342" bIns="46172"/>
          <a:lstStyle/>
          <a:p>
            <a:pPr defTabSz="762000">
              <a:spcBef>
                <a:spcPct val="0"/>
              </a:spcBef>
            </a:pPr>
            <a:endParaRPr lang="zh-CN" altLang="zh-CN" dirty="0"/>
          </a:p>
        </p:txBody>
      </p:sp>
    </p:spTree>
    <p:extLst>
      <p:ext uri="{BB962C8B-B14F-4D97-AF65-F5344CB8AC3E}">
        <p14:creationId xmlns:p14="http://schemas.microsoft.com/office/powerpoint/2010/main" val="192849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Integrated Assessment Modeling </a:t>
            </a:r>
            <a:r>
              <a:rPr lang="zh-CN" altLang="en-US" sz="1200" b="0" i="0" kern="1200" dirty="0" smtClean="0">
                <a:solidFill>
                  <a:schemeClr val="tx1"/>
                </a:solidFill>
                <a:effectLst/>
                <a:latin typeface="+mn-lt"/>
                <a:ea typeface="+mn-ea"/>
                <a:cs typeface="+mn-cs"/>
              </a:rPr>
              <a:t>综合评估建模</a:t>
            </a:r>
            <a:endParaRPr lang="en-US" dirty="0"/>
          </a:p>
        </p:txBody>
      </p:sp>
      <p:sp>
        <p:nvSpPr>
          <p:cNvPr id="4" name="Slide Number Placeholder 3"/>
          <p:cNvSpPr>
            <a:spLocks noGrp="1"/>
          </p:cNvSpPr>
          <p:nvPr>
            <p:ph type="sldNum" sz="quarter" idx="10"/>
          </p:nvPr>
        </p:nvSpPr>
        <p:spPr/>
        <p:txBody>
          <a:bodyPr/>
          <a:lstStyle/>
          <a:p>
            <a:fld id="{2633C72F-B2CC-4A08-BA1F-90401EB45EBE}" type="slidenum">
              <a:rPr lang="en-US" smtClean="0"/>
              <a:t>2</a:t>
            </a:fld>
            <a:endParaRPr lang="en-US"/>
          </a:p>
        </p:txBody>
      </p:sp>
    </p:spTree>
    <p:extLst>
      <p:ext uri="{BB962C8B-B14F-4D97-AF65-F5344CB8AC3E}">
        <p14:creationId xmlns:p14="http://schemas.microsoft.com/office/powerpoint/2010/main" val="397265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decoupled direct methods </a:t>
            </a:r>
            <a:r>
              <a:rPr lang="zh-CN" altLang="en-US" dirty="0" smtClean="0"/>
              <a:t>直接差分法</a:t>
            </a:r>
            <a:endParaRPr lang="en-US" altLang="zh-CN" dirty="0" smtClean="0"/>
          </a:p>
          <a:p>
            <a:r>
              <a:rPr lang="zh-CN" altLang="en-US" dirty="0" smtClean="0"/>
              <a:t>源分配 </a:t>
            </a:r>
            <a:r>
              <a:rPr lang="en-US" altLang="zh-CN" sz="1200" b="0" i="0" kern="1200" dirty="0" smtClean="0">
                <a:solidFill>
                  <a:schemeClr val="tx1"/>
                </a:solidFill>
                <a:effectLst/>
                <a:latin typeface="+mn-lt"/>
                <a:ea typeface="+mn-ea"/>
                <a:cs typeface="+mn-cs"/>
              </a:rPr>
              <a:t>Integrated Source Apportionment Method </a:t>
            </a:r>
            <a:r>
              <a:rPr lang="zh-CN" altLang="en-US" sz="1200" b="0" i="0" kern="1200" dirty="0" smtClean="0">
                <a:solidFill>
                  <a:schemeClr val="tx1"/>
                </a:solidFill>
                <a:effectLst/>
                <a:latin typeface="+mn-lt"/>
                <a:ea typeface="+mn-ea"/>
                <a:cs typeface="+mn-cs"/>
              </a:rPr>
              <a:t>集成源分配方法</a:t>
            </a:r>
            <a:endParaRPr lang="zh-CN" altLang="en-US" dirty="0"/>
          </a:p>
        </p:txBody>
      </p:sp>
      <p:sp>
        <p:nvSpPr>
          <p:cNvPr id="4" name="灯片编号占位符 3"/>
          <p:cNvSpPr>
            <a:spLocks noGrp="1"/>
          </p:cNvSpPr>
          <p:nvPr>
            <p:ph type="sldNum" sz="quarter" idx="10"/>
          </p:nvPr>
        </p:nvSpPr>
        <p:spPr/>
        <p:txBody>
          <a:bodyPr/>
          <a:lstStyle/>
          <a:p>
            <a:fld id="{2633C72F-B2CC-4A08-BA1F-90401EB45EBE}" type="slidenum">
              <a:rPr lang="en-US" smtClean="0"/>
              <a:t>3</a:t>
            </a:fld>
            <a:endParaRPr lang="en-US"/>
          </a:p>
        </p:txBody>
      </p:sp>
    </p:spTree>
    <p:extLst>
      <p:ext uri="{BB962C8B-B14F-4D97-AF65-F5344CB8AC3E}">
        <p14:creationId xmlns:p14="http://schemas.microsoft.com/office/powerpoint/2010/main" val="262564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smtClean="0">
                <a:solidFill>
                  <a:schemeClr val="tx1"/>
                </a:solidFill>
                <a:effectLst/>
                <a:latin typeface="+mn-lt"/>
                <a:ea typeface="+mn-ea"/>
                <a:cs typeface="+mn-cs"/>
              </a:rPr>
              <a:t>ERSM</a:t>
            </a:r>
            <a:r>
              <a:rPr lang="en-US" altLang="zh-CN" sz="1200" b="0" i="0" kern="1200" baseline="0" smtClean="0">
                <a:solidFill>
                  <a:schemeClr val="tx1"/>
                </a:solidFill>
                <a:effectLst/>
                <a:latin typeface="+mn-lt"/>
                <a:ea typeface="+mn-ea"/>
                <a:cs typeface="+mn-cs"/>
              </a:rPr>
              <a:t> </a:t>
            </a:r>
            <a:r>
              <a:rPr lang="en-US" altLang="zh-CN" sz="1200" b="0" i="0" kern="1200" smtClean="0">
                <a:solidFill>
                  <a:schemeClr val="tx1"/>
                </a:solidFill>
                <a:effectLst/>
                <a:latin typeface="+mn-lt"/>
                <a:ea typeface="+mn-ea"/>
                <a:cs typeface="+mn-cs"/>
              </a:rPr>
              <a:t>extended </a:t>
            </a:r>
            <a:r>
              <a:rPr lang="en-US" altLang="zh-CN" sz="1200" b="0" i="0" kern="1200" dirty="0" smtClean="0">
                <a:solidFill>
                  <a:schemeClr val="tx1"/>
                </a:solidFill>
                <a:effectLst/>
                <a:latin typeface="+mn-lt"/>
                <a:ea typeface="+mn-ea"/>
                <a:cs typeface="+mn-cs"/>
              </a:rPr>
              <a:t>response surface modeling</a:t>
            </a:r>
            <a:endParaRPr lang="en-US" altLang="zh-CN" dirty="0" smtClean="0"/>
          </a:p>
          <a:p>
            <a:r>
              <a:rPr lang="en-US" altLang="zh-CN" dirty="0" smtClean="0"/>
              <a:t>Modeling studies with chemistry–transport models (CTMs) have been conducted to investigate the responses of O3 and PM2:5 to emission perturbation through sensitivity analyses, such as decoupled direct methods (DDMs) and high-order DDMs (</a:t>
            </a:r>
            <a:r>
              <a:rPr lang="en-US" altLang="zh-CN" dirty="0" err="1" smtClean="0"/>
              <a:t>Hakami</a:t>
            </a:r>
            <a:r>
              <a:rPr lang="en-US" altLang="zh-CN" dirty="0" smtClean="0"/>
              <a:t> et al., 2003; Cohan et al., 2005), and source apportionment technology such as ozone source apportionment technology (Dunker et al., 2002), particulate matter source apportioning technology (</a:t>
            </a:r>
            <a:r>
              <a:rPr lang="en-US" altLang="zh-CN" dirty="0" err="1" smtClean="0"/>
              <a:t>Wagstrom</a:t>
            </a:r>
            <a:r>
              <a:rPr lang="en-US" altLang="zh-CN" dirty="0" smtClean="0"/>
              <a:t> et al., 2008) and the integrated source apportionment method (Kwok et al., 2013, 2015).</a:t>
            </a:r>
            <a:endParaRPr lang="zh-CN" altLang="en-US" dirty="0"/>
          </a:p>
        </p:txBody>
      </p:sp>
      <p:sp>
        <p:nvSpPr>
          <p:cNvPr id="4" name="灯片编号占位符 3"/>
          <p:cNvSpPr>
            <a:spLocks noGrp="1"/>
          </p:cNvSpPr>
          <p:nvPr>
            <p:ph type="sldNum" sz="quarter" idx="10"/>
          </p:nvPr>
        </p:nvSpPr>
        <p:spPr/>
        <p:txBody>
          <a:bodyPr/>
          <a:lstStyle/>
          <a:p>
            <a:fld id="{2633C72F-B2CC-4A08-BA1F-90401EB45EBE}" type="slidenum">
              <a:rPr lang="en-US" smtClean="0"/>
              <a:t>4</a:t>
            </a:fld>
            <a:endParaRPr lang="en-US"/>
          </a:p>
        </p:txBody>
      </p:sp>
    </p:spTree>
    <p:extLst>
      <p:ext uri="{BB962C8B-B14F-4D97-AF65-F5344CB8AC3E}">
        <p14:creationId xmlns:p14="http://schemas.microsoft.com/office/powerpoint/2010/main" val="404724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RSM development, we also designed the observable response indicators. The idea of indicator analysis has been widely used in identifying the O3 and PM chemistry. The traditional indicators, such as the ratio of H2O2 to HNO3 can provide a quick estimate of O3 chemical regime. But it has limited policy implication, since it can only tell us if current situation belongs to VOC- or NOx- limited regime.</a:t>
            </a:r>
          </a:p>
          <a:p>
            <a:r>
              <a:rPr lang="en-US" baseline="0" dirty="0" smtClean="0"/>
              <a:t>In our previous RSM study, we designed the response indicator Peak Ratio to quantify the O3 chemistry. The PR value can not only identify the NOx- or VOC- limited regime, but also imply how much the NOx control is needed to overcome the VOC-limited regime and change to NOx-limited. However, the original response indicator is built based on RSM model, which requires multiple simulations and not as quickly as observable indicator which can be easily calculated from the base case. The observable response indicators is designed to address such issue.</a:t>
            </a:r>
          </a:p>
        </p:txBody>
      </p:sp>
      <p:sp>
        <p:nvSpPr>
          <p:cNvPr id="4" name="Slide Number Placeholder 3"/>
          <p:cNvSpPr>
            <a:spLocks noGrp="1"/>
          </p:cNvSpPr>
          <p:nvPr>
            <p:ph type="sldNum" sz="quarter" idx="10"/>
          </p:nvPr>
        </p:nvSpPr>
        <p:spPr/>
        <p:txBody>
          <a:bodyPr/>
          <a:lstStyle/>
          <a:p>
            <a:fld id="{2633C72F-B2CC-4A08-BA1F-90401EB45EBE}" type="slidenum">
              <a:rPr lang="en-US" smtClean="0"/>
              <a:t>13</a:t>
            </a:fld>
            <a:endParaRPr lang="en-US"/>
          </a:p>
        </p:txBody>
      </p:sp>
    </p:spTree>
    <p:extLst>
      <p:ext uri="{BB962C8B-B14F-4D97-AF65-F5344CB8AC3E}">
        <p14:creationId xmlns:p14="http://schemas.microsoft.com/office/powerpoint/2010/main" val="26757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we compared</a:t>
            </a:r>
            <a:r>
              <a:rPr lang="en-US" baseline="0" dirty="0" smtClean="0"/>
              <a:t> all the original observable indicator with PR, and w</a:t>
            </a:r>
            <a:r>
              <a:rPr lang="en-US" dirty="0" smtClean="0"/>
              <a:t>e found</a:t>
            </a:r>
            <a:r>
              <a:rPr lang="en-US" baseline="0" dirty="0" smtClean="0"/>
              <a:t> almost all observable indicator exhibits strong correlations with PR. Particularly for the new </a:t>
            </a:r>
            <a:r>
              <a:rPr kumimoji="0" lang="en-US" sz="1200" b="0" i="0" u="none" strike="noStrike" kern="1200" cap="none" spc="0" normalizeH="0" baseline="0" noProof="0" dirty="0" smtClean="0">
                <a:ln>
                  <a:noFill/>
                </a:ln>
                <a:solidFill>
                  <a:srgbClr val="FF0000"/>
                </a:solidFill>
                <a:effectLst/>
                <a:uLnTx/>
                <a:uFillTx/>
                <a:latin typeface="微软雅黑"/>
                <a:ea typeface="微软雅黑"/>
                <a:cs typeface="+mn-cs"/>
              </a:rPr>
              <a:t>O</a:t>
            </a:r>
            <a:r>
              <a:rPr kumimoji="0" lang="en-US" sz="1200" b="0" i="0" u="none" strike="noStrike" kern="1200" cap="none" spc="0" normalizeH="0" baseline="-25000" noProof="0" dirty="0" smtClean="0">
                <a:ln>
                  <a:noFill/>
                </a:ln>
                <a:solidFill>
                  <a:srgbClr val="FF0000"/>
                </a:solidFill>
                <a:effectLst/>
                <a:uLnTx/>
                <a:uFillTx/>
                <a:latin typeface="微软雅黑"/>
                <a:ea typeface="微软雅黑"/>
                <a:cs typeface="+mn-cs"/>
              </a:rPr>
              <a:t>3</a:t>
            </a:r>
            <a:r>
              <a:rPr kumimoji="0" lang="en-US" sz="1200" b="0" i="0" u="none" strike="noStrike" kern="1200" cap="none" spc="0" normalizeH="0" baseline="0" noProof="0" dirty="0" smtClean="0">
                <a:ln>
                  <a:noFill/>
                </a:ln>
                <a:solidFill>
                  <a:srgbClr val="FF0000"/>
                </a:solidFill>
                <a:effectLst/>
                <a:uLnTx/>
                <a:uFillTx/>
                <a:latin typeface="微软雅黑"/>
                <a:ea typeface="微软雅黑"/>
                <a:cs typeface="+mn-cs"/>
              </a:rPr>
              <a:t>-chemistry indicator that we defined, </a:t>
            </a:r>
            <a:r>
              <a:rPr lang="en-US" baseline="0" dirty="0" smtClean="0"/>
              <a:t>[H2O2]*[HCHO]/[NO2] has the highest success rates in predicting O3 chemistry and also the strongest correlations with PR. Such results suggest that we actually can use </a:t>
            </a:r>
            <a:r>
              <a:rPr kumimoji="0" lang="nb-NO" sz="1200" b="0" i="0" u="none" strike="noStrike" kern="100" cap="none" spc="0" normalizeH="0" baseline="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log-linear combinations of baseline H</a:t>
            </a:r>
            <a:r>
              <a:rPr kumimoji="0" lang="nb-NO" sz="1200" b="0" i="0" u="none" strike="noStrike" kern="100" cap="none" spc="0" normalizeH="0" baseline="-2500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2</a:t>
            </a:r>
            <a:r>
              <a:rPr kumimoji="0" lang="nb-NO" sz="1200" b="0" i="0" u="none" strike="noStrike" kern="100" cap="none" spc="0" normalizeH="0" baseline="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O</a:t>
            </a:r>
            <a:r>
              <a:rPr kumimoji="0" lang="nb-NO" sz="1200" b="0" i="0" u="none" strike="noStrike" kern="100" cap="none" spc="0" normalizeH="0" baseline="-2500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2</a:t>
            </a:r>
            <a:r>
              <a:rPr kumimoji="0" lang="nb-NO" sz="1200" b="0" i="0" u="none" strike="noStrike" kern="100" cap="none" spc="0" normalizeH="0" baseline="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 HCHO, and NO</a:t>
            </a:r>
            <a:r>
              <a:rPr kumimoji="0" lang="nb-NO" sz="1200" b="0" i="0" u="none" strike="noStrike" kern="100" cap="none" spc="0" normalizeH="0" baseline="-2500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2 </a:t>
            </a:r>
            <a:r>
              <a:rPr lang="en-US" baseline="0" dirty="0" smtClean="0"/>
              <a:t>to estimate PR. Then we don’t need to run multiple CMAQ simulations, just use the baseline concentration to get an </a:t>
            </a:r>
            <a:r>
              <a:rPr kumimoji="0" lang="nb-NO" sz="1200" b="0" i="0" u="none" strike="noStrike" kern="100" cap="none" spc="0" normalizeH="0" baseline="0" noProof="0" dirty="0" smtClean="0">
                <a:ln>
                  <a:noFill/>
                </a:ln>
                <a:solidFill>
                  <a:srgbClr val="FF0000"/>
                </a:solidFill>
                <a:effectLst/>
                <a:uLnTx/>
                <a:uFillTx/>
                <a:latin typeface="Times New Roman" panose="02020603050405020304" pitchFamily="18" charset="0"/>
                <a:ea typeface="等线" panose="02010600030101010101" pitchFamily="2" charset="-122"/>
                <a:cs typeface="+mn-cs"/>
              </a:rPr>
              <a:t>approximate PR.</a:t>
            </a:r>
            <a:endParaRPr kumimoji="0" lang="en-US" sz="1200" b="0" i="0" u="none" strike="noStrike" kern="1200" cap="none" spc="0" normalizeH="0" baseline="0" noProof="0" dirty="0" smtClean="0">
              <a:ln>
                <a:noFill/>
              </a:ln>
              <a:solidFill>
                <a:srgbClr val="FF0000"/>
              </a:solidFill>
              <a:effectLst/>
              <a:uLnTx/>
              <a:uFillTx/>
              <a:latin typeface="微软雅黑"/>
              <a:ea typeface="微软雅黑"/>
              <a:cs typeface="+mn-cs"/>
            </a:endParaRPr>
          </a:p>
          <a:p>
            <a:endParaRPr lang="en-US" dirty="0"/>
          </a:p>
        </p:txBody>
      </p:sp>
      <p:sp>
        <p:nvSpPr>
          <p:cNvPr id="4" name="Slide Number Placeholder 3"/>
          <p:cNvSpPr>
            <a:spLocks noGrp="1"/>
          </p:cNvSpPr>
          <p:nvPr>
            <p:ph type="sldNum" sz="quarter" idx="10"/>
          </p:nvPr>
        </p:nvSpPr>
        <p:spPr/>
        <p:txBody>
          <a:bodyPr/>
          <a:lstStyle/>
          <a:p>
            <a:fld id="{2633C72F-B2CC-4A08-BA1F-90401EB45EBE}" type="slidenum">
              <a:rPr lang="en-US" smtClean="0"/>
              <a:t>14</a:t>
            </a:fld>
            <a:endParaRPr lang="en-US"/>
          </a:p>
        </p:txBody>
      </p:sp>
    </p:spTree>
    <p:extLst>
      <p:ext uri="{BB962C8B-B14F-4D97-AF65-F5344CB8AC3E}">
        <p14:creationId xmlns:p14="http://schemas.microsoft.com/office/powerpoint/2010/main" val="65572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response indicator, we studied on the O3 chemistry in China, the Spatial distribution of PR in four different months suggest  Strong spatial and temporal variation of O3 chemistry in China. VOC-limited regime is more common (PR &lt; 1) in January, implying the importance of simultaneous VOC control in winter. Most of urban area in east China is located in VOC-limited regime, due to high NOx emission intensity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33C72F-B2CC-4A08-BA1F-90401EB45EBE}" type="slidenum">
              <a:rPr lang="en-US" smtClean="0"/>
              <a:t>15</a:t>
            </a:fld>
            <a:endParaRPr lang="en-US"/>
          </a:p>
        </p:txBody>
      </p:sp>
    </p:spTree>
    <p:extLst>
      <p:ext uri="{BB962C8B-B14F-4D97-AF65-F5344CB8AC3E}">
        <p14:creationId xmlns:p14="http://schemas.microsoft.com/office/powerpoint/2010/main" val="29708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current O3 chemistry is VOC-limited, there may have potential enhancement of O3 from NOx controls. To avoid such increase O3, simultaneous VOC control is necessary. Here we defined an indicator called </a:t>
            </a:r>
            <a:r>
              <a:rPr lang="en-US" baseline="0" dirty="0" err="1" smtClean="0"/>
              <a:t>VNr</a:t>
            </a:r>
            <a:r>
              <a:rPr lang="en-US" baseline="0" dirty="0" smtClean="0"/>
              <a:t> (suggested VOC/NOx to avoid increased O3) to provide such information. Clearly, Under stronger VOC-limited regime, the </a:t>
            </a:r>
            <a:r>
              <a:rPr lang="en-US" baseline="0" dirty="0" err="1" smtClean="0"/>
              <a:t>VNr</a:t>
            </a:r>
            <a:r>
              <a:rPr lang="en-US" baseline="0" dirty="0" smtClean="0"/>
              <a:t> will be larger, due to more VOC control is needed, as shown in the right Figure, </a:t>
            </a:r>
            <a:r>
              <a:rPr kumimoji="0" lang="en-US" sz="1200" b="0" i="0" u="none" strike="noStrike" kern="100" cap="none" spc="0" normalizeH="0" baseline="0" noProof="0" dirty="0" err="1" smtClean="0">
                <a:ln>
                  <a:noFill/>
                </a:ln>
                <a:solidFill>
                  <a:srgbClr val="0000CC"/>
                </a:solidFill>
                <a:effectLst/>
                <a:uLnTx/>
                <a:uFillTx/>
                <a:latin typeface="Times New Roman" panose="02020603050405020304" pitchFamily="18" charset="0"/>
                <a:ea typeface="等线" panose="02010600030101010101" pitchFamily="2" charset="-122"/>
                <a:cs typeface="+mn-cs"/>
              </a:rPr>
              <a:t>VNr</a:t>
            </a:r>
            <a:r>
              <a:rPr kumimoji="0" lang="en-US" sz="1200" b="0" i="0" u="none" strike="noStrike" kern="100" cap="none" spc="0" normalizeH="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 </a:t>
            </a:r>
            <a:r>
              <a:rPr kumimoji="0" lang="en-US" sz="12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was negatively correlated with the PR. In northern China, PR exhibits smallest values, thus the </a:t>
            </a:r>
            <a:r>
              <a:rPr kumimoji="0" lang="en-US" sz="1200" b="0" i="0" u="none" strike="noStrike" kern="100" cap="none" spc="0" normalizeH="0" baseline="0" noProof="0" dirty="0" err="1" smtClean="0">
                <a:ln>
                  <a:noFill/>
                </a:ln>
                <a:solidFill>
                  <a:srgbClr val="0000CC"/>
                </a:solidFill>
                <a:effectLst/>
                <a:uLnTx/>
                <a:uFillTx/>
                <a:latin typeface="Times New Roman" panose="02020603050405020304" pitchFamily="18" charset="0"/>
                <a:ea typeface="等线" panose="02010600030101010101" pitchFamily="2" charset="-122"/>
                <a:cs typeface="+mn-cs"/>
              </a:rPr>
              <a:t>VNr</a:t>
            </a:r>
            <a:r>
              <a:rPr kumimoji="0" lang="en-US" sz="12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 will be largest.</a:t>
            </a:r>
          </a:p>
          <a:p>
            <a:endParaRPr lang="en-US" dirty="0"/>
          </a:p>
        </p:txBody>
      </p:sp>
      <p:sp>
        <p:nvSpPr>
          <p:cNvPr id="4" name="Slide Number Placeholder 3"/>
          <p:cNvSpPr>
            <a:spLocks noGrp="1"/>
          </p:cNvSpPr>
          <p:nvPr>
            <p:ph type="sldNum" sz="quarter" idx="10"/>
          </p:nvPr>
        </p:nvSpPr>
        <p:spPr/>
        <p:txBody>
          <a:bodyPr/>
          <a:lstStyle/>
          <a:p>
            <a:fld id="{2633C72F-B2CC-4A08-BA1F-90401EB45EBE}" type="slidenum">
              <a:rPr lang="en-US" smtClean="0"/>
              <a:t>16</a:t>
            </a:fld>
            <a:endParaRPr lang="en-US"/>
          </a:p>
        </p:txBody>
      </p:sp>
    </p:spTree>
    <p:extLst>
      <p:ext uri="{BB962C8B-B14F-4D97-AF65-F5344CB8AC3E}">
        <p14:creationId xmlns:p14="http://schemas.microsoft.com/office/powerpoint/2010/main" val="108668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30"/>
            <a:ext cx="10363200" cy="1470025"/>
          </a:xfrm>
        </p:spPr>
        <p:txBody>
          <a:bodyPr/>
          <a:lstStyle>
            <a:lvl1pPr>
              <a:defRPr sz="30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79997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427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3"/>
            <a:ext cx="2743200" cy="6054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71443"/>
            <a:ext cx="8026400" cy="6054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3711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3"/>
            <a:ext cx="10972800" cy="6054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57685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003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116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983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5593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15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93137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80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4"/>
            <a:ext cx="10972800" cy="669103"/>
          </a:xfrm>
        </p:spPr>
        <p:txBody>
          <a:bodyPr/>
          <a:lstStyle>
            <a:lvl1pPr algn="ctr">
              <a:defRPr b="1">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73032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188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8660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0804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44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579120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2060744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851706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82793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47912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4894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Tree>
    <p:extLst>
      <p:ext uri="{BB962C8B-B14F-4D97-AF65-F5344CB8AC3E}">
        <p14:creationId xmlns:p14="http://schemas.microsoft.com/office/powerpoint/2010/main" val="2935454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862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393288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34457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26308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71701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233073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3208485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717693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Edit Master text styles</a:t>
            </a:r>
          </a:p>
        </p:txBody>
      </p:sp>
      <p:sp>
        <p:nvSpPr>
          <p:cNvPr id="4" name="Date Placeholder 3"/>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1820515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212262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94717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203489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3121076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1370832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3131388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2065857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972843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562860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pPr defTabSz="914400">
              <a:defRPr/>
            </a:pPr>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pPr defTabSz="914400">
              <a:defRPr/>
            </a:pPr>
            <a:endParaRPr lang="en-US" altLang="zh-CN">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pPr defTabSz="914400">
              <a:defRPr/>
            </a:pPr>
            <a:fld id="{D6CACB60-8F53-4193-8AB0-14717726D40E}" type="slidenum">
              <a:rPr lang="en-US" altLang="zh-CN" smtClean="0">
                <a:solidFill>
                  <a:prstClr val="black">
                    <a:tint val="75000"/>
                  </a:prstClr>
                </a:solidFill>
              </a:rPr>
              <a:pPr defTabSz="914400">
                <a:defRPr/>
              </a:pPr>
              <a:t>‹#›</a:t>
            </a:fld>
            <a:endParaRPr lang="en-US" altLang="zh-CN">
              <a:solidFill>
                <a:prstClr val="black">
                  <a:tint val="75000"/>
                </a:prstClr>
              </a:solidFill>
            </a:endParaRPr>
          </a:p>
        </p:txBody>
      </p:sp>
    </p:spTree>
    <p:extLst>
      <p:ext uri="{BB962C8B-B14F-4D97-AF65-F5344CB8AC3E}">
        <p14:creationId xmlns:p14="http://schemas.microsoft.com/office/powerpoint/2010/main" val="145120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155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12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315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extLst>
      <p:ext uri="{BB962C8B-B14F-4D97-AF65-F5344CB8AC3E}">
        <p14:creationId xmlns:p14="http://schemas.microsoft.com/office/powerpoint/2010/main" val="16007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extLst>
      <p:ext uri="{BB962C8B-B14F-4D97-AF65-F5344CB8AC3E}">
        <p14:creationId xmlns:p14="http://schemas.microsoft.com/office/powerpoint/2010/main" val="325082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3"/>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3" name="文本占位符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88948177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10/13/2019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2055018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33039963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A7FCE-7E75-424A-AEA3-9DF4B32EDB4B}" type="datetimeFigureOut">
              <a:rPr lang="zh-CN" altLang="en-US" smtClean="0"/>
              <a:t>2019/10/13</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C3025-908D-4EEC-9398-9F422FEF4346}" type="slidenum">
              <a:rPr lang="zh-CN" altLang="en-US" smtClean="0"/>
              <a:t>‹#›</a:t>
            </a:fld>
            <a:endParaRPr lang="zh-CN" altLang="en-US"/>
          </a:p>
        </p:txBody>
      </p:sp>
    </p:spTree>
    <p:extLst>
      <p:ext uri="{BB962C8B-B14F-4D97-AF65-F5344CB8AC3E}">
        <p14:creationId xmlns:p14="http://schemas.microsoft.com/office/powerpoint/2010/main" val="367636472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diagramData" Target="../diagrams/data1.xml"/><Relationship Id="rId12"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5.wmf"/><Relationship Id="rId11" Type="http://schemas.microsoft.com/office/2007/relationships/diagramDrawing" Target="../diagrams/drawing1.xml"/><Relationship Id="rId5" Type="http://schemas.openxmlformats.org/officeDocument/2006/relationships/image" Target="../media/image4.wmf"/><Relationship Id="rId15" Type="http://schemas.openxmlformats.org/officeDocument/2006/relationships/image" Target="../media/image9.png"/><Relationship Id="rId10" Type="http://schemas.openxmlformats.org/officeDocument/2006/relationships/diagramColors" Target="../diagrams/colors1.xml"/><Relationship Id="rId4" Type="http://schemas.openxmlformats.org/officeDocument/2006/relationships/image" Target="../media/image3.wmf"/><Relationship Id="rId9" Type="http://schemas.openxmlformats.org/officeDocument/2006/relationships/diagramQuickStyle" Target="../diagrams/quickStyle1.xml"/><Relationship Id="rId1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22"/>
          <p:cNvGrpSpPr>
            <a:grpSpLocks/>
          </p:cNvGrpSpPr>
          <p:nvPr/>
        </p:nvGrpSpPr>
        <p:grpSpPr bwMode="auto">
          <a:xfrm>
            <a:off x="0" y="4530903"/>
            <a:ext cx="12192000" cy="2319160"/>
            <a:chOff x="-8" y="2951"/>
            <a:chExt cx="5761" cy="1364"/>
          </a:xfrm>
        </p:grpSpPr>
        <p:sp>
          <p:nvSpPr>
            <p:cNvPr id="9219" name="Line 123"/>
            <p:cNvSpPr>
              <a:spLocks noChangeShapeType="1"/>
            </p:cNvSpPr>
            <p:nvPr/>
          </p:nvSpPr>
          <p:spPr bwMode="auto">
            <a:xfrm>
              <a:off x="2872" y="2951"/>
              <a:ext cx="2881" cy="1038"/>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0" name="Line 124"/>
            <p:cNvSpPr>
              <a:spLocks noChangeShapeType="1"/>
            </p:cNvSpPr>
            <p:nvPr/>
          </p:nvSpPr>
          <p:spPr bwMode="auto">
            <a:xfrm>
              <a:off x="2872" y="2951"/>
              <a:ext cx="2881" cy="1222"/>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1" name="Line 125"/>
            <p:cNvSpPr>
              <a:spLocks noChangeShapeType="1"/>
            </p:cNvSpPr>
            <p:nvPr/>
          </p:nvSpPr>
          <p:spPr bwMode="auto">
            <a:xfrm>
              <a:off x="2872" y="2951"/>
              <a:ext cx="2744"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2" name="Line 126"/>
            <p:cNvSpPr>
              <a:spLocks noChangeShapeType="1"/>
            </p:cNvSpPr>
            <p:nvPr/>
          </p:nvSpPr>
          <p:spPr bwMode="auto">
            <a:xfrm>
              <a:off x="2872" y="2951"/>
              <a:ext cx="2289"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3" name="Line 127"/>
            <p:cNvSpPr>
              <a:spLocks noChangeShapeType="1"/>
            </p:cNvSpPr>
            <p:nvPr/>
          </p:nvSpPr>
          <p:spPr bwMode="auto">
            <a:xfrm>
              <a:off x="2872" y="2951"/>
              <a:ext cx="1872"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4" name="Line 128"/>
            <p:cNvSpPr>
              <a:spLocks noChangeShapeType="1"/>
            </p:cNvSpPr>
            <p:nvPr/>
          </p:nvSpPr>
          <p:spPr bwMode="auto">
            <a:xfrm>
              <a:off x="2872" y="2951"/>
              <a:ext cx="1453"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5" name="Line 129"/>
            <p:cNvSpPr>
              <a:spLocks noChangeShapeType="1"/>
            </p:cNvSpPr>
            <p:nvPr/>
          </p:nvSpPr>
          <p:spPr bwMode="auto">
            <a:xfrm>
              <a:off x="2872" y="2951"/>
              <a:ext cx="1083"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6" name="Line 130"/>
            <p:cNvSpPr>
              <a:spLocks noChangeShapeType="1"/>
            </p:cNvSpPr>
            <p:nvPr/>
          </p:nvSpPr>
          <p:spPr bwMode="auto">
            <a:xfrm>
              <a:off x="2872" y="2951"/>
              <a:ext cx="715"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7" name="Line 131"/>
            <p:cNvSpPr>
              <a:spLocks noChangeShapeType="1"/>
            </p:cNvSpPr>
            <p:nvPr/>
          </p:nvSpPr>
          <p:spPr bwMode="auto">
            <a:xfrm>
              <a:off x="2872" y="2951"/>
              <a:ext cx="346"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8" name="Line 132"/>
            <p:cNvSpPr>
              <a:spLocks noChangeShapeType="1"/>
            </p:cNvSpPr>
            <p:nvPr/>
          </p:nvSpPr>
          <p:spPr bwMode="auto">
            <a:xfrm>
              <a:off x="2872" y="2951"/>
              <a:ext cx="13"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29" name="Line 133"/>
            <p:cNvSpPr>
              <a:spLocks noChangeShapeType="1"/>
            </p:cNvSpPr>
            <p:nvPr/>
          </p:nvSpPr>
          <p:spPr bwMode="auto">
            <a:xfrm>
              <a:off x="2872" y="2951"/>
              <a:ext cx="2881" cy="898"/>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0" name="Line 134"/>
            <p:cNvSpPr>
              <a:spLocks noChangeShapeType="1"/>
            </p:cNvSpPr>
            <p:nvPr/>
          </p:nvSpPr>
          <p:spPr bwMode="auto">
            <a:xfrm>
              <a:off x="2872" y="2951"/>
              <a:ext cx="2881" cy="773"/>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1" name="Line 135"/>
            <p:cNvSpPr>
              <a:spLocks noChangeShapeType="1"/>
            </p:cNvSpPr>
            <p:nvPr/>
          </p:nvSpPr>
          <p:spPr bwMode="auto">
            <a:xfrm>
              <a:off x="2872" y="2951"/>
              <a:ext cx="2881" cy="66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2" name="Line 136"/>
            <p:cNvSpPr>
              <a:spLocks noChangeShapeType="1"/>
            </p:cNvSpPr>
            <p:nvPr/>
          </p:nvSpPr>
          <p:spPr bwMode="auto">
            <a:xfrm>
              <a:off x="2872" y="2951"/>
              <a:ext cx="2881" cy="557"/>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3" name="Line 137"/>
            <p:cNvSpPr>
              <a:spLocks noChangeShapeType="1"/>
            </p:cNvSpPr>
            <p:nvPr/>
          </p:nvSpPr>
          <p:spPr bwMode="auto">
            <a:xfrm>
              <a:off x="2898" y="2951"/>
              <a:ext cx="2855" cy="46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4" name="Line 138"/>
            <p:cNvSpPr>
              <a:spLocks noChangeShapeType="1"/>
            </p:cNvSpPr>
            <p:nvPr/>
          </p:nvSpPr>
          <p:spPr bwMode="auto">
            <a:xfrm>
              <a:off x="2872" y="2951"/>
              <a:ext cx="2881" cy="37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5" name="Line 139"/>
            <p:cNvSpPr>
              <a:spLocks noChangeShapeType="1"/>
            </p:cNvSpPr>
            <p:nvPr/>
          </p:nvSpPr>
          <p:spPr bwMode="auto">
            <a:xfrm>
              <a:off x="2872" y="2951"/>
              <a:ext cx="2881" cy="29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6" name="Line 140"/>
            <p:cNvSpPr>
              <a:spLocks noChangeShapeType="1"/>
            </p:cNvSpPr>
            <p:nvPr/>
          </p:nvSpPr>
          <p:spPr bwMode="auto">
            <a:xfrm>
              <a:off x="2872" y="2951"/>
              <a:ext cx="2881" cy="21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7" name="Line 141"/>
            <p:cNvSpPr>
              <a:spLocks noChangeShapeType="1"/>
            </p:cNvSpPr>
            <p:nvPr/>
          </p:nvSpPr>
          <p:spPr bwMode="auto">
            <a:xfrm>
              <a:off x="2872" y="2951"/>
              <a:ext cx="2881" cy="155"/>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8" name="Line 142"/>
            <p:cNvSpPr>
              <a:spLocks noChangeShapeType="1"/>
            </p:cNvSpPr>
            <p:nvPr/>
          </p:nvSpPr>
          <p:spPr bwMode="auto">
            <a:xfrm>
              <a:off x="2872" y="2951"/>
              <a:ext cx="2881" cy="9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39" name="Line 143"/>
            <p:cNvSpPr>
              <a:spLocks noChangeShapeType="1"/>
            </p:cNvSpPr>
            <p:nvPr/>
          </p:nvSpPr>
          <p:spPr bwMode="auto">
            <a:xfrm>
              <a:off x="2872" y="2951"/>
              <a:ext cx="2881" cy="4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0" name="Line 144"/>
            <p:cNvSpPr>
              <a:spLocks noChangeShapeType="1"/>
            </p:cNvSpPr>
            <p:nvPr/>
          </p:nvSpPr>
          <p:spPr bwMode="auto">
            <a:xfrm flipH="1">
              <a:off x="-8" y="2951"/>
              <a:ext cx="2880"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1" name="Line 145"/>
            <p:cNvSpPr>
              <a:spLocks noChangeShapeType="1"/>
            </p:cNvSpPr>
            <p:nvPr/>
          </p:nvSpPr>
          <p:spPr bwMode="auto">
            <a:xfrm flipH="1">
              <a:off x="-8" y="2951"/>
              <a:ext cx="2880" cy="1038"/>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2" name="Line 146"/>
            <p:cNvSpPr>
              <a:spLocks noChangeShapeType="1"/>
            </p:cNvSpPr>
            <p:nvPr/>
          </p:nvSpPr>
          <p:spPr bwMode="auto">
            <a:xfrm flipH="1">
              <a:off x="-8" y="2951"/>
              <a:ext cx="2880" cy="1222"/>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3" name="Line 147"/>
            <p:cNvSpPr>
              <a:spLocks noChangeShapeType="1"/>
            </p:cNvSpPr>
            <p:nvPr/>
          </p:nvSpPr>
          <p:spPr bwMode="auto">
            <a:xfrm flipH="1">
              <a:off x="143" y="2951"/>
              <a:ext cx="2729"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4" name="Line 148"/>
            <p:cNvSpPr>
              <a:spLocks noChangeShapeType="1"/>
            </p:cNvSpPr>
            <p:nvPr/>
          </p:nvSpPr>
          <p:spPr bwMode="auto">
            <a:xfrm flipH="1">
              <a:off x="586" y="2951"/>
              <a:ext cx="2274"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5" name="Line 149"/>
            <p:cNvSpPr>
              <a:spLocks noChangeShapeType="1"/>
            </p:cNvSpPr>
            <p:nvPr/>
          </p:nvSpPr>
          <p:spPr bwMode="auto">
            <a:xfrm flipH="1">
              <a:off x="1002" y="2951"/>
              <a:ext cx="1858"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6" name="Line 150"/>
            <p:cNvSpPr>
              <a:spLocks noChangeShapeType="1"/>
            </p:cNvSpPr>
            <p:nvPr/>
          </p:nvSpPr>
          <p:spPr bwMode="auto">
            <a:xfrm flipH="1">
              <a:off x="1421" y="2951"/>
              <a:ext cx="1439"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7" name="Line 151"/>
            <p:cNvSpPr>
              <a:spLocks noChangeShapeType="1"/>
            </p:cNvSpPr>
            <p:nvPr/>
          </p:nvSpPr>
          <p:spPr bwMode="auto">
            <a:xfrm flipH="1">
              <a:off x="1794" y="2951"/>
              <a:ext cx="1066"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8" name="Line 152"/>
            <p:cNvSpPr>
              <a:spLocks noChangeShapeType="1"/>
            </p:cNvSpPr>
            <p:nvPr/>
          </p:nvSpPr>
          <p:spPr bwMode="auto">
            <a:xfrm flipH="1">
              <a:off x="2160" y="2951"/>
              <a:ext cx="700"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49" name="Line 153"/>
            <p:cNvSpPr>
              <a:spLocks noChangeShapeType="1"/>
            </p:cNvSpPr>
            <p:nvPr/>
          </p:nvSpPr>
          <p:spPr bwMode="auto">
            <a:xfrm flipH="1">
              <a:off x="2530" y="2951"/>
              <a:ext cx="330" cy="136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0" name="Line 154"/>
            <p:cNvSpPr>
              <a:spLocks noChangeShapeType="1"/>
            </p:cNvSpPr>
            <p:nvPr/>
          </p:nvSpPr>
          <p:spPr bwMode="auto">
            <a:xfrm flipH="1">
              <a:off x="-8" y="2951"/>
              <a:ext cx="2880" cy="898"/>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1" name="Line 155"/>
            <p:cNvSpPr>
              <a:spLocks noChangeShapeType="1"/>
            </p:cNvSpPr>
            <p:nvPr/>
          </p:nvSpPr>
          <p:spPr bwMode="auto">
            <a:xfrm flipH="1">
              <a:off x="-8" y="2951"/>
              <a:ext cx="2880" cy="773"/>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2" name="Line 156"/>
            <p:cNvSpPr>
              <a:spLocks noChangeShapeType="1"/>
            </p:cNvSpPr>
            <p:nvPr/>
          </p:nvSpPr>
          <p:spPr bwMode="auto">
            <a:xfrm flipH="1">
              <a:off x="-8" y="2951"/>
              <a:ext cx="2880" cy="66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3" name="Line 157"/>
            <p:cNvSpPr>
              <a:spLocks noChangeShapeType="1"/>
            </p:cNvSpPr>
            <p:nvPr/>
          </p:nvSpPr>
          <p:spPr bwMode="auto">
            <a:xfrm flipH="1">
              <a:off x="-8" y="2951"/>
              <a:ext cx="2880" cy="557"/>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4" name="Line 158"/>
            <p:cNvSpPr>
              <a:spLocks noChangeShapeType="1"/>
            </p:cNvSpPr>
            <p:nvPr/>
          </p:nvSpPr>
          <p:spPr bwMode="auto">
            <a:xfrm flipH="1">
              <a:off x="-8" y="2951"/>
              <a:ext cx="2856" cy="46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5" name="Line 159"/>
            <p:cNvSpPr>
              <a:spLocks noChangeShapeType="1"/>
            </p:cNvSpPr>
            <p:nvPr/>
          </p:nvSpPr>
          <p:spPr bwMode="auto">
            <a:xfrm flipH="1">
              <a:off x="-8" y="2951"/>
              <a:ext cx="2880" cy="37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6" name="Line 160"/>
            <p:cNvSpPr>
              <a:spLocks noChangeShapeType="1"/>
            </p:cNvSpPr>
            <p:nvPr/>
          </p:nvSpPr>
          <p:spPr bwMode="auto">
            <a:xfrm flipH="1">
              <a:off x="-8" y="2951"/>
              <a:ext cx="2880" cy="294"/>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7" name="Line 161"/>
            <p:cNvSpPr>
              <a:spLocks noChangeShapeType="1"/>
            </p:cNvSpPr>
            <p:nvPr/>
          </p:nvSpPr>
          <p:spPr bwMode="auto">
            <a:xfrm flipH="1">
              <a:off x="-8" y="2951"/>
              <a:ext cx="2880" cy="21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8" name="Line 162"/>
            <p:cNvSpPr>
              <a:spLocks noChangeShapeType="1"/>
            </p:cNvSpPr>
            <p:nvPr/>
          </p:nvSpPr>
          <p:spPr bwMode="auto">
            <a:xfrm flipH="1">
              <a:off x="-8" y="2951"/>
              <a:ext cx="2880" cy="155"/>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59" name="Line 163"/>
            <p:cNvSpPr>
              <a:spLocks noChangeShapeType="1"/>
            </p:cNvSpPr>
            <p:nvPr/>
          </p:nvSpPr>
          <p:spPr bwMode="auto">
            <a:xfrm flipH="1">
              <a:off x="-8" y="2951"/>
              <a:ext cx="2880" cy="9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0" name="Line 164"/>
            <p:cNvSpPr>
              <a:spLocks noChangeShapeType="1"/>
            </p:cNvSpPr>
            <p:nvPr/>
          </p:nvSpPr>
          <p:spPr bwMode="auto">
            <a:xfrm flipH="1">
              <a:off x="-8" y="2951"/>
              <a:ext cx="2880" cy="46"/>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1" name="Line 165"/>
            <p:cNvSpPr>
              <a:spLocks noChangeShapeType="1"/>
            </p:cNvSpPr>
            <p:nvPr/>
          </p:nvSpPr>
          <p:spPr bwMode="auto">
            <a:xfrm>
              <a:off x="-8" y="4128"/>
              <a:ext cx="5761"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2" name="Line 166"/>
            <p:cNvSpPr>
              <a:spLocks noChangeShapeType="1"/>
            </p:cNvSpPr>
            <p:nvPr/>
          </p:nvSpPr>
          <p:spPr bwMode="auto">
            <a:xfrm>
              <a:off x="-8" y="3941"/>
              <a:ext cx="5761"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3" name="Line 167"/>
            <p:cNvSpPr>
              <a:spLocks noChangeShapeType="1"/>
            </p:cNvSpPr>
            <p:nvPr/>
          </p:nvSpPr>
          <p:spPr bwMode="auto">
            <a:xfrm>
              <a:off x="-8" y="3772"/>
              <a:ext cx="5758"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4" name="Line 168"/>
            <p:cNvSpPr>
              <a:spLocks noChangeShapeType="1"/>
            </p:cNvSpPr>
            <p:nvPr/>
          </p:nvSpPr>
          <p:spPr bwMode="auto">
            <a:xfrm>
              <a:off x="-8" y="3622"/>
              <a:ext cx="5758"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5" name="Line 169"/>
            <p:cNvSpPr>
              <a:spLocks noChangeShapeType="1"/>
            </p:cNvSpPr>
            <p:nvPr/>
          </p:nvSpPr>
          <p:spPr bwMode="auto">
            <a:xfrm>
              <a:off x="-8" y="3492"/>
              <a:ext cx="5761"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6" name="Line 171"/>
            <p:cNvSpPr>
              <a:spLocks noChangeShapeType="1"/>
            </p:cNvSpPr>
            <p:nvPr/>
          </p:nvSpPr>
          <p:spPr bwMode="auto">
            <a:xfrm>
              <a:off x="-8" y="3256"/>
              <a:ext cx="5761" cy="3"/>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7" name="Line 170"/>
            <p:cNvSpPr>
              <a:spLocks noChangeShapeType="1"/>
            </p:cNvSpPr>
            <p:nvPr/>
          </p:nvSpPr>
          <p:spPr bwMode="auto">
            <a:xfrm>
              <a:off x="-8" y="3369"/>
              <a:ext cx="5761"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8" name="Line 172"/>
            <p:cNvSpPr>
              <a:spLocks noChangeShapeType="1"/>
            </p:cNvSpPr>
            <p:nvPr/>
          </p:nvSpPr>
          <p:spPr bwMode="auto">
            <a:xfrm>
              <a:off x="-8" y="3167"/>
              <a:ext cx="5734"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69" name="Line 173"/>
            <p:cNvSpPr>
              <a:spLocks noChangeShapeType="1"/>
            </p:cNvSpPr>
            <p:nvPr/>
          </p:nvSpPr>
          <p:spPr bwMode="auto">
            <a:xfrm flipV="1">
              <a:off x="-8" y="3090"/>
              <a:ext cx="5761" cy="3"/>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70" name="Line 174"/>
            <p:cNvSpPr>
              <a:spLocks noChangeShapeType="1"/>
            </p:cNvSpPr>
            <p:nvPr/>
          </p:nvSpPr>
          <p:spPr bwMode="auto">
            <a:xfrm>
              <a:off x="-8" y="3039"/>
              <a:ext cx="5761" cy="3"/>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71" name="Line 175"/>
            <p:cNvSpPr>
              <a:spLocks noChangeShapeType="1"/>
            </p:cNvSpPr>
            <p:nvPr/>
          </p:nvSpPr>
          <p:spPr bwMode="auto">
            <a:xfrm flipV="1">
              <a:off x="-8" y="3012"/>
              <a:ext cx="5761" cy="8"/>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72" name="Line 176"/>
            <p:cNvSpPr>
              <a:spLocks noChangeShapeType="1"/>
            </p:cNvSpPr>
            <p:nvPr/>
          </p:nvSpPr>
          <p:spPr bwMode="auto">
            <a:xfrm>
              <a:off x="18" y="2981"/>
              <a:ext cx="5735"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sp>
          <p:nvSpPr>
            <p:cNvPr id="9273" name="Line 177"/>
            <p:cNvSpPr>
              <a:spLocks noChangeShapeType="1"/>
            </p:cNvSpPr>
            <p:nvPr/>
          </p:nvSpPr>
          <p:spPr bwMode="auto">
            <a:xfrm>
              <a:off x="-8" y="2965"/>
              <a:ext cx="5761" cy="1"/>
            </a:xfrm>
            <a:prstGeom prst="line">
              <a:avLst/>
            </a:prstGeom>
            <a:noFill/>
            <a:ln w="3175">
              <a:solidFill>
                <a:srgbClr val="B2B2B2">
                  <a:alpha val="39999"/>
                </a:srgbClr>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en-US">
                <a:solidFill>
                  <a:srgbClr val="000000"/>
                </a:solidFill>
                <a:latin typeface="Arial" panose="020B0604020202020204" pitchFamily="34" charset="0"/>
                <a:ea typeface="宋体" panose="02010600030101010101" pitchFamily="2" charset="-122"/>
              </a:endParaRPr>
            </a:p>
          </p:txBody>
        </p:sp>
      </p:grpSp>
      <p:sp>
        <p:nvSpPr>
          <p:cNvPr id="2" name="矩形 1"/>
          <p:cNvSpPr/>
          <p:nvPr/>
        </p:nvSpPr>
        <p:spPr>
          <a:xfrm>
            <a:off x="1926335" y="4649837"/>
            <a:ext cx="8030465" cy="1169551"/>
          </a:xfrm>
          <a:prstGeom prst="rect">
            <a:avLst/>
          </a:prstGeom>
        </p:spPr>
        <p:txBody>
          <a:bodyPr wrap="square">
            <a:spAutoFit/>
          </a:bodyPr>
          <a:lstStyle/>
          <a:p>
            <a:pPr defTabSz="914400" fontAlgn="base">
              <a:spcAft>
                <a:spcPts val="600"/>
              </a:spcAft>
              <a:defRPr/>
            </a:pPr>
            <a:r>
              <a:rPr lang="en-US" altLang="zh-CN" sz="2000" baseline="30000" dirty="0">
                <a:solidFill>
                  <a:srgbClr val="000000">
                    <a:lumMod val="75000"/>
                    <a:lumOff val="25000"/>
                  </a:srgbClr>
                </a:solidFill>
                <a:latin typeface="Arial" charset="0"/>
                <a:ea typeface="宋体" panose="02010600030101010101" pitchFamily="2" charset="-122"/>
                <a:cs typeface="Arial" charset="0"/>
              </a:rPr>
              <a:t>1</a:t>
            </a:r>
            <a:r>
              <a:rPr lang="en-US" altLang="zh-CN" sz="2000" dirty="0">
                <a:solidFill>
                  <a:srgbClr val="000000">
                    <a:lumMod val="75000"/>
                    <a:lumOff val="25000"/>
                  </a:srgbClr>
                </a:solidFill>
                <a:latin typeface="Arial" charset="0"/>
                <a:ea typeface="宋体" panose="02010600030101010101" pitchFamily="2" charset="-122"/>
                <a:cs typeface="Arial" charset="0"/>
              </a:rPr>
              <a:t> School of Environment, Tsinghua University, Beijing, China</a:t>
            </a:r>
          </a:p>
          <a:p>
            <a:pPr defTabSz="914400" fontAlgn="base">
              <a:spcAft>
                <a:spcPts val="600"/>
              </a:spcAft>
              <a:defRPr/>
            </a:pPr>
            <a:r>
              <a:rPr lang="en-US" altLang="zh-CN" sz="2000" baseline="30000" dirty="0">
                <a:solidFill>
                  <a:srgbClr val="000000">
                    <a:lumMod val="75000"/>
                    <a:lumOff val="25000"/>
                  </a:srgbClr>
                </a:solidFill>
                <a:latin typeface="Arial" charset="0"/>
                <a:ea typeface="宋体" panose="02010600030101010101" pitchFamily="2" charset="-122"/>
                <a:cs typeface="Arial" charset="0"/>
              </a:rPr>
              <a:t>2</a:t>
            </a:r>
            <a:r>
              <a:rPr lang="en-US" altLang="zh-CN" sz="2000" dirty="0">
                <a:solidFill>
                  <a:srgbClr val="000000">
                    <a:lumMod val="75000"/>
                    <a:lumOff val="25000"/>
                  </a:srgbClr>
                </a:solidFill>
                <a:latin typeface="Arial" charset="0"/>
                <a:ea typeface="宋体" panose="02010600030101010101" pitchFamily="2" charset="-122"/>
                <a:cs typeface="Arial" charset="0"/>
              </a:rPr>
              <a:t> Office of Air Quality Planning &amp; Standards, US EPA, RTP, NC, USA</a:t>
            </a:r>
          </a:p>
          <a:p>
            <a:pPr defTabSz="914400" fontAlgn="base">
              <a:spcAft>
                <a:spcPts val="600"/>
              </a:spcAft>
              <a:defRPr/>
            </a:pPr>
            <a:r>
              <a:rPr lang="en-US" altLang="zh-CN" sz="2000" baseline="30000" dirty="0">
                <a:solidFill>
                  <a:srgbClr val="000000">
                    <a:lumMod val="75000"/>
                    <a:lumOff val="25000"/>
                  </a:srgbClr>
                </a:solidFill>
                <a:latin typeface="Arial" charset="0"/>
                <a:ea typeface="宋体" panose="02010600030101010101" pitchFamily="2" charset="-122"/>
                <a:cs typeface="Arial" charset="0"/>
              </a:rPr>
              <a:t>3  </a:t>
            </a:r>
            <a:r>
              <a:rPr lang="en-US" altLang="zh-CN" sz="2000" dirty="0">
                <a:solidFill>
                  <a:srgbClr val="000000">
                    <a:lumMod val="75000"/>
                    <a:lumOff val="25000"/>
                  </a:srgbClr>
                </a:solidFill>
                <a:latin typeface="Arial" charset="0"/>
                <a:ea typeface="宋体" panose="02010600030101010101" pitchFamily="2" charset="-122"/>
                <a:cs typeface="Arial" charset="0"/>
              </a:rPr>
              <a:t>South China University of Technology, Guangzhou, </a:t>
            </a:r>
            <a:r>
              <a:rPr lang="en-US" altLang="zh-CN" sz="2000" dirty="0" smtClean="0">
                <a:solidFill>
                  <a:srgbClr val="000000">
                    <a:lumMod val="75000"/>
                    <a:lumOff val="25000"/>
                  </a:srgbClr>
                </a:solidFill>
                <a:latin typeface="Arial" charset="0"/>
                <a:ea typeface="宋体" panose="02010600030101010101" pitchFamily="2" charset="-122"/>
                <a:cs typeface="Arial" charset="0"/>
              </a:rPr>
              <a:t>China</a:t>
            </a:r>
            <a:endParaRPr lang="en-US" altLang="zh-CN" sz="2000" dirty="0">
              <a:solidFill>
                <a:srgbClr val="000000">
                  <a:lumMod val="75000"/>
                  <a:lumOff val="25000"/>
                </a:srgbClr>
              </a:solidFill>
              <a:latin typeface="Arial" charset="0"/>
              <a:ea typeface="宋体" panose="02010600030101010101" pitchFamily="2" charset="-122"/>
              <a:cs typeface="Arial" charset="0"/>
            </a:endParaRPr>
          </a:p>
        </p:txBody>
      </p:sp>
      <p:sp>
        <p:nvSpPr>
          <p:cNvPr id="62" name="TextBox 61"/>
          <p:cNvSpPr txBox="1"/>
          <p:nvPr/>
        </p:nvSpPr>
        <p:spPr>
          <a:xfrm>
            <a:off x="3004555" y="6393275"/>
            <a:ext cx="5857694" cy="369332"/>
          </a:xfrm>
          <a:prstGeom prst="rect">
            <a:avLst/>
          </a:prstGeom>
          <a:noFill/>
        </p:spPr>
        <p:txBody>
          <a:bodyPr wrap="none" rtlCol="0">
            <a:spAutoFit/>
          </a:bodyPr>
          <a:lstStyle/>
          <a:p>
            <a:pPr>
              <a:defRPr/>
            </a:pPr>
            <a:r>
              <a:rPr lang="en-US" altLang="zh-CN" i="1" dirty="0">
                <a:solidFill>
                  <a:srgbClr val="0000CC"/>
                </a:solidFill>
                <a:latin typeface="Arial"/>
                <a:ea typeface="宋体"/>
              </a:rPr>
              <a:t>2019 </a:t>
            </a:r>
            <a:r>
              <a:rPr lang="en-US" altLang="zh-CN" i="1" dirty="0" smtClean="0">
                <a:solidFill>
                  <a:srgbClr val="0000CC"/>
                </a:solidFill>
                <a:latin typeface="Arial"/>
                <a:ea typeface="宋体"/>
              </a:rPr>
              <a:t>CMAS annual meeting</a:t>
            </a:r>
            <a:r>
              <a:rPr lang="en-US" i="1" dirty="0" smtClean="0">
                <a:solidFill>
                  <a:srgbClr val="0000CC"/>
                </a:solidFill>
                <a:latin typeface="Arial"/>
                <a:ea typeface="宋体"/>
              </a:rPr>
              <a:t>, Oct 21</a:t>
            </a:r>
            <a:r>
              <a:rPr lang="en-US" i="1" baseline="30000" dirty="0" smtClean="0">
                <a:solidFill>
                  <a:srgbClr val="0000CC"/>
                </a:solidFill>
                <a:latin typeface="Arial"/>
                <a:ea typeface="宋体"/>
              </a:rPr>
              <a:t>st</a:t>
            </a:r>
            <a:r>
              <a:rPr lang="en-US" i="1" dirty="0" smtClean="0">
                <a:solidFill>
                  <a:srgbClr val="0000CC"/>
                </a:solidFill>
                <a:latin typeface="Arial"/>
                <a:ea typeface="宋体"/>
              </a:rPr>
              <a:t>, Chapel Hill, NC</a:t>
            </a:r>
            <a:endParaRPr lang="en-US" i="1" dirty="0">
              <a:solidFill>
                <a:srgbClr val="0000CC"/>
              </a:solidFill>
              <a:latin typeface="Arial"/>
              <a:ea typeface="宋体"/>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059" t="32674" r="9269" b="42307"/>
          <a:stretch/>
        </p:blipFill>
        <p:spPr>
          <a:xfrm>
            <a:off x="268780" y="197472"/>
            <a:ext cx="4471931" cy="907427"/>
          </a:xfrm>
          <a:prstGeom prst="rect">
            <a:avLst/>
          </a:prstGeom>
        </p:spPr>
      </p:pic>
      <p:sp>
        <p:nvSpPr>
          <p:cNvPr id="64" name="副标题 1"/>
          <p:cNvSpPr txBox="1">
            <a:spLocks/>
          </p:cNvSpPr>
          <p:nvPr/>
        </p:nvSpPr>
        <p:spPr>
          <a:xfrm>
            <a:off x="1528906" y="3572598"/>
            <a:ext cx="9415656" cy="1030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zh-CN" sz="2400" dirty="0" smtClean="0">
                <a:solidFill>
                  <a:srgbClr val="0000CC"/>
                </a:solidFill>
                <a:latin typeface="Arial" panose="020B0604020202020204" pitchFamily="34" charset="0"/>
                <a:cs typeface="Arial" panose="020B0604020202020204" pitchFamily="34" charset="0"/>
              </a:rPr>
              <a:t>Jia Xing</a:t>
            </a:r>
            <a:r>
              <a:rPr lang="en-US" altLang="zh-CN" sz="2400" baseline="30000" dirty="0" smtClean="0">
                <a:solidFill>
                  <a:srgbClr val="0000CC"/>
                </a:solidFill>
                <a:latin typeface="Arial" panose="020B0604020202020204" pitchFamily="34" charset="0"/>
                <a:cs typeface="Arial" panose="020B0604020202020204" pitchFamily="34" charset="0"/>
              </a:rPr>
              <a:t>1</a:t>
            </a:r>
            <a:r>
              <a:rPr lang="en-US" altLang="zh-CN" sz="2400" dirty="0" smtClean="0">
                <a:solidFill>
                  <a:srgbClr val="0000CC"/>
                </a:solidFill>
                <a:latin typeface="Arial" panose="020B0604020202020204" pitchFamily="34" charset="0"/>
                <a:cs typeface="Arial" panose="020B0604020202020204" pitchFamily="34" charset="0"/>
              </a:rPr>
              <a:t>, </a:t>
            </a:r>
            <a:r>
              <a:rPr lang="en-US" altLang="zh-CN" sz="2400" dirty="0" err="1" smtClean="0">
                <a:solidFill>
                  <a:srgbClr val="0000CC"/>
                </a:solidFill>
                <a:latin typeface="Arial" panose="020B0604020202020204" pitchFamily="34" charset="0"/>
                <a:cs typeface="Arial" panose="020B0604020202020204" pitchFamily="34" charset="0"/>
              </a:rPr>
              <a:t>Shuxiao</a:t>
            </a:r>
            <a:r>
              <a:rPr lang="en-US" altLang="zh-CN" sz="2400" dirty="0" smtClean="0">
                <a:solidFill>
                  <a:srgbClr val="0000CC"/>
                </a:solidFill>
                <a:latin typeface="Arial" panose="020B0604020202020204" pitchFamily="34" charset="0"/>
                <a:cs typeface="Arial" panose="020B0604020202020204" pitchFamily="34" charset="0"/>
              </a:rPr>
              <a:t> Wang</a:t>
            </a:r>
            <a:r>
              <a:rPr lang="en-US" altLang="zh-CN" sz="2400" baseline="30000" dirty="0" smtClean="0">
                <a:solidFill>
                  <a:srgbClr val="0000CC"/>
                </a:solidFill>
                <a:latin typeface="Arial" panose="020B0604020202020204" pitchFamily="34" charset="0"/>
                <a:cs typeface="Arial" panose="020B0604020202020204" pitchFamily="34" charset="0"/>
              </a:rPr>
              <a:t>1</a:t>
            </a:r>
            <a:r>
              <a:rPr lang="en-US" altLang="zh-CN" sz="2400" dirty="0" smtClean="0">
                <a:solidFill>
                  <a:srgbClr val="0000CC"/>
                </a:solidFill>
                <a:latin typeface="Arial" panose="020B0604020202020204" pitchFamily="34" charset="0"/>
                <a:cs typeface="Arial" panose="020B0604020202020204" pitchFamily="34" charset="0"/>
              </a:rPr>
              <a:t>, James T. Kelly</a:t>
            </a:r>
            <a:r>
              <a:rPr lang="en-US" altLang="zh-CN" sz="2400" baseline="30000" dirty="0">
                <a:solidFill>
                  <a:srgbClr val="0000CC"/>
                </a:solidFill>
                <a:latin typeface="Arial" panose="020B0604020202020204" pitchFamily="34" charset="0"/>
                <a:cs typeface="Arial" panose="020B0604020202020204" pitchFamily="34" charset="0"/>
              </a:rPr>
              <a:t>2</a:t>
            </a:r>
            <a:r>
              <a:rPr lang="en-US" altLang="zh-CN" sz="2400" dirty="0" smtClean="0">
                <a:solidFill>
                  <a:srgbClr val="0000CC"/>
                </a:solidFill>
                <a:latin typeface="Arial" panose="020B0604020202020204" pitchFamily="34" charset="0"/>
                <a:cs typeface="Arial" panose="020B0604020202020204" pitchFamily="34" charset="0"/>
              </a:rPr>
              <a:t>, Carey Jang</a:t>
            </a:r>
            <a:r>
              <a:rPr lang="en-US" altLang="zh-CN" sz="2400" baseline="30000" dirty="0" smtClean="0">
                <a:solidFill>
                  <a:srgbClr val="0000CC"/>
                </a:solidFill>
                <a:latin typeface="Arial" panose="020B0604020202020204" pitchFamily="34" charset="0"/>
                <a:cs typeface="Arial" panose="020B0604020202020204" pitchFamily="34" charset="0"/>
              </a:rPr>
              <a:t>2</a:t>
            </a:r>
            <a:r>
              <a:rPr lang="en-US" altLang="zh-CN" sz="2400" dirty="0" smtClean="0">
                <a:solidFill>
                  <a:srgbClr val="0000CC"/>
                </a:solidFill>
                <a:latin typeface="Arial" panose="020B0604020202020204" pitchFamily="34" charset="0"/>
                <a:cs typeface="Arial" panose="020B0604020202020204" pitchFamily="34" charset="0"/>
              </a:rPr>
              <a:t>,  Yun Zhu</a:t>
            </a:r>
            <a:r>
              <a:rPr lang="en-US" altLang="zh-CN" sz="2400" baseline="30000" dirty="0" smtClean="0">
                <a:solidFill>
                  <a:srgbClr val="0000CC"/>
                </a:solidFill>
                <a:latin typeface="Arial" panose="020B0604020202020204" pitchFamily="34" charset="0"/>
                <a:cs typeface="Arial" panose="020B0604020202020204" pitchFamily="34" charset="0"/>
              </a:rPr>
              <a:t>3</a:t>
            </a:r>
            <a:r>
              <a:rPr lang="en-US" altLang="zh-CN" sz="2400" dirty="0" smtClean="0">
                <a:solidFill>
                  <a:srgbClr val="0000CC"/>
                </a:solidFill>
                <a:latin typeface="Arial" panose="020B0604020202020204" pitchFamily="34" charset="0"/>
                <a:cs typeface="Arial" panose="020B0604020202020204" pitchFamily="34" charset="0"/>
              </a:rPr>
              <a:t>, Dian Ding</a:t>
            </a:r>
            <a:r>
              <a:rPr lang="en-US" altLang="zh-CN" sz="2400" baseline="30000" dirty="0" smtClean="0">
                <a:solidFill>
                  <a:srgbClr val="0000CC"/>
                </a:solidFill>
                <a:latin typeface="Arial" panose="020B0604020202020204" pitchFamily="34" charset="0"/>
                <a:cs typeface="Arial" panose="020B0604020202020204" pitchFamily="34" charset="0"/>
              </a:rPr>
              <a:t>1</a:t>
            </a:r>
            <a:r>
              <a:rPr lang="en-US" altLang="zh-CN" sz="2400" dirty="0" smtClean="0">
                <a:solidFill>
                  <a:srgbClr val="0000CC"/>
                </a:solidFill>
                <a:latin typeface="Arial" panose="020B0604020202020204" pitchFamily="34" charset="0"/>
                <a:cs typeface="Arial" panose="020B0604020202020204" pitchFamily="34" charset="0"/>
              </a:rPr>
              <a:t>, </a:t>
            </a:r>
            <a:r>
              <a:rPr lang="en-US" altLang="zh-CN" sz="2400" dirty="0" err="1" smtClean="0">
                <a:solidFill>
                  <a:srgbClr val="0000CC"/>
                </a:solidFill>
                <a:latin typeface="Arial" panose="020B0604020202020204" pitchFamily="34" charset="0"/>
                <a:cs typeface="Arial" panose="020B0604020202020204" pitchFamily="34" charset="0"/>
              </a:rPr>
              <a:t>Zhaoxin</a:t>
            </a:r>
            <a:r>
              <a:rPr lang="en-US" altLang="zh-CN" sz="2400" dirty="0" smtClean="0">
                <a:solidFill>
                  <a:srgbClr val="0000CC"/>
                </a:solidFill>
                <a:latin typeface="Arial" panose="020B0604020202020204" pitchFamily="34" charset="0"/>
                <a:cs typeface="Arial" panose="020B0604020202020204" pitchFamily="34" charset="0"/>
              </a:rPr>
              <a:t> Dong</a:t>
            </a:r>
            <a:r>
              <a:rPr lang="en-US" altLang="zh-CN" sz="2400" baseline="30000" dirty="0">
                <a:solidFill>
                  <a:srgbClr val="0000CC"/>
                </a:solidFill>
                <a:latin typeface="Arial" panose="020B0604020202020204" pitchFamily="34" charset="0"/>
                <a:cs typeface="Arial" panose="020B0604020202020204" pitchFamily="34" charset="0"/>
              </a:rPr>
              <a:t>1</a:t>
            </a:r>
            <a:r>
              <a:rPr lang="en-US" altLang="zh-CN" sz="2400" dirty="0" smtClean="0">
                <a:solidFill>
                  <a:srgbClr val="0000CC"/>
                </a:solidFill>
                <a:latin typeface="Arial" panose="020B0604020202020204" pitchFamily="34" charset="0"/>
                <a:cs typeface="Arial" panose="020B0604020202020204" pitchFamily="34" charset="0"/>
              </a:rPr>
              <a:t>, </a:t>
            </a:r>
            <a:r>
              <a:rPr lang="en-US" altLang="zh-CN" sz="2400" b="1" i="1" dirty="0" smtClean="0">
                <a:solidFill>
                  <a:srgbClr val="0000CC"/>
                </a:solidFill>
                <a:latin typeface="Arial" panose="020B0604020202020204" pitchFamily="34" charset="0"/>
                <a:cs typeface="Arial" panose="020B0604020202020204" pitchFamily="34" charset="0"/>
              </a:rPr>
              <a:t>Song Liu</a:t>
            </a:r>
            <a:r>
              <a:rPr lang="en-US" altLang="zh-CN" sz="2400" baseline="30000" dirty="0">
                <a:solidFill>
                  <a:srgbClr val="0000CC"/>
                </a:solidFill>
                <a:latin typeface="Arial" panose="020B0604020202020204" pitchFamily="34" charset="0"/>
                <a:cs typeface="Arial" panose="020B0604020202020204" pitchFamily="34" charset="0"/>
              </a:rPr>
              <a:t>1</a:t>
            </a:r>
            <a:r>
              <a:rPr lang="en-US" altLang="zh-CN" sz="2400" dirty="0" smtClean="0">
                <a:solidFill>
                  <a:srgbClr val="0000CC"/>
                </a:solidFill>
                <a:latin typeface="Arial" panose="020B0604020202020204" pitchFamily="34" charset="0"/>
                <a:cs typeface="Arial" panose="020B0604020202020204" pitchFamily="34" charset="0"/>
              </a:rPr>
              <a:t>, </a:t>
            </a:r>
            <a:r>
              <a:rPr lang="en-US" altLang="zh-CN" sz="2400" dirty="0" err="1" smtClean="0">
                <a:solidFill>
                  <a:srgbClr val="0000CC"/>
                </a:solidFill>
                <a:latin typeface="Arial" panose="020B0604020202020204" pitchFamily="34" charset="0"/>
                <a:cs typeface="Arial" panose="020B0604020202020204" pitchFamily="34" charset="0"/>
              </a:rPr>
              <a:t>Jiming</a:t>
            </a:r>
            <a:r>
              <a:rPr lang="en-US" altLang="zh-CN" sz="2400" dirty="0" smtClean="0">
                <a:solidFill>
                  <a:srgbClr val="0000CC"/>
                </a:solidFill>
                <a:latin typeface="Arial" panose="020B0604020202020204" pitchFamily="34" charset="0"/>
                <a:cs typeface="Arial" panose="020B0604020202020204" pitchFamily="34" charset="0"/>
              </a:rPr>
              <a:t> Hao</a:t>
            </a:r>
            <a:r>
              <a:rPr lang="en-US" altLang="zh-CN" sz="2400" baseline="30000" dirty="0" smtClean="0">
                <a:solidFill>
                  <a:srgbClr val="0000CC"/>
                </a:solidFill>
                <a:latin typeface="Arial" panose="020B0604020202020204" pitchFamily="34" charset="0"/>
                <a:cs typeface="Arial" panose="020B0604020202020204" pitchFamily="34" charset="0"/>
              </a:rPr>
              <a:t>1</a:t>
            </a:r>
            <a:endParaRPr lang="en-US" altLang="zh-CN" sz="2400" dirty="0">
              <a:solidFill>
                <a:srgbClr val="0000CC"/>
              </a:solidFill>
              <a:latin typeface="Arial" panose="020B0604020202020204" pitchFamily="34" charset="0"/>
              <a:cs typeface="Arial" panose="020B0604020202020204" pitchFamily="34" charset="0"/>
            </a:endParaRPr>
          </a:p>
        </p:txBody>
      </p:sp>
      <p:sp>
        <p:nvSpPr>
          <p:cNvPr id="65" name="Rectangle 1034"/>
          <p:cNvSpPr txBox="1">
            <a:spLocks noChangeArrowheads="1"/>
          </p:cNvSpPr>
          <p:nvPr/>
        </p:nvSpPr>
        <p:spPr bwMode="auto">
          <a:xfrm>
            <a:off x="570378" y="1912434"/>
            <a:ext cx="11159175" cy="153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675" tIns="33338" rIns="66675" bIns="33338" numCol="1" anchor="ctr" anchorCtr="0" compatLnSpc="1">
            <a:prstTxWarp prst="textNoShape">
              <a:avLst/>
            </a:prstTxWarp>
          </a:bodyPr>
          <a:lstStyle>
            <a:lvl1pPr algn="l" defTabSz="901700" rtl="0" fontAlgn="base">
              <a:spcBef>
                <a:spcPct val="0"/>
              </a:spcBef>
              <a:spcAft>
                <a:spcPct val="0"/>
              </a:spcAft>
              <a:defRPr sz="4000" b="1" kern="1200">
                <a:solidFill>
                  <a:schemeClr val="bg1"/>
                </a:solidFill>
                <a:latin typeface="+mj-lt"/>
                <a:ea typeface="+mj-ea"/>
                <a:cs typeface="+mj-cs"/>
              </a:defRPr>
            </a:lvl1pPr>
            <a:lvl2pPr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2pPr>
            <a:lvl3pPr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3pPr>
            <a:lvl4pPr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4pPr>
            <a:lvl5pPr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5pPr>
            <a:lvl6pPr marL="457200"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6pPr>
            <a:lvl7pPr marL="914400"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7pPr>
            <a:lvl8pPr marL="1371600"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8pPr>
            <a:lvl9pPr marL="1828800" algn="l" defTabSz="901700" rtl="0" fontAlgn="base">
              <a:spcBef>
                <a:spcPct val="0"/>
              </a:spcBef>
              <a:spcAft>
                <a:spcPct val="0"/>
              </a:spcAft>
              <a:defRPr sz="4000" b="1">
                <a:solidFill>
                  <a:schemeClr val="bg1"/>
                </a:solidFill>
                <a:latin typeface="Times New Roman" panose="02020603050405020304" pitchFamily="18" charset="0"/>
                <a:ea typeface="宋体" panose="02010600030101010101" pitchFamily="2" charset="-122"/>
              </a:defRPr>
            </a:lvl9pPr>
          </a:lstStyle>
          <a:p>
            <a:pPr lvl="0" algn="ctr"/>
            <a:r>
              <a:rPr lang="en-US" sz="3600" dirty="0">
                <a:solidFill>
                  <a:srgbClr val="0000CC"/>
                </a:solidFill>
                <a:latin typeface="Arial" panose="020B0604020202020204" pitchFamily="34" charset="0"/>
                <a:ea typeface="黑体"/>
                <a:cs typeface="Arial" panose="020B0604020202020204" pitchFamily="34" charset="0"/>
              </a:rPr>
              <a:t>An efficient way in quantifying the nonlinear response of air pollution to emission changes using the indicator-based response surface model</a:t>
            </a:r>
            <a:endParaRPr lang="en-US" altLang="zh-CN" dirty="0">
              <a:solidFill>
                <a:srgbClr val="0000CC"/>
              </a:solidFill>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410717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Peak Ratio (PR) in the Beijing-Tianjin-Hebei region</a:t>
            </a:r>
          </a:p>
        </p:txBody>
      </p:sp>
      <p:pic>
        <p:nvPicPr>
          <p:cNvPr id="4" name="Picture 3" descr="C:\Users\wangj\Desktop\PR_GG.jpg"/>
          <p:cNvPicPr/>
          <p:nvPr/>
        </p:nvPicPr>
        <p:blipFill>
          <a:blip r:embed="rId2">
            <a:extLst>
              <a:ext uri="{28A0092B-C50C-407E-A947-70E740481C1C}">
                <a14:useLocalDpi xmlns:a14="http://schemas.microsoft.com/office/drawing/2010/main" val="0"/>
              </a:ext>
            </a:extLst>
          </a:blip>
          <a:srcRect/>
          <a:stretch>
            <a:fillRect/>
          </a:stretch>
        </p:blipFill>
        <p:spPr bwMode="auto">
          <a:xfrm>
            <a:off x="6553234" y="1370929"/>
            <a:ext cx="3590466" cy="4132780"/>
          </a:xfrm>
          <a:prstGeom prst="rect">
            <a:avLst/>
          </a:prstGeom>
          <a:noFill/>
          <a:ln>
            <a:noFill/>
          </a:ln>
        </p:spPr>
      </p:pic>
      <p:sp>
        <p:nvSpPr>
          <p:cNvPr id="5" name="TextBox 4"/>
          <p:cNvSpPr txBox="1"/>
          <p:nvPr/>
        </p:nvSpPr>
        <p:spPr>
          <a:xfrm>
            <a:off x="11165432" y="871072"/>
            <a:ext cx="957313" cy="369332"/>
          </a:xfrm>
          <a:prstGeom prst="rect">
            <a:avLst/>
          </a:prstGeom>
          <a:noFill/>
        </p:spPr>
        <p:txBody>
          <a:bodyPr wrap="none" rtlCol="0">
            <a:spAutoFit/>
          </a:bodyPr>
          <a:lstStyle/>
          <a:p>
            <a:r>
              <a:rPr lang="en-US" dirty="0" smtClean="0"/>
              <a:t>2014/7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6290092"/>
              </p:ext>
            </p:extLst>
          </p:nvPr>
        </p:nvGraphicFramePr>
        <p:xfrm>
          <a:off x="2165478" y="1542484"/>
          <a:ext cx="3425526" cy="3642726"/>
        </p:xfrm>
        <a:graphic>
          <a:graphicData uri="http://schemas.openxmlformats.org/drawingml/2006/table">
            <a:tbl>
              <a:tblPr firstRow="1" firstCol="1" bandRow="1">
                <a:tableStyleId>{B301B821-A1FF-4177-AEE7-76D212191A09}</a:tableStyleId>
              </a:tblPr>
              <a:tblGrid>
                <a:gridCol w="1141842">
                  <a:extLst>
                    <a:ext uri="{9D8B030D-6E8A-4147-A177-3AD203B41FA5}">
                      <a16:colId xmlns:a16="http://schemas.microsoft.com/office/drawing/2014/main" val="2848437348"/>
                    </a:ext>
                  </a:extLst>
                </a:gridCol>
                <a:gridCol w="1141842">
                  <a:extLst>
                    <a:ext uri="{9D8B030D-6E8A-4147-A177-3AD203B41FA5}">
                      <a16:colId xmlns:a16="http://schemas.microsoft.com/office/drawing/2014/main" val="632282598"/>
                    </a:ext>
                  </a:extLst>
                </a:gridCol>
                <a:gridCol w="1141842">
                  <a:extLst>
                    <a:ext uri="{9D8B030D-6E8A-4147-A177-3AD203B41FA5}">
                      <a16:colId xmlns:a16="http://schemas.microsoft.com/office/drawing/2014/main" val="1301040751"/>
                    </a:ext>
                  </a:extLst>
                </a:gridCol>
              </a:tblGrid>
              <a:tr h="607121">
                <a:tc>
                  <a:txBody>
                    <a:bodyPr/>
                    <a:lstStyle/>
                    <a:p>
                      <a:pPr algn="ctr" fontAlgn="b">
                        <a:lnSpc>
                          <a:spcPct val="150000"/>
                        </a:lnSpc>
                      </a:pP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Jan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a:effectLst/>
                        </a:rPr>
                        <a:t>Jul</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8493119"/>
                  </a:ext>
                </a:extLst>
              </a:tr>
              <a:tr h="607121">
                <a:tc>
                  <a:txBody>
                    <a:bodyPr/>
                    <a:lstStyle/>
                    <a:p>
                      <a:pPr algn="ctr" fontAlgn="b">
                        <a:lnSpc>
                          <a:spcPct val="150000"/>
                        </a:lnSpc>
                      </a:pPr>
                      <a:r>
                        <a:rPr lang="en-US" sz="1800" u="none" strike="noStrike" dirty="0">
                          <a:effectLst/>
                        </a:rPr>
                        <a:t>Beijing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a:effectLst/>
                        </a:rPr>
                        <a:t>0.76</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0217308"/>
                  </a:ext>
                </a:extLst>
              </a:tr>
              <a:tr h="607121">
                <a:tc>
                  <a:txBody>
                    <a:bodyPr/>
                    <a:lstStyle/>
                    <a:p>
                      <a:pPr algn="ctr" fontAlgn="b">
                        <a:lnSpc>
                          <a:spcPct val="150000"/>
                        </a:lnSpc>
                      </a:pPr>
                      <a:r>
                        <a:rPr lang="en-US" sz="1800" u="none" strike="noStrike">
                          <a:effectLst/>
                        </a:rPr>
                        <a:t>Tianjin</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0.45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5796795"/>
                  </a:ext>
                </a:extLst>
              </a:tr>
              <a:tr h="607121">
                <a:tc>
                  <a:txBody>
                    <a:bodyPr/>
                    <a:lstStyle/>
                    <a:p>
                      <a:pPr algn="ctr" fontAlgn="b">
                        <a:lnSpc>
                          <a:spcPct val="150000"/>
                        </a:lnSpc>
                      </a:pPr>
                      <a:r>
                        <a:rPr lang="en-US" sz="1800" u="none" strike="noStrike" dirty="0" err="1">
                          <a:effectLst/>
                        </a:rPr>
                        <a:t>HebeiN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0.19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&gt;1.2</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7592258"/>
                  </a:ext>
                </a:extLst>
              </a:tr>
              <a:tr h="607121">
                <a:tc>
                  <a:txBody>
                    <a:bodyPr/>
                    <a:lstStyle/>
                    <a:p>
                      <a:pPr algn="ctr" fontAlgn="b">
                        <a:lnSpc>
                          <a:spcPct val="150000"/>
                        </a:lnSpc>
                      </a:pPr>
                      <a:r>
                        <a:rPr lang="en-US" sz="1800" u="none" strike="noStrike">
                          <a:effectLst/>
                        </a:rPr>
                        <a:t>HebeiE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0.15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0.74</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9741128"/>
                  </a:ext>
                </a:extLst>
              </a:tr>
              <a:tr h="607121">
                <a:tc>
                  <a:txBody>
                    <a:bodyPr/>
                    <a:lstStyle/>
                    <a:p>
                      <a:pPr algn="ctr" fontAlgn="b">
                        <a:lnSpc>
                          <a:spcPct val="150000"/>
                        </a:lnSpc>
                      </a:pPr>
                      <a:r>
                        <a:rPr lang="en-US" sz="1800" u="none" strike="noStrike" dirty="0" err="1">
                          <a:effectLst/>
                        </a:rPr>
                        <a:t>HebeiS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0.59</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7844077"/>
                  </a:ext>
                </a:extLst>
              </a:tr>
            </a:tbl>
          </a:graphicData>
        </a:graphic>
      </p:graphicFrame>
      <p:cxnSp>
        <p:nvCxnSpPr>
          <p:cNvPr id="7" name="Straight Arrow Connector 6"/>
          <p:cNvCxnSpPr/>
          <p:nvPr/>
        </p:nvCxnSpPr>
        <p:spPr bwMode="auto">
          <a:xfrm flipH="1" flipV="1">
            <a:off x="5421304" y="2581325"/>
            <a:ext cx="2544630" cy="425763"/>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H="1">
            <a:off x="5421303" y="2455658"/>
            <a:ext cx="2544631" cy="1330740"/>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H="1" flipV="1">
            <a:off x="5421303" y="3130378"/>
            <a:ext cx="2927164" cy="337294"/>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H="1">
            <a:off x="5401835" y="3130378"/>
            <a:ext cx="3367146" cy="1236272"/>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H="1">
            <a:off x="5401836" y="4461118"/>
            <a:ext cx="1979377" cy="451885"/>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00594" y="5762930"/>
            <a:ext cx="10110781" cy="830997"/>
          </a:xfrm>
          <a:prstGeom prst="rect">
            <a:avLst/>
          </a:prstGeom>
        </p:spPr>
        <p:txBody>
          <a:bodyPr wrap="square">
            <a:spAutoFit/>
          </a:bodyPr>
          <a:lstStyle/>
          <a:p>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Smaller PRs (</a:t>
            </a:r>
            <a:r>
              <a:rPr lang="en-US" sz="2400" kern="100" dirty="0" smtClean="0">
                <a:solidFill>
                  <a:srgbClr val="0000CC"/>
                </a:solidFill>
                <a:latin typeface="Arial" panose="020B0604020202020204" pitchFamily="34" charset="0"/>
                <a:ea typeface="等线" panose="02010600030101010101" pitchFamily="2" charset="-122"/>
                <a:cs typeface="Arial" panose="020B0604020202020204" pitchFamily="34" charset="0"/>
              </a:rPr>
              <a:t>0.4</a:t>
            </a:r>
            <a:r>
              <a:rPr lang="en-US" altLang="zh-CN" sz="2400" kern="100" dirty="0" smtClean="0">
                <a:solidFill>
                  <a:srgbClr val="0000CC"/>
                </a:solidFill>
                <a:latin typeface="Arial" panose="020B0604020202020204" pitchFamily="34" charset="0"/>
                <a:ea typeface="等线" panose="02010600030101010101" pitchFamily="2" charset="-122"/>
                <a:cs typeface="Arial" panose="020B0604020202020204" pitchFamily="34" charset="0"/>
              </a:rPr>
              <a:t>–</a:t>
            </a:r>
            <a:r>
              <a:rPr lang="en-US" sz="2400" kern="100" dirty="0" smtClean="0">
                <a:solidFill>
                  <a:srgbClr val="0000CC"/>
                </a:solidFill>
                <a:latin typeface="Arial" panose="020B0604020202020204" pitchFamily="34" charset="0"/>
                <a:ea typeface="等线" panose="02010600030101010101" pitchFamily="2" charset="-122"/>
                <a:cs typeface="Arial" panose="020B0604020202020204" pitchFamily="34" charset="0"/>
              </a:rPr>
              <a:t>0.8) </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were evident in </a:t>
            </a:r>
            <a:r>
              <a:rPr 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urban areas </a:t>
            </a:r>
            <a:r>
              <a:rPr lang="en-US" sz="2400" kern="100" dirty="0" smtClean="0">
                <a:solidFill>
                  <a:srgbClr val="0000CC"/>
                </a:solidFill>
                <a:latin typeface="Arial" panose="020B0604020202020204" pitchFamily="34" charset="0"/>
                <a:ea typeface="等线" panose="02010600030101010101" pitchFamily="2" charset="-122"/>
                <a:cs typeface="Arial" panose="020B0604020202020204" pitchFamily="34" charset="0"/>
              </a:rPr>
              <a:t>where </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NO</a:t>
            </a:r>
            <a:r>
              <a:rPr lang="en-US" sz="2400" kern="100" baseline="-25000" dirty="0">
                <a:solidFill>
                  <a:srgbClr val="0000CC"/>
                </a:solidFill>
                <a:latin typeface="Arial" panose="020B0604020202020204" pitchFamily="34" charset="0"/>
                <a:ea typeface="等线" panose="02010600030101010101" pitchFamily="2" charset="-122"/>
                <a:cs typeface="Arial" panose="020B0604020202020204" pitchFamily="34" charset="0"/>
              </a:rPr>
              <a:t>x</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 emissions are saturated, resulting in a strong </a:t>
            </a:r>
            <a:r>
              <a:rPr 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VOC-limited </a:t>
            </a:r>
            <a:r>
              <a:rPr lang="en-US" sz="2400" kern="100" dirty="0" smtClean="0">
                <a:solidFill>
                  <a:srgbClr val="0000CC"/>
                </a:solidFill>
                <a:latin typeface="Arial" panose="020B0604020202020204" pitchFamily="34" charset="0"/>
                <a:ea typeface="等线" panose="02010600030101010101" pitchFamily="2" charset="-122"/>
                <a:cs typeface="Arial" panose="020B0604020202020204" pitchFamily="34" charset="0"/>
              </a:rPr>
              <a:t>condition</a:t>
            </a:r>
            <a:endParaRPr lang="en-US" sz="2400" dirty="0">
              <a:solidFill>
                <a:srgbClr val="0000CC"/>
              </a:solidFill>
              <a:latin typeface="Arial" panose="020B0604020202020204" pitchFamily="34" charset="0"/>
              <a:cs typeface="Arial" panose="020B0604020202020204" pitchFamily="34" charset="0"/>
            </a:endParaRPr>
          </a:p>
        </p:txBody>
      </p:sp>
      <p:sp>
        <p:nvSpPr>
          <p:cNvPr id="13" name="TextBox 12"/>
          <p:cNvSpPr txBox="1"/>
          <p:nvPr/>
        </p:nvSpPr>
        <p:spPr>
          <a:xfrm>
            <a:off x="7829735" y="907129"/>
            <a:ext cx="1128835" cy="400110"/>
          </a:xfrm>
          <a:prstGeom prst="rect">
            <a:avLst/>
          </a:prstGeom>
          <a:noFill/>
        </p:spPr>
        <p:txBody>
          <a:bodyPr wrap="none" rtlCol="0">
            <a:spAutoFit/>
          </a:bodyPr>
          <a:lstStyle/>
          <a:p>
            <a:r>
              <a:rPr lang="en-US" sz="2000" dirty="0" smtClean="0"/>
              <a:t>PR map</a:t>
            </a:r>
            <a:endParaRPr lang="en-US" sz="2000" dirty="0"/>
          </a:p>
        </p:txBody>
      </p:sp>
    </p:spTree>
    <p:extLst>
      <p:ext uri="{BB962C8B-B14F-4D97-AF65-F5344CB8AC3E}">
        <p14:creationId xmlns:p14="http://schemas.microsoft.com/office/powerpoint/2010/main" val="13980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Definition of suggested VOC/NOx ratio</a:t>
            </a:r>
          </a:p>
        </p:txBody>
      </p:sp>
      <p:sp>
        <p:nvSpPr>
          <p:cNvPr id="4" name="Rectangle 3"/>
          <p:cNvSpPr/>
          <p:nvPr/>
        </p:nvSpPr>
        <p:spPr>
          <a:xfrm>
            <a:off x="1994780" y="953877"/>
            <a:ext cx="8157117" cy="369332"/>
          </a:xfrm>
          <a:prstGeom prst="rect">
            <a:avLst/>
          </a:prstGeom>
        </p:spPr>
        <p:txBody>
          <a:bodyPr wrap="square">
            <a:spAutoFit/>
          </a:bodyPr>
          <a:lstStyle/>
          <a:p>
            <a:pPr algn="ctr"/>
            <a:r>
              <a:rPr lang="en-US" b="1" dirty="0"/>
              <a:t>2-D isopleths of O</a:t>
            </a:r>
            <a:r>
              <a:rPr lang="en-US" b="1" baseline="-25000" dirty="0"/>
              <a:t>3</a:t>
            </a:r>
            <a:r>
              <a:rPr lang="en-US" b="1" dirty="0"/>
              <a:t> sensitivity to NO</a:t>
            </a:r>
            <a:r>
              <a:rPr lang="en-US" b="1" baseline="-25000" dirty="0"/>
              <a:t>x</a:t>
            </a:r>
            <a:r>
              <a:rPr lang="en-US" b="1" dirty="0"/>
              <a:t> and </a:t>
            </a:r>
            <a:r>
              <a:rPr lang="en-US" b="1" dirty="0" smtClean="0"/>
              <a:t>VOC emission </a:t>
            </a:r>
            <a:r>
              <a:rPr lang="en-US" b="1" dirty="0"/>
              <a:t>changes</a:t>
            </a:r>
          </a:p>
        </p:txBody>
      </p:sp>
      <p:pic>
        <p:nvPicPr>
          <p:cNvPr id="5" name="Picture 4"/>
          <p:cNvPicPr>
            <a:picLocks noChangeAspect="1"/>
          </p:cNvPicPr>
          <p:nvPr/>
        </p:nvPicPr>
        <p:blipFill>
          <a:blip r:embed="rId2"/>
          <a:stretch>
            <a:fillRect/>
          </a:stretch>
        </p:blipFill>
        <p:spPr>
          <a:xfrm>
            <a:off x="1353165" y="1747722"/>
            <a:ext cx="6990480" cy="4965840"/>
          </a:xfrm>
          <a:prstGeom prst="rect">
            <a:avLst/>
          </a:prstGeom>
        </p:spPr>
      </p:pic>
      <p:cxnSp>
        <p:nvCxnSpPr>
          <p:cNvPr id="6" name="Straight Arrow Connector 5"/>
          <p:cNvCxnSpPr/>
          <p:nvPr/>
        </p:nvCxnSpPr>
        <p:spPr>
          <a:xfrm flipH="1">
            <a:off x="5006450" y="2602276"/>
            <a:ext cx="979669" cy="318855"/>
          </a:xfrm>
          <a:prstGeom prst="straightConnector1">
            <a:avLst/>
          </a:prstGeom>
          <a:noFill/>
          <a:ln w="38100" cap="flat" cmpd="sng" algn="ctr">
            <a:solidFill>
              <a:srgbClr val="70AD47">
                <a:lumMod val="50000"/>
              </a:srgbClr>
            </a:solidFill>
            <a:prstDash val="solid"/>
            <a:miter lim="800000"/>
            <a:tailEnd type="triangle"/>
          </a:ln>
          <a:effectLst/>
        </p:spPr>
      </p:cxnSp>
      <p:cxnSp>
        <p:nvCxnSpPr>
          <p:cNvPr id="7" name="Straight Arrow Connector 6"/>
          <p:cNvCxnSpPr/>
          <p:nvPr/>
        </p:nvCxnSpPr>
        <p:spPr>
          <a:xfrm flipV="1">
            <a:off x="2412705" y="2568354"/>
            <a:ext cx="4349167" cy="26179"/>
          </a:xfrm>
          <a:prstGeom prst="straightConnector1">
            <a:avLst/>
          </a:prstGeom>
          <a:noFill/>
          <a:ln w="57150" cap="flat" cmpd="sng" algn="ctr">
            <a:solidFill>
              <a:sysClr val="windowText" lastClr="000000"/>
            </a:solidFill>
            <a:prstDash val="dash"/>
            <a:miter lim="800000"/>
            <a:headEnd type="none" w="med" len="med"/>
            <a:tailEnd type="none" w="med" len="med"/>
          </a:ln>
          <a:effectLst/>
        </p:spPr>
      </p:cxnSp>
      <mc:AlternateContent xmlns:mc="http://schemas.openxmlformats.org/markup-compatibility/2006" xmlns:a14="http://schemas.microsoft.com/office/drawing/2010/main">
        <mc:Choice Requires="a14">
          <p:sp>
            <p:nvSpPr>
              <p:cNvPr id="8" name="Rectangle 7"/>
              <p:cNvSpPr/>
              <p:nvPr/>
            </p:nvSpPr>
            <p:spPr>
              <a:xfrm>
                <a:off x="4081677" y="6098622"/>
                <a:ext cx="1160831" cy="369332"/>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altLang="zh-CN" sz="1800"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𝐄</m:t>
                          </m:r>
                        </m:e>
                        <m:sub>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𝐍𝐎𝐱</m:t>
                          </m:r>
                        </m:sub>
                      </m:sSub>
                    </m:oMath>
                  </m:oMathPara>
                </a14:m>
                <a:endParaRPr kumimoji="0" lang="en-US" sz="1800" b="1" i="0" u="none" strike="noStrike" kern="0" cap="none" spc="0" normalizeH="0" baseline="0" noProof="0" dirty="0" smtClean="0">
                  <a:ln>
                    <a:noFill/>
                  </a:ln>
                  <a:solidFill>
                    <a:srgbClr val="C00000"/>
                  </a:solidFill>
                  <a:effectLst/>
                  <a:uLnTx/>
                  <a:uFillTx/>
                  <a:latin typeface="Calibri" panose="020F0502020204030204"/>
                </a:endParaRPr>
              </a:p>
            </p:txBody>
          </p:sp>
        </mc:Choice>
        <mc:Fallback xmlns="">
          <p:sp>
            <p:nvSpPr>
              <p:cNvPr id="8" name="Rectangle 7"/>
              <p:cNvSpPr>
                <a:spLocks noRot="1" noChangeAspect="1" noMove="1" noResize="1" noEditPoints="1" noAdjustHandles="1" noChangeArrowheads="1" noChangeShapeType="1" noTextEdit="1"/>
              </p:cNvSpPr>
              <p:nvPr/>
            </p:nvSpPr>
            <p:spPr>
              <a:xfrm>
                <a:off x="4081677" y="6098622"/>
                <a:ext cx="116083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rot="16200000">
                <a:off x="1167561" y="3865574"/>
                <a:ext cx="1135183" cy="369332"/>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altLang="zh-CN" sz="1800"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𝐄</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t>𝑽𝑶𝑪</m:t>
                          </m:r>
                        </m:sub>
                      </m:sSub>
                    </m:oMath>
                  </m:oMathPara>
                </a14:m>
                <a:endParaRPr kumimoji="0" lang="en-US" sz="1800" b="1" i="0" u="none" strike="noStrike" kern="0" cap="none" spc="0" normalizeH="0" baseline="0" noProof="0" dirty="0" smtClean="0">
                  <a:ln>
                    <a:noFill/>
                  </a:ln>
                  <a:solidFill>
                    <a:srgbClr val="C00000"/>
                  </a:solidFill>
                  <a:effectLst/>
                  <a:uLnTx/>
                  <a:uFillTx/>
                  <a:latin typeface="Calibri" panose="020F0502020204030204"/>
                </a:endParaRPr>
              </a:p>
            </p:txBody>
          </p:sp>
        </mc:Choice>
        <mc:Fallback xmlns="">
          <p:sp>
            <p:nvSpPr>
              <p:cNvPr id="9" name="Rectangle 8"/>
              <p:cNvSpPr>
                <a:spLocks noRot="1" noChangeAspect="1" noMove="1" noResize="1" noEditPoints="1" noAdjustHandles="1" noChangeArrowheads="1" noChangeShapeType="1" noTextEdit="1"/>
              </p:cNvSpPr>
              <p:nvPr/>
            </p:nvSpPr>
            <p:spPr>
              <a:xfrm rot="16200000">
                <a:off x="1167561" y="3865574"/>
                <a:ext cx="1135183" cy="369332"/>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p:cNvCxnSpPr/>
          <p:nvPr/>
        </p:nvCxnSpPr>
        <p:spPr>
          <a:xfrm>
            <a:off x="6045905" y="1947658"/>
            <a:ext cx="0" cy="3852121"/>
          </a:xfrm>
          <a:prstGeom prst="straightConnector1">
            <a:avLst/>
          </a:prstGeom>
          <a:noFill/>
          <a:ln w="57150" cap="flat" cmpd="sng" algn="ctr">
            <a:solidFill>
              <a:sysClr val="windowText" lastClr="000000"/>
            </a:solidFill>
            <a:prstDash val="dash"/>
            <a:miter lim="800000"/>
            <a:headEnd type="none" w="med" len="med"/>
            <a:tailEnd type="none" w="med" len="med"/>
          </a:ln>
          <a:effectLst/>
        </p:spPr>
      </p:cxnSp>
      <p:cxnSp>
        <p:nvCxnSpPr>
          <p:cNvPr id="11" name="Straight Arrow Connector 10"/>
          <p:cNvCxnSpPr/>
          <p:nvPr/>
        </p:nvCxnSpPr>
        <p:spPr>
          <a:xfrm flipH="1">
            <a:off x="2412708" y="2921131"/>
            <a:ext cx="2511897" cy="14666"/>
          </a:xfrm>
          <a:prstGeom prst="straightConnector1">
            <a:avLst/>
          </a:prstGeom>
          <a:noFill/>
          <a:ln w="38100" cap="flat" cmpd="sng" algn="ctr">
            <a:solidFill>
              <a:srgbClr val="70AD47">
                <a:lumMod val="50000"/>
              </a:srgbClr>
            </a:solidFill>
            <a:prstDash val="solid"/>
            <a:miter lim="800000"/>
            <a:tailEnd type="triangle"/>
          </a:ln>
          <a:effectLst/>
        </p:spPr>
      </p:cxnSp>
      <p:cxnSp>
        <p:nvCxnSpPr>
          <p:cNvPr id="12" name="Straight Arrow Connector 11"/>
          <p:cNvCxnSpPr/>
          <p:nvPr/>
        </p:nvCxnSpPr>
        <p:spPr>
          <a:xfrm flipH="1">
            <a:off x="4997983" y="2568354"/>
            <a:ext cx="8467" cy="3172178"/>
          </a:xfrm>
          <a:prstGeom prst="straightConnector1">
            <a:avLst/>
          </a:prstGeom>
          <a:noFill/>
          <a:ln w="38100" cap="flat" cmpd="sng" algn="ctr">
            <a:solidFill>
              <a:srgbClr val="FF0000"/>
            </a:solidFill>
            <a:prstDash val="sysDot"/>
            <a:miter lim="800000"/>
            <a:tailEnd type="triangle"/>
          </a:ln>
          <a:effectLst/>
        </p:spPr>
      </p:cxnSp>
      <mc:AlternateContent xmlns:mc="http://schemas.openxmlformats.org/markup-compatibility/2006" xmlns:a14="http://schemas.microsoft.com/office/drawing/2010/main">
        <mc:Choice Requires="a14">
          <p:sp>
            <p:nvSpPr>
              <p:cNvPr id="13" name="Rectangle 12"/>
              <p:cNvSpPr/>
              <p:nvPr/>
            </p:nvSpPr>
            <p:spPr>
              <a:xfrm>
                <a:off x="6870880" y="2033060"/>
                <a:ext cx="2023759" cy="546625"/>
              </a:xfrm>
              <a:prstGeom prst="rect">
                <a:avLst/>
              </a:prstGeom>
            </p:spPr>
            <p:txBody>
              <a:bodyPr wrap="none">
                <a:spAutoFit/>
              </a:bodyPr>
              <a:lstStyle/>
              <a:p>
                <a:pPr defTabSz="914400"/>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𝑉𝑁𝑟</m:t>
                      </m:r>
                      <m:r>
                        <a:rPr lang="en-US" i="1" smtClean="0">
                          <a:solidFill>
                            <a:srgbClr val="FF0000"/>
                          </a:solidFill>
                          <a:latin typeface="Cambria Math" panose="02040503050406030204" pitchFamily="18" charset="0"/>
                        </a:rPr>
                        <m:t>=</m:t>
                      </m:r>
                      <m:f>
                        <m:fPr>
                          <m:type m:val="skw"/>
                          <m:ctrlPr>
                            <a:rPr lang="en-US" i="1" smtClean="0">
                              <a:solidFill>
                                <a:srgbClr val="FF0000"/>
                              </a:solidFill>
                              <a:latin typeface="Cambria Math" panose="02040503050406030204" pitchFamily="18" charset="0"/>
                            </a:rPr>
                          </m:ctrlPr>
                        </m:fPr>
                        <m:num>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r>
                                <a:rPr lang="en-US" i="1" smtClean="0">
                                  <a:solidFill>
                                    <a:srgbClr val="FF0000"/>
                                  </a:solidFill>
                                  <a:latin typeface="Cambria Math" panose="02040503050406030204" pitchFamily="18" charset="0"/>
                                </a:rPr>
                                <m:t>𝑉𝑂𝐶</m:t>
                              </m:r>
                            </m:sub>
                          </m:sSub>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r>
                                <a:rPr lang="en-US" i="1">
                                  <a:solidFill>
                                    <a:srgbClr val="FF0000"/>
                                  </a:solidFill>
                                  <a:latin typeface="Cambria Math" panose="02040503050406030204" pitchFamily="18" charset="0"/>
                                </a:rPr>
                                <m:t>𝑁𝑂𝑥</m:t>
                              </m:r>
                            </m:sub>
                          </m:sSub>
                        </m:den>
                      </m:f>
                    </m:oMath>
                  </m:oMathPara>
                </a14:m>
                <a:endParaRPr lang="en-US" dirty="0">
                  <a:solidFill>
                    <a:srgbClr val="FF0000"/>
                  </a:solidFill>
                  <a:latin typeface="Calibri" panose="020F0502020204030204"/>
                </a:endParaRPr>
              </a:p>
            </p:txBody>
          </p:sp>
        </mc:Choice>
        <mc:Fallback xmlns="">
          <p:sp>
            <p:nvSpPr>
              <p:cNvPr id="13" name="Rectangle 12"/>
              <p:cNvSpPr>
                <a:spLocks noRot="1" noChangeAspect="1" noMove="1" noResize="1" noEditPoints="1" noAdjustHandles="1" noChangeArrowheads="1" noChangeShapeType="1" noTextEdit="1"/>
              </p:cNvSpPr>
              <p:nvPr/>
            </p:nvSpPr>
            <p:spPr>
              <a:xfrm>
                <a:off x="6870880" y="2033060"/>
                <a:ext cx="2023759" cy="546625"/>
              </a:xfrm>
              <a:prstGeom prst="rect">
                <a:avLst/>
              </a:prstGeom>
              <a:blipFill>
                <a:blip r:embed="rId5"/>
                <a:stretch>
                  <a:fillRect/>
                </a:stretch>
              </a:blipFill>
            </p:spPr>
            <p:txBody>
              <a:bodyPr/>
              <a:lstStyle/>
              <a:p>
                <a:r>
                  <a:rPr lang="en-US">
                    <a:noFill/>
                  </a:rPr>
                  <a:t> </a:t>
                </a:r>
              </a:p>
            </p:txBody>
          </p:sp>
        </mc:Fallback>
      </mc:AlternateContent>
      <p:sp>
        <p:nvSpPr>
          <p:cNvPr id="14" name="TextBox 13"/>
          <p:cNvSpPr txBox="1"/>
          <p:nvPr/>
        </p:nvSpPr>
        <p:spPr>
          <a:xfrm>
            <a:off x="7470944" y="3589314"/>
            <a:ext cx="861642" cy="2092239"/>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95</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90</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85</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80</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75.00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70.00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65.00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60.00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55.00</a:t>
            </a:r>
          </a:p>
        </p:txBody>
      </p:sp>
      <p:sp>
        <p:nvSpPr>
          <p:cNvPr id="15" name="TextBox 14"/>
          <p:cNvSpPr txBox="1"/>
          <p:nvPr/>
        </p:nvSpPr>
        <p:spPr>
          <a:xfrm>
            <a:off x="1888693" y="1802632"/>
            <a:ext cx="514118" cy="422885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1.2</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1.0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0.8</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 </a:t>
            </a: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0.6</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0.4</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0.2</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0.0</a:t>
            </a:r>
          </a:p>
        </p:txBody>
      </p:sp>
      <p:sp>
        <p:nvSpPr>
          <p:cNvPr id="16" name="TextBox 15"/>
          <p:cNvSpPr txBox="1"/>
          <p:nvPr/>
        </p:nvSpPr>
        <p:spPr>
          <a:xfrm>
            <a:off x="2186365" y="5787484"/>
            <a:ext cx="5159708"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0.0       0.2       0.4       0.6       0.8       1.0       1.2</a:t>
            </a:r>
          </a:p>
        </p:txBody>
      </p:sp>
      <p:sp>
        <p:nvSpPr>
          <p:cNvPr id="17" name="4-Point Star 16"/>
          <p:cNvSpPr/>
          <p:nvPr/>
        </p:nvSpPr>
        <p:spPr bwMode="auto">
          <a:xfrm>
            <a:off x="5837854" y="2360303"/>
            <a:ext cx="416101" cy="416101"/>
          </a:xfrm>
          <a:prstGeom prst="star4">
            <a:avLst/>
          </a:prstGeom>
          <a:solidFill>
            <a:schemeClr val="bg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rgbClr val="FF3300"/>
              </a:solidFill>
              <a:effectLst/>
              <a:latin typeface="Arial" charset="0"/>
              <a:ea typeface="宋体" pitchFamily="2" charset="-122"/>
            </a:endParaRPr>
          </a:p>
        </p:txBody>
      </p:sp>
      <p:sp>
        <p:nvSpPr>
          <p:cNvPr id="18" name="Rectangle 17"/>
          <p:cNvSpPr/>
          <p:nvPr/>
        </p:nvSpPr>
        <p:spPr>
          <a:xfrm>
            <a:off x="8329616" y="2776404"/>
            <a:ext cx="2121552" cy="2554545"/>
          </a:xfrm>
          <a:prstGeom prst="rect">
            <a:avLst/>
          </a:prstGeom>
        </p:spPr>
        <p:txBody>
          <a:bodyPr wrap="square">
            <a:spAutoFit/>
          </a:bodyPr>
          <a:lstStyle/>
          <a:p>
            <a:r>
              <a:rPr lang="en-US" sz="2000" kern="100" dirty="0" err="1" smtClean="0">
                <a:solidFill>
                  <a:srgbClr val="FF0000"/>
                </a:solidFill>
                <a:latin typeface="Arial" panose="020B0604020202020204" pitchFamily="34" charset="0"/>
                <a:ea typeface="等线" panose="02010600030101010101" pitchFamily="2" charset="-122"/>
                <a:cs typeface="Arial" panose="020B0604020202020204" pitchFamily="34" charset="0"/>
              </a:rPr>
              <a:t>VNr</a:t>
            </a:r>
            <a:r>
              <a:rPr lang="en-US" sz="2000" kern="100" dirty="0" smtClean="0">
                <a:solidFill>
                  <a:srgbClr val="FF0000"/>
                </a:solidFill>
                <a:latin typeface="Arial" panose="020B0604020202020204" pitchFamily="34" charset="0"/>
                <a:ea typeface="等线" panose="02010600030101010101" pitchFamily="2" charset="-122"/>
                <a:cs typeface="Arial" panose="020B0604020202020204" pitchFamily="34" charset="0"/>
              </a:rPr>
              <a:t> quantifies </a:t>
            </a:r>
            <a:r>
              <a:rPr lang="en-US" sz="2000" kern="100" dirty="0">
                <a:solidFill>
                  <a:srgbClr val="FF0000"/>
                </a:solidFill>
                <a:latin typeface="Arial" panose="020B0604020202020204" pitchFamily="34" charset="0"/>
                <a:ea typeface="等线" panose="02010600030101010101" pitchFamily="2" charset="-122"/>
                <a:cs typeface="Arial" panose="020B0604020202020204" pitchFamily="34" charset="0"/>
              </a:rPr>
              <a:t>how much simultaneous control of VOC is required to avoid increasing O</a:t>
            </a:r>
            <a:r>
              <a:rPr lang="en-US" sz="2000" kern="100" baseline="-25000" dirty="0">
                <a:solidFill>
                  <a:srgbClr val="FF0000"/>
                </a:solidFill>
                <a:latin typeface="Arial" panose="020B0604020202020204" pitchFamily="34" charset="0"/>
                <a:ea typeface="等线" panose="02010600030101010101" pitchFamily="2" charset="-122"/>
                <a:cs typeface="Arial" panose="020B0604020202020204" pitchFamily="34" charset="0"/>
              </a:rPr>
              <a:t>3</a:t>
            </a:r>
            <a:r>
              <a:rPr lang="en-US" sz="2000" kern="100" dirty="0">
                <a:solidFill>
                  <a:srgbClr val="FF0000"/>
                </a:solidFill>
                <a:latin typeface="Arial" panose="020B0604020202020204" pitchFamily="34" charset="0"/>
                <a:ea typeface="等线" panose="02010600030101010101" pitchFamily="2" charset="-122"/>
                <a:cs typeface="Arial" panose="020B0604020202020204" pitchFamily="34" charset="0"/>
              </a:rPr>
              <a:t> from the NO</a:t>
            </a:r>
            <a:r>
              <a:rPr lang="en-US" sz="2000" kern="100" baseline="-25000" dirty="0">
                <a:solidFill>
                  <a:srgbClr val="FF0000"/>
                </a:solidFill>
                <a:latin typeface="Arial" panose="020B0604020202020204" pitchFamily="34" charset="0"/>
                <a:ea typeface="等线" panose="02010600030101010101" pitchFamily="2" charset="-122"/>
                <a:cs typeface="Arial" panose="020B0604020202020204" pitchFamily="34" charset="0"/>
              </a:rPr>
              <a:t>x</a:t>
            </a:r>
            <a:r>
              <a:rPr lang="en-US" sz="2000" kern="100" dirty="0">
                <a:solidFill>
                  <a:srgbClr val="FF0000"/>
                </a:solidFill>
                <a:latin typeface="Arial" panose="020B0604020202020204" pitchFamily="34" charset="0"/>
                <a:ea typeface="等线" panose="02010600030101010101" pitchFamily="2" charset="-122"/>
                <a:cs typeface="Arial" panose="020B0604020202020204" pitchFamily="34" charset="0"/>
              </a:rPr>
              <a:t> controls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8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Suggested VOC/NOx ratio to avoid increasing O3</a:t>
            </a:r>
          </a:p>
        </p:txBody>
      </p:sp>
      <p:pic>
        <p:nvPicPr>
          <p:cNvPr id="4" name="Picture 3" descr="C:\Users\wangj\Desktop\PR_GG.jpg"/>
          <p:cNvPicPr/>
          <p:nvPr/>
        </p:nvPicPr>
        <p:blipFill>
          <a:blip r:embed="rId2">
            <a:extLst>
              <a:ext uri="{28A0092B-C50C-407E-A947-70E740481C1C}">
                <a14:useLocalDpi xmlns:a14="http://schemas.microsoft.com/office/drawing/2010/main" val="0"/>
              </a:ext>
            </a:extLst>
          </a:blip>
          <a:srcRect/>
          <a:stretch>
            <a:fillRect/>
          </a:stretch>
        </p:blipFill>
        <p:spPr bwMode="auto">
          <a:xfrm>
            <a:off x="6473619" y="1258433"/>
            <a:ext cx="3590466" cy="4132780"/>
          </a:xfrm>
          <a:prstGeom prst="rect">
            <a:avLst/>
          </a:prstGeom>
          <a:noFill/>
          <a:ln>
            <a:noFill/>
          </a:ln>
        </p:spPr>
      </p:pic>
      <p:sp>
        <p:nvSpPr>
          <p:cNvPr id="5" name="TextBox 4"/>
          <p:cNvSpPr txBox="1"/>
          <p:nvPr/>
        </p:nvSpPr>
        <p:spPr>
          <a:xfrm>
            <a:off x="10977432" y="918890"/>
            <a:ext cx="957313" cy="369332"/>
          </a:xfrm>
          <a:prstGeom prst="rect">
            <a:avLst/>
          </a:prstGeom>
          <a:noFill/>
        </p:spPr>
        <p:txBody>
          <a:bodyPr wrap="none" rtlCol="0">
            <a:spAutoFit/>
          </a:bodyPr>
          <a:lstStyle/>
          <a:p>
            <a:r>
              <a:rPr lang="en-US" dirty="0" smtClean="0"/>
              <a:t>2014/7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4347687"/>
              </p:ext>
            </p:extLst>
          </p:nvPr>
        </p:nvGraphicFramePr>
        <p:xfrm>
          <a:off x="2085863" y="1429988"/>
          <a:ext cx="3425526" cy="3581078"/>
        </p:xfrm>
        <a:graphic>
          <a:graphicData uri="http://schemas.openxmlformats.org/drawingml/2006/table">
            <a:tbl>
              <a:tblPr firstRow="1" firstCol="1" bandRow="1">
                <a:tableStyleId>{B301B821-A1FF-4177-AEE7-76D212191A09}</a:tableStyleId>
              </a:tblPr>
              <a:tblGrid>
                <a:gridCol w="1141842">
                  <a:extLst>
                    <a:ext uri="{9D8B030D-6E8A-4147-A177-3AD203B41FA5}">
                      <a16:colId xmlns:a16="http://schemas.microsoft.com/office/drawing/2014/main" val="2848437348"/>
                    </a:ext>
                  </a:extLst>
                </a:gridCol>
                <a:gridCol w="1141842">
                  <a:extLst>
                    <a:ext uri="{9D8B030D-6E8A-4147-A177-3AD203B41FA5}">
                      <a16:colId xmlns:a16="http://schemas.microsoft.com/office/drawing/2014/main" val="632282598"/>
                    </a:ext>
                  </a:extLst>
                </a:gridCol>
                <a:gridCol w="1141842">
                  <a:extLst>
                    <a:ext uri="{9D8B030D-6E8A-4147-A177-3AD203B41FA5}">
                      <a16:colId xmlns:a16="http://schemas.microsoft.com/office/drawing/2014/main" val="1301040751"/>
                    </a:ext>
                  </a:extLst>
                </a:gridCol>
              </a:tblGrid>
              <a:tr h="667398">
                <a:tc>
                  <a:txBody>
                    <a:bodyPr/>
                    <a:lstStyle/>
                    <a:p>
                      <a:pPr algn="ctr" fontAlgn="b">
                        <a:lnSpc>
                          <a:spcPct val="150000"/>
                        </a:lnSpc>
                      </a:pP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dirty="0">
                          <a:effectLst/>
                        </a:rPr>
                        <a:t>Jan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150000"/>
                        </a:lnSpc>
                      </a:pPr>
                      <a:r>
                        <a:rPr lang="en-US" sz="1800" u="none" strike="noStrike">
                          <a:effectLst/>
                        </a:rPr>
                        <a:t>Jul</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8493119"/>
                  </a:ext>
                </a:extLst>
              </a:tr>
              <a:tr h="582736">
                <a:tc>
                  <a:txBody>
                    <a:bodyPr/>
                    <a:lstStyle/>
                    <a:p>
                      <a:pPr algn="ctr" fontAlgn="b">
                        <a:lnSpc>
                          <a:spcPct val="150000"/>
                        </a:lnSpc>
                      </a:pPr>
                      <a:r>
                        <a:rPr lang="en-US" sz="1800" u="none" strike="noStrike" dirty="0">
                          <a:effectLst/>
                        </a:rPr>
                        <a:t>Beijing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3.8</a:t>
                      </a: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0.6</a:t>
                      </a:r>
                    </a:p>
                  </a:txBody>
                  <a:tcPr marL="9525" marR="9525" marT="9525" marB="0" anchor="ctr"/>
                </a:tc>
                <a:extLst>
                  <a:ext uri="{0D108BD9-81ED-4DB2-BD59-A6C34878D82A}">
                    <a16:rowId xmlns:a16="http://schemas.microsoft.com/office/drawing/2014/main" val="2830217308"/>
                  </a:ext>
                </a:extLst>
              </a:tr>
              <a:tr h="582736">
                <a:tc>
                  <a:txBody>
                    <a:bodyPr/>
                    <a:lstStyle/>
                    <a:p>
                      <a:pPr algn="ctr" fontAlgn="b">
                        <a:lnSpc>
                          <a:spcPct val="150000"/>
                        </a:lnSpc>
                      </a:pPr>
                      <a:r>
                        <a:rPr lang="en-US" sz="1800" u="none" strike="noStrike" dirty="0">
                          <a:effectLst/>
                        </a:rPr>
                        <a:t>Tianjin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3.5</a:t>
                      </a: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1.2</a:t>
                      </a:r>
                    </a:p>
                  </a:txBody>
                  <a:tcPr marL="9525" marR="9525" marT="9525" marB="0" anchor="ctr"/>
                </a:tc>
                <a:extLst>
                  <a:ext uri="{0D108BD9-81ED-4DB2-BD59-A6C34878D82A}">
                    <a16:rowId xmlns:a16="http://schemas.microsoft.com/office/drawing/2014/main" val="1495796795"/>
                  </a:ext>
                </a:extLst>
              </a:tr>
              <a:tr h="582736">
                <a:tc>
                  <a:txBody>
                    <a:bodyPr/>
                    <a:lstStyle/>
                    <a:p>
                      <a:pPr algn="ctr" fontAlgn="b">
                        <a:lnSpc>
                          <a:spcPct val="150000"/>
                        </a:lnSpc>
                      </a:pPr>
                      <a:r>
                        <a:rPr lang="en-US" sz="1800" u="none" strike="noStrike" dirty="0" err="1">
                          <a:effectLst/>
                        </a:rPr>
                        <a:t>HebeiN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2.5</a:t>
                      </a: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smtClean="0">
                          <a:solidFill>
                            <a:schemeClr val="dk1"/>
                          </a:solidFill>
                          <a:effectLst/>
                          <a:latin typeface="+mn-lt"/>
                          <a:ea typeface="+mn-ea"/>
                          <a:cs typeface="+mn-cs"/>
                        </a:rPr>
                        <a:t>-</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527592258"/>
                  </a:ext>
                </a:extLst>
              </a:tr>
              <a:tr h="582736">
                <a:tc>
                  <a:txBody>
                    <a:bodyPr/>
                    <a:lstStyle/>
                    <a:p>
                      <a:pPr algn="ctr" fontAlgn="b">
                        <a:lnSpc>
                          <a:spcPct val="150000"/>
                        </a:lnSpc>
                      </a:pPr>
                      <a:r>
                        <a:rPr lang="en-US" sz="1800" u="none" strike="noStrike">
                          <a:effectLst/>
                        </a:rPr>
                        <a:t>HebeiE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marL="0" algn="ctr" defTabSz="685800" rtl="0" eaLnBrk="1" fontAlgn="b" latinLnBrk="0" hangingPunct="1">
                        <a:lnSpc>
                          <a:spcPct val="150000"/>
                        </a:lnSpc>
                      </a:pPr>
                      <a:r>
                        <a:rPr lang="en-US" sz="1800" b="0" u="none" strike="noStrike" kern="1200">
                          <a:solidFill>
                            <a:schemeClr val="dk1"/>
                          </a:solidFill>
                          <a:effectLst/>
                          <a:latin typeface="+mn-lt"/>
                          <a:ea typeface="+mn-ea"/>
                          <a:cs typeface="+mn-cs"/>
                        </a:rPr>
                        <a:t>2.8</a:t>
                      </a: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0.5</a:t>
                      </a:r>
                    </a:p>
                  </a:txBody>
                  <a:tcPr marL="9525" marR="9525" marT="9525" marB="0" anchor="ctr"/>
                </a:tc>
                <a:extLst>
                  <a:ext uri="{0D108BD9-81ED-4DB2-BD59-A6C34878D82A}">
                    <a16:rowId xmlns:a16="http://schemas.microsoft.com/office/drawing/2014/main" val="1379741128"/>
                  </a:ext>
                </a:extLst>
              </a:tr>
              <a:tr h="582736">
                <a:tc>
                  <a:txBody>
                    <a:bodyPr/>
                    <a:lstStyle/>
                    <a:p>
                      <a:pPr algn="ctr" fontAlgn="b">
                        <a:lnSpc>
                          <a:spcPct val="150000"/>
                        </a:lnSpc>
                      </a:pPr>
                      <a:r>
                        <a:rPr lang="en-US" sz="1800" u="none" strike="noStrike" dirty="0" err="1">
                          <a:effectLst/>
                        </a:rPr>
                        <a:t>HebeiS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3</a:t>
                      </a:r>
                    </a:p>
                  </a:txBody>
                  <a:tcPr marL="9525" marR="9525" marT="9525" marB="0" anchor="ctr"/>
                </a:tc>
                <a:tc>
                  <a:txBody>
                    <a:bodyPr/>
                    <a:lstStyle/>
                    <a:p>
                      <a:pPr marL="0" algn="ctr" defTabSz="685800" rtl="0" eaLnBrk="1" fontAlgn="b" latinLnBrk="0" hangingPunct="1">
                        <a:lnSpc>
                          <a:spcPct val="150000"/>
                        </a:lnSpc>
                      </a:pPr>
                      <a:r>
                        <a:rPr lang="en-US" sz="1800" b="0" u="none" strike="noStrike" kern="1200" dirty="0">
                          <a:solidFill>
                            <a:schemeClr val="dk1"/>
                          </a:solidFill>
                          <a:effectLst/>
                          <a:latin typeface="+mn-lt"/>
                          <a:ea typeface="+mn-ea"/>
                          <a:cs typeface="+mn-cs"/>
                        </a:rPr>
                        <a:t>1.1</a:t>
                      </a:r>
                    </a:p>
                  </a:txBody>
                  <a:tcPr marL="9525" marR="9525" marT="9525" marB="0" anchor="ctr"/>
                </a:tc>
                <a:extLst>
                  <a:ext uri="{0D108BD9-81ED-4DB2-BD59-A6C34878D82A}">
                    <a16:rowId xmlns:a16="http://schemas.microsoft.com/office/drawing/2014/main" val="3747844077"/>
                  </a:ext>
                </a:extLst>
              </a:tr>
            </a:tbl>
          </a:graphicData>
        </a:graphic>
      </p:graphicFrame>
      <p:cxnSp>
        <p:nvCxnSpPr>
          <p:cNvPr id="7" name="Straight Arrow Connector 6"/>
          <p:cNvCxnSpPr/>
          <p:nvPr/>
        </p:nvCxnSpPr>
        <p:spPr bwMode="auto">
          <a:xfrm flipH="1" flipV="1">
            <a:off x="5341689" y="2468829"/>
            <a:ext cx="2544630" cy="425763"/>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H="1">
            <a:off x="5341688" y="2343162"/>
            <a:ext cx="2544631" cy="1330740"/>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H="1" flipV="1">
            <a:off x="5341688" y="3017882"/>
            <a:ext cx="2927164" cy="337294"/>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H="1">
            <a:off x="5341688" y="3017882"/>
            <a:ext cx="3347678" cy="1191802"/>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H="1">
            <a:off x="5322221" y="4348622"/>
            <a:ext cx="1979377" cy="451885"/>
          </a:xfrm>
          <a:prstGeom prst="straightConnector1">
            <a:avLst/>
          </a:prstGeom>
          <a:ln w="19050">
            <a:solidFill>
              <a:schemeClr val="bg1"/>
            </a:solidFill>
            <a:prstDash val="solid"/>
            <a:headEnd type="oval"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1388" y="5433351"/>
            <a:ext cx="11552555" cy="1200329"/>
          </a:xfrm>
          <a:prstGeom prst="rect">
            <a:avLst/>
          </a:prstGeom>
        </p:spPr>
        <p:txBody>
          <a:bodyPr wrap="square">
            <a:spAutoFit/>
          </a:bodyPr>
          <a:lstStyle/>
          <a:p>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To avoid increasing O</a:t>
            </a:r>
            <a:r>
              <a:rPr lang="en-US" sz="2400" kern="100" baseline="-25000" dirty="0">
                <a:solidFill>
                  <a:srgbClr val="0000CC"/>
                </a:solidFill>
                <a:latin typeface="Arial" panose="020B0604020202020204" pitchFamily="34" charset="0"/>
                <a:ea typeface="等线" panose="02010600030101010101" pitchFamily="2" charset="-122"/>
                <a:cs typeface="Arial" panose="020B0604020202020204" pitchFamily="34" charset="0"/>
              </a:rPr>
              <a:t>3</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 during the transition from VOC-limited to NOx-limited condition, a simultaneous VOC reduction by </a:t>
            </a:r>
            <a:r>
              <a:rPr 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0.5-1.2 times </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as the rate of NO</a:t>
            </a:r>
            <a:r>
              <a:rPr lang="en-US" sz="2400" kern="100" baseline="-25000" dirty="0">
                <a:solidFill>
                  <a:srgbClr val="0000CC"/>
                </a:solidFill>
                <a:latin typeface="Arial" panose="020B0604020202020204" pitchFamily="34" charset="0"/>
                <a:ea typeface="等线" panose="02010600030101010101" pitchFamily="2" charset="-122"/>
                <a:cs typeface="Arial" panose="020B0604020202020204" pitchFamily="34" charset="0"/>
              </a:rPr>
              <a:t>x</a:t>
            </a:r>
            <a:r>
              <a:rPr lang="en-US" sz="2400" kern="100" dirty="0">
                <a:solidFill>
                  <a:srgbClr val="0000CC"/>
                </a:solidFill>
                <a:latin typeface="Arial" panose="020B0604020202020204" pitchFamily="34" charset="0"/>
                <a:ea typeface="等线" panose="02010600030101010101" pitchFamily="2" charset="-122"/>
                <a:cs typeface="Arial" panose="020B0604020202020204" pitchFamily="34" charset="0"/>
              </a:rPr>
              <a:t> reduction is recommended</a:t>
            </a:r>
            <a:endParaRPr lang="en-US" sz="2400" dirty="0">
              <a:solidFill>
                <a:srgbClr val="0000CC"/>
              </a:solidFill>
              <a:latin typeface="Arial" panose="020B0604020202020204" pitchFamily="34" charset="0"/>
              <a:cs typeface="Arial" panose="020B0604020202020204" pitchFamily="34" charset="0"/>
            </a:endParaRPr>
          </a:p>
        </p:txBody>
      </p:sp>
      <p:sp>
        <p:nvSpPr>
          <p:cNvPr id="13" name="TextBox 12"/>
          <p:cNvSpPr txBox="1"/>
          <p:nvPr/>
        </p:nvSpPr>
        <p:spPr>
          <a:xfrm>
            <a:off x="7750120" y="866011"/>
            <a:ext cx="1037463" cy="369332"/>
          </a:xfrm>
          <a:prstGeom prst="rect">
            <a:avLst/>
          </a:prstGeom>
          <a:noFill/>
        </p:spPr>
        <p:txBody>
          <a:bodyPr wrap="none" rtlCol="0">
            <a:spAutoFit/>
          </a:bodyPr>
          <a:lstStyle/>
          <a:p>
            <a:r>
              <a:rPr lang="en-US" dirty="0" smtClean="0"/>
              <a:t>PR map</a:t>
            </a:r>
            <a:endParaRPr lang="en-US" dirty="0"/>
          </a:p>
        </p:txBody>
      </p:sp>
    </p:spTree>
    <p:extLst>
      <p:ext uri="{BB962C8B-B14F-4D97-AF65-F5344CB8AC3E}">
        <p14:creationId xmlns:p14="http://schemas.microsoft.com/office/powerpoint/2010/main" val="267670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74506" y="2493199"/>
            <a:ext cx="3073598" cy="2273236"/>
            <a:chOff x="3074506" y="2493199"/>
            <a:chExt cx="3073598" cy="2273236"/>
          </a:xfrm>
        </p:grpSpPr>
        <p:sp>
          <p:nvSpPr>
            <p:cNvPr id="28" name="Rectangle 27"/>
            <p:cNvSpPr/>
            <p:nvPr/>
          </p:nvSpPr>
          <p:spPr>
            <a:xfrm rot="5400000">
              <a:off x="2319979" y="3546324"/>
              <a:ext cx="2273236" cy="166986"/>
            </a:xfrm>
            <a:prstGeom prst="rect">
              <a:avLst/>
            </a:prstGeom>
            <a:solidFill>
              <a:sysClr val="window" lastClr="FFFFFF">
                <a:lumMod val="95000"/>
              </a:sysClr>
            </a:solidFill>
            <a:ln>
              <a:noFill/>
            </a:ln>
            <a:effectLst/>
          </p:spPr>
        </p:sp>
        <p:sp>
          <p:nvSpPr>
            <p:cNvPr id="24" name="Bent Arrow 23"/>
            <p:cNvSpPr/>
            <p:nvPr/>
          </p:nvSpPr>
          <p:spPr>
            <a:xfrm flipV="1">
              <a:off x="4076356" y="2563583"/>
              <a:ext cx="998920" cy="1237210"/>
            </a:xfrm>
            <a:prstGeom prst="bentArrow">
              <a:avLst>
                <a:gd name="adj1" fmla="val 16343"/>
                <a:gd name="adj2" fmla="val 25000"/>
                <a:gd name="adj3" fmla="val 25000"/>
                <a:gd name="adj4" fmla="val 19340"/>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smtClean="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5" name="Bent Arrow 24"/>
            <p:cNvSpPr/>
            <p:nvPr/>
          </p:nvSpPr>
          <p:spPr>
            <a:xfrm>
              <a:off x="4083248" y="3460448"/>
              <a:ext cx="998920" cy="1143166"/>
            </a:xfrm>
            <a:prstGeom prst="bentArrow">
              <a:avLst>
                <a:gd name="adj1" fmla="val 16343"/>
                <a:gd name="adj2" fmla="val 25000"/>
                <a:gd name="adj3" fmla="val 25000"/>
                <a:gd name="adj4" fmla="val 19340"/>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smtClean="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33" name="TextBox 32"/>
            <p:cNvSpPr txBox="1"/>
            <p:nvPr/>
          </p:nvSpPr>
          <p:spPr>
            <a:xfrm rot="16200000">
              <a:off x="2599215" y="3392543"/>
              <a:ext cx="1289135"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a:cs typeface="Arial" panose="020B0604020202020204" pitchFamily="34" charset="0"/>
                </a:rPr>
                <a:t>Comparison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grpSp>
          <p:nvGrpSpPr>
            <p:cNvPr id="34" name="Group 33"/>
            <p:cNvGrpSpPr/>
            <p:nvPr/>
          </p:nvGrpSpPr>
          <p:grpSpPr>
            <a:xfrm>
              <a:off x="4575816" y="3082440"/>
              <a:ext cx="1253460" cy="1091750"/>
              <a:chOff x="4897431" y="3283107"/>
              <a:chExt cx="1938101" cy="1345095"/>
            </a:xfrm>
          </p:grpSpPr>
          <p:sp>
            <p:nvSpPr>
              <p:cNvPr id="35" name="Oval 34"/>
              <p:cNvSpPr/>
              <p:nvPr/>
            </p:nvSpPr>
            <p:spPr>
              <a:xfrm rot="16200000">
                <a:off x="5194340" y="2987011"/>
                <a:ext cx="1345095" cy="1937288"/>
              </a:xfrm>
              <a:prstGeom prst="ellipse">
                <a:avLst/>
              </a:prstGeom>
              <a:solidFill>
                <a:srgbClr val="5B9BD5">
                  <a:lumMod val="20000"/>
                  <a:lumOff val="80000"/>
                </a:srgbClr>
              </a:solidFill>
              <a:ln>
                <a:noFill/>
              </a:ln>
              <a:effectLst/>
            </p:spPr>
          </p:sp>
          <p:sp>
            <p:nvSpPr>
              <p:cNvPr id="36" name="Chord 35"/>
              <p:cNvSpPr/>
              <p:nvPr/>
            </p:nvSpPr>
            <p:spPr>
              <a:xfrm>
                <a:off x="4897431" y="3301391"/>
                <a:ext cx="1937286" cy="1324117"/>
              </a:xfrm>
              <a:prstGeom prst="chord">
                <a:avLst>
                  <a:gd name="adj1" fmla="val 21517974"/>
                  <a:gd name="adj2" fmla="val 10798272"/>
                </a:avLst>
              </a:prstGeom>
              <a:solidFill>
                <a:srgbClr val="ED7D31">
                  <a:lumMod val="20000"/>
                  <a:lumOff val="80000"/>
                </a:srgbClr>
              </a:solidFill>
              <a:ln w="12700" cap="flat" cmpd="sng" algn="ctr">
                <a:noFill/>
                <a:prstDash val="solid"/>
                <a:miter lim="800000"/>
              </a:ln>
              <a:effectLst/>
            </p:spPr>
          </p:sp>
        </p:grpSp>
        <p:sp>
          <p:nvSpPr>
            <p:cNvPr id="37" name="TextBox 36"/>
            <p:cNvSpPr txBox="1"/>
            <p:nvPr/>
          </p:nvSpPr>
          <p:spPr>
            <a:xfrm>
              <a:off x="4450203" y="3306651"/>
              <a:ext cx="1612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Observable </a:t>
              </a:r>
              <a:r>
                <a:rPr kumimoji="0" lang="en-US" b="1" i="0" u="none" strike="noStrike" kern="1200" cap="none" spc="0" normalizeH="0" baseline="0" noProof="0" dirty="0" smtClean="0">
                  <a:ln>
                    <a:noFill/>
                  </a:ln>
                  <a:solidFill>
                    <a:prstClr val="black"/>
                  </a:solidFill>
                  <a:effectLst/>
                  <a:uLnTx/>
                  <a:uFillTx/>
                  <a:latin typeface="Arial" panose="020B0604020202020204" pitchFamily="34" charset="0"/>
                  <a:ea typeface="微软雅黑"/>
                  <a:cs typeface="Arial" panose="020B0604020202020204" pitchFamily="34" charset="0"/>
                </a:rPr>
                <a:t>Response</a:t>
              </a:r>
              <a:endParaRPr kumimoji="0" lang="en-US" altLang="zh-CN" b="1"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1" name="TextBox 40"/>
            <p:cNvSpPr txBox="1"/>
            <p:nvPr/>
          </p:nvSpPr>
          <p:spPr>
            <a:xfrm rot="16200000">
              <a:off x="3482504" y="3461636"/>
              <a:ext cx="832279"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a:cs typeface="Arial" panose="020B0604020202020204" pitchFamily="34" charset="0"/>
                </a:rPr>
                <a:t>linkage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42" name="Rectangle 41"/>
            <p:cNvSpPr/>
            <p:nvPr/>
          </p:nvSpPr>
          <p:spPr>
            <a:xfrm>
              <a:off x="4283490" y="2760153"/>
              <a:ext cx="186461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New </a:t>
              </a:r>
              <a:r>
                <a:rPr kumimoji="0" lang="en-US"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indicator</a:t>
              </a:r>
            </a:p>
          </p:txBody>
        </p:sp>
      </p:grpSp>
      <p:sp>
        <p:nvSpPr>
          <p:cNvPr id="2" name="Title 1"/>
          <p:cNvSpPr>
            <a:spLocks noGrp="1"/>
          </p:cNvSpPr>
          <p:nvPr>
            <p:ph type="title"/>
          </p:nvPr>
        </p:nvSpPr>
        <p:spPr>
          <a:xfrm>
            <a:off x="60672" y="71440"/>
            <a:ext cx="12043210" cy="669103"/>
          </a:xfrm>
          <a:noFill/>
          <a:ln>
            <a:noFill/>
          </a:ln>
        </p:spPr>
        <p:txBody>
          <a:bodyPr vert="horz" wrap="square" lIns="91440" tIns="45720" rIns="91440" bIns="45720" numCol="1" anchor="ctr" anchorCtr="0" compatLnSpc="1">
            <a:prstTxWarp prst="textNoShape">
              <a:avLst/>
            </a:prstTxWarp>
          </a:bodyPr>
          <a:lstStyle/>
          <a:p>
            <a:r>
              <a:rPr lang="en-US" sz="4000" dirty="0" smtClean="0"/>
              <a:t>observable </a:t>
            </a:r>
            <a:r>
              <a:rPr lang="en-US" sz="4000"/>
              <a:t>response </a:t>
            </a:r>
            <a:r>
              <a:rPr lang="en-US" sz="4000" smtClean="0"/>
              <a:t>indicator </a:t>
            </a:r>
            <a:endParaRPr lang="en-US" sz="4000" dirty="0"/>
          </a:p>
        </p:txBody>
      </p:sp>
      <p:sp>
        <p:nvSpPr>
          <p:cNvPr id="27" name="Rectangle 26"/>
          <p:cNvSpPr/>
          <p:nvPr/>
        </p:nvSpPr>
        <p:spPr>
          <a:xfrm>
            <a:off x="1892935" y="2258369"/>
            <a:ext cx="1470785" cy="169624"/>
          </a:xfrm>
          <a:prstGeom prst="rect">
            <a:avLst/>
          </a:prstGeom>
          <a:solidFill>
            <a:srgbClr val="5B9BD5">
              <a:lumMod val="20000"/>
              <a:lumOff val="80000"/>
            </a:srgbClr>
          </a:solidFill>
          <a:ln>
            <a:noFill/>
          </a:ln>
          <a:effectLst/>
        </p:spPr>
      </p:sp>
      <p:sp>
        <p:nvSpPr>
          <p:cNvPr id="29" name="Freeform 28"/>
          <p:cNvSpPr/>
          <p:nvPr/>
        </p:nvSpPr>
        <p:spPr>
          <a:xfrm>
            <a:off x="800188" y="1960268"/>
            <a:ext cx="1513342" cy="75177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5B9BD5">
              <a:lumMod val="20000"/>
              <a:lumOff val="80000"/>
            </a:srgbClr>
          </a:solidFill>
          <a:ln w="12700" cap="flat" cmpd="sng" algn="ctr">
            <a:noFill/>
            <a:prstDash val="solid"/>
            <a:miter lim="800000"/>
          </a:ln>
          <a:effectLst/>
        </p:spPr>
        <p:txBody>
          <a:bodyPr spcFirstLastPara="0" vert="horz" wrap="square" lIns="172337" tIns="172337" rIns="172337" bIns="172337"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smtClean="0">
                <a:ln>
                  <a:noFill/>
                </a:ln>
                <a:solidFill>
                  <a:prstClr val="black">
                    <a:hueOff val="0"/>
                    <a:satOff val="0"/>
                    <a:lumOff val="0"/>
                    <a:alphaOff val="0"/>
                  </a:prstClr>
                </a:solidFill>
                <a:effectLst/>
                <a:uLnTx/>
                <a:uFillTx/>
                <a:latin typeface="Arial" panose="020B0604020202020204" pitchFamily="34" charset="0"/>
                <a:ea typeface="微软雅黑"/>
                <a:cs typeface="Arial" panose="020B0604020202020204" pitchFamily="34" charset="0"/>
              </a:rPr>
              <a:t>Baseline case</a:t>
            </a:r>
          </a:p>
        </p:txBody>
      </p:sp>
      <p:sp>
        <p:nvSpPr>
          <p:cNvPr id="31" name="Freeform 30"/>
          <p:cNvSpPr/>
          <p:nvPr/>
        </p:nvSpPr>
        <p:spPr>
          <a:xfrm>
            <a:off x="2883567" y="1960270"/>
            <a:ext cx="1778850" cy="75177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5B9BD5">
              <a:lumMod val="20000"/>
              <a:lumOff val="80000"/>
            </a:srgbClr>
          </a:solidFill>
          <a:ln w="12700" cap="flat" cmpd="sng" algn="ctr">
            <a:noFill/>
            <a:prstDash val="solid"/>
            <a:miter lim="800000"/>
          </a:ln>
          <a:effectLst/>
        </p:spPr>
        <p:txBody>
          <a:bodyPr spcFirstLastPara="0" vert="horz" wrap="square" lIns="172337" tIns="172337" rIns="172337" bIns="172337"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smtClean="0">
                <a:ln>
                  <a:noFill/>
                </a:ln>
                <a:solidFill>
                  <a:prstClr val="black">
                    <a:hueOff val="0"/>
                    <a:satOff val="0"/>
                    <a:lumOff val="0"/>
                    <a:alphaOff val="0"/>
                  </a:prstClr>
                </a:solidFill>
                <a:effectLst/>
                <a:uLnTx/>
                <a:uFillTx/>
                <a:latin typeface="Arial" panose="020B0604020202020204" pitchFamily="34" charset="0"/>
                <a:ea typeface="微软雅黑"/>
                <a:cs typeface="Arial" panose="020B0604020202020204" pitchFamily="34" charset="0"/>
              </a:rPr>
              <a:t>Observable indicators</a:t>
            </a:r>
            <a:endPar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
        <p:nvSpPr>
          <p:cNvPr id="3" name="TextBox 2"/>
          <p:cNvSpPr txBox="1"/>
          <p:nvPr/>
        </p:nvSpPr>
        <p:spPr>
          <a:xfrm>
            <a:off x="427696" y="920802"/>
            <a:ext cx="11106213" cy="830997"/>
          </a:xfrm>
          <a:prstGeom prst="rect">
            <a:avLst/>
          </a:prstGeom>
          <a:noFill/>
        </p:spPr>
        <p:txBody>
          <a:bodyPr wrap="square" rtlCol="0">
            <a:spAutoFit/>
          </a:bodyPr>
          <a:lstStyle/>
          <a:p>
            <a:r>
              <a:rPr lang="en-US" sz="2400" b="1" dirty="0" smtClean="0">
                <a:solidFill>
                  <a:srgbClr val="0000CC"/>
                </a:solidFill>
              </a:rPr>
              <a:t>Traditional indicator can provide a </a:t>
            </a:r>
            <a:r>
              <a:rPr lang="en-US" sz="2400" b="1" dirty="0" smtClean="0">
                <a:solidFill>
                  <a:srgbClr val="FF0000"/>
                </a:solidFill>
              </a:rPr>
              <a:t>quick</a:t>
            </a:r>
            <a:r>
              <a:rPr lang="en-US" sz="2400" b="1" dirty="0" smtClean="0">
                <a:solidFill>
                  <a:srgbClr val="0000CC"/>
                </a:solidFill>
              </a:rPr>
              <a:t> estimate of chemical regime, but has limited policy implication  </a:t>
            </a:r>
            <a:endParaRPr lang="en-US" sz="2400" b="1" dirty="0">
              <a:solidFill>
                <a:srgbClr val="0000CC"/>
              </a:solidFill>
            </a:endParaRPr>
          </a:p>
        </p:txBody>
      </p:sp>
      <p:sp>
        <p:nvSpPr>
          <p:cNvPr id="4" name="7-Point Star 3"/>
          <p:cNvSpPr/>
          <p:nvPr/>
        </p:nvSpPr>
        <p:spPr bwMode="auto">
          <a:xfrm>
            <a:off x="6890747" y="1710306"/>
            <a:ext cx="1349269" cy="944890"/>
          </a:xfrm>
          <a:prstGeom prst="star7">
            <a:avLst/>
          </a:prstGeom>
          <a:solidFill>
            <a:srgbClr val="ED7D31"/>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fontAlgn="base">
              <a:spcBef>
                <a:spcPct val="50000"/>
              </a:spcBef>
              <a:spcAft>
                <a:spcPct val="0"/>
              </a:spcAft>
            </a:pPr>
            <a:r>
              <a:rPr lang="nb-NO" b="1" dirty="0">
                <a:solidFill>
                  <a:schemeClr val="bg1"/>
                </a:solidFill>
              </a:rPr>
              <a:t>H</a:t>
            </a:r>
            <a:r>
              <a:rPr lang="nb-NO" b="1" baseline="-25000" dirty="0">
                <a:solidFill>
                  <a:schemeClr val="bg1"/>
                </a:solidFill>
              </a:rPr>
              <a:t>2</a:t>
            </a:r>
            <a:r>
              <a:rPr lang="nb-NO" b="1" dirty="0">
                <a:solidFill>
                  <a:schemeClr val="bg1"/>
                </a:solidFill>
              </a:rPr>
              <a:t>O</a:t>
            </a:r>
            <a:r>
              <a:rPr lang="nb-NO" b="1" baseline="-25000" dirty="0">
                <a:solidFill>
                  <a:schemeClr val="bg1"/>
                </a:solidFill>
              </a:rPr>
              <a:t>2</a:t>
            </a:r>
            <a:r>
              <a:rPr lang="nb-NO" b="1" dirty="0">
                <a:solidFill>
                  <a:schemeClr val="bg1"/>
                </a:solidFill>
              </a:rPr>
              <a:t>/HNO</a:t>
            </a:r>
            <a:r>
              <a:rPr lang="nb-NO" b="1" baseline="-25000" dirty="0">
                <a:solidFill>
                  <a:schemeClr val="bg1"/>
                </a:solidFill>
              </a:rPr>
              <a:t>3</a:t>
            </a:r>
            <a:endParaRPr lang="en-US" sz="2400" b="1" dirty="0">
              <a:solidFill>
                <a:schemeClr val="bg1"/>
              </a:solidFill>
              <a:latin typeface="Arial" charset="0"/>
              <a:ea typeface="宋体" pitchFamily="2" charset="-122"/>
            </a:endParaRPr>
          </a:p>
        </p:txBody>
      </p:sp>
      <p:sp>
        <p:nvSpPr>
          <p:cNvPr id="10" name="Hexagon 9"/>
          <p:cNvSpPr/>
          <p:nvPr/>
        </p:nvSpPr>
        <p:spPr bwMode="auto">
          <a:xfrm>
            <a:off x="9597894" y="1742392"/>
            <a:ext cx="1094937" cy="920281"/>
          </a:xfrm>
          <a:prstGeom prst="hexagon">
            <a:avLst/>
          </a:prstGeom>
          <a:solidFill>
            <a:srgbClr val="00B0F0"/>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fontAlgn="base">
              <a:spcBef>
                <a:spcPct val="50000"/>
              </a:spcBef>
              <a:spcAft>
                <a:spcPct val="0"/>
              </a:spcAft>
            </a:pPr>
            <a:r>
              <a:rPr lang="nb-NO" b="1" dirty="0">
                <a:solidFill>
                  <a:schemeClr val="bg1"/>
                </a:solidFill>
              </a:rPr>
              <a:t>HCHO/NO</a:t>
            </a:r>
            <a:r>
              <a:rPr lang="nb-NO" b="1" baseline="-25000" dirty="0">
                <a:solidFill>
                  <a:schemeClr val="bg1"/>
                </a:solidFill>
              </a:rPr>
              <a:t>y</a:t>
            </a:r>
            <a:endParaRPr lang="en-US" b="1" dirty="0">
              <a:solidFill>
                <a:schemeClr val="bg1"/>
              </a:solidFill>
            </a:endParaRPr>
          </a:p>
        </p:txBody>
      </p:sp>
      <p:sp>
        <p:nvSpPr>
          <p:cNvPr id="11" name="Diamond 10"/>
          <p:cNvSpPr/>
          <p:nvPr/>
        </p:nvSpPr>
        <p:spPr bwMode="auto">
          <a:xfrm>
            <a:off x="8372855" y="1749405"/>
            <a:ext cx="990581" cy="1014928"/>
          </a:xfrm>
          <a:prstGeom prst="diamond">
            <a:avLst/>
          </a:prstGeom>
          <a:solidFill>
            <a:srgbClr val="00B050"/>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fontAlgn="base">
              <a:spcBef>
                <a:spcPct val="50000"/>
              </a:spcBef>
              <a:spcAft>
                <a:spcPct val="0"/>
              </a:spcAft>
            </a:pPr>
            <a:r>
              <a:rPr lang="nb-NO" b="1" dirty="0">
                <a:solidFill>
                  <a:schemeClr val="bg1"/>
                </a:solidFill>
              </a:rPr>
              <a:t>O</a:t>
            </a:r>
            <a:r>
              <a:rPr lang="nb-NO" b="1" baseline="-25000" dirty="0">
                <a:solidFill>
                  <a:schemeClr val="bg1"/>
                </a:solidFill>
              </a:rPr>
              <a:t>3</a:t>
            </a:r>
            <a:r>
              <a:rPr lang="nb-NO" b="1" dirty="0">
                <a:solidFill>
                  <a:schemeClr val="bg1"/>
                </a:solidFill>
              </a:rPr>
              <a:t>/NO</a:t>
            </a:r>
            <a:r>
              <a:rPr lang="nb-NO" b="1" baseline="-25000" dirty="0">
                <a:solidFill>
                  <a:schemeClr val="bg1"/>
                </a:solidFill>
              </a:rPr>
              <a:t>x</a:t>
            </a:r>
            <a:endParaRPr lang="en-US" sz="2400" b="1" dirty="0">
              <a:solidFill>
                <a:schemeClr val="bg1"/>
              </a:solidFill>
              <a:latin typeface="Arial" charset="0"/>
              <a:ea typeface="宋体" pitchFamily="2" charset="-122"/>
            </a:endParaRPr>
          </a:p>
        </p:txBody>
      </p:sp>
      <p:grpSp>
        <p:nvGrpSpPr>
          <p:cNvPr id="16" name="Group 15"/>
          <p:cNvGrpSpPr/>
          <p:nvPr/>
        </p:nvGrpSpPr>
        <p:grpSpPr>
          <a:xfrm>
            <a:off x="292614" y="2700194"/>
            <a:ext cx="11811268" cy="3986267"/>
            <a:chOff x="292614" y="2700194"/>
            <a:chExt cx="11811268" cy="3986267"/>
          </a:xfrm>
        </p:grpSpPr>
        <p:grpSp>
          <p:nvGrpSpPr>
            <p:cNvPr id="15" name="Group 14"/>
            <p:cNvGrpSpPr/>
            <p:nvPr/>
          </p:nvGrpSpPr>
          <p:grpSpPr>
            <a:xfrm>
              <a:off x="292614" y="2700194"/>
              <a:ext cx="11811268" cy="3986267"/>
              <a:chOff x="292614" y="2700194"/>
              <a:chExt cx="11811268" cy="3986267"/>
            </a:xfrm>
          </p:grpSpPr>
          <p:sp>
            <p:nvSpPr>
              <p:cNvPr id="38" name="Flowchart: Stored Data 37"/>
              <p:cNvSpPr/>
              <p:nvPr/>
            </p:nvSpPr>
            <p:spPr>
              <a:xfrm>
                <a:off x="1006759" y="2709504"/>
                <a:ext cx="1304161" cy="1838082"/>
              </a:xfrm>
              <a:prstGeom prst="flowChartOnlineStorag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smtClean="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39" name="Flowchart: Stored Data 38"/>
              <p:cNvSpPr/>
              <p:nvPr/>
            </p:nvSpPr>
            <p:spPr>
              <a:xfrm rot="10800000">
                <a:off x="830313" y="2700194"/>
                <a:ext cx="962833" cy="1847393"/>
              </a:xfrm>
              <a:prstGeom prst="flowChartOnlineStorag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smtClean="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nvGrpSpPr>
              <p:cNvPr id="14" name="Group 13"/>
              <p:cNvGrpSpPr/>
              <p:nvPr/>
            </p:nvGrpSpPr>
            <p:grpSpPr>
              <a:xfrm>
                <a:off x="292614" y="3141655"/>
                <a:ext cx="11811268" cy="3544806"/>
                <a:chOff x="292614" y="3141655"/>
                <a:chExt cx="11811268" cy="3544806"/>
              </a:xfrm>
            </p:grpSpPr>
            <p:grpSp>
              <p:nvGrpSpPr>
                <p:cNvPr id="5" name="Group 4"/>
                <p:cNvGrpSpPr/>
                <p:nvPr/>
              </p:nvGrpSpPr>
              <p:grpSpPr>
                <a:xfrm>
                  <a:off x="800188" y="4547588"/>
                  <a:ext cx="3862229" cy="751776"/>
                  <a:chOff x="800188" y="4547588"/>
                  <a:chExt cx="3862229" cy="751776"/>
                </a:xfrm>
              </p:grpSpPr>
              <p:sp>
                <p:nvSpPr>
                  <p:cNvPr id="26" name="Rectangle 25"/>
                  <p:cNvSpPr/>
                  <p:nvPr/>
                </p:nvSpPr>
                <p:spPr>
                  <a:xfrm>
                    <a:off x="1892935" y="4838663"/>
                    <a:ext cx="1470785" cy="169624"/>
                  </a:xfrm>
                  <a:prstGeom prst="rect">
                    <a:avLst/>
                  </a:prstGeom>
                  <a:solidFill>
                    <a:srgbClr val="ED7D31">
                      <a:lumMod val="20000"/>
                      <a:lumOff val="80000"/>
                    </a:srgbClr>
                  </a:solidFill>
                  <a:ln>
                    <a:noFill/>
                  </a:ln>
                  <a:effectLst/>
                </p:spPr>
              </p:sp>
              <p:sp>
                <p:nvSpPr>
                  <p:cNvPr id="30" name="Freeform 29"/>
                  <p:cNvSpPr/>
                  <p:nvPr/>
                </p:nvSpPr>
                <p:spPr>
                  <a:xfrm>
                    <a:off x="800188" y="4547588"/>
                    <a:ext cx="1513342" cy="75177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ED7D31">
                      <a:lumMod val="20000"/>
                      <a:lumOff val="80000"/>
                    </a:srgbClr>
                  </a:solidFill>
                  <a:ln w="12700" cap="flat" cmpd="sng" algn="ctr">
                    <a:noFill/>
                    <a:prstDash val="solid"/>
                    <a:miter lim="800000"/>
                  </a:ln>
                  <a:effectLst/>
                </p:spPr>
                <p:txBody>
                  <a:bodyPr spcFirstLastPara="0" vert="horz" wrap="square" lIns="172337" tIns="172337" rIns="172337" bIns="172337"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smtClean="0">
                        <a:ln>
                          <a:noFill/>
                        </a:ln>
                        <a:solidFill>
                          <a:prstClr val="black">
                            <a:hueOff val="0"/>
                            <a:satOff val="0"/>
                            <a:lumOff val="0"/>
                            <a:alphaOff val="0"/>
                          </a:prstClr>
                        </a:solidFill>
                        <a:effectLst/>
                        <a:uLnTx/>
                        <a:uFillTx/>
                        <a:latin typeface="Arial" panose="020B0604020202020204" pitchFamily="34" charset="0"/>
                        <a:ea typeface="微软雅黑"/>
                        <a:cs typeface="Arial" panose="020B0604020202020204" pitchFamily="34" charset="0"/>
                      </a:rPr>
                      <a:t>Controlled cases</a:t>
                    </a:r>
                  </a:p>
                </p:txBody>
              </p:sp>
              <p:sp>
                <p:nvSpPr>
                  <p:cNvPr id="32" name="Freeform 31"/>
                  <p:cNvSpPr/>
                  <p:nvPr/>
                </p:nvSpPr>
                <p:spPr>
                  <a:xfrm>
                    <a:off x="2883567" y="4547588"/>
                    <a:ext cx="1778850" cy="75177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ED7D31">
                      <a:lumMod val="20000"/>
                      <a:lumOff val="80000"/>
                    </a:srgbClr>
                  </a:solidFill>
                  <a:ln w="12700" cap="flat" cmpd="sng" algn="ctr">
                    <a:noFill/>
                    <a:prstDash val="solid"/>
                    <a:miter lim="800000"/>
                  </a:ln>
                  <a:effectLst/>
                </p:spPr>
                <p:txBody>
                  <a:bodyPr spcFirstLastPara="0" vert="horz" wrap="square" lIns="172337" tIns="172337" rIns="172337" bIns="172337"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smtClean="0">
                        <a:ln>
                          <a:noFill/>
                        </a:ln>
                        <a:solidFill>
                          <a:prstClr val="black">
                            <a:hueOff val="0"/>
                            <a:satOff val="0"/>
                            <a:lumOff val="0"/>
                            <a:alphaOff val="0"/>
                          </a:prstClr>
                        </a:solidFill>
                        <a:effectLst/>
                        <a:uLnTx/>
                        <a:uFillTx/>
                        <a:latin typeface="Arial" panose="020B0604020202020204" pitchFamily="34" charset="0"/>
                        <a:ea typeface="微软雅黑"/>
                        <a:cs typeface="Arial" panose="020B0604020202020204" pitchFamily="34" charset="0"/>
                      </a:rPr>
                      <a:t>Response indicators</a:t>
                    </a:r>
                  </a:p>
                </p:txBody>
              </p:sp>
            </p:grpSp>
            <p:sp>
              <p:nvSpPr>
                <p:cNvPr id="43" name="TextBox 42"/>
                <p:cNvSpPr txBox="1"/>
                <p:nvPr/>
              </p:nvSpPr>
              <p:spPr>
                <a:xfrm>
                  <a:off x="292614" y="5855464"/>
                  <a:ext cx="11579326" cy="830997"/>
                </a:xfrm>
                <a:prstGeom prst="rect">
                  <a:avLst/>
                </a:prstGeom>
                <a:noFill/>
              </p:spPr>
              <p:txBody>
                <a:bodyPr wrap="square" rtlCol="0">
                  <a:spAutoFit/>
                </a:bodyPr>
                <a:lstStyle/>
                <a:p>
                  <a:r>
                    <a:rPr lang="en-US" sz="2400" b="1" dirty="0" smtClean="0">
                      <a:solidFill>
                        <a:srgbClr val="0000CC"/>
                      </a:solidFill>
                    </a:rPr>
                    <a:t>Response indicator can provide a </a:t>
                  </a:r>
                  <a:r>
                    <a:rPr lang="en-US" sz="2400" b="1" dirty="0" smtClean="0">
                      <a:solidFill>
                        <a:srgbClr val="FF0000"/>
                      </a:solidFill>
                    </a:rPr>
                    <a:t>quantitate</a:t>
                  </a:r>
                  <a:r>
                    <a:rPr lang="en-US" sz="2400" b="1" dirty="0" smtClean="0">
                      <a:solidFill>
                        <a:srgbClr val="0000CC"/>
                      </a:solidFill>
                    </a:rPr>
                    <a:t> estimate of chemical regime, but requires multiple simulations</a:t>
                  </a:r>
                  <a:endParaRPr lang="en-US" sz="2400" b="1" dirty="0">
                    <a:solidFill>
                      <a:srgbClr val="0000CC"/>
                    </a:solidFill>
                  </a:endParaRPr>
                </a:p>
              </p:txBody>
            </p:sp>
            <p:grpSp>
              <p:nvGrpSpPr>
                <p:cNvPr id="13" name="Group 12"/>
                <p:cNvGrpSpPr/>
                <p:nvPr/>
              </p:nvGrpSpPr>
              <p:grpSpPr>
                <a:xfrm>
                  <a:off x="6224704" y="3141655"/>
                  <a:ext cx="5879178" cy="2607903"/>
                  <a:chOff x="6224704" y="3141655"/>
                  <a:chExt cx="5879178" cy="2607903"/>
                </a:xfrm>
              </p:grpSpPr>
              <p:pic>
                <p:nvPicPr>
                  <p:cNvPr id="6" name="Picture 5"/>
                  <p:cNvPicPr>
                    <a:picLocks noChangeAspect="1"/>
                  </p:cNvPicPr>
                  <p:nvPr/>
                </p:nvPicPr>
                <p:blipFill>
                  <a:blip r:embed="rId3"/>
                  <a:stretch>
                    <a:fillRect/>
                  </a:stretch>
                </p:blipFill>
                <p:spPr>
                  <a:xfrm>
                    <a:off x="6224704" y="3141655"/>
                    <a:ext cx="3646096" cy="2607903"/>
                  </a:xfrm>
                  <a:prstGeom prst="rect">
                    <a:avLst/>
                  </a:prstGeom>
                </p:spPr>
              </p:pic>
              <p:sp>
                <p:nvSpPr>
                  <p:cNvPr id="7" name="TextBox 6"/>
                  <p:cNvSpPr txBox="1"/>
                  <p:nvPr/>
                </p:nvSpPr>
                <p:spPr>
                  <a:xfrm>
                    <a:off x="9823507" y="3306651"/>
                    <a:ext cx="2280375"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0000"/>
                        </a:solidFill>
                        <a:effectLst/>
                        <a:uLnTx/>
                        <a:uFillTx/>
                        <a:latin typeface="微软雅黑"/>
                        <a:ea typeface="微软雅黑"/>
                        <a:cs typeface="+mn-cs"/>
                      </a:rPr>
                      <a:t>O</a:t>
                    </a:r>
                    <a:r>
                      <a:rPr kumimoji="0" lang="en-US" altLang="zh-CN" sz="1800" b="1" i="0" u="none" strike="noStrike" kern="1200" cap="none" spc="0" normalizeH="0" baseline="-25000" noProof="0" dirty="0" smtClean="0">
                        <a:ln>
                          <a:noFill/>
                        </a:ln>
                        <a:solidFill>
                          <a:srgbClr val="000000"/>
                        </a:solidFill>
                        <a:effectLst/>
                        <a:uLnTx/>
                        <a:uFillTx/>
                        <a:latin typeface="微软雅黑"/>
                        <a:ea typeface="微软雅黑"/>
                        <a:cs typeface="+mn-cs"/>
                      </a:rPr>
                      <a:t>3</a:t>
                    </a:r>
                    <a:r>
                      <a:rPr kumimoji="0" lang="en-US" altLang="zh-CN" sz="1800" b="1" i="0" u="none" strike="noStrike" kern="1200" cap="none" spc="0" normalizeH="0" baseline="0" noProof="0" dirty="0" smtClean="0">
                        <a:ln>
                          <a:noFill/>
                        </a:ln>
                        <a:solidFill>
                          <a:srgbClr val="000000"/>
                        </a:solidFill>
                        <a:effectLst/>
                        <a:uLnTx/>
                        <a:uFillTx/>
                        <a:latin typeface="微软雅黑"/>
                        <a:ea typeface="微软雅黑"/>
                        <a:cs typeface="+mn-cs"/>
                      </a:rPr>
                      <a:t>-Peak Ratio(PR):</a:t>
                    </a:r>
                  </a:p>
                  <a:p>
                    <a:pPr lvl="0" algn="ctr">
                      <a:defRPr/>
                    </a:pPr>
                    <a:r>
                      <a:rPr lang="en-US" dirty="0"/>
                      <a:t>the NO</a:t>
                    </a:r>
                    <a:r>
                      <a:rPr lang="en-US" baseline="-25000" dirty="0"/>
                      <a:t>x</a:t>
                    </a:r>
                    <a:r>
                      <a:rPr lang="en-US" dirty="0"/>
                      <a:t> emissions that produce maximum O</a:t>
                    </a:r>
                    <a:r>
                      <a:rPr lang="en-US" baseline="-25000" dirty="0"/>
                      <a:t>3</a:t>
                    </a:r>
                    <a:r>
                      <a:rPr lang="en-US" dirty="0"/>
                      <a:t> concentrations under baseline VOC emissions </a:t>
                    </a:r>
                    <a:endParaRPr kumimoji="0" lang="en-US" sz="1800" b="1"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9" name="TextBox 8"/>
                  <p:cNvSpPr txBox="1"/>
                  <p:nvPr/>
                </p:nvSpPr>
                <p:spPr>
                  <a:xfrm>
                    <a:off x="8318157" y="4042117"/>
                    <a:ext cx="675185" cy="307777"/>
                  </a:xfrm>
                  <a:prstGeom prst="rect">
                    <a:avLst/>
                  </a:prstGeom>
                  <a:solidFill>
                    <a:schemeClr val="bg1"/>
                  </a:solidFill>
                </p:spPr>
                <p:txBody>
                  <a:bodyPr wrap="none" rtlCol="0">
                    <a:spAutoFit/>
                  </a:bodyPr>
                  <a:lstStyle>
                    <a:defPPr>
                      <a:defRPr lang="en-US"/>
                    </a:defPPr>
                    <a:lvl1pPr>
                      <a:defRPr sz="1400" b="1">
                        <a:solidFill>
                          <a:srgbClr val="FF0000"/>
                        </a:solidFill>
                      </a:defRPr>
                    </a:lvl1pPr>
                  </a:lstStyle>
                  <a:p>
                    <a:r>
                      <a:rPr lang="en-US" dirty="0"/>
                      <a:t>PR&gt;1</a:t>
                    </a:r>
                  </a:p>
                </p:txBody>
              </p:sp>
              <p:sp>
                <p:nvSpPr>
                  <p:cNvPr id="44" name="TextBox 43"/>
                  <p:cNvSpPr txBox="1"/>
                  <p:nvPr/>
                </p:nvSpPr>
                <p:spPr>
                  <a:xfrm>
                    <a:off x="6949765" y="3724254"/>
                    <a:ext cx="675185" cy="307777"/>
                  </a:xfrm>
                  <a:prstGeom prst="rect">
                    <a:avLst/>
                  </a:prstGeom>
                  <a:solidFill>
                    <a:schemeClr val="bg1"/>
                  </a:solidFill>
                </p:spPr>
                <p:txBody>
                  <a:bodyPr wrap="none" rtlCol="0">
                    <a:spAutoFit/>
                  </a:bodyPr>
                  <a:lstStyle/>
                  <a:p>
                    <a:r>
                      <a:rPr lang="en-US" sz="1400" b="1" dirty="0" smtClean="0">
                        <a:solidFill>
                          <a:srgbClr val="FF0000"/>
                        </a:solidFill>
                      </a:rPr>
                      <a:t>PR&lt;1</a:t>
                    </a:r>
                    <a:endParaRPr lang="en-US" sz="1400" b="1" dirty="0">
                      <a:solidFill>
                        <a:srgbClr val="FF0000"/>
                      </a:solidFill>
                    </a:endParaRPr>
                  </a:p>
                </p:txBody>
              </p:sp>
              <p:sp>
                <p:nvSpPr>
                  <p:cNvPr id="12" name="Rectangle 11"/>
                  <p:cNvSpPr/>
                  <p:nvPr/>
                </p:nvSpPr>
                <p:spPr>
                  <a:xfrm>
                    <a:off x="8179359" y="4905994"/>
                    <a:ext cx="498855" cy="369332"/>
                  </a:xfrm>
                  <a:prstGeom prst="rect">
                    <a:avLst/>
                  </a:prstGeom>
                </p:spPr>
                <p:txBody>
                  <a:bodyPr wrap="none">
                    <a:spAutoFit/>
                  </a:bodyPr>
                  <a:lstStyle/>
                  <a:p>
                    <a:r>
                      <a:rPr lang="en-US" b="1" dirty="0">
                        <a:solidFill>
                          <a:srgbClr val="FF0000"/>
                        </a:solidFill>
                      </a:rPr>
                      <a:t>PR</a:t>
                    </a:r>
                  </a:p>
                </p:txBody>
              </p:sp>
            </p:grpSp>
          </p:grpSp>
        </p:grpSp>
        <p:sp>
          <p:nvSpPr>
            <p:cNvPr id="45" name="TextBox 44"/>
            <p:cNvSpPr txBox="1"/>
            <p:nvPr/>
          </p:nvSpPr>
          <p:spPr>
            <a:xfrm>
              <a:off x="1211267" y="3427117"/>
              <a:ext cx="697627"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RSM</a:t>
              </a:r>
            </a:p>
          </p:txBody>
        </p:sp>
      </p:grpSp>
      <p:sp>
        <p:nvSpPr>
          <p:cNvPr id="40" name="Rectangle 39"/>
          <p:cNvSpPr/>
          <p:nvPr/>
        </p:nvSpPr>
        <p:spPr>
          <a:xfrm>
            <a:off x="8017727" y="6457890"/>
            <a:ext cx="417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2000" b="0" i="1" u="none" strike="noStrike" kern="1200" cap="none" spc="0" normalizeH="0" baseline="0" noProof="0" dirty="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rPr>
              <a:t>Xing et al., </a:t>
            </a:r>
            <a:r>
              <a:rPr kumimoji="1" lang="en-US" sz="2000" b="0" i="1" u="none" strike="noStrike" kern="1200" cap="none" spc="0" normalizeH="0" baseline="0" noProof="0" dirty="0" smtClean="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rPr>
              <a:t>ACP Discussion, 2019</a:t>
            </a:r>
            <a:endParaRPr kumimoji="1" lang="en-US" sz="2000" b="0" i="1" u="none" strike="noStrike" kern="1200" cap="none" spc="0" normalizeH="0" baseline="0" noProof="0" dirty="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5302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83" y="106947"/>
            <a:ext cx="10972800" cy="669103"/>
          </a:xfrm>
          <a:noFill/>
          <a:ln>
            <a:noFill/>
          </a:ln>
        </p:spPr>
        <p:txBody>
          <a:bodyPr vert="horz" wrap="square" lIns="91440" tIns="45720" rIns="91440" bIns="45720" numCol="1" anchor="ctr" anchorCtr="0" compatLnSpc="1">
            <a:prstTxWarp prst="textNoShape">
              <a:avLst/>
            </a:prstTxWarp>
          </a:bodyPr>
          <a:lstStyle/>
          <a:p>
            <a:r>
              <a:rPr lang="en-US" sz="4000" dirty="0"/>
              <a:t>observable response indicators-O</a:t>
            </a:r>
            <a:r>
              <a:rPr lang="en-US" sz="4000" baseline="-25000" dirty="0"/>
              <a:t>3</a:t>
            </a:r>
          </a:p>
        </p:txBody>
      </p:sp>
      <p:pic>
        <p:nvPicPr>
          <p:cNvPr id="5" name="Picture 4" descr="C:\Users\wangj\Documents\WORK\Manuscript\indicator\O3in\Fig_Comp_10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000" y="1837168"/>
            <a:ext cx="2258518" cy="1693153"/>
          </a:xfrm>
          <a:prstGeom prst="rect">
            <a:avLst/>
          </a:prstGeom>
          <a:noFill/>
          <a:ln>
            <a:noFill/>
          </a:ln>
        </p:spPr>
      </p:pic>
      <p:pic>
        <p:nvPicPr>
          <p:cNvPr id="6" name="Picture 5" descr="C:\Users\wangj\Documents\WORK\Manuscript\indicator\O3in\Fig_Comp_10_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5972" y="1783179"/>
            <a:ext cx="2258518" cy="1693153"/>
          </a:xfrm>
          <a:prstGeom prst="rect">
            <a:avLst/>
          </a:prstGeom>
          <a:noFill/>
          <a:ln>
            <a:noFill/>
          </a:ln>
        </p:spPr>
      </p:pic>
      <p:pic>
        <p:nvPicPr>
          <p:cNvPr id="7" name="Picture 6" descr="C:\Users\wangj\Documents\WORK\Manuscript\indicator\O3in\Fig_Comp_10_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2460" y="3602866"/>
            <a:ext cx="2258518" cy="1693153"/>
          </a:xfrm>
          <a:prstGeom prst="rect">
            <a:avLst/>
          </a:prstGeom>
          <a:noFill/>
          <a:ln>
            <a:noFill/>
          </a:ln>
        </p:spPr>
      </p:pic>
      <p:pic>
        <p:nvPicPr>
          <p:cNvPr id="8" name="Picture 7" descr="C:\Users\wangj\Documents\WORK\Manuscript\indicator\O3in\Fig_Comp_10_1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8286" y="3602867"/>
            <a:ext cx="2258518" cy="1693153"/>
          </a:xfrm>
          <a:prstGeom prst="rect">
            <a:avLst/>
          </a:prstGeom>
          <a:noFill/>
          <a:ln>
            <a:noFill/>
          </a:ln>
        </p:spPr>
      </p:pic>
      <p:sp>
        <p:nvSpPr>
          <p:cNvPr id="11" name="Rectangle 10"/>
          <p:cNvSpPr/>
          <p:nvPr/>
        </p:nvSpPr>
        <p:spPr>
          <a:xfrm>
            <a:off x="548839" y="777684"/>
            <a:ext cx="5919196"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Success rate of [H</a:t>
            </a:r>
            <a:r>
              <a:rPr kumimoji="0" lang="nb-NO" sz="2400" b="1" i="0" u="none" strike="noStrike" kern="100" cap="none" spc="0" normalizeH="0" baseline="-2500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nb-NO" sz="2400" b="1" i="0" u="none" strike="noStrike" kern="1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O</a:t>
            </a:r>
            <a:r>
              <a:rPr kumimoji="0" lang="nb-NO" sz="2400" b="1" i="0" u="none" strike="noStrike" kern="100" cap="none" spc="0" normalizeH="0" baseline="-2500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nb-NO" sz="2400" b="1" i="0" u="none" strike="noStrike" kern="1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]*[HCHO]/[NO</a:t>
            </a:r>
            <a:r>
              <a:rPr kumimoji="0" lang="nb-NO" sz="2400" b="1" i="0" u="none" strike="noStrike" kern="100" cap="none" spc="0" normalizeH="0" baseline="-2500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nb-NO" sz="2400" b="1" i="0" u="none" strike="noStrike" kern="1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rPr>
              <a:t>] </a:t>
            </a:r>
            <a:r>
              <a:rPr lang="nb-NO" sz="2400" b="1" kern="100" dirty="0" smtClean="0">
                <a:solidFill>
                  <a:srgbClr val="000000"/>
                </a:solidFill>
                <a:latin typeface="Times New Roman" panose="02020603050405020304" pitchFamily="18" charset="0"/>
                <a:ea typeface="等线" panose="02010600030101010101" pitchFamily="2" charset="-122"/>
              </a:rPr>
              <a:t>in predicting O</a:t>
            </a:r>
            <a:r>
              <a:rPr lang="nb-NO" sz="2400" b="1" kern="100" baseline="-25000" dirty="0" smtClean="0">
                <a:solidFill>
                  <a:srgbClr val="000000"/>
                </a:solidFill>
                <a:latin typeface="Times New Roman" panose="02020603050405020304" pitchFamily="18" charset="0"/>
                <a:ea typeface="等线" panose="02010600030101010101" pitchFamily="2" charset="-122"/>
              </a:rPr>
              <a:t>3</a:t>
            </a:r>
            <a:r>
              <a:rPr lang="nb-NO" sz="2400" b="1" kern="100" dirty="0" smtClean="0">
                <a:solidFill>
                  <a:srgbClr val="000000"/>
                </a:solidFill>
                <a:latin typeface="Times New Roman" panose="02020603050405020304" pitchFamily="18" charset="0"/>
                <a:ea typeface="等线" panose="02010600030101010101" pitchFamily="2" charset="-122"/>
              </a:rPr>
              <a:t> chemistry</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Times New Roman" panose="02020603050405020304" pitchFamily="18" charset="0"/>
            </a:endParaRPr>
          </a:p>
        </p:txBody>
      </p:sp>
      <p:pic>
        <p:nvPicPr>
          <p:cNvPr id="12" name="Picture 11" descr="C:\Users\wangj\Documents\WORK\Manuscript\indicator\O3in\Fig_ind10.jpg"/>
          <p:cNvPicPr/>
          <p:nvPr/>
        </p:nvPicPr>
        <p:blipFill>
          <a:blip r:embed="rId7">
            <a:extLst>
              <a:ext uri="{28A0092B-C50C-407E-A947-70E740481C1C}">
                <a14:useLocalDpi xmlns:a14="http://schemas.microsoft.com/office/drawing/2010/main" val="0"/>
              </a:ext>
            </a:extLst>
          </a:blip>
          <a:srcRect/>
          <a:stretch>
            <a:fillRect/>
          </a:stretch>
        </p:blipFill>
        <p:spPr bwMode="auto">
          <a:xfrm>
            <a:off x="7474318" y="1699265"/>
            <a:ext cx="4146265" cy="2957432"/>
          </a:xfrm>
          <a:prstGeom prst="rect">
            <a:avLst/>
          </a:prstGeom>
          <a:noFill/>
          <a:ln>
            <a:noFill/>
          </a:ln>
        </p:spPr>
      </p:pic>
      <p:sp>
        <p:nvSpPr>
          <p:cNvPr id="13" name="TextBox 12"/>
          <p:cNvSpPr txBox="1"/>
          <p:nvPr/>
        </p:nvSpPr>
        <p:spPr>
          <a:xfrm>
            <a:off x="745093" y="1812154"/>
            <a:ext cx="5436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Jan</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4" name="TextBox 13"/>
          <p:cNvSpPr txBox="1"/>
          <p:nvPr/>
        </p:nvSpPr>
        <p:spPr>
          <a:xfrm>
            <a:off x="3472319" y="1741386"/>
            <a:ext cx="5822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Apr</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5" name="TextBox 14"/>
          <p:cNvSpPr txBox="1"/>
          <p:nvPr/>
        </p:nvSpPr>
        <p:spPr>
          <a:xfrm>
            <a:off x="861767" y="3463850"/>
            <a:ext cx="4796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Jul</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6" name="TextBox 15"/>
          <p:cNvSpPr txBox="1"/>
          <p:nvPr/>
        </p:nvSpPr>
        <p:spPr>
          <a:xfrm>
            <a:off x="3548853" y="3393187"/>
            <a:ext cx="5741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Oct</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7" name="TextBox 16"/>
          <p:cNvSpPr txBox="1"/>
          <p:nvPr/>
        </p:nvSpPr>
        <p:spPr>
          <a:xfrm>
            <a:off x="812411" y="5998097"/>
            <a:ext cx="5237133" cy="707886"/>
          </a:xfrm>
          <a:prstGeom prst="rect">
            <a:avLst/>
          </a:prstGeom>
          <a:noFill/>
        </p:spPr>
        <p:txBody>
          <a:bodyPr wrap="square" rtlCol="0">
            <a:spAutoFit/>
          </a:bodyPr>
          <a:lstStyle/>
          <a:p>
            <a:pPr lvl="0" algn="ctr"/>
            <a:r>
              <a:rPr kumimoji="0" lang="en-US" sz="2000" b="0" i="0" u="none" strike="noStrike" kern="1200" cap="none" spc="0" normalizeH="0" baseline="0" noProof="0" dirty="0" smtClean="0">
                <a:ln>
                  <a:noFill/>
                </a:ln>
                <a:solidFill>
                  <a:srgbClr val="0000CC"/>
                </a:solidFill>
                <a:effectLst/>
                <a:uLnTx/>
                <a:uFillTx/>
                <a:latin typeface="微软雅黑"/>
                <a:ea typeface="微软雅黑"/>
                <a:cs typeface="+mn-cs"/>
              </a:rPr>
              <a:t>the new </a:t>
            </a:r>
            <a:r>
              <a:rPr kumimoji="0" lang="en-US" sz="2000" b="0" i="0" u="none" strike="noStrike" kern="1200" cap="none" spc="0" normalizeH="0" baseline="0" noProof="0" dirty="0">
                <a:ln>
                  <a:noFill/>
                </a:ln>
                <a:solidFill>
                  <a:srgbClr val="0000CC"/>
                </a:solidFill>
                <a:effectLst/>
                <a:uLnTx/>
                <a:uFillTx/>
                <a:latin typeface="微软雅黑"/>
                <a:ea typeface="微软雅黑"/>
                <a:cs typeface="+mn-cs"/>
              </a:rPr>
              <a:t>O</a:t>
            </a:r>
            <a:r>
              <a:rPr kumimoji="0" lang="en-US" sz="2000" b="0" i="0" u="none" strike="noStrike" kern="1200" cap="none" spc="0" normalizeH="0" baseline="-25000" noProof="0" dirty="0">
                <a:ln>
                  <a:noFill/>
                </a:ln>
                <a:solidFill>
                  <a:srgbClr val="0000CC"/>
                </a:solidFill>
                <a:effectLst/>
                <a:uLnTx/>
                <a:uFillTx/>
                <a:latin typeface="微软雅黑"/>
                <a:ea typeface="微软雅黑"/>
                <a:cs typeface="+mn-cs"/>
              </a:rPr>
              <a:t>3</a:t>
            </a:r>
            <a:r>
              <a:rPr kumimoji="0" lang="en-US" sz="2000" b="0" i="0" u="none" strike="noStrike" kern="1200" cap="none" spc="0" normalizeH="0" baseline="0" noProof="0" dirty="0">
                <a:ln>
                  <a:noFill/>
                </a:ln>
                <a:solidFill>
                  <a:srgbClr val="0000CC"/>
                </a:solidFill>
                <a:effectLst/>
                <a:uLnTx/>
                <a:uFillTx/>
                <a:latin typeface="微软雅黑"/>
                <a:ea typeface="微软雅黑"/>
                <a:cs typeface="+mn-cs"/>
              </a:rPr>
              <a:t>-chemistry </a:t>
            </a:r>
            <a:r>
              <a:rPr kumimoji="0" lang="en-US" sz="2000" b="0" i="0" u="none" strike="noStrike" kern="1200" cap="none" spc="0" normalizeH="0" baseline="0" noProof="0" dirty="0" smtClean="0">
                <a:ln>
                  <a:noFill/>
                </a:ln>
                <a:solidFill>
                  <a:srgbClr val="0000CC"/>
                </a:solidFill>
                <a:effectLst/>
                <a:uLnTx/>
                <a:uFillTx/>
                <a:latin typeface="微软雅黑"/>
                <a:ea typeface="微软雅黑"/>
                <a:cs typeface="+mn-cs"/>
              </a:rPr>
              <a:t>indicator exhibited high </a:t>
            </a:r>
            <a:r>
              <a:rPr kumimoji="0" lang="nb-NO" sz="2000" b="0" i="0" u="none" strike="noStrike" kern="1200" cap="none" spc="0" normalizeH="0" baseline="0" noProof="0" dirty="0">
                <a:ln>
                  <a:noFill/>
                </a:ln>
                <a:solidFill>
                  <a:srgbClr val="0000CC"/>
                </a:solidFill>
                <a:effectLst/>
                <a:uLnTx/>
                <a:uFillTx/>
                <a:latin typeface="微软雅黑"/>
                <a:ea typeface="微软雅黑"/>
                <a:cs typeface="+mn-cs"/>
              </a:rPr>
              <a:t>success </a:t>
            </a:r>
            <a:r>
              <a:rPr lang="nb-NO" sz="2000" dirty="0" smtClean="0">
                <a:solidFill>
                  <a:srgbClr val="0000CC"/>
                </a:solidFill>
              </a:rPr>
              <a:t>rates</a:t>
            </a:r>
            <a:endParaRPr kumimoji="0" lang="en-US" sz="2000" b="0" i="0" u="none" strike="noStrike" kern="1200" cap="none" spc="0" normalizeH="0" baseline="0" noProof="0" dirty="0">
              <a:ln>
                <a:noFill/>
              </a:ln>
              <a:solidFill>
                <a:srgbClr val="0000CC"/>
              </a:solidFill>
              <a:effectLst/>
              <a:uLnTx/>
              <a:uFillTx/>
              <a:latin typeface="微软雅黑"/>
              <a:ea typeface="微软雅黑"/>
            </a:endParaRPr>
          </a:p>
        </p:txBody>
      </p:sp>
      <p:sp>
        <p:nvSpPr>
          <p:cNvPr id="9" name="Rectangle 8"/>
          <p:cNvSpPr/>
          <p:nvPr/>
        </p:nvSpPr>
        <p:spPr>
          <a:xfrm>
            <a:off x="6902902" y="777684"/>
            <a:ext cx="4893727" cy="830997"/>
          </a:xfrm>
          <a:prstGeom prst="rect">
            <a:avLst/>
          </a:prstGeom>
        </p:spPr>
        <p:txBody>
          <a:bodyPr wrap="square">
            <a:spAutoFit/>
          </a:bodyPr>
          <a:lstStyle/>
          <a:p>
            <a:pPr lvl="0" algn="ctr">
              <a:defRPr/>
            </a:pPr>
            <a:r>
              <a:rPr lang="nb-NO" sz="2400" b="1" kern="100" dirty="0" smtClean="0">
                <a:solidFill>
                  <a:srgbClr val="000000"/>
                </a:solidFill>
                <a:latin typeface="Times New Roman" panose="02020603050405020304" pitchFamily="18" charset="0"/>
                <a:ea typeface="等线" panose="02010600030101010101" pitchFamily="2" charset="-122"/>
                <a:cs typeface="Times New Roman" panose="02020603050405020304" pitchFamily="18" charset="0"/>
              </a:rPr>
              <a:t>Quantify the relation bewteen </a:t>
            </a:r>
            <a:r>
              <a:rPr lang="nb-NO" sz="2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[H</a:t>
            </a:r>
            <a:r>
              <a:rPr lang="nb-NO" sz="2400" b="1" kern="100" baseline="-250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2</a:t>
            </a:r>
            <a:r>
              <a:rPr lang="nb-NO" sz="2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O</a:t>
            </a:r>
            <a:r>
              <a:rPr lang="nb-NO" sz="2400" b="1" kern="100" baseline="-250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2</a:t>
            </a:r>
            <a:r>
              <a:rPr lang="nb-NO" sz="2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]*[HCHO]/[NO</a:t>
            </a:r>
            <a:r>
              <a:rPr lang="nb-NO" sz="2400" b="1" kern="100" baseline="-250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2</a:t>
            </a:r>
            <a:r>
              <a:rPr lang="nb-NO" sz="2400" b="1" kern="100" dirty="0">
                <a:solidFill>
                  <a:srgbClr val="000000"/>
                </a:solidFill>
                <a:latin typeface="Times New Roman" panose="02020603050405020304" pitchFamily="18" charset="0"/>
                <a:ea typeface="等线" panose="02010600030101010101" pitchFamily="2" charset="-122"/>
              </a:rPr>
              <a:t>] and PR</a:t>
            </a:r>
            <a:endParaRPr lang="en-US" sz="2400" b="1" dirty="0">
              <a:solidFill>
                <a:srgbClr val="000000"/>
              </a:solidFill>
              <a:latin typeface="Calibri" panose="020F0502020204030204" pitchFamily="34" charset="0"/>
              <a:ea typeface="等线" panose="02010600030101010101" pitchFamily="2" charset="-122"/>
              <a:cs typeface="Times New Roman" panose="02020603050405020304" pitchFamily="18" charset="0"/>
            </a:endParaRPr>
          </a:p>
        </p:txBody>
      </p:sp>
      <p:sp>
        <p:nvSpPr>
          <p:cNvPr id="19" name="Rectangle 18"/>
          <p:cNvSpPr/>
          <p:nvPr/>
        </p:nvSpPr>
        <p:spPr>
          <a:xfrm>
            <a:off x="6902901" y="5083999"/>
            <a:ext cx="5289098"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rPr>
              <a:t>log-linear combinations of baseline H</a:t>
            </a:r>
            <a:r>
              <a:rPr kumimoji="0" lang="nb-NO" sz="2400" b="0" i="0" u="none" strike="noStrike" kern="100" cap="none" spc="0" normalizeH="0" baseline="-25000" noProof="0" dirty="0">
                <a:ln>
                  <a:noFill/>
                </a:ln>
                <a:solidFill>
                  <a:srgbClr val="0000CC"/>
                </a:solidFill>
                <a:effectLst/>
                <a:uLnTx/>
                <a:uFillTx/>
                <a:latin typeface="Times New Roman" panose="02020603050405020304" pitchFamily="18" charset="0"/>
                <a:ea typeface="等线" panose="02010600030101010101" pitchFamily="2" charset="-122"/>
                <a:cs typeface="+mn-cs"/>
              </a:rPr>
              <a:t>2</a:t>
            </a: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rPr>
              <a:t>O</a:t>
            </a:r>
            <a:r>
              <a:rPr kumimoji="0" lang="nb-NO" sz="2400" b="0" i="0" u="none" strike="noStrike" kern="100" cap="none" spc="0" normalizeH="0" baseline="-25000" noProof="0" dirty="0">
                <a:ln>
                  <a:noFill/>
                </a:ln>
                <a:solidFill>
                  <a:srgbClr val="0000CC"/>
                </a:solidFill>
                <a:effectLst/>
                <a:uLnTx/>
                <a:uFillTx/>
                <a:latin typeface="Times New Roman" panose="02020603050405020304" pitchFamily="18" charset="0"/>
                <a:ea typeface="等线" panose="02010600030101010101" pitchFamily="2" charset="-122"/>
                <a:cs typeface="+mn-cs"/>
              </a:rPr>
              <a:t>2</a:t>
            </a: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rPr>
              <a:t>, HCHO, and NO</a:t>
            </a:r>
            <a:r>
              <a:rPr kumimoji="0" lang="nb-NO" sz="2400" b="0" i="0" u="none" strike="noStrike" kern="100" cap="none" spc="0" normalizeH="0" baseline="-25000" noProof="0" dirty="0">
                <a:ln>
                  <a:noFill/>
                </a:ln>
                <a:solidFill>
                  <a:srgbClr val="0000CC"/>
                </a:solidFill>
                <a:effectLst/>
                <a:uLnTx/>
                <a:uFillTx/>
                <a:latin typeface="Times New Roman" panose="02020603050405020304" pitchFamily="18" charset="0"/>
                <a:ea typeface="等线" panose="02010600030101010101" pitchFamily="2" charset="-122"/>
                <a:cs typeface="+mn-cs"/>
              </a:rPr>
              <a:t>2 </a:t>
            </a: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could </a:t>
            </a: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rPr>
              <a:t>provide an approximate </a:t>
            </a: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PR</a:t>
            </a:r>
            <a:endParaRPr kumimoji="0" lang="en-US" sz="2400" b="0" i="0" u="none" strike="noStrike" kern="1200" cap="none" spc="0" normalizeH="0" baseline="0" noProof="0" dirty="0">
              <a:ln>
                <a:noFill/>
              </a:ln>
              <a:solidFill>
                <a:srgbClr val="0000CC"/>
              </a:solidFill>
              <a:effectLst/>
              <a:uLnTx/>
              <a:uFillTx/>
              <a:latin typeface="微软雅黑"/>
              <a:ea typeface="微软雅黑"/>
              <a:cs typeface="+mn-cs"/>
            </a:endParaRPr>
          </a:p>
        </p:txBody>
      </p:sp>
      <p:sp>
        <p:nvSpPr>
          <p:cNvPr id="3" name="TextBox 2"/>
          <p:cNvSpPr txBox="1"/>
          <p:nvPr/>
        </p:nvSpPr>
        <p:spPr>
          <a:xfrm>
            <a:off x="609600" y="5422554"/>
            <a:ext cx="6009409" cy="523220"/>
          </a:xfrm>
          <a:prstGeom prst="rect">
            <a:avLst/>
          </a:prstGeom>
          <a:noFill/>
        </p:spPr>
        <p:txBody>
          <a:bodyPr wrap="square" rtlCol="0">
            <a:spAutoFit/>
          </a:bodyPr>
          <a:lstStyle/>
          <a:p>
            <a:r>
              <a:rPr lang="en-US" sz="1400" dirty="0"/>
              <a:t>The </a:t>
            </a:r>
            <a:r>
              <a:rPr lang="en-US" sz="1400" dirty="0">
                <a:solidFill>
                  <a:srgbClr val="0000CC"/>
                </a:solidFill>
              </a:rPr>
              <a:t>blue dots </a:t>
            </a:r>
            <a:r>
              <a:rPr lang="en-US" sz="1400" dirty="0"/>
              <a:t>represent the grids where O</a:t>
            </a:r>
            <a:r>
              <a:rPr lang="en-US" sz="1400" baseline="-25000" dirty="0"/>
              <a:t>3</a:t>
            </a:r>
            <a:r>
              <a:rPr lang="en-US" sz="1400" dirty="0"/>
              <a:t> chemistry is successfully predicted by the observable indicator; the red dots </a:t>
            </a:r>
            <a:r>
              <a:rPr lang="en-US" sz="1400" dirty="0" smtClean="0"/>
              <a:t>is not</a:t>
            </a:r>
            <a:endParaRPr lang="en-US" sz="1400" dirty="0"/>
          </a:p>
        </p:txBody>
      </p:sp>
      <p:sp>
        <p:nvSpPr>
          <p:cNvPr id="10" name="Rectangle 9"/>
          <p:cNvSpPr/>
          <p:nvPr/>
        </p:nvSpPr>
        <p:spPr>
          <a:xfrm>
            <a:off x="1790116" y="1855054"/>
            <a:ext cx="819455" cy="369332"/>
          </a:xfrm>
          <a:prstGeom prst="rect">
            <a:avLst/>
          </a:prstGeom>
        </p:spPr>
        <p:txBody>
          <a:bodyPr wrap="none">
            <a:spAutoFit/>
          </a:bodyPr>
          <a:lstStyle/>
          <a:p>
            <a:r>
              <a:rPr lang="nb-NO" b="1" kern="100" dirty="0" smtClean="0">
                <a:solidFill>
                  <a:srgbClr val="0000CC"/>
                </a:solidFill>
                <a:latin typeface="Times New Roman" panose="02020603050405020304" pitchFamily="18" charset="0"/>
                <a:ea typeface="等线" panose="02010600030101010101" pitchFamily="2" charset="-122"/>
              </a:rPr>
              <a:t>92.3%</a:t>
            </a:r>
            <a:endParaRPr lang="en-US" b="1" dirty="0">
              <a:solidFill>
                <a:srgbClr val="0000CC"/>
              </a:solidFill>
            </a:endParaRPr>
          </a:p>
        </p:txBody>
      </p:sp>
      <p:sp>
        <p:nvSpPr>
          <p:cNvPr id="20" name="Rectangle 19"/>
          <p:cNvSpPr/>
          <p:nvPr/>
        </p:nvSpPr>
        <p:spPr>
          <a:xfrm>
            <a:off x="4577817" y="1855054"/>
            <a:ext cx="819455" cy="369332"/>
          </a:xfrm>
          <a:prstGeom prst="rect">
            <a:avLst/>
          </a:prstGeom>
        </p:spPr>
        <p:txBody>
          <a:bodyPr wrap="none">
            <a:spAutoFit/>
          </a:bodyPr>
          <a:lstStyle/>
          <a:p>
            <a:r>
              <a:rPr lang="nb-NO" b="1" kern="100" dirty="0" smtClean="0">
                <a:solidFill>
                  <a:srgbClr val="0000CC"/>
                </a:solidFill>
                <a:latin typeface="Times New Roman" panose="02020603050405020304" pitchFamily="18" charset="0"/>
                <a:ea typeface="等线" panose="02010600030101010101" pitchFamily="2" charset="-122"/>
              </a:rPr>
              <a:t>81.6%</a:t>
            </a:r>
            <a:endParaRPr lang="en-US" b="1" dirty="0">
              <a:solidFill>
                <a:srgbClr val="0000CC"/>
              </a:solidFill>
            </a:endParaRPr>
          </a:p>
        </p:txBody>
      </p:sp>
      <p:sp>
        <p:nvSpPr>
          <p:cNvPr id="21" name="Rectangle 20"/>
          <p:cNvSpPr/>
          <p:nvPr/>
        </p:nvSpPr>
        <p:spPr>
          <a:xfrm>
            <a:off x="4577817" y="3732973"/>
            <a:ext cx="819455" cy="369332"/>
          </a:xfrm>
          <a:prstGeom prst="rect">
            <a:avLst/>
          </a:prstGeom>
        </p:spPr>
        <p:txBody>
          <a:bodyPr wrap="none">
            <a:spAutoFit/>
          </a:bodyPr>
          <a:lstStyle/>
          <a:p>
            <a:r>
              <a:rPr lang="nb-NO" b="1" kern="100" dirty="0" smtClean="0">
                <a:solidFill>
                  <a:srgbClr val="0000CC"/>
                </a:solidFill>
                <a:latin typeface="Times New Roman" panose="02020603050405020304" pitchFamily="18" charset="0"/>
                <a:ea typeface="等线" panose="02010600030101010101" pitchFamily="2" charset="-122"/>
              </a:rPr>
              <a:t>86.0%</a:t>
            </a:r>
            <a:endParaRPr lang="en-US" b="1" dirty="0">
              <a:solidFill>
                <a:srgbClr val="0000CC"/>
              </a:solidFill>
            </a:endParaRPr>
          </a:p>
        </p:txBody>
      </p:sp>
      <p:sp>
        <p:nvSpPr>
          <p:cNvPr id="22" name="Rectangle 21"/>
          <p:cNvSpPr/>
          <p:nvPr/>
        </p:nvSpPr>
        <p:spPr>
          <a:xfrm>
            <a:off x="1759907" y="3732973"/>
            <a:ext cx="819455" cy="369332"/>
          </a:xfrm>
          <a:prstGeom prst="rect">
            <a:avLst/>
          </a:prstGeom>
        </p:spPr>
        <p:txBody>
          <a:bodyPr wrap="none">
            <a:spAutoFit/>
          </a:bodyPr>
          <a:lstStyle/>
          <a:p>
            <a:r>
              <a:rPr lang="nb-NO" b="1" kern="100" dirty="0" smtClean="0">
                <a:solidFill>
                  <a:srgbClr val="0000CC"/>
                </a:solidFill>
                <a:latin typeface="Times New Roman" panose="02020603050405020304" pitchFamily="18" charset="0"/>
                <a:ea typeface="等线" panose="02010600030101010101" pitchFamily="2" charset="-122"/>
              </a:rPr>
              <a:t>89.5%</a:t>
            </a:r>
            <a:endParaRPr lang="en-US" b="1" dirty="0">
              <a:solidFill>
                <a:srgbClr val="0000CC"/>
              </a:solidFill>
            </a:endParaRPr>
          </a:p>
        </p:txBody>
      </p:sp>
    </p:spTree>
    <p:extLst>
      <p:ext uri="{BB962C8B-B14F-4D97-AF65-F5344CB8AC3E}">
        <p14:creationId xmlns:p14="http://schemas.microsoft.com/office/powerpoint/2010/main" val="37700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0975"/>
            <a:ext cx="10972800" cy="669103"/>
          </a:xfrm>
          <a:noFill/>
          <a:ln>
            <a:noFill/>
          </a:ln>
        </p:spPr>
        <p:txBody>
          <a:bodyPr vert="horz" wrap="square" lIns="91440" tIns="45720" rIns="91440" bIns="45720" numCol="1" anchor="ctr" anchorCtr="0" compatLnSpc="1">
            <a:prstTxWarp prst="textNoShape">
              <a:avLst/>
            </a:prstTxWarp>
          </a:bodyPr>
          <a:lstStyle/>
          <a:p>
            <a:r>
              <a:rPr lang="en-US" altLang="zh-CN" sz="3600" dirty="0"/>
              <a:t>Use PR to identify the O</a:t>
            </a:r>
            <a:r>
              <a:rPr lang="en-US" altLang="zh-CN" sz="3600" baseline="-25000" dirty="0"/>
              <a:t>3</a:t>
            </a:r>
            <a:r>
              <a:rPr lang="en-US" altLang="zh-CN" sz="3600" dirty="0"/>
              <a:t> Chemistry in China</a:t>
            </a:r>
            <a:endParaRPr lang="en-US" sz="3600" dirty="0"/>
          </a:p>
        </p:txBody>
      </p:sp>
      <p:pic>
        <p:nvPicPr>
          <p:cNvPr id="4" name="Picture 3" descr="C:\Users\wangj\Desktop\PR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37" y="2065509"/>
            <a:ext cx="2753360" cy="1828800"/>
          </a:xfrm>
          <a:prstGeom prst="rect">
            <a:avLst/>
          </a:prstGeom>
          <a:noFill/>
          <a:ln>
            <a:noFill/>
          </a:ln>
        </p:spPr>
      </p:pic>
      <p:pic>
        <p:nvPicPr>
          <p:cNvPr id="5" name="Picture 4" descr="C:\Users\wangj\Desktop\PR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481" y="2065509"/>
            <a:ext cx="2753360" cy="1828800"/>
          </a:xfrm>
          <a:prstGeom prst="rect">
            <a:avLst/>
          </a:prstGeom>
          <a:noFill/>
          <a:ln>
            <a:noFill/>
          </a:ln>
        </p:spPr>
      </p:pic>
      <p:pic>
        <p:nvPicPr>
          <p:cNvPr id="6" name="Picture 5" descr="C:\Users\wangj\Desktop\PRT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5164" y="2070710"/>
            <a:ext cx="2753360" cy="1828800"/>
          </a:xfrm>
          <a:prstGeom prst="rect">
            <a:avLst/>
          </a:prstGeom>
          <a:noFill/>
          <a:ln>
            <a:noFill/>
          </a:ln>
        </p:spPr>
      </p:pic>
      <p:pic>
        <p:nvPicPr>
          <p:cNvPr id="7" name="Picture 6" descr="C:\Users\wangj\Desktop\PRT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2808" y="2070710"/>
            <a:ext cx="2753360" cy="1828800"/>
          </a:xfrm>
          <a:prstGeom prst="rect">
            <a:avLst/>
          </a:prstGeom>
          <a:noFill/>
          <a:ln>
            <a:noFill/>
          </a:ln>
        </p:spPr>
      </p:pic>
      <p:sp>
        <p:nvSpPr>
          <p:cNvPr id="8" name="TextBox 7"/>
          <p:cNvSpPr txBox="1"/>
          <p:nvPr/>
        </p:nvSpPr>
        <p:spPr>
          <a:xfrm>
            <a:off x="224861" y="1587351"/>
            <a:ext cx="5436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Jan</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9" name="TextBox 8"/>
          <p:cNvSpPr txBox="1"/>
          <p:nvPr/>
        </p:nvSpPr>
        <p:spPr>
          <a:xfrm>
            <a:off x="2939791" y="1587351"/>
            <a:ext cx="5822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Apr</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0" name="TextBox 9"/>
          <p:cNvSpPr txBox="1"/>
          <p:nvPr/>
        </p:nvSpPr>
        <p:spPr>
          <a:xfrm>
            <a:off x="5715197" y="1701378"/>
            <a:ext cx="4796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Jul</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1" name="TextBox 10"/>
          <p:cNvSpPr txBox="1"/>
          <p:nvPr/>
        </p:nvSpPr>
        <p:spPr>
          <a:xfrm>
            <a:off x="8924414" y="1701378"/>
            <a:ext cx="5741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Oct</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2" name="TextBox 11"/>
          <p:cNvSpPr txBox="1"/>
          <p:nvPr/>
        </p:nvSpPr>
        <p:spPr>
          <a:xfrm>
            <a:off x="1748805" y="881426"/>
            <a:ext cx="869438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000000"/>
                </a:solidFill>
                <a:effectLst/>
                <a:uLnTx/>
                <a:uFillTx/>
                <a:latin typeface="微软雅黑"/>
                <a:ea typeface="微软雅黑"/>
                <a:cs typeface="+mn-cs"/>
              </a:rPr>
              <a:t> Spatial distribution of O</a:t>
            </a:r>
            <a:r>
              <a:rPr kumimoji="0" lang="en-US" altLang="zh-CN" sz="2400" b="1" i="0" u="none" strike="noStrike" kern="1200" cap="none" spc="0" normalizeH="0" baseline="-25000" noProof="0" dirty="0" smtClean="0">
                <a:ln>
                  <a:noFill/>
                </a:ln>
                <a:solidFill>
                  <a:srgbClr val="000000"/>
                </a:solidFill>
                <a:effectLst/>
                <a:uLnTx/>
                <a:uFillTx/>
                <a:latin typeface="微软雅黑"/>
                <a:ea typeface="微软雅黑"/>
                <a:cs typeface="+mn-cs"/>
              </a:rPr>
              <a:t>3 </a:t>
            </a:r>
            <a:r>
              <a:rPr kumimoji="0" lang="en-US" altLang="zh-CN" sz="2400" b="1" i="0" u="none" strike="noStrike" kern="1200" cap="none" spc="0" normalizeH="0" baseline="0" noProof="0" dirty="0">
                <a:ln>
                  <a:noFill/>
                </a:ln>
                <a:solidFill>
                  <a:srgbClr val="000000"/>
                </a:solidFill>
                <a:effectLst/>
                <a:uLnTx/>
                <a:uFillTx/>
                <a:latin typeface="微软雅黑"/>
                <a:ea typeface="微软雅黑"/>
                <a:cs typeface="+mn-cs"/>
              </a:rPr>
              <a:t>Chemistry (Peak </a:t>
            </a:r>
            <a:r>
              <a:rPr kumimoji="0" lang="en-US" altLang="zh-CN" sz="2400" b="1" i="0" u="none" strike="noStrike" kern="1200" cap="none" spc="0" normalizeH="0" baseline="0" noProof="0" dirty="0" smtClean="0">
                <a:ln>
                  <a:noFill/>
                </a:ln>
                <a:solidFill>
                  <a:srgbClr val="000000"/>
                </a:solidFill>
                <a:effectLst/>
                <a:uLnTx/>
                <a:uFillTx/>
                <a:latin typeface="微软雅黑"/>
                <a:ea typeface="微软雅黑"/>
                <a:cs typeface="+mn-cs"/>
              </a:rPr>
              <a:t>Ratio)</a:t>
            </a:r>
            <a:endParaRPr kumimoji="0" lang="en-US" sz="2400" b="1"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3" name="Rectangle 12"/>
          <p:cNvSpPr/>
          <p:nvPr/>
        </p:nvSpPr>
        <p:spPr>
          <a:xfrm>
            <a:off x="399833" y="4268842"/>
            <a:ext cx="11589963" cy="2000548"/>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2800" b="1" kern="100" noProof="0" dirty="0" smtClean="0">
                <a:solidFill>
                  <a:srgbClr val="0000CC"/>
                </a:solidFill>
                <a:latin typeface="Times New Roman" panose="02020603050405020304" pitchFamily="18" charset="0"/>
                <a:ea typeface="等线" panose="02010600030101010101" pitchFamily="2" charset="-122"/>
              </a:rPr>
              <a:t>Strong spatial and temporal variation </a:t>
            </a:r>
            <a:r>
              <a:rPr lang="nb-NO" sz="2800" kern="100" noProof="0" dirty="0" smtClean="0">
                <a:solidFill>
                  <a:srgbClr val="0000CC"/>
                </a:solidFill>
                <a:latin typeface="Times New Roman" panose="02020603050405020304" pitchFamily="18" charset="0"/>
                <a:ea typeface="等线" panose="02010600030101010101" pitchFamily="2" charset="-122"/>
              </a:rPr>
              <a:t>of O</a:t>
            </a:r>
            <a:r>
              <a:rPr lang="nb-NO" sz="2800" kern="100" baseline="-25000" noProof="0" dirty="0" smtClean="0">
                <a:solidFill>
                  <a:srgbClr val="0000CC"/>
                </a:solidFill>
                <a:latin typeface="Times New Roman" panose="02020603050405020304" pitchFamily="18" charset="0"/>
                <a:ea typeface="等线" panose="02010600030101010101" pitchFamily="2" charset="-122"/>
              </a:rPr>
              <a:t>3</a:t>
            </a:r>
            <a:r>
              <a:rPr lang="nb-NO" sz="2800" kern="100" noProof="0" dirty="0" smtClean="0">
                <a:solidFill>
                  <a:srgbClr val="0000CC"/>
                </a:solidFill>
                <a:latin typeface="Times New Roman" panose="02020603050405020304" pitchFamily="18" charset="0"/>
                <a:ea typeface="等线" panose="02010600030101010101" pitchFamily="2" charset="-122"/>
              </a:rPr>
              <a:t> chemistry in China</a:t>
            </a:r>
          </a:p>
          <a:p>
            <a:pPr marL="342900" lvl="0" indent="-342900">
              <a:buFont typeface="Arial" panose="020B0604020202020204" pitchFamily="34" charset="0"/>
              <a:buChar char="•"/>
              <a:defRPr/>
            </a:pP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rPr>
              <a:t>VOC-limited </a:t>
            </a: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rPr>
              <a:t>regime </a:t>
            </a: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rPr>
              <a:t>is</a:t>
            </a:r>
            <a:r>
              <a:rPr kumimoji="0" lang="nb-NO" sz="2400" b="0" i="0" u="none" strike="noStrike" kern="100" cap="none" spc="0" normalizeH="0" noProof="0" dirty="0" smtClean="0">
                <a:ln>
                  <a:noFill/>
                </a:ln>
                <a:solidFill>
                  <a:srgbClr val="0000CC"/>
                </a:solidFill>
                <a:effectLst/>
                <a:uLnTx/>
                <a:uFillTx/>
                <a:latin typeface="Times New Roman" panose="02020603050405020304" pitchFamily="18" charset="0"/>
                <a:ea typeface="等线" panose="02010600030101010101" pitchFamily="2" charset="-122"/>
              </a:rPr>
              <a:t> more common </a:t>
            </a: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rPr>
              <a:t>(PR </a:t>
            </a:r>
            <a:r>
              <a:rPr kumimoji="0" lang="nb-NO"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rPr>
              <a:t>&lt; 1) </a:t>
            </a:r>
            <a:r>
              <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rPr>
              <a:t>in January,</a:t>
            </a:r>
            <a:r>
              <a:rPr kumimoji="0" lang="nb-NO" sz="2400" b="0" i="0" u="none" strike="noStrike" kern="100" cap="none" spc="0" normalizeH="0" noProof="0" dirty="0" smtClean="0">
                <a:ln>
                  <a:noFill/>
                </a:ln>
                <a:solidFill>
                  <a:srgbClr val="0000CC"/>
                </a:solidFill>
                <a:effectLst/>
                <a:uLnTx/>
                <a:uFillTx/>
                <a:latin typeface="Times New Roman" panose="02020603050405020304" pitchFamily="18" charset="0"/>
                <a:ea typeface="等线" panose="02010600030101010101" pitchFamily="2" charset="-122"/>
              </a:rPr>
              <a:t> implying the importance of </a:t>
            </a:r>
            <a:r>
              <a:rPr lang="nb-NO" sz="2400" kern="100" dirty="0">
                <a:solidFill>
                  <a:srgbClr val="0000CC"/>
                </a:solidFill>
                <a:latin typeface="Times New Roman" panose="02020603050405020304" pitchFamily="18" charset="0"/>
                <a:ea typeface="等线" panose="02010600030101010101" pitchFamily="2" charset="-122"/>
              </a:rPr>
              <a:t>simultaneous </a:t>
            </a:r>
            <a:r>
              <a:rPr kumimoji="0" lang="nb-NO" sz="2400" b="0" i="0" u="none" strike="noStrike" kern="100" cap="none" spc="0" normalizeH="0" noProof="0" dirty="0" smtClean="0">
                <a:ln>
                  <a:noFill/>
                </a:ln>
                <a:solidFill>
                  <a:srgbClr val="0000CC"/>
                </a:solidFill>
                <a:effectLst/>
                <a:uLnTx/>
                <a:uFillTx/>
                <a:latin typeface="Times New Roman" panose="02020603050405020304" pitchFamily="18" charset="0"/>
                <a:ea typeface="等线" panose="02010600030101010101" pitchFamily="2" charset="-122"/>
              </a:rPr>
              <a:t>VOC control in winter</a:t>
            </a:r>
            <a:endParaRPr kumimoji="0" lang="nb-NO"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endParaRPr>
          </a:p>
          <a:p>
            <a:pPr marL="342900" indent="-342900">
              <a:buFont typeface="Arial" panose="020B0604020202020204" pitchFamily="34" charset="0"/>
              <a:buChar char="•"/>
            </a:pPr>
            <a:r>
              <a:rPr lang="en-US" sz="2400" kern="100" dirty="0" smtClean="0">
                <a:solidFill>
                  <a:srgbClr val="0000CC"/>
                </a:solidFill>
                <a:latin typeface="Times New Roman" panose="02020603050405020304" pitchFamily="18" charset="0"/>
                <a:ea typeface="等线" panose="02010600030101010101" pitchFamily="2" charset="-122"/>
              </a:rPr>
              <a:t>Most of urban area in east China is located in VOC-limited regime, due to high NOx emission intensity</a:t>
            </a:r>
            <a:endParaRPr lang="en-US" sz="2400" kern="100" dirty="0">
              <a:solidFill>
                <a:srgbClr val="0000CC"/>
              </a:solidFill>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575325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85" y="133623"/>
            <a:ext cx="11863200" cy="669103"/>
          </a:xfrm>
          <a:noFill/>
          <a:ln>
            <a:noFill/>
          </a:ln>
        </p:spPr>
        <p:txBody>
          <a:bodyPr vert="horz" wrap="square" lIns="91440" tIns="45720" rIns="91440" bIns="45720" numCol="1" anchor="ctr" anchorCtr="0" compatLnSpc="1">
            <a:prstTxWarp prst="textNoShape">
              <a:avLst/>
            </a:prstTxWarp>
          </a:bodyPr>
          <a:lstStyle/>
          <a:p>
            <a:r>
              <a:rPr lang="en-US" altLang="zh-CN" dirty="0"/>
              <a:t>policy implication from </a:t>
            </a:r>
            <a:r>
              <a:rPr lang="en-US" altLang="zh-CN" dirty="0" smtClean="0"/>
              <a:t>indicator: VOC-to-NOx </a:t>
            </a:r>
            <a:r>
              <a:rPr lang="en-US" altLang="zh-CN" dirty="0"/>
              <a:t>ratio </a:t>
            </a:r>
            <a:endParaRPr lang="en-US" dirty="0"/>
          </a:p>
        </p:txBody>
      </p:sp>
      <p:sp>
        <p:nvSpPr>
          <p:cNvPr id="8" name="TextBox 7"/>
          <p:cNvSpPr txBox="1"/>
          <p:nvPr/>
        </p:nvSpPr>
        <p:spPr>
          <a:xfrm>
            <a:off x="298430" y="1419992"/>
            <a:ext cx="5436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Jan</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9" name="TextBox 8"/>
          <p:cNvSpPr txBox="1"/>
          <p:nvPr/>
        </p:nvSpPr>
        <p:spPr>
          <a:xfrm>
            <a:off x="3267279" y="1419992"/>
            <a:ext cx="5822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Apr</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0" name="TextBox 9"/>
          <p:cNvSpPr txBox="1"/>
          <p:nvPr/>
        </p:nvSpPr>
        <p:spPr>
          <a:xfrm>
            <a:off x="298430" y="3899074"/>
            <a:ext cx="4796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Jul</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1" name="TextBox 10"/>
          <p:cNvSpPr txBox="1"/>
          <p:nvPr/>
        </p:nvSpPr>
        <p:spPr>
          <a:xfrm>
            <a:off x="3318575" y="3899074"/>
            <a:ext cx="5741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微软雅黑"/>
                <a:ea typeface="微软雅黑"/>
                <a:cs typeface="+mn-cs"/>
              </a:rPr>
              <a:t>Oct</a:t>
            </a: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2" name="TextBox 11"/>
          <p:cNvSpPr txBox="1"/>
          <p:nvPr/>
        </p:nvSpPr>
        <p:spPr>
          <a:xfrm>
            <a:off x="583207" y="802726"/>
            <a:ext cx="5368144" cy="646331"/>
          </a:xfrm>
          <a:prstGeom prst="rect">
            <a:avLst/>
          </a:prstGeom>
          <a:noFill/>
        </p:spPr>
        <p:txBody>
          <a:bodyPr wrap="square" rtlCol="0">
            <a:spAutoFit/>
          </a:bodyPr>
          <a:lstStyle/>
          <a:p>
            <a:pPr lvl="0" algn="ctr"/>
            <a:r>
              <a:rPr kumimoji="0" lang="en-US" altLang="zh-CN" sz="1800" b="1" i="0" u="none" strike="noStrike" kern="1200" cap="none" spc="0" normalizeH="0" baseline="0" noProof="0" dirty="0" smtClean="0">
                <a:ln>
                  <a:noFill/>
                </a:ln>
                <a:solidFill>
                  <a:srgbClr val="000000"/>
                </a:solidFill>
                <a:effectLst/>
                <a:uLnTx/>
                <a:uFillTx/>
                <a:latin typeface="微软雅黑"/>
                <a:ea typeface="微软雅黑"/>
                <a:cs typeface="+mn-cs"/>
              </a:rPr>
              <a:t> Spatial distribution of </a:t>
            </a:r>
            <a:r>
              <a:rPr lang="en-US" altLang="zh-CN" b="1" dirty="0" smtClean="0">
                <a:solidFill>
                  <a:srgbClr val="000000"/>
                </a:solidFill>
              </a:rPr>
              <a:t>VOC-to-NOx ratio </a:t>
            </a:r>
            <a:r>
              <a:rPr lang="en-US" altLang="zh-CN" b="1" dirty="0">
                <a:solidFill>
                  <a:srgbClr val="000000"/>
                </a:solidFill>
              </a:rPr>
              <a:t>(suggested VOC/NOx to avoid increased O</a:t>
            </a:r>
            <a:r>
              <a:rPr lang="en-US" altLang="zh-CN" b="1" baseline="-25000" dirty="0">
                <a:solidFill>
                  <a:srgbClr val="000000"/>
                </a:solidFill>
              </a:rPr>
              <a:t>3</a:t>
            </a:r>
            <a:r>
              <a:rPr lang="en-US" altLang="zh-CN" b="1" dirty="0" smtClean="0">
                <a:solidFill>
                  <a:srgbClr val="000000"/>
                </a:solidFill>
              </a:rPr>
              <a:t>)</a:t>
            </a:r>
            <a:endParaRPr kumimoji="0" lang="en-US" sz="1800" b="1"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6727423" y="2028627"/>
            <a:ext cx="5139228" cy="4354936"/>
          </a:xfrm>
          <a:prstGeom prst="rect">
            <a:avLst/>
          </a:prstGeom>
          <a:noFill/>
          <a:ln>
            <a:noFill/>
          </a:ln>
        </p:spPr>
      </p:pic>
      <p:sp>
        <p:nvSpPr>
          <p:cNvPr id="15" name="Rectangle 14"/>
          <p:cNvSpPr/>
          <p:nvPr/>
        </p:nvSpPr>
        <p:spPr>
          <a:xfrm>
            <a:off x="6896309" y="1096826"/>
            <a:ext cx="4801456" cy="646331"/>
          </a:xfrm>
          <a:prstGeom prst="rect">
            <a:avLst/>
          </a:prstGeom>
          <a:noFill/>
        </p:spPr>
        <p:txBody>
          <a:bodyPr wrap="square" rtlCol="0">
            <a:spAutoFit/>
          </a:bodyPr>
          <a:lstStyle/>
          <a:p>
            <a:pPr lvl="0" algn="ctr">
              <a:defRPr/>
            </a:pPr>
            <a:r>
              <a:rPr kumimoji="0" lang="en-US" sz="1800" b="1" i="0" u="none" strike="noStrike" kern="1200" cap="none" spc="0" normalizeH="0" baseline="0" noProof="0" dirty="0" smtClean="0">
                <a:ln>
                  <a:noFill/>
                </a:ln>
                <a:solidFill>
                  <a:srgbClr val="000000"/>
                </a:solidFill>
                <a:effectLst/>
                <a:uLnTx/>
                <a:uFillTx/>
                <a:latin typeface="微软雅黑"/>
                <a:ea typeface="微软雅黑"/>
                <a:cs typeface="+mn-cs"/>
              </a:rPr>
              <a:t>Comparison of the annual-averaged PR with </a:t>
            </a:r>
            <a:r>
              <a:rPr lang="en-US" altLang="zh-CN" b="1" dirty="0">
                <a:solidFill>
                  <a:srgbClr val="000000"/>
                </a:solidFill>
              </a:rPr>
              <a:t>VOC-to-NOx ratio</a:t>
            </a:r>
            <a:r>
              <a:rPr kumimoji="0" lang="en-US" sz="1800" b="1" i="0" u="none" strike="noStrike" kern="1200" cap="none" spc="0" normalizeH="0" baseline="0" noProof="0" dirty="0" smtClean="0">
                <a:ln>
                  <a:noFill/>
                </a:ln>
                <a:solidFill>
                  <a:srgbClr val="000000"/>
                </a:solidFill>
                <a:effectLst/>
                <a:uLnTx/>
                <a:uFillTx/>
                <a:latin typeface="微软雅黑"/>
                <a:ea typeface="微软雅黑"/>
                <a:cs typeface="+mn-cs"/>
              </a:rPr>
              <a:t> in each province </a:t>
            </a:r>
            <a:endParaRPr kumimoji="0" lang="en-US" sz="1800" b="1"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6" name="Rectangle 15"/>
          <p:cNvSpPr/>
          <p:nvPr/>
        </p:nvSpPr>
        <p:spPr>
          <a:xfrm>
            <a:off x="3743583" y="6304176"/>
            <a:ext cx="8123068" cy="461665"/>
          </a:xfrm>
          <a:prstGeom prst="rect">
            <a:avLst/>
          </a:prstGeom>
        </p:spPr>
        <p:txBody>
          <a:bodyPr wrap="square">
            <a:spAutoFit/>
          </a:bodyPr>
          <a:lstStyle/>
          <a:p>
            <a:pPr lvl="0" algn="ctr">
              <a:defRPr/>
            </a:pPr>
            <a:r>
              <a:rPr lang="en-US" sz="2400" kern="100" dirty="0">
                <a:solidFill>
                  <a:srgbClr val="0000CC"/>
                </a:solidFill>
                <a:latin typeface="Times New Roman" panose="02020603050405020304" pitchFamily="18" charset="0"/>
                <a:ea typeface="等线" panose="02010600030101010101" pitchFamily="2" charset="-122"/>
              </a:rPr>
              <a:t>VOC-to-NOx </a:t>
            </a:r>
            <a:r>
              <a:rPr lang="en-US" sz="2400" kern="100" dirty="0" smtClean="0">
                <a:solidFill>
                  <a:srgbClr val="0000CC"/>
                </a:solidFill>
                <a:latin typeface="Times New Roman" panose="02020603050405020304" pitchFamily="18" charset="0"/>
                <a:ea typeface="等线" panose="02010600030101010101" pitchFamily="2" charset="-122"/>
              </a:rPr>
              <a:t>ratio</a:t>
            </a:r>
            <a:r>
              <a:rPr kumimoji="0" lang="en-US" sz="2400" b="0" i="0" u="none" strike="noStrike" kern="100" cap="none" spc="0" normalizeH="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 </a:t>
            </a:r>
            <a:r>
              <a:rPr kumimoji="0" lang="en-US"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was </a:t>
            </a:r>
            <a:r>
              <a:rPr kumimoji="0" lang="en-US"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rPr>
              <a:t>negatively correlated with the </a:t>
            </a:r>
            <a:r>
              <a:rPr kumimoji="0" lang="en-US" sz="2400" b="0" i="0" u="none" strike="noStrike" kern="100" cap="none" spc="0" normalizeH="0" baseline="0" noProof="0" dirty="0" smtClean="0">
                <a:ln>
                  <a:noFill/>
                </a:ln>
                <a:solidFill>
                  <a:srgbClr val="0000CC"/>
                </a:solidFill>
                <a:effectLst/>
                <a:uLnTx/>
                <a:uFillTx/>
                <a:latin typeface="Times New Roman" panose="02020603050405020304" pitchFamily="18" charset="0"/>
                <a:ea typeface="等线" panose="02010600030101010101" pitchFamily="2" charset="-122"/>
                <a:cs typeface="+mn-cs"/>
              </a:rPr>
              <a:t>PR</a:t>
            </a:r>
            <a:endParaRPr kumimoji="0" lang="en-US" sz="2400" b="0" i="0" u="none" strike="noStrike" kern="100" cap="none" spc="0" normalizeH="0" baseline="0" noProof="0" dirty="0">
              <a:ln>
                <a:noFill/>
              </a:ln>
              <a:solidFill>
                <a:srgbClr val="0000CC"/>
              </a:solidFill>
              <a:effectLst/>
              <a:uLnTx/>
              <a:uFillTx/>
              <a:latin typeface="Times New Roman" panose="02020603050405020304" pitchFamily="18" charset="0"/>
              <a:ea typeface="等线" panose="02010600030101010101" pitchFamily="2" charset="-122"/>
              <a:cs typeface="+mn-cs"/>
            </a:endParaRPr>
          </a:p>
        </p:txBody>
      </p:sp>
      <p:pic>
        <p:nvPicPr>
          <p:cNvPr id="17" name="Picture 16" descr="C:\Users\wangj\Desktop\VNr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74" y="1789324"/>
            <a:ext cx="2753360" cy="1828800"/>
          </a:xfrm>
          <a:prstGeom prst="rect">
            <a:avLst/>
          </a:prstGeom>
          <a:noFill/>
          <a:ln>
            <a:noFill/>
          </a:ln>
        </p:spPr>
      </p:pic>
      <p:pic>
        <p:nvPicPr>
          <p:cNvPr id="18" name="Picture 17" descr="C:\Users\wangj\Desktop\VNrT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862" y="1798520"/>
            <a:ext cx="2753360" cy="1828800"/>
          </a:xfrm>
          <a:prstGeom prst="rect">
            <a:avLst/>
          </a:prstGeom>
          <a:noFill/>
          <a:ln>
            <a:noFill/>
          </a:ln>
        </p:spPr>
      </p:pic>
      <p:pic>
        <p:nvPicPr>
          <p:cNvPr id="19" name="Picture 18" descr="C:\Users\wangj\Desktop\VNrT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574" y="4326246"/>
            <a:ext cx="2753360" cy="1828800"/>
          </a:xfrm>
          <a:prstGeom prst="rect">
            <a:avLst/>
          </a:prstGeom>
          <a:noFill/>
          <a:ln>
            <a:noFill/>
          </a:ln>
        </p:spPr>
      </p:pic>
      <p:pic>
        <p:nvPicPr>
          <p:cNvPr id="20" name="Picture 19" descr="C:\Users\wangj\Desktop\VNrT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1862" y="4326246"/>
            <a:ext cx="2753360" cy="1828800"/>
          </a:xfrm>
          <a:prstGeom prst="rect">
            <a:avLst/>
          </a:prstGeom>
          <a:noFill/>
          <a:ln>
            <a:noFill/>
          </a:ln>
        </p:spPr>
      </p:pic>
    </p:spTree>
    <p:extLst>
      <p:ext uri="{BB962C8B-B14F-4D97-AF65-F5344CB8AC3E}">
        <p14:creationId xmlns:p14="http://schemas.microsoft.com/office/powerpoint/2010/main" val="64589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smtClean="0"/>
              <a:t>New direction: </a:t>
            </a:r>
            <a:r>
              <a:rPr kumimoji="1" lang="en-US" sz="2800" kern="1200" dirty="0" err="1" smtClean="0"/>
              <a:t>i</a:t>
            </a:r>
            <a:r>
              <a:rPr kumimoji="1" lang="en-US" sz="2800" kern="1200" dirty="0" smtClean="0"/>
              <a:t>-RSM </a:t>
            </a:r>
            <a:r>
              <a:rPr kumimoji="1" lang="en-US" sz="2800" kern="1200" dirty="0"/>
              <a:t>with Machine Learning </a:t>
            </a:r>
          </a:p>
        </p:txBody>
      </p:sp>
      <p:sp>
        <p:nvSpPr>
          <p:cNvPr id="6" name="TextBox 5"/>
          <p:cNvSpPr txBox="1"/>
          <p:nvPr/>
        </p:nvSpPr>
        <p:spPr>
          <a:xfrm>
            <a:off x="10143909" y="1408360"/>
            <a:ext cx="2032613" cy="1631216"/>
          </a:xfrm>
          <a:prstGeom prst="rect">
            <a:avLst/>
          </a:prstGeom>
          <a:noFill/>
        </p:spPr>
        <p:txBody>
          <a:bodyPr wrap="square" rtlCol="0">
            <a:spAutoFit/>
          </a:bodyPr>
          <a:lstStyle/>
          <a:p>
            <a:r>
              <a:rPr lang="en-US" sz="2000" dirty="0" smtClean="0">
                <a:solidFill>
                  <a:srgbClr val="FF0000"/>
                </a:solidFill>
              </a:rPr>
              <a:t>How to further reduce the number of cases required in RSM?</a:t>
            </a:r>
            <a:endParaRPr lang="en-US" sz="2000" dirty="0">
              <a:solidFill>
                <a:srgbClr val="FF0000"/>
              </a:solidFill>
            </a:endParaRPr>
          </a:p>
        </p:txBody>
      </p:sp>
      <p:sp>
        <p:nvSpPr>
          <p:cNvPr id="99" name="Freeform 98"/>
          <p:cNvSpPr/>
          <p:nvPr/>
        </p:nvSpPr>
        <p:spPr>
          <a:xfrm>
            <a:off x="0"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CTM</a:t>
            </a:r>
          </a:p>
        </p:txBody>
      </p:sp>
      <p:sp>
        <p:nvSpPr>
          <p:cNvPr id="100" name="Freeform 99"/>
          <p:cNvSpPr/>
          <p:nvPr/>
        </p:nvSpPr>
        <p:spPr>
          <a:xfrm>
            <a:off x="2001556"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RSM</a:t>
            </a:r>
          </a:p>
        </p:txBody>
      </p:sp>
      <p:sp>
        <p:nvSpPr>
          <p:cNvPr id="101" name="Freeform 100"/>
          <p:cNvSpPr/>
          <p:nvPr/>
        </p:nvSpPr>
        <p:spPr>
          <a:xfrm>
            <a:off x="4003112"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ERSMv1.0</a:t>
            </a:r>
          </a:p>
        </p:txBody>
      </p:sp>
      <p:sp>
        <p:nvSpPr>
          <p:cNvPr id="102" name="Freeform 101"/>
          <p:cNvSpPr/>
          <p:nvPr/>
        </p:nvSpPr>
        <p:spPr>
          <a:xfrm>
            <a:off x="6004668"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ERSMv2.0</a:t>
            </a:r>
          </a:p>
        </p:txBody>
      </p:sp>
      <p:sp>
        <p:nvSpPr>
          <p:cNvPr id="103" name="Cloud Callout 102"/>
          <p:cNvSpPr/>
          <p:nvPr/>
        </p:nvSpPr>
        <p:spPr>
          <a:xfrm>
            <a:off x="184331"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4" name="Can 103"/>
          <p:cNvSpPr/>
          <p:nvPr/>
        </p:nvSpPr>
        <p:spPr>
          <a:xfrm>
            <a:off x="266484" y="4073024"/>
            <a:ext cx="1579412" cy="960823"/>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a:t>
            </a:r>
          </a:p>
        </p:txBody>
      </p:sp>
      <p:sp>
        <p:nvSpPr>
          <p:cNvPr id="105" name="Up Arrow 104"/>
          <p:cNvSpPr/>
          <p:nvPr/>
        </p:nvSpPr>
        <p:spPr>
          <a:xfrm>
            <a:off x="2917265" y="2373230"/>
            <a:ext cx="323302" cy="702857"/>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6" name="Cloud Callout 105"/>
          <p:cNvSpPr/>
          <p:nvPr/>
        </p:nvSpPr>
        <p:spPr>
          <a:xfrm>
            <a:off x="2187747"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7" name="Can 106"/>
          <p:cNvSpPr/>
          <p:nvPr/>
        </p:nvSpPr>
        <p:spPr>
          <a:xfrm>
            <a:off x="2269895" y="4073024"/>
            <a:ext cx="1579412" cy="960823"/>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a:t>
            </a:r>
          </a:p>
        </p:txBody>
      </p:sp>
      <p:sp>
        <p:nvSpPr>
          <p:cNvPr id="108" name="Cloud Callout 107"/>
          <p:cNvSpPr/>
          <p:nvPr/>
        </p:nvSpPr>
        <p:spPr>
          <a:xfrm>
            <a:off x="4148760"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9" name="Can 108"/>
          <p:cNvSpPr/>
          <p:nvPr/>
        </p:nvSpPr>
        <p:spPr>
          <a:xfrm>
            <a:off x="4218173" y="4799196"/>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A</a:t>
            </a:r>
          </a:p>
        </p:txBody>
      </p:sp>
      <p:sp>
        <p:nvSpPr>
          <p:cNvPr id="110" name="Can 109"/>
          <p:cNvSpPr/>
          <p:nvPr/>
        </p:nvSpPr>
        <p:spPr>
          <a:xfrm>
            <a:off x="4218173" y="4356174"/>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B</a:t>
            </a:r>
          </a:p>
        </p:txBody>
      </p:sp>
      <p:sp>
        <p:nvSpPr>
          <p:cNvPr id="111" name="Can 110"/>
          <p:cNvSpPr/>
          <p:nvPr/>
        </p:nvSpPr>
        <p:spPr>
          <a:xfrm>
            <a:off x="4218173" y="3909133"/>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C</a:t>
            </a:r>
          </a:p>
        </p:txBody>
      </p:sp>
      <p:sp>
        <p:nvSpPr>
          <p:cNvPr id="112" name="Cloud Callout 111"/>
          <p:cNvSpPr/>
          <p:nvPr/>
        </p:nvSpPr>
        <p:spPr>
          <a:xfrm>
            <a:off x="6205023" y="1188683"/>
            <a:ext cx="1694686" cy="515995"/>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1</a:t>
            </a:r>
          </a:p>
        </p:txBody>
      </p:sp>
      <p:sp>
        <p:nvSpPr>
          <p:cNvPr id="113" name="Cloud Callout 112"/>
          <p:cNvSpPr/>
          <p:nvPr/>
        </p:nvSpPr>
        <p:spPr>
          <a:xfrm>
            <a:off x="6221585" y="1764924"/>
            <a:ext cx="1707786" cy="515995"/>
          </a:xfrm>
          <a:prstGeom prst="cloudCallout">
            <a:avLst>
              <a:gd name="adj1" fmla="val -22771"/>
              <a:gd name="adj2" fmla="val 62500"/>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2</a:t>
            </a:r>
          </a:p>
        </p:txBody>
      </p:sp>
      <p:sp>
        <p:nvSpPr>
          <p:cNvPr id="114" name="Can 113"/>
          <p:cNvSpPr/>
          <p:nvPr/>
        </p:nvSpPr>
        <p:spPr>
          <a:xfrm>
            <a:off x="6221585" y="4799196"/>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A</a:t>
            </a:r>
          </a:p>
        </p:txBody>
      </p:sp>
      <p:sp>
        <p:nvSpPr>
          <p:cNvPr id="115" name="Can 114"/>
          <p:cNvSpPr/>
          <p:nvPr/>
        </p:nvSpPr>
        <p:spPr>
          <a:xfrm>
            <a:off x="6221585" y="4356174"/>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B</a:t>
            </a:r>
          </a:p>
        </p:txBody>
      </p:sp>
      <p:sp>
        <p:nvSpPr>
          <p:cNvPr id="116" name="Can 115"/>
          <p:cNvSpPr/>
          <p:nvPr/>
        </p:nvSpPr>
        <p:spPr>
          <a:xfrm>
            <a:off x="6221585" y="3909133"/>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C</a:t>
            </a:r>
          </a:p>
        </p:txBody>
      </p:sp>
      <p:sp>
        <p:nvSpPr>
          <p:cNvPr id="117" name="TextBox 116"/>
          <p:cNvSpPr txBox="1"/>
          <p:nvPr/>
        </p:nvSpPr>
        <p:spPr>
          <a:xfrm>
            <a:off x="136632" y="3475867"/>
            <a:ext cx="1791413" cy="309028"/>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Specific scenarios</a:t>
            </a:r>
            <a:endParaRPr lang="en-US" sz="1400" b="1" dirty="0">
              <a:solidFill>
                <a:prstClr val="black"/>
              </a:solidFill>
              <a:latin typeface="Calibri" panose="020F0502020204030204"/>
            </a:endParaRPr>
          </a:p>
        </p:txBody>
      </p:sp>
      <p:grpSp>
        <p:nvGrpSpPr>
          <p:cNvPr id="118" name="Group 117"/>
          <p:cNvGrpSpPr/>
          <p:nvPr/>
        </p:nvGrpSpPr>
        <p:grpSpPr>
          <a:xfrm>
            <a:off x="790985" y="2526739"/>
            <a:ext cx="530407" cy="735739"/>
            <a:chOff x="2355306" y="2229890"/>
            <a:chExt cx="532031" cy="882720"/>
          </a:xfrm>
        </p:grpSpPr>
        <p:cxnSp>
          <p:nvCxnSpPr>
            <p:cNvPr id="119" name="Straight Arrow Connector 118"/>
            <p:cNvCxnSpPr/>
            <p:nvPr/>
          </p:nvCxnSpPr>
          <p:spPr>
            <a:xfrm flipV="1">
              <a:off x="2355306" y="2229890"/>
              <a:ext cx="6893" cy="882720"/>
            </a:xfrm>
            <a:prstGeom prst="straightConnector1">
              <a:avLst/>
            </a:prstGeom>
            <a:noFill/>
            <a:ln w="19050" cap="flat" cmpd="sng" algn="ctr">
              <a:solidFill>
                <a:srgbClr val="5B9BD5"/>
              </a:solidFill>
              <a:prstDash val="solid"/>
              <a:miter lim="800000"/>
              <a:tailEnd type="triangle"/>
            </a:ln>
            <a:effectLst/>
          </p:spPr>
        </p:cxnSp>
        <p:cxnSp>
          <p:nvCxnSpPr>
            <p:cNvPr id="120" name="Straight Arrow Connector 119"/>
            <p:cNvCxnSpPr/>
            <p:nvPr/>
          </p:nvCxnSpPr>
          <p:spPr>
            <a:xfrm flipV="1">
              <a:off x="2530352" y="2229890"/>
              <a:ext cx="6893" cy="882720"/>
            </a:xfrm>
            <a:prstGeom prst="straightConnector1">
              <a:avLst/>
            </a:prstGeom>
            <a:noFill/>
            <a:ln w="19050" cap="flat" cmpd="sng" algn="ctr">
              <a:solidFill>
                <a:srgbClr val="ED7D31"/>
              </a:solidFill>
              <a:prstDash val="solid"/>
              <a:miter lim="800000"/>
              <a:tailEnd type="triangle"/>
            </a:ln>
            <a:effectLst/>
          </p:spPr>
        </p:cxnSp>
        <p:cxnSp>
          <p:nvCxnSpPr>
            <p:cNvPr id="121" name="Straight Arrow Connector 120"/>
            <p:cNvCxnSpPr/>
            <p:nvPr/>
          </p:nvCxnSpPr>
          <p:spPr>
            <a:xfrm flipV="1">
              <a:off x="2705398" y="2229890"/>
              <a:ext cx="6893" cy="882720"/>
            </a:xfrm>
            <a:prstGeom prst="straightConnector1">
              <a:avLst/>
            </a:prstGeom>
            <a:noFill/>
            <a:ln w="19050" cap="flat" cmpd="sng" algn="ctr">
              <a:solidFill>
                <a:srgbClr val="FFC000"/>
              </a:solidFill>
              <a:prstDash val="solid"/>
              <a:miter lim="800000"/>
              <a:tailEnd type="triangle"/>
            </a:ln>
            <a:effectLst/>
          </p:spPr>
        </p:cxnSp>
        <p:cxnSp>
          <p:nvCxnSpPr>
            <p:cNvPr id="122" name="Straight Arrow Connector 121"/>
            <p:cNvCxnSpPr/>
            <p:nvPr/>
          </p:nvCxnSpPr>
          <p:spPr>
            <a:xfrm flipV="1">
              <a:off x="2880444" y="2229890"/>
              <a:ext cx="6893" cy="882720"/>
            </a:xfrm>
            <a:prstGeom prst="straightConnector1">
              <a:avLst/>
            </a:prstGeom>
            <a:noFill/>
            <a:ln w="19050" cap="flat" cmpd="sng" algn="ctr">
              <a:solidFill>
                <a:srgbClr val="70AD47"/>
              </a:solidFill>
              <a:prstDash val="solid"/>
              <a:miter lim="800000"/>
              <a:tailEnd type="triangle"/>
            </a:ln>
            <a:effectLst/>
          </p:spPr>
        </p:cxnSp>
      </p:grpSp>
      <p:sp>
        <p:nvSpPr>
          <p:cNvPr id="123" name="TextBox 122"/>
          <p:cNvSpPr txBox="1"/>
          <p:nvPr/>
        </p:nvSpPr>
        <p:spPr>
          <a:xfrm>
            <a:off x="2163891" y="3475867"/>
            <a:ext cx="1791413" cy="309028"/>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Full range responses</a:t>
            </a:r>
            <a:endParaRPr lang="en-US" sz="1400" b="1" dirty="0">
              <a:solidFill>
                <a:prstClr val="black"/>
              </a:solidFill>
              <a:latin typeface="Calibri" panose="020F0502020204030204"/>
            </a:endParaRPr>
          </a:p>
        </p:txBody>
      </p:sp>
      <p:sp>
        <p:nvSpPr>
          <p:cNvPr id="124" name="TextBox 123"/>
          <p:cNvSpPr txBox="1"/>
          <p:nvPr/>
        </p:nvSpPr>
        <p:spPr>
          <a:xfrm>
            <a:off x="4131509" y="3164051"/>
            <a:ext cx="1681611" cy="738663"/>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Full range responses to multiregional sources</a:t>
            </a:r>
            <a:endParaRPr lang="en-US" sz="1400" b="1" dirty="0">
              <a:solidFill>
                <a:prstClr val="black"/>
              </a:solidFill>
              <a:latin typeface="Calibri" panose="020F0502020204030204"/>
            </a:endParaRPr>
          </a:p>
        </p:txBody>
      </p:sp>
      <p:sp>
        <p:nvSpPr>
          <p:cNvPr id="125" name="Up Arrow 124"/>
          <p:cNvSpPr/>
          <p:nvPr/>
        </p:nvSpPr>
        <p:spPr>
          <a:xfrm>
            <a:off x="4878283" y="2386739"/>
            <a:ext cx="323302" cy="702857"/>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6" name="TextBox 125"/>
          <p:cNvSpPr txBox="1"/>
          <p:nvPr/>
        </p:nvSpPr>
        <p:spPr>
          <a:xfrm>
            <a:off x="5784475" y="3154697"/>
            <a:ext cx="2408927" cy="738663"/>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Multiple pollutant responses to multiregional sources with well-solved indirect effects</a:t>
            </a:r>
            <a:endParaRPr lang="en-US" sz="1400" b="1" dirty="0">
              <a:solidFill>
                <a:prstClr val="black"/>
              </a:solidFill>
              <a:latin typeface="Calibri" panose="020F0502020204030204"/>
            </a:endParaRPr>
          </a:p>
        </p:txBody>
      </p:sp>
      <p:sp>
        <p:nvSpPr>
          <p:cNvPr id="127" name="Up Arrow 126"/>
          <p:cNvSpPr/>
          <p:nvPr/>
        </p:nvSpPr>
        <p:spPr>
          <a:xfrm>
            <a:off x="6221584" y="2360407"/>
            <a:ext cx="1471437" cy="776961"/>
          </a:xfrm>
          <a:prstGeom prst="upArrow">
            <a:avLst>
              <a:gd name="adj1" fmla="val 69409"/>
              <a:gd name="adj2" fmla="val 39118"/>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Chemistry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Transport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Indirect</a:t>
            </a:r>
          </a:p>
        </p:txBody>
      </p:sp>
      <p:sp>
        <p:nvSpPr>
          <p:cNvPr id="128" name="Freeform 127"/>
          <p:cNvSpPr/>
          <p:nvPr/>
        </p:nvSpPr>
        <p:spPr>
          <a:xfrm>
            <a:off x="8006224"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7030A0"/>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pf-RSM</a:t>
            </a:r>
          </a:p>
        </p:txBody>
      </p:sp>
      <p:sp>
        <p:nvSpPr>
          <p:cNvPr id="129" name="Cloud Callout 128"/>
          <p:cNvSpPr/>
          <p:nvPr/>
        </p:nvSpPr>
        <p:spPr>
          <a:xfrm>
            <a:off x="8166036" y="1188683"/>
            <a:ext cx="1694686" cy="515995"/>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1</a:t>
            </a:r>
          </a:p>
        </p:txBody>
      </p:sp>
      <p:sp>
        <p:nvSpPr>
          <p:cNvPr id="130" name="Cloud Callout 129"/>
          <p:cNvSpPr/>
          <p:nvPr/>
        </p:nvSpPr>
        <p:spPr>
          <a:xfrm>
            <a:off x="8182598" y="1764924"/>
            <a:ext cx="1707786" cy="515995"/>
          </a:xfrm>
          <a:prstGeom prst="cloudCallout">
            <a:avLst>
              <a:gd name="adj1" fmla="val -22771"/>
              <a:gd name="adj2" fmla="val 62500"/>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2</a:t>
            </a:r>
          </a:p>
        </p:txBody>
      </p:sp>
      <p:sp>
        <p:nvSpPr>
          <p:cNvPr id="131" name="Oval 130"/>
          <p:cNvSpPr/>
          <p:nvPr/>
        </p:nvSpPr>
        <p:spPr>
          <a:xfrm rot="1307425">
            <a:off x="8096652" y="4105388"/>
            <a:ext cx="610120" cy="544585"/>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NO</a:t>
            </a:r>
            <a:r>
              <a:rPr lang="en-US" kern="0" baseline="-25000" dirty="0" smtClean="0">
                <a:solidFill>
                  <a:prstClr val="white"/>
                </a:solidFill>
                <a:latin typeface="Calibri" panose="020F0502020204030204"/>
              </a:rPr>
              <a:t>x</a:t>
            </a:r>
          </a:p>
        </p:txBody>
      </p:sp>
      <p:sp>
        <p:nvSpPr>
          <p:cNvPr id="132" name="Oval 131"/>
          <p:cNvSpPr/>
          <p:nvPr/>
        </p:nvSpPr>
        <p:spPr>
          <a:xfrm>
            <a:off x="8707059" y="4073024"/>
            <a:ext cx="658864" cy="588094"/>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NH</a:t>
            </a:r>
            <a:r>
              <a:rPr lang="en-US" kern="0" baseline="-25000" dirty="0" smtClean="0">
                <a:solidFill>
                  <a:prstClr val="white"/>
                </a:solidFill>
                <a:latin typeface="Calibri" panose="020F0502020204030204"/>
              </a:rPr>
              <a:t>3</a:t>
            </a:r>
          </a:p>
        </p:txBody>
      </p:sp>
      <p:sp>
        <p:nvSpPr>
          <p:cNvPr id="133" name="Oval 132"/>
          <p:cNvSpPr/>
          <p:nvPr/>
        </p:nvSpPr>
        <p:spPr>
          <a:xfrm rot="584549">
            <a:off x="8437991" y="4551546"/>
            <a:ext cx="636714" cy="568323"/>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altLang="zh-CN" kern="0" dirty="0" smtClean="0">
                <a:solidFill>
                  <a:prstClr val="white"/>
                </a:solidFill>
                <a:latin typeface="Calibri" panose="020F0502020204030204"/>
                <a:ea typeface="等线" panose="02010600030101010101" pitchFamily="2" charset="-122"/>
              </a:rPr>
              <a:t>SO</a:t>
            </a:r>
            <a:r>
              <a:rPr lang="en-US" altLang="zh-CN" kern="0" baseline="-25000" dirty="0" smtClean="0">
                <a:solidFill>
                  <a:prstClr val="white"/>
                </a:solidFill>
                <a:latin typeface="Calibri" panose="020F0502020204030204"/>
                <a:ea typeface="等线" panose="02010600030101010101" pitchFamily="2" charset="-122"/>
              </a:rPr>
              <a:t>2</a:t>
            </a:r>
            <a:endParaRPr lang="en-US" kern="0" baseline="-25000" dirty="0" smtClean="0">
              <a:solidFill>
                <a:prstClr val="white"/>
              </a:solidFill>
              <a:latin typeface="Calibri" panose="020F0502020204030204"/>
            </a:endParaRPr>
          </a:p>
        </p:txBody>
      </p:sp>
      <p:sp>
        <p:nvSpPr>
          <p:cNvPr id="134" name="Oval 133"/>
          <p:cNvSpPr/>
          <p:nvPr/>
        </p:nvSpPr>
        <p:spPr>
          <a:xfrm rot="19186771">
            <a:off x="9342118" y="4027848"/>
            <a:ext cx="629037" cy="561472"/>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altLang="zh-CN" kern="0" dirty="0" smtClean="0">
                <a:solidFill>
                  <a:prstClr val="white"/>
                </a:solidFill>
                <a:latin typeface="Calibri" panose="020F0502020204030204"/>
                <a:ea typeface="等线" panose="02010600030101010101" pitchFamily="2" charset="-122"/>
              </a:rPr>
              <a:t>POA</a:t>
            </a:r>
            <a:endParaRPr lang="en-US" kern="0" baseline="-25000" dirty="0" smtClean="0">
              <a:solidFill>
                <a:prstClr val="white"/>
              </a:solidFill>
              <a:latin typeface="Calibri" panose="020F0502020204030204"/>
            </a:endParaRPr>
          </a:p>
        </p:txBody>
      </p:sp>
      <p:sp>
        <p:nvSpPr>
          <p:cNvPr id="135" name="Oval 134"/>
          <p:cNvSpPr/>
          <p:nvPr/>
        </p:nvSpPr>
        <p:spPr>
          <a:xfrm rot="20345498">
            <a:off x="9075777" y="4502816"/>
            <a:ext cx="623929" cy="614521"/>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VOC</a:t>
            </a:r>
            <a:endParaRPr lang="en-US" kern="0" baseline="-25000" dirty="0" smtClean="0">
              <a:solidFill>
                <a:prstClr val="white"/>
              </a:solidFill>
              <a:latin typeface="Calibri" panose="020F0502020204030204"/>
            </a:endParaRPr>
          </a:p>
        </p:txBody>
      </p:sp>
      <p:sp>
        <p:nvSpPr>
          <p:cNvPr id="137" name="TextBox 136"/>
          <p:cNvSpPr txBox="1"/>
          <p:nvPr/>
        </p:nvSpPr>
        <p:spPr>
          <a:xfrm>
            <a:off x="7929371" y="3130927"/>
            <a:ext cx="2226634" cy="954107"/>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A series </a:t>
            </a:r>
            <a:r>
              <a:rPr lang="en-US" sz="1400" b="1" dirty="0">
                <a:solidFill>
                  <a:prstClr val="black"/>
                </a:solidFill>
                <a:latin typeface="Calibri" panose="020F0502020204030204"/>
              </a:rPr>
              <a:t>polynomial </a:t>
            </a:r>
            <a:r>
              <a:rPr lang="en-US" sz="1400" b="1" dirty="0" smtClean="0">
                <a:solidFill>
                  <a:prstClr val="black"/>
                </a:solidFill>
                <a:latin typeface="Calibri" panose="020F0502020204030204"/>
              </a:rPr>
              <a:t>functions to explicitly represent the nonlinear response</a:t>
            </a:r>
            <a:endParaRPr lang="en-US" sz="1400" b="1" dirty="0">
              <a:solidFill>
                <a:prstClr val="black"/>
              </a:solidFill>
              <a:latin typeface="Calibri" panose="020F0502020204030204"/>
            </a:endParaRPr>
          </a:p>
        </p:txBody>
      </p:sp>
      <p:sp>
        <p:nvSpPr>
          <p:cNvPr id="138" name="TextBox 137"/>
          <p:cNvSpPr txBox="1"/>
          <p:nvPr/>
        </p:nvSpPr>
        <p:spPr>
          <a:xfrm>
            <a:off x="2055039" y="6006841"/>
            <a:ext cx="1918346"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Xing et al., ACP, 2011</a:t>
            </a:r>
          </a:p>
        </p:txBody>
      </p:sp>
      <p:sp>
        <p:nvSpPr>
          <p:cNvPr id="139" name="TextBox 138"/>
          <p:cNvSpPr txBox="1"/>
          <p:nvPr/>
        </p:nvSpPr>
        <p:spPr>
          <a:xfrm>
            <a:off x="1940006" y="6345395"/>
            <a:ext cx="214437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Wang et al., ES&amp;T, 2011</a:t>
            </a:r>
          </a:p>
        </p:txBody>
      </p:sp>
      <p:sp>
        <p:nvSpPr>
          <p:cNvPr id="140" name="TextBox 139"/>
          <p:cNvSpPr txBox="1"/>
          <p:nvPr/>
        </p:nvSpPr>
        <p:spPr>
          <a:xfrm>
            <a:off x="4045201" y="6013838"/>
            <a:ext cx="209769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Zhao et al., GMD, 2015</a:t>
            </a:r>
          </a:p>
        </p:txBody>
      </p:sp>
      <p:sp>
        <p:nvSpPr>
          <p:cNvPr id="141" name="TextBox 140"/>
          <p:cNvSpPr txBox="1"/>
          <p:nvPr/>
        </p:nvSpPr>
        <p:spPr>
          <a:xfrm>
            <a:off x="6117755" y="6029811"/>
            <a:ext cx="203357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Xing et al., ES&amp;T, 2017</a:t>
            </a:r>
          </a:p>
        </p:txBody>
      </p:sp>
      <p:sp>
        <p:nvSpPr>
          <p:cNvPr id="142" name="TextBox 141"/>
          <p:cNvSpPr txBox="1"/>
          <p:nvPr/>
        </p:nvSpPr>
        <p:spPr>
          <a:xfrm>
            <a:off x="4084376" y="6348879"/>
            <a:ext cx="1976631"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Zhao et al., ACP, 2017</a:t>
            </a:r>
          </a:p>
        </p:txBody>
      </p:sp>
      <p:sp>
        <p:nvSpPr>
          <p:cNvPr id="143" name="TextBox 142"/>
          <p:cNvSpPr txBox="1"/>
          <p:nvPr/>
        </p:nvSpPr>
        <p:spPr>
          <a:xfrm>
            <a:off x="8151134" y="6037896"/>
            <a:ext cx="1973745" cy="338554"/>
          </a:xfrm>
          <a:prstGeom prst="rect">
            <a:avLst/>
          </a:prstGeom>
          <a:noFill/>
        </p:spPr>
        <p:txBody>
          <a:bodyPr wrap="none" rtlCol="0">
            <a:spAutoFit/>
          </a:bodyPr>
          <a:lstStyle/>
          <a:p>
            <a:pPr defTabSz="914400"/>
            <a:r>
              <a:rPr lang="en-US" sz="1600" b="1" i="1" dirty="0" smtClean="0">
                <a:solidFill>
                  <a:srgbClr val="FF0000"/>
                </a:solidFill>
                <a:latin typeface="Calibri" panose="020F0502020204030204"/>
              </a:rPr>
              <a:t>Xing et al., ACP, 2018</a:t>
            </a:r>
          </a:p>
        </p:txBody>
      </p:sp>
      <p:sp>
        <p:nvSpPr>
          <p:cNvPr id="144" name="Freeform 143"/>
          <p:cNvSpPr/>
          <p:nvPr/>
        </p:nvSpPr>
        <p:spPr>
          <a:xfrm>
            <a:off x="10156005" y="5235962"/>
            <a:ext cx="1777478" cy="661296"/>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err="1" smtClean="0">
                <a:ln>
                  <a:noFill/>
                </a:ln>
                <a:solidFill>
                  <a:prstClr val="white"/>
                </a:solidFill>
                <a:effectLst/>
                <a:uLnTx/>
                <a:uFillTx/>
                <a:latin typeface="Calibri" panose="020F0502020204030204"/>
                <a:ea typeface="+mn-ea"/>
                <a:cs typeface="+mn-cs"/>
              </a:rPr>
              <a:t>i</a:t>
            </a: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-RSM</a:t>
            </a:r>
          </a:p>
        </p:txBody>
      </p:sp>
      <p:sp>
        <p:nvSpPr>
          <p:cNvPr id="145" name="Freeform 144"/>
          <p:cNvSpPr/>
          <p:nvPr/>
        </p:nvSpPr>
        <p:spPr bwMode="auto">
          <a:xfrm>
            <a:off x="8846234" y="2360407"/>
            <a:ext cx="427203" cy="752432"/>
          </a:xfrm>
          <a:custGeom>
            <a:avLst/>
            <a:gdLst>
              <a:gd name="connsiteX0" fmla="*/ 427203 w 427203"/>
              <a:gd name="connsiteY0" fmla="*/ 752432 h 752432"/>
              <a:gd name="connsiteX1" fmla="*/ 60155 w 427203"/>
              <a:gd name="connsiteY1" fmla="*/ 514173 h 752432"/>
              <a:gd name="connsiteX2" fmla="*/ 34397 w 427203"/>
              <a:gd name="connsiteY2" fmla="*/ 391823 h 752432"/>
              <a:gd name="connsiteX3" fmla="*/ 401445 w 427203"/>
              <a:gd name="connsiteY3" fmla="*/ 147125 h 752432"/>
              <a:gd name="connsiteX4" fmla="*/ 150307 w 427203"/>
              <a:gd name="connsiteY4" fmla="*/ 11897 h 75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03" h="752432">
                <a:moveTo>
                  <a:pt x="427203" y="752432"/>
                </a:moveTo>
                <a:cubicBezTo>
                  <a:pt x="276413" y="663353"/>
                  <a:pt x="125623" y="574274"/>
                  <a:pt x="60155" y="514173"/>
                </a:cubicBezTo>
                <a:cubicBezTo>
                  <a:pt x="-5313" y="454072"/>
                  <a:pt x="-22485" y="452998"/>
                  <a:pt x="34397" y="391823"/>
                </a:cubicBezTo>
                <a:cubicBezTo>
                  <a:pt x="91279" y="330648"/>
                  <a:pt x="382127" y="210446"/>
                  <a:pt x="401445" y="147125"/>
                </a:cubicBezTo>
                <a:cubicBezTo>
                  <a:pt x="420763" y="83804"/>
                  <a:pt x="150307" y="-38545"/>
                  <a:pt x="150307" y="11897"/>
                </a:cubicBezTo>
              </a:path>
            </a:pathLst>
          </a:cu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rgbClr val="FF3300"/>
              </a:solidFill>
              <a:effectLst/>
              <a:latin typeface="Arial" charset="0"/>
              <a:ea typeface="宋体" pitchFamily="2" charset="-122"/>
            </a:endParaRPr>
          </a:p>
        </p:txBody>
      </p:sp>
      <p:pic>
        <p:nvPicPr>
          <p:cNvPr id="50" name="Picture 49"/>
          <p:cNvPicPr>
            <a:picLocks noChangeAspect="1"/>
          </p:cNvPicPr>
          <p:nvPr/>
        </p:nvPicPr>
        <p:blipFill rotWithShape="1">
          <a:blip r:embed="rId2"/>
          <a:srcRect l="19053" t="-1710" r="29454" b="38224"/>
          <a:stretch/>
        </p:blipFill>
        <p:spPr>
          <a:xfrm>
            <a:off x="9981183" y="3237052"/>
            <a:ext cx="2216875" cy="1354713"/>
          </a:xfrm>
          <a:prstGeom prst="rect">
            <a:avLst/>
          </a:prstGeom>
        </p:spPr>
      </p:pic>
    </p:spTree>
    <p:extLst>
      <p:ext uri="{BB962C8B-B14F-4D97-AF65-F5344CB8AC3E}">
        <p14:creationId xmlns:p14="http://schemas.microsoft.com/office/powerpoint/2010/main" val="36461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altLang="zh-CN" sz="2800" kern="1200" dirty="0"/>
              <a:t>Development of indicator-based RSM</a:t>
            </a:r>
            <a:endParaRPr kumimoji="1" lang="en-US" sz="2800" kern="1200" dirty="0"/>
          </a:p>
        </p:txBody>
      </p:sp>
      <p:sp>
        <p:nvSpPr>
          <p:cNvPr id="22" name="Rectangle 21"/>
          <p:cNvSpPr/>
          <p:nvPr/>
        </p:nvSpPr>
        <p:spPr>
          <a:xfrm>
            <a:off x="9215918" y="6449421"/>
            <a:ext cx="2976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2000" b="0" i="1" u="none" strike="noStrike" kern="1200" cap="none" spc="0" normalizeH="0" baseline="0" noProof="0" dirty="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rPr>
              <a:t>Xing et al</a:t>
            </a:r>
            <a:r>
              <a:rPr kumimoji="1" lang="en-US" sz="2000" b="0" i="1" u="none" strike="noStrike" kern="1200" cap="none" spc="0" normalizeH="0" baseline="0" noProof="0" dirty="0" smtClean="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rPr>
              <a:t>., in prep</a:t>
            </a:r>
            <a:endParaRPr kumimoji="1" lang="en-US" sz="2000" b="0" i="1" u="none" strike="noStrike" kern="1200" cap="none" spc="0" normalizeH="0" baseline="0" noProof="0" dirty="0">
              <a:ln>
                <a:noFill/>
              </a:ln>
              <a:solidFill>
                <a:srgbClr val="FFFFFF">
                  <a:lumMod val="50000"/>
                </a:srgbClr>
              </a:solidFill>
              <a:effectLst/>
              <a:uLnTx/>
              <a:uFillTx/>
              <a:latin typeface="Times New Roman" panose="02020603050405020304" pitchFamily="18" charset="0"/>
              <a:ea typeface="宋体" panose="02010600030101010101" pitchFamily="2" charset="-122"/>
              <a:cs typeface="+mn-cs"/>
            </a:endParaRPr>
          </a:p>
        </p:txBody>
      </p:sp>
      <p:pic>
        <p:nvPicPr>
          <p:cNvPr id="5" name="Picture 4"/>
          <p:cNvPicPr>
            <a:picLocks noChangeAspect="1"/>
          </p:cNvPicPr>
          <p:nvPr/>
        </p:nvPicPr>
        <p:blipFill rotWithShape="1">
          <a:blip r:embed="rId2"/>
          <a:srcRect t="12713"/>
          <a:stretch/>
        </p:blipFill>
        <p:spPr>
          <a:xfrm>
            <a:off x="279749" y="911576"/>
            <a:ext cx="11632501" cy="5737900"/>
          </a:xfrm>
          <a:prstGeom prst="rect">
            <a:avLst/>
          </a:prstGeom>
        </p:spPr>
      </p:pic>
    </p:spTree>
    <p:extLst>
      <p:ext uri="{BB962C8B-B14F-4D97-AF65-F5344CB8AC3E}">
        <p14:creationId xmlns:p14="http://schemas.microsoft.com/office/powerpoint/2010/main" val="1839369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Preliminary results of </a:t>
            </a:r>
            <a:r>
              <a:rPr kumimoji="1" lang="en-US" sz="2800" kern="1200" dirty="0" err="1"/>
              <a:t>i</a:t>
            </a:r>
            <a:r>
              <a:rPr kumimoji="1" lang="en-US" sz="2800" kern="1200" dirty="0"/>
              <a:t>-RSM</a:t>
            </a:r>
          </a:p>
        </p:txBody>
      </p:sp>
      <p:pic>
        <p:nvPicPr>
          <p:cNvPr id="5" name="Picture 4" descr="C:\Users\wangj\Documents\WORK\Manuscript\indicator\O3\final7\Fig_cn9_O3_S2_01.jpg"/>
          <p:cNvPicPr/>
          <p:nvPr/>
        </p:nvPicPr>
        <p:blipFill>
          <a:blip r:embed="rId2">
            <a:extLst>
              <a:ext uri="{28A0092B-C50C-407E-A947-70E740481C1C}">
                <a14:useLocalDpi xmlns:a14="http://schemas.microsoft.com/office/drawing/2010/main" val="0"/>
              </a:ext>
            </a:extLst>
          </a:blip>
          <a:srcRect/>
          <a:stretch>
            <a:fillRect/>
          </a:stretch>
        </p:blipFill>
        <p:spPr bwMode="auto">
          <a:xfrm>
            <a:off x="981049" y="2203069"/>
            <a:ext cx="4212294" cy="3159221"/>
          </a:xfrm>
          <a:prstGeom prst="rect">
            <a:avLst/>
          </a:prstGeom>
          <a:noFill/>
          <a:ln>
            <a:noFill/>
          </a:ln>
        </p:spPr>
      </p:pic>
      <p:pic>
        <p:nvPicPr>
          <p:cNvPr id="6" name="Picture 5" descr="C:\Users\wangj\Documents\WORK\Manuscript\indicator\PM2.5\final7\Fig_cn9_PM25_TOT_S2_01.jpg"/>
          <p:cNvPicPr/>
          <p:nvPr/>
        </p:nvPicPr>
        <p:blipFill>
          <a:blip r:embed="rId3">
            <a:extLst>
              <a:ext uri="{28A0092B-C50C-407E-A947-70E740481C1C}">
                <a14:useLocalDpi xmlns:a14="http://schemas.microsoft.com/office/drawing/2010/main" val="0"/>
              </a:ext>
            </a:extLst>
          </a:blip>
          <a:srcRect/>
          <a:stretch>
            <a:fillRect/>
          </a:stretch>
        </p:blipFill>
        <p:spPr bwMode="auto">
          <a:xfrm>
            <a:off x="6622627" y="2159727"/>
            <a:ext cx="4327871" cy="3245903"/>
          </a:xfrm>
          <a:prstGeom prst="rect">
            <a:avLst/>
          </a:prstGeom>
          <a:noFill/>
          <a:ln>
            <a:noFill/>
          </a:ln>
        </p:spPr>
      </p:pic>
      <p:sp>
        <p:nvSpPr>
          <p:cNvPr id="8" name="Rectangle 7"/>
          <p:cNvSpPr/>
          <p:nvPr/>
        </p:nvSpPr>
        <p:spPr>
          <a:xfrm>
            <a:off x="42647" y="1953607"/>
            <a:ext cx="806631" cy="400110"/>
          </a:xfrm>
          <a:prstGeom prst="rect">
            <a:avLst/>
          </a:prstGeom>
        </p:spPr>
        <p:txBody>
          <a:bodyPr wrap="none">
            <a:spAutoFit/>
          </a:bodyPr>
          <a:lstStyle/>
          <a:p>
            <a:r>
              <a:rPr lang="en-US" sz="2000" dirty="0">
                <a:solidFill>
                  <a:srgbClr val="000000"/>
                </a:solidFill>
                <a:latin typeface="Arial"/>
                <a:ea typeface="黑体"/>
              </a:rPr>
              <a:t>PM</a:t>
            </a:r>
            <a:r>
              <a:rPr lang="en-US" sz="2000" baseline="-25000" dirty="0">
                <a:solidFill>
                  <a:srgbClr val="000000"/>
                </a:solidFill>
                <a:latin typeface="Arial"/>
                <a:ea typeface="黑体"/>
              </a:rPr>
              <a:t>2.5</a:t>
            </a:r>
          </a:p>
        </p:txBody>
      </p:sp>
      <p:sp>
        <p:nvSpPr>
          <p:cNvPr id="9" name="Rectangle 8"/>
          <p:cNvSpPr/>
          <p:nvPr/>
        </p:nvSpPr>
        <p:spPr>
          <a:xfrm>
            <a:off x="11477572" y="2003014"/>
            <a:ext cx="478016" cy="400110"/>
          </a:xfrm>
          <a:prstGeom prst="rect">
            <a:avLst/>
          </a:prstGeom>
        </p:spPr>
        <p:txBody>
          <a:bodyPr wrap="none">
            <a:spAutoFit/>
          </a:bodyPr>
          <a:lstStyle/>
          <a:p>
            <a:r>
              <a:rPr lang="en-US" sz="2000" dirty="0">
                <a:solidFill>
                  <a:srgbClr val="000000"/>
                </a:solidFill>
                <a:latin typeface="Arial"/>
                <a:ea typeface="黑体"/>
              </a:rPr>
              <a:t>O</a:t>
            </a:r>
            <a:r>
              <a:rPr lang="en-US" sz="2000" baseline="-25000" dirty="0">
                <a:solidFill>
                  <a:srgbClr val="000000"/>
                </a:solidFill>
                <a:latin typeface="Arial"/>
                <a:ea typeface="黑体"/>
              </a:rPr>
              <a:t>3</a:t>
            </a:r>
          </a:p>
        </p:txBody>
      </p:sp>
      <p:sp>
        <p:nvSpPr>
          <p:cNvPr id="11" name="Rectangle 10"/>
          <p:cNvSpPr/>
          <p:nvPr/>
        </p:nvSpPr>
        <p:spPr>
          <a:xfrm>
            <a:off x="1304111" y="980643"/>
            <a:ext cx="9646387" cy="461665"/>
          </a:xfrm>
          <a:prstGeom prst="rect">
            <a:avLst/>
          </a:prstGeom>
        </p:spPr>
        <p:txBody>
          <a:bodyPr wrap="square">
            <a:spAutoFit/>
          </a:bodyPr>
          <a:lstStyle/>
          <a:p>
            <a:pPr algn="ctr"/>
            <a:r>
              <a:rPr lang="en-US" altLang="zh-CN" sz="2400" dirty="0" err="1" smtClean="0">
                <a:solidFill>
                  <a:srgbClr val="FF0000"/>
                </a:solidFill>
                <a:latin typeface="Arial"/>
                <a:ea typeface="黑体"/>
              </a:rPr>
              <a:t>i</a:t>
            </a:r>
            <a:r>
              <a:rPr lang="en-US" altLang="zh-CN" sz="2400" dirty="0" smtClean="0">
                <a:solidFill>
                  <a:srgbClr val="FF0000"/>
                </a:solidFill>
                <a:latin typeface="Arial"/>
                <a:ea typeface="黑体"/>
              </a:rPr>
              <a:t>-RSM can further reduce the case number from 40 to 2!</a:t>
            </a:r>
            <a:endParaRPr lang="en-US" sz="2400" dirty="0">
              <a:solidFill>
                <a:srgbClr val="0000CC"/>
              </a:solidFill>
              <a:latin typeface="Arial"/>
              <a:ea typeface="黑体"/>
            </a:endParaRPr>
          </a:p>
        </p:txBody>
      </p:sp>
      <p:sp>
        <p:nvSpPr>
          <p:cNvPr id="12" name="Rectangle 11"/>
          <p:cNvSpPr/>
          <p:nvPr/>
        </p:nvSpPr>
        <p:spPr>
          <a:xfrm>
            <a:off x="1729332" y="1892052"/>
            <a:ext cx="662361" cy="338554"/>
          </a:xfrm>
          <a:prstGeom prst="rect">
            <a:avLst/>
          </a:prstGeom>
        </p:spPr>
        <p:txBody>
          <a:bodyPr wrap="none">
            <a:spAutoFit/>
          </a:bodyPr>
          <a:lstStyle/>
          <a:p>
            <a:r>
              <a:rPr lang="en-US" altLang="zh-CN" sz="1600" dirty="0" err="1" smtClean="0">
                <a:solidFill>
                  <a:srgbClr val="0000CC"/>
                </a:solidFill>
                <a:latin typeface="Arial"/>
                <a:ea typeface="黑体"/>
              </a:rPr>
              <a:t>Conc</a:t>
            </a:r>
            <a:endParaRPr lang="en-US" sz="1600" baseline="-25000" dirty="0">
              <a:solidFill>
                <a:srgbClr val="0000CC"/>
              </a:solidFill>
              <a:latin typeface="Arial"/>
              <a:ea typeface="黑体"/>
            </a:endParaRPr>
          </a:p>
        </p:txBody>
      </p:sp>
      <p:sp>
        <p:nvSpPr>
          <p:cNvPr id="15" name="Rectangle 14"/>
          <p:cNvSpPr/>
          <p:nvPr/>
        </p:nvSpPr>
        <p:spPr>
          <a:xfrm>
            <a:off x="3691772" y="1892052"/>
            <a:ext cx="800219" cy="338554"/>
          </a:xfrm>
          <a:prstGeom prst="rect">
            <a:avLst/>
          </a:prstGeom>
        </p:spPr>
        <p:txBody>
          <a:bodyPr wrap="none">
            <a:spAutoFit/>
          </a:bodyPr>
          <a:lstStyle/>
          <a:p>
            <a:r>
              <a:rPr lang="el-GR" altLang="zh-CN" sz="1600" dirty="0" smtClean="0">
                <a:solidFill>
                  <a:srgbClr val="0000CC"/>
                </a:solidFill>
                <a:latin typeface="Arial"/>
                <a:ea typeface="黑体"/>
              </a:rPr>
              <a:t>Δ</a:t>
            </a:r>
            <a:r>
              <a:rPr lang="en-US" altLang="zh-CN" sz="1600" dirty="0" err="1" smtClean="0">
                <a:solidFill>
                  <a:srgbClr val="0000CC"/>
                </a:solidFill>
                <a:latin typeface="Arial"/>
                <a:ea typeface="黑体"/>
              </a:rPr>
              <a:t>Conc</a:t>
            </a:r>
            <a:endParaRPr lang="en-US" sz="1600" baseline="-25000" dirty="0">
              <a:solidFill>
                <a:srgbClr val="0000CC"/>
              </a:solidFill>
              <a:latin typeface="Arial"/>
              <a:ea typeface="黑体"/>
            </a:endParaRPr>
          </a:p>
        </p:txBody>
      </p:sp>
      <p:sp>
        <p:nvSpPr>
          <p:cNvPr id="16" name="Rectangle 15"/>
          <p:cNvSpPr/>
          <p:nvPr/>
        </p:nvSpPr>
        <p:spPr>
          <a:xfrm>
            <a:off x="7454988" y="1892052"/>
            <a:ext cx="662361" cy="338554"/>
          </a:xfrm>
          <a:prstGeom prst="rect">
            <a:avLst/>
          </a:prstGeom>
        </p:spPr>
        <p:txBody>
          <a:bodyPr wrap="none">
            <a:spAutoFit/>
          </a:bodyPr>
          <a:lstStyle/>
          <a:p>
            <a:r>
              <a:rPr lang="en-US" altLang="zh-CN" sz="1600" dirty="0" err="1" smtClean="0">
                <a:solidFill>
                  <a:srgbClr val="0000CC"/>
                </a:solidFill>
                <a:latin typeface="Arial"/>
                <a:ea typeface="黑体"/>
              </a:rPr>
              <a:t>Conc</a:t>
            </a:r>
            <a:endParaRPr lang="en-US" sz="1600" baseline="-25000" dirty="0">
              <a:solidFill>
                <a:srgbClr val="0000CC"/>
              </a:solidFill>
              <a:latin typeface="Arial"/>
              <a:ea typeface="黑体"/>
            </a:endParaRPr>
          </a:p>
        </p:txBody>
      </p:sp>
      <p:sp>
        <p:nvSpPr>
          <p:cNvPr id="17" name="Rectangle 16"/>
          <p:cNvSpPr/>
          <p:nvPr/>
        </p:nvSpPr>
        <p:spPr>
          <a:xfrm>
            <a:off x="9417428" y="1892052"/>
            <a:ext cx="800219" cy="338554"/>
          </a:xfrm>
          <a:prstGeom prst="rect">
            <a:avLst/>
          </a:prstGeom>
        </p:spPr>
        <p:txBody>
          <a:bodyPr wrap="none">
            <a:spAutoFit/>
          </a:bodyPr>
          <a:lstStyle/>
          <a:p>
            <a:r>
              <a:rPr lang="el-GR" altLang="zh-CN" sz="1600" dirty="0" smtClean="0">
                <a:solidFill>
                  <a:srgbClr val="0000CC"/>
                </a:solidFill>
                <a:latin typeface="Arial"/>
                <a:ea typeface="黑体"/>
              </a:rPr>
              <a:t>Δ</a:t>
            </a:r>
            <a:r>
              <a:rPr lang="en-US" altLang="zh-CN" sz="1600" dirty="0" err="1" smtClean="0">
                <a:solidFill>
                  <a:srgbClr val="0000CC"/>
                </a:solidFill>
                <a:latin typeface="Arial"/>
                <a:ea typeface="黑体"/>
              </a:rPr>
              <a:t>Conc</a:t>
            </a:r>
            <a:endParaRPr lang="en-US" sz="1600" baseline="-25000" dirty="0">
              <a:solidFill>
                <a:srgbClr val="0000CC"/>
              </a:solidFill>
              <a:latin typeface="Arial"/>
              <a:ea typeface="黑体"/>
            </a:endParaRPr>
          </a:p>
        </p:txBody>
      </p:sp>
      <p:sp>
        <p:nvSpPr>
          <p:cNvPr id="18" name="TextBox 17"/>
          <p:cNvSpPr txBox="1"/>
          <p:nvPr/>
        </p:nvSpPr>
        <p:spPr>
          <a:xfrm>
            <a:off x="5450968" y="2605739"/>
            <a:ext cx="914033" cy="369332"/>
          </a:xfrm>
          <a:prstGeom prst="rect">
            <a:avLst/>
          </a:prstGeom>
          <a:noFill/>
        </p:spPr>
        <p:txBody>
          <a:bodyPr wrap="none" rtlCol="0">
            <a:spAutoFit/>
          </a:bodyPr>
          <a:lstStyle/>
          <a:p>
            <a:r>
              <a:rPr lang="en-US" altLang="zh-CN" dirty="0" smtClean="0"/>
              <a:t>CMAQ</a:t>
            </a:r>
            <a:endParaRPr lang="en-US" dirty="0"/>
          </a:p>
        </p:txBody>
      </p:sp>
      <p:sp>
        <p:nvSpPr>
          <p:cNvPr id="19" name="TextBox 18"/>
          <p:cNvSpPr txBox="1"/>
          <p:nvPr/>
        </p:nvSpPr>
        <p:spPr>
          <a:xfrm>
            <a:off x="5450968" y="3632814"/>
            <a:ext cx="1004570" cy="369332"/>
          </a:xfrm>
          <a:prstGeom prst="rect">
            <a:avLst/>
          </a:prstGeom>
          <a:noFill/>
        </p:spPr>
        <p:txBody>
          <a:bodyPr wrap="none" rtlCol="0">
            <a:spAutoFit/>
          </a:bodyPr>
          <a:lstStyle/>
          <a:p>
            <a:r>
              <a:rPr lang="en-US" altLang="zh-CN" dirty="0"/>
              <a:t>p</a:t>
            </a:r>
            <a:r>
              <a:rPr lang="en-US" altLang="zh-CN" dirty="0" smtClean="0"/>
              <a:t>f-RSM</a:t>
            </a:r>
            <a:endParaRPr lang="en-US" dirty="0"/>
          </a:p>
        </p:txBody>
      </p:sp>
      <p:sp>
        <p:nvSpPr>
          <p:cNvPr id="20" name="TextBox 19"/>
          <p:cNvSpPr txBox="1"/>
          <p:nvPr/>
        </p:nvSpPr>
        <p:spPr>
          <a:xfrm>
            <a:off x="5525892" y="4594884"/>
            <a:ext cx="854721" cy="369332"/>
          </a:xfrm>
          <a:prstGeom prst="rect">
            <a:avLst/>
          </a:prstGeom>
          <a:noFill/>
        </p:spPr>
        <p:txBody>
          <a:bodyPr wrap="none" rtlCol="0">
            <a:spAutoFit/>
          </a:bodyPr>
          <a:lstStyle/>
          <a:p>
            <a:r>
              <a:rPr lang="en-US" altLang="zh-CN" dirty="0" err="1" smtClean="0"/>
              <a:t>i</a:t>
            </a:r>
            <a:r>
              <a:rPr lang="en-US" altLang="zh-CN" dirty="0" smtClean="0"/>
              <a:t>-RSM</a:t>
            </a:r>
            <a:endParaRPr lang="en-US" dirty="0"/>
          </a:p>
        </p:txBody>
      </p:sp>
      <p:sp>
        <p:nvSpPr>
          <p:cNvPr id="21" name="TextBox 20"/>
          <p:cNvSpPr txBox="1"/>
          <p:nvPr/>
        </p:nvSpPr>
        <p:spPr>
          <a:xfrm>
            <a:off x="508829" y="6063373"/>
            <a:ext cx="11174341" cy="369332"/>
          </a:xfrm>
          <a:prstGeom prst="rect">
            <a:avLst/>
          </a:prstGeom>
          <a:noFill/>
        </p:spPr>
        <p:txBody>
          <a:bodyPr wrap="none" rtlCol="0">
            <a:spAutoFit/>
          </a:bodyPr>
          <a:lstStyle/>
          <a:p>
            <a:r>
              <a:rPr lang="en-US" altLang="zh-CN" dirty="0" smtClean="0">
                <a:solidFill>
                  <a:srgbClr val="FF0000"/>
                </a:solidFill>
              </a:rPr>
              <a:t>can </a:t>
            </a:r>
            <a:r>
              <a:rPr lang="en-US" dirty="0" smtClean="0">
                <a:solidFill>
                  <a:srgbClr val="FF0000"/>
                </a:solidFill>
              </a:rPr>
              <a:t>quickly update the response functions with any changes of baseline meteorology and emissions</a:t>
            </a:r>
            <a:endParaRPr lang="en-US" dirty="0">
              <a:solidFill>
                <a:srgbClr val="FF0000"/>
              </a:solidFill>
            </a:endParaRPr>
          </a:p>
        </p:txBody>
      </p:sp>
    </p:spTree>
    <p:extLst>
      <p:ext uri="{BB962C8B-B14F-4D97-AF65-F5344CB8AC3E}">
        <p14:creationId xmlns:p14="http://schemas.microsoft.com/office/powerpoint/2010/main" val="276052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53085"/>
            <a:ext cx="11870474" cy="669103"/>
          </a:xfrm>
        </p:spPr>
        <p:txBody>
          <a:bodyPr/>
          <a:lstStyle/>
          <a:p>
            <a:r>
              <a:rPr kumimoji="1" lang="en-US" altLang="zh-CN" sz="2800" kern="1200" dirty="0"/>
              <a:t>IAMs </a:t>
            </a:r>
            <a:r>
              <a:rPr kumimoji="1" lang="en-US" altLang="zh-CN" sz="2800" kern="1200" dirty="0" smtClean="0"/>
              <a:t>need fast prediction of air quality response to pollution</a:t>
            </a:r>
            <a:endParaRPr lang="en-US" dirty="0"/>
          </a:p>
        </p:txBody>
      </p:sp>
      <p:sp>
        <p:nvSpPr>
          <p:cNvPr id="64" name="TextBox 6"/>
          <p:cNvSpPr txBox="1">
            <a:spLocks noChangeArrowheads="1"/>
          </p:cNvSpPr>
          <p:nvPr/>
        </p:nvSpPr>
        <p:spPr bwMode="auto">
          <a:xfrm>
            <a:off x="1048162" y="1667965"/>
            <a:ext cx="3627596" cy="369332"/>
          </a:xfrm>
          <a:prstGeom prst="rect">
            <a:avLst/>
          </a:prstGeom>
          <a:extLst/>
        </p:spPr>
        <p:txBody>
          <a:bodyPr wrap="none">
            <a:spAutoFit/>
          </a:bodyPr>
          <a:lstStyle>
            <a:defPPr>
              <a:defRPr lang="en-US"/>
            </a:defPPr>
            <a:lvl1pPr lvl="0" defTabSz="914400">
              <a:defRPr sz="1400">
                <a:solidFill>
                  <a:srgbClr val="000000"/>
                </a:solidFill>
                <a:ea typeface="黑体"/>
              </a:defRPr>
            </a:lvl1pPr>
          </a:lstStyle>
          <a:p>
            <a:r>
              <a:rPr lang="en-US" altLang="zh-CN" sz="1800" b="1" dirty="0">
                <a:solidFill>
                  <a:schemeClr val="tx1"/>
                </a:solidFill>
              </a:rPr>
              <a:t>Complex emissions of sectors</a:t>
            </a:r>
            <a:endParaRPr lang="en-US" altLang="en-US" sz="1800" b="1" dirty="0">
              <a:solidFill>
                <a:schemeClr val="tx1"/>
              </a:solidFill>
            </a:endParaRPr>
          </a:p>
        </p:txBody>
      </p:sp>
      <p:grpSp>
        <p:nvGrpSpPr>
          <p:cNvPr id="66" name="组合 54"/>
          <p:cNvGrpSpPr/>
          <p:nvPr/>
        </p:nvGrpSpPr>
        <p:grpSpPr>
          <a:xfrm>
            <a:off x="828088" y="2137516"/>
            <a:ext cx="4155960" cy="712017"/>
            <a:chOff x="3359104" y="1878024"/>
            <a:chExt cx="4475900" cy="766830"/>
          </a:xfrm>
        </p:grpSpPr>
        <p:pic>
          <p:nvPicPr>
            <p:cNvPr id="67" name="Picture 26" descr="MC90028114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04" y="1878024"/>
              <a:ext cx="981790" cy="7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7" descr="MC90021582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169" y="1884362"/>
              <a:ext cx="1013957" cy="68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3" descr="MC90028095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6708" y="1917449"/>
              <a:ext cx="878296" cy="7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2" descr="MC90005512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7324" y="1968624"/>
              <a:ext cx="951021" cy="6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p:cNvGrpSpPr/>
          <p:nvPr/>
        </p:nvGrpSpPr>
        <p:grpSpPr>
          <a:xfrm>
            <a:off x="5646745" y="1979131"/>
            <a:ext cx="6504621" cy="4761630"/>
            <a:chOff x="-87935" y="2359221"/>
            <a:chExt cx="5034700" cy="3685592"/>
          </a:xfrm>
        </p:grpSpPr>
        <p:grpSp>
          <p:nvGrpSpPr>
            <p:cNvPr id="29" name="Group 28"/>
            <p:cNvGrpSpPr/>
            <p:nvPr/>
          </p:nvGrpSpPr>
          <p:grpSpPr>
            <a:xfrm>
              <a:off x="-87935" y="2523783"/>
              <a:ext cx="5034700" cy="3356469"/>
              <a:chOff x="4410695" y="1546442"/>
              <a:chExt cx="4178488" cy="2785659"/>
            </a:xfrm>
          </p:grpSpPr>
          <p:grpSp>
            <p:nvGrpSpPr>
              <p:cNvPr id="35" name="Group 34"/>
              <p:cNvGrpSpPr/>
              <p:nvPr/>
            </p:nvGrpSpPr>
            <p:grpSpPr>
              <a:xfrm>
                <a:off x="4410695" y="1546442"/>
                <a:ext cx="4178488" cy="2785659"/>
                <a:chOff x="2524745" y="1472019"/>
                <a:chExt cx="4178488" cy="2785659"/>
              </a:xfrm>
            </p:grpSpPr>
            <p:graphicFrame>
              <p:nvGraphicFramePr>
                <p:cNvPr id="37" name="Diagram 36"/>
                <p:cNvGraphicFramePr/>
                <p:nvPr>
                  <p:extLst/>
                </p:nvPr>
              </p:nvGraphicFramePr>
              <p:xfrm>
                <a:off x="2524745" y="1472019"/>
                <a:ext cx="4178488" cy="27856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8" name="图片 21"/>
                <p:cNvPicPr>
                  <a:picLocks noChangeAspect="1"/>
                </p:cNvPicPr>
                <p:nvPr/>
              </p:nvPicPr>
              <p:blipFill>
                <a:blip r:embed="rId12"/>
                <a:stretch>
                  <a:fillRect/>
                </a:stretch>
              </p:blipFill>
              <p:spPr>
                <a:xfrm>
                  <a:off x="3405738" y="1944722"/>
                  <a:ext cx="989296" cy="667141"/>
                </a:xfrm>
                <a:prstGeom prst="rect">
                  <a:avLst/>
                </a:prstGeom>
                <a:noFill/>
                <a:ln>
                  <a:noFill/>
                </a:ln>
              </p:spPr>
            </p:pic>
            <p:pic>
              <p:nvPicPr>
                <p:cNvPr id="39" name="图片 19"/>
                <p:cNvPicPr>
                  <a:picLocks noChangeAspect="1"/>
                </p:cNvPicPr>
                <p:nvPr/>
              </p:nvPicPr>
              <p:blipFill>
                <a:blip r:embed="rId13"/>
                <a:stretch>
                  <a:fillRect/>
                </a:stretch>
              </p:blipFill>
              <p:spPr>
                <a:xfrm>
                  <a:off x="3617347" y="3179732"/>
                  <a:ext cx="927905" cy="738383"/>
                </a:xfrm>
                <a:prstGeom prst="rect">
                  <a:avLst/>
                </a:prstGeom>
                <a:noFill/>
                <a:ln>
                  <a:noFill/>
                </a:ln>
              </p:spPr>
            </p:pic>
            <p:pic>
              <p:nvPicPr>
                <p:cNvPr id="40" name="Picture 4"/>
                <p:cNvPicPr>
                  <a:picLocks noChangeAspect="1" noChangeArrowheads="1"/>
                </p:cNvPicPr>
                <p:nvPr/>
              </p:nvPicPr>
              <p:blipFill>
                <a:blip r:embed="rId14"/>
                <a:srcRect/>
                <a:stretch>
                  <a:fillRect/>
                </a:stretch>
              </p:blipFill>
              <p:spPr bwMode="auto">
                <a:xfrm>
                  <a:off x="4686785" y="1681830"/>
                  <a:ext cx="1030076" cy="855260"/>
                </a:xfrm>
                <a:prstGeom prst="rect">
                  <a:avLst/>
                </a:prstGeom>
                <a:noFill/>
                <a:ln>
                  <a:noFill/>
                </a:ln>
              </p:spPr>
            </p:pic>
            <p:sp>
              <p:nvSpPr>
                <p:cNvPr id="41" name="Rectangle 40"/>
                <p:cNvSpPr/>
                <p:nvPr/>
              </p:nvSpPr>
              <p:spPr>
                <a:xfrm rot="16200000">
                  <a:off x="4218708" y="2087366"/>
                  <a:ext cx="553305" cy="237254"/>
                </a:xfrm>
                <a:prstGeom prst="rect">
                  <a:avLst/>
                </a:prstGeom>
              </p:spPr>
              <p:txBody>
                <a:bodyPr wrap="none">
                  <a:spAutoFit/>
                </a:bodyPr>
                <a:lstStyle/>
                <a:p>
                  <a:pPr lvl="0"/>
                  <a:r>
                    <a:rPr lang="en-US" altLang="zh-CN" b="1" dirty="0"/>
                    <a:t>SM</a:t>
                  </a:r>
                  <a:r>
                    <a:rPr lang="en-US" altLang="zh-CN" b="1" dirty="0">
                      <a:solidFill>
                        <a:srgbClr val="00B050"/>
                      </a:solidFill>
                    </a:rPr>
                    <a:t>A</a:t>
                  </a:r>
                  <a:r>
                    <a:rPr lang="en-US" altLang="zh-CN" b="1" dirty="0"/>
                    <a:t>T</a:t>
                  </a:r>
                  <a:endParaRPr lang="en-US" dirty="0"/>
                </a:p>
              </p:txBody>
            </p:sp>
            <p:sp>
              <p:nvSpPr>
                <p:cNvPr id="42" name="Rectangle 41"/>
                <p:cNvSpPr/>
                <p:nvPr/>
              </p:nvSpPr>
              <p:spPr>
                <a:xfrm>
                  <a:off x="3427112" y="2917242"/>
                  <a:ext cx="498605" cy="237254"/>
                </a:xfrm>
                <a:prstGeom prst="rect">
                  <a:avLst/>
                </a:prstGeom>
              </p:spPr>
              <p:txBody>
                <a:bodyPr wrap="none">
                  <a:spAutoFit/>
                </a:bodyPr>
                <a:lstStyle/>
                <a:p>
                  <a:pPr lvl="0"/>
                  <a:r>
                    <a:rPr lang="en-US" altLang="zh-CN" b="1" dirty="0">
                      <a:solidFill>
                        <a:srgbClr val="FF0000"/>
                      </a:solidFill>
                    </a:rPr>
                    <a:t>C</a:t>
                  </a:r>
                  <a:r>
                    <a:rPr lang="en-US" altLang="zh-CN" b="1" dirty="0"/>
                    <a:t>oST</a:t>
                  </a:r>
                  <a:endParaRPr lang="en-US" dirty="0"/>
                </a:p>
              </p:txBody>
            </p:sp>
            <p:sp>
              <p:nvSpPr>
                <p:cNvPr id="43" name="Rectangle 42"/>
                <p:cNvSpPr/>
                <p:nvPr/>
              </p:nvSpPr>
              <p:spPr>
                <a:xfrm rot="5400000">
                  <a:off x="4376460" y="3658196"/>
                  <a:ext cx="763250" cy="237254"/>
                </a:xfrm>
                <a:prstGeom prst="rect">
                  <a:avLst/>
                </a:prstGeom>
              </p:spPr>
              <p:txBody>
                <a:bodyPr wrap="none">
                  <a:spAutoFit/>
                </a:bodyPr>
                <a:lstStyle/>
                <a:p>
                  <a:pPr lvl="0"/>
                  <a:r>
                    <a:rPr lang="en-US" altLang="zh-CN" b="1" dirty="0">
                      <a:solidFill>
                        <a:srgbClr val="7030A0"/>
                      </a:solidFill>
                    </a:rPr>
                    <a:t>B</a:t>
                  </a:r>
                  <a:r>
                    <a:rPr lang="en-US" altLang="zh-CN" b="1" dirty="0"/>
                    <a:t>enM</a:t>
                  </a:r>
                  <a:r>
                    <a:rPr lang="en-US" altLang="zh-CN" b="1" dirty="0">
                      <a:solidFill>
                        <a:srgbClr val="7030A0"/>
                      </a:solidFill>
                    </a:rPr>
                    <a:t>A</a:t>
                  </a:r>
                  <a:r>
                    <a:rPr lang="en-US" altLang="zh-CN" b="1" dirty="0"/>
                    <a:t>P</a:t>
                  </a:r>
                  <a:endParaRPr lang="en-US" dirty="0"/>
                </a:p>
              </p:txBody>
            </p:sp>
            <p:sp>
              <p:nvSpPr>
                <p:cNvPr id="44" name="Rectangle 43"/>
                <p:cNvSpPr/>
                <p:nvPr/>
              </p:nvSpPr>
              <p:spPr>
                <a:xfrm>
                  <a:off x="5303107" y="2524294"/>
                  <a:ext cx="464623" cy="237254"/>
                </a:xfrm>
                <a:prstGeom prst="rect">
                  <a:avLst/>
                </a:prstGeom>
              </p:spPr>
              <p:txBody>
                <a:bodyPr wrap="none">
                  <a:spAutoFit/>
                </a:bodyPr>
                <a:lstStyle/>
                <a:p>
                  <a:pPr lvl="0"/>
                  <a:r>
                    <a:rPr lang="en-US" altLang="zh-CN" b="1" dirty="0"/>
                    <a:t>R</a:t>
                  </a:r>
                  <a:r>
                    <a:rPr lang="en-US" altLang="zh-CN" b="1" dirty="0">
                      <a:solidFill>
                        <a:srgbClr val="0070C0"/>
                      </a:solidFill>
                    </a:rPr>
                    <a:t>S</a:t>
                  </a:r>
                  <a:r>
                    <a:rPr lang="en-US" altLang="zh-CN" b="1" dirty="0"/>
                    <a:t>M</a:t>
                  </a:r>
                  <a:endParaRPr lang="en-US" dirty="0"/>
                </a:p>
              </p:txBody>
            </p:sp>
            <p:pic>
              <p:nvPicPr>
                <p:cNvPr id="45" name="图片 20"/>
                <p:cNvPicPr>
                  <a:picLocks noChangeAspect="1"/>
                </p:cNvPicPr>
                <p:nvPr/>
              </p:nvPicPr>
              <p:blipFill>
                <a:blip r:embed="rId15"/>
                <a:stretch>
                  <a:fillRect/>
                </a:stretch>
              </p:blipFill>
              <p:spPr>
                <a:xfrm>
                  <a:off x="4911622" y="3106504"/>
                  <a:ext cx="692166" cy="674327"/>
                </a:xfrm>
                <a:prstGeom prst="rect">
                  <a:avLst/>
                </a:prstGeom>
                <a:noFill/>
                <a:ln>
                  <a:noFill/>
                </a:ln>
              </p:spPr>
            </p:pic>
          </p:grpSp>
          <p:sp>
            <p:nvSpPr>
              <p:cNvPr id="36" name="Rectangle 35"/>
              <p:cNvSpPr/>
              <p:nvPr/>
            </p:nvSpPr>
            <p:spPr>
              <a:xfrm>
                <a:off x="5907729" y="2775446"/>
                <a:ext cx="1184418" cy="375652"/>
              </a:xfrm>
              <a:prstGeom prst="rect">
                <a:avLst/>
              </a:prstGeom>
              <a:solidFill>
                <a:schemeClr val="bg1"/>
              </a:solidFill>
            </p:spPr>
            <p:txBody>
              <a:bodyPr wrap="none">
                <a:spAutoFit/>
              </a:bodyPr>
              <a:lstStyle/>
              <a:p>
                <a:pPr lvl="0" algn="ctr"/>
                <a:r>
                  <a:rPr kumimoji="1" lang="en-US" altLang="zh-CN" sz="3200" b="1" dirty="0">
                    <a:solidFill>
                      <a:srgbClr val="00B050"/>
                    </a:solidFill>
                  </a:rPr>
                  <a:t>A</a:t>
                </a:r>
                <a:r>
                  <a:rPr kumimoji="1" lang="en-US" altLang="zh-CN" sz="3200" b="1" dirty="0">
                    <a:solidFill>
                      <a:srgbClr val="7030A0"/>
                    </a:solidFill>
                  </a:rPr>
                  <a:t>B</a:t>
                </a:r>
                <a:r>
                  <a:rPr kumimoji="1" lang="en-US" altLang="zh-CN" sz="3200" b="1" dirty="0"/>
                  <a:t>a</a:t>
                </a:r>
                <a:r>
                  <a:rPr kumimoji="1" lang="en-US" altLang="zh-CN" sz="3200" b="1" dirty="0">
                    <a:solidFill>
                      <a:srgbClr val="FF0000"/>
                    </a:solidFill>
                  </a:rPr>
                  <a:t>C</a:t>
                </a:r>
                <a:r>
                  <a:rPr kumimoji="1" lang="en-US" altLang="zh-CN" sz="3200" b="1" dirty="0">
                    <a:solidFill>
                      <a:srgbClr val="7030A0"/>
                    </a:solidFill>
                  </a:rPr>
                  <a:t>A</a:t>
                </a:r>
                <a:r>
                  <a:rPr kumimoji="1" lang="en-US" altLang="zh-CN" sz="3200" b="1" dirty="0">
                    <a:solidFill>
                      <a:srgbClr val="0070C0"/>
                    </a:solidFill>
                  </a:rPr>
                  <a:t>S</a:t>
                </a:r>
                <a:endParaRPr lang="en-US" sz="3200" dirty="0"/>
              </a:p>
            </p:txBody>
          </p:sp>
        </p:grpSp>
        <p:sp>
          <p:nvSpPr>
            <p:cNvPr id="28" name="Donut 27"/>
            <p:cNvSpPr/>
            <p:nvPr/>
          </p:nvSpPr>
          <p:spPr bwMode="auto">
            <a:xfrm>
              <a:off x="581271" y="2359221"/>
              <a:ext cx="3685592" cy="3685592"/>
            </a:xfrm>
            <a:prstGeom prst="donut">
              <a:avLst>
                <a:gd name="adj" fmla="val 4493"/>
              </a:avLst>
            </a:prstGeom>
            <a:solidFill>
              <a:schemeClr val="accent1">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2800">
                <a:solidFill>
                  <a:srgbClr val="FF3300"/>
                </a:solidFill>
                <a:latin typeface="Arial" charset="0"/>
                <a:ea typeface="宋体" pitchFamily="2" charset="-122"/>
              </a:endParaRPr>
            </a:p>
          </p:txBody>
        </p:sp>
      </p:grpSp>
      <p:sp>
        <p:nvSpPr>
          <p:cNvPr id="3" name="Rectangle 2"/>
          <p:cNvSpPr/>
          <p:nvPr/>
        </p:nvSpPr>
        <p:spPr>
          <a:xfrm>
            <a:off x="501100" y="1071601"/>
            <a:ext cx="4730783" cy="461665"/>
          </a:xfrm>
          <a:prstGeom prst="rect">
            <a:avLst/>
          </a:prstGeom>
        </p:spPr>
        <p:txBody>
          <a:bodyPr wrap="square">
            <a:spAutoFit/>
          </a:bodyPr>
          <a:lstStyle/>
          <a:p>
            <a:pPr algn="ctr" defTabSz="914400" eaLnBrk="0" fontAlgn="base" hangingPunct="0">
              <a:spcBef>
                <a:spcPct val="50000"/>
              </a:spcBef>
              <a:spcAft>
                <a:spcPct val="0"/>
              </a:spcAft>
            </a:pPr>
            <a:r>
              <a:rPr kumimoji="1" lang="en-US" altLang="zh-CN" sz="2400" b="1" kern="0" dirty="0">
                <a:solidFill>
                  <a:srgbClr val="C00000"/>
                </a:solidFill>
                <a:latin typeface="Times New Roman" pitchFamily="18" charset="0"/>
                <a:ea typeface="黑体"/>
              </a:rPr>
              <a:t>Challenge of Air Pollution Control</a:t>
            </a:r>
            <a:endParaRPr kumimoji="1" lang="zh-CN" altLang="en-US" sz="2400" b="1" kern="0" dirty="0">
              <a:solidFill>
                <a:srgbClr val="C00000"/>
              </a:solidFill>
              <a:latin typeface="Times New Roman" pitchFamily="18" charset="0"/>
              <a:ea typeface="黑体"/>
            </a:endParaRPr>
          </a:p>
        </p:txBody>
      </p:sp>
      <p:sp>
        <p:nvSpPr>
          <p:cNvPr id="5" name="Rectangle 4"/>
          <p:cNvSpPr/>
          <p:nvPr/>
        </p:nvSpPr>
        <p:spPr>
          <a:xfrm>
            <a:off x="1048162" y="6276803"/>
            <a:ext cx="3925690" cy="369332"/>
          </a:xfrm>
          <a:prstGeom prst="rect">
            <a:avLst/>
          </a:prstGeom>
        </p:spPr>
        <p:txBody>
          <a:bodyPr wrap="none">
            <a:spAutoFit/>
          </a:bodyPr>
          <a:lstStyle/>
          <a:p>
            <a:pPr defTabSz="914400"/>
            <a:r>
              <a:rPr lang="en-US" altLang="zh-CN" b="1" dirty="0">
                <a:ea typeface="黑体"/>
              </a:rPr>
              <a:t>Complex atmospheric processes</a:t>
            </a:r>
            <a:endParaRPr lang="en-US" altLang="en-US" b="1" dirty="0">
              <a:ea typeface="黑体"/>
            </a:endParaRPr>
          </a:p>
        </p:txBody>
      </p:sp>
      <p:sp>
        <p:nvSpPr>
          <p:cNvPr id="6" name="Rectangle 5"/>
          <p:cNvSpPr/>
          <p:nvPr/>
        </p:nvSpPr>
        <p:spPr>
          <a:xfrm>
            <a:off x="5926447" y="1008453"/>
            <a:ext cx="5755826" cy="830997"/>
          </a:xfrm>
          <a:prstGeom prst="rect">
            <a:avLst/>
          </a:prstGeom>
        </p:spPr>
        <p:txBody>
          <a:bodyPr wrap="square">
            <a:spAutoFit/>
          </a:bodyPr>
          <a:lstStyle/>
          <a:p>
            <a:pPr algn="ctr" defTabSz="914400" eaLnBrk="0" fontAlgn="base" hangingPunct="0">
              <a:spcBef>
                <a:spcPct val="50000"/>
              </a:spcBef>
              <a:spcAft>
                <a:spcPct val="0"/>
              </a:spcAft>
            </a:pPr>
            <a:r>
              <a:rPr kumimoji="1" lang="en-US" altLang="zh-CN" sz="2400" b="1" kern="0" dirty="0" smtClean="0">
                <a:solidFill>
                  <a:srgbClr val="C00000"/>
                </a:solidFill>
                <a:latin typeface="Times New Roman" pitchFamily="18" charset="0"/>
                <a:ea typeface="黑体"/>
              </a:rPr>
              <a:t>An integrated </a:t>
            </a:r>
            <a:r>
              <a:rPr kumimoji="1" lang="en-US" altLang="zh-CN" sz="2400" b="1" kern="0" dirty="0">
                <a:solidFill>
                  <a:srgbClr val="C00000"/>
                </a:solidFill>
                <a:latin typeface="Times New Roman" pitchFamily="18" charset="0"/>
                <a:ea typeface="黑体"/>
              </a:rPr>
              <a:t>assessment model system </a:t>
            </a:r>
            <a:r>
              <a:rPr kumimoji="1" lang="en-US" altLang="zh-CN" sz="2400" b="1" kern="0" dirty="0" smtClean="0">
                <a:solidFill>
                  <a:srgbClr val="C00000"/>
                </a:solidFill>
                <a:latin typeface="Times New Roman" pitchFamily="18" charset="0"/>
                <a:ea typeface="黑体"/>
              </a:rPr>
              <a:t>(</a:t>
            </a:r>
            <a:r>
              <a:rPr kumimoji="1" lang="en-US" altLang="zh-CN" sz="2400" b="1" kern="0" dirty="0" err="1">
                <a:solidFill>
                  <a:srgbClr val="C00000"/>
                </a:solidFill>
                <a:latin typeface="Times New Roman" pitchFamily="18" charset="0"/>
                <a:ea typeface="黑体"/>
              </a:rPr>
              <a:t>ABaCAS</a:t>
            </a:r>
            <a:r>
              <a:rPr kumimoji="1" lang="en-US" altLang="zh-CN" sz="2400" b="1" kern="0" dirty="0">
                <a:solidFill>
                  <a:srgbClr val="C00000"/>
                </a:solidFill>
                <a:latin typeface="Times New Roman" pitchFamily="18" charset="0"/>
                <a:ea typeface="黑体"/>
              </a:rPr>
              <a:t>)</a:t>
            </a:r>
          </a:p>
        </p:txBody>
      </p:sp>
      <p:pic>
        <p:nvPicPr>
          <p:cNvPr id="7" name="Picture 6"/>
          <p:cNvPicPr>
            <a:picLocks noChangeAspect="1"/>
          </p:cNvPicPr>
          <p:nvPr/>
        </p:nvPicPr>
        <p:blipFill>
          <a:blip r:embed="rId16"/>
          <a:stretch>
            <a:fillRect/>
          </a:stretch>
        </p:blipFill>
        <p:spPr>
          <a:xfrm>
            <a:off x="715489" y="3057275"/>
            <a:ext cx="4428114" cy="3181555"/>
          </a:xfrm>
          <a:prstGeom prst="rect">
            <a:avLst/>
          </a:prstGeom>
        </p:spPr>
      </p:pic>
      <p:sp>
        <p:nvSpPr>
          <p:cNvPr id="8" name="Striped Right Arrow 7"/>
          <p:cNvSpPr/>
          <p:nvPr/>
        </p:nvSpPr>
        <p:spPr bwMode="auto">
          <a:xfrm>
            <a:off x="5688582" y="3933741"/>
            <a:ext cx="390456" cy="342358"/>
          </a:xfrm>
          <a:prstGeom prst="stripedRightArrow">
            <a:avLst/>
          </a:prstGeom>
          <a:solidFill>
            <a:srgbClr val="FF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rgbClr val="FF3300"/>
              </a:solidFill>
              <a:effectLst/>
              <a:latin typeface="Arial" charset="0"/>
              <a:ea typeface="宋体" pitchFamily="2" charset="-122"/>
            </a:endParaRPr>
          </a:p>
        </p:txBody>
      </p:sp>
    </p:spTree>
    <p:extLst>
      <p:ext uri="{BB962C8B-B14F-4D97-AF65-F5344CB8AC3E}">
        <p14:creationId xmlns:p14="http://schemas.microsoft.com/office/powerpoint/2010/main" val="151005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663217" y="2509592"/>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n-US" altLang="en-US" sz="4800" b="0" i="1" u="none" strike="noStrike" kern="1200" cap="none" spc="0" normalizeH="0" baseline="0" noProof="0" dirty="0">
                <a:ln>
                  <a:noFill/>
                </a:ln>
                <a:solidFill>
                  <a:srgbClr val="0066FF"/>
                </a:solidFill>
                <a:effectLst/>
                <a:uLnTx/>
                <a:uFillTx/>
                <a:latin typeface="Calibri" panose="020F0502020204030204" pitchFamily="34" charset="0"/>
                <a:ea typeface="+mn-ea"/>
                <a:cs typeface="+mn-cs"/>
              </a:rPr>
              <a:t>Thank you very much!</a:t>
            </a:r>
          </a:p>
        </p:txBody>
      </p:sp>
      <p:sp>
        <p:nvSpPr>
          <p:cNvPr id="5" name="TextBox 1"/>
          <p:cNvSpPr txBox="1">
            <a:spLocks noChangeArrowheads="1"/>
          </p:cNvSpPr>
          <p:nvPr/>
        </p:nvSpPr>
        <p:spPr bwMode="auto">
          <a:xfrm>
            <a:off x="6694880" y="4634697"/>
            <a:ext cx="5347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66FF"/>
                </a:solidFill>
                <a:effectLst/>
                <a:uLnTx/>
                <a:uFillTx/>
                <a:latin typeface="Calibri" panose="020F0502020204030204" pitchFamily="34" charset="0"/>
                <a:ea typeface="+mn-ea"/>
                <a:cs typeface="+mn-cs"/>
              </a:rPr>
              <a:t>Jia </a:t>
            </a:r>
            <a:r>
              <a:rPr kumimoji="0" lang="en-US" altLang="en-US" sz="2400" b="0" i="0" u="none" strike="noStrike" kern="1200" cap="none" spc="0" normalizeH="0" baseline="0" noProof="0" dirty="0" smtClean="0">
                <a:ln>
                  <a:noFill/>
                </a:ln>
                <a:solidFill>
                  <a:srgbClr val="0066FF"/>
                </a:solidFill>
                <a:effectLst/>
                <a:uLnTx/>
                <a:uFillTx/>
                <a:latin typeface="Calibri" panose="020F0502020204030204" pitchFamily="34" charset="0"/>
                <a:ea typeface="+mn-ea"/>
                <a:cs typeface="+mn-cs"/>
              </a:rPr>
              <a:t>Xing</a:t>
            </a: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smtClean="0">
                <a:ln>
                  <a:noFill/>
                </a:ln>
                <a:solidFill>
                  <a:srgbClr val="0066FF"/>
                </a:solidFill>
                <a:effectLst/>
                <a:uLnTx/>
                <a:uFillTx/>
                <a:latin typeface="Calibri" panose="020F0502020204030204" pitchFamily="34" charset="0"/>
                <a:ea typeface="+mn-ea"/>
                <a:cs typeface="+mn-cs"/>
              </a:rPr>
              <a:t>Associate Professor</a:t>
            </a:r>
            <a:endParaRPr kumimoji="0" lang="en-US" altLang="en-US" sz="2400" b="0" i="0" u="none" strike="noStrike" kern="1200" cap="none" spc="0" normalizeH="0" baseline="0" noProof="0" dirty="0">
              <a:ln>
                <a:noFill/>
              </a:ln>
              <a:solidFill>
                <a:srgbClr val="0066FF"/>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66FF"/>
                </a:solidFill>
                <a:effectLst/>
                <a:uLnTx/>
                <a:uFillTx/>
                <a:latin typeface="Calibri" panose="020F0502020204030204" pitchFamily="34" charset="0"/>
                <a:ea typeface="+mn-ea"/>
                <a:cs typeface="+mn-cs"/>
              </a:rPr>
              <a:t>School of Environment, </a:t>
            </a:r>
            <a:r>
              <a:rPr kumimoji="0" lang="en-US" altLang="en-US" sz="2400" b="0" i="0" u="none" strike="noStrike" kern="1200" cap="none" spc="0" normalizeH="0" baseline="0" noProof="0" dirty="0" smtClean="0">
                <a:ln>
                  <a:noFill/>
                </a:ln>
                <a:solidFill>
                  <a:srgbClr val="0066FF"/>
                </a:solidFill>
                <a:effectLst/>
                <a:uLnTx/>
                <a:uFillTx/>
                <a:latin typeface="Calibri" panose="020F0502020204030204" pitchFamily="34" charset="0"/>
                <a:ea typeface="+mn-ea"/>
                <a:cs typeface="+mn-cs"/>
              </a:rPr>
              <a:t>Room 229 </a:t>
            </a: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smtClean="0">
                <a:ln>
                  <a:noFill/>
                </a:ln>
                <a:solidFill>
                  <a:srgbClr val="0066FF"/>
                </a:solidFill>
                <a:effectLst/>
                <a:uLnTx/>
                <a:uFillTx/>
                <a:latin typeface="Calibri" panose="020F0502020204030204" pitchFamily="34" charset="0"/>
                <a:ea typeface="+mn-ea"/>
                <a:cs typeface="+mn-cs"/>
              </a:rPr>
              <a:t>Tsinghua University, Beijing</a:t>
            </a:r>
            <a:r>
              <a:rPr kumimoji="0" lang="en-US" altLang="en-US" sz="2400" b="0" i="0" u="none" strike="noStrike" kern="1200" cap="none" spc="0" normalizeH="0" baseline="0" noProof="0" dirty="0">
                <a:ln>
                  <a:noFill/>
                </a:ln>
                <a:solidFill>
                  <a:srgbClr val="0066FF"/>
                </a:solidFill>
                <a:effectLst/>
                <a:uLnTx/>
                <a:uFillTx/>
                <a:latin typeface="Calibri" panose="020F0502020204030204" pitchFamily="34" charset="0"/>
                <a:ea typeface="+mn-ea"/>
                <a:cs typeface="+mn-cs"/>
              </a:rPr>
              <a:t>, China, 10084</a:t>
            </a: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66FF"/>
                </a:solidFill>
                <a:effectLst/>
                <a:uLnTx/>
                <a:uFillTx/>
                <a:latin typeface="Calibri" panose="020F0502020204030204" pitchFamily="34" charset="0"/>
                <a:ea typeface="+mn-ea"/>
                <a:cs typeface="+mn-cs"/>
              </a:rPr>
              <a:t>Email: xingjia@tsinghua.edu.cn </a:t>
            </a:r>
          </a:p>
        </p:txBody>
      </p:sp>
      <p:pic>
        <p:nvPicPr>
          <p:cNvPr id="6" name="Picture 4" descr="环境学院"/>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693" y="77474"/>
            <a:ext cx="4395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p:cNvPicPr>
          <p:nvPr/>
        </p:nvPicPr>
        <p:blipFill>
          <a:blip r:embed="rId3"/>
          <a:stretch>
            <a:fillRect/>
          </a:stretch>
        </p:blipFill>
        <p:spPr>
          <a:xfrm>
            <a:off x="207270" y="3907106"/>
            <a:ext cx="4700588" cy="2754312"/>
          </a:xfrm>
          <a:prstGeom prst="rect">
            <a:avLst/>
          </a:prstGeom>
          <a:effectLst>
            <a:outerShdw blurRad="50800" dist="50800" dir="5400000" sx="1000" sy="1000" algn="ctr" rotWithShape="0">
              <a:srgbClr val="000000"/>
            </a:outerShdw>
          </a:effectLst>
        </p:spPr>
      </p:pic>
    </p:spTree>
    <p:extLst>
      <p:ext uri="{BB962C8B-B14F-4D97-AF65-F5344CB8AC3E}">
        <p14:creationId xmlns:p14="http://schemas.microsoft.com/office/powerpoint/2010/main" val="318507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RSM: real-time estimate of air quality responses </a:t>
            </a:r>
          </a:p>
        </p:txBody>
      </p:sp>
      <p:cxnSp>
        <p:nvCxnSpPr>
          <p:cNvPr id="4" name="直线箭头连接符 4"/>
          <p:cNvCxnSpPr/>
          <p:nvPr/>
        </p:nvCxnSpPr>
        <p:spPr>
          <a:xfrm>
            <a:off x="3579340" y="5624264"/>
            <a:ext cx="3493008"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直线箭头连接符 8"/>
          <p:cNvCxnSpPr/>
          <p:nvPr/>
        </p:nvCxnSpPr>
        <p:spPr>
          <a:xfrm flipV="1">
            <a:off x="3579340" y="2497016"/>
            <a:ext cx="0" cy="312724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文本框 11"/>
          <p:cNvSpPr txBox="1"/>
          <p:nvPr/>
        </p:nvSpPr>
        <p:spPr>
          <a:xfrm>
            <a:off x="2815625" y="2478680"/>
            <a:ext cx="492443" cy="2900752"/>
          </a:xfrm>
          <a:prstGeom prst="rect">
            <a:avLst/>
          </a:prstGeom>
          <a:noFill/>
        </p:spPr>
        <p:txBody>
          <a:bodyPr vert="vert270" wrap="square" rtlCol="0">
            <a:spAutoFit/>
          </a:bodyPr>
          <a:lstStyle/>
          <a:p>
            <a:r>
              <a:rPr kumimoji="1" lang="en-US" altLang="zh-CN" sz="2000" b="1" dirty="0" smtClean="0"/>
              <a:t>Ambient Concentration</a:t>
            </a:r>
            <a:endParaRPr kumimoji="1" lang="zh-CN" altLang="en-US" sz="2000" b="1" dirty="0"/>
          </a:p>
        </p:txBody>
      </p:sp>
      <p:sp>
        <p:nvSpPr>
          <p:cNvPr id="7" name="文本框 12"/>
          <p:cNvSpPr txBox="1"/>
          <p:nvPr/>
        </p:nvSpPr>
        <p:spPr>
          <a:xfrm>
            <a:off x="6583071" y="5735595"/>
            <a:ext cx="1774845" cy="369332"/>
          </a:xfrm>
          <a:prstGeom prst="rect">
            <a:avLst/>
          </a:prstGeom>
          <a:noFill/>
        </p:spPr>
        <p:txBody>
          <a:bodyPr wrap="none" rtlCol="0">
            <a:spAutoFit/>
          </a:bodyPr>
          <a:lstStyle/>
          <a:p>
            <a:r>
              <a:rPr kumimoji="1" lang="en-US" altLang="zh-CN" b="1" dirty="0" smtClean="0"/>
              <a:t>Emission ratio</a:t>
            </a:r>
            <a:endParaRPr kumimoji="1" lang="zh-CN" altLang="en-US" b="1" dirty="0"/>
          </a:p>
        </p:txBody>
      </p:sp>
      <p:sp>
        <p:nvSpPr>
          <p:cNvPr id="8" name="文本框 13"/>
          <p:cNvSpPr txBox="1"/>
          <p:nvPr/>
        </p:nvSpPr>
        <p:spPr>
          <a:xfrm>
            <a:off x="3428497" y="5750494"/>
            <a:ext cx="301686" cy="369332"/>
          </a:xfrm>
          <a:prstGeom prst="rect">
            <a:avLst/>
          </a:prstGeom>
          <a:noFill/>
        </p:spPr>
        <p:txBody>
          <a:bodyPr wrap="none" rtlCol="0">
            <a:spAutoFit/>
          </a:bodyPr>
          <a:lstStyle/>
          <a:p>
            <a:r>
              <a:rPr kumimoji="1" lang="en-US" altLang="zh-CN" dirty="0" smtClean="0"/>
              <a:t>0</a:t>
            </a:r>
            <a:endParaRPr kumimoji="1" lang="zh-CN" altLang="en-US" dirty="0"/>
          </a:p>
        </p:txBody>
      </p:sp>
      <p:sp>
        <p:nvSpPr>
          <p:cNvPr id="9" name="文本框 14"/>
          <p:cNvSpPr txBox="1"/>
          <p:nvPr/>
        </p:nvSpPr>
        <p:spPr>
          <a:xfrm>
            <a:off x="5513990" y="5750494"/>
            <a:ext cx="301686" cy="369332"/>
          </a:xfrm>
          <a:prstGeom prst="rect">
            <a:avLst/>
          </a:prstGeom>
          <a:noFill/>
        </p:spPr>
        <p:txBody>
          <a:bodyPr wrap="none" rtlCol="0">
            <a:spAutoFit/>
          </a:bodyPr>
          <a:lstStyle/>
          <a:p>
            <a:r>
              <a:rPr kumimoji="1" lang="en-US" altLang="zh-CN" dirty="0" smtClean="0"/>
              <a:t>1</a:t>
            </a:r>
            <a:endParaRPr kumimoji="1" lang="zh-CN" altLang="en-US" dirty="0"/>
          </a:p>
        </p:txBody>
      </p:sp>
      <p:sp>
        <p:nvSpPr>
          <p:cNvPr id="10" name="任意形状 25"/>
          <p:cNvSpPr/>
          <p:nvPr/>
        </p:nvSpPr>
        <p:spPr>
          <a:xfrm>
            <a:off x="3579340" y="3429702"/>
            <a:ext cx="3236976" cy="2176273"/>
          </a:xfrm>
          <a:custGeom>
            <a:avLst/>
            <a:gdLst>
              <a:gd name="connsiteX0" fmla="*/ 0 w 4864608"/>
              <a:gd name="connsiteY0" fmla="*/ 2798064 h 2798064"/>
              <a:gd name="connsiteX1" fmla="*/ 2084832 w 4864608"/>
              <a:gd name="connsiteY1" fmla="*/ 566928 h 2798064"/>
              <a:gd name="connsiteX2" fmla="*/ 4864608 w 4864608"/>
              <a:gd name="connsiteY2" fmla="*/ 0 h 2798064"/>
            </a:gdLst>
            <a:ahLst/>
            <a:cxnLst>
              <a:cxn ang="0">
                <a:pos x="connsiteX0" y="connsiteY0"/>
              </a:cxn>
              <a:cxn ang="0">
                <a:pos x="connsiteX1" y="connsiteY1"/>
              </a:cxn>
              <a:cxn ang="0">
                <a:pos x="connsiteX2" y="connsiteY2"/>
              </a:cxn>
            </a:cxnLst>
            <a:rect l="l" t="t" r="r" b="b"/>
            <a:pathLst>
              <a:path w="4864608" h="2798064">
                <a:moveTo>
                  <a:pt x="0" y="2798064"/>
                </a:moveTo>
                <a:cubicBezTo>
                  <a:pt x="637032" y="1915668"/>
                  <a:pt x="1274064" y="1033272"/>
                  <a:pt x="2084832" y="566928"/>
                </a:cubicBezTo>
                <a:cubicBezTo>
                  <a:pt x="2895600" y="100584"/>
                  <a:pt x="4386072" y="51816"/>
                  <a:pt x="486460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6"/>
          <p:cNvSpPr txBox="1"/>
          <p:nvPr/>
        </p:nvSpPr>
        <p:spPr>
          <a:xfrm>
            <a:off x="6642330" y="3559724"/>
            <a:ext cx="2198038" cy="369332"/>
          </a:xfrm>
          <a:prstGeom prst="rect">
            <a:avLst/>
          </a:prstGeom>
          <a:noFill/>
        </p:spPr>
        <p:txBody>
          <a:bodyPr wrap="none" rtlCol="0">
            <a:spAutoFit/>
          </a:bodyPr>
          <a:lstStyle/>
          <a:p>
            <a:r>
              <a:rPr kumimoji="1" lang="en-US" altLang="zh-CN" b="1" dirty="0" smtClean="0"/>
              <a:t>“real atmosphere”</a:t>
            </a:r>
            <a:endParaRPr kumimoji="1" lang="zh-CN" altLang="en-US" b="1" dirty="0"/>
          </a:p>
        </p:txBody>
      </p:sp>
      <p:cxnSp>
        <p:nvCxnSpPr>
          <p:cNvPr id="12" name="直线连接符 29"/>
          <p:cNvCxnSpPr/>
          <p:nvPr/>
        </p:nvCxnSpPr>
        <p:spPr>
          <a:xfrm flipV="1">
            <a:off x="4182844" y="3274065"/>
            <a:ext cx="2633472" cy="677932"/>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3" name="直线连接符 31"/>
          <p:cNvCxnSpPr/>
          <p:nvPr/>
        </p:nvCxnSpPr>
        <p:spPr>
          <a:xfrm flipV="1">
            <a:off x="5664833" y="3612584"/>
            <a:ext cx="0" cy="201168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文本框 19"/>
          <p:cNvSpPr txBox="1"/>
          <p:nvPr/>
        </p:nvSpPr>
        <p:spPr>
          <a:xfrm>
            <a:off x="3787692" y="2775567"/>
            <a:ext cx="2872902" cy="400110"/>
          </a:xfrm>
          <a:prstGeom prst="rect">
            <a:avLst/>
          </a:prstGeom>
          <a:noFill/>
        </p:spPr>
        <p:txBody>
          <a:bodyPr wrap="none" rtlCol="0">
            <a:spAutoFit/>
          </a:bodyPr>
          <a:lstStyle/>
          <a:p>
            <a:r>
              <a:rPr kumimoji="1" lang="en-US" altLang="zh-CN" sz="2000" b="1" dirty="0">
                <a:solidFill>
                  <a:srgbClr val="0432FF"/>
                </a:solidFill>
              </a:rPr>
              <a:t>Sensitivity</a:t>
            </a:r>
            <a:r>
              <a:rPr kumimoji="1" lang="zh-CN" altLang="en-US" sz="2000" b="1" dirty="0" smtClean="0">
                <a:solidFill>
                  <a:srgbClr val="0432FF"/>
                </a:solidFill>
              </a:rPr>
              <a:t> </a:t>
            </a:r>
            <a:r>
              <a:rPr kumimoji="1" lang="en-US" altLang="zh-CN" sz="2000" b="1" dirty="0" smtClean="0">
                <a:solidFill>
                  <a:srgbClr val="0432FF"/>
                </a:solidFill>
              </a:rPr>
              <a:t>(e.g., DDM)</a:t>
            </a:r>
            <a:endParaRPr kumimoji="1" lang="zh-CN" altLang="en-US" sz="2000" b="1" dirty="0">
              <a:solidFill>
                <a:srgbClr val="0432FF"/>
              </a:solidFill>
            </a:endParaRPr>
          </a:p>
        </p:txBody>
      </p:sp>
      <p:cxnSp>
        <p:nvCxnSpPr>
          <p:cNvPr id="15" name="直线连接符 42"/>
          <p:cNvCxnSpPr/>
          <p:nvPr/>
        </p:nvCxnSpPr>
        <p:spPr>
          <a:xfrm flipV="1">
            <a:off x="3579340" y="3612584"/>
            <a:ext cx="2085493" cy="2011680"/>
          </a:xfrm>
          <a:prstGeom prst="line">
            <a:avLst/>
          </a:prstGeom>
          <a:ln w="28575">
            <a:solidFill>
              <a:srgbClr val="00D100"/>
            </a:solidFill>
          </a:ln>
        </p:spPr>
        <p:style>
          <a:lnRef idx="1">
            <a:schemeClr val="accent1"/>
          </a:lnRef>
          <a:fillRef idx="0">
            <a:schemeClr val="accent1"/>
          </a:fillRef>
          <a:effectRef idx="0">
            <a:schemeClr val="accent1"/>
          </a:effectRef>
          <a:fontRef idx="minor">
            <a:schemeClr val="tx1"/>
          </a:fontRef>
        </p:style>
      </p:cxnSp>
      <p:sp>
        <p:nvSpPr>
          <p:cNvPr id="16" name="文本框 21"/>
          <p:cNvSpPr txBox="1"/>
          <p:nvPr/>
        </p:nvSpPr>
        <p:spPr>
          <a:xfrm>
            <a:off x="4484367" y="4861742"/>
            <a:ext cx="4418325" cy="400110"/>
          </a:xfrm>
          <a:prstGeom prst="rect">
            <a:avLst/>
          </a:prstGeom>
          <a:noFill/>
        </p:spPr>
        <p:txBody>
          <a:bodyPr wrap="none" rtlCol="0">
            <a:spAutoFit/>
          </a:bodyPr>
          <a:lstStyle/>
          <a:p>
            <a:r>
              <a:rPr kumimoji="1" lang="en-US" altLang="zh-CN" sz="2000" b="1" dirty="0" smtClean="0">
                <a:solidFill>
                  <a:srgbClr val="00D100"/>
                </a:solidFill>
              </a:rPr>
              <a:t>Source Apportionment (e.g., ISAM)</a:t>
            </a:r>
            <a:endParaRPr kumimoji="1" lang="zh-CN" altLang="en-US" sz="2000" b="1" dirty="0">
              <a:solidFill>
                <a:srgbClr val="00D100"/>
              </a:solidFill>
            </a:endParaRPr>
          </a:p>
        </p:txBody>
      </p:sp>
      <p:sp>
        <p:nvSpPr>
          <p:cNvPr id="17" name="任意形状 50"/>
          <p:cNvSpPr/>
          <p:nvPr/>
        </p:nvSpPr>
        <p:spPr>
          <a:xfrm>
            <a:off x="3579340" y="3438846"/>
            <a:ext cx="3054426" cy="2176273"/>
          </a:xfrm>
          <a:custGeom>
            <a:avLst/>
            <a:gdLst>
              <a:gd name="connsiteX0" fmla="*/ 0 w 4864608"/>
              <a:gd name="connsiteY0" fmla="*/ 2798064 h 2798064"/>
              <a:gd name="connsiteX1" fmla="*/ 2084832 w 4864608"/>
              <a:gd name="connsiteY1" fmla="*/ 566928 h 2798064"/>
              <a:gd name="connsiteX2" fmla="*/ 4864608 w 4864608"/>
              <a:gd name="connsiteY2" fmla="*/ 0 h 2798064"/>
            </a:gdLst>
            <a:ahLst/>
            <a:cxnLst>
              <a:cxn ang="0">
                <a:pos x="connsiteX0" y="connsiteY0"/>
              </a:cxn>
              <a:cxn ang="0">
                <a:pos x="connsiteX1" y="connsiteY1"/>
              </a:cxn>
              <a:cxn ang="0">
                <a:pos x="connsiteX2" y="connsiteY2"/>
              </a:cxn>
            </a:cxnLst>
            <a:rect l="l" t="t" r="r" b="b"/>
            <a:pathLst>
              <a:path w="4864608" h="2798064">
                <a:moveTo>
                  <a:pt x="0" y="2798064"/>
                </a:moveTo>
                <a:cubicBezTo>
                  <a:pt x="637032" y="1915668"/>
                  <a:pt x="1274064" y="1033272"/>
                  <a:pt x="2084832" y="566928"/>
                </a:cubicBezTo>
                <a:cubicBezTo>
                  <a:pt x="2895600" y="100584"/>
                  <a:pt x="4386072" y="51816"/>
                  <a:pt x="4864608" y="0"/>
                </a:cubicBezTo>
              </a:path>
            </a:pathLst>
          </a:custGeom>
          <a:noFill/>
          <a:ln w="76200">
            <a:solidFill>
              <a:srgbClr val="FF7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26"/>
          <p:cNvSpPr txBox="1"/>
          <p:nvPr/>
        </p:nvSpPr>
        <p:spPr>
          <a:xfrm>
            <a:off x="5715526" y="3787708"/>
            <a:ext cx="867545" cy="523220"/>
          </a:xfrm>
          <a:prstGeom prst="rect">
            <a:avLst/>
          </a:prstGeom>
          <a:noFill/>
        </p:spPr>
        <p:txBody>
          <a:bodyPr wrap="none" rtlCol="0">
            <a:spAutoFit/>
          </a:bodyPr>
          <a:lstStyle/>
          <a:p>
            <a:r>
              <a:rPr kumimoji="1" lang="en-US" altLang="zh-CN" sz="2800" b="1" dirty="0" smtClean="0">
                <a:solidFill>
                  <a:srgbClr val="FF7C00"/>
                </a:solidFill>
              </a:rPr>
              <a:t>RSM</a:t>
            </a:r>
            <a:endParaRPr kumimoji="1" lang="zh-CN" altLang="en-US" sz="2800" b="1" dirty="0">
              <a:solidFill>
                <a:srgbClr val="FF7C00"/>
              </a:solidFill>
            </a:endParaRPr>
          </a:p>
        </p:txBody>
      </p:sp>
      <p:sp>
        <p:nvSpPr>
          <p:cNvPr id="19" name="乘号 27"/>
          <p:cNvSpPr/>
          <p:nvPr/>
        </p:nvSpPr>
        <p:spPr>
          <a:xfrm>
            <a:off x="3813329" y="4847944"/>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乘号 28"/>
          <p:cNvSpPr/>
          <p:nvPr/>
        </p:nvSpPr>
        <p:spPr>
          <a:xfrm>
            <a:off x="4078249" y="446455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乘号 29"/>
          <p:cNvSpPr/>
          <p:nvPr/>
        </p:nvSpPr>
        <p:spPr>
          <a:xfrm>
            <a:off x="4343056" y="412959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乘号 30"/>
          <p:cNvSpPr/>
          <p:nvPr/>
        </p:nvSpPr>
        <p:spPr>
          <a:xfrm>
            <a:off x="4715449" y="382440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乘号 31"/>
          <p:cNvSpPr/>
          <p:nvPr/>
        </p:nvSpPr>
        <p:spPr>
          <a:xfrm>
            <a:off x="5084757" y="3574533"/>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乘号 32"/>
          <p:cNvSpPr/>
          <p:nvPr/>
        </p:nvSpPr>
        <p:spPr>
          <a:xfrm>
            <a:off x="5540923" y="3433995"/>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乘号 33"/>
          <p:cNvSpPr/>
          <p:nvPr/>
        </p:nvSpPr>
        <p:spPr>
          <a:xfrm>
            <a:off x="6037943" y="3378915"/>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6" name="Group 25"/>
          <p:cNvGrpSpPr/>
          <p:nvPr/>
        </p:nvGrpSpPr>
        <p:grpSpPr>
          <a:xfrm>
            <a:off x="5325914" y="6246055"/>
            <a:ext cx="684803" cy="511409"/>
            <a:chOff x="4282570" y="5867542"/>
            <a:chExt cx="684803" cy="511409"/>
          </a:xfrm>
        </p:grpSpPr>
        <p:sp>
          <p:nvSpPr>
            <p:cNvPr id="27" name="TextBox 26"/>
            <p:cNvSpPr txBox="1"/>
            <p:nvPr/>
          </p:nvSpPr>
          <p:spPr>
            <a:xfrm>
              <a:off x="4282570" y="6009619"/>
              <a:ext cx="684803" cy="369332"/>
            </a:xfrm>
            <a:prstGeom prst="rect">
              <a:avLst/>
            </a:prstGeom>
            <a:noFill/>
          </p:spPr>
          <p:txBody>
            <a:bodyPr wrap="none" rtlCol="0">
              <a:spAutoFit/>
            </a:bodyPr>
            <a:lstStyle/>
            <a:p>
              <a:r>
                <a:rPr lang="en-US" dirty="0" smtClean="0">
                  <a:solidFill>
                    <a:srgbClr val="FF0000"/>
                  </a:solidFill>
                </a:rPr>
                <a:t>base</a:t>
              </a:r>
              <a:endParaRPr lang="en-US" dirty="0">
                <a:solidFill>
                  <a:srgbClr val="FF0000"/>
                </a:solidFill>
              </a:endParaRPr>
            </a:p>
          </p:txBody>
        </p:sp>
        <p:cxnSp>
          <p:nvCxnSpPr>
            <p:cNvPr id="28" name="Straight Arrow Connector 27"/>
            <p:cNvCxnSpPr>
              <a:stCxn id="27" idx="0"/>
            </p:cNvCxnSpPr>
            <p:nvPr/>
          </p:nvCxnSpPr>
          <p:spPr bwMode="auto">
            <a:xfrm flipH="1" flipV="1">
              <a:off x="4621489" y="5867542"/>
              <a:ext cx="3483" cy="142077"/>
            </a:xfrm>
            <a:prstGeom prst="straightConnector1">
              <a:avLst/>
            </a:prstGeom>
            <a:ln>
              <a:solidFill>
                <a:srgbClr val="FF0000"/>
              </a:solidFill>
              <a:tailEnd type="triangle"/>
            </a:ln>
            <a:extLst/>
          </p:spPr>
          <p:style>
            <a:lnRef idx="1">
              <a:schemeClr val="dk1"/>
            </a:lnRef>
            <a:fillRef idx="0">
              <a:schemeClr val="dk1"/>
            </a:fillRef>
            <a:effectRef idx="0">
              <a:schemeClr val="dk1"/>
            </a:effectRef>
            <a:fontRef idx="minor">
              <a:schemeClr val="tx1"/>
            </a:fontRef>
          </p:style>
        </p:cxnSp>
      </p:grpSp>
      <p:sp>
        <p:nvSpPr>
          <p:cNvPr id="29" name="Rectangle 10"/>
          <p:cNvSpPr>
            <a:spLocks noChangeArrowheads="1"/>
          </p:cNvSpPr>
          <p:nvPr/>
        </p:nvSpPr>
        <p:spPr bwMode="auto">
          <a:xfrm>
            <a:off x="849855" y="863716"/>
            <a:ext cx="1092310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2800" b="1" i="1" dirty="0">
                <a:solidFill>
                  <a:srgbClr val="000000"/>
                </a:solidFill>
              </a:rPr>
              <a:t>Response Surface Model </a:t>
            </a:r>
            <a:r>
              <a:rPr lang="en-US" altLang="zh-CN" sz="2800" b="1" i="1" dirty="0">
                <a:solidFill>
                  <a:srgbClr val="000000"/>
                </a:solidFill>
              </a:rPr>
              <a:t>(RSM)</a:t>
            </a:r>
          </a:p>
          <a:p>
            <a:r>
              <a:rPr lang="en-US" altLang="zh-CN" sz="2400" dirty="0">
                <a:solidFill>
                  <a:srgbClr val="000000"/>
                </a:solidFill>
              </a:rPr>
              <a:t>——a meta-model built upon </a:t>
            </a:r>
            <a:r>
              <a:rPr lang="en-US" altLang="zh-CN" sz="2400" dirty="0">
                <a:solidFill>
                  <a:srgbClr val="FF0000"/>
                </a:solidFill>
              </a:rPr>
              <a:t>multi-“Brute Force” </a:t>
            </a:r>
            <a:r>
              <a:rPr lang="en-US" altLang="zh-CN" sz="2400" dirty="0">
                <a:solidFill>
                  <a:srgbClr val="000000"/>
                </a:solidFill>
              </a:rPr>
              <a:t>model simulations, to explore the response relationship between </a:t>
            </a:r>
            <a:r>
              <a:rPr lang="en-US" altLang="zh-CN" sz="2400" dirty="0">
                <a:solidFill>
                  <a:srgbClr val="0000FF"/>
                </a:solidFill>
              </a:rPr>
              <a:t>emission changes </a:t>
            </a:r>
            <a:r>
              <a:rPr lang="en-US" altLang="zh-CN" sz="2400" dirty="0">
                <a:solidFill>
                  <a:srgbClr val="000000"/>
                </a:solidFill>
              </a:rPr>
              <a:t>and </a:t>
            </a:r>
            <a:r>
              <a:rPr lang="en-US" altLang="zh-CN" sz="2400" dirty="0">
                <a:solidFill>
                  <a:srgbClr val="0000FF"/>
                </a:solidFill>
              </a:rPr>
              <a:t>air quality responses</a:t>
            </a:r>
            <a:endParaRPr lang="en-US" altLang="zh-CN" sz="2400" b="1" i="1" dirty="0">
              <a:solidFill>
                <a:srgbClr val="0000FF"/>
              </a:solidFill>
            </a:endParaRPr>
          </a:p>
        </p:txBody>
      </p:sp>
    </p:spTree>
    <p:extLst>
      <p:ext uri="{BB962C8B-B14F-4D97-AF65-F5344CB8AC3E}">
        <p14:creationId xmlns:p14="http://schemas.microsoft.com/office/powerpoint/2010/main" val="16961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3500"/>
                            </p:stCondLst>
                            <p:childTnLst>
                              <p:par>
                                <p:cTn id="90" presetID="1" presetClass="exit" presetSubtype="0" fill="hold" grpId="1" nodeType="afterEffect">
                                  <p:stCondLst>
                                    <p:cond delay="0"/>
                                  </p:stCondLst>
                                  <p:childTnLst>
                                    <p:set>
                                      <p:cBhvr>
                                        <p:cTn id="91" dur="1" fill="hold">
                                          <p:stCondLst>
                                            <p:cond delay="0"/>
                                          </p:stCondLst>
                                        </p:cTn>
                                        <p:tgtEl>
                                          <p:spTgt spid="19"/>
                                        </p:tgtEl>
                                        <p:attrNameLst>
                                          <p:attrName>style.visibility</p:attrName>
                                        </p:attrNameLst>
                                      </p:cBhvr>
                                      <p:to>
                                        <p:strVal val="hidden"/>
                                      </p:to>
                                    </p:set>
                                  </p:childTnLst>
                                </p:cTn>
                              </p:par>
                            </p:childTnLst>
                          </p:cTn>
                        </p:par>
                        <p:par>
                          <p:cTn id="92" fill="hold">
                            <p:stCondLst>
                              <p:cond delay="3500"/>
                            </p:stCondLst>
                            <p:childTnLst>
                              <p:par>
                                <p:cTn id="93" presetID="1" presetClass="exit" presetSubtype="0" fill="hold" grpId="1" nodeType="afterEffect">
                                  <p:stCondLst>
                                    <p:cond delay="0"/>
                                  </p:stCondLst>
                                  <p:childTnLst>
                                    <p:set>
                                      <p:cBhvr>
                                        <p:cTn id="94" dur="1" fill="hold">
                                          <p:stCondLst>
                                            <p:cond delay="0"/>
                                          </p:stCondLst>
                                        </p:cTn>
                                        <p:tgtEl>
                                          <p:spTgt spid="20"/>
                                        </p:tgtEl>
                                        <p:attrNameLst>
                                          <p:attrName>style.visibility</p:attrName>
                                        </p:attrNameLst>
                                      </p:cBhvr>
                                      <p:to>
                                        <p:strVal val="hidden"/>
                                      </p:to>
                                    </p:set>
                                  </p:childTnLst>
                                </p:cTn>
                              </p:par>
                            </p:childTnLst>
                          </p:cTn>
                        </p:par>
                        <p:par>
                          <p:cTn id="95" fill="hold">
                            <p:stCondLst>
                              <p:cond delay="3500"/>
                            </p:stCondLst>
                            <p:childTnLst>
                              <p:par>
                                <p:cTn id="96" presetID="1" presetClass="exit" presetSubtype="0" fill="hold" grpId="1" nodeType="afterEffect">
                                  <p:stCondLst>
                                    <p:cond delay="0"/>
                                  </p:stCondLst>
                                  <p:childTnLst>
                                    <p:set>
                                      <p:cBhvr>
                                        <p:cTn id="97" dur="1" fill="hold">
                                          <p:stCondLst>
                                            <p:cond delay="0"/>
                                          </p:stCondLst>
                                        </p:cTn>
                                        <p:tgtEl>
                                          <p:spTgt spid="21"/>
                                        </p:tgtEl>
                                        <p:attrNameLst>
                                          <p:attrName>style.visibility</p:attrName>
                                        </p:attrNameLst>
                                      </p:cBhvr>
                                      <p:to>
                                        <p:strVal val="hidden"/>
                                      </p:to>
                                    </p:set>
                                  </p:childTnLst>
                                </p:cTn>
                              </p:par>
                            </p:childTnLst>
                          </p:cTn>
                        </p:par>
                        <p:par>
                          <p:cTn id="98" fill="hold">
                            <p:stCondLst>
                              <p:cond delay="3500"/>
                            </p:stCondLst>
                            <p:childTnLst>
                              <p:par>
                                <p:cTn id="99" presetID="1" presetClass="exit" presetSubtype="0" fill="hold" grpId="1" nodeType="after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childTnLst>
                          </p:cTn>
                        </p:par>
                        <p:par>
                          <p:cTn id="101" fill="hold">
                            <p:stCondLst>
                              <p:cond delay="3500"/>
                            </p:stCondLst>
                            <p:childTnLst>
                              <p:par>
                                <p:cTn id="102" presetID="1" presetClass="exit" presetSubtype="0" fill="hold" grpId="1" nodeType="afterEffect">
                                  <p:stCondLst>
                                    <p:cond delay="0"/>
                                  </p:stCondLst>
                                  <p:childTnLst>
                                    <p:set>
                                      <p:cBhvr>
                                        <p:cTn id="103" dur="1" fill="hold">
                                          <p:stCondLst>
                                            <p:cond delay="0"/>
                                          </p:stCondLst>
                                        </p:cTn>
                                        <p:tgtEl>
                                          <p:spTgt spid="23"/>
                                        </p:tgtEl>
                                        <p:attrNameLst>
                                          <p:attrName>style.visibility</p:attrName>
                                        </p:attrNameLst>
                                      </p:cBhvr>
                                      <p:to>
                                        <p:strVal val="hidden"/>
                                      </p:to>
                                    </p:set>
                                  </p:childTnLst>
                                </p:cTn>
                              </p:par>
                            </p:childTnLst>
                          </p:cTn>
                        </p:par>
                        <p:par>
                          <p:cTn id="104" fill="hold">
                            <p:stCondLst>
                              <p:cond delay="3500"/>
                            </p:stCondLst>
                            <p:childTnLst>
                              <p:par>
                                <p:cTn id="105" presetID="1" presetClass="exit" presetSubtype="0" fill="hold" grpId="1" nodeType="after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childTnLst>
                          </p:cTn>
                        </p:par>
                        <p:par>
                          <p:cTn id="107" fill="hold">
                            <p:stCondLst>
                              <p:cond delay="3500"/>
                            </p:stCondLst>
                            <p:childTnLst>
                              <p:par>
                                <p:cTn id="108" presetID="1" presetClass="exit" presetSubtype="0" fill="hold" grpId="1" nodeType="afterEffect">
                                  <p:stCondLst>
                                    <p:cond delay="0"/>
                                  </p:stCondLst>
                                  <p:childTnLst>
                                    <p:set>
                                      <p:cBhvr>
                                        <p:cTn id="109" dur="1" fill="hold">
                                          <p:stCondLst>
                                            <p:cond delay="0"/>
                                          </p:stCondLst>
                                        </p:cTn>
                                        <p:tgtEl>
                                          <p:spTgt spid="25"/>
                                        </p:tgtEl>
                                        <p:attrNameLst>
                                          <p:attrName>style.visibility</p:attrName>
                                        </p:attrNameLst>
                                      </p:cBhvr>
                                      <p:to>
                                        <p:strVal val="hidden"/>
                                      </p:to>
                                    </p:set>
                                  </p:childTnLst>
                                </p:cTn>
                              </p:par>
                            </p:childTnLst>
                          </p:cTn>
                        </p:par>
                        <p:par>
                          <p:cTn id="110" fill="hold">
                            <p:stCondLst>
                              <p:cond delay="3500"/>
                            </p:stCondLst>
                            <p:childTnLst>
                              <p:par>
                                <p:cTn id="111" presetID="22" presetClass="entr" presetSubtype="4"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down)">
                                      <p:cBhvr>
                                        <p:cTn id="113" dur="500"/>
                                        <p:tgtEl>
                                          <p:spTgt spid="17"/>
                                        </p:tgtEl>
                                      </p:cBhvr>
                                    </p:animEffect>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4" grpId="0"/>
      <p:bldP spid="16" grpId="0"/>
      <p:bldP spid="17" grpId="0" animBg="1"/>
      <p:bldP spid="18"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Overview of the RSM evolution</a:t>
            </a:r>
          </a:p>
        </p:txBody>
      </p:sp>
      <p:sp>
        <p:nvSpPr>
          <p:cNvPr id="6" name="TextBox 5"/>
          <p:cNvSpPr txBox="1"/>
          <p:nvPr/>
        </p:nvSpPr>
        <p:spPr>
          <a:xfrm>
            <a:off x="10205597" y="2947035"/>
            <a:ext cx="2032613" cy="2308324"/>
          </a:xfrm>
          <a:prstGeom prst="rect">
            <a:avLst/>
          </a:prstGeom>
          <a:noFill/>
        </p:spPr>
        <p:txBody>
          <a:bodyPr wrap="square" rtlCol="0">
            <a:spAutoFit/>
          </a:bodyPr>
          <a:lstStyle/>
          <a:p>
            <a:r>
              <a:rPr lang="en-US" sz="2400" dirty="0" smtClean="0">
                <a:solidFill>
                  <a:srgbClr val="FF0000"/>
                </a:solidFill>
              </a:rPr>
              <a:t>A pathway to reduce the number of cases required in RSM</a:t>
            </a:r>
            <a:endParaRPr lang="en-US" sz="2400" dirty="0">
              <a:solidFill>
                <a:srgbClr val="FF0000"/>
              </a:solidFill>
            </a:endParaRPr>
          </a:p>
        </p:txBody>
      </p:sp>
      <p:sp>
        <p:nvSpPr>
          <p:cNvPr id="99" name="Freeform 98"/>
          <p:cNvSpPr/>
          <p:nvPr/>
        </p:nvSpPr>
        <p:spPr>
          <a:xfrm>
            <a:off x="0"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CTM</a:t>
            </a:r>
          </a:p>
        </p:txBody>
      </p:sp>
      <p:sp>
        <p:nvSpPr>
          <p:cNvPr id="100" name="Freeform 99"/>
          <p:cNvSpPr/>
          <p:nvPr/>
        </p:nvSpPr>
        <p:spPr>
          <a:xfrm>
            <a:off x="2001556"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RSM</a:t>
            </a:r>
          </a:p>
        </p:txBody>
      </p:sp>
      <p:sp>
        <p:nvSpPr>
          <p:cNvPr id="101" name="Freeform 100"/>
          <p:cNvSpPr/>
          <p:nvPr/>
        </p:nvSpPr>
        <p:spPr>
          <a:xfrm>
            <a:off x="4003112"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ERSMv1.0</a:t>
            </a:r>
          </a:p>
        </p:txBody>
      </p:sp>
      <p:sp>
        <p:nvSpPr>
          <p:cNvPr id="102" name="Freeform 101"/>
          <p:cNvSpPr/>
          <p:nvPr/>
        </p:nvSpPr>
        <p:spPr>
          <a:xfrm>
            <a:off x="6004668"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ERSMv2.0</a:t>
            </a:r>
          </a:p>
        </p:txBody>
      </p:sp>
      <p:sp>
        <p:nvSpPr>
          <p:cNvPr id="103" name="Cloud Callout 102"/>
          <p:cNvSpPr/>
          <p:nvPr/>
        </p:nvSpPr>
        <p:spPr>
          <a:xfrm>
            <a:off x="184331"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4" name="Can 103"/>
          <p:cNvSpPr/>
          <p:nvPr/>
        </p:nvSpPr>
        <p:spPr>
          <a:xfrm>
            <a:off x="266484" y="4073024"/>
            <a:ext cx="1579412" cy="960823"/>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a:t>
            </a:r>
          </a:p>
        </p:txBody>
      </p:sp>
      <p:sp>
        <p:nvSpPr>
          <p:cNvPr id="105" name="Up Arrow 104"/>
          <p:cNvSpPr/>
          <p:nvPr/>
        </p:nvSpPr>
        <p:spPr>
          <a:xfrm>
            <a:off x="2917265" y="2373230"/>
            <a:ext cx="323302" cy="702857"/>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6" name="Cloud Callout 105"/>
          <p:cNvSpPr/>
          <p:nvPr/>
        </p:nvSpPr>
        <p:spPr>
          <a:xfrm>
            <a:off x="2187747"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7" name="Can 106"/>
          <p:cNvSpPr/>
          <p:nvPr/>
        </p:nvSpPr>
        <p:spPr>
          <a:xfrm>
            <a:off x="2269895" y="4073024"/>
            <a:ext cx="1579412" cy="960823"/>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a:t>
            </a:r>
          </a:p>
        </p:txBody>
      </p:sp>
      <p:sp>
        <p:nvSpPr>
          <p:cNvPr id="108" name="Cloud Callout 107"/>
          <p:cNvSpPr/>
          <p:nvPr/>
        </p:nvSpPr>
        <p:spPr>
          <a:xfrm>
            <a:off x="4148760" y="1311514"/>
            <a:ext cx="1743713" cy="919306"/>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Air pollution</a:t>
            </a:r>
          </a:p>
        </p:txBody>
      </p:sp>
      <p:sp>
        <p:nvSpPr>
          <p:cNvPr id="109" name="Can 108"/>
          <p:cNvSpPr/>
          <p:nvPr/>
        </p:nvSpPr>
        <p:spPr>
          <a:xfrm>
            <a:off x="4218173" y="4799196"/>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A</a:t>
            </a:r>
          </a:p>
        </p:txBody>
      </p:sp>
      <p:sp>
        <p:nvSpPr>
          <p:cNvPr id="110" name="Can 109"/>
          <p:cNvSpPr/>
          <p:nvPr/>
        </p:nvSpPr>
        <p:spPr>
          <a:xfrm>
            <a:off x="4218173" y="4356174"/>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B</a:t>
            </a:r>
          </a:p>
        </p:txBody>
      </p:sp>
      <p:sp>
        <p:nvSpPr>
          <p:cNvPr id="111" name="Can 110"/>
          <p:cNvSpPr/>
          <p:nvPr/>
        </p:nvSpPr>
        <p:spPr>
          <a:xfrm>
            <a:off x="4218173" y="3909133"/>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C</a:t>
            </a:r>
          </a:p>
        </p:txBody>
      </p:sp>
      <p:sp>
        <p:nvSpPr>
          <p:cNvPr id="112" name="Cloud Callout 111"/>
          <p:cNvSpPr/>
          <p:nvPr/>
        </p:nvSpPr>
        <p:spPr>
          <a:xfrm>
            <a:off x="6205023" y="1188683"/>
            <a:ext cx="1694686" cy="515995"/>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1</a:t>
            </a:r>
          </a:p>
        </p:txBody>
      </p:sp>
      <p:sp>
        <p:nvSpPr>
          <p:cNvPr id="113" name="Cloud Callout 112"/>
          <p:cNvSpPr/>
          <p:nvPr/>
        </p:nvSpPr>
        <p:spPr>
          <a:xfrm>
            <a:off x="6221585" y="1764924"/>
            <a:ext cx="1707786" cy="515995"/>
          </a:xfrm>
          <a:prstGeom prst="cloudCallout">
            <a:avLst>
              <a:gd name="adj1" fmla="val -22771"/>
              <a:gd name="adj2" fmla="val 62500"/>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2</a:t>
            </a:r>
          </a:p>
        </p:txBody>
      </p:sp>
      <p:sp>
        <p:nvSpPr>
          <p:cNvPr id="114" name="Can 113"/>
          <p:cNvSpPr/>
          <p:nvPr/>
        </p:nvSpPr>
        <p:spPr>
          <a:xfrm>
            <a:off x="6221585" y="4799196"/>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A</a:t>
            </a:r>
          </a:p>
        </p:txBody>
      </p:sp>
      <p:sp>
        <p:nvSpPr>
          <p:cNvPr id="115" name="Can 114"/>
          <p:cNvSpPr/>
          <p:nvPr/>
        </p:nvSpPr>
        <p:spPr>
          <a:xfrm>
            <a:off x="6221585" y="4356174"/>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B</a:t>
            </a:r>
          </a:p>
        </p:txBody>
      </p:sp>
      <p:sp>
        <p:nvSpPr>
          <p:cNvPr id="116" name="Can 115"/>
          <p:cNvSpPr/>
          <p:nvPr/>
        </p:nvSpPr>
        <p:spPr>
          <a:xfrm>
            <a:off x="6221585" y="3909133"/>
            <a:ext cx="1579412" cy="409240"/>
          </a:xfrm>
          <a:prstGeom prst="can">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Emission C</a:t>
            </a:r>
          </a:p>
        </p:txBody>
      </p:sp>
      <p:sp>
        <p:nvSpPr>
          <p:cNvPr id="117" name="TextBox 116"/>
          <p:cNvSpPr txBox="1"/>
          <p:nvPr/>
        </p:nvSpPr>
        <p:spPr>
          <a:xfrm>
            <a:off x="136632" y="3475867"/>
            <a:ext cx="1791413" cy="309028"/>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Specific scenarios</a:t>
            </a:r>
            <a:endParaRPr lang="en-US" sz="1400" b="1" dirty="0">
              <a:solidFill>
                <a:prstClr val="black"/>
              </a:solidFill>
              <a:latin typeface="Calibri" panose="020F0502020204030204"/>
            </a:endParaRPr>
          </a:p>
        </p:txBody>
      </p:sp>
      <p:grpSp>
        <p:nvGrpSpPr>
          <p:cNvPr id="118" name="Group 117"/>
          <p:cNvGrpSpPr/>
          <p:nvPr/>
        </p:nvGrpSpPr>
        <p:grpSpPr>
          <a:xfrm>
            <a:off x="790985" y="2526739"/>
            <a:ext cx="530407" cy="735739"/>
            <a:chOff x="2355306" y="2229890"/>
            <a:chExt cx="532031" cy="882720"/>
          </a:xfrm>
        </p:grpSpPr>
        <p:cxnSp>
          <p:nvCxnSpPr>
            <p:cNvPr id="119" name="Straight Arrow Connector 118"/>
            <p:cNvCxnSpPr/>
            <p:nvPr/>
          </p:nvCxnSpPr>
          <p:spPr>
            <a:xfrm flipV="1">
              <a:off x="2355306" y="2229890"/>
              <a:ext cx="6893" cy="882720"/>
            </a:xfrm>
            <a:prstGeom prst="straightConnector1">
              <a:avLst/>
            </a:prstGeom>
            <a:noFill/>
            <a:ln w="19050" cap="flat" cmpd="sng" algn="ctr">
              <a:solidFill>
                <a:srgbClr val="5B9BD5"/>
              </a:solidFill>
              <a:prstDash val="solid"/>
              <a:miter lim="800000"/>
              <a:tailEnd type="triangle"/>
            </a:ln>
            <a:effectLst/>
          </p:spPr>
        </p:cxnSp>
        <p:cxnSp>
          <p:nvCxnSpPr>
            <p:cNvPr id="120" name="Straight Arrow Connector 119"/>
            <p:cNvCxnSpPr/>
            <p:nvPr/>
          </p:nvCxnSpPr>
          <p:spPr>
            <a:xfrm flipV="1">
              <a:off x="2530352" y="2229890"/>
              <a:ext cx="6893" cy="882720"/>
            </a:xfrm>
            <a:prstGeom prst="straightConnector1">
              <a:avLst/>
            </a:prstGeom>
            <a:noFill/>
            <a:ln w="19050" cap="flat" cmpd="sng" algn="ctr">
              <a:solidFill>
                <a:srgbClr val="ED7D31"/>
              </a:solidFill>
              <a:prstDash val="solid"/>
              <a:miter lim="800000"/>
              <a:tailEnd type="triangle"/>
            </a:ln>
            <a:effectLst/>
          </p:spPr>
        </p:cxnSp>
        <p:cxnSp>
          <p:nvCxnSpPr>
            <p:cNvPr id="121" name="Straight Arrow Connector 120"/>
            <p:cNvCxnSpPr/>
            <p:nvPr/>
          </p:nvCxnSpPr>
          <p:spPr>
            <a:xfrm flipV="1">
              <a:off x="2705398" y="2229890"/>
              <a:ext cx="6893" cy="882720"/>
            </a:xfrm>
            <a:prstGeom prst="straightConnector1">
              <a:avLst/>
            </a:prstGeom>
            <a:noFill/>
            <a:ln w="19050" cap="flat" cmpd="sng" algn="ctr">
              <a:solidFill>
                <a:srgbClr val="FFC000"/>
              </a:solidFill>
              <a:prstDash val="solid"/>
              <a:miter lim="800000"/>
              <a:tailEnd type="triangle"/>
            </a:ln>
            <a:effectLst/>
          </p:spPr>
        </p:cxnSp>
        <p:cxnSp>
          <p:nvCxnSpPr>
            <p:cNvPr id="122" name="Straight Arrow Connector 121"/>
            <p:cNvCxnSpPr/>
            <p:nvPr/>
          </p:nvCxnSpPr>
          <p:spPr>
            <a:xfrm flipV="1">
              <a:off x="2880444" y="2229890"/>
              <a:ext cx="6893" cy="882720"/>
            </a:xfrm>
            <a:prstGeom prst="straightConnector1">
              <a:avLst/>
            </a:prstGeom>
            <a:noFill/>
            <a:ln w="19050" cap="flat" cmpd="sng" algn="ctr">
              <a:solidFill>
                <a:srgbClr val="70AD47"/>
              </a:solidFill>
              <a:prstDash val="solid"/>
              <a:miter lim="800000"/>
              <a:tailEnd type="triangle"/>
            </a:ln>
            <a:effectLst/>
          </p:spPr>
        </p:cxnSp>
      </p:grpSp>
      <p:sp>
        <p:nvSpPr>
          <p:cNvPr id="123" name="TextBox 122"/>
          <p:cNvSpPr txBox="1"/>
          <p:nvPr/>
        </p:nvSpPr>
        <p:spPr>
          <a:xfrm>
            <a:off x="2163891" y="3475867"/>
            <a:ext cx="1791413" cy="309028"/>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Full range responses</a:t>
            </a:r>
            <a:endParaRPr lang="en-US" sz="1400" b="1" dirty="0">
              <a:solidFill>
                <a:prstClr val="black"/>
              </a:solidFill>
              <a:latin typeface="Calibri" panose="020F0502020204030204"/>
            </a:endParaRPr>
          </a:p>
        </p:txBody>
      </p:sp>
      <p:sp>
        <p:nvSpPr>
          <p:cNvPr id="124" name="TextBox 123"/>
          <p:cNvSpPr txBox="1"/>
          <p:nvPr/>
        </p:nvSpPr>
        <p:spPr>
          <a:xfrm>
            <a:off x="4131509" y="3164051"/>
            <a:ext cx="1681611" cy="738663"/>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Full range responses to multiregional sources</a:t>
            </a:r>
            <a:endParaRPr lang="en-US" sz="1400" b="1" dirty="0">
              <a:solidFill>
                <a:prstClr val="black"/>
              </a:solidFill>
              <a:latin typeface="Calibri" panose="020F0502020204030204"/>
            </a:endParaRPr>
          </a:p>
        </p:txBody>
      </p:sp>
      <p:sp>
        <p:nvSpPr>
          <p:cNvPr id="125" name="Up Arrow 124"/>
          <p:cNvSpPr/>
          <p:nvPr/>
        </p:nvSpPr>
        <p:spPr>
          <a:xfrm>
            <a:off x="4878283" y="2386739"/>
            <a:ext cx="323302" cy="702857"/>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6" name="TextBox 125"/>
          <p:cNvSpPr txBox="1"/>
          <p:nvPr/>
        </p:nvSpPr>
        <p:spPr>
          <a:xfrm>
            <a:off x="5784475" y="3154697"/>
            <a:ext cx="2408927" cy="738663"/>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Multiple pollutant responses to multiregional sources with well-solved indirect effects</a:t>
            </a:r>
            <a:endParaRPr lang="en-US" sz="1400" b="1" dirty="0">
              <a:solidFill>
                <a:prstClr val="black"/>
              </a:solidFill>
              <a:latin typeface="Calibri" panose="020F0502020204030204"/>
            </a:endParaRPr>
          </a:p>
        </p:txBody>
      </p:sp>
      <p:sp>
        <p:nvSpPr>
          <p:cNvPr id="127" name="Up Arrow 126"/>
          <p:cNvSpPr/>
          <p:nvPr/>
        </p:nvSpPr>
        <p:spPr>
          <a:xfrm>
            <a:off x="6221584" y="2360407"/>
            <a:ext cx="1471437" cy="776961"/>
          </a:xfrm>
          <a:prstGeom prst="upArrow">
            <a:avLst>
              <a:gd name="adj1" fmla="val 69409"/>
              <a:gd name="adj2" fmla="val 39118"/>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Chemistry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Transport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ea typeface="+mn-ea"/>
                <a:cs typeface="+mn-cs"/>
              </a:rPr>
              <a:t>Indirect</a:t>
            </a:r>
          </a:p>
        </p:txBody>
      </p:sp>
      <p:sp>
        <p:nvSpPr>
          <p:cNvPr id="128" name="Freeform 127"/>
          <p:cNvSpPr/>
          <p:nvPr/>
        </p:nvSpPr>
        <p:spPr>
          <a:xfrm>
            <a:off x="8006224" y="5302280"/>
            <a:ext cx="2223951" cy="528660"/>
          </a:xfrm>
          <a:custGeom>
            <a:avLst/>
            <a:gdLst>
              <a:gd name="connsiteX0" fmla="*/ 0 w 2223951"/>
              <a:gd name="connsiteY0" fmla="*/ 0 h 528660"/>
              <a:gd name="connsiteX1" fmla="*/ 1959621 w 2223951"/>
              <a:gd name="connsiteY1" fmla="*/ 0 h 528660"/>
              <a:gd name="connsiteX2" fmla="*/ 2223951 w 2223951"/>
              <a:gd name="connsiteY2" fmla="*/ 264330 h 528660"/>
              <a:gd name="connsiteX3" fmla="*/ 1959621 w 2223951"/>
              <a:gd name="connsiteY3" fmla="*/ 528660 h 528660"/>
              <a:gd name="connsiteX4" fmla="*/ 0 w 2223951"/>
              <a:gd name="connsiteY4" fmla="*/ 528660 h 528660"/>
              <a:gd name="connsiteX5" fmla="*/ 264330 w 2223951"/>
              <a:gd name="connsiteY5" fmla="*/ 264330 h 528660"/>
              <a:gd name="connsiteX6" fmla="*/ 0 w 2223951"/>
              <a:gd name="connsiteY6" fmla="*/ 0 h 5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951" h="528660">
                <a:moveTo>
                  <a:pt x="0" y="0"/>
                </a:moveTo>
                <a:lnTo>
                  <a:pt x="1959621" y="0"/>
                </a:lnTo>
                <a:lnTo>
                  <a:pt x="2223951" y="264330"/>
                </a:lnTo>
                <a:lnTo>
                  <a:pt x="1959621" y="528660"/>
                </a:lnTo>
                <a:lnTo>
                  <a:pt x="0" y="528660"/>
                </a:lnTo>
                <a:lnTo>
                  <a:pt x="264330" y="264330"/>
                </a:lnTo>
                <a:lnTo>
                  <a:pt x="0" y="0"/>
                </a:lnTo>
                <a:close/>
              </a:path>
            </a:pathLst>
          </a:custGeom>
          <a:solidFill>
            <a:srgbClr val="7030A0"/>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0345" tIns="38672" rIns="303002" bIns="38672"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1" i="0" u="none" strike="noStrike" kern="0" cap="none" spc="0" normalizeH="0" baseline="0" noProof="0" dirty="0" smtClean="0">
                <a:ln>
                  <a:noFill/>
                </a:ln>
                <a:solidFill>
                  <a:prstClr val="white"/>
                </a:solidFill>
                <a:effectLst/>
                <a:uLnTx/>
                <a:uFillTx/>
                <a:latin typeface="Calibri" panose="020F0502020204030204"/>
                <a:ea typeface="+mn-ea"/>
                <a:cs typeface="+mn-cs"/>
              </a:rPr>
              <a:t>pf-RSM</a:t>
            </a:r>
          </a:p>
        </p:txBody>
      </p:sp>
      <p:sp>
        <p:nvSpPr>
          <p:cNvPr id="129" name="Cloud Callout 128"/>
          <p:cNvSpPr/>
          <p:nvPr/>
        </p:nvSpPr>
        <p:spPr>
          <a:xfrm>
            <a:off x="8166036" y="1188683"/>
            <a:ext cx="1694686" cy="515995"/>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1</a:t>
            </a:r>
          </a:p>
        </p:txBody>
      </p:sp>
      <p:sp>
        <p:nvSpPr>
          <p:cNvPr id="130" name="Cloud Callout 129"/>
          <p:cNvSpPr/>
          <p:nvPr/>
        </p:nvSpPr>
        <p:spPr>
          <a:xfrm>
            <a:off x="8182598" y="1764924"/>
            <a:ext cx="1707786" cy="515995"/>
          </a:xfrm>
          <a:prstGeom prst="cloudCallout">
            <a:avLst>
              <a:gd name="adj1" fmla="val -22771"/>
              <a:gd name="adj2" fmla="val 62500"/>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ea typeface="+mn-ea"/>
                <a:cs typeface="+mn-cs"/>
              </a:rPr>
              <a:t>pollution 2</a:t>
            </a:r>
          </a:p>
        </p:txBody>
      </p:sp>
      <p:sp>
        <p:nvSpPr>
          <p:cNvPr id="131" name="Oval 130"/>
          <p:cNvSpPr/>
          <p:nvPr/>
        </p:nvSpPr>
        <p:spPr>
          <a:xfrm rot="1307425">
            <a:off x="8096652" y="4105388"/>
            <a:ext cx="610120" cy="544585"/>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NO</a:t>
            </a:r>
            <a:r>
              <a:rPr lang="en-US" kern="0" baseline="-25000" dirty="0" smtClean="0">
                <a:solidFill>
                  <a:prstClr val="white"/>
                </a:solidFill>
                <a:latin typeface="Calibri" panose="020F0502020204030204"/>
              </a:rPr>
              <a:t>x</a:t>
            </a:r>
          </a:p>
        </p:txBody>
      </p:sp>
      <p:sp>
        <p:nvSpPr>
          <p:cNvPr id="132" name="Oval 131"/>
          <p:cNvSpPr/>
          <p:nvPr/>
        </p:nvSpPr>
        <p:spPr>
          <a:xfrm>
            <a:off x="8707059" y="4073024"/>
            <a:ext cx="658864" cy="588094"/>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NH</a:t>
            </a:r>
            <a:r>
              <a:rPr lang="en-US" kern="0" baseline="-25000" dirty="0" smtClean="0">
                <a:solidFill>
                  <a:prstClr val="white"/>
                </a:solidFill>
                <a:latin typeface="Calibri" panose="020F0502020204030204"/>
              </a:rPr>
              <a:t>3</a:t>
            </a:r>
          </a:p>
        </p:txBody>
      </p:sp>
      <p:sp>
        <p:nvSpPr>
          <p:cNvPr id="133" name="Oval 132"/>
          <p:cNvSpPr/>
          <p:nvPr/>
        </p:nvSpPr>
        <p:spPr>
          <a:xfrm rot="584549">
            <a:off x="8437991" y="4551546"/>
            <a:ext cx="636714" cy="568323"/>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altLang="zh-CN" kern="0" dirty="0" smtClean="0">
                <a:solidFill>
                  <a:prstClr val="white"/>
                </a:solidFill>
                <a:latin typeface="Calibri" panose="020F0502020204030204"/>
                <a:ea typeface="等线" panose="02010600030101010101" pitchFamily="2" charset="-122"/>
              </a:rPr>
              <a:t>SO</a:t>
            </a:r>
            <a:r>
              <a:rPr lang="en-US" altLang="zh-CN" kern="0" baseline="-25000" dirty="0" smtClean="0">
                <a:solidFill>
                  <a:prstClr val="white"/>
                </a:solidFill>
                <a:latin typeface="Calibri" panose="020F0502020204030204"/>
                <a:ea typeface="等线" panose="02010600030101010101" pitchFamily="2" charset="-122"/>
              </a:rPr>
              <a:t>2</a:t>
            </a:r>
            <a:endParaRPr lang="en-US" kern="0" baseline="-25000" dirty="0" smtClean="0">
              <a:solidFill>
                <a:prstClr val="white"/>
              </a:solidFill>
              <a:latin typeface="Calibri" panose="020F0502020204030204"/>
            </a:endParaRPr>
          </a:p>
        </p:txBody>
      </p:sp>
      <p:sp>
        <p:nvSpPr>
          <p:cNvPr id="134" name="Oval 133"/>
          <p:cNvSpPr/>
          <p:nvPr/>
        </p:nvSpPr>
        <p:spPr>
          <a:xfrm rot="19186771">
            <a:off x="9342118" y="4027848"/>
            <a:ext cx="629037" cy="561472"/>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altLang="zh-CN" kern="0" dirty="0" smtClean="0">
                <a:solidFill>
                  <a:prstClr val="white"/>
                </a:solidFill>
                <a:latin typeface="Calibri" panose="020F0502020204030204"/>
                <a:ea typeface="等线" panose="02010600030101010101" pitchFamily="2" charset="-122"/>
              </a:rPr>
              <a:t>POA</a:t>
            </a:r>
            <a:endParaRPr lang="en-US" kern="0" baseline="-25000" dirty="0" smtClean="0">
              <a:solidFill>
                <a:prstClr val="white"/>
              </a:solidFill>
              <a:latin typeface="Calibri" panose="020F0502020204030204"/>
            </a:endParaRPr>
          </a:p>
        </p:txBody>
      </p:sp>
      <p:sp>
        <p:nvSpPr>
          <p:cNvPr id="135" name="Oval 134"/>
          <p:cNvSpPr/>
          <p:nvPr/>
        </p:nvSpPr>
        <p:spPr>
          <a:xfrm rot="20345498">
            <a:off x="9075777" y="4502816"/>
            <a:ext cx="623929" cy="614521"/>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defTabSz="914400">
              <a:defRPr/>
            </a:pPr>
            <a:r>
              <a:rPr lang="en-US" kern="0" dirty="0" smtClean="0">
                <a:solidFill>
                  <a:prstClr val="white"/>
                </a:solidFill>
                <a:latin typeface="Calibri" panose="020F0502020204030204"/>
              </a:rPr>
              <a:t>VOC</a:t>
            </a:r>
            <a:endParaRPr lang="en-US" kern="0" baseline="-25000" dirty="0" smtClean="0">
              <a:solidFill>
                <a:prstClr val="white"/>
              </a:solidFill>
              <a:latin typeface="Calibri" panose="020F0502020204030204"/>
            </a:endParaRPr>
          </a:p>
        </p:txBody>
      </p:sp>
      <p:sp>
        <p:nvSpPr>
          <p:cNvPr id="137" name="TextBox 136"/>
          <p:cNvSpPr txBox="1"/>
          <p:nvPr/>
        </p:nvSpPr>
        <p:spPr>
          <a:xfrm>
            <a:off x="7929371" y="3130927"/>
            <a:ext cx="2226634" cy="954107"/>
          </a:xfrm>
          <a:prstGeom prst="rect">
            <a:avLst/>
          </a:prstGeom>
          <a:noFill/>
        </p:spPr>
        <p:txBody>
          <a:bodyPr wrap="square" rtlCol="0">
            <a:spAutoFit/>
          </a:bodyPr>
          <a:lstStyle/>
          <a:p>
            <a:pPr algn="ctr" defTabSz="914400"/>
            <a:r>
              <a:rPr lang="en-US" sz="1400" b="1" dirty="0" smtClean="0">
                <a:solidFill>
                  <a:prstClr val="black"/>
                </a:solidFill>
                <a:latin typeface="Calibri" panose="020F0502020204030204"/>
              </a:rPr>
              <a:t>A series </a:t>
            </a:r>
            <a:r>
              <a:rPr lang="en-US" sz="1400" b="1" dirty="0">
                <a:solidFill>
                  <a:prstClr val="black"/>
                </a:solidFill>
                <a:latin typeface="Calibri" panose="020F0502020204030204"/>
              </a:rPr>
              <a:t>polynomial </a:t>
            </a:r>
            <a:r>
              <a:rPr lang="en-US" sz="1400" b="1" dirty="0" smtClean="0">
                <a:solidFill>
                  <a:prstClr val="black"/>
                </a:solidFill>
                <a:latin typeface="Calibri" panose="020F0502020204030204"/>
              </a:rPr>
              <a:t>functions to explicitly represent the nonlinear response</a:t>
            </a:r>
            <a:endParaRPr lang="en-US" sz="1400" b="1" dirty="0">
              <a:solidFill>
                <a:prstClr val="black"/>
              </a:solidFill>
              <a:latin typeface="Calibri" panose="020F0502020204030204"/>
            </a:endParaRPr>
          </a:p>
        </p:txBody>
      </p:sp>
      <p:sp>
        <p:nvSpPr>
          <p:cNvPr id="138" name="TextBox 137"/>
          <p:cNvSpPr txBox="1"/>
          <p:nvPr/>
        </p:nvSpPr>
        <p:spPr>
          <a:xfrm>
            <a:off x="2055039" y="6006841"/>
            <a:ext cx="1918346"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Xing et al., ACP, 2011</a:t>
            </a:r>
          </a:p>
        </p:txBody>
      </p:sp>
      <p:sp>
        <p:nvSpPr>
          <p:cNvPr id="139" name="TextBox 138"/>
          <p:cNvSpPr txBox="1"/>
          <p:nvPr/>
        </p:nvSpPr>
        <p:spPr>
          <a:xfrm>
            <a:off x="1940006" y="6345395"/>
            <a:ext cx="214437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Wang et al., ES&amp;T, 2011</a:t>
            </a:r>
          </a:p>
        </p:txBody>
      </p:sp>
      <p:sp>
        <p:nvSpPr>
          <p:cNvPr id="140" name="TextBox 139"/>
          <p:cNvSpPr txBox="1"/>
          <p:nvPr/>
        </p:nvSpPr>
        <p:spPr>
          <a:xfrm>
            <a:off x="4045201" y="6013838"/>
            <a:ext cx="209769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Zhao et al., GMD, 2015</a:t>
            </a:r>
          </a:p>
        </p:txBody>
      </p:sp>
      <p:sp>
        <p:nvSpPr>
          <p:cNvPr id="141" name="TextBox 140"/>
          <p:cNvSpPr txBox="1"/>
          <p:nvPr/>
        </p:nvSpPr>
        <p:spPr>
          <a:xfrm>
            <a:off x="6117755" y="6029811"/>
            <a:ext cx="2033570"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Xing et al., ES&amp;T, 2017</a:t>
            </a:r>
          </a:p>
        </p:txBody>
      </p:sp>
      <p:sp>
        <p:nvSpPr>
          <p:cNvPr id="142" name="TextBox 141"/>
          <p:cNvSpPr txBox="1"/>
          <p:nvPr/>
        </p:nvSpPr>
        <p:spPr>
          <a:xfrm>
            <a:off x="4084376" y="6348879"/>
            <a:ext cx="1976631" cy="338554"/>
          </a:xfrm>
          <a:prstGeom prst="rect">
            <a:avLst/>
          </a:prstGeom>
          <a:noFill/>
        </p:spPr>
        <p:txBody>
          <a:bodyPr wrap="none" rtlCol="0">
            <a:spAutoFit/>
          </a:bodyPr>
          <a:lstStyle/>
          <a:p>
            <a:pPr defTabSz="914400"/>
            <a:r>
              <a:rPr lang="en-US" sz="1600" i="1" dirty="0" smtClean="0">
                <a:solidFill>
                  <a:prstClr val="white">
                    <a:lumMod val="50000"/>
                  </a:prstClr>
                </a:solidFill>
                <a:latin typeface="Calibri" panose="020F0502020204030204"/>
              </a:rPr>
              <a:t>Zhao et al., ACP, 2017</a:t>
            </a:r>
          </a:p>
        </p:txBody>
      </p:sp>
      <p:sp>
        <p:nvSpPr>
          <p:cNvPr id="143" name="TextBox 142"/>
          <p:cNvSpPr txBox="1"/>
          <p:nvPr/>
        </p:nvSpPr>
        <p:spPr>
          <a:xfrm>
            <a:off x="8151134" y="6037896"/>
            <a:ext cx="1973745" cy="338554"/>
          </a:xfrm>
          <a:prstGeom prst="rect">
            <a:avLst/>
          </a:prstGeom>
          <a:noFill/>
        </p:spPr>
        <p:txBody>
          <a:bodyPr wrap="none" rtlCol="0">
            <a:spAutoFit/>
          </a:bodyPr>
          <a:lstStyle/>
          <a:p>
            <a:pPr defTabSz="914400"/>
            <a:r>
              <a:rPr lang="en-US" sz="1600" b="1" i="1" dirty="0" smtClean="0">
                <a:solidFill>
                  <a:srgbClr val="FF0000"/>
                </a:solidFill>
                <a:latin typeface="Calibri" panose="020F0502020204030204"/>
              </a:rPr>
              <a:t>Xing et al., ACP, 2018</a:t>
            </a:r>
          </a:p>
        </p:txBody>
      </p:sp>
      <p:sp>
        <p:nvSpPr>
          <p:cNvPr id="145" name="Freeform 144"/>
          <p:cNvSpPr/>
          <p:nvPr/>
        </p:nvSpPr>
        <p:spPr bwMode="auto">
          <a:xfrm>
            <a:off x="8846234" y="2360407"/>
            <a:ext cx="427203" cy="752432"/>
          </a:xfrm>
          <a:custGeom>
            <a:avLst/>
            <a:gdLst>
              <a:gd name="connsiteX0" fmla="*/ 427203 w 427203"/>
              <a:gd name="connsiteY0" fmla="*/ 752432 h 752432"/>
              <a:gd name="connsiteX1" fmla="*/ 60155 w 427203"/>
              <a:gd name="connsiteY1" fmla="*/ 514173 h 752432"/>
              <a:gd name="connsiteX2" fmla="*/ 34397 w 427203"/>
              <a:gd name="connsiteY2" fmla="*/ 391823 h 752432"/>
              <a:gd name="connsiteX3" fmla="*/ 401445 w 427203"/>
              <a:gd name="connsiteY3" fmla="*/ 147125 h 752432"/>
              <a:gd name="connsiteX4" fmla="*/ 150307 w 427203"/>
              <a:gd name="connsiteY4" fmla="*/ 11897 h 75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03" h="752432">
                <a:moveTo>
                  <a:pt x="427203" y="752432"/>
                </a:moveTo>
                <a:cubicBezTo>
                  <a:pt x="276413" y="663353"/>
                  <a:pt x="125623" y="574274"/>
                  <a:pt x="60155" y="514173"/>
                </a:cubicBezTo>
                <a:cubicBezTo>
                  <a:pt x="-5313" y="454072"/>
                  <a:pt x="-22485" y="452998"/>
                  <a:pt x="34397" y="391823"/>
                </a:cubicBezTo>
                <a:cubicBezTo>
                  <a:pt x="91279" y="330648"/>
                  <a:pt x="382127" y="210446"/>
                  <a:pt x="401445" y="147125"/>
                </a:cubicBezTo>
                <a:cubicBezTo>
                  <a:pt x="420763" y="83804"/>
                  <a:pt x="150307" y="-38545"/>
                  <a:pt x="150307" y="11897"/>
                </a:cubicBezTo>
              </a:path>
            </a:pathLst>
          </a:cu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rgbClr val="FF3300"/>
              </a:solidFill>
              <a:effectLst/>
              <a:latin typeface="Arial" charset="0"/>
              <a:ea typeface="宋体" pitchFamily="2" charset="-122"/>
            </a:endParaRPr>
          </a:p>
        </p:txBody>
      </p:sp>
    </p:spTree>
    <p:extLst>
      <p:ext uri="{BB962C8B-B14F-4D97-AF65-F5344CB8AC3E}">
        <p14:creationId xmlns:p14="http://schemas.microsoft.com/office/powerpoint/2010/main" val="233918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Design of RSM with polynomial </a:t>
            </a:r>
            <a:r>
              <a:rPr kumimoji="1" lang="en-US" sz="2800" kern="1200" dirty="0" smtClean="0"/>
              <a:t>functions (pf-RSM)</a:t>
            </a:r>
            <a:endParaRPr kumimoji="1" lang="en-US" sz="2800" kern="1200" dirty="0"/>
          </a:p>
        </p:txBody>
      </p:sp>
      <p:sp>
        <p:nvSpPr>
          <p:cNvPr id="4" name="TextBox 3"/>
          <p:cNvSpPr txBox="1"/>
          <p:nvPr/>
        </p:nvSpPr>
        <p:spPr>
          <a:xfrm>
            <a:off x="3012690" y="3267722"/>
            <a:ext cx="51523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a:t>
            </a:r>
            <a:r>
              <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rPr>
              <a:t>x</a:t>
            </a:r>
          </a:p>
        </p:txBody>
      </p:sp>
      <p:sp>
        <p:nvSpPr>
          <p:cNvPr id="5" name="TextBox 4"/>
          <p:cNvSpPr txBox="1"/>
          <p:nvPr/>
        </p:nvSpPr>
        <p:spPr>
          <a:xfrm rot="16200000">
            <a:off x="1571049" y="2107972"/>
            <a:ext cx="654384"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VOC</a:t>
            </a:r>
            <a:endPar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6" name="Group 5"/>
          <p:cNvGrpSpPr/>
          <p:nvPr/>
        </p:nvGrpSpPr>
        <p:grpSpPr>
          <a:xfrm>
            <a:off x="2021118" y="1490497"/>
            <a:ext cx="2551133" cy="1853244"/>
            <a:chOff x="1122646" y="304863"/>
            <a:chExt cx="3414641" cy="2480531"/>
          </a:xfrm>
        </p:grpSpPr>
        <p:pic>
          <p:nvPicPr>
            <p:cNvPr id="7" name="Picture 6"/>
            <p:cNvPicPr>
              <a:picLocks noChangeAspect="1"/>
            </p:cNvPicPr>
            <p:nvPr/>
          </p:nvPicPr>
          <p:blipFill>
            <a:blip r:embed="rId2"/>
            <a:stretch>
              <a:fillRect/>
            </a:stretch>
          </p:blipFill>
          <p:spPr>
            <a:xfrm>
              <a:off x="1122646" y="304863"/>
              <a:ext cx="3414641" cy="2480531"/>
            </a:xfrm>
            <a:prstGeom prst="rect">
              <a:avLst/>
            </a:prstGeom>
          </p:spPr>
        </p:pic>
        <p:sp>
          <p:nvSpPr>
            <p:cNvPr id="8" name="Rectangle 7"/>
            <p:cNvSpPr/>
            <p:nvPr/>
          </p:nvSpPr>
          <p:spPr>
            <a:xfrm>
              <a:off x="1486903" y="414867"/>
              <a:ext cx="2825453" cy="210537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17559" y="561142"/>
              <a:ext cx="2652864" cy="1797257"/>
              <a:chOff x="1517559" y="561142"/>
              <a:chExt cx="2652864" cy="1797257"/>
            </a:xfrm>
          </p:grpSpPr>
          <p:sp>
            <p:nvSpPr>
              <p:cNvPr id="10" name="Multiply 9"/>
              <p:cNvSpPr/>
              <p:nvPr/>
            </p:nvSpPr>
            <p:spPr>
              <a:xfrm>
                <a:off x="1517559" y="561142"/>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Multiply 10"/>
              <p:cNvSpPr/>
              <p:nvPr/>
            </p:nvSpPr>
            <p:spPr>
              <a:xfrm>
                <a:off x="1517559" y="826776"/>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2" name="Multiply 11"/>
              <p:cNvSpPr/>
              <p:nvPr/>
            </p:nvSpPr>
            <p:spPr>
              <a:xfrm>
                <a:off x="1517559" y="1099568"/>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3" name="Multiply 12"/>
              <p:cNvSpPr/>
              <p:nvPr/>
            </p:nvSpPr>
            <p:spPr>
              <a:xfrm>
                <a:off x="1517559" y="1383591"/>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4" name="Multiply 13"/>
              <p:cNvSpPr/>
              <p:nvPr/>
            </p:nvSpPr>
            <p:spPr>
              <a:xfrm>
                <a:off x="1517559" y="1667614"/>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5" name="Multiply 14"/>
              <p:cNvSpPr/>
              <p:nvPr/>
            </p:nvSpPr>
            <p:spPr>
              <a:xfrm>
                <a:off x="1517559" y="1952790"/>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6" name="Multiply 15"/>
              <p:cNvSpPr/>
              <p:nvPr/>
            </p:nvSpPr>
            <p:spPr>
              <a:xfrm>
                <a:off x="1517559" y="2225582"/>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7" name="Multiply 16"/>
              <p:cNvSpPr/>
              <p:nvPr/>
            </p:nvSpPr>
            <p:spPr>
              <a:xfrm>
                <a:off x="1773740" y="561142"/>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Multiply 17"/>
              <p:cNvSpPr/>
              <p:nvPr/>
            </p:nvSpPr>
            <p:spPr>
              <a:xfrm>
                <a:off x="1773740" y="826776"/>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Multiply 18"/>
              <p:cNvSpPr/>
              <p:nvPr/>
            </p:nvSpPr>
            <p:spPr>
              <a:xfrm>
                <a:off x="1773740" y="1099568"/>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Multiply 19"/>
              <p:cNvSpPr/>
              <p:nvPr/>
            </p:nvSpPr>
            <p:spPr>
              <a:xfrm>
                <a:off x="1773740" y="1383591"/>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Multiply 20"/>
              <p:cNvSpPr/>
              <p:nvPr/>
            </p:nvSpPr>
            <p:spPr>
              <a:xfrm>
                <a:off x="1773740" y="1667614"/>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Multiply 21"/>
              <p:cNvSpPr/>
              <p:nvPr/>
            </p:nvSpPr>
            <p:spPr>
              <a:xfrm>
                <a:off x="1773740" y="1952790"/>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Multiply 22"/>
              <p:cNvSpPr/>
              <p:nvPr/>
            </p:nvSpPr>
            <p:spPr>
              <a:xfrm>
                <a:off x="1773740" y="2225582"/>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Multiply 23"/>
              <p:cNvSpPr/>
              <p:nvPr/>
            </p:nvSpPr>
            <p:spPr>
              <a:xfrm>
                <a:off x="2046559" y="563259"/>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Multiply 24"/>
              <p:cNvSpPr/>
              <p:nvPr/>
            </p:nvSpPr>
            <p:spPr>
              <a:xfrm>
                <a:off x="2048676" y="826776"/>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Multiply 25"/>
              <p:cNvSpPr/>
              <p:nvPr/>
            </p:nvSpPr>
            <p:spPr>
              <a:xfrm>
                <a:off x="2048676" y="1099568"/>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Multiply 26"/>
              <p:cNvSpPr/>
              <p:nvPr/>
            </p:nvSpPr>
            <p:spPr>
              <a:xfrm>
                <a:off x="2048676" y="1383591"/>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8" name="Multiply 27"/>
              <p:cNvSpPr/>
              <p:nvPr/>
            </p:nvSpPr>
            <p:spPr>
              <a:xfrm>
                <a:off x="2048676" y="1667614"/>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Multiply 28"/>
              <p:cNvSpPr/>
              <p:nvPr/>
            </p:nvSpPr>
            <p:spPr>
              <a:xfrm>
                <a:off x="2048676" y="1952790"/>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Multiply 29"/>
              <p:cNvSpPr/>
              <p:nvPr/>
            </p:nvSpPr>
            <p:spPr>
              <a:xfrm>
                <a:off x="2048676" y="2225582"/>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1" name="Multiply 30"/>
              <p:cNvSpPr/>
              <p:nvPr/>
            </p:nvSpPr>
            <p:spPr>
              <a:xfrm>
                <a:off x="2323612"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 name="Multiply 31"/>
              <p:cNvSpPr/>
              <p:nvPr/>
            </p:nvSpPr>
            <p:spPr>
              <a:xfrm>
                <a:off x="2323612" y="826776"/>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3" name="Multiply 32"/>
              <p:cNvSpPr/>
              <p:nvPr/>
            </p:nvSpPr>
            <p:spPr>
              <a:xfrm>
                <a:off x="2323612" y="1099568"/>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4" name="Multiply 33"/>
              <p:cNvSpPr/>
              <p:nvPr/>
            </p:nvSpPr>
            <p:spPr>
              <a:xfrm>
                <a:off x="2323612" y="1383591"/>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5" name="Multiply 34"/>
              <p:cNvSpPr/>
              <p:nvPr/>
            </p:nvSpPr>
            <p:spPr>
              <a:xfrm>
                <a:off x="2323612" y="1667614"/>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Multiply 35"/>
              <p:cNvSpPr/>
              <p:nvPr/>
            </p:nvSpPr>
            <p:spPr>
              <a:xfrm>
                <a:off x="2323612" y="1952790"/>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7" name="Multiply 36"/>
              <p:cNvSpPr/>
              <p:nvPr/>
            </p:nvSpPr>
            <p:spPr>
              <a:xfrm>
                <a:off x="2323612" y="2225582"/>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8" name="Multiply 37"/>
              <p:cNvSpPr/>
              <p:nvPr/>
            </p:nvSpPr>
            <p:spPr>
              <a:xfrm>
                <a:off x="2627448"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9" name="Multiply 38"/>
              <p:cNvSpPr/>
              <p:nvPr/>
            </p:nvSpPr>
            <p:spPr>
              <a:xfrm>
                <a:off x="2627448"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0" name="Multiply 39"/>
              <p:cNvSpPr/>
              <p:nvPr/>
            </p:nvSpPr>
            <p:spPr>
              <a:xfrm>
                <a:off x="2627448"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Multiply 40"/>
              <p:cNvSpPr/>
              <p:nvPr/>
            </p:nvSpPr>
            <p:spPr>
              <a:xfrm>
                <a:off x="2627448"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Multiply 41"/>
              <p:cNvSpPr/>
              <p:nvPr/>
            </p:nvSpPr>
            <p:spPr>
              <a:xfrm>
                <a:off x="2627448"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3" name="Multiply 42"/>
              <p:cNvSpPr/>
              <p:nvPr/>
            </p:nvSpPr>
            <p:spPr>
              <a:xfrm>
                <a:off x="2627448" y="1952790"/>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4" name="Multiply 43"/>
              <p:cNvSpPr/>
              <p:nvPr/>
            </p:nvSpPr>
            <p:spPr>
              <a:xfrm>
                <a:off x="2627120" y="2225581"/>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5" name="Multiply 44"/>
              <p:cNvSpPr/>
              <p:nvPr/>
            </p:nvSpPr>
            <p:spPr>
              <a:xfrm>
                <a:off x="2927717"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6" name="Multiply 45"/>
              <p:cNvSpPr/>
              <p:nvPr/>
            </p:nvSpPr>
            <p:spPr>
              <a:xfrm>
                <a:off x="2927717"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7" name="Multiply 46"/>
              <p:cNvSpPr/>
              <p:nvPr/>
            </p:nvSpPr>
            <p:spPr>
              <a:xfrm>
                <a:off x="2927717"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8" name="Multiply 47"/>
              <p:cNvSpPr/>
              <p:nvPr/>
            </p:nvSpPr>
            <p:spPr>
              <a:xfrm>
                <a:off x="2927717"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9" name="Multiply 48"/>
              <p:cNvSpPr/>
              <p:nvPr/>
            </p:nvSpPr>
            <p:spPr>
              <a:xfrm>
                <a:off x="2927717"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0" name="Multiply 49"/>
              <p:cNvSpPr/>
              <p:nvPr/>
            </p:nvSpPr>
            <p:spPr>
              <a:xfrm>
                <a:off x="2927717" y="195279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1" name="Multiply 50"/>
              <p:cNvSpPr/>
              <p:nvPr/>
            </p:nvSpPr>
            <p:spPr>
              <a:xfrm>
                <a:off x="2927717" y="2225582"/>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Multiply 51"/>
              <p:cNvSpPr/>
              <p:nvPr/>
            </p:nvSpPr>
            <p:spPr>
              <a:xfrm>
                <a:off x="3183898"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3" name="Multiply 52"/>
              <p:cNvSpPr/>
              <p:nvPr/>
            </p:nvSpPr>
            <p:spPr>
              <a:xfrm>
                <a:off x="3183898"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4" name="Multiply 53"/>
              <p:cNvSpPr/>
              <p:nvPr/>
            </p:nvSpPr>
            <p:spPr>
              <a:xfrm>
                <a:off x="3183898"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5" name="Multiply 54"/>
              <p:cNvSpPr/>
              <p:nvPr/>
            </p:nvSpPr>
            <p:spPr>
              <a:xfrm>
                <a:off x="3183898"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6" name="Multiply 55"/>
              <p:cNvSpPr/>
              <p:nvPr/>
            </p:nvSpPr>
            <p:spPr>
              <a:xfrm>
                <a:off x="3183898"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7" name="Multiply 56"/>
              <p:cNvSpPr/>
              <p:nvPr/>
            </p:nvSpPr>
            <p:spPr>
              <a:xfrm>
                <a:off x="3183898" y="195279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8" name="Multiply 57"/>
              <p:cNvSpPr/>
              <p:nvPr/>
            </p:nvSpPr>
            <p:spPr>
              <a:xfrm>
                <a:off x="3183898" y="2225582"/>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9" name="Multiply 58"/>
              <p:cNvSpPr/>
              <p:nvPr/>
            </p:nvSpPr>
            <p:spPr>
              <a:xfrm>
                <a:off x="3458834"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0" name="Multiply 59"/>
              <p:cNvSpPr/>
              <p:nvPr/>
            </p:nvSpPr>
            <p:spPr>
              <a:xfrm>
                <a:off x="3458834"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1" name="Multiply 60"/>
              <p:cNvSpPr/>
              <p:nvPr/>
            </p:nvSpPr>
            <p:spPr>
              <a:xfrm>
                <a:off x="3458834"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2" name="Multiply 61"/>
              <p:cNvSpPr/>
              <p:nvPr/>
            </p:nvSpPr>
            <p:spPr>
              <a:xfrm>
                <a:off x="3458834"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3" name="Multiply 62"/>
              <p:cNvSpPr/>
              <p:nvPr/>
            </p:nvSpPr>
            <p:spPr>
              <a:xfrm>
                <a:off x="3458834"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4" name="Multiply 63"/>
              <p:cNvSpPr/>
              <p:nvPr/>
            </p:nvSpPr>
            <p:spPr>
              <a:xfrm>
                <a:off x="3458834" y="195279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5" name="Multiply 64"/>
              <p:cNvSpPr/>
              <p:nvPr/>
            </p:nvSpPr>
            <p:spPr>
              <a:xfrm>
                <a:off x="3458834" y="2225582"/>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6" name="Multiply 65"/>
              <p:cNvSpPr/>
              <p:nvPr/>
            </p:nvSpPr>
            <p:spPr>
              <a:xfrm>
                <a:off x="3733770"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7" name="Multiply 66"/>
              <p:cNvSpPr/>
              <p:nvPr/>
            </p:nvSpPr>
            <p:spPr>
              <a:xfrm>
                <a:off x="3733770"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8" name="Multiply 67"/>
              <p:cNvSpPr/>
              <p:nvPr/>
            </p:nvSpPr>
            <p:spPr>
              <a:xfrm>
                <a:off x="3733770"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9" name="Multiply 68"/>
              <p:cNvSpPr/>
              <p:nvPr/>
            </p:nvSpPr>
            <p:spPr>
              <a:xfrm>
                <a:off x="3733770"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0" name="Multiply 69"/>
              <p:cNvSpPr/>
              <p:nvPr/>
            </p:nvSpPr>
            <p:spPr>
              <a:xfrm>
                <a:off x="3733770"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1" name="Multiply 70"/>
              <p:cNvSpPr/>
              <p:nvPr/>
            </p:nvSpPr>
            <p:spPr>
              <a:xfrm>
                <a:off x="3733770" y="195279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2" name="Multiply 71"/>
              <p:cNvSpPr/>
              <p:nvPr/>
            </p:nvSpPr>
            <p:spPr>
              <a:xfrm>
                <a:off x="3733770" y="2225582"/>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Multiply 72"/>
              <p:cNvSpPr/>
              <p:nvPr/>
            </p:nvSpPr>
            <p:spPr>
              <a:xfrm>
                <a:off x="4037606" y="56114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4" name="Multiply 73"/>
              <p:cNvSpPr/>
              <p:nvPr/>
            </p:nvSpPr>
            <p:spPr>
              <a:xfrm>
                <a:off x="4037606" y="82677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5" name="Multiply 74"/>
              <p:cNvSpPr/>
              <p:nvPr/>
            </p:nvSpPr>
            <p:spPr>
              <a:xfrm>
                <a:off x="4037606" y="109956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6" name="Multiply 75"/>
              <p:cNvSpPr/>
              <p:nvPr/>
            </p:nvSpPr>
            <p:spPr>
              <a:xfrm>
                <a:off x="4037606" y="1383591"/>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7" name="Multiply 76"/>
              <p:cNvSpPr/>
              <p:nvPr/>
            </p:nvSpPr>
            <p:spPr>
              <a:xfrm>
                <a:off x="4037606" y="166761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8" name="Multiply 77"/>
              <p:cNvSpPr/>
              <p:nvPr/>
            </p:nvSpPr>
            <p:spPr>
              <a:xfrm>
                <a:off x="4037606" y="195279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9" name="Multiply 78"/>
              <p:cNvSpPr/>
              <p:nvPr/>
            </p:nvSpPr>
            <p:spPr>
              <a:xfrm>
                <a:off x="4037606" y="2225582"/>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80" name="TextBox 79"/>
          <p:cNvSpPr txBox="1"/>
          <p:nvPr/>
        </p:nvSpPr>
        <p:spPr>
          <a:xfrm>
            <a:off x="2338965" y="1216473"/>
            <a:ext cx="2065235" cy="3069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Original training samples</a:t>
            </a:r>
          </a:p>
        </p:txBody>
      </p:sp>
      <p:grpSp>
        <p:nvGrpSpPr>
          <p:cNvPr id="81" name="Group 80"/>
          <p:cNvGrpSpPr/>
          <p:nvPr/>
        </p:nvGrpSpPr>
        <p:grpSpPr>
          <a:xfrm>
            <a:off x="5004401" y="3700395"/>
            <a:ext cx="2839546" cy="2366120"/>
            <a:chOff x="5252756" y="3224468"/>
            <a:chExt cx="2839546" cy="2366120"/>
          </a:xfrm>
        </p:grpSpPr>
        <p:pic>
          <p:nvPicPr>
            <p:cNvPr id="82" name="Picture 81"/>
            <p:cNvPicPr>
              <a:picLocks noChangeAspect="1"/>
            </p:cNvPicPr>
            <p:nvPr/>
          </p:nvPicPr>
          <p:blipFill>
            <a:blip r:embed="rId2"/>
            <a:stretch>
              <a:fillRect/>
            </a:stretch>
          </p:blipFill>
          <p:spPr>
            <a:xfrm>
              <a:off x="5541169" y="3506220"/>
              <a:ext cx="2551133" cy="1853244"/>
            </a:xfrm>
            <a:prstGeom prst="rect">
              <a:avLst/>
            </a:prstGeom>
          </p:spPr>
        </p:pic>
        <p:sp>
          <p:nvSpPr>
            <p:cNvPr id="83" name="Rectangle 82"/>
            <p:cNvSpPr/>
            <p:nvPr/>
          </p:nvSpPr>
          <p:spPr>
            <a:xfrm>
              <a:off x="5813311" y="3588406"/>
              <a:ext cx="2110941" cy="15729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4" name="TextBox 83"/>
            <p:cNvSpPr txBox="1"/>
            <p:nvPr/>
          </p:nvSpPr>
          <p:spPr>
            <a:xfrm rot="16200000">
              <a:off x="5035193" y="4249293"/>
              <a:ext cx="742033"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VOC</a:t>
              </a:r>
              <a:endPar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5" name="TextBox 84"/>
            <p:cNvSpPr txBox="1"/>
            <p:nvPr/>
          </p:nvSpPr>
          <p:spPr>
            <a:xfrm>
              <a:off x="6544027" y="5283680"/>
              <a:ext cx="51523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a:t>
              </a:r>
              <a:r>
                <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rPr>
                <a:t>x</a:t>
              </a:r>
            </a:p>
          </p:txBody>
        </p:sp>
        <p:pic>
          <p:nvPicPr>
            <p:cNvPr id="86" name="Picture 85"/>
            <p:cNvPicPr>
              <a:picLocks noChangeAspect="1"/>
            </p:cNvPicPr>
            <p:nvPr/>
          </p:nvPicPr>
          <p:blipFill>
            <a:blip r:embed="rId3">
              <a:duotone>
                <a:srgbClr val="ED7D31">
                  <a:shade val="45000"/>
                  <a:satMod val="135000"/>
                </a:srgbClr>
                <a:prstClr val="white"/>
              </a:duotone>
            </a:blip>
            <a:stretch>
              <a:fillRect/>
            </a:stretch>
          </p:blipFill>
          <p:spPr>
            <a:xfrm>
              <a:off x="5925090" y="3652834"/>
              <a:ext cx="1882505" cy="1433923"/>
            </a:xfrm>
            <a:prstGeom prst="rect">
              <a:avLst/>
            </a:prstGeom>
          </p:spPr>
        </p:pic>
        <p:pic>
          <p:nvPicPr>
            <p:cNvPr id="87" name="Picture 86"/>
            <p:cNvPicPr>
              <a:picLocks noChangeAspect="1"/>
            </p:cNvPicPr>
            <p:nvPr/>
          </p:nvPicPr>
          <p:blipFill>
            <a:blip r:embed="rId4">
              <a:clrChange>
                <a:clrFrom>
                  <a:srgbClr val="FFFFFF"/>
                </a:clrFrom>
                <a:clrTo>
                  <a:srgbClr val="FFFFFF">
                    <a:alpha val="0"/>
                  </a:srgbClr>
                </a:clrTo>
              </a:clrChange>
              <a:lum bright="70000" contrast="-70000"/>
            </a:blip>
            <a:stretch>
              <a:fillRect/>
            </a:stretch>
          </p:blipFill>
          <p:spPr>
            <a:xfrm>
              <a:off x="5860630" y="3706649"/>
              <a:ext cx="1930325" cy="1370152"/>
            </a:xfrm>
            <a:prstGeom prst="rect">
              <a:avLst/>
            </a:prstGeom>
          </p:spPr>
        </p:pic>
        <p:sp>
          <p:nvSpPr>
            <p:cNvPr id="88" name="TextBox 87"/>
            <p:cNvSpPr txBox="1"/>
            <p:nvPr/>
          </p:nvSpPr>
          <p:spPr>
            <a:xfrm>
              <a:off x="6253796" y="3224468"/>
              <a:ext cx="1404047" cy="3069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Prior knowledge</a:t>
              </a:r>
            </a:p>
          </p:txBody>
        </p:sp>
      </p:grpSp>
      <p:sp>
        <p:nvSpPr>
          <p:cNvPr id="89" name="TextBox 88"/>
          <p:cNvSpPr txBox="1"/>
          <p:nvPr/>
        </p:nvSpPr>
        <p:spPr>
          <a:xfrm>
            <a:off x="-39517" y="1934235"/>
            <a:ext cx="189258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Regression-based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RSM (Traditional)</a:t>
            </a:r>
          </a:p>
        </p:txBody>
      </p:sp>
      <p:grpSp>
        <p:nvGrpSpPr>
          <p:cNvPr id="90" name="Group 89"/>
          <p:cNvGrpSpPr/>
          <p:nvPr/>
        </p:nvGrpSpPr>
        <p:grpSpPr>
          <a:xfrm>
            <a:off x="4306149" y="1271191"/>
            <a:ext cx="3589843" cy="2391482"/>
            <a:chOff x="4554504" y="795264"/>
            <a:chExt cx="3589843" cy="2391482"/>
          </a:xfrm>
        </p:grpSpPr>
        <p:pic>
          <p:nvPicPr>
            <p:cNvPr id="91" name="Picture 90"/>
            <p:cNvPicPr>
              <a:picLocks noChangeAspect="1"/>
            </p:cNvPicPr>
            <p:nvPr/>
          </p:nvPicPr>
          <p:blipFill>
            <a:blip r:embed="rId2"/>
            <a:stretch>
              <a:fillRect/>
            </a:stretch>
          </p:blipFill>
          <p:spPr>
            <a:xfrm>
              <a:off x="5593214" y="1081154"/>
              <a:ext cx="2551133" cy="1853244"/>
            </a:xfrm>
            <a:prstGeom prst="rect">
              <a:avLst/>
            </a:prstGeom>
          </p:spPr>
        </p:pic>
        <p:sp>
          <p:nvSpPr>
            <p:cNvPr id="92" name="TextBox 91"/>
            <p:cNvSpPr txBox="1"/>
            <p:nvPr/>
          </p:nvSpPr>
          <p:spPr>
            <a:xfrm>
              <a:off x="6655618" y="2879838"/>
              <a:ext cx="51523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a:t>
              </a:r>
              <a:r>
                <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rPr>
                <a:t>x</a:t>
              </a:r>
            </a:p>
          </p:txBody>
        </p:sp>
        <p:sp>
          <p:nvSpPr>
            <p:cNvPr id="93" name="TextBox 92"/>
            <p:cNvSpPr txBox="1"/>
            <p:nvPr/>
          </p:nvSpPr>
          <p:spPr>
            <a:xfrm rot="16200000">
              <a:off x="5213057" y="1719167"/>
              <a:ext cx="65622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VOC</a:t>
              </a:r>
              <a:endPar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4" name="TextBox 93"/>
            <p:cNvSpPr txBox="1"/>
            <p:nvPr/>
          </p:nvSpPr>
          <p:spPr>
            <a:xfrm>
              <a:off x="6236126" y="795264"/>
              <a:ext cx="1351733" cy="3069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Ozone response</a:t>
              </a:r>
            </a:p>
          </p:txBody>
        </p:sp>
        <p:sp>
          <p:nvSpPr>
            <p:cNvPr id="95" name="Right Arrow 94"/>
            <p:cNvSpPr/>
            <p:nvPr/>
          </p:nvSpPr>
          <p:spPr>
            <a:xfrm>
              <a:off x="4877489" y="1776337"/>
              <a:ext cx="456068" cy="424396"/>
            </a:xfrm>
            <a:prstGeom prst="rightArrow">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6" name="TextBox 95"/>
            <p:cNvSpPr txBox="1"/>
            <p:nvPr/>
          </p:nvSpPr>
          <p:spPr>
            <a:xfrm>
              <a:off x="4554504" y="1469430"/>
              <a:ext cx="104276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regression</a:t>
              </a:r>
            </a:p>
          </p:txBody>
        </p:sp>
      </p:grpSp>
      <p:grpSp>
        <p:nvGrpSpPr>
          <p:cNvPr id="97" name="Group 96"/>
          <p:cNvGrpSpPr/>
          <p:nvPr/>
        </p:nvGrpSpPr>
        <p:grpSpPr>
          <a:xfrm>
            <a:off x="238310" y="3443184"/>
            <a:ext cx="8307448" cy="2602043"/>
            <a:chOff x="486665" y="2967257"/>
            <a:chExt cx="8307448" cy="2602043"/>
          </a:xfrm>
        </p:grpSpPr>
        <p:pic>
          <p:nvPicPr>
            <p:cNvPr id="98" name="Picture 97"/>
            <p:cNvPicPr>
              <a:picLocks noChangeAspect="1"/>
            </p:cNvPicPr>
            <p:nvPr/>
          </p:nvPicPr>
          <p:blipFill>
            <a:blip r:embed="rId2"/>
            <a:stretch>
              <a:fillRect/>
            </a:stretch>
          </p:blipFill>
          <p:spPr>
            <a:xfrm>
              <a:off x="2295125" y="3484932"/>
              <a:ext cx="2551133" cy="1853244"/>
            </a:xfrm>
            <a:prstGeom prst="rect">
              <a:avLst/>
            </a:prstGeom>
          </p:spPr>
        </p:pic>
        <p:sp>
          <p:nvSpPr>
            <p:cNvPr id="99" name="Rectangle 98"/>
            <p:cNvSpPr/>
            <p:nvPr/>
          </p:nvSpPr>
          <p:spPr>
            <a:xfrm>
              <a:off x="2567267" y="3567118"/>
              <a:ext cx="2110941" cy="15729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0" name="TextBox 99"/>
            <p:cNvSpPr txBox="1"/>
            <p:nvPr/>
          </p:nvSpPr>
          <p:spPr>
            <a:xfrm rot="16200000">
              <a:off x="1874010" y="4334155"/>
              <a:ext cx="572309"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VOC</a:t>
              </a:r>
              <a:endPar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1" name="TextBox 100"/>
            <p:cNvSpPr txBox="1"/>
            <p:nvPr/>
          </p:nvSpPr>
          <p:spPr>
            <a:xfrm>
              <a:off x="3297983" y="5262392"/>
              <a:ext cx="515235"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a:t>
              </a:r>
              <a:r>
                <a:rPr kumimoji="0" lang="en-US" sz="1400" b="0" i="0" u="none" strike="noStrike" kern="0" cap="none" spc="0" normalizeH="0" baseline="-25000" noProof="0" dirty="0" smtClean="0">
                  <a:ln>
                    <a:noFill/>
                  </a:ln>
                  <a:solidFill>
                    <a:prstClr val="black"/>
                  </a:solidFill>
                  <a:effectLst/>
                  <a:uLnTx/>
                  <a:uFillTx/>
                  <a:latin typeface="Times New Roman" panose="02020603050405020304" pitchFamily="18" charset="0"/>
                  <a:cs typeface="Times New Roman" panose="02020603050405020304" pitchFamily="18" charset="0"/>
                </a:rPr>
                <a:t>x</a:t>
              </a:r>
            </a:p>
          </p:txBody>
        </p:sp>
        <p:grpSp>
          <p:nvGrpSpPr>
            <p:cNvPr id="102" name="Group 101"/>
            <p:cNvGrpSpPr/>
            <p:nvPr/>
          </p:nvGrpSpPr>
          <p:grpSpPr>
            <a:xfrm>
              <a:off x="2635397" y="3734043"/>
              <a:ext cx="1754996" cy="1342759"/>
              <a:chOff x="-2885263" y="3703158"/>
              <a:chExt cx="2349028" cy="1797257"/>
            </a:xfrm>
          </p:grpSpPr>
          <p:sp>
            <p:nvSpPr>
              <p:cNvPr id="108" name="Multiply 107"/>
              <p:cNvSpPr/>
              <p:nvPr/>
            </p:nvSpPr>
            <p:spPr>
              <a:xfrm>
                <a:off x="-2885263" y="3703158"/>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9" name="Multiply 108"/>
              <p:cNvSpPr/>
              <p:nvPr/>
            </p:nvSpPr>
            <p:spPr>
              <a:xfrm>
                <a:off x="-2885263" y="4241584"/>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0" name="Multiply 109"/>
              <p:cNvSpPr/>
              <p:nvPr/>
            </p:nvSpPr>
            <p:spPr>
              <a:xfrm>
                <a:off x="-2885263" y="4809630"/>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1" name="Multiply 110"/>
              <p:cNvSpPr/>
              <p:nvPr/>
            </p:nvSpPr>
            <p:spPr>
              <a:xfrm>
                <a:off x="-2885263" y="5367598"/>
                <a:ext cx="132817" cy="132817"/>
              </a:xfrm>
              <a:prstGeom prst="mathMultiply">
                <a:avLst/>
              </a:prstGeom>
              <a:solidFill>
                <a:srgbClr val="00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2" name="Multiply 111"/>
              <p:cNvSpPr/>
              <p:nvPr/>
            </p:nvSpPr>
            <p:spPr>
              <a:xfrm>
                <a:off x="-2354146" y="3968792"/>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3" name="Multiply 112"/>
              <p:cNvSpPr/>
              <p:nvPr/>
            </p:nvSpPr>
            <p:spPr>
              <a:xfrm>
                <a:off x="-2354146" y="4525607"/>
                <a:ext cx="132817" cy="132817"/>
              </a:xfrm>
              <a:prstGeom prst="mathMultiply">
                <a:avLst/>
              </a:prstGeom>
              <a:solidFill>
                <a:srgbClr val="FF0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4" name="Multiply 113"/>
              <p:cNvSpPr/>
              <p:nvPr/>
            </p:nvSpPr>
            <p:spPr>
              <a:xfrm>
                <a:off x="-2354146" y="5094806"/>
                <a:ext cx="132817" cy="132817"/>
              </a:xfrm>
              <a:prstGeom prst="mathMultiply">
                <a:avLst/>
              </a:prstGeom>
              <a:solidFill>
                <a:srgbClr val="80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5" name="Multiply 114"/>
              <p:cNvSpPr/>
              <p:nvPr/>
            </p:nvSpPr>
            <p:spPr>
              <a:xfrm>
                <a:off x="-1775374" y="370315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6" name="Multiply 115"/>
              <p:cNvSpPr/>
              <p:nvPr/>
            </p:nvSpPr>
            <p:spPr>
              <a:xfrm>
                <a:off x="-1775374" y="424158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7" name="Multiply 116"/>
              <p:cNvSpPr/>
              <p:nvPr/>
            </p:nvSpPr>
            <p:spPr>
              <a:xfrm>
                <a:off x="-1775374" y="480963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8" name="Multiply 117"/>
              <p:cNvSpPr/>
              <p:nvPr/>
            </p:nvSpPr>
            <p:spPr>
              <a:xfrm>
                <a:off x="-1775702" y="5367597"/>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9" name="Multiply 118"/>
              <p:cNvSpPr/>
              <p:nvPr/>
            </p:nvSpPr>
            <p:spPr>
              <a:xfrm>
                <a:off x="-1218924" y="3968792"/>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0" name="Multiply 119"/>
              <p:cNvSpPr/>
              <p:nvPr/>
            </p:nvSpPr>
            <p:spPr>
              <a:xfrm>
                <a:off x="-1218924" y="4525607"/>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1" name="Multiply 120"/>
              <p:cNvSpPr/>
              <p:nvPr/>
            </p:nvSpPr>
            <p:spPr>
              <a:xfrm>
                <a:off x="-1218924" y="5094806"/>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2" name="Multiply 121"/>
              <p:cNvSpPr/>
              <p:nvPr/>
            </p:nvSpPr>
            <p:spPr>
              <a:xfrm>
                <a:off x="-669052" y="3703158"/>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3" name="Multiply 122"/>
              <p:cNvSpPr/>
              <p:nvPr/>
            </p:nvSpPr>
            <p:spPr>
              <a:xfrm>
                <a:off x="-669052" y="4241584"/>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4" name="Multiply 123"/>
              <p:cNvSpPr/>
              <p:nvPr/>
            </p:nvSpPr>
            <p:spPr>
              <a:xfrm>
                <a:off x="-669052" y="4809630"/>
                <a:ext cx="132817" cy="132817"/>
              </a:xfrm>
              <a:prstGeom prst="mathMultiply">
                <a:avLst/>
              </a:prstGeom>
              <a:solidFill>
                <a:srgbClr val="FF8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5" name="Multiply 124"/>
              <p:cNvSpPr/>
              <p:nvPr/>
            </p:nvSpPr>
            <p:spPr>
              <a:xfrm>
                <a:off x="-669052" y="5367598"/>
                <a:ext cx="132817" cy="132817"/>
              </a:xfrm>
              <a:prstGeom prst="mathMultiply">
                <a:avLst/>
              </a:prstGeom>
              <a:solidFill>
                <a:srgbClr val="8080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03" name="Multiply 102"/>
            <p:cNvSpPr/>
            <p:nvPr/>
          </p:nvSpPr>
          <p:spPr>
            <a:xfrm rot="19019326">
              <a:off x="4798284" y="4182314"/>
              <a:ext cx="458480" cy="458480"/>
            </a:xfrm>
            <a:prstGeom prst="mathMultiply">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p:cNvSpPr txBox="1"/>
            <p:nvPr/>
          </p:nvSpPr>
          <p:spPr>
            <a:xfrm>
              <a:off x="2959743" y="3206899"/>
              <a:ext cx="1280527" cy="3069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Fewer samples</a:t>
              </a:r>
            </a:p>
          </p:txBody>
        </p:sp>
        <p:sp>
          <p:nvSpPr>
            <p:cNvPr id="105" name="Bent Arrow 104"/>
            <p:cNvSpPr/>
            <p:nvPr/>
          </p:nvSpPr>
          <p:spPr>
            <a:xfrm rot="13506656" flipV="1">
              <a:off x="7880799" y="2980107"/>
              <a:ext cx="632558" cy="738250"/>
            </a:xfrm>
            <a:prstGeom prst="bentArrow">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6" name="TextBox 105"/>
            <p:cNvSpPr txBox="1"/>
            <p:nvPr/>
          </p:nvSpPr>
          <p:spPr>
            <a:xfrm>
              <a:off x="486665" y="3904477"/>
              <a:ext cx="154777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Fitting-based RSM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(pf-RSM)</a:t>
              </a:r>
            </a:p>
          </p:txBody>
        </p:sp>
        <p:sp>
          <p:nvSpPr>
            <p:cNvPr id="107" name="TextBox 106"/>
            <p:cNvSpPr txBox="1"/>
            <p:nvPr/>
          </p:nvSpPr>
          <p:spPr>
            <a:xfrm rot="16200000">
              <a:off x="8207651" y="3246811"/>
              <a:ext cx="866016" cy="306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fitting</a:t>
              </a:r>
            </a:p>
          </p:txBody>
        </p:sp>
      </p:grpSp>
      <p:sp>
        <p:nvSpPr>
          <p:cNvPr id="126" name="TextBox 16"/>
          <p:cNvSpPr txBox="1">
            <a:spLocks noChangeArrowheads="1"/>
          </p:cNvSpPr>
          <p:nvPr/>
        </p:nvSpPr>
        <p:spPr bwMode="auto">
          <a:xfrm>
            <a:off x="9391650" y="6426729"/>
            <a:ext cx="2548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i="1" dirty="0">
                <a:solidFill>
                  <a:srgbClr val="FF0000"/>
                </a:solidFill>
              </a:rPr>
              <a:t>(Xing J. et al. ACP, </a:t>
            </a:r>
            <a:r>
              <a:rPr lang="en-US" altLang="zh-CN" sz="1600" b="1" i="1" dirty="0" smtClean="0">
                <a:solidFill>
                  <a:srgbClr val="FF0000"/>
                </a:solidFill>
              </a:rPr>
              <a:t>2018)</a:t>
            </a:r>
            <a:endParaRPr lang="en-US" altLang="zh-CN" sz="1600" b="1" i="1" dirty="0">
              <a:solidFill>
                <a:srgbClr val="FF0000"/>
              </a:solidFill>
            </a:endParaRPr>
          </a:p>
        </p:txBody>
      </p:sp>
      <p:sp>
        <p:nvSpPr>
          <p:cNvPr id="127" name="Rectangle 126"/>
          <p:cNvSpPr/>
          <p:nvPr/>
        </p:nvSpPr>
        <p:spPr>
          <a:xfrm>
            <a:off x="8633454" y="1684699"/>
            <a:ext cx="3499486" cy="3877985"/>
          </a:xfrm>
          <a:prstGeom prst="rect">
            <a:avLst/>
          </a:prstGeom>
        </p:spPr>
        <p:txBody>
          <a:bodyPr wrap="square">
            <a:spAutoFit/>
          </a:bodyPr>
          <a:lstStyle/>
          <a:p>
            <a:pPr>
              <a:spcBef>
                <a:spcPts val="600"/>
              </a:spcBef>
            </a:pPr>
            <a:r>
              <a:rPr lang="en-US" sz="2400" dirty="0">
                <a:solidFill>
                  <a:srgbClr val="0000CC"/>
                </a:solidFill>
              </a:rPr>
              <a:t>the prior knowledge </a:t>
            </a:r>
            <a:r>
              <a:rPr lang="en-US" sz="2400" dirty="0" smtClean="0">
                <a:solidFill>
                  <a:srgbClr val="0000CC"/>
                </a:solidFill>
              </a:rPr>
              <a:t>was characterized </a:t>
            </a:r>
            <a:r>
              <a:rPr lang="en-US" sz="2400" dirty="0">
                <a:solidFill>
                  <a:srgbClr val="0000CC"/>
                </a:solidFill>
              </a:rPr>
              <a:t>as a series polynomial </a:t>
            </a:r>
            <a:r>
              <a:rPr lang="en-US" sz="2400" dirty="0" smtClean="0">
                <a:solidFill>
                  <a:srgbClr val="0000CC"/>
                </a:solidFill>
              </a:rPr>
              <a:t>functions</a:t>
            </a:r>
          </a:p>
          <a:p>
            <a:pPr marL="285750" indent="-285750">
              <a:spcBef>
                <a:spcPts val="600"/>
              </a:spcBef>
              <a:buFont typeface="Wingdings" panose="05000000000000000000" pitchFamily="2" charset="2"/>
              <a:buChar char="ü"/>
            </a:pPr>
            <a:r>
              <a:rPr lang="en-US" sz="2000" dirty="0" smtClean="0">
                <a:solidFill>
                  <a:srgbClr val="0000CC"/>
                </a:solidFill>
              </a:rPr>
              <a:t>Fewer samples-&gt;</a:t>
            </a:r>
            <a:r>
              <a:rPr lang="en-US" sz="2000" dirty="0" smtClean="0">
                <a:solidFill>
                  <a:srgbClr val="FF0000"/>
                </a:solidFill>
              </a:rPr>
              <a:t>high</a:t>
            </a:r>
            <a:r>
              <a:rPr lang="en-US" sz="2000" dirty="0" smtClean="0">
                <a:solidFill>
                  <a:srgbClr val="0000CC"/>
                </a:solidFill>
              </a:rPr>
              <a:t> </a:t>
            </a:r>
            <a:r>
              <a:rPr lang="en-US" sz="2000" dirty="0" smtClean="0">
                <a:solidFill>
                  <a:srgbClr val="FF0000"/>
                </a:solidFill>
              </a:rPr>
              <a:t>efficiency</a:t>
            </a:r>
            <a:r>
              <a:rPr lang="en-US" sz="2000" dirty="0" smtClean="0">
                <a:solidFill>
                  <a:srgbClr val="0000CC"/>
                </a:solidFill>
              </a:rPr>
              <a:t> (60% reduction in the sample number)</a:t>
            </a:r>
          </a:p>
          <a:p>
            <a:pPr marL="285750" indent="-285750">
              <a:spcBef>
                <a:spcPts val="600"/>
              </a:spcBef>
              <a:buFont typeface="Wingdings" panose="05000000000000000000" pitchFamily="2" charset="2"/>
              <a:buChar char="ü"/>
            </a:pPr>
            <a:r>
              <a:rPr lang="en-US" sz="2000" dirty="0" smtClean="0">
                <a:solidFill>
                  <a:srgbClr val="0000CC"/>
                </a:solidFill>
              </a:rPr>
              <a:t>Easier investigation on </a:t>
            </a:r>
            <a:r>
              <a:rPr lang="en-US" sz="2000" dirty="0">
                <a:solidFill>
                  <a:srgbClr val="0000CC"/>
                </a:solidFill>
              </a:rPr>
              <a:t>the nonlinearity (e.g., peak value, derivative) </a:t>
            </a:r>
          </a:p>
        </p:txBody>
      </p:sp>
      <mc:AlternateContent xmlns:mc="http://schemas.openxmlformats.org/markup-compatibility/2006" xmlns:a14="http://schemas.microsoft.com/office/drawing/2010/main">
        <mc:Choice Requires="a14">
          <p:sp>
            <p:nvSpPr>
              <p:cNvPr id="128" name="Rectangle 127"/>
              <p:cNvSpPr/>
              <p:nvPr/>
            </p:nvSpPr>
            <p:spPr>
              <a:xfrm>
                <a:off x="5618349" y="4612883"/>
                <a:ext cx="1924250" cy="690638"/>
              </a:xfrm>
              <a:prstGeom prst="rect">
                <a:avLst/>
              </a:prstGeom>
              <a:solidFill>
                <a:srgbClr val="70AD47">
                  <a:lumMod val="20000"/>
                  <a:lumOff val="80000"/>
                </a:srgbClr>
              </a:solid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𝑪𝒐𝒏𝒄</m:t>
                      </m:r>
                      <m:r>
                        <a:rPr kumimoji="0" lang="en-US" sz="1050" b="1" i="0" u="none" strike="noStrike" kern="0" cap="none" spc="0" normalizeH="0" baseline="0" noProof="0" smtClean="0">
                          <a:ln>
                            <a:noFill/>
                          </a:ln>
                          <a:solidFill>
                            <a:prstClr val="black"/>
                          </a:solidFill>
                          <a:effectLst/>
                          <a:uLnTx/>
                          <a:uFillTx/>
                          <a:latin typeface="Cambria Math" panose="02040503050406030204" pitchFamily="18" charset="0"/>
                          <a:ea typeface="+mn-ea"/>
                        </a:rPr>
                        <m:t>=</m:t>
                      </m:r>
                      <m:nary>
                        <m:naryPr>
                          <m:chr m:val="∑"/>
                          <m:limLoc m:val="undOv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naryPr>
                        <m:sub>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𝒊</m:t>
                          </m:r>
                          <m:r>
                            <a:rPr kumimoji="0" lang="en-US" sz="1050" b="1" i="0" u="none" strike="noStrike" kern="0" cap="none" spc="0" normalizeH="0" baseline="0" noProof="0" smtClean="0">
                              <a:ln>
                                <a:noFill/>
                              </a:ln>
                              <a:solidFill>
                                <a:prstClr val="black"/>
                              </a:solidFill>
                              <a:effectLst/>
                              <a:uLnTx/>
                              <a:uFillTx/>
                              <a:latin typeface="Cambria Math" panose="02040503050406030204" pitchFamily="18" charset="0"/>
                              <a:ea typeface="+mn-ea"/>
                            </a:rPr>
                            <m:t>=</m:t>
                          </m:r>
                          <m:r>
                            <a:rPr kumimoji="0" lang="en-US" sz="1050" b="1" i="0" u="none" strike="noStrike" kern="0" cap="none" spc="0" normalizeH="0" baseline="0" noProof="0" smtClean="0">
                              <a:ln>
                                <a:noFill/>
                              </a:ln>
                              <a:solidFill>
                                <a:prstClr val="black"/>
                              </a:solidFill>
                              <a:effectLst/>
                              <a:uLnTx/>
                              <a:uFillTx/>
                              <a:latin typeface="Cambria Math" panose="02040503050406030204" pitchFamily="18" charset="0"/>
                              <a:ea typeface="+mn-ea"/>
                            </a:rPr>
                            <m:t>𝟏</m:t>
                          </m:r>
                        </m:sub>
                        <m:sup>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𝒏</m:t>
                          </m:r>
                        </m:sup>
                        <m:e>
                          <m:sSub>
                            <m:sSub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𝑿</m:t>
                              </m:r>
                            </m:e>
                            <m:sub>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𝒊</m:t>
                              </m:r>
                            </m:sub>
                          </m:sSub>
                          <m:r>
                            <a:rPr kumimoji="0" lang="en-US" sz="1050" b="1" i="0" u="none" strike="noStrike" kern="0" cap="none" spc="0" normalizeH="0" baseline="0" noProof="0" smtClean="0">
                              <a:ln>
                                <a:noFill/>
                              </a:ln>
                              <a:solidFill>
                                <a:prstClr val="black"/>
                              </a:solidFill>
                              <a:effectLst/>
                              <a:uLnTx/>
                              <a:uFillTx/>
                              <a:latin typeface="Cambria Math" panose="02040503050406030204" pitchFamily="18" charset="0"/>
                              <a:ea typeface="+mn-ea"/>
                            </a:rPr>
                            <m:t>∙</m:t>
                          </m:r>
                          <m:sSup>
                            <m:sSup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pPr>
                            <m:e>
                              <m:d>
                                <m:d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dPr>
                                <m:e>
                                  <m:sSub>
                                    <m:sSubPr>
                                      <m:ctrlPr>
                                        <a:rPr kumimoji="0" lang="en-US" sz="1050" b="1" i="1" u="none" strike="noStrike" kern="0" cap="none" spc="0" normalizeH="0" baseline="0" noProof="0" smtClean="0">
                                          <a:ln>
                                            <a:noFill/>
                                          </a:ln>
                                          <a:solidFill>
                                            <a:srgbClr val="ED7D31"/>
                                          </a:solidFill>
                                          <a:effectLst/>
                                          <a:uLnTx/>
                                          <a:uFillTx/>
                                          <a:latin typeface="Cambria Math" panose="02040503050406030204" pitchFamily="18" charset="0"/>
                                          <a:ea typeface="+mn-ea"/>
                                        </a:rPr>
                                      </m:ctrlPr>
                                    </m:sSubPr>
                                    <m:e>
                                      <m:r>
                                        <a:rPr kumimoji="0" lang="en-US" sz="1050" b="1" i="1" u="none" strike="noStrike" kern="0" cap="none" spc="0" normalizeH="0" baseline="0" noProof="0" smtClean="0">
                                          <a:ln>
                                            <a:noFill/>
                                          </a:ln>
                                          <a:solidFill>
                                            <a:srgbClr val="ED7D31"/>
                                          </a:solidFill>
                                          <a:effectLst/>
                                          <a:uLnTx/>
                                          <a:uFillTx/>
                                          <a:latin typeface="Cambria Math" panose="02040503050406030204" pitchFamily="18" charset="0"/>
                                          <a:ea typeface="+mn-ea"/>
                                        </a:rPr>
                                        <m:t>𝑬</m:t>
                                      </m:r>
                                    </m:e>
                                    <m:sub>
                                      <m:r>
                                        <a:rPr kumimoji="0" lang="en-US" sz="1050" b="1" i="1" u="none" strike="noStrike" kern="0" cap="none" spc="0" normalizeH="0" baseline="0" noProof="0" smtClean="0">
                                          <a:ln>
                                            <a:noFill/>
                                          </a:ln>
                                          <a:solidFill>
                                            <a:srgbClr val="ED7D31"/>
                                          </a:solidFill>
                                          <a:effectLst/>
                                          <a:uLnTx/>
                                          <a:uFillTx/>
                                          <a:latin typeface="Cambria Math" panose="02040503050406030204" pitchFamily="18" charset="0"/>
                                          <a:ea typeface="+mn-ea"/>
                                        </a:rPr>
                                        <m:t>𝑵𝑶𝒙</m:t>
                                      </m:r>
                                    </m:sub>
                                  </m:sSub>
                                </m:e>
                              </m:d>
                            </m:e>
                            <m:sup>
                              <m:sSub>
                                <m:sSub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𝒂</m:t>
                                  </m:r>
                                </m:e>
                                <m:sub>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𝒊</m:t>
                                  </m:r>
                                </m:sub>
                              </m:sSub>
                            </m:sup>
                          </m:sSup>
                          <m:r>
                            <a:rPr kumimoji="0" lang="en-US" sz="1050" b="1" i="0" u="none" strike="noStrike" kern="0" cap="none" spc="0" normalizeH="0" baseline="0" noProof="0" smtClean="0">
                              <a:ln>
                                <a:noFill/>
                              </a:ln>
                              <a:solidFill>
                                <a:prstClr val="black"/>
                              </a:solidFill>
                              <a:effectLst/>
                              <a:uLnTx/>
                              <a:uFillTx/>
                              <a:latin typeface="Cambria Math" panose="02040503050406030204" pitchFamily="18" charset="0"/>
                              <a:ea typeface="+mn-ea"/>
                            </a:rPr>
                            <m:t>∙</m:t>
                          </m:r>
                          <m:sSup>
                            <m:sSup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pPr>
                            <m:e>
                              <m:d>
                                <m:d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dPr>
                                <m:e>
                                  <m:sSub>
                                    <m:sSubPr>
                                      <m:ctrlPr>
                                        <a:rPr kumimoji="0" lang="en-US" sz="1050" b="1" i="1" u="none" strike="noStrike" kern="0" cap="none" spc="0" normalizeH="0" baseline="0" noProof="0" smtClean="0">
                                          <a:ln>
                                            <a:noFill/>
                                          </a:ln>
                                          <a:solidFill>
                                            <a:srgbClr val="0070C0"/>
                                          </a:solidFill>
                                          <a:effectLst/>
                                          <a:uLnTx/>
                                          <a:uFillTx/>
                                          <a:latin typeface="Cambria Math" panose="02040503050406030204" pitchFamily="18" charset="0"/>
                                          <a:ea typeface="+mn-ea"/>
                                        </a:rPr>
                                      </m:ctrlPr>
                                    </m:sSubPr>
                                    <m:e>
                                      <m:r>
                                        <a:rPr kumimoji="0" lang="en-US" sz="1050" b="1" i="1" u="none" strike="noStrike" kern="0" cap="none" spc="0" normalizeH="0" baseline="0" noProof="0" smtClean="0">
                                          <a:ln>
                                            <a:noFill/>
                                          </a:ln>
                                          <a:solidFill>
                                            <a:srgbClr val="0070C0"/>
                                          </a:solidFill>
                                          <a:effectLst/>
                                          <a:uLnTx/>
                                          <a:uFillTx/>
                                          <a:latin typeface="Cambria Math" panose="02040503050406030204" pitchFamily="18" charset="0"/>
                                          <a:ea typeface="+mn-ea"/>
                                        </a:rPr>
                                        <m:t>𝑬</m:t>
                                      </m:r>
                                    </m:e>
                                    <m:sub>
                                      <m:r>
                                        <a:rPr kumimoji="0" lang="en-US" sz="1050" b="1" i="1" u="none" strike="noStrike" kern="0" cap="none" spc="0" normalizeH="0" baseline="0" noProof="0" smtClean="0">
                                          <a:ln>
                                            <a:noFill/>
                                          </a:ln>
                                          <a:solidFill>
                                            <a:srgbClr val="0070C0"/>
                                          </a:solidFill>
                                          <a:effectLst/>
                                          <a:uLnTx/>
                                          <a:uFillTx/>
                                          <a:latin typeface="Cambria Math" panose="02040503050406030204" pitchFamily="18" charset="0"/>
                                          <a:ea typeface="+mn-ea"/>
                                        </a:rPr>
                                        <m:t>𝑽𝑶𝑪𝒔</m:t>
                                      </m:r>
                                    </m:sub>
                                  </m:sSub>
                                </m:e>
                              </m:d>
                            </m:e>
                            <m:sup>
                              <m:sSub>
                                <m:sSubPr>
                                  <m:ctrlP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𝒃</m:t>
                                  </m:r>
                                </m:e>
                                <m:sub>
                                  <m:r>
                                    <a:rPr kumimoji="0" lang="en-US" sz="1050" b="1" i="1" u="none" strike="noStrike" kern="0" cap="none" spc="0" normalizeH="0" baseline="0" noProof="0" smtClean="0">
                                      <a:ln>
                                        <a:noFill/>
                                      </a:ln>
                                      <a:solidFill>
                                        <a:prstClr val="black"/>
                                      </a:solidFill>
                                      <a:effectLst/>
                                      <a:uLnTx/>
                                      <a:uFillTx/>
                                      <a:latin typeface="Cambria Math" panose="02040503050406030204" pitchFamily="18" charset="0"/>
                                      <a:ea typeface="+mn-ea"/>
                                    </a:rPr>
                                    <m:t>𝒊</m:t>
                                  </m:r>
                                </m:sub>
                              </m:sSub>
                            </m:sup>
                          </m:sSup>
                        </m:e>
                      </m:nary>
                    </m:oMath>
                  </m:oMathPara>
                </a14:m>
                <a:endParaRPr kumimoji="0" lang="en-US" sz="105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a:off x="5618349" y="4612883"/>
                <a:ext cx="1924250" cy="690638"/>
              </a:xfrm>
              <a:prstGeom prst="rect">
                <a:avLst/>
              </a:prstGeom>
              <a:blipFill>
                <a:blip r:embed="rId5"/>
                <a:stretch>
                  <a:fillRect l="-14603" t="-50442" b="-110619"/>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1319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wipe(up)">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barn(inVertical)">
                                      <p:cBhvr>
                                        <p:cTn id="2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Design of RSM with polynomial functions</a:t>
            </a:r>
          </a:p>
        </p:txBody>
      </p:sp>
      <mc:AlternateContent xmlns:mc="http://schemas.openxmlformats.org/markup-compatibility/2006" xmlns:a14="http://schemas.microsoft.com/office/drawing/2010/main">
        <mc:Choice Requires="a14">
          <p:sp>
            <p:nvSpPr>
              <p:cNvPr id="4" name="Rectangle 3"/>
              <p:cNvSpPr/>
              <p:nvPr/>
            </p:nvSpPr>
            <p:spPr>
              <a:xfrm>
                <a:off x="2455151" y="740547"/>
                <a:ext cx="7167575" cy="847220"/>
              </a:xfrm>
              <a:prstGeom prst="rect">
                <a:avLst/>
              </a:prstGeom>
              <a:no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𝑪𝒐𝒏𝒄</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limLoc m:val="undOv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m:t>
                          </m:r>
                        </m:sub>
                        <m:sup>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𝒏</m:t>
                          </m:r>
                        </m:sup>
                        <m:e>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𝑿</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0" cap="none" spc="0" normalizeH="0" baseline="0" noProof="0" smtClean="0">
                                          <a:ln>
                                            <a:noFill/>
                                          </a:ln>
                                          <a:solidFill>
                                            <a:srgbClr val="ED7D31"/>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srgbClr val="ED7D31"/>
                                          </a:solidFill>
                                          <a:effectLst/>
                                          <a:uLnTx/>
                                          <a:uFillTx/>
                                          <a:latin typeface="Cambria Math" panose="02040503050406030204" pitchFamily="18" charset="0"/>
                                          <a:ea typeface="+mn-ea"/>
                                          <a:cs typeface="+mn-cs"/>
                                        </a:rPr>
                                        <m:t>𝑬</m:t>
                                      </m:r>
                                    </m:e>
                                    <m:sub>
                                      <m:r>
                                        <a:rPr kumimoji="0" lang="en-US" sz="1800" b="1" i="1" u="none" strike="noStrike" kern="0" cap="none" spc="0" normalizeH="0" baseline="0" noProof="0" smtClean="0">
                                          <a:ln>
                                            <a:noFill/>
                                          </a:ln>
                                          <a:solidFill>
                                            <a:srgbClr val="ED7D31"/>
                                          </a:solidFill>
                                          <a:effectLst/>
                                          <a:uLnTx/>
                                          <a:uFillTx/>
                                          <a:latin typeface="Cambria Math" panose="02040503050406030204" pitchFamily="18" charset="0"/>
                                          <a:ea typeface="+mn-ea"/>
                                          <a:cs typeface="+mn-cs"/>
                                        </a:rPr>
                                        <m:t>𝑵𝑶𝒙</m:t>
                                      </m:r>
                                    </m:sub>
                                  </m:sSub>
                                </m:e>
                              </m:d>
                            </m:e>
                            <m:sup>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p>
                          </m:sSup>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rPr>
                                        <m:t>𝑬</m:t>
                                      </m:r>
                                    </m:e>
                                    <m:sub>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rPr>
                                        <m:t>𝑺𝑶</m:t>
                                      </m:r>
                                      <m:r>
                                        <a:rPr kumimoji="0" lang="en-US" sz="1800" b="1" i="0" u="none" strike="noStrike" kern="0" cap="none" spc="0" normalizeH="0" baseline="0" noProof="0" smtClean="0">
                                          <a:ln>
                                            <a:noFill/>
                                          </a:ln>
                                          <a:solidFill>
                                            <a:srgbClr val="FF0000"/>
                                          </a:solidFill>
                                          <a:effectLst/>
                                          <a:uLnTx/>
                                          <a:uFillTx/>
                                          <a:latin typeface="Cambria Math" panose="02040503050406030204" pitchFamily="18" charset="0"/>
                                          <a:ea typeface="+mn-ea"/>
                                          <a:cs typeface="+mn-cs"/>
                                        </a:rPr>
                                        <m:t>𝟐</m:t>
                                      </m:r>
                                    </m:sub>
                                  </m:sSub>
                                </m:e>
                              </m:d>
                            </m:e>
                            <m:sup>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p>
                          </m:sSup>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rPr>
                                        <m:t>𝑬</m:t>
                                      </m:r>
                                    </m:e>
                                    <m:sub>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rPr>
                                        <m:t>𝑵𝑯</m:t>
                                      </m:r>
                                      <m:r>
                                        <a:rPr kumimoji="0" lang="en-US" sz="1800" b="1" i="0" u="none" strike="noStrike" kern="0" cap="none" spc="0" normalizeH="0" baseline="0" noProof="0" smtClean="0">
                                          <a:ln>
                                            <a:noFill/>
                                          </a:ln>
                                          <a:solidFill>
                                            <a:srgbClr val="00B050"/>
                                          </a:solidFill>
                                          <a:effectLst/>
                                          <a:uLnTx/>
                                          <a:uFillTx/>
                                          <a:latin typeface="Cambria Math" panose="02040503050406030204" pitchFamily="18" charset="0"/>
                                          <a:ea typeface="+mn-ea"/>
                                          <a:cs typeface="+mn-cs"/>
                                        </a:rPr>
                                        <m:t>𝟑</m:t>
                                      </m:r>
                                    </m:sub>
                                  </m:sSub>
                                </m:e>
                              </m:d>
                            </m:e>
                            <m:sup>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p>
                          </m:sSup>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srgbClr val="0070C0"/>
                                          </a:solidFill>
                                          <a:effectLst/>
                                          <a:uLnTx/>
                                          <a:uFillTx/>
                                          <a:latin typeface="Cambria Math" panose="02040503050406030204" pitchFamily="18" charset="0"/>
                                          <a:ea typeface="+mn-ea"/>
                                          <a:cs typeface="+mn-cs"/>
                                        </a:rPr>
                                        <m:t>𝑬</m:t>
                                      </m:r>
                                    </m:e>
                                    <m:sub>
                                      <m:r>
                                        <a:rPr kumimoji="0" lang="en-US" sz="1800" b="1" i="1" u="none" strike="noStrike" kern="0" cap="none" spc="0" normalizeH="0" baseline="0" noProof="0" smtClean="0">
                                          <a:ln>
                                            <a:noFill/>
                                          </a:ln>
                                          <a:solidFill>
                                            <a:srgbClr val="0070C0"/>
                                          </a:solidFill>
                                          <a:effectLst/>
                                          <a:uLnTx/>
                                          <a:uFillTx/>
                                          <a:latin typeface="Cambria Math" panose="02040503050406030204" pitchFamily="18" charset="0"/>
                                          <a:ea typeface="+mn-ea"/>
                                          <a:cs typeface="+mn-cs"/>
                                        </a:rPr>
                                        <m:t>𝑽𝑶𝑪𝒔</m:t>
                                      </m:r>
                                    </m:sub>
                                  </m:sSub>
                                </m:e>
                              </m:d>
                            </m:e>
                            <m:sup>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𝒅</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p>
                          </m:sSup>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srgbClr val="7030A0"/>
                                          </a:solidFill>
                                          <a:effectLst/>
                                          <a:uLnTx/>
                                          <a:uFillTx/>
                                          <a:latin typeface="Cambria Math" panose="02040503050406030204" pitchFamily="18" charset="0"/>
                                          <a:ea typeface="+mn-ea"/>
                                          <a:cs typeface="+mn-cs"/>
                                        </a:rPr>
                                        <m:t>𝑬</m:t>
                                      </m:r>
                                    </m:e>
                                    <m:sub>
                                      <m:r>
                                        <a:rPr kumimoji="0" lang="en-US" sz="1800" b="1" i="1" u="none" strike="noStrike" kern="0" cap="none" spc="0" normalizeH="0" baseline="0" noProof="0" smtClean="0">
                                          <a:ln>
                                            <a:noFill/>
                                          </a:ln>
                                          <a:solidFill>
                                            <a:srgbClr val="7030A0"/>
                                          </a:solidFill>
                                          <a:effectLst/>
                                          <a:uLnTx/>
                                          <a:uFillTx/>
                                          <a:latin typeface="Cambria Math" panose="02040503050406030204" pitchFamily="18" charset="0"/>
                                          <a:ea typeface="+mn-ea"/>
                                          <a:cs typeface="+mn-cs"/>
                                        </a:rPr>
                                        <m:t>𝑷𝑶𝑨</m:t>
                                      </m:r>
                                    </m:sub>
                                  </m:sSub>
                                </m:e>
                              </m:d>
                            </m:e>
                            <m:sup>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𝒆</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p>
                          </m:sSup>
                        </m:e>
                      </m:nary>
                    </m:oMath>
                  </m:oMathPara>
                </a14:m>
                <a:endParaRPr kumimoji="0" lang="en-US" sz="1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2455151" y="740547"/>
                <a:ext cx="7167575" cy="847220"/>
              </a:xfrm>
              <a:prstGeom prst="rect">
                <a:avLst/>
              </a:prstGeom>
              <a:blipFill>
                <a:blip r:embed="rId2"/>
                <a:stretch>
                  <a:fillRect/>
                </a:stretch>
              </a:blipFill>
              <a:ln>
                <a:noFill/>
              </a:ln>
              <a:effectLst/>
            </p:spPr>
            <p:txBody>
              <a:bodyPr/>
              <a:lstStyle/>
              <a:p>
                <a:r>
                  <a:rPr lang="en-US">
                    <a:noFill/>
                  </a:rPr>
                  <a:t> </a:t>
                </a:r>
              </a:p>
            </p:txBody>
          </p:sp>
        </mc:Fallback>
      </mc:AlternateContent>
      <p:grpSp>
        <p:nvGrpSpPr>
          <p:cNvPr id="5" name="Group 4"/>
          <p:cNvGrpSpPr/>
          <p:nvPr/>
        </p:nvGrpSpPr>
        <p:grpSpPr>
          <a:xfrm>
            <a:off x="2047025" y="3019499"/>
            <a:ext cx="7939559" cy="3413669"/>
            <a:chOff x="544634" y="2433114"/>
            <a:chExt cx="7939559" cy="3824465"/>
          </a:xfrm>
        </p:grpSpPr>
        <p:sp>
          <p:nvSpPr>
            <p:cNvPr id="6" name="Cloud Callout 5"/>
            <p:cNvSpPr/>
            <p:nvPr/>
          </p:nvSpPr>
          <p:spPr>
            <a:xfrm>
              <a:off x="4771984" y="2433114"/>
              <a:ext cx="1667455" cy="936078"/>
            </a:xfrm>
            <a:prstGeom prst="cloudCallout">
              <a:avLst/>
            </a:prstGeom>
            <a:solidFill>
              <a:sysClr val="window" lastClr="FFFFFF">
                <a:lumMod val="50000"/>
              </a:sysClr>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PM</a:t>
              </a:r>
              <a:r>
                <a:rPr kumimoji="0" lang="en-US" sz="2800" b="1" i="0" u="none" strike="noStrike" kern="0" cap="none" spc="0" normalizeH="0" baseline="-25000" noProof="0" dirty="0" smtClean="0">
                  <a:ln>
                    <a:noFill/>
                  </a:ln>
                  <a:solidFill>
                    <a:prstClr val="white"/>
                  </a:solidFill>
                  <a:effectLst/>
                  <a:uLnTx/>
                  <a:uFillTx/>
                  <a:latin typeface="Calibri" panose="020F0502020204030204"/>
                  <a:ea typeface="+mn-ea"/>
                  <a:cs typeface="+mn-cs"/>
                </a:rPr>
                <a:t>2.5</a:t>
              </a:r>
            </a:p>
          </p:txBody>
        </p:sp>
        <p:sp>
          <p:nvSpPr>
            <p:cNvPr id="7" name="Cloud Callout 6"/>
            <p:cNvSpPr/>
            <p:nvPr/>
          </p:nvSpPr>
          <p:spPr>
            <a:xfrm>
              <a:off x="2331615" y="2475144"/>
              <a:ext cx="1580052" cy="936079"/>
            </a:xfrm>
            <a:prstGeom prst="cloudCallout">
              <a:avLst/>
            </a:prstGeom>
            <a:solidFill>
              <a:srgbClr val="00B0F0"/>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O</a:t>
              </a:r>
              <a:r>
                <a:rPr kumimoji="0" lang="en-US" sz="2800" b="1" i="0" u="none" strike="noStrike" kern="0" cap="none" spc="0" normalizeH="0" baseline="-25000" noProof="0" dirty="0" smtClean="0">
                  <a:ln>
                    <a:noFill/>
                  </a:ln>
                  <a:solidFill>
                    <a:prstClr val="white"/>
                  </a:solidFill>
                  <a:effectLst/>
                  <a:uLnTx/>
                  <a:uFillTx/>
                  <a:latin typeface="Calibri" panose="020F0502020204030204"/>
                  <a:ea typeface="+mn-ea"/>
                  <a:cs typeface="+mn-cs"/>
                </a:rPr>
                <a:t>3</a:t>
              </a:r>
            </a:p>
          </p:txBody>
        </p:sp>
        <p:grpSp>
          <p:nvGrpSpPr>
            <p:cNvPr id="8" name="Group 7"/>
            <p:cNvGrpSpPr/>
            <p:nvPr/>
          </p:nvGrpSpPr>
          <p:grpSpPr>
            <a:xfrm rot="6707425">
              <a:off x="994901" y="3895042"/>
              <a:ext cx="1340658" cy="2241191"/>
              <a:chOff x="1279253" y="616011"/>
              <a:chExt cx="1340658" cy="2241191"/>
            </a:xfrm>
          </p:grpSpPr>
          <p:sp>
            <p:nvSpPr>
              <p:cNvPr id="42" name="Freeform 41"/>
              <p:cNvSpPr/>
              <p:nvPr/>
            </p:nvSpPr>
            <p:spPr>
              <a:xfrm rot="3571766">
                <a:off x="1662289" y="2242059"/>
                <a:ext cx="453331" cy="56601"/>
              </a:xfrm>
              <a:custGeom>
                <a:avLst/>
                <a:gdLst/>
                <a:ahLst/>
                <a:cxnLst/>
                <a:rect l="0" t="0" r="0" b="0"/>
                <a:pathLst>
                  <a:path>
                    <a:moveTo>
                      <a:pt x="0" y="28300"/>
                    </a:moveTo>
                    <a:lnTo>
                      <a:pt x="453331" y="28300"/>
                    </a:lnTo>
                  </a:path>
                </a:pathLst>
              </a:custGeom>
              <a:noFill/>
              <a:ln w="12700" cap="flat" cmpd="sng" algn="ctr">
                <a:solidFill>
                  <a:srgbClr val="ED7D31">
                    <a:shade val="60000"/>
                    <a:hueOff val="0"/>
                    <a:satOff val="0"/>
                    <a:lumOff val="0"/>
                    <a:alphaOff val="0"/>
                  </a:srgbClr>
                </a:solidFill>
                <a:prstDash val="dash"/>
                <a:miter lim="800000"/>
              </a:ln>
              <a:effectLst/>
            </p:spPr>
          </p:sp>
          <p:sp>
            <p:nvSpPr>
              <p:cNvPr id="43" name="Freeform 42"/>
              <p:cNvSpPr/>
              <p:nvPr/>
            </p:nvSpPr>
            <p:spPr>
              <a:xfrm rot="1258976">
                <a:off x="1862977" y="1960354"/>
                <a:ext cx="362371" cy="56601"/>
              </a:xfrm>
              <a:custGeom>
                <a:avLst/>
                <a:gdLst/>
                <a:ahLst/>
                <a:cxnLst/>
                <a:rect l="0" t="0" r="0" b="0"/>
                <a:pathLst>
                  <a:path>
                    <a:moveTo>
                      <a:pt x="0" y="28300"/>
                    </a:moveTo>
                    <a:lnTo>
                      <a:pt x="362371" y="28300"/>
                    </a:lnTo>
                  </a:path>
                </a:pathLst>
              </a:custGeom>
              <a:noFill/>
              <a:ln w="12700" cap="flat" cmpd="sng" algn="ctr">
                <a:solidFill>
                  <a:srgbClr val="ED7D31">
                    <a:shade val="60000"/>
                    <a:hueOff val="0"/>
                    <a:satOff val="0"/>
                    <a:lumOff val="0"/>
                    <a:alphaOff val="0"/>
                  </a:srgbClr>
                </a:solidFill>
                <a:prstDash val="solid"/>
                <a:miter lim="800000"/>
              </a:ln>
              <a:effectLst/>
            </p:spPr>
          </p:sp>
          <p:sp>
            <p:nvSpPr>
              <p:cNvPr id="44" name="Freeform 43"/>
              <p:cNvSpPr/>
              <p:nvPr/>
            </p:nvSpPr>
            <p:spPr>
              <a:xfrm rot="20341024">
                <a:off x="1862977" y="1642434"/>
                <a:ext cx="362371" cy="56601"/>
              </a:xfrm>
              <a:custGeom>
                <a:avLst/>
                <a:gdLst/>
                <a:ahLst/>
                <a:cxnLst/>
                <a:rect l="0" t="0" r="0" b="0"/>
                <a:pathLst>
                  <a:path>
                    <a:moveTo>
                      <a:pt x="0" y="28300"/>
                    </a:moveTo>
                    <a:lnTo>
                      <a:pt x="362371" y="28300"/>
                    </a:lnTo>
                  </a:path>
                </a:pathLst>
              </a:custGeom>
              <a:noFill/>
              <a:ln w="12700" cap="flat" cmpd="sng" algn="ctr">
                <a:solidFill>
                  <a:srgbClr val="ED7D31">
                    <a:shade val="60000"/>
                    <a:hueOff val="0"/>
                    <a:satOff val="0"/>
                    <a:lumOff val="0"/>
                    <a:alphaOff val="0"/>
                  </a:srgbClr>
                </a:solidFill>
                <a:prstDash val="solid"/>
                <a:miter lim="800000"/>
              </a:ln>
              <a:effectLst/>
            </p:spPr>
          </p:sp>
          <p:sp>
            <p:nvSpPr>
              <p:cNvPr id="45" name="Freeform 44"/>
              <p:cNvSpPr/>
              <p:nvPr/>
            </p:nvSpPr>
            <p:spPr>
              <a:xfrm rot="18097806">
                <a:off x="1667699" y="1353635"/>
                <a:ext cx="475551" cy="56601"/>
              </a:xfrm>
              <a:custGeom>
                <a:avLst/>
                <a:gdLst/>
                <a:ahLst/>
                <a:cxnLst/>
                <a:rect l="0" t="0" r="0" b="0"/>
                <a:pathLst>
                  <a:path>
                    <a:moveTo>
                      <a:pt x="0" y="28300"/>
                    </a:moveTo>
                    <a:lnTo>
                      <a:pt x="475551" y="28300"/>
                    </a:lnTo>
                  </a:path>
                </a:pathLst>
              </a:custGeom>
              <a:noFill/>
              <a:ln w="12700" cap="flat" cmpd="sng" algn="ctr">
                <a:solidFill>
                  <a:srgbClr val="ED7D31">
                    <a:shade val="60000"/>
                    <a:hueOff val="0"/>
                    <a:satOff val="0"/>
                    <a:lumOff val="0"/>
                    <a:alphaOff val="0"/>
                  </a:srgbClr>
                </a:solidFill>
                <a:prstDash val="solid"/>
                <a:miter lim="800000"/>
              </a:ln>
              <a:effectLst/>
            </p:spPr>
          </p:sp>
          <p:sp>
            <p:nvSpPr>
              <p:cNvPr id="46" name="Oval 45"/>
              <p:cNvSpPr/>
              <p:nvPr/>
            </p:nvSpPr>
            <p:spPr>
              <a:xfrm rot="16200000">
                <a:off x="1279253" y="1479260"/>
                <a:ext cx="700868" cy="70086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NO</a:t>
                </a:r>
                <a:r>
                  <a:rPr kumimoji="0" lang="en-US" sz="1800" b="0" i="0" u="none" strike="noStrike" kern="0" cap="none" spc="0" normalizeH="0" baseline="-25000" noProof="0" dirty="0" smtClean="0">
                    <a:ln>
                      <a:noFill/>
                    </a:ln>
                    <a:solidFill>
                      <a:prstClr val="white"/>
                    </a:solidFill>
                    <a:effectLst/>
                    <a:uLnTx/>
                    <a:uFillTx/>
                    <a:latin typeface="Calibri" panose="020F0502020204030204"/>
                    <a:ea typeface="+mn-ea"/>
                    <a:cs typeface="+mn-cs"/>
                  </a:rPr>
                  <a:t>x</a:t>
                </a:r>
              </a:p>
            </p:txBody>
          </p:sp>
          <p:sp>
            <p:nvSpPr>
              <p:cNvPr id="47" name="Freeform 46"/>
              <p:cNvSpPr/>
              <p:nvPr/>
            </p:nvSpPr>
            <p:spPr>
              <a:xfrm rot="16200000">
                <a:off x="1919704" y="799099"/>
                <a:ext cx="426698" cy="392351"/>
              </a:xfrm>
              <a:custGeom>
                <a:avLst/>
                <a:gdLst>
                  <a:gd name="connsiteX0" fmla="*/ 0 w 392351"/>
                  <a:gd name="connsiteY0" fmla="*/ 196176 h 392351"/>
                  <a:gd name="connsiteX1" fmla="*/ 196176 w 392351"/>
                  <a:gd name="connsiteY1" fmla="*/ 0 h 392351"/>
                  <a:gd name="connsiteX2" fmla="*/ 392352 w 392351"/>
                  <a:gd name="connsiteY2" fmla="*/ 196176 h 392351"/>
                  <a:gd name="connsiteX3" fmla="*/ 196176 w 392351"/>
                  <a:gd name="connsiteY3" fmla="*/ 392352 h 392351"/>
                  <a:gd name="connsiteX4" fmla="*/ 0 w 392351"/>
                  <a:gd name="connsiteY4" fmla="*/ 196176 h 39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51" h="392351">
                    <a:moveTo>
                      <a:pt x="0" y="196176"/>
                    </a:moveTo>
                    <a:cubicBezTo>
                      <a:pt x="0" y="87831"/>
                      <a:pt x="87831" y="0"/>
                      <a:pt x="196176" y="0"/>
                    </a:cubicBezTo>
                    <a:cubicBezTo>
                      <a:pt x="304521" y="0"/>
                      <a:pt x="392352" y="87831"/>
                      <a:pt x="392352" y="196176"/>
                    </a:cubicBezTo>
                    <a:cubicBezTo>
                      <a:pt x="392352" y="304521"/>
                      <a:pt x="304521" y="392352"/>
                      <a:pt x="196176" y="392352"/>
                    </a:cubicBezTo>
                    <a:cubicBezTo>
                      <a:pt x="87831" y="392352"/>
                      <a:pt x="0" y="304521"/>
                      <a:pt x="0" y="196176"/>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8253" tIns="68253" rIns="68253" bIns="68253"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700" b="0" i="0" u="none" strike="noStrike" kern="0" cap="none" spc="0" normalizeH="0" baseline="30000" noProof="0" dirty="0" smtClean="0">
                    <a:ln>
                      <a:noFill/>
                    </a:ln>
                    <a:solidFill>
                      <a:prstClr val="white"/>
                    </a:solidFill>
                    <a:effectLst/>
                    <a:uLnTx/>
                    <a:uFillTx/>
                    <a:latin typeface="Calibri" panose="020F0502020204030204"/>
                    <a:ea typeface="+mn-ea"/>
                    <a:cs typeface="+mn-cs"/>
                  </a:rPr>
                  <a:t>nd</a:t>
                </a:r>
              </a:p>
            </p:txBody>
          </p:sp>
          <p:sp>
            <p:nvSpPr>
              <p:cNvPr id="48" name="Freeform 47"/>
              <p:cNvSpPr/>
              <p:nvPr/>
            </p:nvSpPr>
            <p:spPr>
              <a:xfrm rot="16200000">
                <a:off x="2199390" y="1320301"/>
                <a:ext cx="420521" cy="420521"/>
              </a:xfrm>
              <a:custGeom>
                <a:avLst/>
                <a:gdLst>
                  <a:gd name="connsiteX0" fmla="*/ 0 w 420521"/>
                  <a:gd name="connsiteY0" fmla="*/ 210261 h 420521"/>
                  <a:gd name="connsiteX1" fmla="*/ 210261 w 420521"/>
                  <a:gd name="connsiteY1" fmla="*/ 0 h 420521"/>
                  <a:gd name="connsiteX2" fmla="*/ 420522 w 420521"/>
                  <a:gd name="connsiteY2" fmla="*/ 210261 h 420521"/>
                  <a:gd name="connsiteX3" fmla="*/ 210261 w 420521"/>
                  <a:gd name="connsiteY3" fmla="*/ 420522 h 420521"/>
                  <a:gd name="connsiteX4" fmla="*/ 0 w 420521"/>
                  <a:gd name="connsiteY4" fmla="*/ 210261 h 42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21" h="420521">
                    <a:moveTo>
                      <a:pt x="0" y="210261"/>
                    </a:moveTo>
                    <a:cubicBezTo>
                      <a:pt x="0" y="94137"/>
                      <a:pt x="94137" y="0"/>
                      <a:pt x="210261" y="0"/>
                    </a:cubicBezTo>
                    <a:cubicBezTo>
                      <a:pt x="326385" y="0"/>
                      <a:pt x="420522" y="94137"/>
                      <a:pt x="420522" y="210261"/>
                    </a:cubicBezTo>
                    <a:cubicBezTo>
                      <a:pt x="420522" y="326385"/>
                      <a:pt x="326385" y="420522"/>
                      <a:pt x="210261" y="420522"/>
                    </a:cubicBezTo>
                    <a:cubicBezTo>
                      <a:pt x="94137" y="420522"/>
                      <a:pt x="0" y="326385"/>
                      <a:pt x="0" y="210261"/>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2379" tIns="72379" rIns="72379" bIns="72379"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700" b="0" i="0" u="none" strike="noStrike" kern="0" cap="none" spc="0" normalizeH="0" baseline="30000" noProof="0" dirty="0" smtClean="0">
                    <a:ln>
                      <a:noFill/>
                    </a:ln>
                    <a:solidFill>
                      <a:prstClr val="white"/>
                    </a:solidFill>
                    <a:effectLst/>
                    <a:uLnTx/>
                    <a:uFillTx/>
                    <a:latin typeface="Calibri" panose="020F0502020204030204"/>
                    <a:ea typeface="+mn-ea"/>
                    <a:cs typeface="+mn-cs"/>
                  </a:rPr>
                  <a:t>rd</a:t>
                </a:r>
                <a:endPar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9" name="Freeform 48"/>
              <p:cNvSpPr/>
              <p:nvPr/>
            </p:nvSpPr>
            <p:spPr>
              <a:xfrm rot="16200000">
                <a:off x="2199390" y="1918567"/>
                <a:ext cx="420521" cy="420521"/>
              </a:xfrm>
              <a:custGeom>
                <a:avLst/>
                <a:gdLst>
                  <a:gd name="connsiteX0" fmla="*/ 0 w 420521"/>
                  <a:gd name="connsiteY0" fmla="*/ 210261 h 420521"/>
                  <a:gd name="connsiteX1" fmla="*/ 210261 w 420521"/>
                  <a:gd name="connsiteY1" fmla="*/ 0 h 420521"/>
                  <a:gd name="connsiteX2" fmla="*/ 420522 w 420521"/>
                  <a:gd name="connsiteY2" fmla="*/ 210261 h 420521"/>
                  <a:gd name="connsiteX3" fmla="*/ 210261 w 420521"/>
                  <a:gd name="connsiteY3" fmla="*/ 420522 h 420521"/>
                  <a:gd name="connsiteX4" fmla="*/ 0 w 420521"/>
                  <a:gd name="connsiteY4" fmla="*/ 210261 h 42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21" h="420521">
                    <a:moveTo>
                      <a:pt x="0" y="210261"/>
                    </a:moveTo>
                    <a:cubicBezTo>
                      <a:pt x="0" y="94137"/>
                      <a:pt x="94137" y="0"/>
                      <a:pt x="210261" y="0"/>
                    </a:cubicBezTo>
                    <a:cubicBezTo>
                      <a:pt x="326385" y="0"/>
                      <a:pt x="420522" y="94137"/>
                      <a:pt x="420522" y="210261"/>
                    </a:cubicBezTo>
                    <a:cubicBezTo>
                      <a:pt x="420522" y="326385"/>
                      <a:pt x="326385" y="420522"/>
                      <a:pt x="210261" y="420522"/>
                    </a:cubicBezTo>
                    <a:cubicBezTo>
                      <a:pt x="94137" y="420522"/>
                      <a:pt x="0" y="326385"/>
                      <a:pt x="0" y="210261"/>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2379" tIns="72379" rIns="72379" bIns="72379"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4</a:t>
                </a:r>
                <a:r>
                  <a:rPr kumimoji="0" lang="en-US" sz="1700" b="0" i="0" u="none" strike="noStrike" kern="0" cap="none" spc="0" normalizeH="0" baseline="30000" noProof="0" dirty="0" smtClean="0">
                    <a:ln>
                      <a:noFill/>
                    </a:ln>
                    <a:solidFill>
                      <a:prstClr val="white"/>
                    </a:solidFill>
                    <a:effectLst/>
                    <a:uLnTx/>
                    <a:uFillTx/>
                    <a:latin typeface="Calibri" panose="020F0502020204030204"/>
                    <a:ea typeface="+mn-ea"/>
                    <a:cs typeface="+mn-cs"/>
                  </a:rPr>
                  <a:t>th</a:t>
                </a:r>
              </a:p>
            </p:txBody>
          </p:sp>
          <p:sp>
            <p:nvSpPr>
              <p:cNvPr id="50" name="Freeform 49"/>
              <p:cNvSpPr/>
              <p:nvPr/>
            </p:nvSpPr>
            <p:spPr>
              <a:xfrm rot="16200000">
                <a:off x="1900257" y="2436681"/>
                <a:ext cx="420521" cy="420521"/>
              </a:xfrm>
              <a:custGeom>
                <a:avLst/>
                <a:gdLst>
                  <a:gd name="connsiteX0" fmla="*/ 0 w 420521"/>
                  <a:gd name="connsiteY0" fmla="*/ 210261 h 420521"/>
                  <a:gd name="connsiteX1" fmla="*/ 210261 w 420521"/>
                  <a:gd name="connsiteY1" fmla="*/ 0 h 420521"/>
                  <a:gd name="connsiteX2" fmla="*/ 420522 w 420521"/>
                  <a:gd name="connsiteY2" fmla="*/ 210261 h 420521"/>
                  <a:gd name="connsiteX3" fmla="*/ 210261 w 420521"/>
                  <a:gd name="connsiteY3" fmla="*/ 420522 h 420521"/>
                  <a:gd name="connsiteX4" fmla="*/ 0 w 420521"/>
                  <a:gd name="connsiteY4" fmla="*/ 210261 h 42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21" h="420521">
                    <a:moveTo>
                      <a:pt x="0" y="210261"/>
                    </a:moveTo>
                    <a:cubicBezTo>
                      <a:pt x="0" y="94137"/>
                      <a:pt x="94137" y="0"/>
                      <a:pt x="210261" y="0"/>
                    </a:cubicBezTo>
                    <a:cubicBezTo>
                      <a:pt x="326385" y="0"/>
                      <a:pt x="420522" y="94137"/>
                      <a:pt x="420522" y="210261"/>
                    </a:cubicBezTo>
                    <a:cubicBezTo>
                      <a:pt x="420522" y="326385"/>
                      <a:pt x="326385" y="420522"/>
                      <a:pt x="210261" y="420522"/>
                    </a:cubicBezTo>
                    <a:cubicBezTo>
                      <a:pt x="94137" y="420522"/>
                      <a:pt x="0" y="326385"/>
                      <a:pt x="0" y="210261"/>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2379" tIns="72379" rIns="72379" bIns="72379"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5</a:t>
                </a:r>
                <a:r>
                  <a:rPr kumimoji="0" lang="en-US" sz="1700" b="0" i="0" u="none" strike="noStrike" kern="0" cap="none" spc="0" normalizeH="0" baseline="30000" noProof="0" dirty="0" smtClean="0">
                    <a:ln>
                      <a:noFill/>
                    </a:ln>
                    <a:solidFill>
                      <a:prstClr val="white"/>
                    </a:solidFill>
                    <a:effectLst/>
                    <a:uLnTx/>
                    <a:uFillTx/>
                    <a:latin typeface="Calibri" panose="020F0502020204030204"/>
                    <a:ea typeface="+mn-ea"/>
                    <a:cs typeface="+mn-cs"/>
                  </a:rPr>
                  <a:t>th</a:t>
                </a: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 </a:t>
                </a:r>
              </a:p>
            </p:txBody>
          </p:sp>
          <p:sp>
            <p:nvSpPr>
              <p:cNvPr id="55" name="Freeform 54"/>
              <p:cNvSpPr/>
              <p:nvPr/>
            </p:nvSpPr>
            <p:spPr>
              <a:xfrm rot="16494951" flipV="1">
                <a:off x="1211101" y="1052264"/>
                <a:ext cx="613161" cy="160201"/>
              </a:xfrm>
              <a:custGeom>
                <a:avLst/>
                <a:gdLst/>
                <a:ahLst/>
                <a:cxnLst/>
                <a:rect l="0" t="0" r="0" b="0"/>
                <a:pathLst>
                  <a:path>
                    <a:moveTo>
                      <a:pt x="0" y="28300"/>
                    </a:moveTo>
                    <a:lnTo>
                      <a:pt x="475551" y="28300"/>
                    </a:lnTo>
                  </a:path>
                </a:pathLst>
              </a:custGeom>
              <a:noFill/>
              <a:ln w="12700" cap="flat" cmpd="sng" algn="ctr">
                <a:solidFill>
                  <a:srgbClr val="ED7D31">
                    <a:shade val="60000"/>
                    <a:hueOff val="0"/>
                    <a:satOff val="0"/>
                    <a:lumOff val="0"/>
                    <a:alphaOff val="0"/>
                  </a:srgbClr>
                </a:solidFill>
                <a:prstDash val="solid"/>
                <a:miter lim="800000"/>
              </a:ln>
              <a:effectLst/>
            </p:spPr>
          </p:sp>
          <p:sp>
            <p:nvSpPr>
              <p:cNvPr id="56" name="Freeform 55"/>
              <p:cNvSpPr/>
              <p:nvPr/>
            </p:nvSpPr>
            <p:spPr>
              <a:xfrm rot="16200000">
                <a:off x="1403535" y="616011"/>
                <a:ext cx="392351" cy="392351"/>
              </a:xfrm>
              <a:custGeom>
                <a:avLst/>
                <a:gdLst>
                  <a:gd name="connsiteX0" fmla="*/ 0 w 392351"/>
                  <a:gd name="connsiteY0" fmla="*/ 196176 h 392351"/>
                  <a:gd name="connsiteX1" fmla="*/ 196176 w 392351"/>
                  <a:gd name="connsiteY1" fmla="*/ 0 h 392351"/>
                  <a:gd name="connsiteX2" fmla="*/ 392352 w 392351"/>
                  <a:gd name="connsiteY2" fmla="*/ 196176 h 392351"/>
                  <a:gd name="connsiteX3" fmla="*/ 196176 w 392351"/>
                  <a:gd name="connsiteY3" fmla="*/ 392352 h 392351"/>
                  <a:gd name="connsiteX4" fmla="*/ 0 w 392351"/>
                  <a:gd name="connsiteY4" fmla="*/ 196176 h 39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51" h="392351">
                    <a:moveTo>
                      <a:pt x="0" y="196176"/>
                    </a:moveTo>
                    <a:cubicBezTo>
                      <a:pt x="0" y="87831"/>
                      <a:pt x="87831" y="0"/>
                      <a:pt x="196176" y="0"/>
                    </a:cubicBezTo>
                    <a:cubicBezTo>
                      <a:pt x="304521" y="0"/>
                      <a:pt x="392352" y="87831"/>
                      <a:pt x="392352" y="196176"/>
                    </a:cubicBezTo>
                    <a:cubicBezTo>
                      <a:pt x="392352" y="304521"/>
                      <a:pt x="304521" y="392352"/>
                      <a:pt x="196176" y="392352"/>
                    </a:cubicBezTo>
                    <a:cubicBezTo>
                      <a:pt x="87831" y="392352"/>
                      <a:pt x="0" y="304521"/>
                      <a:pt x="0" y="196176"/>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8253" tIns="68253" rIns="68253" bIns="68253"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700" b="0" i="0" u="none" strike="noStrike" kern="0" cap="none" spc="0" normalizeH="0" baseline="30000" noProof="0" dirty="0" smtClean="0">
                    <a:ln>
                      <a:noFill/>
                    </a:ln>
                    <a:solidFill>
                      <a:prstClr val="white"/>
                    </a:solidFill>
                    <a:effectLst/>
                    <a:uLnTx/>
                    <a:uFillTx/>
                    <a:latin typeface="Calibri" panose="020F0502020204030204"/>
                    <a:ea typeface="+mn-ea"/>
                    <a:cs typeface="+mn-cs"/>
                  </a:rPr>
                  <a:t>st</a:t>
                </a:r>
              </a:p>
            </p:txBody>
          </p:sp>
        </p:grpSp>
        <p:grpSp>
          <p:nvGrpSpPr>
            <p:cNvPr id="9" name="Group 8"/>
            <p:cNvGrpSpPr/>
            <p:nvPr/>
          </p:nvGrpSpPr>
          <p:grpSpPr>
            <a:xfrm rot="5400000">
              <a:off x="4377393" y="4703269"/>
              <a:ext cx="1455954" cy="1652665"/>
              <a:chOff x="4077023" y="370811"/>
              <a:chExt cx="1486415" cy="1687241"/>
            </a:xfrm>
            <a:solidFill>
              <a:srgbClr val="00B050"/>
            </a:solidFill>
          </p:grpSpPr>
          <p:sp>
            <p:nvSpPr>
              <p:cNvPr id="35" name="Freeform 34"/>
              <p:cNvSpPr/>
              <p:nvPr/>
            </p:nvSpPr>
            <p:spPr>
              <a:xfrm rot="2485284">
                <a:off x="4690789" y="1527877"/>
                <a:ext cx="344025" cy="62402"/>
              </a:xfrm>
              <a:custGeom>
                <a:avLst/>
                <a:gdLst/>
                <a:ahLst/>
                <a:cxnLst/>
                <a:rect l="0" t="0" r="0" b="0"/>
                <a:pathLst>
                  <a:path>
                    <a:moveTo>
                      <a:pt x="0" y="31201"/>
                    </a:moveTo>
                    <a:lnTo>
                      <a:pt x="344025" y="31201"/>
                    </a:lnTo>
                  </a:path>
                </a:pathLst>
              </a:custGeom>
              <a:grpFill/>
              <a:ln w="12700" cap="flat" cmpd="sng" algn="ctr">
                <a:solidFill>
                  <a:srgbClr val="ED7D31">
                    <a:shade val="60000"/>
                    <a:hueOff val="0"/>
                    <a:satOff val="0"/>
                    <a:lumOff val="0"/>
                    <a:alphaOff val="0"/>
                  </a:srgbClr>
                </a:solidFill>
                <a:prstDash val="dash"/>
                <a:miter lim="800000"/>
              </a:ln>
              <a:effectLst/>
            </p:spPr>
          </p:sp>
          <p:sp>
            <p:nvSpPr>
              <p:cNvPr id="36" name="Freeform 35"/>
              <p:cNvSpPr/>
              <p:nvPr/>
            </p:nvSpPr>
            <p:spPr>
              <a:xfrm>
                <a:off x="4733815" y="1175467"/>
                <a:ext cx="366003" cy="62402"/>
              </a:xfrm>
              <a:custGeom>
                <a:avLst/>
                <a:gdLst/>
                <a:ahLst/>
                <a:cxnLst/>
                <a:rect l="0" t="0" r="0" b="0"/>
                <a:pathLst>
                  <a:path>
                    <a:moveTo>
                      <a:pt x="0" y="31201"/>
                    </a:moveTo>
                    <a:lnTo>
                      <a:pt x="366003" y="31201"/>
                    </a:lnTo>
                  </a:path>
                </a:pathLst>
              </a:custGeom>
              <a:grpFill/>
              <a:ln w="12700" cap="flat" cmpd="sng" algn="ctr">
                <a:solidFill>
                  <a:srgbClr val="ED7D31">
                    <a:shade val="60000"/>
                    <a:hueOff val="0"/>
                    <a:satOff val="0"/>
                    <a:lumOff val="0"/>
                    <a:alphaOff val="0"/>
                  </a:srgbClr>
                </a:solidFill>
                <a:prstDash val="dash"/>
                <a:miter lim="800000"/>
              </a:ln>
              <a:effectLst/>
            </p:spPr>
          </p:sp>
          <p:sp>
            <p:nvSpPr>
              <p:cNvPr id="37" name="Freeform 36"/>
              <p:cNvSpPr/>
              <p:nvPr/>
            </p:nvSpPr>
            <p:spPr>
              <a:xfrm rot="19173873">
                <a:off x="4687993" y="820591"/>
                <a:ext cx="383667" cy="62402"/>
              </a:xfrm>
              <a:custGeom>
                <a:avLst/>
                <a:gdLst/>
                <a:ahLst/>
                <a:cxnLst/>
                <a:rect l="0" t="0" r="0" b="0"/>
                <a:pathLst>
                  <a:path>
                    <a:moveTo>
                      <a:pt x="0" y="31201"/>
                    </a:moveTo>
                    <a:lnTo>
                      <a:pt x="383667" y="31201"/>
                    </a:lnTo>
                  </a:path>
                </a:pathLst>
              </a:custGeom>
              <a:grpFill/>
              <a:ln w="12700" cap="flat" cmpd="sng" algn="ctr">
                <a:solidFill>
                  <a:srgbClr val="ED7D31">
                    <a:shade val="60000"/>
                    <a:hueOff val="0"/>
                    <a:satOff val="0"/>
                    <a:lumOff val="0"/>
                    <a:alphaOff val="0"/>
                  </a:srgbClr>
                </a:solidFill>
                <a:prstDash val="solid"/>
                <a:miter lim="800000"/>
              </a:ln>
              <a:effectLst/>
            </p:spPr>
          </p:sp>
          <p:sp>
            <p:nvSpPr>
              <p:cNvPr id="38" name="Oval 37"/>
              <p:cNvSpPr/>
              <p:nvPr/>
            </p:nvSpPr>
            <p:spPr>
              <a:xfrm rot="16200000">
                <a:off x="4077023" y="820319"/>
                <a:ext cx="772697" cy="772697"/>
              </a:xfrm>
              <a:prstGeom prst="ellipse">
                <a:avLst/>
              </a:prstGeom>
              <a:grp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NH</a:t>
                </a:r>
                <a:r>
                  <a:rPr kumimoji="0" lang="en-US" sz="1800" b="0" i="0" u="none" strike="noStrike" kern="0" cap="none" spc="0" normalizeH="0" baseline="-25000" noProof="0" dirty="0" smtClean="0">
                    <a:ln>
                      <a:noFill/>
                    </a:ln>
                    <a:solidFill>
                      <a:prstClr val="white"/>
                    </a:solidFill>
                    <a:effectLst/>
                    <a:uLnTx/>
                    <a:uFillTx/>
                    <a:latin typeface="Calibri" panose="020F0502020204030204"/>
                    <a:ea typeface="+mn-ea"/>
                    <a:cs typeface="+mn-cs"/>
                  </a:rPr>
                  <a:t>3</a:t>
                </a:r>
              </a:p>
            </p:txBody>
          </p:sp>
          <p:sp>
            <p:nvSpPr>
              <p:cNvPr id="39" name="Freeform 38"/>
              <p:cNvSpPr/>
              <p:nvPr/>
            </p:nvSpPr>
            <p:spPr>
              <a:xfrm rot="16200000">
                <a:off x="4974178" y="370811"/>
                <a:ext cx="432561" cy="432561"/>
              </a:xfrm>
              <a:custGeom>
                <a:avLst/>
                <a:gdLst>
                  <a:gd name="connsiteX0" fmla="*/ 0 w 432561"/>
                  <a:gd name="connsiteY0" fmla="*/ 216281 h 432561"/>
                  <a:gd name="connsiteX1" fmla="*/ 216281 w 432561"/>
                  <a:gd name="connsiteY1" fmla="*/ 0 h 432561"/>
                  <a:gd name="connsiteX2" fmla="*/ 432562 w 432561"/>
                  <a:gd name="connsiteY2" fmla="*/ 216281 h 432561"/>
                  <a:gd name="connsiteX3" fmla="*/ 216281 w 432561"/>
                  <a:gd name="connsiteY3" fmla="*/ 432562 h 432561"/>
                  <a:gd name="connsiteX4" fmla="*/ 0 w 432561"/>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1" h="432561">
                    <a:moveTo>
                      <a:pt x="0" y="216281"/>
                    </a:moveTo>
                    <a:cubicBezTo>
                      <a:pt x="0" y="96832"/>
                      <a:pt x="96832" y="0"/>
                      <a:pt x="216281" y="0"/>
                    </a:cubicBezTo>
                    <a:cubicBezTo>
                      <a:pt x="335730" y="0"/>
                      <a:pt x="432562" y="96832"/>
                      <a:pt x="432562" y="216281"/>
                    </a:cubicBezTo>
                    <a:cubicBezTo>
                      <a:pt x="432562" y="335730"/>
                      <a:pt x="335730" y="432562"/>
                      <a:pt x="216281" y="432562"/>
                    </a:cubicBezTo>
                    <a:cubicBezTo>
                      <a:pt x="96832" y="432562"/>
                      <a:pt x="0" y="335730"/>
                      <a:pt x="0" y="216281"/>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5412" tIns="75412" rIns="75412" bIns="75412"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st</a:t>
                </a:r>
              </a:p>
            </p:txBody>
          </p:sp>
          <p:sp>
            <p:nvSpPr>
              <p:cNvPr id="40" name="Freeform 39"/>
              <p:cNvSpPr/>
              <p:nvPr/>
            </p:nvSpPr>
            <p:spPr>
              <a:xfrm rot="16200000">
                <a:off x="5099820" y="974859"/>
                <a:ext cx="463618" cy="463618"/>
              </a:xfrm>
              <a:custGeom>
                <a:avLst/>
                <a:gdLst>
                  <a:gd name="connsiteX0" fmla="*/ 0 w 463618"/>
                  <a:gd name="connsiteY0" fmla="*/ 231809 h 463618"/>
                  <a:gd name="connsiteX1" fmla="*/ 231809 w 463618"/>
                  <a:gd name="connsiteY1" fmla="*/ 0 h 463618"/>
                  <a:gd name="connsiteX2" fmla="*/ 463618 w 463618"/>
                  <a:gd name="connsiteY2" fmla="*/ 231809 h 463618"/>
                  <a:gd name="connsiteX3" fmla="*/ 231809 w 463618"/>
                  <a:gd name="connsiteY3" fmla="*/ 463618 h 463618"/>
                  <a:gd name="connsiteX4" fmla="*/ 0 w 463618"/>
                  <a:gd name="connsiteY4" fmla="*/ 231809 h 46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18" h="463618">
                    <a:moveTo>
                      <a:pt x="0" y="231809"/>
                    </a:moveTo>
                    <a:cubicBezTo>
                      <a:pt x="0" y="103784"/>
                      <a:pt x="103784" y="0"/>
                      <a:pt x="231809" y="0"/>
                    </a:cubicBezTo>
                    <a:cubicBezTo>
                      <a:pt x="359834" y="0"/>
                      <a:pt x="463618" y="103784"/>
                      <a:pt x="463618" y="231809"/>
                    </a:cubicBezTo>
                    <a:cubicBezTo>
                      <a:pt x="463618" y="359834"/>
                      <a:pt x="359834" y="463618"/>
                      <a:pt x="231809" y="463618"/>
                    </a:cubicBezTo>
                    <a:cubicBezTo>
                      <a:pt x="103784" y="463618"/>
                      <a:pt x="0" y="359834"/>
                      <a:pt x="0" y="231809"/>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9960" tIns="79960" rIns="79960" bIns="7996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nd</a:t>
                </a:r>
                <a:endPar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1" name="Freeform 40"/>
              <p:cNvSpPr/>
              <p:nvPr/>
            </p:nvSpPr>
            <p:spPr>
              <a:xfrm rot="16200000">
                <a:off x="4933806" y="1594434"/>
                <a:ext cx="463618" cy="463618"/>
              </a:xfrm>
              <a:custGeom>
                <a:avLst/>
                <a:gdLst>
                  <a:gd name="connsiteX0" fmla="*/ 0 w 463618"/>
                  <a:gd name="connsiteY0" fmla="*/ 231809 h 463618"/>
                  <a:gd name="connsiteX1" fmla="*/ 231809 w 463618"/>
                  <a:gd name="connsiteY1" fmla="*/ 0 h 463618"/>
                  <a:gd name="connsiteX2" fmla="*/ 463618 w 463618"/>
                  <a:gd name="connsiteY2" fmla="*/ 231809 h 463618"/>
                  <a:gd name="connsiteX3" fmla="*/ 231809 w 463618"/>
                  <a:gd name="connsiteY3" fmla="*/ 463618 h 463618"/>
                  <a:gd name="connsiteX4" fmla="*/ 0 w 463618"/>
                  <a:gd name="connsiteY4" fmla="*/ 231809 h 46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18" h="463618">
                    <a:moveTo>
                      <a:pt x="0" y="231809"/>
                    </a:moveTo>
                    <a:cubicBezTo>
                      <a:pt x="0" y="103784"/>
                      <a:pt x="103784" y="0"/>
                      <a:pt x="231809" y="0"/>
                    </a:cubicBezTo>
                    <a:cubicBezTo>
                      <a:pt x="359834" y="0"/>
                      <a:pt x="463618" y="103784"/>
                      <a:pt x="463618" y="231809"/>
                    </a:cubicBezTo>
                    <a:cubicBezTo>
                      <a:pt x="463618" y="359834"/>
                      <a:pt x="359834" y="463618"/>
                      <a:pt x="231809" y="463618"/>
                    </a:cubicBezTo>
                    <a:cubicBezTo>
                      <a:pt x="103784" y="463618"/>
                      <a:pt x="0" y="359834"/>
                      <a:pt x="0" y="231809"/>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9960" tIns="79960" rIns="79960" bIns="7996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rd</a:t>
                </a:r>
              </a:p>
            </p:txBody>
          </p:sp>
        </p:grpSp>
        <p:grpSp>
          <p:nvGrpSpPr>
            <p:cNvPr id="10" name="Group 9"/>
            <p:cNvGrpSpPr/>
            <p:nvPr/>
          </p:nvGrpSpPr>
          <p:grpSpPr>
            <a:xfrm rot="5984549">
              <a:off x="2860516" y="4832451"/>
              <a:ext cx="1401169" cy="992020"/>
              <a:chOff x="2236981" y="2845538"/>
              <a:chExt cx="1490669" cy="1055386"/>
            </a:xfrm>
            <a:solidFill>
              <a:srgbClr val="FF0000"/>
            </a:solidFill>
          </p:grpSpPr>
          <p:sp>
            <p:nvSpPr>
              <p:cNvPr id="31" name="Freeform 30"/>
              <p:cNvSpPr/>
              <p:nvPr/>
            </p:nvSpPr>
            <p:spPr>
              <a:xfrm rot="19985571">
                <a:off x="2873073" y="3236354"/>
                <a:ext cx="467874" cy="62841"/>
              </a:xfrm>
              <a:custGeom>
                <a:avLst/>
                <a:gdLst/>
                <a:ahLst/>
                <a:cxnLst/>
                <a:rect l="0" t="0" r="0" b="0"/>
                <a:pathLst>
                  <a:path>
                    <a:moveTo>
                      <a:pt x="0" y="31420"/>
                    </a:moveTo>
                    <a:lnTo>
                      <a:pt x="467874" y="31420"/>
                    </a:lnTo>
                  </a:path>
                </a:pathLst>
              </a:custGeom>
              <a:grpFill/>
              <a:ln w="12700" cap="flat" cmpd="sng" algn="ctr">
                <a:solidFill>
                  <a:srgbClr val="ED7D31">
                    <a:shade val="60000"/>
                    <a:hueOff val="0"/>
                    <a:satOff val="0"/>
                    <a:lumOff val="0"/>
                    <a:alphaOff val="0"/>
                  </a:srgbClr>
                </a:solidFill>
                <a:prstDash val="solid"/>
                <a:miter lim="800000"/>
              </a:ln>
              <a:effectLst/>
            </p:spPr>
          </p:sp>
          <p:sp>
            <p:nvSpPr>
              <p:cNvPr id="32" name="Oval 31"/>
              <p:cNvSpPr/>
              <p:nvPr/>
            </p:nvSpPr>
            <p:spPr>
              <a:xfrm rot="16200000">
                <a:off x="2236981" y="3122786"/>
                <a:ext cx="778138" cy="778138"/>
              </a:xfrm>
              <a:prstGeom prst="ellipse">
                <a:avLst/>
              </a:prstGeom>
              <a:grp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SO</a:t>
                </a:r>
                <a:r>
                  <a:rPr kumimoji="0" lang="en-US" altLang="zh-CN" sz="1800" b="0" i="0" u="none" strike="noStrike" kern="0" cap="none" spc="0" normalizeH="0" baseline="-25000" noProof="0" dirty="0" smtClean="0">
                    <a:ln>
                      <a:noFill/>
                    </a:ln>
                    <a:solidFill>
                      <a:prstClr val="white"/>
                    </a:solidFill>
                    <a:effectLst/>
                    <a:uLnTx/>
                    <a:uFillTx/>
                    <a:latin typeface="Calibri" panose="020F0502020204030204"/>
                    <a:ea typeface="等线" panose="02010600030101010101" pitchFamily="2" charset="-122"/>
                    <a:cs typeface="+mn-cs"/>
                  </a:rPr>
                  <a:t>2</a:t>
                </a:r>
                <a:endParaRPr kumimoji="0" lang="en-US" sz="1800" b="0" i="0" u="none" strike="noStrike" kern="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33" name="Freeform 32"/>
              <p:cNvSpPr/>
              <p:nvPr/>
            </p:nvSpPr>
            <p:spPr>
              <a:xfrm rot="16200000">
                <a:off x="3292043" y="2845538"/>
                <a:ext cx="435607" cy="435607"/>
              </a:xfrm>
              <a:custGeom>
                <a:avLst/>
                <a:gdLst>
                  <a:gd name="connsiteX0" fmla="*/ 0 w 435607"/>
                  <a:gd name="connsiteY0" fmla="*/ 217804 h 435607"/>
                  <a:gd name="connsiteX1" fmla="*/ 217804 w 435607"/>
                  <a:gd name="connsiteY1" fmla="*/ 0 h 435607"/>
                  <a:gd name="connsiteX2" fmla="*/ 435608 w 435607"/>
                  <a:gd name="connsiteY2" fmla="*/ 217804 h 435607"/>
                  <a:gd name="connsiteX3" fmla="*/ 217804 w 435607"/>
                  <a:gd name="connsiteY3" fmla="*/ 435608 h 435607"/>
                  <a:gd name="connsiteX4" fmla="*/ 0 w 435607"/>
                  <a:gd name="connsiteY4" fmla="*/ 217804 h 435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07" h="435607">
                    <a:moveTo>
                      <a:pt x="0" y="217804"/>
                    </a:moveTo>
                    <a:cubicBezTo>
                      <a:pt x="0" y="97514"/>
                      <a:pt x="97514" y="0"/>
                      <a:pt x="217804" y="0"/>
                    </a:cubicBezTo>
                    <a:cubicBezTo>
                      <a:pt x="338094" y="0"/>
                      <a:pt x="435608" y="97514"/>
                      <a:pt x="435608" y="217804"/>
                    </a:cubicBezTo>
                    <a:cubicBezTo>
                      <a:pt x="435608" y="338094"/>
                      <a:pt x="338094" y="435608"/>
                      <a:pt x="217804" y="435608"/>
                    </a:cubicBezTo>
                    <a:cubicBezTo>
                      <a:pt x="97514" y="435608"/>
                      <a:pt x="0" y="338094"/>
                      <a:pt x="0" y="217804"/>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5858" tIns="75858" rIns="75858" bIns="75858"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800" b="0" i="0" u="none" strike="noStrike" kern="0" cap="none" spc="0" normalizeH="0" baseline="30000" noProof="0" dirty="0" smtClean="0">
                    <a:ln>
                      <a:noFill/>
                    </a:ln>
                    <a:solidFill>
                      <a:prstClr val="white"/>
                    </a:solidFill>
                    <a:effectLst/>
                    <a:uLnTx/>
                    <a:uFillTx/>
                    <a:latin typeface="Calibri" panose="020F0502020204030204"/>
                    <a:ea typeface="+mn-ea"/>
                    <a:cs typeface="+mn-cs"/>
                  </a:rPr>
                  <a:t>st</a:t>
                </a:r>
              </a:p>
            </p:txBody>
          </p:sp>
        </p:grpSp>
        <p:grpSp>
          <p:nvGrpSpPr>
            <p:cNvPr id="11" name="Group 10"/>
            <p:cNvGrpSpPr/>
            <p:nvPr/>
          </p:nvGrpSpPr>
          <p:grpSpPr>
            <a:xfrm rot="4641280">
              <a:off x="7302024" y="3824076"/>
              <a:ext cx="1384278" cy="980061"/>
              <a:chOff x="2236982" y="2845537"/>
              <a:chExt cx="1490668" cy="1055385"/>
            </a:xfrm>
            <a:solidFill>
              <a:srgbClr val="7030A0"/>
            </a:solidFill>
          </p:grpSpPr>
          <p:sp>
            <p:nvSpPr>
              <p:cNvPr id="27" name="Freeform 26"/>
              <p:cNvSpPr/>
              <p:nvPr/>
            </p:nvSpPr>
            <p:spPr>
              <a:xfrm rot="19985571">
                <a:off x="2873073" y="3236354"/>
                <a:ext cx="467874" cy="62841"/>
              </a:xfrm>
              <a:custGeom>
                <a:avLst/>
                <a:gdLst/>
                <a:ahLst/>
                <a:cxnLst/>
                <a:rect l="0" t="0" r="0" b="0"/>
                <a:pathLst>
                  <a:path>
                    <a:moveTo>
                      <a:pt x="0" y="31420"/>
                    </a:moveTo>
                    <a:lnTo>
                      <a:pt x="467874" y="31420"/>
                    </a:lnTo>
                  </a:path>
                </a:pathLst>
              </a:custGeom>
              <a:grpFill/>
              <a:ln w="12700" cap="flat" cmpd="sng" algn="ctr">
                <a:solidFill>
                  <a:srgbClr val="ED7D31">
                    <a:shade val="60000"/>
                    <a:hueOff val="0"/>
                    <a:satOff val="0"/>
                    <a:lumOff val="0"/>
                    <a:alphaOff val="0"/>
                  </a:srgbClr>
                </a:solidFill>
                <a:prstDash val="solid"/>
                <a:miter lim="800000"/>
              </a:ln>
              <a:effectLst/>
            </p:spPr>
          </p:sp>
          <p:sp>
            <p:nvSpPr>
              <p:cNvPr id="28" name="Oval 27"/>
              <p:cNvSpPr/>
              <p:nvPr/>
            </p:nvSpPr>
            <p:spPr>
              <a:xfrm rot="14545491">
                <a:off x="2236982" y="3122785"/>
                <a:ext cx="778137" cy="778138"/>
              </a:xfrm>
              <a:prstGeom prst="ellipse">
                <a:avLst/>
              </a:prstGeom>
              <a:grp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POA</a:t>
                </a:r>
                <a:endParaRPr kumimoji="0" lang="en-US" sz="1800" b="0" i="0" u="none" strike="noStrike" kern="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29" name="Freeform 28"/>
              <p:cNvSpPr/>
              <p:nvPr/>
            </p:nvSpPr>
            <p:spPr>
              <a:xfrm rot="14400000">
                <a:off x="3292043" y="2845537"/>
                <a:ext cx="435607" cy="435607"/>
              </a:xfrm>
              <a:custGeom>
                <a:avLst/>
                <a:gdLst>
                  <a:gd name="connsiteX0" fmla="*/ 0 w 435607"/>
                  <a:gd name="connsiteY0" fmla="*/ 217804 h 435607"/>
                  <a:gd name="connsiteX1" fmla="*/ 217804 w 435607"/>
                  <a:gd name="connsiteY1" fmla="*/ 0 h 435607"/>
                  <a:gd name="connsiteX2" fmla="*/ 435608 w 435607"/>
                  <a:gd name="connsiteY2" fmla="*/ 217804 h 435607"/>
                  <a:gd name="connsiteX3" fmla="*/ 217804 w 435607"/>
                  <a:gd name="connsiteY3" fmla="*/ 435608 h 435607"/>
                  <a:gd name="connsiteX4" fmla="*/ 0 w 435607"/>
                  <a:gd name="connsiteY4" fmla="*/ 217804 h 435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07" h="435607">
                    <a:moveTo>
                      <a:pt x="0" y="217804"/>
                    </a:moveTo>
                    <a:cubicBezTo>
                      <a:pt x="0" y="97514"/>
                      <a:pt x="97514" y="0"/>
                      <a:pt x="217804" y="0"/>
                    </a:cubicBezTo>
                    <a:cubicBezTo>
                      <a:pt x="338094" y="0"/>
                      <a:pt x="435608" y="97514"/>
                      <a:pt x="435608" y="217804"/>
                    </a:cubicBezTo>
                    <a:cubicBezTo>
                      <a:pt x="435608" y="338094"/>
                      <a:pt x="338094" y="435608"/>
                      <a:pt x="217804" y="435608"/>
                    </a:cubicBezTo>
                    <a:cubicBezTo>
                      <a:pt x="97514" y="435608"/>
                      <a:pt x="0" y="338094"/>
                      <a:pt x="0" y="217804"/>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5858" tIns="75858" rIns="75858" bIns="75858"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st</a:t>
                </a:r>
              </a:p>
            </p:txBody>
          </p:sp>
        </p:grpSp>
        <p:grpSp>
          <p:nvGrpSpPr>
            <p:cNvPr id="12" name="Group 11"/>
            <p:cNvGrpSpPr/>
            <p:nvPr/>
          </p:nvGrpSpPr>
          <p:grpSpPr>
            <a:xfrm rot="4145498">
              <a:off x="6137904" y="4173374"/>
              <a:ext cx="1455954" cy="1652665"/>
              <a:chOff x="4077023" y="370811"/>
              <a:chExt cx="1486415" cy="1687241"/>
            </a:xfrm>
            <a:solidFill>
              <a:srgbClr val="0070C0"/>
            </a:solidFill>
          </p:grpSpPr>
          <p:sp>
            <p:nvSpPr>
              <p:cNvPr id="20" name="Freeform 19"/>
              <p:cNvSpPr/>
              <p:nvPr/>
            </p:nvSpPr>
            <p:spPr>
              <a:xfrm rot="2485284">
                <a:off x="4690789" y="1527877"/>
                <a:ext cx="344025" cy="62402"/>
              </a:xfrm>
              <a:custGeom>
                <a:avLst/>
                <a:gdLst/>
                <a:ahLst/>
                <a:cxnLst/>
                <a:rect l="0" t="0" r="0" b="0"/>
                <a:pathLst>
                  <a:path>
                    <a:moveTo>
                      <a:pt x="0" y="31201"/>
                    </a:moveTo>
                    <a:lnTo>
                      <a:pt x="344025" y="31201"/>
                    </a:lnTo>
                  </a:path>
                </a:pathLst>
              </a:custGeom>
              <a:grpFill/>
              <a:ln w="12700" cap="flat" cmpd="sng" algn="ctr">
                <a:solidFill>
                  <a:srgbClr val="ED7D31">
                    <a:shade val="60000"/>
                    <a:hueOff val="0"/>
                    <a:satOff val="0"/>
                    <a:lumOff val="0"/>
                    <a:alphaOff val="0"/>
                  </a:srgbClr>
                </a:solidFill>
                <a:prstDash val="dash"/>
                <a:miter lim="800000"/>
              </a:ln>
              <a:effectLst/>
            </p:spPr>
          </p:sp>
          <p:sp>
            <p:nvSpPr>
              <p:cNvPr id="21" name="Freeform 20"/>
              <p:cNvSpPr/>
              <p:nvPr/>
            </p:nvSpPr>
            <p:spPr>
              <a:xfrm>
                <a:off x="4733815" y="1175467"/>
                <a:ext cx="366003" cy="62402"/>
              </a:xfrm>
              <a:custGeom>
                <a:avLst/>
                <a:gdLst/>
                <a:ahLst/>
                <a:cxnLst/>
                <a:rect l="0" t="0" r="0" b="0"/>
                <a:pathLst>
                  <a:path>
                    <a:moveTo>
                      <a:pt x="0" y="31201"/>
                    </a:moveTo>
                    <a:lnTo>
                      <a:pt x="366003" y="31201"/>
                    </a:lnTo>
                  </a:path>
                </a:pathLst>
              </a:custGeom>
              <a:grpFill/>
              <a:ln w="12700" cap="flat" cmpd="sng" algn="ctr">
                <a:solidFill>
                  <a:srgbClr val="ED7D31">
                    <a:shade val="60000"/>
                    <a:hueOff val="0"/>
                    <a:satOff val="0"/>
                    <a:lumOff val="0"/>
                    <a:alphaOff val="0"/>
                  </a:srgbClr>
                </a:solidFill>
                <a:prstDash val="solid"/>
                <a:miter lim="800000"/>
              </a:ln>
              <a:effectLst/>
            </p:spPr>
          </p:sp>
          <p:sp>
            <p:nvSpPr>
              <p:cNvPr id="22" name="Freeform 21"/>
              <p:cNvSpPr/>
              <p:nvPr/>
            </p:nvSpPr>
            <p:spPr>
              <a:xfrm rot="19173873">
                <a:off x="4687993" y="820591"/>
                <a:ext cx="383667" cy="62402"/>
              </a:xfrm>
              <a:custGeom>
                <a:avLst/>
                <a:gdLst/>
                <a:ahLst/>
                <a:cxnLst/>
                <a:rect l="0" t="0" r="0" b="0"/>
                <a:pathLst>
                  <a:path>
                    <a:moveTo>
                      <a:pt x="0" y="31201"/>
                    </a:moveTo>
                    <a:lnTo>
                      <a:pt x="383667" y="31201"/>
                    </a:lnTo>
                  </a:path>
                </a:pathLst>
              </a:custGeom>
              <a:grpFill/>
              <a:ln w="12700" cap="flat" cmpd="sng" algn="ctr">
                <a:solidFill>
                  <a:srgbClr val="ED7D31">
                    <a:shade val="60000"/>
                    <a:hueOff val="0"/>
                    <a:satOff val="0"/>
                    <a:lumOff val="0"/>
                    <a:alphaOff val="0"/>
                  </a:srgbClr>
                </a:solidFill>
                <a:prstDash val="solid"/>
                <a:miter lim="800000"/>
              </a:ln>
              <a:effectLst/>
            </p:spPr>
          </p:sp>
          <p:sp>
            <p:nvSpPr>
              <p:cNvPr id="23" name="Oval 22"/>
              <p:cNvSpPr/>
              <p:nvPr/>
            </p:nvSpPr>
            <p:spPr>
              <a:xfrm rot="16200000">
                <a:off x="4077023" y="820319"/>
                <a:ext cx="772697" cy="772697"/>
              </a:xfrm>
              <a:prstGeom prst="ellipse">
                <a:avLst/>
              </a:prstGeom>
              <a:grp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VOC</a:t>
                </a:r>
                <a:endParaRPr kumimoji="0" lang="en-US" sz="1800" b="0" i="0" u="none" strike="noStrike" kern="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24" name="Freeform 23"/>
              <p:cNvSpPr/>
              <p:nvPr/>
            </p:nvSpPr>
            <p:spPr>
              <a:xfrm rot="16200000">
                <a:off x="4974178" y="370811"/>
                <a:ext cx="432561" cy="432561"/>
              </a:xfrm>
              <a:custGeom>
                <a:avLst/>
                <a:gdLst>
                  <a:gd name="connsiteX0" fmla="*/ 0 w 432561"/>
                  <a:gd name="connsiteY0" fmla="*/ 216281 h 432561"/>
                  <a:gd name="connsiteX1" fmla="*/ 216281 w 432561"/>
                  <a:gd name="connsiteY1" fmla="*/ 0 h 432561"/>
                  <a:gd name="connsiteX2" fmla="*/ 432562 w 432561"/>
                  <a:gd name="connsiteY2" fmla="*/ 216281 h 432561"/>
                  <a:gd name="connsiteX3" fmla="*/ 216281 w 432561"/>
                  <a:gd name="connsiteY3" fmla="*/ 432562 h 432561"/>
                  <a:gd name="connsiteX4" fmla="*/ 0 w 432561"/>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61" h="432561">
                    <a:moveTo>
                      <a:pt x="0" y="216281"/>
                    </a:moveTo>
                    <a:cubicBezTo>
                      <a:pt x="0" y="96832"/>
                      <a:pt x="96832" y="0"/>
                      <a:pt x="216281" y="0"/>
                    </a:cubicBezTo>
                    <a:cubicBezTo>
                      <a:pt x="335730" y="0"/>
                      <a:pt x="432562" y="96832"/>
                      <a:pt x="432562" y="216281"/>
                    </a:cubicBezTo>
                    <a:cubicBezTo>
                      <a:pt x="432562" y="335730"/>
                      <a:pt x="335730" y="432562"/>
                      <a:pt x="216281" y="432562"/>
                    </a:cubicBezTo>
                    <a:cubicBezTo>
                      <a:pt x="96832" y="432562"/>
                      <a:pt x="0" y="335730"/>
                      <a:pt x="0" y="216281"/>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5412" tIns="75412" rIns="75412" bIns="75412"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st</a:t>
                </a:r>
              </a:p>
            </p:txBody>
          </p:sp>
          <p:sp>
            <p:nvSpPr>
              <p:cNvPr id="25" name="Freeform 24"/>
              <p:cNvSpPr/>
              <p:nvPr/>
            </p:nvSpPr>
            <p:spPr>
              <a:xfrm rot="16200000">
                <a:off x="5099820" y="974859"/>
                <a:ext cx="463618" cy="463618"/>
              </a:xfrm>
              <a:custGeom>
                <a:avLst/>
                <a:gdLst>
                  <a:gd name="connsiteX0" fmla="*/ 0 w 463618"/>
                  <a:gd name="connsiteY0" fmla="*/ 231809 h 463618"/>
                  <a:gd name="connsiteX1" fmla="*/ 231809 w 463618"/>
                  <a:gd name="connsiteY1" fmla="*/ 0 h 463618"/>
                  <a:gd name="connsiteX2" fmla="*/ 463618 w 463618"/>
                  <a:gd name="connsiteY2" fmla="*/ 231809 h 463618"/>
                  <a:gd name="connsiteX3" fmla="*/ 231809 w 463618"/>
                  <a:gd name="connsiteY3" fmla="*/ 463618 h 463618"/>
                  <a:gd name="connsiteX4" fmla="*/ 0 w 463618"/>
                  <a:gd name="connsiteY4" fmla="*/ 231809 h 46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18" h="463618">
                    <a:moveTo>
                      <a:pt x="0" y="231809"/>
                    </a:moveTo>
                    <a:cubicBezTo>
                      <a:pt x="0" y="103784"/>
                      <a:pt x="103784" y="0"/>
                      <a:pt x="231809" y="0"/>
                    </a:cubicBezTo>
                    <a:cubicBezTo>
                      <a:pt x="359834" y="0"/>
                      <a:pt x="463618" y="103784"/>
                      <a:pt x="463618" y="231809"/>
                    </a:cubicBezTo>
                    <a:cubicBezTo>
                      <a:pt x="463618" y="359834"/>
                      <a:pt x="359834" y="463618"/>
                      <a:pt x="231809" y="463618"/>
                    </a:cubicBezTo>
                    <a:cubicBezTo>
                      <a:pt x="103784" y="463618"/>
                      <a:pt x="0" y="359834"/>
                      <a:pt x="0" y="231809"/>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9960" tIns="79960" rIns="79960" bIns="7996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nd</a:t>
                </a:r>
                <a:endPar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Freeform 25"/>
              <p:cNvSpPr/>
              <p:nvPr/>
            </p:nvSpPr>
            <p:spPr>
              <a:xfrm rot="16200000">
                <a:off x="4933806" y="1594434"/>
                <a:ext cx="463618" cy="463618"/>
              </a:xfrm>
              <a:custGeom>
                <a:avLst/>
                <a:gdLst>
                  <a:gd name="connsiteX0" fmla="*/ 0 w 463618"/>
                  <a:gd name="connsiteY0" fmla="*/ 231809 h 463618"/>
                  <a:gd name="connsiteX1" fmla="*/ 231809 w 463618"/>
                  <a:gd name="connsiteY1" fmla="*/ 0 h 463618"/>
                  <a:gd name="connsiteX2" fmla="*/ 463618 w 463618"/>
                  <a:gd name="connsiteY2" fmla="*/ 231809 h 463618"/>
                  <a:gd name="connsiteX3" fmla="*/ 231809 w 463618"/>
                  <a:gd name="connsiteY3" fmla="*/ 463618 h 463618"/>
                  <a:gd name="connsiteX4" fmla="*/ 0 w 463618"/>
                  <a:gd name="connsiteY4" fmla="*/ 231809 h 46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18" h="463618">
                    <a:moveTo>
                      <a:pt x="0" y="231809"/>
                    </a:moveTo>
                    <a:cubicBezTo>
                      <a:pt x="0" y="103784"/>
                      <a:pt x="103784" y="0"/>
                      <a:pt x="231809" y="0"/>
                    </a:cubicBezTo>
                    <a:cubicBezTo>
                      <a:pt x="359834" y="0"/>
                      <a:pt x="463618" y="103784"/>
                      <a:pt x="463618" y="231809"/>
                    </a:cubicBezTo>
                    <a:cubicBezTo>
                      <a:pt x="463618" y="359834"/>
                      <a:pt x="359834" y="463618"/>
                      <a:pt x="231809" y="463618"/>
                    </a:cubicBezTo>
                    <a:cubicBezTo>
                      <a:pt x="103784" y="463618"/>
                      <a:pt x="0" y="359834"/>
                      <a:pt x="0" y="231809"/>
                    </a:cubicBezTo>
                    <a:close/>
                  </a:path>
                </a:pathLst>
              </a:cu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79960" tIns="79960" rIns="79960" bIns="7996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900" b="0" i="0" u="none" strike="noStrike" kern="0" cap="none" spc="0" normalizeH="0" baseline="30000" noProof="0" dirty="0" smtClean="0">
                    <a:ln>
                      <a:noFill/>
                    </a:ln>
                    <a:solidFill>
                      <a:prstClr val="white"/>
                    </a:solidFill>
                    <a:effectLst/>
                    <a:uLnTx/>
                    <a:uFillTx/>
                    <a:latin typeface="Calibri" panose="020F0502020204030204"/>
                    <a:ea typeface="+mn-ea"/>
                    <a:cs typeface="+mn-cs"/>
                  </a:rPr>
                  <a:t>rd</a:t>
                </a:r>
              </a:p>
            </p:txBody>
          </p:sp>
        </p:grpSp>
        <p:cxnSp>
          <p:nvCxnSpPr>
            <p:cNvPr id="13" name="Curved Connector 12"/>
            <p:cNvCxnSpPr>
              <a:stCxn id="46" idx="0"/>
              <a:endCxn id="6" idx="4"/>
            </p:cNvCxnSpPr>
            <p:nvPr/>
          </p:nvCxnSpPr>
          <p:spPr>
            <a:xfrm rot="5400000" flipH="1" flipV="1">
              <a:off x="3106755" y="2207075"/>
              <a:ext cx="872448" cy="3430703"/>
            </a:xfrm>
            <a:prstGeom prst="curvedConnector3">
              <a:avLst>
                <a:gd name="adj1" fmla="val 50000"/>
              </a:avLst>
            </a:prstGeom>
            <a:noFill/>
            <a:ln w="19050" cap="flat" cmpd="sng" algn="ctr">
              <a:solidFill>
                <a:sysClr val="windowText" lastClr="000000"/>
              </a:solidFill>
              <a:prstDash val="solid"/>
              <a:miter lim="800000"/>
              <a:tailEnd type="triangle"/>
            </a:ln>
            <a:effectLst/>
          </p:spPr>
        </p:cxnSp>
        <p:cxnSp>
          <p:nvCxnSpPr>
            <p:cNvPr id="14" name="Curved Connector 13"/>
            <p:cNvCxnSpPr>
              <a:stCxn id="32" idx="0"/>
              <a:endCxn id="6" idx="4"/>
            </p:cNvCxnSpPr>
            <p:nvPr/>
          </p:nvCxnSpPr>
          <p:spPr>
            <a:xfrm rot="5400000" flipH="1" flipV="1">
              <a:off x="3839917" y="3197517"/>
              <a:ext cx="1129729" cy="1707100"/>
            </a:xfrm>
            <a:prstGeom prst="curvedConnector3">
              <a:avLst/>
            </a:prstGeom>
            <a:noFill/>
            <a:ln w="19050" cap="flat" cmpd="sng" algn="ctr">
              <a:solidFill>
                <a:sysClr val="windowText" lastClr="000000"/>
              </a:solidFill>
              <a:prstDash val="solid"/>
              <a:miter lim="800000"/>
              <a:tailEnd type="triangle"/>
            </a:ln>
            <a:effectLst/>
          </p:spPr>
        </p:cxnSp>
        <p:cxnSp>
          <p:nvCxnSpPr>
            <p:cNvPr id="15" name="Curved Connector 14"/>
            <p:cNvCxnSpPr>
              <a:stCxn id="38" idx="0"/>
              <a:endCxn id="6" idx="4"/>
            </p:cNvCxnSpPr>
            <p:nvPr/>
          </p:nvCxnSpPr>
          <p:spPr>
            <a:xfrm rot="5400000" flipH="1" flipV="1">
              <a:off x="4527942" y="4071236"/>
              <a:ext cx="1315423" cy="145356"/>
            </a:xfrm>
            <a:prstGeom prst="curvedConnector3">
              <a:avLst/>
            </a:prstGeom>
            <a:noFill/>
            <a:ln w="19050" cap="flat" cmpd="sng" algn="ctr">
              <a:solidFill>
                <a:sysClr val="windowText" lastClr="000000"/>
              </a:solidFill>
              <a:prstDash val="solid"/>
              <a:miter lim="800000"/>
              <a:tailEnd type="triangle"/>
            </a:ln>
            <a:effectLst/>
          </p:spPr>
        </p:cxnSp>
        <p:cxnSp>
          <p:nvCxnSpPr>
            <p:cNvPr id="16" name="Curved Connector 15"/>
            <p:cNvCxnSpPr>
              <a:stCxn id="23" idx="0"/>
              <a:endCxn id="6" idx="4"/>
            </p:cNvCxnSpPr>
            <p:nvPr/>
          </p:nvCxnSpPr>
          <p:spPr>
            <a:xfrm rot="16200000" flipV="1">
              <a:off x="5520386" y="3224148"/>
              <a:ext cx="830749" cy="1354858"/>
            </a:xfrm>
            <a:prstGeom prst="curvedConnector3">
              <a:avLst/>
            </a:prstGeom>
            <a:noFill/>
            <a:ln w="19050" cap="flat" cmpd="sng" algn="ctr">
              <a:solidFill>
                <a:sysClr val="windowText" lastClr="000000"/>
              </a:solidFill>
              <a:prstDash val="solid"/>
              <a:miter lim="800000"/>
              <a:tailEnd type="triangle"/>
            </a:ln>
            <a:effectLst/>
          </p:spPr>
        </p:cxnSp>
        <p:cxnSp>
          <p:nvCxnSpPr>
            <p:cNvPr id="17" name="Curved Connector 16"/>
            <p:cNvCxnSpPr>
              <a:stCxn id="28" idx="0"/>
              <a:endCxn id="6" idx="4"/>
            </p:cNvCxnSpPr>
            <p:nvPr/>
          </p:nvCxnSpPr>
          <p:spPr>
            <a:xfrm rot="16200000" flipV="1">
              <a:off x="6281882" y="2462652"/>
              <a:ext cx="257395" cy="2304495"/>
            </a:xfrm>
            <a:prstGeom prst="curvedConnector3">
              <a:avLst>
                <a:gd name="adj1" fmla="val 50000"/>
              </a:avLst>
            </a:prstGeom>
            <a:noFill/>
            <a:ln w="19050" cap="flat" cmpd="sng" algn="ctr">
              <a:solidFill>
                <a:sysClr val="windowText" lastClr="000000"/>
              </a:solidFill>
              <a:prstDash val="solid"/>
              <a:miter lim="800000"/>
              <a:tailEnd type="triangle"/>
            </a:ln>
            <a:effectLst/>
          </p:spPr>
        </p:cxnSp>
        <p:cxnSp>
          <p:nvCxnSpPr>
            <p:cNvPr id="18" name="Curved Connector 17"/>
            <p:cNvCxnSpPr>
              <a:stCxn id="46" idx="0"/>
              <a:endCxn id="7" idx="4"/>
            </p:cNvCxnSpPr>
            <p:nvPr/>
          </p:nvCxnSpPr>
          <p:spPr>
            <a:xfrm rot="5400000" flipH="1" flipV="1">
              <a:off x="1894840" y="3461022"/>
              <a:ext cx="830417" cy="964841"/>
            </a:xfrm>
            <a:prstGeom prst="curvedConnector3">
              <a:avLst>
                <a:gd name="adj1" fmla="val 50000"/>
              </a:avLst>
            </a:prstGeom>
            <a:noFill/>
            <a:ln w="28575" cap="flat" cmpd="sng" algn="ctr">
              <a:solidFill>
                <a:srgbClr val="00B0F0"/>
              </a:solidFill>
              <a:prstDash val="dash"/>
              <a:miter lim="800000"/>
              <a:tailEnd type="triangle"/>
            </a:ln>
            <a:effectLst/>
          </p:spPr>
        </p:cxnSp>
        <p:cxnSp>
          <p:nvCxnSpPr>
            <p:cNvPr id="19" name="Curved Connector 18"/>
            <p:cNvCxnSpPr>
              <a:stCxn id="23" idx="0"/>
              <a:endCxn id="7" idx="4"/>
            </p:cNvCxnSpPr>
            <p:nvPr/>
          </p:nvCxnSpPr>
          <p:spPr>
            <a:xfrm rot="16200000" flipV="1">
              <a:off x="4308470" y="2012232"/>
              <a:ext cx="788718" cy="3820720"/>
            </a:xfrm>
            <a:prstGeom prst="curvedConnector3">
              <a:avLst>
                <a:gd name="adj1" fmla="val 50000"/>
              </a:avLst>
            </a:prstGeom>
            <a:noFill/>
            <a:ln w="28575" cap="flat" cmpd="sng" algn="ctr">
              <a:solidFill>
                <a:srgbClr val="00B0F0"/>
              </a:solidFill>
              <a:prstDash val="dash"/>
              <a:miter lim="800000"/>
              <a:tailEnd type="triangle"/>
            </a:ln>
            <a:effectLst/>
          </p:spPr>
        </p:cxnSp>
      </p:grpSp>
      <p:pic>
        <p:nvPicPr>
          <p:cNvPr id="51" name="Picture 50"/>
          <p:cNvPicPr/>
          <p:nvPr/>
        </p:nvPicPr>
        <p:blipFill rotWithShape="1">
          <a:blip r:embed="rId3" cstate="print">
            <a:extLst>
              <a:ext uri="{28A0092B-C50C-407E-A947-70E740481C1C}">
                <a14:useLocalDpi xmlns:a14="http://schemas.microsoft.com/office/drawing/2010/main" val="0"/>
              </a:ext>
            </a:extLst>
          </a:blip>
          <a:srcRect l="7354" t="6063" r="3371" b="10264"/>
          <a:stretch/>
        </p:blipFill>
        <p:spPr bwMode="auto">
          <a:xfrm>
            <a:off x="6147763" y="1649734"/>
            <a:ext cx="4489806" cy="1177945"/>
          </a:xfrm>
          <a:prstGeom prst="rect">
            <a:avLst/>
          </a:prstGeom>
          <a:noFill/>
          <a:ln>
            <a:solidFill>
              <a:schemeClr val="bg1">
                <a:lumMod val="50000"/>
              </a:schemeClr>
            </a:solidFill>
          </a:ln>
        </p:spPr>
      </p:pic>
      <p:pic>
        <p:nvPicPr>
          <p:cNvPr id="52" name="Picture 51"/>
          <p:cNvPicPr/>
          <p:nvPr/>
        </p:nvPicPr>
        <p:blipFill rotWithShape="1">
          <a:blip r:embed="rId4" cstate="print">
            <a:extLst>
              <a:ext uri="{28A0092B-C50C-407E-A947-70E740481C1C}">
                <a14:useLocalDpi xmlns:a14="http://schemas.microsoft.com/office/drawing/2010/main" val="0"/>
              </a:ext>
            </a:extLst>
          </a:blip>
          <a:srcRect l="7162" t="3894" r="3972" b="11299"/>
          <a:stretch/>
        </p:blipFill>
        <p:spPr bwMode="auto">
          <a:xfrm>
            <a:off x="1596980" y="1641760"/>
            <a:ext cx="4469258" cy="1181528"/>
          </a:xfrm>
          <a:prstGeom prst="rect">
            <a:avLst/>
          </a:prstGeom>
          <a:noFill/>
          <a:ln>
            <a:solidFill>
              <a:srgbClr val="00B0F0"/>
            </a:solidFill>
          </a:ln>
        </p:spPr>
      </p:pic>
      <p:sp>
        <p:nvSpPr>
          <p:cNvPr id="53" name="TextBox 52"/>
          <p:cNvSpPr txBox="1"/>
          <p:nvPr/>
        </p:nvSpPr>
        <p:spPr>
          <a:xfrm>
            <a:off x="297309" y="6273400"/>
            <a:ext cx="3533211" cy="369332"/>
          </a:xfrm>
          <a:prstGeom prst="rect">
            <a:avLst/>
          </a:prstGeom>
          <a:noFill/>
        </p:spPr>
        <p:txBody>
          <a:bodyPr wrap="none" rtlCol="0">
            <a:spAutoFit/>
          </a:bodyPr>
          <a:lstStyle/>
          <a:p>
            <a:r>
              <a:rPr lang="en-US" b="1" dirty="0" smtClean="0">
                <a:solidFill>
                  <a:srgbClr val="FF0000"/>
                </a:solidFill>
              </a:rPr>
              <a:t>High order for NOx and VOC</a:t>
            </a:r>
            <a:endParaRPr lang="en-US" b="1" dirty="0">
              <a:solidFill>
                <a:srgbClr val="FF0000"/>
              </a:solidFill>
            </a:endParaRPr>
          </a:p>
        </p:txBody>
      </p:sp>
      <p:sp>
        <p:nvSpPr>
          <p:cNvPr id="54" name="TextBox 53"/>
          <p:cNvSpPr txBox="1"/>
          <p:nvPr/>
        </p:nvSpPr>
        <p:spPr>
          <a:xfrm>
            <a:off x="261550" y="3036073"/>
            <a:ext cx="2674134" cy="1754326"/>
          </a:xfrm>
          <a:prstGeom prst="rect">
            <a:avLst/>
          </a:prstGeom>
          <a:noFill/>
        </p:spPr>
        <p:txBody>
          <a:bodyPr wrap="square" rtlCol="0">
            <a:spAutoFit/>
          </a:bodyPr>
          <a:lstStyle/>
          <a:p>
            <a:pPr>
              <a:lnSpc>
                <a:spcPct val="150000"/>
              </a:lnSpc>
            </a:pPr>
            <a:r>
              <a:rPr lang="en-US" b="1" dirty="0" smtClean="0">
                <a:solidFill>
                  <a:srgbClr val="0000CC"/>
                </a:solidFill>
              </a:rPr>
              <a:t>15 coefficients of polynomial terms can be derived from 20~40 samples</a:t>
            </a:r>
            <a:endParaRPr lang="en-US" b="1" dirty="0">
              <a:solidFill>
                <a:srgbClr val="0000CC"/>
              </a:solidFill>
            </a:endParaRPr>
          </a:p>
        </p:txBody>
      </p:sp>
      <p:sp>
        <p:nvSpPr>
          <p:cNvPr id="57" name="TextBox 56"/>
          <p:cNvSpPr txBox="1"/>
          <p:nvPr/>
        </p:nvSpPr>
        <p:spPr>
          <a:xfrm>
            <a:off x="7941830" y="6238581"/>
            <a:ext cx="3975255" cy="369332"/>
          </a:xfrm>
          <a:prstGeom prst="rect">
            <a:avLst/>
          </a:prstGeom>
          <a:noFill/>
        </p:spPr>
        <p:txBody>
          <a:bodyPr wrap="none" rtlCol="0">
            <a:spAutoFit/>
          </a:bodyPr>
          <a:lstStyle/>
          <a:p>
            <a:r>
              <a:rPr lang="en-US" b="1" dirty="0" smtClean="0">
                <a:solidFill>
                  <a:srgbClr val="FF0000"/>
                </a:solidFill>
              </a:rPr>
              <a:t>Linear behavior for SO</a:t>
            </a:r>
            <a:r>
              <a:rPr lang="en-US" b="1" baseline="-25000" dirty="0" smtClean="0">
                <a:solidFill>
                  <a:srgbClr val="FF0000"/>
                </a:solidFill>
              </a:rPr>
              <a:t>2</a:t>
            </a:r>
            <a:r>
              <a:rPr lang="en-US" b="1" dirty="0" smtClean="0">
                <a:solidFill>
                  <a:srgbClr val="FF0000"/>
                </a:solidFill>
              </a:rPr>
              <a:t> and POA</a:t>
            </a:r>
            <a:endParaRPr lang="en-US" b="1" dirty="0">
              <a:solidFill>
                <a:srgbClr val="FF0000"/>
              </a:solidFill>
            </a:endParaRPr>
          </a:p>
        </p:txBody>
      </p:sp>
    </p:spTree>
    <p:extLst>
      <p:ext uri="{BB962C8B-B14F-4D97-AF65-F5344CB8AC3E}">
        <p14:creationId xmlns:p14="http://schemas.microsoft.com/office/powerpoint/2010/main" val="2871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Validation of pf-RSM prediction</a:t>
            </a:r>
          </a:p>
        </p:txBody>
      </p:sp>
      <p:pic>
        <p:nvPicPr>
          <p:cNvPr id="4" name="Picture 62" descr="PM25_nc1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18" y="1333969"/>
            <a:ext cx="2125663" cy="2560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8" descr="PM25_nc53_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967" y="1331587"/>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2" descr="PM25_nc88_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8454" y="1331587"/>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3" descr="PM25_nc1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18" y="3955595"/>
            <a:ext cx="2125663" cy="2560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1" descr="PM25_nc53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7967" y="3955595"/>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4" descr="PM25_nc8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8454" y="3950832"/>
            <a:ext cx="2100263" cy="2565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2947353" y="1279699"/>
            <a:ext cx="1118499" cy="369332"/>
          </a:xfrm>
          <a:prstGeom prst="rect">
            <a:avLst/>
          </a:prstGeom>
          <a:solidFill>
            <a:schemeClr val="bg1"/>
          </a:solidFill>
          <a:ln>
            <a:noFill/>
          </a:ln>
          <a:effectLst/>
        </p:spPr>
        <p:txBody>
          <a:bodyPr wrap="square">
            <a:spAutoFit/>
          </a:bodyPr>
          <a:lstStyle/>
          <a:p>
            <a:pPr>
              <a:spcBef>
                <a:spcPct val="50000"/>
              </a:spcBef>
            </a:pPr>
            <a:r>
              <a:rPr lang="en-US" altLang="zh-CN" b="1" dirty="0" smtClean="0">
                <a:solidFill>
                  <a:srgbClr val="0000CC"/>
                </a:solidFill>
              </a:rPr>
              <a:t>CMAQ</a:t>
            </a:r>
            <a:endParaRPr lang="zh-CN" altLang="en-US" b="1" baseline="30000" dirty="0">
              <a:solidFill>
                <a:srgbClr val="0000CC"/>
              </a:solidFill>
            </a:endParaRPr>
          </a:p>
        </p:txBody>
      </p:sp>
      <p:sp>
        <p:nvSpPr>
          <p:cNvPr id="11" name="Text Box 13"/>
          <p:cNvSpPr txBox="1">
            <a:spLocks noChangeArrowheads="1"/>
          </p:cNvSpPr>
          <p:nvPr/>
        </p:nvSpPr>
        <p:spPr bwMode="auto">
          <a:xfrm>
            <a:off x="2994338" y="3894606"/>
            <a:ext cx="1178007" cy="369332"/>
          </a:xfrm>
          <a:prstGeom prst="rect">
            <a:avLst/>
          </a:prstGeom>
          <a:solidFill>
            <a:schemeClr val="bg1"/>
          </a:solidFill>
          <a:ln>
            <a:noFill/>
          </a:ln>
          <a:effectLst/>
        </p:spPr>
        <p:txBody>
          <a:bodyPr wrap="square">
            <a:spAutoFit/>
          </a:bodyPr>
          <a:lstStyle/>
          <a:p>
            <a:pPr>
              <a:spcBef>
                <a:spcPct val="50000"/>
              </a:spcBef>
            </a:pPr>
            <a:r>
              <a:rPr lang="en-US" altLang="zh-CN" b="1" dirty="0" smtClean="0">
                <a:solidFill>
                  <a:srgbClr val="0000CC"/>
                </a:solidFill>
              </a:rPr>
              <a:t>pf-RSM</a:t>
            </a:r>
            <a:endParaRPr lang="zh-CN" altLang="en-US" b="1" baseline="30000" dirty="0">
              <a:solidFill>
                <a:srgbClr val="0000CC"/>
              </a:solidFill>
            </a:endParaRPr>
          </a:p>
        </p:txBody>
      </p:sp>
      <p:sp>
        <p:nvSpPr>
          <p:cNvPr id="12" name="Rectangle 11"/>
          <p:cNvSpPr/>
          <p:nvPr/>
        </p:nvSpPr>
        <p:spPr>
          <a:xfrm>
            <a:off x="4728442" y="949176"/>
            <a:ext cx="1091966" cy="369332"/>
          </a:xfrm>
          <a:prstGeom prst="rect">
            <a:avLst/>
          </a:prstGeom>
        </p:spPr>
        <p:txBody>
          <a:bodyPr wrap="none">
            <a:spAutoFit/>
          </a:bodyPr>
          <a:lstStyle/>
          <a:p>
            <a:r>
              <a:rPr lang="en-US" dirty="0"/>
              <a:t>Baseline</a:t>
            </a:r>
          </a:p>
        </p:txBody>
      </p:sp>
      <p:sp>
        <p:nvSpPr>
          <p:cNvPr id="13" name="Rectangle 12"/>
          <p:cNvSpPr/>
          <p:nvPr/>
        </p:nvSpPr>
        <p:spPr>
          <a:xfrm>
            <a:off x="6412981" y="938441"/>
            <a:ext cx="3154646" cy="369332"/>
          </a:xfrm>
          <a:prstGeom prst="rect">
            <a:avLst/>
          </a:prstGeom>
        </p:spPr>
        <p:txBody>
          <a:bodyPr wrap="none">
            <a:spAutoFit/>
          </a:bodyPr>
          <a:lstStyle/>
          <a:p>
            <a:r>
              <a:rPr lang="el-GR" dirty="0"/>
              <a:t>Δ</a:t>
            </a:r>
            <a:r>
              <a:rPr lang="en-US" dirty="0"/>
              <a:t>Case1 (moderate control)</a:t>
            </a:r>
          </a:p>
        </p:txBody>
      </p:sp>
      <p:sp>
        <p:nvSpPr>
          <p:cNvPr id="14" name="Rectangle 13"/>
          <p:cNvSpPr/>
          <p:nvPr/>
        </p:nvSpPr>
        <p:spPr>
          <a:xfrm>
            <a:off x="9567627" y="951020"/>
            <a:ext cx="2624373" cy="369332"/>
          </a:xfrm>
          <a:prstGeom prst="rect">
            <a:avLst/>
          </a:prstGeom>
        </p:spPr>
        <p:txBody>
          <a:bodyPr wrap="none">
            <a:spAutoFit/>
          </a:bodyPr>
          <a:lstStyle/>
          <a:p>
            <a:r>
              <a:rPr lang="el-GR" dirty="0"/>
              <a:t>Δ</a:t>
            </a:r>
            <a:r>
              <a:rPr lang="en-US" dirty="0"/>
              <a:t>Case2 (strict control)</a:t>
            </a:r>
          </a:p>
        </p:txBody>
      </p:sp>
      <p:sp>
        <p:nvSpPr>
          <p:cNvPr id="15" name="Rectangle 14"/>
          <p:cNvSpPr/>
          <p:nvPr/>
        </p:nvSpPr>
        <p:spPr>
          <a:xfrm>
            <a:off x="238519" y="1308197"/>
            <a:ext cx="2755819" cy="1138773"/>
          </a:xfrm>
          <a:prstGeom prst="rect">
            <a:avLst/>
          </a:prstGeom>
        </p:spPr>
        <p:txBody>
          <a:bodyPr wrap="square">
            <a:spAutoFit/>
          </a:bodyPr>
          <a:lstStyle/>
          <a:p>
            <a:r>
              <a:rPr lang="en-US" sz="2800" b="1" dirty="0" smtClean="0"/>
              <a:t>PM</a:t>
            </a:r>
            <a:r>
              <a:rPr lang="en-US" sz="2800" b="1" baseline="-25000" dirty="0" smtClean="0"/>
              <a:t>2.5</a:t>
            </a:r>
            <a:r>
              <a:rPr lang="en-US" sz="2800" b="1" dirty="0" smtClean="0"/>
              <a:t> </a:t>
            </a:r>
            <a:r>
              <a:rPr lang="en-US" sz="2000" dirty="0" smtClean="0"/>
              <a:t>(</a:t>
            </a:r>
            <a:r>
              <a:rPr lang="en-US" sz="2000" dirty="0"/>
              <a:t>monthly averages in January 2014, unit: µg </a:t>
            </a:r>
            <a:r>
              <a:rPr lang="en-US" sz="2000" dirty="0" smtClean="0"/>
              <a:t>m</a:t>
            </a:r>
            <a:r>
              <a:rPr lang="en-US" sz="2000" baseline="30000" dirty="0" smtClean="0"/>
              <a:t>-3</a:t>
            </a:r>
            <a:r>
              <a:rPr lang="en-US" sz="2000" dirty="0" smtClean="0"/>
              <a:t>)</a:t>
            </a:r>
            <a:endParaRPr lang="en-US" sz="2000" dirty="0"/>
          </a:p>
        </p:txBody>
      </p:sp>
      <p:sp>
        <p:nvSpPr>
          <p:cNvPr id="17" name="Rectangle 16"/>
          <p:cNvSpPr/>
          <p:nvPr/>
        </p:nvSpPr>
        <p:spPr>
          <a:xfrm>
            <a:off x="47320" y="4692545"/>
            <a:ext cx="4077900" cy="1338828"/>
          </a:xfrm>
          <a:prstGeom prst="rect">
            <a:avLst/>
          </a:prstGeom>
        </p:spPr>
        <p:txBody>
          <a:bodyPr wrap="square">
            <a:spAutoFit/>
          </a:bodyPr>
          <a:lstStyle/>
          <a:p>
            <a:pPr>
              <a:lnSpc>
                <a:spcPct val="150000"/>
              </a:lnSpc>
            </a:pPr>
            <a:r>
              <a:rPr lang="en-US" b="1" kern="100" dirty="0" err="1">
                <a:solidFill>
                  <a:srgbClr val="0000CC"/>
                </a:solidFill>
                <a:latin typeface="Times New Roman" panose="02020603050405020304" pitchFamily="18" charset="0"/>
                <a:ea typeface="等线" panose="02010600030101010101" pitchFamily="2" charset="-122"/>
              </a:rPr>
              <a:t>E</a:t>
            </a:r>
            <a:r>
              <a:rPr lang="en-US" b="1" kern="100" baseline="-25000" dirty="0" err="1">
                <a:solidFill>
                  <a:srgbClr val="0000CC"/>
                </a:solidFill>
                <a:latin typeface="Times New Roman" panose="02020603050405020304" pitchFamily="18" charset="0"/>
                <a:ea typeface="等线" panose="02010600030101010101" pitchFamily="2" charset="-122"/>
              </a:rPr>
              <a:t>NOx</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SO2</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NH3</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VOCs</a:t>
            </a:r>
            <a:r>
              <a:rPr lang="en-US" b="1" kern="100" dirty="0">
                <a:solidFill>
                  <a:srgbClr val="0000CC"/>
                </a:solidFill>
                <a:latin typeface="Times New Roman" panose="02020603050405020304" pitchFamily="18" charset="0"/>
                <a:ea typeface="等线" panose="02010600030101010101" pitchFamily="2" charset="-122"/>
              </a:rPr>
              <a:t> and E</a:t>
            </a:r>
            <a:r>
              <a:rPr lang="en-US" b="1" kern="100" baseline="-25000" dirty="0">
                <a:solidFill>
                  <a:srgbClr val="0000CC"/>
                </a:solidFill>
                <a:latin typeface="Times New Roman" panose="02020603050405020304" pitchFamily="18" charset="0"/>
                <a:ea typeface="等线" panose="02010600030101010101" pitchFamily="2" charset="-122"/>
              </a:rPr>
              <a:t>POA </a:t>
            </a:r>
            <a:endParaRPr lang="en-US" b="1" kern="100" baseline="-25000" dirty="0" smtClean="0">
              <a:solidFill>
                <a:srgbClr val="0000CC"/>
              </a:solidFill>
              <a:latin typeface="Times New Roman" panose="02020603050405020304" pitchFamily="18" charset="0"/>
              <a:ea typeface="等线" panose="02010600030101010101" pitchFamily="2" charset="-122"/>
            </a:endParaRPr>
          </a:p>
          <a:p>
            <a:pPr>
              <a:lnSpc>
                <a:spcPct val="150000"/>
              </a:lnSpc>
            </a:pPr>
            <a:r>
              <a:rPr lang="en-US" b="1" kern="100" dirty="0" smtClean="0">
                <a:solidFill>
                  <a:srgbClr val="0000CC"/>
                </a:solidFill>
                <a:latin typeface="Times New Roman" panose="02020603050405020304" pitchFamily="18" charset="0"/>
                <a:ea typeface="等线" panose="02010600030101010101" pitchFamily="2" charset="-122"/>
              </a:rPr>
              <a:t>case1 : -49%, -45%, -20%, -64%, -20% </a:t>
            </a:r>
          </a:p>
          <a:p>
            <a:pPr>
              <a:lnSpc>
                <a:spcPct val="150000"/>
              </a:lnSpc>
            </a:pPr>
            <a:r>
              <a:rPr lang="en-US" b="1" kern="100" dirty="0" smtClean="0">
                <a:solidFill>
                  <a:srgbClr val="0000CC"/>
                </a:solidFill>
                <a:latin typeface="Times New Roman" panose="02020603050405020304" pitchFamily="18" charset="0"/>
                <a:ea typeface="等线" panose="02010600030101010101" pitchFamily="2" charset="-122"/>
              </a:rPr>
              <a:t>case2 : -76%, -79%, -81%, -83%, -73%</a:t>
            </a:r>
            <a:endParaRPr lang="en-US" dirty="0">
              <a:solidFill>
                <a:srgbClr val="0000CC"/>
              </a:solidFill>
            </a:endParaRPr>
          </a:p>
        </p:txBody>
      </p:sp>
    </p:spTree>
    <p:extLst>
      <p:ext uri="{BB962C8B-B14F-4D97-AF65-F5344CB8AC3E}">
        <p14:creationId xmlns:p14="http://schemas.microsoft.com/office/powerpoint/2010/main" val="37624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Validation of pf-RSM prediction</a:t>
            </a:r>
          </a:p>
        </p:txBody>
      </p:sp>
      <p:sp>
        <p:nvSpPr>
          <p:cNvPr id="10" name="Text Box 12"/>
          <p:cNvSpPr txBox="1">
            <a:spLocks noChangeArrowheads="1"/>
          </p:cNvSpPr>
          <p:nvPr/>
        </p:nvSpPr>
        <p:spPr bwMode="auto">
          <a:xfrm>
            <a:off x="2947353" y="1279699"/>
            <a:ext cx="1118499" cy="369332"/>
          </a:xfrm>
          <a:prstGeom prst="rect">
            <a:avLst/>
          </a:prstGeom>
          <a:solidFill>
            <a:schemeClr val="bg1"/>
          </a:solidFill>
          <a:ln>
            <a:noFill/>
          </a:ln>
          <a:effectLst/>
        </p:spPr>
        <p:txBody>
          <a:bodyPr wrap="square">
            <a:spAutoFit/>
          </a:bodyPr>
          <a:lstStyle/>
          <a:p>
            <a:pPr>
              <a:spcBef>
                <a:spcPct val="50000"/>
              </a:spcBef>
            </a:pPr>
            <a:r>
              <a:rPr lang="en-US" altLang="zh-CN" b="1" dirty="0" smtClean="0">
                <a:solidFill>
                  <a:srgbClr val="0000CC"/>
                </a:solidFill>
              </a:rPr>
              <a:t>CMAQ</a:t>
            </a:r>
            <a:endParaRPr lang="zh-CN" altLang="en-US" b="1" baseline="30000" dirty="0">
              <a:solidFill>
                <a:srgbClr val="0000CC"/>
              </a:solidFill>
            </a:endParaRPr>
          </a:p>
        </p:txBody>
      </p:sp>
      <p:sp>
        <p:nvSpPr>
          <p:cNvPr id="11" name="Text Box 13"/>
          <p:cNvSpPr txBox="1">
            <a:spLocks noChangeArrowheads="1"/>
          </p:cNvSpPr>
          <p:nvPr/>
        </p:nvSpPr>
        <p:spPr bwMode="auto">
          <a:xfrm>
            <a:off x="2994338" y="3894606"/>
            <a:ext cx="1178007" cy="369332"/>
          </a:xfrm>
          <a:prstGeom prst="rect">
            <a:avLst/>
          </a:prstGeom>
          <a:solidFill>
            <a:schemeClr val="bg1"/>
          </a:solidFill>
          <a:ln>
            <a:noFill/>
          </a:ln>
          <a:effectLst/>
        </p:spPr>
        <p:txBody>
          <a:bodyPr wrap="square">
            <a:spAutoFit/>
          </a:bodyPr>
          <a:lstStyle/>
          <a:p>
            <a:pPr>
              <a:spcBef>
                <a:spcPct val="50000"/>
              </a:spcBef>
            </a:pPr>
            <a:r>
              <a:rPr lang="en-US" altLang="zh-CN" b="1" dirty="0" smtClean="0">
                <a:solidFill>
                  <a:srgbClr val="0000CC"/>
                </a:solidFill>
              </a:rPr>
              <a:t>pf-RSM</a:t>
            </a:r>
            <a:endParaRPr lang="zh-CN" altLang="en-US" b="1" baseline="30000" dirty="0">
              <a:solidFill>
                <a:srgbClr val="0000CC"/>
              </a:solidFill>
            </a:endParaRPr>
          </a:p>
        </p:txBody>
      </p:sp>
      <p:sp>
        <p:nvSpPr>
          <p:cNvPr id="12" name="Rectangle 11"/>
          <p:cNvSpPr/>
          <p:nvPr/>
        </p:nvSpPr>
        <p:spPr>
          <a:xfrm>
            <a:off x="4728442" y="949176"/>
            <a:ext cx="1091966" cy="369332"/>
          </a:xfrm>
          <a:prstGeom prst="rect">
            <a:avLst/>
          </a:prstGeom>
        </p:spPr>
        <p:txBody>
          <a:bodyPr wrap="none">
            <a:spAutoFit/>
          </a:bodyPr>
          <a:lstStyle/>
          <a:p>
            <a:r>
              <a:rPr lang="en-US" dirty="0"/>
              <a:t>Baseline</a:t>
            </a:r>
          </a:p>
        </p:txBody>
      </p:sp>
      <p:sp>
        <p:nvSpPr>
          <p:cNvPr id="13" name="Rectangle 12"/>
          <p:cNvSpPr/>
          <p:nvPr/>
        </p:nvSpPr>
        <p:spPr>
          <a:xfrm>
            <a:off x="6412981" y="938441"/>
            <a:ext cx="3154646" cy="369332"/>
          </a:xfrm>
          <a:prstGeom prst="rect">
            <a:avLst/>
          </a:prstGeom>
        </p:spPr>
        <p:txBody>
          <a:bodyPr wrap="none">
            <a:spAutoFit/>
          </a:bodyPr>
          <a:lstStyle/>
          <a:p>
            <a:r>
              <a:rPr lang="el-GR" dirty="0"/>
              <a:t>Δ</a:t>
            </a:r>
            <a:r>
              <a:rPr lang="en-US" dirty="0"/>
              <a:t>Case1 (moderate control)</a:t>
            </a:r>
          </a:p>
        </p:txBody>
      </p:sp>
      <p:sp>
        <p:nvSpPr>
          <p:cNvPr id="14" name="Rectangle 13"/>
          <p:cNvSpPr/>
          <p:nvPr/>
        </p:nvSpPr>
        <p:spPr>
          <a:xfrm>
            <a:off x="9567627" y="951020"/>
            <a:ext cx="2624373" cy="369332"/>
          </a:xfrm>
          <a:prstGeom prst="rect">
            <a:avLst/>
          </a:prstGeom>
        </p:spPr>
        <p:txBody>
          <a:bodyPr wrap="none">
            <a:spAutoFit/>
          </a:bodyPr>
          <a:lstStyle/>
          <a:p>
            <a:r>
              <a:rPr lang="el-GR" dirty="0"/>
              <a:t>Δ</a:t>
            </a:r>
            <a:r>
              <a:rPr lang="en-US" dirty="0"/>
              <a:t>Case2 (strict control)</a:t>
            </a:r>
          </a:p>
        </p:txBody>
      </p:sp>
      <p:sp>
        <p:nvSpPr>
          <p:cNvPr id="15" name="Rectangle 14"/>
          <p:cNvSpPr/>
          <p:nvPr/>
        </p:nvSpPr>
        <p:spPr>
          <a:xfrm>
            <a:off x="238519" y="1308197"/>
            <a:ext cx="2755819" cy="1446550"/>
          </a:xfrm>
          <a:prstGeom prst="rect">
            <a:avLst/>
          </a:prstGeom>
        </p:spPr>
        <p:txBody>
          <a:bodyPr wrap="square">
            <a:spAutoFit/>
          </a:bodyPr>
          <a:lstStyle/>
          <a:p>
            <a:pPr lvl="0"/>
            <a:r>
              <a:rPr lang="en-US" altLang="zh-CN" sz="2800" b="1" dirty="0">
                <a:solidFill>
                  <a:srgbClr val="000000"/>
                </a:solidFill>
              </a:rPr>
              <a:t>O</a:t>
            </a:r>
            <a:r>
              <a:rPr lang="en-US" sz="2800" b="1" baseline="-25000" dirty="0">
                <a:solidFill>
                  <a:srgbClr val="000000"/>
                </a:solidFill>
              </a:rPr>
              <a:t>3</a:t>
            </a:r>
            <a:r>
              <a:rPr lang="en-US" sz="2800" b="1" dirty="0">
                <a:solidFill>
                  <a:srgbClr val="000000"/>
                </a:solidFill>
              </a:rPr>
              <a:t> </a:t>
            </a:r>
            <a:r>
              <a:rPr lang="en-US" sz="2000" dirty="0">
                <a:solidFill>
                  <a:srgbClr val="000000"/>
                </a:solidFill>
              </a:rPr>
              <a:t>(monthly averages of daily 1-hour maxima in July 2014, unit: ppb)</a:t>
            </a:r>
          </a:p>
        </p:txBody>
      </p:sp>
      <p:sp>
        <p:nvSpPr>
          <p:cNvPr id="17" name="Rectangle 16"/>
          <p:cNvSpPr/>
          <p:nvPr/>
        </p:nvSpPr>
        <p:spPr>
          <a:xfrm>
            <a:off x="47320" y="4692545"/>
            <a:ext cx="4077900" cy="1338828"/>
          </a:xfrm>
          <a:prstGeom prst="rect">
            <a:avLst/>
          </a:prstGeom>
        </p:spPr>
        <p:txBody>
          <a:bodyPr wrap="square">
            <a:spAutoFit/>
          </a:bodyPr>
          <a:lstStyle/>
          <a:p>
            <a:pPr>
              <a:lnSpc>
                <a:spcPct val="150000"/>
              </a:lnSpc>
            </a:pPr>
            <a:r>
              <a:rPr lang="en-US" b="1" kern="100" dirty="0" err="1">
                <a:solidFill>
                  <a:srgbClr val="0000CC"/>
                </a:solidFill>
                <a:latin typeface="Times New Roman" panose="02020603050405020304" pitchFamily="18" charset="0"/>
                <a:ea typeface="等线" panose="02010600030101010101" pitchFamily="2" charset="-122"/>
              </a:rPr>
              <a:t>E</a:t>
            </a:r>
            <a:r>
              <a:rPr lang="en-US" b="1" kern="100" baseline="-25000" dirty="0" err="1">
                <a:solidFill>
                  <a:srgbClr val="0000CC"/>
                </a:solidFill>
                <a:latin typeface="Times New Roman" panose="02020603050405020304" pitchFamily="18" charset="0"/>
                <a:ea typeface="等线" panose="02010600030101010101" pitchFamily="2" charset="-122"/>
              </a:rPr>
              <a:t>NOx</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SO2</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NH3</a:t>
            </a:r>
            <a:r>
              <a:rPr lang="en-US" b="1" kern="100" dirty="0">
                <a:solidFill>
                  <a:srgbClr val="0000CC"/>
                </a:solidFill>
                <a:latin typeface="Times New Roman" panose="02020603050405020304" pitchFamily="18" charset="0"/>
                <a:ea typeface="等线" panose="02010600030101010101" pitchFamily="2" charset="-122"/>
              </a:rPr>
              <a:t>, E</a:t>
            </a:r>
            <a:r>
              <a:rPr lang="en-US" b="1" kern="100" baseline="-25000" dirty="0">
                <a:solidFill>
                  <a:srgbClr val="0000CC"/>
                </a:solidFill>
                <a:latin typeface="Times New Roman" panose="02020603050405020304" pitchFamily="18" charset="0"/>
                <a:ea typeface="等线" panose="02010600030101010101" pitchFamily="2" charset="-122"/>
              </a:rPr>
              <a:t>VOCs</a:t>
            </a:r>
            <a:r>
              <a:rPr lang="en-US" b="1" kern="100" dirty="0">
                <a:solidFill>
                  <a:srgbClr val="0000CC"/>
                </a:solidFill>
                <a:latin typeface="Times New Roman" panose="02020603050405020304" pitchFamily="18" charset="0"/>
                <a:ea typeface="等线" panose="02010600030101010101" pitchFamily="2" charset="-122"/>
              </a:rPr>
              <a:t> and E</a:t>
            </a:r>
            <a:r>
              <a:rPr lang="en-US" b="1" kern="100" baseline="-25000" dirty="0">
                <a:solidFill>
                  <a:srgbClr val="0000CC"/>
                </a:solidFill>
                <a:latin typeface="Times New Roman" panose="02020603050405020304" pitchFamily="18" charset="0"/>
                <a:ea typeface="等线" panose="02010600030101010101" pitchFamily="2" charset="-122"/>
              </a:rPr>
              <a:t>POA </a:t>
            </a:r>
            <a:endParaRPr lang="en-US" b="1" kern="100" baseline="-25000" dirty="0" smtClean="0">
              <a:solidFill>
                <a:srgbClr val="0000CC"/>
              </a:solidFill>
              <a:latin typeface="Times New Roman" panose="02020603050405020304" pitchFamily="18" charset="0"/>
              <a:ea typeface="等线" panose="02010600030101010101" pitchFamily="2" charset="-122"/>
            </a:endParaRPr>
          </a:p>
          <a:p>
            <a:pPr>
              <a:lnSpc>
                <a:spcPct val="150000"/>
              </a:lnSpc>
            </a:pPr>
            <a:r>
              <a:rPr lang="en-US" b="1" kern="100" dirty="0" smtClean="0">
                <a:solidFill>
                  <a:srgbClr val="0000CC"/>
                </a:solidFill>
                <a:latin typeface="Times New Roman" panose="02020603050405020304" pitchFamily="18" charset="0"/>
                <a:ea typeface="等线" panose="02010600030101010101" pitchFamily="2" charset="-122"/>
              </a:rPr>
              <a:t>case1 : -49%, -45%, -20%, -64%, -20% </a:t>
            </a:r>
          </a:p>
          <a:p>
            <a:pPr>
              <a:lnSpc>
                <a:spcPct val="150000"/>
              </a:lnSpc>
            </a:pPr>
            <a:r>
              <a:rPr lang="en-US" b="1" kern="100" dirty="0" smtClean="0">
                <a:solidFill>
                  <a:srgbClr val="0000CC"/>
                </a:solidFill>
                <a:latin typeface="Times New Roman" panose="02020603050405020304" pitchFamily="18" charset="0"/>
                <a:ea typeface="等线" panose="02010600030101010101" pitchFamily="2" charset="-122"/>
              </a:rPr>
              <a:t>case2 : -76%, -79%, -81%, -83%, -73%</a:t>
            </a:r>
            <a:endParaRPr lang="en-US" dirty="0">
              <a:solidFill>
                <a:srgbClr val="0000CC"/>
              </a:solidFill>
            </a:endParaRPr>
          </a:p>
        </p:txBody>
      </p:sp>
      <p:pic>
        <p:nvPicPr>
          <p:cNvPr id="18" name="Picture 1" descr="O3_nc1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18" y="1420358"/>
            <a:ext cx="2125663" cy="25606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5" descr="O3_nc53_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323" y="1407653"/>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7" descr="O3_nc88_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4296" y="1407653"/>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O3_nc1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17" y="4042872"/>
            <a:ext cx="2125663" cy="25606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6" descr="O3_nc53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0322" y="4038109"/>
            <a:ext cx="210026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8" descr="O3_nc8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6209" y="4050688"/>
            <a:ext cx="2100263"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kumimoji="1" lang="en-US" sz="2800" kern="1200" dirty="0"/>
              <a:t>Definition of Peak Ratio (PR)</a:t>
            </a:r>
          </a:p>
        </p:txBody>
      </p:sp>
      <p:pic>
        <p:nvPicPr>
          <p:cNvPr id="4" name="Picture 3"/>
          <p:cNvPicPr>
            <a:picLocks noChangeAspect="1"/>
          </p:cNvPicPr>
          <p:nvPr/>
        </p:nvPicPr>
        <p:blipFill>
          <a:blip r:embed="rId2"/>
          <a:stretch>
            <a:fillRect/>
          </a:stretch>
        </p:blipFill>
        <p:spPr>
          <a:xfrm>
            <a:off x="3525199" y="1825453"/>
            <a:ext cx="6990480" cy="4965840"/>
          </a:xfrm>
          <a:prstGeom prst="rect">
            <a:avLst/>
          </a:prstGeom>
        </p:spPr>
      </p:pic>
      <p:pic>
        <p:nvPicPr>
          <p:cNvPr id="5" name="Picture 4"/>
          <p:cNvPicPr>
            <a:picLocks noChangeAspect="1"/>
          </p:cNvPicPr>
          <p:nvPr/>
        </p:nvPicPr>
        <p:blipFill>
          <a:blip r:embed="rId3"/>
          <a:stretch>
            <a:fillRect/>
          </a:stretch>
        </p:blipFill>
        <p:spPr>
          <a:xfrm>
            <a:off x="5992852" y="2036089"/>
            <a:ext cx="1566808" cy="3779848"/>
          </a:xfrm>
          <a:prstGeom prst="rect">
            <a:avLst/>
          </a:prstGeom>
        </p:spPr>
      </p:pic>
      <p:cxnSp>
        <p:nvCxnSpPr>
          <p:cNvPr id="6" name="Straight Arrow Connector 5"/>
          <p:cNvCxnSpPr/>
          <p:nvPr/>
        </p:nvCxnSpPr>
        <p:spPr>
          <a:xfrm flipH="1">
            <a:off x="7170017" y="2646085"/>
            <a:ext cx="8467" cy="3172178"/>
          </a:xfrm>
          <a:prstGeom prst="straightConnector1">
            <a:avLst/>
          </a:prstGeom>
          <a:noFill/>
          <a:ln w="38100" cap="flat" cmpd="sng" algn="ctr">
            <a:solidFill>
              <a:srgbClr val="FF0000"/>
            </a:solidFill>
            <a:prstDash val="sysDot"/>
            <a:miter lim="800000"/>
            <a:tailEnd type="triangle"/>
          </a:ln>
          <a:effectLst/>
        </p:spPr>
      </p:cxnSp>
      <p:cxnSp>
        <p:nvCxnSpPr>
          <p:cNvPr id="7" name="Straight Arrow Connector 6"/>
          <p:cNvCxnSpPr/>
          <p:nvPr/>
        </p:nvCxnSpPr>
        <p:spPr>
          <a:xfrm flipV="1">
            <a:off x="4584739" y="2646085"/>
            <a:ext cx="4349167" cy="26179"/>
          </a:xfrm>
          <a:prstGeom prst="straightConnector1">
            <a:avLst/>
          </a:prstGeom>
          <a:noFill/>
          <a:ln w="57150" cap="flat" cmpd="sng" algn="ctr">
            <a:solidFill>
              <a:sysClr val="windowText" lastClr="000000"/>
            </a:solidFill>
            <a:prstDash val="dash"/>
            <a:miter lim="800000"/>
            <a:headEnd type="none" w="med" len="med"/>
            <a:tailEnd type="none" w="med" len="med"/>
          </a:ln>
          <a:effectLst/>
        </p:spPr>
      </p:cxnSp>
      <mc:AlternateContent xmlns:mc="http://schemas.openxmlformats.org/markup-compatibility/2006" xmlns:a14="http://schemas.microsoft.com/office/drawing/2010/main">
        <mc:Choice Requires="a14">
          <p:sp>
            <p:nvSpPr>
              <p:cNvPr id="8" name="Rectangle 7"/>
              <p:cNvSpPr/>
              <p:nvPr/>
            </p:nvSpPr>
            <p:spPr>
              <a:xfrm>
                <a:off x="7360730" y="1265254"/>
                <a:ext cx="1657953" cy="666144"/>
              </a:xfrm>
              <a:prstGeom prst="rect">
                <a:avLst/>
              </a:prstGeom>
            </p:spPr>
            <p:txBody>
              <a:bodyPr wrap="none">
                <a:spAutoFit/>
              </a:bodyPr>
              <a:lstStyle/>
              <a:p>
                <a:pPr defTabSz="914400"/>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𝐶𝑜𝑛𝑐</m:t>
                              </m:r>
                            </m:e>
                            <m:sub>
                              <m:r>
                                <a:rPr lang="en-US" i="1">
                                  <a:solidFill>
                                    <a:srgbClr val="0070C0"/>
                                  </a:solidFill>
                                  <a:latin typeface="Cambria Math" panose="02040503050406030204" pitchFamily="18" charset="0"/>
                                </a:rPr>
                                <m:t>𝑂</m:t>
                              </m:r>
                              <m:r>
                                <a:rPr lang="en-US" i="1">
                                  <a:solidFill>
                                    <a:srgbClr val="0070C0"/>
                                  </a:solidFill>
                                  <a:latin typeface="Cambria Math" panose="02040503050406030204" pitchFamily="18" charset="0"/>
                                </a:rPr>
                                <m:t>3</m:t>
                              </m:r>
                            </m:sub>
                          </m:sSub>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r>
                                <a:rPr lang="en-US" i="1">
                                  <a:solidFill>
                                    <a:srgbClr val="0070C0"/>
                                  </a:solidFill>
                                  <a:latin typeface="Cambria Math" panose="02040503050406030204" pitchFamily="18" charset="0"/>
                                </a:rPr>
                                <m:t>𝑁𝑂𝑥</m:t>
                              </m:r>
                            </m:sub>
                          </m:sSub>
                        </m:den>
                      </m:f>
                      <m:r>
                        <a:rPr lang="en-US" i="1" smtClean="0">
                          <a:solidFill>
                            <a:srgbClr val="0070C0"/>
                          </a:solidFill>
                          <a:latin typeface="Cambria Math" panose="02040503050406030204" pitchFamily="18" charset="0"/>
                        </a:rPr>
                        <m:t>=0</m:t>
                      </m:r>
                    </m:oMath>
                  </m:oMathPara>
                </a14:m>
                <a:endParaRPr lang="en-US" dirty="0">
                  <a:solidFill>
                    <a:srgbClr val="0070C0"/>
                  </a:solidFill>
                  <a:latin typeface="Calibri" panose="020F0502020204030204"/>
                </a:endParaRPr>
              </a:p>
            </p:txBody>
          </p:sp>
        </mc:Choice>
        <mc:Fallback xmlns="">
          <p:sp>
            <p:nvSpPr>
              <p:cNvPr id="8" name="Rectangle 7"/>
              <p:cNvSpPr>
                <a:spLocks noRot="1" noChangeAspect="1" noMove="1" noResize="1" noEditPoints="1" noAdjustHandles="1" noChangeArrowheads="1" noChangeShapeType="1" noTextEdit="1"/>
              </p:cNvSpPr>
              <p:nvPr/>
            </p:nvSpPr>
            <p:spPr>
              <a:xfrm>
                <a:off x="7360730" y="1265254"/>
                <a:ext cx="1657953" cy="6661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847147" y="6139618"/>
                <a:ext cx="3042308" cy="619144"/>
              </a:xfrm>
              <a:prstGeom prst="rect">
                <a:avLst/>
              </a:prstGeom>
            </p:spPr>
            <p:txBody>
              <a:bodyPr wrap="none">
                <a:spAutoFit/>
              </a:bodyPr>
              <a:lstStyle/>
              <a:p>
                <a:pPr defTabSz="914400"/>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𝑃𝑅</m:t>
                      </m:r>
                      <m:r>
                        <a:rPr lang="en-US" sz="2000" i="1"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1+</m:t>
                          </m:r>
                          <m:r>
                            <a:rPr lang="en-US" sz="2000" i="1">
                              <a:solidFill>
                                <a:srgbClr val="FF0000"/>
                              </a:solidFill>
                              <a:latin typeface="Cambria Math" panose="02040503050406030204" pitchFamily="18" charset="0"/>
                            </a:rPr>
                            <m:t>𝐸</m:t>
                          </m:r>
                        </m:e>
                        <m:sub>
                          <m:r>
                            <a:rPr lang="en-US" sz="2000" i="1">
                              <a:solidFill>
                                <a:srgbClr val="FF0000"/>
                              </a:solidFill>
                              <a:latin typeface="Cambria Math" panose="02040503050406030204" pitchFamily="18" charset="0"/>
                            </a:rPr>
                            <m:t>𝑁𝑂𝑥</m:t>
                          </m:r>
                        </m:sub>
                      </m:sSub>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m:t>
                          </m:r>
                        </m:e>
                        <m:sub>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𝐶𝑜𝑛𝑐</m:t>
                                  </m:r>
                                </m:e>
                                <m:sub>
                                  <m:r>
                                    <a:rPr lang="en-US" sz="2000" i="1">
                                      <a:solidFill>
                                        <a:srgbClr val="FF0000"/>
                                      </a:solidFill>
                                      <a:latin typeface="Cambria Math" panose="02040503050406030204" pitchFamily="18" charset="0"/>
                                    </a:rPr>
                                    <m:t>𝑂</m:t>
                                  </m:r>
                                  <m:r>
                                    <a:rPr lang="en-US" sz="2000" i="1">
                                      <a:solidFill>
                                        <a:srgbClr val="FF0000"/>
                                      </a:solidFill>
                                      <a:latin typeface="Cambria Math" panose="02040503050406030204" pitchFamily="18" charset="0"/>
                                    </a:rPr>
                                    <m:t>3</m:t>
                                  </m:r>
                                </m:sub>
                              </m:sSub>
                            </m:num>
                            <m:den>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𝐸</m:t>
                                  </m:r>
                                </m:e>
                                <m:sub>
                                  <m:r>
                                    <a:rPr lang="en-US" sz="2000" i="1">
                                      <a:solidFill>
                                        <a:srgbClr val="FF0000"/>
                                      </a:solidFill>
                                      <a:latin typeface="Cambria Math" panose="02040503050406030204" pitchFamily="18" charset="0"/>
                                    </a:rPr>
                                    <m:t>𝑁𝑂𝑥</m:t>
                                  </m:r>
                                </m:sub>
                              </m:sSub>
                            </m:den>
                          </m:f>
                          <m:r>
                            <a:rPr lang="en-US" sz="2000" i="1">
                              <a:solidFill>
                                <a:srgbClr val="FF0000"/>
                              </a:solidFill>
                              <a:latin typeface="Cambria Math" panose="02040503050406030204" pitchFamily="18" charset="0"/>
                            </a:rPr>
                            <m:t>=0</m:t>
                          </m:r>
                        </m:sub>
                      </m:sSub>
                    </m:oMath>
                  </m:oMathPara>
                </a14:m>
                <a:endParaRPr lang="en-US" sz="2000" dirty="0">
                  <a:solidFill>
                    <a:srgbClr val="FF0000"/>
                  </a:solidFill>
                  <a:latin typeface="Calibri" panose="020F0502020204030204"/>
                </a:endParaRPr>
              </a:p>
            </p:txBody>
          </p:sp>
        </mc:Choice>
        <mc:Fallback xmlns="">
          <p:sp>
            <p:nvSpPr>
              <p:cNvPr id="9" name="Rectangle 8"/>
              <p:cNvSpPr>
                <a:spLocks noRot="1" noChangeAspect="1" noMove="1" noResize="1" noEditPoints="1" noAdjustHandles="1" noChangeArrowheads="1" noChangeShapeType="1" noTextEdit="1"/>
              </p:cNvSpPr>
              <p:nvPr/>
            </p:nvSpPr>
            <p:spPr>
              <a:xfrm>
                <a:off x="1847147" y="6139618"/>
                <a:ext cx="3042308" cy="619144"/>
              </a:xfrm>
              <a:prstGeom prst="rect">
                <a:avLst/>
              </a:prstGeom>
              <a:blipFill>
                <a:blip r:embed="rId5"/>
                <a:stretch>
                  <a:fillRect b="-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53711" y="6176353"/>
                <a:ext cx="1160831" cy="369332"/>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altLang="zh-CN" sz="1800"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𝐄</m:t>
                          </m:r>
                        </m:e>
                        <m:sub>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𝐍𝐎𝐱</m:t>
                          </m:r>
                        </m:sub>
                      </m:sSub>
                    </m:oMath>
                  </m:oMathPara>
                </a14:m>
                <a:endParaRPr kumimoji="0" lang="en-US" sz="1800" b="1" i="0" u="none" strike="noStrike" kern="0" cap="none" spc="0" normalizeH="0" baseline="0" noProof="0" dirty="0" smtClean="0">
                  <a:ln>
                    <a:noFill/>
                  </a:ln>
                  <a:solidFill>
                    <a:srgbClr val="C00000"/>
                  </a:solidFill>
                  <a:effectLst/>
                  <a:uLnTx/>
                  <a:uFillTx/>
                  <a:latin typeface="Calibri" panose="020F0502020204030204"/>
                </a:endParaRPr>
              </a:p>
            </p:txBody>
          </p:sp>
        </mc:Choice>
        <mc:Fallback xmlns="">
          <p:sp>
            <p:nvSpPr>
              <p:cNvPr id="10" name="Rectangle 9"/>
              <p:cNvSpPr>
                <a:spLocks noRot="1" noChangeAspect="1" noMove="1" noResize="1" noEditPoints="1" noAdjustHandles="1" noChangeArrowheads="1" noChangeShapeType="1" noTextEdit="1"/>
              </p:cNvSpPr>
              <p:nvPr/>
            </p:nvSpPr>
            <p:spPr>
              <a:xfrm>
                <a:off x="6253711" y="6176353"/>
                <a:ext cx="116083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rot="16200000">
                <a:off x="3339595" y="3943305"/>
                <a:ext cx="1135183" cy="369332"/>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altLang="zh-CN" sz="1800"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800" b="1" i="0" u="none" strike="noStrike" kern="0" cap="none" spc="0" normalizeH="0" baseline="0" noProof="0" smtClean="0">
                              <a:ln>
                                <a:noFill/>
                              </a:ln>
                              <a:solidFill>
                                <a:prstClr val="black"/>
                              </a:solidFill>
                              <a:effectLst/>
                              <a:uLnTx/>
                              <a:uFillTx/>
                              <a:latin typeface="Cambria Math" panose="02040503050406030204" pitchFamily="18" charset="0"/>
                            </a:rPr>
                            <m:t>𝐄</m:t>
                          </m:r>
                        </m:e>
                        <m:sub>
                          <m:r>
                            <a:rPr kumimoji="0" lang="en-US" sz="1800" b="1" i="1" u="none" strike="noStrike" kern="0" cap="none" spc="0" normalizeH="0" baseline="0" noProof="0" smtClean="0">
                              <a:ln>
                                <a:noFill/>
                              </a:ln>
                              <a:solidFill>
                                <a:prstClr val="black"/>
                              </a:solidFill>
                              <a:effectLst/>
                              <a:uLnTx/>
                              <a:uFillTx/>
                              <a:latin typeface="Cambria Math" panose="02040503050406030204" pitchFamily="18" charset="0"/>
                            </a:rPr>
                            <m:t>𝑽𝑶𝑪</m:t>
                          </m:r>
                        </m:sub>
                      </m:sSub>
                    </m:oMath>
                  </m:oMathPara>
                </a14:m>
                <a:endParaRPr kumimoji="0" lang="en-US" sz="1800" b="1" i="0" u="none" strike="noStrike" kern="0" cap="none" spc="0" normalizeH="0" baseline="0" noProof="0" dirty="0" smtClean="0">
                  <a:ln>
                    <a:noFill/>
                  </a:ln>
                  <a:solidFill>
                    <a:srgbClr val="C00000"/>
                  </a:solidFill>
                  <a:effectLst/>
                  <a:uLnTx/>
                  <a:uFillTx/>
                  <a:latin typeface="Calibri" panose="020F0502020204030204"/>
                </a:endParaRPr>
              </a:p>
            </p:txBody>
          </p:sp>
        </mc:Choice>
        <mc:Fallback xmlns="">
          <p:sp>
            <p:nvSpPr>
              <p:cNvPr id="11" name="Rectangle 10"/>
              <p:cNvSpPr>
                <a:spLocks noRot="1" noChangeAspect="1" noMove="1" noResize="1" noEditPoints="1" noAdjustHandles="1" noChangeArrowheads="1" noChangeShapeType="1" noTextEdit="1"/>
              </p:cNvSpPr>
              <p:nvPr/>
            </p:nvSpPr>
            <p:spPr>
              <a:xfrm rot="16200000">
                <a:off x="3339595" y="3943305"/>
                <a:ext cx="1135183" cy="369332"/>
              </a:xfrm>
              <a:prstGeom prst="rect">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a:off x="5233664" y="3595190"/>
            <a:ext cx="1334020" cy="369332"/>
          </a:xfrm>
          <a:prstGeom prst="rect">
            <a:avLst/>
          </a:prstGeom>
          <a:noFill/>
        </p:spPr>
        <p:txBody>
          <a:bodyPr wrap="none" rtlCol="0">
            <a:spAutoFit/>
          </a:bodyPr>
          <a:lstStyle/>
          <a:p>
            <a:pPr defTabSz="914400"/>
            <a:r>
              <a:rPr lang="en-US" b="1" i="1" dirty="0" smtClean="0">
                <a:solidFill>
                  <a:prstClr val="black"/>
                </a:solidFill>
                <a:latin typeface="Calibri" panose="020F0502020204030204"/>
              </a:rPr>
              <a:t>NOx-limited</a:t>
            </a:r>
            <a:endParaRPr lang="en-US" b="1" i="1" dirty="0">
              <a:solidFill>
                <a:prstClr val="black"/>
              </a:solidFill>
              <a:latin typeface="Calibri" panose="020F0502020204030204"/>
            </a:endParaRPr>
          </a:p>
        </p:txBody>
      </p:sp>
      <p:sp>
        <p:nvSpPr>
          <p:cNvPr id="13" name="TextBox 12"/>
          <p:cNvSpPr txBox="1"/>
          <p:nvPr/>
        </p:nvSpPr>
        <p:spPr>
          <a:xfrm>
            <a:off x="7476665" y="4154546"/>
            <a:ext cx="1329146" cy="369332"/>
          </a:xfrm>
          <a:prstGeom prst="rect">
            <a:avLst/>
          </a:prstGeom>
          <a:noFill/>
        </p:spPr>
        <p:txBody>
          <a:bodyPr wrap="none" rtlCol="0">
            <a:spAutoFit/>
          </a:bodyPr>
          <a:lstStyle/>
          <a:p>
            <a:pPr defTabSz="914400"/>
            <a:r>
              <a:rPr lang="en-US" b="1" i="1" dirty="0" smtClean="0">
                <a:solidFill>
                  <a:prstClr val="black"/>
                </a:solidFill>
                <a:latin typeface="Calibri" panose="020F0502020204030204"/>
              </a:rPr>
              <a:t>VOC-limited</a:t>
            </a:r>
            <a:endParaRPr lang="en-US" b="1" i="1" dirty="0">
              <a:solidFill>
                <a:prstClr val="black"/>
              </a:solidFill>
              <a:latin typeface="Calibri" panose="020F0502020204030204"/>
            </a:endParaRPr>
          </a:p>
        </p:txBody>
      </p:sp>
      <p:sp>
        <p:nvSpPr>
          <p:cNvPr id="14" name="Multiply 13"/>
          <p:cNvSpPr/>
          <p:nvPr/>
        </p:nvSpPr>
        <p:spPr>
          <a:xfrm>
            <a:off x="7012162" y="2507961"/>
            <a:ext cx="306888" cy="315532"/>
          </a:xfrm>
          <a:prstGeom prst="mathMultiply">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9642978" y="3667045"/>
            <a:ext cx="861642" cy="2092239"/>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95</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90</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85</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80</a:t>
            </a:r>
            <a:r>
              <a:rPr kumimoji="0" lang="en-US" altLang="zh-CN" sz="1800" b="0" i="0" u="none" strike="noStrike" kern="0" cap="none" spc="0" normalizeH="0" baseline="0" noProof="0" dirty="0" smtClean="0">
                <a:ln>
                  <a:noFill/>
                </a:ln>
                <a:solidFill>
                  <a:prstClr val="black"/>
                </a:solidFill>
                <a:effectLst/>
                <a:uLnTx/>
                <a:uFillTx/>
                <a:latin typeface="Calibri" panose="020F0502020204030204"/>
                <a:ea typeface="等线" panose="02010600030101010101" pitchFamily="2" charset="-122"/>
              </a:rPr>
              <a:t>.00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75.00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70.00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65.00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60.00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55.00</a:t>
            </a:r>
          </a:p>
        </p:txBody>
      </p:sp>
      <p:sp>
        <p:nvSpPr>
          <p:cNvPr id="16" name="TextBox 15"/>
          <p:cNvSpPr txBox="1"/>
          <p:nvPr/>
        </p:nvSpPr>
        <p:spPr>
          <a:xfrm>
            <a:off x="4055675" y="1880363"/>
            <a:ext cx="514118" cy="422885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1.2</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1.0</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0.8</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 </a:t>
            </a: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0.6</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0.4</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0.2</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libri" panose="020F0502020204030204"/>
              </a:rPr>
              <a:t> </a:t>
            </a:r>
          </a:p>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0.0</a:t>
            </a:r>
          </a:p>
        </p:txBody>
      </p:sp>
      <p:sp>
        <p:nvSpPr>
          <p:cNvPr id="17" name="TextBox 16"/>
          <p:cNvSpPr txBox="1"/>
          <p:nvPr/>
        </p:nvSpPr>
        <p:spPr>
          <a:xfrm>
            <a:off x="4358399" y="5865215"/>
            <a:ext cx="5159708"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0.0       0.2       0.4       0.6       0.8       1.0       1.2</a:t>
            </a:r>
          </a:p>
        </p:txBody>
      </p:sp>
      <p:sp>
        <p:nvSpPr>
          <p:cNvPr id="18" name="Rectangle 17"/>
          <p:cNvSpPr/>
          <p:nvPr/>
        </p:nvSpPr>
        <p:spPr>
          <a:xfrm>
            <a:off x="1943265" y="895922"/>
            <a:ext cx="8157117" cy="369332"/>
          </a:xfrm>
          <a:prstGeom prst="rect">
            <a:avLst/>
          </a:prstGeom>
        </p:spPr>
        <p:txBody>
          <a:bodyPr wrap="square">
            <a:spAutoFit/>
          </a:bodyPr>
          <a:lstStyle/>
          <a:p>
            <a:pPr algn="ctr"/>
            <a:r>
              <a:rPr lang="en-US" b="1" dirty="0"/>
              <a:t>2-D isopleths of O</a:t>
            </a:r>
            <a:r>
              <a:rPr lang="en-US" b="1" baseline="-25000" dirty="0"/>
              <a:t>3</a:t>
            </a:r>
            <a:r>
              <a:rPr lang="en-US" b="1" dirty="0"/>
              <a:t> sensitivity to NO</a:t>
            </a:r>
            <a:r>
              <a:rPr lang="en-US" b="1" baseline="-25000" dirty="0"/>
              <a:t>x</a:t>
            </a:r>
            <a:r>
              <a:rPr lang="en-US" b="1" dirty="0"/>
              <a:t> and </a:t>
            </a:r>
            <a:r>
              <a:rPr lang="en-US" b="1" dirty="0" smtClean="0"/>
              <a:t>VOC emission </a:t>
            </a:r>
            <a:r>
              <a:rPr lang="en-US" b="1" dirty="0"/>
              <a:t>changes</a:t>
            </a:r>
          </a:p>
        </p:txBody>
      </p:sp>
      <p:sp>
        <p:nvSpPr>
          <p:cNvPr id="19" name="Rectangle 18"/>
          <p:cNvSpPr/>
          <p:nvPr/>
        </p:nvSpPr>
        <p:spPr>
          <a:xfrm>
            <a:off x="1513335" y="2146729"/>
            <a:ext cx="2473610" cy="958660"/>
          </a:xfrm>
          <a:prstGeom prst="rect">
            <a:avLst/>
          </a:prstGeom>
        </p:spPr>
        <p:txBody>
          <a:bodyPr wrap="square">
            <a:spAutoFit/>
          </a:bodyPr>
          <a:lstStyle/>
          <a:p>
            <a:pPr>
              <a:lnSpc>
                <a:spcPct val="150000"/>
              </a:lnSpc>
            </a:pPr>
            <a:r>
              <a:rPr lang="en-US" sz="2000" kern="100" dirty="0" smtClean="0">
                <a:solidFill>
                  <a:srgbClr val="FF0000"/>
                </a:solidFill>
                <a:latin typeface="Arial" panose="020B0604020202020204" pitchFamily="34" charset="0"/>
                <a:ea typeface="等线" panose="02010600030101010101" pitchFamily="2" charset="-122"/>
                <a:cs typeface="Arial" panose="020B0604020202020204" pitchFamily="34" charset="0"/>
              </a:rPr>
              <a:t>PR &lt;1: VOC-limited PR&gt;1: NO</a:t>
            </a:r>
            <a:r>
              <a:rPr lang="en-US" sz="2000" kern="100" baseline="-25000" dirty="0" smtClean="0">
                <a:solidFill>
                  <a:srgbClr val="FF0000"/>
                </a:solidFill>
                <a:latin typeface="Arial" panose="020B0604020202020204" pitchFamily="34" charset="0"/>
                <a:ea typeface="等线" panose="02010600030101010101" pitchFamily="2" charset="-122"/>
                <a:cs typeface="Arial" panose="020B0604020202020204" pitchFamily="34" charset="0"/>
              </a:rPr>
              <a:t>x</a:t>
            </a:r>
            <a:r>
              <a:rPr lang="en-US" sz="2000" kern="100" dirty="0" smtClean="0">
                <a:solidFill>
                  <a:srgbClr val="FF0000"/>
                </a:solidFill>
                <a:latin typeface="Arial" panose="020B0604020202020204" pitchFamily="34" charset="0"/>
                <a:ea typeface="等线" panose="02010600030101010101" pitchFamily="2" charset="-122"/>
                <a:cs typeface="Arial" panose="020B0604020202020204" pitchFamily="34" charset="0"/>
              </a:rPr>
              <a:t>-limited</a:t>
            </a:r>
            <a:endParaRPr lang="en-US" sz="2000"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1502875" y="5079087"/>
            <a:ext cx="2505377" cy="923330"/>
          </a:xfrm>
          <a:prstGeom prst="rect">
            <a:avLst/>
          </a:prstGeom>
        </p:spPr>
        <p:txBody>
          <a:bodyPr wrap="square">
            <a:spAutoFit/>
          </a:bodyPr>
          <a:lstStyle/>
          <a:p>
            <a:r>
              <a:rPr lang="en-US" dirty="0" smtClean="0">
                <a:solidFill>
                  <a:srgbClr val="0000CC"/>
                </a:solidFill>
              </a:rPr>
              <a:t>PR can be directly </a:t>
            </a:r>
            <a:r>
              <a:rPr lang="en-US" dirty="0">
                <a:solidFill>
                  <a:srgbClr val="0000CC"/>
                </a:solidFill>
              </a:rPr>
              <a:t>calculated from the polynomial function</a:t>
            </a:r>
          </a:p>
        </p:txBody>
      </p:sp>
      <p:sp>
        <p:nvSpPr>
          <p:cNvPr id="21" name="4-Point Star 20"/>
          <p:cNvSpPr/>
          <p:nvPr/>
        </p:nvSpPr>
        <p:spPr bwMode="auto">
          <a:xfrm>
            <a:off x="7921383" y="2430575"/>
            <a:ext cx="416101" cy="416101"/>
          </a:xfrm>
          <a:prstGeom prst="star4">
            <a:avLst/>
          </a:prstGeom>
          <a:solidFill>
            <a:schemeClr val="bg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rgbClr val="FF3300"/>
              </a:solidFill>
              <a:effectLst/>
              <a:latin typeface="Arial" charset="0"/>
              <a:ea typeface="宋体" pitchFamily="2" charset="-122"/>
            </a:endParaRPr>
          </a:p>
        </p:txBody>
      </p:sp>
    </p:spTree>
    <p:extLst>
      <p:ext uri="{BB962C8B-B14F-4D97-AF65-F5344CB8AC3E}">
        <p14:creationId xmlns:p14="http://schemas.microsoft.com/office/powerpoint/2010/main" val="11656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animBg="1"/>
      <p:bldP spid="19" grpId="0"/>
      <p:bldP spid="20" grpId="0"/>
    </p:bldLst>
  </p:timing>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模板">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2614</TotalTime>
  <Words>1852</Words>
  <Application>Microsoft Office PowerPoint</Application>
  <PresentationFormat>宽屏</PresentationFormat>
  <Paragraphs>379</Paragraphs>
  <Slides>20</Slides>
  <Notes>8</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20</vt:i4>
      </vt:variant>
    </vt:vector>
  </HeadingPairs>
  <TitlesOfParts>
    <vt:vector size="35" baseType="lpstr">
      <vt:lpstr>等线</vt:lpstr>
      <vt:lpstr>等线 Light</vt:lpstr>
      <vt:lpstr>黑体</vt:lpstr>
      <vt:lpstr>宋体</vt:lpstr>
      <vt:lpstr>微软雅黑</vt:lpstr>
      <vt:lpstr>Arial</vt:lpstr>
      <vt:lpstr>Calibri</vt:lpstr>
      <vt:lpstr>Calibri Light</vt:lpstr>
      <vt:lpstr>Cambria Math</vt:lpstr>
      <vt:lpstr>Times New Roman</vt:lpstr>
      <vt:lpstr>Wingdings</vt:lpstr>
      <vt:lpstr>2_EMPA课题组模板</vt:lpstr>
      <vt:lpstr>PPT模板</vt:lpstr>
      <vt:lpstr>3_EMPA课题组模板</vt:lpstr>
      <vt:lpstr>Office Theme</vt:lpstr>
      <vt:lpstr>PowerPoint 演示文稿</vt:lpstr>
      <vt:lpstr>IAMs need fast prediction of air quality response to pollution</vt:lpstr>
      <vt:lpstr>RSM: real-time estimate of air quality responses </vt:lpstr>
      <vt:lpstr>Overview of the RSM evolution</vt:lpstr>
      <vt:lpstr>Design of RSM with polynomial functions (pf-RSM)</vt:lpstr>
      <vt:lpstr>Design of RSM with polynomial functions</vt:lpstr>
      <vt:lpstr>Validation of pf-RSM prediction</vt:lpstr>
      <vt:lpstr>Validation of pf-RSM prediction</vt:lpstr>
      <vt:lpstr>Definition of Peak Ratio (PR)</vt:lpstr>
      <vt:lpstr>Peak Ratio (PR) in the Beijing-Tianjin-Hebei region</vt:lpstr>
      <vt:lpstr>Definition of suggested VOC/NOx ratio</vt:lpstr>
      <vt:lpstr>Suggested VOC/NOx ratio to avoid increasing O3</vt:lpstr>
      <vt:lpstr>observable response indicator </vt:lpstr>
      <vt:lpstr>observable response indicators-O3</vt:lpstr>
      <vt:lpstr>Use PR to identify the O3 Chemistry in China</vt:lpstr>
      <vt:lpstr>policy implication from indicator: VOC-to-NOx ratio </vt:lpstr>
      <vt:lpstr>New direction: i-RSM with Machine Learning </vt:lpstr>
      <vt:lpstr>Development of indicator-based RSM</vt:lpstr>
      <vt:lpstr>Preliminary results of i-RSM</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 Xing</dc:creator>
  <cp:lastModifiedBy>刘松</cp:lastModifiedBy>
  <cp:revision>1008</cp:revision>
  <dcterms:created xsi:type="dcterms:W3CDTF">2018-05-17T22:15:16Z</dcterms:created>
  <dcterms:modified xsi:type="dcterms:W3CDTF">2019-10-14T05:16:11Z</dcterms:modified>
</cp:coreProperties>
</file>