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7" r:id="rId12"/>
    <p:sldId id="268" r:id="rId13"/>
    <p:sldId id="269" r:id="rId14"/>
    <p:sldId id="270" r:id="rId15"/>
    <p:sldId id="271" r:id="rId16"/>
    <p:sldId id="272" r:id="rId17"/>
    <p:sldId id="273"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Georgia" panose="02040502050405020303" pitchFamily="18" charset="0"/>
      <p:regular r:id="rId24"/>
      <p:bold r:id="rId25"/>
      <p:italic r:id="rId26"/>
      <p:boldItalic r:id="rId27"/>
    </p:embeddedFont>
    <p:embeddedFont>
      <p:font typeface="Roboto" panose="020B0604020202020204" charset="0"/>
      <p:regular r:id="rId28"/>
      <p:bold r:id="rId29"/>
      <p:italic r:id="rId30"/>
      <p:boldItalic r:id="rId31"/>
    </p:embeddedFont>
    <p:embeddedFont>
      <p:font typeface="Verdana" panose="020B060403050404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4680091-04C6-436B-9B56-BFB2FD007394}">
  <a:tblStyle styleId="{74680091-04C6-436B-9B56-BFB2FD00739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551" autoAdjust="0"/>
  </p:normalViewPr>
  <p:slideViewPr>
    <p:cSldViewPr snapToGrid="0">
      <p:cViewPr varScale="1">
        <p:scale>
          <a:sx n="86" d="100"/>
          <a:sy n="86" d="100"/>
        </p:scale>
        <p:origin x="1354" y="5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ciencedirect.com/science/article/pii/S1364815214003685#bib9"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sciencedirect.com/science/article/pii/S1364815214003685#bib54" TargetMode="External"/><Relationship Id="rId4" Type="http://schemas.openxmlformats.org/officeDocument/2006/relationships/hyperlink" Target="https://www.sciencedirect.com/science/article/pii/S1364815214003685#bib56"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61cf447ff7_2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g61cf447ff7_2_7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620fb4e1e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620fb4e1e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Global OPEN-AQ evaluation by world Giorgi regions.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61bfb63d3b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dirty="0">
                <a:solidFill>
                  <a:schemeClr val="dk1"/>
                </a:solidFill>
                <a:highlight>
                  <a:srgbClr val="FFFFFF"/>
                </a:highlight>
              </a:rPr>
              <a:t>Our work with moving to NEXUS using HEMCO is to provide such SSM maps and dust predictions on all scales and projections (Global FV3 or regional CMAQ). </a:t>
            </a:r>
          </a:p>
          <a:p>
            <a:pPr marL="0" lvl="0" indent="0" algn="l" rtl="0">
              <a:spcBef>
                <a:spcPts val="0"/>
              </a:spcBef>
              <a:spcAft>
                <a:spcPts val="0"/>
              </a:spcAft>
              <a:buNone/>
            </a:pPr>
            <a:r>
              <a:rPr lang="en" b="1" u="sng" dirty="0">
                <a:solidFill>
                  <a:schemeClr val="dk1"/>
                </a:solidFill>
                <a:highlight>
                  <a:srgbClr val="FFFFFF"/>
                </a:highlight>
              </a:rPr>
              <a:t>Dust Entrainment and Deposition Model (DEAD).  </a:t>
            </a:r>
            <a:endParaRPr b="1" u="sng" dirty="0">
              <a:solidFill>
                <a:schemeClr val="dk1"/>
              </a:solidFill>
              <a:highlight>
                <a:srgbClr val="FFFFFF"/>
              </a:highlight>
            </a:endParaRPr>
          </a:p>
        </p:txBody>
      </p:sp>
      <p:sp>
        <p:nvSpPr>
          <p:cNvPr id="331" name="Google Shape;331;g61bfb63d3b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61d353a036_0_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61d353a036_0_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u="sng" dirty="0">
                <a:solidFill>
                  <a:srgbClr val="222222"/>
                </a:solidFill>
                <a:highlight>
                  <a:srgbClr val="FFFFFF"/>
                </a:highlight>
              </a:rPr>
              <a:t>Over the next two years, the majority of effort in NEXUS development will be adapting HEMCO to create emissions for the FV3-SAR (stand-alone regional) and replacing the CMAQ-NAM NAQFC with FV3-SAR-CMAQ.  Also, definitely mention EPIC but make sure to mention that it's a longer-term goal (for which there is no current funding).  Can we take the agroecosystem extensions to global-scale with available data?  </a:t>
            </a:r>
          </a:p>
          <a:p>
            <a:pPr marL="0" lvl="0" indent="0" algn="l" rtl="0">
              <a:spcBef>
                <a:spcPts val="0"/>
              </a:spcBef>
              <a:spcAft>
                <a:spcPts val="0"/>
              </a:spcAft>
              <a:buClr>
                <a:schemeClr val="dk1"/>
              </a:buClr>
              <a:buSzPts val="1100"/>
              <a:buFont typeface="Arial"/>
              <a:buNone/>
            </a:pPr>
            <a:endParaRPr lang="en" b="1" u="sng" dirty="0">
              <a:solidFill>
                <a:srgbClr val="222222"/>
              </a:solidFill>
              <a:highlight>
                <a:srgbClr val="FFFFFF"/>
              </a:highlight>
            </a:endParaRPr>
          </a:p>
          <a:p>
            <a:pPr marL="0" lvl="0" indent="0" algn="l" rtl="0">
              <a:spcBef>
                <a:spcPts val="0"/>
              </a:spcBef>
              <a:spcAft>
                <a:spcPts val="0"/>
              </a:spcAft>
              <a:buClr>
                <a:schemeClr val="dk1"/>
              </a:buClr>
              <a:buSzPts val="1100"/>
              <a:buFont typeface="Arial"/>
              <a:buNone/>
            </a:pPr>
            <a:endParaRPr lang="en" b="1" u="sng" dirty="0">
              <a:solidFill>
                <a:srgbClr val="222222"/>
              </a:solidFill>
              <a:highlight>
                <a:srgbClr val="FFFFFF"/>
              </a:highlight>
            </a:endParaRPr>
          </a:p>
          <a:p>
            <a:pPr marL="0" lvl="0" indent="0" algn="l" rtl="0">
              <a:spcBef>
                <a:spcPts val="0"/>
              </a:spcBef>
              <a:spcAft>
                <a:spcPts val="0"/>
              </a:spcAft>
              <a:buClr>
                <a:schemeClr val="dk1"/>
              </a:buClr>
              <a:buSzPts val="1100"/>
              <a:buFont typeface="Arial"/>
              <a:buNone/>
            </a:pPr>
            <a:endParaRPr b="1" u="sng" dirty="0">
              <a:solidFill>
                <a:srgbClr val="222222"/>
              </a:solidFill>
              <a:highlight>
                <a:srgbClr val="FFFFFF"/>
              </a:highlight>
            </a:endParaRPr>
          </a:p>
          <a:p>
            <a:pPr marL="0" lvl="0" indent="0" algn="l" rtl="0">
              <a:spcBef>
                <a:spcPts val="0"/>
              </a:spcBef>
              <a:spcAft>
                <a:spcPts val="0"/>
              </a:spcAft>
              <a:buClr>
                <a:schemeClr val="dk1"/>
              </a:buClr>
              <a:buSzPts val="1100"/>
              <a:buFont typeface="Arial"/>
              <a:buNone/>
            </a:pPr>
            <a:endParaRPr b="1" dirty="0">
              <a:solidFill>
                <a:srgbClr val="222222"/>
              </a:solidFill>
              <a:highlight>
                <a:srgbClr val="FFFFFF"/>
              </a:highlight>
            </a:endParaRPr>
          </a:p>
          <a:p>
            <a:pPr marL="0" lvl="0" indent="0" algn="l" rtl="0">
              <a:spcBef>
                <a:spcPts val="0"/>
              </a:spcBef>
              <a:spcAft>
                <a:spcPts val="0"/>
              </a:spcAft>
              <a:buClr>
                <a:schemeClr val="dk1"/>
              </a:buClr>
              <a:buSzPts val="1100"/>
              <a:buFont typeface="Arial"/>
              <a:buNone/>
            </a:pPr>
            <a:r>
              <a:rPr lang="en" b="1" dirty="0">
                <a:solidFill>
                  <a:srgbClr val="222222"/>
                </a:solidFill>
                <a:highlight>
                  <a:srgbClr val="FFFFFF"/>
                </a:highlight>
              </a:rPr>
              <a:t>Global Biomass Burning Emissions Product eXtended (GBBEPx)  (based on QFED and extended to VIIRS products) </a:t>
            </a:r>
            <a:endParaRPr b="1" dirty="0">
              <a:solidFill>
                <a:srgbClr val="222222"/>
              </a:solidFill>
              <a:highlight>
                <a:srgbClr val="FFFFFF"/>
              </a:highlight>
            </a:endParaRPr>
          </a:p>
          <a:p>
            <a:pPr marL="0" lvl="0" indent="0" algn="l" rtl="0">
              <a:spcBef>
                <a:spcPts val="0"/>
              </a:spcBef>
              <a:spcAft>
                <a:spcPts val="0"/>
              </a:spcAft>
              <a:buClr>
                <a:schemeClr val="dk1"/>
              </a:buClr>
              <a:buSzPts val="1100"/>
              <a:buFont typeface="Arial"/>
              <a:buNone/>
            </a:pPr>
            <a:r>
              <a:rPr lang="en" b="1" dirty="0">
                <a:solidFill>
                  <a:srgbClr val="222222"/>
                </a:solidFill>
                <a:highlight>
                  <a:srgbClr val="FFFFFF"/>
                </a:highlight>
              </a:rPr>
              <a:t>Pros: The fire radiation power (FRP) based emission can be well constrained, depending on the tuning factors.</a:t>
            </a:r>
            <a:endParaRPr b="1" dirty="0">
              <a:solidFill>
                <a:srgbClr val="222222"/>
              </a:solidFill>
              <a:highlight>
                <a:srgbClr val="FFFFFF"/>
              </a:highlight>
            </a:endParaRPr>
          </a:p>
          <a:p>
            <a:pPr marL="0" lvl="0" indent="0" algn="l" rtl="0">
              <a:spcBef>
                <a:spcPts val="0"/>
              </a:spcBef>
              <a:spcAft>
                <a:spcPts val="0"/>
              </a:spcAft>
              <a:buClr>
                <a:schemeClr val="dk1"/>
              </a:buClr>
              <a:buSzPts val="1100"/>
              <a:buFont typeface="Arial"/>
              <a:buNone/>
            </a:pPr>
            <a:r>
              <a:rPr lang="en" b="1" dirty="0">
                <a:solidFill>
                  <a:srgbClr val="222222"/>
                </a:solidFill>
                <a:highlight>
                  <a:srgbClr val="FFFFFF"/>
                </a:highlight>
              </a:rPr>
              <a:t>Cons: can only provide one snapshot per day based on polar orbiting satellites.</a:t>
            </a:r>
            <a:endParaRPr b="1" dirty="0">
              <a:solidFill>
                <a:srgbClr val="222222"/>
              </a:solidFill>
              <a:highlight>
                <a:srgbClr val="FFFFFF"/>
              </a:highlight>
            </a:endParaRPr>
          </a:p>
          <a:p>
            <a:pPr marL="0" lvl="0" indent="0" algn="l" rtl="0">
              <a:spcBef>
                <a:spcPts val="0"/>
              </a:spcBef>
              <a:spcAft>
                <a:spcPts val="0"/>
              </a:spcAft>
              <a:buClr>
                <a:schemeClr val="dk1"/>
              </a:buClr>
              <a:buSzPts val="1100"/>
              <a:buFont typeface="Arial"/>
              <a:buNone/>
            </a:pPr>
            <a:endParaRPr b="1" dirty="0">
              <a:solidFill>
                <a:srgbClr val="222222"/>
              </a:solidFill>
              <a:highlight>
                <a:srgbClr val="FFFFFF"/>
              </a:highlight>
            </a:endParaRPr>
          </a:p>
          <a:p>
            <a:pPr marL="0" lvl="0" indent="0" algn="l" rtl="0">
              <a:spcBef>
                <a:spcPts val="0"/>
              </a:spcBef>
              <a:spcAft>
                <a:spcPts val="0"/>
              </a:spcAft>
              <a:buClr>
                <a:schemeClr val="dk1"/>
              </a:buClr>
              <a:buSzPts val="1100"/>
              <a:buFont typeface="Arial"/>
              <a:buNone/>
            </a:pPr>
            <a:r>
              <a:rPr lang="en" sz="950" dirty="0">
                <a:solidFill>
                  <a:srgbClr val="2E2E2E"/>
                </a:solidFill>
                <a:highlight>
                  <a:srgbClr val="FFFFFF"/>
                </a:highlight>
              </a:rPr>
              <a:t>The QFED emissions are based on the fire radiative power (top-down) approach and draw on the cloud correction method developed in the Global Fire Assimilation System (GFAS). Location and fire radiative power of fires are obtained from the Moderate Resolution Imaging Spectroradiometer (MODIS) Level 2 fire products (MOD14 and MYD14) and the MODIS Geolocation products (MOD03 and MYD03). QFED strengths are high spatial and temporal resolutions and near-real time availability. Daily mean emissions are available at 0.3125 times 0.25 degrees and in recent versions also at 0.1 times 0.1 degrees. QFED provides emissions of black carbon, organic carbon, sulfur dioxide, carbon monoxide, carbon dioxide, PM2.5, ammonia, nitrogen oxides, methyl ethyl ketone, propylene, ethane, propane, n- and i-butane, acetaldehyde, formaldehyde, acetone and methane. Two QFED product systems are maintained by the NASA Global Modeling and Assimilation Office (GMAO): one that produces near real-time daily emissions used operationally in the GEOS-5 Data Assimilation System, and one that produces an extended historical dataset with daily emissions from March 2000 to the present. The historical dataset also provides monthly mean and monthly climatological emissions.</a:t>
            </a:r>
            <a:endParaRPr b="1" dirty="0">
              <a:solidFill>
                <a:srgbClr val="222222"/>
              </a:solidFill>
              <a:highlight>
                <a:srgbClr val="FFFFFF"/>
              </a:highlight>
            </a:endParaRPr>
          </a:p>
          <a:p>
            <a:pPr marL="0" lvl="0" indent="0" algn="l" rtl="0">
              <a:spcBef>
                <a:spcPts val="0"/>
              </a:spcBef>
              <a:spcAft>
                <a:spcPts val="0"/>
              </a:spcAft>
              <a:buClr>
                <a:schemeClr val="dk1"/>
              </a:buClr>
              <a:buSzPts val="1100"/>
              <a:buFont typeface="Arial"/>
              <a:buNone/>
            </a:pPr>
            <a:endParaRPr b="1" dirty="0">
              <a:solidFill>
                <a:srgbClr val="222222"/>
              </a:solidFill>
              <a:highlight>
                <a:srgbClr val="FFFFFF"/>
              </a:highlight>
            </a:endParaRPr>
          </a:p>
          <a:p>
            <a:pPr marL="0" lvl="0" indent="0" algn="l" rtl="0">
              <a:spcBef>
                <a:spcPts val="0"/>
              </a:spcBef>
              <a:spcAft>
                <a:spcPts val="0"/>
              </a:spcAft>
              <a:buClr>
                <a:schemeClr val="dk1"/>
              </a:buClr>
              <a:buSzPts val="1100"/>
              <a:buFont typeface="Arial"/>
              <a:buNone/>
            </a:pPr>
            <a:r>
              <a:rPr lang="en" sz="1350" dirty="0">
                <a:solidFill>
                  <a:srgbClr val="4D4D4D"/>
                </a:solidFill>
                <a:highlight>
                  <a:srgbClr val="FFFFFF"/>
                </a:highlight>
                <a:latin typeface="Georgia"/>
                <a:ea typeface="Georgia"/>
                <a:cs typeface="Georgia"/>
                <a:sym typeface="Georgia"/>
              </a:rPr>
              <a:t>Agroecosystems are defined as "a biological and natural resource system managed by humans for the primary purpose of producing food as well as other socially valuable nonfood goods and environmental services."</a:t>
            </a:r>
            <a:endParaRPr b="1" dirty="0">
              <a:solidFill>
                <a:srgbClr val="222222"/>
              </a:solidFill>
              <a:highlight>
                <a:srgbClr val="FFFFFF"/>
              </a:highlight>
            </a:endParaRPr>
          </a:p>
          <a:p>
            <a:pPr marL="0" lvl="0" indent="0" algn="l" rtl="0">
              <a:spcBef>
                <a:spcPts val="0"/>
              </a:spcBef>
              <a:spcAft>
                <a:spcPts val="0"/>
              </a:spcAft>
              <a:buClr>
                <a:schemeClr val="dk1"/>
              </a:buClr>
              <a:buSzPts val="1100"/>
              <a:buFont typeface="Arial"/>
              <a:buNone/>
            </a:pPr>
            <a:r>
              <a:rPr lang="en-US" sz="1100" b="0" i="0" u="none" strike="noStrike" cap="none" dirty="0" err="1">
                <a:solidFill>
                  <a:srgbClr val="000000"/>
                </a:solidFill>
                <a:effectLst/>
                <a:highlight>
                  <a:srgbClr val="FFFFFF"/>
                </a:highlight>
                <a:latin typeface="Arial"/>
                <a:ea typeface="Arial"/>
                <a:cs typeface="Arial"/>
                <a:sym typeface="Arial"/>
              </a:rPr>
              <a:t>DayCent</a:t>
            </a:r>
            <a:r>
              <a:rPr lang="en-US" sz="1100" b="0" i="0" u="none" strike="noStrike" cap="none" dirty="0">
                <a:solidFill>
                  <a:srgbClr val="000000"/>
                </a:solidFill>
                <a:effectLst/>
                <a:highlight>
                  <a:srgbClr val="FFFFFF"/>
                </a:highlight>
                <a:latin typeface="Arial"/>
                <a:ea typeface="Arial"/>
                <a:cs typeface="Arial"/>
                <a:sym typeface="Arial"/>
              </a:rPr>
              <a:t> is a terrestrial ecosystem model designed to simulate fluxes of C and N among the atmosphere, vegetation, and soil (</a:t>
            </a:r>
            <a:r>
              <a:rPr lang="en-US" sz="1100" b="0" i="0" u="none" strike="noStrike" cap="none" dirty="0">
                <a:solidFill>
                  <a:srgbClr val="000000"/>
                </a:solidFill>
                <a:effectLst/>
                <a:highlight>
                  <a:srgbClr val="FFFFFF"/>
                </a:highlight>
                <a:latin typeface="Arial"/>
                <a:ea typeface="Arial"/>
                <a:cs typeface="Arial"/>
                <a:sym typeface="Arial"/>
                <a:hlinkClick r:id="rId3"/>
              </a:rPr>
              <a:t>Del Grosso et al., 2001</a:t>
            </a:r>
            <a:r>
              <a:rPr lang="en-US" sz="1100" b="0" i="0" u="none" strike="noStrike" cap="none" dirty="0">
                <a:solidFill>
                  <a:srgbClr val="000000"/>
                </a:solidFill>
                <a:effectLst/>
                <a:highlight>
                  <a:srgbClr val="FFFFFF"/>
                </a:highlight>
                <a:latin typeface="Arial"/>
                <a:ea typeface="Arial"/>
                <a:cs typeface="Arial"/>
                <a:sym typeface="Arial"/>
              </a:rPr>
              <a:t>, </a:t>
            </a:r>
            <a:r>
              <a:rPr lang="en-US" sz="1100" b="0" i="0" u="none" strike="noStrike" cap="none" dirty="0">
                <a:solidFill>
                  <a:srgbClr val="000000"/>
                </a:solidFill>
                <a:effectLst/>
                <a:highlight>
                  <a:srgbClr val="FFFFFF"/>
                </a:highlight>
                <a:latin typeface="Arial"/>
                <a:ea typeface="Arial"/>
                <a:cs typeface="Arial"/>
                <a:sym typeface="Arial"/>
                <a:hlinkClick r:id="rId4"/>
              </a:rPr>
              <a:t>Parton et al., 1998</a:t>
            </a:r>
            <a:r>
              <a:rPr lang="en-US" sz="1100" b="0" i="0" u="none" strike="noStrike" cap="none" dirty="0">
                <a:solidFill>
                  <a:srgbClr val="000000"/>
                </a:solidFill>
                <a:effectLst/>
                <a:highlight>
                  <a:srgbClr val="FFFFFF"/>
                </a:highlight>
                <a:latin typeface="Arial"/>
                <a:ea typeface="Arial"/>
                <a:cs typeface="Arial"/>
                <a:sym typeface="Arial"/>
              </a:rPr>
              <a:t>). </a:t>
            </a:r>
            <a:r>
              <a:rPr lang="en-US" sz="1100" b="0" i="0" u="none" strike="noStrike" cap="none" dirty="0" err="1">
                <a:solidFill>
                  <a:srgbClr val="000000"/>
                </a:solidFill>
                <a:effectLst/>
                <a:highlight>
                  <a:srgbClr val="FFFFFF"/>
                </a:highlight>
                <a:latin typeface="Arial"/>
                <a:ea typeface="Arial"/>
                <a:cs typeface="Arial"/>
                <a:sym typeface="Arial"/>
              </a:rPr>
              <a:t>DayCent</a:t>
            </a:r>
            <a:r>
              <a:rPr lang="en-US" sz="1100" b="0" i="0" u="none" strike="noStrike" cap="none" dirty="0">
                <a:solidFill>
                  <a:srgbClr val="000000"/>
                </a:solidFill>
                <a:effectLst/>
                <a:highlight>
                  <a:srgbClr val="FFFFFF"/>
                </a:highlight>
                <a:latin typeface="Arial"/>
                <a:ea typeface="Arial"/>
                <a:cs typeface="Arial"/>
                <a:sym typeface="Arial"/>
              </a:rPr>
              <a:t> is the daily time-step version of the Century model (</a:t>
            </a:r>
            <a:r>
              <a:rPr lang="en-US" sz="1100" b="0" i="0" u="none" strike="noStrike" cap="none" dirty="0">
                <a:solidFill>
                  <a:srgbClr val="000000"/>
                </a:solidFill>
                <a:effectLst/>
                <a:highlight>
                  <a:srgbClr val="FFFFFF"/>
                </a:highlight>
                <a:latin typeface="Arial"/>
                <a:ea typeface="Arial"/>
                <a:cs typeface="Arial"/>
                <a:sym typeface="Arial"/>
                <a:hlinkClick r:id="rId5"/>
              </a:rPr>
              <a:t>Parton et al., 1994</a:t>
            </a:r>
            <a:r>
              <a:rPr lang="en-US" sz="1100" b="0" i="0" u="none" strike="noStrike" cap="none" dirty="0">
                <a:solidFill>
                  <a:srgbClr val="000000"/>
                </a:solidFill>
                <a:effectLst/>
                <a:highlight>
                  <a:srgbClr val="FFFFFF"/>
                </a:highlight>
                <a:latin typeface="Arial"/>
                <a:ea typeface="Arial"/>
                <a:cs typeface="Arial"/>
                <a:sym typeface="Arial"/>
              </a:rPr>
              <a:t>). </a:t>
            </a:r>
            <a:endParaRPr lang="en-US" b="1" dirty="0">
              <a:solidFill>
                <a:srgbClr val="222222"/>
              </a:solidFill>
              <a:highlight>
                <a:srgbClr val="FFFFFF"/>
              </a:highlight>
            </a:endParaRPr>
          </a:p>
          <a:p>
            <a:pPr marL="0" lvl="0" indent="0" algn="l" rtl="0">
              <a:spcBef>
                <a:spcPts val="0"/>
              </a:spcBef>
              <a:spcAft>
                <a:spcPts val="0"/>
              </a:spcAft>
              <a:buClr>
                <a:schemeClr val="dk1"/>
              </a:buClr>
              <a:buSzPts val="1100"/>
              <a:buFont typeface="Arial"/>
              <a:buNone/>
            </a:pPr>
            <a:endParaRPr b="1" dirty="0">
              <a:solidFill>
                <a:srgbClr val="222222"/>
              </a:solidFill>
              <a:highlight>
                <a:srgbClr val="FFFFFF"/>
              </a:highlight>
            </a:endParaRPr>
          </a:p>
          <a:p>
            <a:pPr marL="0" lvl="0" indent="0" algn="l" rtl="0">
              <a:spcBef>
                <a:spcPts val="0"/>
              </a:spcBef>
              <a:spcAft>
                <a:spcPts val="0"/>
              </a:spcAft>
              <a:buClr>
                <a:schemeClr val="dk1"/>
              </a:buClr>
              <a:buSzPts val="1100"/>
              <a:buFont typeface="Arial"/>
              <a:buNone/>
            </a:pPr>
            <a:r>
              <a:rPr lang="en" b="1" dirty="0">
                <a:solidFill>
                  <a:srgbClr val="222222"/>
                </a:solidFill>
                <a:highlight>
                  <a:srgbClr val="FFFFFF"/>
                </a:highlight>
              </a:rPr>
              <a:t>In the short-term plans, NEXUS is able to quickly provide updated anthropogenic global and regional emission inventories for the global AAC models, which affects model predictions and performance.  Furthermore, it provides a mass-conserving ESMF regridding that improves on the current method of interpolation between resolutions.</a:t>
            </a:r>
            <a:endParaRPr b="1" dirty="0">
              <a:solidFill>
                <a:srgbClr val="222222"/>
              </a:solidFill>
              <a:highlight>
                <a:srgbClr val="FFFFFF"/>
              </a:highlight>
            </a:endParaRPr>
          </a:p>
          <a:p>
            <a:pPr marL="0" lvl="0" indent="0" algn="l" rtl="0">
              <a:spcBef>
                <a:spcPts val="0"/>
              </a:spcBef>
              <a:spcAft>
                <a:spcPts val="0"/>
              </a:spcAft>
              <a:buClr>
                <a:schemeClr val="dk1"/>
              </a:buClr>
              <a:buSzPts val="1100"/>
              <a:buFont typeface="Arial"/>
              <a:buNone/>
            </a:pPr>
            <a:endParaRPr dirty="0">
              <a:solidFill>
                <a:srgbClr val="222222"/>
              </a:solidFill>
              <a:highlight>
                <a:srgbClr val="FFFFFF"/>
              </a:highlight>
            </a:endParaRPr>
          </a:p>
          <a:p>
            <a:pPr marL="0" lvl="0" indent="0" algn="l" rtl="0">
              <a:spcBef>
                <a:spcPts val="0"/>
              </a:spcBef>
              <a:spcAft>
                <a:spcPts val="0"/>
              </a:spcAft>
              <a:buClr>
                <a:schemeClr val="dk1"/>
              </a:buClr>
              <a:buSzPts val="1100"/>
              <a:buFont typeface="Arial"/>
              <a:buNone/>
            </a:pPr>
            <a:r>
              <a:rPr lang="en" b="1" dirty="0">
                <a:solidFill>
                  <a:srgbClr val="222222"/>
                </a:solidFill>
                <a:highlight>
                  <a:srgbClr val="FFFFFF"/>
                </a:highlight>
              </a:rPr>
              <a:t>In the long-term plans, advanced development of NEXUS science proposes the following at this time:   Possible higher temporal resolution for emissions (e.g,. daily, hourly); Satellite-based emissions data assimilation - rapid emission refresh (NOx, dust, wildfires); NUOPC cap for direct coupling and enhanced surface-atmosphere exchange capabilities;  Improved consistency between dry deposition and LSM component under NUOPC; Sub-grid LU tiling and deposition;  Ensemble of dry deposition (gaseous and particles) models;  Nutrient and heavy metals loading;   In-canopy effects (physics and chemistry); MEGAN or biologically-based BVOC emissions;  Marine emissions (DMS, MSA, isoprene, organic aerosols, sea salt, etc.);  Lighting NOx emissions, etc.  </a:t>
            </a:r>
            <a:endParaRPr b="1" dirty="0">
              <a:solidFill>
                <a:srgbClr val="222222"/>
              </a:solidFill>
              <a:highlight>
                <a:srgbClr val="FFFFFF"/>
              </a:highlight>
            </a:endParaRPr>
          </a:p>
          <a:p>
            <a:pPr marL="0" lvl="0" indent="0" algn="l" rtl="0">
              <a:spcBef>
                <a:spcPts val="0"/>
              </a:spcBef>
              <a:spcAft>
                <a:spcPts val="0"/>
              </a:spcAft>
              <a:buClr>
                <a:schemeClr val="dk1"/>
              </a:buClr>
              <a:buSzPts val="1100"/>
              <a:buFont typeface="Arial"/>
              <a:buNone/>
            </a:pPr>
            <a:endParaRPr b="1" dirty="0">
              <a:solidFill>
                <a:srgbClr val="222222"/>
              </a:solidFill>
              <a:highlight>
                <a:srgbClr val="FFFFFF"/>
              </a:highlight>
            </a:endParaRPr>
          </a:p>
          <a:p>
            <a:pPr marL="0" lvl="0" indent="0" algn="l" rtl="0">
              <a:spcBef>
                <a:spcPts val="0"/>
              </a:spcBef>
              <a:spcAft>
                <a:spcPts val="0"/>
              </a:spcAft>
              <a:buClr>
                <a:schemeClr val="dk1"/>
              </a:buClr>
              <a:buSzPts val="1100"/>
              <a:buFont typeface="Arial"/>
              <a:buNone/>
            </a:pPr>
            <a:r>
              <a:rPr lang="en" b="1" dirty="0">
                <a:solidFill>
                  <a:srgbClr val="222222"/>
                </a:solidFill>
                <a:highlight>
                  <a:srgbClr val="FFFFFF"/>
                </a:highlight>
              </a:rPr>
              <a:t>A significant advantage of NEXUS over current system is that it would be developed to be able to test such advances both offline and online, which allows for faster development, testing/evaluation, and publication/dissemination of results.  NEXUS also plans to provide regional NAQFC-equivalent emissions for SARFV3-CMAQ, which could reduce the overall time/effort significantly compared to the current regional emissions workflow.  </a:t>
            </a:r>
            <a:endParaRPr b="1" dirty="0">
              <a:solidFill>
                <a:srgbClr val="222222"/>
              </a:solidFill>
              <a:highlight>
                <a:srgbClr val="FFFFFF"/>
              </a:highlight>
            </a:endParaRPr>
          </a:p>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61d353a036_0_3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61d353a036_0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61d353a036_0_3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61d353a036_0_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61d353a036_0_3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61d353a036_0_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dirty="0">
                <a:solidFill>
                  <a:srgbClr val="222222"/>
                </a:solidFill>
                <a:highlight>
                  <a:srgbClr val="FFFFFF"/>
                </a:highlight>
              </a:rPr>
              <a:t>Further develop NEXUS to handle all surface-atmosphere exchange processes through NUOPC-ESMF framework.  Explicitly mention the goal of making emissions/deposition consistent with surface exchange physics in the LSM.  </a:t>
            </a:r>
            <a:r>
              <a:rPr lang="en-US" b="1" u="sng" dirty="0">
                <a:solidFill>
                  <a:srgbClr val="222222"/>
                </a:solidFill>
                <a:highlight>
                  <a:srgbClr val="FFFFFF"/>
                </a:highlight>
              </a:rPr>
              <a:t>Also want to move from just a big-leaf or two layer vegetation canopy, to parameterize in-canopy processes, e.g., Rick </a:t>
            </a:r>
            <a:r>
              <a:rPr lang="en-US" b="1" u="sng" dirty="0" err="1">
                <a:solidFill>
                  <a:srgbClr val="222222"/>
                </a:solidFill>
                <a:highlight>
                  <a:srgbClr val="FFFFFF"/>
                </a:highlight>
              </a:rPr>
              <a:t>Saylors</a:t>
            </a:r>
            <a:r>
              <a:rPr lang="en-US" b="1" u="sng" dirty="0">
                <a:solidFill>
                  <a:srgbClr val="222222"/>
                </a:solidFill>
                <a:highlight>
                  <a:srgbClr val="FFFFFF"/>
                </a:highlight>
              </a:rPr>
              <a:t> in-canopy access model for ammonia, or even full chemistry down the road.</a:t>
            </a:r>
            <a:endParaRPr b="1" u="sng" dirty="0">
              <a:solidFill>
                <a:srgbClr val="222222"/>
              </a:solidFill>
              <a:highlight>
                <a:srgbClr val="FFFFFF"/>
              </a:highlight>
            </a:endParaRPr>
          </a:p>
          <a:p>
            <a:pPr marL="0" lvl="0" indent="0" algn="l" rtl="0">
              <a:spcBef>
                <a:spcPts val="0"/>
              </a:spcBef>
              <a:spcAft>
                <a:spcPts val="0"/>
              </a:spcAft>
              <a:buNone/>
            </a:pPr>
            <a:endParaRPr dirty="0">
              <a:solidFill>
                <a:srgbClr val="222222"/>
              </a:solidFill>
              <a:highlight>
                <a:srgbClr val="FFFFFF"/>
              </a:highlight>
            </a:endParaRPr>
          </a:p>
          <a:p>
            <a:pPr marL="0" lvl="0" indent="0" algn="l" rtl="0">
              <a:spcBef>
                <a:spcPts val="0"/>
              </a:spcBef>
              <a:spcAft>
                <a:spcPts val="0"/>
              </a:spcAft>
              <a:buNone/>
            </a:pPr>
            <a:r>
              <a:rPr lang="en" dirty="0">
                <a:solidFill>
                  <a:srgbClr val="222222"/>
                </a:solidFill>
                <a:highlight>
                  <a:srgbClr val="FFFFFF"/>
                </a:highlight>
              </a:rPr>
              <a:t>Download</a:t>
            </a:r>
            <a:endParaRPr dirty="0">
              <a:solidFill>
                <a:srgbClr val="222222"/>
              </a:solidFill>
              <a:highlight>
                <a:srgbClr val="FFFFFF"/>
              </a:highlight>
            </a:endParaRPr>
          </a:p>
          <a:p>
            <a:pPr marL="0" lvl="0" indent="0" algn="l" rtl="0">
              <a:spcBef>
                <a:spcPts val="0"/>
              </a:spcBef>
              <a:spcAft>
                <a:spcPts val="0"/>
              </a:spcAft>
              <a:buNone/>
            </a:pPr>
            <a:r>
              <a:rPr lang="en" dirty="0">
                <a:solidFill>
                  <a:srgbClr val="222222"/>
                </a:solidFill>
                <a:highlight>
                  <a:srgbClr val="FFFFFF"/>
                </a:highlight>
              </a:rPr>
              <a:t>The NUOPC Layer is bundled with the ESMF distribution. </a:t>
            </a:r>
            <a:endParaRPr dirty="0">
              <a:solidFill>
                <a:srgbClr val="222222"/>
              </a:solidFill>
              <a:highlight>
                <a:srgbClr val="FFFFFF"/>
              </a:highlight>
            </a:endParaRPr>
          </a:p>
          <a:p>
            <a:pPr marL="0" lvl="0" indent="0" algn="l" rtl="0">
              <a:spcBef>
                <a:spcPts val="0"/>
              </a:spcBef>
              <a:spcAft>
                <a:spcPts val="0"/>
              </a:spcAft>
              <a:buNone/>
            </a:pPr>
            <a:endParaRPr dirty="0">
              <a:solidFill>
                <a:srgbClr val="222222"/>
              </a:solidFill>
              <a:highlight>
                <a:srgbClr val="FFFFFF"/>
              </a:highlight>
            </a:endParaRPr>
          </a:p>
          <a:p>
            <a:pPr marL="0" lvl="0" indent="0" algn="l" rtl="0">
              <a:spcBef>
                <a:spcPts val="0"/>
              </a:spcBef>
              <a:spcAft>
                <a:spcPts val="0"/>
              </a:spcAft>
              <a:buNone/>
            </a:pPr>
            <a:r>
              <a:rPr lang="en" dirty="0">
                <a:solidFill>
                  <a:srgbClr val="222222"/>
                </a:solidFill>
                <a:highlight>
                  <a:srgbClr val="FFFFFF"/>
                </a:highlight>
              </a:rPr>
              <a:t>Features</a:t>
            </a:r>
            <a:endParaRPr dirty="0">
              <a:solidFill>
                <a:srgbClr val="222222"/>
              </a:solidFill>
              <a:highlight>
                <a:srgbClr val="FFFFFF"/>
              </a:highlight>
            </a:endParaRPr>
          </a:p>
          <a:p>
            <a:pPr marL="0" lvl="0" indent="0" algn="l" rtl="0">
              <a:spcBef>
                <a:spcPts val="0"/>
              </a:spcBef>
              <a:spcAft>
                <a:spcPts val="0"/>
              </a:spcAft>
              <a:buNone/>
            </a:pPr>
            <a:r>
              <a:rPr lang="en" dirty="0">
                <a:solidFill>
                  <a:srgbClr val="222222"/>
                </a:solidFill>
                <a:highlight>
                  <a:srgbClr val="FFFFFF"/>
                </a:highlight>
              </a:rPr>
              <a:t>The NUOPC Layer implements a component based software architecture with the following key features:</a:t>
            </a:r>
            <a:endParaRPr dirty="0">
              <a:solidFill>
                <a:srgbClr val="222222"/>
              </a:solidFill>
              <a:highlight>
                <a:srgbClr val="FFFFFF"/>
              </a:highlight>
            </a:endParaRPr>
          </a:p>
          <a:p>
            <a:pPr marL="0" lvl="0" indent="0" algn="l" rtl="0">
              <a:spcBef>
                <a:spcPts val="0"/>
              </a:spcBef>
              <a:spcAft>
                <a:spcPts val="0"/>
              </a:spcAft>
              <a:buNone/>
            </a:pPr>
            <a:endParaRPr dirty="0">
              <a:solidFill>
                <a:srgbClr val="222222"/>
              </a:solidFill>
              <a:highlight>
                <a:srgbClr val="FFFFFF"/>
              </a:highlight>
            </a:endParaRPr>
          </a:p>
          <a:p>
            <a:pPr marL="0" lvl="0" indent="0" algn="l" rtl="0">
              <a:spcBef>
                <a:spcPts val="0"/>
              </a:spcBef>
              <a:spcAft>
                <a:spcPts val="0"/>
              </a:spcAft>
              <a:buNone/>
            </a:pPr>
            <a:r>
              <a:rPr lang="en" dirty="0">
                <a:solidFill>
                  <a:srgbClr val="222222"/>
                </a:solidFill>
                <a:highlight>
                  <a:srgbClr val="FFFFFF"/>
                </a:highlight>
              </a:rPr>
              <a:t>Four basic building blocks.</a:t>
            </a:r>
            <a:endParaRPr dirty="0">
              <a:solidFill>
                <a:srgbClr val="222222"/>
              </a:solidFill>
              <a:highlight>
                <a:srgbClr val="FFFFFF"/>
              </a:highlight>
            </a:endParaRPr>
          </a:p>
          <a:p>
            <a:pPr marL="0" lvl="0" indent="0" algn="l" rtl="0">
              <a:spcBef>
                <a:spcPts val="0"/>
              </a:spcBef>
              <a:spcAft>
                <a:spcPts val="0"/>
              </a:spcAft>
              <a:buNone/>
            </a:pPr>
            <a:endParaRPr dirty="0">
              <a:solidFill>
                <a:srgbClr val="222222"/>
              </a:solidFill>
              <a:highlight>
                <a:srgbClr val="FFFFFF"/>
              </a:highlight>
            </a:endParaRPr>
          </a:p>
          <a:p>
            <a:pPr marL="0" lvl="0" indent="0" algn="l" rtl="0">
              <a:spcBef>
                <a:spcPts val="0"/>
              </a:spcBef>
              <a:spcAft>
                <a:spcPts val="0"/>
              </a:spcAft>
              <a:buNone/>
            </a:pPr>
            <a:r>
              <a:rPr lang="en" dirty="0">
                <a:solidFill>
                  <a:srgbClr val="222222"/>
                </a:solidFill>
                <a:highlight>
                  <a:srgbClr val="FFFFFF"/>
                </a:highlight>
              </a:rPr>
              <a:t>There are four basic kinds of components:</a:t>
            </a:r>
            <a:endParaRPr dirty="0">
              <a:solidFill>
                <a:srgbClr val="222222"/>
              </a:solidFill>
              <a:highlight>
                <a:srgbClr val="FFFFFF"/>
              </a:highlight>
            </a:endParaRPr>
          </a:p>
          <a:p>
            <a:pPr marL="0" lvl="0" indent="0" algn="l" rtl="0">
              <a:spcBef>
                <a:spcPts val="0"/>
              </a:spcBef>
              <a:spcAft>
                <a:spcPts val="0"/>
              </a:spcAft>
              <a:buNone/>
            </a:pPr>
            <a:r>
              <a:rPr lang="en" dirty="0">
                <a:solidFill>
                  <a:srgbClr val="222222"/>
                </a:solidFill>
                <a:highlight>
                  <a:srgbClr val="FFFFFF"/>
                </a:highlight>
              </a:rPr>
              <a:t>Driver  - Provides a harness for Models, Mediators, and Connectors, coordinating their initialization and driving them during the application time loop.</a:t>
            </a:r>
            <a:endParaRPr dirty="0">
              <a:solidFill>
                <a:srgbClr val="222222"/>
              </a:solidFill>
              <a:highlight>
                <a:srgbClr val="FFFFFF"/>
              </a:highlight>
            </a:endParaRPr>
          </a:p>
          <a:p>
            <a:pPr marL="0" lvl="0" indent="0" algn="l" rtl="0">
              <a:spcBef>
                <a:spcPts val="0"/>
              </a:spcBef>
              <a:spcAft>
                <a:spcPts val="0"/>
              </a:spcAft>
              <a:buNone/>
            </a:pPr>
            <a:r>
              <a:rPr lang="en" dirty="0">
                <a:solidFill>
                  <a:srgbClr val="222222"/>
                </a:solidFill>
                <a:highlight>
                  <a:schemeClr val="lt1"/>
                </a:highlight>
              </a:rPr>
              <a:t>Mediator  - Used for custom coupling code (flux calculations, averaging, etc.) between multiple Models.</a:t>
            </a:r>
            <a:endParaRPr dirty="0">
              <a:solidFill>
                <a:srgbClr val="222222"/>
              </a:solidFill>
              <a:highlight>
                <a:schemeClr val="lt1"/>
              </a:highlight>
            </a:endParaRPr>
          </a:p>
          <a:p>
            <a:pPr marL="0" lvl="0" indent="0" algn="l" rtl="0">
              <a:spcBef>
                <a:spcPts val="0"/>
              </a:spcBef>
              <a:spcAft>
                <a:spcPts val="0"/>
              </a:spcAft>
              <a:buClr>
                <a:schemeClr val="dk1"/>
              </a:buClr>
              <a:buSzPts val="1100"/>
              <a:buFont typeface="Arial"/>
              <a:buNone/>
            </a:pPr>
            <a:r>
              <a:rPr lang="en" dirty="0">
                <a:solidFill>
                  <a:srgbClr val="222222"/>
                </a:solidFill>
                <a:highlight>
                  <a:schemeClr val="lt1"/>
                </a:highlight>
              </a:rPr>
              <a:t>Connector  - Connects pairs of components, e.g. Model to/from Model, or Model to/from Mediator, and executes simple transforms (Regrid or Redist).</a:t>
            </a:r>
            <a:endParaRPr dirty="0">
              <a:solidFill>
                <a:srgbClr val="222222"/>
              </a:solidFill>
              <a:highlight>
                <a:schemeClr val="lt1"/>
              </a:highlight>
            </a:endParaRPr>
          </a:p>
          <a:p>
            <a:pPr marL="0" lvl="0" indent="0" algn="l" rtl="0">
              <a:spcBef>
                <a:spcPts val="0"/>
              </a:spcBef>
              <a:spcAft>
                <a:spcPts val="0"/>
              </a:spcAft>
              <a:buNone/>
            </a:pPr>
            <a:r>
              <a:rPr lang="en" dirty="0">
                <a:solidFill>
                  <a:srgbClr val="222222"/>
                </a:solidFill>
                <a:highlight>
                  <a:srgbClr val="FFFFFF"/>
                </a:highlight>
              </a:rPr>
              <a:t>Model  - Typically implements a specific physical domain, e.g. atmosphere, ocean.</a:t>
            </a:r>
            <a:endParaRPr dirty="0">
              <a:solidFill>
                <a:srgbClr val="222222"/>
              </a:solidFill>
              <a:highlight>
                <a:srgbClr val="FFFFFF"/>
              </a:highlight>
            </a:endParaRPr>
          </a:p>
          <a:p>
            <a:pPr marL="0" lvl="0" indent="0" algn="l" rtl="0">
              <a:spcBef>
                <a:spcPts val="0"/>
              </a:spcBef>
              <a:spcAft>
                <a:spcPts val="0"/>
              </a:spcAft>
              <a:buNone/>
            </a:pPr>
            <a:endParaRPr dirty="0">
              <a:solidFill>
                <a:srgbClr val="222222"/>
              </a:solidFill>
              <a:highlight>
                <a:srgbClr val="FFFFFF"/>
              </a:highlight>
            </a:endParaRPr>
          </a:p>
          <a:p>
            <a:pPr marL="0" lvl="0" indent="0" algn="l" rtl="0">
              <a:spcBef>
                <a:spcPts val="0"/>
              </a:spcBef>
              <a:spcAft>
                <a:spcPts val="0"/>
              </a:spcAft>
              <a:buNone/>
            </a:pPr>
            <a:endParaRPr dirty="0">
              <a:solidFill>
                <a:srgbClr val="222222"/>
              </a:solidFill>
              <a:highlight>
                <a:srgbClr val="FFFFFF"/>
              </a:highligh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61bfb63d3b_2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61bfb63d3b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u="sng" dirty="0"/>
              <a:t>Provide science back to NASA/Harvard such as advanced agroecosystem/biogeochemistry/and air-</a:t>
            </a:r>
            <a:r>
              <a:rPr lang="en-US" b="1" u="sng" dirty="0" err="1"/>
              <a:t>sfc</a:t>
            </a:r>
            <a:r>
              <a:rPr lang="en-US" b="1" u="sng" dirty="0"/>
              <a:t> exchange fluxes on the global scale.  This makes perfect sense as NOAA and NASA are engaged in unifying our global aerosols and atmospheric composition modeling and forecasting.</a:t>
            </a:r>
          </a:p>
          <a:p>
            <a:pPr marL="0" lvl="0" indent="0" algn="l" rtl="0">
              <a:spcBef>
                <a:spcPts val="0"/>
              </a:spcBef>
              <a:spcAft>
                <a:spcPts val="0"/>
              </a:spcAft>
              <a:buNone/>
            </a:pPr>
            <a:endParaRPr lang="en-US" dirty="0"/>
          </a:p>
          <a:p>
            <a:pPr marL="0" lvl="0" indent="0" algn="l" rtl="0">
              <a:spcBef>
                <a:spcPts val="0"/>
              </a:spcBef>
              <a:spcAft>
                <a:spcPts val="0"/>
              </a:spcAft>
              <a:buNone/>
            </a:pPr>
            <a:r>
              <a:rPr lang="en-US" b="1" u="sng" dirty="0"/>
              <a:t>Working with other agencies such as EPA:  Flexible emissions of MPAS-CMAQ development, overlapping wildland fire emission development between EPA and NOAA ARL, use NEXUS as a community-based tool for flexible incorporation of emission inventories, emission scale factors, etc.  This was something mentioned by Jeff </a:t>
            </a:r>
            <a:r>
              <a:rPr lang="en-US" b="1" u="sng" dirty="0" err="1"/>
              <a:t>Vukovich</a:t>
            </a:r>
            <a:r>
              <a:rPr lang="en-US" b="1" u="sng" dirty="0"/>
              <a:t> and George </a:t>
            </a:r>
            <a:r>
              <a:rPr lang="en-US" b="1" u="sng" dirty="0" err="1"/>
              <a:t>Pouliot</a:t>
            </a:r>
            <a:r>
              <a:rPr lang="en-US" b="1" u="sng" dirty="0"/>
              <a:t>.  Future climate/weather prediction index for wildland fires.   </a:t>
            </a:r>
            <a:endParaRPr b="1" u="sng"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61cf447ff7_2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dirty="0">
                <a:solidFill>
                  <a:srgbClr val="222222"/>
                </a:solidFill>
                <a:highlight>
                  <a:srgbClr val="FFFFFF"/>
                </a:highlight>
                <a:latin typeface="Roboto"/>
                <a:ea typeface="Roboto"/>
                <a:cs typeface="Roboto"/>
                <a:sym typeface="Roboto"/>
              </a:rPr>
              <a:t>The </a:t>
            </a:r>
            <a:r>
              <a:rPr lang="en" sz="1200" b="1" u="sng" dirty="0">
                <a:solidFill>
                  <a:srgbClr val="222222"/>
                </a:solidFill>
                <a:highlight>
                  <a:srgbClr val="FFFFFF"/>
                </a:highlight>
                <a:latin typeface="Roboto"/>
                <a:ea typeface="Roboto"/>
                <a:cs typeface="Roboto"/>
                <a:sym typeface="Roboto"/>
              </a:rPr>
              <a:t>Unified Forecast System (UFS) is a community-based, coupled Earth system modeling system</a:t>
            </a:r>
            <a:r>
              <a:rPr lang="en" sz="1200" b="1" dirty="0">
                <a:solidFill>
                  <a:srgbClr val="222222"/>
                </a:solidFill>
                <a:highlight>
                  <a:srgbClr val="FFFFFF"/>
                </a:highlight>
                <a:latin typeface="Roboto"/>
                <a:ea typeface="Roboto"/>
                <a:cs typeface="Roboto"/>
                <a:sym typeface="Roboto"/>
              </a:rPr>
              <a:t>. </a:t>
            </a:r>
            <a:r>
              <a:rPr lang="en" sz="1200" b="1" u="sng" dirty="0">
                <a:solidFill>
                  <a:srgbClr val="222222"/>
                </a:solidFill>
                <a:highlight>
                  <a:srgbClr val="FFFFFF"/>
                </a:highlight>
                <a:latin typeface="Roboto"/>
                <a:ea typeface="Roboto"/>
                <a:cs typeface="Roboto"/>
                <a:sym typeface="Roboto"/>
              </a:rPr>
              <a:t>It is designed to provide numerical guidance for applications in the forecast suite of NOAA's National Centers for Environmental Prediction (NCEP).</a:t>
            </a:r>
          </a:p>
          <a:p>
            <a:pPr marL="0" lvl="0" indent="0" algn="l" rtl="0">
              <a:lnSpc>
                <a:spcPct val="115000"/>
              </a:lnSpc>
              <a:spcBef>
                <a:spcPts val="0"/>
              </a:spcBef>
              <a:spcAft>
                <a:spcPts val="0"/>
              </a:spcAft>
              <a:buNone/>
            </a:pPr>
            <a:endParaRPr lang="en" sz="1200" b="1" u="sng" dirty="0">
              <a:solidFill>
                <a:srgbClr val="222222"/>
              </a:solidFill>
              <a:highlight>
                <a:srgbClr val="FFFFFF"/>
              </a:highlight>
              <a:latin typeface="Roboto"/>
              <a:ea typeface="Roboto"/>
              <a:cs typeface="Calibri"/>
              <a:sym typeface="Roboto"/>
            </a:endParaRPr>
          </a:p>
          <a:p>
            <a:pPr marL="0" lvl="0" indent="0" algn="l" rtl="0">
              <a:lnSpc>
                <a:spcPct val="115000"/>
              </a:lnSpc>
              <a:spcBef>
                <a:spcPts val="0"/>
              </a:spcBef>
              <a:spcAft>
                <a:spcPts val="0"/>
              </a:spcAft>
              <a:buNone/>
            </a:pPr>
            <a:endParaRPr lang="en" sz="1200" b="1" u="sng" dirty="0">
              <a:solidFill>
                <a:srgbClr val="222222"/>
              </a:solidFill>
              <a:highlight>
                <a:srgbClr val="FFFFFF"/>
              </a:highlight>
              <a:latin typeface="Roboto"/>
              <a:ea typeface="Roboto"/>
              <a:cs typeface="Calibri"/>
              <a:sym typeface="Roboto"/>
            </a:endParaRPr>
          </a:p>
          <a:p>
            <a:pPr marL="0" lvl="0" indent="0" algn="l" rtl="0">
              <a:lnSpc>
                <a:spcPct val="115000"/>
              </a:lnSpc>
              <a:spcBef>
                <a:spcPts val="0"/>
              </a:spcBef>
              <a:spcAft>
                <a:spcPts val="0"/>
              </a:spcAft>
              <a:buNone/>
            </a:pPr>
            <a:endParaRPr lang="en" sz="1200" b="1" u="sng" dirty="0">
              <a:solidFill>
                <a:srgbClr val="222222"/>
              </a:solidFill>
              <a:highlight>
                <a:srgbClr val="FFFFFF"/>
              </a:highlight>
              <a:latin typeface="Roboto"/>
              <a:ea typeface="Roboto"/>
              <a:cs typeface="Calibri"/>
              <a:sym typeface="Roboto"/>
            </a:endParaRPr>
          </a:p>
          <a:p>
            <a:pPr marL="0" lvl="0" indent="0" algn="l" rtl="0">
              <a:lnSpc>
                <a:spcPct val="115000"/>
              </a:lnSpc>
              <a:spcBef>
                <a:spcPts val="0"/>
              </a:spcBef>
              <a:spcAft>
                <a:spcPts val="0"/>
              </a:spcAft>
              <a:buNone/>
            </a:pPr>
            <a:endParaRPr lang="en" sz="1200" b="1" u="sng" dirty="0">
              <a:solidFill>
                <a:srgbClr val="222222"/>
              </a:solidFill>
              <a:highlight>
                <a:srgbClr val="FFFFFF"/>
              </a:highlight>
              <a:latin typeface="Roboto"/>
              <a:ea typeface="Roboto"/>
              <a:cs typeface="Calibri"/>
              <a:sym typeface="Roboto"/>
            </a:endParaRPr>
          </a:p>
          <a:p>
            <a:pPr marL="0" lvl="0" indent="0" algn="l" rtl="0">
              <a:lnSpc>
                <a:spcPct val="115000"/>
              </a:lnSpc>
              <a:spcBef>
                <a:spcPts val="0"/>
              </a:spcBef>
              <a:spcAft>
                <a:spcPts val="0"/>
              </a:spcAft>
              <a:buNone/>
            </a:pPr>
            <a:endParaRPr lang="en" sz="1200" b="1" u="sng" dirty="0">
              <a:solidFill>
                <a:srgbClr val="222222"/>
              </a:solidFill>
              <a:highlight>
                <a:srgbClr val="FFFFFF"/>
              </a:highlight>
              <a:latin typeface="Roboto"/>
              <a:ea typeface="Roboto"/>
              <a:cs typeface="Calibri"/>
              <a:sym typeface="Roboto"/>
            </a:endParaRPr>
          </a:p>
          <a:p>
            <a:pPr marL="0" lvl="0" indent="0" algn="l" rtl="0">
              <a:lnSpc>
                <a:spcPct val="115000"/>
              </a:lnSpc>
              <a:spcBef>
                <a:spcPts val="0"/>
              </a:spcBef>
              <a:spcAft>
                <a:spcPts val="0"/>
              </a:spcAft>
              <a:buNone/>
            </a:pPr>
            <a:endParaRPr sz="1500" b="1" u="sng"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500" b="1" dirty="0">
                <a:solidFill>
                  <a:schemeClr val="dk1"/>
                </a:solidFill>
                <a:latin typeface="Calibri"/>
                <a:ea typeface="Calibri"/>
                <a:cs typeface="Calibri"/>
                <a:sym typeface="Calibri"/>
              </a:rPr>
              <a:t>Also, emissions are a laborious, time-consuming process when applying across different scales, projections, gas chemistry, etc.</a:t>
            </a:r>
            <a:endParaRPr sz="15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500" dirty="0">
              <a:solidFill>
                <a:schemeClr val="dk1"/>
              </a:solidFill>
              <a:latin typeface="Calibri"/>
              <a:ea typeface="Calibri"/>
              <a:cs typeface="Calibri"/>
              <a:sym typeface="Calibri"/>
            </a:endParaRPr>
          </a:p>
        </p:txBody>
      </p:sp>
      <p:sp>
        <p:nvSpPr>
          <p:cNvPr id="137" name="Google Shape;137;g61cf447ff7_2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61d353a036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61d353a036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u="sng" dirty="0">
                <a:solidFill>
                  <a:schemeClr val="dk2"/>
                </a:solidFill>
              </a:rPr>
              <a:t>HEMCO is currently used within the GEOS-Chem model.  It is a stand-alone software component for computing emissions in global-scale atmospheric models.</a:t>
            </a:r>
            <a:r>
              <a:rPr lang="en" sz="1200" dirty="0">
                <a:solidFill>
                  <a:schemeClr val="dk2"/>
                </a:solidFill>
              </a:rPr>
              <a:t>. </a:t>
            </a:r>
            <a:r>
              <a:rPr lang="en" sz="1200" b="1" u="sng" dirty="0">
                <a:solidFill>
                  <a:schemeClr val="dk2"/>
                </a:solidFill>
              </a:rPr>
              <a:t>Emissions that depend on dynamic source types and local environmental variables such as wind speed or surface temperature are calculated in separate HEMCO extensions.</a:t>
            </a:r>
            <a:r>
              <a:rPr lang="en" sz="1200" b="1" dirty="0">
                <a:solidFill>
                  <a:schemeClr val="dk2"/>
                </a:solidFill>
              </a:rPr>
              <a:t> </a:t>
            </a:r>
          </a:p>
          <a:p>
            <a:pPr marL="0" lvl="0" indent="0" algn="l" rtl="0">
              <a:lnSpc>
                <a:spcPct val="115000"/>
              </a:lnSpc>
              <a:spcBef>
                <a:spcPts val="0"/>
              </a:spcBef>
              <a:spcAft>
                <a:spcPts val="0"/>
              </a:spcAft>
              <a:buNone/>
            </a:pPr>
            <a:endParaRPr lang="en" sz="1200" b="1" dirty="0">
              <a:solidFill>
                <a:schemeClr val="dk2"/>
              </a:solidFill>
            </a:endParaRPr>
          </a:p>
          <a:p>
            <a:pPr marL="0" lvl="0" indent="0" algn="l" rtl="0">
              <a:lnSpc>
                <a:spcPct val="115000"/>
              </a:lnSpc>
              <a:spcBef>
                <a:spcPts val="0"/>
              </a:spcBef>
              <a:spcAft>
                <a:spcPts val="0"/>
              </a:spcAft>
              <a:buNone/>
            </a:pPr>
            <a:r>
              <a:rPr lang="en-US" sz="1200" b="1" dirty="0">
                <a:solidFill>
                  <a:schemeClr val="dk2"/>
                </a:solidFill>
              </a:rPr>
              <a:t>HEMCO is based on ESMF and a highly modularized data container objects as FORTRAN derived types, where all objects and variables need to undergo initialization, run commands, and finalization, </a:t>
            </a:r>
            <a:r>
              <a:rPr lang="en-US" sz="1200" b="1">
                <a:solidFill>
                  <a:schemeClr val="dk2"/>
                </a:solidFill>
              </a:rPr>
              <a:t>which cleans up code.  </a:t>
            </a:r>
            <a:endParaRPr lang="en" sz="1200" b="1" dirty="0">
              <a:solidFill>
                <a:schemeClr val="dk2"/>
              </a:solidFill>
            </a:endParaRPr>
          </a:p>
          <a:p>
            <a:pPr marL="0" lvl="0" indent="0" algn="l" rtl="0">
              <a:lnSpc>
                <a:spcPct val="115000"/>
              </a:lnSpc>
              <a:spcBef>
                <a:spcPts val="0"/>
              </a:spcBef>
              <a:spcAft>
                <a:spcPts val="0"/>
              </a:spcAft>
              <a:buNone/>
            </a:pPr>
            <a:endParaRPr lang="en" sz="1200" b="1" dirty="0">
              <a:solidFill>
                <a:schemeClr val="dk2"/>
              </a:solidFill>
            </a:endParaRPr>
          </a:p>
          <a:p>
            <a:pPr marL="0" lvl="0" indent="0" algn="l" rtl="0">
              <a:lnSpc>
                <a:spcPct val="115000"/>
              </a:lnSpc>
              <a:spcBef>
                <a:spcPts val="0"/>
              </a:spcBef>
              <a:spcAft>
                <a:spcPts val="0"/>
              </a:spcAft>
              <a:buNone/>
            </a:pPr>
            <a:endParaRPr lang="en" sz="1200" b="1" dirty="0">
              <a:solidFill>
                <a:schemeClr val="dk2"/>
              </a:solidFill>
            </a:endParaRPr>
          </a:p>
          <a:p>
            <a:pPr marL="0" lvl="0" indent="0" algn="l" rtl="0">
              <a:lnSpc>
                <a:spcPct val="115000"/>
              </a:lnSpc>
              <a:spcBef>
                <a:spcPts val="0"/>
              </a:spcBef>
              <a:spcAft>
                <a:spcPts val="0"/>
              </a:spcAft>
              <a:buNone/>
            </a:pPr>
            <a:endParaRPr lang="en" sz="1200" b="1" dirty="0">
              <a:solidFill>
                <a:schemeClr val="dk2"/>
              </a:solidFill>
            </a:endParaRPr>
          </a:p>
          <a:p>
            <a:pPr marL="0" lvl="0" indent="0" algn="l" rtl="0">
              <a:lnSpc>
                <a:spcPct val="115000"/>
              </a:lnSpc>
              <a:spcBef>
                <a:spcPts val="0"/>
              </a:spcBef>
              <a:spcAft>
                <a:spcPts val="0"/>
              </a:spcAft>
              <a:buNone/>
            </a:pPr>
            <a:endParaRPr lang="en" sz="1200" b="1" dirty="0">
              <a:solidFill>
                <a:schemeClr val="dk2"/>
              </a:solidFill>
            </a:endParaRPr>
          </a:p>
          <a:p>
            <a:pPr marL="0" lvl="0" indent="0" algn="l" rtl="0">
              <a:lnSpc>
                <a:spcPct val="115000"/>
              </a:lnSpc>
              <a:spcBef>
                <a:spcPts val="0"/>
              </a:spcBef>
              <a:spcAft>
                <a:spcPts val="0"/>
              </a:spcAft>
              <a:buNone/>
            </a:pPr>
            <a:endParaRPr lang="en" sz="1200" b="1" dirty="0">
              <a:solidFill>
                <a:schemeClr val="dk2"/>
              </a:solidFill>
            </a:endParaRPr>
          </a:p>
          <a:p>
            <a:pPr marL="0" lvl="0" indent="0" algn="l" rtl="0">
              <a:lnSpc>
                <a:spcPct val="115000"/>
              </a:lnSpc>
              <a:spcBef>
                <a:spcPts val="0"/>
              </a:spcBef>
              <a:spcAft>
                <a:spcPts val="0"/>
              </a:spcAft>
              <a:buNone/>
            </a:pPr>
            <a:endParaRPr sz="1200" b="1" dirty="0">
              <a:solidFill>
                <a:schemeClr val="dk2"/>
              </a:solidFill>
            </a:endParaRPr>
          </a:p>
          <a:p>
            <a:pPr marL="0" lvl="0" indent="0" algn="l" rtl="0">
              <a:lnSpc>
                <a:spcPct val="115000"/>
              </a:lnSpc>
              <a:spcBef>
                <a:spcPts val="1600"/>
              </a:spcBef>
              <a:spcAft>
                <a:spcPts val="0"/>
              </a:spcAft>
              <a:buNone/>
            </a:pPr>
            <a:r>
              <a:rPr lang="en" sz="1200" dirty="0">
                <a:solidFill>
                  <a:schemeClr val="dk2"/>
                </a:solidFill>
              </a:rPr>
              <a:t>HEMCO is fully compliant with the Earth System Modeling Framework (ESMF) environment. It is highly portable and can be deployed in a new model environment with only few adjustments at the top-level interface. So far, HEMCO has been implemented in the NASA Goddard Earth Observing System (GEOS-5) Earth system model (ESM) and in the GEOS-Chem chemical transport model (CTM). </a:t>
            </a:r>
            <a:endParaRPr sz="1200" dirty="0">
              <a:solidFill>
                <a:schemeClr val="dk2"/>
              </a:solidFill>
            </a:endParaRPr>
          </a:p>
          <a:p>
            <a:pPr marL="0" lvl="0" indent="0" algn="l" rtl="0">
              <a:lnSpc>
                <a:spcPct val="115000"/>
              </a:lnSpc>
              <a:spcBef>
                <a:spcPts val="1600"/>
              </a:spcBef>
              <a:spcAft>
                <a:spcPts val="1600"/>
              </a:spcAft>
              <a:buClr>
                <a:schemeClr val="dk1"/>
              </a:buClr>
              <a:buSzPts val="1100"/>
              <a:buFont typeface="Arial"/>
              <a:buNone/>
            </a:pPr>
            <a:endParaRPr sz="1200" dirty="0">
              <a:solidFill>
                <a:schemeClr val="dk2"/>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61d353a036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u="sng" dirty="0">
                <a:solidFill>
                  <a:srgbClr val="595959"/>
                </a:solidFill>
              </a:rPr>
              <a:t>HEMCO determines emissions from different sources, regions, and species on a user-defined grid and can combine, overlay, and update a set of data inventories and scale factors. New emission inventories at any spatial and temporal resolution are readily added to HEMCO and can be accessed by the user without any preprocessing of the data files or modification of the source code</a:t>
            </a:r>
          </a:p>
          <a:p>
            <a:pPr marL="0" lvl="0" indent="0" algn="l" rtl="0">
              <a:lnSpc>
                <a:spcPct val="115000"/>
              </a:lnSpc>
              <a:spcBef>
                <a:spcPts val="0"/>
              </a:spcBef>
              <a:spcAft>
                <a:spcPts val="0"/>
              </a:spcAft>
              <a:buNone/>
            </a:pPr>
            <a:endParaRPr lang="en" sz="1200" b="1" u="sng" dirty="0">
              <a:solidFill>
                <a:srgbClr val="595959"/>
              </a:solidFill>
            </a:endParaRPr>
          </a:p>
          <a:p>
            <a:pPr marL="0" lvl="0" indent="0" algn="l" rtl="0">
              <a:lnSpc>
                <a:spcPct val="115000"/>
              </a:lnSpc>
              <a:spcBef>
                <a:spcPts val="0"/>
              </a:spcBef>
              <a:spcAft>
                <a:spcPts val="0"/>
              </a:spcAft>
              <a:buNone/>
            </a:pPr>
            <a:endParaRPr lang="en" sz="1200" b="1" u="sng" dirty="0">
              <a:solidFill>
                <a:srgbClr val="595959"/>
              </a:solidFill>
            </a:endParaRPr>
          </a:p>
          <a:p>
            <a:pPr marL="0" lvl="0" indent="0" algn="l" rtl="0">
              <a:lnSpc>
                <a:spcPct val="115000"/>
              </a:lnSpc>
              <a:spcBef>
                <a:spcPts val="0"/>
              </a:spcBef>
              <a:spcAft>
                <a:spcPts val="0"/>
              </a:spcAft>
              <a:buNone/>
            </a:pPr>
            <a:endParaRPr lang="en" sz="1200" b="1" u="sng" dirty="0">
              <a:solidFill>
                <a:srgbClr val="595959"/>
              </a:solidFill>
            </a:endParaRPr>
          </a:p>
          <a:p>
            <a:pPr marL="0" lvl="0" indent="0" algn="l" rtl="0">
              <a:lnSpc>
                <a:spcPct val="115000"/>
              </a:lnSpc>
              <a:spcBef>
                <a:spcPts val="0"/>
              </a:spcBef>
              <a:spcAft>
                <a:spcPts val="0"/>
              </a:spcAft>
              <a:buNone/>
            </a:pPr>
            <a:endParaRPr sz="1800" b="1" u="sng" dirty="0">
              <a:solidFill>
                <a:srgbClr val="595959"/>
              </a:solidFill>
            </a:endParaRPr>
          </a:p>
          <a:p>
            <a:pPr marL="457200" lvl="0" indent="-342900" algn="l" rtl="0">
              <a:lnSpc>
                <a:spcPct val="150000"/>
              </a:lnSpc>
              <a:spcBef>
                <a:spcPts val="1600"/>
              </a:spcBef>
              <a:spcAft>
                <a:spcPts val="0"/>
              </a:spcAft>
              <a:buClr>
                <a:srgbClr val="595959"/>
              </a:buClr>
              <a:buSzPts val="1800"/>
              <a:buChar char="●"/>
            </a:pPr>
            <a:r>
              <a:rPr lang="en" sz="1800" dirty="0">
                <a:solidFill>
                  <a:srgbClr val="595959"/>
                </a:solidFill>
              </a:rPr>
              <a:t>Able to run online and offline driven by different datasets and models (not just 3D weather models but land models and ocean model coupling as well.</a:t>
            </a:r>
            <a:endParaRPr sz="1800" dirty="0">
              <a:solidFill>
                <a:srgbClr val="595959"/>
              </a:solidFill>
            </a:endParaRPr>
          </a:p>
          <a:p>
            <a:pPr marL="914400" lvl="1" indent="-317500" algn="l" rtl="0">
              <a:lnSpc>
                <a:spcPct val="150000"/>
              </a:lnSpc>
              <a:spcBef>
                <a:spcPts val="0"/>
              </a:spcBef>
              <a:spcAft>
                <a:spcPts val="0"/>
              </a:spcAft>
              <a:buClr>
                <a:srgbClr val="595959"/>
              </a:buClr>
              <a:buSzPts val="1400"/>
              <a:buChar char="○"/>
            </a:pPr>
            <a:r>
              <a:rPr lang="en" sz="1400" dirty="0">
                <a:solidFill>
                  <a:srgbClr val="595959"/>
                </a:solidFill>
              </a:rPr>
              <a:t>Includes inline emission extensions such as dust, DMS, biogenics, etc.</a:t>
            </a:r>
            <a:endParaRPr sz="1400" dirty="0">
              <a:solidFill>
                <a:srgbClr val="595959"/>
              </a:solidFill>
            </a:endParaRPr>
          </a:p>
          <a:p>
            <a:pPr marL="914400" lvl="1" indent="-317500" algn="l" rtl="0">
              <a:lnSpc>
                <a:spcPct val="150000"/>
              </a:lnSpc>
              <a:spcBef>
                <a:spcPts val="0"/>
              </a:spcBef>
              <a:spcAft>
                <a:spcPts val="0"/>
              </a:spcAft>
              <a:buClr>
                <a:srgbClr val="595959"/>
              </a:buClr>
              <a:buSzPts val="1400"/>
              <a:buChar char="○"/>
            </a:pPr>
            <a:r>
              <a:rPr lang="en" sz="1400" dirty="0">
                <a:solidFill>
                  <a:srgbClr val="595959"/>
                </a:solidFill>
              </a:rPr>
              <a:t>Includes multiple platforms (e.g., satellite, aircraft, etc.) easily and efficiently.</a:t>
            </a:r>
            <a:endParaRPr sz="1400" dirty="0">
              <a:solidFill>
                <a:srgbClr val="595959"/>
              </a:solidFill>
            </a:endParaRPr>
          </a:p>
          <a:p>
            <a:pPr marL="457200" lvl="0" indent="-342900" algn="l" rtl="0">
              <a:lnSpc>
                <a:spcPct val="150000"/>
              </a:lnSpc>
              <a:spcBef>
                <a:spcPts val="0"/>
              </a:spcBef>
              <a:spcAft>
                <a:spcPts val="0"/>
              </a:spcAft>
              <a:buClr>
                <a:srgbClr val="595959"/>
              </a:buClr>
              <a:buSzPts val="1800"/>
              <a:buChar char="●"/>
            </a:pPr>
            <a:r>
              <a:rPr lang="en" sz="1800" dirty="0">
                <a:solidFill>
                  <a:srgbClr val="595959"/>
                </a:solidFill>
              </a:rPr>
              <a:t>Mass conservative remapping. </a:t>
            </a:r>
            <a:endParaRPr sz="1800" dirty="0">
              <a:solidFill>
                <a:srgbClr val="595959"/>
              </a:solidFill>
            </a:endParaRPr>
          </a:p>
          <a:p>
            <a:pPr marL="457200" lvl="0" indent="-342900" algn="l" rtl="0">
              <a:lnSpc>
                <a:spcPct val="150000"/>
              </a:lnSpc>
              <a:spcBef>
                <a:spcPts val="0"/>
              </a:spcBef>
              <a:spcAft>
                <a:spcPts val="0"/>
              </a:spcAft>
              <a:buClr>
                <a:srgbClr val="595959"/>
              </a:buClr>
              <a:buSzPts val="1800"/>
              <a:buChar char="●"/>
            </a:pPr>
            <a:r>
              <a:rPr lang="en" sz="1800" dirty="0">
                <a:solidFill>
                  <a:srgbClr val="595959"/>
                </a:solidFill>
              </a:rPr>
              <a:t>Applies simple, flexible scaling factors such as:</a:t>
            </a:r>
            <a:endParaRPr sz="1800" dirty="0">
              <a:solidFill>
                <a:srgbClr val="595959"/>
              </a:solidFill>
            </a:endParaRPr>
          </a:p>
          <a:p>
            <a:pPr marL="914400" lvl="1" indent="-317500" algn="l" rtl="0">
              <a:lnSpc>
                <a:spcPct val="150000"/>
              </a:lnSpc>
              <a:spcBef>
                <a:spcPts val="0"/>
              </a:spcBef>
              <a:spcAft>
                <a:spcPts val="0"/>
              </a:spcAft>
              <a:buClr>
                <a:srgbClr val="595959"/>
              </a:buClr>
              <a:buSzPts val="1400"/>
              <a:buChar char="○"/>
            </a:pPr>
            <a:r>
              <a:rPr lang="en" sz="1400" dirty="0">
                <a:solidFill>
                  <a:srgbClr val="595959"/>
                </a:solidFill>
              </a:rPr>
              <a:t>Temporal emission variations including diurnal, seasonal, or interannual variability.</a:t>
            </a:r>
            <a:endParaRPr sz="1400" dirty="0">
              <a:solidFill>
                <a:srgbClr val="595959"/>
              </a:solidFill>
            </a:endParaRPr>
          </a:p>
          <a:p>
            <a:pPr marL="914400" lvl="1" indent="-317500" algn="l" rtl="0">
              <a:lnSpc>
                <a:spcPct val="150000"/>
              </a:lnSpc>
              <a:spcBef>
                <a:spcPts val="0"/>
              </a:spcBef>
              <a:spcAft>
                <a:spcPts val="0"/>
              </a:spcAft>
              <a:buClr>
                <a:srgbClr val="595959"/>
              </a:buClr>
              <a:buSzPts val="1400"/>
              <a:buChar char="○"/>
            </a:pPr>
            <a:r>
              <a:rPr lang="en" sz="1400" dirty="0">
                <a:solidFill>
                  <a:srgbClr val="595959"/>
                </a:solidFill>
              </a:rPr>
              <a:t>Regional masks that restrict the applicability of the base inventory to a given region.</a:t>
            </a:r>
            <a:endParaRPr sz="1400" dirty="0">
              <a:solidFill>
                <a:srgbClr val="595959"/>
              </a:solidFill>
            </a:endParaRPr>
          </a:p>
          <a:p>
            <a:pPr marL="914400" lvl="1" indent="-317500" algn="l" rtl="0">
              <a:lnSpc>
                <a:spcPct val="150000"/>
              </a:lnSpc>
              <a:spcBef>
                <a:spcPts val="0"/>
              </a:spcBef>
              <a:spcAft>
                <a:spcPts val="0"/>
              </a:spcAft>
              <a:buClr>
                <a:srgbClr val="595959"/>
              </a:buClr>
              <a:buSzPts val="1400"/>
              <a:buChar char="○"/>
            </a:pPr>
            <a:r>
              <a:rPr lang="en" sz="1400" dirty="0">
                <a:solidFill>
                  <a:srgbClr val="595959"/>
                </a:solidFill>
              </a:rPr>
              <a:t>Species-specific scale factors including splitting lumped organic compound emissions.</a:t>
            </a:r>
            <a:endParaRPr sz="1400" dirty="0">
              <a:solidFill>
                <a:srgbClr val="595959"/>
              </a:solidFill>
            </a:endParaRPr>
          </a:p>
          <a:p>
            <a:pPr marL="0" lvl="0" indent="0" algn="l" rtl="0">
              <a:spcBef>
                <a:spcPts val="1600"/>
              </a:spcBef>
              <a:spcAft>
                <a:spcPts val="0"/>
              </a:spcAft>
              <a:buNone/>
            </a:pPr>
            <a:endParaRPr dirty="0"/>
          </a:p>
        </p:txBody>
      </p:sp>
      <p:sp>
        <p:nvSpPr>
          <p:cNvPr id="153" name="Google Shape;153;g61d353a036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61d353a036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chemeClr val="dk1"/>
              </a:buClr>
              <a:buSzPts val="1400"/>
              <a:buChar char="•"/>
            </a:pPr>
            <a:endParaRPr/>
          </a:p>
        </p:txBody>
      </p:sp>
      <p:sp>
        <p:nvSpPr>
          <p:cNvPr id="199" name="Google Shape;199;g61d353a036_0_1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61bfb63d3b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61bfb63d3b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dirty="0">
                <a:solidFill>
                  <a:srgbClr val="222222"/>
                </a:solidFill>
                <a:highlight>
                  <a:srgbClr val="FFFFFF"/>
                </a:highlight>
              </a:rPr>
              <a:t>As you may or may not know at NOAA the global forecast model is based on FV3: GFDL’s Finite-Volume Cubed-Sphere Dynamical Core. Coupled to WRF-Chem based suite for global and CMAQ suite for regional.  Will discuss NUOPC framework layers under ESMF layter.   The main point here is to emphasize that all of WRF-Chem chemistry suites are available, although the operational system (GEFS-Aerosols) only uses GOCART.  And that a CMAQ chemistry module will be available shortly.</a:t>
            </a:r>
            <a:endParaRPr b="1" u="sng" dirty="0">
              <a:solidFill>
                <a:srgbClr val="222222"/>
              </a:solidFill>
              <a:highlight>
                <a:srgbClr val="FFFFFF"/>
              </a:highlight>
            </a:endParaRPr>
          </a:p>
          <a:p>
            <a:pPr marL="0" lvl="0" indent="0" algn="l" rtl="0">
              <a:spcBef>
                <a:spcPts val="0"/>
              </a:spcBef>
              <a:spcAft>
                <a:spcPts val="0"/>
              </a:spcAft>
              <a:buNone/>
            </a:pPr>
            <a:endParaRPr dirty="0">
              <a:solidFill>
                <a:srgbClr val="222222"/>
              </a:solidFill>
              <a:highlight>
                <a:srgbClr val="FFFFFF"/>
              </a:highlight>
            </a:endParaRPr>
          </a:p>
          <a:p>
            <a:pPr marL="0" lvl="0" indent="0" algn="l" rtl="0">
              <a:spcBef>
                <a:spcPts val="0"/>
              </a:spcBef>
              <a:spcAft>
                <a:spcPts val="0"/>
              </a:spcAft>
              <a:buNone/>
            </a:pPr>
            <a:r>
              <a:rPr lang="en" dirty="0">
                <a:solidFill>
                  <a:srgbClr val="222222"/>
                </a:solidFill>
                <a:highlight>
                  <a:srgbClr val="FFFFFF"/>
                </a:highlight>
              </a:rPr>
              <a:t>National Unified Operational Prediction Capability (NUOPC)</a:t>
            </a:r>
            <a:endParaRPr dirty="0">
              <a:solidFill>
                <a:srgbClr val="222222"/>
              </a:solidFill>
              <a:highlight>
                <a:srgbClr val="FFFFFF"/>
              </a:highlight>
            </a:endParaRPr>
          </a:p>
          <a:p>
            <a:pPr marL="0" lvl="0" indent="0" algn="l" rtl="0">
              <a:spcBef>
                <a:spcPts val="0"/>
              </a:spcBef>
              <a:spcAft>
                <a:spcPts val="0"/>
              </a:spcAft>
              <a:buNone/>
            </a:pPr>
            <a:endParaRPr dirty="0">
              <a:solidFill>
                <a:srgbClr val="222222"/>
              </a:solidFill>
              <a:highlight>
                <a:srgbClr val="FFFFFF"/>
              </a:highlight>
            </a:endParaRPr>
          </a:p>
        </p:txBody>
      </p:sp>
      <p:sp>
        <p:nvSpPr>
          <p:cNvPr id="207" name="Google Shape;207;g61bfb63d3b_1_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61bfb63d3b_1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61bfb63d3b_1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Sens2 Run = Sens 1 Run  + Blended Regional 2016 NEI-Beta in North America and updated 2017 OMI-HTAP SO2 global emissions (Liu et al., 2018).  CEDS 2014 SO2 used for shipping.</a:t>
            </a:r>
            <a:endParaRPr/>
          </a:p>
          <a:p>
            <a:pPr marL="0" lvl="0" indent="0" algn="l" rtl="0">
              <a:spcBef>
                <a:spcPts val="0"/>
              </a:spcBef>
              <a:spcAft>
                <a:spcPts val="0"/>
              </a:spcAft>
              <a:buNone/>
            </a:pPr>
            <a:endParaRPr/>
          </a:p>
          <a:p>
            <a:pPr marL="0" lvl="0" indent="0" algn="l" rtl="0">
              <a:spcBef>
                <a:spcPts val="0"/>
              </a:spcBef>
              <a:spcAft>
                <a:spcPts val="0"/>
              </a:spcAft>
              <a:buNone/>
            </a:pPr>
            <a:r>
              <a:rPr lang="en"/>
              <a:t>A new global anthropogenic SO2 emission inventory for the last decade: a mosaic of satellite-derived and bottom-up emissions Fei Liu1,2 , Sungyeon Choi2,3 , Can Li2,4 , Vitali E. Fioletov5 , Chris A. McLinden5 , Joanna Joiner2 , Nickolay A. Krotkov2 , Huisheng Bian2,6 , Greet Janssens-Maenhout7 , Anton S. Darmenov2 , and Arlindo M. da Silva2</a:t>
            </a: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61bfb63d3b_1_2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61bfb63d3b_1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a:t>Large decreases in SO2 emissions in U.S. due to 2016 emissions modeling platform and elsewhere due to OMI-HTAP 2017 platform.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61d353a036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Appreciable changes in total AOT, with largest contributions from sulfate AOT due to SO2 emission changes.  </a:t>
            </a:r>
            <a:endParaRPr/>
          </a:p>
        </p:txBody>
      </p:sp>
      <p:sp>
        <p:nvSpPr>
          <p:cNvPr id="256" name="Google Shape;256;g61d353a036_0_35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8" name="Google Shape;58;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9" name="Google Shape;59;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0" name="Google Shape;60;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1"/>
        <p:cNvGrpSpPr/>
        <p:nvPr/>
      </p:nvGrpSpPr>
      <p:grpSpPr>
        <a:xfrm>
          <a:off x="0" y="0"/>
          <a:ext cx="0" cy="0"/>
          <a:chOff x="0" y="0"/>
          <a:chExt cx="0" cy="0"/>
        </a:xfrm>
      </p:grpSpPr>
      <p:sp>
        <p:nvSpPr>
          <p:cNvPr id="62" name="Google Shape;62;p1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3" name="Google Shape;63;p1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64" name="Google Shape;64;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5" name="Google Shape;65;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6" name="Google Shape;66;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9" name="Google Shape;69;p1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0" name="Google Shape;70;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1" name="Google Shape;71;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2" name="Google Shape;72;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3"/>
        <p:cNvGrpSpPr/>
        <p:nvPr/>
      </p:nvGrpSpPr>
      <p:grpSpPr>
        <a:xfrm>
          <a:off x="0" y="0"/>
          <a:ext cx="0" cy="0"/>
          <a:chOff x="0" y="0"/>
          <a:chExt cx="0" cy="0"/>
        </a:xfrm>
      </p:grpSpPr>
      <p:sp>
        <p:nvSpPr>
          <p:cNvPr id="74" name="Google Shape;74;p17"/>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5" name="Google Shape;75;p17"/>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6" name="Google Shape;76;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7" name="Google Shape;77;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8" name="Google Shape;78;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1" name="Google Shape;81;p18"/>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2" name="Google Shape;82;p18"/>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3" name="Google Shape;83;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4" name="Google Shape;84;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5" name="Google Shape;85;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8" name="Google Shape;88;p19"/>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9" name="Google Shape;89;p19"/>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0" name="Google Shape;90;p19"/>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91" name="Google Shape;91;p19"/>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2" name="Google Shape;92;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3" name="Google Shape;93;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4" name="Google Shape;94;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7" name="Google Shape;97;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8" name="Google Shape;98;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1" name="Google Shape;101;p21"/>
          <p:cNvSpPr txBox="1">
            <a:spLocks noGrp="1"/>
          </p:cNvSpPr>
          <p:nvPr>
            <p:ph type="body" idx="1"/>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02" name="Google Shape;102;p21"/>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3" name="Google Shape;103;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4" name="Google Shape;104;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5" name="Google Shape;105;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8" name="Google Shape;108;p22"/>
          <p:cNvSpPr>
            <a:spLocks noGrp="1"/>
          </p:cNvSpPr>
          <p:nvPr>
            <p:ph type="pic" idx="2"/>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10" name="Google Shape;110;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1" name="Google Shape;111;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5" name="Google Shape;115;p23"/>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6" name="Google Shape;116;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7" name="Google Shape;117;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8" name="Google Shape;118;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2" name="Google Shape;122;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16.jpg"/><Relationship Id="rId11" Type="http://schemas.openxmlformats.org/officeDocument/2006/relationships/image" Target="../media/image5.png"/><Relationship Id="rId5" Type="http://schemas.openxmlformats.org/officeDocument/2006/relationships/image" Target="../media/image15.jpg"/><Relationship Id="rId10" Type="http://schemas.openxmlformats.org/officeDocument/2006/relationships/image" Target="../media/image20.jpg"/><Relationship Id="rId4" Type="http://schemas.openxmlformats.org/officeDocument/2006/relationships/image" Target="../media/image14.jpg"/><Relationship Id="rId9"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23.jpeg"/><Relationship Id="rId5" Type="http://schemas.openxmlformats.org/officeDocument/2006/relationships/image" Target="../media/image5.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ctrTitle"/>
          </p:nvPr>
        </p:nvSpPr>
        <p:spPr>
          <a:xfrm>
            <a:off x="1143000" y="1052771"/>
            <a:ext cx="6858000" cy="17907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dk1"/>
              </a:buClr>
              <a:buSzPts val="4100"/>
              <a:buFont typeface="Calibri"/>
              <a:buNone/>
            </a:pPr>
            <a:r>
              <a:rPr lang="en" sz="4100" b="1"/>
              <a:t>Initial Development of a NOAA Emissions and eXchange Unified System (NEXUS)</a:t>
            </a:r>
            <a:br>
              <a:rPr lang="en" sz="4100"/>
            </a:br>
            <a:endParaRPr sz="4100"/>
          </a:p>
        </p:txBody>
      </p:sp>
      <p:sp>
        <p:nvSpPr>
          <p:cNvPr id="130" name="Google Shape;130;p25"/>
          <p:cNvSpPr txBox="1">
            <a:spLocks noGrp="1"/>
          </p:cNvSpPr>
          <p:nvPr>
            <p:ph type="subTitle" idx="1"/>
          </p:nvPr>
        </p:nvSpPr>
        <p:spPr>
          <a:xfrm>
            <a:off x="326091" y="2634538"/>
            <a:ext cx="8491800" cy="24420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dk1"/>
              </a:buClr>
              <a:buSzPts val="1800"/>
              <a:buNone/>
            </a:pPr>
            <a:r>
              <a:rPr lang="en"/>
              <a:t>Patrick Campbell, Barry Baker, Rick Saylor, Daniel Tong, Youhua Tang, Pius Lee,            Stuart McKeen, Gregory Frost, and Christoph Keller</a:t>
            </a:r>
            <a:endParaRPr/>
          </a:p>
          <a:p>
            <a:pPr marL="0" lvl="0" indent="0" algn="ctr" rtl="0">
              <a:lnSpc>
                <a:spcPct val="90000"/>
              </a:lnSpc>
              <a:spcBef>
                <a:spcPts val="0"/>
              </a:spcBef>
              <a:spcAft>
                <a:spcPts val="0"/>
              </a:spcAft>
              <a:buClr>
                <a:schemeClr val="dk1"/>
              </a:buClr>
              <a:buSzPts val="1800"/>
              <a:buNone/>
            </a:pPr>
            <a:endParaRPr/>
          </a:p>
          <a:p>
            <a:pPr marL="0" lvl="0" indent="0" algn="ctr" rtl="0">
              <a:lnSpc>
                <a:spcPct val="90000"/>
              </a:lnSpc>
              <a:spcBef>
                <a:spcPts val="0"/>
              </a:spcBef>
              <a:spcAft>
                <a:spcPts val="0"/>
              </a:spcAft>
              <a:buClr>
                <a:schemeClr val="dk1"/>
              </a:buClr>
              <a:buSzPts val="1800"/>
              <a:buNone/>
            </a:pPr>
            <a:r>
              <a:rPr lang="en" sz="1400"/>
              <a:t>18th Annual CMAS Conference</a:t>
            </a:r>
            <a:endParaRPr sz="1400"/>
          </a:p>
          <a:p>
            <a:pPr marL="0" lvl="0" indent="0" algn="ctr" rtl="0">
              <a:lnSpc>
                <a:spcPct val="90000"/>
              </a:lnSpc>
              <a:spcBef>
                <a:spcPts val="0"/>
              </a:spcBef>
              <a:spcAft>
                <a:spcPts val="0"/>
              </a:spcAft>
              <a:buClr>
                <a:schemeClr val="dk1"/>
              </a:buClr>
              <a:buSzPts val="1800"/>
              <a:buNone/>
            </a:pPr>
            <a:r>
              <a:rPr lang="en" sz="1400"/>
              <a:t>October 22, 2019</a:t>
            </a:r>
            <a:endParaRPr sz="1400"/>
          </a:p>
          <a:p>
            <a:pPr marL="0" lvl="0" indent="0" algn="ctr" rtl="0">
              <a:lnSpc>
                <a:spcPct val="90000"/>
              </a:lnSpc>
              <a:spcBef>
                <a:spcPts val="800"/>
              </a:spcBef>
              <a:spcAft>
                <a:spcPts val="0"/>
              </a:spcAft>
              <a:buClr>
                <a:schemeClr val="dk1"/>
              </a:buClr>
              <a:buSzPts val="1800"/>
              <a:buNone/>
            </a:pPr>
            <a:endParaRPr/>
          </a:p>
        </p:txBody>
      </p:sp>
      <p:pic>
        <p:nvPicPr>
          <p:cNvPr id="131" name="Google Shape;131;p25" descr="Image result for george mason university symbol"/>
          <p:cNvPicPr preferRelativeResize="0"/>
          <p:nvPr/>
        </p:nvPicPr>
        <p:blipFill rotWithShape="1">
          <a:blip r:embed="rId3">
            <a:alphaModFix/>
          </a:blip>
          <a:srcRect/>
          <a:stretch/>
        </p:blipFill>
        <p:spPr>
          <a:xfrm>
            <a:off x="118484" y="3822277"/>
            <a:ext cx="1952288" cy="1252960"/>
          </a:xfrm>
          <a:prstGeom prst="rect">
            <a:avLst/>
          </a:prstGeom>
          <a:noFill/>
          <a:ln>
            <a:noFill/>
          </a:ln>
        </p:spPr>
      </p:pic>
      <p:pic>
        <p:nvPicPr>
          <p:cNvPr id="132" name="Google Shape;132;p25" descr="Image result for noaa symbol"/>
          <p:cNvPicPr preferRelativeResize="0"/>
          <p:nvPr/>
        </p:nvPicPr>
        <p:blipFill rotWithShape="1">
          <a:blip r:embed="rId4">
            <a:alphaModFix/>
          </a:blip>
          <a:srcRect l="31668" r="31666"/>
          <a:stretch/>
        </p:blipFill>
        <p:spPr>
          <a:xfrm>
            <a:off x="5296904" y="3820976"/>
            <a:ext cx="1175429" cy="1255570"/>
          </a:xfrm>
          <a:prstGeom prst="rect">
            <a:avLst/>
          </a:prstGeom>
          <a:noFill/>
          <a:ln>
            <a:noFill/>
          </a:ln>
        </p:spPr>
      </p:pic>
      <p:pic>
        <p:nvPicPr>
          <p:cNvPr id="133" name="Google Shape;133;p25" descr="Image result for nasa symbol"/>
          <p:cNvPicPr preferRelativeResize="0"/>
          <p:nvPr/>
        </p:nvPicPr>
        <p:blipFill rotWithShape="1">
          <a:blip r:embed="rId5">
            <a:alphaModFix/>
          </a:blip>
          <a:srcRect l="24304" t="9699" r="25758" b="9603"/>
          <a:stretch/>
        </p:blipFill>
        <p:spPr>
          <a:xfrm>
            <a:off x="7358772" y="3859279"/>
            <a:ext cx="1459133" cy="1178956"/>
          </a:xfrm>
          <a:prstGeom prst="rect">
            <a:avLst/>
          </a:prstGeom>
          <a:noFill/>
          <a:ln>
            <a:noFill/>
          </a:ln>
        </p:spPr>
      </p:pic>
      <p:pic>
        <p:nvPicPr>
          <p:cNvPr id="134" name="Google Shape;134;p25" descr="Image result for university of maryland logo"/>
          <p:cNvPicPr preferRelativeResize="0"/>
          <p:nvPr/>
        </p:nvPicPr>
        <p:blipFill rotWithShape="1">
          <a:blip r:embed="rId6">
            <a:alphaModFix/>
          </a:blip>
          <a:srcRect/>
          <a:stretch/>
        </p:blipFill>
        <p:spPr>
          <a:xfrm>
            <a:off x="2973005" y="3779465"/>
            <a:ext cx="1338584" cy="133858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36"/>
          <p:cNvPicPr preferRelativeResize="0"/>
          <p:nvPr/>
        </p:nvPicPr>
        <p:blipFill>
          <a:blip r:embed="rId3">
            <a:alphaModFix/>
          </a:blip>
          <a:stretch>
            <a:fillRect/>
          </a:stretch>
        </p:blipFill>
        <p:spPr>
          <a:xfrm>
            <a:off x="5176025" y="1030175"/>
            <a:ext cx="3477050" cy="2109675"/>
          </a:xfrm>
          <a:prstGeom prst="rect">
            <a:avLst/>
          </a:prstGeom>
          <a:noFill/>
          <a:ln>
            <a:noFill/>
          </a:ln>
          <a:effectLst>
            <a:outerShdw blurRad="57150" dist="19050" dir="5400000" algn="bl" rotWithShape="0">
              <a:srgbClr val="000000">
                <a:alpha val="50000"/>
              </a:srgbClr>
            </a:outerShdw>
          </a:effectLst>
        </p:spPr>
      </p:pic>
      <p:sp>
        <p:nvSpPr>
          <p:cNvPr id="298" name="Google Shape;298;p36"/>
          <p:cNvSpPr txBox="1">
            <a:spLocks noGrp="1"/>
          </p:cNvSpPr>
          <p:nvPr>
            <p:ph type="title"/>
          </p:nvPr>
        </p:nvSpPr>
        <p:spPr>
          <a:xfrm>
            <a:off x="451775" y="-2"/>
            <a:ext cx="7886700" cy="657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2800"/>
              <a:t>Open-AQ Surface PM</a:t>
            </a:r>
            <a:r>
              <a:rPr lang="en" sz="2800" baseline="-25000"/>
              <a:t>2.5</a:t>
            </a:r>
            <a:r>
              <a:rPr lang="en" sz="2800"/>
              <a:t> Bias and Statistics: July 2019</a:t>
            </a:r>
            <a:endParaRPr sz="2800"/>
          </a:p>
        </p:txBody>
      </p:sp>
      <p:pic>
        <p:nvPicPr>
          <p:cNvPr id="299" name="Google Shape;299;p36"/>
          <p:cNvPicPr preferRelativeResize="0"/>
          <p:nvPr/>
        </p:nvPicPr>
        <p:blipFill rotWithShape="1">
          <a:blip r:embed="rId4">
            <a:alphaModFix/>
          </a:blip>
          <a:srcRect t="19627" r="18831"/>
          <a:stretch/>
        </p:blipFill>
        <p:spPr>
          <a:xfrm>
            <a:off x="4861913" y="3223175"/>
            <a:ext cx="1529590" cy="1386150"/>
          </a:xfrm>
          <a:prstGeom prst="rect">
            <a:avLst/>
          </a:prstGeom>
          <a:noFill/>
          <a:ln>
            <a:noFill/>
          </a:ln>
          <a:effectLst>
            <a:outerShdw blurRad="57150" dist="19050" dir="5400000" algn="bl" rotWithShape="0">
              <a:srgbClr val="000000">
                <a:alpha val="50000"/>
              </a:srgbClr>
            </a:outerShdw>
          </a:effectLst>
        </p:spPr>
      </p:pic>
      <p:pic>
        <p:nvPicPr>
          <p:cNvPr id="300" name="Google Shape;300;p36"/>
          <p:cNvPicPr preferRelativeResize="0"/>
          <p:nvPr/>
        </p:nvPicPr>
        <p:blipFill rotWithShape="1">
          <a:blip r:embed="rId5">
            <a:alphaModFix/>
          </a:blip>
          <a:srcRect t="7723" r="19471"/>
          <a:stretch/>
        </p:blipFill>
        <p:spPr>
          <a:xfrm>
            <a:off x="6454175" y="3223174"/>
            <a:ext cx="1321625" cy="1386139"/>
          </a:xfrm>
          <a:prstGeom prst="rect">
            <a:avLst/>
          </a:prstGeom>
          <a:noFill/>
          <a:ln>
            <a:noFill/>
          </a:ln>
          <a:effectLst>
            <a:outerShdw blurRad="57150" dist="19050" dir="5400000" algn="bl" rotWithShape="0">
              <a:srgbClr val="000000">
                <a:alpha val="50000"/>
              </a:srgbClr>
            </a:outerShdw>
          </a:effectLst>
        </p:spPr>
      </p:pic>
      <p:pic>
        <p:nvPicPr>
          <p:cNvPr id="301" name="Google Shape;301;p36"/>
          <p:cNvPicPr preferRelativeResize="0"/>
          <p:nvPr/>
        </p:nvPicPr>
        <p:blipFill rotWithShape="1">
          <a:blip r:embed="rId6">
            <a:alphaModFix/>
          </a:blip>
          <a:srcRect t="14792" r="40561"/>
          <a:stretch/>
        </p:blipFill>
        <p:spPr>
          <a:xfrm>
            <a:off x="7861093" y="3223175"/>
            <a:ext cx="1206845" cy="1386150"/>
          </a:xfrm>
          <a:prstGeom prst="rect">
            <a:avLst/>
          </a:prstGeom>
          <a:noFill/>
          <a:ln>
            <a:noFill/>
          </a:ln>
          <a:effectLst>
            <a:outerShdw blurRad="57150" dist="19050" dir="5400000" algn="bl" rotWithShape="0">
              <a:srgbClr val="000000">
                <a:alpha val="50000"/>
              </a:srgbClr>
            </a:outerShdw>
          </a:effectLst>
        </p:spPr>
      </p:pic>
      <p:graphicFrame>
        <p:nvGraphicFramePr>
          <p:cNvPr id="302" name="Google Shape;302;p36"/>
          <p:cNvGraphicFramePr/>
          <p:nvPr>
            <p:extLst>
              <p:ext uri="{D42A27DB-BD31-4B8C-83A1-F6EECF244321}">
                <p14:modId xmlns:p14="http://schemas.microsoft.com/office/powerpoint/2010/main" val="3456161825"/>
              </p:ext>
            </p:extLst>
          </p:nvPr>
        </p:nvGraphicFramePr>
        <p:xfrm>
          <a:off x="4938375" y="4692650"/>
          <a:ext cx="1321625" cy="365730"/>
        </p:xfrm>
        <a:graphic>
          <a:graphicData uri="http://schemas.openxmlformats.org/drawingml/2006/table">
            <a:tbl>
              <a:tblPr>
                <a:noFill/>
                <a:tableStyleId>{74680091-04C6-436B-9B56-BFB2FD007394}</a:tableStyleId>
              </a:tblPr>
              <a:tblGrid>
                <a:gridCol w="433800">
                  <a:extLst>
                    <a:ext uri="{9D8B030D-6E8A-4147-A177-3AD203B41FA5}">
                      <a16:colId xmlns:a16="http://schemas.microsoft.com/office/drawing/2014/main" val="20000"/>
                    </a:ext>
                  </a:extLst>
                </a:gridCol>
                <a:gridCol w="465825">
                  <a:extLst>
                    <a:ext uri="{9D8B030D-6E8A-4147-A177-3AD203B41FA5}">
                      <a16:colId xmlns:a16="http://schemas.microsoft.com/office/drawing/2014/main" val="20001"/>
                    </a:ext>
                  </a:extLst>
                </a:gridCol>
                <a:gridCol w="422000">
                  <a:extLst>
                    <a:ext uri="{9D8B030D-6E8A-4147-A177-3AD203B41FA5}">
                      <a16:colId xmlns:a16="http://schemas.microsoft.com/office/drawing/2014/main" val="20002"/>
                    </a:ext>
                  </a:extLst>
                </a:gridCol>
              </a:tblGrid>
              <a:tr h="249125">
                <a:tc>
                  <a:txBody>
                    <a:bodyPr/>
                    <a:lstStyle/>
                    <a:p>
                      <a:pPr marL="0" lvl="0" indent="0" algn="l" rtl="0">
                        <a:spcBef>
                          <a:spcPts val="0"/>
                        </a:spcBef>
                        <a:spcAft>
                          <a:spcPts val="0"/>
                        </a:spcAft>
                        <a:buNone/>
                      </a:pPr>
                      <a:r>
                        <a:rPr lang="en" sz="600" b="1" dirty="0">
                          <a:highlight>
                            <a:srgbClr val="FFFF00"/>
                          </a:highlight>
                        </a:rPr>
                        <a:t>NMB=</a:t>
                      </a:r>
                      <a:endParaRPr sz="600" b="1" dirty="0">
                        <a:highlight>
                          <a:srgbClr val="FFFF00"/>
                        </a:highlight>
                      </a:endParaRPr>
                    </a:p>
                    <a:p>
                      <a:pPr marL="0" lvl="0" indent="0" algn="l" rtl="0">
                        <a:spcBef>
                          <a:spcPts val="0"/>
                        </a:spcBef>
                        <a:spcAft>
                          <a:spcPts val="0"/>
                        </a:spcAft>
                        <a:buNone/>
                      </a:pPr>
                      <a:r>
                        <a:rPr lang="en" sz="600" b="1" dirty="0">
                          <a:highlight>
                            <a:srgbClr val="FFFF00"/>
                          </a:highlight>
                        </a:rPr>
                        <a:t>-26%</a:t>
                      </a:r>
                      <a:endParaRPr sz="600" b="1" dirty="0">
                        <a:highlight>
                          <a:srgbClr val="FFFF00"/>
                        </a:highlight>
                      </a:endParaRPr>
                    </a:p>
                  </a:txBody>
                  <a:tcPr marL="91425" marR="91425" marT="91425" marB="91425"/>
                </a:tc>
                <a:tc>
                  <a:txBody>
                    <a:bodyPr/>
                    <a:lstStyle/>
                    <a:p>
                      <a:pPr marL="0" lvl="0" indent="0" algn="l" rtl="0">
                        <a:spcBef>
                          <a:spcPts val="0"/>
                        </a:spcBef>
                        <a:spcAft>
                          <a:spcPts val="0"/>
                        </a:spcAft>
                        <a:buNone/>
                      </a:pPr>
                      <a:r>
                        <a:rPr lang="en" sz="600" b="1" dirty="0">
                          <a:highlight>
                            <a:srgbClr val="FFFF00"/>
                          </a:highlight>
                        </a:rPr>
                        <a:t>NME=</a:t>
                      </a:r>
                      <a:endParaRPr sz="600" b="1" dirty="0">
                        <a:highlight>
                          <a:srgbClr val="FFFF00"/>
                        </a:highlight>
                      </a:endParaRPr>
                    </a:p>
                    <a:p>
                      <a:pPr marL="0" lvl="0" indent="0" algn="l" rtl="0">
                        <a:spcBef>
                          <a:spcPts val="0"/>
                        </a:spcBef>
                        <a:spcAft>
                          <a:spcPts val="0"/>
                        </a:spcAft>
                        <a:buNone/>
                      </a:pPr>
                      <a:r>
                        <a:rPr lang="en" sz="600" b="1" dirty="0">
                          <a:highlight>
                            <a:srgbClr val="FFFF00"/>
                          </a:highlight>
                        </a:rPr>
                        <a:t>78%</a:t>
                      </a:r>
                      <a:endParaRPr sz="600" b="1" dirty="0">
                        <a:highlight>
                          <a:srgbClr val="FFFF00"/>
                        </a:highlight>
                      </a:endParaRPr>
                    </a:p>
                  </a:txBody>
                  <a:tcPr marL="91425" marR="91425" marT="91425" marB="91425"/>
                </a:tc>
                <a:tc>
                  <a:txBody>
                    <a:bodyPr/>
                    <a:lstStyle/>
                    <a:p>
                      <a:pPr marL="0" lvl="0" indent="0" algn="l" rtl="0">
                        <a:spcBef>
                          <a:spcPts val="0"/>
                        </a:spcBef>
                        <a:spcAft>
                          <a:spcPts val="0"/>
                        </a:spcAft>
                        <a:buNone/>
                      </a:pPr>
                      <a:r>
                        <a:rPr lang="en" sz="600" b="1" dirty="0">
                          <a:highlight>
                            <a:srgbClr val="FFFF00"/>
                          </a:highlight>
                        </a:rPr>
                        <a:t>IOA=</a:t>
                      </a:r>
                      <a:endParaRPr sz="600" b="1" dirty="0">
                        <a:highlight>
                          <a:srgbClr val="FFFF00"/>
                        </a:highlight>
                      </a:endParaRPr>
                    </a:p>
                    <a:p>
                      <a:pPr marL="0" lvl="0" indent="0" algn="l" rtl="0">
                        <a:spcBef>
                          <a:spcPts val="0"/>
                        </a:spcBef>
                        <a:spcAft>
                          <a:spcPts val="0"/>
                        </a:spcAft>
                        <a:buNone/>
                      </a:pPr>
                      <a:r>
                        <a:rPr lang="en" sz="600" b="1" dirty="0">
                          <a:highlight>
                            <a:srgbClr val="FFFF00"/>
                          </a:highlight>
                        </a:rPr>
                        <a:t>0.18</a:t>
                      </a:r>
                      <a:endParaRPr sz="600" b="1" dirty="0">
                        <a:highlight>
                          <a:srgbClr val="FFFF00"/>
                        </a:highlight>
                      </a:endParaRPr>
                    </a:p>
                  </a:txBody>
                  <a:tcPr marL="91425" marR="91425" marT="91425" marB="91425"/>
                </a:tc>
                <a:extLst>
                  <a:ext uri="{0D108BD9-81ED-4DB2-BD59-A6C34878D82A}">
                    <a16:rowId xmlns:a16="http://schemas.microsoft.com/office/drawing/2014/main" val="10000"/>
                  </a:ext>
                </a:extLst>
              </a:tr>
            </a:tbl>
          </a:graphicData>
        </a:graphic>
      </p:graphicFrame>
      <p:graphicFrame>
        <p:nvGraphicFramePr>
          <p:cNvPr id="303" name="Google Shape;303;p36"/>
          <p:cNvGraphicFramePr/>
          <p:nvPr/>
        </p:nvGraphicFramePr>
        <p:xfrm>
          <a:off x="6931638" y="2766500"/>
          <a:ext cx="1321625" cy="365730"/>
        </p:xfrm>
        <a:graphic>
          <a:graphicData uri="http://schemas.openxmlformats.org/drawingml/2006/table">
            <a:tbl>
              <a:tblPr>
                <a:noFill/>
                <a:tableStyleId>{74680091-04C6-436B-9B56-BFB2FD007394}</a:tableStyleId>
              </a:tblPr>
              <a:tblGrid>
                <a:gridCol w="433800">
                  <a:extLst>
                    <a:ext uri="{9D8B030D-6E8A-4147-A177-3AD203B41FA5}">
                      <a16:colId xmlns:a16="http://schemas.microsoft.com/office/drawing/2014/main" val="20000"/>
                    </a:ext>
                  </a:extLst>
                </a:gridCol>
                <a:gridCol w="465825">
                  <a:extLst>
                    <a:ext uri="{9D8B030D-6E8A-4147-A177-3AD203B41FA5}">
                      <a16:colId xmlns:a16="http://schemas.microsoft.com/office/drawing/2014/main" val="20001"/>
                    </a:ext>
                  </a:extLst>
                </a:gridCol>
                <a:gridCol w="422000">
                  <a:extLst>
                    <a:ext uri="{9D8B030D-6E8A-4147-A177-3AD203B41FA5}">
                      <a16:colId xmlns:a16="http://schemas.microsoft.com/office/drawing/2014/main" val="20002"/>
                    </a:ext>
                  </a:extLst>
                </a:gridCol>
              </a:tblGrid>
              <a:tr h="249125">
                <a:tc>
                  <a:txBody>
                    <a:bodyPr/>
                    <a:lstStyle/>
                    <a:p>
                      <a:pPr marL="0" lvl="0" indent="0" algn="l" rtl="0">
                        <a:spcBef>
                          <a:spcPts val="0"/>
                        </a:spcBef>
                        <a:spcAft>
                          <a:spcPts val="0"/>
                        </a:spcAft>
                        <a:buNone/>
                      </a:pPr>
                      <a:r>
                        <a:rPr lang="en" sz="600" b="1">
                          <a:highlight>
                            <a:srgbClr val="FFFF00"/>
                          </a:highlight>
                        </a:rPr>
                        <a:t>NMB=</a:t>
                      </a:r>
                      <a:endParaRPr sz="600" b="1">
                        <a:highlight>
                          <a:srgbClr val="FFFF00"/>
                        </a:highlight>
                      </a:endParaRPr>
                    </a:p>
                    <a:p>
                      <a:pPr marL="0" lvl="0" indent="0" algn="l" rtl="0">
                        <a:spcBef>
                          <a:spcPts val="0"/>
                        </a:spcBef>
                        <a:spcAft>
                          <a:spcPts val="0"/>
                        </a:spcAft>
                        <a:buNone/>
                      </a:pPr>
                      <a:r>
                        <a:rPr lang="en" sz="600" b="1">
                          <a:highlight>
                            <a:srgbClr val="FFFF00"/>
                          </a:highlight>
                        </a:rPr>
                        <a:t>+28%</a:t>
                      </a:r>
                      <a:endParaRPr sz="600" b="1">
                        <a:highlight>
                          <a:srgbClr val="FFFF00"/>
                        </a:highlight>
                      </a:endParaRPr>
                    </a:p>
                  </a:txBody>
                  <a:tcPr marL="91425" marR="91425" marT="91425" marB="91425"/>
                </a:tc>
                <a:tc>
                  <a:txBody>
                    <a:bodyPr/>
                    <a:lstStyle/>
                    <a:p>
                      <a:pPr marL="0" lvl="0" indent="0" algn="l" rtl="0">
                        <a:spcBef>
                          <a:spcPts val="0"/>
                        </a:spcBef>
                        <a:spcAft>
                          <a:spcPts val="0"/>
                        </a:spcAft>
                        <a:buNone/>
                      </a:pPr>
                      <a:r>
                        <a:rPr lang="en" sz="600" b="1">
                          <a:highlight>
                            <a:srgbClr val="FFFF00"/>
                          </a:highlight>
                        </a:rPr>
                        <a:t>NME=</a:t>
                      </a:r>
                      <a:endParaRPr sz="600" b="1">
                        <a:highlight>
                          <a:srgbClr val="FFFF00"/>
                        </a:highlight>
                      </a:endParaRPr>
                    </a:p>
                    <a:p>
                      <a:pPr marL="0" lvl="0" indent="0" algn="l" rtl="0">
                        <a:spcBef>
                          <a:spcPts val="0"/>
                        </a:spcBef>
                        <a:spcAft>
                          <a:spcPts val="0"/>
                        </a:spcAft>
                        <a:buNone/>
                      </a:pPr>
                      <a:r>
                        <a:rPr lang="en" sz="600" b="1">
                          <a:highlight>
                            <a:srgbClr val="FFFF00"/>
                          </a:highlight>
                        </a:rPr>
                        <a:t>66%</a:t>
                      </a:r>
                      <a:endParaRPr sz="600" b="1">
                        <a:highlight>
                          <a:srgbClr val="FFFF00"/>
                        </a:highlight>
                      </a:endParaRPr>
                    </a:p>
                  </a:txBody>
                  <a:tcPr marL="91425" marR="91425" marT="91425" marB="91425"/>
                </a:tc>
                <a:tc>
                  <a:txBody>
                    <a:bodyPr/>
                    <a:lstStyle/>
                    <a:p>
                      <a:pPr marL="0" lvl="0" indent="0" algn="l" rtl="0">
                        <a:spcBef>
                          <a:spcPts val="0"/>
                        </a:spcBef>
                        <a:spcAft>
                          <a:spcPts val="0"/>
                        </a:spcAft>
                        <a:buNone/>
                      </a:pPr>
                      <a:r>
                        <a:rPr lang="en" sz="600" b="1">
                          <a:highlight>
                            <a:srgbClr val="FFFF00"/>
                          </a:highlight>
                        </a:rPr>
                        <a:t>IOA=</a:t>
                      </a:r>
                      <a:endParaRPr sz="600" b="1">
                        <a:highlight>
                          <a:srgbClr val="FFFF00"/>
                        </a:highlight>
                      </a:endParaRPr>
                    </a:p>
                    <a:p>
                      <a:pPr marL="0" lvl="0" indent="0" algn="l" rtl="0">
                        <a:spcBef>
                          <a:spcPts val="0"/>
                        </a:spcBef>
                        <a:spcAft>
                          <a:spcPts val="0"/>
                        </a:spcAft>
                        <a:buNone/>
                      </a:pPr>
                      <a:r>
                        <a:rPr lang="en" sz="600" b="1">
                          <a:highlight>
                            <a:srgbClr val="FFFF00"/>
                          </a:highlight>
                        </a:rPr>
                        <a:t>0.60</a:t>
                      </a:r>
                      <a:endParaRPr sz="600" b="1">
                        <a:highlight>
                          <a:srgbClr val="FFFF00"/>
                        </a:highlight>
                      </a:endParaRPr>
                    </a:p>
                  </a:txBody>
                  <a:tcPr marL="91425" marR="91425" marT="91425" marB="91425"/>
                </a:tc>
                <a:extLst>
                  <a:ext uri="{0D108BD9-81ED-4DB2-BD59-A6C34878D82A}">
                    <a16:rowId xmlns:a16="http://schemas.microsoft.com/office/drawing/2014/main" val="10000"/>
                  </a:ext>
                </a:extLst>
              </a:tr>
            </a:tbl>
          </a:graphicData>
        </a:graphic>
      </p:graphicFrame>
      <p:graphicFrame>
        <p:nvGraphicFramePr>
          <p:cNvPr id="304" name="Google Shape;304;p36"/>
          <p:cNvGraphicFramePr/>
          <p:nvPr>
            <p:extLst>
              <p:ext uri="{D42A27DB-BD31-4B8C-83A1-F6EECF244321}">
                <p14:modId xmlns:p14="http://schemas.microsoft.com/office/powerpoint/2010/main" val="1106468649"/>
              </p:ext>
            </p:extLst>
          </p:nvPr>
        </p:nvGraphicFramePr>
        <p:xfrm>
          <a:off x="6364000" y="4692650"/>
          <a:ext cx="1321625" cy="365730"/>
        </p:xfrm>
        <a:graphic>
          <a:graphicData uri="http://schemas.openxmlformats.org/drawingml/2006/table">
            <a:tbl>
              <a:tblPr>
                <a:noFill/>
                <a:tableStyleId>{74680091-04C6-436B-9B56-BFB2FD007394}</a:tableStyleId>
              </a:tblPr>
              <a:tblGrid>
                <a:gridCol w="433800">
                  <a:extLst>
                    <a:ext uri="{9D8B030D-6E8A-4147-A177-3AD203B41FA5}">
                      <a16:colId xmlns:a16="http://schemas.microsoft.com/office/drawing/2014/main" val="20000"/>
                    </a:ext>
                  </a:extLst>
                </a:gridCol>
                <a:gridCol w="465825">
                  <a:extLst>
                    <a:ext uri="{9D8B030D-6E8A-4147-A177-3AD203B41FA5}">
                      <a16:colId xmlns:a16="http://schemas.microsoft.com/office/drawing/2014/main" val="20001"/>
                    </a:ext>
                  </a:extLst>
                </a:gridCol>
                <a:gridCol w="422000">
                  <a:extLst>
                    <a:ext uri="{9D8B030D-6E8A-4147-A177-3AD203B41FA5}">
                      <a16:colId xmlns:a16="http://schemas.microsoft.com/office/drawing/2014/main" val="20002"/>
                    </a:ext>
                  </a:extLst>
                </a:gridCol>
              </a:tblGrid>
              <a:tr h="249125">
                <a:tc>
                  <a:txBody>
                    <a:bodyPr/>
                    <a:lstStyle/>
                    <a:p>
                      <a:pPr marL="0" lvl="0" indent="0" algn="l" rtl="0">
                        <a:spcBef>
                          <a:spcPts val="0"/>
                        </a:spcBef>
                        <a:spcAft>
                          <a:spcPts val="0"/>
                        </a:spcAft>
                        <a:buNone/>
                      </a:pPr>
                      <a:r>
                        <a:rPr lang="en" sz="600" b="1" dirty="0">
                          <a:highlight>
                            <a:srgbClr val="FFFF00"/>
                          </a:highlight>
                        </a:rPr>
                        <a:t>NMB=</a:t>
                      </a:r>
                      <a:endParaRPr sz="600" b="1" dirty="0">
                        <a:highlight>
                          <a:srgbClr val="FFFF00"/>
                        </a:highlight>
                      </a:endParaRPr>
                    </a:p>
                    <a:p>
                      <a:pPr marL="0" lvl="0" indent="0" algn="l" rtl="0">
                        <a:spcBef>
                          <a:spcPts val="0"/>
                        </a:spcBef>
                        <a:spcAft>
                          <a:spcPts val="0"/>
                        </a:spcAft>
                        <a:buNone/>
                      </a:pPr>
                      <a:r>
                        <a:rPr lang="en" sz="600" b="1" dirty="0">
                          <a:highlight>
                            <a:srgbClr val="FFFF00"/>
                          </a:highlight>
                        </a:rPr>
                        <a:t>-53%</a:t>
                      </a:r>
                      <a:endParaRPr sz="600" b="1" dirty="0">
                        <a:highlight>
                          <a:srgbClr val="FFFF00"/>
                        </a:highlight>
                      </a:endParaRPr>
                    </a:p>
                  </a:txBody>
                  <a:tcPr marL="91425" marR="91425" marT="91425" marB="91425"/>
                </a:tc>
                <a:tc>
                  <a:txBody>
                    <a:bodyPr/>
                    <a:lstStyle/>
                    <a:p>
                      <a:pPr marL="0" lvl="0" indent="0" algn="l" rtl="0">
                        <a:spcBef>
                          <a:spcPts val="0"/>
                        </a:spcBef>
                        <a:spcAft>
                          <a:spcPts val="0"/>
                        </a:spcAft>
                        <a:buNone/>
                      </a:pPr>
                      <a:r>
                        <a:rPr lang="en" sz="600" b="1" dirty="0">
                          <a:highlight>
                            <a:srgbClr val="FFFF00"/>
                          </a:highlight>
                        </a:rPr>
                        <a:t>NME=</a:t>
                      </a:r>
                      <a:endParaRPr sz="600" b="1" dirty="0">
                        <a:highlight>
                          <a:srgbClr val="FFFF00"/>
                        </a:highlight>
                      </a:endParaRPr>
                    </a:p>
                    <a:p>
                      <a:pPr marL="0" lvl="0" indent="0" algn="l" rtl="0">
                        <a:spcBef>
                          <a:spcPts val="0"/>
                        </a:spcBef>
                        <a:spcAft>
                          <a:spcPts val="0"/>
                        </a:spcAft>
                        <a:buNone/>
                      </a:pPr>
                      <a:r>
                        <a:rPr lang="en" sz="600" b="1" dirty="0">
                          <a:highlight>
                            <a:srgbClr val="FFFF00"/>
                          </a:highlight>
                        </a:rPr>
                        <a:t>62%</a:t>
                      </a:r>
                      <a:endParaRPr sz="600" b="1" dirty="0">
                        <a:highlight>
                          <a:srgbClr val="FFFF00"/>
                        </a:highlight>
                      </a:endParaRPr>
                    </a:p>
                  </a:txBody>
                  <a:tcPr marL="91425" marR="91425" marT="91425" marB="91425"/>
                </a:tc>
                <a:tc>
                  <a:txBody>
                    <a:bodyPr/>
                    <a:lstStyle/>
                    <a:p>
                      <a:pPr marL="0" lvl="0" indent="0" algn="l" rtl="0">
                        <a:spcBef>
                          <a:spcPts val="0"/>
                        </a:spcBef>
                        <a:spcAft>
                          <a:spcPts val="0"/>
                        </a:spcAft>
                        <a:buNone/>
                      </a:pPr>
                      <a:r>
                        <a:rPr lang="en" sz="600" b="1" dirty="0">
                          <a:highlight>
                            <a:srgbClr val="FFFF00"/>
                          </a:highlight>
                        </a:rPr>
                        <a:t>IOA=</a:t>
                      </a:r>
                      <a:endParaRPr sz="600" b="1" dirty="0">
                        <a:highlight>
                          <a:srgbClr val="FFFF00"/>
                        </a:highlight>
                      </a:endParaRPr>
                    </a:p>
                    <a:p>
                      <a:pPr marL="0" lvl="0" indent="0" algn="l" rtl="0">
                        <a:spcBef>
                          <a:spcPts val="0"/>
                        </a:spcBef>
                        <a:spcAft>
                          <a:spcPts val="0"/>
                        </a:spcAft>
                        <a:buNone/>
                      </a:pPr>
                      <a:r>
                        <a:rPr lang="en" sz="600" b="1" dirty="0">
                          <a:highlight>
                            <a:srgbClr val="FFFF00"/>
                          </a:highlight>
                        </a:rPr>
                        <a:t>0.52</a:t>
                      </a:r>
                      <a:endParaRPr sz="600" b="1" dirty="0">
                        <a:highlight>
                          <a:srgbClr val="FFFF00"/>
                        </a:highlight>
                      </a:endParaRPr>
                    </a:p>
                  </a:txBody>
                  <a:tcPr marL="91425" marR="91425" marT="91425" marB="91425"/>
                </a:tc>
                <a:extLst>
                  <a:ext uri="{0D108BD9-81ED-4DB2-BD59-A6C34878D82A}">
                    <a16:rowId xmlns:a16="http://schemas.microsoft.com/office/drawing/2014/main" val="10000"/>
                  </a:ext>
                </a:extLst>
              </a:tr>
            </a:tbl>
          </a:graphicData>
        </a:graphic>
      </p:graphicFrame>
      <p:graphicFrame>
        <p:nvGraphicFramePr>
          <p:cNvPr id="305" name="Google Shape;305;p36"/>
          <p:cNvGraphicFramePr/>
          <p:nvPr>
            <p:extLst>
              <p:ext uri="{D42A27DB-BD31-4B8C-83A1-F6EECF244321}">
                <p14:modId xmlns:p14="http://schemas.microsoft.com/office/powerpoint/2010/main" val="824706352"/>
              </p:ext>
            </p:extLst>
          </p:nvPr>
        </p:nvGraphicFramePr>
        <p:xfrm>
          <a:off x="7746313" y="4692650"/>
          <a:ext cx="1321625" cy="365730"/>
        </p:xfrm>
        <a:graphic>
          <a:graphicData uri="http://schemas.openxmlformats.org/drawingml/2006/table">
            <a:tbl>
              <a:tblPr>
                <a:noFill/>
                <a:tableStyleId>{74680091-04C6-436B-9B56-BFB2FD007394}</a:tableStyleId>
              </a:tblPr>
              <a:tblGrid>
                <a:gridCol w="433800">
                  <a:extLst>
                    <a:ext uri="{9D8B030D-6E8A-4147-A177-3AD203B41FA5}">
                      <a16:colId xmlns:a16="http://schemas.microsoft.com/office/drawing/2014/main" val="20000"/>
                    </a:ext>
                  </a:extLst>
                </a:gridCol>
                <a:gridCol w="465825">
                  <a:extLst>
                    <a:ext uri="{9D8B030D-6E8A-4147-A177-3AD203B41FA5}">
                      <a16:colId xmlns:a16="http://schemas.microsoft.com/office/drawing/2014/main" val="20001"/>
                    </a:ext>
                  </a:extLst>
                </a:gridCol>
                <a:gridCol w="422000">
                  <a:extLst>
                    <a:ext uri="{9D8B030D-6E8A-4147-A177-3AD203B41FA5}">
                      <a16:colId xmlns:a16="http://schemas.microsoft.com/office/drawing/2014/main" val="20002"/>
                    </a:ext>
                  </a:extLst>
                </a:gridCol>
              </a:tblGrid>
              <a:tr h="249125">
                <a:tc>
                  <a:txBody>
                    <a:bodyPr/>
                    <a:lstStyle/>
                    <a:p>
                      <a:pPr marL="0" lvl="0" indent="0" algn="l" rtl="0">
                        <a:spcBef>
                          <a:spcPts val="0"/>
                        </a:spcBef>
                        <a:spcAft>
                          <a:spcPts val="0"/>
                        </a:spcAft>
                        <a:buNone/>
                      </a:pPr>
                      <a:r>
                        <a:rPr lang="en" sz="600" b="1" dirty="0">
                          <a:highlight>
                            <a:srgbClr val="FFFF00"/>
                          </a:highlight>
                        </a:rPr>
                        <a:t>NMB=</a:t>
                      </a:r>
                      <a:endParaRPr sz="600" b="1" dirty="0">
                        <a:highlight>
                          <a:srgbClr val="FFFF00"/>
                        </a:highlight>
                      </a:endParaRPr>
                    </a:p>
                    <a:p>
                      <a:pPr marL="0" lvl="0" indent="0" algn="l" rtl="0">
                        <a:spcBef>
                          <a:spcPts val="0"/>
                        </a:spcBef>
                        <a:spcAft>
                          <a:spcPts val="0"/>
                        </a:spcAft>
                        <a:buNone/>
                      </a:pPr>
                      <a:r>
                        <a:rPr lang="en" sz="600" b="1" dirty="0">
                          <a:highlight>
                            <a:srgbClr val="FFFF00"/>
                          </a:highlight>
                        </a:rPr>
                        <a:t>-43%</a:t>
                      </a:r>
                      <a:endParaRPr sz="600" b="1" dirty="0">
                        <a:highlight>
                          <a:srgbClr val="FFFF00"/>
                        </a:highlight>
                      </a:endParaRPr>
                    </a:p>
                  </a:txBody>
                  <a:tcPr marL="91425" marR="91425" marT="91425" marB="91425"/>
                </a:tc>
                <a:tc>
                  <a:txBody>
                    <a:bodyPr/>
                    <a:lstStyle/>
                    <a:p>
                      <a:pPr marL="0" lvl="0" indent="0" algn="l" rtl="0">
                        <a:spcBef>
                          <a:spcPts val="0"/>
                        </a:spcBef>
                        <a:spcAft>
                          <a:spcPts val="0"/>
                        </a:spcAft>
                        <a:buNone/>
                      </a:pPr>
                      <a:r>
                        <a:rPr lang="en" sz="600" b="1" dirty="0">
                          <a:highlight>
                            <a:srgbClr val="FFFF00"/>
                          </a:highlight>
                        </a:rPr>
                        <a:t>NME=</a:t>
                      </a:r>
                      <a:endParaRPr sz="600" b="1" dirty="0">
                        <a:highlight>
                          <a:srgbClr val="FFFF00"/>
                        </a:highlight>
                      </a:endParaRPr>
                    </a:p>
                    <a:p>
                      <a:pPr marL="0" lvl="0" indent="0" algn="l" rtl="0">
                        <a:spcBef>
                          <a:spcPts val="0"/>
                        </a:spcBef>
                        <a:spcAft>
                          <a:spcPts val="0"/>
                        </a:spcAft>
                        <a:buNone/>
                      </a:pPr>
                      <a:r>
                        <a:rPr lang="en" sz="600" b="1" dirty="0">
                          <a:highlight>
                            <a:srgbClr val="FFFF00"/>
                          </a:highlight>
                        </a:rPr>
                        <a:t>60%</a:t>
                      </a:r>
                      <a:endParaRPr sz="600" b="1" dirty="0">
                        <a:highlight>
                          <a:srgbClr val="FFFF00"/>
                        </a:highlight>
                      </a:endParaRPr>
                    </a:p>
                  </a:txBody>
                  <a:tcPr marL="91425" marR="91425" marT="91425" marB="91425"/>
                </a:tc>
                <a:tc>
                  <a:txBody>
                    <a:bodyPr/>
                    <a:lstStyle/>
                    <a:p>
                      <a:pPr marL="0" lvl="0" indent="0" algn="l" rtl="0">
                        <a:spcBef>
                          <a:spcPts val="0"/>
                        </a:spcBef>
                        <a:spcAft>
                          <a:spcPts val="0"/>
                        </a:spcAft>
                        <a:buNone/>
                      </a:pPr>
                      <a:r>
                        <a:rPr lang="en" sz="600" b="1" dirty="0">
                          <a:highlight>
                            <a:srgbClr val="FFFF00"/>
                          </a:highlight>
                        </a:rPr>
                        <a:t>IOA=</a:t>
                      </a:r>
                      <a:endParaRPr sz="600" b="1" dirty="0">
                        <a:highlight>
                          <a:srgbClr val="FFFF00"/>
                        </a:highlight>
                      </a:endParaRPr>
                    </a:p>
                    <a:p>
                      <a:pPr marL="0" lvl="0" indent="0" algn="l" rtl="0">
                        <a:spcBef>
                          <a:spcPts val="0"/>
                        </a:spcBef>
                        <a:spcAft>
                          <a:spcPts val="0"/>
                        </a:spcAft>
                        <a:buNone/>
                      </a:pPr>
                      <a:r>
                        <a:rPr lang="en" sz="600" b="1" dirty="0">
                          <a:highlight>
                            <a:srgbClr val="FFFF00"/>
                          </a:highlight>
                        </a:rPr>
                        <a:t>0.50</a:t>
                      </a:r>
                      <a:endParaRPr sz="600" b="1" dirty="0">
                        <a:highlight>
                          <a:srgbClr val="FFFF00"/>
                        </a:highlight>
                      </a:endParaRPr>
                    </a:p>
                  </a:txBody>
                  <a:tcPr marL="91425" marR="91425" marT="91425" marB="91425"/>
                </a:tc>
                <a:extLst>
                  <a:ext uri="{0D108BD9-81ED-4DB2-BD59-A6C34878D82A}">
                    <a16:rowId xmlns:a16="http://schemas.microsoft.com/office/drawing/2014/main" val="10000"/>
                  </a:ext>
                </a:extLst>
              </a:tr>
            </a:tbl>
          </a:graphicData>
        </a:graphic>
      </p:graphicFrame>
      <p:sp>
        <p:nvSpPr>
          <p:cNvPr id="306" name="Google Shape;306;p36"/>
          <p:cNvSpPr txBox="1"/>
          <p:nvPr/>
        </p:nvSpPr>
        <p:spPr>
          <a:xfrm>
            <a:off x="5419425" y="657600"/>
            <a:ext cx="3057300" cy="49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highlight>
                  <a:srgbClr val="FFFF00"/>
                </a:highlight>
                <a:latin typeface="Calibri"/>
                <a:ea typeface="Calibri"/>
                <a:cs typeface="Calibri"/>
                <a:sym typeface="Calibri"/>
              </a:rPr>
              <a:t>Sens2 Mean PM</a:t>
            </a:r>
            <a:r>
              <a:rPr lang="en" b="1" baseline="-25000">
                <a:highlight>
                  <a:srgbClr val="FFFF00"/>
                </a:highlight>
                <a:latin typeface="Calibri"/>
                <a:ea typeface="Calibri"/>
                <a:cs typeface="Calibri"/>
                <a:sym typeface="Calibri"/>
              </a:rPr>
              <a:t>2.5</a:t>
            </a:r>
            <a:r>
              <a:rPr lang="en" b="1">
                <a:highlight>
                  <a:srgbClr val="FFFF00"/>
                </a:highlight>
                <a:latin typeface="Calibri"/>
                <a:ea typeface="Calibri"/>
                <a:cs typeface="Calibri"/>
                <a:sym typeface="Calibri"/>
              </a:rPr>
              <a:t> Bias (μg m</a:t>
            </a:r>
            <a:r>
              <a:rPr lang="en" b="1" baseline="30000">
                <a:highlight>
                  <a:srgbClr val="FFFF00"/>
                </a:highlight>
                <a:latin typeface="Calibri"/>
                <a:ea typeface="Calibri"/>
                <a:cs typeface="Calibri"/>
                <a:sym typeface="Calibri"/>
              </a:rPr>
              <a:t>-3</a:t>
            </a:r>
            <a:r>
              <a:rPr lang="en" b="1">
                <a:highlight>
                  <a:srgbClr val="FFFF00"/>
                </a:highlight>
                <a:latin typeface="Calibri"/>
                <a:ea typeface="Calibri"/>
                <a:cs typeface="Calibri"/>
                <a:sym typeface="Calibri"/>
              </a:rPr>
              <a:t>) </a:t>
            </a:r>
            <a:endParaRPr b="1">
              <a:highlight>
                <a:srgbClr val="FFFF00"/>
              </a:highlight>
              <a:latin typeface="Calibri"/>
              <a:ea typeface="Calibri"/>
              <a:cs typeface="Calibri"/>
              <a:sym typeface="Calibri"/>
            </a:endParaRPr>
          </a:p>
        </p:txBody>
      </p:sp>
      <p:sp>
        <p:nvSpPr>
          <p:cNvPr id="307" name="Google Shape;307;p36"/>
          <p:cNvSpPr txBox="1"/>
          <p:nvPr/>
        </p:nvSpPr>
        <p:spPr>
          <a:xfrm>
            <a:off x="1029725" y="657600"/>
            <a:ext cx="3057300" cy="49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highlight>
                  <a:srgbClr val="FFFF00"/>
                </a:highlight>
                <a:latin typeface="Calibri"/>
                <a:ea typeface="Calibri"/>
                <a:cs typeface="Calibri"/>
                <a:sym typeface="Calibri"/>
              </a:rPr>
              <a:t>Sens1 Mean PM</a:t>
            </a:r>
            <a:r>
              <a:rPr lang="en" b="1" baseline="-25000">
                <a:highlight>
                  <a:srgbClr val="FFFF00"/>
                </a:highlight>
                <a:latin typeface="Calibri"/>
                <a:ea typeface="Calibri"/>
                <a:cs typeface="Calibri"/>
                <a:sym typeface="Calibri"/>
              </a:rPr>
              <a:t>2.5</a:t>
            </a:r>
            <a:r>
              <a:rPr lang="en" b="1">
                <a:highlight>
                  <a:srgbClr val="FFFF00"/>
                </a:highlight>
                <a:latin typeface="Calibri"/>
                <a:ea typeface="Calibri"/>
                <a:cs typeface="Calibri"/>
                <a:sym typeface="Calibri"/>
              </a:rPr>
              <a:t> Bias (μg m</a:t>
            </a:r>
            <a:r>
              <a:rPr lang="en" b="1" baseline="30000">
                <a:highlight>
                  <a:srgbClr val="FFFF00"/>
                </a:highlight>
                <a:latin typeface="Calibri"/>
                <a:ea typeface="Calibri"/>
                <a:cs typeface="Calibri"/>
                <a:sym typeface="Calibri"/>
              </a:rPr>
              <a:t>-3</a:t>
            </a:r>
            <a:r>
              <a:rPr lang="en" b="1">
                <a:highlight>
                  <a:srgbClr val="FFFF00"/>
                </a:highlight>
                <a:latin typeface="Calibri"/>
                <a:ea typeface="Calibri"/>
                <a:cs typeface="Calibri"/>
                <a:sym typeface="Calibri"/>
              </a:rPr>
              <a:t>) </a:t>
            </a:r>
            <a:endParaRPr b="1">
              <a:highlight>
                <a:srgbClr val="FFFF00"/>
              </a:highlight>
              <a:latin typeface="Calibri"/>
              <a:ea typeface="Calibri"/>
              <a:cs typeface="Calibri"/>
              <a:sym typeface="Calibri"/>
            </a:endParaRPr>
          </a:p>
        </p:txBody>
      </p:sp>
      <p:sp>
        <p:nvSpPr>
          <p:cNvPr id="308" name="Google Shape;308;p36"/>
          <p:cNvSpPr txBox="1"/>
          <p:nvPr/>
        </p:nvSpPr>
        <p:spPr>
          <a:xfrm>
            <a:off x="4756575" y="4183275"/>
            <a:ext cx="615600" cy="47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WNA</a:t>
            </a:r>
            <a:endParaRPr>
              <a:latin typeface="Calibri"/>
              <a:ea typeface="Calibri"/>
              <a:cs typeface="Calibri"/>
              <a:sym typeface="Calibri"/>
            </a:endParaRPr>
          </a:p>
        </p:txBody>
      </p:sp>
      <p:sp>
        <p:nvSpPr>
          <p:cNvPr id="309" name="Google Shape;309;p36"/>
          <p:cNvSpPr txBox="1"/>
          <p:nvPr/>
        </p:nvSpPr>
        <p:spPr>
          <a:xfrm>
            <a:off x="6391500" y="4183275"/>
            <a:ext cx="615600" cy="47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CNA</a:t>
            </a:r>
            <a:endParaRPr>
              <a:latin typeface="Calibri"/>
              <a:ea typeface="Calibri"/>
              <a:cs typeface="Calibri"/>
              <a:sym typeface="Calibri"/>
            </a:endParaRPr>
          </a:p>
        </p:txBody>
      </p:sp>
      <p:sp>
        <p:nvSpPr>
          <p:cNvPr id="310" name="Google Shape;310;p36"/>
          <p:cNvSpPr txBox="1"/>
          <p:nvPr/>
        </p:nvSpPr>
        <p:spPr>
          <a:xfrm>
            <a:off x="8476725" y="4183275"/>
            <a:ext cx="615600" cy="47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ENA</a:t>
            </a:r>
            <a:endParaRPr>
              <a:latin typeface="Calibri"/>
              <a:ea typeface="Calibri"/>
              <a:cs typeface="Calibri"/>
              <a:sym typeface="Calibri"/>
            </a:endParaRPr>
          </a:p>
        </p:txBody>
      </p:sp>
      <p:sp>
        <p:nvSpPr>
          <p:cNvPr id="311" name="Google Shape;311;p36"/>
          <p:cNvSpPr txBox="1"/>
          <p:nvPr/>
        </p:nvSpPr>
        <p:spPr>
          <a:xfrm>
            <a:off x="7284650" y="2438125"/>
            <a:ext cx="615600" cy="47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EAS</a:t>
            </a:r>
            <a:endParaRPr>
              <a:latin typeface="Calibri"/>
              <a:ea typeface="Calibri"/>
              <a:cs typeface="Calibri"/>
              <a:sym typeface="Calibri"/>
            </a:endParaRPr>
          </a:p>
        </p:txBody>
      </p:sp>
      <p:pic>
        <p:nvPicPr>
          <p:cNvPr id="312" name="Google Shape;312;p36"/>
          <p:cNvPicPr preferRelativeResize="0"/>
          <p:nvPr/>
        </p:nvPicPr>
        <p:blipFill>
          <a:blip r:embed="rId7">
            <a:alphaModFix/>
          </a:blip>
          <a:stretch>
            <a:fillRect/>
          </a:stretch>
        </p:blipFill>
        <p:spPr>
          <a:xfrm>
            <a:off x="546875" y="1030175"/>
            <a:ext cx="3477050" cy="2109672"/>
          </a:xfrm>
          <a:prstGeom prst="rect">
            <a:avLst/>
          </a:prstGeom>
          <a:noFill/>
          <a:ln>
            <a:noFill/>
          </a:ln>
          <a:effectLst>
            <a:outerShdw blurRad="57150" dist="19050" dir="5400000" algn="bl" rotWithShape="0">
              <a:srgbClr val="000000">
                <a:alpha val="50000"/>
              </a:srgbClr>
            </a:outerShdw>
          </a:effectLst>
        </p:spPr>
      </p:pic>
      <p:sp>
        <p:nvSpPr>
          <p:cNvPr id="313" name="Google Shape;313;p36"/>
          <p:cNvSpPr txBox="1"/>
          <p:nvPr/>
        </p:nvSpPr>
        <p:spPr>
          <a:xfrm>
            <a:off x="2870100" y="2438125"/>
            <a:ext cx="615600" cy="47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EAS</a:t>
            </a:r>
            <a:endParaRPr>
              <a:latin typeface="Calibri"/>
              <a:ea typeface="Calibri"/>
              <a:cs typeface="Calibri"/>
              <a:sym typeface="Calibri"/>
            </a:endParaRPr>
          </a:p>
        </p:txBody>
      </p:sp>
      <p:graphicFrame>
        <p:nvGraphicFramePr>
          <p:cNvPr id="314" name="Google Shape;314;p36"/>
          <p:cNvGraphicFramePr/>
          <p:nvPr/>
        </p:nvGraphicFramePr>
        <p:xfrm>
          <a:off x="2335038" y="2766500"/>
          <a:ext cx="1321625" cy="365730"/>
        </p:xfrm>
        <a:graphic>
          <a:graphicData uri="http://schemas.openxmlformats.org/drawingml/2006/table">
            <a:tbl>
              <a:tblPr>
                <a:noFill/>
                <a:tableStyleId>{74680091-04C6-436B-9B56-BFB2FD007394}</a:tableStyleId>
              </a:tblPr>
              <a:tblGrid>
                <a:gridCol w="433800">
                  <a:extLst>
                    <a:ext uri="{9D8B030D-6E8A-4147-A177-3AD203B41FA5}">
                      <a16:colId xmlns:a16="http://schemas.microsoft.com/office/drawing/2014/main" val="20000"/>
                    </a:ext>
                  </a:extLst>
                </a:gridCol>
                <a:gridCol w="465825">
                  <a:extLst>
                    <a:ext uri="{9D8B030D-6E8A-4147-A177-3AD203B41FA5}">
                      <a16:colId xmlns:a16="http://schemas.microsoft.com/office/drawing/2014/main" val="20001"/>
                    </a:ext>
                  </a:extLst>
                </a:gridCol>
                <a:gridCol w="422000">
                  <a:extLst>
                    <a:ext uri="{9D8B030D-6E8A-4147-A177-3AD203B41FA5}">
                      <a16:colId xmlns:a16="http://schemas.microsoft.com/office/drawing/2014/main" val="20002"/>
                    </a:ext>
                  </a:extLst>
                </a:gridCol>
              </a:tblGrid>
              <a:tr h="249125">
                <a:tc>
                  <a:txBody>
                    <a:bodyPr/>
                    <a:lstStyle/>
                    <a:p>
                      <a:pPr marL="0" lvl="0" indent="0" algn="l" rtl="0">
                        <a:spcBef>
                          <a:spcPts val="0"/>
                        </a:spcBef>
                        <a:spcAft>
                          <a:spcPts val="0"/>
                        </a:spcAft>
                        <a:buNone/>
                      </a:pPr>
                      <a:r>
                        <a:rPr lang="en" sz="600" b="1"/>
                        <a:t>NMB=</a:t>
                      </a:r>
                      <a:endParaRPr sz="600" b="1"/>
                    </a:p>
                    <a:p>
                      <a:pPr marL="0" lvl="0" indent="0" algn="l" rtl="0">
                        <a:spcBef>
                          <a:spcPts val="0"/>
                        </a:spcBef>
                        <a:spcAft>
                          <a:spcPts val="0"/>
                        </a:spcAft>
                        <a:buNone/>
                      </a:pPr>
                      <a:r>
                        <a:rPr lang="en" sz="600" b="1"/>
                        <a:t>+41%</a:t>
                      </a:r>
                      <a:endParaRPr sz="600" b="1"/>
                    </a:p>
                  </a:txBody>
                  <a:tcPr marL="91425" marR="91425" marT="91425" marB="91425"/>
                </a:tc>
                <a:tc>
                  <a:txBody>
                    <a:bodyPr/>
                    <a:lstStyle/>
                    <a:p>
                      <a:pPr marL="0" lvl="0" indent="0" algn="l" rtl="0">
                        <a:spcBef>
                          <a:spcPts val="0"/>
                        </a:spcBef>
                        <a:spcAft>
                          <a:spcPts val="0"/>
                        </a:spcAft>
                        <a:buNone/>
                      </a:pPr>
                      <a:r>
                        <a:rPr lang="en" sz="600" b="1"/>
                        <a:t>NME=</a:t>
                      </a:r>
                      <a:endParaRPr sz="600" b="1"/>
                    </a:p>
                    <a:p>
                      <a:pPr marL="0" lvl="0" indent="0" algn="l" rtl="0">
                        <a:spcBef>
                          <a:spcPts val="0"/>
                        </a:spcBef>
                        <a:spcAft>
                          <a:spcPts val="0"/>
                        </a:spcAft>
                        <a:buNone/>
                      </a:pPr>
                      <a:r>
                        <a:rPr lang="en" sz="600" b="1"/>
                        <a:t>72%</a:t>
                      </a:r>
                      <a:endParaRPr sz="600" b="1"/>
                    </a:p>
                  </a:txBody>
                  <a:tcPr marL="91425" marR="91425" marT="91425" marB="91425"/>
                </a:tc>
                <a:tc>
                  <a:txBody>
                    <a:bodyPr/>
                    <a:lstStyle/>
                    <a:p>
                      <a:pPr marL="0" lvl="0" indent="0" algn="l" rtl="0">
                        <a:spcBef>
                          <a:spcPts val="0"/>
                        </a:spcBef>
                        <a:spcAft>
                          <a:spcPts val="0"/>
                        </a:spcAft>
                        <a:buNone/>
                      </a:pPr>
                      <a:r>
                        <a:rPr lang="en" sz="600" b="1"/>
                        <a:t>IOA=</a:t>
                      </a:r>
                      <a:endParaRPr sz="600" b="1"/>
                    </a:p>
                    <a:p>
                      <a:pPr marL="0" lvl="0" indent="0" algn="l" rtl="0">
                        <a:spcBef>
                          <a:spcPts val="0"/>
                        </a:spcBef>
                        <a:spcAft>
                          <a:spcPts val="0"/>
                        </a:spcAft>
                        <a:buNone/>
                      </a:pPr>
                      <a:r>
                        <a:rPr lang="en" sz="600" b="1"/>
                        <a:t>0.59</a:t>
                      </a:r>
                      <a:endParaRPr sz="600" b="1"/>
                    </a:p>
                  </a:txBody>
                  <a:tcPr marL="91425" marR="91425" marT="91425" marB="91425"/>
                </a:tc>
                <a:extLst>
                  <a:ext uri="{0D108BD9-81ED-4DB2-BD59-A6C34878D82A}">
                    <a16:rowId xmlns:a16="http://schemas.microsoft.com/office/drawing/2014/main" val="10000"/>
                  </a:ext>
                </a:extLst>
              </a:tr>
            </a:tbl>
          </a:graphicData>
        </a:graphic>
      </p:graphicFrame>
      <p:pic>
        <p:nvPicPr>
          <p:cNvPr id="315" name="Google Shape;315;p36"/>
          <p:cNvPicPr preferRelativeResize="0"/>
          <p:nvPr/>
        </p:nvPicPr>
        <p:blipFill rotWithShape="1">
          <a:blip r:embed="rId8">
            <a:alphaModFix/>
          </a:blip>
          <a:srcRect t="18407" r="19204"/>
          <a:stretch/>
        </p:blipFill>
        <p:spPr>
          <a:xfrm>
            <a:off x="152425" y="3223175"/>
            <a:ext cx="1499625" cy="1386150"/>
          </a:xfrm>
          <a:prstGeom prst="rect">
            <a:avLst/>
          </a:prstGeom>
          <a:noFill/>
          <a:ln>
            <a:noFill/>
          </a:ln>
          <a:effectLst>
            <a:outerShdw blurRad="57150" dist="19050" dir="5400000" algn="bl" rotWithShape="0">
              <a:srgbClr val="000000">
                <a:alpha val="50000"/>
              </a:srgbClr>
            </a:outerShdw>
          </a:effectLst>
        </p:spPr>
      </p:pic>
      <p:pic>
        <p:nvPicPr>
          <p:cNvPr id="316" name="Google Shape;316;p36"/>
          <p:cNvPicPr preferRelativeResize="0"/>
          <p:nvPr/>
        </p:nvPicPr>
        <p:blipFill rotWithShape="1">
          <a:blip r:embed="rId9">
            <a:alphaModFix/>
          </a:blip>
          <a:srcRect t="8045" r="19204"/>
          <a:stretch/>
        </p:blipFill>
        <p:spPr>
          <a:xfrm>
            <a:off x="1734088" y="3200912"/>
            <a:ext cx="1373457" cy="1430675"/>
          </a:xfrm>
          <a:prstGeom prst="rect">
            <a:avLst/>
          </a:prstGeom>
          <a:noFill/>
          <a:ln>
            <a:noFill/>
          </a:ln>
          <a:effectLst>
            <a:outerShdw blurRad="57150" dist="19050" dir="5400000" algn="bl" rotWithShape="0">
              <a:srgbClr val="000000">
                <a:alpha val="50000"/>
              </a:srgbClr>
            </a:outerShdw>
          </a:effectLst>
        </p:spPr>
      </p:pic>
      <p:pic>
        <p:nvPicPr>
          <p:cNvPr id="317" name="Google Shape;317;p36"/>
          <p:cNvPicPr preferRelativeResize="0"/>
          <p:nvPr/>
        </p:nvPicPr>
        <p:blipFill rotWithShape="1">
          <a:blip r:embed="rId10">
            <a:alphaModFix/>
          </a:blip>
          <a:srcRect t="14118" r="40775"/>
          <a:stretch/>
        </p:blipFill>
        <p:spPr>
          <a:xfrm>
            <a:off x="3189599" y="3200912"/>
            <a:ext cx="1169310" cy="1430675"/>
          </a:xfrm>
          <a:prstGeom prst="rect">
            <a:avLst/>
          </a:prstGeom>
          <a:noFill/>
          <a:ln>
            <a:noFill/>
          </a:ln>
          <a:effectLst>
            <a:outerShdw blurRad="57150" dist="19050" dir="5400000" algn="bl" rotWithShape="0">
              <a:srgbClr val="000000">
                <a:alpha val="50000"/>
              </a:srgbClr>
            </a:outerShdw>
          </a:effectLst>
        </p:spPr>
      </p:pic>
      <p:sp>
        <p:nvSpPr>
          <p:cNvPr id="318" name="Google Shape;318;p36"/>
          <p:cNvSpPr txBox="1"/>
          <p:nvPr/>
        </p:nvSpPr>
        <p:spPr>
          <a:xfrm>
            <a:off x="91725" y="4183275"/>
            <a:ext cx="615600" cy="47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WNA</a:t>
            </a:r>
            <a:endParaRPr>
              <a:latin typeface="Calibri"/>
              <a:ea typeface="Calibri"/>
              <a:cs typeface="Calibri"/>
              <a:sym typeface="Calibri"/>
            </a:endParaRPr>
          </a:p>
        </p:txBody>
      </p:sp>
      <p:sp>
        <p:nvSpPr>
          <p:cNvPr id="319" name="Google Shape;319;p36"/>
          <p:cNvSpPr txBox="1"/>
          <p:nvPr/>
        </p:nvSpPr>
        <p:spPr>
          <a:xfrm>
            <a:off x="1652050" y="4218650"/>
            <a:ext cx="615600" cy="47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CNA</a:t>
            </a:r>
            <a:endParaRPr>
              <a:latin typeface="Calibri"/>
              <a:ea typeface="Calibri"/>
              <a:cs typeface="Calibri"/>
              <a:sym typeface="Calibri"/>
            </a:endParaRPr>
          </a:p>
        </p:txBody>
      </p:sp>
      <p:sp>
        <p:nvSpPr>
          <p:cNvPr id="320" name="Google Shape;320;p36"/>
          <p:cNvSpPr txBox="1"/>
          <p:nvPr/>
        </p:nvSpPr>
        <p:spPr>
          <a:xfrm>
            <a:off x="3895275" y="4218650"/>
            <a:ext cx="615600" cy="47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ENA</a:t>
            </a:r>
            <a:endParaRPr>
              <a:latin typeface="Calibri"/>
              <a:ea typeface="Calibri"/>
              <a:cs typeface="Calibri"/>
              <a:sym typeface="Calibri"/>
            </a:endParaRPr>
          </a:p>
        </p:txBody>
      </p:sp>
      <p:graphicFrame>
        <p:nvGraphicFramePr>
          <p:cNvPr id="321" name="Google Shape;321;p36"/>
          <p:cNvGraphicFramePr/>
          <p:nvPr/>
        </p:nvGraphicFramePr>
        <p:xfrm>
          <a:off x="152425" y="4692650"/>
          <a:ext cx="1321625" cy="365730"/>
        </p:xfrm>
        <a:graphic>
          <a:graphicData uri="http://schemas.openxmlformats.org/drawingml/2006/table">
            <a:tbl>
              <a:tblPr>
                <a:noFill/>
                <a:tableStyleId>{74680091-04C6-436B-9B56-BFB2FD007394}</a:tableStyleId>
              </a:tblPr>
              <a:tblGrid>
                <a:gridCol w="433800">
                  <a:extLst>
                    <a:ext uri="{9D8B030D-6E8A-4147-A177-3AD203B41FA5}">
                      <a16:colId xmlns:a16="http://schemas.microsoft.com/office/drawing/2014/main" val="20000"/>
                    </a:ext>
                  </a:extLst>
                </a:gridCol>
                <a:gridCol w="465825">
                  <a:extLst>
                    <a:ext uri="{9D8B030D-6E8A-4147-A177-3AD203B41FA5}">
                      <a16:colId xmlns:a16="http://schemas.microsoft.com/office/drawing/2014/main" val="20001"/>
                    </a:ext>
                  </a:extLst>
                </a:gridCol>
                <a:gridCol w="422000">
                  <a:extLst>
                    <a:ext uri="{9D8B030D-6E8A-4147-A177-3AD203B41FA5}">
                      <a16:colId xmlns:a16="http://schemas.microsoft.com/office/drawing/2014/main" val="20002"/>
                    </a:ext>
                  </a:extLst>
                </a:gridCol>
              </a:tblGrid>
              <a:tr h="249125">
                <a:tc>
                  <a:txBody>
                    <a:bodyPr/>
                    <a:lstStyle/>
                    <a:p>
                      <a:pPr marL="0" lvl="0" indent="0" algn="l" rtl="0">
                        <a:spcBef>
                          <a:spcPts val="0"/>
                        </a:spcBef>
                        <a:spcAft>
                          <a:spcPts val="0"/>
                        </a:spcAft>
                        <a:buNone/>
                      </a:pPr>
                      <a:r>
                        <a:rPr lang="en" sz="600" b="1"/>
                        <a:t>NMB=</a:t>
                      </a:r>
                      <a:endParaRPr sz="600" b="1"/>
                    </a:p>
                    <a:p>
                      <a:pPr marL="0" lvl="0" indent="0" algn="l" rtl="0">
                        <a:spcBef>
                          <a:spcPts val="0"/>
                        </a:spcBef>
                        <a:spcAft>
                          <a:spcPts val="0"/>
                        </a:spcAft>
                        <a:buNone/>
                      </a:pPr>
                      <a:r>
                        <a:rPr lang="en" sz="600" b="1"/>
                        <a:t>-22%</a:t>
                      </a:r>
                      <a:endParaRPr sz="600" b="1"/>
                    </a:p>
                  </a:txBody>
                  <a:tcPr marL="91425" marR="91425" marT="91425" marB="91425"/>
                </a:tc>
                <a:tc>
                  <a:txBody>
                    <a:bodyPr/>
                    <a:lstStyle/>
                    <a:p>
                      <a:pPr marL="0" lvl="0" indent="0" algn="l" rtl="0">
                        <a:spcBef>
                          <a:spcPts val="0"/>
                        </a:spcBef>
                        <a:spcAft>
                          <a:spcPts val="0"/>
                        </a:spcAft>
                        <a:buNone/>
                      </a:pPr>
                      <a:r>
                        <a:rPr lang="en" sz="600" b="1"/>
                        <a:t>NME=</a:t>
                      </a:r>
                      <a:endParaRPr sz="600" b="1"/>
                    </a:p>
                    <a:p>
                      <a:pPr marL="0" lvl="0" indent="0" algn="l" rtl="0">
                        <a:spcBef>
                          <a:spcPts val="0"/>
                        </a:spcBef>
                        <a:spcAft>
                          <a:spcPts val="0"/>
                        </a:spcAft>
                        <a:buNone/>
                      </a:pPr>
                      <a:r>
                        <a:rPr lang="en" sz="600" b="1"/>
                        <a:t>76%</a:t>
                      </a:r>
                      <a:endParaRPr sz="600" b="1"/>
                    </a:p>
                  </a:txBody>
                  <a:tcPr marL="91425" marR="91425" marT="91425" marB="91425"/>
                </a:tc>
                <a:tc>
                  <a:txBody>
                    <a:bodyPr/>
                    <a:lstStyle/>
                    <a:p>
                      <a:pPr marL="0" lvl="0" indent="0" algn="l" rtl="0">
                        <a:spcBef>
                          <a:spcPts val="0"/>
                        </a:spcBef>
                        <a:spcAft>
                          <a:spcPts val="0"/>
                        </a:spcAft>
                        <a:buNone/>
                      </a:pPr>
                      <a:r>
                        <a:rPr lang="en" sz="600" b="1"/>
                        <a:t>IOA=</a:t>
                      </a:r>
                      <a:endParaRPr sz="600" b="1"/>
                    </a:p>
                    <a:p>
                      <a:pPr marL="0" lvl="0" indent="0" algn="l" rtl="0">
                        <a:spcBef>
                          <a:spcPts val="0"/>
                        </a:spcBef>
                        <a:spcAft>
                          <a:spcPts val="0"/>
                        </a:spcAft>
                        <a:buNone/>
                      </a:pPr>
                      <a:r>
                        <a:rPr lang="en" sz="600" b="1"/>
                        <a:t>0.18</a:t>
                      </a:r>
                      <a:endParaRPr sz="600" b="1"/>
                    </a:p>
                  </a:txBody>
                  <a:tcPr marL="91425" marR="91425" marT="91425" marB="91425"/>
                </a:tc>
                <a:extLst>
                  <a:ext uri="{0D108BD9-81ED-4DB2-BD59-A6C34878D82A}">
                    <a16:rowId xmlns:a16="http://schemas.microsoft.com/office/drawing/2014/main" val="10000"/>
                  </a:ext>
                </a:extLst>
              </a:tr>
            </a:tbl>
          </a:graphicData>
        </a:graphic>
      </p:graphicFrame>
      <p:graphicFrame>
        <p:nvGraphicFramePr>
          <p:cNvPr id="322" name="Google Shape;322;p36"/>
          <p:cNvGraphicFramePr/>
          <p:nvPr/>
        </p:nvGraphicFramePr>
        <p:xfrm>
          <a:off x="1734100" y="4692625"/>
          <a:ext cx="1321625" cy="365730"/>
        </p:xfrm>
        <a:graphic>
          <a:graphicData uri="http://schemas.openxmlformats.org/drawingml/2006/table">
            <a:tbl>
              <a:tblPr>
                <a:noFill/>
                <a:tableStyleId>{74680091-04C6-436B-9B56-BFB2FD007394}</a:tableStyleId>
              </a:tblPr>
              <a:tblGrid>
                <a:gridCol w="433800">
                  <a:extLst>
                    <a:ext uri="{9D8B030D-6E8A-4147-A177-3AD203B41FA5}">
                      <a16:colId xmlns:a16="http://schemas.microsoft.com/office/drawing/2014/main" val="20000"/>
                    </a:ext>
                  </a:extLst>
                </a:gridCol>
                <a:gridCol w="465825">
                  <a:extLst>
                    <a:ext uri="{9D8B030D-6E8A-4147-A177-3AD203B41FA5}">
                      <a16:colId xmlns:a16="http://schemas.microsoft.com/office/drawing/2014/main" val="20001"/>
                    </a:ext>
                  </a:extLst>
                </a:gridCol>
                <a:gridCol w="422000">
                  <a:extLst>
                    <a:ext uri="{9D8B030D-6E8A-4147-A177-3AD203B41FA5}">
                      <a16:colId xmlns:a16="http://schemas.microsoft.com/office/drawing/2014/main" val="20002"/>
                    </a:ext>
                  </a:extLst>
                </a:gridCol>
              </a:tblGrid>
              <a:tr h="249125">
                <a:tc>
                  <a:txBody>
                    <a:bodyPr/>
                    <a:lstStyle/>
                    <a:p>
                      <a:pPr marL="0" lvl="0" indent="0" algn="l" rtl="0">
                        <a:spcBef>
                          <a:spcPts val="0"/>
                        </a:spcBef>
                        <a:spcAft>
                          <a:spcPts val="0"/>
                        </a:spcAft>
                        <a:buNone/>
                      </a:pPr>
                      <a:r>
                        <a:rPr lang="en" sz="600" b="1"/>
                        <a:t>NMB=</a:t>
                      </a:r>
                      <a:endParaRPr sz="600" b="1"/>
                    </a:p>
                    <a:p>
                      <a:pPr marL="0" lvl="0" indent="0" algn="l" rtl="0">
                        <a:spcBef>
                          <a:spcPts val="0"/>
                        </a:spcBef>
                        <a:spcAft>
                          <a:spcPts val="0"/>
                        </a:spcAft>
                        <a:buNone/>
                      </a:pPr>
                      <a:r>
                        <a:rPr lang="en" sz="600" b="1"/>
                        <a:t>-49%</a:t>
                      </a:r>
                      <a:endParaRPr sz="600" b="1"/>
                    </a:p>
                  </a:txBody>
                  <a:tcPr marL="91425" marR="91425" marT="91425" marB="91425"/>
                </a:tc>
                <a:tc>
                  <a:txBody>
                    <a:bodyPr/>
                    <a:lstStyle/>
                    <a:p>
                      <a:pPr marL="0" lvl="0" indent="0" algn="l" rtl="0">
                        <a:spcBef>
                          <a:spcPts val="0"/>
                        </a:spcBef>
                        <a:spcAft>
                          <a:spcPts val="0"/>
                        </a:spcAft>
                        <a:buNone/>
                      </a:pPr>
                      <a:r>
                        <a:rPr lang="en" sz="600" b="1"/>
                        <a:t>NME=</a:t>
                      </a:r>
                      <a:endParaRPr sz="600" b="1"/>
                    </a:p>
                    <a:p>
                      <a:pPr marL="0" lvl="0" indent="0" algn="l" rtl="0">
                        <a:spcBef>
                          <a:spcPts val="0"/>
                        </a:spcBef>
                        <a:spcAft>
                          <a:spcPts val="0"/>
                        </a:spcAft>
                        <a:buNone/>
                      </a:pPr>
                      <a:r>
                        <a:rPr lang="en" sz="600" b="1"/>
                        <a:t>60%</a:t>
                      </a:r>
                      <a:endParaRPr sz="600" b="1"/>
                    </a:p>
                  </a:txBody>
                  <a:tcPr marL="91425" marR="91425" marT="91425" marB="91425"/>
                </a:tc>
                <a:tc>
                  <a:txBody>
                    <a:bodyPr/>
                    <a:lstStyle/>
                    <a:p>
                      <a:pPr marL="0" lvl="0" indent="0" algn="l" rtl="0">
                        <a:spcBef>
                          <a:spcPts val="0"/>
                        </a:spcBef>
                        <a:spcAft>
                          <a:spcPts val="0"/>
                        </a:spcAft>
                        <a:buNone/>
                      </a:pPr>
                      <a:r>
                        <a:rPr lang="en" sz="600" b="1"/>
                        <a:t>IOA=</a:t>
                      </a:r>
                      <a:endParaRPr sz="600" b="1"/>
                    </a:p>
                    <a:p>
                      <a:pPr marL="0" lvl="0" indent="0" algn="l" rtl="0">
                        <a:spcBef>
                          <a:spcPts val="0"/>
                        </a:spcBef>
                        <a:spcAft>
                          <a:spcPts val="0"/>
                        </a:spcAft>
                        <a:buNone/>
                      </a:pPr>
                      <a:r>
                        <a:rPr lang="en" sz="600" b="1"/>
                        <a:t>0.53</a:t>
                      </a:r>
                      <a:endParaRPr sz="600" b="1"/>
                    </a:p>
                  </a:txBody>
                  <a:tcPr marL="91425" marR="91425" marT="91425" marB="91425"/>
                </a:tc>
                <a:extLst>
                  <a:ext uri="{0D108BD9-81ED-4DB2-BD59-A6C34878D82A}">
                    <a16:rowId xmlns:a16="http://schemas.microsoft.com/office/drawing/2014/main" val="10000"/>
                  </a:ext>
                </a:extLst>
              </a:tr>
            </a:tbl>
          </a:graphicData>
        </a:graphic>
      </p:graphicFrame>
      <p:graphicFrame>
        <p:nvGraphicFramePr>
          <p:cNvPr id="323" name="Google Shape;323;p36"/>
          <p:cNvGraphicFramePr/>
          <p:nvPr/>
        </p:nvGraphicFramePr>
        <p:xfrm>
          <a:off x="3189600" y="4692625"/>
          <a:ext cx="1321625" cy="365730"/>
        </p:xfrm>
        <a:graphic>
          <a:graphicData uri="http://schemas.openxmlformats.org/drawingml/2006/table">
            <a:tbl>
              <a:tblPr>
                <a:noFill/>
                <a:tableStyleId>{74680091-04C6-436B-9B56-BFB2FD007394}</a:tableStyleId>
              </a:tblPr>
              <a:tblGrid>
                <a:gridCol w="433800">
                  <a:extLst>
                    <a:ext uri="{9D8B030D-6E8A-4147-A177-3AD203B41FA5}">
                      <a16:colId xmlns:a16="http://schemas.microsoft.com/office/drawing/2014/main" val="20000"/>
                    </a:ext>
                  </a:extLst>
                </a:gridCol>
                <a:gridCol w="465825">
                  <a:extLst>
                    <a:ext uri="{9D8B030D-6E8A-4147-A177-3AD203B41FA5}">
                      <a16:colId xmlns:a16="http://schemas.microsoft.com/office/drawing/2014/main" val="20001"/>
                    </a:ext>
                  </a:extLst>
                </a:gridCol>
                <a:gridCol w="422000">
                  <a:extLst>
                    <a:ext uri="{9D8B030D-6E8A-4147-A177-3AD203B41FA5}">
                      <a16:colId xmlns:a16="http://schemas.microsoft.com/office/drawing/2014/main" val="20002"/>
                    </a:ext>
                  </a:extLst>
                </a:gridCol>
              </a:tblGrid>
              <a:tr h="249125">
                <a:tc>
                  <a:txBody>
                    <a:bodyPr/>
                    <a:lstStyle/>
                    <a:p>
                      <a:pPr marL="0" lvl="0" indent="0" algn="l" rtl="0">
                        <a:spcBef>
                          <a:spcPts val="0"/>
                        </a:spcBef>
                        <a:spcAft>
                          <a:spcPts val="0"/>
                        </a:spcAft>
                        <a:buNone/>
                      </a:pPr>
                      <a:r>
                        <a:rPr lang="en" sz="600" b="1"/>
                        <a:t>NMB=</a:t>
                      </a:r>
                      <a:endParaRPr sz="600" b="1"/>
                    </a:p>
                    <a:p>
                      <a:pPr marL="0" lvl="0" indent="0" algn="l" rtl="0">
                        <a:spcBef>
                          <a:spcPts val="0"/>
                        </a:spcBef>
                        <a:spcAft>
                          <a:spcPts val="0"/>
                        </a:spcAft>
                        <a:buNone/>
                      </a:pPr>
                      <a:r>
                        <a:rPr lang="en" sz="600" b="1"/>
                        <a:t>-37%</a:t>
                      </a:r>
                      <a:endParaRPr sz="600" b="1"/>
                    </a:p>
                  </a:txBody>
                  <a:tcPr marL="91425" marR="91425" marT="91425" marB="91425"/>
                </a:tc>
                <a:tc>
                  <a:txBody>
                    <a:bodyPr/>
                    <a:lstStyle/>
                    <a:p>
                      <a:pPr marL="0" lvl="0" indent="0" algn="l" rtl="0">
                        <a:spcBef>
                          <a:spcPts val="0"/>
                        </a:spcBef>
                        <a:spcAft>
                          <a:spcPts val="0"/>
                        </a:spcAft>
                        <a:buNone/>
                      </a:pPr>
                      <a:r>
                        <a:rPr lang="en" sz="600" b="1"/>
                        <a:t>NME=</a:t>
                      </a:r>
                      <a:endParaRPr sz="600" b="1"/>
                    </a:p>
                    <a:p>
                      <a:pPr marL="0" lvl="0" indent="0" algn="l" rtl="0">
                        <a:spcBef>
                          <a:spcPts val="0"/>
                        </a:spcBef>
                        <a:spcAft>
                          <a:spcPts val="0"/>
                        </a:spcAft>
                        <a:buNone/>
                      </a:pPr>
                      <a:r>
                        <a:rPr lang="en" sz="600" b="1"/>
                        <a:t>57%</a:t>
                      </a:r>
                      <a:endParaRPr sz="600" b="1"/>
                    </a:p>
                  </a:txBody>
                  <a:tcPr marL="91425" marR="91425" marT="91425" marB="91425"/>
                </a:tc>
                <a:tc>
                  <a:txBody>
                    <a:bodyPr/>
                    <a:lstStyle/>
                    <a:p>
                      <a:pPr marL="0" lvl="0" indent="0" algn="l" rtl="0">
                        <a:spcBef>
                          <a:spcPts val="0"/>
                        </a:spcBef>
                        <a:spcAft>
                          <a:spcPts val="0"/>
                        </a:spcAft>
                        <a:buNone/>
                      </a:pPr>
                      <a:r>
                        <a:rPr lang="en" sz="600" b="1"/>
                        <a:t>IOA=</a:t>
                      </a:r>
                      <a:endParaRPr sz="600" b="1"/>
                    </a:p>
                    <a:p>
                      <a:pPr marL="0" lvl="0" indent="0" algn="l" rtl="0">
                        <a:spcBef>
                          <a:spcPts val="0"/>
                        </a:spcBef>
                        <a:spcAft>
                          <a:spcPts val="0"/>
                        </a:spcAft>
                        <a:buNone/>
                      </a:pPr>
                      <a:r>
                        <a:rPr lang="en" sz="600" b="1"/>
                        <a:t>0.51</a:t>
                      </a:r>
                      <a:endParaRPr sz="600" b="1"/>
                    </a:p>
                  </a:txBody>
                  <a:tcPr marL="91425" marR="91425" marT="91425" marB="91425"/>
                </a:tc>
                <a:extLst>
                  <a:ext uri="{0D108BD9-81ED-4DB2-BD59-A6C34878D82A}">
                    <a16:rowId xmlns:a16="http://schemas.microsoft.com/office/drawing/2014/main" val="10000"/>
                  </a:ext>
                </a:extLst>
              </a:tr>
            </a:tbl>
          </a:graphicData>
        </a:graphic>
      </p:graphicFrame>
      <p:sp>
        <p:nvSpPr>
          <p:cNvPr id="324" name="Google Shape;324;p36"/>
          <p:cNvSpPr txBox="1"/>
          <p:nvPr/>
        </p:nvSpPr>
        <p:spPr>
          <a:xfrm>
            <a:off x="4068975" y="1489325"/>
            <a:ext cx="1062000" cy="65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Calibri"/>
                <a:ea typeface="Calibri"/>
                <a:cs typeface="Calibri"/>
                <a:sym typeface="Calibri"/>
              </a:rPr>
              <a:t>Reduces</a:t>
            </a:r>
            <a:endParaRPr b="1">
              <a:latin typeface="Calibri"/>
              <a:ea typeface="Calibri"/>
              <a:cs typeface="Calibri"/>
              <a:sym typeface="Calibri"/>
            </a:endParaRPr>
          </a:p>
          <a:p>
            <a:pPr marL="0" lvl="0" indent="0" algn="ctr" rtl="0">
              <a:spcBef>
                <a:spcPts val="0"/>
              </a:spcBef>
              <a:spcAft>
                <a:spcPts val="0"/>
              </a:spcAft>
              <a:buNone/>
            </a:pPr>
            <a:r>
              <a:rPr lang="en" b="1">
                <a:latin typeface="Calibri"/>
                <a:ea typeface="Calibri"/>
                <a:cs typeface="Calibri"/>
                <a:sym typeface="Calibri"/>
              </a:rPr>
              <a:t>Bias/Error</a:t>
            </a:r>
            <a:endParaRPr b="1">
              <a:latin typeface="Calibri"/>
              <a:ea typeface="Calibri"/>
              <a:cs typeface="Calibri"/>
              <a:sym typeface="Calibri"/>
            </a:endParaRPr>
          </a:p>
        </p:txBody>
      </p:sp>
      <p:sp>
        <p:nvSpPr>
          <p:cNvPr id="325" name="Google Shape;325;p36"/>
          <p:cNvSpPr txBox="1"/>
          <p:nvPr/>
        </p:nvSpPr>
        <p:spPr>
          <a:xfrm>
            <a:off x="4079388" y="3587438"/>
            <a:ext cx="1062000" cy="65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Calibri"/>
                <a:ea typeface="Calibri"/>
                <a:cs typeface="Calibri"/>
                <a:sym typeface="Calibri"/>
              </a:rPr>
              <a:t>Similar</a:t>
            </a:r>
            <a:endParaRPr b="1">
              <a:latin typeface="Calibri"/>
              <a:ea typeface="Calibri"/>
              <a:cs typeface="Calibri"/>
              <a:sym typeface="Calibri"/>
            </a:endParaRPr>
          </a:p>
          <a:p>
            <a:pPr marL="0" lvl="0" indent="0" algn="ctr" rtl="0">
              <a:spcBef>
                <a:spcPts val="0"/>
              </a:spcBef>
              <a:spcAft>
                <a:spcPts val="0"/>
              </a:spcAft>
              <a:buNone/>
            </a:pPr>
            <a:endParaRPr b="1">
              <a:latin typeface="Calibri"/>
              <a:ea typeface="Calibri"/>
              <a:cs typeface="Calibri"/>
              <a:sym typeface="Calibri"/>
            </a:endParaRPr>
          </a:p>
        </p:txBody>
      </p:sp>
      <p:sp>
        <p:nvSpPr>
          <p:cNvPr id="326" name="Google Shape;326;p36"/>
          <p:cNvSpPr/>
          <p:nvPr/>
        </p:nvSpPr>
        <p:spPr>
          <a:xfrm>
            <a:off x="4388850" y="3891750"/>
            <a:ext cx="443100" cy="121500"/>
          </a:xfrm>
          <a:prstGeom prst="leftRightArrow">
            <a:avLst>
              <a:gd name="adj1" fmla="val 50000"/>
              <a:gd name="adj2" fmla="val 50000"/>
            </a:avLst>
          </a:prstGeom>
          <a:solidFill>
            <a:srgbClr val="E7E6E6"/>
          </a:solidFill>
          <a:ln w="9525" cap="flat" cmpd="sng">
            <a:solidFill>
              <a:srgbClr val="44546A"/>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6"/>
          <p:cNvSpPr/>
          <p:nvPr/>
        </p:nvSpPr>
        <p:spPr>
          <a:xfrm>
            <a:off x="4209225" y="2061775"/>
            <a:ext cx="781500" cy="121500"/>
          </a:xfrm>
          <a:prstGeom prst="rightArrow">
            <a:avLst>
              <a:gd name="adj1" fmla="val 50000"/>
              <a:gd name="adj2" fmla="val 50000"/>
            </a:avLst>
          </a:prstGeom>
          <a:solidFill>
            <a:srgbClr val="E7E6E6"/>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8" name="Google Shape;328;p36" descr="NOAA"/>
          <p:cNvPicPr preferRelativeResize="0"/>
          <p:nvPr/>
        </p:nvPicPr>
        <p:blipFill rotWithShape="1">
          <a:blip r:embed="rId11">
            <a:alphaModFix/>
          </a:blip>
          <a:srcRect/>
          <a:stretch/>
        </p:blipFill>
        <p:spPr>
          <a:xfrm>
            <a:off x="8119727" y="66535"/>
            <a:ext cx="936189" cy="936189"/>
          </a:xfrm>
          <a:prstGeom prst="rect">
            <a:avLst/>
          </a:prstGeom>
          <a:noFill/>
          <a:ln>
            <a:noFill/>
          </a:ln>
          <a:effectLst>
            <a:outerShdw dist="45791" dir="2021404" algn="ctr" rotWithShape="0">
              <a:srgbClr val="000066">
                <a:alpha val="498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Google Shape;333;p37"/>
          <p:cNvPicPr preferRelativeResize="0"/>
          <p:nvPr/>
        </p:nvPicPr>
        <p:blipFill rotWithShape="1">
          <a:blip r:embed="rId3">
            <a:alphaModFix/>
          </a:blip>
          <a:srcRect l="4625" t="7552" r="41402" b="45330"/>
          <a:stretch/>
        </p:blipFill>
        <p:spPr>
          <a:xfrm>
            <a:off x="4360050" y="1104562"/>
            <a:ext cx="3657600" cy="1905355"/>
          </a:xfrm>
          <a:prstGeom prst="rect">
            <a:avLst/>
          </a:prstGeom>
          <a:noFill/>
          <a:ln>
            <a:noFill/>
          </a:ln>
          <a:effectLst>
            <a:outerShdw blurRad="57150" dist="19050" dir="5400000" algn="bl" rotWithShape="0">
              <a:srgbClr val="000000">
                <a:alpha val="50000"/>
              </a:srgbClr>
            </a:outerShdw>
          </a:effectLst>
        </p:spPr>
      </p:pic>
      <p:pic>
        <p:nvPicPr>
          <p:cNvPr id="334" name="Google Shape;334;p37"/>
          <p:cNvPicPr preferRelativeResize="0"/>
          <p:nvPr/>
        </p:nvPicPr>
        <p:blipFill rotWithShape="1">
          <a:blip r:embed="rId4">
            <a:alphaModFix/>
          </a:blip>
          <a:srcRect l="4272" t="7510" r="41432" b="45375"/>
          <a:stretch/>
        </p:blipFill>
        <p:spPr>
          <a:xfrm>
            <a:off x="599900" y="1111875"/>
            <a:ext cx="3657600" cy="1890724"/>
          </a:xfrm>
          <a:prstGeom prst="rect">
            <a:avLst/>
          </a:prstGeom>
          <a:noFill/>
          <a:ln>
            <a:noFill/>
          </a:ln>
          <a:effectLst>
            <a:outerShdw blurRad="57150" dist="19050" dir="5400000" algn="bl" rotWithShape="0">
              <a:srgbClr val="000000">
                <a:alpha val="50000"/>
              </a:srgbClr>
            </a:outerShdw>
          </a:effectLst>
        </p:spPr>
      </p:pic>
      <p:sp>
        <p:nvSpPr>
          <p:cNvPr id="335" name="Google Shape;335;p37"/>
          <p:cNvSpPr txBox="1">
            <a:spLocks noGrp="1"/>
          </p:cNvSpPr>
          <p:nvPr>
            <p:ph type="title"/>
          </p:nvPr>
        </p:nvSpPr>
        <p:spPr>
          <a:xfrm>
            <a:off x="628650" y="33300"/>
            <a:ext cx="8363700" cy="7803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HEMCO with the FENGSHA Dust Model </a:t>
            </a:r>
            <a:endParaRPr sz="3000"/>
          </a:p>
        </p:txBody>
      </p:sp>
      <p:sp>
        <p:nvSpPr>
          <p:cNvPr id="336" name="Google Shape;336;p37"/>
          <p:cNvSpPr txBox="1"/>
          <p:nvPr/>
        </p:nvSpPr>
        <p:spPr>
          <a:xfrm>
            <a:off x="958100" y="704675"/>
            <a:ext cx="6599700" cy="63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Calibri"/>
                <a:ea typeface="Calibri"/>
                <a:cs typeface="Calibri"/>
                <a:sym typeface="Calibri"/>
              </a:rPr>
              <a:t>January 2019 dust simulation in HEMCO with 0.5° MERRA2 analysis </a:t>
            </a:r>
            <a:endParaRPr sz="1800" b="1">
              <a:latin typeface="Calibri"/>
              <a:ea typeface="Calibri"/>
              <a:cs typeface="Calibri"/>
              <a:sym typeface="Calibri"/>
            </a:endParaRPr>
          </a:p>
        </p:txBody>
      </p:sp>
      <p:sp>
        <p:nvSpPr>
          <p:cNvPr id="337" name="Google Shape;337;p37"/>
          <p:cNvSpPr txBox="1"/>
          <p:nvPr/>
        </p:nvSpPr>
        <p:spPr>
          <a:xfrm>
            <a:off x="760400" y="2531675"/>
            <a:ext cx="2950200" cy="46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highlight>
                  <a:srgbClr val="FFFF00"/>
                </a:highlight>
                <a:latin typeface="Calibri"/>
                <a:ea typeface="Calibri"/>
                <a:cs typeface="Calibri"/>
                <a:sym typeface="Calibri"/>
              </a:rPr>
              <a:t>DEAD Model &amp; </a:t>
            </a:r>
            <a:r>
              <a:rPr lang="en" b="1">
                <a:solidFill>
                  <a:schemeClr val="dk1"/>
                </a:solidFill>
                <a:highlight>
                  <a:srgbClr val="FFFF00"/>
                </a:highlight>
                <a:latin typeface="Calibri"/>
                <a:ea typeface="Calibri"/>
                <a:cs typeface="Calibri"/>
                <a:sym typeface="Calibri"/>
              </a:rPr>
              <a:t>2.5° </a:t>
            </a:r>
            <a:r>
              <a:rPr lang="en" b="1">
                <a:highlight>
                  <a:srgbClr val="FFFF00"/>
                </a:highlight>
                <a:latin typeface="Calibri"/>
                <a:ea typeface="Calibri"/>
                <a:cs typeface="Calibri"/>
                <a:sym typeface="Calibri"/>
              </a:rPr>
              <a:t>SSM </a:t>
            </a:r>
            <a:endParaRPr b="1">
              <a:highlight>
                <a:srgbClr val="FFFF00"/>
              </a:highlight>
              <a:latin typeface="Calibri"/>
              <a:ea typeface="Calibri"/>
              <a:cs typeface="Calibri"/>
              <a:sym typeface="Calibri"/>
            </a:endParaRPr>
          </a:p>
        </p:txBody>
      </p:sp>
      <p:sp>
        <p:nvSpPr>
          <p:cNvPr id="338" name="Google Shape;338;p37"/>
          <p:cNvSpPr txBox="1"/>
          <p:nvPr/>
        </p:nvSpPr>
        <p:spPr>
          <a:xfrm>
            <a:off x="4549350" y="2531675"/>
            <a:ext cx="3279000" cy="46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highlight>
                  <a:srgbClr val="FFFF00"/>
                </a:highlight>
                <a:latin typeface="Calibri"/>
                <a:ea typeface="Calibri"/>
                <a:cs typeface="Calibri"/>
                <a:sym typeface="Calibri"/>
              </a:rPr>
              <a:t>FENGSHA Model &amp; </a:t>
            </a:r>
            <a:r>
              <a:rPr lang="en" b="1">
                <a:solidFill>
                  <a:schemeClr val="dk1"/>
                </a:solidFill>
                <a:highlight>
                  <a:srgbClr val="FFFF00"/>
                </a:highlight>
                <a:latin typeface="Calibri"/>
                <a:ea typeface="Calibri"/>
                <a:cs typeface="Calibri"/>
                <a:sym typeface="Calibri"/>
              </a:rPr>
              <a:t>0.1° </a:t>
            </a:r>
            <a:r>
              <a:rPr lang="en" b="1">
                <a:highlight>
                  <a:srgbClr val="FFFF00"/>
                </a:highlight>
                <a:latin typeface="Calibri"/>
                <a:ea typeface="Calibri"/>
                <a:cs typeface="Calibri"/>
                <a:sym typeface="Calibri"/>
              </a:rPr>
              <a:t>B-S SSM </a:t>
            </a:r>
            <a:endParaRPr b="1">
              <a:highlight>
                <a:srgbClr val="FFFF00"/>
              </a:highlight>
              <a:latin typeface="Calibri"/>
              <a:ea typeface="Calibri"/>
              <a:cs typeface="Calibri"/>
              <a:sym typeface="Calibri"/>
            </a:endParaRPr>
          </a:p>
        </p:txBody>
      </p:sp>
      <p:pic>
        <p:nvPicPr>
          <p:cNvPr id="339" name="Google Shape;339;p37" descr="NOAA"/>
          <p:cNvPicPr preferRelativeResize="0"/>
          <p:nvPr/>
        </p:nvPicPr>
        <p:blipFill rotWithShape="1">
          <a:blip r:embed="rId5">
            <a:alphaModFix/>
          </a:blip>
          <a:srcRect/>
          <a:stretch/>
        </p:blipFill>
        <p:spPr>
          <a:xfrm>
            <a:off x="8119727" y="66535"/>
            <a:ext cx="936189" cy="936189"/>
          </a:xfrm>
          <a:prstGeom prst="rect">
            <a:avLst/>
          </a:prstGeom>
          <a:noFill/>
          <a:ln>
            <a:noFill/>
          </a:ln>
          <a:effectLst>
            <a:outerShdw dist="45791" dir="2021404" algn="ctr" rotWithShape="0">
              <a:srgbClr val="000066">
                <a:alpha val="49800"/>
              </a:srgbClr>
            </a:outerShdw>
          </a:effectLst>
        </p:spPr>
      </p:pic>
      <p:sp>
        <p:nvSpPr>
          <p:cNvPr id="340" name="Google Shape;340;p37"/>
          <p:cNvSpPr txBox="1"/>
          <p:nvPr/>
        </p:nvSpPr>
        <p:spPr>
          <a:xfrm>
            <a:off x="907425" y="4189425"/>
            <a:ext cx="7628700" cy="78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0000"/>
                </a:solidFill>
                <a:latin typeface="Calibri"/>
                <a:ea typeface="Calibri"/>
                <a:cs typeface="Calibri"/>
                <a:sym typeface="Calibri"/>
              </a:rPr>
              <a:t>See NOAA/ARL colleagues Drs. Daniel Tong and Barry Baker for more details on the FENGSHA dust model and Baker-Shepanski (B-S) Sediment Supply Map (SSM).</a:t>
            </a:r>
            <a:endParaRPr sz="1600" b="1">
              <a:solidFill>
                <a:srgbClr val="FF0000"/>
              </a:solidFill>
              <a:latin typeface="Calibri"/>
              <a:ea typeface="Calibri"/>
              <a:cs typeface="Calibri"/>
              <a:sym typeface="Calibri"/>
            </a:endParaRPr>
          </a:p>
          <a:p>
            <a:pPr marL="0" lvl="0" indent="0" algn="ctr" rtl="0">
              <a:spcBef>
                <a:spcPts val="0"/>
              </a:spcBef>
              <a:spcAft>
                <a:spcPts val="0"/>
              </a:spcAft>
              <a:buNone/>
            </a:pPr>
            <a:endParaRPr sz="1600" b="1">
              <a:solidFill>
                <a:srgbClr val="783F04"/>
              </a:solidFill>
              <a:latin typeface="Calibri"/>
              <a:ea typeface="Calibri"/>
              <a:cs typeface="Calibri"/>
              <a:sym typeface="Calibri"/>
            </a:endParaRPr>
          </a:p>
        </p:txBody>
      </p:sp>
      <p:sp>
        <p:nvSpPr>
          <p:cNvPr id="341" name="Google Shape;341;p37"/>
          <p:cNvSpPr txBox="1"/>
          <p:nvPr/>
        </p:nvSpPr>
        <p:spPr>
          <a:xfrm>
            <a:off x="6167950" y="3186425"/>
            <a:ext cx="2656500" cy="82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42" name="Google Shape;342;p37"/>
          <p:cNvSpPr txBox="1"/>
          <p:nvPr/>
        </p:nvSpPr>
        <p:spPr>
          <a:xfrm>
            <a:off x="628650" y="3009925"/>
            <a:ext cx="4284000" cy="92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latin typeface="Calibri"/>
                <a:ea typeface="Calibri"/>
                <a:cs typeface="Calibri"/>
                <a:sym typeface="Calibri"/>
              </a:rPr>
              <a:t>Default Run: DEAD model with 2.5° SSM</a:t>
            </a:r>
            <a:endParaRPr sz="1600" b="1" dirty="0">
              <a:latin typeface="Calibri"/>
              <a:ea typeface="Calibri"/>
              <a:cs typeface="Calibri"/>
              <a:sym typeface="Calibri"/>
            </a:endParaRPr>
          </a:p>
          <a:p>
            <a:pPr marL="0" lvl="0" indent="0" algn="l" rtl="0">
              <a:spcBef>
                <a:spcPts val="0"/>
              </a:spcBef>
              <a:spcAft>
                <a:spcPts val="0"/>
              </a:spcAft>
              <a:buNone/>
            </a:pPr>
            <a:endParaRPr sz="1600" b="1" dirty="0">
              <a:latin typeface="Calibri"/>
              <a:ea typeface="Calibri"/>
              <a:cs typeface="Calibri"/>
              <a:sym typeface="Calibri"/>
            </a:endParaRPr>
          </a:p>
          <a:p>
            <a:pPr marL="0" lvl="0" indent="0" algn="l" rtl="0">
              <a:spcBef>
                <a:spcPts val="0"/>
              </a:spcBef>
              <a:spcAft>
                <a:spcPts val="0"/>
              </a:spcAft>
              <a:buNone/>
            </a:pPr>
            <a:endParaRPr sz="1600" b="1" dirty="0">
              <a:latin typeface="Calibri"/>
              <a:ea typeface="Calibri"/>
              <a:cs typeface="Calibri"/>
              <a:sym typeface="Calibri"/>
            </a:endParaRPr>
          </a:p>
        </p:txBody>
      </p:sp>
      <p:sp>
        <p:nvSpPr>
          <p:cNvPr id="343" name="Google Shape;343;p37"/>
          <p:cNvSpPr txBox="1"/>
          <p:nvPr/>
        </p:nvSpPr>
        <p:spPr>
          <a:xfrm>
            <a:off x="4388625" y="2998775"/>
            <a:ext cx="36576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solidFill>
                  <a:schemeClr val="dk1"/>
                </a:solidFill>
                <a:latin typeface="Calibri"/>
                <a:ea typeface="Calibri"/>
                <a:cs typeface="Calibri"/>
                <a:sym typeface="Calibri"/>
              </a:rPr>
              <a:t>The FENGSHA model with new 0.1° B-S SSM leads to more</a:t>
            </a:r>
            <a:r>
              <a:rPr lang="en-US" sz="1600" b="1" dirty="0">
                <a:solidFill>
                  <a:schemeClr val="dk1"/>
                </a:solidFill>
                <a:latin typeface="Calibri"/>
                <a:ea typeface="Calibri"/>
                <a:cs typeface="Calibri"/>
                <a:sym typeface="Calibri"/>
              </a:rPr>
              <a:t> </a:t>
            </a:r>
            <a:r>
              <a:rPr lang="en" sz="1600" b="1" dirty="0">
                <a:solidFill>
                  <a:schemeClr val="dk1"/>
                </a:solidFill>
                <a:latin typeface="Calibri"/>
                <a:ea typeface="Calibri"/>
                <a:cs typeface="Calibri"/>
                <a:sym typeface="Calibri"/>
              </a:rPr>
              <a:t>dust sources and higher spatial inhomogeneity compared to DEAD. </a:t>
            </a:r>
            <a:endParaRPr sz="1600" b="1" dirty="0">
              <a:solidFill>
                <a:schemeClr val="dk1"/>
              </a:solidFill>
              <a:latin typeface="Calibri"/>
              <a:ea typeface="Calibri"/>
              <a:cs typeface="Calibri"/>
              <a:sym typeface="Calibri"/>
            </a:endParaRPr>
          </a:p>
        </p:txBody>
      </p:sp>
      <p:sp>
        <p:nvSpPr>
          <p:cNvPr id="344" name="Google Shape;344;p37"/>
          <p:cNvSpPr txBox="1"/>
          <p:nvPr/>
        </p:nvSpPr>
        <p:spPr>
          <a:xfrm>
            <a:off x="1157625" y="3393150"/>
            <a:ext cx="2367600" cy="70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dirty="0">
                <a:solidFill>
                  <a:srgbClr val="783F04"/>
                </a:solidFill>
                <a:latin typeface="Calibri"/>
                <a:ea typeface="Calibri"/>
                <a:cs typeface="Calibri"/>
                <a:sym typeface="Calibri"/>
              </a:rPr>
              <a:t>Brown = Total </a:t>
            </a:r>
            <a:endParaRPr sz="1600" b="1" dirty="0">
              <a:solidFill>
                <a:srgbClr val="783F04"/>
              </a:solidFill>
              <a:latin typeface="Calibri"/>
              <a:ea typeface="Calibri"/>
              <a:cs typeface="Calibri"/>
              <a:sym typeface="Calibri"/>
            </a:endParaRPr>
          </a:p>
          <a:p>
            <a:pPr marL="0" lvl="0" indent="0" algn="ctr" rtl="0">
              <a:spcBef>
                <a:spcPts val="0"/>
              </a:spcBef>
              <a:spcAft>
                <a:spcPts val="0"/>
              </a:spcAft>
              <a:buNone/>
            </a:pPr>
            <a:r>
              <a:rPr lang="en" sz="1600" b="1" dirty="0">
                <a:solidFill>
                  <a:srgbClr val="783F04"/>
                </a:solidFill>
                <a:latin typeface="Calibri"/>
                <a:ea typeface="Calibri"/>
                <a:cs typeface="Calibri"/>
                <a:sym typeface="Calibri"/>
              </a:rPr>
              <a:t>Monthly Dust Flux</a:t>
            </a:r>
            <a:endParaRPr sz="1600" b="1" dirty="0">
              <a:solidFill>
                <a:srgbClr val="783F04"/>
              </a:solidFill>
              <a:latin typeface="Calibri"/>
              <a:ea typeface="Calibri"/>
              <a:cs typeface="Calibri"/>
              <a:sym typeface="Calibri"/>
            </a:endParaRPr>
          </a:p>
        </p:txBody>
      </p:sp>
      <p:pic>
        <p:nvPicPr>
          <p:cNvPr id="1028" name="Picture 4" descr="Image result for major global deserts map">
            <a:extLst>
              <a:ext uri="{FF2B5EF4-FFF2-40B4-BE49-F238E27FC236}">
                <a16:creationId xmlns:a16="http://schemas.microsoft.com/office/drawing/2014/main" id="{25BF2B53-3B58-4B5A-8C88-B00D34A1AF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901" y="3074569"/>
            <a:ext cx="3657599" cy="19757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7FCE72D-26F6-4F23-96C0-A5979920697E}"/>
              </a:ext>
            </a:extLst>
          </p:cNvPr>
          <p:cNvSpPr txBox="1"/>
          <p:nvPr/>
        </p:nvSpPr>
        <p:spPr>
          <a:xfrm>
            <a:off x="587966" y="4507302"/>
            <a:ext cx="3218887" cy="553998"/>
          </a:xfrm>
          <a:prstGeom prst="rect">
            <a:avLst/>
          </a:prstGeom>
          <a:noFill/>
        </p:spPr>
        <p:txBody>
          <a:bodyPr wrap="square" rtlCol="0">
            <a:spAutoFit/>
          </a:bodyPr>
          <a:lstStyle/>
          <a:p>
            <a:r>
              <a:rPr lang="en-US" sz="1000" dirty="0">
                <a:solidFill>
                  <a:schemeClr val="bg1"/>
                </a:solidFill>
              </a:rPr>
              <a:t>World Deserts</a:t>
            </a:r>
          </a:p>
          <a:p>
            <a:r>
              <a:rPr lang="en-US" sz="1000" dirty="0">
                <a:solidFill>
                  <a:schemeClr val="bg1"/>
                </a:solidFill>
              </a:rPr>
              <a:t>Source: National Geographic</a:t>
            </a:r>
          </a:p>
          <a:p>
            <a:endParaRPr lang="en-US" sz="1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8"/>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A Roadmap to NEXUS</a:t>
            </a:r>
            <a:endParaRPr/>
          </a:p>
        </p:txBody>
      </p:sp>
      <p:sp>
        <p:nvSpPr>
          <p:cNvPr id="350" name="Google Shape;350;p38"/>
          <p:cNvSpPr txBox="1">
            <a:spLocks noGrp="1"/>
          </p:cNvSpPr>
          <p:nvPr>
            <p:ph type="body" idx="1"/>
          </p:nvPr>
        </p:nvSpPr>
        <p:spPr>
          <a:xfrm>
            <a:off x="492100" y="1012669"/>
            <a:ext cx="7886700" cy="3263400"/>
          </a:xfrm>
          <a:prstGeom prst="rect">
            <a:avLst/>
          </a:prstGeom>
        </p:spPr>
        <p:txBody>
          <a:bodyPr spcFirstLastPara="1" wrap="square" lIns="68575" tIns="34275" rIns="68575" bIns="34275" anchor="t" anchorCtr="0">
            <a:noAutofit/>
          </a:bodyPr>
          <a:lstStyle/>
          <a:p>
            <a:pPr marL="457200" lvl="0" indent="-317500" algn="l" rtl="0">
              <a:lnSpc>
                <a:spcPct val="150000"/>
              </a:lnSpc>
              <a:spcBef>
                <a:spcPts val="800"/>
              </a:spcBef>
              <a:spcAft>
                <a:spcPts val="0"/>
              </a:spcAft>
              <a:buSzPts val="1400"/>
              <a:buChar char="●"/>
            </a:pPr>
            <a:r>
              <a:rPr lang="en" dirty="0"/>
              <a:t>HEMCO-based emissions and evaluate over an extended period. </a:t>
            </a:r>
            <a:endParaRPr dirty="0"/>
          </a:p>
          <a:p>
            <a:pPr marL="457200" lvl="0" indent="-317500" algn="l" rtl="0">
              <a:lnSpc>
                <a:spcPct val="150000"/>
              </a:lnSpc>
              <a:spcBef>
                <a:spcPts val="0"/>
              </a:spcBef>
              <a:spcAft>
                <a:spcPts val="0"/>
              </a:spcAft>
              <a:buSzPts val="1400"/>
              <a:buChar char="●"/>
            </a:pPr>
            <a:r>
              <a:rPr lang="en" dirty="0"/>
              <a:t>Create emissions for FV3-SAR (stand-alone regional)-CMAQ.  </a:t>
            </a:r>
            <a:endParaRPr dirty="0"/>
          </a:p>
          <a:p>
            <a:pPr marL="457200" lvl="0" indent="-317500" algn="l" rtl="0">
              <a:lnSpc>
                <a:spcPct val="100000"/>
              </a:lnSpc>
              <a:spcBef>
                <a:spcPts val="0"/>
              </a:spcBef>
              <a:spcAft>
                <a:spcPts val="0"/>
              </a:spcAft>
              <a:buSzPts val="1400"/>
              <a:buChar char="●"/>
            </a:pPr>
            <a:r>
              <a:rPr lang="en" dirty="0"/>
              <a:t>Implement new NOAA wildfire emissions as extension/</a:t>
            </a:r>
            <a:r>
              <a:rPr lang="en-US" dirty="0"/>
              <a:t>ensemble</a:t>
            </a:r>
            <a:r>
              <a:rPr lang="en" dirty="0"/>
              <a:t>.</a:t>
            </a:r>
            <a:endParaRPr dirty="0"/>
          </a:p>
          <a:p>
            <a:pPr marL="914400" lvl="0" indent="-317500" algn="l" rtl="0">
              <a:lnSpc>
                <a:spcPct val="100000"/>
              </a:lnSpc>
              <a:spcBef>
                <a:spcPts val="0"/>
              </a:spcBef>
              <a:spcAft>
                <a:spcPts val="0"/>
              </a:spcAft>
              <a:buClr>
                <a:srgbClr val="0000FF"/>
              </a:buClr>
              <a:buSzPts val="1400"/>
              <a:buChar char="-"/>
            </a:pPr>
            <a:r>
              <a:rPr lang="en" i="1" dirty="0">
                <a:solidFill>
                  <a:srgbClr val="0000FF"/>
                </a:solidFill>
              </a:rPr>
              <a:t>Blended Global Biomass Burning Emissions Product (GBBEPx)</a:t>
            </a:r>
            <a:endParaRPr i="1" dirty="0">
              <a:solidFill>
                <a:srgbClr val="0000FF"/>
              </a:solidFill>
            </a:endParaRPr>
          </a:p>
          <a:p>
            <a:pPr marL="457200" lvl="0" indent="-317500" algn="l" rtl="0">
              <a:lnSpc>
                <a:spcPct val="150000"/>
              </a:lnSpc>
              <a:spcBef>
                <a:spcPts val="0"/>
              </a:spcBef>
              <a:spcAft>
                <a:spcPts val="0"/>
              </a:spcAft>
              <a:buSzPts val="1400"/>
              <a:buChar char="●"/>
            </a:pPr>
            <a:r>
              <a:rPr lang="en" dirty="0"/>
              <a:t>Implement ensemble gas/aerosol dry deposition extensions.</a:t>
            </a:r>
            <a:endParaRPr dirty="0"/>
          </a:p>
          <a:p>
            <a:pPr marL="457200" lvl="0" indent="-317500" algn="l" rtl="0">
              <a:lnSpc>
                <a:spcPct val="100000"/>
              </a:lnSpc>
              <a:spcBef>
                <a:spcPts val="0"/>
              </a:spcBef>
              <a:spcAft>
                <a:spcPts val="0"/>
              </a:spcAft>
              <a:buSzPts val="1400"/>
              <a:buChar char="●"/>
            </a:pPr>
            <a:r>
              <a:rPr lang="en" dirty="0"/>
              <a:t>Implement biogeochemical/agroecosystem model extensions. </a:t>
            </a:r>
            <a:endParaRPr dirty="0"/>
          </a:p>
          <a:p>
            <a:pPr marL="914400" lvl="0" indent="-317500" algn="l" rtl="0">
              <a:lnSpc>
                <a:spcPct val="100000"/>
              </a:lnSpc>
              <a:spcBef>
                <a:spcPts val="0"/>
              </a:spcBef>
              <a:spcAft>
                <a:spcPts val="0"/>
              </a:spcAft>
              <a:buClr>
                <a:srgbClr val="0000FF"/>
              </a:buClr>
              <a:buSzPts val="1400"/>
              <a:buChar char="-"/>
            </a:pPr>
            <a:r>
              <a:rPr lang="en" i="1" dirty="0">
                <a:solidFill>
                  <a:srgbClr val="0000FF"/>
                </a:solidFill>
              </a:rPr>
              <a:t>Environmental Policy Integrated Climate (EPIC) model</a:t>
            </a:r>
            <a:endParaRPr i="1" dirty="0">
              <a:solidFill>
                <a:srgbClr val="0000FF"/>
              </a:solidFill>
            </a:endParaRPr>
          </a:p>
          <a:p>
            <a:pPr marL="914400" lvl="0" indent="-317500" algn="l" rtl="0">
              <a:lnSpc>
                <a:spcPct val="100000"/>
              </a:lnSpc>
              <a:spcBef>
                <a:spcPts val="0"/>
              </a:spcBef>
              <a:spcAft>
                <a:spcPts val="0"/>
              </a:spcAft>
              <a:buClr>
                <a:srgbClr val="0000FF"/>
              </a:buClr>
              <a:buSzPts val="1400"/>
              <a:buChar char="-"/>
            </a:pPr>
            <a:r>
              <a:rPr lang="en" i="1" dirty="0">
                <a:solidFill>
                  <a:srgbClr val="0000FF"/>
                </a:solidFill>
              </a:rPr>
              <a:t>Daily time-step CENTURY biogeochemical (DAYCENT) model</a:t>
            </a:r>
            <a:endParaRPr dirty="0"/>
          </a:p>
          <a:p>
            <a:pPr marL="457200" lvl="0" indent="-317500" algn="l" rtl="0">
              <a:lnSpc>
                <a:spcPct val="150000"/>
              </a:lnSpc>
              <a:spcBef>
                <a:spcPts val="0"/>
              </a:spcBef>
              <a:spcAft>
                <a:spcPts val="0"/>
              </a:spcAft>
              <a:buSzPts val="1400"/>
              <a:buChar char="●"/>
            </a:pPr>
            <a:r>
              <a:rPr lang="en" dirty="0"/>
              <a:t>Further develop NEXUS emissions and interface with other models. </a:t>
            </a:r>
            <a:endParaRPr dirty="0"/>
          </a:p>
          <a:p>
            <a:pPr marL="0" lvl="0" indent="0" algn="l" rtl="0">
              <a:lnSpc>
                <a:spcPct val="150000"/>
              </a:lnSpc>
              <a:spcBef>
                <a:spcPts val="800"/>
              </a:spcBef>
              <a:spcAft>
                <a:spcPts val="0"/>
              </a:spcAft>
              <a:buNone/>
            </a:pPr>
            <a:endParaRPr dirty="0"/>
          </a:p>
          <a:p>
            <a:pPr marL="0" lvl="0" indent="0" algn="l" rtl="0">
              <a:lnSpc>
                <a:spcPct val="150000"/>
              </a:lnSpc>
              <a:spcBef>
                <a:spcPts val="800"/>
              </a:spcBef>
              <a:spcAft>
                <a:spcPts val="0"/>
              </a:spcAft>
              <a:buNone/>
            </a:pPr>
            <a:endParaRPr dirty="0"/>
          </a:p>
        </p:txBody>
      </p:sp>
      <p:pic>
        <p:nvPicPr>
          <p:cNvPr id="351" name="Google Shape;351;p38" descr="NOAA"/>
          <p:cNvPicPr preferRelativeResize="0"/>
          <p:nvPr/>
        </p:nvPicPr>
        <p:blipFill rotWithShape="1">
          <a:blip r:embed="rId3">
            <a:alphaModFix/>
          </a:blip>
          <a:srcRect/>
          <a:stretch/>
        </p:blipFill>
        <p:spPr>
          <a:xfrm>
            <a:off x="8119727" y="66535"/>
            <a:ext cx="936189" cy="936189"/>
          </a:xfrm>
          <a:prstGeom prst="rect">
            <a:avLst/>
          </a:prstGeom>
          <a:noFill/>
          <a:ln>
            <a:noFill/>
          </a:ln>
          <a:effectLst>
            <a:outerShdw dist="45791" dir="2021404" algn="ctr" rotWithShape="0">
              <a:srgbClr val="000066">
                <a:alpha val="498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6" name="Google Shape;356;p39"/>
          <p:cNvPicPr preferRelativeResize="0"/>
          <p:nvPr/>
        </p:nvPicPr>
        <p:blipFill>
          <a:blip r:embed="rId3">
            <a:alphaModFix/>
          </a:blip>
          <a:stretch>
            <a:fillRect/>
          </a:stretch>
        </p:blipFill>
        <p:spPr>
          <a:xfrm>
            <a:off x="511400" y="512075"/>
            <a:ext cx="8275113" cy="4572001"/>
          </a:xfrm>
          <a:prstGeom prst="rect">
            <a:avLst/>
          </a:prstGeom>
          <a:noFill/>
          <a:ln>
            <a:noFill/>
          </a:ln>
        </p:spPr>
      </p:pic>
      <p:sp>
        <p:nvSpPr>
          <p:cNvPr id="357" name="Google Shape;357;p39"/>
          <p:cNvSpPr txBox="1">
            <a:spLocks noGrp="1"/>
          </p:cNvSpPr>
          <p:nvPr>
            <p:ph type="title"/>
          </p:nvPr>
        </p:nvSpPr>
        <p:spPr>
          <a:xfrm>
            <a:off x="3390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NEXUS for the Model for Prediction Across Scales </a:t>
            </a:r>
            <a:endParaRPr/>
          </a:p>
          <a:p>
            <a:pPr marL="0" lvl="0" indent="0" algn="l" rtl="0">
              <a:spcBef>
                <a:spcPts val="0"/>
              </a:spcBef>
              <a:spcAft>
                <a:spcPts val="0"/>
              </a:spcAft>
              <a:buNone/>
            </a:pPr>
            <a:r>
              <a:rPr lang="en"/>
              <a:t> </a:t>
            </a:r>
            <a:endParaRPr baseline="30000"/>
          </a:p>
        </p:txBody>
      </p:sp>
      <p:sp>
        <p:nvSpPr>
          <p:cNvPr id="358" name="Google Shape;358;p39"/>
          <p:cNvSpPr txBox="1"/>
          <p:nvPr/>
        </p:nvSpPr>
        <p:spPr>
          <a:xfrm>
            <a:off x="4146300" y="3527250"/>
            <a:ext cx="31143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highlight>
                  <a:srgbClr val="FFFF00"/>
                </a:highlight>
              </a:rPr>
              <a:t>CEDS 2014</a:t>
            </a:r>
            <a:endParaRPr sz="1200" b="1">
              <a:highlight>
                <a:srgbClr val="FFFF00"/>
              </a:highlight>
            </a:endParaRPr>
          </a:p>
        </p:txBody>
      </p:sp>
      <p:sp>
        <p:nvSpPr>
          <p:cNvPr id="359" name="Google Shape;359;p39"/>
          <p:cNvSpPr txBox="1"/>
          <p:nvPr/>
        </p:nvSpPr>
        <p:spPr>
          <a:xfrm>
            <a:off x="7298525" y="4068125"/>
            <a:ext cx="1285800" cy="47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1"/>
                </a:solidFill>
              </a:rPr>
              <a:t>(kg m</a:t>
            </a:r>
            <a:r>
              <a:rPr lang="en" sz="1200" b="1" baseline="30000">
                <a:solidFill>
                  <a:schemeClr val="dk1"/>
                </a:solidFill>
              </a:rPr>
              <a:t>2 </a:t>
            </a:r>
            <a:r>
              <a:rPr lang="en" sz="1200" b="1">
                <a:solidFill>
                  <a:schemeClr val="dk1"/>
                </a:solidFill>
              </a:rPr>
              <a:t>s</a:t>
            </a:r>
            <a:r>
              <a:rPr lang="en" sz="1200" b="1" baseline="30000">
                <a:solidFill>
                  <a:schemeClr val="dk1"/>
                </a:solidFill>
              </a:rPr>
              <a:t>-1</a:t>
            </a:r>
            <a:r>
              <a:rPr lang="en" sz="1200" b="1">
                <a:solidFill>
                  <a:schemeClr val="dk1"/>
                </a:solidFill>
              </a:rPr>
              <a:t>)*10</a:t>
            </a:r>
            <a:r>
              <a:rPr lang="en" sz="1200" b="1" baseline="30000">
                <a:solidFill>
                  <a:schemeClr val="dk1"/>
                </a:solidFill>
              </a:rPr>
              <a:t>-10</a:t>
            </a:r>
            <a:endParaRPr sz="1200" b="1"/>
          </a:p>
        </p:txBody>
      </p:sp>
      <p:sp>
        <p:nvSpPr>
          <p:cNvPr id="360" name="Google Shape;360;p39"/>
          <p:cNvSpPr txBox="1"/>
          <p:nvPr/>
        </p:nvSpPr>
        <p:spPr>
          <a:xfrm>
            <a:off x="3135725" y="540375"/>
            <a:ext cx="3861300" cy="45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1"/>
                </a:solidFill>
                <a:highlight>
                  <a:srgbClr val="FFFF00"/>
                </a:highlight>
              </a:rPr>
              <a:t>SO</a:t>
            </a:r>
            <a:r>
              <a:rPr lang="en" sz="1200" b="1" baseline="-25000">
                <a:solidFill>
                  <a:schemeClr val="dk1"/>
                </a:solidFill>
                <a:highlight>
                  <a:srgbClr val="FFFF00"/>
                </a:highlight>
              </a:rPr>
              <a:t>2</a:t>
            </a:r>
            <a:r>
              <a:rPr lang="en" sz="1200" b="1">
                <a:solidFill>
                  <a:schemeClr val="dk1"/>
                </a:solidFill>
                <a:highlight>
                  <a:srgbClr val="FFFF00"/>
                </a:highlight>
              </a:rPr>
              <a:t> Emissions for MPAS 46-12 km Mesh</a:t>
            </a:r>
            <a:endParaRPr sz="1200" b="1">
              <a:solidFill>
                <a:schemeClr val="dk1"/>
              </a:solidFill>
              <a:highlight>
                <a:srgbClr val="FFFF00"/>
              </a:highlight>
            </a:endParaRPr>
          </a:p>
        </p:txBody>
      </p:sp>
      <p:pic>
        <p:nvPicPr>
          <p:cNvPr id="361" name="Google Shape;361;p39" descr="NOAA"/>
          <p:cNvPicPr preferRelativeResize="0"/>
          <p:nvPr/>
        </p:nvPicPr>
        <p:blipFill rotWithShape="1">
          <a:blip r:embed="rId4">
            <a:alphaModFix/>
          </a:blip>
          <a:srcRect/>
          <a:stretch/>
        </p:blipFill>
        <p:spPr>
          <a:xfrm>
            <a:off x="8119727" y="66535"/>
            <a:ext cx="936189" cy="936189"/>
          </a:xfrm>
          <a:prstGeom prst="rect">
            <a:avLst/>
          </a:prstGeom>
          <a:noFill/>
          <a:ln>
            <a:noFill/>
          </a:ln>
          <a:effectLst>
            <a:outerShdw dist="45791" dir="2021404" algn="ctr" rotWithShape="0">
              <a:srgbClr val="000066">
                <a:alpha val="498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pic>
        <p:nvPicPr>
          <p:cNvPr id="366" name="Google Shape;366;p40"/>
          <p:cNvPicPr preferRelativeResize="0"/>
          <p:nvPr/>
        </p:nvPicPr>
        <p:blipFill>
          <a:blip r:embed="rId3">
            <a:alphaModFix/>
          </a:blip>
          <a:stretch>
            <a:fillRect/>
          </a:stretch>
        </p:blipFill>
        <p:spPr>
          <a:xfrm>
            <a:off x="906388" y="470625"/>
            <a:ext cx="7329859" cy="4572000"/>
          </a:xfrm>
          <a:prstGeom prst="rect">
            <a:avLst/>
          </a:prstGeom>
          <a:noFill/>
          <a:ln>
            <a:noFill/>
          </a:ln>
        </p:spPr>
      </p:pic>
      <p:sp>
        <p:nvSpPr>
          <p:cNvPr id="367" name="Google Shape;367;p40"/>
          <p:cNvSpPr txBox="1"/>
          <p:nvPr/>
        </p:nvSpPr>
        <p:spPr>
          <a:xfrm>
            <a:off x="2116125" y="3633000"/>
            <a:ext cx="78675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highlight>
                  <a:srgbClr val="FFFF00"/>
                </a:highlight>
              </a:rPr>
              <a:t>CEDS 2014 (ship) + OMI-HTAP 2017 + 2016 Modeling Platform (U.S.)</a:t>
            </a:r>
            <a:endParaRPr sz="1200" b="1">
              <a:highlight>
                <a:srgbClr val="FFFF00"/>
              </a:highlight>
            </a:endParaRPr>
          </a:p>
        </p:txBody>
      </p:sp>
      <p:sp>
        <p:nvSpPr>
          <p:cNvPr id="368" name="Google Shape;368;p40"/>
          <p:cNvSpPr txBox="1"/>
          <p:nvPr/>
        </p:nvSpPr>
        <p:spPr>
          <a:xfrm>
            <a:off x="7552850" y="4175350"/>
            <a:ext cx="1285800" cy="47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1"/>
                </a:solidFill>
              </a:rPr>
              <a:t>(kg m</a:t>
            </a:r>
            <a:r>
              <a:rPr lang="en" sz="1200" b="1" baseline="30000">
                <a:solidFill>
                  <a:schemeClr val="dk1"/>
                </a:solidFill>
              </a:rPr>
              <a:t>2 </a:t>
            </a:r>
            <a:r>
              <a:rPr lang="en" sz="1200" b="1">
                <a:solidFill>
                  <a:schemeClr val="dk1"/>
                </a:solidFill>
              </a:rPr>
              <a:t>s</a:t>
            </a:r>
            <a:r>
              <a:rPr lang="en" sz="1200" b="1" baseline="30000">
                <a:solidFill>
                  <a:schemeClr val="dk1"/>
                </a:solidFill>
              </a:rPr>
              <a:t>-1</a:t>
            </a:r>
            <a:r>
              <a:rPr lang="en" sz="1200" b="1">
                <a:solidFill>
                  <a:schemeClr val="dk1"/>
                </a:solidFill>
              </a:rPr>
              <a:t>)*10</a:t>
            </a:r>
            <a:r>
              <a:rPr lang="en" sz="1200" b="1" baseline="30000">
                <a:solidFill>
                  <a:schemeClr val="dk1"/>
                </a:solidFill>
              </a:rPr>
              <a:t>-10</a:t>
            </a:r>
            <a:endParaRPr sz="1200" b="1"/>
          </a:p>
        </p:txBody>
      </p:sp>
      <p:sp>
        <p:nvSpPr>
          <p:cNvPr id="369" name="Google Shape;369;p40"/>
          <p:cNvSpPr txBox="1"/>
          <p:nvPr/>
        </p:nvSpPr>
        <p:spPr>
          <a:xfrm>
            <a:off x="3171075" y="519575"/>
            <a:ext cx="3861300" cy="51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1"/>
                </a:solidFill>
                <a:highlight>
                  <a:srgbClr val="FFFF00"/>
                </a:highlight>
              </a:rPr>
              <a:t>SO</a:t>
            </a:r>
            <a:r>
              <a:rPr lang="en" sz="1200" b="1" baseline="-25000">
                <a:solidFill>
                  <a:schemeClr val="dk1"/>
                </a:solidFill>
                <a:highlight>
                  <a:srgbClr val="FFFF00"/>
                </a:highlight>
              </a:rPr>
              <a:t>2</a:t>
            </a:r>
            <a:r>
              <a:rPr lang="en" sz="1200" b="1">
                <a:solidFill>
                  <a:schemeClr val="dk1"/>
                </a:solidFill>
                <a:highlight>
                  <a:srgbClr val="FFFF00"/>
                </a:highlight>
              </a:rPr>
              <a:t> Emissions for MPAS 46-12 km Mesh</a:t>
            </a:r>
            <a:endParaRPr sz="1200" b="1">
              <a:solidFill>
                <a:schemeClr val="dk1"/>
              </a:solidFill>
              <a:highlight>
                <a:srgbClr val="FFFF00"/>
              </a:highlight>
            </a:endParaRPr>
          </a:p>
        </p:txBody>
      </p:sp>
      <p:pic>
        <p:nvPicPr>
          <p:cNvPr id="370" name="Google Shape;370;p40" descr="NOAA"/>
          <p:cNvPicPr preferRelativeResize="0"/>
          <p:nvPr/>
        </p:nvPicPr>
        <p:blipFill rotWithShape="1">
          <a:blip r:embed="rId4">
            <a:alphaModFix/>
          </a:blip>
          <a:srcRect/>
          <a:stretch/>
        </p:blipFill>
        <p:spPr>
          <a:xfrm>
            <a:off x="8119727" y="66535"/>
            <a:ext cx="936189" cy="936189"/>
          </a:xfrm>
          <a:prstGeom prst="rect">
            <a:avLst/>
          </a:prstGeom>
          <a:noFill/>
          <a:ln>
            <a:noFill/>
          </a:ln>
          <a:effectLst>
            <a:outerShdw dist="45791" dir="2021404" algn="ctr" rotWithShape="0">
              <a:srgbClr val="000066">
                <a:alpha val="49800"/>
              </a:srgbClr>
            </a:outerShdw>
          </a:effectLst>
        </p:spPr>
      </p:pic>
      <p:sp>
        <p:nvSpPr>
          <p:cNvPr id="371" name="Google Shape;371;p40"/>
          <p:cNvSpPr txBox="1">
            <a:spLocks noGrp="1"/>
          </p:cNvSpPr>
          <p:nvPr>
            <p:ph type="title"/>
          </p:nvPr>
        </p:nvSpPr>
        <p:spPr>
          <a:xfrm>
            <a:off x="3390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NEXUS for the Model for Prediction Across Scales </a:t>
            </a:r>
            <a:endParaRPr/>
          </a:p>
          <a:p>
            <a:pPr marL="0" lvl="0" indent="0" algn="l" rtl="0">
              <a:spcBef>
                <a:spcPts val="0"/>
              </a:spcBef>
              <a:spcAft>
                <a:spcPts val="0"/>
              </a:spcAft>
              <a:buNone/>
            </a:pPr>
            <a:r>
              <a:rPr lang="en"/>
              <a:t> </a:t>
            </a:r>
            <a:endParaRPr baseline="30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41"/>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The Future of NEXUS </a:t>
            </a:r>
            <a:endParaRPr/>
          </a:p>
        </p:txBody>
      </p:sp>
      <p:sp>
        <p:nvSpPr>
          <p:cNvPr id="377" name="Google Shape;377;p41"/>
          <p:cNvSpPr txBox="1">
            <a:spLocks noGrp="1"/>
          </p:cNvSpPr>
          <p:nvPr>
            <p:ph type="body" idx="1"/>
          </p:nvPr>
        </p:nvSpPr>
        <p:spPr>
          <a:xfrm>
            <a:off x="67275" y="1112756"/>
            <a:ext cx="7886700" cy="3263400"/>
          </a:xfrm>
          <a:prstGeom prst="rect">
            <a:avLst/>
          </a:prstGeom>
        </p:spPr>
        <p:txBody>
          <a:bodyPr spcFirstLastPara="1" wrap="square" lIns="68575" tIns="34275" rIns="68575" bIns="34275" anchor="t" anchorCtr="0">
            <a:noAutofit/>
          </a:bodyPr>
          <a:lstStyle/>
          <a:p>
            <a:pPr marL="457200" lvl="0" indent="-342900" algn="l" rtl="0">
              <a:spcBef>
                <a:spcPts val="800"/>
              </a:spcBef>
              <a:spcAft>
                <a:spcPts val="0"/>
              </a:spcAft>
              <a:buSzPts val="1800"/>
              <a:buChar char="●"/>
            </a:pPr>
            <a:r>
              <a:rPr lang="en" sz="1800"/>
              <a:t>Coupled surface-atmosphere </a:t>
            </a:r>
            <a:endParaRPr sz="1800"/>
          </a:p>
          <a:p>
            <a:pPr marL="457200" lvl="0" indent="0" algn="l" rtl="0">
              <a:spcBef>
                <a:spcPts val="800"/>
              </a:spcBef>
              <a:spcAft>
                <a:spcPts val="0"/>
              </a:spcAft>
              <a:buNone/>
            </a:pPr>
            <a:r>
              <a:rPr lang="en" sz="1800"/>
              <a:t>exchange with NUOPC</a:t>
            </a:r>
            <a:endParaRPr sz="1800"/>
          </a:p>
          <a:p>
            <a:pPr marL="457200" lvl="0" indent="-342900" algn="l" rtl="0">
              <a:spcBef>
                <a:spcPts val="800"/>
              </a:spcBef>
              <a:spcAft>
                <a:spcPts val="0"/>
              </a:spcAft>
              <a:buSzPts val="1800"/>
              <a:buChar char="●"/>
            </a:pPr>
            <a:r>
              <a:rPr lang="en" sz="1800"/>
              <a:t>Interface with other </a:t>
            </a:r>
            <a:endParaRPr sz="1800"/>
          </a:p>
          <a:p>
            <a:pPr marL="457200" lvl="0" indent="0" algn="l" rtl="0">
              <a:spcBef>
                <a:spcPts val="800"/>
              </a:spcBef>
              <a:spcAft>
                <a:spcPts val="0"/>
              </a:spcAft>
              <a:buNone/>
            </a:pPr>
            <a:r>
              <a:rPr lang="en" sz="1800"/>
              <a:t>earth system components </a:t>
            </a:r>
            <a:endParaRPr sz="1800"/>
          </a:p>
          <a:p>
            <a:pPr marL="457200" lvl="0" indent="0" algn="l" rtl="0">
              <a:spcBef>
                <a:spcPts val="800"/>
              </a:spcBef>
              <a:spcAft>
                <a:spcPts val="0"/>
              </a:spcAft>
              <a:buNone/>
            </a:pPr>
            <a:r>
              <a:rPr lang="en" sz="1800"/>
              <a:t>(land, ocean, chem, etc).</a:t>
            </a:r>
            <a:endParaRPr sz="1800"/>
          </a:p>
          <a:p>
            <a:pPr marL="457200" lvl="0" indent="0" algn="l" rtl="0">
              <a:spcBef>
                <a:spcPts val="800"/>
              </a:spcBef>
              <a:spcAft>
                <a:spcPts val="0"/>
              </a:spcAft>
              <a:buNone/>
            </a:pPr>
            <a:endParaRPr sz="1800"/>
          </a:p>
          <a:p>
            <a:pPr marL="457200" lvl="0" indent="0" algn="l" rtl="0">
              <a:spcBef>
                <a:spcPts val="800"/>
              </a:spcBef>
              <a:spcAft>
                <a:spcPts val="0"/>
              </a:spcAft>
              <a:buNone/>
            </a:pPr>
            <a:endParaRPr sz="1800"/>
          </a:p>
        </p:txBody>
      </p:sp>
      <p:sp>
        <p:nvSpPr>
          <p:cNvPr id="378" name="Google Shape;378;p41"/>
          <p:cNvSpPr txBox="1"/>
          <p:nvPr/>
        </p:nvSpPr>
        <p:spPr>
          <a:xfrm>
            <a:off x="181575" y="3047725"/>
            <a:ext cx="3226800" cy="79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latin typeface="Calibri"/>
                <a:ea typeface="Calibri"/>
                <a:cs typeface="Calibri"/>
                <a:sym typeface="Calibri"/>
              </a:rPr>
              <a:t>National Unified Operational Prediction Capability</a:t>
            </a:r>
            <a:endParaRPr sz="1800" b="1">
              <a:latin typeface="Calibri"/>
              <a:ea typeface="Calibri"/>
              <a:cs typeface="Calibri"/>
              <a:sym typeface="Calibri"/>
            </a:endParaRPr>
          </a:p>
          <a:p>
            <a:pPr marL="0" lvl="0" indent="0" algn="ctr" rtl="0">
              <a:spcBef>
                <a:spcPts val="0"/>
              </a:spcBef>
              <a:spcAft>
                <a:spcPts val="0"/>
              </a:spcAft>
              <a:buNone/>
            </a:pPr>
            <a:r>
              <a:rPr lang="en" sz="1800" b="1">
                <a:latin typeface="Calibri"/>
                <a:ea typeface="Calibri"/>
                <a:cs typeface="Calibri"/>
                <a:sym typeface="Calibri"/>
              </a:rPr>
              <a:t>(NUOPC)</a:t>
            </a:r>
            <a:r>
              <a:rPr lang="en" sz="1800">
                <a:latin typeface="Calibri"/>
                <a:ea typeface="Calibri"/>
                <a:cs typeface="Calibri"/>
                <a:sym typeface="Calibri"/>
              </a:rPr>
              <a:t> </a:t>
            </a:r>
            <a:endParaRPr sz="1800">
              <a:latin typeface="Calibri"/>
              <a:ea typeface="Calibri"/>
              <a:cs typeface="Calibri"/>
              <a:sym typeface="Calibri"/>
            </a:endParaRPr>
          </a:p>
          <a:p>
            <a:pPr marL="0" lvl="0" indent="0" algn="ctr" rtl="0">
              <a:spcBef>
                <a:spcPts val="0"/>
              </a:spcBef>
              <a:spcAft>
                <a:spcPts val="0"/>
              </a:spcAft>
              <a:buNone/>
            </a:pPr>
            <a:r>
              <a:rPr lang="en" sz="1800">
                <a:solidFill>
                  <a:srgbClr val="38761D"/>
                </a:solidFill>
                <a:latin typeface="Calibri"/>
                <a:ea typeface="Calibri"/>
                <a:cs typeface="Calibri"/>
                <a:sym typeface="Calibri"/>
              </a:rPr>
              <a:t>Green = Driver</a:t>
            </a:r>
            <a:endParaRPr sz="1800">
              <a:solidFill>
                <a:srgbClr val="38761D"/>
              </a:solidFill>
              <a:latin typeface="Calibri"/>
              <a:ea typeface="Calibri"/>
              <a:cs typeface="Calibri"/>
              <a:sym typeface="Calibri"/>
            </a:endParaRPr>
          </a:p>
          <a:p>
            <a:pPr marL="0" lvl="0" indent="0" algn="ctr" rtl="0">
              <a:spcBef>
                <a:spcPts val="0"/>
              </a:spcBef>
              <a:spcAft>
                <a:spcPts val="0"/>
              </a:spcAft>
              <a:buNone/>
            </a:pPr>
            <a:r>
              <a:rPr lang="en" sz="1800">
                <a:solidFill>
                  <a:srgbClr val="CC4125"/>
                </a:solidFill>
                <a:latin typeface="Calibri"/>
                <a:ea typeface="Calibri"/>
                <a:cs typeface="Calibri"/>
                <a:sym typeface="Calibri"/>
              </a:rPr>
              <a:t>Orange = Mediator</a:t>
            </a:r>
            <a:endParaRPr sz="1800">
              <a:solidFill>
                <a:srgbClr val="CC4125"/>
              </a:solidFill>
              <a:latin typeface="Calibri"/>
              <a:ea typeface="Calibri"/>
              <a:cs typeface="Calibri"/>
              <a:sym typeface="Calibri"/>
            </a:endParaRPr>
          </a:p>
          <a:p>
            <a:pPr marL="0" lvl="0" indent="0" algn="ctr" rtl="0">
              <a:spcBef>
                <a:spcPts val="0"/>
              </a:spcBef>
              <a:spcAft>
                <a:spcPts val="0"/>
              </a:spcAft>
              <a:buNone/>
            </a:pPr>
            <a:r>
              <a:rPr lang="en" sz="1800">
                <a:solidFill>
                  <a:srgbClr val="0000FF"/>
                </a:solidFill>
                <a:latin typeface="Calibri"/>
                <a:ea typeface="Calibri"/>
                <a:cs typeface="Calibri"/>
                <a:sym typeface="Calibri"/>
              </a:rPr>
              <a:t>Blue =  Connector</a:t>
            </a:r>
            <a:endParaRPr sz="1800">
              <a:solidFill>
                <a:srgbClr val="0000FF"/>
              </a:solidFill>
              <a:latin typeface="Calibri"/>
              <a:ea typeface="Calibri"/>
              <a:cs typeface="Calibri"/>
              <a:sym typeface="Calibri"/>
            </a:endParaRPr>
          </a:p>
          <a:p>
            <a:pPr marL="0" lvl="0" indent="0" algn="ctr" rtl="0">
              <a:spcBef>
                <a:spcPts val="0"/>
              </a:spcBef>
              <a:spcAft>
                <a:spcPts val="0"/>
              </a:spcAft>
              <a:buNone/>
            </a:pPr>
            <a:r>
              <a:rPr lang="en" sz="1800">
                <a:solidFill>
                  <a:srgbClr val="F1C232"/>
                </a:solidFill>
                <a:latin typeface="Calibri"/>
                <a:ea typeface="Calibri"/>
                <a:cs typeface="Calibri"/>
                <a:sym typeface="Calibri"/>
              </a:rPr>
              <a:t>Yellow = Model</a:t>
            </a:r>
            <a:endParaRPr sz="1800">
              <a:solidFill>
                <a:srgbClr val="F1C232"/>
              </a:solidFill>
              <a:latin typeface="Calibri"/>
              <a:ea typeface="Calibri"/>
              <a:cs typeface="Calibri"/>
              <a:sym typeface="Calibri"/>
            </a:endParaRPr>
          </a:p>
        </p:txBody>
      </p:sp>
      <p:pic>
        <p:nvPicPr>
          <p:cNvPr id="379" name="Google Shape;379;p41"/>
          <p:cNvPicPr preferRelativeResize="0"/>
          <p:nvPr/>
        </p:nvPicPr>
        <p:blipFill>
          <a:blip r:embed="rId3">
            <a:alphaModFix/>
          </a:blip>
          <a:stretch>
            <a:fillRect/>
          </a:stretch>
        </p:blipFill>
        <p:spPr>
          <a:xfrm>
            <a:off x="3543650" y="1031850"/>
            <a:ext cx="4971703" cy="3840807"/>
          </a:xfrm>
          <a:prstGeom prst="rect">
            <a:avLst/>
          </a:prstGeom>
          <a:noFill/>
          <a:ln>
            <a:noFill/>
          </a:ln>
        </p:spPr>
      </p:pic>
      <p:pic>
        <p:nvPicPr>
          <p:cNvPr id="380" name="Google Shape;380;p41" descr="NOAA"/>
          <p:cNvPicPr preferRelativeResize="0"/>
          <p:nvPr/>
        </p:nvPicPr>
        <p:blipFill rotWithShape="1">
          <a:blip r:embed="rId4">
            <a:alphaModFix/>
          </a:blip>
          <a:srcRect/>
          <a:stretch/>
        </p:blipFill>
        <p:spPr>
          <a:xfrm>
            <a:off x="8119727" y="66535"/>
            <a:ext cx="936189" cy="936189"/>
          </a:xfrm>
          <a:prstGeom prst="rect">
            <a:avLst/>
          </a:prstGeom>
          <a:noFill/>
          <a:ln>
            <a:noFill/>
          </a:ln>
          <a:effectLst>
            <a:outerShdw dist="45791" dir="2021404" algn="ctr" rotWithShape="0">
              <a:srgbClr val="000066">
                <a:alpha val="498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Preliminary Summary and Collaboration </a:t>
            </a:r>
            <a:endParaRPr/>
          </a:p>
        </p:txBody>
      </p:sp>
      <p:sp>
        <p:nvSpPr>
          <p:cNvPr id="386" name="Google Shape;386;p42"/>
          <p:cNvSpPr txBox="1">
            <a:spLocks noGrp="1"/>
          </p:cNvSpPr>
          <p:nvPr>
            <p:ph type="body" idx="1"/>
          </p:nvPr>
        </p:nvSpPr>
        <p:spPr>
          <a:xfrm>
            <a:off x="311700" y="1088800"/>
            <a:ext cx="8520600" cy="15360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000000"/>
              </a:buClr>
              <a:buSzPts val="1800"/>
              <a:buChar char="●"/>
            </a:pPr>
            <a:r>
              <a:rPr lang="en">
                <a:solidFill>
                  <a:srgbClr val="000000"/>
                </a:solidFill>
              </a:rPr>
              <a:t>HEMCO is being adapted and developed at NOAA/ARL for NEXUS.</a:t>
            </a:r>
            <a:endParaRPr>
              <a:solidFill>
                <a:srgbClr val="000000"/>
              </a:solidFill>
            </a:endParaRPr>
          </a:p>
          <a:p>
            <a:pPr marL="457200" lvl="0" indent="-342900" algn="l" rtl="0">
              <a:lnSpc>
                <a:spcPct val="150000"/>
              </a:lnSpc>
              <a:spcBef>
                <a:spcPts val="0"/>
              </a:spcBef>
              <a:spcAft>
                <a:spcPts val="0"/>
              </a:spcAft>
              <a:buClr>
                <a:srgbClr val="000000"/>
              </a:buClr>
              <a:buSzPts val="1800"/>
              <a:buChar char="●"/>
            </a:pPr>
            <a:r>
              <a:rPr lang="en">
                <a:solidFill>
                  <a:srgbClr val="000000"/>
                </a:solidFill>
              </a:rPr>
              <a:t>Tests of updated emissions show impacts on GEFS-Aerosols/GOCART.</a:t>
            </a:r>
            <a:endParaRPr>
              <a:solidFill>
                <a:srgbClr val="000000"/>
              </a:solidFill>
            </a:endParaRPr>
          </a:p>
          <a:p>
            <a:pPr marL="457200" lvl="0" indent="-342900" algn="l" rtl="0">
              <a:lnSpc>
                <a:spcPct val="150000"/>
              </a:lnSpc>
              <a:spcBef>
                <a:spcPts val="0"/>
              </a:spcBef>
              <a:spcAft>
                <a:spcPts val="0"/>
              </a:spcAft>
              <a:buClr>
                <a:srgbClr val="000000"/>
              </a:buClr>
              <a:buSzPts val="1800"/>
              <a:buChar char="●"/>
            </a:pPr>
            <a:r>
              <a:rPr lang="en">
                <a:solidFill>
                  <a:srgbClr val="000000"/>
                </a:solidFill>
              </a:rPr>
              <a:t>FENGSHA dust extension and source map in HEMCO have major impacts.</a:t>
            </a:r>
            <a:endParaRPr>
              <a:solidFill>
                <a:srgbClr val="000000"/>
              </a:solidFill>
            </a:endParaRPr>
          </a:p>
          <a:p>
            <a:pPr marL="457200" lvl="0" indent="-342900" algn="l" rtl="0">
              <a:lnSpc>
                <a:spcPct val="150000"/>
              </a:lnSpc>
              <a:spcBef>
                <a:spcPts val="0"/>
              </a:spcBef>
              <a:spcAft>
                <a:spcPts val="0"/>
              </a:spcAft>
              <a:buClr>
                <a:srgbClr val="000000"/>
              </a:buClr>
              <a:buSzPts val="1800"/>
              <a:buChar char="●"/>
            </a:pPr>
            <a:r>
              <a:rPr lang="en">
                <a:solidFill>
                  <a:schemeClr val="dk1"/>
                </a:solidFill>
              </a:rPr>
              <a:t>Promise for NEXUS to replace current emission modeling system at NOAA.</a:t>
            </a:r>
            <a:endParaRPr>
              <a:solidFill>
                <a:srgbClr val="000000"/>
              </a:solidFill>
            </a:endParaRPr>
          </a:p>
          <a:p>
            <a:pPr marL="457200" lvl="0" indent="0" algn="l" rtl="0">
              <a:lnSpc>
                <a:spcPct val="150000"/>
              </a:lnSpc>
              <a:spcBef>
                <a:spcPts val="1600"/>
              </a:spcBef>
              <a:spcAft>
                <a:spcPts val="0"/>
              </a:spcAft>
              <a:buNone/>
            </a:pPr>
            <a:endParaRPr>
              <a:solidFill>
                <a:srgbClr val="000000"/>
              </a:solidFill>
            </a:endParaRPr>
          </a:p>
          <a:p>
            <a:pPr marL="457200" lvl="0" indent="0" algn="l" rtl="0">
              <a:lnSpc>
                <a:spcPct val="150000"/>
              </a:lnSpc>
              <a:spcBef>
                <a:spcPts val="1600"/>
              </a:spcBef>
              <a:spcAft>
                <a:spcPts val="1600"/>
              </a:spcAft>
              <a:buNone/>
            </a:pPr>
            <a:endParaRPr>
              <a:solidFill>
                <a:srgbClr val="000000"/>
              </a:solidFill>
            </a:endParaRPr>
          </a:p>
        </p:txBody>
      </p:sp>
      <p:sp>
        <p:nvSpPr>
          <p:cNvPr id="387" name="Google Shape;387;p42"/>
          <p:cNvSpPr txBox="1"/>
          <p:nvPr/>
        </p:nvSpPr>
        <p:spPr>
          <a:xfrm>
            <a:off x="-12" y="3908775"/>
            <a:ext cx="2872500" cy="45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dirty="0"/>
              <a:t>NASA/Harvard - HEMCO</a:t>
            </a:r>
            <a:r>
              <a:rPr lang="en" i="1" dirty="0"/>
              <a:t> </a:t>
            </a:r>
            <a:endParaRPr i="1" dirty="0"/>
          </a:p>
          <a:p>
            <a:pPr marL="0" lvl="0" indent="0" algn="ctr" rtl="0">
              <a:spcBef>
                <a:spcPts val="0"/>
              </a:spcBef>
              <a:spcAft>
                <a:spcPts val="0"/>
              </a:spcAft>
              <a:buNone/>
            </a:pPr>
            <a:r>
              <a:rPr lang="en" i="1" dirty="0"/>
              <a:t>GEOS-Chem</a:t>
            </a:r>
          </a:p>
          <a:p>
            <a:pPr marL="0" lvl="0" indent="0" algn="ctr" rtl="0">
              <a:spcBef>
                <a:spcPts val="0"/>
              </a:spcBef>
              <a:spcAft>
                <a:spcPts val="0"/>
              </a:spcAft>
              <a:buNone/>
            </a:pPr>
            <a:endParaRPr i="1" dirty="0"/>
          </a:p>
        </p:txBody>
      </p:sp>
      <p:sp>
        <p:nvSpPr>
          <p:cNvPr id="388" name="Google Shape;388;p42"/>
          <p:cNvSpPr txBox="1"/>
          <p:nvPr/>
        </p:nvSpPr>
        <p:spPr>
          <a:xfrm>
            <a:off x="3215588" y="2813938"/>
            <a:ext cx="2872500" cy="45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NOAA/ARL - NEXUS</a:t>
            </a:r>
            <a:r>
              <a:rPr lang="en" i="1"/>
              <a:t> </a:t>
            </a:r>
            <a:endParaRPr i="1"/>
          </a:p>
          <a:p>
            <a:pPr marL="0" lvl="0" indent="0" algn="ctr" rtl="0">
              <a:spcBef>
                <a:spcPts val="0"/>
              </a:spcBef>
              <a:spcAft>
                <a:spcPts val="0"/>
              </a:spcAft>
              <a:buNone/>
            </a:pPr>
            <a:r>
              <a:rPr lang="en" i="1"/>
              <a:t>GEFS-Aerosols</a:t>
            </a:r>
            <a:endParaRPr i="1"/>
          </a:p>
        </p:txBody>
      </p:sp>
      <p:sp>
        <p:nvSpPr>
          <p:cNvPr id="389" name="Google Shape;389;p42"/>
          <p:cNvSpPr txBox="1"/>
          <p:nvPr/>
        </p:nvSpPr>
        <p:spPr>
          <a:xfrm>
            <a:off x="6271488" y="3908775"/>
            <a:ext cx="2872500" cy="45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Other Orgs &amp; Models</a:t>
            </a:r>
            <a:r>
              <a:rPr lang="en" i="1"/>
              <a:t> </a:t>
            </a:r>
            <a:endParaRPr i="1"/>
          </a:p>
          <a:p>
            <a:pPr marL="0" lvl="0" indent="0" algn="ctr" rtl="0">
              <a:spcBef>
                <a:spcPts val="0"/>
              </a:spcBef>
              <a:spcAft>
                <a:spcPts val="0"/>
              </a:spcAft>
              <a:buNone/>
            </a:pPr>
            <a:r>
              <a:rPr lang="en" i="1"/>
              <a:t>(EPA, NCAR)</a:t>
            </a:r>
            <a:endParaRPr i="1"/>
          </a:p>
        </p:txBody>
      </p:sp>
      <p:sp>
        <p:nvSpPr>
          <p:cNvPr id="390" name="Google Shape;390;p42"/>
          <p:cNvSpPr/>
          <p:nvPr/>
        </p:nvSpPr>
        <p:spPr>
          <a:xfrm>
            <a:off x="2505863" y="3930075"/>
            <a:ext cx="1125000" cy="417300"/>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2"/>
          <p:cNvSpPr/>
          <p:nvPr/>
        </p:nvSpPr>
        <p:spPr>
          <a:xfrm>
            <a:off x="3680013" y="3332175"/>
            <a:ext cx="1957200" cy="1613100"/>
          </a:xfrm>
          <a:prstGeom prst="rect">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2"/>
          <p:cNvSpPr txBox="1"/>
          <p:nvPr/>
        </p:nvSpPr>
        <p:spPr>
          <a:xfrm>
            <a:off x="2611488" y="3980238"/>
            <a:ext cx="1301700" cy="22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t>Collaboration</a:t>
            </a:r>
            <a:endParaRPr sz="1000" i="1"/>
          </a:p>
        </p:txBody>
      </p:sp>
      <p:sp>
        <p:nvSpPr>
          <p:cNvPr id="393" name="Google Shape;393;p42"/>
          <p:cNvSpPr/>
          <p:nvPr/>
        </p:nvSpPr>
        <p:spPr>
          <a:xfrm>
            <a:off x="5672813" y="3930075"/>
            <a:ext cx="1125000" cy="417300"/>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2"/>
          <p:cNvSpPr txBox="1"/>
          <p:nvPr/>
        </p:nvSpPr>
        <p:spPr>
          <a:xfrm>
            <a:off x="5784888" y="3980250"/>
            <a:ext cx="1301700" cy="22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t>Collaboration</a:t>
            </a:r>
            <a:endParaRPr sz="1000" i="1"/>
          </a:p>
        </p:txBody>
      </p:sp>
      <p:sp>
        <p:nvSpPr>
          <p:cNvPr id="395" name="Google Shape;395;p42"/>
          <p:cNvSpPr txBox="1"/>
          <p:nvPr/>
        </p:nvSpPr>
        <p:spPr>
          <a:xfrm>
            <a:off x="3861738" y="3363950"/>
            <a:ext cx="1600800" cy="48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u="sng">
                <a:solidFill>
                  <a:srgbClr val="0000FF"/>
                </a:solidFill>
              </a:rPr>
              <a:t>Short-term Implementation</a:t>
            </a:r>
            <a:endParaRPr u="sng">
              <a:solidFill>
                <a:srgbClr val="0000FF"/>
              </a:solidFill>
            </a:endParaRPr>
          </a:p>
        </p:txBody>
      </p:sp>
      <p:sp>
        <p:nvSpPr>
          <p:cNvPr id="396" name="Google Shape;396;p42"/>
          <p:cNvSpPr txBox="1"/>
          <p:nvPr/>
        </p:nvSpPr>
        <p:spPr>
          <a:xfrm>
            <a:off x="3635288" y="4267600"/>
            <a:ext cx="2033100" cy="48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u="sng">
                <a:solidFill>
                  <a:srgbClr val="0000FF"/>
                </a:solidFill>
              </a:rPr>
              <a:t>Long-term Collaborative Science</a:t>
            </a:r>
            <a:endParaRPr u="sng">
              <a:solidFill>
                <a:srgbClr val="0000FF"/>
              </a:solidFill>
            </a:endParaRPr>
          </a:p>
        </p:txBody>
      </p:sp>
      <p:sp>
        <p:nvSpPr>
          <p:cNvPr id="397" name="Google Shape;397;p42"/>
          <p:cNvSpPr/>
          <p:nvPr/>
        </p:nvSpPr>
        <p:spPr>
          <a:xfrm>
            <a:off x="4472888" y="3939450"/>
            <a:ext cx="357900" cy="4173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8" name="Google Shape;398;p42" descr="NOAA"/>
          <p:cNvPicPr preferRelativeResize="0"/>
          <p:nvPr/>
        </p:nvPicPr>
        <p:blipFill rotWithShape="1">
          <a:blip r:embed="rId3">
            <a:alphaModFix/>
          </a:blip>
          <a:srcRect/>
          <a:stretch/>
        </p:blipFill>
        <p:spPr>
          <a:xfrm>
            <a:off x="8119727" y="66535"/>
            <a:ext cx="936189" cy="936189"/>
          </a:xfrm>
          <a:prstGeom prst="rect">
            <a:avLst/>
          </a:prstGeom>
          <a:noFill/>
          <a:ln>
            <a:noFill/>
          </a:ln>
          <a:effectLst>
            <a:outerShdw dist="45791" dir="2021404" algn="ctr" rotWithShape="0">
              <a:srgbClr val="000066">
                <a:alpha val="498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Motivation</a:t>
            </a:r>
            <a:endParaRPr sz="3000"/>
          </a:p>
        </p:txBody>
      </p:sp>
      <p:sp>
        <p:nvSpPr>
          <p:cNvPr id="140" name="Google Shape;140;p26"/>
          <p:cNvSpPr txBox="1">
            <a:spLocks noGrp="1"/>
          </p:cNvSpPr>
          <p:nvPr>
            <p:ph type="body" idx="1"/>
          </p:nvPr>
        </p:nvSpPr>
        <p:spPr>
          <a:xfrm>
            <a:off x="537625" y="1268025"/>
            <a:ext cx="8399100" cy="3263400"/>
          </a:xfrm>
          <a:prstGeom prst="rect">
            <a:avLst/>
          </a:prstGeom>
          <a:noFill/>
          <a:ln>
            <a:noFill/>
          </a:ln>
        </p:spPr>
        <p:txBody>
          <a:bodyPr spcFirstLastPara="1" wrap="square" lIns="68575" tIns="34275" rIns="68575" bIns="34275" anchor="t" anchorCtr="0">
            <a:noAutofit/>
          </a:bodyPr>
          <a:lstStyle/>
          <a:p>
            <a:pPr marL="457200" lvl="0" indent="-342900" algn="l" rtl="0">
              <a:lnSpc>
                <a:spcPct val="115000"/>
              </a:lnSpc>
              <a:spcBef>
                <a:spcPts val="0"/>
              </a:spcBef>
              <a:spcAft>
                <a:spcPts val="0"/>
              </a:spcAft>
              <a:buSzPts val="1800"/>
              <a:buChar char="•"/>
            </a:pPr>
            <a:r>
              <a:rPr lang="en" sz="1800"/>
              <a:t>Unified Forecast System (UFS) →  Aerosols and Atmospheric Composition (AAC) models. </a:t>
            </a:r>
            <a:endParaRPr sz="1800"/>
          </a:p>
          <a:p>
            <a:pPr marL="914400" lvl="0" indent="0" algn="l" rtl="0">
              <a:lnSpc>
                <a:spcPct val="115000"/>
              </a:lnSpc>
              <a:spcBef>
                <a:spcPts val="0"/>
              </a:spcBef>
              <a:spcAft>
                <a:spcPts val="0"/>
              </a:spcAft>
              <a:buNone/>
            </a:pPr>
            <a:endParaRPr sz="1800"/>
          </a:p>
          <a:p>
            <a:pPr marL="457200" lvl="0" indent="-342900" algn="l" rtl="0">
              <a:lnSpc>
                <a:spcPct val="115000"/>
              </a:lnSpc>
              <a:spcBef>
                <a:spcPts val="0"/>
              </a:spcBef>
              <a:spcAft>
                <a:spcPts val="0"/>
              </a:spcAft>
              <a:buSzPts val="1800"/>
              <a:buChar char="•"/>
            </a:pPr>
            <a:r>
              <a:rPr lang="en" sz="1800"/>
              <a:t>Emissions of gases and aerosols → critical components of AAC models.</a:t>
            </a:r>
            <a:endParaRPr sz="1800"/>
          </a:p>
          <a:p>
            <a:pPr marL="1371600" lvl="0" indent="0" algn="l" rtl="0">
              <a:lnSpc>
                <a:spcPct val="115000"/>
              </a:lnSpc>
              <a:spcBef>
                <a:spcPts val="0"/>
              </a:spcBef>
              <a:spcAft>
                <a:spcPts val="0"/>
              </a:spcAft>
              <a:buNone/>
            </a:pPr>
            <a:endParaRPr sz="1800"/>
          </a:p>
          <a:p>
            <a:pPr marL="457200" lvl="0" indent="-342900" algn="l" rtl="0">
              <a:lnSpc>
                <a:spcPct val="115000"/>
              </a:lnSpc>
              <a:spcBef>
                <a:spcPts val="0"/>
              </a:spcBef>
              <a:spcAft>
                <a:spcPts val="0"/>
              </a:spcAft>
              <a:buSzPts val="1800"/>
              <a:buChar char="•"/>
            </a:pPr>
            <a:r>
              <a:rPr lang="en" sz="1800"/>
              <a:t>Needs→ Adaptable system to provide AAC models with emissions inputs.</a:t>
            </a:r>
            <a:endParaRPr sz="1800"/>
          </a:p>
          <a:p>
            <a:pPr marL="1371600" lvl="0" indent="0" algn="l" rtl="0">
              <a:lnSpc>
                <a:spcPct val="115000"/>
              </a:lnSpc>
              <a:spcBef>
                <a:spcPts val="0"/>
              </a:spcBef>
              <a:spcAft>
                <a:spcPts val="0"/>
              </a:spcAft>
              <a:buNone/>
            </a:pPr>
            <a:endParaRPr sz="1800"/>
          </a:p>
          <a:p>
            <a:pPr marL="457200" lvl="0" indent="-342900" algn="l" rtl="0">
              <a:lnSpc>
                <a:spcPct val="115000"/>
              </a:lnSpc>
              <a:spcBef>
                <a:spcPts val="0"/>
              </a:spcBef>
              <a:spcAft>
                <a:spcPts val="0"/>
              </a:spcAft>
              <a:buSzPts val="1800"/>
              <a:buChar char="•"/>
            </a:pPr>
            <a:r>
              <a:rPr lang="en" sz="1800"/>
              <a:t>Needs→ Surface-atmosphere exchange interface with different model components. </a:t>
            </a:r>
            <a:endParaRPr sz="1800"/>
          </a:p>
          <a:p>
            <a:pPr marL="1371600" lvl="0" indent="0" algn="l" rtl="0">
              <a:lnSpc>
                <a:spcPct val="115000"/>
              </a:lnSpc>
              <a:spcBef>
                <a:spcPts val="0"/>
              </a:spcBef>
              <a:spcAft>
                <a:spcPts val="0"/>
              </a:spcAft>
              <a:buNone/>
            </a:pPr>
            <a:endParaRPr sz="1800"/>
          </a:p>
          <a:p>
            <a:pPr marL="457200" lvl="0" indent="-342900" algn="l" rtl="0">
              <a:lnSpc>
                <a:spcPct val="115000"/>
              </a:lnSpc>
              <a:spcBef>
                <a:spcPts val="0"/>
              </a:spcBef>
              <a:spcAft>
                <a:spcPts val="0"/>
              </a:spcAft>
              <a:buSzPts val="1800"/>
              <a:buChar char="•"/>
            </a:pPr>
            <a:r>
              <a:rPr lang="en" sz="1800"/>
              <a:t>Air Resources Laboratory (ARL) is playing a significant role in the UFS development.</a:t>
            </a:r>
            <a:endParaRPr sz="1800"/>
          </a:p>
          <a:p>
            <a:pPr marL="1371600" lvl="0" indent="0" algn="l" rtl="0">
              <a:lnSpc>
                <a:spcPct val="115000"/>
              </a:lnSpc>
              <a:spcBef>
                <a:spcPts val="0"/>
              </a:spcBef>
              <a:spcAft>
                <a:spcPts val="0"/>
              </a:spcAft>
              <a:buNone/>
            </a:pPr>
            <a:endParaRPr sz="1800"/>
          </a:p>
          <a:p>
            <a:pPr marL="457200" lvl="0" indent="0" algn="l" rtl="0">
              <a:lnSpc>
                <a:spcPct val="115000"/>
              </a:lnSpc>
              <a:spcBef>
                <a:spcPts val="0"/>
              </a:spcBef>
              <a:spcAft>
                <a:spcPts val="0"/>
              </a:spcAft>
              <a:buNone/>
            </a:pPr>
            <a:endParaRPr sz="1800"/>
          </a:p>
        </p:txBody>
      </p:sp>
      <p:pic>
        <p:nvPicPr>
          <p:cNvPr id="141" name="Google Shape;141;p26" descr="NOAA"/>
          <p:cNvPicPr preferRelativeResize="0"/>
          <p:nvPr/>
        </p:nvPicPr>
        <p:blipFill rotWithShape="1">
          <a:blip r:embed="rId3">
            <a:alphaModFix/>
          </a:blip>
          <a:srcRect/>
          <a:stretch/>
        </p:blipFill>
        <p:spPr>
          <a:xfrm>
            <a:off x="8119727" y="66535"/>
            <a:ext cx="936189" cy="936189"/>
          </a:xfrm>
          <a:prstGeom prst="rect">
            <a:avLst/>
          </a:prstGeom>
          <a:noFill/>
          <a:ln>
            <a:noFill/>
          </a:ln>
          <a:effectLst>
            <a:outerShdw dist="45791" dir="2021404" algn="ctr" rotWithShape="0">
              <a:srgbClr val="000066">
                <a:alpha val="498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7"/>
          <p:cNvSpPr txBox="1">
            <a:spLocks noGrp="1"/>
          </p:cNvSpPr>
          <p:nvPr>
            <p:ph type="title"/>
          </p:nvPr>
        </p:nvSpPr>
        <p:spPr>
          <a:xfrm>
            <a:off x="46025" y="391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Harvard-NASA Emissions Component -  HEMCO</a:t>
            </a:r>
            <a:endParaRPr sz="2400"/>
          </a:p>
        </p:txBody>
      </p:sp>
      <p:sp>
        <p:nvSpPr>
          <p:cNvPr id="147" name="Google Shape;147;p27"/>
          <p:cNvSpPr txBox="1"/>
          <p:nvPr/>
        </p:nvSpPr>
        <p:spPr>
          <a:xfrm>
            <a:off x="580200" y="4453250"/>
            <a:ext cx="8058600" cy="6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highlight>
                  <a:srgbClr val="FFFFFF"/>
                </a:highlight>
                <a:latin typeface="Verdana"/>
                <a:ea typeface="Verdana"/>
                <a:cs typeface="Verdana"/>
                <a:sym typeface="Verdana"/>
              </a:rPr>
              <a:t>Keller, C. A., Long, M. S., Yantosca, R. M., Da Silva, A. M., Pawson, S., and Jacob, D. J.: HEMCO v1.0: a versatile, ESMF-compliant component for calculating emissions in atmospheric models, Geosci. Model Dev., 7, 1409-1417, https://doi.org/10.5194/gmd-7-1409-2014, 2014.</a:t>
            </a:r>
            <a:endParaRPr b="1"/>
          </a:p>
        </p:txBody>
      </p:sp>
      <p:pic>
        <p:nvPicPr>
          <p:cNvPr id="148" name="Google Shape;148;p27"/>
          <p:cNvPicPr preferRelativeResize="0"/>
          <p:nvPr/>
        </p:nvPicPr>
        <p:blipFill>
          <a:blip r:embed="rId3">
            <a:alphaModFix/>
          </a:blip>
          <a:stretch>
            <a:fillRect/>
          </a:stretch>
        </p:blipFill>
        <p:spPr>
          <a:xfrm>
            <a:off x="454150" y="554913"/>
            <a:ext cx="4793334" cy="3894575"/>
          </a:xfrm>
          <a:prstGeom prst="rect">
            <a:avLst/>
          </a:prstGeom>
          <a:noFill/>
          <a:ln>
            <a:noFill/>
          </a:ln>
        </p:spPr>
      </p:pic>
      <p:sp>
        <p:nvSpPr>
          <p:cNvPr id="149" name="Google Shape;149;p27"/>
          <p:cNvSpPr txBox="1">
            <a:spLocks noGrp="1"/>
          </p:cNvSpPr>
          <p:nvPr>
            <p:ph type="body" idx="1"/>
          </p:nvPr>
        </p:nvSpPr>
        <p:spPr>
          <a:xfrm>
            <a:off x="5664750" y="863538"/>
            <a:ext cx="2787300" cy="3416400"/>
          </a:xfrm>
          <a:prstGeom prst="rect">
            <a:avLst/>
          </a:prstGeom>
        </p:spPr>
        <p:txBody>
          <a:bodyPr spcFirstLastPara="1" wrap="square" lIns="91425" tIns="91425" rIns="91425" bIns="91425" anchor="t" anchorCtr="0">
            <a:noAutofit/>
          </a:bodyPr>
          <a:lstStyle/>
          <a:p>
            <a:pPr indent="-304800">
              <a:buClr>
                <a:srgbClr val="000000"/>
              </a:buClr>
              <a:buSzPts val="1200"/>
            </a:pPr>
            <a:r>
              <a:rPr lang="en-US" sz="1200" dirty="0">
                <a:solidFill>
                  <a:srgbClr val="000000"/>
                </a:solidFill>
              </a:rPr>
              <a:t>HEMCO is currently used within the GEOS-Chem model. </a:t>
            </a:r>
          </a:p>
          <a:p>
            <a:pPr marL="457200" lvl="0" indent="-304800" algn="l" rtl="0">
              <a:spcBef>
                <a:spcPts val="0"/>
              </a:spcBef>
              <a:spcAft>
                <a:spcPts val="0"/>
              </a:spcAft>
              <a:buClr>
                <a:srgbClr val="000000"/>
              </a:buClr>
              <a:buSzPts val="1200"/>
              <a:buChar char="●"/>
            </a:pPr>
            <a:endParaRPr lang="en" sz="1200" dirty="0">
              <a:solidFill>
                <a:srgbClr val="000000"/>
              </a:solidFill>
            </a:endParaRPr>
          </a:p>
          <a:p>
            <a:pPr marL="457200" lvl="0" indent="-304800" algn="l" rtl="0">
              <a:spcBef>
                <a:spcPts val="0"/>
              </a:spcBef>
              <a:spcAft>
                <a:spcPts val="0"/>
              </a:spcAft>
              <a:buClr>
                <a:srgbClr val="000000"/>
              </a:buClr>
              <a:buSzPts val="1200"/>
              <a:buChar char="●"/>
            </a:pPr>
            <a:r>
              <a:rPr lang="en" sz="1200" dirty="0">
                <a:solidFill>
                  <a:srgbClr val="000000"/>
                </a:solidFill>
              </a:rPr>
              <a:t>HEMCO computes emissions from different sources, regions, and species for use in atmospheric models.</a:t>
            </a:r>
            <a:endParaRPr sz="1200" dirty="0">
              <a:solidFill>
                <a:srgbClr val="000000"/>
              </a:solidFill>
            </a:endParaRPr>
          </a:p>
          <a:p>
            <a:pPr marL="457200" lvl="0" indent="-304800" algn="l" rtl="0">
              <a:spcBef>
                <a:spcPts val="1600"/>
              </a:spcBef>
              <a:spcAft>
                <a:spcPts val="0"/>
              </a:spcAft>
              <a:buClr>
                <a:srgbClr val="000000"/>
              </a:buClr>
              <a:buSzPts val="1200"/>
              <a:buChar char="●"/>
            </a:pPr>
            <a:r>
              <a:rPr lang="en" sz="1200" dirty="0">
                <a:solidFill>
                  <a:srgbClr val="000000"/>
                </a:solidFill>
              </a:rPr>
              <a:t>HEMCO is fully compliant with the Earth System Modeling Framework (ESMF) environment.</a:t>
            </a:r>
            <a:endParaRPr sz="1200" dirty="0">
              <a:solidFill>
                <a:srgbClr val="000000"/>
              </a:solidFill>
            </a:endParaRPr>
          </a:p>
          <a:p>
            <a:pPr marL="457200" lvl="0" indent="-304800" algn="l" rtl="0">
              <a:lnSpc>
                <a:spcPct val="150000"/>
              </a:lnSpc>
              <a:spcBef>
                <a:spcPts val="1600"/>
              </a:spcBef>
              <a:spcAft>
                <a:spcPts val="0"/>
              </a:spcAft>
              <a:buClr>
                <a:srgbClr val="000000"/>
              </a:buClr>
              <a:buSzPts val="1200"/>
              <a:buChar char="●"/>
            </a:pPr>
            <a:r>
              <a:rPr lang="en" sz="1200" dirty="0">
                <a:solidFill>
                  <a:srgbClr val="000000"/>
                </a:solidFill>
              </a:rPr>
              <a:t>HEMCO </a:t>
            </a:r>
            <a:r>
              <a:rPr lang="en-US" sz="1200" dirty="0">
                <a:solidFill>
                  <a:srgbClr val="000000"/>
                </a:solidFill>
              </a:rPr>
              <a:t>can</a:t>
            </a:r>
            <a:r>
              <a:rPr lang="en" sz="1200" dirty="0">
                <a:solidFill>
                  <a:srgbClr val="000000"/>
                </a:solidFill>
              </a:rPr>
              <a:t> run both online and offline.</a:t>
            </a:r>
            <a:endParaRPr sz="1200" dirty="0">
              <a:solidFill>
                <a:srgbClr val="000000"/>
              </a:solidFill>
            </a:endParaRPr>
          </a:p>
          <a:p>
            <a:pPr marL="0" lvl="0" indent="0" algn="l" rtl="0">
              <a:lnSpc>
                <a:spcPct val="150000"/>
              </a:lnSpc>
              <a:spcBef>
                <a:spcPts val="1600"/>
              </a:spcBef>
              <a:spcAft>
                <a:spcPts val="1600"/>
              </a:spcAft>
              <a:buNone/>
            </a:pPr>
            <a:endParaRPr sz="1200" dirty="0">
              <a:solidFill>
                <a:srgbClr val="000000"/>
              </a:solidFill>
            </a:endParaRPr>
          </a:p>
        </p:txBody>
      </p:sp>
      <p:pic>
        <p:nvPicPr>
          <p:cNvPr id="150" name="Google Shape;150;p27" descr="NOAA"/>
          <p:cNvPicPr preferRelativeResize="0"/>
          <p:nvPr/>
        </p:nvPicPr>
        <p:blipFill rotWithShape="1">
          <a:blip r:embed="rId4">
            <a:alphaModFix/>
          </a:blip>
          <a:srcRect/>
          <a:stretch/>
        </p:blipFill>
        <p:spPr>
          <a:xfrm>
            <a:off x="8119727" y="66535"/>
            <a:ext cx="936189" cy="936189"/>
          </a:xfrm>
          <a:prstGeom prst="rect">
            <a:avLst/>
          </a:prstGeom>
          <a:noFill/>
          <a:ln>
            <a:noFill/>
          </a:ln>
          <a:effectLst>
            <a:outerShdw dist="45791" dir="2021404" algn="ctr" rotWithShape="0">
              <a:srgbClr val="000066">
                <a:alpha val="498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a:spLocks noGrp="1"/>
          </p:cNvSpPr>
          <p:nvPr>
            <p:ph type="title"/>
          </p:nvPr>
        </p:nvSpPr>
        <p:spPr>
          <a:xfrm>
            <a:off x="628650" y="474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Clr>
                <a:schemeClr val="dk1"/>
              </a:buClr>
              <a:buSzPts val="1100"/>
              <a:buFont typeface="Arial"/>
              <a:buNone/>
            </a:pPr>
            <a:r>
              <a:rPr lang="en" sz="2800">
                <a:latin typeface="Arial"/>
                <a:ea typeface="Arial"/>
                <a:cs typeface="Arial"/>
                <a:sym typeface="Arial"/>
              </a:rPr>
              <a:t>What does HEMCO do already?</a:t>
            </a:r>
            <a:endParaRPr sz="1100"/>
          </a:p>
        </p:txBody>
      </p:sp>
      <p:grpSp>
        <p:nvGrpSpPr>
          <p:cNvPr id="156" name="Google Shape;156;p28"/>
          <p:cNvGrpSpPr/>
          <p:nvPr/>
        </p:nvGrpSpPr>
        <p:grpSpPr>
          <a:xfrm>
            <a:off x="4572000" y="532836"/>
            <a:ext cx="4421080" cy="4459744"/>
            <a:chOff x="582167" y="-121369"/>
            <a:chExt cx="5571310" cy="5507506"/>
          </a:xfrm>
        </p:grpSpPr>
        <p:sp>
          <p:nvSpPr>
            <p:cNvPr id="157" name="Google Shape;157;p28"/>
            <p:cNvSpPr/>
            <p:nvPr/>
          </p:nvSpPr>
          <p:spPr>
            <a:xfrm>
              <a:off x="2453420" y="1782277"/>
              <a:ext cx="1828800" cy="1828800"/>
            </a:xfrm>
            <a:prstGeom prst="ellipse">
              <a:avLst/>
            </a:prstGeom>
            <a:solidFill>
              <a:schemeClr val="dk1"/>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58" name="Google Shape;158;p28"/>
            <p:cNvSpPr txBox="1"/>
            <p:nvPr/>
          </p:nvSpPr>
          <p:spPr>
            <a:xfrm>
              <a:off x="2422100" y="2050090"/>
              <a:ext cx="1916400" cy="1293300"/>
            </a:xfrm>
            <a:prstGeom prst="rect">
              <a:avLst/>
            </a:prstGeom>
            <a:noFill/>
            <a:ln>
              <a:noFill/>
            </a:ln>
          </p:spPr>
          <p:txBody>
            <a:bodyPr spcFirstLastPara="1" wrap="square" lIns="28575" tIns="28575" rIns="28575" bIns="28575" anchor="ctr" anchorCtr="0">
              <a:noAutofit/>
            </a:bodyPr>
            <a:lstStyle/>
            <a:p>
              <a:pPr marL="0" marR="0" lvl="0" indent="0" algn="ctr" rtl="0">
                <a:lnSpc>
                  <a:spcPct val="90000"/>
                </a:lnSpc>
                <a:spcBef>
                  <a:spcPts val="0"/>
                </a:spcBef>
                <a:spcAft>
                  <a:spcPts val="0"/>
                </a:spcAft>
                <a:buClr>
                  <a:schemeClr val="lt1"/>
                </a:buClr>
                <a:buSzPts val="2300"/>
                <a:buFont typeface="Calibri"/>
                <a:buNone/>
              </a:pPr>
              <a:r>
                <a:rPr lang="en" sz="2300" b="0" i="0" u="none" strike="noStrike" cap="none">
                  <a:solidFill>
                    <a:schemeClr val="lt1"/>
                  </a:solidFill>
                  <a:latin typeface="Calibri"/>
                  <a:ea typeface="Calibri"/>
                  <a:cs typeface="Calibri"/>
                  <a:sym typeface="Calibri"/>
                </a:rPr>
                <a:t>HEMCO</a:t>
              </a:r>
              <a:endParaRPr sz="1100"/>
            </a:p>
          </p:txBody>
        </p:sp>
        <p:sp>
          <p:nvSpPr>
            <p:cNvPr id="159" name="Google Shape;159;p28"/>
            <p:cNvSpPr/>
            <p:nvPr/>
          </p:nvSpPr>
          <p:spPr>
            <a:xfrm rot="5400000">
              <a:off x="3226802" y="1286041"/>
              <a:ext cx="282000" cy="476400"/>
            </a:xfrm>
            <a:prstGeom prst="rightArrow">
              <a:avLst>
                <a:gd name="adj1" fmla="val 60000"/>
                <a:gd name="adj2" fmla="val 50000"/>
              </a:avLst>
            </a:prstGeom>
            <a:solidFill>
              <a:srgbClr val="ABBADE"/>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60" name="Google Shape;160;p28"/>
            <p:cNvSpPr txBox="1"/>
            <p:nvPr/>
          </p:nvSpPr>
          <p:spPr>
            <a:xfrm rot="5400000">
              <a:off x="3269081" y="1338991"/>
              <a:ext cx="197400" cy="2859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alibri"/>
                <a:buNone/>
              </a:pPr>
              <a:endParaRPr sz="1500" b="0" i="0" u="none" strike="noStrike" cap="none">
                <a:solidFill>
                  <a:schemeClr val="lt1"/>
                </a:solidFill>
                <a:latin typeface="Calibri"/>
                <a:ea typeface="Calibri"/>
                <a:cs typeface="Calibri"/>
                <a:sym typeface="Calibri"/>
              </a:endParaRPr>
            </a:p>
          </p:txBody>
        </p:sp>
        <p:sp>
          <p:nvSpPr>
            <p:cNvPr id="161" name="Google Shape;161;p28"/>
            <p:cNvSpPr/>
            <p:nvPr/>
          </p:nvSpPr>
          <p:spPr>
            <a:xfrm>
              <a:off x="2682022" y="-121369"/>
              <a:ext cx="1371600" cy="1371600"/>
            </a:xfrm>
            <a:prstGeom prst="ellipse">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62" name="Google Shape;162;p28"/>
            <p:cNvSpPr txBox="1"/>
            <p:nvPr/>
          </p:nvSpPr>
          <p:spPr>
            <a:xfrm>
              <a:off x="2882888" y="79497"/>
              <a:ext cx="969900" cy="9699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900"/>
                <a:buFont typeface="Calibri"/>
                <a:buNone/>
              </a:pPr>
              <a:r>
                <a:rPr lang="en" sz="900" b="1" i="0" u="none" strike="noStrike" cap="none">
                  <a:solidFill>
                    <a:schemeClr val="lt1"/>
                  </a:solidFill>
                  <a:latin typeface="Calibri"/>
                  <a:ea typeface="Calibri"/>
                  <a:cs typeface="Calibri"/>
                  <a:sym typeface="Calibri"/>
                </a:rPr>
                <a:t>Aerosols</a:t>
              </a:r>
              <a:endParaRPr sz="1100"/>
            </a:p>
          </p:txBody>
        </p:sp>
        <p:sp>
          <p:nvSpPr>
            <p:cNvPr id="163" name="Google Shape;163;p28"/>
            <p:cNvSpPr/>
            <p:nvPr/>
          </p:nvSpPr>
          <p:spPr>
            <a:xfrm rot="7799575">
              <a:off x="3980570" y="1560307"/>
              <a:ext cx="281939" cy="476339"/>
            </a:xfrm>
            <a:prstGeom prst="rightArrow">
              <a:avLst>
                <a:gd name="adj1" fmla="val 60000"/>
                <a:gd name="adj2" fmla="val 50000"/>
              </a:avLst>
            </a:prstGeom>
            <a:solidFill>
              <a:srgbClr val="ABBADE"/>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64" name="Google Shape;164;p28"/>
            <p:cNvSpPr txBox="1"/>
            <p:nvPr/>
          </p:nvSpPr>
          <p:spPr>
            <a:xfrm rot="7800375">
              <a:off x="4049910" y="1623297"/>
              <a:ext cx="197396" cy="28578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alibri"/>
                <a:buNone/>
              </a:pPr>
              <a:endParaRPr sz="1500" b="0" i="0" u="none" strike="noStrike" cap="none">
                <a:solidFill>
                  <a:schemeClr val="lt1"/>
                </a:solidFill>
                <a:latin typeface="Calibri"/>
                <a:ea typeface="Calibri"/>
                <a:cs typeface="Calibri"/>
                <a:sym typeface="Calibri"/>
              </a:endParaRPr>
            </a:p>
          </p:txBody>
        </p:sp>
        <p:sp>
          <p:nvSpPr>
            <p:cNvPr id="165" name="Google Shape;165;p28"/>
            <p:cNvSpPr/>
            <p:nvPr/>
          </p:nvSpPr>
          <p:spPr>
            <a:xfrm>
              <a:off x="4052605" y="377481"/>
              <a:ext cx="1371600" cy="1371600"/>
            </a:xfrm>
            <a:prstGeom prst="ellipse">
              <a:avLst/>
            </a:prstGeom>
            <a:solidFill>
              <a:srgbClr val="C00000"/>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66" name="Google Shape;166;p28"/>
            <p:cNvSpPr txBox="1"/>
            <p:nvPr/>
          </p:nvSpPr>
          <p:spPr>
            <a:xfrm>
              <a:off x="4253471" y="578347"/>
              <a:ext cx="969900" cy="9699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900"/>
                <a:buFont typeface="Calibri"/>
                <a:buNone/>
              </a:pPr>
              <a:r>
                <a:rPr lang="en" sz="900" b="1" i="0" u="none" strike="noStrike" cap="none">
                  <a:solidFill>
                    <a:schemeClr val="lt1"/>
                  </a:solidFill>
                  <a:latin typeface="Calibri"/>
                  <a:ea typeface="Calibri"/>
                  <a:cs typeface="Calibri"/>
                  <a:sym typeface="Calibri"/>
                </a:rPr>
                <a:t>Anthropogenic</a:t>
              </a:r>
              <a:endParaRPr sz="1100"/>
            </a:p>
            <a:p>
              <a:pPr marL="0" marR="0" lvl="0" indent="0" algn="ctr" rtl="0">
                <a:lnSpc>
                  <a:spcPct val="90000"/>
                </a:lnSpc>
                <a:spcBef>
                  <a:spcPts val="300"/>
                </a:spcBef>
                <a:spcAft>
                  <a:spcPts val="0"/>
                </a:spcAft>
                <a:buClr>
                  <a:schemeClr val="lt1"/>
                </a:buClr>
                <a:buSzPts val="900"/>
                <a:buFont typeface="Calibri"/>
                <a:buNone/>
              </a:pPr>
              <a:r>
                <a:rPr lang="en" sz="900" b="1" i="0" u="none" strike="noStrike" cap="none">
                  <a:solidFill>
                    <a:schemeClr val="lt1"/>
                  </a:solidFill>
                  <a:latin typeface="Calibri"/>
                  <a:ea typeface="Calibri"/>
                  <a:cs typeface="Calibri"/>
                  <a:sym typeface="Calibri"/>
                </a:rPr>
                <a:t>&amp;</a:t>
              </a:r>
              <a:endParaRPr sz="1100"/>
            </a:p>
            <a:p>
              <a:pPr marL="0" marR="0" lvl="0" indent="0" algn="ctr" rtl="0">
                <a:lnSpc>
                  <a:spcPct val="90000"/>
                </a:lnSpc>
                <a:spcBef>
                  <a:spcPts val="300"/>
                </a:spcBef>
                <a:spcAft>
                  <a:spcPts val="0"/>
                </a:spcAft>
                <a:buClr>
                  <a:schemeClr val="lt1"/>
                </a:buClr>
                <a:buSzPts val="900"/>
                <a:buFont typeface="Calibri"/>
                <a:buNone/>
              </a:pPr>
              <a:r>
                <a:rPr lang="en" sz="900" b="1" i="0" u="none" strike="noStrike" cap="none">
                  <a:solidFill>
                    <a:schemeClr val="lt1"/>
                  </a:solidFill>
                  <a:latin typeface="Calibri"/>
                  <a:ea typeface="Calibri"/>
                  <a:cs typeface="Calibri"/>
                  <a:sym typeface="Calibri"/>
                </a:rPr>
                <a:t>Biofuel </a:t>
              </a:r>
              <a:endParaRPr sz="1100"/>
            </a:p>
          </p:txBody>
        </p:sp>
        <p:sp>
          <p:nvSpPr>
            <p:cNvPr id="167" name="Google Shape;167;p28"/>
            <p:cNvSpPr/>
            <p:nvPr/>
          </p:nvSpPr>
          <p:spPr>
            <a:xfrm rot="10137193">
              <a:off x="4381566" y="2254952"/>
              <a:ext cx="281822" cy="476272"/>
            </a:xfrm>
            <a:prstGeom prst="rightArrow">
              <a:avLst>
                <a:gd name="adj1" fmla="val 60000"/>
                <a:gd name="adj2" fmla="val 50000"/>
              </a:avLst>
            </a:prstGeom>
            <a:solidFill>
              <a:srgbClr val="ABBADE"/>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68" name="Google Shape;168;p28"/>
            <p:cNvSpPr txBox="1"/>
            <p:nvPr/>
          </p:nvSpPr>
          <p:spPr>
            <a:xfrm rot="10137794">
              <a:off x="4465171" y="2342025"/>
              <a:ext cx="197452" cy="28582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alibri"/>
                <a:buNone/>
              </a:pPr>
              <a:endParaRPr sz="1500" b="0" i="0" u="none" strike="noStrike" cap="none">
                <a:solidFill>
                  <a:schemeClr val="lt1"/>
                </a:solidFill>
                <a:latin typeface="Calibri"/>
                <a:ea typeface="Calibri"/>
                <a:cs typeface="Calibri"/>
                <a:sym typeface="Calibri"/>
              </a:endParaRPr>
            </a:p>
          </p:txBody>
        </p:sp>
        <p:sp>
          <p:nvSpPr>
            <p:cNvPr id="169" name="Google Shape;169;p28"/>
            <p:cNvSpPr/>
            <p:nvPr/>
          </p:nvSpPr>
          <p:spPr>
            <a:xfrm>
              <a:off x="4781877" y="1640617"/>
              <a:ext cx="1371600" cy="1371600"/>
            </a:xfrm>
            <a:prstGeom prst="ellipse">
              <a:avLst/>
            </a:prstGeom>
            <a:solidFill>
              <a:srgbClr val="548135"/>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70" name="Google Shape;170;p28"/>
            <p:cNvSpPr txBox="1"/>
            <p:nvPr/>
          </p:nvSpPr>
          <p:spPr>
            <a:xfrm>
              <a:off x="4982743" y="1841483"/>
              <a:ext cx="969900" cy="9699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900"/>
                <a:buFont typeface="Calibri"/>
                <a:buNone/>
              </a:pPr>
              <a:r>
                <a:rPr lang="en" sz="900" b="1" i="0" u="none" strike="noStrike" cap="none">
                  <a:solidFill>
                    <a:schemeClr val="lt1"/>
                  </a:solidFill>
                  <a:latin typeface="Calibri"/>
                  <a:ea typeface="Calibri"/>
                  <a:cs typeface="Calibri"/>
                  <a:sym typeface="Calibri"/>
                </a:rPr>
                <a:t>Halogens</a:t>
              </a:r>
              <a:endParaRPr sz="1100"/>
            </a:p>
          </p:txBody>
        </p:sp>
        <p:sp>
          <p:nvSpPr>
            <p:cNvPr id="171" name="Google Shape;171;p28"/>
            <p:cNvSpPr/>
            <p:nvPr/>
          </p:nvSpPr>
          <p:spPr>
            <a:xfrm rot="-8532953">
              <a:off x="4242139" y="3044671"/>
              <a:ext cx="282036" cy="476401"/>
            </a:xfrm>
            <a:prstGeom prst="rightArrow">
              <a:avLst>
                <a:gd name="adj1" fmla="val 60000"/>
                <a:gd name="adj2" fmla="val 50000"/>
              </a:avLst>
            </a:prstGeom>
            <a:solidFill>
              <a:srgbClr val="ABBADE"/>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72" name="Google Shape;172;p28"/>
            <p:cNvSpPr txBox="1"/>
            <p:nvPr/>
          </p:nvSpPr>
          <p:spPr>
            <a:xfrm rot="-8533459">
              <a:off x="4317955" y="3165893"/>
              <a:ext cx="197365" cy="28587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alibri"/>
                <a:buNone/>
              </a:pPr>
              <a:endParaRPr sz="1500" b="0" i="0" u="none" strike="noStrike" cap="none">
                <a:solidFill>
                  <a:schemeClr val="lt1"/>
                </a:solidFill>
                <a:latin typeface="Calibri"/>
                <a:ea typeface="Calibri"/>
                <a:cs typeface="Calibri"/>
                <a:sym typeface="Calibri"/>
              </a:endParaRPr>
            </a:p>
          </p:txBody>
        </p:sp>
        <p:sp>
          <p:nvSpPr>
            <p:cNvPr id="173" name="Google Shape;173;p28"/>
            <p:cNvSpPr/>
            <p:nvPr/>
          </p:nvSpPr>
          <p:spPr>
            <a:xfrm>
              <a:off x="4528604" y="3077003"/>
              <a:ext cx="1371600" cy="1371600"/>
            </a:xfrm>
            <a:prstGeom prst="ellipse">
              <a:avLst/>
            </a:prstGeom>
            <a:solidFill>
              <a:srgbClr val="7F6000"/>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74" name="Google Shape;174;p28"/>
            <p:cNvSpPr txBox="1"/>
            <p:nvPr/>
          </p:nvSpPr>
          <p:spPr>
            <a:xfrm>
              <a:off x="4729470" y="3277869"/>
              <a:ext cx="969900" cy="9699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900"/>
                <a:buFont typeface="Calibri"/>
                <a:buNone/>
              </a:pPr>
              <a:r>
                <a:rPr lang="en" sz="900" b="1" i="0" u="none" strike="noStrike" cap="none">
                  <a:solidFill>
                    <a:schemeClr val="lt1"/>
                  </a:solidFill>
                  <a:latin typeface="Calibri"/>
                  <a:ea typeface="Calibri"/>
                  <a:cs typeface="Calibri"/>
                  <a:sym typeface="Calibri"/>
                </a:rPr>
                <a:t>Natural Sources</a:t>
              </a:r>
              <a:endParaRPr sz="1100"/>
            </a:p>
          </p:txBody>
        </p:sp>
        <p:sp>
          <p:nvSpPr>
            <p:cNvPr id="175" name="Google Shape;175;p28"/>
            <p:cNvSpPr/>
            <p:nvPr/>
          </p:nvSpPr>
          <p:spPr>
            <a:xfrm rot="-6283869">
              <a:off x="3627830" y="3560389"/>
              <a:ext cx="281968" cy="476182"/>
            </a:xfrm>
            <a:prstGeom prst="rightArrow">
              <a:avLst>
                <a:gd name="adj1" fmla="val 60000"/>
                <a:gd name="adj2" fmla="val 50000"/>
              </a:avLst>
            </a:prstGeom>
            <a:solidFill>
              <a:srgbClr val="ABBADE"/>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76" name="Google Shape;176;p28"/>
            <p:cNvSpPr txBox="1"/>
            <p:nvPr/>
          </p:nvSpPr>
          <p:spPr>
            <a:xfrm rot="-6287806">
              <a:off x="3680821" y="3696433"/>
              <a:ext cx="197344" cy="28575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alibri"/>
                <a:buNone/>
              </a:pPr>
              <a:endParaRPr sz="1500" b="0" i="0" u="none" strike="noStrike" cap="none">
                <a:solidFill>
                  <a:schemeClr val="lt1"/>
                </a:solidFill>
                <a:latin typeface="Calibri"/>
                <a:ea typeface="Calibri"/>
                <a:cs typeface="Calibri"/>
                <a:sym typeface="Calibri"/>
              </a:endParaRPr>
            </a:p>
          </p:txBody>
        </p:sp>
        <p:sp>
          <p:nvSpPr>
            <p:cNvPr id="177" name="Google Shape;177;p28"/>
            <p:cNvSpPr/>
            <p:nvPr/>
          </p:nvSpPr>
          <p:spPr>
            <a:xfrm>
              <a:off x="3411294" y="4014537"/>
              <a:ext cx="1371600" cy="1371600"/>
            </a:xfrm>
            <a:prstGeom prst="ellipse">
              <a:avLst/>
            </a:prstGeom>
            <a:solidFill>
              <a:srgbClr val="7F7F7F"/>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78" name="Google Shape;178;p28"/>
            <p:cNvSpPr txBox="1"/>
            <p:nvPr/>
          </p:nvSpPr>
          <p:spPr>
            <a:xfrm>
              <a:off x="3612160" y="4215403"/>
              <a:ext cx="969900" cy="9699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900"/>
                <a:buFont typeface="Calibri"/>
                <a:buNone/>
              </a:pPr>
              <a:r>
                <a:rPr lang="en" sz="900" b="1" i="0" u="none" strike="noStrike" cap="none">
                  <a:solidFill>
                    <a:schemeClr val="lt1"/>
                  </a:solidFill>
                  <a:latin typeface="Calibri"/>
                  <a:ea typeface="Calibri"/>
                  <a:cs typeface="Calibri"/>
                  <a:sym typeface="Calibri"/>
                </a:rPr>
                <a:t>Non-Emission </a:t>
              </a:r>
              <a:r>
                <a:rPr lang="en" sz="900" b="1">
                  <a:solidFill>
                    <a:schemeClr val="lt1"/>
                  </a:solidFill>
                  <a:latin typeface="Calibri"/>
                  <a:ea typeface="Calibri"/>
                  <a:cs typeface="Calibri"/>
                  <a:sym typeface="Calibri"/>
                </a:rPr>
                <a:t>D</a:t>
              </a:r>
              <a:r>
                <a:rPr lang="en" sz="900" b="1" i="0" u="none" strike="noStrike" cap="none">
                  <a:solidFill>
                    <a:schemeClr val="lt1"/>
                  </a:solidFill>
                  <a:latin typeface="Calibri"/>
                  <a:ea typeface="Calibri"/>
                  <a:cs typeface="Calibri"/>
                  <a:sym typeface="Calibri"/>
                </a:rPr>
                <a:t>ata</a:t>
              </a:r>
              <a:endParaRPr sz="1100"/>
            </a:p>
            <a:p>
              <a:pPr marL="0" marR="0" lvl="0" indent="0" algn="ctr" rtl="0">
                <a:lnSpc>
                  <a:spcPct val="90000"/>
                </a:lnSpc>
                <a:spcBef>
                  <a:spcPts val="300"/>
                </a:spcBef>
                <a:spcAft>
                  <a:spcPts val="0"/>
                </a:spcAft>
                <a:buClr>
                  <a:schemeClr val="lt1"/>
                </a:buClr>
                <a:buSzPts val="900"/>
                <a:buFont typeface="Calibri"/>
                <a:buNone/>
              </a:pPr>
              <a:r>
                <a:rPr lang="en" sz="900" b="1" i="0" u="none" strike="noStrike" cap="none">
                  <a:solidFill>
                    <a:schemeClr val="lt1"/>
                  </a:solidFill>
                  <a:latin typeface="Calibri"/>
                  <a:ea typeface="Calibri"/>
                  <a:cs typeface="Calibri"/>
                  <a:sym typeface="Calibri"/>
                </a:rPr>
                <a:t>(Satellite O</a:t>
              </a:r>
              <a:r>
                <a:rPr lang="en" sz="900" b="1" i="0" u="none" strike="noStrike" cap="none" baseline="-25000">
                  <a:solidFill>
                    <a:schemeClr val="lt1"/>
                  </a:solidFill>
                  <a:latin typeface="Calibri"/>
                  <a:ea typeface="Calibri"/>
                  <a:cs typeface="Calibri"/>
                  <a:sym typeface="Calibri"/>
                </a:rPr>
                <a:t>3</a:t>
              </a:r>
              <a:r>
                <a:rPr lang="en" sz="900" b="1" i="0" u="none" strike="noStrike" cap="none">
                  <a:solidFill>
                    <a:schemeClr val="lt1"/>
                  </a:solidFill>
                  <a:latin typeface="Calibri"/>
                  <a:ea typeface="Calibri"/>
                  <a:cs typeface="Calibri"/>
                  <a:sym typeface="Calibri"/>
                </a:rPr>
                <a:t>, LAI, Albedo, etc.)</a:t>
              </a:r>
              <a:endParaRPr sz="1100"/>
            </a:p>
          </p:txBody>
        </p:sp>
        <p:sp>
          <p:nvSpPr>
            <p:cNvPr id="179" name="Google Shape;179;p28"/>
            <p:cNvSpPr/>
            <p:nvPr/>
          </p:nvSpPr>
          <p:spPr>
            <a:xfrm rot="-4201326">
              <a:off x="2825803" y="3560281"/>
              <a:ext cx="281861" cy="476321"/>
            </a:xfrm>
            <a:prstGeom prst="rightArrow">
              <a:avLst>
                <a:gd name="adj1" fmla="val 60000"/>
                <a:gd name="adj2" fmla="val 50000"/>
              </a:avLst>
            </a:prstGeom>
            <a:solidFill>
              <a:srgbClr val="ABBADE"/>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80" name="Google Shape;180;p28"/>
            <p:cNvSpPr txBox="1"/>
            <p:nvPr/>
          </p:nvSpPr>
          <p:spPr>
            <a:xfrm rot="6600326">
              <a:off x="2853749" y="3695218"/>
              <a:ext cx="197305" cy="28575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alibri"/>
                <a:buNone/>
              </a:pPr>
              <a:endParaRPr sz="1500" b="0" i="0" u="none" strike="noStrike" cap="none">
                <a:solidFill>
                  <a:schemeClr val="lt1"/>
                </a:solidFill>
                <a:latin typeface="Calibri"/>
                <a:ea typeface="Calibri"/>
                <a:cs typeface="Calibri"/>
                <a:sym typeface="Calibri"/>
              </a:endParaRPr>
            </a:p>
          </p:txBody>
        </p:sp>
        <p:sp>
          <p:nvSpPr>
            <p:cNvPr id="181" name="Google Shape;181;p28"/>
            <p:cNvSpPr/>
            <p:nvPr/>
          </p:nvSpPr>
          <p:spPr>
            <a:xfrm>
              <a:off x="1952750" y="4014537"/>
              <a:ext cx="1371600" cy="1371600"/>
            </a:xfrm>
            <a:prstGeom prst="ellipse">
              <a:avLst/>
            </a:prstGeom>
            <a:solidFill>
              <a:srgbClr val="7030A0"/>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82" name="Google Shape;182;p28"/>
            <p:cNvSpPr txBox="1"/>
            <p:nvPr/>
          </p:nvSpPr>
          <p:spPr>
            <a:xfrm>
              <a:off x="2153616" y="4215403"/>
              <a:ext cx="969900" cy="9699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900"/>
                <a:buFont typeface="Calibri"/>
                <a:buNone/>
              </a:pPr>
              <a:r>
                <a:rPr lang="en" sz="900" b="1" i="0" u="none" strike="noStrike" cap="none">
                  <a:solidFill>
                    <a:schemeClr val="lt1"/>
                  </a:solidFill>
                  <a:latin typeface="Calibri"/>
                  <a:ea typeface="Calibri"/>
                  <a:cs typeface="Calibri"/>
                  <a:sym typeface="Calibri"/>
                </a:rPr>
                <a:t>Anthropogenic </a:t>
              </a:r>
              <a:endParaRPr sz="1100"/>
            </a:p>
            <a:p>
              <a:pPr marL="0" marR="0" lvl="0" indent="0" algn="ctr" rtl="0">
                <a:lnSpc>
                  <a:spcPct val="90000"/>
                </a:lnSpc>
                <a:spcBef>
                  <a:spcPts val="300"/>
                </a:spcBef>
                <a:spcAft>
                  <a:spcPts val="0"/>
                </a:spcAft>
                <a:buClr>
                  <a:schemeClr val="lt1"/>
                </a:buClr>
                <a:buSzPts val="900"/>
                <a:buFont typeface="Calibri"/>
                <a:buNone/>
              </a:pPr>
              <a:r>
                <a:rPr lang="en" sz="900" b="1" i="0" u="none" strike="noStrike" cap="none">
                  <a:solidFill>
                    <a:schemeClr val="lt1"/>
                  </a:solidFill>
                  <a:latin typeface="Calibri"/>
                  <a:ea typeface="Calibri"/>
                  <a:cs typeface="Calibri"/>
                  <a:sym typeface="Calibri"/>
                </a:rPr>
                <a:t>Aircraft </a:t>
              </a:r>
              <a:endParaRPr sz="1100"/>
            </a:p>
            <a:p>
              <a:pPr marL="0" marR="0" lvl="0" indent="0" algn="ctr" rtl="0">
                <a:lnSpc>
                  <a:spcPct val="90000"/>
                </a:lnSpc>
                <a:spcBef>
                  <a:spcPts val="300"/>
                </a:spcBef>
                <a:spcAft>
                  <a:spcPts val="0"/>
                </a:spcAft>
                <a:buClr>
                  <a:schemeClr val="lt1"/>
                </a:buClr>
                <a:buSzPts val="900"/>
                <a:buFont typeface="Calibri"/>
                <a:buNone/>
              </a:pPr>
              <a:r>
                <a:rPr lang="en" sz="900" b="1" i="0" u="none" strike="noStrike" cap="none">
                  <a:solidFill>
                    <a:schemeClr val="lt1"/>
                  </a:solidFill>
                  <a:latin typeface="Calibri"/>
                  <a:ea typeface="Calibri"/>
                  <a:cs typeface="Calibri"/>
                  <a:sym typeface="Calibri"/>
                </a:rPr>
                <a:t>&amp;</a:t>
              </a:r>
              <a:endParaRPr sz="1100"/>
            </a:p>
            <a:p>
              <a:pPr marL="0" marR="0" lvl="0" indent="0" algn="ctr" rtl="0">
                <a:lnSpc>
                  <a:spcPct val="90000"/>
                </a:lnSpc>
                <a:spcBef>
                  <a:spcPts val="300"/>
                </a:spcBef>
                <a:spcAft>
                  <a:spcPts val="0"/>
                </a:spcAft>
                <a:buClr>
                  <a:schemeClr val="lt1"/>
                </a:buClr>
                <a:buSzPts val="900"/>
                <a:buFont typeface="Calibri"/>
                <a:buNone/>
              </a:pPr>
              <a:r>
                <a:rPr lang="en" sz="900" b="1" i="0" u="none" strike="noStrike" cap="none">
                  <a:solidFill>
                    <a:schemeClr val="lt1"/>
                  </a:solidFill>
                  <a:latin typeface="Calibri"/>
                  <a:ea typeface="Calibri"/>
                  <a:cs typeface="Calibri"/>
                  <a:sym typeface="Calibri"/>
                </a:rPr>
                <a:t>Ship</a:t>
              </a:r>
              <a:endParaRPr sz="1100"/>
            </a:p>
          </p:txBody>
        </p:sp>
        <p:sp>
          <p:nvSpPr>
            <p:cNvPr id="183" name="Google Shape;183;p28"/>
            <p:cNvSpPr/>
            <p:nvPr/>
          </p:nvSpPr>
          <p:spPr>
            <a:xfrm rot="-1762461">
              <a:off x="2211436" y="3044788"/>
              <a:ext cx="281949" cy="476191"/>
            </a:xfrm>
            <a:prstGeom prst="rightArrow">
              <a:avLst>
                <a:gd name="adj1" fmla="val 60000"/>
                <a:gd name="adj2" fmla="val 50000"/>
              </a:avLst>
            </a:prstGeom>
            <a:solidFill>
              <a:srgbClr val="ABBADE"/>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84" name="Google Shape;184;p28"/>
            <p:cNvSpPr txBox="1"/>
            <p:nvPr/>
          </p:nvSpPr>
          <p:spPr>
            <a:xfrm rot="9035403">
              <a:off x="2216919" y="3160753"/>
              <a:ext cx="197330" cy="28585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alibri"/>
                <a:buNone/>
              </a:pPr>
              <a:endParaRPr sz="1500" b="0" i="0" u="none" strike="noStrike" cap="none">
                <a:solidFill>
                  <a:schemeClr val="lt1"/>
                </a:solidFill>
                <a:latin typeface="Calibri"/>
                <a:ea typeface="Calibri"/>
                <a:cs typeface="Calibri"/>
                <a:sym typeface="Calibri"/>
              </a:endParaRPr>
            </a:p>
          </p:txBody>
        </p:sp>
        <p:sp>
          <p:nvSpPr>
            <p:cNvPr id="185" name="Google Shape;185;p28"/>
            <p:cNvSpPr/>
            <p:nvPr/>
          </p:nvSpPr>
          <p:spPr>
            <a:xfrm>
              <a:off x="835441" y="3077003"/>
              <a:ext cx="1371600" cy="1371600"/>
            </a:xfrm>
            <a:prstGeom prst="ellipse">
              <a:avLst/>
            </a:prstGeom>
            <a:solidFill>
              <a:srgbClr val="E424C9"/>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86" name="Google Shape;186;p28"/>
            <p:cNvSpPr txBox="1"/>
            <p:nvPr/>
          </p:nvSpPr>
          <p:spPr>
            <a:xfrm>
              <a:off x="1036307" y="3277869"/>
              <a:ext cx="969900" cy="9699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900"/>
                <a:buFont typeface="Calibri"/>
                <a:buNone/>
              </a:pPr>
              <a:r>
                <a:rPr lang="en" sz="900" b="1" i="0" u="none" strike="noStrike" cap="none">
                  <a:solidFill>
                    <a:schemeClr val="lt1"/>
                  </a:solidFill>
                  <a:latin typeface="Calibri"/>
                  <a:ea typeface="Calibri"/>
                  <a:cs typeface="Calibri"/>
                  <a:sym typeface="Calibri"/>
                </a:rPr>
                <a:t>HEMCO Extensions</a:t>
              </a:r>
              <a:endParaRPr sz="1100"/>
            </a:p>
            <a:p>
              <a:pPr marL="0" marR="0" lvl="0" indent="0" algn="ctr" rtl="0">
                <a:lnSpc>
                  <a:spcPct val="90000"/>
                </a:lnSpc>
                <a:spcBef>
                  <a:spcPts val="300"/>
                </a:spcBef>
                <a:spcAft>
                  <a:spcPts val="0"/>
                </a:spcAft>
                <a:buClr>
                  <a:schemeClr val="lt1"/>
                </a:buClr>
                <a:buSzPts val="900"/>
                <a:buFont typeface="Calibri"/>
                <a:buNone/>
              </a:pPr>
              <a:r>
                <a:rPr lang="en" sz="900" b="1" i="0" u="none" strike="noStrike" cap="none">
                  <a:solidFill>
                    <a:schemeClr val="lt1"/>
                  </a:solidFill>
                  <a:latin typeface="Calibri"/>
                  <a:ea typeface="Calibri"/>
                  <a:cs typeface="Calibri"/>
                  <a:sym typeface="Calibri"/>
                </a:rPr>
                <a:t>(Dust, Sea-Salt Biogenic, etc.)</a:t>
              </a:r>
              <a:endParaRPr sz="1100"/>
            </a:p>
          </p:txBody>
        </p:sp>
        <p:sp>
          <p:nvSpPr>
            <p:cNvPr id="187" name="Google Shape;187;p28"/>
            <p:cNvSpPr/>
            <p:nvPr/>
          </p:nvSpPr>
          <p:spPr>
            <a:xfrm rot="598996">
              <a:off x="2072163" y="2254865"/>
              <a:ext cx="282071" cy="476450"/>
            </a:xfrm>
            <a:prstGeom prst="rightArrow">
              <a:avLst>
                <a:gd name="adj1" fmla="val 60000"/>
                <a:gd name="adj2" fmla="val 50000"/>
              </a:avLst>
            </a:prstGeom>
            <a:solidFill>
              <a:srgbClr val="ABBADE"/>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88" name="Google Shape;188;p28"/>
            <p:cNvSpPr txBox="1"/>
            <p:nvPr/>
          </p:nvSpPr>
          <p:spPr>
            <a:xfrm rot="-10201337">
              <a:off x="2072772" y="2342956"/>
              <a:ext cx="197385" cy="28572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alibri"/>
                <a:buNone/>
              </a:pPr>
              <a:endParaRPr sz="1500" b="0" i="0" u="none" strike="noStrike" cap="none">
                <a:solidFill>
                  <a:schemeClr val="lt1"/>
                </a:solidFill>
                <a:latin typeface="Calibri"/>
                <a:ea typeface="Calibri"/>
                <a:cs typeface="Calibri"/>
                <a:sym typeface="Calibri"/>
              </a:endParaRPr>
            </a:p>
          </p:txBody>
        </p:sp>
        <p:sp>
          <p:nvSpPr>
            <p:cNvPr id="189" name="Google Shape;189;p28"/>
            <p:cNvSpPr/>
            <p:nvPr/>
          </p:nvSpPr>
          <p:spPr>
            <a:xfrm>
              <a:off x="582167" y="1640617"/>
              <a:ext cx="1371600" cy="1371600"/>
            </a:xfrm>
            <a:prstGeom prst="ellipse">
              <a:avLst/>
            </a:prstGeom>
            <a:solidFill>
              <a:srgbClr val="FF0000"/>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0" name="Google Shape;190;p28"/>
            <p:cNvSpPr txBox="1"/>
            <p:nvPr/>
          </p:nvSpPr>
          <p:spPr>
            <a:xfrm>
              <a:off x="783033" y="1841483"/>
              <a:ext cx="969900" cy="9699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900"/>
                <a:buFont typeface="Calibri"/>
                <a:buNone/>
              </a:pPr>
              <a:r>
                <a:rPr lang="en" sz="900" b="1" i="0" u="none" strike="noStrike" cap="none">
                  <a:solidFill>
                    <a:schemeClr val="lt1"/>
                  </a:solidFill>
                  <a:latin typeface="Calibri"/>
                  <a:ea typeface="Calibri"/>
                  <a:cs typeface="Calibri"/>
                  <a:sym typeface="Calibri"/>
                </a:rPr>
                <a:t>Biomass Burning </a:t>
              </a:r>
              <a:endParaRPr sz="1100"/>
            </a:p>
          </p:txBody>
        </p:sp>
        <p:sp>
          <p:nvSpPr>
            <p:cNvPr id="191" name="Google Shape;191;p28"/>
            <p:cNvSpPr/>
            <p:nvPr/>
          </p:nvSpPr>
          <p:spPr>
            <a:xfrm rot="2539619">
              <a:off x="2473289" y="1560400"/>
              <a:ext cx="282018" cy="476333"/>
            </a:xfrm>
            <a:prstGeom prst="rightArrow">
              <a:avLst>
                <a:gd name="adj1" fmla="val 60000"/>
                <a:gd name="adj2" fmla="val 50000"/>
              </a:avLst>
            </a:prstGeom>
            <a:solidFill>
              <a:srgbClr val="ABBADE"/>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2" name="Google Shape;192;p28"/>
            <p:cNvSpPr txBox="1"/>
            <p:nvPr/>
          </p:nvSpPr>
          <p:spPr>
            <a:xfrm rot="-8259007">
              <a:off x="2484380" y="1627184"/>
              <a:ext cx="197282" cy="28583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alibri"/>
                <a:buNone/>
              </a:pPr>
              <a:endParaRPr sz="1500" b="0" i="0" u="none" strike="noStrike" cap="none">
                <a:solidFill>
                  <a:schemeClr val="lt1"/>
                </a:solidFill>
                <a:latin typeface="Calibri"/>
                <a:ea typeface="Calibri"/>
                <a:cs typeface="Calibri"/>
                <a:sym typeface="Calibri"/>
              </a:endParaRPr>
            </a:p>
          </p:txBody>
        </p:sp>
        <p:sp>
          <p:nvSpPr>
            <p:cNvPr id="193" name="Google Shape;193;p28"/>
            <p:cNvSpPr/>
            <p:nvPr/>
          </p:nvSpPr>
          <p:spPr>
            <a:xfrm>
              <a:off x="1311439" y="377481"/>
              <a:ext cx="1371600" cy="1371600"/>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4" name="Google Shape;194;p28"/>
            <p:cNvSpPr txBox="1"/>
            <p:nvPr/>
          </p:nvSpPr>
          <p:spPr>
            <a:xfrm>
              <a:off x="1512305" y="578347"/>
              <a:ext cx="969900" cy="9699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900"/>
                <a:buFont typeface="Calibri"/>
                <a:buNone/>
              </a:pPr>
              <a:r>
                <a:rPr lang="en" sz="900" b="1" i="0" u="none" strike="noStrike" cap="none">
                  <a:solidFill>
                    <a:schemeClr val="lt1"/>
                  </a:solidFill>
                  <a:latin typeface="Calibri"/>
                  <a:ea typeface="Calibri"/>
                  <a:cs typeface="Calibri"/>
                  <a:sym typeface="Calibri"/>
                </a:rPr>
                <a:t>Historical</a:t>
              </a:r>
              <a:endParaRPr sz="1100"/>
            </a:p>
            <a:p>
              <a:pPr marL="0" marR="0" lvl="0" indent="0" algn="ctr" rtl="0">
                <a:lnSpc>
                  <a:spcPct val="90000"/>
                </a:lnSpc>
                <a:spcBef>
                  <a:spcPts val="300"/>
                </a:spcBef>
                <a:spcAft>
                  <a:spcPts val="0"/>
                </a:spcAft>
                <a:buClr>
                  <a:schemeClr val="lt1"/>
                </a:buClr>
                <a:buSzPts val="900"/>
                <a:buFont typeface="Calibri"/>
                <a:buNone/>
              </a:pPr>
              <a:r>
                <a:rPr lang="en" sz="900" b="1" i="0" u="none" strike="noStrike" cap="none">
                  <a:solidFill>
                    <a:schemeClr val="lt1"/>
                  </a:solidFill>
                  <a:latin typeface="Calibri"/>
                  <a:ea typeface="Calibri"/>
                  <a:cs typeface="Calibri"/>
                  <a:sym typeface="Calibri"/>
                </a:rPr>
                <a:t> &amp;</a:t>
              </a:r>
              <a:endParaRPr sz="1100"/>
            </a:p>
            <a:p>
              <a:pPr marL="0" marR="0" lvl="0" indent="0" algn="ctr" rtl="0">
                <a:lnSpc>
                  <a:spcPct val="90000"/>
                </a:lnSpc>
                <a:spcBef>
                  <a:spcPts val="300"/>
                </a:spcBef>
                <a:spcAft>
                  <a:spcPts val="0"/>
                </a:spcAft>
                <a:buClr>
                  <a:schemeClr val="lt1"/>
                </a:buClr>
                <a:buSzPts val="900"/>
                <a:buFont typeface="Calibri"/>
                <a:buNone/>
              </a:pPr>
              <a:r>
                <a:rPr lang="en" sz="900" b="1" i="0" u="none" strike="noStrike" cap="none">
                  <a:solidFill>
                    <a:schemeClr val="lt1"/>
                  </a:solidFill>
                  <a:latin typeface="Calibri"/>
                  <a:ea typeface="Calibri"/>
                  <a:cs typeface="Calibri"/>
                  <a:sym typeface="Calibri"/>
                </a:rPr>
                <a:t>Future Projections</a:t>
              </a:r>
              <a:endParaRPr sz="1100"/>
            </a:p>
            <a:p>
              <a:pPr marL="0" marR="0" lvl="0" indent="0" algn="ctr" rtl="0">
                <a:lnSpc>
                  <a:spcPct val="90000"/>
                </a:lnSpc>
                <a:spcBef>
                  <a:spcPts val="300"/>
                </a:spcBef>
                <a:spcAft>
                  <a:spcPts val="0"/>
                </a:spcAft>
                <a:buClr>
                  <a:schemeClr val="lt1"/>
                </a:buClr>
                <a:buSzPts val="900"/>
                <a:buFont typeface="Calibri"/>
                <a:buNone/>
              </a:pPr>
              <a:r>
                <a:rPr lang="en" sz="900" b="1" i="0" u="none" strike="noStrike" cap="none">
                  <a:solidFill>
                    <a:schemeClr val="lt1"/>
                  </a:solidFill>
                  <a:latin typeface="Calibri"/>
                  <a:ea typeface="Calibri"/>
                  <a:cs typeface="Calibri"/>
                  <a:sym typeface="Calibri"/>
                </a:rPr>
                <a:t>(IPCC, RCP)</a:t>
              </a:r>
              <a:endParaRPr sz="1100"/>
            </a:p>
          </p:txBody>
        </p:sp>
      </p:grpSp>
      <p:sp>
        <p:nvSpPr>
          <p:cNvPr id="195" name="Google Shape;195;p28"/>
          <p:cNvSpPr txBox="1">
            <a:spLocks noGrp="1"/>
          </p:cNvSpPr>
          <p:nvPr>
            <p:ph type="body" idx="1"/>
          </p:nvPr>
        </p:nvSpPr>
        <p:spPr>
          <a:xfrm>
            <a:off x="399225" y="1161925"/>
            <a:ext cx="4673400" cy="3263400"/>
          </a:xfrm>
          <a:prstGeom prst="rect">
            <a:avLst/>
          </a:prstGeom>
        </p:spPr>
        <p:txBody>
          <a:bodyPr spcFirstLastPara="1" wrap="square" lIns="68575" tIns="34275" rIns="68575" bIns="34275" anchor="t" anchorCtr="0">
            <a:noAutofit/>
          </a:bodyPr>
          <a:lstStyle/>
          <a:p>
            <a:pPr marL="457200" lvl="0" indent="-317500" algn="l" rtl="0">
              <a:lnSpc>
                <a:spcPct val="125000"/>
              </a:lnSpc>
              <a:spcBef>
                <a:spcPts val="800"/>
              </a:spcBef>
              <a:spcAft>
                <a:spcPts val="0"/>
              </a:spcAft>
              <a:buSzPts val="1400"/>
              <a:buChar char="●"/>
            </a:pPr>
            <a:r>
              <a:rPr lang="en"/>
              <a:t>ESMF compliant</a:t>
            </a:r>
            <a:endParaRPr/>
          </a:p>
          <a:p>
            <a:pPr marL="457200" lvl="0" indent="-317500" algn="l" rtl="0">
              <a:lnSpc>
                <a:spcPct val="125000"/>
              </a:lnSpc>
              <a:spcBef>
                <a:spcPts val="0"/>
              </a:spcBef>
              <a:spcAft>
                <a:spcPts val="0"/>
              </a:spcAft>
              <a:buSzPts val="1400"/>
              <a:buChar char="●"/>
            </a:pPr>
            <a:r>
              <a:rPr lang="en"/>
              <a:t>Handles different datasets</a:t>
            </a:r>
            <a:endParaRPr/>
          </a:p>
          <a:p>
            <a:pPr marL="457200" lvl="0" indent="-317500" algn="l" rtl="0">
              <a:lnSpc>
                <a:spcPct val="125000"/>
              </a:lnSpc>
              <a:spcBef>
                <a:spcPts val="0"/>
              </a:spcBef>
              <a:spcAft>
                <a:spcPts val="0"/>
              </a:spcAft>
              <a:buSzPts val="1400"/>
              <a:buChar char="●"/>
            </a:pPr>
            <a:r>
              <a:rPr lang="en"/>
              <a:t>Self-described data (NetCDF)</a:t>
            </a:r>
            <a:endParaRPr/>
          </a:p>
          <a:p>
            <a:pPr marL="457200" lvl="0" indent="-317500" algn="l" rtl="0">
              <a:lnSpc>
                <a:spcPct val="125000"/>
              </a:lnSpc>
              <a:spcBef>
                <a:spcPts val="0"/>
              </a:spcBef>
              <a:spcAft>
                <a:spcPts val="0"/>
              </a:spcAft>
              <a:buSzPts val="1400"/>
              <a:buChar char="●"/>
            </a:pPr>
            <a:r>
              <a:rPr lang="en"/>
              <a:t>Offline and online ready</a:t>
            </a:r>
            <a:endParaRPr/>
          </a:p>
          <a:p>
            <a:pPr marL="457200" lvl="0" indent="-317500" algn="l" rtl="0">
              <a:lnSpc>
                <a:spcPct val="125000"/>
              </a:lnSpc>
              <a:spcBef>
                <a:spcPts val="0"/>
              </a:spcBef>
              <a:spcAft>
                <a:spcPts val="0"/>
              </a:spcAft>
              <a:buSzPts val="1400"/>
              <a:buChar char="●"/>
            </a:pPr>
            <a:r>
              <a:rPr lang="en"/>
              <a:t>Couple to different models</a:t>
            </a:r>
            <a:endParaRPr/>
          </a:p>
          <a:p>
            <a:pPr marL="457200" lvl="0" indent="-317500" algn="l" rtl="0">
              <a:lnSpc>
                <a:spcPct val="125000"/>
              </a:lnSpc>
              <a:spcBef>
                <a:spcPts val="0"/>
              </a:spcBef>
              <a:spcAft>
                <a:spcPts val="0"/>
              </a:spcAft>
              <a:buSzPts val="1400"/>
              <a:buChar char="●"/>
            </a:pPr>
            <a:r>
              <a:rPr lang="en"/>
              <a:t>Mass conservative remapping</a:t>
            </a:r>
            <a:endParaRPr/>
          </a:p>
          <a:p>
            <a:pPr marL="457200" lvl="0" indent="-317500" algn="l" rtl="0">
              <a:lnSpc>
                <a:spcPct val="125000"/>
              </a:lnSpc>
              <a:spcBef>
                <a:spcPts val="0"/>
              </a:spcBef>
              <a:spcAft>
                <a:spcPts val="0"/>
              </a:spcAft>
              <a:buSzPts val="1400"/>
              <a:buChar char="●"/>
            </a:pPr>
            <a:r>
              <a:rPr lang="en"/>
              <a:t>Simple/flexible emissions scaling </a:t>
            </a:r>
            <a:endParaRPr/>
          </a:p>
          <a:p>
            <a:pPr marL="457200" lvl="0" indent="0" algn="l" rtl="0">
              <a:lnSpc>
                <a:spcPct val="125000"/>
              </a:lnSpc>
              <a:spcBef>
                <a:spcPts val="800"/>
              </a:spcBef>
              <a:spcAft>
                <a:spcPts val="0"/>
              </a:spcAft>
              <a:buNone/>
            </a:pPr>
            <a:endParaRPr/>
          </a:p>
          <a:p>
            <a:pPr marL="457200" lvl="0" indent="0" algn="l" rtl="0">
              <a:lnSpc>
                <a:spcPct val="125000"/>
              </a:lnSpc>
              <a:spcBef>
                <a:spcPts val="800"/>
              </a:spcBef>
              <a:spcAft>
                <a:spcPts val="0"/>
              </a:spcAft>
              <a:buNone/>
            </a:pPr>
            <a:endParaRPr/>
          </a:p>
          <a:p>
            <a:pPr marL="457200" lvl="0" indent="0" algn="l" rtl="0">
              <a:lnSpc>
                <a:spcPct val="125000"/>
              </a:lnSpc>
              <a:spcBef>
                <a:spcPts val="800"/>
              </a:spcBef>
              <a:spcAft>
                <a:spcPts val="0"/>
              </a:spcAft>
              <a:buNone/>
            </a:pPr>
            <a:endParaRPr/>
          </a:p>
          <a:p>
            <a:pPr marL="457200" lvl="0" indent="0" algn="l" rtl="0">
              <a:lnSpc>
                <a:spcPct val="125000"/>
              </a:lnSpc>
              <a:spcBef>
                <a:spcPts val="800"/>
              </a:spcBef>
              <a:spcAft>
                <a:spcPts val="0"/>
              </a:spcAft>
              <a:buNone/>
            </a:pPr>
            <a:endParaRPr/>
          </a:p>
        </p:txBody>
      </p:sp>
      <p:pic>
        <p:nvPicPr>
          <p:cNvPr id="196" name="Google Shape;196;p28" descr="NOAA"/>
          <p:cNvPicPr preferRelativeResize="0"/>
          <p:nvPr/>
        </p:nvPicPr>
        <p:blipFill rotWithShape="1">
          <a:blip r:embed="rId3">
            <a:alphaModFix/>
          </a:blip>
          <a:srcRect/>
          <a:stretch/>
        </p:blipFill>
        <p:spPr>
          <a:xfrm>
            <a:off x="8119727" y="66535"/>
            <a:ext cx="936189" cy="936189"/>
          </a:xfrm>
          <a:prstGeom prst="rect">
            <a:avLst/>
          </a:prstGeom>
          <a:noFill/>
          <a:ln>
            <a:noFill/>
          </a:ln>
          <a:effectLst>
            <a:outerShdw dist="45791" dir="2021404" algn="ctr" rotWithShape="0">
              <a:srgbClr val="000066">
                <a:alpha val="498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Initial NEXUS Development at NOAA</a:t>
            </a:r>
            <a:endParaRPr sz="3000"/>
          </a:p>
        </p:txBody>
      </p:sp>
      <p:sp>
        <p:nvSpPr>
          <p:cNvPr id="202" name="Google Shape;202;p29"/>
          <p:cNvSpPr txBox="1">
            <a:spLocks noGrp="1"/>
          </p:cNvSpPr>
          <p:nvPr>
            <p:ph type="body" idx="1"/>
          </p:nvPr>
        </p:nvSpPr>
        <p:spPr>
          <a:xfrm>
            <a:off x="321000" y="1126475"/>
            <a:ext cx="8823000" cy="3263400"/>
          </a:xfrm>
          <a:prstGeom prst="rect">
            <a:avLst/>
          </a:prstGeom>
          <a:noFill/>
          <a:ln>
            <a:noFill/>
          </a:ln>
        </p:spPr>
        <p:txBody>
          <a:bodyPr spcFirstLastPara="1" wrap="square" lIns="68575" tIns="34275" rIns="68575" bIns="34275" anchor="t" anchorCtr="0">
            <a:noAutofit/>
          </a:bodyPr>
          <a:lstStyle/>
          <a:p>
            <a:pPr marL="457200" lvl="0" indent="0" algn="l" rtl="0">
              <a:lnSpc>
                <a:spcPct val="115000"/>
              </a:lnSpc>
              <a:spcBef>
                <a:spcPts val="0"/>
              </a:spcBef>
              <a:spcAft>
                <a:spcPts val="0"/>
              </a:spcAft>
              <a:buNone/>
            </a:pPr>
            <a:endParaRPr sz="1800"/>
          </a:p>
          <a:p>
            <a:pPr marL="457200" lvl="0" indent="-342900" algn="l" rtl="0">
              <a:lnSpc>
                <a:spcPct val="115000"/>
              </a:lnSpc>
              <a:spcBef>
                <a:spcPts val="0"/>
              </a:spcBef>
              <a:spcAft>
                <a:spcPts val="0"/>
              </a:spcAft>
              <a:buSzPts val="1800"/>
              <a:buChar char="•"/>
            </a:pPr>
            <a:r>
              <a:rPr lang="en" sz="1800"/>
              <a:t>Adapt HEMCO for the NOAA Emissions and eXchange Unified System (NEXUS).</a:t>
            </a:r>
            <a:endParaRPr sz="1800"/>
          </a:p>
          <a:p>
            <a:pPr marL="457200" lvl="0" indent="0" algn="l" rtl="0">
              <a:lnSpc>
                <a:spcPct val="115000"/>
              </a:lnSpc>
              <a:spcBef>
                <a:spcPts val="0"/>
              </a:spcBef>
              <a:spcAft>
                <a:spcPts val="0"/>
              </a:spcAft>
              <a:buNone/>
            </a:pPr>
            <a:endParaRPr sz="1800"/>
          </a:p>
          <a:p>
            <a:pPr marL="457200" lvl="0" indent="-342900" algn="l" rtl="0">
              <a:lnSpc>
                <a:spcPct val="115000"/>
              </a:lnSpc>
              <a:spcBef>
                <a:spcPts val="0"/>
              </a:spcBef>
              <a:spcAft>
                <a:spcPts val="0"/>
              </a:spcAft>
              <a:buSzPts val="1800"/>
              <a:buChar char="•"/>
            </a:pPr>
            <a:r>
              <a:rPr lang="en" sz="1800"/>
              <a:t>Demonstrate capabilities of HEMCO with global and regional emission inventories. </a:t>
            </a:r>
            <a:endParaRPr sz="1800"/>
          </a:p>
          <a:p>
            <a:pPr marL="457200" lvl="0" indent="0" algn="l" rtl="0">
              <a:lnSpc>
                <a:spcPct val="115000"/>
              </a:lnSpc>
              <a:spcBef>
                <a:spcPts val="0"/>
              </a:spcBef>
              <a:spcAft>
                <a:spcPts val="0"/>
              </a:spcAft>
              <a:buNone/>
            </a:pPr>
            <a:endParaRPr sz="1800"/>
          </a:p>
          <a:p>
            <a:pPr marL="457200" lvl="0" indent="-342900" algn="l" rtl="0">
              <a:lnSpc>
                <a:spcPct val="115000"/>
              </a:lnSpc>
              <a:spcBef>
                <a:spcPts val="0"/>
              </a:spcBef>
              <a:spcAft>
                <a:spcPts val="0"/>
              </a:spcAft>
              <a:buSzPts val="1800"/>
              <a:buChar char="•"/>
            </a:pPr>
            <a:r>
              <a:rPr lang="en" sz="1800"/>
              <a:t>Offline couple HEMCO and demonstrative tests with NOAA’s global AAC models.</a:t>
            </a:r>
            <a:endParaRPr sz="1800"/>
          </a:p>
          <a:p>
            <a:pPr marL="457200" lvl="0" indent="0" algn="l" rtl="0">
              <a:lnSpc>
                <a:spcPct val="115000"/>
              </a:lnSpc>
              <a:spcBef>
                <a:spcPts val="0"/>
              </a:spcBef>
              <a:spcAft>
                <a:spcPts val="0"/>
              </a:spcAft>
              <a:buNone/>
            </a:pPr>
            <a:endParaRPr sz="1800"/>
          </a:p>
          <a:p>
            <a:pPr marL="457200" lvl="0" indent="-342900" algn="l" rtl="0">
              <a:lnSpc>
                <a:spcPct val="115000"/>
              </a:lnSpc>
              <a:spcBef>
                <a:spcPts val="0"/>
              </a:spcBef>
              <a:spcAft>
                <a:spcPts val="0"/>
              </a:spcAft>
              <a:buSzPts val="1800"/>
              <a:buChar char="•"/>
            </a:pPr>
            <a:r>
              <a:rPr lang="en" sz="1800"/>
              <a:t>Implementation and tests of a new NOAA/ARL dust parameterization in HEMCO.</a:t>
            </a:r>
            <a:br>
              <a:rPr lang="en" sz="1800"/>
            </a:br>
            <a:endParaRPr sz="1800"/>
          </a:p>
          <a:p>
            <a:pPr marL="457200" lvl="0" indent="0" algn="l" rtl="0">
              <a:lnSpc>
                <a:spcPct val="115000"/>
              </a:lnSpc>
              <a:spcBef>
                <a:spcPts val="0"/>
              </a:spcBef>
              <a:spcAft>
                <a:spcPts val="0"/>
              </a:spcAft>
              <a:buNone/>
            </a:pPr>
            <a:endParaRPr sz="1800"/>
          </a:p>
          <a:p>
            <a:pPr marL="457200" lvl="0" indent="0" algn="l" rtl="0">
              <a:lnSpc>
                <a:spcPct val="115000"/>
              </a:lnSpc>
              <a:spcBef>
                <a:spcPts val="0"/>
              </a:spcBef>
              <a:spcAft>
                <a:spcPts val="0"/>
              </a:spcAft>
              <a:buNone/>
            </a:pPr>
            <a:endParaRPr sz="1800"/>
          </a:p>
          <a:p>
            <a:pPr marL="457200" lvl="0" indent="0" algn="l" rtl="0">
              <a:lnSpc>
                <a:spcPct val="115000"/>
              </a:lnSpc>
              <a:spcBef>
                <a:spcPts val="0"/>
              </a:spcBef>
              <a:spcAft>
                <a:spcPts val="0"/>
              </a:spcAft>
              <a:buNone/>
            </a:pPr>
            <a:endParaRPr sz="1800"/>
          </a:p>
          <a:p>
            <a:pPr marL="457200" lvl="0" indent="0" algn="l" rtl="0">
              <a:lnSpc>
                <a:spcPct val="115000"/>
              </a:lnSpc>
              <a:spcBef>
                <a:spcPts val="0"/>
              </a:spcBef>
              <a:spcAft>
                <a:spcPts val="0"/>
              </a:spcAft>
              <a:buNone/>
            </a:pPr>
            <a:endParaRPr sz="1800"/>
          </a:p>
        </p:txBody>
      </p:sp>
      <p:pic>
        <p:nvPicPr>
          <p:cNvPr id="203" name="Google Shape;203;p29" descr="NOAA"/>
          <p:cNvPicPr preferRelativeResize="0"/>
          <p:nvPr/>
        </p:nvPicPr>
        <p:blipFill rotWithShape="1">
          <a:blip r:embed="rId3">
            <a:alphaModFix/>
          </a:blip>
          <a:srcRect/>
          <a:stretch/>
        </p:blipFill>
        <p:spPr>
          <a:xfrm>
            <a:off x="8119727" y="66535"/>
            <a:ext cx="936189" cy="936189"/>
          </a:xfrm>
          <a:prstGeom prst="rect">
            <a:avLst/>
          </a:prstGeom>
          <a:noFill/>
          <a:ln>
            <a:noFill/>
          </a:ln>
          <a:effectLst>
            <a:outerShdw dist="45791" dir="2021404" algn="ctr" rotWithShape="0">
              <a:srgbClr val="000066">
                <a:alpha val="498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000">
                <a:solidFill>
                  <a:schemeClr val="dk2"/>
                </a:solidFill>
                <a:latin typeface="Arial"/>
                <a:ea typeface="Arial"/>
                <a:cs typeface="Arial"/>
                <a:sym typeface="Arial"/>
              </a:rPr>
              <a:t>6</a:t>
            </a:fld>
            <a:endParaRPr sz="1000">
              <a:solidFill>
                <a:schemeClr val="dk2"/>
              </a:solidFill>
              <a:latin typeface="Arial"/>
              <a:ea typeface="Arial"/>
              <a:cs typeface="Arial"/>
              <a:sym typeface="Arial"/>
            </a:endParaRPr>
          </a:p>
        </p:txBody>
      </p:sp>
      <p:pic>
        <p:nvPicPr>
          <p:cNvPr id="210" name="Google Shape;210;p30" descr="https://lh6.googleusercontent.com/kpR3Z9AOXsdRYCvpENC4URuTTa1WUOb5BlRS88g66z0c5KzqiAGigqTaZmPrayjU5-cbd7_v2pwXXu4MCDzsjM9OVYGjp3cqiDrnN36x-vD8fJUuTIkeilyypu7ndKcYVAEktRaiRgYW67I84g"/>
          <p:cNvPicPr preferRelativeResize="0"/>
          <p:nvPr/>
        </p:nvPicPr>
        <p:blipFill rotWithShape="1">
          <a:blip r:embed="rId3">
            <a:alphaModFix/>
          </a:blip>
          <a:srcRect/>
          <a:stretch/>
        </p:blipFill>
        <p:spPr>
          <a:xfrm>
            <a:off x="3165600" y="155025"/>
            <a:ext cx="1922375" cy="1922375"/>
          </a:xfrm>
          <a:prstGeom prst="rect">
            <a:avLst/>
          </a:prstGeom>
          <a:noFill/>
          <a:ln>
            <a:noFill/>
          </a:ln>
        </p:spPr>
      </p:pic>
      <p:sp>
        <p:nvSpPr>
          <p:cNvPr id="211" name="Google Shape;211;p30"/>
          <p:cNvSpPr/>
          <p:nvPr/>
        </p:nvSpPr>
        <p:spPr>
          <a:xfrm>
            <a:off x="2001125" y="4216500"/>
            <a:ext cx="1039200" cy="359100"/>
          </a:xfrm>
          <a:prstGeom prst="rect">
            <a:avLst/>
          </a:prstGeom>
          <a:solidFill>
            <a:srgbClr val="FFFADC"/>
          </a:solidFill>
          <a:ln w="9525" cap="flat" cmpd="sng">
            <a:solidFill>
              <a:srgbClr val="FF0000"/>
            </a:solidFill>
            <a:prstDash val="solid"/>
            <a:round/>
            <a:headEnd type="none" w="sm" len="sm"/>
            <a:tailEnd type="none" w="sm" len="sm"/>
          </a:ln>
        </p:spPr>
        <p:txBody>
          <a:bodyPr spcFirstLastPara="1" wrap="square" lIns="91400" tIns="45700" rIns="91400" bIns="45700" anchor="t" anchorCtr="0">
            <a:noAutofit/>
          </a:bodyPr>
          <a:lstStyle/>
          <a:p>
            <a:pPr marL="0" marR="0" lvl="0" indent="0" algn="ctr" rtl="0">
              <a:lnSpc>
                <a:spcPct val="100000"/>
              </a:lnSpc>
              <a:spcBef>
                <a:spcPts val="0"/>
              </a:spcBef>
              <a:spcAft>
                <a:spcPts val="0"/>
              </a:spcAft>
              <a:buClr>
                <a:srgbClr val="1429E9"/>
              </a:buClr>
              <a:buSzPts val="1400"/>
              <a:buFont typeface="Arial"/>
              <a:buNone/>
            </a:pPr>
            <a:r>
              <a:rPr lang="en" sz="1000" b="0" i="0" u="none" strike="noStrike" cap="none">
                <a:solidFill>
                  <a:srgbClr val="1429E9"/>
                </a:solidFill>
                <a:latin typeface="Arial"/>
                <a:ea typeface="Arial"/>
                <a:cs typeface="Arial"/>
                <a:sym typeface="Arial"/>
              </a:rPr>
              <a:t>GOCART</a:t>
            </a:r>
            <a:r>
              <a:rPr lang="en" sz="1000">
                <a:solidFill>
                  <a:srgbClr val="1429E9"/>
                </a:solidFill>
              </a:rPr>
              <a:t>  </a:t>
            </a:r>
            <a:r>
              <a:rPr lang="en" sz="1000" b="0" i="0" u="none" strike="noStrike" cap="none">
                <a:solidFill>
                  <a:srgbClr val="1429E9"/>
                </a:solidFill>
                <a:latin typeface="Arial"/>
                <a:ea typeface="Arial"/>
                <a:cs typeface="Arial"/>
                <a:sym typeface="Arial"/>
              </a:rPr>
              <a:t>RACM</a:t>
            </a:r>
            <a:endParaRPr sz="1000"/>
          </a:p>
        </p:txBody>
      </p:sp>
      <p:sp>
        <p:nvSpPr>
          <p:cNvPr id="212" name="Google Shape;212;p30"/>
          <p:cNvSpPr/>
          <p:nvPr/>
        </p:nvSpPr>
        <p:spPr>
          <a:xfrm>
            <a:off x="3040325" y="4216500"/>
            <a:ext cx="816000" cy="359100"/>
          </a:xfrm>
          <a:prstGeom prst="rect">
            <a:avLst/>
          </a:prstGeom>
          <a:solidFill>
            <a:srgbClr val="FFFADC"/>
          </a:solidFill>
          <a:ln w="9525" cap="flat" cmpd="sng">
            <a:solidFill>
              <a:srgbClr val="FF0000"/>
            </a:solidFill>
            <a:prstDash val="solid"/>
            <a:round/>
            <a:headEnd type="none" w="sm" len="sm"/>
            <a:tailEnd type="none" w="sm" len="sm"/>
          </a:ln>
        </p:spPr>
        <p:txBody>
          <a:bodyPr spcFirstLastPara="1" wrap="square" lIns="91400" tIns="45700" rIns="91400" bIns="45700" anchor="t" anchorCtr="0">
            <a:noAutofit/>
          </a:bodyPr>
          <a:lstStyle/>
          <a:p>
            <a:pPr marL="0" marR="0" lvl="0" indent="0" algn="ctr" rtl="0">
              <a:lnSpc>
                <a:spcPct val="100000"/>
              </a:lnSpc>
              <a:spcBef>
                <a:spcPts val="0"/>
              </a:spcBef>
              <a:spcAft>
                <a:spcPts val="0"/>
              </a:spcAft>
              <a:buClr>
                <a:srgbClr val="1429E9"/>
              </a:buClr>
              <a:buSzPts val="1400"/>
              <a:buFont typeface="Arial"/>
              <a:buNone/>
            </a:pPr>
            <a:r>
              <a:rPr lang="en" sz="1000" b="0" i="0" u="none" strike="noStrike" cap="none">
                <a:solidFill>
                  <a:srgbClr val="1429E9"/>
                </a:solidFill>
                <a:latin typeface="Arial"/>
                <a:ea typeface="Arial"/>
                <a:cs typeface="Arial"/>
                <a:sym typeface="Arial"/>
              </a:rPr>
              <a:t>RACM</a:t>
            </a:r>
            <a:endParaRPr sz="1000" b="0" i="0" u="none" strike="noStrike" cap="none">
              <a:solidFill>
                <a:srgbClr val="1429E9"/>
              </a:solidFill>
              <a:latin typeface="Arial"/>
              <a:ea typeface="Arial"/>
              <a:cs typeface="Arial"/>
              <a:sym typeface="Arial"/>
            </a:endParaRPr>
          </a:p>
          <a:p>
            <a:pPr marL="0" marR="0" lvl="0" indent="0" algn="ctr" rtl="0">
              <a:lnSpc>
                <a:spcPct val="100000"/>
              </a:lnSpc>
              <a:spcBef>
                <a:spcPts val="0"/>
              </a:spcBef>
              <a:spcAft>
                <a:spcPts val="0"/>
              </a:spcAft>
              <a:buClr>
                <a:srgbClr val="1429E9"/>
              </a:buClr>
              <a:buSzPts val="1400"/>
              <a:buFont typeface="Arial"/>
              <a:buNone/>
            </a:pPr>
            <a:r>
              <a:rPr lang="en" sz="1000" b="0" i="0" u="none" strike="noStrike" cap="none">
                <a:solidFill>
                  <a:srgbClr val="1429E9"/>
                </a:solidFill>
                <a:latin typeface="Arial"/>
                <a:ea typeface="Arial"/>
                <a:cs typeface="Arial"/>
                <a:sym typeface="Arial"/>
              </a:rPr>
              <a:t>SOA</a:t>
            </a:r>
            <a:endParaRPr sz="1000"/>
          </a:p>
        </p:txBody>
      </p:sp>
      <p:sp>
        <p:nvSpPr>
          <p:cNvPr id="213" name="Google Shape;213;p30"/>
          <p:cNvSpPr txBox="1"/>
          <p:nvPr/>
        </p:nvSpPr>
        <p:spPr>
          <a:xfrm>
            <a:off x="1057275" y="2696740"/>
            <a:ext cx="2797800" cy="870600"/>
          </a:xfrm>
          <a:prstGeom prst="rect">
            <a:avLst/>
          </a:prstGeom>
          <a:noFill/>
          <a:ln w="9525" cap="flat" cmpd="sng">
            <a:solidFill>
              <a:srgbClr val="FF0000"/>
            </a:solidFill>
            <a:prstDash val="solid"/>
            <a:miter lim="800000"/>
            <a:headEnd type="none" w="sm" len="sm"/>
            <a:tailEnd type="none" w="sm" len="sm"/>
          </a:ln>
        </p:spPr>
        <p:txBody>
          <a:bodyPr spcFirstLastPara="1" wrap="square" lIns="91400" tIns="45700" rIns="91400" bIns="45700" anchor="t" anchorCtr="0">
            <a:noAutofit/>
          </a:bodyPr>
          <a:lstStyle/>
          <a:p>
            <a:pPr marL="0" marR="0" lvl="0" indent="0" algn="ctr" rtl="0">
              <a:lnSpc>
                <a:spcPct val="100000"/>
              </a:lnSpc>
              <a:spcBef>
                <a:spcPts val="0"/>
              </a:spcBef>
              <a:spcAft>
                <a:spcPts val="0"/>
              </a:spcAft>
              <a:buClr>
                <a:srgbClr val="000000"/>
              </a:buClr>
              <a:buSzPts val="2400"/>
              <a:buFont typeface="Calibri"/>
              <a:buNone/>
            </a:pPr>
            <a:r>
              <a:rPr lang="en" sz="1600"/>
              <a:t>ESMF-</a:t>
            </a:r>
            <a:r>
              <a:rPr lang="en" sz="1600" i="0" u="none" strike="noStrike" cap="none">
                <a:solidFill>
                  <a:srgbClr val="000000"/>
                </a:solidFill>
              </a:rPr>
              <a:t>NUOPC coupled WRF-Chem</a:t>
            </a:r>
            <a:r>
              <a:rPr lang="en" sz="1600"/>
              <a:t>-based</a:t>
            </a:r>
            <a:endParaRPr sz="1600"/>
          </a:p>
          <a:p>
            <a:pPr marL="0" marR="0" lvl="0" indent="0" algn="ctr" rtl="0">
              <a:lnSpc>
                <a:spcPct val="100000"/>
              </a:lnSpc>
              <a:spcBef>
                <a:spcPts val="0"/>
              </a:spcBef>
              <a:spcAft>
                <a:spcPts val="0"/>
              </a:spcAft>
              <a:buClr>
                <a:srgbClr val="000000"/>
              </a:buClr>
              <a:buSzPts val="2400"/>
              <a:buFont typeface="Calibri"/>
              <a:buNone/>
            </a:pPr>
            <a:r>
              <a:rPr lang="en" sz="1600"/>
              <a:t>suite for global model</a:t>
            </a:r>
            <a:r>
              <a:rPr lang="en" sz="1600" i="0" u="none" strike="noStrike" cap="none">
                <a:solidFill>
                  <a:srgbClr val="000000"/>
                </a:solidFill>
              </a:rPr>
              <a:t> </a:t>
            </a:r>
            <a:endParaRPr sz="1600"/>
          </a:p>
        </p:txBody>
      </p:sp>
      <p:grpSp>
        <p:nvGrpSpPr>
          <p:cNvPr id="214" name="Google Shape;214;p30"/>
          <p:cNvGrpSpPr/>
          <p:nvPr/>
        </p:nvGrpSpPr>
        <p:grpSpPr>
          <a:xfrm>
            <a:off x="2001117" y="3592252"/>
            <a:ext cx="1855112" cy="599345"/>
            <a:chOff x="3995093" y="4316404"/>
            <a:chExt cx="2687400" cy="1779000"/>
          </a:xfrm>
        </p:grpSpPr>
        <p:sp>
          <p:nvSpPr>
            <p:cNvPr id="215" name="Google Shape;215;p30"/>
            <p:cNvSpPr/>
            <p:nvPr/>
          </p:nvSpPr>
          <p:spPr>
            <a:xfrm>
              <a:off x="3995093" y="4316404"/>
              <a:ext cx="2687400" cy="1779000"/>
            </a:xfrm>
            <a:prstGeom prst="rect">
              <a:avLst/>
            </a:prstGeom>
            <a:solidFill>
              <a:srgbClr val="C7F8FD"/>
            </a:solidFill>
            <a:ln w="38100" cap="sq" cmpd="sng">
              <a:solidFill>
                <a:srgbClr val="FF00FF"/>
              </a:solidFill>
              <a:prstDash val="solid"/>
              <a:miter lim="800000"/>
              <a:headEnd type="none" w="sm" len="sm"/>
              <a:tailEnd type="none" w="sm" len="sm"/>
            </a:ln>
          </p:spPr>
          <p:txBody>
            <a:bodyPr spcFirstLastPara="1" wrap="square" lIns="108825" tIns="54400" rIns="108825" bIns="544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6" name="Google Shape;216;p30"/>
            <p:cNvSpPr/>
            <p:nvPr/>
          </p:nvSpPr>
          <p:spPr>
            <a:xfrm>
              <a:off x="4015510" y="4346288"/>
              <a:ext cx="2646600" cy="1390500"/>
            </a:xfrm>
            <a:prstGeom prst="rect">
              <a:avLst/>
            </a:prstGeom>
            <a:noFill/>
            <a:ln>
              <a:noFill/>
            </a:ln>
          </p:spPr>
          <p:txBody>
            <a:bodyPr spcFirstLastPara="1" wrap="square" lIns="91400" tIns="45700" rIns="91400" bIns="45700" anchor="t" anchorCtr="0">
              <a:noAutofit/>
            </a:bodyPr>
            <a:lstStyle/>
            <a:p>
              <a:pPr marL="0" marR="0" lvl="0" indent="0" algn="ctr" rtl="0">
                <a:lnSpc>
                  <a:spcPct val="100000"/>
                </a:lnSpc>
                <a:spcBef>
                  <a:spcPts val="0"/>
                </a:spcBef>
                <a:spcAft>
                  <a:spcPts val="0"/>
                </a:spcAft>
                <a:buClr>
                  <a:srgbClr val="FF0000"/>
                </a:buClr>
                <a:buSzPts val="1300"/>
                <a:buFont typeface="Arial"/>
                <a:buNone/>
              </a:pPr>
              <a:r>
                <a:rPr lang="en" sz="900" b="1" i="0" u="none" strike="noStrike" cap="none">
                  <a:solidFill>
                    <a:srgbClr val="000000"/>
                  </a:solidFill>
                  <a:latin typeface="Arial"/>
                  <a:ea typeface="Arial"/>
                  <a:cs typeface="Arial"/>
                  <a:sym typeface="Arial"/>
                </a:rPr>
                <a:t>More sophisticated aerosol modules includ</a:t>
              </a:r>
              <a:r>
                <a:rPr lang="en" sz="900" b="1"/>
                <a:t>ing</a:t>
              </a:r>
              <a:r>
                <a:rPr lang="en" sz="900" b="1" i="0" u="none" strike="noStrike" cap="none">
                  <a:solidFill>
                    <a:srgbClr val="000000"/>
                  </a:solidFill>
                  <a:latin typeface="Arial"/>
                  <a:ea typeface="Arial"/>
                  <a:cs typeface="Arial"/>
                  <a:sym typeface="Arial"/>
                </a:rPr>
                <a:t> secondary organic aerosols (SOA) </a:t>
              </a:r>
              <a:endParaRPr sz="900" b="1" i="0" u="none" strike="noStrike" cap="none">
                <a:solidFill>
                  <a:srgbClr val="FF0000"/>
                </a:solidFill>
                <a:latin typeface="Arial"/>
                <a:ea typeface="Arial"/>
                <a:cs typeface="Arial"/>
                <a:sym typeface="Arial"/>
              </a:endParaRPr>
            </a:p>
          </p:txBody>
        </p:sp>
      </p:grpSp>
      <p:grpSp>
        <p:nvGrpSpPr>
          <p:cNvPr id="217" name="Google Shape;217;p30"/>
          <p:cNvGrpSpPr/>
          <p:nvPr/>
        </p:nvGrpSpPr>
        <p:grpSpPr>
          <a:xfrm>
            <a:off x="1059425" y="3568023"/>
            <a:ext cx="941665" cy="1004750"/>
            <a:chOff x="-2274174" y="4243328"/>
            <a:chExt cx="2687400" cy="1827816"/>
          </a:xfrm>
        </p:grpSpPr>
        <p:sp>
          <p:nvSpPr>
            <p:cNvPr id="218" name="Google Shape;218;p30"/>
            <p:cNvSpPr/>
            <p:nvPr/>
          </p:nvSpPr>
          <p:spPr>
            <a:xfrm>
              <a:off x="-2274174" y="4269529"/>
              <a:ext cx="2687400" cy="1120800"/>
            </a:xfrm>
            <a:prstGeom prst="rect">
              <a:avLst/>
            </a:prstGeom>
            <a:solidFill>
              <a:srgbClr val="C7F8FD"/>
            </a:solidFill>
            <a:ln w="38100" cap="sq" cmpd="sng">
              <a:solidFill>
                <a:srgbClr val="FF00FF"/>
              </a:solidFill>
              <a:prstDash val="solid"/>
              <a:miter lim="800000"/>
              <a:headEnd type="none" w="sm" len="sm"/>
              <a:tailEnd type="none" w="sm" len="sm"/>
            </a:ln>
          </p:spPr>
          <p:txBody>
            <a:bodyPr spcFirstLastPara="1" wrap="square" lIns="108825" tIns="54400" rIns="108825" bIns="544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9" name="Google Shape;219;p30"/>
            <p:cNvSpPr/>
            <p:nvPr/>
          </p:nvSpPr>
          <p:spPr>
            <a:xfrm>
              <a:off x="-2274174" y="4243328"/>
              <a:ext cx="2687400" cy="998400"/>
            </a:xfrm>
            <a:prstGeom prst="rect">
              <a:avLst/>
            </a:prstGeom>
            <a:noFill/>
            <a:ln>
              <a:noFill/>
            </a:ln>
          </p:spPr>
          <p:txBody>
            <a:bodyPr spcFirstLastPara="1" wrap="square" lIns="91400" tIns="45700" rIns="91400" bIns="45700"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 sz="900" b="1"/>
                <a:t>S</a:t>
              </a:r>
              <a:r>
                <a:rPr lang="en" sz="900" b="1" i="0" u="none" strike="noStrike" cap="none">
                  <a:solidFill>
                    <a:srgbClr val="000000"/>
                  </a:solidFill>
                  <a:latin typeface="Arial"/>
                  <a:ea typeface="Arial"/>
                  <a:cs typeface="Arial"/>
                  <a:sym typeface="Arial"/>
                </a:rPr>
                <a:t>implified sulfur chemistry. </a:t>
              </a:r>
              <a:endParaRPr sz="900"/>
            </a:p>
          </p:txBody>
        </p:sp>
        <p:sp>
          <p:nvSpPr>
            <p:cNvPr id="220" name="Google Shape;220;p30"/>
            <p:cNvSpPr/>
            <p:nvPr/>
          </p:nvSpPr>
          <p:spPr>
            <a:xfrm>
              <a:off x="-2274174" y="5417744"/>
              <a:ext cx="2687400" cy="653400"/>
            </a:xfrm>
            <a:prstGeom prst="rect">
              <a:avLst/>
            </a:prstGeom>
            <a:solidFill>
              <a:srgbClr val="FFFADC"/>
            </a:solidFill>
            <a:ln w="9525" cap="flat" cmpd="sng">
              <a:solidFill>
                <a:srgbClr val="FF0000"/>
              </a:solidFill>
              <a:prstDash val="solid"/>
              <a:round/>
              <a:headEnd type="none" w="sm" len="sm"/>
              <a:tailEnd type="none" w="sm" len="sm"/>
            </a:ln>
          </p:spPr>
          <p:txBody>
            <a:bodyPr spcFirstLastPara="1" wrap="square" lIns="91400" tIns="45700" rIns="91400" bIns="45700" anchor="t" anchorCtr="0">
              <a:noAutofit/>
            </a:bodyPr>
            <a:lstStyle/>
            <a:p>
              <a:pPr marL="0" marR="0" lvl="0" indent="0" algn="ctr" rtl="0">
                <a:lnSpc>
                  <a:spcPct val="100000"/>
                </a:lnSpc>
                <a:spcBef>
                  <a:spcPts val="0"/>
                </a:spcBef>
                <a:spcAft>
                  <a:spcPts val="0"/>
                </a:spcAft>
                <a:buClr>
                  <a:srgbClr val="1429E9"/>
                </a:buClr>
                <a:buSzPts val="1200"/>
                <a:buFont typeface="Arial"/>
                <a:buNone/>
              </a:pPr>
              <a:r>
                <a:rPr lang="en" sz="1200" b="0" i="0" u="none" strike="noStrike" cap="none">
                  <a:solidFill>
                    <a:srgbClr val="1429E9"/>
                  </a:solidFill>
                  <a:latin typeface="Arial"/>
                  <a:ea typeface="Arial"/>
                  <a:cs typeface="Arial"/>
                  <a:sym typeface="Arial"/>
                </a:rPr>
                <a:t>GOCART</a:t>
              </a:r>
              <a:endParaRPr/>
            </a:p>
          </p:txBody>
        </p:sp>
      </p:grpSp>
      <p:grpSp>
        <p:nvGrpSpPr>
          <p:cNvPr id="221" name="Google Shape;221;p30"/>
          <p:cNvGrpSpPr/>
          <p:nvPr/>
        </p:nvGrpSpPr>
        <p:grpSpPr>
          <a:xfrm>
            <a:off x="5798291" y="3525653"/>
            <a:ext cx="1386161" cy="1013852"/>
            <a:chOff x="6436634" y="4774204"/>
            <a:chExt cx="2687400" cy="1779000"/>
          </a:xfrm>
        </p:grpSpPr>
        <p:sp>
          <p:nvSpPr>
            <p:cNvPr id="222" name="Google Shape;222;p30"/>
            <p:cNvSpPr/>
            <p:nvPr/>
          </p:nvSpPr>
          <p:spPr>
            <a:xfrm>
              <a:off x="6436634" y="4774204"/>
              <a:ext cx="2687400" cy="1779000"/>
            </a:xfrm>
            <a:prstGeom prst="rect">
              <a:avLst/>
            </a:prstGeom>
            <a:solidFill>
              <a:srgbClr val="C7F8FD"/>
            </a:solidFill>
            <a:ln w="38100" cap="sq" cmpd="sng">
              <a:solidFill>
                <a:srgbClr val="FF00FF"/>
              </a:solidFill>
              <a:prstDash val="solid"/>
              <a:miter lim="800000"/>
              <a:headEnd type="none" w="sm" len="sm"/>
              <a:tailEnd type="none" w="sm" len="sm"/>
            </a:ln>
          </p:spPr>
          <p:txBody>
            <a:bodyPr spcFirstLastPara="1" wrap="square" lIns="108825" tIns="54400" rIns="108825" bIns="544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23" name="Google Shape;223;p30"/>
            <p:cNvSpPr/>
            <p:nvPr/>
          </p:nvSpPr>
          <p:spPr>
            <a:xfrm>
              <a:off x="6457038" y="4847365"/>
              <a:ext cx="2646600" cy="1214400"/>
            </a:xfrm>
            <a:prstGeom prst="rect">
              <a:avLst/>
            </a:prstGeom>
            <a:noFill/>
            <a:ln>
              <a:noFill/>
            </a:ln>
          </p:spPr>
          <p:txBody>
            <a:bodyPr spcFirstLastPara="1" wrap="square" lIns="91400" tIns="45700" rIns="91400" bIns="45700" anchor="t" anchorCtr="0">
              <a:noAutofit/>
            </a:bodyPr>
            <a:lstStyle/>
            <a:p>
              <a:pPr marL="0" marR="0" lvl="0" indent="0" algn="ctr" rtl="0">
                <a:lnSpc>
                  <a:spcPct val="100000"/>
                </a:lnSpc>
                <a:spcBef>
                  <a:spcPts val="0"/>
                </a:spcBef>
                <a:spcAft>
                  <a:spcPts val="0"/>
                </a:spcAft>
                <a:buClr>
                  <a:srgbClr val="FF0000"/>
                </a:buClr>
                <a:buSzPts val="1400"/>
                <a:buFont typeface="Arial"/>
                <a:buNone/>
              </a:pPr>
              <a:r>
                <a:rPr lang="en" sz="1200" i="0" u="none" strike="noStrike" cap="none">
                  <a:solidFill>
                    <a:srgbClr val="000000"/>
                  </a:solidFill>
                </a:rPr>
                <a:t>Operational CMAQ EPA modules in progress (CB6, AERO) </a:t>
              </a:r>
              <a:endParaRPr sz="1400" b="1" i="0" u="none" strike="noStrike" cap="none">
                <a:solidFill>
                  <a:srgbClr val="FF0000"/>
                </a:solidFill>
                <a:latin typeface="Arial"/>
                <a:ea typeface="Arial"/>
                <a:cs typeface="Arial"/>
                <a:sym typeface="Arial"/>
              </a:endParaRPr>
            </a:p>
          </p:txBody>
        </p:sp>
      </p:grpSp>
      <p:sp>
        <p:nvSpPr>
          <p:cNvPr id="224" name="Google Shape;224;p30"/>
          <p:cNvSpPr txBox="1"/>
          <p:nvPr/>
        </p:nvSpPr>
        <p:spPr>
          <a:xfrm>
            <a:off x="2180214" y="2253114"/>
            <a:ext cx="4112700" cy="267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800"/>
              <a:buFont typeface="Calibri"/>
              <a:buNone/>
            </a:pPr>
            <a:r>
              <a:rPr lang="en" sz="1800" b="1" i="0" u="sng" strike="noStrike" cap="none">
                <a:solidFill>
                  <a:srgbClr val="FF0000"/>
                </a:solidFill>
                <a:latin typeface="Calibri"/>
                <a:ea typeface="Calibri"/>
                <a:cs typeface="Calibri"/>
                <a:sym typeface="Calibri"/>
              </a:rPr>
              <a:t>Coupled chemistry suites</a:t>
            </a:r>
            <a:endParaRPr/>
          </a:p>
        </p:txBody>
      </p:sp>
      <p:cxnSp>
        <p:nvCxnSpPr>
          <p:cNvPr id="225" name="Google Shape;225;p30"/>
          <p:cNvCxnSpPr/>
          <p:nvPr/>
        </p:nvCxnSpPr>
        <p:spPr>
          <a:xfrm flipH="1">
            <a:off x="2015309" y="1838579"/>
            <a:ext cx="1441500" cy="857400"/>
          </a:xfrm>
          <a:prstGeom prst="straightConnector1">
            <a:avLst/>
          </a:prstGeom>
          <a:noFill/>
          <a:ln w="38100" cap="flat" cmpd="sng">
            <a:solidFill>
              <a:srgbClr val="4F81BD"/>
            </a:solidFill>
            <a:prstDash val="solid"/>
            <a:round/>
            <a:headEnd type="none" w="lg" len="lg"/>
            <a:tailEnd type="stealth" w="med" len="med"/>
          </a:ln>
          <a:effectLst>
            <a:outerShdw blurRad="40000" dist="20000" dir="5400000" rotWithShape="0">
              <a:srgbClr val="000000">
                <a:alpha val="37650"/>
              </a:srgbClr>
            </a:outerShdw>
          </a:effectLst>
        </p:spPr>
      </p:cxnSp>
      <p:sp>
        <p:nvSpPr>
          <p:cNvPr id="226" name="Google Shape;226;p30"/>
          <p:cNvSpPr txBox="1"/>
          <p:nvPr/>
        </p:nvSpPr>
        <p:spPr>
          <a:xfrm>
            <a:off x="5287524" y="2696750"/>
            <a:ext cx="2619900" cy="828900"/>
          </a:xfrm>
          <a:prstGeom prst="rect">
            <a:avLst/>
          </a:prstGeom>
          <a:solidFill>
            <a:srgbClr val="FFFFFF"/>
          </a:solidFill>
          <a:ln w="9525" cap="flat" cmpd="sng">
            <a:solidFill>
              <a:srgbClr val="FF0000"/>
            </a:solidFill>
            <a:prstDash val="solid"/>
            <a:miter lim="800000"/>
            <a:headEnd type="none" w="sm" len="sm"/>
            <a:tailEnd type="none" w="sm" len="sm"/>
          </a:ln>
        </p:spPr>
        <p:txBody>
          <a:bodyPr spcFirstLastPara="1" wrap="square" lIns="91400" tIns="45700" rIns="91400" bIns="45700" anchor="t" anchorCtr="0">
            <a:noAutofit/>
          </a:bodyPr>
          <a:lstStyle/>
          <a:p>
            <a:pPr marL="0" marR="0" lvl="0" indent="0" algn="ctr" rtl="0">
              <a:lnSpc>
                <a:spcPct val="100000"/>
              </a:lnSpc>
              <a:spcBef>
                <a:spcPts val="0"/>
              </a:spcBef>
              <a:spcAft>
                <a:spcPts val="0"/>
              </a:spcAft>
              <a:buClr>
                <a:srgbClr val="000000"/>
              </a:buClr>
              <a:buSzPts val="2400"/>
              <a:buFont typeface="Calibri"/>
              <a:buNone/>
            </a:pPr>
            <a:r>
              <a:rPr lang="en" sz="1600"/>
              <a:t>ESMF-</a:t>
            </a:r>
            <a:r>
              <a:rPr lang="en" sz="1600" i="0" u="none" strike="noStrike" cap="none">
                <a:solidFill>
                  <a:srgbClr val="000000"/>
                </a:solidFill>
              </a:rPr>
              <a:t>NUOPC coupled CMAQ suite for </a:t>
            </a:r>
            <a:r>
              <a:rPr lang="en" sz="1600"/>
              <a:t>regional model</a:t>
            </a:r>
            <a:endParaRPr sz="1600"/>
          </a:p>
        </p:txBody>
      </p:sp>
      <p:cxnSp>
        <p:nvCxnSpPr>
          <p:cNvPr id="227" name="Google Shape;227;p30"/>
          <p:cNvCxnSpPr>
            <a:endCxn id="226" idx="0"/>
          </p:cNvCxnSpPr>
          <p:nvPr/>
        </p:nvCxnSpPr>
        <p:spPr>
          <a:xfrm>
            <a:off x="5042874" y="1757150"/>
            <a:ext cx="1554600" cy="939600"/>
          </a:xfrm>
          <a:prstGeom prst="straightConnector1">
            <a:avLst/>
          </a:prstGeom>
          <a:noFill/>
          <a:ln w="38100" cap="flat" cmpd="sng">
            <a:solidFill>
              <a:srgbClr val="4F81BD"/>
            </a:solidFill>
            <a:prstDash val="solid"/>
            <a:round/>
            <a:headEnd type="none" w="lg" len="lg"/>
            <a:tailEnd type="stealth" w="med" len="med"/>
          </a:ln>
          <a:effectLst>
            <a:outerShdw blurRad="40000" dist="20000" dir="5400000" rotWithShape="0">
              <a:srgbClr val="000000">
                <a:alpha val="37650"/>
              </a:srgbClr>
            </a:outerShdw>
          </a:effectLst>
        </p:spPr>
      </p:cxnSp>
      <p:sp>
        <p:nvSpPr>
          <p:cNvPr id="228" name="Google Shape;228;p30"/>
          <p:cNvSpPr txBox="1"/>
          <p:nvPr/>
        </p:nvSpPr>
        <p:spPr>
          <a:xfrm>
            <a:off x="890312" y="214664"/>
            <a:ext cx="1478400" cy="736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800" i="0" u="none" strike="noStrike" cap="none">
                <a:solidFill>
                  <a:srgbClr val="000000"/>
                </a:solidFill>
              </a:rPr>
              <a:t>GFS physics, including sub-grid scale tracer transport</a:t>
            </a:r>
            <a:endParaRPr sz="1800" i="0" u="none" strike="noStrike" cap="none">
              <a:solidFill>
                <a:srgbClr val="000000"/>
              </a:solidFill>
            </a:endParaRPr>
          </a:p>
        </p:txBody>
      </p:sp>
      <p:sp>
        <p:nvSpPr>
          <p:cNvPr id="229" name="Google Shape;229;p30"/>
          <p:cNvSpPr txBox="1"/>
          <p:nvPr/>
        </p:nvSpPr>
        <p:spPr>
          <a:xfrm>
            <a:off x="5794405" y="214675"/>
            <a:ext cx="2295600" cy="1406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800" i="0" u="none" strike="noStrike" cap="none">
                <a:solidFill>
                  <a:srgbClr val="000000"/>
                </a:solidFill>
              </a:rPr>
              <a:t>Other more advanced physics options are available through Common Community Physics Package (CCPP)</a:t>
            </a:r>
            <a:endParaRPr sz="1800"/>
          </a:p>
        </p:txBody>
      </p:sp>
      <p:sp>
        <p:nvSpPr>
          <p:cNvPr id="230" name="Google Shape;230;p30"/>
          <p:cNvSpPr txBox="1"/>
          <p:nvPr/>
        </p:nvSpPr>
        <p:spPr>
          <a:xfrm>
            <a:off x="3695563" y="811875"/>
            <a:ext cx="1153800" cy="66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FF0000"/>
                </a:solidFill>
              </a:rPr>
              <a:t>FV-3</a:t>
            </a:r>
            <a:endParaRPr sz="2400" b="1">
              <a:solidFill>
                <a:srgbClr val="FF0000"/>
              </a:solidFill>
            </a:endParaRPr>
          </a:p>
        </p:txBody>
      </p:sp>
      <p:sp>
        <p:nvSpPr>
          <p:cNvPr id="231" name="Google Shape;231;p30"/>
          <p:cNvSpPr txBox="1"/>
          <p:nvPr/>
        </p:nvSpPr>
        <p:spPr>
          <a:xfrm>
            <a:off x="840775" y="4355550"/>
            <a:ext cx="7396500" cy="61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rgbClr val="0000FF"/>
              </a:solidFill>
              <a:highlight>
                <a:srgbClr val="FFFF00"/>
              </a:highlight>
            </a:endParaRPr>
          </a:p>
          <a:p>
            <a:pPr marL="0" lvl="0" indent="0" algn="l" rtl="0">
              <a:spcBef>
                <a:spcPts val="0"/>
              </a:spcBef>
              <a:spcAft>
                <a:spcPts val="0"/>
              </a:spcAft>
              <a:buNone/>
            </a:pPr>
            <a:r>
              <a:rPr lang="en" sz="1800" b="1">
                <a:solidFill>
                  <a:srgbClr val="0000FF"/>
                </a:solidFill>
                <a:highlight>
                  <a:srgbClr val="FFFF00"/>
                </a:highlight>
              </a:rPr>
              <a:t>Global Ensemble Forecast System (GEFS) - Aerosols w/GOCART </a:t>
            </a:r>
            <a:endParaRPr sz="1800" b="1">
              <a:solidFill>
                <a:srgbClr val="0000FF"/>
              </a:solidFill>
              <a:highlight>
                <a:srgbClr val="FFFF00"/>
              </a:highlight>
            </a:endParaRPr>
          </a:p>
          <a:p>
            <a:pPr marL="0" lvl="0" indent="0" algn="l" rtl="0">
              <a:spcBef>
                <a:spcPts val="0"/>
              </a:spcBef>
              <a:spcAft>
                <a:spcPts val="0"/>
              </a:spcAft>
              <a:buNone/>
            </a:pPr>
            <a:endParaRPr sz="1800">
              <a:solidFill>
                <a:srgbClr val="0000FF"/>
              </a:solidFill>
              <a:highlight>
                <a:srgbClr val="FFFF00"/>
              </a:highlight>
            </a:endParaRPr>
          </a:p>
        </p:txBody>
      </p:sp>
      <p:pic>
        <p:nvPicPr>
          <p:cNvPr id="232" name="Google Shape;232;p30" descr="NOAA"/>
          <p:cNvPicPr preferRelativeResize="0"/>
          <p:nvPr/>
        </p:nvPicPr>
        <p:blipFill rotWithShape="1">
          <a:blip r:embed="rId4">
            <a:alphaModFix/>
          </a:blip>
          <a:srcRect/>
          <a:stretch/>
        </p:blipFill>
        <p:spPr>
          <a:xfrm>
            <a:off x="8119727" y="66535"/>
            <a:ext cx="936189" cy="936189"/>
          </a:xfrm>
          <a:prstGeom prst="rect">
            <a:avLst/>
          </a:prstGeom>
          <a:noFill/>
          <a:ln>
            <a:noFill/>
          </a:ln>
          <a:effectLst>
            <a:outerShdw dist="45791" dir="2021404" algn="ctr" rotWithShape="0">
              <a:srgbClr val="000066">
                <a:alpha val="498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3300"/>
              <a:buFont typeface="Calibri"/>
              <a:buNone/>
            </a:pPr>
            <a:r>
              <a:rPr lang="en" sz="3000">
                <a:latin typeface="Calibri"/>
                <a:ea typeface="Calibri"/>
                <a:cs typeface="Calibri"/>
                <a:sym typeface="Calibri"/>
              </a:rPr>
              <a:t>HEMCO Tests with GEFS-Aerosols/GOCART</a:t>
            </a:r>
            <a:endParaRPr/>
          </a:p>
        </p:txBody>
      </p:sp>
      <p:sp>
        <p:nvSpPr>
          <p:cNvPr id="238" name="Google Shape;238;p31"/>
          <p:cNvSpPr txBox="1">
            <a:spLocks noGrp="1"/>
          </p:cNvSpPr>
          <p:nvPr>
            <p:ph type="body" idx="1"/>
          </p:nvPr>
        </p:nvSpPr>
        <p:spPr>
          <a:xfrm>
            <a:off x="176300" y="1048750"/>
            <a:ext cx="88794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GEFS-Aerosols/GOCART v088-Beta, C384 Grid (~25 km resolution)</a:t>
            </a:r>
            <a:endParaRPr/>
          </a:p>
          <a:p>
            <a:pPr marL="0" lvl="0" indent="0" algn="l" rtl="0">
              <a:lnSpc>
                <a:spcPct val="100000"/>
              </a:lnSpc>
              <a:spcBef>
                <a:spcPts val="1600"/>
              </a:spcBef>
              <a:spcAft>
                <a:spcPts val="0"/>
              </a:spcAft>
              <a:buNone/>
            </a:pPr>
            <a:r>
              <a:rPr lang="en"/>
              <a:t>Warm-start, 1-month, July 2019 Simulation (10-days spin-up removed)</a:t>
            </a:r>
            <a:endParaRPr/>
          </a:p>
          <a:p>
            <a:pPr marL="0" lvl="0" indent="0" algn="l" rtl="0">
              <a:lnSpc>
                <a:spcPct val="100000"/>
              </a:lnSpc>
              <a:spcBef>
                <a:spcPts val="1600"/>
              </a:spcBef>
              <a:spcAft>
                <a:spcPts val="0"/>
              </a:spcAft>
              <a:buClr>
                <a:schemeClr val="dk1"/>
              </a:buClr>
              <a:buSzPts val="1100"/>
              <a:buFont typeface="Arial"/>
              <a:buNone/>
            </a:pPr>
            <a:endParaRPr/>
          </a:p>
          <a:p>
            <a:pPr marL="0" lvl="0" indent="0" algn="l" rtl="0">
              <a:lnSpc>
                <a:spcPct val="100000"/>
              </a:lnSpc>
              <a:spcBef>
                <a:spcPts val="1600"/>
              </a:spcBef>
              <a:spcAft>
                <a:spcPts val="0"/>
              </a:spcAft>
              <a:buNone/>
            </a:pPr>
            <a:endParaRPr/>
          </a:p>
          <a:p>
            <a:pPr marL="0" lvl="0" indent="0" algn="l" rtl="0">
              <a:lnSpc>
                <a:spcPct val="100000"/>
              </a:lnSpc>
              <a:spcBef>
                <a:spcPts val="1600"/>
              </a:spcBef>
              <a:spcAft>
                <a:spcPts val="0"/>
              </a:spcAft>
              <a:buClr>
                <a:srgbClr val="000000"/>
              </a:buClr>
              <a:buSzPts val="1100"/>
              <a:buFont typeface="Arial"/>
              <a:buNone/>
            </a:pPr>
            <a:endParaRPr/>
          </a:p>
          <a:p>
            <a:pPr marL="0" lvl="0" indent="0" algn="l" rtl="0">
              <a:lnSpc>
                <a:spcPct val="100000"/>
              </a:lnSpc>
              <a:spcBef>
                <a:spcPts val="1600"/>
              </a:spcBef>
              <a:spcAft>
                <a:spcPts val="0"/>
              </a:spcAft>
              <a:buClr>
                <a:schemeClr val="dk1"/>
              </a:buClr>
              <a:buSzPts val="1100"/>
              <a:buFont typeface="Arial"/>
              <a:buNone/>
            </a:pPr>
            <a:endParaRPr/>
          </a:p>
          <a:p>
            <a:pPr marL="0" lvl="0" indent="0" algn="l" rtl="0">
              <a:lnSpc>
                <a:spcPct val="100000"/>
              </a:lnSpc>
              <a:spcBef>
                <a:spcPts val="1600"/>
              </a:spcBef>
              <a:spcAft>
                <a:spcPts val="0"/>
              </a:spcAft>
              <a:buNone/>
            </a:pPr>
            <a:endParaRPr/>
          </a:p>
          <a:p>
            <a:pPr marL="457200" lvl="0" indent="0" algn="l" rtl="0">
              <a:spcBef>
                <a:spcPts val="1600"/>
              </a:spcBef>
              <a:spcAft>
                <a:spcPts val="0"/>
              </a:spcAft>
              <a:buNone/>
            </a:pPr>
            <a:endParaRPr/>
          </a:p>
          <a:p>
            <a:pPr marL="457200" lvl="0" indent="0" algn="l" rtl="0">
              <a:spcBef>
                <a:spcPts val="1600"/>
              </a:spcBef>
              <a:spcAft>
                <a:spcPts val="1600"/>
              </a:spcAft>
              <a:buNone/>
            </a:pPr>
            <a:endParaRPr/>
          </a:p>
        </p:txBody>
      </p:sp>
      <p:sp>
        <p:nvSpPr>
          <p:cNvPr id="239" name="Google Shape;239;p31"/>
          <p:cNvSpPr txBox="1"/>
          <p:nvPr/>
        </p:nvSpPr>
        <p:spPr>
          <a:xfrm>
            <a:off x="599000" y="4496175"/>
            <a:ext cx="8034000" cy="65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rPr>
              <a:t>Reproducibility:  HEMCO </a:t>
            </a:r>
            <a:r>
              <a:rPr lang="en" b="1">
                <a:solidFill>
                  <a:srgbClr val="FF0000"/>
                </a:solidFill>
              </a:rPr>
              <a:t>Sens1</a:t>
            </a:r>
            <a:r>
              <a:rPr lang="en">
                <a:solidFill>
                  <a:srgbClr val="FF0000"/>
                </a:solidFill>
              </a:rPr>
              <a:t> run is nearly equal (&lt; +/- 5%) to PREP-Chem Sources </a:t>
            </a:r>
            <a:r>
              <a:rPr lang="en" b="1">
                <a:solidFill>
                  <a:srgbClr val="FF0000"/>
                </a:solidFill>
              </a:rPr>
              <a:t>Base</a:t>
            </a:r>
            <a:r>
              <a:rPr lang="en">
                <a:solidFill>
                  <a:srgbClr val="FF0000"/>
                </a:solidFill>
              </a:rPr>
              <a:t> run. </a:t>
            </a:r>
            <a:endParaRPr>
              <a:solidFill>
                <a:srgbClr val="FF0000"/>
              </a:solidFill>
            </a:endParaRPr>
          </a:p>
        </p:txBody>
      </p:sp>
      <p:pic>
        <p:nvPicPr>
          <p:cNvPr id="240" name="Google Shape;240;p31" descr="NOAA"/>
          <p:cNvPicPr preferRelativeResize="0"/>
          <p:nvPr/>
        </p:nvPicPr>
        <p:blipFill rotWithShape="1">
          <a:blip r:embed="rId3">
            <a:alphaModFix/>
          </a:blip>
          <a:srcRect/>
          <a:stretch/>
        </p:blipFill>
        <p:spPr>
          <a:xfrm>
            <a:off x="8119727" y="66535"/>
            <a:ext cx="936189" cy="936189"/>
          </a:xfrm>
          <a:prstGeom prst="rect">
            <a:avLst/>
          </a:prstGeom>
          <a:noFill/>
          <a:ln>
            <a:noFill/>
          </a:ln>
          <a:effectLst>
            <a:outerShdw dist="45791" dir="2021404" algn="ctr" rotWithShape="0">
              <a:srgbClr val="000066">
                <a:alpha val="49800"/>
              </a:srgbClr>
            </a:outerShdw>
          </a:effectLst>
        </p:spPr>
      </p:pic>
      <p:graphicFrame>
        <p:nvGraphicFramePr>
          <p:cNvPr id="241" name="Google Shape;241;p31"/>
          <p:cNvGraphicFramePr/>
          <p:nvPr>
            <p:extLst>
              <p:ext uri="{D42A27DB-BD31-4B8C-83A1-F6EECF244321}">
                <p14:modId xmlns:p14="http://schemas.microsoft.com/office/powerpoint/2010/main" val="933997997"/>
              </p:ext>
            </p:extLst>
          </p:nvPr>
        </p:nvGraphicFramePr>
        <p:xfrm>
          <a:off x="225400" y="2096675"/>
          <a:ext cx="8415450" cy="2438280"/>
        </p:xfrm>
        <a:graphic>
          <a:graphicData uri="http://schemas.openxmlformats.org/drawingml/2006/table">
            <a:tbl>
              <a:tblPr>
                <a:noFill/>
                <a:tableStyleId>{74680091-04C6-436B-9B56-BFB2FD007394}</a:tableStyleId>
              </a:tblPr>
              <a:tblGrid>
                <a:gridCol w="2535525">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2527125">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 b="1"/>
                        <a:t>Run</a:t>
                      </a:r>
                      <a:endParaRPr b="1"/>
                    </a:p>
                  </a:txBody>
                  <a:tcPr marL="91425" marR="91425" marT="91425" marB="91425"/>
                </a:tc>
                <a:tc>
                  <a:txBody>
                    <a:bodyPr/>
                    <a:lstStyle/>
                    <a:p>
                      <a:pPr marL="0" lvl="0" indent="0" algn="l" rtl="0">
                        <a:spcBef>
                          <a:spcPts val="0"/>
                        </a:spcBef>
                        <a:spcAft>
                          <a:spcPts val="0"/>
                        </a:spcAft>
                        <a:buNone/>
                      </a:pPr>
                      <a:r>
                        <a:rPr lang="en" b="1"/>
                        <a:t>Global Emissions</a:t>
                      </a:r>
                      <a:endParaRPr b="1"/>
                    </a:p>
                  </a:txBody>
                  <a:tcPr marL="91425" marR="91425" marT="91425" marB="91425"/>
                </a:tc>
                <a:tc>
                  <a:txBody>
                    <a:bodyPr/>
                    <a:lstStyle/>
                    <a:p>
                      <a:pPr marL="0" lvl="0" indent="0" algn="l" rtl="0">
                        <a:spcBef>
                          <a:spcPts val="0"/>
                        </a:spcBef>
                        <a:spcAft>
                          <a:spcPts val="0"/>
                        </a:spcAft>
                        <a:buNone/>
                      </a:pPr>
                      <a:r>
                        <a:rPr lang="en" b="1"/>
                        <a:t>Regional Emissions</a:t>
                      </a:r>
                      <a:endParaRPr b="1"/>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t>PREP-Chem Sources (Base)</a:t>
                      </a:r>
                      <a:endParaRPr/>
                    </a:p>
                  </a:txBody>
                  <a:tcPr marL="91425" marR="91425" marT="91425" marB="91425"/>
                </a:tc>
                <a:tc>
                  <a:txBody>
                    <a:bodyPr/>
                    <a:lstStyle/>
                    <a:p>
                      <a:pPr marL="0" lvl="0" indent="0" algn="l" rtl="0">
                        <a:spcBef>
                          <a:spcPts val="0"/>
                        </a:spcBef>
                        <a:spcAft>
                          <a:spcPts val="0"/>
                        </a:spcAft>
                        <a:buNone/>
                      </a:pPr>
                      <a:r>
                        <a:rPr lang="en"/>
                        <a:t>CEDS 2014 - SO</a:t>
                      </a:r>
                      <a:r>
                        <a:rPr lang="en" baseline="-25000"/>
                        <a:t>2</a:t>
                      </a:r>
                      <a:r>
                        <a:rPr lang="en"/>
                        <a:t>, OC, BC </a:t>
                      </a:r>
                      <a:endParaRPr/>
                    </a:p>
                    <a:p>
                      <a:pPr marL="0" lvl="0" indent="0" algn="l" rtl="0">
                        <a:spcBef>
                          <a:spcPts val="0"/>
                        </a:spcBef>
                        <a:spcAft>
                          <a:spcPts val="0"/>
                        </a:spcAft>
                        <a:buNone/>
                      </a:pPr>
                      <a:r>
                        <a:rPr lang="en"/>
                        <a:t>HTAP 2010  - Unspeciated PM</a:t>
                      </a:r>
                      <a:r>
                        <a:rPr lang="en" baseline="-25000"/>
                        <a:t>2.5</a:t>
                      </a:r>
                      <a:endParaRPr baseline="-25000"/>
                    </a:p>
                  </a:txBody>
                  <a:tcPr marL="91425" marR="91425" marT="91425" marB="91425"/>
                </a:tc>
                <a:tc>
                  <a:txBody>
                    <a:bodyPr/>
                    <a:lstStyle/>
                    <a:p>
                      <a:pPr marL="0" lvl="0" indent="0" algn="l" rtl="0">
                        <a:spcBef>
                          <a:spcPts val="0"/>
                        </a:spcBef>
                        <a:spcAft>
                          <a:spcPts val="0"/>
                        </a:spcAft>
                        <a:buNone/>
                      </a:pPr>
                      <a:r>
                        <a:rPr lang="en"/>
                        <a:t>None</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t>HEMCO (Sens1)</a:t>
                      </a:r>
                      <a:endParaRPr/>
                    </a:p>
                  </a:txBody>
                  <a:tcPr marL="91425" marR="91425" marT="91425" marB="91425"/>
                </a:tc>
                <a:tc>
                  <a:txBody>
                    <a:bodyPr/>
                    <a:lstStyle/>
                    <a:p>
                      <a:pPr marL="0" lvl="0" indent="0" algn="l" rtl="0">
                        <a:spcBef>
                          <a:spcPts val="0"/>
                        </a:spcBef>
                        <a:spcAft>
                          <a:spcPts val="0"/>
                        </a:spcAft>
                        <a:buNone/>
                      </a:pPr>
                      <a:r>
                        <a:rPr lang="en"/>
                        <a:t>Same as in Base</a:t>
                      </a:r>
                      <a:endParaRPr/>
                    </a:p>
                  </a:txBody>
                  <a:tcPr marL="91425" marR="91425" marT="91425" marB="91425"/>
                </a:tc>
                <a:tc>
                  <a:txBody>
                    <a:bodyPr/>
                    <a:lstStyle/>
                    <a:p>
                      <a:pPr marL="0" lvl="0" indent="0" algn="l" rtl="0">
                        <a:spcBef>
                          <a:spcPts val="0"/>
                        </a:spcBef>
                        <a:spcAft>
                          <a:spcPts val="0"/>
                        </a:spcAft>
                        <a:buNone/>
                      </a:pPr>
                      <a:r>
                        <a:rPr lang="en"/>
                        <a:t>None</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t>HEMCO (Sens2)</a:t>
                      </a:r>
                      <a:endParaRPr/>
                    </a:p>
                  </a:txBody>
                  <a:tcPr marL="91425" marR="91425" marT="91425" marB="91425"/>
                </a:tc>
                <a:tc>
                  <a:txBody>
                    <a:bodyPr/>
                    <a:lstStyle/>
                    <a:p>
                      <a:pPr marL="0" lvl="0" indent="0" algn="l" rtl="0">
                        <a:spcBef>
                          <a:spcPts val="0"/>
                        </a:spcBef>
                        <a:spcAft>
                          <a:spcPts val="0"/>
                        </a:spcAft>
                        <a:buNone/>
                      </a:pPr>
                      <a:r>
                        <a:rPr lang="en">
                          <a:solidFill>
                            <a:schemeClr val="dk1"/>
                          </a:solidFill>
                        </a:rPr>
                        <a:t>CEDS 2014 - SO</a:t>
                      </a:r>
                      <a:r>
                        <a:rPr lang="en" baseline="-25000">
                          <a:solidFill>
                            <a:schemeClr val="dk1"/>
                          </a:solidFill>
                        </a:rPr>
                        <a:t>2</a:t>
                      </a:r>
                      <a:r>
                        <a:rPr lang="en">
                          <a:solidFill>
                            <a:schemeClr val="dk1"/>
                          </a:solidFill>
                        </a:rPr>
                        <a:t> (Shipping), OC, BC</a:t>
                      </a:r>
                      <a:endParaRPr>
                        <a:solidFill>
                          <a:schemeClr val="dk1"/>
                        </a:solidFill>
                      </a:endParaRPr>
                    </a:p>
                    <a:p>
                      <a:pPr marL="0" lvl="0" indent="0" algn="l" rtl="0">
                        <a:spcBef>
                          <a:spcPts val="0"/>
                        </a:spcBef>
                        <a:spcAft>
                          <a:spcPts val="0"/>
                        </a:spcAft>
                        <a:buNone/>
                      </a:pPr>
                      <a:r>
                        <a:rPr lang="en">
                          <a:solidFill>
                            <a:schemeClr val="dk1"/>
                          </a:solidFill>
                        </a:rPr>
                        <a:t>HTAP 2010 - Unspeciated PM</a:t>
                      </a:r>
                      <a:r>
                        <a:rPr lang="en" baseline="-25000">
                          <a:solidFill>
                            <a:schemeClr val="dk1"/>
                          </a:solidFill>
                        </a:rPr>
                        <a:t>2.5</a:t>
                      </a:r>
                      <a:endParaRPr baseline="-25000">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OMI-HTAP 2017 -  SO</a:t>
                      </a:r>
                      <a:r>
                        <a:rPr lang="en" baseline="-25000">
                          <a:solidFill>
                            <a:schemeClr val="dk1"/>
                          </a:solidFill>
                        </a:rPr>
                        <a:t>2</a:t>
                      </a:r>
                      <a:r>
                        <a:rPr lang="en">
                          <a:solidFill>
                            <a:schemeClr val="dk1"/>
                          </a:solidFill>
                        </a:rPr>
                        <a:t> (Liu et al., 2018)</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dirty="0"/>
                        <a:t>2016 </a:t>
                      </a:r>
                      <a:r>
                        <a:rPr lang="en-US" dirty="0"/>
                        <a:t>EPA p;</a:t>
                      </a:r>
                      <a:r>
                        <a:rPr lang="en" dirty="0"/>
                        <a:t>Modeling Platform for Contiguous U.S. (CONUS) – </a:t>
                      </a:r>
                      <a:r>
                        <a:rPr lang="en-US" dirty="0"/>
                        <a:t>SO</a:t>
                      </a:r>
                      <a:r>
                        <a:rPr lang="en-US" baseline="-25000" dirty="0"/>
                        <a:t>2</a:t>
                      </a:r>
                      <a:r>
                        <a:rPr lang="en-US" dirty="0"/>
                        <a:t>, OC, BC</a:t>
                      </a:r>
                      <a:endParaRPr dirty="0"/>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32"/>
          <p:cNvPicPr preferRelativeResize="0"/>
          <p:nvPr/>
        </p:nvPicPr>
        <p:blipFill rotWithShape="1">
          <a:blip r:embed="rId3">
            <a:alphaModFix/>
          </a:blip>
          <a:srcRect l="15241" r="15164" b="51802"/>
          <a:stretch/>
        </p:blipFill>
        <p:spPr>
          <a:xfrm>
            <a:off x="163025" y="1231625"/>
            <a:ext cx="4123026" cy="2855350"/>
          </a:xfrm>
          <a:prstGeom prst="rect">
            <a:avLst/>
          </a:prstGeom>
          <a:noFill/>
          <a:ln>
            <a:noFill/>
          </a:ln>
        </p:spPr>
      </p:pic>
      <p:pic>
        <p:nvPicPr>
          <p:cNvPr id="247" name="Google Shape;247;p32"/>
          <p:cNvPicPr preferRelativeResize="0"/>
          <p:nvPr/>
        </p:nvPicPr>
        <p:blipFill rotWithShape="1">
          <a:blip r:embed="rId3">
            <a:alphaModFix/>
          </a:blip>
          <a:srcRect l="15062" t="53126" r="14746"/>
          <a:stretch/>
        </p:blipFill>
        <p:spPr>
          <a:xfrm>
            <a:off x="4422650" y="635675"/>
            <a:ext cx="3421138" cy="2284600"/>
          </a:xfrm>
          <a:prstGeom prst="rect">
            <a:avLst/>
          </a:prstGeom>
          <a:noFill/>
          <a:ln>
            <a:noFill/>
          </a:ln>
        </p:spPr>
      </p:pic>
      <p:pic>
        <p:nvPicPr>
          <p:cNvPr id="248" name="Google Shape;248;p32"/>
          <p:cNvPicPr preferRelativeResize="0"/>
          <p:nvPr/>
        </p:nvPicPr>
        <p:blipFill rotWithShape="1">
          <a:blip r:embed="rId4">
            <a:alphaModFix/>
          </a:blip>
          <a:srcRect l="15478" t="52098" r="15484"/>
          <a:stretch/>
        </p:blipFill>
        <p:spPr>
          <a:xfrm>
            <a:off x="4458650" y="2819850"/>
            <a:ext cx="3349125" cy="2323653"/>
          </a:xfrm>
          <a:prstGeom prst="rect">
            <a:avLst/>
          </a:prstGeom>
          <a:noFill/>
          <a:ln>
            <a:noFill/>
          </a:ln>
        </p:spPr>
      </p:pic>
      <p:sp>
        <p:nvSpPr>
          <p:cNvPr id="249" name="Google Shape;249;p32"/>
          <p:cNvSpPr txBox="1">
            <a:spLocks noGrp="1"/>
          </p:cNvSpPr>
          <p:nvPr>
            <p:ph type="title"/>
          </p:nvPr>
        </p:nvSpPr>
        <p:spPr>
          <a:xfrm>
            <a:off x="283400" y="62975"/>
            <a:ext cx="9059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a:t>
            </a:r>
            <a:r>
              <a:rPr lang="en" baseline="-25000"/>
              <a:t>2</a:t>
            </a:r>
            <a:r>
              <a:rPr lang="en"/>
              <a:t> Emissions Differences (Sens2 - Sens1)</a:t>
            </a:r>
            <a:endParaRPr/>
          </a:p>
        </p:txBody>
      </p:sp>
      <p:sp>
        <p:nvSpPr>
          <p:cNvPr id="250" name="Google Shape;250;p32"/>
          <p:cNvSpPr txBox="1"/>
          <p:nvPr/>
        </p:nvSpPr>
        <p:spPr>
          <a:xfrm>
            <a:off x="498450" y="3203975"/>
            <a:ext cx="1287600" cy="33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highlight>
                  <a:srgbClr val="FFFF00"/>
                </a:highlight>
              </a:rPr>
              <a:t>Sens1</a:t>
            </a:r>
            <a:endParaRPr sz="1000" b="1">
              <a:highlight>
                <a:srgbClr val="FFFF00"/>
              </a:highlight>
            </a:endParaRPr>
          </a:p>
        </p:txBody>
      </p:sp>
      <p:sp>
        <p:nvSpPr>
          <p:cNvPr id="251" name="Google Shape;251;p32"/>
          <p:cNvSpPr txBox="1"/>
          <p:nvPr/>
        </p:nvSpPr>
        <p:spPr>
          <a:xfrm>
            <a:off x="4649750" y="4332850"/>
            <a:ext cx="1431900" cy="33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highlight>
                  <a:srgbClr val="FFFF00"/>
                </a:highlight>
              </a:rPr>
              <a:t>Sens2-Sens1</a:t>
            </a:r>
            <a:endParaRPr sz="1000" b="1">
              <a:highlight>
                <a:srgbClr val="FFFF00"/>
              </a:highlight>
            </a:endParaRPr>
          </a:p>
        </p:txBody>
      </p:sp>
      <p:sp>
        <p:nvSpPr>
          <p:cNvPr id="252" name="Google Shape;252;p32"/>
          <p:cNvSpPr txBox="1"/>
          <p:nvPr/>
        </p:nvSpPr>
        <p:spPr>
          <a:xfrm>
            <a:off x="4649750" y="2082450"/>
            <a:ext cx="1431900" cy="33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highlight>
                  <a:srgbClr val="FFFF00"/>
                </a:highlight>
              </a:rPr>
              <a:t>Sens2-Sens1</a:t>
            </a:r>
            <a:endParaRPr sz="1000" b="1">
              <a:highlight>
                <a:srgbClr val="FFFF00"/>
              </a:highlight>
            </a:endParaRPr>
          </a:p>
        </p:txBody>
      </p:sp>
      <p:pic>
        <p:nvPicPr>
          <p:cNvPr id="253" name="Google Shape;253;p32" descr="NOAA"/>
          <p:cNvPicPr preferRelativeResize="0"/>
          <p:nvPr/>
        </p:nvPicPr>
        <p:blipFill rotWithShape="1">
          <a:blip r:embed="rId5">
            <a:alphaModFix/>
          </a:blip>
          <a:srcRect/>
          <a:stretch/>
        </p:blipFill>
        <p:spPr>
          <a:xfrm>
            <a:off x="8119727" y="66535"/>
            <a:ext cx="936189" cy="936189"/>
          </a:xfrm>
          <a:prstGeom prst="rect">
            <a:avLst/>
          </a:prstGeom>
          <a:noFill/>
          <a:ln>
            <a:noFill/>
          </a:ln>
          <a:effectLst>
            <a:outerShdw dist="45791" dir="2021404" algn="ctr" rotWithShape="0">
              <a:srgbClr val="000066">
                <a:alpha val="498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3"/>
          <p:cNvSpPr txBox="1">
            <a:spLocks noGrp="1"/>
          </p:cNvSpPr>
          <p:nvPr>
            <p:ph type="title"/>
          </p:nvPr>
        </p:nvSpPr>
        <p:spPr>
          <a:xfrm>
            <a:off x="628650" y="-33726"/>
            <a:ext cx="7886700" cy="787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HEMCO Tests with GEFS-Aerosols/GOCART</a:t>
            </a:r>
            <a:endParaRPr sz="3000"/>
          </a:p>
        </p:txBody>
      </p:sp>
      <p:pic>
        <p:nvPicPr>
          <p:cNvPr id="259" name="Google Shape;259;p33"/>
          <p:cNvPicPr preferRelativeResize="0"/>
          <p:nvPr/>
        </p:nvPicPr>
        <p:blipFill rotWithShape="1">
          <a:blip r:embed="rId3">
            <a:alphaModFix/>
          </a:blip>
          <a:srcRect l="15236" r="14256"/>
          <a:stretch/>
        </p:blipFill>
        <p:spPr>
          <a:xfrm>
            <a:off x="922163" y="569563"/>
            <a:ext cx="3092818" cy="4386476"/>
          </a:xfrm>
          <a:prstGeom prst="rect">
            <a:avLst/>
          </a:prstGeom>
          <a:noFill/>
          <a:ln>
            <a:noFill/>
          </a:ln>
        </p:spPr>
      </p:pic>
      <p:pic>
        <p:nvPicPr>
          <p:cNvPr id="260" name="Google Shape;260;p33"/>
          <p:cNvPicPr preferRelativeResize="0"/>
          <p:nvPr/>
        </p:nvPicPr>
        <p:blipFill rotWithShape="1">
          <a:blip r:embed="rId4">
            <a:alphaModFix/>
          </a:blip>
          <a:srcRect l="15150" t="52720" r="14153"/>
          <a:stretch/>
        </p:blipFill>
        <p:spPr>
          <a:xfrm>
            <a:off x="4304600" y="673094"/>
            <a:ext cx="3100324" cy="2073400"/>
          </a:xfrm>
          <a:prstGeom prst="rect">
            <a:avLst/>
          </a:prstGeom>
          <a:noFill/>
          <a:ln>
            <a:noFill/>
          </a:ln>
        </p:spPr>
      </p:pic>
      <p:pic>
        <p:nvPicPr>
          <p:cNvPr id="261" name="Google Shape;261;p33"/>
          <p:cNvPicPr preferRelativeResize="0"/>
          <p:nvPr/>
        </p:nvPicPr>
        <p:blipFill rotWithShape="1">
          <a:blip r:embed="rId5">
            <a:alphaModFix/>
          </a:blip>
          <a:srcRect l="14938" t="53460" r="14994"/>
          <a:stretch/>
        </p:blipFill>
        <p:spPr>
          <a:xfrm>
            <a:off x="4362463" y="2934669"/>
            <a:ext cx="2984599" cy="1982426"/>
          </a:xfrm>
          <a:prstGeom prst="rect">
            <a:avLst/>
          </a:prstGeom>
          <a:noFill/>
          <a:ln>
            <a:noFill/>
          </a:ln>
        </p:spPr>
      </p:pic>
      <p:sp>
        <p:nvSpPr>
          <p:cNvPr id="262" name="Google Shape;262;p33"/>
          <p:cNvSpPr txBox="1"/>
          <p:nvPr/>
        </p:nvSpPr>
        <p:spPr>
          <a:xfrm>
            <a:off x="4536625" y="4143475"/>
            <a:ext cx="2366100" cy="33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chemeClr val="dk1"/>
                </a:solidFill>
                <a:highlight>
                  <a:srgbClr val="FFFF00"/>
                </a:highlight>
              </a:rPr>
              <a:t>Sulfate AOT: </a:t>
            </a:r>
            <a:r>
              <a:rPr lang="en" sz="1000" b="1">
                <a:highlight>
                  <a:srgbClr val="FFFF00"/>
                </a:highlight>
              </a:rPr>
              <a:t>Sens2-Sens1 Relative</a:t>
            </a:r>
            <a:endParaRPr sz="1000" b="1">
              <a:highlight>
                <a:srgbClr val="FFFF00"/>
              </a:highlight>
            </a:endParaRPr>
          </a:p>
        </p:txBody>
      </p:sp>
      <p:sp>
        <p:nvSpPr>
          <p:cNvPr id="263" name="Google Shape;263;p33"/>
          <p:cNvSpPr txBox="1"/>
          <p:nvPr/>
        </p:nvSpPr>
        <p:spPr>
          <a:xfrm>
            <a:off x="1080325" y="1970375"/>
            <a:ext cx="1287600" cy="33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chemeClr val="dk1"/>
                </a:solidFill>
                <a:highlight>
                  <a:srgbClr val="FFFF00"/>
                </a:highlight>
              </a:rPr>
              <a:t>Total AOT: </a:t>
            </a:r>
            <a:r>
              <a:rPr lang="en" sz="1000" b="1">
                <a:highlight>
                  <a:srgbClr val="FFFF00"/>
                </a:highlight>
              </a:rPr>
              <a:t>Sens1</a:t>
            </a:r>
            <a:endParaRPr sz="1000" b="1">
              <a:highlight>
                <a:srgbClr val="FFFF00"/>
              </a:highlight>
            </a:endParaRPr>
          </a:p>
        </p:txBody>
      </p:sp>
      <p:sp>
        <p:nvSpPr>
          <p:cNvPr id="264" name="Google Shape;264;p33"/>
          <p:cNvSpPr txBox="1"/>
          <p:nvPr/>
        </p:nvSpPr>
        <p:spPr>
          <a:xfrm>
            <a:off x="1080313" y="4178850"/>
            <a:ext cx="2776500" cy="33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chemeClr val="dk1"/>
                </a:solidFill>
                <a:highlight>
                  <a:srgbClr val="FFFF00"/>
                </a:highlight>
              </a:rPr>
              <a:t>Total AOT: </a:t>
            </a:r>
            <a:r>
              <a:rPr lang="en" sz="1000" b="1">
                <a:highlight>
                  <a:srgbClr val="FFFF00"/>
                </a:highlight>
              </a:rPr>
              <a:t>Sens2-Sens1 Absolute</a:t>
            </a:r>
            <a:endParaRPr sz="1000" b="1">
              <a:highlight>
                <a:srgbClr val="FFFF00"/>
              </a:highlight>
            </a:endParaRPr>
          </a:p>
        </p:txBody>
      </p:sp>
      <p:sp>
        <p:nvSpPr>
          <p:cNvPr id="265" name="Google Shape;265;p33"/>
          <p:cNvSpPr txBox="1"/>
          <p:nvPr/>
        </p:nvSpPr>
        <p:spPr>
          <a:xfrm>
            <a:off x="4466650" y="1970375"/>
            <a:ext cx="2366100" cy="33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highlight>
                  <a:srgbClr val="FFFF00"/>
                </a:highlight>
              </a:rPr>
              <a:t>Total AOT:  Sens2-Sens1 Relative</a:t>
            </a:r>
            <a:endParaRPr sz="1000" b="1">
              <a:highlight>
                <a:srgbClr val="FFFF00"/>
              </a:highlight>
            </a:endParaRPr>
          </a:p>
        </p:txBody>
      </p:sp>
      <p:pic>
        <p:nvPicPr>
          <p:cNvPr id="266" name="Google Shape;266;p33" descr="NOAA"/>
          <p:cNvPicPr preferRelativeResize="0"/>
          <p:nvPr/>
        </p:nvPicPr>
        <p:blipFill rotWithShape="1">
          <a:blip r:embed="rId6">
            <a:alphaModFix/>
          </a:blip>
          <a:srcRect/>
          <a:stretch/>
        </p:blipFill>
        <p:spPr>
          <a:xfrm>
            <a:off x="8119727" y="66535"/>
            <a:ext cx="936189" cy="936189"/>
          </a:xfrm>
          <a:prstGeom prst="rect">
            <a:avLst/>
          </a:prstGeom>
          <a:noFill/>
          <a:ln>
            <a:noFill/>
          </a:ln>
          <a:effectLst>
            <a:outerShdw dist="45791" dir="2021404" algn="ctr" rotWithShape="0">
              <a:srgbClr val="000066">
                <a:alpha val="49800"/>
              </a:srgbClr>
            </a:outerShdw>
          </a:effectLst>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2521</Words>
  <Application>Microsoft Office PowerPoint</Application>
  <PresentationFormat>On-screen Show (16:9)</PresentationFormat>
  <Paragraphs>313</Paragraphs>
  <Slides>16</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Verdana</vt:lpstr>
      <vt:lpstr>Georgia</vt:lpstr>
      <vt:lpstr>Roboto</vt:lpstr>
      <vt:lpstr>Arial</vt:lpstr>
      <vt:lpstr>Calibri</vt:lpstr>
      <vt:lpstr>Simple Light</vt:lpstr>
      <vt:lpstr>Office Theme</vt:lpstr>
      <vt:lpstr>Initial Development of a NOAA Emissions and eXchange Unified System (NEXUS) </vt:lpstr>
      <vt:lpstr>Motivation</vt:lpstr>
      <vt:lpstr>Harvard-NASA Emissions Component -  HEMCO</vt:lpstr>
      <vt:lpstr>What does HEMCO do already?</vt:lpstr>
      <vt:lpstr>Initial NEXUS Development at NOAA</vt:lpstr>
      <vt:lpstr>PowerPoint Presentation</vt:lpstr>
      <vt:lpstr>HEMCO Tests with GEFS-Aerosols/GOCART</vt:lpstr>
      <vt:lpstr>SO2 Emissions Differences (Sens2 - Sens1)</vt:lpstr>
      <vt:lpstr>HEMCO Tests with GEFS-Aerosols/GOCART</vt:lpstr>
      <vt:lpstr>Open-AQ Surface PM2.5 Bias and Statistics: July 2019</vt:lpstr>
      <vt:lpstr>HEMCO with the FENGSHA Dust Model </vt:lpstr>
      <vt:lpstr>A Roadmap to NEXUS</vt:lpstr>
      <vt:lpstr>NEXUS for the Model for Prediction Across Scales   </vt:lpstr>
      <vt:lpstr>NEXUS for the Model for Prediction Across Scales   </vt:lpstr>
      <vt:lpstr>The Future of NEXUS </vt:lpstr>
      <vt:lpstr>Preliminary Summary and Collaboration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Initial Development of a NOAA Emissions and eXchange Unified System (NEXUS)</dc:title>
  <dc:creator>Patrick Campbell</dc:creator>
  <cp:lastModifiedBy>Patrick Campbell</cp:lastModifiedBy>
  <cp:revision>10</cp:revision>
  <dcterms:modified xsi:type="dcterms:W3CDTF">2019-10-22T16:00:01Z</dcterms:modified>
</cp:coreProperties>
</file>