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468" r:id="rId3"/>
    <p:sldId id="355" r:id="rId4"/>
    <p:sldId id="416" r:id="rId5"/>
    <p:sldId id="417" r:id="rId6"/>
    <p:sldId id="415" r:id="rId7"/>
    <p:sldId id="600" r:id="rId8"/>
    <p:sldId id="394" r:id="rId9"/>
    <p:sldId id="289" r:id="rId10"/>
    <p:sldId id="501" r:id="rId11"/>
    <p:sldId id="406" r:id="rId12"/>
    <p:sldId id="268" r:id="rId13"/>
    <p:sldId id="411" r:id="rId14"/>
    <p:sldId id="412" r:id="rId15"/>
    <p:sldId id="407" r:id="rId16"/>
    <p:sldId id="559" r:id="rId17"/>
    <p:sldId id="589" r:id="rId18"/>
    <p:sldId id="599" r:id="rId19"/>
    <p:sldId id="469" r:id="rId20"/>
    <p:sldId id="388" r:id="rId21"/>
    <p:sldId id="472" r:id="rId22"/>
    <p:sldId id="560" r:id="rId23"/>
    <p:sldId id="611" r:id="rId24"/>
    <p:sldId id="269" r:id="rId25"/>
    <p:sldId id="612" r:id="rId26"/>
    <p:sldId id="609" r:id="rId27"/>
  </p:sldIdLst>
  <p:sldSz cx="9144000" cy="5143500" type="screen16x9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6E71A"/>
    <a:srgbClr val="5FFF1D"/>
    <a:srgbClr val="214A89"/>
    <a:srgbClr val="E8E8E8"/>
    <a:srgbClr val="FFFFFF"/>
    <a:srgbClr val="6091D5"/>
    <a:srgbClr val="1E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0" autoAdjust="0"/>
    <p:restoredTop sz="93981" autoAdjust="0"/>
  </p:normalViewPr>
  <p:slideViewPr>
    <p:cSldViewPr snapToGrid="0" snapToObjects="1">
      <p:cViewPr varScale="1">
        <p:scale>
          <a:sx n="132" d="100"/>
          <a:sy n="132" d="100"/>
        </p:scale>
        <p:origin x="1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10/23/19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2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10/23/19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92150"/>
            <a:ext cx="61531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1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92150"/>
            <a:ext cx="61531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AMoN</a:t>
            </a:r>
            <a:r>
              <a:rPr lang="en-US" dirty="0"/>
              <a:t>:</a:t>
            </a:r>
            <a:r>
              <a:rPr lang="en-US" baseline="0" dirty="0"/>
              <a:t> Ammonia Monitoring Network (surface observations in the USA)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NAPS: </a:t>
            </a:r>
            <a:r>
              <a:rPr lang="fr-FR" b="0" dirty="0"/>
              <a:t>National Air Pollution Surveillance Program (NAPS) (Canada)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AC9C1-4C5D-4177-BBE3-DB4306DBCB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92150"/>
            <a:ext cx="61531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AMoN</a:t>
            </a:r>
            <a:r>
              <a:rPr lang="en-US" dirty="0"/>
              <a:t>:</a:t>
            </a:r>
            <a:r>
              <a:rPr lang="en-US" baseline="0" dirty="0"/>
              <a:t> Ammonia Monitoring Network (surface observations in the USA)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NAPS: </a:t>
            </a:r>
            <a:r>
              <a:rPr lang="fr-FR" b="0" dirty="0"/>
              <a:t>National Air Pollution Surveillance Program (NAPS) (Canada)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AC9C1-4C5D-4177-BBE3-DB4306DBCB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92150"/>
            <a:ext cx="61531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6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A788-963E-6740-9453-56E23C2F6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3451"/>
            <a:ext cx="8686800" cy="3543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6044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214A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33451"/>
            <a:ext cx="4267200" cy="3543300"/>
          </a:xfr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350"/>
            </a:lvl4pPr>
            <a:lvl5pPr>
              <a:lnSpc>
                <a:spcPct val="10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3451"/>
            <a:ext cx="4267200" cy="3543300"/>
          </a:xfr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350"/>
            </a:lvl4pPr>
            <a:lvl5pPr>
              <a:lnSpc>
                <a:spcPct val="10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6044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3451"/>
            <a:ext cx="4268788" cy="6977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7"/>
            <a:ext cx="4268788" cy="28360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3451"/>
            <a:ext cx="4270375" cy="6977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270375" cy="283606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6044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3451"/>
            <a:ext cx="8686800" cy="351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98538"/>
            <a:ext cx="8686800" cy="985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637252" y="4601814"/>
            <a:ext cx="7278148" cy="985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6044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19129" y="4896470"/>
            <a:ext cx="524786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" dirty="0">
                <a:latin typeface="Arial"/>
                <a:cs typeface="Arial"/>
              </a:rPr>
              <a:t>AER Company Proprietary Information. ©Atmospheric and Environmental Research, Inc. (AER), 2019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2470" y="4896470"/>
            <a:ext cx="1113182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46A246-FCAB-4ACA-9DB9-4A04A8F6D9DB}" type="slidenum">
              <a:rPr lang="en-US" sz="525" smtClean="0">
                <a:latin typeface="Arial"/>
                <a:cs typeface="Arial"/>
              </a:rPr>
              <a:pPr/>
              <a:t>‹#›</a:t>
            </a:fld>
            <a:endParaRPr lang="en-US" sz="525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003726" y="4896470"/>
            <a:ext cx="99548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3458BF-2C3F-4D8E-8008-8F024B5AF5D6}" type="datetime1">
              <a:rPr lang="en-US" sz="525" smtClean="0">
                <a:latin typeface="Arial"/>
                <a:cs typeface="Arial"/>
              </a:rPr>
              <a:pPr/>
              <a:t>10/23/19</a:t>
            </a:fld>
            <a:endParaRPr lang="en-US" sz="525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3920A3-B681-EA4E-B5C5-081FD09897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5" y="4601814"/>
            <a:ext cx="1391412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0549" y="3990913"/>
            <a:ext cx="6380426" cy="61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</a:pPr>
            <a:r>
              <a:rPr kumimoji="1" lang="en-US" sz="15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18</a:t>
            </a:r>
            <a:r>
              <a:rPr kumimoji="1" lang="en-US" sz="1500" baseline="30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th</a:t>
            </a:r>
            <a:r>
              <a:rPr kumimoji="1" lang="en-US" sz="15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Annual CMAS Conference</a:t>
            </a:r>
            <a:br>
              <a:rPr kumimoji="1" lang="en-US" sz="15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kumimoji="1" lang="en-US" sz="15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October 23</a:t>
            </a:r>
            <a:r>
              <a:rPr kumimoji="1" lang="en-US" sz="1500" baseline="30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rd</a:t>
            </a:r>
            <a:r>
              <a:rPr kumimoji="1" lang="en-US" sz="15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2019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31005" y="1154435"/>
            <a:ext cx="8710862" cy="2715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36"/>
              </a:spcBef>
              <a:buNone/>
            </a:pPr>
            <a:endParaRPr lang="en-US" sz="1650" b="1" dirty="0">
              <a:solidFill>
                <a:srgbClr val="7F7F7F"/>
              </a:solidFill>
            </a:endParaRPr>
          </a:p>
          <a:p>
            <a:pPr marL="0" indent="0" algn="ctr">
              <a:spcBef>
                <a:spcPts val="36"/>
              </a:spcBef>
              <a:buNone/>
            </a:pPr>
            <a:endParaRPr lang="en-US" sz="1650" dirty="0">
              <a:solidFill>
                <a:srgbClr val="7F7F7F"/>
              </a:solidFill>
            </a:endParaRPr>
          </a:p>
          <a:p>
            <a:pPr marL="0" indent="0" algn="ctr">
              <a:spcBef>
                <a:spcPts val="36"/>
              </a:spcBef>
              <a:buNone/>
            </a:pPr>
            <a:r>
              <a:rPr lang="en-US" sz="1650" dirty="0">
                <a:solidFill>
                  <a:srgbClr val="7F7F7F"/>
                </a:solidFill>
              </a:rPr>
              <a:t>M. J. Alvarado</a:t>
            </a:r>
            <a:r>
              <a:rPr lang="en-US" sz="1650" baseline="30000" dirty="0">
                <a:solidFill>
                  <a:srgbClr val="7F7F7F"/>
                </a:solidFill>
              </a:rPr>
              <a:t>1</a:t>
            </a:r>
            <a:r>
              <a:rPr lang="en-US" sz="1650" dirty="0">
                <a:solidFill>
                  <a:srgbClr val="7F7F7F"/>
                </a:solidFill>
              </a:rPr>
              <a:t>, K. Cady-Pereira</a:t>
            </a:r>
            <a:r>
              <a:rPr lang="en-US" sz="1650" baseline="30000" dirty="0">
                <a:solidFill>
                  <a:srgbClr val="7F7F7F"/>
                </a:solidFill>
              </a:rPr>
              <a:t>1</a:t>
            </a:r>
            <a:r>
              <a:rPr lang="en-US" sz="1650" dirty="0">
                <a:solidFill>
                  <a:srgbClr val="7F7F7F"/>
                </a:solidFill>
              </a:rPr>
              <a:t>, J. Mascio</a:t>
            </a:r>
            <a:r>
              <a:rPr lang="en-US" sz="1650" baseline="30000" dirty="0">
                <a:solidFill>
                  <a:srgbClr val="7F7F7F"/>
                </a:solidFill>
              </a:rPr>
              <a:t>1</a:t>
            </a:r>
            <a:r>
              <a:rPr lang="en-US" sz="1650" dirty="0">
                <a:solidFill>
                  <a:srgbClr val="7F7F7F"/>
                </a:solidFill>
              </a:rPr>
              <a:t>, C. R. Lonsdale</a:t>
            </a:r>
            <a:r>
              <a:rPr lang="en-US" sz="1650" baseline="30000" dirty="0">
                <a:solidFill>
                  <a:srgbClr val="7F7F7F"/>
                </a:solidFill>
              </a:rPr>
              <a:t>1</a:t>
            </a:r>
            <a:r>
              <a:rPr lang="en-US" sz="1650" dirty="0">
                <a:solidFill>
                  <a:srgbClr val="7F7F7F"/>
                </a:solidFill>
              </a:rPr>
              <a:t>, and M. Shephard</a:t>
            </a:r>
            <a:r>
              <a:rPr lang="en-US" sz="1650" baseline="30000" dirty="0">
                <a:solidFill>
                  <a:srgbClr val="7F7F7F"/>
                </a:solidFill>
              </a:rPr>
              <a:t>2</a:t>
            </a:r>
          </a:p>
          <a:p>
            <a:pPr marL="0" indent="0" algn="ctr">
              <a:spcBef>
                <a:spcPts val="36"/>
              </a:spcBef>
              <a:buNone/>
            </a:pPr>
            <a:endParaRPr lang="en-US" sz="1650" baseline="30000" dirty="0">
              <a:solidFill>
                <a:srgbClr val="7F7F7F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36"/>
              </a:spcBef>
              <a:buNone/>
            </a:pPr>
            <a:r>
              <a:rPr lang="en-US" sz="1650" baseline="30000" dirty="0">
                <a:solidFill>
                  <a:srgbClr val="7F7F7F"/>
                </a:solidFill>
              </a:rPr>
              <a:t>1</a:t>
            </a:r>
            <a:r>
              <a:rPr lang="en-US" sz="1650" dirty="0">
                <a:solidFill>
                  <a:srgbClr val="7F7F7F"/>
                </a:solidFill>
              </a:rPr>
              <a:t>Atmospheric and Environmental Research (AER)</a:t>
            </a:r>
          </a:p>
          <a:p>
            <a:pPr marL="0" indent="0" algn="ctr">
              <a:lnSpc>
                <a:spcPct val="110000"/>
              </a:lnSpc>
              <a:spcBef>
                <a:spcPts val="36"/>
              </a:spcBef>
              <a:buNone/>
            </a:pPr>
            <a:r>
              <a:rPr lang="en-US" sz="1650" baseline="30000" dirty="0">
                <a:solidFill>
                  <a:srgbClr val="7F7F7F"/>
                </a:solidFill>
              </a:rPr>
              <a:t>2</a:t>
            </a:r>
            <a:r>
              <a:rPr lang="en-US" sz="1650" dirty="0">
                <a:solidFill>
                  <a:srgbClr val="7F7F7F"/>
                </a:solidFill>
              </a:rPr>
              <a:t>Environment and Climate Change Canada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kumimoji="1" lang="en-US" sz="1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Acknowledgements: NASA Applied Science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Grant #80NSSC19K0190</a:t>
            </a:r>
          </a:p>
          <a:p>
            <a:pPr marL="0" indent="0" algn="ctr">
              <a:lnSpc>
                <a:spcPct val="110000"/>
              </a:lnSpc>
              <a:spcBef>
                <a:spcPts val="36"/>
              </a:spcBef>
              <a:buNone/>
            </a:pPr>
            <a:endParaRPr lang="en-US" sz="1650" dirty="0">
              <a:solidFill>
                <a:srgbClr val="7F7F7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4680A-FD33-4E42-9825-529F16714D79}"/>
              </a:ext>
            </a:extLst>
          </p:cNvPr>
          <p:cNvSpPr/>
          <p:nvPr/>
        </p:nvSpPr>
        <p:spPr>
          <a:xfrm>
            <a:off x="231005" y="538819"/>
            <a:ext cx="8710863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kumimoji="1" lang="en-US" sz="2400" b="1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 Retrieval Closure Study to Determine the Best Metrics for Evaluating the CMAQ Model with </a:t>
            </a:r>
            <a:r>
              <a:rPr kumimoji="1" lang="en-US" sz="2400" b="1" dirty="0" err="1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CrIS</a:t>
            </a:r>
            <a:r>
              <a:rPr kumimoji="1" lang="en-US" sz="2400" b="1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NH</a:t>
            </a:r>
            <a:r>
              <a:rPr kumimoji="1" lang="en-US" sz="2400" b="1" baseline="-25000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kumimoji="1" lang="en-US" sz="2400" b="1" dirty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4A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Retrievals 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F9FB25E-796B-464C-ACF9-3798DE31D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17"/>
          <a:stretch/>
        </p:blipFill>
        <p:spPr>
          <a:xfrm>
            <a:off x="6524943" y="3042223"/>
            <a:ext cx="640996" cy="592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Inversion Method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29" r="-23829"/>
          <a:stretch>
            <a:fillRect/>
          </a:stretch>
        </p:blipFill>
        <p:spPr>
          <a:xfrm>
            <a:off x="1969294" y="676954"/>
            <a:ext cx="7174706" cy="39367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5588" y="920828"/>
            <a:ext cx="2121857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buFont typeface="Arial"/>
              <a:buChar char="•"/>
            </a:pPr>
            <a:r>
              <a:rPr lang="en-US" dirty="0"/>
              <a:t>Finite-difference mass balance (</a:t>
            </a:r>
            <a:r>
              <a:rPr lang="en-US" dirty="0" err="1"/>
              <a:t>Lamsal</a:t>
            </a:r>
            <a:r>
              <a:rPr lang="en-US" dirty="0"/>
              <a:t> et al., GRL, 2011). </a:t>
            </a:r>
          </a:p>
          <a:p>
            <a:pPr marL="257175" indent="-257175">
              <a:lnSpc>
                <a:spcPct val="90000"/>
              </a:lnSpc>
              <a:buFont typeface="Arial"/>
              <a:buChar char="•"/>
            </a:pPr>
            <a:r>
              <a:rPr lang="en-US" dirty="0"/>
              <a:t>Requires two model runs per iteration to estimate sensitivity to emissions.</a:t>
            </a:r>
          </a:p>
          <a:p>
            <a:pPr marL="257175" indent="-257175">
              <a:lnSpc>
                <a:spcPct val="90000"/>
              </a:lnSpc>
              <a:buFont typeface="Arial"/>
              <a:buChar char="•"/>
            </a:pPr>
            <a:r>
              <a:rPr lang="en-US" dirty="0"/>
              <a:t>Calculate emission scaling factors and apply to next iteration.</a:t>
            </a:r>
          </a:p>
        </p:txBody>
      </p:sp>
    </p:spTree>
    <p:extLst>
      <p:ext uri="{BB962C8B-B14F-4D97-AF65-F5344CB8AC3E}">
        <p14:creationId xmlns:p14="http://schemas.microsoft.com/office/powerpoint/2010/main" val="58252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E8F3FB-908E-5F46-A242-66FE82C0C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" y="718081"/>
            <a:ext cx="5371747" cy="3958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F56749-49D5-5447-8FD5-33AAF60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44235"/>
            <a:ext cx="8656320" cy="994172"/>
          </a:xfrm>
        </p:spPr>
        <p:txBody>
          <a:bodyPr>
            <a:normAutofit/>
          </a:bodyPr>
          <a:lstStyle/>
          <a:p>
            <a:r>
              <a:rPr lang="en-US" sz="2800" dirty="0"/>
              <a:t>How best to evaluate CMAQ with </a:t>
            </a:r>
            <a:r>
              <a:rPr lang="en-US" sz="2800" dirty="0" err="1"/>
              <a:t>CrIS</a:t>
            </a:r>
            <a:r>
              <a:rPr lang="en-US" sz="2800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19DF1-7CAA-644E-93B2-C027AA09AA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56153" y="1006702"/>
            <a:ext cx="1559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70C0"/>
                </a:solidFill>
              </a:rPr>
              <a:t>Selected ~850 CMAQ NH</a:t>
            </a:r>
            <a:r>
              <a:rPr lang="en-US" sz="1400" b="1" baseline="-25000" dirty="0">
                <a:solidFill>
                  <a:srgbClr val="0070C0"/>
                </a:solidFill>
              </a:rPr>
              <a:t>3</a:t>
            </a:r>
            <a:r>
              <a:rPr lang="en-US" sz="1400" b="1" dirty="0">
                <a:solidFill>
                  <a:srgbClr val="0070C0"/>
                </a:solidFill>
              </a:rPr>
              <a:t> profiles from SENEX period/region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749752-9AD5-F840-8A84-D303A56B3898}"/>
              </a:ext>
            </a:extLst>
          </p:cNvPr>
          <p:cNvSpPr/>
          <p:nvPr/>
        </p:nvSpPr>
        <p:spPr>
          <a:xfrm>
            <a:off x="330327" y="2129849"/>
            <a:ext cx="596646" cy="4251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54F632-8063-8848-814C-79F3F4710B1A}"/>
              </a:ext>
            </a:extLst>
          </p:cNvPr>
          <p:cNvSpPr/>
          <p:nvPr/>
        </p:nvSpPr>
        <p:spPr>
          <a:xfrm>
            <a:off x="2630502" y="3199273"/>
            <a:ext cx="596646" cy="4251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DADBE-D8CF-5B44-9BC1-5971DF927514}"/>
              </a:ext>
            </a:extLst>
          </p:cNvPr>
          <p:cNvSpPr txBox="1"/>
          <p:nvPr/>
        </p:nvSpPr>
        <p:spPr>
          <a:xfrm>
            <a:off x="5615587" y="987703"/>
            <a:ext cx="328457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average </a:t>
            </a:r>
            <a:r>
              <a:rPr lang="en-US" b="1" dirty="0">
                <a:solidFill>
                  <a:srgbClr val="0824FA"/>
                </a:solidFill>
              </a:rPr>
              <a:t>CMAQ</a:t>
            </a:r>
            <a:r>
              <a:rPr lang="en-US" dirty="0">
                <a:solidFill>
                  <a:srgbClr val="0824FA"/>
                </a:solidFill>
              </a:rPr>
              <a:t> </a:t>
            </a:r>
            <a:r>
              <a:rPr lang="en-US" dirty="0"/>
              <a:t>resembles the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B050"/>
                </a:solidFill>
              </a:rPr>
              <a:t>CrIS</a:t>
            </a:r>
            <a:r>
              <a:rPr lang="en-US" b="1" dirty="0">
                <a:solidFill>
                  <a:srgbClr val="00B050"/>
                </a:solidFill>
              </a:rPr>
              <a:t> moderate </a:t>
            </a:r>
            <a:r>
              <a:rPr lang="en-US" b="1" i="1" dirty="0">
                <a:solidFill>
                  <a:srgbClr val="00B050"/>
                </a:solidFill>
              </a:rPr>
              <a:t>a priori </a:t>
            </a:r>
            <a:r>
              <a:rPr lang="en-US" b="1" dirty="0">
                <a:solidFill>
                  <a:srgbClr val="00B050"/>
                </a:solidFill>
              </a:rPr>
              <a:t>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individual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CMAQ </a:t>
            </a:r>
            <a:r>
              <a:rPr lang="en-US" dirty="0"/>
              <a:t>profiles have very different shapes from the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polluted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moderate</a:t>
            </a:r>
            <a:r>
              <a:rPr lang="en-US" b="1" dirty="0"/>
              <a:t> </a:t>
            </a:r>
            <a:r>
              <a:rPr lang="en-US" i="1" dirty="0"/>
              <a:t>a priori </a:t>
            </a:r>
            <a:r>
              <a:rPr lang="en-US" dirty="0"/>
              <a:t>profiles</a:t>
            </a:r>
          </a:p>
          <a:p>
            <a:pPr marL="571500" lvl="1" indent="-293688">
              <a:buFont typeface="Arial" panose="020B0604020202020204" pitchFamily="34" charset="0"/>
              <a:buChar char="•"/>
            </a:pPr>
            <a:r>
              <a:rPr lang="en-US" sz="1600" dirty="0"/>
              <a:t>Well mixed BL</a:t>
            </a:r>
          </a:p>
          <a:p>
            <a:pPr marL="571500" lvl="1" indent="-293688">
              <a:buFont typeface="Arial" panose="020B0604020202020204" pitchFamily="34" charset="0"/>
              <a:buChar char="•"/>
            </a:pPr>
            <a:r>
              <a:rPr lang="en-US" sz="1600" dirty="0"/>
              <a:t>Elevated amounts above BL</a:t>
            </a:r>
          </a:p>
          <a:p>
            <a:pPr marL="292100" indent="-2794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Key Question: </a:t>
            </a:r>
            <a:r>
              <a:rPr lang="en-US" altLang="en-US" b="1" i="1" dirty="0"/>
              <a:t>What is the best metric for comparing </a:t>
            </a:r>
            <a:r>
              <a:rPr lang="en-US" altLang="en-US" b="1" i="1" dirty="0" err="1"/>
              <a:t>CrIS</a:t>
            </a:r>
            <a:r>
              <a:rPr lang="en-US" altLang="en-US" b="1" i="1" dirty="0"/>
              <a:t> and CMAQ? </a:t>
            </a:r>
          </a:p>
        </p:txBody>
      </p:sp>
    </p:spTree>
    <p:extLst>
      <p:ext uri="{BB962C8B-B14F-4D97-AF65-F5344CB8AC3E}">
        <p14:creationId xmlns:p14="http://schemas.microsoft.com/office/powerpoint/2010/main" val="186224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749-49D5-5447-8FD5-33AAF60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170134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Simulated </a:t>
            </a:r>
            <a:r>
              <a:rPr lang="en-US" sz="3000" dirty="0" err="1"/>
              <a:t>CrIS</a:t>
            </a:r>
            <a:r>
              <a:rPr lang="en-US" sz="3000" dirty="0"/>
              <a:t> retrievals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19DF1-7CAA-644E-93B2-C027AA09AA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52061" y="467086"/>
            <a:ext cx="388619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Used the </a:t>
            </a:r>
            <a:r>
              <a:rPr lang="en-US" sz="1600" b="1" dirty="0"/>
              <a:t>CMAQ </a:t>
            </a:r>
            <a:r>
              <a:rPr lang="en-US" sz="1600" dirty="0"/>
              <a:t>profiles as input to our </a:t>
            </a:r>
            <a:r>
              <a:rPr lang="en-US" sz="1600" b="1" dirty="0"/>
              <a:t>forward model (OSS) </a:t>
            </a:r>
            <a:r>
              <a:rPr lang="en-US" sz="1600" dirty="0"/>
              <a:t>and added typical </a:t>
            </a:r>
            <a:r>
              <a:rPr lang="en-US" sz="1600" b="1" dirty="0" err="1"/>
              <a:t>CrIS</a:t>
            </a:r>
            <a:r>
              <a:rPr lang="en-US" sz="1600" b="1" dirty="0"/>
              <a:t> noise </a:t>
            </a:r>
            <a:r>
              <a:rPr lang="en-US" sz="1600" dirty="0"/>
              <a:t>to the output radiances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600" dirty="0"/>
              <a:t>Ran the simulations </a:t>
            </a:r>
            <a:r>
              <a:rPr lang="en-US" sz="1600" b="1" dirty="0"/>
              <a:t>with and without NH</a:t>
            </a:r>
            <a:r>
              <a:rPr lang="en-US" sz="1600" b="1" baseline="-25000" dirty="0"/>
              <a:t>3</a:t>
            </a:r>
            <a:r>
              <a:rPr lang="en-US" sz="1600" b="1" dirty="0"/>
              <a:t> </a:t>
            </a:r>
            <a:r>
              <a:rPr lang="en-US" sz="1600" dirty="0"/>
              <a:t>to determine </a:t>
            </a:r>
            <a:r>
              <a:rPr lang="en-US" sz="1600" b="1" dirty="0"/>
              <a:t>NH</a:t>
            </a:r>
            <a:r>
              <a:rPr lang="en-US" sz="1600" b="1" baseline="-25000" dirty="0"/>
              <a:t>3</a:t>
            </a:r>
            <a:r>
              <a:rPr lang="en-US" sz="1600" b="1" dirty="0"/>
              <a:t> signal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Since the NH</a:t>
            </a:r>
            <a:r>
              <a:rPr lang="en-US" sz="1600" baseline="-25000" dirty="0"/>
              <a:t>3</a:t>
            </a:r>
            <a:r>
              <a:rPr lang="en-US" sz="1600" dirty="0"/>
              <a:t> signal is very dependent on the </a:t>
            </a:r>
            <a:r>
              <a:rPr lang="en-US" sz="1600" b="1" dirty="0"/>
              <a:t>thermal contrast (TCON)  </a:t>
            </a:r>
            <a:r>
              <a:rPr lang="en-US" sz="1600" dirty="0"/>
              <a:t>ran sets of simulations with different TCON values: </a:t>
            </a:r>
            <a:r>
              <a:rPr lang="en-US" sz="1600" b="1" dirty="0">
                <a:solidFill>
                  <a:srgbClr val="FF0000"/>
                </a:solidFill>
              </a:rPr>
              <a:t>15K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0070C0"/>
                </a:solidFill>
              </a:rPr>
              <a:t>5K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Selected TCON values are high but not unusual over many source regions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789DB8-41A8-794C-9AB4-3A2EB0877244}"/>
              </a:ext>
            </a:extLst>
          </p:cNvPr>
          <p:cNvGrpSpPr/>
          <p:nvPr/>
        </p:nvGrpSpPr>
        <p:grpSpPr>
          <a:xfrm>
            <a:off x="-76471" y="692718"/>
            <a:ext cx="5128532" cy="3778918"/>
            <a:chOff x="205740" y="891540"/>
            <a:chExt cx="5128532" cy="377891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EFBC15-CCBA-2846-8B63-5C6DEE8B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" y="891540"/>
              <a:ext cx="5128532" cy="3778918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966C0E-96B4-FD45-A4F9-1CE6A8E1938E}"/>
                </a:ext>
              </a:extLst>
            </p:cNvPr>
            <p:cNvSpPr/>
            <p:nvPr/>
          </p:nvSpPr>
          <p:spPr>
            <a:xfrm>
              <a:off x="4107180" y="3834096"/>
              <a:ext cx="596646" cy="42519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950A84-5DF7-F347-AE14-F22C1953981D}"/>
                </a:ext>
              </a:extLst>
            </p:cNvPr>
            <p:cNvSpPr txBox="1"/>
            <p:nvPr/>
          </p:nvSpPr>
          <p:spPr>
            <a:xfrm>
              <a:off x="2286000" y="891540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NH</a:t>
              </a:r>
              <a:r>
                <a:rPr lang="en-US" b="1" baseline="-25000" dirty="0"/>
                <a:t>3</a:t>
              </a:r>
              <a:r>
                <a:rPr lang="en-US" b="1" dirty="0"/>
                <a:t> on - off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55DBA5-26FF-BE4C-A9F1-41308BD64824}"/>
                </a:ext>
              </a:extLst>
            </p:cNvPr>
            <p:cNvSpPr txBox="1"/>
            <p:nvPr/>
          </p:nvSpPr>
          <p:spPr>
            <a:xfrm rot="16200000">
              <a:off x="50735" y="2387084"/>
              <a:ext cx="1155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BT Diff [K]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72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749-49D5-5447-8FD5-33AAF60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3" y="155736"/>
            <a:ext cx="8561694" cy="994172"/>
          </a:xfrm>
        </p:spPr>
        <p:txBody>
          <a:bodyPr>
            <a:normAutofit/>
          </a:bodyPr>
          <a:lstStyle/>
          <a:p>
            <a:r>
              <a:rPr lang="en-US" sz="2900" dirty="0"/>
              <a:t>NH</a:t>
            </a:r>
            <a:r>
              <a:rPr lang="en-US" sz="2900" baseline="-25000" dirty="0"/>
              <a:t>3</a:t>
            </a:r>
            <a:r>
              <a:rPr lang="en-US" sz="2900" dirty="0"/>
              <a:t> Signal Drivers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16EE4-92CB-4146-BB93-64F88D0F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7"/>
          <a:stretch/>
        </p:blipFill>
        <p:spPr>
          <a:xfrm>
            <a:off x="1005840" y="843595"/>
            <a:ext cx="4834890" cy="3840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55F385-262C-FB4D-8ABB-9614F626E50F}"/>
              </a:ext>
            </a:extLst>
          </p:cNvPr>
          <p:cNvSpPr txBox="1"/>
          <p:nvPr/>
        </p:nvSpPr>
        <p:spPr>
          <a:xfrm>
            <a:off x="2376268" y="719884"/>
            <a:ext cx="305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CMAQ Surface NH</a:t>
            </a:r>
            <a:r>
              <a:rPr lang="en-US" sz="1600" b="1" baseline="-25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B6D3A-276F-AF42-87F8-33E4C2661C0F}"/>
              </a:ext>
            </a:extLst>
          </p:cNvPr>
          <p:cNvSpPr txBox="1"/>
          <p:nvPr/>
        </p:nvSpPr>
        <p:spPr>
          <a:xfrm>
            <a:off x="2179320" y="2678330"/>
            <a:ext cx="305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CMAQ Total Column NH</a:t>
            </a:r>
            <a:r>
              <a:rPr lang="en-US" sz="1600" b="1" baseline="-2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A9A17-908C-AF4A-9E41-CB43D22E15DE}"/>
              </a:ext>
            </a:extLst>
          </p:cNvPr>
          <p:cNvSpPr txBox="1"/>
          <p:nvPr/>
        </p:nvSpPr>
        <p:spPr>
          <a:xfrm>
            <a:off x="3182376" y="2387075"/>
            <a:ext cx="1059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ppbv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A826C-5DEB-8243-B317-B8FFB78AA7B6}"/>
              </a:ext>
            </a:extLst>
          </p:cNvPr>
          <p:cNvSpPr txBox="1"/>
          <p:nvPr/>
        </p:nvSpPr>
        <p:spPr>
          <a:xfrm>
            <a:off x="3062947" y="4343622"/>
            <a:ext cx="1059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molec</a:t>
            </a:r>
            <a:r>
              <a:rPr lang="en-US" sz="1000" dirty="0"/>
              <a:t>/cm2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38E59-0743-774D-ABD8-F1B81B396B8A}"/>
              </a:ext>
            </a:extLst>
          </p:cNvPr>
          <p:cNvSpPr txBox="1"/>
          <p:nvPr/>
        </p:nvSpPr>
        <p:spPr>
          <a:xfrm rot="16200000">
            <a:off x="-110002" y="2291272"/>
            <a:ext cx="166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Peak BT Diff [K]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34C1E-CCCD-014E-A661-31A177BB8E4E}"/>
              </a:ext>
            </a:extLst>
          </p:cNvPr>
          <p:cNvSpPr txBox="1"/>
          <p:nvPr/>
        </p:nvSpPr>
        <p:spPr>
          <a:xfrm>
            <a:off x="5840730" y="829527"/>
            <a:ext cx="30121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Since NH</a:t>
            </a:r>
            <a:r>
              <a:rPr lang="en-US" sz="1600" baseline="-25000" dirty="0"/>
              <a:t>3</a:t>
            </a:r>
            <a:r>
              <a:rPr lang="en-US" sz="1600" dirty="0"/>
              <a:t> is concentrated in the boundary layer, </a:t>
            </a:r>
            <a:r>
              <a:rPr lang="en-US" sz="1600" b="1" dirty="0"/>
              <a:t>surface NH</a:t>
            </a:r>
            <a:r>
              <a:rPr lang="en-US" sz="1600" b="1" baseline="-25000" dirty="0"/>
              <a:t>3</a:t>
            </a:r>
            <a:r>
              <a:rPr lang="en-US" sz="1600" b="1" dirty="0"/>
              <a:t> is a strong driver of the NH</a:t>
            </a:r>
            <a:r>
              <a:rPr lang="en-US" sz="1600" b="1" baseline="-25000" dirty="0"/>
              <a:t>3</a:t>
            </a:r>
            <a:r>
              <a:rPr lang="en-US" sz="1600" b="1" dirty="0"/>
              <a:t>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Kharol</a:t>
            </a:r>
            <a:r>
              <a:rPr lang="en-US" sz="1600" dirty="0"/>
              <a:t> et al. (2019) have shown similar correlation between </a:t>
            </a:r>
            <a:r>
              <a:rPr lang="en-US" sz="1600" dirty="0" err="1"/>
              <a:t>AMoN</a:t>
            </a:r>
            <a:r>
              <a:rPr lang="en-US" sz="1600" dirty="0"/>
              <a:t> and </a:t>
            </a:r>
            <a:r>
              <a:rPr lang="en-US" sz="1600" dirty="0" err="1"/>
              <a:t>CrIS</a:t>
            </a:r>
            <a:r>
              <a:rPr lang="en-US" sz="1600" dirty="0"/>
              <a:t> surface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AA02C7-E4FF-DC4A-8A57-26E8DF20CA6D}"/>
              </a:ext>
            </a:extLst>
          </p:cNvPr>
          <p:cNvSpPr/>
          <p:nvPr/>
        </p:nvSpPr>
        <p:spPr>
          <a:xfrm>
            <a:off x="987348" y="2670302"/>
            <a:ext cx="4892040" cy="1919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65E4E6-58DE-7348-938C-A058691A134A}"/>
              </a:ext>
            </a:extLst>
          </p:cNvPr>
          <p:cNvSpPr/>
          <p:nvPr/>
        </p:nvSpPr>
        <p:spPr>
          <a:xfrm>
            <a:off x="5897880" y="3012737"/>
            <a:ext cx="3289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this simulation total column and the NH</a:t>
            </a:r>
            <a:r>
              <a:rPr lang="en-US" sz="1600" baseline="-25000" dirty="0"/>
              <a:t>3</a:t>
            </a:r>
            <a:r>
              <a:rPr lang="en-US" sz="1600" dirty="0"/>
              <a:t> signal are almost perfectly correlated </a:t>
            </a:r>
          </a:p>
          <a:p>
            <a:endParaRPr lang="en-US" sz="1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B514E4-CCC0-6E4F-83F3-2C7240968386}"/>
              </a:ext>
            </a:extLst>
          </p:cNvPr>
          <p:cNvSpPr/>
          <p:nvPr/>
        </p:nvSpPr>
        <p:spPr>
          <a:xfrm>
            <a:off x="5879388" y="3918674"/>
            <a:ext cx="330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Could total column be the most robust retrieval metric?</a:t>
            </a:r>
          </a:p>
        </p:txBody>
      </p:sp>
    </p:spTree>
    <p:extLst>
      <p:ext uri="{BB962C8B-B14F-4D97-AF65-F5344CB8AC3E}">
        <p14:creationId xmlns:p14="http://schemas.microsoft.com/office/powerpoint/2010/main" val="16102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2A06619-F705-8B43-A027-99A3D2D700FF}"/>
              </a:ext>
            </a:extLst>
          </p:cNvPr>
          <p:cNvSpPr txBox="1"/>
          <p:nvPr/>
        </p:nvSpPr>
        <p:spPr>
          <a:xfrm>
            <a:off x="6146455" y="458256"/>
            <a:ext cx="27865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Straight comparisons </a:t>
            </a:r>
            <a:r>
              <a:rPr lang="en-US" sz="1600" dirty="0"/>
              <a:t>(no AK)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CrIS</a:t>
            </a:r>
            <a:r>
              <a:rPr lang="en-US" sz="1600" dirty="0"/>
              <a:t> biased </a:t>
            </a:r>
            <a:r>
              <a:rPr lang="en-US" sz="1600" b="1" dirty="0">
                <a:solidFill>
                  <a:srgbClr val="FF0000"/>
                </a:solidFill>
              </a:rPr>
              <a:t>high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for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polluted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959C0"/>
                </a:solidFill>
              </a:rPr>
              <a:t>low </a:t>
            </a:r>
            <a:r>
              <a:rPr lang="en-US" sz="1600" b="1" dirty="0">
                <a:solidFill>
                  <a:srgbClr val="0070C0"/>
                </a:solidFill>
              </a:rPr>
              <a:t>for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959C0"/>
                </a:solidFill>
              </a:rPr>
              <a:t>moderate</a:t>
            </a:r>
          </a:p>
          <a:p>
            <a:r>
              <a:rPr lang="en-US" sz="1600" b="1" dirty="0"/>
              <a:t>Applying the operator </a:t>
            </a:r>
            <a:r>
              <a:rPr lang="en-US" sz="1600" dirty="0"/>
              <a:t>improves correlation and reduce bias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        Retrieval is performing as well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9C8EE32-FAE8-5D4A-87D7-589140EE88D5}"/>
              </a:ext>
            </a:extLst>
          </p:cNvPr>
          <p:cNvSpPr/>
          <p:nvPr/>
        </p:nvSpPr>
        <p:spPr>
          <a:xfrm>
            <a:off x="6455365" y="2056551"/>
            <a:ext cx="236220" cy="761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E79D27-D4A9-3642-A2B5-B21A6807338D}"/>
              </a:ext>
            </a:extLst>
          </p:cNvPr>
          <p:cNvGrpSpPr/>
          <p:nvPr/>
        </p:nvGrpSpPr>
        <p:grpSpPr>
          <a:xfrm>
            <a:off x="564415" y="584680"/>
            <a:ext cx="6789309" cy="3974140"/>
            <a:chOff x="564415" y="584680"/>
            <a:chExt cx="6789309" cy="39741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689AE7-AC17-4149-B5C6-E04C94CE3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192" y="584680"/>
              <a:ext cx="5393474" cy="3974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EE755E-6F71-854F-868E-B945B89B170F}"/>
                </a:ext>
              </a:extLst>
            </p:cNvPr>
            <p:cNvSpPr txBox="1"/>
            <p:nvPr/>
          </p:nvSpPr>
          <p:spPr>
            <a:xfrm rot="16200000">
              <a:off x="126691" y="1311049"/>
              <a:ext cx="1183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TCON: 15K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B3DF70-9468-424C-9824-AC5BE0500D28}"/>
                </a:ext>
              </a:extLst>
            </p:cNvPr>
            <p:cNvSpPr txBox="1"/>
            <p:nvPr/>
          </p:nvSpPr>
          <p:spPr>
            <a:xfrm>
              <a:off x="825773" y="740395"/>
              <a:ext cx="235777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CMAQ no AK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F6103-94AB-0D47-B6CC-A73075A20B89}"/>
                </a:ext>
              </a:extLst>
            </p:cNvPr>
            <p:cNvSpPr txBox="1"/>
            <p:nvPr/>
          </p:nvSpPr>
          <p:spPr>
            <a:xfrm>
              <a:off x="2914886" y="740395"/>
              <a:ext cx="140349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CMAQ+AK log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290B7-6E8A-2847-ABA5-92F8ACCA6C31}"/>
                </a:ext>
              </a:extLst>
            </p:cNvPr>
            <p:cNvSpPr txBox="1"/>
            <p:nvPr/>
          </p:nvSpPr>
          <p:spPr>
            <a:xfrm>
              <a:off x="4567194" y="724164"/>
              <a:ext cx="278653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CMAQ +AK linear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31469A-AE80-954B-8F7C-C550D9DBB398}"/>
                </a:ext>
              </a:extLst>
            </p:cNvPr>
            <p:cNvSpPr txBox="1"/>
            <p:nvPr/>
          </p:nvSpPr>
          <p:spPr>
            <a:xfrm rot="16200000">
              <a:off x="126692" y="3009474"/>
              <a:ext cx="1183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TCON: 5K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1A260A-24E4-C44C-88F3-69E711584695}"/>
              </a:ext>
            </a:extLst>
          </p:cNvPr>
          <p:cNvSpPr txBox="1"/>
          <p:nvPr/>
        </p:nvSpPr>
        <p:spPr>
          <a:xfrm>
            <a:off x="6146455" y="2551867"/>
            <a:ext cx="27865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Similar results for weaker signal, but: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Selection of </a:t>
            </a:r>
            <a:r>
              <a:rPr lang="en-US" sz="1600" i="1" dirty="0">
                <a:solidFill>
                  <a:srgbClr val="FF0000"/>
                </a:solidFill>
              </a:rPr>
              <a:t>a priori </a:t>
            </a:r>
            <a:r>
              <a:rPr lang="en-US" sz="1600" dirty="0">
                <a:solidFill>
                  <a:srgbClr val="0070C0"/>
                </a:solidFill>
              </a:rPr>
              <a:t>has larger impact on the </a:t>
            </a:r>
            <a:r>
              <a:rPr lang="en-US" sz="1600" dirty="0">
                <a:solidFill>
                  <a:srgbClr val="FF0000"/>
                </a:solidFill>
              </a:rPr>
              <a:t>spread</a:t>
            </a:r>
            <a:r>
              <a:rPr lang="en-US" sz="1600" dirty="0">
                <a:solidFill>
                  <a:srgbClr val="0070C0"/>
                </a:solidFill>
              </a:rPr>
              <a:t> of the retrieved surface amounts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A3B072-1456-A24E-9FB1-81FF0F6FBF4F}"/>
              </a:ext>
            </a:extLst>
          </p:cNvPr>
          <p:cNvSpPr/>
          <p:nvPr/>
        </p:nvSpPr>
        <p:spPr>
          <a:xfrm>
            <a:off x="98471" y="2475686"/>
            <a:ext cx="9016586" cy="20831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5F1E710-8772-CD49-A051-095ED3684279}"/>
              </a:ext>
            </a:extLst>
          </p:cNvPr>
          <p:cNvSpPr txBox="1">
            <a:spLocks/>
          </p:cNvSpPr>
          <p:nvPr/>
        </p:nvSpPr>
        <p:spPr>
          <a:xfrm>
            <a:off x="623844" y="3458510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214A89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AAE9F4-0DC4-1E4D-958F-1883B9A1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Surface NH</a:t>
            </a:r>
            <a:r>
              <a:rPr lang="en-US" sz="2400" baseline="-25000" dirty="0"/>
              <a:t>3</a:t>
            </a:r>
            <a:r>
              <a:rPr lang="en-US" sz="2400" dirty="0"/>
              <a:t>: Retrieved vs CMAQ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77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75274B-C28D-9D4F-82ED-C542EA1F744A}"/>
              </a:ext>
            </a:extLst>
          </p:cNvPr>
          <p:cNvGrpSpPr/>
          <p:nvPr/>
        </p:nvGrpSpPr>
        <p:grpSpPr>
          <a:xfrm>
            <a:off x="229503" y="430169"/>
            <a:ext cx="7037019" cy="4159146"/>
            <a:chOff x="274797" y="852957"/>
            <a:chExt cx="7037019" cy="41591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175F70-45D2-1A4D-842F-D28E14B4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591" y="852957"/>
              <a:ext cx="5644555" cy="41591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6A2523-30BF-F84F-B4B0-142DB2D85F37}"/>
                </a:ext>
              </a:extLst>
            </p:cNvPr>
            <p:cNvSpPr txBox="1"/>
            <p:nvPr/>
          </p:nvSpPr>
          <p:spPr>
            <a:xfrm>
              <a:off x="2877953" y="1081909"/>
              <a:ext cx="140349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CMAQ+AK log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D3EBD7-292B-5D42-8673-08A48B2C392F}"/>
                </a:ext>
              </a:extLst>
            </p:cNvPr>
            <p:cNvSpPr txBox="1"/>
            <p:nvPr/>
          </p:nvSpPr>
          <p:spPr>
            <a:xfrm>
              <a:off x="4525286" y="1081909"/>
              <a:ext cx="278653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CMAQ +AK linear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2B64F0-F0A5-D443-938B-C04FC6CEA0E4}"/>
                </a:ext>
              </a:extLst>
            </p:cNvPr>
            <p:cNvSpPr txBox="1"/>
            <p:nvPr/>
          </p:nvSpPr>
          <p:spPr>
            <a:xfrm>
              <a:off x="520183" y="1081909"/>
              <a:ext cx="235777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CMAQ no AK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3B0DA4-74AB-464C-97D4-A7BCE94FD24B}"/>
                </a:ext>
              </a:extLst>
            </p:cNvPr>
            <p:cNvSpPr txBox="1"/>
            <p:nvPr/>
          </p:nvSpPr>
          <p:spPr>
            <a:xfrm rot="16200000">
              <a:off x="-162927" y="1669675"/>
              <a:ext cx="1183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TCON: 15K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5C5FBA-3BF9-1D4E-AD79-C2186BD24DC3}"/>
                </a:ext>
              </a:extLst>
            </p:cNvPr>
            <p:cNvSpPr txBox="1"/>
            <p:nvPr/>
          </p:nvSpPr>
          <p:spPr>
            <a:xfrm rot="16200000">
              <a:off x="-151918" y="3579343"/>
              <a:ext cx="1183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TCON: 5K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B0B2921-C6D6-1744-B2B6-C3CC1D50C1AE}"/>
              </a:ext>
            </a:extLst>
          </p:cNvPr>
          <p:cNvSpPr txBox="1"/>
          <p:nvPr/>
        </p:nvSpPr>
        <p:spPr>
          <a:xfrm>
            <a:off x="6030147" y="608158"/>
            <a:ext cx="3113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Correlations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Very </a:t>
            </a:r>
            <a:r>
              <a:rPr lang="en-US" sz="1600" b="1" dirty="0"/>
              <a:t>high</a:t>
            </a:r>
            <a:r>
              <a:rPr lang="en-US" sz="1600" dirty="0"/>
              <a:t> and </a:t>
            </a:r>
            <a:r>
              <a:rPr lang="en-US" sz="1600" b="1" dirty="0"/>
              <a:t>better than surface </a:t>
            </a:r>
            <a:r>
              <a:rPr lang="en-US" sz="1600" dirty="0"/>
              <a:t>correlations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Smooth transition between </a:t>
            </a:r>
            <a:r>
              <a:rPr lang="en-US" sz="1600" b="1" i="1" dirty="0"/>
              <a:t>a priori </a:t>
            </a:r>
            <a:r>
              <a:rPr lang="en-US" sz="1600" b="1" dirty="0"/>
              <a:t>choices</a:t>
            </a:r>
            <a:r>
              <a:rPr lang="en-US" sz="1600" b="1" i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Applying the </a:t>
            </a:r>
            <a:r>
              <a:rPr lang="en-US" sz="1600" b="1" dirty="0"/>
              <a:t>AK </a:t>
            </a:r>
            <a:r>
              <a:rPr lang="en-US" sz="1600" dirty="0"/>
              <a:t>also has</a:t>
            </a:r>
            <a:r>
              <a:rPr lang="en-US" sz="1600" b="1" dirty="0"/>
              <a:t> little </a:t>
            </a:r>
            <a:r>
              <a:rPr lang="en-US" sz="1600" dirty="0"/>
              <a:t>impact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240A4F-65B4-6646-B76E-B79F030186D7}"/>
              </a:ext>
            </a:extLst>
          </p:cNvPr>
          <p:cNvSpPr txBox="1"/>
          <p:nvPr/>
        </p:nvSpPr>
        <p:spPr>
          <a:xfrm>
            <a:off x="6056921" y="2799077"/>
            <a:ext cx="2846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Correlations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Higher </a:t>
            </a:r>
            <a:r>
              <a:rPr lang="en-US" sz="1600" dirty="0"/>
              <a:t>and </a:t>
            </a:r>
            <a:r>
              <a:rPr lang="en-US" sz="1600" b="1" dirty="0"/>
              <a:t>better than surface </a:t>
            </a:r>
            <a:r>
              <a:rPr lang="en-US" sz="1600" dirty="0"/>
              <a:t>correlations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But </a:t>
            </a:r>
            <a:r>
              <a:rPr lang="en-US" sz="1600" b="1" i="1" dirty="0"/>
              <a:t>a priori </a:t>
            </a:r>
            <a:r>
              <a:rPr lang="en-US" sz="1600" b="1" dirty="0"/>
              <a:t>selection does create a gap</a:t>
            </a: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0B97DA-F933-A048-895A-CB08438FC40A}"/>
              </a:ext>
            </a:extLst>
          </p:cNvPr>
          <p:cNvSpPr/>
          <p:nvPr/>
        </p:nvSpPr>
        <p:spPr>
          <a:xfrm>
            <a:off x="127414" y="2483658"/>
            <a:ext cx="9016586" cy="2103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C1BB1B-13D9-F749-AD38-B5812E62FD71}"/>
              </a:ext>
            </a:extLst>
          </p:cNvPr>
          <p:cNvSpPr txBox="1">
            <a:spLocks/>
          </p:cNvSpPr>
          <p:nvPr/>
        </p:nvSpPr>
        <p:spPr>
          <a:xfrm>
            <a:off x="402465" y="2913481"/>
            <a:ext cx="8561694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214A89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9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B62237-3B4D-F74D-B575-CE63D529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Retrieved Total Column: </a:t>
            </a:r>
            <a:r>
              <a:rPr lang="en-US" dirty="0" err="1"/>
              <a:t>CrIS</a:t>
            </a:r>
            <a:r>
              <a:rPr lang="en-US" dirty="0"/>
              <a:t> vs CMAQ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9D68-E8C3-6F47-B72A-321A73DE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694188"/>
            <a:ext cx="8686799" cy="3962218"/>
          </a:xfrm>
        </p:spPr>
        <p:txBody>
          <a:bodyPr>
            <a:noAutofit/>
          </a:bodyPr>
          <a:lstStyle/>
          <a:p>
            <a:r>
              <a:rPr lang="en-US" sz="1800" dirty="0"/>
              <a:t>We performed a model-retrieval closure study to determine the best metrics to use in the CMAQ inverse modeling, concluding that the total column of NH</a:t>
            </a:r>
            <a:r>
              <a:rPr lang="en-US" sz="1800" baseline="-25000" dirty="0"/>
              <a:t>3</a:t>
            </a:r>
            <a:r>
              <a:rPr lang="en-US" sz="1800" dirty="0"/>
              <a:t> from </a:t>
            </a:r>
            <a:r>
              <a:rPr lang="en-US" sz="1800" dirty="0" err="1"/>
              <a:t>CrIS</a:t>
            </a:r>
            <a:r>
              <a:rPr lang="en-US" sz="1800" dirty="0"/>
              <a:t> should be compared with the total column from CMAQ after an observation operator with a linear averaging kernel (instead of a log AK) is applied.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current set up for our NASA Applied Science project includes: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WRF, SMOKE, EPA Emission Platform, and CMAQ along with its pre-processors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North American WRF/CMAQ domain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AWS batch which saves the infrastructure as software and allows you to create identical machines and easily maintain them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work will provide improved emission inventories of NH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air quality (AQ) forecasters, AQ managers, and other stakeholders. 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8E50A-A9ED-154E-AE72-CD3448F9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4467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EBA4-91CF-D942-82AD-B3B830E5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89289-9E2D-374E-949A-D4CB8CE3C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434A00-F736-8045-8CE2-405EBDEFD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" t="25659" r="6459" b="19881"/>
          <a:stretch/>
        </p:blipFill>
        <p:spPr>
          <a:xfrm>
            <a:off x="1314450" y="1053659"/>
            <a:ext cx="6515100" cy="303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8E50A-A9ED-154E-AE72-CD3448F9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NASA Applied Science Project</a:t>
            </a:r>
            <a:br>
              <a:rPr lang="en-US" dirty="0"/>
            </a:br>
            <a:r>
              <a:rPr lang="en-US" dirty="0"/>
              <a:t>Expanded North American Domain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806A8557-5800-7440-A44C-014430DDF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576" y="4064881"/>
            <a:ext cx="6204848" cy="5144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WRF version 3.8.1 with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YonSie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University (YSU, Hong et al., 2006) non-local turbulent PBL scheme and the Noah land surface scheme (Chen and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Dudhia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, 2001) were used. Initial and boundary conditions for WRF were provided by the North American Regional Reanalysis (NARR,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Mesinger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et al., 2006),</a:t>
            </a:r>
          </a:p>
          <a:p>
            <a:pPr marL="0" indent="0" algn="just">
              <a:buNone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6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15922" y="4767263"/>
            <a:ext cx="313628" cy="273844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defPPr>
              <a:defRPr lang="en-US"/>
            </a:defPPr>
            <a:lvl1pPr marL="0" algn="r" defTabSz="342900" rtl="0" eaLnBrk="1" latinLnBrk="0" hangingPunct="1">
              <a:defRPr sz="525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3D47E-862C-6F4D-9BCE-FD063CA3184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Using Satellites to Investigate NH</a:t>
            </a:r>
            <a:r>
              <a:rPr lang="en-US" sz="2400" baseline="-25000" dirty="0"/>
              <a:t>3</a:t>
            </a:r>
            <a:r>
              <a:rPr lang="en-US" sz="2400" dirty="0"/>
              <a:t> in California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473233" y="777379"/>
            <a:ext cx="29377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4" indent="-214304" defTabSz="342889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TES NH</a:t>
            </a:r>
            <a:r>
              <a:rPr lang="en-US" sz="2000" kern="0" baseline="-25000" dirty="0">
                <a:solidFill>
                  <a:srgbClr val="000000"/>
                </a:solidFill>
                <a:cs typeface="Sanskrit Text" panose="02020503050405020304" pitchFamily="18" charset="0"/>
              </a:rPr>
              <a:t>3</a:t>
            </a: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 transects over Bakersfield in </a:t>
            </a:r>
            <a:r>
              <a:rPr lang="en-US" sz="2000" kern="0" dirty="0" err="1">
                <a:solidFill>
                  <a:srgbClr val="000000"/>
                </a:solidFill>
                <a:cs typeface="Sanskrit Text" panose="02020503050405020304" pitchFamily="18" charset="0"/>
              </a:rPr>
              <a:t>CalNex</a:t>
            </a: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 suggested a x2 underestimate in afternoon due to diurnal cycle errors </a:t>
            </a:r>
            <a:r>
              <a:rPr lang="en-US" sz="2000" i="1" kern="0" dirty="0">
                <a:solidFill>
                  <a:srgbClr val="000000"/>
                </a:solidFill>
                <a:cs typeface="Sanskrit Text" panose="02020503050405020304" pitchFamily="18" charset="0"/>
              </a:rPr>
              <a:t>(Lonsdale et al., ACP, 2017)</a:t>
            </a:r>
          </a:p>
          <a:p>
            <a:pPr marL="214304" indent="-214304" defTabSz="342889">
              <a:lnSpc>
                <a:spcPct val="90000"/>
              </a:lnSpc>
              <a:buFont typeface="Arial"/>
              <a:buChar char="•"/>
              <a:defRPr/>
            </a:pPr>
            <a:endParaRPr lang="en-US" sz="2000" kern="0" dirty="0">
              <a:solidFill>
                <a:srgbClr val="000000"/>
              </a:solidFill>
              <a:cs typeface="Sanskrit Text" panose="02020503050405020304" pitchFamily="18" charset="0"/>
            </a:endParaRPr>
          </a:p>
          <a:p>
            <a:pPr marL="214304" indent="-214304" defTabSz="342889">
              <a:lnSpc>
                <a:spcPct val="90000"/>
              </a:lnSpc>
              <a:buFont typeface="Arial"/>
              <a:buChar char="•"/>
              <a:defRPr/>
            </a:pPr>
            <a:endParaRPr lang="en-US" sz="2000" kern="0" dirty="0">
              <a:solidFill>
                <a:srgbClr val="000000"/>
              </a:solidFill>
              <a:cs typeface="Sanskrit Text" panose="02020503050405020304" pitchFamily="18" charset="0"/>
            </a:endParaRPr>
          </a:p>
          <a:p>
            <a:pPr marL="214304" indent="-214304" defTabSz="342889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2012 </a:t>
            </a:r>
            <a:r>
              <a:rPr lang="en-US" sz="2000" kern="0" dirty="0" err="1">
                <a:solidFill>
                  <a:srgbClr val="000000"/>
                </a:solidFill>
                <a:cs typeface="Sanskrit Text" panose="02020503050405020304" pitchFamily="18" charset="0"/>
              </a:rPr>
              <a:t>CrIS</a:t>
            </a: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 NH</a:t>
            </a:r>
            <a:r>
              <a:rPr lang="en-US" sz="2000" kern="0" baseline="-25000" dirty="0">
                <a:solidFill>
                  <a:srgbClr val="000000"/>
                </a:solidFill>
                <a:cs typeface="Sanskrit Text" panose="02020503050405020304" pitchFamily="18" charset="0"/>
              </a:rPr>
              <a:t>3</a:t>
            </a: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 is consistent with </a:t>
            </a:r>
            <a:r>
              <a:rPr lang="en-US" sz="2000" kern="0" dirty="0" err="1">
                <a:solidFill>
                  <a:srgbClr val="000000"/>
                </a:solidFill>
                <a:cs typeface="Sanskrit Text" panose="02020503050405020304" pitchFamily="18" charset="0"/>
              </a:rPr>
              <a:t>CalNex</a:t>
            </a:r>
            <a:r>
              <a:rPr lang="en-US" sz="2000" kern="0" dirty="0">
                <a:solidFill>
                  <a:srgbClr val="000000"/>
                </a:solidFill>
                <a:cs typeface="Sanskrit Text" panose="02020503050405020304" pitchFamily="18" charset="0"/>
              </a:rPr>
              <a:t> TES results. </a:t>
            </a:r>
          </a:p>
          <a:p>
            <a:pPr marL="214304" indent="-214304" defTabSz="342889">
              <a:lnSpc>
                <a:spcPct val="90000"/>
              </a:lnSpc>
              <a:buFont typeface="Arial"/>
              <a:buChar char="•"/>
              <a:defRPr/>
            </a:pPr>
            <a:endParaRPr lang="en-US" sz="2000" kern="0" dirty="0">
              <a:solidFill>
                <a:srgbClr val="000000"/>
              </a:solidFill>
              <a:cs typeface="Sanskrit Text" panose="02020503050405020304" pitchFamily="18" charset="0"/>
            </a:endParaRPr>
          </a:p>
        </p:txBody>
      </p:sp>
      <p:pic>
        <p:nvPicPr>
          <p:cNvPr id="17" name="Picture 1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750" r="5624" b="12500"/>
          <a:stretch>
            <a:fillRect/>
          </a:stretch>
        </p:blipFill>
        <p:spPr bwMode="auto">
          <a:xfrm>
            <a:off x="826641" y="2549029"/>
            <a:ext cx="4561285" cy="20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35397"/>
          <a:stretch>
            <a:fillRect/>
          </a:stretch>
        </p:blipFill>
        <p:spPr bwMode="auto">
          <a:xfrm>
            <a:off x="826642" y="777379"/>
            <a:ext cx="456128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00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_NH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78" y="710358"/>
            <a:ext cx="4550156" cy="3096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176274"/>
            <a:ext cx="8653111" cy="918329"/>
          </a:xfrm>
        </p:spPr>
        <p:txBody>
          <a:bodyPr>
            <a:normAutofit/>
          </a:bodyPr>
          <a:lstStyle/>
          <a:p>
            <a:r>
              <a:rPr lang="en-US" sz="2200" dirty="0"/>
              <a:t>Ammonia (NH</a:t>
            </a:r>
            <a:r>
              <a:rPr lang="en-US" sz="2200" baseline="-25000" dirty="0"/>
              <a:t>3</a:t>
            </a:r>
            <a:r>
              <a:rPr lang="en-US" sz="2200" dirty="0"/>
              <a:t>) is a PM</a:t>
            </a:r>
            <a:r>
              <a:rPr lang="en-US" sz="2200" baseline="-25000" dirty="0"/>
              <a:t>2.5</a:t>
            </a:r>
            <a:r>
              <a:rPr lang="en-US" sz="2200" dirty="0"/>
              <a:t> precursor and reactive N species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43050" y="0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05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5619" y="312644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0" name="TextBox 29"/>
          <p:cNvSpPr txBox="1"/>
          <p:nvPr/>
        </p:nvSpPr>
        <p:spPr>
          <a:xfrm>
            <a:off x="890983" y="724754"/>
            <a:ext cx="31113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NH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 + HNO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charset="0"/>
              </a:rPr>
              <a:t>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3</a:t>
            </a:r>
            <a:endParaRPr lang="en-US" baseline="-25000" dirty="0">
              <a:solidFill>
                <a:srgbClr val="FF0000"/>
              </a:solidFill>
              <a:latin typeface="Arial" charset="0"/>
              <a:sym typeface="Wingdings" charset="0"/>
            </a:endParaRPr>
          </a:p>
          <a:p>
            <a:pPr algn="ctr"/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2 NH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 + H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SO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charset="0"/>
              </a:rPr>
              <a:t>(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SO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4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932" y="1378179"/>
            <a:ext cx="418345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Increase incidence of cardiovascular and respiratory diseases</a:t>
            </a:r>
          </a:p>
          <a:p>
            <a:pPr marL="214313" indent="-21431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Increase number of CCN</a:t>
            </a:r>
          </a:p>
          <a:p>
            <a:pPr marL="214313" indent="-214313">
              <a:buFont typeface="Arial"/>
              <a:buChar char="•"/>
            </a:pPr>
            <a:r>
              <a:rPr lang="en-US" altLang="en-US" b="1" dirty="0">
                <a:solidFill>
                  <a:srgbClr val="4F6228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NH</a:t>
            </a:r>
            <a:r>
              <a:rPr lang="en-US" altLang="en-US" b="1" baseline="-25000" dirty="0">
                <a:solidFill>
                  <a:srgbClr val="4F6228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3</a:t>
            </a:r>
            <a:r>
              <a:rPr lang="en-US" altLang="en-US" b="1" dirty="0">
                <a:solidFill>
                  <a:srgbClr val="4F6228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is also one of the most important reactive nitrogen species</a:t>
            </a:r>
          </a:p>
          <a:p>
            <a:pPr marL="557213" lvl="1" indent="-214313">
              <a:buFont typeface="Arial"/>
              <a:buChar char="•"/>
            </a:pPr>
            <a:r>
              <a:rPr lang="en-US" altLang="en-US" b="1" dirty="0">
                <a:solidFill>
                  <a:srgbClr val="4F6228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Leads to soil acidification, water eutrophication (e.g. algal blooms)</a:t>
            </a:r>
          </a:p>
          <a:p>
            <a:pPr marL="557213" lvl="1" indent="-214313">
              <a:buFont typeface="Arial"/>
              <a:buChar char="•"/>
            </a:pPr>
            <a:r>
              <a:rPr lang="en-US" altLang="en-US" b="1" dirty="0">
                <a:solidFill>
                  <a:srgbClr val="4F6228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Ammonia is the least well understood part of the nitrogen cycle</a:t>
            </a:r>
            <a:endParaRPr lang="en-US" b="1" dirty="0">
              <a:solidFill>
                <a:srgbClr val="3366FF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marL="214313" indent="-214313">
              <a:buFont typeface="Arial"/>
              <a:buChar char="•"/>
            </a:pPr>
            <a:endParaRPr lang="en-US" sz="1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8382" y="3806618"/>
            <a:ext cx="418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SO</a:t>
            </a:r>
            <a:r>
              <a:rPr lang="en-US" b="1" baseline="-2500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2</a:t>
            </a:r>
            <a:r>
              <a:rPr lang="en-US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, NO</a:t>
            </a:r>
            <a:r>
              <a:rPr lang="en-US" b="1" baseline="-2500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x</a:t>
            </a:r>
            <a:r>
              <a:rPr lang="en-US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emissions decreasing due to controls, but NH</a:t>
            </a:r>
            <a:r>
              <a:rPr lang="en-US" b="1" baseline="-2500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3</a:t>
            </a:r>
            <a:r>
              <a:rPr lang="en-US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increasing!</a:t>
            </a:r>
          </a:p>
        </p:txBody>
      </p:sp>
    </p:spTree>
    <p:extLst>
      <p:ext uri="{BB962C8B-B14F-4D97-AF65-F5344CB8AC3E}">
        <p14:creationId xmlns:p14="http://schemas.microsoft.com/office/powerpoint/2010/main" val="157013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772" y="199799"/>
            <a:ext cx="5643988" cy="503511"/>
          </a:xfrm>
        </p:spPr>
        <p:txBody>
          <a:bodyPr/>
          <a:lstStyle/>
          <a:p>
            <a:r>
              <a:rPr lang="en-US" dirty="0"/>
              <a:t>Monitoring NH</a:t>
            </a:r>
            <a:r>
              <a:rPr lang="en-US" baseline="-25000" dirty="0"/>
              <a:t>3</a:t>
            </a:r>
            <a:r>
              <a:rPr lang="en-US" dirty="0"/>
              <a:t> is difficult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44771" y="751578"/>
            <a:ext cx="33428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NH</a:t>
            </a:r>
            <a:r>
              <a:rPr lang="en-US" sz="1350" b="1" baseline="-25000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3</a:t>
            </a:r>
            <a:r>
              <a:rPr lang="en-US" sz="1350" b="1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is highly reactive</a:t>
            </a:r>
          </a:p>
          <a:p>
            <a:r>
              <a:rPr lang="en-US" sz="1350" b="1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  </a:t>
            </a:r>
            <a:r>
              <a:rPr lang="en-US" sz="1350" b="1" dirty="0">
                <a:solidFill>
                  <a:srgbClr val="FF0000"/>
                </a:solidFill>
                <a:latin typeface="Sanskrit Text" panose="02020503050405020304" pitchFamily="18" charset="0"/>
                <a:ea typeface="Wingdings"/>
                <a:cs typeface="Sanskrit Text" panose="02020503050405020304" pitchFamily="18" charset="0"/>
                <a:sym typeface="Wingdings"/>
              </a:rPr>
              <a:t></a:t>
            </a:r>
            <a:r>
              <a:rPr lang="en-US" sz="1350" b="1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 highly variable in space and time</a:t>
            </a:r>
          </a:p>
          <a:p>
            <a:endParaRPr lang="en-US" sz="1350" dirty="0">
              <a:solidFill>
                <a:srgbClr val="FF0000"/>
              </a:solidFill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pic>
        <p:nvPicPr>
          <p:cNvPr id="26" name="Picture 25" descr="daq_jan_2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58" y="1542380"/>
            <a:ext cx="4843279" cy="287296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63121" y="705321"/>
            <a:ext cx="3536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NH</a:t>
            </a:r>
            <a:r>
              <a:rPr lang="en-US" sz="1350" baseline="-2500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3</a:t>
            </a:r>
            <a:r>
              <a:rPr lang="en-US" sz="135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from an Open path Quantum Cascade Laser (QCL) on a </a:t>
            </a:r>
            <a:r>
              <a:rPr lang="en-US" sz="1350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moving platform </a:t>
            </a:r>
            <a:r>
              <a:rPr lang="en-US" sz="135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in the </a:t>
            </a:r>
            <a:r>
              <a:rPr lang="en-US" sz="1350" dirty="0">
                <a:solidFill>
                  <a:srgbClr val="FF0000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San Joaquin Valley </a:t>
            </a:r>
            <a:r>
              <a:rPr lang="en-US" sz="1350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during DISCOVER-AQ 2013.</a:t>
            </a:r>
          </a:p>
        </p:txBody>
      </p:sp>
      <p:pic>
        <p:nvPicPr>
          <p:cNvPr id="3" name="Picture 2" descr="sj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31501"/>
            <a:ext cx="1957773" cy="1870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3347" y="3784096"/>
            <a:ext cx="1727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 et al., AMT 2013</a:t>
            </a:r>
          </a:p>
        </p:txBody>
      </p:sp>
    </p:spTree>
    <p:extLst>
      <p:ext uri="{BB962C8B-B14F-4D97-AF65-F5344CB8AC3E}">
        <p14:creationId xmlns:p14="http://schemas.microsoft.com/office/powerpoint/2010/main" val="268729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Cross-track Infrared Sounder (</a:t>
            </a:r>
            <a:r>
              <a:rPr lang="en-US" dirty="0" err="1"/>
              <a:t>CrIS</a:t>
            </a:r>
            <a:r>
              <a:rPr lang="en-US" dirty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21881"/>
              </p:ext>
            </p:extLst>
          </p:nvPr>
        </p:nvGraphicFramePr>
        <p:xfrm>
          <a:off x="1612725" y="1613128"/>
          <a:ext cx="596005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CrIS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Satellite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NPP and JPSS-1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Available Data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July 2004 - Jan.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October 2011-present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Resolution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0.06</a:t>
                      </a:r>
                      <a:r>
                        <a:rPr lang="en-US" sz="1400" baseline="0" dirty="0"/>
                        <a:t> cm</a:t>
                      </a:r>
                      <a:r>
                        <a:rPr lang="en-US" sz="1400" baseline="30000" dirty="0"/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0.625</a:t>
                      </a:r>
                      <a:r>
                        <a:rPr lang="en-US" sz="1400" baseline="0" dirty="0"/>
                        <a:t> cm</a:t>
                      </a:r>
                      <a:r>
                        <a:rPr lang="en-US" sz="1400" baseline="30000" dirty="0"/>
                        <a:t>-1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Footprint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5x8 km rectangle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 km diameter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circle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Repeat cycle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Once every 16 days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Daily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Equatorial</a:t>
                      </a:r>
                      <a:r>
                        <a:rPr lang="en-US" sz="1400" baseline="0" dirty="0"/>
                        <a:t> crossing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1:30</a:t>
                      </a:r>
                      <a:r>
                        <a:rPr lang="en-US" sz="1400" baseline="0" dirty="0"/>
                        <a:t> am and 1:30 pm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1:30 am</a:t>
                      </a:r>
                      <a:r>
                        <a:rPr lang="en-US" sz="1400" baseline="0" dirty="0"/>
                        <a:t> and</a:t>
                      </a:r>
                      <a:r>
                        <a:rPr lang="en-US" sz="1400" dirty="0"/>
                        <a:t> 1:30 pm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Noise</a:t>
                      </a:r>
                      <a:r>
                        <a:rPr lang="en-US" sz="1400" baseline="0" dirty="0"/>
                        <a:t> in NH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baseline="0" dirty="0"/>
                        <a:t> window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0.09</a:t>
                      </a:r>
                      <a:r>
                        <a:rPr lang="en-US" sz="1400" baseline="0" dirty="0"/>
                        <a:t> – 0.12 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0.03 – 0.06 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12725" y="2475256"/>
            <a:ext cx="5960059" cy="250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612725" y="3050779"/>
            <a:ext cx="5960059" cy="250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612725" y="3613219"/>
            <a:ext cx="5960059" cy="250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314450" y="770121"/>
            <a:ext cx="6515100" cy="5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buFont typeface="Arial"/>
              <a:buChar char="•"/>
            </a:pPr>
            <a:r>
              <a:rPr lang="en-US" b="1" dirty="0" err="1">
                <a:latin typeface="Sanskrit Text" panose="02020503050405020304" pitchFamily="18" charset="0"/>
                <a:cs typeface="Sanskrit Text" panose="02020503050405020304" pitchFamily="18" charset="0"/>
              </a:rPr>
              <a:t>CrIS</a:t>
            </a:r>
            <a:r>
              <a:rPr lang="en-US" b="1" dirty="0">
                <a:latin typeface="Sanskrit Text" panose="02020503050405020304" pitchFamily="18" charset="0"/>
                <a:cs typeface="Sanskrit Text" panose="02020503050405020304" pitchFamily="18" charset="0"/>
              </a:rPr>
              <a:t> can monitor global NH</a:t>
            </a:r>
            <a:r>
              <a:rPr lang="en-US" b="1" baseline="-25000" dirty="0">
                <a:latin typeface="Sanskrit Text" panose="02020503050405020304" pitchFamily="18" charset="0"/>
                <a:cs typeface="Sanskrit Text" panose="02020503050405020304" pitchFamily="18" charset="0"/>
              </a:rPr>
              <a:t>3</a:t>
            </a:r>
            <a:r>
              <a:rPr lang="en-US" b="1" dirty="0">
                <a:latin typeface="Sanskrit Text" panose="02020503050405020304" pitchFamily="18" charset="0"/>
                <a:cs typeface="Sanskrit Text" panose="02020503050405020304" pitchFamily="18" charset="0"/>
              </a:rPr>
              <a:t> with high spatial coverage from 2011 and over the next decade or more</a:t>
            </a:r>
          </a:p>
        </p:txBody>
      </p:sp>
    </p:spTree>
    <p:extLst>
      <p:ext uri="{BB962C8B-B14F-4D97-AF65-F5344CB8AC3E}">
        <p14:creationId xmlns:p14="http://schemas.microsoft.com/office/powerpoint/2010/main" val="336655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10463" y="611136"/>
            <a:ext cx="6515100" cy="40475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>
                <a:latin typeface="+mn-lt"/>
                <a:cs typeface="Sanskrit Text" panose="02020503050405020304" pitchFamily="18" charset="0"/>
              </a:rPr>
              <a:t>To use </a:t>
            </a:r>
            <a:r>
              <a:rPr lang="en-US" sz="7200" b="1" dirty="0" err="1">
                <a:latin typeface="+mn-lt"/>
                <a:cs typeface="Sanskrit Text" panose="02020503050405020304" pitchFamily="18" charset="0"/>
              </a:rPr>
              <a:t>CrIS</a:t>
            </a:r>
            <a:r>
              <a:rPr lang="en-US" sz="7200" b="1" dirty="0">
                <a:latin typeface="+mn-lt"/>
                <a:cs typeface="Sanskrit Text" panose="02020503050405020304" pitchFamily="18" charset="0"/>
              </a:rPr>
              <a:t> NH</a:t>
            </a:r>
            <a:r>
              <a:rPr lang="en-US" sz="7200" b="1" baseline="-25000" dirty="0">
                <a:latin typeface="+mn-lt"/>
                <a:cs typeface="Sanskrit Text" panose="02020503050405020304" pitchFamily="18" charset="0"/>
              </a:rPr>
              <a:t>3</a:t>
            </a:r>
            <a:r>
              <a:rPr lang="en-US" sz="7200" b="1" dirty="0">
                <a:latin typeface="+mn-lt"/>
                <a:cs typeface="Sanskrit Text" panose="02020503050405020304" pitchFamily="18" charset="0"/>
              </a:rPr>
              <a:t> retrievals to provide improved emission inventories of NH</a:t>
            </a:r>
            <a:r>
              <a:rPr lang="en-US" sz="7200" b="1" baseline="-25000" dirty="0">
                <a:latin typeface="+mn-lt"/>
                <a:cs typeface="Sanskrit Text" panose="02020503050405020304" pitchFamily="18" charset="0"/>
              </a:rPr>
              <a:t>3</a:t>
            </a:r>
            <a:r>
              <a:rPr lang="en-US" sz="7200" b="1" dirty="0">
                <a:latin typeface="+mn-lt"/>
                <a:cs typeface="Sanskrit Text" panose="02020503050405020304" pitchFamily="18" charset="0"/>
              </a:rPr>
              <a:t> to air quality (AQ) forecasters, AQ managers, and other stakeholders. </a:t>
            </a:r>
          </a:p>
          <a:p>
            <a:pPr marL="0" indent="0">
              <a:buNone/>
            </a:pPr>
            <a:endParaRPr lang="en-US" sz="7200" b="1" dirty="0">
              <a:latin typeface="+mn-lt"/>
              <a:cs typeface="Sanskrit Text" panose="02020503050405020304" pitchFamily="18" charset="0"/>
            </a:endParaRPr>
          </a:p>
          <a:p>
            <a:pPr marL="0" indent="0">
              <a:buNone/>
            </a:pPr>
            <a:endParaRPr lang="en-US" sz="7200" b="1" dirty="0">
              <a:latin typeface="+mn-lt"/>
              <a:cs typeface="Sanskrit Text" panose="02020503050405020304" pitchFamily="18" charset="0"/>
            </a:endParaRPr>
          </a:p>
          <a:p>
            <a:pPr marL="685800" lvl="1" indent="-385763">
              <a:buFont typeface="+mj-lt"/>
              <a:buAutoNum type="arabicPeriod"/>
            </a:pPr>
            <a:r>
              <a:rPr lang="en-US" sz="7200" dirty="0">
                <a:latin typeface="+mn-lt"/>
                <a:cs typeface="Sanskrit Text" panose="02020503050405020304" pitchFamily="18" charset="0"/>
              </a:rPr>
              <a:t>Integrate the NASA </a:t>
            </a:r>
            <a:r>
              <a:rPr lang="en-US" sz="7200" dirty="0" err="1">
                <a:latin typeface="+mn-lt"/>
                <a:cs typeface="Sanskrit Text" panose="02020503050405020304" pitchFamily="18" charset="0"/>
              </a:rPr>
              <a:t>CrIS</a:t>
            </a:r>
            <a:r>
              <a:rPr lang="en-US" sz="7200" dirty="0">
                <a:latin typeface="+mn-lt"/>
                <a:cs typeface="Sanskrit Text" panose="02020503050405020304" pitchFamily="18" charset="0"/>
              </a:rPr>
              <a:t> NH</a:t>
            </a:r>
            <a:r>
              <a:rPr lang="en-US" sz="7200" baseline="-25000" dirty="0">
                <a:latin typeface="+mn-lt"/>
                <a:cs typeface="Sanskrit Text" panose="02020503050405020304" pitchFamily="18" charset="0"/>
              </a:rPr>
              <a:t>3</a:t>
            </a:r>
            <a:r>
              <a:rPr lang="en-US" sz="7200" dirty="0">
                <a:latin typeface="+mn-lt"/>
                <a:cs typeface="Sanskrit Text" panose="02020503050405020304" pitchFamily="18" charset="0"/>
              </a:rPr>
              <a:t> retrieved product and our CMAQ-based inversion methodology into a prototype application system on the Amazon cloud (ARL 4) 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sz="7200" dirty="0">
                <a:latin typeface="+mn-lt"/>
                <a:cs typeface="Sanskrit Text" panose="02020503050405020304" pitchFamily="18" charset="0"/>
              </a:rPr>
              <a:t>Develop model-ready updated NH</a:t>
            </a:r>
            <a:r>
              <a:rPr lang="en-US" sz="7200" baseline="-25000" dirty="0">
                <a:latin typeface="+mn-lt"/>
                <a:cs typeface="Sanskrit Text" panose="02020503050405020304" pitchFamily="18" charset="0"/>
              </a:rPr>
              <a:t>3</a:t>
            </a:r>
            <a:r>
              <a:rPr lang="en-US" sz="7200" dirty="0">
                <a:latin typeface="+mn-lt"/>
                <a:cs typeface="Sanskrit Text" panose="02020503050405020304" pitchFamily="18" charset="0"/>
              </a:rPr>
              <a:t> emission files for CMAQ, </a:t>
            </a:r>
            <a:r>
              <a:rPr lang="en-US" sz="7200" dirty="0" err="1">
                <a:latin typeface="+mn-lt"/>
                <a:cs typeface="Sanskrit Text" panose="02020503050405020304" pitchFamily="18" charset="0"/>
              </a:rPr>
              <a:t>CAMx</a:t>
            </a:r>
            <a:r>
              <a:rPr lang="en-US" sz="7200" dirty="0">
                <a:latin typeface="+mn-lt"/>
                <a:cs typeface="Sanskrit Text" panose="02020503050405020304" pitchFamily="18" charset="0"/>
              </a:rPr>
              <a:t>, and GEM- MACH and beta-test them in the end-user applications (ARL 5) 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sz="7200" dirty="0">
                <a:latin typeface="+mn-lt"/>
                <a:cs typeface="Sanskrit Text" panose="02020503050405020304" pitchFamily="18" charset="0"/>
              </a:rPr>
              <a:t>Demonstrate that the prototype application improves the simulation of NH</a:t>
            </a:r>
            <a:r>
              <a:rPr lang="en-US" sz="7200" baseline="-25000" dirty="0">
                <a:latin typeface="+mn-lt"/>
                <a:cs typeface="Sanskrit Text" panose="02020503050405020304" pitchFamily="18" charset="0"/>
              </a:rPr>
              <a:t>3</a:t>
            </a:r>
            <a:r>
              <a:rPr lang="en-US" sz="7200" dirty="0">
                <a:latin typeface="+mn-lt"/>
                <a:cs typeface="Sanskrit Text" panose="02020503050405020304" pitchFamily="18" charset="0"/>
              </a:rPr>
              <a:t> and inorganic PM</a:t>
            </a:r>
            <a:r>
              <a:rPr lang="en-US" sz="7200" baseline="-25000" dirty="0">
                <a:latin typeface="+mn-lt"/>
                <a:cs typeface="Sanskrit Text" panose="02020503050405020304" pitchFamily="18" charset="0"/>
              </a:rPr>
              <a:t>2.5</a:t>
            </a:r>
            <a:r>
              <a:rPr lang="en-US" sz="7200" dirty="0">
                <a:latin typeface="+mn-lt"/>
                <a:cs typeface="Sanskrit Text" panose="02020503050405020304" pitchFamily="18" charset="0"/>
              </a:rPr>
              <a:t> in end-user modeling and leads to better decision making (ARL 6) </a:t>
            </a:r>
          </a:p>
          <a:p>
            <a:pPr marL="685800" lvl="1" indent="-385763">
              <a:buFont typeface="+mj-lt"/>
              <a:buAutoNum type="arabicPeriod"/>
            </a:pPr>
            <a:r>
              <a:rPr lang="en-US" sz="7200" dirty="0">
                <a:latin typeface="+mn-lt"/>
                <a:cs typeface="Sanskrit Text" panose="02020503050405020304" pitchFamily="18" charset="0"/>
              </a:rPr>
              <a:t>Fully integrate the prototype application into end-user decision-making (ARL 7) </a:t>
            </a:r>
          </a:p>
          <a:p>
            <a:pPr marL="0" indent="0">
              <a:buNone/>
            </a:pPr>
            <a:endParaRPr lang="en-US" sz="6000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marL="0" indent="0">
              <a:buNone/>
            </a:pPr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4450" y="205978"/>
            <a:ext cx="6515100" cy="460979"/>
          </a:xfrm>
        </p:spPr>
        <p:txBody>
          <a:bodyPr>
            <a:normAutofit/>
          </a:bodyPr>
          <a:lstStyle/>
          <a:p>
            <a:r>
              <a:rPr lang="en-US" sz="2100" dirty="0"/>
              <a:t>Project Goal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DD34B7B1-F4C4-B347-A75A-E1BF283AD521}"/>
              </a:ext>
            </a:extLst>
          </p:cNvPr>
          <p:cNvSpPr txBox="1">
            <a:spLocks/>
          </p:cNvSpPr>
          <p:nvPr/>
        </p:nvSpPr>
        <p:spPr>
          <a:xfrm>
            <a:off x="1310463" y="1474067"/>
            <a:ext cx="6515100" cy="46097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14A8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100" dirty="0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362703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9D68-E8C3-6F47-B72A-321A73DE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986" y="1006694"/>
            <a:ext cx="3727293" cy="3561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Modeling work flow currently includes: </a:t>
            </a:r>
          </a:p>
          <a:p>
            <a:pPr lvl="1">
              <a:lnSpc>
                <a:spcPct val="12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North American met configuration </a:t>
            </a:r>
          </a:p>
          <a:p>
            <a:pPr lvl="1">
              <a:lnSpc>
                <a:spcPct val="12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AMET evaluation</a:t>
            </a:r>
          </a:p>
          <a:p>
            <a:pPr lvl="1">
              <a:lnSpc>
                <a:spcPct val="12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Spatial allocator shapefiles</a:t>
            </a:r>
          </a:p>
          <a:p>
            <a:pPr lvl="1">
              <a:lnSpc>
                <a:spcPct val="12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Multiple emission configuration options</a:t>
            </a:r>
          </a:p>
          <a:p>
            <a:pPr lvl="1">
              <a:lnSpc>
                <a:spcPct val="12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Pre-processor configuration</a:t>
            </a:r>
          </a:p>
          <a:p>
            <a:pPr lvl="1">
              <a:lnSpc>
                <a:spcPct val="12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Multiple CCTM configuration options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8E50A-A9ED-154E-AE72-CD3448F9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Work Flow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72AB6B-CFFB-BC43-BC01-5F6341D4ACCB}"/>
              </a:ext>
            </a:extLst>
          </p:cNvPr>
          <p:cNvGrpSpPr/>
          <p:nvPr/>
        </p:nvGrpSpPr>
        <p:grpSpPr>
          <a:xfrm>
            <a:off x="5088601" y="657758"/>
            <a:ext cx="2303849" cy="2646132"/>
            <a:chOff x="4904334" y="1499371"/>
            <a:chExt cx="3071798" cy="3528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D313CD-CA77-4043-A3B4-FBF1C6F81A48}"/>
                </a:ext>
              </a:extLst>
            </p:cNvPr>
            <p:cNvSpPr/>
            <p:nvPr/>
          </p:nvSpPr>
          <p:spPr>
            <a:xfrm>
              <a:off x="4904334" y="1499371"/>
              <a:ext cx="1591734" cy="9144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/>
                <a:t>nCast</a:t>
              </a:r>
              <a:r>
                <a:rPr lang="en-US" sz="1350" dirty="0"/>
                <a:t> WRF + MCIP</a:t>
              </a:r>
            </a:p>
            <a:p>
              <a:pPr algn="ctr"/>
              <a:r>
                <a:rPr lang="en-US" sz="1350" dirty="0"/>
                <a:t>Container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DF9696-7F92-5A44-BDAF-F3DF8E72E3EF}"/>
                </a:ext>
              </a:extLst>
            </p:cNvPr>
            <p:cNvSpPr/>
            <p:nvPr/>
          </p:nvSpPr>
          <p:spPr>
            <a:xfrm>
              <a:off x="5112070" y="3237040"/>
              <a:ext cx="1238334" cy="914401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Original Emissions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3160A0-32C6-6541-8DF2-38F23D288E00}"/>
                </a:ext>
              </a:extLst>
            </p:cNvPr>
            <p:cNvSpPr/>
            <p:nvPr/>
          </p:nvSpPr>
          <p:spPr>
            <a:xfrm>
              <a:off x="5154112" y="2586594"/>
              <a:ext cx="1114214" cy="50729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AMET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99D5BA1-FC70-B045-B25D-85638A97B092}"/>
                </a:ext>
              </a:extLst>
            </p:cNvPr>
            <p:cNvCxnSpPr>
              <a:cxnSpLocks/>
              <a:stCxn id="5" idx="2"/>
              <a:endCxn id="28" idx="0"/>
            </p:cNvCxnSpPr>
            <p:nvPr/>
          </p:nvCxnSpPr>
          <p:spPr>
            <a:xfrm>
              <a:off x="5700201" y="2413790"/>
              <a:ext cx="11018" cy="1728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E7940BA-C973-F84E-80A6-85B6BD130BDC}"/>
                </a:ext>
              </a:extLst>
            </p:cNvPr>
            <p:cNvSpPr/>
            <p:nvPr/>
          </p:nvSpPr>
          <p:spPr>
            <a:xfrm>
              <a:off x="6737798" y="3242001"/>
              <a:ext cx="1238334" cy="914401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Updated Emissions</a:t>
              </a:r>
              <a:endParaRPr lang="en-US" sz="135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34293B-735C-0D4C-AAE6-7C750B4EE993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flipV="1">
              <a:off x="6333337" y="3699202"/>
              <a:ext cx="404461" cy="1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508C2AE-6E25-4E4B-BB5D-0818AC46BB06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 flipH="1">
              <a:off x="6350404" y="2415823"/>
              <a:ext cx="1211728" cy="8192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8306EE3-FA0B-634C-A133-A02B697DF786}"/>
                </a:ext>
              </a:extLst>
            </p:cNvPr>
            <p:cNvSpPr/>
            <p:nvPr/>
          </p:nvSpPr>
          <p:spPr>
            <a:xfrm>
              <a:off x="5298672" y="4302328"/>
              <a:ext cx="2528645" cy="50729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Report and Review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E1A867C-8938-CE42-A168-CEC541D4D1B6}"/>
                </a:ext>
              </a:extLst>
            </p:cNvPr>
            <p:cNvCxnSpPr>
              <a:cxnSpLocks/>
              <a:stCxn id="7" idx="2"/>
              <a:endCxn id="47" idx="0"/>
            </p:cNvCxnSpPr>
            <p:nvPr/>
          </p:nvCxnSpPr>
          <p:spPr>
            <a:xfrm>
              <a:off x="5731237" y="4151441"/>
              <a:ext cx="831758" cy="1508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034513F-BA18-2242-8238-DFDCD6C80E4E}"/>
                </a:ext>
              </a:extLst>
            </p:cNvPr>
            <p:cNvCxnSpPr>
              <a:cxnSpLocks/>
              <a:stCxn id="36" idx="2"/>
              <a:endCxn id="47" idx="0"/>
            </p:cNvCxnSpPr>
            <p:nvPr/>
          </p:nvCxnSpPr>
          <p:spPr>
            <a:xfrm flipH="1">
              <a:off x="6562995" y="4156402"/>
              <a:ext cx="793970" cy="1459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5D0EE77-110A-1C4D-AD15-9B833C31A965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6562994" y="4809627"/>
              <a:ext cx="1" cy="2179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52EF8437-0C02-E842-9971-8D1EBD6C4DF6}"/>
              </a:ext>
            </a:extLst>
          </p:cNvPr>
          <p:cNvCxnSpPr>
            <a:cxnSpLocks/>
          </p:cNvCxnSpPr>
          <p:nvPr/>
        </p:nvCxnSpPr>
        <p:spPr>
          <a:xfrm flipV="1">
            <a:off x="7286319" y="2646811"/>
            <a:ext cx="107693" cy="28136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526E4F8-2F29-EC46-AFCB-6149962C7830}"/>
              </a:ext>
            </a:extLst>
          </p:cNvPr>
          <p:cNvSpPr/>
          <p:nvPr/>
        </p:nvSpPr>
        <p:spPr>
          <a:xfrm>
            <a:off x="5545867" y="3305385"/>
            <a:ext cx="1573459" cy="29875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Pre-processors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1B858F-470A-6B4E-9E3D-402F5EE34E72}"/>
              </a:ext>
            </a:extLst>
          </p:cNvPr>
          <p:cNvSpPr/>
          <p:nvPr/>
        </p:nvSpPr>
        <p:spPr>
          <a:xfrm>
            <a:off x="5548393" y="3736158"/>
            <a:ext cx="1573459" cy="29875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CMAQ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D769026-5621-7046-BDD9-B56BA7374E38}"/>
              </a:ext>
            </a:extLst>
          </p:cNvPr>
          <p:cNvCxnSpPr>
            <a:cxnSpLocks/>
          </p:cNvCxnSpPr>
          <p:nvPr/>
        </p:nvCxnSpPr>
        <p:spPr>
          <a:xfrm flipH="1">
            <a:off x="6320304" y="3604139"/>
            <a:ext cx="1" cy="163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15817DC-7008-BB4F-8C58-49149A2751FB}"/>
              </a:ext>
            </a:extLst>
          </p:cNvPr>
          <p:cNvCxnSpPr>
            <a:cxnSpLocks/>
            <a:stCxn id="45" idx="3"/>
            <a:endCxn id="36" idx="3"/>
          </p:cNvCxnSpPr>
          <p:nvPr/>
        </p:nvCxnSpPr>
        <p:spPr>
          <a:xfrm flipV="1">
            <a:off x="7121851" y="2307631"/>
            <a:ext cx="270599" cy="1577904"/>
          </a:xfrm>
          <a:prstGeom prst="bentConnector3">
            <a:avLst>
              <a:gd name="adj1" fmla="val 16336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FDB83D94-F8CE-CD4D-8609-DD64E0A4CBB6}"/>
              </a:ext>
            </a:extLst>
          </p:cNvPr>
          <p:cNvCxnSpPr>
            <a:cxnSpLocks/>
            <a:stCxn id="64" idx="3"/>
          </p:cNvCxnSpPr>
          <p:nvPr/>
        </p:nvCxnSpPr>
        <p:spPr>
          <a:xfrm flipH="1" flipV="1">
            <a:off x="7323602" y="2115533"/>
            <a:ext cx="405029" cy="2241930"/>
          </a:xfrm>
          <a:prstGeom prst="bentConnector4">
            <a:avLst>
              <a:gd name="adj1" fmla="val -42330"/>
              <a:gd name="adj2" fmla="val 100308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3B5AFB9-DEC9-D349-97F4-5320C12905DB}"/>
              </a:ext>
            </a:extLst>
          </p:cNvPr>
          <p:cNvSpPr/>
          <p:nvPr/>
        </p:nvSpPr>
        <p:spPr>
          <a:xfrm>
            <a:off x="4626279" y="4208086"/>
            <a:ext cx="1447573" cy="2987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CAMx</a:t>
            </a:r>
            <a:r>
              <a:rPr lang="en-US" sz="1350" dirty="0"/>
              <a:t> Emissions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DE8D13-61E9-364C-9E06-B1A2CD1B9CD1}"/>
              </a:ext>
            </a:extLst>
          </p:cNvPr>
          <p:cNvSpPr/>
          <p:nvPr/>
        </p:nvSpPr>
        <p:spPr>
          <a:xfrm>
            <a:off x="6088766" y="4208086"/>
            <a:ext cx="1639865" cy="2987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GEM-Mach Emissions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B009EF-E45A-5143-8262-2154DFE5B24D}"/>
              </a:ext>
            </a:extLst>
          </p:cNvPr>
          <p:cNvSpPr/>
          <p:nvPr/>
        </p:nvSpPr>
        <p:spPr>
          <a:xfrm>
            <a:off x="6485050" y="659283"/>
            <a:ext cx="1193801" cy="6858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Spatial Allocator Tool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E2D1F82-16F2-E146-9476-2941DC67612A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6293338" y="981741"/>
            <a:ext cx="191712" cy="20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4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749-49D5-5447-8FD5-33AAF60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9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Simulated Retrievals - examples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26CA3-CD3A-3B4A-AC72-6385AD50C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6" y="864636"/>
            <a:ext cx="3693414" cy="36934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79562E-6370-6F40-BE05-9F8149C861B3}"/>
              </a:ext>
            </a:extLst>
          </p:cNvPr>
          <p:cNvGrpSpPr/>
          <p:nvPr/>
        </p:nvGrpSpPr>
        <p:grpSpPr>
          <a:xfrm>
            <a:off x="4663771" y="739703"/>
            <a:ext cx="3851579" cy="3788664"/>
            <a:chOff x="6387018" y="1567734"/>
            <a:chExt cx="5135438" cy="50515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B3B5C3-EFAB-EA45-B20F-B6804C43A7D2}"/>
                </a:ext>
              </a:extLst>
            </p:cNvPr>
            <p:cNvGrpSpPr/>
            <p:nvPr/>
          </p:nvGrpSpPr>
          <p:grpSpPr>
            <a:xfrm>
              <a:off x="6387018" y="1567734"/>
              <a:ext cx="5135438" cy="5051552"/>
              <a:chOff x="6387018" y="1567734"/>
              <a:chExt cx="5135438" cy="505155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8B311E9-D78F-6B44-B456-43E8E860A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0904" y="1567734"/>
                <a:ext cx="5051552" cy="5051552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, map&#10;&#10;Description automatically generated">
                <a:extLst>
                  <a:ext uri="{FF2B5EF4-FFF2-40B4-BE49-F238E27FC236}">
                    <a16:creationId xmlns:a16="http://schemas.microsoft.com/office/drawing/2014/main" id="{590F6E2E-8E9F-D642-9BB0-CFD5F9E25D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1107" b="50718"/>
              <a:stretch/>
            </p:blipFill>
            <p:spPr>
              <a:xfrm>
                <a:off x="8925724" y="1567734"/>
                <a:ext cx="2469864" cy="2489496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map&#10;&#10;Description automatically generated">
                <a:extLst>
                  <a:ext uri="{FF2B5EF4-FFF2-40B4-BE49-F238E27FC236}">
                    <a16:creationId xmlns:a16="http://schemas.microsoft.com/office/drawing/2014/main" id="{313FC865-8885-FD4F-99CE-AFA618961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8508" t="50720" r="1237"/>
              <a:stretch/>
            </p:blipFill>
            <p:spPr>
              <a:xfrm>
                <a:off x="6387018" y="1577566"/>
                <a:ext cx="2538706" cy="2489496"/>
              </a:xfrm>
              <a:prstGeom prst="rect">
                <a:avLst/>
              </a:prstGeom>
            </p:spPr>
          </p:pic>
        </p:grpSp>
        <p:pic>
          <p:nvPicPr>
            <p:cNvPr id="11" name="Picture 10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CC3D3FA0-5E84-D344-B934-18090EACF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793" t="5752" r="10515" b="87241"/>
            <a:stretch/>
          </p:blipFill>
          <p:spPr>
            <a:xfrm>
              <a:off x="9832256" y="1858296"/>
              <a:ext cx="1297859" cy="35396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485871-99BF-9848-91D1-CED0EAB03E3C}"/>
              </a:ext>
            </a:extLst>
          </p:cNvPr>
          <p:cNvSpPr txBox="1"/>
          <p:nvPr/>
        </p:nvSpPr>
        <p:spPr>
          <a:xfrm>
            <a:off x="1458468" y="5468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Polluted</a:t>
            </a:r>
            <a:r>
              <a:rPr lang="en-US" dirty="0"/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76C2E-A466-584E-A38A-347B08ADEB5C}"/>
              </a:ext>
            </a:extLst>
          </p:cNvPr>
          <p:cNvSpPr txBox="1"/>
          <p:nvPr/>
        </p:nvSpPr>
        <p:spPr>
          <a:xfrm>
            <a:off x="5615786" y="4300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Moderate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2167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CrIS</a:t>
            </a:r>
            <a:r>
              <a:rPr lang="en-US" sz="1800" dirty="0"/>
              <a:t> NH</a:t>
            </a:r>
            <a:r>
              <a:rPr lang="en-US" sz="1800" baseline="-25000" dirty="0"/>
              <a:t>3</a:t>
            </a:r>
            <a:r>
              <a:rPr lang="en-US" sz="1800" dirty="0"/>
              <a:t>: </a:t>
            </a:r>
            <a:r>
              <a:rPr lang="en-US" altLang="en-US" sz="1800" dirty="0"/>
              <a:t>Example of Daily Spatial Variability of Surface NH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 over North America on August 10, 2013 </a:t>
            </a:r>
            <a:endParaRPr lang="en-CA" altLang="en-US" sz="18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452" y="585909"/>
            <a:ext cx="7397185" cy="3971681"/>
            <a:chOff x="790575" y="654210"/>
            <a:chExt cx="9862912" cy="5295575"/>
          </a:xfrm>
        </p:grpSpPr>
        <p:sp>
          <p:nvSpPr>
            <p:cNvPr id="6" name="Rectangle 5"/>
            <p:cNvSpPr/>
            <p:nvPr/>
          </p:nvSpPr>
          <p:spPr bwMode="auto">
            <a:xfrm>
              <a:off x="790575" y="1196752"/>
              <a:ext cx="8353425" cy="1000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CA" sz="1350"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1" t="4501" r="993" b="5512"/>
            <a:stretch/>
          </p:blipFill>
          <p:spPr>
            <a:xfrm>
              <a:off x="4200244" y="654210"/>
              <a:ext cx="6453243" cy="52955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0576" y="1079794"/>
              <a:ext cx="340967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MODIS</a:t>
              </a:r>
            </a:p>
            <a:p>
              <a:r>
                <a:rPr lang="en-US" b="1" dirty="0"/>
                <a:t>Infrared: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  Fire Detection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  (red) </a:t>
              </a:r>
            </a:p>
            <a:p>
              <a:r>
                <a:rPr lang="en-US" b="1" dirty="0"/>
                <a:t>Visible:</a:t>
              </a:r>
            </a:p>
            <a:p>
              <a:r>
                <a:rPr lang="en-US" b="1" dirty="0"/>
                <a:t>  Cloud (White)</a:t>
              </a:r>
            </a:p>
            <a:p>
              <a:r>
                <a:rPr lang="en-US" b="1" dirty="0"/>
                <a:t>  Smoke (blue/gray)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575" y="4139093"/>
              <a:ext cx="251883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/>
                <a:t>CrIS</a:t>
              </a:r>
              <a:endParaRPr lang="en-US" b="1" dirty="0"/>
            </a:p>
            <a:p>
              <a:r>
                <a:rPr lang="en-US" b="1" dirty="0"/>
                <a:t> Infrared NH</a:t>
              </a:r>
              <a:r>
                <a:rPr lang="en-US" b="1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32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3918C-2B10-F140-A3C3-63C2660A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Linear AKs Have Less Bias for Moderately Polluted Cases</a:t>
            </a:r>
            <a:br>
              <a:rPr lang="en-US" altLang="en-US" sz="2400" dirty="0"/>
            </a:br>
            <a:endParaRPr lang="en-US" sz="2400" dirty="0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80A96A90-9B84-0642-934C-23772FE704D0}"/>
              </a:ext>
            </a:extLst>
          </p:cNvPr>
          <p:cNvGrpSpPr>
            <a:grpSpLocks/>
          </p:cNvGrpSpPr>
          <p:nvPr/>
        </p:nvGrpSpPr>
        <p:grpSpPr bwMode="auto">
          <a:xfrm>
            <a:off x="658956" y="816092"/>
            <a:ext cx="7869604" cy="3764520"/>
            <a:chOff x="10806260" y="22812057"/>
            <a:chExt cx="14117000" cy="6751085"/>
          </a:xfrm>
        </p:grpSpPr>
        <p:sp>
          <p:nvSpPr>
            <p:cNvPr id="11" name="TextBox 126">
              <a:extLst>
                <a:ext uri="{FF2B5EF4-FFF2-40B4-BE49-F238E27FC236}">
                  <a16:creationId xmlns:a16="http://schemas.microsoft.com/office/drawing/2014/main" id="{ED48AFE5-8B0C-A045-938A-3F9ACA1A7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4627" y="22885044"/>
              <a:ext cx="5799285" cy="66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b="1" dirty="0"/>
                <a:t>Mean Bias for +15K</a:t>
              </a:r>
            </a:p>
          </p:txBody>
        </p:sp>
        <p:sp>
          <p:nvSpPr>
            <p:cNvPr id="13" name="TextBox 128">
              <a:extLst>
                <a:ext uri="{FF2B5EF4-FFF2-40B4-BE49-F238E27FC236}">
                  <a16:creationId xmlns:a16="http://schemas.microsoft.com/office/drawing/2014/main" id="{4000ADF5-4B99-EE4C-B58A-E60C2F271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4485" y="28486841"/>
              <a:ext cx="12288277" cy="107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65188"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371725" indent="-857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828925" indent="-857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286125" indent="-857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743325" indent="-857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50" b="1" dirty="0">
                  <a:solidFill>
                    <a:srgbClr val="00FDFF"/>
                  </a:solidFill>
                </a:rPr>
                <a:t>CMAQ No AK 				</a:t>
              </a:r>
              <a:r>
                <a:rPr lang="en-US" altLang="en-US" sz="1650" b="1" dirty="0">
                  <a:solidFill>
                    <a:srgbClr val="8EFA00"/>
                  </a:solidFill>
                </a:rPr>
                <a:t>CMAQ AK linear – </a:t>
              </a:r>
              <a:r>
                <a:rPr lang="en-US" altLang="en-US" sz="1650" b="1" dirty="0" err="1">
                  <a:solidFill>
                    <a:srgbClr val="8EFA00"/>
                  </a:solidFill>
                </a:rPr>
                <a:t>vmr</a:t>
              </a:r>
              <a:r>
                <a:rPr lang="en-US" altLang="en-US" sz="1650" b="1" dirty="0">
                  <a:solidFill>
                    <a:srgbClr val="8EFA00"/>
                  </a:solidFill>
                </a:rPr>
                <a:t> limit </a:t>
              </a:r>
              <a:r>
                <a:rPr lang="en-US" altLang="en-US" sz="1650" b="1" dirty="0" err="1">
                  <a:solidFill>
                    <a:srgbClr val="8EFA00"/>
                  </a:solidFill>
                </a:rPr>
                <a:t>xa</a:t>
              </a:r>
              <a:endParaRPr lang="en-US" altLang="en-US" sz="1650" b="1" dirty="0">
                <a:solidFill>
                  <a:srgbClr val="00FDFF"/>
                </a:solidFill>
              </a:endParaRPr>
            </a:p>
            <a:p>
              <a:r>
                <a:rPr lang="en-US" altLang="en-US" sz="1650" b="1" dirty="0">
                  <a:solidFill>
                    <a:srgbClr val="7030A0"/>
                  </a:solidFill>
                </a:rPr>
                <a:t>CMAQ AK log</a:t>
              </a:r>
              <a:r>
                <a:rPr lang="en-US" altLang="en-US" sz="1650" b="1" dirty="0"/>
                <a:t>	 			</a:t>
              </a:r>
              <a:r>
                <a:rPr lang="en-US" altLang="en-US" sz="1650" b="1" dirty="0">
                  <a:solidFill>
                    <a:srgbClr val="FFC000"/>
                  </a:solidFill>
                </a:rPr>
                <a:t>CMAQ AK linear – </a:t>
              </a:r>
              <a:r>
                <a:rPr lang="en-US" altLang="en-US" sz="1650" b="1" dirty="0" err="1">
                  <a:solidFill>
                    <a:srgbClr val="FFC000"/>
                  </a:solidFill>
                </a:rPr>
                <a:t>vmr</a:t>
              </a:r>
              <a:r>
                <a:rPr lang="en-US" altLang="en-US" sz="1650" b="1" dirty="0">
                  <a:solidFill>
                    <a:srgbClr val="FFC000"/>
                  </a:solidFill>
                </a:rPr>
                <a:t> max</a:t>
              </a:r>
              <a:r>
                <a:rPr lang="en-US" altLang="en-US" sz="1650" b="1" dirty="0">
                  <a:solidFill>
                    <a:srgbClr val="FF0000"/>
                  </a:solidFill>
                </a:rPr>
                <a:t>	</a:t>
              </a:r>
              <a:endParaRPr lang="en-US" altLang="en-US" sz="1650" b="1" dirty="0">
                <a:solidFill>
                  <a:srgbClr val="00FDFF"/>
                </a:solidFill>
              </a:endParaRPr>
            </a:p>
          </p:txBody>
        </p:sp>
        <p:pic>
          <p:nvPicPr>
            <p:cNvPr id="14" name="Picture 130">
              <a:extLst>
                <a:ext uri="{FF2B5EF4-FFF2-40B4-BE49-F238E27FC236}">
                  <a16:creationId xmlns:a16="http://schemas.microsoft.com/office/drawing/2014/main" id="{68C9F3D0-3E92-264E-A7E5-0FC912054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6260" y="23483428"/>
              <a:ext cx="6812362" cy="476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32">
              <a:extLst>
                <a:ext uri="{FF2B5EF4-FFF2-40B4-BE49-F238E27FC236}">
                  <a16:creationId xmlns:a16="http://schemas.microsoft.com/office/drawing/2014/main" id="{5A32621A-1CF6-0B4C-BC38-27BBE2046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07548" y="22812057"/>
              <a:ext cx="5853845" cy="66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b="1" dirty="0"/>
                <a:t>Mean Bias for +5K</a:t>
              </a:r>
            </a:p>
          </p:txBody>
        </p:sp>
        <p:pic>
          <p:nvPicPr>
            <p:cNvPr id="16" name="Picture 134">
              <a:extLst>
                <a:ext uri="{FF2B5EF4-FFF2-40B4-BE49-F238E27FC236}">
                  <a16:creationId xmlns:a16="http://schemas.microsoft.com/office/drawing/2014/main" id="{F6BCBE85-12FF-8D41-829B-A3AC3CA1A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5683" y="23474397"/>
              <a:ext cx="6977577" cy="488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636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9737"/>
            <a:ext cx="8686800" cy="918329"/>
          </a:xfrm>
        </p:spPr>
        <p:txBody>
          <a:bodyPr>
            <a:normAutofit/>
          </a:bodyPr>
          <a:lstStyle/>
          <a:p>
            <a:r>
              <a:rPr lang="en-US" sz="3000" dirty="0"/>
              <a:t>NH</a:t>
            </a:r>
            <a:r>
              <a:rPr lang="en-US" sz="3000" baseline="-25000" dirty="0"/>
              <a:t>3</a:t>
            </a:r>
            <a:r>
              <a:rPr lang="en-US" sz="3000" dirty="0"/>
              <a:t> sources are not well 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 descr="vents-emitting-smoke_~cfr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03" y="2227913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43050" y="0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05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439447" y="3406965"/>
            <a:ext cx="4617593" cy="1110667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6" name="Group 25"/>
          <p:cNvGrpSpPr/>
          <p:nvPr/>
        </p:nvGrpSpPr>
        <p:grpSpPr>
          <a:xfrm>
            <a:off x="5948998" y="2595145"/>
            <a:ext cx="2082346" cy="1058606"/>
            <a:chOff x="4724400" y="3505200"/>
            <a:chExt cx="4777468" cy="2676525"/>
          </a:xfrm>
        </p:grpSpPr>
        <p:pic>
          <p:nvPicPr>
            <p:cNvPr id="5" name="Picture 4" descr="forest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953000"/>
              <a:ext cx="1752600" cy="12287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4724400" y="36576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35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715000" y="35052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350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231636" y="4181389"/>
              <a:ext cx="3270232" cy="140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Bi-directional 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Flux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74868" y="339716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pSp>
        <p:nvGrpSpPr>
          <p:cNvPr id="4" name="Group 3"/>
          <p:cNvGrpSpPr/>
          <p:nvPr/>
        </p:nvGrpSpPr>
        <p:grpSpPr>
          <a:xfrm>
            <a:off x="3745963" y="2186073"/>
            <a:ext cx="3000151" cy="2299255"/>
            <a:chOff x="3447654" y="3773272"/>
            <a:chExt cx="4000201" cy="3065671"/>
          </a:xfrm>
        </p:grpSpPr>
        <p:pic>
          <p:nvPicPr>
            <p:cNvPr id="14" name="Picture 13" descr="bar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737" y="3773272"/>
              <a:ext cx="1603838" cy="16038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447654" y="5484727"/>
              <a:ext cx="4000201" cy="135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AGRICULTURE</a:t>
              </a:r>
            </a:p>
            <a:p>
              <a:pPr marL="214313" indent="-214313">
                <a:buFont typeface="Arial"/>
                <a:buChar char="•"/>
              </a:pPr>
              <a:r>
                <a:rPr lang="en-US" sz="1500" b="1" dirty="0">
                  <a:solidFill>
                    <a:srgbClr val="FF0000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Animal waste (temperature dependent)</a:t>
              </a:r>
            </a:p>
            <a:p>
              <a:pPr marL="214313" indent="-214313">
                <a:buFont typeface="Arial"/>
                <a:buChar char="•"/>
              </a:pPr>
              <a:r>
                <a:rPr lang="en-US" sz="1500" b="1" dirty="0">
                  <a:solidFill>
                    <a:srgbClr val="FF0000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Fertilizer application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360726" y="2432598"/>
            <a:ext cx="190811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Industry</a:t>
            </a:r>
          </a:p>
          <a:p>
            <a:pPr marL="214313" indent="-214313">
              <a:buFont typeface="Arial"/>
              <a:buChar char="•"/>
            </a:pPr>
            <a:r>
              <a:rPr lang="en-US" sz="1500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Fertilizer</a:t>
            </a:r>
          </a:p>
          <a:p>
            <a:pPr marL="214313" indent="-214313">
              <a:buFont typeface="Arial"/>
              <a:buChar char="•"/>
            </a:pPr>
            <a:r>
              <a:rPr lang="en-US" sz="1500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Coal Mining</a:t>
            </a:r>
          </a:p>
          <a:p>
            <a:pPr marL="214313" indent="-214313">
              <a:buFont typeface="Arial"/>
              <a:buChar char="•"/>
            </a:pPr>
            <a:r>
              <a:rPr lang="en-US" sz="1500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Power generation</a:t>
            </a:r>
          </a:p>
          <a:p>
            <a:pPr marL="214313" indent="-214313">
              <a:buFont typeface="Arial"/>
              <a:buChar char="•"/>
            </a:pPr>
            <a:endParaRPr lang="en-US" sz="1350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5"/>
          <a:srcRect l="-76922" r="-76922"/>
          <a:stretch>
            <a:fillRect/>
          </a:stretch>
        </p:blipFill>
        <p:spPr>
          <a:xfrm>
            <a:off x="1079733" y="849843"/>
            <a:ext cx="1636925" cy="9002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43050" y="2014604"/>
            <a:ext cx="1857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2237304" y="1199369"/>
            <a:ext cx="16369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3366FF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Biomass burning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74229" y="848571"/>
            <a:ext cx="4112978" cy="1487881"/>
            <a:chOff x="3641636" y="1544088"/>
            <a:chExt cx="5483971" cy="1983842"/>
          </a:xfrm>
        </p:grpSpPr>
        <p:sp>
          <p:nvSpPr>
            <p:cNvPr id="30" name="TextBox 29"/>
            <p:cNvSpPr txBox="1"/>
            <p:nvPr/>
          </p:nvSpPr>
          <p:spPr>
            <a:xfrm>
              <a:off x="5470716" y="1544088"/>
              <a:ext cx="3654891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3366FF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Automobiles (catalytic converters)</a:t>
              </a:r>
            </a:p>
            <a:p>
              <a:pPr marL="214313" indent="-214313">
                <a:buFont typeface="Arial"/>
                <a:buChar char="•"/>
              </a:pPr>
              <a:r>
                <a:rPr lang="en-US" sz="1500" b="1" dirty="0">
                  <a:solidFill>
                    <a:srgbClr val="3366FF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Large urban centers</a:t>
              </a:r>
            </a:p>
            <a:p>
              <a:pPr marL="557213" lvl="1" indent="-214313">
                <a:buFont typeface="Arial"/>
                <a:buChar char="•"/>
              </a:pPr>
              <a:r>
                <a:rPr lang="en-US" sz="1500" b="1" dirty="0">
                  <a:solidFill>
                    <a:srgbClr val="3366FF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50% of NH</a:t>
              </a:r>
              <a:r>
                <a:rPr lang="en-US" sz="1500" b="1" baseline="-25000" dirty="0">
                  <a:solidFill>
                    <a:srgbClr val="3366FF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3</a:t>
              </a:r>
              <a:r>
                <a:rPr lang="en-US" sz="1500" b="1" dirty="0">
                  <a:solidFill>
                    <a:srgbClr val="3366FF"/>
                  </a:solidFill>
                  <a:latin typeface="Sanskrit Text" panose="02020503050405020304" pitchFamily="18" charset="0"/>
                  <a:cs typeface="Sanskrit Text" panose="02020503050405020304" pitchFamily="18" charset="0"/>
                </a:rPr>
                <a:t> in LA area (Nowak et al., GRL, 2012)</a:t>
              </a:r>
            </a:p>
          </p:txBody>
        </p: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3641636" y="1585630"/>
              <a:ext cx="1927939" cy="1942300"/>
              <a:chOff x="457200" y="3458409"/>
              <a:chExt cx="3465699" cy="2494297"/>
            </a:xfrm>
          </p:grpSpPr>
          <p:pic>
            <p:nvPicPr>
              <p:cNvPr id="36" name="Picture 6" descr="cars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08" y="3458409"/>
                <a:ext cx="2926081" cy="1943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57200" y="5438887"/>
                <a:ext cx="3465699" cy="5138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350" dirty="0">
                  <a:solidFill>
                    <a:srgbClr val="3366FF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17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735932" y="924020"/>
            <a:ext cx="6265069" cy="75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35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194831"/>
            <a:ext cx="8651631" cy="411511"/>
          </a:xfrm>
        </p:spPr>
        <p:txBody>
          <a:bodyPr>
            <a:noAutofit/>
          </a:bodyPr>
          <a:lstStyle/>
          <a:p>
            <a:r>
              <a:rPr lang="en-US" sz="2400" dirty="0" err="1"/>
              <a:t>CrIS</a:t>
            </a:r>
            <a:r>
              <a:rPr lang="en-US" sz="2400" dirty="0"/>
              <a:t> can identify NH</a:t>
            </a:r>
            <a:r>
              <a:rPr lang="en-US" sz="2400" baseline="-25000" dirty="0"/>
              <a:t>3</a:t>
            </a:r>
            <a:r>
              <a:rPr lang="en-US" sz="2400" dirty="0"/>
              <a:t> sources</a:t>
            </a:r>
            <a:endParaRPr lang="en-US" sz="2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4" t="1249" r="-3279" b="6917"/>
          <a:stretch/>
        </p:blipFill>
        <p:spPr>
          <a:xfrm>
            <a:off x="2630658" y="634488"/>
            <a:ext cx="6868286" cy="3949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414" y="1542814"/>
            <a:ext cx="2731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CrIS Satellite NH</a:t>
            </a:r>
            <a:r>
              <a:rPr lang="en-GB" baseline="-25000" dirty="0"/>
              <a:t>3</a:t>
            </a:r>
            <a:r>
              <a:rPr lang="en-GB" dirty="0"/>
              <a:t> warm season (Apr. – Sept., 2013) average surface map, with corresponding </a:t>
            </a:r>
            <a:r>
              <a:rPr lang="en-GB" dirty="0" err="1"/>
              <a:t>AMoN</a:t>
            </a:r>
            <a:r>
              <a:rPr lang="en-GB" dirty="0"/>
              <a:t> surface network measurements overlaid.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82350" y="3421222"/>
            <a:ext cx="972967" cy="207749"/>
            <a:chOff x="6776811" y="4149160"/>
            <a:chExt cx="1297289" cy="276998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6776811" y="4200264"/>
              <a:ext cx="129614" cy="12961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350"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10547" y="4149160"/>
              <a:ext cx="116355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err="1"/>
                <a:t>AMoN</a:t>
              </a:r>
              <a:r>
                <a:rPr lang="en-US" sz="750" b="1" dirty="0"/>
                <a:t> Surf.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0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735932" y="924020"/>
            <a:ext cx="6265069" cy="750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kumimoji="1" lang="en-CA" sz="135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197128"/>
            <a:ext cx="8637563" cy="411511"/>
          </a:xfrm>
        </p:spPr>
        <p:txBody>
          <a:bodyPr>
            <a:noAutofit/>
          </a:bodyPr>
          <a:lstStyle/>
          <a:p>
            <a:r>
              <a:rPr lang="en-US" sz="2400" dirty="0" err="1"/>
              <a:t>CrIS</a:t>
            </a:r>
            <a:r>
              <a:rPr lang="en-US" sz="2400" dirty="0"/>
              <a:t> Satellite Ammonia Monitoring and Evaluation 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71835" y="664911"/>
            <a:ext cx="61566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Multi-year monthly comparisons of CrIS surface NH</a:t>
            </a:r>
            <a:r>
              <a:rPr lang="en-GB" sz="135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GB" sz="1350" dirty="0" err="1">
                <a:latin typeface="Arial" panose="020B0604020202020204" pitchFamily="34" charset="0"/>
                <a:cs typeface="Arial" panose="020B0604020202020204" pitchFamily="34" charset="0"/>
              </a:rPr>
              <a:t>AMoN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obs.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10289" y="1460763"/>
            <a:ext cx="1672739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Initial assessment shows that the satellite and </a:t>
            </a:r>
            <a:r>
              <a:rPr lang="en-US" sz="1500" dirty="0" err="1">
                <a:solidFill>
                  <a:schemeClr val="bg1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AMoN</a:t>
            </a:r>
            <a:r>
              <a:rPr lang="en-US" sz="1500" dirty="0">
                <a:solidFill>
                  <a:schemeClr val="bg1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 surface observations agree well despite sampling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80323"/>
            <a:ext cx="5146086" cy="1723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7" y="2841500"/>
            <a:ext cx="5143748" cy="1713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911" y="1599526"/>
            <a:ext cx="1050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Stockton,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326" y="3456027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Fort Collins, Colorado</a:t>
            </a:r>
          </a:p>
        </p:txBody>
      </p:sp>
    </p:spTree>
    <p:extLst>
      <p:ext uri="{BB962C8B-B14F-4D97-AF65-F5344CB8AC3E}">
        <p14:creationId xmlns:p14="http://schemas.microsoft.com/office/powerpoint/2010/main" val="337217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5155-9423-E94F-8CEC-225A639F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Validation in DAQ Colorado: </a:t>
            </a:r>
            <a:r>
              <a:rPr lang="en-US" sz="2900" dirty="0" err="1"/>
              <a:t>CrIS</a:t>
            </a:r>
            <a:r>
              <a:rPr lang="en-US" sz="2900" dirty="0"/>
              <a:t> vs PTR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B129A-25E0-DD4B-AF70-EB9A496BF4BC}"/>
              </a:ext>
            </a:extLst>
          </p:cNvPr>
          <p:cNvSpPr txBox="1"/>
          <p:nvPr/>
        </p:nvSpPr>
        <p:spPr>
          <a:xfrm>
            <a:off x="6520721" y="716723"/>
            <a:ext cx="128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Jul/Aug 2014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0172A-25D3-954B-9F4D-5B1D3145576E}"/>
              </a:ext>
            </a:extLst>
          </p:cNvPr>
          <p:cNvSpPr txBox="1"/>
          <p:nvPr/>
        </p:nvSpPr>
        <p:spPr>
          <a:xfrm>
            <a:off x="1173843" y="670558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Jul 17, 2014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ADD77-9DA8-9D42-967C-14DEE4D47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961571"/>
            <a:ext cx="3289095" cy="3621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81F18-AC3F-354D-80B3-0D02AA12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068"/>
            <a:ext cx="3289095" cy="3600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9DA9C-18A6-9240-BDEC-DED64A980AC2}"/>
              </a:ext>
            </a:extLst>
          </p:cNvPr>
          <p:cNvSpPr txBox="1"/>
          <p:nvPr/>
        </p:nvSpPr>
        <p:spPr>
          <a:xfrm>
            <a:off x="3154487" y="1802611"/>
            <a:ext cx="2486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Aircraft measurements often start higher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Few inversion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/>
              <a:t>CrIS</a:t>
            </a:r>
            <a:r>
              <a:rPr lang="en-US" sz="1200" b="1" dirty="0"/>
              <a:t> is unbiased in direct comparisons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Bias when operator is applied may be due to non-optimal choice of </a:t>
            </a:r>
            <a:r>
              <a:rPr lang="en-US" sz="1200" b="1" i="1" dirty="0"/>
              <a:t>a priori</a:t>
            </a:r>
          </a:p>
        </p:txBody>
      </p:sp>
    </p:spTree>
    <p:extLst>
      <p:ext uri="{BB962C8B-B14F-4D97-AF65-F5344CB8AC3E}">
        <p14:creationId xmlns:p14="http://schemas.microsoft.com/office/powerpoint/2010/main" val="53868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8D6AD-272E-A64D-92FB-A8069940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Approach For This Project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CDA36-5A15-6548-996B-301259BE7F5E}"/>
              </a:ext>
            </a:extLst>
          </p:cNvPr>
          <p:cNvSpPr/>
          <p:nvPr/>
        </p:nvSpPr>
        <p:spPr>
          <a:xfrm>
            <a:off x="1323557" y="3724839"/>
            <a:ext cx="6515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cs typeface="Sanskrit Text" panose="02020503050405020304" pitchFamily="18" charset="0"/>
              </a:rPr>
              <a:t>Schematic of the </a:t>
            </a:r>
            <a:r>
              <a:rPr lang="en-US" sz="1500" dirty="0" err="1">
                <a:cs typeface="Sanskrit Text" panose="02020503050405020304" pitchFamily="18" charset="0"/>
              </a:rPr>
              <a:t>AQcast</a:t>
            </a:r>
            <a:r>
              <a:rPr lang="en-US" sz="1500" dirty="0">
                <a:cs typeface="Sanskrit Text" panose="02020503050405020304" pitchFamily="18" charset="0"/>
              </a:rPr>
              <a:t> processing set up for this project on the Amazon cloud. The steps on the left outline include monthly iterations of the </a:t>
            </a:r>
            <a:r>
              <a:rPr lang="en-US" sz="1500" dirty="0" err="1">
                <a:cs typeface="Sanskrit Text" panose="02020503050405020304" pitchFamily="18" charset="0"/>
              </a:rPr>
              <a:t>CrIS</a:t>
            </a:r>
            <a:r>
              <a:rPr lang="en-US" sz="1500" dirty="0">
                <a:cs typeface="Sanskrit Text" panose="02020503050405020304" pitchFamily="18" charset="0"/>
              </a:rPr>
              <a:t> data record. The steps on the right outline each user output request.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89566-984F-EE4D-B575-13AB718F6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59" y="730942"/>
            <a:ext cx="8084697" cy="28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AQcast</a:t>
            </a:r>
            <a:r>
              <a:rPr lang="en-US" sz="2400" dirty="0"/>
              <a:t> CMAQ System for Continental US</a:t>
            </a:r>
          </a:p>
        </p:txBody>
      </p:sp>
      <p:cxnSp>
        <p:nvCxnSpPr>
          <p:cNvPr id="59" name="Straight Arrow Connector 58"/>
          <p:cNvCxnSpPr>
            <a:stCxn id="47" idx="4"/>
            <a:endCxn id="48" idx="0"/>
          </p:cNvCxnSpPr>
          <p:nvPr/>
        </p:nvCxnSpPr>
        <p:spPr>
          <a:xfrm>
            <a:off x="4471386" y="1400978"/>
            <a:ext cx="1792" cy="82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87899" y="647773"/>
            <a:ext cx="6784235" cy="3895987"/>
            <a:chOff x="59865" y="863697"/>
            <a:chExt cx="9045647" cy="5194649"/>
          </a:xfrm>
        </p:grpSpPr>
        <p:grpSp>
          <p:nvGrpSpPr>
            <p:cNvPr id="2" name="Group 1"/>
            <p:cNvGrpSpPr/>
            <p:nvPr/>
          </p:nvGrpSpPr>
          <p:grpSpPr>
            <a:xfrm>
              <a:off x="59865" y="863697"/>
              <a:ext cx="9045647" cy="5194649"/>
              <a:chOff x="98352" y="863697"/>
              <a:chExt cx="9045647" cy="519464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70890" y="951035"/>
                <a:ext cx="2744509" cy="2330659"/>
                <a:chOff x="4951606" y="189752"/>
                <a:chExt cx="3420393" cy="258493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4951606" y="1409434"/>
                  <a:ext cx="3420393" cy="1365248"/>
                  <a:chOff x="4951606" y="544266"/>
                  <a:chExt cx="3420393" cy="1365248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4951606" y="544266"/>
                    <a:ext cx="3420393" cy="1365248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900" dirty="0"/>
                      <a:t>EPA Emission Modeling Platform</a:t>
                    </a:r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5159468" y="1068322"/>
                    <a:ext cx="946916" cy="389061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</a:rPr>
                      <a:t>SMOKE</a:t>
                    </a: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5111498" y="189752"/>
                  <a:ext cx="3105812" cy="1048183"/>
                  <a:chOff x="4874416" y="189752"/>
                  <a:chExt cx="3696973" cy="1048183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4874416" y="189752"/>
                    <a:ext cx="3696973" cy="1048183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900" dirty="0"/>
                      <a:t>Emission Inventory</a:t>
                    </a: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6248989" y="722584"/>
                    <a:ext cx="1033006" cy="41580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rgbClr val="000000"/>
                        </a:solidFill>
                      </a:rPr>
                      <a:t>NEI</a:t>
                    </a:r>
                  </a:p>
                </p:txBody>
              </p:sp>
            </p:grpSp>
          </p:grpSp>
          <p:cxnSp>
            <p:nvCxnSpPr>
              <p:cNvPr id="12" name="Straight Arrow Connector 11"/>
              <p:cNvCxnSpPr>
                <a:stCxn id="40" idx="4"/>
                <a:endCxn id="42" idx="0"/>
              </p:cNvCxnSpPr>
              <p:nvPr/>
            </p:nvCxnSpPr>
            <p:spPr>
              <a:xfrm flipH="1">
                <a:off x="7543145" y="1896112"/>
                <a:ext cx="2088" cy="1546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34" idx="2"/>
                <a:endCxn id="26" idx="1"/>
              </p:cNvCxnSpPr>
              <p:nvPr/>
            </p:nvCxnSpPr>
            <p:spPr>
              <a:xfrm>
                <a:off x="1664101" y="3292036"/>
                <a:ext cx="1840713" cy="7168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42" idx="2"/>
                <a:endCxn id="26" idx="3"/>
              </p:cNvCxnSpPr>
              <p:nvPr/>
            </p:nvCxnSpPr>
            <p:spPr>
              <a:xfrm flipH="1">
                <a:off x="5462854" y="3281694"/>
                <a:ext cx="2080291" cy="727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6" idx="2"/>
                <a:endCxn id="17" idx="3"/>
              </p:cNvCxnSpPr>
              <p:nvPr/>
            </p:nvCxnSpPr>
            <p:spPr>
              <a:xfrm flipH="1">
                <a:off x="2606222" y="4528433"/>
                <a:ext cx="1877612" cy="837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nip Same Side Corner Rectangle 16"/>
              <p:cNvSpPr/>
              <p:nvPr/>
            </p:nvSpPr>
            <p:spPr>
              <a:xfrm>
                <a:off x="1899702" y="5365555"/>
                <a:ext cx="1413040" cy="692791"/>
              </a:xfrm>
              <a:prstGeom prst="snip2Same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Air Quality Analyses</a:t>
                </a:r>
              </a:p>
            </p:txBody>
          </p:sp>
          <p:sp>
            <p:nvSpPr>
              <p:cNvPr id="18" name="Snip Same Side Corner Rectangle 17"/>
              <p:cNvSpPr/>
              <p:nvPr/>
            </p:nvSpPr>
            <p:spPr>
              <a:xfrm>
                <a:off x="3736037" y="5365555"/>
                <a:ext cx="1507240" cy="692791"/>
              </a:xfrm>
              <a:prstGeom prst="snip2Same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Sensitivity Studies</a:t>
                </a:r>
              </a:p>
            </p:txBody>
          </p:sp>
          <p:sp>
            <p:nvSpPr>
              <p:cNvPr id="19" name="Snip Same Side Corner Rectangle 18"/>
              <p:cNvSpPr/>
              <p:nvPr/>
            </p:nvSpPr>
            <p:spPr>
              <a:xfrm>
                <a:off x="5594618" y="5365555"/>
                <a:ext cx="1595348" cy="692791"/>
              </a:xfrm>
              <a:prstGeom prst="snip2Same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Air Quality Forecasts</a:t>
                </a:r>
              </a:p>
            </p:txBody>
          </p:sp>
          <p:cxnSp>
            <p:nvCxnSpPr>
              <p:cNvPr id="20" name="Straight Arrow Connector 19"/>
              <p:cNvCxnSpPr>
                <a:stCxn id="26" idx="2"/>
                <a:endCxn id="18" idx="3"/>
              </p:cNvCxnSpPr>
              <p:nvPr/>
            </p:nvCxnSpPr>
            <p:spPr>
              <a:xfrm>
                <a:off x="4483834" y="4528433"/>
                <a:ext cx="5823" cy="837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26" idx="2"/>
                <a:endCxn id="19" idx="3"/>
              </p:cNvCxnSpPr>
              <p:nvPr/>
            </p:nvCxnSpPr>
            <p:spPr>
              <a:xfrm>
                <a:off x="4483834" y="4528433"/>
                <a:ext cx="1908458" cy="837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388080" y="961377"/>
                <a:ext cx="2555377" cy="2330659"/>
                <a:chOff x="-121567" y="106719"/>
                <a:chExt cx="3184684" cy="258493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-121567" y="106719"/>
                  <a:ext cx="3184684" cy="2584930"/>
                  <a:chOff x="256422" y="278365"/>
                  <a:chExt cx="3184684" cy="258493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97957" y="1498047"/>
                    <a:ext cx="2497457" cy="1365248"/>
                    <a:chOff x="1131602" y="580364"/>
                    <a:chExt cx="2497457" cy="1365248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131602" y="580364"/>
                      <a:ext cx="2497457" cy="1365248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en-US" sz="900" dirty="0" err="1"/>
                        <a:t>nCast</a:t>
                      </a:r>
                      <a:r>
                        <a:rPr lang="en-US" sz="900" dirty="0"/>
                        <a:t> WRF</a:t>
                      </a:r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>
                    <a:xfrm>
                      <a:off x="1216711" y="1072486"/>
                      <a:ext cx="986344" cy="530599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WRF</a:t>
                      </a:r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2530058" y="1111714"/>
                      <a:ext cx="970654" cy="458352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MCIP</a:t>
                      </a:r>
                    </a:p>
                  </p:txBody>
                </p:sp>
                <p:cxnSp>
                  <p:nvCxnSpPr>
                    <p:cNvPr id="37" name="Straight Arrow Connector 36"/>
                    <p:cNvCxnSpPr>
                      <a:stCxn id="35" idx="3"/>
                      <a:endCxn id="36" idx="1"/>
                    </p:cNvCxnSpPr>
                    <p:nvPr/>
                  </p:nvCxnSpPr>
                  <p:spPr>
                    <a:xfrm>
                      <a:off x="2203055" y="1337786"/>
                      <a:ext cx="327003" cy="310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Oval 31"/>
                  <p:cNvSpPr/>
                  <p:nvPr/>
                </p:nvSpPr>
                <p:spPr>
                  <a:xfrm>
                    <a:off x="256422" y="278365"/>
                    <a:ext cx="3184684" cy="1048183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tIns="0" rtlCol="0" anchor="t"/>
                  <a:lstStyle/>
                  <a:p>
                    <a:pPr algn="ctr"/>
                    <a:r>
                      <a:rPr lang="en-US" sz="900" dirty="0"/>
                      <a:t>Met Inputs</a:t>
                    </a:r>
                  </a:p>
                </p:txBody>
              </p:sp>
              <p:cxnSp>
                <p:nvCxnSpPr>
                  <p:cNvPr id="33" name="Straight Arrow Connector 32"/>
                  <p:cNvCxnSpPr>
                    <a:stCxn id="32" idx="4"/>
                    <a:endCxn id="34" idx="0"/>
                  </p:cNvCxnSpPr>
                  <p:nvPr/>
                </p:nvCxnSpPr>
                <p:spPr>
                  <a:xfrm flipH="1">
                    <a:off x="1846686" y="1326548"/>
                    <a:ext cx="2078" cy="17149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Oval 28"/>
                <p:cNvSpPr/>
                <p:nvPr/>
              </p:nvSpPr>
              <p:spPr>
                <a:xfrm>
                  <a:off x="136426" y="483498"/>
                  <a:ext cx="1154993" cy="56468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000000"/>
                      </a:solidFill>
                    </a:rPr>
                    <a:t>Reanalysis Data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534813" y="504843"/>
                  <a:ext cx="1193246" cy="56468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000000"/>
                      </a:solidFill>
                    </a:rPr>
                    <a:t>Real-Time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900" dirty="0">
                      <a:solidFill>
                        <a:srgbClr val="000000"/>
                      </a:solidFill>
                    </a:rPr>
                    <a:t>Forecasts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249807" y="1978198"/>
                <a:ext cx="2457834" cy="2550235"/>
                <a:chOff x="3249807" y="1978198"/>
                <a:chExt cx="2457834" cy="255023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249807" y="1978198"/>
                  <a:ext cx="2457834" cy="1230953"/>
                  <a:chOff x="1207100" y="4279413"/>
                  <a:chExt cx="3884932" cy="2145043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1207100" y="4279413"/>
                    <a:ext cx="3884932" cy="2145043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900" dirty="0"/>
                      <a:t>Other Inputs and Preprocessors</a:t>
                    </a:r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1348827" y="4730623"/>
                    <a:ext cx="1729917" cy="762389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</a:rPr>
                      <a:t>ICON/BCON</a:t>
                    </a: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3736573" y="4730623"/>
                    <a:ext cx="1206037" cy="419206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</a:rPr>
                      <a:t>OMI O</a:t>
                    </a:r>
                    <a:r>
                      <a:rPr lang="en-US" sz="900" baseline="-25000" dirty="0">
                        <a:solidFill>
                          <a:schemeClr val="tx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3469752" y="5755763"/>
                    <a:ext cx="1472859" cy="605302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</a:rPr>
                      <a:t>Lightning</a:t>
                    </a:r>
                  </a:p>
                </p:txBody>
              </p:sp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3514223" y="5229206"/>
                    <a:ext cx="1459215" cy="463163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 err="1">
                        <a:solidFill>
                          <a:schemeClr val="tx1"/>
                        </a:solidFill>
                      </a:rPr>
                      <a:t>NormBEIS</a:t>
                    </a:r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1297533" y="5618140"/>
                    <a:ext cx="1888813" cy="754708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</a:rPr>
                      <a:t>FEST-C</a:t>
                    </a:r>
                  </a:p>
                </p:txBody>
              </p:sp>
            </p:grpSp>
            <p:cxnSp>
              <p:nvCxnSpPr>
                <p:cNvPr id="15" name="Straight Arrow Connector 14"/>
                <p:cNvCxnSpPr>
                  <a:stCxn id="48" idx="2"/>
                  <a:endCxn id="26" idx="0"/>
                </p:cNvCxnSpPr>
                <p:nvPr/>
              </p:nvCxnSpPr>
              <p:spPr>
                <a:xfrm>
                  <a:off x="4478724" y="3209151"/>
                  <a:ext cx="5110" cy="28009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/>
                <p:cNvGrpSpPr/>
                <p:nvPr/>
              </p:nvGrpSpPr>
              <p:grpSpPr>
                <a:xfrm>
                  <a:off x="3504814" y="3489246"/>
                  <a:ext cx="1958040" cy="1039187"/>
                  <a:chOff x="5885907" y="3450005"/>
                  <a:chExt cx="2440243" cy="115256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5885907" y="3450005"/>
                    <a:ext cx="2440243" cy="115256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900" dirty="0"/>
                      <a:t>CTM</a:t>
                    </a:r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6163410" y="3773151"/>
                    <a:ext cx="1948565" cy="712023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endParaRPr lang="en-US" sz="9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900" dirty="0">
                        <a:solidFill>
                          <a:schemeClr val="tx1"/>
                        </a:solidFill>
                      </a:rPr>
                      <a:t>CMAQ</a:t>
                    </a:r>
                  </a:p>
                </p:txBody>
              </p:sp>
            </p:grpSp>
          </p:grpSp>
          <p:sp>
            <p:nvSpPr>
              <p:cNvPr id="56" name="Rounded Rectangle 55"/>
              <p:cNvSpPr/>
              <p:nvPr/>
            </p:nvSpPr>
            <p:spPr>
              <a:xfrm>
                <a:off x="98352" y="863697"/>
                <a:ext cx="2905746" cy="2652809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952740" y="869218"/>
                <a:ext cx="3191259" cy="2652809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119560" y="863697"/>
                <a:ext cx="2720292" cy="3890099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3191803" y="922893"/>
              <a:ext cx="2492090" cy="94507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00" dirty="0"/>
                <a:t>Global CTMs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3748865" y="1380142"/>
              <a:ext cx="1382805" cy="4071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000000"/>
                  </a:solidFill>
                </a:rPr>
                <a:t>NCAR</a:t>
              </a:r>
            </a:p>
            <a:p>
              <a:pPr algn="ctr">
                <a:lnSpc>
                  <a:spcPct val="80000"/>
                </a:lnSpc>
              </a:pPr>
              <a:r>
                <a:rPr lang="en-US" sz="900" dirty="0">
                  <a:solidFill>
                    <a:srgbClr val="000000"/>
                  </a:solidFill>
                </a:rPr>
                <a:t>Forecasts</a:t>
              </a:r>
            </a:p>
          </p:txBody>
        </p:sp>
      </p:grp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0CFA9D5-0093-9B45-865E-32ED2DD57AB7}"/>
              </a:ext>
            </a:extLst>
          </p:cNvPr>
          <p:cNvSpPr/>
          <p:nvPr/>
        </p:nvSpPr>
        <p:spPr>
          <a:xfrm>
            <a:off x="6773060" y="1756672"/>
            <a:ext cx="934534" cy="52131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EPA Modeling Platform Scripts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01AEEC-970F-BE47-94A0-91D1D5F8502E}"/>
              </a:ext>
            </a:extLst>
          </p:cNvPr>
          <p:cNvCxnSpPr>
            <a:stCxn id="62" idx="1"/>
          </p:cNvCxnSpPr>
          <p:nvPr/>
        </p:nvCxnSpPr>
        <p:spPr>
          <a:xfrm flipH="1">
            <a:off x="6437244" y="2017327"/>
            <a:ext cx="335816" cy="665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5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E02D76D-20C5-264F-848E-CC5F6D31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61" y="318477"/>
            <a:ext cx="7231478" cy="4213705"/>
          </a:xfrm>
          <a:prstGeom prst="rect">
            <a:avLst/>
          </a:prstGeom>
        </p:spPr>
      </p:pic>
      <p:sp>
        <p:nvSpPr>
          <p:cNvPr id="99" name="Title 2"/>
          <p:cNvSpPr txBox="1">
            <a:spLocks/>
          </p:cNvSpPr>
          <p:nvPr/>
        </p:nvSpPr>
        <p:spPr>
          <a:xfrm>
            <a:off x="1976345" y="196967"/>
            <a:ext cx="6515100" cy="6044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14A8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700" dirty="0" err="1"/>
              <a:t>AQcast</a:t>
            </a:r>
            <a:r>
              <a:rPr lang="en-US" sz="2700" dirty="0"/>
              <a:t> Production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139547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40160</TotalTime>
  <Words>1542</Words>
  <Application>Microsoft Macintosh PowerPoint</Application>
  <PresentationFormat>On-screen Show (16:9)</PresentationFormat>
  <Paragraphs>248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Sanskrit Text</vt:lpstr>
      <vt:lpstr>Times New Roman</vt:lpstr>
      <vt:lpstr>Office Theme</vt:lpstr>
      <vt:lpstr>PowerPoint Presentation</vt:lpstr>
      <vt:lpstr>Ammonia (NH3) is a PM2.5 precursor and reactive N species</vt:lpstr>
      <vt:lpstr>NH3 sources are not well known</vt:lpstr>
      <vt:lpstr>CrIS can identify NH3 sources</vt:lpstr>
      <vt:lpstr>CrIS Satellite Ammonia Monitoring and Evaluation </vt:lpstr>
      <vt:lpstr>Validation in DAQ Colorado: CrIS vs PTR</vt:lpstr>
      <vt:lpstr>Technical Approach For This Project</vt:lpstr>
      <vt:lpstr>AQcast CMAQ System for Continental US</vt:lpstr>
      <vt:lpstr>PowerPoint Presentation</vt:lpstr>
      <vt:lpstr>Proof-of-Concept Inversion Method</vt:lpstr>
      <vt:lpstr>How best to evaluate CMAQ with CrIS?</vt:lpstr>
      <vt:lpstr>Simulated CrIS retrievals</vt:lpstr>
      <vt:lpstr>NH3 Signal Drivers</vt:lpstr>
      <vt:lpstr>Surface NH3: Retrieved vs CMAQ </vt:lpstr>
      <vt:lpstr>Retrieved Total Column: CrIS vs CMAQ  </vt:lpstr>
      <vt:lpstr>Summary</vt:lpstr>
      <vt:lpstr>Additional Slides</vt:lpstr>
      <vt:lpstr>NASA Applied Science Project Expanded North American Domain</vt:lpstr>
      <vt:lpstr>Using Satellites to Investigate NH3 in California</vt:lpstr>
      <vt:lpstr>Monitoring NH3 is difficult</vt:lpstr>
      <vt:lpstr>Cross-track Infrared Sounder (CrIS)</vt:lpstr>
      <vt:lpstr>Project Goal</vt:lpstr>
      <vt:lpstr>Application Work Flow</vt:lpstr>
      <vt:lpstr>Simulated Retrievals - examples</vt:lpstr>
      <vt:lpstr>CrIS NH3: Example of Daily Spatial Variability of Surface NH3 over North America on August 10, 2013 </vt:lpstr>
      <vt:lpstr>Linear AKs Have Less Bias for Moderately Polluted Cases </vt:lpstr>
    </vt:vector>
  </TitlesOfParts>
  <Company>AER,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Alvarado, Matthew</cp:lastModifiedBy>
  <cp:revision>583</cp:revision>
  <cp:lastPrinted>2017-10-06T19:21:20Z</cp:lastPrinted>
  <dcterms:created xsi:type="dcterms:W3CDTF">2013-08-12T18:40:03Z</dcterms:created>
  <dcterms:modified xsi:type="dcterms:W3CDTF">2019-10-23T14:18:00Z</dcterms:modified>
</cp:coreProperties>
</file>