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446" r:id="rId3"/>
    <p:sldId id="447" r:id="rId4"/>
    <p:sldId id="448" r:id="rId5"/>
    <p:sldId id="449" r:id="rId6"/>
    <p:sldId id="444" r:id="rId7"/>
    <p:sldId id="426" r:id="rId8"/>
    <p:sldId id="433" r:id="rId9"/>
    <p:sldId id="434" r:id="rId10"/>
    <p:sldId id="427" r:id="rId11"/>
    <p:sldId id="450" r:id="rId12"/>
    <p:sldId id="451" r:id="rId13"/>
    <p:sldId id="453" r:id="rId14"/>
    <p:sldId id="452" r:id="rId15"/>
    <p:sldId id="347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E0FF"/>
    <a:srgbClr val="79C6FF"/>
    <a:srgbClr val="3918B4"/>
    <a:srgbClr val="401BC7"/>
    <a:srgbClr val="A3A3E0"/>
    <a:srgbClr val="7575D1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21" autoAdjust="0"/>
    <p:restoredTop sz="94660"/>
  </p:normalViewPr>
  <p:slideViewPr>
    <p:cSldViewPr>
      <p:cViewPr varScale="1">
        <p:scale>
          <a:sx n="140" d="100"/>
          <a:sy n="140" d="100"/>
        </p:scale>
        <p:origin x="135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90B1-C925-4933-AEB2-A5A973225EC0}" type="datetimeFigureOut">
              <a:rPr lang="en-US" smtClean="0"/>
              <a:pPr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240E6-3D32-4D9E-B36B-8ED142A36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73E9-6FF3-4DE5-B48E-25723A483B0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4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0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7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04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15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31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1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5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9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4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4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4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8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9FAC0-A505-487B-A189-89B4129F761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DA12-C10B-43DA-93B3-98197F19A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8D936-2479-4EF6-882D-DC0C293A5F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A2816-00E3-47B0-BA0E-4A0BCD857B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308C-2FF1-40D8-8F85-B8C5F31DA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6F92-95EB-400E-9740-C27AEB8EC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0E83A-9335-4877-8872-92534BA03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0BFC7-41D5-4B82-B8D6-AD0523161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3486A-9892-4E0A-AD94-D4F2A1AEB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0145E-A957-4BDF-8443-6340B8490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FAB9-86CE-4359-9E05-D0F4D0107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5A87-9AF3-4992-9A09-2E5C75B9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0120-6F9B-442D-8A43-1C6C55E1C9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EDC87-CC53-414E-863E-C2C9E6F372D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5"/>
          <p:cNvSpPr txBox="1">
            <a:spLocks noChangeArrowheads="1"/>
          </p:cNvSpPr>
          <p:nvPr/>
        </p:nvSpPr>
        <p:spPr bwMode="auto">
          <a:xfrm>
            <a:off x="533123" y="2502631"/>
            <a:ext cx="80622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B Titr" panose="00000700000000000000" pitchFamily="2" charset="-78"/>
              </a:rPr>
              <a:t>CAMQ-AI: A computationally efficient deep learning model to improve CMAQ performance over the United States</a:t>
            </a:r>
          </a:p>
        </p:txBody>
      </p:sp>
      <p:grpSp>
        <p:nvGrpSpPr>
          <p:cNvPr id="10" name="Group 9"/>
          <p:cNvGrpSpPr/>
          <p:nvPr/>
        </p:nvGrpSpPr>
        <p:grpSpPr>
          <a:xfrm rot="10800000">
            <a:off x="395964" y="4069079"/>
            <a:ext cx="8267664" cy="274320"/>
            <a:chOff x="647700" y="4849224"/>
            <a:chExt cx="7999730" cy="207505"/>
          </a:xfrm>
        </p:grpSpPr>
        <p:cxnSp>
          <p:nvCxnSpPr>
            <p:cNvPr id="2051" name="Straight Connector 7"/>
            <p:cNvCxnSpPr>
              <a:cxnSpLocks noChangeShapeType="1"/>
            </p:cNvCxnSpPr>
            <p:nvPr/>
          </p:nvCxnSpPr>
          <p:spPr bwMode="auto">
            <a:xfrm>
              <a:off x="647700" y="4943475"/>
              <a:ext cx="784860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2052" name="Oval 10"/>
            <p:cNvSpPr>
              <a:spLocks noChangeArrowheads="1"/>
            </p:cNvSpPr>
            <p:nvPr/>
          </p:nvSpPr>
          <p:spPr bwMode="auto">
            <a:xfrm>
              <a:off x="8382000" y="4849224"/>
              <a:ext cx="265430" cy="207505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u="sng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94235" y="4139500"/>
            <a:ext cx="6477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Ebrahim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Eslami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Alqamah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Sayeed, Dr. Yunsoo Choi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Yannic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Lops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Earth and Atmospheric Sciences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Houston, TX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Corresponding author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8335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080" l="10000" r="87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7"/>
            <a:ext cx="2133593" cy="21335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47124-73F5-9D47-9CDB-FBB915CF1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r="9098"/>
          <a:stretch/>
        </p:blipFill>
        <p:spPr>
          <a:xfrm>
            <a:off x="10555" y="1493706"/>
            <a:ext cx="9133445" cy="4039965"/>
          </a:xfrm>
          <a:prstGeom prst="rect">
            <a:avLst/>
          </a:prstGeom>
        </p:spPr>
      </p:pic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Results: Max ozone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14448B-48D6-3A48-AB8B-C10F58F65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3FF36A-D457-AE4D-83F3-4103605D2F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44585" r="76" b="43647"/>
          <a:stretch/>
        </p:blipFill>
        <p:spPr>
          <a:xfrm>
            <a:off x="7485069" y="4114800"/>
            <a:ext cx="1255927" cy="7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8866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273190" y="206535"/>
              <a:ext cx="4539983" cy="955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Results:</a:t>
              </a:r>
            </a:p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Dependencies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810255-E870-464F-8B9D-6DF2EC033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1026"/>
          <a:stretch/>
        </p:blipFill>
        <p:spPr bwMode="auto">
          <a:xfrm>
            <a:off x="1022938" y="1219200"/>
            <a:ext cx="7466795" cy="566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067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70796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04AD9E-7988-174F-91A5-6275A0180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10794"/>
          <a:stretch/>
        </p:blipFill>
        <p:spPr bwMode="auto">
          <a:xfrm>
            <a:off x="0" y="91135"/>
            <a:ext cx="4558883" cy="313639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06D636-DEED-9E49-ADAD-DA3CCE3FC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10708"/>
          <a:stretch/>
        </p:blipFill>
        <p:spPr bwMode="auto">
          <a:xfrm>
            <a:off x="4571421" y="93561"/>
            <a:ext cx="4557109" cy="314553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B6FC15-9FD5-0A4E-BDC0-1F222BDA32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r="10991"/>
          <a:stretch/>
        </p:blipFill>
        <p:spPr bwMode="auto">
          <a:xfrm>
            <a:off x="0" y="3227527"/>
            <a:ext cx="4571421" cy="314553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8A1730-F547-9542-9D33-0B22917044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11247"/>
          <a:stretch/>
        </p:blipFill>
        <p:spPr bwMode="auto">
          <a:xfrm>
            <a:off x="4572000" y="3227527"/>
            <a:ext cx="4557109" cy="314553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E1DE3-5A90-9C48-82B0-20AD81DE78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8" t="76526"/>
          <a:stretch/>
        </p:blipFill>
        <p:spPr bwMode="auto">
          <a:xfrm>
            <a:off x="21494" y="2209800"/>
            <a:ext cx="551180" cy="100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9A4B3F-F04E-0F4F-B538-0AF325A20FD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2" t="76002" r="118" b="1215"/>
          <a:stretch/>
        </p:blipFill>
        <p:spPr bwMode="auto">
          <a:xfrm>
            <a:off x="39573" y="5356955"/>
            <a:ext cx="581564" cy="978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1D8B6A-325B-174D-A913-98DDAB122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4" t="76211" r="-242" b="1061"/>
          <a:stretch/>
        </p:blipFill>
        <p:spPr bwMode="auto">
          <a:xfrm>
            <a:off x="4586311" y="2232219"/>
            <a:ext cx="557784" cy="961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BFCB3B-9DDA-BF4C-8F8E-6321E0F11D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2" t="68867" r="1" b="2254"/>
          <a:stretch/>
        </p:blipFill>
        <p:spPr bwMode="auto">
          <a:xfrm>
            <a:off x="4590725" y="5348076"/>
            <a:ext cx="508600" cy="100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020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77000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800" y="322620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Results: </a:t>
              </a:r>
            </a:p>
            <a:p>
              <a:pPr rtl="1" eaLnBrk="1" hangingPunct="1">
                <a:defRPr/>
              </a:pPr>
              <a:r>
                <a:rPr lang="en-US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NaN</a:t>
              </a: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Percentage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799CA2-D6E5-8945-8556-91269A592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12"/>
          <a:stretch/>
        </p:blipFill>
        <p:spPr>
          <a:xfrm>
            <a:off x="152400" y="1200151"/>
            <a:ext cx="8873655" cy="55778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91F446-CDD1-EF44-878A-E3863926DC81}"/>
              </a:ext>
            </a:extLst>
          </p:cNvPr>
          <p:cNvSpPr/>
          <p:nvPr/>
        </p:nvSpPr>
        <p:spPr>
          <a:xfrm>
            <a:off x="8150185" y="1532752"/>
            <a:ext cx="1104469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06073-E30B-FF4F-A77C-A01C7522FB7C}"/>
              </a:ext>
            </a:extLst>
          </p:cNvPr>
          <p:cNvSpPr txBox="1"/>
          <p:nvPr/>
        </p:nvSpPr>
        <p:spPr>
          <a:xfrm>
            <a:off x="184849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386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69863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42518" y="127000"/>
            <a:ext cx="7913342" cy="1073150"/>
            <a:chOff x="142517" y="127000"/>
            <a:chExt cx="8830033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142517" y="320676"/>
              <a:ext cx="191763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1FC7F8-DA30-D149-ABAA-AE222C09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70" y="-17094"/>
            <a:ext cx="6194789" cy="35661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FB8548-F6E3-E642-A2E8-B159B106D896}"/>
              </a:ext>
            </a:extLst>
          </p:cNvPr>
          <p:cNvCxnSpPr>
            <a:cxnSpLocks/>
          </p:cNvCxnSpPr>
          <p:nvPr/>
        </p:nvCxnSpPr>
        <p:spPr>
          <a:xfrm flipH="1">
            <a:off x="2743200" y="573089"/>
            <a:ext cx="2667000" cy="857717"/>
          </a:xfrm>
          <a:prstGeom prst="line">
            <a:avLst/>
          </a:prstGeom>
          <a:ln w="31750">
            <a:solidFill>
              <a:srgbClr val="FF0000">
                <a:alpha val="50000"/>
              </a:srgb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C484B5-538B-A746-8415-BE4FB79BC413}"/>
              </a:ext>
            </a:extLst>
          </p:cNvPr>
          <p:cNvCxnSpPr>
            <a:cxnSpLocks/>
          </p:cNvCxnSpPr>
          <p:nvPr/>
        </p:nvCxnSpPr>
        <p:spPr>
          <a:xfrm flipH="1">
            <a:off x="5410200" y="304187"/>
            <a:ext cx="2198662" cy="268902"/>
          </a:xfrm>
          <a:prstGeom prst="line">
            <a:avLst/>
          </a:prstGeom>
          <a:ln w="31750">
            <a:solidFill>
              <a:srgbClr val="FF0000">
                <a:alpha val="50000"/>
              </a:srgb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7700690-ACC0-1B40-842E-C97D5EFE8534}"/>
              </a:ext>
            </a:extLst>
          </p:cNvPr>
          <p:cNvGrpSpPr/>
          <p:nvPr/>
        </p:nvGrpSpPr>
        <p:grpSpPr>
          <a:xfrm>
            <a:off x="1690814" y="3657600"/>
            <a:ext cx="6843586" cy="3200400"/>
            <a:chOff x="1462214" y="3657600"/>
            <a:chExt cx="6843586" cy="3200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904103-8B77-874D-9B8B-C8B408A763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2214" y="3657600"/>
              <a:ext cx="6217983" cy="3200400"/>
              <a:chOff x="1818322" y="2011680"/>
              <a:chExt cx="5507355" cy="283464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61BC538-53B2-2447-A995-FAF27E573C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8322" y="2011680"/>
                <a:ext cx="5507355" cy="2834640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3145A43-A2F2-FC41-8EB6-EE5B03065388}"/>
                  </a:ext>
                </a:extLst>
              </p:cNvPr>
              <p:cNvCxnSpPr/>
              <p:nvPr/>
            </p:nvCxnSpPr>
            <p:spPr>
              <a:xfrm flipH="1" flipV="1">
                <a:off x="3741420" y="2098516"/>
                <a:ext cx="3521075" cy="125793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29">
                    <a:extLst>
                      <a:ext uri="{FF2B5EF4-FFF2-40B4-BE49-F238E27FC236}">
                        <a16:creationId xmlns:a16="http://schemas.microsoft.com/office/drawing/2014/main" id="{74832C98-A1D0-134F-90B9-B50CB989BB21}"/>
                      </a:ext>
                    </a:extLst>
                  </p:cNvPr>
                  <p:cNvSpPr txBox="1"/>
                  <p:nvPr/>
                </p:nvSpPr>
                <p:spPr>
                  <a:xfrm>
                    <a:off x="4371432" y="2098516"/>
                    <a:ext cx="1158240" cy="2895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en-US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29">
                    <a:extLst>
                      <a:ext uri="{FF2B5EF4-FFF2-40B4-BE49-F238E27FC236}">
                        <a16:creationId xmlns:a16="http://schemas.microsoft.com/office/drawing/2014/main" id="{74832C98-A1D0-134F-90B9-B50CB989BB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71432" y="2098516"/>
                    <a:ext cx="1158240" cy="2895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692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C461263-E31E-6D4E-B2F0-CDA9DD6E5432}"/>
                  </a:ext>
                </a:extLst>
              </p:cNvPr>
              <p:cNvCxnSpPr/>
              <p:nvPr/>
            </p:nvCxnSpPr>
            <p:spPr>
              <a:xfrm flipH="1" flipV="1">
                <a:off x="2895600" y="2115026"/>
                <a:ext cx="4352925" cy="1602105"/>
              </a:xfrm>
              <a:prstGeom prst="line">
                <a:avLst/>
              </a:prstGeom>
              <a:ln w="25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34">
                    <a:extLst>
                      <a:ext uri="{FF2B5EF4-FFF2-40B4-BE49-F238E27FC236}">
                        <a16:creationId xmlns:a16="http://schemas.microsoft.com/office/drawing/2014/main" id="{3D34E1B8-926D-6E4C-8F57-D55A3326D70D}"/>
                      </a:ext>
                    </a:extLst>
                  </p:cNvPr>
                  <p:cNvSpPr txBox="1"/>
                  <p:nvPr/>
                </p:nvSpPr>
                <p:spPr>
                  <a:xfrm>
                    <a:off x="2593002" y="2376237"/>
                    <a:ext cx="1158240" cy="2895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=0.91</m:t>
                          </m:r>
                        </m:oMath>
                      </m:oMathPara>
                    </a14:m>
                    <a:endParaRPr lang="en-US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 Box 34">
                    <a:extLst>
                      <a:ext uri="{FF2B5EF4-FFF2-40B4-BE49-F238E27FC236}">
                        <a16:creationId xmlns:a16="http://schemas.microsoft.com/office/drawing/2014/main" id="{3D34E1B8-926D-6E4C-8F57-D55A3326D7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3002" y="2376237"/>
                    <a:ext cx="1158240" cy="2895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704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1C8C0F-8F00-1C4F-9330-58508B70ADA6}"/>
                </a:ext>
              </a:extLst>
            </p:cNvPr>
            <p:cNvSpPr/>
            <p:nvPr/>
          </p:nvSpPr>
          <p:spPr>
            <a:xfrm>
              <a:off x="6372989" y="3829517"/>
              <a:ext cx="1929551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" pitchFamily="2" charset="0"/>
                </a:rPr>
                <a:t>Perfect Prediction</a:t>
              </a:r>
              <a:endParaRPr lang="en-US" dirty="0">
                <a:latin typeface="Times" pitchFamily="2" charset="0"/>
              </a:endParaRPr>
            </a:p>
          </p:txBody>
        </p:sp>
        <p:sp>
          <p:nvSpPr>
            <p:cNvPr id="14" name="Smiley Face 13">
              <a:extLst>
                <a:ext uri="{FF2B5EF4-FFF2-40B4-BE49-F238E27FC236}">
                  <a16:creationId xmlns:a16="http://schemas.microsoft.com/office/drawing/2014/main" id="{4A6FCBE0-3DE2-C345-BA91-6C7622E803E0}"/>
                </a:ext>
              </a:extLst>
            </p:cNvPr>
            <p:cNvSpPr/>
            <p:nvPr/>
          </p:nvSpPr>
          <p:spPr bwMode="auto">
            <a:xfrm>
              <a:off x="7892822" y="3962400"/>
              <a:ext cx="412978" cy="413236"/>
            </a:xfrm>
            <a:prstGeom prst="smileyF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i="0" u="none" strike="noStrike" normalizeH="0" baseline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Bent Arrow 14">
              <a:extLst>
                <a:ext uri="{FF2B5EF4-FFF2-40B4-BE49-F238E27FC236}">
                  <a16:creationId xmlns:a16="http://schemas.microsoft.com/office/drawing/2014/main" id="{56D725B0-0554-DE43-B12A-8FF5B54EB4AC}"/>
                </a:ext>
              </a:extLst>
            </p:cNvPr>
            <p:cNvSpPr/>
            <p:nvPr/>
          </p:nvSpPr>
          <p:spPr bwMode="auto">
            <a:xfrm>
              <a:off x="5943600" y="4025337"/>
              <a:ext cx="838200" cy="546663"/>
            </a:xfrm>
            <a:prstGeom prst="bentArrow">
              <a:avLst>
                <a:gd name="adj1" fmla="val 10295"/>
                <a:gd name="adj2" fmla="val 24081"/>
                <a:gd name="adj3" fmla="val 25000"/>
                <a:gd name="adj4" fmla="val 82904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67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9863" y="6491740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3"/>
              <a:ext cx="7696201" cy="74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Summary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B2C22B8-64E5-4B7D-A246-40C559A92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ECFB757-26BE-4E51-BAEF-B9C733FE51FF}"/>
              </a:ext>
            </a:extLst>
          </p:cNvPr>
          <p:cNvSpPr txBox="1"/>
          <p:nvPr/>
        </p:nvSpPr>
        <p:spPr>
          <a:xfrm>
            <a:off x="237331" y="1554301"/>
            <a:ext cx="86677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CMAQ-AI is a generalize and robust post-processing model. 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CMAQ-AI model significantly improved the performance of the CMAQ model in term of both accuracy (IOA) and bias (maximum daily ozone).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Yearly IOA improved around 0.13 on average and up to 0.30 across the United States by using CMAQ-AI model. 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CMAQ-AI model shows significant improvement on post-processing high overprediction of ozone peaks by CMAQ.</a:t>
            </a:r>
          </a:p>
        </p:txBody>
      </p:sp>
    </p:spTree>
    <p:extLst>
      <p:ext uri="{BB962C8B-B14F-4D97-AF65-F5344CB8AC3E}">
        <p14:creationId xmlns:p14="http://schemas.microsoft.com/office/powerpoint/2010/main" val="2247683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7"/>
            <a:ext cx="7726680" cy="6869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726678" y="0"/>
            <a:ext cx="1417322" cy="685981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ttention</a:t>
            </a:r>
          </a:p>
        </p:txBody>
      </p:sp>
    </p:spTree>
    <p:extLst>
      <p:ext uri="{BB962C8B-B14F-4D97-AF65-F5344CB8AC3E}">
        <p14:creationId xmlns:p14="http://schemas.microsoft.com/office/powerpoint/2010/main" val="31254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BFC689-B995-45AD-9462-7260E08F2566}"/>
              </a:ext>
            </a:extLst>
          </p:cNvPr>
          <p:cNvGrpSpPr/>
          <p:nvPr/>
        </p:nvGrpSpPr>
        <p:grpSpPr>
          <a:xfrm>
            <a:off x="5072045" y="1831147"/>
            <a:ext cx="3657600" cy="4216524"/>
            <a:chOff x="2692400" y="1422399"/>
            <a:chExt cx="3657600" cy="4216524"/>
          </a:xfrm>
        </p:grpSpPr>
        <p:sp>
          <p:nvSpPr>
            <p:cNvPr id="23" name="Shape 22">
              <a:extLst>
                <a:ext uri="{FF2B5EF4-FFF2-40B4-BE49-F238E27FC236}">
                  <a16:creationId xmlns:a16="http://schemas.microsoft.com/office/drawing/2014/main" id="{E1DD8A42-F45D-4F2B-A986-E25B3DA8C74A}"/>
                </a:ext>
              </a:extLst>
            </p:cNvPr>
            <p:cNvSpPr/>
            <p:nvPr/>
          </p:nvSpPr>
          <p:spPr>
            <a:xfrm>
              <a:off x="2794000" y="1422399"/>
              <a:ext cx="3556000" cy="2844800"/>
            </a:xfrm>
            <a:prstGeom prst="funnel">
              <a:avLst/>
            </a:prstGeom>
            <a:ln>
              <a:solidFill>
                <a:srgbClr val="401BC7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CA3C72-7563-49D0-B314-FACC41AC1C5B}"/>
                </a:ext>
              </a:extLst>
            </p:cNvPr>
            <p:cNvSpPr/>
            <p:nvPr/>
          </p:nvSpPr>
          <p:spPr>
            <a:xfrm>
              <a:off x="2928620" y="1562099"/>
              <a:ext cx="3276600" cy="1137920"/>
            </a:xfrm>
            <a:prstGeom prst="ellipse">
              <a:avLst/>
            </a:prstGeom>
            <a:ln>
              <a:solidFill>
                <a:srgbClr val="401BC7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6D9A7004-15B1-4BF0-A2FE-93E3FC86FE19}"/>
                </a:ext>
              </a:extLst>
            </p:cNvPr>
            <p:cNvSpPr/>
            <p:nvPr/>
          </p:nvSpPr>
          <p:spPr>
            <a:xfrm>
              <a:off x="4249420" y="4446556"/>
              <a:ext cx="635000" cy="518026"/>
            </a:xfrm>
            <a:prstGeom prst="downArrow">
              <a:avLst/>
            </a:prstGeom>
            <a:solidFill>
              <a:srgbClr val="3918B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83DFBD-374F-467E-9CAC-B573805E1002}"/>
                </a:ext>
              </a:extLst>
            </p:cNvPr>
            <p:cNvSpPr/>
            <p:nvPr/>
          </p:nvSpPr>
          <p:spPr>
            <a:xfrm>
              <a:off x="2692400" y="4876923"/>
              <a:ext cx="3556000" cy="762000"/>
            </a:xfrm>
            <a:custGeom>
              <a:avLst/>
              <a:gdLst>
                <a:gd name="connsiteX0" fmla="*/ 0 w 3048000"/>
                <a:gd name="connsiteY0" fmla="*/ 0 h 762000"/>
                <a:gd name="connsiteX1" fmla="*/ 3048000 w 3048000"/>
                <a:gd name="connsiteY1" fmla="*/ 0 h 762000"/>
                <a:gd name="connsiteX2" fmla="*/ 3048000 w 3048000"/>
                <a:gd name="connsiteY2" fmla="*/ 762000 h 762000"/>
                <a:gd name="connsiteX3" fmla="*/ 0 w 3048000"/>
                <a:gd name="connsiteY3" fmla="*/ 762000 h 762000"/>
                <a:gd name="connsiteX4" fmla="*/ 0 w 3048000"/>
                <a:gd name="connsiteY4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762000">
                  <a:moveTo>
                    <a:pt x="0" y="0"/>
                  </a:moveTo>
                  <a:lnTo>
                    <a:pt x="3048000" y="0"/>
                  </a:lnTo>
                  <a:lnTo>
                    <a:pt x="304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2024" tIns="192024" rIns="192024" bIns="19202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 Uncertainty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FDD6E58-A121-46C5-85E4-2351233B3C77}"/>
                </a:ext>
              </a:extLst>
            </p:cNvPr>
            <p:cNvSpPr/>
            <p:nvPr/>
          </p:nvSpPr>
          <p:spPr>
            <a:xfrm>
              <a:off x="4119880" y="2787904"/>
              <a:ext cx="1143000" cy="114300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 uncertainty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A1B87EB-8B5F-4B53-8BA7-8E04BAB7C738}"/>
                </a:ext>
              </a:extLst>
            </p:cNvPr>
            <p:cNvSpPr/>
            <p:nvPr/>
          </p:nvSpPr>
          <p:spPr>
            <a:xfrm>
              <a:off x="3302000" y="1930399"/>
              <a:ext cx="1143000" cy="114300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 measurements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BC831CE-C5DA-4A84-AA05-6B8F05D892A5}"/>
                </a:ext>
              </a:extLst>
            </p:cNvPr>
            <p:cNvSpPr/>
            <p:nvPr/>
          </p:nvSpPr>
          <p:spPr>
            <a:xfrm>
              <a:off x="4470400" y="1654047"/>
              <a:ext cx="1143000" cy="114300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Simplified process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66C821-0DDD-4A7B-B2D4-874E5D01F384}"/>
              </a:ext>
            </a:extLst>
          </p:cNvPr>
          <p:cNvGrpSpPr/>
          <p:nvPr/>
        </p:nvGrpSpPr>
        <p:grpSpPr>
          <a:xfrm>
            <a:off x="233175" y="1217644"/>
            <a:ext cx="4680451" cy="4487680"/>
            <a:chOff x="-51813" y="1206801"/>
            <a:chExt cx="4680451" cy="4487680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1C50AAB6-4462-4588-A269-DE1A6458F8C0}"/>
                </a:ext>
              </a:extLst>
            </p:cNvPr>
            <p:cNvSpPr/>
            <p:nvPr/>
          </p:nvSpPr>
          <p:spPr>
            <a:xfrm>
              <a:off x="1040895" y="1206801"/>
              <a:ext cx="2241296" cy="2241296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  <a:solidFill>
              <a:srgbClr val="401BC7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F850BB-AFB2-46D9-B320-39C80E0E8C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500" y="3046406"/>
              <a:ext cx="2011680" cy="2011680"/>
            </a:xfrm>
            <a:custGeom>
              <a:avLst/>
              <a:gdLst>
                <a:gd name="connsiteX0" fmla="*/ 1216350 w 1625600"/>
                <a:gd name="connsiteY0" fmla="*/ 411723 h 1625600"/>
                <a:gd name="connsiteX1" fmla="*/ 1456181 w 1625600"/>
                <a:gd name="connsiteY1" fmla="*/ 339443 h 1625600"/>
                <a:gd name="connsiteX2" fmla="*/ 1544430 w 1625600"/>
                <a:gd name="connsiteY2" fmla="*/ 492294 h 1625600"/>
                <a:gd name="connsiteX3" fmla="*/ 1361918 w 1625600"/>
                <a:gd name="connsiteY3" fmla="*/ 663854 h 1625600"/>
                <a:gd name="connsiteX4" fmla="*/ 1361918 w 1625600"/>
                <a:gd name="connsiteY4" fmla="*/ 961747 h 1625600"/>
                <a:gd name="connsiteX5" fmla="*/ 1544430 w 1625600"/>
                <a:gd name="connsiteY5" fmla="*/ 1133306 h 1625600"/>
                <a:gd name="connsiteX6" fmla="*/ 1456181 w 1625600"/>
                <a:gd name="connsiteY6" fmla="*/ 1286157 h 1625600"/>
                <a:gd name="connsiteX7" fmla="*/ 1216350 w 1625600"/>
                <a:gd name="connsiteY7" fmla="*/ 1213877 h 1625600"/>
                <a:gd name="connsiteX8" fmla="*/ 958367 w 1625600"/>
                <a:gd name="connsiteY8" fmla="*/ 1362823 h 1625600"/>
                <a:gd name="connsiteX9" fmla="*/ 901049 w 1625600"/>
                <a:gd name="connsiteY9" fmla="*/ 1606663 h 1625600"/>
                <a:gd name="connsiteX10" fmla="*/ 724551 w 1625600"/>
                <a:gd name="connsiteY10" fmla="*/ 1606663 h 1625600"/>
                <a:gd name="connsiteX11" fmla="*/ 667232 w 1625600"/>
                <a:gd name="connsiteY11" fmla="*/ 1362823 h 1625600"/>
                <a:gd name="connsiteX12" fmla="*/ 409249 w 1625600"/>
                <a:gd name="connsiteY12" fmla="*/ 1213877 h 1625600"/>
                <a:gd name="connsiteX13" fmla="*/ 169419 w 1625600"/>
                <a:gd name="connsiteY13" fmla="*/ 1286157 h 1625600"/>
                <a:gd name="connsiteX14" fmla="*/ 81170 w 1625600"/>
                <a:gd name="connsiteY14" fmla="*/ 1133306 h 1625600"/>
                <a:gd name="connsiteX15" fmla="*/ 263682 w 1625600"/>
                <a:gd name="connsiteY15" fmla="*/ 961746 h 1625600"/>
                <a:gd name="connsiteX16" fmla="*/ 263682 w 1625600"/>
                <a:gd name="connsiteY16" fmla="*/ 663853 h 1625600"/>
                <a:gd name="connsiteX17" fmla="*/ 81170 w 1625600"/>
                <a:gd name="connsiteY17" fmla="*/ 492294 h 1625600"/>
                <a:gd name="connsiteX18" fmla="*/ 169419 w 1625600"/>
                <a:gd name="connsiteY18" fmla="*/ 339443 h 1625600"/>
                <a:gd name="connsiteX19" fmla="*/ 409250 w 1625600"/>
                <a:gd name="connsiteY19" fmla="*/ 411723 h 1625600"/>
                <a:gd name="connsiteX20" fmla="*/ 667233 w 1625600"/>
                <a:gd name="connsiteY20" fmla="*/ 262777 h 1625600"/>
                <a:gd name="connsiteX21" fmla="*/ 724551 w 1625600"/>
                <a:gd name="connsiteY21" fmla="*/ 18937 h 1625600"/>
                <a:gd name="connsiteX22" fmla="*/ 901049 w 1625600"/>
                <a:gd name="connsiteY22" fmla="*/ 18937 h 1625600"/>
                <a:gd name="connsiteX23" fmla="*/ 958368 w 1625600"/>
                <a:gd name="connsiteY23" fmla="*/ 262777 h 1625600"/>
                <a:gd name="connsiteX24" fmla="*/ 1216351 w 1625600"/>
                <a:gd name="connsiteY24" fmla="*/ 411723 h 1625600"/>
                <a:gd name="connsiteX25" fmla="*/ 1216350 w 1625600"/>
                <a:gd name="connsiteY25" fmla="*/ 41172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25600" h="1625600">
                  <a:moveTo>
                    <a:pt x="1216350" y="411723"/>
                  </a:moveTo>
                  <a:lnTo>
                    <a:pt x="1456181" y="339443"/>
                  </a:lnTo>
                  <a:lnTo>
                    <a:pt x="1544430" y="492294"/>
                  </a:lnTo>
                  <a:lnTo>
                    <a:pt x="1361918" y="663854"/>
                  </a:lnTo>
                  <a:cubicBezTo>
                    <a:pt x="1388374" y="761389"/>
                    <a:pt x="1388374" y="864211"/>
                    <a:pt x="1361918" y="961747"/>
                  </a:cubicBezTo>
                  <a:lnTo>
                    <a:pt x="1544430" y="1133306"/>
                  </a:lnTo>
                  <a:lnTo>
                    <a:pt x="1456181" y="1286157"/>
                  </a:lnTo>
                  <a:lnTo>
                    <a:pt x="1216350" y="1213877"/>
                  </a:lnTo>
                  <a:cubicBezTo>
                    <a:pt x="1145110" y="1285556"/>
                    <a:pt x="1056063" y="1336967"/>
                    <a:pt x="958367" y="1362823"/>
                  </a:cubicBezTo>
                  <a:lnTo>
                    <a:pt x="901049" y="1606663"/>
                  </a:lnTo>
                  <a:lnTo>
                    <a:pt x="724551" y="1606663"/>
                  </a:lnTo>
                  <a:lnTo>
                    <a:pt x="667232" y="1362823"/>
                  </a:lnTo>
                  <a:cubicBezTo>
                    <a:pt x="569536" y="1336967"/>
                    <a:pt x="480489" y="1285556"/>
                    <a:pt x="409249" y="1213877"/>
                  </a:cubicBezTo>
                  <a:lnTo>
                    <a:pt x="169419" y="1286157"/>
                  </a:lnTo>
                  <a:lnTo>
                    <a:pt x="81170" y="1133306"/>
                  </a:lnTo>
                  <a:lnTo>
                    <a:pt x="263682" y="961746"/>
                  </a:lnTo>
                  <a:cubicBezTo>
                    <a:pt x="237226" y="864211"/>
                    <a:pt x="237226" y="761389"/>
                    <a:pt x="263682" y="663853"/>
                  </a:cubicBezTo>
                  <a:lnTo>
                    <a:pt x="81170" y="492294"/>
                  </a:lnTo>
                  <a:lnTo>
                    <a:pt x="169419" y="339443"/>
                  </a:lnTo>
                  <a:lnTo>
                    <a:pt x="409250" y="411723"/>
                  </a:lnTo>
                  <a:cubicBezTo>
                    <a:pt x="480490" y="340044"/>
                    <a:pt x="569537" y="288633"/>
                    <a:pt x="667233" y="262777"/>
                  </a:cubicBezTo>
                  <a:lnTo>
                    <a:pt x="724551" y="18937"/>
                  </a:lnTo>
                  <a:lnTo>
                    <a:pt x="901049" y="18937"/>
                  </a:lnTo>
                  <a:lnTo>
                    <a:pt x="958368" y="262777"/>
                  </a:lnTo>
                  <a:cubicBezTo>
                    <a:pt x="1056064" y="288633"/>
                    <a:pt x="1145111" y="340044"/>
                    <a:pt x="1216351" y="411723"/>
                  </a:cubicBezTo>
                  <a:lnTo>
                    <a:pt x="1216350" y="411723"/>
                  </a:lnTo>
                  <a:close/>
                </a:path>
              </a:pathLst>
            </a:custGeom>
            <a:solidFill>
              <a:srgbClr val="401B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7030" tIns="429503" rIns="427030" bIns="429503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Accuracy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BBD2C5-BAFC-4234-BA2A-06ACF5AC3C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693" y="1419094"/>
              <a:ext cx="2377440" cy="2377440"/>
            </a:xfrm>
            <a:custGeom>
              <a:avLst/>
              <a:gdLst>
                <a:gd name="connsiteX0" fmla="*/ 1191775 w 1592756"/>
                <a:gd name="connsiteY0" fmla="*/ 403405 h 1592756"/>
                <a:gd name="connsiteX1" fmla="*/ 1426760 w 1592756"/>
                <a:gd name="connsiteY1" fmla="*/ 332584 h 1592756"/>
                <a:gd name="connsiteX2" fmla="*/ 1513226 w 1592756"/>
                <a:gd name="connsiteY2" fmla="*/ 482348 h 1592756"/>
                <a:gd name="connsiteX3" fmla="*/ 1334401 w 1592756"/>
                <a:gd name="connsiteY3" fmla="*/ 650441 h 1592756"/>
                <a:gd name="connsiteX4" fmla="*/ 1334401 w 1592756"/>
                <a:gd name="connsiteY4" fmla="*/ 942315 h 1592756"/>
                <a:gd name="connsiteX5" fmla="*/ 1513226 w 1592756"/>
                <a:gd name="connsiteY5" fmla="*/ 1110408 h 1592756"/>
                <a:gd name="connsiteX6" fmla="*/ 1426760 w 1592756"/>
                <a:gd name="connsiteY6" fmla="*/ 1260172 h 1592756"/>
                <a:gd name="connsiteX7" fmla="*/ 1191775 w 1592756"/>
                <a:gd name="connsiteY7" fmla="*/ 1189351 h 1592756"/>
                <a:gd name="connsiteX8" fmla="*/ 939004 w 1592756"/>
                <a:gd name="connsiteY8" fmla="*/ 1335288 h 1592756"/>
                <a:gd name="connsiteX9" fmla="*/ 882844 w 1592756"/>
                <a:gd name="connsiteY9" fmla="*/ 1574202 h 1592756"/>
                <a:gd name="connsiteX10" fmla="*/ 709912 w 1592756"/>
                <a:gd name="connsiteY10" fmla="*/ 1574202 h 1592756"/>
                <a:gd name="connsiteX11" fmla="*/ 653752 w 1592756"/>
                <a:gd name="connsiteY11" fmla="*/ 1335288 h 1592756"/>
                <a:gd name="connsiteX12" fmla="*/ 400981 w 1592756"/>
                <a:gd name="connsiteY12" fmla="*/ 1189351 h 1592756"/>
                <a:gd name="connsiteX13" fmla="*/ 165996 w 1592756"/>
                <a:gd name="connsiteY13" fmla="*/ 1260172 h 1592756"/>
                <a:gd name="connsiteX14" fmla="*/ 79530 w 1592756"/>
                <a:gd name="connsiteY14" fmla="*/ 1110408 h 1592756"/>
                <a:gd name="connsiteX15" fmla="*/ 258355 w 1592756"/>
                <a:gd name="connsiteY15" fmla="*/ 942315 h 1592756"/>
                <a:gd name="connsiteX16" fmla="*/ 258355 w 1592756"/>
                <a:gd name="connsiteY16" fmla="*/ 650441 h 1592756"/>
                <a:gd name="connsiteX17" fmla="*/ 79530 w 1592756"/>
                <a:gd name="connsiteY17" fmla="*/ 482348 h 1592756"/>
                <a:gd name="connsiteX18" fmla="*/ 165996 w 1592756"/>
                <a:gd name="connsiteY18" fmla="*/ 332584 h 1592756"/>
                <a:gd name="connsiteX19" fmla="*/ 400981 w 1592756"/>
                <a:gd name="connsiteY19" fmla="*/ 403405 h 1592756"/>
                <a:gd name="connsiteX20" fmla="*/ 653752 w 1592756"/>
                <a:gd name="connsiteY20" fmla="*/ 257468 h 1592756"/>
                <a:gd name="connsiteX21" fmla="*/ 709912 w 1592756"/>
                <a:gd name="connsiteY21" fmla="*/ 18554 h 1592756"/>
                <a:gd name="connsiteX22" fmla="*/ 882844 w 1592756"/>
                <a:gd name="connsiteY22" fmla="*/ 18554 h 1592756"/>
                <a:gd name="connsiteX23" fmla="*/ 939004 w 1592756"/>
                <a:gd name="connsiteY23" fmla="*/ 257468 h 1592756"/>
                <a:gd name="connsiteX24" fmla="*/ 1191775 w 1592756"/>
                <a:gd name="connsiteY24" fmla="*/ 403405 h 159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92756" h="1592756">
                  <a:moveTo>
                    <a:pt x="1025173" y="402893"/>
                  </a:moveTo>
                  <a:lnTo>
                    <a:pt x="1195533" y="297380"/>
                  </a:lnTo>
                  <a:lnTo>
                    <a:pt x="1295376" y="397223"/>
                  </a:lnTo>
                  <a:lnTo>
                    <a:pt x="1189863" y="567584"/>
                  </a:lnTo>
                  <a:cubicBezTo>
                    <a:pt x="1230502" y="637475"/>
                    <a:pt x="1251792" y="716930"/>
                    <a:pt x="1251543" y="797777"/>
                  </a:cubicBezTo>
                  <a:lnTo>
                    <a:pt x="1428100" y="892558"/>
                  </a:lnTo>
                  <a:lnTo>
                    <a:pt x="1391556" y="1028945"/>
                  </a:lnTo>
                  <a:lnTo>
                    <a:pt x="1191263" y="1022749"/>
                  </a:lnTo>
                  <a:cubicBezTo>
                    <a:pt x="1151054" y="1092889"/>
                    <a:pt x="1092889" y="1151054"/>
                    <a:pt x="1022749" y="1191262"/>
                  </a:cubicBezTo>
                  <a:lnTo>
                    <a:pt x="1028945" y="1391556"/>
                  </a:lnTo>
                  <a:lnTo>
                    <a:pt x="892558" y="1428101"/>
                  </a:lnTo>
                  <a:lnTo>
                    <a:pt x="797778" y="1251543"/>
                  </a:lnTo>
                  <a:cubicBezTo>
                    <a:pt x="716930" y="1251791"/>
                    <a:pt x="637475" y="1230502"/>
                    <a:pt x="567583" y="1189863"/>
                  </a:cubicBezTo>
                  <a:lnTo>
                    <a:pt x="397223" y="1295376"/>
                  </a:lnTo>
                  <a:lnTo>
                    <a:pt x="297380" y="1195533"/>
                  </a:lnTo>
                  <a:lnTo>
                    <a:pt x="402893" y="1025172"/>
                  </a:lnTo>
                  <a:cubicBezTo>
                    <a:pt x="362254" y="955281"/>
                    <a:pt x="340964" y="875826"/>
                    <a:pt x="341213" y="794979"/>
                  </a:cubicBezTo>
                  <a:lnTo>
                    <a:pt x="164656" y="700198"/>
                  </a:lnTo>
                  <a:lnTo>
                    <a:pt x="201200" y="563811"/>
                  </a:lnTo>
                  <a:lnTo>
                    <a:pt x="401493" y="570007"/>
                  </a:lnTo>
                  <a:cubicBezTo>
                    <a:pt x="441702" y="499867"/>
                    <a:pt x="499867" y="441702"/>
                    <a:pt x="570007" y="401494"/>
                  </a:cubicBezTo>
                  <a:lnTo>
                    <a:pt x="563811" y="201200"/>
                  </a:lnTo>
                  <a:lnTo>
                    <a:pt x="700198" y="164655"/>
                  </a:lnTo>
                  <a:lnTo>
                    <a:pt x="794978" y="341213"/>
                  </a:lnTo>
                  <a:cubicBezTo>
                    <a:pt x="875826" y="340965"/>
                    <a:pt x="955281" y="362254"/>
                    <a:pt x="1025173" y="402893"/>
                  </a:cubicBezTo>
                  <a:close/>
                </a:path>
              </a:pathLst>
            </a:custGeom>
            <a:solidFill>
              <a:srgbClr val="401B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3561" tIns="543561" rIns="543559" bIns="54355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Computation time</a:t>
              </a:r>
            </a:p>
          </p:txBody>
        </p:sp>
        <p:sp>
          <p:nvSpPr>
            <p:cNvPr id="9" name="Arrow: Circular 8">
              <a:extLst>
                <a:ext uri="{FF2B5EF4-FFF2-40B4-BE49-F238E27FC236}">
                  <a16:creationId xmlns:a16="http://schemas.microsoft.com/office/drawing/2014/main" id="{2207F460-370F-4A53-A32B-7ABDFD4B1D26}"/>
                </a:ext>
              </a:extLst>
            </p:cNvPr>
            <p:cNvSpPr/>
            <p:nvPr/>
          </p:nvSpPr>
          <p:spPr>
            <a:xfrm>
              <a:off x="1767582" y="2833425"/>
              <a:ext cx="2861056" cy="2861056"/>
            </a:xfrm>
            <a:prstGeom prst="circularArrow">
              <a:avLst>
                <a:gd name="adj1" fmla="val 4687"/>
                <a:gd name="adj2" fmla="val 299029"/>
                <a:gd name="adj3" fmla="val 2513083"/>
                <a:gd name="adj4" fmla="val 19101727"/>
                <a:gd name="adj5" fmla="val 5469"/>
              </a:avLst>
            </a:prstGeom>
            <a:solidFill>
              <a:srgbClr val="401BC7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A4537C33-CBE4-4BA7-8FDD-9254A4DDE043}"/>
                </a:ext>
              </a:extLst>
            </p:cNvPr>
            <p:cNvSpPr/>
            <p:nvPr/>
          </p:nvSpPr>
          <p:spPr>
            <a:xfrm>
              <a:off x="-51813" y="2671148"/>
              <a:ext cx="2078736" cy="207873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solidFill>
              <a:srgbClr val="401BC7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D63D62B-7E4C-4674-BEA0-11B42235D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2770" y="3325785"/>
              <a:ext cx="2011680" cy="2011680"/>
            </a:xfrm>
            <a:custGeom>
              <a:avLst/>
              <a:gdLst>
                <a:gd name="connsiteX0" fmla="*/ 1216350 w 1625600"/>
                <a:gd name="connsiteY0" fmla="*/ 411723 h 1625600"/>
                <a:gd name="connsiteX1" fmla="*/ 1456181 w 1625600"/>
                <a:gd name="connsiteY1" fmla="*/ 339443 h 1625600"/>
                <a:gd name="connsiteX2" fmla="*/ 1544430 w 1625600"/>
                <a:gd name="connsiteY2" fmla="*/ 492294 h 1625600"/>
                <a:gd name="connsiteX3" fmla="*/ 1361918 w 1625600"/>
                <a:gd name="connsiteY3" fmla="*/ 663854 h 1625600"/>
                <a:gd name="connsiteX4" fmla="*/ 1361918 w 1625600"/>
                <a:gd name="connsiteY4" fmla="*/ 961747 h 1625600"/>
                <a:gd name="connsiteX5" fmla="*/ 1544430 w 1625600"/>
                <a:gd name="connsiteY5" fmla="*/ 1133306 h 1625600"/>
                <a:gd name="connsiteX6" fmla="*/ 1456181 w 1625600"/>
                <a:gd name="connsiteY6" fmla="*/ 1286157 h 1625600"/>
                <a:gd name="connsiteX7" fmla="*/ 1216350 w 1625600"/>
                <a:gd name="connsiteY7" fmla="*/ 1213877 h 1625600"/>
                <a:gd name="connsiteX8" fmla="*/ 958367 w 1625600"/>
                <a:gd name="connsiteY8" fmla="*/ 1362823 h 1625600"/>
                <a:gd name="connsiteX9" fmla="*/ 901049 w 1625600"/>
                <a:gd name="connsiteY9" fmla="*/ 1606663 h 1625600"/>
                <a:gd name="connsiteX10" fmla="*/ 724551 w 1625600"/>
                <a:gd name="connsiteY10" fmla="*/ 1606663 h 1625600"/>
                <a:gd name="connsiteX11" fmla="*/ 667232 w 1625600"/>
                <a:gd name="connsiteY11" fmla="*/ 1362823 h 1625600"/>
                <a:gd name="connsiteX12" fmla="*/ 409249 w 1625600"/>
                <a:gd name="connsiteY12" fmla="*/ 1213877 h 1625600"/>
                <a:gd name="connsiteX13" fmla="*/ 169419 w 1625600"/>
                <a:gd name="connsiteY13" fmla="*/ 1286157 h 1625600"/>
                <a:gd name="connsiteX14" fmla="*/ 81170 w 1625600"/>
                <a:gd name="connsiteY14" fmla="*/ 1133306 h 1625600"/>
                <a:gd name="connsiteX15" fmla="*/ 263682 w 1625600"/>
                <a:gd name="connsiteY15" fmla="*/ 961746 h 1625600"/>
                <a:gd name="connsiteX16" fmla="*/ 263682 w 1625600"/>
                <a:gd name="connsiteY16" fmla="*/ 663853 h 1625600"/>
                <a:gd name="connsiteX17" fmla="*/ 81170 w 1625600"/>
                <a:gd name="connsiteY17" fmla="*/ 492294 h 1625600"/>
                <a:gd name="connsiteX18" fmla="*/ 169419 w 1625600"/>
                <a:gd name="connsiteY18" fmla="*/ 339443 h 1625600"/>
                <a:gd name="connsiteX19" fmla="*/ 409250 w 1625600"/>
                <a:gd name="connsiteY19" fmla="*/ 411723 h 1625600"/>
                <a:gd name="connsiteX20" fmla="*/ 667233 w 1625600"/>
                <a:gd name="connsiteY20" fmla="*/ 262777 h 1625600"/>
                <a:gd name="connsiteX21" fmla="*/ 724551 w 1625600"/>
                <a:gd name="connsiteY21" fmla="*/ 18937 h 1625600"/>
                <a:gd name="connsiteX22" fmla="*/ 901049 w 1625600"/>
                <a:gd name="connsiteY22" fmla="*/ 18937 h 1625600"/>
                <a:gd name="connsiteX23" fmla="*/ 958368 w 1625600"/>
                <a:gd name="connsiteY23" fmla="*/ 262777 h 1625600"/>
                <a:gd name="connsiteX24" fmla="*/ 1216351 w 1625600"/>
                <a:gd name="connsiteY24" fmla="*/ 411723 h 1625600"/>
                <a:gd name="connsiteX25" fmla="*/ 1216350 w 1625600"/>
                <a:gd name="connsiteY25" fmla="*/ 41172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25600" h="1625600">
                  <a:moveTo>
                    <a:pt x="1216350" y="411723"/>
                  </a:moveTo>
                  <a:lnTo>
                    <a:pt x="1456181" y="339443"/>
                  </a:lnTo>
                  <a:lnTo>
                    <a:pt x="1544430" y="492294"/>
                  </a:lnTo>
                  <a:lnTo>
                    <a:pt x="1361918" y="663854"/>
                  </a:lnTo>
                  <a:cubicBezTo>
                    <a:pt x="1388374" y="761389"/>
                    <a:pt x="1388374" y="864211"/>
                    <a:pt x="1361918" y="961747"/>
                  </a:cubicBezTo>
                  <a:lnTo>
                    <a:pt x="1544430" y="1133306"/>
                  </a:lnTo>
                  <a:lnTo>
                    <a:pt x="1456181" y="1286157"/>
                  </a:lnTo>
                  <a:lnTo>
                    <a:pt x="1216350" y="1213877"/>
                  </a:lnTo>
                  <a:cubicBezTo>
                    <a:pt x="1145110" y="1285556"/>
                    <a:pt x="1056063" y="1336967"/>
                    <a:pt x="958367" y="1362823"/>
                  </a:cubicBezTo>
                  <a:lnTo>
                    <a:pt x="901049" y="1606663"/>
                  </a:lnTo>
                  <a:lnTo>
                    <a:pt x="724551" y="1606663"/>
                  </a:lnTo>
                  <a:lnTo>
                    <a:pt x="667232" y="1362823"/>
                  </a:lnTo>
                  <a:cubicBezTo>
                    <a:pt x="569536" y="1336967"/>
                    <a:pt x="480489" y="1285556"/>
                    <a:pt x="409249" y="1213877"/>
                  </a:cubicBezTo>
                  <a:lnTo>
                    <a:pt x="169419" y="1286157"/>
                  </a:lnTo>
                  <a:lnTo>
                    <a:pt x="81170" y="1133306"/>
                  </a:lnTo>
                  <a:lnTo>
                    <a:pt x="263682" y="961746"/>
                  </a:lnTo>
                  <a:cubicBezTo>
                    <a:pt x="237226" y="864211"/>
                    <a:pt x="237226" y="761389"/>
                    <a:pt x="263682" y="663853"/>
                  </a:cubicBezTo>
                  <a:lnTo>
                    <a:pt x="81170" y="492294"/>
                  </a:lnTo>
                  <a:lnTo>
                    <a:pt x="169419" y="339443"/>
                  </a:lnTo>
                  <a:lnTo>
                    <a:pt x="409250" y="411723"/>
                  </a:lnTo>
                  <a:cubicBezTo>
                    <a:pt x="480490" y="340044"/>
                    <a:pt x="569537" y="288633"/>
                    <a:pt x="667233" y="262777"/>
                  </a:cubicBezTo>
                  <a:lnTo>
                    <a:pt x="724551" y="18937"/>
                  </a:lnTo>
                  <a:lnTo>
                    <a:pt x="901049" y="18937"/>
                  </a:lnTo>
                  <a:lnTo>
                    <a:pt x="958368" y="262777"/>
                  </a:lnTo>
                  <a:cubicBezTo>
                    <a:pt x="1056064" y="288633"/>
                    <a:pt x="1145111" y="340044"/>
                    <a:pt x="1216351" y="411723"/>
                  </a:cubicBezTo>
                  <a:lnTo>
                    <a:pt x="1216350" y="411723"/>
                  </a:lnTo>
                  <a:close/>
                </a:path>
              </a:pathLst>
            </a:custGeom>
            <a:solidFill>
              <a:srgbClr val="401B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7030" tIns="429503" rIns="427030" bIns="429503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Generalized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87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2400" y="6486083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9317D2-F3FB-4306-BA7D-B3F5EC0F7A66}"/>
              </a:ext>
            </a:extLst>
          </p:cNvPr>
          <p:cNvGrpSpPr>
            <a:grpSpLocks noChangeAspect="1"/>
          </p:cNvGrpSpPr>
          <p:nvPr/>
        </p:nvGrpSpPr>
        <p:grpSpPr>
          <a:xfrm>
            <a:off x="1007347" y="1316040"/>
            <a:ext cx="7403526" cy="4937760"/>
            <a:chOff x="1525279" y="1397000"/>
            <a:chExt cx="6093440" cy="4064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F9716C6-454B-4163-A913-0FFA49C102BF}"/>
                </a:ext>
              </a:extLst>
            </p:cNvPr>
            <p:cNvSpPr/>
            <p:nvPr/>
          </p:nvSpPr>
          <p:spPr>
            <a:xfrm>
              <a:off x="1525279" y="1397000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608" tIns="2045208" rIns="419608" bIns="1232408" numCol="1" spcCol="1270" anchor="ctr" anchorCtr="0">
              <a:noAutofit/>
            </a:bodyPr>
            <a:lstStyle/>
            <a:p>
              <a:pPr marL="0" lvl="0" indent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D245774-CE8F-4003-A9BD-B08E3382504F}"/>
                </a:ext>
              </a:extLst>
            </p:cNvPr>
            <p:cNvSpPr/>
            <p:nvPr/>
          </p:nvSpPr>
          <p:spPr>
            <a:xfrm>
              <a:off x="3576339" y="1397000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608" tIns="2045208" rIns="419608" bIns="1232408" numCol="1" spcCol="1270" anchor="ctr" anchorCtr="0">
              <a:noAutofit/>
            </a:bodyPr>
            <a:lstStyle/>
            <a:p>
              <a:pPr marL="0" lvl="0" indent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000" kern="120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62F91C-2EE3-4BC0-8616-8A2306F0B714}"/>
                </a:ext>
              </a:extLst>
            </p:cNvPr>
            <p:cNvSpPr/>
            <p:nvPr/>
          </p:nvSpPr>
          <p:spPr>
            <a:xfrm>
              <a:off x="5627399" y="1397000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608" tIns="2045208" rIns="419608" bIns="1232408" numCol="1" spcCol="1270" anchor="ctr" anchorCtr="0">
              <a:noAutofit/>
            </a:bodyPr>
            <a:lstStyle/>
            <a:p>
              <a:pPr marL="0" lvl="0" indent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000" kern="1200" dirty="0"/>
            </a:p>
          </p:txBody>
        </p:sp>
        <p:sp>
          <p:nvSpPr>
            <p:cNvPr id="35" name="Arrow: Left-Right 34">
              <a:extLst>
                <a:ext uri="{FF2B5EF4-FFF2-40B4-BE49-F238E27FC236}">
                  <a16:creationId xmlns:a16="http://schemas.microsoft.com/office/drawing/2014/main" id="{BA0BD863-8F86-4437-82C0-190555DDAB5F}"/>
                </a:ext>
              </a:extLst>
            </p:cNvPr>
            <p:cNvSpPr/>
            <p:nvPr/>
          </p:nvSpPr>
          <p:spPr>
            <a:xfrm>
              <a:off x="1767839" y="4445000"/>
              <a:ext cx="5608320" cy="812800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26F974-5E09-4163-9E2D-DDA9DB5FA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819" y="1532254"/>
              <a:ext cx="1554480" cy="155448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 measurements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4469DC8-4D57-4614-B943-1469F4CC5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3966" y="1532254"/>
              <a:ext cx="1554480" cy="155448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Simplified process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A78E65A-5368-4E14-A48F-1B99E2E85E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1681" y="1524159"/>
              <a:ext cx="1554480" cy="1554480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solidFill>
              <a:srgbClr val="3918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 uncertainty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A2EAB9A-EDAC-4F46-B29C-EE7617D35AB4}"/>
                </a:ext>
              </a:extLst>
            </p:cNvPr>
            <p:cNvSpPr txBox="1"/>
            <p:nvPr/>
          </p:nvSpPr>
          <p:spPr>
            <a:xfrm>
              <a:off x="1525279" y="3276600"/>
              <a:ext cx="1991320" cy="7143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Aggregating many variables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8973145-7701-4E7C-9F66-7F181E75B80B}"/>
                </a:ext>
              </a:extLst>
            </p:cNvPr>
            <p:cNvSpPr txBox="1"/>
            <p:nvPr/>
          </p:nvSpPr>
          <p:spPr>
            <a:xfrm>
              <a:off x="3575546" y="3253871"/>
              <a:ext cx="1991320" cy="103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Continuous observation feedback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007762-A984-41F5-B650-D6BEEDBC4E85}"/>
                </a:ext>
              </a:extLst>
            </p:cNvPr>
            <p:cNvSpPr txBox="1"/>
            <p:nvPr/>
          </p:nvSpPr>
          <p:spPr>
            <a:xfrm>
              <a:off x="5627399" y="3253871"/>
              <a:ext cx="1991320" cy="103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 and temporal generalization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7E76D3D-2ADA-4DA0-8C52-A65276D0A12F}"/>
                </a:ext>
              </a:extLst>
            </p:cNvPr>
            <p:cNvSpPr txBox="1"/>
            <p:nvPr/>
          </p:nvSpPr>
          <p:spPr>
            <a:xfrm>
              <a:off x="2823113" y="4653812"/>
              <a:ext cx="3270770" cy="4407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solidFill>
                    <a:srgbClr val="3918B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Machine Learning</a:t>
              </a:r>
              <a:endParaRPr lang="en-US" sz="2400" dirty="0">
                <a:solidFill>
                  <a:srgbClr val="3918B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6959C5-28F4-DF4C-88E9-2571A241CD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55" r="56566" b="5000"/>
          <a:stretch/>
        </p:blipFill>
        <p:spPr>
          <a:xfrm>
            <a:off x="308992" y="1980631"/>
            <a:ext cx="552395" cy="8229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5A1B3E-9759-4940-96DE-C4FDC3FB2D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608" t="14408" r="34522" b="5815"/>
          <a:stretch/>
        </p:blipFill>
        <p:spPr>
          <a:xfrm>
            <a:off x="415812" y="3194162"/>
            <a:ext cx="378984" cy="1005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968342-6E44-0F44-A083-9EB3EFE9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68" t="9749" r="3317" b="5815"/>
          <a:stretch/>
        </p:blipFill>
        <p:spPr>
          <a:xfrm>
            <a:off x="375028" y="4593788"/>
            <a:ext cx="460551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66551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6017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416C84-3C98-4076-AA9B-4B2245CC252F}"/>
              </a:ext>
            </a:extLst>
          </p:cNvPr>
          <p:cNvGrpSpPr/>
          <p:nvPr/>
        </p:nvGrpSpPr>
        <p:grpSpPr>
          <a:xfrm>
            <a:off x="5046954" y="1936424"/>
            <a:ext cx="4154596" cy="4143862"/>
            <a:chOff x="4009388" y="1578066"/>
            <a:chExt cx="4154596" cy="414386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0E3BAAF-D120-154A-A967-9FC58BDAB719}"/>
                </a:ext>
              </a:extLst>
            </p:cNvPr>
            <p:cNvSpPr/>
            <p:nvPr/>
          </p:nvSpPr>
          <p:spPr bwMode="auto">
            <a:xfrm>
              <a:off x="4009388" y="1578066"/>
              <a:ext cx="3954102" cy="4141651"/>
            </a:xfrm>
            <a:prstGeom prst="roundRect">
              <a:avLst>
                <a:gd name="adj" fmla="val 8055"/>
              </a:avLst>
            </a:prstGeom>
            <a:solidFill>
              <a:srgbClr val="DCD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E4B8BCC-C647-1448-BF6C-31D0972113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82090" y="2129621"/>
              <a:ext cx="3577388" cy="3592307"/>
            </a:xfrm>
            <a:prstGeom prst="roundRect">
              <a:avLst>
                <a:gd name="adj" fmla="val 885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63CBED4-1D19-E441-B0C3-AD2A117F86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63089" y="2698267"/>
              <a:ext cx="3198393" cy="3021450"/>
            </a:xfrm>
            <a:prstGeom prst="roundRect">
              <a:avLst>
                <a:gd name="adj" fmla="val 885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574401E-35F0-C944-9321-C5D3ACF188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7890" y="3269111"/>
              <a:ext cx="2891588" cy="2451713"/>
            </a:xfrm>
            <a:prstGeom prst="roundRect">
              <a:avLst>
                <a:gd name="adj" fmla="val 13222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AB9827C-0EF6-B342-94CF-2B1AAF332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6490" y="3888708"/>
              <a:ext cx="2664994" cy="1831011"/>
            </a:xfrm>
            <a:prstGeom prst="roundRect">
              <a:avLst>
                <a:gd name="adj" fmla="val 19444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F5221B-CD25-C74D-9808-BDF987D6749C}"/>
                </a:ext>
              </a:extLst>
            </p:cNvPr>
            <p:cNvSpPr txBox="1"/>
            <p:nvPr/>
          </p:nvSpPr>
          <p:spPr>
            <a:xfrm>
              <a:off x="4408456" y="1682855"/>
              <a:ext cx="3755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Artificial Intelligence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B7C2F5-A30B-4D43-A9F4-5F996D9AA5D8}"/>
                </a:ext>
              </a:extLst>
            </p:cNvPr>
            <p:cNvSpPr txBox="1"/>
            <p:nvPr/>
          </p:nvSpPr>
          <p:spPr>
            <a:xfrm>
              <a:off x="4776668" y="2233870"/>
              <a:ext cx="3216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Machine Learning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B2F0F1-9B4A-6647-A19A-01495BA25CB2}"/>
                </a:ext>
              </a:extLst>
            </p:cNvPr>
            <p:cNvSpPr txBox="1"/>
            <p:nvPr/>
          </p:nvSpPr>
          <p:spPr>
            <a:xfrm>
              <a:off x="5067890" y="2825993"/>
              <a:ext cx="2333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Neural Network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4BE33D-67E9-1D41-8285-1787FE062DAD}"/>
                </a:ext>
              </a:extLst>
            </p:cNvPr>
            <p:cNvSpPr txBox="1"/>
            <p:nvPr/>
          </p:nvSpPr>
          <p:spPr>
            <a:xfrm>
              <a:off x="5410790" y="3424311"/>
              <a:ext cx="2474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Deep Neural Network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582BFB8-F374-584A-A9A9-179914F99F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01289" y="4472152"/>
              <a:ext cx="2358189" cy="1247565"/>
            </a:xfrm>
            <a:prstGeom prst="roundRect">
              <a:avLst>
                <a:gd name="adj" fmla="val 21944"/>
              </a:avLst>
            </a:prstGeom>
            <a:solidFill>
              <a:schemeClr val="accent1">
                <a:lumMod val="10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73F355-443E-994C-955C-AD205B4B8417}"/>
                </a:ext>
              </a:extLst>
            </p:cNvPr>
            <p:cNvSpPr txBox="1"/>
            <p:nvPr/>
          </p:nvSpPr>
          <p:spPr>
            <a:xfrm>
              <a:off x="5601289" y="3885166"/>
              <a:ext cx="2359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" pitchFamily="2" charset="0"/>
                </a:rPr>
                <a:t>Deep Convolutional Neural Network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DF1A51-5874-F547-A9B5-5DD05FDEFA51}"/>
                </a:ext>
              </a:extLst>
            </p:cNvPr>
            <p:cNvSpPr txBox="1"/>
            <p:nvPr/>
          </p:nvSpPr>
          <p:spPr>
            <a:xfrm>
              <a:off x="5753689" y="4723223"/>
              <a:ext cx="20844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Regressive</a:t>
              </a:r>
            </a:p>
            <a:p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Deep Convolutional Neural Network</a:t>
              </a:r>
            </a:p>
          </p:txBody>
        </p:sp>
      </p:grpSp>
      <p:pic>
        <p:nvPicPr>
          <p:cNvPr id="35" name="Picture 8">
            <a:extLst>
              <a:ext uri="{FF2B5EF4-FFF2-40B4-BE49-F238E27FC236}">
                <a16:creationId xmlns:a16="http://schemas.microsoft.com/office/drawing/2014/main" id="{F2FE7FB9-0E3F-41DD-9364-1FE80318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12">
            <a:extLst>
              <a:ext uri="{FF2B5EF4-FFF2-40B4-BE49-F238E27FC236}">
                <a16:creationId xmlns:a16="http://schemas.microsoft.com/office/drawing/2014/main" id="{B68E6113-CD9F-4E81-AD31-AA0E266C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6AEE39B2-D3D9-4C2F-9A90-BADA0D3F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3434"/>
            <a:ext cx="44577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rtl="1" eaLnBrk="1" hangingPunct="1">
              <a:defRPr/>
            </a:pP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E1F97D-ED34-46E9-B2D0-3F15F872A591}"/>
              </a:ext>
            </a:extLst>
          </p:cNvPr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0" name="Picture 39" descr="top_border_shadow">
              <a:extLst>
                <a:ext uri="{FF2B5EF4-FFF2-40B4-BE49-F238E27FC236}">
                  <a16:creationId xmlns:a16="http://schemas.microsoft.com/office/drawing/2014/main" id="{750D3024-82BD-4B76-B473-EED4D617C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E13F3DF0-303E-4C44-8972-B247055E0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57654"/>
              <a:ext cx="44577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EE499C-D9E3-6D40-AB76-6F31EE8F12DE}"/>
              </a:ext>
            </a:extLst>
          </p:cNvPr>
          <p:cNvGrpSpPr>
            <a:grpSpLocks noChangeAspect="1"/>
          </p:cNvGrpSpPr>
          <p:nvPr/>
        </p:nvGrpSpPr>
        <p:grpSpPr>
          <a:xfrm>
            <a:off x="339245" y="1144537"/>
            <a:ext cx="4957734" cy="2591321"/>
            <a:chOff x="1210752" y="12691"/>
            <a:chExt cx="8709611" cy="455236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72C395B-CE2B-8C46-8F03-F2DA2D604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9701"/>
            <a:stretch/>
          </p:blipFill>
          <p:spPr>
            <a:xfrm>
              <a:off x="1210752" y="719801"/>
              <a:ext cx="7372242" cy="384525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411142-7253-BE46-91F4-1D10D6055422}"/>
                </a:ext>
              </a:extLst>
            </p:cNvPr>
            <p:cNvSpPr txBox="1"/>
            <p:nvPr/>
          </p:nvSpPr>
          <p:spPr>
            <a:xfrm>
              <a:off x="1666968" y="12691"/>
              <a:ext cx="1796263" cy="91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Dendrites 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receiver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2E466B-F542-664E-A576-807259D2CBFA}"/>
                </a:ext>
              </a:extLst>
            </p:cNvPr>
            <p:cNvSpPr txBox="1"/>
            <p:nvPr/>
          </p:nvSpPr>
          <p:spPr>
            <a:xfrm>
              <a:off x="3644260" y="373228"/>
              <a:ext cx="1933172" cy="91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Cell body 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Processor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7DD867C-4D99-334A-B065-43C58A49DE97}"/>
                </a:ext>
              </a:extLst>
            </p:cNvPr>
            <p:cNvSpPr txBox="1"/>
            <p:nvPr/>
          </p:nvSpPr>
          <p:spPr>
            <a:xfrm>
              <a:off x="8042445" y="164055"/>
              <a:ext cx="1877918" cy="91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Terminals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697CB3-F875-BC49-8B7C-281376240EC3}"/>
                </a:ext>
              </a:extLst>
            </p:cNvPr>
            <p:cNvSpPr txBox="1"/>
            <p:nvPr/>
          </p:nvSpPr>
          <p:spPr>
            <a:xfrm>
              <a:off x="4645508" y="1285975"/>
              <a:ext cx="2081846" cy="91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Axon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Connector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85F6278-355A-A043-A103-4FD0BFDD08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68676" y="882158"/>
              <a:ext cx="46094" cy="403817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68373EE-0618-2F4E-A8FE-1BE86B62DDBF}"/>
                </a:ext>
              </a:extLst>
            </p:cNvPr>
            <p:cNvCxnSpPr>
              <a:cxnSpLocks/>
              <a:stCxn id="45" idx="2"/>
            </p:cNvCxnSpPr>
            <p:nvPr/>
          </p:nvCxnSpPr>
          <p:spPr bwMode="auto">
            <a:xfrm flipH="1">
              <a:off x="3690354" y="1292406"/>
              <a:ext cx="920493" cy="1159143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1B19BCF-84DE-034E-86D9-CE047F00B95B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>
              <a:off x="5686430" y="2205153"/>
              <a:ext cx="0" cy="651926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4B624DE-2345-A54B-8ABD-048E125CA24E}"/>
                </a:ext>
              </a:extLst>
            </p:cNvPr>
            <p:cNvCxnSpPr>
              <a:cxnSpLocks/>
              <a:stCxn id="47" idx="2"/>
            </p:cNvCxnSpPr>
            <p:nvPr/>
          </p:nvCxnSpPr>
          <p:spPr bwMode="auto">
            <a:xfrm flipH="1">
              <a:off x="7990318" y="1083233"/>
              <a:ext cx="991087" cy="406814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F208FC1-7851-F448-AD4D-7765569AC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54" y="3546481"/>
            <a:ext cx="4578024" cy="21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7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8496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271916" y="349618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Methodology: CMAQ-AI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B8ED29-7E41-7845-A1A5-52099BA4A2D0}"/>
              </a:ext>
            </a:extLst>
          </p:cNvPr>
          <p:cNvSpPr/>
          <p:nvPr/>
        </p:nvSpPr>
        <p:spPr>
          <a:xfrm>
            <a:off x="2734418" y="5597258"/>
            <a:ext cx="642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>
              <a:buClrTx/>
              <a:buNone/>
            </a:pPr>
            <a:r>
              <a:rPr lang="en-US" sz="1600" dirty="0">
                <a:latin typeface="Times" pitchFamily="2" charset="0"/>
                <a:cs typeface="Arial" panose="020B0604020202020204" pitchFamily="34" charset="0"/>
              </a:rPr>
              <a:t>DNN modeling time period (for continental U.S. – 1215 AQS stations):</a:t>
            </a:r>
            <a:endParaRPr lang="en-US" sz="1600" dirty="0">
              <a:latin typeface="Times" pitchFamily="2" charset="0"/>
            </a:endParaRPr>
          </a:p>
          <a:p>
            <a:pPr marL="800100" lvl="1" indent="-342900">
              <a:buClrTx/>
              <a:buFont typeface="Wingdings" pitchFamily="2" charset="2"/>
              <a:buChar char="Ø"/>
            </a:pPr>
            <a:r>
              <a:rPr lang="en-US" sz="1600" dirty="0">
                <a:latin typeface="Times" pitchFamily="2" charset="0"/>
              </a:rPr>
              <a:t>Training process: 	       2011 – 2013 (April – October) </a:t>
            </a:r>
          </a:p>
          <a:p>
            <a:pPr marL="800100" lvl="1" indent="-342900">
              <a:buClrTx/>
              <a:buFont typeface="Wingdings" pitchFamily="2" charset="2"/>
              <a:buChar char="Ø"/>
            </a:pPr>
            <a:r>
              <a:rPr lang="en-US" sz="1600" dirty="0">
                <a:latin typeface="Times" pitchFamily="2" charset="0"/>
              </a:rPr>
              <a:t>Next day prediction:            2014 (April – October)  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25EAA0-2032-C547-9029-41A166EE0E9C}"/>
              </a:ext>
            </a:extLst>
          </p:cNvPr>
          <p:cNvGrpSpPr/>
          <p:nvPr/>
        </p:nvGrpSpPr>
        <p:grpSpPr>
          <a:xfrm>
            <a:off x="792480" y="1228092"/>
            <a:ext cx="7848601" cy="2878570"/>
            <a:chOff x="0" y="90535"/>
            <a:chExt cx="5228526" cy="23458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CF9BE2-6A14-994F-9863-BC2701906324}"/>
                </a:ext>
              </a:extLst>
            </p:cNvPr>
            <p:cNvSpPr/>
            <p:nvPr/>
          </p:nvSpPr>
          <p:spPr>
            <a:xfrm>
              <a:off x="3905542" y="90535"/>
              <a:ext cx="1322984" cy="1710687"/>
            </a:xfrm>
            <a:prstGeom prst="rect">
              <a:avLst/>
            </a:prstGeom>
            <a:solidFill>
              <a:srgbClr val="9BE0FF"/>
            </a:solidFill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B0BA39-5B17-3447-A2B1-FEE10EEDE35C}"/>
                </a:ext>
              </a:extLst>
            </p:cNvPr>
            <p:cNvSpPr/>
            <p:nvPr/>
          </p:nvSpPr>
          <p:spPr>
            <a:xfrm>
              <a:off x="1573634" y="822803"/>
              <a:ext cx="336469" cy="36571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69B76AE-F1AB-454B-A45D-1421EC5DC73B}"/>
                </a:ext>
              </a:extLst>
            </p:cNvPr>
            <p:cNvSpPr/>
            <p:nvPr/>
          </p:nvSpPr>
          <p:spPr>
            <a:xfrm>
              <a:off x="0" y="199176"/>
              <a:ext cx="1371527" cy="5484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Physical System:</a:t>
              </a:r>
              <a:r>
                <a:rPr lang="en-US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 </a:t>
              </a:r>
              <a:r>
                <a:rPr lang="en-US" sz="14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Atmosphere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321AE8-D5E9-D149-B881-6DE909CFD975}"/>
                </a:ext>
              </a:extLst>
            </p:cNvPr>
            <p:cNvSpPr/>
            <p:nvPr/>
          </p:nvSpPr>
          <p:spPr>
            <a:xfrm>
              <a:off x="2082297" y="208230"/>
              <a:ext cx="1371527" cy="5484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Observed Data:</a:t>
              </a:r>
              <a:r>
                <a:rPr lang="en-US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 </a:t>
              </a:r>
              <a:r>
                <a:rPr lang="en-US" sz="14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Point-based data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35E72901-A02E-7E4D-BB96-0043947D0A76}"/>
                </a:ext>
              </a:extLst>
            </p:cNvPr>
            <p:cNvSpPr/>
            <p:nvPr/>
          </p:nvSpPr>
          <p:spPr>
            <a:xfrm>
              <a:off x="1448554" y="398352"/>
              <a:ext cx="547976" cy="13650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8A4F2F-3FBF-3343-ACDF-7092B8B3DAF2}"/>
                </a:ext>
              </a:extLst>
            </p:cNvPr>
            <p:cNvSpPr/>
            <p:nvPr/>
          </p:nvSpPr>
          <p:spPr>
            <a:xfrm>
              <a:off x="3960446" y="407406"/>
              <a:ext cx="1217317" cy="4565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WRF + CMAQ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D57888BD-2A66-6F43-AA74-1911E83F41C0}"/>
                </a:ext>
              </a:extLst>
            </p:cNvPr>
            <p:cNvSpPr/>
            <p:nvPr/>
          </p:nvSpPr>
          <p:spPr>
            <a:xfrm rot="8725986">
              <a:off x="1883121" y="760491"/>
              <a:ext cx="182870" cy="1371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50794963-AB99-9845-9EA6-8A1675C4A6D8}"/>
                </a:ext>
              </a:extLst>
            </p:cNvPr>
            <p:cNvSpPr/>
            <p:nvPr/>
          </p:nvSpPr>
          <p:spPr>
            <a:xfrm>
              <a:off x="3732750" y="398362"/>
              <a:ext cx="172771" cy="1371600"/>
            </a:xfrm>
            <a:prstGeom prst="leftBrace">
              <a:avLst>
                <a:gd name="adj1" fmla="val 61997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BA444652-5708-AE4A-BA0A-12BCECBE2772}"/>
                </a:ext>
              </a:extLst>
            </p:cNvPr>
            <p:cNvSpPr/>
            <p:nvPr/>
          </p:nvSpPr>
          <p:spPr>
            <a:xfrm>
              <a:off x="2697933" y="769544"/>
              <a:ext cx="136518" cy="547937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3A95083F-3657-E34F-818F-3115765FF31A}"/>
                </a:ext>
              </a:extLst>
            </p:cNvPr>
            <p:cNvSpPr/>
            <p:nvPr/>
          </p:nvSpPr>
          <p:spPr>
            <a:xfrm rot="5400000">
              <a:off x="4447979" y="952194"/>
              <a:ext cx="274286" cy="13715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9D65EC5C-254D-0648-87C9-86B2788FD279}"/>
                </a:ext>
              </a:extLst>
            </p:cNvPr>
            <p:cNvSpPr/>
            <p:nvPr/>
          </p:nvSpPr>
          <p:spPr>
            <a:xfrm rot="5400000">
              <a:off x="425513" y="975236"/>
              <a:ext cx="548477" cy="13714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28CE77E3-BF3A-8B43-A042-9191C6D13C3A}"/>
                </a:ext>
              </a:extLst>
            </p:cNvPr>
            <p:cNvSpPr/>
            <p:nvPr/>
          </p:nvSpPr>
          <p:spPr>
            <a:xfrm>
              <a:off x="3451083" y="1021406"/>
              <a:ext cx="228600" cy="13650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90491611-0545-FA45-8E42-470B546208AD}"/>
                </a:ext>
              </a:extLst>
            </p:cNvPr>
            <p:cNvSpPr/>
            <p:nvPr/>
          </p:nvSpPr>
          <p:spPr>
            <a:xfrm rot="18583803">
              <a:off x="1914807" y="1127157"/>
              <a:ext cx="136508" cy="22858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242BEE6-5157-4848-9655-C23321E6F8D0}"/>
                </a:ext>
              </a:extLst>
            </p:cNvPr>
            <p:cNvSpPr/>
            <p:nvPr/>
          </p:nvSpPr>
          <p:spPr>
            <a:xfrm>
              <a:off x="3959914" y="1158038"/>
              <a:ext cx="1217849" cy="5943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AI-powered Air Quality Prediction</a:t>
              </a:r>
              <a:endPara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578AB3B9-C99A-C34D-9951-E35344D2F98A}"/>
                </a:ext>
              </a:extLst>
            </p:cNvPr>
            <p:cNvSpPr/>
            <p:nvPr/>
          </p:nvSpPr>
          <p:spPr>
            <a:xfrm>
              <a:off x="1448554" y="1801639"/>
              <a:ext cx="548589" cy="13711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1569D8A-16BA-AA49-BEE7-BDE0560BFCA0}"/>
                </a:ext>
              </a:extLst>
            </p:cNvPr>
            <p:cNvSpPr/>
            <p:nvPr/>
          </p:nvSpPr>
          <p:spPr>
            <a:xfrm>
              <a:off x="0" y="1330859"/>
              <a:ext cx="1371527" cy="10969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Numerical Model:</a:t>
              </a:r>
              <a:r>
                <a:rPr lang="en-US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 </a:t>
              </a:r>
              <a:r>
                <a:rPr lang="en-US" sz="14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Model estimation (e.g., vertical wind field, precursors); parametric values (e.g., PBL); atmospheric chemistry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BAB21B1-36DB-924A-AF1E-C310583C8EEC}"/>
                </a:ext>
              </a:extLst>
            </p:cNvPr>
            <p:cNvSpPr/>
            <p:nvPr/>
          </p:nvSpPr>
          <p:spPr>
            <a:xfrm>
              <a:off x="2073244" y="1339913"/>
              <a:ext cx="1371527" cy="1096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Computer Simulation:</a:t>
              </a:r>
              <a:r>
                <a:rPr lang="en-US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 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Fine-resolution 3D spatial grid; continuous timesteps, chemical mechanism</a:t>
              </a:r>
              <a:endPara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Text Box 205">
              <a:extLst>
                <a:ext uri="{FF2B5EF4-FFF2-40B4-BE49-F238E27FC236}">
                  <a16:creationId xmlns:a16="http://schemas.microsoft.com/office/drawing/2014/main" id="{8E31665E-620D-FF43-83CF-36F53FAF3EFE}"/>
                </a:ext>
              </a:extLst>
            </p:cNvPr>
            <p:cNvSpPr txBox="1"/>
            <p:nvPr/>
          </p:nvSpPr>
          <p:spPr>
            <a:xfrm>
              <a:off x="3960445" y="90535"/>
              <a:ext cx="1166555" cy="2897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CMAQ-AI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0B81D-077B-C24B-89BC-7D4A37E73698}"/>
              </a:ext>
            </a:extLst>
          </p:cNvPr>
          <p:cNvGrpSpPr/>
          <p:nvPr/>
        </p:nvGrpSpPr>
        <p:grpSpPr>
          <a:xfrm>
            <a:off x="761998" y="4527322"/>
            <a:ext cx="7135861" cy="1122650"/>
            <a:chOff x="2452240" y="2969617"/>
            <a:chExt cx="3720162" cy="96074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64069F2-2F61-C949-9EAF-C12AC1DCC378}"/>
                </a:ext>
              </a:extLst>
            </p:cNvPr>
            <p:cNvSpPr/>
            <p:nvPr/>
          </p:nvSpPr>
          <p:spPr>
            <a:xfrm>
              <a:off x="2452242" y="2969617"/>
              <a:ext cx="1051688" cy="456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Weather Parameters (WRF)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37721CD-AF63-9C49-837B-0F52F6DE55AD}"/>
                </a:ext>
              </a:extLst>
            </p:cNvPr>
            <p:cNvSpPr/>
            <p:nvPr/>
          </p:nvSpPr>
          <p:spPr>
            <a:xfrm>
              <a:off x="2452240" y="3456941"/>
              <a:ext cx="1051688" cy="473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Chemistry Parameters (CMAQ)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1978351-D6CB-764D-BEDF-01BA6C6C6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5245" y="3117215"/>
              <a:ext cx="468401" cy="685800"/>
            </a:xfrm>
            <a:prstGeom prst="ellipse">
              <a:avLst/>
            </a:prstGeom>
            <a:solidFill>
              <a:srgbClr val="9BE0FF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AI: Deep CNN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2630D75-9B60-0A46-B94A-778866A82821}"/>
                </a:ext>
              </a:extLst>
            </p:cNvPr>
            <p:cNvSpPr/>
            <p:nvPr/>
          </p:nvSpPr>
          <p:spPr>
            <a:xfrm>
              <a:off x="4611725" y="3155860"/>
              <a:ext cx="1560677" cy="6153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Actual Concentration of Pollutant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(O</a:t>
              </a:r>
              <a:r>
                <a:rPr lang="en-US" sz="1600" baseline="-250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3</a:t>
              </a:r>
              <a:r>
                <a:rPr lang="en-US" sz="160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</a:rPr>
                <a:t> Observation Network) 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1C904FD3-B306-CA4F-B179-09D263BD8062}"/>
                </a:ext>
              </a:extLst>
            </p:cNvPr>
            <p:cNvCxnSpPr>
              <a:cxnSpLocks/>
              <a:stCxn id="60" idx="3"/>
              <a:endCxn id="62" idx="2"/>
            </p:cNvCxnSpPr>
            <p:nvPr/>
          </p:nvCxnSpPr>
          <p:spPr>
            <a:xfrm>
              <a:off x="3503930" y="3197721"/>
              <a:ext cx="361315" cy="26239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96865ECA-A16A-1B43-A9EC-D80E6C4E190F}"/>
                </a:ext>
              </a:extLst>
            </p:cNvPr>
            <p:cNvCxnSpPr>
              <a:cxnSpLocks/>
              <a:stCxn id="61" idx="3"/>
              <a:endCxn id="62" idx="2"/>
            </p:cNvCxnSpPr>
            <p:nvPr/>
          </p:nvCxnSpPr>
          <p:spPr>
            <a:xfrm flipV="1">
              <a:off x="3503928" y="3460116"/>
              <a:ext cx="361317" cy="23353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469E920-DB2C-BC40-83EB-EFDE9596D8CA}"/>
                </a:ext>
              </a:extLst>
            </p:cNvPr>
            <p:cNvCxnSpPr>
              <a:cxnSpLocks/>
              <a:stCxn id="62" idx="6"/>
              <a:endCxn id="63" idx="1"/>
            </p:cNvCxnSpPr>
            <p:nvPr/>
          </p:nvCxnSpPr>
          <p:spPr>
            <a:xfrm>
              <a:off x="4333646" y="3460115"/>
              <a:ext cx="278079" cy="3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B34B7673-EC68-5E46-AAFA-9DE07F229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4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4623" y="6488027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242887"/>
              <a:ext cx="4539983" cy="804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Results:</a:t>
              </a:r>
            </a:p>
            <a:p>
              <a:pPr rtl="1" eaLnBrk="1" hangingPunct="1">
                <a:defRPr/>
              </a:pPr>
              <a:r>
                <a:rPr lang="en-US" sz="32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Generalization</a:t>
              </a:r>
              <a:endParaRPr lang="fa-IR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D6F535-322E-C446-9F7B-D935C9FFFD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r="23839" b="8366"/>
          <a:stretch/>
        </p:blipFill>
        <p:spPr>
          <a:xfrm>
            <a:off x="3470031" y="1193706"/>
            <a:ext cx="4989390" cy="5303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B4B11-1648-C448-B33C-E40143850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7" t="44917" r="1690" b="44546"/>
          <a:stretch/>
        </p:blipFill>
        <p:spPr>
          <a:xfrm>
            <a:off x="5702301" y="4780700"/>
            <a:ext cx="1676400" cy="8280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E75CD0-E804-5146-88FA-19DD10D17839}"/>
              </a:ext>
            </a:extLst>
          </p:cNvPr>
          <p:cNvSpPr/>
          <p:nvPr/>
        </p:nvSpPr>
        <p:spPr>
          <a:xfrm>
            <a:off x="133140" y="2414042"/>
            <a:ext cx="3182937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" pitchFamily="2" charset="0"/>
              </a:rPr>
              <a:t>CNN_Generalized</a:t>
            </a:r>
            <a:r>
              <a:rPr lang="en-US" sz="2000" dirty="0">
                <a:latin typeface="Times" pitchFamily="2" charset="0"/>
              </a:rPr>
              <a:t>:</a:t>
            </a:r>
          </a:p>
          <a:p>
            <a:r>
              <a:rPr lang="en-US" dirty="0">
                <a:latin typeface="Times" pitchFamily="2" charset="0"/>
              </a:rPr>
              <a:t>One model predicts all stations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D12DE-4E06-E344-AB80-AEA550FD61B3}"/>
              </a:ext>
            </a:extLst>
          </p:cNvPr>
          <p:cNvSpPr/>
          <p:nvPr/>
        </p:nvSpPr>
        <p:spPr>
          <a:xfrm>
            <a:off x="133141" y="3197183"/>
            <a:ext cx="3182937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" pitchFamily="2" charset="0"/>
              </a:rPr>
              <a:t>CNN_Stanalone</a:t>
            </a:r>
            <a:r>
              <a:rPr lang="en-US" sz="2000" dirty="0">
                <a:latin typeface="Times" pitchFamily="2" charset="0"/>
              </a:rPr>
              <a:t>:</a:t>
            </a:r>
          </a:p>
          <a:p>
            <a:r>
              <a:rPr lang="en-US" dirty="0">
                <a:latin typeface="Times" pitchFamily="2" charset="0"/>
              </a:rPr>
              <a:t>Each station has specific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BBF1FB-919A-A441-AB09-F3E8C0A143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76199" y="6527797"/>
            <a:ext cx="9436100" cy="247560"/>
            <a:chOff x="-76200" y="6560979"/>
            <a:chExt cx="9436100" cy="354778"/>
          </a:xfrm>
        </p:grpSpPr>
        <p:pic>
          <p:nvPicPr>
            <p:cNvPr id="4119" name="Picture 21" descr="bottomSLiM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6610350"/>
              <a:ext cx="8802688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Box 20"/>
            <p:cNvSpPr txBox="1">
              <a:spLocks noChangeArrowheads="1"/>
            </p:cNvSpPr>
            <p:nvPr/>
          </p:nvSpPr>
          <p:spPr bwMode="auto">
            <a:xfrm>
              <a:off x="-76200" y="6584952"/>
              <a:ext cx="1981200" cy="33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4121" name="TextBox 21"/>
            <p:cNvSpPr txBox="1">
              <a:spLocks noChangeArrowheads="1"/>
            </p:cNvSpPr>
            <p:nvPr/>
          </p:nvSpPr>
          <p:spPr bwMode="auto">
            <a:xfrm>
              <a:off x="7378700" y="6560979"/>
              <a:ext cx="1981200" cy="35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36335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Results: IOA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A8E1C-25F0-344D-BE15-09E0423F25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1"/>
          <a:stretch/>
        </p:blipFill>
        <p:spPr>
          <a:xfrm>
            <a:off x="-794" y="1430806"/>
            <a:ext cx="9144000" cy="3658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9587C2-965F-C94B-AF49-99B84B7455C5}"/>
              </a:ext>
            </a:extLst>
          </p:cNvPr>
          <p:cNvSpPr/>
          <p:nvPr/>
        </p:nvSpPr>
        <p:spPr>
          <a:xfrm>
            <a:off x="2980534" y="5348894"/>
            <a:ext cx="3030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IOA: Index of Agreement</a:t>
            </a:r>
          </a:p>
          <a:p>
            <a:r>
              <a:rPr lang="en-US" dirty="0">
                <a:latin typeface="Times" pitchFamily="2" charset="0"/>
              </a:rPr>
              <a:t>Lowest scale   = 0.0</a:t>
            </a:r>
          </a:p>
          <a:p>
            <a:r>
              <a:rPr lang="en-US" dirty="0">
                <a:latin typeface="Times" pitchFamily="2" charset="0"/>
              </a:rPr>
              <a:t>Highest scale  = 1.0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B9FE67-8E19-C840-8370-4DB9FAE195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96000"/>
            <a:ext cx="1751475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1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32" y="242888"/>
            <a:ext cx="2124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457200" y="1047752"/>
            <a:ext cx="8077200" cy="190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9794" y="6491261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863" y="127000"/>
            <a:ext cx="8802687" cy="1073150"/>
            <a:chOff x="169863" y="127000"/>
            <a:chExt cx="8802687" cy="1073150"/>
          </a:xfrm>
        </p:grpSpPr>
        <p:pic>
          <p:nvPicPr>
            <p:cNvPr id="44" name="Picture 19" descr="top_border_shad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169863" y="127000"/>
              <a:ext cx="8802687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2"/>
            <p:cNvSpPr txBox="1">
              <a:spLocks noChangeArrowheads="1"/>
            </p:cNvSpPr>
            <p:nvPr/>
          </p:nvSpPr>
          <p:spPr bwMode="auto">
            <a:xfrm>
              <a:off x="304799" y="357654"/>
              <a:ext cx="4539983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rtl="1" eaLnBrk="1" hangingPunct="1">
                <a:defRPr/>
              </a:pPr>
              <a:r>
                <a:rPr lang="en-US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fa-IR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6EA11-AB71-B54F-9309-7640FF7EB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/>
          <a:stretch/>
        </p:blipFill>
        <p:spPr>
          <a:xfrm>
            <a:off x="0" y="18339"/>
            <a:ext cx="9144000" cy="3695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61D6E2-6C89-EE47-97D6-3CED62EE24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1" b="18058"/>
          <a:stretch/>
        </p:blipFill>
        <p:spPr>
          <a:xfrm>
            <a:off x="776787" y="5118809"/>
            <a:ext cx="7856454" cy="16629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D4AA7A-5C46-464C-B287-8DC3C0273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2" b="23726"/>
          <a:stretch/>
        </p:blipFill>
        <p:spPr>
          <a:xfrm>
            <a:off x="762000" y="3663309"/>
            <a:ext cx="7856456" cy="15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5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52400" y="6499494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37DFFB9-F2A5-C54D-9A42-CB7BF7AF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538F5-B1DD-434D-A77E-E4B50554A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10000"/>
          <a:stretch/>
        </p:blipFill>
        <p:spPr>
          <a:xfrm>
            <a:off x="204647" y="21879"/>
            <a:ext cx="7946248" cy="6813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02617E-01EF-A844-92FC-AC959B12A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5" t="47338" r="777" b="47801"/>
          <a:stretch/>
        </p:blipFill>
        <p:spPr>
          <a:xfrm>
            <a:off x="8001000" y="2362200"/>
            <a:ext cx="1142999" cy="57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F6EAC-6086-6B4A-849B-5543B26A569D}"/>
              </a:ext>
            </a:extLst>
          </p:cNvPr>
          <p:cNvSpPr txBox="1"/>
          <p:nvPr/>
        </p:nvSpPr>
        <p:spPr>
          <a:xfrm>
            <a:off x="152400" y="6477000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667681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21098</TotalTime>
  <Words>395</Words>
  <Application>Microsoft Macintosh PowerPoint</Application>
  <PresentationFormat>On-screen Show (4:3)</PresentationFormat>
  <Paragraphs>123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 Titr</vt:lpstr>
      <vt:lpstr>Calibri</vt:lpstr>
      <vt:lpstr>Cambria Math</vt:lpstr>
      <vt:lpstr>Times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PARANDCO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PARAND</dc:creator>
  <cp:lastModifiedBy>Ebrahim</cp:lastModifiedBy>
  <cp:revision>2228</cp:revision>
  <cp:lastPrinted>2019-10-17T21:21:18Z</cp:lastPrinted>
  <dcterms:created xsi:type="dcterms:W3CDTF">2014-02-02T16:05:42Z</dcterms:created>
  <dcterms:modified xsi:type="dcterms:W3CDTF">2019-10-18T21:04:11Z</dcterms:modified>
</cp:coreProperties>
</file>