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3" r:id="rId6"/>
  </p:sldMasterIdLst>
  <p:notesMasterIdLst>
    <p:notesMasterId r:id="rId26"/>
  </p:notesMasterIdLst>
  <p:handoutMasterIdLst>
    <p:handoutMasterId r:id="rId27"/>
  </p:handoutMasterIdLst>
  <p:sldIdLst>
    <p:sldId id="277" r:id="rId7"/>
    <p:sldId id="317" r:id="rId8"/>
    <p:sldId id="318" r:id="rId9"/>
    <p:sldId id="320" r:id="rId10"/>
    <p:sldId id="322" r:id="rId11"/>
    <p:sldId id="321" r:id="rId12"/>
    <p:sldId id="323" r:id="rId13"/>
    <p:sldId id="324" r:id="rId14"/>
    <p:sldId id="325" r:id="rId15"/>
    <p:sldId id="326" r:id="rId16"/>
    <p:sldId id="330" r:id="rId17"/>
    <p:sldId id="327" r:id="rId18"/>
    <p:sldId id="328" r:id="rId19"/>
    <p:sldId id="329" r:id="rId20"/>
    <p:sldId id="331" r:id="rId21"/>
    <p:sldId id="335" r:id="rId22"/>
    <p:sldId id="280" r:id="rId23"/>
    <p:sldId id="333" r:id="rId24"/>
    <p:sldId id="285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ang,Junhua [Ontario]" initials="Z[" lastIdx="3" clrIdx="0">
    <p:extLst>
      <p:ext uri="{19B8F6BF-5375-455C-9EA6-DF929625EA0E}">
        <p15:presenceInfo xmlns:p15="http://schemas.microsoft.com/office/powerpoint/2012/main" userId="S-1-5-21-1461305-1690991894-1094980219-16290" providerId="AD"/>
      </p:ext>
    </p:extLst>
  </p:cmAuthor>
  <p:cmAuthor id="2" name="Boutzis,Elisa [downsview]" initials="B[" lastIdx="1" clrIdx="1">
    <p:extLst>
      <p:ext uri="{19B8F6BF-5375-455C-9EA6-DF929625EA0E}">
        <p15:presenceInfo xmlns:p15="http://schemas.microsoft.com/office/powerpoint/2012/main" userId="S-1-5-21-1461305-1690991894-1094980219-384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FFFF"/>
    <a:srgbClr val="FF6699"/>
    <a:srgbClr val="FFFFCC"/>
    <a:srgbClr val="FFFF00"/>
    <a:srgbClr val="00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7" autoAdjust="0"/>
    <p:restoredTop sz="92209" autoAdjust="0"/>
  </p:normalViewPr>
  <p:slideViewPr>
    <p:cSldViewPr>
      <p:cViewPr varScale="1">
        <p:scale>
          <a:sx n="81" d="100"/>
          <a:sy n="81" d="100"/>
        </p:scale>
        <p:origin x="1526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boutzise\Documents\AQMEII4\EPA\2010\20Aug2019_Corrected%20GSPRO\With%20base%20cations\PGSM\OldvsNewSpeciation_CORRECTEDGSPRO_July2010_createdOct2019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boutzise\Documents\AQMEII4\EPA\2010\20Aug2019_Corrected%20GSPRO\With%20base%20cations\PGSM\OldvsNewSpeciation_CORRECTEDGSPRO_July2010_createdOct2019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boutzise\Documents\AQMEII4\EPA\2010\20Aug2019_Corrected%20GSPRO\With%20base%20cations\PGSM\OldvsNewSpeciation_CORRECTEDGSPRO_July2010_createdOct2019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boutzise\Documents\AQMEII4\EPA\2010\20Aug2019_Corrected%20GSPRO\With%20base%20cations\PGSM\OldvsNewSpeciation_CORRECTEDGSPRO_July2010_createdOct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Major</a:t>
            </a:r>
            <a:r>
              <a:rPr lang="en-US" baseline="0"/>
              <a:t> Point Source</a:t>
            </a:r>
            <a:endParaRPr lang="en-US"/>
          </a:p>
        </c:rich>
      </c:tx>
      <c:layout>
        <c:manualLayout>
          <c:xMode val="edge"/>
          <c:yMode val="edge"/>
          <c:x val="0.40766519916473365"/>
          <c:y val="1.03359173126614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247489854322626"/>
          <c:y val="0.11810942236871554"/>
          <c:w val="0.79949258139447132"/>
          <c:h val="0.66314268855927905"/>
        </c:manualLayout>
      </c:layout>
      <c:lineChart>
        <c:grouping val="standard"/>
        <c:varyColors val="0"/>
        <c:ser>
          <c:idx val="0"/>
          <c:order val="0"/>
          <c:tx>
            <c:v>old speciation</c:v>
          </c:tx>
          <c:spPr>
            <a:ln w="22225" cap="rnd">
              <a:solidFill>
                <a:sysClr val="windowText" lastClr="00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OldvsNewSpeciation_CORRECTGSPRO!$A$44:$A$51</c:f>
              <c:strCache>
                <c:ptCount val="8"/>
                <c:pt idx="0">
                  <c:v>Bin1</c:v>
                </c:pt>
                <c:pt idx="1">
                  <c:v>Bin2</c:v>
                </c:pt>
                <c:pt idx="2">
                  <c:v>Bin3</c:v>
                </c:pt>
                <c:pt idx="3">
                  <c:v>Bin4</c:v>
                </c:pt>
                <c:pt idx="4">
                  <c:v>Bin5</c:v>
                </c:pt>
                <c:pt idx="5">
                  <c:v>Bin6</c:v>
                </c:pt>
                <c:pt idx="6">
                  <c:v>Bin7</c:v>
                </c:pt>
                <c:pt idx="7">
                  <c:v>Bin8</c:v>
                </c:pt>
              </c:strCache>
            </c:strRef>
          </c:cat>
          <c:val>
            <c:numRef>
              <c:f>OldvsNewSpeciation_CORRECTGSPRO!$B$44:$B$51</c:f>
              <c:numCache>
                <c:formatCode>General</c:formatCode>
                <c:ptCount val="8"/>
                <c:pt idx="0">
                  <c:v>8.1585364374188694E-3</c:v>
                </c:pt>
                <c:pt idx="1">
                  <c:v>0.12604787150153465</c:v>
                </c:pt>
                <c:pt idx="2">
                  <c:v>0.37735505707942596</c:v>
                </c:pt>
                <c:pt idx="3">
                  <c:v>0.26841281587790705</c:v>
                </c:pt>
                <c:pt idx="4">
                  <c:v>0.14606509844836163</c:v>
                </c:pt>
                <c:pt idx="5">
                  <c:v>5.843210520569217E-2</c:v>
                </c:pt>
                <c:pt idx="6">
                  <c:v>1.5528515449659708E-2</c:v>
                </c:pt>
                <c:pt idx="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18-41A3-91D8-845D20C6035D}"/>
            </c:ext>
          </c:extLst>
        </c:ser>
        <c:ser>
          <c:idx val="1"/>
          <c:order val="1"/>
          <c:tx>
            <c:v>new speciation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OldvsNewSpeciation_CORRECTGSPRO!$A$44:$A$51</c:f>
              <c:strCache>
                <c:ptCount val="8"/>
                <c:pt idx="0">
                  <c:v>Bin1</c:v>
                </c:pt>
                <c:pt idx="1">
                  <c:v>Bin2</c:v>
                </c:pt>
                <c:pt idx="2">
                  <c:v>Bin3</c:v>
                </c:pt>
                <c:pt idx="3">
                  <c:v>Bin4</c:v>
                </c:pt>
                <c:pt idx="4">
                  <c:v>Bin5</c:v>
                </c:pt>
                <c:pt idx="5">
                  <c:v>Bin6</c:v>
                </c:pt>
                <c:pt idx="6">
                  <c:v>Bin7</c:v>
                </c:pt>
                <c:pt idx="7">
                  <c:v>Bin8</c:v>
                </c:pt>
              </c:strCache>
            </c:strRef>
          </c:cat>
          <c:val>
            <c:numRef>
              <c:f>OldvsNewSpeciation_CORRECTGSPRO!$C$44:$C$51</c:f>
              <c:numCache>
                <c:formatCode>General</c:formatCode>
                <c:ptCount val="8"/>
                <c:pt idx="0">
                  <c:v>2.8615065919983143E-3</c:v>
                </c:pt>
                <c:pt idx="1">
                  <c:v>2.4834834307649992E-2</c:v>
                </c:pt>
                <c:pt idx="2">
                  <c:v>7.8905020217802199E-2</c:v>
                </c:pt>
                <c:pt idx="3">
                  <c:v>9.9667035327025144E-2</c:v>
                </c:pt>
                <c:pt idx="4">
                  <c:v>0.12955778312237767</c:v>
                </c:pt>
                <c:pt idx="5">
                  <c:v>0.16197648766158149</c:v>
                </c:pt>
                <c:pt idx="6">
                  <c:v>0.24635874749106143</c:v>
                </c:pt>
                <c:pt idx="7">
                  <c:v>0.25583858528050368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18-41A3-91D8-845D20C60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095936"/>
        <c:axId val="191308928"/>
      </c:lineChart>
      <c:catAx>
        <c:axId val="191095936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308928"/>
        <c:crosses val="autoZero"/>
        <c:auto val="1"/>
        <c:lblAlgn val="ctr"/>
        <c:lblOffset val="100"/>
        <c:noMultiLvlLbl val="0"/>
      </c:catAx>
      <c:valAx>
        <c:axId val="1913089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Fraction</a:t>
                </a:r>
              </a:p>
            </c:rich>
          </c:tx>
          <c:layout>
            <c:manualLayout>
              <c:xMode val="edge"/>
              <c:yMode val="edge"/>
              <c:x val="7.6452116832089372E-3"/>
              <c:y val="0.322539217481535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09593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7.7325254182906492E-3"/>
          <c:y val="0.90015178335266233"/>
          <c:w val="0.96159912350405741"/>
          <c:h val="9.79104356141528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Area Source</a:t>
            </a:r>
            <a:endParaRPr lang="en-US" dirty="0"/>
          </a:p>
        </c:rich>
      </c:tx>
      <c:layout>
        <c:manualLayout>
          <c:xMode val="edge"/>
          <c:yMode val="edge"/>
          <c:x val="0.51971723511359003"/>
          <c:y val="3.893492312952571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247489854322626"/>
          <c:y val="0.11810942236871554"/>
          <c:w val="0.79949258139447132"/>
          <c:h val="0.66314268855927905"/>
        </c:manualLayout>
      </c:layout>
      <c:lineChart>
        <c:grouping val="standard"/>
        <c:varyColors val="0"/>
        <c:ser>
          <c:idx val="0"/>
          <c:order val="0"/>
          <c:tx>
            <c:v>old speciation</c:v>
          </c:tx>
          <c:spPr>
            <a:ln w="22225" cap="rnd">
              <a:solidFill>
                <a:sysClr val="windowText" lastClr="00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OldvsNewSpeciation_CORRECTGSPRO!$A$44:$A$51</c:f>
              <c:strCache>
                <c:ptCount val="8"/>
                <c:pt idx="0">
                  <c:v>Bin1</c:v>
                </c:pt>
                <c:pt idx="1">
                  <c:v>Bin2</c:v>
                </c:pt>
                <c:pt idx="2">
                  <c:v>Bin3</c:v>
                </c:pt>
                <c:pt idx="3">
                  <c:v>Bin4</c:v>
                </c:pt>
                <c:pt idx="4">
                  <c:v>Bin5</c:v>
                </c:pt>
                <c:pt idx="5">
                  <c:v>Bin6</c:v>
                </c:pt>
                <c:pt idx="6">
                  <c:v>Bin7</c:v>
                </c:pt>
                <c:pt idx="7">
                  <c:v>Bin8</c:v>
                </c:pt>
              </c:strCache>
            </c:strRef>
          </c:cat>
          <c:val>
            <c:numRef>
              <c:f>OldvsNewSpeciation_CORRECTGSPRO!$F$44:$F$51</c:f>
              <c:numCache>
                <c:formatCode>General</c:formatCode>
                <c:ptCount val="8"/>
                <c:pt idx="0">
                  <c:v>1.8284086516210543E-3</c:v>
                </c:pt>
                <c:pt idx="1">
                  <c:v>3.3891895147854824E-2</c:v>
                </c:pt>
                <c:pt idx="2">
                  <c:v>0.13724501972134687</c:v>
                </c:pt>
                <c:pt idx="3">
                  <c:v>0.27620560218921059</c:v>
                </c:pt>
                <c:pt idx="4">
                  <c:v>0.2487565982449412</c:v>
                </c:pt>
                <c:pt idx="5">
                  <c:v>0.10148506736061816</c:v>
                </c:pt>
                <c:pt idx="6">
                  <c:v>3.9210139662057011E-2</c:v>
                </c:pt>
                <c:pt idx="7">
                  <c:v>0.16137726902235036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83-45DA-B7D3-39D9CFCFBBCC}"/>
            </c:ext>
          </c:extLst>
        </c:ser>
        <c:ser>
          <c:idx val="1"/>
          <c:order val="1"/>
          <c:tx>
            <c:v>new speciation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OldvsNewSpeciation_CORRECTGSPRO!$A$44:$A$51</c:f>
              <c:strCache>
                <c:ptCount val="8"/>
                <c:pt idx="0">
                  <c:v>Bin1</c:v>
                </c:pt>
                <c:pt idx="1">
                  <c:v>Bin2</c:v>
                </c:pt>
                <c:pt idx="2">
                  <c:v>Bin3</c:v>
                </c:pt>
                <c:pt idx="3">
                  <c:v>Bin4</c:v>
                </c:pt>
                <c:pt idx="4">
                  <c:v>Bin5</c:v>
                </c:pt>
                <c:pt idx="5">
                  <c:v>Bin6</c:v>
                </c:pt>
                <c:pt idx="6">
                  <c:v>Bin7</c:v>
                </c:pt>
                <c:pt idx="7">
                  <c:v>Bin8</c:v>
                </c:pt>
              </c:strCache>
            </c:strRef>
          </c:cat>
          <c:val>
            <c:numRef>
              <c:f>OldvsNewSpeciation_CORRECTGSPRO!$G$44:$G$51</c:f>
              <c:numCache>
                <c:formatCode>General</c:formatCode>
                <c:ptCount val="8"/>
                <c:pt idx="0">
                  <c:v>2.800352679598252E-2</c:v>
                </c:pt>
                <c:pt idx="1">
                  <c:v>2.9057732116844284E-2</c:v>
                </c:pt>
                <c:pt idx="2">
                  <c:v>0.10220041401518055</c:v>
                </c:pt>
                <c:pt idx="3">
                  <c:v>0.24936747680748295</c:v>
                </c:pt>
                <c:pt idx="4">
                  <c:v>0.23192517058958828</c:v>
                </c:pt>
                <c:pt idx="5">
                  <c:v>0.14670704592501724</c:v>
                </c:pt>
                <c:pt idx="6">
                  <c:v>8.8399907996626545E-2</c:v>
                </c:pt>
                <c:pt idx="7">
                  <c:v>0.12433872575327762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83-45DA-B7D3-39D9CFCFB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095936"/>
        <c:axId val="191308928"/>
      </c:lineChart>
      <c:catAx>
        <c:axId val="191095936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308928"/>
        <c:crosses val="autoZero"/>
        <c:auto val="1"/>
        <c:lblAlgn val="ctr"/>
        <c:lblOffset val="100"/>
        <c:noMultiLvlLbl val="0"/>
      </c:catAx>
      <c:valAx>
        <c:axId val="1913089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Fraction</a:t>
                </a:r>
              </a:p>
            </c:rich>
          </c:tx>
          <c:layout>
            <c:manualLayout>
              <c:xMode val="edge"/>
              <c:yMode val="edge"/>
              <c:x val="7.6452116832089372E-3"/>
              <c:y val="0.322539217481535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09593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7.7325254182906492E-3"/>
          <c:y val="0.90015178335266233"/>
          <c:w val="0.96159912350405741"/>
          <c:h val="9.79104356141528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Mobile Source </a:t>
            </a:r>
            <a:r>
              <a:rPr lang="en-US" dirty="0"/>
              <a:t>(CA/MX only)</a:t>
            </a:r>
          </a:p>
        </c:rich>
      </c:tx>
      <c:layout>
        <c:manualLayout>
          <c:xMode val="edge"/>
          <c:yMode val="edge"/>
          <c:x val="0.40766519916473365"/>
          <c:y val="1.03359173126614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247489854322626"/>
          <c:y val="0.11810942236871554"/>
          <c:w val="0.79949258139447132"/>
          <c:h val="0.66314268855927905"/>
        </c:manualLayout>
      </c:layout>
      <c:lineChart>
        <c:grouping val="standard"/>
        <c:varyColors val="0"/>
        <c:ser>
          <c:idx val="0"/>
          <c:order val="0"/>
          <c:tx>
            <c:v>old speciation</c:v>
          </c:tx>
          <c:spPr>
            <a:ln w="22225" cap="rnd">
              <a:solidFill>
                <a:sysClr val="windowText" lastClr="00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OldvsNewSpeciation_CORRECTGSPRO!$A$44:$A$51</c:f>
              <c:strCache>
                <c:ptCount val="8"/>
                <c:pt idx="0">
                  <c:v>Bin1</c:v>
                </c:pt>
                <c:pt idx="1">
                  <c:v>Bin2</c:v>
                </c:pt>
                <c:pt idx="2">
                  <c:v>Bin3</c:v>
                </c:pt>
                <c:pt idx="3">
                  <c:v>Bin4</c:v>
                </c:pt>
                <c:pt idx="4">
                  <c:v>Bin5</c:v>
                </c:pt>
                <c:pt idx="5">
                  <c:v>Bin6</c:v>
                </c:pt>
                <c:pt idx="6">
                  <c:v>Bin7</c:v>
                </c:pt>
                <c:pt idx="7">
                  <c:v>Bin8</c:v>
                </c:pt>
              </c:strCache>
            </c:strRef>
          </c:cat>
          <c:val>
            <c:numRef>
              <c:f>OldvsNewSpeciation_CORRECTGSPRO!$J$44:$J$51</c:f>
              <c:numCache>
                <c:formatCode>General</c:formatCode>
                <c:ptCount val="8"/>
                <c:pt idx="0">
                  <c:v>0</c:v>
                </c:pt>
                <c:pt idx="1">
                  <c:v>1.9999167279641378E-2</c:v>
                </c:pt>
                <c:pt idx="2">
                  <c:v>9.9995836398206875E-2</c:v>
                </c:pt>
                <c:pt idx="3">
                  <c:v>0.35002012407533345</c:v>
                </c:pt>
                <c:pt idx="4">
                  <c:v>0.35002012407533345</c:v>
                </c:pt>
                <c:pt idx="5">
                  <c:v>0.13996641361220213</c:v>
                </c:pt>
                <c:pt idx="6">
                  <c:v>3.9998334559282755E-2</c:v>
                </c:pt>
                <c:pt idx="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EB-4928-BFE5-864389106A3D}"/>
            </c:ext>
          </c:extLst>
        </c:ser>
        <c:ser>
          <c:idx val="1"/>
          <c:order val="1"/>
          <c:tx>
            <c:v>new speciation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OldvsNewSpeciation_CORRECTGSPRO!$A$44:$A$51</c:f>
              <c:strCache>
                <c:ptCount val="8"/>
                <c:pt idx="0">
                  <c:v>Bin1</c:v>
                </c:pt>
                <c:pt idx="1">
                  <c:v>Bin2</c:v>
                </c:pt>
                <c:pt idx="2">
                  <c:v>Bin3</c:v>
                </c:pt>
                <c:pt idx="3">
                  <c:v>Bin4</c:v>
                </c:pt>
                <c:pt idx="4">
                  <c:v>Bin5</c:v>
                </c:pt>
                <c:pt idx="5">
                  <c:v>Bin6</c:v>
                </c:pt>
                <c:pt idx="6">
                  <c:v>Bin7</c:v>
                </c:pt>
                <c:pt idx="7">
                  <c:v>Bin8</c:v>
                </c:pt>
              </c:strCache>
            </c:strRef>
          </c:cat>
          <c:val>
            <c:numRef>
              <c:f>OldvsNewSpeciation_CORRECTGSPRO!$K$44:$K$51</c:f>
              <c:numCache>
                <c:formatCode>General</c:formatCode>
                <c:ptCount val="8"/>
                <c:pt idx="0">
                  <c:v>1.7222452749278004E-3</c:v>
                </c:pt>
                <c:pt idx="1">
                  <c:v>1.4557899221589544E-2</c:v>
                </c:pt>
                <c:pt idx="2">
                  <c:v>0.15564045735951074</c:v>
                </c:pt>
                <c:pt idx="3">
                  <c:v>0.3650577111762755</c:v>
                </c:pt>
                <c:pt idx="4">
                  <c:v>0.22842995346745842</c:v>
                </c:pt>
                <c:pt idx="5">
                  <c:v>8.8679672093381498E-2</c:v>
                </c:pt>
                <c:pt idx="6">
                  <c:v>6.6461181479687631E-2</c:v>
                </c:pt>
                <c:pt idx="7">
                  <c:v>7.9450879927168871E-2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EB-4928-BFE5-864389106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095936"/>
        <c:axId val="191308928"/>
      </c:lineChart>
      <c:catAx>
        <c:axId val="191095936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308928"/>
        <c:crosses val="autoZero"/>
        <c:auto val="1"/>
        <c:lblAlgn val="ctr"/>
        <c:lblOffset val="100"/>
        <c:noMultiLvlLbl val="0"/>
      </c:catAx>
      <c:valAx>
        <c:axId val="1913089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Fraction</a:t>
                </a:r>
              </a:p>
            </c:rich>
          </c:tx>
          <c:layout>
            <c:manualLayout>
              <c:xMode val="edge"/>
              <c:yMode val="edge"/>
              <c:x val="7.6452116832089372E-3"/>
              <c:y val="0.322539217481535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09593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7.7325254182906492E-3"/>
          <c:y val="0.90015178335266233"/>
          <c:w val="0.96159912350405741"/>
          <c:h val="9.79104356141528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ADUST</a:t>
            </a:r>
          </a:p>
        </c:rich>
      </c:tx>
      <c:layout>
        <c:manualLayout>
          <c:xMode val="edge"/>
          <c:yMode val="edge"/>
          <c:x val="0.40766519916473365"/>
          <c:y val="1.03359173126614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247489854322626"/>
          <c:y val="0.11810942236871554"/>
          <c:w val="0.79949258139447132"/>
          <c:h val="0.66314268855927905"/>
        </c:manualLayout>
      </c:layout>
      <c:lineChart>
        <c:grouping val="standard"/>
        <c:varyColors val="0"/>
        <c:ser>
          <c:idx val="0"/>
          <c:order val="0"/>
          <c:tx>
            <c:v>old speciation</c:v>
          </c:tx>
          <c:spPr>
            <a:ln w="22225" cap="rnd">
              <a:solidFill>
                <a:sysClr val="windowText" lastClr="00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OldvsNewSpeciation_CORRECTGSPRO!$A$44:$A$51</c:f>
              <c:strCache>
                <c:ptCount val="8"/>
                <c:pt idx="0">
                  <c:v>Bin1</c:v>
                </c:pt>
                <c:pt idx="1">
                  <c:v>Bin2</c:v>
                </c:pt>
                <c:pt idx="2">
                  <c:v>Bin3</c:v>
                </c:pt>
                <c:pt idx="3">
                  <c:v>Bin4</c:v>
                </c:pt>
                <c:pt idx="4">
                  <c:v>Bin5</c:v>
                </c:pt>
                <c:pt idx="5">
                  <c:v>Bin6</c:v>
                </c:pt>
                <c:pt idx="6">
                  <c:v>Bin7</c:v>
                </c:pt>
                <c:pt idx="7">
                  <c:v>Bin8</c:v>
                </c:pt>
              </c:strCache>
            </c:strRef>
          </c:cat>
          <c:val>
            <c:numRef>
              <c:f>OldvsNewSpeciation_CORRECTGSPRO!$L$44:$L$51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4.9501731030393452E-2</c:v>
                </c:pt>
                <c:pt idx="3">
                  <c:v>0.23765804020581091</c:v>
                </c:pt>
                <c:pt idx="4">
                  <c:v>0.23765804020581091</c:v>
                </c:pt>
                <c:pt idx="5">
                  <c:v>9.8984334653124464E-2</c:v>
                </c:pt>
                <c:pt idx="6">
                  <c:v>4.9501731030393452E-2</c:v>
                </c:pt>
                <c:pt idx="7">
                  <c:v>0.32669612287446681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F-4FE9-8D97-50F64CD368D2}"/>
            </c:ext>
          </c:extLst>
        </c:ser>
        <c:ser>
          <c:idx val="1"/>
          <c:order val="1"/>
          <c:tx>
            <c:v>new speciation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OldvsNewSpeciation_CORRECTGSPRO!$A$44:$A$51</c:f>
              <c:strCache>
                <c:ptCount val="8"/>
                <c:pt idx="0">
                  <c:v>Bin1</c:v>
                </c:pt>
                <c:pt idx="1">
                  <c:v>Bin2</c:v>
                </c:pt>
                <c:pt idx="2">
                  <c:v>Bin3</c:v>
                </c:pt>
                <c:pt idx="3">
                  <c:v>Bin4</c:v>
                </c:pt>
                <c:pt idx="4">
                  <c:v>Bin5</c:v>
                </c:pt>
                <c:pt idx="5">
                  <c:v>Bin6</c:v>
                </c:pt>
                <c:pt idx="6">
                  <c:v>Bin7</c:v>
                </c:pt>
                <c:pt idx="7">
                  <c:v>Bin8</c:v>
                </c:pt>
              </c:strCache>
            </c:strRef>
          </c:cat>
          <c:val>
            <c:numRef>
              <c:f>OldvsNewSpeciation_CORRECTGSPRO!$M$44:$M$51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2.5647061846513107E-4</c:v>
                </c:pt>
                <c:pt idx="3">
                  <c:v>9.0011044175446002E-4</c:v>
                </c:pt>
                <c:pt idx="4">
                  <c:v>2.2266093241511378E-3</c:v>
                </c:pt>
                <c:pt idx="5">
                  <c:v>5.5003529248228104E-3</c:v>
                </c:pt>
                <c:pt idx="6">
                  <c:v>7.4390969220338013E-2</c:v>
                </c:pt>
                <c:pt idx="7">
                  <c:v>0.91672548747046845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F-4FE9-8D97-50F64CD36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095936"/>
        <c:axId val="191308928"/>
      </c:lineChart>
      <c:catAx>
        <c:axId val="191095936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308928"/>
        <c:crosses val="autoZero"/>
        <c:auto val="1"/>
        <c:lblAlgn val="ctr"/>
        <c:lblOffset val="100"/>
        <c:noMultiLvlLbl val="0"/>
      </c:catAx>
      <c:valAx>
        <c:axId val="1913089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Fraction</a:t>
                </a:r>
              </a:p>
            </c:rich>
          </c:tx>
          <c:layout>
            <c:manualLayout>
              <c:xMode val="edge"/>
              <c:yMode val="edge"/>
              <c:x val="7.6452702512828296E-3"/>
              <c:y val="0.368835666375036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09593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7.7325254182906492E-3"/>
          <c:y val="0.90015178335266233"/>
          <c:w val="0.96159912350405741"/>
          <c:h val="9.79104356141528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r">
              <a:defRPr sz="1200"/>
            </a:lvl1pPr>
          </a:lstStyle>
          <a:p>
            <a:fld id="{B7D096A0-21A4-4B4F-8B92-B8F6C281EEF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r">
              <a:defRPr sz="1200"/>
            </a:lvl1pPr>
          </a:lstStyle>
          <a:p>
            <a:fld id="{3941B305-10F6-406E-907D-E70EA1050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72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r">
              <a:defRPr sz="1200"/>
            </a:lvl1pPr>
          </a:lstStyle>
          <a:p>
            <a:fld id="{6921ACD7-B33C-4EFB-8E63-AB828D2186B6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5" rIns="93167" bIns="465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7" tIns="46585" rIns="93167" bIns="4658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r">
              <a:defRPr sz="1200"/>
            </a:lvl1pPr>
          </a:lstStyle>
          <a:p>
            <a:fld id="{FDBF0587-88A6-49AC-898F-5A812190E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e.g. dust from unpaved roads in a facility whose emissions are reported in the point source inventory will use size distribution for point source, whereas area source size distribution will be used for regular unpaved road dust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F0587-88A6-49AC-898F-5A812190E3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54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there is no measurement for some bins, split factors from other literature examples for the same source (or a similar source) were used for those bins. In one case (distillate oil combustion) it was necessary to perform extrapolation to get the fractions for those bins.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F0587-88A6-49AC-898F-5A812190E3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02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F0587-88A6-49AC-898F-5A812190E3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31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5586" y="1412777"/>
            <a:ext cx="7992888" cy="1470025"/>
          </a:xfrm>
        </p:spPr>
        <p:txBody>
          <a:bodyPr/>
          <a:lstStyle>
            <a:lvl1pPr algn="l"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0666" y="2883051"/>
            <a:ext cx="4945470" cy="191410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3538" y="6356352"/>
            <a:ext cx="2133600" cy="365125"/>
          </a:xfrm>
        </p:spPr>
        <p:txBody>
          <a:bodyPr/>
          <a:lstStyle/>
          <a:p>
            <a:fld id="{6F037ADB-4FB9-482D-A1A4-E1F489B212F5}" type="datetimeFigureOut">
              <a:rPr lang="en-US" smtClean="0"/>
              <a:t>10/20/2019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88640"/>
            <a:ext cx="8064896" cy="980728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1916832"/>
            <a:ext cx="8136904" cy="432048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>
          <a:xfrm>
            <a:off x="539552" y="2636912"/>
            <a:ext cx="8136904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3246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5586" y="1412777"/>
            <a:ext cx="7992888" cy="1470025"/>
          </a:xfrm>
        </p:spPr>
        <p:txBody>
          <a:bodyPr/>
          <a:lstStyle>
            <a:lvl1pPr algn="l">
              <a:defRPr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0666" y="2883051"/>
            <a:ext cx="4945470" cy="191410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618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13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72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73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49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77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10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8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79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67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77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88640"/>
            <a:ext cx="8064896" cy="980728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1916832"/>
            <a:ext cx="8136904" cy="432048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>
          <a:xfrm>
            <a:off x="539552" y="2636912"/>
            <a:ext cx="8136904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1055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1122363"/>
            <a:ext cx="8496944" cy="2387600"/>
          </a:xfrm>
        </p:spPr>
        <p:txBody>
          <a:bodyPr anchor="b"/>
          <a:lstStyle>
            <a:lvl1pPr algn="ctr">
              <a:defRPr sz="6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3602038"/>
            <a:ext cx="737235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A30E44-05C0-4260-B99B-E186AF5B1155}" type="datetimeFigureOut">
              <a:rPr lang="en-CA" smtClean="0"/>
              <a:pPr/>
              <a:t>2019-10-20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ABB74C-5149-46DF-A834-AD57A63B04D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6696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E44-05C0-4260-B99B-E186AF5B1155}" type="datetimeFigureOut">
              <a:rPr lang="en-CA" smtClean="0"/>
              <a:t>2019-10-20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74C-5149-46DF-A834-AD57A63B04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538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7837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E44-05C0-4260-B99B-E186AF5B1155}" type="datetimeFigureOut">
              <a:rPr lang="en-CA" smtClean="0"/>
              <a:t>2019-10-20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74C-5149-46DF-A834-AD57A63B04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5267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38356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38356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E44-05C0-4260-B99B-E186AF5B1155}" type="datetimeFigureOut">
              <a:rPr lang="en-CA" smtClean="0"/>
              <a:t>2019-10-20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74C-5149-46DF-A834-AD57A63B04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971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1561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1561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E44-05C0-4260-B99B-E186AF5B1155}" type="datetimeFigureOut">
              <a:rPr lang="en-CA" smtClean="0"/>
              <a:t>2019-10-20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74C-5149-46DF-A834-AD57A63B04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784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E44-05C0-4260-B99B-E186AF5B1155}" type="datetimeFigureOut">
              <a:rPr lang="en-CA" smtClean="0"/>
              <a:t>2019-10-20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74C-5149-46DF-A834-AD57A63B04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794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E44-05C0-4260-B99B-E186AF5B1155}" type="datetimeFigureOut">
              <a:rPr lang="en-CA" smtClean="0"/>
              <a:t>2019-10-20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74C-5149-46DF-A834-AD57A63B04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2664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E44-05C0-4260-B99B-E186AF5B1155}" type="datetimeFigureOut">
              <a:rPr lang="en-CA" smtClean="0"/>
              <a:t>2019-10-20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74C-5149-46DF-A834-AD57A63B04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864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E44-05C0-4260-B99B-E186AF5B1155}" type="datetimeFigureOut">
              <a:rPr lang="en-CA" smtClean="0"/>
              <a:t>2019-10-20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74C-5149-46DF-A834-AD57A63B04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704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E44-05C0-4260-B99B-E186AF5B1155}" type="datetimeFigureOut">
              <a:rPr lang="en-CA" smtClean="0"/>
              <a:t>2019-10-20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74C-5149-46DF-A834-AD57A63B04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767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E44-05C0-4260-B99B-E186AF5B1155}" type="datetimeFigureOut">
              <a:rPr lang="en-CA" smtClean="0"/>
              <a:t>2019-10-20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74C-5149-46DF-A834-AD57A63B04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2908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37ADB-4FB9-482D-A1A4-E1F489B212F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061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37ADB-4FB9-482D-A1A4-E1F489B212F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2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baseline="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0368"/>
            <a:ext cx="79757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83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1653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A30E44-05C0-4260-B99B-E186AF5B1155}" type="datetimeFigureOut">
              <a:rPr lang="en-CA" smtClean="0"/>
              <a:pPr/>
              <a:t>2019-10-20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16530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1653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ABB74C-5149-46DF-A834-AD57A63B04D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612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unhua.zhang@canada.ca" TargetMode="Externa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5" y="116632"/>
            <a:ext cx="9036495" cy="2232248"/>
          </a:xfrm>
        </p:spPr>
        <p:txBody>
          <a:bodyPr>
            <a:noAutofit/>
          </a:bodyPr>
          <a:lstStyle/>
          <a:p>
            <a:r>
              <a:rPr lang="en-US" sz="3000" cap="none" dirty="0">
                <a:solidFill>
                  <a:srgbClr val="FFFF00"/>
                </a:solidFill>
              </a:rPr>
              <a:t>Expansion of a Size Distribution Profile Library for Particulate Matter (PM) Emissions Processing from Three to </a:t>
            </a:r>
            <a:r>
              <a:rPr lang="en-US" sz="3000" cap="none" dirty="0" smtClean="0">
                <a:solidFill>
                  <a:srgbClr val="FFFF00"/>
                </a:solidFill>
              </a:rPr>
              <a:t>32 </a:t>
            </a:r>
            <a:r>
              <a:rPr lang="en-US" sz="3000" cap="none" dirty="0">
                <a:solidFill>
                  <a:srgbClr val="FFFF00"/>
                </a:solidFill>
              </a:rPr>
              <a:t>Source Categories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92896"/>
            <a:ext cx="9144000" cy="381642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CA" sz="2900" dirty="0"/>
              <a:t>Junhua Zhang and Michael D. </a:t>
            </a:r>
            <a:r>
              <a:rPr lang="en-CA" sz="2900" dirty="0" smtClean="0"/>
              <a:t>Moran</a:t>
            </a:r>
          </a:p>
          <a:p>
            <a:pPr algn="ctr"/>
            <a:endParaRPr lang="en-CA" sz="1100" dirty="0"/>
          </a:p>
          <a:p>
            <a:pPr algn="ctr"/>
            <a:r>
              <a:rPr lang="en-CA" sz="2900" dirty="0"/>
              <a:t>Air Quality Research Division, Environment and Climate Change Canada, </a:t>
            </a:r>
          </a:p>
          <a:p>
            <a:pPr algn="ctr"/>
            <a:r>
              <a:rPr lang="en-CA" sz="2900" dirty="0"/>
              <a:t>4905 Dufferin Street, Toronto, ON, </a:t>
            </a:r>
            <a:r>
              <a:rPr lang="en-CA" sz="2900" dirty="0" smtClean="0"/>
              <a:t>M3H 5T4</a:t>
            </a:r>
            <a:r>
              <a:rPr lang="en-CA" sz="2900" dirty="0"/>
              <a:t>, Canada</a:t>
            </a:r>
          </a:p>
          <a:p>
            <a:pPr algn="ctr"/>
            <a:r>
              <a:rPr lang="fr-CA" sz="2900" u="sng" dirty="0">
                <a:hlinkClick r:id="rId2"/>
              </a:rPr>
              <a:t>junhua.zhang@canada.ca</a:t>
            </a:r>
            <a:endParaRPr lang="en-CA" sz="2900" dirty="0"/>
          </a:p>
          <a:p>
            <a:pPr algn="ctr"/>
            <a:r>
              <a:rPr lang="fr-CA" sz="2900" dirty="0"/>
              <a:t> </a:t>
            </a:r>
            <a:endParaRPr lang="en-CA" sz="2900" dirty="0"/>
          </a:p>
          <a:p>
            <a:pPr algn="ctr"/>
            <a:r>
              <a:rPr lang="fr-CA" sz="2900" dirty="0"/>
              <a:t>Elisa </a:t>
            </a:r>
            <a:r>
              <a:rPr lang="fr-CA" sz="2900" dirty="0" smtClean="0"/>
              <a:t>Boutzis</a:t>
            </a:r>
          </a:p>
          <a:p>
            <a:pPr algn="ctr"/>
            <a:endParaRPr lang="en-CA" sz="1100" dirty="0"/>
          </a:p>
          <a:p>
            <a:pPr algn="ctr"/>
            <a:r>
              <a:rPr lang="en-CA" sz="2900" dirty="0"/>
              <a:t>IT/Net-Ottawa Inc., 150 Elgin Street, Suite 1800, Ottawa, ON K2P 2P8, Canada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 sz="1500" dirty="0" smtClean="0"/>
              <a:t> </a:t>
            </a:r>
            <a:endParaRPr lang="en-CA" sz="15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CA" sz="2200" i="1" dirty="0" smtClean="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A" sz="2200" i="1" dirty="0">
                <a:solidFill>
                  <a:srgbClr val="FFFF00"/>
                </a:solidFill>
              </a:rPr>
              <a:t> </a:t>
            </a:r>
            <a:r>
              <a:rPr lang="en-CA" sz="2200" i="1" dirty="0" smtClean="0">
                <a:solidFill>
                  <a:srgbClr val="FFFF00"/>
                </a:solidFill>
              </a:rPr>
              <a:t>               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A" sz="2200" i="1" dirty="0">
                <a:solidFill>
                  <a:srgbClr val="FFFF00"/>
                </a:solidFill>
              </a:rPr>
              <a:t> </a:t>
            </a:r>
            <a:r>
              <a:rPr lang="en-CA" sz="2200" i="1" dirty="0" smtClean="0">
                <a:solidFill>
                  <a:srgbClr val="FFFF00"/>
                </a:solidFill>
              </a:rPr>
              <a:t>                 </a:t>
            </a:r>
            <a:r>
              <a:rPr lang="en-US" sz="2200" i="1" dirty="0" smtClean="0">
                <a:solidFill>
                  <a:srgbClr val="FFFF00"/>
                </a:solidFill>
              </a:rPr>
              <a:t>18th </a:t>
            </a:r>
            <a:r>
              <a:rPr lang="en-US" sz="2200" i="1" dirty="0">
                <a:solidFill>
                  <a:srgbClr val="FFFF00"/>
                </a:solidFill>
              </a:rPr>
              <a:t>Annual CMAS Conference</a:t>
            </a:r>
            <a:r>
              <a:rPr lang="en-CA" sz="2200" i="1" dirty="0">
                <a:solidFill>
                  <a:srgbClr val="FFFF00"/>
                </a:solidFill>
              </a:rPr>
              <a:t> </a:t>
            </a:r>
            <a:r>
              <a:rPr lang="en-CA" sz="2200" i="1" dirty="0" smtClean="0">
                <a:solidFill>
                  <a:srgbClr val="FFFF00"/>
                </a:solidFill>
              </a:rPr>
              <a:t>          </a:t>
            </a:r>
            <a:r>
              <a:rPr lang="en-CA" sz="2200" i="1" dirty="0">
                <a:solidFill>
                  <a:srgbClr val="FFFF00"/>
                </a:solidFill>
              </a:rPr>
              <a:t>21-23 </a:t>
            </a:r>
            <a:r>
              <a:rPr lang="en-CA" sz="2200" i="1" dirty="0" smtClean="0">
                <a:solidFill>
                  <a:srgbClr val="FFFF00"/>
                </a:solidFill>
              </a:rPr>
              <a:t>Oct. </a:t>
            </a:r>
            <a:r>
              <a:rPr lang="en-CA" sz="2200" i="1" dirty="0">
                <a:solidFill>
                  <a:srgbClr val="FFFF00"/>
                </a:solidFill>
              </a:rPr>
              <a:t>2019 </a:t>
            </a:r>
            <a:r>
              <a:rPr lang="en-CA" sz="2200" i="1" dirty="0" smtClean="0">
                <a:solidFill>
                  <a:srgbClr val="FFFF00"/>
                </a:solidFill>
              </a:rPr>
              <a:t>          Chapel Hill, NC, USA</a:t>
            </a:r>
            <a:endParaRPr lang="en-US" sz="3800" i="1" baseline="30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48" y="332656"/>
            <a:ext cx="9144000" cy="764704"/>
          </a:xfrm>
        </p:spPr>
        <p:txBody>
          <a:bodyPr/>
          <a:lstStyle/>
          <a:p>
            <a:pPr algn="ctr">
              <a:spcAft>
                <a:spcPts val="2400"/>
              </a:spcAft>
              <a:buClr>
                <a:srgbClr val="008000"/>
              </a:buClr>
              <a:buSzPct val="150000"/>
            </a:pPr>
            <a:r>
              <a:rPr lang="en-US" altLang="en-US" sz="2800" dirty="0"/>
              <a:t>Compilation of the </a:t>
            </a:r>
            <a:r>
              <a:rPr lang="en-US" altLang="en-US" sz="2800" dirty="0" smtClean="0"/>
              <a:t>NEW PM Size </a:t>
            </a:r>
            <a:br>
              <a:rPr lang="en-US" altLang="en-US" sz="2800" dirty="0" smtClean="0"/>
            </a:br>
            <a:r>
              <a:rPr lang="en-US" altLang="en-US" sz="2800" dirty="0" smtClean="0"/>
              <a:t>Distribution </a:t>
            </a:r>
            <a:r>
              <a:rPr lang="en-US" altLang="en-US" sz="2800" dirty="0"/>
              <a:t>Profile Library </a:t>
            </a:r>
            <a:r>
              <a:rPr lang="en-US" altLang="en-US" sz="2800" dirty="0" smtClean="0"/>
              <a:t> (4) </a:t>
            </a:r>
            <a:endParaRPr lang="en-US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65627" y="5745394"/>
            <a:ext cx="8866576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600" dirty="0"/>
              <a:t> </a:t>
            </a:r>
            <a:endParaRPr lang="en-CA" sz="6600" dirty="0"/>
          </a:p>
        </p:txBody>
      </p:sp>
      <p:sp>
        <p:nvSpPr>
          <p:cNvPr id="11" name="Rectangle 10"/>
          <p:cNvSpPr/>
          <p:nvPr/>
        </p:nvSpPr>
        <p:spPr>
          <a:xfrm>
            <a:off x="36248" y="1484784"/>
            <a:ext cx="900024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spcAft>
                <a:spcPts val="1200"/>
              </a:spcAft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Measurements from various studies (solid lines) for the same type of emissions were normalized and averaged </a:t>
            </a:r>
            <a:r>
              <a:rPr lang="en-US" sz="2400" dirty="0"/>
              <a:t>to get </a:t>
            </a:r>
            <a:r>
              <a:rPr lang="en-US" sz="2400" dirty="0" smtClean="0"/>
              <a:t>a </a:t>
            </a:r>
            <a:r>
              <a:rPr lang="en-US" sz="2400" dirty="0"/>
              <a:t>mean size disaggregation </a:t>
            </a:r>
            <a:r>
              <a:rPr lang="en-US" sz="2400" dirty="0" smtClean="0"/>
              <a:t>profile (dashed lines)</a:t>
            </a:r>
            <a:endParaRPr lang="en-US" sz="2400" dirty="0"/>
          </a:p>
        </p:txBody>
      </p:sp>
      <p:pic>
        <p:nvPicPr>
          <p:cNvPr id="12" name="Picture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0" b="23609"/>
          <a:stretch/>
        </p:blipFill>
        <p:spPr bwMode="auto">
          <a:xfrm>
            <a:off x="1187624" y="2685113"/>
            <a:ext cx="6408712" cy="4041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901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48" y="332656"/>
            <a:ext cx="9144000" cy="764704"/>
          </a:xfrm>
        </p:spPr>
        <p:txBody>
          <a:bodyPr/>
          <a:lstStyle/>
          <a:p>
            <a:pPr algn="ctr">
              <a:spcAft>
                <a:spcPts val="2400"/>
              </a:spcAft>
              <a:buClr>
                <a:srgbClr val="008000"/>
              </a:buClr>
              <a:buSzPct val="150000"/>
            </a:pPr>
            <a:r>
              <a:rPr lang="en-US" altLang="en-US" sz="2800" dirty="0"/>
              <a:t>Compilation of the </a:t>
            </a:r>
            <a:r>
              <a:rPr lang="en-US" altLang="en-US" sz="2800" dirty="0" smtClean="0"/>
              <a:t>NEW PM Size </a:t>
            </a:r>
            <a:br>
              <a:rPr lang="en-US" altLang="en-US" sz="2800" dirty="0" smtClean="0"/>
            </a:br>
            <a:r>
              <a:rPr lang="en-US" altLang="en-US" sz="2800" dirty="0" smtClean="0"/>
              <a:t>Distribution </a:t>
            </a:r>
            <a:r>
              <a:rPr lang="en-US" altLang="en-US" sz="2800" dirty="0"/>
              <a:t>Profile </a:t>
            </a:r>
            <a:r>
              <a:rPr lang="en-US" altLang="en-US" sz="2800" dirty="0" smtClean="0"/>
              <a:t>Library  (5)  </a:t>
            </a:r>
            <a:endParaRPr lang="en-US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65627" y="5745394"/>
            <a:ext cx="8866576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600" dirty="0"/>
              <a:t> </a:t>
            </a:r>
            <a:endParaRPr lang="en-CA" sz="6600" dirty="0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6921857" cy="464852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80000" y="1484784"/>
            <a:ext cx="885649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spcAft>
                <a:spcPts val="1200"/>
              </a:spcAft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1" dirty="0" smtClean="0"/>
              <a:t>32</a:t>
            </a:r>
            <a:r>
              <a:rPr lang="en-US" sz="2400" dirty="0" smtClean="0"/>
              <a:t> new PM</a:t>
            </a:r>
            <a:r>
              <a:rPr lang="en-US" sz="2400" baseline="-25000" dirty="0" smtClean="0"/>
              <a:t>2.5</a:t>
            </a:r>
            <a:r>
              <a:rPr lang="en-US" sz="2400" dirty="0" smtClean="0"/>
              <a:t> size distribution profiles (solid lines) versus</a:t>
            </a:r>
            <a:r>
              <a:rPr lang="en-US" sz="2400" dirty="0"/>
              <a:t> </a:t>
            </a:r>
            <a:r>
              <a:rPr lang="en-US" sz="2400" dirty="0" smtClean="0"/>
              <a:t>      3 </a:t>
            </a:r>
            <a:r>
              <a:rPr lang="en-US" sz="2400" dirty="0"/>
              <a:t>current </a:t>
            </a:r>
            <a:r>
              <a:rPr lang="en-US" sz="2400" dirty="0" smtClean="0"/>
              <a:t>generic profiles (dotted lines)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266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48" y="332656"/>
            <a:ext cx="9144000" cy="764704"/>
          </a:xfrm>
        </p:spPr>
        <p:txBody>
          <a:bodyPr/>
          <a:lstStyle/>
          <a:p>
            <a:pPr algn="ctr">
              <a:spcAft>
                <a:spcPts val="2400"/>
              </a:spcAft>
              <a:buClr>
                <a:srgbClr val="008000"/>
              </a:buClr>
              <a:buSzPct val="150000"/>
            </a:pPr>
            <a:r>
              <a:rPr lang="en-US" altLang="en-US" sz="2800" dirty="0"/>
              <a:t>Compilation of the NEW </a:t>
            </a:r>
            <a:r>
              <a:rPr lang="en-US" altLang="en-US" sz="2800" dirty="0" smtClean="0"/>
              <a:t>PM Size </a:t>
            </a:r>
            <a:br>
              <a:rPr lang="en-US" altLang="en-US" sz="2800" dirty="0" smtClean="0"/>
            </a:br>
            <a:r>
              <a:rPr lang="en-US" altLang="en-US" sz="2800" dirty="0" smtClean="0"/>
              <a:t>Distribution </a:t>
            </a:r>
            <a:r>
              <a:rPr lang="en-US" altLang="en-US" sz="2800" dirty="0"/>
              <a:t>Profile Library </a:t>
            </a:r>
            <a:r>
              <a:rPr lang="en-US" altLang="en-US" sz="2800" dirty="0" smtClean="0"/>
              <a:t> (6)</a:t>
            </a:r>
            <a:endParaRPr lang="en-US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65627" y="5745394"/>
            <a:ext cx="8866576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600" dirty="0"/>
              <a:t> </a:t>
            </a:r>
            <a:endParaRPr lang="en-CA" sz="6600" dirty="0"/>
          </a:p>
        </p:txBody>
      </p:sp>
      <p:sp>
        <p:nvSpPr>
          <p:cNvPr id="11" name="Rectangle 10"/>
          <p:cNvSpPr/>
          <p:nvPr/>
        </p:nvSpPr>
        <p:spPr>
          <a:xfrm>
            <a:off x="72000" y="1417878"/>
            <a:ext cx="90360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spcAft>
                <a:spcPts val="1200"/>
              </a:spcAft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/>
              <a:t>Remaining 59 PM </a:t>
            </a:r>
            <a:r>
              <a:rPr lang="en-US" sz="2400" dirty="0" smtClean="0"/>
              <a:t>speciation profiles </a:t>
            </a:r>
            <a:r>
              <a:rPr lang="en-US" sz="2400" dirty="0"/>
              <a:t>for which </a:t>
            </a:r>
            <a:r>
              <a:rPr lang="en-US" sz="2400" dirty="0" smtClean="0"/>
              <a:t>no PM size distribution profiles were found in literature are </a:t>
            </a:r>
            <a:r>
              <a:rPr lang="en-US" sz="2400" dirty="0"/>
              <a:t>grouped </a:t>
            </a:r>
            <a:r>
              <a:rPr lang="en-US" sz="2400" dirty="0" smtClean="0"/>
              <a:t>by process type, e.g., size distribution profile for </a:t>
            </a:r>
            <a:r>
              <a:rPr lang="en-US" sz="2400" dirty="0" smtClean="0">
                <a:solidFill>
                  <a:srgbClr val="FF0000"/>
                </a:solidFill>
              </a:rPr>
              <a:t>Unpaved Road Dust </a:t>
            </a:r>
            <a:r>
              <a:rPr lang="en-US" sz="2400" dirty="0" smtClean="0"/>
              <a:t>is used for 14 other PM speciation profiles 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569695"/>
              </p:ext>
            </p:extLst>
          </p:nvPr>
        </p:nvGraphicFramePr>
        <p:xfrm>
          <a:off x="1116000" y="3096000"/>
          <a:ext cx="7007483" cy="35737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309620866"/>
                    </a:ext>
                  </a:extLst>
                </a:gridCol>
                <a:gridCol w="5495315">
                  <a:extLst>
                    <a:ext uri="{9D8B030D-6E8A-4147-A177-3AD203B41FA5}">
                      <a16:colId xmlns:a16="http://schemas.microsoft.com/office/drawing/2014/main" val="20711065"/>
                    </a:ext>
                  </a:extLst>
                </a:gridCol>
              </a:tblGrid>
              <a:tr h="21946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P_NUMBER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PM_PROFILE_NAME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5121205"/>
                  </a:ext>
                </a:extLst>
              </a:tr>
              <a:tr h="21946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92088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Unpaved Road Dust - Simplified</a:t>
                      </a:r>
                      <a:endParaRPr lang="en-CA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4515921"/>
                  </a:ext>
                </a:extLst>
              </a:tr>
              <a:tr h="21946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92020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Construction Dust - Simplified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2887280"/>
                  </a:ext>
                </a:extLst>
              </a:tr>
              <a:tr h="21946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92073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Sand &amp; Gravel - Simplified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9315958"/>
                  </a:ext>
                </a:extLst>
              </a:tr>
              <a:tr h="21946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92074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Sandblast - Simplified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5240855"/>
                  </a:ext>
                </a:extLst>
              </a:tr>
              <a:tr h="21946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92045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Limestone Dust - Simplified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4416266"/>
                  </a:ext>
                </a:extLst>
              </a:tr>
              <a:tr h="21946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92047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Mineral Products - </a:t>
                      </a:r>
                      <a:r>
                        <a:rPr lang="en-CA" sz="1400" u="none" strike="noStrike" dirty="0" err="1">
                          <a:effectLst/>
                          <a:latin typeface="+mn-lt"/>
                        </a:rPr>
                        <a:t>Avg</a:t>
                      </a:r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 - Simplified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4870215"/>
                  </a:ext>
                </a:extLst>
              </a:tr>
              <a:tr h="21946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92022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Crustal Material - Simplified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599770"/>
                  </a:ext>
                </a:extLst>
              </a:tr>
              <a:tr h="21946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92010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Brick Grinding and Screening - Simplified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8375063"/>
                  </a:ext>
                </a:extLst>
              </a:tr>
              <a:tr h="21946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92093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Wood Product Sanding - Simplified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6826579"/>
                  </a:ext>
                </a:extLst>
              </a:tr>
              <a:tr h="21946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92094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Wood Product Sawing - Simplified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0843628"/>
                  </a:ext>
                </a:extLst>
              </a:tr>
              <a:tr h="21946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92030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Food &amp; Ag - Handling - Simplified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4971747"/>
                  </a:ext>
                </a:extLst>
              </a:tr>
              <a:tr h="21946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92001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Agricultural Soil - Simplified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8358689"/>
                  </a:ext>
                </a:extLst>
              </a:tr>
              <a:tr h="21946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92023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Dairy Soil - Simplified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7832943"/>
                  </a:ext>
                </a:extLst>
              </a:tr>
              <a:tr h="21946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92038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Industrial Soil - Simplified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6686861"/>
                  </a:ext>
                </a:extLst>
              </a:tr>
              <a:tr h="230442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92007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Auto Body Shredding - Simplified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4747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48" y="332656"/>
            <a:ext cx="9144000" cy="764704"/>
          </a:xfrm>
        </p:spPr>
        <p:txBody>
          <a:bodyPr/>
          <a:lstStyle/>
          <a:p>
            <a:pPr algn="ctr">
              <a:spcAft>
                <a:spcPts val="2400"/>
              </a:spcAft>
              <a:buClr>
                <a:srgbClr val="008000"/>
              </a:buClr>
              <a:buSzPct val="150000"/>
            </a:pPr>
            <a:r>
              <a:rPr lang="en-US" altLang="en-US" sz="2400" dirty="0"/>
              <a:t>Creation of </a:t>
            </a:r>
            <a:r>
              <a:rPr lang="en-US" altLang="en-US" sz="2400" dirty="0" smtClean="0"/>
              <a:t>combined SMOKE-ready </a:t>
            </a:r>
            <a:r>
              <a:rPr lang="en-US" altLang="en-US" sz="2400" dirty="0"/>
              <a:t>PM Speciation and Size Disaggregation </a:t>
            </a:r>
            <a:r>
              <a:rPr lang="en-US" altLang="en-US" sz="2400" dirty="0" smtClean="0"/>
              <a:t>profiles  (1)</a:t>
            </a:r>
            <a:endParaRPr lang="en-US" alt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80000" y="1417878"/>
            <a:ext cx="885649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spcAft>
                <a:spcPts val="1200"/>
              </a:spcAft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Creation of PM speciation-profile-specific SMOKE-ready size distribution profiles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26921" y="366517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PM2.5</a:t>
            </a:r>
            <a:endParaRPr lang="en-CA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456644" y="4114702"/>
            <a:ext cx="1316502" cy="25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774436" y="2227856"/>
            <a:ext cx="1242262" cy="3679041"/>
            <a:chOff x="2630476" y="2309002"/>
            <a:chExt cx="1242262" cy="3679041"/>
          </a:xfrm>
        </p:grpSpPr>
        <p:sp>
          <p:nvSpPr>
            <p:cNvPr id="5" name="Rectangle 4"/>
            <p:cNvSpPr/>
            <p:nvPr/>
          </p:nvSpPr>
          <p:spPr>
            <a:xfrm>
              <a:off x="2915816" y="2309002"/>
              <a:ext cx="914400" cy="4600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AM</a:t>
              </a:r>
              <a:endParaRPr lang="en-CA" dirty="0"/>
            </a:p>
          </p:txBody>
        </p:sp>
        <p:sp>
          <p:nvSpPr>
            <p:cNvPr id="8" name="Left Brace 7"/>
            <p:cNvSpPr/>
            <p:nvPr/>
          </p:nvSpPr>
          <p:spPr>
            <a:xfrm>
              <a:off x="2630476" y="2559481"/>
              <a:ext cx="285340" cy="326655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27691" y="2960569"/>
              <a:ext cx="914400" cy="4600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CM</a:t>
              </a:r>
              <a:endParaRPr lang="en-CA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42682" y="3623911"/>
              <a:ext cx="914400" cy="4600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EC</a:t>
              </a:r>
              <a:endParaRPr lang="en-CA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946463" y="4260589"/>
              <a:ext cx="914400" cy="4600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NI</a:t>
              </a:r>
              <a:endParaRPr lang="en-CA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58338" y="4888406"/>
              <a:ext cx="914400" cy="4600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OM</a:t>
              </a:r>
              <a:endParaRPr lang="en-CA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937704" y="5527998"/>
              <a:ext cx="914400" cy="4600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SU</a:t>
              </a:r>
              <a:endParaRPr lang="en-CA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66897" y="3461375"/>
            <a:ext cx="1346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Speciation Profile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49775" y="5729595"/>
            <a:ext cx="1516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Size Distribution Profile</a:t>
            </a:r>
            <a:endParaRPr lang="en-CA" b="1" dirty="0">
              <a:solidFill>
                <a:srgbClr val="FF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970175" y="3524054"/>
            <a:ext cx="4902427" cy="441881"/>
            <a:chOff x="3974176" y="2213684"/>
            <a:chExt cx="4902427" cy="441881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3974176" y="2437850"/>
              <a:ext cx="1173888" cy="85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5148064" y="2213684"/>
              <a:ext cx="3728539" cy="4418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EC1, EC2, ……, EC7, EC8</a:t>
              </a:r>
              <a:endParaRPr lang="en-CA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956501" y="2878776"/>
            <a:ext cx="4902427" cy="441881"/>
            <a:chOff x="3974176" y="2201809"/>
            <a:chExt cx="4902427" cy="441881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3974176" y="2423523"/>
              <a:ext cx="1173888" cy="127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5148064" y="2201809"/>
              <a:ext cx="3728539" cy="4418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  <a:r>
                <a:rPr lang="en-US" dirty="0" smtClean="0"/>
                <a:t>M1, CM2, ……, CM7, CM8</a:t>
              </a:r>
              <a:endParaRPr lang="en-CA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956501" y="2209928"/>
            <a:ext cx="4902427" cy="441881"/>
            <a:chOff x="3974176" y="2201809"/>
            <a:chExt cx="4902427" cy="441881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3974176" y="2422228"/>
              <a:ext cx="1173888" cy="198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5148064" y="2201809"/>
              <a:ext cx="3728539" cy="4418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AM1, AM2, ……, AM7, AM8</a:t>
              </a:r>
              <a:endParaRPr lang="en-CA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981515" y="4166129"/>
            <a:ext cx="4902427" cy="441881"/>
            <a:chOff x="3974176" y="2213684"/>
            <a:chExt cx="4902427" cy="441881"/>
          </a:xfrm>
        </p:grpSpPr>
        <p:cxnSp>
          <p:nvCxnSpPr>
            <p:cNvPr id="54" name="Straight Arrow Connector 53"/>
            <p:cNvCxnSpPr/>
            <p:nvPr/>
          </p:nvCxnSpPr>
          <p:spPr>
            <a:xfrm flipV="1">
              <a:off x="3974176" y="2435099"/>
              <a:ext cx="1173888" cy="49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5148064" y="2213684"/>
              <a:ext cx="3728539" cy="4418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NI1, NI2, ……, NI7, NI8</a:t>
              </a:r>
              <a:endParaRPr lang="en-CA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004823" y="4769394"/>
            <a:ext cx="4902427" cy="441881"/>
            <a:chOff x="3974176" y="2213684"/>
            <a:chExt cx="4902427" cy="441881"/>
          </a:xfrm>
        </p:grpSpPr>
        <p:cxnSp>
          <p:nvCxnSpPr>
            <p:cNvPr id="57" name="Straight Arrow Connector 56"/>
            <p:cNvCxnSpPr/>
            <p:nvPr/>
          </p:nvCxnSpPr>
          <p:spPr>
            <a:xfrm flipV="1">
              <a:off x="3974176" y="2435121"/>
              <a:ext cx="1173888" cy="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5148064" y="2213684"/>
              <a:ext cx="3728539" cy="4418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OM1, OM2, ……, OM7, OM8</a:t>
              </a:r>
              <a:endParaRPr lang="en-CA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003220" y="5435077"/>
            <a:ext cx="4902427" cy="441881"/>
            <a:chOff x="3974176" y="2213684"/>
            <a:chExt cx="4902427" cy="441881"/>
          </a:xfrm>
        </p:grpSpPr>
        <p:cxnSp>
          <p:nvCxnSpPr>
            <p:cNvPr id="60" name="Straight Arrow Connector 59"/>
            <p:cNvCxnSpPr/>
            <p:nvPr/>
          </p:nvCxnSpPr>
          <p:spPr>
            <a:xfrm flipV="1">
              <a:off x="3974176" y="2435096"/>
              <a:ext cx="1173888" cy="54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5148064" y="2213684"/>
              <a:ext cx="3728539" cy="4418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SU1, SU2, ……, SU7, SU8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93241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000" y="5805264"/>
            <a:ext cx="7916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48" y="332656"/>
            <a:ext cx="9144000" cy="764704"/>
          </a:xfrm>
        </p:spPr>
        <p:txBody>
          <a:bodyPr/>
          <a:lstStyle/>
          <a:p>
            <a:pPr algn="ctr">
              <a:spcAft>
                <a:spcPts val="2400"/>
              </a:spcAft>
              <a:buClr>
                <a:srgbClr val="008000"/>
              </a:buClr>
              <a:buSzPct val="150000"/>
            </a:pPr>
            <a:r>
              <a:rPr lang="en-US" altLang="en-US" sz="2400" dirty="0"/>
              <a:t>Creation of </a:t>
            </a:r>
            <a:r>
              <a:rPr lang="en-US" altLang="en-US" sz="2400" dirty="0" smtClean="0"/>
              <a:t>combined SMOKE-ready </a:t>
            </a:r>
            <a:r>
              <a:rPr lang="en-US" altLang="en-US" sz="2400" dirty="0"/>
              <a:t>PM Speciation and Size Disaggregation </a:t>
            </a:r>
            <a:r>
              <a:rPr lang="en-US" altLang="en-US" sz="2400" dirty="0" smtClean="0"/>
              <a:t>profiles  (2)</a:t>
            </a:r>
            <a:endParaRPr lang="en-US" alt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80000" y="1417878"/>
            <a:ext cx="885649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spcAft>
                <a:spcPts val="1200"/>
              </a:spcAft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SMOKE-ready PM </a:t>
            </a:r>
            <a:r>
              <a:rPr lang="en-US" sz="2400" dirty="0" smtClean="0"/>
              <a:t>speciation/size </a:t>
            </a:r>
            <a:r>
              <a:rPr lang="en-US" sz="2400" dirty="0" smtClean="0"/>
              <a:t>distribution profiles, e.g., </a:t>
            </a:r>
            <a:r>
              <a:rPr lang="en-US" sz="2400" dirty="0" smtClean="0">
                <a:solidFill>
                  <a:srgbClr val="FF0000"/>
                </a:solidFill>
              </a:rPr>
              <a:t>Agriculture Burning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756231"/>
              </p:ext>
            </p:extLst>
          </p:nvPr>
        </p:nvGraphicFramePr>
        <p:xfrm>
          <a:off x="539552" y="2196846"/>
          <a:ext cx="8352928" cy="4686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874">
                  <a:extLst>
                    <a:ext uri="{9D8B030D-6E8A-4147-A177-3AD203B41FA5}">
                      <a16:colId xmlns:a16="http://schemas.microsoft.com/office/drawing/2014/main" val="3084404344"/>
                    </a:ext>
                  </a:extLst>
                </a:gridCol>
                <a:gridCol w="1396811">
                  <a:extLst>
                    <a:ext uri="{9D8B030D-6E8A-4147-A177-3AD203B41FA5}">
                      <a16:colId xmlns:a16="http://schemas.microsoft.com/office/drawing/2014/main" val="1496655747"/>
                    </a:ext>
                  </a:extLst>
                </a:gridCol>
                <a:gridCol w="1033640">
                  <a:extLst>
                    <a:ext uri="{9D8B030D-6E8A-4147-A177-3AD203B41FA5}">
                      <a16:colId xmlns:a16="http://schemas.microsoft.com/office/drawing/2014/main" val="953880511"/>
                    </a:ext>
                  </a:extLst>
                </a:gridCol>
                <a:gridCol w="1759981">
                  <a:extLst>
                    <a:ext uri="{9D8B030D-6E8A-4147-A177-3AD203B41FA5}">
                      <a16:colId xmlns:a16="http://schemas.microsoft.com/office/drawing/2014/main" val="4268337044"/>
                    </a:ext>
                  </a:extLst>
                </a:gridCol>
                <a:gridCol w="977768">
                  <a:extLst>
                    <a:ext uri="{9D8B030D-6E8A-4147-A177-3AD203B41FA5}">
                      <a16:colId xmlns:a16="http://schemas.microsoft.com/office/drawing/2014/main" val="411139895"/>
                    </a:ext>
                  </a:extLst>
                </a:gridCol>
                <a:gridCol w="1815854">
                  <a:extLst>
                    <a:ext uri="{9D8B030D-6E8A-4147-A177-3AD203B41FA5}">
                      <a16:colId xmlns:a16="http://schemas.microsoft.com/office/drawing/2014/main" val="3064985645"/>
                    </a:ext>
                  </a:extLst>
                </a:gridCol>
              </a:tblGrid>
              <a:tr h="258953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Profile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Poll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Species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Split Factor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Divisor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Mass Fraction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944168"/>
                  </a:ext>
                </a:extLst>
              </a:tr>
              <a:tr h="258953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92000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 smtClean="0">
                          <a:effectLst/>
                        </a:rPr>
                        <a:t>PM2_5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EAM1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0.002056787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0.002056787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7435766"/>
                  </a:ext>
                </a:extLst>
              </a:tr>
              <a:tr h="258953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92000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PM2_5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EAM2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0.001368361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0.001368361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7557104"/>
                  </a:ext>
                </a:extLst>
              </a:tr>
              <a:tr h="258953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92000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PM2_5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EAM3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0.001468646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0.001468646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8189478"/>
                  </a:ext>
                </a:extLst>
              </a:tr>
              <a:tr h="258953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92000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PM2_5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EAM4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0.003084393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0.003084393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4180520"/>
                  </a:ext>
                </a:extLst>
              </a:tr>
              <a:tr h="258953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92000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PM2_5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EAM5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0.005097205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0.005097205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6538726"/>
                  </a:ext>
                </a:extLst>
              </a:tr>
              <a:tr h="258953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92000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PM2_5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EAM6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0.003552803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0.003552803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6158376"/>
                  </a:ext>
                </a:extLst>
              </a:tr>
              <a:tr h="258953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92000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PM2_5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EAM7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0.000962329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0.000962329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6943801"/>
                  </a:ext>
                </a:extLst>
              </a:tr>
              <a:tr h="258953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92000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PM2_5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EAM8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0.000409477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0.000409477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3081553"/>
                  </a:ext>
                </a:extLst>
              </a:tr>
              <a:tr h="258953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92000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PM2_5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ECM1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0.022065211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0.022065211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1162180"/>
                  </a:ext>
                </a:extLst>
              </a:tr>
              <a:tr h="258953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92000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PM2_5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ECM2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0.014679774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0.014679774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5515724"/>
                  </a:ext>
                </a:extLst>
              </a:tr>
              <a:tr h="258953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92000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PM2_5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ECM3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0.015755632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0.015755632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2723992"/>
                  </a:ext>
                </a:extLst>
              </a:tr>
              <a:tr h="258953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92000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PM2_5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ECM4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0.033089366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0.033089366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1015471"/>
                  </a:ext>
                </a:extLst>
              </a:tr>
              <a:tr h="258953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92000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PM2_5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ECM5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0.054682812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0.054682812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0850262"/>
                  </a:ext>
                </a:extLst>
              </a:tr>
              <a:tr h="258953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92000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PM2_5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ECM6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0.038114469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0.038114469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880918"/>
                  </a:ext>
                </a:extLst>
              </a:tr>
              <a:tr h="258953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92000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PM2_5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ECM7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0.010323866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0.010323866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9084732"/>
                  </a:ext>
                </a:extLst>
              </a:tr>
              <a:tr h="258953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92000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PM2_5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ECM8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0.004392869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0.004392869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715048"/>
                  </a:ext>
                </a:extLst>
              </a:tr>
              <a:tr h="258953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92000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PM2_5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…….</a:t>
                      </a:r>
                      <a:endParaRPr lang="en-CA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…….</a:t>
                      </a:r>
                      <a:endParaRPr lang="en-CA" sz="1800" b="1" i="0" u="none" strike="noStrike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…….</a:t>
                      </a:r>
                      <a:endParaRPr lang="en-CA" sz="1800" b="1" i="0" u="none" strike="noStrike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…….</a:t>
                      </a:r>
                      <a:endParaRPr lang="en-CA" sz="1800" b="1" i="0" u="none" strike="noStrike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3465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72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0000" y="6093296"/>
            <a:ext cx="878448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48" y="216292"/>
            <a:ext cx="9144000" cy="764704"/>
          </a:xfrm>
        </p:spPr>
        <p:txBody>
          <a:bodyPr/>
          <a:lstStyle/>
          <a:p>
            <a:pPr algn="ctr">
              <a:spcAft>
                <a:spcPts val="2400"/>
              </a:spcAft>
              <a:buClr>
                <a:srgbClr val="008000"/>
              </a:buClr>
              <a:buSzPct val="150000"/>
            </a:pPr>
            <a:r>
              <a:rPr lang="en-US" altLang="en-US" sz="2800" dirty="0" smtClean="0"/>
              <a:t>Impacts on Processed PM Emissions  (1)</a:t>
            </a:r>
            <a:endParaRPr lang="en-US" alt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80000" y="1417878"/>
            <a:ext cx="885649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spcAft>
                <a:spcPts val="1200"/>
              </a:spcAft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Comparisons of model-ready size-disaggregated PM</a:t>
            </a:r>
            <a:r>
              <a:rPr lang="en-US" sz="2400" baseline="-25000" dirty="0" smtClean="0"/>
              <a:t>2.5</a:t>
            </a:r>
            <a:r>
              <a:rPr lang="en-US" sz="2400" dirty="0" smtClean="0"/>
              <a:t> emissions for some merged sectors (dashed=old, </a:t>
            </a:r>
            <a:r>
              <a:rPr lang="en-US" sz="2400" dirty="0" smtClean="0">
                <a:solidFill>
                  <a:srgbClr val="FF0000"/>
                </a:solidFill>
              </a:rPr>
              <a:t>solid=new</a:t>
            </a:r>
            <a:r>
              <a:rPr lang="en-US" sz="2400" dirty="0" smtClean="0"/>
              <a:t>)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209294"/>
              </p:ext>
            </p:extLst>
          </p:nvPr>
        </p:nvGraphicFramePr>
        <p:xfrm>
          <a:off x="306402" y="4276031"/>
          <a:ext cx="4193590" cy="1972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439631"/>
              </p:ext>
            </p:extLst>
          </p:nvPr>
        </p:nvGraphicFramePr>
        <p:xfrm>
          <a:off x="4471432" y="2245753"/>
          <a:ext cx="4193590" cy="197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734846"/>
              </p:ext>
            </p:extLst>
          </p:nvPr>
        </p:nvGraphicFramePr>
        <p:xfrm>
          <a:off x="4471432" y="4276031"/>
          <a:ext cx="4193590" cy="208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9465615"/>
              </p:ext>
            </p:extLst>
          </p:nvPr>
        </p:nvGraphicFramePr>
        <p:xfrm>
          <a:off x="306402" y="2245753"/>
          <a:ext cx="4165030" cy="203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2311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1" y="5733256"/>
            <a:ext cx="8784975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34" y="139255"/>
            <a:ext cx="9144000" cy="764704"/>
          </a:xfrm>
        </p:spPr>
        <p:txBody>
          <a:bodyPr/>
          <a:lstStyle/>
          <a:p>
            <a:pPr algn="ctr">
              <a:spcAft>
                <a:spcPts val="2400"/>
              </a:spcAft>
              <a:buClr>
                <a:srgbClr val="008000"/>
              </a:buClr>
              <a:buSzPct val="150000"/>
            </a:pPr>
            <a:r>
              <a:rPr lang="en-US" altLang="en-US" sz="2800" dirty="0"/>
              <a:t>Impacts on Processed PM </a:t>
            </a:r>
            <a:r>
              <a:rPr lang="en-US" altLang="en-US" sz="2800" dirty="0" smtClean="0"/>
              <a:t>Emissions  (2)</a:t>
            </a:r>
            <a:endParaRPr lang="en-US" alt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80000" y="1287253"/>
            <a:ext cx="885649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spcAft>
                <a:spcPts val="1200"/>
              </a:spcAft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Percentage </a:t>
            </a:r>
            <a:r>
              <a:rPr lang="en-US" sz="2400" dirty="0"/>
              <a:t>difference upon change to new speciation profiles </a:t>
            </a:r>
            <a:r>
              <a:rPr lang="en-US" sz="2400" dirty="0" smtClean="0"/>
              <a:t>for </a:t>
            </a:r>
            <a:r>
              <a:rPr lang="en-US" sz="2400" dirty="0" smtClean="0">
                <a:solidFill>
                  <a:srgbClr val="00CCFF"/>
                </a:solidFill>
              </a:rPr>
              <a:t>area source PM</a:t>
            </a:r>
            <a:r>
              <a:rPr lang="en-US" sz="2400" baseline="-25000" dirty="0" smtClean="0">
                <a:solidFill>
                  <a:srgbClr val="00CCFF"/>
                </a:solidFill>
              </a:rPr>
              <a:t>2.5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498" y="2092990"/>
            <a:ext cx="2203418" cy="15433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749" y="2053842"/>
            <a:ext cx="2203418" cy="15433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20" y="3675344"/>
            <a:ext cx="2203418" cy="15433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498" y="3675344"/>
            <a:ext cx="2203418" cy="15433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749" y="3675344"/>
            <a:ext cx="2203418" cy="15433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20" y="5292434"/>
            <a:ext cx="2203418" cy="15433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498" y="5292434"/>
            <a:ext cx="2203418" cy="15433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76" y="5314664"/>
            <a:ext cx="2203418" cy="15433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1" y="2225345"/>
            <a:ext cx="2636710" cy="1200329"/>
          </a:xfrm>
          <a:prstGeom prst="rect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Old size distribution for area source does not have emissions for Bin 1 (</a:t>
            </a:r>
            <a:r>
              <a:rPr lang="en-US" dirty="0" smtClean="0"/>
              <a:t>0.01-0.02 um)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3" idx="3"/>
            <a:endCxn id="3" idx="3"/>
          </p:cNvCxnSpPr>
          <p:nvPr/>
        </p:nvCxnSpPr>
        <p:spPr>
          <a:xfrm>
            <a:off x="2888231" y="282551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888230" y="2780928"/>
            <a:ext cx="1179714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596336" y="2052000"/>
            <a:ext cx="31483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2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108086" y="2059888"/>
            <a:ext cx="31483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21058" y="3676978"/>
            <a:ext cx="30941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38085" y="3644833"/>
            <a:ext cx="31483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48704" y="5264881"/>
            <a:ext cx="31483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6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232017" y="5292433"/>
            <a:ext cx="30400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96335" y="3650089"/>
            <a:ext cx="31483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96335" y="5292434"/>
            <a:ext cx="31483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8615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0000" y="6021288"/>
            <a:ext cx="88564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16000"/>
            <a:ext cx="8352928" cy="792088"/>
          </a:xfrm>
        </p:spPr>
        <p:txBody>
          <a:bodyPr/>
          <a:lstStyle/>
          <a:p>
            <a:pPr algn="ctr"/>
            <a:r>
              <a:rPr lang="fr-CA" dirty="0" err="1"/>
              <a:t>Summary</a:t>
            </a:r>
            <a:r>
              <a:rPr lang="fr-CA" dirty="0"/>
              <a:t> and </a:t>
            </a:r>
            <a:r>
              <a:rPr lang="fr-CA" dirty="0" smtClean="0"/>
              <a:t>conclusions  (1</a:t>
            </a:r>
            <a:r>
              <a:rPr lang="fr-CA" dirty="0"/>
              <a:t>)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80000" y="1666624"/>
            <a:ext cx="8856496" cy="38779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Current PM size distribution profiles used for generating size-disaggregated PM emissions for GEM-MACH are limited to only three broad sources, which is not representative enough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Current size-disaggregation of </a:t>
            </a:r>
            <a:r>
              <a:rPr lang="en-US" sz="2400" dirty="0"/>
              <a:t>PM</a:t>
            </a:r>
            <a:r>
              <a:rPr lang="en-US" sz="2400" dirty="0" smtClean="0"/>
              <a:t> emissions is independent of chemical process (PM speciation) which </a:t>
            </a:r>
            <a:r>
              <a:rPr lang="en-US" sz="2400" dirty="0"/>
              <a:t>is </a:t>
            </a:r>
            <a:r>
              <a:rPr lang="en-US" sz="2400" dirty="0" smtClean="0"/>
              <a:t>inappropriate for many types of emissions</a:t>
            </a:r>
          </a:p>
          <a:p>
            <a:pPr marL="342900" indent="-342900">
              <a:spcBef>
                <a:spcPct val="0"/>
              </a:spcBef>
              <a:spcAft>
                <a:spcPts val="1200"/>
              </a:spcAft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32 new PM-speciation-dependent size distribution profiles were created based on review of more than 100 size distribution profiles from the literature </a:t>
            </a:r>
          </a:p>
        </p:txBody>
      </p:sp>
    </p:spTree>
    <p:extLst>
      <p:ext uri="{BB962C8B-B14F-4D97-AF65-F5344CB8AC3E}">
        <p14:creationId xmlns:p14="http://schemas.microsoft.com/office/powerpoint/2010/main" val="421312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0000" y="6093296"/>
            <a:ext cx="885649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16000"/>
            <a:ext cx="8352928" cy="792000"/>
          </a:xfrm>
        </p:spPr>
        <p:txBody>
          <a:bodyPr/>
          <a:lstStyle/>
          <a:p>
            <a:pPr algn="ctr"/>
            <a:r>
              <a:rPr lang="fr-CA" dirty="0" err="1"/>
              <a:t>Summary</a:t>
            </a:r>
            <a:r>
              <a:rPr lang="fr-CA" dirty="0"/>
              <a:t> and </a:t>
            </a:r>
            <a:r>
              <a:rPr lang="fr-CA" dirty="0" smtClean="0"/>
              <a:t>conclusions  (2)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80000" y="1551651"/>
            <a:ext cx="8856496" cy="51090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Discrepancy between emissions/observations units </a:t>
            </a:r>
            <a:r>
              <a:rPr lang="en-US" sz="2400" dirty="0"/>
              <a:t>and in model </a:t>
            </a:r>
            <a:r>
              <a:rPr lang="en-US" sz="2400" dirty="0" smtClean="0"/>
              <a:t>units for physical/chemical </a:t>
            </a:r>
            <a:r>
              <a:rPr lang="en-US" sz="2400" dirty="0"/>
              <a:t>processes</a:t>
            </a:r>
            <a:endParaRPr lang="en-US" sz="2400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/>
              <a:t>Aerodynamic:</a:t>
            </a:r>
            <a:r>
              <a:rPr lang="en-US" sz="2400" dirty="0"/>
              <a:t> </a:t>
            </a:r>
            <a:r>
              <a:rPr lang="en-US" sz="2400" dirty="0" smtClean="0"/>
              <a:t>	     some emissions; observations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/>
              <a:t>Electrical mobility:</a:t>
            </a:r>
            <a:r>
              <a:rPr lang="en-US" sz="2400" dirty="0" smtClean="0"/>
              <a:t>  some emissions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/>
              <a:t>Stokes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en-US" sz="2400" dirty="0" smtClean="0"/>
              <a:t>		     model physical &amp; </a:t>
            </a:r>
            <a:r>
              <a:rPr lang="en-US" sz="2400" dirty="0"/>
              <a:t>chemical </a:t>
            </a:r>
            <a:r>
              <a:rPr lang="en-US" sz="2400" dirty="0" smtClean="0"/>
              <a:t>processes</a:t>
            </a:r>
          </a:p>
          <a:p>
            <a:endParaRPr lang="en-US" sz="1200" dirty="0"/>
          </a:p>
          <a:p>
            <a:pPr marL="342900" indent="-342900">
              <a:spcBef>
                <a:spcPct val="0"/>
              </a:spcBef>
              <a:spcAft>
                <a:spcPts val="1200"/>
              </a:spcAft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/>
              <a:t>Significant differences were observed between the size-disaggregated model-ready emissions processed using the old and new size distribution profiles</a:t>
            </a:r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Impacts on GEM-MACH performance for prediction of size-resolved PM concentration will be tested in the near future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2400" dirty="0" smtClean="0"/>
              <a:t>Publication in preparation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134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49396" y="2492896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6000" b="1" dirty="0">
                <a:solidFill>
                  <a:srgbClr val="006600"/>
                </a:solidFill>
              </a:rPr>
              <a:t>Thank You</a:t>
            </a:r>
            <a:r>
              <a:rPr lang="en-CA" dirty="0"/>
              <a:t/>
            </a:r>
            <a:br>
              <a:rPr lang="en-CA" dirty="0"/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1520" y="5589240"/>
            <a:ext cx="889248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CA" sz="3600" dirty="0"/>
              <a:t>outline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287504" y="1700808"/>
            <a:ext cx="8748992" cy="4893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Current PM Size </a:t>
            </a:r>
            <a:r>
              <a:rPr lang="en-US" altLang="en-US" sz="2800" dirty="0"/>
              <a:t>Disaggregation </a:t>
            </a:r>
            <a:r>
              <a:rPr lang="en-US" altLang="en-US" sz="2800" dirty="0" smtClean="0"/>
              <a:t>and Chemical Speciation for </a:t>
            </a:r>
            <a:r>
              <a:rPr lang="en-US" altLang="en-US" sz="2800" dirty="0"/>
              <a:t>the Canadian Air Quality </a:t>
            </a:r>
            <a:r>
              <a:rPr lang="en-US" altLang="en-US" sz="2800" dirty="0" smtClean="0"/>
              <a:t>Model   GEM-MACH</a:t>
            </a:r>
            <a:endParaRPr lang="en-US" altLang="en-US" sz="2800" dirty="0"/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Compilation of the New PM Size </a:t>
            </a:r>
            <a:r>
              <a:rPr lang="en-US" altLang="en-US" sz="2800" dirty="0"/>
              <a:t>Distribution Profile </a:t>
            </a:r>
            <a:r>
              <a:rPr lang="en-US" altLang="en-US" sz="2800" dirty="0" smtClean="0"/>
              <a:t>Library 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Creation of Combined SMOKE-ready PM Speciation and Size </a:t>
            </a:r>
            <a:r>
              <a:rPr lang="en-US" altLang="en-US" sz="2800" dirty="0"/>
              <a:t>D</a:t>
            </a:r>
            <a:r>
              <a:rPr lang="en-US" altLang="en-US" sz="2800" dirty="0" smtClean="0"/>
              <a:t>isaggregation Profiles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altLang="en-US" sz="2800" dirty="0"/>
              <a:t>Impacts on Processed PM </a:t>
            </a:r>
            <a:r>
              <a:rPr lang="en-US" altLang="en-US" sz="2800" dirty="0" smtClean="0"/>
              <a:t>Emissions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Summary </a:t>
            </a:r>
            <a:r>
              <a:rPr lang="en-US" altLang="en-US" sz="2800" dirty="0"/>
              <a:t>and </a:t>
            </a:r>
            <a:r>
              <a:rPr lang="en-US" altLang="en-US" sz="2800" dirty="0" smtClean="0"/>
              <a:t>Conclusions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16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48" y="332656"/>
            <a:ext cx="9144000" cy="764704"/>
          </a:xfrm>
        </p:spPr>
        <p:txBody>
          <a:bodyPr/>
          <a:lstStyle/>
          <a:p>
            <a:pPr algn="ctr">
              <a:spcAft>
                <a:spcPts val="2400"/>
              </a:spcAft>
              <a:buClr>
                <a:srgbClr val="008000"/>
              </a:buClr>
              <a:buSzPct val="150000"/>
            </a:pPr>
            <a:r>
              <a:rPr lang="en-US" altLang="en-US" sz="2800" dirty="0" smtClean="0"/>
              <a:t>CURRENT PM Size Disaggregation and Chemical Speciation </a:t>
            </a:r>
            <a:r>
              <a:rPr lang="en-US" altLang="en-US" sz="2800" dirty="0"/>
              <a:t>for </a:t>
            </a:r>
            <a:r>
              <a:rPr lang="en-US" altLang="en-US" sz="2800" dirty="0" smtClean="0"/>
              <a:t>GEM-MACH  (1)</a:t>
            </a:r>
            <a:endParaRPr lang="en-US" alt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80000" y="1556792"/>
            <a:ext cx="8856496" cy="35086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spcAft>
                <a:spcPts val="1200"/>
              </a:spcAft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GEM-MACH: </a:t>
            </a:r>
            <a:r>
              <a:rPr lang="en-US" sz="2400" dirty="0" smtClean="0">
                <a:solidFill>
                  <a:srgbClr val="FF0000"/>
                </a:solidFill>
              </a:rPr>
              <a:t>G</a:t>
            </a:r>
            <a:r>
              <a:rPr lang="en-US" sz="2400" dirty="0" smtClean="0"/>
              <a:t>lobal </a:t>
            </a:r>
            <a:r>
              <a:rPr lang="en-US" sz="2400" dirty="0">
                <a:solidFill>
                  <a:srgbClr val="FF0000"/>
                </a:solidFill>
              </a:rPr>
              <a:t>E</a:t>
            </a:r>
            <a:r>
              <a:rPr lang="en-US" sz="2400" dirty="0"/>
              <a:t>nvironmental 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/>
              <a:t>ultiscale – 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/>
              <a:t>odelling 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/>
              <a:t>ir-quality and </a:t>
            </a:r>
            <a:r>
              <a:rPr lang="en-US" sz="2400" dirty="0" smtClean="0">
                <a:solidFill>
                  <a:srgbClr val="FF0000"/>
                </a:solidFill>
              </a:rPr>
              <a:t>Ch</a:t>
            </a:r>
            <a:r>
              <a:rPr lang="en-US" sz="2400" dirty="0" smtClean="0"/>
              <a:t>emistry, ECCC’s air quality model</a:t>
            </a:r>
          </a:p>
          <a:p>
            <a:pPr marL="342900" indent="-342900">
              <a:spcBef>
                <a:spcPct val="0"/>
              </a:spcBef>
              <a:spcAft>
                <a:spcPts val="1200"/>
              </a:spcAft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2400" dirty="0" smtClean="0"/>
              <a:t>In-line </a:t>
            </a:r>
            <a:r>
              <a:rPr lang="en-CA" sz="2400" dirty="0"/>
              <a:t>chemical transport </a:t>
            </a:r>
            <a:r>
              <a:rPr lang="en-CA" sz="2400" dirty="0" smtClean="0"/>
              <a:t>model with </a:t>
            </a:r>
            <a:r>
              <a:rPr lang="en-US" sz="2400" dirty="0" smtClean="0"/>
              <a:t>two </a:t>
            </a:r>
            <a:r>
              <a:rPr lang="en-US" sz="2400" dirty="0"/>
              <a:t>sectional </a:t>
            </a:r>
            <a:r>
              <a:rPr lang="en-US" sz="2400" dirty="0" smtClean="0"/>
              <a:t>(i.e., size bin</a:t>
            </a:r>
            <a:r>
              <a:rPr lang="en-US" sz="2400" dirty="0"/>
              <a:t>) </a:t>
            </a:r>
            <a:r>
              <a:rPr lang="en-US" sz="2400" dirty="0" smtClean="0"/>
              <a:t>configurations to </a:t>
            </a:r>
            <a:r>
              <a:rPr lang="en-US" sz="2400" dirty="0"/>
              <a:t>represent the PM size </a:t>
            </a:r>
            <a:r>
              <a:rPr lang="en-US" sz="2400" dirty="0" smtClean="0"/>
              <a:t>distribution</a:t>
            </a:r>
          </a:p>
          <a:p>
            <a:pPr marL="342900" indent="-342900">
              <a:spcBef>
                <a:spcPct val="0"/>
              </a:spcBef>
              <a:spcAft>
                <a:spcPts val="1200"/>
              </a:spcAft>
              <a:buClr>
                <a:srgbClr val="008000"/>
              </a:buClr>
              <a:buSzPct val="150000"/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B0F0"/>
                </a:solidFill>
              </a:rPr>
              <a:t>Two-bin</a:t>
            </a:r>
            <a:r>
              <a:rPr lang="en-US" sz="2400" b="1" dirty="0">
                <a:solidFill>
                  <a:srgbClr val="00B0F0"/>
                </a:solidFill>
              </a:rPr>
              <a:t>:</a:t>
            </a:r>
            <a:r>
              <a:rPr lang="en-US" sz="2400" dirty="0"/>
              <a:t> </a:t>
            </a:r>
            <a:r>
              <a:rPr lang="en-US" sz="2400" dirty="0" smtClean="0"/>
              <a:t>PM</a:t>
            </a:r>
            <a:r>
              <a:rPr lang="en-US" sz="2400" baseline="-25000" dirty="0" smtClean="0"/>
              <a:t>2.5</a:t>
            </a:r>
            <a:r>
              <a:rPr lang="en-US" sz="2400" dirty="0" smtClean="0"/>
              <a:t> </a:t>
            </a:r>
            <a:r>
              <a:rPr lang="en-US" sz="2400" dirty="0"/>
              <a:t>(fine bin) and PMC (coarse bin, equal to PM</a:t>
            </a:r>
            <a:r>
              <a:rPr lang="en-US" sz="2400" baseline="-25000" dirty="0"/>
              <a:t>10</a:t>
            </a:r>
            <a:r>
              <a:rPr lang="en-US" sz="2400" dirty="0"/>
              <a:t> </a:t>
            </a:r>
            <a:r>
              <a:rPr lang="en-US" sz="2400" dirty="0" smtClean="0"/>
              <a:t>- </a:t>
            </a:r>
            <a:r>
              <a:rPr lang="en-US" sz="2400" dirty="0"/>
              <a:t>PM</a:t>
            </a:r>
            <a:r>
              <a:rPr lang="en-US" sz="2400" baseline="-25000" dirty="0"/>
              <a:t>2.5</a:t>
            </a:r>
            <a:r>
              <a:rPr lang="en-US" sz="2400" dirty="0" smtClean="0"/>
              <a:t>)</a:t>
            </a:r>
          </a:p>
          <a:p>
            <a:pPr marL="342900" indent="-342900">
              <a:spcBef>
                <a:spcPct val="0"/>
              </a:spcBef>
              <a:spcAft>
                <a:spcPts val="1200"/>
              </a:spcAft>
              <a:buClr>
                <a:srgbClr val="008000"/>
              </a:buClr>
              <a:buSzPct val="150000"/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B0F0"/>
                </a:solidFill>
              </a:rPr>
              <a:t>12-bin</a:t>
            </a:r>
            <a:r>
              <a:rPr lang="en-US" sz="2400" b="1" dirty="0">
                <a:solidFill>
                  <a:srgbClr val="00B0F0"/>
                </a:solidFill>
              </a:rPr>
              <a:t>:</a:t>
            </a:r>
            <a:r>
              <a:rPr lang="en-US" sz="2400" dirty="0"/>
              <a:t> </a:t>
            </a:r>
            <a:r>
              <a:rPr lang="de-DE" sz="2400" dirty="0"/>
              <a:t>PM</a:t>
            </a:r>
            <a:r>
              <a:rPr lang="de-DE" sz="2400" baseline="-25000" dirty="0"/>
              <a:t>2.5</a:t>
            </a:r>
            <a:r>
              <a:rPr lang="de-DE" sz="2400" dirty="0"/>
              <a:t> (</a:t>
            </a:r>
            <a:r>
              <a:rPr lang="de-DE" sz="2400" dirty="0" smtClean="0"/>
              <a:t>Bins </a:t>
            </a:r>
            <a:r>
              <a:rPr lang="de-DE" sz="2400" dirty="0"/>
              <a:t>1 - 8), PMC (</a:t>
            </a:r>
            <a:r>
              <a:rPr lang="de-DE" sz="2400" dirty="0" smtClean="0"/>
              <a:t>Bins </a:t>
            </a:r>
            <a:r>
              <a:rPr lang="de-DE" sz="2400" dirty="0"/>
              <a:t>9,10), and &gt;PM</a:t>
            </a:r>
            <a:r>
              <a:rPr lang="de-DE" sz="2400" baseline="-25000" dirty="0"/>
              <a:t>10</a:t>
            </a:r>
            <a:r>
              <a:rPr lang="de-DE" sz="2400" dirty="0"/>
              <a:t> (</a:t>
            </a:r>
            <a:r>
              <a:rPr lang="de-DE" sz="2400" dirty="0" smtClean="0"/>
              <a:t>Bins11,12)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075228"/>
              </p:ext>
            </p:extLst>
          </p:nvPr>
        </p:nvGraphicFramePr>
        <p:xfrm>
          <a:off x="683568" y="5013176"/>
          <a:ext cx="7542209" cy="960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6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80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0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80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80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80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80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2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01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</a:rPr>
                        <a:t>Bin 1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</a:rPr>
                        <a:t>Bin 2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</a:rPr>
                        <a:t>Bin 3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</a:rPr>
                        <a:t>Bin 4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</a:rPr>
                        <a:t>Bin 5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</a:rPr>
                        <a:t>Bin 6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</a:rPr>
                        <a:t>Bin 7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</a:rPr>
                        <a:t>Bin 8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</a:rPr>
                        <a:t>Bin 9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</a:rPr>
                        <a:t>Bin 10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0.01-0.02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0.02-0.04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0.04-0.08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0.08-0.16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0.16-0.32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0.32-0.64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0.64-1.28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1.28-2.56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2.56-5.12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5.12-10.24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73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2538" y="6221389"/>
            <a:ext cx="8665833" cy="463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48" y="332656"/>
            <a:ext cx="9144000" cy="764704"/>
          </a:xfrm>
        </p:spPr>
        <p:txBody>
          <a:bodyPr/>
          <a:lstStyle/>
          <a:p>
            <a:pPr algn="ctr">
              <a:spcAft>
                <a:spcPts val="2400"/>
              </a:spcAft>
              <a:buClr>
                <a:srgbClr val="008000"/>
              </a:buClr>
              <a:buSzPct val="150000"/>
            </a:pPr>
            <a:r>
              <a:rPr lang="en-US" altLang="en-US" sz="2800" dirty="0"/>
              <a:t>CURRENT PM </a:t>
            </a:r>
            <a:r>
              <a:rPr lang="en-US" altLang="en-US" sz="2800" dirty="0" smtClean="0"/>
              <a:t>Size Disaggregation and Chemical Speciation </a:t>
            </a:r>
            <a:r>
              <a:rPr lang="en-US" altLang="en-US" sz="2800" dirty="0"/>
              <a:t>for </a:t>
            </a:r>
            <a:r>
              <a:rPr lang="en-US" altLang="en-US" sz="2800" dirty="0" smtClean="0"/>
              <a:t>GEM-MACH  (2)</a:t>
            </a:r>
            <a:endParaRPr lang="en-US" alt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80000" y="1412776"/>
            <a:ext cx="885649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spcAft>
                <a:spcPts val="1200"/>
              </a:spcAft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/>
              <a:t>For </a:t>
            </a:r>
            <a:r>
              <a:rPr lang="en-US" sz="2400" dirty="0" smtClean="0"/>
              <a:t>the12-bin </a:t>
            </a:r>
            <a:r>
              <a:rPr lang="en-US" sz="2400" dirty="0"/>
              <a:t>version, </a:t>
            </a:r>
            <a:r>
              <a:rPr lang="en-US" sz="2400" b="1" dirty="0" smtClean="0">
                <a:solidFill>
                  <a:srgbClr val="FF0000"/>
                </a:solidFill>
              </a:rPr>
              <a:t>three </a:t>
            </a:r>
            <a:r>
              <a:rPr lang="en-US" sz="2400" dirty="0" smtClean="0"/>
              <a:t>generic </a:t>
            </a:r>
            <a:r>
              <a:rPr lang="en-US" sz="2400" dirty="0"/>
              <a:t>PM size distribution profiles </a:t>
            </a:r>
            <a:r>
              <a:rPr lang="en-US" sz="2400" dirty="0" smtClean="0"/>
              <a:t>are currently applied </a:t>
            </a:r>
            <a:r>
              <a:rPr lang="en-US" sz="2400" dirty="0"/>
              <a:t>for three broad source types: </a:t>
            </a:r>
            <a:r>
              <a:rPr lang="en-US" sz="2400" dirty="0">
                <a:solidFill>
                  <a:srgbClr val="FF0000"/>
                </a:solidFill>
              </a:rPr>
              <a:t>area, mobile, and </a:t>
            </a:r>
            <a:r>
              <a:rPr lang="en-US" sz="2400" dirty="0" smtClean="0">
                <a:solidFill>
                  <a:srgbClr val="FF0000"/>
                </a:solidFill>
              </a:rPr>
              <a:t>point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83568" y="2571989"/>
            <a:ext cx="7649232" cy="2520280"/>
            <a:chOff x="683444" y="3308219"/>
            <a:chExt cx="7649232" cy="252028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3308219"/>
              <a:ext cx="4192724" cy="2520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683444" y="3740267"/>
              <a:ext cx="3038996" cy="1477328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A601B"/>
                </a:buClr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8A200"/>
                </a:buClr>
                <a:buFont typeface="Arial" charset="0"/>
                <a:buChar char="▪"/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 Unicode MS" pitchFamily="34" charset="-128"/>
                  <a:cs typeface="Arial Unicode MS" pitchFamily="34" charset="-128"/>
                </a:rPr>
                <a:t>Fractional distribution of the eight PM</a:t>
              </a:r>
              <a:r>
                <a:rPr kumimoji="1" lang="en-US" alt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 Unicode MS" pitchFamily="34" charset="-128"/>
                  <a:cs typeface="Arial Unicode MS" pitchFamily="34" charset="-128"/>
                </a:rPr>
                <a:t>2.5</a:t>
              </a: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 Unicode MS" pitchFamily="34" charset="-128"/>
                  <a:cs typeface="Arial Unicode MS" pitchFamily="34" charset="-128"/>
                </a:rPr>
                <a:t> size bins for the 12-bin version of GEM-MACH for three broad types of emissions sources</a:t>
              </a:r>
            </a:p>
          </p:txBody>
        </p:sp>
        <p:cxnSp>
          <p:nvCxnSpPr>
            <p:cNvPr id="11" name="Straight Arrow Connector 16"/>
            <p:cNvCxnSpPr>
              <a:cxnSpLocks noChangeShapeType="1"/>
              <a:stCxn id="10" idx="3"/>
            </p:cNvCxnSpPr>
            <p:nvPr/>
          </p:nvCxnSpPr>
          <p:spPr bwMode="auto">
            <a:xfrm flipV="1">
              <a:off x="3722440" y="4478455"/>
              <a:ext cx="417512" cy="476"/>
            </a:xfrm>
            <a:prstGeom prst="straightConnector1">
              <a:avLst/>
            </a:prstGeom>
            <a:noFill/>
            <a:ln w="25400" algn="ctr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" name="TextBox 3"/>
          <p:cNvSpPr txBox="1"/>
          <p:nvPr/>
        </p:nvSpPr>
        <p:spPr>
          <a:xfrm>
            <a:off x="539552" y="6066816"/>
            <a:ext cx="803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Eldering, A., and G.R. Cass. 1996. </a:t>
            </a:r>
            <a:r>
              <a:rPr lang="en-US" i="1" dirty="0" smtClean="0"/>
              <a:t>J</a:t>
            </a:r>
            <a:r>
              <a:rPr lang="en-US" i="1" dirty="0"/>
              <a:t>. </a:t>
            </a:r>
            <a:r>
              <a:rPr lang="en-US" i="1" dirty="0" err="1"/>
              <a:t>Geophys</a:t>
            </a:r>
            <a:r>
              <a:rPr lang="en-US" i="1" dirty="0"/>
              <a:t>. Res.</a:t>
            </a:r>
            <a:r>
              <a:rPr lang="en-US" dirty="0"/>
              <a:t> 101: 19343-19369</a:t>
            </a:r>
          </a:p>
        </p:txBody>
      </p:sp>
      <p:sp>
        <p:nvSpPr>
          <p:cNvPr id="9" name="Rectangle 8"/>
          <p:cNvSpPr/>
          <p:nvPr/>
        </p:nvSpPr>
        <p:spPr>
          <a:xfrm>
            <a:off x="180000" y="5130966"/>
            <a:ext cx="885649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spcAft>
                <a:spcPts val="1200"/>
              </a:spcAft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Based </a:t>
            </a:r>
            <a:r>
              <a:rPr lang="en-US" sz="2400" dirty="0"/>
              <a:t>on 10 </a:t>
            </a:r>
            <a:r>
              <a:rPr lang="en-US" sz="2400" dirty="0" smtClean="0"/>
              <a:t>source-type-specific </a:t>
            </a:r>
            <a:r>
              <a:rPr lang="en-US" sz="2400" dirty="0"/>
              <a:t>particle size distributions discussed in Eldering and Cass (1996)</a:t>
            </a:r>
          </a:p>
        </p:txBody>
      </p:sp>
    </p:spTree>
    <p:extLst>
      <p:ext uri="{BB962C8B-B14F-4D97-AF65-F5344CB8AC3E}">
        <p14:creationId xmlns:p14="http://schemas.microsoft.com/office/powerpoint/2010/main" val="9350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3908" y="6093296"/>
            <a:ext cx="444210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48" y="332656"/>
            <a:ext cx="9144000" cy="764704"/>
          </a:xfrm>
        </p:spPr>
        <p:txBody>
          <a:bodyPr/>
          <a:lstStyle/>
          <a:p>
            <a:pPr algn="ctr">
              <a:spcAft>
                <a:spcPts val="2400"/>
              </a:spcAft>
              <a:buClr>
                <a:srgbClr val="008000"/>
              </a:buClr>
              <a:buSzPct val="150000"/>
            </a:pPr>
            <a:r>
              <a:rPr lang="en-US" altLang="en-US" sz="2800" dirty="0" smtClean="0"/>
              <a:t>Current PM Size Disaggregation and Chemical Speciation </a:t>
            </a:r>
            <a:r>
              <a:rPr lang="en-US" altLang="en-US" sz="2800" dirty="0"/>
              <a:t>for </a:t>
            </a:r>
            <a:r>
              <a:rPr lang="en-US" altLang="en-US" sz="2800" dirty="0" smtClean="0"/>
              <a:t>GEM-MACH  (3)</a:t>
            </a:r>
            <a:endParaRPr lang="en-US" altLang="en-US" sz="28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223200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21"/>
          <p:cNvSpPr txBox="1">
            <a:spLocks noChangeArrowheads="1"/>
          </p:cNvSpPr>
          <p:nvPr/>
        </p:nvSpPr>
        <p:spPr bwMode="auto">
          <a:xfrm>
            <a:off x="273908" y="1512000"/>
            <a:ext cx="49888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8A2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smtClean="0">
                <a:solidFill>
                  <a:srgbClr val="0066CC"/>
                </a:solidFill>
              </a:rPr>
              <a:t>Current </a:t>
            </a:r>
            <a:r>
              <a:rPr lang="en-US" altLang="en-US" sz="1800" b="1" dirty="0">
                <a:solidFill>
                  <a:srgbClr val="0066CC"/>
                </a:solidFill>
              </a:rPr>
              <a:t>PM</a:t>
            </a:r>
            <a:r>
              <a:rPr lang="en-US" altLang="en-US" sz="1800" b="1" baseline="-25000" dirty="0">
                <a:solidFill>
                  <a:srgbClr val="0066CC"/>
                </a:solidFill>
              </a:rPr>
              <a:t>2.5</a:t>
            </a:r>
            <a:r>
              <a:rPr lang="en-US" altLang="en-US" sz="1800" b="1" dirty="0">
                <a:solidFill>
                  <a:srgbClr val="0066CC"/>
                </a:solidFill>
              </a:rPr>
              <a:t> Size </a:t>
            </a:r>
            <a:r>
              <a:rPr lang="en-US" altLang="en-US" sz="1800" b="1" dirty="0" smtClean="0">
                <a:solidFill>
                  <a:srgbClr val="0066CC"/>
                </a:solidFill>
              </a:rPr>
              <a:t>Distributions for 3 Broad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smtClean="0">
                <a:solidFill>
                  <a:srgbClr val="0066CC"/>
                </a:solidFill>
              </a:rPr>
              <a:t>Source Types</a:t>
            </a:r>
            <a:endParaRPr lang="en-US" altLang="en-US" sz="1800" b="1" dirty="0">
              <a:solidFill>
                <a:srgbClr val="0066CC"/>
              </a:solidFill>
            </a:endParaRP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6052846" y="1507892"/>
            <a:ext cx="20569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8A2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(Eldering </a:t>
            </a:r>
            <a:r>
              <a:rPr lang="en-US" altLang="en-US" sz="1200" b="1" dirty="0"/>
              <a:t>and Cass, 1996)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9" t="15300" r="31654" b="3531"/>
          <a:stretch>
            <a:fillRect/>
          </a:stretch>
        </p:blipFill>
        <p:spPr bwMode="auto">
          <a:xfrm>
            <a:off x="5196260" y="1779588"/>
            <a:ext cx="3852863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4"/>
          <p:cNvSpPr txBox="1">
            <a:spLocks noChangeArrowheads="1"/>
          </p:cNvSpPr>
          <p:nvPr/>
        </p:nvSpPr>
        <p:spPr bwMode="auto">
          <a:xfrm>
            <a:off x="504000" y="5076000"/>
            <a:ext cx="4584700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8A2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smtClean="0"/>
              <a:t>“AREA</a:t>
            </a:r>
            <a:r>
              <a:rPr lang="en-US" altLang="en-US" sz="1800" b="1" dirty="0"/>
              <a:t>” size distribution is used for all area sources, </a:t>
            </a:r>
            <a:r>
              <a:rPr lang="en-US" altLang="en-US" sz="1800" b="1" dirty="0" smtClean="0"/>
              <a:t>e.g., </a:t>
            </a:r>
            <a:r>
              <a:rPr lang="en-US" altLang="en-US" sz="1800" b="1" dirty="0"/>
              <a:t>PM </a:t>
            </a:r>
            <a:r>
              <a:rPr lang="en-US" altLang="en-US" sz="1800" b="1" dirty="0" smtClean="0"/>
              <a:t>emissions from </a:t>
            </a:r>
            <a:r>
              <a:rPr lang="en-US" altLang="en-US" sz="1800" b="1" dirty="0">
                <a:solidFill>
                  <a:srgbClr val="0066FF"/>
                </a:solidFill>
              </a:rPr>
              <a:t>wood combustion </a:t>
            </a:r>
            <a:r>
              <a:rPr lang="en-US" altLang="en-US" sz="1800" b="1" dirty="0" smtClean="0"/>
              <a:t>are </a:t>
            </a:r>
            <a:r>
              <a:rPr lang="en-US" altLang="en-US" sz="1800" b="1" dirty="0"/>
              <a:t>treated the </a:t>
            </a:r>
            <a:r>
              <a:rPr lang="en-US" altLang="en-US" sz="1800" b="1" dirty="0" smtClean="0"/>
              <a:t>same </a:t>
            </a:r>
            <a:r>
              <a:rPr lang="en-US" altLang="en-US" sz="1800" b="1" dirty="0"/>
              <a:t>as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>
                <a:solidFill>
                  <a:srgbClr val="008000"/>
                </a:solidFill>
              </a:rPr>
              <a:t>road </a:t>
            </a:r>
            <a:r>
              <a:rPr lang="en-US" altLang="en-US" sz="1800" b="1" dirty="0" smtClean="0">
                <a:solidFill>
                  <a:srgbClr val="008000"/>
                </a:solidFill>
              </a:rPr>
              <a:t>dust</a:t>
            </a:r>
            <a:r>
              <a:rPr lang="en-US" altLang="en-US" sz="1800" b="1" dirty="0" smtClean="0"/>
              <a:t>! </a:t>
            </a:r>
            <a:endParaRPr lang="en-US" altLang="en-US" sz="1800" b="1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7191692" y="3573016"/>
            <a:ext cx="1479277" cy="936104"/>
          </a:xfrm>
          <a:prstGeom prst="rect">
            <a:avLst/>
          </a:prstGeom>
          <a:noFill/>
          <a:ln w="57150" cap="flat" cmpd="sng" algn="ctr">
            <a:solidFill>
              <a:srgbClr val="008E4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519255" y="4448263"/>
            <a:ext cx="1551285" cy="936104"/>
          </a:xfrm>
          <a:prstGeom prst="rect">
            <a:avLst/>
          </a:prstGeom>
          <a:noFill/>
          <a:ln w="57150" cap="flat" cmpd="sng" algn="ctr">
            <a:solidFill>
              <a:srgbClr val="507BD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7" name="Straight Arrow Connector 26"/>
          <p:cNvCxnSpPr>
            <a:cxnSpLocks noChangeShapeType="1"/>
          </p:cNvCxnSpPr>
          <p:nvPr/>
        </p:nvCxnSpPr>
        <p:spPr bwMode="auto">
          <a:xfrm flipV="1">
            <a:off x="2051720" y="4365104"/>
            <a:ext cx="5256584" cy="1728192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8"/>
          <p:cNvCxnSpPr>
            <a:cxnSpLocks noChangeShapeType="1"/>
          </p:cNvCxnSpPr>
          <p:nvPr/>
        </p:nvCxnSpPr>
        <p:spPr bwMode="auto">
          <a:xfrm flipV="1">
            <a:off x="2555776" y="4797152"/>
            <a:ext cx="2963479" cy="936105"/>
          </a:xfrm>
          <a:prstGeom prst="straightConnector1">
            <a:avLst/>
          </a:prstGeom>
          <a:noFill/>
          <a:ln w="25400" algn="ctr">
            <a:solidFill>
              <a:srgbClr val="00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0513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48" y="332656"/>
            <a:ext cx="9144000" cy="764704"/>
          </a:xfrm>
        </p:spPr>
        <p:txBody>
          <a:bodyPr/>
          <a:lstStyle/>
          <a:p>
            <a:pPr algn="ctr">
              <a:spcAft>
                <a:spcPts val="2400"/>
              </a:spcAft>
              <a:buClr>
                <a:srgbClr val="008000"/>
              </a:buClr>
              <a:buSzPct val="150000"/>
            </a:pPr>
            <a:r>
              <a:rPr lang="en-US" altLang="en-US" sz="2800" dirty="0"/>
              <a:t>Current PM </a:t>
            </a:r>
            <a:r>
              <a:rPr lang="en-US" altLang="en-US" sz="2800" dirty="0" smtClean="0"/>
              <a:t>Size Disaggregation and Chemical Speciation </a:t>
            </a:r>
            <a:r>
              <a:rPr lang="en-US" altLang="en-US" sz="2800" dirty="0"/>
              <a:t>for </a:t>
            </a:r>
            <a:r>
              <a:rPr lang="en-US" altLang="en-US" sz="2800" dirty="0" smtClean="0"/>
              <a:t>GEM-MACH  (4)</a:t>
            </a:r>
            <a:endParaRPr lang="en-US" alt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80000" y="1556792"/>
            <a:ext cx="8856496" cy="39549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PM chemical speciation is based on PM speciation profiles obtained from the EPA SPECIATE database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91 </a:t>
            </a:r>
            <a:r>
              <a:rPr lang="en-US" sz="2400" dirty="0" smtClean="0"/>
              <a:t>PM speciation profiles are used for splitting PM emissions into </a:t>
            </a:r>
            <a:r>
              <a:rPr lang="en-US" sz="2400" b="1" dirty="0" smtClean="0">
                <a:solidFill>
                  <a:srgbClr val="FF0000"/>
                </a:solidFill>
              </a:rPr>
              <a:t>six</a:t>
            </a:r>
            <a:r>
              <a:rPr lang="en-US" sz="2400" dirty="0" smtClean="0"/>
              <a:t> model PM chemical components:</a:t>
            </a:r>
          </a:p>
          <a:p>
            <a:pPr lvl="2" indent="-457200"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50000"/>
            </a:pPr>
            <a:r>
              <a:rPr lang="en-US" sz="2400" dirty="0" smtClean="0"/>
              <a:t>     Sulfate (SU),  Nitrate </a:t>
            </a:r>
            <a:r>
              <a:rPr lang="en-US" sz="2400" dirty="0"/>
              <a:t>(NI), </a:t>
            </a:r>
            <a:r>
              <a:rPr lang="en-US" sz="2400" dirty="0" smtClean="0"/>
              <a:t> Ammonium </a:t>
            </a:r>
            <a:r>
              <a:rPr lang="en-US" sz="2400" dirty="0"/>
              <a:t>(AM), </a:t>
            </a:r>
            <a:r>
              <a:rPr lang="en-US" sz="2400" dirty="0" smtClean="0"/>
              <a:t>             Elemental Carbon (EC),  Organic </a:t>
            </a:r>
            <a:r>
              <a:rPr lang="en-US" sz="2400" dirty="0"/>
              <a:t>Matter (OM), </a:t>
            </a:r>
            <a:r>
              <a:rPr lang="en-US" sz="2400" dirty="0" smtClean="0"/>
              <a:t> and          Crustal Material (CM = PM  - SU - </a:t>
            </a:r>
            <a:r>
              <a:rPr lang="en-US" sz="2400" dirty="0"/>
              <a:t>NI - AM – EC - </a:t>
            </a:r>
            <a:r>
              <a:rPr lang="en-US" sz="2400" dirty="0" smtClean="0"/>
              <a:t>OM) 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/>
              <a:t>PM size </a:t>
            </a:r>
            <a:r>
              <a:rPr lang="en-US" sz="2400" dirty="0" smtClean="0"/>
              <a:t>disaggregation </a:t>
            </a:r>
            <a:r>
              <a:rPr lang="en-US" sz="2400" dirty="0"/>
              <a:t>is </a:t>
            </a:r>
            <a:r>
              <a:rPr lang="en-US" sz="2400" dirty="0" smtClean="0"/>
              <a:t>assumed to be </a:t>
            </a:r>
            <a:r>
              <a:rPr lang="en-US" sz="2400" b="1" dirty="0" smtClean="0">
                <a:solidFill>
                  <a:srgbClr val="FF0000"/>
                </a:solidFill>
              </a:rPr>
              <a:t>independent</a:t>
            </a:r>
            <a:r>
              <a:rPr lang="en-US" sz="2400" dirty="0" smtClean="0"/>
              <a:t> of PM chemical speciation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37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6165304"/>
            <a:ext cx="864096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48" y="332656"/>
            <a:ext cx="9144000" cy="764704"/>
          </a:xfrm>
        </p:spPr>
        <p:txBody>
          <a:bodyPr/>
          <a:lstStyle/>
          <a:p>
            <a:pPr algn="ctr">
              <a:spcAft>
                <a:spcPts val="2400"/>
              </a:spcAft>
              <a:buClr>
                <a:srgbClr val="008000"/>
              </a:buClr>
              <a:buSzPct val="150000"/>
            </a:pPr>
            <a:r>
              <a:rPr lang="en-US" altLang="en-US" sz="2800" dirty="0"/>
              <a:t>Compilation of the </a:t>
            </a:r>
            <a:r>
              <a:rPr lang="en-US" altLang="en-US" sz="2800" dirty="0" smtClean="0"/>
              <a:t>NEW PM Size </a:t>
            </a:r>
            <a:br>
              <a:rPr lang="en-US" altLang="en-US" sz="2800" dirty="0" smtClean="0"/>
            </a:br>
            <a:r>
              <a:rPr lang="en-US" altLang="en-US" sz="2800" dirty="0" smtClean="0"/>
              <a:t>Distribution </a:t>
            </a:r>
            <a:r>
              <a:rPr lang="en-US" altLang="en-US" sz="2800" dirty="0"/>
              <a:t>Profile </a:t>
            </a:r>
            <a:r>
              <a:rPr lang="en-US" altLang="en-US" sz="2800" dirty="0" smtClean="0"/>
              <a:t>Library  (1)  </a:t>
            </a:r>
            <a:endParaRPr lang="en-US" alt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80000" y="1628800"/>
            <a:ext cx="8856496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Ultimate goal is to create a size disaggregation profile for each of the 91 PM speciation profiles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100</a:t>
            </a:r>
            <a:r>
              <a:rPr lang="en-US" sz="2400" b="1" dirty="0">
                <a:solidFill>
                  <a:srgbClr val="FF0000"/>
                </a:solidFill>
              </a:rPr>
              <a:t>+</a:t>
            </a:r>
            <a:r>
              <a:rPr lang="en-US" sz="2400" dirty="0"/>
              <a:t> </a:t>
            </a:r>
            <a:r>
              <a:rPr lang="en-US" sz="2400" dirty="0" smtClean="0"/>
              <a:t>publications were reviewed </a:t>
            </a:r>
            <a:r>
              <a:rPr lang="en-US" sz="2400" dirty="0"/>
              <a:t>for PM size distribution </a:t>
            </a:r>
            <a:r>
              <a:rPr lang="en-US" sz="2400" dirty="0" smtClean="0"/>
              <a:t>data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/>
              <a:t>PM size distribution </a:t>
            </a:r>
            <a:r>
              <a:rPr lang="en-US" sz="2400" dirty="0" smtClean="0"/>
              <a:t>profiles representing </a:t>
            </a:r>
            <a:r>
              <a:rPr lang="en-US" sz="2400" b="1" dirty="0" smtClean="0">
                <a:solidFill>
                  <a:srgbClr val="FF0000"/>
                </a:solidFill>
              </a:rPr>
              <a:t>32</a:t>
            </a:r>
            <a:r>
              <a:rPr lang="en-US" sz="2400" dirty="0" smtClean="0"/>
              <a:t> of the 91 PM speciation profiles were identified from </a:t>
            </a:r>
            <a:r>
              <a:rPr lang="en-US" sz="2400" dirty="0"/>
              <a:t>95 publications</a:t>
            </a:r>
            <a:endParaRPr lang="en-US" sz="2400" dirty="0" smtClean="0"/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Graphical </a:t>
            </a:r>
            <a:r>
              <a:rPr lang="en-US" sz="2400" dirty="0"/>
              <a:t>digitizing </a:t>
            </a:r>
            <a:r>
              <a:rPr lang="en-US" sz="2400" dirty="0" smtClean="0"/>
              <a:t>software (</a:t>
            </a:r>
            <a:r>
              <a:rPr lang="en-US" sz="2400" dirty="0" err="1" smtClean="0"/>
              <a:t>Engauge</a:t>
            </a:r>
            <a:r>
              <a:rPr lang="en-US" sz="2400" dirty="0" smtClean="0"/>
              <a:t> </a:t>
            </a:r>
            <a:r>
              <a:rPr lang="en-US" sz="2400" dirty="0"/>
              <a:t>Digitizer and </a:t>
            </a:r>
            <a:r>
              <a:rPr lang="en-US" sz="2400" dirty="0" err="1"/>
              <a:t>WebPlot</a:t>
            </a:r>
            <a:r>
              <a:rPr lang="en-US" sz="2400" dirty="0"/>
              <a:t> </a:t>
            </a:r>
            <a:r>
              <a:rPr lang="en-US" sz="2400" dirty="0" smtClean="0"/>
              <a:t>Digitizer) was </a:t>
            </a:r>
            <a:r>
              <a:rPr lang="en-US" sz="2400" dirty="0"/>
              <a:t>used to transform </a:t>
            </a:r>
            <a:r>
              <a:rPr lang="en-US" sz="2400" dirty="0" smtClean="0"/>
              <a:t>PM size </a:t>
            </a:r>
            <a:r>
              <a:rPr lang="en-US" sz="2400" dirty="0"/>
              <a:t>distribution plot images from </a:t>
            </a:r>
            <a:r>
              <a:rPr lang="en-US" sz="2400" dirty="0" smtClean="0"/>
              <a:t>paper versions </a:t>
            </a:r>
            <a:r>
              <a:rPr lang="en-US" sz="2400" dirty="0"/>
              <a:t>to .CSV files</a:t>
            </a:r>
          </a:p>
          <a:p>
            <a:pPr marL="342900" indent="-342900">
              <a:spcBef>
                <a:spcPct val="0"/>
              </a:spcBef>
              <a:spcAft>
                <a:spcPts val="1200"/>
              </a:spcAft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Units transformations were required from various types of measurement data to the model representation as mass size distribution in Stokes diameter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471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48" y="332656"/>
            <a:ext cx="9144000" cy="764704"/>
          </a:xfrm>
        </p:spPr>
        <p:txBody>
          <a:bodyPr/>
          <a:lstStyle/>
          <a:p>
            <a:pPr algn="ctr">
              <a:spcAft>
                <a:spcPts val="2400"/>
              </a:spcAft>
              <a:buClr>
                <a:srgbClr val="008000"/>
              </a:buClr>
              <a:buSzPct val="150000"/>
            </a:pPr>
            <a:r>
              <a:rPr lang="en-US" altLang="en-US" sz="2800" dirty="0"/>
              <a:t>Compilation of the </a:t>
            </a:r>
            <a:r>
              <a:rPr lang="en-US" altLang="en-US" sz="2800" dirty="0" smtClean="0"/>
              <a:t>NEW PM Size </a:t>
            </a:r>
            <a:br>
              <a:rPr lang="en-US" altLang="en-US" sz="2800" dirty="0" smtClean="0"/>
            </a:br>
            <a:r>
              <a:rPr lang="en-US" altLang="en-US" sz="2800" dirty="0" smtClean="0"/>
              <a:t>Distribution </a:t>
            </a:r>
            <a:r>
              <a:rPr lang="en-US" altLang="en-US" sz="2800" dirty="0"/>
              <a:t>Profile </a:t>
            </a:r>
            <a:r>
              <a:rPr lang="en-US" altLang="en-US" sz="2800" dirty="0" smtClean="0"/>
              <a:t>Library  (2)</a:t>
            </a:r>
            <a:endParaRPr lang="en-US" alt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80000" y="1484784"/>
            <a:ext cx="885649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spcAft>
                <a:spcPts val="1200"/>
              </a:spcAft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Different </a:t>
            </a:r>
            <a:r>
              <a:rPr lang="en-US" sz="2400" dirty="0"/>
              <a:t>measurement methods </a:t>
            </a:r>
            <a:r>
              <a:rPr lang="en-US" sz="2400" dirty="0" smtClean="0"/>
              <a:t>give different diameter </a:t>
            </a:r>
            <a:r>
              <a:rPr lang="en-US" sz="2400" dirty="0"/>
              <a:t>types, commonly </a:t>
            </a:r>
            <a:r>
              <a:rPr lang="en-US" sz="2400" dirty="0" smtClean="0"/>
              <a:t>aerodynamic diameter and </a:t>
            </a:r>
            <a:r>
              <a:rPr lang="en-US" sz="2400" dirty="0"/>
              <a:t>electrical mobility </a:t>
            </a:r>
            <a:r>
              <a:rPr lang="en-US" sz="2400" dirty="0" smtClean="0"/>
              <a:t>diameter</a:t>
            </a:r>
            <a:r>
              <a:rPr lang="en-US" sz="2400" dirty="0"/>
              <a:t>, but model uses Stokes </a:t>
            </a:r>
            <a:r>
              <a:rPr lang="en-US" sz="2400" dirty="0" smtClean="0"/>
              <a:t>diameter 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8269" t="24448" r="33334" b="8467"/>
          <a:stretch/>
        </p:blipFill>
        <p:spPr bwMode="auto">
          <a:xfrm>
            <a:off x="135015" y="2812005"/>
            <a:ext cx="4538452" cy="32894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069" y="6243781"/>
            <a:ext cx="556530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CA" sz="1600" dirty="0"/>
              <a:t>https://courses.washington.edu/envh431/files/3.aerosol.pdf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256" t="3007" r="2769" b="3007"/>
          <a:stretch/>
        </p:blipFill>
        <p:spPr>
          <a:xfrm>
            <a:off x="4768115" y="2917024"/>
            <a:ext cx="4392488" cy="32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3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5627" y="5745394"/>
            <a:ext cx="8866576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600" dirty="0"/>
              <a:t> </a:t>
            </a:r>
            <a:endParaRPr lang="en-CA" sz="6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48" y="332656"/>
            <a:ext cx="9144000" cy="764704"/>
          </a:xfrm>
        </p:spPr>
        <p:txBody>
          <a:bodyPr/>
          <a:lstStyle/>
          <a:p>
            <a:pPr algn="ctr">
              <a:spcAft>
                <a:spcPts val="2400"/>
              </a:spcAft>
              <a:buClr>
                <a:srgbClr val="008000"/>
              </a:buClr>
              <a:buSzPct val="150000"/>
            </a:pPr>
            <a:r>
              <a:rPr lang="en-US" altLang="en-US" sz="2800" dirty="0"/>
              <a:t>Compilation of the </a:t>
            </a:r>
            <a:r>
              <a:rPr lang="en-US" altLang="en-US" sz="2800" dirty="0" smtClean="0"/>
              <a:t>NEW PM Size </a:t>
            </a:r>
            <a:br>
              <a:rPr lang="en-US" altLang="en-US" sz="2800" dirty="0" smtClean="0"/>
            </a:br>
            <a:r>
              <a:rPr lang="en-US" altLang="en-US" sz="2800" dirty="0" smtClean="0"/>
              <a:t>Distribution Profile </a:t>
            </a:r>
            <a:r>
              <a:rPr lang="en-US" altLang="en-US" sz="2800" dirty="0"/>
              <a:t>Library </a:t>
            </a:r>
            <a:r>
              <a:rPr lang="en-US" altLang="en-US" sz="2800" dirty="0" smtClean="0"/>
              <a:t> (3)</a:t>
            </a:r>
            <a:endParaRPr lang="en-US" alt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56757" y="1419971"/>
            <a:ext cx="8856496" cy="33393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95000"/>
              </a:lnSpc>
              <a:spcBef>
                <a:spcPct val="0"/>
              </a:spcBef>
              <a:spcAft>
                <a:spcPts val="500"/>
              </a:spcAft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Measurements of PM size distribution may be number, volume, or mass but model requires mass distribution</a:t>
            </a:r>
          </a:p>
          <a:p>
            <a:pPr marL="342900" indent="-342900">
              <a:spcBef>
                <a:spcPct val="0"/>
              </a:spcBef>
              <a:spcAft>
                <a:spcPts val="500"/>
              </a:spcAft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Particle density is needed for various conversions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Density of model PM species (g cm</a:t>
            </a:r>
            <a:r>
              <a:rPr lang="en-US" sz="2400" baseline="30000" dirty="0" smtClean="0"/>
              <a:t>-3</a:t>
            </a:r>
            <a:r>
              <a:rPr lang="en-US" sz="2400" dirty="0" smtClean="0"/>
              <a:t>):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50000"/>
            </a:pPr>
            <a:endParaRPr lang="en-US" sz="2400" dirty="0" smtClean="0"/>
          </a:p>
          <a:p>
            <a:pPr marL="342900" indent="-34290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Average weighted particle density </a:t>
            </a:r>
            <a:r>
              <a:rPr lang="en-US" sz="2400" dirty="0" smtClean="0"/>
              <a:t>for each PM speciation profile was calculated based on the relative fractions of 6 model PM chemical components, e.g., </a:t>
            </a:r>
            <a:r>
              <a:rPr lang="en-CA" sz="2400" dirty="0">
                <a:solidFill>
                  <a:srgbClr val="00B0F0"/>
                </a:solidFill>
              </a:rPr>
              <a:t>Agricultural Burning </a:t>
            </a:r>
            <a:endParaRPr lang="en-US" sz="2400" dirty="0">
              <a:solidFill>
                <a:srgbClr val="00B0F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138353"/>
              </p:ext>
            </p:extLst>
          </p:nvPr>
        </p:nvGraphicFramePr>
        <p:xfrm>
          <a:off x="720000" y="3024000"/>
          <a:ext cx="6336702" cy="567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6117">
                  <a:extLst>
                    <a:ext uri="{9D8B030D-6E8A-4147-A177-3AD203B41FA5}">
                      <a16:colId xmlns:a16="http://schemas.microsoft.com/office/drawing/2014/main" val="74007275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210179857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768312111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1525232897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3713061046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400944731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u="none" strike="noStrike" dirty="0">
                          <a:effectLst/>
                        </a:rPr>
                        <a:t>SU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u="none" strike="noStrike" dirty="0" smtClean="0">
                          <a:effectLst/>
                        </a:rPr>
                        <a:t>NI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u="none" strike="noStrike" dirty="0" smtClean="0">
                          <a:effectLst/>
                        </a:rPr>
                        <a:t>AM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u="none" strike="noStrike">
                          <a:effectLst/>
                        </a:rPr>
                        <a:t>EC</a:t>
                      </a:r>
                      <a:endParaRPr lang="en-CA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u="none" strike="noStrike">
                          <a:effectLst/>
                        </a:rPr>
                        <a:t>OM</a:t>
                      </a:r>
                      <a:endParaRPr lang="en-CA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u="none" strike="noStrike">
                          <a:effectLst/>
                        </a:rPr>
                        <a:t>CM</a:t>
                      </a:r>
                      <a:endParaRPr lang="en-CA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498255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u="none" strike="noStrike" dirty="0">
                          <a:effectLst/>
                        </a:rPr>
                        <a:t>1.769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u="none" strike="noStrike" dirty="0">
                          <a:effectLst/>
                        </a:rPr>
                        <a:t>1.725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u="none" strike="noStrike" dirty="0">
                          <a:effectLst/>
                        </a:rPr>
                        <a:t>1.7543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u="none" strike="noStrike" dirty="0">
                          <a:effectLst/>
                        </a:rPr>
                        <a:t>1.5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u="none" strike="noStrike" dirty="0">
                          <a:effectLst/>
                        </a:rPr>
                        <a:t>1.3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u="none" strike="noStrike" dirty="0">
                          <a:effectLst/>
                        </a:rPr>
                        <a:t>2.65</a:t>
                      </a:r>
                      <a:endParaRPr lang="en-CA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843017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5628"/>
              </p:ext>
            </p:extLst>
          </p:nvPr>
        </p:nvGraphicFramePr>
        <p:xfrm>
          <a:off x="720000" y="4716000"/>
          <a:ext cx="7416824" cy="2117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125069592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5668622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422178770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776657091"/>
                    </a:ext>
                  </a:extLst>
                </a:gridCol>
              </a:tblGrid>
              <a:tr h="343729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u="none" strike="noStrike" dirty="0">
                          <a:effectLst/>
                          <a:latin typeface="+mn-lt"/>
                        </a:rPr>
                        <a:t>PM Species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u="none" strike="noStrike" dirty="0" smtClean="0">
                          <a:effectLst/>
                          <a:latin typeface="+mn-lt"/>
                        </a:rPr>
                        <a:t>Density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u="none" strike="noStrike" dirty="0">
                          <a:effectLst/>
                          <a:latin typeface="+mn-lt"/>
                        </a:rPr>
                        <a:t>Fraction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u="none" strike="noStrike" dirty="0">
                          <a:effectLst/>
                          <a:latin typeface="+mn-lt"/>
                        </a:rPr>
                        <a:t>Weighted </a:t>
                      </a:r>
                      <a:r>
                        <a:rPr lang="en-CA" sz="1600" b="1" u="none" strike="noStrike" dirty="0" smtClean="0">
                          <a:effectLst/>
                          <a:latin typeface="+mn-lt"/>
                        </a:rPr>
                        <a:t>Density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210717"/>
                  </a:ext>
                </a:extLst>
              </a:tr>
              <a:tr h="236117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 dirty="0">
                          <a:effectLst/>
                          <a:latin typeface="+mn-lt"/>
                        </a:rPr>
                        <a:t>SU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 dirty="0">
                          <a:effectLst/>
                          <a:latin typeface="+mn-lt"/>
                        </a:rPr>
                        <a:t>1.769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 dirty="0">
                          <a:effectLst/>
                          <a:latin typeface="+mn-lt"/>
                        </a:rPr>
                        <a:t>0.016456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 dirty="0">
                          <a:effectLst/>
                          <a:latin typeface="+mn-lt"/>
                        </a:rPr>
                        <a:t>0.029111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9952175"/>
                  </a:ext>
                </a:extLst>
              </a:tr>
              <a:tr h="236117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 dirty="0" smtClean="0">
                          <a:effectLst/>
                          <a:latin typeface="+mn-lt"/>
                        </a:rPr>
                        <a:t>NI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  <a:latin typeface="+mn-lt"/>
                        </a:rPr>
                        <a:t>1.725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 dirty="0">
                          <a:effectLst/>
                          <a:latin typeface="+mn-lt"/>
                        </a:rPr>
                        <a:t>0.0035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 dirty="0">
                          <a:effectLst/>
                          <a:latin typeface="+mn-lt"/>
                        </a:rPr>
                        <a:t>0.006038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5383745"/>
                  </a:ext>
                </a:extLst>
              </a:tr>
              <a:tr h="236117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 dirty="0" smtClean="0">
                          <a:effectLst/>
                          <a:latin typeface="+mn-lt"/>
                        </a:rPr>
                        <a:t>AM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  <a:latin typeface="+mn-lt"/>
                        </a:rPr>
                        <a:t>1.7543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 dirty="0">
                          <a:effectLst/>
                          <a:latin typeface="+mn-lt"/>
                        </a:rPr>
                        <a:t>0.018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 dirty="0">
                          <a:effectLst/>
                          <a:latin typeface="+mn-lt"/>
                        </a:rPr>
                        <a:t>0.031577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7536323"/>
                  </a:ext>
                </a:extLst>
              </a:tr>
              <a:tr h="236117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 dirty="0">
                          <a:effectLst/>
                          <a:latin typeface="+mn-lt"/>
                        </a:rPr>
                        <a:t>EC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  <a:latin typeface="+mn-lt"/>
                        </a:rPr>
                        <a:t>1.5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 dirty="0">
                          <a:effectLst/>
                          <a:latin typeface="+mn-lt"/>
                        </a:rPr>
                        <a:t>0.109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 dirty="0">
                          <a:effectLst/>
                          <a:latin typeface="+mn-lt"/>
                        </a:rPr>
                        <a:t>0.1635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5061917"/>
                  </a:ext>
                </a:extLst>
              </a:tr>
              <a:tr h="236117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  <a:latin typeface="+mn-lt"/>
                        </a:rPr>
                        <a:t>PC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  <a:latin typeface="+mn-lt"/>
                        </a:rPr>
                        <a:t>1.3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 dirty="0">
                          <a:effectLst/>
                          <a:latin typeface="+mn-lt"/>
                        </a:rPr>
                        <a:t>0.65994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 dirty="0">
                          <a:effectLst/>
                          <a:latin typeface="+mn-lt"/>
                        </a:rPr>
                        <a:t>0.857922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1641742"/>
                  </a:ext>
                </a:extLst>
              </a:tr>
              <a:tr h="236117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  <a:latin typeface="+mn-lt"/>
                        </a:rPr>
                        <a:t>CM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  <a:latin typeface="+mn-lt"/>
                        </a:rPr>
                        <a:t>2.65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 dirty="0">
                          <a:effectLst/>
                          <a:latin typeface="+mn-lt"/>
                        </a:rPr>
                        <a:t>0.193104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 dirty="0">
                          <a:effectLst/>
                          <a:latin typeface="+mn-lt"/>
                        </a:rPr>
                        <a:t>0.511726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8967841"/>
                  </a:ext>
                </a:extLst>
              </a:tr>
              <a:tr h="236117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Average </a:t>
                      </a:r>
                      <a:r>
                        <a:rPr lang="en-CA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Weighted Density</a:t>
                      </a:r>
                      <a:endParaRPr lang="en-CA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1.599873</a:t>
                      </a:r>
                      <a:endParaRPr lang="en-CA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6867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13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ECCC_Branding_PPT_Template_EN.potx" id="{426B9ED9-5650-45E1-A7BD-0FBD54976D4D}" vid="{84679E34-27DB-4398-8304-F4999F5C3709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ECCC_Branding_PPT_Template_EN.potx" id="{426B9ED9-5650-45E1-A7BD-0FBD54976D4D}" vid="{84679E34-27DB-4398-8304-F4999F5C3709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ranch xmlns="acbb3e5d-5d9a-41a2-b23c-a652c639d82c" xsi:nil="true"/>
    <URL_x0020_of_x0020_the_x0020_document xmlns="acbb3e5d-5d9a-41a2-b23c-a652c639d82c">
      <Url xsi:nil="true"/>
      <Description xsi:nil="true"/>
    </URL_x0020_of_x0020_the_x0020_document>
    <Zone xmlns="acbb3e5d-5d9a-41a2-b23c-a652c639d82c">AE-VE</Zone>
    <Last_x0020_Updates xmlns="acbb3e5d-5d9a-41a2-b23c-a652c639d82c" xsi:nil="true"/>
    <URL xmlns="acbb3e5d-5d9a-41a2-b23c-a652c639d82c">
      <Url xsi:nil="true"/>
      <Description xsi:nil="true"/>
    </URL>
    <Type_x0020_of_x0020_Document xmlns="acbb3e5d-5d9a-41a2-b23c-a652c639d82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D0B20BB41BF245A74357C5242D202F" ma:contentTypeVersion="9" ma:contentTypeDescription="Create a new document." ma:contentTypeScope="" ma:versionID="1148316a3427ca7df95b001eed000108">
  <xsd:schema xmlns:xsd="http://www.w3.org/2001/XMLSchema" xmlns:xs="http://www.w3.org/2001/XMLSchema" xmlns:p="http://schemas.microsoft.com/office/2006/metadata/properties" xmlns:ns3="acbb3e5d-5d9a-41a2-b23c-a652c639d82c" xmlns:ns4="b6e7370b-7179-4676-9a6f-0d2482e7e8cc" targetNamespace="http://schemas.microsoft.com/office/2006/metadata/properties" ma:root="true" ma:fieldsID="32cad87bd855cd45648e784504747f93" ns3:_="" ns4:_="">
    <xsd:import namespace="acbb3e5d-5d9a-41a2-b23c-a652c639d82c"/>
    <xsd:import namespace="b6e7370b-7179-4676-9a6f-0d2482e7e8cc"/>
    <xsd:element name="properties">
      <xsd:complexType>
        <xsd:sequence>
          <xsd:element name="documentManagement">
            <xsd:complexType>
              <xsd:all>
                <xsd:element ref="ns3:Type_x0020_of_x0020_Document" minOccurs="0"/>
                <xsd:element ref="ns3:Branch" minOccurs="0"/>
                <xsd:element ref="ns3:Zone" minOccurs="0"/>
                <xsd:element ref="ns3:URL" minOccurs="0"/>
                <xsd:element ref="ns3:URL_x0020_of_x0020_the_x0020_document" minOccurs="0"/>
                <xsd:element ref="ns3:Last_x0020_Updates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bb3e5d-5d9a-41a2-b23c-a652c639d82c" elementFormDefault="qualified">
    <xsd:import namespace="http://schemas.microsoft.com/office/2006/documentManagement/types"/>
    <xsd:import namespace="http://schemas.microsoft.com/office/infopath/2007/PartnerControls"/>
    <xsd:element name="Type_x0020_of_x0020_Document" ma:index="9" nillable="true" ma:displayName="Type of Document" ma:format="Dropdown" ma:internalName="Type_x0020_of_x0020_Document">
      <xsd:simpleType>
        <xsd:restriction base="dms:Choice">
          <xsd:enumeration value="Intranet Document Library - Communications Branch"/>
          <xsd:enumeration value="Intranet Document Library - Departmental (Non-Branch Specific)"/>
        </xsd:restriction>
      </xsd:simpleType>
    </xsd:element>
    <xsd:element name="Branch" ma:index="10" nillable="true" ma:displayName="Branch" ma:format="Dropdown" ma:internalName="Branch">
      <xsd:simpleType>
        <xsd:restriction base="dms:Choice">
          <xsd:enumeration value="Audit &amp; Evaluation"/>
          <xsd:enumeration value="Communicaitons"/>
          <xsd:enumeration value="Intranet"/>
        </xsd:restriction>
      </xsd:simpleType>
    </xsd:element>
    <xsd:element name="Zone" ma:index="11" nillable="true" ma:displayName="Zone" ma:default="AE-VE" ma:format="Dropdown" ma:internalName="Zone">
      <xsd:simpleType>
        <xsd:restriction base="dms:Choice">
          <xsd:enumeration value="AE-VE"/>
          <xsd:enumeration value="Communications"/>
          <xsd:enumeration value="Guide"/>
          <xsd:enumeration value="Communautés-Communities"/>
        </xsd:restriction>
      </xsd:simpleType>
    </xsd:element>
    <xsd:element name="URL" ma:index="12" nillable="true" ma:displayName="URL - on Intranet Document Location" ma:description="Please add the link where the document is located on Intranet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URL_x0020_of_x0020_the_x0020_document" ma:index="13" nillable="true" ma:displayName="URL of the document" ma:description="Please add document URL." ma:format="Hyperlink" ma:internalName="URL_x0020_of_x0020_the_x0020_documen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ast_x0020_Updates" ma:index="14" nillable="true" ma:displayName="Last Updates" ma:format="DateOnly" ma:internalName="Last_x0020_Updates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e7370b-7179-4676-9a6f-0d2482e7e8c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 of Document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17B7C4-7C08-4A59-890F-4719C7EEBD0B}">
  <ds:schemaRefs>
    <ds:schemaRef ds:uri="b6e7370b-7179-4676-9a6f-0d2482e7e8c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cbb3e5d-5d9a-41a2-b23c-a652c639d82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FEA80A5-E996-4AFB-AE99-8EED984C9B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C0C9C3-3A14-4746-9B43-88A31BE787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bb3e5d-5d9a-41a2-b23c-a652c639d82c"/>
    <ds:schemaRef ds:uri="b6e7370b-7179-4676-9a6f-0d2482e7e8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16695</TotalTime>
  <Words>1381</Words>
  <Application>Microsoft Office PowerPoint</Application>
  <PresentationFormat>On-screen Show (4:3)</PresentationFormat>
  <Paragraphs>326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 Unicode MS</vt:lpstr>
      <vt:lpstr>Arial</vt:lpstr>
      <vt:lpstr>Calibri</vt:lpstr>
      <vt:lpstr>Times New Roman</vt:lpstr>
      <vt:lpstr>Wingdings</vt:lpstr>
      <vt:lpstr>Office Theme</vt:lpstr>
      <vt:lpstr>1_Office Theme</vt:lpstr>
      <vt:lpstr>1_Custom Design</vt:lpstr>
      <vt:lpstr>Expansion of a Size Distribution Profile Library for Particulate Matter (PM) Emissions Processing from Three to 32 Source Categories </vt:lpstr>
      <vt:lpstr>outline</vt:lpstr>
      <vt:lpstr>CURRENT PM Size Disaggregation and Chemical Speciation for GEM-MACH  (1)</vt:lpstr>
      <vt:lpstr>CURRENT PM Size Disaggregation and Chemical Speciation for GEM-MACH  (2)</vt:lpstr>
      <vt:lpstr>Current PM Size Disaggregation and Chemical Speciation for GEM-MACH  (3)</vt:lpstr>
      <vt:lpstr>Current PM Size Disaggregation and Chemical Speciation for GEM-MACH  (4)</vt:lpstr>
      <vt:lpstr>Compilation of the NEW PM Size  Distribution Profile Library  (1)  </vt:lpstr>
      <vt:lpstr>Compilation of the NEW PM Size  Distribution Profile Library  (2)</vt:lpstr>
      <vt:lpstr>Compilation of the NEW PM Size  Distribution Profile Library  (3)</vt:lpstr>
      <vt:lpstr>Compilation of the NEW PM Size  Distribution Profile Library  (4) </vt:lpstr>
      <vt:lpstr>Compilation of the NEW PM Size  Distribution Profile Library  (5)  </vt:lpstr>
      <vt:lpstr>Compilation of the NEW PM Size  Distribution Profile Library  (6)</vt:lpstr>
      <vt:lpstr>Creation of combined SMOKE-ready PM Speciation and Size Disaggregation profiles  (1)</vt:lpstr>
      <vt:lpstr>Creation of combined SMOKE-ready PM Speciation and Size Disaggregation profiles  (2)</vt:lpstr>
      <vt:lpstr>Impacts on Processed PM Emissions  (1)</vt:lpstr>
      <vt:lpstr>Impacts on Processed PM Emissions  (2)</vt:lpstr>
      <vt:lpstr>Summary and conclusions  (1)</vt:lpstr>
      <vt:lpstr>Summary and conclusions  (2)</vt:lpstr>
      <vt:lpstr>PowerPoint Presentation</vt:lpstr>
    </vt:vector>
  </TitlesOfParts>
  <Company>Environment Climate Change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Blouin,Maxime [NCR]</dc:creator>
  <cp:lastModifiedBy>Zhang,Junhua [Ontario]</cp:lastModifiedBy>
  <cp:revision>276</cp:revision>
  <cp:lastPrinted>2019-10-18T19:12:02Z</cp:lastPrinted>
  <dcterms:created xsi:type="dcterms:W3CDTF">2019-01-29T14:33:31Z</dcterms:created>
  <dcterms:modified xsi:type="dcterms:W3CDTF">2019-10-20T22:50:32Z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0x01010075D0B20BB41BF245A74357C5242D202F</vt:lpwstr>
  </property>
</Properties>
</file>