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sldIdLst>
    <p:sldId id="256" r:id="rId5"/>
    <p:sldId id="295" r:id="rId6"/>
    <p:sldId id="356" r:id="rId7"/>
    <p:sldId id="282" r:id="rId8"/>
    <p:sldId id="317" r:id="rId9"/>
    <p:sldId id="277" r:id="rId10"/>
    <p:sldId id="319" r:id="rId11"/>
    <p:sldId id="336" r:id="rId12"/>
    <p:sldId id="354" r:id="rId13"/>
    <p:sldId id="322" r:id="rId14"/>
    <p:sldId id="355" r:id="rId15"/>
    <p:sldId id="351" r:id="rId16"/>
    <p:sldId id="313" r:id="rId17"/>
    <p:sldId id="325" r:id="rId18"/>
    <p:sldId id="285" r:id="rId19"/>
    <p:sldId id="284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/>
    <p:restoredTop sz="90673" autoAdjust="0"/>
  </p:normalViewPr>
  <p:slideViewPr>
    <p:cSldViewPr snapToGrid="0">
      <p:cViewPr varScale="1">
        <p:scale>
          <a:sx n="79" d="100"/>
          <a:sy n="79" d="100"/>
        </p:scale>
        <p:origin x="840" y="77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59CCC-EB3C-4617-BA6B-F6A4BC9958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0B96D-E0A0-4968-941A-EC8C8A1338B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sym typeface="Symbol" panose="05050102010706020507" pitchFamily="18" charset="2"/>
            </a:rPr>
            <a:t> </a:t>
          </a:r>
          <a:r>
            <a:rPr lang="en-US" dirty="0"/>
            <a:t>FUTURE AIR QUALITY</a:t>
          </a:r>
        </a:p>
      </dgm:t>
    </dgm:pt>
    <dgm:pt modelId="{B1D85499-DBBF-4BDE-A1A6-379E39FD424D}" type="sibTrans" cxnId="{B4AFEA24-115D-4271-9DAC-BA232EDE7031}">
      <dgm:prSet/>
      <dgm:spPr/>
      <dgm:t>
        <a:bodyPr/>
        <a:lstStyle/>
        <a:p>
          <a:endParaRPr lang="en-US"/>
        </a:p>
      </dgm:t>
    </dgm:pt>
    <dgm:pt modelId="{57B2D163-CF0D-4299-8181-AD8000B32B00}" type="parTrans" cxnId="{B4AFEA24-115D-4271-9DAC-BA232EDE7031}">
      <dgm:prSet/>
      <dgm:spPr/>
      <dgm:t>
        <a:bodyPr/>
        <a:lstStyle/>
        <a:p>
          <a:endParaRPr lang="en-US"/>
        </a:p>
      </dgm:t>
    </dgm:pt>
    <dgm:pt modelId="{0C95294C-889E-46F2-A168-3C8351CA6ADA}">
      <dgm:prSet phldrT="[Text]" custT="1"/>
      <dgm:spPr/>
      <dgm:t>
        <a:bodyPr/>
        <a:lstStyle/>
        <a:p>
          <a:r>
            <a:rPr lang="en-US" sz="1800" dirty="0">
              <a:sym typeface="Symbol" panose="05050102010706020507" pitchFamily="18" charset="2"/>
            </a:rPr>
            <a:t> </a:t>
          </a:r>
          <a:r>
            <a:rPr lang="en-US" sz="1800" dirty="0"/>
            <a:t>ANTHROPOGENIC EMISSIONS</a:t>
          </a:r>
        </a:p>
      </dgm:t>
    </dgm:pt>
    <dgm:pt modelId="{551720A5-94DB-4C58-96DC-CE7BD767C5A4}" type="sibTrans" cxnId="{34EB565B-3457-4585-A52C-80E013AB0134}">
      <dgm:prSet/>
      <dgm:spPr/>
      <dgm:t>
        <a:bodyPr/>
        <a:lstStyle/>
        <a:p>
          <a:endParaRPr lang="en-US"/>
        </a:p>
      </dgm:t>
    </dgm:pt>
    <dgm:pt modelId="{3C26C05C-2FEE-4145-94D3-4D18782A7E1F}" type="parTrans" cxnId="{34EB565B-3457-4585-A52C-80E013AB013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B1A8373-6D56-4A64-9444-3669EE218D0B}">
      <dgm:prSet phldrT="[Text]" custT="1"/>
      <dgm:spPr/>
      <dgm:t>
        <a:bodyPr/>
        <a:lstStyle/>
        <a:p>
          <a:r>
            <a:rPr lang="en-US" sz="2000" dirty="0">
              <a:sym typeface="Symbol" panose="05050102010706020507" pitchFamily="18" charset="2"/>
            </a:rPr>
            <a:t> </a:t>
          </a:r>
          <a:r>
            <a:rPr lang="en-US" sz="2000" dirty="0"/>
            <a:t>NATURAL EMISSIONS</a:t>
          </a:r>
        </a:p>
      </dgm:t>
    </dgm:pt>
    <dgm:pt modelId="{50CE6581-F6E1-4F8E-A9E8-E307ABFE8CA0}" type="sibTrans" cxnId="{84AD6400-E9FF-4B98-B8CE-959CEFC11D57}">
      <dgm:prSet/>
      <dgm:spPr/>
      <dgm:t>
        <a:bodyPr/>
        <a:lstStyle/>
        <a:p>
          <a:endParaRPr lang="en-US"/>
        </a:p>
      </dgm:t>
    </dgm:pt>
    <dgm:pt modelId="{955DFBB1-E050-4AAD-B71A-87AE4C8D2395}" type="parTrans" cxnId="{84AD6400-E9FF-4B98-B8CE-959CEFC11D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445ACA4-825B-4E73-A232-C469AB9C0283}">
      <dgm:prSet phldrT="[Text]" custT="1"/>
      <dgm:spPr/>
      <dgm:t>
        <a:bodyPr/>
        <a:lstStyle/>
        <a:p>
          <a:r>
            <a:rPr lang="en-US" sz="1800" dirty="0">
              <a:sym typeface="Symbol" panose="05050102010706020507" pitchFamily="18" charset="2"/>
            </a:rPr>
            <a:t> </a:t>
          </a:r>
          <a:r>
            <a:rPr lang="en-US" sz="2000" dirty="0"/>
            <a:t>METEOROLOGY</a:t>
          </a:r>
          <a:endParaRPr lang="en-US" sz="1800" dirty="0"/>
        </a:p>
      </dgm:t>
    </dgm:pt>
    <dgm:pt modelId="{FEDE90C7-18D3-4007-B14F-D43EC708BC16}" type="sibTrans" cxnId="{558ED354-97F4-44EF-9BA1-1C1D7BB3378F}">
      <dgm:prSet/>
      <dgm:spPr/>
      <dgm:t>
        <a:bodyPr/>
        <a:lstStyle/>
        <a:p>
          <a:endParaRPr lang="en-US"/>
        </a:p>
      </dgm:t>
    </dgm:pt>
    <dgm:pt modelId="{46ED6A54-9BE4-493D-A88D-64278FDB076B}" type="parTrans" cxnId="{558ED354-97F4-44EF-9BA1-1C1D7BB3378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0C19E75-0DE3-48B2-AE3D-7EDD8080AB29}" type="pres">
      <dgm:prSet presAssocID="{93859CCC-EB3C-4617-BA6B-F6A4BC9958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FE00DE-A891-40F2-AAC7-A1BCB895E6E9}" type="pres">
      <dgm:prSet presAssocID="{7CA0B96D-E0A0-4968-941A-EC8C8A1338B0}" presName="centerShape" presStyleLbl="node0" presStyleIdx="0" presStyleCnt="1"/>
      <dgm:spPr/>
    </dgm:pt>
    <dgm:pt modelId="{4C50B9D5-26F6-436F-8F71-B7B6A93F6B39}" type="pres">
      <dgm:prSet presAssocID="{3C26C05C-2FEE-4145-94D3-4D18782A7E1F}" presName="parTrans" presStyleLbl="bgSibTrans2D1" presStyleIdx="0" presStyleCnt="3" custScaleX="108079"/>
      <dgm:spPr/>
    </dgm:pt>
    <dgm:pt modelId="{A12CCEEC-DA2B-49BE-B5DE-CA73E372D59E}" type="pres">
      <dgm:prSet presAssocID="{0C95294C-889E-46F2-A168-3C8351CA6ADA}" presName="node" presStyleLbl="node1" presStyleIdx="0" presStyleCnt="3" custRadScaleRad="129593" custRadScaleInc="-59073">
        <dgm:presLayoutVars>
          <dgm:bulletEnabled val="1"/>
        </dgm:presLayoutVars>
      </dgm:prSet>
      <dgm:spPr/>
    </dgm:pt>
    <dgm:pt modelId="{D0DFE065-9E02-40D2-BB5F-6A8F858171FE}" type="pres">
      <dgm:prSet presAssocID="{955DFBB1-E050-4AAD-B71A-87AE4C8D2395}" presName="parTrans" presStyleLbl="bgSibTrans2D1" presStyleIdx="1" presStyleCnt="3" custAng="25236" custLinFactNeighborX="-366" custLinFactNeighborY="8614"/>
      <dgm:spPr/>
    </dgm:pt>
    <dgm:pt modelId="{58C6CFA7-1FA1-4519-9530-180EA451EEB2}" type="pres">
      <dgm:prSet presAssocID="{AB1A8373-6D56-4A64-9444-3669EE218D0B}" presName="node" presStyleLbl="node1" presStyleIdx="1" presStyleCnt="3" custRadScaleRad="97677" custRadScaleInc="-701">
        <dgm:presLayoutVars>
          <dgm:bulletEnabled val="1"/>
        </dgm:presLayoutVars>
      </dgm:prSet>
      <dgm:spPr/>
    </dgm:pt>
    <dgm:pt modelId="{08790C2E-F58E-41F2-B087-FDB3A68476D0}" type="pres">
      <dgm:prSet presAssocID="{46ED6A54-9BE4-493D-A88D-64278FDB076B}" presName="parTrans" presStyleLbl="bgSibTrans2D1" presStyleIdx="2" presStyleCnt="3" custScaleX="107248" custLinFactNeighborX="-762" custLinFactNeighborY="-3080"/>
      <dgm:spPr/>
    </dgm:pt>
    <dgm:pt modelId="{F617A4CA-9CF4-43ED-91FC-097A5B3742AC}" type="pres">
      <dgm:prSet presAssocID="{4445ACA4-825B-4E73-A232-C469AB9C0283}" presName="node" presStyleLbl="node1" presStyleIdx="2" presStyleCnt="3" custRadScaleRad="128636" custRadScaleInc="58406">
        <dgm:presLayoutVars>
          <dgm:bulletEnabled val="1"/>
        </dgm:presLayoutVars>
      </dgm:prSet>
      <dgm:spPr/>
    </dgm:pt>
  </dgm:ptLst>
  <dgm:cxnLst>
    <dgm:cxn modelId="{84AD6400-E9FF-4B98-B8CE-959CEFC11D57}" srcId="{7CA0B96D-E0A0-4968-941A-EC8C8A1338B0}" destId="{AB1A8373-6D56-4A64-9444-3669EE218D0B}" srcOrd="1" destOrd="0" parTransId="{955DFBB1-E050-4AAD-B71A-87AE4C8D2395}" sibTransId="{50CE6581-F6E1-4F8E-A9E8-E307ABFE8CA0}"/>
    <dgm:cxn modelId="{336CB51B-AE7F-47F6-9CA2-B2413D2C0D02}" type="presOf" srcId="{4445ACA4-825B-4E73-A232-C469AB9C0283}" destId="{F617A4CA-9CF4-43ED-91FC-097A5B3742AC}" srcOrd="0" destOrd="0" presId="urn:microsoft.com/office/officeart/2005/8/layout/radial4"/>
    <dgm:cxn modelId="{B4AFEA24-115D-4271-9DAC-BA232EDE7031}" srcId="{93859CCC-EB3C-4617-BA6B-F6A4BC99587D}" destId="{7CA0B96D-E0A0-4968-941A-EC8C8A1338B0}" srcOrd="0" destOrd="0" parTransId="{57B2D163-CF0D-4299-8181-AD8000B32B00}" sibTransId="{B1D85499-DBBF-4BDE-A1A6-379E39FD424D}"/>
    <dgm:cxn modelId="{34EB565B-3457-4585-A52C-80E013AB0134}" srcId="{7CA0B96D-E0A0-4968-941A-EC8C8A1338B0}" destId="{0C95294C-889E-46F2-A168-3C8351CA6ADA}" srcOrd="0" destOrd="0" parTransId="{3C26C05C-2FEE-4145-94D3-4D18782A7E1F}" sibTransId="{551720A5-94DB-4C58-96DC-CE7BD767C5A4}"/>
    <dgm:cxn modelId="{1D970661-0A84-4CA3-96F8-7FC420ED5F37}" type="presOf" srcId="{93859CCC-EB3C-4617-BA6B-F6A4BC99587D}" destId="{C0C19E75-0DE3-48B2-AE3D-7EDD8080AB29}" srcOrd="0" destOrd="0" presId="urn:microsoft.com/office/officeart/2005/8/layout/radial4"/>
    <dgm:cxn modelId="{558ED354-97F4-44EF-9BA1-1C1D7BB3378F}" srcId="{7CA0B96D-E0A0-4968-941A-EC8C8A1338B0}" destId="{4445ACA4-825B-4E73-A232-C469AB9C0283}" srcOrd="2" destOrd="0" parTransId="{46ED6A54-9BE4-493D-A88D-64278FDB076B}" sibTransId="{FEDE90C7-18D3-4007-B14F-D43EC708BC16}"/>
    <dgm:cxn modelId="{072A7357-54CD-422C-B982-E8E613BF7AFB}" type="presOf" srcId="{0C95294C-889E-46F2-A168-3C8351CA6ADA}" destId="{A12CCEEC-DA2B-49BE-B5DE-CA73E372D59E}" srcOrd="0" destOrd="0" presId="urn:microsoft.com/office/officeart/2005/8/layout/radial4"/>
    <dgm:cxn modelId="{437F6580-339C-47B6-A090-E06138E02B7A}" type="presOf" srcId="{3C26C05C-2FEE-4145-94D3-4D18782A7E1F}" destId="{4C50B9D5-26F6-436F-8F71-B7B6A93F6B39}" srcOrd="0" destOrd="0" presId="urn:microsoft.com/office/officeart/2005/8/layout/radial4"/>
    <dgm:cxn modelId="{30A35392-A714-4E5E-880C-1FA4F752EEDB}" type="presOf" srcId="{7CA0B96D-E0A0-4968-941A-EC8C8A1338B0}" destId="{6AFE00DE-A891-40F2-AAC7-A1BCB895E6E9}" srcOrd="0" destOrd="0" presId="urn:microsoft.com/office/officeart/2005/8/layout/radial4"/>
    <dgm:cxn modelId="{229A1FD0-BF60-4BF4-8407-8B080B87BDB3}" type="presOf" srcId="{46ED6A54-9BE4-493D-A88D-64278FDB076B}" destId="{08790C2E-F58E-41F2-B087-FDB3A68476D0}" srcOrd="0" destOrd="0" presId="urn:microsoft.com/office/officeart/2005/8/layout/radial4"/>
    <dgm:cxn modelId="{A9AB1FDF-863F-4B97-8E0F-9B0FA5696D6F}" type="presOf" srcId="{955DFBB1-E050-4AAD-B71A-87AE4C8D2395}" destId="{D0DFE065-9E02-40D2-BB5F-6A8F858171FE}" srcOrd="0" destOrd="0" presId="urn:microsoft.com/office/officeart/2005/8/layout/radial4"/>
    <dgm:cxn modelId="{19EE23EC-D742-4256-8ED9-F0757A1668F2}" type="presOf" srcId="{AB1A8373-6D56-4A64-9444-3669EE218D0B}" destId="{58C6CFA7-1FA1-4519-9530-180EA451EEB2}" srcOrd="0" destOrd="0" presId="urn:microsoft.com/office/officeart/2005/8/layout/radial4"/>
    <dgm:cxn modelId="{EE739F49-C10C-4B49-823B-5655DEE747AA}" type="presParOf" srcId="{C0C19E75-0DE3-48B2-AE3D-7EDD8080AB29}" destId="{6AFE00DE-A891-40F2-AAC7-A1BCB895E6E9}" srcOrd="0" destOrd="0" presId="urn:microsoft.com/office/officeart/2005/8/layout/radial4"/>
    <dgm:cxn modelId="{68A321D9-0C84-4BDF-926F-1B69637BB1DE}" type="presParOf" srcId="{C0C19E75-0DE3-48B2-AE3D-7EDD8080AB29}" destId="{4C50B9D5-26F6-436F-8F71-B7B6A93F6B39}" srcOrd="1" destOrd="0" presId="urn:microsoft.com/office/officeart/2005/8/layout/radial4"/>
    <dgm:cxn modelId="{21A2C614-85B9-45D0-A30D-BB8DCD2F7E8D}" type="presParOf" srcId="{C0C19E75-0DE3-48B2-AE3D-7EDD8080AB29}" destId="{A12CCEEC-DA2B-49BE-B5DE-CA73E372D59E}" srcOrd="2" destOrd="0" presId="urn:microsoft.com/office/officeart/2005/8/layout/radial4"/>
    <dgm:cxn modelId="{1B5185FF-EE57-417F-9E35-8762A8664A37}" type="presParOf" srcId="{C0C19E75-0DE3-48B2-AE3D-7EDD8080AB29}" destId="{D0DFE065-9E02-40D2-BB5F-6A8F858171FE}" srcOrd="3" destOrd="0" presId="urn:microsoft.com/office/officeart/2005/8/layout/radial4"/>
    <dgm:cxn modelId="{00838420-6DBB-4B9C-8D4C-D4C603DA95A3}" type="presParOf" srcId="{C0C19E75-0DE3-48B2-AE3D-7EDD8080AB29}" destId="{58C6CFA7-1FA1-4519-9530-180EA451EEB2}" srcOrd="4" destOrd="0" presId="urn:microsoft.com/office/officeart/2005/8/layout/radial4"/>
    <dgm:cxn modelId="{D647DA24-3F77-4A5B-A947-6D190C3B96D3}" type="presParOf" srcId="{C0C19E75-0DE3-48B2-AE3D-7EDD8080AB29}" destId="{08790C2E-F58E-41F2-B087-FDB3A68476D0}" srcOrd="5" destOrd="0" presId="urn:microsoft.com/office/officeart/2005/8/layout/radial4"/>
    <dgm:cxn modelId="{DAD5C6AD-C238-40B7-ACA8-476EDBAD9D95}" type="presParOf" srcId="{C0C19E75-0DE3-48B2-AE3D-7EDD8080AB29}" destId="{F617A4CA-9CF4-43ED-91FC-097A5B3742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E00DE-A891-40F2-AAC7-A1BCB895E6E9}">
      <dsp:nvSpPr>
        <dsp:cNvPr id="0" name=""/>
        <dsp:cNvSpPr/>
      </dsp:nvSpPr>
      <dsp:spPr>
        <a:xfrm>
          <a:off x="3901744" y="2317491"/>
          <a:ext cx="1945992" cy="1945992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ym typeface="Symbol" panose="05050102010706020507" pitchFamily="18" charset="2"/>
            </a:rPr>
            <a:t> </a:t>
          </a:r>
          <a:r>
            <a:rPr lang="en-US" sz="2500" kern="1200" dirty="0"/>
            <a:t>FUTURE AIR QUALITY</a:t>
          </a:r>
        </a:p>
      </dsp:txBody>
      <dsp:txXfrm>
        <a:off x="4186728" y="2602475"/>
        <a:ext cx="1376024" cy="1376024"/>
      </dsp:txXfrm>
    </dsp:sp>
    <dsp:sp modelId="{4C50B9D5-26F6-436F-8F71-B7B6A93F6B39}">
      <dsp:nvSpPr>
        <dsp:cNvPr id="0" name=""/>
        <dsp:cNvSpPr/>
      </dsp:nvSpPr>
      <dsp:spPr>
        <a:xfrm rot="10773372">
          <a:off x="1480016" y="3030251"/>
          <a:ext cx="2382541" cy="5546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A12CCEEC-DA2B-49BE-B5DE-CA73E372D59E}">
      <dsp:nvSpPr>
        <dsp:cNvPr id="0" name=""/>
        <dsp:cNvSpPr/>
      </dsp:nvSpPr>
      <dsp:spPr>
        <a:xfrm>
          <a:off x="644751" y="2576615"/>
          <a:ext cx="1848692" cy="147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ym typeface="Symbol" panose="05050102010706020507" pitchFamily="18" charset="2"/>
            </a:rPr>
            <a:t> </a:t>
          </a:r>
          <a:r>
            <a:rPr lang="en-US" sz="1800" kern="1200" dirty="0"/>
            <a:t>ANTHROPOGENIC EMISSIONS</a:t>
          </a:r>
        </a:p>
      </dsp:txBody>
      <dsp:txXfrm>
        <a:off x="688068" y="2619932"/>
        <a:ext cx="1762058" cy="1392320"/>
      </dsp:txXfrm>
    </dsp:sp>
    <dsp:sp modelId="{D0DFE065-9E02-40D2-BB5F-6A8F858171FE}">
      <dsp:nvSpPr>
        <dsp:cNvPr id="0" name=""/>
        <dsp:cNvSpPr/>
      </dsp:nvSpPr>
      <dsp:spPr>
        <a:xfrm rot="16200000">
          <a:off x="4138921" y="1286941"/>
          <a:ext cx="1435087" cy="5546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8C6CFA7-1FA1-4519-9530-180EA451EEB2}">
      <dsp:nvSpPr>
        <dsp:cNvPr id="0" name=""/>
        <dsp:cNvSpPr/>
      </dsp:nvSpPr>
      <dsp:spPr>
        <a:xfrm>
          <a:off x="3932103" y="59469"/>
          <a:ext cx="1848692" cy="147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ym typeface="Symbol" panose="05050102010706020507" pitchFamily="18" charset="2"/>
            </a:rPr>
            <a:t> </a:t>
          </a:r>
          <a:r>
            <a:rPr lang="en-US" sz="2000" kern="1200" dirty="0"/>
            <a:t>NATURAL EMISSIONS</a:t>
          </a:r>
        </a:p>
      </dsp:txBody>
      <dsp:txXfrm>
        <a:off x="3975420" y="102786"/>
        <a:ext cx="1762058" cy="1392320"/>
      </dsp:txXfrm>
    </dsp:sp>
    <dsp:sp modelId="{08790C2E-F58E-41F2-B087-FDB3A68476D0}">
      <dsp:nvSpPr>
        <dsp:cNvPr id="0" name=""/>
        <dsp:cNvSpPr/>
      </dsp:nvSpPr>
      <dsp:spPr>
        <a:xfrm rot="2616">
          <a:off x="5879019" y="2997768"/>
          <a:ext cx="2339481" cy="5546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617A4CA-9CF4-43ED-91FC-097A5B3742AC}">
      <dsp:nvSpPr>
        <dsp:cNvPr id="0" name=""/>
        <dsp:cNvSpPr/>
      </dsp:nvSpPr>
      <dsp:spPr>
        <a:xfrm>
          <a:off x="7231722" y="2553507"/>
          <a:ext cx="1848692" cy="147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ym typeface="Symbol" panose="05050102010706020507" pitchFamily="18" charset="2"/>
            </a:rPr>
            <a:t> </a:t>
          </a:r>
          <a:r>
            <a:rPr lang="en-US" sz="2000" kern="1200" dirty="0"/>
            <a:t>METEOROLOGY</a:t>
          </a:r>
          <a:endParaRPr lang="en-US" sz="1800" kern="1200" dirty="0"/>
        </a:p>
      </dsp:txBody>
      <dsp:txXfrm>
        <a:off x="7275039" y="2596824"/>
        <a:ext cx="1762058" cy="139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2CDB7-CB8A-41D9-BC90-2FF48EE3D542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B0219-5B77-4FAC-9319-0EC5E37E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BC14-C050-4B1F-961F-67017BFA00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8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DD0-53C3-40C5-B5B2-0A290A37B3D1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8D4-5E37-41B7-A85D-70023D4C9BF3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50BB-9995-4EF0-B54B-9184C1F659ED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ADB-D1E5-4319-ADBD-DE942B99A660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0592-EB08-41B8-9977-02C87678C9B3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8AD-ADDD-442B-A63D-7676B43AE4B2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71D3-C435-420A-9DF2-F7C2E9C511F7}" type="datetime1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A382-7363-460D-BA45-C7DA964E2B9B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C976-10F4-462B-BE3F-48821A1A7050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8FE1-7E69-4F96-841B-DA6DC4DB2E7B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1E-A186-496E-A53E-E194184D29FC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19D9-455D-439A-9D27-C2BD4A419E1E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949" y="693344"/>
            <a:ext cx="10982849" cy="24195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Dynamical downscaling of a global chemistry-climate model to study the influence of climate change on mid-21</a:t>
            </a:r>
            <a:r>
              <a:rPr lang="en-US" sz="4000" baseline="30000" dirty="0"/>
              <a:t>st</a:t>
            </a:r>
            <a:r>
              <a:rPr lang="en-US" sz="4000" dirty="0"/>
              <a:t> century PM</a:t>
            </a:r>
            <a:r>
              <a:rPr lang="en-US" sz="4000" baseline="-25000" dirty="0"/>
              <a:t>2.5</a:t>
            </a:r>
            <a:r>
              <a:rPr lang="en-US" sz="4000" dirty="0"/>
              <a:t> and O</a:t>
            </a:r>
            <a:r>
              <a:rPr lang="en-US" sz="4000" baseline="-25000" dirty="0"/>
              <a:t>3</a:t>
            </a:r>
            <a:r>
              <a:rPr lang="en-US" sz="4000" dirty="0"/>
              <a:t> distributions in the Continental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949" y="3559910"/>
            <a:ext cx="10982849" cy="1838842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b="1" dirty="0"/>
              <a:t>Surendra B. Kunwar</a:t>
            </a:r>
            <a:r>
              <a:rPr lang="en-US" sz="2800" b="1" baseline="30000" dirty="0"/>
              <a:t>1</a:t>
            </a:r>
            <a:r>
              <a:rPr lang="en-US" sz="2800" dirty="0"/>
              <a:t>, Jared H. Bowden</a:t>
            </a:r>
            <a:r>
              <a:rPr lang="en-US" sz="2800" baseline="30000" dirty="0"/>
              <a:t>2</a:t>
            </a:r>
            <a:r>
              <a:rPr lang="en-US" sz="2800" dirty="0"/>
              <a:t>, George Milly</a:t>
            </a:r>
            <a:r>
              <a:rPr lang="en-US" sz="2800" baseline="30000" dirty="0"/>
              <a:t>3</a:t>
            </a:r>
            <a:r>
              <a:rPr lang="en-US" sz="2800" dirty="0"/>
              <a:t>, Michael Previdi</a:t>
            </a:r>
            <a:r>
              <a:rPr lang="en-US" sz="2800" baseline="30000" dirty="0"/>
              <a:t>3</a:t>
            </a:r>
            <a:r>
              <a:rPr lang="en-US" sz="2800" dirty="0"/>
              <a:t>, Arlene M. Fiore</a:t>
            </a:r>
            <a:r>
              <a:rPr lang="en-US" sz="2800" baseline="30000" dirty="0"/>
              <a:t>3</a:t>
            </a:r>
            <a:r>
              <a:rPr lang="en-US" sz="2800" dirty="0"/>
              <a:t>, J. Jason West</a:t>
            </a:r>
            <a:r>
              <a:rPr lang="en-US" sz="2800" baseline="30000" dirty="0"/>
              <a:t>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000" baseline="30000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en-US" sz="2200" i="1" baseline="30000" dirty="0"/>
              <a:t>1</a:t>
            </a:r>
            <a:r>
              <a:rPr lang="en-US" altLang="en-US" sz="2200" i="1" dirty="0"/>
              <a:t>Department of Environmental Sciences and Engineering, University of North Carolina at Chapel Hill; </a:t>
            </a:r>
            <a:r>
              <a:rPr lang="en-US" altLang="en-US" sz="2200" i="1" baseline="30000" dirty="0"/>
              <a:t>2</a:t>
            </a:r>
            <a:r>
              <a:rPr lang="en-US" altLang="en-US" sz="2200" i="1" dirty="0"/>
              <a:t>Department of Applied Ecology, North Carolina State University;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en-US" sz="2200" i="1" baseline="30000" dirty="0"/>
              <a:t>3</a:t>
            </a:r>
            <a:r>
              <a:rPr lang="en-US" altLang="en-US" sz="2200" i="1" dirty="0"/>
              <a:t>Lamont-Doherty Earth Observatory, Columbia University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2521D-112E-44C1-B62C-0B004B3CF6A5}"/>
              </a:ext>
            </a:extLst>
          </p:cNvPr>
          <p:cNvSpPr/>
          <p:nvPr/>
        </p:nvSpPr>
        <p:spPr>
          <a:xfrm>
            <a:off x="4257151" y="5812967"/>
            <a:ext cx="367769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18</a:t>
            </a:r>
            <a:r>
              <a:rPr lang="en-US" sz="2000" baseline="30000" dirty="0"/>
              <a:t>th</a:t>
            </a:r>
            <a:r>
              <a:rPr lang="en-US" sz="2000" dirty="0"/>
              <a:t> CMAS Conference</a:t>
            </a:r>
          </a:p>
          <a:p>
            <a:pPr algn="ctr"/>
            <a:r>
              <a:rPr lang="en-US" sz="2000" dirty="0"/>
              <a:t>Wednesday October 23</a:t>
            </a:r>
            <a:r>
              <a:rPr lang="en-US" sz="2000" baseline="30000" dirty="0"/>
              <a:t>rd</a:t>
            </a:r>
            <a:r>
              <a:rPr lang="en-US" sz="20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6706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 Progress: WRF Simulations and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7" y="993758"/>
            <a:ext cx="11066357" cy="5362592"/>
          </a:xfrm>
        </p:spPr>
        <p:txBody>
          <a:bodyPr>
            <a:normAutofit/>
          </a:bodyPr>
          <a:lstStyle/>
          <a:p>
            <a:r>
              <a:rPr lang="en-US" sz="2400" dirty="0"/>
              <a:t>8 selected GFDL years (RCP8.5 met. and 2005 emissions) downscaled in WRF: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Present years: 2006/07 H1,  2010/11 H5,  2014/15 H1,  2018/19 H3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Future years:   2054/55 H3,  2054/55 H5,  2058/59 H1,  2058/59 H5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604C3-877A-45E2-9FD4-37C92338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40" b="1366"/>
          <a:stretch/>
        </p:blipFill>
        <p:spPr>
          <a:xfrm>
            <a:off x="7745605" y="2456329"/>
            <a:ext cx="4245205" cy="28135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6F3C6-7CA2-4A1E-B8D7-6229B540431E}"/>
              </a:ext>
            </a:extLst>
          </p:cNvPr>
          <p:cNvCxnSpPr>
            <a:cxnSpLocks/>
          </p:cNvCxnSpPr>
          <p:nvPr/>
        </p:nvCxnSpPr>
        <p:spPr>
          <a:xfrm flipV="1">
            <a:off x="8922934" y="4729431"/>
            <a:ext cx="0" cy="592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E948A4-97DE-44F3-9158-8B27EEE7A932}"/>
              </a:ext>
            </a:extLst>
          </p:cNvPr>
          <p:cNvCxnSpPr>
            <a:cxnSpLocks/>
          </p:cNvCxnSpPr>
          <p:nvPr/>
        </p:nvCxnSpPr>
        <p:spPr>
          <a:xfrm flipV="1">
            <a:off x="10612732" y="5025928"/>
            <a:ext cx="0" cy="296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1FDAD2-3332-49C9-BA6E-493208327066}"/>
              </a:ext>
            </a:extLst>
          </p:cNvPr>
          <p:cNvSpPr txBox="1"/>
          <p:nvPr/>
        </p:nvSpPr>
        <p:spPr>
          <a:xfrm>
            <a:off x="8576547" y="5322426"/>
            <a:ext cx="92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12km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AEB78-CE28-48FE-836C-5F38E2DE7A25}"/>
              </a:ext>
            </a:extLst>
          </p:cNvPr>
          <p:cNvSpPr txBox="1"/>
          <p:nvPr/>
        </p:nvSpPr>
        <p:spPr>
          <a:xfrm>
            <a:off x="10258530" y="5322426"/>
            <a:ext cx="93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36km domain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FD7276-8EA9-472D-9CEF-B0DAABB8D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45081"/>
              </p:ext>
            </p:extLst>
          </p:nvPr>
        </p:nvGraphicFramePr>
        <p:xfrm>
          <a:off x="854523" y="2506547"/>
          <a:ext cx="662605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804">
                  <a:extLst>
                    <a:ext uri="{9D8B030D-6E8A-4147-A177-3AD203B41FA5}">
                      <a16:colId xmlns:a16="http://schemas.microsoft.com/office/drawing/2014/main" val="3214809972"/>
                    </a:ext>
                  </a:extLst>
                </a:gridCol>
                <a:gridCol w="4295246">
                  <a:extLst>
                    <a:ext uri="{9D8B030D-6E8A-4147-A177-3AD203B41FA5}">
                      <a16:colId xmlns:a16="http://schemas.microsoft.com/office/drawing/2014/main" val="76604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 options used in WRF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mp_physics</a:t>
                      </a:r>
                      <a:r>
                        <a:rPr lang="en-US" dirty="0"/>
                        <a:t>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WSM 6-class graupel scheme microphysics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4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ra_lw_physics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RRTMG radiative transfer scheme used for longwave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2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ra_sw_physics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RRTMG radiative transfer scheme used for shortwave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6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sf_surface_physics</a:t>
                      </a:r>
                      <a:r>
                        <a:rPr lang="en-US" dirty="0"/>
                        <a:t>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Unified Noah land-surface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cu_physics</a:t>
                      </a:r>
                      <a:r>
                        <a:rPr lang="en-US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Kain-Fritsch (new Eta) scheme for cumulus parameterization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1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num_land_cat</a:t>
                      </a:r>
                      <a:r>
                        <a:rPr lang="en-US" dirty="0"/>
                        <a:t>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land categories of NLCD2006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7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num_soil_cat</a:t>
                      </a:r>
                      <a:r>
                        <a:rPr lang="en-US" dirty="0"/>
                        <a:t> =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soil categories of soil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9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E2CF127-3259-4EC0-9C02-42B0BF5E408A}"/>
              </a:ext>
            </a:extLst>
          </p:cNvPr>
          <p:cNvSpPr txBox="1"/>
          <p:nvPr/>
        </p:nvSpPr>
        <p:spPr>
          <a:xfrm>
            <a:off x="8412984" y="2177435"/>
            <a:ext cx="331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Domains used in Simulations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AEAEC-71E0-4F22-A86E-FFA09D8E6C96}"/>
              </a:ext>
            </a:extLst>
          </p:cNvPr>
          <p:cNvSpPr txBox="1"/>
          <p:nvPr/>
        </p:nvSpPr>
        <p:spPr>
          <a:xfrm>
            <a:off x="1274323" y="2157964"/>
            <a:ext cx="574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Physics Options used in WRFv3.9.1.1 simulations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97A69-9221-455E-875C-FEC2A905DB0F}"/>
              </a:ext>
            </a:extLst>
          </p:cNvPr>
          <p:cNvSpPr/>
          <p:nvPr/>
        </p:nvSpPr>
        <p:spPr>
          <a:xfrm>
            <a:off x="864250" y="6259810"/>
            <a:ext cx="77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 Spectral nudging is applied to moisture for better precipitation results (Spero et al, 2018)</a:t>
            </a:r>
          </a:p>
        </p:txBody>
      </p:sp>
    </p:spTree>
    <p:extLst>
      <p:ext uri="{BB962C8B-B14F-4D97-AF65-F5344CB8AC3E}">
        <p14:creationId xmlns:p14="http://schemas.microsoft.com/office/powerpoint/2010/main" val="160965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6140A-FA93-4DE0-8188-162DB1B881C3}"/>
              </a:ext>
            </a:extLst>
          </p:cNvPr>
          <p:cNvSpPr txBox="1">
            <a:spLocks/>
          </p:cNvSpPr>
          <p:nvPr/>
        </p:nvSpPr>
        <p:spPr>
          <a:xfrm>
            <a:off x="0" y="13440"/>
            <a:ext cx="12192000" cy="667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Comparing GFDL &amp; WRF July 2058 (H1) T2 [K] Statistics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B405-30BB-41A7-B261-BE9A8A01B6DC}"/>
              </a:ext>
            </a:extLst>
          </p:cNvPr>
          <p:cNvSpPr txBox="1">
            <a:spLocks/>
          </p:cNvSpPr>
          <p:nvPr/>
        </p:nvSpPr>
        <p:spPr>
          <a:xfrm>
            <a:off x="482321" y="743578"/>
            <a:ext cx="11244105" cy="561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9FCF-2F3E-470C-A802-370E52F29E1A}"/>
              </a:ext>
            </a:extLst>
          </p:cNvPr>
          <p:cNvSpPr txBox="1"/>
          <p:nvPr/>
        </p:nvSpPr>
        <p:spPr>
          <a:xfrm>
            <a:off x="513358" y="711996"/>
            <a:ext cx="10966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Features of WRF simulations with GFDL BCs: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Proper representation of general temperature patterns shown by GFDL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Addition of fine scale details in the WRF simulation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67262"/>
              </p:ext>
            </p:extLst>
          </p:nvPr>
        </p:nvGraphicFramePr>
        <p:xfrm>
          <a:off x="596088" y="1771532"/>
          <a:ext cx="11470263" cy="5037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68">
                  <a:extLst>
                    <a:ext uri="{9D8B030D-6E8A-4147-A177-3AD203B41FA5}">
                      <a16:colId xmlns:a16="http://schemas.microsoft.com/office/drawing/2014/main" val="295434682"/>
                    </a:ext>
                  </a:extLst>
                </a:gridCol>
                <a:gridCol w="3725694">
                  <a:extLst>
                    <a:ext uri="{9D8B030D-6E8A-4147-A177-3AD203B41FA5}">
                      <a16:colId xmlns:a16="http://schemas.microsoft.com/office/drawing/2014/main" val="1831245560"/>
                    </a:ext>
                  </a:extLst>
                </a:gridCol>
                <a:gridCol w="3745149">
                  <a:extLst>
                    <a:ext uri="{9D8B030D-6E8A-4147-A177-3AD203B41FA5}">
                      <a16:colId xmlns:a16="http://schemas.microsoft.com/office/drawing/2014/main" val="475879582"/>
                    </a:ext>
                  </a:extLst>
                </a:gridCol>
                <a:gridCol w="3661652">
                  <a:extLst>
                    <a:ext uri="{9D8B030D-6E8A-4147-A177-3AD203B41FA5}">
                      <a16:colId xmlns:a16="http://schemas.microsoft.com/office/drawing/2014/main" val="466056214"/>
                    </a:ext>
                  </a:extLst>
                </a:gridCol>
              </a:tblGrid>
              <a:tr h="42346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July 2058(H1) Maximum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T2 July 2058(H1)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T2 July 2058(H1)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53713"/>
                  </a:ext>
                </a:extLst>
              </a:tr>
              <a:tr h="230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GFDL 2058 H1</a:t>
                      </a:r>
                    </a:p>
                  </a:txBody>
                  <a:tcPr vert="vert27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71917"/>
                  </a:ext>
                </a:extLst>
              </a:tr>
              <a:tr h="230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WRF 12km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592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55DA9FB-3AF7-4AE6-8D52-1A01CB83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2" y="2248066"/>
            <a:ext cx="3303504" cy="22023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21CEBD-8AF1-4412-975C-8EFF0F04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2" y="4547684"/>
            <a:ext cx="3303504" cy="2202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0DD6E-C282-45AE-A349-1917F662F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54" y="2248066"/>
            <a:ext cx="3303503" cy="2202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324E5D-2EE5-471C-B920-2442802C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52" y="4547685"/>
            <a:ext cx="3303503" cy="22023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FEE879-E7C5-4039-9A8B-6405BF352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11" y="2279192"/>
            <a:ext cx="3303503" cy="2202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9A9B1A-B3B1-43D7-B73A-B010D3127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8" y="4569020"/>
            <a:ext cx="3303506" cy="22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2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6140A-FA93-4DE0-8188-162DB1B881C3}"/>
              </a:ext>
            </a:extLst>
          </p:cNvPr>
          <p:cNvSpPr txBox="1">
            <a:spLocks/>
          </p:cNvSpPr>
          <p:nvPr/>
        </p:nvSpPr>
        <p:spPr>
          <a:xfrm>
            <a:off x="0" y="13440"/>
            <a:ext cx="12192000" cy="667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Comparing GFDL &amp; WRF July 2058 (H1) Precipitation Total [mm]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B405-30BB-41A7-B261-BE9A8A01B6DC}"/>
              </a:ext>
            </a:extLst>
          </p:cNvPr>
          <p:cNvSpPr txBox="1">
            <a:spLocks/>
          </p:cNvSpPr>
          <p:nvPr/>
        </p:nvSpPr>
        <p:spPr>
          <a:xfrm>
            <a:off x="482321" y="743578"/>
            <a:ext cx="11244105" cy="561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3E60-C9A4-4FC5-B59C-8CF0D9B59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321" y="6114422"/>
            <a:ext cx="5157787" cy="4119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GFDL 2058 H1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FDD17-9BD5-431A-9E88-7B6BD3336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942" y="6114422"/>
            <a:ext cx="5183188" cy="4119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WRF 12km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9FCF-2F3E-470C-A802-370E52F29E1A}"/>
              </a:ext>
            </a:extLst>
          </p:cNvPr>
          <p:cNvSpPr txBox="1"/>
          <p:nvPr/>
        </p:nvSpPr>
        <p:spPr>
          <a:xfrm>
            <a:off x="612843" y="1089498"/>
            <a:ext cx="10966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WRF simulations with GFDL BCs also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properly represent the general precipitation pattern shown by GFDL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add </a:t>
            </a:r>
            <a:r>
              <a:rPr lang="en-US" sz="2400"/>
              <a:t>fine scale details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90A9E58C-89F2-4FF0-8D35-A85CA07B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7338"/>
          <a:stretch/>
        </p:blipFill>
        <p:spPr>
          <a:xfrm>
            <a:off x="233325" y="2548647"/>
            <a:ext cx="5572462" cy="3395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7C413-2446-47EE-BCE9-66C318D51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0" t="12590" r="4015" b="3937"/>
          <a:stretch/>
        </p:blipFill>
        <p:spPr>
          <a:xfrm>
            <a:off x="6303522" y="2548645"/>
            <a:ext cx="5664881" cy="33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8"/>
            <a:ext cx="12192000" cy="6728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 and Upcoming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226"/>
            <a:ext cx="10515600" cy="5077737"/>
          </a:xfrm>
        </p:spPr>
        <p:txBody>
          <a:bodyPr/>
          <a:lstStyle/>
          <a:p>
            <a:r>
              <a:rPr lang="en-US" dirty="0"/>
              <a:t>Completed Tasks:</a:t>
            </a:r>
          </a:p>
          <a:p>
            <a:pPr lvl="1"/>
            <a:r>
              <a:rPr lang="en-US" dirty="0"/>
              <a:t>Achieved full-year downscaling of meteorology in WRF for the selected ‘present’ and ‘future’ years</a:t>
            </a:r>
          </a:p>
          <a:p>
            <a:pPr lvl="1"/>
            <a:endParaRPr lang="en-US" dirty="0"/>
          </a:p>
          <a:p>
            <a:r>
              <a:rPr lang="en-US" dirty="0"/>
              <a:t>Current Tasks:</a:t>
            </a:r>
          </a:p>
          <a:p>
            <a:pPr lvl="1"/>
            <a:r>
              <a:rPr lang="en-US" dirty="0"/>
              <a:t>Tested CMAQv5.2.1 for 1 week of Jan 2014</a:t>
            </a:r>
          </a:p>
          <a:p>
            <a:pPr lvl="1"/>
            <a:r>
              <a:rPr lang="en-US" dirty="0"/>
              <a:t>In the process of testing CMAQv5.3 for a full year at 36km</a:t>
            </a:r>
          </a:p>
          <a:p>
            <a:pPr lvl="1"/>
            <a:endParaRPr lang="en-US" dirty="0"/>
          </a:p>
          <a:p>
            <a:r>
              <a:rPr lang="en-US" dirty="0"/>
              <a:t>Future Tasks:</a:t>
            </a:r>
          </a:p>
          <a:p>
            <a:pPr lvl="1"/>
            <a:r>
              <a:rPr lang="en-US" dirty="0"/>
              <a:t>Finalize emissions for future (2050-2065) RCP8.5 scenario</a:t>
            </a:r>
          </a:p>
          <a:p>
            <a:pPr lvl="1"/>
            <a:r>
              <a:rPr lang="en-US" dirty="0"/>
              <a:t>Process RCP8.5 emissions in SMOKE</a:t>
            </a:r>
          </a:p>
          <a:p>
            <a:pPr lvl="1"/>
            <a:r>
              <a:rPr lang="en-US" dirty="0"/>
              <a:t>Perform CMAQv5.3 simulations of selected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C92-BF70-4436-9FB3-D9EEDF76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8"/>
            <a:ext cx="12192000" cy="6728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Expected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6F56-3F12-4E03-BEE5-C207C315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254868"/>
            <a:ext cx="11123525" cy="492209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Map fine scale probability distributions of PM</a:t>
            </a:r>
            <a:r>
              <a:rPr lang="en-US" baseline="-25000" dirty="0"/>
              <a:t>2.5 </a:t>
            </a:r>
            <a:r>
              <a:rPr lang="en-US" dirty="0"/>
              <a:t>and O</a:t>
            </a:r>
            <a:r>
              <a:rPr lang="en-US" baseline="-25000" dirty="0"/>
              <a:t>3</a:t>
            </a:r>
            <a:r>
              <a:rPr lang="en-US" dirty="0"/>
              <a:t> in US regions to identify climate change impacts on PM</a:t>
            </a:r>
            <a:r>
              <a:rPr lang="en-US" baseline="-25000" dirty="0"/>
              <a:t>2.5</a:t>
            </a:r>
            <a:r>
              <a:rPr lang="en-US" dirty="0"/>
              <a:t> and O</a:t>
            </a:r>
            <a:r>
              <a:rPr lang="en-US" baseline="-25000" dirty="0"/>
              <a:t>3</a:t>
            </a:r>
            <a:r>
              <a:rPr lang="en-US" dirty="0"/>
              <a:t> distinct from the range of natural climate variability in 2050.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Make improved air quality projections for the individual US regions, and highlight the importance of climate change for future air quality.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Deduce implications of changes in PM</a:t>
            </a:r>
            <a:r>
              <a:rPr lang="en-US" baseline="-25000" dirty="0"/>
              <a:t>2.5</a:t>
            </a:r>
            <a:r>
              <a:rPr lang="en-US" dirty="0"/>
              <a:t> and O</a:t>
            </a:r>
            <a:r>
              <a:rPr lang="en-US" baseline="-25000" dirty="0"/>
              <a:t>3 </a:t>
            </a:r>
            <a:r>
              <a:rPr lang="en-US" dirty="0"/>
              <a:t>for air quality planning, and probabilistic health impact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2B9E6-EBCA-421E-9AFF-6B747B28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4B34-BFEF-4DCB-9DBD-4E99FC1E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8"/>
            <a:ext cx="12192000" cy="6728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B78-C4FE-435E-B627-F9FF357C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5024438"/>
          </a:xfrm>
        </p:spPr>
        <p:txBody>
          <a:bodyPr>
            <a:noAutofit/>
          </a:bodyPr>
          <a:lstStyle/>
          <a:p>
            <a:r>
              <a:rPr lang="en-US" sz="2000" dirty="0"/>
              <a:t>Jacob, D. J., &amp; Winner, D. A. (2009). Effect of climate change on air quality. </a:t>
            </a:r>
            <a:r>
              <a:rPr lang="en-US" sz="2000" i="1" dirty="0"/>
              <a:t>Atmospheric environment</a:t>
            </a:r>
            <a:r>
              <a:rPr lang="en-US" sz="2000" dirty="0"/>
              <a:t>, </a:t>
            </a:r>
            <a:r>
              <a:rPr lang="en-US" sz="2000" i="1" dirty="0"/>
              <a:t>43</a:t>
            </a:r>
            <a:r>
              <a:rPr lang="en-US" sz="2000" dirty="0"/>
              <a:t>(1), 51-63.Deser, C., R. </a:t>
            </a:r>
            <a:r>
              <a:rPr lang="en-US" sz="2000" dirty="0" err="1"/>
              <a:t>Knutti</a:t>
            </a:r>
            <a:r>
              <a:rPr lang="en-US" sz="2000" dirty="0"/>
              <a:t>, S. Solomon, and A. S. Phillips (2012a), Communication of the role of natural variability in future North American climate, </a:t>
            </a:r>
            <a:r>
              <a:rPr lang="en-US" sz="2000" i="1" dirty="0"/>
              <a:t>Nature </a:t>
            </a:r>
            <a:r>
              <a:rPr lang="en-US" sz="2000" i="1" dirty="0" err="1"/>
              <a:t>Clim</a:t>
            </a:r>
            <a:r>
              <a:rPr lang="en-US" sz="2000" i="1" dirty="0"/>
              <a:t>. Change</a:t>
            </a:r>
            <a:r>
              <a:rPr lang="en-US" sz="2000" dirty="0"/>
              <a:t>, </a:t>
            </a:r>
            <a:r>
              <a:rPr lang="en-US" sz="2000" i="1" dirty="0"/>
              <a:t>2</a:t>
            </a:r>
            <a:r>
              <a:rPr lang="en-US" sz="2000" dirty="0"/>
              <a:t>(12), 888-888.</a:t>
            </a:r>
          </a:p>
          <a:p>
            <a:r>
              <a:rPr lang="en-US" sz="2000" dirty="0"/>
              <a:t>Fiore, A. M., Naik, V., &amp; </a:t>
            </a:r>
            <a:r>
              <a:rPr lang="en-US" sz="2000" dirty="0" err="1"/>
              <a:t>Leibensperger</a:t>
            </a:r>
            <a:r>
              <a:rPr lang="en-US" sz="2000" dirty="0"/>
              <a:t>, E. M. (2015). Air quality and climate connections. </a:t>
            </a:r>
            <a:r>
              <a:rPr lang="en-US" sz="2000" i="1" dirty="0"/>
              <a:t>Journal of the Air &amp; Waste Management Association</a:t>
            </a:r>
            <a:r>
              <a:rPr lang="en-US" sz="2000" dirty="0"/>
              <a:t>, </a:t>
            </a:r>
            <a:r>
              <a:rPr lang="en-US" sz="2000" i="1" dirty="0"/>
              <a:t>65</a:t>
            </a:r>
            <a:r>
              <a:rPr lang="en-US" sz="2000" dirty="0"/>
              <a:t>(6), 645-685.</a:t>
            </a:r>
          </a:p>
          <a:p>
            <a:r>
              <a:rPr lang="en-US" sz="2000" dirty="0"/>
              <a:t>Nolte, C. G., Spero, T. L., Bowden, J. H., Mallard, M. S., &amp; </a:t>
            </a:r>
            <a:r>
              <a:rPr lang="en-US" sz="2000" dirty="0" err="1"/>
              <a:t>Dolwick</a:t>
            </a:r>
            <a:r>
              <a:rPr lang="en-US" sz="2000" dirty="0"/>
              <a:t>, P. D. (2018). The potential effects of climate change on air quality across the conterminous US at 2030 under three Representative Concentration Pathways. </a:t>
            </a:r>
            <a:r>
              <a:rPr lang="en-US" sz="2000" i="1" dirty="0"/>
              <a:t>Atmospheric chemistry and physics</a:t>
            </a:r>
            <a:r>
              <a:rPr lang="en-US" sz="2000" dirty="0"/>
              <a:t>, </a:t>
            </a:r>
            <a:r>
              <a:rPr lang="en-US" sz="2000" i="1" dirty="0"/>
              <a:t>18</a:t>
            </a:r>
            <a:r>
              <a:rPr lang="en-US" sz="2000" dirty="0"/>
              <a:t>(20), 15471-15489.</a:t>
            </a:r>
          </a:p>
          <a:p>
            <a:r>
              <a:rPr lang="en-US" sz="2000" dirty="0"/>
              <a:t>Kundu, S., &amp; Stone, E. A. (2014). Composition and sources of fine particulate matter across urban and rural sites in the Midwestern United States. </a:t>
            </a:r>
            <a:r>
              <a:rPr lang="en-US" sz="2000" i="1" dirty="0"/>
              <a:t>Environmental Science: Processes &amp; Impacts</a:t>
            </a:r>
            <a:r>
              <a:rPr lang="en-US" sz="2000" dirty="0"/>
              <a:t>, </a:t>
            </a:r>
            <a:r>
              <a:rPr lang="en-US" sz="2000" i="1" dirty="0"/>
              <a:t>16</a:t>
            </a:r>
            <a:r>
              <a:rPr lang="en-US" sz="2000" dirty="0"/>
              <a:t>(6), 1360-1370.</a:t>
            </a:r>
          </a:p>
          <a:p>
            <a:r>
              <a:rPr lang="en-US" sz="2000" dirty="0"/>
              <a:t>Dawson, J. P., Bloomer, B. J., Winner, D. A., &amp; Weaver, C. P. (2014). Understanding the meteorological drivers of US particulate matter concentrations in a changing climate. </a:t>
            </a:r>
            <a:r>
              <a:rPr lang="en-US" sz="2000" i="1" dirty="0"/>
              <a:t>Bulletin of the American Meteorological Society</a:t>
            </a:r>
            <a:r>
              <a:rPr lang="en-US" sz="2000" dirty="0"/>
              <a:t>, </a:t>
            </a:r>
            <a:r>
              <a:rPr lang="en-US" sz="2000" i="1" dirty="0"/>
              <a:t>95</a:t>
            </a:r>
            <a:r>
              <a:rPr lang="en-US" sz="2000" dirty="0"/>
              <a:t>(4), 521-532.</a:t>
            </a:r>
          </a:p>
          <a:p>
            <a:r>
              <a:rPr lang="en-US" sz="2000" dirty="0"/>
              <a:t>Garcia‐Menendez, F., </a:t>
            </a:r>
            <a:r>
              <a:rPr lang="en-US" sz="2000" dirty="0" err="1"/>
              <a:t>Monier</a:t>
            </a:r>
            <a:r>
              <a:rPr lang="en-US" sz="2000" dirty="0"/>
              <a:t>, E., &amp; Selin, N. E. (2017). The role of natural variability in projections of climate change impacts on US ozone pollution. </a:t>
            </a:r>
            <a:r>
              <a:rPr lang="en-US" sz="2000" i="1" dirty="0"/>
              <a:t>Geophysical Research Letters</a:t>
            </a:r>
            <a:r>
              <a:rPr lang="en-US" sz="2000" dirty="0"/>
              <a:t>, </a:t>
            </a:r>
            <a:r>
              <a:rPr lang="en-US" sz="2000" i="1" dirty="0"/>
              <a:t>44</a:t>
            </a:r>
            <a:r>
              <a:rPr lang="en-US" sz="2000" dirty="0"/>
              <a:t>(6), 2911-2921.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9B924-5C48-4F8C-A719-B5293D01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05A9-3AC9-41BC-827A-99834323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8"/>
            <a:ext cx="12192000" cy="6728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CE4A-BC11-4D84-929E-2D7AEA9F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457450" algn="l"/>
              </a:tabLst>
            </a:pPr>
            <a:r>
              <a:rPr lang="en-US" dirty="0"/>
              <a:t>Advisor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Mentors	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Collaborators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PhD Committee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CHAQ Lab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Department of ESE, UNC-Chapel Hill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CMAS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6D087-9C3E-4D57-9DDB-3C64977D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6675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16200000">
            <a:off x="4565149" y="2788471"/>
            <a:ext cx="486363" cy="6686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6858669" y="1692314"/>
            <a:ext cx="1261797" cy="3536450"/>
          </a:xfrm>
          <a:prstGeom prst="curvedLeftArrow">
            <a:avLst>
              <a:gd name="adj1" fmla="val 18860"/>
              <a:gd name="adj2" fmla="val 50000"/>
              <a:gd name="adj3" fmla="val 314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14152-B3FE-4760-8CAD-DDB6710B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7"/>
            <a:ext cx="12192000" cy="687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Climate Change Impacts on Air Quality: Pathways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758CF8-CDFE-45D7-B716-80AA3A8BD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132621"/>
              </p:ext>
            </p:extLst>
          </p:nvPr>
        </p:nvGraphicFramePr>
        <p:xfrm>
          <a:off x="1217075" y="2250114"/>
          <a:ext cx="9749481" cy="426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3B0C9A-E005-4F70-844D-0326108CEBDA}"/>
              </a:ext>
            </a:extLst>
          </p:cNvPr>
          <p:cNvSpPr txBox="1"/>
          <p:nvPr/>
        </p:nvSpPr>
        <p:spPr>
          <a:xfrm>
            <a:off x="1834913" y="1480659"/>
            <a:ext cx="84767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/>
              <a:t>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C44EA7-C6D1-42D3-AA87-162B444F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30F-BE51-413A-84EA-7059556F41CC}" type="slidenum">
              <a:rPr lang="en-US" smtClean="0"/>
              <a:t>2</a:t>
            </a:fld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3AAAED5-72F4-42D7-83A0-A454FEB72BF9}"/>
              </a:ext>
            </a:extLst>
          </p:cNvPr>
          <p:cNvSpPr/>
          <p:nvPr/>
        </p:nvSpPr>
        <p:spPr>
          <a:xfrm>
            <a:off x="3138331" y="2789199"/>
            <a:ext cx="1368313" cy="7219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 </a:t>
            </a:r>
            <a:r>
              <a:rPr lang="en-US" sz="2000" dirty="0"/>
              <a:t>Land Use/Cover</a:t>
            </a:r>
          </a:p>
        </p:txBody>
      </p:sp>
      <p:sp>
        <p:nvSpPr>
          <p:cNvPr id="8" name="Down Arrow 7"/>
          <p:cNvSpPr/>
          <p:nvPr/>
        </p:nvSpPr>
        <p:spPr>
          <a:xfrm>
            <a:off x="5813521" y="1942324"/>
            <a:ext cx="486626" cy="3591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099463" y="1958652"/>
            <a:ext cx="543339" cy="28481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7">
            <a:extLst>
              <a:ext uri="{FF2B5EF4-FFF2-40B4-BE49-F238E27FC236}">
                <a16:creationId xmlns:a16="http://schemas.microsoft.com/office/drawing/2014/main" id="{4307807D-3687-4EE0-9CBD-BAB6626C9E30}"/>
              </a:ext>
            </a:extLst>
          </p:cNvPr>
          <p:cNvSpPr/>
          <p:nvPr/>
        </p:nvSpPr>
        <p:spPr>
          <a:xfrm>
            <a:off x="2388430" y="1958652"/>
            <a:ext cx="486626" cy="28481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3">
            <a:extLst>
              <a:ext uri="{FF2B5EF4-FFF2-40B4-BE49-F238E27FC236}">
                <a16:creationId xmlns:a16="http://schemas.microsoft.com/office/drawing/2014/main" id="{22B8B5EA-5E0D-4F6F-84FB-DADE0462E9A4}"/>
              </a:ext>
            </a:extLst>
          </p:cNvPr>
          <p:cNvSpPr/>
          <p:nvPr/>
        </p:nvSpPr>
        <p:spPr>
          <a:xfrm>
            <a:off x="7279144" y="2301518"/>
            <a:ext cx="1572201" cy="1472687"/>
          </a:xfrm>
          <a:prstGeom prst="roundRect">
            <a:avLst>
              <a:gd name="adj" fmla="val 946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 </a:t>
            </a:r>
            <a:r>
              <a:rPr lang="en-US" sz="2000" dirty="0"/>
              <a:t>AIR CHEMISTRY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13B45-3D80-4FFB-8009-AF9511CA1A2F}"/>
              </a:ext>
            </a:extLst>
          </p:cNvPr>
          <p:cNvSpPr txBox="1"/>
          <p:nvPr/>
        </p:nvSpPr>
        <p:spPr>
          <a:xfrm>
            <a:off x="0" y="6526689"/>
            <a:ext cx="336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Adapted: Jacob &amp; Winner, 2009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005A86-EC51-4501-B7B4-8EBE0D8F4BCA}"/>
              </a:ext>
            </a:extLst>
          </p:cNvPr>
          <p:cNvSpPr/>
          <p:nvPr/>
        </p:nvSpPr>
        <p:spPr>
          <a:xfrm>
            <a:off x="465574" y="766524"/>
            <a:ext cx="8321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Meteorology influences air quality (PM</a:t>
            </a:r>
            <a:r>
              <a:rPr lang="en-US" sz="2400" baseline="-25000" dirty="0"/>
              <a:t>2.5</a:t>
            </a:r>
            <a:r>
              <a:rPr lang="en-US" sz="2400" dirty="0"/>
              <a:t> and O</a:t>
            </a:r>
            <a:r>
              <a:rPr lang="en-US" sz="2400" baseline="-25000" dirty="0"/>
              <a:t>3</a:t>
            </a:r>
            <a:r>
              <a:rPr lang="en-US" sz="2400" dirty="0"/>
              <a:t>) in many ways:</a:t>
            </a:r>
          </a:p>
        </p:txBody>
      </p:sp>
    </p:spTree>
    <p:extLst>
      <p:ext uri="{BB962C8B-B14F-4D97-AF65-F5344CB8AC3E}">
        <p14:creationId xmlns:p14="http://schemas.microsoft.com/office/powerpoint/2010/main" val="397820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D13A08-E8F3-4CA9-9231-5317E06F6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9016" r="8591"/>
          <a:stretch/>
        </p:blipFill>
        <p:spPr>
          <a:xfrm>
            <a:off x="519690" y="3987833"/>
            <a:ext cx="7659804" cy="2863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655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/>
              <a:t>Climate Variability vs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743578"/>
            <a:ext cx="11244105" cy="5612772"/>
          </a:xfrm>
        </p:spPr>
        <p:txBody>
          <a:bodyPr/>
          <a:lstStyle/>
          <a:p>
            <a:r>
              <a:rPr lang="en-US" sz="2400" dirty="0"/>
              <a:t>Internal Variability (noise) can confound Climate Change (signal)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050" dirty="0"/>
          </a:p>
          <a:p>
            <a:endParaRPr lang="en-US" sz="2000" dirty="0"/>
          </a:p>
          <a:p>
            <a:r>
              <a:rPr lang="en-US" sz="2400" dirty="0"/>
              <a:t>PM</a:t>
            </a:r>
            <a:r>
              <a:rPr lang="en-US" sz="2400" baseline="-25000" dirty="0"/>
              <a:t>2.5  </a:t>
            </a:r>
            <a:r>
              <a:rPr lang="en-US" sz="2400" dirty="0" err="1"/>
              <a:t>variability+change</a:t>
            </a:r>
            <a:r>
              <a:rPr lang="en-US" sz="2400" dirty="0"/>
              <a:t> shown by two GFDL ensemble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18D6E0-C78B-40E4-87C1-68351C47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5614"/>
              </p:ext>
            </p:extLst>
          </p:nvPr>
        </p:nvGraphicFramePr>
        <p:xfrm>
          <a:off x="1517301" y="1206545"/>
          <a:ext cx="4587682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7682">
                  <a:extLst>
                    <a:ext uri="{9D8B030D-6E8A-4147-A177-3AD203B41FA5}">
                      <a16:colId xmlns:a16="http://schemas.microsoft.com/office/drawing/2014/main" val="3064163639"/>
                    </a:ext>
                  </a:extLst>
                </a:gridCol>
              </a:tblGrid>
              <a:tr h="7256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NATURAL CLIMATE VARIABILITY =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fluctuation around a steady mean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7794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A4D8DD9-D7BA-4C53-8F5A-137F14E71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51674"/>
              </p:ext>
            </p:extLst>
          </p:nvPr>
        </p:nvGraphicFramePr>
        <p:xfrm>
          <a:off x="7943895" y="1206545"/>
          <a:ext cx="384388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3880">
                  <a:extLst>
                    <a:ext uri="{9D8B030D-6E8A-4147-A177-3AD203B41FA5}">
                      <a16:colId xmlns:a16="http://schemas.microsoft.com/office/drawing/2014/main" val="3064163639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CLIMATE CHANGE (SIGNAL) =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long term change of mean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377941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464CDF89-E112-4D7A-82F9-7D5CB0D5E978}"/>
              </a:ext>
            </a:extLst>
          </p:cNvPr>
          <p:cNvSpPr/>
          <p:nvPr/>
        </p:nvSpPr>
        <p:spPr>
          <a:xfrm>
            <a:off x="6691511" y="835420"/>
            <a:ext cx="665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/>
              <a:t>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33904-7EFE-4996-B795-81DAE3F673EC}"/>
              </a:ext>
            </a:extLst>
          </p:cNvPr>
          <p:cNvSpPr/>
          <p:nvPr/>
        </p:nvSpPr>
        <p:spPr>
          <a:xfrm>
            <a:off x="3497599" y="2323365"/>
            <a:ext cx="66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+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EBB934B-D0B6-4201-A589-D362EBD6B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98352"/>
              </p:ext>
            </p:extLst>
          </p:nvPr>
        </p:nvGraphicFramePr>
        <p:xfrm>
          <a:off x="615559" y="2576940"/>
          <a:ext cx="2731315" cy="9328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1315">
                  <a:extLst>
                    <a:ext uri="{9D8B030D-6E8A-4147-A177-3AD203B41FA5}">
                      <a16:colId xmlns:a16="http://schemas.microsoft.com/office/drawing/2014/main" val="188746201"/>
                    </a:ext>
                  </a:extLst>
                </a:gridCol>
              </a:tblGrid>
              <a:tr h="932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NATURAL FORCING =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caused by solar activity, volcanoes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6109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6326278-39D5-4049-8B94-3078B4C95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50797"/>
              </p:ext>
            </p:extLst>
          </p:nvPr>
        </p:nvGraphicFramePr>
        <p:xfrm>
          <a:off x="4288742" y="2567690"/>
          <a:ext cx="3337958" cy="9420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7958">
                  <a:extLst>
                    <a:ext uri="{9D8B030D-6E8A-4147-A177-3AD203B41FA5}">
                      <a16:colId xmlns:a16="http://schemas.microsoft.com/office/drawing/2014/main" val="4286055662"/>
                    </a:ext>
                  </a:extLst>
                </a:gridCol>
              </a:tblGrid>
              <a:tr h="94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INTERNAL VARIABILITY (NOISE) =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internally arising due to chaotic nature of climate system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5613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BACDB5B-FC23-4F31-BF12-7D31D603F5F4}"/>
              </a:ext>
            </a:extLst>
          </p:cNvPr>
          <p:cNvSpPr/>
          <p:nvPr/>
        </p:nvSpPr>
        <p:spPr>
          <a:xfrm>
            <a:off x="2239600" y="3739961"/>
            <a:ext cx="372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effectLst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87588FF-534C-4AEA-9BBF-F5EF5F35ED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17302" y="2348040"/>
            <a:ext cx="2293847" cy="226846"/>
          </a:xfrm>
          <a:prstGeom prst="bentConnector3">
            <a:avLst>
              <a:gd name="adj1" fmla="val 9993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2085238-E625-4761-8EE6-BCFCF47F0B8C}"/>
              </a:ext>
            </a:extLst>
          </p:cNvPr>
          <p:cNvCxnSpPr>
            <a:cxnSpLocks/>
          </p:cNvCxnSpPr>
          <p:nvPr/>
        </p:nvCxnSpPr>
        <p:spPr>
          <a:xfrm>
            <a:off x="3679803" y="2348041"/>
            <a:ext cx="2425180" cy="226845"/>
          </a:xfrm>
          <a:prstGeom prst="bentConnector3">
            <a:avLst>
              <a:gd name="adj1" fmla="val 1001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05B0EE-0AED-40F5-934E-E8E07BDBACAB}"/>
              </a:ext>
            </a:extLst>
          </p:cNvPr>
          <p:cNvCxnSpPr>
            <a:cxnSpLocks/>
          </p:cNvCxnSpPr>
          <p:nvPr/>
        </p:nvCxnSpPr>
        <p:spPr>
          <a:xfrm flipV="1">
            <a:off x="3811142" y="2009410"/>
            <a:ext cx="0" cy="32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982A9894-9B22-4B90-A58B-55AA1CDA0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8" t="2880" r="89664" b="87115"/>
          <a:stretch/>
        </p:blipFill>
        <p:spPr>
          <a:xfrm>
            <a:off x="327993" y="6363876"/>
            <a:ext cx="281354" cy="2505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FD15A3-F518-496E-9AA3-296282A6C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8" t="2880" r="89664" b="87115"/>
          <a:stretch/>
        </p:blipFill>
        <p:spPr>
          <a:xfrm>
            <a:off x="282165" y="6510403"/>
            <a:ext cx="373010" cy="3321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4111E0-1E76-47BF-A33F-01A484F1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45" y="5139148"/>
            <a:ext cx="2685478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E2C6AC-851C-4A75-9EEA-48549D41659B}"/>
              </a:ext>
            </a:extLst>
          </p:cNvPr>
          <p:cNvSpPr/>
          <p:nvPr/>
        </p:nvSpPr>
        <p:spPr>
          <a:xfrm>
            <a:off x="8108868" y="5827908"/>
            <a:ext cx="143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Area used in averaging PM</a:t>
            </a:r>
            <a:r>
              <a:rPr lang="en-US" sz="1600" dirty="0">
                <a:latin typeface="Calibri" panose="020F0502020204030204" pitchFamily="34" charset="0"/>
              </a:rPr>
              <a:t>​</a:t>
            </a:r>
            <a:endParaRPr lang="en-US" sz="1600" i="0" dirty="0">
              <a:effectLst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DABD7E-9917-4A77-89B0-167775F79D27}"/>
              </a:ext>
            </a:extLst>
          </p:cNvPr>
          <p:cNvCxnSpPr>
            <a:cxnSpLocks/>
          </p:cNvCxnSpPr>
          <p:nvPr/>
        </p:nvCxnSpPr>
        <p:spPr>
          <a:xfrm flipH="1">
            <a:off x="8216863" y="5784653"/>
            <a:ext cx="11756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D152-FB49-4A02-90BB-F0A7B3E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3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Past Studies of Climate Change on US PM</a:t>
            </a:r>
            <a:r>
              <a:rPr lang="en-US" baseline="-25000" dirty="0"/>
              <a:t>2.5 </a:t>
            </a:r>
            <a:r>
              <a:rPr lang="en-US" dirty="0"/>
              <a:t>and 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B396-2139-474C-8C65-C5E6B678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360"/>
            <a:ext cx="10515600" cy="5301990"/>
          </a:xfrm>
        </p:spPr>
        <p:txBody>
          <a:bodyPr>
            <a:normAutofit/>
          </a:bodyPr>
          <a:lstStyle/>
          <a:p>
            <a:pPr lvl="4"/>
            <a:r>
              <a:rPr lang="en-US" sz="2200" dirty="0"/>
              <a:t>synoptic meteorology is key driver of PM</a:t>
            </a:r>
            <a:r>
              <a:rPr lang="en-US" sz="2200" baseline="-25000" dirty="0"/>
              <a:t>2.5 </a:t>
            </a:r>
            <a:r>
              <a:rPr lang="en-US" sz="2200" dirty="0"/>
              <a:t>and O</a:t>
            </a:r>
            <a:r>
              <a:rPr lang="en-US" sz="2200" baseline="-25000" dirty="0"/>
              <a:t>3</a:t>
            </a:r>
            <a:endParaRPr lang="en-US" sz="2200" dirty="0"/>
          </a:p>
          <a:p>
            <a:pPr lvl="4"/>
            <a:r>
              <a:rPr lang="en-US" sz="2200" dirty="0"/>
              <a:t>inconsistency in climate impact on air quality: </a:t>
            </a:r>
          </a:p>
          <a:p>
            <a:pPr lvl="4"/>
            <a:endParaRPr lang="en-US" sz="2200" dirty="0"/>
          </a:p>
          <a:p>
            <a:pPr lvl="4"/>
            <a:endParaRPr lang="en-US" sz="2200" dirty="0"/>
          </a:p>
          <a:p>
            <a:pPr lvl="4"/>
            <a:endParaRPr lang="en-US" sz="2200" dirty="0"/>
          </a:p>
          <a:p>
            <a:pPr marL="1828800" lvl="4" indent="0">
              <a:buNone/>
            </a:pPr>
            <a:endParaRPr lang="en-US" sz="2200" dirty="0"/>
          </a:p>
          <a:p>
            <a:pPr lvl="4"/>
            <a:endParaRPr lang="en-US" sz="2200" dirty="0"/>
          </a:p>
          <a:p>
            <a:pPr lvl="4"/>
            <a:r>
              <a:rPr lang="en-US" sz="2200" dirty="0"/>
              <a:t>complexity of </a:t>
            </a:r>
            <a:r>
              <a:rPr lang="en-US" sz="2000" dirty="0"/>
              <a:t>PM</a:t>
            </a:r>
            <a:r>
              <a:rPr lang="en-US" sz="2000" baseline="-25000" dirty="0"/>
              <a:t>2.5</a:t>
            </a:r>
            <a:r>
              <a:rPr lang="en-US" sz="2000" dirty="0"/>
              <a:t> components like</a:t>
            </a:r>
          </a:p>
          <a:p>
            <a:pPr lvl="4"/>
            <a:endParaRPr lang="en-US" sz="2200" dirty="0"/>
          </a:p>
          <a:p>
            <a:pPr lvl="4"/>
            <a:endParaRPr lang="en-US" sz="2200" dirty="0"/>
          </a:p>
          <a:p>
            <a:pPr lvl="4"/>
            <a:endParaRPr lang="en-US" sz="2200" dirty="0"/>
          </a:p>
          <a:p>
            <a:pPr lvl="4"/>
            <a:endParaRPr lang="en-US" sz="2200" dirty="0"/>
          </a:p>
          <a:p>
            <a:pPr lvl="4"/>
            <a:r>
              <a:rPr lang="en-US" sz="2200" dirty="0"/>
              <a:t>limited number of future years averaged</a:t>
            </a:r>
          </a:p>
          <a:p>
            <a:pPr lvl="4"/>
            <a:r>
              <a:rPr lang="en-US" sz="2200" dirty="0"/>
              <a:t>single realization of one climate model</a:t>
            </a:r>
          </a:p>
          <a:p>
            <a:pPr marL="457200" lvl="1" indent="0">
              <a:buNone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E4207-914E-4B97-B2E4-2F38460E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6F46B04-385F-40CA-93EC-AE9A871BA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89592"/>
              </p:ext>
            </p:extLst>
          </p:nvPr>
        </p:nvGraphicFramePr>
        <p:xfrm>
          <a:off x="3185333" y="1793012"/>
          <a:ext cx="8459271" cy="1333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332">
                  <a:extLst>
                    <a:ext uri="{9D8B030D-6E8A-4147-A177-3AD203B41FA5}">
                      <a16:colId xmlns:a16="http://schemas.microsoft.com/office/drawing/2014/main" val="4221755196"/>
                    </a:ext>
                  </a:extLst>
                </a:gridCol>
                <a:gridCol w="3328870">
                  <a:extLst>
                    <a:ext uri="{9D8B030D-6E8A-4147-A177-3AD203B41FA5}">
                      <a16:colId xmlns:a16="http://schemas.microsoft.com/office/drawing/2014/main" val="529081848"/>
                    </a:ext>
                  </a:extLst>
                </a:gridCol>
                <a:gridCol w="3191069">
                  <a:extLst>
                    <a:ext uri="{9D8B030D-6E8A-4147-A177-3AD203B41FA5}">
                      <a16:colId xmlns:a16="http://schemas.microsoft.com/office/drawing/2014/main" val="1928108084"/>
                    </a:ext>
                  </a:extLst>
                </a:gridCol>
              </a:tblGrid>
              <a:tr h="457441">
                <a:tc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[O</a:t>
                      </a:r>
                      <a:r>
                        <a:rPr lang="en-US" sz="2100" b="1" baseline="-25000" dirty="0"/>
                        <a:t>3</a:t>
                      </a:r>
                      <a:r>
                        <a:rPr lang="en-US" sz="2100" b="1" baseline="0" dirty="0"/>
                        <a:t>] results</a:t>
                      </a:r>
                      <a:endParaRPr lang="en-US" sz="2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[PM</a:t>
                      </a:r>
                      <a:r>
                        <a:rPr lang="en-US" sz="2100" b="1" baseline="-25000" dirty="0"/>
                        <a:t>2.5</a:t>
                      </a:r>
                      <a:r>
                        <a:rPr lang="en-US" sz="2100" b="1" baseline="0" dirty="0"/>
                        <a:t>] results</a:t>
                      </a:r>
                      <a:endParaRPr lang="en-US" sz="21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92918"/>
                  </a:ext>
                </a:extLst>
              </a:tr>
              <a:tr h="44696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↑ Direction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Consistently +</a:t>
                      </a:r>
                      <a:r>
                        <a:rPr lang="en-US" sz="2100" dirty="0" err="1"/>
                        <a:t>ve</a:t>
                      </a:r>
                      <a:endParaRPr lang="en-US" sz="2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Inconsistent sign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78860"/>
                  </a:ext>
                </a:extLst>
              </a:tr>
              <a:tr h="42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/>
                        <a:t>↑ Magnitude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1-10 ppb (polluted regions)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Between -1 and +1 µgm</a:t>
                      </a:r>
                      <a:r>
                        <a:rPr lang="en-US" sz="2100" baseline="30000" dirty="0"/>
                        <a:t>-3</a:t>
                      </a:r>
                      <a:endParaRPr lang="en-US" sz="21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41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F86F3AA-99B0-43DE-88C4-79344EF8361D}"/>
              </a:ext>
            </a:extLst>
          </p:cNvPr>
          <p:cNvSpPr/>
          <p:nvPr/>
        </p:nvSpPr>
        <p:spPr>
          <a:xfrm>
            <a:off x="0" y="6516247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Fiore et al, 2015; Jacob &amp; Winner, 2009; Dawson et al, 2015; and references therein; Garcia-Menendez et al, 2017; Nolte et al,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688" y="5341975"/>
            <a:ext cx="162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688" y="958120"/>
            <a:ext cx="162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Findings: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13D852B5-DDA6-460D-86E3-A36830FE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13176"/>
              </p:ext>
            </p:extLst>
          </p:nvPr>
        </p:nvGraphicFramePr>
        <p:xfrm>
          <a:off x="4303557" y="4070591"/>
          <a:ext cx="7341047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4">
                  <a:extLst>
                    <a:ext uri="{9D8B030D-6E8A-4147-A177-3AD203B41FA5}">
                      <a16:colId xmlns:a16="http://schemas.microsoft.com/office/drawing/2014/main" val="524472524"/>
                    </a:ext>
                  </a:extLst>
                </a:gridCol>
                <a:gridCol w="542976">
                  <a:extLst>
                    <a:ext uri="{9D8B030D-6E8A-4147-A177-3AD203B41FA5}">
                      <a16:colId xmlns:a16="http://schemas.microsoft.com/office/drawing/2014/main" val="3734994790"/>
                    </a:ext>
                  </a:extLst>
                </a:gridCol>
                <a:gridCol w="564860">
                  <a:extLst>
                    <a:ext uri="{9D8B030D-6E8A-4147-A177-3AD203B41FA5}">
                      <a16:colId xmlns:a16="http://schemas.microsoft.com/office/drawing/2014/main" val="617186110"/>
                    </a:ext>
                  </a:extLst>
                </a:gridCol>
                <a:gridCol w="702758">
                  <a:extLst>
                    <a:ext uri="{9D8B030D-6E8A-4147-A177-3AD203B41FA5}">
                      <a16:colId xmlns:a16="http://schemas.microsoft.com/office/drawing/2014/main" val="685258251"/>
                    </a:ext>
                  </a:extLst>
                </a:gridCol>
                <a:gridCol w="746664">
                  <a:extLst>
                    <a:ext uri="{9D8B030D-6E8A-4147-A177-3AD203B41FA5}">
                      <a16:colId xmlns:a16="http://schemas.microsoft.com/office/drawing/2014/main" val="636051377"/>
                    </a:ext>
                  </a:extLst>
                </a:gridCol>
                <a:gridCol w="764882">
                  <a:extLst>
                    <a:ext uri="{9D8B030D-6E8A-4147-A177-3AD203B41FA5}">
                      <a16:colId xmlns:a16="http://schemas.microsoft.com/office/drawing/2014/main" val="205448991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val="3819560061"/>
                    </a:ext>
                  </a:extLst>
                </a:gridCol>
                <a:gridCol w="690664">
                  <a:extLst>
                    <a:ext uri="{9D8B030D-6E8A-4147-A177-3AD203B41FA5}">
                      <a16:colId xmlns:a16="http://schemas.microsoft.com/office/drawing/2014/main" val="83261977"/>
                    </a:ext>
                  </a:extLst>
                </a:gridCol>
                <a:gridCol w="612844">
                  <a:extLst>
                    <a:ext uri="{9D8B030D-6E8A-4147-A177-3AD203B41FA5}">
                      <a16:colId xmlns:a16="http://schemas.microsoft.com/office/drawing/2014/main" val="608603441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val="1215205391"/>
                    </a:ext>
                  </a:extLst>
                </a:gridCol>
                <a:gridCol w="728346">
                  <a:extLst>
                    <a:ext uri="{9D8B030D-6E8A-4147-A177-3AD203B41FA5}">
                      <a16:colId xmlns:a16="http://schemas.microsoft.com/office/drawing/2014/main" val="55643073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Crustal </a:t>
                      </a:r>
                    </a:p>
                    <a:p>
                      <a:r>
                        <a:rPr lang="en-US" dirty="0"/>
                        <a:t>Elements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Bulk Organic </a:t>
                      </a:r>
                    </a:p>
                    <a:p>
                      <a:r>
                        <a:rPr lang="en-US" dirty="0"/>
                        <a:t>Carbon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Secondary Inorganic Ions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Anthropogenic (Industrial) Tracers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39609"/>
                  </a:ext>
                </a:extLst>
              </a:tr>
              <a:tr h="2046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</a:t>
                      </a:r>
                      <a:r>
                        <a:rPr lang="en-US" baseline="-25000" dirty="0"/>
                        <a:t>4</a:t>
                      </a:r>
                      <a:r>
                        <a:rPr lang="en-US" baseline="30000" dirty="0"/>
                        <a:t>+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</a:t>
                      </a:r>
                      <a:r>
                        <a:rPr lang="en-US" baseline="-25000" dirty="0"/>
                        <a:t>4</a:t>
                      </a:r>
                      <a:r>
                        <a:rPr lang="en-US" baseline="30000" dirty="0"/>
                        <a:t>2-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30000" dirty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627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632474C-DB3D-42C7-8BE6-55E300A52A5D}"/>
              </a:ext>
            </a:extLst>
          </p:cNvPr>
          <p:cNvSpPr/>
          <p:nvPr/>
        </p:nvSpPr>
        <p:spPr>
          <a:xfrm>
            <a:off x="9181911" y="5068193"/>
            <a:ext cx="2597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from Kundu &amp; Stone, 2015 study </a:t>
            </a:r>
          </a:p>
        </p:txBody>
      </p:sp>
    </p:spTree>
    <p:extLst>
      <p:ext uri="{BB962C8B-B14F-4D97-AF65-F5344CB8AC3E}">
        <p14:creationId xmlns:p14="http://schemas.microsoft.com/office/powerpoint/2010/main" val="321745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FAC-85D9-4ADC-8288-B13F4335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33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Objectives of Our Study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FA9A0D-48F5-4F2A-A941-2239D093E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3" y="5674751"/>
            <a:ext cx="1096567" cy="11151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EAE91-0AB2-4BDD-9978-BCA3D29F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LDEO_Newlogotrans.png">
            <a:extLst>
              <a:ext uri="{FF2B5EF4-FFF2-40B4-BE49-F238E27FC236}">
                <a16:creationId xmlns:a16="http://schemas.microsoft.com/office/drawing/2014/main" id="{F3088020-9CF8-47A9-8478-EA3C2644F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08" y="5687150"/>
            <a:ext cx="3186545" cy="554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3A86B-0C8A-4C4D-963D-ABC2ABEB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336" y="6251503"/>
            <a:ext cx="2618182" cy="4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9E61C3-C3C2-4F3E-9D46-9A1F34F82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822" y="5604855"/>
            <a:ext cx="1572788" cy="10485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AE34D5-C33B-40EA-8AE0-BCABBB8AEDAA}"/>
              </a:ext>
            </a:extLst>
          </p:cNvPr>
          <p:cNvSpPr txBox="1">
            <a:spLocks/>
          </p:cNvSpPr>
          <p:nvPr/>
        </p:nvSpPr>
        <p:spPr>
          <a:xfrm>
            <a:off x="813916" y="1978025"/>
            <a:ext cx="106922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7E53E8-2C87-43FB-A607-49B9B6832E2C}"/>
              </a:ext>
            </a:extLst>
          </p:cNvPr>
          <p:cNvSpPr txBox="1">
            <a:spLocks/>
          </p:cNvSpPr>
          <p:nvPr/>
        </p:nvSpPr>
        <p:spPr>
          <a:xfrm>
            <a:off x="517794" y="903926"/>
            <a:ext cx="11284528" cy="4783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u="sng" dirty="0"/>
              <a:t>Overall objectives (Columbia University + UNC)</a:t>
            </a:r>
            <a:r>
              <a:rPr lang="en-US" dirty="0"/>
              <a:t>: Use a large ensemble of the global models NCAR CESM and GFDL CM3 to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define probability distributions of PM</a:t>
            </a:r>
            <a:r>
              <a:rPr lang="en-US" sz="2600" baseline="-25000" dirty="0"/>
              <a:t>2.5</a:t>
            </a:r>
            <a:r>
              <a:rPr lang="en-US" sz="2600" dirty="0"/>
              <a:t> and O</a:t>
            </a:r>
            <a:r>
              <a:rPr lang="en-US" sz="2600" baseline="-25000" dirty="0"/>
              <a:t>3</a:t>
            </a:r>
            <a:r>
              <a:rPr lang="en-US" sz="2600" dirty="0"/>
              <a:t> air quality in different US regions till mid-21</a:t>
            </a:r>
            <a:r>
              <a:rPr lang="en-US" sz="2600" baseline="30000" dirty="0"/>
              <a:t>st</a:t>
            </a:r>
            <a:r>
              <a:rPr lang="en-US" sz="2600" dirty="0"/>
              <a:t> century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characterize the role of climate variability and change on PM</a:t>
            </a:r>
            <a:r>
              <a:rPr lang="en-US" sz="2600" baseline="-25000" dirty="0"/>
              <a:t>2.5</a:t>
            </a:r>
            <a:r>
              <a:rPr lang="en-US" sz="2600" dirty="0"/>
              <a:t> and O</a:t>
            </a:r>
            <a:r>
              <a:rPr lang="en-US" sz="2600" baseline="-25000" dirty="0"/>
              <a:t>3</a:t>
            </a:r>
            <a:r>
              <a:rPr lang="en-US" sz="2600" dirty="0"/>
              <a:t> distributions in US regions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/>
              <a:t>Objectives of UNC team</a:t>
            </a:r>
            <a:r>
              <a:rPr lang="en-US" dirty="0"/>
              <a:t>: Use finer scale regional meteorology and air quality models to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dynamically downscale selected years from global simulations to the continental US at fine resolution (12km)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describe the frequency of high PM</a:t>
            </a:r>
            <a:r>
              <a:rPr lang="en-US" sz="2600" baseline="-25000" dirty="0"/>
              <a:t>2.5 </a:t>
            </a:r>
            <a:r>
              <a:rPr lang="en-US" sz="2600" dirty="0"/>
              <a:t>in sub regions of the CONUS using probability distributions of global models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estimate the health burdens of future PM</a:t>
            </a:r>
            <a:r>
              <a:rPr lang="en-US" sz="2600" baseline="-25000" dirty="0"/>
              <a:t>2.5</a:t>
            </a:r>
            <a:r>
              <a:rPr lang="en-US" sz="2600" dirty="0"/>
              <a:t> changes due to air quality in probabilistic terms</a:t>
            </a:r>
          </a:p>
        </p:txBody>
      </p:sp>
    </p:spTree>
    <p:extLst>
      <p:ext uri="{BB962C8B-B14F-4D97-AF65-F5344CB8AC3E}">
        <p14:creationId xmlns:p14="http://schemas.microsoft.com/office/powerpoint/2010/main" val="346664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6352-FAFF-4D8A-8AC1-956A0941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6"/>
            <a:ext cx="12192000" cy="6855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Major Steps of Our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AD49F-3872-40C7-A402-4BCF855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66ADA6D-0BFF-44BB-966E-72CC7F501B5F}"/>
              </a:ext>
            </a:extLst>
          </p:cNvPr>
          <p:cNvSpPr/>
          <p:nvPr/>
        </p:nvSpPr>
        <p:spPr>
          <a:xfrm>
            <a:off x="3680260" y="1452333"/>
            <a:ext cx="7605339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GFDL CM3 model, with RCP8.5 global change scenario and PM</a:t>
            </a:r>
            <a:r>
              <a:rPr lang="en-US" baseline="-25000" dirty="0">
                <a:solidFill>
                  <a:schemeClr val="tx1"/>
                </a:solidFill>
              </a:rPr>
              <a:t>2.5 </a:t>
            </a:r>
            <a:r>
              <a:rPr lang="en-US" dirty="0">
                <a:solidFill>
                  <a:schemeClr val="tx1"/>
                </a:solidFill>
              </a:rPr>
              <a:t>and 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precursor emissions kept constant at 2005 levels, provides meteorology and air quality globally at 2.5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× 2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longitude-latitude and 6hr resolutions.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7E7A1D9-721F-420B-B067-DD34BBF8C1E4}"/>
              </a:ext>
            </a:extLst>
          </p:cNvPr>
          <p:cNvSpPr/>
          <p:nvPr/>
        </p:nvSpPr>
        <p:spPr>
          <a:xfrm>
            <a:off x="3680260" y="2424459"/>
            <a:ext cx="7605339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Perform EOF analysis to select years for downscaling knowing where each CONUS region falls in the full distribution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CAFB369-5D7F-431D-B1AD-E3B6491DDFE2}"/>
              </a:ext>
            </a:extLst>
          </p:cNvPr>
          <p:cNvSpPr/>
          <p:nvPr/>
        </p:nvSpPr>
        <p:spPr>
          <a:xfrm>
            <a:off x="3680260" y="3391326"/>
            <a:ext cx="7595713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Use WRF (Weather Research and Forecasting) model to simulate regional climate and variability at 12km horizontal resolution for selected years.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2763151C-3DC8-4DF2-8805-257140839B71}"/>
              </a:ext>
            </a:extLst>
          </p:cNvPr>
          <p:cNvSpPr/>
          <p:nvPr/>
        </p:nvSpPr>
        <p:spPr>
          <a:xfrm>
            <a:off x="3680260" y="4361180"/>
            <a:ext cx="7595713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Use CMAQ (Community Multi-scale Air Quality) model to resolve air quality at 12km resolution over the CONUS with RCP8.5 emissions processed in SMOKE.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E378C6F0-B570-4418-9492-391EEE9B2B07}"/>
              </a:ext>
            </a:extLst>
          </p:cNvPr>
          <p:cNvSpPr/>
          <p:nvPr/>
        </p:nvSpPr>
        <p:spPr>
          <a:xfrm>
            <a:off x="3680260" y="5327516"/>
            <a:ext cx="7595713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Construct probability distributions for each grid cell from the CMAQ downscaling and the probability distributions from the GFDL and NCAR ensembles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19771147-86F3-4E90-B174-61BB8F060CA0}"/>
              </a:ext>
            </a:extLst>
          </p:cNvPr>
          <p:cNvSpPr/>
          <p:nvPr/>
        </p:nvSpPr>
        <p:spPr>
          <a:xfrm>
            <a:off x="760376" y="1452333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 Chemistry-Climate Model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8595485-FEE7-437E-8029-3712955E4FCF}"/>
              </a:ext>
            </a:extLst>
          </p:cNvPr>
          <p:cNvSpPr/>
          <p:nvPr/>
        </p:nvSpPr>
        <p:spPr>
          <a:xfrm>
            <a:off x="901054" y="1420082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Global Chemistry-Climate Model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EC08A6F-8363-4B61-AAFF-7209BAAA887E}"/>
              </a:ext>
            </a:extLst>
          </p:cNvPr>
          <p:cNvSpPr/>
          <p:nvPr/>
        </p:nvSpPr>
        <p:spPr>
          <a:xfrm>
            <a:off x="901055" y="2438432"/>
            <a:ext cx="2779206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Year Selection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362ACCE-1D2B-416C-86B0-D665B4729D48}"/>
              </a:ext>
            </a:extLst>
          </p:cNvPr>
          <p:cNvSpPr/>
          <p:nvPr/>
        </p:nvSpPr>
        <p:spPr>
          <a:xfrm>
            <a:off x="891431" y="3391697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Dynamical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Downscaling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6D9C96B-FA63-4177-8101-387E202FC386}"/>
              </a:ext>
            </a:extLst>
          </p:cNvPr>
          <p:cNvSpPr/>
          <p:nvPr/>
        </p:nvSpPr>
        <p:spPr>
          <a:xfrm>
            <a:off x="891430" y="4356979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Air Quality 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Downscaling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34FDA6B9-E082-44D1-A702-9B010EB7D15A}"/>
              </a:ext>
            </a:extLst>
          </p:cNvPr>
          <p:cNvSpPr/>
          <p:nvPr/>
        </p:nvSpPr>
        <p:spPr>
          <a:xfrm>
            <a:off x="901054" y="5306846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76CFCD9-1073-4136-AA69-026BA285D74A}"/>
              </a:ext>
            </a:extLst>
          </p:cNvPr>
          <p:cNvSpPr/>
          <p:nvPr/>
        </p:nvSpPr>
        <p:spPr>
          <a:xfrm>
            <a:off x="2134910" y="2269426"/>
            <a:ext cx="231112" cy="43391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5F71B7E-4F26-4DD9-916B-1605B054FCBA}"/>
              </a:ext>
            </a:extLst>
          </p:cNvPr>
          <p:cNvSpPr/>
          <p:nvPr/>
        </p:nvSpPr>
        <p:spPr>
          <a:xfrm>
            <a:off x="2125286" y="3107016"/>
            <a:ext cx="240736" cy="42176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D0D324C-D8A3-4E90-AB83-DD1FAA21F263}"/>
              </a:ext>
            </a:extLst>
          </p:cNvPr>
          <p:cNvSpPr/>
          <p:nvPr/>
        </p:nvSpPr>
        <p:spPr>
          <a:xfrm>
            <a:off x="2125286" y="4187320"/>
            <a:ext cx="250360" cy="27371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47DDB2C-620E-4D69-8BCA-540961ED6B28}"/>
              </a:ext>
            </a:extLst>
          </p:cNvPr>
          <p:cNvSpPr/>
          <p:nvPr/>
        </p:nvSpPr>
        <p:spPr>
          <a:xfrm>
            <a:off x="2125286" y="5129837"/>
            <a:ext cx="240736" cy="40558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7598E41-E9B3-4D16-BD7D-F7BD52BF3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353066" y="5416744"/>
            <a:ext cx="226711" cy="6870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0ECA7D-9AAC-4B85-A60A-56D819220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343443" y="4440015"/>
            <a:ext cx="226711" cy="6870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CE8AFF5-491E-4A85-AC86-593534FB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353071" y="3496798"/>
            <a:ext cx="226711" cy="6870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733032-4F95-47C9-B067-9C74C5335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363543" y="2539312"/>
            <a:ext cx="226711" cy="6870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A5069E-0759-49B6-8D18-EB69231F8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355049" y="1508069"/>
            <a:ext cx="226711" cy="6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9191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Selection of Years for Downscaling based on EOF Analysis of GFDL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17" y="1119673"/>
            <a:ext cx="11399283" cy="501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intention is to select years from GFDL chemistry-climate global model that represent upper quartile and median PM</a:t>
            </a:r>
            <a:r>
              <a:rPr lang="en-US" sz="2400" baseline="-25000" dirty="0"/>
              <a:t>2.5</a:t>
            </a:r>
            <a:r>
              <a:rPr lang="en-US" sz="2400" dirty="0"/>
              <a:t> levels in each US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399" y="6484007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07FBCA-4E28-478F-A7F0-FF8175401C6F}"/>
              </a:ext>
            </a:extLst>
          </p:cNvPr>
          <p:cNvCxnSpPr>
            <a:cxnSpLocks/>
          </p:cNvCxnSpPr>
          <p:nvPr/>
        </p:nvCxnSpPr>
        <p:spPr>
          <a:xfrm flipH="1">
            <a:off x="2348492" y="3165921"/>
            <a:ext cx="1" cy="240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586BD3-AE37-474C-9D29-56894A9E1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0129"/>
              </p:ext>
            </p:extLst>
          </p:nvPr>
        </p:nvGraphicFramePr>
        <p:xfrm>
          <a:off x="354956" y="4825591"/>
          <a:ext cx="4115974" cy="11428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5974">
                  <a:extLst>
                    <a:ext uri="{9D8B030D-6E8A-4147-A177-3AD203B41FA5}">
                      <a16:colId xmlns:a16="http://schemas.microsoft.com/office/drawing/2014/main" val="1681534740"/>
                    </a:ext>
                  </a:extLst>
                </a:gridCol>
              </a:tblGrid>
              <a:tr h="413609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000000"/>
                          </a:solidFill>
                        </a:rPr>
                        <a:t>Year Selection for Downscaling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69644"/>
                  </a:ext>
                </a:extLst>
              </a:tr>
              <a:tr h="685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Identify upper-quartile and median annual PM</a:t>
                      </a:r>
                      <a:r>
                        <a:rPr lang="en-US" b="0" baseline="-25000" dirty="0">
                          <a:solidFill>
                            <a:srgbClr val="000000"/>
                          </a:solidFill>
                        </a:rPr>
                        <a:t>2.5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years in each US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43940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42F9071-84E0-490B-81FA-E066673D2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94105"/>
              </p:ext>
            </p:extLst>
          </p:nvPr>
        </p:nvGraphicFramePr>
        <p:xfrm>
          <a:off x="354955" y="3435555"/>
          <a:ext cx="4115974" cy="1097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5974">
                  <a:extLst>
                    <a:ext uri="{9D8B030D-6E8A-4147-A177-3AD203B41FA5}">
                      <a16:colId xmlns:a16="http://schemas.microsoft.com/office/drawing/2014/main" val="1681534740"/>
                    </a:ext>
                  </a:extLst>
                </a:gridCol>
              </a:tblGrid>
              <a:tr h="326979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EOF analysis of GFDL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69644"/>
                  </a:ext>
                </a:extLst>
              </a:tr>
              <a:tr h="501724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Identify US regions that vary PM</a:t>
                      </a:r>
                      <a:r>
                        <a:rPr lang="en-US" b="0" baseline="-25000" dirty="0">
                          <a:solidFill>
                            <a:srgbClr val="000000"/>
                          </a:solidFill>
                        </a:rPr>
                        <a:t>2.5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coherently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439402"/>
                  </a:ext>
                </a:extLst>
              </a:tr>
            </a:tbl>
          </a:graphicData>
        </a:graphic>
      </p:graphicFrame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A15DD3-062F-4623-89BD-AC45979CEB38}"/>
              </a:ext>
            </a:extLst>
          </p:cNvPr>
          <p:cNvCxnSpPr>
            <a:cxnSpLocks/>
          </p:cNvCxnSpPr>
          <p:nvPr/>
        </p:nvCxnSpPr>
        <p:spPr>
          <a:xfrm flipH="1">
            <a:off x="2340391" y="4532835"/>
            <a:ext cx="2" cy="253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9CB7C2DA-26F4-461B-9072-A56BBF149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5" r="3183" b="22368"/>
          <a:stretch/>
        </p:blipFill>
        <p:spPr>
          <a:xfrm>
            <a:off x="9382050" y="3143123"/>
            <a:ext cx="2215715" cy="1464906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7C451C8-CDBE-42CD-8FFE-73F1B606775E}"/>
              </a:ext>
            </a:extLst>
          </p:cNvPr>
          <p:cNvSpPr txBox="1"/>
          <p:nvPr/>
        </p:nvSpPr>
        <p:spPr>
          <a:xfrm>
            <a:off x="4910328" y="2109209"/>
            <a:ext cx="728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Histograms of summer daily mean PM</a:t>
            </a:r>
            <a:r>
              <a:rPr lang="en-US" b="1" baseline="-25000" dirty="0"/>
              <a:t>2.5 </a:t>
            </a:r>
            <a:r>
              <a:rPr lang="en-US" b="1" dirty="0"/>
              <a:t>of 3 ensemble members of GFDL CM3 to (</a:t>
            </a:r>
            <a:r>
              <a:rPr lang="en-US" b="1" dirty="0" err="1"/>
              <a:t>i</a:t>
            </a:r>
            <a:r>
              <a:rPr lang="en-US" b="1" dirty="0"/>
              <a:t>)  better characterize internal variability, and</a:t>
            </a:r>
          </a:p>
          <a:p>
            <a:r>
              <a:rPr lang="en-US" b="1" dirty="0"/>
              <a:t>              (ii) show the shift in PM</a:t>
            </a:r>
            <a:r>
              <a:rPr lang="en-US" b="1" baseline="-25000" dirty="0"/>
              <a:t>2.5</a:t>
            </a:r>
            <a:r>
              <a:rPr lang="en-US" b="1" dirty="0"/>
              <a:t> distribution due to climate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BF2B0-15BE-44A9-9E10-97D9E98FCD01}"/>
              </a:ext>
            </a:extLst>
          </p:cNvPr>
          <p:cNvSpPr/>
          <p:nvPr/>
        </p:nvSpPr>
        <p:spPr>
          <a:xfrm>
            <a:off x="712022" y="2796589"/>
            <a:ext cx="33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Daily mean PM</a:t>
            </a:r>
            <a:r>
              <a:rPr lang="en-US" baseline="-25000" dirty="0"/>
              <a:t>2.5</a:t>
            </a:r>
            <a:r>
              <a:rPr lang="en-US" dirty="0"/>
              <a:t> from GFDL-CM3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3C85CF-11E8-4A74-8AEE-787F4F6C19DC}"/>
              </a:ext>
            </a:extLst>
          </p:cNvPr>
          <p:cNvSpPr txBox="1"/>
          <p:nvPr/>
        </p:nvSpPr>
        <p:spPr>
          <a:xfrm>
            <a:off x="606242" y="2046782"/>
            <a:ext cx="348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Method of Year Selection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96483-7CAF-4023-8D81-70C13BDA85ED}"/>
              </a:ext>
            </a:extLst>
          </p:cNvPr>
          <p:cNvSpPr/>
          <p:nvPr/>
        </p:nvSpPr>
        <p:spPr>
          <a:xfrm>
            <a:off x="5310152" y="3121138"/>
            <a:ext cx="2230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Courtesy: G. Milly &amp; A. Fiore</a:t>
            </a:r>
            <a:endParaRPr lang="en-US" sz="14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7035" y="2962512"/>
            <a:ext cx="7486577" cy="3886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B7C2DA-26F4-461B-9072-A56BBF149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62" b="5008"/>
          <a:stretch/>
        </p:blipFill>
        <p:spPr>
          <a:xfrm>
            <a:off x="9512150" y="4601158"/>
            <a:ext cx="2288556" cy="1852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E82FE0-E513-4615-BCF2-4A005BD91CF0}"/>
              </a:ext>
            </a:extLst>
          </p:cNvPr>
          <p:cNvSpPr/>
          <p:nvPr/>
        </p:nvSpPr>
        <p:spPr>
          <a:xfrm>
            <a:off x="9293104" y="3141585"/>
            <a:ext cx="2482447" cy="17183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E82FE0-E513-4615-BCF2-4A005BD91CF0}"/>
              </a:ext>
            </a:extLst>
          </p:cNvPr>
          <p:cNvSpPr/>
          <p:nvPr/>
        </p:nvSpPr>
        <p:spPr>
          <a:xfrm>
            <a:off x="4719259" y="2046783"/>
            <a:ext cx="7463434" cy="4811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E82FE0-E513-4615-BCF2-4A005BD91CF0}"/>
              </a:ext>
            </a:extLst>
          </p:cNvPr>
          <p:cNvSpPr/>
          <p:nvPr/>
        </p:nvSpPr>
        <p:spPr>
          <a:xfrm>
            <a:off x="274320" y="2046783"/>
            <a:ext cx="4269804" cy="480234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655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/>
              <a:t>Reconstructing Fine Scale PM</a:t>
            </a:r>
            <a:r>
              <a:rPr lang="en-US" sz="4000" baseline="-25000" dirty="0"/>
              <a:t>2.5</a:t>
            </a:r>
            <a:r>
              <a:rPr lang="en-US" sz="4000" dirty="0"/>
              <a:t>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743578"/>
            <a:ext cx="11244105" cy="5612772"/>
          </a:xfrm>
        </p:spPr>
        <p:txBody>
          <a:bodyPr/>
          <a:lstStyle/>
          <a:p>
            <a:r>
              <a:rPr lang="en-US" sz="2400" dirty="0"/>
              <a:t>We would like to construct fine resolution future PM</a:t>
            </a:r>
            <a:r>
              <a:rPr lang="en-US" sz="2400" baseline="-25000" dirty="0"/>
              <a:t>2.5</a:t>
            </a:r>
            <a:r>
              <a:rPr lang="en-US" sz="2400" dirty="0"/>
              <a:t> probability distribution based on global model ensembles (NCAR CESM and GFDL CM3) at each grid cell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ACDB5B-FC23-4F31-BF12-7D31D603F5F4}"/>
              </a:ext>
            </a:extLst>
          </p:cNvPr>
          <p:cNvSpPr/>
          <p:nvPr/>
        </p:nvSpPr>
        <p:spPr>
          <a:xfrm>
            <a:off x="2239600" y="3739961"/>
            <a:ext cx="372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EA2D8D-A93D-465D-ADF3-F79F118F3EFE}"/>
              </a:ext>
            </a:extLst>
          </p:cNvPr>
          <p:cNvSpPr/>
          <p:nvPr/>
        </p:nvSpPr>
        <p:spPr>
          <a:xfrm>
            <a:off x="2873456" y="6020186"/>
            <a:ext cx="642503" cy="46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82A9894-9B22-4B90-A58B-55AA1CDA0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8" t="2880" r="89664" b="87115"/>
          <a:stretch/>
        </p:blipFill>
        <p:spPr>
          <a:xfrm>
            <a:off x="327993" y="6363876"/>
            <a:ext cx="281354" cy="2505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6E0296-9DB6-4016-9A8C-A38621B6D546}"/>
              </a:ext>
            </a:extLst>
          </p:cNvPr>
          <p:cNvSpPr/>
          <p:nvPr/>
        </p:nvSpPr>
        <p:spPr>
          <a:xfrm>
            <a:off x="8969575" y="1616302"/>
            <a:ext cx="3109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Such probability distribution of mean annual PM</a:t>
            </a:r>
            <a:r>
              <a:rPr lang="en-US" sz="2000" baseline="-25000" dirty="0"/>
              <a:t>2.5</a:t>
            </a:r>
            <a:r>
              <a:rPr lang="en-US" sz="2000" dirty="0"/>
              <a:t> can be reconstructed</a:t>
            </a:r>
          </a:p>
          <a:p>
            <a:pPr marL="287338" indent="-287338">
              <a:buAutoNum type="romanLcPeriod"/>
            </a:pPr>
            <a:r>
              <a:rPr lang="en-US" sz="2000" dirty="0"/>
              <a:t>for individual grid cell or for a </a:t>
            </a:r>
            <a:r>
              <a:rPr lang="en-US" sz="2000" dirty="0" err="1"/>
              <a:t>subregion</a:t>
            </a:r>
            <a:r>
              <a:rPr lang="en-US" sz="2000" dirty="0"/>
              <a:t> of CONUS, and</a:t>
            </a:r>
          </a:p>
          <a:p>
            <a:pPr marL="287338" indent="-287338">
              <a:buAutoNum type="romanLcPeriod"/>
            </a:pPr>
            <a:r>
              <a:rPr lang="en-US" sz="2000" dirty="0"/>
              <a:t>for present and for future (with no emissions change)</a:t>
            </a:r>
          </a:p>
          <a:p>
            <a:endParaRPr lang="en-US" sz="2000" dirty="0"/>
          </a:p>
          <a:p>
            <a:r>
              <a:rPr lang="en-US" sz="2000" dirty="0"/>
              <a:t>The difference between present and future distributions isolates the impact of climate change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82FE0-E513-4615-BCF2-4A005BD91CF0}"/>
              </a:ext>
            </a:extLst>
          </p:cNvPr>
          <p:cNvSpPr/>
          <p:nvPr/>
        </p:nvSpPr>
        <p:spPr>
          <a:xfrm>
            <a:off x="609347" y="1616302"/>
            <a:ext cx="8233202" cy="458405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97806DD-3443-45CA-9CFF-045987D4D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2" y="2079530"/>
            <a:ext cx="7114032" cy="3657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E95FB3-1B4B-436B-AC9D-275B623F71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2" y="2072004"/>
            <a:ext cx="7114032" cy="3657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008A5C-5597-426E-8C30-0121FBAD6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2" y="2072004"/>
            <a:ext cx="7114032" cy="3657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29497F-F8B8-4419-A2B9-88264BCAE5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2" y="2079530"/>
            <a:ext cx="7114032" cy="3657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3E51C7-EF83-4E9F-B2EA-FF0ED8F47C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2" y="2072004"/>
            <a:ext cx="7114032" cy="3657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B05327-D63A-443E-B783-FFF4F3259062}"/>
              </a:ext>
            </a:extLst>
          </p:cNvPr>
          <p:cNvCxnSpPr>
            <a:cxnSpLocks/>
          </p:cNvCxnSpPr>
          <p:nvPr/>
        </p:nvCxnSpPr>
        <p:spPr>
          <a:xfrm>
            <a:off x="8364660" y="3764471"/>
            <a:ext cx="6750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668A-02A4-4995-B36A-97425A1A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6899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WRF/CMAQ Simulations Planned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B2B441-9AF2-4682-959A-A6638A21A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869997"/>
              </p:ext>
            </p:extLst>
          </p:nvPr>
        </p:nvGraphicFramePr>
        <p:xfrm>
          <a:off x="391538" y="956893"/>
          <a:ext cx="11408923" cy="266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489">
                  <a:extLst>
                    <a:ext uri="{9D8B030D-6E8A-4147-A177-3AD203B41FA5}">
                      <a16:colId xmlns:a16="http://schemas.microsoft.com/office/drawing/2014/main" val="3582194007"/>
                    </a:ext>
                  </a:extLst>
                </a:gridCol>
                <a:gridCol w="1410511">
                  <a:extLst>
                    <a:ext uri="{9D8B030D-6E8A-4147-A177-3AD203B41FA5}">
                      <a16:colId xmlns:a16="http://schemas.microsoft.com/office/drawing/2014/main" val="3105027998"/>
                    </a:ext>
                  </a:extLst>
                </a:gridCol>
                <a:gridCol w="1741251">
                  <a:extLst>
                    <a:ext uri="{9D8B030D-6E8A-4147-A177-3AD203B41FA5}">
                      <a16:colId xmlns:a16="http://schemas.microsoft.com/office/drawing/2014/main" val="1037010114"/>
                    </a:ext>
                  </a:extLst>
                </a:gridCol>
                <a:gridCol w="2062264">
                  <a:extLst>
                    <a:ext uri="{9D8B030D-6E8A-4147-A177-3AD203B41FA5}">
                      <a16:colId xmlns:a16="http://schemas.microsoft.com/office/drawing/2014/main" val="4136642159"/>
                    </a:ext>
                  </a:extLst>
                </a:gridCol>
                <a:gridCol w="1702340">
                  <a:extLst>
                    <a:ext uri="{9D8B030D-6E8A-4147-A177-3AD203B41FA5}">
                      <a16:colId xmlns:a16="http://schemas.microsoft.com/office/drawing/2014/main" val="3269354820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3245362073"/>
                    </a:ext>
                  </a:extLst>
                </a:gridCol>
              </a:tblGrid>
              <a:tr h="72703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GFDL IC/BCs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Anthrop.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#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85405"/>
                  </a:ext>
                </a:extLst>
              </a:tr>
              <a:tr h="534118">
                <a:tc>
                  <a:txBody>
                    <a:bodyPr/>
                    <a:lstStyle/>
                    <a:p>
                      <a:r>
                        <a:rPr lang="en-US" sz="2200" dirty="0"/>
                        <a:t>RCP8.5m_2005e_PRES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2006-2020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2005 RCP8.5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RCP8.5_WMGG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 NEI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6255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r>
                        <a:rPr lang="en-US" sz="2200" dirty="0"/>
                        <a:t>RCP8.5m_2005e_FUT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2050-2065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RCP8.5_WMGG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 NEI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90177"/>
                  </a:ext>
                </a:extLst>
              </a:tr>
              <a:tr h="423525">
                <a:tc>
                  <a:txBody>
                    <a:bodyPr/>
                    <a:lstStyle/>
                    <a:p>
                      <a:r>
                        <a:rPr lang="en-US" sz="2200" dirty="0"/>
                        <a:t>RCP8.5m_2050e_FUT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2050-2065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RCP8.5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73189"/>
                  </a:ext>
                </a:extLst>
              </a:tr>
              <a:tr h="423525">
                <a:tc>
                  <a:txBody>
                    <a:bodyPr/>
                    <a:lstStyle/>
                    <a:p>
                      <a:r>
                        <a:rPr lang="en-US" sz="2200" dirty="0"/>
                        <a:t>2005m_2050e_FUT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2050-2065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2005 RCP8.5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RCP8.5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1825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8964-CEC9-4652-B042-67A7AD3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603D3-1C6E-492D-8184-BC2071089EBA}"/>
              </a:ext>
            </a:extLst>
          </p:cNvPr>
          <p:cNvSpPr txBox="1"/>
          <p:nvPr/>
        </p:nvSpPr>
        <p:spPr>
          <a:xfrm>
            <a:off x="273996" y="3488255"/>
            <a:ext cx="116440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* Land Use/Cover remains constant for all WRF/CMAQ simulations</a:t>
            </a:r>
            <a:endParaRPr lang="en-US" sz="1050" dirty="0"/>
          </a:p>
          <a:p>
            <a:r>
              <a:rPr lang="en-US" dirty="0"/>
              <a:t>* GFDL RCP8.5_WMGG fixes aerosol, ozone precursors emissions at 2005 level while GFDL RCP8.5 is full RCP8.5</a:t>
            </a:r>
          </a:p>
          <a:p>
            <a:r>
              <a:rPr lang="en-US" dirty="0"/>
              <a:t>* Additional CMAQ simulations may be undertaken for focused sensitivity analysis of Biogenic SOA in Southeastern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08080-D4CB-4EDE-844E-0A39FB03A894}"/>
              </a:ext>
            </a:extLst>
          </p:cNvPr>
          <p:cNvSpPr txBox="1"/>
          <p:nvPr/>
        </p:nvSpPr>
        <p:spPr>
          <a:xfrm>
            <a:off x="71919" y="4803591"/>
            <a:ext cx="1219200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accent1"/>
                </a:solidFill>
              </a:rPr>
              <a:t>RCP8.5m_2005e_FUT </a:t>
            </a:r>
            <a:r>
              <a:rPr lang="en-US" sz="2100" dirty="0"/>
              <a:t>- </a:t>
            </a:r>
            <a:r>
              <a:rPr lang="en-US" sz="2100" dirty="0">
                <a:solidFill>
                  <a:schemeClr val="accent2"/>
                </a:solidFill>
              </a:rPr>
              <a:t>RCP8.5m_2005e_PRES </a:t>
            </a:r>
            <a:r>
              <a:rPr lang="en-US" sz="2100" dirty="0"/>
              <a:t>= effect of only climate change on future PM</a:t>
            </a:r>
            <a:r>
              <a:rPr lang="en-US" sz="2100" baseline="-25000" dirty="0"/>
              <a:t>2.5</a:t>
            </a:r>
            <a:r>
              <a:rPr lang="en-US" sz="2100" dirty="0"/>
              <a:t> and O</a:t>
            </a:r>
            <a:r>
              <a:rPr lang="en-US" sz="2100" baseline="-25000" dirty="0"/>
              <a:t>3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accent6"/>
                </a:solidFill>
              </a:rPr>
              <a:t>RCP8.5m_2050e_FUT </a:t>
            </a:r>
            <a:r>
              <a:rPr lang="en-US" sz="2100" dirty="0"/>
              <a:t>- </a:t>
            </a:r>
            <a:r>
              <a:rPr lang="en-US" sz="2100" dirty="0">
                <a:solidFill>
                  <a:schemeClr val="accent2"/>
                </a:solidFill>
              </a:rPr>
              <a:t>RCP8.5m_2005e_PRES </a:t>
            </a:r>
            <a:r>
              <a:rPr lang="en-US" sz="2100" dirty="0"/>
              <a:t>= effect of climate change and emissions on future PM</a:t>
            </a:r>
            <a:r>
              <a:rPr lang="en-US" sz="2100" baseline="-25000" dirty="0"/>
              <a:t>2.5</a:t>
            </a:r>
            <a:r>
              <a:rPr lang="en-US" sz="2100" dirty="0"/>
              <a:t> and O</a:t>
            </a:r>
            <a:r>
              <a:rPr lang="en-US" sz="2100" baseline="-25000" dirty="0"/>
              <a:t>3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accent6"/>
                </a:solidFill>
              </a:rPr>
              <a:t>RCP8.5m_2050e_FUT </a:t>
            </a:r>
            <a:r>
              <a:rPr lang="en-US" sz="2100" dirty="0"/>
              <a:t>-     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2005m_2050e_FUT </a:t>
            </a:r>
            <a:r>
              <a:rPr lang="en-US" sz="2100" dirty="0"/>
              <a:t>= effect of climate change on future PM</a:t>
            </a:r>
            <a:r>
              <a:rPr lang="en-US" sz="2100" baseline="-25000" dirty="0"/>
              <a:t>2.5</a:t>
            </a:r>
            <a:r>
              <a:rPr lang="en-US" sz="2100" dirty="0"/>
              <a:t> and O</a:t>
            </a:r>
            <a:r>
              <a:rPr lang="en-US" sz="2100" baseline="-25000" dirty="0"/>
              <a:t>3 </a:t>
            </a:r>
            <a:r>
              <a:rPr lang="en-US" sz="2200" dirty="0"/>
              <a:t>under       </a:t>
            </a:r>
            <a:r>
              <a:rPr lang="en-US" sz="2100" dirty="0"/>
              <a:t>					                          future emissions condition</a:t>
            </a:r>
          </a:p>
        </p:txBody>
      </p:sp>
    </p:spTree>
    <p:extLst>
      <p:ext uri="{BB962C8B-B14F-4D97-AF65-F5344CB8AC3E}">
        <p14:creationId xmlns:p14="http://schemas.microsoft.com/office/powerpoint/2010/main" val="31655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5BB769DF30048ADDB682BED2D03BF" ma:contentTypeVersion="13" ma:contentTypeDescription="Create a new document." ma:contentTypeScope="" ma:versionID="6617dc6ed135accf2ff51548fb2881ef">
  <xsd:schema xmlns:xsd="http://www.w3.org/2001/XMLSchema" xmlns:xs="http://www.w3.org/2001/XMLSchema" xmlns:p="http://schemas.microsoft.com/office/2006/metadata/properties" xmlns:ns3="8692fb02-64ee-477a-8829-0b8419474116" xmlns:ns4="e525f45e-12aa-43f1-99a0-18fd9df9a174" targetNamespace="http://schemas.microsoft.com/office/2006/metadata/properties" ma:root="true" ma:fieldsID="c203c65413ecd7020b5efff2bf6f45d3" ns3:_="" ns4:_="">
    <xsd:import namespace="8692fb02-64ee-477a-8829-0b8419474116"/>
    <xsd:import namespace="e525f45e-12aa-43f1-99a0-18fd9df9a1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fb02-64ee-477a-8829-0b8419474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5f45e-12aa-43f1-99a0-18fd9df9a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9BA7C6-939A-47C6-9301-A2F3E205A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2fb02-64ee-477a-8829-0b8419474116"/>
    <ds:schemaRef ds:uri="e525f45e-12aa-43f1-99a0-18fd9df9a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29BF4B-9571-4711-9251-8EA18D04CA8C}">
  <ds:schemaRefs>
    <ds:schemaRef ds:uri="http://purl.org/dc/terms/"/>
    <ds:schemaRef ds:uri="http://schemas.microsoft.com/office/2006/documentManagement/types"/>
    <ds:schemaRef ds:uri="8692fb02-64ee-477a-8829-0b841947411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525f45e-12aa-43f1-99a0-18fd9df9a1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0ABF6F-4D9D-4CF6-AD47-4D02009BB7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12526</TotalTime>
  <Words>1784</Words>
  <Application>Microsoft Office PowerPoint</Application>
  <PresentationFormat>Widescreen</PresentationFormat>
  <Paragraphs>262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Symbol</vt:lpstr>
      <vt:lpstr>office theme</vt:lpstr>
      <vt:lpstr>Dynamical downscaling of a global chemistry-climate model to study the influence of climate change on mid-21st century PM2.5 and O3 distributions in the Continental US</vt:lpstr>
      <vt:lpstr>Climate Change Impacts on Air Quality: Pathways</vt:lpstr>
      <vt:lpstr>Climate Variability vs Climate Change</vt:lpstr>
      <vt:lpstr>Past Studies of Climate Change on US PM2.5 and O3</vt:lpstr>
      <vt:lpstr>Objectives of Our Study</vt:lpstr>
      <vt:lpstr>Major Steps of Our Study</vt:lpstr>
      <vt:lpstr>Selection of Years for Downscaling based on EOF Analysis of GFDL Output</vt:lpstr>
      <vt:lpstr>Reconstructing Fine Scale PM2.5 Probability Distribution</vt:lpstr>
      <vt:lpstr>WRF/CMAQ Simulations Planned</vt:lpstr>
      <vt:lpstr>Current Progress: WRF Simulations and Options</vt:lpstr>
      <vt:lpstr>PowerPoint Presentation</vt:lpstr>
      <vt:lpstr>PowerPoint Presentation</vt:lpstr>
      <vt:lpstr>Current and Upcoming Tasks</vt:lpstr>
      <vt:lpstr>Expected Outcomes</vt:lpstr>
      <vt:lpstr>References</vt:lpstr>
      <vt:lpstr>Thank You!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CMAS Meeting</dc:title>
  <dc:creator>Surendra</dc:creator>
  <cp:lastModifiedBy>Kunwar, Surendra Bahadur</cp:lastModifiedBy>
  <cp:revision>636</cp:revision>
  <dcterms:modified xsi:type="dcterms:W3CDTF">2019-10-23T13:17:59Z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0x0101004395BB769DF30048ADDB682BED2D03BF</vt:lpwstr>
  </property>
</Properties>
</file>