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</p:sldMasterIdLst>
  <p:notesMasterIdLst>
    <p:notesMasterId r:id="rId25"/>
  </p:notesMasterIdLst>
  <p:handoutMasterIdLst>
    <p:handoutMasterId r:id="rId26"/>
  </p:handoutMasterIdLst>
  <p:sldIdLst>
    <p:sldId id="280" r:id="rId3"/>
    <p:sldId id="281" r:id="rId4"/>
    <p:sldId id="282" r:id="rId5"/>
    <p:sldId id="283" r:id="rId6"/>
    <p:sldId id="336" r:id="rId7"/>
    <p:sldId id="305" r:id="rId8"/>
    <p:sldId id="284" r:id="rId9"/>
    <p:sldId id="297" r:id="rId10"/>
    <p:sldId id="300" r:id="rId11"/>
    <p:sldId id="333" r:id="rId12"/>
    <p:sldId id="287" r:id="rId13"/>
    <p:sldId id="306" r:id="rId14"/>
    <p:sldId id="302" r:id="rId15"/>
    <p:sldId id="289" r:id="rId16"/>
    <p:sldId id="308" r:id="rId17"/>
    <p:sldId id="320" r:id="rId18"/>
    <p:sldId id="334" r:id="rId19"/>
    <p:sldId id="335" r:id="rId20"/>
    <p:sldId id="292" r:id="rId21"/>
    <p:sldId id="307" r:id="rId22"/>
    <p:sldId id="303" r:id="rId23"/>
    <p:sldId id="31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ipper, Tommy N" initials="STN" lastIdx="12" clrIdx="0">
    <p:extLst>
      <p:ext uri="{19B8F6BF-5375-455C-9EA6-DF929625EA0E}">
        <p15:presenceInfo xmlns:p15="http://schemas.microsoft.com/office/powerpoint/2012/main" userId="S-1-5-21-1177238915-2111687655-1060284298-2973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8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776" y="52"/>
      </p:cViewPr>
      <p:guideLst>
        <p:guide orient="horz" pos="22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54050-AFA7-488D-B339-E0AE5B5D8282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A3B6E-FAE0-4270-80B8-53CC0DB9E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95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9E70E-58E5-417F-AAFD-39A246769433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57367-1C83-4A07-A615-65C2FF5B2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6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B403E-5186-49AC-97BF-DD74F07C5A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543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 bar indicates one standard deviation from the mean.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EB8-F558-4358-A3D7-0C41119A7C8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64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EB8-F558-4358-A3D7-0C41119A7C8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17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EB8-F558-4358-A3D7-0C41119A7C8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76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Scatter plot</a:t>
            </a:r>
            <a:r>
              <a:rPr lang="en-US" baseline="0" dirty="0"/>
              <a:t> shows comparison only at observation locations.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EB8-F558-4358-A3D7-0C41119A7C8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05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EB8-F558-4358-A3D7-0C41119A7C8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312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Max/min refers to the maximum and minimum in US grid cells.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EB8-F558-4358-A3D7-0C41119A7C8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56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7367-1C83-4A07-A615-65C2FF5B2D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62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7367-1C83-4A07-A615-65C2FF5B2D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70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7367-1C83-4A07-A615-65C2FF5B2D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35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57367-1C83-4A07-A615-65C2FF5B2D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87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7367-1C83-4A07-A615-65C2FF5B2D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51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7367-1C83-4A07-A615-65C2FF5B2D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05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957367-1C83-4A07-A615-65C2FF5B2D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35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EB8-F558-4358-A3D7-0C41119A7C8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262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EB8-F558-4358-A3D7-0C41119A7C8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Correlation</a:t>
            </a:r>
            <a:r>
              <a:rPr lang="en-US" baseline="0" dirty="0"/>
              <a:t> coefficients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EB8-F558-4358-A3D7-0C41119A7C8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9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52EB8-F558-4358-A3D7-0C41119A7C8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9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03DD-14A3-4662-B42E-53521138B9D2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1CD0E1A-EFF5-9943-8AA6-521A2B2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7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408E-9C98-4B5D-9076-9726DBC54532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753F-7366-4557-8EA0-9A3083C50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3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1708-BE50-4895-B6C6-224A2CD9FAC8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753F-7366-4557-8EA0-9A3083C50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82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E734-4C55-45F4-ADEA-C89716C2E010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9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C30D-533A-44EE-B779-BD05D27E3052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21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573C-362D-44D1-8C36-FCB2B6EA263A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17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BC16-5806-4CD0-BD66-0AE570212931}" type="datetime1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32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2869-A5E5-4CBB-A824-B7640006EEB7}" type="datetime1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34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AAD7-2697-4F5B-BA8C-B55CEC520478}" type="datetime1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59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C7EE-E145-448C-8138-C101077678C0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28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124C-77D6-450D-A4D2-1D623362EC1F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8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768D-628B-BB40-BEE5-32E27182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048" y="1215483"/>
            <a:ext cx="5615353" cy="49614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215483"/>
            <a:ext cx="5613400" cy="49614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BF72E-E074-E741-8514-3417AC9D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2A0B-7017-4569-BD4F-6438D1E20B1E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52637-104D-064E-9B91-0BC72B6E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4C3EF-E136-164D-954C-112EADD9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35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38A9-C38C-40FC-819B-2CABD0BFE39F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29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D34B-5D7F-4C91-B9E8-03F6C55A2DF6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7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10077-12D2-2D4D-8F51-D9CB6B04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1" y="1235113"/>
            <a:ext cx="56176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DF7D1-4D77-4C46-B579-F5861C74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1" y="2078657"/>
            <a:ext cx="5617633" cy="4111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19A1FD-16BD-7B41-8D0F-269780D1B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35113"/>
            <a:ext cx="5638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AF2E0-F5E8-3946-89DE-62BFD441B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78657"/>
            <a:ext cx="5638800" cy="4111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5BD322-BC93-4244-92C5-7651A797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B7FC-4948-404B-B0CC-5C41538D41A9}" type="datetime1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E79E3B-E843-6343-9ECC-916F6A2E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D151B-D611-8446-9323-A31F4308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19FCA3D-219A-9547-A7A7-4EB9BE7D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0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B5170-396F-CE4F-A0AB-300CE970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6F2CA-2DD1-AF41-91EF-4D055700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AB4B-B63E-48FB-8983-B03EDFF7AA3D}" type="datetime1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35E81-A1AE-8442-89DE-148AC4FC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583BD-E195-8D45-B88C-3F15BB70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3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AE419-AE08-F348-87A6-E9445B33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6909-29A6-4B07-8BCB-A05033F869A1}" type="datetime1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02ABE-49F8-8E43-8B96-1F432917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0AFCF-7504-9244-8529-F384A6BD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1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C417-39B3-8947-8902-0153B500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0FAD0-D969-274E-8AC0-FC5A894F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68" y="457201"/>
            <a:ext cx="7497233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FBC2C-9388-6049-AEF3-C1606676A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2274849"/>
            <a:ext cx="3932767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A470E-5CA9-A545-B98E-1EFAA05E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B0FC-B780-45C3-AE4E-841109B44FD4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ABCA5-3B76-9E47-892E-A475FC83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5A757-8D62-3444-9BDB-1CB584B7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1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E57A-36CB-814D-B1A5-9012A244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3259A3-587A-6D4A-AEF8-E4225996F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3768" y="457201"/>
            <a:ext cx="749723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C1918-55BE-A644-8FDC-9E18F9A99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2274849"/>
            <a:ext cx="3932767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DD8F2-DDA7-354F-9FEA-A07E773A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6913-CF0D-40DD-BA22-744C9BF3483D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10CDF-1139-2249-8F5E-3E7043CC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F2438-4A98-5A4C-9057-FC3F0CBC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86C1-1209-CD40-86E4-C72B7974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57BF9-8D1A-FD41-A037-BF729754D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231DA-AB5C-C240-9332-9CC3D46A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7E698-170D-4011-AACE-2E8AAD5BD871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7AB74-A3C5-CF45-A5A3-124A94D1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83F40-6572-9341-AE1A-0342450A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7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DA8079-4F60-D34B-96A4-C32E3C6A4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13FC5-8FDB-D640-8F18-46D09DD7F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1" y="365125"/>
            <a:ext cx="88011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9F9D1-30A5-3C44-9E01-F570121C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9404-C273-4F46-91CD-5AE19CD5E98B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C5DF8-E50D-1745-97C5-A23C0E51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D20E1-9670-8A49-9442-60CC2307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1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6794E2-0939-7444-A82A-8BD5C7FA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6A5F8-57A3-204B-9489-10B6EA09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15484"/>
            <a:ext cx="11430000" cy="4596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2C088-FD5F-6E47-B5E9-B42B8CA51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58118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6567056-E8BB-4ED8-918D-539C35B26BB6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B8B9A-12D6-EA40-AB29-6918054B5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6154" y="5811839"/>
            <a:ext cx="5941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F842A-A21A-C542-88CC-30F0DD78D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58118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AE678206-0642-9F48-9727-6B519CB285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>
              <a:lumMod val="85000"/>
              <a:lumOff val="15000"/>
            </a:schemeClr>
          </a:solidFill>
          <a:latin typeface="+mj-lt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>
              <a:lumMod val="85000"/>
              <a:lumOff val="15000"/>
            </a:schemeClr>
          </a:solidFill>
          <a:latin typeface="+mj-lt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>
              <a:lumMod val="85000"/>
              <a:lumOff val="15000"/>
            </a:schemeClr>
          </a:solidFill>
          <a:latin typeface="+mj-lt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85000"/>
              <a:lumOff val="15000"/>
            </a:schemeClr>
          </a:solidFill>
          <a:latin typeface="+mj-lt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85000"/>
              <a:lumOff val="15000"/>
            </a:schemeClr>
          </a:solidFill>
          <a:latin typeface="+mj-lt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3571E-7CAE-4D2E-B01F-FE030797DB90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8206-0642-9F48-9727-6B519CB285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4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001" y="565354"/>
            <a:ext cx="11281893" cy="23876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Application of Data Fusion for Improved Background Ozone Estimates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02037"/>
            <a:ext cx="10625070" cy="2489669"/>
          </a:xfrm>
        </p:spPr>
        <p:txBody>
          <a:bodyPr>
            <a:noAutofit/>
          </a:bodyPr>
          <a:lstStyle/>
          <a:p>
            <a:r>
              <a:rPr lang="en-US" sz="2200" dirty="0"/>
              <a:t>Nash Skipper, Talat Odman, Yongtao Hu, </a:t>
            </a:r>
            <a:r>
              <a:rPr lang="en-US" sz="2200" dirty="0" err="1"/>
              <a:t>Petros</a:t>
            </a:r>
            <a:r>
              <a:rPr lang="en-US" sz="2200" dirty="0"/>
              <a:t> </a:t>
            </a:r>
            <a:r>
              <a:rPr lang="en-US" sz="2200" dirty="0" err="1"/>
              <a:t>Vasilakos</a:t>
            </a:r>
            <a:r>
              <a:rPr lang="en-US" sz="2200" dirty="0"/>
              <a:t>, Armistead (Ted) Russell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School of Civil and Environmental Engineering, Georgia Institute of Technology, Atlanta, Georgia, USA</a:t>
            </a:r>
          </a:p>
          <a:p>
            <a:pPr lvl="0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0052" y="5350174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191919"/>
                </a:solidFill>
                <a:latin typeface="Calibri Regular"/>
              </a:rPr>
              <a:t>18</a:t>
            </a:r>
            <a:r>
              <a:rPr lang="en-US" b="1" baseline="30000" dirty="0">
                <a:solidFill>
                  <a:srgbClr val="191919"/>
                </a:solidFill>
                <a:latin typeface="Calibri Regular"/>
              </a:rPr>
              <a:t>th</a:t>
            </a:r>
            <a:r>
              <a:rPr lang="en-US" b="1" dirty="0">
                <a:solidFill>
                  <a:srgbClr val="191919"/>
                </a:solidFill>
                <a:latin typeface="Calibri Regular"/>
              </a:rPr>
              <a:t> Annual CMAS Conference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October 2019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191919"/>
                </a:solidFill>
                <a:latin typeface="Calibri Regular"/>
              </a:rPr>
              <a:t>Chapel Hill, North Carolina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libri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830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Background and Formed Ozone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0" y="1371600"/>
            <a:ext cx="3669833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314" y="1371600"/>
            <a:ext cx="3669833" cy="2743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0" y="4114800"/>
            <a:ext cx="3669833" cy="2743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314" y="4114800"/>
            <a:ext cx="3669833" cy="2743200"/>
          </a:xfrm>
          <a:prstGeom prst="rect">
            <a:avLst/>
          </a:prstGeo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10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49728" y="1690688"/>
            <a:ext cx="3505713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Difference in base case and difference in background case have a highly linear relationship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49727" y="3146586"/>
            <a:ext cx="3505713" cy="231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Difference in formed has a much weaker relationship with the difference in the base case</a:t>
            </a:r>
          </a:p>
          <a:p>
            <a:pPr marL="685800" lvl="1" indent="-2286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Difference in formed is usually near zero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682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Ozone Regression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84904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altLang="en-US" dirty="0">
                    <a:latin typeface="Calibri" panose="020F0502020204030204" pitchFamily="34" charset="0"/>
                  </a:rPr>
                  <a:t>Develop a regression model for each BC case to estimate adjustment factors for background and formed ozone</a:t>
                </a:r>
              </a:p>
              <a:p>
                <a:pPr lvl="1">
                  <a:lnSpc>
                    <a:spcPct val="11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𝑜𝑏𝑠𝑒𝑟𝑣𝑒𝑑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=</m:t>
                    </m:r>
                    <m:sSubSup>
                      <m:sSub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𝑏𝑔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∗[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𝑏𝑔</m:t>
                        </m:r>
                      </m:sub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𝑠𝑖𝑚</m:t>
                        </m:r>
                      </m:sup>
                    </m:sSub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𝑓𝑜𝑟𝑚𝑒𝑑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𝑓𝑜𝑟𝑚𝑒𝑑</m:t>
                        </m:r>
                      </m:sub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𝑠𝑖𝑚</m:t>
                        </m:r>
                      </m:sup>
                    </m:sSub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en-US" dirty="0">
                  <a:latin typeface="Calibri" panose="020F0502020204030204" pitchFamily="34" charset="0"/>
                </a:endParaRPr>
              </a:p>
              <a:p>
                <a:pPr lvl="2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CA" dirty="0">
                    <a:solidFill>
                      <a:prstClr val="black"/>
                    </a:solidFill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𝑓𝑜𝑟𝑚𝑒𝑑</m:t>
                        </m:r>
                      </m:sub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𝑠𝑖𝑚</m:t>
                        </m:r>
                      </m:sup>
                    </m:sSubSup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dirty="0">
                    <a:solidFill>
                      <a:prstClr val="black"/>
                    </a:solidFill>
                  </a:rPr>
                  <a:t> to calculate </a:t>
                </a:r>
                <a:r>
                  <a:rPr lang="en-CA" b="1" u="sng" dirty="0">
                    <a:solidFill>
                      <a:prstClr val="black"/>
                    </a:solidFill>
                  </a:rPr>
                  <a:t>adjusted BGO</a:t>
                </a:r>
                <a:endParaRPr lang="en-US" altLang="en-US" b="1" u="sng" dirty="0">
                  <a:latin typeface="Calibri" panose="020F0502020204030204" pitchFamily="34" charset="0"/>
                </a:endParaRP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altLang="en-US" dirty="0">
                    <a:latin typeface="Calibri" panose="020F0502020204030204" pitchFamily="34" charset="0"/>
                  </a:rPr>
                  <a:t>Variables included in regression for coefficients (</a:t>
                </a:r>
                <a:r>
                  <a:rPr lang="el-GR" altLang="en-US" b="1" dirty="0">
                    <a:latin typeface="Calibri" panose="020F0502020204030204" pitchFamily="34" charset="0"/>
                  </a:rPr>
                  <a:t>α</a:t>
                </a:r>
                <a:r>
                  <a:rPr lang="en-US" altLang="en-US" baseline="-25000" dirty="0">
                    <a:latin typeface="Calibri" panose="020F0502020204030204" pitchFamily="34" charset="0"/>
                  </a:rPr>
                  <a:t>x</a:t>
                </a:r>
                <a:r>
                  <a:rPr lang="en-US" altLang="en-US" dirty="0">
                    <a:latin typeface="Calibri" panose="020F0502020204030204" pitchFamily="34" charset="0"/>
                  </a:rPr>
                  <a:t>):</a:t>
                </a:r>
              </a:p>
              <a:p>
                <a:pPr lvl="1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altLang="en-US" dirty="0">
                    <a:latin typeface="Calibri" panose="020F0502020204030204" pitchFamily="34" charset="0"/>
                  </a:rPr>
                  <a:t>Longitude and latitude</a:t>
                </a:r>
              </a:p>
              <a:p>
                <a:pPr lvl="1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altLang="en-US" dirty="0">
                    <a:latin typeface="Calibri" panose="020F0502020204030204" pitchFamily="34" charset="0"/>
                  </a:rPr>
                  <a:t>Elevation</a:t>
                </a:r>
              </a:p>
              <a:p>
                <a:pPr lvl="1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altLang="en-US" dirty="0">
                    <a:latin typeface="Calibri" panose="020F0502020204030204" pitchFamily="34" charset="0"/>
                  </a:rPr>
                  <a:t>Day of year (transformed to sinusoidal function)</a:t>
                </a:r>
              </a:p>
              <a:p>
                <a:pPr lvl="1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altLang="en-US" dirty="0">
                    <a:latin typeface="Calibri" panose="020F0502020204030204" pitchFamily="34" charset="0"/>
                  </a:rPr>
                  <a:t>Deviation of daily mean temperature from annual mean</a:t>
                </a:r>
              </a:p>
              <a:p>
                <a:pPr lvl="1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altLang="en-US" dirty="0">
                    <a:latin typeface="Calibri" panose="020F0502020204030204" pitchFamily="34" charset="0"/>
                  </a:rPr>
                  <a:t>Daily mean cloud cover</a:t>
                </a:r>
              </a:p>
              <a:p>
                <a:pPr lvl="1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altLang="en-US" dirty="0">
                    <a:latin typeface="Calibri" panose="020F0502020204030204" pitchFamily="34" charset="0"/>
                  </a:rPr>
                  <a:t>Daily mean RH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84904"/>
              </a:xfrm>
              <a:blipFill>
                <a:blip r:embed="rId2"/>
                <a:stretch>
                  <a:fillRect l="-696" t="-1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78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Adjusted Base Case Ozone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12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29422" y="1338792"/>
            <a:ext cx="312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Adjusted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14944" y="1338792"/>
            <a:ext cx="312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CMAQ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871038" y="1770487"/>
            <a:ext cx="3904402" cy="413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Performance is improved compared to original CMAQ results</a:t>
            </a:r>
          </a:p>
          <a:p>
            <a:pPr marL="228600" lvl="0" indent="-2286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Fewer extreme high ozone outliers after adjusting</a:t>
            </a:r>
          </a:p>
          <a:p>
            <a:pPr marL="228600" lvl="0" indent="-2286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Improved performance </a:t>
            </a:r>
            <a:r>
              <a:rPr lang="en-US" sz="2400" dirty="0">
                <a:solidFill>
                  <a:prstClr val="black"/>
                </a:solidFill>
                <a:sym typeface="Wingdings" panose="05000000000000000000" pitchFamily="2" charset="2"/>
              </a:rPr>
              <a:t> decreased uncertainty in background ozone prediction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0457"/>
            <a:ext cx="3302850" cy="2468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69337"/>
            <a:ext cx="3302850" cy="2468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422" y="1800457"/>
            <a:ext cx="3302850" cy="2468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422" y="4269337"/>
            <a:ext cx="330285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3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8" t="11321" r="6517" b="12624"/>
          <a:stretch/>
        </p:blipFill>
        <p:spPr>
          <a:xfrm>
            <a:off x="692675" y="1380931"/>
            <a:ext cx="6957276" cy="515798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Adjusted Background Ozone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95959" y="6538912"/>
            <a:ext cx="4900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Mean of 10 highest MDA8 ozone days from Base Case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54347" y="1490659"/>
            <a:ext cx="4055706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Improved agreement after applying adjustment factor</a:t>
            </a:r>
          </a:p>
          <a:p>
            <a:pPr marL="685800" lvl="1" indent="-2286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CMAQ:  R</a:t>
            </a:r>
            <a:r>
              <a:rPr lang="en-US" sz="2000" baseline="30000" dirty="0">
                <a:solidFill>
                  <a:prstClr val="black"/>
                </a:solidFill>
              </a:rPr>
              <a:t>2</a:t>
            </a:r>
            <a:r>
              <a:rPr lang="en-US" sz="2000" dirty="0">
                <a:solidFill>
                  <a:prstClr val="black"/>
                </a:solidFill>
              </a:rPr>
              <a:t> = 0.20</a:t>
            </a:r>
          </a:p>
          <a:p>
            <a:pPr marL="685800" lvl="1" indent="-2286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Adjusted:  R</a:t>
            </a:r>
            <a:r>
              <a:rPr lang="en-US" sz="2000" baseline="30000" dirty="0">
                <a:solidFill>
                  <a:prstClr val="black"/>
                </a:solidFill>
              </a:rPr>
              <a:t>2</a:t>
            </a:r>
            <a:r>
              <a:rPr lang="en-US" sz="2000" dirty="0">
                <a:solidFill>
                  <a:prstClr val="black"/>
                </a:solidFill>
              </a:rPr>
              <a:t> = 0.70</a:t>
            </a:r>
          </a:p>
          <a:p>
            <a:pPr marL="228600" lvl="0" indent="-2286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Information from the model is still retained after adjusting</a:t>
            </a:r>
          </a:p>
          <a:p>
            <a:pPr marL="685800" lvl="1" indent="-2286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Fire impacts from HCMAQ southern boundary conditions</a:t>
            </a:r>
          </a:p>
          <a:p>
            <a:pPr marL="685800" lvl="1" indent="-2286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Higher concentrations in western US with HCMAQ BC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86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9445"/>
            <a:ext cx="4893111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32" y="2199530"/>
            <a:ext cx="4893111" cy="36576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Regression Model Comparison – Background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48798" y="2001399"/>
            <a:ext cx="260096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Agreement of BGO estimates is greatly improved when adjustment factor is applied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Less variability in background ozone between BC cases </a:t>
            </a:r>
            <a:r>
              <a:rPr lang="en-US" sz="2000" dirty="0">
                <a:sym typeface="Wingdings" panose="05000000000000000000" pitchFamily="2" charset="2"/>
              </a:rPr>
              <a:t> decreased uncertainty in background ozone prediction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3434" y="1816733"/>
            <a:ext cx="312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Adjusted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3502" y="1830198"/>
            <a:ext cx="312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Original </a:t>
            </a:r>
            <a:r>
              <a:rPr lang="en-US" b="1" dirty="0" err="1"/>
              <a:t>CMAQ</a:t>
            </a:r>
            <a:endParaRPr lang="en-US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19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Ozone Adjustment Ratios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4638" y="6356350"/>
            <a:ext cx="5523722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</a:rPr>
              <a:t>O</a:t>
            </a:r>
            <a:r>
              <a:rPr lang="en-US" baseline="-25000" dirty="0">
                <a:solidFill>
                  <a:prstClr val="black"/>
                </a:solidFill>
              </a:rPr>
              <a:t>3</a:t>
            </a:r>
            <a:r>
              <a:rPr lang="en-US" dirty="0">
                <a:solidFill>
                  <a:prstClr val="black"/>
                </a:solidFill>
              </a:rPr>
              <a:t> ratio = adjusted O</a:t>
            </a:r>
            <a:r>
              <a:rPr lang="en-US" baseline="-25000" dirty="0">
                <a:solidFill>
                  <a:prstClr val="black"/>
                </a:solidFill>
              </a:rPr>
              <a:t>3</a:t>
            </a:r>
            <a:r>
              <a:rPr lang="en-US" dirty="0">
                <a:solidFill>
                  <a:prstClr val="black"/>
                </a:solidFill>
              </a:rPr>
              <a:t> / simulated O</a:t>
            </a:r>
            <a:r>
              <a:rPr lang="en-US" baseline="-25000" dirty="0">
                <a:solidFill>
                  <a:prstClr val="black"/>
                </a:solidFill>
              </a:rPr>
              <a:t>3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9224440" y="1791087"/>
            <a:ext cx="28253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Adjustment to O</a:t>
            </a:r>
            <a:r>
              <a:rPr lang="en-US" sz="2400" baseline="-25000" dirty="0"/>
              <a:t>3</a:t>
            </a:r>
            <a:r>
              <a:rPr lang="en-US" sz="2400" dirty="0"/>
              <a:t> formed is consistent for the two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Adjustment to BGO shows more differences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More seasonal variation in HCMAQ case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6126" r="8200" b="10376"/>
          <a:stretch/>
        </p:blipFill>
        <p:spPr>
          <a:xfrm>
            <a:off x="128016" y="1426464"/>
            <a:ext cx="9041560" cy="492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71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Ozone Adjustment Ratios – Annual Mean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02168" y="2120456"/>
            <a:ext cx="3730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Adjustment to O</a:t>
            </a:r>
            <a:r>
              <a:rPr lang="en-US" sz="2400" baseline="-25000" dirty="0">
                <a:sym typeface="Wingdings" panose="05000000000000000000" pitchFamily="2" charset="2"/>
              </a:rPr>
              <a:t>3</a:t>
            </a:r>
            <a:r>
              <a:rPr lang="en-US" sz="2400" dirty="0">
                <a:sym typeface="Wingdings" panose="05000000000000000000" pitchFamily="2" charset="2"/>
              </a:rPr>
              <a:t> formed has a clear pattern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High in the mountain west and southwest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Low in the east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Adjustment to BGO has less spatial variation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1" t="11199" r="7062" b="9067"/>
          <a:stretch/>
        </p:blipFill>
        <p:spPr>
          <a:xfrm>
            <a:off x="557784" y="1372667"/>
            <a:ext cx="7379208" cy="53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36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756" y="0"/>
            <a:ext cx="4887662" cy="3657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756" y="3429000"/>
            <a:ext cx="4887662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87662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887662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53728" y="1828800"/>
            <a:ext cx="27506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BGO adjustment is higher in Winter and Spring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Spatial pattern of O</a:t>
            </a:r>
            <a:r>
              <a:rPr lang="en-US" sz="2400" baseline="-25000" dirty="0"/>
              <a:t>3</a:t>
            </a:r>
            <a:r>
              <a:rPr lang="en-US" sz="2400" dirty="0"/>
              <a:t> formed adjustment is consistent across seasons</a:t>
            </a:r>
            <a:endParaRPr lang="en-US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06077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Summary and Conclusions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520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</a:rPr>
              <a:t>Application of the adjustment factors resulted in improved agreement of background ozone estimates with different boundary conditions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</a:rPr>
              <a:t>At observation sites, </a:t>
            </a:r>
            <a:r>
              <a:rPr lang="en-US" altLang="en-US" dirty="0" err="1">
                <a:latin typeface="Calibri" panose="020F0502020204030204" pitchFamily="34" charset="0"/>
              </a:rPr>
              <a:t>BGO</a:t>
            </a:r>
            <a:r>
              <a:rPr lang="en-US" altLang="en-US" dirty="0">
                <a:latin typeface="Calibri" panose="020F0502020204030204" pitchFamily="34" charset="0"/>
              </a:rPr>
              <a:t> correlation is improved from 0.58 to 0.92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</a:rPr>
              <a:t>Across the entire model domain, </a:t>
            </a:r>
            <a:r>
              <a:rPr lang="en-US" altLang="en-US" dirty="0" err="1">
                <a:latin typeface="Calibri" panose="020F0502020204030204" pitchFamily="34" charset="0"/>
              </a:rPr>
              <a:t>BGO</a:t>
            </a:r>
            <a:r>
              <a:rPr lang="en-US" altLang="en-US" dirty="0">
                <a:latin typeface="Calibri" panose="020F0502020204030204" pitchFamily="34" charset="0"/>
              </a:rPr>
              <a:t> correlation is improved from 0.63 to 0.90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</a:rPr>
              <a:t>Adjustment of BGO follows </a:t>
            </a:r>
            <a:r>
              <a:rPr lang="en-US" altLang="en-US">
                <a:latin typeface="Calibri" panose="020F0502020204030204" pitchFamily="34" charset="0"/>
              </a:rPr>
              <a:t>a seasonal </a:t>
            </a:r>
            <a:r>
              <a:rPr lang="en-US" altLang="en-US" dirty="0">
                <a:latin typeface="Calibri" panose="020F0502020204030204" pitchFamily="34" charset="0"/>
              </a:rPr>
              <a:t>trend – higher in Winter/Spring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</a:rPr>
              <a:t>Adjustment of O</a:t>
            </a:r>
            <a:r>
              <a:rPr lang="en-US" altLang="en-US" baseline="-25000" dirty="0">
                <a:latin typeface="Calibri" panose="020F0502020204030204" pitchFamily="34" charset="0"/>
              </a:rPr>
              <a:t>3</a:t>
            </a:r>
            <a:r>
              <a:rPr lang="en-US" altLang="en-US" dirty="0">
                <a:latin typeface="Calibri" panose="020F0502020204030204" pitchFamily="34" charset="0"/>
              </a:rPr>
              <a:t> formed shows a spatial pattern – higher in Southwest/Mountain West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  <a:sym typeface="Wingdings" panose="05000000000000000000" pitchFamily="2" charset="2"/>
              </a:rPr>
              <a:t>Ozone adjustments resulted in decreased uncertainty in background ozone prediction due to: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  <a:sym typeface="Wingdings" panose="05000000000000000000" pitchFamily="2" charset="2"/>
              </a:rPr>
              <a:t>Improved performance in the base case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  <a:sym typeface="Wingdings" panose="05000000000000000000" pitchFamily="2" charset="2"/>
              </a:rPr>
              <a:t>Increased agreement of background ozone estimates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0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Acknowledgements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10994136" cy="483336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altLang="en-US" dirty="0">
                <a:latin typeface="Calibri" panose="020F0502020204030204" pitchFamily="34" charset="0"/>
              </a:rPr>
              <a:t>Thanks to US EPA for providing Hemispheric CMAQ boundary conditions.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22" y="1965960"/>
            <a:ext cx="2185638" cy="182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60" y="1965960"/>
            <a:ext cx="2089306" cy="1828800"/>
          </a:xfrm>
          <a:prstGeom prst="rect">
            <a:avLst/>
          </a:prstGeom>
        </p:spPr>
      </p:pic>
      <p:pic>
        <p:nvPicPr>
          <p:cNvPr id="6" name="Picture 5" descr="http://upload.wikimedia.org/wikipedia/commons/thumb/4/4c/Phillips66-Logo.svg/150px-Phillips66-Logo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327" y="1965960"/>
            <a:ext cx="185351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3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Ozone in the United States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07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</a:rPr>
              <a:t>US ozone air quality standard set to </a:t>
            </a:r>
            <a:r>
              <a:rPr lang="en-US" altLang="en-US" b="1" u="sng" dirty="0">
                <a:latin typeface="Calibri" panose="020F0502020204030204" pitchFamily="34" charset="0"/>
              </a:rPr>
              <a:t>70 ppb</a:t>
            </a:r>
            <a:r>
              <a:rPr lang="en-US" altLang="en-US" dirty="0">
                <a:latin typeface="Calibri" panose="020F0502020204030204" pitchFamily="34" charset="0"/>
              </a:rPr>
              <a:t> in 2015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</a:rPr>
              <a:t>Background ozone (BGO) may take up a significant portion of the standard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altLang="en-US" b="1" u="sng" dirty="0">
                <a:latin typeface="Calibri" panose="020F0502020204030204" pitchFamily="34" charset="0"/>
              </a:rPr>
              <a:t>BGO</a:t>
            </a:r>
            <a:r>
              <a:rPr lang="en-US" altLang="en-US" dirty="0">
                <a:latin typeface="Calibri" panose="020F0502020204030204" pitchFamily="34" charset="0"/>
              </a:rPr>
              <a:t> – the hypothetical ozone concentration that would be observed with 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no anthropogenic emissions</a:t>
            </a:r>
          </a:p>
          <a:p>
            <a:pPr lvl="2">
              <a:lnSpc>
                <a:spcPct val="110000"/>
              </a:lnSpc>
              <a:spcAft>
                <a:spcPts val="600"/>
              </a:spcAft>
            </a:pPr>
            <a:r>
              <a:rPr lang="en-US" altLang="en-US" b="1" u="sng" dirty="0">
                <a:latin typeface="Calibri" panose="020F0502020204030204" pitchFamily="34" charset="0"/>
              </a:rPr>
              <a:t>US BGO</a:t>
            </a:r>
            <a:r>
              <a:rPr lang="en-US" altLang="en-US" dirty="0">
                <a:latin typeface="Calibri" panose="020F0502020204030204" pitchFamily="34" charset="0"/>
              </a:rPr>
              <a:t> – Ozone concentration with 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no US anthropogenic emissions</a:t>
            </a:r>
          </a:p>
          <a:p>
            <a:pPr lvl="2">
              <a:lnSpc>
                <a:spcPct val="110000"/>
              </a:lnSpc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</a:rPr>
              <a:t>Of interest for regulatory purposes (see Draft Ozone ISA)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</a:rPr>
              <a:t>As anthropogenic emissions are reduced and as air quality standards are (potentially) strengthened, accurate BGO estimates will become increasingly important to informing ozone control strategies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30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Extra Slides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19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Ozone Regression Model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483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</a:rPr>
              <a:t>Formulation of the model</a:t>
            </a: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CA" sz="1700" dirty="0">
                <a:solidFill>
                  <a:prstClr val="black"/>
                </a:solidFill>
              </a:rPr>
              <a:t>[O</a:t>
            </a:r>
            <a:r>
              <a:rPr lang="en-CA" sz="1700" baseline="-25000" dirty="0">
                <a:solidFill>
                  <a:prstClr val="black"/>
                </a:solidFill>
              </a:rPr>
              <a:t>3</a:t>
            </a:r>
            <a:r>
              <a:rPr lang="en-CA" sz="1700" dirty="0">
                <a:solidFill>
                  <a:prstClr val="black"/>
                </a:solidFill>
              </a:rPr>
              <a:t>] = [O</a:t>
            </a:r>
            <a:r>
              <a:rPr lang="en-CA" sz="1700" baseline="-25000" dirty="0">
                <a:solidFill>
                  <a:prstClr val="black"/>
                </a:solidFill>
              </a:rPr>
              <a:t>3</a:t>
            </a:r>
            <a:r>
              <a:rPr lang="en-CA" sz="1700" dirty="0">
                <a:solidFill>
                  <a:prstClr val="black"/>
                </a:solidFill>
              </a:rPr>
              <a:t>]</a:t>
            </a:r>
            <a:r>
              <a:rPr lang="en-CA" sz="1700" baseline="-25000" dirty="0" err="1">
                <a:solidFill>
                  <a:prstClr val="black"/>
                </a:solidFill>
              </a:rPr>
              <a:t>bg</a:t>
            </a:r>
            <a:r>
              <a:rPr lang="en-CA" sz="1700" dirty="0">
                <a:solidFill>
                  <a:prstClr val="black"/>
                </a:solidFill>
              </a:rPr>
              <a:t>*(</a:t>
            </a:r>
            <a:r>
              <a:rPr lang="el-GR" sz="1700" dirty="0">
                <a:solidFill>
                  <a:prstClr val="black"/>
                </a:solidFill>
              </a:rPr>
              <a:t>α</a:t>
            </a:r>
            <a:r>
              <a:rPr lang="en-US" sz="1700" baseline="-25000" dirty="0">
                <a:solidFill>
                  <a:prstClr val="black"/>
                </a:solidFill>
              </a:rPr>
              <a:t>bg,0</a:t>
            </a:r>
            <a:r>
              <a:rPr lang="en-US" sz="1700" dirty="0">
                <a:solidFill>
                  <a:prstClr val="black"/>
                </a:solidFill>
              </a:rPr>
              <a:t> </a:t>
            </a:r>
            <a:r>
              <a:rPr lang="en-CA" sz="1700" dirty="0">
                <a:solidFill>
                  <a:prstClr val="black"/>
                </a:solidFill>
              </a:rPr>
              <a:t>+ </a:t>
            </a:r>
            <a:r>
              <a:rPr lang="el-GR" sz="1700" dirty="0">
                <a:solidFill>
                  <a:prstClr val="black"/>
                </a:solidFill>
              </a:rPr>
              <a:t>α</a:t>
            </a:r>
            <a:r>
              <a:rPr lang="en-US" sz="1700" baseline="-25000" dirty="0" err="1">
                <a:solidFill>
                  <a:prstClr val="black"/>
                </a:solidFill>
              </a:rPr>
              <a:t>bg</a:t>
            </a:r>
            <a:r>
              <a:rPr lang="en-US" sz="1700" baseline="-25000" dirty="0">
                <a:solidFill>
                  <a:prstClr val="black"/>
                </a:solidFill>
              </a:rPr>
              <a:t>,</a:t>
            </a:r>
            <a:r>
              <a:rPr lang="el-GR" sz="1700" baseline="-25000" dirty="0">
                <a:solidFill>
                  <a:prstClr val="black"/>
                </a:solidFill>
              </a:rPr>
              <a:t>Δ</a:t>
            </a:r>
            <a:r>
              <a:rPr lang="en-US" sz="1700" baseline="-25000" dirty="0">
                <a:solidFill>
                  <a:prstClr val="black"/>
                </a:solidFill>
              </a:rPr>
              <a:t>T </a:t>
            </a:r>
            <a:r>
              <a:rPr lang="en-CA" sz="1700" dirty="0">
                <a:solidFill>
                  <a:prstClr val="black"/>
                </a:solidFill>
              </a:rPr>
              <a:t>ΔT + </a:t>
            </a:r>
            <a:r>
              <a:rPr lang="el-GR" sz="1700" dirty="0">
                <a:solidFill>
                  <a:prstClr val="black"/>
                </a:solidFill>
              </a:rPr>
              <a:t>α</a:t>
            </a:r>
            <a:r>
              <a:rPr lang="en-US" sz="1700" baseline="-25000" dirty="0" err="1">
                <a:solidFill>
                  <a:prstClr val="black"/>
                </a:solidFill>
              </a:rPr>
              <a:t>bg,X</a:t>
            </a:r>
            <a:r>
              <a:rPr lang="en-US" sz="1700" baseline="-25000" dirty="0">
                <a:solidFill>
                  <a:prstClr val="black"/>
                </a:solidFill>
              </a:rPr>
              <a:t> </a:t>
            </a:r>
            <a:r>
              <a:rPr lang="en-CA" sz="1700" dirty="0">
                <a:solidFill>
                  <a:prstClr val="black"/>
                </a:solidFill>
              </a:rPr>
              <a:t>X + </a:t>
            </a:r>
            <a:r>
              <a:rPr lang="el-GR" sz="1700" dirty="0">
                <a:solidFill>
                  <a:prstClr val="black"/>
                </a:solidFill>
              </a:rPr>
              <a:t>α</a:t>
            </a:r>
            <a:r>
              <a:rPr lang="en-US" sz="1700" baseline="-25000" dirty="0" err="1">
                <a:solidFill>
                  <a:prstClr val="black"/>
                </a:solidFill>
              </a:rPr>
              <a:t>bg,Y</a:t>
            </a:r>
            <a:r>
              <a:rPr lang="en-US" sz="1700" baseline="-25000" dirty="0">
                <a:solidFill>
                  <a:prstClr val="black"/>
                </a:solidFill>
              </a:rPr>
              <a:t> </a:t>
            </a:r>
            <a:r>
              <a:rPr lang="en-CA" sz="1700" dirty="0">
                <a:solidFill>
                  <a:prstClr val="black"/>
                </a:solidFill>
              </a:rPr>
              <a:t>Y + </a:t>
            </a:r>
            <a:r>
              <a:rPr lang="el-GR" sz="1700" dirty="0">
                <a:solidFill>
                  <a:prstClr val="black"/>
                </a:solidFill>
              </a:rPr>
              <a:t>α</a:t>
            </a:r>
            <a:r>
              <a:rPr lang="en-US" sz="1700" baseline="-25000" dirty="0" err="1">
                <a:solidFill>
                  <a:prstClr val="black"/>
                </a:solidFill>
              </a:rPr>
              <a:t>bg,Z</a:t>
            </a:r>
            <a:r>
              <a:rPr lang="en-US" sz="1700" baseline="-25000" dirty="0">
                <a:solidFill>
                  <a:prstClr val="black"/>
                </a:solidFill>
              </a:rPr>
              <a:t> </a:t>
            </a:r>
            <a:r>
              <a:rPr lang="en-CA" sz="1700" dirty="0">
                <a:solidFill>
                  <a:prstClr val="black"/>
                </a:solidFill>
              </a:rPr>
              <a:t>Z + </a:t>
            </a:r>
            <a:r>
              <a:rPr lang="el-GR" sz="1700" dirty="0">
                <a:solidFill>
                  <a:prstClr val="black"/>
                </a:solidFill>
              </a:rPr>
              <a:t>α</a:t>
            </a:r>
            <a:r>
              <a:rPr lang="en-US" sz="1700" baseline="-25000" dirty="0" err="1">
                <a:solidFill>
                  <a:prstClr val="black"/>
                </a:solidFill>
              </a:rPr>
              <a:t>bg,sin</a:t>
            </a:r>
            <a:r>
              <a:rPr lang="en-US" sz="1700" baseline="-25000" dirty="0">
                <a:solidFill>
                  <a:prstClr val="black"/>
                </a:solidFill>
              </a:rPr>
              <a:t> </a:t>
            </a:r>
            <a:r>
              <a:rPr lang="en-CA" sz="1700" dirty="0">
                <a:solidFill>
                  <a:prstClr val="black"/>
                </a:solidFill>
              </a:rPr>
              <a:t>sin(</a:t>
            </a:r>
            <a:r>
              <a:rPr lang="el-GR" sz="1700" dirty="0">
                <a:solidFill>
                  <a:prstClr val="black"/>
                </a:solidFill>
              </a:rPr>
              <a:t>ω</a:t>
            </a:r>
            <a:r>
              <a:rPr lang="en-CA" sz="1700" dirty="0">
                <a:solidFill>
                  <a:prstClr val="black"/>
                </a:solidFill>
              </a:rPr>
              <a:t>d) + </a:t>
            </a:r>
            <a:r>
              <a:rPr lang="el-GR" sz="1700" dirty="0">
                <a:solidFill>
                  <a:prstClr val="black"/>
                </a:solidFill>
              </a:rPr>
              <a:t>α</a:t>
            </a:r>
            <a:r>
              <a:rPr lang="en-US" sz="1700" baseline="-25000" dirty="0" err="1">
                <a:solidFill>
                  <a:prstClr val="black"/>
                </a:solidFill>
              </a:rPr>
              <a:t>bg,cos</a:t>
            </a:r>
            <a:r>
              <a:rPr lang="en-US" sz="1700" baseline="-25000" dirty="0">
                <a:solidFill>
                  <a:prstClr val="black"/>
                </a:solidFill>
              </a:rPr>
              <a:t> </a:t>
            </a:r>
            <a:r>
              <a:rPr lang="en-CA" sz="1700" dirty="0">
                <a:solidFill>
                  <a:prstClr val="black"/>
                </a:solidFill>
              </a:rPr>
              <a:t>cos(</a:t>
            </a:r>
            <a:r>
              <a:rPr lang="el-GR" sz="1700" dirty="0">
                <a:solidFill>
                  <a:prstClr val="black"/>
                </a:solidFill>
              </a:rPr>
              <a:t>ω</a:t>
            </a:r>
            <a:r>
              <a:rPr lang="en-US" sz="1700" dirty="0">
                <a:solidFill>
                  <a:prstClr val="black"/>
                </a:solidFill>
              </a:rPr>
              <a:t>d</a:t>
            </a:r>
            <a:r>
              <a:rPr lang="en-CA" sz="1700" dirty="0">
                <a:solidFill>
                  <a:prstClr val="black"/>
                </a:solidFill>
              </a:rPr>
              <a:t>) + </a:t>
            </a:r>
            <a:r>
              <a:rPr lang="el-GR" sz="1700" dirty="0">
                <a:solidFill>
                  <a:prstClr val="black"/>
                </a:solidFill>
              </a:rPr>
              <a:t>α</a:t>
            </a:r>
            <a:r>
              <a:rPr lang="en-US" sz="1700" baseline="-25000" dirty="0" err="1">
                <a:solidFill>
                  <a:prstClr val="black"/>
                </a:solidFill>
              </a:rPr>
              <a:t>bg,CLD</a:t>
            </a:r>
            <a:r>
              <a:rPr lang="en-US" sz="1700" baseline="-25000" dirty="0">
                <a:solidFill>
                  <a:prstClr val="black"/>
                </a:solidFill>
              </a:rPr>
              <a:t> </a:t>
            </a:r>
            <a:r>
              <a:rPr lang="en-CA" sz="1700" dirty="0">
                <a:solidFill>
                  <a:prstClr val="black"/>
                </a:solidFill>
              </a:rPr>
              <a:t>CLD + </a:t>
            </a:r>
            <a:r>
              <a:rPr lang="el-GR" sz="1700" dirty="0">
                <a:solidFill>
                  <a:prstClr val="black"/>
                </a:solidFill>
              </a:rPr>
              <a:t>α</a:t>
            </a:r>
            <a:r>
              <a:rPr lang="en-US" sz="1700" baseline="-25000" dirty="0" err="1">
                <a:solidFill>
                  <a:prstClr val="black"/>
                </a:solidFill>
              </a:rPr>
              <a:t>bg,RH</a:t>
            </a:r>
            <a:r>
              <a:rPr lang="en-US" sz="1700" baseline="-25000" dirty="0">
                <a:solidFill>
                  <a:prstClr val="black"/>
                </a:solidFill>
              </a:rPr>
              <a:t> </a:t>
            </a:r>
            <a:r>
              <a:rPr lang="en-CA" sz="1700" dirty="0">
                <a:solidFill>
                  <a:prstClr val="black"/>
                </a:solidFill>
              </a:rPr>
              <a:t>RH)</a:t>
            </a: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CA" sz="1700" dirty="0">
                <a:solidFill>
                  <a:prstClr val="black"/>
                </a:solidFill>
              </a:rPr>
              <a:t>	+ [O</a:t>
            </a:r>
            <a:r>
              <a:rPr lang="en-CA" sz="1700" baseline="-25000" dirty="0">
                <a:solidFill>
                  <a:prstClr val="black"/>
                </a:solidFill>
              </a:rPr>
              <a:t>3</a:t>
            </a:r>
            <a:r>
              <a:rPr lang="en-CA" sz="1700" dirty="0">
                <a:solidFill>
                  <a:prstClr val="black"/>
                </a:solidFill>
              </a:rPr>
              <a:t>]</a:t>
            </a:r>
            <a:r>
              <a:rPr lang="en-CA" sz="1700" baseline="-25000" dirty="0">
                <a:solidFill>
                  <a:prstClr val="black"/>
                </a:solidFill>
              </a:rPr>
              <a:t>formed</a:t>
            </a:r>
            <a:r>
              <a:rPr lang="en-CA" sz="1700" dirty="0">
                <a:solidFill>
                  <a:prstClr val="black"/>
                </a:solidFill>
              </a:rPr>
              <a:t>*(</a:t>
            </a:r>
            <a:r>
              <a:rPr lang="el-GR" sz="1700" dirty="0">
                <a:solidFill>
                  <a:prstClr val="black"/>
                </a:solidFill>
              </a:rPr>
              <a:t>α</a:t>
            </a:r>
            <a:r>
              <a:rPr lang="en-US" sz="1700" baseline="-25000" dirty="0">
                <a:solidFill>
                  <a:prstClr val="black"/>
                </a:solidFill>
              </a:rPr>
              <a:t>f,0</a:t>
            </a:r>
            <a:r>
              <a:rPr lang="en-CA" sz="1700" dirty="0">
                <a:solidFill>
                  <a:prstClr val="black"/>
                </a:solidFill>
              </a:rPr>
              <a:t> + </a:t>
            </a:r>
            <a:r>
              <a:rPr lang="el-GR" sz="1700" dirty="0">
                <a:solidFill>
                  <a:prstClr val="black"/>
                </a:solidFill>
              </a:rPr>
              <a:t>α</a:t>
            </a:r>
            <a:r>
              <a:rPr lang="en-US" sz="1700" baseline="-25000" dirty="0">
                <a:solidFill>
                  <a:prstClr val="black"/>
                </a:solidFill>
              </a:rPr>
              <a:t>f,</a:t>
            </a:r>
            <a:r>
              <a:rPr lang="el-GR" sz="1700" baseline="-25000" dirty="0">
                <a:solidFill>
                  <a:prstClr val="black"/>
                </a:solidFill>
              </a:rPr>
              <a:t> Δ</a:t>
            </a:r>
            <a:r>
              <a:rPr lang="en-US" sz="1700" baseline="-25000" dirty="0">
                <a:solidFill>
                  <a:prstClr val="black"/>
                </a:solidFill>
              </a:rPr>
              <a:t>T </a:t>
            </a:r>
            <a:r>
              <a:rPr lang="en-CA" sz="1700" dirty="0">
                <a:solidFill>
                  <a:prstClr val="black"/>
                </a:solidFill>
              </a:rPr>
              <a:t>ΔT + </a:t>
            </a:r>
            <a:r>
              <a:rPr lang="el-GR" sz="1700" dirty="0">
                <a:solidFill>
                  <a:prstClr val="black"/>
                </a:solidFill>
              </a:rPr>
              <a:t>α</a:t>
            </a:r>
            <a:r>
              <a:rPr lang="en-US" sz="1700" baseline="-25000" dirty="0" err="1">
                <a:solidFill>
                  <a:prstClr val="black"/>
                </a:solidFill>
              </a:rPr>
              <a:t>f,X</a:t>
            </a:r>
            <a:r>
              <a:rPr lang="en-CA" sz="1700" dirty="0">
                <a:solidFill>
                  <a:prstClr val="black"/>
                </a:solidFill>
              </a:rPr>
              <a:t> X + </a:t>
            </a:r>
            <a:r>
              <a:rPr lang="el-GR" sz="1700" dirty="0">
                <a:solidFill>
                  <a:prstClr val="black"/>
                </a:solidFill>
              </a:rPr>
              <a:t>α</a:t>
            </a:r>
            <a:r>
              <a:rPr lang="en-US" sz="1700" baseline="-25000" dirty="0" err="1">
                <a:solidFill>
                  <a:prstClr val="black"/>
                </a:solidFill>
              </a:rPr>
              <a:t>f,Y</a:t>
            </a:r>
            <a:r>
              <a:rPr lang="en-CA" sz="1700" dirty="0">
                <a:solidFill>
                  <a:prstClr val="black"/>
                </a:solidFill>
              </a:rPr>
              <a:t> Y + </a:t>
            </a:r>
            <a:r>
              <a:rPr lang="el-GR" sz="1700" dirty="0">
                <a:solidFill>
                  <a:prstClr val="black"/>
                </a:solidFill>
              </a:rPr>
              <a:t>α</a:t>
            </a:r>
            <a:r>
              <a:rPr lang="en-US" sz="1700" baseline="-25000" dirty="0" err="1">
                <a:solidFill>
                  <a:prstClr val="black"/>
                </a:solidFill>
              </a:rPr>
              <a:t>f,Z</a:t>
            </a:r>
            <a:r>
              <a:rPr lang="en-CA" sz="1700" dirty="0">
                <a:solidFill>
                  <a:prstClr val="black"/>
                </a:solidFill>
              </a:rPr>
              <a:t> Z + </a:t>
            </a:r>
            <a:r>
              <a:rPr lang="el-GR" sz="1700" dirty="0">
                <a:solidFill>
                  <a:prstClr val="black"/>
                </a:solidFill>
              </a:rPr>
              <a:t>α</a:t>
            </a:r>
            <a:r>
              <a:rPr lang="en-US" sz="1700" baseline="-25000" dirty="0" err="1">
                <a:solidFill>
                  <a:prstClr val="black"/>
                </a:solidFill>
              </a:rPr>
              <a:t>f,sin</a:t>
            </a:r>
            <a:r>
              <a:rPr lang="en-CA" sz="1700" dirty="0">
                <a:solidFill>
                  <a:prstClr val="black"/>
                </a:solidFill>
              </a:rPr>
              <a:t> sin(</a:t>
            </a:r>
            <a:r>
              <a:rPr lang="el-GR" sz="1700" dirty="0">
                <a:solidFill>
                  <a:prstClr val="black"/>
                </a:solidFill>
              </a:rPr>
              <a:t>ω</a:t>
            </a:r>
            <a:r>
              <a:rPr lang="en-CA" sz="1700" dirty="0">
                <a:solidFill>
                  <a:prstClr val="black"/>
                </a:solidFill>
              </a:rPr>
              <a:t>d) + </a:t>
            </a:r>
            <a:r>
              <a:rPr lang="el-GR" sz="1700" dirty="0">
                <a:solidFill>
                  <a:prstClr val="black"/>
                </a:solidFill>
              </a:rPr>
              <a:t>α</a:t>
            </a:r>
            <a:r>
              <a:rPr lang="en-US" sz="1700" baseline="-25000" dirty="0" err="1">
                <a:solidFill>
                  <a:prstClr val="black"/>
                </a:solidFill>
              </a:rPr>
              <a:t>f,cos</a:t>
            </a:r>
            <a:r>
              <a:rPr lang="en-CA" sz="1700" dirty="0">
                <a:solidFill>
                  <a:prstClr val="black"/>
                </a:solidFill>
              </a:rPr>
              <a:t> cos(</a:t>
            </a:r>
            <a:r>
              <a:rPr lang="el-GR" sz="1700" dirty="0">
                <a:solidFill>
                  <a:prstClr val="black"/>
                </a:solidFill>
              </a:rPr>
              <a:t>ω</a:t>
            </a:r>
            <a:r>
              <a:rPr lang="en-CA" sz="1700" dirty="0">
                <a:solidFill>
                  <a:prstClr val="black"/>
                </a:solidFill>
              </a:rPr>
              <a:t>d) + </a:t>
            </a:r>
            <a:r>
              <a:rPr lang="el-GR" sz="1700" dirty="0">
                <a:solidFill>
                  <a:prstClr val="black"/>
                </a:solidFill>
              </a:rPr>
              <a:t>α</a:t>
            </a:r>
            <a:r>
              <a:rPr lang="en-US" sz="1700" baseline="-25000" dirty="0" err="1">
                <a:solidFill>
                  <a:prstClr val="black"/>
                </a:solidFill>
              </a:rPr>
              <a:t>f,CLD</a:t>
            </a:r>
            <a:r>
              <a:rPr lang="en-CA" sz="1700" dirty="0">
                <a:solidFill>
                  <a:prstClr val="black"/>
                </a:solidFill>
              </a:rPr>
              <a:t> CLD + </a:t>
            </a:r>
            <a:r>
              <a:rPr lang="el-GR" sz="1700" dirty="0">
                <a:solidFill>
                  <a:prstClr val="black"/>
                </a:solidFill>
              </a:rPr>
              <a:t>α</a:t>
            </a:r>
            <a:r>
              <a:rPr lang="en-US" sz="1700" baseline="-25000" dirty="0" err="1">
                <a:solidFill>
                  <a:prstClr val="black"/>
                </a:solidFill>
              </a:rPr>
              <a:t>f,RH</a:t>
            </a:r>
            <a:r>
              <a:rPr lang="en-CA" sz="1700" dirty="0">
                <a:solidFill>
                  <a:prstClr val="black"/>
                </a:solidFill>
              </a:rPr>
              <a:t> RH)</a:t>
            </a: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CA" sz="1700" b="1" dirty="0">
                <a:solidFill>
                  <a:prstClr val="black"/>
                </a:solidFill>
              </a:rPr>
              <a:t>	</a:t>
            </a:r>
            <a:r>
              <a:rPr lang="en-CA" sz="1700" dirty="0">
                <a:solidFill>
                  <a:prstClr val="black"/>
                </a:solidFill>
              </a:rPr>
              <a:t>+ C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CA" dirty="0">
                <a:solidFill>
                  <a:prstClr val="black"/>
                </a:solidFill>
              </a:rPr>
              <a:t>Let [O</a:t>
            </a:r>
            <a:r>
              <a:rPr lang="en-CA" baseline="-25000" dirty="0">
                <a:solidFill>
                  <a:prstClr val="black"/>
                </a:solidFill>
              </a:rPr>
              <a:t>3</a:t>
            </a:r>
            <a:r>
              <a:rPr lang="en-CA" dirty="0">
                <a:solidFill>
                  <a:prstClr val="black"/>
                </a:solidFill>
              </a:rPr>
              <a:t>]</a:t>
            </a:r>
            <a:r>
              <a:rPr lang="en-CA" baseline="-25000" dirty="0">
                <a:solidFill>
                  <a:prstClr val="black"/>
                </a:solidFill>
              </a:rPr>
              <a:t>formed</a:t>
            </a:r>
            <a:r>
              <a:rPr lang="en-CA" dirty="0">
                <a:solidFill>
                  <a:prstClr val="black"/>
                </a:solidFill>
              </a:rPr>
              <a:t> = 0 to calculate adjusted BGO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CA" dirty="0">
                <a:solidFill>
                  <a:prstClr val="black"/>
                </a:solidFill>
                <a:sym typeface="Wingdings" panose="05000000000000000000" pitchFamily="2" charset="2"/>
              </a:rPr>
              <a:t>Since </a:t>
            </a:r>
            <a:r>
              <a:rPr lang="en-CA" dirty="0">
                <a:solidFill>
                  <a:prstClr val="black"/>
                </a:solidFill>
              </a:rPr>
              <a:t>[O</a:t>
            </a:r>
            <a:r>
              <a:rPr lang="en-CA" baseline="-25000" dirty="0">
                <a:solidFill>
                  <a:prstClr val="black"/>
                </a:solidFill>
              </a:rPr>
              <a:t>3</a:t>
            </a:r>
            <a:r>
              <a:rPr lang="en-CA" dirty="0">
                <a:solidFill>
                  <a:prstClr val="black"/>
                </a:solidFill>
              </a:rPr>
              <a:t>]</a:t>
            </a:r>
            <a:r>
              <a:rPr lang="en-CA" baseline="-25000" dirty="0">
                <a:solidFill>
                  <a:prstClr val="black"/>
                </a:solidFill>
              </a:rPr>
              <a:t>formed</a:t>
            </a:r>
            <a:r>
              <a:rPr lang="en-CA" dirty="0">
                <a:solidFill>
                  <a:prstClr val="black"/>
                </a:solidFill>
              </a:rPr>
              <a:t> represents the enhancement of ozone above the background level, it is neglected when calculating the adjusted BGO based on the regression model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95110" y="255965"/>
            <a:ext cx="3098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Δ</a:t>
            </a:r>
            <a:r>
              <a:rPr lang="en-US" sz="1200" dirty="0"/>
              <a:t>T = deviation from annual mean temperature</a:t>
            </a:r>
          </a:p>
          <a:p>
            <a:r>
              <a:rPr lang="en-US" sz="1200" dirty="0"/>
              <a:t>X = |longitude|/180</a:t>
            </a:r>
          </a:p>
          <a:p>
            <a:r>
              <a:rPr lang="en-US" sz="1200" dirty="0"/>
              <a:t>Y = |latitude|/90</a:t>
            </a:r>
          </a:p>
          <a:p>
            <a:r>
              <a:rPr lang="en-US" sz="1200" dirty="0"/>
              <a:t>Z = elevation in km</a:t>
            </a:r>
          </a:p>
          <a:p>
            <a:r>
              <a:rPr lang="el-GR" sz="1200" dirty="0"/>
              <a:t>ω</a:t>
            </a:r>
            <a:r>
              <a:rPr lang="en-US" sz="1200" dirty="0"/>
              <a:t> = 2</a:t>
            </a:r>
            <a:r>
              <a:rPr lang="el-GR" sz="1200" dirty="0"/>
              <a:t>π</a:t>
            </a:r>
            <a:r>
              <a:rPr lang="en-US" sz="1200" dirty="0"/>
              <a:t>/365</a:t>
            </a:r>
          </a:p>
          <a:p>
            <a:r>
              <a:rPr lang="en-US" sz="1200" dirty="0"/>
              <a:t>d = day of year</a:t>
            </a:r>
          </a:p>
          <a:p>
            <a:r>
              <a:rPr lang="en-US" sz="1200" dirty="0"/>
              <a:t>CLD = cloud fraction (0-1)</a:t>
            </a:r>
          </a:p>
          <a:p>
            <a:r>
              <a:rPr lang="en-US" sz="1200" dirty="0"/>
              <a:t>RH = relative humidity (0-1)</a:t>
            </a:r>
          </a:p>
        </p:txBody>
      </p:sp>
    </p:spTree>
    <p:extLst>
      <p:ext uri="{BB962C8B-B14F-4D97-AF65-F5344CB8AC3E}">
        <p14:creationId xmlns:p14="http://schemas.microsoft.com/office/powerpoint/2010/main" val="2661750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Regression Model Results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2188" y="6123538"/>
            <a:ext cx="577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p &gt; 0.05</a:t>
            </a:r>
          </a:p>
          <a:p>
            <a:r>
              <a:rPr lang="en-US" sz="1600" dirty="0"/>
              <a:t>Regression variables normalized to zero mean and unit variance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974666"/>
              </p:ext>
            </p:extLst>
          </p:nvPr>
        </p:nvGraphicFramePr>
        <p:xfrm>
          <a:off x="122989" y="2145569"/>
          <a:ext cx="5816600" cy="3892550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580403595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428970704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951236156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300760285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555095411"/>
                    </a:ext>
                  </a:extLst>
                </a:gridCol>
              </a:tblGrid>
              <a:tr h="2730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Term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HCMAQ BC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Static BC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670609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n-US" sz="16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bg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n-US" sz="16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formed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n-US" sz="16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bg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n-US" sz="16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formed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291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 (</a:t>
                      </a: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l-GR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0.4572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0.6633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0.6974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9741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l-GR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</a:t>
                      </a:r>
                      <a:r>
                        <a:rPr lang="en-US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0.0129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30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n-US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-0.0007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78569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n-US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0.0387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-0.0383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-0.0294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01187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n-US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0.0058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0.0663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0.0139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67539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n-US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-0.0621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04859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n-US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-0.0082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0.0792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2942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n-US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-0.5301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-0.0195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-0.5391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72653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n-US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-0.1456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-0.0346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42769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Intercept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19.1322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19.8428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1109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US" sz="16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6174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362646"/>
              </p:ext>
            </p:extLst>
          </p:nvPr>
        </p:nvGraphicFramePr>
        <p:xfrm>
          <a:off x="6303879" y="2145569"/>
          <a:ext cx="5816600" cy="3892550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176758312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439128095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520390504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13233464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732964389"/>
                    </a:ext>
                  </a:extLst>
                </a:gridCol>
              </a:tblGrid>
              <a:tr h="2730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Term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HCMAQ BC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Static BC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065014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n-US" sz="16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bg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n-US" sz="16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formed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n-US" sz="16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bg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n-US" sz="16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formed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31553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constant (</a:t>
                      </a: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l-GR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0.4180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0.6283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43474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l-GR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</a:t>
                      </a:r>
                      <a:r>
                        <a:rPr lang="en-US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-0.0160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0.0848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-0.0181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0.1495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34284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n-US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-0.0028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0.0336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-0.0187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1636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n-US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0.0181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-0.0078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-0.0030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6305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n-US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-0.0071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-0.0066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83182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n-US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-0.0571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0.0688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1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0.0048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51444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n-US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0.0966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-0.0580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0.1386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39647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n-US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9923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r>
                        <a:rPr lang="en-US" sz="16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-0.0095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-0.2423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20568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Intercept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22.2098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22.2458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2818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US" sz="16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CB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35954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68236" y="1639033"/>
            <a:ext cx="312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AQS + CASTNET monitors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126" y="1639033"/>
            <a:ext cx="312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CASTNET monitors only</a:t>
            </a:r>
          </a:p>
        </p:txBody>
      </p:sp>
    </p:spTree>
    <p:extLst>
      <p:ext uri="{BB962C8B-B14F-4D97-AF65-F5344CB8AC3E}">
        <p14:creationId xmlns:p14="http://schemas.microsoft.com/office/powerpoint/2010/main" val="120318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Background Ozone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260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</a:rPr>
              <a:t>Different types depending on the purpose 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</a:rPr>
              <a:t>Global background, North American background, US background, etc.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en-US" b="1" dirty="0">
                <a:latin typeface="Calibri" panose="020F0502020204030204" pitchFamily="34" charset="0"/>
              </a:rPr>
              <a:t>US BGO</a:t>
            </a:r>
            <a:r>
              <a:rPr lang="en-US" altLang="en-US" dirty="0">
                <a:latin typeface="Calibri" panose="020F0502020204030204" pitchFamily="34" charset="0"/>
              </a:rPr>
              <a:t> originates from 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non-controllable ozone sources </a:t>
            </a:r>
            <a:r>
              <a:rPr lang="en-US" altLang="en-US" dirty="0">
                <a:latin typeface="Calibri" panose="020F0502020204030204" pitchFamily="34" charset="0"/>
              </a:rPr>
              <a:t>such as stratosphere-troposphere exchange, wildfires, biogenic sources, and non-domestic pollution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en-US" b="1" dirty="0">
                <a:latin typeface="Calibri" panose="020F0502020204030204" pitchFamily="34" charset="0"/>
              </a:rPr>
              <a:t>US BGO</a:t>
            </a:r>
            <a:r>
              <a:rPr lang="en-US" altLang="en-US" dirty="0">
                <a:latin typeface="Calibri" panose="020F0502020204030204" pitchFamily="34" charset="0"/>
              </a:rPr>
              <a:t> typically estimated as </a:t>
            </a:r>
            <a:r>
              <a:rPr lang="en-US" altLang="en-US" b="1" u="sng" dirty="0">
                <a:latin typeface="Calibri" panose="020F0502020204030204" pitchFamily="34" charset="0"/>
              </a:rPr>
              <a:t>30-40 ppb</a:t>
            </a:r>
            <a:r>
              <a:rPr lang="en-US" altLang="en-US" dirty="0">
                <a:latin typeface="Calibri" panose="020F0502020204030204" pitchFamily="34" charset="0"/>
              </a:rPr>
              <a:t>, but may exceed </a:t>
            </a:r>
            <a:r>
              <a:rPr lang="en-US" altLang="en-US" b="1" u="sng" dirty="0">
                <a:latin typeface="Calibri" panose="020F0502020204030204" pitchFamily="34" charset="0"/>
              </a:rPr>
              <a:t>70 ppb</a:t>
            </a:r>
            <a:r>
              <a:rPr lang="en-US" altLang="en-US" b="1" dirty="0">
                <a:latin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</a:rPr>
              <a:t>in certain locations on some days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</a:rPr>
              <a:t>Seasonally and geographically varying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</a:rPr>
              <a:t>Cannot be observed </a:t>
            </a:r>
            <a:r>
              <a:rPr lang="en-US" altLang="en-US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dirty="0">
                <a:latin typeface="Calibri" panose="020F0502020204030204" pitchFamily="34" charset="0"/>
              </a:rPr>
              <a:t>use chemical transport models to estimate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</a:rPr>
              <a:t>Different CTMs provide different estimates, and models have biases </a:t>
            </a:r>
            <a:r>
              <a:rPr lang="en-US" altLang="en-US" dirty="0"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dirty="0">
                <a:latin typeface="Calibri" panose="020F0502020204030204" pitchFamily="34" charset="0"/>
              </a:rPr>
              <a:t> uncertainty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</a:rPr>
              <a:t>Uncertainty of </a:t>
            </a:r>
            <a:r>
              <a:rPr lang="en-US" altLang="en-US" b="1" u="sng" dirty="0">
                <a:latin typeface="Calibri" panose="020F0502020204030204" pitchFamily="34" charset="0"/>
              </a:rPr>
              <a:t>±10 ppb</a:t>
            </a:r>
            <a:r>
              <a:rPr lang="en-US" altLang="en-US" dirty="0">
                <a:latin typeface="Calibri" panose="020F0502020204030204" pitchFamily="34" charset="0"/>
              </a:rPr>
              <a:t> for seasonal mean BGO; higher for individual days (Jaffe et al. 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6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Objective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072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</a:rPr>
              <a:t>Integrate </a:t>
            </a:r>
            <a:r>
              <a:rPr lang="en-US" altLang="en-US" b="1" u="sng" dirty="0">
                <a:latin typeface="Calibri" panose="020F0502020204030204" pitchFamily="34" charset="0"/>
              </a:rPr>
              <a:t>modeled</a:t>
            </a:r>
            <a:r>
              <a:rPr lang="en-US" altLang="en-US" dirty="0">
                <a:latin typeface="Calibri" panose="020F0502020204030204" pitchFamily="34" charset="0"/>
              </a:rPr>
              <a:t> and </a:t>
            </a:r>
            <a:r>
              <a:rPr lang="en-US" altLang="en-US" b="1" u="sng" dirty="0">
                <a:latin typeface="Calibri" panose="020F0502020204030204" pitchFamily="34" charset="0"/>
              </a:rPr>
              <a:t>observed</a:t>
            </a:r>
            <a:r>
              <a:rPr lang="en-US" altLang="en-US" dirty="0">
                <a:latin typeface="Calibri" panose="020F0502020204030204" pitchFamily="34" charset="0"/>
              </a:rPr>
              <a:t> ozone concentrations to develop improved estimates of background ozone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</a:rPr>
              <a:t>Run regional scale CTM (CMAQ) for </a:t>
            </a:r>
            <a:r>
              <a:rPr lang="en-US" altLang="en-US" b="1" u="sng" dirty="0">
                <a:latin typeface="Calibri" panose="020F0502020204030204" pitchFamily="34" charset="0"/>
              </a:rPr>
              <a:t>base case</a:t>
            </a:r>
            <a:r>
              <a:rPr lang="en-US" altLang="en-US" dirty="0">
                <a:latin typeface="Calibri" panose="020F0502020204030204" pitchFamily="34" charset="0"/>
              </a:rPr>
              <a:t> (includes all emissions) and </a:t>
            </a:r>
            <a:r>
              <a:rPr lang="en-US" altLang="en-US" b="1" u="sng" dirty="0">
                <a:latin typeface="Calibri" panose="020F0502020204030204" pitchFamily="34" charset="0"/>
              </a:rPr>
              <a:t>background case</a:t>
            </a:r>
            <a:r>
              <a:rPr lang="en-US" altLang="en-US" dirty="0">
                <a:latin typeface="Calibri" panose="020F0502020204030204" pitchFamily="34" charset="0"/>
              </a:rPr>
              <a:t> (zero US anthropogenic emissions) for 2017 at 36 km resolution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</a:rPr>
              <a:t>Use two estimates of boundary conditions for each case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</a:rPr>
              <a:t>CMAQ default profile (</a:t>
            </a:r>
            <a:r>
              <a:rPr lang="en-US" altLang="en-US" b="1" u="sng" dirty="0">
                <a:latin typeface="Calibri" panose="020F0502020204030204" pitchFamily="34" charset="0"/>
              </a:rPr>
              <a:t>static</a:t>
            </a:r>
            <a:r>
              <a:rPr lang="en-US" altLang="en-US" dirty="0">
                <a:latin typeface="Calibri" panose="020F0502020204030204" pitchFamily="34" charset="0"/>
              </a:rPr>
              <a:t>) BCs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altLang="en-US" b="1" u="sng" dirty="0">
                <a:latin typeface="Calibri" panose="020F0502020204030204" pitchFamily="34" charset="0"/>
              </a:rPr>
              <a:t>Dynamic</a:t>
            </a:r>
            <a:r>
              <a:rPr lang="en-US" altLang="en-US" dirty="0">
                <a:latin typeface="Calibri" panose="020F0502020204030204" pitchFamily="34" charset="0"/>
              </a:rPr>
              <a:t> BCs from </a:t>
            </a:r>
            <a:r>
              <a:rPr lang="en-US" altLang="en-US" b="1" u="sng" dirty="0">
                <a:latin typeface="Calibri" panose="020F0502020204030204" pitchFamily="34" charset="0"/>
              </a:rPr>
              <a:t>Hemispheric CMAQ</a:t>
            </a:r>
            <a:r>
              <a:rPr lang="en-US" altLang="en-US" dirty="0">
                <a:latin typeface="Calibri" panose="020F0502020204030204" pitchFamily="34" charset="0"/>
              </a:rPr>
              <a:t> simulation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</a:rPr>
              <a:t>Separate base case ozone into background and US anthropogenic components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</a:rPr>
              <a:t>Apportion model error for each component using regression with observed ozone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en-US" dirty="0">
                <a:latin typeface="Calibri" panose="020F0502020204030204" pitchFamily="34" charset="0"/>
              </a:rPr>
              <a:t>Use results of regression to </a:t>
            </a:r>
            <a:r>
              <a:rPr lang="en-US" altLang="en-US" b="1" u="sng" dirty="0">
                <a:latin typeface="Calibri" panose="020F0502020204030204" pitchFamily="34" charset="0"/>
              </a:rPr>
              <a:t>adjust modeled BGO</a:t>
            </a:r>
            <a:r>
              <a:rPr lang="en-US" altLang="en-US" b="1" dirty="0">
                <a:latin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</a:rPr>
              <a:t>to improve estimates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4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Approach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95331" y="5062055"/>
            <a:ext cx="1883884" cy="646331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 Anthropogenic Sources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8806" y="5880000"/>
            <a:ext cx="1883884" cy="646331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International 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1141" y="1702237"/>
            <a:ext cx="2993375" cy="13849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Chemical Transport Model</a:t>
            </a:r>
          </a:p>
          <a:p>
            <a:pPr algn="ctr"/>
            <a:r>
              <a:rPr lang="en-US" sz="2800" b="1" dirty="0"/>
              <a:t>(CMAQ)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95331" y="1991433"/>
            <a:ext cx="1883884" cy="3693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HCMAQ BCs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5331" y="2661510"/>
            <a:ext cx="1883884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Static BCs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5331" y="4504058"/>
            <a:ext cx="1883884" cy="369332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Natural Sources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6433" y="1537506"/>
            <a:ext cx="241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Boundary Conditions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36434" y="1537506"/>
            <a:ext cx="2412694" cy="170872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36433" y="3928566"/>
            <a:ext cx="241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Emissions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36434" y="3916306"/>
            <a:ext cx="2412694" cy="28161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4" idx="3"/>
            <a:endCxn id="6" idx="1"/>
          </p:cNvCxnSpPr>
          <p:nvPr/>
        </p:nvCxnSpPr>
        <p:spPr>
          <a:xfrm>
            <a:off x="3349128" y="2391868"/>
            <a:ext cx="1042013" cy="286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3"/>
          </p:cNvCxnSpPr>
          <p:nvPr/>
        </p:nvCxnSpPr>
        <p:spPr>
          <a:xfrm flipV="1">
            <a:off x="3349128" y="3060178"/>
            <a:ext cx="1042013" cy="22642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88637" y="4299218"/>
            <a:ext cx="1596067" cy="40011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Base Case O</a:t>
            </a:r>
            <a:r>
              <a:rPr lang="en-US" sz="2000" baseline="-25000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0" y="4299218"/>
            <a:ext cx="1806765" cy="400110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Background O</a:t>
            </a:r>
            <a:r>
              <a:rPr lang="en-US" sz="2000" baseline="-25000" dirty="0"/>
              <a:t>3</a:t>
            </a:r>
          </a:p>
        </p:txBody>
      </p:sp>
      <p:cxnSp>
        <p:nvCxnSpPr>
          <p:cNvPr id="29" name="Straight Arrow Connector 28"/>
          <p:cNvCxnSpPr>
            <a:stCxn id="6" idx="2"/>
            <a:endCxn id="24" idx="0"/>
          </p:cNvCxnSpPr>
          <p:nvPr/>
        </p:nvCxnSpPr>
        <p:spPr>
          <a:xfrm flipH="1">
            <a:off x="4886671" y="3087232"/>
            <a:ext cx="1001158" cy="12119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2"/>
            <a:endCxn id="25" idx="0"/>
          </p:cNvCxnSpPr>
          <p:nvPr/>
        </p:nvCxnSpPr>
        <p:spPr>
          <a:xfrm>
            <a:off x="5887829" y="3087232"/>
            <a:ext cx="1111554" cy="12119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Multiply 37"/>
          <p:cNvSpPr/>
          <p:nvPr/>
        </p:nvSpPr>
        <p:spPr>
          <a:xfrm>
            <a:off x="1483147" y="4805195"/>
            <a:ext cx="1143000" cy="11430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24" idx="2"/>
          </p:cNvCxnSpPr>
          <p:nvPr/>
        </p:nvCxnSpPr>
        <p:spPr>
          <a:xfrm>
            <a:off x="4886671" y="4699328"/>
            <a:ext cx="376178" cy="13037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5" idx="2"/>
          </p:cNvCxnSpPr>
          <p:nvPr/>
        </p:nvCxnSpPr>
        <p:spPr>
          <a:xfrm flipH="1">
            <a:off x="6591300" y="4699328"/>
            <a:ext cx="408083" cy="13037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023360" y="6003110"/>
            <a:ext cx="3680644" cy="707886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Formed (US Anthropogenic) O</a:t>
            </a:r>
            <a:r>
              <a:rPr lang="en-US" sz="2000" baseline="-25000" dirty="0"/>
              <a:t>3</a:t>
            </a:r>
            <a:endParaRPr lang="en-US" sz="2000" dirty="0"/>
          </a:p>
          <a:p>
            <a:pPr algn="ctr"/>
            <a:r>
              <a:rPr lang="en-US" sz="2000" dirty="0"/>
              <a:t>= Base Case O</a:t>
            </a:r>
            <a:r>
              <a:rPr lang="en-US" sz="2000" baseline="-25000" dirty="0"/>
              <a:t>3</a:t>
            </a:r>
            <a:r>
              <a:rPr lang="en-US" sz="2000" dirty="0"/>
              <a:t> – Background O</a:t>
            </a:r>
            <a:r>
              <a:rPr lang="en-US" sz="2000" baseline="-25000" dirty="0"/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186574" y="5803055"/>
            <a:ext cx="1591249" cy="40011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Observed O</a:t>
            </a:r>
            <a:r>
              <a:rPr lang="en-US" sz="2000" baseline="-25000" dirty="0"/>
              <a:t>3</a:t>
            </a:r>
          </a:p>
        </p:txBody>
      </p:sp>
      <p:cxnSp>
        <p:nvCxnSpPr>
          <p:cNvPr id="56" name="Straight Arrow Connector 55"/>
          <p:cNvCxnSpPr>
            <a:stCxn id="45" idx="3"/>
          </p:cNvCxnSpPr>
          <p:nvPr/>
        </p:nvCxnSpPr>
        <p:spPr>
          <a:xfrm flipV="1">
            <a:off x="7704004" y="4553748"/>
            <a:ext cx="1121311" cy="180330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836043" y="3619500"/>
            <a:ext cx="2292313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Regression Model</a:t>
            </a:r>
          </a:p>
        </p:txBody>
      </p:sp>
      <p:cxnSp>
        <p:nvCxnSpPr>
          <p:cNvPr id="61" name="Straight Arrow Connector 60"/>
          <p:cNvCxnSpPr>
            <a:stCxn id="55" idx="0"/>
            <a:endCxn id="59" idx="2"/>
          </p:cNvCxnSpPr>
          <p:nvPr/>
        </p:nvCxnSpPr>
        <p:spPr>
          <a:xfrm flipV="1">
            <a:off x="9982199" y="4573607"/>
            <a:ext cx="1" cy="12294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5" idx="3"/>
            <a:endCxn id="59" idx="1"/>
          </p:cNvCxnSpPr>
          <p:nvPr/>
        </p:nvCxnSpPr>
        <p:spPr>
          <a:xfrm flipV="1">
            <a:off x="7902765" y="4096554"/>
            <a:ext cx="933278" cy="4027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9019429" y="1561122"/>
            <a:ext cx="1883884" cy="3693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Base Case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019429" y="2231199"/>
            <a:ext cx="1883884" cy="369332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Background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760531" y="1107195"/>
            <a:ext cx="241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Adjusted O</a:t>
            </a:r>
            <a:r>
              <a:rPr lang="en-US" b="1" baseline="-25000" dirty="0"/>
              <a:t>3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760532" y="1107195"/>
            <a:ext cx="2412694" cy="170872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>
            <a:stCxn id="59" idx="0"/>
            <a:endCxn id="73" idx="2"/>
          </p:cNvCxnSpPr>
          <p:nvPr/>
        </p:nvCxnSpPr>
        <p:spPr>
          <a:xfrm flipH="1" flipV="1">
            <a:off x="9966879" y="2815918"/>
            <a:ext cx="15321" cy="803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54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8" grpId="0" animBg="1"/>
      <p:bldP spid="45" grpId="0" animBg="1"/>
      <p:bldP spid="55" grpId="0" animBg="1"/>
      <p:bldP spid="59" grpId="0" animBg="1"/>
      <p:bldP spid="70" grpId="0" animBg="1"/>
      <p:bldP spid="71" grpId="0" animBg="1"/>
      <p:bldP spid="72" grpId="0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Boundary Conditions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27958" y="1992440"/>
            <a:ext cx="4304378" cy="395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More ozone at lower layers with static BC</a:t>
            </a:r>
          </a:p>
          <a:p>
            <a:pPr marL="800100" lvl="1" indent="-3429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Still within about 10 ppb of one another</a:t>
            </a:r>
          </a:p>
          <a:p>
            <a:pPr marL="342900" lvl="0" indent="-3429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More ozone in upper layers with HCMAQ BC</a:t>
            </a:r>
          </a:p>
          <a:p>
            <a:pPr marL="800100" lvl="1" indent="-3429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More accurate compared to ozone </a:t>
            </a:r>
            <a:r>
              <a:rPr lang="en-US" sz="2400" dirty="0" err="1">
                <a:solidFill>
                  <a:prstClr val="black"/>
                </a:solidFill>
              </a:rPr>
              <a:t>sonde</a:t>
            </a:r>
            <a:r>
              <a:rPr lang="en-US" sz="2400" dirty="0">
                <a:solidFill>
                  <a:prstClr val="black"/>
                </a:solidFill>
              </a:rPr>
              <a:t>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3" y="1307581"/>
            <a:ext cx="7315215" cy="546812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06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1" t="9904" r="8260" b="12043"/>
          <a:stretch/>
        </p:blipFill>
        <p:spPr>
          <a:xfrm>
            <a:off x="227249" y="1984756"/>
            <a:ext cx="9147775" cy="487324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Model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4419" y="1461536"/>
            <a:ext cx="255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Mean of 10 highest MDA8 </a:t>
            </a:r>
            <a:r>
              <a:rPr lang="en-US" sz="1400" b="1" u="sng" dirty="0"/>
              <a:t>ozone concentrations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5595" y="1682782"/>
            <a:ext cx="2802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Mean of same 10 days as Base Case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6196" y="1682782"/>
            <a:ext cx="2802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Formed = Base - Background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7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375024" y="882849"/>
            <a:ext cx="2816976" cy="5225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</a:rPr>
              <a:t>HCMAQ</a:t>
            </a:r>
            <a:r>
              <a:rPr lang="en-US" sz="2000" dirty="0">
                <a:solidFill>
                  <a:prstClr val="black"/>
                </a:solidFill>
              </a:rPr>
              <a:t> case results in greater concentrations for base and background for the highest ozone days</a:t>
            </a:r>
          </a:p>
          <a:p>
            <a:pPr marL="685800" lvl="1" indent="-2286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Formed is fairly consistent</a:t>
            </a:r>
          </a:p>
          <a:p>
            <a:pPr marL="228600" lvl="0" indent="-2286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Ozone formed represents the enhancement of ozone above the background concentration due to US anthropogenic emissions</a:t>
            </a:r>
          </a:p>
        </p:txBody>
      </p:sp>
    </p:spTree>
    <p:extLst>
      <p:ext uri="{BB962C8B-B14F-4D97-AF65-F5344CB8AC3E}">
        <p14:creationId xmlns:p14="http://schemas.microsoft.com/office/powerpoint/2010/main" val="1711414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Correlation of Ozone Components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53528" y="1997839"/>
            <a:ext cx="4538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dirty="0"/>
              <a:t> formed shows high agreement between the two BC cases (r=0.99)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BG O</a:t>
            </a:r>
            <a:r>
              <a:rPr lang="en-US" sz="2400" baseline="-25000" dirty="0"/>
              <a:t>3</a:t>
            </a:r>
            <a:r>
              <a:rPr lang="en-US" sz="2400" dirty="0"/>
              <a:t> and O</a:t>
            </a:r>
            <a:r>
              <a:rPr lang="en-US" sz="2400" baseline="-25000" dirty="0"/>
              <a:t>3</a:t>
            </a:r>
            <a:r>
              <a:rPr lang="en-US" sz="2400" dirty="0"/>
              <a:t> formed are negatively correlated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dirty="0"/>
              <a:t> formed = base O</a:t>
            </a:r>
            <a:r>
              <a:rPr lang="en-US" sz="2400" baseline="-25000" dirty="0"/>
              <a:t>3</a:t>
            </a:r>
            <a:r>
              <a:rPr lang="en-US" sz="2400" dirty="0"/>
              <a:t> – BG O</a:t>
            </a:r>
            <a:r>
              <a:rPr lang="en-US" sz="2400" baseline="-25000" dirty="0"/>
              <a:t>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Correlation is stronger for Static BC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HCMAQ BG has stronger correlation with observations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t="20133" r="13906" b="3734"/>
          <a:stretch/>
        </p:blipFill>
        <p:spPr>
          <a:xfrm>
            <a:off x="374903" y="1499616"/>
            <a:ext cx="7104889" cy="522122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7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4281472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264" y="1828800"/>
            <a:ext cx="4281472" cy="32004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Boundary Condition Effects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0564" y="5504688"/>
            <a:ext cx="1114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Plots show the comparison only at observation locations (N=379120)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Ozone formed is mostly consistent between the two BC cases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Most of the difference in the base cases is due to the background contribution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28" y="1828800"/>
            <a:ext cx="428147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8592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9932</TotalTime>
  <Words>1413</Words>
  <Application>Microsoft Office PowerPoint</Application>
  <PresentationFormat>Widescreen</PresentationFormat>
  <Paragraphs>320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Calibri Regular</vt:lpstr>
      <vt:lpstr>Cambria Math</vt:lpstr>
      <vt:lpstr>2_Custom Design</vt:lpstr>
      <vt:lpstr>Office Theme</vt:lpstr>
      <vt:lpstr>Application of Data Fusion for Improved Background Ozone Estimates</vt:lpstr>
      <vt:lpstr>Ozone in the United States</vt:lpstr>
      <vt:lpstr>Background Ozone</vt:lpstr>
      <vt:lpstr>Objective</vt:lpstr>
      <vt:lpstr>Approach</vt:lpstr>
      <vt:lpstr>Boundary Conditions</vt:lpstr>
      <vt:lpstr>Model Results</vt:lpstr>
      <vt:lpstr>Correlation of Ozone Components</vt:lpstr>
      <vt:lpstr>Boundary Condition Effects</vt:lpstr>
      <vt:lpstr>Background and Formed Ozone</vt:lpstr>
      <vt:lpstr>Ozone Regression Model</vt:lpstr>
      <vt:lpstr>Adjusted Base Case Ozone</vt:lpstr>
      <vt:lpstr>Adjusted Background Ozone</vt:lpstr>
      <vt:lpstr>Regression Model Comparison – Background</vt:lpstr>
      <vt:lpstr>Ozone Adjustment Ratios</vt:lpstr>
      <vt:lpstr>Ozone Adjustment Ratios – Annual Mean</vt:lpstr>
      <vt:lpstr>PowerPoint Presentation</vt:lpstr>
      <vt:lpstr>Summary and Conclusions</vt:lpstr>
      <vt:lpstr>Acknowledgements</vt:lpstr>
      <vt:lpstr>Extra Slides</vt:lpstr>
      <vt:lpstr>Ozone Regression Model</vt:lpstr>
      <vt:lpstr>Regression Model Results</vt:lpstr>
    </vt:vector>
  </TitlesOfParts>
  <Company>Georgia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 Ozone Update</dc:title>
  <dc:creator>Skipper, Tommy N</dc:creator>
  <cp:lastModifiedBy>Nash Skipper</cp:lastModifiedBy>
  <cp:revision>358</cp:revision>
  <dcterms:created xsi:type="dcterms:W3CDTF">2019-06-27T15:19:21Z</dcterms:created>
  <dcterms:modified xsi:type="dcterms:W3CDTF">2019-10-22T11:27:52Z</dcterms:modified>
</cp:coreProperties>
</file>