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3" r:id="rId1"/>
    <p:sldMasterId id="2147483716" r:id="rId2"/>
    <p:sldMasterId id="2147484539" r:id="rId3"/>
  </p:sldMasterIdLst>
  <p:notesMasterIdLst>
    <p:notesMasterId r:id="rId27"/>
  </p:notesMasterIdLst>
  <p:handoutMasterIdLst>
    <p:handoutMasterId r:id="rId28"/>
  </p:handoutMasterIdLst>
  <p:sldIdLst>
    <p:sldId id="1534" r:id="rId4"/>
    <p:sldId id="1561" r:id="rId5"/>
    <p:sldId id="1530" r:id="rId6"/>
    <p:sldId id="1562" r:id="rId7"/>
    <p:sldId id="1528" r:id="rId8"/>
    <p:sldId id="1557" r:id="rId9"/>
    <p:sldId id="1571" r:id="rId10"/>
    <p:sldId id="1547" r:id="rId11"/>
    <p:sldId id="1548" r:id="rId12"/>
    <p:sldId id="1564" r:id="rId13"/>
    <p:sldId id="1552" r:id="rId14"/>
    <p:sldId id="1553" r:id="rId15"/>
    <p:sldId id="1554" r:id="rId16"/>
    <p:sldId id="1555" r:id="rId17"/>
    <p:sldId id="1542" r:id="rId18"/>
    <p:sldId id="1556" r:id="rId19"/>
    <p:sldId id="1538" r:id="rId20"/>
    <p:sldId id="1560" r:id="rId21"/>
    <p:sldId id="1570" r:id="rId22"/>
    <p:sldId id="1569" r:id="rId23"/>
    <p:sldId id="1563" r:id="rId24"/>
    <p:sldId id="1565" r:id="rId25"/>
    <p:sldId id="1566" r:id="rId26"/>
  </p:sldIdLst>
  <p:sldSz cx="9144000" cy="6858000" type="screen4x3"/>
  <p:notesSz cx="7023100" cy="9309100"/>
  <p:custDataLst>
    <p:tags r:id="rId29"/>
  </p:custDataLst>
  <p:defaultTextStyle>
    <a:defPPr>
      <a:defRPr lang="en-US"/>
    </a:defPPr>
    <a:lvl1pPr algn="l" rtl="0" eaLnBrk="0" fontAlgn="base" hangingPunct="0">
      <a:spcBef>
        <a:spcPct val="0"/>
      </a:spcBef>
      <a:spcAft>
        <a:spcPct val="0"/>
      </a:spcAft>
      <a:defRPr sz="2000" b="1" kern="1200">
        <a:solidFill>
          <a:srgbClr val="CC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b="1" kern="1200">
        <a:solidFill>
          <a:srgbClr val="CC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b="1" kern="1200">
        <a:solidFill>
          <a:srgbClr val="CC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b="1" kern="1200">
        <a:solidFill>
          <a:srgbClr val="CC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b="1" kern="1200">
        <a:solidFill>
          <a:srgbClr val="CC3300"/>
        </a:solidFill>
        <a:latin typeface="Times New Roman" panose="02020603050405020304" pitchFamily="18" charset="0"/>
        <a:ea typeface="+mn-ea"/>
        <a:cs typeface="+mn-cs"/>
      </a:defRPr>
    </a:lvl5pPr>
    <a:lvl6pPr marL="2286000" algn="l" defTabSz="914400" rtl="0" eaLnBrk="1" latinLnBrk="0" hangingPunct="1">
      <a:defRPr sz="2000" b="1" kern="1200">
        <a:solidFill>
          <a:srgbClr val="CC3300"/>
        </a:solidFill>
        <a:latin typeface="Times New Roman" panose="02020603050405020304" pitchFamily="18" charset="0"/>
        <a:ea typeface="+mn-ea"/>
        <a:cs typeface="+mn-cs"/>
      </a:defRPr>
    </a:lvl6pPr>
    <a:lvl7pPr marL="2743200" algn="l" defTabSz="914400" rtl="0" eaLnBrk="1" latinLnBrk="0" hangingPunct="1">
      <a:defRPr sz="2000" b="1" kern="1200">
        <a:solidFill>
          <a:srgbClr val="CC3300"/>
        </a:solidFill>
        <a:latin typeface="Times New Roman" panose="02020603050405020304" pitchFamily="18" charset="0"/>
        <a:ea typeface="+mn-ea"/>
        <a:cs typeface="+mn-cs"/>
      </a:defRPr>
    </a:lvl7pPr>
    <a:lvl8pPr marL="3200400" algn="l" defTabSz="914400" rtl="0" eaLnBrk="1" latinLnBrk="0" hangingPunct="1">
      <a:defRPr sz="2000" b="1" kern="1200">
        <a:solidFill>
          <a:srgbClr val="CC3300"/>
        </a:solidFill>
        <a:latin typeface="Times New Roman" panose="02020603050405020304" pitchFamily="18" charset="0"/>
        <a:ea typeface="+mn-ea"/>
        <a:cs typeface="+mn-cs"/>
      </a:defRPr>
    </a:lvl8pPr>
    <a:lvl9pPr marL="3657600" algn="l" defTabSz="914400" rtl="0" eaLnBrk="1" latinLnBrk="0" hangingPunct="1">
      <a:defRPr sz="2000" b="1" kern="1200">
        <a:solidFill>
          <a:srgbClr val="CC3300"/>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600" userDrawn="1">
          <p15:clr>
            <a:srgbClr val="A4A3A4"/>
          </p15:clr>
        </p15:guide>
        <p15:guide id="2" pos="2904"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egan Miller"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3300"/>
    <a:srgbClr val="0000FF"/>
    <a:srgbClr val="FF0000"/>
    <a:srgbClr val="FF3300"/>
    <a:srgbClr val="FFFF66"/>
    <a:srgbClr val="FF0066"/>
    <a:srgbClr val="FF339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3" autoAdjust="0"/>
    <p:restoredTop sz="91029" autoAdjust="0"/>
  </p:normalViewPr>
  <p:slideViewPr>
    <p:cSldViewPr snapToGrid="0" showGuides="1">
      <p:cViewPr varScale="1">
        <p:scale>
          <a:sx n="116" d="100"/>
          <a:sy n="116" d="100"/>
        </p:scale>
        <p:origin x="1248" y="96"/>
      </p:cViewPr>
      <p:guideLst>
        <p:guide orient="horz" pos="600"/>
        <p:guide pos="290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showGuides="1">
      <p:cViewPr>
        <p:scale>
          <a:sx n="100" d="100"/>
          <a:sy n="100" d="100"/>
        </p:scale>
        <p:origin x="-1626" y="-7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4914" name="Rectangle 2"/>
          <p:cNvSpPr>
            <a:spLocks noGrp="1" noChangeArrowheads="1"/>
          </p:cNvSpPr>
          <p:nvPr>
            <p:ph type="hdr" sz="quarter"/>
          </p:nvPr>
        </p:nvSpPr>
        <p:spPr bwMode="auto">
          <a:xfrm>
            <a:off x="0" y="0"/>
            <a:ext cx="3043343" cy="465455"/>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a:defRPr sz="1200" b="0">
                <a:solidFill>
                  <a:schemeClr val="tx1"/>
                </a:solidFill>
              </a:defRPr>
            </a:lvl1pPr>
          </a:lstStyle>
          <a:p>
            <a:pPr>
              <a:defRPr/>
            </a:pPr>
            <a:endParaRPr lang="en-US"/>
          </a:p>
        </p:txBody>
      </p:sp>
      <p:sp>
        <p:nvSpPr>
          <p:cNvPr id="934915" name="Rectangle 3"/>
          <p:cNvSpPr>
            <a:spLocks noGrp="1" noChangeArrowheads="1"/>
          </p:cNvSpPr>
          <p:nvPr>
            <p:ph type="dt" sz="quarter" idx="1"/>
          </p:nvPr>
        </p:nvSpPr>
        <p:spPr bwMode="auto">
          <a:xfrm>
            <a:off x="3979757" y="0"/>
            <a:ext cx="3043343" cy="465455"/>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algn="r">
              <a:defRPr sz="1200" b="0">
                <a:solidFill>
                  <a:schemeClr val="tx1"/>
                </a:solidFill>
              </a:defRPr>
            </a:lvl1pPr>
          </a:lstStyle>
          <a:p>
            <a:pPr>
              <a:defRPr/>
            </a:pPr>
            <a:endParaRPr lang="en-US"/>
          </a:p>
        </p:txBody>
      </p:sp>
      <p:sp>
        <p:nvSpPr>
          <p:cNvPr id="934916" name="Rectangle 4"/>
          <p:cNvSpPr>
            <a:spLocks noGrp="1" noChangeArrowheads="1"/>
          </p:cNvSpPr>
          <p:nvPr>
            <p:ph type="ftr" sz="quarter" idx="2"/>
          </p:nvPr>
        </p:nvSpPr>
        <p:spPr bwMode="auto">
          <a:xfrm>
            <a:off x="0" y="8843645"/>
            <a:ext cx="3043343" cy="465455"/>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a:defRPr sz="1200" b="0">
                <a:solidFill>
                  <a:schemeClr val="tx1"/>
                </a:solidFill>
              </a:defRPr>
            </a:lvl1pPr>
          </a:lstStyle>
          <a:p>
            <a:pPr>
              <a:defRPr/>
            </a:pPr>
            <a:endParaRPr lang="en-US"/>
          </a:p>
        </p:txBody>
      </p:sp>
      <p:sp>
        <p:nvSpPr>
          <p:cNvPr id="934917" name="Rectangle 5"/>
          <p:cNvSpPr>
            <a:spLocks noGrp="1" noChangeArrowheads="1"/>
          </p:cNvSpPr>
          <p:nvPr>
            <p:ph type="sldNum" sz="quarter" idx="3"/>
          </p:nvPr>
        </p:nvSpPr>
        <p:spPr bwMode="auto">
          <a:xfrm>
            <a:off x="3979757" y="8843645"/>
            <a:ext cx="3043343" cy="465455"/>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algn="r">
              <a:defRPr sz="1200" b="0">
                <a:solidFill>
                  <a:schemeClr val="tx1"/>
                </a:solidFill>
              </a:defRPr>
            </a:lvl1pPr>
          </a:lstStyle>
          <a:p>
            <a:pPr>
              <a:defRPr/>
            </a:pPr>
            <a:fld id="{D1CEC4DE-E624-4B39-BFAD-D81EEB6A9B7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43343" cy="465455"/>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a:defRPr sz="1200" b="0">
                <a:solidFill>
                  <a:schemeClr val="tx1"/>
                </a:solidFill>
              </a:defRPr>
            </a:lvl1pPr>
          </a:lstStyle>
          <a:p>
            <a:pPr>
              <a:defRPr/>
            </a:pPr>
            <a:endParaRPr lang="en-US"/>
          </a:p>
        </p:txBody>
      </p:sp>
      <p:sp>
        <p:nvSpPr>
          <p:cNvPr id="5123" name="Rectangle 3"/>
          <p:cNvSpPr>
            <a:spLocks noGrp="1" noChangeArrowheads="1"/>
          </p:cNvSpPr>
          <p:nvPr>
            <p:ph type="dt" idx="1"/>
          </p:nvPr>
        </p:nvSpPr>
        <p:spPr bwMode="auto">
          <a:xfrm>
            <a:off x="3979757" y="0"/>
            <a:ext cx="3043343" cy="465455"/>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algn="r">
              <a:defRPr sz="1200" b="0">
                <a:solidFill>
                  <a:schemeClr val="tx1"/>
                </a:solidFill>
              </a:defRPr>
            </a:lvl1pPr>
          </a:lstStyle>
          <a:p>
            <a:pPr>
              <a:defRPr/>
            </a:pPr>
            <a:endParaRPr lang="en-US"/>
          </a:p>
        </p:txBody>
      </p:sp>
      <p:sp>
        <p:nvSpPr>
          <p:cNvPr id="11268" name="Rectangle 4"/>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36414" y="4421823"/>
            <a:ext cx="5150273" cy="4189095"/>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843645"/>
            <a:ext cx="3043343" cy="465455"/>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a:defRPr sz="1200" b="0">
                <a:solidFill>
                  <a:schemeClr val="tx1"/>
                </a:solidFill>
              </a:defRPr>
            </a:lvl1pPr>
          </a:lstStyle>
          <a:p>
            <a:pPr>
              <a:defRPr/>
            </a:pPr>
            <a:endParaRPr lang="en-US"/>
          </a:p>
        </p:txBody>
      </p:sp>
      <p:sp>
        <p:nvSpPr>
          <p:cNvPr id="5127" name="Rectangle 7"/>
          <p:cNvSpPr>
            <a:spLocks noGrp="1" noChangeArrowheads="1"/>
          </p:cNvSpPr>
          <p:nvPr>
            <p:ph type="sldNum" sz="quarter" idx="5"/>
          </p:nvPr>
        </p:nvSpPr>
        <p:spPr bwMode="auto">
          <a:xfrm>
            <a:off x="3979757" y="8843645"/>
            <a:ext cx="3043343" cy="465455"/>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algn="r">
              <a:defRPr sz="1200" b="0">
                <a:solidFill>
                  <a:schemeClr val="tx1"/>
                </a:solidFill>
              </a:defRPr>
            </a:lvl1pPr>
          </a:lstStyle>
          <a:p>
            <a:pPr>
              <a:defRPr/>
            </a:pPr>
            <a:fld id="{9F6707E1-C4FD-4AFC-BD51-E50541C5014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F6707E1-C4FD-4AFC-BD51-E50541C50147}" type="slidenum">
              <a:rPr lang="en-US" altLang="en-US" smtClean="0"/>
              <a:pPr>
                <a:defRPr/>
              </a:pPr>
              <a:t>1</a:t>
            </a:fld>
            <a:endParaRPr lang="en-US" altLang="en-US"/>
          </a:p>
        </p:txBody>
      </p:sp>
    </p:spTree>
    <p:extLst>
      <p:ext uri="{BB962C8B-B14F-4D97-AF65-F5344CB8AC3E}">
        <p14:creationId xmlns:p14="http://schemas.microsoft.com/office/powerpoint/2010/main" val="1954451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correlation between the sensors and the monitor</a:t>
            </a:r>
            <a:r>
              <a:rPr lang="en-US" baseline="0" dirty="0" smtClean="0"/>
              <a:t> was largest at the nearest high school and smallest for the most distant high school. Also, the correlations between two sensors decreased with distance. These show the level of spatial variation in PM2.5 due to prescribed fires.</a:t>
            </a:r>
            <a:endParaRPr lang="en-US" dirty="0"/>
          </a:p>
        </p:txBody>
      </p:sp>
      <p:sp>
        <p:nvSpPr>
          <p:cNvPr id="4" name="Slide Number Placeholder 3"/>
          <p:cNvSpPr>
            <a:spLocks noGrp="1"/>
          </p:cNvSpPr>
          <p:nvPr>
            <p:ph type="sldNum" sz="quarter" idx="10"/>
          </p:nvPr>
        </p:nvSpPr>
        <p:spPr/>
        <p:txBody>
          <a:bodyPr/>
          <a:lstStyle/>
          <a:p>
            <a:pPr>
              <a:defRPr/>
            </a:pPr>
            <a:fld id="{9F6707E1-C4FD-4AFC-BD51-E50541C50147}" type="slidenum">
              <a:rPr lang="en-US" altLang="en-US" smtClean="0"/>
              <a:pPr>
                <a:defRPr/>
              </a:pPr>
              <a:t>10</a:t>
            </a:fld>
            <a:endParaRPr lang="en-US" altLang="en-US"/>
          </a:p>
        </p:txBody>
      </p:sp>
    </p:spTree>
    <p:extLst>
      <p:ext uri="{BB962C8B-B14F-4D97-AF65-F5344CB8AC3E}">
        <p14:creationId xmlns:p14="http://schemas.microsoft.com/office/powerpoint/2010/main" val="74315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 to show you two case</a:t>
            </a:r>
            <a:r>
              <a:rPr lang="en-US" baseline="0" dirty="0" smtClean="0"/>
              <a:t> studies</a:t>
            </a:r>
            <a:r>
              <a:rPr lang="en-US" dirty="0" smtClean="0"/>
              <a:t>. First,</a:t>
            </a:r>
            <a:r>
              <a:rPr lang="en-US" baseline="0" dirty="0" smtClean="0"/>
              <a:t> on March 10, daily average PM2.5 recorded in Albany was 50 micrograms.  This was an active fire day with southerly winds. Red, orange and yellow dots mark the large medium and small sized fires. Green dots mark the monitors. We simulated this event with </a:t>
            </a:r>
            <a:r>
              <a:rPr lang="en-US" baseline="0" dirty="0" err="1" smtClean="0"/>
              <a:t>HiRes</a:t>
            </a:r>
            <a:r>
              <a:rPr lang="en-US" baseline="0" dirty="0" smtClean="0"/>
              <a:t>-X</a:t>
            </a:r>
            <a:endParaRPr lang="en-US" dirty="0"/>
          </a:p>
        </p:txBody>
      </p:sp>
      <p:sp>
        <p:nvSpPr>
          <p:cNvPr id="4" name="Slide Number Placeholder 3"/>
          <p:cNvSpPr>
            <a:spLocks noGrp="1"/>
          </p:cNvSpPr>
          <p:nvPr>
            <p:ph type="sldNum" sz="quarter" idx="10"/>
          </p:nvPr>
        </p:nvSpPr>
        <p:spPr/>
        <p:txBody>
          <a:bodyPr/>
          <a:lstStyle/>
          <a:p>
            <a:pPr>
              <a:defRPr/>
            </a:pPr>
            <a:fld id="{9F6707E1-C4FD-4AFC-BD51-E50541C50147}" type="slidenum">
              <a:rPr lang="en-US" altLang="en-US" smtClean="0"/>
              <a:pPr>
                <a:defRPr/>
              </a:pPr>
              <a:t>11</a:t>
            </a:fld>
            <a:endParaRPr lang="en-US" altLang="en-US"/>
          </a:p>
        </p:txBody>
      </p:sp>
    </p:spTree>
    <p:extLst>
      <p:ext uri="{BB962C8B-B14F-4D97-AF65-F5344CB8AC3E}">
        <p14:creationId xmlns:p14="http://schemas.microsoft.com/office/powerpoint/2010/main" val="4288837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simulation did not reproduce the exceedance because nighttime PM2.5 concentrations were underestimated. This is due to a systematic bias that overestimates nighttime wind speeds. Also an early morning peak that was probably due to a nearby local burn was not picked up by the simulation. </a:t>
            </a:r>
          </a:p>
          <a:p>
            <a:r>
              <a:rPr lang="en-US" dirty="0" smtClean="0"/>
              <a:t>Problem with the peak on March 9: May be due to start (11 am) and duration (3 hours) of the fires in the simulation. There are permits approved to start in the afternoon and end at night </a:t>
            </a:r>
          </a:p>
          <a:p>
            <a:r>
              <a:rPr lang="en-US" dirty="0" smtClean="0"/>
              <a:t>Problem with the</a:t>
            </a:r>
            <a:r>
              <a:rPr lang="en-US" baseline="0" dirty="0" smtClean="0"/>
              <a:t> exceedance on March 10: </a:t>
            </a:r>
            <a:r>
              <a:rPr lang="en-US" dirty="0">
                <a:solidFill>
                  <a:prstClr val="black"/>
                </a:solidFill>
                <a:latin typeface="Arial" panose="020B0604020202020204"/>
                <a:cs typeface="Times New Roman" panose="02020603050405020304" pitchFamily="18" charset="0"/>
              </a:rPr>
              <a:t>Observed  wind speed from observation (KABY: Southwest Georgia Regional Airport) is 0 from 00:00 to 07: 00 and 19:00 to 23:55 EST on Mar. 10</a:t>
            </a:r>
            <a:r>
              <a:rPr lang="en-US" baseline="30000" dirty="0">
                <a:solidFill>
                  <a:prstClr val="black"/>
                </a:solidFill>
                <a:latin typeface="Arial" panose="020B0604020202020204"/>
                <a:cs typeface="Times New Roman" panose="02020603050405020304" pitchFamily="18" charset="0"/>
              </a:rPr>
              <a:t>th</a:t>
            </a:r>
            <a:r>
              <a:rPr lang="en-US" dirty="0">
                <a:solidFill>
                  <a:prstClr val="black"/>
                </a:solidFill>
                <a:latin typeface="Arial" panose="020B0604020202020204"/>
                <a:cs typeface="Times New Roman" panose="02020603050405020304" pitchFamily="18" charset="0"/>
              </a:rPr>
              <a:t>,; however WRF simulation shows higher wind speed. </a:t>
            </a:r>
          </a:p>
          <a:p>
            <a:pPr defTabSz="933237">
              <a:defRPr/>
            </a:pPr>
            <a:r>
              <a:rPr lang="en-US" dirty="0">
                <a:solidFill>
                  <a:prstClr val="black"/>
                </a:solidFill>
                <a:latin typeface="Arial" panose="020B0604020202020204"/>
                <a:cs typeface="Times New Roman" panose="02020603050405020304" pitchFamily="18" charset="0"/>
              </a:rPr>
              <a:t>The peak at 10:00 am may be caused by a new fire starting early and located close to the monitoring site. However, it’s hard to tell which fire it is.</a:t>
            </a:r>
          </a:p>
        </p:txBody>
      </p:sp>
      <p:sp>
        <p:nvSpPr>
          <p:cNvPr id="4" name="Slide Number Placeholder 3"/>
          <p:cNvSpPr>
            <a:spLocks noGrp="1"/>
          </p:cNvSpPr>
          <p:nvPr>
            <p:ph type="sldNum" sz="quarter" idx="10"/>
          </p:nvPr>
        </p:nvSpPr>
        <p:spPr/>
        <p:txBody>
          <a:bodyPr/>
          <a:lstStyle/>
          <a:p>
            <a:pPr>
              <a:defRPr/>
            </a:pPr>
            <a:fld id="{9F6707E1-C4FD-4AFC-BD51-E50541C50147}" type="slidenum">
              <a:rPr lang="en-US" altLang="en-US" smtClean="0"/>
              <a:pPr>
                <a:defRPr/>
              </a:pPr>
              <a:t>12</a:t>
            </a:fld>
            <a:endParaRPr lang="en-US" altLang="en-US"/>
          </a:p>
        </p:txBody>
      </p:sp>
    </p:spTree>
    <p:extLst>
      <p:ext uri="{BB962C8B-B14F-4D97-AF65-F5344CB8AC3E}">
        <p14:creationId xmlns:p14="http://schemas.microsoft.com/office/powerpoint/2010/main" val="1768006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simulation did not resolve the PM2.5 spatial variation</a:t>
            </a:r>
            <a:r>
              <a:rPr lang="en-US" baseline="0" dirty="0" smtClean="0"/>
              <a:t> </a:t>
            </a:r>
            <a:r>
              <a:rPr lang="en-US" dirty="0" smtClean="0"/>
              <a:t>detected by the low-cost</a:t>
            </a:r>
            <a:r>
              <a:rPr lang="en-US" baseline="0" dirty="0" smtClean="0"/>
              <a:t> sensors. While two sensors measured very different concentrations the simulation showed similar concentrations. </a:t>
            </a:r>
            <a:endParaRPr lang="en-US" dirty="0"/>
          </a:p>
        </p:txBody>
      </p:sp>
      <p:sp>
        <p:nvSpPr>
          <p:cNvPr id="4" name="Slide Number Placeholder 3"/>
          <p:cNvSpPr>
            <a:spLocks noGrp="1"/>
          </p:cNvSpPr>
          <p:nvPr>
            <p:ph type="sldNum" sz="quarter" idx="10"/>
          </p:nvPr>
        </p:nvSpPr>
        <p:spPr/>
        <p:txBody>
          <a:bodyPr/>
          <a:lstStyle/>
          <a:p>
            <a:pPr>
              <a:defRPr/>
            </a:pPr>
            <a:fld id="{9F6707E1-C4FD-4AFC-BD51-E50541C50147}" type="slidenum">
              <a:rPr lang="en-US" altLang="en-US" smtClean="0"/>
              <a:pPr>
                <a:defRPr/>
              </a:pPr>
              <a:t>13</a:t>
            </a:fld>
            <a:endParaRPr lang="en-US" altLang="en-US"/>
          </a:p>
        </p:txBody>
      </p:sp>
    </p:spTree>
    <p:extLst>
      <p:ext uri="{BB962C8B-B14F-4D97-AF65-F5344CB8AC3E}">
        <p14:creationId xmlns:p14="http://schemas.microsoft.com/office/powerpoint/2010/main" val="3267231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aseline="0" dirty="0" smtClean="0"/>
              <a:t>The second case is March 13. </a:t>
            </a:r>
          </a:p>
          <a:p>
            <a:pPr defTabSz="933237">
              <a:defRPr/>
            </a:pPr>
            <a:r>
              <a:rPr lang="en-US" baseline="0" dirty="0" smtClean="0"/>
              <a:t>Under northwesterly winds the plumes moved in the southeast direction. The Worth County sensor picked up the impact of these medium and small fires, as shown by this peak.</a:t>
            </a:r>
          </a:p>
          <a:p>
            <a:pPr defTabSz="933237">
              <a:defRPr/>
            </a:pPr>
            <a:r>
              <a:rPr lang="en-US" baseline="0" dirty="0" smtClean="0"/>
              <a:t>Large fires to the west and southwest missed the EPD monitor and the Dougherty County sensor where the observations are both flat at low concentration. </a:t>
            </a:r>
          </a:p>
          <a:p>
            <a:pPr defTabSz="933237">
              <a:defRPr/>
            </a:pPr>
            <a:r>
              <a:rPr lang="en-US" baseline="0" dirty="0" smtClean="0"/>
              <a:t>The impact of these large fires remained undetected. </a:t>
            </a:r>
          </a:p>
          <a:p>
            <a:endParaRPr lang="en-US" dirty="0"/>
          </a:p>
        </p:txBody>
      </p:sp>
      <p:sp>
        <p:nvSpPr>
          <p:cNvPr id="4" name="Slide Number Placeholder 3"/>
          <p:cNvSpPr>
            <a:spLocks noGrp="1"/>
          </p:cNvSpPr>
          <p:nvPr>
            <p:ph type="sldNum" sz="quarter" idx="10"/>
          </p:nvPr>
        </p:nvSpPr>
        <p:spPr/>
        <p:txBody>
          <a:bodyPr/>
          <a:lstStyle/>
          <a:p>
            <a:pPr>
              <a:defRPr/>
            </a:pPr>
            <a:fld id="{9F6707E1-C4FD-4AFC-BD51-E50541C50147}" type="slidenum">
              <a:rPr lang="en-US" altLang="en-US" smtClean="0"/>
              <a:pPr>
                <a:defRPr/>
              </a:pPr>
              <a:t>14</a:t>
            </a:fld>
            <a:endParaRPr lang="en-US" altLang="en-US"/>
          </a:p>
        </p:txBody>
      </p:sp>
    </p:spTree>
    <p:extLst>
      <p:ext uri="{BB962C8B-B14F-4D97-AF65-F5344CB8AC3E}">
        <p14:creationId xmlns:p14="http://schemas.microsoft.com/office/powerpoint/2010/main" val="385625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Fusion of the</a:t>
            </a:r>
            <a:r>
              <a:rPr lang="en-US" baseline="0" dirty="0" smtClean="0"/>
              <a:t> low-cost sensor data improved simulated PM2.5 fields, even when the data for the sensor being evaluated were withheld. </a:t>
            </a:r>
          </a:p>
          <a:p>
            <a:r>
              <a:rPr lang="en-US" dirty="0" smtClean="0"/>
              <a:t>At all three locations including observations from low-cost sensors improved the accuracy of PM2.5 fields. </a:t>
            </a:r>
          </a:p>
          <a:p>
            <a:r>
              <a:rPr lang="en-US" dirty="0" smtClean="0"/>
              <a:t>It decreased the underestimation of simulated fire impacts during the night. The missing peaks also have been restored. </a:t>
            </a:r>
          </a:p>
          <a:p>
            <a:endParaRPr lang="en-US" dirty="0"/>
          </a:p>
        </p:txBody>
      </p:sp>
      <p:sp>
        <p:nvSpPr>
          <p:cNvPr id="4" name="Slide Number Placeholder 3"/>
          <p:cNvSpPr>
            <a:spLocks noGrp="1"/>
          </p:cNvSpPr>
          <p:nvPr>
            <p:ph type="sldNum" sz="quarter" idx="10"/>
          </p:nvPr>
        </p:nvSpPr>
        <p:spPr/>
        <p:txBody>
          <a:bodyPr/>
          <a:lstStyle/>
          <a:p>
            <a:pPr>
              <a:defRPr/>
            </a:pPr>
            <a:fld id="{9F6707E1-C4FD-4AFC-BD51-E50541C50147}" type="slidenum">
              <a:rPr lang="en-US" altLang="en-US" smtClean="0"/>
              <a:pPr>
                <a:defRPr/>
              </a:pPr>
              <a:t>15</a:t>
            </a:fld>
            <a:endParaRPr lang="en-US" altLang="en-US"/>
          </a:p>
        </p:txBody>
      </p:sp>
    </p:spTree>
    <p:extLst>
      <p:ext uri="{BB962C8B-B14F-4D97-AF65-F5344CB8AC3E}">
        <p14:creationId xmlns:p14="http://schemas.microsoft.com/office/powerpoint/2010/main" val="290605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conclusion: 1) there</a:t>
            </a:r>
            <a:r>
              <a:rPr lang="en-US" baseline="0" dirty="0" smtClean="0"/>
              <a:t> is </a:t>
            </a:r>
            <a:r>
              <a:rPr lang="en-US" dirty="0" smtClean="0"/>
              <a:t>a lack of monitoring</a:t>
            </a:r>
            <a:r>
              <a:rPr lang="en-US" baseline="0" dirty="0" smtClean="0"/>
              <a:t> sites in smoke impacted areas. 2) The spatial and temporal variation of PM2.5 in prescribed fire smoke impacted areas is large. 3) READ #3 and #4</a:t>
            </a:r>
            <a:endParaRPr lang="en-US" dirty="0"/>
          </a:p>
        </p:txBody>
      </p:sp>
      <p:sp>
        <p:nvSpPr>
          <p:cNvPr id="4" name="Slide Number Placeholder 3"/>
          <p:cNvSpPr>
            <a:spLocks noGrp="1"/>
          </p:cNvSpPr>
          <p:nvPr>
            <p:ph type="sldNum" sz="quarter" idx="10"/>
          </p:nvPr>
        </p:nvSpPr>
        <p:spPr/>
        <p:txBody>
          <a:bodyPr/>
          <a:lstStyle/>
          <a:p>
            <a:pPr>
              <a:defRPr/>
            </a:pPr>
            <a:fld id="{9F6707E1-C4FD-4AFC-BD51-E50541C50147}" type="slidenum">
              <a:rPr lang="en-US" altLang="en-US" smtClean="0"/>
              <a:pPr>
                <a:defRPr/>
              </a:pPr>
              <a:t>16</a:t>
            </a:fld>
            <a:endParaRPr lang="en-US" altLang="en-US"/>
          </a:p>
        </p:txBody>
      </p:sp>
    </p:spTree>
    <p:extLst>
      <p:ext uri="{BB962C8B-B14F-4D97-AF65-F5344CB8AC3E}">
        <p14:creationId xmlns:p14="http://schemas.microsoft.com/office/powerpoint/2010/main" val="1139837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a:t>
            </a:r>
            <a:r>
              <a:rPr lang="en-US" baseline="0" dirty="0" smtClean="0"/>
              <a:t> me </a:t>
            </a:r>
            <a:r>
              <a:rPr lang="en-US" dirty="0" smtClean="0"/>
              <a:t>start</a:t>
            </a:r>
            <a:r>
              <a:rPr lang="en-US" baseline="0" dirty="0" smtClean="0"/>
              <a:t> by acknowledging our sponsors and our collaborators. </a:t>
            </a:r>
            <a:endParaRPr lang="en-US" dirty="0"/>
          </a:p>
        </p:txBody>
      </p:sp>
      <p:sp>
        <p:nvSpPr>
          <p:cNvPr id="4" name="Slide Number Placeholder 3"/>
          <p:cNvSpPr>
            <a:spLocks noGrp="1"/>
          </p:cNvSpPr>
          <p:nvPr>
            <p:ph type="sldNum" sz="quarter" idx="10"/>
          </p:nvPr>
        </p:nvSpPr>
        <p:spPr/>
        <p:txBody>
          <a:bodyPr/>
          <a:lstStyle/>
          <a:p>
            <a:pPr>
              <a:defRPr/>
            </a:pPr>
            <a:fld id="{9F6707E1-C4FD-4AFC-BD51-E50541C50147}" type="slidenum">
              <a:rPr lang="en-US" altLang="en-US" smtClean="0"/>
              <a:pPr>
                <a:defRPr/>
              </a:pPr>
              <a:t>17</a:t>
            </a:fld>
            <a:endParaRPr lang="en-US" altLang="en-US"/>
          </a:p>
        </p:txBody>
      </p:sp>
    </p:spTree>
    <p:extLst>
      <p:ext uri="{BB962C8B-B14F-4D97-AF65-F5344CB8AC3E}">
        <p14:creationId xmlns:p14="http://schemas.microsoft.com/office/powerpoint/2010/main" val="1140045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6707E1-C4FD-4AFC-BD51-E50541C50147}" type="slidenum">
              <a:rPr lang="en-US" altLang="en-US" smtClean="0"/>
              <a:pPr>
                <a:defRPr/>
              </a:pPr>
              <a:t>18</a:t>
            </a:fld>
            <a:endParaRPr lang="en-US" altLang="en-US"/>
          </a:p>
        </p:txBody>
      </p:sp>
    </p:spTree>
    <p:extLst>
      <p:ext uri="{BB962C8B-B14F-4D97-AF65-F5344CB8AC3E}">
        <p14:creationId xmlns:p14="http://schemas.microsoft.com/office/powerpoint/2010/main" val="483288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6707E1-C4FD-4AFC-BD51-E50541C50147}" type="slidenum">
              <a:rPr lang="en-US" altLang="en-US" smtClean="0"/>
              <a:pPr>
                <a:defRPr/>
              </a:pPr>
              <a:t>19</a:t>
            </a:fld>
            <a:endParaRPr lang="en-US" altLang="en-US"/>
          </a:p>
        </p:txBody>
      </p:sp>
    </p:spTree>
    <p:extLst>
      <p:ext uri="{BB962C8B-B14F-4D97-AF65-F5344CB8AC3E}">
        <p14:creationId xmlns:p14="http://schemas.microsoft.com/office/powerpoint/2010/main" val="3791032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Prescribed fire is a large source of PM2.5,</a:t>
            </a:r>
            <a:r>
              <a:rPr lang="en-US" altLang="en-US" baseline="0" dirty="0" smtClean="0"/>
              <a:t> especially in the Southeast, which is the most active prescribed fire region in the nation.</a:t>
            </a:r>
            <a:endParaRPr lang="en-US" altLang="en-US" dirty="0" smtClean="0"/>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rgbClr val="CC3300"/>
                </a:solidFill>
                <a:latin typeface="Times New Roman" panose="02020603050405020304" pitchFamily="18" charset="0"/>
              </a:defRPr>
            </a:lvl1pPr>
            <a:lvl2pPr marL="758255" indent="-291636">
              <a:defRPr sz="2000" b="1">
                <a:solidFill>
                  <a:srgbClr val="CC3300"/>
                </a:solidFill>
                <a:latin typeface="Times New Roman" panose="02020603050405020304" pitchFamily="18" charset="0"/>
              </a:defRPr>
            </a:lvl2pPr>
            <a:lvl3pPr marL="1166546" indent="-233309">
              <a:defRPr sz="2000" b="1">
                <a:solidFill>
                  <a:srgbClr val="CC3300"/>
                </a:solidFill>
                <a:latin typeface="Times New Roman" panose="02020603050405020304" pitchFamily="18" charset="0"/>
              </a:defRPr>
            </a:lvl3pPr>
            <a:lvl4pPr marL="1633164" indent="-233309">
              <a:defRPr sz="2000" b="1">
                <a:solidFill>
                  <a:srgbClr val="CC3300"/>
                </a:solidFill>
                <a:latin typeface="Times New Roman" panose="02020603050405020304" pitchFamily="18" charset="0"/>
              </a:defRPr>
            </a:lvl4pPr>
            <a:lvl5pPr marL="2099782" indent="-233309">
              <a:defRPr sz="2000" b="1">
                <a:solidFill>
                  <a:srgbClr val="CC3300"/>
                </a:solidFill>
                <a:latin typeface="Times New Roman" panose="02020603050405020304" pitchFamily="18" charset="0"/>
              </a:defRPr>
            </a:lvl5pPr>
            <a:lvl6pPr marL="2566401" indent="-233309" eaLnBrk="0" fontAlgn="base" hangingPunct="0">
              <a:spcBef>
                <a:spcPct val="0"/>
              </a:spcBef>
              <a:spcAft>
                <a:spcPct val="0"/>
              </a:spcAft>
              <a:defRPr sz="2000" b="1">
                <a:solidFill>
                  <a:srgbClr val="CC3300"/>
                </a:solidFill>
                <a:latin typeface="Times New Roman" panose="02020603050405020304" pitchFamily="18" charset="0"/>
              </a:defRPr>
            </a:lvl6pPr>
            <a:lvl7pPr marL="3033019" indent="-233309" eaLnBrk="0" fontAlgn="base" hangingPunct="0">
              <a:spcBef>
                <a:spcPct val="0"/>
              </a:spcBef>
              <a:spcAft>
                <a:spcPct val="0"/>
              </a:spcAft>
              <a:defRPr sz="2000" b="1">
                <a:solidFill>
                  <a:srgbClr val="CC3300"/>
                </a:solidFill>
                <a:latin typeface="Times New Roman" panose="02020603050405020304" pitchFamily="18" charset="0"/>
              </a:defRPr>
            </a:lvl7pPr>
            <a:lvl8pPr marL="3499637" indent="-233309" eaLnBrk="0" fontAlgn="base" hangingPunct="0">
              <a:spcBef>
                <a:spcPct val="0"/>
              </a:spcBef>
              <a:spcAft>
                <a:spcPct val="0"/>
              </a:spcAft>
              <a:defRPr sz="2000" b="1">
                <a:solidFill>
                  <a:srgbClr val="CC3300"/>
                </a:solidFill>
                <a:latin typeface="Times New Roman" panose="02020603050405020304" pitchFamily="18" charset="0"/>
              </a:defRPr>
            </a:lvl8pPr>
            <a:lvl9pPr marL="3966256" indent="-233309" eaLnBrk="0" fontAlgn="base" hangingPunct="0">
              <a:spcBef>
                <a:spcPct val="0"/>
              </a:spcBef>
              <a:spcAft>
                <a:spcPct val="0"/>
              </a:spcAft>
              <a:defRPr sz="2000" b="1">
                <a:solidFill>
                  <a:srgbClr val="CC3300"/>
                </a:solidFill>
                <a:latin typeface="Times New Roman" panose="02020603050405020304" pitchFamily="18" charset="0"/>
              </a:defRPr>
            </a:lvl9pPr>
          </a:lstStyle>
          <a:p>
            <a:fld id="{8A12B1E2-226E-4CB4-BECF-EEB256A921A3}" type="slidenum">
              <a:rPr lang="en-US" altLang="en-US" sz="1200" b="0">
                <a:solidFill>
                  <a:srgbClr val="000000"/>
                </a:solidFill>
              </a:rPr>
              <a:pPr/>
              <a:t>2</a:t>
            </a:fld>
            <a:endParaRPr lang="en-US" altLang="en-US" sz="1200" b="0">
              <a:solidFill>
                <a:srgbClr val="000000"/>
              </a:solidFill>
            </a:endParaRPr>
          </a:p>
        </p:txBody>
      </p:sp>
    </p:spTree>
    <p:extLst>
      <p:ext uri="{BB962C8B-B14F-4D97-AF65-F5344CB8AC3E}">
        <p14:creationId xmlns:p14="http://schemas.microsoft.com/office/powerpoint/2010/main" val="1230071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6707E1-C4FD-4AFC-BD51-E50541C50147}" type="slidenum">
              <a:rPr lang="en-US" altLang="en-US" smtClean="0"/>
              <a:pPr>
                <a:defRPr/>
              </a:pPr>
              <a:t>20</a:t>
            </a:fld>
            <a:endParaRPr lang="en-US" altLang="en-US"/>
          </a:p>
        </p:txBody>
      </p:sp>
    </p:spTree>
    <p:extLst>
      <p:ext uri="{BB962C8B-B14F-4D97-AF65-F5344CB8AC3E}">
        <p14:creationId xmlns:p14="http://schemas.microsoft.com/office/powerpoint/2010/main" val="1821827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3237" eaLnBrk="1" hangingPunct="1">
              <a:defRPr/>
            </a:pPr>
            <a:r>
              <a:rPr lang="en-US" altLang="en-US" dirty="0" err="1" smtClean="0"/>
              <a:t>HiRes</a:t>
            </a:r>
            <a:r>
              <a:rPr lang="en-US" altLang="en-US" dirty="0" smtClean="0"/>
              <a:t>-X</a:t>
            </a:r>
            <a:r>
              <a:rPr lang="en-US" altLang="en-US" baseline="0" dirty="0" smtClean="0"/>
              <a:t> forecasts tomorrow’s fire activity based on historic information from burn permit databases or satellite fire detection products.  Satellite products are also used for the </a:t>
            </a:r>
            <a:r>
              <a:rPr lang="en-US" altLang="en-US" dirty="0" smtClean="0"/>
              <a:t>evaluation</a:t>
            </a:r>
            <a:r>
              <a:rPr lang="en-US" altLang="en-US" baseline="0" dirty="0" smtClean="0"/>
              <a:t> of the activity forecast.</a:t>
            </a:r>
            <a:endParaRPr lang="en-US" altLang="en-US" dirty="0" smtClean="0"/>
          </a:p>
          <a:p>
            <a:pPr eaLnBrk="1" hangingPunct="1"/>
            <a:r>
              <a:rPr lang="en-US" altLang="en-US" dirty="0" smtClean="0"/>
              <a:t>NOAA’s Hazard Mapping System (HMS) Fire and Smoke Analysis</a:t>
            </a:r>
            <a:r>
              <a:rPr lang="en-US" altLang="en-US" baseline="0" dirty="0" smtClean="0"/>
              <a:t> is </a:t>
            </a:r>
            <a:r>
              <a:rPr lang="en-US" altLang="en-US" dirty="0" smtClean="0"/>
              <a:t>a product blended from GOES-E, GOES-W, MODIS, and AVHRR satellites.</a:t>
            </a: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rgbClr val="CC3300"/>
                </a:solidFill>
                <a:latin typeface="Times New Roman" panose="02020603050405020304" pitchFamily="18" charset="0"/>
              </a:defRPr>
            </a:lvl1pPr>
            <a:lvl2pPr marL="758255" indent="-291636">
              <a:defRPr sz="2000" b="1">
                <a:solidFill>
                  <a:srgbClr val="CC3300"/>
                </a:solidFill>
                <a:latin typeface="Times New Roman" panose="02020603050405020304" pitchFamily="18" charset="0"/>
              </a:defRPr>
            </a:lvl2pPr>
            <a:lvl3pPr marL="1166546" indent="-233309">
              <a:defRPr sz="2000" b="1">
                <a:solidFill>
                  <a:srgbClr val="CC3300"/>
                </a:solidFill>
                <a:latin typeface="Times New Roman" panose="02020603050405020304" pitchFamily="18" charset="0"/>
              </a:defRPr>
            </a:lvl3pPr>
            <a:lvl4pPr marL="1633164" indent="-233309">
              <a:defRPr sz="2000" b="1">
                <a:solidFill>
                  <a:srgbClr val="CC3300"/>
                </a:solidFill>
                <a:latin typeface="Times New Roman" panose="02020603050405020304" pitchFamily="18" charset="0"/>
              </a:defRPr>
            </a:lvl4pPr>
            <a:lvl5pPr marL="2099782" indent="-233309">
              <a:defRPr sz="2000" b="1">
                <a:solidFill>
                  <a:srgbClr val="CC3300"/>
                </a:solidFill>
                <a:latin typeface="Times New Roman" panose="02020603050405020304" pitchFamily="18" charset="0"/>
              </a:defRPr>
            </a:lvl5pPr>
            <a:lvl6pPr marL="2566401" indent="-233309" eaLnBrk="0" fontAlgn="base" hangingPunct="0">
              <a:spcBef>
                <a:spcPct val="0"/>
              </a:spcBef>
              <a:spcAft>
                <a:spcPct val="0"/>
              </a:spcAft>
              <a:defRPr sz="2000" b="1">
                <a:solidFill>
                  <a:srgbClr val="CC3300"/>
                </a:solidFill>
                <a:latin typeface="Times New Roman" panose="02020603050405020304" pitchFamily="18" charset="0"/>
              </a:defRPr>
            </a:lvl6pPr>
            <a:lvl7pPr marL="3033019" indent="-233309" eaLnBrk="0" fontAlgn="base" hangingPunct="0">
              <a:spcBef>
                <a:spcPct val="0"/>
              </a:spcBef>
              <a:spcAft>
                <a:spcPct val="0"/>
              </a:spcAft>
              <a:defRPr sz="2000" b="1">
                <a:solidFill>
                  <a:srgbClr val="CC3300"/>
                </a:solidFill>
                <a:latin typeface="Times New Roman" panose="02020603050405020304" pitchFamily="18" charset="0"/>
              </a:defRPr>
            </a:lvl7pPr>
            <a:lvl8pPr marL="3499637" indent="-233309" eaLnBrk="0" fontAlgn="base" hangingPunct="0">
              <a:spcBef>
                <a:spcPct val="0"/>
              </a:spcBef>
              <a:spcAft>
                <a:spcPct val="0"/>
              </a:spcAft>
              <a:defRPr sz="2000" b="1">
                <a:solidFill>
                  <a:srgbClr val="CC3300"/>
                </a:solidFill>
                <a:latin typeface="Times New Roman" panose="02020603050405020304" pitchFamily="18" charset="0"/>
              </a:defRPr>
            </a:lvl8pPr>
            <a:lvl9pPr marL="3966256" indent="-233309" eaLnBrk="0" fontAlgn="base" hangingPunct="0">
              <a:spcBef>
                <a:spcPct val="0"/>
              </a:spcBef>
              <a:spcAft>
                <a:spcPct val="0"/>
              </a:spcAft>
              <a:defRPr sz="2000" b="1">
                <a:solidFill>
                  <a:srgbClr val="CC3300"/>
                </a:solidFill>
                <a:latin typeface="Times New Roman" panose="02020603050405020304" pitchFamily="18" charset="0"/>
              </a:defRPr>
            </a:lvl9pPr>
          </a:lstStyle>
          <a:p>
            <a:fld id="{AB32C0EF-ECD3-413D-B347-43B32E79E5A8}" type="slidenum">
              <a:rPr lang="en-US" altLang="en-US" sz="1200" b="0">
                <a:solidFill>
                  <a:srgbClr val="000000"/>
                </a:solidFill>
              </a:rPr>
              <a:pPr/>
              <a:t>21</a:t>
            </a:fld>
            <a:endParaRPr lang="en-US" altLang="en-US" sz="1200" b="0">
              <a:solidFill>
                <a:srgbClr val="000000"/>
              </a:solidFill>
            </a:endParaRPr>
          </a:p>
        </p:txBody>
      </p:sp>
    </p:spTree>
    <p:extLst>
      <p:ext uri="{BB962C8B-B14F-4D97-AF65-F5344CB8AC3E}">
        <p14:creationId xmlns:p14="http://schemas.microsoft.com/office/powerpoint/2010/main" val="3365801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tried two different calibrations: 1) Remote calibration against a tapered element oscillating microbalance in Atlanta prior to and after deployment</a:t>
            </a:r>
            <a:r>
              <a:rPr lang="en-US" baseline="0" dirty="0" smtClean="0"/>
              <a:t> at southwest Georgia, which requires an RH correction. 2) Local calibration against the beta attenuation monitor in Albany.</a:t>
            </a:r>
          </a:p>
          <a:p>
            <a:endParaRPr lang="en-US" dirty="0" smtClean="0"/>
          </a:p>
          <a:p>
            <a:r>
              <a:rPr lang="en-US" dirty="0" smtClean="0"/>
              <a:t>When </a:t>
            </a:r>
            <a:r>
              <a:rPr lang="en-US" dirty="0"/>
              <a:t>using those low-cost</a:t>
            </a:r>
            <a:r>
              <a:rPr lang="en-US" baseline="0" dirty="0"/>
              <a:t> sensors, c</a:t>
            </a:r>
            <a:r>
              <a:rPr lang="en-US" dirty="0"/>
              <a:t>alibration of raw data is important.</a:t>
            </a:r>
            <a:r>
              <a:rPr lang="en-US" baseline="0" dirty="0"/>
              <a:t> Usually, people used the RH correction calibration, to have the RH correction factor. However, for our case, there’s no obvious correlation between the RH and referenced pm2.5, so we decide to use the linear regression calibration. Here’s the equation that was applied to all sensors’ raw data to have the following results.  </a:t>
            </a:r>
            <a:endParaRPr lang="en-US" dirty="0"/>
          </a:p>
        </p:txBody>
      </p:sp>
      <p:sp>
        <p:nvSpPr>
          <p:cNvPr id="4" name="Slide Number Placeholder 3"/>
          <p:cNvSpPr>
            <a:spLocks noGrp="1"/>
          </p:cNvSpPr>
          <p:nvPr>
            <p:ph type="sldNum" sz="quarter" idx="10"/>
          </p:nvPr>
        </p:nvSpPr>
        <p:spPr/>
        <p:txBody>
          <a:bodyPr/>
          <a:lstStyle/>
          <a:p>
            <a:fld id="{ADF80417-D665-4DE5-A115-0CA6C7DA5F43}" type="slidenum">
              <a:rPr lang="en-US" smtClean="0"/>
              <a:t>22</a:t>
            </a:fld>
            <a:endParaRPr lang="en-US"/>
          </a:p>
        </p:txBody>
      </p:sp>
    </p:spTree>
    <p:extLst>
      <p:ext uri="{BB962C8B-B14F-4D97-AF65-F5344CB8AC3E}">
        <p14:creationId xmlns:p14="http://schemas.microsoft.com/office/powerpoint/2010/main" val="1626532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preferred the </a:t>
            </a:r>
            <a:r>
              <a:rPr lang="en-US" baseline="0" dirty="0" smtClean="0"/>
              <a:t>local calibration because it yielded better agreement between the sensor and the local monitor. </a:t>
            </a:r>
            <a:endParaRPr lang="en-US" dirty="0"/>
          </a:p>
        </p:txBody>
      </p:sp>
      <p:sp>
        <p:nvSpPr>
          <p:cNvPr id="4" name="Slide Number Placeholder 3"/>
          <p:cNvSpPr>
            <a:spLocks noGrp="1"/>
          </p:cNvSpPr>
          <p:nvPr>
            <p:ph type="sldNum" sz="quarter" idx="10"/>
          </p:nvPr>
        </p:nvSpPr>
        <p:spPr/>
        <p:txBody>
          <a:bodyPr/>
          <a:lstStyle/>
          <a:p>
            <a:pPr>
              <a:defRPr/>
            </a:pPr>
            <a:fld id="{9F6707E1-C4FD-4AFC-BD51-E50541C50147}" type="slidenum">
              <a:rPr lang="en-US" altLang="en-US" smtClean="0"/>
              <a:pPr>
                <a:defRPr/>
              </a:pPr>
              <a:t>23</a:t>
            </a:fld>
            <a:endParaRPr lang="en-US" altLang="en-US"/>
          </a:p>
        </p:txBody>
      </p:sp>
    </p:spTree>
    <p:extLst>
      <p:ext uri="{BB962C8B-B14F-4D97-AF65-F5344CB8AC3E}">
        <p14:creationId xmlns:p14="http://schemas.microsoft.com/office/powerpoint/2010/main" val="2164049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developed </a:t>
            </a:r>
            <a:r>
              <a:rPr lang="en-US" dirty="0" err="1" smtClean="0"/>
              <a:t>HiRes</a:t>
            </a:r>
            <a:r>
              <a:rPr lang="en-US" dirty="0" smtClean="0"/>
              <a:t>-X</a:t>
            </a:r>
            <a:r>
              <a:rPr lang="en-US" baseline="0" dirty="0" smtClean="0"/>
              <a:t> to forecast the impacts of prescribed fires. </a:t>
            </a:r>
            <a:r>
              <a:rPr lang="en-US" baseline="0" dirty="0" err="1" smtClean="0"/>
              <a:t>HiRes</a:t>
            </a:r>
            <a:r>
              <a:rPr lang="en-US" baseline="0" dirty="0" smtClean="0"/>
              <a:t>-X is operational: it provides daily forecasts of air quality, and prescribed fire impacts on air quality and health.</a:t>
            </a:r>
          </a:p>
          <a:p>
            <a:r>
              <a:rPr lang="en-US" baseline="0" dirty="0" smtClean="0"/>
              <a:t>WRF-CMAQ models</a:t>
            </a:r>
            <a:endParaRPr lang="en-US" dirty="0"/>
          </a:p>
        </p:txBody>
      </p:sp>
      <p:sp>
        <p:nvSpPr>
          <p:cNvPr id="4" name="Slide Number Placeholder 3"/>
          <p:cNvSpPr>
            <a:spLocks noGrp="1"/>
          </p:cNvSpPr>
          <p:nvPr>
            <p:ph type="sldNum" sz="quarter" idx="10"/>
          </p:nvPr>
        </p:nvSpPr>
        <p:spPr/>
        <p:txBody>
          <a:bodyPr/>
          <a:lstStyle/>
          <a:p>
            <a:pPr>
              <a:defRPr/>
            </a:pPr>
            <a:fld id="{9F6707E1-C4FD-4AFC-BD51-E50541C50147}" type="slidenum">
              <a:rPr lang="en-US" altLang="en-US" smtClean="0"/>
              <a:pPr>
                <a:defRPr/>
              </a:pPr>
              <a:t>3</a:t>
            </a:fld>
            <a:endParaRPr lang="en-US" altLang="en-US"/>
          </a:p>
        </p:txBody>
      </p:sp>
    </p:spTree>
    <p:extLst>
      <p:ext uri="{BB962C8B-B14F-4D97-AF65-F5344CB8AC3E}">
        <p14:creationId xmlns:p14="http://schemas.microsoft.com/office/powerpoint/2010/main" val="3569178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6707E1-C4FD-4AFC-BD51-E50541C50147}" type="slidenum">
              <a:rPr lang="en-US" altLang="en-US" smtClean="0"/>
              <a:pPr>
                <a:defRPr/>
              </a:pPr>
              <a:t>4</a:t>
            </a:fld>
            <a:endParaRPr lang="en-US" altLang="en-US"/>
          </a:p>
        </p:txBody>
      </p:sp>
    </p:spTree>
    <p:extLst>
      <p:ext uri="{BB962C8B-B14F-4D97-AF65-F5344CB8AC3E}">
        <p14:creationId xmlns:p14="http://schemas.microsoft.com/office/powerpoint/2010/main" val="1800705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smtClean="0"/>
              <a:t>HiRes</a:t>
            </a:r>
            <a:r>
              <a:rPr lang="en-US" altLang="en-US" dirty="0" smtClean="0"/>
              <a:t>-X estimates the burden on a certain health outcome</a:t>
            </a:r>
            <a:r>
              <a:rPr lang="en-US" altLang="en-US" baseline="0" dirty="0" smtClean="0"/>
              <a:t> such as the asthma related ER visits or hospitalizations using concentration-response functions derived in smoke exposure epidemiological studies. </a:t>
            </a:r>
            <a:endParaRPr lang="en-US" altLang="en-US" dirty="0" smtClean="0"/>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rgbClr val="CC3300"/>
                </a:solidFill>
                <a:latin typeface="Times New Roman" panose="02020603050405020304" pitchFamily="18" charset="0"/>
              </a:defRPr>
            </a:lvl1pPr>
            <a:lvl2pPr marL="758255" indent="-291636">
              <a:defRPr sz="2000" b="1">
                <a:solidFill>
                  <a:srgbClr val="CC3300"/>
                </a:solidFill>
                <a:latin typeface="Times New Roman" panose="02020603050405020304" pitchFamily="18" charset="0"/>
              </a:defRPr>
            </a:lvl2pPr>
            <a:lvl3pPr marL="1166546" indent="-233309">
              <a:defRPr sz="2000" b="1">
                <a:solidFill>
                  <a:srgbClr val="CC3300"/>
                </a:solidFill>
                <a:latin typeface="Times New Roman" panose="02020603050405020304" pitchFamily="18" charset="0"/>
              </a:defRPr>
            </a:lvl3pPr>
            <a:lvl4pPr marL="1633164" indent="-233309">
              <a:defRPr sz="2000" b="1">
                <a:solidFill>
                  <a:srgbClr val="CC3300"/>
                </a:solidFill>
                <a:latin typeface="Times New Roman" panose="02020603050405020304" pitchFamily="18" charset="0"/>
              </a:defRPr>
            </a:lvl4pPr>
            <a:lvl5pPr marL="2099782" indent="-233309">
              <a:defRPr sz="2000" b="1">
                <a:solidFill>
                  <a:srgbClr val="CC3300"/>
                </a:solidFill>
                <a:latin typeface="Times New Roman" panose="02020603050405020304" pitchFamily="18" charset="0"/>
              </a:defRPr>
            </a:lvl5pPr>
            <a:lvl6pPr marL="2566401" indent="-233309" eaLnBrk="0" fontAlgn="base" hangingPunct="0">
              <a:spcBef>
                <a:spcPct val="0"/>
              </a:spcBef>
              <a:spcAft>
                <a:spcPct val="0"/>
              </a:spcAft>
              <a:defRPr sz="2000" b="1">
                <a:solidFill>
                  <a:srgbClr val="CC3300"/>
                </a:solidFill>
                <a:latin typeface="Times New Roman" panose="02020603050405020304" pitchFamily="18" charset="0"/>
              </a:defRPr>
            </a:lvl6pPr>
            <a:lvl7pPr marL="3033019" indent="-233309" eaLnBrk="0" fontAlgn="base" hangingPunct="0">
              <a:spcBef>
                <a:spcPct val="0"/>
              </a:spcBef>
              <a:spcAft>
                <a:spcPct val="0"/>
              </a:spcAft>
              <a:defRPr sz="2000" b="1">
                <a:solidFill>
                  <a:srgbClr val="CC3300"/>
                </a:solidFill>
                <a:latin typeface="Times New Roman" panose="02020603050405020304" pitchFamily="18" charset="0"/>
              </a:defRPr>
            </a:lvl7pPr>
            <a:lvl8pPr marL="3499637" indent="-233309" eaLnBrk="0" fontAlgn="base" hangingPunct="0">
              <a:spcBef>
                <a:spcPct val="0"/>
              </a:spcBef>
              <a:spcAft>
                <a:spcPct val="0"/>
              </a:spcAft>
              <a:defRPr sz="2000" b="1">
                <a:solidFill>
                  <a:srgbClr val="CC3300"/>
                </a:solidFill>
                <a:latin typeface="Times New Roman" panose="02020603050405020304" pitchFamily="18" charset="0"/>
              </a:defRPr>
            </a:lvl8pPr>
            <a:lvl9pPr marL="3966256" indent="-233309" eaLnBrk="0" fontAlgn="base" hangingPunct="0">
              <a:spcBef>
                <a:spcPct val="0"/>
              </a:spcBef>
              <a:spcAft>
                <a:spcPct val="0"/>
              </a:spcAft>
              <a:defRPr sz="2000" b="1">
                <a:solidFill>
                  <a:srgbClr val="CC3300"/>
                </a:solidFill>
                <a:latin typeface="Times New Roman" panose="02020603050405020304" pitchFamily="18" charset="0"/>
              </a:defRPr>
            </a:lvl9pPr>
          </a:lstStyle>
          <a:p>
            <a:fld id="{1955B5AB-2CC7-4A8B-B241-10D3C9B8FCBE}" type="slidenum">
              <a:rPr lang="en-US" altLang="en-US" sz="1200" b="0">
                <a:solidFill>
                  <a:srgbClr val="000000"/>
                </a:solidFill>
              </a:rPr>
              <a:pPr/>
              <a:t>5</a:t>
            </a:fld>
            <a:endParaRPr lang="en-US" altLang="en-US" sz="1200" b="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HiRes</a:t>
            </a:r>
            <a:r>
              <a:rPr lang="en-US" dirty="0" smtClean="0"/>
              <a:t>-X</a:t>
            </a:r>
            <a:r>
              <a:rPr lang="en-US" baseline="0" dirty="0" smtClean="0"/>
              <a:t> can also be used with actual fire data in r</a:t>
            </a:r>
            <a:r>
              <a:rPr lang="en-US" dirty="0" smtClean="0"/>
              <a:t>etrospective</a:t>
            </a:r>
            <a:r>
              <a:rPr lang="en-US" baseline="0" dirty="0" smtClean="0"/>
              <a:t> analyses: For example we used it to generate fire-related PM2.5 exposure fields from 2015 to 2018 in Georgia.  Then, we estimated the numbers of excess asthma-related ER visits. </a:t>
            </a:r>
          </a:p>
          <a:p>
            <a:pPr defTabSz="933237">
              <a:defRPr/>
            </a:pPr>
            <a:r>
              <a:rPr lang="en-US" dirty="0">
                <a:cs typeface="Times New Roman" panose="02020603050405020304" pitchFamily="18" charset="0"/>
              </a:rPr>
              <a:t>We used national asthma-related ER visit  rate in 2013 (626 per 100,000 person) as the annual asthma-related ER visit rate in Georgia and converted to a daily rate by constructing weights based on observed daily ER visits due to asthma during 2013.</a:t>
            </a:r>
          </a:p>
          <a:p>
            <a:r>
              <a:rPr lang="en-US" dirty="0" smtClean="0"/>
              <a:t>While PM2.5 is highest in southwest Georgia, population density is low there. Therefore there</a:t>
            </a:r>
            <a:r>
              <a:rPr lang="en-US" baseline="0" dirty="0" smtClean="0"/>
              <a:t> are more asthma related ER visits in metro Atlanta.</a:t>
            </a:r>
          </a:p>
          <a:p>
            <a:pPr defTabSz="933237">
              <a:defRPr/>
            </a:pPr>
            <a:r>
              <a:rPr lang="en-US" dirty="0">
                <a:cs typeface="Times New Roman" panose="02020603050405020304" pitchFamily="18" charset="0"/>
              </a:rPr>
              <a:t>The estimated asthma-related ER visits due to Rx burning in Atlanta MSA has an average of about 66 during the reporting years, which is ~0.6% of all asthma-related ER visits (11,372) in Atlanta MSA in 2013. </a:t>
            </a:r>
          </a:p>
          <a:p>
            <a:endParaRPr lang="en-US" dirty="0"/>
          </a:p>
        </p:txBody>
      </p:sp>
      <p:sp>
        <p:nvSpPr>
          <p:cNvPr id="4" name="Slide Number Placeholder 3"/>
          <p:cNvSpPr>
            <a:spLocks noGrp="1"/>
          </p:cNvSpPr>
          <p:nvPr>
            <p:ph type="sldNum" sz="quarter" idx="10"/>
          </p:nvPr>
        </p:nvSpPr>
        <p:spPr/>
        <p:txBody>
          <a:bodyPr/>
          <a:lstStyle/>
          <a:p>
            <a:pPr>
              <a:defRPr/>
            </a:pPr>
            <a:fld id="{9F6707E1-C4FD-4AFC-BD51-E50541C50147}" type="slidenum">
              <a:rPr lang="en-US" altLang="en-US" smtClean="0"/>
              <a:pPr>
                <a:defRPr/>
              </a:pPr>
              <a:t>6</a:t>
            </a:fld>
            <a:endParaRPr lang="en-US" altLang="en-US"/>
          </a:p>
        </p:txBody>
      </p:sp>
    </p:spTree>
    <p:extLst>
      <p:ext uri="{BB962C8B-B14F-4D97-AF65-F5344CB8AC3E}">
        <p14:creationId xmlns:p14="http://schemas.microsoft.com/office/powerpoint/2010/main" val="124051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cs typeface="Times New Roman" panose="02020603050405020304" pitchFamily="18" charset="0"/>
                  </a:rPr>
                  <a:t>February and March have larger health impact than January.</a:t>
                </a:r>
              </a:p>
              <a:p>
                <a:r>
                  <a:rPr lang="en-US" dirty="0">
                    <a:cs typeface="Times New Roman" panose="02020603050405020304" pitchFamily="18" charset="0"/>
                  </a:rPr>
                  <a:t>February 2017 has a larger health impact compared to other years, probably due to larger emissions related to the drought that year. </a:t>
                </a:r>
              </a:p>
              <a:p>
                <a:r>
                  <a:rPr lang="en-US" dirty="0">
                    <a:cs typeface="Times New Roman" panose="02020603050405020304" pitchFamily="18" charset="0"/>
                  </a:rPr>
                  <a:t>April 2018 also has a larger health impact with more burned areas compared to previous years, likely due to an extended burn season.</a:t>
                </a:r>
              </a:p>
              <a:p>
                <a:r>
                  <a:rPr lang="en-US" dirty="0">
                    <a:cs typeface="Times New Roman" panose="02020603050405020304" pitchFamily="18" charset="0"/>
                  </a:rPr>
                  <a:t>February 2017 has the largest estimated health impacts across the reporting years with 62 ER visits due to asthma, a rate of 6.4 per 1,000,000 people.</a:t>
                </a:r>
              </a:p>
              <a:p>
                <a:pPr defTabSz="933237">
                  <a:defRPr/>
                </a:pPr>
                <a:r>
                  <a:rPr lang="en-US" dirty="0">
                    <a:cs typeface="Times New Roman" panose="02020603050405020304" pitchFamily="18" charset="0"/>
                  </a:rPr>
                  <a:t>~145 asthma-related ER visits are estimated due to Rx burning, a rate of 15 per 1,000,000 people, during the first four months of 2015. This number increases by 18% </a:t>
                </a:r>
                <a:r>
                  <a:rPr lang="en-US">
                    <a:cs typeface="Times New Roman" panose="02020603050405020304" pitchFamily="18" charset="0"/>
                  </a:rPr>
                  <a:t>in 2018.</a:t>
                </a:r>
                <a:endParaRPr lang="en-US" dirty="0">
                  <a:cs typeface="Times New Roman" panose="02020603050405020304" pitchFamily="18" charset="0"/>
                </a:endParaRPr>
              </a:p>
              <a:p>
                <a:pPr defTabSz="933237">
                  <a:defRPr/>
                </a:pPr>
                <a:r>
                  <a:rPr lang="en-US">
                    <a:solidFill>
                      <a:prstClr val="black"/>
                    </a:solidFill>
                    <a:cs typeface="Times New Roman" panose="02020603050405020304" pitchFamily="18" charset="0"/>
                  </a:rPr>
                  <a:t>The </a:t>
                </a:r>
                <a:r>
                  <a:rPr lang="en-US" dirty="0">
                    <a:solidFill>
                      <a:prstClr val="black"/>
                    </a:solidFill>
                    <a:cs typeface="Times New Roman" panose="02020603050405020304" pitchFamily="18" charset="0"/>
                  </a:rPr>
                  <a:t>uncertainties were derived assuming 50% uncertainty in </a:t>
                </a:r>
                <a14:m>
                  <m:oMath xmlns:m="http://schemas.openxmlformats.org/officeDocument/2006/math">
                    <m:r>
                      <a:rPr lang="en-US" i="1">
                        <a:solidFill>
                          <a:prstClr val="black"/>
                        </a:solidFill>
                        <a:latin typeface="Cambria Math" panose="02040503050406030204" pitchFamily="18" charset="0"/>
                      </a:rPr>
                      <m:t>𝛽</m:t>
                    </m:r>
                  </m:oMath>
                </a14:m>
                <a:r>
                  <a:rPr lang="en-US" dirty="0">
                    <a:solidFill>
                      <a:prstClr val="black"/>
                    </a:solidFill>
                    <a:cs typeface="Times New Roman" panose="02020603050405020304" pitchFamily="18" charset="0"/>
                  </a:rPr>
                  <a:t> and 40% uncertainty in </a:t>
                </a:r>
                <a14:m>
                  <m:oMath xmlns:m="http://schemas.openxmlformats.org/officeDocument/2006/math">
                    <m:r>
                      <a:rPr lang="en-US">
                        <a:solidFill>
                          <a:prstClr val="black"/>
                        </a:solidFill>
                        <a:latin typeface="Cambria Math" panose="02040503050406030204" pitchFamily="18" charset="0"/>
                      </a:rPr>
                      <m:t>∆</m:t>
                    </m:r>
                    <m:r>
                      <a:rPr lang="en-US" i="1">
                        <a:solidFill>
                          <a:prstClr val="black"/>
                        </a:solidFill>
                        <a:latin typeface="Cambria Math" panose="02040503050406030204" pitchFamily="18" charset="0"/>
                      </a:rPr>
                      <m:t>𝑃𝑀</m:t>
                    </m:r>
                  </m:oMath>
                </a14:m>
                <a:r>
                  <a:rPr lang="en-US" dirty="0">
                    <a:solidFill>
                      <a:prstClr val="black"/>
                    </a:solidFill>
                    <a:cs typeface="Times New Roman" panose="02020603050405020304" pitchFamily="18" charset="0"/>
                  </a:rPr>
                  <a:t>.</a:t>
                </a:r>
              </a:p>
              <a:p>
                <a:endParaRPr lang="en-US" dirty="0"/>
              </a:p>
            </p:txBody>
          </p:sp>
        </mc:Choice>
        <mc:Fallback xmlns="">
          <p:sp>
            <p:nvSpPr>
              <p:cNvPr id="3" name="Notes Placeholder 2"/>
              <p:cNvSpPr>
                <a:spLocks noGrp="1"/>
              </p:cNvSpPr>
              <p:nvPr>
                <p:ph type="body" idx="1"/>
              </p:nvPr>
            </p:nvSpPr>
            <p:spPr/>
            <p:txBody>
              <a:bodyPr/>
              <a:lstStyle/>
              <a:p>
                <a:r>
                  <a:rPr lang="en-US" sz="1200" dirty="0" smtClean="0">
                    <a:latin typeface="Times New Roman" panose="02020603050405020304" pitchFamily="18" charset="0"/>
                    <a:cs typeface="Times New Roman" panose="02020603050405020304" pitchFamily="18" charset="0"/>
                  </a:rPr>
                  <a:t>February and March have larger health impact than January.</a:t>
                </a:r>
              </a:p>
              <a:p>
                <a:r>
                  <a:rPr lang="en-US" sz="1200" dirty="0" smtClean="0">
                    <a:latin typeface="Times New Roman" panose="02020603050405020304" pitchFamily="18" charset="0"/>
                    <a:cs typeface="Times New Roman" panose="02020603050405020304" pitchFamily="18" charset="0"/>
                  </a:rPr>
                  <a:t>February 2017 has a larger health impact compared to other years, probably due to larger emissions related to the drought that year. </a:t>
                </a:r>
              </a:p>
              <a:p>
                <a:r>
                  <a:rPr lang="en-US" sz="1200" dirty="0" smtClean="0">
                    <a:latin typeface="Times New Roman" panose="02020603050405020304" pitchFamily="18" charset="0"/>
                    <a:cs typeface="Times New Roman" panose="02020603050405020304" pitchFamily="18" charset="0"/>
                  </a:rPr>
                  <a:t>April 2018 also has a larger health impact with more burned areas compared to previous years, likely due to an extended burn season.</a:t>
                </a:r>
              </a:p>
              <a:p>
                <a:r>
                  <a:rPr lang="en-US" sz="1200" dirty="0" smtClean="0">
                    <a:latin typeface="Times New Roman" panose="02020603050405020304" pitchFamily="18" charset="0"/>
                    <a:cs typeface="Times New Roman" panose="02020603050405020304" pitchFamily="18" charset="0"/>
                  </a:rPr>
                  <a:t>February 2017 has the largest estimated health impacts across the reporting years with 62 ER visits due to asthma, a rate of 6.4 per 1,000,000 people.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Times New Roman" panose="02020603050405020304" pitchFamily="18" charset="0"/>
                    <a:cs typeface="Times New Roman" panose="02020603050405020304" pitchFamily="18" charset="0"/>
                  </a:rPr>
                  <a:t>~145 asthma-related ER visits are estimated due to Rx burning, a rate of 15 per 1,000,000 people, during the first four months of 2015. This number increases by 18% </a:t>
                </a:r>
                <a:r>
                  <a:rPr lang="en-US" sz="1200" smtClean="0">
                    <a:latin typeface="Times New Roman" panose="02020603050405020304" pitchFamily="18" charset="0"/>
                    <a:cs typeface="Times New Roman" panose="02020603050405020304" pitchFamily="18" charset="0"/>
                  </a:rPr>
                  <a:t>in 2018.</a:t>
                </a:r>
                <a:endParaRPr lang="en-US" sz="1200" dirty="0" smtClean="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smtClean="0">
                    <a:solidFill>
                      <a:prstClr val="black"/>
                    </a:solidFill>
                    <a:latin typeface="Times New Roman" panose="02020603050405020304" pitchFamily="18" charset="0"/>
                    <a:cs typeface="Times New Roman" panose="02020603050405020304" pitchFamily="18" charset="0"/>
                  </a:rPr>
                  <a:t>The </a:t>
                </a:r>
                <a:r>
                  <a:rPr lang="en-US" sz="1200" dirty="0" smtClean="0">
                    <a:solidFill>
                      <a:prstClr val="black"/>
                    </a:solidFill>
                    <a:latin typeface="Times New Roman" panose="02020603050405020304" pitchFamily="18" charset="0"/>
                    <a:cs typeface="Times New Roman" panose="02020603050405020304" pitchFamily="18" charset="0"/>
                  </a:rPr>
                  <a:t>uncertainties were derived assuming 50% uncertainty in </a:t>
                </a:r>
                <a:r>
                  <a:rPr lang="en-US" sz="1200" i="0">
                    <a:solidFill>
                      <a:prstClr val="black"/>
                    </a:solidFill>
                    <a:latin typeface="Cambria Math" panose="02040503050406030204" pitchFamily="18" charset="0"/>
                  </a:rPr>
                  <a:t>𝛽</a:t>
                </a:r>
                <a:r>
                  <a:rPr lang="en-US" sz="1200" dirty="0">
                    <a:solidFill>
                      <a:prstClr val="black"/>
                    </a:solidFill>
                    <a:latin typeface="Times New Roman" panose="02020603050405020304" pitchFamily="18" charset="0"/>
                    <a:cs typeface="Times New Roman" panose="02020603050405020304" pitchFamily="18" charset="0"/>
                  </a:rPr>
                  <a:t> and 40% uncertainty in </a:t>
                </a:r>
                <a:r>
                  <a:rPr lang="en-US" sz="1200" i="0">
                    <a:solidFill>
                      <a:prstClr val="black"/>
                    </a:solidFill>
                    <a:latin typeface="Cambria Math" panose="02040503050406030204" pitchFamily="18" charset="0"/>
                  </a:rPr>
                  <a:t>∆𝑃𝑀</a:t>
                </a:r>
                <a:r>
                  <a:rPr lang="en-US" sz="1200" dirty="0">
                    <a:solidFill>
                      <a:prstClr val="black"/>
                    </a:solidFill>
                    <a:latin typeface="Times New Roman" panose="02020603050405020304" pitchFamily="18" charset="0"/>
                    <a:cs typeface="Times New Roman" panose="02020603050405020304" pitchFamily="18" charset="0"/>
                  </a:rPr>
                  <a:t>.</a:t>
                </a:r>
              </a:p>
              <a:p>
                <a:endParaRPr lang="en-US" dirty="0"/>
              </a:p>
            </p:txBody>
          </p:sp>
        </mc:Fallback>
      </mc:AlternateContent>
      <p:sp>
        <p:nvSpPr>
          <p:cNvPr id="4" name="Slide Number Placeholder 3"/>
          <p:cNvSpPr>
            <a:spLocks noGrp="1"/>
          </p:cNvSpPr>
          <p:nvPr>
            <p:ph type="sldNum" sz="quarter" idx="10"/>
          </p:nvPr>
        </p:nvSpPr>
        <p:spPr/>
        <p:txBody>
          <a:bodyPr/>
          <a:lstStyle/>
          <a:p>
            <a:pPr>
              <a:defRPr/>
            </a:pPr>
            <a:fld id="{9F6707E1-C4FD-4AFC-BD51-E50541C50147}" type="slidenum">
              <a:rPr lang="en-US" altLang="en-US" smtClean="0"/>
              <a:pPr>
                <a:defRPr/>
              </a:pPr>
              <a:t>7</a:t>
            </a:fld>
            <a:endParaRPr lang="en-US" altLang="en-US"/>
          </a:p>
        </p:txBody>
      </p:sp>
    </p:spTree>
    <p:extLst>
      <p:ext uri="{BB962C8B-B14F-4D97-AF65-F5344CB8AC3E}">
        <p14:creationId xmlns:p14="http://schemas.microsoft.com/office/powerpoint/2010/main" val="420215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the prescribed</a:t>
            </a:r>
            <a:r>
              <a:rPr lang="en-US" baseline="0" dirty="0" smtClean="0"/>
              <a:t> burned area and smoke exposure are largest in southwest Georgia, there is only one PM2.5 monitor there. We deployed 4 low-cost sensors: one collocated with the monitor and 3 at county high schools.</a:t>
            </a:r>
            <a:endParaRPr lang="en-US" dirty="0" smtClean="0"/>
          </a:p>
          <a:p>
            <a:r>
              <a:rPr lang="en-US" dirty="0" smtClean="0"/>
              <a:t>BAM replaced with a Teledyne T640 as of the</a:t>
            </a:r>
            <a:r>
              <a:rPr lang="en-US" baseline="0" dirty="0" smtClean="0"/>
              <a:t> end of February 2019.</a:t>
            </a:r>
            <a:endParaRPr lang="en-US" dirty="0"/>
          </a:p>
        </p:txBody>
      </p:sp>
      <p:sp>
        <p:nvSpPr>
          <p:cNvPr id="4" name="Slide Number Placeholder 3"/>
          <p:cNvSpPr>
            <a:spLocks noGrp="1"/>
          </p:cNvSpPr>
          <p:nvPr>
            <p:ph type="sldNum" sz="quarter" idx="10"/>
          </p:nvPr>
        </p:nvSpPr>
        <p:spPr/>
        <p:txBody>
          <a:bodyPr/>
          <a:lstStyle/>
          <a:p>
            <a:fld id="{9D2DE66C-278A-4C40-9F1D-0F80035FD901}" type="slidenum">
              <a:rPr lang="en-US" smtClean="0"/>
              <a:t>8</a:t>
            </a:fld>
            <a:endParaRPr lang="en-US"/>
          </a:p>
        </p:txBody>
      </p:sp>
    </p:spTree>
    <p:extLst>
      <p:ext uri="{BB962C8B-B14F-4D97-AF65-F5344CB8AC3E}">
        <p14:creationId xmlns:p14="http://schemas.microsoft.com/office/powerpoint/2010/main" val="3985023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low-cost PM sensor we used is </a:t>
            </a:r>
            <a:r>
              <a:rPr lang="en-US" baseline="0" dirty="0" err="1" smtClean="0"/>
              <a:t>Plantower</a:t>
            </a:r>
            <a:r>
              <a:rPr lang="en-US" baseline="0" dirty="0" smtClean="0"/>
              <a:t> PMS 3003. </a:t>
            </a:r>
            <a:r>
              <a:rPr lang="en-US" dirty="0" smtClean="0"/>
              <a:t>Here’s </a:t>
            </a:r>
            <a:r>
              <a:rPr lang="en-US" dirty="0"/>
              <a:t>the box</a:t>
            </a:r>
            <a:r>
              <a:rPr lang="en-US" baseline="0" dirty="0"/>
              <a:t> we deployed. </a:t>
            </a:r>
            <a:r>
              <a:rPr lang="en-US" baseline="0" dirty="0" smtClean="0"/>
              <a:t>Zheng </a:t>
            </a:r>
            <a:r>
              <a:rPr lang="en-US" baseline="0" dirty="0"/>
              <a:t>has evaluated the sensor and shows that it has better performance in higher concentrated area while fire impact usually cases high PM2.5 concentration level.</a:t>
            </a:r>
            <a:endParaRPr lang="en-US" dirty="0"/>
          </a:p>
        </p:txBody>
      </p:sp>
      <p:sp>
        <p:nvSpPr>
          <p:cNvPr id="4" name="Slide Number Placeholder 3"/>
          <p:cNvSpPr>
            <a:spLocks noGrp="1"/>
          </p:cNvSpPr>
          <p:nvPr>
            <p:ph type="sldNum" sz="quarter" idx="10"/>
          </p:nvPr>
        </p:nvSpPr>
        <p:spPr/>
        <p:txBody>
          <a:bodyPr/>
          <a:lstStyle/>
          <a:p>
            <a:fld id="{ADF80417-D665-4DE5-A115-0CA6C7DA5F43}" type="slidenum">
              <a:rPr lang="en-US" smtClean="0"/>
              <a:t>9</a:t>
            </a:fld>
            <a:endParaRPr lang="en-US"/>
          </a:p>
        </p:txBody>
      </p:sp>
    </p:spTree>
    <p:extLst>
      <p:ext uri="{BB962C8B-B14F-4D97-AF65-F5344CB8AC3E}">
        <p14:creationId xmlns:p14="http://schemas.microsoft.com/office/powerpoint/2010/main" val="4058244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E21D0DA-27A8-4B0A-93AA-1FC64FF76F9C}" type="slidenum">
              <a:rPr lang="en-US" altLang="en-US"/>
              <a:pPr>
                <a:defRPr/>
              </a:pPr>
              <a:t>‹#›</a:t>
            </a:fld>
            <a:endParaRPr lang="en-US" altLang="en-US"/>
          </a:p>
        </p:txBody>
      </p:sp>
    </p:spTree>
    <p:extLst>
      <p:ext uri="{BB962C8B-B14F-4D97-AF65-F5344CB8AC3E}">
        <p14:creationId xmlns:p14="http://schemas.microsoft.com/office/powerpoint/2010/main" val="1510251615"/>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5D0BA27-B7FE-421A-B28F-80E898A0BC5B}" type="slidenum">
              <a:rPr lang="en-US" altLang="en-US"/>
              <a:pPr>
                <a:defRPr/>
              </a:pPr>
              <a:t>‹#›</a:t>
            </a:fld>
            <a:endParaRPr lang="en-US" altLang="en-US"/>
          </a:p>
        </p:txBody>
      </p:sp>
    </p:spTree>
    <p:extLst>
      <p:ext uri="{BB962C8B-B14F-4D97-AF65-F5344CB8AC3E}">
        <p14:creationId xmlns:p14="http://schemas.microsoft.com/office/powerpoint/2010/main" val="3289177201"/>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D63E1C5-348B-4FB8-87E6-1B77CC63B7EF}" type="slidenum">
              <a:rPr lang="en-US" altLang="en-US"/>
              <a:pPr>
                <a:defRPr/>
              </a:pPr>
              <a:t>‹#›</a:t>
            </a:fld>
            <a:endParaRPr lang="en-US" altLang="en-US"/>
          </a:p>
        </p:txBody>
      </p:sp>
    </p:spTree>
    <p:extLst>
      <p:ext uri="{BB962C8B-B14F-4D97-AF65-F5344CB8AC3E}">
        <p14:creationId xmlns:p14="http://schemas.microsoft.com/office/powerpoint/2010/main" val="2166865770"/>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EC54FC37-9EDE-438E-A4FB-78579D537EDD}" type="slidenum">
              <a:rPr lang="en-US" altLang="en-US"/>
              <a:pPr>
                <a:defRPr/>
              </a:pPr>
              <a:t>‹#›</a:t>
            </a:fld>
            <a:endParaRPr lang="en-US" altLang="en-US"/>
          </a:p>
        </p:txBody>
      </p:sp>
    </p:spTree>
    <p:extLst>
      <p:ext uri="{BB962C8B-B14F-4D97-AF65-F5344CB8AC3E}">
        <p14:creationId xmlns:p14="http://schemas.microsoft.com/office/powerpoint/2010/main" val="404042590"/>
      </p:ext>
    </p:extLst>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947A97E-18F5-4B4F-B068-CCD66C5B9618}" type="slidenum">
              <a:rPr lang="en-US" altLang="en-US"/>
              <a:pPr>
                <a:defRPr/>
              </a:pPr>
              <a:t>‹#›</a:t>
            </a:fld>
            <a:endParaRPr lang="en-US" altLang="en-US"/>
          </a:p>
        </p:txBody>
      </p:sp>
    </p:spTree>
    <p:extLst>
      <p:ext uri="{BB962C8B-B14F-4D97-AF65-F5344CB8AC3E}">
        <p14:creationId xmlns:p14="http://schemas.microsoft.com/office/powerpoint/2010/main" val="3149715654"/>
      </p:ext>
    </p:extLst>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71C53173-90BD-4FEB-9A72-DC0D1EBCD305}" type="slidenum">
              <a:rPr lang="en-US" altLang="en-US"/>
              <a:pPr>
                <a:defRPr/>
              </a:pPr>
              <a:t>‹#›</a:t>
            </a:fld>
            <a:endParaRPr lang="en-US" altLang="en-US"/>
          </a:p>
        </p:txBody>
      </p:sp>
    </p:spTree>
    <p:extLst>
      <p:ext uri="{BB962C8B-B14F-4D97-AF65-F5344CB8AC3E}">
        <p14:creationId xmlns:p14="http://schemas.microsoft.com/office/powerpoint/2010/main" val="2146865050"/>
      </p:ext>
    </p:extLst>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0B2F07A6-F28F-4A3C-B196-658E85E0D25D}" type="datetimeFigureOut">
              <a:rPr lang="en-US"/>
              <a:pPr>
                <a:defRPr/>
              </a:pPr>
              <a:t>10/18/2019</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A7626DFD-9AD6-4A01-95C0-847E7F4098C0}" type="slidenum">
              <a:rPr lang="en-US"/>
              <a:pPr>
                <a:defRPr/>
              </a:pPr>
              <a:t>‹#›</a:t>
            </a:fld>
            <a:endParaRPr lang="en-US"/>
          </a:p>
        </p:txBody>
      </p:sp>
    </p:spTree>
    <p:extLst>
      <p:ext uri="{BB962C8B-B14F-4D97-AF65-F5344CB8AC3E}">
        <p14:creationId xmlns:p14="http://schemas.microsoft.com/office/powerpoint/2010/main" val="294146846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B94E998-1E56-4E70-B401-1F593D080C0D}" type="datetimeFigureOut">
              <a:rPr lang="en-US"/>
              <a:pPr>
                <a:defRPr/>
              </a:pPr>
              <a:t>10/18/2019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6110D4-D442-49CA-B85D-D2620F0D1637}" type="slidenum">
              <a:rPr lang="en-US"/>
              <a:pPr>
                <a:defRPr/>
              </a:pPr>
              <a:t>‹#›</a:t>
            </a:fld>
            <a:endParaRPr lang="en-US"/>
          </a:p>
        </p:txBody>
      </p:sp>
    </p:spTree>
    <p:extLst>
      <p:ext uri="{BB962C8B-B14F-4D97-AF65-F5344CB8AC3E}">
        <p14:creationId xmlns:p14="http://schemas.microsoft.com/office/powerpoint/2010/main" val="870880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6D29DE51-6E89-4B3B-A5D2-70A9B52899A8}" type="datetimeFigureOut">
              <a:rPr lang="en-US"/>
              <a:pPr>
                <a:defRPr/>
              </a:pPr>
              <a:t>10/18/2019</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EBB56306-3D43-4520-AF07-4A9B14DF3499}" type="slidenum">
              <a:rPr lang="en-US"/>
              <a:pPr>
                <a:defRPr/>
              </a:pPr>
              <a:t>‹#›</a:t>
            </a:fld>
            <a:endParaRPr lang="en-US"/>
          </a:p>
        </p:txBody>
      </p:sp>
    </p:spTree>
    <p:extLst>
      <p:ext uri="{BB962C8B-B14F-4D97-AF65-F5344CB8AC3E}">
        <p14:creationId xmlns:p14="http://schemas.microsoft.com/office/powerpoint/2010/main" val="187657962"/>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A23EC12-154C-44A7-8EA5-9DBF0635FB21}" type="datetimeFigureOut">
              <a:rPr lang="en-US"/>
              <a:pPr>
                <a:defRPr/>
              </a:pPr>
              <a:t>10/18/2019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C77C5EE-6605-4447-BA0B-159E6728C94C}" type="slidenum">
              <a:rPr lang="en-US"/>
              <a:pPr>
                <a:defRPr/>
              </a:pPr>
              <a:t>‹#›</a:t>
            </a:fld>
            <a:endParaRPr lang="en-US"/>
          </a:p>
        </p:txBody>
      </p:sp>
    </p:spTree>
    <p:extLst>
      <p:ext uri="{BB962C8B-B14F-4D97-AF65-F5344CB8AC3E}">
        <p14:creationId xmlns:p14="http://schemas.microsoft.com/office/powerpoint/2010/main" val="2565691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7C0CF27-9DFE-4445-8EBF-D5976EB2A90B}" type="datetimeFigureOut">
              <a:rPr lang="en-US"/>
              <a:pPr>
                <a:defRPr/>
              </a:pPr>
              <a:t>10/18/2019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FAE54AA-F4E8-46CF-B38D-64380A333074}" type="slidenum">
              <a:rPr lang="en-US"/>
              <a:pPr>
                <a:defRPr/>
              </a:pPr>
              <a:t>‹#›</a:t>
            </a:fld>
            <a:endParaRPr lang="en-US"/>
          </a:p>
        </p:txBody>
      </p:sp>
    </p:spTree>
    <p:extLst>
      <p:ext uri="{BB962C8B-B14F-4D97-AF65-F5344CB8AC3E}">
        <p14:creationId xmlns:p14="http://schemas.microsoft.com/office/powerpoint/2010/main" val="3880115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6225D0D-61F7-4E49-846A-A11A2A3A9F65}" type="slidenum">
              <a:rPr lang="en-US" altLang="en-US"/>
              <a:pPr>
                <a:defRPr/>
              </a:pPr>
              <a:t>‹#›</a:t>
            </a:fld>
            <a:endParaRPr lang="en-US" altLang="en-US"/>
          </a:p>
        </p:txBody>
      </p:sp>
    </p:spTree>
    <p:extLst>
      <p:ext uri="{BB962C8B-B14F-4D97-AF65-F5344CB8AC3E}">
        <p14:creationId xmlns:p14="http://schemas.microsoft.com/office/powerpoint/2010/main" val="832725865"/>
      </p:ext>
    </p:extLst>
  </p:cSld>
  <p:clrMapOvr>
    <a:masterClrMapping/>
  </p:clrMapOvr>
  <p:transition>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E511D42-6AAD-44F8-A762-18A83F3B8637}" type="datetimeFigureOut">
              <a:rPr lang="en-US"/>
              <a:pPr>
                <a:defRPr/>
              </a:pPr>
              <a:t>10/18/2019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4896CE9-5358-40F6-BA07-9D7371EC4CAB}" type="slidenum">
              <a:rPr lang="en-US"/>
              <a:pPr>
                <a:defRPr/>
              </a:pPr>
              <a:t>‹#›</a:t>
            </a:fld>
            <a:endParaRPr lang="en-US"/>
          </a:p>
        </p:txBody>
      </p:sp>
    </p:spTree>
    <p:extLst>
      <p:ext uri="{BB962C8B-B14F-4D97-AF65-F5344CB8AC3E}">
        <p14:creationId xmlns:p14="http://schemas.microsoft.com/office/powerpoint/2010/main" val="2924918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048F12D1-EC0C-4F24-B529-82C00AE2E8F9}" type="datetimeFigureOut">
              <a:rPr lang="en-US"/>
              <a:pPr>
                <a:defRPr/>
              </a:pPr>
              <a:t>10/18/2019</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5AE57D9B-37F0-411A-AC94-613F59559394}" type="slidenum">
              <a:rPr lang="en-US"/>
              <a:pPr>
                <a:defRPr/>
              </a:pPr>
              <a:t>‹#›</a:t>
            </a:fld>
            <a:endParaRPr lang="en-US"/>
          </a:p>
        </p:txBody>
      </p:sp>
    </p:spTree>
    <p:extLst>
      <p:ext uri="{BB962C8B-B14F-4D97-AF65-F5344CB8AC3E}">
        <p14:creationId xmlns:p14="http://schemas.microsoft.com/office/powerpoint/2010/main" val="4032709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1C34BB27-F293-4A8B-8AAB-0BE6AF1998EF}" type="datetimeFigureOut">
              <a:rPr lang="en-US"/>
              <a:pPr>
                <a:defRPr/>
              </a:pPr>
              <a:t>10/18/2019</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BBEB100B-0A0A-4613-903F-71A0FED1AE2F}" type="slidenum">
              <a:rPr lang="en-US"/>
              <a:pPr>
                <a:defRPr/>
              </a:pPr>
              <a:t>‹#›</a:t>
            </a:fld>
            <a:endParaRPr lang="en-US"/>
          </a:p>
        </p:txBody>
      </p:sp>
    </p:spTree>
    <p:extLst>
      <p:ext uri="{BB962C8B-B14F-4D97-AF65-F5344CB8AC3E}">
        <p14:creationId xmlns:p14="http://schemas.microsoft.com/office/powerpoint/2010/main" val="6668611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7DAAF3B1-FC94-4252-9BFD-703AAD8D71B3}" type="datetimeFigureOut">
              <a:rPr lang="en-US"/>
              <a:pPr>
                <a:defRPr/>
              </a:pPr>
              <a:t>10/18/2019</a:t>
            </a:fld>
            <a:endParaRPr lang="en-US"/>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A7AA1AE1-EE91-43C8-A094-1308565FD3DE}" type="slidenum">
              <a:rPr lang="en-US"/>
              <a:pPr>
                <a:defRPr/>
              </a:pPr>
              <a:t>‹#›</a:t>
            </a:fld>
            <a:endParaRPr lang="en-US"/>
          </a:p>
        </p:txBody>
      </p:sp>
    </p:spTree>
    <p:extLst>
      <p:ext uri="{BB962C8B-B14F-4D97-AF65-F5344CB8AC3E}">
        <p14:creationId xmlns:p14="http://schemas.microsoft.com/office/powerpoint/2010/main" val="287684582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C738A74-388D-45F9-81A6-98349A8ECCEF}" type="datetimeFigureOut">
              <a:rPr lang="en-US"/>
              <a:pPr>
                <a:defRPr/>
              </a:pPr>
              <a:t>10/18/2019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88AA0D-9A4C-4898-BA0A-F146AC467A25}" type="slidenum">
              <a:rPr lang="en-US"/>
              <a:pPr>
                <a:defRPr/>
              </a:pPr>
              <a:t>‹#›</a:t>
            </a:fld>
            <a:endParaRPr lang="en-US"/>
          </a:p>
        </p:txBody>
      </p:sp>
    </p:spTree>
    <p:extLst>
      <p:ext uri="{BB962C8B-B14F-4D97-AF65-F5344CB8AC3E}">
        <p14:creationId xmlns:p14="http://schemas.microsoft.com/office/powerpoint/2010/main" val="3646483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Vertical Title 1"/>
          <p:cNvSpPr>
            <a:spLocks noGrp="1"/>
          </p:cNvSpPr>
          <p:nvPr>
            <p:ph type="title" orient="vert"/>
          </p:nvPr>
        </p:nvSpPr>
        <p:spPr>
          <a:xfrm>
            <a:off x="6781800" y="274640"/>
            <a:ext cx="19050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186B701C-3453-411A-8EA3-11CAEF04F3C1}" type="datetimeFigureOut">
              <a:rPr lang="en-US"/>
              <a:pPr>
                <a:defRPr/>
              </a:pPr>
              <a:t>10/18/2019</a:t>
            </a:fld>
            <a:endParaRPr lang="en-US"/>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1155011E-A8B2-4D0D-8CF6-FE629F467434}" type="slidenum">
              <a:rPr lang="en-US"/>
              <a:pPr>
                <a:defRPr/>
              </a:pPr>
              <a:t>‹#›</a:t>
            </a:fld>
            <a:endParaRPr lang="en-US"/>
          </a:p>
        </p:txBody>
      </p:sp>
    </p:spTree>
    <p:extLst>
      <p:ext uri="{BB962C8B-B14F-4D97-AF65-F5344CB8AC3E}">
        <p14:creationId xmlns:p14="http://schemas.microsoft.com/office/powerpoint/2010/main" val="23733803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4228" y="79830"/>
            <a:ext cx="6545943" cy="820068"/>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600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6" name="Rectangle 11"/>
          <p:cNvSpPr>
            <a:spLocks noGrp="1" noChangeArrowheads="1"/>
          </p:cNvSpPr>
          <p:nvPr>
            <p:ph type="ftr" sz="quarter" idx="11"/>
          </p:nvPr>
        </p:nvSpPr>
        <p:spPr>
          <a:xfrm>
            <a:off x="3124200" y="6248400"/>
            <a:ext cx="2895600" cy="457200"/>
          </a:xfrm>
        </p:spPr>
        <p:txBody>
          <a:bodyPr/>
          <a:lstStyle>
            <a:lvl1pPr>
              <a:defRPr/>
            </a:lvl1pPr>
          </a:lstStyle>
          <a:p>
            <a:pPr>
              <a:defRPr/>
            </a:pPr>
            <a:r>
              <a:rPr lang="en-US"/>
              <a:t>Georgia Institute of Technology</a:t>
            </a:r>
            <a:endParaRPr lang="en-US">
              <a:solidFill>
                <a:srgbClr val="00CC99"/>
              </a:solidFill>
            </a:endParaRPr>
          </a:p>
        </p:txBody>
      </p:sp>
      <p:sp>
        <p:nvSpPr>
          <p:cNvPr id="7" name="Rectangle 12"/>
          <p:cNvSpPr>
            <a:spLocks noGrp="1" noChangeArrowheads="1"/>
          </p:cNvSpPr>
          <p:nvPr>
            <p:ph type="sldNum" sz="quarter" idx="12"/>
          </p:nvPr>
        </p:nvSpPr>
        <p:spPr/>
        <p:txBody>
          <a:bodyPr/>
          <a:lstStyle>
            <a:lvl1pPr>
              <a:defRPr/>
            </a:lvl1pPr>
          </a:lstStyle>
          <a:p>
            <a:pPr>
              <a:defRPr/>
            </a:pPr>
            <a:fld id="{CC08BDAD-11CD-422C-8C8C-E1D1AE3D3939}" type="slidenum">
              <a:rPr lang="en-US"/>
              <a:pPr>
                <a:defRPr/>
              </a:pPr>
              <a:t>‹#›</a:t>
            </a:fld>
            <a:endParaRPr lang="en-US" dirty="0"/>
          </a:p>
        </p:txBody>
      </p:sp>
    </p:spTree>
    <p:extLst>
      <p:ext uri="{BB962C8B-B14F-4D97-AF65-F5344CB8AC3E}">
        <p14:creationId xmlns:p14="http://schemas.microsoft.com/office/powerpoint/2010/main" val="295907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7BFEF35F-D40D-404C-9E3E-912C6067D611}" type="datetime1">
              <a:rPr lang="en-US" smtClean="0"/>
              <a:t>10/18/2019</a:t>
            </a:fld>
            <a:endParaRPr lang="en-US"/>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285750" y="200723"/>
            <a:ext cx="85725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9715229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284286" y="1215483"/>
            <a:ext cx="4211515" cy="49614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4648200" y="1215483"/>
            <a:ext cx="4210050" cy="49614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8675CC6E-3F39-4D67-88A8-39AA5D0F5340}" type="datetime1">
              <a:rPr lang="en-US" smtClean="0"/>
              <a:t>10/18/2019</a:t>
            </a:fld>
            <a:endParaRPr lang="en-US"/>
          </a:p>
        </p:txBody>
      </p:sp>
      <p:sp>
        <p:nvSpPr>
          <p:cNvPr id="6" name="Footer Placeholder 5">
            <a:extLst>
              <a:ext uri="{FF2B5EF4-FFF2-40B4-BE49-F238E27FC236}">
                <a16:creationId xmlns:a16="http://schemas.microsoft.com/office/drawing/2014/main" id="{23752637-104D-064E-9B91-0BC72B6E10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481108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285751" y="1235113"/>
            <a:ext cx="4213225"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285751" y="2078658"/>
            <a:ext cx="4213225" cy="411100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4629150" y="1235113"/>
            <a:ext cx="422910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4629150" y="2078658"/>
            <a:ext cx="4229100" cy="411100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9B13A21E-B76B-41A0-9054-9B909C0F7B4C}" type="datetime1">
              <a:rPr lang="en-US" smtClean="0"/>
              <a:t>10/18/2019</a:t>
            </a:fld>
            <a:endParaRPr lang="en-US"/>
          </a:p>
        </p:txBody>
      </p:sp>
      <p:sp>
        <p:nvSpPr>
          <p:cNvPr id="8" name="Footer Placeholder 7">
            <a:extLst>
              <a:ext uri="{FF2B5EF4-FFF2-40B4-BE49-F238E27FC236}">
                <a16:creationId xmlns:a16="http://schemas.microsoft.com/office/drawing/2014/main" id="{9DE79E3B-E843-6343-9ECC-916F6A2E3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285750" y="200723"/>
            <a:ext cx="85725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076511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F2EC295-F331-4576-A5F4-9505158EAC81}" type="slidenum">
              <a:rPr lang="en-US" altLang="en-US"/>
              <a:pPr>
                <a:defRPr/>
              </a:pPr>
              <a:t>‹#›</a:t>
            </a:fld>
            <a:endParaRPr lang="en-US" altLang="en-US"/>
          </a:p>
        </p:txBody>
      </p:sp>
    </p:spTree>
    <p:extLst>
      <p:ext uri="{BB962C8B-B14F-4D97-AF65-F5344CB8AC3E}">
        <p14:creationId xmlns:p14="http://schemas.microsoft.com/office/powerpoint/2010/main" val="2725834759"/>
      </p:ext>
    </p:extLst>
  </p:cSld>
  <p:clrMapOvr>
    <a:masterClrMapping/>
  </p:clrMapOvr>
  <p:transition>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5170-396F-CE4F-A0AB-300CE970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6F2CA-2DD1-AF41-91EF-4D055700CA01}"/>
              </a:ext>
            </a:extLst>
          </p:cNvPr>
          <p:cNvSpPr>
            <a:spLocks noGrp="1"/>
          </p:cNvSpPr>
          <p:nvPr>
            <p:ph type="dt" sz="half" idx="10"/>
          </p:nvPr>
        </p:nvSpPr>
        <p:spPr/>
        <p:txBody>
          <a:bodyPr/>
          <a:lstStyle/>
          <a:p>
            <a:fld id="{93721181-B10E-493D-B88E-BEF51C9BA849}" type="datetime1">
              <a:rPr lang="en-US" smtClean="0"/>
              <a:t>10/18/2019</a:t>
            </a:fld>
            <a:endParaRPr lang="en-US"/>
          </a:p>
        </p:txBody>
      </p:sp>
      <p:sp>
        <p:nvSpPr>
          <p:cNvPr id="4" name="Footer Placeholder 3">
            <a:extLst>
              <a:ext uri="{FF2B5EF4-FFF2-40B4-BE49-F238E27FC236}">
                <a16:creationId xmlns:a16="http://schemas.microsoft.com/office/drawing/2014/main" id="{07635E81-A1AE-8442-89DE-148AC4FCD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7583BD-E195-8D45-B88C-3F15BB7007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32923088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5F01F647-2560-4106-ACF9-63DF9342812F}" type="datetime1">
              <a:rPr lang="en-US" smtClean="0"/>
              <a:t>10/18/2019</a:t>
            </a:fld>
            <a:endParaRPr lang="en-US"/>
          </a:p>
        </p:txBody>
      </p:sp>
      <p:sp>
        <p:nvSpPr>
          <p:cNvPr id="3" name="Footer Placeholder 2">
            <a:extLst>
              <a:ext uri="{FF2B5EF4-FFF2-40B4-BE49-F238E27FC236}">
                <a16:creationId xmlns:a16="http://schemas.microsoft.com/office/drawing/2014/main" id="{C4F02ABE-49F8-8E43-8B96-1F432917E9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4366921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285751" y="457200"/>
            <a:ext cx="2949575" cy="1600200"/>
          </a:xfrm>
        </p:spPr>
        <p:txBody>
          <a:bodyPr anchor="b"/>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3235326" y="457201"/>
            <a:ext cx="5622925" cy="540385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285751" y="2274850"/>
            <a:ext cx="2949575" cy="3594139"/>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FEB2832C-C490-40AA-B2F3-8F73FE95EAB7}" type="datetime1">
              <a:rPr lang="en-US" smtClean="0"/>
              <a:t>10/18/2019</a:t>
            </a:fld>
            <a:endParaRPr lang="en-US"/>
          </a:p>
        </p:txBody>
      </p:sp>
      <p:sp>
        <p:nvSpPr>
          <p:cNvPr id="6" name="Footer Placeholder 5">
            <a:extLst>
              <a:ext uri="{FF2B5EF4-FFF2-40B4-BE49-F238E27FC236}">
                <a16:creationId xmlns:a16="http://schemas.microsoft.com/office/drawing/2014/main" id="{E99ABCA5-3B76-9E47-892E-A475FC83C7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3911582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285751" y="457200"/>
            <a:ext cx="2949575" cy="1600200"/>
          </a:xfrm>
        </p:spPr>
        <p:txBody>
          <a:bodyPr anchor="b"/>
          <a:lstStyle>
            <a:lvl1pPr>
              <a:defRPr sz="2400"/>
            </a:lvl1pPr>
          </a:lstStyle>
          <a:p>
            <a:r>
              <a:rPr lang="en-US" dirty="0"/>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3235326" y="457201"/>
            <a:ext cx="5622925"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285751" y="2274850"/>
            <a:ext cx="2949575" cy="3594139"/>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9960C245-F183-4E1F-B2D1-74045E7AFEAE}" type="datetime1">
              <a:rPr lang="en-US" smtClean="0"/>
              <a:t>10/18/2019</a:t>
            </a:fld>
            <a:endParaRPr lang="en-US"/>
          </a:p>
        </p:txBody>
      </p:sp>
      <p:sp>
        <p:nvSpPr>
          <p:cNvPr id="6" name="Footer Placeholder 5">
            <a:extLst>
              <a:ext uri="{FF2B5EF4-FFF2-40B4-BE49-F238E27FC236}">
                <a16:creationId xmlns:a16="http://schemas.microsoft.com/office/drawing/2014/main" id="{57F10CDF-1139-2249-8F5E-3E7043CC18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694496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86C1-1209-CD40-86E4-C72B7974BE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157BF9-8D1A-FD41-A037-BF729754D1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231DA-AB5C-C240-9332-9CC3D46A81BD}"/>
              </a:ext>
            </a:extLst>
          </p:cNvPr>
          <p:cNvSpPr>
            <a:spLocks noGrp="1"/>
          </p:cNvSpPr>
          <p:nvPr>
            <p:ph type="dt" sz="half" idx="10"/>
          </p:nvPr>
        </p:nvSpPr>
        <p:spPr/>
        <p:txBody>
          <a:bodyPr/>
          <a:lstStyle/>
          <a:p>
            <a:fld id="{C843468B-4A06-4838-A726-6D2504D70691}" type="datetime1">
              <a:rPr lang="en-US" smtClean="0"/>
              <a:t>10/18/2019</a:t>
            </a:fld>
            <a:endParaRPr lang="en-US"/>
          </a:p>
        </p:txBody>
      </p:sp>
      <p:sp>
        <p:nvSpPr>
          <p:cNvPr id="5" name="Footer Placeholder 4">
            <a:extLst>
              <a:ext uri="{FF2B5EF4-FFF2-40B4-BE49-F238E27FC236}">
                <a16:creationId xmlns:a16="http://schemas.microsoft.com/office/drawing/2014/main" id="{3067AB74-A3C5-CF45-A5A3-124A94D15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83F40-6572-9341-AE1A-0342450A98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1887146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A8079-4F60-D34B-96A4-C32E3C6A4A6C}"/>
              </a:ext>
            </a:extLst>
          </p:cNvPr>
          <p:cNvSpPr>
            <a:spLocks noGrp="1"/>
          </p:cNvSpPr>
          <p:nvPr>
            <p:ph type="title" orient="vert"/>
          </p:nvPr>
        </p:nvSpPr>
        <p:spPr>
          <a:xfrm>
            <a:off x="6886576" y="365125"/>
            <a:ext cx="1971675"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0213FC5-8FDB-D640-8F18-46D09DD7FDA5}"/>
              </a:ext>
            </a:extLst>
          </p:cNvPr>
          <p:cNvSpPr>
            <a:spLocks noGrp="1"/>
          </p:cNvSpPr>
          <p:nvPr>
            <p:ph type="body" orient="vert" idx="1"/>
          </p:nvPr>
        </p:nvSpPr>
        <p:spPr>
          <a:xfrm>
            <a:off x="285751" y="365125"/>
            <a:ext cx="6600825"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89F9D1-30A5-3C44-9E01-F570121CC3F9}"/>
              </a:ext>
            </a:extLst>
          </p:cNvPr>
          <p:cNvSpPr>
            <a:spLocks noGrp="1"/>
          </p:cNvSpPr>
          <p:nvPr>
            <p:ph type="dt" sz="half" idx="10"/>
          </p:nvPr>
        </p:nvSpPr>
        <p:spPr/>
        <p:txBody>
          <a:bodyPr/>
          <a:lstStyle/>
          <a:p>
            <a:fld id="{4C51B170-209E-41D6-B986-E72E0D5BC0BC}" type="datetime1">
              <a:rPr lang="en-US" smtClean="0"/>
              <a:t>10/18/2019</a:t>
            </a:fld>
            <a:endParaRPr lang="en-US"/>
          </a:p>
        </p:txBody>
      </p:sp>
      <p:sp>
        <p:nvSpPr>
          <p:cNvPr id="5" name="Footer Placeholder 4">
            <a:extLst>
              <a:ext uri="{FF2B5EF4-FFF2-40B4-BE49-F238E27FC236}">
                <a16:creationId xmlns:a16="http://schemas.microsoft.com/office/drawing/2014/main" id="{F4AC5DF8-E50D-1745-97C5-A23C0E511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D20E1-9670-8A49-9442-60CC23074B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048449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5413FF2-13D3-4C20-A67C-79C0CF0BD07F}" type="slidenum">
              <a:rPr lang="en-US" altLang="en-US"/>
              <a:pPr>
                <a:defRPr/>
              </a:pPr>
              <a:t>‹#›</a:t>
            </a:fld>
            <a:endParaRPr lang="en-US" altLang="en-US"/>
          </a:p>
        </p:txBody>
      </p:sp>
    </p:spTree>
    <p:extLst>
      <p:ext uri="{BB962C8B-B14F-4D97-AF65-F5344CB8AC3E}">
        <p14:creationId xmlns:p14="http://schemas.microsoft.com/office/powerpoint/2010/main" val="1546778958"/>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5EC5441D-0C19-44A5-AB90-423304D6C9CC}" type="slidenum">
              <a:rPr lang="en-US" altLang="en-US"/>
              <a:pPr>
                <a:defRPr/>
              </a:pPr>
              <a:t>‹#›</a:t>
            </a:fld>
            <a:endParaRPr lang="en-US" altLang="en-US"/>
          </a:p>
        </p:txBody>
      </p:sp>
    </p:spTree>
    <p:extLst>
      <p:ext uri="{BB962C8B-B14F-4D97-AF65-F5344CB8AC3E}">
        <p14:creationId xmlns:p14="http://schemas.microsoft.com/office/powerpoint/2010/main" val="3483284878"/>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F8884CDB-7AFD-4673-A755-81CE11D97455}" type="slidenum">
              <a:rPr lang="en-US" altLang="en-US"/>
              <a:pPr>
                <a:defRPr/>
              </a:pPr>
              <a:t>‹#›</a:t>
            </a:fld>
            <a:endParaRPr lang="en-US" altLang="en-US"/>
          </a:p>
        </p:txBody>
      </p:sp>
    </p:spTree>
    <p:extLst>
      <p:ext uri="{BB962C8B-B14F-4D97-AF65-F5344CB8AC3E}">
        <p14:creationId xmlns:p14="http://schemas.microsoft.com/office/powerpoint/2010/main" val="440671265"/>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1A5BE924-8112-4943-B51B-FE1C6119B077}" type="slidenum">
              <a:rPr lang="en-US" altLang="en-US"/>
              <a:pPr>
                <a:defRPr/>
              </a:pPr>
              <a:t>‹#›</a:t>
            </a:fld>
            <a:endParaRPr lang="en-US" altLang="en-US"/>
          </a:p>
        </p:txBody>
      </p:sp>
    </p:spTree>
    <p:extLst>
      <p:ext uri="{BB962C8B-B14F-4D97-AF65-F5344CB8AC3E}">
        <p14:creationId xmlns:p14="http://schemas.microsoft.com/office/powerpoint/2010/main" val="3284717519"/>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319E564-ECD8-47A3-B5BD-F020246F2982}" type="slidenum">
              <a:rPr lang="en-US" altLang="en-US"/>
              <a:pPr>
                <a:defRPr/>
              </a:pPr>
              <a:t>‹#›</a:t>
            </a:fld>
            <a:endParaRPr lang="en-US" altLang="en-US"/>
          </a:p>
        </p:txBody>
      </p:sp>
    </p:spTree>
    <p:extLst>
      <p:ext uri="{BB962C8B-B14F-4D97-AF65-F5344CB8AC3E}">
        <p14:creationId xmlns:p14="http://schemas.microsoft.com/office/powerpoint/2010/main" val="1569425963"/>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6B726C20-DCF2-47EB-8847-8D516EC51D24}" type="slidenum">
              <a:rPr lang="en-US" altLang="en-US"/>
              <a:pPr>
                <a:defRPr/>
              </a:pPr>
              <a:t>‹#›</a:t>
            </a:fld>
            <a:endParaRPr lang="en-US" altLang="en-US"/>
          </a:p>
        </p:txBody>
      </p:sp>
    </p:spTree>
    <p:extLst>
      <p:ext uri="{BB962C8B-B14F-4D97-AF65-F5344CB8AC3E}">
        <p14:creationId xmlns:p14="http://schemas.microsoft.com/office/powerpoint/2010/main" val="378973915"/>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4.jpg"/><Relationship Id="rId5" Type="http://schemas.openxmlformats.org/officeDocument/2006/relationships/slideLayout" Target="../slideLayouts/slideLayout31.xml"/><Relationship Id="rId10"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atlanta_skyline_day"/>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5524500"/>
            <a:ext cx="9140825"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fld id="{E9EA1150-FE67-4A28-8B58-086A0BA272E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502" r:id="rId1"/>
    <p:sldLayoutId id="2147484503" r:id="rId2"/>
    <p:sldLayoutId id="2147484504" r:id="rId3"/>
    <p:sldLayoutId id="2147484505" r:id="rId4"/>
    <p:sldLayoutId id="2147484506" r:id="rId5"/>
    <p:sldLayoutId id="2147484507" r:id="rId6"/>
    <p:sldLayoutId id="2147484508" r:id="rId7"/>
    <p:sldLayoutId id="2147484509" r:id="rId8"/>
    <p:sldLayoutId id="2147484510" r:id="rId9"/>
    <p:sldLayoutId id="2147484511" r:id="rId10"/>
    <p:sldLayoutId id="2147484512" r:id="rId11"/>
    <p:sldLayoutId id="2147484513" r:id="rId12"/>
    <p:sldLayoutId id="2147484514" r:id="rId13"/>
    <p:sldLayoutId id="2147484515" r:id="rId14"/>
  </p:sldLayoutIdLst>
  <p:transition>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smtClean="0"/>
              <a:t>Click to edit Master title style</a:t>
            </a:r>
            <a:endParaRPr lang="en-US"/>
          </a:p>
        </p:txBody>
      </p:sp>
      <p:sp>
        <p:nvSpPr>
          <p:cNvPr id="2053" name="Text Placeholder 2"/>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pPr>
              <a:defRPr/>
            </a:pPr>
            <a:fld id="{595617B5-9569-4AF2-B1A1-11B5FF303C3C}" type="datetimeFigureOut">
              <a:rPr lang="en-US"/>
              <a:pPr>
                <a:defRPr/>
              </a:pPr>
              <a:t>10/18/2019</a:t>
            </a:fld>
            <a:endParaRPr lang="en-US"/>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pPr>
              <a:defRPr/>
            </a:pPr>
            <a:endParaRPr lang="en-US"/>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pPr>
              <a:defRPr/>
            </a:pPr>
            <a:fld id="{20EA3A26-48E7-40B4-80E4-AD2DA0BE23D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32" r:id="rId1"/>
    <p:sldLayoutId id="2147484516" r:id="rId2"/>
    <p:sldLayoutId id="2147484533" r:id="rId3"/>
    <p:sldLayoutId id="2147484517" r:id="rId4"/>
    <p:sldLayoutId id="2147484518" r:id="rId5"/>
    <p:sldLayoutId id="2147484519" r:id="rId6"/>
    <p:sldLayoutId id="2147484534" r:id="rId7"/>
    <p:sldLayoutId id="2147484535" r:id="rId8"/>
    <p:sldLayoutId id="2147484536" r:id="rId9"/>
    <p:sldLayoutId id="2147484520" r:id="rId10"/>
    <p:sldLayoutId id="2147484537" r:id="rId11"/>
    <p:sldLayoutId id="2147484538" r:id="rId12"/>
  </p:sldLayoutIdLst>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anose="020B0503020204020204" pitchFamily="34" charset="0"/>
        </a:defRPr>
      </a:lvl2pPr>
      <a:lvl3pPr algn="l" rtl="0" eaLnBrk="0" fontAlgn="base" hangingPunct="0">
        <a:spcBef>
          <a:spcPct val="0"/>
        </a:spcBef>
        <a:spcAft>
          <a:spcPct val="0"/>
        </a:spcAft>
        <a:defRPr sz="4500" b="1">
          <a:solidFill>
            <a:srgbClr val="FFC800"/>
          </a:solidFill>
          <a:latin typeface="Corbel" panose="020B0503020204020204" pitchFamily="34" charset="0"/>
        </a:defRPr>
      </a:lvl3pPr>
      <a:lvl4pPr algn="l" rtl="0" eaLnBrk="0" fontAlgn="base" hangingPunct="0">
        <a:spcBef>
          <a:spcPct val="0"/>
        </a:spcBef>
        <a:spcAft>
          <a:spcPct val="0"/>
        </a:spcAft>
        <a:defRPr sz="4500" b="1">
          <a:solidFill>
            <a:srgbClr val="FFC800"/>
          </a:solidFill>
          <a:latin typeface="Corbel" panose="020B0503020204020204" pitchFamily="34" charset="0"/>
        </a:defRPr>
      </a:lvl4pPr>
      <a:lvl5pPr algn="l" rtl="0" eaLnBrk="0" fontAlgn="base" hangingPunct="0">
        <a:spcBef>
          <a:spcPct val="0"/>
        </a:spcBef>
        <a:spcAft>
          <a:spcPct val="0"/>
        </a:spcAft>
        <a:defRPr sz="4500" b="1">
          <a:solidFill>
            <a:srgbClr val="FFC800"/>
          </a:solidFill>
          <a:latin typeface="Corbel" panose="020B0503020204020204" pitchFamily="34" charset="0"/>
        </a:defRPr>
      </a:lvl5pPr>
      <a:lvl6pPr marL="457200" algn="l" rtl="0" fontAlgn="base">
        <a:spcBef>
          <a:spcPct val="0"/>
        </a:spcBef>
        <a:spcAft>
          <a:spcPct val="0"/>
        </a:spcAft>
        <a:defRPr sz="4500" b="1">
          <a:solidFill>
            <a:srgbClr val="FFC800"/>
          </a:solidFill>
          <a:latin typeface="Corbel" panose="020B0503020204020204" pitchFamily="34" charset="0"/>
        </a:defRPr>
      </a:lvl6pPr>
      <a:lvl7pPr marL="914400" algn="l" rtl="0" fontAlgn="base">
        <a:spcBef>
          <a:spcPct val="0"/>
        </a:spcBef>
        <a:spcAft>
          <a:spcPct val="0"/>
        </a:spcAft>
        <a:defRPr sz="4500" b="1">
          <a:solidFill>
            <a:srgbClr val="FFC800"/>
          </a:solidFill>
          <a:latin typeface="Corbel" panose="020B0503020204020204" pitchFamily="34" charset="0"/>
        </a:defRPr>
      </a:lvl7pPr>
      <a:lvl8pPr marL="1371600" algn="l" rtl="0" fontAlgn="base">
        <a:spcBef>
          <a:spcPct val="0"/>
        </a:spcBef>
        <a:spcAft>
          <a:spcPct val="0"/>
        </a:spcAft>
        <a:defRPr sz="4500" b="1">
          <a:solidFill>
            <a:srgbClr val="FFC800"/>
          </a:solidFill>
          <a:latin typeface="Corbel" panose="020B0503020204020204" pitchFamily="34" charset="0"/>
        </a:defRPr>
      </a:lvl8pPr>
      <a:lvl9pPr marL="1828800" algn="l" rtl="0" fontAlgn="base">
        <a:spcBef>
          <a:spcPct val="0"/>
        </a:spcBef>
        <a:spcAft>
          <a:spcPct val="0"/>
        </a:spcAft>
        <a:defRPr sz="4500" b="1">
          <a:solidFill>
            <a:srgbClr val="FFC800"/>
          </a:solidFill>
          <a:latin typeface="Corbel" panose="020B0503020204020204"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285750" y="200723"/>
            <a:ext cx="8572500" cy="101476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285750" y="1215484"/>
            <a:ext cx="8572500" cy="459635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6800851" y="20072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8504900-93F4-4D1A-808C-1279879A5220}" type="datetime1">
              <a:rPr lang="en-US" smtClean="0"/>
              <a:pPr/>
              <a:t>10/18/2019</a:t>
            </a:fld>
            <a:endParaRPr lang="en-US"/>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2344616" y="5811840"/>
            <a:ext cx="445623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6800850" y="581184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E678206-0642-9F48-9727-6B519CB285FA}" type="slidenum">
              <a:rPr lang="en-US" smtClean="0"/>
              <a:t>‹#›</a:t>
            </a:fld>
            <a:endParaRPr lang="en-US" dirty="0"/>
          </a:p>
        </p:txBody>
      </p:sp>
    </p:spTree>
    <p:extLst>
      <p:ext uri="{BB962C8B-B14F-4D97-AF65-F5344CB8AC3E}">
        <p14:creationId xmlns:p14="http://schemas.microsoft.com/office/powerpoint/2010/main" val="4257883642"/>
      </p:ext>
    </p:extLst>
  </p:cSld>
  <p:clrMap bg1="lt1" tx1="dk1" bg2="lt2" tx2="dk2" accent1="accent1" accent2="accent2" accent3="accent3" accent4="accent4" accent5="accent5" accent6="accent6" hlink="hlink" folHlink="folHlink"/>
  <p:sldLayoutIdLst>
    <p:sldLayoutId id="2147484540" r:id="rId1"/>
    <p:sldLayoutId id="2147484541" r:id="rId2"/>
    <p:sldLayoutId id="2147484542" r:id="rId3"/>
    <p:sldLayoutId id="2147484543" r:id="rId4"/>
    <p:sldLayoutId id="2147484544" r:id="rId5"/>
    <p:sldLayoutId id="2147484545" r:id="rId6"/>
    <p:sldLayoutId id="2147484546" r:id="rId7"/>
    <p:sldLayoutId id="2147484547" r:id="rId8"/>
    <p:sldLayoutId id="2147484548" r:id="rId9"/>
  </p:sldLayoutIdLst>
  <p:hf hdr="0" ftr="0"/>
  <p:txStyles>
    <p:titleStyle>
      <a:lvl1pPr algn="l" defTabSz="685800" rtl="0" eaLnBrk="1" latinLnBrk="0" hangingPunct="1">
        <a:lnSpc>
          <a:spcPct val="90000"/>
        </a:lnSpc>
        <a:spcBef>
          <a:spcPct val="0"/>
        </a:spcBef>
        <a:buNone/>
        <a:defRPr sz="27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28.tiff"/></Relationships>
</file>

<file path=ppt/slides/_rels/slide14.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36.tif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gif"/><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46.emf"/><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240.png"/><Relationship Id="rId7" Type="http://schemas.openxmlformats.org/officeDocument/2006/relationships/image" Target="../media/image52.tiff"/><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51.jpeg"/><Relationship Id="rId5" Type="http://schemas.openxmlformats.org/officeDocument/2006/relationships/image" Target="../media/image50.tiff"/><Relationship Id="rId4" Type="http://schemas.openxmlformats.org/officeDocument/2006/relationships/image" Target="../media/image250.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hyperlink" Target="https://forecast.ce.gatech.edu/" TargetMode="External"/><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ephtracking.cdc.gov/"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18.jp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28369" y="718158"/>
            <a:ext cx="8193956" cy="1673352"/>
          </a:xfrm>
        </p:spPr>
        <p:txBody>
          <a:bodyPr>
            <a:normAutofit fontScale="90000"/>
          </a:bodyPr>
          <a:lstStyle/>
          <a:p>
            <a:pPr algn="ctr">
              <a:defRPr/>
            </a:pPr>
            <a:r>
              <a:rPr lang="en-US" dirty="0"/>
              <a:t>Air Quality and Human Health Impacts of Prescribed Fire: Links to PM2.5 and Asthma in Georgia, </a:t>
            </a:r>
            <a:r>
              <a:rPr lang="en-US" dirty="0" smtClean="0"/>
              <a:t>USA</a:t>
            </a:r>
            <a:endParaRPr lang="en-US" dirty="0"/>
          </a:p>
        </p:txBody>
      </p:sp>
      <p:sp>
        <p:nvSpPr>
          <p:cNvPr id="13315" name="Subtitle 4"/>
          <p:cNvSpPr>
            <a:spLocks noGrp="1"/>
          </p:cNvSpPr>
          <p:nvPr>
            <p:ph type="subTitle" idx="1"/>
          </p:nvPr>
        </p:nvSpPr>
        <p:spPr>
          <a:xfrm>
            <a:off x="544513" y="2965450"/>
            <a:ext cx="8077200" cy="1500188"/>
          </a:xfrm>
        </p:spPr>
        <p:txBody>
          <a:bodyPr anchor="t"/>
          <a:lstStyle/>
          <a:p>
            <a:pPr algn="ctr"/>
            <a:r>
              <a:rPr lang="en-US" altLang="en-US" sz="3200" dirty="0" smtClean="0"/>
              <a:t>Ran </a:t>
            </a:r>
            <a:r>
              <a:rPr lang="en-US" altLang="en-US" sz="3200" dirty="0"/>
              <a:t>Huang, Yongtao Hu, Armistead Russell, James </a:t>
            </a:r>
            <a:r>
              <a:rPr lang="en-US" altLang="en-US" sz="3200" dirty="0" smtClean="0"/>
              <a:t>Mulholland, </a:t>
            </a:r>
            <a:r>
              <a:rPr lang="en-US" altLang="en-US" sz="3200" dirty="0"/>
              <a:t>and Talat Odman</a:t>
            </a:r>
            <a:endParaRPr lang="en-US" altLang="en-US" dirty="0" smtClean="0"/>
          </a:p>
        </p:txBody>
      </p:sp>
      <p:sp>
        <p:nvSpPr>
          <p:cNvPr id="13317" name="TextBox 6"/>
          <p:cNvSpPr txBox="1">
            <a:spLocks noChangeArrowheads="1"/>
          </p:cNvSpPr>
          <p:nvPr/>
        </p:nvSpPr>
        <p:spPr bwMode="auto">
          <a:xfrm>
            <a:off x="2753519" y="5541750"/>
            <a:ext cx="3713162"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rgbClr val="CC3300"/>
                </a:solidFill>
                <a:latin typeface="Times New Roman" panose="02020603050405020304" pitchFamily="18" charset="0"/>
              </a:defRPr>
            </a:lvl1pPr>
            <a:lvl2pPr marL="742950" indent="-285750">
              <a:defRPr sz="2000" b="1">
                <a:solidFill>
                  <a:srgbClr val="CC3300"/>
                </a:solidFill>
                <a:latin typeface="Times New Roman" panose="02020603050405020304" pitchFamily="18" charset="0"/>
              </a:defRPr>
            </a:lvl2pPr>
            <a:lvl3pPr marL="1143000" indent="-228600">
              <a:defRPr sz="2000" b="1">
                <a:solidFill>
                  <a:srgbClr val="CC3300"/>
                </a:solidFill>
                <a:latin typeface="Times New Roman" panose="02020603050405020304" pitchFamily="18" charset="0"/>
              </a:defRPr>
            </a:lvl3pPr>
            <a:lvl4pPr marL="1600200" indent="-228600">
              <a:defRPr sz="2000" b="1">
                <a:solidFill>
                  <a:srgbClr val="CC3300"/>
                </a:solidFill>
                <a:latin typeface="Times New Roman" panose="02020603050405020304" pitchFamily="18" charset="0"/>
              </a:defRPr>
            </a:lvl4pPr>
            <a:lvl5pPr marL="2057400" indent="-228600">
              <a:defRPr sz="2000" b="1">
                <a:solidFill>
                  <a:srgbClr val="CC3300"/>
                </a:solidFill>
                <a:latin typeface="Times New Roman" panose="02020603050405020304" pitchFamily="18" charset="0"/>
              </a:defRPr>
            </a:lvl5pPr>
            <a:lvl6pPr marL="2514600" indent="-228600" eaLnBrk="0" fontAlgn="base" hangingPunct="0">
              <a:spcBef>
                <a:spcPct val="0"/>
              </a:spcBef>
              <a:spcAft>
                <a:spcPct val="0"/>
              </a:spcAft>
              <a:defRPr sz="2000" b="1">
                <a:solidFill>
                  <a:srgbClr val="CC3300"/>
                </a:solidFill>
                <a:latin typeface="Times New Roman" panose="02020603050405020304" pitchFamily="18" charset="0"/>
              </a:defRPr>
            </a:lvl6pPr>
            <a:lvl7pPr marL="2971800" indent="-228600" eaLnBrk="0" fontAlgn="base" hangingPunct="0">
              <a:spcBef>
                <a:spcPct val="0"/>
              </a:spcBef>
              <a:spcAft>
                <a:spcPct val="0"/>
              </a:spcAft>
              <a:defRPr sz="2000" b="1">
                <a:solidFill>
                  <a:srgbClr val="CC3300"/>
                </a:solidFill>
                <a:latin typeface="Times New Roman" panose="02020603050405020304" pitchFamily="18" charset="0"/>
              </a:defRPr>
            </a:lvl7pPr>
            <a:lvl8pPr marL="3429000" indent="-228600" eaLnBrk="0" fontAlgn="base" hangingPunct="0">
              <a:spcBef>
                <a:spcPct val="0"/>
              </a:spcBef>
              <a:spcAft>
                <a:spcPct val="0"/>
              </a:spcAft>
              <a:defRPr sz="2000" b="1">
                <a:solidFill>
                  <a:srgbClr val="CC3300"/>
                </a:solidFill>
                <a:latin typeface="Times New Roman" panose="02020603050405020304" pitchFamily="18" charset="0"/>
              </a:defRPr>
            </a:lvl8pPr>
            <a:lvl9pPr marL="3886200" indent="-228600" eaLnBrk="0" fontAlgn="base" hangingPunct="0">
              <a:spcBef>
                <a:spcPct val="0"/>
              </a:spcBef>
              <a:spcAft>
                <a:spcPct val="0"/>
              </a:spcAft>
              <a:defRPr sz="2000" b="1">
                <a:solidFill>
                  <a:srgbClr val="CC3300"/>
                </a:solidFill>
                <a:latin typeface="Times New Roman" panose="02020603050405020304" pitchFamily="18" charset="0"/>
              </a:defRPr>
            </a:lvl9pPr>
          </a:lstStyle>
          <a:p>
            <a:pPr algn="ctr"/>
            <a:r>
              <a:rPr lang="en-US" altLang="en-US" sz="1800" dirty="0">
                <a:solidFill>
                  <a:srgbClr val="FFC000"/>
                </a:solidFill>
                <a:latin typeface="+mn-lt"/>
              </a:rPr>
              <a:t>The 18th Annual CMAS </a:t>
            </a:r>
            <a:r>
              <a:rPr lang="en-US" altLang="en-US" sz="1800" dirty="0" smtClean="0">
                <a:solidFill>
                  <a:srgbClr val="FFC000"/>
                </a:solidFill>
                <a:latin typeface="+mn-lt"/>
              </a:rPr>
              <a:t>Conference Chapel Hill, North Carolina</a:t>
            </a:r>
            <a:endParaRPr lang="en-US" altLang="en-US" sz="1800" dirty="0">
              <a:solidFill>
                <a:srgbClr val="FFC000"/>
              </a:solidFill>
              <a:latin typeface="+mn-lt"/>
            </a:endParaRPr>
          </a:p>
          <a:p>
            <a:pPr algn="ctr"/>
            <a:r>
              <a:rPr lang="en-US" altLang="en-US" sz="1800" dirty="0" smtClean="0">
                <a:solidFill>
                  <a:srgbClr val="FFC000"/>
                </a:solidFill>
                <a:latin typeface="+mn-lt"/>
              </a:rPr>
              <a:t>October 21, 2019</a:t>
            </a:r>
            <a:endParaRPr lang="en-US" altLang="en-US" sz="1800" dirty="0">
              <a:solidFill>
                <a:srgbClr val="FFC000"/>
              </a:solidFill>
              <a:latin typeface="+mn-lt"/>
            </a:endParaRPr>
          </a:p>
        </p:txBody>
      </p:sp>
      <p:pic>
        <p:nvPicPr>
          <p:cNvPr id="1331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75063" y="4057395"/>
            <a:ext cx="1828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04" y="152400"/>
            <a:ext cx="8686800" cy="1250950"/>
          </a:xfrm>
        </p:spPr>
        <p:txBody>
          <a:bodyPr>
            <a:noAutofit/>
          </a:bodyPr>
          <a:lstStyle/>
          <a:p>
            <a:r>
              <a:rPr lang="en-US" sz="3600" dirty="0" smtClean="0"/>
              <a:t>Calibrated sensor data show spatial variation in prescribed </a:t>
            </a:r>
            <a:r>
              <a:rPr lang="en-US" sz="3600" dirty="0"/>
              <a:t>f</a:t>
            </a:r>
            <a:r>
              <a:rPr lang="en-US" sz="3600" dirty="0" smtClean="0"/>
              <a:t>ire impacts on PM</a:t>
            </a:r>
            <a:r>
              <a:rPr lang="en-US" sz="3600" baseline="-25000" dirty="0" smtClean="0"/>
              <a:t>2.5</a:t>
            </a:r>
            <a:endParaRPr lang="en-US" sz="3600" baseline="-25000" dirty="0"/>
          </a:p>
        </p:txBody>
      </p:sp>
      <p:sp>
        <p:nvSpPr>
          <p:cNvPr id="5" name="Rectangle 4"/>
          <p:cNvSpPr/>
          <p:nvPr/>
        </p:nvSpPr>
        <p:spPr>
          <a:xfrm>
            <a:off x="734343" y="6111638"/>
            <a:ext cx="7646722" cy="646331"/>
          </a:xfrm>
          <a:prstGeom prst="rect">
            <a:avLst/>
          </a:prstGeom>
        </p:spPr>
        <p:txBody>
          <a:bodyPr wrap="square">
            <a:spAutoFit/>
          </a:bodyPr>
          <a:lstStyle/>
          <a:p>
            <a:pPr algn="ctr"/>
            <a:r>
              <a:rPr lang="en-US" sz="1800" dirty="0">
                <a:solidFill>
                  <a:schemeClr val="tx1"/>
                </a:solidFill>
                <a:latin typeface="Calibri" panose="020F0502020204030204" pitchFamily="34" charset="0"/>
                <a:ea typeface="Calibri" panose="020F0502020204030204" pitchFamily="34" charset="0"/>
                <a:cs typeface="Times New Roman" panose="02020603050405020304" pitchFamily="18" charset="0"/>
              </a:rPr>
              <a:t>Orthogonal regression of </a:t>
            </a:r>
            <a:r>
              <a:rPr lang="en-US" sz="18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daily PM</a:t>
            </a:r>
            <a:r>
              <a:rPr lang="en-US" sz="1800" baseline="-25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2.5 </a:t>
            </a:r>
            <a:r>
              <a:rPr lang="en-US" sz="1800" dirty="0">
                <a:solidFill>
                  <a:schemeClr val="tx1"/>
                </a:solidFill>
                <a:latin typeface="Calibri" panose="020F0502020204030204" pitchFamily="34" charset="0"/>
                <a:ea typeface="Calibri" panose="020F0502020204030204" pitchFamily="34" charset="0"/>
                <a:cs typeface="Times New Roman" panose="02020603050405020304" pitchFamily="18" charset="0"/>
              </a:rPr>
              <a:t>concentrations</a:t>
            </a:r>
            <a:r>
              <a:rPr lang="en-US" sz="1800" baseline="-25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chemeClr val="tx1"/>
                </a:solidFill>
                <a:latin typeface="Calibri" panose="020F0502020204030204" pitchFamily="34" charset="0"/>
                <a:ea typeface="Calibri" panose="020F0502020204030204" pitchFamily="34" charset="0"/>
                <a:cs typeface="Times New Roman" panose="02020603050405020304" pitchFamily="18" charset="0"/>
              </a:rPr>
              <a:t>between low-cost </a:t>
            </a:r>
            <a:r>
              <a:rPr lang="en-US" sz="18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sensors (vs. sensor at Albany </a:t>
            </a:r>
            <a:r>
              <a:rPr lang="en-US" sz="1800" dirty="0">
                <a:solidFill>
                  <a:schemeClr val="tx1"/>
                </a:solidFill>
                <a:latin typeface="Calibri" panose="020F0502020204030204" pitchFamily="34" charset="0"/>
                <a:ea typeface="Calibri" panose="020F0502020204030204" pitchFamily="34" charset="0"/>
                <a:cs typeface="Times New Roman" panose="02020603050405020304" pitchFamily="18" charset="0"/>
              </a:rPr>
              <a:t>EPD </a:t>
            </a:r>
            <a:r>
              <a:rPr lang="en-US" sz="18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site)</a:t>
            </a:r>
            <a:endParaRPr lang="en-US" sz="1800" dirty="0">
              <a:solidFill>
                <a:schemeClr val="tx1"/>
              </a:solidFill>
            </a:endParaRPr>
          </a:p>
        </p:txBody>
      </p:sp>
      <p:grpSp>
        <p:nvGrpSpPr>
          <p:cNvPr id="12" name="Group 11"/>
          <p:cNvGrpSpPr>
            <a:grpSpLocks noChangeAspect="1"/>
          </p:cNvGrpSpPr>
          <p:nvPr/>
        </p:nvGrpSpPr>
        <p:grpSpPr>
          <a:xfrm>
            <a:off x="853756" y="3900219"/>
            <a:ext cx="6884423" cy="2286000"/>
            <a:chOff x="139383" y="4657457"/>
            <a:chExt cx="5956899" cy="1978012"/>
          </a:xfrm>
        </p:grpSpPr>
        <p:pic>
          <p:nvPicPr>
            <p:cNvPr id="3" name="Picture 2"/>
            <p:cNvPicPr>
              <a:picLocks noChangeAspect="1"/>
            </p:cNvPicPr>
            <p:nvPr/>
          </p:nvPicPr>
          <p:blipFill rotWithShape="1">
            <a:blip r:embed="rId3"/>
            <a:srcRect l="66592" b="49620"/>
            <a:stretch/>
          </p:blipFill>
          <p:spPr>
            <a:xfrm>
              <a:off x="139383" y="4657458"/>
              <a:ext cx="1981733" cy="1978011"/>
            </a:xfrm>
            <a:prstGeom prst="rect">
              <a:avLst/>
            </a:prstGeom>
          </p:spPr>
        </p:pic>
        <p:pic>
          <p:nvPicPr>
            <p:cNvPr id="8" name="Picture 7"/>
            <p:cNvPicPr>
              <a:picLocks noChangeAspect="1"/>
            </p:cNvPicPr>
            <p:nvPr/>
          </p:nvPicPr>
          <p:blipFill rotWithShape="1">
            <a:blip r:embed="rId3"/>
            <a:srcRect l="32920" r="31885" b="49620"/>
            <a:stretch/>
          </p:blipFill>
          <p:spPr>
            <a:xfrm>
              <a:off x="2121116" y="4657457"/>
              <a:ext cx="2087745" cy="1978011"/>
            </a:xfrm>
            <a:prstGeom prst="rect">
              <a:avLst/>
            </a:prstGeom>
          </p:spPr>
        </p:pic>
        <p:pic>
          <p:nvPicPr>
            <p:cNvPr id="9" name="Picture 8"/>
            <p:cNvPicPr>
              <a:picLocks noChangeAspect="1"/>
            </p:cNvPicPr>
            <p:nvPr/>
          </p:nvPicPr>
          <p:blipFill rotWithShape="1">
            <a:blip r:embed="rId3"/>
            <a:srcRect r="67057" b="49620"/>
            <a:stretch/>
          </p:blipFill>
          <p:spPr>
            <a:xfrm>
              <a:off x="4142128" y="4657458"/>
              <a:ext cx="1954154" cy="1978011"/>
            </a:xfrm>
            <a:prstGeom prst="rect">
              <a:avLst/>
            </a:prstGeom>
          </p:spPr>
        </p:pic>
        <p:sp>
          <p:nvSpPr>
            <p:cNvPr id="4" name="TextBox 3"/>
            <p:cNvSpPr txBox="1"/>
            <p:nvPr/>
          </p:nvSpPr>
          <p:spPr>
            <a:xfrm>
              <a:off x="3554211" y="5706969"/>
              <a:ext cx="341376" cy="400110"/>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1656470" y="5725257"/>
              <a:ext cx="341376" cy="400110"/>
            </a:xfrm>
            <a:prstGeom prst="rect">
              <a:avLst/>
            </a:prstGeom>
            <a:solidFill>
              <a:schemeClr val="bg1"/>
            </a:solidFill>
          </p:spPr>
          <p:txBody>
            <a:bodyPr wrap="square" rtlCol="0">
              <a:spAutoFit/>
            </a:bodyPr>
            <a:lstStyle/>
            <a:p>
              <a:endParaRPr lang="en-US" dirty="0"/>
            </a:p>
          </p:txBody>
        </p:sp>
        <p:sp>
          <p:nvSpPr>
            <p:cNvPr id="11" name="TextBox 10"/>
            <p:cNvSpPr txBox="1"/>
            <p:nvPr/>
          </p:nvSpPr>
          <p:spPr>
            <a:xfrm>
              <a:off x="5516723" y="5706969"/>
              <a:ext cx="341376" cy="400110"/>
            </a:xfrm>
            <a:prstGeom prst="rect">
              <a:avLst/>
            </a:prstGeom>
            <a:solidFill>
              <a:schemeClr val="bg1"/>
            </a:solidFill>
          </p:spPr>
          <p:txBody>
            <a:bodyPr wrap="square" rtlCol="0">
              <a:spAutoFit/>
            </a:bodyPr>
            <a:lstStyle/>
            <a:p>
              <a:endParaRPr lang="en-US" dirty="0"/>
            </a:p>
          </p:txBody>
        </p:sp>
      </p:grpSp>
      <p:sp>
        <p:nvSpPr>
          <p:cNvPr id="13" name="Rectangle 12"/>
          <p:cNvSpPr/>
          <p:nvPr/>
        </p:nvSpPr>
        <p:spPr>
          <a:xfrm>
            <a:off x="5050327" y="2128139"/>
            <a:ext cx="3880944" cy="1200329"/>
          </a:xfrm>
          <a:prstGeom prst="rect">
            <a:avLst/>
          </a:prstGeom>
        </p:spPr>
        <p:txBody>
          <a:bodyPr wrap="square">
            <a:spAutoFit/>
          </a:bodyPr>
          <a:lstStyle/>
          <a:p>
            <a:r>
              <a:rPr lang="en-US" sz="1800" dirty="0">
                <a:solidFill>
                  <a:schemeClr val="tx1"/>
                </a:solidFill>
                <a:latin typeface="+mn-lt"/>
                <a:ea typeface="Times New Roman" panose="02020603050405020304" pitchFamily="18" charset="0"/>
                <a:cs typeface="Times New Roman" panose="02020603050405020304" pitchFamily="18" charset="0"/>
              </a:rPr>
              <a:t>Daily PM</a:t>
            </a:r>
            <a:r>
              <a:rPr lang="en-US" sz="1800" baseline="-25000" dirty="0">
                <a:solidFill>
                  <a:schemeClr val="tx1"/>
                </a:solidFill>
                <a:latin typeface="+mn-lt"/>
                <a:ea typeface="Times New Roman" panose="02020603050405020304" pitchFamily="18" charset="0"/>
                <a:cs typeface="Times New Roman" panose="02020603050405020304" pitchFamily="18" charset="0"/>
              </a:rPr>
              <a:t>2.5 </a:t>
            </a:r>
            <a:r>
              <a:rPr lang="en-US" sz="1800" dirty="0">
                <a:solidFill>
                  <a:schemeClr val="tx1"/>
                </a:solidFill>
                <a:latin typeface="+mn-lt"/>
                <a:ea typeface="Times New Roman" panose="02020603050405020304" pitchFamily="18" charset="0"/>
                <a:cs typeface="Times New Roman" panose="02020603050405020304" pitchFamily="18" charset="0"/>
              </a:rPr>
              <a:t>concentrations from low-cost sensor using different calibration methods and BAM at GA EPD site in Albany </a:t>
            </a:r>
            <a:r>
              <a:rPr lang="en-US" sz="1800" dirty="0" smtClean="0">
                <a:solidFill>
                  <a:schemeClr val="tx1"/>
                </a:solidFill>
                <a:latin typeface="+mn-lt"/>
                <a:ea typeface="Times New Roman" panose="02020603050405020304" pitchFamily="18" charset="0"/>
                <a:cs typeface="Times New Roman" panose="02020603050405020304" pitchFamily="18" charset="0"/>
              </a:rPr>
              <a:t>(March 14–June </a:t>
            </a:r>
            <a:r>
              <a:rPr lang="en-US" sz="1800" dirty="0">
                <a:solidFill>
                  <a:schemeClr val="tx1"/>
                </a:solidFill>
                <a:latin typeface="+mn-lt"/>
                <a:ea typeface="Times New Roman" panose="02020603050405020304" pitchFamily="18" charset="0"/>
                <a:cs typeface="Times New Roman" panose="02020603050405020304" pitchFamily="18" charset="0"/>
              </a:rPr>
              <a:t>20, </a:t>
            </a:r>
            <a:r>
              <a:rPr lang="en-US" sz="1800" dirty="0" smtClean="0">
                <a:solidFill>
                  <a:schemeClr val="tx1"/>
                </a:solidFill>
                <a:latin typeface="+mn-lt"/>
                <a:ea typeface="Times New Roman" panose="02020603050405020304" pitchFamily="18" charset="0"/>
                <a:cs typeface="Times New Roman" panose="02020603050405020304" pitchFamily="18" charset="0"/>
              </a:rPr>
              <a:t>2018)</a:t>
            </a:r>
            <a:endParaRPr lang="en-US" sz="1800" dirty="0">
              <a:solidFill>
                <a:schemeClr val="tx1"/>
              </a:solidFill>
              <a:latin typeface="+mn-lt"/>
            </a:endParaRPr>
          </a:p>
        </p:txBody>
      </p:sp>
      <p:pic>
        <p:nvPicPr>
          <p:cNvPr id="15" name="Picture 14"/>
          <p:cNvPicPr>
            <a:picLocks noChangeAspect="1"/>
          </p:cNvPicPr>
          <p:nvPr/>
        </p:nvPicPr>
        <p:blipFill>
          <a:blip r:embed="rId4"/>
          <a:stretch>
            <a:fillRect/>
          </a:stretch>
        </p:blipFill>
        <p:spPr>
          <a:xfrm>
            <a:off x="257086" y="1685801"/>
            <a:ext cx="4767485" cy="2060627"/>
          </a:xfrm>
          <a:prstGeom prst="rect">
            <a:avLst/>
          </a:prstGeom>
        </p:spPr>
      </p:pic>
    </p:spTree>
    <p:extLst>
      <p:ext uri="{BB962C8B-B14F-4D97-AF65-F5344CB8AC3E}">
        <p14:creationId xmlns:p14="http://schemas.microsoft.com/office/powerpoint/2010/main" val="18412341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A PM</a:t>
            </a:r>
            <a:r>
              <a:rPr lang="en-US" sz="3600" baseline="-25000" dirty="0" smtClean="0"/>
              <a:t>2.5</a:t>
            </a:r>
            <a:r>
              <a:rPr lang="en-US" sz="3600" dirty="0" smtClean="0"/>
              <a:t> exceedance was detected by Albany EPD monitor on March 10, 2018</a:t>
            </a:r>
            <a:endParaRPr lang="en-US" sz="3600" dirty="0"/>
          </a:p>
        </p:txBody>
      </p:sp>
      <p:sp>
        <p:nvSpPr>
          <p:cNvPr id="8" name="Slide Number Placeholder 3"/>
          <p:cNvSpPr txBox="1">
            <a:spLocks/>
          </p:cNvSpPr>
          <p:nvPr/>
        </p:nvSpPr>
        <p:spPr>
          <a:xfrm>
            <a:off x="9067800" y="5811839"/>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7496B1B0-5AE5-4430-8FA4-31B5DC15CE8C}" type="slidenum">
              <a:rPr lang="en-US" b="0" smtClean="0">
                <a:solidFill>
                  <a:prstClr val="black">
                    <a:tint val="75000"/>
                  </a:prstClr>
                </a:solidFill>
                <a:latin typeface="Arial" panose="020B0604020202020204"/>
              </a:rPr>
              <a:pPr fontAlgn="auto">
                <a:spcBef>
                  <a:spcPts val="0"/>
                </a:spcBef>
                <a:spcAft>
                  <a:spcPts val="0"/>
                </a:spcAft>
              </a:pPr>
              <a:t>11</a:t>
            </a:fld>
            <a:endParaRPr lang="en-US" b="0" dirty="0">
              <a:solidFill>
                <a:prstClr val="black">
                  <a:tint val="75000"/>
                </a:prstClr>
              </a:solidFill>
              <a:latin typeface="Arial" panose="020B0604020202020204"/>
            </a:endParaRPr>
          </a:p>
        </p:txBody>
      </p:sp>
      <p:sp>
        <p:nvSpPr>
          <p:cNvPr id="9" name="Rectangle 8"/>
          <p:cNvSpPr/>
          <p:nvPr/>
        </p:nvSpPr>
        <p:spPr>
          <a:xfrm>
            <a:off x="4407434" y="1575216"/>
            <a:ext cx="4017238" cy="400110"/>
          </a:xfrm>
          <a:prstGeom prst="rect">
            <a:avLst/>
          </a:prstGeom>
        </p:spPr>
        <p:txBody>
          <a:bodyPr wrap="square">
            <a:spAutoFit/>
          </a:bodyPr>
          <a:lstStyle/>
          <a:p>
            <a:pPr defTabSz="457200" eaLnBrk="1" fontAlgn="auto" hangingPunct="1">
              <a:spcBef>
                <a:spcPts val="0"/>
              </a:spcBef>
              <a:spcAft>
                <a:spcPts val="0"/>
              </a:spcAft>
            </a:pPr>
            <a:r>
              <a:rPr lang="en-US" dirty="0" smtClean="0">
                <a:solidFill>
                  <a:prstClr val="black"/>
                </a:solidFill>
                <a:latin typeface="+mj-lt"/>
                <a:cs typeface="Times New Roman" panose="02020603050405020304" pitchFamily="18" charset="0"/>
              </a:rPr>
              <a:t>Albany </a:t>
            </a:r>
            <a:r>
              <a:rPr lang="en-US" dirty="0">
                <a:solidFill>
                  <a:prstClr val="black"/>
                </a:solidFill>
                <a:latin typeface="+mj-lt"/>
                <a:cs typeface="Times New Roman" panose="02020603050405020304" pitchFamily="18" charset="0"/>
              </a:rPr>
              <a:t>EPD Daily PM</a:t>
            </a:r>
            <a:r>
              <a:rPr lang="en-US" baseline="-25000" dirty="0">
                <a:solidFill>
                  <a:prstClr val="black"/>
                </a:solidFill>
                <a:latin typeface="+mj-lt"/>
                <a:cs typeface="Times New Roman" panose="02020603050405020304" pitchFamily="18" charset="0"/>
              </a:rPr>
              <a:t>2.5</a:t>
            </a:r>
            <a:r>
              <a:rPr lang="en-US" dirty="0">
                <a:solidFill>
                  <a:prstClr val="black"/>
                </a:solidFill>
                <a:latin typeface="+mj-lt"/>
                <a:cs typeface="Times New Roman" panose="02020603050405020304" pitchFamily="18" charset="0"/>
              </a:rPr>
              <a:t>: </a:t>
            </a:r>
            <a:r>
              <a:rPr lang="en-US" dirty="0">
                <a:solidFill>
                  <a:srgbClr val="FF0000"/>
                </a:solidFill>
                <a:latin typeface="+mj-lt"/>
                <a:cs typeface="Times New Roman" panose="02020603050405020304" pitchFamily="18" charset="0"/>
              </a:rPr>
              <a:t>50.2 µg/m</a:t>
            </a:r>
            <a:r>
              <a:rPr lang="en-US" baseline="30000" dirty="0">
                <a:solidFill>
                  <a:srgbClr val="FF0000"/>
                </a:solidFill>
                <a:latin typeface="+mj-lt"/>
                <a:cs typeface="Times New Roman" panose="02020603050405020304" pitchFamily="18" charset="0"/>
              </a:rPr>
              <a:t>3</a:t>
            </a:r>
            <a:endParaRPr lang="en-US" dirty="0">
              <a:solidFill>
                <a:srgbClr val="FF0000"/>
              </a:solidFill>
              <a:latin typeface="+mj-lt"/>
              <a:cs typeface="Times New Roman" panose="02020603050405020304" pitchFamily="18" charset="0"/>
            </a:endParaRPr>
          </a:p>
        </p:txBody>
      </p:sp>
      <p:pic>
        <p:nvPicPr>
          <p:cNvPr id="11" name="Content Placeholder 8"/>
          <p:cNvPicPr>
            <a:picLocks noChangeAspect="1"/>
          </p:cNvPicPr>
          <p:nvPr/>
        </p:nvPicPr>
        <p:blipFill rotWithShape="1">
          <a:blip r:embed="rId3">
            <a:extLst>
              <a:ext uri="{28A0092B-C50C-407E-A947-70E740481C1C}">
                <a14:useLocalDpi xmlns:a14="http://schemas.microsoft.com/office/drawing/2010/main" val="0"/>
              </a:ext>
            </a:extLst>
          </a:blip>
          <a:srcRect l="8466" t="6949" r="9839" b="6954"/>
          <a:stretch/>
        </p:blipFill>
        <p:spPr>
          <a:xfrm>
            <a:off x="153749" y="1587962"/>
            <a:ext cx="3381253" cy="4611457"/>
          </a:xfrm>
          <a:prstGeom prst="rect">
            <a:avLst/>
          </a:prstGeom>
        </p:spPr>
      </p:pic>
      <p:sp>
        <p:nvSpPr>
          <p:cNvPr id="12" name="Rectangle 11"/>
          <p:cNvSpPr/>
          <p:nvPr/>
        </p:nvSpPr>
        <p:spPr>
          <a:xfrm>
            <a:off x="4303236" y="5353467"/>
            <a:ext cx="4218972" cy="1200329"/>
          </a:xfrm>
          <a:prstGeom prst="rect">
            <a:avLst/>
          </a:prstGeom>
        </p:spPr>
        <p:txBody>
          <a:bodyPr wrap="square">
            <a:spAutoFit/>
          </a:bodyPr>
          <a:lstStyle/>
          <a:p>
            <a:pPr marL="285750" indent="-285750" defTabSz="457200" eaLnBrk="1" fontAlgn="auto" hangingPunct="1">
              <a:spcBef>
                <a:spcPts val="0"/>
              </a:spcBef>
              <a:spcAft>
                <a:spcPts val="0"/>
              </a:spcAft>
              <a:buFont typeface="Arial" panose="020B0604020202020204" pitchFamily="34" charset="0"/>
              <a:buChar char="•"/>
            </a:pPr>
            <a:r>
              <a:rPr lang="en-US" sz="1800" b="0" dirty="0">
                <a:solidFill>
                  <a:prstClr val="black"/>
                </a:solidFill>
                <a:latin typeface="+mn-lt"/>
                <a:cs typeface="Times New Roman" panose="02020603050405020304" pitchFamily="18" charset="0"/>
              </a:rPr>
              <a:t>Simulation period: </a:t>
            </a:r>
            <a:r>
              <a:rPr lang="en-US" sz="1800" b="0" u="sng" dirty="0" smtClean="0">
                <a:solidFill>
                  <a:prstClr val="black"/>
                </a:solidFill>
                <a:latin typeface="+mn-lt"/>
                <a:cs typeface="Times New Roman" panose="02020603050405020304" pitchFamily="18" charset="0"/>
              </a:rPr>
              <a:t>March 8–15, 2018</a:t>
            </a:r>
          </a:p>
          <a:p>
            <a:pPr marL="285750" indent="-285750" defTabSz="457200" eaLnBrk="1" fontAlgn="auto" hangingPunct="1">
              <a:spcBef>
                <a:spcPts val="0"/>
              </a:spcBef>
              <a:spcAft>
                <a:spcPts val="0"/>
              </a:spcAft>
              <a:buFont typeface="Arial" panose="020B0604020202020204" pitchFamily="34" charset="0"/>
              <a:buChar char="•"/>
            </a:pPr>
            <a:r>
              <a:rPr lang="en-US" sz="1800" b="0" dirty="0" smtClean="0">
                <a:solidFill>
                  <a:prstClr val="black"/>
                </a:solidFill>
                <a:latin typeface="+mn-lt"/>
                <a:cs typeface="Times New Roman" panose="02020603050405020304" pitchFamily="18" charset="0"/>
              </a:rPr>
              <a:t>Models: WRFv3.6, </a:t>
            </a:r>
            <a:r>
              <a:rPr lang="en-US" sz="1800" b="0" dirty="0" err="1" smtClean="0">
                <a:solidFill>
                  <a:prstClr val="black"/>
                </a:solidFill>
                <a:latin typeface="+mn-lt"/>
                <a:cs typeface="Times New Roman" panose="02020603050405020304" pitchFamily="18" charset="0"/>
              </a:rPr>
              <a:t>CMAQv</a:t>
            </a:r>
            <a:r>
              <a:rPr lang="en-US" sz="1800" b="0" dirty="0" smtClean="0">
                <a:solidFill>
                  <a:prstClr val="black"/>
                </a:solidFill>
                <a:latin typeface="+mn-lt"/>
                <a:cs typeface="Times New Roman" panose="02020603050405020304" pitchFamily="18" charset="0"/>
              </a:rPr>
              <a:t> </a:t>
            </a:r>
            <a:r>
              <a:rPr lang="en-US" sz="1800" b="0" dirty="0">
                <a:solidFill>
                  <a:prstClr val="black"/>
                </a:solidFill>
                <a:latin typeface="+mn-lt"/>
                <a:cs typeface="Times New Roman" panose="02020603050405020304" pitchFamily="18" charset="0"/>
              </a:rPr>
              <a:t>5.0.2, </a:t>
            </a:r>
            <a:r>
              <a:rPr lang="en-US" sz="1800" b="0" u="sng" dirty="0">
                <a:solidFill>
                  <a:prstClr val="black"/>
                </a:solidFill>
                <a:latin typeface="+mn-lt"/>
                <a:cs typeface="Times New Roman" panose="02020603050405020304" pitchFamily="18" charset="0"/>
              </a:rPr>
              <a:t>DDM</a:t>
            </a:r>
          </a:p>
          <a:p>
            <a:pPr marL="285750" indent="-285750" defTabSz="457200" eaLnBrk="1" fontAlgn="auto" hangingPunct="1">
              <a:spcBef>
                <a:spcPts val="0"/>
              </a:spcBef>
              <a:spcAft>
                <a:spcPts val="0"/>
              </a:spcAft>
              <a:buFont typeface="Arial" panose="020B0604020202020204" pitchFamily="34" charset="0"/>
              <a:buChar char="•"/>
            </a:pPr>
            <a:r>
              <a:rPr lang="en-US" sz="1800" b="0" dirty="0">
                <a:solidFill>
                  <a:prstClr val="black"/>
                </a:solidFill>
                <a:latin typeface="+mn-lt"/>
                <a:cs typeface="Times New Roman" panose="02020603050405020304" pitchFamily="18" charset="0"/>
              </a:rPr>
              <a:t>Fire emissions: </a:t>
            </a:r>
            <a:r>
              <a:rPr lang="en-US" sz="1800" b="0" u="sng" dirty="0">
                <a:solidFill>
                  <a:prstClr val="black"/>
                </a:solidFill>
                <a:latin typeface="+mn-lt"/>
                <a:cs typeface="Times New Roman" panose="02020603050405020304" pitchFamily="18" charset="0"/>
              </a:rPr>
              <a:t>BlueSky</a:t>
            </a:r>
            <a:r>
              <a:rPr lang="en-US" sz="1800" b="0" dirty="0">
                <a:solidFill>
                  <a:prstClr val="black"/>
                </a:solidFill>
                <a:latin typeface="+mn-lt"/>
                <a:cs typeface="Times New Roman" panose="02020603050405020304" pitchFamily="18" charset="0"/>
              </a:rPr>
              <a:t>, all fires start </a:t>
            </a:r>
            <a:r>
              <a:rPr lang="en-US" sz="1800" b="0" dirty="0" smtClean="0">
                <a:solidFill>
                  <a:prstClr val="black"/>
                </a:solidFill>
                <a:latin typeface="+mn-lt"/>
                <a:cs typeface="Times New Roman" panose="02020603050405020304" pitchFamily="18" charset="0"/>
              </a:rPr>
              <a:t>at </a:t>
            </a:r>
            <a:r>
              <a:rPr lang="en-US" sz="1800" b="0" u="sng" dirty="0" smtClean="0">
                <a:solidFill>
                  <a:prstClr val="black"/>
                </a:solidFill>
                <a:latin typeface="+mn-lt"/>
                <a:cs typeface="Times New Roman" panose="02020603050405020304" pitchFamily="18" charset="0"/>
              </a:rPr>
              <a:t>11 </a:t>
            </a:r>
            <a:r>
              <a:rPr lang="en-US" sz="1800" b="0" u="sng" dirty="0">
                <a:solidFill>
                  <a:prstClr val="black"/>
                </a:solidFill>
                <a:latin typeface="+mn-lt"/>
                <a:cs typeface="Times New Roman" panose="02020603050405020304" pitchFamily="18" charset="0"/>
              </a:rPr>
              <a:t>am (EST)</a:t>
            </a:r>
            <a:r>
              <a:rPr lang="en-US" sz="1800" b="0" dirty="0">
                <a:solidFill>
                  <a:prstClr val="black"/>
                </a:solidFill>
                <a:latin typeface="+mn-lt"/>
                <a:cs typeface="Times New Roman" panose="02020603050405020304" pitchFamily="18" charset="0"/>
              </a:rPr>
              <a:t>, and last </a:t>
            </a:r>
            <a:r>
              <a:rPr lang="en-US" sz="1800" b="0" u="sng" dirty="0">
                <a:solidFill>
                  <a:prstClr val="black"/>
                </a:solidFill>
                <a:latin typeface="+mn-lt"/>
                <a:cs typeface="Times New Roman" panose="02020603050405020304" pitchFamily="18" charset="0"/>
              </a:rPr>
              <a:t>3 hours</a:t>
            </a:r>
          </a:p>
        </p:txBody>
      </p:sp>
      <p:sp>
        <p:nvSpPr>
          <p:cNvPr id="13" name="Rectangle 12"/>
          <p:cNvSpPr/>
          <p:nvPr/>
        </p:nvSpPr>
        <p:spPr>
          <a:xfrm>
            <a:off x="1733854" y="5139323"/>
            <a:ext cx="1801148" cy="892552"/>
          </a:xfrm>
          <a:prstGeom prst="rect">
            <a:avLst/>
          </a:prstGeom>
        </p:spPr>
        <p:txBody>
          <a:bodyPr wrap="square">
            <a:spAutoFit/>
          </a:bodyPr>
          <a:lstStyle/>
          <a:p>
            <a:pPr defTabSz="457200" eaLnBrk="1" fontAlgn="auto" hangingPunct="1">
              <a:spcBef>
                <a:spcPts val="0"/>
              </a:spcBef>
              <a:spcAft>
                <a:spcPts val="0"/>
              </a:spcAft>
            </a:pPr>
            <a:r>
              <a:rPr lang="en-US" b="0" dirty="0">
                <a:solidFill>
                  <a:prstClr val="black"/>
                </a:solidFill>
                <a:latin typeface="Arial" panose="020B0604020202020204"/>
                <a:cs typeface="Times New Roman" panose="02020603050405020304" pitchFamily="18" charset="0"/>
              </a:rPr>
              <a:t>Permits</a:t>
            </a:r>
          </a:p>
          <a:p>
            <a:pPr defTabSz="457200" eaLnBrk="1" fontAlgn="auto" hangingPunct="1">
              <a:spcBef>
                <a:spcPts val="0"/>
              </a:spcBef>
              <a:spcAft>
                <a:spcPts val="0"/>
              </a:spcAft>
            </a:pPr>
            <a:r>
              <a:rPr lang="en-US" sz="1600" b="0" dirty="0">
                <a:solidFill>
                  <a:prstClr val="black"/>
                </a:solidFill>
                <a:latin typeface="Arial" panose="020B0604020202020204"/>
                <a:cs typeface="Times New Roman" panose="02020603050405020304" pitchFamily="18" charset="0"/>
              </a:rPr>
              <a:t>Number: 247</a:t>
            </a:r>
          </a:p>
          <a:p>
            <a:pPr defTabSz="457200" eaLnBrk="1" fontAlgn="auto" hangingPunct="1">
              <a:spcBef>
                <a:spcPts val="0"/>
              </a:spcBef>
              <a:spcAft>
                <a:spcPts val="0"/>
              </a:spcAft>
            </a:pPr>
            <a:r>
              <a:rPr lang="en-US" sz="1600" b="0" dirty="0">
                <a:solidFill>
                  <a:prstClr val="black"/>
                </a:solidFill>
                <a:latin typeface="Arial" panose="020B0604020202020204"/>
                <a:cs typeface="Times New Roman" panose="02020603050405020304" pitchFamily="18" charset="0"/>
              </a:rPr>
              <a:t>Total Acres: </a:t>
            </a:r>
            <a:r>
              <a:rPr lang="en-US" sz="1600" dirty="0" smtClean="0">
                <a:solidFill>
                  <a:srgbClr val="00B050"/>
                </a:solidFill>
                <a:latin typeface="Arial" panose="020B0604020202020204"/>
                <a:cs typeface="Times New Roman" panose="02020603050405020304" pitchFamily="18" charset="0"/>
              </a:rPr>
              <a:t>7148</a:t>
            </a:r>
            <a:endParaRPr lang="en-US" sz="1600" dirty="0">
              <a:solidFill>
                <a:srgbClr val="00B050"/>
              </a:solidFill>
              <a:latin typeface="Arial" panose="020B0604020202020204"/>
              <a:cs typeface="Times New Roman" panose="02020603050405020304" pitchFamily="18" charset="0"/>
            </a:endParaRPr>
          </a:p>
        </p:txBody>
      </p:sp>
      <p:pic>
        <p:nvPicPr>
          <p:cNvPr id="14" name="Picture 13"/>
          <p:cNvPicPr>
            <a:picLocks noChangeAspect="1"/>
          </p:cNvPicPr>
          <p:nvPr/>
        </p:nvPicPr>
        <p:blipFill>
          <a:blip r:embed="rId4"/>
          <a:stretch>
            <a:fillRect/>
          </a:stretch>
        </p:blipFill>
        <p:spPr>
          <a:xfrm>
            <a:off x="3535002" y="2075866"/>
            <a:ext cx="5422862" cy="3205250"/>
          </a:xfrm>
          <a:prstGeom prst="rect">
            <a:avLst/>
          </a:prstGeom>
        </p:spPr>
      </p:pic>
      <p:sp>
        <p:nvSpPr>
          <p:cNvPr id="3" name="TextBox 2"/>
          <p:cNvSpPr txBox="1"/>
          <p:nvPr/>
        </p:nvSpPr>
        <p:spPr>
          <a:xfrm>
            <a:off x="816813" y="6148186"/>
            <a:ext cx="1976823" cy="400110"/>
          </a:xfrm>
          <a:prstGeom prst="rect">
            <a:avLst/>
          </a:prstGeom>
          <a:noFill/>
        </p:spPr>
        <p:txBody>
          <a:bodyPr wrap="none" rtlCol="0">
            <a:spAutoFit/>
          </a:bodyPr>
          <a:lstStyle/>
          <a:p>
            <a:r>
              <a:rPr lang="en-US" dirty="0" smtClean="0">
                <a:latin typeface="+mn-lt"/>
              </a:rPr>
              <a:t>Southerly winds</a:t>
            </a:r>
            <a:endParaRPr lang="en-US" dirty="0">
              <a:latin typeface="+mn-lt"/>
            </a:endParaRPr>
          </a:p>
        </p:txBody>
      </p:sp>
    </p:spTree>
    <p:extLst>
      <p:ext uri="{BB962C8B-B14F-4D97-AF65-F5344CB8AC3E}">
        <p14:creationId xmlns:p14="http://schemas.microsoft.com/office/powerpoint/2010/main" val="16844890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Evaluation of simulated PM</a:t>
            </a:r>
            <a:r>
              <a:rPr lang="en-US" sz="3600" baseline="-25000" dirty="0" smtClean="0"/>
              <a:t>2.5 </a:t>
            </a:r>
            <a:r>
              <a:rPr lang="en-US" sz="3600" dirty="0"/>
              <a:t>and fire impact at </a:t>
            </a:r>
            <a:r>
              <a:rPr lang="en-US" sz="3600" dirty="0" smtClean="0"/>
              <a:t>Albany EPD site: March </a:t>
            </a:r>
            <a:r>
              <a:rPr lang="en-US" sz="3600" dirty="0"/>
              <a:t>09–10</a:t>
            </a:r>
          </a:p>
        </p:txBody>
      </p:sp>
      <p:sp>
        <p:nvSpPr>
          <p:cNvPr id="4" name="TextBox 3"/>
          <p:cNvSpPr txBox="1"/>
          <p:nvPr/>
        </p:nvSpPr>
        <p:spPr>
          <a:xfrm>
            <a:off x="692143" y="4543190"/>
            <a:ext cx="7805681" cy="2031325"/>
          </a:xfrm>
          <a:prstGeom prst="rect">
            <a:avLst/>
          </a:prstGeom>
          <a:noFill/>
        </p:spPr>
        <p:txBody>
          <a:bodyPr wrap="square" rtlCol="0">
            <a:spAutoFit/>
          </a:bodyPr>
          <a:lstStyle/>
          <a:p>
            <a:pPr defTabSz="457200" eaLnBrk="1" fontAlgn="auto" hangingPunct="1">
              <a:spcBef>
                <a:spcPts val="0"/>
              </a:spcBef>
              <a:spcAft>
                <a:spcPts val="0"/>
              </a:spcAft>
            </a:pPr>
            <a:r>
              <a:rPr lang="en-US" sz="1800" b="0" u="sng" dirty="0" smtClean="0">
                <a:solidFill>
                  <a:prstClr val="black"/>
                </a:solidFill>
                <a:latin typeface="+mn-lt"/>
                <a:cs typeface="Times New Roman" panose="02020603050405020304" pitchFamily="18" charset="0"/>
              </a:rPr>
              <a:t>March </a:t>
            </a:r>
            <a:r>
              <a:rPr lang="en-US" sz="1800" b="0" u="sng" dirty="0">
                <a:solidFill>
                  <a:prstClr val="black"/>
                </a:solidFill>
                <a:latin typeface="+mn-lt"/>
                <a:cs typeface="Times New Roman" panose="02020603050405020304" pitchFamily="18" charset="0"/>
              </a:rPr>
              <a:t>9</a:t>
            </a:r>
            <a:r>
              <a:rPr lang="en-US" sz="1800" b="0" u="sng" baseline="30000" dirty="0">
                <a:solidFill>
                  <a:prstClr val="black"/>
                </a:solidFill>
                <a:latin typeface="+mn-lt"/>
                <a:cs typeface="Times New Roman" panose="02020603050405020304" pitchFamily="18" charset="0"/>
              </a:rPr>
              <a:t>th</a:t>
            </a:r>
            <a:r>
              <a:rPr lang="en-US" sz="1800" b="0" u="sng" dirty="0">
                <a:solidFill>
                  <a:prstClr val="black"/>
                </a:solidFill>
                <a:latin typeface="+mn-lt"/>
                <a:cs typeface="Times New Roman" panose="02020603050405020304" pitchFamily="18" charset="0"/>
              </a:rPr>
              <a:t>:</a:t>
            </a:r>
            <a:r>
              <a:rPr lang="en-US" sz="1800" b="0" dirty="0">
                <a:solidFill>
                  <a:prstClr val="black"/>
                </a:solidFill>
                <a:latin typeface="+mn-lt"/>
                <a:cs typeface="Times New Roman" panose="02020603050405020304" pitchFamily="18" charset="0"/>
              </a:rPr>
              <a:t> </a:t>
            </a:r>
            <a:endParaRPr lang="en-US" sz="1800" b="0" dirty="0" smtClean="0">
              <a:solidFill>
                <a:prstClr val="black"/>
              </a:solidFill>
              <a:latin typeface="+mn-lt"/>
              <a:cs typeface="Times New Roman" panose="02020603050405020304" pitchFamily="18" charset="0"/>
            </a:endParaRPr>
          </a:p>
          <a:p>
            <a:pPr marL="742950" lvl="1" indent="-285750" defTabSz="457200" eaLnBrk="1" fontAlgn="auto" hangingPunct="1">
              <a:spcBef>
                <a:spcPts val="0"/>
              </a:spcBef>
              <a:spcAft>
                <a:spcPts val="0"/>
              </a:spcAft>
              <a:buFont typeface="Arial" panose="020B0604020202020204" pitchFamily="34" charset="0"/>
              <a:buChar char="•"/>
            </a:pPr>
            <a:r>
              <a:rPr lang="en-US" sz="1800" b="0" dirty="0" smtClean="0">
                <a:solidFill>
                  <a:prstClr val="black"/>
                </a:solidFill>
                <a:latin typeface="+mn-lt"/>
                <a:cs typeface="Times New Roman" panose="02020603050405020304" pitchFamily="18" charset="0"/>
              </a:rPr>
              <a:t>Peak </a:t>
            </a:r>
            <a:r>
              <a:rPr lang="en-US" sz="1800" b="0" dirty="0">
                <a:solidFill>
                  <a:prstClr val="black"/>
                </a:solidFill>
                <a:latin typeface="+mn-lt"/>
                <a:cs typeface="Times New Roman" panose="02020603050405020304" pitchFamily="18" charset="0"/>
              </a:rPr>
              <a:t>concentration </a:t>
            </a:r>
            <a:r>
              <a:rPr lang="en-US" sz="1800" b="0" dirty="0" smtClean="0">
                <a:solidFill>
                  <a:prstClr val="black"/>
                </a:solidFill>
                <a:latin typeface="+mn-lt"/>
                <a:cs typeface="Times New Roman" panose="02020603050405020304" pitchFamily="18" charset="0"/>
              </a:rPr>
              <a:t>level </a:t>
            </a:r>
            <a:r>
              <a:rPr lang="en-US" sz="1800" b="0" dirty="0">
                <a:solidFill>
                  <a:prstClr val="black"/>
                </a:solidFill>
                <a:latin typeface="+mn-lt"/>
                <a:cs typeface="Times New Roman" panose="02020603050405020304" pitchFamily="18" charset="0"/>
              </a:rPr>
              <a:t>captured, but </a:t>
            </a:r>
            <a:r>
              <a:rPr lang="en-US" sz="1800" b="0" dirty="0" smtClean="0">
                <a:solidFill>
                  <a:prstClr val="black"/>
                </a:solidFill>
                <a:latin typeface="+mn-lt"/>
                <a:cs typeface="Times New Roman" panose="02020603050405020304" pitchFamily="18" charset="0"/>
              </a:rPr>
              <a:t>timing missed in the simulation. This may be due to fire start/end times.</a:t>
            </a:r>
          </a:p>
          <a:p>
            <a:pPr defTabSz="457200" eaLnBrk="1" fontAlgn="auto" hangingPunct="1">
              <a:spcBef>
                <a:spcPts val="0"/>
              </a:spcBef>
              <a:spcAft>
                <a:spcPts val="0"/>
              </a:spcAft>
            </a:pPr>
            <a:r>
              <a:rPr lang="en-US" sz="1800" b="0" u="sng" dirty="0" smtClean="0">
                <a:solidFill>
                  <a:prstClr val="black"/>
                </a:solidFill>
                <a:latin typeface="+mn-lt"/>
                <a:cs typeface="Times New Roman" panose="02020603050405020304" pitchFamily="18" charset="0"/>
              </a:rPr>
              <a:t>March 10</a:t>
            </a:r>
            <a:r>
              <a:rPr lang="en-US" sz="1800" b="0" u="sng" baseline="30000" dirty="0" smtClean="0">
                <a:solidFill>
                  <a:prstClr val="black"/>
                </a:solidFill>
                <a:latin typeface="+mn-lt"/>
                <a:cs typeface="Times New Roman" panose="02020603050405020304" pitchFamily="18" charset="0"/>
              </a:rPr>
              <a:t>th</a:t>
            </a:r>
            <a:r>
              <a:rPr lang="en-US" sz="1800" b="0" dirty="0" smtClean="0">
                <a:solidFill>
                  <a:prstClr val="black"/>
                </a:solidFill>
                <a:latin typeface="+mn-lt"/>
                <a:cs typeface="Times New Roman" panose="02020603050405020304" pitchFamily="18" charset="0"/>
              </a:rPr>
              <a:t>:  </a:t>
            </a:r>
          </a:p>
          <a:p>
            <a:pPr marL="742950" lvl="1" indent="-285750" defTabSz="457200" eaLnBrk="1" fontAlgn="auto" hangingPunct="1">
              <a:spcBef>
                <a:spcPts val="0"/>
              </a:spcBef>
              <a:spcAft>
                <a:spcPts val="0"/>
              </a:spcAft>
              <a:buFont typeface="Arial" panose="020B0604020202020204" pitchFamily="34" charset="0"/>
              <a:buChar char="•"/>
            </a:pPr>
            <a:r>
              <a:rPr lang="en-US" sz="1800" b="0" dirty="0" smtClean="0">
                <a:solidFill>
                  <a:prstClr val="black"/>
                </a:solidFill>
                <a:latin typeface="+mn-lt"/>
                <a:cs typeface="Times New Roman" panose="02020603050405020304" pitchFamily="18" charset="0"/>
              </a:rPr>
              <a:t>Nighttime  concentrations underestimated in the simulation. This is due to a </a:t>
            </a:r>
            <a:r>
              <a:rPr lang="en-US" sz="1800" b="0" dirty="0">
                <a:solidFill>
                  <a:prstClr val="black"/>
                </a:solidFill>
                <a:latin typeface="+mn-lt"/>
                <a:cs typeface="Times New Roman" panose="02020603050405020304" pitchFamily="18" charset="0"/>
              </a:rPr>
              <a:t>systematic bias </a:t>
            </a:r>
            <a:r>
              <a:rPr lang="en-US" sz="1800" b="0" dirty="0" smtClean="0">
                <a:solidFill>
                  <a:prstClr val="black"/>
                </a:solidFill>
                <a:latin typeface="+mn-lt"/>
                <a:cs typeface="Times New Roman" panose="02020603050405020304" pitchFamily="18" charset="0"/>
              </a:rPr>
              <a:t>in WRF that </a:t>
            </a:r>
            <a:r>
              <a:rPr lang="en-US" sz="1800" b="0" dirty="0">
                <a:solidFill>
                  <a:prstClr val="black"/>
                </a:solidFill>
                <a:latin typeface="+mn-lt"/>
                <a:cs typeface="Times New Roman" panose="02020603050405020304" pitchFamily="18" charset="0"/>
              </a:rPr>
              <a:t>overestimates nighttime wind speed.</a:t>
            </a:r>
          </a:p>
          <a:p>
            <a:pPr marL="742950" lvl="1" indent="-285750" defTabSz="457200" eaLnBrk="1" fontAlgn="auto" hangingPunct="1">
              <a:spcBef>
                <a:spcPts val="0"/>
              </a:spcBef>
              <a:spcAft>
                <a:spcPts val="0"/>
              </a:spcAft>
              <a:buFont typeface="Arial" panose="020B0604020202020204" pitchFamily="34" charset="0"/>
              <a:buChar char="•"/>
            </a:pPr>
            <a:r>
              <a:rPr lang="en-US" sz="1800" b="0" dirty="0" smtClean="0">
                <a:solidFill>
                  <a:prstClr val="black"/>
                </a:solidFill>
                <a:latin typeface="+mn-lt"/>
                <a:cs typeface="Times New Roman" panose="02020603050405020304" pitchFamily="18" charset="0"/>
              </a:rPr>
              <a:t>Peak missed in the simulation.</a:t>
            </a:r>
            <a:endParaRPr lang="en-US" sz="1800" b="0" dirty="0">
              <a:solidFill>
                <a:prstClr val="black"/>
              </a:solidFill>
              <a:latin typeface="+mn-lt"/>
              <a:cs typeface="Times New Roman" panose="02020603050405020304" pitchFamily="18" charset="0"/>
            </a:endParaRPr>
          </a:p>
        </p:txBody>
      </p:sp>
      <p:grpSp>
        <p:nvGrpSpPr>
          <p:cNvPr id="17" name="Group 16"/>
          <p:cNvGrpSpPr>
            <a:grpSpLocks noChangeAspect="1"/>
          </p:cNvGrpSpPr>
          <p:nvPr/>
        </p:nvGrpSpPr>
        <p:grpSpPr>
          <a:xfrm>
            <a:off x="301249" y="1686043"/>
            <a:ext cx="8565885" cy="2738020"/>
            <a:chOff x="846416" y="1618639"/>
            <a:chExt cx="10575367" cy="3380335"/>
          </a:xfrm>
        </p:grpSpPr>
        <p:pic>
          <p:nvPicPr>
            <p:cNvPr id="9"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416" y="1618639"/>
              <a:ext cx="10575367" cy="3380335"/>
            </a:xfrm>
            <a:prstGeom prst="rect">
              <a:avLst/>
            </a:prstGeom>
          </p:spPr>
        </p:pic>
        <p:sp>
          <p:nvSpPr>
            <p:cNvPr id="10" name="Rectangle 9"/>
            <p:cNvSpPr/>
            <p:nvPr/>
          </p:nvSpPr>
          <p:spPr>
            <a:xfrm>
              <a:off x="6134101" y="3467100"/>
              <a:ext cx="1825044" cy="13109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315977" y="3467100"/>
              <a:ext cx="1105806" cy="13109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358389" y="1900594"/>
              <a:ext cx="321972" cy="321972"/>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t="11269" b="12592"/>
            <a:stretch/>
          </p:blipFill>
          <p:spPr bwMode="auto">
            <a:xfrm>
              <a:off x="3781977" y="1877038"/>
              <a:ext cx="4177169" cy="1590227"/>
            </a:xfrm>
            <a:prstGeom prst="rect">
              <a:avLst/>
            </a:prstGeom>
            <a:ln>
              <a:noFill/>
            </a:ln>
            <a:extLst>
              <a:ext uri="{53640926-AAD7-44D8-BBD7-CCE9431645EC}">
                <a14:shadowObscured xmlns:a14="http://schemas.microsoft.com/office/drawing/2010/main"/>
              </a:ext>
            </a:extLst>
          </p:spPr>
        </p:pic>
        <p:sp>
          <p:nvSpPr>
            <p:cNvPr id="15" name="Oval 14"/>
            <p:cNvSpPr/>
            <p:nvPr/>
          </p:nvSpPr>
          <p:spPr>
            <a:xfrm>
              <a:off x="3995939" y="3417776"/>
              <a:ext cx="321972" cy="321972"/>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001431" y="3363880"/>
              <a:ext cx="321972" cy="321972"/>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665357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25" y="152400"/>
            <a:ext cx="8439150" cy="1250950"/>
          </a:xfrm>
        </p:spPr>
        <p:txBody>
          <a:bodyPr>
            <a:noAutofit/>
          </a:bodyPr>
          <a:lstStyle/>
          <a:p>
            <a:r>
              <a:rPr lang="en-US" sz="3600" dirty="0"/>
              <a:t>4-km </a:t>
            </a:r>
            <a:r>
              <a:rPr lang="en-US" sz="3600" dirty="0" smtClean="0"/>
              <a:t>grid-resolution simulations cannot capture the spatial </a:t>
            </a:r>
            <a:r>
              <a:rPr lang="en-US" sz="3600" dirty="0"/>
              <a:t>variation of fire </a:t>
            </a:r>
            <a:r>
              <a:rPr lang="en-US" sz="3600" dirty="0" smtClean="0"/>
              <a:t>impact</a:t>
            </a:r>
            <a:endParaRPr lang="en-US" sz="3600" dirty="0"/>
          </a:p>
        </p:txBody>
      </p:sp>
      <p:grpSp>
        <p:nvGrpSpPr>
          <p:cNvPr id="9" name="Group 8"/>
          <p:cNvGrpSpPr>
            <a:grpSpLocks noChangeAspect="1"/>
          </p:cNvGrpSpPr>
          <p:nvPr/>
        </p:nvGrpSpPr>
        <p:grpSpPr>
          <a:xfrm>
            <a:off x="1757293" y="1878289"/>
            <a:ext cx="6863594" cy="4553317"/>
            <a:chOff x="2223051" y="878164"/>
            <a:chExt cx="8118501" cy="5385827"/>
          </a:xfrm>
        </p:grpSpPr>
        <p:pic>
          <p:nvPicPr>
            <p:cNvPr id="3"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3051" y="878164"/>
              <a:ext cx="8118501" cy="2595017"/>
            </a:xfrm>
            <a:prstGeom prst="rect">
              <a:avLst/>
            </a:prstGeom>
          </p:spPr>
        </p:pic>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3051" y="3668974"/>
              <a:ext cx="8118501" cy="2595017"/>
            </a:xfrm>
            <a:prstGeom prst="rect">
              <a:avLst/>
            </a:prstGeom>
          </p:spPr>
        </p:pic>
        <p:sp>
          <p:nvSpPr>
            <p:cNvPr id="5" name="Rectangle 4"/>
            <p:cNvSpPr/>
            <p:nvPr/>
          </p:nvSpPr>
          <p:spPr>
            <a:xfrm>
              <a:off x="5087401" y="1841679"/>
              <a:ext cx="760033" cy="4018208"/>
            </a:xfrm>
            <a:prstGeom prst="rect">
              <a:avLst/>
            </a:prstGeom>
            <a:noFill/>
            <a:ln w="28575" cap="flat" cmpd="sng" algn="ctr">
              <a:solidFill>
                <a:srgbClr val="FF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grpSp>
      <p:sp>
        <p:nvSpPr>
          <p:cNvPr id="6" name="TextBox 5"/>
          <p:cNvSpPr txBox="1"/>
          <p:nvPr/>
        </p:nvSpPr>
        <p:spPr>
          <a:xfrm>
            <a:off x="448356" y="2652070"/>
            <a:ext cx="1289766" cy="646331"/>
          </a:xfrm>
          <a:prstGeom prst="rect">
            <a:avLst/>
          </a:prstGeom>
          <a:noFill/>
        </p:spPr>
        <p:txBody>
          <a:bodyPr wrap="square" rtlCol="0">
            <a:spAutoFit/>
          </a:bodyPr>
          <a:lstStyle/>
          <a:p>
            <a:pPr defTabSz="457200" eaLnBrk="1" fontAlgn="auto" hangingPunct="1">
              <a:spcBef>
                <a:spcPts val="0"/>
              </a:spcBef>
              <a:spcAft>
                <a:spcPts val="0"/>
              </a:spcAft>
            </a:pPr>
            <a:r>
              <a:rPr lang="en-US" sz="1800" dirty="0">
                <a:solidFill>
                  <a:srgbClr val="FF0000"/>
                </a:solidFill>
                <a:latin typeface="+mn-lt"/>
                <a:cs typeface="Times New Roman" panose="02020603050405020304" pitchFamily="18" charset="0"/>
              </a:rPr>
              <a:t>Albany </a:t>
            </a:r>
            <a:endParaRPr lang="en-US" sz="1800" dirty="0" smtClean="0">
              <a:solidFill>
                <a:srgbClr val="FF0000"/>
              </a:solidFill>
              <a:latin typeface="+mn-lt"/>
              <a:cs typeface="Times New Roman" panose="02020603050405020304" pitchFamily="18" charset="0"/>
            </a:endParaRPr>
          </a:p>
          <a:p>
            <a:pPr defTabSz="457200" eaLnBrk="1" fontAlgn="auto" hangingPunct="1">
              <a:spcBef>
                <a:spcPts val="0"/>
              </a:spcBef>
              <a:spcAft>
                <a:spcPts val="0"/>
              </a:spcAft>
            </a:pPr>
            <a:r>
              <a:rPr lang="en-US" sz="1800" dirty="0">
                <a:solidFill>
                  <a:srgbClr val="FF0000"/>
                </a:solidFill>
                <a:latin typeface="+mn-lt"/>
                <a:cs typeface="Times New Roman" panose="02020603050405020304" pitchFamily="18" charset="0"/>
              </a:rPr>
              <a:t>E</a:t>
            </a:r>
            <a:r>
              <a:rPr lang="en-US" sz="1800" dirty="0" smtClean="0">
                <a:solidFill>
                  <a:srgbClr val="FF0000"/>
                </a:solidFill>
                <a:latin typeface="+mn-lt"/>
                <a:cs typeface="Times New Roman" panose="02020603050405020304" pitchFamily="18" charset="0"/>
              </a:rPr>
              <a:t>PD site</a:t>
            </a:r>
            <a:endParaRPr lang="en-US" sz="1800" dirty="0">
              <a:solidFill>
                <a:srgbClr val="FF0000"/>
              </a:solidFill>
              <a:latin typeface="+mn-lt"/>
              <a:cs typeface="Times New Roman" panose="02020603050405020304" pitchFamily="18" charset="0"/>
            </a:endParaRPr>
          </a:p>
        </p:txBody>
      </p:sp>
      <p:sp>
        <p:nvSpPr>
          <p:cNvPr id="7" name="TextBox 6"/>
          <p:cNvSpPr txBox="1"/>
          <p:nvPr/>
        </p:nvSpPr>
        <p:spPr>
          <a:xfrm>
            <a:off x="370453" y="4997737"/>
            <a:ext cx="1367669" cy="646331"/>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srgbClr val="FF0000"/>
                </a:solidFill>
                <a:latin typeface="+mn-lt"/>
                <a:cs typeface="Times New Roman" panose="02020603050405020304" pitchFamily="18" charset="0"/>
              </a:rPr>
              <a:t>Dougherty County HS</a:t>
            </a:r>
            <a:endParaRPr lang="en-US" sz="1800" dirty="0">
              <a:solidFill>
                <a:srgbClr val="FF0000"/>
              </a:solidFill>
              <a:latin typeface="+mn-lt"/>
              <a:cs typeface="Times New Roman" panose="02020603050405020304" pitchFamily="18" charset="0"/>
            </a:endParaRPr>
          </a:p>
        </p:txBody>
      </p:sp>
    </p:spTree>
    <p:extLst>
      <p:ext uri="{BB962C8B-B14F-4D97-AF65-F5344CB8AC3E}">
        <p14:creationId xmlns:p14="http://schemas.microsoft.com/office/powerpoint/2010/main" val="6017380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267566" y="1597491"/>
            <a:ext cx="2937257" cy="4024131"/>
            <a:chOff x="172316" y="506843"/>
            <a:chExt cx="2937257" cy="4024131"/>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0306" t="8075" r="10225" b="7794"/>
            <a:stretch/>
          </p:blipFill>
          <p:spPr>
            <a:xfrm>
              <a:off x="172316" y="506843"/>
              <a:ext cx="2937257" cy="4024131"/>
            </a:xfrm>
            <a:prstGeom prst="rect">
              <a:avLst/>
            </a:prstGeom>
          </p:spPr>
        </p:pic>
        <p:sp>
          <p:nvSpPr>
            <p:cNvPr id="12" name="Freeform 11"/>
            <p:cNvSpPr/>
            <p:nvPr/>
          </p:nvSpPr>
          <p:spPr>
            <a:xfrm>
              <a:off x="1672030" y="1891804"/>
              <a:ext cx="512369" cy="627105"/>
            </a:xfrm>
            <a:custGeom>
              <a:avLst/>
              <a:gdLst>
                <a:gd name="connsiteX0" fmla="*/ 672 w 343572"/>
                <a:gd name="connsiteY0" fmla="*/ 26094 h 420509"/>
                <a:gd name="connsiteX1" fmla="*/ 26072 w 343572"/>
                <a:gd name="connsiteY1" fmla="*/ 127694 h 420509"/>
                <a:gd name="connsiteX2" fmla="*/ 51472 w 343572"/>
                <a:gd name="connsiteY2" fmla="*/ 165794 h 420509"/>
                <a:gd name="connsiteX3" fmla="*/ 114972 w 343572"/>
                <a:gd name="connsiteY3" fmla="*/ 280094 h 420509"/>
                <a:gd name="connsiteX4" fmla="*/ 153072 w 343572"/>
                <a:gd name="connsiteY4" fmla="*/ 292794 h 420509"/>
                <a:gd name="connsiteX5" fmla="*/ 165772 w 343572"/>
                <a:gd name="connsiteY5" fmla="*/ 330894 h 420509"/>
                <a:gd name="connsiteX6" fmla="*/ 241972 w 343572"/>
                <a:gd name="connsiteY6" fmla="*/ 368994 h 420509"/>
                <a:gd name="connsiteX7" fmla="*/ 305472 w 343572"/>
                <a:gd name="connsiteY7" fmla="*/ 419794 h 420509"/>
                <a:gd name="connsiteX8" fmla="*/ 343572 w 343572"/>
                <a:gd name="connsiteY8" fmla="*/ 394394 h 420509"/>
                <a:gd name="connsiteX9" fmla="*/ 318172 w 343572"/>
                <a:gd name="connsiteY9" fmla="*/ 267394 h 420509"/>
                <a:gd name="connsiteX10" fmla="*/ 267372 w 343572"/>
                <a:gd name="connsiteY10" fmla="*/ 191194 h 420509"/>
                <a:gd name="connsiteX11" fmla="*/ 229272 w 343572"/>
                <a:gd name="connsiteY11" fmla="*/ 165794 h 420509"/>
                <a:gd name="connsiteX12" fmla="*/ 203872 w 343572"/>
                <a:gd name="connsiteY12" fmla="*/ 127694 h 420509"/>
                <a:gd name="connsiteX13" fmla="*/ 165772 w 343572"/>
                <a:gd name="connsiteY13" fmla="*/ 51494 h 420509"/>
                <a:gd name="connsiteX14" fmla="*/ 89572 w 343572"/>
                <a:gd name="connsiteY14" fmla="*/ 26094 h 420509"/>
                <a:gd name="connsiteX15" fmla="*/ 51472 w 343572"/>
                <a:gd name="connsiteY15" fmla="*/ 694 h 420509"/>
                <a:gd name="connsiteX16" fmla="*/ 672 w 343572"/>
                <a:gd name="connsiteY16" fmla="*/ 26094 h 42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3572" h="420509">
                  <a:moveTo>
                    <a:pt x="672" y="26094"/>
                  </a:moveTo>
                  <a:cubicBezTo>
                    <a:pt x="-3561" y="47261"/>
                    <a:pt x="13055" y="101659"/>
                    <a:pt x="26072" y="127694"/>
                  </a:cubicBezTo>
                  <a:cubicBezTo>
                    <a:pt x="32898" y="141346"/>
                    <a:pt x="44646" y="152142"/>
                    <a:pt x="51472" y="165794"/>
                  </a:cubicBezTo>
                  <a:cubicBezTo>
                    <a:pt x="69364" y="201578"/>
                    <a:pt x="66920" y="264077"/>
                    <a:pt x="114972" y="280094"/>
                  </a:cubicBezTo>
                  <a:lnTo>
                    <a:pt x="153072" y="292794"/>
                  </a:lnTo>
                  <a:cubicBezTo>
                    <a:pt x="157305" y="305494"/>
                    <a:pt x="157409" y="320441"/>
                    <a:pt x="165772" y="330894"/>
                  </a:cubicBezTo>
                  <a:cubicBezTo>
                    <a:pt x="183677" y="353275"/>
                    <a:pt x="216873" y="360628"/>
                    <a:pt x="241972" y="368994"/>
                  </a:cubicBezTo>
                  <a:cubicBezTo>
                    <a:pt x="256813" y="391255"/>
                    <a:pt x="268666" y="425928"/>
                    <a:pt x="305472" y="419794"/>
                  </a:cubicBezTo>
                  <a:cubicBezTo>
                    <a:pt x="320528" y="417285"/>
                    <a:pt x="330872" y="402861"/>
                    <a:pt x="343572" y="394394"/>
                  </a:cubicBezTo>
                  <a:cubicBezTo>
                    <a:pt x="340417" y="372308"/>
                    <a:pt x="335223" y="298085"/>
                    <a:pt x="318172" y="267394"/>
                  </a:cubicBezTo>
                  <a:cubicBezTo>
                    <a:pt x="303347" y="240709"/>
                    <a:pt x="292772" y="208127"/>
                    <a:pt x="267372" y="191194"/>
                  </a:cubicBezTo>
                  <a:lnTo>
                    <a:pt x="229272" y="165794"/>
                  </a:lnTo>
                  <a:cubicBezTo>
                    <a:pt x="220805" y="153094"/>
                    <a:pt x="210698" y="141346"/>
                    <a:pt x="203872" y="127694"/>
                  </a:cubicBezTo>
                  <a:cubicBezTo>
                    <a:pt x="191920" y="103789"/>
                    <a:pt x="192242" y="68038"/>
                    <a:pt x="165772" y="51494"/>
                  </a:cubicBezTo>
                  <a:cubicBezTo>
                    <a:pt x="143068" y="37304"/>
                    <a:pt x="111849" y="40946"/>
                    <a:pt x="89572" y="26094"/>
                  </a:cubicBezTo>
                  <a:cubicBezTo>
                    <a:pt x="76872" y="17627"/>
                    <a:pt x="65644" y="6363"/>
                    <a:pt x="51472" y="694"/>
                  </a:cubicBezTo>
                  <a:cubicBezTo>
                    <a:pt x="43611" y="-2450"/>
                    <a:pt x="4905" y="4927"/>
                    <a:pt x="672" y="26094"/>
                  </a:cubicBezTo>
                  <a:close/>
                </a:path>
              </a:pathLst>
            </a:custGeom>
            <a:noFill/>
            <a:ln w="285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sp>
          <p:nvSpPr>
            <p:cNvPr id="43" name="Freeform 42"/>
            <p:cNvSpPr/>
            <p:nvPr/>
          </p:nvSpPr>
          <p:spPr>
            <a:xfrm>
              <a:off x="863786" y="2179283"/>
              <a:ext cx="941778" cy="827612"/>
            </a:xfrm>
            <a:custGeom>
              <a:avLst/>
              <a:gdLst>
                <a:gd name="connsiteX0" fmla="*/ 165100 w 813050"/>
                <a:gd name="connsiteY0" fmla="*/ 50800 h 749300"/>
                <a:gd name="connsiteX1" fmla="*/ 63500 w 813050"/>
                <a:gd name="connsiteY1" fmla="*/ 317500 h 749300"/>
                <a:gd name="connsiteX2" fmla="*/ 50800 w 813050"/>
                <a:gd name="connsiteY2" fmla="*/ 355600 h 749300"/>
                <a:gd name="connsiteX3" fmla="*/ 38100 w 813050"/>
                <a:gd name="connsiteY3" fmla="*/ 393700 h 749300"/>
                <a:gd name="connsiteX4" fmla="*/ 12700 w 813050"/>
                <a:gd name="connsiteY4" fmla="*/ 495300 h 749300"/>
                <a:gd name="connsiteX5" fmla="*/ 0 w 813050"/>
                <a:gd name="connsiteY5" fmla="*/ 546100 h 749300"/>
                <a:gd name="connsiteX6" fmla="*/ 38100 w 813050"/>
                <a:gd name="connsiteY6" fmla="*/ 723900 h 749300"/>
                <a:gd name="connsiteX7" fmla="*/ 76200 w 813050"/>
                <a:gd name="connsiteY7" fmla="*/ 749300 h 749300"/>
                <a:gd name="connsiteX8" fmla="*/ 279400 w 813050"/>
                <a:gd name="connsiteY8" fmla="*/ 736600 h 749300"/>
                <a:gd name="connsiteX9" fmla="*/ 317500 w 813050"/>
                <a:gd name="connsiteY9" fmla="*/ 711200 h 749300"/>
                <a:gd name="connsiteX10" fmla="*/ 431800 w 813050"/>
                <a:gd name="connsiteY10" fmla="*/ 647700 h 749300"/>
                <a:gd name="connsiteX11" fmla="*/ 508000 w 813050"/>
                <a:gd name="connsiteY11" fmla="*/ 584200 h 749300"/>
                <a:gd name="connsiteX12" fmla="*/ 546100 w 813050"/>
                <a:gd name="connsiteY12" fmla="*/ 571500 h 749300"/>
                <a:gd name="connsiteX13" fmla="*/ 622300 w 813050"/>
                <a:gd name="connsiteY13" fmla="*/ 520700 h 749300"/>
                <a:gd name="connsiteX14" fmla="*/ 711200 w 813050"/>
                <a:gd name="connsiteY14" fmla="*/ 495300 h 749300"/>
                <a:gd name="connsiteX15" fmla="*/ 787400 w 813050"/>
                <a:gd name="connsiteY15" fmla="*/ 469900 h 749300"/>
                <a:gd name="connsiteX16" fmla="*/ 812800 w 813050"/>
                <a:gd name="connsiteY16" fmla="*/ 431800 h 749300"/>
                <a:gd name="connsiteX17" fmla="*/ 787400 w 813050"/>
                <a:gd name="connsiteY17" fmla="*/ 292100 h 749300"/>
                <a:gd name="connsiteX18" fmla="*/ 762000 w 813050"/>
                <a:gd name="connsiteY18" fmla="*/ 254000 h 749300"/>
                <a:gd name="connsiteX19" fmla="*/ 723900 w 813050"/>
                <a:gd name="connsiteY19" fmla="*/ 241300 h 749300"/>
                <a:gd name="connsiteX20" fmla="*/ 685800 w 813050"/>
                <a:gd name="connsiteY20" fmla="*/ 215900 h 749300"/>
                <a:gd name="connsiteX21" fmla="*/ 622300 w 813050"/>
                <a:gd name="connsiteY21" fmla="*/ 203200 h 749300"/>
                <a:gd name="connsiteX22" fmla="*/ 546100 w 813050"/>
                <a:gd name="connsiteY22" fmla="*/ 177800 h 749300"/>
                <a:gd name="connsiteX23" fmla="*/ 444500 w 813050"/>
                <a:gd name="connsiteY23" fmla="*/ 152400 h 749300"/>
                <a:gd name="connsiteX24" fmla="*/ 419100 w 813050"/>
                <a:gd name="connsiteY24" fmla="*/ 114300 h 749300"/>
                <a:gd name="connsiteX25" fmla="*/ 406400 w 813050"/>
                <a:gd name="connsiteY25" fmla="*/ 38100 h 749300"/>
                <a:gd name="connsiteX26" fmla="*/ 330200 w 813050"/>
                <a:gd name="connsiteY26" fmla="*/ 0 h 749300"/>
                <a:gd name="connsiteX27" fmla="*/ 190500 w 813050"/>
                <a:gd name="connsiteY27" fmla="*/ 50800 h 749300"/>
                <a:gd name="connsiteX28" fmla="*/ 165100 w 813050"/>
                <a:gd name="connsiteY28" fmla="*/ 50800 h 74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13050" h="749300">
                  <a:moveTo>
                    <a:pt x="165100" y="50800"/>
                  </a:moveTo>
                  <a:cubicBezTo>
                    <a:pt x="78956" y="266159"/>
                    <a:pt x="110527" y="176418"/>
                    <a:pt x="63500" y="317500"/>
                  </a:cubicBezTo>
                  <a:lnTo>
                    <a:pt x="50800" y="355600"/>
                  </a:lnTo>
                  <a:cubicBezTo>
                    <a:pt x="46567" y="368300"/>
                    <a:pt x="41347" y="380713"/>
                    <a:pt x="38100" y="393700"/>
                  </a:cubicBezTo>
                  <a:lnTo>
                    <a:pt x="12700" y="495300"/>
                  </a:lnTo>
                  <a:lnTo>
                    <a:pt x="0" y="546100"/>
                  </a:lnTo>
                  <a:cubicBezTo>
                    <a:pt x="6219" y="614504"/>
                    <a:pt x="-10670" y="675130"/>
                    <a:pt x="38100" y="723900"/>
                  </a:cubicBezTo>
                  <a:cubicBezTo>
                    <a:pt x="48893" y="734693"/>
                    <a:pt x="63500" y="740833"/>
                    <a:pt x="76200" y="749300"/>
                  </a:cubicBezTo>
                  <a:cubicBezTo>
                    <a:pt x="143933" y="745067"/>
                    <a:pt x="212365" y="747184"/>
                    <a:pt x="279400" y="736600"/>
                  </a:cubicBezTo>
                  <a:cubicBezTo>
                    <a:pt x="294477" y="734219"/>
                    <a:pt x="303848" y="718026"/>
                    <a:pt x="317500" y="711200"/>
                  </a:cubicBezTo>
                  <a:cubicBezTo>
                    <a:pt x="381380" y="679260"/>
                    <a:pt x="351713" y="727787"/>
                    <a:pt x="431800" y="647700"/>
                  </a:cubicBezTo>
                  <a:cubicBezTo>
                    <a:pt x="459887" y="619613"/>
                    <a:pt x="472637" y="601881"/>
                    <a:pt x="508000" y="584200"/>
                  </a:cubicBezTo>
                  <a:cubicBezTo>
                    <a:pt x="519974" y="578213"/>
                    <a:pt x="534398" y="578001"/>
                    <a:pt x="546100" y="571500"/>
                  </a:cubicBezTo>
                  <a:cubicBezTo>
                    <a:pt x="572785" y="556675"/>
                    <a:pt x="593340" y="530353"/>
                    <a:pt x="622300" y="520700"/>
                  </a:cubicBezTo>
                  <a:cubicBezTo>
                    <a:pt x="750343" y="478019"/>
                    <a:pt x="551732" y="543140"/>
                    <a:pt x="711200" y="495300"/>
                  </a:cubicBezTo>
                  <a:cubicBezTo>
                    <a:pt x="736845" y="487607"/>
                    <a:pt x="787400" y="469900"/>
                    <a:pt x="787400" y="469900"/>
                  </a:cubicBezTo>
                  <a:cubicBezTo>
                    <a:pt x="795867" y="457200"/>
                    <a:pt x="811418" y="447001"/>
                    <a:pt x="812800" y="431800"/>
                  </a:cubicBezTo>
                  <a:cubicBezTo>
                    <a:pt x="814821" y="409574"/>
                    <a:pt x="804468" y="326236"/>
                    <a:pt x="787400" y="292100"/>
                  </a:cubicBezTo>
                  <a:cubicBezTo>
                    <a:pt x="780574" y="278448"/>
                    <a:pt x="773919" y="263535"/>
                    <a:pt x="762000" y="254000"/>
                  </a:cubicBezTo>
                  <a:cubicBezTo>
                    <a:pt x="751547" y="245637"/>
                    <a:pt x="735874" y="247287"/>
                    <a:pt x="723900" y="241300"/>
                  </a:cubicBezTo>
                  <a:cubicBezTo>
                    <a:pt x="710248" y="234474"/>
                    <a:pt x="700092" y="221259"/>
                    <a:pt x="685800" y="215900"/>
                  </a:cubicBezTo>
                  <a:cubicBezTo>
                    <a:pt x="665589" y="208321"/>
                    <a:pt x="643125" y="208880"/>
                    <a:pt x="622300" y="203200"/>
                  </a:cubicBezTo>
                  <a:cubicBezTo>
                    <a:pt x="596469" y="196155"/>
                    <a:pt x="572075" y="184294"/>
                    <a:pt x="546100" y="177800"/>
                  </a:cubicBezTo>
                  <a:lnTo>
                    <a:pt x="444500" y="152400"/>
                  </a:lnTo>
                  <a:cubicBezTo>
                    <a:pt x="436033" y="139700"/>
                    <a:pt x="423927" y="128780"/>
                    <a:pt x="419100" y="114300"/>
                  </a:cubicBezTo>
                  <a:cubicBezTo>
                    <a:pt x="410957" y="89871"/>
                    <a:pt x="417916" y="61132"/>
                    <a:pt x="406400" y="38100"/>
                  </a:cubicBezTo>
                  <a:cubicBezTo>
                    <a:pt x="396552" y="18405"/>
                    <a:pt x="348232" y="6011"/>
                    <a:pt x="330200" y="0"/>
                  </a:cubicBezTo>
                  <a:cubicBezTo>
                    <a:pt x="184748" y="16161"/>
                    <a:pt x="243527" y="-19903"/>
                    <a:pt x="190500" y="50800"/>
                  </a:cubicBezTo>
                  <a:cubicBezTo>
                    <a:pt x="186908" y="55589"/>
                    <a:pt x="182033" y="59267"/>
                    <a:pt x="165100" y="50800"/>
                  </a:cubicBez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March 13</a:t>
            </a:r>
            <a:endParaRPr lang="en-US" dirty="0"/>
          </a:p>
        </p:txBody>
      </p:sp>
      <p:grpSp>
        <p:nvGrpSpPr>
          <p:cNvPr id="37" name="Group 36"/>
          <p:cNvGrpSpPr/>
          <p:nvPr/>
        </p:nvGrpSpPr>
        <p:grpSpPr>
          <a:xfrm>
            <a:off x="3653872" y="489798"/>
            <a:ext cx="2508533" cy="1974086"/>
            <a:chOff x="3166649" y="11121"/>
            <a:chExt cx="2508533" cy="1974086"/>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6649" y="11121"/>
              <a:ext cx="2508533" cy="1974086"/>
            </a:xfrm>
            <a:prstGeom prst="rect">
              <a:avLst/>
            </a:prstGeom>
          </p:spPr>
        </p:pic>
        <p:sp>
          <p:nvSpPr>
            <p:cNvPr id="13" name="Freeform 12"/>
            <p:cNvSpPr/>
            <p:nvPr/>
          </p:nvSpPr>
          <p:spPr>
            <a:xfrm>
              <a:off x="4357414" y="752408"/>
              <a:ext cx="382773" cy="444500"/>
            </a:xfrm>
            <a:custGeom>
              <a:avLst/>
              <a:gdLst>
                <a:gd name="connsiteX0" fmla="*/ 14473 w 471673"/>
                <a:gd name="connsiteY0" fmla="*/ 88900 h 469900"/>
                <a:gd name="connsiteX1" fmla="*/ 77973 w 471673"/>
                <a:gd name="connsiteY1" fmla="*/ 139700 h 469900"/>
                <a:gd name="connsiteX2" fmla="*/ 141473 w 471673"/>
                <a:gd name="connsiteY2" fmla="*/ 203200 h 469900"/>
                <a:gd name="connsiteX3" fmla="*/ 192273 w 471673"/>
                <a:gd name="connsiteY3" fmla="*/ 279400 h 469900"/>
                <a:gd name="connsiteX4" fmla="*/ 217673 w 471673"/>
                <a:gd name="connsiteY4" fmla="*/ 317500 h 469900"/>
                <a:gd name="connsiteX5" fmla="*/ 293873 w 471673"/>
                <a:gd name="connsiteY5" fmla="*/ 368300 h 469900"/>
                <a:gd name="connsiteX6" fmla="*/ 408173 w 471673"/>
                <a:gd name="connsiteY6" fmla="*/ 469900 h 469900"/>
                <a:gd name="connsiteX7" fmla="*/ 458973 w 471673"/>
                <a:gd name="connsiteY7" fmla="*/ 457200 h 469900"/>
                <a:gd name="connsiteX8" fmla="*/ 471673 w 471673"/>
                <a:gd name="connsiteY8" fmla="*/ 419100 h 469900"/>
                <a:gd name="connsiteX9" fmla="*/ 446273 w 471673"/>
                <a:gd name="connsiteY9" fmla="*/ 292100 h 469900"/>
                <a:gd name="connsiteX10" fmla="*/ 395473 w 471673"/>
                <a:gd name="connsiteY10" fmla="*/ 215900 h 469900"/>
                <a:gd name="connsiteX11" fmla="*/ 370073 w 471673"/>
                <a:gd name="connsiteY11" fmla="*/ 177800 h 469900"/>
                <a:gd name="connsiteX12" fmla="*/ 344673 w 471673"/>
                <a:gd name="connsiteY12" fmla="*/ 139700 h 469900"/>
                <a:gd name="connsiteX13" fmla="*/ 268473 w 471673"/>
                <a:gd name="connsiteY13" fmla="*/ 101600 h 469900"/>
                <a:gd name="connsiteX14" fmla="*/ 230373 w 471673"/>
                <a:gd name="connsiteY14" fmla="*/ 88900 h 469900"/>
                <a:gd name="connsiteX15" fmla="*/ 192273 w 471673"/>
                <a:gd name="connsiteY15" fmla="*/ 63500 h 469900"/>
                <a:gd name="connsiteX16" fmla="*/ 154173 w 471673"/>
                <a:gd name="connsiteY16" fmla="*/ 50800 h 469900"/>
                <a:gd name="connsiteX17" fmla="*/ 116073 w 471673"/>
                <a:gd name="connsiteY17" fmla="*/ 25400 h 469900"/>
                <a:gd name="connsiteX18" fmla="*/ 39873 w 471673"/>
                <a:gd name="connsiteY18" fmla="*/ 0 h 469900"/>
                <a:gd name="connsiteX19" fmla="*/ 1773 w 471673"/>
                <a:gd name="connsiteY19" fmla="*/ 12700 h 469900"/>
                <a:gd name="connsiteX20" fmla="*/ 14473 w 471673"/>
                <a:gd name="connsiteY20" fmla="*/ 88900 h 469900"/>
                <a:gd name="connsiteX21" fmla="*/ 14473 w 471673"/>
                <a:gd name="connsiteY21" fmla="*/ 88900 h 46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1673" h="469900">
                  <a:moveTo>
                    <a:pt x="14473" y="88900"/>
                  </a:moveTo>
                  <a:cubicBezTo>
                    <a:pt x="25056" y="97367"/>
                    <a:pt x="58806" y="120533"/>
                    <a:pt x="77973" y="139700"/>
                  </a:cubicBezTo>
                  <a:cubicBezTo>
                    <a:pt x="162640" y="224367"/>
                    <a:pt x="39873" y="135467"/>
                    <a:pt x="141473" y="203200"/>
                  </a:cubicBezTo>
                  <a:cubicBezTo>
                    <a:pt x="163792" y="270157"/>
                    <a:pt x="139422" y="215979"/>
                    <a:pt x="192273" y="279400"/>
                  </a:cubicBezTo>
                  <a:cubicBezTo>
                    <a:pt x="202044" y="291126"/>
                    <a:pt x="206186" y="307449"/>
                    <a:pt x="217673" y="317500"/>
                  </a:cubicBezTo>
                  <a:cubicBezTo>
                    <a:pt x="240647" y="337602"/>
                    <a:pt x="272287" y="346714"/>
                    <a:pt x="293873" y="368300"/>
                  </a:cubicBezTo>
                  <a:cubicBezTo>
                    <a:pt x="380866" y="455293"/>
                    <a:pt x="340185" y="424575"/>
                    <a:pt x="408173" y="469900"/>
                  </a:cubicBezTo>
                  <a:cubicBezTo>
                    <a:pt x="425106" y="465667"/>
                    <a:pt x="445343" y="468104"/>
                    <a:pt x="458973" y="457200"/>
                  </a:cubicBezTo>
                  <a:cubicBezTo>
                    <a:pt x="469426" y="448837"/>
                    <a:pt x="471673" y="432487"/>
                    <a:pt x="471673" y="419100"/>
                  </a:cubicBezTo>
                  <a:cubicBezTo>
                    <a:pt x="471673" y="402693"/>
                    <a:pt x="461913" y="320252"/>
                    <a:pt x="446273" y="292100"/>
                  </a:cubicBezTo>
                  <a:cubicBezTo>
                    <a:pt x="431448" y="265415"/>
                    <a:pt x="412406" y="241300"/>
                    <a:pt x="395473" y="215900"/>
                  </a:cubicBezTo>
                  <a:lnTo>
                    <a:pt x="370073" y="177800"/>
                  </a:lnTo>
                  <a:cubicBezTo>
                    <a:pt x="361606" y="165100"/>
                    <a:pt x="359153" y="144527"/>
                    <a:pt x="344673" y="139700"/>
                  </a:cubicBezTo>
                  <a:cubicBezTo>
                    <a:pt x="248908" y="107778"/>
                    <a:pt x="366950" y="150839"/>
                    <a:pt x="268473" y="101600"/>
                  </a:cubicBezTo>
                  <a:cubicBezTo>
                    <a:pt x="256499" y="95613"/>
                    <a:pt x="242347" y="94887"/>
                    <a:pt x="230373" y="88900"/>
                  </a:cubicBezTo>
                  <a:cubicBezTo>
                    <a:pt x="216721" y="82074"/>
                    <a:pt x="205925" y="70326"/>
                    <a:pt x="192273" y="63500"/>
                  </a:cubicBezTo>
                  <a:cubicBezTo>
                    <a:pt x="180299" y="57513"/>
                    <a:pt x="166147" y="56787"/>
                    <a:pt x="154173" y="50800"/>
                  </a:cubicBezTo>
                  <a:cubicBezTo>
                    <a:pt x="140521" y="43974"/>
                    <a:pt x="130021" y="31599"/>
                    <a:pt x="116073" y="25400"/>
                  </a:cubicBezTo>
                  <a:cubicBezTo>
                    <a:pt x="91607" y="14526"/>
                    <a:pt x="39873" y="0"/>
                    <a:pt x="39873" y="0"/>
                  </a:cubicBezTo>
                  <a:cubicBezTo>
                    <a:pt x="27173" y="4233"/>
                    <a:pt x="5451" y="-172"/>
                    <a:pt x="1773" y="12700"/>
                  </a:cubicBezTo>
                  <a:cubicBezTo>
                    <a:pt x="-5301" y="37460"/>
                    <a:pt x="10831" y="63408"/>
                    <a:pt x="14473" y="88900"/>
                  </a:cubicBezTo>
                  <a:lnTo>
                    <a:pt x="14473" y="88900"/>
                  </a:lnTo>
                  <a:close/>
                </a:path>
              </a:pathLst>
            </a:custGeom>
            <a:noFill/>
            <a:ln w="381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sp>
          <p:nvSpPr>
            <p:cNvPr id="24" name="Freeform 23"/>
            <p:cNvSpPr/>
            <p:nvPr/>
          </p:nvSpPr>
          <p:spPr>
            <a:xfrm>
              <a:off x="4311044" y="1046649"/>
              <a:ext cx="127306" cy="120629"/>
            </a:xfrm>
            <a:custGeom>
              <a:avLst/>
              <a:gdLst>
                <a:gd name="connsiteX0" fmla="*/ 38406 w 127306"/>
                <a:gd name="connsiteY0" fmla="*/ 6329 h 120629"/>
                <a:gd name="connsiteX1" fmla="*/ 306 w 127306"/>
                <a:gd name="connsiteY1" fmla="*/ 69829 h 120629"/>
                <a:gd name="connsiteX2" fmla="*/ 63806 w 127306"/>
                <a:gd name="connsiteY2" fmla="*/ 120629 h 120629"/>
                <a:gd name="connsiteX3" fmla="*/ 101906 w 127306"/>
                <a:gd name="connsiteY3" fmla="*/ 107929 h 120629"/>
                <a:gd name="connsiteX4" fmla="*/ 127306 w 127306"/>
                <a:gd name="connsiteY4" fmla="*/ 31729 h 120629"/>
                <a:gd name="connsiteX5" fmla="*/ 89206 w 127306"/>
                <a:gd name="connsiteY5" fmla="*/ 6329 h 120629"/>
                <a:gd name="connsiteX6" fmla="*/ 38406 w 127306"/>
                <a:gd name="connsiteY6" fmla="*/ 6329 h 12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06" h="120629">
                  <a:moveTo>
                    <a:pt x="38406" y="6329"/>
                  </a:moveTo>
                  <a:cubicBezTo>
                    <a:pt x="23589" y="16912"/>
                    <a:pt x="3368" y="45335"/>
                    <a:pt x="306" y="69829"/>
                  </a:cubicBezTo>
                  <a:cubicBezTo>
                    <a:pt x="-4290" y="106594"/>
                    <a:pt x="44046" y="114042"/>
                    <a:pt x="63806" y="120629"/>
                  </a:cubicBezTo>
                  <a:cubicBezTo>
                    <a:pt x="76506" y="116396"/>
                    <a:pt x="94125" y="118822"/>
                    <a:pt x="101906" y="107929"/>
                  </a:cubicBezTo>
                  <a:cubicBezTo>
                    <a:pt x="117468" y="86142"/>
                    <a:pt x="127306" y="31729"/>
                    <a:pt x="127306" y="31729"/>
                  </a:cubicBezTo>
                  <a:cubicBezTo>
                    <a:pt x="114606" y="23262"/>
                    <a:pt x="102858" y="13155"/>
                    <a:pt x="89206" y="6329"/>
                  </a:cubicBezTo>
                  <a:cubicBezTo>
                    <a:pt x="77232" y="342"/>
                    <a:pt x="53223" y="-4254"/>
                    <a:pt x="38406" y="6329"/>
                  </a:cubicBezTo>
                  <a:close/>
                </a:path>
              </a:pathLst>
            </a:custGeom>
            <a:noFill/>
            <a:ln w="381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grpSp>
      <p:grpSp>
        <p:nvGrpSpPr>
          <p:cNvPr id="38" name="Group 37"/>
          <p:cNvGrpSpPr/>
          <p:nvPr/>
        </p:nvGrpSpPr>
        <p:grpSpPr>
          <a:xfrm>
            <a:off x="6352905" y="478677"/>
            <a:ext cx="2508533" cy="1974086"/>
            <a:chOff x="5675182" y="0"/>
            <a:chExt cx="2508533" cy="1974086"/>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5182" y="0"/>
              <a:ext cx="2508533" cy="1974086"/>
            </a:xfrm>
            <a:prstGeom prst="rect">
              <a:avLst/>
            </a:prstGeom>
          </p:spPr>
        </p:pic>
        <p:sp>
          <p:nvSpPr>
            <p:cNvPr id="14" name="Freeform 13"/>
            <p:cNvSpPr/>
            <p:nvPr/>
          </p:nvSpPr>
          <p:spPr>
            <a:xfrm>
              <a:off x="6906152" y="775914"/>
              <a:ext cx="382773" cy="444500"/>
            </a:xfrm>
            <a:custGeom>
              <a:avLst/>
              <a:gdLst>
                <a:gd name="connsiteX0" fmla="*/ 14473 w 471673"/>
                <a:gd name="connsiteY0" fmla="*/ 88900 h 469900"/>
                <a:gd name="connsiteX1" fmla="*/ 77973 w 471673"/>
                <a:gd name="connsiteY1" fmla="*/ 139700 h 469900"/>
                <a:gd name="connsiteX2" fmla="*/ 141473 w 471673"/>
                <a:gd name="connsiteY2" fmla="*/ 203200 h 469900"/>
                <a:gd name="connsiteX3" fmla="*/ 192273 w 471673"/>
                <a:gd name="connsiteY3" fmla="*/ 279400 h 469900"/>
                <a:gd name="connsiteX4" fmla="*/ 217673 w 471673"/>
                <a:gd name="connsiteY4" fmla="*/ 317500 h 469900"/>
                <a:gd name="connsiteX5" fmla="*/ 293873 w 471673"/>
                <a:gd name="connsiteY5" fmla="*/ 368300 h 469900"/>
                <a:gd name="connsiteX6" fmla="*/ 408173 w 471673"/>
                <a:gd name="connsiteY6" fmla="*/ 469900 h 469900"/>
                <a:gd name="connsiteX7" fmla="*/ 458973 w 471673"/>
                <a:gd name="connsiteY7" fmla="*/ 457200 h 469900"/>
                <a:gd name="connsiteX8" fmla="*/ 471673 w 471673"/>
                <a:gd name="connsiteY8" fmla="*/ 419100 h 469900"/>
                <a:gd name="connsiteX9" fmla="*/ 446273 w 471673"/>
                <a:gd name="connsiteY9" fmla="*/ 292100 h 469900"/>
                <a:gd name="connsiteX10" fmla="*/ 395473 w 471673"/>
                <a:gd name="connsiteY10" fmla="*/ 215900 h 469900"/>
                <a:gd name="connsiteX11" fmla="*/ 370073 w 471673"/>
                <a:gd name="connsiteY11" fmla="*/ 177800 h 469900"/>
                <a:gd name="connsiteX12" fmla="*/ 344673 w 471673"/>
                <a:gd name="connsiteY12" fmla="*/ 139700 h 469900"/>
                <a:gd name="connsiteX13" fmla="*/ 268473 w 471673"/>
                <a:gd name="connsiteY13" fmla="*/ 101600 h 469900"/>
                <a:gd name="connsiteX14" fmla="*/ 230373 w 471673"/>
                <a:gd name="connsiteY14" fmla="*/ 88900 h 469900"/>
                <a:gd name="connsiteX15" fmla="*/ 192273 w 471673"/>
                <a:gd name="connsiteY15" fmla="*/ 63500 h 469900"/>
                <a:gd name="connsiteX16" fmla="*/ 154173 w 471673"/>
                <a:gd name="connsiteY16" fmla="*/ 50800 h 469900"/>
                <a:gd name="connsiteX17" fmla="*/ 116073 w 471673"/>
                <a:gd name="connsiteY17" fmla="*/ 25400 h 469900"/>
                <a:gd name="connsiteX18" fmla="*/ 39873 w 471673"/>
                <a:gd name="connsiteY18" fmla="*/ 0 h 469900"/>
                <a:gd name="connsiteX19" fmla="*/ 1773 w 471673"/>
                <a:gd name="connsiteY19" fmla="*/ 12700 h 469900"/>
                <a:gd name="connsiteX20" fmla="*/ 14473 w 471673"/>
                <a:gd name="connsiteY20" fmla="*/ 88900 h 469900"/>
                <a:gd name="connsiteX21" fmla="*/ 14473 w 471673"/>
                <a:gd name="connsiteY21" fmla="*/ 88900 h 46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1673" h="469900">
                  <a:moveTo>
                    <a:pt x="14473" y="88900"/>
                  </a:moveTo>
                  <a:cubicBezTo>
                    <a:pt x="25056" y="97367"/>
                    <a:pt x="58806" y="120533"/>
                    <a:pt x="77973" y="139700"/>
                  </a:cubicBezTo>
                  <a:cubicBezTo>
                    <a:pt x="162640" y="224367"/>
                    <a:pt x="39873" y="135467"/>
                    <a:pt x="141473" y="203200"/>
                  </a:cubicBezTo>
                  <a:cubicBezTo>
                    <a:pt x="163792" y="270157"/>
                    <a:pt x="139422" y="215979"/>
                    <a:pt x="192273" y="279400"/>
                  </a:cubicBezTo>
                  <a:cubicBezTo>
                    <a:pt x="202044" y="291126"/>
                    <a:pt x="206186" y="307449"/>
                    <a:pt x="217673" y="317500"/>
                  </a:cubicBezTo>
                  <a:cubicBezTo>
                    <a:pt x="240647" y="337602"/>
                    <a:pt x="272287" y="346714"/>
                    <a:pt x="293873" y="368300"/>
                  </a:cubicBezTo>
                  <a:cubicBezTo>
                    <a:pt x="380866" y="455293"/>
                    <a:pt x="340185" y="424575"/>
                    <a:pt x="408173" y="469900"/>
                  </a:cubicBezTo>
                  <a:cubicBezTo>
                    <a:pt x="425106" y="465667"/>
                    <a:pt x="445343" y="468104"/>
                    <a:pt x="458973" y="457200"/>
                  </a:cubicBezTo>
                  <a:cubicBezTo>
                    <a:pt x="469426" y="448837"/>
                    <a:pt x="471673" y="432487"/>
                    <a:pt x="471673" y="419100"/>
                  </a:cubicBezTo>
                  <a:cubicBezTo>
                    <a:pt x="471673" y="402693"/>
                    <a:pt x="461913" y="320252"/>
                    <a:pt x="446273" y="292100"/>
                  </a:cubicBezTo>
                  <a:cubicBezTo>
                    <a:pt x="431448" y="265415"/>
                    <a:pt x="412406" y="241300"/>
                    <a:pt x="395473" y="215900"/>
                  </a:cubicBezTo>
                  <a:lnTo>
                    <a:pt x="370073" y="177800"/>
                  </a:lnTo>
                  <a:cubicBezTo>
                    <a:pt x="361606" y="165100"/>
                    <a:pt x="359153" y="144527"/>
                    <a:pt x="344673" y="139700"/>
                  </a:cubicBezTo>
                  <a:cubicBezTo>
                    <a:pt x="248908" y="107778"/>
                    <a:pt x="366950" y="150839"/>
                    <a:pt x="268473" y="101600"/>
                  </a:cubicBezTo>
                  <a:cubicBezTo>
                    <a:pt x="256499" y="95613"/>
                    <a:pt x="242347" y="94887"/>
                    <a:pt x="230373" y="88900"/>
                  </a:cubicBezTo>
                  <a:cubicBezTo>
                    <a:pt x="216721" y="82074"/>
                    <a:pt x="205925" y="70326"/>
                    <a:pt x="192273" y="63500"/>
                  </a:cubicBezTo>
                  <a:cubicBezTo>
                    <a:pt x="180299" y="57513"/>
                    <a:pt x="166147" y="56787"/>
                    <a:pt x="154173" y="50800"/>
                  </a:cubicBezTo>
                  <a:cubicBezTo>
                    <a:pt x="140521" y="43974"/>
                    <a:pt x="130021" y="31599"/>
                    <a:pt x="116073" y="25400"/>
                  </a:cubicBezTo>
                  <a:cubicBezTo>
                    <a:pt x="91607" y="14526"/>
                    <a:pt x="39873" y="0"/>
                    <a:pt x="39873" y="0"/>
                  </a:cubicBezTo>
                  <a:cubicBezTo>
                    <a:pt x="27173" y="4233"/>
                    <a:pt x="5451" y="-172"/>
                    <a:pt x="1773" y="12700"/>
                  </a:cubicBezTo>
                  <a:cubicBezTo>
                    <a:pt x="-5301" y="37460"/>
                    <a:pt x="10831" y="63408"/>
                    <a:pt x="14473" y="88900"/>
                  </a:cubicBezTo>
                  <a:lnTo>
                    <a:pt x="14473" y="88900"/>
                  </a:lnTo>
                  <a:close/>
                </a:path>
              </a:pathLst>
            </a:custGeom>
            <a:noFill/>
            <a:ln w="381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sp>
          <p:nvSpPr>
            <p:cNvPr id="25" name="Freeform 24"/>
            <p:cNvSpPr/>
            <p:nvPr/>
          </p:nvSpPr>
          <p:spPr>
            <a:xfrm>
              <a:off x="6818004" y="1030742"/>
              <a:ext cx="127306" cy="120629"/>
            </a:xfrm>
            <a:custGeom>
              <a:avLst/>
              <a:gdLst>
                <a:gd name="connsiteX0" fmla="*/ 38406 w 127306"/>
                <a:gd name="connsiteY0" fmla="*/ 6329 h 120629"/>
                <a:gd name="connsiteX1" fmla="*/ 306 w 127306"/>
                <a:gd name="connsiteY1" fmla="*/ 69829 h 120629"/>
                <a:gd name="connsiteX2" fmla="*/ 63806 w 127306"/>
                <a:gd name="connsiteY2" fmla="*/ 120629 h 120629"/>
                <a:gd name="connsiteX3" fmla="*/ 101906 w 127306"/>
                <a:gd name="connsiteY3" fmla="*/ 107929 h 120629"/>
                <a:gd name="connsiteX4" fmla="*/ 127306 w 127306"/>
                <a:gd name="connsiteY4" fmla="*/ 31729 h 120629"/>
                <a:gd name="connsiteX5" fmla="*/ 89206 w 127306"/>
                <a:gd name="connsiteY5" fmla="*/ 6329 h 120629"/>
                <a:gd name="connsiteX6" fmla="*/ 38406 w 127306"/>
                <a:gd name="connsiteY6" fmla="*/ 6329 h 12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06" h="120629">
                  <a:moveTo>
                    <a:pt x="38406" y="6329"/>
                  </a:moveTo>
                  <a:cubicBezTo>
                    <a:pt x="23589" y="16912"/>
                    <a:pt x="3368" y="45335"/>
                    <a:pt x="306" y="69829"/>
                  </a:cubicBezTo>
                  <a:cubicBezTo>
                    <a:pt x="-4290" y="106594"/>
                    <a:pt x="44046" y="114042"/>
                    <a:pt x="63806" y="120629"/>
                  </a:cubicBezTo>
                  <a:cubicBezTo>
                    <a:pt x="76506" y="116396"/>
                    <a:pt x="94125" y="118822"/>
                    <a:pt x="101906" y="107929"/>
                  </a:cubicBezTo>
                  <a:cubicBezTo>
                    <a:pt x="117468" y="86142"/>
                    <a:pt x="127306" y="31729"/>
                    <a:pt x="127306" y="31729"/>
                  </a:cubicBezTo>
                  <a:cubicBezTo>
                    <a:pt x="114606" y="23262"/>
                    <a:pt x="102858" y="13155"/>
                    <a:pt x="89206" y="6329"/>
                  </a:cubicBezTo>
                  <a:cubicBezTo>
                    <a:pt x="77232" y="342"/>
                    <a:pt x="53223" y="-4254"/>
                    <a:pt x="38406" y="6329"/>
                  </a:cubicBezTo>
                  <a:close/>
                </a:path>
              </a:pathLst>
            </a:custGeom>
            <a:noFill/>
            <a:ln w="381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grpSp>
      <p:grpSp>
        <p:nvGrpSpPr>
          <p:cNvPr id="40" name="Group 39"/>
          <p:cNvGrpSpPr/>
          <p:nvPr/>
        </p:nvGrpSpPr>
        <p:grpSpPr>
          <a:xfrm>
            <a:off x="6368767" y="2377612"/>
            <a:ext cx="2508533" cy="1974086"/>
            <a:chOff x="5691044" y="1898935"/>
            <a:chExt cx="2508533" cy="1974086"/>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1044" y="1898935"/>
              <a:ext cx="2508533" cy="1974086"/>
            </a:xfrm>
            <a:prstGeom prst="rect">
              <a:avLst/>
            </a:prstGeom>
          </p:spPr>
        </p:pic>
        <p:sp>
          <p:nvSpPr>
            <p:cNvPr id="16" name="Freeform 15"/>
            <p:cNvSpPr/>
            <p:nvPr/>
          </p:nvSpPr>
          <p:spPr>
            <a:xfrm>
              <a:off x="7021856" y="2698992"/>
              <a:ext cx="382773" cy="444500"/>
            </a:xfrm>
            <a:custGeom>
              <a:avLst/>
              <a:gdLst>
                <a:gd name="connsiteX0" fmla="*/ 14473 w 471673"/>
                <a:gd name="connsiteY0" fmla="*/ 88900 h 469900"/>
                <a:gd name="connsiteX1" fmla="*/ 77973 w 471673"/>
                <a:gd name="connsiteY1" fmla="*/ 139700 h 469900"/>
                <a:gd name="connsiteX2" fmla="*/ 141473 w 471673"/>
                <a:gd name="connsiteY2" fmla="*/ 203200 h 469900"/>
                <a:gd name="connsiteX3" fmla="*/ 192273 w 471673"/>
                <a:gd name="connsiteY3" fmla="*/ 279400 h 469900"/>
                <a:gd name="connsiteX4" fmla="*/ 217673 w 471673"/>
                <a:gd name="connsiteY4" fmla="*/ 317500 h 469900"/>
                <a:gd name="connsiteX5" fmla="*/ 293873 w 471673"/>
                <a:gd name="connsiteY5" fmla="*/ 368300 h 469900"/>
                <a:gd name="connsiteX6" fmla="*/ 408173 w 471673"/>
                <a:gd name="connsiteY6" fmla="*/ 469900 h 469900"/>
                <a:gd name="connsiteX7" fmla="*/ 458973 w 471673"/>
                <a:gd name="connsiteY7" fmla="*/ 457200 h 469900"/>
                <a:gd name="connsiteX8" fmla="*/ 471673 w 471673"/>
                <a:gd name="connsiteY8" fmla="*/ 419100 h 469900"/>
                <a:gd name="connsiteX9" fmla="*/ 446273 w 471673"/>
                <a:gd name="connsiteY9" fmla="*/ 292100 h 469900"/>
                <a:gd name="connsiteX10" fmla="*/ 395473 w 471673"/>
                <a:gd name="connsiteY10" fmla="*/ 215900 h 469900"/>
                <a:gd name="connsiteX11" fmla="*/ 370073 w 471673"/>
                <a:gd name="connsiteY11" fmla="*/ 177800 h 469900"/>
                <a:gd name="connsiteX12" fmla="*/ 344673 w 471673"/>
                <a:gd name="connsiteY12" fmla="*/ 139700 h 469900"/>
                <a:gd name="connsiteX13" fmla="*/ 268473 w 471673"/>
                <a:gd name="connsiteY13" fmla="*/ 101600 h 469900"/>
                <a:gd name="connsiteX14" fmla="*/ 230373 w 471673"/>
                <a:gd name="connsiteY14" fmla="*/ 88900 h 469900"/>
                <a:gd name="connsiteX15" fmla="*/ 192273 w 471673"/>
                <a:gd name="connsiteY15" fmla="*/ 63500 h 469900"/>
                <a:gd name="connsiteX16" fmla="*/ 154173 w 471673"/>
                <a:gd name="connsiteY16" fmla="*/ 50800 h 469900"/>
                <a:gd name="connsiteX17" fmla="*/ 116073 w 471673"/>
                <a:gd name="connsiteY17" fmla="*/ 25400 h 469900"/>
                <a:gd name="connsiteX18" fmla="*/ 39873 w 471673"/>
                <a:gd name="connsiteY18" fmla="*/ 0 h 469900"/>
                <a:gd name="connsiteX19" fmla="*/ 1773 w 471673"/>
                <a:gd name="connsiteY19" fmla="*/ 12700 h 469900"/>
                <a:gd name="connsiteX20" fmla="*/ 14473 w 471673"/>
                <a:gd name="connsiteY20" fmla="*/ 88900 h 469900"/>
                <a:gd name="connsiteX21" fmla="*/ 14473 w 471673"/>
                <a:gd name="connsiteY21" fmla="*/ 88900 h 46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1673" h="469900">
                  <a:moveTo>
                    <a:pt x="14473" y="88900"/>
                  </a:moveTo>
                  <a:cubicBezTo>
                    <a:pt x="25056" y="97367"/>
                    <a:pt x="58806" y="120533"/>
                    <a:pt x="77973" y="139700"/>
                  </a:cubicBezTo>
                  <a:cubicBezTo>
                    <a:pt x="162640" y="224367"/>
                    <a:pt x="39873" y="135467"/>
                    <a:pt x="141473" y="203200"/>
                  </a:cubicBezTo>
                  <a:cubicBezTo>
                    <a:pt x="163792" y="270157"/>
                    <a:pt x="139422" y="215979"/>
                    <a:pt x="192273" y="279400"/>
                  </a:cubicBezTo>
                  <a:cubicBezTo>
                    <a:pt x="202044" y="291126"/>
                    <a:pt x="206186" y="307449"/>
                    <a:pt x="217673" y="317500"/>
                  </a:cubicBezTo>
                  <a:cubicBezTo>
                    <a:pt x="240647" y="337602"/>
                    <a:pt x="272287" y="346714"/>
                    <a:pt x="293873" y="368300"/>
                  </a:cubicBezTo>
                  <a:cubicBezTo>
                    <a:pt x="380866" y="455293"/>
                    <a:pt x="340185" y="424575"/>
                    <a:pt x="408173" y="469900"/>
                  </a:cubicBezTo>
                  <a:cubicBezTo>
                    <a:pt x="425106" y="465667"/>
                    <a:pt x="445343" y="468104"/>
                    <a:pt x="458973" y="457200"/>
                  </a:cubicBezTo>
                  <a:cubicBezTo>
                    <a:pt x="469426" y="448837"/>
                    <a:pt x="471673" y="432487"/>
                    <a:pt x="471673" y="419100"/>
                  </a:cubicBezTo>
                  <a:cubicBezTo>
                    <a:pt x="471673" y="402693"/>
                    <a:pt x="461913" y="320252"/>
                    <a:pt x="446273" y="292100"/>
                  </a:cubicBezTo>
                  <a:cubicBezTo>
                    <a:pt x="431448" y="265415"/>
                    <a:pt x="412406" y="241300"/>
                    <a:pt x="395473" y="215900"/>
                  </a:cubicBezTo>
                  <a:lnTo>
                    <a:pt x="370073" y="177800"/>
                  </a:lnTo>
                  <a:cubicBezTo>
                    <a:pt x="361606" y="165100"/>
                    <a:pt x="359153" y="144527"/>
                    <a:pt x="344673" y="139700"/>
                  </a:cubicBezTo>
                  <a:cubicBezTo>
                    <a:pt x="248908" y="107778"/>
                    <a:pt x="366950" y="150839"/>
                    <a:pt x="268473" y="101600"/>
                  </a:cubicBezTo>
                  <a:cubicBezTo>
                    <a:pt x="256499" y="95613"/>
                    <a:pt x="242347" y="94887"/>
                    <a:pt x="230373" y="88900"/>
                  </a:cubicBezTo>
                  <a:cubicBezTo>
                    <a:pt x="216721" y="82074"/>
                    <a:pt x="205925" y="70326"/>
                    <a:pt x="192273" y="63500"/>
                  </a:cubicBezTo>
                  <a:cubicBezTo>
                    <a:pt x="180299" y="57513"/>
                    <a:pt x="166147" y="56787"/>
                    <a:pt x="154173" y="50800"/>
                  </a:cubicBezTo>
                  <a:cubicBezTo>
                    <a:pt x="140521" y="43974"/>
                    <a:pt x="130021" y="31599"/>
                    <a:pt x="116073" y="25400"/>
                  </a:cubicBezTo>
                  <a:cubicBezTo>
                    <a:pt x="91607" y="14526"/>
                    <a:pt x="39873" y="0"/>
                    <a:pt x="39873" y="0"/>
                  </a:cubicBezTo>
                  <a:cubicBezTo>
                    <a:pt x="27173" y="4233"/>
                    <a:pt x="5451" y="-172"/>
                    <a:pt x="1773" y="12700"/>
                  </a:cubicBezTo>
                  <a:cubicBezTo>
                    <a:pt x="-5301" y="37460"/>
                    <a:pt x="10831" y="63408"/>
                    <a:pt x="14473" y="88900"/>
                  </a:cubicBezTo>
                  <a:lnTo>
                    <a:pt x="14473" y="88900"/>
                  </a:lnTo>
                  <a:close/>
                </a:path>
              </a:pathLst>
            </a:custGeom>
            <a:noFill/>
            <a:ln w="381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sp>
          <p:nvSpPr>
            <p:cNvPr id="34" name="Freeform 33"/>
            <p:cNvSpPr/>
            <p:nvPr/>
          </p:nvSpPr>
          <p:spPr>
            <a:xfrm>
              <a:off x="6833732" y="2925336"/>
              <a:ext cx="127306" cy="120629"/>
            </a:xfrm>
            <a:custGeom>
              <a:avLst/>
              <a:gdLst>
                <a:gd name="connsiteX0" fmla="*/ 38406 w 127306"/>
                <a:gd name="connsiteY0" fmla="*/ 6329 h 120629"/>
                <a:gd name="connsiteX1" fmla="*/ 306 w 127306"/>
                <a:gd name="connsiteY1" fmla="*/ 69829 h 120629"/>
                <a:gd name="connsiteX2" fmla="*/ 63806 w 127306"/>
                <a:gd name="connsiteY2" fmla="*/ 120629 h 120629"/>
                <a:gd name="connsiteX3" fmla="*/ 101906 w 127306"/>
                <a:gd name="connsiteY3" fmla="*/ 107929 h 120629"/>
                <a:gd name="connsiteX4" fmla="*/ 127306 w 127306"/>
                <a:gd name="connsiteY4" fmla="*/ 31729 h 120629"/>
                <a:gd name="connsiteX5" fmla="*/ 89206 w 127306"/>
                <a:gd name="connsiteY5" fmla="*/ 6329 h 120629"/>
                <a:gd name="connsiteX6" fmla="*/ 38406 w 127306"/>
                <a:gd name="connsiteY6" fmla="*/ 6329 h 12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06" h="120629">
                  <a:moveTo>
                    <a:pt x="38406" y="6329"/>
                  </a:moveTo>
                  <a:cubicBezTo>
                    <a:pt x="23589" y="16912"/>
                    <a:pt x="3368" y="45335"/>
                    <a:pt x="306" y="69829"/>
                  </a:cubicBezTo>
                  <a:cubicBezTo>
                    <a:pt x="-4290" y="106594"/>
                    <a:pt x="44046" y="114042"/>
                    <a:pt x="63806" y="120629"/>
                  </a:cubicBezTo>
                  <a:cubicBezTo>
                    <a:pt x="76506" y="116396"/>
                    <a:pt x="94125" y="118822"/>
                    <a:pt x="101906" y="107929"/>
                  </a:cubicBezTo>
                  <a:cubicBezTo>
                    <a:pt x="117468" y="86142"/>
                    <a:pt x="127306" y="31729"/>
                    <a:pt x="127306" y="31729"/>
                  </a:cubicBezTo>
                  <a:cubicBezTo>
                    <a:pt x="114606" y="23262"/>
                    <a:pt x="102858" y="13155"/>
                    <a:pt x="89206" y="6329"/>
                  </a:cubicBezTo>
                  <a:cubicBezTo>
                    <a:pt x="77232" y="342"/>
                    <a:pt x="53223" y="-4254"/>
                    <a:pt x="38406" y="6329"/>
                  </a:cubicBezTo>
                  <a:close/>
                </a:path>
              </a:pathLst>
            </a:custGeom>
            <a:noFill/>
            <a:ln w="381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grpSp>
      <p:grpSp>
        <p:nvGrpSpPr>
          <p:cNvPr id="39" name="Group 38"/>
          <p:cNvGrpSpPr/>
          <p:nvPr/>
        </p:nvGrpSpPr>
        <p:grpSpPr>
          <a:xfrm>
            <a:off x="3669734" y="2370481"/>
            <a:ext cx="2508533" cy="1974086"/>
            <a:chOff x="3182511" y="1891804"/>
            <a:chExt cx="2508533" cy="1974086"/>
          </a:xfrm>
        </p:grpSpPr>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2511" y="1891804"/>
              <a:ext cx="2508533" cy="1974086"/>
            </a:xfrm>
            <a:prstGeom prst="rect">
              <a:avLst/>
            </a:prstGeom>
          </p:spPr>
        </p:pic>
        <p:sp>
          <p:nvSpPr>
            <p:cNvPr id="15" name="Freeform 14"/>
            <p:cNvSpPr/>
            <p:nvPr/>
          </p:nvSpPr>
          <p:spPr>
            <a:xfrm>
              <a:off x="4436777" y="2675575"/>
              <a:ext cx="382773" cy="444500"/>
            </a:xfrm>
            <a:custGeom>
              <a:avLst/>
              <a:gdLst>
                <a:gd name="connsiteX0" fmla="*/ 14473 w 471673"/>
                <a:gd name="connsiteY0" fmla="*/ 88900 h 469900"/>
                <a:gd name="connsiteX1" fmla="*/ 77973 w 471673"/>
                <a:gd name="connsiteY1" fmla="*/ 139700 h 469900"/>
                <a:gd name="connsiteX2" fmla="*/ 141473 w 471673"/>
                <a:gd name="connsiteY2" fmla="*/ 203200 h 469900"/>
                <a:gd name="connsiteX3" fmla="*/ 192273 w 471673"/>
                <a:gd name="connsiteY3" fmla="*/ 279400 h 469900"/>
                <a:gd name="connsiteX4" fmla="*/ 217673 w 471673"/>
                <a:gd name="connsiteY4" fmla="*/ 317500 h 469900"/>
                <a:gd name="connsiteX5" fmla="*/ 293873 w 471673"/>
                <a:gd name="connsiteY5" fmla="*/ 368300 h 469900"/>
                <a:gd name="connsiteX6" fmla="*/ 408173 w 471673"/>
                <a:gd name="connsiteY6" fmla="*/ 469900 h 469900"/>
                <a:gd name="connsiteX7" fmla="*/ 458973 w 471673"/>
                <a:gd name="connsiteY7" fmla="*/ 457200 h 469900"/>
                <a:gd name="connsiteX8" fmla="*/ 471673 w 471673"/>
                <a:gd name="connsiteY8" fmla="*/ 419100 h 469900"/>
                <a:gd name="connsiteX9" fmla="*/ 446273 w 471673"/>
                <a:gd name="connsiteY9" fmla="*/ 292100 h 469900"/>
                <a:gd name="connsiteX10" fmla="*/ 395473 w 471673"/>
                <a:gd name="connsiteY10" fmla="*/ 215900 h 469900"/>
                <a:gd name="connsiteX11" fmla="*/ 370073 w 471673"/>
                <a:gd name="connsiteY11" fmla="*/ 177800 h 469900"/>
                <a:gd name="connsiteX12" fmla="*/ 344673 w 471673"/>
                <a:gd name="connsiteY12" fmla="*/ 139700 h 469900"/>
                <a:gd name="connsiteX13" fmla="*/ 268473 w 471673"/>
                <a:gd name="connsiteY13" fmla="*/ 101600 h 469900"/>
                <a:gd name="connsiteX14" fmla="*/ 230373 w 471673"/>
                <a:gd name="connsiteY14" fmla="*/ 88900 h 469900"/>
                <a:gd name="connsiteX15" fmla="*/ 192273 w 471673"/>
                <a:gd name="connsiteY15" fmla="*/ 63500 h 469900"/>
                <a:gd name="connsiteX16" fmla="*/ 154173 w 471673"/>
                <a:gd name="connsiteY16" fmla="*/ 50800 h 469900"/>
                <a:gd name="connsiteX17" fmla="*/ 116073 w 471673"/>
                <a:gd name="connsiteY17" fmla="*/ 25400 h 469900"/>
                <a:gd name="connsiteX18" fmla="*/ 39873 w 471673"/>
                <a:gd name="connsiteY18" fmla="*/ 0 h 469900"/>
                <a:gd name="connsiteX19" fmla="*/ 1773 w 471673"/>
                <a:gd name="connsiteY19" fmla="*/ 12700 h 469900"/>
                <a:gd name="connsiteX20" fmla="*/ 14473 w 471673"/>
                <a:gd name="connsiteY20" fmla="*/ 88900 h 469900"/>
                <a:gd name="connsiteX21" fmla="*/ 14473 w 471673"/>
                <a:gd name="connsiteY21" fmla="*/ 88900 h 46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1673" h="469900">
                  <a:moveTo>
                    <a:pt x="14473" y="88900"/>
                  </a:moveTo>
                  <a:cubicBezTo>
                    <a:pt x="25056" y="97367"/>
                    <a:pt x="58806" y="120533"/>
                    <a:pt x="77973" y="139700"/>
                  </a:cubicBezTo>
                  <a:cubicBezTo>
                    <a:pt x="162640" y="224367"/>
                    <a:pt x="39873" y="135467"/>
                    <a:pt x="141473" y="203200"/>
                  </a:cubicBezTo>
                  <a:cubicBezTo>
                    <a:pt x="163792" y="270157"/>
                    <a:pt x="139422" y="215979"/>
                    <a:pt x="192273" y="279400"/>
                  </a:cubicBezTo>
                  <a:cubicBezTo>
                    <a:pt x="202044" y="291126"/>
                    <a:pt x="206186" y="307449"/>
                    <a:pt x="217673" y="317500"/>
                  </a:cubicBezTo>
                  <a:cubicBezTo>
                    <a:pt x="240647" y="337602"/>
                    <a:pt x="272287" y="346714"/>
                    <a:pt x="293873" y="368300"/>
                  </a:cubicBezTo>
                  <a:cubicBezTo>
                    <a:pt x="380866" y="455293"/>
                    <a:pt x="340185" y="424575"/>
                    <a:pt x="408173" y="469900"/>
                  </a:cubicBezTo>
                  <a:cubicBezTo>
                    <a:pt x="425106" y="465667"/>
                    <a:pt x="445343" y="468104"/>
                    <a:pt x="458973" y="457200"/>
                  </a:cubicBezTo>
                  <a:cubicBezTo>
                    <a:pt x="469426" y="448837"/>
                    <a:pt x="471673" y="432487"/>
                    <a:pt x="471673" y="419100"/>
                  </a:cubicBezTo>
                  <a:cubicBezTo>
                    <a:pt x="471673" y="402693"/>
                    <a:pt x="461913" y="320252"/>
                    <a:pt x="446273" y="292100"/>
                  </a:cubicBezTo>
                  <a:cubicBezTo>
                    <a:pt x="431448" y="265415"/>
                    <a:pt x="412406" y="241300"/>
                    <a:pt x="395473" y="215900"/>
                  </a:cubicBezTo>
                  <a:lnTo>
                    <a:pt x="370073" y="177800"/>
                  </a:lnTo>
                  <a:cubicBezTo>
                    <a:pt x="361606" y="165100"/>
                    <a:pt x="359153" y="144527"/>
                    <a:pt x="344673" y="139700"/>
                  </a:cubicBezTo>
                  <a:cubicBezTo>
                    <a:pt x="248908" y="107778"/>
                    <a:pt x="366950" y="150839"/>
                    <a:pt x="268473" y="101600"/>
                  </a:cubicBezTo>
                  <a:cubicBezTo>
                    <a:pt x="256499" y="95613"/>
                    <a:pt x="242347" y="94887"/>
                    <a:pt x="230373" y="88900"/>
                  </a:cubicBezTo>
                  <a:cubicBezTo>
                    <a:pt x="216721" y="82074"/>
                    <a:pt x="205925" y="70326"/>
                    <a:pt x="192273" y="63500"/>
                  </a:cubicBezTo>
                  <a:cubicBezTo>
                    <a:pt x="180299" y="57513"/>
                    <a:pt x="166147" y="56787"/>
                    <a:pt x="154173" y="50800"/>
                  </a:cubicBezTo>
                  <a:cubicBezTo>
                    <a:pt x="140521" y="43974"/>
                    <a:pt x="130021" y="31599"/>
                    <a:pt x="116073" y="25400"/>
                  </a:cubicBezTo>
                  <a:cubicBezTo>
                    <a:pt x="91607" y="14526"/>
                    <a:pt x="39873" y="0"/>
                    <a:pt x="39873" y="0"/>
                  </a:cubicBezTo>
                  <a:cubicBezTo>
                    <a:pt x="27173" y="4233"/>
                    <a:pt x="5451" y="-172"/>
                    <a:pt x="1773" y="12700"/>
                  </a:cubicBezTo>
                  <a:cubicBezTo>
                    <a:pt x="-5301" y="37460"/>
                    <a:pt x="10831" y="63408"/>
                    <a:pt x="14473" y="88900"/>
                  </a:cubicBezTo>
                  <a:lnTo>
                    <a:pt x="14473" y="88900"/>
                  </a:lnTo>
                  <a:close/>
                </a:path>
              </a:pathLst>
            </a:custGeom>
            <a:noFill/>
            <a:ln w="381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sp>
          <p:nvSpPr>
            <p:cNvPr id="35" name="Freeform 34"/>
            <p:cNvSpPr/>
            <p:nvPr/>
          </p:nvSpPr>
          <p:spPr>
            <a:xfrm>
              <a:off x="4320436" y="2921242"/>
              <a:ext cx="127306" cy="120629"/>
            </a:xfrm>
            <a:custGeom>
              <a:avLst/>
              <a:gdLst>
                <a:gd name="connsiteX0" fmla="*/ 38406 w 127306"/>
                <a:gd name="connsiteY0" fmla="*/ 6329 h 120629"/>
                <a:gd name="connsiteX1" fmla="*/ 306 w 127306"/>
                <a:gd name="connsiteY1" fmla="*/ 69829 h 120629"/>
                <a:gd name="connsiteX2" fmla="*/ 63806 w 127306"/>
                <a:gd name="connsiteY2" fmla="*/ 120629 h 120629"/>
                <a:gd name="connsiteX3" fmla="*/ 101906 w 127306"/>
                <a:gd name="connsiteY3" fmla="*/ 107929 h 120629"/>
                <a:gd name="connsiteX4" fmla="*/ 127306 w 127306"/>
                <a:gd name="connsiteY4" fmla="*/ 31729 h 120629"/>
                <a:gd name="connsiteX5" fmla="*/ 89206 w 127306"/>
                <a:gd name="connsiteY5" fmla="*/ 6329 h 120629"/>
                <a:gd name="connsiteX6" fmla="*/ 38406 w 127306"/>
                <a:gd name="connsiteY6" fmla="*/ 6329 h 12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06" h="120629">
                  <a:moveTo>
                    <a:pt x="38406" y="6329"/>
                  </a:moveTo>
                  <a:cubicBezTo>
                    <a:pt x="23589" y="16912"/>
                    <a:pt x="3368" y="45335"/>
                    <a:pt x="306" y="69829"/>
                  </a:cubicBezTo>
                  <a:cubicBezTo>
                    <a:pt x="-4290" y="106594"/>
                    <a:pt x="44046" y="114042"/>
                    <a:pt x="63806" y="120629"/>
                  </a:cubicBezTo>
                  <a:cubicBezTo>
                    <a:pt x="76506" y="116396"/>
                    <a:pt x="94125" y="118822"/>
                    <a:pt x="101906" y="107929"/>
                  </a:cubicBezTo>
                  <a:cubicBezTo>
                    <a:pt x="117468" y="86142"/>
                    <a:pt x="127306" y="31729"/>
                    <a:pt x="127306" y="31729"/>
                  </a:cubicBezTo>
                  <a:cubicBezTo>
                    <a:pt x="114606" y="23262"/>
                    <a:pt x="102858" y="13155"/>
                    <a:pt x="89206" y="6329"/>
                  </a:cubicBezTo>
                  <a:cubicBezTo>
                    <a:pt x="77232" y="342"/>
                    <a:pt x="53223" y="-4254"/>
                    <a:pt x="38406" y="6329"/>
                  </a:cubicBezTo>
                  <a:close/>
                </a:path>
              </a:pathLst>
            </a:custGeom>
            <a:noFill/>
            <a:ln w="381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grpSp>
      <p:sp>
        <p:nvSpPr>
          <p:cNvPr id="42" name="Rectangle 41"/>
          <p:cNvSpPr/>
          <p:nvPr/>
        </p:nvSpPr>
        <p:spPr>
          <a:xfrm>
            <a:off x="1498925" y="4707344"/>
            <a:ext cx="1801148" cy="892552"/>
          </a:xfrm>
          <a:prstGeom prst="rect">
            <a:avLst/>
          </a:prstGeom>
        </p:spPr>
        <p:txBody>
          <a:bodyPr wrap="square">
            <a:spAutoFit/>
          </a:bodyPr>
          <a:lstStyle/>
          <a:p>
            <a:pPr defTabSz="457200" eaLnBrk="1" fontAlgn="auto" hangingPunct="1">
              <a:spcBef>
                <a:spcPts val="0"/>
              </a:spcBef>
              <a:spcAft>
                <a:spcPts val="0"/>
              </a:spcAft>
            </a:pPr>
            <a:r>
              <a:rPr lang="en-US" b="0" dirty="0">
                <a:solidFill>
                  <a:prstClr val="black"/>
                </a:solidFill>
                <a:latin typeface="Arial" panose="020B0604020202020204"/>
                <a:cs typeface="Times New Roman" panose="02020603050405020304" pitchFamily="18" charset="0"/>
              </a:rPr>
              <a:t>Permits</a:t>
            </a:r>
          </a:p>
          <a:p>
            <a:pPr defTabSz="457200" eaLnBrk="1" fontAlgn="auto" hangingPunct="1">
              <a:spcBef>
                <a:spcPts val="0"/>
              </a:spcBef>
              <a:spcAft>
                <a:spcPts val="0"/>
              </a:spcAft>
            </a:pPr>
            <a:r>
              <a:rPr lang="en-US" sz="1600" b="0" dirty="0">
                <a:solidFill>
                  <a:prstClr val="black"/>
                </a:solidFill>
                <a:latin typeface="Arial" panose="020B0604020202020204"/>
                <a:cs typeface="Times New Roman" panose="02020603050405020304" pitchFamily="18" charset="0"/>
              </a:rPr>
              <a:t>Number: </a:t>
            </a:r>
            <a:r>
              <a:rPr lang="en-US" sz="1600" b="0" dirty="0" smtClean="0">
                <a:solidFill>
                  <a:srgbClr val="FF0000"/>
                </a:solidFill>
                <a:latin typeface="Arial" panose="020B0604020202020204"/>
                <a:cs typeface="Times New Roman" panose="02020603050405020304" pitchFamily="18" charset="0"/>
              </a:rPr>
              <a:t>118</a:t>
            </a:r>
            <a:endParaRPr lang="en-US" sz="1600" b="0" dirty="0">
              <a:solidFill>
                <a:srgbClr val="FF0000"/>
              </a:solidFill>
              <a:latin typeface="Arial" panose="020B0604020202020204"/>
              <a:cs typeface="Times New Roman" panose="02020603050405020304" pitchFamily="18" charset="0"/>
            </a:endParaRPr>
          </a:p>
          <a:p>
            <a:pPr defTabSz="457200" eaLnBrk="1" fontAlgn="auto" hangingPunct="1">
              <a:spcBef>
                <a:spcPts val="0"/>
              </a:spcBef>
              <a:spcAft>
                <a:spcPts val="0"/>
              </a:spcAft>
            </a:pPr>
            <a:r>
              <a:rPr lang="en-US" sz="1600" b="0" dirty="0">
                <a:solidFill>
                  <a:prstClr val="black"/>
                </a:solidFill>
                <a:latin typeface="Arial" panose="020B0604020202020204"/>
                <a:cs typeface="Times New Roman" panose="02020603050405020304" pitchFamily="18" charset="0"/>
              </a:rPr>
              <a:t>Total Acres: </a:t>
            </a:r>
            <a:r>
              <a:rPr lang="en-US" sz="1600" dirty="0" smtClean="0">
                <a:solidFill>
                  <a:srgbClr val="00B050"/>
                </a:solidFill>
                <a:latin typeface="Arial" panose="020B0604020202020204"/>
                <a:cs typeface="Times New Roman" panose="02020603050405020304" pitchFamily="18" charset="0"/>
              </a:rPr>
              <a:t>5329</a:t>
            </a:r>
            <a:endParaRPr lang="en-US" sz="1600" dirty="0">
              <a:solidFill>
                <a:srgbClr val="00B050"/>
              </a:solidFill>
              <a:latin typeface="Arial" panose="020B0604020202020204"/>
              <a:cs typeface="Times New Roman" panose="02020603050405020304" pitchFamily="18" charset="0"/>
            </a:endParaRPr>
          </a:p>
        </p:txBody>
      </p:sp>
      <p:grpSp>
        <p:nvGrpSpPr>
          <p:cNvPr id="48" name="Group 47"/>
          <p:cNvGrpSpPr>
            <a:grpSpLocks noChangeAspect="1"/>
          </p:cNvGrpSpPr>
          <p:nvPr/>
        </p:nvGrpSpPr>
        <p:grpSpPr>
          <a:xfrm>
            <a:off x="3204823" y="4599428"/>
            <a:ext cx="5760720" cy="1842350"/>
            <a:chOff x="3179102" y="4117587"/>
            <a:chExt cx="7836874" cy="2506329"/>
          </a:xfrm>
        </p:grpSpPr>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9102" y="4117587"/>
              <a:ext cx="7836874" cy="2506329"/>
            </a:xfrm>
            <a:prstGeom prst="rect">
              <a:avLst/>
            </a:prstGeom>
          </p:spPr>
        </p:pic>
        <p:sp>
          <p:nvSpPr>
            <p:cNvPr id="46" name="Rectangle 45"/>
            <p:cNvSpPr/>
            <p:nvPr/>
          </p:nvSpPr>
          <p:spPr>
            <a:xfrm>
              <a:off x="7073321" y="5378774"/>
              <a:ext cx="1749283" cy="723899"/>
            </a:xfrm>
            <a:prstGeom prst="rect">
              <a:avLst/>
            </a:prstGeom>
            <a:noFill/>
            <a:ln w="28575" cap="flat" cmpd="sng" algn="ctr">
              <a:solidFill>
                <a:srgbClr val="FF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sp>
          <p:nvSpPr>
            <p:cNvPr id="47" name="Oval 46"/>
            <p:cNvSpPr/>
            <p:nvPr/>
          </p:nvSpPr>
          <p:spPr>
            <a:xfrm>
              <a:off x="7625990" y="5373270"/>
              <a:ext cx="321972" cy="321972"/>
            </a:xfrm>
            <a:prstGeom prst="ellipse">
              <a:avLst/>
            </a:prstGeom>
            <a:noFill/>
            <a:ln w="57150" cap="flat" cmpd="sng" algn="ctr">
              <a:solidFill>
                <a:srgbClr val="00B0F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grpSp>
      <p:sp>
        <p:nvSpPr>
          <p:cNvPr id="28" name="TextBox 27"/>
          <p:cNvSpPr txBox="1"/>
          <p:nvPr/>
        </p:nvSpPr>
        <p:spPr>
          <a:xfrm>
            <a:off x="457200" y="5759129"/>
            <a:ext cx="2496196" cy="400110"/>
          </a:xfrm>
          <a:prstGeom prst="rect">
            <a:avLst/>
          </a:prstGeom>
          <a:noFill/>
        </p:spPr>
        <p:txBody>
          <a:bodyPr wrap="none" rtlCol="0">
            <a:spAutoFit/>
          </a:bodyPr>
          <a:lstStyle/>
          <a:p>
            <a:r>
              <a:rPr lang="en-US" dirty="0" smtClean="0">
                <a:latin typeface="+mn-lt"/>
              </a:rPr>
              <a:t>Northwesterly winds</a:t>
            </a:r>
            <a:endParaRPr lang="en-US" dirty="0">
              <a:latin typeface="+mn-lt"/>
            </a:endParaRPr>
          </a:p>
        </p:txBody>
      </p:sp>
    </p:spTree>
    <p:extLst>
      <p:ext uri="{BB962C8B-B14F-4D97-AF65-F5344CB8AC3E}">
        <p14:creationId xmlns:p14="http://schemas.microsoft.com/office/powerpoint/2010/main" val="15941789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F</a:t>
            </a:r>
            <a:r>
              <a:rPr lang="en-US" sz="3600" dirty="0" smtClean="0"/>
              <a:t>usion of low-cost sensor data improves simulated PM</a:t>
            </a:r>
            <a:r>
              <a:rPr lang="en-US" sz="3600" baseline="-25000" dirty="0" smtClean="0"/>
              <a:t>2.5</a:t>
            </a:r>
            <a:r>
              <a:rPr lang="en-US" sz="3600" dirty="0" smtClean="0"/>
              <a:t> fields</a:t>
            </a:r>
            <a:endParaRPr lang="en-US" sz="3600" dirty="0"/>
          </a:p>
        </p:txBody>
      </p:sp>
      <p:pic>
        <p:nvPicPr>
          <p:cNvPr id="4" name="Content Placeholder 3"/>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692284" y="1807109"/>
            <a:ext cx="4625975" cy="4625975"/>
          </a:xfrm>
          <a:prstGeom prst="rect">
            <a:avLst/>
          </a:prstGeom>
        </p:spPr>
      </p:pic>
      <p:sp>
        <p:nvSpPr>
          <p:cNvPr id="5" name="TextBox 4"/>
          <p:cNvSpPr txBox="1"/>
          <p:nvPr/>
        </p:nvSpPr>
        <p:spPr>
          <a:xfrm>
            <a:off x="827019" y="1499161"/>
            <a:ext cx="1564852" cy="369332"/>
          </a:xfrm>
          <a:prstGeom prst="rect">
            <a:avLst/>
          </a:prstGeom>
          <a:noFill/>
        </p:spPr>
        <p:txBody>
          <a:bodyPr wrap="none" rtlCol="0">
            <a:spAutoFit/>
          </a:bodyPr>
          <a:lstStyle/>
          <a:p>
            <a:r>
              <a:rPr lang="en-US" sz="1800" dirty="0" smtClean="0">
                <a:latin typeface="+mn-lt"/>
              </a:rPr>
              <a:t>Albany (BAM)</a:t>
            </a:r>
            <a:endParaRPr lang="en-US" sz="1800" dirty="0">
              <a:latin typeface="+mn-lt"/>
            </a:endParaRPr>
          </a:p>
        </p:txBody>
      </p:sp>
      <p:sp>
        <p:nvSpPr>
          <p:cNvPr id="6" name="TextBox 5"/>
          <p:cNvSpPr txBox="1"/>
          <p:nvPr/>
        </p:nvSpPr>
        <p:spPr>
          <a:xfrm>
            <a:off x="2733486" y="1499161"/>
            <a:ext cx="772969" cy="369332"/>
          </a:xfrm>
          <a:prstGeom prst="rect">
            <a:avLst/>
          </a:prstGeom>
          <a:noFill/>
        </p:spPr>
        <p:txBody>
          <a:bodyPr wrap="none" rtlCol="0">
            <a:spAutoFit/>
          </a:bodyPr>
          <a:lstStyle/>
          <a:p>
            <a:r>
              <a:rPr lang="en-US" sz="1800" dirty="0" smtClean="0">
                <a:latin typeface="+mn-lt"/>
              </a:rPr>
              <a:t>DCHS</a:t>
            </a:r>
            <a:endParaRPr lang="en-US" sz="1800" dirty="0">
              <a:latin typeface="+mn-lt"/>
            </a:endParaRPr>
          </a:p>
        </p:txBody>
      </p:sp>
      <p:sp>
        <p:nvSpPr>
          <p:cNvPr id="7" name="TextBox 6"/>
          <p:cNvSpPr txBox="1"/>
          <p:nvPr/>
        </p:nvSpPr>
        <p:spPr>
          <a:xfrm>
            <a:off x="4111723" y="1499161"/>
            <a:ext cx="824265" cy="369332"/>
          </a:xfrm>
          <a:prstGeom prst="rect">
            <a:avLst/>
          </a:prstGeom>
          <a:noFill/>
        </p:spPr>
        <p:txBody>
          <a:bodyPr wrap="none" rtlCol="0">
            <a:spAutoFit/>
          </a:bodyPr>
          <a:lstStyle/>
          <a:p>
            <a:r>
              <a:rPr lang="en-US" sz="1800" dirty="0" smtClean="0">
                <a:latin typeface="+mn-lt"/>
              </a:rPr>
              <a:t>WCHS</a:t>
            </a:r>
            <a:endParaRPr lang="en-US" sz="1800" dirty="0">
              <a:latin typeface="+mn-lt"/>
            </a:endParaRPr>
          </a:p>
        </p:txBody>
      </p:sp>
      <p:sp>
        <p:nvSpPr>
          <p:cNvPr id="9" name="TextBox 8"/>
          <p:cNvSpPr txBox="1"/>
          <p:nvPr/>
        </p:nvSpPr>
        <p:spPr>
          <a:xfrm>
            <a:off x="208577" y="3781542"/>
            <a:ext cx="463588" cy="369332"/>
          </a:xfrm>
          <a:prstGeom prst="rect">
            <a:avLst/>
          </a:prstGeom>
          <a:noFill/>
        </p:spPr>
        <p:txBody>
          <a:bodyPr wrap="none" rtlCol="0">
            <a:spAutoFit/>
          </a:bodyPr>
          <a:lstStyle/>
          <a:p>
            <a:r>
              <a:rPr lang="en-US" sz="1800" dirty="0" smtClean="0">
                <a:latin typeface="+mn-lt"/>
              </a:rPr>
              <a:t>DF</a:t>
            </a:r>
            <a:endParaRPr lang="en-US" sz="1800" dirty="0">
              <a:latin typeface="+mn-lt"/>
            </a:endParaRPr>
          </a:p>
        </p:txBody>
      </p:sp>
      <p:sp>
        <p:nvSpPr>
          <p:cNvPr id="10" name="TextBox 9"/>
          <p:cNvSpPr txBox="1"/>
          <p:nvPr/>
        </p:nvSpPr>
        <p:spPr>
          <a:xfrm>
            <a:off x="187891" y="5323218"/>
            <a:ext cx="553357" cy="369332"/>
          </a:xfrm>
          <a:prstGeom prst="rect">
            <a:avLst/>
          </a:prstGeom>
          <a:noFill/>
        </p:spPr>
        <p:txBody>
          <a:bodyPr wrap="none" rtlCol="0">
            <a:spAutoFit/>
          </a:bodyPr>
          <a:lstStyle/>
          <a:p>
            <a:r>
              <a:rPr lang="en-US" sz="1800" dirty="0" smtClean="0">
                <a:latin typeface="+mn-lt"/>
              </a:rPr>
              <a:t>DW</a:t>
            </a:r>
            <a:endParaRPr lang="en-US" sz="1800" dirty="0">
              <a:latin typeface="+mn-lt"/>
            </a:endParaRPr>
          </a:p>
        </p:txBody>
      </p:sp>
      <p:grpSp>
        <p:nvGrpSpPr>
          <p:cNvPr id="17" name="Group 16"/>
          <p:cNvGrpSpPr/>
          <p:nvPr/>
        </p:nvGrpSpPr>
        <p:grpSpPr>
          <a:xfrm>
            <a:off x="5385229" y="2066506"/>
            <a:ext cx="3527071" cy="4107180"/>
            <a:chOff x="3358055" y="1976386"/>
            <a:chExt cx="3527071" cy="4107180"/>
          </a:xfrm>
        </p:grpSpPr>
        <p:pic>
          <p:nvPicPr>
            <p:cNvPr id="11" name="Picture 10"/>
            <p:cNvPicPr/>
            <p:nvPr/>
          </p:nvPicPr>
          <p:blipFill rotWithShape="1">
            <a:blip r:embed="rId4" cstate="print">
              <a:extLst>
                <a:ext uri="{28A0092B-C50C-407E-A947-70E740481C1C}">
                  <a14:useLocalDpi xmlns:a14="http://schemas.microsoft.com/office/drawing/2010/main" val="0"/>
                </a:ext>
              </a:extLst>
            </a:blip>
            <a:srcRect r="41635"/>
            <a:stretch/>
          </p:blipFill>
          <p:spPr>
            <a:xfrm>
              <a:off x="3358055" y="1976386"/>
              <a:ext cx="3468989" cy="4107180"/>
            </a:xfrm>
            <a:prstGeom prst="rect">
              <a:avLst/>
            </a:prstGeom>
          </p:spPr>
        </p:pic>
        <p:pic>
          <p:nvPicPr>
            <p:cNvPr id="12" name="Picture 11"/>
            <p:cNvPicPr/>
            <p:nvPr/>
          </p:nvPicPr>
          <p:blipFill rotWithShape="1">
            <a:blip r:embed="rId4" cstate="print">
              <a:extLst>
                <a:ext uri="{28A0092B-C50C-407E-A947-70E740481C1C}">
                  <a14:useLocalDpi xmlns:a14="http://schemas.microsoft.com/office/drawing/2010/main" val="0"/>
                </a:ext>
              </a:extLst>
            </a:blip>
            <a:srcRect l="79698" t="2533" r="5362" b="86452"/>
            <a:stretch/>
          </p:blipFill>
          <p:spPr>
            <a:xfrm>
              <a:off x="5929478" y="2103767"/>
              <a:ext cx="888042" cy="452438"/>
            </a:xfrm>
            <a:prstGeom prst="rect">
              <a:avLst/>
            </a:prstGeom>
          </p:spPr>
        </p:pic>
        <p:pic>
          <p:nvPicPr>
            <p:cNvPr id="15" name="Picture 14"/>
            <p:cNvPicPr/>
            <p:nvPr/>
          </p:nvPicPr>
          <p:blipFill rotWithShape="1">
            <a:blip r:embed="rId4" cstate="print">
              <a:extLst>
                <a:ext uri="{28A0092B-C50C-407E-A947-70E740481C1C}">
                  <a14:useLocalDpi xmlns:a14="http://schemas.microsoft.com/office/drawing/2010/main" val="0"/>
                </a:ext>
              </a:extLst>
            </a:blip>
            <a:srcRect l="79698" t="2533" r="5362" b="86452"/>
            <a:stretch/>
          </p:blipFill>
          <p:spPr>
            <a:xfrm>
              <a:off x="5963281" y="3555323"/>
              <a:ext cx="888042" cy="452438"/>
            </a:xfrm>
            <a:prstGeom prst="rect">
              <a:avLst/>
            </a:prstGeom>
          </p:spPr>
        </p:pic>
        <p:pic>
          <p:nvPicPr>
            <p:cNvPr id="16" name="Picture 15"/>
            <p:cNvPicPr/>
            <p:nvPr/>
          </p:nvPicPr>
          <p:blipFill rotWithShape="1">
            <a:blip r:embed="rId4" cstate="print">
              <a:extLst>
                <a:ext uri="{28A0092B-C50C-407E-A947-70E740481C1C}">
                  <a14:useLocalDpi xmlns:a14="http://schemas.microsoft.com/office/drawing/2010/main" val="0"/>
                </a:ext>
              </a:extLst>
            </a:blip>
            <a:srcRect l="79698" t="2533" r="5362" b="86452"/>
            <a:stretch/>
          </p:blipFill>
          <p:spPr>
            <a:xfrm>
              <a:off x="5997084" y="5006879"/>
              <a:ext cx="888042" cy="452438"/>
            </a:xfrm>
            <a:prstGeom prst="rect">
              <a:avLst/>
            </a:prstGeom>
          </p:spPr>
        </p:pic>
      </p:grpSp>
      <p:sp>
        <p:nvSpPr>
          <p:cNvPr id="8" name="TextBox 7"/>
          <p:cNvSpPr txBox="1"/>
          <p:nvPr/>
        </p:nvSpPr>
        <p:spPr>
          <a:xfrm>
            <a:off x="167181" y="2477048"/>
            <a:ext cx="639919" cy="369332"/>
          </a:xfrm>
          <a:prstGeom prst="rect">
            <a:avLst/>
          </a:prstGeom>
          <a:noFill/>
        </p:spPr>
        <p:txBody>
          <a:bodyPr wrap="none" rtlCol="0">
            <a:spAutoFit/>
          </a:bodyPr>
          <a:lstStyle/>
          <a:p>
            <a:r>
              <a:rPr lang="en-US" sz="1800" dirty="0" smtClean="0">
                <a:latin typeface="+mn-lt"/>
              </a:rPr>
              <a:t>Sim.</a:t>
            </a:r>
            <a:endParaRPr lang="en-US" sz="1800" dirty="0">
              <a:latin typeface="+mn-lt"/>
            </a:endParaRPr>
          </a:p>
        </p:txBody>
      </p:sp>
      <p:sp>
        <p:nvSpPr>
          <p:cNvPr id="21" name="TextBox 20"/>
          <p:cNvSpPr txBox="1"/>
          <p:nvPr/>
        </p:nvSpPr>
        <p:spPr>
          <a:xfrm>
            <a:off x="5843362" y="2138158"/>
            <a:ext cx="888385" cy="369332"/>
          </a:xfrm>
          <a:prstGeom prst="rect">
            <a:avLst/>
          </a:prstGeom>
          <a:solidFill>
            <a:schemeClr val="bg1"/>
          </a:solidFill>
        </p:spPr>
        <p:txBody>
          <a:bodyPr wrap="none" rtlCol="0">
            <a:spAutoFit/>
          </a:bodyPr>
          <a:lstStyle/>
          <a:p>
            <a:r>
              <a:rPr lang="en-US" sz="1800" dirty="0" smtClean="0">
                <a:latin typeface="+mn-lt"/>
              </a:rPr>
              <a:t>Albany</a:t>
            </a:r>
            <a:endParaRPr lang="en-US" sz="1800" dirty="0">
              <a:latin typeface="+mn-lt"/>
            </a:endParaRPr>
          </a:p>
        </p:txBody>
      </p:sp>
      <p:sp>
        <p:nvSpPr>
          <p:cNvPr id="22" name="TextBox 21"/>
          <p:cNvSpPr txBox="1"/>
          <p:nvPr/>
        </p:nvSpPr>
        <p:spPr>
          <a:xfrm>
            <a:off x="5843362" y="3596876"/>
            <a:ext cx="772969" cy="369332"/>
          </a:xfrm>
          <a:prstGeom prst="rect">
            <a:avLst/>
          </a:prstGeom>
          <a:solidFill>
            <a:schemeClr val="bg1"/>
          </a:solidFill>
        </p:spPr>
        <p:txBody>
          <a:bodyPr wrap="none" rtlCol="0">
            <a:spAutoFit/>
          </a:bodyPr>
          <a:lstStyle/>
          <a:p>
            <a:r>
              <a:rPr lang="en-US" sz="1800" dirty="0" smtClean="0">
                <a:latin typeface="+mn-lt"/>
              </a:rPr>
              <a:t>DCHS</a:t>
            </a:r>
            <a:endParaRPr lang="en-US" sz="1800" dirty="0">
              <a:latin typeface="+mn-lt"/>
            </a:endParaRPr>
          </a:p>
        </p:txBody>
      </p:sp>
      <p:sp>
        <p:nvSpPr>
          <p:cNvPr id="23" name="TextBox 22"/>
          <p:cNvSpPr txBox="1"/>
          <p:nvPr/>
        </p:nvSpPr>
        <p:spPr>
          <a:xfrm>
            <a:off x="5853026" y="5031210"/>
            <a:ext cx="824265" cy="369332"/>
          </a:xfrm>
          <a:prstGeom prst="rect">
            <a:avLst/>
          </a:prstGeom>
          <a:solidFill>
            <a:schemeClr val="bg1"/>
          </a:solidFill>
        </p:spPr>
        <p:txBody>
          <a:bodyPr wrap="none" rtlCol="0">
            <a:spAutoFit/>
          </a:bodyPr>
          <a:lstStyle/>
          <a:p>
            <a:r>
              <a:rPr lang="en-US" sz="1800" dirty="0" smtClean="0">
                <a:latin typeface="+mn-lt"/>
              </a:rPr>
              <a:t>WCHS</a:t>
            </a:r>
            <a:endParaRPr lang="en-US" sz="1800" dirty="0">
              <a:latin typeface="+mn-lt"/>
            </a:endParaRPr>
          </a:p>
        </p:txBody>
      </p:sp>
    </p:spTree>
    <p:extLst>
      <p:ext uri="{BB962C8B-B14F-4D97-AF65-F5344CB8AC3E}">
        <p14:creationId xmlns:p14="http://schemas.microsoft.com/office/powerpoint/2010/main" val="27156226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pPr>
              <a:spcAft>
                <a:spcPts val="1200"/>
              </a:spcAft>
            </a:pPr>
            <a:r>
              <a:rPr lang="en-US" sz="2000" dirty="0"/>
              <a:t>Due to the shortage of monitoring sites in Southwestern Georgia, the severe impact of prescribed fires on local air quality and public health may be missed</a:t>
            </a:r>
            <a:r>
              <a:rPr lang="en-US" sz="2000" dirty="0" smtClean="0"/>
              <a:t>.</a:t>
            </a:r>
            <a:endParaRPr lang="en-US" sz="2000" dirty="0"/>
          </a:p>
          <a:p>
            <a:pPr>
              <a:spcAft>
                <a:spcPts val="1200"/>
              </a:spcAft>
            </a:pPr>
            <a:r>
              <a:rPr lang="en-US" sz="2000" dirty="0"/>
              <a:t>PM</a:t>
            </a:r>
            <a:r>
              <a:rPr lang="en-US" sz="2000" baseline="-25000" dirty="0"/>
              <a:t>2.5</a:t>
            </a:r>
            <a:r>
              <a:rPr lang="en-US" sz="2000" dirty="0"/>
              <a:t> concentrations in Southwestern Georgia are not homogeneous; the spatial variation cannot be captured </a:t>
            </a:r>
            <a:r>
              <a:rPr lang="en-US" sz="2000" dirty="0" smtClean="0"/>
              <a:t>with </a:t>
            </a:r>
            <a:r>
              <a:rPr lang="en-US" sz="2000" dirty="0"/>
              <a:t>4-km resolution model simulations. </a:t>
            </a:r>
          </a:p>
          <a:p>
            <a:pPr>
              <a:spcAft>
                <a:spcPts val="1200"/>
              </a:spcAft>
            </a:pPr>
            <a:r>
              <a:rPr lang="en-US" sz="2000" dirty="0" smtClean="0"/>
              <a:t>Finer </a:t>
            </a:r>
            <a:r>
              <a:rPr lang="en-US" sz="2000" dirty="0"/>
              <a:t>resolution together with better knowledge of start and end times of the burns could improve the simulations. However, the uncertainties in wind speed and direction would still limit the accuracy.</a:t>
            </a:r>
          </a:p>
          <a:p>
            <a:pPr>
              <a:spcAft>
                <a:spcPts val="1200"/>
              </a:spcAft>
            </a:pPr>
            <a:r>
              <a:rPr lang="en-US" sz="2000" dirty="0" smtClean="0"/>
              <a:t>Low-cost sensors could be used to detect prescribed fire impacts and provide spatial and temporal information missed by the simulations. </a:t>
            </a:r>
          </a:p>
          <a:p>
            <a:endParaRPr lang="en-US" dirty="0"/>
          </a:p>
        </p:txBody>
      </p:sp>
    </p:spTree>
    <p:extLst>
      <p:ext uri="{BB962C8B-B14F-4D97-AF65-F5344CB8AC3E}">
        <p14:creationId xmlns:p14="http://schemas.microsoft.com/office/powerpoint/2010/main" val="3939433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2151" y="1847073"/>
            <a:ext cx="2857500" cy="189547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870" y="1715818"/>
            <a:ext cx="2253082" cy="2157984"/>
          </a:xfrm>
          <a:prstGeom prst="rect">
            <a:avLst/>
          </a:prstGeom>
        </p:spPr>
      </p:pic>
      <p:sp>
        <p:nvSpPr>
          <p:cNvPr id="2" name="Title 1"/>
          <p:cNvSpPr>
            <a:spLocks noGrp="1"/>
          </p:cNvSpPr>
          <p:nvPr>
            <p:ph type="title"/>
          </p:nvPr>
        </p:nvSpPr>
        <p:spPr/>
        <p:txBody>
          <a:bodyPr>
            <a:normAutofit/>
          </a:bodyPr>
          <a:lstStyle/>
          <a:p>
            <a:r>
              <a:rPr lang="en-US" sz="3600" dirty="0" smtClean="0"/>
              <a:t>Acknowledgements</a:t>
            </a:r>
            <a:endParaRPr lang="en-US" sz="3600" dirty="0"/>
          </a:p>
        </p:txBody>
      </p:sp>
      <p:sp>
        <p:nvSpPr>
          <p:cNvPr id="4" name="Content Placeholder 3"/>
          <p:cNvSpPr>
            <a:spLocks noGrp="1"/>
          </p:cNvSpPr>
          <p:nvPr>
            <p:ph sz="half" idx="1"/>
          </p:nvPr>
        </p:nvSpPr>
        <p:spPr>
          <a:xfrm>
            <a:off x="457200" y="1773936"/>
            <a:ext cx="3248025" cy="4623816"/>
          </a:xfrm>
        </p:spPr>
        <p:txBody>
          <a:bodyPr/>
          <a:lstStyle/>
          <a:p>
            <a:endParaRPr lang="en-US" dirty="0" smtClean="0"/>
          </a:p>
          <a:p>
            <a:endParaRPr lang="en-US" dirty="0" smtClean="0"/>
          </a:p>
          <a:p>
            <a:endParaRPr lang="en-US" dirty="0" smtClean="0"/>
          </a:p>
          <a:p>
            <a:endParaRPr lang="en-US" dirty="0"/>
          </a:p>
        </p:txBody>
      </p:sp>
      <p:sp>
        <p:nvSpPr>
          <p:cNvPr id="5" name="Content Placeholder 4"/>
          <p:cNvSpPr>
            <a:spLocks noGrp="1"/>
          </p:cNvSpPr>
          <p:nvPr>
            <p:ph sz="half" idx="2"/>
          </p:nvPr>
        </p:nvSpPr>
        <p:spPr>
          <a:xfrm>
            <a:off x="4610100" y="1773936"/>
            <a:ext cx="4076700" cy="4623816"/>
          </a:xfrm>
        </p:spPr>
        <p:txBody>
          <a:bodyPr/>
          <a:lstStyle/>
          <a:p>
            <a:r>
              <a:rPr lang="en-US" sz="2000" dirty="0"/>
              <a:t>Dan Chan (</a:t>
            </a:r>
            <a:r>
              <a:rPr lang="en-US" sz="2000" dirty="0" err="1"/>
              <a:t>GaFC</a:t>
            </a:r>
            <a:r>
              <a:rPr lang="en-US" sz="2000" dirty="0"/>
              <a:t>)</a:t>
            </a:r>
          </a:p>
          <a:p>
            <a:endParaRPr lang="en-US" sz="2000" dirty="0"/>
          </a:p>
          <a:p>
            <a:r>
              <a:rPr lang="en-US" sz="2000" dirty="0"/>
              <a:t>Jim Boylan (</a:t>
            </a:r>
            <a:r>
              <a:rPr lang="en-US" sz="2000" dirty="0" err="1" smtClean="0"/>
              <a:t>GaDNR</a:t>
            </a:r>
            <a:r>
              <a:rPr lang="en-US" sz="2000" dirty="0" smtClean="0"/>
              <a:t>)</a:t>
            </a:r>
          </a:p>
          <a:p>
            <a:endParaRPr lang="en-US" sz="2000" dirty="0"/>
          </a:p>
          <a:p>
            <a:r>
              <a:rPr lang="en-US" sz="2000" dirty="0" err="1" smtClean="0"/>
              <a:t>Rish</a:t>
            </a:r>
            <a:r>
              <a:rPr lang="en-US" sz="2000" dirty="0" smtClean="0"/>
              <a:t> </a:t>
            </a:r>
            <a:r>
              <a:rPr lang="en-US" sz="2000" dirty="0"/>
              <a:t>Vaidyanathan (CDC)</a:t>
            </a:r>
          </a:p>
          <a:p>
            <a:endParaRPr lang="en-US" sz="2000" dirty="0"/>
          </a:p>
          <a:p>
            <a:r>
              <a:rPr lang="en-US" sz="2000" dirty="0"/>
              <a:t>Scott Goodrick (USFS)</a:t>
            </a:r>
          </a:p>
          <a:p>
            <a:pPr marL="119062" indent="0">
              <a:buNone/>
            </a:pPr>
            <a:endParaRPr lang="en-US" sz="2000" dirty="0"/>
          </a:p>
          <a:p>
            <a:r>
              <a:rPr lang="en-US" sz="2000" dirty="0"/>
              <a:t>Susan O’Neill (USFS)</a:t>
            </a:r>
          </a:p>
          <a:p>
            <a:endParaRPr lang="en-US" sz="2000" dirty="0"/>
          </a:p>
          <a:p>
            <a:r>
              <a:rPr lang="en-US" sz="2000" dirty="0"/>
              <a:t>Fernando </a:t>
            </a:r>
            <a:r>
              <a:rPr lang="en-US" sz="2000" dirty="0" smtClean="0"/>
              <a:t>Garcia-Menendez </a:t>
            </a:r>
            <a:r>
              <a:rPr lang="en-US" sz="2000" dirty="0"/>
              <a:t>(NCSU</a:t>
            </a:r>
            <a:r>
              <a:rPr lang="en-US" sz="2000" dirty="0" smtClean="0"/>
              <a:t>)</a:t>
            </a:r>
          </a:p>
          <a:p>
            <a:endParaRPr lang="en-US" sz="2000" dirty="0"/>
          </a:p>
          <a:p>
            <a:r>
              <a:rPr lang="en-US" sz="2000" dirty="0" smtClean="0"/>
              <a:t>Yufei </a:t>
            </a:r>
            <a:r>
              <a:rPr lang="en-US" sz="2000" dirty="0"/>
              <a:t>Zou (</a:t>
            </a:r>
            <a:r>
              <a:rPr lang="en-US" sz="2000" dirty="0" smtClean="0"/>
              <a:t>UW)</a:t>
            </a:r>
            <a:endParaRPr lang="en-US" sz="2000" dirty="0"/>
          </a:p>
          <a:p>
            <a:endParaRPr lang="en-US" sz="2000" dirty="0"/>
          </a:p>
          <a:p>
            <a:endParaRPr lang="en-US" sz="20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146" y="3841378"/>
            <a:ext cx="1805654" cy="175479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8654" y="3812547"/>
            <a:ext cx="1719263" cy="189118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856" y="5802566"/>
            <a:ext cx="2743200" cy="857250"/>
          </a:xfrm>
          <a:prstGeom prst="rect">
            <a:avLst/>
          </a:prstGeom>
        </p:spPr>
      </p:pic>
    </p:spTree>
    <p:extLst>
      <p:ext uri="{BB962C8B-B14F-4D97-AF65-F5344CB8AC3E}">
        <p14:creationId xmlns:p14="http://schemas.microsoft.com/office/powerpoint/2010/main" val="18600219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 y="1601406"/>
            <a:ext cx="9144000" cy="5143500"/>
          </a:xfrm>
          <a:prstGeom prst="rect">
            <a:avLst/>
          </a:prstGeom>
        </p:spPr>
      </p:pic>
      <p:sp>
        <p:nvSpPr>
          <p:cNvPr id="2" name="Title 1"/>
          <p:cNvSpPr>
            <a:spLocks noGrp="1"/>
          </p:cNvSpPr>
          <p:nvPr>
            <p:ph type="title"/>
          </p:nvPr>
        </p:nvSpPr>
        <p:spPr/>
        <p:txBody>
          <a:bodyPr/>
          <a:lstStyle/>
          <a:p>
            <a:r>
              <a:rPr lang="en-US" dirty="0" smtClean="0"/>
              <a:t>Questions?</a:t>
            </a:r>
            <a:endParaRPr lang="en-US" dirty="0"/>
          </a:p>
        </p:txBody>
      </p:sp>
      <p:sp>
        <p:nvSpPr>
          <p:cNvPr id="5" name="TextBox 4"/>
          <p:cNvSpPr txBox="1"/>
          <p:nvPr/>
        </p:nvSpPr>
        <p:spPr>
          <a:xfrm>
            <a:off x="2889504" y="5291328"/>
            <a:ext cx="3450336" cy="830997"/>
          </a:xfrm>
          <a:prstGeom prst="rect">
            <a:avLst/>
          </a:prstGeom>
          <a:noFill/>
        </p:spPr>
        <p:txBody>
          <a:bodyPr wrap="square" rtlCol="0">
            <a:spAutoFit/>
          </a:bodyPr>
          <a:lstStyle/>
          <a:p>
            <a:r>
              <a:rPr lang="en-US" sz="2800" dirty="0">
                <a:solidFill>
                  <a:srgbClr val="FFC000"/>
                </a:solidFill>
                <a:latin typeface="+mn-lt"/>
              </a:rPr>
              <a:t>odman@gatech.edu</a:t>
            </a:r>
          </a:p>
          <a:p>
            <a:endParaRPr lang="en-US" dirty="0"/>
          </a:p>
        </p:txBody>
      </p:sp>
    </p:spTree>
    <p:extLst>
      <p:ext uri="{BB962C8B-B14F-4D97-AF65-F5344CB8AC3E}">
        <p14:creationId xmlns:p14="http://schemas.microsoft.com/office/powerpoint/2010/main" val="36901169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743" y="1601682"/>
            <a:ext cx="4750575" cy="5120640"/>
          </a:xfrm>
          <a:prstGeom prst="rect">
            <a:avLst/>
          </a:prstGeom>
        </p:spPr>
      </p:pic>
      <p:sp>
        <p:nvSpPr>
          <p:cNvPr id="8" name="Title 7"/>
          <p:cNvSpPr>
            <a:spLocks noGrp="1"/>
          </p:cNvSpPr>
          <p:nvPr>
            <p:ph type="title"/>
          </p:nvPr>
        </p:nvSpPr>
        <p:spPr/>
        <p:txBody>
          <a:bodyPr>
            <a:noAutofit/>
          </a:bodyPr>
          <a:lstStyle/>
          <a:p>
            <a:r>
              <a:rPr lang="en-US" sz="3200" dirty="0" smtClean="0"/>
              <a:t>Method to </a:t>
            </a:r>
            <a:r>
              <a:rPr lang="en-US" sz="3200" dirty="0"/>
              <a:t>identify </a:t>
            </a:r>
            <a:r>
              <a:rPr lang="en-US" sz="3200" dirty="0" smtClean="0"/>
              <a:t>days when prescribed fire may have acute </a:t>
            </a:r>
            <a:r>
              <a:rPr lang="en-US" sz="3200" dirty="0"/>
              <a:t>health </a:t>
            </a:r>
            <a:r>
              <a:rPr lang="en-US" sz="3200" dirty="0" smtClean="0"/>
              <a:t>impacts.</a:t>
            </a:r>
            <a:endParaRPr lang="en-US" sz="3200" dirty="0"/>
          </a:p>
        </p:txBody>
      </p:sp>
      <p:sp>
        <p:nvSpPr>
          <p:cNvPr id="10" name="Content Placeholder 9"/>
          <p:cNvSpPr>
            <a:spLocks noGrp="1"/>
          </p:cNvSpPr>
          <p:nvPr>
            <p:ph sz="half" idx="2"/>
          </p:nvPr>
        </p:nvSpPr>
        <p:spPr>
          <a:xfrm>
            <a:off x="5023104" y="1773936"/>
            <a:ext cx="3663696" cy="4623816"/>
          </a:xfrm>
        </p:spPr>
        <p:txBody>
          <a:bodyPr/>
          <a:lstStyle/>
          <a:p>
            <a:r>
              <a:rPr lang="en-US" sz="2000" dirty="0"/>
              <a:t>Red dots represent days with high </a:t>
            </a:r>
            <a:r>
              <a:rPr lang="en-US" sz="2000" dirty="0" smtClean="0"/>
              <a:t>observed PM2.5 </a:t>
            </a:r>
            <a:r>
              <a:rPr lang="en-US" sz="2000" dirty="0"/>
              <a:t>concentrations (95th </a:t>
            </a:r>
            <a:r>
              <a:rPr lang="en-US" sz="2000" dirty="0" smtClean="0"/>
              <a:t>percentile) due </a:t>
            </a:r>
            <a:r>
              <a:rPr lang="en-US" sz="2000" dirty="0"/>
              <a:t>to </a:t>
            </a:r>
            <a:r>
              <a:rPr lang="en-US" sz="2000" dirty="0" smtClean="0"/>
              <a:t>prescribed fire </a:t>
            </a:r>
            <a:r>
              <a:rPr lang="en-US" sz="2000" dirty="0"/>
              <a:t>impacts. </a:t>
            </a:r>
            <a:endParaRPr lang="en-US" sz="2000" dirty="0" smtClean="0"/>
          </a:p>
          <a:p>
            <a:endParaRPr lang="en-US" sz="2000" dirty="0" smtClean="0"/>
          </a:p>
          <a:p>
            <a:r>
              <a:rPr lang="en-US" sz="2000" dirty="0" smtClean="0"/>
              <a:t>Future </a:t>
            </a:r>
            <a:r>
              <a:rPr lang="en-US" sz="2000" dirty="0"/>
              <a:t>epidemiological studies could focus on these days to find the relationship between short-term high-level PM2.5 exposures due to prescribed fire and health impacts over a series of single-day lags. </a:t>
            </a:r>
          </a:p>
          <a:p>
            <a:endParaRPr lang="en-US" dirty="0"/>
          </a:p>
        </p:txBody>
      </p:sp>
    </p:spTree>
    <p:extLst>
      <p:ext uri="{BB962C8B-B14F-4D97-AF65-F5344CB8AC3E}">
        <p14:creationId xmlns:p14="http://schemas.microsoft.com/office/powerpoint/2010/main" val="33945186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5"/>
          <p:cNvGrpSpPr>
            <a:grpSpLocks/>
          </p:cNvGrpSpPr>
          <p:nvPr/>
        </p:nvGrpSpPr>
        <p:grpSpPr bwMode="auto">
          <a:xfrm>
            <a:off x="332486" y="2450656"/>
            <a:ext cx="4941888" cy="3154362"/>
            <a:chOff x="306292" y="1742047"/>
            <a:chExt cx="6590379" cy="4206240"/>
          </a:xfrm>
        </p:grpSpPr>
        <p:pic>
          <p:nvPicPr>
            <p:cNvPr id="14343" name="Picture 11"/>
            <p:cNvPicPr>
              <a:picLocks noChangeAspect="1"/>
            </p:cNvPicPr>
            <p:nvPr/>
          </p:nvPicPr>
          <p:blipFill>
            <a:blip r:embed="rId3">
              <a:extLst>
                <a:ext uri="{28A0092B-C50C-407E-A947-70E740481C1C}">
                  <a14:useLocalDpi xmlns:a14="http://schemas.microsoft.com/office/drawing/2010/main" val="0"/>
                </a:ext>
              </a:extLst>
            </a:blip>
            <a:srcRect t="10352"/>
            <a:stretch>
              <a:fillRect/>
            </a:stretch>
          </p:blipFill>
          <p:spPr bwMode="auto">
            <a:xfrm>
              <a:off x="306292" y="1742047"/>
              <a:ext cx="6071858" cy="420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flipH="1">
              <a:off x="4838898" y="4030394"/>
              <a:ext cx="882809" cy="2921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345" name="TextBox 4"/>
            <p:cNvSpPr txBox="1">
              <a:spLocks noChangeArrowheads="1"/>
            </p:cNvSpPr>
            <p:nvPr/>
          </p:nvSpPr>
          <p:spPr bwMode="auto">
            <a:xfrm>
              <a:off x="5705621" y="3845168"/>
              <a:ext cx="1191050" cy="45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rgbClr val="CC3300"/>
                  </a:solidFill>
                  <a:latin typeface="Times New Roman" panose="02020603050405020304" pitchFamily="18" charset="0"/>
                </a:defRPr>
              </a:lvl1pPr>
              <a:lvl2pPr marL="742950" indent="-285750">
                <a:defRPr sz="2000" b="1">
                  <a:solidFill>
                    <a:srgbClr val="CC3300"/>
                  </a:solidFill>
                  <a:latin typeface="Times New Roman" panose="02020603050405020304" pitchFamily="18" charset="0"/>
                </a:defRPr>
              </a:lvl2pPr>
              <a:lvl3pPr marL="1143000" indent="-228600">
                <a:defRPr sz="2000" b="1">
                  <a:solidFill>
                    <a:srgbClr val="CC3300"/>
                  </a:solidFill>
                  <a:latin typeface="Times New Roman" panose="02020603050405020304" pitchFamily="18" charset="0"/>
                </a:defRPr>
              </a:lvl3pPr>
              <a:lvl4pPr marL="1600200" indent="-228600">
                <a:defRPr sz="2000" b="1">
                  <a:solidFill>
                    <a:srgbClr val="CC3300"/>
                  </a:solidFill>
                  <a:latin typeface="Times New Roman" panose="02020603050405020304" pitchFamily="18" charset="0"/>
                </a:defRPr>
              </a:lvl4pPr>
              <a:lvl5pPr marL="2057400" indent="-228600">
                <a:defRPr sz="2000" b="1">
                  <a:solidFill>
                    <a:srgbClr val="CC3300"/>
                  </a:solidFill>
                  <a:latin typeface="Times New Roman" panose="02020603050405020304" pitchFamily="18" charset="0"/>
                </a:defRPr>
              </a:lvl5pPr>
              <a:lvl6pPr marL="2514600" indent="-228600" eaLnBrk="0" fontAlgn="base" hangingPunct="0">
                <a:spcBef>
                  <a:spcPct val="0"/>
                </a:spcBef>
                <a:spcAft>
                  <a:spcPct val="0"/>
                </a:spcAft>
                <a:defRPr sz="2000" b="1">
                  <a:solidFill>
                    <a:srgbClr val="CC3300"/>
                  </a:solidFill>
                  <a:latin typeface="Times New Roman" panose="02020603050405020304" pitchFamily="18" charset="0"/>
                </a:defRPr>
              </a:lvl6pPr>
              <a:lvl7pPr marL="2971800" indent="-228600" eaLnBrk="0" fontAlgn="base" hangingPunct="0">
                <a:spcBef>
                  <a:spcPct val="0"/>
                </a:spcBef>
                <a:spcAft>
                  <a:spcPct val="0"/>
                </a:spcAft>
                <a:defRPr sz="2000" b="1">
                  <a:solidFill>
                    <a:srgbClr val="CC3300"/>
                  </a:solidFill>
                  <a:latin typeface="Times New Roman" panose="02020603050405020304" pitchFamily="18" charset="0"/>
                </a:defRPr>
              </a:lvl7pPr>
              <a:lvl8pPr marL="3429000" indent="-228600" eaLnBrk="0" fontAlgn="base" hangingPunct="0">
                <a:spcBef>
                  <a:spcPct val="0"/>
                </a:spcBef>
                <a:spcAft>
                  <a:spcPct val="0"/>
                </a:spcAft>
                <a:defRPr sz="2000" b="1">
                  <a:solidFill>
                    <a:srgbClr val="CC3300"/>
                  </a:solidFill>
                  <a:latin typeface="Times New Roman" panose="02020603050405020304" pitchFamily="18" charset="0"/>
                </a:defRPr>
              </a:lvl8pPr>
              <a:lvl9pPr marL="3886200" indent="-228600" eaLnBrk="0" fontAlgn="base" hangingPunct="0">
                <a:spcBef>
                  <a:spcPct val="0"/>
                </a:spcBef>
                <a:spcAft>
                  <a:spcPct val="0"/>
                </a:spcAft>
                <a:defRPr sz="2000" b="1">
                  <a:solidFill>
                    <a:srgbClr val="CC3300"/>
                  </a:solidFill>
                  <a:latin typeface="Times New Roman" panose="02020603050405020304" pitchFamily="18" charset="0"/>
                </a:defRPr>
              </a:lvl9pPr>
            </a:lstStyle>
            <a:p>
              <a:r>
                <a:rPr lang="en-US" altLang="en-US" sz="1600">
                  <a:solidFill>
                    <a:srgbClr val="FF0000"/>
                  </a:solidFill>
                </a:rPr>
                <a:t>Georgia</a:t>
              </a:r>
              <a:endParaRPr lang="en-US" altLang="en-US" sz="1500">
                <a:solidFill>
                  <a:srgbClr val="FF0000"/>
                </a:solidFill>
              </a:endParaRPr>
            </a:p>
          </p:txBody>
        </p:sp>
      </p:grpSp>
      <p:sp>
        <p:nvSpPr>
          <p:cNvPr id="2" name="Title 1"/>
          <p:cNvSpPr>
            <a:spLocks noGrp="1"/>
          </p:cNvSpPr>
          <p:nvPr>
            <p:ph type="title"/>
          </p:nvPr>
        </p:nvSpPr>
        <p:spPr>
          <a:xfrm>
            <a:off x="486114" y="331113"/>
            <a:ext cx="8431306" cy="939546"/>
          </a:xfrm>
        </p:spPr>
        <p:txBody>
          <a:bodyPr>
            <a:noAutofit/>
          </a:bodyPr>
          <a:lstStyle/>
          <a:p>
            <a:pPr eaLnBrk="1" fontAlgn="auto" hangingPunct="1">
              <a:spcAft>
                <a:spcPts val="0"/>
              </a:spcAft>
              <a:defRPr/>
            </a:pPr>
            <a:r>
              <a:rPr lang="en-US" sz="3200" dirty="0">
                <a:solidFill>
                  <a:schemeClr val="accent1">
                    <a:satMod val="150000"/>
                  </a:schemeClr>
                </a:solidFill>
              </a:rPr>
              <a:t>Prescribed </a:t>
            </a:r>
            <a:r>
              <a:rPr lang="en-US" sz="3200" dirty="0" smtClean="0">
                <a:solidFill>
                  <a:schemeClr val="accent1">
                    <a:satMod val="150000"/>
                  </a:schemeClr>
                </a:solidFill>
              </a:rPr>
              <a:t>fire is the largest </a:t>
            </a:r>
            <a:r>
              <a:rPr lang="en-US" sz="3200" dirty="0">
                <a:solidFill>
                  <a:schemeClr val="accent1">
                    <a:satMod val="150000"/>
                  </a:schemeClr>
                </a:solidFill>
              </a:rPr>
              <a:t>source of </a:t>
            </a:r>
            <a:r>
              <a:rPr lang="en-US" sz="3200" dirty="0" smtClean="0">
                <a:solidFill>
                  <a:schemeClr val="accent1">
                    <a:satMod val="150000"/>
                  </a:schemeClr>
                </a:solidFill>
              </a:rPr>
              <a:t>PM</a:t>
            </a:r>
            <a:r>
              <a:rPr lang="en-US" sz="3200" baseline="-25000" dirty="0" smtClean="0">
                <a:solidFill>
                  <a:schemeClr val="accent1">
                    <a:satMod val="150000"/>
                  </a:schemeClr>
                </a:solidFill>
              </a:rPr>
              <a:t>2.5</a:t>
            </a:r>
            <a:r>
              <a:rPr lang="en-US" sz="3200" dirty="0" smtClean="0">
                <a:solidFill>
                  <a:schemeClr val="accent1">
                    <a:satMod val="150000"/>
                  </a:schemeClr>
                </a:solidFill>
              </a:rPr>
              <a:t> </a:t>
            </a:r>
            <a:r>
              <a:rPr lang="en-US" sz="3200" dirty="0">
                <a:solidFill>
                  <a:schemeClr val="accent1">
                    <a:satMod val="150000"/>
                  </a:schemeClr>
                </a:solidFill>
              </a:rPr>
              <a:t>emissions in </a:t>
            </a:r>
            <a:r>
              <a:rPr lang="en-US" sz="3200" dirty="0" smtClean="0">
                <a:solidFill>
                  <a:schemeClr val="accent1">
                    <a:satMod val="150000"/>
                  </a:schemeClr>
                </a:solidFill>
              </a:rPr>
              <a:t>the southeastern U.S.</a:t>
            </a:r>
            <a:endParaRPr lang="en-US" sz="3200" dirty="0">
              <a:solidFill>
                <a:schemeClr val="accent1">
                  <a:satMod val="150000"/>
                </a:schemeClr>
              </a:solidFill>
            </a:endParaRPr>
          </a:p>
        </p:txBody>
      </p:sp>
      <p:pic>
        <p:nvPicPr>
          <p:cNvPr id="14340"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5437942" y="2768950"/>
            <a:ext cx="3368675" cy="2517775"/>
          </a:xfrm>
        </p:spPr>
      </p:pic>
      <p:sp>
        <p:nvSpPr>
          <p:cNvPr id="14341" name="Rectangle 15"/>
          <p:cNvSpPr>
            <a:spLocks noChangeArrowheads="1"/>
          </p:cNvSpPr>
          <p:nvPr/>
        </p:nvSpPr>
        <p:spPr bwMode="auto">
          <a:xfrm>
            <a:off x="234950" y="5796299"/>
            <a:ext cx="87137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rgbClr val="CC3300"/>
                </a:solidFill>
                <a:latin typeface="Times New Roman" panose="02020603050405020304" pitchFamily="18" charset="0"/>
              </a:defRPr>
            </a:lvl1pPr>
            <a:lvl2pPr marL="742950" indent="-285750">
              <a:defRPr sz="2000" b="1">
                <a:solidFill>
                  <a:srgbClr val="CC3300"/>
                </a:solidFill>
                <a:latin typeface="Times New Roman" panose="02020603050405020304" pitchFamily="18" charset="0"/>
              </a:defRPr>
            </a:lvl2pPr>
            <a:lvl3pPr marL="1143000" indent="-228600">
              <a:defRPr sz="2000" b="1">
                <a:solidFill>
                  <a:srgbClr val="CC3300"/>
                </a:solidFill>
                <a:latin typeface="Times New Roman" panose="02020603050405020304" pitchFamily="18" charset="0"/>
              </a:defRPr>
            </a:lvl3pPr>
            <a:lvl4pPr marL="1600200" indent="-228600">
              <a:defRPr sz="2000" b="1">
                <a:solidFill>
                  <a:srgbClr val="CC3300"/>
                </a:solidFill>
                <a:latin typeface="Times New Roman" panose="02020603050405020304" pitchFamily="18" charset="0"/>
              </a:defRPr>
            </a:lvl4pPr>
            <a:lvl5pPr marL="2057400" indent="-228600">
              <a:defRPr sz="2000" b="1">
                <a:solidFill>
                  <a:srgbClr val="CC3300"/>
                </a:solidFill>
                <a:latin typeface="Times New Roman" panose="02020603050405020304" pitchFamily="18" charset="0"/>
              </a:defRPr>
            </a:lvl5pPr>
            <a:lvl6pPr marL="2514600" indent="-228600" eaLnBrk="0" fontAlgn="base" hangingPunct="0">
              <a:spcBef>
                <a:spcPct val="0"/>
              </a:spcBef>
              <a:spcAft>
                <a:spcPct val="0"/>
              </a:spcAft>
              <a:defRPr sz="2000" b="1">
                <a:solidFill>
                  <a:srgbClr val="CC3300"/>
                </a:solidFill>
                <a:latin typeface="Times New Roman" panose="02020603050405020304" pitchFamily="18" charset="0"/>
              </a:defRPr>
            </a:lvl6pPr>
            <a:lvl7pPr marL="2971800" indent="-228600" eaLnBrk="0" fontAlgn="base" hangingPunct="0">
              <a:spcBef>
                <a:spcPct val="0"/>
              </a:spcBef>
              <a:spcAft>
                <a:spcPct val="0"/>
              </a:spcAft>
              <a:defRPr sz="2000" b="1">
                <a:solidFill>
                  <a:srgbClr val="CC3300"/>
                </a:solidFill>
                <a:latin typeface="Times New Roman" panose="02020603050405020304" pitchFamily="18" charset="0"/>
              </a:defRPr>
            </a:lvl7pPr>
            <a:lvl8pPr marL="3429000" indent="-228600" eaLnBrk="0" fontAlgn="base" hangingPunct="0">
              <a:spcBef>
                <a:spcPct val="0"/>
              </a:spcBef>
              <a:spcAft>
                <a:spcPct val="0"/>
              </a:spcAft>
              <a:defRPr sz="2000" b="1">
                <a:solidFill>
                  <a:srgbClr val="CC3300"/>
                </a:solidFill>
                <a:latin typeface="Times New Roman" panose="02020603050405020304" pitchFamily="18" charset="0"/>
              </a:defRPr>
            </a:lvl8pPr>
            <a:lvl9pPr marL="3886200" indent="-228600" eaLnBrk="0" fontAlgn="base" hangingPunct="0">
              <a:spcBef>
                <a:spcPct val="0"/>
              </a:spcBef>
              <a:spcAft>
                <a:spcPct val="0"/>
              </a:spcAft>
              <a:defRPr sz="2000" b="1">
                <a:solidFill>
                  <a:srgbClr val="CC3300"/>
                </a:solidFill>
                <a:latin typeface="Times New Roman" panose="02020603050405020304" pitchFamily="18" charset="0"/>
              </a:defRPr>
            </a:lvl9pPr>
          </a:lstStyle>
          <a:p>
            <a:r>
              <a:rPr lang="en-US" altLang="en-US" sz="2400" b="0" dirty="0">
                <a:solidFill>
                  <a:schemeClr val="tx1"/>
                </a:solidFill>
                <a:latin typeface="+mn-lt"/>
                <a:ea typeface="SimSun" panose="02010600030101010101" pitchFamily="2" charset="-122"/>
                <a:cs typeface="Arial" panose="020B0604020202020204" pitchFamily="34" charset="0"/>
              </a:rPr>
              <a:t>2014 </a:t>
            </a:r>
            <a:r>
              <a:rPr lang="en-US" altLang="en-US" sz="2400" b="0" dirty="0" smtClean="0">
                <a:solidFill>
                  <a:schemeClr val="tx1"/>
                </a:solidFill>
                <a:latin typeface="+mn-lt"/>
                <a:ea typeface="SimSun" panose="02010600030101010101" pitchFamily="2" charset="-122"/>
                <a:cs typeface="Arial" panose="020B0604020202020204" pitchFamily="34" charset="0"/>
              </a:rPr>
              <a:t>National Emissions Inventory (NEI) </a:t>
            </a:r>
            <a:r>
              <a:rPr lang="en-US" altLang="en-US" sz="2400" b="0" dirty="0">
                <a:solidFill>
                  <a:schemeClr val="tx1"/>
                </a:solidFill>
                <a:latin typeface="+mn-lt"/>
                <a:ea typeface="SimSun" panose="02010600030101010101" pitchFamily="2" charset="-122"/>
                <a:cs typeface="Arial" panose="020B0604020202020204" pitchFamily="34" charset="0"/>
              </a:rPr>
              <a:t>attributes </a:t>
            </a:r>
            <a:r>
              <a:rPr lang="en-US" altLang="en-US" sz="2400" b="0" dirty="0" smtClean="0">
                <a:solidFill>
                  <a:schemeClr val="tx1"/>
                </a:solidFill>
                <a:latin typeface="+mn-lt"/>
                <a:ea typeface="SimSun" panose="02010600030101010101" pitchFamily="2" charset="-122"/>
                <a:cs typeface="Arial" panose="020B0604020202020204" pitchFamily="34" charset="0"/>
              </a:rPr>
              <a:t>27% </a:t>
            </a:r>
            <a:r>
              <a:rPr lang="en-US" altLang="en-US" sz="2400" b="0" dirty="0">
                <a:solidFill>
                  <a:schemeClr val="tx1"/>
                </a:solidFill>
                <a:latin typeface="+mn-lt"/>
                <a:ea typeface="SimSun" panose="02010600030101010101" pitchFamily="2" charset="-122"/>
                <a:cs typeface="Arial" panose="020B0604020202020204" pitchFamily="34" charset="0"/>
              </a:rPr>
              <a:t>of all PM</a:t>
            </a:r>
            <a:r>
              <a:rPr lang="en-US" altLang="en-US" sz="2400" b="0" baseline="-25000" dirty="0">
                <a:solidFill>
                  <a:schemeClr val="tx1"/>
                </a:solidFill>
                <a:latin typeface="+mn-lt"/>
                <a:ea typeface="SimSun" panose="02010600030101010101" pitchFamily="2" charset="-122"/>
                <a:cs typeface="Arial" panose="020B0604020202020204" pitchFamily="34" charset="0"/>
              </a:rPr>
              <a:t>2.5</a:t>
            </a:r>
            <a:r>
              <a:rPr lang="en-US" altLang="en-US" sz="2400" b="0" dirty="0">
                <a:solidFill>
                  <a:schemeClr val="tx1"/>
                </a:solidFill>
                <a:latin typeface="+mn-lt"/>
                <a:ea typeface="SimSun" panose="02010600030101010101" pitchFamily="2" charset="-122"/>
                <a:cs typeface="Arial" panose="020B0604020202020204" pitchFamily="34" charset="0"/>
              </a:rPr>
              <a:t> emissions in </a:t>
            </a:r>
            <a:r>
              <a:rPr lang="en-US" altLang="en-US" sz="2400" b="0" dirty="0" smtClean="0">
                <a:solidFill>
                  <a:schemeClr val="tx1"/>
                </a:solidFill>
                <a:latin typeface="+mn-lt"/>
                <a:ea typeface="SimSun" panose="02010600030101010101" pitchFamily="2" charset="-122"/>
                <a:cs typeface="Arial" panose="020B0604020202020204" pitchFamily="34" charset="0"/>
              </a:rPr>
              <a:t>the southeastern </a:t>
            </a:r>
            <a:r>
              <a:rPr lang="en-US" altLang="en-US" sz="2400" b="0" dirty="0">
                <a:solidFill>
                  <a:schemeClr val="tx1"/>
                </a:solidFill>
                <a:latin typeface="+mn-lt"/>
                <a:ea typeface="SimSun" panose="02010600030101010101" pitchFamily="2" charset="-122"/>
                <a:cs typeface="Arial" panose="020B0604020202020204" pitchFamily="34" charset="0"/>
              </a:rPr>
              <a:t>U.S. to prescribed </a:t>
            </a:r>
            <a:r>
              <a:rPr lang="en-US" altLang="en-US" sz="2400" b="0" dirty="0" smtClean="0">
                <a:solidFill>
                  <a:schemeClr val="tx1"/>
                </a:solidFill>
                <a:latin typeface="+mn-lt"/>
                <a:ea typeface="SimSun" panose="02010600030101010101" pitchFamily="2" charset="-122"/>
                <a:cs typeface="Arial" panose="020B0604020202020204" pitchFamily="34" charset="0"/>
              </a:rPr>
              <a:t>fire (250 Gg / year). </a:t>
            </a:r>
            <a:endParaRPr lang="en-US" altLang="en-US" sz="2400" b="0" dirty="0">
              <a:solidFill>
                <a:schemeClr val="tx1"/>
              </a:solidFill>
              <a:latin typeface="+mn-lt"/>
              <a:cs typeface="Arial" panose="020B0604020202020204" pitchFamily="34" charset="0"/>
            </a:endParaRPr>
          </a:p>
        </p:txBody>
      </p:sp>
      <p:sp>
        <p:nvSpPr>
          <p:cNvPr id="9" name="Rectangle 8"/>
          <p:cNvSpPr>
            <a:spLocks noChangeArrowheads="1"/>
          </p:cNvSpPr>
          <p:nvPr/>
        </p:nvSpPr>
        <p:spPr bwMode="auto">
          <a:xfrm>
            <a:off x="345948" y="1604354"/>
            <a:ext cx="853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rgbClr val="CC3300"/>
                </a:solidFill>
                <a:latin typeface="Times New Roman" panose="02020603050405020304" pitchFamily="18" charset="0"/>
              </a:defRPr>
            </a:lvl1pPr>
            <a:lvl2pPr marL="742950" indent="-285750">
              <a:defRPr sz="2000" b="1">
                <a:solidFill>
                  <a:srgbClr val="CC3300"/>
                </a:solidFill>
                <a:latin typeface="Times New Roman" panose="02020603050405020304" pitchFamily="18" charset="0"/>
              </a:defRPr>
            </a:lvl2pPr>
            <a:lvl3pPr marL="1143000" indent="-228600">
              <a:defRPr sz="2000" b="1">
                <a:solidFill>
                  <a:srgbClr val="CC3300"/>
                </a:solidFill>
                <a:latin typeface="Times New Roman" panose="02020603050405020304" pitchFamily="18" charset="0"/>
              </a:defRPr>
            </a:lvl3pPr>
            <a:lvl4pPr marL="1600200" indent="-228600">
              <a:defRPr sz="2000" b="1">
                <a:solidFill>
                  <a:srgbClr val="CC3300"/>
                </a:solidFill>
                <a:latin typeface="Times New Roman" panose="02020603050405020304" pitchFamily="18" charset="0"/>
              </a:defRPr>
            </a:lvl4pPr>
            <a:lvl5pPr marL="2057400" indent="-228600">
              <a:defRPr sz="2000" b="1">
                <a:solidFill>
                  <a:srgbClr val="CC3300"/>
                </a:solidFill>
                <a:latin typeface="Times New Roman" panose="02020603050405020304" pitchFamily="18" charset="0"/>
              </a:defRPr>
            </a:lvl5pPr>
            <a:lvl6pPr marL="2514600" indent="-228600" eaLnBrk="0" fontAlgn="base" hangingPunct="0">
              <a:spcBef>
                <a:spcPct val="0"/>
              </a:spcBef>
              <a:spcAft>
                <a:spcPct val="0"/>
              </a:spcAft>
              <a:defRPr sz="2000" b="1">
                <a:solidFill>
                  <a:srgbClr val="CC3300"/>
                </a:solidFill>
                <a:latin typeface="Times New Roman" panose="02020603050405020304" pitchFamily="18" charset="0"/>
              </a:defRPr>
            </a:lvl6pPr>
            <a:lvl7pPr marL="2971800" indent="-228600" eaLnBrk="0" fontAlgn="base" hangingPunct="0">
              <a:spcBef>
                <a:spcPct val="0"/>
              </a:spcBef>
              <a:spcAft>
                <a:spcPct val="0"/>
              </a:spcAft>
              <a:defRPr sz="2000" b="1">
                <a:solidFill>
                  <a:srgbClr val="CC3300"/>
                </a:solidFill>
                <a:latin typeface="Times New Roman" panose="02020603050405020304" pitchFamily="18" charset="0"/>
              </a:defRPr>
            </a:lvl7pPr>
            <a:lvl8pPr marL="3429000" indent="-228600" eaLnBrk="0" fontAlgn="base" hangingPunct="0">
              <a:spcBef>
                <a:spcPct val="0"/>
              </a:spcBef>
              <a:spcAft>
                <a:spcPct val="0"/>
              </a:spcAft>
              <a:defRPr sz="2000" b="1">
                <a:solidFill>
                  <a:srgbClr val="CC3300"/>
                </a:solidFill>
                <a:latin typeface="Times New Roman" panose="02020603050405020304" pitchFamily="18" charset="0"/>
              </a:defRPr>
            </a:lvl8pPr>
            <a:lvl9pPr marL="3886200" indent="-228600" eaLnBrk="0" fontAlgn="base" hangingPunct="0">
              <a:spcBef>
                <a:spcPct val="0"/>
              </a:spcBef>
              <a:spcAft>
                <a:spcPct val="0"/>
              </a:spcAft>
              <a:defRPr sz="2000" b="1">
                <a:solidFill>
                  <a:srgbClr val="CC3300"/>
                </a:solidFill>
                <a:latin typeface="Times New Roman" panose="02020603050405020304" pitchFamily="18" charset="0"/>
              </a:defRPr>
            </a:lvl9pPr>
          </a:lstStyle>
          <a:p>
            <a:pPr eaLnBrk="1" hangingPunct="1"/>
            <a:r>
              <a:rPr lang="en-US" altLang="en-US" sz="2400" b="0" dirty="0">
                <a:solidFill>
                  <a:srgbClr val="000000"/>
                </a:solidFill>
                <a:latin typeface="Corbel" panose="020B0503020204020204" pitchFamily="34" charset="0"/>
              </a:rPr>
              <a:t>Prescribed fire improves native vegetation and wildlife habitat, controls insects and disease, and reduces wildfire risk.</a:t>
            </a:r>
          </a:p>
        </p:txBody>
      </p:sp>
    </p:spTree>
    <p:extLst>
      <p:ext uri="{BB962C8B-B14F-4D97-AF65-F5344CB8AC3E}">
        <p14:creationId xmlns:p14="http://schemas.microsoft.com/office/powerpoint/2010/main" val="38126982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Earth observations in prescribed fire impact forecasting</a:t>
            </a:r>
          </a:p>
        </p:txBody>
      </p:sp>
      <p:sp>
        <p:nvSpPr>
          <p:cNvPr id="3" name="Content Placeholder 2"/>
          <p:cNvSpPr>
            <a:spLocks noGrp="1"/>
          </p:cNvSpPr>
          <p:nvPr>
            <p:ph sz="half" idx="1"/>
          </p:nvPr>
        </p:nvSpPr>
        <p:spPr/>
        <p:txBody>
          <a:bodyPr/>
          <a:lstStyle/>
          <a:p>
            <a:r>
              <a:rPr lang="en-US" dirty="0"/>
              <a:t>Fire detection</a:t>
            </a:r>
          </a:p>
          <a:p>
            <a:r>
              <a:rPr lang="en-US" dirty="0"/>
              <a:t>Fuel loads </a:t>
            </a:r>
          </a:p>
          <a:p>
            <a:r>
              <a:rPr lang="en-US" dirty="0" smtClean="0"/>
              <a:t>Emissions</a:t>
            </a:r>
          </a:p>
          <a:p>
            <a:r>
              <a:rPr lang="en-US" dirty="0" smtClean="0">
                <a:solidFill>
                  <a:schemeClr val="bg2">
                    <a:lumMod val="50000"/>
                  </a:schemeClr>
                </a:solidFill>
              </a:rPr>
              <a:t>Plume </a:t>
            </a:r>
            <a:r>
              <a:rPr lang="en-US" dirty="0">
                <a:solidFill>
                  <a:schemeClr val="bg2">
                    <a:lumMod val="50000"/>
                  </a:schemeClr>
                </a:solidFill>
              </a:rPr>
              <a:t>heights</a:t>
            </a:r>
          </a:p>
          <a:p>
            <a:r>
              <a:rPr lang="en-US" dirty="0">
                <a:solidFill>
                  <a:schemeClr val="bg2">
                    <a:lumMod val="50000"/>
                  </a:schemeClr>
                </a:solidFill>
              </a:rPr>
              <a:t>Smoke dispersion</a:t>
            </a:r>
          </a:p>
          <a:p>
            <a:endParaRPr lang="en-US" dirty="0"/>
          </a:p>
          <a:p>
            <a:endParaRPr lang="en-US" dirty="0"/>
          </a:p>
        </p:txBody>
      </p:sp>
      <p:sp>
        <p:nvSpPr>
          <p:cNvPr id="4" name="Content Placeholder 3"/>
          <p:cNvSpPr>
            <a:spLocks noGrp="1"/>
          </p:cNvSpPr>
          <p:nvPr>
            <p:ph sz="half" idx="2"/>
          </p:nvPr>
        </p:nvSpPr>
        <p:spPr/>
        <p:txBody>
          <a:bodyPr/>
          <a:lstStyle/>
          <a:p>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799" r="51142"/>
          <a:stretch/>
        </p:blipFill>
        <p:spPr>
          <a:xfrm>
            <a:off x="5962974" y="3041722"/>
            <a:ext cx="2723825" cy="2680974"/>
          </a:xfrm>
          <a:prstGeom prst="rect">
            <a:avLst/>
          </a:prstGeom>
        </p:spPr>
      </p:pic>
      <p:grpSp>
        <p:nvGrpSpPr>
          <p:cNvPr id="6" name="Group 5"/>
          <p:cNvGrpSpPr/>
          <p:nvPr/>
        </p:nvGrpSpPr>
        <p:grpSpPr>
          <a:xfrm>
            <a:off x="3786414" y="1677909"/>
            <a:ext cx="2436395" cy="2054363"/>
            <a:chOff x="5943600" y="2634916"/>
            <a:chExt cx="3248526" cy="2739151"/>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1655" t="22320" r="11832" b="27443"/>
            <a:stretch/>
          </p:blipFill>
          <p:spPr>
            <a:xfrm>
              <a:off x="5943600" y="2634916"/>
              <a:ext cx="3248526" cy="2731168"/>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1655" t="60902" r="55662" b="8632"/>
            <a:stretch/>
          </p:blipFill>
          <p:spPr>
            <a:xfrm>
              <a:off x="6023808" y="3717720"/>
              <a:ext cx="1387642" cy="1656347"/>
            </a:xfrm>
            <a:prstGeom prst="rect">
              <a:avLst/>
            </a:prstGeom>
          </p:spPr>
        </p:pic>
      </p:grpSp>
      <p:pic>
        <p:nvPicPr>
          <p:cNvPr id="9" name="Picture 8"/>
          <p:cNvPicPr>
            <a:picLocks noChangeAspect="1"/>
          </p:cNvPicPr>
          <p:nvPr/>
        </p:nvPicPr>
        <p:blipFill>
          <a:blip r:embed="rId5"/>
          <a:stretch>
            <a:fillRect/>
          </a:stretch>
        </p:blipFill>
        <p:spPr>
          <a:xfrm>
            <a:off x="701172" y="4141871"/>
            <a:ext cx="2965178" cy="2227500"/>
          </a:xfrm>
          <a:prstGeom prst="rect">
            <a:avLst/>
          </a:prstGeom>
        </p:spPr>
      </p:pic>
      <p:sp>
        <p:nvSpPr>
          <p:cNvPr id="10" name="Rectangle 9"/>
          <p:cNvSpPr/>
          <p:nvPr/>
        </p:nvSpPr>
        <p:spPr>
          <a:xfrm>
            <a:off x="4169617" y="5766480"/>
            <a:ext cx="4305301" cy="646331"/>
          </a:xfrm>
          <a:prstGeom prst="rect">
            <a:avLst/>
          </a:prstGeom>
        </p:spPr>
        <p:txBody>
          <a:bodyPr wrap="square">
            <a:spAutoFit/>
          </a:bodyPr>
          <a:lstStyle/>
          <a:p>
            <a:r>
              <a:rPr lang="en-US" sz="1800" dirty="0" smtClean="0">
                <a:solidFill>
                  <a:schemeClr val="tx1"/>
                </a:solidFill>
                <a:latin typeface="+mn-lt"/>
              </a:rPr>
              <a:t>Huang, R., </a:t>
            </a:r>
            <a:r>
              <a:rPr lang="en-US" sz="1800" dirty="0">
                <a:solidFill>
                  <a:schemeClr val="tx1"/>
                </a:solidFill>
                <a:latin typeface="+mn-lt"/>
              </a:rPr>
              <a:t>et al. (2018) </a:t>
            </a:r>
            <a:r>
              <a:rPr lang="en-US" sz="1800" i="1" dirty="0" smtClean="0">
                <a:solidFill>
                  <a:schemeClr val="tx1"/>
                </a:solidFill>
                <a:latin typeface="+mn-lt"/>
              </a:rPr>
              <a:t>J. </a:t>
            </a:r>
            <a:r>
              <a:rPr lang="en-US" sz="1800" i="1" dirty="0" err="1" smtClean="0">
                <a:solidFill>
                  <a:schemeClr val="tx1"/>
                </a:solidFill>
                <a:latin typeface="+mn-lt"/>
              </a:rPr>
              <a:t>Geophys</a:t>
            </a:r>
            <a:r>
              <a:rPr lang="en-US" sz="1800" i="1" dirty="0" smtClean="0">
                <a:solidFill>
                  <a:schemeClr val="tx1"/>
                </a:solidFill>
                <a:latin typeface="+mn-lt"/>
              </a:rPr>
              <a:t>. Res.</a:t>
            </a:r>
            <a:r>
              <a:rPr lang="en-US" sz="1800" dirty="0" smtClean="0">
                <a:solidFill>
                  <a:schemeClr val="tx1"/>
                </a:solidFill>
                <a:latin typeface="+mn-lt"/>
              </a:rPr>
              <a:t>, </a:t>
            </a:r>
            <a:r>
              <a:rPr lang="en-US" sz="1800" dirty="0">
                <a:solidFill>
                  <a:schemeClr val="tx1"/>
                </a:solidFill>
                <a:latin typeface="+mn-lt"/>
              </a:rPr>
              <a:t>DOI: 10.1029/2017JD028217</a:t>
            </a:r>
          </a:p>
        </p:txBody>
      </p:sp>
    </p:spTree>
    <p:extLst>
      <p:ext uri="{BB962C8B-B14F-4D97-AF65-F5344CB8AC3E}">
        <p14:creationId xmlns:p14="http://schemas.microsoft.com/office/powerpoint/2010/main" val="41707763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200" y="3893055"/>
            <a:ext cx="302623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8" name="Content Placeholder 2"/>
          <p:cNvSpPr>
            <a:spLocks noGrp="1"/>
          </p:cNvSpPr>
          <p:nvPr>
            <p:ph idx="1"/>
          </p:nvPr>
        </p:nvSpPr>
        <p:spPr>
          <a:xfrm>
            <a:off x="436562" y="1557338"/>
            <a:ext cx="8434789" cy="3468687"/>
          </a:xfrm>
        </p:spPr>
        <p:txBody>
          <a:bodyPr/>
          <a:lstStyle/>
          <a:p>
            <a:pPr eaLnBrk="1" hangingPunct="1"/>
            <a:r>
              <a:rPr lang="en-US" altLang="en-US" sz="2400" dirty="0" smtClean="0"/>
              <a:t>2010-2016 burn permit data in Georgia (GA)</a:t>
            </a:r>
          </a:p>
          <a:p>
            <a:pPr eaLnBrk="1" hangingPunct="1"/>
            <a:r>
              <a:rPr lang="en-US" altLang="en-US" sz="2400" dirty="0" smtClean="0"/>
              <a:t>2015-2016 Biomass Burning Emissions Product data elsewhere</a:t>
            </a:r>
          </a:p>
          <a:p>
            <a:pPr eaLnBrk="1" hangingPunct="1"/>
            <a:r>
              <a:rPr lang="en-US" altLang="en-US" sz="2400" dirty="0" smtClean="0"/>
              <a:t>County-specific Classification and Regression Trees in GA</a:t>
            </a:r>
          </a:p>
          <a:p>
            <a:pPr eaLnBrk="1" hangingPunct="1"/>
            <a:r>
              <a:rPr lang="en-US" altLang="en-US" sz="2400" dirty="0" smtClean="0"/>
              <a:t>Meteorological burn/no-burn criteria in other states</a:t>
            </a:r>
          </a:p>
        </p:txBody>
      </p:sp>
      <p:sp>
        <p:nvSpPr>
          <p:cNvPr id="19459" name="TextBox 14"/>
          <p:cNvSpPr txBox="1">
            <a:spLocks noChangeArrowheads="1"/>
          </p:cNvSpPr>
          <p:nvPr/>
        </p:nvSpPr>
        <p:spPr bwMode="auto">
          <a:xfrm>
            <a:off x="6326039" y="3233738"/>
            <a:ext cx="2545313"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rgbClr val="CC3300"/>
                </a:solidFill>
                <a:latin typeface="Times New Roman" panose="02020603050405020304" pitchFamily="18" charset="0"/>
              </a:defRPr>
            </a:lvl1pPr>
            <a:lvl2pPr marL="742950" indent="-285750">
              <a:defRPr sz="2000" b="1">
                <a:solidFill>
                  <a:srgbClr val="CC3300"/>
                </a:solidFill>
                <a:latin typeface="Times New Roman" panose="02020603050405020304" pitchFamily="18" charset="0"/>
              </a:defRPr>
            </a:lvl2pPr>
            <a:lvl3pPr marL="1143000" indent="-228600">
              <a:defRPr sz="2000" b="1">
                <a:solidFill>
                  <a:srgbClr val="CC3300"/>
                </a:solidFill>
                <a:latin typeface="Times New Roman" panose="02020603050405020304" pitchFamily="18" charset="0"/>
              </a:defRPr>
            </a:lvl3pPr>
            <a:lvl4pPr marL="1600200" indent="-228600">
              <a:defRPr sz="2000" b="1">
                <a:solidFill>
                  <a:srgbClr val="CC3300"/>
                </a:solidFill>
                <a:latin typeface="Times New Roman" panose="02020603050405020304" pitchFamily="18" charset="0"/>
              </a:defRPr>
            </a:lvl4pPr>
            <a:lvl5pPr marL="2057400" indent="-228600">
              <a:defRPr sz="2000" b="1">
                <a:solidFill>
                  <a:srgbClr val="CC3300"/>
                </a:solidFill>
                <a:latin typeface="Times New Roman" panose="02020603050405020304" pitchFamily="18" charset="0"/>
              </a:defRPr>
            </a:lvl5pPr>
            <a:lvl6pPr marL="2514600" indent="-228600" eaLnBrk="0" fontAlgn="base" hangingPunct="0">
              <a:spcBef>
                <a:spcPct val="0"/>
              </a:spcBef>
              <a:spcAft>
                <a:spcPct val="0"/>
              </a:spcAft>
              <a:defRPr sz="2000" b="1">
                <a:solidFill>
                  <a:srgbClr val="CC3300"/>
                </a:solidFill>
                <a:latin typeface="Times New Roman" panose="02020603050405020304" pitchFamily="18" charset="0"/>
              </a:defRPr>
            </a:lvl6pPr>
            <a:lvl7pPr marL="2971800" indent="-228600" eaLnBrk="0" fontAlgn="base" hangingPunct="0">
              <a:spcBef>
                <a:spcPct val="0"/>
              </a:spcBef>
              <a:spcAft>
                <a:spcPct val="0"/>
              </a:spcAft>
              <a:defRPr sz="2000" b="1">
                <a:solidFill>
                  <a:srgbClr val="CC3300"/>
                </a:solidFill>
                <a:latin typeface="Times New Roman" panose="02020603050405020304" pitchFamily="18" charset="0"/>
              </a:defRPr>
            </a:lvl7pPr>
            <a:lvl8pPr marL="3429000" indent="-228600" eaLnBrk="0" fontAlgn="base" hangingPunct="0">
              <a:spcBef>
                <a:spcPct val="0"/>
              </a:spcBef>
              <a:spcAft>
                <a:spcPct val="0"/>
              </a:spcAft>
              <a:defRPr sz="2000" b="1">
                <a:solidFill>
                  <a:srgbClr val="CC3300"/>
                </a:solidFill>
                <a:latin typeface="Times New Roman" panose="02020603050405020304" pitchFamily="18" charset="0"/>
              </a:defRPr>
            </a:lvl8pPr>
            <a:lvl9pPr marL="3886200" indent="-228600" eaLnBrk="0" fontAlgn="base" hangingPunct="0">
              <a:spcBef>
                <a:spcPct val="0"/>
              </a:spcBef>
              <a:spcAft>
                <a:spcPct val="0"/>
              </a:spcAft>
              <a:defRPr sz="2000" b="1">
                <a:solidFill>
                  <a:srgbClr val="CC3300"/>
                </a:solidFill>
                <a:latin typeface="Times New Roman" panose="02020603050405020304" pitchFamily="18" charset="0"/>
              </a:defRPr>
            </a:lvl9pPr>
          </a:lstStyle>
          <a:p>
            <a:pPr algn="ctr"/>
            <a:r>
              <a:rPr lang="en-US" altLang="en-US" dirty="0">
                <a:solidFill>
                  <a:srgbClr val="FF0000"/>
                </a:solidFill>
                <a:latin typeface="Calibri" panose="020F0502020204030204" pitchFamily="34" charset="0"/>
              </a:rPr>
              <a:t>Forecast vs. Permitted</a:t>
            </a:r>
          </a:p>
          <a:p>
            <a:pPr algn="ctr"/>
            <a:r>
              <a:rPr lang="en-US" altLang="en-US" dirty="0">
                <a:solidFill>
                  <a:srgbClr val="FF0000"/>
                </a:solidFill>
                <a:latin typeface="Calibri" panose="020F0502020204030204" pitchFamily="34" charset="0"/>
              </a:rPr>
              <a:t>Burn Areas</a:t>
            </a:r>
          </a:p>
        </p:txBody>
      </p:sp>
      <p:sp>
        <p:nvSpPr>
          <p:cNvPr id="2" name="Title 1"/>
          <p:cNvSpPr>
            <a:spLocks noGrp="1"/>
          </p:cNvSpPr>
          <p:nvPr>
            <p:ph type="title"/>
          </p:nvPr>
        </p:nvSpPr>
        <p:spPr>
          <a:xfrm>
            <a:off x="367801" y="256854"/>
            <a:ext cx="8439316" cy="939546"/>
          </a:xfrm>
        </p:spPr>
        <p:txBody>
          <a:bodyPr>
            <a:noAutofit/>
          </a:bodyPr>
          <a:lstStyle/>
          <a:p>
            <a:pPr eaLnBrk="1" fontAlgn="auto" hangingPunct="1">
              <a:spcAft>
                <a:spcPts val="0"/>
              </a:spcAft>
              <a:defRPr/>
            </a:pPr>
            <a:r>
              <a:rPr lang="en-US" sz="3200" dirty="0" smtClean="0">
                <a:solidFill>
                  <a:schemeClr val="accent1">
                    <a:satMod val="150000"/>
                  </a:schemeClr>
                </a:solidFill>
              </a:rPr>
              <a:t>Prescribed fire </a:t>
            </a:r>
            <a:r>
              <a:rPr lang="en-US" sz="3200" dirty="0">
                <a:solidFill>
                  <a:schemeClr val="accent1">
                    <a:satMod val="150000"/>
                  </a:schemeClr>
                </a:solidFill>
              </a:rPr>
              <a:t>activity </a:t>
            </a:r>
            <a:r>
              <a:rPr lang="en-US" sz="3200" dirty="0" smtClean="0">
                <a:solidFill>
                  <a:schemeClr val="accent1">
                    <a:satMod val="150000"/>
                  </a:schemeClr>
                </a:solidFill>
              </a:rPr>
              <a:t>forecast is </a:t>
            </a:r>
            <a:r>
              <a:rPr lang="en-US" sz="3200" dirty="0">
                <a:solidFill>
                  <a:schemeClr val="accent1">
                    <a:satMod val="150000"/>
                  </a:schemeClr>
                </a:solidFill>
              </a:rPr>
              <a:t>b</a:t>
            </a:r>
            <a:r>
              <a:rPr lang="en-US" sz="3200" dirty="0" smtClean="0">
                <a:solidFill>
                  <a:schemeClr val="accent1">
                    <a:satMod val="150000"/>
                  </a:schemeClr>
                </a:solidFill>
              </a:rPr>
              <a:t>ased </a:t>
            </a:r>
            <a:r>
              <a:rPr lang="en-US" sz="3200" dirty="0">
                <a:solidFill>
                  <a:schemeClr val="accent1">
                    <a:satMod val="150000"/>
                  </a:schemeClr>
                </a:solidFill>
              </a:rPr>
              <a:t>on weather </a:t>
            </a:r>
            <a:r>
              <a:rPr lang="en-US" sz="3200" dirty="0" smtClean="0">
                <a:solidFill>
                  <a:schemeClr val="accent1">
                    <a:satMod val="150000"/>
                  </a:schemeClr>
                </a:solidFill>
              </a:rPr>
              <a:t>forecast and </a:t>
            </a:r>
            <a:r>
              <a:rPr lang="en-US" sz="3200" dirty="0">
                <a:solidFill>
                  <a:schemeClr val="accent1">
                    <a:satMod val="150000"/>
                  </a:schemeClr>
                </a:solidFill>
              </a:rPr>
              <a:t>historic </a:t>
            </a:r>
            <a:r>
              <a:rPr lang="en-US" sz="3200" dirty="0" smtClean="0">
                <a:solidFill>
                  <a:schemeClr val="accent1">
                    <a:satMod val="150000"/>
                  </a:schemeClr>
                </a:solidFill>
              </a:rPr>
              <a:t>fire patterns</a:t>
            </a:r>
            <a:endParaRPr lang="en-US" sz="2800" dirty="0">
              <a:solidFill>
                <a:schemeClr val="accent1">
                  <a:satMod val="150000"/>
                </a:schemeClr>
              </a:solidFill>
            </a:endParaRPr>
          </a:p>
        </p:txBody>
      </p:sp>
      <p:sp>
        <p:nvSpPr>
          <p:cNvPr id="19461" name="TextBox 10"/>
          <p:cNvSpPr txBox="1">
            <a:spLocks noChangeArrowheads="1"/>
          </p:cNvSpPr>
          <p:nvPr/>
        </p:nvSpPr>
        <p:spPr bwMode="auto">
          <a:xfrm>
            <a:off x="530225" y="3240088"/>
            <a:ext cx="23473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rgbClr val="CC3300"/>
                </a:solidFill>
                <a:latin typeface="Times New Roman" panose="02020603050405020304" pitchFamily="18" charset="0"/>
              </a:defRPr>
            </a:lvl1pPr>
            <a:lvl2pPr marL="742950" indent="-285750">
              <a:defRPr sz="2000" b="1">
                <a:solidFill>
                  <a:srgbClr val="CC3300"/>
                </a:solidFill>
                <a:latin typeface="Times New Roman" panose="02020603050405020304" pitchFamily="18" charset="0"/>
              </a:defRPr>
            </a:lvl2pPr>
            <a:lvl3pPr marL="1143000" indent="-228600">
              <a:defRPr sz="2000" b="1">
                <a:solidFill>
                  <a:srgbClr val="CC3300"/>
                </a:solidFill>
                <a:latin typeface="Times New Roman" panose="02020603050405020304" pitchFamily="18" charset="0"/>
              </a:defRPr>
            </a:lvl3pPr>
            <a:lvl4pPr marL="1600200" indent="-228600">
              <a:defRPr sz="2000" b="1">
                <a:solidFill>
                  <a:srgbClr val="CC3300"/>
                </a:solidFill>
                <a:latin typeface="Times New Roman" panose="02020603050405020304" pitchFamily="18" charset="0"/>
              </a:defRPr>
            </a:lvl4pPr>
            <a:lvl5pPr marL="2057400" indent="-228600">
              <a:defRPr sz="2000" b="1">
                <a:solidFill>
                  <a:srgbClr val="CC3300"/>
                </a:solidFill>
                <a:latin typeface="Times New Roman" panose="02020603050405020304" pitchFamily="18" charset="0"/>
              </a:defRPr>
            </a:lvl5pPr>
            <a:lvl6pPr marL="2514600" indent="-228600" eaLnBrk="0" fontAlgn="base" hangingPunct="0">
              <a:spcBef>
                <a:spcPct val="0"/>
              </a:spcBef>
              <a:spcAft>
                <a:spcPct val="0"/>
              </a:spcAft>
              <a:defRPr sz="2000" b="1">
                <a:solidFill>
                  <a:srgbClr val="CC3300"/>
                </a:solidFill>
                <a:latin typeface="Times New Roman" panose="02020603050405020304" pitchFamily="18" charset="0"/>
              </a:defRPr>
            </a:lvl6pPr>
            <a:lvl7pPr marL="2971800" indent="-228600" eaLnBrk="0" fontAlgn="base" hangingPunct="0">
              <a:spcBef>
                <a:spcPct val="0"/>
              </a:spcBef>
              <a:spcAft>
                <a:spcPct val="0"/>
              </a:spcAft>
              <a:defRPr sz="2000" b="1">
                <a:solidFill>
                  <a:srgbClr val="CC3300"/>
                </a:solidFill>
                <a:latin typeface="Times New Roman" panose="02020603050405020304" pitchFamily="18" charset="0"/>
              </a:defRPr>
            </a:lvl7pPr>
            <a:lvl8pPr marL="3429000" indent="-228600" eaLnBrk="0" fontAlgn="base" hangingPunct="0">
              <a:spcBef>
                <a:spcPct val="0"/>
              </a:spcBef>
              <a:spcAft>
                <a:spcPct val="0"/>
              </a:spcAft>
              <a:defRPr sz="2000" b="1">
                <a:solidFill>
                  <a:srgbClr val="CC3300"/>
                </a:solidFill>
                <a:latin typeface="Times New Roman" panose="02020603050405020304" pitchFamily="18" charset="0"/>
              </a:defRPr>
            </a:lvl8pPr>
            <a:lvl9pPr marL="3886200" indent="-228600" eaLnBrk="0" fontAlgn="base" hangingPunct="0">
              <a:spcBef>
                <a:spcPct val="0"/>
              </a:spcBef>
              <a:spcAft>
                <a:spcPct val="0"/>
              </a:spcAft>
              <a:defRPr sz="2000" b="1">
                <a:solidFill>
                  <a:srgbClr val="CC3300"/>
                </a:solidFill>
                <a:latin typeface="Times New Roman" panose="02020603050405020304" pitchFamily="18" charset="0"/>
              </a:defRPr>
            </a:lvl9pPr>
          </a:lstStyle>
          <a:p>
            <a:r>
              <a:rPr lang="en-US" altLang="en-US" dirty="0">
                <a:solidFill>
                  <a:srgbClr val="FF0000"/>
                </a:solidFill>
                <a:latin typeface="Calibri" panose="020F0502020204030204" pitchFamily="34" charset="0"/>
              </a:rPr>
              <a:t>HMS Fire Detections</a:t>
            </a:r>
            <a:endParaRPr lang="en-US" altLang="en-US" baseline="-25000" dirty="0">
              <a:solidFill>
                <a:srgbClr val="FF0000"/>
              </a:solidFill>
              <a:latin typeface="Calibri" panose="020F0502020204030204" pitchFamily="34" charset="0"/>
            </a:endParaRPr>
          </a:p>
        </p:txBody>
      </p:sp>
      <p:sp>
        <p:nvSpPr>
          <p:cNvPr id="19462" name="TextBox 11"/>
          <p:cNvSpPr txBox="1">
            <a:spLocks noChangeArrowheads="1"/>
          </p:cNvSpPr>
          <p:nvPr/>
        </p:nvSpPr>
        <p:spPr bwMode="auto">
          <a:xfrm>
            <a:off x="3368673" y="3240088"/>
            <a:ext cx="25188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rgbClr val="CC3300"/>
                </a:solidFill>
                <a:latin typeface="Times New Roman" panose="02020603050405020304" pitchFamily="18" charset="0"/>
              </a:defRPr>
            </a:lvl1pPr>
            <a:lvl2pPr marL="742950" indent="-285750">
              <a:defRPr sz="2000" b="1">
                <a:solidFill>
                  <a:srgbClr val="CC3300"/>
                </a:solidFill>
                <a:latin typeface="Times New Roman" panose="02020603050405020304" pitchFamily="18" charset="0"/>
              </a:defRPr>
            </a:lvl2pPr>
            <a:lvl3pPr marL="1143000" indent="-228600">
              <a:defRPr sz="2000" b="1">
                <a:solidFill>
                  <a:srgbClr val="CC3300"/>
                </a:solidFill>
                <a:latin typeface="Times New Roman" panose="02020603050405020304" pitchFamily="18" charset="0"/>
              </a:defRPr>
            </a:lvl3pPr>
            <a:lvl4pPr marL="1600200" indent="-228600">
              <a:defRPr sz="2000" b="1">
                <a:solidFill>
                  <a:srgbClr val="CC3300"/>
                </a:solidFill>
                <a:latin typeface="Times New Roman" panose="02020603050405020304" pitchFamily="18" charset="0"/>
              </a:defRPr>
            </a:lvl4pPr>
            <a:lvl5pPr marL="2057400" indent="-228600">
              <a:defRPr sz="2000" b="1">
                <a:solidFill>
                  <a:srgbClr val="CC3300"/>
                </a:solidFill>
                <a:latin typeface="Times New Roman" panose="02020603050405020304" pitchFamily="18" charset="0"/>
              </a:defRPr>
            </a:lvl5pPr>
            <a:lvl6pPr marL="2514600" indent="-228600" eaLnBrk="0" fontAlgn="base" hangingPunct="0">
              <a:spcBef>
                <a:spcPct val="0"/>
              </a:spcBef>
              <a:spcAft>
                <a:spcPct val="0"/>
              </a:spcAft>
              <a:defRPr sz="2000" b="1">
                <a:solidFill>
                  <a:srgbClr val="CC3300"/>
                </a:solidFill>
                <a:latin typeface="Times New Roman" panose="02020603050405020304" pitchFamily="18" charset="0"/>
              </a:defRPr>
            </a:lvl6pPr>
            <a:lvl7pPr marL="2971800" indent="-228600" eaLnBrk="0" fontAlgn="base" hangingPunct="0">
              <a:spcBef>
                <a:spcPct val="0"/>
              </a:spcBef>
              <a:spcAft>
                <a:spcPct val="0"/>
              </a:spcAft>
              <a:defRPr sz="2000" b="1">
                <a:solidFill>
                  <a:srgbClr val="CC3300"/>
                </a:solidFill>
                <a:latin typeface="Times New Roman" panose="02020603050405020304" pitchFamily="18" charset="0"/>
              </a:defRPr>
            </a:lvl7pPr>
            <a:lvl8pPr marL="3429000" indent="-228600" eaLnBrk="0" fontAlgn="base" hangingPunct="0">
              <a:spcBef>
                <a:spcPct val="0"/>
              </a:spcBef>
              <a:spcAft>
                <a:spcPct val="0"/>
              </a:spcAft>
              <a:defRPr sz="2000" b="1">
                <a:solidFill>
                  <a:srgbClr val="CC3300"/>
                </a:solidFill>
                <a:latin typeface="Times New Roman" panose="02020603050405020304" pitchFamily="18" charset="0"/>
              </a:defRPr>
            </a:lvl8pPr>
            <a:lvl9pPr marL="3886200" indent="-228600" eaLnBrk="0" fontAlgn="base" hangingPunct="0">
              <a:spcBef>
                <a:spcPct val="0"/>
              </a:spcBef>
              <a:spcAft>
                <a:spcPct val="0"/>
              </a:spcAft>
              <a:defRPr sz="2000" b="1">
                <a:solidFill>
                  <a:srgbClr val="CC3300"/>
                </a:solidFill>
                <a:latin typeface="Times New Roman" panose="02020603050405020304" pitchFamily="18" charset="0"/>
              </a:defRPr>
            </a:lvl9pPr>
          </a:lstStyle>
          <a:p>
            <a:r>
              <a:rPr lang="en-US" altLang="en-US" dirty="0" err="1" smtClean="0">
                <a:solidFill>
                  <a:srgbClr val="FF0000"/>
                </a:solidFill>
                <a:latin typeface="Calibri" panose="020F0502020204030204" pitchFamily="34" charset="0"/>
              </a:rPr>
              <a:t>HiRes</a:t>
            </a:r>
            <a:r>
              <a:rPr lang="en-US" altLang="en-US" dirty="0" smtClean="0">
                <a:solidFill>
                  <a:srgbClr val="FF0000"/>
                </a:solidFill>
                <a:latin typeface="Calibri" panose="020F0502020204030204" pitchFamily="34" charset="0"/>
              </a:rPr>
              <a:t>-X </a:t>
            </a:r>
            <a:r>
              <a:rPr lang="en-US" altLang="en-US" dirty="0">
                <a:solidFill>
                  <a:srgbClr val="FF0000"/>
                </a:solidFill>
                <a:latin typeface="Calibri" panose="020F0502020204030204" pitchFamily="34" charset="0"/>
              </a:rPr>
              <a:t>Burn Forecast</a:t>
            </a:r>
            <a:endParaRPr lang="en-US" altLang="en-US" baseline="-25000" dirty="0">
              <a:solidFill>
                <a:srgbClr val="FF0000"/>
              </a:solidFill>
              <a:latin typeface="Calibri" panose="020F0502020204030204" pitchFamily="34" charset="0"/>
            </a:endParaRPr>
          </a:p>
        </p:txBody>
      </p:sp>
      <p:pic>
        <p:nvPicPr>
          <p:cNvPr id="1946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100" y="23072725"/>
            <a:ext cx="9680575" cy="3227388"/>
          </a:xfrm>
          <a:prstGeom prst="rect">
            <a:avLst/>
          </a:prstGeom>
          <a:noFill/>
          <a:ln w="9525">
            <a:solidFill>
              <a:srgbClr val="FEF1E6"/>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09305" y="3599271"/>
            <a:ext cx="5833431" cy="2926080"/>
          </a:xfrm>
          <a:prstGeom prst="rect">
            <a:avLst/>
          </a:prstGeom>
        </p:spPr>
      </p:pic>
    </p:spTree>
    <p:extLst>
      <p:ext uri="{BB962C8B-B14F-4D97-AF65-F5344CB8AC3E}">
        <p14:creationId xmlns:p14="http://schemas.microsoft.com/office/powerpoint/2010/main" val="321925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Low-cost </a:t>
            </a:r>
            <a:r>
              <a:rPr lang="en-US" sz="3600" dirty="0"/>
              <a:t>PM Sensor </a:t>
            </a:r>
            <a:r>
              <a:rPr lang="en-US" sz="3600" dirty="0" smtClean="0"/>
              <a:t>Calibration: </a:t>
            </a:r>
            <a:br>
              <a:rPr lang="en-US" sz="3600" dirty="0" smtClean="0"/>
            </a:br>
            <a:r>
              <a:rPr lang="en-US" sz="3600" dirty="0"/>
              <a:t>	</a:t>
            </a:r>
            <a:r>
              <a:rPr lang="en-US" sz="3600" dirty="0" smtClean="0"/>
              <a:t>Remote vs. </a:t>
            </a:r>
            <a:r>
              <a:rPr lang="en-US" sz="3600" dirty="0"/>
              <a:t>L</a:t>
            </a:r>
            <a:r>
              <a:rPr lang="en-US" sz="3600" dirty="0" smtClean="0"/>
              <a:t>ocal</a:t>
            </a:r>
            <a:endParaRPr lang="en-US" sz="3600" dirty="0"/>
          </a:p>
        </p:txBody>
      </p:sp>
      <p:sp>
        <p:nvSpPr>
          <p:cNvPr id="13" name="Text Placeholder 12"/>
          <p:cNvSpPr>
            <a:spLocks noGrp="1"/>
          </p:cNvSpPr>
          <p:nvPr>
            <p:ph type="body" idx="4294967295"/>
          </p:nvPr>
        </p:nvSpPr>
        <p:spPr>
          <a:xfrm>
            <a:off x="3551054" y="1516412"/>
            <a:ext cx="2905040" cy="715963"/>
          </a:xfrm>
        </p:spPr>
        <p:txBody>
          <a:bodyPr>
            <a:normAutofit fontScale="92500"/>
          </a:bodyPr>
          <a:lstStyle/>
          <a:p>
            <a:pPr marL="119062" indent="0" algn="ctr">
              <a:buNone/>
            </a:pPr>
            <a:r>
              <a:rPr lang="en-US" sz="2000" b="1" dirty="0" smtClean="0">
                <a:solidFill>
                  <a:srgbClr val="CC3300"/>
                </a:solidFill>
              </a:rPr>
              <a:t>Local</a:t>
            </a:r>
            <a:endParaRPr lang="en-US" sz="1800" b="1" dirty="0" smtClean="0">
              <a:solidFill>
                <a:srgbClr val="CC3300"/>
              </a:solidFill>
            </a:endParaRPr>
          </a:p>
          <a:p>
            <a:pPr marL="119062" indent="0" algn="ctr">
              <a:buNone/>
            </a:pPr>
            <a:r>
              <a:rPr lang="en-US" sz="1800" dirty="0" smtClean="0">
                <a:solidFill>
                  <a:srgbClr val="CC3300"/>
                </a:solidFill>
              </a:rPr>
              <a:t>Linear </a:t>
            </a:r>
            <a:r>
              <a:rPr lang="en-US" sz="1800" dirty="0">
                <a:solidFill>
                  <a:srgbClr val="CC3300"/>
                </a:solidFill>
              </a:rPr>
              <a:t>regression calibration</a:t>
            </a:r>
          </a:p>
        </p:txBody>
      </p:sp>
      <p:sp>
        <p:nvSpPr>
          <p:cNvPr id="15" name="Text Placeholder 14"/>
          <p:cNvSpPr>
            <a:spLocks noGrp="1"/>
          </p:cNvSpPr>
          <p:nvPr>
            <p:ph type="body" sz="quarter" idx="4294967295"/>
          </p:nvPr>
        </p:nvSpPr>
        <p:spPr>
          <a:xfrm>
            <a:off x="739959" y="1499295"/>
            <a:ext cx="2811096" cy="552450"/>
          </a:xfrm>
        </p:spPr>
        <p:txBody>
          <a:bodyPr>
            <a:noAutofit/>
          </a:bodyPr>
          <a:lstStyle/>
          <a:p>
            <a:pPr marL="119062" indent="0" algn="ctr">
              <a:buNone/>
            </a:pPr>
            <a:r>
              <a:rPr lang="en-US" sz="2000" b="1" dirty="0" smtClean="0">
                <a:solidFill>
                  <a:srgbClr val="CC3300"/>
                </a:solidFill>
              </a:rPr>
              <a:t>Remote</a:t>
            </a:r>
          </a:p>
          <a:p>
            <a:pPr marL="119062" indent="0" algn="ctr">
              <a:buNone/>
            </a:pPr>
            <a:r>
              <a:rPr lang="en-US" sz="1800" dirty="0" smtClean="0">
                <a:solidFill>
                  <a:srgbClr val="CC3300"/>
                </a:solidFill>
              </a:rPr>
              <a:t>RH </a:t>
            </a:r>
            <a:r>
              <a:rPr lang="en-US" sz="1800" dirty="0">
                <a:solidFill>
                  <a:srgbClr val="CC3300"/>
                </a:solidFill>
              </a:rPr>
              <a:t>correction calibration</a:t>
            </a:r>
          </a:p>
        </p:txBody>
      </p:sp>
      <p:sp>
        <p:nvSpPr>
          <p:cNvPr id="7" name="Slide Number Placeholder 4"/>
          <p:cNvSpPr txBox="1">
            <a:spLocks/>
          </p:cNvSpPr>
          <p:nvPr/>
        </p:nvSpPr>
        <p:spPr>
          <a:xfrm>
            <a:off x="5003574" y="6937952"/>
            <a:ext cx="984019" cy="273844"/>
          </a:xfrm>
          <a:prstGeom prst="rect">
            <a:avLst/>
          </a:prstGeom>
        </p:spPr>
        <p:txBody>
          <a:bodyPr vert="horz" lIns="68580" tIns="34290" rIns="68580" bIns="34290" rtlCol="0" anchor="ctr"/>
          <a:lstStyle>
            <a:defPPr>
              <a:defRPr lang="en-US"/>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96B1B0-5AE5-4430-8FA4-31B5DC15CE8C}" type="slidenum">
              <a:rPr lang="en-US" sz="788"/>
              <a:pPr/>
              <a:t>22</a:t>
            </a:fld>
            <a:endParaRPr lang="en-US" sz="788"/>
          </a:p>
        </p:txBody>
      </p:sp>
      <mc:AlternateContent xmlns:mc="http://schemas.openxmlformats.org/markup-compatibility/2006" xmlns:a14="http://schemas.microsoft.com/office/drawing/2010/main">
        <mc:Choice Requires="a14">
          <p:sp>
            <p:nvSpPr>
              <p:cNvPr id="10" name="TextBox 9"/>
              <p:cNvSpPr txBox="1"/>
              <p:nvPr/>
            </p:nvSpPr>
            <p:spPr>
              <a:xfrm>
                <a:off x="3908780" y="5097580"/>
                <a:ext cx="2928914" cy="553998"/>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sz="1800" b="1" i="1" smtClean="0">
                          <a:solidFill>
                            <a:schemeClr val="tx1"/>
                          </a:solidFill>
                          <a:latin typeface="Cambria Math" panose="02040503050406030204" pitchFamily="18" charset="0"/>
                        </a:rPr>
                        <m:t>𝐂𝐚𝐥𝐢𝐛𝐫𝐚𝐭𝐞𝐝</m:t>
                      </m:r>
                      <m:r>
                        <a:rPr lang="en-US" sz="1800" b="1" smtClean="0">
                          <a:solidFill>
                            <a:schemeClr val="tx1"/>
                          </a:solidFill>
                          <a:latin typeface="Cambria Math" panose="02040503050406030204" pitchFamily="18" charset="0"/>
                        </a:rPr>
                        <m:t> </m:t>
                      </m:r>
                      <m:r>
                        <a:rPr lang="en-US" sz="1800" b="1" i="1" smtClean="0">
                          <a:solidFill>
                            <a:schemeClr val="tx1"/>
                          </a:solidFill>
                          <a:latin typeface="Cambria Math" panose="02040503050406030204" pitchFamily="18" charset="0"/>
                        </a:rPr>
                        <m:t>𝐝𝐚𝐭𝐚</m:t>
                      </m:r>
                    </m:oMath>
                  </m:oMathPara>
                </a14:m>
                <a:endParaRPr lang="en-US" sz="1800" dirty="0" smtClean="0">
                  <a:solidFill>
                    <a:schemeClr val="tx1"/>
                  </a:solidFill>
                  <a:latin typeface="+mn-lt"/>
                </a:endParaRPr>
              </a:p>
              <a:p>
                <a:pPr/>
                <a14:m>
                  <m:oMathPara xmlns:m="http://schemas.openxmlformats.org/officeDocument/2006/math">
                    <m:oMathParaPr>
                      <m:jc m:val="centerGroup"/>
                    </m:oMathParaPr>
                    <m:oMath xmlns:m="http://schemas.openxmlformats.org/officeDocument/2006/math">
                      <m:r>
                        <a:rPr lang="en-US" sz="1800" b="0">
                          <a:solidFill>
                            <a:schemeClr val="tx1"/>
                          </a:solidFill>
                          <a:latin typeface="Cambria Math" panose="02040503050406030204" pitchFamily="18" charset="0"/>
                        </a:rPr>
                        <m:t>=0.36</m:t>
                      </m:r>
                      <m:r>
                        <a:rPr lang="en-US" sz="1800" b="0" i="0" smtClean="0">
                          <a:solidFill>
                            <a:schemeClr val="tx1"/>
                          </a:solidFill>
                          <a:latin typeface="Cambria Math" panose="02040503050406030204" pitchFamily="18" charset="0"/>
                        </a:rPr>
                        <m:t> </m:t>
                      </m:r>
                      <m:r>
                        <m:rPr>
                          <m:sty m:val="p"/>
                        </m:rPr>
                        <a:rPr lang="en-US" sz="1800" b="0">
                          <a:solidFill>
                            <a:schemeClr val="tx1"/>
                          </a:solidFill>
                          <a:latin typeface="Cambria Math" panose="02040503050406030204" pitchFamily="18" charset="0"/>
                        </a:rPr>
                        <m:t>Raw</m:t>
                      </m:r>
                      <m:r>
                        <m:rPr>
                          <m:sty m:val="p"/>
                        </m:rPr>
                        <a:rPr lang="en-US" sz="1800" b="0" i="0" smtClean="0">
                          <a:solidFill>
                            <a:schemeClr val="tx1"/>
                          </a:solidFill>
                          <a:latin typeface="Cambria Math" panose="02040503050406030204" pitchFamily="18" charset="0"/>
                        </a:rPr>
                        <m:t>D</m:t>
                      </m:r>
                      <m:r>
                        <m:rPr>
                          <m:sty m:val="p"/>
                        </m:rPr>
                        <a:rPr lang="en-US" sz="1800" b="0">
                          <a:solidFill>
                            <a:schemeClr val="tx1"/>
                          </a:solidFill>
                          <a:latin typeface="Cambria Math" panose="02040503050406030204" pitchFamily="18" charset="0"/>
                        </a:rPr>
                        <m:t>ata</m:t>
                      </m:r>
                      <m:r>
                        <a:rPr lang="en-US" sz="1800" b="0">
                          <a:solidFill>
                            <a:schemeClr val="tx1"/>
                          </a:solidFill>
                          <a:latin typeface="Cambria Math" panose="02040503050406030204" pitchFamily="18" charset="0"/>
                        </a:rPr>
                        <m:t>+1.98</m:t>
                      </m:r>
                    </m:oMath>
                  </m:oMathPara>
                </a14:m>
                <a:endParaRPr lang="en-US" sz="1500" dirty="0">
                  <a:latin typeface="+mn-lt"/>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908780" y="5097580"/>
                <a:ext cx="2928914" cy="553998"/>
              </a:xfrm>
              <a:prstGeom prst="rect">
                <a:avLst/>
              </a:prstGeom>
              <a:blipFill>
                <a:blip r:embed="rId3"/>
                <a:stretch>
                  <a:fillRect l="-2911" b="-32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723926" y="5030186"/>
                <a:ext cx="2756803" cy="1508746"/>
              </a:xfrm>
              <a:prstGeom prst="rect">
                <a:avLst/>
              </a:prstGeom>
              <a:noFill/>
            </p:spPr>
            <p:txBody>
              <a:bodyPr wrap="square" lIns="0" tIns="0" rIns="0" bIns="0" rtlCol="0">
                <a:spAutoFit/>
              </a:bodyPr>
              <a:lstStyle/>
              <a:p>
                <a:r>
                  <a:rPr lang="en-US" sz="1800" dirty="0" smtClean="0">
                    <a:solidFill>
                      <a:schemeClr val="tx1"/>
                    </a:solidFill>
                    <a:latin typeface="+mj-lt"/>
                    <a:cs typeface="Times New Roman" panose="02020603050405020304" pitchFamily="18" charset="0"/>
                  </a:rPr>
                  <a:t>RH correction factor</a:t>
                </a:r>
              </a:p>
              <a:p>
                <a:endParaRPr lang="en-US" sz="800" dirty="0">
                  <a:solidFill>
                    <a:schemeClr val="tx1"/>
                  </a:solidFill>
                  <a:latin typeface="+mj-lt"/>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a:rPr lang="en-US" sz="1800" b="0">
                          <a:solidFill>
                            <a:schemeClr val="tx1"/>
                          </a:solidFill>
                          <a:latin typeface="Cambria Math" panose="02040503050406030204" pitchFamily="18" charset="0"/>
                        </a:rPr>
                        <m:t>= </m:t>
                      </m:r>
                      <m:f>
                        <m:fPr>
                          <m:ctrlPr>
                            <a:rPr lang="en-US" sz="1800" b="0" i="1">
                              <a:solidFill>
                                <a:schemeClr val="tx1"/>
                              </a:solidFill>
                              <a:latin typeface="Cambria Math" panose="02040503050406030204" pitchFamily="18" charset="0"/>
                            </a:rPr>
                          </m:ctrlPr>
                        </m:fPr>
                        <m:num>
                          <m:r>
                            <m:rPr>
                              <m:nor/>
                            </m:rPr>
                            <a:rPr lang="en-US" sz="1800" b="0" i="0" smtClean="0">
                              <a:solidFill>
                                <a:schemeClr val="tx1"/>
                              </a:solidFill>
                              <a:latin typeface="+mj-lt"/>
                            </a:rPr>
                            <m:t>R</m:t>
                          </m:r>
                          <m:r>
                            <m:rPr>
                              <m:nor/>
                            </m:rPr>
                            <a:rPr lang="en-US" sz="1800" b="0">
                              <a:solidFill>
                                <a:schemeClr val="tx1"/>
                              </a:solidFill>
                              <a:latin typeface="+mj-lt"/>
                              <a:cs typeface="Times New Roman" panose="02020603050405020304" pitchFamily="18" charset="0"/>
                            </a:rPr>
                            <m:t>aw</m:t>
                          </m:r>
                          <m:r>
                            <m:rPr>
                              <m:nor/>
                            </m:rPr>
                            <a:rPr lang="en-US" sz="1800" b="0">
                              <a:solidFill>
                                <a:schemeClr val="tx1"/>
                              </a:solidFill>
                              <a:latin typeface="+mj-lt"/>
                              <a:cs typeface="Times New Roman" panose="02020603050405020304" pitchFamily="18" charset="0"/>
                            </a:rPr>
                            <m:t> </m:t>
                          </m:r>
                          <m:r>
                            <m:rPr>
                              <m:nor/>
                            </m:rPr>
                            <a:rPr lang="en-US" sz="1800" b="0" i="0" smtClean="0">
                              <a:solidFill>
                                <a:schemeClr val="tx1"/>
                              </a:solidFill>
                              <a:latin typeface="+mj-lt"/>
                              <a:cs typeface="Times New Roman" panose="02020603050405020304" pitchFamily="18" charset="0"/>
                            </a:rPr>
                            <m:t>Sensor</m:t>
                          </m:r>
                          <m:r>
                            <m:rPr>
                              <m:nor/>
                            </m:rPr>
                            <a:rPr lang="en-US" sz="1800" b="0">
                              <a:solidFill>
                                <a:schemeClr val="tx1"/>
                              </a:solidFill>
                              <a:latin typeface="+mj-lt"/>
                              <a:cs typeface="Times New Roman" panose="02020603050405020304" pitchFamily="18" charset="0"/>
                            </a:rPr>
                            <m:t> </m:t>
                          </m:r>
                          <m:r>
                            <m:rPr>
                              <m:nor/>
                            </m:rPr>
                            <a:rPr lang="en-US" sz="1800" b="0">
                              <a:solidFill>
                                <a:schemeClr val="tx1"/>
                              </a:solidFill>
                              <a:latin typeface="+mj-lt"/>
                              <a:cs typeface="Times New Roman" panose="02020603050405020304" pitchFamily="18" charset="0"/>
                            </a:rPr>
                            <m:t>PM</m:t>
                          </m:r>
                          <m:r>
                            <m:rPr>
                              <m:nor/>
                            </m:rPr>
                            <a:rPr lang="en-US" sz="1800" b="0" baseline="-25000">
                              <a:solidFill>
                                <a:schemeClr val="tx1"/>
                              </a:solidFill>
                              <a:latin typeface="+mj-lt"/>
                              <a:cs typeface="Times New Roman" panose="02020603050405020304" pitchFamily="18" charset="0"/>
                            </a:rPr>
                            <m:t>2.5</m:t>
                          </m:r>
                        </m:num>
                        <m:den>
                          <m:r>
                            <m:rPr>
                              <m:nor/>
                            </m:rPr>
                            <a:rPr lang="en-US" sz="1800" b="0" i="0" smtClean="0">
                              <a:solidFill>
                                <a:schemeClr val="tx1"/>
                              </a:solidFill>
                              <a:latin typeface="+mj-lt"/>
                              <a:cs typeface="Times New Roman" panose="02020603050405020304" pitchFamily="18" charset="0"/>
                            </a:rPr>
                            <m:t>R</m:t>
                          </m:r>
                          <m:r>
                            <m:rPr>
                              <m:nor/>
                            </m:rPr>
                            <a:rPr lang="en-US" sz="1800" b="0">
                              <a:solidFill>
                                <a:schemeClr val="tx1"/>
                              </a:solidFill>
                              <a:latin typeface="+mj-lt"/>
                              <a:cs typeface="Times New Roman" panose="02020603050405020304" pitchFamily="18" charset="0"/>
                            </a:rPr>
                            <m:t>eference</m:t>
                          </m:r>
                          <m:r>
                            <m:rPr>
                              <m:nor/>
                            </m:rPr>
                            <a:rPr lang="en-US" sz="1800" b="0">
                              <a:solidFill>
                                <a:schemeClr val="tx1"/>
                              </a:solidFill>
                              <a:latin typeface="+mj-lt"/>
                              <a:cs typeface="Times New Roman" panose="02020603050405020304" pitchFamily="18" charset="0"/>
                            </a:rPr>
                            <m:t> </m:t>
                          </m:r>
                          <m:r>
                            <m:rPr>
                              <m:nor/>
                            </m:rPr>
                            <a:rPr lang="en-US" sz="1800" b="0">
                              <a:solidFill>
                                <a:schemeClr val="tx1"/>
                              </a:solidFill>
                              <a:latin typeface="+mj-lt"/>
                              <a:cs typeface="Times New Roman" panose="02020603050405020304" pitchFamily="18" charset="0"/>
                            </a:rPr>
                            <m:t>PM</m:t>
                          </m:r>
                          <m:r>
                            <m:rPr>
                              <m:nor/>
                            </m:rPr>
                            <a:rPr lang="en-US" sz="1800" b="0" baseline="-25000">
                              <a:solidFill>
                                <a:schemeClr val="tx1"/>
                              </a:solidFill>
                              <a:latin typeface="+mj-lt"/>
                              <a:cs typeface="Times New Roman" panose="02020603050405020304" pitchFamily="18" charset="0"/>
                            </a:rPr>
                            <m:t>2.5</m:t>
                          </m:r>
                          <m:r>
                            <m:rPr>
                              <m:nor/>
                            </m:rPr>
                            <a:rPr lang="en-US" sz="1800" b="0">
                              <a:solidFill>
                                <a:schemeClr val="tx1"/>
                              </a:solidFill>
                              <a:latin typeface="+mj-lt"/>
                              <a:cs typeface="Times New Roman" panose="02020603050405020304" pitchFamily="18" charset="0"/>
                            </a:rPr>
                            <m:t>  </m:t>
                          </m:r>
                        </m:den>
                      </m:f>
                      <m:r>
                        <a:rPr lang="en-US" sz="1800" b="0" i="1">
                          <a:solidFill>
                            <a:schemeClr val="tx1"/>
                          </a:solidFill>
                          <a:latin typeface="Cambria Math" panose="02040503050406030204" pitchFamily="18" charset="0"/>
                          <a:cs typeface="Times New Roman" panose="02020603050405020304" pitchFamily="18" charset="0"/>
                        </a:rPr>
                        <m:t> </m:t>
                      </m:r>
                    </m:oMath>
                  </m:oMathPara>
                </a14:m>
                <a:endParaRPr lang="en-US" sz="1800" b="0" i="1" dirty="0">
                  <a:solidFill>
                    <a:schemeClr val="tx1"/>
                  </a:solidFill>
                  <a:latin typeface="+mj-lt"/>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a:rPr lang="en-US" sz="1800" b="0" i="1">
                          <a:solidFill>
                            <a:schemeClr val="tx1"/>
                          </a:solidFill>
                          <a:latin typeface="Cambria Math" panose="02040503050406030204" pitchFamily="18" charset="0"/>
                        </a:rPr>
                        <m:t>=</m:t>
                      </m:r>
                      <m:r>
                        <a:rPr lang="en-US" sz="1800" b="0" i="1">
                          <a:solidFill>
                            <a:schemeClr val="tx1"/>
                          </a:solidFill>
                          <a:latin typeface="Cambria Math" panose="02040503050406030204" pitchFamily="18" charset="0"/>
                        </a:rPr>
                        <m:t>𝑎</m:t>
                      </m:r>
                      <m:r>
                        <a:rPr lang="en-US" sz="1800" b="0" i="1">
                          <a:solidFill>
                            <a:schemeClr val="tx1"/>
                          </a:solidFill>
                          <a:latin typeface="Cambria Math" panose="02040503050406030204" pitchFamily="18" charset="0"/>
                        </a:rPr>
                        <m:t>+</m:t>
                      </m:r>
                      <m:r>
                        <a:rPr lang="en-US" sz="1800" b="0" i="1">
                          <a:solidFill>
                            <a:schemeClr val="tx1"/>
                          </a:solidFill>
                          <a:latin typeface="Cambria Math" panose="02040503050406030204" pitchFamily="18" charset="0"/>
                        </a:rPr>
                        <m:t>𝑏</m:t>
                      </m:r>
                      <m:r>
                        <a:rPr lang="en-US" sz="1800" b="0" i="1">
                          <a:solidFill>
                            <a:schemeClr val="tx1"/>
                          </a:solidFill>
                          <a:latin typeface="Cambria Math" panose="02040503050406030204" pitchFamily="18" charset="0"/>
                          <a:ea typeface="Cambria Math" panose="02040503050406030204" pitchFamily="18" charset="0"/>
                        </a:rPr>
                        <m:t>×</m:t>
                      </m:r>
                      <m:f>
                        <m:fPr>
                          <m:ctrlPr>
                            <a:rPr lang="en-US" sz="1800" b="0" i="1">
                              <a:solidFill>
                                <a:schemeClr val="tx1"/>
                              </a:solidFill>
                              <a:latin typeface="Cambria Math" panose="02040503050406030204" pitchFamily="18" charset="0"/>
                              <a:ea typeface="Cambria Math" panose="02040503050406030204" pitchFamily="18" charset="0"/>
                            </a:rPr>
                          </m:ctrlPr>
                        </m:fPr>
                        <m:num>
                          <m:sSup>
                            <m:sSupPr>
                              <m:ctrlPr>
                                <a:rPr lang="en-US" sz="1800" b="0" i="1">
                                  <a:solidFill>
                                    <a:schemeClr val="tx1"/>
                                  </a:solidFill>
                                  <a:latin typeface="Cambria Math" panose="02040503050406030204" pitchFamily="18" charset="0"/>
                                  <a:ea typeface="Cambria Math" panose="02040503050406030204" pitchFamily="18" charset="0"/>
                                </a:rPr>
                              </m:ctrlPr>
                            </m:sSupPr>
                            <m:e>
                              <m:r>
                                <a:rPr lang="en-US" sz="1800" b="0" i="1">
                                  <a:solidFill>
                                    <a:schemeClr val="tx1"/>
                                  </a:solidFill>
                                  <a:latin typeface="Cambria Math" panose="02040503050406030204" pitchFamily="18" charset="0"/>
                                  <a:ea typeface="Cambria Math" panose="02040503050406030204" pitchFamily="18" charset="0"/>
                                </a:rPr>
                                <m:t>𝑅𝐻</m:t>
                              </m:r>
                            </m:e>
                            <m:sup>
                              <m:r>
                                <a:rPr lang="en-US" sz="1800" b="0" i="1">
                                  <a:solidFill>
                                    <a:schemeClr val="tx1"/>
                                  </a:solidFill>
                                  <a:latin typeface="Cambria Math" panose="02040503050406030204" pitchFamily="18" charset="0"/>
                                  <a:ea typeface="Cambria Math" panose="02040503050406030204" pitchFamily="18" charset="0"/>
                                </a:rPr>
                                <m:t>2</m:t>
                              </m:r>
                            </m:sup>
                          </m:sSup>
                        </m:num>
                        <m:den>
                          <m:r>
                            <a:rPr lang="en-US" sz="1800" b="0" i="1">
                              <a:solidFill>
                                <a:schemeClr val="tx1"/>
                              </a:solidFill>
                              <a:latin typeface="Cambria Math" panose="02040503050406030204" pitchFamily="18" charset="0"/>
                              <a:ea typeface="Cambria Math" panose="02040503050406030204" pitchFamily="18" charset="0"/>
                            </a:rPr>
                            <m:t>1−</m:t>
                          </m:r>
                          <m:r>
                            <a:rPr lang="en-US" sz="1800" b="0" i="1">
                              <a:solidFill>
                                <a:schemeClr val="tx1"/>
                              </a:solidFill>
                              <a:latin typeface="Cambria Math" panose="02040503050406030204" pitchFamily="18" charset="0"/>
                              <a:ea typeface="Cambria Math" panose="02040503050406030204" pitchFamily="18" charset="0"/>
                            </a:rPr>
                            <m:t>𝑅𝐻</m:t>
                          </m:r>
                        </m:den>
                      </m:f>
                    </m:oMath>
                  </m:oMathPara>
                </a14:m>
                <a:endParaRPr lang="en-US" sz="1500" dirty="0">
                  <a:latin typeface="+mj-lt"/>
                  <a:cs typeface="Times New Roman" panose="020206030504050203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23926" y="5030186"/>
                <a:ext cx="2756803" cy="1508746"/>
              </a:xfrm>
              <a:prstGeom prst="rect">
                <a:avLst/>
              </a:prstGeom>
              <a:blipFill>
                <a:blip r:embed="rId4"/>
                <a:stretch>
                  <a:fillRect l="-5310" t="-5242"/>
                </a:stretch>
              </a:blipFill>
            </p:spPr>
            <p:txBody>
              <a:bodyPr/>
              <a:lstStyle/>
              <a:p>
                <a:r>
                  <a:rPr lang="en-US">
                    <a:noFill/>
                  </a:rPr>
                  <a:t> </a:t>
                </a:r>
              </a:p>
            </p:txBody>
          </p:sp>
        </mc:Fallback>
      </mc:AlternateContent>
      <p:sp>
        <p:nvSpPr>
          <p:cNvPr id="23" name="TextBox 22"/>
          <p:cNvSpPr txBox="1"/>
          <p:nvPr/>
        </p:nvSpPr>
        <p:spPr>
          <a:xfrm>
            <a:off x="3828502" y="5638274"/>
            <a:ext cx="2763129" cy="923330"/>
          </a:xfrm>
          <a:prstGeom prst="rect">
            <a:avLst/>
          </a:prstGeom>
          <a:noFill/>
        </p:spPr>
        <p:txBody>
          <a:bodyPr wrap="square" rtlCol="0">
            <a:spAutoFit/>
          </a:bodyPr>
          <a:lstStyle/>
          <a:p>
            <a:r>
              <a:rPr lang="en-US" sz="1800" b="0" dirty="0">
                <a:solidFill>
                  <a:schemeClr val="tx1"/>
                </a:solidFill>
                <a:latin typeface="+mj-lt"/>
                <a:cs typeface="Times New Roman" panose="02020603050405020304" pitchFamily="18" charset="0"/>
              </a:rPr>
              <a:t>Sensor </a:t>
            </a:r>
            <a:r>
              <a:rPr lang="en-US" sz="1800" b="0" dirty="0" smtClean="0">
                <a:solidFill>
                  <a:schemeClr val="tx1"/>
                </a:solidFill>
                <a:latin typeface="+mj-lt"/>
                <a:cs typeface="Times New Roman" panose="02020603050405020304" pitchFamily="18" charset="0"/>
              </a:rPr>
              <a:t>vs. BAM PM</a:t>
            </a:r>
            <a:r>
              <a:rPr lang="en-US" sz="1800" b="0" baseline="-25000" dirty="0" smtClean="0">
                <a:solidFill>
                  <a:schemeClr val="tx1"/>
                </a:solidFill>
                <a:latin typeface="+mj-lt"/>
                <a:cs typeface="Times New Roman" panose="02020603050405020304" pitchFamily="18" charset="0"/>
              </a:rPr>
              <a:t>2.5</a:t>
            </a:r>
            <a:r>
              <a:rPr lang="en-US" sz="1800" b="0" dirty="0" smtClean="0">
                <a:solidFill>
                  <a:schemeClr val="tx1"/>
                </a:solidFill>
                <a:latin typeface="+mj-lt"/>
                <a:cs typeface="Times New Roman" panose="02020603050405020304" pitchFamily="18" charset="0"/>
              </a:rPr>
              <a:t> </a:t>
            </a:r>
            <a:r>
              <a:rPr lang="en-US" sz="1800" b="0" dirty="0">
                <a:solidFill>
                  <a:schemeClr val="tx1"/>
                </a:solidFill>
                <a:latin typeface="+mj-lt"/>
                <a:cs typeface="Times New Roman" panose="02020603050405020304" pitchFamily="18" charset="0"/>
              </a:rPr>
              <a:t>at </a:t>
            </a:r>
            <a:r>
              <a:rPr lang="en-US" sz="1800" b="0" dirty="0" smtClean="0">
                <a:solidFill>
                  <a:schemeClr val="tx1"/>
                </a:solidFill>
                <a:latin typeface="+mj-lt"/>
                <a:cs typeface="Times New Roman" panose="02020603050405020304" pitchFamily="18" charset="0"/>
              </a:rPr>
              <a:t>EPD’s Albany site (hourly,</a:t>
            </a:r>
          </a:p>
          <a:p>
            <a:r>
              <a:rPr lang="en-US" sz="1800" b="0" dirty="0" smtClean="0">
                <a:solidFill>
                  <a:schemeClr val="tx1"/>
                </a:solidFill>
                <a:latin typeface="+mj-lt"/>
                <a:cs typeface="Times New Roman" panose="02020603050405020304" pitchFamily="18" charset="0"/>
              </a:rPr>
              <a:t>March 14–June 20, 2018)</a:t>
            </a:r>
            <a:endParaRPr lang="en-US" sz="1800" b="0" dirty="0">
              <a:solidFill>
                <a:schemeClr val="tx1"/>
              </a:solidFill>
              <a:latin typeface="+mj-lt"/>
              <a:cs typeface="Times New Roman" panose="02020603050405020304" pitchFamily="18" charset="0"/>
            </a:endParaRPr>
          </a:p>
        </p:txBody>
      </p:sp>
      <p:sp>
        <p:nvSpPr>
          <p:cNvPr id="4" name="TextBox 3"/>
          <p:cNvSpPr txBox="1"/>
          <p:nvPr/>
        </p:nvSpPr>
        <p:spPr>
          <a:xfrm>
            <a:off x="6774511" y="5440528"/>
            <a:ext cx="2276453" cy="923330"/>
          </a:xfrm>
          <a:prstGeom prst="rect">
            <a:avLst/>
          </a:prstGeom>
          <a:noFill/>
        </p:spPr>
        <p:txBody>
          <a:bodyPr wrap="square" rtlCol="0">
            <a:spAutoFit/>
          </a:bodyPr>
          <a:lstStyle/>
          <a:p>
            <a:r>
              <a:rPr lang="en-US" sz="1800" dirty="0">
                <a:solidFill>
                  <a:schemeClr val="tx1"/>
                </a:solidFill>
                <a:latin typeface="+mn-lt"/>
              </a:rPr>
              <a:t>BAM: </a:t>
            </a:r>
            <a:r>
              <a:rPr lang="en-US" sz="1800" b="0" dirty="0">
                <a:solidFill>
                  <a:schemeClr val="tx1"/>
                </a:solidFill>
                <a:latin typeface="+mn-lt"/>
              </a:rPr>
              <a:t>Smart </a:t>
            </a:r>
            <a:r>
              <a:rPr lang="en-US" sz="1800" b="0" dirty="0" smtClean="0">
                <a:solidFill>
                  <a:schemeClr val="tx1"/>
                </a:solidFill>
                <a:latin typeface="+mn-lt"/>
              </a:rPr>
              <a:t>heater controls </a:t>
            </a:r>
            <a:r>
              <a:rPr lang="en-US" sz="1800" b="0" dirty="0">
                <a:solidFill>
                  <a:schemeClr val="tx1"/>
                </a:solidFill>
                <a:latin typeface="+mn-lt"/>
              </a:rPr>
              <a:t>RH to the </a:t>
            </a:r>
            <a:r>
              <a:rPr lang="en-US" sz="1800" b="0" dirty="0" err="1" smtClean="0">
                <a:solidFill>
                  <a:schemeClr val="tx1"/>
                </a:solidFill>
                <a:latin typeface="+mn-lt"/>
              </a:rPr>
              <a:t>setpoint</a:t>
            </a:r>
            <a:r>
              <a:rPr lang="en-US" sz="1800" b="0" dirty="0" smtClean="0">
                <a:solidFill>
                  <a:schemeClr val="tx1"/>
                </a:solidFill>
                <a:latin typeface="+mn-lt"/>
              </a:rPr>
              <a:t> </a:t>
            </a:r>
            <a:r>
              <a:rPr lang="en-US" sz="1800" b="0" dirty="0">
                <a:solidFill>
                  <a:schemeClr val="tx1"/>
                </a:solidFill>
                <a:latin typeface="+mn-lt"/>
              </a:rPr>
              <a:t>of 35%</a:t>
            </a:r>
          </a:p>
        </p:txBody>
      </p:sp>
      <p:pic>
        <p:nvPicPr>
          <p:cNvPr id="21" name="Picture 20"/>
          <p:cNvPicPr/>
          <p:nvPr/>
        </p:nvPicPr>
        <p:blipFill>
          <a:blip r:embed="rId5" cstate="print">
            <a:extLst>
              <a:ext uri="{28A0092B-C50C-407E-A947-70E740481C1C}">
                <a14:useLocalDpi xmlns:a14="http://schemas.microsoft.com/office/drawing/2010/main" val="0"/>
              </a:ext>
            </a:extLst>
          </a:blip>
          <a:stretch>
            <a:fillRect/>
          </a:stretch>
        </p:blipFill>
        <p:spPr>
          <a:xfrm>
            <a:off x="695374" y="2165193"/>
            <a:ext cx="5760720" cy="2877185"/>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087471" y="2743987"/>
            <a:ext cx="3431078" cy="1930631"/>
          </a:xfrm>
          <a:prstGeom prst="rect">
            <a:avLst/>
          </a:prstGeom>
        </p:spPr>
      </p:pic>
      <p:sp>
        <p:nvSpPr>
          <p:cNvPr id="25" name="TextBox 24"/>
          <p:cNvSpPr txBox="1"/>
          <p:nvPr/>
        </p:nvSpPr>
        <p:spPr>
          <a:xfrm>
            <a:off x="688089" y="6405926"/>
            <a:ext cx="6310119" cy="461665"/>
          </a:xfrm>
          <a:prstGeom prst="rect">
            <a:avLst/>
          </a:prstGeom>
          <a:noFill/>
        </p:spPr>
        <p:txBody>
          <a:bodyPr wrap="square" rtlCol="0">
            <a:spAutoFit/>
          </a:bodyPr>
          <a:lstStyle/>
          <a:p>
            <a:endParaRPr lang="en-US" sz="600" dirty="0">
              <a:latin typeface="+mj-lt"/>
              <a:cs typeface="Times New Roman" panose="02020603050405020304" pitchFamily="18" charset="0"/>
            </a:endParaRPr>
          </a:p>
          <a:p>
            <a:r>
              <a:rPr lang="en-US" sz="1800" b="0" dirty="0">
                <a:latin typeface="+mj-lt"/>
                <a:cs typeface="Times New Roman" panose="02020603050405020304" pitchFamily="18" charset="0"/>
              </a:rPr>
              <a:t>RH data: Southwest Georgia Regional Airport </a:t>
            </a:r>
            <a:r>
              <a:rPr lang="en-US" sz="1800" b="0" dirty="0" smtClean="0">
                <a:latin typeface="+mj-lt"/>
                <a:cs typeface="Times New Roman" panose="02020603050405020304" pitchFamily="18" charset="0"/>
              </a:rPr>
              <a:t>(Distance</a:t>
            </a:r>
            <a:r>
              <a:rPr lang="en-US" sz="1800" b="0" dirty="0">
                <a:latin typeface="+mj-lt"/>
                <a:cs typeface="Times New Roman" panose="02020603050405020304" pitchFamily="18" charset="0"/>
              </a:rPr>
              <a:t>: 13 </a:t>
            </a:r>
            <a:r>
              <a:rPr lang="en-US" sz="1800" b="0" dirty="0" smtClean="0">
                <a:latin typeface="+mj-lt"/>
                <a:cs typeface="Times New Roman" panose="02020603050405020304" pitchFamily="18" charset="0"/>
              </a:rPr>
              <a:t>km)</a:t>
            </a:r>
            <a:endParaRPr lang="en-US" sz="1800" b="0" dirty="0">
              <a:latin typeface="+mj-lt"/>
              <a:cs typeface="Times New Roman" panose="02020603050405020304" pitchFamily="18"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817" y="2278206"/>
            <a:ext cx="2804049" cy="2546687"/>
          </a:xfrm>
          <a:prstGeom prst="rect">
            <a:avLst/>
          </a:prstGeom>
        </p:spPr>
      </p:pic>
    </p:spTree>
    <p:extLst>
      <p:ext uri="{BB962C8B-B14F-4D97-AF65-F5344CB8AC3E}">
        <p14:creationId xmlns:p14="http://schemas.microsoft.com/office/powerpoint/2010/main" val="28922858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Local calibration performed better than remote calibration with RH correction</a:t>
            </a:r>
            <a:endParaRPr lang="en-US" sz="3600" dirty="0"/>
          </a:p>
        </p:txBody>
      </p:sp>
      <p:sp>
        <p:nvSpPr>
          <p:cNvPr id="5" name="Rectangle 4"/>
          <p:cNvSpPr/>
          <p:nvPr/>
        </p:nvSpPr>
        <p:spPr>
          <a:xfrm>
            <a:off x="5050327" y="2128139"/>
            <a:ext cx="3880944" cy="1200329"/>
          </a:xfrm>
          <a:prstGeom prst="rect">
            <a:avLst/>
          </a:prstGeom>
        </p:spPr>
        <p:txBody>
          <a:bodyPr wrap="square">
            <a:spAutoFit/>
          </a:bodyPr>
          <a:lstStyle/>
          <a:p>
            <a:r>
              <a:rPr lang="en-US" sz="1800" dirty="0">
                <a:solidFill>
                  <a:schemeClr val="tx1"/>
                </a:solidFill>
                <a:latin typeface="+mn-lt"/>
                <a:ea typeface="Times New Roman" panose="02020603050405020304" pitchFamily="18" charset="0"/>
                <a:cs typeface="Times New Roman" panose="02020603050405020304" pitchFamily="18" charset="0"/>
              </a:rPr>
              <a:t>Daily PM</a:t>
            </a:r>
            <a:r>
              <a:rPr lang="en-US" sz="1800" baseline="-25000" dirty="0">
                <a:solidFill>
                  <a:schemeClr val="tx1"/>
                </a:solidFill>
                <a:latin typeface="+mn-lt"/>
                <a:ea typeface="Times New Roman" panose="02020603050405020304" pitchFamily="18" charset="0"/>
                <a:cs typeface="Times New Roman" panose="02020603050405020304" pitchFamily="18" charset="0"/>
              </a:rPr>
              <a:t>2.5 </a:t>
            </a:r>
            <a:r>
              <a:rPr lang="en-US" sz="1800" dirty="0">
                <a:solidFill>
                  <a:schemeClr val="tx1"/>
                </a:solidFill>
                <a:latin typeface="+mn-lt"/>
                <a:ea typeface="Times New Roman" panose="02020603050405020304" pitchFamily="18" charset="0"/>
                <a:cs typeface="Times New Roman" panose="02020603050405020304" pitchFamily="18" charset="0"/>
              </a:rPr>
              <a:t>concentrations from low-cost sensor using different calibration methods and BAM at GA EPD site in Albany </a:t>
            </a:r>
            <a:r>
              <a:rPr lang="en-US" sz="1800" dirty="0" smtClean="0">
                <a:solidFill>
                  <a:schemeClr val="tx1"/>
                </a:solidFill>
                <a:latin typeface="+mn-lt"/>
                <a:ea typeface="Times New Roman" panose="02020603050405020304" pitchFamily="18" charset="0"/>
                <a:cs typeface="Times New Roman" panose="02020603050405020304" pitchFamily="18" charset="0"/>
              </a:rPr>
              <a:t>(March 14–June </a:t>
            </a:r>
            <a:r>
              <a:rPr lang="en-US" sz="1800" dirty="0">
                <a:solidFill>
                  <a:schemeClr val="tx1"/>
                </a:solidFill>
                <a:latin typeface="+mn-lt"/>
                <a:ea typeface="Times New Roman" panose="02020603050405020304" pitchFamily="18" charset="0"/>
                <a:cs typeface="Times New Roman" panose="02020603050405020304" pitchFamily="18" charset="0"/>
              </a:rPr>
              <a:t>20, </a:t>
            </a:r>
            <a:r>
              <a:rPr lang="en-US" sz="1800" dirty="0" smtClean="0">
                <a:solidFill>
                  <a:schemeClr val="tx1"/>
                </a:solidFill>
                <a:latin typeface="+mn-lt"/>
                <a:ea typeface="Times New Roman" panose="02020603050405020304" pitchFamily="18" charset="0"/>
                <a:cs typeface="Times New Roman" panose="02020603050405020304" pitchFamily="18" charset="0"/>
              </a:rPr>
              <a:t>2018)</a:t>
            </a:r>
            <a:endParaRPr lang="en-US" sz="1800" dirty="0">
              <a:solidFill>
                <a:schemeClr val="tx1"/>
              </a:solidFill>
              <a:latin typeface="+mn-lt"/>
            </a:endParaRPr>
          </a:p>
        </p:txBody>
      </p:sp>
      <p:pic>
        <p:nvPicPr>
          <p:cNvPr id="6" name="Picture 5"/>
          <p:cNvPicPr>
            <a:picLocks noChangeAspect="1"/>
          </p:cNvPicPr>
          <p:nvPr/>
        </p:nvPicPr>
        <p:blipFill>
          <a:blip r:embed="rId3"/>
          <a:stretch>
            <a:fillRect/>
          </a:stretch>
        </p:blipFill>
        <p:spPr>
          <a:xfrm>
            <a:off x="273913" y="4271005"/>
            <a:ext cx="4755292" cy="2306926"/>
          </a:xfrm>
          <a:prstGeom prst="rect">
            <a:avLst/>
          </a:prstGeom>
        </p:spPr>
      </p:pic>
      <p:sp>
        <p:nvSpPr>
          <p:cNvPr id="7" name="Rectangle 6"/>
          <p:cNvSpPr/>
          <p:nvPr/>
        </p:nvSpPr>
        <p:spPr>
          <a:xfrm>
            <a:off x="5187701" y="4478269"/>
            <a:ext cx="3383275" cy="1477328"/>
          </a:xfrm>
          <a:prstGeom prst="rect">
            <a:avLst/>
          </a:prstGeom>
        </p:spPr>
        <p:txBody>
          <a:bodyPr wrap="square">
            <a:spAutoFit/>
          </a:bodyPr>
          <a:lstStyle/>
          <a:p>
            <a:r>
              <a:rPr lang="en-US" sz="1800" dirty="0" smtClean="0">
                <a:solidFill>
                  <a:schemeClr val="tx1"/>
                </a:solidFill>
                <a:latin typeface="+mn-lt"/>
                <a:ea typeface="Calibri" panose="020F0502020204030204" pitchFamily="34" charset="0"/>
                <a:cs typeface="Times New Roman" panose="02020603050405020304" pitchFamily="18" charset="0"/>
              </a:rPr>
              <a:t>Comparison of the daily PM</a:t>
            </a:r>
            <a:r>
              <a:rPr lang="en-US" sz="1800" baseline="-25000" dirty="0" smtClean="0">
                <a:solidFill>
                  <a:schemeClr val="tx1"/>
                </a:solidFill>
                <a:latin typeface="+mn-lt"/>
                <a:ea typeface="Calibri" panose="020F0502020204030204" pitchFamily="34" charset="0"/>
                <a:cs typeface="Times New Roman" panose="02020603050405020304" pitchFamily="18" charset="0"/>
              </a:rPr>
              <a:t>2.5 </a:t>
            </a:r>
            <a:r>
              <a:rPr lang="en-US" sz="1800" dirty="0" smtClean="0">
                <a:solidFill>
                  <a:schemeClr val="tx1"/>
                </a:solidFill>
                <a:latin typeface="+mn-lt"/>
                <a:ea typeface="Calibri" panose="020F0502020204030204" pitchFamily="34" charset="0"/>
                <a:cs typeface="Times New Roman" panose="02020603050405020304" pitchFamily="18" charset="0"/>
              </a:rPr>
              <a:t>concentrations from collocated </a:t>
            </a:r>
          </a:p>
          <a:p>
            <a:r>
              <a:rPr lang="en-US" sz="1800" dirty="0" smtClean="0">
                <a:solidFill>
                  <a:schemeClr val="tx1"/>
                </a:solidFill>
                <a:latin typeface="+mn-lt"/>
                <a:ea typeface="Calibri" panose="020F0502020204030204" pitchFamily="34" charset="0"/>
                <a:cs typeface="Times New Roman" panose="02020603050405020304" pitchFamily="18" charset="0"/>
              </a:rPr>
              <a:t>low-cost sensor with those from </a:t>
            </a:r>
          </a:p>
          <a:p>
            <a:r>
              <a:rPr lang="en-US" sz="1800" dirty="0" smtClean="0">
                <a:solidFill>
                  <a:schemeClr val="tx1"/>
                </a:solidFill>
                <a:latin typeface="+mn-lt"/>
                <a:ea typeface="Calibri" panose="020F0502020204030204" pitchFamily="34" charset="0"/>
                <a:cs typeface="Times New Roman" panose="02020603050405020304" pitchFamily="18" charset="0"/>
              </a:rPr>
              <a:t>BAM at GA EPD site in Albany </a:t>
            </a:r>
          </a:p>
          <a:p>
            <a:r>
              <a:rPr lang="en-US" sz="1800" dirty="0" smtClean="0">
                <a:solidFill>
                  <a:schemeClr val="tx1"/>
                </a:solidFill>
                <a:latin typeface="+mn-lt"/>
                <a:ea typeface="Calibri" panose="020F0502020204030204" pitchFamily="34" charset="0"/>
                <a:cs typeface="Times New Roman" panose="02020603050405020304" pitchFamily="18" charset="0"/>
              </a:rPr>
              <a:t>(March 14–June 20, 2018)</a:t>
            </a:r>
            <a:endParaRPr lang="en-US" sz="1800" dirty="0">
              <a:solidFill>
                <a:schemeClr val="tx1"/>
              </a:solidFill>
              <a:latin typeface="+mn-lt"/>
            </a:endParaRPr>
          </a:p>
        </p:txBody>
      </p:sp>
      <p:sp>
        <p:nvSpPr>
          <p:cNvPr id="8" name="Rectangle 7"/>
          <p:cNvSpPr/>
          <p:nvPr/>
        </p:nvSpPr>
        <p:spPr>
          <a:xfrm>
            <a:off x="622739" y="3930146"/>
            <a:ext cx="2010733" cy="369332"/>
          </a:xfrm>
          <a:prstGeom prst="rect">
            <a:avLst/>
          </a:prstGeom>
        </p:spPr>
        <p:txBody>
          <a:bodyPr wrap="square">
            <a:spAutoFit/>
          </a:bodyPr>
          <a:lstStyle/>
          <a:p>
            <a:r>
              <a:rPr lang="en-US" sz="1800" dirty="0" smtClean="0">
                <a:latin typeface="Calibri" panose="020F0502020204030204" pitchFamily="34" charset="0"/>
                <a:ea typeface="Calibri" panose="020F0502020204030204" pitchFamily="34" charset="0"/>
                <a:cs typeface="Times New Roman" panose="02020603050405020304" pitchFamily="18" charset="0"/>
              </a:rPr>
              <a:t>Remote calibration</a:t>
            </a:r>
            <a:endParaRPr lang="en-US" sz="1800" dirty="0"/>
          </a:p>
        </p:txBody>
      </p:sp>
      <p:sp>
        <p:nvSpPr>
          <p:cNvPr id="10" name="Rectangle 9"/>
          <p:cNvSpPr/>
          <p:nvPr/>
        </p:nvSpPr>
        <p:spPr>
          <a:xfrm>
            <a:off x="3145228" y="3930146"/>
            <a:ext cx="1745231" cy="369332"/>
          </a:xfrm>
          <a:prstGeom prst="rect">
            <a:avLst/>
          </a:prstGeom>
        </p:spPr>
        <p:txBody>
          <a:bodyPr wrap="square">
            <a:spAutoFit/>
          </a:bodyPr>
          <a:lstStyle/>
          <a:p>
            <a:r>
              <a:rPr lang="en-US" sz="1800" dirty="0" smtClean="0">
                <a:latin typeface="Calibri" panose="020F0502020204030204" pitchFamily="34" charset="0"/>
                <a:ea typeface="Calibri" panose="020F0502020204030204" pitchFamily="34" charset="0"/>
                <a:cs typeface="Times New Roman" panose="02020603050405020304" pitchFamily="18" charset="0"/>
              </a:rPr>
              <a:t>Local calibration</a:t>
            </a:r>
            <a:endParaRPr lang="en-US" sz="1800" dirty="0"/>
          </a:p>
        </p:txBody>
      </p:sp>
      <p:grpSp>
        <p:nvGrpSpPr>
          <p:cNvPr id="9" name="Group 8"/>
          <p:cNvGrpSpPr/>
          <p:nvPr/>
        </p:nvGrpSpPr>
        <p:grpSpPr>
          <a:xfrm>
            <a:off x="257086" y="1685801"/>
            <a:ext cx="4767485" cy="2343078"/>
            <a:chOff x="257086" y="1685801"/>
            <a:chExt cx="4767485" cy="2343078"/>
          </a:xfrm>
        </p:grpSpPr>
        <p:pic>
          <p:nvPicPr>
            <p:cNvPr id="3" name="Picture 2"/>
            <p:cNvPicPr>
              <a:picLocks noChangeAspect="1"/>
            </p:cNvPicPr>
            <p:nvPr/>
          </p:nvPicPr>
          <p:blipFill>
            <a:blip r:embed="rId4"/>
            <a:stretch>
              <a:fillRect/>
            </a:stretch>
          </p:blipFill>
          <p:spPr>
            <a:xfrm>
              <a:off x="257086" y="1685801"/>
              <a:ext cx="4767485" cy="2060627"/>
            </a:xfrm>
            <a:prstGeom prst="rect">
              <a:avLst/>
            </a:prstGeom>
          </p:spPr>
        </p:pic>
        <p:sp>
          <p:nvSpPr>
            <p:cNvPr id="4" name="TextBox 3"/>
            <p:cNvSpPr txBox="1"/>
            <p:nvPr/>
          </p:nvSpPr>
          <p:spPr>
            <a:xfrm>
              <a:off x="2431099" y="3690325"/>
              <a:ext cx="537327" cy="338554"/>
            </a:xfrm>
            <a:prstGeom prst="rect">
              <a:avLst/>
            </a:prstGeom>
            <a:noFill/>
          </p:spPr>
          <p:txBody>
            <a:bodyPr wrap="none" rtlCol="0">
              <a:spAutoFit/>
            </a:bodyPr>
            <a:lstStyle/>
            <a:p>
              <a:r>
                <a:rPr lang="en-US" sz="1600" b="0" dirty="0" smtClean="0">
                  <a:solidFill>
                    <a:schemeClr val="tx1"/>
                  </a:solidFill>
                  <a:latin typeface="+mn-lt"/>
                </a:rPr>
                <a:t>EST</a:t>
              </a:r>
              <a:endParaRPr lang="en-US" b="0" dirty="0">
                <a:solidFill>
                  <a:schemeClr val="tx1"/>
                </a:solidFill>
                <a:latin typeface="+mn-lt"/>
              </a:endParaRPr>
            </a:p>
          </p:txBody>
        </p:sp>
      </p:grpSp>
    </p:spTree>
    <p:extLst>
      <p:ext uri="{BB962C8B-B14F-4D97-AF65-F5344CB8AC3E}">
        <p14:creationId xmlns:p14="http://schemas.microsoft.com/office/powerpoint/2010/main" val="1106518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251062"/>
          </a:xfrm>
        </p:spPr>
        <p:txBody>
          <a:bodyPr>
            <a:noAutofit/>
          </a:bodyPr>
          <a:lstStyle/>
          <a:p>
            <a:pPr eaLnBrk="1" fontAlgn="auto" hangingPunct="1">
              <a:spcAft>
                <a:spcPts val="0"/>
              </a:spcAft>
              <a:defRPr/>
            </a:pPr>
            <a:r>
              <a:rPr lang="en-US" sz="2800" dirty="0" err="1">
                <a:solidFill>
                  <a:srgbClr val="FFC000"/>
                </a:solidFill>
              </a:rPr>
              <a:t>HiRes</a:t>
            </a:r>
            <a:r>
              <a:rPr lang="en-US" sz="2800" dirty="0">
                <a:solidFill>
                  <a:srgbClr val="FFC000"/>
                </a:solidFill>
              </a:rPr>
              <a:t>-X: Operational forecasting of prescribed fire impacts for </a:t>
            </a:r>
            <a:r>
              <a:rPr lang="en-US" sz="2800" dirty="0">
                <a:solidFill>
                  <a:schemeClr val="accent1">
                    <a:satMod val="150000"/>
                  </a:schemeClr>
                </a:solidFill>
              </a:rPr>
              <a:t>air </a:t>
            </a:r>
            <a:r>
              <a:rPr lang="en-US" sz="2800" dirty="0" smtClean="0">
                <a:solidFill>
                  <a:schemeClr val="accent1">
                    <a:satMod val="150000"/>
                  </a:schemeClr>
                </a:solidFill>
              </a:rPr>
              <a:t>quality and health</a:t>
            </a:r>
            <a:r>
              <a:rPr lang="en-US" sz="2800" dirty="0">
                <a:solidFill>
                  <a:schemeClr val="accent1">
                    <a:satMod val="150000"/>
                  </a:schemeClr>
                </a:solidFill>
              </a:rPr>
              <a:t> </a:t>
            </a:r>
            <a:r>
              <a:rPr lang="en-US" sz="2800" dirty="0" smtClean="0">
                <a:solidFill>
                  <a:schemeClr val="accent1">
                    <a:satMod val="150000"/>
                  </a:schemeClr>
                </a:solidFill>
              </a:rPr>
              <a:t>management</a:t>
            </a:r>
            <a:endParaRPr lang="en-US" sz="2800" dirty="0">
              <a:solidFill>
                <a:srgbClr val="FFC000"/>
              </a:solidFill>
            </a:endParaRPr>
          </a:p>
        </p:txBody>
      </p:sp>
      <p:sp>
        <p:nvSpPr>
          <p:cNvPr id="6" name="Content Placeholder 5"/>
          <p:cNvSpPr>
            <a:spLocks noGrp="1"/>
          </p:cNvSpPr>
          <p:nvPr>
            <p:ph sz="half" idx="1"/>
          </p:nvPr>
        </p:nvSpPr>
        <p:spPr>
          <a:xfrm>
            <a:off x="403225" y="1621008"/>
            <a:ext cx="4111625" cy="3263900"/>
          </a:xfrm>
        </p:spPr>
        <p:txBody>
          <a:bodyPr rtlCol="0">
            <a:normAutofit/>
          </a:bodyPr>
          <a:lstStyle/>
          <a:p>
            <a:pPr marL="438912" indent="-320040" eaLnBrk="1" fontAlgn="auto" hangingPunct="1">
              <a:spcBef>
                <a:spcPts val="0"/>
              </a:spcBef>
              <a:spcAft>
                <a:spcPts val="0"/>
              </a:spcAft>
              <a:buFont typeface="Wingdings 2"/>
              <a:buChar char=""/>
              <a:defRPr/>
            </a:pPr>
            <a:r>
              <a:rPr lang="en-US" sz="2000" dirty="0"/>
              <a:t>Daily forecasts of prescribed-fire related air quality impacts to state agencies for prescribed burn and air quality management</a:t>
            </a:r>
          </a:p>
          <a:p>
            <a:pPr marL="0" indent="0" algn="ctr" eaLnBrk="1" fontAlgn="auto" hangingPunct="1">
              <a:spcBef>
                <a:spcPts val="0"/>
              </a:spcBef>
              <a:spcAft>
                <a:spcPts val="0"/>
              </a:spcAft>
              <a:buFont typeface="Wingdings 2"/>
              <a:buNone/>
              <a:defRPr/>
            </a:pPr>
            <a:r>
              <a:rPr lang="en-US" sz="2000" dirty="0">
                <a:solidFill>
                  <a:srgbClr val="0000FF"/>
                </a:solidFill>
                <a:hlinkClick r:id="rId3"/>
              </a:rPr>
              <a:t>https://forecast.ce.gatech.edu</a:t>
            </a:r>
            <a:endParaRPr lang="en-US" sz="1600" dirty="0">
              <a:solidFill>
                <a:srgbClr val="0000FF"/>
              </a:solidFill>
            </a:endParaRPr>
          </a:p>
        </p:txBody>
      </p:sp>
      <p:sp>
        <p:nvSpPr>
          <p:cNvPr id="16" name="Content Placeholder 15"/>
          <p:cNvSpPr>
            <a:spLocks noGrp="1"/>
          </p:cNvSpPr>
          <p:nvPr>
            <p:ph sz="half" idx="2"/>
          </p:nvPr>
        </p:nvSpPr>
        <p:spPr>
          <a:xfrm>
            <a:off x="4514850" y="1621008"/>
            <a:ext cx="4229100" cy="3263900"/>
          </a:xfrm>
        </p:spPr>
        <p:txBody>
          <a:bodyPr rtlCol="0">
            <a:normAutofit/>
          </a:bodyPr>
          <a:lstStyle/>
          <a:p>
            <a:pPr marL="438912" indent="-320040" eaLnBrk="1" fontAlgn="auto" hangingPunct="1">
              <a:spcBef>
                <a:spcPts val="0"/>
              </a:spcBef>
              <a:spcAft>
                <a:spcPts val="0"/>
              </a:spcAft>
              <a:buFont typeface="Wingdings 2"/>
              <a:buChar char=""/>
              <a:defRPr/>
            </a:pPr>
            <a:r>
              <a:rPr lang="en-US" sz="2000" dirty="0"/>
              <a:t>Prescribed-fire related exposures to CDC and its partners for public health tracking and source-specific epidemiological assessments</a:t>
            </a:r>
          </a:p>
          <a:p>
            <a:pPr marL="0" indent="0" algn="ctr" eaLnBrk="1" fontAlgn="auto" hangingPunct="1">
              <a:spcBef>
                <a:spcPts val="0"/>
              </a:spcBef>
              <a:spcAft>
                <a:spcPts val="0"/>
              </a:spcAft>
              <a:buFont typeface="Wingdings 2"/>
              <a:buNone/>
              <a:defRPr/>
            </a:pPr>
            <a:r>
              <a:rPr lang="en-US" sz="2000" dirty="0" smtClean="0">
                <a:solidFill>
                  <a:srgbClr val="000000"/>
                </a:solidFill>
                <a:hlinkClick r:id="rId4"/>
              </a:rPr>
              <a:t>https</a:t>
            </a:r>
            <a:r>
              <a:rPr lang="en-US" sz="2000" dirty="0">
                <a:solidFill>
                  <a:srgbClr val="000000"/>
                </a:solidFill>
                <a:hlinkClick r:id="rId4"/>
              </a:rPr>
              <a:t>://</a:t>
            </a:r>
            <a:r>
              <a:rPr lang="en-US" sz="2000" dirty="0" smtClean="0">
                <a:solidFill>
                  <a:srgbClr val="000000"/>
                </a:solidFill>
                <a:hlinkClick r:id="rId4"/>
              </a:rPr>
              <a:t>sipc.ce.gatech.edu/SIPFIS/map/</a:t>
            </a:r>
            <a:endParaRPr lang="en-US" sz="2000" dirty="0">
              <a:solidFill>
                <a:srgbClr val="000000"/>
              </a:solidFill>
            </a:endParaRPr>
          </a:p>
          <a:p>
            <a:pPr marL="0" indent="0" eaLnBrk="1" fontAlgn="auto" hangingPunct="1">
              <a:spcBef>
                <a:spcPts val="0"/>
              </a:spcBef>
              <a:spcAft>
                <a:spcPts val="0"/>
              </a:spcAft>
              <a:buFont typeface="Wingdings 2"/>
              <a:buNone/>
              <a:defRPr/>
            </a:pPr>
            <a:endParaRPr lang="en-US" sz="2000" dirty="0"/>
          </a:p>
          <a:p>
            <a:pPr marL="438912" indent="-320040" eaLnBrk="1" fontAlgn="auto" hangingPunct="1">
              <a:spcBef>
                <a:spcPts val="0"/>
              </a:spcBef>
              <a:spcAft>
                <a:spcPts val="0"/>
              </a:spcAft>
              <a:buFont typeface="Wingdings 2"/>
              <a:buChar char=""/>
              <a:defRPr/>
            </a:pPr>
            <a:endParaRPr lang="en-US" dirty="0"/>
          </a:p>
        </p:txBody>
      </p:sp>
      <p:sp>
        <p:nvSpPr>
          <p:cNvPr id="16389" name="Text Placeholder 12"/>
          <p:cNvSpPr txBox="1">
            <a:spLocks/>
          </p:cNvSpPr>
          <p:nvPr/>
        </p:nvSpPr>
        <p:spPr bwMode="auto">
          <a:xfrm>
            <a:off x="403225" y="3251024"/>
            <a:ext cx="24003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68580"/>
          <a:lstStyle>
            <a:lvl1pPr marL="88900" defTabSz="685800">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30250" indent="-273050" defTabSz="68580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defRPr>
            </a:lvl2pPr>
            <a:lvl3pPr marL="995363" indent="-228600" defTabSz="6858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defRPr>
            </a:lvl3pPr>
            <a:lvl4pPr marL="1216025" indent="-182563" defTabSz="6858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defRPr>
            </a:lvl4pPr>
            <a:lvl5pPr marL="1425575" indent="-182563" defTabSz="6858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defRPr>
            </a:lvl5pPr>
            <a:lvl6pPr marL="1882775" indent="-182563" defTabSz="6858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6pPr>
            <a:lvl7pPr marL="2339975" indent="-182563" defTabSz="6858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7pPr>
            <a:lvl8pPr marL="2797175" indent="-182563" defTabSz="6858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8pPr>
            <a:lvl9pPr marL="3254375" indent="-182563" defTabSz="6858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9pPr>
          </a:lstStyle>
          <a:p>
            <a:pPr algn="ctr" eaLnBrk="1" hangingPunct="1">
              <a:buFont typeface="Wingdings 2" panose="05020102010507070707" pitchFamily="18" charset="2"/>
              <a:buNone/>
            </a:pPr>
            <a:r>
              <a:rPr lang="en-US" altLang="en-US" sz="1800" dirty="0">
                <a:solidFill>
                  <a:srgbClr val="FF0000"/>
                </a:solidFill>
              </a:rPr>
              <a:t>PM</a:t>
            </a:r>
            <a:r>
              <a:rPr lang="en-US" altLang="en-US" sz="1800" baseline="-25000" dirty="0">
                <a:solidFill>
                  <a:srgbClr val="FF0000"/>
                </a:solidFill>
              </a:rPr>
              <a:t>2.5</a:t>
            </a:r>
            <a:r>
              <a:rPr lang="en-US" altLang="en-US" sz="1800" dirty="0">
                <a:solidFill>
                  <a:srgbClr val="FF0000"/>
                </a:solidFill>
              </a:rPr>
              <a:t> Forecast</a:t>
            </a:r>
            <a:endParaRPr lang="en-US" altLang="en-US" sz="2400" dirty="0">
              <a:solidFill>
                <a:srgbClr val="FF0000"/>
              </a:solidFill>
            </a:endParaRPr>
          </a:p>
        </p:txBody>
      </p:sp>
      <p:sp>
        <p:nvSpPr>
          <p:cNvPr id="16390" name="Text Placeholder 17"/>
          <p:cNvSpPr txBox="1">
            <a:spLocks/>
          </p:cNvSpPr>
          <p:nvPr/>
        </p:nvSpPr>
        <p:spPr bwMode="auto">
          <a:xfrm>
            <a:off x="3097213" y="3278012"/>
            <a:ext cx="25606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88900" defTabSz="685800">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30250" indent="-273050" defTabSz="68580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defRPr>
            </a:lvl2pPr>
            <a:lvl3pPr marL="995363" indent="-228600" defTabSz="6858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defRPr>
            </a:lvl3pPr>
            <a:lvl4pPr marL="1216025" indent="-182563" defTabSz="6858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defRPr>
            </a:lvl4pPr>
            <a:lvl5pPr marL="1425575" indent="-182563" defTabSz="6858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defRPr>
            </a:lvl5pPr>
            <a:lvl6pPr marL="1882775" indent="-182563" defTabSz="6858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6pPr>
            <a:lvl7pPr marL="2339975" indent="-182563" defTabSz="6858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7pPr>
            <a:lvl8pPr marL="2797175" indent="-182563" defTabSz="6858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8pPr>
            <a:lvl9pPr marL="3254375" indent="-182563" defTabSz="6858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9pPr>
          </a:lstStyle>
          <a:p>
            <a:pPr algn="ctr" eaLnBrk="1" hangingPunct="1">
              <a:buFont typeface="Wingdings 2" panose="05020102010507070707" pitchFamily="18" charset="2"/>
              <a:buNone/>
            </a:pPr>
            <a:r>
              <a:rPr lang="en-US" altLang="en-US" sz="1800" dirty="0" smtClean="0">
                <a:solidFill>
                  <a:srgbClr val="FF0000"/>
                </a:solidFill>
              </a:rPr>
              <a:t>Burn </a:t>
            </a:r>
            <a:r>
              <a:rPr lang="en-US" altLang="en-US" sz="1800" dirty="0">
                <a:solidFill>
                  <a:srgbClr val="FF0000"/>
                </a:solidFill>
              </a:rPr>
              <a:t>Impact Forecast</a:t>
            </a:r>
            <a:endParaRPr lang="en-US" altLang="en-US" sz="1800" baseline="-25000" dirty="0">
              <a:solidFill>
                <a:srgbClr val="FF0000"/>
              </a:solidFill>
            </a:endParaRPr>
          </a:p>
        </p:txBody>
      </p:sp>
      <p:sp>
        <p:nvSpPr>
          <p:cNvPr id="16392" name="Text Placeholder 17"/>
          <p:cNvSpPr txBox="1">
            <a:spLocks/>
          </p:cNvSpPr>
          <p:nvPr/>
        </p:nvSpPr>
        <p:spPr bwMode="auto">
          <a:xfrm>
            <a:off x="5454650" y="3287537"/>
            <a:ext cx="34845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88900" defTabSz="685800">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30250" indent="-273050" defTabSz="68580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defRPr>
            </a:lvl2pPr>
            <a:lvl3pPr marL="995363" indent="-228600" defTabSz="6858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defRPr>
            </a:lvl3pPr>
            <a:lvl4pPr marL="1216025" indent="-182563" defTabSz="6858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defRPr>
            </a:lvl4pPr>
            <a:lvl5pPr marL="1425575" indent="-182563" defTabSz="6858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defRPr>
            </a:lvl5pPr>
            <a:lvl6pPr marL="1882775" indent="-182563" defTabSz="6858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6pPr>
            <a:lvl7pPr marL="2339975" indent="-182563" defTabSz="6858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7pPr>
            <a:lvl8pPr marL="2797175" indent="-182563" defTabSz="6858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8pPr>
            <a:lvl9pPr marL="3254375" indent="-182563" defTabSz="6858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9pPr>
          </a:lstStyle>
          <a:p>
            <a:pPr algn="ctr" eaLnBrk="1" hangingPunct="1">
              <a:buFont typeface="Wingdings 2" panose="05020102010507070707" pitchFamily="18" charset="2"/>
              <a:buNone/>
            </a:pPr>
            <a:r>
              <a:rPr lang="en-US" altLang="en-US" sz="1800" dirty="0" smtClean="0">
                <a:solidFill>
                  <a:srgbClr val="FF0000"/>
                </a:solidFill>
              </a:rPr>
              <a:t>Health Impact Forecast</a:t>
            </a:r>
            <a:endParaRPr lang="en-US" altLang="en-US" sz="1800" baseline="-25000" dirty="0">
              <a:solidFill>
                <a:srgbClr val="FF0000"/>
              </a:solidFill>
            </a:endParaRPr>
          </a:p>
        </p:txBody>
      </p:sp>
      <p:pic>
        <p:nvPicPr>
          <p:cNvPr id="16393" name="Picture 13"/>
          <p:cNvPicPr>
            <a:picLocks noChangeAspect="1"/>
          </p:cNvPicPr>
          <p:nvPr/>
        </p:nvPicPr>
        <p:blipFill>
          <a:blip r:embed="rId5">
            <a:extLst>
              <a:ext uri="{28A0092B-C50C-407E-A947-70E740481C1C}">
                <a14:useLocalDpi xmlns:a14="http://schemas.microsoft.com/office/drawing/2010/main" val="0"/>
              </a:ext>
            </a:extLst>
          </a:blip>
          <a:srcRect l="16653" t="20180" r="33801" b="13103"/>
          <a:stretch>
            <a:fillRect/>
          </a:stretch>
        </p:blipFill>
        <p:spPr bwMode="auto">
          <a:xfrm>
            <a:off x="203200" y="3712987"/>
            <a:ext cx="27432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2"/>
          <p:cNvPicPr>
            <a:picLocks noChangeAspect="1"/>
          </p:cNvPicPr>
          <p:nvPr/>
        </p:nvPicPr>
        <p:blipFill>
          <a:blip r:embed="rId6">
            <a:extLst>
              <a:ext uri="{28A0092B-C50C-407E-A947-70E740481C1C}">
                <a14:useLocalDpi xmlns:a14="http://schemas.microsoft.com/office/drawing/2010/main" val="0"/>
              </a:ext>
            </a:extLst>
          </a:blip>
          <a:srcRect l="16458" t="19225" r="33856" b="13275"/>
          <a:stretch>
            <a:fillRect/>
          </a:stretch>
        </p:blipFill>
        <p:spPr bwMode="auto">
          <a:xfrm>
            <a:off x="3014663" y="3684412"/>
            <a:ext cx="274320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00031" y="6003708"/>
            <a:ext cx="7115922" cy="646331"/>
          </a:xfrm>
          <a:prstGeom prst="rect">
            <a:avLst/>
          </a:prstGeom>
          <a:noFill/>
        </p:spPr>
        <p:txBody>
          <a:bodyPr wrap="none" rtlCol="0">
            <a:spAutoFit/>
          </a:bodyPr>
          <a:lstStyle/>
          <a:p>
            <a:pPr marL="285750" indent="-285750">
              <a:buFont typeface="Arial" panose="020B0604020202020204" pitchFamily="34" charset="0"/>
              <a:buChar char="•"/>
            </a:pPr>
            <a:r>
              <a:rPr lang="en-US" sz="1800" dirty="0" smtClean="0">
                <a:solidFill>
                  <a:schemeClr val="tx1"/>
                </a:solidFill>
                <a:latin typeface="+mn-lt"/>
              </a:rPr>
              <a:t>Odman, M. T., et al. (2018) </a:t>
            </a:r>
            <a:r>
              <a:rPr lang="en-US" sz="1800" i="1" dirty="0" smtClean="0">
                <a:solidFill>
                  <a:schemeClr val="tx1"/>
                </a:solidFill>
                <a:latin typeface="+mn-lt"/>
              </a:rPr>
              <a:t>Atmosphere</a:t>
            </a:r>
            <a:r>
              <a:rPr lang="en-US" sz="1800" dirty="0">
                <a:solidFill>
                  <a:schemeClr val="tx1"/>
                </a:solidFill>
                <a:latin typeface="+mn-lt"/>
              </a:rPr>
              <a:t>, doi:10.3390/atmos9060220</a:t>
            </a:r>
            <a:endParaRPr lang="en-US" sz="1800" dirty="0" smtClean="0">
              <a:solidFill>
                <a:schemeClr val="tx1"/>
              </a:solidFill>
              <a:latin typeface="+mn-lt"/>
            </a:endParaRPr>
          </a:p>
          <a:p>
            <a:pPr marL="285750" indent="-285750">
              <a:buFont typeface="Arial" panose="020B0604020202020204" pitchFamily="34" charset="0"/>
              <a:buChar char="•"/>
            </a:pPr>
            <a:r>
              <a:rPr lang="en-US" sz="1800" dirty="0" smtClean="0">
                <a:solidFill>
                  <a:schemeClr val="tx1"/>
                </a:solidFill>
                <a:latin typeface="+mn-lt"/>
              </a:rPr>
              <a:t>Hu, Y., et al. (2019) </a:t>
            </a:r>
            <a:r>
              <a:rPr lang="en-US" sz="1800" i="1" dirty="0" smtClean="0">
                <a:solidFill>
                  <a:schemeClr val="tx1"/>
                </a:solidFill>
                <a:latin typeface="+mn-lt"/>
              </a:rPr>
              <a:t>IJERPH</a:t>
            </a:r>
            <a:r>
              <a:rPr lang="en-US" sz="1800" dirty="0" smtClean="0">
                <a:solidFill>
                  <a:schemeClr val="tx1"/>
                </a:solidFill>
                <a:latin typeface="+mn-lt"/>
              </a:rPr>
              <a:t>, doi:10.3390/ijerph16111981</a:t>
            </a:r>
            <a:endParaRPr lang="en-US" sz="1800" dirty="0">
              <a:solidFill>
                <a:schemeClr val="tx1"/>
              </a:solidFill>
              <a:latin typeface="+mn-lt"/>
            </a:endParaRPr>
          </a:p>
        </p:txBody>
      </p:sp>
      <p:pic>
        <p:nvPicPr>
          <p:cNvPr id="3" name="Picture 2"/>
          <p:cNvPicPr>
            <a:picLocks noChangeAspect="1"/>
          </p:cNvPicPr>
          <p:nvPr/>
        </p:nvPicPr>
        <p:blipFill rotWithShape="1">
          <a:blip r:embed="rId7"/>
          <a:srcRect l="25059" t="1648" r="557"/>
          <a:stretch/>
        </p:blipFill>
        <p:spPr>
          <a:xfrm>
            <a:off x="5969001" y="3717364"/>
            <a:ext cx="2743200" cy="223691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000" dirty="0" smtClean="0"/>
              <a:t>Components </a:t>
            </a:r>
            <a:r>
              <a:rPr lang="en-US" sz="3000" dirty="0"/>
              <a:t>of </a:t>
            </a:r>
            <a:r>
              <a:rPr lang="en-US" sz="3000" dirty="0" err="1"/>
              <a:t>HiRes</a:t>
            </a:r>
            <a:r>
              <a:rPr lang="en-US" sz="3000" dirty="0"/>
              <a:t>-X forecasting system</a:t>
            </a:r>
          </a:p>
        </p:txBody>
      </p:sp>
      <p:sp>
        <p:nvSpPr>
          <p:cNvPr id="3" name="Content Placeholder 2"/>
          <p:cNvSpPr>
            <a:spLocks noGrp="1"/>
          </p:cNvSpPr>
          <p:nvPr>
            <p:ph idx="1"/>
          </p:nvPr>
        </p:nvSpPr>
        <p:spPr/>
        <p:txBody>
          <a:bodyPr>
            <a:normAutofit/>
          </a:bodyPr>
          <a:lstStyle/>
          <a:p>
            <a:pPr>
              <a:lnSpc>
                <a:spcPct val="120000"/>
              </a:lnSpc>
              <a:spcAft>
                <a:spcPts val="1200"/>
              </a:spcAft>
            </a:pPr>
            <a:r>
              <a:rPr lang="en-US" sz="2000" dirty="0" smtClean="0"/>
              <a:t>Weather Research and Forecasting (</a:t>
            </a:r>
            <a:r>
              <a:rPr lang="en-US" sz="2000" b="1" dirty="0" smtClean="0"/>
              <a:t>WRF</a:t>
            </a:r>
            <a:r>
              <a:rPr lang="en-US" sz="2000" dirty="0" smtClean="0"/>
              <a:t>) model for weather forecast</a:t>
            </a:r>
          </a:p>
          <a:p>
            <a:pPr>
              <a:lnSpc>
                <a:spcPct val="120000"/>
              </a:lnSpc>
              <a:spcAft>
                <a:spcPts val="1200"/>
              </a:spcAft>
            </a:pPr>
            <a:r>
              <a:rPr lang="en-US" sz="2000" dirty="0" smtClean="0"/>
              <a:t>Prescribed burn activity forecast </a:t>
            </a:r>
            <a:r>
              <a:rPr lang="en-US" sz="2000" dirty="0" smtClean="0">
                <a:solidFill>
                  <a:srgbClr val="FF0000"/>
                </a:solidFill>
              </a:rPr>
              <a:t>(number, location, size of burns)</a:t>
            </a:r>
            <a:r>
              <a:rPr lang="en-US" sz="2000" dirty="0"/>
              <a:t> </a:t>
            </a:r>
            <a:r>
              <a:rPr lang="en-US" sz="2000" dirty="0" smtClean="0"/>
              <a:t>based on </a:t>
            </a:r>
            <a:r>
              <a:rPr lang="en-US" sz="2000" dirty="0"/>
              <a:t>weather forecast and historic fire patterns</a:t>
            </a:r>
            <a:endParaRPr lang="en-US" sz="2000" dirty="0" smtClean="0">
              <a:solidFill>
                <a:srgbClr val="FF0000"/>
              </a:solidFill>
            </a:endParaRPr>
          </a:p>
          <a:p>
            <a:pPr>
              <a:lnSpc>
                <a:spcPct val="120000"/>
              </a:lnSpc>
              <a:spcAft>
                <a:spcPts val="1200"/>
              </a:spcAft>
            </a:pPr>
            <a:r>
              <a:rPr lang="en-US" sz="2000" dirty="0" err="1" smtClean="0"/>
              <a:t>BlueSky</a:t>
            </a:r>
            <a:r>
              <a:rPr lang="en-US" sz="2000" dirty="0" smtClean="0"/>
              <a:t> </a:t>
            </a:r>
            <a:r>
              <a:rPr lang="en-US" sz="2000" dirty="0"/>
              <a:t>framework for prescribed fire emissions (</a:t>
            </a:r>
            <a:r>
              <a:rPr lang="en-US" sz="2000" dirty="0">
                <a:solidFill>
                  <a:srgbClr val="FF0000"/>
                </a:solidFill>
              </a:rPr>
              <a:t>fuel loads, fuel consumption, emission factors, plume rise</a:t>
            </a:r>
            <a:r>
              <a:rPr lang="en-US" sz="2000" dirty="0"/>
              <a:t>)</a:t>
            </a:r>
          </a:p>
          <a:p>
            <a:pPr>
              <a:lnSpc>
                <a:spcPct val="120000"/>
              </a:lnSpc>
              <a:spcAft>
                <a:spcPts val="1200"/>
              </a:spcAft>
            </a:pPr>
            <a:r>
              <a:rPr lang="en-US" sz="2000" dirty="0" smtClean="0"/>
              <a:t>National Emissions Inventory (NEI) </a:t>
            </a:r>
            <a:r>
              <a:rPr lang="en-US" sz="2000" dirty="0"/>
              <a:t>and </a:t>
            </a:r>
            <a:r>
              <a:rPr lang="en-US" sz="2000" dirty="0" smtClean="0"/>
              <a:t>Sparse Matrix Operator Kernel Emissions (SMOKE) model </a:t>
            </a:r>
            <a:r>
              <a:rPr lang="en-US" sz="2000" dirty="0"/>
              <a:t>for other emissions</a:t>
            </a:r>
          </a:p>
          <a:p>
            <a:pPr>
              <a:lnSpc>
                <a:spcPct val="120000"/>
              </a:lnSpc>
              <a:spcAft>
                <a:spcPts val="1200"/>
              </a:spcAft>
            </a:pPr>
            <a:r>
              <a:rPr lang="en-US" sz="2000" dirty="0" smtClean="0"/>
              <a:t>Community Multiscale Air Quality (</a:t>
            </a:r>
            <a:r>
              <a:rPr lang="en-US" sz="2000" b="1" dirty="0" smtClean="0"/>
              <a:t>CMAQ</a:t>
            </a:r>
            <a:r>
              <a:rPr lang="en-US" sz="2000" dirty="0" smtClean="0"/>
              <a:t>) model </a:t>
            </a:r>
            <a:r>
              <a:rPr lang="en-US" sz="2000" dirty="0"/>
              <a:t>for air quality forecast</a:t>
            </a:r>
          </a:p>
          <a:p>
            <a:pPr>
              <a:lnSpc>
                <a:spcPct val="120000"/>
              </a:lnSpc>
              <a:spcAft>
                <a:spcPts val="1200"/>
              </a:spcAft>
            </a:pPr>
            <a:r>
              <a:rPr lang="en-US" sz="2000" dirty="0"/>
              <a:t>Decoupled Direct Method (</a:t>
            </a:r>
            <a:r>
              <a:rPr lang="en-US" sz="2000" b="1" dirty="0"/>
              <a:t>DDM</a:t>
            </a:r>
            <a:r>
              <a:rPr lang="en-US" sz="2000" dirty="0" smtClean="0"/>
              <a:t>) for prescribed </a:t>
            </a:r>
            <a:r>
              <a:rPr lang="en-US" sz="2000" dirty="0"/>
              <a:t>fire impact </a:t>
            </a:r>
            <a:r>
              <a:rPr lang="en-US" sz="2000" dirty="0" smtClean="0"/>
              <a:t>forecast</a:t>
            </a:r>
            <a:endParaRPr lang="en-US" sz="2000" dirty="0"/>
          </a:p>
          <a:p>
            <a:endParaRPr lang="en-US" dirty="0" smtClean="0"/>
          </a:p>
          <a:p>
            <a:endParaRPr lang="en-US" dirty="0" smtClean="0"/>
          </a:p>
          <a:p>
            <a:endParaRPr lang="en-US" dirty="0"/>
          </a:p>
        </p:txBody>
      </p:sp>
    </p:spTree>
    <p:extLst>
      <p:ext uri="{BB962C8B-B14F-4D97-AF65-F5344CB8AC3E}">
        <p14:creationId xmlns:p14="http://schemas.microsoft.com/office/powerpoint/2010/main" val="31729785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eaLnBrk="1" fontAlgn="auto" hangingPunct="1">
              <a:spcAft>
                <a:spcPts val="0"/>
              </a:spcAft>
              <a:defRPr/>
            </a:pPr>
            <a:r>
              <a:rPr lang="en-US" sz="3200" dirty="0" err="1" smtClean="0">
                <a:solidFill>
                  <a:schemeClr val="accent1">
                    <a:satMod val="150000"/>
                  </a:schemeClr>
                </a:solidFill>
              </a:rPr>
              <a:t>HiRes</a:t>
            </a:r>
            <a:r>
              <a:rPr lang="en-US" sz="3200" dirty="0" smtClean="0">
                <a:solidFill>
                  <a:schemeClr val="accent1">
                    <a:satMod val="150000"/>
                  </a:schemeClr>
                </a:solidFill>
              </a:rPr>
              <a:t>-X estimates health impacts based on smoke exposure epidemiological studies</a:t>
            </a:r>
            <a:endParaRPr lang="en-US" sz="3200" dirty="0">
              <a:solidFill>
                <a:schemeClr val="accent1">
                  <a:satMod val="150000"/>
                </a:schemeClr>
              </a:solidFill>
            </a:endParaRPr>
          </a:p>
        </p:txBody>
      </p:sp>
      <p:pic>
        <p:nvPicPr>
          <p:cNvPr id="17411" name="Content Placeholder 1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01596" y="2341980"/>
            <a:ext cx="3900536" cy="2495489"/>
          </a:xfrm>
        </p:spPr>
      </p:pic>
      <p:sp>
        <p:nvSpPr>
          <p:cNvPr id="87046" name="TextBox 14"/>
          <p:cNvSpPr txBox="1">
            <a:spLocks noChangeArrowheads="1"/>
          </p:cNvSpPr>
          <p:nvPr/>
        </p:nvSpPr>
        <p:spPr bwMode="auto">
          <a:xfrm>
            <a:off x="5886677" y="1773936"/>
            <a:ext cx="15616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rgbClr val="CC3300"/>
                </a:solidFill>
                <a:latin typeface="Times New Roman" panose="02020603050405020304" pitchFamily="18" charset="0"/>
              </a:defRPr>
            </a:lvl1pPr>
            <a:lvl2pPr marL="742950" indent="-285750">
              <a:defRPr sz="2000" b="1">
                <a:solidFill>
                  <a:srgbClr val="CC3300"/>
                </a:solidFill>
                <a:latin typeface="Times New Roman" panose="02020603050405020304" pitchFamily="18" charset="0"/>
              </a:defRPr>
            </a:lvl2pPr>
            <a:lvl3pPr marL="1143000" indent="-228600">
              <a:defRPr sz="2000" b="1">
                <a:solidFill>
                  <a:srgbClr val="CC3300"/>
                </a:solidFill>
                <a:latin typeface="Times New Roman" panose="02020603050405020304" pitchFamily="18" charset="0"/>
              </a:defRPr>
            </a:lvl3pPr>
            <a:lvl4pPr marL="1600200" indent="-228600">
              <a:defRPr sz="2000" b="1">
                <a:solidFill>
                  <a:srgbClr val="CC3300"/>
                </a:solidFill>
                <a:latin typeface="Times New Roman" panose="02020603050405020304" pitchFamily="18" charset="0"/>
              </a:defRPr>
            </a:lvl4pPr>
            <a:lvl5pPr marL="2057400" indent="-228600">
              <a:defRPr sz="2000" b="1">
                <a:solidFill>
                  <a:srgbClr val="CC3300"/>
                </a:solidFill>
                <a:latin typeface="Times New Roman" panose="02020603050405020304" pitchFamily="18" charset="0"/>
              </a:defRPr>
            </a:lvl5pPr>
            <a:lvl6pPr marL="2514600" indent="-228600" eaLnBrk="0" fontAlgn="base" hangingPunct="0">
              <a:spcBef>
                <a:spcPct val="0"/>
              </a:spcBef>
              <a:spcAft>
                <a:spcPct val="0"/>
              </a:spcAft>
              <a:defRPr sz="2000" b="1">
                <a:solidFill>
                  <a:srgbClr val="CC3300"/>
                </a:solidFill>
                <a:latin typeface="Times New Roman" panose="02020603050405020304" pitchFamily="18" charset="0"/>
              </a:defRPr>
            </a:lvl6pPr>
            <a:lvl7pPr marL="2971800" indent="-228600" eaLnBrk="0" fontAlgn="base" hangingPunct="0">
              <a:spcBef>
                <a:spcPct val="0"/>
              </a:spcBef>
              <a:spcAft>
                <a:spcPct val="0"/>
              </a:spcAft>
              <a:defRPr sz="2000" b="1">
                <a:solidFill>
                  <a:srgbClr val="CC3300"/>
                </a:solidFill>
                <a:latin typeface="Times New Roman" panose="02020603050405020304" pitchFamily="18" charset="0"/>
              </a:defRPr>
            </a:lvl7pPr>
            <a:lvl8pPr marL="3429000" indent="-228600" eaLnBrk="0" fontAlgn="base" hangingPunct="0">
              <a:spcBef>
                <a:spcPct val="0"/>
              </a:spcBef>
              <a:spcAft>
                <a:spcPct val="0"/>
              </a:spcAft>
              <a:defRPr sz="2000" b="1">
                <a:solidFill>
                  <a:srgbClr val="CC3300"/>
                </a:solidFill>
                <a:latin typeface="Times New Roman" panose="02020603050405020304" pitchFamily="18" charset="0"/>
              </a:defRPr>
            </a:lvl8pPr>
            <a:lvl9pPr marL="3886200" indent="-228600" eaLnBrk="0" fontAlgn="base" hangingPunct="0">
              <a:spcBef>
                <a:spcPct val="0"/>
              </a:spcBef>
              <a:spcAft>
                <a:spcPct val="0"/>
              </a:spcAft>
              <a:defRPr sz="2000" b="1">
                <a:solidFill>
                  <a:srgbClr val="CC3300"/>
                </a:solidFill>
                <a:latin typeface="Times New Roman" panose="02020603050405020304" pitchFamily="18" charset="0"/>
              </a:defRPr>
            </a:lvl9pPr>
          </a:lstStyle>
          <a:p>
            <a:pPr>
              <a:defRPr/>
            </a:pPr>
            <a:r>
              <a:rPr lang="en-US" altLang="en-US" dirty="0" smtClean="0">
                <a:latin typeface="+mn-lt"/>
              </a:rPr>
              <a:t>C-R function</a:t>
            </a:r>
          </a:p>
        </p:txBody>
      </p:sp>
      <p:sp>
        <p:nvSpPr>
          <p:cNvPr id="87047" name="TextBox 15"/>
          <p:cNvSpPr txBox="1">
            <a:spLocks noChangeArrowheads="1"/>
          </p:cNvSpPr>
          <p:nvPr/>
        </p:nvSpPr>
        <p:spPr bwMode="auto">
          <a:xfrm>
            <a:off x="4757519" y="5236416"/>
            <a:ext cx="40767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rgbClr val="CC3300"/>
                </a:solidFill>
                <a:latin typeface="Times New Roman" panose="02020603050405020304" pitchFamily="18" charset="0"/>
              </a:defRPr>
            </a:lvl1pPr>
            <a:lvl2pPr marL="742950" indent="-285750">
              <a:defRPr sz="2000" b="1">
                <a:solidFill>
                  <a:srgbClr val="CC3300"/>
                </a:solidFill>
                <a:latin typeface="Times New Roman" panose="02020603050405020304" pitchFamily="18" charset="0"/>
              </a:defRPr>
            </a:lvl2pPr>
            <a:lvl3pPr marL="1143000" indent="-228600">
              <a:defRPr sz="2000" b="1">
                <a:solidFill>
                  <a:srgbClr val="CC3300"/>
                </a:solidFill>
                <a:latin typeface="Times New Roman" panose="02020603050405020304" pitchFamily="18" charset="0"/>
              </a:defRPr>
            </a:lvl3pPr>
            <a:lvl4pPr marL="1600200" indent="-228600">
              <a:defRPr sz="2000" b="1">
                <a:solidFill>
                  <a:srgbClr val="CC3300"/>
                </a:solidFill>
                <a:latin typeface="Times New Roman" panose="02020603050405020304" pitchFamily="18" charset="0"/>
              </a:defRPr>
            </a:lvl4pPr>
            <a:lvl5pPr marL="2057400" indent="-228600">
              <a:defRPr sz="2000" b="1">
                <a:solidFill>
                  <a:srgbClr val="CC3300"/>
                </a:solidFill>
                <a:latin typeface="Times New Roman" panose="02020603050405020304" pitchFamily="18" charset="0"/>
              </a:defRPr>
            </a:lvl5pPr>
            <a:lvl6pPr marL="2514600" indent="-228600" eaLnBrk="0" fontAlgn="base" hangingPunct="0">
              <a:spcBef>
                <a:spcPct val="0"/>
              </a:spcBef>
              <a:spcAft>
                <a:spcPct val="0"/>
              </a:spcAft>
              <a:defRPr sz="2000" b="1">
                <a:solidFill>
                  <a:srgbClr val="CC3300"/>
                </a:solidFill>
                <a:latin typeface="Times New Roman" panose="02020603050405020304" pitchFamily="18" charset="0"/>
              </a:defRPr>
            </a:lvl6pPr>
            <a:lvl7pPr marL="2971800" indent="-228600" eaLnBrk="0" fontAlgn="base" hangingPunct="0">
              <a:spcBef>
                <a:spcPct val="0"/>
              </a:spcBef>
              <a:spcAft>
                <a:spcPct val="0"/>
              </a:spcAft>
              <a:defRPr sz="2000" b="1">
                <a:solidFill>
                  <a:srgbClr val="CC3300"/>
                </a:solidFill>
                <a:latin typeface="Times New Roman" panose="02020603050405020304" pitchFamily="18" charset="0"/>
              </a:defRPr>
            </a:lvl7pPr>
            <a:lvl8pPr marL="3429000" indent="-228600" eaLnBrk="0" fontAlgn="base" hangingPunct="0">
              <a:spcBef>
                <a:spcPct val="0"/>
              </a:spcBef>
              <a:spcAft>
                <a:spcPct val="0"/>
              </a:spcAft>
              <a:defRPr sz="2000" b="1">
                <a:solidFill>
                  <a:srgbClr val="CC3300"/>
                </a:solidFill>
                <a:latin typeface="Times New Roman" panose="02020603050405020304" pitchFamily="18" charset="0"/>
              </a:defRPr>
            </a:lvl8pPr>
            <a:lvl9pPr marL="3886200" indent="-228600" eaLnBrk="0" fontAlgn="base" hangingPunct="0">
              <a:spcBef>
                <a:spcPct val="0"/>
              </a:spcBef>
              <a:spcAft>
                <a:spcPct val="0"/>
              </a:spcAft>
              <a:defRPr sz="2000" b="1">
                <a:solidFill>
                  <a:srgbClr val="CC3300"/>
                </a:solidFill>
                <a:latin typeface="Times New Roman" panose="02020603050405020304" pitchFamily="18" charset="0"/>
              </a:defRPr>
            </a:lvl9pPr>
          </a:lstStyle>
          <a:p>
            <a:pPr>
              <a:defRPr/>
            </a:pPr>
            <a:r>
              <a:rPr lang="en-US" altLang="en-US" b="0" i="1" dirty="0" smtClean="0">
                <a:solidFill>
                  <a:schemeClr val="tx1"/>
                </a:solidFill>
                <a:latin typeface="Symbol" panose="05050102010706020507" pitchFamily="18" charset="2"/>
              </a:rPr>
              <a:t>b</a:t>
            </a:r>
            <a:r>
              <a:rPr lang="en-US" altLang="en-US" b="0" dirty="0" smtClean="0">
                <a:solidFill>
                  <a:schemeClr val="tx1"/>
                </a:solidFill>
                <a:latin typeface="+mn-lt"/>
              </a:rPr>
              <a:t> = 0.008 for </a:t>
            </a:r>
            <a:r>
              <a:rPr lang="en-US" altLang="en-US" b="0" dirty="0">
                <a:solidFill>
                  <a:schemeClr val="tx1"/>
                </a:solidFill>
                <a:latin typeface="+mn-lt"/>
              </a:rPr>
              <a:t>asthma ER </a:t>
            </a:r>
            <a:r>
              <a:rPr lang="en-US" altLang="en-US" b="0" dirty="0" smtClean="0">
                <a:solidFill>
                  <a:schemeClr val="tx1"/>
                </a:solidFill>
                <a:latin typeface="+mn-lt"/>
              </a:rPr>
              <a:t>visits</a:t>
            </a:r>
          </a:p>
          <a:p>
            <a:pPr>
              <a:defRPr/>
            </a:pPr>
            <a:r>
              <a:rPr lang="en-US" altLang="en-US" b="0" i="1" dirty="0" smtClean="0">
                <a:solidFill>
                  <a:schemeClr val="tx1"/>
                </a:solidFill>
                <a:latin typeface="Symbol" panose="05050102010706020507" pitchFamily="18" charset="2"/>
              </a:rPr>
              <a:t>b</a:t>
            </a:r>
            <a:r>
              <a:rPr lang="en-US" altLang="en-US" b="0" dirty="0" smtClean="0">
                <a:solidFill>
                  <a:schemeClr val="tx1"/>
                </a:solidFill>
                <a:latin typeface="+mn-lt"/>
              </a:rPr>
              <a:t> = 0.006 for asthma hospitalizations</a:t>
            </a:r>
          </a:p>
        </p:txBody>
      </p:sp>
      <p:sp>
        <p:nvSpPr>
          <p:cNvPr id="5" name="Content Placeholder 4"/>
          <p:cNvSpPr>
            <a:spLocks noGrp="1" noRot="1" noChangeAspect="1" noMove="1" noResize="1" noEditPoints="1" noAdjustHandles="1" noChangeArrowheads="1" noChangeShapeType="1" noTextEdit="1"/>
          </p:cNvSpPr>
          <p:nvPr>
            <p:ph sz="half" idx="1"/>
          </p:nvPr>
        </p:nvSpPr>
        <p:spPr>
          <a:blipFill>
            <a:blip r:embed="rId4"/>
            <a:stretch>
              <a:fillRect/>
            </a:stretch>
          </a:blipFill>
          <a:extLst/>
        </p:spPr>
        <p:txBody>
          <a:bodyPr/>
          <a:lstStyle/>
          <a:p>
            <a:pPr marL="119062" indent="0" algn="ctr">
              <a:buNone/>
              <a:defRPr/>
            </a:pPr>
            <a:r>
              <a:rPr lang="en-US" dirty="0">
                <a:noFill/>
              </a:rPr>
              <a:t> </a:t>
            </a:r>
          </a:p>
        </p:txBody>
      </p:sp>
      <p:sp>
        <p:nvSpPr>
          <p:cNvPr id="8" name="TextBox 15"/>
          <p:cNvSpPr txBox="1">
            <a:spLocks noChangeArrowheads="1"/>
          </p:cNvSpPr>
          <p:nvPr/>
        </p:nvSpPr>
        <p:spPr bwMode="auto">
          <a:xfrm>
            <a:off x="5697541" y="4744004"/>
            <a:ext cx="2308645" cy="369332"/>
          </a:xfrm>
          <a:prstGeom prst="rect">
            <a:avLst/>
          </a:prstGeom>
          <a:solidFill>
            <a:schemeClr val="bg1"/>
          </a:solidFill>
          <a:ln>
            <a:noFill/>
          </a:ln>
          <a:extLst/>
        </p:spPr>
        <p:txBody>
          <a:bodyPr wrap="none">
            <a:spAutoFit/>
          </a:bodyPr>
          <a:lstStyle>
            <a:lvl1pPr>
              <a:defRPr sz="2000" b="1">
                <a:solidFill>
                  <a:srgbClr val="CC3300"/>
                </a:solidFill>
                <a:latin typeface="Times New Roman" panose="02020603050405020304" pitchFamily="18" charset="0"/>
              </a:defRPr>
            </a:lvl1pPr>
            <a:lvl2pPr marL="742950" indent="-285750">
              <a:defRPr sz="2000" b="1">
                <a:solidFill>
                  <a:srgbClr val="CC3300"/>
                </a:solidFill>
                <a:latin typeface="Times New Roman" panose="02020603050405020304" pitchFamily="18" charset="0"/>
              </a:defRPr>
            </a:lvl2pPr>
            <a:lvl3pPr marL="1143000" indent="-228600">
              <a:defRPr sz="2000" b="1">
                <a:solidFill>
                  <a:srgbClr val="CC3300"/>
                </a:solidFill>
                <a:latin typeface="Times New Roman" panose="02020603050405020304" pitchFamily="18" charset="0"/>
              </a:defRPr>
            </a:lvl3pPr>
            <a:lvl4pPr marL="1600200" indent="-228600">
              <a:defRPr sz="2000" b="1">
                <a:solidFill>
                  <a:srgbClr val="CC3300"/>
                </a:solidFill>
                <a:latin typeface="Times New Roman" panose="02020603050405020304" pitchFamily="18" charset="0"/>
              </a:defRPr>
            </a:lvl4pPr>
            <a:lvl5pPr marL="2057400" indent="-228600">
              <a:defRPr sz="2000" b="1">
                <a:solidFill>
                  <a:srgbClr val="CC3300"/>
                </a:solidFill>
                <a:latin typeface="Times New Roman" panose="02020603050405020304" pitchFamily="18" charset="0"/>
              </a:defRPr>
            </a:lvl5pPr>
            <a:lvl6pPr marL="2514600" indent="-228600" eaLnBrk="0" fontAlgn="base" hangingPunct="0">
              <a:spcBef>
                <a:spcPct val="0"/>
              </a:spcBef>
              <a:spcAft>
                <a:spcPct val="0"/>
              </a:spcAft>
              <a:defRPr sz="2000" b="1">
                <a:solidFill>
                  <a:srgbClr val="CC3300"/>
                </a:solidFill>
                <a:latin typeface="Times New Roman" panose="02020603050405020304" pitchFamily="18" charset="0"/>
              </a:defRPr>
            </a:lvl6pPr>
            <a:lvl7pPr marL="2971800" indent="-228600" eaLnBrk="0" fontAlgn="base" hangingPunct="0">
              <a:spcBef>
                <a:spcPct val="0"/>
              </a:spcBef>
              <a:spcAft>
                <a:spcPct val="0"/>
              </a:spcAft>
              <a:defRPr sz="2000" b="1">
                <a:solidFill>
                  <a:srgbClr val="CC3300"/>
                </a:solidFill>
                <a:latin typeface="Times New Roman" panose="02020603050405020304" pitchFamily="18" charset="0"/>
              </a:defRPr>
            </a:lvl7pPr>
            <a:lvl8pPr marL="3429000" indent="-228600" eaLnBrk="0" fontAlgn="base" hangingPunct="0">
              <a:spcBef>
                <a:spcPct val="0"/>
              </a:spcBef>
              <a:spcAft>
                <a:spcPct val="0"/>
              </a:spcAft>
              <a:defRPr sz="2000" b="1">
                <a:solidFill>
                  <a:srgbClr val="CC3300"/>
                </a:solidFill>
                <a:latin typeface="Times New Roman" panose="02020603050405020304" pitchFamily="18" charset="0"/>
              </a:defRPr>
            </a:lvl8pPr>
            <a:lvl9pPr marL="3886200" indent="-228600" eaLnBrk="0" fontAlgn="base" hangingPunct="0">
              <a:spcBef>
                <a:spcPct val="0"/>
              </a:spcBef>
              <a:spcAft>
                <a:spcPct val="0"/>
              </a:spcAft>
              <a:defRPr sz="2000" b="1">
                <a:solidFill>
                  <a:srgbClr val="CC3300"/>
                </a:solidFill>
                <a:latin typeface="Times New Roman" panose="02020603050405020304" pitchFamily="18" charset="0"/>
              </a:defRPr>
            </a:lvl9pPr>
          </a:lstStyle>
          <a:p>
            <a:pPr>
              <a:defRPr/>
            </a:pPr>
            <a:r>
              <a:rPr lang="en-US" altLang="en-US" sz="1800" b="0" dirty="0" smtClean="0">
                <a:latin typeface="Arial" panose="020B0604020202020204" pitchFamily="34" charset="0"/>
                <a:cs typeface="Arial" panose="020B0604020202020204" pitchFamily="34" charset="0"/>
              </a:rPr>
              <a:t>PM</a:t>
            </a:r>
            <a:r>
              <a:rPr lang="en-US" altLang="en-US" sz="1800" b="0" baseline="-25000" dirty="0" smtClean="0">
                <a:latin typeface="Arial" panose="020B0604020202020204" pitchFamily="34" charset="0"/>
                <a:cs typeface="Arial" panose="020B0604020202020204" pitchFamily="34" charset="0"/>
              </a:rPr>
              <a:t>2.5</a:t>
            </a:r>
            <a:r>
              <a:rPr lang="en-US" altLang="en-US" sz="1800" b="0" dirty="0" smtClean="0">
                <a:latin typeface="Arial" panose="020B0604020202020204" pitchFamily="34" charset="0"/>
                <a:cs typeface="Arial" panose="020B0604020202020204" pitchFamily="34" charset="0"/>
              </a:rPr>
              <a:t> concentrations</a:t>
            </a:r>
          </a:p>
        </p:txBody>
      </p:sp>
      <p:sp>
        <p:nvSpPr>
          <p:cNvPr id="9" name="TextBox 15"/>
          <p:cNvSpPr txBox="1">
            <a:spLocks noChangeArrowheads="1"/>
          </p:cNvSpPr>
          <p:nvPr/>
        </p:nvSpPr>
        <p:spPr bwMode="auto">
          <a:xfrm rot="-5400000">
            <a:off x="4148878" y="3390461"/>
            <a:ext cx="1235489" cy="369332"/>
          </a:xfrm>
          <a:prstGeom prst="rect">
            <a:avLst/>
          </a:prstGeom>
          <a:solidFill>
            <a:schemeClr val="bg1"/>
          </a:solidFill>
          <a:ln>
            <a:noFill/>
          </a:ln>
          <a:extLst/>
        </p:spPr>
        <p:txBody>
          <a:bodyPr wrap="square">
            <a:spAutoFit/>
          </a:bodyPr>
          <a:lstStyle>
            <a:lvl1pPr>
              <a:defRPr sz="2000" b="1">
                <a:solidFill>
                  <a:srgbClr val="CC3300"/>
                </a:solidFill>
                <a:latin typeface="Times New Roman" panose="02020603050405020304" pitchFamily="18" charset="0"/>
              </a:defRPr>
            </a:lvl1pPr>
            <a:lvl2pPr marL="742950" indent="-285750">
              <a:defRPr sz="2000" b="1">
                <a:solidFill>
                  <a:srgbClr val="CC3300"/>
                </a:solidFill>
                <a:latin typeface="Times New Roman" panose="02020603050405020304" pitchFamily="18" charset="0"/>
              </a:defRPr>
            </a:lvl2pPr>
            <a:lvl3pPr marL="1143000" indent="-228600">
              <a:defRPr sz="2000" b="1">
                <a:solidFill>
                  <a:srgbClr val="CC3300"/>
                </a:solidFill>
                <a:latin typeface="Times New Roman" panose="02020603050405020304" pitchFamily="18" charset="0"/>
              </a:defRPr>
            </a:lvl3pPr>
            <a:lvl4pPr marL="1600200" indent="-228600">
              <a:defRPr sz="2000" b="1">
                <a:solidFill>
                  <a:srgbClr val="CC3300"/>
                </a:solidFill>
                <a:latin typeface="Times New Roman" panose="02020603050405020304" pitchFamily="18" charset="0"/>
              </a:defRPr>
            </a:lvl4pPr>
            <a:lvl5pPr marL="2057400" indent="-228600">
              <a:defRPr sz="2000" b="1">
                <a:solidFill>
                  <a:srgbClr val="CC3300"/>
                </a:solidFill>
                <a:latin typeface="Times New Roman" panose="02020603050405020304" pitchFamily="18" charset="0"/>
              </a:defRPr>
            </a:lvl5pPr>
            <a:lvl6pPr marL="2514600" indent="-228600" eaLnBrk="0" fontAlgn="base" hangingPunct="0">
              <a:spcBef>
                <a:spcPct val="0"/>
              </a:spcBef>
              <a:spcAft>
                <a:spcPct val="0"/>
              </a:spcAft>
              <a:defRPr sz="2000" b="1">
                <a:solidFill>
                  <a:srgbClr val="CC3300"/>
                </a:solidFill>
                <a:latin typeface="Times New Roman" panose="02020603050405020304" pitchFamily="18" charset="0"/>
              </a:defRPr>
            </a:lvl6pPr>
            <a:lvl7pPr marL="2971800" indent="-228600" eaLnBrk="0" fontAlgn="base" hangingPunct="0">
              <a:spcBef>
                <a:spcPct val="0"/>
              </a:spcBef>
              <a:spcAft>
                <a:spcPct val="0"/>
              </a:spcAft>
              <a:defRPr sz="2000" b="1">
                <a:solidFill>
                  <a:srgbClr val="CC3300"/>
                </a:solidFill>
                <a:latin typeface="Times New Roman" panose="02020603050405020304" pitchFamily="18" charset="0"/>
              </a:defRPr>
            </a:lvl7pPr>
            <a:lvl8pPr marL="3429000" indent="-228600" eaLnBrk="0" fontAlgn="base" hangingPunct="0">
              <a:spcBef>
                <a:spcPct val="0"/>
              </a:spcBef>
              <a:spcAft>
                <a:spcPct val="0"/>
              </a:spcAft>
              <a:defRPr sz="2000" b="1">
                <a:solidFill>
                  <a:srgbClr val="CC3300"/>
                </a:solidFill>
                <a:latin typeface="Times New Roman" panose="02020603050405020304" pitchFamily="18" charset="0"/>
              </a:defRPr>
            </a:lvl8pPr>
            <a:lvl9pPr marL="3886200" indent="-228600" eaLnBrk="0" fontAlgn="base" hangingPunct="0">
              <a:spcBef>
                <a:spcPct val="0"/>
              </a:spcBef>
              <a:spcAft>
                <a:spcPct val="0"/>
              </a:spcAft>
              <a:defRPr sz="2000" b="1">
                <a:solidFill>
                  <a:srgbClr val="CC3300"/>
                </a:solidFill>
                <a:latin typeface="Times New Roman" panose="02020603050405020304" pitchFamily="18" charset="0"/>
              </a:defRPr>
            </a:lvl9pPr>
          </a:lstStyle>
          <a:p>
            <a:pPr>
              <a:defRPr/>
            </a:pPr>
            <a:r>
              <a:rPr lang="en-US" altLang="en-US" sz="1800" b="0" dirty="0" smtClean="0">
                <a:latin typeface="Arial" panose="020B0604020202020204" pitchFamily="34" charset="0"/>
                <a:cs typeface="Arial" panose="020B0604020202020204" pitchFamily="34" charset="0"/>
              </a:rPr>
              <a:t>Response</a:t>
            </a:r>
          </a:p>
        </p:txBody>
      </p:sp>
      <p:sp>
        <p:nvSpPr>
          <p:cNvPr id="3" name="Rectangle 2"/>
          <p:cNvSpPr/>
          <p:nvPr/>
        </p:nvSpPr>
        <p:spPr>
          <a:xfrm>
            <a:off x="4430553" y="6050399"/>
            <a:ext cx="4403723" cy="646331"/>
          </a:xfrm>
          <a:prstGeom prst="rect">
            <a:avLst/>
          </a:prstGeom>
        </p:spPr>
        <p:txBody>
          <a:bodyPr wrap="square">
            <a:spAutoFit/>
          </a:bodyPr>
          <a:lstStyle/>
          <a:p>
            <a:r>
              <a:rPr lang="en-US" sz="1800" dirty="0" err="1">
                <a:solidFill>
                  <a:schemeClr val="tx1"/>
                </a:solidFill>
                <a:latin typeface="+mn-lt"/>
              </a:rPr>
              <a:t>Alman</a:t>
            </a:r>
            <a:r>
              <a:rPr lang="en-US" sz="1800" dirty="0">
                <a:solidFill>
                  <a:schemeClr val="tx1"/>
                </a:solidFill>
                <a:latin typeface="+mn-lt"/>
              </a:rPr>
              <a:t>, B. L., et al., </a:t>
            </a:r>
            <a:r>
              <a:rPr lang="en-US" sz="1800" i="1" dirty="0">
                <a:solidFill>
                  <a:schemeClr val="tx1"/>
                </a:solidFill>
                <a:latin typeface="+mn-lt"/>
              </a:rPr>
              <a:t>Environ. Health</a:t>
            </a:r>
            <a:r>
              <a:rPr lang="en-US" sz="1800" dirty="0">
                <a:solidFill>
                  <a:schemeClr val="tx1"/>
                </a:solidFill>
                <a:latin typeface="+mn-lt"/>
              </a:rPr>
              <a:t> (2016), </a:t>
            </a:r>
            <a:r>
              <a:rPr lang="en-US" sz="1800" dirty="0" smtClean="0">
                <a:solidFill>
                  <a:schemeClr val="tx1"/>
                </a:solidFill>
                <a:latin typeface="+mn-lt"/>
              </a:rPr>
              <a:t>DOI: 10.1186/s12940-016-0146-8</a:t>
            </a:r>
            <a:endParaRPr lang="en-US" sz="1800" dirty="0">
              <a:solidFill>
                <a:schemeClr val="tx1"/>
              </a:solidFill>
              <a:latin typeface="+mn-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941" y="155448"/>
            <a:ext cx="8386118" cy="1252728"/>
          </a:xfrm>
        </p:spPr>
        <p:txBody>
          <a:bodyPr>
            <a:noAutofit/>
          </a:bodyPr>
          <a:lstStyle/>
          <a:p>
            <a:r>
              <a:rPr lang="en-US" sz="3600" dirty="0" err="1" smtClean="0"/>
              <a:t>HiRes</a:t>
            </a:r>
            <a:r>
              <a:rPr lang="en-US" sz="3600" dirty="0" smtClean="0"/>
              <a:t>-X can also be used for retrospective analysis with actual fire data</a:t>
            </a:r>
            <a:endParaRPr lang="en-US" sz="3600" dirty="0"/>
          </a:p>
        </p:txBody>
      </p:sp>
      <p:sp>
        <p:nvSpPr>
          <p:cNvPr id="3" name="Content Placeholder 2"/>
          <p:cNvSpPr>
            <a:spLocks noGrp="1"/>
          </p:cNvSpPr>
          <p:nvPr>
            <p:ph idx="1"/>
          </p:nvPr>
        </p:nvSpPr>
        <p:spPr>
          <a:xfrm>
            <a:off x="457200" y="1604137"/>
            <a:ext cx="8229600" cy="4625975"/>
          </a:xfrm>
        </p:spPr>
        <p:txBody>
          <a:bodyPr/>
          <a:lstStyle/>
          <a:p>
            <a:r>
              <a:rPr lang="en-US" sz="2400" dirty="0" smtClean="0"/>
              <a:t>Huang, R., et al. (2019) </a:t>
            </a:r>
            <a:r>
              <a:rPr lang="en-US" sz="2400" i="1" dirty="0" smtClean="0"/>
              <a:t>IJERPH</a:t>
            </a:r>
            <a:r>
              <a:rPr lang="en-US" sz="2400" dirty="0" smtClean="0"/>
              <a:t>, doi:10.3390/ijerph16132312 </a:t>
            </a:r>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9715"/>
          <a:stretch/>
        </p:blipFill>
        <p:spPr>
          <a:xfrm>
            <a:off x="4828167" y="2225207"/>
            <a:ext cx="3985232" cy="3408218"/>
          </a:xfrm>
          <a:prstGeom prst="rect">
            <a:avLst/>
          </a:prstGeom>
        </p:spPr>
      </p:pic>
      <p:pic>
        <p:nvPicPr>
          <p:cNvPr id="6" name="Content Placeholder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0602" y="2225209"/>
            <a:ext cx="4133704" cy="3817597"/>
          </a:xfrm>
          <a:prstGeom prst="rect">
            <a:avLst/>
          </a:prstGeom>
          <a:noFill/>
          <a:ln>
            <a:noFill/>
          </a:ln>
        </p:spPr>
      </p:pic>
      <p:sp>
        <p:nvSpPr>
          <p:cNvPr id="7" name="Rectangle 6"/>
          <p:cNvSpPr/>
          <p:nvPr/>
        </p:nvSpPr>
        <p:spPr>
          <a:xfrm>
            <a:off x="528833" y="6091483"/>
            <a:ext cx="3737242" cy="369332"/>
          </a:xfrm>
          <a:prstGeom prst="rect">
            <a:avLst/>
          </a:prstGeom>
        </p:spPr>
        <p:txBody>
          <a:bodyPr wrap="none">
            <a:spAutoFit/>
          </a:bodyPr>
          <a:lstStyle/>
          <a:p>
            <a:pPr algn="ctr"/>
            <a:r>
              <a:rPr lang="en-US" sz="1800" dirty="0" smtClean="0">
                <a:solidFill>
                  <a:schemeClr val="tx1"/>
                </a:solidFill>
                <a:latin typeface="+mj-lt"/>
              </a:rPr>
              <a:t>2015 Rx fire </a:t>
            </a:r>
            <a:r>
              <a:rPr lang="en-US" sz="1800" dirty="0">
                <a:solidFill>
                  <a:schemeClr val="tx1"/>
                </a:solidFill>
                <a:latin typeface="+mj-lt"/>
              </a:rPr>
              <a:t>impact </a:t>
            </a:r>
            <a:r>
              <a:rPr lang="en-US" sz="1800" dirty="0" smtClean="0">
                <a:solidFill>
                  <a:schemeClr val="tx1"/>
                </a:solidFill>
                <a:latin typeface="+mj-lt"/>
              </a:rPr>
              <a:t>on PM</a:t>
            </a:r>
            <a:r>
              <a:rPr lang="en-US" sz="1800" baseline="-25000" dirty="0" smtClean="0">
                <a:solidFill>
                  <a:schemeClr val="tx1"/>
                </a:solidFill>
                <a:latin typeface="+mj-lt"/>
              </a:rPr>
              <a:t>2.5</a:t>
            </a:r>
            <a:r>
              <a:rPr lang="en-US" sz="1800" dirty="0" smtClean="0">
                <a:solidFill>
                  <a:schemeClr val="tx1"/>
                </a:solidFill>
                <a:latin typeface="+mj-lt"/>
              </a:rPr>
              <a:t> (µg/m</a:t>
            </a:r>
            <a:r>
              <a:rPr lang="en-US" sz="1800" baseline="30000" dirty="0" smtClean="0">
                <a:solidFill>
                  <a:schemeClr val="tx1"/>
                </a:solidFill>
                <a:latin typeface="+mj-lt"/>
              </a:rPr>
              <a:t>3</a:t>
            </a:r>
            <a:r>
              <a:rPr lang="en-US" sz="1800" dirty="0">
                <a:solidFill>
                  <a:schemeClr val="tx1"/>
                </a:solidFill>
                <a:latin typeface="+mj-lt"/>
              </a:rPr>
              <a:t>)</a:t>
            </a:r>
          </a:p>
        </p:txBody>
      </p:sp>
      <p:sp>
        <p:nvSpPr>
          <p:cNvPr id="8" name="Rectangle 7"/>
          <p:cNvSpPr/>
          <p:nvPr/>
        </p:nvSpPr>
        <p:spPr>
          <a:xfrm>
            <a:off x="4610100" y="5531080"/>
            <a:ext cx="4338828" cy="923330"/>
          </a:xfrm>
          <a:prstGeom prst="rect">
            <a:avLst/>
          </a:prstGeom>
        </p:spPr>
        <p:txBody>
          <a:bodyPr wrap="square">
            <a:spAutoFit/>
          </a:bodyPr>
          <a:lstStyle/>
          <a:p>
            <a:r>
              <a:rPr lang="en-US" sz="1800" dirty="0">
                <a:solidFill>
                  <a:srgbClr val="000000"/>
                </a:solidFill>
                <a:latin typeface="+mj-lt"/>
                <a:ea typeface="Times New Roman" panose="02020603050405020304" pitchFamily="18" charset="0"/>
              </a:rPr>
              <a:t>Estimated asthma-related ER visits </a:t>
            </a:r>
            <a:r>
              <a:rPr lang="en-US" sz="1800" dirty="0" smtClean="0">
                <a:solidFill>
                  <a:srgbClr val="000000"/>
                </a:solidFill>
                <a:latin typeface="+mj-lt"/>
                <a:ea typeface="Times New Roman" panose="02020603050405020304" pitchFamily="18" charset="0"/>
              </a:rPr>
              <a:t>due to Rx fire by county </a:t>
            </a:r>
            <a:r>
              <a:rPr lang="en-US" sz="1800" dirty="0">
                <a:solidFill>
                  <a:srgbClr val="000000"/>
                </a:solidFill>
                <a:latin typeface="+mj-lt"/>
                <a:ea typeface="Times New Roman" panose="02020603050405020304" pitchFamily="18" charset="0"/>
              </a:rPr>
              <a:t>in Georgia from 2015 to 2018 for the first four months of the </a:t>
            </a:r>
            <a:r>
              <a:rPr lang="en-US" sz="1800" dirty="0" smtClean="0">
                <a:solidFill>
                  <a:srgbClr val="000000"/>
                </a:solidFill>
                <a:latin typeface="+mj-lt"/>
                <a:ea typeface="Times New Roman" panose="02020603050405020304" pitchFamily="18" charset="0"/>
              </a:rPr>
              <a:t>year.</a:t>
            </a:r>
            <a:endParaRPr lang="en-US" sz="1800" dirty="0">
              <a:latin typeface="+mj-lt"/>
            </a:endParaRPr>
          </a:p>
        </p:txBody>
      </p:sp>
    </p:spTree>
    <p:extLst>
      <p:ext uri="{BB962C8B-B14F-4D97-AF65-F5344CB8AC3E}">
        <p14:creationId xmlns:p14="http://schemas.microsoft.com/office/powerpoint/2010/main" val="33281136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sz="3200" dirty="0"/>
              <a:t>Estimated </a:t>
            </a:r>
            <a:r>
              <a:rPr lang="en-US" sz="3200" dirty="0" smtClean="0"/>
              <a:t>asthma-related </a:t>
            </a:r>
            <a:r>
              <a:rPr lang="en-US" sz="3200" dirty="0"/>
              <a:t>ER visits in Georgia due to prescribed burning </a:t>
            </a:r>
          </a:p>
        </p:txBody>
      </p:sp>
      <p:pic>
        <p:nvPicPr>
          <p:cNvPr id="10" name="Picture 9"/>
          <p:cNvPicPr>
            <a:picLocks noChangeAspect="1"/>
          </p:cNvPicPr>
          <p:nvPr/>
        </p:nvPicPr>
        <p:blipFill>
          <a:blip r:embed="rId3"/>
          <a:stretch>
            <a:fillRect/>
          </a:stretch>
        </p:blipFill>
        <p:spPr>
          <a:xfrm>
            <a:off x="215224" y="1703652"/>
            <a:ext cx="8770901" cy="248117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58256242"/>
              </p:ext>
            </p:extLst>
          </p:nvPr>
        </p:nvGraphicFramePr>
        <p:xfrm>
          <a:off x="197585" y="4333102"/>
          <a:ext cx="8766228" cy="2042984"/>
        </p:xfrm>
        <a:graphic>
          <a:graphicData uri="http://schemas.openxmlformats.org/drawingml/2006/table">
            <a:tbl>
              <a:tblPr firstRow="1" firstCol="1" bandRow="1">
                <a:tableStyleId>{5C22544A-7EE6-4342-B048-85BDC9FD1C3A}</a:tableStyleId>
              </a:tblPr>
              <a:tblGrid>
                <a:gridCol w="1461038">
                  <a:extLst>
                    <a:ext uri="{9D8B030D-6E8A-4147-A177-3AD203B41FA5}">
                      <a16:colId xmlns:a16="http://schemas.microsoft.com/office/drawing/2014/main" val="1029396991"/>
                    </a:ext>
                  </a:extLst>
                </a:gridCol>
                <a:gridCol w="1461038">
                  <a:extLst>
                    <a:ext uri="{9D8B030D-6E8A-4147-A177-3AD203B41FA5}">
                      <a16:colId xmlns:a16="http://schemas.microsoft.com/office/drawing/2014/main" val="2781426970"/>
                    </a:ext>
                  </a:extLst>
                </a:gridCol>
                <a:gridCol w="1461038">
                  <a:extLst>
                    <a:ext uri="{9D8B030D-6E8A-4147-A177-3AD203B41FA5}">
                      <a16:colId xmlns:a16="http://schemas.microsoft.com/office/drawing/2014/main" val="2486005641"/>
                    </a:ext>
                  </a:extLst>
                </a:gridCol>
                <a:gridCol w="1461038">
                  <a:extLst>
                    <a:ext uri="{9D8B030D-6E8A-4147-A177-3AD203B41FA5}">
                      <a16:colId xmlns:a16="http://schemas.microsoft.com/office/drawing/2014/main" val="2508326236"/>
                    </a:ext>
                  </a:extLst>
                </a:gridCol>
                <a:gridCol w="1461038">
                  <a:extLst>
                    <a:ext uri="{9D8B030D-6E8A-4147-A177-3AD203B41FA5}">
                      <a16:colId xmlns:a16="http://schemas.microsoft.com/office/drawing/2014/main" val="4116321192"/>
                    </a:ext>
                  </a:extLst>
                </a:gridCol>
                <a:gridCol w="1461038">
                  <a:extLst>
                    <a:ext uri="{9D8B030D-6E8A-4147-A177-3AD203B41FA5}">
                      <a16:colId xmlns:a16="http://schemas.microsoft.com/office/drawing/2014/main" val="2246350949"/>
                    </a:ext>
                  </a:extLst>
                </a:gridCol>
              </a:tblGrid>
              <a:tr h="474632">
                <a:tc>
                  <a:txBody>
                    <a:bodyPr/>
                    <a:lstStyle/>
                    <a:p>
                      <a:pPr algn="ctr"/>
                      <a:endParaRPr lang="en-US" sz="2300" dirty="0">
                        <a:effectLst/>
                        <a:latin typeface="Calibri" panose="020F0502020204030204" pitchFamily="34" charset="0"/>
                      </a:endParaRPr>
                    </a:p>
                  </a:txBody>
                  <a:tcPr marL="158772" marR="158772" marT="0" marB="0" anchor="ctr"/>
                </a:tc>
                <a:tc>
                  <a:txBody>
                    <a:bodyPr/>
                    <a:lstStyle/>
                    <a:p>
                      <a:pPr algn="ctr"/>
                      <a:r>
                        <a:rPr lang="en-US" sz="2000" dirty="0">
                          <a:effectLst/>
                        </a:rPr>
                        <a:t>January</a:t>
                      </a:r>
                      <a:endParaRPr lang="en-US" sz="2300" dirty="0">
                        <a:effectLst/>
                        <a:latin typeface="Calibri" panose="020F0502020204030204" pitchFamily="34" charset="0"/>
                      </a:endParaRPr>
                    </a:p>
                  </a:txBody>
                  <a:tcPr marL="158772" marR="158772" marT="0" marB="0" anchor="ctr"/>
                </a:tc>
                <a:tc>
                  <a:txBody>
                    <a:bodyPr/>
                    <a:lstStyle/>
                    <a:p>
                      <a:pPr algn="ctr"/>
                      <a:r>
                        <a:rPr lang="en-US" sz="2000" dirty="0">
                          <a:effectLst/>
                        </a:rPr>
                        <a:t>February</a:t>
                      </a:r>
                      <a:endParaRPr lang="en-US" sz="2300" dirty="0">
                        <a:effectLst/>
                        <a:latin typeface="Calibri" panose="020F0502020204030204" pitchFamily="34" charset="0"/>
                      </a:endParaRPr>
                    </a:p>
                  </a:txBody>
                  <a:tcPr marL="158772" marR="158772" marT="0" marB="0" anchor="ctr"/>
                </a:tc>
                <a:tc>
                  <a:txBody>
                    <a:bodyPr/>
                    <a:lstStyle/>
                    <a:p>
                      <a:pPr algn="ctr"/>
                      <a:r>
                        <a:rPr lang="en-US" sz="2000" dirty="0">
                          <a:effectLst/>
                        </a:rPr>
                        <a:t>March</a:t>
                      </a:r>
                      <a:endParaRPr lang="en-US" sz="2300" dirty="0">
                        <a:effectLst/>
                        <a:latin typeface="Calibri" panose="020F0502020204030204" pitchFamily="34" charset="0"/>
                      </a:endParaRPr>
                    </a:p>
                  </a:txBody>
                  <a:tcPr marL="158772" marR="158772" marT="0" marB="0" anchor="ctr"/>
                </a:tc>
                <a:tc>
                  <a:txBody>
                    <a:bodyPr/>
                    <a:lstStyle/>
                    <a:p>
                      <a:pPr algn="ctr"/>
                      <a:r>
                        <a:rPr lang="en-US" sz="2000" dirty="0">
                          <a:effectLst/>
                        </a:rPr>
                        <a:t>April</a:t>
                      </a:r>
                      <a:endParaRPr lang="en-US" sz="2300" dirty="0">
                        <a:effectLst/>
                        <a:latin typeface="Calibri" panose="020F0502020204030204" pitchFamily="34" charset="0"/>
                      </a:endParaRPr>
                    </a:p>
                  </a:txBody>
                  <a:tcPr marL="158772" marR="158772" marT="0" marB="0" anchor="ctr"/>
                </a:tc>
                <a:tc>
                  <a:txBody>
                    <a:bodyPr/>
                    <a:lstStyle/>
                    <a:p>
                      <a:pPr algn="ctr"/>
                      <a:r>
                        <a:rPr lang="en-US" sz="2000" dirty="0">
                          <a:effectLst/>
                        </a:rPr>
                        <a:t>Total</a:t>
                      </a:r>
                      <a:endParaRPr lang="en-US" sz="2300" dirty="0">
                        <a:effectLst/>
                        <a:latin typeface="Calibri" panose="020F0502020204030204" pitchFamily="34" charset="0"/>
                      </a:endParaRPr>
                    </a:p>
                  </a:txBody>
                  <a:tcPr marL="158772" marR="158772" marT="0" marB="0" anchor="ctr"/>
                </a:tc>
                <a:extLst>
                  <a:ext uri="{0D108BD9-81ED-4DB2-BD59-A6C34878D82A}">
                    <a16:rowId xmlns:a16="http://schemas.microsoft.com/office/drawing/2014/main" val="2744251975"/>
                  </a:ext>
                </a:extLst>
              </a:tr>
              <a:tr h="392088">
                <a:tc>
                  <a:txBody>
                    <a:bodyPr/>
                    <a:lstStyle/>
                    <a:p>
                      <a:pPr algn="ctr"/>
                      <a:r>
                        <a:rPr lang="en-US" sz="2000" dirty="0">
                          <a:effectLst/>
                        </a:rPr>
                        <a:t>2015</a:t>
                      </a:r>
                      <a:endParaRPr lang="en-US" sz="2400" dirty="0">
                        <a:effectLst/>
                        <a:latin typeface="Calibri" panose="020F0502020204030204" pitchFamily="34" charset="0"/>
                      </a:endParaRPr>
                    </a:p>
                  </a:txBody>
                  <a:tcPr marL="158772" marR="158772" marT="0" marB="0" anchor="ctr"/>
                </a:tc>
                <a:tc>
                  <a:txBody>
                    <a:bodyPr/>
                    <a:lstStyle/>
                    <a:p>
                      <a:pPr algn="ctr"/>
                      <a:r>
                        <a:rPr lang="en-US" sz="2000" dirty="0" smtClean="0">
                          <a:effectLst/>
                        </a:rPr>
                        <a:t>36</a:t>
                      </a:r>
                      <a:endParaRPr lang="en-US" sz="2400" dirty="0">
                        <a:effectLst/>
                        <a:latin typeface="Calibri" panose="020F0502020204030204" pitchFamily="34" charset="0"/>
                      </a:endParaRPr>
                    </a:p>
                  </a:txBody>
                  <a:tcPr marL="158772" marR="158772" marT="0" marB="0" anchor="ctr"/>
                </a:tc>
                <a:tc>
                  <a:txBody>
                    <a:bodyPr/>
                    <a:lstStyle/>
                    <a:p>
                      <a:pPr algn="ctr"/>
                      <a:r>
                        <a:rPr lang="en-US" sz="2000" dirty="0" smtClean="0">
                          <a:effectLst/>
                        </a:rPr>
                        <a:t>45</a:t>
                      </a:r>
                      <a:endParaRPr lang="en-US" sz="2400" dirty="0">
                        <a:effectLst/>
                        <a:latin typeface="Calibri" panose="020F0502020204030204" pitchFamily="34" charset="0"/>
                      </a:endParaRPr>
                    </a:p>
                  </a:txBody>
                  <a:tcPr marL="158772" marR="158772" marT="0" marB="0" anchor="ctr"/>
                </a:tc>
                <a:tc>
                  <a:txBody>
                    <a:bodyPr/>
                    <a:lstStyle/>
                    <a:p>
                      <a:pPr algn="ctr"/>
                      <a:r>
                        <a:rPr lang="en-US" sz="2000" dirty="0" smtClean="0">
                          <a:effectLst/>
                        </a:rPr>
                        <a:t>41</a:t>
                      </a:r>
                      <a:endParaRPr lang="en-US" sz="2400" dirty="0">
                        <a:effectLst/>
                        <a:latin typeface="Calibri" panose="020F0502020204030204" pitchFamily="34" charset="0"/>
                      </a:endParaRPr>
                    </a:p>
                  </a:txBody>
                  <a:tcPr marL="158772" marR="158772" marT="0" marB="0" anchor="ctr"/>
                </a:tc>
                <a:tc>
                  <a:txBody>
                    <a:bodyPr/>
                    <a:lstStyle/>
                    <a:p>
                      <a:pPr algn="ctr"/>
                      <a:r>
                        <a:rPr lang="en-US" sz="2000" dirty="0" smtClean="0">
                          <a:effectLst/>
                        </a:rPr>
                        <a:t>23</a:t>
                      </a:r>
                      <a:endParaRPr lang="en-US" sz="2400" dirty="0">
                        <a:effectLst/>
                        <a:latin typeface="Calibri" panose="020F0502020204030204" pitchFamily="34" charset="0"/>
                      </a:endParaRPr>
                    </a:p>
                  </a:txBody>
                  <a:tcPr marL="158772" marR="158772" marT="0" marB="0" anchor="ctr"/>
                </a:tc>
                <a:tc>
                  <a:txBody>
                    <a:bodyPr/>
                    <a:lstStyle/>
                    <a:p>
                      <a:pPr algn="ctr"/>
                      <a:r>
                        <a:rPr lang="en-US" sz="2000" dirty="0" smtClean="0">
                          <a:solidFill>
                            <a:srgbClr val="FF0000"/>
                          </a:solidFill>
                          <a:effectLst/>
                        </a:rPr>
                        <a:t>145</a:t>
                      </a:r>
                      <a:endParaRPr lang="en-US" sz="2400" dirty="0">
                        <a:solidFill>
                          <a:srgbClr val="FF0000"/>
                        </a:solidFill>
                        <a:effectLst/>
                        <a:latin typeface="Calibri" panose="020F0502020204030204" pitchFamily="34" charset="0"/>
                      </a:endParaRPr>
                    </a:p>
                  </a:txBody>
                  <a:tcPr marL="158772" marR="158772" marT="0" marB="0" anchor="ctr"/>
                </a:tc>
                <a:extLst>
                  <a:ext uri="{0D108BD9-81ED-4DB2-BD59-A6C34878D82A}">
                    <a16:rowId xmlns:a16="http://schemas.microsoft.com/office/drawing/2014/main" val="3268064213"/>
                  </a:ext>
                </a:extLst>
              </a:tr>
              <a:tr h="392088">
                <a:tc>
                  <a:txBody>
                    <a:bodyPr/>
                    <a:lstStyle/>
                    <a:p>
                      <a:pPr algn="ctr"/>
                      <a:r>
                        <a:rPr lang="en-US" sz="2000" dirty="0">
                          <a:effectLst/>
                        </a:rPr>
                        <a:t>2016</a:t>
                      </a:r>
                      <a:endParaRPr lang="en-US" sz="2400" dirty="0">
                        <a:effectLst/>
                        <a:latin typeface="Calibri" panose="020F0502020204030204" pitchFamily="34" charset="0"/>
                      </a:endParaRPr>
                    </a:p>
                  </a:txBody>
                  <a:tcPr marL="158772" marR="158772" marT="0" marB="0" anchor="ctr"/>
                </a:tc>
                <a:tc>
                  <a:txBody>
                    <a:bodyPr/>
                    <a:lstStyle/>
                    <a:p>
                      <a:pPr algn="ctr"/>
                      <a:r>
                        <a:rPr lang="en-US" sz="2000" dirty="0" smtClean="0">
                          <a:effectLst/>
                        </a:rPr>
                        <a:t>34</a:t>
                      </a:r>
                      <a:endParaRPr lang="en-US" sz="2400" dirty="0">
                        <a:effectLst/>
                        <a:latin typeface="Calibri" panose="020F0502020204030204" pitchFamily="34" charset="0"/>
                      </a:endParaRPr>
                    </a:p>
                  </a:txBody>
                  <a:tcPr marL="158772" marR="158772" marT="0" marB="0" anchor="ctr"/>
                </a:tc>
                <a:tc>
                  <a:txBody>
                    <a:bodyPr/>
                    <a:lstStyle/>
                    <a:p>
                      <a:pPr algn="ctr"/>
                      <a:r>
                        <a:rPr lang="en-US" sz="2000" dirty="0" smtClean="0">
                          <a:effectLst/>
                        </a:rPr>
                        <a:t>35</a:t>
                      </a:r>
                      <a:endParaRPr lang="en-US" sz="2400" dirty="0">
                        <a:effectLst/>
                        <a:latin typeface="Calibri" panose="020F0502020204030204" pitchFamily="34" charset="0"/>
                      </a:endParaRPr>
                    </a:p>
                  </a:txBody>
                  <a:tcPr marL="158772" marR="158772" marT="0" marB="0" anchor="ctr"/>
                </a:tc>
                <a:tc>
                  <a:txBody>
                    <a:bodyPr/>
                    <a:lstStyle/>
                    <a:p>
                      <a:pPr algn="ctr"/>
                      <a:r>
                        <a:rPr lang="en-US" sz="2000" dirty="0" smtClean="0">
                          <a:effectLst/>
                        </a:rPr>
                        <a:t>47</a:t>
                      </a:r>
                      <a:endParaRPr lang="en-US" sz="2400" dirty="0">
                        <a:effectLst/>
                        <a:latin typeface="Calibri" panose="020F0502020204030204" pitchFamily="34" charset="0"/>
                      </a:endParaRPr>
                    </a:p>
                  </a:txBody>
                  <a:tcPr marL="158772" marR="158772" marT="0" marB="0" anchor="ctr"/>
                </a:tc>
                <a:tc>
                  <a:txBody>
                    <a:bodyPr/>
                    <a:lstStyle/>
                    <a:p>
                      <a:pPr algn="ctr"/>
                      <a:r>
                        <a:rPr lang="en-US" sz="2000" dirty="0" smtClean="0">
                          <a:effectLst/>
                        </a:rPr>
                        <a:t>20</a:t>
                      </a:r>
                      <a:endParaRPr lang="en-US" sz="2400" dirty="0">
                        <a:effectLst/>
                        <a:latin typeface="Calibri" panose="020F0502020204030204" pitchFamily="34" charset="0"/>
                      </a:endParaRPr>
                    </a:p>
                  </a:txBody>
                  <a:tcPr marL="158772" marR="158772" marT="0" marB="0" anchor="ctr"/>
                </a:tc>
                <a:tc>
                  <a:txBody>
                    <a:bodyPr/>
                    <a:lstStyle/>
                    <a:p>
                      <a:pPr algn="ctr"/>
                      <a:r>
                        <a:rPr lang="en-US" sz="2000" dirty="0" smtClean="0">
                          <a:effectLst/>
                        </a:rPr>
                        <a:t>136</a:t>
                      </a:r>
                      <a:endParaRPr lang="en-US" sz="2400" dirty="0">
                        <a:effectLst/>
                        <a:latin typeface="Calibri" panose="020F0502020204030204" pitchFamily="34" charset="0"/>
                      </a:endParaRPr>
                    </a:p>
                  </a:txBody>
                  <a:tcPr marL="158772" marR="158772" marT="0" marB="0" anchor="ctr"/>
                </a:tc>
                <a:extLst>
                  <a:ext uri="{0D108BD9-81ED-4DB2-BD59-A6C34878D82A}">
                    <a16:rowId xmlns:a16="http://schemas.microsoft.com/office/drawing/2014/main" val="3028910174"/>
                  </a:ext>
                </a:extLst>
              </a:tr>
              <a:tr h="392088">
                <a:tc>
                  <a:txBody>
                    <a:bodyPr/>
                    <a:lstStyle/>
                    <a:p>
                      <a:pPr algn="ctr"/>
                      <a:r>
                        <a:rPr lang="en-US" sz="2000" dirty="0">
                          <a:effectLst/>
                        </a:rPr>
                        <a:t>2017</a:t>
                      </a:r>
                      <a:endParaRPr lang="en-US" sz="2400" dirty="0">
                        <a:effectLst/>
                        <a:latin typeface="Calibri" panose="020F0502020204030204" pitchFamily="34" charset="0"/>
                      </a:endParaRPr>
                    </a:p>
                  </a:txBody>
                  <a:tcPr marL="158772" marR="158772" marT="0" marB="0" anchor="ctr"/>
                </a:tc>
                <a:tc>
                  <a:txBody>
                    <a:bodyPr/>
                    <a:lstStyle/>
                    <a:p>
                      <a:pPr algn="ctr"/>
                      <a:r>
                        <a:rPr lang="en-US" sz="2000" dirty="0" smtClean="0">
                          <a:effectLst/>
                        </a:rPr>
                        <a:t>39</a:t>
                      </a:r>
                      <a:endParaRPr lang="en-US" sz="2400" dirty="0">
                        <a:effectLst/>
                        <a:latin typeface="Calibri" panose="020F0502020204030204" pitchFamily="34" charset="0"/>
                      </a:endParaRPr>
                    </a:p>
                  </a:txBody>
                  <a:tcPr marL="158772" marR="158772" marT="0" marB="0" anchor="ctr"/>
                </a:tc>
                <a:tc>
                  <a:txBody>
                    <a:bodyPr/>
                    <a:lstStyle/>
                    <a:p>
                      <a:pPr algn="ctr"/>
                      <a:r>
                        <a:rPr lang="en-US" sz="2000" b="0" dirty="0" smtClean="0">
                          <a:solidFill>
                            <a:srgbClr val="FF0000"/>
                          </a:solidFill>
                          <a:effectLst/>
                        </a:rPr>
                        <a:t>62</a:t>
                      </a:r>
                      <a:endParaRPr lang="en-US" sz="2400" b="0" dirty="0">
                        <a:solidFill>
                          <a:srgbClr val="FF0000"/>
                        </a:solidFill>
                        <a:effectLst/>
                        <a:latin typeface="Calibri" panose="020F0502020204030204" pitchFamily="34" charset="0"/>
                      </a:endParaRPr>
                    </a:p>
                  </a:txBody>
                  <a:tcPr marL="158772" marR="158772" marT="0" marB="0" anchor="ctr"/>
                </a:tc>
                <a:tc>
                  <a:txBody>
                    <a:bodyPr/>
                    <a:lstStyle/>
                    <a:p>
                      <a:pPr algn="ctr"/>
                      <a:r>
                        <a:rPr lang="en-US" sz="2000" dirty="0" smtClean="0">
                          <a:effectLst/>
                        </a:rPr>
                        <a:t>35</a:t>
                      </a:r>
                      <a:endParaRPr lang="en-US" sz="2400" dirty="0">
                        <a:effectLst/>
                        <a:latin typeface="Calibri" panose="020F0502020204030204" pitchFamily="34" charset="0"/>
                      </a:endParaRPr>
                    </a:p>
                  </a:txBody>
                  <a:tcPr marL="158772" marR="158772" marT="0" marB="0" anchor="ctr"/>
                </a:tc>
                <a:tc>
                  <a:txBody>
                    <a:bodyPr/>
                    <a:lstStyle/>
                    <a:p>
                      <a:pPr algn="ctr"/>
                      <a:r>
                        <a:rPr lang="en-US" sz="2000" dirty="0" smtClean="0">
                          <a:effectLst/>
                        </a:rPr>
                        <a:t>20</a:t>
                      </a:r>
                      <a:endParaRPr lang="en-US" sz="2400" dirty="0">
                        <a:effectLst/>
                        <a:latin typeface="Calibri" panose="020F0502020204030204" pitchFamily="34" charset="0"/>
                      </a:endParaRPr>
                    </a:p>
                  </a:txBody>
                  <a:tcPr marL="158772" marR="158772" marT="0" marB="0" anchor="ctr"/>
                </a:tc>
                <a:tc>
                  <a:txBody>
                    <a:bodyPr/>
                    <a:lstStyle/>
                    <a:p>
                      <a:pPr algn="ctr"/>
                      <a:r>
                        <a:rPr lang="en-US" sz="2000" dirty="0" smtClean="0">
                          <a:effectLst/>
                        </a:rPr>
                        <a:t>156</a:t>
                      </a:r>
                      <a:endParaRPr lang="en-US" sz="2400" dirty="0">
                        <a:effectLst/>
                        <a:latin typeface="Calibri" panose="020F0502020204030204" pitchFamily="34" charset="0"/>
                      </a:endParaRPr>
                    </a:p>
                  </a:txBody>
                  <a:tcPr marL="158772" marR="158772" marT="0" marB="0" anchor="ctr"/>
                </a:tc>
                <a:extLst>
                  <a:ext uri="{0D108BD9-81ED-4DB2-BD59-A6C34878D82A}">
                    <a16:rowId xmlns:a16="http://schemas.microsoft.com/office/drawing/2014/main" val="3152653282"/>
                  </a:ext>
                </a:extLst>
              </a:tr>
              <a:tr h="392088">
                <a:tc>
                  <a:txBody>
                    <a:bodyPr/>
                    <a:lstStyle/>
                    <a:p>
                      <a:pPr algn="ctr"/>
                      <a:r>
                        <a:rPr lang="en-US" sz="2000" dirty="0">
                          <a:effectLst/>
                        </a:rPr>
                        <a:t>2018</a:t>
                      </a:r>
                      <a:endParaRPr lang="en-US" sz="2400" dirty="0">
                        <a:effectLst/>
                        <a:latin typeface="Calibri" panose="020F0502020204030204" pitchFamily="34" charset="0"/>
                      </a:endParaRPr>
                    </a:p>
                  </a:txBody>
                  <a:tcPr marL="158772" marR="158772" marT="0" marB="0" anchor="ctr"/>
                </a:tc>
                <a:tc>
                  <a:txBody>
                    <a:bodyPr/>
                    <a:lstStyle/>
                    <a:p>
                      <a:pPr algn="ctr"/>
                      <a:r>
                        <a:rPr lang="en-US" sz="2000" dirty="0" smtClean="0">
                          <a:effectLst/>
                        </a:rPr>
                        <a:t>42</a:t>
                      </a:r>
                      <a:endParaRPr lang="en-US" sz="2400" dirty="0">
                        <a:effectLst/>
                        <a:latin typeface="Calibri" panose="020F0502020204030204" pitchFamily="34" charset="0"/>
                      </a:endParaRPr>
                    </a:p>
                  </a:txBody>
                  <a:tcPr marL="158772" marR="158772" marT="0" marB="0" anchor="ctr"/>
                </a:tc>
                <a:tc>
                  <a:txBody>
                    <a:bodyPr/>
                    <a:lstStyle/>
                    <a:p>
                      <a:pPr algn="ctr"/>
                      <a:r>
                        <a:rPr lang="en-US" sz="2000" dirty="0" smtClean="0">
                          <a:effectLst/>
                        </a:rPr>
                        <a:t>42</a:t>
                      </a:r>
                      <a:endParaRPr lang="en-US" sz="2400" dirty="0">
                        <a:effectLst/>
                        <a:latin typeface="Calibri" panose="020F0502020204030204" pitchFamily="34" charset="0"/>
                      </a:endParaRPr>
                    </a:p>
                  </a:txBody>
                  <a:tcPr marL="158772" marR="158772" marT="0" marB="0" anchor="ctr"/>
                </a:tc>
                <a:tc>
                  <a:txBody>
                    <a:bodyPr/>
                    <a:lstStyle/>
                    <a:p>
                      <a:pPr algn="ctr"/>
                      <a:r>
                        <a:rPr lang="en-US" sz="2000" dirty="0" smtClean="0">
                          <a:effectLst/>
                        </a:rPr>
                        <a:t>50</a:t>
                      </a:r>
                      <a:endParaRPr lang="en-US" sz="2400" dirty="0">
                        <a:effectLst/>
                        <a:latin typeface="Calibri" panose="020F0502020204030204" pitchFamily="34" charset="0"/>
                      </a:endParaRPr>
                    </a:p>
                  </a:txBody>
                  <a:tcPr marL="158772" marR="158772" marT="0" marB="0" anchor="ctr"/>
                </a:tc>
                <a:tc>
                  <a:txBody>
                    <a:bodyPr/>
                    <a:lstStyle/>
                    <a:p>
                      <a:pPr algn="ctr"/>
                      <a:r>
                        <a:rPr lang="en-US" sz="2000" dirty="0" smtClean="0">
                          <a:solidFill>
                            <a:srgbClr val="FF0000"/>
                          </a:solidFill>
                          <a:effectLst/>
                        </a:rPr>
                        <a:t>38</a:t>
                      </a:r>
                      <a:endParaRPr lang="en-US" sz="2400" dirty="0">
                        <a:solidFill>
                          <a:srgbClr val="FF0000"/>
                        </a:solidFill>
                        <a:effectLst/>
                        <a:latin typeface="Calibri" panose="020F0502020204030204" pitchFamily="34" charset="0"/>
                      </a:endParaRPr>
                    </a:p>
                  </a:txBody>
                  <a:tcPr marL="158772" marR="158772" marT="0" marB="0" anchor="ctr"/>
                </a:tc>
                <a:tc>
                  <a:txBody>
                    <a:bodyPr/>
                    <a:lstStyle/>
                    <a:p>
                      <a:pPr algn="ctr"/>
                      <a:r>
                        <a:rPr lang="en-US" sz="2000" smtClean="0">
                          <a:solidFill>
                            <a:srgbClr val="FF0000"/>
                          </a:solidFill>
                          <a:effectLst/>
                        </a:rPr>
                        <a:t>171</a:t>
                      </a:r>
                      <a:endParaRPr lang="en-US" sz="2400" dirty="0">
                        <a:solidFill>
                          <a:srgbClr val="FF0000"/>
                        </a:solidFill>
                        <a:effectLst/>
                        <a:latin typeface="Calibri" panose="020F0502020204030204" pitchFamily="34" charset="0"/>
                      </a:endParaRPr>
                    </a:p>
                  </a:txBody>
                  <a:tcPr marL="158772" marR="158772" marT="0" marB="0" anchor="ctr"/>
                </a:tc>
                <a:extLst>
                  <a:ext uri="{0D108BD9-81ED-4DB2-BD59-A6C34878D82A}">
                    <a16:rowId xmlns:a16="http://schemas.microsoft.com/office/drawing/2014/main" val="1812402381"/>
                  </a:ext>
                </a:extLst>
              </a:tr>
            </a:tbl>
          </a:graphicData>
        </a:graphic>
      </p:graphicFrame>
    </p:spTree>
    <p:extLst>
      <p:ext uri="{BB962C8B-B14F-4D97-AF65-F5344CB8AC3E}">
        <p14:creationId xmlns:p14="http://schemas.microsoft.com/office/powerpoint/2010/main" val="28588130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Low-cost sensors deployed at smoke impacted areas of Southwest GA</a:t>
            </a:r>
          </a:p>
        </p:txBody>
      </p:sp>
      <p:pic>
        <p:nvPicPr>
          <p:cNvPr id="16" name="Content Placeholder 17"/>
          <p:cNvPicPr>
            <a:picLocks noGrp="1"/>
          </p:cNvPicPr>
          <p:nvPr>
            <p:ph sz="half" idx="4294967295"/>
          </p:nvPr>
        </p:nvPicPr>
        <p:blipFill rotWithShape="1">
          <a:blip r:embed="rId3" cstate="print">
            <a:extLst>
              <a:ext uri="{28A0092B-C50C-407E-A947-70E740481C1C}">
                <a14:useLocalDpi xmlns:a14="http://schemas.microsoft.com/office/drawing/2010/main" val="0"/>
              </a:ext>
            </a:extLst>
          </a:blip>
          <a:srcRect l="9660" t="7078" r="9194" b="5501"/>
          <a:stretch/>
        </p:blipFill>
        <p:spPr>
          <a:xfrm>
            <a:off x="6034341" y="1735297"/>
            <a:ext cx="2584450" cy="3608388"/>
          </a:xfrm>
          <a:prstGeom prst="rect">
            <a:avLst/>
          </a:prstGeom>
        </p:spPr>
      </p:pic>
      <p:pic>
        <p:nvPicPr>
          <p:cNvPr id="14" name="Content Placeholder 11"/>
          <p:cNvPicPr>
            <a:picLocks noChangeAspect="1"/>
          </p:cNvPicPr>
          <p:nvPr/>
        </p:nvPicPr>
        <p:blipFill>
          <a:blip r:embed="rId4"/>
          <a:stretch>
            <a:fillRect/>
          </a:stretch>
        </p:blipFill>
        <p:spPr>
          <a:xfrm>
            <a:off x="3121589" y="2437974"/>
            <a:ext cx="2688770" cy="2702215"/>
          </a:xfrm>
          <a:prstGeom prst="rect">
            <a:avLst/>
          </a:prstGeom>
        </p:spPr>
      </p:pic>
      <p:sp>
        <p:nvSpPr>
          <p:cNvPr id="17" name="Rectangle 16"/>
          <p:cNvSpPr/>
          <p:nvPr/>
        </p:nvSpPr>
        <p:spPr>
          <a:xfrm>
            <a:off x="2897572" y="5327273"/>
            <a:ext cx="2991268" cy="923330"/>
          </a:xfrm>
          <a:prstGeom prst="rect">
            <a:avLst/>
          </a:prstGeom>
        </p:spPr>
        <p:txBody>
          <a:bodyPr wrap="none">
            <a:spAutoFit/>
          </a:bodyPr>
          <a:lstStyle/>
          <a:p>
            <a:r>
              <a:rPr lang="en-US" sz="1800" dirty="0">
                <a:solidFill>
                  <a:schemeClr val="tx1"/>
                </a:solidFill>
                <a:latin typeface="+mn-lt"/>
                <a:cs typeface="Times New Roman" panose="02020603050405020304" pitchFamily="18" charset="0"/>
              </a:rPr>
              <a:t>PM</a:t>
            </a:r>
            <a:r>
              <a:rPr lang="en-US" sz="1800" baseline="-25000" dirty="0">
                <a:solidFill>
                  <a:schemeClr val="tx1"/>
                </a:solidFill>
                <a:latin typeface="+mn-lt"/>
                <a:cs typeface="Times New Roman" panose="02020603050405020304" pitchFamily="18" charset="0"/>
              </a:rPr>
              <a:t>2.5</a:t>
            </a:r>
            <a:r>
              <a:rPr lang="en-US" sz="1800" dirty="0">
                <a:solidFill>
                  <a:schemeClr val="tx1"/>
                </a:solidFill>
                <a:latin typeface="+mn-lt"/>
                <a:cs typeface="Times New Roman" panose="02020603050405020304" pitchFamily="18" charset="0"/>
              </a:rPr>
              <a:t> Monitoring Sites in </a:t>
            </a:r>
            <a:r>
              <a:rPr lang="en-US" sz="1800" dirty="0" smtClean="0">
                <a:solidFill>
                  <a:schemeClr val="tx1"/>
                </a:solidFill>
                <a:latin typeface="+mn-lt"/>
                <a:cs typeface="Times New Roman" panose="02020603050405020304" pitchFamily="18" charset="0"/>
              </a:rPr>
              <a:t>GA</a:t>
            </a:r>
          </a:p>
          <a:p>
            <a:r>
              <a:rPr lang="en-US" sz="1800" b="0" dirty="0">
                <a:solidFill>
                  <a:schemeClr val="tx1"/>
                </a:solidFill>
                <a:latin typeface="+mn-lt"/>
                <a:ea typeface="SimSun" panose="02010600030101010101" pitchFamily="2" charset="-122"/>
                <a:cs typeface="Mangal" panose="02040503050203030202" pitchFamily="18" charset="0"/>
              </a:rPr>
              <a:t>Counties shaded in yellow</a:t>
            </a:r>
          </a:p>
          <a:p>
            <a:r>
              <a:rPr lang="en-US" sz="1800" b="0" dirty="0">
                <a:solidFill>
                  <a:schemeClr val="tx1"/>
                </a:solidFill>
                <a:latin typeface="+mn-lt"/>
                <a:ea typeface="SimSun" panose="02010600030101010101" pitchFamily="2" charset="-122"/>
                <a:cs typeface="Mangal" panose="02040503050203030202" pitchFamily="18" charset="0"/>
              </a:rPr>
              <a:t>h</a:t>
            </a:r>
            <a:r>
              <a:rPr lang="en-US" sz="1800" b="0" dirty="0" smtClean="0">
                <a:solidFill>
                  <a:schemeClr val="tx1"/>
                </a:solidFill>
                <a:latin typeface="+mn-lt"/>
                <a:ea typeface="SimSun" panose="02010600030101010101" pitchFamily="2" charset="-122"/>
                <a:cs typeface="Mangal" panose="02040503050203030202" pitchFamily="18" charset="0"/>
              </a:rPr>
              <a:t>ave </a:t>
            </a:r>
            <a:r>
              <a:rPr lang="en-US" sz="1800" b="0" dirty="0">
                <a:solidFill>
                  <a:schemeClr val="tx1"/>
                </a:solidFill>
                <a:latin typeface="+mn-lt"/>
                <a:ea typeface="SimSun" panose="02010600030101010101" pitchFamily="2" charset="-122"/>
                <a:cs typeface="Mangal" panose="02040503050203030202" pitchFamily="18" charset="0"/>
              </a:rPr>
              <a:t>PM</a:t>
            </a:r>
            <a:r>
              <a:rPr lang="en-US" sz="1800" b="0" baseline="-25000" dirty="0">
                <a:solidFill>
                  <a:schemeClr val="tx1"/>
                </a:solidFill>
                <a:latin typeface="+mn-lt"/>
                <a:ea typeface="SimSun" panose="02010600030101010101" pitchFamily="2" charset="-122"/>
                <a:cs typeface="Mangal" panose="02040503050203030202" pitchFamily="18" charset="0"/>
              </a:rPr>
              <a:t>2.5</a:t>
            </a:r>
            <a:r>
              <a:rPr lang="en-US" sz="1800" b="0" dirty="0">
                <a:solidFill>
                  <a:schemeClr val="tx1"/>
                </a:solidFill>
                <a:latin typeface="+mn-lt"/>
                <a:ea typeface="SimSun" panose="02010600030101010101" pitchFamily="2" charset="-122"/>
                <a:cs typeface="Mangal" panose="02040503050203030202" pitchFamily="18" charset="0"/>
              </a:rPr>
              <a:t> monitoring sites</a:t>
            </a:r>
            <a:endParaRPr lang="en-US" sz="1800" dirty="0">
              <a:solidFill>
                <a:schemeClr val="tx1"/>
              </a:solidFill>
              <a:latin typeface="+mn-lt"/>
              <a:cs typeface="Times New Roman" panose="02020603050405020304" pitchFamily="18" charset="0"/>
            </a:endParaRPr>
          </a:p>
        </p:txBody>
      </p:sp>
      <p:sp>
        <p:nvSpPr>
          <p:cNvPr id="19" name="Rectangle 18"/>
          <p:cNvSpPr/>
          <p:nvPr/>
        </p:nvSpPr>
        <p:spPr>
          <a:xfrm>
            <a:off x="3535151" y="4325284"/>
            <a:ext cx="554019" cy="4357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21" name="Straight Arrow Connector 20"/>
          <p:cNvCxnSpPr/>
          <p:nvPr/>
        </p:nvCxnSpPr>
        <p:spPr>
          <a:xfrm flipV="1">
            <a:off x="4089170" y="3976192"/>
            <a:ext cx="1626414" cy="3490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873070" y="5348600"/>
            <a:ext cx="2745721" cy="1200329"/>
          </a:xfrm>
          <a:prstGeom prst="rect">
            <a:avLst/>
          </a:prstGeom>
          <a:noFill/>
        </p:spPr>
        <p:txBody>
          <a:bodyPr wrap="square" rtlCol="0">
            <a:spAutoFit/>
          </a:bodyPr>
          <a:lstStyle/>
          <a:p>
            <a:pPr algn="ctr"/>
            <a:r>
              <a:rPr lang="en-US" sz="1800" b="0" dirty="0" smtClean="0">
                <a:solidFill>
                  <a:schemeClr val="tx1"/>
                </a:solidFill>
                <a:latin typeface="+mn-lt"/>
                <a:cs typeface="Times New Roman" panose="02020603050405020304" pitchFamily="18" charset="0"/>
              </a:rPr>
              <a:t>GA EPD site at Turner Elementary, Albany</a:t>
            </a:r>
            <a:r>
              <a:rPr lang="en-US" sz="1800" b="0" dirty="0">
                <a:solidFill>
                  <a:schemeClr val="tx1"/>
                </a:solidFill>
                <a:latin typeface="+mn-lt"/>
                <a:cs typeface="Times New Roman" panose="02020603050405020304" pitchFamily="18" charset="0"/>
              </a:rPr>
              <a:t>, GA</a:t>
            </a:r>
          </a:p>
          <a:p>
            <a:pPr algn="ctr"/>
            <a:r>
              <a:rPr lang="en-US" sz="1800" b="0" dirty="0">
                <a:solidFill>
                  <a:schemeClr val="tx1"/>
                </a:solidFill>
                <a:latin typeface="+mn-lt"/>
                <a:cs typeface="Times New Roman" panose="02020603050405020304" pitchFamily="18" charset="0"/>
              </a:rPr>
              <a:t>(13095007</a:t>
            </a:r>
            <a:r>
              <a:rPr lang="en-US" sz="1800" b="0" dirty="0" smtClean="0">
                <a:solidFill>
                  <a:schemeClr val="tx1"/>
                </a:solidFill>
                <a:latin typeface="+mn-lt"/>
                <a:cs typeface="Times New Roman" panose="02020603050405020304" pitchFamily="18" charset="0"/>
              </a:rPr>
              <a:t>)</a:t>
            </a:r>
            <a:endParaRPr lang="en-US" sz="1800" b="0" dirty="0">
              <a:solidFill>
                <a:schemeClr val="tx1"/>
              </a:solidFill>
              <a:latin typeface="+mn-lt"/>
              <a:cs typeface="Times New Roman" panose="02020603050405020304" pitchFamily="18" charset="0"/>
            </a:endParaRPr>
          </a:p>
          <a:p>
            <a:pPr algn="ctr"/>
            <a:r>
              <a:rPr lang="en-US" sz="1800" dirty="0" smtClean="0">
                <a:solidFill>
                  <a:schemeClr val="tx1"/>
                </a:solidFill>
                <a:latin typeface="+mn-lt"/>
                <a:cs typeface="Times New Roman" panose="02020603050405020304" pitchFamily="18" charset="0"/>
              </a:rPr>
              <a:t>BAM</a:t>
            </a:r>
            <a:endParaRPr lang="en-US" sz="1800" dirty="0">
              <a:solidFill>
                <a:schemeClr val="tx1"/>
              </a:solidFill>
              <a:latin typeface="+mn-lt"/>
              <a:cs typeface="Times New Roman" panose="02020603050405020304" pitchFamily="18" charset="0"/>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t="16413" r="50192"/>
          <a:stretch/>
        </p:blipFill>
        <p:spPr>
          <a:xfrm>
            <a:off x="392663" y="2278861"/>
            <a:ext cx="2504944" cy="3248358"/>
          </a:xfrm>
          <a:prstGeom prst="rect">
            <a:avLst/>
          </a:prstGeom>
        </p:spPr>
      </p:pic>
      <p:sp>
        <p:nvSpPr>
          <p:cNvPr id="20" name="TextBox 19"/>
          <p:cNvSpPr txBox="1"/>
          <p:nvPr/>
        </p:nvSpPr>
        <p:spPr>
          <a:xfrm>
            <a:off x="457200" y="5417992"/>
            <a:ext cx="2441121" cy="646331"/>
          </a:xfrm>
          <a:prstGeom prst="rect">
            <a:avLst/>
          </a:prstGeom>
          <a:noFill/>
        </p:spPr>
        <p:txBody>
          <a:bodyPr wrap="square" rtlCol="0">
            <a:spAutoFit/>
          </a:bodyPr>
          <a:lstStyle/>
          <a:p>
            <a:pPr algn="ctr"/>
            <a:r>
              <a:rPr lang="en-US" sz="1800" dirty="0">
                <a:solidFill>
                  <a:schemeClr val="tx1"/>
                </a:solidFill>
                <a:latin typeface="+mj-lt"/>
              </a:rPr>
              <a:t>Burned </a:t>
            </a:r>
            <a:r>
              <a:rPr lang="en-US" sz="1800" dirty="0" smtClean="0">
                <a:solidFill>
                  <a:schemeClr val="tx1"/>
                </a:solidFill>
                <a:latin typeface="+mj-lt"/>
              </a:rPr>
              <a:t>area </a:t>
            </a:r>
          </a:p>
          <a:p>
            <a:pPr algn="ctr"/>
            <a:r>
              <a:rPr lang="en-US" sz="1800" b="0" dirty="0" smtClean="0">
                <a:solidFill>
                  <a:schemeClr val="tx1"/>
                </a:solidFill>
                <a:latin typeface="+mj-lt"/>
              </a:rPr>
              <a:t>(2015 permit data)</a:t>
            </a:r>
            <a:endParaRPr lang="en-US" sz="1500" b="0" dirty="0">
              <a:solidFill>
                <a:schemeClr val="tx1"/>
              </a:solidFill>
              <a:latin typeface="+mj-lt"/>
            </a:endParaRPr>
          </a:p>
        </p:txBody>
      </p:sp>
    </p:spTree>
    <p:extLst>
      <p:ext uri="{BB962C8B-B14F-4D97-AF65-F5344CB8AC3E}">
        <p14:creationId xmlns:p14="http://schemas.microsoft.com/office/powerpoint/2010/main" val="18167438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42049" y="4549797"/>
            <a:ext cx="7936102" cy="1754326"/>
          </a:xfrm>
          <a:prstGeom prst="rect">
            <a:avLst/>
          </a:prstGeom>
        </p:spPr>
        <p:txBody>
          <a:bodyPr wrap="square">
            <a:spAutoFit/>
          </a:bodyPr>
          <a:lstStyle/>
          <a:p>
            <a:pPr marL="214313" indent="-214313">
              <a:buFont typeface="Arial" panose="020B0604020202020204" pitchFamily="34" charset="0"/>
              <a:buChar char="•"/>
            </a:pPr>
            <a:r>
              <a:rPr lang="en-US" sz="1800" b="0" dirty="0" smtClean="0">
                <a:solidFill>
                  <a:schemeClr val="tx1"/>
                </a:solidFill>
                <a:latin typeface="+mj-lt"/>
                <a:ea typeface="SimSun" panose="02010600030101010101" pitchFamily="2" charset="-122"/>
                <a:cs typeface="Mangal" panose="02040503050203030202" pitchFamily="18" charset="0"/>
              </a:rPr>
              <a:t>PM sensor costs $17. Box total cost is ~$300.</a:t>
            </a:r>
          </a:p>
          <a:p>
            <a:pPr marL="214313" indent="-214313">
              <a:buFont typeface="Arial" panose="020B0604020202020204" pitchFamily="34" charset="0"/>
              <a:buChar char="•"/>
            </a:pPr>
            <a:r>
              <a:rPr lang="en-US" sz="1800" b="0" dirty="0" smtClean="0">
                <a:solidFill>
                  <a:schemeClr val="tx1"/>
                </a:solidFill>
                <a:latin typeface="+mj-lt"/>
                <a:ea typeface="SimSun" panose="02010600030101010101" pitchFamily="2" charset="-122"/>
                <a:cs typeface="Mangal" panose="02040503050203030202" pitchFamily="18" charset="0"/>
              </a:rPr>
              <a:t>The </a:t>
            </a:r>
            <a:r>
              <a:rPr lang="en-US" sz="1800" b="0" dirty="0">
                <a:solidFill>
                  <a:schemeClr val="tx1"/>
                </a:solidFill>
                <a:latin typeface="+mj-lt"/>
                <a:ea typeface="SimSun" panose="02010600030101010101" pitchFamily="2" charset="-122"/>
                <a:cs typeface="Mangal" panose="02040503050203030202" pitchFamily="18" charset="0"/>
              </a:rPr>
              <a:t>Plantower PMS 3003 sensor uses an optical method to measure PM</a:t>
            </a:r>
            <a:r>
              <a:rPr lang="en-US" sz="1800" b="0" baseline="-25000" dirty="0">
                <a:solidFill>
                  <a:schemeClr val="tx1"/>
                </a:solidFill>
                <a:latin typeface="+mj-lt"/>
                <a:ea typeface="SimSun" panose="02010600030101010101" pitchFamily="2" charset="-122"/>
                <a:cs typeface="Mangal" panose="02040503050203030202" pitchFamily="18" charset="0"/>
              </a:rPr>
              <a:t>1</a:t>
            </a:r>
            <a:r>
              <a:rPr lang="en-US" sz="1800" b="0" dirty="0">
                <a:solidFill>
                  <a:schemeClr val="tx1"/>
                </a:solidFill>
                <a:latin typeface="+mj-lt"/>
                <a:ea typeface="SimSun" panose="02010600030101010101" pitchFamily="2" charset="-122"/>
                <a:cs typeface="Mangal" panose="02040503050203030202" pitchFamily="18" charset="0"/>
              </a:rPr>
              <a:t>, PM</a:t>
            </a:r>
            <a:r>
              <a:rPr lang="en-US" sz="1800" b="0" baseline="-25000" dirty="0">
                <a:solidFill>
                  <a:schemeClr val="tx1"/>
                </a:solidFill>
                <a:latin typeface="+mj-lt"/>
                <a:ea typeface="SimSun" panose="02010600030101010101" pitchFamily="2" charset="-122"/>
                <a:cs typeface="Mangal" panose="02040503050203030202" pitchFamily="18" charset="0"/>
              </a:rPr>
              <a:t>2.5</a:t>
            </a:r>
            <a:r>
              <a:rPr lang="en-US" sz="1800" b="0" dirty="0">
                <a:solidFill>
                  <a:schemeClr val="tx1"/>
                </a:solidFill>
                <a:latin typeface="+mj-lt"/>
                <a:ea typeface="SimSun" panose="02010600030101010101" pitchFamily="2" charset="-122"/>
                <a:cs typeface="Mangal" panose="02040503050203030202" pitchFamily="18" charset="0"/>
              </a:rPr>
              <a:t> and PM</a:t>
            </a:r>
            <a:r>
              <a:rPr lang="en-US" sz="1800" b="0" baseline="-25000" dirty="0">
                <a:solidFill>
                  <a:schemeClr val="tx1"/>
                </a:solidFill>
                <a:latin typeface="+mj-lt"/>
                <a:ea typeface="SimSun" panose="02010600030101010101" pitchFamily="2" charset="-122"/>
                <a:cs typeface="Mangal" panose="02040503050203030202" pitchFamily="18" charset="0"/>
              </a:rPr>
              <a:t>10</a:t>
            </a:r>
            <a:r>
              <a:rPr lang="en-US" sz="1800" b="0" dirty="0">
                <a:solidFill>
                  <a:schemeClr val="tx1"/>
                </a:solidFill>
                <a:latin typeface="+mj-lt"/>
                <a:ea typeface="SimSun" panose="02010600030101010101" pitchFamily="2" charset="-122"/>
                <a:cs typeface="Times New Roman" panose="02020603050405020304" pitchFamily="18" charset="0"/>
              </a:rPr>
              <a:t>. </a:t>
            </a:r>
            <a:endParaRPr lang="en-US" sz="1800" dirty="0">
              <a:solidFill>
                <a:schemeClr val="tx1"/>
              </a:solidFill>
              <a:latin typeface="+mj-lt"/>
              <a:ea typeface="SimSun" panose="02010600030101010101" pitchFamily="2" charset="-122"/>
              <a:cs typeface="Times New Roman" panose="02020603050405020304" pitchFamily="18" charset="0"/>
            </a:endParaRPr>
          </a:p>
          <a:p>
            <a:pPr marL="214313" indent="-214313">
              <a:buFont typeface="Arial" panose="020B0604020202020204" pitchFamily="34" charset="0"/>
              <a:buChar char="•"/>
            </a:pPr>
            <a:r>
              <a:rPr lang="en-US" sz="1800" b="0" dirty="0" smtClean="0">
                <a:solidFill>
                  <a:schemeClr val="tx1"/>
                </a:solidFill>
                <a:latin typeface="+mj-lt"/>
                <a:ea typeface="SimSun" panose="02010600030101010101" pitchFamily="2" charset="-122"/>
                <a:cs typeface="Times New Roman" panose="02020603050405020304" pitchFamily="18" charset="0"/>
              </a:rPr>
              <a:t>It converts </a:t>
            </a:r>
            <a:r>
              <a:rPr lang="en-US" sz="1800" b="0" dirty="0">
                <a:solidFill>
                  <a:schemeClr val="tx1"/>
                </a:solidFill>
                <a:latin typeface="+mj-lt"/>
                <a:ea typeface="SimSun" panose="02010600030101010101" pitchFamily="2" charset="-122"/>
                <a:cs typeface="Times New Roman" panose="02020603050405020304" pitchFamily="18" charset="0"/>
              </a:rPr>
              <a:t>particle number </a:t>
            </a:r>
            <a:r>
              <a:rPr lang="en-US" sz="1800" b="0" dirty="0" smtClean="0">
                <a:solidFill>
                  <a:schemeClr val="tx1"/>
                </a:solidFill>
                <a:latin typeface="+mj-lt"/>
                <a:ea typeface="SimSun" panose="02010600030101010101" pitchFamily="2" charset="-122"/>
                <a:cs typeface="Times New Roman" panose="02020603050405020304" pitchFamily="18" charset="0"/>
              </a:rPr>
              <a:t>concentration, based on laser scattering principle. </a:t>
            </a:r>
          </a:p>
          <a:p>
            <a:pPr marL="214313" indent="-214313">
              <a:buFont typeface="Arial" panose="020B0604020202020204" pitchFamily="34" charset="0"/>
              <a:buChar char="•"/>
            </a:pPr>
            <a:r>
              <a:rPr lang="en-US" sz="1800" b="0" dirty="0" smtClean="0">
                <a:solidFill>
                  <a:schemeClr val="tx1"/>
                </a:solidFill>
                <a:latin typeface="+mj-lt"/>
                <a:cs typeface="Times New Roman" panose="02020603050405020304" pitchFamily="18" charset="0"/>
              </a:rPr>
              <a:t>The </a:t>
            </a:r>
            <a:r>
              <a:rPr lang="en-US" sz="1800" b="0" dirty="0">
                <a:solidFill>
                  <a:schemeClr val="tx1"/>
                </a:solidFill>
                <a:latin typeface="+mj-lt"/>
                <a:cs typeface="Times New Roman" panose="02020603050405020304" pitchFamily="18" charset="0"/>
              </a:rPr>
              <a:t>sensor performance was better when ambient PM</a:t>
            </a:r>
            <a:r>
              <a:rPr lang="en-US" sz="1800" b="0" baseline="-25000" dirty="0">
                <a:solidFill>
                  <a:schemeClr val="tx1"/>
                </a:solidFill>
                <a:latin typeface="+mj-lt"/>
                <a:cs typeface="Times New Roman" panose="02020603050405020304" pitchFamily="18" charset="0"/>
              </a:rPr>
              <a:t>2.5 </a:t>
            </a:r>
            <a:r>
              <a:rPr lang="en-US" sz="1800" b="0" dirty="0">
                <a:solidFill>
                  <a:schemeClr val="tx1"/>
                </a:solidFill>
                <a:latin typeface="+mj-lt"/>
                <a:cs typeface="Times New Roman" panose="02020603050405020304" pitchFamily="18" charset="0"/>
              </a:rPr>
              <a:t>was </a:t>
            </a:r>
            <a:r>
              <a:rPr lang="en-US" sz="1800" b="0" dirty="0" smtClean="0">
                <a:solidFill>
                  <a:schemeClr val="tx1"/>
                </a:solidFill>
                <a:latin typeface="+mj-lt"/>
                <a:cs typeface="Times New Roman" panose="02020603050405020304" pitchFamily="18" charset="0"/>
              </a:rPr>
              <a:t>higher</a:t>
            </a:r>
            <a:endParaRPr lang="en-US" sz="1800" dirty="0" smtClean="0">
              <a:solidFill>
                <a:schemeClr val="tx1"/>
              </a:solidFill>
              <a:latin typeface="+mj-lt"/>
              <a:cs typeface="Times New Roman" panose="02020603050405020304" pitchFamily="18" charset="0"/>
            </a:endParaRPr>
          </a:p>
          <a:p>
            <a:pPr algn="r"/>
            <a:r>
              <a:rPr lang="en-US" sz="1800" dirty="0" smtClean="0">
                <a:solidFill>
                  <a:schemeClr val="tx1"/>
                </a:solidFill>
                <a:latin typeface="+mj-lt"/>
                <a:cs typeface="Times New Roman" panose="02020603050405020304" pitchFamily="18" charset="0"/>
              </a:rPr>
              <a:t> </a:t>
            </a:r>
            <a:r>
              <a:rPr lang="en-US" sz="1600" dirty="0" smtClean="0">
                <a:solidFill>
                  <a:schemeClr val="tx1"/>
                </a:solidFill>
                <a:latin typeface="+mj-lt"/>
              </a:rPr>
              <a:t>Zheng, T., et al. (2018) </a:t>
            </a:r>
            <a:r>
              <a:rPr lang="en-US" sz="1600" i="1" dirty="0" smtClean="0">
                <a:solidFill>
                  <a:schemeClr val="tx1"/>
                </a:solidFill>
                <a:latin typeface="+mj-lt"/>
              </a:rPr>
              <a:t>Atmos. Meas. </a:t>
            </a:r>
            <a:r>
              <a:rPr lang="en-US" sz="1600" i="1" dirty="0">
                <a:solidFill>
                  <a:schemeClr val="tx1"/>
                </a:solidFill>
                <a:latin typeface="+mj-lt"/>
              </a:rPr>
              <a:t>Tech., </a:t>
            </a:r>
            <a:r>
              <a:rPr lang="en-US" sz="1600" dirty="0" smtClean="0">
                <a:solidFill>
                  <a:schemeClr val="tx1"/>
                </a:solidFill>
                <a:latin typeface="+mj-lt"/>
              </a:rPr>
              <a:t>DOI: 10.5194/amt-11-4823-2018</a:t>
            </a:r>
            <a:endParaRPr lang="en-US" sz="1600" baseline="-25000" dirty="0">
              <a:solidFill>
                <a:schemeClr val="tx1"/>
              </a:solidFill>
              <a:latin typeface="+mj-lt"/>
              <a:ea typeface="SimSun" panose="02010600030101010101" pitchFamily="2" charset="-122"/>
              <a:cs typeface="Times New Roman" panose="02020603050405020304" pitchFamily="18" charset="0"/>
            </a:endParaRPr>
          </a:p>
        </p:txBody>
      </p:sp>
      <p:grpSp>
        <p:nvGrpSpPr>
          <p:cNvPr id="14" name="Group 2"/>
          <p:cNvGrpSpPr>
            <a:grpSpLocks/>
          </p:cNvGrpSpPr>
          <p:nvPr/>
        </p:nvGrpSpPr>
        <p:grpSpPr bwMode="auto">
          <a:xfrm>
            <a:off x="821872" y="1761876"/>
            <a:ext cx="4800600" cy="2879565"/>
            <a:chOff x="1265241" y="1109651"/>
            <a:chExt cx="6400800" cy="3840612"/>
          </a:xfrm>
        </p:grpSpPr>
        <p:pic>
          <p:nvPicPr>
            <p:cNvPr id="15" name="Picture 3"/>
            <p:cNvPicPr>
              <a:picLocks noChangeAspect="1"/>
            </p:cNvPicPr>
            <p:nvPr/>
          </p:nvPicPr>
          <p:blipFill>
            <a:blip r:embed="rId3">
              <a:extLst>
                <a:ext uri="{28A0092B-C50C-407E-A947-70E740481C1C}">
                  <a14:useLocalDpi xmlns:a14="http://schemas.microsoft.com/office/drawing/2010/main" val="0"/>
                </a:ext>
              </a:extLst>
            </a:blip>
            <a:srcRect t="7414"/>
            <a:stretch>
              <a:fillRect/>
            </a:stretch>
          </p:blipFill>
          <p:spPr bwMode="auto">
            <a:xfrm>
              <a:off x="1265241" y="1109651"/>
              <a:ext cx="6400800" cy="3586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5535945" y="4346825"/>
              <a:ext cx="1202267" cy="603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solidFill>
                  <a:srgbClr val="0000FF"/>
                </a:solidFill>
              </a:endParaRPr>
            </a:p>
          </p:txBody>
        </p:sp>
      </p:grpSp>
      <p:sp>
        <p:nvSpPr>
          <p:cNvPr id="2" name="Title 1"/>
          <p:cNvSpPr>
            <a:spLocks noGrp="1"/>
          </p:cNvSpPr>
          <p:nvPr>
            <p:ph type="title"/>
          </p:nvPr>
        </p:nvSpPr>
        <p:spPr/>
        <p:txBody>
          <a:bodyPr>
            <a:normAutofit/>
          </a:bodyPr>
          <a:lstStyle/>
          <a:p>
            <a:r>
              <a:rPr lang="en-US" sz="3600" dirty="0" smtClean="0"/>
              <a:t>The low-cost </a:t>
            </a:r>
            <a:r>
              <a:rPr lang="en-US" sz="3600" dirty="0"/>
              <a:t>PM s</a:t>
            </a:r>
            <a:r>
              <a:rPr lang="en-US" sz="3600" dirty="0" smtClean="0"/>
              <a:t>ensor is </a:t>
            </a:r>
            <a:br>
              <a:rPr lang="en-US" sz="3600" dirty="0" smtClean="0"/>
            </a:br>
            <a:r>
              <a:rPr lang="en-US" sz="3600" dirty="0" smtClean="0"/>
              <a:t>	</a:t>
            </a:r>
            <a:r>
              <a:rPr lang="en-US" sz="3600" dirty="0" err="1" smtClean="0"/>
              <a:t>Plantower</a:t>
            </a:r>
            <a:r>
              <a:rPr lang="en-US" sz="3600" dirty="0" smtClean="0"/>
              <a:t> PMS 3003</a:t>
            </a:r>
            <a:endParaRPr lang="en-US" sz="3600" dirty="0"/>
          </a:p>
        </p:txBody>
      </p:sp>
      <p:sp>
        <p:nvSpPr>
          <p:cNvPr id="9" name="TextBox 8"/>
          <p:cNvSpPr txBox="1"/>
          <p:nvPr/>
        </p:nvSpPr>
        <p:spPr>
          <a:xfrm>
            <a:off x="781747" y="3290604"/>
            <a:ext cx="1199297" cy="646331"/>
          </a:xfrm>
          <a:prstGeom prst="rect">
            <a:avLst/>
          </a:prstGeom>
          <a:solidFill>
            <a:srgbClr val="FFFFFF"/>
          </a:solidFill>
          <a:ln>
            <a:noFill/>
          </a:ln>
        </p:spPr>
        <p:txBody>
          <a:bodyPr wrap="square" rtlCol="0">
            <a:spAutoFit/>
          </a:bodyPr>
          <a:lstStyle/>
          <a:p>
            <a:r>
              <a:rPr lang="en-US" sz="1800" dirty="0" err="1" smtClean="0">
                <a:latin typeface="Calibri" panose="020F0502020204030204" pitchFamily="34" charset="0"/>
                <a:cs typeface="Times New Roman" panose="02020603050405020304" pitchFamily="18" charset="0"/>
              </a:rPr>
              <a:t>Plantower</a:t>
            </a:r>
            <a:r>
              <a:rPr lang="en-US" sz="1800" dirty="0" smtClean="0">
                <a:latin typeface="Calibri" panose="020F0502020204030204" pitchFamily="34" charset="0"/>
                <a:cs typeface="Times New Roman" panose="02020603050405020304" pitchFamily="18" charset="0"/>
              </a:rPr>
              <a:t> </a:t>
            </a:r>
            <a:r>
              <a:rPr lang="en-US" sz="1800" dirty="0">
                <a:latin typeface="Calibri" panose="020F0502020204030204" pitchFamily="34" charset="0"/>
                <a:cs typeface="Times New Roman" panose="02020603050405020304" pitchFamily="18" charset="0"/>
              </a:rPr>
              <a:t>PMS 3003 </a:t>
            </a:r>
          </a:p>
        </p:txBody>
      </p:sp>
      <p:sp>
        <p:nvSpPr>
          <p:cNvPr id="11" name="Rectangle 10"/>
          <p:cNvSpPr/>
          <p:nvPr/>
        </p:nvSpPr>
        <p:spPr>
          <a:xfrm>
            <a:off x="5601721" y="4059144"/>
            <a:ext cx="921831" cy="617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17" name="Picture 16"/>
          <p:cNvPicPr>
            <a:picLocks noChangeAspect="1"/>
          </p:cNvPicPr>
          <p:nvPr/>
        </p:nvPicPr>
        <p:blipFill>
          <a:blip r:embed="rId4"/>
          <a:stretch>
            <a:fillRect/>
          </a:stretch>
        </p:blipFill>
        <p:spPr>
          <a:xfrm>
            <a:off x="6174023" y="1610241"/>
            <a:ext cx="2064000" cy="3031200"/>
          </a:xfrm>
          <a:prstGeom prst="rect">
            <a:avLst/>
          </a:prstGeom>
        </p:spPr>
      </p:pic>
    </p:spTree>
    <p:extLst>
      <p:ext uri="{BB962C8B-B14F-4D97-AF65-F5344CB8AC3E}">
        <p14:creationId xmlns:p14="http://schemas.microsoft.com/office/powerpoint/2010/main" val="329907638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WMTOOLS" val="&lt;WMTools ver=&quot;1.0&quot;&gt;&lt;Timings time=&quot;10/13/2006 1:52:30 PM&quot;&gt;&lt;Slide id=&quot;913&quot; dur=&quot;2.984&quot;/&gt;&lt;/Timings&gt;&lt;/WMTools&gt;"/>
</p:tagLst>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atlanta">
  <a:themeElements>
    <a:clrScheme name="atlan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tlan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lnDef>
  </a:objectDefaults>
  <a:extraClrSchemeLst>
    <a:extraClrScheme>
      <a:clrScheme name="atlan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tlan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tlan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tlan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tlan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tlan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tlan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tlan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tlan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tlan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tlan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tlan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C:\msoffice\Templates\Blank Presentation.pot</Template>
  <TotalTime>1101548</TotalTime>
  <Words>2431</Words>
  <Application>Microsoft Office PowerPoint</Application>
  <PresentationFormat>On-screen Show (4:3)</PresentationFormat>
  <Paragraphs>253</Paragraphs>
  <Slides>23</Slides>
  <Notes>23</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23</vt:i4>
      </vt:variant>
    </vt:vector>
  </HeadingPairs>
  <TitlesOfParts>
    <vt:vector size="38" baseType="lpstr">
      <vt:lpstr>SimSun</vt:lpstr>
      <vt:lpstr>Arial</vt:lpstr>
      <vt:lpstr>Calibri</vt:lpstr>
      <vt:lpstr>Cambria Math</vt:lpstr>
      <vt:lpstr>Corbel</vt:lpstr>
      <vt:lpstr>Mangal</vt:lpstr>
      <vt:lpstr>Roboto</vt:lpstr>
      <vt:lpstr>Symbol</vt:lpstr>
      <vt:lpstr>Times New Roman</vt:lpstr>
      <vt:lpstr>Wingdings</vt:lpstr>
      <vt:lpstr>Wingdings 2</vt:lpstr>
      <vt:lpstr>Wingdings 3</vt:lpstr>
      <vt:lpstr>atlanta</vt:lpstr>
      <vt:lpstr>Module</vt:lpstr>
      <vt:lpstr>1_Custom Design</vt:lpstr>
      <vt:lpstr>Air Quality and Human Health Impacts of Prescribed Fire: Links to PM2.5 and Asthma in Georgia, USA</vt:lpstr>
      <vt:lpstr>Prescribed fire is the largest source of PM2.5 emissions in the southeastern U.S.</vt:lpstr>
      <vt:lpstr>HiRes-X: Operational forecasting of prescribed fire impacts for air quality and health management</vt:lpstr>
      <vt:lpstr>Components of HiRes-X forecasting system</vt:lpstr>
      <vt:lpstr>HiRes-X estimates health impacts based on smoke exposure epidemiological studies</vt:lpstr>
      <vt:lpstr>HiRes-X can also be used for retrospective analysis with actual fire data</vt:lpstr>
      <vt:lpstr>Estimated asthma-related ER visits in Georgia due to prescribed burning </vt:lpstr>
      <vt:lpstr>Low-cost sensors deployed at smoke impacted areas of Southwest GA</vt:lpstr>
      <vt:lpstr>The low-cost PM sensor is   Plantower PMS 3003</vt:lpstr>
      <vt:lpstr>Calibrated sensor data show spatial variation in prescribed fire impacts on PM2.5</vt:lpstr>
      <vt:lpstr>A PM2.5 exceedance was detected by Albany EPD monitor on March 10, 2018</vt:lpstr>
      <vt:lpstr>Evaluation of simulated PM2.5 and fire impact at Albany EPD site: March 09–10</vt:lpstr>
      <vt:lpstr>4-km grid-resolution simulations cannot capture the spatial variation of fire impact</vt:lpstr>
      <vt:lpstr>March 13</vt:lpstr>
      <vt:lpstr>Fusion of low-cost sensor data improves simulated PM2.5 fields</vt:lpstr>
      <vt:lpstr>Conclusions</vt:lpstr>
      <vt:lpstr>Acknowledgements</vt:lpstr>
      <vt:lpstr>Questions?</vt:lpstr>
      <vt:lpstr>Method to identify days when prescribed fire may have acute health impacts.</vt:lpstr>
      <vt:lpstr>Earth observations in prescribed fire impact forecasting</vt:lpstr>
      <vt:lpstr>Prescribed fire activity forecast is based on weather forecast and historic fire patterns</vt:lpstr>
      <vt:lpstr>Low-cost PM Sensor Calibration:   Remote vs. Local</vt:lpstr>
      <vt:lpstr>Local calibration performed better than remote calibration with RH correction</vt:lpstr>
    </vt:vector>
  </TitlesOfParts>
  <Company>Georgia Institute of Technolo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Comprehensive Particulate Matter Modeling: A One Atmosphere Approach</dc:title>
  <dc:creator>System Administrator</dc:creator>
  <cp:lastModifiedBy>Odman, Talat</cp:lastModifiedBy>
  <cp:revision>977</cp:revision>
  <cp:lastPrinted>2019-10-18T23:22:47Z</cp:lastPrinted>
  <dcterms:created xsi:type="dcterms:W3CDTF">2000-02-06T23:19:08Z</dcterms:created>
  <dcterms:modified xsi:type="dcterms:W3CDTF">2019-10-18T23:29:39Z</dcterms:modified>
</cp:coreProperties>
</file>