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6" r:id="rId2"/>
  </p:sldMasterIdLst>
  <p:notesMasterIdLst>
    <p:notesMasterId r:id="rId20"/>
  </p:notesMasterIdLst>
  <p:handoutMasterIdLst>
    <p:handoutMasterId r:id="rId21"/>
  </p:handoutMasterIdLst>
  <p:sldIdLst>
    <p:sldId id="256" r:id="rId3"/>
    <p:sldId id="272" r:id="rId4"/>
    <p:sldId id="276" r:id="rId5"/>
    <p:sldId id="277" r:id="rId6"/>
    <p:sldId id="275" r:id="rId7"/>
    <p:sldId id="264" r:id="rId8"/>
    <p:sldId id="265" r:id="rId9"/>
    <p:sldId id="278" r:id="rId10"/>
    <p:sldId id="279" r:id="rId11"/>
    <p:sldId id="266" r:id="rId12"/>
    <p:sldId id="273" r:id="rId13"/>
    <p:sldId id="267" r:id="rId14"/>
    <p:sldId id="268" r:id="rId15"/>
    <p:sldId id="269" r:id="rId16"/>
    <p:sldId id="270" r:id="rId17"/>
    <p:sldId id="274" r:id="rId18"/>
    <p:sldId id="262" r:id="rId19"/>
  </p:sldIdLst>
  <p:sldSz cx="9144000" cy="5143500" type="screen16x9"/>
  <p:notesSz cx="6858000" cy="92964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 userDrawn="1">
          <p15:clr>
            <a:srgbClr val="A4A3A4"/>
          </p15:clr>
        </p15:guide>
        <p15:guide id="2" pos="1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CC"/>
    <a:srgbClr val="FFFF99"/>
    <a:srgbClr val="66FF33"/>
    <a:srgbClr val="FF6600"/>
    <a:srgbClr val="CC99FF"/>
    <a:srgbClr val="669900"/>
    <a:srgbClr val="FFCCCC"/>
    <a:srgbClr val="FFCCFF"/>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707" autoAdjust="0"/>
  </p:normalViewPr>
  <p:slideViewPr>
    <p:cSldViewPr>
      <p:cViewPr varScale="1">
        <p:scale>
          <a:sx n="156" d="100"/>
          <a:sy n="156" d="100"/>
        </p:scale>
        <p:origin x="282" y="132"/>
      </p:cViewPr>
      <p:guideLst>
        <p:guide orient="horz" pos="84"/>
        <p:guide pos="192"/>
      </p:guideLst>
    </p:cSldViewPr>
  </p:slideViewPr>
  <p:outlineViewPr>
    <p:cViewPr>
      <p:scale>
        <a:sx n="33" d="100"/>
        <a:sy n="33" d="100"/>
      </p:scale>
      <p:origin x="0" y="-810"/>
    </p:cViewPr>
  </p:outlineViewPr>
  <p:notesTextViewPr>
    <p:cViewPr>
      <p:scale>
        <a:sx n="1" d="1"/>
        <a:sy n="1" d="1"/>
      </p:scale>
      <p:origin x="0" y="0"/>
    </p:cViewPr>
  </p:notesTextViewPr>
  <p:notesViewPr>
    <p:cSldViewPr>
      <p:cViewPr varScale="1">
        <p:scale>
          <a:sx n="90" d="100"/>
          <a:sy n="90" d="100"/>
        </p:scale>
        <p:origin x="369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ornj\AppData\Local\Microsoft\Windows\Temporary%20Internet%20Files\Content.Outlook\W071XWMR\QA%20without%20outliers%2010_17_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46515018955967"/>
          <c:y val="3.8641550968864166E-2"/>
          <c:w val="0.85519400069364093"/>
          <c:h val="0.70342247244013234"/>
        </c:manualLayout>
      </c:layout>
      <c:barChart>
        <c:barDir val="col"/>
        <c:grouping val="clustered"/>
        <c:varyColors val="0"/>
        <c:ser>
          <c:idx val="0"/>
          <c:order val="0"/>
          <c:tx>
            <c:strRef>
              <c:f>Sheet1!$D$3</c:f>
              <c:strCache>
                <c:ptCount val="1"/>
                <c:pt idx="0">
                  <c:v>normal methodology</c:v>
                </c:pt>
              </c:strCache>
            </c:strRef>
          </c:tx>
          <c:spPr>
            <a:solidFill>
              <a:srgbClr val="33CC33"/>
            </a:solidFill>
            <a:ln>
              <a:solidFill>
                <a:schemeClr val="tx1"/>
              </a:solidFill>
            </a:ln>
            <a:effectLst/>
          </c:spPr>
          <c:invertIfNegative val="0"/>
          <c:dPt>
            <c:idx val="0"/>
            <c:invertIfNegative val="0"/>
            <c:bubble3D val="0"/>
            <c:spPr>
              <a:solidFill>
                <a:schemeClr val="accent6">
                  <a:lumMod val="75000"/>
                </a:schemeClr>
              </a:solidFill>
              <a:ln>
                <a:solidFill>
                  <a:schemeClr val="tx1"/>
                </a:solidFill>
              </a:ln>
              <a:effectLst/>
            </c:spPr>
          </c:dPt>
          <c:dPt>
            <c:idx val="1"/>
            <c:invertIfNegative val="0"/>
            <c:bubble3D val="0"/>
            <c:spPr>
              <a:solidFill>
                <a:schemeClr val="bg1"/>
              </a:solidFill>
              <a:ln>
                <a:solidFill>
                  <a:schemeClr val="tx1"/>
                </a:solidFill>
              </a:ln>
              <a:effectLst/>
            </c:spPr>
          </c:dPt>
          <c:dPt>
            <c:idx val="2"/>
            <c:invertIfNegative val="0"/>
            <c:bubble3D val="0"/>
            <c:spPr>
              <a:solidFill>
                <a:srgbClr val="666633"/>
              </a:solidFill>
              <a:ln>
                <a:solidFill>
                  <a:schemeClr val="tx1"/>
                </a:solidFill>
              </a:ln>
              <a:effectLst/>
            </c:spPr>
          </c:dPt>
          <c:dPt>
            <c:idx val="3"/>
            <c:invertIfNegative val="0"/>
            <c:bubble3D val="0"/>
            <c:spPr>
              <a:solidFill>
                <a:srgbClr val="99FF66"/>
              </a:solidFill>
              <a:ln>
                <a:solidFill>
                  <a:schemeClr val="tx1"/>
                </a:solidFill>
              </a:ln>
              <a:effectLst/>
            </c:spPr>
          </c:dPt>
          <c:dPt>
            <c:idx val="4"/>
            <c:invertIfNegative val="0"/>
            <c:bubble3D val="0"/>
            <c:spPr>
              <a:solidFill>
                <a:srgbClr val="FFC000"/>
              </a:solidFill>
              <a:ln>
                <a:solidFill>
                  <a:schemeClr val="tx1"/>
                </a:solidFill>
              </a:ln>
              <a:effectLst/>
            </c:spPr>
          </c:dPt>
          <c:dPt>
            <c:idx val="5"/>
            <c:invertIfNegative val="0"/>
            <c:bubble3D val="0"/>
            <c:spPr>
              <a:solidFill>
                <a:srgbClr val="00B0F0"/>
              </a:solidFill>
              <a:ln>
                <a:solidFill>
                  <a:schemeClr val="tx1"/>
                </a:solidFill>
              </a:ln>
              <a:effectLst/>
            </c:spPr>
          </c:dPt>
          <c:dPt>
            <c:idx val="6"/>
            <c:invertIfNegative val="0"/>
            <c:bubble3D val="0"/>
            <c:spPr>
              <a:solidFill>
                <a:srgbClr val="FFCCFF"/>
              </a:solidFill>
              <a:ln>
                <a:solidFill>
                  <a:schemeClr val="tx1"/>
                </a:solidFill>
              </a:ln>
              <a:effectLst/>
            </c:spPr>
          </c:dPt>
          <c:dPt>
            <c:idx val="7"/>
            <c:invertIfNegative val="0"/>
            <c:bubble3D val="0"/>
            <c:spPr>
              <a:solidFill>
                <a:schemeClr val="tx2">
                  <a:lumMod val="60000"/>
                  <a:lumOff val="40000"/>
                </a:schemeClr>
              </a:solidFill>
              <a:ln>
                <a:solidFill>
                  <a:schemeClr val="tx1"/>
                </a:solidFill>
              </a:ln>
              <a:effectLst/>
            </c:spPr>
          </c:dPt>
          <c:dPt>
            <c:idx val="8"/>
            <c:invertIfNegative val="0"/>
            <c:bubble3D val="0"/>
            <c:spPr>
              <a:solidFill>
                <a:schemeClr val="accent1">
                  <a:lumMod val="60000"/>
                  <a:lumOff val="40000"/>
                </a:schemeClr>
              </a:solidFill>
              <a:ln>
                <a:solidFill>
                  <a:schemeClr val="tx1"/>
                </a:solidFill>
              </a:ln>
              <a:effectLst/>
            </c:spPr>
          </c:dPt>
          <c:dPt>
            <c:idx val="9"/>
            <c:invertIfNegative val="0"/>
            <c:bubble3D val="0"/>
            <c:spPr>
              <a:solidFill>
                <a:srgbClr val="CC3399"/>
              </a:solidFill>
              <a:ln>
                <a:solidFill>
                  <a:schemeClr val="tx1"/>
                </a:solidFill>
              </a:ln>
              <a:effectLst/>
            </c:spPr>
          </c:dPt>
          <c:dPt>
            <c:idx val="11"/>
            <c:invertIfNegative val="0"/>
            <c:bubble3D val="0"/>
            <c:spPr>
              <a:solidFill>
                <a:srgbClr val="FFFF00"/>
              </a:solidFill>
              <a:ln>
                <a:solidFill>
                  <a:schemeClr val="tx1"/>
                </a:solidFill>
              </a:ln>
              <a:effectLst/>
            </c:spPr>
          </c:dPt>
          <c:dPt>
            <c:idx val="12"/>
            <c:invertIfNegative val="0"/>
            <c:bubble3D val="0"/>
            <c:spPr>
              <a:solidFill>
                <a:srgbClr val="FFFFCC"/>
              </a:solidFill>
              <a:ln>
                <a:solidFill>
                  <a:schemeClr val="tx1"/>
                </a:solidFill>
              </a:ln>
              <a:effectLst/>
            </c:spPr>
          </c:dPt>
          <c:dPt>
            <c:idx val="13"/>
            <c:invertIfNegative val="0"/>
            <c:bubble3D val="0"/>
            <c:spPr>
              <a:solidFill>
                <a:srgbClr val="FFFF99"/>
              </a:solidFill>
              <a:ln>
                <a:solidFill>
                  <a:schemeClr val="tx1"/>
                </a:solidFill>
              </a:ln>
              <a:effectLst/>
            </c:spPr>
          </c:dPt>
          <c:dPt>
            <c:idx val="14"/>
            <c:invertIfNegative val="0"/>
            <c:bubble3D val="0"/>
            <c:spPr>
              <a:solidFill>
                <a:srgbClr val="FFFFCC"/>
              </a:solidFill>
              <a:ln>
                <a:solidFill>
                  <a:schemeClr val="tx1"/>
                </a:solidFill>
              </a:ln>
              <a:effectLst/>
            </c:spPr>
          </c:dPt>
          <c:dPt>
            <c:idx val="15"/>
            <c:invertIfNegative val="0"/>
            <c:bubble3D val="0"/>
            <c:spPr>
              <a:solidFill>
                <a:schemeClr val="accent1">
                  <a:lumMod val="75000"/>
                </a:schemeClr>
              </a:solidFill>
              <a:ln>
                <a:solidFill>
                  <a:schemeClr val="tx1"/>
                </a:solidFill>
              </a:ln>
              <a:effectLst/>
            </c:spPr>
          </c:dPt>
          <c:dPt>
            <c:idx val="16"/>
            <c:invertIfNegative val="0"/>
            <c:bubble3D val="0"/>
            <c:spPr>
              <a:solidFill>
                <a:srgbClr val="FF3300"/>
              </a:solidFill>
              <a:ln>
                <a:solidFill>
                  <a:schemeClr val="tx1"/>
                </a:solidFill>
              </a:ln>
              <a:effectLst/>
            </c:spPr>
          </c:dPt>
          <c:dPt>
            <c:idx val="17"/>
            <c:invertIfNegative val="0"/>
            <c:bubble3D val="0"/>
            <c:spPr>
              <a:solidFill>
                <a:srgbClr val="66FF33"/>
              </a:solidFill>
              <a:ln>
                <a:solidFill>
                  <a:schemeClr val="tx1"/>
                </a:solidFill>
              </a:ln>
              <a:effectLst/>
            </c:spPr>
          </c:dPt>
          <c:dPt>
            <c:idx val="18"/>
            <c:invertIfNegative val="0"/>
            <c:bubble3D val="0"/>
            <c:spPr>
              <a:solidFill>
                <a:srgbClr val="0070C0"/>
              </a:solidFill>
              <a:ln>
                <a:solidFill>
                  <a:schemeClr val="tx1"/>
                </a:solidFill>
              </a:ln>
              <a:effectLst/>
            </c:spPr>
          </c:dPt>
          <c:dPt>
            <c:idx val="19"/>
            <c:invertIfNegative val="0"/>
            <c:bubble3D val="0"/>
            <c:spPr>
              <a:solidFill>
                <a:schemeClr val="tx2">
                  <a:lumMod val="40000"/>
                  <a:lumOff val="60000"/>
                </a:schemeClr>
              </a:solidFill>
              <a:ln>
                <a:solidFill>
                  <a:schemeClr val="tx1"/>
                </a:solidFill>
              </a:ln>
              <a:effectLst/>
            </c:spPr>
          </c:dPt>
          <c:dPt>
            <c:idx val="20"/>
            <c:invertIfNegative val="0"/>
            <c:bubble3D val="0"/>
            <c:spPr>
              <a:solidFill>
                <a:srgbClr val="FFCCCC"/>
              </a:solidFill>
              <a:ln>
                <a:solidFill>
                  <a:schemeClr val="tx1"/>
                </a:solidFill>
              </a:ln>
              <a:effectLst/>
            </c:spPr>
          </c:dPt>
          <c:dPt>
            <c:idx val="21"/>
            <c:invertIfNegative val="0"/>
            <c:bubble3D val="0"/>
            <c:spPr>
              <a:solidFill>
                <a:srgbClr val="CC99FF"/>
              </a:solidFill>
              <a:ln>
                <a:solidFill>
                  <a:schemeClr val="tx1"/>
                </a:solidFill>
              </a:ln>
              <a:effectLst/>
            </c:spPr>
          </c:dPt>
          <c:dPt>
            <c:idx val="22"/>
            <c:invertIfNegative val="0"/>
            <c:bubble3D val="0"/>
            <c:spPr>
              <a:solidFill>
                <a:srgbClr val="FFFF99"/>
              </a:solidFill>
              <a:ln>
                <a:solidFill>
                  <a:schemeClr val="tx1"/>
                </a:solidFill>
              </a:ln>
              <a:effectLst/>
            </c:spPr>
          </c:dPt>
          <c:dPt>
            <c:idx val="23"/>
            <c:invertIfNegative val="0"/>
            <c:bubble3D val="0"/>
            <c:spPr>
              <a:solidFill>
                <a:schemeClr val="accent1">
                  <a:lumMod val="40000"/>
                  <a:lumOff val="60000"/>
                </a:schemeClr>
              </a:solidFill>
              <a:ln>
                <a:solidFill>
                  <a:schemeClr val="tx1"/>
                </a:solidFill>
              </a:ln>
              <a:effectLst/>
            </c:spPr>
          </c:dPt>
          <c:dPt>
            <c:idx val="24"/>
            <c:invertIfNegative val="0"/>
            <c:bubble3D val="0"/>
            <c:spPr>
              <a:solidFill>
                <a:srgbClr val="669900"/>
              </a:solidFill>
              <a:ln>
                <a:solidFill>
                  <a:schemeClr val="tx1"/>
                </a:solidFill>
              </a:ln>
              <a:effectLst/>
            </c:spPr>
          </c:dPt>
          <c:dPt>
            <c:idx val="25"/>
            <c:invertIfNegative val="0"/>
            <c:bubble3D val="0"/>
            <c:spPr>
              <a:solidFill>
                <a:srgbClr val="FF6600"/>
              </a:solidFill>
              <a:ln>
                <a:solidFill>
                  <a:schemeClr val="tx1"/>
                </a:solidFill>
              </a:ln>
              <a:effectLst/>
            </c:spPr>
          </c:dPt>
          <c:cat>
            <c:strRef>
              <c:f>Sheet1!$B$5:$B$30</c:f>
              <c:strCache>
                <c:ptCount val="26"/>
                <c:pt idx="0">
                  <c:v>AKGD</c:v>
                </c:pt>
                <c:pt idx="1">
                  <c:v>AKMS</c:v>
                </c:pt>
                <c:pt idx="2">
                  <c:v>AZNM</c:v>
                </c:pt>
                <c:pt idx="3">
                  <c:v>CAMX</c:v>
                </c:pt>
                <c:pt idx="4">
                  <c:v>ERCT</c:v>
                </c:pt>
                <c:pt idx="5">
                  <c:v>FRCC</c:v>
                </c:pt>
                <c:pt idx="6">
                  <c:v>HIMS</c:v>
                </c:pt>
                <c:pt idx="7">
                  <c:v>HIOA</c:v>
                </c:pt>
                <c:pt idx="8">
                  <c:v>MROE</c:v>
                </c:pt>
                <c:pt idx="9">
                  <c:v>MROW</c:v>
                </c:pt>
                <c:pt idx="10">
                  <c:v>NEWE</c:v>
                </c:pt>
                <c:pt idx="11">
                  <c:v>NWPP</c:v>
                </c:pt>
                <c:pt idx="12">
                  <c:v>NYCW</c:v>
                </c:pt>
                <c:pt idx="13">
                  <c:v>NYLI</c:v>
                </c:pt>
                <c:pt idx="14">
                  <c:v>NYUP</c:v>
                </c:pt>
                <c:pt idx="15">
                  <c:v>RFCE</c:v>
                </c:pt>
                <c:pt idx="16">
                  <c:v>RFCM</c:v>
                </c:pt>
                <c:pt idx="17">
                  <c:v>RFCW</c:v>
                </c:pt>
                <c:pt idx="18">
                  <c:v>RMPA</c:v>
                </c:pt>
                <c:pt idx="19">
                  <c:v>SPNO</c:v>
                </c:pt>
                <c:pt idx="20">
                  <c:v>SPSO</c:v>
                </c:pt>
                <c:pt idx="21">
                  <c:v>SRMV</c:v>
                </c:pt>
                <c:pt idx="22">
                  <c:v>SRMW</c:v>
                </c:pt>
                <c:pt idx="23">
                  <c:v>SRSO</c:v>
                </c:pt>
                <c:pt idx="24">
                  <c:v>SRTV</c:v>
                </c:pt>
                <c:pt idx="25">
                  <c:v>SRVC</c:v>
                </c:pt>
              </c:strCache>
            </c:strRef>
          </c:cat>
          <c:val>
            <c:numRef>
              <c:f>Sheet1!$D$5:$D$30</c:f>
              <c:numCache>
                <c:formatCode>#,##0.0</c:formatCode>
                <c:ptCount val="26"/>
                <c:pt idx="0">
                  <c:v>1039.635</c:v>
                </c:pt>
                <c:pt idx="1">
                  <c:v>525.08299999999997</c:v>
                </c:pt>
                <c:pt idx="2">
                  <c:v>1022.355</c:v>
                </c:pt>
                <c:pt idx="3">
                  <c:v>495.84800000000001</c:v>
                </c:pt>
                <c:pt idx="4">
                  <c:v>939.27800000000002</c:v>
                </c:pt>
                <c:pt idx="5">
                  <c:v>943.25699999999995</c:v>
                </c:pt>
                <c:pt idx="6">
                  <c:v>1217.934</c:v>
                </c:pt>
                <c:pt idx="7">
                  <c:v>1669.943</c:v>
                </c:pt>
                <c:pt idx="8">
                  <c:v>1678.018</c:v>
                </c:pt>
                <c:pt idx="9">
                  <c:v>1239.8720000000001</c:v>
                </c:pt>
                <c:pt idx="10">
                  <c:v>522.702</c:v>
                </c:pt>
                <c:pt idx="11">
                  <c:v>633.39200000000005</c:v>
                </c:pt>
                <c:pt idx="12">
                  <c:v>596.41399999999999</c:v>
                </c:pt>
                <c:pt idx="13">
                  <c:v>1184.241</c:v>
                </c:pt>
                <c:pt idx="14">
                  <c:v>253.37299999999999</c:v>
                </c:pt>
                <c:pt idx="15">
                  <c:v>713.65300000000002</c:v>
                </c:pt>
                <c:pt idx="16">
                  <c:v>1317.0070000000001</c:v>
                </c:pt>
                <c:pt idx="17">
                  <c:v>1166.808</c:v>
                </c:pt>
                <c:pt idx="18">
                  <c:v>1273.615</c:v>
                </c:pt>
                <c:pt idx="19">
                  <c:v>1163.1869999999999</c:v>
                </c:pt>
                <c:pt idx="20">
                  <c:v>1166.9259999999999</c:v>
                </c:pt>
                <c:pt idx="21">
                  <c:v>874.61699999999996</c:v>
                </c:pt>
                <c:pt idx="22">
                  <c:v>1657.751</c:v>
                </c:pt>
                <c:pt idx="23">
                  <c:v>1026.9760000000001</c:v>
                </c:pt>
                <c:pt idx="24">
                  <c:v>1030.537</c:v>
                </c:pt>
                <c:pt idx="25">
                  <c:v>742.79499999999996</c:v>
                </c:pt>
              </c:numCache>
            </c:numRef>
          </c:val>
        </c:ser>
        <c:dLbls>
          <c:showLegendKey val="0"/>
          <c:showVal val="0"/>
          <c:showCatName val="0"/>
          <c:showSerName val="0"/>
          <c:showPercent val="0"/>
          <c:showBubbleSize val="0"/>
        </c:dLbls>
        <c:gapWidth val="219"/>
        <c:overlap val="-27"/>
        <c:axId val="155243304"/>
        <c:axId val="154932624"/>
      </c:barChart>
      <c:catAx>
        <c:axId val="15524330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eGRID Subregion</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4932624"/>
        <c:crosses val="autoZero"/>
        <c:auto val="1"/>
        <c:lblAlgn val="ctr"/>
        <c:lblOffset val="100"/>
        <c:noMultiLvlLbl val="0"/>
      </c:catAx>
      <c:valAx>
        <c:axId val="154932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CO</a:t>
                </a:r>
                <a:r>
                  <a:rPr lang="en-US" sz="1400" baseline="-25000" dirty="0"/>
                  <a:t>2</a:t>
                </a:r>
                <a:r>
                  <a:rPr lang="en-US" sz="1400" dirty="0"/>
                  <a:t> Emissions Rate (lbs./MWh)</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5243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Sheet1!$A$2:$A$28</c:f>
              <c:strCache>
                <c:ptCount val="27"/>
                <c:pt idx="0">
                  <c:v>AKGD</c:v>
                </c:pt>
                <c:pt idx="1">
                  <c:v>AKMS</c:v>
                </c:pt>
                <c:pt idx="2">
                  <c:v>AZNM</c:v>
                </c:pt>
                <c:pt idx="3">
                  <c:v>CAMX</c:v>
                </c:pt>
                <c:pt idx="4">
                  <c:v>ERCT</c:v>
                </c:pt>
                <c:pt idx="5">
                  <c:v>FRCC</c:v>
                </c:pt>
                <c:pt idx="6">
                  <c:v>HIMS</c:v>
                </c:pt>
                <c:pt idx="7">
                  <c:v>HIOA</c:v>
                </c:pt>
                <c:pt idx="8">
                  <c:v>MROE</c:v>
                </c:pt>
                <c:pt idx="9">
                  <c:v>MROW</c:v>
                </c:pt>
                <c:pt idx="10">
                  <c:v>NEWE</c:v>
                </c:pt>
                <c:pt idx="11">
                  <c:v>NWPP</c:v>
                </c:pt>
                <c:pt idx="12">
                  <c:v>NYCW</c:v>
                </c:pt>
                <c:pt idx="13">
                  <c:v>NYLI</c:v>
                </c:pt>
                <c:pt idx="14">
                  <c:v>NYUP</c:v>
                </c:pt>
                <c:pt idx="15">
                  <c:v>RFCE</c:v>
                </c:pt>
                <c:pt idx="16">
                  <c:v>RFCM</c:v>
                </c:pt>
                <c:pt idx="17">
                  <c:v>RFCW</c:v>
                </c:pt>
                <c:pt idx="18">
                  <c:v>RMPA</c:v>
                </c:pt>
                <c:pt idx="19">
                  <c:v>SPNO</c:v>
                </c:pt>
                <c:pt idx="20">
                  <c:v>SPSO</c:v>
                </c:pt>
                <c:pt idx="21">
                  <c:v>SRMV</c:v>
                </c:pt>
                <c:pt idx="22">
                  <c:v>SRMW</c:v>
                </c:pt>
                <c:pt idx="23">
                  <c:v>SRSO</c:v>
                </c:pt>
                <c:pt idx="24">
                  <c:v>SRTV</c:v>
                </c:pt>
                <c:pt idx="25">
                  <c:v>SRVC</c:v>
                </c:pt>
                <c:pt idx="26">
                  <c:v>U.S.</c:v>
                </c:pt>
              </c:strCache>
            </c:strRef>
          </c:cat>
          <c:val>
            <c:numRef>
              <c:f>Sheet1!$B$2:$B$28</c:f>
              <c:numCache>
                <c:formatCode>General</c:formatCode>
                <c:ptCount val="27"/>
                <c:pt idx="0">
                  <c:v>4.3400000000000001E-2</c:v>
                </c:pt>
                <c:pt idx="1">
                  <c:v>0.16500000000000001</c:v>
                </c:pt>
                <c:pt idx="2">
                  <c:v>1.9699999999999999E-2</c:v>
                </c:pt>
                <c:pt idx="3">
                  <c:v>1.0699999999999999E-2</c:v>
                </c:pt>
                <c:pt idx="4">
                  <c:v>2.0299999999999999E-2</c:v>
                </c:pt>
                <c:pt idx="5">
                  <c:v>1.18E-2</c:v>
                </c:pt>
                <c:pt idx="6">
                  <c:v>9.8699999999999996E-2</c:v>
                </c:pt>
                <c:pt idx="7">
                  <c:v>0.15079999999999999</c:v>
                </c:pt>
                <c:pt idx="8">
                  <c:v>1.7000000000000001E-2</c:v>
                </c:pt>
                <c:pt idx="9">
                  <c:v>3.9800000000000002E-2</c:v>
                </c:pt>
                <c:pt idx="10">
                  <c:v>1.9099999999999999E-2</c:v>
                </c:pt>
                <c:pt idx="11">
                  <c:v>5.4000000000000003E-3</c:v>
                </c:pt>
                <c:pt idx="12">
                  <c:v>7.1000000000000004E-3</c:v>
                </c:pt>
                <c:pt idx="13">
                  <c:v>1.18E-2</c:v>
                </c:pt>
                <c:pt idx="14">
                  <c:v>4.1999999999999997E-3</c:v>
                </c:pt>
                <c:pt idx="15">
                  <c:v>1.8499999999999999E-2</c:v>
                </c:pt>
                <c:pt idx="16">
                  <c:v>5.3E-3</c:v>
                </c:pt>
                <c:pt idx="17">
                  <c:v>4.02E-2</c:v>
                </c:pt>
                <c:pt idx="18">
                  <c:v>7.9000000000000008E-3</c:v>
                </c:pt>
                <c:pt idx="19">
                  <c:v>2.9600000000000001E-2</c:v>
                </c:pt>
                <c:pt idx="20">
                  <c:v>2.53E-2</c:v>
                </c:pt>
                <c:pt idx="21">
                  <c:v>1.7999999999999999E-2</c:v>
                </c:pt>
                <c:pt idx="22">
                  <c:v>2.4899999999999999E-2</c:v>
                </c:pt>
                <c:pt idx="23">
                  <c:v>1.04E-2</c:v>
                </c:pt>
                <c:pt idx="24">
                  <c:v>5.28E-2</c:v>
                </c:pt>
                <c:pt idx="25">
                  <c:v>1.6400000000000001E-2</c:v>
                </c:pt>
                <c:pt idx="26">
                  <c:v>0.02</c:v>
                </c:pt>
              </c:numCache>
            </c:numRef>
          </c:val>
        </c:ser>
        <c:dLbls>
          <c:showLegendKey val="0"/>
          <c:showVal val="0"/>
          <c:showCatName val="0"/>
          <c:showSerName val="0"/>
          <c:showPercent val="0"/>
          <c:showBubbleSize val="0"/>
        </c:dLbls>
        <c:gapWidth val="219"/>
        <c:overlap val="-27"/>
        <c:axId val="155011032"/>
        <c:axId val="155011416"/>
      </c:barChart>
      <c:catAx>
        <c:axId val="155011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5011416"/>
        <c:crosses val="autoZero"/>
        <c:auto val="1"/>
        <c:lblAlgn val="ctr"/>
        <c:lblOffset val="100"/>
        <c:noMultiLvlLbl val="0"/>
      </c:catAx>
      <c:valAx>
        <c:axId val="155011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PM</a:t>
                </a:r>
                <a:r>
                  <a:rPr lang="en-US" baseline="-25000" dirty="0"/>
                  <a:t>2.5</a:t>
                </a:r>
                <a:r>
                  <a:rPr lang="en-US" dirty="0"/>
                  <a:t> Emissions Rate (lbs./MWh)</a:t>
                </a:r>
              </a:p>
            </c:rich>
          </c:tx>
          <c:layout>
            <c:manualLayout>
              <c:xMode val="edge"/>
              <c:yMode val="edge"/>
              <c:x val="0"/>
              <c:y val="0.101760056155771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501103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BE76A75B-E977-AD48-81ED-6E4E8E345AB3}" type="datetimeFigureOut">
              <a:rPr lang="en-US" smtClean="0"/>
              <a:t>10/21/2019</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D5F599F9-C382-8547-A9B9-3E60B7640D35}" type="slidenum">
              <a:rPr lang="en-US" smtClean="0"/>
              <a:t>‹#›</a:t>
            </a:fld>
            <a:endParaRPr lang="en-US" dirty="0"/>
          </a:p>
        </p:txBody>
      </p:sp>
    </p:spTree>
    <p:extLst>
      <p:ext uri="{BB962C8B-B14F-4D97-AF65-F5344CB8AC3E}">
        <p14:creationId xmlns:p14="http://schemas.microsoft.com/office/powerpoint/2010/main" val="22697294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096A0A6-E529-4B0D-8D55-D6FE67A2FE84}" type="datetimeFigureOut">
              <a:rPr lang="en-US" smtClean="0"/>
              <a:t>10/21/2019</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F432089-C4ED-4AD8-B775-86BFA05D461F}" type="slidenum">
              <a:rPr lang="en-US" smtClean="0"/>
              <a:t>‹#›</a:t>
            </a:fld>
            <a:endParaRPr lang="en-US" dirty="0"/>
          </a:p>
        </p:txBody>
      </p:sp>
    </p:spTree>
    <p:extLst>
      <p:ext uri="{BB962C8B-B14F-4D97-AF65-F5344CB8AC3E}">
        <p14:creationId xmlns:p14="http://schemas.microsoft.com/office/powerpoint/2010/main" val="19899848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3</a:t>
            </a:fld>
            <a:endParaRPr lang="en-US" dirty="0"/>
          </a:p>
        </p:txBody>
      </p:sp>
    </p:spTree>
    <p:extLst>
      <p:ext uri="{BB962C8B-B14F-4D97-AF65-F5344CB8AC3E}">
        <p14:creationId xmlns:p14="http://schemas.microsoft.com/office/powerpoint/2010/main" val="3867366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12</a:t>
            </a:fld>
            <a:endParaRPr lang="en-US" dirty="0"/>
          </a:p>
        </p:txBody>
      </p:sp>
    </p:spTree>
    <p:extLst>
      <p:ext uri="{BB962C8B-B14F-4D97-AF65-F5344CB8AC3E}">
        <p14:creationId xmlns:p14="http://schemas.microsoft.com/office/powerpoint/2010/main" val="1814636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13</a:t>
            </a:fld>
            <a:endParaRPr lang="en-US" dirty="0"/>
          </a:p>
        </p:txBody>
      </p:sp>
    </p:spTree>
    <p:extLst>
      <p:ext uri="{BB962C8B-B14F-4D97-AF65-F5344CB8AC3E}">
        <p14:creationId xmlns:p14="http://schemas.microsoft.com/office/powerpoint/2010/main" val="957854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14</a:t>
            </a:fld>
            <a:endParaRPr lang="en-US" dirty="0"/>
          </a:p>
        </p:txBody>
      </p:sp>
    </p:spTree>
    <p:extLst>
      <p:ext uri="{BB962C8B-B14F-4D97-AF65-F5344CB8AC3E}">
        <p14:creationId xmlns:p14="http://schemas.microsoft.com/office/powerpoint/2010/main" val="1121724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15</a:t>
            </a:fld>
            <a:endParaRPr lang="en-US" dirty="0"/>
          </a:p>
        </p:txBody>
      </p:sp>
    </p:spTree>
    <p:extLst>
      <p:ext uri="{BB962C8B-B14F-4D97-AF65-F5344CB8AC3E}">
        <p14:creationId xmlns:p14="http://schemas.microsoft.com/office/powerpoint/2010/main" val="2216153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16</a:t>
            </a:fld>
            <a:endParaRPr lang="en-US" dirty="0"/>
          </a:p>
        </p:txBody>
      </p:sp>
    </p:spTree>
    <p:extLst>
      <p:ext uri="{BB962C8B-B14F-4D97-AF65-F5344CB8AC3E}">
        <p14:creationId xmlns:p14="http://schemas.microsoft.com/office/powerpoint/2010/main" val="3616481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17</a:t>
            </a:fld>
            <a:endParaRPr lang="en-US" dirty="0"/>
          </a:p>
        </p:txBody>
      </p:sp>
    </p:spTree>
    <p:extLst>
      <p:ext uri="{BB962C8B-B14F-4D97-AF65-F5344CB8AC3E}">
        <p14:creationId xmlns:p14="http://schemas.microsoft.com/office/powerpoint/2010/main" val="2050949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4</a:t>
            </a:fld>
            <a:endParaRPr lang="en-US" dirty="0"/>
          </a:p>
        </p:txBody>
      </p:sp>
    </p:spTree>
    <p:extLst>
      <p:ext uri="{BB962C8B-B14F-4D97-AF65-F5344CB8AC3E}">
        <p14:creationId xmlns:p14="http://schemas.microsoft.com/office/powerpoint/2010/main" val="292097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5</a:t>
            </a:fld>
            <a:endParaRPr lang="en-US" dirty="0"/>
          </a:p>
        </p:txBody>
      </p:sp>
    </p:spTree>
    <p:extLst>
      <p:ext uri="{BB962C8B-B14F-4D97-AF65-F5344CB8AC3E}">
        <p14:creationId xmlns:p14="http://schemas.microsoft.com/office/powerpoint/2010/main" val="1763512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6</a:t>
            </a:fld>
            <a:endParaRPr lang="en-US" dirty="0"/>
          </a:p>
        </p:txBody>
      </p:sp>
    </p:spTree>
    <p:extLst>
      <p:ext uri="{BB962C8B-B14F-4D97-AF65-F5344CB8AC3E}">
        <p14:creationId xmlns:p14="http://schemas.microsoft.com/office/powerpoint/2010/main" val="1784381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7</a:t>
            </a:fld>
            <a:endParaRPr lang="en-US" dirty="0"/>
          </a:p>
        </p:txBody>
      </p:sp>
    </p:spTree>
    <p:extLst>
      <p:ext uri="{BB962C8B-B14F-4D97-AF65-F5344CB8AC3E}">
        <p14:creationId xmlns:p14="http://schemas.microsoft.com/office/powerpoint/2010/main" val="2360542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8</a:t>
            </a:fld>
            <a:endParaRPr lang="en-US" dirty="0"/>
          </a:p>
        </p:txBody>
      </p:sp>
    </p:spTree>
    <p:extLst>
      <p:ext uri="{BB962C8B-B14F-4D97-AF65-F5344CB8AC3E}">
        <p14:creationId xmlns:p14="http://schemas.microsoft.com/office/powerpoint/2010/main" val="2412617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9</a:t>
            </a:fld>
            <a:endParaRPr lang="en-US" dirty="0"/>
          </a:p>
        </p:txBody>
      </p:sp>
    </p:spTree>
    <p:extLst>
      <p:ext uri="{BB962C8B-B14F-4D97-AF65-F5344CB8AC3E}">
        <p14:creationId xmlns:p14="http://schemas.microsoft.com/office/powerpoint/2010/main" val="2674159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10</a:t>
            </a:fld>
            <a:endParaRPr lang="en-US" dirty="0"/>
          </a:p>
        </p:txBody>
      </p:sp>
    </p:spTree>
    <p:extLst>
      <p:ext uri="{BB962C8B-B14F-4D97-AF65-F5344CB8AC3E}">
        <p14:creationId xmlns:p14="http://schemas.microsoft.com/office/powerpoint/2010/main" val="1009386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11</a:t>
            </a:fld>
            <a:endParaRPr lang="en-US" dirty="0"/>
          </a:p>
        </p:txBody>
      </p:sp>
    </p:spTree>
    <p:extLst>
      <p:ext uri="{BB962C8B-B14F-4D97-AF65-F5344CB8AC3E}">
        <p14:creationId xmlns:p14="http://schemas.microsoft.com/office/powerpoint/2010/main" val="2353783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DA291C"/>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4985456" y="-60442"/>
            <a:ext cx="4191000" cy="5203942"/>
            <a:chOff x="5056129" y="1753224"/>
            <a:chExt cx="4114800" cy="5109325"/>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088" b="19766"/>
            <a:stretch/>
          </p:blipFill>
          <p:spPr>
            <a:xfrm>
              <a:off x="5056129" y="3147799"/>
              <a:ext cx="4114800" cy="3714750"/>
            </a:xfrm>
            <a:prstGeom prst="rect">
              <a:avLst/>
            </a:prstGeom>
          </p:spPr>
        </p:pic>
        <p:pic>
          <p:nvPicPr>
            <p:cNvPr id="14" name="Picture 13"/>
            <p:cNvPicPr>
              <a:picLocks noChangeAspect="1"/>
            </p:cNvPicPr>
            <p:nvPr userDrawn="1"/>
          </p:nvPicPr>
          <p:blipFill rotWithShape="1">
            <a:blip r:embed="rId3" cstate="print">
              <a:clrChange>
                <a:clrFrom>
                  <a:srgbClr val="E71A1C"/>
                </a:clrFrom>
                <a:clrTo>
                  <a:srgbClr val="E71A1C">
                    <a:alpha val="0"/>
                  </a:srgbClr>
                </a:clrTo>
              </a:clrChange>
              <a:extLst>
                <a:ext uri="{28A0092B-C50C-407E-A947-70E740481C1C}">
                  <a14:useLocalDpi xmlns:a14="http://schemas.microsoft.com/office/drawing/2010/main" val="0"/>
                </a:ext>
              </a:extLst>
            </a:blip>
            <a:srcRect t="17778" r="27084"/>
            <a:stretch/>
          </p:blipFill>
          <p:spPr>
            <a:xfrm>
              <a:off x="6492124" y="1753224"/>
              <a:ext cx="2667000" cy="2771775"/>
            </a:xfrm>
            <a:prstGeom prst="rect">
              <a:avLst/>
            </a:prstGeom>
          </p:spPr>
        </p:pic>
      </p:gr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0" y="227740"/>
            <a:ext cx="2786197" cy="1277210"/>
          </a:xfrm>
          <a:prstGeom prst="rect">
            <a:avLst/>
          </a:prstGeom>
        </p:spPr>
      </p:pic>
      <p:sp>
        <p:nvSpPr>
          <p:cNvPr id="8" name="Content Placeholder 3"/>
          <p:cNvSpPr>
            <a:spLocks noGrp="1"/>
          </p:cNvSpPr>
          <p:nvPr>
            <p:ph sz="quarter" idx="10" hasCustomPrompt="1"/>
          </p:nvPr>
        </p:nvSpPr>
        <p:spPr>
          <a:xfrm>
            <a:off x="304800" y="2952750"/>
            <a:ext cx="3948113" cy="2057400"/>
          </a:xfrm>
        </p:spPr>
        <p:txBody>
          <a:bodyPr anchor="b" anchorCtr="0">
            <a:normAutofit/>
          </a:bodyPr>
          <a:lstStyle>
            <a:lvl1pPr marL="0" indent="0">
              <a:buNone/>
              <a:defRPr sz="2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Subtitle</a:t>
            </a:r>
          </a:p>
        </p:txBody>
      </p:sp>
      <p:sp>
        <p:nvSpPr>
          <p:cNvPr id="10" name="Title 1"/>
          <p:cNvSpPr>
            <a:spLocks noGrp="1"/>
          </p:cNvSpPr>
          <p:nvPr>
            <p:ph type="ctrTitle"/>
          </p:nvPr>
        </p:nvSpPr>
        <p:spPr>
          <a:xfrm>
            <a:off x="304801" y="1809750"/>
            <a:ext cx="3947615" cy="1102519"/>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172571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200"/>
              </a:spcBef>
              <a:spcAft>
                <a:spcPts val="1200"/>
              </a:spcAft>
              <a:defRPr sz="2800"/>
            </a:lvl1pPr>
            <a:lvl2pPr marL="731520" indent="-274320">
              <a:spcBef>
                <a:spcPts val="0"/>
              </a:spcBef>
              <a:defRPr sz="2600"/>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71675D4-2FF5-4E41-98B6-36D689383CD1}" type="slidenum">
              <a:rPr lang="en-US" smtClean="0"/>
              <a:t>‹#›</a:t>
            </a:fld>
            <a:endParaRPr lang="en-US" dirty="0"/>
          </a:p>
        </p:txBody>
      </p:sp>
      <p:sp>
        <p:nvSpPr>
          <p:cNvPr id="7" name="Footer Placeholder 4"/>
          <p:cNvSpPr>
            <a:spLocks noGrp="1"/>
          </p:cNvSpPr>
          <p:nvPr>
            <p:ph type="ftr" sz="quarter" idx="3"/>
          </p:nvPr>
        </p:nvSpPr>
        <p:spPr>
          <a:xfrm>
            <a:off x="228600" y="4743450"/>
            <a:ext cx="2895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COMPANY CONFIDENTIAL © </a:t>
            </a:r>
            <a:endParaRPr lang="en-US" dirty="0"/>
          </a:p>
        </p:txBody>
      </p:sp>
    </p:spTree>
    <p:extLst>
      <p:ext uri="{BB962C8B-B14F-4D97-AF65-F5344CB8AC3E}">
        <p14:creationId xmlns:p14="http://schemas.microsoft.com/office/powerpoint/2010/main" val="41660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715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715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71675D4-2FF5-4E41-98B6-36D689383CD1}" type="slidenum">
              <a:rPr lang="en-US" smtClean="0"/>
              <a:t>‹#›</a:t>
            </a:fld>
            <a:endParaRPr lang="en-US" dirty="0"/>
          </a:p>
        </p:txBody>
      </p:sp>
      <p:sp>
        <p:nvSpPr>
          <p:cNvPr id="8" name="Footer Placeholder 4"/>
          <p:cNvSpPr>
            <a:spLocks noGrp="1"/>
          </p:cNvSpPr>
          <p:nvPr>
            <p:ph type="ftr" sz="quarter" idx="3"/>
          </p:nvPr>
        </p:nvSpPr>
        <p:spPr>
          <a:xfrm>
            <a:off x="228600" y="4743450"/>
            <a:ext cx="2895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COMPANY CONFIDENTIAL © </a:t>
            </a:r>
            <a:endParaRPr lang="en-US" dirty="0"/>
          </a:p>
        </p:txBody>
      </p:sp>
    </p:spTree>
    <p:extLst>
      <p:ext uri="{BB962C8B-B14F-4D97-AF65-F5344CB8AC3E}">
        <p14:creationId xmlns:p14="http://schemas.microsoft.com/office/powerpoint/2010/main" val="3501584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71550"/>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51372"/>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971550"/>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451372"/>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171675D4-2FF5-4E41-98B6-36D689383CD1}" type="slidenum">
              <a:rPr lang="en-US" smtClean="0"/>
              <a:t>‹#›</a:t>
            </a:fld>
            <a:endParaRPr lang="en-US" dirty="0"/>
          </a:p>
        </p:txBody>
      </p:sp>
      <p:sp>
        <p:nvSpPr>
          <p:cNvPr id="10" name="Footer Placeholder 4"/>
          <p:cNvSpPr>
            <a:spLocks noGrp="1"/>
          </p:cNvSpPr>
          <p:nvPr>
            <p:ph type="ftr" sz="quarter" idx="13"/>
          </p:nvPr>
        </p:nvSpPr>
        <p:spPr>
          <a:xfrm>
            <a:off x="228600" y="4743450"/>
            <a:ext cx="2895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COMPANY CONFIDENTIAL © </a:t>
            </a:r>
            <a:endParaRPr lang="en-US" dirty="0"/>
          </a:p>
        </p:txBody>
      </p:sp>
    </p:spTree>
    <p:extLst>
      <p:ext uri="{BB962C8B-B14F-4D97-AF65-F5344CB8AC3E}">
        <p14:creationId xmlns:p14="http://schemas.microsoft.com/office/powerpoint/2010/main" val="35392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171675D4-2FF5-4E41-98B6-36D689383CD1}" type="slidenum">
              <a:rPr lang="en-US" smtClean="0"/>
              <a:t>‹#›</a:t>
            </a:fld>
            <a:endParaRPr lang="en-US" dirty="0"/>
          </a:p>
        </p:txBody>
      </p:sp>
      <p:sp>
        <p:nvSpPr>
          <p:cNvPr id="6" name="Footer Placeholder 4"/>
          <p:cNvSpPr>
            <a:spLocks noGrp="1"/>
          </p:cNvSpPr>
          <p:nvPr>
            <p:ph type="ftr" sz="quarter" idx="3"/>
          </p:nvPr>
        </p:nvSpPr>
        <p:spPr>
          <a:xfrm>
            <a:off x="228600" y="4743450"/>
            <a:ext cx="2895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COMPANY CONFIDENTIAL © </a:t>
            </a:r>
            <a:endParaRPr lang="en-US" dirty="0"/>
          </a:p>
        </p:txBody>
      </p:sp>
    </p:spTree>
    <p:extLst>
      <p:ext uri="{BB962C8B-B14F-4D97-AF65-F5344CB8AC3E}">
        <p14:creationId xmlns:p14="http://schemas.microsoft.com/office/powerpoint/2010/main" val="73356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parator Slide">
    <p:bg>
      <p:bgPr>
        <a:solidFill>
          <a:srgbClr val="DA291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33350"/>
            <a:ext cx="4953000" cy="1714500"/>
          </a:xfrm>
        </p:spPr>
        <p:txBody>
          <a:bodyPr>
            <a:normAutofit/>
          </a:bodyPr>
          <a:lstStyle>
            <a:lvl1pPr>
              <a:defRPr sz="3600"/>
            </a:lvl1pPr>
          </a:lstStyle>
          <a:p>
            <a:r>
              <a:rPr lang="en-US" dirty="0" smtClean="0"/>
              <a:t>Click to edit Master title style</a:t>
            </a:r>
            <a:endParaRPr lang="en-US" dirty="0"/>
          </a:p>
        </p:txBody>
      </p:sp>
      <p:sp>
        <p:nvSpPr>
          <p:cNvPr id="4" name="Content Placeholder 3"/>
          <p:cNvSpPr>
            <a:spLocks noGrp="1"/>
          </p:cNvSpPr>
          <p:nvPr>
            <p:ph sz="quarter" idx="10" hasCustomPrompt="1"/>
          </p:nvPr>
        </p:nvSpPr>
        <p:spPr>
          <a:xfrm>
            <a:off x="304800" y="2952750"/>
            <a:ext cx="3948113" cy="2057400"/>
          </a:xfrm>
          <a:prstGeom prst="rect">
            <a:avLst/>
          </a:prstGeom>
        </p:spPr>
        <p:txBody>
          <a:bodyPr anchor="b" anchorCtr="0"/>
          <a:lstStyle>
            <a:lvl1pPr marL="0" indent="0">
              <a:buNone/>
              <a:defRPr sz="280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Subtitle</a:t>
            </a:r>
          </a:p>
        </p:txBody>
      </p:sp>
    </p:spTree>
    <p:custDataLst>
      <p:tags r:id="rId1"/>
    </p:custDataLst>
    <p:extLst>
      <p:ext uri="{BB962C8B-B14F-4D97-AF65-F5344CB8AC3E}">
        <p14:creationId xmlns:p14="http://schemas.microsoft.com/office/powerpoint/2010/main" val="2503113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ing_slide">
    <p:bg>
      <p:bgPr>
        <a:solidFill>
          <a:srgbClr val="DA291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09550"/>
            <a:ext cx="4953000" cy="2476500"/>
          </a:xfrm>
        </p:spPr>
        <p:txBody>
          <a:bodyPr anchor="t" anchorCtr="0"/>
          <a:lstStyle>
            <a:lvl1pPr>
              <a:defRPr sz="4400"/>
            </a:lvl1pPr>
          </a:lstStyle>
          <a:p>
            <a:r>
              <a:rPr lang="en-US" sz="2400" b="1" dirty="0" smtClean="0"/>
              <a:t>Contact</a:t>
            </a:r>
            <a:r>
              <a:rPr lang="en-US" dirty="0" smtClean="0"/>
              <a:t/>
            </a:r>
            <a:br>
              <a:rPr lang="en-US" dirty="0" smtClean="0"/>
            </a:br>
            <a:r>
              <a:rPr lang="en-US" sz="1800" b="1" dirty="0" smtClean="0">
                <a:solidFill>
                  <a:schemeClr val="bg1"/>
                </a:solidFill>
              </a:rPr>
              <a:t>Insert name</a:t>
            </a:r>
            <a:br>
              <a:rPr lang="en-US" sz="1800" b="1" dirty="0" smtClean="0">
                <a:solidFill>
                  <a:schemeClr val="bg1"/>
                </a:solidFill>
              </a:rPr>
            </a:br>
            <a:r>
              <a:rPr lang="en-US" sz="1800" i="1" dirty="0" smtClean="0">
                <a:solidFill>
                  <a:schemeClr val="bg1"/>
                </a:solidFill>
              </a:rPr>
              <a:t>Title</a:t>
            </a:r>
            <a:r>
              <a:rPr lang="en-US" sz="1800" dirty="0" smtClean="0">
                <a:solidFill>
                  <a:schemeClr val="bg1"/>
                </a:solidFill>
              </a:rPr>
              <a:t/>
            </a:r>
            <a:br>
              <a:rPr lang="en-US" sz="1800" dirty="0" smtClean="0">
                <a:solidFill>
                  <a:schemeClr val="bg1"/>
                </a:solidFill>
              </a:rPr>
            </a:br>
            <a:r>
              <a:rPr lang="en-US" sz="1800" dirty="0" smtClean="0">
                <a:solidFill>
                  <a:schemeClr val="bg1"/>
                </a:solidFill>
              </a:rPr>
              <a:t>first_last@abtassoc.com</a:t>
            </a:r>
            <a:br>
              <a:rPr lang="en-US" sz="1800" dirty="0" smtClean="0">
                <a:solidFill>
                  <a:schemeClr val="bg1"/>
                </a:solidFill>
              </a:rPr>
            </a:br>
            <a:r>
              <a:rPr lang="en-US" sz="1800" dirty="0" smtClean="0">
                <a:solidFill>
                  <a:schemeClr val="bg1"/>
                </a:solidFill>
              </a:rPr>
              <a:t>+1 xxx-xxx-</a:t>
            </a:r>
            <a:r>
              <a:rPr lang="en-US" sz="1800" dirty="0" err="1" smtClean="0">
                <a:solidFill>
                  <a:schemeClr val="bg1"/>
                </a:solidFill>
              </a:rPr>
              <a:t>xxxx</a:t>
            </a:r>
            <a:endParaRPr lang="en-US" dirty="0"/>
          </a:p>
        </p:txBody>
      </p:sp>
      <p:sp>
        <p:nvSpPr>
          <p:cNvPr id="5" name="TextBox 4"/>
          <p:cNvSpPr txBox="1"/>
          <p:nvPr userDrawn="1"/>
        </p:nvSpPr>
        <p:spPr>
          <a:xfrm>
            <a:off x="311825" y="3943350"/>
            <a:ext cx="3200405"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a</a:t>
            </a:r>
            <a:r>
              <a:rPr lang="en-US" sz="2400" b="1" dirty="0" smtClean="0">
                <a:solidFill>
                  <a:schemeClr val="bg1"/>
                </a:solidFill>
                <a:latin typeface="Arial" panose="020B0604020202020204" pitchFamily="34" charset="0"/>
                <a:cs typeface="Arial" panose="020B0604020202020204" pitchFamily="34" charset="0"/>
              </a:rPr>
              <a:t>btassociates.com</a:t>
            </a:r>
            <a:endParaRPr lang="en-US" sz="24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4481946"/>
            <a:ext cx="2035473" cy="3723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501" y="2463213"/>
            <a:ext cx="3061054" cy="1403206"/>
          </a:xfrm>
          <a:prstGeom prst="rect">
            <a:avLst/>
          </a:prstGeom>
        </p:spPr>
      </p:pic>
    </p:spTree>
    <p:extLst>
      <p:ext uri="{BB962C8B-B14F-4D97-AF65-F5344CB8AC3E}">
        <p14:creationId xmlns:p14="http://schemas.microsoft.com/office/powerpoint/2010/main" val="2744286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9715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28600" y="4743450"/>
            <a:ext cx="2895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COMPANY CONFIDENTIAL © </a:t>
            </a:r>
            <a:endParaRPr lang="en-US" dirty="0"/>
          </a:p>
        </p:txBody>
      </p:sp>
      <p:sp>
        <p:nvSpPr>
          <p:cNvPr id="7" name="Rectangle 6"/>
          <p:cNvSpPr/>
          <p:nvPr userDrawn="1"/>
        </p:nvSpPr>
        <p:spPr>
          <a:xfrm>
            <a:off x="0" y="0"/>
            <a:ext cx="9144000" cy="800100"/>
          </a:xfrm>
          <a:prstGeom prst="rect">
            <a:avLst/>
          </a:prstGeom>
          <a:solidFill>
            <a:srgbClr val="DA291C"/>
          </a:solidFill>
          <a:ln>
            <a:solidFill>
              <a:srgbClr val="DA29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Arial"/>
            </a:endParaRPr>
          </a:p>
        </p:txBody>
      </p:sp>
      <p:sp>
        <p:nvSpPr>
          <p:cNvPr id="2" name="Title Placeholder 1"/>
          <p:cNvSpPr>
            <a:spLocks noGrp="1"/>
          </p:cNvSpPr>
          <p:nvPr>
            <p:ph type="title"/>
          </p:nvPr>
        </p:nvSpPr>
        <p:spPr>
          <a:xfrm>
            <a:off x="228600" y="114300"/>
            <a:ext cx="8229600" cy="5715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 name="Slide Number Placeholder 9"/>
          <p:cNvSpPr>
            <a:spLocks noGrp="1"/>
          </p:cNvSpPr>
          <p:nvPr>
            <p:ph type="sldNum" sz="quarter" idx="4"/>
          </p:nvPr>
        </p:nvSpPr>
        <p:spPr>
          <a:xfrm>
            <a:off x="6400800" y="4767263"/>
            <a:ext cx="234696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7D25712-7EF9-6A44-9FCE-F730B9616BE0}" type="slidenum">
              <a:rPr lang="en-US" smtClean="0"/>
              <a:t>‹#›</a:t>
            </a:fld>
            <a:endParaRPr lang="en-US" dirty="0"/>
          </a:p>
        </p:txBody>
      </p:sp>
      <p:pic>
        <p:nvPicPr>
          <p:cNvPr id="12" name="Picture 11" descr="abt_geo_icon_white_size_2-01.png"/>
          <p:cNvPicPr>
            <a:picLocks noChangeAspect="1"/>
          </p:cNvPicPr>
          <p:nvPr userDrawn="1"/>
        </p:nvPicPr>
        <p:blipFill rotWithShape="1">
          <a:blip r:embed="rId7" cstate="print">
            <a:extLst>
              <a:ext uri="{28A0092B-C50C-407E-A947-70E740481C1C}">
                <a14:useLocalDpi xmlns:a14="http://schemas.microsoft.com/office/drawing/2010/main" val="0"/>
              </a:ext>
            </a:extLst>
          </a:blip>
          <a:srcRect t="67424" r="12122"/>
          <a:stretch/>
        </p:blipFill>
        <p:spPr>
          <a:xfrm>
            <a:off x="6934200" y="0"/>
            <a:ext cx="2209800" cy="819150"/>
          </a:xfrm>
          <a:prstGeom prst="rect">
            <a:avLst/>
          </a:prstGeom>
        </p:spPr>
      </p:pic>
    </p:spTree>
    <p:extLst>
      <p:ext uri="{BB962C8B-B14F-4D97-AF65-F5344CB8AC3E}">
        <p14:creationId xmlns:p14="http://schemas.microsoft.com/office/powerpoint/2010/main" val="3557433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spcBef>
          <a:spcPct val="0"/>
        </a:spcBef>
        <a:buNone/>
        <a:defRPr sz="3600" kern="1200">
          <a:solidFill>
            <a:schemeClr val="bg1"/>
          </a:solidFill>
          <a:latin typeface="Arial"/>
          <a:ea typeface="+mj-ea"/>
          <a:cs typeface="Arial"/>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A291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5715000" cy="1371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grpSp>
        <p:nvGrpSpPr>
          <p:cNvPr id="12" name="Group 11"/>
          <p:cNvGrpSpPr/>
          <p:nvPr userDrawn="1"/>
        </p:nvGrpSpPr>
        <p:grpSpPr>
          <a:xfrm>
            <a:off x="4648200" y="0"/>
            <a:ext cx="4519911" cy="5150620"/>
            <a:chOff x="3613575" y="555858"/>
            <a:chExt cx="5530425" cy="6302142"/>
          </a:xfrm>
        </p:grpSpPr>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r="18088" b="19766"/>
            <a:stretch/>
          </p:blipFill>
          <p:spPr>
            <a:xfrm>
              <a:off x="3613575" y="1865255"/>
              <a:ext cx="5530425" cy="4992745"/>
            </a:xfrm>
            <a:prstGeom prst="rect">
              <a:avLst/>
            </a:prstGeom>
          </p:spPr>
        </p:pic>
        <p:pic>
          <p:nvPicPr>
            <p:cNvPr id="11" name="Picture 10" descr="abt_geo_icon_white_size_2-01.png"/>
            <p:cNvPicPr>
              <a:picLocks noChangeAspect="1"/>
            </p:cNvPicPr>
            <p:nvPr userDrawn="1"/>
          </p:nvPicPr>
          <p:blipFill rotWithShape="1">
            <a:blip r:embed="rId5" cstate="print">
              <a:extLst>
                <a:ext uri="{28A0092B-C50C-407E-A947-70E740481C1C}">
                  <a14:useLocalDpi xmlns:a14="http://schemas.microsoft.com/office/drawing/2010/main" val="0"/>
                </a:ext>
              </a:extLst>
            </a:blip>
            <a:srcRect t="50000" r="50000"/>
            <a:stretch/>
          </p:blipFill>
          <p:spPr>
            <a:xfrm>
              <a:off x="7099190" y="555858"/>
              <a:ext cx="2015309" cy="2015308"/>
            </a:xfrm>
            <a:prstGeom prst="rect">
              <a:avLst/>
            </a:prstGeom>
          </p:spPr>
        </p:pic>
      </p:grpSp>
    </p:spTree>
    <p:extLst>
      <p:ext uri="{BB962C8B-B14F-4D97-AF65-F5344CB8AC3E}">
        <p14:creationId xmlns:p14="http://schemas.microsoft.com/office/powerpoint/2010/main" val="365544032"/>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dt="0"/>
  <p:txStyles>
    <p:titleStyle>
      <a:lvl1pPr algn="l" defTabSz="457200" rtl="0" eaLnBrk="1" latinLnBrk="0" hangingPunct="1">
        <a:spcBef>
          <a:spcPct val="0"/>
        </a:spcBef>
        <a:buNone/>
        <a:defRPr sz="44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7.emf"/><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4.jpeg"/><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hyperlink" Target="http://www.epa.gov/egrid"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chart" Target="../charts/char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quarter" idx="10"/>
          </p:nvPr>
        </p:nvSpPr>
        <p:spPr>
          <a:xfrm>
            <a:off x="304800" y="2683669"/>
            <a:ext cx="5334001" cy="2057400"/>
          </a:xfrm>
        </p:spPr>
        <p:txBody>
          <a:bodyPr>
            <a:normAutofit fontScale="70000" lnSpcReduction="20000"/>
          </a:bodyPr>
          <a:lstStyle/>
          <a:p>
            <a:r>
              <a:rPr lang="en-US" sz="2000" dirty="0"/>
              <a:t>Jonathan </a:t>
            </a:r>
            <a:r>
              <a:rPr lang="en-US" sz="2000" dirty="0" smtClean="0"/>
              <a:t>Dorn, Marissa </a:t>
            </a:r>
            <a:r>
              <a:rPr lang="en-US" sz="2000" dirty="0"/>
              <a:t>Hoer</a:t>
            </a:r>
            <a:r>
              <a:rPr lang="en-US" sz="2000" dirty="0" smtClean="0"/>
              <a:t>, </a:t>
            </a:r>
            <a:r>
              <a:rPr lang="en-US" sz="2000" dirty="0"/>
              <a:t>David </a:t>
            </a:r>
            <a:r>
              <a:rPr lang="en-US" sz="2000" dirty="0" smtClean="0"/>
              <a:t>Cooley </a:t>
            </a:r>
            <a:endParaRPr lang="en-US" sz="2000" baseline="30000" dirty="0"/>
          </a:p>
          <a:p>
            <a:r>
              <a:rPr lang="en-US" sz="2000" dirty="0" smtClean="0"/>
              <a:t>Abt Associates, 5001 S. Miami Blvd, Durham, NC</a:t>
            </a:r>
          </a:p>
          <a:p>
            <a:endParaRPr lang="en-US" sz="2000" dirty="0" smtClean="0"/>
          </a:p>
          <a:p>
            <a:r>
              <a:rPr lang="en-US" sz="2000" dirty="0" smtClean="0"/>
              <a:t>Travis Johnson</a:t>
            </a:r>
          </a:p>
          <a:p>
            <a:r>
              <a:rPr lang="en-US" sz="2000" dirty="0" smtClean="0"/>
              <a:t>U.S. EPA, 1200 Pennsylvania Ave, Washington, DC </a:t>
            </a:r>
          </a:p>
          <a:p>
            <a:endParaRPr lang="en-US" sz="2000" dirty="0" smtClean="0"/>
          </a:p>
          <a:p>
            <a:r>
              <a:rPr lang="en-US" sz="2000" dirty="0" smtClean="0"/>
              <a:t>18</a:t>
            </a:r>
            <a:r>
              <a:rPr lang="en-US" sz="2000" baseline="30000" dirty="0" smtClean="0"/>
              <a:t>th</a:t>
            </a:r>
            <a:r>
              <a:rPr lang="en-US" sz="2000" dirty="0" smtClean="0"/>
              <a:t> Annual CMAS Conference</a:t>
            </a:r>
          </a:p>
          <a:p>
            <a:r>
              <a:rPr lang="en-US" sz="2000" dirty="0" smtClean="0"/>
              <a:t>Chapel Hill, North Carolina</a:t>
            </a:r>
          </a:p>
          <a:p>
            <a:r>
              <a:rPr lang="en-US" sz="2000" dirty="0" smtClean="0"/>
              <a:t>October 21 – October 23, 2019</a:t>
            </a:r>
          </a:p>
        </p:txBody>
      </p:sp>
      <p:sp>
        <p:nvSpPr>
          <p:cNvPr id="15" name="Title 14"/>
          <p:cNvSpPr>
            <a:spLocks noGrp="1"/>
          </p:cNvSpPr>
          <p:nvPr>
            <p:ph type="ctrTitle"/>
          </p:nvPr>
        </p:nvSpPr>
        <p:spPr>
          <a:xfrm>
            <a:off x="304800" y="1581150"/>
            <a:ext cx="5257799" cy="1102519"/>
          </a:xfrm>
        </p:spPr>
        <p:txBody>
          <a:bodyPr>
            <a:normAutofit/>
          </a:bodyPr>
          <a:lstStyle/>
          <a:p>
            <a:r>
              <a:rPr lang="en-US" dirty="0" smtClean="0"/>
              <a:t>EPA's </a:t>
            </a:r>
            <a:r>
              <a:rPr lang="en-US" dirty="0"/>
              <a:t>eGRID Database</a:t>
            </a:r>
          </a:p>
        </p:txBody>
      </p:sp>
    </p:spTree>
    <p:custDataLst>
      <p:tags r:id="rId1"/>
    </p:custDataLst>
    <p:extLst>
      <p:ext uri="{BB962C8B-B14F-4D97-AF65-F5344CB8AC3E}">
        <p14:creationId xmlns:p14="http://schemas.microsoft.com/office/powerpoint/2010/main" val="3367733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PM</a:t>
            </a:r>
            <a:r>
              <a:rPr lang="en-US" baseline="-25000" dirty="0" smtClean="0"/>
              <a:t>2.5</a:t>
            </a:r>
            <a:r>
              <a:rPr lang="en-US" dirty="0" smtClean="0"/>
              <a:t> Overview</a:t>
            </a:r>
            <a:endParaRPr lang="en-US" dirty="0"/>
          </a:p>
        </p:txBody>
      </p:sp>
      <p:sp>
        <p:nvSpPr>
          <p:cNvPr id="3" name="Content Placeholder 2"/>
          <p:cNvSpPr>
            <a:spLocks noGrp="1"/>
          </p:cNvSpPr>
          <p:nvPr>
            <p:ph idx="1"/>
          </p:nvPr>
        </p:nvSpPr>
        <p:spPr>
          <a:xfrm>
            <a:off x="228600" y="971550"/>
            <a:ext cx="6096000" cy="3657599"/>
          </a:xfrm>
        </p:spPr>
        <p:txBody>
          <a:bodyPr>
            <a:normAutofit lnSpcReduction="10000"/>
          </a:bodyPr>
          <a:lstStyle/>
          <a:p>
            <a:r>
              <a:rPr lang="en-US" dirty="0" smtClean="0"/>
              <a:t>PM</a:t>
            </a:r>
            <a:r>
              <a:rPr lang="en-US" baseline="-25000" dirty="0" smtClean="0"/>
              <a:t>2.5</a:t>
            </a:r>
            <a:r>
              <a:rPr lang="en-US" dirty="0"/>
              <a:t> </a:t>
            </a:r>
            <a:r>
              <a:rPr lang="en-US" dirty="0" smtClean="0"/>
              <a:t>results in significant negative health impacts</a:t>
            </a:r>
          </a:p>
          <a:p>
            <a:r>
              <a:rPr lang="en-US" dirty="0" smtClean="0"/>
              <a:t>Causal link between PM</a:t>
            </a:r>
            <a:r>
              <a:rPr lang="en-US" baseline="-25000" dirty="0" smtClean="0"/>
              <a:t>2.5</a:t>
            </a:r>
            <a:r>
              <a:rPr lang="en-US" dirty="0" smtClean="0"/>
              <a:t> and premature mortality, respiratory effects, and cardiovascular effects</a:t>
            </a:r>
          </a:p>
          <a:p>
            <a:r>
              <a:rPr lang="en-US" dirty="0" smtClean="0"/>
              <a:t>Potentially linked to 55,000 deaths per year in the United States</a:t>
            </a:r>
            <a:endParaRPr lang="en-US" dirty="0"/>
          </a:p>
        </p:txBody>
      </p:sp>
      <p:sp>
        <p:nvSpPr>
          <p:cNvPr id="4" name="Slide Number Placeholder 3"/>
          <p:cNvSpPr>
            <a:spLocks noGrp="1"/>
          </p:cNvSpPr>
          <p:nvPr>
            <p:ph type="sldNum" sz="quarter" idx="12"/>
          </p:nvPr>
        </p:nvSpPr>
        <p:spPr/>
        <p:txBody>
          <a:bodyPr/>
          <a:lstStyle/>
          <a:p>
            <a:fld id="{171675D4-2FF5-4E41-98B6-36D689383CD1}" type="slidenum">
              <a:rPr lang="en-US" smtClean="0"/>
              <a:pPr/>
              <a:t>10</a:t>
            </a:fld>
            <a:endParaRPr lang="en-US" dirty="0"/>
          </a:p>
        </p:txBody>
      </p:sp>
      <p:pic>
        <p:nvPicPr>
          <p:cNvPr id="2052" name="Picture 4" descr="Image result for epa integrated science assessment for particulate ma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200150"/>
            <a:ext cx="2076450" cy="26955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39123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PM</a:t>
            </a:r>
            <a:r>
              <a:rPr lang="en-US" sz="2800" baseline="-25000" dirty="0" smtClean="0"/>
              <a:t>2.5</a:t>
            </a:r>
            <a:r>
              <a:rPr lang="en-US" sz="2800" dirty="0" smtClean="0"/>
              <a:t> Emissions from Power Generation</a:t>
            </a:r>
            <a:endParaRPr lang="en-US" sz="2800" dirty="0"/>
          </a:p>
        </p:txBody>
      </p:sp>
      <p:sp>
        <p:nvSpPr>
          <p:cNvPr id="3" name="Content Placeholder 2"/>
          <p:cNvSpPr>
            <a:spLocks noGrp="1"/>
          </p:cNvSpPr>
          <p:nvPr>
            <p:ph idx="1"/>
          </p:nvPr>
        </p:nvSpPr>
        <p:spPr>
          <a:xfrm>
            <a:off x="5486400" y="1047749"/>
            <a:ext cx="3048000" cy="990601"/>
          </a:xfrm>
        </p:spPr>
        <p:txBody>
          <a:bodyPr>
            <a:normAutofit fontScale="77500" lnSpcReduction="20000"/>
          </a:bodyPr>
          <a:lstStyle/>
          <a:p>
            <a:pPr marL="0" indent="0" algn="ctr">
              <a:lnSpc>
                <a:spcPct val="120000"/>
              </a:lnSpc>
              <a:spcBef>
                <a:spcPts val="0"/>
              </a:spcBef>
              <a:spcAft>
                <a:spcPts val="0"/>
              </a:spcAft>
              <a:buNone/>
            </a:pPr>
            <a:r>
              <a:rPr lang="en-US" sz="1600" dirty="0" smtClean="0"/>
              <a:t>Power Sector Generation and Emissions of Select Criteria Air Pollutants and Mercury in 2011</a:t>
            </a:r>
          </a:p>
          <a:p>
            <a:pPr marL="0" indent="0" algn="ctr">
              <a:buNone/>
            </a:pPr>
            <a:r>
              <a:rPr lang="en-US" sz="1600" dirty="0" smtClean="0"/>
              <a:t>(~180,000 tons PM</a:t>
            </a:r>
            <a:r>
              <a:rPr lang="en-US" sz="1600" baseline="-25000" dirty="0" smtClean="0"/>
              <a:t>2.5</a:t>
            </a:r>
            <a:r>
              <a:rPr lang="en-US" sz="1600" dirty="0" smtClean="0"/>
              <a:t>)</a:t>
            </a:r>
          </a:p>
        </p:txBody>
      </p:sp>
      <p:sp>
        <p:nvSpPr>
          <p:cNvPr id="4" name="Slide Number Placeholder 3"/>
          <p:cNvSpPr>
            <a:spLocks noGrp="1"/>
          </p:cNvSpPr>
          <p:nvPr>
            <p:ph type="sldNum" sz="quarter" idx="12"/>
          </p:nvPr>
        </p:nvSpPr>
        <p:spPr/>
        <p:txBody>
          <a:bodyPr/>
          <a:lstStyle/>
          <a:p>
            <a:fld id="{171675D4-2FF5-4E41-98B6-36D689383CD1}" type="slidenum">
              <a:rPr lang="en-US" smtClean="0"/>
              <a:pPr/>
              <a:t>11</a:t>
            </a:fld>
            <a:endParaRPr lang="en-US" dirty="0"/>
          </a:p>
        </p:txBody>
      </p:sp>
      <p:pic>
        <p:nvPicPr>
          <p:cNvPr id="7" name="Picture 6"/>
          <p:cNvPicPr>
            <a:picLocks noChangeAspect="1"/>
          </p:cNvPicPr>
          <p:nvPr/>
        </p:nvPicPr>
        <p:blipFill>
          <a:blip r:embed="rId4"/>
          <a:stretch>
            <a:fillRect/>
          </a:stretch>
        </p:blipFill>
        <p:spPr>
          <a:xfrm>
            <a:off x="685800" y="811962"/>
            <a:ext cx="4472672" cy="4293060"/>
          </a:xfrm>
          <a:prstGeom prst="rect">
            <a:avLst/>
          </a:prstGeom>
        </p:spPr>
      </p:pic>
      <p:pic>
        <p:nvPicPr>
          <p:cNvPr id="8" name="Picture 7"/>
          <p:cNvPicPr>
            <a:picLocks noChangeAspect="1"/>
          </p:cNvPicPr>
          <p:nvPr/>
        </p:nvPicPr>
        <p:blipFill>
          <a:blip r:embed="rId5"/>
          <a:stretch>
            <a:fillRect/>
          </a:stretch>
        </p:blipFill>
        <p:spPr>
          <a:xfrm>
            <a:off x="5334000" y="2233613"/>
            <a:ext cx="3444137" cy="2362200"/>
          </a:xfrm>
          <a:prstGeom prst="rect">
            <a:avLst/>
          </a:prstGeom>
        </p:spPr>
      </p:pic>
    </p:spTree>
    <p:custDataLst>
      <p:tags r:id="rId1"/>
    </p:custDataLst>
    <p:extLst>
      <p:ext uri="{BB962C8B-B14F-4D97-AF65-F5344CB8AC3E}">
        <p14:creationId xmlns:p14="http://schemas.microsoft.com/office/powerpoint/2010/main" val="3095826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PM</a:t>
            </a:r>
            <a:r>
              <a:rPr lang="en-US" baseline="-25000" dirty="0" smtClean="0"/>
              <a:t>2.5</a:t>
            </a:r>
            <a:r>
              <a:rPr lang="en-US" dirty="0" smtClean="0"/>
              <a:t> to eGRID</a:t>
            </a:r>
            <a:endParaRPr lang="en-US" dirty="0"/>
          </a:p>
        </p:txBody>
      </p:sp>
      <p:sp>
        <p:nvSpPr>
          <p:cNvPr id="3" name="Content Placeholder 2"/>
          <p:cNvSpPr>
            <a:spLocks noGrp="1"/>
          </p:cNvSpPr>
          <p:nvPr>
            <p:ph idx="1"/>
          </p:nvPr>
        </p:nvSpPr>
        <p:spPr>
          <a:xfrm>
            <a:off x="228600" y="971550"/>
            <a:ext cx="8458200" cy="3657599"/>
          </a:xfrm>
        </p:spPr>
        <p:txBody>
          <a:bodyPr>
            <a:normAutofit lnSpcReduction="10000"/>
          </a:bodyPr>
          <a:lstStyle/>
          <a:p>
            <a:r>
              <a:rPr lang="en-US" dirty="0" smtClean="0"/>
              <a:t>eGRID uses data reported to EPA from Continuous Emissions Monitors (CEMS) pursuant to 40 CFR Part 75</a:t>
            </a:r>
          </a:p>
          <a:p>
            <a:r>
              <a:rPr lang="en-US" dirty="0" smtClean="0"/>
              <a:t>Electric Generating Units (EGUs) generally do not report PM</a:t>
            </a:r>
            <a:r>
              <a:rPr lang="en-US" baseline="-25000" dirty="0" smtClean="0"/>
              <a:t>2.5</a:t>
            </a:r>
            <a:r>
              <a:rPr lang="en-US" dirty="0" smtClean="0"/>
              <a:t> emissions from CEMS</a:t>
            </a:r>
          </a:p>
          <a:p>
            <a:r>
              <a:rPr lang="en-US" dirty="0" smtClean="0"/>
              <a:t>Used PM</a:t>
            </a:r>
            <a:r>
              <a:rPr lang="en-US" baseline="-25000" dirty="0" smtClean="0"/>
              <a:t>2.5</a:t>
            </a:r>
            <a:r>
              <a:rPr lang="en-US" dirty="0" smtClean="0"/>
              <a:t> data from EPA’s National Emissions Inventory</a:t>
            </a:r>
          </a:p>
          <a:p>
            <a:endParaRPr lang="en-US" dirty="0"/>
          </a:p>
        </p:txBody>
      </p:sp>
      <p:sp>
        <p:nvSpPr>
          <p:cNvPr id="4" name="Slide Number Placeholder 3"/>
          <p:cNvSpPr>
            <a:spLocks noGrp="1"/>
          </p:cNvSpPr>
          <p:nvPr>
            <p:ph type="sldNum" sz="quarter" idx="12"/>
          </p:nvPr>
        </p:nvSpPr>
        <p:spPr/>
        <p:txBody>
          <a:bodyPr/>
          <a:lstStyle/>
          <a:p>
            <a:fld id="{171675D4-2FF5-4E41-98B6-36D689383CD1}" type="slidenum">
              <a:rPr lang="en-US" smtClean="0"/>
              <a:pPr/>
              <a:t>12</a:t>
            </a:fld>
            <a:endParaRPr lang="en-US" dirty="0"/>
          </a:p>
        </p:txBody>
      </p:sp>
    </p:spTree>
    <p:custDataLst>
      <p:tags r:id="rId1"/>
    </p:custDataLst>
    <p:extLst>
      <p:ext uri="{BB962C8B-B14F-4D97-AF65-F5344CB8AC3E}">
        <p14:creationId xmlns:p14="http://schemas.microsoft.com/office/powerpoint/2010/main" val="3767868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PM</a:t>
            </a:r>
            <a:r>
              <a:rPr lang="en-US" baseline="-25000" dirty="0" smtClean="0"/>
              <a:t>2.5</a:t>
            </a:r>
            <a:r>
              <a:rPr lang="en-US" dirty="0" smtClean="0"/>
              <a:t> to eGRID</a:t>
            </a:r>
            <a:endParaRPr lang="en-US" dirty="0"/>
          </a:p>
        </p:txBody>
      </p:sp>
      <p:sp>
        <p:nvSpPr>
          <p:cNvPr id="3" name="Content Placeholder 2"/>
          <p:cNvSpPr>
            <a:spLocks noGrp="1"/>
          </p:cNvSpPr>
          <p:nvPr>
            <p:ph idx="1"/>
          </p:nvPr>
        </p:nvSpPr>
        <p:spPr>
          <a:xfrm>
            <a:off x="228600" y="971550"/>
            <a:ext cx="8458200" cy="3657599"/>
          </a:xfrm>
        </p:spPr>
        <p:txBody>
          <a:bodyPr>
            <a:normAutofit lnSpcReduction="10000"/>
          </a:bodyPr>
          <a:lstStyle/>
          <a:p>
            <a:r>
              <a:rPr lang="en-US" dirty="0" smtClean="0"/>
              <a:t>4-step process for adding PM</a:t>
            </a:r>
            <a:r>
              <a:rPr lang="en-US" baseline="-25000" dirty="0" smtClean="0"/>
              <a:t>2.5</a:t>
            </a:r>
            <a:r>
              <a:rPr lang="en-US" dirty="0"/>
              <a:t> </a:t>
            </a:r>
            <a:r>
              <a:rPr lang="en-US" dirty="0" smtClean="0"/>
              <a:t>emissions to eGRID (13,231 units in total)</a:t>
            </a:r>
          </a:p>
          <a:p>
            <a:pPr marL="971550" lvl="1" indent="-514350">
              <a:buFont typeface="+mj-lt"/>
              <a:buAutoNum type="arabicPeriod"/>
            </a:pPr>
            <a:r>
              <a:rPr lang="en-US" dirty="0" smtClean="0"/>
              <a:t>Direct unit-level match between eGRID and NEI (4,040 units)</a:t>
            </a:r>
          </a:p>
          <a:p>
            <a:pPr marL="971550" lvl="1" indent="-514350">
              <a:buFont typeface="+mj-lt"/>
              <a:buAutoNum type="arabicPeriod"/>
            </a:pPr>
            <a:r>
              <a:rPr lang="en-US" dirty="0" smtClean="0"/>
              <a:t>Average </a:t>
            </a:r>
            <a:r>
              <a:rPr lang="en-US" dirty="0"/>
              <a:t>emissions factors by fuel type, unit firing type, and prime </a:t>
            </a:r>
            <a:r>
              <a:rPr lang="en-US" dirty="0" smtClean="0"/>
              <a:t>mover (570 units)</a:t>
            </a:r>
          </a:p>
          <a:p>
            <a:pPr marL="971550" lvl="1" indent="-514350">
              <a:buFont typeface="+mj-lt"/>
              <a:buAutoNum type="arabicPeriod"/>
            </a:pPr>
            <a:r>
              <a:rPr lang="en-US" dirty="0"/>
              <a:t>Average emissions factors by fuel </a:t>
            </a:r>
            <a:r>
              <a:rPr lang="en-US" dirty="0" smtClean="0"/>
              <a:t>type and prime mover (2,922 units)</a:t>
            </a:r>
          </a:p>
          <a:p>
            <a:pPr marL="971550" lvl="1" indent="-514350">
              <a:buFont typeface="+mj-lt"/>
              <a:buAutoNum type="arabicPeriod"/>
            </a:pPr>
            <a:r>
              <a:rPr lang="en-US" dirty="0" smtClean="0"/>
              <a:t>Emissions factors from EPA’s AP-42 (5,699 units)</a:t>
            </a:r>
          </a:p>
          <a:p>
            <a:endParaRPr lang="en-US" dirty="0"/>
          </a:p>
        </p:txBody>
      </p:sp>
      <p:sp>
        <p:nvSpPr>
          <p:cNvPr id="4" name="Slide Number Placeholder 3"/>
          <p:cNvSpPr>
            <a:spLocks noGrp="1"/>
          </p:cNvSpPr>
          <p:nvPr>
            <p:ph type="sldNum" sz="quarter" idx="12"/>
          </p:nvPr>
        </p:nvSpPr>
        <p:spPr/>
        <p:txBody>
          <a:bodyPr/>
          <a:lstStyle/>
          <a:p>
            <a:fld id="{171675D4-2FF5-4E41-98B6-36D689383CD1}" type="slidenum">
              <a:rPr lang="en-US" smtClean="0"/>
              <a:pPr/>
              <a:t>13</a:t>
            </a:fld>
            <a:endParaRPr lang="en-US" dirty="0"/>
          </a:p>
        </p:txBody>
      </p:sp>
    </p:spTree>
    <p:custDataLst>
      <p:tags r:id="rId1"/>
    </p:custDataLst>
    <p:extLst>
      <p:ext uri="{BB962C8B-B14F-4D97-AF65-F5344CB8AC3E}">
        <p14:creationId xmlns:p14="http://schemas.microsoft.com/office/powerpoint/2010/main" val="3919197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a:t>
            </a:r>
            <a:endParaRPr lang="en-US" dirty="0"/>
          </a:p>
        </p:txBody>
      </p:sp>
      <p:sp>
        <p:nvSpPr>
          <p:cNvPr id="4" name="Slide Number Placeholder 3"/>
          <p:cNvSpPr>
            <a:spLocks noGrp="1"/>
          </p:cNvSpPr>
          <p:nvPr>
            <p:ph type="sldNum" sz="quarter" idx="12"/>
          </p:nvPr>
        </p:nvSpPr>
        <p:spPr/>
        <p:txBody>
          <a:bodyPr/>
          <a:lstStyle/>
          <a:p>
            <a:fld id="{171675D4-2FF5-4E41-98B6-36D689383CD1}" type="slidenum">
              <a:rPr lang="en-US" smtClean="0"/>
              <a:pPr/>
              <a:t>14</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738222723"/>
              </p:ext>
            </p:extLst>
          </p:nvPr>
        </p:nvGraphicFramePr>
        <p:xfrm>
          <a:off x="639536" y="1528436"/>
          <a:ext cx="7848600" cy="32766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981200" y="922452"/>
            <a:ext cx="5334000" cy="369332"/>
          </a:xfrm>
          <a:prstGeom prst="rect">
            <a:avLst/>
          </a:prstGeom>
          <a:noFill/>
        </p:spPr>
        <p:txBody>
          <a:bodyPr wrap="square" rtlCol="0">
            <a:spAutoFit/>
          </a:bodyPr>
          <a:lstStyle/>
          <a:p>
            <a:pPr algn="ctr"/>
            <a:r>
              <a:rPr lang="en-US" dirty="0" smtClean="0"/>
              <a:t>PM</a:t>
            </a:r>
            <a:r>
              <a:rPr lang="en-US" baseline="-25000" dirty="0" smtClean="0"/>
              <a:t>2.5 </a:t>
            </a:r>
            <a:r>
              <a:rPr lang="en-US" dirty="0" smtClean="0"/>
              <a:t>emissions rates (lbs./MWh) by eGRID Subregion</a:t>
            </a:r>
            <a:endParaRPr lang="en-US" baseline="-25000" dirty="0"/>
          </a:p>
        </p:txBody>
      </p:sp>
      <p:grpSp>
        <p:nvGrpSpPr>
          <p:cNvPr id="8" name="Group 7"/>
          <p:cNvGrpSpPr>
            <a:grpSpLocks noChangeAspect="1"/>
          </p:cNvGrpSpPr>
          <p:nvPr/>
        </p:nvGrpSpPr>
        <p:grpSpPr>
          <a:xfrm>
            <a:off x="5575150" y="1291784"/>
            <a:ext cx="2883050" cy="2227811"/>
            <a:chOff x="4273923" y="1461868"/>
            <a:chExt cx="4412877" cy="3409950"/>
          </a:xfrm>
        </p:grpSpPr>
        <p:pic>
          <p:nvPicPr>
            <p:cNvPr id="9" name="Picture 2" descr="https://www.epa.gov/sites/production/files/2018-12/egrid2016_subregions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3923" y="1461868"/>
              <a:ext cx="4412877" cy="34099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791200" y="1657350"/>
              <a:ext cx="1295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993384" y="4248150"/>
              <a:ext cx="1676400" cy="482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3969581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a:t>
            </a:r>
            <a:endParaRPr lang="en-US" dirty="0"/>
          </a:p>
        </p:txBody>
      </p:sp>
      <p:sp>
        <p:nvSpPr>
          <p:cNvPr id="4" name="Slide Number Placeholder 3"/>
          <p:cNvSpPr>
            <a:spLocks noGrp="1"/>
          </p:cNvSpPr>
          <p:nvPr>
            <p:ph type="sldNum" sz="quarter" idx="12"/>
          </p:nvPr>
        </p:nvSpPr>
        <p:spPr/>
        <p:txBody>
          <a:bodyPr/>
          <a:lstStyle/>
          <a:p>
            <a:fld id="{171675D4-2FF5-4E41-98B6-36D689383CD1}" type="slidenum">
              <a:rPr lang="en-US" smtClean="0"/>
              <a:pPr/>
              <a:t>15</a:t>
            </a:fld>
            <a:endParaRPr lang="en-US" dirty="0"/>
          </a:p>
        </p:txBody>
      </p:sp>
      <p:pic>
        <p:nvPicPr>
          <p:cNvPr id="1026" name="Picture 7"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044742"/>
            <a:ext cx="4267200" cy="409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13561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Conclusions</a:t>
            </a:r>
            <a:endParaRPr lang="en-US" dirty="0"/>
          </a:p>
        </p:txBody>
      </p:sp>
      <p:sp>
        <p:nvSpPr>
          <p:cNvPr id="3" name="Content Placeholder 2"/>
          <p:cNvSpPr>
            <a:spLocks noGrp="1"/>
          </p:cNvSpPr>
          <p:nvPr>
            <p:ph idx="1"/>
          </p:nvPr>
        </p:nvSpPr>
        <p:spPr>
          <a:xfrm>
            <a:off x="228600" y="971550"/>
            <a:ext cx="8458200" cy="3657599"/>
          </a:xfrm>
        </p:spPr>
        <p:txBody>
          <a:bodyPr>
            <a:normAutofit fontScale="62500" lnSpcReduction="20000"/>
          </a:bodyPr>
          <a:lstStyle/>
          <a:p>
            <a:pPr>
              <a:lnSpc>
                <a:spcPct val="120000"/>
              </a:lnSpc>
              <a:spcBef>
                <a:spcPts val="600"/>
              </a:spcBef>
              <a:spcAft>
                <a:spcPts val="0"/>
              </a:spcAft>
            </a:pPr>
            <a:r>
              <a:rPr lang="en-US" dirty="0" smtClean="0"/>
              <a:t>eGRID2018, scheduled for release later this year, is being updated to include PM</a:t>
            </a:r>
            <a:r>
              <a:rPr lang="en-US" baseline="-25000" dirty="0" smtClean="0"/>
              <a:t>2.5</a:t>
            </a:r>
            <a:r>
              <a:rPr lang="en-US" dirty="0" smtClean="0"/>
              <a:t> emissions</a:t>
            </a:r>
          </a:p>
          <a:p>
            <a:pPr>
              <a:lnSpc>
                <a:spcPct val="120000"/>
              </a:lnSpc>
              <a:spcBef>
                <a:spcPts val="600"/>
              </a:spcBef>
              <a:spcAft>
                <a:spcPts val="0"/>
              </a:spcAft>
            </a:pPr>
            <a:r>
              <a:rPr lang="en-US" dirty="0" smtClean="0"/>
              <a:t>PM</a:t>
            </a:r>
            <a:r>
              <a:rPr lang="en-US" baseline="-25000" dirty="0" smtClean="0"/>
              <a:t>2.5</a:t>
            </a:r>
            <a:r>
              <a:rPr lang="en-US" dirty="0" smtClean="0"/>
              <a:t> emissions are a significant source of health impacts and premature death in the United States.</a:t>
            </a:r>
          </a:p>
          <a:p>
            <a:pPr>
              <a:lnSpc>
                <a:spcPct val="120000"/>
              </a:lnSpc>
              <a:spcBef>
                <a:spcPts val="600"/>
              </a:spcBef>
              <a:spcAft>
                <a:spcPts val="0"/>
              </a:spcAft>
            </a:pPr>
            <a:r>
              <a:rPr lang="en-US" dirty="0" smtClean="0"/>
              <a:t>Understanding PM</a:t>
            </a:r>
            <a:r>
              <a:rPr lang="en-US" baseline="-25000" dirty="0" smtClean="0"/>
              <a:t>2.5</a:t>
            </a:r>
            <a:r>
              <a:rPr lang="en-US" dirty="0" smtClean="0"/>
              <a:t> emissions rates for electricity generating units will provide for a better understanding of how a change in electricity generation impacts emissions and ultimately ambient air quality and human health effects</a:t>
            </a:r>
            <a:endParaRPr lang="en-US" dirty="0"/>
          </a:p>
          <a:p>
            <a:pPr>
              <a:lnSpc>
                <a:spcPct val="120000"/>
              </a:lnSpc>
              <a:spcBef>
                <a:spcPts val="600"/>
              </a:spcBef>
              <a:spcAft>
                <a:spcPts val="0"/>
              </a:spcAft>
            </a:pPr>
            <a:r>
              <a:rPr lang="en-US" dirty="0" smtClean="0"/>
              <a:t>White paper detailing the methodology of adding PM</a:t>
            </a:r>
            <a:r>
              <a:rPr lang="en-US" baseline="-25000" dirty="0" smtClean="0"/>
              <a:t>2.5</a:t>
            </a:r>
            <a:r>
              <a:rPr lang="en-US" dirty="0" smtClean="0"/>
              <a:t> emissions to eGRID will be released later this year</a:t>
            </a:r>
          </a:p>
          <a:p>
            <a:pPr>
              <a:lnSpc>
                <a:spcPct val="120000"/>
              </a:lnSpc>
              <a:spcBef>
                <a:spcPts val="600"/>
              </a:spcBef>
              <a:spcAft>
                <a:spcPts val="0"/>
              </a:spcAft>
            </a:pPr>
            <a:r>
              <a:rPr lang="en-US" dirty="0" smtClean="0"/>
              <a:t>eGRID website is also being updated and will include interactive data exploration and visualization</a:t>
            </a:r>
          </a:p>
        </p:txBody>
      </p:sp>
      <p:sp>
        <p:nvSpPr>
          <p:cNvPr id="4" name="Slide Number Placeholder 3"/>
          <p:cNvSpPr>
            <a:spLocks noGrp="1"/>
          </p:cNvSpPr>
          <p:nvPr>
            <p:ph type="sldNum" sz="quarter" idx="12"/>
          </p:nvPr>
        </p:nvSpPr>
        <p:spPr/>
        <p:txBody>
          <a:bodyPr/>
          <a:lstStyle/>
          <a:p>
            <a:fld id="{171675D4-2FF5-4E41-98B6-36D689383CD1}" type="slidenum">
              <a:rPr lang="en-US" smtClean="0"/>
              <a:pPr/>
              <a:t>16</a:t>
            </a:fld>
            <a:endParaRPr lang="en-US" dirty="0"/>
          </a:p>
        </p:txBody>
      </p:sp>
    </p:spTree>
    <p:custDataLst>
      <p:tags r:id="rId1"/>
    </p:custDataLst>
    <p:extLst>
      <p:ext uri="{BB962C8B-B14F-4D97-AF65-F5344CB8AC3E}">
        <p14:creationId xmlns:p14="http://schemas.microsoft.com/office/powerpoint/2010/main" val="143172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514350"/>
            <a:ext cx="4953000" cy="2476500"/>
          </a:xfrm>
        </p:spPr>
        <p:txBody>
          <a:bodyPr anchor="t">
            <a:normAutofit/>
          </a:bodyPr>
          <a:lstStyle/>
          <a:p>
            <a:pPr>
              <a:spcBef>
                <a:spcPts val="600"/>
              </a:spcBef>
              <a:spcAft>
                <a:spcPts val="600"/>
              </a:spcAft>
            </a:pPr>
            <a:r>
              <a:rPr lang="en-US" sz="2400" b="1" dirty="0" smtClean="0">
                <a:solidFill>
                  <a:schemeClr val="bg1"/>
                </a:solidFill>
              </a:rPr>
              <a:t>Jonathan Dorn</a:t>
            </a:r>
            <a:br>
              <a:rPr lang="en-US" sz="2400" b="1" dirty="0" smtClean="0">
                <a:solidFill>
                  <a:schemeClr val="bg1"/>
                </a:solidFill>
              </a:rPr>
            </a:br>
            <a:r>
              <a:rPr lang="en-US" sz="2400" i="1" dirty="0" smtClean="0">
                <a:solidFill>
                  <a:schemeClr val="bg1"/>
                </a:solidFill>
              </a:rPr>
              <a:t>Senior Associate</a:t>
            </a:r>
            <a:r>
              <a:rPr lang="en-US" sz="2400" dirty="0" smtClean="0">
                <a:solidFill>
                  <a:schemeClr val="bg1"/>
                </a:solidFill>
              </a:rPr>
              <a:t/>
            </a:r>
            <a:br>
              <a:rPr lang="en-US" sz="2400" dirty="0" smtClean="0">
                <a:solidFill>
                  <a:schemeClr val="bg1"/>
                </a:solidFill>
              </a:rPr>
            </a:br>
            <a:r>
              <a:rPr lang="en-US" sz="2400" dirty="0" smtClean="0">
                <a:solidFill>
                  <a:schemeClr val="bg1"/>
                </a:solidFill>
              </a:rPr>
              <a:t>jonathan_dorn@abtassoc.com</a:t>
            </a:r>
            <a:br>
              <a:rPr lang="en-US" sz="2400" dirty="0" smtClean="0">
                <a:solidFill>
                  <a:schemeClr val="bg1"/>
                </a:solidFill>
              </a:rPr>
            </a:br>
            <a:r>
              <a:rPr lang="en-US" sz="2400" dirty="0" smtClean="0">
                <a:solidFill>
                  <a:schemeClr val="bg1"/>
                </a:solidFill>
              </a:rPr>
              <a:t>+1 919-294-7763</a:t>
            </a:r>
            <a:endParaRPr lang="en-US" sz="2400" dirty="0">
              <a:solidFill>
                <a:schemeClr val="bg1"/>
              </a:solidFill>
            </a:endParaRPr>
          </a:p>
        </p:txBody>
      </p:sp>
    </p:spTree>
    <p:custDataLst>
      <p:tags r:id="rId1"/>
    </p:custDataLst>
    <p:extLst>
      <p:ext uri="{BB962C8B-B14F-4D97-AF65-F5344CB8AC3E}">
        <p14:creationId xmlns:p14="http://schemas.microsoft.com/office/powerpoint/2010/main" val="2029295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a:t>
            </a:r>
            <a:endParaRPr lang="en-US" dirty="0"/>
          </a:p>
        </p:txBody>
      </p:sp>
      <p:sp>
        <p:nvSpPr>
          <p:cNvPr id="3" name="Content Placeholder 2"/>
          <p:cNvSpPr>
            <a:spLocks noGrp="1"/>
          </p:cNvSpPr>
          <p:nvPr>
            <p:ph idx="1"/>
          </p:nvPr>
        </p:nvSpPr>
        <p:spPr>
          <a:xfrm>
            <a:off x="228600" y="971551"/>
            <a:ext cx="8458200" cy="4069556"/>
          </a:xfrm>
        </p:spPr>
        <p:txBody>
          <a:bodyPr>
            <a:normAutofit fontScale="85000" lnSpcReduction="20000"/>
          </a:bodyPr>
          <a:lstStyle/>
          <a:p>
            <a:pPr marL="0" indent="0">
              <a:buNone/>
            </a:pPr>
            <a:r>
              <a:rPr lang="en-US" sz="1600" dirty="0" smtClean="0"/>
              <a:t>Electricity </a:t>
            </a:r>
            <a:r>
              <a:rPr lang="en-US" sz="1600" dirty="0"/>
              <a:t>generation is the dominant industrial source of air pollutant emissions in the United States today. Whenever you switch on an electrical appliance, chances are you are contributing to air pollution and greenhouse gas emissions. By documenting the environmental attributes of electric power generation, the Emissions &amp; Generation Resource Integrated Database (eGRID) can help consumers, policy analysts and researchers to better understand the relationship between electricity and the environment. eGRID integrates many different federal data sources on power plants and power companies, including, but not limited to data sources from: EPA, the Energy Information Administration (EIA), and the North American Electric Reliability Corporation (NERC). Emissions data from EPA are carefully integrated with generation data from EIA to produce emission rates in pounds per megawatt-hour (lb/MWh), which allows direct comparison of the environmental attributes of electricity generation. eGRID is used by EPA, other government agencies, nongovernmental organizations, and private industry to quantify the release of emissions (i.e., SO</a:t>
            </a:r>
            <a:r>
              <a:rPr lang="en-US" sz="1600" baseline="-25000" dirty="0"/>
              <a:t>2</a:t>
            </a:r>
            <a:r>
              <a:rPr lang="en-US" sz="1600" dirty="0"/>
              <a:t>, NO</a:t>
            </a:r>
            <a:r>
              <a:rPr lang="en-US" sz="1600" baseline="-25000" dirty="0"/>
              <a:t>x</a:t>
            </a:r>
            <a:r>
              <a:rPr lang="en-US" sz="1600" dirty="0"/>
              <a:t>, CO</a:t>
            </a:r>
            <a:r>
              <a:rPr lang="en-US" sz="1600" baseline="-25000" dirty="0"/>
              <a:t>2</a:t>
            </a:r>
            <a:r>
              <a:rPr lang="en-US" sz="1600" dirty="0"/>
              <a:t>, CH</a:t>
            </a:r>
            <a:r>
              <a:rPr lang="en-US" sz="1600" baseline="-25000" dirty="0"/>
              <a:t>4</a:t>
            </a:r>
            <a:r>
              <a:rPr lang="en-US" sz="1600" dirty="0"/>
              <a:t>, N</a:t>
            </a:r>
            <a:r>
              <a:rPr lang="en-US" sz="1600" baseline="-25000" dirty="0"/>
              <a:t>2</a:t>
            </a:r>
            <a:r>
              <a:rPr lang="en-US" sz="1600" dirty="0"/>
              <a:t>O, and PM</a:t>
            </a:r>
            <a:r>
              <a:rPr lang="en-US" sz="1600" baseline="-25000" dirty="0"/>
              <a:t>2.5</a:t>
            </a:r>
            <a:r>
              <a:rPr lang="en-US" sz="1600" dirty="0"/>
              <a:t>) to the air and subsequently directly assess the impacts of air pollutants on natural resources. eGRID provides a convenient source of data for states implementing policies such as emissions disclosure, output-based emissions standards, and renewable portfolio standards. </a:t>
            </a:r>
          </a:p>
          <a:p>
            <a:pPr marL="0" indent="0">
              <a:buNone/>
            </a:pPr>
            <a:r>
              <a:rPr lang="en-US" sz="1600" dirty="0"/>
              <a:t>EPA is slated to release eGRID2018 by the end of 2019. This </a:t>
            </a:r>
            <a:r>
              <a:rPr lang="en-US" sz="1600" dirty="0" smtClean="0"/>
              <a:t>presentation: </a:t>
            </a:r>
            <a:r>
              <a:rPr lang="en-US" sz="1600" dirty="0"/>
              <a:t>1) </a:t>
            </a:r>
            <a:r>
              <a:rPr lang="en-US" sz="1600" dirty="0" smtClean="0"/>
              <a:t>discusses </a:t>
            </a:r>
            <a:r>
              <a:rPr lang="en-US" sz="1600" dirty="0"/>
              <a:t>the procedures for developing eGRID and the recent improvements, such as the addition of </a:t>
            </a:r>
            <a:r>
              <a:rPr lang="en-US" sz="1600" dirty="0" smtClean="0"/>
              <a:t>PM</a:t>
            </a:r>
            <a:r>
              <a:rPr lang="en-US" sz="1600" baseline="-25000" dirty="0" smtClean="0"/>
              <a:t>2.5</a:t>
            </a:r>
            <a:r>
              <a:rPr lang="en-US" sz="1600" dirty="0" smtClean="0"/>
              <a:t> emissions </a:t>
            </a:r>
            <a:r>
              <a:rPr lang="en-US" sz="1600" dirty="0"/>
              <a:t>rates, found in eGRID2018; 2) </a:t>
            </a:r>
            <a:r>
              <a:rPr lang="en-US" sz="1600" dirty="0" smtClean="0"/>
              <a:t>provides </a:t>
            </a:r>
            <a:r>
              <a:rPr lang="en-US" sz="1600" dirty="0"/>
              <a:t>an overview of the current emission rates by region and state in the United States; and 3) </a:t>
            </a:r>
            <a:r>
              <a:rPr lang="en-US" sz="1600" dirty="0" smtClean="0"/>
              <a:t>discusses </a:t>
            </a:r>
            <a:r>
              <a:rPr lang="en-US" sz="1600" dirty="0"/>
              <a:t>proposed additions and improvements for future editions of eGRID.</a:t>
            </a:r>
          </a:p>
          <a:p>
            <a:pPr marL="0" indent="0">
              <a:buNone/>
            </a:pPr>
            <a:endParaRPr lang="en-US" sz="2000" dirty="0"/>
          </a:p>
        </p:txBody>
      </p:sp>
      <p:sp>
        <p:nvSpPr>
          <p:cNvPr id="4" name="Slide Number Placeholder 3"/>
          <p:cNvSpPr>
            <a:spLocks noGrp="1"/>
          </p:cNvSpPr>
          <p:nvPr>
            <p:ph type="sldNum" sz="quarter" idx="12"/>
          </p:nvPr>
        </p:nvSpPr>
        <p:spPr/>
        <p:txBody>
          <a:bodyPr/>
          <a:lstStyle/>
          <a:p>
            <a:fld id="{171675D4-2FF5-4E41-98B6-36D689383CD1}" type="slidenum">
              <a:rPr lang="en-US" smtClean="0"/>
              <a:t>2</a:t>
            </a:fld>
            <a:endParaRPr lang="en-US" dirty="0"/>
          </a:p>
        </p:txBody>
      </p:sp>
    </p:spTree>
    <p:extLst>
      <p:ext uri="{BB962C8B-B14F-4D97-AF65-F5344CB8AC3E}">
        <p14:creationId xmlns:p14="http://schemas.microsoft.com/office/powerpoint/2010/main" val="3886608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eGRID? </a:t>
            </a:r>
          </a:p>
        </p:txBody>
      </p:sp>
      <p:sp>
        <p:nvSpPr>
          <p:cNvPr id="4" name="Slide Number Placeholder 3"/>
          <p:cNvSpPr>
            <a:spLocks noGrp="1"/>
          </p:cNvSpPr>
          <p:nvPr>
            <p:ph type="sldNum" sz="quarter" idx="12"/>
          </p:nvPr>
        </p:nvSpPr>
        <p:spPr/>
        <p:txBody>
          <a:bodyPr/>
          <a:lstStyle/>
          <a:p>
            <a:fld id="{171675D4-2FF5-4E41-98B6-36D689383CD1}" type="slidenum">
              <a:rPr lang="en-US" smtClean="0"/>
              <a:pPr/>
              <a:t>3</a:t>
            </a:fld>
            <a:endParaRPr lang="en-US" dirty="0"/>
          </a:p>
        </p:txBody>
      </p:sp>
      <p:sp>
        <p:nvSpPr>
          <p:cNvPr id="7" name="Rectangle 10"/>
          <p:cNvSpPr>
            <a:spLocks noGrp="1" noChangeArrowheads="1"/>
          </p:cNvSpPr>
          <p:nvPr>
            <p:ph idx="1"/>
          </p:nvPr>
        </p:nvSpPr>
        <p:spPr>
          <a:xfrm>
            <a:off x="533400" y="852132"/>
            <a:ext cx="5372100" cy="4038600"/>
          </a:xfrm>
        </p:spPr>
        <p:txBody>
          <a:bodyPr>
            <a:noAutofit/>
          </a:bodyPr>
          <a:lstStyle/>
          <a:p>
            <a:pPr>
              <a:spcBef>
                <a:spcPts val="1200"/>
              </a:spcBef>
            </a:pPr>
            <a:r>
              <a:rPr lang="en-US" sz="1600" dirty="0" smtClean="0"/>
              <a:t>eGRID = Emissions &amp; Generation Resource Integrated Database</a:t>
            </a:r>
          </a:p>
          <a:p>
            <a:pPr>
              <a:spcBef>
                <a:spcPts val="1200"/>
              </a:spcBef>
            </a:pPr>
            <a:r>
              <a:rPr lang="en-US" sz="1600" dirty="0" smtClean="0"/>
              <a:t>A </a:t>
            </a:r>
            <a:r>
              <a:rPr lang="en-US" sz="1600" dirty="0"/>
              <a:t>globally recognized source of emissions data for the electric power generated in the United States </a:t>
            </a:r>
            <a:r>
              <a:rPr lang="en-US" sz="1600" dirty="0" smtClean="0"/>
              <a:t>(</a:t>
            </a:r>
            <a:r>
              <a:rPr lang="en-US" sz="1600" dirty="0" smtClean="0">
                <a:hlinkClick r:id="rId4"/>
              </a:rPr>
              <a:t>www.epa.gov/egrid</a:t>
            </a:r>
            <a:r>
              <a:rPr lang="en-US" sz="1600" dirty="0" smtClean="0"/>
              <a:t>)</a:t>
            </a:r>
          </a:p>
          <a:p>
            <a:pPr>
              <a:spcBef>
                <a:spcPts val="1200"/>
              </a:spcBef>
            </a:pPr>
            <a:r>
              <a:rPr lang="en-US" sz="1600" dirty="0" smtClean="0"/>
              <a:t>Contains a </a:t>
            </a:r>
            <a:r>
              <a:rPr lang="en-US" sz="1600" dirty="0"/>
              <a:t>comprehensive inventory of </a:t>
            </a:r>
            <a:r>
              <a:rPr lang="en-US" sz="1600" dirty="0" smtClean="0"/>
              <a:t>emissions-related data for the U.S electric power industry (e.g., emissions, net generation, heat input, etc.)</a:t>
            </a:r>
            <a:endParaRPr lang="en-US" sz="1600" dirty="0"/>
          </a:p>
          <a:p>
            <a:pPr>
              <a:spcBef>
                <a:spcPts val="1200"/>
              </a:spcBef>
            </a:pPr>
            <a:r>
              <a:rPr lang="en-US" sz="1600" dirty="0" smtClean="0"/>
              <a:t>Based </a:t>
            </a:r>
            <a:r>
              <a:rPr lang="en-US" sz="1600" dirty="0"/>
              <a:t>on available plant-specific data for all U.S. electricity generating plants that provide power to the electric grid and report data to the U.S. </a:t>
            </a:r>
            <a:r>
              <a:rPr lang="en-US" sz="1600" dirty="0" smtClean="0"/>
              <a:t>government</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5047" y="949129"/>
            <a:ext cx="1803559" cy="126984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5047" y="3619301"/>
            <a:ext cx="1803559" cy="129085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7322" y="2274521"/>
            <a:ext cx="1801284" cy="1289227"/>
          </a:xfrm>
          <a:prstGeom prst="rect">
            <a:avLst/>
          </a:prstGeom>
        </p:spPr>
      </p:pic>
    </p:spTree>
    <p:custDataLst>
      <p:tags r:id="rId1"/>
    </p:custDataLst>
    <p:extLst>
      <p:ext uri="{BB962C8B-B14F-4D97-AF65-F5344CB8AC3E}">
        <p14:creationId xmlns:p14="http://schemas.microsoft.com/office/powerpoint/2010/main" val="3045249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eGRID? (continued)</a:t>
            </a:r>
            <a:endParaRPr lang="en-US" dirty="0"/>
          </a:p>
        </p:txBody>
      </p:sp>
      <p:sp>
        <p:nvSpPr>
          <p:cNvPr id="4" name="Slide Number Placeholder 3"/>
          <p:cNvSpPr>
            <a:spLocks noGrp="1"/>
          </p:cNvSpPr>
          <p:nvPr>
            <p:ph type="sldNum" sz="quarter" idx="12"/>
          </p:nvPr>
        </p:nvSpPr>
        <p:spPr/>
        <p:txBody>
          <a:bodyPr/>
          <a:lstStyle/>
          <a:p>
            <a:fld id="{171675D4-2FF5-4E41-98B6-36D689383CD1}" type="slidenum">
              <a:rPr lang="en-US" smtClean="0"/>
              <a:pPr/>
              <a:t>4</a:t>
            </a:fld>
            <a:endParaRPr lang="en-US" dirty="0"/>
          </a:p>
        </p:txBody>
      </p:sp>
      <p:sp>
        <p:nvSpPr>
          <p:cNvPr id="7" name="Rectangle 10"/>
          <p:cNvSpPr>
            <a:spLocks noGrp="1" noChangeArrowheads="1"/>
          </p:cNvSpPr>
          <p:nvPr>
            <p:ph idx="1"/>
          </p:nvPr>
        </p:nvSpPr>
        <p:spPr>
          <a:xfrm>
            <a:off x="457200" y="942069"/>
            <a:ext cx="7658100" cy="3962400"/>
          </a:xfrm>
        </p:spPr>
        <p:txBody>
          <a:bodyPr anchor="t">
            <a:noAutofit/>
          </a:bodyPr>
          <a:lstStyle/>
          <a:p>
            <a:pPr marL="342900" indent="-342900">
              <a:spcBef>
                <a:spcPts val="0"/>
              </a:spcBef>
              <a:spcAft>
                <a:spcPts val="0"/>
              </a:spcAft>
              <a:buFont typeface="Wingdings" panose="05000000000000000000" pitchFamily="2" charset="2"/>
              <a:buChar char="§"/>
            </a:pPr>
            <a:r>
              <a:rPr lang="en-US" sz="2000" b="0" dirty="0"/>
              <a:t>Links electricity generation, air emissions and resource mix for virtually all U.S. power plants</a:t>
            </a:r>
          </a:p>
          <a:p>
            <a:pPr marL="800100" lvl="1" indent="-342900">
              <a:spcBef>
                <a:spcPts val="0"/>
              </a:spcBef>
              <a:spcAft>
                <a:spcPts val="0"/>
              </a:spcAft>
              <a:buClr>
                <a:srgbClr val="DA291C"/>
              </a:buClr>
              <a:buFont typeface="Wingdings" panose="05000000000000000000" pitchFamily="2" charset="2"/>
              <a:buChar char="§"/>
            </a:pPr>
            <a:r>
              <a:rPr lang="en-US" sz="1800" b="0" dirty="0"/>
              <a:t>50 States and DC (not Puerto Rico or other U.S. Territories),</a:t>
            </a:r>
          </a:p>
          <a:p>
            <a:pPr marL="800100" lvl="1" indent="-342900">
              <a:spcBef>
                <a:spcPts val="0"/>
              </a:spcBef>
              <a:spcAft>
                <a:spcPts val="0"/>
              </a:spcAft>
              <a:buClr>
                <a:srgbClr val="DA291C"/>
              </a:buClr>
              <a:buFont typeface="Wingdings" panose="05000000000000000000" pitchFamily="2" charset="2"/>
              <a:buChar char="§"/>
            </a:pPr>
            <a:r>
              <a:rPr lang="en-US" sz="1800" b="0" dirty="0"/>
              <a:t>Data years:  </a:t>
            </a:r>
            <a:r>
              <a:rPr lang="en-US" sz="1800" b="0" dirty="0" smtClean="0"/>
              <a:t>2016, 2014, 2012, 2010</a:t>
            </a:r>
            <a:r>
              <a:rPr lang="en-US" sz="1800" b="0" dirty="0"/>
              <a:t>, 2009, 2007, 2005, 2004, &amp; 1996-2000 </a:t>
            </a:r>
          </a:p>
          <a:p>
            <a:pPr marL="800100" lvl="1" indent="-342900">
              <a:spcBef>
                <a:spcPts val="0"/>
              </a:spcBef>
              <a:spcAft>
                <a:spcPts val="0"/>
              </a:spcAft>
              <a:buClr>
                <a:srgbClr val="DA291C"/>
              </a:buClr>
              <a:buFont typeface="Wingdings" panose="05000000000000000000" pitchFamily="2" charset="2"/>
              <a:buChar char="§"/>
            </a:pPr>
            <a:r>
              <a:rPr lang="en-US" sz="1800" b="0" dirty="0"/>
              <a:t>GHG Emissions: CO</a:t>
            </a:r>
            <a:r>
              <a:rPr lang="en-US" sz="1800" b="0" baseline="-25000" dirty="0"/>
              <a:t>2</a:t>
            </a:r>
            <a:r>
              <a:rPr lang="en-US" sz="1800" b="0" dirty="0"/>
              <a:t> (all years), CH</a:t>
            </a:r>
            <a:r>
              <a:rPr lang="en-US" sz="1800" b="0" baseline="-25000" dirty="0"/>
              <a:t>4</a:t>
            </a:r>
            <a:r>
              <a:rPr lang="en-US" sz="1800" b="0" dirty="0"/>
              <a:t> and N</a:t>
            </a:r>
            <a:r>
              <a:rPr lang="en-US" sz="1800" b="0" baseline="-25000" dirty="0"/>
              <a:t>2</a:t>
            </a:r>
            <a:r>
              <a:rPr lang="en-US" sz="1800" b="0" dirty="0"/>
              <a:t>O (2005 forward) </a:t>
            </a:r>
          </a:p>
          <a:p>
            <a:pPr marL="800100" lvl="1" indent="-342900">
              <a:spcBef>
                <a:spcPts val="0"/>
              </a:spcBef>
              <a:spcAft>
                <a:spcPts val="0"/>
              </a:spcAft>
              <a:buClr>
                <a:srgbClr val="DA291C"/>
              </a:buClr>
              <a:buFont typeface="Wingdings" panose="05000000000000000000" pitchFamily="2" charset="2"/>
              <a:buChar char="§"/>
            </a:pPr>
            <a:r>
              <a:rPr lang="en-US" sz="1800" b="0" dirty="0"/>
              <a:t>Other Air Pollution: NO</a:t>
            </a:r>
            <a:r>
              <a:rPr lang="en-US" sz="1800" b="0" baseline="-25000" dirty="0"/>
              <a:t>X</a:t>
            </a:r>
            <a:r>
              <a:rPr lang="en-US" sz="1800" b="0" dirty="0"/>
              <a:t> and SO</a:t>
            </a:r>
            <a:r>
              <a:rPr lang="en-US" sz="1800" b="0" baseline="-25000" dirty="0"/>
              <a:t>2</a:t>
            </a:r>
            <a:r>
              <a:rPr lang="en-US" sz="1800" b="0" dirty="0"/>
              <a:t> (all years), Hg (1998-2000, 2004, 2005)</a:t>
            </a:r>
          </a:p>
          <a:p>
            <a:pPr marL="800100" lvl="1" indent="-342900">
              <a:spcBef>
                <a:spcPts val="0"/>
              </a:spcBef>
              <a:spcAft>
                <a:spcPts val="0"/>
              </a:spcAft>
              <a:buClr>
                <a:srgbClr val="DA291C"/>
              </a:buClr>
              <a:buFont typeface="Wingdings" panose="05000000000000000000" pitchFamily="2" charset="2"/>
              <a:buChar char="§"/>
            </a:pPr>
            <a:r>
              <a:rPr lang="en-US" sz="1800" b="0" dirty="0"/>
              <a:t>Fuel use, and net generation </a:t>
            </a:r>
          </a:p>
          <a:p>
            <a:pPr marL="800100" lvl="1" indent="-342900">
              <a:spcBef>
                <a:spcPts val="0"/>
              </a:spcBef>
              <a:spcAft>
                <a:spcPts val="0"/>
              </a:spcAft>
              <a:buClr>
                <a:srgbClr val="DA291C"/>
              </a:buClr>
              <a:buFont typeface="Wingdings" panose="05000000000000000000" pitchFamily="2" charset="2"/>
              <a:buChar char="§"/>
            </a:pPr>
            <a:r>
              <a:rPr lang="en-US" sz="1800" b="0" dirty="0"/>
              <a:t>Emissions </a:t>
            </a:r>
            <a:r>
              <a:rPr lang="en-US" sz="1800" b="0" dirty="0" smtClean="0"/>
              <a:t>rate </a:t>
            </a:r>
            <a:r>
              <a:rPr lang="en-US" sz="1800" b="0" dirty="0"/>
              <a:t>data (total, non-baseload, fossil) </a:t>
            </a:r>
          </a:p>
          <a:p>
            <a:pPr marL="342900" indent="-342900">
              <a:spcBef>
                <a:spcPts val="0"/>
              </a:spcBef>
              <a:spcAft>
                <a:spcPts val="0"/>
              </a:spcAft>
              <a:buFont typeface="Wingdings" panose="05000000000000000000" pitchFamily="2" charset="2"/>
              <a:buChar char="§"/>
            </a:pPr>
            <a:r>
              <a:rPr lang="en-US" sz="2000" b="0" dirty="0" smtClean="0"/>
              <a:t>State </a:t>
            </a:r>
            <a:r>
              <a:rPr lang="en-US" sz="2000" b="0" dirty="0"/>
              <a:t>&amp; U.S. import-export data (including grid gross loss factors)</a:t>
            </a:r>
          </a:p>
          <a:p>
            <a:pPr marL="342900" indent="-342900">
              <a:spcBef>
                <a:spcPts val="0"/>
              </a:spcBef>
              <a:spcAft>
                <a:spcPts val="0"/>
              </a:spcAft>
              <a:buFont typeface="Wingdings" panose="05000000000000000000" pitchFamily="2" charset="2"/>
              <a:buChar char="§"/>
            </a:pPr>
            <a:r>
              <a:rPr lang="en-US" sz="2000" b="0" dirty="0"/>
              <a:t>Technical Support Document contains full documentation</a:t>
            </a:r>
          </a:p>
          <a:p>
            <a:pPr marL="342900" indent="-342900">
              <a:spcBef>
                <a:spcPts val="1200"/>
              </a:spcBef>
              <a:buFont typeface="Wingdings" panose="05000000000000000000" pitchFamily="2" charset="2"/>
              <a:buChar char="§"/>
            </a:pPr>
            <a:endParaRPr lang="en-US" sz="2000" b="0" dirty="0" smtClean="0"/>
          </a:p>
        </p:txBody>
      </p:sp>
    </p:spTree>
    <p:custDataLst>
      <p:tags r:id="rId1"/>
    </p:custDataLst>
    <p:extLst>
      <p:ext uri="{BB962C8B-B14F-4D97-AF65-F5344CB8AC3E}">
        <p14:creationId xmlns:p14="http://schemas.microsoft.com/office/powerpoint/2010/main" val="1338841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eGRID Data Sources</a:t>
            </a:r>
            <a:endParaRPr lang="en-US" dirty="0"/>
          </a:p>
        </p:txBody>
      </p:sp>
      <p:sp>
        <p:nvSpPr>
          <p:cNvPr id="3" name="Content Placeholder 2"/>
          <p:cNvSpPr>
            <a:spLocks noGrp="1"/>
          </p:cNvSpPr>
          <p:nvPr>
            <p:ph idx="1"/>
          </p:nvPr>
        </p:nvSpPr>
        <p:spPr>
          <a:xfrm>
            <a:off x="228600" y="971550"/>
            <a:ext cx="8610600" cy="3962399"/>
          </a:xfrm>
        </p:spPr>
        <p:txBody>
          <a:bodyPr>
            <a:noAutofit/>
          </a:bodyPr>
          <a:lstStyle/>
          <a:p>
            <a:pPr marL="0" indent="0" algn="just">
              <a:buNone/>
            </a:pPr>
            <a:r>
              <a:rPr lang="en-US" sz="1600" dirty="0">
                <a:latin typeface="Arial" pitchFamily="34" charset="0"/>
                <a:cs typeface="Arial" pitchFamily="34" charset="0"/>
              </a:rPr>
              <a:t>eGRID is developed using data from the EIA and the EPA, including:</a:t>
            </a:r>
          </a:p>
          <a:p>
            <a:pPr algn="just">
              <a:buFont typeface="Arial" charset="0"/>
              <a:buChar char="•"/>
            </a:pPr>
            <a:r>
              <a:rPr lang="en-US" sz="1600" dirty="0" smtClean="0">
                <a:latin typeface="Arial" pitchFamily="34" charset="0"/>
                <a:cs typeface="Arial" pitchFamily="34" charset="0"/>
              </a:rPr>
              <a:t>EIA </a:t>
            </a:r>
            <a:r>
              <a:rPr lang="en-US" sz="1600" dirty="0">
                <a:latin typeface="Arial" pitchFamily="34" charset="0"/>
                <a:cs typeface="Arial" pitchFamily="34" charset="0"/>
              </a:rPr>
              <a:t>Forms 860, 861, and 923</a:t>
            </a:r>
          </a:p>
          <a:p>
            <a:pPr marL="1260475" lvl="1" indent="-342900" algn="just">
              <a:buFont typeface="Arial" charset="0"/>
              <a:buChar char="•"/>
            </a:pPr>
            <a:r>
              <a:rPr lang="en-US" sz="1600" dirty="0">
                <a:latin typeface="Arial" pitchFamily="34" charset="0"/>
                <a:cs typeface="Arial" pitchFamily="34" charset="0"/>
              </a:rPr>
              <a:t>Includes data at the plant, generator, and boiler level on plant name, location, nameplate capacity, heat input, fuel use, and net electricity generation</a:t>
            </a:r>
          </a:p>
          <a:p>
            <a:pPr algn="just">
              <a:buFont typeface="Arial" charset="0"/>
              <a:buChar char="•"/>
            </a:pPr>
            <a:r>
              <a:rPr lang="en-US" sz="1600" dirty="0">
                <a:latin typeface="Arial" pitchFamily="34" charset="0"/>
                <a:cs typeface="Arial" pitchFamily="34" charset="0"/>
              </a:rPr>
              <a:t>EPA Part 75 Data</a:t>
            </a:r>
          </a:p>
          <a:p>
            <a:pPr marL="1250950" lvl="1" indent="-342900" algn="just">
              <a:buFont typeface="Arial" charset="0"/>
              <a:buChar char="•"/>
            </a:pPr>
            <a:r>
              <a:rPr lang="en-US" sz="1600" dirty="0">
                <a:latin typeface="Arial" pitchFamily="34" charset="0"/>
                <a:cs typeface="Arial" pitchFamily="34" charset="0"/>
              </a:rPr>
              <a:t>Includes data at the unit level on GHG and criteria pollutant emissions, heat input, and gross electricity generation</a:t>
            </a:r>
          </a:p>
          <a:p>
            <a:pPr marL="342900" lvl="1" indent="-342900" algn="just">
              <a:spcBef>
                <a:spcPts val="1200"/>
              </a:spcBef>
              <a:spcAft>
                <a:spcPts val="1200"/>
              </a:spcAft>
              <a:buFont typeface="Arial" charset="0"/>
              <a:buChar char="•"/>
            </a:pPr>
            <a:r>
              <a:rPr lang="en-US" sz="1600" dirty="0">
                <a:latin typeface="Arial" pitchFamily="34" charset="0"/>
                <a:cs typeface="Arial" pitchFamily="34" charset="0"/>
              </a:rPr>
              <a:t>EPA GHG emission factors</a:t>
            </a:r>
          </a:p>
          <a:p>
            <a:pPr marL="1250950" lvl="2" indent="-342900" algn="just">
              <a:buFont typeface="Arial" charset="0"/>
              <a:buChar char="•"/>
            </a:pPr>
            <a:r>
              <a:rPr lang="en-US" sz="1600" dirty="0">
                <a:latin typeface="Arial" pitchFamily="34" charset="0"/>
                <a:cs typeface="Arial" pitchFamily="34" charset="0"/>
              </a:rPr>
              <a:t>For plants that do not report emissions to EPA, eGRID uses emission factors from the EPA GHG reporting rule to estimate GHG emissions based on heat input data from EIA</a:t>
            </a:r>
          </a:p>
          <a:p>
            <a:endParaRPr lang="en-US" sz="1600" dirty="0"/>
          </a:p>
        </p:txBody>
      </p:sp>
      <p:sp>
        <p:nvSpPr>
          <p:cNvPr id="4" name="Slide Number Placeholder 3"/>
          <p:cNvSpPr>
            <a:spLocks noGrp="1"/>
          </p:cNvSpPr>
          <p:nvPr>
            <p:ph type="sldNum" sz="quarter" idx="12"/>
          </p:nvPr>
        </p:nvSpPr>
        <p:spPr/>
        <p:txBody>
          <a:bodyPr/>
          <a:lstStyle/>
          <a:p>
            <a:fld id="{171675D4-2FF5-4E41-98B6-36D689383CD1}" type="slidenum">
              <a:rPr lang="en-US" smtClean="0"/>
              <a:pPr/>
              <a:t>5</a:t>
            </a:fld>
            <a:endParaRPr lang="en-US" dirty="0"/>
          </a:p>
        </p:txBody>
      </p:sp>
    </p:spTree>
    <p:custDataLst>
      <p:tags r:id="rId1"/>
    </p:custDataLst>
    <p:extLst>
      <p:ext uri="{BB962C8B-B14F-4D97-AF65-F5344CB8AC3E}">
        <p14:creationId xmlns:p14="http://schemas.microsoft.com/office/powerpoint/2010/main" val="2089256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a:grpSpLocks noChangeAspect="1"/>
          </p:cNvGrpSpPr>
          <p:nvPr/>
        </p:nvGrpSpPr>
        <p:grpSpPr>
          <a:xfrm>
            <a:off x="4203551" y="1261110"/>
            <a:ext cx="4851699" cy="3749040"/>
            <a:chOff x="4273923" y="1461868"/>
            <a:chExt cx="4412877" cy="3409950"/>
          </a:xfrm>
        </p:grpSpPr>
        <p:pic>
          <p:nvPicPr>
            <p:cNvPr id="1026" name="Picture 2" descr="https://www.epa.gov/sites/production/files/2018-12/egrid2016_subregions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923" y="1461868"/>
              <a:ext cx="4412877" cy="34099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91200" y="1657350"/>
              <a:ext cx="1295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993384" y="4248150"/>
              <a:ext cx="1676400" cy="482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normAutofit fontScale="90000"/>
          </a:bodyPr>
          <a:lstStyle/>
          <a:p>
            <a:r>
              <a:rPr lang="en-US" dirty="0" smtClean="0"/>
              <a:t>eGRID Data Levels</a:t>
            </a:r>
            <a:endParaRPr lang="en-US" dirty="0"/>
          </a:p>
        </p:txBody>
      </p:sp>
      <p:sp>
        <p:nvSpPr>
          <p:cNvPr id="3" name="Content Placeholder 2"/>
          <p:cNvSpPr>
            <a:spLocks noGrp="1"/>
          </p:cNvSpPr>
          <p:nvPr>
            <p:ph idx="1"/>
          </p:nvPr>
        </p:nvSpPr>
        <p:spPr>
          <a:xfrm>
            <a:off x="228601" y="971551"/>
            <a:ext cx="6400800" cy="3394472"/>
          </a:xfrm>
        </p:spPr>
        <p:txBody>
          <a:bodyPr>
            <a:normAutofit fontScale="92500"/>
          </a:bodyPr>
          <a:lstStyle/>
          <a:p>
            <a:r>
              <a:rPr lang="en-US" dirty="0" smtClean="0"/>
              <a:t>eGRID provides data at multiple levels:</a:t>
            </a:r>
          </a:p>
          <a:p>
            <a:pPr lvl="1"/>
            <a:r>
              <a:rPr lang="en-US" dirty="0" smtClean="0"/>
              <a:t>Unit</a:t>
            </a:r>
          </a:p>
          <a:p>
            <a:pPr lvl="1"/>
            <a:r>
              <a:rPr lang="en-US" dirty="0" smtClean="0"/>
              <a:t>Plant</a:t>
            </a:r>
          </a:p>
          <a:p>
            <a:pPr lvl="1"/>
            <a:r>
              <a:rPr lang="en-US" dirty="0" smtClean="0"/>
              <a:t>State</a:t>
            </a:r>
          </a:p>
          <a:p>
            <a:pPr lvl="1"/>
            <a:r>
              <a:rPr lang="en-US" dirty="0" smtClean="0"/>
              <a:t>Balancing Authority</a:t>
            </a:r>
          </a:p>
          <a:p>
            <a:pPr lvl="1"/>
            <a:r>
              <a:rPr lang="en-US" dirty="0" smtClean="0"/>
              <a:t>eGRID Subregion</a:t>
            </a:r>
          </a:p>
          <a:p>
            <a:pPr lvl="1"/>
            <a:r>
              <a:rPr lang="en-US" dirty="0" smtClean="0"/>
              <a:t>NERC Region</a:t>
            </a:r>
          </a:p>
          <a:p>
            <a:pPr lvl="1"/>
            <a:r>
              <a:rPr lang="en-US" dirty="0" smtClean="0"/>
              <a:t>US</a:t>
            </a:r>
          </a:p>
          <a:p>
            <a:endParaRPr lang="en-US" dirty="0"/>
          </a:p>
        </p:txBody>
      </p:sp>
      <p:sp>
        <p:nvSpPr>
          <p:cNvPr id="4" name="Slide Number Placeholder 3"/>
          <p:cNvSpPr>
            <a:spLocks noGrp="1"/>
          </p:cNvSpPr>
          <p:nvPr>
            <p:ph type="sldNum" sz="quarter" idx="12"/>
          </p:nvPr>
        </p:nvSpPr>
        <p:spPr/>
        <p:txBody>
          <a:bodyPr/>
          <a:lstStyle/>
          <a:p>
            <a:fld id="{171675D4-2FF5-4E41-98B6-36D689383CD1}" type="slidenum">
              <a:rPr lang="en-US" smtClean="0"/>
              <a:pPr/>
              <a:t>6</a:t>
            </a:fld>
            <a:endParaRPr lang="en-US" dirty="0"/>
          </a:p>
        </p:txBody>
      </p:sp>
    </p:spTree>
    <p:custDataLst>
      <p:tags r:id="rId1"/>
    </p:custDataLst>
    <p:extLst>
      <p:ext uri="{BB962C8B-B14F-4D97-AF65-F5344CB8AC3E}">
        <p14:creationId xmlns:p14="http://schemas.microsoft.com/office/powerpoint/2010/main" val="1117212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eGRID Uses</a:t>
            </a:r>
            <a:endParaRPr lang="en-US" dirty="0"/>
          </a:p>
        </p:txBody>
      </p:sp>
      <p:sp>
        <p:nvSpPr>
          <p:cNvPr id="4" name="Slide Number Placeholder 3"/>
          <p:cNvSpPr>
            <a:spLocks noGrp="1"/>
          </p:cNvSpPr>
          <p:nvPr>
            <p:ph type="sldNum" sz="quarter" idx="12"/>
          </p:nvPr>
        </p:nvSpPr>
        <p:spPr/>
        <p:txBody>
          <a:bodyPr/>
          <a:lstStyle/>
          <a:p>
            <a:fld id="{171675D4-2FF5-4E41-98B6-36D689383CD1}" type="slidenum">
              <a:rPr lang="en-US" smtClean="0"/>
              <a:pPr/>
              <a:t>7</a:t>
            </a:fld>
            <a:endParaRPr lang="en-US"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881287"/>
            <a:ext cx="2195075" cy="414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0"/>
          <p:cNvSpPr>
            <a:spLocks noGrp="1" noChangeArrowheads="1"/>
          </p:cNvSpPr>
          <p:nvPr>
            <p:ph idx="1"/>
          </p:nvPr>
        </p:nvSpPr>
        <p:spPr>
          <a:xfrm>
            <a:off x="304800" y="1048269"/>
            <a:ext cx="6056528" cy="3807211"/>
          </a:xfrm>
        </p:spPr>
        <p:txBody>
          <a:bodyPr anchor="t">
            <a:noAutofit/>
          </a:bodyPr>
          <a:lstStyle/>
          <a:p>
            <a:pPr marL="342900" indent="-342900">
              <a:spcBef>
                <a:spcPts val="1200"/>
              </a:spcBef>
              <a:buFont typeface="Wingdings" panose="05000000000000000000" pitchFamily="2" charset="2"/>
              <a:buChar char="§"/>
            </a:pPr>
            <a:r>
              <a:rPr lang="en-US" sz="2000" b="0" dirty="0" smtClean="0"/>
              <a:t>Convenient source of data for states implementing policies such as emissions disclosure, output-based emissions standards, and renewable portfolio standards</a:t>
            </a:r>
          </a:p>
          <a:p>
            <a:pPr marL="342900" indent="-342900">
              <a:spcBef>
                <a:spcPts val="1200"/>
              </a:spcBef>
              <a:buFont typeface="Wingdings" panose="05000000000000000000" pitchFamily="2" charset="2"/>
              <a:buChar char="§"/>
            </a:pPr>
            <a:r>
              <a:rPr lang="en-US" sz="2000" b="0" dirty="0" smtClean="0"/>
              <a:t>Allows air regulators to monitor changes in power plant air emissions</a:t>
            </a:r>
          </a:p>
          <a:p>
            <a:pPr marL="342900" indent="-342900">
              <a:spcBef>
                <a:spcPts val="1200"/>
              </a:spcBef>
              <a:buFont typeface="Wingdings" panose="05000000000000000000" pitchFamily="2" charset="2"/>
              <a:buChar char="§"/>
            </a:pPr>
            <a:r>
              <a:rPr lang="en-US" sz="2000" b="0" dirty="0" smtClean="0"/>
              <a:t>Used by EPA tools and programs such as Power Profiler, the Personal GHG Emissions Calculator, and the GHG Emissions for Electric and Plug-in Hybrid Electric Vehicles Calculator</a:t>
            </a:r>
          </a:p>
          <a:p>
            <a:pPr marL="342900" indent="-342900">
              <a:spcBef>
                <a:spcPts val="1200"/>
              </a:spcBef>
              <a:buFont typeface="Wingdings" panose="05000000000000000000" pitchFamily="2" charset="2"/>
              <a:buChar char="§"/>
            </a:pPr>
            <a:endParaRPr lang="en-US" sz="2000" b="0" dirty="0" smtClean="0"/>
          </a:p>
          <a:p>
            <a:pPr marL="342900" indent="-342900">
              <a:spcBef>
                <a:spcPts val="1200"/>
              </a:spcBef>
              <a:buFont typeface="Wingdings" panose="05000000000000000000" pitchFamily="2" charset="2"/>
              <a:buChar char="§"/>
            </a:pPr>
            <a:endParaRPr lang="en-US" sz="2000" b="0" dirty="0" smtClean="0"/>
          </a:p>
        </p:txBody>
      </p:sp>
    </p:spTree>
    <p:custDataLst>
      <p:tags r:id="rId1"/>
    </p:custDataLst>
    <p:extLst>
      <p:ext uri="{BB962C8B-B14F-4D97-AF65-F5344CB8AC3E}">
        <p14:creationId xmlns:p14="http://schemas.microsoft.com/office/powerpoint/2010/main" val="1910734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eGRID Uses – Carbon Footprinting</a:t>
            </a:r>
            <a:endParaRPr lang="en-US" dirty="0"/>
          </a:p>
        </p:txBody>
      </p:sp>
      <p:sp>
        <p:nvSpPr>
          <p:cNvPr id="4" name="Slide Number Placeholder 3"/>
          <p:cNvSpPr>
            <a:spLocks noGrp="1"/>
          </p:cNvSpPr>
          <p:nvPr>
            <p:ph type="sldNum" sz="quarter" idx="12"/>
          </p:nvPr>
        </p:nvSpPr>
        <p:spPr/>
        <p:txBody>
          <a:bodyPr/>
          <a:lstStyle/>
          <a:p>
            <a:fld id="{171675D4-2FF5-4E41-98B6-36D689383CD1}" type="slidenum">
              <a:rPr lang="en-US" smtClean="0"/>
              <a:pPr/>
              <a:t>8</a:t>
            </a:fld>
            <a:endParaRPr lang="en-US" dirty="0"/>
          </a:p>
        </p:txBody>
      </p:sp>
      <p:pic>
        <p:nvPicPr>
          <p:cNvPr id="9" name="Picture 2" descr="https://www.ch2m.com/corporate/sr/_images/_gri/123_UNGC_EN16_Global_GHG_Scopes1-2-3-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 y="1428750"/>
            <a:ext cx="6667500" cy="31908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124200" y="2193131"/>
            <a:ext cx="2133600" cy="1066800"/>
          </a:xfrm>
          <a:prstGeom prst="rect">
            <a:avLst/>
          </a:prstGeom>
          <a:noFill/>
          <a:ln w="38100">
            <a:solidFill>
              <a:srgbClr val="DA291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5867401" y="1352550"/>
            <a:ext cx="2819399" cy="307777"/>
            <a:chOff x="6096000" y="1905000"/>
            <a:chExt cx="2819399" cy="307777"/>
          </a:xfrm>
        </p:grpSpPr>
        <p:sp>
          <p:nvSpPr>
            <p:cNvPr id="11" name="Rectangle 10"/>
            <p:cNvSpPr/>
            <p:nvPr/>
          </p:nvSpPr>
          <p:spPr>
            <a:xfrm>
              <a:off x="6096000" y="1943100"/>
              <a:ext cx="2743200" cy="266700"/>
            </a:xfrm>
            <a:prstGeom prst="rect">
              <a:avLst/>
            </a:prstGeom>
            <a:noFill/>
            <a:ln w="38100">
              <a:solidFill>
                <a:srgbClr val="DA291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7276380" y="1905000"/>
              <a:ext cx="1639019" cy="307777"/>
            </a:xfrm>
            <a:prstGeom prst="rect">
              <a:avLst/>
            </a:prstGeom>
            <a:noFill/>
            <a:ln>
              <a:noFill/>
            </a:ln>
          </p:spPr>
          <p:txBody>
            <a:bodyPr wrap="square" rtlCol="0">
              <a:spAutoFit/>
            </a:bodyPr>
            <a:lstStyle/>
            <a:p>
              <a:r>
                <a:rPr lang="en-US" sz="1400" dirty="0" smtClean="0"/>
                <a:t>Line loss emissions</a:t>
              </a:r>
              <a:endParaRPr lang="en-US" sz="1400" dirty="0"/>
            </a:p>
          </p:txBody>
        </p:sp>
      </p:grpSp>
    </p:spTree>
    <p:custDataLst>
      <p:tags r:id="rId1"/>
    </p:custDataLst>
    <p:extLst>
      <p:ext uri="{BB962C8B-B14F-4D97-AF65-F5344CB8AC3E}">
        <p14:creationId xmlns:p14="http://schemas.microsoft.com/office/powerpoint/2010/main" val="73270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eGRID 2018 – Preliminary CO</a:t>
            </a:r>
            <a:r>
              <a:rPr lang="en-US" baseline="-25000" dirty="0" smtClean="0"/>
              <a:t>2</a:t>
            </a:r>
            <a:r>
              <a:rPr lang="en-US" dirty="0" smtClean="0"/>
              <a:t> Rates</a:t>
            </a:r>
            <a:endParaRPr lang="en-US" dirty="0"/>
          </a:p>
        </p:txBody>
      </p:sp>
      <p:sp>
        <p:nvSpPr>
          <p:cNvPr id="4" name="Slide Number Placeholder 3"/>
          <p:cNvSpPr>
            <a:spLocks noGrp="1"/>
          </p:cNvSpPr>
          <p:nvPr>
            <p:ph type="sldNum" sz="quarter" idx="12"/>
          </p:nvPr>
        </p:nvSpPr>
        <p:spPr/>
        <p:txBody>
          <a:bodyPr/>
          <a:lstStyle/>
          <a:p>
            <a:fld id="{171675D4-2FF5-4E41-98B6-36D689383CD1}" type="slidenum">
              <a:rPr lang="en-US" smtClean="0"/>
              <a:pPr/>
              <a:t>9</a:t>
            </a:fld>
            <a:endParaRPr lang="en-US" dirty="0"/>
          </a:p>
        </p:txBody>
      </p:sp>
      <p:sp>
        <p:nvSpPr>
          <p:cNvPr id="6" name="TextBox 5"/>
          <p:cNvSpPr txBox="1"/>
          <p:nvPr/>
        </p:nvSpPr>
        <p:spPr>
          <a:xfrm>
            <a:off x="533400" y="872734"/>
            <a:ext cx="5334000" cy="646331"/>
          </a:xfrm>
          <a:prstGeom prst="rect">
            <a:avLst/>
          </a:prstGeom>
          <a:noFill/>
        </p:spPr>
        <p:txBody>
          <a:bodyPr wrap="square" rtlCol="0">
            <a:spAutoFit/>
          </a:bodyPr>
          <a:lstStyle/>
          <a:p>
            <a:pPr algn="ctr"/>
            <a:r>
              <a:rPr lang="en-US" dirty="0" smtClean="0"/>
              <a:t>CO</a:t>
            </a:r>
            <a:r>
              <a:rPr lang="en-US" baseline="-25000" dirty="0" smtClean="0"/>
              <a:t>2 </a:t>
            </a:r>
            <a:r>
              <a:rPr lang="en-US" dirty="0" smtClean="0"/>
              <a:t>emissions rates (lbs./MWh) </a:t>
            </a:r>
          </a:p>
          <a:p>
            <a:pPr algn="ctr"/>
            <a:r>
              <a:rPr lang="en-US" dirty="0" smtClean="0"/>
              <a:t>by eGRID Subregion</a:t>
            </a:r>
            <a:endParaRPr lang="en-US" baseline="-25000" dirty="0"/>
          </a:p>
        </p:txBody>
      </p:sp>
      <p:grpSp>
        <p:nvGrpSpPr>
          <p:cNvPr id="8" name="Group 7"/>
          <p:cNvGrpSpPr>
            <a:grpSpLocks noChangeAspect="1"/>
          </p:cNvGrpSpPr>
          <p:nvPr/>
        </p:nvGrpSpPr>
        <p:grpSpPr>
          <a:xfrm>
            <a:off x="6178475" y="1809750"/>
            <a:ext cx="2883050" cy="2227811"/>
            <a:chOff x="4273923" y="1461868"/>
            <a:chExt cx="4412877" cy="3409950"/>
          </a:xfrm>
        </p:grpSpPr>
        <p:pic>
          <p:nvPicPr>
            <p:cNvPr id="9" name="Picture 2" descr="https://www.epa.gov/sites/production/files/2018-12/egrid2016_subregions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3923" y="1461868"/>
              <a:ext cx="4412877" cy="34099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791200" y="1657350"/>
              <a:ext cx="1295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993384" y="4248150"/>
              <a:ext cx="1676400" cy="482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2" name="Chart 11"/>
          <p:cNvGraphicFramePr>
            <a:graphicFrameLocks/>
          </p:cNvGraphicFramePr>
          <p:nvPr>
            <p:extLst>
              <p:ext uri="{D42A27DB-BD31-4B8C-83A1-F6EECF244321}">
                <p14:modId xmlns:p14="http://schemas.microsoft.com/office/powerpoint/2010/main" val="3921334116"/>
              </p:ext>
            </p:extLst>
          </p:nvPr>
        </p:nvGraphicFramePr>
        <p:xfrm>
          <a:off x="152400" y="1648001"/>
          <a:ext cx="5965623" cy="3256184"/>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9410160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bt Theme Colors">
      <a:dk1>
        <a:sysClr val="windowText" lastClr="000000"/>
      </a:dk1>
      <a:lt1>
        <a:sysClr val="window" lastClr="FFFFFF"/>
      </a:lt1>
      <a:dk2>
        <a:srgbClr val="DA291C"/>
      </a:dk2>
      <a:lt2>
        <a:srgbClr val="898D8D"/>
      </a:lt2>
      <a:accent1>
        <a:srgbClr val="48A9C5"/>
      </a:accent1>
      <a:accent2>
        <a:srgbClr val="E87722"/>
      </a:accent2>
      <a:accent3>
        <a:srgbClr val="7566A0"/>
      </a:accent3>
      <a:accent4>
        <a:srgbClr val="789D4A"/>
      </a:accent4>
      <a:accent5>
        <a:srgbClr val="E7E8E8"/>
      </a:accent5>
      <a:accent6>
        <a:srgbClr val="B7C9D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6-9 Ratio Abt External PPT Template.pptx" id="{3B610A19-05F2-4096-B7A9-7DBDD5305C72}" vid="{4DFBB4F0-B66E-4104-BCA6-AB15AAD5A066}"/>
    </a:ext>
  </a:extLst>
</a:theme>
</file>

<file path=ppt/theme/theme2.xml><?xml version="1.0" encoding="utf-8"?>
<a:theme xmlns:a="http://schemas.openxmlformats.org/drawingml/2006/main" name="Separator Slide">
  <a:themeElements>
    <a:clrScheme name="Abt Theme Colors">
      <a:dk1>
        <a:sysClr val="windowText" lastClr="000000"/>
      </a:dk1>
      <a:lt1>
        <a:sysClr val="window" lastClr="FFFFFF"/>
      </a:lt1>
      <a:dk2>
        <a:srgbClr val="DA291C"/>
      </a:dk2>
      <a:lt2>
        <a:srgbClr val="898D8D"/>
      </a:lt2>
      <a:accent1>
        <a:srgbClr val="48A9C5"/>
      </a:accent1>
      <a:accent2>
        <a:srgbClr val="E87722"/>
      </a:accent2>
      <a:accent3>
        <a:srgbClr val="7566A0"/>
      </a:accent3>
      <a:accent4>
        <a:srgbClr val="789D4A"/>
      </a:accent4>
      <a:accent5>
        <a:srgbClr val="E7E8E8"/>
      </a:accent5>
      <a:accent6>
        <a:srgbClr val="B7C9D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9 Ratio Abt External PPT Template.pptx" id="{3B610A19-05F2-4096-B7A9-7DBDD5305C72}" vid="{BCA491EC-AEB0-4614-874E-4AD61BD74B1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16-9 Ratio Abt External PPT Template</Template>
  <TotalTime>1406</TotalTime>
  <Words>1052</Words>
  <Application>Microsoft Office PowerPoint</Application>
  <PresentationFormat>On-screen Show (16:9)</PresentationFormat>
  <Paragraphs>114</Paragraphs>
  <Slides>17</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Wingdings</vt:lpstr>
      <vt:lpstr>Office Theme</vt:lpstr>
      <vt:lpstr>Separator Slide</vt:lpstr>
      <vt:lpstr>EPA's eGRID Database</vt:lpstr>
      <vt:lpstr>Abstract</vt:lpstr>
      <vt:lpstr>What is eGRID? </vt:lpstr>
      <vt:lpstr>What is eGRID? (continued)</vt:lpstr>
      <vt:lpstr>eGRID Data Sources</vt:lpstr>
      <vt:lpstr>eGRID Data Levels</vt:lpstr>
      <vt:lpstr>eGRID Uses</vt:lpstr>
      <vt:lpstr>eGRID Uses – Carbon Footprinting</vt:lpstr>
      <vt:lpstr>eGRID 2018 – Preliminary CO2 Rates</vt:lpstr>
      <vt:lpstr>PM2.5 Overview</vt:lpstr>
      <vt:lpstr>PM2.5 Emissions from Power Generation</vt:lpstr>
      <vt:lpstr>Adding PM2.5 to eGRID</vt:lpstr>
      <vt:lpstr>Adding PM2.5 to eGRID</vt:lpstr>
      <vt:lpstr>Results</vt:lpstr>
      <vt:lpstr>Results</vt:lpstr>
      <vt:lpstr>Conclusions</vt:lpstr>
      <vt:lpstr>Jonathan Dorn Senior Associate jonathan_dorn@abtassoc.com +1 919-294-7763</vt:lpstr>
    </vt:vector>
  </TitlesOfParts>
  <Company>Abt Associates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Particulate Matter to EPA's eGRID Database</dc:title>
  <dc:creator>David Cooley</dc:creator>
  <cp:lastModifiedBy>Jonathan Dorn</cp:lastModifiedBy>
  <cp:revision>35</cp:revision>
  <cp:lastPrinted>2019-10-22T03:18:13Z</cp:lastPrinted>
  <dcterms:created xsi:type="dcterms:W3CDTF">2019-03-29T00:50:43Z</dcterms:created>
  <dcterms:modified xsi:type="dcterms:W3CDTF">2019-10-22T10:31:58Z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AD77156F-FE8D-4B0A-B3D9-B4204820DF79</vt:lpwstr>
  </property>
  <property fmtid="{D5CDD505-2E9C-101B-9397-08002B2CF9AE}" pid="3" name="ArticulatePath">
    <vt:lpwstr>16-9 Ratio Abt External PPT Template</vt:lpwstr>
  </property>
</Properties>
</file>