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72" r:id="rId3"/>
    <p:sldId id="273" r:id="rId4"/>
    <p:sldId id="274" r:id="rId5"/>
    <p:sldId id="267" r:id="rId6"/>
    <p:sldId id="260" r:id="rId7"/>
    <p:sldId id="275" r:id="rId8"/>
    <p:sldId id="271" r:id="rId9"/>
    <p:sldId id="263" r:id="rId10"/>
    <p:sldId id="264" r:id="rId11"/>
    <p:sldId id="266" r:id="rId12"/>
    <p:sldId id="261" r:id="rId13"/>
    <p:sldId id="265" r:id="rId14"/>
    <p:sldId id="262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39" autoAdjust="0"/>
  </p:normalViewPr>
  <p:slideViewPr>
    <p:cSldViewPr>
      <p:cViewPr varScale="1">
        <p:scale>
          <a:sx n="92" d="100"/>
          <a:sy n="92" d="100"/>
        </p:scale>
        <p:origin x="4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A.AD.EPA.GOV\ORD\RTP\USERS\K-Q\kbrown03\Net%20MyDocuments\AResearchProjects\FullCircle\DamagesCMAQ\Emis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A.AD.EPA.GOV\ORD\RTP\USERS\K-Q\kbrown03\Net%20MyDocuments\1ResearchProjects\FullCircle\CMAS2019\Figur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AA.AD.EPA.GOV\ORD\RTP\USERS\K-Q\kbrown03\Net%20MyDocuments\1ResearchProjects\FullCircle\CMAS2019\Figur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AA.AD.EPA.GOV\ORD\RTP\USERS\K-Q\kbrown03\Net%20MyDocuments\1ResearchProjects\FullCircle\CMAS2019\Figur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AA.AD.EPA.GOV\ORD\RTP\USERS\K-Q\kbrown03\Net%20MyDocuments\1ResearchProjects\FullCircle\CMAS2019\Figur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AA.AD.EPA.GOV\ORD\RTP\USERS\K-Q\kbrown03\Net%20MyDocuments\1ResearchProjects\FullCircle\CMAS2019\Figures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32706802517931"/>
          <c:y val="3.7981960154306563E-2"/>
          <c:w val="0.82418112520678277"/>
          <c:h val="0.68988136682004786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NewFig!$D$1</c:f>
              <c:strCache>
                <c:ptCount val="1"/>
                <c:pt idx="0">
                  <c:v>Transportation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NewFig!$A$2:$B$15</c:f>
              <c:multiLvlStrCache>
                <c:ptCount val="14"/>
                <c:lvl>
                  <c:pt idx="0">
                    <c:v>No Fee</c:v>
                  </c:pt>
                  <c:pt idx="1">
                    <c:v>HIP</c:v>
                  </c:pt>
                  <c:pt idx="2">
                    <c:v>Combo</c:v>
                  </c:pt>
                  <c:pt idx="3">
                    <c:v>GHG</c:v>
                  </c:pt>
                  <c:pt idx="5">
                    <c:v>No Fee</c:v>
                  </c:pt>
                  <c:pt idx="6">
                    <c:v>HIP</c:v>
                  </c:pt>
                  <c:pt idx="7">
                    <c:v>Combo</c:v>
                  </c:pt>
                  <c:pt idx="8">
                    <c:v>GHG</c:v>
                  </c:pt>
                  <c:pt idx="10">
                    <c:v>No Fee</c:v>
                  </c:pt>
                  <c:pt idx="11">
                    <c:v>HIP</c:v>
                  </c:pt>
                  <c:pt idx="12">
                    <c:v>Combo</c:v>
                  </c:pt>
                  <c:pt idx="13">
                    <c:v>GHG</c:v>
                  </c:pt>
                </c:lvl>
                <c:lvl>
                  <c:pt idx="0">
                    <c:v>NOx</c:v>
                  </c:pt>
                  <c:pt idx="4">
                    <c:v> </c:v>
                  </c:pt>
                  <c:pt idx="5">
                    <c:v>PM2.5</c:v>
                  </c:pt>
                  <c:pt idx="9">
                    <c:v> </c:v>
                  </c:pt>
                  <c:pt idx="10">
                    <c:v>SO2</c:v>
                  </c:pt>
                </c:lvl>
              </c:multiLvlStrCache>
            </c:multiLvlStrRef>
          </c:cat>
          <c:val>
            <c:numRef>
              <c:f>NewFig!$D$2:$D$15</c:f>
              <c:numCache>
                <c:formatCode>General</c:formatCode>
                <c:ptCount val="14"/>
                <c:pt idx="0">
                  <c:v>2005.0399999999997</c:v>
                </c:pt>
                <c:pt idx="1">
                  <c:v>1755</c:v>
                </c:pt>
                <c:pt idx="2">
                  <c:v>1754.7899999999997</c:v>
                </c:pt>
                <c:pt idx="3">
                  <c:v>1764.7799999999997</c:v>
                </c:pt>
                <c:pt idx="5">
                  <c:v>81.41</c:v>
                </c:pt>
                <c:pt idx="6">
                  <c:v>81.23</c:v>
                </c:pt>
                <c:pt idx="7">
                  <c:v>81.22</c:v>
                </c:pt>
                <c:pt idx="8">
                  <c:v>81.359999999999985</c:v>
                </c:pt>
                <c:pt idx="10">
                  <c:v>38.540000000000006</c:v>
                </c:pt>
                <c:pt idx="11">
                  <c:v>38.339999999999996</c:v>
                </c:pt>
                <c:pt idx="12">
                  <c:v>38.349999999999994</c:v>
                </c:pt>
                <c:pt idx="13">
                  <c:v>38.49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EA-49AC-9D7C-ACDB44F821D8}"/>
            </c:ext>
          </c:extLst>
        </c:ser>
        <c:ser>
          <c:idx val="2"/>
          <c:order val="2"/>
          <c:tx>
            <c:strRef>
              <c:f>NewFig!$E$1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NewFig!$A$2:$B$15</c:f>
              <c:multiLvlStrCache>
                <c:ptCount val="14"/>
                <c:lvl>
                  <c:pt idx="0">
                    <c:v>No Fee</c:v>
                  </c:pt>
                  <c:pt idx="1">
                    <c:v>HIP</c:v>
                  </c:pt>
                  <c:pt idx="2">
                    <c:v>Combo</c:v>
                  </c:pt>
                  <c:pt idx="3">
                    <c:v>GHG</c:v>
                  </c:pt>
                  <c:pt idx="5">
                    <c:v>No Fee</c:v>
                  </c:pt>
                  <c:pt idx="6">
                    <c:v>HIP</c:v>
                  </c:pt>
                  <c:pt idx="7">
                    <c:v>Combo</c:v>
                  </c:pt>
                  <c:pt idx="8">
                    <c:v>GHG</c:v>
                  </c:pt>
                  <c:pt idx="10">
                    <c:v>No Fee</c:v>
                  </c:pt>
                  <c:pt idx="11">
                    <c:v>HIP</c:v>
                  </c:pt>
                  <c:pt idx="12">
                    <c:v>Combo</c:v>
                  </c:pt>
                  <c:pt idx="13">
                    <c:v>GHG</c:v>
                  </c:pt>
                </c:lvl>
                <c:lvl>
                  <c:pt idx="0">
                    <c:v>NOx</c:v>
                  </c:pt>
                  <c:pt idx="4">
                    <c:v> </c:v>
                  </c:pt>
                  <c:pt idx="5">
                    <c:v>PM2.5</c:v>
                  </c:pt>
                  <c:pt idx="9">
                    <c:v> </c:v>
                  </c:pt>
                  <c:pt idx="10">
                    <c:v>SO2</c:v>
                  </c:pt>
                </c:lvl>
              </c:multiLvlStrCache>
            </c:multiLvlStrRef>
          </c:cat>
          <c:val>
            <c:numRef>
              <c:f>NewFig!$E$2:$E$15</c:f>
              <c:numCache>
                <c:formatCode>General</c:formatCode>
                <c:ptCount val="14"/>
                <c:pt idx="0">
                  <c:v>1493.9199999999998</c:v>
                </c:pt>
                <c:pt idx="1">
                  <c:v>912.15999999999985</c:v>
                </c:pt>
                <c:pt idx="2">
                  <c:v>949.66999999999985</c:v>
                </c:pt>
                <c:pt idx="3">
                  <c:v>1449.8199999999997</c:v>
                </c:pt>
                <c:pt idx="5">
                  <c:v>246.85999999999999</c:v>
                </c:pt>
                <c:pt idx="6">
                  <c:v>175.60000000000002</c:v>
                </c:pt>
                <c:pt idx="7">
                  <c:v>169.39999999999998</c:v>
                </c:pt>
                <c:pt idx="8">
                  <c:v>236.60000000000002</c:v>
                </c:pt>
                <c:pt idx="10">
                  <c:v>1592.79</c:v>
                </c:pt>
                <c:pt idx="11">
                  <c:v>643.54999999999995</c:v>
                </c:pt>
                <c:pt idx="12">
                  <c:v>636.88000000000011</c:v>
                </c:pt>
                <c:pt idx="13">
                  <c:v>1466.78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EA-49AC-9D7C-ACDB44F821D8}"/>
            </c:ext>
          </c:extLst>
        </c:ser>
        <c:ser>
          <c:idx val="3"/>
          <c:order val="3"/>
          <c:tx>
            <c:strRef>
              <c:f>NewFig!$F$1</c:f>
              <c:strCache>
                <c:ptCount val="1"/>
                <c:pt idx="0">
                  <c:v>Electricity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NewFig!$A$2:$B$15</c:f>
              <c:multiLvlStrCache>
                <c:ptCount val="14"/>
                <c:lvl>
                  <c:pt idx="0">
                    <c:v>No Fee</c:v>
                  </c:pt>
                  <c:pt idx="1">
                    <c:v>HIP</c:v>
                  </c:pt>
                  <c:pt idx="2">
                    <c:v>Combo</c:v>
                  </c:pt>
                  <c:pt idx="3">
                    <c:v>GHG</c:v>
                  </c:pt>
                  <c:pt idx="5">
                    <c:v>No Fee</c:v>
                  </c:pt>
                  <c:pt idx="6">
                    <c:v>HIP</c:v>
                  </c:pt>
                  <c:pt idx="7">
                    <c:v>Combo</c:v>
                  </c:pt>
                  <c:pt idx="8">
                    <c:v>GHG</c:v>
                  </c:pt>
                  <c:pt idx="10">
                    <c:v>No Fee</c:v>
                  </c:pt>
                  <c:pt idx="11">
                    <c:v>HIP</c:v>
                  </c:pt>
                  <c:pt idx="12">
                    <c:v>Combo</c:v>
                  </c:pt>
                  <c:pt idx="13">
                    <c:v>GHG</c:v>
                  </c:pt>
                </c:lvl>
                <c:lvl>
                  <c:pt idx="0">
                    <c:v>NOx</c:v>
                  </c:pt>
                  <c:pt idx="4">
                    <c:v> </c:v>
                  </c:pt>
                  <c:pt idx="5">
                    <c:v>PM2.5</c:v>
                  </c:pt>
                  <c:pt idx="9">
                    <c:v> </c:v>
                  </c:pt>
                  <c:pt idx="10">
                    <c:v>SO2</c:v>
                  </c:pt>
                </c:lvl>
              </c:multiLvlStrCache>
            </c:multiLvlStrRef>
          </c:cat>
          <c:val>
            <c:numRef>
              <c:f>NewFig!$F$2:$F$15</c:f>
              <c:numCache>
                <c:formatCode>General</c:formatCode>
                <c:ptCount val="14"/>
                <c:pt idx="0">
                  <c:v>1436.3700000000001</c:v>
                </c:pt>
                <c:pt idx="1">
                  <c:v>324.42</c:v>
                </c:pt>
                <c:pt idx="2">
                  <c:v>274.72999999999996</c:v>
                </c:pt>
                <c:pt idx="3">
                  <c:v>903.38999999999987</c:v>
                </c:pt>
                <c:pt idx="5">
                  <c:v>46.129999999999995</c:v>
                </c:pt>
                <c:pt idx="6">
                  <c:v>16.43</c:v>
                </c:pt>
                <c:pt idx="7">
                  <c:v>16.23</c:v>
                </c:pt>
                <c:pt idx="8">
                  <c:v>66.239999999999995</c:v>
                </c:pt>
                <c:pt idx="10">
                  <c:v>1266.49</c:v>
                </c:pt>
                <c:pt idx="11">
                  <c:v>14.360000000000001</c:v>
                </c:pt>
                <c:pt idx="12">
                  <c:v>12.83</c:v>
                </c:pt>
                <c:pt idx="13">
                  <c:v>175.29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EA-49AC-9D7C-ACDB44F82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608464888"/>
        <c:axId val="60846029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NewFig!$C$1</c15:sqref>
                        </c15:formulaRef>
                      </c:ext>
                    </c:extLst>
                    <c:strCache>
                      <c:ptCount val="1"/>
                      <c:pt idx="0">
                        <c:v>Buildings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solidFill>
                      <a:sysClr val="windowText" lastClr="000000"/>
                    </a:solidFill>
                  </a:ln>
                  <a:effectLst/>
                </c:spPr>
                <c:invertIfNegative val="0"/>
                <c:cat>
                  <c:multiLvlStrRef>
                    <c:extLst>
                      <c:ext uri="{02D57815-91ED-43cb-92C2-25804820EDAC}">
                        <c15:formulaRef>
                          <c15:sqref>NewFig!$A$2:$B$15</c15:sqref>
                        </c15:formulaRef>
                      </c:ext>
                    </c:extLst>
                    <c:multiLvlStrCache>
                      <c:ptCount val="14"/>
                      <c:lvl>
                        <c:pt idx="0">
                          <c:v>No Fee</c:v>
                        </c:pt>
                        <c:pt idx="1">
                          <c:v>HIP</c:v>
                        </c:pt>
                        <c:pt idx="2">
                          <c:v>Combo</c:v>
                        </c:pt>
                        <c:pt idx="3">
                          <c:v>GHG</c:v>
                        </c:pt>
                        <c:pt idx="5">
                          <c:v>No Fee</c:v>
                        </c:pt>
                        <c:pt idx="6">
                          <c:v>HIP</c:v>
                        </c:pt>
                        <c:pt idx="7">
                          <c:v>Combo</c:v>
                        </c:pt>
                        <c:pt idx="8">
                          <c:v>GHG</c:v>
                        </c:pt>
                        <c:pt idx="10">
                          <c:v>No Fee</c:v>
                        </c:pt>
                        <c:pt idx="11">
                          <c:v>HIP</c:v>
                        </c:pt>
                        <c:pt idx="12">
                          <c:v>Combo</c:v>
                        </c:pt>
                        <c:pt idx="13">
                          <c:v>GHG</c:v>
                        </c:pt>
                      </c:lvl>
                      <c:lvl>
                        <c:pt idx="0">
                          <c:v>NOx</c:v>
                        </c:pt>
                        <c:pt idx="4">
                          <c:v> </c:v>
                        </c:pt>
                        <c:pt idx="5">
                          <c:v>PM2.5</c:v>
                        </c:pt>
                        <c:pt idx="9">
                          <c:v> </c:v>
                        </c:pt>
                        <c:pt idx="10">
                          <c:v>SO2</c:v>
                        </c:pt>
                      </c:lvl>
                    </c:multiLvlStrCache>
                  </c:multiLvlStrRef>
                </c:cat>
                <c:val>
                  <c:numRef>
                    <c:extLst>
                      <c:ext uri="{02D57815-91ED-43cb-92C2-25804820EDAC}">
                        <c15:formulaRef>
                          <c15:sqref>NewFig!$C$2:$C$15</c15:sqref>
                        </c15:formulaRef>
                      </c:ext>
                    </c:extLst>
                    <c:numCache>
                      <c:formatCode>General</c:formatCode>
                      <c:ptCount val="14"/>
                      <c:pt idx="0">
                        <c:v>438.95000000000005</c:v>
                      </c:pt>
                      <c:pt idx="1">
                        <c:v>436.84999999999997</c:v>
                      </c:pt>
                      <c:pt idx="2">
                        <c:v>421.96999999999997</c:v>
                      </c:pt>
                      <c:pt idx="3">
                        <c:v>429.69</c:v>
                      </c:pt>
                      <c:pt idx="5">
                        <c:v>296.85000000000002</c:v>
                      </c:pt>
                      <c:pt idx="6">
                        <c:v>296.75</c:v>
                      </c:pt>
                      <c:pt idx="7">
                        <c:v>296.15000000000003</c:v>
                      </c:pt>
                      <c:pt idx="8">
                        <c:v>296.34999999999997</c:v>
                      </c:pt>
                      <c:pt idx="10">
                        <c:v>179.88</c:v>
                      </c:pt>
                      <c:pt idx="11">
                        <c:v>178.58999999999997</c:v>
                      </c:pt>
                      <c:pt idx="12">
                        <c:v>173.19</c:v>
                      </c:pt>
                      <c:pt idx="13">
                        <c:v>178.20999999999998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5BEA-49AC-9D7C-ACDB44F821D8}"/>
                  </c:ext>
                </c:extLst>
              </c15:ser>
            </c15:filteredBarSeries>
          </c:ext>
        </c:extLst>
      </c:barChart>
      <c:catAx>
        <c:axId val="608464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8460296"/>
        <c:crosses val="autoZero"/>
        <c:auto val="1"/>
        <c:lblAlgn val="ctr"/>
        <c:lblOffset val="100"/>
        <c:noMultiLvlLbl val="0"/>
      </c:catAx>
      <c:valAx>
        <c:axId val="608460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>
                    <a:solidFill>
                      <a:schemeClr val="tx1"/>
                    </a:solidFill>
                  </a:rPr>
                  <a:t>kilotons emitted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8464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082555317564012"/>
          <c:y val="3.1372188826878762E-2"/>
          <c:w val="0.2377583161821803"/>
          <c:h val="0.215033067563184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costben!$C$12</c:f>
              <c:strCache>
                <c:ptCount val="1"/>
                <c:pt idx="0">
                  <c:v>Damage Scaled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costben!$B$13:$B$16</c:f>
              <c:strCache>
                <c:ptCount val="4"/>
                <c:pt idx="0">
                  <c:v>HIP</c:v>
                </c:pt>
                <c:pt idx="1">
                  <c:v>Combined</c:v>
                </c:pt>
                <c:pt idx="2">
                  <c:v>GHG</c:v>
                </c:pt>
                <c:pt idx="3">
                  <c:v>HIP (same pop.)</c:v>
                </c:pt>
              </c:strCache>
            </c:strRef>
          </c:cat>
          <c:val>
            <c:numRef>
              <c:f>costben!$C$13:$C$16</c:f>
              <c:numCache>
                <c:formatCode>General</c:formatCode>
                <c:ptCount val="4"/>
                <c:pt idx="0">
                  <c:v>134</c:v>
                </c:pt>
                <c:pt idx="1">
                  <c:v>138</c:v>
                </c:pt>
                <c:pt idx="2">
                  <c:v>56</c:v>
                </c:pt>
                <c:pt idx="3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F4-48D8-A89C-6E4CEA464C2C}"/>
            </c:ext>
          </c:extLst>
        </c:ser>
        <c:ser>
          <c:idx val="1"/>
          <c:order val="1"/>
          <c:tx>
            <c:strRef>
              <c:f>costben!$D$12</c:f>
              <c:strCache>
                <c:ptCount val="1"/>
                <c:pt idx="0">
                  <c:v>Modeled 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costben!$B$13:$B$16</c:f>
              <c:strCache>
                <c:ptCount val="4"/>
                <c:pt idx="0">
                  <c:v>HIP</c:v>
                </c:pt>
                <c:pt idx="1">
                  <c:v>Combined</c:v>
                </c:pt>
                <c:pt idx="2">
                  <c:v>GHG</c:v>
                </c:pt>
                <c:pt idx="3">
                  <c:v>HIP (same pop.)</c:v>
                </c:pt>
              </c:strCache>
            </c:strRef>
          </c:cat>
          <c:val>
            <c:numRef>
              <c:f>costben!$D$13:$D$16</c:f>
              <c:numCache>
                <c:formatCode>General</c:formatCode>
                <c:ptCount val="4"/>
                <c:pt idx="0">
                  <c:v>151</c:v>
                </c:pt>
                <c:pt idx="1">
                  <c:v>152</c:v>
                </c:pt>
                <c:pt idx="2">
                  <c:v>62</c:v>
                </c:pt>
                <c:pt idx="3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F4-48D8-A89C-6E4CEA464C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0977792"/>
        <c:axId val="590979760"/>
      </c:barChart>
      <c:catAx>
        <c:axId val="59097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979760"/>
        <c:crosses val="autoZero"/>
        <c:auto val="1"/>
        <c:lblAlgn val="ctr"/>
        <c:lblOffset val="100"/>
        <c:noMultiLvlLbl val="0"/>
      </c:catAx>
      <c:valAx>
        <c:axId val="590979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Billion USD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97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Emissions</a:t>
            </a:r>
          </a:p>
        </c:rich>
      </c:tx>
      <c:layout>
        <c:manualLayout>
          <c:xMode val="edge"/>
          <c:yMode val="edge"/>
          <c:x val="0.37282359956953531"/>
          <c:y val="1.69626229031089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accent6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241076351999222"/>
          <c:y val="3.9434647868696056E-2"/>
          <c:w val="0.75067791849759047"/>
          <c:h val="0.60617040144828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Emis!$R$19</c:f>
              <c:strCache>
                <c:ptCount val="1"/>
                <c:pt idx="0">
                  <c:v>Megatons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Emis!$P$20:$Q$28</c:f>
              <c:multiLvlStrCache>
                <c:ptCount val="9"/>
                <c:lvl>
                  <c:pt idx="0">
                    <c:v>No Fee</c:v>
                  </c:pt>
                  <c:pt idx="1">
                    <c:v>HIP</c:v>
                  </c:pt>
                  <c:pt idx="2">
                    <c:v>Combo</c:v>
                  </c:pt>
                  <c:pt idx="3">
                    <c:v>GHG</c:v>
                  </c:pt>
                  <c:pt idx="5">
                    <c:v>No Fee</c:v>
                  </c:pt>
                  <c:pt idx="6">
                    <c:v>HIP</c:v>
                  </c:pt>
                  <c:pt idx="7">
                    <c:v>Combo</c:v>
                  </c:pt>
                  <c:pt idx="8">
                    <c:v>GHG</c:v>
                  </c:pt>
                </c:lvl>
                <c:lvl>
                  <c:pt idx="0">
                    <c:v>NOx</c:v>
                  </c:pt>
                  <c:pt idx="4">
                    <c:v> </c:v>
                  </c:pt>
                  <c:pt idx="5">
                    <c:v>SO2</c:v>
                  </c:pt>
                </c:lvl>
              </c:multiLvlStrCache>
            </c:multiLvlStrRef>
          </c:cat>
          <c:val>
            <c:numRef>
              <c:f>Emis!$R$20:$R$28</c:f>
              <c:numCache>
                <c:formatCode>General</c:formatCode>
                <c:ptCount val="9"/>
                <c:pt idx="0">
                  <c:v>4.9353299999999996</c:v>
                </c:pt>
                <c:pt idx="1">
                  <c:v>2.9915799999999999</c:v>
                </c:pt>
                <c:pt idx="2">
                  <c:v>2.9791899999999996</c:v>
                </c:pt>
                <c:pt idx="3">
                  <c:v>4.1179899999999998</c:v>
                </c:pt>
                <c:pt idx="5">
                  <c:v>2.8978199999999998</c:v>
                </c:pt>
                <c:pt idx="6">
                  <c:v>0.69625000000000004</c:v>
                </c:pt>
                <c:pt idx="7">
                  <c:v>0.68806000000000023</c:v>
                </c:pt>
                <c:pt idx="8">
                  <c:v>1.6805600000000001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75-4CD0-AAAB-48C08C5766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590926624"/>
        <c:axId val="590923344"/>
      </c:barChart>
      <c:catAx>
        <c:axId val="59092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923344"/>
        <c:crosses val="autoZero"/>
        <c:auto val="1"/>
        <c:lblAlgn val="ctr"/>
        <c:lblOffset val="100"/>
        <c:noMultiLvlLbl val="0"/>
      </c:catAx>
      <c:valAx>
        <c:axId val="590923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Megatons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accent6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926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accent6">
              <a:lumMod val="7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Modeled Benefit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04024496938"/>
          <c:y val="5.0867964421114027E-2"/>
          <c:w val="0.74291404199475064"/>
          <c:h val="0.651716608340624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costben!$C$24</c:f>
              <c:strCache>
                <c:ptCount val="1"/>
                <c:pt idx="0">
                  <c:v>modeled benefit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costben!$B$25:$B$26</c:f>
              <c:numCache>
                <c:formatCode>General</c:formatCode>
                <c:ptCount val="2"/>
                <c:pt idx="0">
                  <c:v>2016</c:v>
                </c:pt>
                <c:pt idx="1">
                  <c:v>2040</c:v>
                </c:pt>
              </c:numCache>
            </c:numRef>
          </c:cat>
          <c:val>
            <c:numRef>
              <c:f>costben!$C$25:$C$26</c:f>
              <c:numCache>
                <c:formatCode>General</c:formatCode>
                <c:ptCount val="2"/>
                <c:pt idx="0">
                  <c:v>89</c:v>
                </c:pt>
                <c:pt idx="1">
                  <c:v>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BD-4BC5-A810-67B35C9707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590944664"/>
        <c:axId val="590940072"/>
      </c:barChart>
      <c:catAx>
        <c:axId val="5909446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Population Used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940072"/>
        <c:crosses val="autoZero"/>
        <c:auto val="1"/>
        <c:lblAlgn val="ctr"/>
        <c:lblOffset val="100"/>
        <c:noMultiLvlLbl val="0"/>
      </c:catAx>
      <c:valAx>
        <c:axId val="590940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Billion 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944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accent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Sheet1!$A$9</c:f>
              <c:strCache>
                <c:ptCount val="1"/>
                <c:pt idx="0">
                  <c:v>HIP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E3-45C9-A45B-C7688A011179}"/>
              </c:ext>
            </c:extLst>
          </c:dPt>
          <c:cat>
            <c:strRef>
              <c:f>Sheet1!$B$8:$E$8</c:f>
              <c:strCache>
                <c:ptCount val="4"/>
                <c:pt idx="0">
                  <c:v>Energy System Cost Increase</c:v>
                </c:pt>
                <c:pt idx="1">
                  <c:v>Modeled Health Benefit</c:v>
                </c:pt>
                <c:pt idx="2">
                  <c:v>Climate Benefit</c:v>
                </c:pt>
                <c:pt idx="3">
                  <c:v>Net Benefit</c:v>
                </c:pt>
              </c:strCache>
            </c:strRef>
          </c:cat>
          <c:val>
            <c:numRef>
              <c:f>Sheet1!$B$9:$E$9</c:f>
              <c:numCache>
                <c:formatCode>General</c:formatCode>
                <c:ptCount val="4"/>
                <c:pt idx="0">
                  <c:v>-96</c:v>
                </c:pt>
                <c:pt idx="1">
                  <c:v>178</c:v>
                </c:pt>
                <c:pt idx="2">
                  <c:v>92</c:v>
                </c:pt>
                <c:pt idx="3">
                  <c:v>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E3-45C9-A45B-C7688A011179}"/>
            </c:ext>
          </c:extLst>
        </c:ser>
        <c:ser>
          <c:idx val="1"/>
          <c:order val="1"/>
          <c:tx>
            <c:strRef>
              <c:f>Sheet1!$A$10</c:f>
              <c:strCache>
                <c:ptCount val="1"/>
                <c:pt idx="0">
                  <c:v>Combined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Sheet1!$B$8:$E$8</c:f>
              <c:strCache>
                <c:ptCount val="4"/>
                <c:pt idx="0">
                  <c:v>Energy System Cost Increase</c:v>
                </c:pt>
                <c:pt idx="1">
                  <c:v>Modeled Health Benefit</c:v>
                </c:pt>
                <c:pt idx="2">
                  <c:v>Climate Benefit</c:v>
                </c:pt>
                <c:pt idx="3">
                  <c:v>Net Benefit</c:v>
                </c:pt>
              </c:strCache>
            </c:strRef>
          </c:cat>
          <c:val>
            <c:numRef>
              <c:f>Sheet1!$B$10:$E$10</c:f>
              <c:numCache>
                <c:formatCode>General</c:formatCode>
                <c:ptCount val="4"/>
                <c:pt idx="0">
                  <c:v>-115</c:v>
                </c:pt>
                <c:pt idx="1">
                  <c:v>177</c:v>
                </c:pt>
                <c:pt idx="2">
                  <c:v>128</c:v>
                </c:pt>
                <c:pt idx="3">
                  <c:v>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E3-45C9-A45B-C7688A011179}"/>
            </c:ext>
          </c:extLst>
        </c:ser>
        <c:ser>
          <c:idx val="2"/>
          <c:order val="2"/>
          <c:tx>
            <c:strRef>
              <c:f>Sheet1!$A$11</c:f>
              <c:strCache>
                <c:ptCount val="1"/>
                <c:pt idx="0">
                  <c:v>GHG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strRef>
              <c:f>Sheet1!$B$8:$E$8</c:f>
              <c:strCache>
                <c:ptCount val="4"/>
                <c:pt idx="0">
                  <c:v>Energy System Cost Increase</c:v>
                </c:pt>
                <c:pt idx="1">
                  <c:v>Modeled Health Benefit</c:v>
                </c:pt>
                <c:pt idx="2">
                  <c:v>Climate Benefit</c:v>
                </c:pt>
                <c:pt idx="3">
                  <c:v>Net Benefit</c:v>
                </c:pt>
              </c:strCache>
            </c:strRef>
          </c:cat>
          <c:val>
            <c:numRef>
              <c:f>Sheet1!$B$11:$E$11</c:f>
              <c:numCache>
                <c:formatCode>General</c:formatCode>
                <c:ptCount val="4"/>
                <c:pt idx="0">
                  <c:v>-61</c:v>
                </c:pt>
                <c:pt idx="1">
                  <c:v>70</c:v>
                </c:pt>
                <c:pt idx="2">
                  <c:v>106</c:v>
                </c:pt>
                <c:pt idx="3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E3-45C9-A45B-C7688A0111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9447232"/>
        <c:axId val="649450184"/>
      </c:barChart>
      <c:catAx>
        <c:axId val="64944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450184"/>
        <c:crosses val="autoZero"/>
        <c:auto val="0"/>
        <c:lblAlgn val="ctr"/>
        <c:lblOffset val="100"/>
        <c:noMultiLvlLbl val="0"/>
      </c:catAx>
      <c:valAx>
        <c:axId val="649450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Billion USD (2018$)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44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'More Emis'!$U$2</c:f>
              <c:strCache>
                <c:ptCount val="1"/>
                <c:pt idx="0">
                  <c:v>Upstream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'More Emis'!$S$3:$T$21</c:f>
              <c:multiLvlStrCache>
                <c:ptCount val="19"/>
                <c:lvl>
                  <c:pt idx="0">
                    <c:v>No Fee</c:v>
                  </c:pt>
                  <c:pt idx="1">
                    <c:v>HIP</c:v>
                  </c:pt>
                  <c:pt idx="2">
                    <c:v>Combo</c:v>
                  </c:pt>
                  <c:pt idx="3">
                    <c:v>GHG</c:v>
                  </c:pt>
                  <c:pt idx="5">
                    <c:v>No Fee</c:v>
                  </c:pt>
                  <c:pt idx="6">
                    <c:v>HIP</c:v>
                  </c:pt>
                  <c:pt idx="7">
                    <c:v>Combo</c:v>
                  </c:pt>
                  <c:pt idx="8">
                    <c:v>GHG</c:v>
                  </c:pt>
                  <c:pt idx="10">
                    <c:v>No Fee</c:v>
                  </c:pt>
                  <c:pt idx="11">
                    <c:v>HIP</c:v>
                  </c:pt>
                  <c:pt idx="12">
                    <c:v>Combo</c:v>
                  </c:pt>
                  <c:pt idx="13">
                    <c:v>GHG</c:v>
                  </c:pt>
                  <c:pt idx="15">
                    <c:v>No Fee</c:v>
                  </c:pt>
                  <c:pt idx="16">
                    <c:v>HIP</c:v>
                  </c:pt>
                  <c:pt idx="17">
                    <c:v>Combo</c:v>
                  </c:pt>
                  <c:pt idx="18">
                    <c:v>GHG</c:v>
                  </c:pt>
                </c:lvl>
                <c:lvl>
                  <c:pt idx="0">
                    <c:v>NOx</c:v>
                  </c:pt>
                  <c:pt idx="4">
                    <c:v>.</c:v>
                  </c:pt>
                  <c:pt idx="5">
                    <c:v>PM10</c:v>
                  </c:pt>
                  <c:pt idx="9">
                    <c:v>.</c:v>
                  </c:pt>
                  <c:pt idx="10">
                    <c:v>PM2.5</c:v>
                  </c:pt>
                  <c:pt idx="14">
                    <c:v>.</c:v>
                  </c:pt>
                  <c:pt idx="15">
                    <c:v>SO2</c:v>
                  </c:pt>
                </c:lvl>
              </c:multiLvlStrCache>
            </c:multiLvlStrRef>
          </c:cat>
          <c:val>
            <c:numRef>
              <c:f>'More Emis'!$U$3:$U$21</c:f>
              <c:numCache>
                <c:formatCode>General</c:formatCode>
                <c:ptCount val="19"/>
                <c:pt idx="0">
                  <c:v>0.81796000000000002</c:v>
                </c:pt>
                <c:pt idx="1">
                  <c:v>0.94522000000000006</c:v>
                </c:pt>
                <c:pt idx="2">
                  <c:v>0.87636999999999998</c:v>
                </c:pt>
                <c:pt idx="3">
                  <c:v>0.84492000000000012</c:v>
                </c:pt>
                <c:pt idx="4">
                  <c:v>0</c:v>
                </c:pt>
                <c:pt idx="5">
                  <c:v>2.7416700000000001</c:v>
                </c:pt>
                <c:pt idx="6">
                  <c:v>0.24714</c:v>
                </c:pt>
                <c:pt idx="7">
                  <c:v>0.23946000000000001</c:v>
                </c:pt>
                <c:pt idx="8">
                  <c:v>0.90408000000000011</c:v>
                </c:pt>
                <c:pt idx="9">
                  <c:v>0</c:v>
                </c:pt>
                <c:pt idx="10">
                  <c:v>0.95888000000000007</c:v>
                </c:pt>
                <c:pt idx="11">
                  <c:v>0.34447000000000005</c:v>
                </c:pt>
                <c:pt idx="12">
                  <c:v>0.34075</c:v>
                </c:pt>
                <c:pt idx="13">
                  <c:v>0.50466</c:v>
                </c:pt>
                <c:pt idx="14">
                  <c:v>0</c:v>
                </c:pt>
                <c:pt idx="15">
                  <c:v>0.22531000000000001</c:v>
                </c:pt>
                <c:pt idx="16">
                  <c:v>0.13578999999999999</c:v>
                </c:pt>
                <c:pt idx="17">
                  <c:v>0.14283999999999999</c:v>
                </c:pt>
                <c:pt idx="18">
                  <c:v>0.16574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3F-4619-83F8-B86AAB4ED926}"/>
            </c:ext>
          </c:extLst>
        </c:ser>
        <c:ser>
          <c:idx val="1"/>
          <c:order val="1"/>
          <c:tx>
            <c:strRef>
              <c:f>'More Emis'!$V$2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'More Emis'!$S$3:$T$21</c:f>
              <c:multiLvlStrCache>
                <c:ptCount val="19"/>
                <c:lvl>
                  <c:pt idx="0">
                    <c:v>No Fee</c:v>
                  </c:pt>
                  <c:pt idx="1">
                    <c:v>HIP</c:v>
                  </c:pt>
                  <c:pt idx="2">
                    <c:v>Combo</c:v>
                  </c:pt>
                  <c:pt idx="3">
                    <c:v>GHG</c:v>
                  </c:pt>
                  <c:pt idx="5">
                    <c:v>No Fee</c:v>
                  </c:pt>
                  <c:pt idx="6">
                    <c:v>HIP</c:v>
                  </c:pt>
                  <c:pt idx="7">
                    <c:v>Combo</c:v>
                  </c:pt>
                  <c:pt idx="8">
                    <c:v>GHG</c:v>
                  </c:pt>
                  <c:pt idx="10">
                    <c:v>No Fee</c:v>
                  </c:pt>
                  <c:pt idx="11">
                    <c:v>HIP</c:v>
                  </c:pt>
                  <c:pt idx="12">
                    <c:v>Combo</c:v>
                  </c:pt>
                  <c:pt idx="13">
                    <c:v>GHG</c:v>
                  </c:pt>
                  <c:pt idx="15">
                    <c:v>No Fee</c:v>
                  </c:pt>
                  <c:pt idx="16">
                    <c:v>HIP</c:v>
                  </c:pt>
                  <c:pt idx="17">
                    <c:v>Combo</c:v>
                  </c:pt>
                  <c:pt idx="18">
                    <c:v>GHG</c:v>
                  </c:pt>
                </c:lvl>
                <c:lvl>
                  <c:pt idx="0">
                    <c:v>NOx</c:v>
                  </c:pt>
                  <c:pt idx="4">
                    <c:v>.</c:v>
                  </c:pt>
                  <c:pt idx="5">
                    <c:v>PM10</c:v>
                  </c:pt>
                  <c:pt idx="9">
                    <c:v>.</c:v>
                  </c:pt>
                  <c:pt idx="10">
                    <c:v>PM2.5</c:v>
                  </c:pt>
                  <c:pt idx="14">
                    <c:v>.</c:v>
                  </c:pt>
                  <c:pt idx="15">
                    <c:v>SO2</c:v>
                  </c:pt>
                </c:lvl>
              </c:multiLvlStrCache>
            </c:multiLvlStrRef>
          </c:cat>
          <c:val>
            <c:numRef>
              <c:f>'More Emis'!$V$3:$V$21</c:f>
              <c:numCache>
                <c:formatCode>General</c:formatCode>
                <c:ptCount val="19"/>
                <c:pt idx="0">
                  <c:v>5.3742799999999997</c:v>
                </c:pt>
                <c:pt idx="1">
                  <c:v>3.4284299999999996</c:v>
                </c:pt>
                <c:pt idx="2">
                  <c:v>3.4011599999999995</c:v>
                </c:pt>
                <c:pt idx="3">
                  <c:v>4.5476799999999997</c:v>
                </c:pt>
                <c:pt idx="4">
                  <c:v>0</c:v>
                </c:pt>
                <c:pt idx="5">
                  <c:v>1.0712299999999997</c:v>
                </c:pt>
                <c:pt idx="6">
                  <c:v>0.88268000000000002</c:v>
                </c:pt>
                <c:pt idx="7">
                  <c:v>0.87645999999999991</c:v>
                </c:pt>
                <c:pt idx="8">
                  <c:v>1.08918</c:v>
                </c:pt>
                <c:pt idx="9">
                  <c:v>0</c:v>
                </c:pt>
                <c:pt idx="10">
                  <c:v>0.67125000000000001</c:v>
                </c:pt>
                <c:pt idx="11">
                  <c:v>0.57001000000000002</c:v>
                </c:pt>
                <c:pt idx="12">
                  <c:v>0.56299999999999994</c:v>
                </c:pt>
                <c:pt idx="13">
                  <c:v>0.68054999999999999</c:v>
                </c:pt>
                <c:pt idx="14">
                  <c:v>0</c:v>
                </c:pt>
                <c:pt idx="15">
                  <c:v>3.0776999999999997</c:v>
                </c:pt>
                <c:pt idx="16">
                  <c:v>0.87483999999999995</c:v>
                </c:pt>
                <c:pt idx="17">
                  <c:v>0.86125000000000007</c:v>
                </c:pt>
                <c:pt idx="18">
                  <c:v>1.85877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3F-4619-83F8-B86AAB4ED9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90951224"/>
        <c:axId val="590957128"/>
      </c:barChart>
      <c:catAx>
        <c:axId val="590951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957128"/>
        <c:crosses val="autoZero"/>
        <c:auto val="1"/>
        <c:lblAlgn val="ctr"/>
        <c:lblOffset val="100"/>
        <c:noMultiLvlLbl val="0"/>
      </c:catAx>
      <c:valAx>
        <c:axId val="590957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Megatons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951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0.60357</cdr:x>
      <cdr:y>0.49941</cdr:y>
    </cdr:from>
    <cdr:to>
      <cdr:x>0.62401</cdr:x>
      <cdr:y>0.54459</cdr:y>
    </cdr:to>
    <cdr:sp macro="" textlink="">
      <cdr:nvSpPr>
        <cdr:cNvPr id="2" name="Right Brace 1">
          <a:extLst xmlns:a="http://schemas.openxmlformats.org/drawingml/2006/main">
            <a:ext uri="{FF2B5EF4-FFF2-40B4-BE49-F238E27FC236}">
              <a16:creationId xmlns:a16="http://schemas.microsoft.com/office/drawing/2014/main" id="{7D1865E2-99A3-407A-A391-C611B587A82E}"/>
            </a:ext>
          </a:extLst>
        </cdr:cNvPr>
        <cdr:cNvSpPr/>
      </cdr:nvSpPr>
      <cdr:spPr>
        <a:xfrm xmlns:a="http://schemas.openxmlformats.org/drawingml/2006/main">
          <a:off x="4909127" y="2109311"/>
          <a:ext cx="166300" cy="190814"/>
        </a:xfrm>
        <a:prstGeom xmlns:a="http://schemas.openxmlformats.org/drawingml/2006/main" prst="rightBrace">
          <a:avLst/>
        </a:prstGeom>
        <a:ln xmlns:a="http://schemas.openxmlformats.org/drawingml/2006/main" w="28575">
          <a:solidFill>
            <a:schemeClr val="accent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CD3B5-B3A2-479F-AC32-40C996F82EB0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E4D71-1CBD-4053-A361-2337617C0F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F776C-65A4-4BCB-BB32-3130558DF5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Season avg MDA8 ppb</a:t>
            </a:r>
          </a:p>
          <a:p>
            <a:r>
              <a:rPr lang="en-US" dirty="0"/>
              <a:t>Does increase in some cities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F776C-65A4-4BCB-BB32-3130558DF5A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29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GHG damages are already projected to the future and don’t care about location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F776C-65A4-4BCB-BB32-3130558DF5A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314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Similarly, locations of scaled emissions can be improved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F776C-65A4-4BCB-BB32-3130558DF5A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78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strong statements. I suggest to soften the language, something like “Models are useful tools for evaluating health impacts of </a:t>
            </a:r>
            <a:r>
              <a:rPr lang="en-US" dirty="0">
                <a:solidFill>
                  <a:schemeClr val="accent1"/>
                </a:solidFill>
              </a:rPr>
              <a:t>large</a:t>
            </a:r>
            <a:r>
              <a:rPr lang="en-US" dirty="0"/>
              <a:t> emission changes”, or “Modeling is critical …”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F776C-65A4-4BCB-BB32-3130558DF5A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35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Energy more broad than just electricity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F776C-65A4-4BCB-BB32-3130558DF5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20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F776C-65A4-4BCB-BB32-3130558DF5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05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specific policy led to more change in electricity &amp; industry, which you’ll see in AQ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F776C-65A4-4BCB-BB32-3130558DF5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8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we could stop here, or…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F776C-65A4-4BCB-BB32-3130558DF5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23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F776C-65A4-4BCB-BB32-3130558DF5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32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CMAS, it would be useful to provide some details on CMAQ simulation (e.g. version, resolution, base case, etc)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E4D71-1CBD-4053-A361-2337617C0F3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00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all grow-in-place, scale categories: </a:t>
            </a:r>
            <a:r>
              <a:rPr lang="en-US" dirty="0" err="1"/>
              <a:t>elc</a:t>
            </a:r>
            <a:r>
              <a:rPr lang="en-US" dirty="0"/>
              <a:t>: coal, NG, other; TRN mode; </a:t>
            </a:r>
            <a:r>
              <a:rPr lang="en-US" dirty="0" err="1"/>
              <a:t>indust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F776C-65A4-4BCB-BB32-3130558DF5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82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Ug/</a:t>
            </a:r>
            <a:r>
              <a:rPr lang="en-US" dirty="0" err="1"/>
              <a:t>m3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8F776C-65A4-4BCB-BB32-3130558DF5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96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s/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_ord_blanc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68"/>
            <a:ext cx="9143999" cy="6857463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62000" y="1600200"/>
            <a:ext cx="7543800" cy="4724400"/>
          </a:xfrm>
        </p:spPr>
        <p:txBody>
          <a:bodyPr/>
          <a:lstStyle>
            <a:lvl1pPr>
              <a:buClrTx/>
              <a:defRPr/>
            </a:lvl1pPr>
          </a:lstStyle>
          <a:p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0" y="609600"/>
            <a:ext cx="5791200" cy="685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ll Sans M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Gill Sans MT" pitchFamily="34" charset="0"/>
                <a:ea typeface="+mj-ea"/>
                <a:cs typeface="+mj-cs"/>
              </a:rPr>
              <a:t>Title Goes Here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076B14C-0357-40E8-98E6-7E31674C642C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>
          <a:xfrm>
            <a:off x="6858000" y="6356350"/>
            <a:ext cx="2133600" cy="365125"/>
          </a:xfrm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Gill Sans MT" pitchFamily="34" charset="0"/>
              </a:defRPr>
            </a:lvl1pPr>
          </a:lstStyle>
          <a:p>
            <a:fld id="{6D3FAE4D-9488-4B48-8F4A-A56CB5A28A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/New 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_ord_blanc4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68"/>
            <a:ext cx="9143999" cy="6857463"/>
          </a:xfrm>
          <a:prstGeom prst="rect">
            <a:avLst/>
          </a:prstGeom>
        </p:spPr>
      </p:pic>
      <p:sp>
        <p:nvSpPr>
          <p:cNvPr id="5" name="Text Placeholder 1"/>
          <p:cNvSpPr>
            <a:spLocks noGrp="1"/>
          </p:cNvSpPr>
          <p:nvPr userDrawn="1">
            <p:ph type="body" sz="quarter" idx="4294967295" hasCustomPrompt="1"/>
          </p:nvPr>
        </p:nvSpPr>
        <p:spPr>
          <a:xfrm>
            <a:off x="1219200" y="2590800"/>
            <a:ext cx="6705600" cy="2438400"/>
          </a:xfrm>
        </p:spPr>
        <p:txBody>
          <a:bodyPr>
            <a:normAutofit fontScale="92500"/>
          </a:bodyPr>
          <a:lstStyle>
            <a:lvl1pPr>
              <a:defRPr/>
            </a:lvl1pPr>
          </a:lstStyle>
          <a:p>
            <a:pPr marL="0" lvl="0" algn="ctr">
              <a:spcBef>
                <a:spcPts val="0"/>
              </a:spcBef>
              <a:buNone/>
              <a:defRPr/>
            </a:pPr>
            <a:r>
              <a:rPr lang="en-US" sz="4800" b="1" i="0" dirty="0">
                <a:solidFill>
                  <a:schemeClr val="accent3">
                    <a:lumMod val="75000"/>
                  </a:schemeClr>
                </a:solidFill>
                <a:latin typeface="Gill Sans MT" pitchFamily="34" charset="0"/>
              </a:rPr>
              <a:t>Title</a:t>
            </a:r>
            <a:br>
              <a:rPr lang="en-US" sz="8800" b="1" i="0" dirty="0">
                <a:solidFill>
                  <a:schemeClr val="accent3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3200" b="1" i="0" dirty="0">
                <a:solidFill>
                  <a:schemeClr val="tx1"/>
                </a:solidFill>
                <a:latin typeface="Gill Sans MT" pitchFamily="34" charset="0"/>
              </a:rPr>
              <a:t>Presenter's</a:t>
            </a:r>
            <a:r>
              <a:rPr lang="en-US" b="1" dirty="0">
                <a:latin typeface="Gill Sans MT" pitchFamily="34" charset="0"/>
              </a:rPr>
              <a:t> Name</a:t>
            </a:r>
            <a:br>
              <a:rPr lang="en-US" sz="5400" b="1" dirty="0">
                <a:latin typeface="Gill Sans MT" pitchFamily="34" charset="0"/>
              </a:rPr>
            </a:br>
            <a:r>
              <a:rPr lang="en-US" sz="2000" b="0" dirty="0">
                <a:latin typeface="Gill Sans MT" pitchFamily="34" charset="0"/>
              </a:rPr>
              <a:t>Presenter’s Title</a:t>
            </a:r>
            <a:endParaRPr lang="en-US" sz="2000" dirty="0">
              <a:latin typeface="Gill Sans MT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B14C-0357-40E8-98E6-7E31674C642C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438400" cy="365125"/>
          </a:xfrm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Gill Sans MT" pitchFamily="34" charset="0"/>
              </a:defRPr>
            </a:lvl1pPr>
          </a:lstStyle>
          <a:p>
            <a:fld id="{6D3FAE4D-9488-4B48-8F4A-A56CB5A28A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_ord_blanc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68"/>
            <a:ext cx="9143999" cy="6857463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0" y="609600"/>
            <a:ext cx="5791200" cy="685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ll Sans M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Gill Sans MT" pitchFamily="34" charset="0"/>
                <a:ea typeface="+mj-ea"/>
                <a:cs typeface="+mj-cs"/>
              </a:rPr>
              <a:t>Title Goes Here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6248400" y="1524000"/>
            <a:ext cx="2743200" cy="21336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6248400" y="3886200"/>
            <a:ext cx="2743200" cy="2209800"/>
          </a:xfrm>
        </p:spPr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" y="1447800"/>
            <a:ext cx="5943600" cy="5257800"/>
          </a:xfrm>
        </p:spPr>
        <p:txBody>
          <a:bodyPr>
            <a:normAutofit/>
          </a:bodyPr>
          <a:lstStyle>
            <a:lvl1pPr marL="0"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defRPr sz="1600" b="1" baseline="0">
                <a:latin typeface="Gill Sans MT" pitchFamily="34" charset="0"/>
              </a:defRPr>
            </a:lvl1pPr>
            <a:lvl2pPr>
              <a:defRPr sz="1600" b="1">
                <a:latin typeface="Gill Sans MT" pitchFamily="34" charset="0"/>
              </a:defRPr>
            </a:lvl2pPr>
            <a:lvl3pPr>
              <a:defRPr sz="1600" b="1">
                <a:latin typeface="Gill Sans MT" pitchFamily="34" charset="0"/>
              </a:defRPr>
            </a:lvl3pPr>
            <a:lvl4pPr>
              <a:defRPr sz="1600" b="1">
                <a:latin typeface="Gill Sans MT" pitchFamily="34" charset="0"/>
              </a:defRPr>
            </a:lvl4pPr>
            <a:lvl5pPr>
              <a:defRPr sz="1600" b="1">
                <a:latin typeface="Gill Sans MT" pitchFamily="34" charset="0"/>
              </a:defRPr>
            </a:lvl5pPr>
          </a:lstStyle>
          <a:p>
            <a:pPr lvl="0"/>
            <a:r>
              <a:rPr lang="en-US" dirty="0"/>
              <a:t>Bullet 1</a:t>
            </a:r>
          </a:p>
          <a:p>
            <a:pPr lvl="0"/>
            <a:r>
              <a:rPr lang="en-US" dirty="0"/>
              <a:t>Bullet 2</a:t>
            </a:r>
          </a:p>
          <a:p>
            <a:pPr lvl="0"/>
            <a:r>
              <a:rPr lang="en-US" dirty="0"/>
              <a:t>Bullet 3</a:t>
            </a:r>
          </a:p>
          <a:p>
            <a:pPr lvl="0"/>
            <a:r>
              <a:rPr lang="en-US" dirty="0"/>
              <a:t>Bullet 4</a:t>
            </a:r>
          </a:p>
          <a:p>
            <a:pPr lvl="0"/>
            <a:r>
              <a:rPr lang="en-US" dirty="0"/>
              <a:t>Bullet 5</a:t>
            </a:r>
          </a:p>
          <a:p>
            <a:pPr lvl="0"/>
            <a:r>
              <a:rPr lang="en-US" dirty="0"/>
              <a:t>Bullet 6</a:t>
            </a:r>
          </a:p>
          <a:p>
            <a:pPr lvl="0"/>
            <a:r>
              <a:rPr lang="en-US" dirty="0"/>
              <a:t>Bullet 7</a:t>
            </a:r>
          </a:p>
          <a:p>
            <a:pPr lvl="0"/>
            <a:r>
              <a:rPr lang="en-US" dirty="0"/>
              <a:t>Bullet 8</a:t>
            </a:r>
          </a:p>
          <a:p>
            <a:pPr lvl="0"/>
            <a:r>
              <a:rPr lang="en-US" dirty="0"/>
              <a:t>Bullet 9</a:t>
            </a:r>
          </a:p>
          <a:p>
            <a:pPr lvl="0"/>
            <a:r>
              <a:rPr lang="en-US" dirty="0"/>
              <a:t>Bullet 10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076B14C-0357-40E8-98E6-7E31674C642C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6553200" y="6356350"/>
            <a:ext cx="2438400" cy="365125"/>
          </a:xfrm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Gill Sans MT" pitchFamily="34" charset="0"/>
              </a:defRPr>
            </a:lvl1pPr>
          </a:lstStyle>
          <a:p>
            <a:fld id="{6D3FAE4D-9488-4B48-8F4A-A56CB5A28A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_ord_blanc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68"/>
            <a:ext cx="9143999" cy="6857463"/>
          </a:xfrm>
          <a:prstGeom prst="rect">
            <a:avLst/>
          </a:prstGeom>
        </p:spPr>
      </p:pic>
      <p:sp>
        <p:nvSpPr>
          <p:cNvPr id="11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0" y="609600"/>
            <a:ext cx="5791200" cy="6858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Gill Sans MT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Gill Sans MT" pitchFamily="34" charset="0"/>
                <a:ea typeface="+mj-ea"/>
                <a:cs typeface="+mj-cs"/>
              </a:rPr>
              <a:t>Title Goes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" y="1447800"/>
            <a:ext cx="8839200" cy="4876800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50000"/>
              <a:defRPr sz="1600" b="1">
                <a:latin typeface="Gill Sans MT" pitchFamily="34" charset="0"/>
              </a:defRPr>
            </a:lvl1pPr>
            <a:lvl2pPr>
              <a:defRPr sz="1600" b="1">
                <a:latin typeface="Gill Sans MT" pitchFamily="34" charset="0"/>
              </a:defRPr>
            </a:lvl2pPr>
            <a:lvl3pPr>
              <a:defRPr sz="1600" b="1">
                <a:latin typeface="Gill Sans MT" pitchFamily="34" charset="0"/>
              </a:defRPr>
            </a:lvl3pPr>
            <a:lvl4pPr>
              <a:defRPr sz="1600" b="1">
                <a:latin typeface="Gill Sans MT" pitchFamily="34" charset="0"/>
              </a:defRPr>
            </a:lvl4pPr>
            <a:lvl5pPr>
              <a:defRPr sz="1600" b="1">
                <a:latin typeface="Gill Sans MT" pitchFamily="34" charset="0"/>
              </a:defRPr>
            </a:lvl5pPr>
          </a:lstStyle>
          <a:p>
            <a:pPr lvl="0"/>
            <a:r>
              <a:rPr lang="en-US" dirty="0"/>
              <a:t>Bullet 1</a:t>
            </a:r>
          </a:p>
          <a:p>
            <a:pPr lvl="0"/>
            <a:r>
              <a:rPr lang="en-US" dirty="0"/>
              <a:t>Bullet 2</a:t>
            </a:r>
          </a:p>
          <a:p>
            <a:pPr lvl="0"/>
            <a:r>
              <a:rPr lang="en-US" dirty="0"/>
              <a:t>Bullet 3</a:t>
            </a:r>
          </a:p>
          <a:p>
            <a:pPr lvl="0"/>
            <a:r>
              <a:rPr lang="en-US" dirty="0"/>
              <a:t>Bullet 4</a:t>
            </a:r>
          </a:p>
          <a:p>
            <a:pPr lvl="0"/>
            <a:r>
              <a:rPr lang="en-US" dirty="0"/>
              <a:t>Bullet 5</a:t>
            </a:r>
          </a:p>
          <a:p>
            <a:pPr lvl="0"/>
            <a:r>
              <a:rPr lang="en-US" dirty="0"/>
              <a:t>Bullet 6</a:t>
            </a:r>
          </a:p>
          <a:p>
            <a:pPr lvl="0"/>
            <a:r>
              <a:rPr lang="en-US" dirty="0"/>
              <a:t>Bullet 7</a:t>
            </a:r>
          </a:p>
          <a:p>
            <a:pPr lvl="0"/>
            <a:r>
              <a:rPr lang="en-US" dirty="0"/>
              <a:t>Bullet 8</a:t>
            </a:r>
          </a:p>
          <a:p>
            <a:pPr lvl="0"/>
            <a:r>
              <a:rPr lang="en-US" dirty="0"/>
              <a:t>Bullet 9</a:t>
            </a:r>
          </a:p>
          <a:p>
            <a:pPr lvl="0"/>
            <a:r>
              <a:rPr lang="en-US" dirty="0"/>
              <a:t>Bullet 10</a:t>
            </a:r>
          </a:p>
          <a:p>
            <a:pPr lvl="0"/>
            <a:r>
              <a:rPr lang="en-US" dirty="0"/>
              <a:t>Bullet 11</a:t>
            </a:r>
          </a:p>
          <a:p>
            <a:pPr lvl="0"/>
            <a:r>
              <a:rPr lang="en-US" dirty="0"/>
              <a:t>Bullet 12</a:t>
            </a:r>
          </a:p>
          <a:p>
            <a:pPr lvl="0"/>
            <a:r>
              <a:rPr lang="en-US" dirty="0"/>
              <a:t>Bullet 13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076B14C-0357-40E8-98E6-7E31674C642C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>
          <a:xfrm>
            <a:off x="6553200" y="6356350"/>
            <a:ext cx="2438400" cy="365125"/>
          </a:xfrm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Gill Sans MT" pitchFamily="34" charset="0"/>
              </a:defRPr>
            </a:lvl1pPr>
          </a:lstStyle>
          <a:p>
            <a:fld id="{6D3FAE4D-9488-4B48-8F4A-A56CB5A28A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A94F-4B8B-485D-B522-33D7B5C05E63}" type="datetime1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8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2EA3-4B99-43B7-9312-41E5CDB9B327}" type="datetime1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FF10-D057-4F2F-B78C-88D46BF4509C}" type="datetime1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6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6B14C-0357-40E8-98E6-7E31674C642C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FAE4D-9488-4B48-8F4A-A56CB5A28AF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pp_ord_blanc1.jp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53" r:id="rId3"/>
    <p:sldLayoutId id="2147483654" r:id="rId4"/>
    <p:sldLayoutId id="2147483655" r:id="rId5"/>
    <p:sldLayoutId id="2147483657" r:id="rId6"/>
    <p:sldLayoutId id="2147483658" r:id="rId7"/>
    <p:sldLayoutId id="2147483659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7CC09-B710-4981-BDC8-103B660BF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Comparing </a:t>
            </a:r>
            <a:br>
              <a:rPr lang="en-US" dirty="0"/>
            </a:br>
            <a:r>
              <a:rPr lang="en-US" dirty="0"/>
              <a:t>Projected and Modeled </a:t>
            </a:r>
            <a:br>
              <a:rPr lang="en-US" dirty="0"/>
            </a:br>
            <a:r>
              <a:rPr lang="en-US" dirty="0"/>
              <a:t>Health Benefits of Alternative Energy Futures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C7498-7E34-486B-B045-451DF91421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Kristen E Brown, PhD</a:t>
            </a:r>
          </a:p>
          <a:p>
            <a:r>
              <a:rPr lang="en-US" dirty="0"/>
              <a:t>CMAS conference</a:t>
            </a:r>
          </a:p>
          <a:p>
            <a:r>
              <a:rPr lang="en-US" dirty="0"/>
              <a:t>October 21,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57260-66E4-4D9E-8F4E-4BD72F00F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25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3EA9-1520-4CA0-93E7-C1288263B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sz="2400" dirty="0"/>
              <a:t>3</a:t>
            </a:r>
            <a:r>
              <a:rPr lang="en-US" dirty="0"/>
              <a:t> concentrations (ppb) in 2045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4DA0F8F-81B8-4802-9422-9A1D2FCCA75E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36" r="8814"/>
          <a:stretch/>
        </p:blipFill>
        <p:spPr bwMode="auto">
          <a:xfrm>
            <a:off x="628650" y="2184198"/>
            <a:ext cx="7886700" cy="36341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193D4-1696-423E-9CDD-10C613616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z="1800" smtClean="0"/>
              <a:t>10</a:t>
            </a:fld>
            <a:endParaRPr lang="en-US" sz="18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CEC8C7-F1E5-4299-B5AA-820676266983}"/>
              </a:ext>
            </a:extLst>
          </p:cNvPr>
          <p:cNvSpPr txBox="1"/>
          <p:nvPr/>
        </p:nvSpPr>
        <p:spPr>
          <a:xfrm>
            <a:off x="457826" y="2296571"/>
            <a:ext cx="455001" cy="15388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70</a:t>
            </a:r>
          </a:p>
          <a:p>
            <a:pPr algn="r"/>
            <a:endParaRPr lang="en-US" sz="2000" dirty="0"/>
          </a:p>
          <a:p>
            <a:pPr algn="r"/>
            <a:r>
              <a:rPr lang="en-US" dirty="0"/>
              <a:t>35</a:t>
            </a:r>
          </a:p>
          <a:p>
            <a:pPr algn="r"/>
            <a:endParaRPr lang="en-US" sz="2000" dirty="0"/>
          </a:p>
          <a:p>
            <a:pPr algn="r"/>
            <a:r>
              <a:rPr lang="en-US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9803A1-E877-4B0D-9251-FF71E498CE1B}"/>
              </a:ext>
            </a:extLst>
          </p:cNvPr>
          <p:cNvSpPr txBox="1"/>
          <p:nvPr/>
        </p:nvSpPr>
        <p:spPr>
          <a:xfrm>
            <a:off x="8317211" y="2340564"/>
            <a:ext cx="455001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4</a:t>
            </a:r>
          </a:p>
          <a:p>
            <a:pPr algn="r"/>
            <a:endParaRPr lang="en-US" dirty="0"/>
          </a:p>
          <a:p>
            <a:pPr algn="r"/>
            <a:r>
              <a:rPr lang="en-US" dirty="0"/>
              <a:t>0</a:t>
            </a:r>
          </a:p>
          <a:p>
            <a:pPr algn="r"/>
            <a:endParaRPr lang="en-US" dirty="0"/>
          </a:p>
          <a:p>
            <a:pPr algn="r"/>
            <a:r>
              <a:rPr lang="en-US" dirty="0"/>
              <a:t>-4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785472-A6BF-477B-BA54-B3DDA8E8BC54}"/>
              </a:ext>
            </a:extLst>
          </p:cNvPr>
          <p:cNvSpPr txBox="1"/>
          <p:nvPr/>
        </p:nvSpPr>
        <p:spPr>
          <a:xfrm>
            <a:off x="4724398" y="5736079"/>
            <a:ext cx="33260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Combo - No Fee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88B1BA-2A95-428E-9B2C-AEB49CA3C452}"/>
              </a:ext>
            </a:extLst>
          </p:cNvPr>
          <p:cNvSpPr txBox="1"/>
          <p:nvPr/>
        </p:nvSpPr>
        <p:spPr>
          <a:xfrm>
            <a:off x="1016558" y="5736079"/>
            <a:ext cx="33260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GHG - No Fee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575C1C-9323-493D-A176-E3E3EE094925}"/>
              </a:ext>
            </a:extLst>
          </p:cNvPr>
          <p:cNvSpPr/>
          <p:nvPr/>
        </p:nvSpPr>
        <p:spPr>
          <a:xfrm>
            <a:off x="2090057" y="3991246"/>
            <a:ext cx="5255288" cy="108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A9E3B9-BB12-45BF-8E4F-000359EAC049}"/>
              </a:ext>
            </a:extLst>
          </p:cNvPr>
          <p:cNvSpPr txBox="1"/>
          <p:nvPr/>
        </p:nvSpPr>
        <p:spPr>
          <a:xfrm>
            <a:off x="1195756" y="2055842"/>
            <a:ext cx="33260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 Fee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6CC646-1941-4180-9820-A129192E4454}"/>
              </a:ext>
            </a:extLst>
          </p:cNvPr>
          <p:cNvSpPr txBox="1"/>
          <p:nvPr/>
        </p:nvSpPr>
        <p:spPr>
          <a:xfrm>
            <a:off x="4724398" y="2038046"/>
            <a:ext cx="33260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HIP - No Fee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F8B740-0684-4A80-93E8-841BEB593A77}"/>
              </a:ext>
            </a:extLst>
          </p:cNvPr>
          <p:cNvSpPr txBox="1"/>
          <p:nvPr/>
        </p:nvSpPr>
        <p:spPr>
          <a:xfrm>
            <a:off x="80387" y="6521380"/>
            <a:ext cx="3084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Season avg. MDA8 [ppb]</a:t>
            </a:r>
          </a:p>
        </p:txBody>
      </p:sp>
    </p:spTree>
    <p:extLst>
      <p:ext uri="{BB962C8B-B14F-4D97-AF65-F5344CB8AC3E}">
        <p14:creationId xmlns:p14="http://schemas.microsoft.com/office/powerpoint/2010/main" val="757609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CBABADF-BAC1-42B6-86D2-22D2C56C1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Health Benefits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CF906-BDEF-4350-BD3E-99D468DB0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z="1800" smtClean="0"/>
              <a:t>11</a:t>
            </a:fld>
            <a:endParaRPr lang="en-US" sz="180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BF3BE35-EAD1-44F8-A741-80516D8764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1889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C65B6-046E-44EA-810C-FCBC2D8D7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Differences in Benefit Calculations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767BD4-9761-4AA1-8DF4-C86323D66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4478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Damage Scaled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5207D-1F2B-4E08-925D-2AE021780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254583"/>
            <a:ext cx="3868340" cy="3684588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Assumes marginal changes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2D274F-F2D8-4B6D-AA99-8EC7A237F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4478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Modeling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A3B5E9-AC10-41CD-8AFD-900FF35886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820" y="2254583"/>
            <a:ext cx="4040980" cy="3684588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Captures changing population over time</a:t>
            </a:r>
          </a:p>
          <a:p>
            <a:r>
              <a:rPr lang="en-US" sz="2800" dirty="0"/>
              <a:t>Captures regional variation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E4A621-DCAF-49B8-8021-5A37DA500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z="1800" smtClean="0"/>
              <a:t>12</a:t>
            </a:fld>
            <a:endParaRPr lang="en-US" sz="180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87E66BA-ADAB-42A9-AF70-C300BAD2457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2645" y="3862720"/>
          <a:ext cx="3784747" cy="2858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51991A3-3DDA-43B3-9E93-5A7F0E135A3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961211" y="405702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013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8" grpId="1">
        <p:bldAsOne/>
      </p:bldGraphic>
      <p:bldGraphic spid="10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B536BE1-772A-4123-A1C1-BCF7CA29C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Benefit Analysis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AB559D9C-D59A-4665-B422-55F7E0FC6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z="1800" smtClean="0"/>
              <a:t>13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41EA756-B83C-4A44-9DE5-E0AD47FD7B2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28650" y="1359693"/>
          <a:ext cx="7886699" cy="4996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291BB97-40F5-4046-9FB5-81A94F05D43E}"/>
              </a:ext>
            </a:extLst>
          </p:cNvPr>
          <p:cNvCxnSpPr>
            <a:cxnSpLocks/>
          </p:cNvCxnSpPr>
          <p:nvPr/>
        </p:nvCxnSpPr>
        <p:spPr>
          <a:xfrm>
            <a:off x="6785424" y="1536700"/>
            <a:ext cx="0" cy="436168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295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01B3C4B-F29F-416F-BCFE-76D693D93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needs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6F0D027-A04A-4939-8797-0061128BA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3933"/>
            <a:ext cx="7886700" cy="4351338"/>
          </a:xfrm>
        </p:spPr>
        <p:txBody>
          <a:bodyPr/>
          <a:lstStyle/>
          <a:p>
            <a:r>
              <a:rPr lang="en-US" dirty="0"/>
              <a:t>Better characterization of upstream emissions locations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CC849E1-6733-42C8-97AA-5385C5B3AC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2570480"/>
              </p:ext>
            </p:extLst>
          </p:nvPr>
        </p:nvGraphicFramePr>
        <p:xfrm>
          <a:off x="381837" y="2391509"/>
          <a:ext cx="8133513" cy="4223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627FB34-3128-476E-B106-394C3A47F7AB}"/>
              </a:ext>
            </a:extLst>
          </p:cNvPr>
          <p:cNvSpPr txBox="1"/>
          <p:nvPr/>
        </p:nvSpPr>
        <p:spPr>
          <a:xfrm>
            <a:off x="4411225" y="2934119"/>
            <a:ext cx="25422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</a:rPr>
              <a:t>We can’t capture this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45773B-092A-463C-BBC8-25C1A1A00903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421590" y="3334229"/>
            <a:ext cx="260752" cy="1237771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FF9B4BF-DBFB-4A07-8B32-A68632BD4A04}"/>
              </a:ext>
            </a:extLst>
          </p:cNvPr>
          <p:cNvCxnSpPr>
            <a:cxnSpLocks/>
            <a:stCxn id="11" idx="2"/>
            <a:endCxn id="16" idx="1"/>
          </p:cNvCxnSpPr>
          <p:nvPr/>
        </p:nvCxnSpPr>
        <p:spPr>
          <a:xfrm flipH="1">
            <a:off x="3587262" y="3334229"/>
            <a:ext cx="2095080" cy="1006995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Brace 15">
            <a:extLst>
              <a:ext uri="{FF2B5EF4-FFF2-40B4-BE49-F238E27FC236}">
                <a16:creationId xmlns:a16="http://schemas.microsoft.com/office/drawing/2014/main" id="{7D1865E2-99A3-407A-A391-C611B587A82E}"/>
              </a:ext>
            </a:extLst>
          </p:cNvPr>
          <p:cNvSpPr/>
          <p:nvPr/>
        </p:nvSpPr>
        <p:spPr>
          <a:xfrm>
            <a:off x="3420962" y="3990814"/>
            <a:ext cx="166300" cy="700820"/>
          </a:xfrm>
          <a:prstGeom prst="rightBrac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0573A1C1-7107-45B3-9270-88EE96C51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z="1800" smtClean="0"/>
              <a:t>14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36460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09E6E-549A-4197-A5D2-12380A085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CC98B-F95A-4FDB-9E06-FEFB6DE26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Models</a:t>
            </a:r>
            <a:r>
              <a:rPr lang="en-US" dirty="0"/>
              <a:t> are useful tools for evaluating health impacts of </a:t>
            </a:r>
            <a:r>
              <a:rPr lang="en-US" dirty="0">
                <a:solidFill>
                  <a:schemeClr val="accent1"/>
                </a:solidFill>
              </a:rPr>
              <a:t>large</a:t>
            </a:r>
            <a:r>
              <a:rPr lang="en-US" dirty="0"/>
              <a:t> emission changes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/>
              <a:t>Consider </a:t>
            </a:r>
            <a:r>
              <a:rPr lang="en-US" dirty="0">
                <a:solidFill>
                  <a:schemeClr val="accent1"/>
                </a:solidFill>
              </a:rPr>
              <a:t>population</a:t>
            </a:r>
            <a:r>
              <a:rPr lang="en-US" dirty="0"/>
              <a:t> changes when evaluating future health effects</a:t>
            </a:r>
          </a:p>
          <a:p>
            <a:r>
              <a:rPr lang="en-US" dirty="0"/>
              <a:t>Evaluating health </a:t>
            </a:r>
            <a:r>
              <a:rPr lang="en-US"/>
              <a:t>impacts is improved with </a:t>
            </a:r>
            <a:r>
              <a:rPr lang="en-US" dirty="0"/>
              <a:t>knowledge of the </a:t>
            </a:r>
            <a:r>
              <a:rPr lang="en-US" dirty="0">
                <a:solidFill>
                  <a:schemeClr val="accent1"/>
                </a:solidFill>
              </a:rPr>
              <a:t>location </a:t>
            </a:r>
            <a:r>
              <a:rPr lang="en-US" dirty="0"/>
              <a:t>of affected emissions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3E89CE-F55E-4571-9EC5-4C904B3EA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z="1800" smtClean="0"/>
              <a:t>15</a:t>
            </a:fld>
            <a:endParaRPr lang="en-US" sz="18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8E0D65-D0B9-4BCA-82D1-F0F3CF1633A3}"/>
              </a:ext>
            </a:extLst>
          </p:cNvPr>
          <p:cNvSpPr txBox="1"/>
          <p:nvPr/>
        </p:nvSpPr>
        <p:spPr>
          <a:xfrm>
            <a:off x="502418" y="5934670"/>
            <a:ext cx="7498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Disclaimer: </a:t>
            </a:r>
            <a:r>
              <a:rPr lang="en-US" i="1" dirty="0"/>
              <a:t>The views expressed in this presentation are those of the author and do not necessarily reflect the views or policies of the U.S. Environmental Protection Agency.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ED7093-A83C-4551-A397-28CE50AB289E}"/>
              </a:ext>
            </a:extLst>
          </p:cNvPr>
          <p:cNvSpPr txBox="1"/>
          <p:nvPr/>
        </p:nvSpPr>
        <p:spPr>
          <a:xfrm>
            <a:off x="4561490" y="5227295"/>
            <a:ext cx="3779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Brown.Kristen@EPA.gov</a:t>
            </a:r>
          </a:p>
        </p:txBody>
      </p:sp>
    </p:spTree>
    <p:extLst>
      <p:ext uri="{BB962C8B-B14F-4D97-AF65-F5344CB8AC3E}">
        <p14:creationId xmlns:p14="http://schemas.microsoft.com/office/powerpoint/2010/main" val="902767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42E7B-3D8E-477D-BD4C-FA476AFC8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49678-34D7-4F90-BA1A-7FA26D978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z="1800" smtClean="0"/>
              <a:t>2</a:t>
            </a:fld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69E22E-B37F-4DDC-89B1-A710753DB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Energy use produces a lot of emissions so we want to:</a:t>
            </a:r>
          </a:p>
          <a:p>
            <a:r>
              <a:rPr lang="en-US" dirty="0"/>
              <a:t>Calculate benefits of emissions reductions</a:t>
            </a:r>
          </a:p>
          <a:p>
            <a:r>
              <a:rPr lang="en-US" dirty="0"/>
              <a:t>Analyze potential future outcomes</a:t>
            </a:r>
          </a:p>
          <a:p>
            <a:r>
              <a:rPr lang="en-US" dirty="0"/>
              <a:t>Determine which calculation method is best suited for 2045 analysis</a:t>
            </a:r>
          </a:p>
        </p:txBody>
      </p:sp>
    </p:spTree>
    <p:extLst>
      <p:ext uri="{BB962C8B-B14F-4D97-AF65-F5344CB8AC3E}">
        <p14:creationId xmlns:p14="http://schemas.microsoft.com/office/powerpoint/2010/main" val="176252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E51AF-DF53-4D4A-9CD9-14C97D705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Futures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0941C-94AE-4B88-8671-77E9D3617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55770"/>
            <a:ext cx="7886700" cy="4351338"/>
          </a:xfrm>
        </p:spPr>
        <p:txBody>
          <a:bodyPr/>
          <a:lstStyle/>
          <a:p>
            <a:r>
              <a:rPr lang="en-US" dirty="0"/>
              <a:t>Modeled four future energy scenarios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No Fee</a:t>
            </a:r>
            <a:r>
              <a:rPr lang="en-US" dirty="0"/>
              <a:t> -- Business as Usual 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HIP</a:t>
            </a:r>
            <a:r>
              <a:rPr lang="en-US" dirty="0"/>
              <a:t> -- Fees targeting criteria pollutants 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GHG</a:t>
            </a:r>
            <a:r>
              <a:rPr lang="en-US" dirty="0"/>
              <a:t> -- Fees targeting GHGs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Combo</a:t>
            </a:r>
            <a:r>
              <a:rPr lang="en-US" dirty="0"/>
              <a:t> -- Fees targeting criteria pollutants </a:t>
            </a:r>
            <a:r>
              <a:rPr lang="en-US" u="sng" dirty="0"/>
              <a:t>and</a:t>
            </a:r>
            <a:r>
              <a:rPr lang="en-US" dirty="0"/>
              <a:t> GHGs</a:t>
            </a:r>
          </a:p>
          <a:p>
            <a:r>
              <a:rPr lang="en-US" dirty="0"/>
              <a:t>Results for </a:t>
            </a:r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2045</a:t>
            </a:r>
            <a:r>
              <a:rPr lang="en-US" dirty="0"/>
              <a:t> are analyzed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405A3-084C-41BF-874D-14CEFC98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z="1800" smtClean="0"/>
              <a:t>3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9358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FF6C6-D7B0-4AD8-B5CD-661E427E0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Emissions in 2045 in Each Scenario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81ACE6-8728-4EA0-B9CE-CBDFE4C29B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248917"/>
              </p:ext>
            </p:extLst>
          </p:nvPr>
        </p:nvGraphicFramePr>
        <p:xfrm>
          <a:off x="542611" y="1336432"/>
          <a:ext cx="7972739" cy="5345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C41769-24A6-4B2F-A75B-536754FCC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z="1800" smtClean="0"/>
              <a:t>4</a:t>
            </a:fld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4545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62CC6-AC0E-4878-9C1B-931EF559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52284-E1BF-4FDA-910C-81A5D906B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z="1800" smtClean="0"/>
              <a:t>5</a:t>
            </a:fld>
            <a:endParaRPr lang="en-US" sz="18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D3FDA9-EC57-4F10-B964-9C47D1E78554}"/>
              </a:ext>
            </a:extLst>
          </p:cNvPr>
          <p:cNvSpPr txBox="1"/>
          <p:nvPr/>
        </p:nvSpPr>
        <p:spPr>
          <a:xfrm>
            <a:off x="628650" y="2425332"/>
            <a:ext cx="16881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Health Benefits</a:t>
            </a:r>
          </a:p>
        </p:txBody>
      </p:sp>
      <p:sp>
        <p:nvSpPr>
          <p:cNvPr id="6" name="Equals 5">
            <a:extLst>
              <a:ext uri="{FF2B5EF4-FFF2-40B4-BE49-F238E27FC236}">
                <a16:creationId xmlns:a16="http://schemas.microsoft.com/office/drawing/2014/main" id="{445B689B-7EBD-4A15-AC9F-913806950745}"/>
              </a:ext>
            </a:extLst>
          </p:cNvPr>
          <p:cNvSpPr/>
          <p:nvPr/>
        </p:nvSpPr>
        <p:spPr>
          <a:xfrm>
            <a:off x="2409404" y="2515769"/>
            <a:ext cx="856310" cy="77850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E8868BCF-DCA5-481D-BFA7-BF9B0893B33B}"/>
              </a:ext>
            </a:extLst>
          </p:cNvPr>
          <p:cNvSpPr/>
          <p:nvPr/>
        </p:nvSpPr>
        <p:spPr>
          <a:xfrm>
            <a:off x="5689566" y="2366952"/>
            <a:ext cx="864158" cy="107086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34F377-668D-4744-99BD-3767900829E8}"/>
              </a:ext>
            </a:extLst>
          </p:cNvPr>
          <p:cNvSpPr txBox="1"/>
          <p:nvPr/>
        </p:nvSpPr>
        <p:spPr>
          <a:xfrm>
            <a:off x="3727938" y="2425332"/>
            <a:ext cx="16881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Emissions Changes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67F4E8-F3E4-40B3-8753-47E2EAD3ED5A}"/>
              </a:ext>
            </a:extLst>
          </p:cNvPr>
          <p:cNvSpPr txBox="1"/>
          <p:nvPr/>
        </p:nvSpPr>
        <p:spPr>
          <a:xfrm>
            <a:off x="6827227" y="2425332"/>
            <a:ext cx="16881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Marginal Damages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0E526C-E1DA-4DDE-A740-6B0948665DB4}"/>
              </a:ext>
            </a:extLst>
          </p:cNvPr>
          <p:cNvSpPr txBox="1"/>
          <p:nvPr/>
        </p:nvSpPr>
        <p:spPr>
          <a:xfrm>
            <a:off x="3657600" y="3379439"/>
            <a:ext cx="1758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Tons in MARKAL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355A75-7ADF-4295-98EC-E1F36FC66C78}"/>
              </a:ext>
            </a:extLst>
          </p:cNvPr>
          <p:cNvSpPr txBox="1"/>
          <p:nvPr/>
        </p:nvSpPr>
        <p:spPr>
          <a:xfrm>
            <a:off x="6756888" y="3379439"/>
            <a:ext cx="17584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$/ton from Fann et al. (2012)</a:t>
            </a:r>
          </a:p>
        </p:txBody>
      </p:sp>
    </p:spTree>
    <p:extLst>
      <p:ext uri="{BB962C8B-B14F-4D97-AF65-F5344CB8AC3E}">
        <p14:creationId xmlns:p14="http://schemas.microsoft.com/office/powerpoint/2010/main" val="351229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62CC6-AC0E-4878-9C1B-931EF559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Health Benefits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52284-E1BF-4FDA-910C-81A5D906B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z="1800" smtClean="0"/>
              <a:t>6</a:t>
            </a:fld>
            <a:endParaRPr lang="en-US" sz="18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D3FDA9-EC57-4F10-B964-9C47D1E78554}"/>
              </a:ext>
            </a:extLst>
          </p:cNvPr>
          <p:cNvSpPr txBox="1"/>
          <p:nvPr/>
        </p:nvSpPr>
        <p:spPr>
          <a:xfrm>
            <a:off x="628650" y="2442556"/>
            <a:ext cx="16881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Health Benefits</a:t>
            </a:r>
          </a:p>
        </p:txBody>
      </p:sp>
      <p:sp>
        <p:nvSpPr>
          <p:cNvPr id="6" name="Equals 5">
            <a:extLst>
              <a:ext uri="{FF2B5EF4-FFF2-40B4-BE49-F238E27FC236}">
                <a16:creationId xmlns:a16="http://schemas.microsoft.com/office/drawing/2014/main" id="{445B689B-7EBD-4A15-AC9F-913806950745}"/>
              </a:ext>
            </a:extLst>
          </p:cNvPr>
          <p:cNvSpPr/>
          <p:nvPr/>
        </p:nvSpPr>
        <p:spPr>
          <a:xfrm>
            <a:off x="2409404" y="2515769"/>
            <a:ext cx="856310" cy="778504"/>
          </a:xfrm>
          <a:prstGeom prst="mathEqual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E8868BCF-DCA5-481D-BFA7-BF9B0893B33B}"/>
              </a:ext>
            </a:extLst>
          </p:cNvPr>
          <p:cNvSpPr/>
          <p:nvPr/>
        </p:nvSpPr>
        <p:spPr>
          <a:xfrm>
            <a:off x="5689566" y="2366952"/>
            <a:ext cx="864158" cy="1070866"/>
          </a:xfrm>
          <a:prstGeom prst="mathMultiply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34F377-668D-4744-99BD-3767900829E8}"/>
              </a:ext>
            </a:extLst>
          </p:cNvPr>
          <p:cNvSpPr txBox="1"/>
          <p:nvPr/>
        </p:nvSpPr>
        <p:spPr>
          <a:xfrm>
            <a:off x="3727938" y="2425332"/>
            <a:ext cx="16881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Emissions Changes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67F4E8-F3E4-40B3-8753-47E2EAD3ED5A}"/>
              </a:ext>
            </a:extLst>
          </p:cNvPr>
          <p:cNvSpPr txBox="1"/>
          <p:nvPr/>
        </p:nvSpPr>
        <p:spPr>
          <a:xfrm>
            <a:off x="6827227" y="2425332"/>
            <a:ext cx="16881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Marginal Damages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D71CF1-C6F1-4984-8276-8DC8DB0C49F5}"/>
              </a:ext>
            </a:extLst>
          </p:cNvPr>
          <p:cNvSpPr txBox="1"/>
          <p:nvPr/>
        </p:nvSpPr>
        <p:spPr>
          <a:xfrm>
            <a:off x="628650" y="4148532"/>
            <a:ext cx="16881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Health Benefits</a:t>
            </a:r>
          </a:p>
        </p:txBody>
      </p:sp>
      <p:sp>
        <p:nvSpPr>
          <p:cNvPr id="13" name="Equals 12">
            <a:extLst>
              <a:ext uri="{FF2B5EF4-FFF2-40B4-BE49-F238E27FC236}">
                <a16:creationId xmlns:a16="http://schemas.microsoft.com/office/drawing/2014/main" id="{E7C3EE2C-CC35-4C30-B8C6-3CBE168324DD}"/>
              </a:ext>
            </a:extLst>
          </p:cNvPr>
          <p:cNvSpPr/>
          <p:nvPr/>
        </p:nvSpPr>
        <p:spPr>
          <a:xfrm>
            <a:off x="2409404" y="4236332"/>
            <a:ext cx="856310" cy="77850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C3A25F90-62B3-4C2D-B705-3F82E36CD42D}"/>
              </a:ext>
            </a:extLst>
          </p:cNvPr>
          <p:cNvSpPr/>
          <p:nvPr/>
        </p:nvSpPr>
        <p:spPr>
          <a:xfrm>
            <a:off x="5689566" y="4090151"/>
            <a:ext cx="864158" cy="107086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E78DE1-F6A4-400B-90F8-664881693C9F}"/>
              </a:ext>
            </a:extLst>
          </p:cNvPr>
          <p:cNvSpPr txBox="1"/>
          <p:nvPr/>
        </p:nvSpPr>
        <p:spPr>
          <a:xfrm>
            <a:off x="3443131" y="4148531"/>
            <a:ext cx="23312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Concentration Changes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95CF16-ECCA-4B78-944D-679682915CAF}"/>
              </a:ext>
            </a:extLst>
          </p:cNvPr>
          <p:cNvSpPr txBox="1"/>
          <p:nvPr/>
        </p:nvSpPr>
        <p:spPr>
          <a:xfrm>
            <a:off x="6638509" y="4114080"/>
            <a:ext cx="24238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Health Impact Function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093691-5338-476E-BBD1-471EEED9E28B}"/>
              </a:ext>
            </a:extLst>
          </p:cNvPr>
          <p:cNvSpPr txBox="1"/>
          <p:nvPr/>
        </p:nvSpPr>
        <p:spPr>
          <a:xfrm>
            <a:off x="3443131" y="5102638"/>
            <a:ext cx="2161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CMAQ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3F3B47-6D54-4748-A0DA-C14ABFBC1FC0}"/>
              </a:ext>
            </a:extLst>
          </p:cNvPr>
          <p:cNvSpPr txBox="1"/>
          <p:nvPr/>
        </p:nvSpPr>
        <p:spPr>
          <a:xfrm>
            <a:off x="6731139" y="5068187"/>
            <a:ext cx="2161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chemeClr val="accent1"/>
                </a:solidFill>
              </a:rPr>
              <a:t>BenMAP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D18B03-B7BA-4E8D-9C2A-F5B22B40A004}"/>
              </a:ext>
            </a:extLst>
          </p:cNvPr>
          <p:cNvSpPr txBox="1"/>
          <p:nvPr/>
        </p:nvSpPr>
        <p:spPr>
          <a:xfrm>
            <a:off x="2274380" y="2052493"/>
            <a:ext cx="1126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Damage Scaled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4125B14-1CAE-4A83-9035-5A13BEF2AB73}"/>
              </a:ext>
            </a:extLst>
          </p:cNvPr>
          <p:cNvSpPr txBox="1"/>
          <p:nvPr/>
        </p:nvSpPr>
        <p:spPr>
          <a:xfrm>
            <a:off x="2274380" y="4039925"/>
            <a:ext cx="1126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Modeled</a:t>
            </a:r>
          </a:p>
        </p:txBody>
      </p:sp>
    </p:spTree>
    <p:extLst>
      <p:ext uri="{BB962C8B-B14F-4D97-AF65-F5344CB8AC3E}">
        <p14:creationId xmlns:p14="http://schemas.microsoft.com/office/powerpoint/2010/main" val="194244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 animBg="1"/>
      <p:bldP spid="15" grpId="0"/>
      <p:bldP spid="16" grpId="0"/>
      <p:bldP spid="3" grpId="0"/>
      <p:bldP spid="17" grpId="0"/>
      <p:bldP spid="10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CE55C-875C-4394-9670-533E15712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CMAQ 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DCCCD-110F-4A88-8E1A-06C1B6307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CMAQ v5.2</a:t>
            </a:r>
          </a:p>
          <a:p>
            <a:r>
              <a:rPr lang="en-US" dirty="0"/>
              <a:t>Anthropogenic emissions: 2011 NEI v2</a:t>
            </a:r>
          </a:p>
          <a:p>
            <a:r>
              <a:rPr lang="en-US" dirty="0"/>
              <a:t>12 km resolution</a:t>
            </a:r>
          </a:p>
          <a:p>
            <a:r>
              <a:rPr lang="en-US" dirty="0"/>
              <a:t>Year-long simulation</a:t>
            </a:r>
          </a:p>
          <a:p>
            <a:r>
              <a:rPr lang="en-US" dirty="0"/>
              <a:t>2011 meteorology from WRF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234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6D21-2F37-41AA-A0E9-7067A743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Emissions Scaling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7A32F1-BE6A-41E1-AE46-56ABF9472B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577591"/>
                <a:ext cx="7886700" cy="459937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Projected emissions</a:t>
                </a:r>
              </a:p>
              <a:p>
                <a:endParaRPr lang="en-US" sz="1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2011 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𝑁𝐸𝐼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×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2045 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𝑚𝑜𝑑𝑒𝑙𝑒𝑑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2010 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𝑚𝑜𝑑𝑒𝑙𝑒𝑑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𝑃𝑟𝑜𝑗𝑒𝑐𝑡𝑒𝑑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Scaled separately for each of:</a:t>
                </a:r>
              </a:p>
              <a:p>
                <a:pPr lvl="1"/>
                <a:r>
                  <a:rPr lang="en-US" dirty="0"/>
                  <a:t>4 Scenarios</a:t>
                </a:r>
              </a:p>
              <a:p>
                <a:pPr lvl="1"/>
                <a:r>
                  <a:rPr lang="en-US" dirty="0"/>
                  <a:t>9 Geographic Regions (Census divisions)</a:t>
                </a:r>
              </a:p>
              <a:p>
                <a:pPr lvl="1"/>
                <a:r>
                  <a:rPr lang="en-US" dirty="0"/>
                  <a:t>5 Pollutants: NO</a:t>
                </a:r>
                <a:r>
                  <a:rPr lang="en-US" sz="1800" dirty="0"/>
                  <a:t>x</a:t>
                </a:r>
                <a:r>
                  <a:rPr lang="en-US" dirty="0"/>
                  <a:t>, CO, SO</a:t>
                </a:r>
                <a:r>
                  <a:rPr lang="en-US" sz="1600" dirty="0"/>
                  <a:t>2</a:t>
                </a:r>
                <a:r>
                  <a:rPr lang="en-US" dirty="0"/>
                  <a:t>, VOC, PM</a:t>
                </a:r>
                <a:r>
                  <a:rPr lang="en-US" sz="1600" dirty="0"/>
                  <a:t>2.5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7A32F1-BE6A-41E1-AE46-56ABF9472B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577591"/>
                <a:ext cx="7886700" cy="4599372"/>
              </a:xfrm>
              <a:blipFill>
                <a:blip r:embed="rId3"/>
                <a:stretch>
                  <a:fillRect l="-1546" t="-2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3413F7-BF30-41CD-99CF-EC325DB22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z="1800" smtClean="0"/>
              <a:t>8</a:t>
            </a:fld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B11626-F887-4B72-AB64-E614446D62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5820" y="2962411"/>
            <a:ext cx="3548180" cy="282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832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9C30F-E1EB-4E83-81CE-93B0C4641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PM</a:t>
            </a:r>
            <a:r>
              <a:rPr lang="en-US" sz="2800" dirty="0"/>
              <a:t>2.5</a:t>
            </a:r>
            <a:r>
              <a:rPr lang="en-US" dirty="0"/>
              <a:t> concentrations (µg/m³) in 2045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F538EA3-0DFE-4F88-B7D9-20CFC3B7BE2B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93" r="9439"/>
          <a:stretch/>
        </p:blipFill>
        <p:spPr bwMode="auto">
          <a:xfrm>
            <a:off x="628650" y="2148116"/>
            <a:ext cx="7886700" cy="37063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80B884-5DB3-4792-9B78-0CD066E62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9477-F027-49F3-BC0B-17FCC1EED3E8}" type="slidenum">
              <a:rPr lang="en-US" sz="1800" smtClean="0"/>
              <a:t>9</a:t>
            </a:fld>
            <a:endParaRPr lang="en-US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922694-A7B2-4492-A0C8-4DE0C72E3FB7}"/>
              </a:ext>
            </a:extLst>
          </p:cNvPr>
          <p:cNvSpPr txBox="1"/>
          <p:nvPr/>
        </p:nvSpPr>
        <p:spPr>
          <a:xfrm>
            <a:off x="1195756" y="2055842"/>
            <a:ext cx="33260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 Fee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B6CF63-8A0E-4DA8-8E51-C54D4E7126E9}"/>
              </a:ext>
            </a:extLst>
          </p:cNvPr>
          <p:cNvSpPr txBox="1"/>
          <p:nvPr/>
        </p:nvSpPr>
        <p:spPr>
          <a:xfrm>
            <a:off x="4724398" y="5736079"/>
            <a:ext cx="33260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Combo - No Fee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347999-13CA-4015-BD66-83DAFA9AB3C3}"/>
              </a:ext>
            </a:extLst>
          </p:cNvPr>
          <p:cNvSpPr txBox="1"/>
          <p:nvPr/>
        </p:nvSpPr>
        <p:spPr>
          <a:xfrm>
            <a:off x="1016558" y="5736079"/>
            <a:ext cx="33260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GHG - No Fee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799C59-C403-4857-B50E-337C16776C00}"/>
              </a:ext>
            </a:extLst>
          </p:cNvPr>
          <p:cNvSpPr txBox="1"/>
          <p:nvPr/>
        </p:nvSpPr>
        <p:spPr>
          <a:xfrm>
            <a:off x="4724398" y="2007902"/>
            <a:ext cx="33260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HIP - No Fee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9FF549-B110-49BC-A63B-2C9549A596EC}"/>
              </a:ext>
            </a:extLst>
          </p:cNvPr>
          <p:cNvSpPr/>
          <p:nvPr/>
        </p:nvSpPr>
        <p:spPr>
          <a:xfrm>
            <a:off x="2090057" y="3991246"/>
            <a:ext cx="5255288" cy="108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08E8F7-DF07-42C6-9390-1A31BB768BE3}"/>
              </a:ext>
            </a:extLst>
          </p:cNvPr>
          <p:cNvSpPr txBox="1"/>
          <p:nvPr/>
        </p:nvSpPr>
        <p:spPr>
          <a:xfrm>
            <a:off x="8357403" y="2340564"/>
            <a:ext cx="455001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2</a:t>
            </a:r>
          </a:p>
          <a:p>
            <a:pPr algn="r"/>
            <a:endParaRPr lang="en-US" dirty="0"/>
          </a:p>
          <a:p>
            <a:pPr algn="r"/>
            <a:r>
              <a:rPr lang="en-US" dirty="0"/>
              <a:t>0</a:t>
            </a:r>
          </a:p>
          <a:p>
            <a:pPr algn="r"/>
            <a:endParaRPr lang="en-US" dirty="0"/>
          </a:p>
          <a:p>
            <a:pPr algn="r"/>
            <a:r>
              <a:rPr lang="en-US" dirty="0"/>
              <a:t>-2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DDF923-7C78-40A7-A48F-00E243FF567E}"/>
              </a:ext>
            </a:extLst>
          </p:cNvPr>
          <p:cNvSpPr txBox="1"/>
          <p:nvPr/>
        </p:nvSpPr>
        <p:spPr>
          <a:xfrm>
            <a:off x="403609" y="2240508"/>
            <a:ext cx="455001" cy="16619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10</a:t>
            </a:r>
          </a:p>
          <a:p>
            <a:pPr algn="r"/>
            <a:endParaRPr lang="en-US" sz="2400" dirty="0"/>
          </a:p>
          <a:p>
            <a:pPr algn="r"/>
            <a:r>
              <a:rPr lang="en-US" dirty="0"/>
              <a:t>5</a:t>
            </a:r>
          </a:p>
          <a:p>
            <a:pPr algn="r"/>
            <a:endParaRPr lang="en-US" sz="2400" dirty="0"/>
          </a:p>
          <a:p>
            <a:pPr algn="r"/>
            <a:r>
              <a:rPr lang="en-US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398331247"/>
      </p:ext>
    </p:extLst>
  </p:cSld>
  <p:clrMapOvr>
    <a:masterClrMapping/>
  </p:clrMapOvr>
</p:sld>
</file>

<file path=ppt/theme/theme1.xml><?xml version="1.0" encoding="utf-8"?>
<a:theme xmlns:a="http://schemas.openxmlformats.org/drawingml/2006/main" name="Completely Blan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2819</TotalTime>
  <Words>551</Words>
  <Application>Microsoft Office PowerPoint</Application>
  <PresentationFormat>On-screen Show (4:3)</PresentationFormat>
  <Paragraphs>146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Gill Sans MT</vt:lpstr>
      <vt:lpstr>Completely Blanc</vt:lpstr>
      <vt:lpstr>Comparing  Projected and Modeled  Health Benefits of Alternative Energy Futures</vt:lpstr>
      <vt:lpstr>Objectives</vt:lpstr>
      <vt:lpstr>Energy Futures</vt:lpstr>
      <vt:lpstr>Emissions in 2045 in Each Scenario</vt:lpstr>
      <vt:lpstr>Expectations</vt:lpstr>
      <vt:lpstr>Calculating Health Benefits</vt:lpstr>
      <vt:lpstr>CMAQ simulation</vt:lpstr>
      <vt:lpstr>Emissions Scaling</vt:lpstr>
      <vt:lpstr>PM2.5 concentrations (µg/m³) in 2045</vt:lpstr>
      <vt:lpstr>O3 concentrations (ppb) in 2045</vt:lpstr>
      <vt:lpstr>Comparison of Health Benefits</vt:lpstr>
      <vt:lpstr>Differences in Benefit Calculations</vt:lpstr>
      <vt:lpstr>Cost Benefit Analysis</vt:lpstr>
      <vt:lpstr>Future needs</vt:lpstr>
      <vt:lpstr>Conclusions</vt:lpstr>
    </vt:vector>
  </TitlesOfParts>
  <Company>US-EPA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newuser</dc:creator>
  <cp:lastModifiedBy>Brown, Kristen</cp:lastModifiedBy>
  <cp:revision>234</cp:revision>
  <dcterms:created xsi:type="dcterms:W3CDTF">2013-09-27T18:09:44Z</dcterms:created>
  <dcterms:modified xsi:type="dcterms:W3CDTF">2019-10-16T20:45:01Z</dcterms:modified>
</cp:coreProperties>
</file>