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0" r:id="rId1"/>
    <p:sldMasterId id="2147483711" r:id="rId2"/>
    <p:sldMasterId id="2147483712" r:id="rId3"/>
    <p:sldMasterId id="2147483714" r:id="rId4"/>
    <p:sldMasterId id="2147483715" r:id="rId5"/>
    <p:sldMasterId id="2147483716" r:id="rId6"/>
  </p:sldMasterIdLst>
  <p:notesMasterIdLst>
    <p:notesMasterId r:id="rId35"/>
  </p:notesMasterIdLst>
  <p:handoutMasterIdLst>
    <p:handoutMasterId r:id="rId36"/>
  </p:handoutMasterIdLst>
  <p:sldIdLst>
    <p:sldId id="285" r:id="rId7"/>
    <p:sldId id="286" r:id="rId8"/>
    <p:sldId id="257" r:id="rId9"/>
    <p:sldId id="258" r:id="rId10"/>
    <p:sldId id="261" r:id="rId11"/>
    <p:sldId id="262" r:id="rId12"/>
    <p:sldId id="263" r:id="rId13"/>
    <p:sldId id="260" r:id="rId14"/>
    <p:sldId id="266" r:id="rId15"/>
    <p:sldId id="267" r:id="rId16"/>
    <p:sldId id="269" r:id="rId17"/>
    <p:sldId id="289" r:id="rId18"/>
    <p:sldId id="270" r:id="rId19"/>
    <p:sldId id="271" r:id="rId20"/>
    <p:sldId id="272" r:id="rId21"/>
    <p:sldId id="287" r:id="rId22"/>
    <p:sldId id="288" r:id="rId23"/>
    <p:sldId id="274" r:id="rId24"/>
    <p:sldId id="275" r:id="rId25"/>
    <p:sldId id="276" r:id="rId26"/>
    <p:sldId id="278" r:id="rId27"/>
    <p:sldId id="279" r:id="rId28"/>
    <p:sldId id="280" r:id="rId29"/>
    <p:sldId id="281" r:id="rId30"/>
    <p:sldId id="282" r:id="rId31"/>
    <p:sldId id="283" r:id="rId32"/>
    <p:sldId id="284" r:id="rId33"/>
    <p:sldId id="291" r:id="rId34"/>
  </p:sldIdLst>
  <p:sldSz cx="9144000" cy="5143500" type="screen16x9"/>
  <p:notesSz cx="7010400" cy="9296400"/>
  <p:embeddedFontLs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65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62553EC-E0B4-4BFD-837C-67C7286F0AF2}" type="datetimeFigureOut">
              <a:rPr lang="en-US" smtClean="0"/>
              <a:t>10/21/2019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DD730C8-1941-48AD-AD4F-EF8E77D68691}" type="slidenum">
              <a:rPr lang="en-US" smtClean="0"/>
              <a:t>‹#›</a:t>
            </a:fld>
            <a:endParaRPr lang="en-US"/>
          </a:p>
        </p:txBody>
      </p:sp>
    </p:spTree>
    <p:extLst>
      <p:ext uri="{BB962C8B-B14F-4D97-AF65-F5344CB8AC3E}">
        <p14:creationId xmlns:p14="http://schemas.microsoft.com/office/powerpoint/2010/main" val="2672378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431800" y="709613"/>
            <a:ext cx="6302375" cy="3544887"/>
          </a:xfrm>
          <a:ln/>
        </p:spPr>
      </p:sp>
      <p:sp>
        <p:nvSpPr>
          <p:cNvPr id="31748" name="Rectangle 3"/>
          <p:cNvSpPr>
            <a:spLocks noGrp="1" noChangeArrowheads="1"/>
          </p:cNvSpPr>
          <p:nvPr>
            <p:ph type="body" idx="1"/>
          </p:nvPr>
        </p:nvSpPr>
        <p:spPr>
          <a:xfrm>
            <a:off x="955925" y="4489710"/>
            <a:ext cx="5254337" cy="42521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lIns="93177" tIns="46589" rIns="93177" bIns="46589"/>
          <a:lstStyle/>
          <a:p>
            <a:pPr>
              <a:defRPr/>
            </a:pPr>
            <a:r>
              <a:rPr lang="en-US" smtClean="0"/>
              <a:t>2012 CMAS Conference</a:t>
            </a:r>
            <a:endParaRPr lang="en-US"/>
          </a:p>
        </p:txBody>
      </p:sp>
      <p:sp>
        <p:nvSpPr>
          <p:cNvPr id="3" name="Date Placeholder 2"/>
          <p:cNvSpPr>
            <a:spLocks noGrp="1"/>
          </p:cNvSpPr>
          <p:nvPr>
            <p:ph type="dt" idx="11"/>
          </p:nvPr>
        </p:nvSpPr>
        <p:spPr/>
        <p:txBody>
          <a:bodyPr lIns="93177" tIns="46589" rIns="93177" bIns="46589"/>
          <a:lstStyle/>
          <a:p>
            <a:pPr>
              <a:defRPr/>
            </a:pPr>
            <a:endParaRPr lang="en-US"/>
          </a:p>
        </p:txBody>
      </p:sp>
    </p:spTree>
    <p:extLst>
      <p:ext uri="{BB962C8B-B14F-4D97-AF65-F5344CB8AC3E}">
        <p14:creationId xmlns:p14="http://schemas.microsoft.com/office/powerpoint/2010/main" val="3276902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620096e97a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620096e97a_0_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62057f474f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62057f474f_0_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5683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61d527f2f4_0_1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61d527f2f4_0_1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6210902f28_1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6210902f28_1_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61d527f2f4_0_19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61d527f2f4_0_19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5:notes"/>
          <p:cNvSpPr txBox="1">
            <a:spLocks noGrp="1"/>
          </p:cNvSpPr>
          <p:nvPr>
            <p:ph type="body" idx="1"/>
          </p:nvPr>
        </p:nvSpPr>
        <p:spPr>
          <a:xfrm>
            <a:off x="714022" y="4483254"/>
            <a:ext cx="5712178" cy="4247293"/>
          </a:xfrm>
          <a:prstGeom prst="rect">
            <a:avLst/>
          </a:prstGeom>
        </p:spPr>
        <p:txBody>
          <a:bodyPr spcFirstLastPara="1" wrap="square" lIns="94716" tIns="47358" rIns="94716" bIns="47358" anchor="t" anchorCtr="0">
            <a:noAutofit/>
          </a:bodyPr>
          <a:lstStyle/>
          <a:p>
            <a:pPr marL="0" indent="0">
              <a:buNone/>
            </a:pPr>
            <a:r>
              <a:rPr lang="en-US" dirty="0"/>
              <a:t>over prediction but for FV3 in SE and Mid-</a:t>
            </a:r>
            <a:r>
              <a:rPr lang="en-US" dirty="0" err="1"/>
              <a:t>atlantic</a:t>
            </a:r>
            <a:r>
              <a:rPr lang="en-US" dirty="0"/>
              <a:t> slightly larger </a:t>
            </a:r>
            <a:r>
              <a:rPr lang="en-US" dirty="0" err="1"/>
              <a:t>overprediction</a:t>
            </a:r>
            <a:endParaRPr dirty="0"/>
          </a:p>
        </p:txBody>
      </p:sp>
      <p:sp>
        <p:nvSpPr>
          <p:cNvPr id="226" name="Google Shape;226;p15:notes"/>
          <p:cNvSpPr>
            <a:spLocks noGrp="1" noRot="1" noChangeAspect="1"/>
          </p:cNvSpPr>
          <p:nvPr>
            <p:ph type="sldImg" idx="2"/>
          </p:nvPr>
        </p:nvSpPr>
        <p:spPr>
          <a:xfrm>
            <a:off x="423863" y="708025"/>
            <a:ext cx="6292850" cy="3540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8378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0:notes"/>
          <p:cNvSpPr txBox="1">
            <a:spLocks noGrp="1"/>
          </p:cNvSpPr>
          <p:nvPr>
            <p:ph type="body" idx="1"/>
          </p:nvPr>
        </p:nvSpPr>
        <p:spPr>
          <a:xfrm>
            <a:off x="714022" y="4483254"/>
            <a:ext cx="5712178" cy="4247293"/>
          </a:xfrm>
          <a:prstGeom prst="rect">
            <a:avLst/>
          </a:prstGeom>
        </p:spPr>
        <p:txBody>
          <a:bodyPr spcFirstLastPara="1" wrap="square" lIns="94716" tIns="47358" rIns="94716" bIns="47358" anchor="t" anchorCtr="0">
            <a:noAutofit/>
          </a:bodyPr>
          <a:lstStyle/>
          <a:p>
            <a:pPr marL="0" indent="0">
              <a:buNone/>
            </a:pPr>
            <a:endParaRPr/>
          </a:p>
        </p:txBody>
      </p:sp>
      <p:sp>
        <p:nvSpPr>
          <p:cNvPr id="488" name="Google Shape;488;p20:notes"/>
          <p:cNvSpPr>
            <a:spLocks noGrp="1" noRot="1" noChangeAspect="1"/>
          </p:cNvSpPr>
          <p:nvPr>
            <p:ph type="sldImg" idx="2"/>
          </p:nvPr>
        </p:nvSpPr>
        <p:spPr>
          <a:xfrm>
            <a:off x="423863" y="708025"/>
            <a:ext cx="6292850" cy="3540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0074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6210902f28_1_29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6210902f28_1_29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621419bf7a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621419bf7a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46911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6210902f28_1_38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6210902f28_1_38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61d527f2f4_0_20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61d527f2f4_0_20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61d527f2f4_0_20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61d527f2f4_0_20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1f335488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1f335488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61fe891985_1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61fe891985_1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61fe891985_1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61fe891985_1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61d527f2f4_0_2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61d527f2f4_0_21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61d527f2f4_0_2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61d527f2f4_0_23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932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62feb15270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62feb15270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61d527f2f4_0_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g61d527f2f4_0_27: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61d527f2f4_0_8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61d527f2f4_0_8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621419bf7a_0_9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402" name="Google Shape;402;g621419bf7a_0_9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621419bf7a_0_9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g621419bf7a_0_9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465887" indent="-304121"/>
            <a:r>
              <a:rPr lang="en"/>
              <a:t>* NAQFC has best overall FAC2 scores for O3 and PM2.5</a:t>
            </a:r>
            <a:endParaRPr/>
          </a:p>
          <a:p>
            <a:pPr marL="465887" indent="-304121"/>
            <a:r>
              <a:rPr lang="en"/>
              <a:t>* RAQDPS has better FAC2 scores for NO2 than IFS in winter, lower in summer</a:t>
            </a:r>
            <a:endParaRPr/>
          </a:p>
          <a:p>
            <a:pPr marL="465887" indent="-304121"/>
            <a:r>
              <a:rPr lang="en"/>
              <a:t>* R scores for O3 are comparable overall; NAQFC performs better in summer, RAQDPS in winter</a:t>
            </a:r>
            <a:endParaRPr/>
          </a:p>
          <a:p>
            <a:pPr marL="465887" indent="-304121"/>
            <a:r>
              <a:rPr lang="en"/>
              <a:t>* CAMS-IFS has consistently lower R scores for NO2 than RAQDPS and has several "drops“ in summer 2017 and summer 2018</a:t>
            </a:r>
            <a:endParaRPr/>
          </a:p>
          <a:p>
            <a:pPr marL="465887" indent="-304121"/>
            <a:r>
              <a:rPr lang="en"/>
              <a:t>* R scores are lower for PM2.5 for all models compared to O3 and there is considerable "jockeying" between models over the 2+ year period</a:t>
            </a:r>
            <a:endParaRPr/>
          </a:p>
          <a:p>
            <a:pPr marL="465887" indent="-304121"/>
            <a:r>
              <a:rPr lang="en"/>
              <a:t>* In August 2018 the R score for FireWork had a large increase vs. the large decrease for RAQDPS: only difference in 2 systems is inclusion of wildfire emissions in FireWork; as shown in next slide, there was a large increase in wildfire activity in western Canada between July 2018 and August 2018</a:t>
            </a:r>
            <a:endParaRPr/>
          </a:p>
        </p:txBody>
      </p:sp>
      <p:sp>
        <p:nvSpPr>
          <p:cNvPr id="409" name="Google Shape;409;g621419bf7a_0_96:notes"/>
          <p:cNvSpPr txBox="1">
            <a:spLocks noGrp="1"/>
          </p:cNvSpPr>
          <p:nvPr>
            <p:ph type="sldNum" idx="12"/>
          </p:nvPr>
        </p:nvSpPr>
        <p:spPr>
          <a:xfrm>
            <a:off x="0" y="0"/>
            <a:ext cx="3066667" cy="3050000"/>
          </a:xfrm>
          <a:prstGeom prst="rect">
            <a:avLst/>
          </a:prstGeom>
          <a:noFill/>
          <a:ln>
            <a:noFill/>
          </a:ln>
        </p:spPr>
        <p:txBody>
          <a:bodyPr spcFirstLastPara="1" wrap="square" lIns="93162" tIns="46568" rIns="93162" bIns="46568" anchor="t" anchorCtr="0">
            <a:noAutofit/>
          </a:bodyPr>
          <a:lstStyle/>
          <a:p>
            <a:pPr algn="r">
              <a:buSzPts val="1200"/>
            </a:pPr>
            <a:fld id="{00000000-1234-1234-1234-123412341234}" type="slidenum">
              <a:rPr lang="en" sz="1200">
                <a:latin typeface="Calibri"/>
                <a:ea typeface="Calibri"/>
                <a:cs typeface="Calibri"/>
                <a:sym typeface="Calibri"/>
              </a:rPr>
              <a:pPr algn="r">
                <a:buSzPts val="1200"/>
              </a:pPr>
              <a:t>7</a:t>
            </a:fld>
            <a:endParaRPr sz="12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61d527f2f4_0_14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61d527f2f4_0_14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62057f474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62057f474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4" name="Google Shape;64;p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65" name="Google Shape;65;p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66" name="Google Shape;6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75" name="Google Shape;75;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01"/>
        <p:cNvGrpSpPr/>
        <p:nvPr/>
      </p:nvGrpSpPr>
      <p:grpSpPr>
        <a:xfrm>
          <a:off x="0" y="0"/>
          <a:ext cx="0" cy="0"/>
          <a:chOff x="0" y="0"/>
          <a:chExt cx="0" cy="0"/>
        </a:xfrm>
      </p:grpSpPr>
      <p:pic>
        <p:nvPicPr>
          <p:cNvPr id="102" name="Google Shape;102;p26" descr="NOAA"/>
          <p:cNvPicPr preferRelativeResize="0"/>
          <p:nvPr/>
        </p:nvPicPr>
        <p:blipFill rotWithShape="1">
          <a:blip r:embed="rId2">
            <a:alphaModFix/>
          </a:blip>
          <a:srcRect/>
          <a:stretch/>
        </p:blipFill>
        <p:spPr>
          <a:xfrm>
            <a:off x="152400" y="95250"/>
            <a:ext cx="571500" cy="571500"/>
          </a:xfrm>
          <a:prstGeom prst="rect">
            <a:avLst/>
          </a:prstGeom>
          <a:noFill/>
          <a:ln>
            <a:noFill/>
          </a:ln>
        </p:spPr>
      </p:pic>
      <p:pic>
        <p:nvPicPr>
          <p:cNvPr id="103" name="Google Shape;103;p26" descr="NWS"/>
          <p:cNvPicPr preferRelativeResize="0"/>
          <p:nvPr/>
        </p:nvPicPr>
        <p:blipFill rotWithShape="1">
          <a:blip r:embed="rId3">
            <a:alphaModFix/>
          </a:blip>
          <a:srcRect/>
          <a:stretch/>
        </p:blipFill>
        <p:spPr>
          <a:xfrm>
            <a:off x="8305801" y="114302"/>
            <a:ext cx="550068" cy="550068"/>
          </a:xfrm>
          <a:prstGeom prst="rect">
            <a:avLst/>
          </a:prstGeom>
          <a:noFill/>
          <a:ln>
            <a:noFill/>
          </a:ln>
        </p:spPr>
      </p:pic>
      <p:sp>
        <p:nvSpPr>
          <p:cNvPr id="104" name="Google Shape;104;p26"/>
          <p:cNvSpPr txBox="1">
            <a:spLocks noGrp="1"/>
          </p:cNvSpPr>
          <p:nvPr>
            <p:ph type="ctrTitle"/>
          </p:nvPr>
        </p:nvSpPr>
        <p:spPr>
          <a:xfrm>
            <a:off x="152400" y="228600"/>
            <a:ext cx="8839200" cy="399900"/>
          </a:xfrm>
          <a:prstGeom prst="rect">
            <a:avLst/>
          </a:prstGeom>
          <a:noFill/>
          <a:ln>
            <a:noFill/>
          </a:ln>
        </p:spPr>
        <p:txBody>
          <a:bodyPr spcFirstLastPara="1" wrap="square" lIns="91425" tIns="91425" rIns="91425" bIns="91425" anchor="ctr" anchorCtr="0">
            <a:noAutofit/>
          </a:bodyPr>
          <a:lstStyle>
            <a:lvl1pPr marR="0" lvl="0" algn="ctr" rtl="0">
              <a:lnSpc>
                <a:spcPct val="85000"/>
              </a:lnSpc>
              <a:spcBef>
                <a:spcPts val="0"/>
              </a:spcBef>
              <a:spcAft>
                <a:spcPts val="0"/>
              </a:spcAft>
              <a:buSzPts val="1400"/>
              <a:buNone/>
              <a:defRPr sz="4400" b="1" i="0" u="none" strike="noStrike" cap="none">
                <a:solidFill>
                  <a:schemeClr val="dk1"/>
                </a:solidFill>
                <a:latin typeface="Arial"/>
                <a:ea typeface="Arial"/>
                <a:cs typeface="Arial"/>
                <a:sym typeface="Arial"/>
              </a:defRPr>
            </a:lvl1pPr>
            <a:lvl2pPr marR="0" lvl="1"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2pPr>
            <a:lvl3pPr marR="0" lvl="2"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3pPr>
            <a:lvl4pPr marR="0" lvl="3"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4pPr>
            <a:lvl5pPr marR="0" lvl="4"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5pPr>
            <a:lvl6pPr marR="0" lvl="5"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6pPr>
            <a:lvl7pPr marR="0" lvl="6"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7pPr>
            <a:lvl8pPr marR="0" lvl="7"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8pPr>
            <a:lvl9pPr marR="0" lvl="8"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9pPr>
          </a:lstStyle>
          <a:p>
            <a:endParaRPr/>
          </a:p>
        </p:txBody>
      </p:sp>
      <p:sp>
        <p:nvSpPr>
          <p:cNvPr id="105" name="Google Shape;105;p26"/>
          <p:cNvSpPr txBox="1">
            <a:spLocks noGrp="1"/>
          </p:cNvSpPr>
          <p:nvPr>
            <p:ph type="subTitle" idx="1"/>
          </p:nvPr>
        </p:nvSpPr>
        <p:spPr>
          <a:xfrm>
            <a:off x="152400" y="1143000"/>
            <a:ext cx="8763000" cy="399900"/>
          </a:xfrm>
          <a:prstGeom prst="rect">
            <a:avLst/>
          </a:prstGeom>
          <a:noFill/>
          <a:ln>
            <a:noFill/>
          </a:ln>
        </p:spPr>
        <p:txBody>
          <a:bodyPr spcFirstLastPara="1" wrap="square" lIns="91425" tIns="91425" rIns="91425" bIns="91425" anchor="t" anchorCtr="0">
            <a:noAutofit/>
          </a:bodyPr>
          <a:lstStyle>
            <a:lvl1pPr marR="0" lvl="0" algn="l" rtl="0">
              <a:lnSpc>
                <a:spcPct val="85000"/>
              </a:lnSpc>
              <a:spcBef>
                <a:spcPts val="0"/>
              </a:spcBef>
              <a:spcAft>
                <a:spcPts val="0"/>
              </a:spcAft>
              <a:buSzPts val="1400"/>
              <a:buNone/>
              <a:defRPr sz="2800" b="1" i="1" u="none" strike="noStrike" cap="none">
                <a:solidFill>
                  <a:schemeClr val="dk1"/>
                </a:solidFill>
                <a:latin typeface="Arial"/>
                <a:ea typeface="Arial"/>
                <a:cs typeface="Arial"/>
                <a:sym typeface="Arial"/>
              </a:defRPr>
            </a:lvl1pPr>
            <a:lvl2pPr marR="0" lvl="1" algn="l" rtl="0">
              <a:lnSpc>
                <a:spcPct val="85000"/>
              </a:lnSpc>
              <a:spcBef>
                <a:spcPts val="112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85000"/>
              </a:lnSpc>
              <a:spcBef>
                <a:spcPts val="960"/>
              </a:spcBef>
              <a:spcAft>
                <a:spcPts val="0"/>
              </a:spcAft>
              <a:buClr>
                <a:schemeClr val="dk1"/>
              </a:buClr>
              <a:buSzPts val="2000"/>
              <a:buFont typeface="Arial"/>
              <a:buChar char="–"/>
              <a:defRPr sz="2000" b="0" i="1" u="none" strike="noStrike" cap="none">
                <a:solidFill>
                  <a:schemeClr val="dk1"/>
                </a:solidFill>
                <a:latin typeface="Arial"/>
                <a:ea typeface="Arial"/>
                <a:cs typeface="Arial"/>
                <a:sym typeface="Arial"/>
              </a:defRPr>
            </a:lvl3pPr>
            <a:lvl4pPr marR="0" lvl="3" algn="l" rtl="0">
              <a:lnSpc>
                <a:spcPct val="85000"/>
              </a:lnSpc>
              <a:spcBef>
                <a:spcPts val="8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5pPr>
            <a:lvl6pPr marR="0" lvl="5"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6pPr>
            <a:lvl7pPr marR="0" lvl="6"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7pPr>
            <a:lvl8pPr marR="0" lvl="7"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8pPr>
            <a:lvl9pPr marR="0" lvl="8" algn="l" rtl="0">
              <a:lnSpc>
                <a:spcPct val="85000"/>
              </a:lnSpc>
              <a:spcBef>
                <a:spcPts val="720"/>
              </a:spcBef>
              <a:spcAft>
                <a:spcPts val="720"/>
              </a:spcAft>
              <a:buClr>
                <a:schemeClr val="dk1"/>
              </a:buClr>
              <a:buSzPts val="1800"/>
              <a:buFont typeface="Arial"/>
              <a:buChar char="»"/>
              <a:defRPr sz="1800" b="0" i="1" u="none" strike="noStrike" cap="none">
                <a:solidFill>
                  <a:schemeClr val="dk1"/>
                </a:solidFill>
                <a:latin typeface="Arial"/>
                <a:ea typeface="Arial"/>
                <a:cs typeface="Arial"/>
                <a:sym typeface="Arial"/>
              </a:defRPr>
            </a:lvl9pPr>
          </a:lstStyle>
          <a:p>
            <a:endParaRPr/>
          </a:p>
        </p:txBody>
      </p:sp>
      <p:sp>
        <p:nvSpPr>
          <p:cNvPr id="106" name="Google Shape;106;p26"/>
          <p:cNvSpPr txBox="1">
            <a:spLocks noGrp="1"/>
          </p:cNvSpPr>
          <p:nvPr>
            <p:ph type="sldNum" idx="12"/>
          </p:nvPr>
        </p:nvSpPr>
        <p:spPr>
          <a:xfrm>
            <a:off x="8610600" y="4900613"/>
            <a:ext cx="381000" cy="243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7"/>
        <p:cNvGrpSpPr/>
        <p:nvPr/>
      </p:nvGrpSpPr>
      <p:grpSpPr>
        <a:xfrm>
          <a:off x="0" y="0"/>
          <a:ext cx="0" cy="0"/>
          <a:chOff x="0" y="0"/>
          <a:chExt cx="0" cy="0"/>
        </a:xfrm>
      </p:grpSpPr>
      <p:sp>
        <p:nvSpPr>
          <p:cNvPr id="108" name="Google Shape;108;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9" name="Google Shape;109;p2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10" name="Google Shape;110;p2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11" name="Google Shape;111;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2"/>
        <p:cNvGrpSpPr/>
        <p:nvPr/>
      </p:nvGrpSpPr>
      <p:grpSpPr>
        <a:xfrm>
          <a:off x="0" y="0"/>
          <a:ext cx="0" cy="0"/>
          <a:chOff x="0" y="0"/>
          <a:chExt cx="0" cy="0"/>
        </a:xfrm>
      </p:grpSpPr>
      <p:sp>
        <p:nvSpPr>
          <p:cNvPr id="113" name="Google Shape;113;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4" name="Google Shape;114;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15" name="Google Shape;115;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30" name="Google Shape;30;p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44131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00050"/>
            <a:ext cx="7543800" cy="4000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76700" cy="348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143000"/>
            <a:ext cx="4076700" cy="348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sldNum" sz="quarter" idx="10"/>
          </p:nvPr>
        </p:nvSpPr>
        <p:spPr>
          <a:ln/>
        </p:spPr>
        <p:txBody>
          <a:bodyPr/>
          <a:lstStyle>
            <a:lvl1pPr>
              <a:defRPr/>
            </a:lvl1pPr>
          </a:lstStyle>
          <a:p>
            <a:pPr>
              <a:defRPr/>
            </a:pPr>
            <a:fld id="{5594120A-5039-4805-A600-44EC4D05C3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849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7"/>
        <p:cNvGrpSpPr/>
        <p:nvPr/>
      </p:nvGrpSpPr>
      <p:grpSpPr>
        <a:xfrm>
          <a:off x="0" y="0"/>
          <a:ext cx="0" cy="0"/>
          <a:chOff x="0" y="0"/>
          <a:chExt cx="0" cy="0"/>
        </a:xfrm>
      </p:grpSpPr>
      <p:sp>
        <p:nvSpPr>
          <p:cNvPr id="198" name="Google Shape;198;p4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9" name="Google Shape;199;p42"/>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00" name="Google Shape;200;p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1" name="Google Shape;201;p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2" name="Google Shape;202;p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3"/>
        <p:cNvGrpSpPr/>
        <p:nvPr/>
      </p:nvGrpSpPr>
      <p:grpSpPr>
        <a:xfrm>
          <a:off x="0" y="0"/>
          <a:ext cx="0" cy="0"/>
          <a:chOff x="0" y="0"/>
          <a:chExt cx="0" cy="0"/>
        </a:xfrm>
      </p:grpSpPr>
      <p:sp>
        <p:nvSpPr>
          <p:cNvPr id="204" name="Google Shape;204;p43"/>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5" name="Google Shape;205;p43"/>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06" name="Google Shape;206;p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7" name="Google Shape;207;p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8" name="Google Shape;208;p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9"/>
        <p:cNvGrpSpPr/>
        <p:nvPr/>
      </p:nvGrpSpPr>
      <p:grpSpPr>
        <a:xfrm>
          <a:off x="0" y="0"/>
          <a:ext cx="0" cy="0"/>
          <a:chOff x="0" y="0"/>
          <a:chExt cx="0" cy="0"/>
        </a:xfrm>
      </p:grpSpPr>
      <p:sp>
        <p:nvSpPr>
          <p:cNvPr id="210" name="Google Shape;210;p4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1" name="Google Shape;211;p4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2" name="Google Shape;212;p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3" name="Google Shape;213;p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4" name="Google Shape;214;p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5"/>
        <p:cNvGrpSpPr/>
        <p:nvPr/>
      </p:nvGrpSpPr>
      <p:grpSpPr>
        <a:xfrm>
          <a:off x="0" y="0"/>
          <a:ext cx="0" cy="0"/>
          <a:chOff x="0" y="0"/>
          <a:chExt cx="0" cy="0"/>
        </a:xfrm>
      </p:grpSpPr>
      <p:sp>
        <p:nvSpPr>
          <p:cNvPr id="216" name="Google Shape;216;p4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7" name="Google Shape;217;p4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8" name="Google Shape;218;p4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9" name="Google Shape;219;p4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0" name="Google Shape;220;p4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1" name="Google Shape;221;p4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2"/>
        <p:cNvGrpSpPr/>
        <p:nvPr/>
      </p:nvGrpSpPr>
      <p:grpSpPr>
        <a:xfrm>
          <a:off x="0" y="0"/>
          <a:ext cx="0" cy="0"/>
          <a:chOff x="0" y="0"/>
          <a:chExt cx="0" cy="0"/>
        </a:xfrm>
      </p:grpSpPr>
      <p:sp>
        <p:nvSpPr>
          <p:cNvPr id="223" name="Google Shape;223;p4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4" name="Google Shape;224;p46"/>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25" name="Google Shape;225;p46"/>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6" name="Google Shape;226;p4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27" name="Google Shape;227;p46"/>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8" name="Google Shape;228;p4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9" name="Google Shape;229;p4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0" name="Google Shape;230;p4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1"/>
        <p:cNvGrpSpPr/>
        <p:nvPr/>
      </p:nvGrpSpPr>
      <p:grpSpPr>
        <a:xfrm>
          <a:off x="0" y="0"/>
          <a:ext cx="0" cy="0"/>
          <a:chOff x="0" y="0"/>
          <a:chExt cx="0" cy="0"/>
        </a:xfrm>
      </p:grpSpPr>
      <p:sp>
        <p:nvSpPr>
          <p:cNvPr id="232" name="Google Shape;232;p4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3" name="Google Shape;233;p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4" name="Google Shape;234;p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5" name="Google Shape;235;p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6"/>
        <p:cNvGrpSpPr/>
        <p:nvPr/>
      </p:nvGrpSpPr>
      <p:grpSpPr>
        <a:xfrm>
          <a:off x="0" y="0"/>
          <a:ext cx="0" cy="0"/>
          <a:chOff x="0" y="0"/>
          <a:chExt cx="0" cy="0"/>
        </a:xfrm>
      </p:grpSpPr>
      <p:sp>
        <p:nvSpPr>
          <p:cNvPr id="237" name="Google Shape;237;p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8" name="Google Shape;238;p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9" name="Google Shape;239;p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0"/>
        <p:cNvGrpSpPr/>
        <p:nvPr/>
      </p:nvGrpSpPr>
      <p:grpSpPr>
        <a:xfrm>
          <a:off x="0" y="0"/>
          <a:ext cx="0" cy="0"/>
          <a:chOff x="0" y="0"/>
          <a:chExt cx="0" cy="0"/>
        </a:xfrm>
      </p:grpSpPr>
      <p:sp>
        <p:nvSpPr>
          <p:cNvPr id="241" name="Google Shape;241;p49"/>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2" name="Google Shape;242;p49"/>
          <p:cNvSpPr txBox="1">
            <a:spLocks noGrp="1"/>
          </p:cNvSpPr>
          <p:nvPr>
            <p:ph type="body" idx="1"/>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43" name="Google Shape;243;p49"/>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44" name="Google Shape;244;p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5" name="Google Shape;245;p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6" name="Google Shape;246;p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7"/>
        <p:cNvGrpSpPr/>
        <p:nvPr/>
      </p:nvGrpSpPr>
      <p:grpSpPr>
        <a:xfrm>
          <a:off x="0" y="0"/>
          <a:ext cx="0" cy="0"/>
          <a:chOff x="0" y="0"/>
          <a:chExt cx="0" cy="0"/>
        </a:xfrm>
      </p:grpSpPr>
      <p:sp>
        <p:nvSpPr>
          <p:cNvPr id="248" name="Google Shape;248;p50"/>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9" name="Google Shape;249;p50"/>
          <p:cNvSpPr>
            <a:spLocks noGrp="1"/>
          </p:cNvSpPr>
          <p:nvPr>
            <p:ph type="pic" idx="2"/>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50" name="Google Shape;250;p50"/>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51" name="Google Shape;251;p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2" name="Google Shape;252;p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3" name="Google Shape;253;p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4"/>
        <p:cNvGrpSpPr/>
        <p:nvPr/>
      </p:nvGrpSpPr>
      <p:grpSpPr>
        <a:xfrm>
          <a:off x="0" y="0"/>
          <a:ext cx="0" cy="0"/>
          <a:chOff x="0" y="0"/>
          <a:chExt cx="0" cy="0"/>
        </a:xfrm>
      </p:grpSpPr>
      <p:sp>
        <p:nvSpPr>
          <p:cNvPr id="255" name="Google Shape;255;p5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6" name="Google Shape;256;p51"/>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7" name="Google Shape;257;p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8" name="Google Shape;258;p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9" name="Google Shape;259;p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0"/>
        <p:cNvGrpSpPr/>
        <p:nvPr/>
      </p:nvGrpSpPr>
      <p:grpSpPr>
        <a:xfrm>
          <a:off x="0" y="0"/>
          <a:ext cx="0" cy="0"/>
          <a:chOff x="0" y="0"/>
          <a:chExt cx="0" cy="0"/>
        </a:xfrm>
      </p:grpSpPr>
      <p:sp>
        <p:nvSpPr>
          <p:cNvPr id="261" name="Google Shape;261;p52"/>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2" name="Google Shape;262;p52"/>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3" name="Google Shape;263;p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4" name="Google Shape;264;p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5" name="Google Shape;265;p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72"/>
        <p:cNvGrpSpPr/>
        <p:nvPr/>
      </p:nvGrpSpPr>
      <p:grpSpPr>
        <a:xfrm>
          <a:off x="0" y="0"/>
          <a:ext cx="0" cy="0"/>
          <a:chOff x="0" y="0"/>
          <a:chExt cx="0" cy="0"/>
        </a:xfrm>
      </p:grpSpPr>
      <p:pic>
        <p:nvPicPr>
          <p:cNvPr id="273" name="Google Shape;273;p54" descr="NOAA"/>
          <p:cNvPicPr preferRelativeResize="0"/>
          <p:nvPr/>
        </p:nvPicPr>
        <p:blipFill rotWithShape="1">
          <a:blip r:embed="rId2">
            <a:alphaModFix/>
          </a:blip>
          <a:srcRect/>
          <a:stretch/>
        </p:blipFill>
        <p:spPr>
          <a:xfrm>
            <a:off x="152400" y="95250"/>
            <a:ext cx="571500" cy="571500"/>
          </a:xfrm>
          <a:prstGeom prst="rect">
            <a:avLst/>
          </a:prstGeom>
          <a:noFill/>
          <a:ln>
            <a:noFill/>
          </a:ln>
        </p:spPr>
      </p:pic>
      <p:pic>
        <p:nvPicPr>
          <p:cNvPr id="274" name="Google Shape;274;p54" descr="NWS"/>
          <p:cNvPicPr preferRelativeResize="0"/>
          <p:nvPr/>
        </p:nvPicPr>
        <p:blipFill rotWithShape="1">
          <a:blip r:embed="rId3">
            <a:alphaModFix/>
          </a:blip>
          <a:srcRect/>
          <a:stretch/>
        </p:blipFill>
        <p:spPr>
          <a:xfrm>
            <a:off x="8305801" y="114302"/>
            <a:ext cx="550068" cy="550068"/>
          </a:xfrm>
          <a:prstGeom prst="rect">
            <a:avLst/>
          </a:prstGeom>
          <a:noFill/>
          <a:ln>
            <a:noFill/>
          </a:ln>
        </p:spPr>
      </p:pic>
      <p:sp>
        <p:nvSpPr>
          <p:cNvPr id="275" name="Google Shape;275;p54"/>
          <p:cNvSpPr txBox="1">
            <a:spLocks noGrp="1"/>
          </p:cNvSpPr>
          <p:nvPr>
            <p:ph type="ctrTitle"/>
          </p:nvPr>
        </p:nvSpPr>
        <p:spPr>
          <a:xfrm>
            <a:off x="152400" y="228600"/>
            <a:ext cx="8839200" cy="399900"/>
          </a:xfrm>
          <a:prstGeom prst="rect">
            <a:avLst/>
          </a:prstGeom>
          <a:noFill/>
          <a:ln>
            <a:noFill/>
          </a:ln>
        </p:spPr>
        <p:txBody>
          <a:bodyPr spcFirstLastPara="1" wrap="square" lIns="91425" tIns="91425" rIns="91425" bIns="91425" anchor="ctr" anchorCtr="0">
            <a:noAutofit/>
          </a:bodyPr>
          <a:lstStyle>
            <a:lvl1pPr marR="0" lvl="0" algn="ctr" rtl="0">
              <a:lnSpc>
                <a:spcPct val="85000"/>
              </a:lnSpc>
              <a:spcBef>
                <a:spcPts val="0"/>
              </a:spcBef>
              <a:spcAft>
                <a:spcPts val="0"/>
              </a:spcAft>
              <a:buSzPts val="1400"/>
              <a:buNone/>
              <a:defRPr sz="4400" b="1" i="0" u="none" strike="noStrike" cap="none">
                <a:solidFill>
                  <a:schemeClr val="dk1"/>
                </a:solidFill>
                <a:latin typeface="Arial"/>
                <a:ea typeface="Arial"/>
                <a:cs typeface="Arial"/>
                <a:sym typeface="Arial"/>
              </a:defRPr>
            </a:lvl1pPr>
            <a:lvl2pPr marR="0" lvl="1"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2pPr>
            <a:lvl3pPr marR="0" lvl="2"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3pPr>
            <a:lvl4pPr marR="0" lvl="3"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4pPr>
            <a:lvl5pPr marR="0" lvl="4"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5pPr>
            <a:lvl6pPr marR="0" lvl="5"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6pPr>
            <a:lvl7pPr marR="0" lvl="6"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7pPr>
            <a:lvl8pPr marR="0" lvl="7"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8pPr>
            <a:lvl9pPr marR="0" lvl="8"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9pPr>
          </a:lstStyle>
          <a:p>
            <a:endParaRPr/>
          </a:p>
        </p:txBody>
      </p:sp>
      <p:sp>
        <p:nvSpPr>
          <p:cNvPr id="276" name="Google Shape;276;p54"/>
          <p:cNvSpPr txBox="1">
            <a:spLocks noGrp="1"/>
          </p:cNvSpPr>
          <p:nvPr>
            <p:ph type="subTitle" idx="1"/>
          </p:nvPr>
        </p:nvSpPr>
        <p:spPr>
          <a:xfrm>
            <a:off x="152400" y="1143000"/>
            <a:ext cx="8763000" cy="399900"/>
          </a:xfrm>
          <a:prstGeom prst="rect">
            <a:avLst/>
          </a:prstGeom>
          <a:noFill/>
          <a:ln>
            <a:noFill/>
          </a:ln>
        </p:spPr>
        <p:txBody>
          <a:bodyPr spcFirstLastPara="1" wrap="square" lIns="91425" tIns="91425" rIns="91425" bIns="91425" anchor="t" anchorCtr="0">
            <a:noAutofit/>
          </a:bodyPr>
          <a:lstStyle>
            <a:lvl1pPr marR="0" lvl="0" algn="l" rtl="0">
              <a:lnSpc>
                <a:spcPct val="85000"/>
              </a:lnSpc>
              <a:spcBef>
                <a:spcPts val="0"/>
              </a:spcBef>
              <a:spcAft>
                <a:spcPts val="0"/>
              </a:spcAft>
              <a:buSzPts val="1400"/>
              <a:buNone/>
              <a:defRPr sz="2800" b="1" i="1" u="none" strike="noStrike" cap="none">
                <a:solidFill>
                  <a:schemeClr val="dk1"/>
                </a:solidFill>
                <a:latin typeface="Arial"/>
                <a:ea typeface="Arial"/>
                <a:cs typeface="Arial"/>
                <a:sym typeface="Arial"/>
              </a:defRPr>
            </a:lvl1pPr>
            <a:lvl2pPr marR="0" lvl="1" algn="l" rtl="0">
              <a:lnSpc>
                <a:spcPct val="85000"/>
              </a:lnSpc>
              <a:spcBef>
                <a:spcPts val="112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85000"/>
              </a:lnSpc>
              <a:spcBef>
                <a:spcPts val="960"/>
              </a:spcBef>
              <a:spcAft>
                <a:spcPts val="0"/>
              </a:spcAft>
              <a:buClr>
                <a:schemeClr val="dk1"/>
              </a:buClr>
              <a:buSzPts val="2000"/>
              <a:buFont typeface="Arial"/>
              <a:buChar char="–"/>
              <a:defRPr sz="2000" b="0" i="1" u="none" strike="noStrike" cap="none">
                <a:solidFill>
                  <a:schemeClr val="dk1"/>
                </a:solidFill>
                <a:latin typeface="Arial"/>
                <a:ea typeface="Arial"/>
                <a:cs typeface="Arial"/>
                <a:sym typeface="Arial"/>
              </a:defRPr>
            </a:lvl3pPr>
            <a:lvl4pPr marR="0" lvl="3" algn="l" rtl="0">
              <a:lnSpc>
                <a:spcPct val="85000"/>
              </a:lnSpc>
              <a:spcBef>
                <a:spcPts val="8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5pPr>
            <a:lvl6pPr marR="0" lvl="5"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6pPr>
            <a:lvl7pPr marR="0" lvl="6"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7pPr>
            <a:lvl8pPr marR="0" lvl="7"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8pPr>
            <a:lvl9pPr marR="0" lvl="8" algn="l" rtl="0">
              <a:lnSpc>
                <a:spcPct val="85000"/>
              </a:lnSpc>
              <a:spcBef>
                <a:spcPts val="720"/>
              </a:spcBef>
              <a:spcAft>
                <a:spcPts val="720"/>
              </a:spcAft>
              <a:buClr>
                <a:schemeClr val="dk1"/>
              </a:buClr>
              <a:buSzPts val="1800"/>
              <a:buFont typeface="Arial"/>
              <a:buChar char="»"/>
              <a:defRPr sz="1800" b="0" i="1" u="none" strike="noStrike" cap="none">
                <a:solidFill>
                  <a:schemeClr val="dk1"/>
                </a:solidFill>
                <a:latin typeface="Arial"/>
                <a:ea typeface="Arial"/>
                <a:cs typeface="Arial"/>
                <a:sym typeface="Arial"/>
              </a:defRPr>
            </a:lvl9pPr>
          </a:lstStyle>
          <a:p>
            <a:endParaRPr/>
          </a:p>
        </p:txBody>
      </p:sp>
      <p:sp>
        <p:nvSpPr>
          <p:cNvPr id="277" name="Google Shape;277;p54"/>
          <p:cNvSpPr txBox="1">
            <a:spLocks noGrp="1"/>
          </p:cNvSpPr>
          <p:nvPr>
            <p:ph type="sldNum" idx="12"/>
          </p:nvPr>
        </p:nvSpPr>
        <p:spPr>
          <a:xfrm>
            <a:off x="8610600" y="4900613"/>
            <a:ext cx="381000" cy="243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8"/>
        <p:cNvGrpSpPr/>
        <p:nvPr/>
      </p:nvGrpSpPr>
      <p:grpSpPr>
        <a:xfrm>
          <a:off x="0" y="0"/>
          <a:ext cx="0" cy="0"/>
          <a:chOff x="0" y="0"/>
          <a:chExt cx="0" cy="0"/>
        </a:xfrm>
      </p:grpSpPr>
      <p:sp>
        <p:nvSpPr>
          <p:cNvPr id="279" name="Google Shape;279;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80" name="Google Shape;280;p5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281" name="Google Shape;281;p5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282" name="Google Shape;282;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3"/>
        <p:cNvGrpSpPr/>
        <p:nvPr/>
      </p:nvGrpSpPr>
      <p:grpSpPr>
        <a:xfrm>
          <a:off x="0" y="0"/>
          <a:ext cx="0" cy="0"/>
          <a:chOff x="0" y="0"/>
          <a:chExt cx="0" cy="0"/>
        </a:xfrm>
      </p:grpSpPr>
      <p:sp>
        <p:nvSpPr>
          <p:cNvPr id="284" name="Google Shape;284;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85" name="Google Shape;285;p5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86" name="Google Shape;286;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292"/>
        <p:cNvGrpSpPr/>
        <p:nvPr/>
      </p:nvGrpSpPr>
      <p:grpSpPr>
        <a:xfrm>
          <a:off x="0" y="0"/>
          <a:ext cx="0" cy="0"/>
          <a:chOff x="0" y="0"/>
          <a:chExt cx="0" cy="0"/>
        </a:xfrm>
      </p:grpSpPr>
      <p:sp>
        <p:nvSpPr>
          <p:cNvPr id="293" name="Google Shape;293;p5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3F3F3F"/>
              </a:buClr>
              <a:buSzPts val="3300"/>
              <a:buFont typeface="Arial"/>
              <a:buNone/>
              <a:defRPr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58"/>
          <p:cNvSpPr txBox="1">
            <a:spLocks noGrp="1"/>
          </p:cNvSpPr>
          <p:nvPr>
            <p:ph type="body" idx="1"/>
          </p:nvPr>
        </p:nvSpPr>
        <p:spPr>
          <a:xfrm>
            <a:off x="457200" y="1200152"/>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7F7F7F"/>
              </a:buClr>
              <a:buSzPts val="1800"/>
              <a:buChar char="•"/>
              <a:defRPr/>
            </a:lvl1pPr>
            <a:lvl2pPr marL="914400" lvl="1" indent="-342900" algn="l" rtl="0">
              <a:spcBef>
                <a:spcPts val="360"/>
              </a:spcBef>
              <a:spcAft>
                <a:spcPts val="0"/>
              </a:spcAft>
              <a:buClr>
                <a:srgbClr val="7F7F7F"/>
              </a:buClr>
              <a:buSzPts val="1800"/>
              <a:buChar char="–"/>
              <a:defRPr/>
            </a:lvl2pPr>
            <a:lvl3pPr marL="1371600" lvl="2" indent="-342900" algn="l" rtl="0">
              <a:spcBef>
                <a:spcPts val="360"/>
              </a:spcBef>
              <a:spcAft>
                <a:spcPts val="0"/>
              </a:spcAft>
              <a:buClr>
                <a:srgbClr val="7F7F7F"/>
              </a:buClr>
              <a:buSzPts val="1800"/>
              <a:buChar char="•"/>
              <a:defRPr/>
            </a:lvl3pPr>
            <a:lvl4pPr marL="1828800" lvl="3" indent="-342900" algn="l" rtl="0">
              <a:spcBef>
                <a:spcPts val="360"/>
              </a:spcBef>
              <a:spcAft>
                <a:spcPts val="0"/>
              </a:spcAft>
              <a:buClr>
                <a:srgbClr val="7F7F7F"/>
              </a:buClr>
              <a:buSzPts val="1800"/>
              <a:buChar char="–"/>
              <a:defRPr/>
            </a:lvl4pPr>
            <a:lvl5pPr marL="2286000" lvl="4" indent="-342900" algn="l" rtl="0">
              <a:spcBef>
                <a:spcPts val="360"/>
              </a:spcBef>
              <a:spcAft>
                <a:spcPts val="0"/>
              </a:spcAft>
              <a:buClr>
                <a:srgbClr val="7F7F7F"/>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95" name="Google Shape;295;p58"/>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6" name="Google Shape;296;p58"/>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97"/>
        <p:cNvGrpSpPr/>
        <p:nvPr/>
      </p:nvGrpSpPr>
      <p:grpSpPr>
        <a:xfrm>
          <a:off x="0" y="0"/>
          <a:ext cx="0" cy="0"/>
          <a:chOff x="0" y="0"/>
          <a:chExt cx="0" cy="0"/>
        </a:xfrm>
      </p:grpSpPr>
      <p:sp>
        <p:nvSpPr>
          <p:cNvPr id="298" name="Google Shape;298;p59"/>
          <p:cNvSpPr txBox="1">
            <a:spLocks noGrp="1"/>
          </p:cNvSpPr>
          <p:nvPr>
            <p:ph type="ctrTitle"/>
          </p:nvPr>
        </p:nvSpPr>
        <p:spPr>
          <a:xfrm>
            <a:off x="845586" y="1059583"/>
            <a:ext cx="7992900" cy="11025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F3F3F"/>
              </a:buClr>
              <a:buSzPts val="3300"/>
              <a:buFont typeface="Arial"/>
              <a:buNone/>
              <a:defRPr b="1">
                <a:solidFill>
                  <a:srgbClr val="3F3F3F"/>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9" name="Google Shape;299;p59"/>
          <p:cNvSpPr txBox="1">
            <a:spLocks noGrp="1"/>
          </p:cNvSpPr>
          <p:nvPr>
            <p:ph type="subTitle" idx="1"/>
          </p:nvPr>
        </p:nvSpPr>
        <p:spPr>
          <a:xfrm>
            <a:off x="850666" y="2162288"/>
            <a:ext cx="4945500" cy="1435500"/>
          </a:xfrm>
          <a:prstGeom prst="rect">
            <a:avLst/>
          </a:prstGeom>
          <a:noFill/>
          <a:ln>
            <a:noFill/>
          </a:ln>
        </p:spPr>
        <p:txBody>
          <a:bodyPr spcFirstLastPara="1" wrap="square" lIns="91425" tIns="45700" rIns="91425" bIns="45700" anchor="t" anchorCtr="0">
            <a:noAutofit/>
          </a:bodyPr>
          <a:lstStyle>
            <a:lvl1pPr lvl="0" algn="l" rtl="0">
              <a:spcBef>
                <a:spcPts val="480"/>
              </a:spcBef>
              <a:spcAft>
                <a:spcPts val="0"/>
              </a:spcAft>
              <a:buClr>
                <a:srgbClr val="888888"/>
              </a:buClr>
              <a:buSzPts val="2400"/>
              <a:buNone/>
              <a:defRPr>
                <a:solidFill>
                  <a:srgbClr val="888888"/>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
        <p:nvSpPr>
          <p:cNvPr id="300" name="Google Shape;300;p59"/>
          <p:cNvSpPr txBox="1">
            <a:spLocks noGrp="1"/>
          </p:cNvSpPr>
          <p:nvPr>
            <p:ph type="dt" idx="10"/>
          </p:nvPr>
        </p:nvSpPr>
        <p:spPr>
          <a:xfrm>
            <a:off x="413538" y="4767264"/>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1"/>
        <p:cNvGrpSpPr/>
        <p:nvPr/>
      </p:nvGrpSpPr>
      <p:grpSpPr>
        <a:xfrm>
          <a:off x="0" y="0"/>
          <a:ext cx="0" cy="0"/>
          <a:chOff x="0" y="0"/>
          <a:chExt cx="0" cy="0"/>
        </a:xfrm>
      </p:grpSpPr>
      <p:sp>
        <p:nvSpPr>
          <p:cNvPr id="302" name="Google Shape;302;p60"/>
          <p:cNvSpPr txBox="1">
            <a:spLocks noGrp="1"/>
          </p:cNvSpPr>
          <p:nvPr>
            <p:ph type="title"/>
          </p:nvPr>
        </p:nvSpPr>
        <p:spPr>
          <a:xfrm>
            <a:off x="722313" y="3305177"/>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3F3F3F"/>
              </a:buClr>
              <a:buSzPts val="3000"/>
              <a:buFont typeface="Arial"/>
              <a:buNone/>
              <a:defRPr sz="3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3" name="Google Shape;303;p60"/>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270"/>
              </a:spcBef>
              <a:spcAft>
                <a:spcPts val="0"/>
              </a:spcAft>
              <a:buClr>
                <a:srgbClr val="888888"/>
              </a:buClr>
              <a:buSzPts val="1350"/>
              <a:buNone/>
              <a:defRPr sz="1350">
                <a:solidFill>
                  <a:srgbClr val="888888"/>
                </a:solidFill>
              </a:defRPr>
            </a:lvl2pPr>
            <a:lvl3pPr marL="1371600" lvl="2" indent="-228600" algn="l" rtl="0">
              <a:spcBef>
                <a:spcPts val="240"/>
              </a:spcBef>
              <a:spcAft>
                <a:spcPts val="0"/>
              </a:spcAft>
              <a:buClr>
                <a:srgbClr val="888888"/>
              </a:buClr>
              <a:buSzPts val="1200"/>
              <a:buNone/>
              <a:defRPr sz="1200">
                <a:solidFill>
                  <a:srgbClr val="888888"/>
                </a:solidFill>
              </a:defRPr>
            </a:lvl3pPr>
            <a:lvl4pPr marL="1828800" lvl="3" indent="-228600" algn="l" rtl="0">
              <a:spcBef>
                <a:spcPts val="210"/>
              </a:spcBef>
              <a:spcAft>
                <a:spcPts val="0"/>
              </a:spcAft>
              <a:buClr>
                <a:srgbClr val="888888"/>
              </a:buClr>
              <a:buSzPts val="1050"/>
              <a:buNone/>
              <a:defRPr sz="1050">
                <a:solidFill>
                  <a:srgbClr val="888888"/>
                </a:solidFill>
              </a:defRPr>
            </a:lvl4pPr>
            <a:lvl5pPr marL="2286000" lvl="4" indent="-228600" algn="l" rtl="0">
              <a:spcBef>
                <a:spcPts val="210"/>
              </a:spcBef>
              <a:spcAft>
                <a:spcPts val="0"/>
              </a:spcAft>
              <a:buClr>
                <a:srgbClr val="888888"/>
              </a:buClr>
              <a:buSzPts val="1050"/>
              <a:buNone/>
              <a:defRPr sz="1050">
                <a:solidFill>
                  <a:srgbClr val="888888"/>
                </a:solidFill>
              </a:defRPr>
            </a:lvl5pPr>
            <a:lvl6pPr marL="2743200" lvl="5" indent="-228600" algn="l" rtl="0">
              <a:spcBef>
                <a:spcPts val="210"/>
              </a:spcBef>
              <a:spcAft>
                <a:spcPts val="0"/>
              </a:spcAft>
              <a:buClr>
                <a:srgbClr val="888888"/>
              </a:buClr>
              <a:buSzPts val="1050"/>
              <a:buNone/>
              <a:defRPr sz="1050">
                <a:solidFill>
                  <a:srgbClr val="888888"/>
                </a:solidFill>
              </a:defRPr>
            </a:lvl6pPr>
            <a:lvl7pPr marL="3200400" lvl="6" indent="-228600" algn="l" rtl="0">
              <a:spcBef>
                <a:spcPts val="210"/>
              </a:spcBef>
              <a:spcAft>
                <a:spcPts val="0"/>
              </a:spcAft>
              <a:buClr>
                <a:srgbClr val="888888"/>
              </a:buClr>
              <a:buSzPts val="1050"/>
              <a:buNone/>
              <a:defRPr sz="1050">
                <a:solidFill>
                  <a:srgbClr val="888888"/>
                </a:solidFill>
              </a:defRPr>
            </a:lvl7pPr>
            <a:lvl8pPr marL="3657600" lvl="7" indent="-228600" algn="l" rtl="0">
              <a:spcBef>
                <a:spcPts val="210"/>
              </a:spcBef>
              <a:spcAft>
                <a:spcPts val="0"/>
              </a:spcAft>
              <a:buClr>
                <a:srgbClr val="888888"/>
              </a:buClr>
              <a:buSzPts val="1050"/>
              <a:buNone/>
              <a:defRPr sz="1050">
                <a:solidFill>
                  <a:srgbClr val="888888"/>
                </a:solidFill>
              </a:defRPr>
            </a:lvl8pPr>
            <a:lvl9pPr marL="4114800" lvl="8" indent="-228600" algn="l" rtl="0">
              <a:spcBef>
                <a:spcPts val="210"/>
              </a:spcBef>
              <a:spcAft>
                <a:spcPts val="0"/>
              </a:spcAft>
              <a:buClr>
                <a:srgbClr val="888888"/>
              </a:buClr>
              <a:buSzPts val="1050"/>
              <a:buNone/>
              <a:defRPr sz="1050">
                <a:solidFill>
                  <a:srgbClr val="888888"/>
                </a:solidFill>
              </a:defRPr>
            </a:lvl9pPr>
          </a:lstStyle>
          <a:p>
            <a:endParaRPr/>
          </a:p>
        </p:txBody>
      </p:sp>
      <p:sp>
        <p:nvSpPr>
          <p:cNvPr id="304" name="Google Shape;304;p60"/>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5" name="Google Shape;305;p60"/>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6"/>
        <p:cNvGrpSpPr/>
        <p:nvPr/>
      </p:nvGrpSpPr>
      <p:grpSpPr>
        <a:xfrm>
          <a:off x="0" y="0"/>
          <a:ext cx="0" cy="0"/>
          <a:chOff x="0" y="0"/>
          <a:chExt cx="0" cy="0"/>
        </a:xfrm>
      </p:grpSpPr>
      <p:sp>
        <p:nvSpPr>
          <p:cNvPr id="307" name="Google Shape;307;p6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3F3F3F"/>
              </a:buClr>
              <a:buSzPts val="3300"/>
              <a:buFont typeface="Arial"/>
              <a:buNone/>
              <a:defRPr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8" name="Google Shape;308;p61"/>
          <p:cNvSpPr txBox="1">
            <a:spLocks noGrp="1"/>
          </p:cNvSpPr>
          <p:nvPr>
            <p:ph type="body" idx="1"/>
          </p:nvPr>
        </p:nvSpPr>
        <p:spPr>
          <a:xfrm>
            <a:off x="457200" y="1200152"/>
            <a:ext cx="4038600" cy="33945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7F7F7F"/>
              </a:buClr>
              <a:buSzPts val="2100"/>
              <a:buChar char="•"/>
              <a:defRPr sz="2100"/>
            </a:lvl1pPr>
            <a:lvl2pPr marL="914400" lvl="1" indent="-342900" algn="l" rtl="0">
              <a:spcBef>
                <a:spcPts val="360"/>
              </a:spcBef>
              <a:spcAft>
                <a:spcPts val="0"/>
              </a:spcAft>
              <a:buClr>
                <a:srgbClr val="7F7F7F"/>
              </a:buClr>
              <a:buSzPts val="1800"/>
              <a:buChar char="–"/>
              <a:defRPr sz="1800"/>
            </a:lvl2pPr>
            <a:lvl3pPr marL="1371600" lvl="2" indent="-323850" algn="l" rtl="0">
              <a:spcBef>
                <a:spcPts val="300"/>
              </a:spcBef>
              <a:spcAft>
                <a:spcPts val="0"/>
              </a:spcAft>
              <a:buClr>
                <a:srgbClr val="7F7F7F"/>
              </a:buClr>
              <a:buSzPts val="1500"/>
              <a:buChar char="•"/>
              <a:defRPr sz="1500"/>
            </a:lvl3pPr>
            <a:lvl4pPr marL="1828800" lvl="3" indent="-314325" algn="l" rtl="0">
              <a:spcBef>
                <a:spcPts val="270"/>
              </a:spcBef>
              <a:spcAft>
                <a:spcPts val="0"/>
              </a:spcAft>
              <a:buClr>
                <a:srgbClr val="7F7F7F"/>
              </a:buClr>
              <a:buSzPts val="1350"/>
              <a:buChar char="–"/>
              <a:defRPr sz="1350"/>
            </a:lvl4pPr>
            <a:lvl5pPr marL="2286000" lvl="4" indent="-314325" algn="l" rtl="0">
              <a:spcBef>
                <a:spcPts val="270"/>
              </a:spcBef>
              <a:spcAft>
                <a:spcPts val="0"/>
              </a:spcAft>
              <a:buClr>
                <a:srgbClr val="7F7F7F"/>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309" name="Google Shape;309;p61"/>
          <p:cNvSpPr txBox="1">
            <a:spLocks noGrp="1"/>
          </p:cNvSpPr>
          <p:nvPr>
            <p:ph type="body" idx="2"/>
          </p:nvPr>
        </p:nvSpPr>
        <p:spPr>
          <a:xfrm>
            <a:off x="4648200" y="1200152"/>
            <a:ext cx="4038600" cy="33945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7F7F7F"/>
              </a:buClr>
              <a:buSzPts val="2100"/>
              <a:buChar char="•"/>
              <a:defRPr sz="2100"/>
            </a:lvl1pPr>
            <a:lvl2pPr marL="914400" lvl="1" indent="-342900" algn="l" rtl="0">
              <a:spcBef>
                <a:spcPts val="360"/>
              </a:spcBef>
              <a:spcAft>
                <a:spcPts val="0"/>
              </a:spcAft>
              <a:buClr>
                <a:srgbClr val="7F7F7F"/>
              </a:buClr>
              <a:buSzPts val="1800"/>
              <a:buChar char="–"/>
              <a:defRPr sz="1800"/>
            </a:lvl2pPr>
            <a:lvl3pPr marL="1371600" lvl="2" indent="-323850" algn="l" rtl="0">
              <a:spcBef>
                <a:spcPts val="300"/>
              </a:spcBef>
              <a:spcAft>
                <a:spcPts val="0"/>
              </a:spcAft>
              <a:buClr>
                <a:srgbClr val="7F7F7F"/>
              </a:buClr>
              <a:buSzPts val="1500"/>
              <a:buChar char="•"/>
              <a:defRPr sz="1500"/>
            </a:lvl3pPr>
            <a:lvl4pPr marL="1828800" lvl="3" indent="-314325" algn="l" rtl="0">
              <a:spcBef>
                <a:spcPts val="270"/>
              </a:spcBef>
              <a:spcAft>
                <a:spcPts val="0"/>
              </a:spcAft>
              <a:buClr>
                <a:srgbClr val="7F7F7F"/>
              </a:buClr>
              <a:buSzPts val="1350"/>
              <a:buChar char="–"/>
              <a:defRPr sz="1350"/>
            </a:lvl4pPr>
            <a:lvl5pPr marL="2286000" lvl="4" indent="-314325" algn="l" rtl="0">
              <a:spcBef>
                <a:spcPts val="270"/>
              </a:spcBef>
              <a:spcAft>
                <a:spcPts val="0"/>
              </a:spcAft>
              <a:buClr>
                <a:srgbClr val="7F7F7F"/>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310" name="Google Shape;310;p61"/>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1" name="Google Shape;311;p61"/>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2"/>
        <p:cNvGrpSpPr/>
        <p:nvPr/>
      </p:nvGrpSpPr>
      <p:grpSpPr>
        <a:xfrm>
          <a:off x="0" y="0"/>
          <a:ext cx="0" cy="0"/>
          <a:chOff x="0" y="0"/>
          <a:chExt cx="0" cy="0"/>
        </a:xfrm>
      </p:grpSpPr>
      <p:sp>
        <p:nvSpPr>
          <p:cNvPr id="313" name="Google Shape;313;p62"/>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3F3F3F"/>
              </a:buClr>
              <a:buSzPts val="3300"/>
              <a:buFont typeface="Arial"/>
              <a:buNone/>
              <a:defRPr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4" name="Google Shape;314;p62"/>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rtl="0">
              <a:spcBef>
                <a:spcPts val="420"/>
              </a:spcBef>
              <a:spcAft>
                <a:spcPts val="0"/>
              </a:spcAft>
              <a:buClr>
                <a:srgbClr val="7F7F7F"/>
              </a:buClr>
              <a:buSzPts val="2100"/>
              <a:buNone/>
              <a:defRPr sz="2100" b="1"/>
            </a:lvl1pPr>
            <a:lvl2pPr marL="914400" lvl="1" indent="-228600" algn="l" rtl="0">
              <a:spcBef>
                <a:spcPts val="300"/>
              </a:spcBef>
              <a:spcAft>
                <a:spcPts val="0"/>
              </a:spcAft>
              <a:buClr>
                <a:srgbClr val="7F7F7F"/>
              </a:buClr>
              <a:buSzPts val="1500"/>
              <a:buNone/>
              <a:defRPr sz="1500" b="1"/>
            </a:lvl2pPr>
            <a:lvl3pPr marL="1371600" lvl="2" indent="-228600" algn="l" rtl="0">
              <a:spcBef>
                <a:spcPts val="270"/>
              </a:spcBef>
              <a:spcAft>
                <a:spcPts val="0"/>
              </a:spcAft>
              <a:buClr>
                <a:srgbClr val="7F7F7F"/>
              </a:buClr>
              <a:buSzPts val="1350"/>
              <a:buNone/>
              <a:defRPr sz="1350" b="1"/>
            </a:lvl3pPr>
            <a:lvl4pPr marL="1828800" lvl="3" indent="-228600" algn="l" rtl="0">
              <a:spcBef>
                <a:spcPts val="240"/>
              </a:spcBef>
              <a:spcAft>
                <a:spcPts val="0"/>
              </a:spcAft>
              <a:buClr>
                <a:srgbClr val="7F7F7F"/>
              </a:buClr>
              <a:buSzPts val="1200"/>
              <a:buNone/>
              <a:defRPr sz="1200" b="1"/>
            </a:lvl4pPr>
            <a:lvl5pPr marL="2286000" lvl="4" indent="-228600" algn="l" rtl="0">
              <a:spcBef>
                <a:spcPts val="240"/>
              </a:spcBef>
              <a:spcAft>
                <a:spcPts val="0"/>
              </a:spcAft>
              <a:buClr>
                <a:srgbClr val="7F7F7F"/>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315" name="Google Shape;315;p62"/>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7F7F7F"/>
              </a:buClr>
              <a:buSzPts val="1800"/>
              <a:buChar char="•"/>
              <a:defRPr sz="1800"/>
            </a:lvl1pPr>
            <a:lvl2pPr marL="914400" lvl="1" indent="-323850" algn="l" rtl="0">
              <a:spcBef>
                <a:spcPts val="300"/>
              </a:spcBef>
              <a:spcAft>
                <a:spcPts val="0"/>
              </a:spcAft>
              <a:buClr>
                <a:srgbClr val="7F7F7F"/>
              </a:buClr>
              <a:buSzPts val="1500"/>
              <a:buChar char="–"/>
              <a:defRPr sz="1500"/>
            </a:lvl2pPr>
            <a:lvl3pPr marL="1371600" lvl="2" indent="-314325" algn="l" rtl="0">
              <a:spcBef>
                <a:spcPts val="270"/>
              </a:spcBef>
              <a:spcAft>
                <a:spcPts val="0"/>
              </a:spcAft>
              <a:buClr>
                <a:srgbClr val="7F7F7F"/>
              </a:buClr>
              <a:buSzPts val="1350"/>
              <a:buChar char="•"/>
              <a:defRPr sz="1350"/>
            </a:lvl3pPr>
            <a:lvl4pPr marL="1828800" lvl="3" indent="-304800" algn="l" rtl="0">
              <a:spcBef>
                <a:spcPts val="240"/>
              </a:spcBef>
              <a:spcAft>
                <a:spcPts val="0"/>
              </a:spcAft>
              <a:buClr>
                <a:srgbClr val="7F7F7F"/>
              </a:buClr>
              <a:buSzPts val="1200"/>
              <a:buChar char="–"/>
              <a:defRPr sz="1200"/>
            </a:lvl4pPr>
            <a:lvl5pPr marL="2286000" lvl="4" indent="-304800" algn="l" rtl="0">
              <a:spcBef>
                <a:spcPts val="240"/>
              </a:spcBef>
              <a:spcAft>
                <a:spcPts val="0"/>
              </a:spcAft>
              <a:buClr>
                <a:srgbClr val="7F7F7F"/>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316" name="Google Shape;316;p62"/>
          <p:cNvSpPr txBox="1">
            <a:spLocks noGrp="1"/>
          </p:cNvSpPr>
          <p:nvPr>
            <p:ph type="body" idx="3"/>
          </p:nvPr>
        </p:nvSpPr>
        <p:spPr>
          <a:xfrm>
            <a:off x="4645027"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rtl="0">
              <a:spcBef>
                <a:spcPts val="420"/>
              </a:spcBef>
              <a:spcAft>
                <a:spcPts val="0"/>
              </a:spcAft>
              <a:buClr>
                <a:srgbClr val="7F7F7F"/>
              </a:buClr>
              <a:buSzPts val="2100"/>
              <a:buNone/>
              <a:defRPr sz="2100" b="1"/>
            </a:lvl1pPr>
            <a:lvl2pPr marL="914400" lvl="1" indent="-228600" algn="l" rtl="0">
              <a:spcBef>
                <a:spcPts val="300"/>
              </a:spcBef>
              <a:spcAft>
                <a:spcPts val="0"/>
              </a:spcAft>
              <a:buClr>
                <a:srgbClr val="7F7F7F"/>
              </a:buClr>
              <a:buSzPts val="1500"/>
              <a:buNone/>
              <a:defRPr sz="1500" b="1"/>
            </a:lvl2pPr>
            <a:lvl3pPr marL="1371600" lvl="2" indent="-228600" algn="l" rtl="0">
              <a:spcBef>
                <a:spcPts val="270"/>
              </a:spcBef>
              <a:spcAft>
                <a:spcPts val="0"/>
              </a:spcAft>
              <a:buClr>
                <a:srgbClr val="7F7F7F"/>
              </a:buClr>
              <a:buSzPts val="1350"/>
              <a:buNone/>
              <a:defRPr sz="1350" b="1"/>
            </a:lvl3pPr>
            <a:lvl4pPr marL="1828800" lvl="3" indent="-228600" algn="l" rtl="0">
              <a:spcBef>
                <a:spcPts val="240"/>
              </a:spcBef>
              <a:spcAft>
                <a:spcPts val="0"/>
              </a:spcAft>
              <a:buClr>
                <a:srgbClr val="7F7F7F"/>
              </a:buClr>
              <a:buSzPts val="1200"/>
              <a:buNone/>
              <a:defRPr sz="1200" b="1"/>
            </a:lvl4pPr>
            <a:lvl5pPr marL="2286000" lvl="4" indent="-228600" algn="l" rtl="0">
              <a:spcBef>
                <a:spcPts val="240"/>
              </a:spcBef>
              <a:spcAft>
                <a:spcPts val="0"/>
              </a:spcAft>
              <a:buClr>
                <a:srgbClr val="7F7F7F"/>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317" name="Google Shape;317;p62"/>
          <p:cNvSpPr txBox="1">
            <a:spLocks noGrp="1"/>
          </p:cNvSpPr>
          <p:nvPr>
            <p:ph type="body" idx="4"/>
          </p:nvPr>
        </p:nvSpPr>
        <p:spPr>
          <a:xfrm>
            <a:off x="4645027" y="1631156"/>
            <a:ext cx="4041900" cy="29634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7F7F7F"/>
              </a:buClr>
              <a:buSzPts val="1800"/>
              <a:buChar char="•"/>
              <a:defRPr sz="1800"/>
            </a:lvl1pPr>
            <a:lvl2pPr marL="914400" lvl="1" indent="-323850" algn="l" rtl="0">
              <a:spcBef>
                <a:spcPts val="300"/>
              </a:spcBef>
              <a:spcAft>
                <a:spcPts val="0"/>
              </a:spcAft>
              <a:buClr>
                <a:srgbClr val="7F7F7F"/>
              </a:buClr>
              <a:buSzPts val="1500"/>
              <a:buChar char="–"/>
              <a:defRPr sz="1500"/>
            </a:lvl2pPr>
            <a:lvl3pPr marL="1371600" lvl="2" indent="-314325" algn="l" rtl="0">
              <a:spcBef>
                <a:spcPts val="270"/>
              </a:spcBef>
              <a:spcAft>
                <a:spcPts val="0"/>
              </a:spcAft>
              <a:buClr>
                <a:srgbClr val="7F7F7F"/>
              </a:buClr>
              <a:buSzPts val="1350"/>
              <a:buChar char="•"/>
              <a:defRPr sz="1350"/>
            </a:lvl3pPr>
            <a:lvl4pPr marL="1828800" lvl="3" indent="-304800" algn="l" rtl="0">
              <a:spcBef>
                <a:spcPts val="240"/>
              </a:spcBef>
              <a:spcAft>
                <a:spcPts val="0"/>
              </a:spcAft>
              <a:buClr>
                <a:srgbClr val="7F7F7F"/>
              </a:buClr>
              <a:buSzPts val="1200"/>
              <a:buChar char="–"/>
              <a:defRPr sz="1200"/>
            </a:lvl4pPr>
            <a:lvl5pPr marL="2286000" lvl="4" indent="-304800" algn="l" rtl="0">
              <a:spcBef>
                <a:spcPts val="240"/>
              </a:spcBef>
              <a:spcAft>
                <a:spcPts val="0"/>
              </a:spcAft>
              <a:buClr>
                <a:srgbClr val="7F7F7F"/>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318" name="Google Shape;318;p62"/>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9" name="Google Shape;319;p62"/>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0"/>
        <p:cNvGrpSpPr/>
        <p:nvPr/>
      </p:nvGrpSpPr>
      <p:grpSpPr>
        <a:xfrm>
          <a:off x="0" y="0"/>
          <a:ext cx="0" cy="0"/>
          <a:chOff x="0" y="0"/>
          <a:chExt cx="0" cy="0"/>
        </a:xfrm>
      </p:grpSpPr>
      <p:sp>
        <p:nvSpPr>
          <p:cNvPr id="321" name="Google Shape;321;p63"/>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2" name="Google Shape;322;p63"/>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3" name="Google Shape;323;p63"/>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4"/>
        <p:cNvGrpSpPr/>
        <p:nvPr/>
      </p:nvGrpSpPr>
      <p:grpSpPr>
        <a:xfrm>
          <a:off x="0" y="0"/>
          <a:ext cx="0" cy="0"/>
          <a:chOff x="0" y="0"/>
          <a:chExt cx="0" cy="0"/>
        </a:xfrm>
      </p:grpSpPr>
      <p:sp>
        <p:nvSpPr>
          <p:cNvPr id="325" name="Google Shape;325;p64"/>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6" name="Google Shape;326;p64"/>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7"/>
        <p:cNvGrpSpPr/>
        <p:nvPr/>
      </p:nvGrpSpPr>
      <p:grpSpPr>
        <a:xfrm>
          <a:off x="0" y="0"/>
          <a:ext cx="0" cy="0"/>
          <a:chOff x="0" y="0"/>
          <a:chExt cx="0" cy="0"/>
        </a:xfrm>
      </p:grpSpPr>
      <p:sp>
        <p:nvSpPr>
          <p:cNvPr id="328" name="Google Shape;328;p65"/>
          <p:cNvSpPr txBox="1">
            <a:spLocks noGrp="1"/>
          </p:cNvSpPr>
          <p:nvPr>
            <p:ph type="title"/>
          </p:nvPr>
        </p:nvSpPr>
        <p:spPr>
          <a:xfrm>
            <a:off x="457202" y="204787"/>
            <a:ext cx="3008400" cy="8715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F3F3F"/>
              </a:buClr>
              <a:buSzPts val="1500"/>
              <a:buFont typeface="Aria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9" name="Google Shape;329;p65"/>
          <p:cNvSpPr txBox="1">
            <a:spLocks noGrp="1"/>
          </p:cNvSpPr>
          <p:nvPr>
            <p:ph type="body" idx="1"/>
          </p:nvPr>
        </p:nvSpPr>
        <p:spPr>
          <a:xfrm>
            <a:off x="3575050" y="204789"/>
            <a:ext cx="5111700" cy="43899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7F7F7F"/>
              </a:buClr>
              <a:buSzPts val="2400"/>
              <a:buChar char="•"/>
              <a:defRPr sz="2400"/>
            </a:lvl1pPr>
            <a:lvl2pPr marL="914400" lvl="1" indent="-361950" algn="l" rtl="0">
              <a:spcBef>
                <a:spcPts val="420"/>
              </a:spcBef>
              <a:spcAft>
                <a:spcPts val="0"/>
              </a:spcAft>
              <a:buClr>
                <a:srgbClr val="7F7F7F"/>
              </a:buClr>
              <a:buSzPts val="2100"/>
              <a:buChar char="–"/>
              <a:defRPr sz="2100"/>
            </a:lvl2pPr>
            <a:lvl3pPr marL="1371600" lvl="2" indent="-342900" algn="l" rtl="0">
              <a:spcBef>
                <a:spcPts val="360"/>
              </a:spcBef>
              <a:spcAft>
                <a:spcPts val="0"/>
              </a:spcAft>
              <a:buClr>
                <a:srgbClr val="7F7F7F"/>
              </a:buClr>
              <a:buSzPts val="1800"/>
              <a:buChar char="•"/>
              <a:defRPr sz="1800"/>
            </a:lvl3pPr>
            <a:lvl4pPr marL="1828800" lvl="3" indent="-323850" algn="l" rtl="0">
              <a:spcBef>
                <a:spcPts val="300"/>
              </a:spcBef>
              <a:spcAft>
                <a:spcPts val="0"/>
              </a:spcAft>
              <a:buClr>
                <a:srgbClr val="7F7F7F"/>
              </a:buClr>
              <a:buSzPts val="1500"/>
              <a:buChar char="–"/>
              <a:defRPr sz="1500"/>
            </a:lvl4pPr>
            <a:lvl5pPr marL="2286000" lvl="4" indent="-323850" algn="l" rtl="0">
              <a:spcBef>
                <a:spcPts val="300"/>
              </a:spcBef>
              <a:spcAft>
                <a:spcPts val="0"/>
              </a:spcAft>
              <a:buClr>
                <a:srgbClr val="7F7F7F"/>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330" name="Google Shape;330;p65"/>
          <p:cNvSpPr txBox="1">
            <a:spLocks noGrp="1"/>
          </p:cNvSpPr>
          <p:nvPr>
            <p:ph type="body" idx="2"/>
          </p:nvPr>
        </p:nvSpPr>
        <p:spPr>
          <a:xfrm>
            <a:off x="457202" y="1076327"/>
            <a:ext cx="3008400" cy="35184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7F7F7F"/>
              </a:buClr>
              <a:buSzPts val="1050"/>
              <a:buNone/>
              <a:defRPr sz="1050"/>
            </a:lvl1pPr>
            <a:lvl2pPr marL="914400" lvl="1" indent="-228600" algn="l" rtl="0">
              <a:spcBef>
                <a:spcPts val="180"/>
              </a:spcBef>
              <a:spcAft>
                <a:spcPts val="0"/>
              </a:spcAft>
              <a:buClr>
                <a:srgbClr val="7F7F7F"/>
              </a:buClr>
              <a:buSzPts val="900"/>
              <a:buNone/>
              <a:defRPr sz="900"/>
            </a:lvl2pPr>
            <a:lvl3pPr marL="1371600" lvl="2" indent="-228600" algn="l" rtl="0">
              <a:spcBef>
                <a:spcPts val="150"/>
              </a:spcBef>
              <a:spcAft>
                <a:spcPts val="0"/>
              </a:spcAft>
              <a:buClr>
                <a:srgbClr val="7F7F7F"/>
              </a:buClr>
              <a:buSzPts val="750"/>
              <a:buNone/>
              <a:defRPr sz="750"/>
            </a:lvl3pPr>
            <a:lvl4pPr marL="1828800" lvl="3" indent="-228600" algn="l" rtl="0">
              <a:spcBef>
                <a:spcPts val="135"/>
              </a:spcBef>
              <a:spcAft>
                <a:spcPts val="0"/>
              </a:spcAft>
              <a:buClr>
                <a:srgbClr val="7F7F7F"/>
              </a:buClr>
              <a:buSzPts val="675"/>
              <a:buNone/>
              <a:defRPr sz="675"/>
            </a:lvl4pPr>
            <a:lvl5pPr marL="2286000" lvl="4" indent="-228600" algn="l" rtl="0">
              <a:spcBef>
                <a:spcPts val="135"/>
              </a:spcBef>
              <a:spcAft>
                <a:spcPts val="0"/>
              </a:spcAft>
              <a:buClr>
                <a:srgbClr val="7F7F7F"/>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331" name="Google Shape;331;p65"/>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2" name="Google Shape;332;p65"/>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3"/>
        <p:cNvGrpSpPr/>
        <p:nvPr/>
      </p:nvGrpSpPr>
      <p:grpSpPr>
        <a:xfrm>
          <a:off x="0" y="0"/>
          <a:ext cx="0" cy="0"/>
          <a:chOff x="0" y="0"/>
          <a:chExt cx="0" cy="0"/>
        </a:xfrm>
      </p:grpSpPr>
      <p:sp>
        <p:nvSpPr>
          <p:cNvPr id="334" name="Google Shape;334;p66"/>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F3F3F"/>
              </a:buClr>
              <a:buSzPts val="1800"/>
              <a:buFont typeface="Arial"/>
              <a:buNone/>
              <a:defRPr sz="18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5" name="Google Shape;335;p66"/>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7F7F7F"/>
              </a:buClr>
              <a:buSzPts val="2400"/>
              <a:buFont typeface="Arial"/>
              <a:buNone/>
              <a:defRPr sz="2400" b="0" i="0" u="none" strike="noStrike" cap="none">
                <a:solidFill>
                  <a:srgbClr val="7F7F7F"/>
                </a:solidFill>
                <a:latin typeface="Arial"/>
                <a:ea typeface="Arial"/>
                <a:cs typeface="Arial"/>
                <a:sym typeface="Arial"/>
              </a:defRPr>
            </a:lvl1pPr>
            <a:lvl2pPr marR="0" lvl="1" algn="l" rtl="0">
              <a:spcBef>
                <a:spcPts val="420"/>
              </a:spcBef>
              <a:spcAft>
                <a:spcPts val="0"/>
              </a:spcAft>
              <a:buClr>
                <a:srgbClr val="7F7F7F"/>
              </a:buClr>
              <a:buSzPts val="2100"/>
              <a:buFont typeface="Arial"/>
              <a:buNone/>
              <a:defRPr sz="2100" b="0" i="0" u="none" strike="noStrike" cap="none">
                <a:solidFill>
                  <a:srgbClr val="7F7F7F"/>
                </a:solidFill>
                <a:latin typeface="Arial"/>
                <a:ea typeface="Arial"/>
                <a:cs typeface="Arial"/>
                <a:sym typeface="Arial"/>
              </a:defRPr>
            </a:lvl2pPr>
            <a:lvl3pPr marR="0" lvl="2" algn="l" rtl="0">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3pPr>
            <a:lvl4pPr marR="0" lvl="3" algn="l" rtl="0">
              <a:spcBef>
                <a:spcPts val="300"/>
              </a:spcBef>
              <a:spcAft>
                <a:spcPts val="0"/>
              </a:spcAft>
              <a:buClr>
                <a:srgbClr val="7F7F7F"/>
              </a:buClr>
              <a:buSzPts val="1500"/>
              <a:buFont typeface="Arial"/>
              <a:buNone/>
              <a:defRPr sz="1500" b="0" i="0" u="none" strike="noStrike" cap="none">
                <a:solidFill>
                  <a:srgbClr val="7F7F7F"/>
                </a:solidFill>
                <a:latin typeface="Arial"/>
                <a:ea typeface="Arial"/>
                <a:cs typeface="Arial"/>
                <a:sym typeface="Arial"/>
              </a:defRPr>
            </a:lvl4pPr>
            <a:lvl5pPr marR="0" lvl="4" algn="l" rtl="0">
              <a:spcBef>
                <a:spcPts val="300"/>
              </a:spcBef>
              <a:spcAft>
                <a:spcPts val="0"/>
              </a:spcAft>
              <a:buClr>
                <a:srgbClr val="7F7F7F"/>
              </a:buClr>
              <a:buSzPts val="1500"/>
              <a:buFont typeface="Arial"/>
              <a:buNone/>
              <a:defRPr sz="1500" b="0" i="0" u="none" strike="noStrike" cap="none">
                <a:solidFill>
                  <a:srgbClr val="7F7F7F"/>
                </a:solidFill>
                <a:latin typeface="Arial"/>
                <a:ea typeface="Arial"/>
                <a:cs typeface="Arial"/>
                <a:sym typeface="Arial"/>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336" name="Google Shape;336;p66"/>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7F7F7F"/>
              </a:buClr>
              <a:buSzPts val="1050"/>
              <a:buNone/>
              <a:defRPr sz="1050"/>
            </a:lvl1pPr>
            <a:lvl2pPr marL="914400" lvl="1" indent="-228600" algn="l" rtl="0">
              <a:spcBef>
                <a:spcPts val="180"/>
              </a:spcBef>
              <a:spcAft>
                <a:spcPts val="0"/>
              </a:spcAft>
              <a:buClr>
                <a:srgbClr val="7F7F7F"/>
              </a:buClr>
              <a:buSzPts val="900"/>
              <a:buNone/>
              <a:defRPr sz="900"/>
            </a:lvl2pPr>
            <a:lvl3pPr marL="1371600" lvl="2" indent="-228600" algn="l" rtl="0">
              <a:spcBef>
                <a:spcPts val="150"/>
              </a:spcBef>
              <a:spcAft>
                <a:spcPts val="0"/>
              </a:spcAft>
              <a:buClr>
                <a:srgbClr val="7F7F7F"/>
              </a:buClr>
              <a:buSzPts val="750"/>
              <a:buNone/>
              <a:defRPr sz="750"/>
            </a:lvl3pPr>
            <a:lvl4pPr marL="1828800" lvl="3" indent="-228600" algn="l" rtl="0">
              <a:spcBef>
                <a:spcPts val="135"/>
              </a:spcBef>
              <a:spcAft>
                <a:spcPts val="0"/>
              </a:spcAft>
              <a:buClr>
                <a:srgbClr val="7F7F7F"/>
              </a:buClr>
              <a:buSzPts val="675"/>
              <a:buNone/>
              <a:defRPr sz="675"/>
            </a:lvl4pPr>
            <a:lvl5pPr marL="2286000" lvl="4" indent="-228600" algn="l" rtl="0">
              <a:spcBef>
                <a:spcPts val="135"/>
              </a:spcBef>
              <a:spcAft>
                <a:spcPts val="0"/>
              </a:spcAft>
              <a:buClr>
                <a:srgbClr val="7F7F7F"/>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337" name="Google Shape;337;p66"/>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8" name="Google Shape;338;p66"/>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9"/>
        <p:cNvGrpSpPr/>
        <p:nvPr/>
      </p:nvGrpSpPr>
      <p:grpSpPr>
        <a:xfrm>
          <a:off x="0" y="0"/>
          <a:ext cx="0" cy="0"/>
          <a:chOff x="0" y="0"/>
          <a:chExt cx="0" cy="0"/>
        </a:xfrm>
      </p:grpSpPr>
      <p:sp>
        <p:nvSpPr>
          <p:cNvPr id="340" name="Google Shape;340;p67"/>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1" name="Google Shape;341;p67"/>
          <p:cNvSpPr txBox="1">
            <a:spLocks noGrp="1"/>
          </p:cNvSpPr>
          <p:nvPr>
            <p:ph type="body" idx="1"/>
          </p:nvPr>
        </p:nvSpPr>
        <p:spPr>
          <a:xfrm rot="5400000">
            <a:off x="2874750" y="-1217398"/>
            <a:ext cx="33945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7F7F7F"/>
              </a:buClr>
              <a:buSzPts val="1800"/>
              <a:buChar char="•"/>
              <a:defRPr/>
            </a:lvl1pPr>
            <a:lvl2pPr marL="914400" lvl="1" indent="-342900" algn="l" rtl="0">
              <a:spcBef>
                <a:spcPts val="360"/>
              </a:spcBef>
              <a:spcAft>
                <a:spcPts val="0"/>
              </a:spcAft>
              <a:buClr>
                <a:srgbClr val="7F7F7F"/>
              </a:buClr>
              <a:buSzPts val="1800"/>
              <a:buChar char="–"/>
              <a:defRPr/>
            </a:lvl2pPr>
            <a:lvl3pPr marL="1371600" lvl="2" indent="-342900" algn="l" rtl="0">
              <a:spcBef>
                <a:spcPts val="360"/>
              </a:spcBef>
              <a:spcAft>
                <a:spcPts val="0"/>
              </a:spcAft>
              <a:buClr>
                <a:srgbClr val="7F7F7F"/>
              </a:buClr>
              <a:buSzPts val="1800"/>
              <a:buChar char="•"/>
              <a:defRPr/>
            </a:lvl3pPr>
            <a:lvl4pPr marL="1828800" lvl="3" indent="-342900" algn="l" rtl="0">
              <a:spcBef>
                <a:spcPts val="360"/>
              </a:spcBef>
              <a:spcAft>
                <a:spcPts val="0"/>
              </a:spcAft>
              <a:buClr>
                <a:srgbClr val="7F7F7F"/>
              </a:buClr>
              <a:buSzPts val="1800"/>
              <a:buChar char="–"/>
              <a:defRPr/>
            </a:lvl4pPr>
            <a:lvl5pPr marL="2286000" lvl="4" indent="-342900" algn="l" rtl="0">
              <a:spcBef>
                <a:spcPts val="360"/>
              </a:spcBef>
              <a:spcAft>
                <a:spcPts val="0"/>
              </a:spcAft>
              <a:buClr>
                <a:srgbClr val="7F7F7F"/>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42" name="Google Shape;342;p67"/>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3" name="Google Shape;343;p67"/>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4"/>
        <p:cNvGrpSpPr/>
        <p:nvPr/>
      </p:nvGrpSpPr>
      <p:grpSpPr>
        <a:xfrm>
          <a:off x="0" y="0"/>
          <a:ext cx="0" cy="0"/>
          <a:chOff x="0" y="0"/>
          <a:chExt cx="0" cy="0"/>
        </a:xfrm>
      </p:grpSpPr>
      <p:sp>
        <p:nvSpPr>
          <p:cNvPr id="345" name="Google Shape;345;p68"/>
          <p:cNvSpPr txBox="1">
            <a:spLocks noGrp="1"/>
          </p:cNvSpPr>
          <p:nvPr>
            <p:ph type="title"/>
          </p:nvPr>
        </p:nvSpPr>
        <p:spPr>
          <a:xfrm rot="5400000">
            <a:off x="5463750" y="1371630"/>
            <a:ext cx="4388700" cy="20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6" name="Google Shape;346;p68"/>
          <p:cNvSpPr txBox="1">
            <a:spLocks noGrp="1"/>
          </p:cNvSpPr>
          <p:nvPr>
            <p:ph type="body" idx="1"/>
          </p:nvPr>
        </p:nvSpPr>
        <p:spPr>
          <a:xfrm rot="5400000">
            <a:off x="1272750" y="-609570"/>
            <a:ext cx="43887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7F7F7F"/>
              </a:buClr>
              <a:buSzPts val="1800"/>
              <a:buChar char="•"/>
              <a:defRPr/>
            </a:lvl1pPr>
            <a:lvl2pPr marL="914400" lvl="1" indent="-342900" algn="l" rtl="0">
              <a:spcBef>
                <a:spcPts val="360"/>
              </a:spcBef>
              <a:spcAft>
                <a:spcPts val="0"/>
              </a:spcAft>
              <a:buClr>
                <a:srgbClr val="7F7F7F"/>
              </a:buClr>
              <a:buSzPts val="1800"/>
              <a:buChar char="–"/>
              <a:defRPr/>
            </a:lvl2pPr>
            <a:lvl3pPr marL="1371600" lvl="2" indent="-342900" algn="l" rtl="0">
              <a:spcBef>
                <a:spcPts val="360"/>
              </a:spcBef>
              <a:spcAft>
                <a:spcPts val="0"/>
              </a:spcAft>
              <a:buClr>
                <a:srgbClr val="7F7F7F"/>
              </a:buClr>
              <a:buSzPts val="1800"/>
              <a:buChar char="•"/>
              <a:defRPr/>
            </a:lvl3pPr>
            <a:lvl4pPr marL="1828800" lvl="3" indent="-342900" algn="l" rtl="0">
              <a:spcBef>
                <a:spcPts val="360"/>
              </a:spcBef>
              <a:spcAft>
                <a:spcPts val="0"/>
              </a:spcAft>
              <a:buClr>
                <a:srgbClr val="7F7F7F"/>
              </a:buClr>
              <a:buSzPts val="1800"/>
              <a:buChar char="–"/>
              <a:defRPr/>
            </a:lvl4pPr>
            <a:lvl5pPr marL="2286000" lvl="4" indent="-342900" algn="l" rtl="0">
              <a:spcBef>
                <a:spcPts val="360"/>
              </a:spcBef>
              <a:spcAft>
                <a:spcPts val="0"/>
              </a:spcAft>
              <a:buClr>
                <a:srgbClr val="7F7F7F"/>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47" name="Google Shape;347;p68"/>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8" name="Google Shape;348;p68"/>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349"/>
        <p:cNvGrpSpPr/>
        <p:nvPr/>
      </p:nvGrpSpPr>
      <p:grpSpPr>
        <a:xfrm>
          <a:off x="0" y="0"/>
          <a:ext cx="0" cy="0"/>
          <a:chOff x="0" y="0"/>
          <a:chExt cx="0" cy="0"/>
        </a:xfrm>
      </p:grpSpPr>
      <p:sp>
        <p:nvSpPr>
          <p:cNvPr id="350" name="Google Shape;350;p69"/>
          <p:cNvSpPr txBox="1">
            <a:spLocks noGrp="1"/>
          </p:cNvSpPr>
          <p:nvPr>
            <p:ph type="ctrTitle"/>
          </p:nvPr>
        </p:nvSpPr>
        <p:spPr>
          <a:xfrm>
            <a:off x="539552" y="141480"/>
            <a:ext cx="8064900" cy="7356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1"/>
              </a:buClr>
              <a:buSzPts val="2400"/>
              <a:buFont typeface="Arial"/>
              <a:buNone/>
              <a:defRPr sz="24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1" name="Google Shape;351;p69"/>
          <p:cNvSpPr txBox="1">
            <a:spLocks noGrp="1"/>
          </p:cNvSpPr>
          <p:nvPr>
            <p:ph type="subTitle" idx="1"/>
          </p:nvPr>
        </p:nvSpPr>
        <p:spPr>
          <a:xfrm>
            <a:off x="539552" y="1437624"/>
            <a:ext cx="8136900" cy="324000"/>
          </a:xfrm>
          <a:prstGeom prst="rect">
            <a:avLst/>
          </a:prstGeom>
          <a:noFill/>
          <a:ln>
            <a:noFill/>
          </a:ln>
        </p:spPr>
        <p:txBody>
          <a:bodyPr spcFirstLastPara="1" wrap="square" lIns="91425" tIns="45700" rIns="91425" bIns="45700" anchor="t" anchorCtr="0">
            <a:noAutofit/>
          </a:bodyPr>
          <a:lstStyle>
            <a:lvl1pPr lvl="0" algn="l" rtl="0">
              <a:spcBef>
                <a:spcPts val="420"/>
              </a:spcBef>
              <a:spcAft>
                <a:spcPts val="0"/>
              </a:spcAft>
              <a:buClr>
                <a:srgbClr val="595959"/>
              </a:buClr>
              <a:buSzPts val="2100"/>
              <a:buNone/>
              <a:defRPr sz="2100" b="1">
                <a:solidFill>
                  <a:srgbClr val="595959"/>
                </a:solidFill>
                <a:latin typeface="Arial"/>
                <a:ea typeface="Arial"/>
                <a:cs typeface="Arial"/>
                <a:sym typeface="Arial"/>
              </a:defRPr>
            </a:lvl1pPr>
            <a:lvl2pPr lvl="1" algn="ctr" rtl="0">
              <a:spcBef>
                <a:spcPts val="300"/>
              </a:spcBef>
              <a:spcAft>
                <a:spcPts val="0"/>
              </a:spcAft>
              <a:buClr>
                <a:srgbClr val="7F7F7F"/>
              </a:buClr>
              <a:buSzPts val="1500"/>
              <a:buNone/>
              <a:defRPr sz="1500"/>
            </a:lvl2pPr>
            <a:lvl3pPr lvl="2" algn="ctr" rtl="0">
              <a:spcBef>
                <a:spcPts val="270"/>
              </a:spcBef>
              <a:spcAft>
                <a:spcPts val="0"/>
              </a:spcAft>
              <a:buClr>
                <a:srgbClr val="7F7F7F"/>
              </a:buClr>
              <a:buSzPts val="1350"/>
              <a:buNone/>
              <a:defRPr sz="1350"/>
            </a:lvl3pPr>
            <a:lvl4pPr lvl="3" algn="ctr" rtl="0">
              <a:spcBef>
                <a:spcPts val="240"/>
              </a:spcBef>
              <a:spcAft>
                <a:spcPts val="0"/>
              </a:spcAft>
              <a:buClr>
                <a:srgbClr val="7F7F7F"/>
              </a:buClr>
              <a:buSzPts val="1200"/>
              <a:buNone/>
              <a:defRPr sz="1200"/>
            </a:lvl4pPr>
            <a:lvl5pPr lvl="4" algn="ctr" rtl="0">
              <a:spcBef>
                <a:spcPts val="240"/>
              </a:spcBef>
              <a:spcAft>
                <a:spcPts val="0"/>
              </a:spcAft>
              <a:buClr>
                <a:srgbClr val="7F7F7F"/>
              </a:buClr>
              <a:buSzPts val="1200"/>
              <a:buNone/>
              <a:defRPr sz="1200"/>
            </a:lvl5pPr>
            <a:lvl6pPr lvl="5" algn="ctr" rtl="0">
              <a:spcBef>
                <a:spcPts val="240"/>
              </a:spcBef>
              <a:spcAft>
                <a:spcPts val="0"/>
              </a:spcAft>
              <a:buClr>
                <a:schemeClr val="dk1"/>
              </a:buClr>
              <a:buSzPts val="1200"/>
              <a:buNone/>
              <a:defRPr sz="1200"/>
            </a:lvl6pPr>
            <a:lvl7pPr lvl="6" algn="ctr" rtl="0">
              <a:spcBef>
                <a:spcPts val="240"/>
              </a:spcBef>
              <a:spcAft>
                <a:spcPts val="0"/>
              </a:spcAft>
              <a:buClr>
                <a:schemeClr val="dk1"/>
              </a:buClr>
              <a:buSzPts val="1200"/>
              <a:buNone/>
              <a:defRPr sz="1200"/>
            </a:lvl7pPr>
            <a:lvl8pPr lvl="7" algn="ctr" rtl="0">
              <a:spcBef>
                <a:spcPts val="240"/>
              </a:spcBef>
              <a:spcAft>
                <a:spcPts val="0"/>
              </a:spcAft>
              <a:buClr>
                <a:schemeClr val="dk1"/>
              </a:buClr>
              <a:buSzPts val="1200"/>
              <a:buNone/>
              <a:defRPr sz="1200"/>
            </a:lvl8pPr>
            <a:lvl9pPr lvl="8" algn="ctr" rtl="0">
              <a:spcBef>
                <a:spcPts val="240"/>
              </a:spcBef>
              <a:spcAft>
                <a:spcPts val="0"/>
              </a:spcAft>
              <a:buClr>
                <a:schemeClr val="dk1"/>
              </a:buClr>
              <a:buSzPts val="1200"/>
              <a:buNone/>
              <a:defRPr sz="1200"/>
            </a:lvl9pPr>
          </a:lstStyle>
          <a:p>
            <a:endParaRPr/>
          </a:p>
        </p:txBody>
      </p:sp>
      <p:sp>
        <p:nvSpPr>
          <p:cNvPr id="352" name="Google Shape;352;p69"/>
          <p:cNvSpPr txBox="1">
            <a:spLocks noGrp="1"/>
          </p:cNvSpPr>
          <p:nvPr>
            <p:ph type="body" idx="2"/>
          </p:nvPr>
        </p:nvSpPr>
        <p:spPr>
          <a:xfrm>
            <a:off x="539552" y="1977684"/>
            <a:ext cx="8136900" cy="2322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595959"/>
              </a:buClr>
              <a:buSzPts val="2400"/>
              <a:buChar char="•"/>
              <a:defRPr>
                <a:solidFill>
                  <a:srgbClr val="595959"/>
                </a:solidFill>
                <a:latin typeface="Arial"/>
                <a:ea typeface="Arial"/>
                <a:cs typeface="Arial"/>
                <a:sym typeface="Arial"/>
              </a:defRPr>
            </a:lvl1pPr>
            <a:lvl2pPr marL="914400" lvl="1" indent="-361950" algn="l" rtl="0">
              <a:spcBef>
                <a:spcPts val="420"/>
              </a:spcBef>
              <a:spcAft>
                <a:spcPts val="0"/>
              </a:spcAft>
              <a:buClr>
                <a:srgbClr val="595959"/>
              </a:buClr>
              <a:buSzPts val="2100"/>
              <a:buChar char="–"/>
              <a:defRPr>
                <a:solidFill>
                  <a:srgbClr val="595959"/>
                </a:solidFill>
                <a:latin typeface="Arial"/>
                <a:ea typeface="Arial"/>
                <a:cs typeface="Arial"/>
                <a:sym typeface="Arial"/>
              </a:defRPr>
            </a:lvl2pPr>
            <a:lvl3pPr marL="1371600" lvl="2" indent="-342900" algn="l" rtl="0">
              <a:spcBef>
                <a:spcPts val="360"/>
              </a:spcBef>
              <a:spcAft>
                <a:spcPts val="0"/>
              </a:spcAft>
              <a:buClr>
                <a:srgbClr val="595959"/>
              </a:buClr>
              <a:buSzPts val="1800"/>
              <a:buChar char="•"/>
              <a:defRPr>
                <a:solidFill>
                  <a:srgbClr val="595959"/>
                </a:solidFill>
                <a:latin typeface="Arial"/>
                <a:ea typeface="Arial"/>
                <a:cs typeface="Arial"/>
                <a:sym typeface="Arial"/>
              </a:defRPr>
            </a:lvl3pPr>
            <a:lvl4pPr marL="1828800" lvl="3" indent="-323850" algn="l" rtl="0">
              <a:spcBef>
                <a:spcPts val="300"/>
              </a:spcBef>
              <a:spcAft>
                <a:spcPts val="0"/>
              </a:spcAft>
              <a:buClr>
                <a:srgbClr val="595959"/>
              </a:buClr>
              <a:buSzPts val="1500"/>
              <a:buChar char="–"/>
              <a:defRPr>
                <a:solidFill>
                  <a:srgbClr val="595959"/>
                </a:solidFill>
                <a:latin typeface="Arial"/>
                <a:ea typeface="Arial"/>
                <a:cs typeface="Arial"/>
                <a:sym typeface="Arial"/>
              </a:defRPr>
            </a:lvl4pPr>
            <a:lvl5pPr marL="2286000" lvl="4" indent="-323850" algn="l" rtl="0">
              <a:spcBef>
                <a:spcPts val="300"/>
              </a:spcBef>
              <a:spcAft>
                <a:spcPts val="0"/>
              </a:spcAft>
              <a:buClr>
                <a:srgbClr val="595959"/>
              </a:buClr>
              <a:buSzPts val="1500"/>
              <a:buChar char="»"/>
              <a:defRPr>
                <a:solidFill>
                  <a:srgbClr val="595959"/>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
        <p:cNvGrpSpPr/>
        <p:nvPr/>
      </p:nvGrpSpPr>
      <p:grpSpPr>
        <a:xfrm>
          <a:off x="0" y="0"/>
          <a:ext cx="0" cy="0"/>
          <a:chOff x="0" y="0"/>
          <a:chExt cx="0" cy="0"/>
        </a:xfrm>
      </p:grpSpPr>
      <p:sp>
        <p:nvSpPr>
          <p:cNvPr id="96" name="Google Shape;96;p25"/>
          <p:cNvSpPr txBox="1">
            <a:spLocks noGrp="1"/>
          </p:cNvSpPr>
          <p:nvPr>
            <p:ph type="body" idx="1"/>
          </p:nvPr>
        </p:nvSpPr>
        <p:spPr>
          <a:xfrm>
            <a:off x="457200" y="1143000"/>
            <a:ext cx="8305800" cy="3486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85000"/>
              </a:lnSpc>
              <a:spcBef>
                <a:spcPts val="0"/>
              </a:spcBef>
              <a:spcAft>
                <a:spcPts val="0"/>
              </a:spcAft>
              <a:buSzPts val="1400"/>
              <a:buNone/>
              <a:defRPr sz="2800" b="1" i="1" u="none" strike="noStrike" cap="none">
                <a:solidFill>
                  <a:schemeClr val="dk1"/>
                </a:solidFill>
                <a:latin typeface="Arial"/>
                <a:ea typeface="Arial"/>
                <a:cs typeface="Arial"/>
                <a:sym typeface="Arial"/>
              </a:defRPr>
            </a:lvl1pPr>
            <a:lvl2pPr marL="914400" marR="0" lvl="1" indent="-381000" algn="l" rtl="0">
              <a:lnSpc>
                <a:spcPct val="85000"/>
              </a:lnSpc>
              <a:spcBef>
                <a:spcPts val="112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55600" algn="l" rtl="0">
              <a:lnSpc>
                <a:spcPct val="85000"/>
              </a:lnSpc>
              <a:spcBef>
                <a:spcPts val="960"/>
              </a:spcBef>
              <a:spcAft>
                <a:spcPts val="0"/>
              </a:spcAft>
              <a:buClr>
                <a:schemeClr val="dk1"/>
              </a:buClr>
              <a:buSzPts val="2000"/>
              <a:buFont typeface="Arial"/>
              <a:buChar char="–"/>
              <a:defRPr sz="2000" b="0" i="1" u="none" strike="noStrike" cap="none">
                <a:solidFill>
                  <a:schemeClr val="dk1"/>
                </a:solidFill>
                <a:latin typeface="Arial"/>
                <a:ea typeface="Arial"/>
                <a:cs typeface="Arial"/>
                <a:sym typeface="Arial"/>
              </a:defRPr>
            </a:lvl3pPr>
            <a:lvl4pPr marL="1828800" marR="0" lvl="3" indent="-342900" algn="l" rtl="0">
              <a:lnSpc>
                <a:spcPct val="85000"/>
              </a:lnSpc>
              <a:spcBef>
                <a:spcPts val="8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L="2286000" marR="0" lvl="4" indent="-342900"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5pPr>
            <a:lvl6pPr marL="2743200" marR="0" lvl="5" indent="-342900"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6pPr>
            <a:lvl7pPr marL="3200400" marR="0" lvl="6" indent="-342900"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7pPr>
            <a:lvl8pPr marL="3657600" marR="0" lvl="7" indent="-342900"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8pPr>
            <a:lvl9pPr marL="4114800" marR="0" lvl="8" indent="-342900" algn="l" rtl="0">
              <a:lnSpc>
                <a:spcPct val="85000"/>
              </a:lnSpc>
              <a:spcBef>
                <a:spcPts val="720"/>
              </a:spcBef>
              <a:spcAft>
                <a:spcPts val="720"/>
              </a:spcAft>
              <a:buClr>
                <a:schemeClr val="dk1"/>
              </a:buClr>
              <a:buSzPts val="1800"/>
              <a:buFont typeface="Arial"/>
              <a:buChar char="»"/>
              <a:defRPr sz="1800" b="0" i="1" u="none" strike="noStrike" cap="none">
                <a:solidFill>
                  <a:schemeClr val="dk1"/>
                </a:solidFill>
                <a:latin typeface="Arial"/>
                <a:ea typeface="Arial"/>
                <a:cs typeface="Arial"/>
                <a:sym typeface="Arial"/>
              </a:defRPr>
            </a:lvl9pPr>
          </a:lstStyle>
          <a:p>
            <a:endParaRPr/>
          </a:p>
        </p:txBody>
      </p:sp>
      <p:sp>
        <p:nvSpPr>
          <p:cNvPr id="97" name="Google Shape;97;p25"/>
          <p:cNvSpPr txBox="1">
            <a:spLocks noGrp="1"/>
          </p:cNvSpPr>
          <p:nvPr>
            <p:ph type="title"/>
          </p:nvPr>
        </p:nvSpPr>
        <p:spPr>
          <a:xfrm>
            <a:off x="914400" y="400050"/>
            <a:ext cx="7543800" cy="399900"/>
          </a:xfrm>
          <a:prstGeom prst="rect">
            <a:avLst/>
          </a:prstGeom>
          <a:noFill/>
          <a:ln>
            <a:noFill/>
          </a:ln>
        </p:spPr>
        <p:txBody>
          <a:bodyPr spcFirstLastPara="1" wrap="square" lIns="91425" tIns="91425" rIns="91425" bIns="91425" anchor="t" anchorCtr="0">
            <a:noAutofit/>
          </a:bodyPr>
          <a:lstStyle>
            <a:lvl1pPr marR="0" lvl="0"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1pPr>
            <a:lvl2pPr marR="0" lvl="1"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2pPr>
            <a:lvl3pPr marR="0" lvl="2"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3pPr>
            <a:lvl4pPr marR="0" lvl="3"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4pPr>
            <a:lvl5pPr marR="0" lvl="4"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5pPr>
            <a:lvl6pPr marR="0" lvl="5"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6pPr>
            <a:lvl7pPr marR="0" lvl="6"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7pPr>
            <a:lvl8pPr marR="0" lvl="7"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8pPr>
            <a:lvl9pPr marR="0" lvl="8" algn="ctr" rtl="0">
              <a:lnSpc>
                <a:spcPct val="85000"/>
              </a:lnSpc>
              <a:spcBef>
                <a:spcPts val="0"/>
              </a:spcBef>
              <a:spcAft>
                <a:spcPts val="0"/>
              </a:spcAft>
              <a:buSzPts val="1400"/>
              <a:buNone/>
              <a:defRPr sz="3200" b="1" i="0" u="none" strike="noStrike" cap="none">
                <a:solidFill>
                  <a:schemeClr val="dk1"/>
                </a:solidFill>
                <a:latin typeface="Arial"/>
                <a:ea typeface="Arial"/>
                <a:cs typeface="Arial"/>
                <a:sym typeface="Arial"/>
              </a:defRPr>
            </a:lvl9pPr>
          </a:lstStyle>
          <a:p>
            <a:endParaRPr/>
          </a:p>
        </p:txBody>
      </p:sp>
      <p:sp>
        <p:nvSpPr>
          <p:cNvPr id="98" name="Google Shape;98;p25"/>
          <p:cNvSpPr txBox="1">
            <a:spLocks noGrp="1"/>
          </p:cNvSpPr>
          <p:nvPr>
            <p:ph type="sldNum" idx="12"/>
          </p:nvPr>
        </p:nvSpPr>
        <p:spPr>
          <a:xfrm>
            <a:off x="8686800" y="4960147"/>
            <a:ext cx="457200" cy="1833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pic>
        <p:nvPicPr>
          <p:cNvPr id="99" name="Google Shape;99;p25" descr="NOAA"/>
          <p:cNvPicPr preferRelativeResize="0"/>
          <p:nvPr/>
        </p:nvPicPr>
        <p:blipFill rotWithShape="1">
          <a:blip r:embed="rId7">
            <a:alphaModFix/>
          </a:blip>
          <a:srcRect/>
          <a:stretch/>
        </p:blipFill>
        <p:spPr>
          <a:xfrm>
            <a:off x="152400" y="114300"/>
            <a:ext cx="514350" cy="514350"/>
          </a:xfrm>
          <a:prstGeom prst="rect">
            <a:avLst/>
          </a:prstGeom>
          <a:noFill/>
          <a:ln>
            <a:noFill/>
          </a:ln>
        </p:spPr>
      </p:pic>
      <p:pic>
        <p:nvPicPr>
          <p:cNvPr id="100" name="Google Shape;100;p25" descr="NWS"/>
          <p:cNvPicPr preferRelativeResize="0"/>
          <p:nvPr/>
        </p:nvPicPr>
        <p:blipFill rotWithShape="1">
          <a:blip r:embed="rId8">
            <a:alphaModFix/>
          </a:blip>
          <a:srcRect/>
          <a:stretch/>
        </p:blipFill>
        <p:spPr>
          <a:xfrm>
            <a:off x="8305801" y="114302"/>
            <a:ext cx="550068" cy="55006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717" r:id="rId4"/>
    <p:sldLayoutId id="214748371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4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93" name="Google Shape;193;p4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4" name="Google Shape;194;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5" name="Google Shape;195;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6" name="Google Shape;196;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6"/>
        <p:cNvGrpSpPr/>
        <p:nvPr/>
      </p:nvGrpSpPr>
      <p:grpSpPr>
        <a:xfrm>
          <a:off x="0" y="0"/>
          <a:ext cx="0" cy="0"/>
          <a:chOff x="0" y="0"/>
          <a:chExt cx="0" cy="0"/>
        </a:xfrm>
      </p:grpSpPr>
      <p:sp>
        <p:nvSpPr>
          <p:cNvPr id="267" name="Google Shape;267;p53"/>
          <p:cNvSpPr txBox="1">
            <a:spLocks noGrp="1"/>
          </p:cNvSpPr>
          <p:nvPr>
            <p:ph type="body" idx="1"/>
          </p:nvPr>
        </p:nvSpPr>
        <p:spPr>
          <a:xfrm>
            <a:off x="457200" y="1143000"/>
            <a:ext cx="8305800" cy="3486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85000"/>
              </a:lnSpc>
              <a:spcBef>
                <a:spcPts val="0"/>
              </a:spcBef>
              <a:spcAft>
                <a:spcPts val="0"/>
              </a:spcAft>
              <a:buClr>
                <a:srgbClr val="000000"/>
              </a:buClr>
              <a:buSzPts val="1400"/>
              <a:buFont typeface="Arial"/>
              <a:buNone/>
              <a:defRPr sz="2800" b="1" i="1" u="none" strike="noStrike" cap="none">
                <a:solidFill>
                  <a:schemeClr val="dk1"/>
                </a:solidFill>
                <a:latin typeface="Arial"/>
                <a:ea typeface="Arial"/>
                <a:cs typeface="Arial"/>
                <a:sym typeface="Arial"/>
              </a:defRPr>
            </a:lvl1pPr>
            <a:lvl2pPr marL="914400" marR="0" lvl="1" indent="-381000" algn="l" rtl="0">
              <a:lnSpc>
                <a:spcPct val="85000"/>
              </a:lnSpc>
              <a:spcBef>
                <a:spcPts val="112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55600" algn="l" rtl="0">
              <a:lnSpc>
                <a:spcPct val="85000"/>
              </a:lnSpc>
              <a:spcBef>
                <a:spcPts val="960"/>
              </a:spcBef>
              <a:spcAft>
                <a:spcPts val="0"/>
              </a:spcAft>
              <a:buClr>
                <a:schemeClr val="dk1"/>
              </a:buClr>
              <a:buSzPts val="2000"/>
              <a:buFont typeface="Arial"/>
              <a:buChar char="–"/>
              <a:defRPr sz="2000" b="0" i="1" u="none" strike="noStrike" cap="none">
                <a:solidFill>
                  <a:schemeClr val="dk1"/>
                </a:solidFill>
                <a:latin typeface="Arial"/>
                <a:ea typeface="Arial"/>
                <a:cs typeface="Arial"/>
                <a:sym typeface="Arial"/>
              </a:defRPr>
            </a:lvl3pPr>
            <a:lvl4pPr marL="1828800" marR="0" lvl="3" indent="-342900" algn="l" rtl="0">
              <a:lnSpc>
                <a:spcPct val="85000"/>
              </a:lnSpc>
              <a:spcBef>
                <a:spcPts val="8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L="2286000" marR="0" lvl="4" indent="-342900"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5pPr>
            <a:lvl6pPr marL="2743200" marR="0" lvl="5" indent="-342900"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6pPr>
            <a:lvl7pPr marL="3200400" marR="0" lvl="6" indent="-342900"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7pPr>
            <a:lvl8pPr marL="3657600" marR="0" lvl="7" indent="-342900" algn="l" rtl="0">
              <a:lnSpc>
                <a:spcPct val="85000"/>
              </a:lnSpc>
              <a:spcBef>
                <a:spcPts val="72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8pPr>
            <a:lvl9pPr marL="4114800" marR="0" lvl="8" indent="-342900" algn="l" rtl="0">
              <a:lnSpc>
                <a:spcPct val="85000"/>
              </a:lnSpc>
              <a:spcBef>
                <a:spcPts val="720"/>
              </a:spcBef>
              <a:spcAft>
                <a:spcPts val="720"/>
              </a:spcAft>
              <a:buClr>
                <a:schemeClr val="dk1"/>
              </a:buClr>
              <a:buSzPts val="1800"/>
              <a:buFont typeface="Arial"/>
              <a:buChar char="»"/>
              <a:defRPr sz="1800" b="0" i="1" u="none" strike="noStrike" cap="none">
                <a:solidFill>
                  <a:schemeClr val="dk1"/>
                </a:solidFill>
                <a:latin typeface="Arial"/>
                <a:ea typeface="Arial"/>
                <a:cs typeface="Arial"/>
                <a:sym typeface="Arial"/>
              </a:defRPr>
            </a:lvl9pPr>
          </a:lstStyle>
          <a:p>
            <a:endParaRPr/>
          </a:p>
        </p:txBody>
      </p:sp>
      <p:sp>
        <p:nvSpPr>
          <p:cNvPr id="268" name="Google Shape;268;p53"/>
          <p:cNvSpPr txBox="1">
            <a:spLocks noGrp="1"/>
          </p:cNvSpPr>
          <p:nvPr>
            <p:ph type="title"/>
          </p:nvPr>
        </p:nvSpPr>
        <p:spPr>
          <a:xfrm>
            <a:off x="914400" y="400050"/>
            <a:ext cx="7543800" cy="399900"/>
          </a:xfrm>
          <a:prstGeom prst="rect">
            <a:avLst/>
          </a:prstGeom>
          <a:noFill/>
          <a:ln>
            <a:noFill/>
          </a:ln>
        </p:spPr>
        <p:txBody>
          <a:bodyPr spcFirstLastPara="1" wrap="square" lIns="91425" tIns="91425" rIns="91425" bIns="91425" anchor="t" anchorCtr="0">
            <a:noAutofit/>
          </a:bodyPr>
          <a:lstStyle>
            <a:lvl1pPr marR="0" lvl="0" algn="ctr" rtl="0">
              <a:lnSpc>
                <a:spcPct val="85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1pPr>
            <a:lvl2pPr marR="0" lvl="1" algn="ctr" rtl="0">
              <a:lnSpc>
                <a:spcPct val="85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2pPr>
            <a:lvl3pPr marR="0" lvl="2" algn="ctr" rtl="0">
              <a:lnSpc>
                <a:spcPct val="85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3pPr>
            <a:lvl4pPr marR="0" lvl="3" algn="ctr" rtl="0">
              <a:lnSpc>
                <a:spcPct val="85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4pPr>
            <a:lvl5pPr marR="0" lvl="4" algn="ctr" rtl="0">
              <a:lnSpc>
                <a:spcPct val="85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5pPr>
            <a:lvl6pPr marR="0" lvl="5" algn="ctr" rtl="0">
              <a:lnSpc>
                <a:spcPct val="85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6pPr>
            <a:lvl7pPr marR="0" lvl="6" algn="ctr" rtl="0">
              <a:lnSpc>
                <a:spcPct val="85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7pPr>
            <a:lvl8pPr marR="0" lvl="7" algn="ctr" rtl="0">
              <a:lnSpc>
                <a:spcPct val="85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8pPr>
            <a:lvl9pPr marR="0" lvl="8" algn="ctr" rtl="0">
              <a:lnSpc>
                <a:spcPct val="85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9pPr>
          </a:lstStyle>
          <a:p>
            <a:endParaRPr/>
          </a:p>
        </p:txBody>
      </p:sp>
      <p:sp>
        <p:nvSpPr>
          <p:cNvPr id="269" name="Google Shape;269;p53"/>
          <p:cNvSpPr txBox="1">
            <a:spLocks noGrp="1"/>
          </p:cNvSpPr>
          <p:nvPr>
            <p:ph type="sldNum" idx="12"/>
          </p:nvPr>
        </p:nvSpPr>
        <p:spPr>
          <a:xfrm>
            <a:off x="8686800" y="4960147"/>
            <a:ext cx="457200" cy="183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pic>
        <p:nvPicPr>
          <p:cNvPr id="270" name="Google Shape;270;p53" descr="NOAA"/>
          <p:cNvPicPr preferRelativeResize="0"/>
          <p:nvPr/>
        </p:nvPicPr>
        <p:blipFill rotWithShape="1">
          <a:blip r:embed="rId5">
            <a:alphaModFix/>
          </a:blip>
          <a:srcRect/>
          <a:stretch/>
        </p:blipFill>
        <p:spPr>
          <a:xfrm>
            <a:off x="152400" y="114300"/>
            <a:ext cx="514350" cy="514350"/>
          </a:xfrm>
          <a:prstGeom prst="rect">
            <a:avLst/>
          </a:prstGeom>
          <a:noFill/>
          <a:ln>
            <a:noFill/>
          </a:ln>
        </p:spPr>
      </p:pic>
      <p:pic>
        <p:nvPicPr>
          <p:cNvPr id="271" name="Google Shape;271;p53" descr="NWS"/>
          <p:cNvPicPr preferRelativeResize="0"/>
          <p:nvPr/>
        </p:nvPicPr>
        <p:blipFill rotWithShape="1">
          <a:blip r:embed="rId6">
            <a:alphaModFix/>
          </a:blip>
          <a:srcRect/>
          <a:stretch/>
        </p:blipFill>
        <p:spPr>
          <a:xfrm>
            <a:off x="8305801" y="114302"/>
            <a:ext cx="550068" cy="55006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287"/>
        <p:cNvGrpSpPr/>
        <p:nvPr/>
      </p:nvGrpSpPr>
      <p:grpSpPr>
        <a:xfrm>
          <a:off x="0" y="0"/>
          <a:ext cx="0" cy="0"/>
          <a:chOff x="0" y="0"/>
          <a:chExt cx="0" cy="0"/>
        </a:xfrm>
      </p:grpSpPr>
      <p:sp>
        <p:nvSpPr>
          <p:cNvPr id="288" name="Google Shape;288;p57"/>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3F3F3F"/>
              </a:buClr>
              <a:buSzPts val="3300"/>
              <a:buFont typeface="Arial"/>
              <a:buNone/>
              <a:defRPr sz="3300" b="1" i="0" u="none" strike="noStrike" cap="none">
                <a:solidFill>
                  <a:srgbClr val="3F3F3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89" name="Google Shape;289;p57"/>
          <p:cNvSpPr txBox="1">
            <a:spLocks noGrp="1"/>
          </p:cNvSpPr>
          <p:nvPr>
            <p:ph type="body" idx="1"/>
          </p:nvPr>
        </p:nvSpPr>
        <p:spPr>
          <a:xfrm>
            <a:off x="457200" y="1200152"/>
            <a:ext cx="8229600" cy="3394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7F7F7F"/>
              </a:buClr>
              <a:buSzPts val="2400"/>
              <a:buFont typeface="Arial"/>
              <a:buChar char="•"/>
              <a:defRPr sz="2400" b="0" i="0" u="none" strike="noStrike" cap="none">
                <a:solidFill>
                  <a:srgbClr val="7F7F7F"/>
                </a:solidFill>
                <a:latin typeface="Arial"/>
                <a:ea typeface="Arial"/>
                <a:cs typeface="Arial"/>
                <a:sym typeface="Arial"/>
              </a:defRPr>
            </a:lvl1pPr>
            <a:lvl2pPr marL="914400" marR="0" lvl="1" indent="-361950" algn="l" rtl="0">
              <a:spcBef>
                <a:spcPts val="420"/>
              </a:spcBef>
              <a:spcAft>
                <a:spcPts val="0"/>
              </a:spcAft>
              <a:buClr>
                <a:srgbClr val="7F7F7F"/>
              </a:buClr>
              <a:buSzPts val="2100"/>
              <a:buFont typeface="Arial"/>
              <a:buChar char="–"/>
              <a:defRPr sz="2100" b="0" i="0" u="none" strike="noStrike" cap="none">
                <a:solidFill>
                  <a:srgbClr val="7F7F7F"/>
                </a:solidFill>
                <a:latin typeface="Arial"/>
                <a:ea typeface="Arial"/>
                <a:cs typeface="Arial"/>
                <a:sym typeface="Arial"/>
              </a:defRPr>
            </a:lvl2pPr>
            <a:lvl3pPr marL="1371600" marR="0" lvl="2" indent="-342900" algn="l" rtl="0">
              <a:spcBef>
                <a:spcPts val="360"/>
              </a:spcBef>
              <a:spcAft>
                <a:spcPts val="0"/>
              </a:spcAft>
              <a:buClr>
                <a:srgbClr val="7F7F7F"/>
              </a:buClr>
              <a:buSzPts val="1800"/>
              <a:buFont typeface="Arial"/>
              <a:buChar char="•"/>
              <a:defRPr sz="1800" b="0" i="0" u="none" strike="noStrike" cap="none">
                <a:solidFill>
                  <a:srgbClr val="7F7F7F"/>
                </a:solidFill>
                <a:latin typeface="Arial"/>
                <a:ea typeface="Arial"/>
                <a:cs typeface="Arial"/>
                <a:sym typeface="Arial"/>
              </a:defRPr>
            </a:lvl3pPr>
            <a:lvl4pPr marL="1828800" marR="0" lvl="3" indent="-323850" algn="l" rtl="0">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L="2286000" marR="0" lvl="4" indent="-323850" algn="l" rtl="0">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90" name="Google Shape;290;p57"/>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1" name="Google Shape;291;p57"/>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image" Target="../media/image34.jp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2" name="Rectangle 2"/>
          <p:cNvSpPr>
            <a:spLocks noGrp="1" noChangeArrowheads="1"/>
          </p:cNvSpPr>
          <p:nvPr>
            <p:ph type="subTitle" idx="1"/>
          </p:nvPr>
        </p:nvSpPr>
        <p:spPr>
          <a:xfrm>
            <a:off x="3375423" y="2556365"/>
            <a:ext cx="4140994" cy="805960"/>
          </a:xfrm>
        </p:spPr>
        <p:txBody>
          <a:bodyPr anchor="b">
            <a:spAutoFit/>
          </a:bodyPr>
          <a:lstStyle/>
          <a:p>
            <a:pPr marL="0" indent="0">
              <a:defRPr/>
            </a:pPr>
            <a:endParaRPr lang="en-US" sz="1950" b="0"/>
          </a:p>
          <a:p>
            <a:pPr marL="0" indent="0">
              <a:defRPr/>
            </a:pPr>
            <a:endParaRPr lang="en-US" b="0"/>
          </a:p>
        </p:txBody>
      </p:sp>
      <p:sp>
        <p:nvSpPr>
          <p:cNvPr id="4100" name="Text Box 3"/>
          <p:cNvSpPr txBox="1">
            <a:spLocks noChangeArrowheads="1"/>
          </p:cNvSpPr>
          <p:nvPr/>
        </p:nvSpPr>
        <p:spPr bwMode="auto">
          <a:xfrm>
            <a:off x="2045494" y="3793331"/>
            <a:ext cx="45672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FFFFFF"/>
                </a:solidFill>
                <a:latin typeface="Garamond" pitchFamily="18" charset="0"/>
                <a:cs typeface="Arial" pitchFamily="34" charset="0"/>
              </a:defRPr>
            </a:lvl1pPr>
            <a:lvl2pPr marL="742950" indent="-285750" eaLnBrk="0" hangingPunct="0">
              <a:defRPr sz="1400">
                <a:solidFill>
                  <a:srgbClr val="FFFFFF"/>
                </a:solidFill>
                <a:latin typeface="Garamond" pitchFamily="18" charset="0"/>
                <a:cs typeface="Arial" pitchFamily="34" charset="0"/>
              </a:defRPr>
            </a:lvl2pPr>
            <a:lvl3pPr marL="1143000" indent="-228600" eaLnBrk="0" hangingPunct="0">
              <a:defRPr sz="1400">
                <a:solidFill>
                  <a:srgbClr val="FFFFFF"/>
                </a:solidFill>
                <a:latin typeface="Garamond" pitchFamily="18" charset="0"/>
                <a:cs typeface="Arial" pitchFamily="34" charset="0"/>
              </a:defRPr>
            </a:lvl3pPr>
            <a:lvl4pPr marL="1600200" indent="-228600" eaLnBrk="0" hangingPunct="0">
              <a:defRPr sz="1400">
                <a:solidFill>
                  <a:srgbClr val="FFFFFF"/>
                </a:solidFill>
                <a:latin typeface="Garamond" pitchFamily="18" charset="0"/>
                <a:cs typeface="Arial" pitchFamily="34" charset="0"/>
              </a:defRPr>
            </a:lvl4pPr>
            <a:lvl5pPr marL="2057400" indent="-228600" eaLnBrk="0" hangingPunct="0">
              <a:defRPr sz="1400">
                <a:solidFill>
                  <a:srgbClr val="FFFFFF"/>
                </a:solidFill>
                <a:latin typeface="Garamond" pitchFamily="18" charset="0"/>
                <a:cs typeface="Arial" pitchFamily="34" charset="0"/>
              </a:defRPr>
            </a:lvl5pPr>
            <a:lvl6pPr marL="2514600" indent="-228600" eaLnBrk="0" fontAlgn="base" hangingPunct="0">
              <a:spcBef>
                <a:spcPct val="0"/>
              </a:spcBef>
              <a:spcAft>
                <a:spcPct val="0"/>
              </a:spcAft>
              <a:defRPr sz="1400">
                <a:solidFill>
                  <a:srgbClr val="FFFFFF"/>
                </a:solidFill>
                <a:latin typeface="Garamond" pitchFamily="18" charset="0"/>
                <a:cs typeface="Arial" pitchFamily="34" charset="0"/>
              </a:defRPr>
            </a:lvl6pPr>
            <a:lvl7pPr marL="2971800" indent="-228600" eaLnBrk="0" fontAlgn="base" hangingPunct="0">
              <a:spcBef>
                <a:spcPct val="0"/>
              </a:spcBef>
              <a:spcAft>
                <a:spcPct val="0"/>
              </a:spcAft>
              <a:defRPr sz="1400">
                <a:solidFill>
                  <a:srgbClr val="FFFFFF"/>
                </a:solidFill>
                <a:latin typeface="Garamond" pitchFamily="18" charset="0"/>
                <a:cs typeface="Arial" pitchFamily="34" charset="0"/>
              </a:defRPr>
            </a:lvl7pPr>
            <a:lvl8pPr marL="3429000" indent="-228600" eaLnBrk="0" fontAlgn="base" hangingPunct="0">
              <a:spcBef>
                <a:spcPct val="0"/>
              </a:spcBef>
              <a:spcAft>
                <a:spcPct val="0"/>
              </a:spcAft>
              <a:defRPr sz="1400">
                <a:solidFill>
                  <a:srgbClr val="FFFFFF"/>
                </a:solidFill>
                <a:latin typeface="Garamond" pitchFamily="18" charset="0"/>
                <a:cs typeface="Arial" pitchFamily="34" charset="0"/>
              </a:defRPr>
            </a:lvl8pPr>
            <a:lvl9pPr marL="3886200" indent="-228600" eaLnBrk="0" fontAlgn="base" hangingPunct="0">
              <a:spcBef>
                <a:spcPct val="0"/>
              </a:spcBef>
              <a:spcAft>
                <a:spcPct val="0"/>
              </a:spcAft>
              <a:defRPr sz="1400">
                <a:solidFill>
                  <a:srgbClr val="FFFFFF"/>
                </a:solidFill>
                <a:latin typeface="Garamond" pitchFamily="18" charset="0"/>
                <a:cs typeface="Arial" pitchFamily="34" charset="0"/>
              </a:defRPr>
            </a:lvl9pPr>
          </a:lstStyle>
          <a:p>
            <a:endParaRPr lang="en-US" sz="2100">
              <a:solidFill>
                <a:schemeClr val="tx1"/>
              </a:solidFill>
              <a:latin typeface="Times New Roman" pitchFamily="18" charset="0"/>
            </a:endParaRPr>
          </a:p>
        </p:txBody>
      </p:sp>
      <p:sp>
        <p:nvSpPr>
          <p:cNvPr id="4102" name="Text Box 6"/>
          <p:cNvSpPr txBox="1">
            <a:spLocks noChangeArrowheads="1"/>
          </p:cNvSpPr>
          <p:nvPr/>
        </p:nvSpPr>
        <p:spPr bwMode="auto">
          <a:xfrm>
            <a:off x="1657350" y="4000500"/>
            <a:ext cx="57721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FFFFFF"/>
                </a:solidFill>
                <a:latin typeface="Garamond" pitchFamily="18" charset="0"/>
                <a:cs typeface="Arial" pitchFamily="34" charset="0"/>
              </a:defRPr>
            </a:lvl1pPr>
            <a:lvl2pPr marL="742950" indent="-285750" eaLnBrk="0" hangingPunct="0">
              <a:defRPr sz="1400">
                <a:solidFill>
                  <a:srgbClr val="FFFFFF"/>
                </a:solidFill>
                <a:latin typeface="Garamond" pitchFamily="18" charset="0"/>
                <a:cs typeface="Arial" pitchFamily="34" charset="0"/>
              </a:defRPr>
            </a:lvl2pPr>
            <a:lvl3pPr marL="1143000" indent="-228600" eaLnBrk="0" hangingPunct="0">
              <a:defRPr sz="1400">
                <a:solidFill>
                  <a:srgbClr val="FFFFFF"/>
                </a:solidFill>
                <a:latin typeface="Garamond" pitchFamily="18" charset="0"/>
                <a:cs typeface="Arial" pitchFamily="34" charset="0"/>
              </a:defRPr>
            </a:lvl3pPr>
            <a:lvl4pPr marL="1600200" indent="-228600" eaLnBrk="0" hangingPunct="0">
              <a:defRPr sz="1400">
                <a:solidFill>
                  <a:srgbClr val="FFFFFF"/>
                </a:solidFill>
                <a:latin typeface="Garamond" pitchFamily="18" charset="0"/>
                <a:cs typeface="Arial" pitchFamily="34" charset="0"/>
              </a:defRPr>
            </a:lvl4pPr>
            <a:lvl5pPr marL="2057400" indent="-228600" eaLnBrk="0" hangingPunct="0">
              <a:defRPr sz="1400">
                <a:solidFill>
                  <a:srgbClr val="FFFFFF"/>
                </a:solidFill>
                <a:latin typeface="Garamond" pitchFamily="18" charset="0"/>
                <a:cs typeface="Arial" pitchFamily="34" charset="0"/>
              </a:defRPr>
            </a:lvl5pPr>
            <a:lvl6pPr marL="2514600" indent="-228600" eaLnBrk="0" fontAlgn="base" hangingPunct="0">
              <a:spcBef>
                <a:spcPct val="0"/>
              </a:spcBef>
              <a:spcAft>
                <a:spcPct val="0"/>
              </a:spcAft>
              <a:defRPr sz="1400">
                <a:solidFill>
                  <a:srgbClr val="FFFFFF"/>
                </a:solidFill>
                <a:latin typeface="Garamond" pitchFamily="18" charset="0"/>
                <a:cs typeface="Arial" pitchFamily="34" charset="0"/>
              </a:defRPr>
            </a:lvl6pPr>
            <a:lvl7pPr marL="2971800" indent="-228600" eaLnBrk="0" fontAlgn="base" hangingPunct="0">
              <a:spcBef>
                <a:spcPct val="0"/>
              </a:spcBef>
              <a:spcAft>
                <a:spcPct val="0"/>
              </a:spcAft>
              <a:defRPr sz="1400">
                <a:solidFill>
                  <a:srgbClr val="FFFFFF"/>
                </a:solidFill>
                <a:latin typeface="Garamond" pitchFamily="18" charset="0"/>
                <a:cs typeface="Arial" pitchFamily="34" charset="0"/>
              </a:defRPr>
            </a:lvl7pPr>
            <a:lvl8pPr marL="3429000" indent="-228600" eaLnBrk="0" fontAlgn="base" hangingPunct="0">
              <a:spcBef>
                <a:spcPct val="0"/>
              </a:spcBef>
              <a:spcAft>
                <a:spcPct val="0"/>
              </a:spcAft>
              <a:defRPr sz="1400">
                <a:solidFill>
                  <a:srgbClr val="FFFFFF"/>
                </a:solidFill>
                <a:latin typeface="Garamond" pitchFamily="18" charset="0"/>
                <a:cs typeface="Arial" pitchFamily="34" charset="0"/>
              </a:defRPr>
            </a:lvl8pPr>
            <a:lvl9pPr marL="3886200" indent="-228600" eaLnBrk="0" fontAlgn="base" hangingPunct="0">
              <a:spcBef>
                <a:spcPct val="0"/>
              </a:spcBef>
              <a:spcAft>
                <a:spcPct val="0"/>
              </a:spcAft>
              <a:defRPr sz="1400">
                <a:solidFill>
                  <a:srgbClr val="FFFFFF"/>
                </a:solidFill>
                <a:latin typeface="Garamond" pitchFamily="18" charset="0"/>
                <a:cs typeface="Arial" pitchFamily="34" charset="0"/>
              </a:defRPr>
            </a:lvl9pPr>
          </a:lstStyle>
          <a:p>
            <a:pPr eaLnBrk="1" hangingPunct="1">
              <a:spcBef>
                <a:spcPct val="20000"/>
              </a:spcBef>
              <a:buFont typeface="Times New Roman" pitchFamily="18" charset="0"/>
              <a:buNone/>
            </a:pPr>
            <a:endParaRPr lang="en-US" sz="1500">
              <a:solidFill>
                <a:schemeClr val="tx1"/>
              </a:solidFill>
              <a:latin typeface="Arial" pitchFamily="34" charset="0"/>
            </a:endParaRPr>
          </a:p>
          <a:p>
            <a:pPr eaLnBrk="1" hangingPunct="1">
              <a:spcBef>
                <a:spcPct val="20000"/>
              </a:spcBef>
              <a:buFont typeface="Times New Roman" pitchFamily="18" charset="0"/>
              <a:buNone/>
            </a:pPr>
            <a:endParaRPr lang="en-US" sz="1500">
              <a:solidFill>
                <a:schemeClr val="tx1"/>
              </a:solidFill>
              <a:latin typeface="Arial" pitchFamily="34" charset="0"/>
            </a:endParaRPr>
          </a:p>
        </p:txBody>
      </p:sp>
      <p:sp>
        <p:nvSpPr>
          <p:cNvPr id="7" name="Text Box 4"/>
          <p:cNvSpPr txBox="1">
            <a:spLocks noChangeArrowheads="1"/>
          </p:cNvSpPr>
          <p:nvPr/>
        </p:nvSpPr>
        <p:spPr bwMode="auto">
          <a:xfrm>
            <a:off x="708145" y="130735"/>
            <a:ext cx="7597082" cy="5025222"/>
          </a:xfrm>
          <a:prstGeom prst="rect">
            <a:avLst/>
          </a:prstGeom>
          <a:noFill/>
          <a:ln w="9525">
            <a:noFill/>
            <a:miter lim="800000"/>
            <a:headEnd/>
            <a:tailEnd/>
          </a:ln>
        </p:spPr>
        <p:txBody>
          <a:bodyPr wrap="square">
            <a:spAutoFit/>
          </a:bodyPr>
          <a:lstStyle/>
          <a:p>
            <a:pPr algn="ctr">
              <a:spcBef>
                <a:spcPct val="20000"/>
              </a:spcBef>
              <a:buFont typeface="Times New Roman" pitchFamily="18" charset="0"/>
              <a:buNone/>
            </a:pPr>
            <a:endParaRPr lang="en-US" sz="2700" b="1" dirty="0">
              <a:solidFill>
                <a:schemeClr val="tx1"/>
              </a:solidFill>
              <a:latin typeface="+mn-lt"/>
              <a:cs typeface="Times New Roman" pitchFamily="18" charset="0"/>
            </a:endParaRPr>
          </a:p>
          <a:p>
            <a:pPr algn="ctr">
              <a:spcBef>
                <a:spcPct val="20000"/>
              </a:spcBef>
              <a:buFont typeface="Times New Roman" pitchFamily="18" charset="0"/>
              <a:buNone/>
            </a:pPr>
            <a:r>
              <a:rPr lang="en-US" sz="2700" b="1" dirty="0" smtClean="0">
                <a:solidFill>
                  <a:schemeClr val="tx1"/>
                </a:solidFill>
                <a:latin typeface="+mn-lt"/>
                <a:cs typeface="Times New Roman" pitchFamily="18" charset="0"/>
              </a:rPr>
              <a:t>NOAA’s National Air Quality Forecast Capability operational and experimental updates</a:t>
            </a:r>
            <a:endParaRPr lang="en-US" sz="1350" b="1" dirty="0" smtClean="0">
              <a:solidFill>
                <a:schemeClr val="tx1"/>
              </a:solidFill>
              <a:latin typeface="+mn-lt"/>
            </a:endParaRPr>
          </a:p>
          <a:p>
            <a:pPr algn="ctr">
              <a:spcBef>
                <a:spcPct val="20000"/>
              </a:spcBef>
              <a:buFont typeface="Times New Roman" pitchFamily="18" charset="0"/>
              <a:buNone/>
            </a:pPr>
            <a:endParaRPr lang="en-US" sz="1350" b="1" dirty="0">
              <a:solidFill>
                <a:schemeClr val="tx1"/>
              </a:solidFill>
              <a:latin typeface="+mn-lt"/>
            </a:endParaRPr>
          </a:p>
          <a:p>
            <a:pPr algn="ctr"/>
            <a:r>
              <a:rPr lang="en-US" sz="1350" dirty="0" smtClean="0">
                <a:solidFill>
                  <a:schemeClr val="tx1"/>
                </a:solidFill>
                <a:latin typeface="+mn-lt"/>
              </a:rPr>
              <a:t>Dorothy Koch</a:t>
            </a:r>
            <a:r>
              <a:rPr lang="en-US" sz="1350" baseline="30000" dirty="0" smtClean="0">
                <a:solidFill>
                  <a:schemeClr val="tx1"/>
                </a:solidFill>
              </a:rPr>
              <a:t>1</a:t>
            </a:r>
            <a:r>
              <a:rPr lang="en-US" sz="1350" dirty="0" smtClean="0">
                <a:solidFill>
                  <a:schemeClr val="tx1"/>
                </a:solidFill>
                <a:latin typeface="+mn-lt"/>
              </a:rPr>
              <a:t>, </a:t>
            </a:r>
            <a:r>
              <a:rPr lang="en-US" sz="1350" dirty="0" err="1" smtClean="0">
                <a:solidFill>
                  <a:schemeClr val="tx1"/>
                </a:solidFill>
                <a:latin typeface="+mn-lt"/>
              </a:rPr>
              <a:t>Ivanka</a:t>
            </a:r>
            <a:r>
              <a:rPr lang="en-US" sz="1350" dirty="0" smtClean="0">
                <a:solidFill>
                  <a:schemeClr val="tx1"/>
                </a:solidFill>
                <a:latin typeface="+mn-lt"/>
              </a:rPr>
              <a:t> Stajner</a:t>
            </a:r>
            <a:r>
              <a:rPr lang="en-US" sz="1350" baseline="30000" dirty="0">
                <a:solidFill>
                  <a:schemeClr val="tx1"/>
                </a:solidFill>
                <a:latin typeface="+mn-lt"/>
              </a:rPr>
              <a:t>2</a:t>
            </a:r>
            <a:r>
              <a:rPr lang="en-US" sz="1350" dirty="0" smtClean="0">
                <a:solidFill>
                  <a:schemeClr val="tx1"/>
                </a:solidFill>
                <a:latin typeface="+mn-lt"/>
              </a:rPr>
              <a:t>, </a:t>
            </a:r>
            <a:r>
              <a:rPr lang="en-US" sz="1350" dirty="0">
                <a:solidFill>
                  <a:schemeClr val="tx1"/>
                </a:solidFill>
                <a:latin typeface="+mn-lt"/>
              </a:rPr>
              <a:t>Jeff McQueen</a:t>
            </a:r>
            <a:r>
              <a:rPr lang="en-US" sz="1350" baseline="30000" dirty="0">
                <a:solidFill>
                  <a:schemeClr val="tx1"/>
                </a:solidFill>
                <a:latin typeface="+mn-lt"/>
              </a:rPr>
              <a:t>2, </a:t>
            </a:r>
            <a:r>
              <a:rPr lang="en-US" sz="1350" dirty="0">
                <a:solidFill>
                  <a:schemeClr val="tx1"/>
                </a:solidFill>
                <a:latin typeface="+mn-lt"/>
              </a:rPr>
              <a:t>Pius Lee</a:t>
            </a:r>
            <a:r>
              <a:rPr lang="en-US" sz="1350" baseline="30000" dirty="0">
                <a:solidFill>
                  <a:schemeClr val="tx1"/>
                </a:solidFill>
                <a:latin typeface="+mn-lt"/>
              </a:rPr>
              <a:t>3</a:t>
            </a:r>
            <a:r>
              <a:rPr lang="en-US" sz="1350" dirty="0">
                <a:solidFill>
                  <a:schemeClr val="tx1"/>
                </a:solidFill>
                <a:latin typeface="+mn-lt"/>
              </a:rPr>
              <a:t>, </a:t>
            </a:r>
            <a:r>
              <a:rPr lang="en-US" sz="1350" dirty="0" err="1">
                <a:solidFill>
                  <a:schemeClr val="tx1"/>
                </a:solidFill>
                <a:latin typeface="+mn-lt"/>
              </a:rPr>
              <a:t>Jianping</a:t>
            </a:r>
            <a:r>
              <a:rPr lang="en-US" sz="1350" dirty="0">
                <a:solidFill>
                  <a:schemeClr val="tx1"/>
                </a:solidFill>
                <a:latin typeface="+mn-lt"/>
              </a:rPr>
              <a:t> Huang</a:t>
            </a:r>
            <a:r>
              <a:rPr lang="en-US" sz="1350" baseline="30000" dirty="0">
                <a:solidFill>
                  <a:schemeClr val="tx1"/>
                </a:solidFill>
                <a:latin typeface="+mn-lt"/>
              </a:rPr>
              <a:t>2,5</a:t>
            </a:r>
            <a:r>
              <a:rPr lang="en-US" sz="1350" dirty="0">
                <a:solidFill>
                  <a:schemeClr val="tx1"/>
                </a:solidFill>
                <a:latin typeface="+mn-lt"/>
              </a:rPr>
              <a:t>, </a:t>
            </a:r>
          </a:p>
          <a:p>
            <a:pPr algn="ctr"/>
            <a:r>
              <a:rPr lang="en-US" sz="1350" dirty="0"/>
              <a:t>Ho-Chun Huang</a:t>
            </a:r>
            <a:r>
              <a:rPr lang="en-US" sz="1350" baseline="30000" dirty="0"/>
              <a:t>2,5</a:t>
            </a:r>
            <a:r>
              <a:rPr lang="en-US" sz="1350" dirty="0">
                <a:solidFill>
                  <a:schemeClr val="tx1"/>
                </a:solidFill>
                <a:latin typeface="+mn-lt"/>
              </a:rPr>
              <a:t>, Li </a:t>
            </a:r>
            <a:r>
              <a:rPr lang="en-US" sz="1350" dirty="0" smtClean="0">
                <a:solidFill>
                  <a:schemeClr val="tx1"/>
                </a:solidFill>
                <a:latin typeface="+mn-lt"/>
              </a:rPr>
              <a:t>Pan</a:t>
            </a:r>
            <a:r>
              <a:rPr lang="en-US" sz="1350" baseline="30000" dirty="0" smtClean="0">
                <a:solidFill>
                  <a:schemeClr val="tx1"/>
                </a:solidFill>
                <a:latin typeface="+mn-lt"/>
              </a:rPr>
              <a:t>2,5</a:t>
            </a:r>
            <a:r>
              <a:rPr lang="en-US" sz="1350" dirty="0" smtClean="0">
                <a:solidFill>
                  <a:schemeClr val="tx1"/>
                </a:solidFill>
                <a:latin typeface="+mn-lt"/>
              </a:rPr>
              <a:t>, </a:t>
            </a:r>
            <a:r>
              <a:rPr lang="en-US" sz="1350" dirty="0" err="1">
                <a:solidFill>
                  <a:schemeClr val="tx1"/>
                </a:solidFill>
                <a:latin typeface="+mn-lt"/>
              </a:rPr>
              <a:t>Youhua</a:t>
            </a:r>
            <a:r>
              <a:rPr lang="en-US" sz="1350" dirty="0">
                <a:solidFill>
                  <a:schemeClr val="tx1"/>
                </a:solidFill>
                <a:latin typeface="+mn-lt"/>
              </a:rPr>
              <a:t> Tang</a:t>
            </a:r>
            <a:r>
              <a:rPr lang="en-US" sz="1350" baseline="30000" dirty="0"/>
              <a:t>3,6</a:t>
            </a:r>
            <a:r>
              <a:rPr lang="en-US" sz="1350" dirty="0">
                <a:solidFill>
                  <a:schemeClr val="tx1"/>
                </a:solidFill>
                <a:latin typeface="+mn-lt"/>
              </a:rPr>
              <a:t>, Daniel Tong</a:t>
            </a:r>
            <a:r>
              <a:rPr lang="en-US" sz="1350" baseline="30000" dirty="0">
                <a:solidFill>
                  <a:schemeClr val="tx1"/>
                </a:solidFill>
                <a:latin typeface="+mn-lt"/>
              </a:rPr>
              <a:t>3,6</a:t>
            </a:r>
            <a:r>
              <a:rPr lang="en-US" sz="1350" dirty="0" smtClean="0">
                <a:solidFill>
                  <a:schemeClr val="tx1"/>
                </a:solidFill>
                <a:latin typeface="+mn-lt"/>
              </a:rPr>
              <a:t>, Patrick Campbell</a:t>
            </a:r>
            <a:r>
              <a:rPr lang="en-US" sz="1350" baseline="30000" dirty="0" smtClean="0">
                <a:solidFill>
                  <a:schemeClr val="tx1"/>
                </a:solidFill>
              </a:rPr>
              <a:t>3,6</a:t>
            </a:r>
            <a:r>
              <a:rPr lang="en-US" sz="1350" dirty="0" smtClean="0">
                <a:solidFill>
                  <a:schemeClr val="tx1"/>
                </a:solidFill>
                <a:latin typeface="+mn-lt"/>
              </a:rPr>
              <a:t>, Ariel </a:t>
            </a:r>
            <a:r>
              <a:rPr lang="en-US" sz="1350" dirty="0">
                <a:solidFill>
                  <a:schemeClr val="tx1"/>
                </a:solidFill>
                <a:latin typeface="+mn-lt"/>
              </a:rPr>
              <a:t>Stein</a:t>
            </a:r>
            <a:r>
              <a:rPr lang="en-US" sz="1350" baseline="30000" dirty="0">
                <a:solidFill>
                  <a:schemeClr val="tx1"/>
                </a:solidFill>
                <a:latin typeface="+mn-lt"/>
              </a:rPr>
              <a:t>3</a:t>
            </a:r>
            <a:r>
              <a:rPr lang="en-US" sz="1350" dirty="0">
                <a:solidFill>
                  <a:schemeClr val="tx1"/>
                </a:solidFill>
                <a:latin typeface="+mn-lt"/>
              </a:rPr>
              <a:t>, James </a:t>
            </a:r>
            <a:r>
              <a:rPr lang="en-US" sz="1350" dirty="0" smtClean="0">
                <a:solidFill>
                  <a:schemeClr val="tx1"/>
                </a:solidFill>
                <a:latin typeface="+mn-lt"/>
              </a:rPr>
              <a:t>Wilczak</a:t>
            </a:r>
            <a:r>
              <a:rPr lang="en-US" sz="1350" baseline="30000" dirty="0" smtClean="0">
                <a:solidFill>
                  <a:schemeClr val="tx1"/>
                </a:solidFill>
                <a:latin typeface="+mn-lt"/>
              </a:rPr>
              <a:t>4</a:t>
            </a:r>
            <a:r>
              <a:rPr lang="en-US" sz="1350" dirty="0">
                <a:solidFill>
                  <a:schemeClr val="tx1"/>
                </a:solidFill>
                <a:latin typeface="+mn-lt"/>
              </a:rPr>
              <a:t>, Irina Djalalova</a:t>
            </a:r>
            <a:r>
              <a:rPr lang="en-US" sz="1350" baseline="30000" dirty="0">
                <a:solidFill>
                  <a:schemeClr val="tx1"/>
                </a:solidFill>
                <a:latin typeface="+mn-lt"/>
              </a:rPr>
              <a:t>4,8</a:t>
            </a:r>
            <a:r>
              <a:rPr lang="en-US" sz="1350" dirty="0">
                <a:solidFill>
                  <a:schemeClr val="tx1"/>
                </a:solidFill>
                <a:latin typeface="+mn-lt"/>
              </a:rPr>
              <a:t>, Dave Allured</a:t>
            </a:r>
            <a:r>
              <a:rPr lang="en-US" sz="1350" baseline="30000" dirty="0"/>
              <a:t>4,8</a:t>
            </a:r>
            <a:r>
              <a:rPr lang="en-US" sz="1350" dirty="0">
                <a:solidFill>
                  <a:schemeClr val="tx1"/>
                </a:solidFill>
                <a:latin typeface="+mn-lt"/>
              </a:rPr>
              <a:t>, Phil Dickerson</a:t>
            </a:r>
            <a:r>
              <a:rPr lang="en-US" sz="1350" baseline="30000" dirty="0">
                <a:solidFill>
                  <a:schemeClr val="tx1"/>
                </a:solidFill>
                <a:latin typeface="+mn-lt"/>
              </a:rPr>
              <a:t>7</a:t>
            </a:r>
            <a:r>
              <a:rPr lang="en-US" sz="1350" dirty="0">
                <a:solidFill>
                  <a:schemeClr val="tx1"/>
                </a:solidFill>
                <a:latin typeface="+mn-lt"/>
              </a:rPr>
              <a:t>, Jose Tirado</a:t>
            </a:r>
            <a:r>
              <a:rPr lang="en-US" sz="1350" baseline="30000" dirty="0">
                <a:solidFill>
                  <a:schemeClr val="tx1"/>
                </a:solidFill>
                <a:latin typeface="+mn-lt"/>
              </a:rPr>
              <a:t>1,9</a:t>
            </a:r>
          </a:p>
          <a:p>
            <a:endParaRPr lang="en-US" sz="1050" dirty="0">
              <a:solidFill>
                <a:schemeClr val="tx1"/>
              </a:solidFill>
            </a:endParaRPr>
          </a:p>
          <a:p>
            <a:endParaRPr lang="en-US" sz="1050" dirty="0">
              <a:solidFill>
                <a:schemeClr val="tx1"/>
              </a:solidFill>
            </a:endParaRPr>
          </a:p>
          <a:p>
            <a:pPr lvl="1"/>
            <a:r>
              <a:rPr lang="en-US" sz="825" dirty="0">
                <a:solidFill>
                  <a:schemeClr val="tx1"/>
                </a:solidFill>
                <a:latin typeface="+mn-lt"/>
              </a:rPr>
              <a:t>(1)	NOAA NWS/STI</a:t>
            </a:r>
          </a:p>
          <a:p>
            <a:pPr lvl="1"/>
            <a:r>
              <a:rPr lang="en-US" sz="825" dirty="0">
                <a:solidFill>
                  <a:schemeClr val="tx1"/>
                </a:solidFill>
                <a:latin typeface="+mn-lt"/>
              </a:rPr>
              <a:t>(2)	NOAA NWS/NCEP</a:t>
            </a:r>
          </a:p>
          <a:p>
            <a:pPr lvl="1"/>
            <a:r>
              <a:rPr lang="en-US" sz="825" dirty="0">
                <a:solidFill>
                  <a:schemeClr val="tx1"/>
                </a:solidFill>
                <a:latin typeface="+mn-lt"/>
              </a:rPr>
              <a:t>(3)	NOAA ARL </a:t>
            </a:r>
          </a:p>
          <a:p>
            <a:pPr lvl="1"/>
            <a:r>
              <a:rPr lang="en-US" sz="825" dirty="0">
                <a:solidFill>
                  <a:schemeClr val="tx1"/>
                </a:solidFill>
                <a:latin typeface="+mn-lt"/>
              </a:rPr>
              <a:t>(4)	NOAA ESRL</a:t>
            </a:r>
          </a:p>
          <a:p>
            <a:pPr lvl="1"/>
            <a:r>
              <a:rPr lang="en-US" sz="825" dirty="0">
                <a:solidFill>
                  <a:schemeClr val="tx1"/>
                </a:solidFill>
                <a:latin typeface="+mn-lt"/>
              </a:rPr>
              <a:t>(5)	IMSG</a:t>
            </a:r>
          </a:p>
          <a:p>
            <a:pPr lvl="1"/>
            <a:r>
              <a:rPr lang="en-US" sz="825" dirty="0">
                <a:solidFill>
                  <a:schemeClr val="tx1"/>
                </a:solidFill>
                <a:latin typeface="+mn-lt"/>
              </a:rPr>
              <a:t>(6)	Cooperative Institute for Satellite Earth System </a:t>
            </a:r>
            <a:r>
              <a:rPr lang="en-US" sz="825" dirty="0" smtClean="0">
                <a:solidFill>
                  <a:schemeClr val="tx1"/>
                </a:solidFill>
                <a:latin typeface="+mn-lt"/>
              </a:rPr>
              <a:t>Studies (CISESS)</a:t>
            </a:r>
            <a:endParaRPr lang="en-US" sz="825" dirty="0">
              <a:solidFill>
                <a:schemeClr val="tx1"/>
              </a:solidFill>
              <a:latin typeface="+mn-lt"/>
            </a:endParaRPr>
          </a:p>
          <a:p>
            <a:pPr lvl="1"/>
            <a:r>
              <a:rPr lang="en-US" sz="825" dirty="0">
                <a:solidFill>
                  <a:schemeClr val="tx1"/>
                </a:solidFill>
                <a:latin typeface="+mn-lt"/>
              </a:rPr>
              <a:t>(7)	EPA</a:t>
            </a:r>
          </a:p>
          <a:p>
            <a:pPr lvl="1"/>
            <a:r>
              <a:rPr lang="en-US" sz="825" dirty="0">
                <a:solidFill>
                  <a:schemeClr val="tx1"/>
                </a:solidFill>
                <a:latin typeface="+mn-lt"/>
              </a:rPr>
              <a:t>(8)	CIRES, University of Colorado</a:t>
            </a:r>
          </a:p>
          <a:p>
            <a:pPr lvl="1"/>
            <a:r>
              <a:rPr lang="en-US" sz="825" dirty="0">
                <a:solidFill>
                  <a:schemeClr val="tx1"/>
                </a:solidFill>
                <a:latin typeface="+mn-lt"/>
              </a:rPr>
              <a:t>(9)	ERG</a:t>
            </a:r>
          </a:p>
          <a:p>
            <a:pPr lvl="7"/>
            <a:endParaRPr lang="en-US" sz="900" dirty="0">
              <a:solidFill>
                <a:schemeClr val="tx1"/>
              </a:solidFill>
              <a:latin typeface="+mn-lt"/>
              <a:cs typeface="Times New Roman" pitchFamily="18" charset="0"/>
            </a:endParaRPr>
          </a:p>
          <a:p>
            <a:pPr lvl="7"/>
            <a:endParaRPr lang="en-US" sz="900" dirty="0">
              <a:solidFill>
                <a:schemeClr val="tx1"/>
              </a:solidFill>
              <a:latin typeface="+mn-lt"/>
              <a:cs typeface="Times New Roman" pitchFamily="18" charset="0"/>
            </a:endParaRPr>
          </a:p>
          <a:p>
            <a:pPr lvl="3" algn="ctr"/>
            <a:r>
              <a:rPr lang="en-US" sz="1200" b="1" i="1" dirty="0">
                <a:solidFill>
                  <a:schemeClr val="tx1"/>
                </a:solidFill>
                <a:latin typeface="+mn-lt"/>
                <a:cs typeface="Times New Roman" pitchFamily="18" charset="0"/>
              </a:rPr>
              <a:t>with contributions from the entire NAQFC Implementation Team</a:t>
            </a:r>
            <a:endParaRPr lang="en-US" sz="1200" b="1" i="1" dirty="0">
              <a:solidFill>
                <a:schemeClr val="tx1"/>
              </a:solidFill>
            </a:endParaRPr>
          </a:p>
          <a:p>
            <a:pPr algn="ctr">
              <a:spcBef>
                <a:spcPct val="20000"/>
              </a:spcBef>
              <a:buFont typeface="Times New Roman" pitchFamily="18" charset="0"/>
              <a:buNone/>
            </a:pPr>
            <a:endParaRPr lang="en-US" sz="1050" dirty="0" smtClean="0">
              <a:solidFill>
                <a:schemeClr val="tx1"/>
              </a:solidFill>
              <a:latin typeface="+mn-lt"/>
              <a:cs typeface="Times New Roman" pitchFamily="18" charset="0"/>
            </a:endParaRPr>
          </a:p>
          <a:p>
            <a:pPr algn="ctr">
              <a:spcBef>
                <a:spcPct val="20000"/>
              </a:spcBef>
              <a:buFont typeface="Times New Roman" pitchFamily="18" charset="0"/>
              <a:buNone/>
            </a:pPr>
            <a:r>
              <a:rPr lang="en-US" sz="1050" dirty="0" smtClean="0">
                <a:solidFill>
                  <a:schemeClr val="tx1"/>
                </a:solidFill>
                <a:latin typeface="+mn-lt"/>
                <a:cs typeface="Times New Roman" pitchFamily="18" charset="0"/>
              </a:rPr>
              <a:t>CMAS </a:t>
            </a:r>
            <a:r>
              <a:rPr lang="en-US" sz="1050" dirty="0">
                <a:solidFill>
                  <a:schemeClr val="tx1"/>
                </a:solidFill>
                <a:latin typeface="+mn-lt"/>
                <a:cs typeface="Times New Roman" pitchFamily="18" charset="0"/>
              </a:rPr>
              <a:t>Conference, Chapel Hill, NC                                                                                            </a:t>
            </a:r>
            <a:r>
              <a:rPr lang="en-US" sz="1050" dirty="0" smtClean="0">
                <a:solidFill>
                  <a:schemeClr val="tx1"/>
                </a:solidFill>
                <a:latin typeface="+mn-lt"/>
                <a:cs typeface="Times New Roman" pitchFamily="18" charset="0"/>
              </a:rPr>
              <a:t>October</a:t>
            </a:r>
            <a:r>
              <a:rPr lang="en-US" sz="1050" dirty="0">
                <a:solidFill>
                  <a:schemeClr val="tx1"/>
                </a:solidFill>
                <a:latin typeface="+mn-lt"/>
                <a:cs typeface="Times New Roman" pitchFamily="18" charset="0"/>
              </a:rPr>
              <a:t>, </a:t>
            </a:r>
            <a:r>
              <a:rPr lang="en-US" sz="1050" dirty="0" smtClean="0">
                <a:solidFill>
                  <a:schemeClr val="tx1"/>
                </a:solidFill>
                <a:latin typeface="+mn-lt"/>
                <a:cs typeface="Times New Roman" pitchFamily="18" charset="0"/>
              </a:rPr>
              <a:t>2019</a:t>
            </a:r>
            <a:endParaRPr lang="en-US" sz="1050" dirty="0">
              <a:solidFill>
                <a:schemeClr val="tx1"/>
              </a:solidFill>
              <a:latin typeface="+mn-lt"/>
              <a:cs typeface="Times New Roman" pitchFamily="18" charset="0"/>
            </a:endParaRPr>
          </a:p>
        </p:txBody>
      </p:sp>
    </p:spTree>
    <p:extLst>
      <p:ext uri="{BB962C8B-B14F-4D97-AF65-F5344CB8AC3E}">
        <p14:creationId xmlns:p14="http://schemas.microsoft.com/office/powerpoint/2010/main" val="8663284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81"/>
          <p:cNvSpPr txBox="1">
            <a:spLocks noGrp="1"/>
          </p:cNvSpPr>
          <p:nvPr>
            <p:ph type="title"/>
          </p:nvPr>
        </p:nvSpPr>
        <p:spPr>
          <a:xfrm>
            <a:off x="641975" y="-12175"/>
            <a:ext cx="7649400" cy="107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Performance of Ozone predictions: </a:t>
            </a:r>
            <a:r>
              <a:rPr lang="en" sz="1800" dirty="0" smtClean="0"/>
              <a:t/>
            </a:r>
            <a:br>
              <a:rPr lang="en" sz="1800" dirty="0" smtClean="0"/>
            </a:br>
            <a:r>
              <a:rPr lang="en" sz="1800" dirty="0" smtClean="0"/>
              <a:t>Daily </a:t>
            </a:r>
            <a:r>
              <a:rPr lang="en" sz="1800" dirty="0"/>
              <a:t>8 hr </a:t>
            </a:r>
            <a:r>
              <a:rPr lang="en" sz="1800" dirty="0" smtClean="0"/>
              <a:t>max mean bias, </a:t>
            </a:r>
            <a:r>
              <a:rPr lang="en" sz="1800" dirty="0"/>
              <a:t>August 2019</a:t>
            </a:r>
            <a:endParaRPr sz="1800" dirty="0"/>
          </a:p>
        </p:txBody>
      </p:sp>
      <p:grpSp>
        <p:nvGrpSpPr>
          <p:cNvPr id="2" name="Group 1"/>
          <p:cNvGrpSpPr/>
          <p:nvPr/>
        </p:nvGrpSpPr>
        <p:grpSpPr>
          <a:xfrm>
            <a:off x="1547883" y="795130"/>
            <a:ext cx="5837583" cy="4129785"/>
            <a:chOff x="1547883" y="795130"/>
            <a:chExt cx="5837583" cy="4129785"/>
          </a:xfrm>
        </p:grpSpPr>
        <p:pic>
          <p:nvPicPr>
            <p:cNvPr id="7" name="Google Shape;230;p15"/>
            <p:cNvPicPr preferRelativeResize="0"/>
            <p:nvPr/>
          </p:nvPicPr>
          <p:blipFill rotWithShape="1">
            <a:blip r:embed="rId3">
              <a:alphaModFix/>
            </a:blip>
            <a:srcRect b="16343"/>
            <a:stretch/>
          </p:blipFill>
          <p:spPr>
            <a:xfrm>
              <a:off x="1547883" y="795130"/>
              <a:ext cx="5837583" cy="3637722"/>
            </a:xfrm>
            <a:prstGeom prst="rect">
              <a:avLst/>
            </a:prstGeom>
            <a:noFill/>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83589"/>
            <a:stretch/>
          </p:blipFill>
          <p:spPr>
            <a:xfrm>
              <a:off x="1547883" y="4441644"/>
              <a:ext cx="5837583" cy="483271"/>
            </a:xfrm>
            <a:prstGeom prst="rect">
              <a:avLst/>
            </a:prstGeom>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83"/>
          <p:cNvSpPr txBox="1">
            <a:spLocks noGrp="1"/>
          </p:cNvSpPr>
          <p:nvPr>
            <p:ph type="title"/>
          </p:nvPr>
        </p:nvSpPr>
        <p:spPr>
          <a:xfrm>
            <a:off x="487275" y="140225"/>
            <a:ext cx="8028600" cy="76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dirty="0"/>
              <a:t>Performance of PM predictions: </a:t>
            </a:r>
            <a:r>
              <a:rPr lang="en" sz="1800" dirty="0" smtClean="0"/>
              <a:t/>
            </a:r>
            <a:br>
              <a:rPr lang="en" sz="1800" dirty="0" smtClean="0"/>
            </a:br>
            <a:r>
              <a:rPr lang="en" sz="1800" dirty="0" smtClean="0"/>
              <a:t>Observed </a:t>
            </a:r>
            <a:r>
              <a:rPr lang="en" sz="1800" dirty="0"/>
              <a:t>Vs predicted 1 hr averaged Diurnal variability, August 2019</a:t>
            </a:r>
            <a:endParaRPr dirty="0"/>
          </a:p>
          <a:p>
            <a:pPr marL="0" lvl="0" indent="0" algn="ctr" rtl="0">
              <a:spcBef>
                <a:spcPts val="0"/>
              </a:spcBef>
              <a:spcAft>
                <a:spcPts val="0"/>
              </a:spcAft>
              <a:buNone/>
            </a:pPr>
            <a:endParaRPr dirty="0"/>
          </a:p>
        </p:txBody>
      </p:sp>
      <p:pic>
        <p:nvPicPr>
          <p:cNvPr id="507" name="Google Shape;507;p83"/>
          <p:cNvPicPr preferRelativeResize="0"/>
          <p:nvPr/>
        </p:nvPicPr>
        <p:blipFill>
          <a:blip r:embed="rId3">
            <a:alphaModFix/>
          </a:blip>
          <a:stretch>
            <a:fillRect/>
          </a:stretch>
        </p:blipFill>
        <p:spPr>
          <a:xfrm>
            <a:off x="4572000" y="944215"/>
            <a:ext cx="4572000" cy="3532900"/>
          </a:xfrm>
          <a:prstGeom prst="rect">
            <a:avLst/>
          </a:prstGeom>
          <a:noFill/>
          <a:ln>
            <a:noFill/>
          </a:ln>
        </p:spPr>
      </p:pic>
      <p:pic>
        <p:nvPicPr>
          <p:cNvPr id="508" name="Google Shape;508;p83"/>
          <p:cNvPicPr preferRelativeResize="0"/>
          <p:nvPr/>
        </p:nvPicPr>
        <p:blipFill>
          <a:blip r:embed="rId4">
            <a:alphaModFix/>
          </a:blip>
          <a:stretch>
            <a:fillRect/>
          </a:stretch>
        </p:blipFill>
        <p:spPr>
          <a:xfrm>
            <a:off x="0" y="968027"/>
            <a:ext cx="4455125" cy="3565550"/>
          </a:xfrm>
          <a:prstGeom prst="rect">
            <a:avLst/>
          </a:prstGeom>
          <a:noFill/>
          <a:ln>
            <a:noFill/>
          </a:ln>
        </p:spPr>
      </p:pic>
      <p:pic>
        <p:nvPicPr>
          <p:cNvPr id="509" name="Google Shape;509;p83"/>
          <p:cNvPicPr preferRelativeResize="0"/>
          <p:nvPr/>
        </p:nvPicPr>
        <p:blipFill>
          <a:blip r:embed="rId5">
            <a:alphaModFix/>
          </a:blip>
          <a:stretch>
            <a:fillRect/>
          </a:stretch>
        </p:blipFill>
        <p:spPr>
          <a:xfrm>
            <a:off x="1623272" y="4470912"/>
            <a:ext cx="1595175" cy="485775"/>
          </a:xfrm>
          <a:prstGeom prst="rect">
            <a:avLst/>
          </a:prstGeom>
          <a:noFill/>
          <a:ln>
            <a:noFill/>
          </a:ln>
        </p:spPr>
      </p:pic>
      <p:pic>
        <p:nvPicPr>
          <p:cNvPr id="510" name="Google Shape;510;p83"/>
          <p:cNvPicPr preferRelativeResize="0"/>
          <p:nvPr/>
        </p:nvPicPr>
        <p:blipFill>
          <a:blip r:embed="rId6">
            <a:alphaModFix/>
          </a:blip>
          <a:stretch>
            <a:fillRect/>
          </a:stretch>
        </p:blipFill>
        <p:spPr>
          <a:xfrm>
            <a:off x="6317850" y="4497417"/>
            <a:ext cx="1637600" cy="4953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06;p83"/>
          <p:cNvSpPr txBox="1">
            <a:spLocks/>
          </p:cNvSpPr>
          <p:nvPr/>
        </p:nvSpPr>
        <p:spPr>
          <a:xfrm>
            <a:off x="487275" y="140225"/>
            <a:ext cx="8028600" cy="76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1100"/>
            </a:pPr>
            <a:r>
              <a:rPr lang="en-US" sz="1800" dirty="0" smtClean="0"/>
              <a:t>Performance of PM predictions: </a:t>
            </a:r>
            <a:r>
              <a:rPr lang="en-US" sz="1800" dirty="0"/>
              <a:t/>
            </a:r>
            <a:br>
              <a:rPr lang="en-US" sz="1800" dirty="0"/>
            </a:br>
            <a:r>
              <a:rPr lang="en-US" sz="1800" dirty="0"/>
              <a:t>1 </a:t>
            </a:r>
            <a:r>
              <a:rPr lang="en-US" sz="1800" dirty="0" err="1"/>
              <a:t>hr</a:t>
            </a:r>
            <a:r>
              <a:rPr lang="en-US" sz="1800" dirty="0"/>
              <a:t> daily max </a:t>
            </a:r>
            <a:r>
              <a:rPr lang="en-US" sz="1800" dirty="0" smtClean="0"/>
              <a:t>PM2.5 August </a:t>
            </a:r>
            <a:r>
              <a:rPr lang="en-US" sz="1800" dirty="0"/>
              <a:t>2019 Monthly Average Bias</a:t>
            </a:r>
            <a:endParaRPr lang="en-US" dirty="0" smtClean="0"/>
          </a:p>
          <a:p>
            <a:pPr algn="ctr"/>
            <a:endParaRPr lang="en-US" dirty="0"/>
          </a:p>
        </p:txBody>
      </p:sp>
      <p:pic>
        <p:nvPicPr>
          <p:cNvPr id="6" name="Picture 5"/>
          <p:cNvPicPr>
            <a:picLocks noChangeAspect="1"/>
          </p:cNvPicPr>
          <p:nvPr/>
        </p:nvPicPr>
        <p:blipFill>
          <a:blip r:embed="rId3"/>
          <a:stretch>
            <a:fillRect/>
          </a:stretch>
        </p:blipFill>
        <p:spPr>
          <a:xfrm>
            <a:off x="2139375" y="959645"/>
            <a:ext cx="4724400" cy="3698126"/>
          </a:xfrm>
          <a:prstGeom prst="rect">
            <a:avLst/>
          </a:prstGeom>
        </p:spPr>
      </p:pic>
    </p:spTree>
    <p:extLst>
      <p:ext uri="{BB962C8B-B14F-4D97-AF65-F5344CB8AC3E}">
        <p14:creationId xmlns:p14="http://schemas.microsoft.com/office/powerpoint/2010/main" val="3593537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84"/>
          <p:cNvSpPr txBox="1">
            <a:spLocks noGrp="1"/>
          </p:cNvSpPr>
          <p:nvPr>
            <p:ph type="body" idx="1"/>
          </p:nvPr>
        </p:nvSpPr>
        <p:spPr>
          <a:xfrm>
            <a:off x="401550" y="818250"/>
            <a:ext cx="8520600" cy="4162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endParaRPr/>
          </a:p>
          <a:p>
            <a:pPr marL="457200" lvl="0" indent="-342900" algn="l" rtl="0">
              <a:spcBef>
                <a:spcPts val="0"/>
              </a:spcBef>
              <a:spcAft>
                <a:spcPts val="0"/>
              </a:spcAft>
              <a:buSzPts val="1800"/>
              <a:buChar char="●"/>
            </a:pPr>
            <a:r>
              <a:rPr lang="en"/>
              <a:t>Couple and drive CMAQ with FV3GFS, NOAA’s Next Generation Global Prediction System.</a:t>
            </a:r>
            <a:endParaRPr/>
          </a:p>
          <a:p>
            <a:pPr marL="457200" lvl="0" indent="-342900" algn="l" rtl="0">
              <a:spcBef>
                <a:spcPts val="0"/>
              </a:spcBef>
              <a:spcAft>
                <a:spcPts val="0"/>
              </a:spcAft>
              <a:buClr>
                <a:schemeClr val="dk1"/>
              </a:buClr>
              <a:buSzPts val="1800"/>
              <a:buChar char="●"/>
            </a:pPr>
            <a:r>
              <a:rPr lang="en">
                <a:solidFill>
                  <a:schemeClr val="dk1"/>
                </a:solidFill>
              </a:rPr>
              <a:t>Extend the range of CMAQ predictions from 48 hours to 72 hours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Including the KFAN/Bias corrected products</a:t>
            </a:r>
            <a:endParaRPr/>
          </a:p>
          <a:p>
            <a:pPr marL="457200" lvl="0" indent="-342900" algn="l" rtl="0">
              <a:spcBef>
                <a:spcPts val="0"/>
              </a:spcBef>
              <a:spcAft>
                <a:spcPts val="0"/>
              </a:spcAft>
              <a:buSzPts val="1800"/>
              <a:buChar char="●"/>
            </a:pPr>
            <a:r>
              <a:rPr lang="en"/>
              <a:t>Updates to fire emission scheme (Global Biomass Burning Emissions Product eXtended (GBBEPx)</a:t>
            </a:r>
            <a:endParaRPr/>
          </a:p>
          <a:p>
            <a:pPr marL="457200" lvl="0" indent="-342900" algn="l" rtl="0">
              <a:spcBef>
                <a:spcPts val="0"/>
              </a:spcBef>
              <a:spcAft>
                <a:spcPts val="0"/>
              </a:spcAft>
              <a:buClr>
                <a:srgbClr val="000000"/>
              </a:buClr>
              <a:buSzPts val="1800"/>
              <a:buChar char="●"/>
            </a:pPr>
            <a:r>
              <a:rPr lang="en">
                <a:solidFill>
                  <a:srgbClr val="000000"/>
                </a:solidFill>
              </a:rPr>
              <a:t>Use of GEFS-Aerosols for lateral boundary conditions</a:t>
            </a:r>
            <a:endParaRPr/>
          </a:p>
          <a:p>
            <a:pPr marL="457200" lvl="0" indent="-342900" algn="l" rtl="0">
              <a:spcBef>
                <a:spcPts val="0"/>
              </a:spcBef>
              <a:spcAft>
                <a:spcPts val="0"/>
              </a:spcAft>
              <a:buSzPts val="1800"/>
              <a:buChar char="●"/>
            </a:pPr>
            <a:r>
              <a:rPr lang="en"/>
              <a:t>Develop new probabilistic forecast product for ozone and PM2.5</a:t>
            </a:r>
            <a:endParaRPr/>
          </a:p>
          <a:p>
            <a:pPr marL="457200" lvl="0" indent="-342900" algn="l" rtl="0">
              <a:spcBef>
                <a:spcPts val="0"/>
              </a:spcBef>
              <a:spcAft>
                <a:spcPts val="0"/>
              </a:spcAft>
              <a:buSzPts val="1800"/>
              <a:buChar char="●"/>
            </a:pPr>
            <a:r>
              <a:rPr lang="en">
                <a:solidFill>
                  <a:schemeClr val="dk1"/>
                </a:solidFill>
              </a:rPr>
              <a:t>Working on initiating display of operational PM 2.5 products on NWS websites and ozone bias correction on GIS web services</a:t>
            </a:r>
            <a:endParaRPr>
              <a:solidFill>
                <a:schemeClr val="dk1"/>
              </a:solidFill>
            </a:endParaRPr>
          </a:p>
          <a:p>
            <a:pPr marL="457200" lvl="0" indent="0" algn="l" rtl="0">
              <a:spcBef>
                <a:spcPts val="0"/>
              </a:spcBef>
              <a:spcAft>
                <a:spcPts val="0"/>
              </a:spcAft>
              <a:buNone/>
            </a:pPr>
            <a:endParaRPr>
              <a:solidFill>
                <a:schemeClr val="dk1"/>
              </a:solidFill>
            </a:endParaRPr>
          </a:p>
          <a:p>
            <a:pPr marL="914400" lvl="0" indent="0" algn="l" rtl="0">
              <a:spcBef>
                <a:spcPts val="0"/>
              </a:spcBef>
              <a:spcAft>
                <a:spcPts val="0"/>
              </a:spcAft>
              <a:buNone/>
            </a:pPr>
            <a:endParaRPr sz="1400"/>
          </a:p>
          <a:p>
            <a:pPr marL="914400" lvl="0" indent="0" algn="l" rtl="0">
              <a:spcBef>
                <a:spcPts val="0"/>
              </a:spcBef>
              <a:spcAft>
                <a:spcPts val="0"/>
              </a:spcAft>
              <a:buNone/>
            </a:pPr>
            <a:endParaRPr/>
          </a:p>
        </p:txBody>
      </p:sp>
      <p:sp>
        <p:nvSpPr>
          <p:cNvPr id="516" name="Google Shape;516;p84"/>
          <p:cNvSpPr txBox="1"/>
          <p:nvPr/>
        </p:nvSpPr>
        <p:spPr>
          <a:xfrm>
            <a:off x="693525" y="0"/>
            <a:ext cx="7473600" cy="87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dk1"/>
                </a:solidFill>
              </a:rPr>
              <a:t>NAQFC Future updates and work in progress</a:t>
            </a:r>
            <a:r>
              <a:rPr lang="en" sz="3600">
                <a:solidFill>
                  <a:schemeClr val="dk1"/>
                </a:solidFill>
              </a:rPr>
              <a:t> </a:t>
            </a:r>
            <a:endParaRPr sz="3600">
              <a:solidFill>
                <a:schemeClr val="dk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5"/>
          <p:cNvSpPr txBox="1">
            <a:spLocks noGrp="1"/>
          </p:cNvSpPr>
          <p:nvPr>
            <p:ph type="title"/>
          </p:nvPr>
        </p:nvSpPr>
        <p:spPr>
          <a:xfrm>
            <a:off x="654275" y="64025"/>
            <a:ext cx="7649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Transitioning to FV3GFS-CMAQ</a:t>
            </a:r>
            <a:endParaRPr/>
          </a:p>
        </p:txBody>
      </p:sp>
      <p:sp>
        <p:nvSpPr>
          <p:cNvPr id="522" name="Google Shape;522;p85"/>
          <p:cNvSpPr txBox="1">
            <a:spLocks noGrp="1"/>
          </p:cNvSpPr>
          <p:nvPr>
            <p:ph type="body" idx="1"/>
          </p:nvPr>
        </p:nvSpPr>
        <p:spPr>
          <a:xfrm>
            <a:off x="311700" y="771475"/>
            <a:ext cx="8520600" cy="1674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The new dynamic core, Finite-Volume on a Cubed-Sphere (FV3)</a:t>
            </a:r>
            <a:endParaRPr/>
          </a:p>
          <a:p>
            <a:pPr marL="457200" lvl="0" indent="-342900" algn="l" rtl="0">
              <a:spcBef>
                <a:spcPts val="0"/>
              </a:spcBef>
              <a:spcAft>
                <a:spcPts val="0"/>
              </a:spcAft>
              <a:buSzPts val="1800"/>
              <a:buChar char="●"/>
            </a:pPr>
            <a:r>
              <a:rPr lang="en"/>
              <a:t>NOAA next generation global prediction system</a:t>
            </a:r>
            <a:endParaRPr/>
          </a:p>
          <a:p>
            <a:pPr marL="457200" lvl="0" indent="-342900" algn="l" rtl="0">
              <a:spcBef>
                <a:spcPts val="0"/>
              </a:spcBef>
              <a:spcAft>
                <a:spcPts val="0"/>
              </a:spcAft>
              <a:buSzPts val="1800"/>
              <a:buChar char="●"/>
            </a:pPr>
            <a:r>
              <a:rPr lang="en"/>
              <a:t>Allows for higher resolution and extension of weather forecast through 14 days</a:t>
            </a:r>
            <a:endParaRPr/>
          </a:p>
          <a:p>
            <a:pPr marL="457200" lvl="0" indent="-342900" algn="l" rtl="0">
              <a:spcBef>
                <a:spcPts val="0"/>
              </a:spcBef>
              <a:spcAft>
                <a:spcPts val="0"/>
              </a:spcAft>
              <a:buSzPts val="1800"/>
              <a:buChar char="●"/>
            </a:pPr>
            <a:r>
              <a:rPr lang="en"/>
              <a:t>Implemented last June</a:t>
            </a:r>
            <a:endParaRPr/>
          </a:p>
        </p:txBody>
      </p:sp>
      <p:pic>
        <p:nvPicPr>
          <p:cNvPr id="523" name="Google Shape;523;p85"/>
          <p:cNvPicPr preferRelativeResize="0"/>
          <p:nvPr/>
        </p:nvPicPr>
        <p:blipFill>
          <a:blip r:embed="rId3">
            <a:alphaModFix/>
          </a:blip>
          <a:stretch>
            <a:fillRect/>
          </a:stretch>
        </p:blipFill>
        <p:spPr>
          <a:xfrm>
            <a:off x="2631625" y="2827075"/>
            <a:ext cx="3799734" cy="2011624"/>
          </a:xfrm>
          <a:prstGeom prst="rect">
            <a:avLst/>
          </a:prstGeom>
          <a:noFill/>
          <a:ln>
            <a:noFill/>
          </a:ln>
        </p:spPr>
      </p:pic>
      <p:sp>
        <p:nvSpPr>
          <p:cNvPr id="524" name="Google Shape;524;p85"/>
          <p:cNvSpPr txBox="1"/>
          <p:nvPr/>
        </p:nvSpPr>
        <p:spPr>
          <a:xfrm>
            <a:off x="3968375" y="4838700"/>
            <a:ext cx="10212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noaa.gov</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86"/>
          <p:cNvSpPr txBox="1">
            <a:spLocks noGrp="1"/>
          </p:cNvSpPr>
          <p:nvPr>
            <p:ph type="title"/>
          </p:nvPr>
        </p:nvSpPr>
        <p:spPr>
          <a:xfrm>
            <a:off x="354675" y="411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CMAQ Ozone driven by  FV3GFS 13 km</a:t>
            </a:r>
            <a:endParaRPr/>
          </a:p>
        </p:txBody>
      </p:sp>
      <p:pic>
        <p:nvPicPr>
          <p:cNvPr id="530" name="Google Shape;530;p86"/>
          <p:cNvPicPr preferRelativeResize="0"/>
          <p:nvPr/>
        </p:nvPicPr>
        <p:blipFill rotWithShape="1">
          <a:blip r:embed="rId3">
            <a:alphaModFix/>
          </a:blip>
          <a:srcRect l="16844" r="11630"/>
          <a:stretch/>
        </p:blipFill>
        <p:spPr>
          <a:xfrm>
            <a:off x="4102607" y="613800"/>
            <a:ext cx="3404750" cy="4529724"/>
          </a:xfrm>
          <a:prstGeom prst="rect">
            <a:avLst/>
          </a:prstGeom>
          <a:noFill/>
          <a:ln>
            <a:noFill/>
          </a:ln>
        </p:spPr>
      </p:pic>
      <p:pic>
        <p:nvPicPr>
          <p:cNvPr id="531" name="Google Shape;531;p86"/>
          <p:cNvPicPr preferRelativeResize="0"/>
          <p:nvPr/>
        </p:nvPicPr>
        <p:blipFill rotWithShape="1">
          <a:blip r:embed="rId4">
            <a:alphaModFix/>
          </a:blip>
          <a:srcRect r="17156"/>
          <a:stretch/>
        </p:blipFill>
        <p:spPr>
          <a:xfrm>
            <a:off x="18686" y="613800"/>
            <a:ext cx="3848124" cy="4556229"/>
          </a:xfrm>
          <a:prstGeom prst="rect">
            <a:avLst/>
          </a:prstGeom>
          <a:noFill/>
          <a:ln>
            <a:noFill/>
          </a:ln>
        </p:spPr>
      </p:pic>
      <p:sp>
        <p:nvSpPr>
          <p:cNvPr id="2" name="TextBox 1"/>
          <p:cNvSpPr txBox="1"/>
          <p:nvPr/>
        </p:nvSpPr>
        <p:spPr>
          <a:xfrm>
            <a:off x="7089913" y="914400"/>
            <a:ext cx="1934817" cy="95410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FV3 and operational predictions are similar</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5"/>
          <p:cNvSpPr txBox="1">
            <a:spLocks noGrp="1"/>
          </p:cNvSpPr>
          <p:nvPr>
            <p:ph type="title"/>
          </p:nvPr>
        </p:nvSpPr>
        <p:spPr>
          <a:xfrm>
            <a:off x="1485900" y="114300"/>
            <a:ext cx="6172200" cy="422672"/>
          </a:xfrm>
          <a:prstGeom prst="rect">
            <a:avLst/>
          </a:prstGeom>
          <a:noFill/>
          <a:ln>
            <a:noFill/>
          </a:ln>
        </p:spPr>
        <p:txBody>
          <a:bodyPr spcFirstLastPara="1" wrap="square" lIns="68569" tIns="34275" rIns="68569" bIns="34275" anchor="ctr" anchorCtr="0">
            <a:normAutofit fontScale="90000"/>
          </a:bodyPr>
          <a:lstStyle/>
          <a:p>
            <a:pPr>
              <a:buSzPts val="3959"/>
            </a:pPr>
            <a:r>
              <a:rPr lang="en-US" sz="2969"/>
              <a:t/>
            </a:r>
            <a:br>
              <a:rPr lang="en-US" sz="2969"/>
            </a:br>
            <a:r>
              <a:rPr lang="en-US" sz="2969"/>
              <a:t>8 hr daily max Ozone  (day 1)</a:t>
            </a:r>
            <a:br>
              <a:rPr lang="en-US" sz="2969"/>
            </a:br>
            <a:r>
              <a:rPr lang="en-US" sz="2969"/>
              <a:t>August 2019 Monthly Average Bias</a:t>
            </a:r>
            <a:endParaRPr sz="2969"/>
          </a:p>
        </p:txBody>
      </p:sp>
      <p:sp>
        <p:nvSpPr>
          <p:cNvPr id="232" name="Google Shape;232;p15"/>
          <p:cNvSpPr txBox="1"/>
          <p:nvPr/>
        </p:nvSpPr>
        <p:spPr>
          <a:xfrm>
            <a:off x="7401139" y="4658782"/>
            <a:ext cx="1616789" cy="484718"/>
          </a:xfrm>
          <a:prstGeom prst="rect">
            <a:avLst/>
          </a:prstGeom>
          <a:noFill/>
          <a:ln>
            <a:noFill/>
          </a:ln>
        </p:spPr>
        <p:txBody>
          <a:bodyPr spcFirstLastPara="1" wrap="square" lIns="68569" tIns="34275" rIns="68569" bIns="34275" anchor="t" anchorCtr="0">
            <a:spAutoFit/>
          </a:bodyPr>
          <a:lstStyle/>
          <a:p>
            <a:r>
              <a:rPr lang="en-US" sz="1350" dirty="0" err="1">
                <a:solidFill>
                  <a:schemeClr val="dk1"/>
                </a:solidFill>
                <a:latin typeface="Calibri"/>
                <a:ea typeface="Calibri"/>
                <a:cs typeface="Calibri"/>
                <a:sym typeface="Calibri"/>
              </a:rPr>
              <a:t>Jianping</a:t>
            </a:r>
            <a:r>
              <a:rPr lang="en-US" sz="1350" dirty="0">
                <a:solidFill>
                  <a:schemeClr val="dk1"/>
                </a:solidFill>
                <a:latin typeface="Calibri"/>
                <a:ea typeface="Calibri"/>
                <a:cs typeface="Calibri"/>
                <a:sym typeface="Calibri"/>
              </a:rPr>
              <a:t> Huang, EMC</a:t>
            </a:r>
            <a:endParaRPr sz="1350" dirty="0">
              <a:solidFill>
                <a:schemeClr val="dk1"/>
              </a:solidFill>
              <a:latin typeface="Calibri"/>
              <a:ea typeface="Calibri"/>
              <a:cs typeface="Calibri"/>
              <a:sym typeface="Calibri"/>
            </a:endParaRPr>
          </a:p>
          <a:p>
            <a:r>
              <a:rPr lang="en-US" sz="1350" dirty="0">
                <a:solidFill>
                  <a:schemeClr val="dk1"/>
                </a:solidFill>
                <a:latin typeface="Calibri"/>
                <a:ea typeface="Calibri"/>
                <a:cs typeface="Calibri"/>
                <a:sym typeface="Calibri"/>
              </a:rPr>
              <a:t>Benjamin Yang, </a:t>
            </a:r>
            <a:r>
              <a:rPr lang="en-US" sz="1350" dirty="0" smtClean="0">
                <a:solidFill>
                  <a:schemeClr val="dk1"/>
                </a:solidFill>
                <a:latin typeface="Calibri"/>
                <a:ea typeface="Calibri"/>
                <a:cs typeface="Calibri"/>
                <a:sym typeface="Calibri"/>
              </a:rPr>
              <a:t>PSU</a:t>
            </a:r>
            <a:endParaRPr sz="1350" dirty="0">
              <a:solidFill>
                <a:schemeClr val="dk1"/>
              </a:solidFill>
              <a:latin typeface="Calibri"/>
              <a:ea typeface="Calibri"/>
              <a:cs typeface="Calibri"/>
              <a:sym typeface="Calibri"/>
            </a:endParaRPr>
          </a:p>
        </p:txBody>
      </p:sp>
      <p:sp>
        <p:nvSpPr>
          <p:cNvPr id="233" name="Google Shape;233;p15"/>
          <p:cNvSpPr txBox="1"/>
          <p:nvPr/>
        </p:nvSpPr>
        <p:spPr>
          <a:xfrm>
            <a:off x="1979590" y="3987541"/>
            <a:ext cx="1324125" cy="343800"/>
          </a:xfrm>
          <a:prstGeom prst="rect">
            <a:avLst/>
          </a:prstGeom>
          <a:noFill/>
          <a:ln>
            <a:noFill/>
          </a:ln>
        </p:spPr>
        <p:txBody>
          <a:bodyPr spcFirstLastPara="1" wrap="square" lIns="68569" tIns="68569" rIns="68569" bIns="68569" anchor="t" anchorCtr="0">
            <a:noAutofit/>
          </a:bodyPr>
          <a:lstStyle/>
          <a:p>
            <a:r>
              <a:rPr lang="en-US" sz="1350" b="1" dirty="0">
                <a:latin typeface="Calibri"/>
                <a:ea typeface="Calibri"/>
                <a:cs typeface="Calibri"/>
                <a:sym typeface="Calibri"/>
              </a:rPr>
              <a:t>NAM driven</a:t>
            </a:r>
            <a:endParaRPr sz="1350" b="1" dirty="0">
              <a:latin typeface="Calibri"/>
              <a:ea typeface="Calibri"/>
              <a:cs typeface="Calibri"/>
              <a:sym typeface="Calibri"/>
            </a:endParaRPr>
          </a:p>
        </p:txBody>
      </p:sp>
      <p:sp>
        <p:nvSpPr>
          <p:cNvPr id="234" name="Google Shape;234;p15"/>
          <p:cNvSpPr txBox="1"/>
          <p:nvPr/>
        </p:nvSpPr>
        <p:spPr>
          <a:xfrm>
            <a:off x="5789541" y="3956166"/>
            <a:ext cx="1324125" cy="343800"/>
          </a:xfrm>
          <a:prstGeom prst="rect">
            <a:avLst/>
          </a:prstGeom>
          <a:noFill/>
          <a:ln>
            <a:noFill/>
          </a:ln>
        </p:spPr>
        <p:txBody>
          <a:bodyPr spcFirstLastPara="1" wrap="square" lIns="68569" tIns="68569" rIns="68569" bIns="68569" anchor="t" anchorCtr="0">
            <a:noAutofit/>
          </a:bodyPr>
          <a:lstStyle/>
          <a:p>
            <a:r>
              <a:rPr lang="en-US" sz="1350" b="1">
                <a:latin typeface="Calibri"/>
                <a:ea typeface="Calibri"/>
                <a:cs typeface="Calibri"/>
                <a:sym typeface="Calibri"/>
              </a:rPr>
              <a:t>FV3GFS  driven</a:t>
            </a:r>
            <a:endParaRPr sz="1350" b="1">
              <a:latin typeface="Calibri"/>
              <a:ea typeface="Calibri"/>
              <a:cs typeface="Calibri"/>
              <a:sym typeface="Calibri"/>
            </a:endParaRPr>
          </a:p>
        </p:txBody>
      </p:sp>
      <p:sp>
        <p:nvSpPr>
          <p:cNvPr id="10" name="Google Shape;495;p20"/>
          <p:cNvSpPr txBox="1"/>
          <p:nvPr/>
        </p:nvSpPr>
        <p:spPr>
          <a:xfrm>
            <a:off x="2985075" y="4493322"/>
            <a:ext cx="3173850" cy="660108"/>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68569" tIns="34275" rIns="68569" bIns="34275" anchor="t" anchorCtr="0">
            <a:noAutofit/>
          </a:bodyPr>
          <a:lstStyle/>
          <a:p>
            <a:r>
              <a:rPr lang="en-US" sz="1350" dirty="0" smtClean="0">
                <a:solidFill>
                  <a:schemeClr val="dk1"/>
                </a:solidFill>
                <a:latin typeface="Calibri"/>
                <a:ea typeface="Calibri"/>
                <a:cs typeface="Calibri"/>
                <a:sym typeface="Calibri"/>
              </a:rPr>
              <a:t>Both </a:t>
            </a:r>
            <a:r>
              <a:rPr lang="en-US" sz="1350" dirty="0">
                <a:solidFill>
                  <a:schemeClr val="dk1"/>
                </a:solidFill>
                <a:latin typeface="Calibri"/>
                <a:ea typeface="Calibri"/>
                <a:cs typeface="Calibri"/>
                <a:sym typeface="Calibri"/>
              </a:rPr>
              <a:t>models </a:t>
            </a:r>
            <a:r>
              <a:rPr lang="en-US" sz="1350" dirty="0" smtClean="0">
                <a:solidFill>
                  <a:schemeClr val="dk1"/>
                </a:solidFill>
                <a:latin typeface="Calibri"/>
                <a:ea typeface="Calibri"/>
                <a:cs typeface="Calibri"/>
                <a:sym typeface="Calibri"/>
              </a:rPr>
              <a:t>over </a:t>
            </a:r>
            <a:r>
              <a:rPr lang="en-US" sz="1350" dirty="0">
                <a:solidFill>
                  <a:schemeClr val="dk1"/>
                </a:solidFill>
                <a:latin typeface="Calibri"/>
                <a:ea typeface="Calibri"/>
                <a:cs typeface="Calibri"/>
                <a:sym typeface="Calibri"/>
              </a:rPr>
              <a:t>predict Ozone</a:t>
            </a:r>
            <a:r>
              <a:rPr lang="en-US" sz="1350" dirty="0" smtClean="0">
                <a:solidFill>
                  <a:schemeClr val="dk1"/>
                </a:solidFill>
                <a:latin typeface="Calibri"/>
                <a:ea typeface="Calibri"/>
                <a:cs typeface="Calibri"/>
                <a:sym typeface="Calibri"/>
              </a:rPr>
              <a:t>, for FV3-CMAQ in </a:t>
            </a:r>
            <a:r>
              <a:rPr lang="en-US" sz="1350" dirty="0">
                <a:solidFill>
                  <a:schemeClr val="dk1"/>
                </a:solidFill>
                <a:latin typeface="Calibri"/>
                <a:ea typeface="Calibri"/>
                <a:cs typeface="Calibri"/>
                <a:sym typeface="Calibri"/>
              </a:rPr>
              <a:t>SE and </a:t>
            </a:r>
            <a:r>
              <a:rPr lang="en-US" sz="1350" dirty="0" smtClean="0">
                <a:solidFill>
                  <a:schemeClr val="dk1"/>
                </a:solidFill>
                <a:latin typeface="Calibri"/>
                <a:ea typeface="Calibri"/>
                <a:cs typeface="Calibri"/>
                <a:sym typeface="Calibri"/>
              </a:rPr>
              <a:t>Mid-Atlantic </a:t>
            </a:r>
            <a:r>
              <a:rPr lang="en-US" sz="1350" dirty="0">
                <a:solidFill>
                  <a:schemeClr val="dk1"/>
                </a:solidFill>
                <a:latin typeface="Calibri"/>
                <a:ea typeface="Calibri"/>
                <a:cs typeface="Calibri"/>
                <a:sym typeface="Calibri"/>
              </a:rPr>
              <a:t>slightly larger </a:t>
            </a:r>
            <a:r>
              <a:rPr lang="en-US" sz="1350" dirty="0" smtClean="0">
                <a:solidFill>
                  <a:schemeClr val="dk1"/>
                </a:solidFill>
                <a:latin typeface="Calibri"/>
                <a:ea typeface="Calibri"/>
                <a:cs typeface="Calibri"/>
                <a:sym typeface="Calibri"/>
              </a:rPr>
              <a:t>over prediction </a:t>
            </a:r>
            <a:endParaRPr sz="1350" dirty="0">
              <a:solidFill>
                <a:schemeClr val="dk1"/>
              </a:solidFill>
              <a:latin typeface="Calibri"/>
              <a:ea typeface="Calibri"/>
              <a:cs typeface="Calibri"/>
              <a:sym typeface="Calibri"/>
            </a:endParaRPr>
          </a:p>
          <a:p>
            <a:endParaRPr sz="1350"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849" y="1042754"/>
            <a:ext cx="3793477" cy="2944788"/>
          </a:xfrm>
          <a:prstGeom prst="rect">
            <a:avLst/>
          </a:prstGeom>
        </p:spPr>
      </p:pic>
      <p:grpSp>
        <p:nvGrpSpPr>
          <p:cNvPr id="5" name="Group 4"/>
          <p:cNvGrpSpPr/>
          <p:nvPr/>
        </p:nvGrpSpPr>
        <p:grpSpPr>
          <a:xfrm>
            <a:off x="762001" y="1042753"/>
            <a:ext cx="3756878" cy="2944788"/>
            <a:chOff x="762001" y="1042753"/>
            <a:chExt cx="3756878" cy="2944788"/>
          </a:xfrm>
        </p:grpSpPr>
        <p:pic>
          <p:nvPicPr>
            <p:cNvPr id="15" name="Google Shape;230;p15"/>
            <p:cNvPicPr preferRelativeResize="0"/>
            <p:nvPr/>
          </p:nvPicPr>
          <p:blipFill rotWithShape="1">
            <a:blip r:embed="rId4">
              <a:alphaModFix/>
            </a:blip>
            <a:srcRect b="16455"/>
            <a:stretch/>
          </p:blipFill>
          <p:spPr>
            <a:xfrm>
              <a:off x="762001" y="1042753"/>
              <a:ext cx="3752395" cy="2461517"/>
            </a:xfrm>
            <a:prstGeom prst="rect">
              <a:avLst/>
            </a:prstGeom>
            <a:noFill/>
            <a:ln>
              <a:noFill/>
            </a:ln>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83589"/>
            <a:stretch/>
          </p:blipFill>
          <p:spPr>
            <a:xfrm>
              <a:off x="768456" y="3504270"/>
              <a:ext cx="3750423" cy="483271"/>
            </a:xfrm>
            <a:prstGeom prst="rect">
              <a:avLst/>
            </a:prstGeom>
          </p:spPr>
        </p:pic>
      </p:grpSp>
    </p:spTree>
    <p:extLst>
      <p:ext uri="{BB962C8B-B14F-4D97-AF65-F5344CB8AC3E}">
        <p14:creationId xmlns:p14="http://schemas.microsoft.com/office/powerpoint/2010/main" val="2028231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0"/>
          <p:cNvSpPr txBox="1">
            <a:spLocks noGrp="1"/>
          </p:cNvSpPr>
          <p:nvPr>
            <p:ph type="title"/>
          </p:nvPr>
        </p:nvSpPr>
        <p:spPr>
          <a:xfrm>
            <a:off x="1485900" y="114300"/>
            <a:ext cx="6172200" cy="422672"/>
          </a:xfrm>
          <a:prstGeom prst="rect">
            <a:avLst/>
          </a:prstGeom>
          <a:noFill/>
          <a:ln>
            <a:noFill/>
          </a:ln>
        </p:spPr>
        <p:txBody>
          <a:bodyPr spcFirstLastPara="1" wrap="square" lIns="68569" tIns="34275" rIns="68569" bIns="34275" anchor="ctr" anchorCtr="0">
            <a:normAutofit fontScale="90000"/>
          </a:bodyPr>
          <a:lstStyle/>
          <a:p>
            <a:pPr>
              <a:buSzPts val="3959"/>
            </a:pPr>
            <a:r>
              <a:rPr lang="en-US" sz="2969" dirty="0"/>
              <a:t/>
            </a:r>
            <a:br>
              <a:rPr lang="en-US" sz="2969" dirty="0"/>
            </a:br>
            <a:r>
              <a:rPr lang="en-US" sz="2969" dirty="0"/>
              <a:t>1 </a:t>
            </a:r>
            <a:r>
              <a:rPr lang="en-US" sz="2969" dirty="0" err="1"/>
              <a:t>hr</a:t>
            </a:r>
            <a:r>
              <a:rPr lang="en-US" sz="2969" dirty="0"/>
              <a:t> daily max PM2.5  </a:t>
            </a:r>
            <a:br>
              <a:rPr lang="en-US" sz="2969" dirty="0"/>
            </a:br>
            <a:r>
              <a:rPr lang="en-US" sz="2969" dirty="0"/>
              <a:t>August 2019 Monthly Average Bias</a:t>
            </a:r>
            <a:endParaRPr sz="2969" dirty="0"/>
          </a:p>
        </p:txBody>
      </p:sp>
      <p:pic>
        <p:nvPicPr>
          <p:cNvPr id="492" name="Google Shape;492;p20"/>
          <p:cNvPicPr preferRelativeResize="0"/>
          <p:nvPr/>
        </p:nvPicPr>
        <p:blipFill rotWithShape="1">
          <a:blip r:embed="rId3">
            <a:alphaModFix/>
          </a:blip>
          <a:srcRect/>
          <a:stretch/>
        </p:blipFill>
        <p:spPr>
          <a:xfrm>
            <a:off x="4595249" y="1139687"/>
            <a:ext cx="3992159" cy="3054178"/>
          </a:xfrm>
          <a:prstGeom prst="rect">
            <a:avLst/>
          </a:prstGeom>
          <a:noFill/>
          <a:ln>
            <a:noFill/>
          </a:ln>
        </p:spPr>
      </p:pic>
      <p:pic>
        <p:nvPicPr>
          <p:cNvPr id="493" name="Google Shape;493;p20"/>
          <p:cNvPicPr preferRelativeResize="0"/>
          <p:nvPr/>
        </p:nvPicPr>
        <p:blipFill rotWithShape="1">
          <a:blip r:embed="rId4">
            <a:alphaModFix/>
          </a:blip>
          <a:srcRect/>
          <a:stretch/>
        </p:blipFill>
        <p:spPr>
          <a:xfrm>
            <a:off x="490331" y="1139687"/>
            <a:ext cx="3967370" cy="3054178"/>
          </a:xfrm>
          <a:prstGeom prst="rect">
            <a:avLst/>
          </a:prstGeom>
          <a:noFill/>
          <a:ln>
            <a:noFill/>
          </a:ln>
        </p:spPr>
      </p:pic>
      <p:sp>
        <p:nvSpPr>
          <p:cNvPr id="494" name="Google Shape;494;p20"/>
          <p:cNvSpPr txBox="1"/>
          <p:nvPr/>
        </p:nvSpPr>
        <p:spPr>
          <a:xfrm>
            <a:off x="7469892" y="4658782"/>
            <a:ext cx="1616789" cy="484718"/>
          </a:xfrm>
          <a:prstGeom prst="rect">
            <a:avLst/>
          </a:prstGeom>
          <a:noFill/>
          <a:ln>
            <a:noFill/>
          </a:ln>
        </p:spPr>
        <p:txBody>
          <a:bodyPr spcFirstLastPara="1" wrap="square" lIns="68569" tIns="34275" rIns="68569" bIns="34275" anchor="t" anchorCtr="0">
            <a:spAutoFit/>
          </a:bodyPr>
          <a:lstStyle/>
          <a:p>
            <a:r>
              <a:rPr lang="en-US" sz="1350" dirty="0" err="1">
                <a:solidFill>
                  <a:schemeClr val="dk1"/>
                </a:solidFill>
                <a:latin typeface="Calibri"/>
                <a:ea typeface="Calibri"/>
                <a:cs typeface="Calibri"/>
                <a:sym typeface="Calibri"/>
              </a:rPr>
              <a:t>Jianping</a:t>
            </a:r>
            <a:r>
              <a:rPr lang="en-US" sz="1350" dirty="0">
                <a:solidFill>
                  <a:schemeClr val="dk1"/>
                </a:solidFill>
                <a:latin typeface="Calibri"/>
                <a:ea typeface="Calibri"/>
                <a:cs typeface="Calibri"/>
                <a:sym typeface="Calibri"/>
              </a:rPr>
              <a:t> Huang, EMC</a:t>
            </a:r>
            <a:endParaRPr sz="1350" dirty="0">
              <a:solidFill>
                <a:schemeClr val="dk1"/>
              </a:solidFill>
              <a:latin typeface="Calibri"/>
              <a:ea typeface="Calibri"/>
              <a:cs typeface="Calibri"/>
              <a:sym typeface="Calibri"/>
            </a:endParaRPr>
          </a:p>
          <a:p>
            <a:r>
              <a:rPr lang="en-US" sz="1350" dirty="0">
                <a:solidFill>
                  <a:schemeClr val="dk1"/>
                </a:solidFill>
                <a:latin typeface="Calibri"/>
                <a:ea typeface="Calibri"/>
                <a:cs typeface="Calibri"/>
                <a:sym typeface="Calibri"/>
              </a:rPr>
              <a:t>Benjamin Yang, PSU</a:t>
            </a:r>
            <a:endParaRPr sz="1350" dirty="0">
              <a:solidFill>
                <a:schemeClr val="dk1"/>
              </a:solidFill>
              <a:latin typeface="Calibri"/>
              <a:ea typeface="Calibri"/>
              <a:cs typeface="Calibri"/>
              <a:sym typeface="Calibri"/>
            </a:endParaRPr>
          </a:p>
        </p:txBody>
      </p:sp>
      <p:sp>
        <p:nvSpPr>
          <p:cNvPr id="495" name="Google Shape;495;p20"/>
          <p:cNvSpPr txBox="1"/>
          <p:nvPr/>
        </p:nvSpPr>
        <p:spPr>
          <a:xfrm>
            <a:off x="2985075" y="4491954"/>
            <a:ext cx="3173850" cy="519075"/>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68569" tIns="34275" rIns="68569" bIns="34275" anchor="t" anchorCtr="0">
            <a:noAutofit/>
          </a:bodyPr>
          <a:lstStyle/>
          <a:p>
            <a:r>
              <a:rPr lang="en-US" sz="1350" dirty="0">
                <a:solidFill>
                  <a:schemeClr val="dk1"/>
                </a:solidFill>
                <a:latin typeface="Calibri"/>
                <a:ea typeface="Calibri"/>
                <a:cs typeface="Calibri"/>
                <a:sym typeface="Calibri"/>
              </a:rPr>
              <a:t> Both models </a:t>
            </a:r>
            <a:r>
              <a:rPr lang="en-US" sz="1350" dirty="0" smtClean="0">
                <a:solidFill>
                  <a:schemeClr val="dk1"/>
                </a:solidFill>
                <a:latin typeface="Calibri"/>
                <a:ea typeface="Calibri"/>
                <a:cs typeface="Calibri"/>
                <a:sym typeface="Calibri"/>
              </a:rPr>
              <a:t>over predict  </a:t>
            </a:r>
            <a:r>
              <a:rPr lang="en-US" sz="1350" dirty="0">
                <a:solidFill>
                  <a:schemeClr val="dk1"/>
                </a:solidFill>
                <a:latin typeface="Calibri"/>
                <a:ea typeface="Calibri"/>
                <a:cs typeface="Calibri"/>
                <a:sym typeface="Calibri"/>
              </a:rPr>
              <a:t>PM over north</a:t>
            </a:r>
            <a:endParaRPr sz="1350" dirty="0">
              <a:solidFill>
                <a:schemeClr val="dk1"/>
              </a:solidFill>
              <a:latin typeface="Calibri"/>
              <a:ea typeface="Calibri"/>
              <a:cs typeface="Calibri"/>
              <a:sym typeface="Calibri"/>
            </a:endParaRPr>
          </a:p>
          <a:p>
            <a:r>
              <a:rPr lang="en-US" sz="1350" dirty="0">
                <a:solidFill>
                  <a:schemeClr val="dk1"/>
                </a:solidFill>
                <a:latin typeface="Calibri"/>
                <a:ea typeface="Calibri"/>
                <a:cs typeface="Calibri"/>
                <a:sym typeface="Calibri"/>
              </a:rPr>
              <a:t>FV3-CMAQ: </a:t>
            </a:r>
            <a:r>
              <a:rPr lang="en-US" sz="1350" dirty="0" smtClean="0">
                <a:solidFill>
                  <a:schemeClr val="dk1"/>
                </a:solidFill>
                <a:latin typeface="Calibri"/>
                <a:ea typeface="Calibri"/>
                <a:cs typeface="Calibri"/>
                <a:sym typeface="Calibri"/>
              </a:rPr>
              <a:t>under prediction </a:t>
            </a:r>
            <a:r>
              <a:rPr lang="en-US" sz="1350" dirty="0">
                <a:solidFill>
                  <a:schemeClr val="dk1"/>
                </a:solidFill>
                <a:latin typeface="Calibri"/>
                <a:ea typeface="Calibri"/>
                <a:cs typeface="Calibri"/>
                <a:sym typeface="Calibri"/>
              </a:rPr>
              <a:t>over south</a:t>
            </a:r>
            <a:endParaRPr sz="1350" dirty="0">
              <a:solidFill>
                <a:schemeClr val="dk1"/>
              </a:solidFill>
              <a:latin typeface="Calibri"/>
              <a:ea typeface="Calibri"/>
              <a:cs typeface="Calibri"/>
              <a:sym typeface="Calibri"/>
            </a:endParaRPr>
          </a:p>
          <a:p>
            <a:endParaRPr sz="135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6462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8"/>
          <p:cNvSpPr txBox="1">
            <a:spLocks noGrp="1"/>
          </p:cNvSpPr>
          <p:nvPr>
            <p:ph type="title"/>
          </p:nvPr>
        </p:nvSpPr>
        <p:spPr>
          <a:xfrm>
            <a:off x="695675" y="64025"/>
            <a:ext cx="7563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a:t>Global Biomass Burning Emissions Product eXtended (GBBEPx)</a:t>
            </a:r>
            <a:endParaRPr/>
          </a:p>
        </p:txBody>
      </p:sp>
      <p:sp>
        <p:nvSpPr>
          <p:cNvPr id="550" name="Google Shape;550;p88"/>
          <p:cNvSpPr txBox="1">
            <a:spLocks noGrp="1"/>
          </p:cNvSpPr>
          <p:nvPr>
            <p:ph type="body" idx="1"/>
          </p:nvPr>
        </p:nvSpPr>
        <p:spPr>
          <a:xfrm>
            <a:off x="311700" y="771475"/>
            <a:ext cx="8520600" cy="4008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Currently also testing a new fire emissions scheme with FV3GFS-CMAQ</a:t>
            </a:r>
            <a:endParaRPr/>
          </a:p>
          <a:p>
            <a:pPr marL="457200" lvl="0" indent="-342900" algn="l" rtl="0">
              <a:spcBef>
                <a:spcPts val="0"/>
              </a:spcBef>
              <a:spcAft>
                <a:spcPts val="0"/>
              </a:spcAft>
              <a:buSzPts val="1800"/>
              <a:buChar char="●"/>
            </a:pPr>
            <a:r>
              <a:rPr lang="en"/>
              <a:t>GBBEPx calculates biomass burning emissions from wildfires using the Fire Radiative Power (FRP) derived from satellites.</a:t>
            </a:r>
            <a:endParaRPr/>
          </a:p>
          <a:p>
            <a:pPr marL="457200" lvl="0" indent="-342900" algn="l" rtl="0">
              <a:spcBef>
                <a:spcPts val="0"/>
              </a:spcBef>
              <a:spcAft>
                <a:spcPts val="0"/>
              </a:spcAft>
              <a:buSzPts val="1800"/>
              <a:buChar char="●"/>
            </a:pPr>
            <a:r>
              <a:rPr lang="en"/>
              <a:t>Uses observations from MODIS, VIIRS and Geostationary satellites like GOES</a:t>
            </a:r>
            <a:endParaRPr/>
          </a:p>
          <a:p>
            <a:pPr marL="457200" lvl="0" indent="-342900" algn="l" rtl="0">
              <a:spcBef>
                <a:spcPts val="0"/>
              </a:spcBef>
              <a:spcAft>
                <a:spcPts val="0"/>
              </a:spcAft>
              <a:buSzPts val="1800"/>
              <a:buChar char="●"/>
            </a:pPr>
            <a:r>
              <a:rPr lang="en"/>
              <a:t>Developed by NOAA, NESDIS and scientist from NASA and South Dakota State University</a:t>
            </a:r>
            <a:endParaRPr/>
          </a:p>
          <a:p>
            <a:pPr marL="457200" lvl="0" indent="-342900" algn="l" rtl="0">
              <a:spcBef>
                <a:spcPts val="0"/>
              </a:spcBef>
              <a:spcAft>
                <a:spcPts val="0"/>
              </a:spcAft>
              <a:buSzPts val="1800"/>
              <a:buChar char="●"/>
            </a:pPr>
            <a:r>
              <a:rPr lang="en"/>
              <a:t>Currently testing 2 configurations in near real time and a retrospective run from last year’s Camp fire event in California</a:t>
            </a:r>
            <a:endParaRPr/>
          </a:p>
          <a:p>
            <a:pPr marL="457200" lvl="0" indent="-342900" algn="l" rtl="0">
              <a:spcBef>
                <a:spcPts val="0"/>
              </a:spcBef>
              <a:spcAft>
                <a:spcPts val="0"/>
              </a:spcAft>
              <a:buSzPts val="1800"/>
              <a:buChar char="●"/>
            </a:pPr>
            <a:r>
              <a:rPr lang="en"/>
              <a:t>We also participated in this year multiagency Fire Influence on Regional to Global Environments and Air Quality (FIREX-AQ) field campaign and will be using the data to evaluate our system </a:t>
            </a: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Case study</a:t>
            </a:r>
            <a:endParaRPr/>
          </a:p>
          <a:p>
            <a:pPr marL="0" lvl="0" indent="0" algn="ctr" rtl="0">
              <a:spcBef>
                <a:spcPts val="0"/>
              </a:spcBef>
              <a:spcAft>
                <a:spcPts val="0"/>
              </a:spcAft>
              <a:buNone/>
            </a:pPr>
            <a:r>
              <a:rPr lang="en"/>
              <a:t>GBBEPx Mean Fire Radiative Power</a:t>
            </a:r>
            <a:endParaRPr/>
          </a:p>
        </p:txBody>
      </p:sp>
      <p:pic>
        <p:nvPicPr>
          <p:cNvPr id="556" name="Google Shape;556;p89"/>
          <p:cNvPicPr preferRelativeResize="0"/>
          <p:nvPr/>
        </p:nvPicPr>
        <p:blipFill rotWithShape="1">
          <a:blip r:embed="rId3">
            <a:alphaModFix/>
          </a:blip>
          <a:srcRect t="17566" r="45837" b="18112"/>
          <a:stretch/>
        </p:blipFill>
        <p:spPr>
          <a:xfrm>
            <a:off x="166900" y="1680950"/>
            <a:ext cx="3898351" cy="2337956"/>
          </a:xfrm>
          <a:prstGeom prst="rect">
            <a:avLst/>
          </a:prstGeom>
          <a:noFill/>
          <a:ln>
            <a:noFill/>
          </a:ln>
        </p:spPr>
      </p:pic>
      <p:pic>
        <p:nvPicPr>
          <p:cNvPr id="557" name="Google Shape;557;p89"/>
          <p:cNvPicPr preferRelativeResize="0"/>
          <p:nvPr/>
        </p:nvPicPr>
        <p:blipFill rotWithShape="1">
          <a:blip r:embed="rId4">
            <a:alphaModFix/>
          </a:blip>
          <a:srcRect t="7166"/>
          <a:stretch/>
        </p:blipFill>
        <p:spPr>
          <a:xfrm>
            <a:off x="4205000" y="1380700"/>
            <a:ext cx="4878325" cy="3365225"/>
          </a:xfrm>
          <a:prstGeom prst="rect">
            <a:avLst/>
          </a:prstGeom>
          <a:noFill/>
          <a:ln>
            <a:noFill/>
          </a:ln>
        </p:spPr>
      </p:pic>
      <p:sp>
        <p:nvSpPr>
          <p:cNvPr id="558" name="Google Shape;558;p89"/>
          <p:cNvSpPr/>
          <p:nvPr/>
        </p:nvSpPr>
        <p:spPr>
          <a:xfrm>
            <a:off x="6996075" y="2518150"/>
            <a:ext cx="205200" cy="3255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9"/>
          <p:cNvSpPr txBox="1"/>
          <p:nvPr/>
        </p:nvSpPr>
        <p:spPr>
          <a:xfrm>
            <a:off x="6621100" y="2744425"/>
            <a:ext cx="15423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Williams Flat Fire</a:t>
            </a:r>
            <a:endParaRPr sz="1200">
              <a:solidFill>
                <a:schemeClr val="lt1"/>
              </a:solidFill>
              <a:latin typeface="Calibri"/>
              <a:ea typeface="Calibri"/>
              <a:cs typeface="Calibri"/>
              <a:sym typeface="Calibri"/>
            </a:endParaRPr>
          </a:p>
          <a:p>
            <a:pPr marL="0" lvl="0" indent="0" algn="l" rtl="0">
              <a:spcBef>
                <a:spcPts val="0"/>
              </a:spcBef>
              <a:spcAft>
                <a:spcPts val="0"/>
              </a:spcAft>
              <a:buNone/>
            </a:pPr>
            <a:r>
              <a:rPr lang="en" sz="1200">
                <a:solidFill>
                  <a:schemeClr val="lt1"/>
                </a:solidFill>
                <a:latin typeface="Calibri"/>
                <a:ea typeface="Calibri"/>
                <a:cs typeface="Calibri"/>
                <a:sym typeface="Calibri"/>
              </a:rPr>
              <a:t>August 7, 2019</a:t>
            </a:r>
            <a:endParaRPr sz="1200">
              <a:solidFill>
                <a:schemeClr val="lt1"/>
              </a:solidFill>
              <a:latin typeface="Calibri"/>
              <a:ea typeface="Calibri"/>
              <a:cs typeface="Calibri"/>
              <a:sym typeface="Calibri"/>
            </a:endParaRPr>
          </a:p>
        </p:txBody>
      </p:sp>
      <p:sp>
        <p:nvSpPr>
          <p:cNvPr id="560" name="Google Shape;560;p89"/>
          <p:cNvSpPr/>
          <p:nvPr/>
        </p:nvSpPr>
        <p:spPr>
          <a:xfrm>
            <a:off x="2710500" y="2450513"/>
            <a:ext cx="205200" cy="3255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9"/>
          <p:cNvSpPr txBox="1"/>
          <p:nvPr/>
        </p:nvSpPr>
        <p:spPr>
          <a:xfrm>
            <a:off x="2335525" y="2676788"/>
            <a:ext cx="15423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Williams Flat Fire</a:t>
            </a:r>
            <a:endParaRPr sz="1200">
              <a:solidFill>
                <a:schemeClr val="lt1"/>
              </a:solidFill>
              <a:latin typeface="Calibri"/>
              <a:ea typeface="Calibri"/>
              <a:cs typeface="Calibri"/>
              <a:sym typeface="Calibri"/>
            </a:endParaRPr>
          </a:p>
          <a:p>
            <a:pPr marL="0" lvl="0" indent="0" algn="l" rtl="0">
              <a:spcBef>
                <a:spcPts val="0"/>
              </a:spcBef>
              <a:spcAft>
                <a:spcPts val="0"/>
              </a:spcAft>
              <a:buNone/>
            </a:pPr>
            <a:r>
              <a:rPr lang="en" sz="1200">
                <a:solidFill>
                  <a:schemeClr val="lt1"/>
                </a:solidFill>
                <a:latin typeface="Calibri"/>
                <a:ea typeface="Calibri"/>
                <a:cs typeface="Calibri"/>
                <a:sym typeface="Calibri"/>
              </a:rPr>
              <a:t>August 7, 2019</a:t>
            </a:r>
            <a:endParaRPr sz="1200">
              <a:solidFill>
                <a:schemeClr val="lt1"/>
              </a:solidFill>
              <a:latin typeface="Calibri"/>
              <a:ea typeface="Calibri"/>
              <a:cs typeface="Calibri"/>
              <a:sym typeface="Calibri"/>
            </a:endParaRPr>
          </a:p>
        </p:txBody>
      </p:sp>
      <p:sp>
        <p:nvSpPr>
          <p:cNvPr id="562" name="Google Shape;562;p89"/>
          <p:cNvSpPr txBox="1"/>
          <p:nvPr/>
        </p:nvSpPr>
        <p:spPr>
          <a:xfrm>
            <a:off x="0" y="4792050"/>
            <a:ext cx="74715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Suomi NPP satellite natural-color image using the VIIRS (Visible Infrared Imaging Radiometer Suite)</a:t>
            </a:r>
            <a:endParaRPr sz="1200"/>
          </a:p>
        </p:txBody>
      </p:sp>
      <p:sp>
        <p:nvSpPr>
          <p:cNvPr id="563" name="Google Shape;563;p89"/>
          <p:cNvSpPr txBox="1"/>
          <p:nvPr/>
        </p:nvSpPr>
        <p:spPr>
          <a:xfrm>
            <a:off x="124900" y="4101625"/>
            <a:ext cx="1585500" cy="4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Image credit: NASA</a:t>
            </a:r>
            <a:endParaRPr>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15023"/>
            <a:ext cx="8520600" cy="572700"/>
          </a:xfrm>
        </p:spPr>
        <p:txBody>
          <a:bodyPr/>
          <a:lstStyle/>
          <a:p>
            <a:pPr algn="ctr"/>
            <a:r>
              <a:rPr lang="en-US" dirty="0" smtClean="0"/>
              <a:t>NAQFC related presentations</a:t>
            </a:r>
            <a:endParaRPr lang="en-US" dirty="0"/>
          </a:p>
        </p:txBody>
      </p:sp>
      <p:sp>
        <p:nvSpPr>
          <p:cNvPr id="3" name="Text Placeholder 2"/>
          <p:cNvSpPr>
            <a:spLocks noGrp="1"/>
          </p:cNvSpPr>
          <p:nvPr>
            <p:ph type="body" idx="1"/>
          </p:nvPr>
        </p:nvSpPr>
        <p:spPr>
          <a:xfrm>
            <a:off x="311699" y="1152475"/>
            <a:ext cx="8433539" cy="3416400"/>
          </a:xfrm>
        </p:spPr>
        <p:txBody>
          <a:bodyPr/>
          <a:lstStyle/>
          <a:p>
            <a:r>
              <a:rPr lang="en-US" dirty="0"/>
              <a:t>Implementation of new satellite-based source maps in the FENGSHA dust module and initial application with the CMAQ-based NAQFC </a:t>
            </a:r>
            <a:r>
              <a:rPr lang="en-US" dirty="0" smtClean="0"/>
              <a:t>system, </a:t>
            </a:r>
            <a:r>
              <a:rPr lang="en-US" dirty="0" smtClean="0">
                <a:solidFill>
                  <a:srgbClr val="FF0000"/>
                </a:solidFill>
              </a:rPr>
              <a:t>Daniel Tong (next speaker).</a:t>
            </a:r>
          </a:p>
          <a:p>
            <a:r>
              <a:rPr lang="en-US" dirty="0" smtClean="0"/>
              <a:t>Development </a:t>
            </a:r>
            <a:r>
              <a:rPr lang="en-US" dirty="0"/>
              <a:t>of a Fast Fire Emission Processor and Its application with HMS-</a:t>
            </a:r>
            <a:r>
              <a:rPr lang="en-US" dirty="0" err="1"/>
              <a:t>Bluesky</a:t>
            </a:r>
            <a:r>
              <a:rPr lang="en-US" dirty="0"/>
              <a:t> and </a:t>
            </a:r>
            <a:r>
              <a:rPr lang="en-US" dirty="0" err="1"/>
              <a:t>GBBEPx</a:t>
            </a:r>
            <a:r>
              <a:rPr lang="en-US" dirty="0"/>
              <a:t> </a:t>
            </a:r>
            <a:r>
              <a:rPr lang="en-US" dirty="0" smtClean="0"/>
              <a:t>Inventories</a:t>
            </a:r>
            <a:r>
              <a:rPr lang="en-US" dirty="0" smtClean="0">
                <a:solidFill>
                  <a:schemeClr val="tx1"/>
                </a:solidFill>
              </a:rPr>
              <a:t>, </a:t>
            </a:r>
            <a:r>
              <a:rPr lang="en-US" dirty="0" err="1" smtClean="0">
                <a:solidFill>
                  <a:srgbClr val="FF0000"/>
                </a:solidFill>
              </a:rPr>
              <a:t>Youhua</a:t>
            </a:r>
            <a:r>
              <a:rPr lang="en-US" dirty="0">
                <a:solidFill>
                  <a:srgbClr val="FF0000"/>
                </a:solidFill>
              </a:rPr>
              <a:t> Tang (Tue, Oct 22, 10:40 AM - 11:00 </a:t>
            </a:r>
            <a:r>
              <a:rPr lang="en-US" dirty="0" smtClean="0">
                <a:solidFill>
                  <a:srgbClr val="FF0000"/>
                </a:solidFill>
              </a:rPr>
              <a:t>AM, Dogwood Room).</a:t>
            </a:r>
          </a:p>
          <a:p>
            <a:r>
              <a:rPr lang="en-US" dirty="0"/>
              <a:t>Evaluation of GFS-driven CMAQ predictions of PM2.5 and O3 at NOAA, </a:t>
            </a:r>
            <a:r>
              <a:rPr lang="en-US" dirty="0" err="1">
                <a:solidFill>
                  <a:srgbClr val="FF0000"/>
                </a:solidFill>
              </a:rPr>
              <a:t>Jianping</a:t>
            </a:r>
            <a:r>
              <a:rPr lang="en-US" dirty="0">
                <a:solidFill>
                  <a:srgbClr val="FF0000"/>
                </a:solidFill>
              </a:rPr>
              <a:t> </a:t>
            </a:r>
            <a:r>
              <a:rPr lang="en-US" dirty="0" smtClean="0">
                <a:solidFill>
                  <a:srgbClr val="FF0000"/>
                </a:solidFill>
              </a:rPr>
              <a:t>Huang (</a:t>
            </a:r>
            <a:r>
              <a:rPr lang="en-US" dirty="0">
                <a:solidFill>
                  <a:srgbClr val="FF0000"/>
                </a:solidFill>
              </a:rPr>
              <a:t>poster session, Tue, Oct 22, 05:00 PM - 07:45 </a:t>
            </a:r>
            <a:r>
              <a:rPr lang="en-US" dirty="0" smtClean="0">
                <a:solidFill>
                  <a:srgbClr val="FF0000"/>
                </a:solidFill>
              </a:rPr>
              <a:t>PM, Main Atrium).</a:t>
            </a:r>
            <a:endParaRPr lang="en-US" dirty="0">
              <a:solidFill>
                <a:srgbClr val="FF0000"/>
              </a:solidFill>
            </a:endParaRPr>
          </a:p>
        </p:txBody>
      </p:sp>
    </p:spTree>
    <p:extLst>
      <p:ext uri="{BB962C8B-B14F-4D97-AF65-F5344CB8AC3E}">
        <p14:creationId xmlns:p14="http://schemas.microsoft.com/office/powerpoint/2010/main" val="34934112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90"/>
          <p:cNvSpPr txBox="1">
            <a:spLocks noGrp="1"/>
          </p:cNvSpPr>
          <p:nvPr>
            <p:ph type="title"/>
          </p:nvPr>
        </p:nvSpPr>
        <p:spPr>
          <a:xfrm>
            <a:off x="628650" y="452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CMAQ-AIRNOW PM</a:t>
            </a:r>
            <a:r>
              <a:rPr lang="en" baseline="-25000"/>
              <a:t>2.5</a:t>
            </a:r>
            <a:r>
              <a:rPr lang="en"/>
              <a:t> Evaluation - Region 10 </a:t>
            </a:r>
            <a:endParaRPr/>
          </a:p>
        </p:txBody>
      </p:sp>
      <p:pic>
        <p:nvPicPr>
          <p:cNvPr id="569" name="Google Shape;569;p90"/>
          <p:cNvPicPr preferRelativeResize="0"/>
          <p:nvPr/>
        </p:nvPicPr>
        <p:blipFill>
          <a:blip r:embed="rId3">
            <a:alphaModFix/>
          </a:blip>
          <a:stretch>
            <a:fillRect/>
          </a:stretch>
        </p:blipFill>
        <p:spPr>
          <a:xfrm>
            <a:off x="70725" y="963250"/>
            <a:ext cx="4704876" cy="3451874"/>
          </a:xfrm>
          <a:prstGeom prst="rect">
            <a:avLst/>
          </a:prstGeom>
          <a:noFill/>
          <a:ln>
            <a:noFill/>
          </a:ln>
        </p:spPr>
      </p:pic>
      <p:pic>
        <p:nvPicPr>
          <p:cNvPr id="570" name="Google Shape;570;p90"/>
          <p:cNvPicPr preferRelativeResize="0"/>
          <p:nvPr/>
        </p:nvPicPr>
        <p:blipFill>
          <a:blip r:embed="rId4">
            <a:alphaModFix/>
          </a:blip>
          <a:stretch>
            <a:fillRect/>
          </a:stretch>
        </p:blipFill>
        <p:spPr>
          <a:xfrm>
            <a:off x="-29125" y="4660750"/>
            <a:ext cx="1502350" cy="513000"/>
          </a:xfrm>
          <a:prstGeom prst="rect">
            <a:avLst/>
          </a:prstGeom>
          <a:noFill/>
          <a:ln>
            <a:noFill/>
          </a:ln>
        </p:spPr>
      </p:pic>
      <p:pic>
        <p:nvPicPr>
          <p:cNvPr id="571" name="Google Shape;571;p90"/>
          <p:cNvPicPr preferRelativeResize="0"/>
          <p:nvPr/>
        </p:nvPicPr>
        <p:blipFill>
          <a:blip r:embed="rId5">
            <a:alphaModFix/>
          </a:blip>
          <a:stretch>
            <a:fillRect/>
          </a:stretch>
        </p:blipFill>
        <p:spPr>
          <a:xfrm>
            <a:off x="4335900" y="963250"/>
            <a:ext cx="4704876" cy="3451878"/>
          </a:xfrm>
          <a:prstGeom prst="rect">
            <a:avLst/>
          </a:prstGeom>
          <a:noFill/>
          <a:ln>
            <a:noFill/>
          </a:ln>
        </p:spPr>
      </p:pic>
      <p:sp>
        <p:nvSpPr>
          <p:cNvPr id="572" name="Google Shape;572;p90"/>
          <p:cNvSpPr txBox="1"/>
          <p:nvPr/>
        </p:nvSpPr>
        <p:spPr>
          <a:xfrm>
            <a:off x="248225" y="4297850"/>
            <a:ext cx="14151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00"/>
                </a:highlight>
                <a:latin typeface="Calibri"/>
                <a:ea typeface="Calibri"/>
                <a:cs typeface="Calibri"/>
                <a:sym typeface="Calibri"/>
              </a:rPr>
              <a:t>Exp#2</a:t>
            </a:r>
            <a:endParaRPr>
              <a:highlight>
                <a:srgbClr val="FFFF00"/>
              </a:highlight>
              <a:latin typeface="Calibri"/>
              <a:ea typeface="Calibri"/>
              <a:cs typeface="Calibri"/>
              <a:sym typeface="Calibri"/>
            </a:endParaRPr>
          </a:p>
        </p:txBody>
      </p:sp>
      <p:sp>
        <p:nvSpPr>
          <p:cNvPr id="573" name="Google Shape;573;p90"/>
          <p:cNvSpPr txBox="1"/>
          <p:nvPr/>
        </p:nvSpPr>
        <p:spPr>
          <a:xfrm>
            <a:off x="4254675" y="4297850"/>
            <a:ext cx="14151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00"/>
                </a:highlight>
                <a:latin typeface="Calibri"/>
                <a:ea typeface="Calibri"/>
                <a:cs typeface="Calibri"/>
                <a:sym typeface="Calibri"/>
              </a:rPr>
              <a:t>Exp#4</a:t>
            </a:r>
            <a:endParaRPr>
              <a:highlight>
                <a:srgbClr val="FFFF00"/>
              </a:highlight>
              <a:latin typeface="Calibri"/>
              <a:ea typeface="Calibri"/>
              <a:cs typeface="Calibri"/>
              <a:sym typeface="Calibri"/>
            </a:endParaRPr>
          </a:p>
        </p:txBody>
      </p:sp>
      <p:sp>
        <p:nvSpPr>
          <p:cNvPr id="574" name="Google Shape;574;p90"/>
          <p:cNvSpPr txBox="1"/>
          <p:nvPr/>
        </p:nvSpPr>
        <p:spPr>
          <a:xfrm>
            <a:off x="1848900" y="4619800"/>
            <a:ext cx="4970100" cy="29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Average of 24-hr forecasts for 2019-08-06_13 to 2019-08-08_12</a:t>
            </a:r>
            <a:endParaRPr>
              <a:latin typeface="Calibri"/>
              <a:ea typeface="Calibri"/>
              <a:cs typeface="Calibri"/>
              <a:sym typeface="Calibri"/>
            </a:endParaRPr>
          </a:p>
        </p:txBody>
      </p:sp>
      <p:sp>
        <p:nvSpPr>
          <p:cNvPr id="575" name="Google Shape;575;p90"/>
          <p:cNvSpPr txBox="1"/>
          <p:nvPr/>
        </p:nvSpPr>
        <p:spPr>
          <a:xfrm>
            <a:off x="6718852" y="4751740"/>
            <a:ext cx="2425198"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FF0000"/>
                </a:solidFill>
                <a:latin typeface="Calibri"/>
                <a:ea typeface="Calibri"/>
                <a:cs typeface="Calibri"/>
                <a:sym typeface="Calibri"/>
              </a:rPr>
              <a:t>ARL AQ team, Experimental product</a:t>
            </a:r>
            <a:endParaRPr sz="1200" dirty="0">
              <a:solidFill>
                <a:srgbClr val="FF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92"/>
          <p:cNvSpPr txBox="1">
            <a:spLocks noGrp="1"/>
          </p:cNvSpPr>
          <p:nvPr>
            <p:ph type="title"/>
          </p:nvPr>
        </p:nvSpPr>
        <p:spPr>
          <a:xfrm>
            <a:off x="756275" y="41100"/>
            <a:ext cx="7519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 </a:t>
            </a:r>
            <a:r>
              <a:rPr lang="en" dirty="0" smtClean="0"/>
              <a:t> NAM </a:t>
            </a:r>
            <a:r>
              <a:rPr lang="en" dirty="0"/>
              <a:t>vs </a:t>
            </a:r>
            <a:r>
              <a:rPr lang="en" dirty="0" smtClean="0"/>
              <a:t>FV3 fire cases </a:t>
            </a:r>
            <a:endParaRPr dirty="0"/>
          </a:p>
        </p:txBody>
      </p:sp>
      <p:pic>
        <p:nvPicPr>
          <p:cNvPr id="587" name="Google Shape;587;p92"/>
          <p:cNvPicPr preferRelativeResize="0"/>
          <p:nvPr/>
        </p:nvPicPr>
        <p:blipFill>
          <a:blip r:embed="rId3">
            <a:alphaModFix/>
          </a:blip>
          <a:stretch>
            <a:fillRect/>
          </a:stretch>
        </p:blipFill>
        <p:spPr>
          <a:xfrm>
            <a:off x="245345" y="613800"/>
            <a:ext cx="5479594" cy="4490350"/>
          </a:xfrm>
          <a:prstGeom prst="rect">
            <a:avLst/>
          </a:prstGeom>
          <a:noFill/>
          <a:ln>
            <a:noFill/>
          </a:ln>
        </p:spPr>
      </p:pic>
      <p:sp>
        <p:nvSpPr>
          <p:cNvPr id="6" name="Google Shape;596;p21"/>
          <p:cNvSpPr txBox="1"/>
          <p:nvPr/>
        </p:nvSpPr>
        <p:spPr>
          <a:xfrm>
            <a:off x="5108713" y="1750979"/>
            <a:ext cx="3810000" cy="12926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smtClean="0">
                <a:solidFill>
                  <a:schemeClr val="dk1"/>
                </a:solidFill>
                <a:latin typeface="Calibri"/>
                <a:ea typeface="Calibri"/>
                <a:cs typeface="Calibri"/>
                <a:sym typeface="Calibri"/>
              </a:rPr>
              <a:t>- </a:t>
            </a:r>
            <a:r>
              <a:rPr lang="en-US" sz="1800" dirty="0" smtClean="0">
                <a:solidFill>
                  <a:schemeClr val="dk1"/>
                </a:solidFill>
                <a:latin typeface="Calibri"/>
                <a:ea typeface="Calibri"/>
                <a:cs typeface="Calibri"/>
                <a:sym typeface="Calibri"/>
              </a:rPr>
              <a:t>Para12 </a:t>
            </a:r>
            <a:r>
              <a:rPr lang="en-US" sz="1800" dirty="0" err="1">
                <a:solidFill>
                  <a:schemeClr val="dk1"/>
                </a:solidFill>
                <a:latin typeface="Calibri"/>
                <a:ea typeface="Calibri"/>
                <a:cs typeface="Calibri"/>
                <a:sym typeface="Calibri"/>
              </a:rPr>
              <a:t>GBx</a:t>
            </a:r>
            <a:r>
              <a:rPr lang="en-US" sz="1800" dirty="0">
                <a:solidFill>
                  <a:schemeClr val="dk1"/>
                </a:solidFill>
                <a:latin typeface="Calibri"/>
                <a:ea typeface="Calibri"/>
                <a:cs typeface="Calibri"/>
                <a:sym typeface="Calibri"/>
              </a:rPr>
              <a:t> run performs best  </a:t>
            </a:r>
            <a:r>
              <a:rPr lang="en-US" sz="1800" dirty="0" smtClean="0">
                <a:solidFill>
                  <a:schemeClr val="dk1"/>
                </a:solidFill>
                <a:latin typeface="Calibri"/>
                <a:ea typeface="Calibri"/>
                <a:cs typeface="Calibri"/>
                <a:sym typeface="Calibri"/>
              </a:rPr>
              <a:t>especially </a:t>
            </a:r>
            <a:r>
              <a:rPr lang="en-US" sz="1800" dirty="0">
                <a:solidFill>
                  <a:schemeClr val="dk1"/>
                </a:solidFill>
                <a:latin typeface="Calibri"/>
                <a:ea typeface="Calibri"/>
                <a:cs typeface="Calibri"/>
                <a:sym typeface="Calibri"/>
              </a:rPr>
              <a:t>during fire events</a:t>
            </a:r>
            <a:br>
              <a:rPr lang="en-US" sz="18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FV3 </a:t>
            </a:r>
            <a:r>
              <a:rPr lang="en-US" sz="1800" dirty="0">
                <a:solidFill>
                  <a:schemeClr val="dk1"/>
                </a:solidFill>
                <a:latin typeface="Calibri"/>
                <a:ea typeface="Calibri"/>
                <a:cs typeface="Calibri"/>
                <a:sym typeface="Calibri"/>
              </a:rPr>
              <a:t>runs </a:t>
            </a:r>
            <a:r>
              <a:rPr lang="en-US" sz="1800" dirty="0" smtClean="0">
                <a:solidFill>
                  <a:schemeClr val="dk1"/>
                </a:solidFill>
                <a:latin typeface="Calibri"/>
                <a:ea typeface="Calibri"/>
                <a:cs typeface="Calibri"/>
                <a:sym typeface="Calibri"/>
              </a:rPr>
              <a:t>under predict </a:t>
            </a:r>
            <a:r>
              <a:rPr lang="en-US" sz="1800" dirty="0">
                <a:solidFill>
                  <a:schemeClr val="dk1"/>
                </a:solidFill>
                <a:latin typeface="Calibri"/>
                <a:ea typeface="Calibri"/>
                <a:cs typeface="Calibri"/>
                <a:sym typeface="Calibri"/>
              </a:rPr>
              <a:t>over SE away from fires</a:t>
            </a:r>
            <a:endParaRP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93"/>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Probabilistic forecast</a:t>
            </a:r>
            <a:endParaRPr/>
          </a:p>
        </p:txBody>
      </p:sp>
      <p:sp>
        <p:nvSpPr>
          <p:cNvPr id="595" name="Google Shape;595;p93"/>
          <p:cNvSpPr txBox="1">
            <a:spLocks noGrp="1"/>
          </p:cNvSpPr>
          <p:nvPr>
            <p:ph type="body" idx="1"/>
          </p:nvPr>
        </p:nvSpPr>
        <p:spPr>
          <a:xfrm>
            <a:off x="311700" y="771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In collaboration with partners from NOAA Earth System Research Laboratory probabilistic forecast for Ozone and PM2.5 is being developed</a:t>
            </a:r>
            <a:endParaRPr/>
          </a:p>
          <a:p>
            <a:pPr marL="457200" lvl="0" indent="-342900" algn="l" rtl="0">
              <a:spcBef>
                <a:spcPts val="0"/>
              </a:spcBef>
              <a:spcAft>
                <a:spcPts val="0"/>
              </a:spcAft>
              <a:buSzPts val="1800"/>
              <a:buChar char="●"/>
            </a:pPr>
            <a:r>
              <a:rPr lang="en"/>
              <a:t>The probabilities are calculated from a climatology first guess of previous CMAQ predictions and computed analogs from AirNOW observation sites around the nation. </a:t>
            </a:r>
            <a:endParaRPr/>
          </a:p>
          <a:p>
            <a:pPr marL="457200" lvl="0" indent="-342900" algn="l" rtl="0">
              <a:spcBef>
                <a:spcPts val="0"/>
              </a:spcBef>
              <a:spcAft>
                <a:spcPts val="0"/>
              </a:spcAft>
              <a:buSzPts val="1800"/>
              <a:buChar char="●"/>
            </a:pPr>
            <a:r>
              <a:rPr lang="en"/>
              <a:t>The following are examples for Ozone &gt; 50 ppbv and Ozone &gt; 70 ppbv respectively</a:t>
            </a: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94"/>
          <p:cNvPicPr preferRelativeResize="0"/>
          <p:nvPr/>
        </p:nvPicPr>
        <p:blipFill rotWithShape="1">
          <a:blip r:embed="rId3">
            <a:alphaModFix/>
          </a:blip>
          <a:srcRect/>
          <a:stretch/>
        </p:blipFill>
        <p:spPr>
          <a:xfrm>
            <a:off x="0" y="631950"/>
            <a:ext cx="4363500" cy="2016300"/>
          </a:xfrm>
          <a:prstGeom prst="rect">
            <a:avLst/>
          </a:prstGeom>
          <a:noFill/>
          <a:ln>
            <a:noFill/>
          </a:ln>
        </p:spPr>
      </p:pic>
      <p:pic>
        <p:nvPicPr>
          <p:cNvPr id="601" name="Google Shape;601;p94"/>
          <p:cNvPicPr preferRelativeResize="0">
            <a:picLocks noGrp="1"/>
          </p:cNvPicPr>
          <p:nvPr>
            <p:ph type="body" idx="1"/>
          </p:nvPr>
        </p:nvPicPr>
        <p:blipFill rotWithShape="1">
          <a:blip r:embed="rId4">
            <a:alphaModFix/>
          </a:blip>
          <a:srcRect/>
          <a:stretch/>
        </p:blipFill>
        <p:spPr>
          <a:xfrm>
            <a:off x="4887125" y="631800"/>
            <a:ext cx="4282800" cy="2016300"/>
          </a:xfrm>
          <a:prstGeom prst="rect">
            <a:avLst/>
          </a:prstGeom>
          <a:noFill/>
          <a:ln>
            <a:noFill/>
          </a:ln>
        </p:spPr>
      </p:pic>
      <p:sp>
        <p:nvSpPr>
          <p:cNvPr id="602" name="Google Shape;602;p94"/>
          <p:cNvSpPr txBox="1"/>
          <p:nvPr/>
        </p:nvSpPr>
        <p:spPr>
          <a:xfrm>
            <a:off x="3574950" y="53400"/>
            <a:ext cx="1994100" cy="383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a:solidFill>
                  <a:schemeClr val="dk1"/>
                </a:solidFill>
              </a:rPr>
              <a:t>Ozone &gt; 50 ppbv</a:t>
            </a:r>
            <a:endParaRPr/>
          </a:p>
        </p:txBody>
      </p:sp>
      <p:sp>
        <p:nvSpPr>
          <p:cNvPr id="603" name="Google Shape;603;p94"/>
          <p:cNvSpPr txBox="1"/>
          <p:nvPr/>
        </p:nvSpPr>
        <p:spPr>
          <a:xfrm>
            <a:off x="1385100" y="252675"/>
            <a:ext cx="1593300" cy="31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CMAQ guidance</a:t>
            </a:r>
            <a:endParaRPr/>
          </a:p>
        </p:txBody>
      </p:sp>
      <p:sp>
        <p:nvSpPr>
          <p:cNvPr id="604" name="Google Shape;604;p94"/>
          <p:cNvSpPr txBox="1"/>
          <p:nvPr/>
        </p:nvSpPr>
        <p:spPr>
          <a:xfrm>
            <a:off x="6100900" y="176475"/>
            <a:ext cx="1593300" cy="31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AirNow stations</a:t>
            </a:r>
            <a:endParaRPr/>
          </a:p>
        </p:txBody>
      </p:sp>
      <p:sp>
        <p:nvSpPr>
          <p:cNvPr id="605" name="Google Shape;605;p94"/>
          <p:cNvSpPr txBox="1"/>
          <p:nvPr/>
        </p:nvSpPr>
        <p:spPr>
          <a:xfrm>
            <a:off x="3775350" y="2571750"/>
            <a:ext cx="1593300" cy="31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Probability</a:t>
            </a:r>
            <a:endParaRPr/>
          </a:p>
        </p:txBody>
      </p:sp>
      <p:pic>
        <p:nvPicPr>
          <p:cNvPr id="606" name="Google Shape;606;p94"/>
          <p:cNvPicPr preferRelativeResize="0"/>
          <p:nvPr/>
        </p:nvPicPr>
        <p:blipFill rotWithShape="1">
          <a:blip r:embed="rId5">
            <a:alphaModFix/>
          </a:blip>
          <a:srcRect/>
          <a:stretch/>
        </p:blipFill>
        <p:spPr>
          <a:xfrm>
            <a:off x="2580625" y="2856247"/>
            <a:ext cx="3890475" cy="2304901"/>
          </a:xfrm>
          <a:prstGeom prst="rect">
            <a:avLst/>
          </a:prstGeom>
          <a:noFill/>
          <a:ln>
            <a:noFill/>
          </a:ln>
        </p:spPr>
      </p:pic>
      <p:sp>
        <p:nvSpPr>
          <p:cNvPr id="607" name="Google Shape;607;p94"/>
          <p:cNvSpPr txBox="1"/>
          <p:nvPr/>
        </p:nvSpPr>
        <p:spPr>
          <a:xfrm>
            <a:off x="42425" y="4776275"/>
            <a:ext cx="2711100" cy="3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James Wilczak &amp; Irina Djalalova, ESRL</a:t>
            </a:r>
            <a:endParaRPr sz="1000"/>
          </a:p>
        </p:txBody>
      </p:sp>
      <p:sp>
        <p:nvSpPr>
          <p:cNvPr id="608" name="Google Shape;608;p94"/>
          <p:cNvSpPr txBox="1"/>
          <p:nvPr/>
        </p:nvSpPr>
        <p:spPr>
          <a:xfrm>
            <a:off x="7694200" y="4826400"/>
            <a:ext cx="1425600" cy="3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0000"/>
                </a:solidFill>
              </a:rPr>
              <a:t>Experimental product</a:t>
            </a:r>
            <a:endParaRPr sz="100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5"/>
          <p:cNvSpPr txBox="1">
            <a:spLocks noGrp="1"/>
          </p:cNvSpPr>
          <p:nvPr>
            <p:ph type="title"/>
          </p:nvPr>
        </p:nvSpPr>
        <p:spPr>
          <a:xfrm>
            <a:off x="2999250" y="55150"/>
            <a:ext cx="3145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Ozone &gt; 70 ppbv</a:t>
            </a:r>
            <a:endParaRPr/>
          </a:p>
        </p:txBody>
      </p:sp>
      <p:pic>
        <p:nvPicPr>
          <p:cNvPr id="614" name="Google Shape;614;p95"/>
          <p:cNvPicPr preferRelativeResize="0"/>
          <p:nvPr/>
        </p:nvPicPr>
        <p:blipFill rotWithShape="1">
          <a:blip r:embed="rId3">
            <a:alphaModFix/>
          </a:blip>
          <a:srcRect/>
          <a:stretch/>
        </p:blipFill>
        <p:spPr>
          <a:xfrm>
            <a:off x="54150" y="701450"/>
            <a:ext cx="3658500" cy="2327400"/>
          </a:xfrm>
          <a:prstGeom prst="rect">
            <a:avLst/>
          </a:prstGeom>
          <a:noFill/>
          <a:ln>
            <a:noFill/>
          </a:ln>
        </p:spPr>
      </p:pic>
      <p:pic>
        <p:nvPicPr>
          <p:cNvPr id="615" name="Google Shape;615;p95"/>
          <p:cNvPicPr preferRelativeResize="0"/>
          <p:nvPr/>
        </p:nvPicPr>
        <p:blipFill rotWithShape="1">
          <a:blip r:embed="rId4">
            <a:alphaModFix/>
          </a:blip>
          <a:srcRect/>
          <a:stretch/>
        </p:blipFill>
        <p:spPr>
          <a:xfrm>
            <a:off x="5295913" y="580100"/>
            <a:ext cx="3848100" cy="2448900"/>
          </a:xfrm>
          <a:prstGeom prst="rect">
            <a:avLst/>
          </a:prstGeom>
          <a:noFill/>
          <a:ln>
            <a:noFill/>
          </a:ln>
        </p:spPr>
      </p:pic>
      <p:pic>
        <p:nvPicPr>
          <p:cNvPr id="616" name="Google Shape;616;p95"/>
          <p:cNvPicPr preferRelativeResize="0"/>
          <p:nvPr/>
        </p:nvPicPr>
        <p:blipFill rotWithShape="1">
          <a:blip r:embed="rId5">
            <a:alphaModFix/>
          </a:blip>
          <a:srcRect/>
          <a:stretch/>
        </p:blipFill>
        <p:spPr>
          <a:xfrm>
            <a:off x="2810638" y="2901775"/>
            <a:ext cx="3522725" cy="2241726"/>
          </a:xfrm>
          <a:prstGeom prst="rect">
            <a:avLst/>
          </a:prstGeom>
          <a:noFill/>
          <a:ln>
            <a:noFill/>
          </a:ln>
        </p:spPr>
      </p:pic>
      <p:sp>
        <p:nvSpPr>
          <p:cNvPr id="617" name="Google Shape;617;p95"/>
          <p:cNvSpPr txBox="1"/>
          <p:nvPr/>
        </p:nvSpPr>
        <p:spPr>
          <a:xfrm>
            <a:off x="1086750" y="422825"/>
            <a:ext cx="1593300" cy="31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CMAQ guidance</a:t>
            </a:r>
            <a:endParaRPr/>
          </a:p>
        </p:txBody>
      </p:sp>
      <p:sp>
        <p:nvSpPr>
          <p:cNvPr id="618" name="Google Shape;618;p95"/>
          <p:cNvSpPr txBox="1"/>
          <p:nvPr/>
        </p:nvSpPr>
        <p:spPr>
          <a:xfrm>
            <a:off x="6423325" y="310750"/>
            <a:ext cx="1593300" cy="31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AirNow stations</a:t>
            </a:r>
            <a:endParaRPr/>
          </a:p>
        </p:txBody>
      </p:sp>
      <p:sp>
        <p:nvSpPr>
          <p:cNvPr id="619" name="Google Shape;619;p95"/>
          <p:cNvSpPr txBox="1"/>
          <p:nvPr/>
        </p:nvSpPr>
        <p:spPr>
          <a:xfrm>
            <a:off x="3775350" y="2618325"/>
            <a:ext cx="1593300" cy="31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probability</a:t>
            </a:r>
            <a:endParaRPr/>
          </a:p>
        </p:txBody>
      </p:sp>
      <p:sp>
        <p:nvSpPr>
          <p:cNvPr id="620" name="Google Shape;620;p95"/>
          <p:cNvSpPr txBox="1"/>
          <p:nvPr/>
        </p:nvSpPr>
        <p:spPr>
          <a:xfrm>
            <a:off x="42425" y="4776275"/>
            <a:ext cx="2711100" cy="3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James Wilczak &amp; Irina Djalalova, ESRL</a:t>
            </a:r>
            <a:endParaRPr sz="1000"/>
          </a:p>
        </p:txBody>
      </p:sp>
      <p:sp>
        <p:nvSpPr>
          <p:cNvPr id="621" name="Google Shape;621;p95"/>
          <p:cNvSpPr txBox="1"/>
          <p:nvPr/>
        </p:nvSpPr>
        <p:spPr>
          <a:xfrm>
            <a:off x="7718725" y="4826400"/>
            <a:ext cx="1404000" cy="3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0000"/>
                </a:solidFill>
              </a:rPr>
              <a:t>Experimental product</a:t>
            </a:r>
            <a:endParaRPr sz="100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96"/>
          <p:cNvPicPr preferRelativeResize="0"/>
          <p:nvPr/>
        </p:nvPicPr>
        <p:blipFill rotWithShape="1">
          <a:blip r:embed="rId3">
            <a:alphaModFix/>
          </a:blip>
          <a:srcRect/>
          <a:stretch/>
        </p:blipFill>
        <p:spPr>
          <a:xfrm>
            <a:off x="964875" y="38675"/>
            <a:ext cx="3266100" cy="5066100"/>
          </a:xfrm>
          <a:prstGeom prst="rect">
            <a:avLst/>
          </a:prstGeom>
          <a:noFill/>
          <a:ln>
            <a:noFill/>
          </a:ln>
        </p:spPr>
      </p:pic>
      <p:pic>
        <p:nvPicPr>
          <p:cNvPr id="627" name="Google Shape;627;p96"/>
          <p:cNvPicPr preferRelativeResize="0"/>
          <p:nvPr/>
        </p:nvPicPr>
        <p:blipFill rotWithShape="1">
          <a:blip r:embed="rId4">
            <a:alphaModFix/>
          </a:blip>
          <a:srcRect/>
          <a:stretch/>
        </p:blipFill>
        <p:spPr>
          <a:xfrm>
            <a:off x="5281075" y="38675"/>
            <a:ext cx="2894914" cy="506610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97"/>
          <p:cNvSpPr txBox="1">
            <a:spLocks noGrp="1"/>
          </p:cNvSpPr>
          <p:nvPr>
            <p:ph type="title"/>
          </p:nvPr>
        </p:nvSpPr>
        <p:spPr>
          <a:xfrm>
            <a:off x="693025" y="140225"/>
            <a:ext cx="759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Summary </a:t>
            </a:r>
            <a:endParaRPr/>
          </a:p>
        </p:txBody>
      </p:sp>
      <p:sp>
        <p:nvSpPr>
          <p:cNvPr id="633" name="Google Shape;633;p97"/>
          <p:cNvSpPr txBox="1">
            <a:spLocks noGrp="1"/>
          </p:cNvSpPr>
          <p:nvPr>
            <p:ph type="body" idx="1"/>
          </p:nvPr>
        </p:nvSpPr>
        <p:spPr>
          <a:xfrm>
            <a:off x="311700" y="876725"/>
            <a:ext cx="8514000" cy="4108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We provide real time hourly predictions of ozone, particulate matter, smoke and dust to the nation</a:t>
            </a:r>
            <a:endParaRPr dirty="0"/>
          </a:p>
          <a:p>
            <a:pPr marL="457200" lvl="0" indent="-317500" algn="just" rtl="0">
              <a:spcBef>
                <a:spcPts val="0"/>
              </a:spcBef>
              <a:spcAft>
                <a:spcPts val="0"/>
              </a:spcAft>
              <a:buSzPts val="1400"/>
              <a:buChar char="●"/>
            </a:pPr>
            <a:r>
              <a:rPr lang="en" dirty="0">
                <a:solidFill>
                  <a:schemeClr val="dk1"/>
                </a:solidFill>
              </a:rPr>
              <a:t>Our work relies on a strategic partnership with the Environmental Protection Agency (EPA) and state and local air quality forecasters.</a:t>
            </a:r>
            <a:endParaRPr dirty="0">
              <a:solidFill>
                <a:schemeClr val="dk1"/>
              </a:solidFill>
            </a:endParaRPr>
          </a:p>
          <a:p>
            <a:pPr marL="457200" lvl="0" indent="-317500" algn="just" rtl="0">
              <a:spcBef>
                <a:spcPts val="0"/>
              </a:spcBef>
              <a:spcAft>
                <a:spcPts val="0"/>
              </a:spcAft>
              <a:buClr>
                <a:schemeClr val="dk1"/>
              </a:buClr>
              <a:buSzPts val="1400"/>
              <a:buChar char="●"/>
            </a:pPr>
            <a:r>
              <a:rPr lang="en" dirty="0">
                <a:solidFill>
                  <a:schemeClr val="dk1"/>
                </a:solidFill>
              </a:rPr>
              <a:t>Our products are freely available online (airquality.weather.gov, others)</a:t>
            </a:r>
            <a:endParaRPr dirty="0">
              <a:solidFill>
                <a:schemeClr val="dk1"/>
              </a:solidFill>
            </a:endParaRPr>
          </a:p>
          <a:p>
            <a:pPr marL="0" lvl="0" indent="0" algn="just" rtl="0">
              <a:spcBef>
                <a:spcPts val="0"/>
              </a:spcBef>
              <a:spcAft>
                <a:spcPts val="0"/>
              </a:spcAft>
              <a:buNone/>
            </a:pPr>
            <a:endParaRPr dirty="0">
              <a:solidFill>
                <a:schemeClr val="dk1"/>
              </a:solidFill>
            </a:endParaRPr>
          </a:p>
          <a:p>
            <a:pPr marL="0" lvl="0" indent="0" algn="just" rtl="0">
              <a:spcBef>
                <a:spcPts val="0"/>
              </a:spcBef>
              <a:spcAft>
                <a:spcPts val="0"/>
              </a:spcAft>
              <a:buNone/>
            </a:pPr>
            <a:r>
              <a:rPr lang="en" dirty="0">
                <a:solidFill>
                  <a:schemeClr val="dk1"/>
                </a:solidFill>
              </a:rPr>
              <a:t>December 18 implementation:</a:t>
            </a:r>
            <a:endParaRPr dirty="0">
              <a:solidFill>
                <a:schemeClr val="dk1"/>
              </a:solidFill>
            </a:endParaRPr>
          </a:p>
          <a:p>
            <a:pPr marL="457200" lvl="0" indent="-317500" algn="just" rtl="0">
              <a:spcBef>
                <a:spcPts val="0"/>
              </a:spcBef>
              <a:spcAft>
                <a:spcPts val="0"/>
              </a:spcAft>
              <a:buClr>
                <a:schemeClr val="dk1"/>
              </a:buClr>
              <a:buSzPts val="1400"/>
              <a:buChar char="●"/>
            </a:pPr>
            <a:r>
              <a:rPr lang="en" dirty="0">
                <a:solidFill>
                  <a:schemeClr val="dk1"/>
                </a:solidFill>
              </a:rPr>
              <a:t>New bias-corrected ozone predictions</a:t>
            </a:r>
            <a:endParaRPr dirty="0">
              <a:solidFill>
                <a:schemeClr val="dk1"/>
              </a:solidFill>
            </a:endParaRPr>
          </a:p>
          <a:p>
            <a:pPr marL="457200" lvl="0" indent="-317500" algn="just" rtl="0">
              <a:spcBef>
                <a:spcPts val="0"/>
              </a:spcBef>
              <a:spcAft>
                <a:spcPts val="0"/>
              </a:spcAft>
              <a:buClr>
                <a:schemeClr val="dk1"/>
              </a:buClr>
              <a:buSzPts val="1400"/>
              <a:buChar char="●"/>
            </a:pPr>
            <a:r>
              <a:rPr lang="en" dirty="0">
                <a:solidFill>
                  <a:schemeClr val="dk1"/>
                </a:solidFill>
              </a:rPr>
              <a:t>Updated fine particulate matter (PM2.5) bias correction </a:t>
            </a:r>
            <a:endParaRPr dirty="0">
              <a:solidFill>
                <a:schemeClr val="dk1"/>
              </a:solidFill>
            </a:endParaRPr>
          </a:p>
          <a:p>
            <a:pPr marL="457200" lvl="0" indent="-317500" algn="just" rtl="0">
              <a:spcBef>
                <a:spcPts val="0"/>
              </a:spcBef>
              <a:spcAft>
                <a:spcPts val="0"/>
              </a:spcAft>
              <a:buClr>
                <a:schemeClr val="dk1"/>
              </a:buClr>
              <a:buSzPts val="1400"/>
              <a:buChar char="●"/>
            </a:pPr>
            <a:r>
              <a:rPr lang="en" dirty="0">
                <a:solidFill>
                  <a:schemeClr val="dk1"/>
                </a:solidFill>
              </a:rPr>
              <a:t>Updated anthropogenic emissions from NEI2014v2</a:t>
            </a:r>
            <a:endParaRPr dirty="0">
              <a:solidFill>
                <a:schemeClr val="dk1"/>
              </a:solidFill>
            </a:endParaRPr>
          </a:p>
          <a:p>
            <a:pPr marL="457200" lvl="0" indent="-317500" algn="just" rtl="0">
              <a:spcBef>
                <a:spcPts val="0"/>
              </a:spcBef>
              <a:spcAft>
                <a:spcPts val="0"/>
              </a:spcAft>
              <a:buClr>
                <a:schemeClr val="dk1"/>
              </a:buClr>
              <a:buSzPts val="1400"/>
              <a:buChar char="●"/>
            </a:pPr>
            <a:r>
              <a:rPr lang="en" dirty="0">
                <a:solidFill>
                  <a:schemeClr val="dk1"/>
                </a:solidFill>
              </a:rPr>
              <a:t>Updated Alaska and Hawaii domain CMAQ code to the same version used for CONUS</a:t>
            </a:r>
            <a:endParaRPr dirty="0">
              <a:solidFill>
                <a:schemeClr val="dk1"/>
              </a:solidFill>
            </a:endParaRPr>
          </a:p>
          <a:p>
            <a:pPr marL="0" lvl="0" indent="0" algn="just" rtl="0">
              <a:spcBef>
                <a:spcPts val="0"/>
              </a:spcBef>
              <a:spcAft>
                <a:spcPts val="0"/>
              </a:spcAft>
              <a:buNone/>
            </a:pPr>
            <a:endParaRPr dirty="0">
              <a:solidFill>
                <a:schemeClr val="dk1"/>
              </a:solidFill>
            </a:endParaRPr>
          </a:p>
          <a:p>
            <a:pPr marL="0" lvl="0" indent="0" algn="just" rtl="0">
              <a:spcBef>
                <a:spcPts val="0"/>
              </a:spcBef>
              <a:spcAft>
                <a:spcPts val="0"/>
              </a:spcAft>
              <a:buNone/>
            </a:pPr>
            <a:r>
              <a:rPr lang="en" dirty="0">
                <a:solidFill>
                  <a:schemeClr val="dk1"/>
                </a:solidFill>
              </a:rPr>
              <a:t>Work in progress:</a:t>
            </a:r>
            <a:endParaRPr dirty="0">
              <a:solidFill>
                <a:schemeClr val="dk1"/>
              </a:solidFill>
            </a:endParaRPr>
          </a:p>
          <a:p>
            <a:pPr marL="457200" lvl="0" indent="-317500" algn="just" rtl="0">
              <a:spcBef>
                <a:spcPts val="0"/>
              </a:spcBef>
              <a:spcAft>
                <a:spcPts val="0"/>
              </a:spcAft>
              <a:buClr>
                <a:schemeClr val="dk1"/>
              </a:buClr>
              <a:buSzPts val="1400"/>
              <a:buChar char="●"/>
            </a:pPr>
            <a:r>
              <a:rPr lang="en" dirty="0">
                <a:solidFill>
                  <a:schemeClr val="dk1"/>
                </a:solidFill>
              </a:rPr>
              <a:t>Future improvements will include coupling of CMAQ with FV3GFS, extension to 72 hour predictions and new fire emissions processing </a:t>
            </a:r>
            <a:endParaRPr dirty="0">
              <a:solidFill>
                <a:schemeClr val="dk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98"/>
          <p:cNvSpPr txBox="1">
            <a:spLocks noGrp="1"/>
          </p:cNvSpPr>
          <p:nvPr>
            <p:ph type="title"/>
          </p:nvPr>
        </p:nvSpPr>
        <p:spPr>
          <a:xfrm>
            <a:off x="311700" y="932042"/>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Thank you for your attention</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dirty="0"/>
              <a:t>Questions</a:t>
            </a:r>
            <a:r>
              <a:rPr lang="en" dirty="0" smtClean="0"/>
              <a:t>?</a:t>
            </a:r>
            <a:br>
              <a:rPr lang="en" dirty="0" smtClean="0"/>
            </a:br>
            <a:r>
              <a:rPr lang="en" dirty="0"/>
              <a:t/>
            </a:r>
            <a:br>
              <a:rPr lang="en" dirty="0"/>
            </a:br>
            <a:r>
              <a:rPr lang="en" dirty="0" smtClean="0"/>
              <a:t/>
            </a:r>
            <a:br>
              <a:rPr lang="en" dirty="0" smtClean="0"/>
            </a:br>
            <a:r>
              <a:rPr lang="en" dirty="0" smtClean="0"/>
              <a:t/>
            </a:r>
            <a:br>
              <a:rPr lang="en" dirty="0" smtClean="0"/>
            </a:br>
            <a:r>
              <a:rPr lang="en" dirty="0" smtClean="0"/>
              <a:t>Contact me @ jose.tirado-delgado@noaa.gov</a:t>
            </a:r>
            <a:endParaRP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idx="4294967295"/>
          </p:nvPr>
        </p:nvSpPr>
        <p:spPr>
          <a:xfrm>
            <a:off x="1491024" y="114300"/>
            <a:ext cx="5734050" cy="514350"/>
          </a:xfrm>
        </p:spPr>
        <p:txBody>
          <a:bodyPr/>
          <a:lstStyle/>
          <a:p>
            <a:pPr>
              <a:defRPr/>
            </a:pPr>
            <a:r>
              <a:rPr lang="en-US" sz="2100" dirty="0"/>
              <a:t>Acknowledgments:</a:t>
            </a:r>
            <a:br>
              <a:rPr lang="en-US" sz="2100" dirty="0"/>
            </a:br>
            <a:r>
              <a:rPr lang="en-US" sz="2100" i="1" dirty="0">
                <a:solidFill>
                  <a:schemeClr val="accent2"/>
                </a:solidFill>
              </a:rPr>
              <a:t>  AQF implementation team members</a:t>
            </a:r>
          </a:p>
        </p:txBody>
      </p:sp>
      <p:sp>
        <p:nvSpPr>
          <p:cNvPr id="9" name="Rectangle 3"/>
          <p:cNvSpPr>
            <a:spLocks noGrp="1" noChangeArrowheads="1"/>
          </p:cNvSpPr>
          <p:nvPr>
            <p:ph type="body" idx="4294967295"/>
          </p:nvPr>
        </p:nvSpPr>
        <p:spPr>
          <a:xfrm>
            <a:off x="609600" y="717282"/>
            <a:ext cx="8077200" cy="4147645"/>
          </a:xfrm>
        </p:spPr>
        <p:txBody>
          <a:bodyPr/>
          <a:lstStyle/>
          <a:p>
            <a:pPr marL="0" indent="0">
              <a:lnSpc>
                <a:spcPct val="150000"/>
              </a:lnSpc>
              <a:spcBef>
                <a:spcPct val="25000"/>
              </a:spcBef>
              <a:spcAft>
                <a:spcPct val="15000"/>
              </a:spcAft>
              <a:defRPr/>
            </a:pPr>
            <a:r>
              <a:rPr lang="en-US" sz="788" dirty="0"/>
              <a:t>Special thanks to </a:t>
            </a:r>
            <a:r>
              <a:rPr lang="en-US" sz="788" dirty="0" smtClean="0"/>
              <a:t>new and previous </a:t>
            </a:r>
            <a:r>
              <a:rPr lang="en-US" sz="788" dirty="0"/>
              <a:t>NOAA and EPA team members who contributed to the system development </a:t>
            </a:r>
          </a:p>
          <a:p>
            <a:pPr marL="0" indent="0">
              <a:lnSpc>
                <a:spcPct val="150000"/>
              </a:lnSpc>
              <a:spcBef>
                <a:spcPct val="25000"/>
              </a:spcBef>
              <a:spcAft>
                <a:spcPct val="15000"/>
              </a:spcAft>
              <a:defRPr/>
            </a:pPr>
            <a:r>
              <a:rPr lang="en-US" sz="788" u="sng" dirty="0"/>
              <a:t>NOAA/NWS/STI</a:t>
            </a:r>
            <a:r>
              <a:rPr lang="en-US" sz="788" dirty="0"/>
              <a:t>	</a:t>
            </a:r>
            <a:r>
              <a:rPr lang="en-US" sz="788" dirty="0" smtClean="0"/>
              <a:t>Dorothy Koch</a:t>
            </a:r>
            <a:r>
              <a:rPr lang="en-US" sz="788" dirty="0"/>
              <a:t>		         </a:t>
            </a:r>
            <a:r>
              <a:rPr lang="en-US" sz="788" dirty="0" smtClean="0"/>
              <a:t>STI modeling program lead</a:t>
            </a:r>
            <a:endParaRPr lang="en-US" sz="788" dirty="0"/>
          </a:p>
          <a:p>
            <a:pPr marL="0" indent="0">
              <a:lnSpc>
                <a:spcPct val="75000"/>
              </a:lnSpc>
              <a:spcBef>
                <a:spcPct val="25000"/>
              </a:spcBef>
              <a:spcAft>
                <a:spcPct val="15000"/>
              </a:spcAft>
              <a:defRPr/>
            </a:pPr>
            <a:r>
              <a:rPr lang="en-US" sz="788" u="sng" dirty="0"/>
              <a:t>NWS/OD </a:t>
            </a:r>
            <a:r>
              <a:rPr lang="en-US" sz="788" dirty="0"/>
              <a:t>                </a:t>
            </a:r>
            <a:r>
              <a:rPr lang="en-US" sz="788" dirty="0" smtClean="0"/>
              <a:t>Cynthia </a:t>
            </a:r>
            <a:r>
              <a:rPr lang="en-US" sz="788" dirty="0"/>
              <a:t>Jones      	         </a:t>
            </a:r>
            <a:r>
              <a:rPr lang="en-US" sz="788" dirty="0" smtClean="0"/>
              <a:t>                                Data </a:t>
            </a:r>
            <a:r>
              <a:rPr lang="en-US" sz="788" dirty="0"/>
              <a:t>Communications</a:t>
            </a:r>
          </a:p>
          <a:p>
            <a:pPr marL="0" indent="0">
              <a:lnSpc>
                <a:spcPct val="70000"/>
              </a:lnSpc>
              <a:spcBef>
                <a:spcPct val="25000"/>
              </a:spcBef>
              <a:defRPr/>
            </a:pPr>
            <a:r>
              <a:rPr lang="en-US" sz="788" u="sng" dirty="0"/>
              <a:t>NWS/OSTI/MDL </a:t>
            </a:r>
            <a:r>
              <a:rPr lang="en-US" sz="788" dirty="0"/>
              <a:t>	David Miller, Dave Ruth    	         Dev. Verification, NDGD Product Development				</a:t>
            </a:r>
          </a:p>
          <a:p>
            <a:pPr marL="0" indent="0">
              <a:lnSpc>
                <a:spcPct val="75000"/>
              </a:lnSpc>
              <a:spcBef>
                <a:spcPct val="25000"/>
              </a:spcBef>
              <a:spcAft>
                <a:spcPct val="15000"/>
              </a:spcAft>
              <a:defRPr/>
            </a:pPr>
            <a:r>
              <a:rPr lang="en-US" sz="788" u="sng" dirty="0">
                <a:solidFill>
                  <a:srgbClr val="000000"/>
                </a:solidFill>
              </a:rPr>
              <a:t>NWS/STI</a:t>
            </a:r>
            <a:r>
              <a:rPr lang="en-US" sz="788" dirty="0">
                <a:solidFill>
                  <a:srgbClr val="000000"/>
                </a:solidFill>
              </a:rPr>
              <a:t>	</a:t>
            </a:r>
            <a:r>
              <a:rPr lang="en-US" sz="788" dirty="0" smtClean="0">
                <a:solidFill>
                  <a:srgbClr val="000000"/>
                </a:solidFill>
              </a:rPr>
              <a:t>Jose </a:t>
            </a:r>
            <a:r>
              <a:rPr lang="en-US" sz="788" dirty="0">
                <a:solidFill>
                  <a:srgbClr val="000000"/>
                </a:solidFill>
              </a:rPr>
              <a:t>Tirado-Delgado	         Program Support</a:t>
            </a:r>
            <a:endParaRPr lang="en-US" sz="788" dirty="0"/>
          </a:p>
          <a:p>
            <a:pPr marL="0" indent="0">
              <a:lnSpc>
                <a:spcPct val="75000"/>
              </a:lnSpc>
              <a:spcBef>
                <a:spcPct val="25000"/>
              </a:spcBef>
              <a:spcAft>
                <a:spcPct val="15000"/>
              </a:spcAft>
              <a:defRPr/>
            </a:pPr>
            <a:r>
              <a:rPr lang="en-US" sz="788" u="sng" dirty="0"/>
              <a:t>NESDIS/NCDC</a:t>
            </a:r>
            <a:r>
              <a:rPr lang="en-US" sz="788" dirty="0"/>
              <a:t>	Alan Hall		         Product Archiving</a:t>
            </a:r>
          </a:p>
          <a:p>
            <a:pPr marL="0" indent="0">
              <a:lnSpc>
                <a:spcPct val="75000"/>
              </a:lnSpc>
              <a:spcBef>
                <a:spcPct val="40000"/>
              </a:spcBef>
              <a:defRPr/>
            </a:pPr>
            <a:r>
              <a:rPr lang="en-US" sz="788" u="sng" dirty="0"/>
              <a:t>NWS/NCEP</a:t>
            </a:r>
          </a:p>
          <a:p>
            <a:pPr lvl="1">
              <a:lnSpc>
                <a:spcPct val="75000"/>
              </a:lnSpc>
              <a:spcBef>
                <a:spcPct val="15000"/>
              </a:spcBef>
              <a:buFontTx/>
              <a:buNone/>
              <a:defRPr/>
            </a:pPr>
            <a:r>
              <a:rPr lang="en-US" sz="788" dirty="0" err="1"/>
              <a:t>Ivanka</a:t>
            </a:r>
            <a:r>
              <a:rPr lang="en-US" sz="788" dirty="0"/>
              <a:t> </a:t>
            </a:r>
            <a:r>
              <a:rPr lang="en-US" sz="788" dirty="0" err="1" smtClean="0"/>
              <a:t>Stajner</a:t>
            </a:r>
            <a:r>
              <a:rPr lang="en-US" sz="788" dirty="0" smtClean="0"/>
              <a:t>, Jeff </a:t>
            </a:r>
            <a:r>
              <a:rPr lang="en-US" sz="788" dirty="0"/>
              <a:t>McQueen, </a:t>
            </a:r>
            <a:r>
              <a:rPr lang="en-US" sz="788" dirty="0" err="1"/>
              <a:t>Jianping</a:t>
            </a:r>
            <a:r>
              <a:rPr lang="en-US" sz="788" dirty="0"/>
              <a:t> Huang, Ho-Chun Huang 	        AQF model interface development, testing, &amp; integration	 </a:t>
            </a:r>
          </a:p>
          <a:p>
            <a:pPr lvl="1">
              <a:lnSpc>
                <a:spcPct val="75000"/>
              </a:lnSpc>
              <a:spcBef>
                <a:spcPct val="25000"/>
              </a:spcBef>
              <a:spcAft>
                <a:spcPct val="5000"/>
              </a:spcAft>
              <a:buFontTx/>
              <a:buNone/>
              <a:defRPr/>
            </a:pPr>
            <a:r>
              <a:rPr lang="en-US" sz="788" dirty="0"/>
              <a:t>Jun Wang, Li Pan, *Sarah Lu 		        Global dust aerosol and  feedback testing </a:t>
            </a:r>
          </a:p>
          <a:p>
            <a:pPr lvl="1">
              <a:lnSpc>
                <a:spcPct val="75000"/>
              </a:lnSpc>
              <a:spcBef>
                <a:spcPct val="25000"/>
              </a:spcBef>
              <a:spcAft>
                <a:spcPct val="5000"/>
              </a:spcAft>
              <a:buFontTx/>
              <a:buNone/>
              <a:defRPr/>
            </a:pPr>
            <a:r>
              <a:rPr lang="en-US" sz="788" dirty="0"/>
              <a:t>*Brad Ferrier, *Eric Rogers, 	                                 </a:t>
            </a:r>
            <a:r>
              <a:rPr lang="en-US" sz="788" dirty="0" smtClean="0"/>
              <a:t>       NAM  </a:t>
            </a:r>
            <a:r>
              <a:rPr lang="en-US" sz="788" dirty="0"/>
              <a:t>coordination	</a:t>
            </a:r>
          </a:p>
          <a:p>
            <a:pPr lvl="1">
              <a:lnSpc>
                <a:spcPct val="75000"/>
              </a:lnSpc>
              <a:spcBef>
                <a:spcPct val="25000"/>
              </a:spcBef>
              <a:spcAft>
                <a:spcPct val="5000"/>
              </a:spcAft>
              <a:buFontTx/>
              <a:buNone/>
              <a:defRPr/>
            </a:pPr>
            <a:r>
              <a:rPr lang="en-US" sz="788" dirty="0"/>
              <a:t>*Hui-</a:t>
            </a:r>
            <a:r>
              <a:rPr lang="en-US" sz="788" dirty="0" err="1"/>
              <a:t>Ya</a:t>
            </a:r>
            <a:r>
              <a:rPr lang="en-US" sz="788" dirty="0"/>
              <a:t> Chuang, Perry </a:t>
            </a:r>
            <a:r>
              <a:rPr lang="en-US" sz="788" dirty="0" err="1"/>
              <a:t>Shafran</a:t>
            </a:r>
            <a:r>
              <a:rPr lang="en-US" sz="788" dirty="0"/>
              <a:t>, </a:t>
            </a:r>
            <a:r>
              <a:rPr lang="en-US" sz="788" dirty="0" err="1"/>
              <a:t>Boi</a:t>
            </a:r>
            <a:r>
              <a:rPr lang="en-US" sz="788" dirty="0"/>
              <a:t> </a:t>
            </a:r>
            <a:r>
              <a:rPr lang="en-US" sz="788" dirty="0" err="1"/>
              <a:t>Voung</a:t>
            </a:r>
            <a:endParaRPr lang="en-US" sz="788" dirty="0"/>
          </a:p>
          <a:p>
            <a:pPr lvl="1">
              <a:lnSpc>
                <a:spcPct val="75000"/>
              </a:lnSpc>
              <a:spcBef>
                <a:spcPct val="25000"/>
              </a:spcBef>
              <a:spcAft>
                <a:spcPct val="5000"/>
              </a:spcAft>
              <a:buFontTx/>
              <a:buNone/>
              <a:defRPr/>
            </a:pPr>
            <a:r>
              <a:rPr lang="en-US" sz="788" dirty="0"/>
              <a:t>Geoff Manikin			         Smoke and dust product testing and integration</a:t>
            </a:r>
          </a:p>
          <a:p>
            <a:pPr lvl="1">
              <a:lnSpc>
                <a:spcPct val="75000"/>
              </a:lnSpc>
              <a:spcBef>
                <a:spcPct val="25000"/>
              </a:spcBef>
              <a:spcAft>
                <a:spcPct val="5000"/>
              </a:spcAft>
              <a:buFontTx/>
              <a:buNone/>
              <a:defRPr/>
            </a:pPr>
            <a:r>
              <a:rPr lang="en-US" sz="788" dirty="0"/>
              <a:t>Rebecca Cosgrove, Steven Earle, Chris Magee	         NCO transition and systems testing</a:t>
            </a:r>
          </a:p>
          <a:p>
            <a:pPr lvl="1">
              <a:lnSpc>
                <a:spcPct val="75000"/>
              </a:lnSpc>
              <a:spcBef>
                <a:spcPct val="25000"/>
              </a:spcBef>
              <a:spcAft>
                <a:spcPct val="5000"/>
              </a:spcAft>
              <a:buFontTx/>
              <a:buNone/>
              <a:defRPr/>
            </a:pPr>
            <a:r>
              <a:rPr lang="en-US" sz="788" dirty="0"/>
              <a:t>Mike </a:t>
            </a:r>
            <a:r>
              <a:rPr lang="en-US" sz="788" dirty="0" err="1"/>
              <a:t>Bodner</a:t>
            </a:r>
            <a:r>
              <a:rPr lang="en-US" sz="788" dirty="0"/>
              <a:t>, Andrew Orrison	  	         HPC coordination and AQF </a:t>
            </a:r>
            <a:r>
              <a:rPr lang="en-US" sz="788" dirty="0" err="1"/>
              <a:t>webdrawer</a:t>
            </a:r>
            <a:endParaRPr lang="en-US" sz="788" dirty="0"/>
          </a:p>
          <a:p>
            <a:pPr marL="0" indent="0">
              <a:lnSpc>
                <a:spcPct val="70000"/>
              </a:lnSpc>
              <a:spcBef>
                <a:spcPct val="25000"/>
              </a:spcBef>
              <a:defRPr/>
            </a:pPr>
            <a:r>
              <a:rPr lang="en-US" sz="788" u="sng" dirty="0"/>
              <a:t>ESRL/PSD</a:t>
            </a:r>
          </a:p>
          <a:p>
            <a:pPr marL="0" indent="0">
              <a:lnSpc>
                <a:spcPct val="70000"/>
              </a:lnSpc>
              <a:spcBef>
                <a:spcPct val="25000"/>
              </a:spcBef>
              <a:defRPr/>
            </a:pPr>
            <a:r>
              <a:rPr lang="en-US" sz="788" dirty="0"/>
              <a:t>Jim </a:t>
            </a:r>
            <a:r>
              <a:rPr lang="en-US" sz="788" dirty="0" err="1"/>
              <a:t>Wilczak</a:t>
            </a:r>
            <a:r>
              <a:rPr lang="en-US" sz="788" dirty="0"/>
              <a:t>, Irina, </a:t>
            </a:r>
            <a:r>
              <a:rPr lang="en-US" sz="788" dirty="0" err="1"/>
              <a:t>Djalalova</a:t>
            </a:r>
            <a:r>
              <a:rPr lang="en-US" sz="788" dirty="0"/>
              <a:t>, Dave </a:t>
            </a:r>
            <a:r>
              <a:rPr lang="en-US" sz="788" dirty="0" err="1"/>
              <a:t>Allerud</a:t>
            </a:r>
            <a:r>
              <a:rPr lang="en-US" sz="788" dirty="0"/>
              <a:t>,                                   bias correction development</a:t>
            </a:r>
          </a:p>
          <a:p>
            <a:pPr marL="0" indent="0">
              <a:lnSpc>
                <a:spcPct val="70000"/>
              </a:lnSpc>
              <a:spcBef>
                <a:spcPct val="25000"/>
              </a:spcBef>
              <a:defRPr/>
            </a:pPr>
            <a:r>
              <a:rPr lang="en-US" sz="788" u="sng" dirty="0">
                <a:solidFill>
                  <a:srgbClr val="000000"/>
                </a:solidFill>
              </a:rPr>
              <a:t>NOAA/OAR/ARL</a:t>
            </a:r>
            <a:endParaRPr lang="en-US" sz="788" u="sng" dirty="0"/>
          </a:p>
          <a:p>
            <a:pPr lvl="1">
              <a:lnSpc>
                <a:spcPct val="70000"/>
              </a:lnSpc>
              <a:spcBef>
                <a:spcPct val="25000"/>
              </a:spcBef>
              <a:buFontTx/>
              <a:buNone/>
              <a:defRPr/>
            </a:pPr>
            <a:r>
              <a:rPr lang="en-US" sz="788" dirty="0"/>
              <a:t>Pius Lee, Daniel Tong, </a:t>
            </a:r>
            <a:r>
              <a:rPr lang="en-US" sz="788" dirty="0" err="1"/>
              <a:t>Youhua</a:t>
            </a:r>
            <a:r>
              <a:rPr lang="en-US" sz="788" dirty="0"/>
              <a:t> Tang 	       </a:t>
            </a:r>
            <a:r>
              <a:rPr lang="en-US" sz="788" dirty="0" smtClean="0"/>
              <a:t>   CMAQ </a:t>
            </a:r>
            <a:r>
              <a:rPr lang="en-US" sz="788" dirty="0"/>
              <a:t>development, adaptation of AQ simulations for AQF</a:t>
            </a:r>
          </a:p>
          <a:p>
            <a:pPr lvl="1">
              <a:lnSpc>
                <a:spcPct val="70000"/>
              </a:lnSpc>
              <a:spcBef>
                <a:spcPct val="25000"/>
              </a:spcBef>
              <a:buFontTx/>
              <a:buNone/>
              <a:defRPr/>
            </a:pPr>
            <a:r>
              <a:rPr lang="en-US" sz="788" dirty="0"/>
              <a:t>Barry </a:t>
            </a:r>
            <a:r>
              <a:rPr lang="en-US" sz="788" dirty="0" smtClean="0"/>
              <a:t>Baker, Patrick Campbell</a:t>
            </a:r>
            <a:r>
              <a:rPr lang="en-US" sz="788" dirty="0"/>
              <a:t>		</a:t>
            </a:r>
          </a:p>
          <a:p>
            <a:pPr lvl="1">
              <a:lnSpc>
                <a:spcPct val="75000"/>
              </a:lnSpc>
              <a:spcBef>
                <a:spcPct val="25000"/>
              </a:spcBef>
              <a:spcAft>
                <a:spcPct val="15000"/>
              </a:spcAft>
              <a:buFontTx/>
              <a:buNone/>
              <a:defRPr/>
            </a:pPr>
            <a:r>
              <a:rPr lang="en-US" sz="788" dirty="0"/>
              <a:t>Ariel Stein		        </a:t>
            </a:r>
            <a:r>
              <a:rPr lang="en-US" sz="788" dirty="0" smtClean="0"/>
              <a:t>  HYSPLIT </a:t>
            </a:r>
            <a:r>
              <a:rPr lang="en-US" sz="788" dirty="0"/>
              <a:t>adaptations</a:t>
            </a:r>
            <a:endParaRPr lang="en-US" sz="788" u="sng" dirty="0"/>
          </a:p>
          <a:p>
            <a:pPr marL="0" indent="0">
              <a:lnSpc>
                <a:spcPct val="75000"/>
              </a:lnSpc>
              <a:spcBef>
                <a:spcPct val="40000"/>
              </a:spcBef>
              <a:defRPr/>
            </a:pPr>
            <a:r>
              <a:rPr lang="en-US" sz="788" u="sng" dirty="0"/>
              <a:t>NESDIS/STAR</a:t>
            </a:r>
            <a:r>
              <a:rPr lang="en-US" sz="788" dirty="0"/>
              <a:t>   </a:t>
            </a:r>
            <a:r>
              <a:rPr lang="en-US" sz="788" dirty="0" err="1"/>
              <a:t>Shobha</a:t>
            </a:r>
            <a:r>
              <a:rPr lang="en-US" sz="788" dirty="0"/>
              <a:t> </a:t>
            </a:r>
            <a:r>
              <a:rPr lang="en-US" sz="788" dirty="0" err="1"/>
              <a:t>Kondragunta</a:t>
            </a:r>
            <a:r>
              <a:rPr lang="en-US" sz="788" dirty="0"/>
              <a:t>              	         Smoke and dust verification product development</a:t>
            </a:r>
          </a:p>
          <a:p>
            <a:pPr marL="0" indent="0">
              <a:lnSpc>
                <a:spcPct val="75000"/>
              </a:lnSpc>
              <a:spcBef>
                <a:spcPct val="40000"/>
              </a:spcBef>
              <a:defRPr/>
            </a:pPr>
            <a:r>
              <a:rPr lang="en-US" sz="788" u="sng" dirty="0"/>
              <a:t>NESDIS/OSDPD</a:t>
            </a:r>
            <a:r>
              <a:rPr lang="en-US" sz="788" dirty="0"/>
              <a:t>     </a:t>
            </a:r>
            <a:r>
              <a:rPr lang="en-US" sz="788" dirty="0" err="1"/>
              <a:t>Liqun</a:t>
            </a:r>
            <a:r>
              <a:rPr lang="en-US" sz="788" dirty="0"/>
              <a:t> </a:t>
            </a:r>
            <a:r>
              <a:rPr lang="en-US" sz="788" dirty="0" smtClean="0"/>
              <a:t>Ma	</a:t>
            </a:r>
            <a:r>
              <a:rPr lang="en-US" sz="788" dirty="0"/>
              <a:t> </a:t>
            </a:r>
            <a:r>
              <a:rPr lang="en-US" sz="788" dirty="0" smtClean="0"/>
              <a:t>                                        Production </a:t>
            </a:r>
            <a:r>
              <a:rPr lang="en-US" sz="788" dirty="0"/>
              <a:t>of smoke and dust verification products</a:t>
            </a:r>
          </a:p>
          <a:p>
            <a:pPr marL="0" indent="0">
              <a:lnSpc>
                <a:spcPct val="75000"/>
              </a:lnSpc>
              <a:spcBef>
                <a:spcPct val="40000"/>
              </a:spcBef>
              <a:defRPr/>
            </a:pPr>
            <a:r>
              <a:rPr lang="en-US" sz="788" u="sng" dirty="0"/>
              <a:t>EPA/OAQPS</a:t>
            </a:r>
            <a:r>
              <a:rPr lang="en-US" sz="788" dirty="0"/>
              <a:t>  partners:</a:t>
            </a:r>
            <a:endParaRPr lang="en-US" sz="788" u="sng" dirty="0"/>
          </a:p>
          <a:p>
            <a:pPr marL="0" indent="0">
              <a:lnSpc>
                <a:spcPct val="75000"/>
              </a:lnSpc>
              <a:spcBef>
                <a:spcPct val="40000"/>
              </a:spcBef>
              <a:defRPr/>
            </a:pPr>
            <a:r>
              <a:rPr lang="en-US" sz="788" dirty="0"/>
              <a:t>Chet Wayland, Phil Dickerson, Brad Johns, John White              </a:t>
            </a:r>
            <a:r>
              <a:rPr lang="en-US" sz="788" dirty="0" err="1"/>
              <a:t>AIRNow</a:t>
            </a:r>
            <a:r>
              <a:rPr lang="en-US" sz="788" dirty="0"/>
              <a:t> development, coordination with NAQFC</a:t>
            </a:r>
          </a:p>
          <a:p>
            <a:pPr marL="0" indent="0">
              <a:defRPr/>
            </a:pPr>
            <a:endParaRPr lang="en-US" sz="788" dirty="0"/>
          </a:p>
        </p:txBody>
      </p:sp>
      <p:sp>
        <p:nvSpPr>
          <p:cNvPr id="10" name="Rectangle 9"/>
          <p:cNvSpPr>
            <a:spLocks noChangeArrowheads="1"/>
          </p:cNvSpPr>
          <p:nvPr/>
        </p:nvSpPr>
        <p:spPr bwMode="auto">
          <a:xfrm>
            <a:off x="188843" y="4864928"/>
            <a:ext cx="1399742" cy="190437"/>
          </a:xfrm>
          <a:prstGeom prst="rect">
            <a:avLst/>
          </a:prstGeom>
          <a:noFill/>
          <a:ln w="9525">
            <a:noFill/>
            <a:miter lim="800000"/>
            <a:headEnd/>
            <a:tailEnd/>
          </a:ln>
        </p:spPr>
        <p:txBody>
          <a:bodyPr wrap="none">
            <a:spAutoFit/>
          </a:bodyPr>
          <a:lstStyle/>
          <a:p>
            <a:pPr marL="342900" lvl="1" defTabSz="685800" eaLnBrk="0" fontAlgn="base" hangingPunct="0">
              <a:lnSpc>
                <a:spcPct val="85000"/>
              </a:lnSpc>
              <a:spcBef>
                <a:spcPct val="40000"/>
              </a:spcBef>
              <a:spcAft>
                <a:spcPct val="40000"/>
              </a:spcAft>
              <a:buClr>
                <a:srgbClr val="000099"/>
              </a:buClr>
              <a:defRPr/>
            </a:pPr>
            <a:r>
              <a:rPr lang="en-US" sz="750" kern="1200" dirty="0">
                <a:effectLst>
                  <a:outerShdw blurRad="38100" dist="38100" dir="2700000" algn="tl">
                    <a:srgbClr val="000000">
                      <a:alpha val="43137"/>
                    </a:srgbClr>
                  </a:outerShdw>
                </a:effectLst>
                <a:ea typeface="+mn-ea"/>
                <a:cs typeface="Arial" pitchFamily="34" charset="0"/>
              </a:rPr>
              <a:t>* </a:t>
            </a:r>
            <a:r>
              <a:rPr lang="en-US" sz="750" kern="1200" dirty="0">
                <a:ea typeface="+mn-ea"/>
                <a:cs typeface="Arial" pitchFamily="34" charset="0"/>
              </a:rPr>
              <a:t>Guest</a:t>
            </a:r>
            <a:r>
              <a:rPr lang="en-US" sz="750" kern="1200" dirty="0">
                <a:effectLst>
                  <a:outerShdw blurRad="38100" dist="38100" dir="2700000" algn="tl">
                    <a:srgbClr val="000000">
                      <a:alpha val="43137"/>
                    </a:srgbClr>
                  </a:outerShdw>
                </a:effectLst>
                <a:ea typeface="+mn-ea"/>
                <a:cs typeface="Arial" pitchFamily="34" charset="0"/>
              </a:rPr>
              <a:t> </a:t>
            </a:r>
            <a:r>
              <a:rPr lang="en-US" sz="750" kern="1200" dirty="0">
                <a:ea typeface="+mn-ea"/>
                <a:cs typeface="Arial" pitchFamily="34" charset="0"/>
              </a:rPr>
              <a:t>Contributors</a:t>
            </a:r>
          </a:p>
        </p:txBody>
      </p:sp>
      <p:sp>
        <p:nvSpPr>
          <p:cNvPr id="2" name="Slide Number Placeholder 1"/>
          <p:cNvSpPr>
            <a:spLocks noGrp="1"/>
          </p:cNvSpPr>
          <p:nvPr>
            <p:ph type="sldNum" sz="quarter" idx="10"/>
          </p:nvPr>
        </p:nvSpPr>
        <p:spPr/>
        <p:txBody>
          <a:bodyPr/>
          <a:lstStyle/>
          <a:p>
            <a:pPr defTabSz="685800" fontAlgn="base">
              <a:spcBef>
                <a:spcPct val="0"/>
              </a:spcBef>
              <a:spcAft>
                <a:spcPct val="0"/>
              </a:spcAft>
              <a:buClrTx/>
              <a:defRPr/>
            </a:pPr>
            <a:fld id="{5594120A-5039-4805-A600-44EC4D05C302}" type="slidenum">
              <a:rPr lang="en-US" sz="1050" kern="1200">
                <a:solidFill>
                  <a:srgbClr val="000000"/>
                </a:solidFill>
                <a:latin typeface="Times New Roman" pitchFamily="18" charset="0"/>
                <a:ea typeface="+mn-ea"/>
                <a:cs typeface="Arial" charset="0"/>
              </a:rPr>
              <a:pPr defTabSz="685800" fontAlgn="base">
                <a:spcBef>
                  <a:spcPct val="0"/>
                </a:spcBef>
                <a:spcAft>
                  <a:spcPct val="0"/>
                </a:spcAft>
                <a:buClrTx/>
                <a:defRPr/>
              </a:pPr>
              <a:t>28</a:t>
            </a:fld>
            <a:endParaRPr lang="en-US" sz="1050" kern="1200">
              <a:solidFill>
                <a:srgbClr val="000000"/>
              </a:solidFill>
              <a:latin typeface="Times New Roman" pitchFamily="18" charset="0"/>
              <a:ea typeface="+mn-ea"/>
              <a:cs typeface="Arial" charset="0"/>
            </a:endParaRPr>
          </a:p>
        </p:txBody>
      </p:sp>
    </p:spTree>
    <p:extLst>
      <p:ext uri="{BB962C8B-B14F-4D97-AF65-F5344CB8AC3E}">
        <p14:creationId xmlns:p14="http://schemas.microsoft.com/office/powerpoint/2010/main" val="3603822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71"/>
          <p:cNvSpPr txBox="1">
            <a:spLocks noGrp="1"/>
          </p:cNvSpPr>
          <p:nvPr>
            <p:ph type="ctrTitle"/>
          </p:nvPr>
        </p:nvSpPr>
        <p:spPr>
          <a:xfrm>
            <a:off x="152400" y="228600"/>
            <a:ext cx="8839200" cy="39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t>NWS context</a:t>
            </a:r>
            <a:endParaRPr sz="3000"/>
          </a:p>
        </p:txBody>
      </p:sp>
      <p:sp>
        <p:nvSpPr>
          <p:cNvPr id="365" name="Google Shape;365;p71"/>
          <p:cNvSpPr txBox="1"/>
          <p:nvPr/>
        </p:nvSpPr>
        <p:spPr>
          <a:xfrm>
            <a:off x="176850" y="628500"/>
            <a:ext cx="8790300" cy="4515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dirty="0">
                <a:solidFill>
                  <a:schemeClr val="dk1"/>
                </a:solidFill>
              </a:rPr>
              <a:t>The Office of Science and Technology Integration (OSTI) Modeling Division (about $29M/yr)</a:t>
            </a:r>
            <a:endParaRPr dirty="0">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dirty="0">
                <a:solidFill>
                  <a:schemeClr val="dk1"/>
                </a:solidFill>
              </a:rPr>
              <a:t>Includes:</a:t>
            </a:r>
            <a:endParaRPr dirty="0">
              <a:solidFill>
                <a:schemeClr val="dk1"/>
              </a:solidFill>
            </a:endParaRPr>
          </a:p>
          <a:p>
            <a:pPr marL="457200" lvl="0" indent="-317500" algn="just" rtl="0">
              <a:lnSpc>
                <a:spcPct val="115000"/>
              </a:lnSpc>
              <a:spcBef>
                <a:spcPts val="0"/>
              </a:spcBef>
              <a:spcAft>
                <a:spcPts val="0"/>
              </a:spcAft>
              <a:buClr>
                <a:schemeClr val="dk1"/>
              </a:buClr>
              <a:buSzPts val="1400"/>
              <a:buChar char="●"/>
            </a:pPr>
            <a:r>
              <a:rPr lang="en" dirty="0">
                <a:solidFill>
                  <a:schemeClr val="dk1"/>
                </a:solidFill>
              </a:rPr>
              <a:t>NGGPS (Next Generation Global Prediction System)</a:t>
            </a:r>
            <a:endParaRPr dirty="0">
              <a:solidFill>
                <a:schemeClr val="dk1"/>
              </a:solidFill>
            </a:endParaRPr>
          </a:p>
          <a:p>
            <a:pPr marL="457200" lvl="0" indent="-317500" algn="just" rtl="0">
              <a:lnSpc>
                <a:spcPct val="115000"/>
              </a:lnSpc>
              <a:spcBef>
                <a:spcPts val="0"/>
              </a:spcBef>
              <a:spcAft>
                <a:spcPts val="0"/>
              </a:spcAft>
              <a:buClr>
                <a:schemeClr val="dk1"/>
              </a:buClr>
              <a:buSzPts val="1400"/>
              <a:buChar char="●"/>
            </a:pPr>
            <a:r>
              <a:rPr lang="en" dirty="0">
                <a:solidFill>
                  <a:schemeClr val="dk1"/>
                </a:solidFill>
              </a:rPr>
              <a:t>HFIP (Hurricane Forecast Improvement Program)</a:t>
            </a:r>
            <a:endParaRPr dirty="0">
              <a:solidFill>
                <a:schemeClr val="dk1"/>
              </a:solidFill>
            </a:endParaRPr>
          </a:p>
          <a:p>
            <a:pPr marL="457200" lvl="0" indent="-317500" algn="just" rtl="0">
              <a:lnSpc>
                <a:spcPct val="115000"/>
              </a:lnSpc>
              <a:spcBef>
                <a:spcPts val="0"/>
              </a:spcBef>
              <a:spcAft>
                <a:spcPts val="0"/>
              </a:spcAft>
              <a:buClr>
                <a:schemeClr val="dk1"/>
              </a:buClr>
              <a:buSzPts val="1400"/>
              <a:buChar char="●"/>
            </a:pPr>
            <a:r>
              <a:rPr lang="en" dirty="0">
                <a:solidFill>
                  <a:schemeClr val="dk1"/>
                </a:solidFill>
              </a:rPr>
              <a:t>“Weeks 3-4”</a:t>
            </a:r>
            <a:endParaRPr dirty="0">
              <a:solidFill>
                <a:schemeClr val="dk1"/>
              </a:solidFill>
            </a:endParaRPr>
          </a:p>
          <a:p>
            <a:pPr marL="457200" lvl="0" indent="-317500" algn="just" rtl="0">
              <a:lnSpc>
                <a:spcPct val="115000"/>
              </a:lnSpc>
              <a:spcBef>
                <a:spcPts val="0"/>
              </a:spcBef>
              <a:spcAft>
                <a:spcPts val="0"/>
              </a:spcAft>
              <a:buClr>
                <a:schemeClr val="dk1"/>
              </a:buClr>
              <a:buSzPts val="1400"/>
              <a:buChar char="●"/>
            </a:pPr>
            <a:r>
              <a:rPr lang="en" dirty="0">
                <a:solidFill>
                  <a:schemeClr val="dk1"/>
                </a:solidFill>
              </a:rPr>
              <a:t>Air Quality </a:t>
            </a:r>
            <a:endParaRPr dirty="0">
              <a:solidFill>
                <a:schemeClr val="dk1"/>
              </a:solidFill>
            </a:endParaRPr>
          </a:p>
          <a:p>
            <a:pPr marL="457200" lvl="0" indent="-317500" algn="just" rtl="0">
              <a:lnSpc>
                <a:spcPct val="115000"/>
              </a:lnSpc>
              <a:spcBef>
                <a:spcPts val="0"/>
              </a:spcBef>
              <a:spcAft>
                <a:spcPts val="0"/>
              </a:spcAft>
              <a:buClr>
                <a:schemeClr val="dk1"/>
              </a:buClr>
              <a:buSzPts val="1400"/>
              <a:buChar char="●"/>
            </a:pPr>
            <a:r>
              <a:rPr lang="en" dirty="0">
                <a:solidFill>
                  <a:schemeClr val="dk1"/>
                </a:solidFill>
              </a:rPr>
              <a:t>COASTAL Act</a:t>
            </a:r>
            <a:endParaRPr dirty="0">
              <a:solidFill>
                <a:schemeClr val="dk1"/>
              </a:solidFill>
            </a:endParaRPr>
          </a:p>
          <a:p>
            <a:pPr marL="0" lvl="0" indent="0" algn="just" rtl="0">
              <a:lnSpc>
                <a:spcPct val="115000"/>
              </a:lnSpc>
              <a:spcBef>
                <a:spcPts val="0"/>
              </a:spcBef>
              <a:spcAft>
                <a:spcPts val="0"/>
              </a:spcAft>
              <a:buNone/>
            </a:pPr>
            <a:endParaRPr dirty="0">
              <a:solidFill>
                <a:schemeClr val="dk1"/>
              </a:solidFill>
            </a:endParaRPr>
          </a:p>
          <a:p>
            <a:pPr marL="457200" lvl="0" indent="-317500" algn="just" rtl="0">
              <a:lnSpc>
                <a:spcPct val="115000"/>
              </a:lnSpc>
              <a:spcBef>
                <a:spcPts val="0"/>
              </a:spcBef>
              <a:spcAft>
                <a:spcPts val="0"/>
              </a:spcAft>
              <a:buClr>
                <a:schemeClr val="dk1"/>
              </a:buClr>
              <a:buSzPts val="1400"/>
              <a:buChar char="❏"/>
            </a:pPr>
            <a:r>
              <a:rPr lang="en" dirty="0">
                <a:solidFill>
                  <a:schemeClr val="dk1"/>
                </a:solidFill>
              </a:rPr>
              <a:t>We are moving towards “unification”, reducing the number of model component versions, for example using the FV3 dynamical core for all atmospheric applications, including AQ</a:t>
            </a:r>
            <a:endParaRPr dirty="0">
              <a:solidFill>
                <a:schemeClr val="dk1"/>
              </a:solidFill>
            </a:endParaRPr>
          </a:p>
          <a:p>
            <a:pPr marL="457200" lvl="0" indent="-317500" algn="just" rtl="0">
              <a:lnSpc>
                <a:spcPct val="115000"/>
              </a:lnSpc>
              <a:spcBef>
                <a:spcPts val="0"/>
              </a:spcBef>
              <a:spcAft>
                <a:spcPts val="0"/>
              </a:spcAft>
              <a:buClr>
                <a:schemeClr val="dk1"/>
              </a:buClr>
              <a:buSzPts val="1400"/>
              <a:buChar char="❏"/>
            </a:pPr>
            <a:r>
              <a:rPr lang="en" dirty="0">
                <a:solidFill>
                  <a:schemeClr val="dk1"/>
                </a:solidFill>
              </a:rPr>
              <a:t>We are collaborating closely with the Research office (OAR) and community, to bring “Research to Operations” and vice versa.</a:t>
            </a:r>
            <a:endParaRPr dirty="0">
              <a:solidFill>
                <a:schemeClr val="dk1"/>
              </a:solidFill>
            </a:endParaRPr>
          </a:p>
          <a:p>
            <a:pPr marL="457200" lvl="0" indent="-317500" algn="just">
              <a:lnSpc>
                <a:spcPct val="115000"/>
              </a:lnSpc>
              <a:buSzPts val="1400"/>
              <a:buChar char="❏"/>
            </a:pPr>
            <a:r>
              <a:rPr lang="en" dirty="0">
                <a:solidFill>
                  <a:schemeClr val="dk1"/>
                </a:solidFill>
              </a:rPr>
              <a:t>The Unified Forecast System (UFS) is becoming a central effort, started from our office, now also supported by OAR/OWAQ, and we are planning to extend the collaboration to other NOAA Offices and beyond</a:t>
            </a:r>
            <a:r>
              <a:rPr lang="en" dirty="0" smtClean="0">
                <a:solidFill>
                  <a:schemeClr val="dk1"/>
                </a:solidFill>
              </a:rPr>
              <a:t>: </a:t>
            </a:r>
            <a:r>
              <a:rPr lang="en-US" dirty="0">
                <a:solidFill>
                  <a:srgbClr val="FF0000"/>
                </a:solidFill>
              </a:rPr>
              <a:t>http://ufscommunity.org</a:t>
            </a:r>
            <a:endParaRPr u="sng" dirty="0" smtClean="0">
              <a:solidFill>
                <a:srgbClr val="FF0000"/>
              </a:solidFill>
            </a:endParaRPr>
          </a:p>
          <a:p>
            <a:pPr marL="457200" lvl="0" indent="-317500" algn="just" rtl="0">
              <a:lnSpc>
                <a:spcPct val="115000"/>
              </a:lnSpc>
              <a:spcBef>
                <a:spcPts val="0"/>
              </a:spcBef>
              <a:spcAft>
                <a:spcPts val="0"/>
              </a:spcAft>
              <a:buSzPts val="1400"/>
              <a:buChar char="❏"/>
            </a:pPr>
            <a:r>
              <a:rPr lang="en" dirty="0" smtClean="0"/>
              <a:t>The UFS has 8 “applications”, including air quality, and an atmospheric chemistry working group</a:t>
            </a:r>
            <a:endParaRPr dirty="0" smtClean="0"/>
          </a:p>
          <a:p>
            <a:pPr marL="457200" lvl="0" indent="-317500" algn="just" rtl="0">
              <a:lnSpc>
                <a:spcPct val="115000"/>
              </a:lnSpc>
              <a:spcBef>
                <a:spcPts val="0"/>
              </a:spcBef>
              <a:spcAft>
                <a:spcPts val="0"/>
              </a:spcAft>
              <a:buSzPts val="1400"/>
              <a:buChar char="❏"/>
            </a:pPr>
            <a:r>
              <a:rPr lang="en" dirty="0" smtClean="0"/>
              <a:t>Most </a:t>
            </a:r>
            <a:r>
              <a:rPr lang="en" dirty="0"/>
              <a:t>of our air quality development work will now be supported under the UFS project, and we are in the project and proposal development stage now. </a:t>
            </a:r>
            <a:endParaRPr dirty="0"/>
          </a:p>
          <a:p>
            <a:pPr marL="0" lvl="0" indent="0" algn="just" rtl="0">
              <a:lnSpc>
                <a:spcPct val="115000"/>
              </a:lnSpc>
              <a:spcBef>
                <a:spcPts val="0"/>
              </a:spcBef>
              <a:spcAft>
                <a:spcPts val="0"/>
              </a:spcAft>
              <a:buClr>
                <a:schemeClr val="dk1"/>
              </a:buClr>
              <a:buSzPts val="1100"/>
              <a:buFont typeface="Arial"/>
              <a:buNone/>
            </a:pPr>
            <a:endParaRPr u="sng" dirty="0">
              <a:solidFill>
                <a:srgbClr val="FF0000"/>
              </a:solidFill>
            </a:endParaRPr>
          </a:p>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72"/>
          <p:cNvSpPr txBox="1">
            <a:spLocks noGrp="1"/>
          </p:cNvSpPr>
          <p:nvPr>
            <p:ph type="title"/>
          </p:nvPr>
        </p:nvSpPr>
        <p:spPr>
          <a:xfrm>
            <a:off x="296100" y="15750"/>
            <a:ext cx="85518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
              <a:t>National </a:t>
            </a:r>
            <a:r>
              <a:rPr lang="en" sz="2800" b="0" i="0" u="none" strike="noStrike" cap="none">
                <a:solidFill>
                  <a:schemeClr val="dk1"/>
                </a:solidFill>
                <a:latin typeface="Arial"/>
                <a:ea typeface="Arial"/>
                <a:cs typeface="Arial"/>
                <a:sym typeface="Arial"/>
              </a:rPr>
              <a:t>Air Quality Forecast Capability</a:t>
            </a:r>
            <a:endParaRPr sz="2800" b="0" i="0" u="none" strike="noStrike" cap="none">
              <a:solidFill>
                <a:schemeClr val="dk1"/>
              </a:solidFill>
              <a:latin typeface="Arial"/>
              <a:ea typeface="Arial"/>
              <a:cs typeface="Arial"/>
              <a:sym typeface="Arial"/>
            </a:endParaRPr>
          </a:p>
        </p:txBody>
      </p:sp>
      <p:sp>
        <p:nvSpPr>
          <p:cNvPr id="371" name="Google Shape;371;p72"/>
          <p:cNvSpPr txBox="1">
            <a:spLocks noGrp="1"/>
          </p:cNvSpPr>
          <p:nvPr>
            <p:ph type="body" idx="1"/>
          </p:nvPr>
        </p:nvSpPr>
        <p:spPr>
          <a:xfrm>
            <a:off x="218750" y="1515325"/>
            <a:ext cx="4675500" cy="3361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2"/>
              </a:buClr>
              <a:buSzPts val="1400"/>
              <a:buFont typeface="Arial"/>
              <a:buNone/>
            </a:pPr>
            <a:r>
              <a:rPr lang="en">
                <a:solidFill>
                  <a:srgbClr val="000000"/>
                </a:solidFill>
              </a:rPr>
              <a:t>  National Air Quality Forecast Capability (NAQFC) develops and implements operational air quality forecast guidance for the United States.</a:t>
            </a:r>
            <a:endParaRPr>
              <a:solidFill>
                <a:srgbClr val="000000"/>
              </a:solidFill>
            </a:endParaRPr>
          </a:p>
          <a:p>
            <a:pPr marL="0" lvl="0" indent="0" algn="l" rtl="0">
              <a:spcBef>
                <a:spcPts val="0"/>
              </a:spcBef>
              <a:spcAft>
                <a:spcPts val="0"/>
              </a:spcAft>
              <a:buClr>
                <a:schemeClr val="dk2"/>
              </a:buClr>
              <a:buSzPts val="1400"/>
              <a:buFont typeface="Arial"/>
              <a:buNone/>
            </a:pPr>
            <a:endParaRPr>
              <a:solidFill>
                <a:srgbClr val="000000"/>
              </a:solidFill>
            </a:endParaRPr>
          </a:p>
          <a:p>
            <a:pPr marL="0" lvl="0" indent="0" algn="l" rtl="0">
              <a:spcBef>
                <a:spcPts val="0"/>
              </a:spcBef>
              <a:spcAft>
                <a:spcPts val="0"/>
              </a:spcAft>
              <a:buClr>
                <a:schemeClr val="dk2"/>
              </a:buClr>
              <a:buSzPts val="1400"/>
              <a:buFont typeface="Arial"/>
              <a:buNone/>
            </a:pPr>
            <a:r>
              <a:rPr lang="en">
                <a:solidFill>
                  <a:srgbClr val="000000"/>
                </a:solidFill>
              </a:rPr>
              <a:t>Current operational Prediction Capabilities are:  </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Ozone nationwide</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Smoke nationwide</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Dust over CONUS</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Fine particulate matter (PM2.5) nationwide</a:t>
            </a:r>
            <a:br>
              <a:rPr lang="en">
                <a:solidFill>
                  <a:srgbClr val="000000"/>
                </a:solidFill>
              </a:rPr>
            </a:br>
            <a:endParaRPr>
              <a:solidFill>
                <a:srgbClr val="000000"/>
              </a:solidFill>
            </a:endParaRPr>
          </a:p>
          <a:p>
            <a:pPr marL="0" lvl="0" indent="0" algn="just" rtl="0">
              <a:spcBef>
                <a:spcPts val="0"/>
              </a:spcBef>
              <a:spcAft>
                <a:spcPts val="0"/>
              </a:spcAft>
              <a:buClr>
                <a:schemeClr val="dk2"/>
              </a:buClr>
              <a:buSzPts val="1400"/>
              <a:buFont typeface="Arial"/>
              <a:buNone/>
            </a:pPr>
            <a:r>
              <a:rPr lang="en">
                <a:solidFill>
                  <a:srgbClr val="000000"/>
                </a:solidFill>
              </a:rPr>
              <a:t>  These capabilities rely on a strategic partnership with the Environmental Protection Agency (EPA) and state and local air quality forecasters.</a:t>
            </a:r>
            <a:endParaRPr>
              <a:solidFill>
                <a:srgbClr val="000000"/>
              </a:solidFill>
            </a:endParaRPr>
          </a:p>
        </p:txBody>
      </p:sp>
      <p:sp>
        <p:nvSpPr>
          <p:cNvPr id="372" name="Google Shape;372;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Arial"/>
                <a:ea typeface="Arial"/>
                <a:cs typeface="Arial"/>
                <a:sym typeface="Arial"/>
              </a:rPr>
              <a:t>4</a:t>
            </a:fld>
            <a:endParaRPr sz="1000" b="0" i="0" u="none" strike="noStrike" cap="none">
              <a:solidFill>
                <a:schemeClr val="dk2"/>
              </a:solidFill>
              <a:latin typeface="Arial"/>
              <a:ea typeface="Arial"/>
              <a:cs typeface="Arial"/>
              <a:sym typeface="Arial"/>
            </a:endParaRPr>
          </a:p>
        </p:txBody>
      </p:sp>
      <p:pic>
        <p:nvPicPr>
          <p:cNvPr id="373" name="Google Shape;373;p72"/>
          <p:cNvPicPr preferRelativeResize="0"/>
          <p:nvPr/>
        </p:nvPicPr>
        <p:blipFill>
          <a:blip r:embed="rId3">
            <a:alphaModFix/>
          </a:blip>
          <a:stretch>
            <a:fillRect/>
          </a:stretch>
        </p:blipFill>
        <p:spPr>
          <a:xfrm>
            <a:off x="4934950" y="1426650"/>
            <a:ext cx="4086199" cy="3717600"/>
          </a:xfrm>
          <a:prstGeom prst="rect">
            <a:avLst/>
          </a:prstGeom>
          <a:noFill/>
          <a:ln>
            <a:noFill/>
          </a:ln>
        </p:spPr>
      </p:pic>
      <p:sp>
        <p:nvSpPr>
          <p:cNvPr id="374" name="Google Shape;374;p72"/>
          <p:cNvSpPr txBox="1"/>
          <p:nvPr/>
        </p:nvSpPr>
        <p:spPr>
          <a:xfrm>
            <a:off x="1130850" y="518000"/>
            <a:ext cx="7164300" cy="8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We improve the basis of air quality alerts and provide air quality information to people at risk to further NWS mission of protecting life and property and the enhancement of the national economy.</a:t>
            </a: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75"/>
          <p:cNvSpPr txBox="1">
            <a:spLocks noGrp="1"/>
          </p:cNvSpPr>
          <p:nvPr>
            <p:ph type="title"/>
          </p:nvPr>
        </p:nvSpPr>
        <p:spPr>
          <a:xfrm>
            <a:off x="311700" y="311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Our products are available @</a:t>
            </a:r>
            <a:endParaRPr/>
          </a:p>
        </p:txBody>
      </p:sp>
      <p:sp>
        <p:nvSpPr>
          <p:cNvPr id="395" name="Google Shape;395;p75"/>
          <p:cNvSpPr txBox="1">
            <a:spLocks noGrp="1"/>
          </p:cNvSpPr>
          <p:nvPr>
            <p:ph type="body" idx="1"/>
          </p:nvPr>
        </p:nvSpPr>
        <p:spPr>
          <a:xfrm>
            <a:off x="311700" y="634950"/>
            <a:ext cx="3999900" cy="110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Realtime images @ </a:t>
            </a:r>
            <a:r>
              <a:rPr lang="en">
                <a:solidFill>
                  <a:srgbClr val="FF0000"/>
                </a:solidFill>
              </a:rPr>
              <a:t>airquality.weather.gov</a:t>
            </a:r>
            <a:r>
              <a:rPr lang="en"/>
              <a:t> and as GRIB files from </a:t>
            </a:r>
            <a:r>
              <a:rPr lang="en">
                <a:solidFill>
                  <a:srgbClr val="FF0000"/>
                </a:solidFill>
              </a:rPr>
              <a:t>ftp://tgftp.nws.noaa.gov/SL.us008001/ST.opnl/DF.gr2/DC.ndgd/GT.aq/AR.conus</a:t>
            </a:r>
            <a:r>
              <a:rPr lang="en"/>
              <a:t>/</a:t>
            </a:r>
            <a:endParaRPr/>
          </a:p>
        </p:txBody>
      </p:sp>
      <p:sp>
        <p:nvSpPr>
          <p:cNvPr id="396" name="Google Shape;396;p75"/>
          <p:cNvSpPr txBox="1">
            <a:spLocks noGrp="1"/>
          </p:cNvSpPr>
          <p:nvPr>
            <p:ph type="body" idx="2"/>
          </p:nvPr>
        </p:nvSpPr>
        <p:spPr>
          <a:xfrm>
            <a:off x="4832400" y="711150"/>
            <a:ext cx="3999900" cy="769800"/>
          </a:xfrm>
          <a:prstGeom prst="rect">
            <a:avLst/>
          </a:prstGeom>
        </p:spPr>
        <p:txBody>
          <a:bodyPr spcFirstLastPara="1" wrap="square" lIns="91425" tIns="91425" rIns="91425" bIns="91425" anchor="t" anchorCtr="0">
            <a:noAutofit/>
          </a:bodyPr>
          <a:lstStyle/>
          <a:p>
            <a:pPr marL="0" lvl="0" indent="0">
              <a:buNone/>
            </a:pPr>
            <a:r>
              <a:rPr lang="en" dirty="0"/>
              <a:t>In GIS format </a:t>
            </a:r>
            <a:r>
              <a:rPr lang="en" dirty="0" smtClean="0"/>
              <a:t>@ </a:t>
            </a:r>
            <a:r>
              <a:rPr lang="en-US" dirty="0" smtClean="0">
                <a:solidFill>
                  <a:srgbClr val="FF0000"/>
                </a:solidFill>
              </a:rPr>
              <a:t>https</a:t>
            </a:r>
            <a:r>
              <a:rPr lang="en-US" dirty="0">
                <a:solidFill>
                  <a:srgbClr val="FF0000"/>
                </a:solidFill>
              </a:rPr>
              <a:t>://idpgis.ncep.noaa.gov/arcgis/rest/services/NWS_Forecasts_Guidance_Warnings</a:t>
            </a:r>
            <a:r>
              <a:rPr lang="en-US" dirty="0"/>
              <a:t> </a:t>
            </a:r>
          </a:p>
          <a:p>
            <a:pPr marL="0" lvl="0" indent="0" algn="l" rtl="0">
              <a:spcBef>
                <a:spcPts val="0"/>
              </a:spcBef>
              <a:spcAft>
                <a:spcPts val="0"/>
              </a:spcAft>
              <a:buNone/>
            </a:pPr>
            <a:endParaRPr dirty="0"/>
          </a:p>
        </p:txBody>
      </p:sp>
      <p:pic>
        <p:nvPicPr>
          <p:cNvPr id="397" name="Google Shape;397;p75"/>
          <p:cNvPicPr preferRelativeResize="0"/>
          <p:nvPr/>
        </p:nvPicPr>
        <p:blipFill rotWithShape="1">
          <a:blip r:embed="rId3">
            <a:alphaModFix/>
          </a:blip>
          <a:srcRect t="9796" r="57488"/>
          <a:stretch/>
        </p:blipFill>
        <p:spPr>
          <a:xfrm>
            <a:off x="389275" y="1744650"/>
            <a:ext cx="3844777" cy="3265176"/>
          </a:xfrm>
          <a:prstGeom prst="rect">
            <a:avLst/>
          </a:prstGeom>
          <a:noFill/>
          <a:ln>
            <a:noFill/>
          </a:ln>
        </p:spPr>
      </p:pic>
      <p:sp>
        <p:nvSpPr>
          <p:cNvPr id="398" name="Google Shape;398;p75"/>
          <p:cNvSpPr txBox="1"/>
          <p:nvPr/>
        </p:nvSpPr>
        <p:spPr>
          <a:xfrm>
            <a:off x="4857750" y="3975058"/>
            <a:ext cx="4087200" cy="890100"/>
          </a:xfrm>
          <a:prstGeom prst="rect">
            <a:avLst/>
          </a:prstGeom>
          <a:noFill/>
          <a:ln>
            <a:noFill/>
          </a:ln>
        </p:spPr>
        <p:txBody>
          <a:bodyPr spcFirstLastPara="1" wrap="square" lIns="91425" tIns="91425" rIns="91425" bIns="91425" anchor="t" anchorCtr="0">
            <a:noAutofit/>
          </a:bodyPr>
          <a:lstStyle/>
          <a:p>
            <a:pPr lvl="0"/>
            <a:r>
              <a:rPr lang="en" dirty="0"/>
              <a:t>Historical database available from the National Digital Guidance </a:t>
            </a:r>
            <a:r>
              <a:rPr lang="en" dirty="0" smtClean="0"/>
              <a:t>Database@</a:t>
            </a:r>
          </a:p>
          <a:p>
            <a:pPr lvl="0"/>
            <a:r>
              <a:rPr lang="en-US" dirty="0" smtClean="0">
                <a:solidFill>
                  <a:srgbClr val="FF0000"/>
                </a:solidFill>
              </a:rPr>
              <a:t>https</a:t>
            </a:r>
            <a:r>
              <a:rPr lang="en-US" dirty="0">
                <a:solidFill>
                  <a:srgbClr val="FF0000"/>
                </a:solidFill>
              </a:rPr>
              <a:t>://www.ncdc.noaa.gov/data-access/model-data/model-datasets/national-digital-guidance-database-ndgd</a:t>
            </a:r>
          </a:p>
          <a:p>
            <a:pPr marL="0" lvl="0" indent="0" algn="l" rtl="0">
              <a:spcBef>
                <a:spcPts val="0"/>
              </a:spcBef>
              <a:spcAft>
                <a:spcPts val="0"/>
              </a:spcAft>
              <a:buNone/>
            </a:pPr>
            <a:endParaRPr dirty="0">
              <a:solidFill>
                <a:srgbClr val="FF0000"/>
              </a:solidFill>
            </a:endParaRPr>
          </a:p>
        </p:txBody>
      </p:sp>
      <p:pic>
        <p:nvPicPr>
          <p:cNvPr id="399" name="Google Shape;399;p75"/>
          <p:cNvPicPr preferRelativeResize="0"/>
          <p:nvPr/>
        </p:nvPicPr>
        <p:blipFill rotWithShape="1">
          <a:blip r:embed="rId4">
            <a:alphaModFix/>
          </a:blip>
          <a:srcRect l="17426" t="17360" r="6038" b="5101"/>
          <a:stretch/>
        </p:blipFill>
        <p:spPr>
          <a:xfrm>
            <a:off x="4906550" y="1654250"/>
            <a:ext cx="3741931" cy="2279088"/>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76"/>
          <p:cNvSpPr txBox="1">
            <a:spLocks noGrp="1"/>
          </p:cNvSpPr>
          <p:nvPr>
            <p:ph type="title"/>
          </p:nvPr>
        </p:nvSpPr>
        <p:spPr>
          <a:xfrm>
            <a:off x="619949" y="163142"/>
            <a:ext cx="7631400" cy="989331"/>
          </a:xfrm>
          <a:prstGeom prst="rect">
            <a:avLst/>
          </a:prstGeom>
          <a:noFill/>
          <a:ln>
            <a:noFill/>
          </a:ln>
        </p:spPr>
        <p:txBody>
          <a:bodyPr spcFirstLastPara="1" wrap="square" lIns="91425" tIns="91425" rIns="91425" bIns="91425" anchor="t" anchorCtr="0">
            <a:noAutofit/>
          </a:bodyPr>
          <a:lstStyle/>
          <a:p>
            <a:pPr lvl="0" algn="ctr"/>
            <a:r>
              <a:rPr lang="en-US" dirty="0"/>
              <a:t>Operational centers Forecast performance analysis</a:t>
            </a:r>
            <a:endParaRPr dirty="0"/>
          </a:p>
        </p:txBody>
      </p:sp>
      <p:sp>
        <p:nvSpPr>
          <p:cNvPr id="405" name="Google Shape;405;p76"/>
          <p:cNvSpPr txBox="1">
            <a:spLocks noGrp="1"/>
          </p:cNvSpPr>
          <p:nvPr>
            <p:ph type="body" idx="1"/>
          </p:nvPr>
        </p:nvSpPr>
        <p:spPr>
          <a:xfrm>
            <a:off x="311699" y="1152474"/>
            <a:ext cx="8247900" cy="28419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chemeClr val="dk2"/>
              </a:buClr>
              <a:buSzPts val="1400"/>
              <a:buFont typeface="Arial"/>
              <a:buChar char="●"/>
            </a:pPr>
            <a:r>
              <a:rPr lang="en" dirty="0"/>
              <a:t>NAQFC/CMAQ has the best performance based on several metrics against other operational centers models, ECCC (Regional AQ Deterministic Prediction system) Canada and ECMWF (CAMS-IFS)</a:t>
            </a:r>
            <a:endParaRPr dirty="0"/>
          </a:p>
          <a:p>
            <a:pPr marL="457200" marR="0" lvl="0" indent="-317500" algn="l" rtl="0">
              <a:lnSpc>
                <a:spcPct val="115000"/>
              </a:lnSpc>
              <a:spcBef>
                <a:spcPts val="0"/>
              </a:spcBef>
              <a:spcAft>
                <a:spcPts val="0"/>
              </a:spcAft>
              <a:buClr>
                <a:schemeClr val="dk2"/>
              </a:buClr>
              <a:buSzPts val="1400"/>
              <a:buFont typeface="Arial"/>
              <a:buChar char="●"/>
            </a:pPr>
            <a:r>
              <a:rPr lang="en" dirty="0"/>
              <a:t>NAQFC/CMAQ has best overall Factor of 2 fraction (FAC2) scores for O3 and PM2.5. </a:t>
            </a:r>
            <a:endParaRPr dirty="0"/>
          </a:p>
          <a:p>
            <a:pPr marL="457200" marR="0" lvl="0" indent="-317500" algn="l" rtl="0">
              <a:lnSpc>
                <a:spcPct val="115000"/>
              </a:lnSpc>
              <a:spcBef>
                <a:spcPts val="0"/>
              </a:spcBef>
              <a:spcAft>
                <a:spcPts val="0"/>
              </a:spcAft>
              <a:buClr>
                <a:schemeClr val="dk2"/>
              </a:buClr>
              <a:buSzPts val="1400"/>
              <a:buFont typeface="Arial"/>
              <a:buChar char="●"/>
            </a:pPr>
            <a:r>
              <a:rPr lang="en" dirty="0"/>
              <a:t>For ozone in the summertime, NAQFC/CMAQ has the best correlations.</a:t>
            </a:r>
            <a:endParaRPr dirty="0"/>
          </a:p>
          <a:p>
            <a:pPr marL="457200" marR="0" lvl="0" indent="-317500" algn="l" rtl="0">
              <a:lnSpc>
                <a:spcPct val="115000"/>
              </a:lnSpc>
              <a:spcBef>
                <a:spcPts val="0"/>
              </a:spcBef>
              <a:spcAft>
                <a:spcPts val="0"/>
              </a:spcAft>
              <a:buClr>
                <a:schemeClr val="dk2"/>
              </a:buClr>
              <a:buSzPts val="1400"/>
              <a:buFont typeface="Arial"/>
              <a:buChar char="●"/>
            </a:pPr>
            <a:r>
              <a:rPr lang="en" dirty="0"/>
              <a:t>NAQFC/CMAQ has best (closest to 0) Mean Fractional Bias for daily max O3 and PM2.5</a:t>
            </a:r>
            <a:endParaRPr dirty="0"/>
          </a:p>
          <a:p>
            <a:pPr marL="457200" marR="0" lvl="0" indent="-317500" algn="l" rtl="0">
              <a:lnSpc>
                <a:spcPct val="115000"/>
              </a:lnSpc>
              <a:spcBef>
                <a:spcPts val="0"/>
              </a:spcBef>
              <a:spcAft>
                <a:spcPts val="0"/>
              </a:spcAft>
              <a:buClr>
                <a:schemeClr val="dk2"/>
              </a:buClr>
              <a:buSzPts val="1400"/>
              <a:buFont typeface="Arial"/>
              <a:buChar char="●"/>
            </a:pPr>
            <a:r>
              <a:rPr lang="en" dirty="0"/>
              <a:t>NAQFC/CMAQ has best overall performance (AQPI) for summertime daily max O3</a:t>
            </a:r>
            <a:endParaRPr dirty="0"/>
          </a:p>
          <a:p>
            <a:pPr marL="457200" marR="0" lvl="0" indent="-317500" algn="l" rtl="0">
              <a:lnSpc>
                <a:spcPct val="115000"/>
              </a:lnSpc>
              <a:spcBef>
                <a:spcPts val="0"/>
              </a:spcBef>
              <a:spcAft>
                <a:spcPts val="0"/>
              </a:spcAft>
              <a:buClr>
                <a:schemeClr val="dk2"/>
              </a:buClr>
              <a:buSzPts val="1400"/>
              <a:buFont typeface="Arial"/>
              <a:buChar char="●"/>
            </a:pPr>
            <a:r>
              <a:rPr lang="en" dirty="0"/>
              <a:t>NAQFC/CMAQ has best overall performance (AQPI) for daily max </a:t>
            </a:r>
            <a:r>
              <a:rPr lang="en" dirty="0" smtClean="0"/>
              <a:t>PM2.5</a:t>
            </a:r>
          </a:p>
          <a:p>
            <a:pPr lvl="0"/>
            <a:r>
              <a:rPr lang="en-US" dirty="0"/>
              <a:t>All comparison statistics based on </a:t>
            </a:r>
            <a:r>
              <a:rPr lang="en-US" dirty="0" smtClean="0"/>
              <a:t>CMAQ raw output</a:t>
            </a:r>
            <a:endParaRP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77"/>
          <p:cNvSpPr txBox="1"/>
          <p:nvPr/>
        </p:nvSpPr>
        <p:spPr>
          <a:xfrm>
            <a:off x="1170001" y="77220"/>
            <a:ext cx="6810000" cy="5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575" b="1" i="0" u="none" strike="noStrike" cap="none" dirty="0">
                <a:solidFill>
                  <a:srgbClr val="006600"/>
                </a:solidFill>
                <a:latin typeface="Arial"/>
                <a:ea typeface="Arial"/>
                <a:cs typeface="Arial"/>
                <a:sym typeface="Arial"/>
              </a:rPr>
              <a:t>Time Series of </a:t>
            </a:r>
            <a:r>
              <a:rPr lang="en" sz="1575" b="1" i="0" u="none" strike="noStrike" cap="none" dirty="0" smtClean="0">
                <a:solidFill>
                  <a:srgbClr val="006600"/>
                </a:solidFill>
                <a:latin typeface="Arial"/>
                <a:ea typeface="Arial"/>
                <a:cs typeface="Arial"/>
                <a:sym typeface="Arial"/>
              </a:rPr>
              <a:t>O</a:t>
            </a:r>
            <a:r>
              <a:rPr lang="en" sz="1575" b="1" i="0" u="none" strike="noStrike" cap="none" baseline="-25000" dirty="0" smtClean="0">
                <a:solidFill>
                  <a:srgbClr val="006600"/>
                </a:solidFill>
                <a:latin typeface="Arial"/>
                <a:ea typeface="Arial"/>
                <a:cs typeface="Arial"/>
                <a:sym typeface="Arial"/>
              </a:rPr>
              <a:t>3</a:t>
            </a:r>
            <a:r>
              <a:rPr lang="en" sz="1575" b="1" i="0" u="none" strike="noStrike" cap="none" dirty="0" smtClean="0">
                <a:solidFill>
                  <a:srgbClr val="006600"/>
                </a:solidFill>
                <a:latin typeface="Arial"/>
                <a:ea typeface="Arial"/>
                <a:cs typeface="Arial"/>
                <a:sym typeface="Arial"/>
              </a:rPr>
              <a:t>and </a:t>
            </a:r>
            <a:r>
              <a:rPr lang="en" sz="1575" b="1" i="0" u="none" strike="noStrike" cap="none" dirty="0">
                <a:solidFill>
                  <a:srgbClr val="006600"/>
                </a:solidFill>
                <a:latin typeface="Arial"/>
                <a:ea typeface="Arial"/>
                <a:cs typeface="Arial"/>
                <a:sym typeface="Arial"/>
              </a:rPr>
              <a:t>PM</a:t>
            </a:r>
            <a:r>
              <a:rPr lang="en" sz="1575" b="1" i="0" u="none" strike="noStrike" cap="none" baseline="-25000" dirty="0">
                <a:solidFill>
                  <a:srgbClr val="006600"/>
                </a:solidFill>
                <a:latin typeface="Arial"/>
                <a:ea typeface="Arial"/>
                <a:cs typeface="Arial"/>
                <a:sym typeface="Arial"/>
              </a:rPr>
              <a:t>2.5</a:t>
            </a:r>
            <a:r>
              <a:rPr lang="en" sz="1575" b="1" i="0" u="none" strike="noStrike" cap="none" dirty="0">
                <a:solidFill>
                  <a:srgbClr val="006600"/>
                </a:solidFill>
                <a:latin typeface="Arial"/>
                <a:ea typeface="Arial"/>
                <a:cs typeface="Arial"/>
                <a:sym typeface="Arial"/>
              </a:rPr>
              <a:t> Mean Monthly Values for Factor-of-2 and Correlation: 2017/01–2019/07, Continental Domain </a:t>
            </a:r>
            <a:endParaRPr dirty="0"/>
          </a:p>
        </p:txBody>
      </p:sp>
      <p:sp>
        <p:nvSpPr>
          <p:cNvPr id="415" name="Google Shape;415;p77"/>
          <p:cNvSpPr txBox="1"/>
          <p:nvPr/>
        </p:nvSpPr>
        <p:spPr>
          <a:xfrm>
            <a:off x="6961359" y="2272538"/>
            <a:ext cx="1039500" cy="230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1" u="none" strike="noStrike" cap="none">
              <a:solidFill>
                <a:srgbClr val="000000"/>
              </a:solidFill>
              <a:latin typeface="Arial"/>
              <a:ea typeface="Arial"/>
              <a:cs typeface="Arial"/>
              <a:sym typeface="Arial"/>
            </a:endParaRPr>
          </a:p>
        </p:txBody>
      </p:sp>
      <p:sp>
        <p:nvSpPr>
          <p:cNvPr id="418" name="Google Shape;418;p77"/>
          <p:cNvSpPr txBox="1"/>
          <p:nvPr/>
        </p:nvSpPr>
        <p:spPr>
          <a:xfrm>
            <a:off x="2168700" y="4874902"/>
            <a:ext cx="5400600" cy="253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0" i="1" u="none" strike="noStrike" cap="none" dirty="0">
                <a:solidFill>
                  <a:srgbClr val="000000"/>
                </a:solidFill>
                <a:latin typeface="Arial"/>
                <a:ea typeface="Arial"/>
                <a:cs typeface="Arial"/>
                <a:sym typeface="Arial"/>
              </a:rPr>
              <a:t>Statistics are calculated using </a:t>
            </a:r>
            <a:r>
              <a:rPr lang="en" sz="1050" b="1" i="1" u="none" strike="noStrike" cap="none" dirty="0">
                <a:solidFill>
                  <a:srgbClr val="000000"/>
                </a:solidFill>
                <a:latin typeface="Arial"/>
                <a:ea typeface="Arial"/>
                <a:cs typeface="Arial"/>
                <a:sym typeface="Arial"/>
              </a:rPr>
              <a:t>daily MAX </a:t>
            </a:r>
            <a:r>
              <a:rPr lang="en" sz="1050" b="0" i="1" u="none" strike="noStrike" cap="none" dirty="0">
                <a:solidFill>
                  <a:srgbClr val="000000"/>
                </a:solidFill>
                <a:latin typeface="Arial"/>
                <a:ea typeface="Arial"/>
                <a:cs typeface="Arial"/>
                <a:sym typeface="Arial"/>
              </a:rPr>
              <a:t>observed and forecasted concentrations</a:t>
            </a:r>
            <a:endParaRPr sz="1050" b="0" i="1" u="none" strike="noStrike" cap="none" dirty="0">
              <a:solidFill>
                <a:srgbClr val="000000"/>
              </a:solidFill>
              <a:latin typeface="Arial"/>
              <a:ea typeface="Arial"/>
              <a:cs typeface="Arial"/>
              <a:sym typeface="Arial"/>
            </a:endParaRPr>
          </a:p>
        </p:txBody>
      </p:sp>
      <p:sp>
        <p:nvSpPr>
          <p:cNvPr id="422" name="Google Shape;422;p77"/>
          <p:cNvSpPr txBox="1"/>
          <p:nvPr/>
        </p:nvSpPr>
        <p:spPr>
          <a:xfrm>
            <a:off x="3092882" y="602763"/>
            <a:ext cx="701999" cy="30000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350" b="1" i="0" u="none" strike="noStrike" cap="none" dirty="0">
                <a:solidFill>
                  <a:srgbClr val="000000"/>
                </a:solidFill>
                <a:latin typeface="Arial"/>
                <a:ea typeface="Arial"/>
                <a:cs typeface="Arial"/>
                <a:sym typeface="Arial"/>
              </a:rPr>
              <a:t>FAC2</a:t>
            </a:r>
            <a:endParaRPr sz="1350" b="1" i="0" u="none" strike="noStrike" cap="none" dirty="0">
              <a:solidFill>
                <a:srgbClr val="000000"/>
              </a:solidFill>
              <a:latin typeface="Arial"/>
              <a:ea typeface="Arial"/>
              <a:cs typeface="Arial"/>
              <a:sym typeface="Arial"/>
            </a:endParaRPr>
          </a:p>
        </p:txBody>
      </p:sp>
      <p:grpSp>
        <p:nvGrpSpPr>
          <p:cNvPr id="2" name="Group 1"/>
          <p:cNvGrpSpPr/>
          <p:nvPr/>
        </p:nvGrpSpPr>
        <p:grpSpPr>
          <a:xfrm>
            <a:off x="1176251" y="922641"/>
            <a:ext cx="6824608" cy="1833809"/>
            <a:chOff x="1176251" y="810000"/>
            <a:chExt cx="6824608" cy="1350000"/>
          </a:xfrm>
        </p:grpSpPr>
        <p:sp>
          <p:nvSpPr>
            <p:cNvPr id="412" name="Google Shape;412;p77"/>
            <p:cNvSpPr txBox="1"/>
            <p:nvPr/>
          </p:nvSpPr>
          <p:spPr>
            <a:xfrm>
              <a:off x="1176251" y="993800"/>
              <a:ext cx="539905" cy="461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1" i="0" u="none" strike="noStrike" cap="none">
                  <a:solidFill>
                    <a:srgbClr val="000000"/>
                  </a:solidFill>
                  <a:latin typeface="Arial"/>
                  <a:ea typeface="Arial"/>
                  <a:cs typeface="Arial"/>
                  <a:sym typeface="Arial"/>
                </a:rPr>
                <a:t>O</a:t>
              </a:r>
              <a:r>
                <a:rPr lang="en" sz="1800" b="1" i="0" u="none" strike="noStrike" cap="none" baseline="-25000">
                  <a:solidFill>
                    <a:srgbClr val="000000"/>
                  </a:solidFill>
                  <a:latin typeface="Arial"/>
                  <a:ea typeface="Arial"/>
                  <a:cs typeface="Arial"/>
                  <a:sym typeface="Arial"/>
                </a:rPr>
                <a:t>3</a:t>
              </a:r>
              <a:endParaRPr/>
            </a:p>
          </p:txBody>
        </p:sp>
        <p:sp>
          <p:nvSpPr>
            <p:cNvPr id="414" name="Google Shape;414;p77"/>
            <p:cNvSpPr txBox="1"/>
            <p:nvPr/>
          </p:nvSpPr>
          <p:spPr>
            <a:xfrm>
              <a:off x="6961359" y="1030400"/>
              <a:ext cx="1039500" cy="230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419" name="Google Shape;419;p77"/>
            <p:cNvPicPr preferRelativeResize="0"/>
            <p:nvPr/>
          </p:nvPicPr>
          <p:blipFill rotWithShape="1">
            <a:blip r:embed="rId3">
              <a:alphaModFix/>
            </a:blip>
            <a:srcRect/>
            <a:stretch/>
          </p:blipFill>
          <p:spPr>
            <a:xfrm>
              <a:off x="1845000" y="810000"/>
              <a:ext cx="3105000" cy="1350000"/>
            </a:xfrm>
            <a:prstGeom prst="rect">
              <a:avLst/>
            </a:prstGeom>
            <a:noFill/>
            <a:ln>
              <a:noFill/>
            </a:ln>
          </p:spPr>
        </p:pic>
        <p:pic>
          <p:nvPicPr>
            <p:cNvPr id="424" name="Google Shape;424;p77"/>
            <p:cNvPicPr preferRelativeResize="0"/>
            <p:nvPr/>
          </p:nvPicPr>
          <p:blipFill rotWithShape="1">
            <a:blip r:embed="rId4">
              <a:alphaModFix/>
            </a:blip>
            <a:srcRect/>
            <a:stretch/>
          </p:blipFill>
          <p:spPr>
            <a:xfrm>
              <a:off x="1195382" y="1400999"/>
              <a:ext cx="702000" cy="445618"/>
            </a:xfrm>
            <a:prstGeom prst="rect">
              <a:avLst/>
            </a:prstGeom>
            <a:noFill/>
            <a:ln>
              <a:noFill/>
            </a:ln>
          </p:spPr>
        </p:pic>
        <p:pic>
          <p:nvPicPr>
            <p:cNvPr id="427" name="Google Shape;427;p77"/>
            <p:cNvPicPr preferRelativeResize="0"/>
            <p:nvPr/>
          </p:nvPicPr>
          <p:blipFill rotWithShape="1">
            <a:blip r:embed="rId5">
              <a:alphaModFix/>
            </a:blip>
            <a:srcRect/>
            <a:stretch/>
          </p:blipFill>
          <p:spPr>
            <a:xfrm>
              <a:off x="4869000" y="810000"/>
              <a:ext cx="3105000" cy="1350000"/>
            </a:xfrm>
            <a:prstGeom prst="rect">
              <a:avLst/>
            </a:prstGeom>
            <a:noFill/>
            <a:ln>
              <a:noFill/>
            </a:ln>
          </p:spPr>
        </p:pic>
      </p:grpSp>
      <p:sp>
        <p:nvSpPr>
          <p:cNvPr id="430" name="Google Shape;430;p77"/>
          <p:cNvSpPr txBox="1"/>
          <p:nvPr/>
        </p:nvSpPr>
        <p:spPr>
          <a:xfrm>
            <a:off x="6246000" y="628618"/>
            <a:ext cx="324000" cy="32310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500" b="1" i="0" u="none" strike="noStrike" cap="none">
                <a:solidFill>
                  <a:srgbClr val="000000"/>
                </a:solidFill>
                <a:latin typeface="Arial"/>
                <a:ea typeface="Arial"/>
                <a:cs typeface="Arial"/>
                <a:sym typeface="Arial"/>
              </a:rPr>
              <a:t>R</a:t>
            </a:r>
            <a:endParaRPr sz="1500" b="1" i="0" u="none" strike="noStrike" cap="none">
              <a:solidFill>
                <a:srgbClr val="000000"/>
              </a:solidFill>
              <a:latin typeface="Arial"/>
              <a:ea typeface="Arial"/>
              <a:cs typeface="Arial"/>
              <a:sym typeface="Arial"/>
            </a:endParaRPr>
          </a:p>
        </p:txBody>
      </p:sp>
      <p:grpSp>
        <p:nvGrpSpPr>
          <p:cNvPr id="4" name="Group 3"/>
          <p:cNvGrpSpPr/>
          <p:nvPr/>
        </p:nvGrpSpPr>
        <p:grpSpPr>
          <a:xfrm>
            <a:off x="1195382" y="2966624"/>
            <a:ext cx="6819685" cy="1737898"/>
            <a:chOff x="1195382" y="2966624"/>
            <a:chExt cx="6819685" cy="1737898"/>
          </a:xfrm>
        </p:grpSpPr>
        <p:sp>
          <p:nvSpPr>
            <p:cNvPr id="416" name="Google Shape;416;p77"/>
            <p:cNvSpPr txBox="1"/>
            <p:nvPr/>
          </p:nvSpPr>
          <p:spPr>
            <a:xfrm>
              <a:off x="6975567" y="2966624"/>
              <a:ext cx="1039500" cy="28098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421" name="Google Shape;421;p77"/>
            <p:cNvPicPr preferRelativeResize="0"/>
            <p:nvPr/>
          </p:nvPicPr>
          <p:blipFill rotWithShape="1">
            <a:blip r:embed="rId6">
              <a:alphaModFix/>
            </a:blip>
            <a:srcRect/>
            <a:stretch/>
          </p:blipFill>
          <p:spPr>
            <a:xfrm>
              <a:off x="1853524" y="3060285"/>
              <a:ext cx="3105000" cy="1644237"/>
            </a:xfrm>
            <a:prstGeom prst="rect">
              <a:avLst/>
            </a:prstGeom>
            <a:noFill/>
            <a:ln>
              <a:noFill/>
            </a:ln>
          </p:spPr>
        </p:pic>
        <p:sp>
          <p:nvSpPr>
            <p:cNvPr id="423" name="Google Shape;423;p77"/>
            <p:cNvSpPr txBox="1"/>
            <p:nvPr/>
          </p:nvSpPr>
          <p:spPr>
            <a:xfrm>
              <a:off x="1195382" y="3138270"/>
              <a:ext cx="793141" cy="56232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1" i="0" u="none" strike="noStrike" cap="none" dirty="0">
                  <a:solidFill>
                    <a:srgbClr val="000000"/>
                  </a:solidFill>
                  <a:latin typeface="Arial"/>
                  <a:ea typeface="Arial"/>
                  <a:cs typeface="Arial"/>
                  <a:sym typeface="Arial"/>
                </a:rPr>
                <a:t>PM</a:t>
              </a:r>
              <a:r>
                <a:rPr lang="en" sz="1800" b="1" i="0" u="none" strike="noStrike" cap="none" baseline="-25000" dirty="0">
                  <a:solidFill>
                    <a:srgbClr val="000000"/>
                  </a:solidFill>
                  <a:latin typeface="Arial"/>
                  <a:ea typeface="Arial"/>
                  <a:cs typeface="Arial"/>
                  <a:sym typeface="Arial"/>
                </a:rPr>
                <a:t>2.5</a:t>
              </a:r>
              <a:endParaRPr dirty="0"/>
            </a:p>
          </p:txBody>
        </p:sp>
        <p:pic>
          <p:nvPicPr>
            <p:cNvPr id="426" name="Google Shape;426;p77"/>
            <p:cNvPicPr preferRelativeResize="0"/>
            <p:nvPr/>
          </p:nvPicPr>
          <p:blipFill rotWithShape="1">
            <a:blip r:embed="rId7">
              <a:alphaModFix/>
            </a:blip>
            <a:srcRect/>
            <a:stretch/>
          </p:blipFill>
          <p:spPr>
            <a:xfrm>
              <a:off x="1205524" y="3652210"/>
              <a:ext cx="783000" cy="773438"/>
            </a:xfrm>
            <a:prstGeom prst="rect">
              <a:avLst/>
            </a:prstGeom>
            <a:noFill/>
            <a:ln>
              <a:noFill/>
            </a:ln>
          </p:spPr>
        </p:pic>
        <p:pic>
          <p:nvPicPr>
            <p:cNvPr id="429" name="Google Shape;429;p77"/>
            <p:cNvPicPr preferRelativeResize="0"/>
            <p:nvPr/>
          </p:nvPicPr>
          <p:blipFill rotWithShape="1">
            <a:blip r:embed="rId8">
              <a:alphaModFix/>
            </a:blip>
            <a:srcRect/>
            <a:stretch/>
          </p:blipFill>
          <p:spPr>
            <a:xfrm>
              <a:off x="4877524" y="3060285"/>
              <a:ext cx="3105000" cy="1644237"/>
            </a:xfrm>
            <a:prstGeom prst="rect">
              <a:avLst/>
            </a:prstGeom>
            <a:noFill/>
            <a:ln>
              <a:noFill/>
            </a:ln>
          </p:spPr>
        </p:pic>
      </p:grpSp>
      <p:sp>
        <p:nvSpPr>
          <p:cNvPr id="432" name="Google Shape;432;p77"/>
          <p:cNvSpPr txBox="1"/>
          <p:nvPr/>
        </p:nvSpPr>
        <p:spPr>
          <a:xfrm>
            <a:off x="-39314" y="4881890"/>
            <a:ext cx="14232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100" b="0" i="0" u="none" strike="noStrike" cap="none">
                <a:solidFill>
                  <a:srgbClr val="FF0000"/>
                </a:solidFill>
                <a:latin typeface="Arial"/>
                <a:ea typeface="Arial"/>
                <a:cs typeface="Arial"/>
                <a:sym typeface="Arial"/>
              </a:rPr>
              <a:t>Moran, et al</a:t>
            </a:r>
            <a:endParaRPr sz="1100" b="0" i="0" u="none" strike="noStrike" cap="none">
              <a:solidFill>
                <a:srgbClr val="FF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74"/>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Operational updates implemented last December</a:t>
            </a:r>
            <a:endParaRPr/>
          </a:p>
        </p:txBody>
      </p:sp>
      <p:sp>
        <p:nvSpPr>
          <p:cNvPr id="389" name="Google Shape;389;p74"/>
          <p:cNvSpPr txBox="1">
            <a:spLocks noGrp="1"/>
          </p:cNvSpPr>
          <p:nvPr>
            <p:ph type="body" idx="1"/>
          </p:nvPr>
        </p:nvSpPr>
        <p:spPr>
          <a:xfrm>
            <a:off x="311700" y="758350"/>
            <a:ext cx="8477400" cy="417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rPr>
              <a:t>Updated fine particulate matter (PM2.5) bias correction system to use:</a:t>
            </a:r>
            <a:endParaRPr b="1">
              <a:solidFill>
                <a:srgbClr val="000000"/>
              </a:solidFill>
            </a:endParaRPr>
          </a:p>
          <a:p>
            <a:pPr marL="457200" lvl="0" indent="-304800" algn="l" rtl="0">
              <a:spcBef>
                <a:spcPts val="0"/>
              </a:spcBef>
              <a:spcAft>
                <a:spcPts val="0"/>
              </a:spcAft>
              <a:buClr>
                <a:srgbClr val="000000"/>
              </a:buClr>
              <a:buSzPts val="1200"/>
              <a:buChar char="●"/>
            </a:pPr>
            <a:r>
              <a:rPr lang="en" sz="1200">
                <a:solidFill>
                  <a:srgbClr val="000000"/>
                </a:solidFill>
              </a:rPr>
              <a:t>Consistent model predictions for training of the unified KFAN bias correction system</a:t>
            </a:r>
            <a:endParaRPr sz="1200">
              <a:solidFill>
                <a:srgbClr val="000000"/>
              </a:solidFill>
            </a:endParaRPr>
          </a:p>
          <a:p>
            <a:pPr marL="457200" lvl="0" indent="-304800" algn="l" rtl="0">
              <a:spcBef>
                <a:spcPts val="0"/>
              </a:spcBef>
              <a:spcAft>
                <a:spcPts val="0"/>
              </a:spcAft>
              <a:buClr>
                <a:srgbClr val="000000"/>
              </a:buClr>
              <a:buSzPts val="1200"/>
              <a:buChar char="●"/>
            </a:pPr>
            <a:r>
              <a:rPr lang="en" sz="1200">
                <a:solidFill>
                  <a:srgbClr val="000000"/>
                </a:solidFill>
              </a:rPr>
              <a:t>Increased number of observation sites for model bias correction to over 900 monitors</a:t>
            </a:r>
            <a:endParaRPr sz="1200">
              <a:solidFill>
                <a:srgbClr val="000000"/>
              </a:solidFill>
            </a:endParaRPr>
          </a:p>
          <a:p>
            <a:pPr marL="457200" lvl="0" indent="-304800" algn="l" rtl="0">
              <a:spcBef>
                <a:spcPts val="0"/>
              </a:spcBef>
              <a:spcAft>
                <a:spcPts val="0"/>
              </a:spcAft>
              <a:buClr>
                <a:srgbClr val="000000"/>
              </a:buClr>
              <a:buSzPts val="1200"/>
              <a:buChar char="●"/>
            </a:pPr>
            <a:r>
              <a:rPr lang="en" sz="1200">
                <a:solidFill>
                  <a:srgbClr val="000000"/>
                </a:solidFill>
              </a:rPr>
              <a:t>Improvements to forecast extreme events by adding the difference between the current raw model forecast and historical analogs’ mean to the KFAN bias-corrected predictions </a:t>
            </a:r>
            <a:endParaRPr sz="1200">
              <a:solidFill>
                <a:srgbClr val="000000"/>
              </a:solidFill>
            </a:endParaRPr>
          </a:p>
          <a:p>
            <a:pPr marL="0" lvl="0" indent="0" algn="l" rtl="0">
              <a:spcBef>
                <a:spcPts val="0"/>
              </a:spcBef>
              <a:spcAft>
                <a:spcPts val="0"/>
              </a:spcAft>
              <a:buNone/>
            </a:pPr>
            <a:r>
              <a:rPr lang="en" b="1">
                <a:solidFill>
                  <a:srgbClr val="000000"/>
                </a:solidFill>
              </a:rPr>
              <a:t>New ozone bias correction with the same unified codes and configuration</a:t>
            </a:r>
            <a:endParaRPr b="1">
              <a:solidFill>
                <a:srgbClr val="000000"/>
              </a:solidFill>
            </a:endParaRPr>
          </a:p>
          <a:p>
            <a:pPr marL="457200" lvl="0" indent="-317500" algn="l" rtl="0">
              <a:spcBef>
                <a:spcPts val="0"/>
              </a:spcBef>
              <a:spcAft>
                <a:spcPts val="0"/>
              </a:spcAft>
              <a:buClr>
                <a:srgbClr val="000000"/>
              </a:buClr>
              <a:buSzPts val="1400"/>
              <a:buChar char="●"/>
            </a:pPr>
            <a:r>
              <a:rPr lang="en" sz="1200">
                <a:solidFill>
                  <a:srgbClr val="000000"/>
                </a:solidFill>
              </a:rPr>
              <a:t>Uses ozone, wind direction, wind speed, temperature, solar radiation, NOx, NOy and PBL height as parameters to identify analogs</a:t>
            </a:r>
            <a:r>
              <a:rPr lang="en">
                <a:solidFill>
                  <a:srgbClr val="000000"/>
                </a:solidFill>
              </a:rPr>
              <a:t> </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airquality.weather.gov display bias corrected ozone instead of raw ozone</a:t>
            </a:r>
            <a:endParaRPr>
              <a:solidFill>
                <a:srgbClr val="000000"/>
              </a:solidFill>
            </a:endParaRPr>
          </a:p>
          <a:p>
            <a:pPr marL="0" lvl="0" indent="0" algn="l" rtl="0">
              <a:spcBef>
                <a:spcPts val="0"/>
              </a:spcBef>
              <a:spcAft>
                <a:spcPts val="0"/>
              </a:spcAft>
              <a:buNone/>
            </a:pPr>
            <a:r>
              <a:rPr lang="en" b="1">
                <a:solidFill>
                  <a:srgbClr val="000000"/>
                </a:solidFill>
              </a:rPr>
              <a:t>Updated anthropogenic emissions (NEI2014v2)</a:t>
            </a:r>
            <a:endParaRPr b="1">
              <a:solidFill>
                <a:srgbClr val="000000"/>
              </a:solidFill>
            </a:endParaRPr>
          </a:p>
          <a:p>
            <a:pPr marL="0" lvl="0" indent="0" algn="l" rtl="0">
              <a:spcBef>
                <a:spcPts val="0"/>
              </a:spcBef>
              <a:spcAft>
                <a:spcPts val="0"/>
              </a:spcAft>
              <a:buNone/>
            </a:pPr>
            <a:r>
              <a:rPr lang="en" b="1">
                <a:solidFill>
                  <a:srgbClr val="000000"/>
                </a:solidFill>
              </a:rPr>
              <a:t>Update Alaska and Hawaii domain CMAQ code to the same version used for CONUS:</a:t>
            </a:r>
            <a:endParaRPr b="1">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CB05 gas-phase and aero6 aerosol chemistry (155 species)</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Improved heterogeneous, aqueous, winter-time reactions</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Improved SOA and coarse mode PM</a:t>
            </a:r>
            <a:endParaRPr>
              <a:solidFill>
                <a:srgbClr val="000000"/>
              </a:solidFill>
            </a:endParaRPr>
          </a:p>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80"/>
          <p:cNvSpPr txBox="1">
            <a:spLocks noGrp="1"/>
          </p:cNvSpPr>
          <p:nvPr>
            <p:ph type="title"/>
          </p:nvPr>
        </p:nvSpPr>
        <p:spPr>
          <a:xfrm>
            <a:off x="641975" y="-12175"/>
            <a:ext cx="7649400" cy="107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Performance of Ozone predictions: </a:t>
            </a:r>
            <a:r>
              <a:rPr lang="en" sz="1800" dirty="0" smtClean="0"/>
              <a:t/>
            </a:r>
            <a:br>
              <a:rPr lang="en" sz="1800" dirty="0" smtClean="0"/>
            </a:br>
            <a:r>
              <a:rPr lang="en" sz="1800" dirty="0" smtClean="0"/>
              <a:t>Observed </a:t>
            </a:r>
            <a:r>
              <a:rPr lang="en" sz="1800" dirty="0"/>
              <a:t>Vs predicted 1 hr averaged Diurnal variability, August 2019</a:t>
            </a:r>
            <a:endParaRPr sz="1800" dirty="0"/>
          </a:p>
        </p:txBody>
      </p:sp>
      <p:pic>
        <p:nvPicPr>
          <p:cNvPr id="478" name="Google Shape;478;p80"/>
          <p:cNvPicPr preferRelativeResize="0"/>
          <p:nvPr/>
        </p:nvPicPr>
        <p:blipFill>
          <a:blip r:embed="rId3">
            <a:alphaModFix/>
          </a:blip>
          <a:stretch>
            <a:fillRect/>
          </a:stretch>
        </p:blipFill>
        <p:spPr>
          <a:xfrm>
            <a:off x="61875" y="1058525"/>
            <a:ext cx="4332369" cy="2939776"/>
          </a:xfrm>
          <a:prstGeom prst="rect">
            <a:avLst/>
          </a:prstGeom>
          <a:noFill/>
          <a:ln>
            <a:noFill/>
          </a:ln>
        </p:spPr>
      </p:pic>
      <p:pic>
        <p:nvPicPr>
          <p:cNvPr id="479" name="Google Shape;479;p80"/>
          <p:cNvPicPr preferRelativeResize="0"/>
          <p:nvPr/>
        </p:nvPicPr>
        <p:blipFill>
          <a:blip r:embed="rId4">
            <a:alphaModFix/>
          </a:blip>
          <a:stretch>
            <a:fillRect/>
          </a:stretch>
        </p:blipFill>
        <p:spPr>
          <a:xfrm>
            <a:off x="5187175" y="1058525"/>
            <a:ext cx="3804425" cy="2939776"/>
          </a:xfrm>
          <a:prstGeom prst="rect">
            <a:avLst/>
          </a:prstGeom>
          <a:noFill/>
          <a:ln>
            <a:noFill/>
          </a:ln>
        </p:spPr>
      </p:pic>
      <p:pic>
        <p:nvPicPr>
          <p:cNvPr id="480" name="Google Shape;480;p80"/>
          <p:cNvPicPr preferRelativeResize="0"/>
          <p:nvPr/>
        </p:nvPicPr>
        <p:blipFill>
          <a:blip r:embed="rId5">
            <a:alphaModFix/>
          </a:blip>
          <a:stretch>
            <a:fillRect/>
          </a:stretch>
        </p:blipFill>
        <p:spPr>
          <a:xfrm>
            <a:off x="1623272" y="4073350"/>
            <a:ext cx="1595175" cy="485775"/>
          </a:xfrm>
          <a:prstGeom prst="rect">
            <a:avLst/>
          </a:prstGeom>
          <a:noFill/>
          <a:ln>
            <a:noFill/>
          </a:ln>
        </p:spPr>
      </p:pic>
      <p:pic>
        <p:nvPicPr>
          <p:cNvPr id="481" name="Google Shape;481;p80"/>
          <p:cNvPicPr preferRelativeResize="0"/>
          <p:nvPr/>
        </p:nvPicPr>
        <p:blipFill>
          <a:blip r:embed="rId6">
            <a:alphaModFix/>
          </a:blip>
          <a:stretch>
            <a:fillRect/>
          </a:stretch>
        </p:blipFill>
        <p:spPr>
          <a:xfrm>
            <a:off x="6622650" y="4073350"/>
            <a:ext cx="1637600" cy="4953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oaa">
  <a:themeElements>
    <a:clrScheme name="">
      <a:dk1>
        <a:srgbClr val="000000"/>
      </a:dk1>
      <a:lt1>
        <a:srgbClr val="008080"/>
      </a:lt1>
      <a:dk2>
        <a:srgbClr val="000000"/>
      </a:dk2>
      <a:lt2>
        <a:srgbClr val="808080"/>
      </a:lt2>
      <a:accent1>
        <a:srgbClr val="00CC99"/>
      </a:accent1>
      <a:accent2>
        <a:srgbClr val="3333CC"/>
      </a:accent2>
      <a:accent3>
        <a:srgbClr val="AAC0C0"/>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oaa">
  <a:themeElements>
    <a:clrScheme name="">
      <a:dk1>
        <a:srgbClr val="000000"/>
      </a:dk1>
      <a:lt1>
        <a:srgbClr val="008080"/>
      </a:lt1>
      <a:dk2>
        <a:srgbClr val="000000"/>
      </a:dk2>
      <a:lt2>
        <a:srgbClr val="808080"/>
      </a:lt2>
      <a:accent1>
        <a:srgbClr val="00CC99"/>
      </a:accent1>
      <a:accent2>
        <a:srgbClr val="3333CC"/>
      </a:accent2>
      <a:accent3>
        <a:srgbClr val="AAC0C0"/>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6003</TotalTime>
  <Words>1575</Words>
  <Application>Microsoft Office PowerPoint</Application>
  <PresentationFormat>On-screen Show (16:9)</PresentationFormat>
  <Paragraphs>206</Paragraphs>
  <Slides>28</Slides>
  <Notes>28</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28</vt:i4>
      </vt:variant>
    </vt:vector>
  </HeadingPairs>
  <TitlesOfParts>
    <vt:vector size="37" baseType="lpstr">
      <vt:lpstr>Arial</vt:lpstr>
      <vt:lpstr>Times New Roman</vt:lpstr>
      <vt:lpstr>Calibri</vt:lpstr>
      <vt:lpstr>Simple Light</vt:lpstr>
      <vt:lpstr>Simple Light</vt:lpstr>
      <vt:lpstr>noaa</vt:lpstr>
      <vt:lpstr>Office Theme</vt:lpstr>
      <vt:lpstr>noaa</vt:lpstr>
      <vt:lpstr>1_Office Theme</vt:lpstr>
      <vt:lpstr>PowerPoint Presentation</vt:lpstr>
      <vt:lpstr>NAQFC related presentations</vt:lpstr>
      <vt:lpstr>NWS context</vt:lpstr>
      <vt:lpstr>National Air Quality Forecast Capability</vt:lpstr>
      <vt:lpstr>Our products are available @</vt:lpstr>
      <vt:lpstr>Operational centers Forecast performance analysis</vt:lpstr>
      <vt:lpstr>PowerPoint Presentation</vt:lpstr>
      <vt:lpstr>Operational updates implemented last December</vt:lpstr>
      <vt:lpstr>Performance of Ozone predictions:  Observed Vs predicted 1 hr averaged Diurnal variability, August 2019</vt:lpstr>
      <vt:lpstr>Performance of Ozone predictions:  Daily 8 hr max mean bias, August 2019</vt:lpstr>
      <vt:lpstr>Performance of PM predictions:  Observed Vs predicted 1 hr averaged Diurnal variability, August 2019 </vt:lpstr>
      <vt:lpstr>PowerPoint Presentation</vt:lpstr>
      <vt:lpstr>PowerPoint Presentation</vt:lpstr>
      <vt:lpstr>Transitioning to FV3GFS-CMAQ</vt:lpstr>
      <vt:lpstr>CMAQ Ozone driven by  FV3GFS 13 km</vt:lpstr>
      <vt:lpstr> 8 hr daily max Ozone  (day 1) August 2019 Monthly Average Bias</vt:lpstr>
      <vt:lpstr> 1 hr daily max PM2.5   August 2019 Monthly Average Bias</vt:lpstr>
      <vt:lpstr>Global Biomass Burning Emissions Product eXtended (GBBEPx)</vt:lpstr>
      <vt:lpstr>Case study GBBEPx Mean Fire Radiative Power</vt:lpstr>
      <vt:lpstr>CMAQ-AIRNOW PM2.5 Evaluation - Region 10 </vt:lpstr>
      <vt:lpstr>  NAM vs FV3 fire cases </vt:lpstr>
      <vt:lpstr>Probabilistic forecast</vt:lpstr>
      <vt:lpstr>PowerPoint Presentation</vt:lpstr>
      <vt:lpstr>Ozone &gt; 70 ppbv</vt:lpstr>
      <vt:lpstr>PowerPoint Presentation</vt:lpstr>
      <vt:lpstr>Summary </vt:lpstr>
      <vt:lpstr>Thank you for your attention  Questions?    Contact me @ jose.tirado-delgado@noaa.gov</vt:lpstr>
      <vt:lpstr>Acknowledgments:   AQF implementation team members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NOAA’s National Air Quality Forecast Capability</dc:title>
  <dc:creator>Jose Tirado-Delgado</dc:creator>
  <cp:lastModifiedBy>Jose Tirado-Delgado</cp:lastModifiedBy>
  <cp:revision>37</cp:revision>
  <cp:lastPrinted>2019-10-17T20:12:10Z</cp:lastPrinted>
  <dcterms:modified xsi:type="dcterms:W3CDTF">2019-10-21T05:22:16Z</dcterms:modified>
</cp:coreProperties>
</file>