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6" r:id="rId3"/>
    <p:sldId id="258" r:id="rId4"/>
    <p:sldId id="262" r:id="rId5"/>
    <p:sldId id="263" r:id="rId6"/>
    <p:sldId id="264" r:id="rId7"/>
    <p:sldId id="265" r:id="rId8"/>
    <p:sldId id="266" r:id="rId9"/>
    <p:sldId id="267" r:id="rId10"/>
    <p:sldId id="274" r:id="rId11"/>
    <p:sldId id="275" r:id="rId12"/>
    <p:sldId id="268" r:id="rId13"/>
    <p:sldId id="269" r:id="rId14"/>
    <p:sldId id="273" r:id="rId15"/>
    <p:sldId id="272" r:id="rId16"/>
    <p:sldId id="271" r:id="rId17"/>
    <p:sldId id="276" r:id="rId18"/>
    <p:sldId id="280" r:id="rId19"/>
    <p:sldId id="277" r:id="rId20"/>
    <p:sldId id="278" r:id="rId21"/>
    <p:sldId id="279"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76" d="100"/>
          <a:sy n="76" d="100"/>
        </p:scale>
        <p:origin x="114"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FB9C9-5E9F-488C-B889-833B11451CEA}" type="datetimeFigureOut">
              <a:rPr lang="en-US" smtClean="0"/>
              <a:t>10/18/2019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92EB7-99B6-4F87-BFF8-4CE5809122D8}" type="slidenum">
              <a:rPr lang="en-US" smtClean="0"/>
              <a:t>‹#›</a:t>
            </a:fld>
            <a:endParaRPr lang="en-US"/>
          </a:p>
        </p:txBody>
      </p:sp>
    </p:spTree>
    <p:extLst>
      <p:ext uri="{BB962C8B-B14F-4D97-AF65-F5344CB8AC3E}">
        <p14:creationId xmlns:p14="http://schemas.microsoft.com/office/powerpoint/2010/main" val="233696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3600">
                <a:solidFill>
                  <a:schemeClr val="tx1"/>
                </a:solidFill>
                <a:latin typeface="Times New Roman" panose="02020603050405020304" pitchFamily="18" charset="0"/>
              </a:defRPr>
            </a:lvl1pPr>
            <a:lvl2pPr marL="742950" indent="-285750" defTabSz="922338">
              <a:defRPr sz="3600">
                <a:solidFill>
                  <a:schemeClr val="tx1"/>
                </a:solidFill>
                <a:latin typeface="Times New Roman" panose="02020603050405020304" pitchFamily="18" charset="0"/>
              </a:defRPr>
            </a:lvl2pPr>
            <a:lvl3pPr marL="1143000" indent="-228600" defTabSz="922338">
              <a:defRPr sz="3600">
                <a:solidFill>
                  <a:schemeClr val="tx1"/>
                </a:solidFill>
                <a:latin typeface="Times New Roman" panose="02020603050405020304" pitchFamily="18" charset="0"/>
              </a:defRPr>
            </a:lvl3pPr>
            <a:lvl4pPr marL="1600200" indent="-228600" defTabSz="922338">
              <a:defRPr sz="3600">
                <a:solidFill>
                  <a:schemeClr val="tx1"/>
                </a:solidFill>
                <a:latin typeface="Times New Roman" panose="02020603050405020304" pitchFamily="18" charset="0"/>
              </a:defRPr>
            </a:lvl4pPr>
            <a:lvl5pPr marL="2057400" indent="-228600" defTabSz="922338">
              <a:defRPr sz="3600">
                <a:solidFill>
                  <a:schemeClr val="tx1"/>
                </a:solidFill>
                <a:latin typeface="Times New Roman" panose="02020603050405020304" pitchFamily="18" charset="0"/>
              </a:defRPr>
            </a:lvl5pPr>
            <a:lvl6pPr marL="2514600" indent="-228600" defTabSz="922338"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defTabSz="922338"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defTabSz="922338"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defTabSz="922338" eaLnBrk="0" fontAlgn="base" hangingPunct="0">
              <a:spcBef>
                <a:spcPct val="0"/>
              </a:spcBef>
              <a:spcAft>
                <a:spcPct val="0"/>
              </a:spcAft>
              <a:defRPr sz="3600">
                <a:solidFill>
                  <a:schemeClr val="tx1"/>
                </a:solidFill>
                <a:latin typeface="Times New Roman" panose="02020603050405020304" pitchFamily="18" charset="0"/>
              </a:defRPr>
            </a:lvl9pPr>
          </a:lstStyle>
          <a:p>
            <a:fld id="{F38026E3-F4D8-4BC2-A65A-60E03C24F527}" type="slidenum">
              <a:rPr lang="en-US" altLang="en-US" sz="1200"/>
              <a:pPr/>
              <a:t>5</a:t>
            </a:fld>
            <a:endParaRPr lang="en-US" altLang="en-US" sz="1200"/>
          </a:p>
        </p:txBody>
      </p:sp>
    </p:spTree>
    <p:extLst>
      <p:ext uri="{BB962C8B-B14F-4D97-AF65-F5344CB8AC3E}">
        <p14:creationId xmlns:p14="http://schemas.microsoft.com/office/powerpoint/2010/main" val="1810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73BCE-36EE-DC4A-AA95-FBDEE515E032}" type="slidenum">
              <a:rPr lang="en-US" smtClean="0"/>
              <a:t>10</a:t>
            </a:fld>
            <a:endParaRPr lang="en-US"/>
          </a:p>
        </p:txBody>
      </p:sp>
    </p:spTree>
    <p:extLst>
      <p:ext uri="{BB962C8B-B14F-4D97-AF65-F5344CB8AC3E}">
        <p14:creationId xmlns:p14="http://schemas.microsoft.com/office/powerpoint/2010/main" val="2980672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73BCE-36EE-DC4A-AA95-FBDEE515E032}" type="slidenum">
              <a:rPr lang="en-US" smtClean="0"/>
              <a:t>11</a:t>
            </a:fld>
            <a:endParaRPr lang="en-US"/>
          </a:p>
        </p:txBody>
      </p:sp>
    </p:spTree>
    <p:extLst>
      <p:ext uri="{BB962C8B-B14F-4D97-AF65-F5344CB8AC3E}">
        <p14:creationId xmlns:p14="http://schemas.microsoft.com/office/powerpoint/2010/main" val="4118598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plots are PM2.5 concentrations averaged over the 19 days simulated with corresponding </a:t>
            </a:r>
            <a:r>
              <a:rPr lang="en-US" baseline="0" dirty="0" err="1" smtClean="0"/>
              <a:t>obs</a:t>
            </a:r>
            <a:r>
              <a:rPr lang="en-US" baseline="0" dirty="0" smtClean="0"/>
              <a:t> overlaid --- significant improvement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16</a:t>
            </a:fld>
            <a:endParaRPr lang="en-US" dirty="0"/>
          </a:p>
        </p:txBody>
      </p:sp>
    </p:spTree>
    <p:extLst>
      <p:ext uri="{BB962C8B-B14F-4D97-AF65-F5344CB8AC3E}">
        <p14:creationId xmlns:p14="http://schemas.microsoft.com/office/powerpoint/2010/main" val="316267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05ecf6fb7_2_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Mission Science Report: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FIREX-AQ flight20190807</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Objective: aged and fresh smoke from </a:t>
            </a:r>
            <a:r>
              <a:rPr lang="en" sz="1200" b="1">
                <a:solidFill>
                  <a:schemeClr val="dk1"/>
                </a:solidFill>
                <a:latin typeface="Calibri"/>
                <a:ea typeface="Calibri"/>
                <a:cs typeface="Calibri"/>
                <a:sym typeface="Calibri"/>
              </a:rPr>
              <a:t>Williams Flats Fire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After a flight leg over Cascade Reservoir, to enable a MASTER calibration, we headed in the direction of the Snow Creek Fire to find and sample the one-day old smoke from the Williams Flats Fire, which was seen on GOES in the same area. We never sampled the Snow Creek Fire. </a:t>
            </a:r>
            <a:endParaRPr>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Aged smoke from the Williams Flats Fire</a:t>
            </a:r>
            <a:r>
              <a:rPr lang="en" sz="1200">
                <a:solidFill>
                  <a:schemeClr val="dk1"/>
                </a:solidFill>
                <a:latin typeface="Calibri"/>
                <a:ea typeface="Calibri"/>
                <a:cs typeface="Calibri"/>
                <a:sym typeface="Calibri"/>
              </a:rPr>
              <a:t> was forecast by all models and clearly visible in the satellite pictures. When approaching station, a widespread smoke plume in the boundary layer was clearly visible as predicted. We lined up along the axis of the plume traveling east for a remote sensing overpass and decided that 12kft was a good altitude to stay in the smoke. We returned on the same line west at 12kft and stayed in the aged smoke for about 45 minutes on our way to the Williams Flats Fire.</a:t>
            </a:r>
            <a:endParaRPr>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Fresh smoke from the Williams Flats Fire</a:t>
            </a:r>
            <a:r>
              <a:rPr lang="en" sz="1200">
                <a:solidFill>
                  <a:schemeClr val="dk1"/>
                </a:solidFill>
                <a:latin typeface="Calibri"/>
                <a:ea typeface="Calibri"/>
                <a:cs typeface="Calibri"/>
                <a:sym typeface="Calibri"/>
              </a:rPr>
              <a:t> was the focus of the rest of the mission. We approached the plume from the downwind side and started with a high remote sensing overpass at 24kft and determined that the plume was very thick and decided the best altitudes were between 12-16kft. We started the pattern at 12kft with an upwind pass and lawn mowing in a very thick, wide and intense plume. The smoke plume was at higher altitudes further away from the fire and therefore the seventh and eight transects were at 13kft and the ninth and tenth at 14 kft. The later transects were also spaced wider so we could reach the end of the plume without spending too much time. After that first pattern we climbed to 27kft to get a remote sensing overpass over the highest part of the plume and also over parts of the pyroCu. The second pattern was done at a higher altitude at 16kft to determine, if the light attenuation and therefore the chemistry was different higher up in the plume. This second pattern had one upwind and 9 in plume downwind transects and went as far as the chimney of Idaho all at 16kft. Throughout this pattern even at the furthest downwind transects the mixing ratios of inert tracers such as CO did not decrease, even though chemistry was clearly observed by increases of secondary species, including formaldehyde. After the end of this pattern we did another remote sensing overpass at 27kft.</a:t>
            </a:r>
            <a:endParaRPr>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a:t>
            </a:r>
            <a:endParaRPr>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After that we just had enough time to do two more close in passes through the smoke to check, if the emissions had changed during the past 1.5 hours. After that the DC-8 returned to base.</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None/>
            </a:pPr>
            <a:endParaRPr/>
          </a:p>
        </p:txBody>
      </p:sp>
      <p:sp>
        <p:nvSpPr>
          <p:cNvPr id="250" name="Google Shape;250;g605ecf6fb7_2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80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1c10c0b14_1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Plots are 4D interpolation, in x,y,z,t.  In a sense they are model comparisons following the position of the aircraft in space and time. </a:t>
            </a:r>
            <a:endParaRPr/>
          </a:p>
          <a:p>
            <a:pPr marL="0" lvl="0" indent="0" algn="l" rtl="0">
              <a:spcBef>
                <a:spcPts val="0"/>
              </a:spcBef>
              <a:spcAft>
                <a:spcPts val="0"/>
              </a:spcAft>
              <a:buClr>
                <a:schemeClr val="dk1"/>
              </a:buClr>
              <a:buSzPts val="1100"/>
              <a:buFont typeface="Arial"/>
              <a:buNone/>
            </a:pPr>
            <a:r>
              <a:rPr lang="en">
                <a:solidFill>
                  <a:schemeClr val="dk1"/>
                </a:solidFill>
              </a:rPr>
              <a:t>Model is currently Experiment #2, using GBBEPx-NGAC-VIIRS NLBC.</a:t>
            </a:r>
            <a:endParaRPr/>
          </a:p>
        </p:txBody>
      </p:sp>
      <p:sp>
        <p:nvSpPr>
          <p:cNvPr id="291" name="Google Shape;291;g41c10c0b14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27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41c10c0b14_1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Plots are 4D interpolation, in x,y,z,t.  In a sense they are model comparisons following the position of the aircraft in space and time. </a:t>
            </a:r>
            <a:endParaRPr/>
          </a:p>
          <a:p>
            <a:pPr marL="0" lvl="0" indent="0" algn="l" rtl="0">
              <a:spcBef>
                <a:spcPts val="0"/>
              </a:spcBef>
              <a:spcAft>
                <a:spcPts val="0"/>
              </a:spcAft>
              <a:buClr>
                <a:schemeClr val="dk1"/>
              </a:buClr>
              <a:buSzPts val="1100"/>
              <a:buFont typeface="Arial"/>
              <a:buNone/>
            </a:pPr>
            <a:r>
              <a:rPr lang="en">
                <a:solidFill>
                  <a:schemeClr val="dk1"/>
                </a:solidFill>
              </a:rPr>
              <a:t>Model is currently Experiment #2, using GBBEPx-NGAC-VIIRS NLBC.</a:t>
            </a:r>
            <a:endParaRPr/>
          </a:p>
        </p:txBody>
      </p:sp>
      <p:sp>
        <p:nvSpPr>
          <p:cNvPr id="301" name="Google Shape;301;g41c10c0b14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5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E1A927-58B5-4AD0-9FAD-8D5BAD89A177}"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643365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E1A927-58B5-4AD0-9FAD-8D5BAD89A177}"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173282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E1A927-58B5-4AD0-9FAD-8D5BAD89A177}"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168055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E1A927-58B5-4AD0-9FAD-8D5BAD89A177}"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384814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E1A927-58B5-4AD0-9FAD-8D5BAD89A177}" type="datetimeFigureOut">
              <a:rPr lang="en-US" smtClean="0"/>
              <a:t>10/18/2019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102583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E1A927-58B5-4AD0-9FAD-8D5BAD89A177}"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10466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E1A927-58B5-4AD0-9FAD-8D5BAD89A177}" type="datetimeFigureOut">
              <a:rPr lang="en-US" smtClean="0"/>
              <a:t>10/18/2019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333047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E1A927-58B5-4AD0-9FAD-8D5BAD89A177}" type="datetimeFigureOut">
              <a:rPr lang="en-US" smtClean="0"/>
              <a:t>10/18/2019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251306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1A927-58B5-4AD0-9FAD-8D5BAD89A177}" type="datetimeFigureOut">
              <a:rPr lang="en-US" smtClean="0"/>
              <a:t>10/18/2019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190719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3E1A927-58B5-4AD0-9FAD-8D5BAD89A177}"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2693671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3E1A927-58B5-4AD0-9FAD-8D5BAD89A177}" type="datetimeFigureOut">
              <a:rPr lang="en-US" smtClean="0"/>
              <a:t>10/18/2019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CC0E8-8F92-4ECB-A54B-963F4B3A4F45}" type="slidenum">
              <a:rPr lang="en-US" smtClean="0"/>
              <a:t>‹#›</a:t>
            </a:fld>
            <a:endParaRPr lang="en-US"/>
          </a:p>
        </p:txBody>
      </p:sp>
    </p:spTree>
    <p:extLst>
      <p:ext uri="{BB962C8B-B14F-4D97-AF65-F5344CB8AC3E}">
        <p14:creationId xmlns:p14="http://schemas.microsoft.com/office/powerpoint/2010/main" val="4149870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1A927-58B5-4AD0-9FAD-8D5BAD89A177}" type="datetimeFigureOut">
              <a:rPr lang="en-US" smtClean="0"/>
              <a:t>10/18/2019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CC0E8-8F92-4ECB-A54B-963F4B3A4F45}" type="slidenum">
              <a:rPr lang="en-US" smtClean="0"/>
              <a:t>‹#›</a:t>
            </a:fld>
            <a:endParaRPr lang="en-US"/>
          </a:p>
        </p:txBody>
      </p:sp>
    </p:spTree>
    <p:extLst>
      <p:ext uri="{BB962C8B-B14F-4D97-AF65-F5344CB8AC3E}">
        <p14:creationId xmlns:p14="http://schemas.microsoft.com/office/powerpoint/2010/main" val="1589402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31237"/>
            <a:ext cx="8905240" cy="1867464"/>
          </a:xfrm>
        </p:spPr>
        <p:txBody>
          <a:bodyPr>
            <a:normAutofit fontScale="90000"/>
          </a:bodyPr>
          <a:lstStyle/>
          <a:p>
            <a:r>
              <a:rPr lang="en-US" sz="4400" b="1" dirty="0"/>
              <a:t>Development of a Fast Fire Emission Processor and Its application with HMS-</a:t>
            </a:r>
            <a:r>
              <a:rPr lang="en-US" sz="4400" b="1" dirty="0" err="1"/>
              <a:t>Bluesky</a:t>
            </a:r>
            <a:r>
              <a:rPr lang="en-US" sz="4400" b="1" dirty="0"/>
              <a:t> and </a:t>
            </a:r>
            <a:r>
              <a:rPr lang="en-US" sz="4400" b="1" dirty="0" err="1"/>
              <a:t>GBBEPx</a:t>
            </a:r>
            <a:r>
              <a:rPr lang="en-US" sz="4400" b="1" dirty="0"/>
              <a:t> Inventories</a:t>
            </a:r>
          </a:p>
        </p:txBody>
      </p:sp>
      <p:sp>
        <p:nvSpPr>
          <p:cNvPr id="3" name="Subtitle 2"/>
          <p:cNvSpPr>
            <a:spLocks noGrp="1"/>
          </p:cNvSpPr>
          <p:nvPr>
            <p:ph type="subTitle" idx="1"/>
          </p:nvPr>
        </p:nvSpPr>
        <p:spPr>
          <a:xfrm>
            <a:off x="1409700" y="2472689"/>
            <a:ext cx="9702800" cy="3928111"/>
          </a:xfrm>
        </p:spPr>
        <p:txBody>
          <a:bodyPr>
            <a:normAutofit fontScale="62500" lnSpcReduction="20000"/>
          </a:bodyPr>
          <a:lstStyle/>
          <a:p>
            <a:pPr>
              <a:lnSpc>
                <a:spcPct val="120000"/>
              </a:lnSpc>
            </a:pPr>
            <a:r>
              <a:rPr lang="en-US" sz="3400" dirty="0"/>
              <a:t>Youhua Tang</a:t>
            </a:r>
            <a:r>
              <a:rPr lang="en-US" sz="3400" baseline="30000" dirty="0"/>
              <a:t>1,2</a:t>
            </a:r>
            <a:r>
              <a:rPr lang="en-US" sz="3400" dirty="0"/>
              <a:t>, Daniel Tong</a:t>
            </a:r>
            <a:r>
              <a:rPr lang="en-US" sz="3400" baseline="30000" dirty="0"/>
              <a:t>1,2,3</a:t>
            </a:r>
            <a:r>
              <a:rPr lang="en-US" sz="3400" dirty="0"/>
              <a:t>, Pius Lee</a:t>
            </a:r>
            <a:r>
              <a:rPr lang="en-US" sz="3400" baseline="30000" dirty="0"/>
              <a:t>1</a:t>
            </a:r>
            <a:r>
              <a:rPr lang="en-US" sz="3400" dirty="0"/>
              <a:t>, Barry Baker</a:t>
            </a:r>
            <a:r>
              <a:rPr lang="en-US" sz="3400" baseline="30000" dirty="0"/>
              <a:t>1,2</a:t>
            </a:r>
            <a:r>
              <a:rPr lang="en-US" sz="3400" dirty="0"/>
              <a:t>, Patrick </a:t>
            </a:r>
            <a:r>
              <a:rPr lang="en-US" sz="3400" dirty="0" smtClean="0"/>
              <a:t>Campbell</a:t>
            </a:r>
            <a:r>
              <a:rPr lang="en-US" sz="3400" baseline="30000" dirty="0" smtClean="0"/>
              <a:t>1,3</a:t>
            </a:r>
            <a:r>
              <a:rPr lang="en-US" sz="3400" dirty="0" smtClean="0"/>
              <a:t>, </a:t>
            </a:r>
            <a:r>
              <a:rPr lang="en-US" sz="3400" dirty="0"/>
              <a:t>Jeff McQueen</a:t>
            </a:r>
            <a:r>
              <a:rPr lang="en-US" sz="3400" baseline="30000" dirty="0"/>
              <a:t>4</a:t>
            </a:r>
            <a:r>
              <a:rPr lang="en-US" sz="3400" dirty="0"/>
              <a:t>, Ho-Chun Huang</a:t>
            </a:r>
            <a:r>
              <a:rPr lang="en-US" sz="3400" baseline="30000" dirty="0"/>
              <a:t>4,5</a:t>
            </a:r>
            <a:r>
              <a:rPr lang="en-US" sz="3400" dirty="0"/>
              <a:t>, Li Pan</a:t>
            </a:r>
            <a:r>
              <a:rPr lang="en-US" sz="3400" baseline="30000" dirty="0"/>
              <a:t>4,5</a:t>
            </a:r>
            <a:r>
              <a:rPr lang="en-US" sz="3400" dirty="0"/>
              <a:t>, </a:t>
            </a:r>
            <a:r>
              <a:rPr lang="en-US" sz="3400" dirty="0" err="1"/>
              <a:t>Jianping</a:t>
            </a:r>
            <a:r>
              <a:rPr lang="en-US" sz="3400" dirty="0"/>
              <a:t> Huang</a:t>
            </a:r>
            <a:r>
              <a:rPr lang="en-US" sz="3400" baseline="30000" dirty="0"/>
              <a:t>4,5</a:t>
            </a:r>
            <a:r>
              <a:rPr lang="en-US" sz="3400" dirty="0"/>
              <a:t> , Jose Tirado</a:t>
            </a:r>
            <a:r>
              <a:rPr lang="en-US" sz="3400" baseline="30000" dirty="0"/>
              <a:t>6,7</a:t>
            </a:r>
            <a:r>
              <a:rPr lang="en-US" sz="3400" dirty="0"/>
              <a:t>, </a:t>
            </a:r>
            <a:r>
              <a:rPr lang="en-US" sz="3400" dirty="0" err="1"/>
              <a:t>Shobha</a:t>
            </a:r>
            <a:r>
              <a:rPr lang="en-US" sz="3400" dirty="0"/>
              <a:t> Kondragunta</a:t>
            </a:r>
            <a:r>
              <a:rPr lang="en-US" sz="3400" baseline="30000" dirty="0"/>
              <a:t>8</a:t>
            </a:r>
            <a:r>
              <a:rPr lang="en-US" sz="3400" dirty="0"/>
              <a:t>, </a:t>
            </a:r>
            <a:r>
              <a:rPr lang="en-US" sz="3400" dirty="0" err="1"/>
              <a:t>Xiaoyang</a:t>
            </a:r>
            <a:r>
              <a:rPr lang="en-US" sz="3400" dirty="0"/>
              <a:t> Zhang</a:t>
            </a:r>
            <a:r>
              <a:rPr lang="en-US" sz="3400" baseline="30000" dirty="0"/>
              <a:t>9</a:t>
            </a:r>
            <a:r>
              <a:rPr lang="en-US" sz="3400" dirty="0"/>
              <a:t>, and </a:t>
            </a:r>
            <a:r>
              <a:rPr lang="en-US" sz="3400" dirty="0" err="1"/>
              <a:t>Ivanka</a:t>
            </a:r>
            <a:r>
              <a:rPr lang="en-US" sz="3400" dirty="0"/>
              <a:t> Stajner</a:t>
            </a:r>
            <a:r>
              <a:rPr lang="en-US" sz="3400" baseline="30000" dirty="0"/>
              <a:t>4</a:t>
            </a:r>
            <a:r>
              <a:rPr lang="en-US" dirty="0" smtClean="0">
                <a:solidFill>
                  <a:schemeClr val="tx1"/>
                </a:solidFill>
              </a:rPr>
              <a:t> </a:t>
            </a:r>
          </a:p>
          <a:p>
            <a:pPr algn="l"/>
            <a:r>
              <a:rPr lang="en-US" dirty="0"/>
              <a:t>1. NOAA Air Resources Laboratory, 5830 University Research Court, College Park, MD.</a:t>
            </a:r>
          </a:p>
          <a:p>
            <a:pPr algn="l"/>
            <a:r>
              <a:rPr lang="en-US" dirty="0"/>
              <a:t>2. Cooperative Institute for Climate and Satellites, University of Maryland, College Park, MD.</a:t>
            </a:r>
          </a:p>
          <a:p>
            <a:pPr algn="l"/>
            <a:r>
              <a:rPr lang="en-US" dirty="0"/>
              <a:t>3. Center for Spatial Information Science and Systems, George Mason University, Fairfax, VA.</a:t>
            </a:r>
          </a:p>
          <a:p>
            <a:pPr algn="l"/>
            <a:r>
              <a:rPr lang="en-US" dirty="0"/>
              <a:t>4. NOAA National Centers for Environmental Prediction (NCEP), College Park, MD</a:t>
            </a:r>
          </a:p>
          <a:p>
            <a:pPr algn="l"/>
            <a:r>
              <a:rPr lang="en-US" dirty="0"/>
              <a:t>5. I.M. Systems Group Inc., Rockville, MD</a:t>
            </a:r>
          </a:p>
          <a:p>
            <a:pPr algn="l"/>
            <a:r>
              <a:rPr lang="en-US" dirty="0"/>
              <a:t>6. NOAA NWS/STI                                </a:t>
            </a:r>
          </a:p>
          <a:p>
            <a:pPr algn="l"/>
            <a:r>
              <a:rPr lang="en-US" dirty="0"/>
              <a:t>7. Eastern Research Group, </a:t>
            </a:r>
            <a:r>
              <a:rPr lang="en-US" dirty="0" err="1"/>
              <a:t>Inc</a:t>
            </a:r>
            <a:r>
              <a:rPr lang="en-US" dirty="0"/>
              <a:t> (ERG)</a:t>
            </a:r>
          </a:p>
          <a:p>
            <a:pPr algn="l"/>
            <a:r>
              <a:rPr lang="en-US" dirty="0"/>
              <a:t>8. NOAA NESDIS/STAR</a:t>
            </a:r>
          </a:p>
          <a:p>
            <a:pPr algn="l"/>
            <a:r>
              <a:rPr lang="en-US" dirty="0"/>
              <a:t>9. South Dakota State University, Brookings, SD</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25" y="91441"/>
            <a:ext cx="1010356" cy="1010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233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2798" y="129963"/>
            <a:ext cx="8166758" cy="712249"/>
          </a:xfrm>
        </p:spPr>
        <p:txBody>
          <a:bodyPr>
            <a:normAutofit fontScale="90000"/>
          </a:bodyPr>
          <a:lstStyle/>
          <a:p>
            <a:r>
              <a:rPr lang="en-US" dirty="0" smtClean="0"/>
              <a:t>GOES-R Fire Observations</a:t>
            </a:r>
            <a:endParaRPr lang="en-US" dirty="0"/>
          </a:p>
        </p:txBody>
      </p:sp>
      <p:sp>
        <p:nvSpPr>
          <p:cNvPr id="6" name="TextBox 5"/>
          <p:cNvSpPr txBox="1"/>
          <p:nvPr/>
        </p:nvSpPr>
        <p:spPr>
          <a:xfrm>
            <a:off x="2169336" y="742357"/>
            <a:ext cx="3069812" cy="461665"/>
          </a:xfrm>
          <a:prstGeom prst="rect">
            <a:avLst/>
          </a:prstGeom>
          <a:noFill/>
        </p:spPr>
        <p:txBody>
          <a:bodyPr wrap="square" rtlCol="0">
            <a:spAutoFit/>
          </a:bodyPr>
          <a:lstStyle/>
          <a:p>
            <a:pPr algn="ctr"/>
            <a:r>
              <a:rPr lang="en-US" sz="2400" b="1" dirty="0"/>
              <a:t>Nov 9, 2018</a:t>
            </a:r>
            <a:endParaRPr lang="en-US" sz="2400" b="1" dirty="0"/>
          </a:p>
        </p:txBody>
      </p:sp>
      <p:sp>
        <p:nvSpPr>
          <p:cNvPr id="7" name="TextBox 6"/>
          <p:cNvSpPr txBox="1"/>
          <p:nvPr/>
        </p:nvSpPr>
        <p:spPr>
          <a:xfrm>
            <a:off x="6943177" y="742357"/>
            <a:ext cx="3069812" cy="461665"/>
          </a:xfrm>
          <a:prstGeom prst="rect">
            <a:avLst/>
          </a:prstGeom>
          <a:noFill/>
        </p:spPr>
        <p:txBody>
          <a:bodyPr wrap="square" rtlCol="0">
            <a:spAutoFit/>
          </a:bodyPr>
          <a:lstStyle/>
          <a:p>
            <a:pPr algn="ctr"/>
            <a:r>
              <a:rPr lang="en-US" sz="2400" b="1" dirty="0"/>
              <a:t>Nov 10, 2018</a:t>
            </a:r>
            <a:endParaRPr lang="en-US" sz="2400" b="1" dirty="0"/>
          </a:p>
        </p:txBody>
      </p:sp>
      <p:pic>
        <p:nvPicPr>
          <p:cNvPr id="4" name="Picture 3" descr="GOES16-2018110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478" y="1291594"/>
            <a:ext cx="4331182" cy="5237913"/>
          </a:xfrm>
          <a:prstGeom prst="rect">
            <a:avLst/>
          </a:prstGeom>
        </p:spPr>
      </p:pic>
      <p:pic>
        <p:nvPicPr>
          <p:cNvPr id="5" name="Picture 4" descr="GOES16-2018111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735" y="1291593"/>
            <a:ext cx="4511685" cy="5237913"/>
          </a:xfrm>
          <a:prstGeom prst="rect">
            <a:avLst/>
          </a:prstGeom>
        </p:spPr>
      </p:pic>
      <p:sp>
        <p:nvSpPr>
          <p:cNvPr id="3" name="TextBox 2"/>
          <p:cNvSpPr txBox="1"/>
          <p:nvPr/>
        </p:nvSpPr>
        <p:spPr>
          <a:xfrm>
            <a:off x="7098633" y="6529507"/>
            <a:ext cx="3395579" cy="369332"/>
          </a:xfrm>
          <a:prstGeom prst="rect">
            <a:avLst/>
          </a:prstGeom>
          <a:noFill/>
        </p:spPr>
        <p:txBody>
          <a:bodyPr wrap="square" rtlCol="0">
            <a:spAutoFit/>
          </a:bodyPr>
          <a:lstStyle/>
          <a:p>
            <a:r>
              <a:rPr lang="en-US" dirty="0"/>
              <a:t>(Source: NOAA </a:t>
            </a:r>
            <a:r>
              <a:rPr lang="en-US" dirty="0" err="1"/>
              <a:t>AerosolWatch</a:t>
            </a:r>
            <a:r>
              <a:rPr lang="en-US" dirty="0"/>
              <a:t>)</a:t>
            </a:r>
            <a:endParaRPr lang="en-US" dirty="0"/>
          </a:p>
        </p:txBody>
      </p:sp>
    </p:spTree>
    <p:extLst>
      <p:ext uri="{BB962C8B-B14F-4D97-AF65-F5344CB8AC3E}">
        <p14:creationId xmlns:p14="http://schemas.microsoft.com/office/powerpoint/2010/main" val="3730537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4880" y="129962"/>
            <a:ext cx="9977119" cy="911104"/>
          </a:xfrm>
        </p:spPr>
        <p:txBody>
          <a:bodyPr>
            <a:normAutofit fontScale="90000"/>
          </a:bodyPr>
          <a:lstStyle/>
          <a:p>
            <a:r>
              <a:rPr lang="en-US" sz="4900" b="1" dirty="0" smtClean="0"/>
              <a:t>Fire </a:t>
            </a:r>
            <a:r>
              <a:rPr lang="en-US" sz="4900" b="1" dirty="0" smtClean="0"/>
              <a:t>Detection from Polar Orbiting Satellite</a:t>
            </a:r>
            <a:r>
              <a:rPr lang="en-US" dirty="0" smtClean="0"/>
              <a:t> </a:t>
            </a:r>
            <a:endParaRPr lang="en-US" dirty="0"/>
          </a:p>
        </p:txBody>
      </p:sp>
      <p:sp>
        <p:nvSpPr>
          <p:cNvPr id="6" name="TextBox 5"/>
          <p:cNvSpPr txBox="1"/>
          <p:nvPr/>
        </p:nvSpPr>
        <p:spPr>
          <a:xfrm>
            <a:off x="8033188" y="1191856"/>
            <a:ext cx="2171679" cy="461665"/>
          </a:xfrm>
          <a:prstGeom prst="rect">
            <a:avLst/>
          </a:prstGeom>
          <a:noFill/>
        </p:spPr>
        <p:txBody>
          <a:bodyPr wrap="square" rtlCol="0">
            <a:spAutoFit/>
          </a:bodyPr>
          <a:lstStyle/>
          <a:p>
            <a:pPr algn="ctr"/>
            <a:r>
              <a:rPr lang="en-US" sz="2400" b="1" dirty="0"/>
              <a:t>VIIRS-SNPP</a:t>
            </a:r>
            <a:endParaRPr lang="en-US" sz="2400" b="1" dirty="0"/>
          </a:p>
        </p:txBody>
      </p:sp>
      <p:sp>
        <p:nvSpPr>
          <p:cNvPr id="9" name="TextBox 8"/>
          <p:cNvSpPr txBox="1"/>
          <p:nvPr/>
        </p:nvSpPr>
        <p:spPr>
          <a:xfrm>
            <a:off x="1978164" y="1180098"/>
            <a:ext cx="2514427" cy="461665"/>
          </a:xfrm>
          <a:prstGeom prst="rect">
            <a:avLst/>
          </a:prstGeom>
          <a:noFill/>
        </p:spPr>
        <p:txBody>
          <a:bodyPr wrap="square" rtlCol="0">
            <a:spAutoFit/>
          </a:bodyPr>
          <a:lstStyle/>
          <a:p>
            <a:pPr algn="ctr"/>
            <a:r>
              <a:rPr lang="en-US" sz="2400" b="1" dirty="0"/>
              <a:t>MODIS-Terra</a:t>
            </a:r>
            <a:endParaRPr lang="en-US" sz="2400" b="1" dirty="0"/>
          </a:p>
        </p:txBody>
      </p:sp>
      <p:sp>
        <p:nvSpPr>
          <p:cNvPr id="10" name="TextBox 9"/>
          <p:cNvSpPr txBox="1"/>
          <p:nvPr/>
        </p:nvSpPr>
        <p:spPr>
          <a:xfrm>
            <a:off x="4983655" y="1171306"/>
            <a:ext cx="2399192" cy="461666"/>
          </a:xfrm>
          <a:prstGeom prst="rect">
            <a:avLst/>
          </a:prstGeom>
          <a:noFill/>
        </p:spPr>
        <p:txBody>
          <a:bodyPr wrap="square" rtlCol="0">
            <a:spAutoFit/>
          </a:bodyPr>
          <a:lstStyle/>
          <a:p>
            <a:pPr algn="ctr"/>
            <a:r>
              <a:rPr lang="en-US" sz="2400" b="1" dirty="0"/>
              <a:t>MODIS-Aqua</a:t>
            </a:r>
          </a:p>
        </p:txBody>
      </p:sp>
      <p:pic>
        <p:nvPicPr>
          <p:cNvPr id="3" name="Picture 2" descr="FireDetection-VIIRS-SNPP-2018-11-0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493" y="1823372"/>
            <a:ext cx="2831927" cy="4334582"/>
          </a:xfrm>
          <a:prstGeom prst="rect">
            <a:avLst/>
          </a:prstGeom>
        </p:spPr>
      </p:pic>
      <p:pic>
        <p:nvPicPr>
          <p:cNvPr id="4" name="Picture 3" descr="FireDetection-MODIS-Terra-2018-11-09.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943" y="1823372"/>
            <a:ext cx="2831928" cy="4334582"/>
          </a:xfrm>
          <a:prstGeom prst="rect">
            <a:avLst/>
          </a:prstGeom>
        </p:spPr>
      </p:pic>
      <p:pic>
        <p:nvPicPr>
          <p:cNvPr id="5" name="Picture 4" descr="FireDetection-MODIS-Aqua-2018-11-09.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5194" y="1823373"/>
            <a:ext cx="2831927" cy="4334582"/>
          </a:xfrm>
          <a:prstGeom prst="rect">
            <a:avLst/>
          </a:prstGeom>
        </p:spPr>
      </p:pic>
      <p:sp>
        <p:nvSpPr>
          <p:cNvPr id="11" name="TextBox 10"/>
          <p:cNvSpPr txBox="1"/>
          <p:nvPr/>
        </p:nvSpPr>
        <p:spPr>
          <a:xfrm>
            <a:off x="7876243" y="6157956"/>
            <a:ext cx="2171679" cy="461665"/>
          </a:xfrm>
          <a:prstGeom prst="rect">
            <a:avLst/>
          </a:prstGeom>
          <a:noFill/>
        </p:spPr>
        <p:txBody>
          <a:bodyPr wrap="square" rtlCol="0">
            <a:spAutoFit/>
          </a:bodyPr>
          <a:lstStyle/>
          <a:p>
            <a:pPr algn="ctr"/>
            <a:r>
              <a:rPr lang="en-US" sz="2400" b="1" dirty="0"/>
              <a:t>1:30PM</a:t>
            </a:r>
            <a:endParaRPr lang="en-US" sz="2400" b="1" dirty="0"/>
          </a:p>
        </p:txBody>
      </p:sp>
      <p:sp>
        <p:nvSpPr>
          <p:cNvPr id="12" name="TextBox 11"/>
          <p:cNvSpPr txBox="1"/>
          <p:nvPr/>
        </p:nvSpPr>
        <p:spPr>
          <a:xfrm>
            <a:off x="1821219" y="6146198"/>
            <a:ext cx="2514427" cy="461665"/>
          </a:xfrm>
          <a:prstGeom prst="rect">
            <a:avLst/>
          </a:prstGeom>
          <a:noFill/>
        </p:spPr>
        <p:txBody>
          <a:bodyPr wrap="square" rtlCol="0">
            <a:spAutoFit/>
          </a:bodyPr>
          <a:lstStyle/>
          <a:p>
            <a:pPr algn="ctr"/>
            <a:r>
              <a:rPr lang="en-US" sz="2400" b="1" dirty="0"/>
              <a:t>10:30AM</a:t>
            </a:r>
            <a:endParaRPr lang="en-US" sz="2400" b="1" dirty="0"/>
          </a:p>
        </p:txBody>
      </p:sp>
      <p:sp>
        <p:nvSpPr>
          <p:cNvPr id="13" name="TextBox 12"/>
          <p:cNvSpPr txBox="1"/>
          <p:nvPr/>
        </p:nvSpPr>
        <p:spPr>
          <a:xfrm>
            <a:off x="4826710" y="6137406"/>
            <a:ext cx="2399192" cy="461666"/>
          </a:xfrm>
          <a:prstGeom prst="rect">
            <a:avLst/>
          </a:prstGeom>
          <a:noFill/>
        </p:spPr>
        <p:txBody>
          <a:bodyPr wrap="square" rtlCol="0">
            <a:spAutoFit/>
          </a:bodyPr>
          <a:lstStyle/>
          <a:p>
            <a:pPr algn="ctr"/>
            <a:r>
              <a:rPr lang="en-US" sz="2400" b="1" dirty="0"/>
              <a:t>1:30PM</a:t>
            </a:r>
          </a:p>
        </p:txBody>
      </p:sp>
    </p:spTree>
    <p:extLst>
      <p:ext uri="{BB962C8B-B14F-4D97-AF65-F5344CB8AC3E}">
        <p14:creationId xmlns:p14="http://schemas.microsoft.com/office/powerpoint/2010/main" val="1775492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94" y="685454"/>
            <a:ext cx="9989110" cy="6244346"/>
          </a:xfrm>
          <a:prstGeom prst="rect">
            <a:avLst/>
          </a:prstGeom>
        </p:spPr>
      </p:pic>
      <p:sp>
        <p:nvSpPr>
          <p:cNvPr id="4" name="TextBox 3"/>
          <p:cNvSpPr txBox="1"/>
          <p:nvPr/>
        </p:nvSpPr>
        <p:spPr>
          <a:xfrm>
            <a:off x="350804" y="168619"/>
            <a:ext cx="10989744" cy="1077218"/>
          </a:xfrm>
          <a:prstGeom prst="rect">
            <a:avLst/>
          </a:prstGeom>
          <a:solidFill>
            <a:schemeClr val="accent4">
              <a:lumMod val="20000"/>
              <a:lumOff val="80000"/>
            </a:schemeClr>
          </a:solidFill>
        </p:spPr>
        <p:txBody>
          <a:bodyPr wrap="square" rtlCol="0">
            <a:spAutoFit/>
          </a:bodyPr>
          <a:lstStyle/>
          <a:p>
            <a:r>
              <a:rPr lang="en-US" sz="3200" dirty="0" smtClean="0"/>
              <a:t>Verify the Plume Rise using CALIPSO Lidar data: a case of 2018 California Fire</a:t>
            </a:r>
            <a:endParaRPr lang="en-US" sz="3200" dirty="0"/>
          </a:p>
        </p:txBody>
      </p:sp>
      <p:sp>
        <p:nvSpPr>
          <p:cNvPr id="5" name="Oval 4"/>
          <p:cNvSpPr/>
          <p:nvPr/>
        </p:nvSpPr>
        <p:spPr>
          <a:xfrm>
            <a:off x="2971799" y="3279913"/>
            <a:ext cx="447261" cy="46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318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p:cNvPicPr>
          <p:nvPr/>
        </p:nvPicPr>
        <p:blipFill rotWithShape="1">
          <a:blip r:embed="rId2">
            <a:extLst>
              <a:ext uri="{28A0092B-C50C-407E-A947-70E740481C1C}">
                <a14:useLocalDpi xmlns:a14="http://schemas.microsoft.com/office/drawing/2010/main" val="0"/>
              </a:ext>
            </a:extLst>
          </a:blip>
          <a:srcRect t="7657"/>
          <a:stretch/>
        </p:blipFill>
        <p:spPr>
          <a:xfrm>
            <a:off x="6026570" y="3470410"/>
            <a:ext cx="5810744" cy="3474720"/>
          </a:xfrm>
          <a:prstGeom prst="rect">
            <a:avLst/>
          </a:prstGeom>
        </p:spPr>
      </p:pic>
      <p:pic>
        <p:nvPicPr>
          <p:cNvPr id="9" name="Picture 8"/>
          <p:cNvPicPr>
            <a:picLocks/>
          </p:cNvPicPr>
          <p:nvPr/>
        </p:nvPicPr>
        <p:blipFill rotWithShape="1">
          <a:blip r:embed="rId3">
            <a:extLst>
              <a:ext uri="{28A0092B-C50C-407E-A947-70E740481C1C}">
                <a14:useLocalDpi xmlns:a14="http://schemas.microsoft.com/office/drawing/2010/main" val="0"/>
              </a:ext>
            </a:extLst>
          </a:blip>
          <a:srcRect l="2546" t="6126" b="5867"/>
          <a:stretch/>
        </p:blipFill>
        <p:spPr>
          <a:xfrm>
            <a:off x="6172199" y="-1"/>
            <a:ext cx="5703215" cy="3429001"/>
          </a:xfrm>
          <a:prstGeom prst="rect">
            <a:avLst/>
          </a:prstGeom>
        </p:spPr>
      </p:pic>
      <p:sp>
        <p:nvSpPr>
          <p:cNvPr id="7" name="TextBox 6"/>
          <p:cNvSpPr txBox="1"/>
          <p:nvPr/>
        </p:nvSpPr>
        <p:spPr>
          <a:xfrm>
            <a:off x="227698" y="2209261"/>
            <a:ext cx="5114542" cy="369332"/>
          </a:xfrm>
          <a:prstGeom prst="rect">
            <a:avLst/>
          </a:prstGeom>
          <a:solidFill>
            <a:schemeClr val="accent4"/>
          </a:solidFill>
        </p:spPr>
        <p:txBody>
          <a:bodyPr wrap="none" rtlCol="0">
            <a:spAutoFit/>
          </a:bodyPr>
          <a:lstStyle/>
          <a:p>
            <a:r>
              <a:rPr lang="en-US" dirty="0" err="1" smtClean="0"/>
              <a:t>Nofire</a:t>
            </a:r>
            <a:r>
              <a:rPr lang="en-US" dirty="0" smtClean="0"/>
              <a:t> case has the aerosols capped within the PBL   </a:t>
            </a:r>
            <a:endParaRPr lang="en-US" dirty="0"/>
          </a:p>
        </p:txBody>
      </p:sp>
      <p:sp>
        <p:nvSpPr>
          <p:cNvPr id="8" name="TextBox 7"/>
          <p:cNvSpPr txBox="1"/>
          <p:nvPr/>
        </p:nvSpPr>
        <p:spPr>
          <a:xfrm>
            <a:off x="86619" y="1237850"/>
            <a:ext cx="5406567" cy="646331"/>
          </a:xfrm>
          <a:prstGeom prst="rect">
            <a:avLst/>
          </a:prstGeom>
          <a:solidFill>
            <a:schemeClr val="accent4"/>
          </a:solidFill>
        </p:spPr>
        <p:txBody>
          <a:bodyPr wrap="square" rtlCol="0">
            <a:spAutoFit/>
          </a:bodyPr>
          <a:lstStyle/>
          <a:p>
            <a:r>
              <a:rPr lang="en-US" dirty="0" smtClean="0"/>
              <a:t>The fire case shows the risen plumes and near-surface increment</a:t>
            </a:r>
            <a:endParaRPr lang="en-US" dirty="0"/>
          </a:p>
        </p:txBody>
      </p:sp>
      <p:cxnSp>
        <p:nvCxnSpPr>
          <p:cNvPr id="11" name="Straight Arrow Connector 10"/>
          <p:cNvCxnSpPr/>
          <p:nvPr/>
        </p:nvCxnSpPr>
        <p:spPr>
          <a:xfrm>
            <a:off x="5539562" y="1711234"/>
            <a:ext cx="2799368" cy="45549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39562" y="1861621"/>
            <a:ext cx="2049958" cy="123427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865879" y="202380"/>
            <a:ext cx="1000467" cy="369332"/>
          </a:xfrm>
          <a:prstGeom prst="rect">
            <a:avLst/>
          </a:prstGeom>
          <a:noFill/>
        </p:spPr>
        <p:txBody>
          <a:bodyPr wrap="none" rtlCol="0">
            <a:spAutoFit/>
          </a:bodyPr>
          <a:lstStyle/>
          <a:p>
            <a:r>
              <a:rPr lang="en-US" dirty="0" smtClean="0">
                <a:solidFill>
                  <a:srgbClr val="FF0000"/>
                </a:solidFill>
              </a:rPr>
              <a:t>Fire case</a:t>
            </a:r>
            <a:endParaRPr lang="en-US" dirty="0">
              <a:solidFill>
                <a:srgbClr val="FF0000"/>
              </a:solidFill>
            </a:endParaRPr>
          </a:p>
        </p:txBody>
      </p:sp>
      <p:sp>
        <p:nvSpPr>
          <p:cNvPr id="19" name="TextBox 18"/>
          <p:cNvSpPr txBox="1"/>
          <p:nvPr/>
        </p:nvSpPr>
        <p:spPr>
          <a:xfrm>
            <a:off x="6917007" y="3737898"/>
            <a:ext cx="1271374" cy="369332"/>
          </a:xfrm>
          <a:prstGeom prst="rect">
            <a:avLst/>
          </a:prstGeom>
          <a:solidFill>
            <a:schemeClr val="bg1"/>
          </a:solidFill>
        </p:spPr>
        <p:txBody>
          <a:bodyPr wrap="none" rtlCol="0">
            <a:spAutoFit/>
          </a:bodyPr>
          <a:lstStyle/>
          <a:p>
            <a:r>
              <a:rPr lang="en-US" dirty="0" err="1" smtClean="0">
                <a:solidFill>
                  <a:srgbClr val="FF0000"/>
                </a:solidFill>
              </a:rPr>
              <a:t>Nofire</a:t>
            </a:r>
            <a:r>
              <a:rPr lang="en-US" dirty="0" smtClean="0">
                <a:solidFill>
                  <a:srgbClr val="FF0000"/>
                </a:solidFill>
              </a:rPr>
              <a:t> case</a:t>
            </a:r>
            <a:endParaRPr lang="en-US" dirty="0">
              <a:solidFill>
                <a:srgbClr val="FF0000"/>
              </a:solidFill>
            </a:endParaRPr>
          </a:p>
        </p:txBody>
      </p:sp>
      <p:grpSp>
        <p:nvGrpSpPr>
          <p:cNvPr id="15" name="Group 14"/>
          <p:cNvGrpSpPr/>
          <p:nvPr/>
        </p:nvGrpSpPr>
        <p:grpSpPr>
          <a:xfrm>
            <a:off x="6005862" y="3402875"/>
            <a:ext cx="5852160" cy="3474720"/>
            <a:chOff x="-335786" y="-614695"/>
            <a:chExt cx="5852160" cy="3474720"/>
          </a:xfrm>
        </p:grpSpPr>
        <p:pic>
          <p:nvPicPr>
            <p:cNvPr id="13" name="Picture 12"/>
            <p:cNvPicPr>
              <a:picLocks/>
            </p:cNvPicPr>
            <p:nvPr/>
          </p:nvPicPr>
          <p:blipFill rotWithShape="1">
            <a:blip r:embed="rId4">
              <a:extLst>
                <a:ext uri="{28A0092B-C50C-407E-A947-70E740481C1C}">
                  <a14:useLocalDpi xmlns:a14="http://schemas.microsoft.com/office/drawing/2010/main" val="0"/>
                </a:ext>
              </a:extLst>
            </a:blip>
            <a:srcRect t="5440" b="1678"/>
            <a:stretch/>
          </p:blipFill>
          <p:spPr>
            <a:xfrm>
              <a:off x="-335786" y="-614695"/>
              <a:ext cx="5852160" cy="3474720"/>
            </a:xfrm>
            <a:prstGeom prst="rect">
              <a:avLst/>
            </a:prstGeom>
          </p:spPr>
        </p:pic>
        <p:sp>
          <p:nvSpPr>
            <p:cNvPr id="21" name="TextBox 20"/>
            <p:cNvSpPr txBox="1"/>
            <p:nvPr/>
          </p:nvSpPr>
          <p:spPr>
            <a:xfrm>
              <a:off x="-155329" y="-369332"/>
              <a:ext cx="2745623" cy="369332"/>
            </a:xfrm>
            <a:prstGeom prst="rect">
              <a:avLst/>
            </a:prstGeom>
            <a:solidFill>
              <a:schemeClr val="bg1"/>
            </a:solidFill>
          </p:spPr>
          <p:txBody>
            <a:bodyPr wrap="none" rtlCol="0">
              <a:spAutoFit/>
            </a:bodyPr>
            <a:lstStyle/>
            <a:p>
              <a:r>
                <a:rPr lang="en-US" dirty="0" smtClean="0">
                  <a:solidFill>
                    <a:srgbClr val="FF0000"/>
                  </a:solidFill>
                </a:rPr>
                <a:t>Fire case with 0.5 Heat Flux</a:t>
              </a:r>
              <a:endParaRPr lang="en-US" dirty="0">
                <a:solidFill>
                  <a:srgbClr val="FF0000"/>
                </a:solidFill>
              </a:endParaRPr>
            </a:p>
          </p:txBody>
        </p:sp>
      </p:grpSp>
      <p:sp>
        <p:nvSpPr>
          <p:cNvPr id="26" name="Oval 25"/>
          <p:cNvSpPr/>
          <p:nvPr/>
        </p:nvSpPr>
        <p:spPr>
          <a:xfrm>
            <a:off x="7589805" y="2584742"/>
            <a:ext cx="325942" cy="343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342240" y="2578593"/>
            <a:ext cx="2668699" cy="28879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2510" y="6217288"/>
            <a:ext cx="5435600" cy="646331"/>
          </a:xfrm>
          <a:prstGeom prst="rect">
            <a:avLst/>
          </a:prstGeom>
          <a:solidFill>
            <a:schemeClr val="accent4"/>
          </a:solidFill>
        </p:spPr>
        <p:txBody>
          <a:bodyPr wrap="square" rtlCol="0">
            <a:spAutoFit/>
          </a:bodyPr>
          <a:lstStyle/>
          <a:p>
            <a:r>
              <a:rPr lang="en-US" sz="1200" dirty="0" err="1" smtClean="0"/>
              <a:t>Calipso</a:t>
            </a:r>
            <a:r>
              <a:rPr lang="en-US" sz="1200" dirty="0" smtClean="0"/>
              <a:t> aerosol extinction @532nm is converted from that @1064nm</a:t>
            </a:r>
          </a:p>
          <a:p>
            <a:r>
              <a:rPr lang="en-US" sz="1200" dirty="0" smtClean="0"/>
              <a:t>assuming </a:t>
            </a:r>
            <a:r>
              <a:rPr lang="en-US" sz="1200" dirty="0" err="1" smtClean="0"/>
              <a:t>Ångstr</a:t>
            </a:r>
            <a:r>
              <a:rPr lang="en-US" sz="1200" dirty="0" err="1"/>
              <a:t>ö</a:t>
            </a:r>
            <a:r>
              <a:rPr lang="en-US" sz="1200" dirty="0" err="1" smtClean="0"/>
              <a:t>m</a:t>
            </a:r>
            <a:r>
              <a:rPr lang="en-US" sz="1200" dirty="0" smtClean="0"/>
              <a:t> component is 2 for </a:t>
            </a:r>
            <a:r>
              <a:rPr lang="en-US" sz="1200" dirty="0"/>
              <a:t>fire plumes (Moritz </a:t>
            </a:r>
            <a:r>
              <a:rPr lang="en-US" sz="1200" dirty="0" err="1"/>
              <a:t>Haarig</a:t>
            </a:r>
            <a:r>
              <a:rPr lang="en-US" sz="1200" dirty="0"/>
              <a:t> et al., Atmos. Chem. Phys., 18, 11847-11861, 2018) </a:t>
            </a:r>
          </a:p>
        </p:txBody>
      </p:sp>
      <p:pic>
        <p:nvPicPr>
          <p:cNvPr id="4" name="Picture 3"/>
          <p:cNvPicPr>
            <a:picLocks/>
          </p:cNvPicPr>
          <p:nvPr/>
        </p:nvPicPr>
        <p:blipFill rotWithShape="1">
          <a:blip r:embed="rId5">
            <a:extLst>
              <a:ext uri="{28A0092B-C50C-407E-A947-70E740481C1C}">
                <a14:useLocalDpi xmlns:a14="http://schemas.microsoft.com/office/drawing/2010/main" val="0"/>
              </a:ext>
            </a:extLst>
          </a:blip>
          <a:srcRect t="6957"/>
          <a:stretch/>
        </p:blipFill>
        <p:spPr>
          <a:xfrm>
            <a:off x="30376" y="2606040"/>
            <a:ext cx="5852160" cy="3657600"/>
          </a:xfrm>
          <a:prstGeom prst="rect">
            <a:avLst/>
          </a:prstGeom>
        </p:spPr>
      </p:pic>
      <p:sp>
        <p:nvSpPr>
          <p:cNvPr id="22" name="Oval 21"/>
          <p:cNvSpPr/>
          <p:nvPr/>
        </p:nvSpPr>
        <p:spPr>
          <a:xfrm>
            <a:off x="8338930" y="1962442"/>
            <a:ext cx="289663" cy="578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139030" y="1975142"/>
            <a:ext cx="338817" cy="578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669130" y="2013242"/>
            <a:ext cx="289663" cy="578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53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524" y="333756"/>
            <a:ext cx="10680658" cy="6676644"/>
          </a:xfrm>
          <a:prstGeom prst="rect">
            <a:avLst/>
          </a:prstGeom>
        </p:spPr>
      </p:pic>
      <p:sp>
        <p:nvSpPr>
          <p:cNvPr id="4" name="TextBox 3"/>
          <p:cNvSpPr txBox="1"/>
          <p:nvPr/>
        </p:nvSpPr>
        <p:spPr>
          <a:xfrm>
            <a:off x="554004" y="0"/>
            <a:ext cx="10989744" cy="1077218"/>
          </a:xfrm>
          <a:prstGeom prst="rect">
            <a:avLst/>
          </a:prstGeom>
          <a:solidFill>
            <a:schemeClr val="accent4">
              <a:lumMod val="20000"/>
              <a:lumOff val="80000"/>
            </a:schemeClr>
          </a:solidFill>
        </p:spPr>
        <p:txBody>
          <a:bodyPr wrap="square" rtlCol="0">
            <a:spAutoFit/>
          </a:bodyPr>
          <a:lstStyle/>
          <a:p>
            <a:r>
              <a:rPr lang="en-US" sz="3200" dirty="0" smtClean="0"/>
              <a:t>Verify the Plume Rise using CALIPSO Lidar data: a case of </a:t>
            </a:r>
            <a:r>
              <a:rPr lang="en-US" sz="3200" dirty="0"/>
              <a:t>California Fire </a:t>
            </a:r>
            <a:r>
              <a:rPr lang="en-US" sz="3200" dirty="0" smtClean="0"/>
              <a:t>on 11/15/2018</a:t>
            </a:r>
            <a:endParaRPr lang="en-US" sz="3200" dirty="0"/>
          </a:p>
        </p:txBody>
      </p:sp>
      <p:sp>
        <p:nvSpPr>
          <p:cNvPr id="5" name="Oval 4"/>
          <p:cNvSpPr/>
          <p:nvPr/>
        </p:nvSpPr>
        <p:spPr>
          <a:xfrm>
            <a:off x="3124199" y="2771913"/>
            <a:ext cx="447261" cy="46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07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p:cNvPicPr>
          <p:nvPr/>
        </p:nvPicPr>
        <p:blipFill rotWithShape="1">
          <a:blip r:embed="rId2">
            <a:extLst>
              <a:ext uri="{28A0092B-C50C-407E-A947-70E740481C1C}">
                <a14:useLocalDpi xmlns:a14="http://schemas.microsoft.com/office/drawing/2010/main" val="0"/>
              </a:ext>
            </a:extLst>
          </a:blip>
          <a:srcRect t="6181"/>
          <a:stretch/>
        </p:blipFill>
        <p:spPr>
          <a:xfrm>
            <a:off x="5991860" y="3390900"/>
            <a:ext cx="5852160" cy="3431540"/>
          </a:xfrm>
          <a:prstGeom prst="rect">
            <a:avLst/>
          </a:prstGeom>
        </p:spPr>
      </p:pic>
      <p:pic>
        <p:nvPicPr>
          <p:cNvPr id="15" name="Picture 14"/>
          <p:cNvPicPr>
            <a:picLocks/>
          </p:cNvPicPr>
          <p:nvPr/>
        </p:nvPicPr>
        <p:blipFill rotWithShape="1">
          <a:blip r:embed="rId3">
            <a:extLst>
              <a:ext uri="{28A0092B-C50C-407E-A947-70E740481C1C}">
                <a14:useLocalDpi xmlns:a14="http://schemas.microsoft.com/office/drawing/2010/main" val="0"/>
              </a:ext>
            </a:extLst>
          </a:blip>
          <a:srcRect t="7222"/>
          <a:stretch/>
        </p:blipFill>
        <p:spPr>
          <a:xfrm>
            <a:off x="5999187" y="0"/>
            <a:ext cx="5852160" cy="3393440"/>
          </a:xfrm>
          <a:prstGeom prst="rect">
            <a:avLst/>
          </a:prstGeom>
        </p:spPr>
      </p:pic>
      <p:pic>
        <p:nvPicPr>
          <p:cNvPr id="14" name="Picture 13"/>
          <p:cNvPicPr>
            <a:picLocks/>
          </p:cNvPicPr>
          <p:nvPr/>
        </p:nvPicPr>
        <p:blipFill rotWithShape="1">
          <a:blip r:embed="rId4">
            <a:extLst>
              <a:ext uri="{28A0092B-C50C-407E-A947-70E740481C1C}">
                <a14:useLocalDpi xmlns:a14="http://schemas.microsoft.com/office/drawing/2010/main" val="0"/>
              </a:ext>
            </a:extLst>
          </a:blip>
          <a:srcRect l="2250" t="6250"/>
          <a:stretch/>
        </p:blipFill>
        <p:spPr>
          <a:xfrm>
            <a:off x="184024" y="3429000"/>
            <a:ext cx="5720478" cy="3429000"/>
          </a:xfrm>
          <a:prstGeom prst="rect">
            <a:avLst/>
          </a:prstGeom>
        </p:spPr>
      </p:pic>
      <p:sp>
        <p:nvSpPr>
          <p:cNvPr id="7" name="TextBox 6"/>
          <p:cNvSpPr txBox="1"/>
          <p:nvPr/>
        </p:nvSpPr>
        <p:spPr>
          <a:xfrm>
            <a:off x="5991860" y="202380"/>
            <a:ext cx="1000467" cy="369332"/>
          </a:xfrm>
          <a:prstGeom prst="rect">
            <a:avLst/>
          </a:prstGeom>
          <a:noFill/>
        </p:spPr>
        <p:txBody>
          <a:bodyPr wrap="none" rtlCol="0">
            <a:spAutoFit/>
          </a:bodyPr>
          <a:lstStyle/>
          <a:p>
            <a:r>
              <a:rPr lang="en-US" dirty="0" smtClean="0">
                <a:solidFill>
                  <a:srgbClr val="FF0000"/>
                </a:solidFill>
              </a:rPr>
              <a:t>Fire case</a:t>
            </a:r>
            <a:endParaRPr lang="en-US" dirty="0">
              <a:solidFill>
                <a:srgbClr val="FF0000"/>
              </a:solidFill>
            </a:endParaRPr>
          </a:p>
        </p:txBody>
      </p:sp>
      <p:sp>
        <p:nvSpPr>
          <p:cNvPr id="8" name="TextBox 7"/>
          <p:cNvSpPr txBox="1"/>
          <p:nvPr/>
        </p:nvSpPr>
        <p:spPr>
          <a:xfrm>
            <a:off x="5991860" y="3543300"/>
            <a:ext cx="2745623" cy="369332"/>
          </a:xfrm>
          <a:prstGeom prst="rect">
            <a:avLst/>
          </a:prstGeom>
          <a:solidFill>
            <a:schemeClr val="bg1"/>
          </a:solidFill>
        </p:spPr>
        <p:txBody>
          <a:bodyPr wrap="none" rtlCol="0">
            <a:spAutoFit/>
          </a:bodyPr>
          <a:lstStyle/>
          <a:p>
            <a:r>
              <a:rPr lang="en-US" dirty="0" smtClean="0">
                <a:solidFill>
                  <a:srgbClr val="FF0000"/>
                </a:solidFill>
              </a:rPr>
              <a:t>Fire case with 0.5 Heat Flux</a:t>
            </a:r>
            <a:endParaRPr lang="en-US" dirty="0">
              <a:solidFill>
                <a:srgbClr val="FF0000"/>
              </a:solidFill>
            </a:endParaRPr>
          </a:p>
        </p:txBody>
      </p:sp>
      <p:sp>
        <p:nvSpPr>
          <p:cNvPr id="9" name="TextBox 8"/>
          <p:cNvSpPr txBox="1"/>
          <p:nvPr/>
        </p:nvSpPr>
        <p:spPr>
          <a:xfrm>
            <a:off x="708660" y="3677166"/>
            <a:ext cx="1236108" cy="369332"/>
          </a:xfrm>
          <a:prstGeom prst="rect">
            <a:avLst/>
          </a:prstGeom>
          <a:solidFill>
            <a:schemeClr val="bg1"/>
          </a:solidFill>
        </p:spPr>
        <p:txBody>
          <a:bodyPr wrap="none" rtlCol="0">
            <a:spAutoFit/>
          </a:bodyPr>
          <a:lstStyle/>
          <a:p>
            <a:r>
              <a:rPr lang="en-US" dirty="0" err="1" smtClean="0">
                <a:solidFill>
                  <a:srgbClr val="FF0000"/>
                </a:solidFill>
              </a:rPr>
              <a:t>Nofire</a:t>
            </a:r>
            <a:r>
              <a:rPr lang="en-US" dirty="0" smtClean="0">
                <a:solidFill>
                  <a:srgbClr val="FF0000"/>
                </a:solidFill>
              </a:rPr>
              <a:t> case</a:t>
            </a:r>
            <a:endParaRPr lang="en-US" dirty="0">
              <a:solidFill>
                <a:srgbClr val="FF0000"/>
              </a:solidFill>
            </a:endParaRPr>
          </a:p>
        </p:txBody>
      </p:sp>
      <p:sp>
        <p:nvSpPr>
          <p:cNvPr id="10" name="Oval 9"/>
          <p:cNvSpPr/>
          <p:nvPr/>
        </p:nvSpPr>
        <p:spPr>
          <a:xfrm>
            <a:off x="8648701" y="1841500"/>
            <a:ext cx="543670" cy="10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285370" y="2522330"/>
            <a:ext cx="447261" cy="46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93099" y="6099313"/>
            <a:ext cx="447261" cy="467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636001" y="5257800"/>
            <a:ext cx="543670" cy="10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p:cNvPicPr>
          <p:nvPr/>
        </p:nvPicPr>
        <p:blipFill rotWithShape="1">
          <a:blip r:embed="rId5">
            <a:extLst>
              <a:ext uri="{28A0092B-C50C-407E-A947-70E740481C1C}">
                <a14:useLocalDpi xmlns:a14="http://schemas.microsoft.com/office/drawing/2010/main" val="0"/>
              </a:ext>
            </a:extLst>
          </a:blip>
          <a:srcRect l="1652" t="6004"/>
          <a:stretch/>
        </p:blipFill>
        <p:spPr>
          <a:xfrm>
            <a:off x="166517" y="62706"/>
            <a:ext cx="5755493" cy="3437996"/>
          </a:xfrm>
          <a:prstGeom prst="rect">
            <a:avLst/>
          </a:prstGeom>
        </p:spPr>
      </p:pic>
    </p:spTree>
    <p:extLst>
      <p:ext uri="{BB962C8B-B14F-4D97-AF65-F5344CB8AC3E}">
        <p14:creationId xmlns:p14="http://schemas.microsoft.com/office/powerpoint/2010/main" val="3259069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66CAC88C-31F3-4764-B964-B930D18D7C5C}" type="slidenum">
              <a:rPr lang="en-US" smtClean="0"/>
              <a:t>16</a:t>
            </a:fld>
            <a:endParaRPr lang="en-US" dirty="0"/>
          </a:p>
        </p:txBody>
      </p:sp>
      <p:sp>
        <p:nvSpPr>
          <p:cNvPr id="7" name="TextBox 6"/>
          <p:cNvSpPr txBox="1"/>
          <p:nvPr/>
        </p:nvSpPr>
        <p:spPr>
          <a:xfrm>
            <a:off x="1774336" y="317956"/>
            <a:ext cx="8665064" cy="400110"/>
          </a:xfrm>
          <a:prstGeom prst="rect">
            <a:avLst/>
          </a:prstGeom>
          <a:noFill/>
        </p:spPr>
        <p:txBody>
          <a:bodyPr wrap="none" rtlCol="0">
            <a:spAutoFit/>
          </a:bodyPr>
          <a:lstStyle/>
          <a:p>
            <a:r>
              <a:rPr lang="en-US" sz="2000" b="1" dirty="0" err="1">
                <a:solidFill>
                  <a:schemeClr val="bg1"/>
                </a:solidFill>
              </a:rPr>
              <a:t>GBBEPx</a:t>
            </a:r>
            <a:r>
              <a:rPr lang="en-US" sz="2000" b="1" dirty="0">
                <a:solidFill>
                  <a:schemeClr val="bg1"/>
                </a:solidFill>
              </a:rPr>
              <a:t>  VS. </a:t>
            </a:r>
            <a:r>
              <a:rPr lang="en-US" sz="2000" b="1" dirty="0" err="1">
                <a:solidFill>
                  <a:srgbClr val="FFFF00"/>
                </a:solidFill>
              </a:rPr>
              <a:t>nofire</a:t>
            </a:r>
            <a:r>
              <a:rPr lang="en-US" sz="2000" b="1" dirty="0">
                <a:solidFill>
                  <a:schemeClr val="bg1"/>
                </a:solidFill>
              </a:rPr>
              <a:t>  simulation results averaged for Nov 8-26 (R9 DAY1 statistics)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9" y="829901"/>
            <a:ext cx="5930537" cy="466956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 r="-6224"/>
          <a:stretch/>
        </p:blipFill>
        <p:spPr>
          <a:xfrm>
            <a:off x="6018746" y="829901"/>
            <a:ext cx="6230032" cy="4669562"/>
          </a:xfrm>
          <a:prstGeom prst="rect">
            <a:avLst/>
          </a:prstGeom>
        </p:spPr>
      </p:pic>
    </p:spTree>
    <p:extLst>
      <p:ext uri="{BB962C8B-B14F-4D97-AF65-F5344CB8AC3E}">
        <p14:creationId xmlns:p14="http://schemas.microsoft.com/office/powerpoint/2010/main" val="3602910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670560"/>
            <a:ext cx="10256520" cy="5982970"/>
          </a:xfrm>
        </p:spPr>
      </p:pic>
    </p:spTree>
    <p:extLst>
      <p:ext uri="{BB962C8B-B14F-4D97-AF65-F5344CB8AC3E}">
        <p14:creationId xmlns:p14="http://schemas.microsoft.com/office/powerpoint/2010/main" val="166560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081"/>
            <a:ext cx="10723880" cy="944880"/>
          </a:xfrm>
          <a:solidFill>
            <a:srgbClr val="FFC000"/>
          </a:solidFill>
        </p:spPr>
        <p:txBody>
          <a:bodyPr>
            <a:normAutofit fontScale="90000"/>
          </a:bodyPr>
          <a:lstStyle/>
          <a:p>
            <a:r>
              <a:rPr lang="en-US" dirty="0" smtClean="0"/>
              <a:t>The fire duration treatment did not degrade the later-day performance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0160" y="1182502"/>
            <a:ext cx="9642339" cy="5624698"/>
          </a:xfrm>
        </p:spPr>
      </p:pic>
    </p:spTree>
    <p:extLst>
      <p:ext uri="{BB962C8B-B14F-4D97-AF65-F5344CB8AC3E}">
        <p14:creationId xmlns:p14="http://schemas.microsoft.com/office/powerpoint/2010/main" val="2337338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sz="4000" dirty="0" smtClean="0"/>
              <a:t>FireX-AQ 2019 </a:t>
            </a:r>
            <a:br>
              <a:rPr lang="en" sz="4000" dirty="0" smtClean="0"/>
            </a:br>
            <a:r>
              <a:rPr lang="en" sz="4000" dirty="0" smtClean="0"/>
              <a:t>Science </a:t>
            </a:r>
            <a:r>
              <a:rPr lang="en" sz="4000" dirty="0"/>
              <a:t>Flight #8:  DC8 Flight Legs and CO</a:t>
            </a:r>
            <a:endParaRPr sz="4000" dirty="0"/>
          </a:p>
        </p:txBody>
      </p:sp>
      <p:pic>
        <p:nvPicPr>
          <p:cNvPr id="253" name="Google Shape;253;p36"/>
          <p:cNvPicPr preferRelativeResize="0"/>
          <p:nvPr/>
        </p:nvPicPr>
        <p:blipFill>
          <a:blip r:embed="rId3">
            <a:alphaModFix/>
          </a:blip>
          <a:stretch>
            <a:fillRect/>
          </a:stretch>
        </p:blipFill>
        <p:spPr>
          <a:xfrm>
            <a:off x="2337467" y="1690689"/>
            <a:ext cx="6960148" cy="4760913"/>
          </a:xfrm>
          <a:prstGeom prst="rect">
            <a:avLst/>
          </a:prstGeom>
          <a:noFill/>
          <a:ln>
            <a:noFill/>
          </a:ln>
        </p:spPr>
      </p:pic>
    </p:spTree>
    <p:extLst>
      <p:ext uri="{BB962C8B-B14F-4D97-AF65-F5344CB8AC3E}">
        <p14:creationId xmlns:p14="http://schemas.microsoft.com/office/powerpoint/2010/main" val="324057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9400" y="427038"/>
            <a:ext cx="8496300" cy="474662"/>
          </a:xfrm>
        </p:spPr>
        <p:txBody>
          <a:bodyPr>
            <a:noAutofit/>
          </a:bodyPr>
          <a:lstStyle/>
          <a:p>
            <a:r>
              <a:rPr lang="en-US" sz="3200" dirty="0" err="1" smtClean="0"/>
              <a:t>WildFire</a:t>
            </a:r>
            <a:r>
              <a:rPr lang="en-US" sz="3200" dirty="0" smtClean="0"/>
              <a:t> Emission in current Operational NAQFC</a:t>
            </a:r>
            <a:endParaRPr lang="en-US" sz="3200" dirty="0"/>
          </a:p>
        </p:txBody>
      </p:sp>
      <p:sp>
        <p:nvSpPr>
          <p:cNvPr id="4" name="TextBox 3"/>
          <p:cNvSpPr txBox="1"/>
          <p:nvPr/>
        </p:nvSpPr>
        <p:spPr>
          <a:xfrm>
            <a:off x="1143000" y="1485900"/>
            <a:ext cx="2501900" cy="646331"/>
          </a:xfrm>
          <a:prstGeom prst="rect">
            <a:avLst/>
          </a:prstGeom>
          <a:solidFill>
            <a:schemeClr val="bg1"/>
          </a:solidFill>
          <a:ln>
            <a:solidFill>
              <a:schemeClr val="bg1"/>
            </a:solidFill>
          </a:ln>
        </p:spPr>
        <p:txBody>
          <a:bodyPr wrap="square" rtlCol="0">
            <a:spAutoFit/>
          </a:bodyPr>
          <a:lstStyle/>
          <a:p>
            <a:r>
              <a:rPr lang="en-US" b="1" dirty="0" smtClean="0"/>
              <a:t>NOAA Hazard Mapping System (HMS)</a:t>
            </a:r>
            <a:endParaRPr lang="en-US" b="1" dirty="0"/>
          </a:p>
        </p:txBody>
      </p:sp>
      <p:cxnSp>
        <p:nvCxnSpPr>
          <p:cNvPr id="6" name="Straight Arrow Connector 5"/>
          <p:cNvCxnSpPr/>
          <p:nvPr/>
        </p:nvCxnSpPr>
        <p:spPr>
          <a:xfrm flipV="1">
            <a:off x="3644900" y="1859865"/>
            <a:ext cx="2298700"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43600" y="1624915"/>
            <a:ext cx="3048000" cy="368300"/>
          </a:xfrm>
          <a:prstGeom prst="rect">
            <a:avLst/>
          </a:prstGeom>
          <a:solidFill>
            <a:schemeClr val="bg1"/>
          </a:solidFill>
          <a:ln>
            <a:noFill/>
          </a:ln>
        </p:spPr>
        <p:txBody>
          <a:bodyPr wrap="square" rtlCol="0">
            <a:spAutoFit/>
          </a:bodyPr>
          <a:lstStyle/>
          <a:p>
            <a:r>
              <a:rPr lang="en-US" b="1" dirty="0" smtClean="0"/>
              <a:t>Fire Emission Raw Inventory</a:t>
            </a:r>
            <a:endParaRPr lang="en-US" b="1" dirty="0"/>
          </a:p>
        </p:txBody>
      </p:sp>
      <p:sp>
        <p:nvSpPr>
          <p:cNvPr id="9" name="TextBox 8"/>
          <p:cNvSpPr txBox="1"/>
          <p:nvPr/>
        </p:nvSpPr>
        <p:spPr>
          <a:xfrm>
            <a:off x="4051300" y="1114633"/>
            <a:ext cx="1485900" cy="707886"/>
          </a:xfrm>
          <a:prstGeom prst="rect">
            <a:avLst/>
          </a:prstGeom>
          <a:solidFill>
            <a:schemeClr val="accent4">
              <a:lumMod val="20000"/>
              <a:lumOff val="80000"/>
            </a:schemeClr>
          </a:solidFill>
          <a:ln>
            <a:noFill/>
          </a:ln>
        </p:spPr>
        <p:txBody>
          <a:bodyPr wrap="square" rtlCol="0">
            <a:spAutoFit/>
          </a:bodyPr>
          <a:lstStyle/>
          <a:p>
            <a:r>
              <a:rPr lang="en-US" sz="2000" b="1" dirty="0" smtClean="0"/>
              <a:t>USFS </a:t>
            </a:r>
            <a:r>
              <a:rPr lang="en-US" sz="2000" b="1" dirty="0" err="1" smtClean="0"/>
              <a:t>Bluesky</a:t>
            </a:r>
            <a:endParaRPr lang="en-US" sz="2000" b="1" dirty="0"/>
          </a:p>
        </p:txBody>
      </p:sp>
      <p:sp>
        <p:nvSpPr>
          <p:cNvPr id="10" name="TextBox 9"/>
          <p:cNvSpPr txBox="1"/>
          <p:nvPr/>
        </p:nvSpPr>
        <p:spPr>
          <a:xfrm>
            <a:off x="5943600" y="2360145"/>
            <a:ext cx="3657600" cy="1846659"/>
          </a:xfrm>
          <a:prstGeom prst="rect">
            <a:avLst/>
          </a:prstGeom>
          <a:solidFill>
            <a:schemeClr val="bg1"/>
          </a:solidFill>
          <a:ln>
            <a:noFill/>
          </a:ln>
        </p:spPr>
        <p:txBody>
          <a:bodyPr wrap="square" rtlCol="0">
            <a:spAutoFit/>
          </a:bodyPr>
          <a:lstStyle/>
          <a:p>
            <a:r>
              <a:rPr lang="en-US" sz="2400" dirty="0" smtClean="0"/>
              <a:t>Fire Emission Processor </a:t>
            </a:r>
          </a:p>
          <a:p>
            <a:endParaRPr lang="en-US" dirty="0"/>
          </a:p>
          <a:p>
            <a:r>
              <a:rPr lang="en-US" b="1" dirty="0" smtClean="0"/>
              <a:t>Fire emission mapping to model grid</a:t>
            </a:r>
          </a:p>
          <a:p>
            <a:r>
              <a:rPr lang="en-US" b="1" dirty="0" smtClean="0"/>
              <a:t>Calculate plume rise</a:t>
            </a:r>
          </a:p>
          <a:p>
            <a:r>
              <a:rPr lang="en-US" b="1" dirty="0" smtClean="0"/>
              <a:t>Apply temporal profile</a:t>
            </a:r>
          </a:p>
          <a:p>
            <a:r>
              <a:rPr lang="en-US" b="1" dirty="0" smtClean="0"/>
              <a:t>Apply speciation profile</a:t>
            </a:r>
            <a:endParaRPr lang="en-US" b="1" dirty="0"/>
          </a:p>
        </p:txBody>
      </p:sp>
      <p:cxnSp>
        <p:nvCxnSpPr>
          <p:cNvPr id="11" name="Straight Arrow Connector 10"/>
          <p:cNvCxnSpPr/>
          <p:nvPr/>
        </p:nvCxnSpPr>
        <p:spPr>
          <a:xfrm>
            <a:off x="7277100" y="1993215"/>
            <a:ext cx="12700" cy="36693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43000" y="2775643"/>
            <a:ext cx="2501900" cy="369332"/>
          </a:xfrm>
          <a:prstGeom prst="rect">
            <a:avLst/>
          </a:prstGeom>
          <a:solidFill>
            <a:schemeClr val="bg1"/>
          </a:solidFill>
          <a:ln>
            <a:solidFill>
              <a:schemeClr val="bg1"/>
            </a:solidFill>
          </a:ln>
        </p:spPr>
        <p:txBody>
          <a:bodyPr wrap="square" rtlCol="0">
            <a:spAutoFit/>
          </a:bodyPr>
          <a:lstStyle/>
          <a:p>
            <a:r>
              <a:rPr lang="en-US" b="1" dirty="0" smtClean="0"/>
              <a:t>Meteorological Inputs</a:t>
            </a:r>
            <a:endParaRPr lang="en-US" b="1" dirty="0"/>
          </a:p>
        </p:txBody>
      </p:sp>
      <p:cxnSp>
        <p:nvCxnSpPr>
          <p:cNvPr id="16" name="Straight Arrow Connector 15"/>
          <p:cNvCxnSpPr/>
          <p:nvPr/>
        </p:nvCxnSpPr>
        <p:spPr>
          <a:xfrm flipV="1">
            <a:off x="3644900" y="2960309"/>
            <a:ext cx="2298700"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77900" y="4566343"/>
            <a:ext cx="3073400" cy="369332"/>
          </a:xfrm>
          <a:prstGeom prst="rect">
            <a:avLst/>
          </a:prstGeom>
          <a:solidFill>
            <a:schemeClr val="bg1"/>
          </a:solidFill>
          <a:ln>
            <a:solidFill>
              <a:schemeClr val="bg1"/>
            </a:solidFill>
          </a:ln>
        </p:spPr>
        <p:txBody>
          <a:bodyPr wrap="square" rtlCol="0">
            <a:spAutoFit/>
          </a:bodyPr>
          <a:lstStyle/>
          <a:p>
            <a:r>
              <a:rPr lang="en-US" b="1" dirty="0" smtClean="0"/>
              <a:t>3-D Anthropogenic Emissions</a:t>
            </a:r>
            <a:endParaRPr lang="en-US" b="1" dirty="0"/>
          </a:p>
        </p:txBody>
      </p:sp>
      <p:cxnSp>
        <p:nvCxnSpPr>
          <p:cNvPr id="20" name="Straight Arrow Connector 19"/>
          <p:cNvCxnSpPr/>
          <p:nvPr/>
        </p:nvCxnSpPr>
        <p:spPr>
          <a:xfrm flipV="1">
            <a:off x="4051300" y="4789971"/>
            <a:ext cx="1892300"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943600" y="4597408"/>
            <a:ext cx="3048000" cy="646331"/>
          </a:xfrm>
          <a:prstGeom prst="rect">
            <a:avLst/>
          </a:prstGeom>
          <a:solidFill>
            <a:schemeClr val="bg1"/>
          </a:solidFill>
          <a:ln>
            <a:noFill/>
          </a:ln>
        </p:spPr>
        <p:txBody>
          <a:bodyPr wrap="square" rtlCol="0">
            <a:spAutoFit/>
          </a:bodyPr>
          <a:lstStyle/>
          <a:p>
            <a:r>
              <a:rPr lang="en-US" b="1" dirty="0" smtClean="0"/>
              <a:t>Merge 3-D fire and anthropogenic emissions</a:t>
            </a:r>
            <a:endParaRPr lang="en-US" b="1" dirty="0"/>
          </a:p>
        </p:txBody>
      </p:sp>
      <p:cxnSp>
        <p:nvCxnSpPr>
          <p:cNvPr id="23" name="Straight Arrow Connector 22"/>
          <p:cNvCxnSpPr/>
          <p:nvPr/>
        </p:nvCxnSpPr>
        <p:spPr>
          <a:xfrm flipH="1">
            <a:off x="7277100" y="4206804"/>
            <a:ext cx="0" cy="37790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35700" y="5591120"/>
            <a:ext cx="2374900" cy="369332"/>
          </a:xfrm>
          <a:prstGeom prst="rect">
            <a:avLst/>
          </a:prstGeom>
          <a:solidFill>
            <a:schemeClr val="bg1"/>
          </a:solidFill>
          <a:ln>
            <a:noFill/>
          </a:ln>
        </p:spPr>
        <p:txBody>
          <a:bodyPr wrap="square" rtlCol="0">
            <a:spAutoFit/>
          </a:bodyPr>
          <a:lstStyle/>
          <a:p>
            <a:pPr algn="ctr"/>
            <a:r>
              <a:rPr lang="en-US" b="1" dirty="0" smtClean="0"/>
              <a:t>NAQFC CMAQ run</a:t>
            </a:r>
            <a:endParaRPr lang="en-US" b="1" dirty="0"/>
          </a:p>
        </p:txBody>
      </p:sp>
      <p:cxnSp>
        <p:nvCxnSpPr>
          <p:cNvPr id="27" name="Straight Arrow Connector 26"/>
          <p:cNvCxnSpPr/>
          <p:nvPr/>
        </p:nvCxnSpPr>
        <p:spPr>
          <a:xfrm>
            <a:off x="7277100" y="5209436"/>
            <a:ext cx="0" cy="42490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25800" y="3632200"/>
            <a:ext cx="7340600" cy="1938992"/>
          </a:xfrm>
          <a:prstGeom prst="rect">
            <a:avLst/>
          </a:prstGeom>
          <a:solidFill>
            <a:schemeClr val="accent6">
              <a:lumMod val="40000"/>
              <a:lumOff val="60000"/>
            </a:schemeClr>
          </a:solidFill>
        </p:spPr>
        <p:txBody>
          <a:bodyPr wrap="square" rtlCol="0">
            <a:spAutoFit/>
          </a:bodyPr>
          <a:lstStyle/>
          <a:p>
            <a:r>
              <a:rPr lang="en-US" sz="2400" dirty="0" smtClean="0"/>
              <a:t>Issues of this processor</a:t>
            </a:r>
          </a:p>
          <a:p>
            <a:endParaRPr lang="en-US" sz="2400" dirty="0"/>
          </a:p>
          <a:p>
            <a:r>
              <a:rPr lang="en-US" sz="2400" dirty="0" smtClean="0"/>
              <a:t>Slow (take about 10 to 15 minutes for CONUS domain)</a:t>
            </a:r>
          </a:p>
          <a:p>
            <a:r>
              <a:rPr lang="en-US" sz="2400" dirty="0" smtClean="0"/>
              <a:t>Take too many disk spaces</a:t>
            </a:r>
          </a:p>
          <a:p>
            <a:r>
              <a:rPr lang="en-US" sz="2400" dirty="0" smtClean="0"/>
              <a:t>Codes/scripts not easy to manage or change</a:t>
            </a:r>
            <a:endParaRPr lang="en-US" sz="2400" dirty="0"/>
          </a:p>
        </p:txBody>
      </p:sp>
    </p:spTree>
    <p:extLst>
      <p:ext uri="{BB962C8B-B14F-4D97-AF65-F5344CB8AC3E}">
        <p14:creationId xmlns:p14="http://schemas.microsoft.com/office/powerpoint/2010/main" val="35246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6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sz="4000" dirty="0"/>
              <a:t>Comparisons of Model and DC8 Observed CO</a:t>
            </a:r>
            <a:endParaRPr sz="4000" baseline="-25000" dirty="0"/>
          </a:p>
        </p:txBody>
      </p:sp>
      <p:sp>
        <p:nvSpPr>
          <p:cNvPr id="294" name="Google Shape;294;p41"/>
          <p:cNvSpPr/>
          <p:nvPr/>
        </p:nvSpPr>
        <p:spPr>
          <a:xfrm>
            <a:off x="7" y="5635571"/>
            <a:ext cx="6096000" cy="1015600"/>
          </a:xfrm>
          <a:prstGeom prst="rect">
            <a:avLst/>
          </a:prstGeom>
          <a:noFill/>
          <a:ln>
            <a:noFill/>
          </a:ln>
        </p:spPr>
        <p:txBody>
          <a:bodyPr spcFirstLastPara="1" wrap="square" lIns="91433" tIns="45700" rIns="91433" bIns="45700" anchor="t" anchorCtr="0">
            <a:noAutofit/>
          </a:bodyPr>
          <a:lstStyle/>
          <a:p>
            <a:pPr>
              <a:buClr>
                <a:schemeClr val="dk1"/>
              </a:buClr>
              <a:buSzPts val="1100"/>
            </a:pPr>
            <a:r>
              <a:rPr lang="en" sz="1200">
                <a:solidFill>
                  <a:schemeClr val="dk1"/>
                </a:solidFill>
                <a:latin typeface="Calibri"/>
                <a:ea typeface="Calibri"/>
                <a:cs typeface="Calibri"/>
                <a:sym typeface="Calibri"/>
              </a:rPr>
              <a:t>Diskin, Glenn S.</a:t>
            </a:r>
            <a:endParaRPr sz="1200">
              <a:solidFill>
                <a:schemeClr val="dk1"/>
              </a:solidFill>
              <a:latin typeface="Calibri"/>
              <a:ea typeface="Calibri"/>
              <a:cs typeface="Calibri"/>
              <a:sym typeface="Calibri"/>
            </a:endParaRPr>
          </a:p>
          <a:p>
            <a:pPr>
              <a:buClr>
                <a:schemeClr val="dk1"/>
              </a:buClr>
              <a:buSzPts val="1100"/>
            </a:pPr>
            <a:r>
              <a:rPr lang="en" sz="1200">
                <a:solidFill>
                  <a:schemeClr val="dk1"/>
                </a:solidFill>
                <a:latin typeface="Calibri"/>
                <a:ea typeface="Calibri"/>
                <a:cs typeface="Calibri"/>
                <a:sym typeface="Calibri"/>
              </a:rPr>
              <a:t>NASA Langley Research Center</a:t>
            </a:r>
            <a:endParaRPr sz="1200">
              <a:solidFill>
                <a:schemeClr val="dk1"/>
              </a:solidFill>
              <a:latin typeface="Calibri"/>
              <a:ea typeface="Calibri"/>
              <a:cs typeface="Calibri"/>
              <a:sym typeface="Calibri"/>
            </a:endParaRPr>
          </a:p>
          <a:p>
            <a:pPr>
              <a:buClr>
                <a:schemeClr val="dk1"/>
              </a:buClr>
              <a:buSzPts val="1100"/>
            </a:pPr>
            <a:r>
              <a:rPr lang="en" sz="1200">
                <a:solidFill>
                  <a:schemeClr val="dk1"/>
                </a:solidFill>
                <a:latin typeface="Calibri"/>
                <a:ea typeface="Calibri"/>
                <a:cs typeface="Calibri"/>
                <a:sym typeface="Calibri"/>
              </a:rPr>
              <a:t>DACOM: Diode laser spectrometer measurements of CO, CH4</a:t>
            </a:r>
            <a:endParaRPr sz="1200">
              <a:solidFill>
                <a:schemeClr val="dk1"/>
              </a:solidFill>
              <a:latin typeface="Calibri"/>
              <a:ea typeface="Calibri"/>
              <a:cs typeface="Calibri"/>
              <a:sym typeface="Calibri"/>
            </a:endParaRPr>
          </a:p>
          <a:p>
            <a:pPr>
              <a:buClr>
                <a:schemeClr val="dk1"/>
              </a:buClr>
              <a:buSzPts val="1100"/>
            </a:pPr>
            <a:r>
              <a:rPr lang="en" sz="1200">
                <a:solidFill>
                  <a:schemeClr val="dk1"/>
                </a:solidFill>
                <a:latin typeface="Calibri"/>
                <a:ea typeface="Calibri"/>
                <a:cs typeface="Calibri"/>
                <a:sym typeface="Calibri"/>
              </a:rPr>
              <a:t>NASA FIREX-AQ Mission 2019</a:t>
            </a:r>
            <a:endParaRPr sz="1200">
              <a:solidFill>
                <a:schemeClr val="dk1"/>
              </a:solidFill>
              <a:latin typeface="Calibri"/>
              <a:ea typeface="Calibri"/>
              <a:cs typeface="Calibri"/>
              <a:sym typeface="Calibri"/>
            </a:endParaRPr>
          </a:p>
          <a:p>
            <a:r>
              <a:rPr lang="en" sz="1200">
                <a:solidFill>
                  <a:schemeClr val="dk1"/>
                </a:solidFill>
                <a:latin typeface="Calibri"/>
                <a:ea typeface="Calibri"/>
                <a:cs typeface="Calibri"/>
                <a:sym typeface="Calibri"/>
              </a:rPr>
              <a:t>ASSOCIATED_DATA: DC-8 Nav data</a:t>
            </a:r>
            <a:endParaRPr sz="1467"/>
          </a:p>
          <a:p>
            <a:r>
              <a:rPr lang="en" sz="1200">
                <a:solidFill>
                  <a:schemeClr val="dk1"/>
                </a:solidFill>
                <a:latin typeface="Calibri"/>
                <a:ea typeface="Calibri"/>
                <a:cs typeface="Calibri"/>
                <a:sym typeface="Calibri"/>
              </a:rPr>
              <a:t>INSTRUMENT_INFO:  Diode Laser Spectrometer measurements of CO and CH4</a:t>
            </a:r>
            <a:endParaRPr sz="1200">
              <a:solidFill>
                <a:schemeClr val="dk1"/>
              </a:solidFill>
              <a:latin typeface="Calibri"/>
              <a:ea typeface="Calibri"/>
              <a:cs typeface="Calibri"/>
              <a:sym typeface="Calibri"/>
            </a:endParaRPr>
          </a:p>
        </p:txBody>
      </p:sp>
      <p:pic>
        <p:nvPicPr>
          <p:cNvPr id="295" name="Google Shape;295;p41"/>
          <p:cNvPicPr preferRelativeResize="0"/>
          <p:nvPr/>
        </p:nvPicPr>
        <p:blipFill>
          <a:blip r:embed="rId3">
            <a:alphaModFix/>
          </a:blip>
          <a:stretch>
            <a:fillRect/>
          </a:stretch>
        </p:blipFill>
        <p:spPr>
          <a:xfrm>
            <a:off x="4955032" y="1413231"/>
            <a:ext cx="7126833" cy="5388333"/>
          </a:xfrm>
          <a:prstGeom prst="rect">
            <a:avLst/>
          </a:prstGeom>
          <a:noFill/>
          <a:ln>
            <a:noFill/>
          </a:ln>
        </p:spPr>
      </p:pic>
      <p:pic>
        <p:nvPicPr>
          <p:cNvPr id="296" name="Google Shape;296;p41"/>
          <p:cNvPicPr preferRelativeResize="0"/>
          <p:nvPr/>
        </p:nvPicPr>
        <p:blipFill>
          <a:blip r:embed="rId4">
            <a:alphaModFix/>
          </a:blip>
          <a:stretch>
            <a:fillRect/>
          </a:stretch>
        </p:blipFill>
        <p:spPr>
          <a:xfrm>
            <a:off x="203200" y="1893925"/>
            <a:ext cx="4751821" cy="3497979"/>
          </a:xfrm>
          <a:prstGeom prst="rect">
            <a:avLst/>
          </a:prstGeom>
          <a:noFill/>
          <a:ln>
            <a:noFill/>
          </a:ln>
        </p:spPr>
      </p:pic>
      <p:pic>
        <p:nvPicPr>
          <p:cNvPr id="297" name="Google Shape;297;p41"/>
          <p:cNvPicPr preferRelativeResize="0"/>
          <p:nvPr/>
        </p:nvPicPr>
        <p:blipFill>
          <a:blip r:embed="rId5">
            <a:alphaModFix/>
          </a:blip>
          <a:stretch>
            <a:fillRect/>
          </a:stretch>
        </p:blipFill>
        <p:spPr>
          <a:xfrm>
            <a:off x="10109200" y="6121100"/>
            <a:ext cx="2082800" cy="711200"/>
          </a:xfrm>
          <a:prstGeom prst="rect">
            <a:avLst/>
          </a:prstGeom>
          <a:noFill/>
          <a:ln>
            <a:noFill/>
          </a:ln>
        </p:spPr>
      </p:pic>
    </p:spTree>
    <p:extLst>
      <p:ext uri="{BB962C8B-B14F-4D97-AF65-F5344CB8AC3E}">
        <p14:creationId xmlns:p14="http://schemas.microsoft.com/office/powerpoint/2010/main" val="1296039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2"/>
          <p:cNvSpPr txBox="1">
            <a:spLocks noGrp="1"/>
          </p:cNvSpPr>
          <p:nvPr>
            <p:ph type="title"/>
          </p:nvPr>
        </p:nvSpPr>
        <p:spPr>
          <a:xfrm>
            <a:off x="838200" y="365125"/>
            <a:ext cx="10515600" cy="13256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sz="4000"/>
              <a:t>Comparisons of Model and DC8 Observed O</a:t>
            </a:r>
            <a:r>
              <a:rPr lang="en" sz="4000" baseline="-25000"/>
              <a:t>3</a:t>
            </a:r>
            <a:endParaRPr sz="4000" baseline="-25000"/>
          </a:p>
        </p:txBody>
      </p:sp>
      <p:sp>
        <p:nvSpPr>
          <p:cNvPr id="304" name="Google Shape;304;p42"/>
          <p:cNvSpPr/>
          <p:nvPr/>
        </p:nvSpPr>
        <p:spPr>
          <a:xfrm>
            <a:off x="357340" y="5595104"/>
            <a:ext cx="6096000" cy="1015600"/>
          </a:xfrm>
          <a:prstGeom prst="rect">
            <a:avLst/>
          </a:prstGeom>
          <a:noFill/>
          <a:ln>
            <a:noFill/>
          </a:ln>
        </p:spPr>
        <p:txBody>
          <a:bodyPr spcFirstLastPara="1" wrap="square" lIns="91433" tIns="45700" rIns="91433" bIns="45700" anchor="t" anchorCtr="0">
            <a:noAutofit/>
          </a:bodyPr>
          <a:lstStyle/>
          <a:p>
            <a:r>
              <a:rPr lang="en" sz="1200">
                <a:solidFill>
                  <a:schemeClr val="dk1"/>
                </a:solidFill>
                <a:latin typeface="Calibri"/>
                <a:ea typeface="Calibri"/>
                <a:cs typeface="Calibri"/>
                <a:sym typeface="Calibri"/>
              </a:rPr>
              <a:t>Tom Ryerson, Ilann Bourgeois and Jeff Peischl</a:t>
            </a:r>
            <a:endParaRPr sz="1200">
              <a:solidFill>
                <a:schemeClr val="dk1"/>
              </a:solidFill>
              <a:latin typeface="Calibri"/>
              <a:ea typeface="Calibri"/>
              <a:cs typeface="Calibri"/>
              <a:sym typeface="Calibri"/>
            </a:endParaRPr>
          </a:p>
          <a:p>
            <a:r>
              <a:rPr lang="en" sz="1200">
                <a:solidFill>
                  <a:schemeClr val="dk1"/>
                </a:solidFill>
                <a:latin typeface="Calibri"/>
                <a:ea typeface="Calibri"/>
                <a:cs typeface="Calibri"/>
                <a:sym typeface="Calibri"/>
              </a:rPr>
              <a:t>NOAA ESRL Chemical Sciences Division</a:t>
            </a:r>
            <a:endParaRPr sz="1467"/>
          </a:p>
          <a:p>
            <a:r>
              <a:rPr lang="en" sz="1200">
                <a:solidFill>
                  <a:schemeClr val="dk1"/>
                </a:solidFill>
                <a:latin typeface="Calibri"/>
                <a:ea typeface="Calibri"/>
                <a:cs typeface="Calibri"/>
                <a:sym typeface="Calibri"/>
              </a:rPr>
              <a:t>NOyO3: O3 measurement</a:t>
            </a:r>
            <a:endParaRPr sz="1467"/>
          </a:p>
          <a:p>
            <a:r>
              <a:rPr lang="en" sz="1200">
                <a:solidFill>
                  <a:schemeClr val="dk1"/>
                </a:solidFill>
                <a:latin typeface="Calibri"/>
                <a:ea typeface="Calibri"/>
                <a:cs typeface="Calibri"/>
                <a:sym typeface="Calibri"/>
              </a:rPr>
              <a:t>ASSOCIATED_DATA: DC-8 Nav data</a:t>
            </a:r>
            <a:endParaRPr sz="1467"/>
          </a:p>
          <a:p>
            <a:r>
              <a:rPr lang="en" sz="1200">
                <a:solidFill>
                  <a:schemeClr val="dk1"/>
                </a:solidFill>
                <a:latin typeface="Calibri"/>
                <a:ea typeface="Calibri"/>
                <a:cs typeface="Calibri"/>
                <a:sym typeface="Calibri"/>
              </a:rPr>
              <a:t>INSTRUMENT_INFO: Nitric-oxide-induced chemiluminescence for ozone</a:t>
            </a:r>
            <a:endParaRPr sz="1200">
              <a:solidFill>
                <a:schemeClr val="dk1"/>
              </a:solidFill>
              <a:latin typeface="Calibri"/>
              <a:ea typeface="Calibri"/>
              <a:cs typeface="Calibri"/>
              <a:sym typeface="Calibri"/>
            </a:endParaRPr>
          </a:p>
        </p:txBody>
      </p:sp>
      <p:pic>
        <p:nvPicPr>
          <p:cNvPr id="305" name="Google Shape;305;p42"/>
          <p:cNvPicPr preferRelativeResize="0"/>
          <p:nvPr/>
        </p:nvPicPr>
        <p:blipFill>
          <a:blip r:embed="rId3">
            <a:alphaModFix/>
          </a:blip>
          <a:stretch>
            <a:fillRect/>
          </a:stretch>
        </p:blipFill>
        <p:spPr>
          <a:xfrm>
            <a:off x="5009867" y="1400601"/>
            <a:ext cx="7111900" cy="5377033"/>
          </a:xfrm>
          <a:prstGeom prst="rect">
            <a:avLst/>
          </a:prstGeom>
          <a:noFill/>
          <a:ln>
            <a:noFill/>
          </a:ln>
        </p:spPr>
      </p:pic>
      <p:pic>
        <p:nvPicPr>
          <p:cNvPr id="306" name="Google Shape;306;p42"/>
          <p:cNvPicPr preferRelativeResize="0"/>
          <p:nvPr/>
        </p:nvPicPr>
        <p:blipFill>
          <a:blip r:embed="rId4">
            <a:alphaModFix/>
          </a:blip>
          <a:stretch>
            <a:fillRect/>
          </a:stretch>
        </p:blipFill>
        <p:spPr>
          <a:xfrm>
            <a:off x="203167" y="1893925"/>
            <a:ext cx="4806692" cy="3497979"/>
          </a:xfrm>
          <a:prstGeom prst="rect">
            <a:avLst/>
          </a:prstGeom>
          <a:noFill/>
          <a:ln>
            <a:noFill/>
          </a:ln>
        </p:spPr>
      </p:pic>
      <p:pic>
        <p:nvPicPr>
          <p:cNvPr id="307" name="Google Shape;307;p42"/>
          <p:cNvPicPr preferRelativeResize="0"/>
          <p:nvPr/>
        </p:nvPicPr>
        <p:blipFill>
          <a:blip r:embed="rId5">
            <a:alphaModFix/>
          </a:blip>
          <a:stretch>
            <a:fillRect/>
          </a:stretch>
        </p:blipFill>
        <p:spPr>
          <a:xfrm>
            <a:off x="10109200" y="6121100"/>
            <a:ext cx="2082800" cy="711200"/>
          </a:xfrm>
          <a:prstGeom prst="rect">
            <a:avLst/>
          </a:prstGeom>
          <a:noFill/>
          <a:ln>
            <a:noFill/>
          </a:ln>
        </p:spPr>
      </p:pic>
    </p:spTree>
    <p:extLst>
      <p:ext uri="{BB962C8B-B14F-4D97-AF65-F5344CB8AC3E}">
        <p14:creationId xmlns:p14="http://schemas.microsoft.com/office/powerpoint/2010/main" val="1095070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11125"/>
            <a:ext cx="10147300" cy="650875"/>
          </a:xfrm>
        </p:spPr>
        <p:txBody>
          <a:bodyPr>
            <a:normAutofit fontScale="90000"/>
          </a:bodyPr>
          <a:lstStyle/>
          <a:p>
            <a:r>
              <a:rPr lang="en-US" b="1" dirty="0" smtClean="0"/>
              <a:t>Summary</a:t>
            </a:r>
            <a:endParaRPr lang="en-US" b="1" dirty="0"/>
          </a:p>
        </p:txBody>
      </p:sp>
      <p:sp>
        <p:nvSpPr>
          <p:cNvPr id="3" name="TextBox 2"/>
          <p:cNvSpPr txBox="1"/>
          <p:nvPr/>
        </p:nvSpPr>
        <p:spPr>
          <a:xfrm>
            <a:off x="495300" y="1092201"/>
            <a:ext cx="10858501"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We </a:t>
            </a:r>
            <a:r>
              <a:rPr lang="en-US" sz="2800" dirty="0" smtClean="0"/>
              <a:t>developed a fire emission processor which can quickly convert the fire inventories (</a:t>
            </a:r>
            <a:r>
              <a:rPr lang="en-US" sz="2800" dirty="0" err="1" smtClean="0"/>
              <a:t>Bluesky</a:t>
            </a:r>
            <a:r>
              <a:rPr lang="en-US" sz="2800" dirty="0"/>
              <a:t> </a:t>
            </a:r>
            <a:r>
              <a:rPr lang="en-US" sz="2800" dirty="0" smtClean="0"/>
              <a:t>and </a:t>
            </a:r>
            <a:r>
              <a:rPr lang="en-US" sz="2800" dirty="0" err="1" smtClean="0"/>
              <a:t>GBBEPx</a:t>
            </a:r>
            <a:r>
              <a:rPr lang="en-US" sz="2800" dirty="0" smtClean="0"/>
              <a:t>) to </a:t>
            </a:r>
            <a:r>
              <a:rPr lang="en-US" sz="2800" dirty="0" smtClean="0"/>
              <a:t>CMAQ ready-to-input PT files.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It is a little bit challenging to verify the fire emissions. </a:t>
            </a:r>
            <a:r>
              <a:rPr lang="en-US" sz="2800" dirty="0" smtClean="0"/>
              <a:t>Besides the emission inventory (time, location, and emission strength), there are issues about FRP-derived heat flux, plume rise, fire duration, and its temporal variation</a:t>
            </a:r>
            <a:r>
              <a:rPr lang="en-US" sz="2800" dirty="0" smtClean="0"/>
              <a:t>. The other settings of the model, including resolution and meteorology, could also affect the results.</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The </a:t>
            </a:r>
            <a:r>
              <a:rPr lang="en-US" sz="2800" dirty="0"/>
              <a:t>existing scheme </a:t>
            </a:r>
            <a:r>
              <a:rPr lang="en-US" sz="2800" dirty="0" smtClean="0"/>
              <a:t>for </a:t>
            </a:r>
            <a:r>
              <a:rPr lang="en-US" sz="2800" dirty="0" err="1" smtClean="0"/>
              <a:t>GBBEPx</a:t>
            </a:r>
            <a:r>
              <a:rPr lang="en-US" sz="2800" dirty="0" smtClean="0"/>
              <a:t> shows </a:t>
            </a:r>
            <a:r>
              <a:rPr lang="en-US" sz="2800" dirty="0"/>
              <a:t>the overall </a:t>
            </a:r>
            <a:r>
              <a:rPr lang="en-US" sz="2800"/>
              <a:t>reasonable </a:t>
            </a:r>
            <a:r>
              <a:rPr lang="en-US" sz="2800" smtClean="0"/>
              <a:t>performance, </a:t>
            </a:r>
            <a:r>
              <a:rPr lang="en-US" sz="2800" dirty="0"/>
              <a:t>though it still needs further tuning</a:t>
            </a:r>
            <a:r>
              <a:rPr lang="en-US" sz="2800" dirty="0" smtClean="0"/>
              <a:t>.</a:t>
            </a:r>
            <a:r>
              <a:rPr lang="en-US" sz="2800" dirty="0" smtClean="0"/>
              <a:t> </a:t>
            </a:r>
            <a:endParaRPr lang="en-US" sz="2800" dirty="0" smtClean="0"/>
          </a:p>
          <a:p>
            <a:endParaRPr lang="en-US" sz="2800" dirty="0"/>
          </a:p>
        </p:txBody>
      </p:sp>
    </p:spTree>
    <p:extLst>
      <p:ext uri="{BB962C8B-B14F-4D97-AF65-F5344CB8AC3E}">
        <p14:creationId xmlns:p14="http://schemas.microsoft.com/office/powerpoint/2010/main" val="3179361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76225"/>
            <a:ext cx="10515600" cy="1325563"/>
          </a:xfrm>
        </p:spPr>
        <p:txBody>
          <a:bodyPr/>
          <a:lstStyle/>
          <a:p>
            <a:r>
              <a:rPr lang="en-US" b="1" dirty="0" smtClean="0"/>
              <a:t>Our solution to this process</a:t>
            </a:r>
            <a:endParaRPr lang="en-US" b="1" dirty="0"/>
          </a:p>
        </p:txBody>
      </p:sp>
      <p:sp>
        <p:nvSpPr>
          <p:cNvPr id="3" name="Content Placeholder 2"/>
          <p:cNvSpPr>
            <a:spLocks noGrp="1"/>
          </p:cNvSpPr>
          <p:nvPr>
            <p:ph idx="1"/>
          </p:nvPr>
        </p:nvSpPr>
        <p:spPr>
          <a:xfrm>
            <a:off x="457200" y="1601788"/>
            <a:ext cx="10515600" cy="3884612"/>
          </a:xfrm>
        </p:spPr>
        <p:txBody>
          <a:bodyPr/>
          <a:lstStyle/>
          <a:p>
            <a:r>
              <a:rPr lang="en-US" dirty="0" smtClean="0"/>
              <a:t>Re-write a new processor to supply CMAQ PT emission for inline plume rise</a:t>
            </a:r>
          </a:p>
          <a:p>
            <a:r>
              <a:rPr lang="en-US" dirty="0" smtClean="0"/>
              <a:t>All-in-one process which can one-step finish </a:t>
            </a:r>
            <a:r>
              <a:rPr lang="en-US" dirty="0" err="1" smtClean="0"/>
              <a:t>Smkinven</a:t>
            </a:r>
            <a:r>
              <a:rPr lang="en-US" dirty="0" smtClean="0"/>
              <a:t>, Temporal, </a:t>
            </a:r>
            <a:r>
              <a:rPr lang="en-US" dirty="0" err="1" smtClean="0"/>
              <a:t>Elevpoint</a:t>
            </a:r>
            <a:r>
              <a:rPr lang="en-US" dirty="0" smtClean="0"/>
              <a:t>, </a:t>
            </a:r>
            <a:r>
              <a:rPr lang="en-US" dirty="0" err="1" smtClean="0"/>
              <a:t>Spcmat</a:t>
            </a:r>
            <a:r>
              <a:rPr lang="en-US" dirty="0" smtClean="0"/>
              <a:t>  …..</a:t>
            </a:r>
          </a:p>
          <a:p>
            <a:r>
              <a:rPr lang="en-US" dirty="0" smtClean="0"/>
              <a:t>Have tunable </a:t>
            </a:r>
            <a:r>
              <a:rPr lang="en-US" dirty="0" err="1" smtClean="0"/>
              <a:t>namelist</a:t>
            </a:r>
            <a:r>
              <a:rPr lang="en-US" dirty="0" smtClean="0"/>
              <a:t> controlling the daily/diurnal profile for wildfire, prescribe/agriculture burning, and heat flux, </a:t>
            </a:r>
            <a:r>
              <a:rPr lang="en-US" dirty="0" err="1" smtClean="0"/>
              <a:t>respectically</a:t>
            </a:r>
            <a:r>
              <a:rPr lang="en-US" dirty="0" smtClean="0"/>
              <a:t>.</a:t>
            </a:r>
          </a:p>
          <a:p>
            <a:r>
              <a:rPr lang="en-US" dirty="0" smtClean="0"/>
              <a:t>Have tunable parameters controlling species mapping</a:t>
            </a:r>
          </a:p>
        </p:txBody>
      </p:sp>
      <p:sp>
        <p:nvSpPr>
          <p:cNvPr id="4" name="TextBox 3"/>
          <p:cNvSpPr txBox="1"/>
          <p:nvPr/>
        </p:nvSpPr>
        <p:spPr>
          <a:xfrm>
            <a:off x="660400" y="5314920"/>
            <a:ext cx="3048000" cy="368300"/>
          </a:xfrm>
          <a:prstGeom prst="rect">
            <a:avLst/>
          </a:prstGeom>
          <a:solidFill>
            <a:schemeClr val="bg1"/>
          </a:solidFill>
          <a:ln>
            <a:noFill/>
          </a:ln>
        </p:spPr>
        <p:txBody>
          <a:bodyPr wrap="square" rtlCol="0">
            <a:spAutoFit/>
          </a:bodyPr>
          <a:lstStyle/>
          <a:p>
            <a:r>
              <a:rPr lang="en-US" b="1" dirty="0" smtClean="0"/>
              <a:t>Fire Emission Raw Inventory</a:t>
            </a:r>
            <a:endParaRPr lang="en-US" b="1" dirty="0"/>
          </a:p>
        </p:txBody>
      </p:sp>
      <p:sp>
        <p:nvSpPr>
          <p:cNvPr id="5" name="TextBox 4"/>
          <p:cNvSpPr txBox="1"/>
          <p:nvPr/>
        </p:nvSpPr>
        <p:spPr>
          <a:xfrm>
            <a:off x="7061199" y="5274891"/>
            <a:ext cx="2374900" cy="369332"/>
          </a:xfrm>
          <a:prstGeom prst="rect">
            <a:avLst/>
          </a:prstGeom>
          <a:solidFill>
            <a:schemeClr val="bg1"/>
          </a:solidFill>
          <a:ln>
            <a:noFill/>
          </a:ln>
        </p:spPr>
        <p:txBody>
          <a:bodyPr wrap="square" rtlCol="0">
            <a:spAutoFit/>
          </a:bodyPr>
          <a:lstStyle/>
          <a:p>
            <a:pPr algn="ctr"/>
            <a:r>
              <a:rPr lang="en-US" b="1" dirty="0" smtClean="0"/>
              <a:t>NAQFC CMAQ run</a:t>
            </a:r>
            <a:endParaRPr lang="en-US" b="1" dirty="0"/>
          </a:p>
        </p:txBody>
      </p:sp>
      <p:sp>
        <p:nvSpPr>
          <p:cNvPr id="6" name="TextBox 5"/>
          <p:cNvSpPr txBox="1"/>
          <p:nvPr/>
        </p:nvSpPr>
        <p:spPr>
          <a:xfrm>
            <a:off x="3884611" y="5059111"/>
            <a:ext cx="3000376" cy="369332"/>
          </a:xfrm>
          <a:prstGeom prst="rect">
            <a:avLst/>
          </a:prstGeom>
          <a:solidFill>
            <a:schemeClr val="bg1"/>
          </a:solidFill>
          <a:ln>
            <a:noFill/>
          </a:ln>
        </p:spPr>
        <p:txBody>
          <a:bodyPr wrap="square" rtlCol="0">
            <a:spAutoFit/>
          </a:bodyPr>
          <a:lstStyle/>
          <a:p>
            <a:pPr algn="ctr"/>
            <a:r>
              <a:rPr lang="en-US" b="1" dirty="0" smtClean="0"/>
              <a:t>New fire emission processor</a:t>
            </a:r>
            <a:endParaRPr lang="en-US" b="1" dirty="0"/>
          </a:p>
        </p:txBody>
      </p:sp>
      <p:sp>
        <p:nvSpPr>
          <p:cNvPr id="7" name="TextBox 6"/>
          <p:cNvSpPr txBox="1"/>
          <p:nvPr/>
        </p:nvSpPr>
        <p:spPr>
          <a:xfrm>
            <a:off x="1009016" y="5936157"/>
            <a:ext cx="2699384" cy="369332"/>
          </a:xfrm>
          <a:prstGeom prst="rect">
            <a:avLst/>
          </a:prstGeom>
          <a:solidFill>
            <a:schemeClr val="bg1"/>
          </a:solidFill>
          <a:ln>
            <a:solidFill>
              <a:schemeClr val="bg1"/>
            </a:solidFill>
          </a:ln>
        </p:spPr>
        <p:txBody>
          <a:bodyPr wrap="square" rtlCol="0">
            <a:spAutoFit/>
          </a:bodyPr>
          <a:lstStyle/>
          <a:p>
            <a:r>
              <a:rPr lang="en-US" b="1" dirty="0" smtClean="0"/>
              <a:t>Anthropogenic Emissions</a:t>
            </a:r>
            <a:endParaRPr lang="en-US" b="1" dirty="0"/>
          </a:p>
        </p:txBody>
      </p:sp>
      <p:sp>
        <p:nvSpPr>
          <p:cNvPr id="8" name="TextBox 7"/>
          <p:cNvSpPr txBox="1"/>
          <p:nvPr/>
        </p:nvSpPr>
        <p:spPr>
          <a:xfrm>
            <a:off x="4192904" y="6305489"/>
            <a:ext cx="2555240" cy="369332"/>
          </a:xfrm>
          <a:prstGeom prst="rect">
            <a:avLst/>
          </a:prstGeom>
          <a:solidFill>
            <a:schemeClr val="bg1"/>
          </a:solidFill>
          <a:ln>
            <a:solidFill>
              <a:schemeClr val="bg1"/>
            </a:solidFill>
          </a:ln>
        </p:spPr>
        <p:txBody>
          <a:bodyPr wrap="square" rtlCol="0">
            <a:spAutoFit/>
          </a:bodyPr>
          <a:lstStyle/>
          <a:p>
            <a:r>
              <a:rPr lang="en-US" b="1" dirty="0" smtClean="0"/>
              <a:t>Meteorological inputs</a:t>
            </a:r>
            <a:endParaRPr lang="en-US" b="1" dirty="0"/>
          </a:p>
        </p:txBody>
      </p:sp>
      <p:cxnSp>
        <p:nvCxnSpPr>
          <p:cNvPr id="9" name="Straight Arrow Connector 8"/>
          <p:cNvCxnSpPr>
            <a:stCxn id="4" idx="3"/>
            <a:endCxn id="5" idx="1"/>
          </p:cNvCxnSpPr>
          <p:nvPr/>
        </p:nvCxnSpPr>
        <p:spPr>
          <a:xfrm flipV="1">
            <a:off x="3708400" y="5459557"/>
            <a:ext cx="3352799" cy="395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p:cNvCxnSpPr>
          <p:nvPr/>
        </p:nvCxnSpPr>
        <p:spPr>
          <a:xfrm flipV="1">
            <a:off x="3708400" y="5608334"/>
            <a:ext cx="3352799" cy="51248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296694" y="5671066"/>
            <a:ext cx="1764505" cy="63442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30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23" y="156119"/>
            <a:ext cx="10515600" cy="827949"/>
          </a:xfrm>
        </p:spPr>
        <p:txBody>
          <a:bodyPr/>
          <a:lstStyle/>
          <a:p>
            <a:r>
              <a:rPr lang="en-US" b="1" dirty="0" smtClean="0"/>
              <a:t>Issues Related to Fire Emission Inventories</a:t>
            </a:r>
            <a:endParaRPr lang="en-US" b="1" dirty="0"/>
          </a:p>
        </p:txBody>
      </p:sp>
      <p:sp>
        <p:nvSpPr>
          <p:cNvPr id="3" name="Content Placeholder 2"/>
          <p:cNvSpPr>
            <a:spLocks noGrp="1"/>
          </p:cNvSpPr>
          <p:nvPr>
            <p:ph idx="1"/>
          </p:nvPr>
        </p:nvSpPr>
        <p:spPr>
          <a:xfrm>
            <a:off x="566057" y="1193074"/>
            <a:ext cx="11138263" cy="4983889"/>
          </a:xfrm>
        </p:spPr>
        <p:txBody>
          <a:bodyPr>
            <a:normAutofit fontScale="92500"/>
          </a:bodyPr>
          <a:lstStyle/>
          <a:p>
            <a:pPr marL="0" indent="0">
              <a:buNone/>
            </a:pPr>
            <a:r>
              <a:rPr lang="en-US" b="1" dirty="0" smtClean="0"/>
              <a:t>HMS-</a:t>
            </a:r>
            <a:r>
              <a:rPr lang="en-US" b="1" dirty="0" err="1" smtClean="0"/>
              <a:t>Bluesky</a:t>
            </a:r>
            <a:endParaRPr lang="en-US" b="1" dirty="0" smtClean="0"/>
          </a:p>
          <a:p>
            <a:r>
              <a:rPr lang="en-US" dirty="0" smtClean="0"/>
              <a:t>Bottom-up approach: Based on HMS provided fire locations, </a:t>
            </a:r>
            <a:r>
              <a:rPr lang="en-US" dirty="0" err="1" smtClean="0"/>
              <a:t>Bluesky</a:t>
            </a:r>
            <a:r>
              <a:rPr lang="en-US" dirty="0" smtClean="0"/>
              <a:t> calculates the fire emissions according to fuel loading database etc.</a:t>
            </a:r>
          </a:p>
          <a:p>
            <a:r>
              <a:rPr lang="en-US" dirty="0" smtClean="0"/>
              <a:t>Pros: Need relatively few inputs, mainly just fire locations.</a:t>
            </a:r>
          </a:p>
          <a:p>
            <a:r>
              <a:rPr lang="en-US" dirty="0" smtClean="0"/>
              <a:t>Cons: highly sensitive to these inputs </a:t>
            </a:r>
            <a:r>
              <a:rPr lang="en-US" dirty="0"/>
              <a:t>without further </a:t>
            </a:r>
            <a:r>
              <a:rPr lang="en-US" dirty="0" smtClean="0"/>
              <a:t>constrains.</a:t>
            </a:r>
          </a:p>
          <a:p>
            <a:pPr marL="0" indent="0">
              <a:buNone/>
            </a:pPr>
            <a:endParaRPr lang="en-US" dirty="0" smtClean="0"/>
          </a:p>
          <a:p>
            <a:pPr marL="0" indent="0">
              <a:buNone/>
            </a:pPr>
            <a:r>
              <a:rPr lang="en-US" b="1" dirty="0" smtClean="0"/>
              <a:t>Global </a:t>
            </a:r>
            <a:r>
              <a:rPr lang="en-US" b="1" dirty="0"/>
              <a:t>Biomass Burning Emissions Product </a:t>
            </a:r>
            <a:r>
              <a:rPr lang="en-US" b="1" dirty="0" err="1"/>
              <a:t>eXtended</a:t>
            </a:r>
            <a:r>
              <a:rPr lang="en-US" b="1" dirty="0"/>
              <a:t> (</a:t>
            </a:r>
            <a:r>
              <a:rPr lang="en-US" b="1" dirty="0" err="1"/>
              <a:t>GBBEPx</a:t>
            </a:r>
            <a:r>
              <a:rPr lang="en-US" b="1" dirty="0"/>
              <a:t>)</a:t>
            </a:r>
            <a:r>
              <a:rPr lang="en-US" dirty="0"/>
              <a:t> </a:t>
            </a:r>
            <a:r>
              <a:rPr lang="en-US" dirty="0" smtClean="0"/>
              <a:t> </a:t>
            </a:r>
            <a:r>
              <a:rPr lang="en-US" b="1" dirty="0" smtClean="0"/>
              <a:t>(based on QFED and extended to VIIRS products) </a:t>
            </a:r>
          </a:p>
          <a:p>
            <a:r>
              <a:rPr lang="en-US" dirty="0" smtClean="0"/>
              <a:t>Pros: The fire radiation power (FRP) based emission can be well constrained, depending on the tuning factors.</a:t>
            </a:r>
          </a:p>
          <a:p>
            <a:r>
              <a:rPr lang="en-US" dirty="0" smtClean="0"/>
              <a:t>Cons: can only provide one snapshot per day based on polar orbiting satellites.</a:t>
            </a:r>
            <a:endParaRPr lang="en-US" dirty="0"/>
          </a:p>
        </p:txBody>
      </p:sp>
    </p:spTree>
    <p:extLst>
      <p:ext uri="{BB962C8B-B14F-4D97-AF65-F5344CB8AC3E}">
        <p14:creationId xmlns:p14="http://schemas.microsoft.com/office/powerpoint/2010/main" val="267967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23213C0D-F7D8-4A1B-9378-0C5CD1C66ED4}" type="slidenum">
              <a:rPr lang="en-US" altLang="en-US" sz="1400"/>
              <a:pPr/>
              <a:t>5</a:t>
            </a:fld>
            <a:endParaRPr lang="en-US" altLang="en-US" sz="1400"/>
          </a:p>
        </p:txBody>
      </p:sp>
      <p:sp>
        <p:nvSpPr>
          <p:cNvPr id="39941" name="TextBox 6"/>
          <p:cNvSpPr txBox="1">
            <a:spLocks noChangeArrowheads="1"/>
          </p:cNvSpPr>
          <p:nvPr/>
        </p:nvSpPr>
        <p:spPr bwMode="auto">
          <a:xfrm>
            <a:off x="1711036" y="1219201"/>
            <a:ext cx="8956964"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buFont typeface="Wingdings" panose="05000000000000000000" pitchFamily="2" charset="2"/>
              <a:buChar char="Ø"/>
            </a:pPr>
            <a:r>
              <a:rPr lang="en-US" altLang="en-US" sz="2600" dirty="0"/>
              <a:t>QFED:</a:t>
            </a:r>
          </a:p>
          <a:p>
            <a:pPr marL="628650" indent="-287338">
              <a:buFont typeface="Wingdings" panose="05000000000000000000" pitchFamily="2" charset="2"/>
              <a:buChar char="v"/>
            </a:pPr>
            <a:r>
              <a:rPr lang="en-US" altLang="en-US" sz="2400" dirty="0"/>
              <a:t>MODIS </a:t>
            </a:r>
            <a:r>
              <a:rPr lang="en-US" altLang="en-US" sz="2400" dirty="0">
                <a:solidFill>
                  <a:srgbClr val="7030A0"/>
                </a:solidFill>
              </a:rPr>
              <a:t>FRP</a:t>
            </a:r>
            <a:r>
              <a:rPr lang="en-US" altLang="en-US" sz="2400" dirty="0"/>
              <a:t> for various biome types </a:t>
            </a:r>
            <a:r>
              <a:rPr lang="en-US" sz="2400" dirty="0"/>
              <a:t>(</a:t>
            </a:r>
            <a:r>
              <a:rPr lang="en-US" sz="2000" dirty="0"/>
              <a:t>tropical forest, extratropical forest, savanna, and grassland</a:t>
            </a:r>
            <a:r>
              <a:rPr lang="en-US" sz="2400" dirty="0"/>
              <a:t>)</a:t>
            </a:r>
            <a:endParaRPr lang="en-US" altLang="en-US" sz="2400" dirty="0"/>
          </a:p>
          <a:p>
            <a:pPr marL="628650" indent="-287338">
              <a:buFont typeface="Wingdings" panose="05000000000000000000" pitchFamily="2" charset="2"/>
              <a:buChar char="v"/>
            </a:pPr>
            <a:r>
              <a:rPr lang="en-US" altLang="en-US" sz="2400" dirty="0"/>
              <a:t>Combustion factors obtained by comparing with </a:t>
            </a:r>
            <a:r>
              <a:rPr lang="en-US" sz="2400" b="1" dirty="0"/>
              <a:t>G</a:t>
            </a:r>
            <a:r>
              <a:rPr lang="en-US" sz="2400" dirty="0"/>
              <a:t>lobal </a:t>
            </a:r>
            <a:r>
              <a:rPr lang="en-US" sz="2400" b="1" dirty="0"/>
              <a:t>F</a:t>
            </a:r>
            <a:r>
              <a:rPr lang="en-US" sz="2400" dirty="0"/>
              <a:t>ire </a:t>
            </a:r>
            <a:r>
              <a:rPr lang="en-US" sz="2400" b="1" dirty="0"/>
              <a:t>E</a:t>
            </a:r>
            <a:r>
              <a:rPr lang="en-US" sz="2400" dirty="0"/>
              <a:t>missions </a:t>
            </a:r>
            <a:r>
              <a:rPr lang="en-US" sz="2400" b="1" dirty="0"/>
              <a:t>D</a:t>
            </a:r>
            <a:r>
              <a:rPr lang="en-US" sz="2400" dirty="0"/>
              <a:t>atabase (</a:t>
            </a:r>
            <a:r>
              <a:rPr lang="en-US" altLang="en-US" sz="2400" dirty="0"/>
              <a:t>GFED) product</a:t>
            </a:r>
          </a:p>
          <a:p>
            <a:pPr marL="628650" indent="-287338">
              <a:buFont typeface="Wingdings" panose="05000000000000000000" pitchFamily="2" charset="2"/>
              <a:buChar char="v"/>
            </a:pPr>
            <a:r>
              <a:rPr lang="en-US" altLang="en-US" sz="2400" dirty="0"/>
              <a:t>Fire emissions are calculated from FRP flux and combustion factors</a:t>
            </a:r>
          </a:p>
          <a:p>
            <a:pPr marL="628650" indent="-287338">
              <a:buFont typeface="Wingdings" panose="05000000000000000000" pitchFamily="2" charset="2"/>
              <a:buChar char="v"/>
            </a:pPr>
            <a:r>
              <a:rPr lang="en-US" altLang="en-US" sz="2400" dirty="0"/>
              <a:t>Fire emissions are tuned using scaling factors that are calculated by comparing GFS-GOCART-modeled AOD (fire emissions as input) with MODIS observed </a:t>
            </a:r>
            <a:r>
              <a:rPr lang="en-US" altLang="en-US" sz="2400" dirty="0">
                <a:solidFill>
                  <a:srgbClr val="7030A0"/>
                </a:solidFill>
              </a:rPr>
              <a:t>AOD</a:t>
            </a:r>
            <a:r>
              <a:rPr lang="en-US" altLang="en-US" sz="2400" dirty="0"/>
              <a:t>.    </a:t>
            </a:r>
          </a:p>
          <a:p>
            <a:pPr marL="628650" indent="-287338">
              <a:buFont typeface="Wingdings" panose="05000000000000000000" pitchFamily="2" charset="2"/>
              <a:buChar char="v"/>
            </a:pPr>
            <a:r>
              <a:rPr lang="en-US" altLang="en-US" sz="2400" dirty="0"/>
              <a:t>Finally, QFED product at 0.25x0.3125 degree is merged from Terra and Aqua daily fire emissions  of BC, OC, SO</a:t>
            </a:r>
            <a:r>
              <a:rPr lang="en-US" altLang="en-US" sz="2400" baseline="-25000" dirty="0"/>
              <a:t>2</a:t>
            </a:r>
            <a:r>
              <a:rPr lang="en-US" altLang="en-US" sz="2400" dirty="0"/>
              <a:t>, CO, CO</a:t>
            </a:r>
            <a:r>
              <a:rPr lang="en-US" altLang="en-US" sz="2400" baseline="-25000" dirty="0"/>
              <a:t>2</a:t>
            </a:r>
            <a:r>
              <a:rPr lang="en-US" altLang="en-US" sz="2400" dirty="0"/>
              <a:t>, PM2.5 </a:t>
            </a:r>
          </a:p>
        </p:txBody>
      </p:sp>
      <p:sp>
        <p:nvSpPr>
          <p:cNvPr id="2" name="Rectangle 1"/>
          <p:cNvSpPr/>
          <p:nvPr/>
        </p:nvSpPr>
        <p:spPr>
          <a:xfrm>
            <a:off x="1981200" y="114876"/>
            <a:ext cx="8686800" cy="954107"/>
          </a:xfrm>
          <a:prstGeom prst="rect">
            <a:avLst/>
          </a:prstGeom>
        </p:spPr>
        <p:txBody>
          <a:bodyPr wrap="square">
            <a:spAutoFit/>
          </a:bodyPr>
          <a:lstStyle/>
          <a:p>
            <a:r>
              <a:rPr lang="en-US" sz="2800" b="1" dirty="0">
                <a:solidFill>
                  <a:srgbClr val="C00000"/>
                </a:solidFill>
              </a:rPr>
              <a:t>Biomass Burning Emissions from MODIS Fire Detections</a:t>
            </a:r>
          </a:p>
          <a:p>
            <a:r>
              <a:rPr lang="en-US" altLang="en-US" sz="2800" b="1" dirty="0">
                <a:solidFill>
                  <a:srgbClr val="C00000"/>
                </a:solidFill>
              </a:rPr>
              <a:t>-- Quick Fire Emission Dataset (QFED)</a:t>
            </a:r>
            <a:endParaRPr lang="en-US" sz="2800" b="1" dirty="0">
              <a:solidFill>
                <a:srgbClr val="C00000"/>
              </a:solidFill>
            </a:endParaRPr>
          </a:p>
        </p:txBody>
      </p:sp>
      <p:sp>
        <p:nvSpPr>
          <p:cNvPr id="4" name="Rectangle 3"/>
          <p:cNvSpPr/>
          <p:nvPr/>
        </p:nvSpPr>
        <p:spPr>
          <a:xfrm>
            <a:off x="1711036" y="6259176"/>
            <a:ext cx="8575964" cy="461665"/>
          </a:xfrm>
          <a:prstGeom prst="rect">
            <a:avLst/>
          </a:prstGeom>
        </p:spPr>
        <p:txBody>
          <a:bodyPr wrap="square">
            <a:spAutoFit/>
          </a:bodyPr>
          <a:lstStyle/>
          <a:p>
            <a:pPr marL="228600" indent="-228600" algn="just">
              <a:tabLst>
                <a:tab pos="285750" algn="l"/>
              </a:tabLst>
            </a:pPr>
            <a:r>
              <a:rPr lang="en-US" sz="1200" dirty="0" err="1">
                <a:latin typeface="Arial" panose="020B0604020202020204" pitchFamily="34" charset="0"/>
                <a:ea typeface="Calibri" panose="020F0502020204030204" pitchFamily="34" charset="0"/>
              </a:rPr>
              <a:t>Darmenov</a:t>
            </a:r>
            <a:r>
              <a:rPr lang="en-US" sz="1200" dirty="0">
                <a:latin typeface="Arial" panose="020B0604020202020204" pitchFamily="34" charset="0"/>
                <a:ea typeface="Calibri" panose="020F0502020204030204" pitchFamily="34" charset="0"/>
              </a:rPr>
              <a:t>, A., and da Silva, A. 2013, The Quick Fire Emissions Dataset (QFED) - Documentation of versions 2.1, 2.2 and 2.4, In M. J. Suarez (Editor), </a:t>
            </a:r>
            <a:r>
              <a:rPr lang="en-US" sz="1200" i="1" dirty="0">
                <a:latin typeface="Arial" panose="020B0604020202020204" pitchFamily="34" charset="0"/>
                <a:ea typeface="Calibri" panose="020F0502020204030204" pitchFamily="34" charset="0"/>
              </a:rPr>
              <a:t>Technical Report Series on Global Modeling and Data Assimilation</a:t>
            </a:r>
            <a:r>
              <a:rPr lang="en-US" sz="1200" dirty="0">
                <a:latin typeface="Arial" panose="020B0604020202020204" pitchFamily="34" charset="0"/>
                <a:ea typeface="Calibri" panose="020F0502020204030204" pitchFamily="34" charset="0"/>
              </a:rPr>
              <a:t>, Volume 32. </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6748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2" cstate="print"/>
          <a:srcRect/>
          <a:stretch>
            <a:fillRect/>
          </a:stretch>
        </p:blipFill>
        <p:spPr bwMode="auto">
          <a:xfrm>
            <a:off x="1455737" y="0"/>
            <a:ext cx="9280526" cy="6858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5BBC35B-A44B-4119-B8DA-DE9E3DFADA20}" type="slidenum">
              <a:rPr kumimoji="0" lang="en-US" smtClean="0"/>
              <a:pPr/>
              <a:t>6</a:t>
            </a:fld>
            <a:endParaRPr kumimoji="0" lang="en-US"/>
          </a:p>
        </p:txBody>
      </p:sp>
    </p:spTree>
    <p:extLst>
      <p:ext uri="{BB962C8B-B14F-4D97-AF65-F5344CB8AC3E}">
        <p14:creationId xmlns:p14="http://schemas.microsoft.com/office/powerpoint/2010/main" val="2218938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1143001"/>
            <a:ext cx="8839200" cy="5630787"/>
          </a:xfrm>
          <a:prstGeom prst="rect">
            <a:avLst/>
          </a:prstGeom>
        </p:spPr>
      </p:pic>
      <p:sp>
        <p:nvSpPr>
          <p:cNvPr id="3" name="Rectangle 2"/>
          <p:cNvSpPr/>
          <p:nvPr/>
        </p:nvSpPr>
        <p:spPr>
          <a:xfrm>
            <a:off x="1676400" y="18474"/>
            <a:ext cx="8839200" cy="830997"/>
          </a:xfrm>
          <a:prstGeom prst="rect">
            <a:avLst/>
          </a:prstGeom>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Correlation Model between VIIRS 750m FRP and Fire Emissions from QFED (</a:t>
            </a:r>
            <a:r>
              <a:rPr lang="en-US" sz="2400" b="1" i="1" dirty="0">
                <a:solidFill>
                  <a:srgbClr val="FF0000"/>
                </a:solidFill>
                <a:latin typeface="Arial" panose="020B0604020202020204" pitchFamily="34" charset="0"/>
                <a:cs typeface="Arial" panose="020B0604020202020204" pitchFamily="34" charset="0"/>
              </a:rPr>
              <a:t>April 2016 - March 2017)</a:t>
            </a: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767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5447587"/>
              </p:ext>
            </p:extLst>
          </p:nvPr>
        </p:nvGraphicFramePr>
        <p:xfrm>
          <a:off x="1553499" y="1905000"/>
          <a:ext cx="9114500" cy="3962398"/>
        </p:xfrm>
        <a:graphic>
          <a:graphicData uri="http://schemas.openxmlformats.org/drawingml/2006/table">
            <a:tbl>
              <a:tblPr firstRow="1" firstCol="1" bandRow="1">
                <a:tableStyleId>{5C22544A-7EE6-4342-B048-85BDC9FD1C3A}</a:tableStyleId>
              </a:tblPr>
              <a:tblGrid>
                <a:gridCol w="1301678">
                  <a:extLst>
                    <a:ext uri="{9D8B030D-6E8A-4147-A177-3AD203B41FA5}">
                      <a16:colId xmlns:a16="http://schemas.microsoft.com/office/drawing/2014/main" val="2908205830"/>
                    </a:ext>
                  </a:extLst>
                </a:gridCol>
                <a:gridCol w="1301678">
                  <a:extLst>
                    <a:ext uri="{9D8B030D-6E8A-4147-A177-3AD203B41FA5}">
                      <a16:colId xmlns:a16="http://schemas.microsoft.com/office/drawing/2014/main" val="2143273904"/>
                    </a:ext>
                  </a:extLst>
                </a:gridCol>
                <a:gridCol w="1301678">
                  <a:extLst>
                    <a:ext uri="{9D8B030D-6E8A-4147-A177-3AD203B41FA5}">
                      <a16:colId xmlns:a16="http://schemas.microsoft.com/office/drawing/2014/main" val="3782100307"/>
                    </a:ext>
                  </a:extLst>
                </a:gridCol>
                <a:gridCol w="1301678">
                  <a:extLst>
                    <a:ext uri="{9D8B030D-6E8A-4147-A177-3AD203B41FA5}">
                      <a16:colId xmlns:a16="http://schemas.microsoft.com/office/drawing/2014/main" val="2180085528"/>
                    </a:ext>
                  </a:extLst>
                </a:gridCol>
                <a:gridCol w="1302596">
                  <a:extLst>
                    <a:ext uri="{9D8B030D-6E8A-4147-A177-3AD203B41FA5}">
                      <a16:colId xmlns:a16="http://schemas.microsoft.com/office/drawing/2014/main" val="1346521591"/>
                    </a:ext>
                  </a:extLst>
                </a:gridCol>
                <a:gridCol w="1302596">
                  <a:extLst>
                    <a:ext uri="{9D8B030D-6E8A-4147-A177-3AD203B41FA5}">
                      <a16:colId xmlns:a16="http://schemas.microsoft.com/office/drawing/2014/main" val="745239733"/>
                    </a:ext>
                  </a:extLst>
                </a:gridCol>
                <a:gridCol w="1302596">
                  <a:extLst>
                    <a:ext uri="{9D8B030D-6E8A-4147-A177-3AD203B41FA5}">
                      <a16:colId xmlns:a16="http://schemas.microsoft.com/office/drawing/2014/main" val="2272749438"/>
                    </a:ext>
                  </a:extLst>
                </a:gridCol>
              </a:tblGrid>
              <a:tr h="430915">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accent2"/>
                          </a:solidFill>
                          <a:effectLst/>
                        </a:rPr>
                        <a:t>CO2</a:t>
                      </a:r>
                      <a:endParaRPr lang="en-US" sz="2400" dirty="0">
                        <a:solidFill>
                          <a:schemeClr val="accent2"/>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accent2"/>
                          </a:solidFill>
                          <a:effectLst/>
                        </a:rPr>
                        <a:t>CO</a:t>
                      </a:r>
                      <a:endParaRPr lang="en-US" sz="2400" dirty="0">
                        <a:solidFill>
                          <a:schemeClr val="accent2"/>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accent2"/>
                          </a:solidFill>
                          <a:effectLst/>
                        </a:rPr>
                        <a:t>PM2.5</a:t>
                      </a:r>
                      <a:endParaRPr lang="en-US" sz="2400" dirty="0">
                        <a:solidFill>
                          <a:schemeClr val="accent2"/>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accent2"/>
                          </a:solidFill>
                          <a:effectLst/>
                        </a:rPr>
                        <a:t>OC</a:t>
                      </a:r>
                      <a:endParaRPr lang="en-US" sz="2400" dirty="0">
                        <a:solidFill>
                          <a:schemeClr val="accent2"/>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accent2"/>
                          </a:solidFill>
                          <a:effectLst/>
                        </a:rPr>
                        <a:t>BC</a:t>
                      </a:r>
                      <a:endParaRPr lang="en-US" sz="2400" dirty="0">
                        <a:solidFill>
                          <a:schemeClr val="accent2"/>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accent2"/>
                          </a:solidFill>
                          <a:effectLst/>
                        </a:rPr>
                        <a:t>SO2</a:t>
                      </a:r>
                      <a:endParaRPr lang="en-US" sz="2400" dirty="0">
                        <a:solidFill>
                          <a:schemeClr val="accent2"/>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06869423"/>
                  </a:ext>
                </a:extLst>
              </a:tr>
              <a:tr h="430915">
                <a:tc>
                  <a:txBody>
                    <a:bodyPr/>
                    <a:lstStyle/>
                    <a:p>
                      <a:pPr marL="0" marR="0">
                        <a:spcBef>
                          <a:spcPts val="0"/>
                        </a:spcBef>
                        <a:spcAft>
                          <a:spcPts val="0"/>
                        </a:spcAft>
                      </a:pPr>
                      <a:r>
                        <a:rPr lang="en-US" sz="2400" dirty="0">
                          <a:effectLst/>
                        </a:rPr>
                        <a:t>NA</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61350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3278</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1174</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802</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61.5</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86.9</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35883470"/>
                  </a:ext>
                </a:extLst>
              </a:tr>
              <a:tr h="746246">
                <a:tc>
                  <a:txBody>
                    <a:bodyPr/>
                    <a:lstStyle/>
                    <a:p>
                      <a:pPr marL="0" marR="0">
                        <a:spcBef>
                          <a:spcPts val="0"/>
                        </a:spcBef>
                        <a:spcAft>
                          <a:spcPts val="0"/>
                        </a:spcAft>
                      </a:pPr>
                      <a:r>
                        <a:rPr lang="en-US" sz="2400" dirty="0">
                          <a:effectLst/>
                        </a:rPr>
                        <a:t>SA</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53189.4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2551</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486</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298</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37.4</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31.7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56941936"/>
                  </a:ext>
                </a:extLst>
              </a:tr>
              <a:tr h="430915">
                <a:tc>
                  <a:txBody>
                    <a:bodyPr/>
                    <a:lstStyle/>
                    <a:p>
                      <a:pPr marL="0" marR="0">
                        <a:spcBef>
                          <a:spcPts val="0"/>
                        </a:spcBef>
                        <a:spcAft>
                          <a:spcPts val="0"/>
                        </a:spcAft>
                      </a:pPr>
                      <a:r>
                        <a:rPr lang="en-US" sz="2400" dirty="0">
                          <a:effectLst/>
                        </a:rPr>
                        <a:t>AF</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43197.3</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2017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360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219</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28.9</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23.2</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02488906"/>
                  </a:ext>
                </a:extLst>
              </a:tr>
              <a:tr h="746246">
                <a:tc>
                  <a:txBody>
                    <a:bodyPr/>
                    <a:lstStyle/>
                    <a:p>
                      <a:pPr marL="0" marR="0">
                        <a:spcBef>
                          <a:spcPts val="0"/>
                        </a:spcBef>
                        <a:spcAft>
                          <a:spcPts val="0"/>
                        </a:spcAft>
                      </a:pPr>
                      <a:r>
                        <a:rPr lang="en-US" sz="2400">
                          <a:effectLst/>
                        </a:rPr>
                        <a:t>EU</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69339.4</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2925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563</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367</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42.1</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38.6</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0558581"/>
                  </a:ext>
                </a:extLst>
              </a:tr>
              <a:tr h="746246">
                <a:tc>
                  <a:txBody>
                    <a:bodyPr/>
                    <a:lstStyle/>
                    <a:p>
                      <a:pPr marL="0" marR="0">
                        <a:spcBef>
                          <a:spcPts val="0"/>
                        </a:spcBef>
                        <a:spcAft>
                          <a:spcPts val="0"/>
                        </a:spcAft>
                      </a:pPr>
                      <a:r>
                        <a:rPr lang="en-US" sz="2400">
                          <a:effectLst/>
                        </a:rPr>
                        <a:t>AS</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46529.3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2657</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996</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677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51.2</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73.7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39630544"/>
                  </a:ext>
                </a:extLst>
              </a:tr>
              <a:tr h="430915">
                <a:tc>
                  <a:txBody>
                    <a:bodyPr/>
                    <a:lstStyle/>
                    <a:p>
                      <a:pPr marL="0" marR="0">
                        <a:spcBef>
                          <a:spcPts val="0"/>
                        </a:spcBef>
                        <a:spcAft>
                          <a:spcPts val="0"/>
                        </a:spcAft>
                      </a:pPr>
                      <a:r>
                        <a:rPr lang="en-US" sz="2400">
                          <a:effectLst/>
                        </a:rPr>
                        <a:t>AU</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71027</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2958</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490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311</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40.7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32.4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88630743"/>
                  </a:ext>
                </a:extLst>
              </a:tr>
            </a:tbl>
          </a:graphicData>
        </a:graphic>
      </p:graphicFrame>
      <p:sp>
        <p:nvSpPr>
          <p:cNvPr id="4" name="Rectangle 1"/>
          <p:cNvSpPr>
            <a:spLocks noChangeArrowheads="1"/>
          </p:cNvSpPr>
          <p:nvPr/>
        </p:nvSpPr>
        <p:spPr bwMode="auto">
          <a:xfrm>
            <a:off x="1678856" y="76201"/>
            <a:ext cx="861060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Emissions Coefficients (kg.MJ</a:t>
            </a:r>
            <a:r>
              <a:rPr lang="en-US" altLang="en-US" sz="2800" b="1" baseline="30000" dirty="0">
                <a:solidFill>
                  <a:srgbClr val="C00000"/>
                </a:solidFill>
                <a:latin typeface="Arial" panose="020B0604020202020204" pitchFamily="34" charset="0"/>
                <a:ea typeface="Times New Roman" panose="02020603050405020304" pitchFamily="18" charset="0"/>
                <a:cs typeface="Arial" panose="020B0604020202020204" pitchFamily="34" charset="0"/>
              </a:rPr>
              <a:t>-1</a:t>
            </a:r>
            <a:r>
              <a:rPr lang="en-US" alt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 for Fire Emissions Estimation from VIIRS FRP Flux</a:t>
            </a:r>
            <a:endParaRPr lang="en-US" altLang="en-US" sz="2800" dirty="0">
              <a:solidFill>
                <a:srgbClr val="C00000"/>
              </a:solidFill>
              <a:latin typeface="Arial" panose="020B0604020202020204" pitchFamily="34" charset="0"/>
            </a:endParaRPr>
          </a:p>
        </p:txBody>
      </p:sp>
      <p:sp>
        <p:nvSpPr>
          <p:cNvPr id="2" name="TextBox 1"/>
          <p:cNvSpPr txBox="1"/>
          <p:nvPr/>
        </p:nvSpPr>
        <p:spPr>
          <a:xfrm>
            <a:off x="2286000" y="5911095"/>
            <a:ext cx="7086600" cy="830997"/>
          </a:xfrm>
          <a:prstGeom prst="rect">
            <a:avLst/>
          </a:prstGeom>
          <a:noFill/>
        </p:spPr>
        <p:txBody>
          <a:bodyPr wrap="square" rtlCol="0">
            <a:spAutoFit/>
          </a:bodyPr>
          <a:lstStyle/>
          <a:p>
            <a:r>
              <a:rPr lang="en-US" sz="2400" dirty="0"/>
              <a:t>NA—North America; SA—South America; AF—Africa; EU—Europe; AS—Asia; AU--Australia</a:t>
            </a:r>
          </a:p>
        </p:txBody>
      </p:sp>
    </p:spTree>
    <p:extLst>
      <p:ext uri="{BB962C8B-B14F-4D97-AF65-F5344CB8AC3E}">
        <p14:creationId xmlns:p14="http://schemas.microsoft.com/office/powerpoint/2010/main" val="1025801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781" y="156119"/>
            <a:ext cx="10515600" cy="1325563"/>
          </a:xfrm>
        </p:spPr>
        <p:txBody>
          <a:bodyPr/>
          <a:lstStyle/>
          <a:p>
            <a:r>
              <a:rPr lang="en-US" b="1" dirty="0" smtClean="0"/>
              <a:t>Other Issues Related to Implementing the </a:t>
            </a:r>
            <a:r>
              <a:rPr lang="en-US" b="1" dirty="0" err="1" smtClean="0"/>
              <a:t>GBBEPx</a:t>
            </a:r>
            <a:r>
              <a:rPr lang="en-US" b="1" dirty="0" smtClean="0"/>
              <a:t> Emission in CMAQ</a:t>
            </a:r>
            <a:endParaRPr lang="en-US" b="1" dirty="0"/>
          </a:p>
        </p:txBody>
      </p:sp>
      <p:sp>
        <p:nvSpPr>
          <p:cNvPr id="3" name="Content Placeholder 2"/>
          <p:cNvSpPr txBox="1">
            <a:spLocks/>
          </p:cNvSpPr>
          <p:nvPr/>
        </p:nvSpPr>
        <p:spPr>
          <a:xfrm>
            <a:off x="509450" y="1647145"/>
            <a:ext cx="11138263" cy="498388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Plume Rise: </a:t>
            </a:r>
            <a:r>
              <a:rPr lang="en-US" dirty="0" smtClean="0"/>
              <a:t>CMAQ uses Briggs scheme to calculate plume rise, which needs heat flux and burned area. </a:t>
            </a:r>
          </a:p>
          <a:p>
            <a:pPr marL="457200" lvl="1" indent="0">
              <a:buNone/>
            </a:pPr>
            <a:r>
              <a:rPr lang="en-US" sz="2000" dirty="0" err="1" smtClean="0"/>
              <a:t>GBBEPx</a:t>
            </a:r>
            <a:r>
              <a:rPr lang="en-US" sz="2000" dirty="0" smtClean="0"/>
              <a:t> provides the FRP, which can be used to estimate the heat flux. We have a tunable ratio for converting FRP to heat flux (</a:t>
            </a:r>
            <a:r>
              <a:rPr lang="en-US" sz="2000" dirty="0" err="1" smtClean="0"/>
              <a:t>Frankman</a:t>
            </a:r>
            <a:r>
              <a:rPr lang="en-US" sz="2000" dirty="0"/>
              <a:t>, </a:t>
            </a:r>
            <a:r>
              <a:rPr lang="en-US" sz="2000" dirty="0" smtClean="0"/>
              <a:t>D., </a:t>
            </a:r>
            <a:r>
              <a:rPr lang="en-US" sz="2000" dirty="0"/>
              <a:t>et al. "Measurements of convective and radiative heating in wildland fires." </a:t>
            </a:r>
            <a:r>
              <a:rPr lang="en-US" sz="2000" i="1" dirty="0"/>
              <a:t>International Journal of Wildland Fire</a:t>
            </a:r>
            <a:r>
              <a:rPr lang="en-US" sz="2000" dirty="0"/>
              <a:t> 22.2 (2013): 157-167</a:t>
            </a:r>
            <a:r>
              <a:rPr lang="en-US" sz="2000" dirty="0" smtClean="0"/>
              <a:t>.))  </a:t>
            </a:r>
          </a:p>
          <a:p>
            <a:pPr marL="457200" lvl="1" indent="0">
              <a:buNone/>
            </a:pPr>
            <a:r>
              <a:rPr lang="en-US" sz="2000" dirty="0"/>
              <a:t>Burning area: </a:t>
            </a:r>
            <a:r>
              <a:rPr lang="en-US" sz="2000" dirty="0" smtClean="0"/>
              <a:t>currently we applied a fixed ratio: 10</a:t>
            </a:r>
            <a:r>
              <a:rPr lang="en-US" sz="2000" dirty="0"/>
              <a:t>% of gridded area</a:t>
            </a:r>
          </a:p>
          <a:p>
            <a:pPr marL="457200" lvl="1" indent="0">
              <a:buNone/>
            </a:pPr>
            <a:endParaRPr lang="en-US" sz="2000" dirty="0" smtClean="0"/>
          </a:p>
          <a:p>
            <a:r>
              <a:rPr lang="en-US" b="1" dirty="0" smtClean="0"/>
              <a:t>Fire </a:t>
            </a:r>
            <a:r>
              <a:rPr lang="en-US" b="1" dirty="0"/>
              <a:t>duration</a:t>
            </a:r>
            <a:r>
              <a:rPr lang="en-US" dirty="0"/>
              <a:t>: Duration is determined by the forest fraction (Deciduous Broadleaf Forest+ Deciduous </a:t>
            </a:r>
            <a:r>
              <a:rPr lang="en-US" dirty="0" err="1" smtClean="0"/>
              <a:t>Needleleaf</a:t>
            </a:r>
            <a:r>
              <a:rPr lang="en-US" dirty="0" smtClean="0"/>
              <a:t> </a:t>
            </a:r>
            <a:r>
              <a:rPr lang="en-US" dirty="0"/>
              <a:t>Forest + Evergreen </a:t>
            </a:r>
            <a:r>
              <a:rPr lang="en-US" dirty="0" smtClean="0"/>
              <a:t>broadleaf </a:t>
            </a:r>
            <a:r>
              <a:rPr lang="en-US" dirty="0"/>
              <a:t>Forest+ Evergreen </a:t>
            </a:r>
            <a:r>
              <a:rPr lang="en-US" dirty="0" err="1"/>
              <a:t>Needleleaf</a:t>
            </a:r>
            <a:r>
              <a:rPr lang="en-US" dirty="0"/>
              <a:t> Forest + Mixed Forest). We only process the grid with </a:t>
            </a:r>
            <a:r>
              <a:rPr lang="en-US" dirty="0" smtClean="0"/>
              <a:t>the forest </a:t>
            </a:r>
            <a:r>
              <a:rPr lang="en-US" dirty="0"/>
              <a:t>fraction &gt; 0.4 </a:t>
            </a:r>
            <a:endParaRPr lang="en-US" dirty="0" smtClean="0"/>
          </a:p>
          <a:p>
            <a:r>
              <a:rPr lang="en-US" b="1" dirty="0" smtClean="0"/>
              <a:t>Daily Variation Ratio</a:t>
            </a:r>
            <a:r>
              <a:rPr lang="en-US" dirty="0" smtClean="0"/>
              <a:t>: 1 for day one, 0.25 for day two and after.</a:t>
            </a:r>
          </a:p>
          <a:p>
            <a:r>
              <a:rPr lang="en-US" b="1" dirty="0" smtClean="0"/>
              <a:t>Diurnal Variation</a:t>
            </a:r>
            <a:r>
              <a:rPr lang="en-US" dirty="0" smtClean="0"/>
              <a:t>: SMOKE wildfire diurnal profiles</a:t>
            </a:r>
          </a:p>
          <a:p>
            <a:r>
              <a:rPr lang="en-US" b="1" dirty="0" smtClean="0"/>
              <a:t>Speciation</a:t>
            </a:r>
            <a:r>
              <a:rPr lang="en-US" dirty="0" smtClean="0"/>
              <a:t>: SMOKE wildfire speciation profiles</a:t>
            </a:r>
            <a:endParaRPr lang="en-US" dirty="0"/>
          </a:p>
        </p:txBody>
      </p:sp>
    </p:spTree>
    <p:extLst>
      <p:ext uri="{BB962C8B-B14F-4D97-AF65-F5344CB8AC3E}">
        <p14:creationId xmlns:p14="http://schemas.microsoft.com/office/powerpoint/2010/main" val="4062069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1097</Words>
  <Application>Microsoft Office PowerPoint</Application>
  <PresentationFormat>Widescreen</PresentationFormat>
  <Paragraphs>189</Paragraphs>
  <Slides>22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Wingdings</vt:lpstr>
      <vt:lpstr>Office Theme</vt:lpstr>
      <vt:lpstr>Development of a Fast Fire Emission Processor and Its application with HMS-Bluesky and GBBEPx Inventories</vt:lpstr>
      <vt:lpstr>PowerPoint Presentation</vt:lpstr>
      <vt:lpstr>Our solution to this process</vt:lpstr>
      <vt:lpstr>Issues Related to Fire Emission Inventories</vt:lpstr>
      <vt:lpstr>PowerPoint Presentation</vt:lpstr>
      <vt:lpstr>PowerPoint Presentation</vt:lpstr>
      <vt:lpstr>PowerPoint Presentation</vt:lpstr>
      <vt:lpstr>PowerPoint Presentation</vt:lpstr>
      <vt:lpstr>Other Issues Related to Implementing the GBBEPx Emission in CMAQ</vt:lpstr>
      <vt:lpstr>GOES-R Fire Observations</vt:lpstr>
      <vt:lpstr>Fire Detection from Polar Orbiting Satellite </vt:lpstr>
      <vt:lpstr>PowerPoint Presentation</vt:lpstr>
      <vt:lpstr>PowerPoint Presentation</vt:lpstr>
      <vt:lpstr>PowerPoint Presentation</vt:lpstr>
      <vt:lpstr>PowerPoint Presentation</vt:lpstr>
      <vt:lpstr>PowerPoint Presentation</vt:lpstr>
      <vt:lpstr>PowerPoint Presentation</vt:lpstr>
      <vt:lpstr>The fire duration treatment did not degrade the later-day performance </vt:lpstr>
      <vt:lpstr>FireX-AQ 2019  Science Flight #8:  DC8 Flight Legs and CO</vt:lpstr>
      <vt:lpstr>Comparisons of Model and DC8 Observed CO</vt:lpstr>
      <vt:lpstr>Comparisons of Model and DC8 Observed O3</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Fast Fire Emission Processor and Its application with HMS-Bluesky and GBBEPx Inventories</dc:title>
  <dc:creator>Youhua Tang</dc:creator>
  <cp:lastModifiedBy>Youhua Tang</cp:lastModifiedBy>
  <cp:revision>50</cp:revision>
  <dcterms:created xsi:type="dcterms:W3CDTF">2019-10-09T19:19:29Z</dcterms:created>
  <dcterms:modified xsi:type="dcterms:W3CDTF">2019-10-18T20:29:43Z</dcterms:modified>
</cp:coreProperties>
</file>