
<file path=[Content_Types].xml><?xml version="1.0" encoding="utf-8"?>
<Types xmlns="http://schemas.openxmlformats.org/package/2006/content-types">
  <Default Extension="emf" ContentType="image/x-emf"/>
  <Default Extension="mov" ContentType="video/quicktime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1"/>
  </p:notesMasterIdLst>
  <p:sldIdLst>
    <p:sldId id="256" r:id="rId5"/>
    <p:sldId id="272" r:id="rId6"/>
    <p:sldId id="274" r:id="rId7"/>
    <p:sldId id="273" r:id="rId8"/>
    <p:sldId id="277" r:id="rId9"/>
    <p:sldId id="262" r:id="rId10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095524-F794-D349-9C27-52075C6B07DB}" v="4" dt="2019-10-21T04:11:10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25"/>
    <p:restoredTop sz="85060"/>
  </p:normalViewPr>
  <p:slideViewPr>
    <p:cSldViewPr snapToGrid="0" snapToObjects="1">
      <p:cViewPr varScale="1">
        <p:scale>
          <a:sx n="111" d="100"/>
          <a:sy n="111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54A57-9FFA-CA4B-A974-0BE94A588641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96A72-C395-3E4D-AEE9-4F6401B0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96A72-C395-3E4D-AEE9-4F6401B00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8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96A72-C395-3E4D-AEE9-4F6401B00F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96A72-C395-3E4D-AEE9-4F6401B00F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1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96A72-C395-3E4D-AEE9-4F6401B00F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853657"/>
          </a:xfrm>
          <a:prstGeom prst="rect">
            <a:avLst/>
          </a:prstGeom>
          <a:solidFill>
            <a:srgbClr val="66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8" descr="pattern-background-00-19.png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6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line-break-dotted-00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654969"/>
            <a:ext cx="5345112" cy="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789"/>
            <a:ext cx="7772400" cy="714658"/>
          </a:xfrm>
        </p:spPr>
        <p:txBody>
          <a:bodyPr anchor="t"/>
          <a:lstStyle>
            <a:lvl1pPr>
              <a:defRPr sz="416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85067"/>
            <a:ext cx="6400800" cy="656156"/>
          </a:xfrm>
        </p:spPr>
        <p:txBody>
          <a:bodyPr>
            <a:normAutofit/>
          </a:bodyPr>
          <a:lstStyle>
            <a:lvl1pPr marL="0" marR="0" indent="0" algn="l" defTabSz="380985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 charset="2"/>
              <a:buNone/>
              <a:tabLst/>
              <a:defRPr sz="1833" baseline="0">
                <a:solidFill>
                  <a:schemeClr val="bg2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685800" y="2510015"/>
            <a:ext cx="2133600" cy="304271"/>
          </a:xfrm>
        </p:spPr>
        <p:txBody>
          <a:bodyPr>
            <a:normAutofit/>
          </a:bodyPr>
          <a:lstStyle>
            <a:lvl1pPr>
              <a:defRPr sz="1250" baseline="0">
                <a:solidFill>
                  <a:srgbClr val="D3CEC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694399" y="4791164"/>
            <a:ext cx="5368264" cy="736138"/>
          </a:xfrm>
        </p:spPr>
        <p:txBody>
          <a:bodyPr>
            <a:noAutofit/>
          </a:bodyPr>
          <a:lstStyle>
            <a:lvl1pPr>
              <a:spcBef>
                <a:spcPts val="140"/>
              </a:spcBef>
              <a:defRPr sz="1667" baseline="0">
                <a:solidFill>
                  <a:schemeClr val="accent4"/>
                </a:solidFill>
              </a:defRPr>
            </a:lvl1pPr>
            <a:lvl2pPr>
              <a:defRPr sz="1667">
                <a:solidFill>
                  <a:schemeClr val="accent4"/>
                </a:solidFill>
              </a:defRPr>
            </a:lvl2pPr>
            <a:lvl3pPr>
              <a:defRPr sz="1667">
                <a:solidFill>
                  <a:schemeClr val="accent4"/>
                </a:solidFill>
              </a:defRPr>
            </a:lvl3pPr>
            <a:lvl4pPr>
              <a:defRPr sz="1667">
                <a:solidFill>
                  <a:schemeClr val="accent4"/>
                </a:solidFill>
              </a:defRPr>
            </a:lvl4pPr>
            <a:lvl5pPr>
              <a:defRPr sz="1667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685800" y="1127126"/>
            <a:ext cx="6134100" cy="527844"/>
          </a:xfrm>
        </p:spPr>
        <p:txBody>
          <a:bodyPr>
            <a:noAutofit/>
          </a:bodyPr>
          <a:lstStyle>
            <a:lvl1pPr>
              <a:defRPr sz="3000" b="1">
                <a:solidFill>
                  <a:srgbClr val="D3CEC0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162"/>
            <a:ext cx="9144000" cy="85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4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mun,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601230"/>
            <a:ext cx="6629400" cy="11377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279261"/>
            <a:ext cx="6400800" cy="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1050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890"/>
            <a:ext cx="4040188" cy="457729"/>
          </a:xfrm>
        </p:spPr>
        <p:txBody>
          <a:bodyPr anchor="b">
            <a:normAutofit/>
          </a:bodyPr>
          <a:lstStyle>
            <a:lvl1pPr marL="0" indent="0">
              <a:buNone/>
              <a:defRPr sz="1833" b="1" baseline="0">
                <a:solidFill>
                  <a:schemeClr val="accent2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1444"/>
            <a:ext cx="4040188" cy="3259667"/>
          </a:xfrm>
        </p:spPr>
        <p:txBody>
          <a:bodyPr/>
          <a:lstStyle>
            <a:lvl1pPr>
              <a:defRPr sz="1833"/>
            </a:lvl1pPr>
            <a:lvl2pPr>
              <a:defRPr sz="1667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2890"/>
            <a:ext cx="4041775" cy="457729"/>
          </a:xfrm>
        </p:spPr>
        <p:txBody>
          <a:bodyPr anchor="b">
            <a:normAutofit/>
          </a:bodyPr>
          <a:lstStyle>
            <a:lvl1pPr marL="0" indent="0">
              <a:buNone/>
              <a:defRPr sz="1833" b="1">
                <a:solidFill>
                  <a:schemeClr val="accent4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61444"/>
            <a:ext cx="4041775" cy="3259667"/>
          </a:xfrm>
        </p:spPr>
        <p:txBody>
          <a:bodyPr/>
          <a:lstStyle>
            <a:lvl1pPr>
              <a:buClr>
                <a:schemeClr val="accent4"/>
              </a:buClr>
              <a:defRPr sz="1833"/>
            </a:lvl1pPr>
            <a:lvl2pPr>
              <a:buClr>
                <a:schemeClr val="accent4"/>
              </a:buClr>
              <a:defRPr sz="1667"/>
            </a:lvl2pPr>
            <a:lvl3pPr>
              <a:buClr>
                <a:schemeClr val="accent4"/>
              </a:buClr>
              <a:defRPr sz="1667"/>
            </a:lvl3pPr>
            <a:lvl4pPr>
              <a:buClr>
                <a:schemeClr val="accent4"/>
              </a:buClr>
              <a:defRPr sz="1500"/>
            </a:lvl4pPr>
            <a:lvl5pPr>
              <a:buClr>
                <a:schemeClr val="accent4"/>
              </a:buClr>
              <a:defRPr sz="1500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mun, Comparison,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5601230"/>
            <a:ext cx="6629400" cy="11377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279261"/>
            <a:ext cx="6400800" cy="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1050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890"/>
            <a:ext cx="4040188" cy="457729"/>
          </a:xfrm>
        </p:spPr>
        <p:txBody>
          <a:bodyPr anchor="b">
            <a:normAutofit/>
          </a:bodyPr>
          <a:lstStyle>
            <a:lvl1pPr marL="0" indent="0">
              <a:buNone/>
              <a:defRPr sz="1833" b="1" baseline="0">
                <a:solidFill>
                  <a:schemeClr val="accent2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2890"/>
            <a:ext cx="4041775" cy="457729"/>
          </a:xfrm>
        </p:spPr>
        <p:txBody>
          <a:bodyPr anchor="b">
            <a:normAutofit/>
          </a:bodyPr>
          <a:lstStyle>
            <a:lvl1pPr marL="0" indent="0">
              <a:buNone/>
              <a:defRPr sz="1833" b="1">
                <a:solidFill>
                  <a:schemeClr val="accent4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1" y="1961885"/>
            <a:ext cx="4040187" cy="21021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/>
          </p:nvPr>
        </p:nvSpPr>
        <p:spPr>
          <a:xfrm>
            <a:off x="4646614" y="1961885"/>
            <a:ext cx="4040187" cy="2102114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4212166"/>
            <a:ext cx="4040188" cy="853723"/>
          </a:xfrm>
        </p:spPr>
        <p:txBody>
          <a:bodyPr>
            <a:normAutofit/>
          </a:bodyPr>
          <a:lstStyle>
            <a:lvl1pPr>
              <a:defRPr sz="125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46613" y="4212166"/>
            <a:ext cx="4040188" cy="853723"/>
          </a:xfrm>
        </p:spPr>
        <p:txBody>
          <a:bodyPr>
            <a:normAutofit/>
          </a:bodyPr>
          <a:lstStyle>
            <a:lvl1pPr>
              <a:defRPr sz="125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179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mun, Comparison Object,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5601230"/>
            <a:ext cx="6629400" cy="11377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279261"/>
            <a:ext cx="6400800" cy="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1050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890"/>
            <a:ext cx="4040188" cy="457729"/>
          </a:xfrm>
        </p:spPr>
        <p:txBody>
          <a:bodyPr anchor="b">
            <a:normAutofit/>
          </a:bodyPr>
          <a:lstStyle>
            <a:lvl1pPr marL="0" indent="0">
              <a:buNone/>
              <a:defRPr sz="1833" b="1" baseline="0">
                <a:solidFill>
                  <a:schemeClr val="accent2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2890"/>
            <a:ext cx="4041775" cy="457729"/>
          </a:xfrm>
        </p:spPr>
        <p:txBody>
          <a:bodyPr anchor="b">
            <a:normAutofit/>
          </a:bodyPr>
          <a:lstStyle>
            <a:lvl1pPr marL="0" indent="0">
              <a:buNone/>
              <a:defRPr sz="1833" b="1">
                <a:solidFill>
                  <a:schemeClr val="accent4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1" y="1961885"/>
            <a:ext cx="4040187" cy="21021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/>
          </p:nvPr>
        </p:nvSpPr>
        <p:spPr>
          <a:xfrm>
            <a:off x="4646614" y="1961885"/>
            <a:ext cx="4040187" cy="2102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4212166"/>
            <a:ext cx="4040188" cy="853723"/>
          </a:xfrm>
        </p:spPr>
        <p:txBody>
          <a:bodyPr>
            <a:normAutofit/>
          </a:bodyPr>
          <a:lstStyle>
            <a:lvl1pPr>
              <a:defRPr sz="125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46613" y="4212166"/>
            <a:ext cx="4040188" cy="853723"/>
          </a:xfrm>
        </p:spPr>
        <p:txBody>
          <a:bodyPr>
            <a:normAutofit/>
          </a:bodyPr>
          <a:lstStyle>
            <a:lvl1pPr>
              <a:defRPr sz="125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290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01230"/>
            <a:ext cx="6629400" cy="11377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279261"/>
            <a:ext cx="6400800" cy="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48"/>
            <a:ext cx="8229600" cy="119140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34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attern-background-car-blue-2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3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601230"/>
            <a:ext cx="6629400" cy="11377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642938" y="4609042"/>
            <a:ext cx="6400800" cy="3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4134556"/>
            <a:ext cx="8043334" cy="472282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3" y="4741333"/>
            <a:ext cx="5486400" cy="59972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50333" y="510646"/>
            <a:ext cx="8043334" cy="3334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812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, Subtitle (Clos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ttern-background-car-blue-2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3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823913" y="1725084"/>
            <a:ext cx="6400800" cy="3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601230"/>
            <a:ext cx="6629400" cy="11377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27389"/>
            <a:ext cx="7772400" cy="2081388"/>
          </a:xfrm>
        </p:spPr>
        <p:txBody>
          <a:bodyPr>
            <a:normAutofit/>
          </a:bodyPr>
          <a:lstStyle>
            <a:lvl1pPr marL="0" indent="0" algn="ctr">
              <a:buNone/>
              <a:defRPr sz="1833" baseline="0">
                <a:solidFill>
                  <a:schemeClr val="tx2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86833"/>
            <a:ext cx="7772400" cy="1231198"/>
          </a:xfrm>
        </p:spPr>
        <p:txBody>
          <a:bodyPr/>
          <a:lstStyle>
            <a:lvl1pPr algn="ctr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0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01230"/>
            <a:ext cx="6629400" cy="11377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8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7C3667-65FF-6548-8253-EDCB5A2EBC3F}"/>
              </a:ext>
            </a:extLst>
          </p:cNvPr>
          <p:cNvSpPr txBox="1"/>
          <p:nvPr userDrawn="1"/>
        </p:nvSpPr>
        <p:spPr>
          <a:xfrm>
            <a:off x="1073426" y="-2882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05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attern-background-car-blue-2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3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601230"/>
            <a:ext cx="6629400" cy="11377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0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601230"/>
            <a:ext cx="6629400" cy="11377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279261"/>
            <a:ext cx="6400800" cy="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334"/>
            <a:ext cx="8229600" cy="4275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B47CD03-CC20-244E-A788-741E6CA0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68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Content, Object,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601230"/>
            <a:ext cx="6629400" cy="11377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279261"/>
            <a:ext cx="6400800" cy="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1050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/>
          </p:nvPr>
        </p:nvSpPr>
        <p:spPr>
          <a:xfrm>
            <a:off x="4646614" y="1354667"/>
            <a:ext cx="4040187" cy="3231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46613" y="4748389"/>
            <a:ext cx="4040188" cy="508000"/>
          </a:xfrm>
        </p:spPr>
        <p:txBody>
          <a:bodyPr>
            <a:normAutofit/>
          </a:bodyPr>
          <a:lstStyle>
            <a:lvl1pPr>
              <a:defRPr sz="125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1" y="1354666"/>
            <a:ext cx="4040187" cy="3901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3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601230"/>
            <a:ext cx="6629400" cy="11377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279261"/>
            <a:ext cx="6400800" cy="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115"/>
            <a:ext cx="8229600" cy="119140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223"/>
            <a:ext cx="8229600" cy="3654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9334"/>
            <a:ext cx="8229600" cy="451554"/>
          </a:xfrm>
        </p:spPr>
        <p:txBody>
          <a:bodyPr>
            <a:normAutofit/>
          </a:bodyPr>
          <a:lstStyle>
            <a:lvl1pPr marL="0" indent="0">
              <a:buNone/>
              <a:defRPr sz="1833" baseline="0">
                <a:solidFill>
                  <a:schemeClr val="tx2"/>
                </a:solidFill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82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attern-background-car-blue-2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3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823913" y="3679032"/>
            <a:ext cx="6400800" cy="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601230"/>
            <a:ext cx="6629400" cy="11377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81778"/>
            <a:ext cx="7772400" cy="1140795"/>
          </a:xfrm>
        </p:spPr>
        <p:txBody>
          <a:bodyPr>
            <a:normAutofit/>
          </a:bodyPr>
          <a:lstStyle>
            <a:lvl1pPr marL="0" indent="0">
              <a:buNone/>
              <a:defRPr sz="1833" baseline="0">
                <a:solidFill>
                  <a:schemeClr val="tx2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2313" y="1027187"/>
            <a:ext cx="2342620" cy="842536"/>
          </a:xfrm>
        </p:spPr>
        <p:txBody>
          <a:bodyPr>
            <a:normAutofit/>
          </a:bodyPr>
          <a:lstStyle>
            <a:lvl1pPr>
              <a:defRPr sz="4167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1463"/>
            <a:ext cx="7772400" cy="172095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2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attern-background-car-blue-2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3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ine-break-dotted-blu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4866"/>
          <a:stretch>
            <a:fillRect/>
          </a:stretch>
        </p:blipFill>
        <p:spPr bwMode="auto">
          <a:xfrm>
            <a:off x="558800" y="3234532"/>
            <a:ext cx="3200400" cy="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601230"/>
            <a:ext cx="6629400" cy="11377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3683000" cy="3007027"/>
          </a:xfrm>
        </p:spPr>
        <p:txBody>
          <a:bodyPr/>
          <a:lstStyle>
            <a:lvl1pPr algn="l">
              <a:defRPr sz="2833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133" y="227542"/>
            <a:ext cx="4402667" cy="4877594"/>
          </a:xfrm>
        </p:spPr>
        <p:txBody>
          <a:bodyPr>
            <a:normAutofit/>
          </a:bodyPr>
          <a:lstStyle>
            <a:lvl1pPr>
              <a:defRPr sz="1833"/>
            </a:lvl1pPr>
            <a:lvl2pPr>
              <a:defRPr sz="1667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3372557"/>
            <a:ext cx="3008313" cy="1732580"/>
          </a:xfrm>
        </p:spPr>
        <p:txBody>
          <a:bodyPr>
            <a:normAutofit/>
          </a:bodyPr>
          <a:lstStyle>
            <a:lvl1pPr marL="0" indent="0">
              <a:buNone/>
              <a:defRPr sz="1667" baseline="0">
                <a:solidFill>
                  <a:schemeClr val="tx2"/>
                </a:solidFill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89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, Full,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601230"/>
            <a:ext cx="6629400" cy="11377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279261"/>
            <a:ext cx="6400800" cy="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1050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889"/>
            <a:ext cx="8229600" cy="1284112"/>
          </a:xfrm>
        </p:spPr>
        <p:txBody>
          <a:bodyPr anchor="ctr">
            <a:normAutofit/>
          </a:bodyPr>
          <a:lstStyle>
            <a:lvl1pPr marL="0" indent="0">
              <a:buNone/>
              <a:defRPr sz="2500" b="1" baseline="0">
                <a:solidFill>
                  <a:schemeClr val="accent2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4748389"/>
            <a:ext cx="4040188" cy="508000"/>
          </a:xfrm>
        </p:spPr>
        <p:txBody>
          <a:bodyPr>
            <a:normAutofit/>
          </a:bodyPr>
          <a:lstStyle>
            <a:lvl1pPr>
              <a:defRPr sz="125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2808111"/>
            <a:ext cx="8229600" cy="1778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0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Highlight, Object, N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601230"/>
            <a:ext cx="6629400" cy="11377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279261"/>
            <a:ext cx="6400800" cy="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1050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889"/>
            <a:ext cx="4040188" cy="1284112"/>
          </a:xfrm>
        </p:spPr>
        <p:txBody>
          <a:bodyPr anchor="ctr">
            <a:normAutofit/>
          </a:bodyPr>
          <a:lstStyle>
            <a:lvl1pPr marL="0" indent="0">
              <a:buNone/>
              <a:defRPr sz="2500" b="1" baseline="0">
                <a:solidFill>
                  <a:schemeClr val="accent2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/>
          </p:nvPr>
        </p:nvSpPr>
        <p:spPr>
          <a:xfrm>
            <a:off x="4646614" y="1354667"/>
            <a:ext cx="4040187" cy="3231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46613" y="4748389"/>
            <a:ext cx="4040188" cy="508000"/>
          </a:xfrm>
        </p:spPr>
        <p:txBody>
          <a:bodyPr>
            <a:normAutofit/>
          </a:bodyPr>
          <a:lstStyle>
            <a:lvl1pPr>
              <a:defRPr sz="125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1" y="2808111"/>
            <a:ext cx="4040187" cy="24482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7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Highlight, Object, No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601230"/>
            <a:ext cx="6629400" cy="11377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279261"/>
            <a:ext cx="6400800" cy="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1050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889"/>
            <a:ext cx="4040188" cy="1284112"/>
          </a:xfrm>
        </p:spPr>
        <p:txBody>
          <a:bodyPr anchor="ctr">
            <a:normAutofit/>
          </a:bodyPr>
          <a:lstStyle>
            <a:lvl1pPr marL="0" indent="0">
              <a:buNone/>
              <a:defRPr sz="2500" b="1" baseline="0">
                <a:solidFill>
                  <a:schemeClr val="accent2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/>
          </p:nvPr>
        </p:nvSpPr>
        <p:spPr>
          <a:xfrm>
            <a:off x="4646614" y="1354667"/>
            <a:ext cx="4040187" cy="3908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199" y="4755445"/>
            <a:ext cx="4040188" cy="508000"/>
          </a:xfrm>
        </p:spPr>
        <p:txBody>
          <a:bodyPr>
            <a:normAutofit/>
          </a:bodyPr>
          <a:lstStyle>
            <a:lvl1pPr>
              <a:defRPr sz="125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1" y="2808111"/>
            <a:ext cx="4040187" cy="177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0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119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83532"/>
            <a:ext cx="8229600" cy="352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copy or object here 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A9DBE"/>
                </a:solidFill>
              </a:defRPr>
            </a:lvl1pPr>
          </a:lstStyle>
          <a:p>
            <a:fld id="{A14CF892-494F-8043-AC6B-B95172BB76D1}" type="datetimeFigureOut">
              <a:rPr lang="en-US" altLang="en-US"/>
              <a:pPr/>
              <a:t>10/21/19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CD0722-C450-F046-8573-340F73FAB47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019800" y="5005256"/>
            <a:ext cx="2667000" cy="3915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380985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defTabSz="38098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38098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38098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38098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380985" algn="l" defTabSz="38098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6pPr>
      <a:lvl7pPr marL="761970" algn="l" defTabSz="38098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7pPr>
      <a:lvl8pPr marL="1142954" algn="l" defTabSz="38098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8pPr>
      <a:lvl9pPr marL="1523939" algn="l" defTabSz="38098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285739" indent="-285739" algn="l" defTabSz="380985" rtl="0" eaLnBrk="1" fontAlgn="base" hangingPunct="1">
        <a:spcBef>
          <a:spcPts val="636"/>
        </a:spcBef>
        <a:spcAft>
          <a:spcPct val="0"/>
        </a:spcAft>
        <a:buClr>
          <a:schemeClr val="accent2"/>
        </a:buClr>
        <a:buSzPct val="70000"/>
        <a:buFont typeface="Wingdings" charset="2"/>
        <a:defRPr sz="1833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619100" indent="-380985" algn="l" defTabSz="380985" rtl="0" eaLnBrk="1" fontAlgn="base" hangingPunct="1">
        <a:spcBef>
          <a:spcPts val="636"/>
        </a:spcBef>
        <a:spcAft>
          <a:spcPct val="0"/>
        </a:spcAft>
        <a:buClr>
          <a:schemeClr val="accent2"/>
        </a:buClr>
        <a:buSzPct val="70000"/>
        <a:buFont typeface="Wingdings" charset="2"/>
        <a:buChar char="u"/>
        <a:defRPr sz="1667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952462" indent="-380985" algn="l" defTabSz="380985" rtl="0" eaLnBrk="1" fontAlgn="base" hangingPunct="1">
        <a:spcBef>
          <a:spcPts val="636"/>
        </a:spcBef>
        <a:spcAft>
          <a:spcPct val="0"/>
        </a:spcAft>
        <a:buClr>
          <a:schemeClr val="accent2"/>
        </a:buClr>
        <a:buSzPct val="70000"/>
        <a:buFont typeface="Wingdings" charset="2"/>
        <a:buChar char="u"/>
        <a:defRPr sz="1667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333447" indent="-380985" algn="l" defTabSz="380985" rtl="0" eaLnBrk="1" fontAlgn="base" hangingPunct="1">
        <a:spcBef>
          <a:spcPts val="636"/>
        </a:spcBef>
        <a:spcAft>
          <a:spcPct val="0"/>
        </a:spcAft>
        <a:buClr>
          <a:schemeClr val="accent2"/>
        </a:buClr>
        <a:buSzPct val="70000"/>
        <a:buFont typeface="Wingdings" charset="2"/>
        <a:buChar char="u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714431" indent="-380985" algn="l" defTabSz="380985" rtl="0" eaLnBrk="1" fontAlgn="base" hangingPunct="1">
        <a:spcBef>
          <a:spcPts val="636"/>
        </a:spcBef>
        <a:spcAft>
          <a:spcPct val="0"/>
        </a:spcAft>
        <a:buClr>
          <a:schemeClr val="accent2"/>
        </a:buClr>
        <a:buSzPct val="70000"/>
        <a:buFont typeface="Wingdings" charset="2"/>
        <a:buChar char="u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9.png"/><Relationship Id="rId5" Type="http://schemas.openxmlformats.org/officeDocument/2006/relationships/hyperlink" Target="https://cmas.zohobackstage.com/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151" y="948278"/>
            <a:ext cx="7865161" cy="1272033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“What to expect from</a:t>
            </a:r>
            <a:br>
              <a:rPr lang="en-US" dirty="0">
                <a:ea typeface="ＭＳ Ｐゴシック"/>
              </a:rPr>
            </a:br>
            <a:r>
              <a:rPr lang="en-US" dirty="0">
                <a:ea typeface="ＭＳ Ｐゴシック"/>
              </a:rPr>
              <a:t>the 18th CMAS Conference”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2151" y="4537637"/>
            <a:ext cx="4473553" cy="458170"/>
          </a:xfrm>
        </p:spPr>
        <p:txBody>
          <a:bodyPr/>
          <a:lstStyle/>
          <a:p>
            <a:r>
              <a:rPr lang="en-US" sz="2000" dirty="0">
                <a:ea typeface="ＭＳ Ｐゴシック"/>
              </a:rPr>
              <a:t>B.H. Baek, Institute for the Environment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948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17" y="57106"/>
            <a:ext cx="8023059" cy="900024"/>
          </a:xfrm>
        </p:spPr>
        <p:txBody>
          <a:bodyPr/>
          <a:lstStyle/>
          <a:p>
            <a:r>
              <a:rPr lang="en-US" sz="3333" dirty="0"/>
              <a:t>New Conference Event Manager!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24305"/>
            <a:ext cx="6858000" cy="719667"/>
          </a:xfrm>
        </p:spPr>
        <p:txBody>
          <a:bodyPr>
            <a:normAutofit/>
          </a:bodyPr>
          <a:lstStyle/>
          <a:p>
            <a:r>
              <a:rPr lang="en-US" dirty="0"/>
              <a:t>By “</a:t>
            </a:r>
            <a:r>
              <a:rPr lang="en-US" dirty="0" err="1"/>
              <a:t>Zoho</a:t>
            </a:r>
            <a:r>
              <a:rPr lang="en-US" dirty="0"/>
              <a:t> Backstage”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2043972"/>
            <a:ext cx="4950372" cy="305533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Ability to bookmark your interested presentations on the agenda after signing in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Create your own agenda with notification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Follow announcements from the organizers during the Conference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Mobile App (“</a:t>
            </a:r>
            <a:r>
              <a:rPr lang="en-US" dirty="0" err="1"/>
              <a:t>Zoho</a:t>
            </a:r>
            <a:r>
              <a:rPr lang="en-US" dirty="0"/>
              <a:t> Backstage”) or Mobile</a:t>
            </a:r>
            <a:r>
              <a:rPr lang="ko-KR" altLang="en-US" dirty="0"/>
              <a:t> </a:t>
            </a:r>
            <a:r>
              <a:rPr lang="en-US" altLang="ko-KR" dirty="0"/>
              <a:t>Web</a:t>
            </a:r>
            <a:r>
              <a:rPr lang="ko-KR" altLang="en-US" dirty="0"/>
              <a:t> </a:t>
            </a:r>
            <a:r>
              <a:rPr lang="en-US" altLang="ko-KR" dirty="0"/>
              <a:t>B</a:t>
            </a:r>
            <a:r>
              <a:rPr lang="en-US" dirty="0"/>
              <a:t>rowser (</a:t>
            </a:r>
            <a:r>
              <a:rPr lang="en-US" dirty="0">
                <a:hlinkClick r:id="rId5"/>
              </a:rPr>
              <a:t>https://cmas.zohobackstage.com</a:t>
            </a:r>
            <a:r>
              <a:rPr lang="en-US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Add bio and photo!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Connect with other attendees</a:t>
            </a:r>
          </a:p>
          <a:p>
            <a:pPr marL="238115" indent="-238115">
              <a:buFont typeface="Arial"/>
              <a:buChar char="•"/>
            </a:pPr>
            <a:endParaRPr lang="en-US" dirty="0"/>
          </a:p>
        </p:txBody>
      </p:sp>
      <p:pic>
        <p:nvPicPr>
          <p:cNvPr id="6" name="RPReplay_Final1571429189.mov">
            <a:hlinkClick r:id="" action="ppaction://media"/>
            <a:extLst>
              <a:ext uri="{FF2B5EF4-FFF2-40B4-BE49-F238E27FC236}">
                <a16:creationId xmlns:a16="http://schemas.microsoft.com/office/drawing/2014/main" id="{8A4B229D-4C7E-E140-85F6-24F45A37DD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005"/>
          <a:stretch/>
        </p:blipFill>
        <p:spPr>
          <a:xfrm>
            <a:off x="6039594" y="1324305"/>
            <a:ext cx="2687847" cy="423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1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87250"/>
            <a:ext cx="6858000" cy="818885"/>
          </a:xfrm>
        </p:spPr>
        <p:txBody>
          <a:bodyPr/>
          <a:lstStyle/>
          <a:p>
            <a:r>
              <a:rPr lang="en-US" sz="3600" dirty="0"/>
              <a:t>Job and Career Fair!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1381478"/>
            <a:ext cx="6858000" cy="990600"/>
          </a:xfrm>
        </p:spPr>
        <p:txBody>
          <a:bodyPr/>
          <a:lstStyle/>
          <a:p>
            <a:r>
              <a:rPr lang="en-US" dirty="0"/>
              <a:t>When: 3:30 p.m. on Wednesday, October 23</a:t>
            </a:r>
          </a:p>
          <a:p>
            <a:r>
              <a:rPr lang="en-US" dirty="0"/>
              <a:t>Where: Main Atrium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8799" y="2372078"/>
            <a:ext cx="8248869" cy="265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>
                <a:ea typeface="ＭＳ Ｐゴシック"/>
              </a:rPr>
              <a:t>Two Job posting bulletin boards by the registration desk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ＭＳ Ｐゴシック"/>
              </a:rPr>
              <a:t>Day 1 – 3: Check out the list of openings before the Job Fair! 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ea typeface="ＭＳ Ｐゴシック"/>
              </a:rPr>
              <a:t>Day 3: Job and Career Fair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ＭＳ Ｐゴシック"/>
              </a:rPr>
              <a:t>A section will be provided for company representatives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ea typeface="ＭＳ Ｐゴシック"/>
              </a:rPr>
              <a:t>Companies include: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ＭＳ Ｐゴシック"/>
              </a:rPr>
              <a:t>UNC-Chapel Hill, Sonoma Technology Inc., </a:t>
            </a:r>
            <a:r>
              <a:rPr lang="en-US" dirty="0" err="1">
                <a:ea typeface="ＭＳ Ｐゴシック"/>
              </a:rPr>
              <a:t>Abt</a:t>
            </a:r>
            <a:r>
              <a:rPr lang="en-US" dirty="0">
                <a:ea typeface="ＭＳ Ｐゴシック"/>
              </a:rPr>
              <a:t> Associates, Blowfish, University of Central Florida, GDIT, Tsinghua University, The Hong Kong University of Science and Technology, and more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31C275-020A-3048-AC1A-4286FB161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091" y="1915806"/>
            <a:ext cx="2612909" cy="14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3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CE114A-DED7-C843-B450-B07DC900A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655" y="2175626"/>
            <a:ext cx="2074918" cy="2559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00024"/>
          </a:xfrm>
        </p:spPr>
        <p:txBody>
          <a:bodyPr/>
          <a:lstStyle/>
          <a:p>
            <a:r>
              <a:rPr lang="en-US" sz="3600" dirty="0"/>
              <a:t>Research-Discussion Tables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799" y="1382889"/>
            <a:ext cx="7775903" cy="990600"/>
          </a:xfrm>
        </p:spPr>
        <p:txBody>
          <a:bodyPr>
            <a:normAutofit/>
          </a:bodyPr>
          <a:lstStyle/>
          <a:p>
            <a:r>
              <a:rPr lang="en-US" dirty="0"/>
              <a:t>When: 5-7p.m. Poster/Reception on Tuesday, October 22</a:t>
            </a:r>
          </a:p>
          <a:p>
            <a:r>
              <a:rPr lang="en-US" dirty="0"/>
              <a:t>Where: Main Atrium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8800" y="2477117"/>
            <a:ext cx="7442200" cy="210899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ea typeface="+mn-lt"/>
                <a:cs typeface="+mn-lt"/>
              </a:rPr>
              <a:t>Six cocktail tables with research subjects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ea typeface="+mn-lt"/>
                <a:cs typeface="+mn-lt"/>
              </a:rPr>
              <a:t>Each table with research subject-experts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ea typeface="+mn-lt"/>
                <a:cs typeface="+mn-lt"/>
              </a:rPr>
              <a:t>Research Subjects are:</a:t>
            </a:r>
          </a:p>
          <a:p>
            <a:pPr marL="676261" lvl="1" indent="-342900">
              <a:buFont typeface="+mj-lt"/>
              <a:buAutoNum type="arabicPeriod"/>
            </a:pPr>
            <a:r>
              <a:rPr lang="en-US" dirty="0">
                <a:ea typeface="+mn-lt"/>
                <a:cs typeface="+mn-lt"/>
              </a:rPr>
              <a:t>Model </a:t>
            </a:r>
            <a:r>
              <a:rPr lang="en-US" sz="1600" dirty="0">
                <a:ea typeface="+mn-lt"/>
                <a:cs typeface="+mn-lt"/>
              </a:rPr>
              <a:t>Development </a:t>
            </a:r>
            <a:endParaRPr lang="en-US" sz="1600" dirty="0"/>
          </a:p>
          <a:p>
            <a:pPr marL="676261" lvl="1" indent="-342900">
              <a:spcBef>
                <a:spcPts val="36"/>
              </a:spcBef>
              <a:buFont typeface="+mj-lt"/>
              <a:buAutoNum type="arabicPeriod"/>
            </a:pPr>
            <a:r>
              <a:rPr lang="en-US" sz="1600" dirty="0">
                <a:ea typeface="+mn-lt"/>
                <a:cs typeface="+mn-lt"/>
              </a:rPr>
              <a:t>Exposure and Health Modeling Studies</a:t>
            </a:r>
            <a:endParaRPr lang="en-US" sz="1600" dirty="0"/>
          </a:p>
          <a:p>
            <a:pPr marL="676261" lvl="1" indent="-342900">
              <a:spcBef>
                <a:spcPts val="36"/>
              </a:spcBef>
              <a:buFont typeface="+mj-lt"/>
              <a:buAutoNum type="arabicPeriod"/>
            </a:pPr>
            <a:r>
              <a:rPr lang="en-US" sz="1600" dirty="0">
                <a:ea typeface="+mn-lt"/>
                <a:cs typeface="+mn-lt"/>
              </a:rPr>
              <a:t>Emissions Inventories, Models and Processes</a:t>
            </a:r>
            <a:endParaRPr lang="en-US" sz="1600" dirty="0"/>
          </a:p>
          <a:p>
            <a:pPr marL="676261" lvl="1" indent="-342900">
              <a:spcBef>
                <a:spcPts val="36"/>
              </a:spcBef>
              <a:buFont typeface="+mj-lt"/>
              <a:buAutoNum type="arabicPeriod"/>
            </a:pPr>
            <a:r>
              <a:rPr lang="en-US" sz="1600" dirty="0">
                <a:ea typeface="+mn-lt"/>
                <a:cs typeface="+mn-lt"/>
              </a:rPr>
              <a:t>Regulatory and SIP Applications</a:t>
            </a:r>
            <a:endParaRPr lang="en-US" sz="1600" dirty="0"/>
          </a:p>
          <a:p>
            <a:pPr marL="676261" lvl="1" indent="-342900">
              <a:spcBef>
                <a:spcPts val="36"/>
              </a:spcBef>
              <a:buFont typeface="+mj-lt"/>
              <a:buAutoNum type="arabicPeriod"/>
            </a:pPr>
            <a:r>
              <a:rPr lang="en-US" sz="1600" dirty="0">
                <a:ea typeface="+mn-lt"/>
                <a:cs typeface="+mn-lt"/>
              </a:rPr>
              <a:t>Air Quality, Climate and Energy</a:t>
            </a:r>
            <a:endParaRPr lang="en-US" sz="1600" dirty="0"/>
          </a:p>
          <a:p>
            <a:pPr marL="676261" lvl="1" indent="-342900">
              <a:spcBef>
                <a:spcPts val="36"/>
              </a:spcBef>
              <a:buFont typeface="+mj-lt"/>
              <a:buAutoNum type="arabicPeriod"/>
            </a:pPr>
            <a:r>
              <a:rPr lang="en-US" sz="1600" dirty="0">
                <a:ea typeface="+mn-lt"/>
                <a:cs typeface="+mn-lt"/>
              </a:rPr>
              <a:t>Remote Sensing Technology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367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800975" cy="900024"/>
          </a:xfrm>
        </p:spPr>
        <p:txBody>
          <a:bodyPr/>
          <a:lstStyle/>
          <a:p>
            <a:r>
              <a:rPr lang="en-US" sz="3200" dirty="0"/>
              <a:t>Poster Lightening Talks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382889"/>
            <a:ext cx="7429500" cy="990600"/>
          </a:xfrm>
        </p:spPr>
        <p:txBody>
          <a:bodyPr/>
          <a:lstStyle/>
          <a:p>
            <a:r>
              <a:rPr lang="en-US" dirty="0"/>
              <a:t>When: Monday and Tuesday, October 21 and 22</a:t>
            </a:r>
          </a:p>
          <a:p>
            <a:r>
              <a:rPr lang="en-US" dirty="0"/>
              <a:t>Where: Grumman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2488559"/>
            <a:ext cx="8212238" cy="2913758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b="1" dirty="0">
                <a:ea typeface="ＭＳ Ｐゴシック"/>
              </a:rPr>
              <a:t>Day 1: 3:30 – 4:00 p.m. (30 minutes)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>
                <a:ea typeface="ＭＳ Ｐゴシック"/>
              </a:rPr>
              <a:t>Day 2: 4:15 – 5:00 p.m. (45 minutes)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ea typeface="ＭＳ Ｐゴシック"/>
              </a:rPr>
              <a:t>All poster presenters will have a chance to show their work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ea typeface="ＭＳ Ｐゴシック"/>
              </a:rPr>
              <a:t>Come close to the Grumman podium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ea typeface="ＭＳ Ｐゴシック"/>
              </a:rPr>
              <a:t>Limited to 1 minute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ea typeface="ＭＳ Ｐゴシック"/>
              </a:rPr>
              <a:t>Submit one slide ASAP if you desire to share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6887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800975" cy="900024"/>
          </a:xfrm>
        </p:spPr>
        <p:txBody>
          <a:bodyPr/>
          <a:lstStyle/>
          <a:p>
            <a:r>
              <a:rPr lang="en-US" sz="3200" dirty="0"/>
              <a:t>Student Poster Presentation Awards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382889"/>
            <a:ext cx="7429500" cy="990600"/>
          </a:xfrm>
        </p:spPr>
        <p:txBody>
          <a:bodyPr/>
          <a:lstStyle/>
          <a:p>
            <a:r>
              <a:rPr lang="en-US" dirty="0"/>
              <a:t>When: Wednesday, October 23</a:t>
            </a:r>
          </a:p>
          <a:p>
            <a:r>
              <a:rPr lang="en-US" dirty="0"/>
              <a:t>Where: Main Atrium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2438978"/>
            <a:ext cx="5209190" cy="3067268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ea typeface="ＭＳ Ｐゴシック"/>
              </a:rPr>
              <a:t>Student Poster presenters will give 5 minutes presentations to the CMAS Eternal Advisory Committee (EAC) members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ea typeface="ＭＳ Ｐゴシック"/>
              </a:rPr>
              <a:t>The EAC member will have Q&amp;A with student presenters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ea typeface="ＭＳ Ｐゴシック"/>
              </a:rPr>
              <a:t>Winners will be announced on Day 3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ea typeface="ＭＳ Ｐゴシック"/>
              </a:rPr>
              <a:t>Two student winners have a chance at winning an </a:t>
            </a:r>
            <a:r>
              <a:rPr lang="en-US" sz="2000" b="1" dirty="0">
                <a:ea typeface="ＭＳ Ｐゴシック"/>
              </a:rPr>
              <a:t>iPad 7</a:t>
            </a:r>
            <a:r>
              <a:rPr lang="en-US" sz="2000" b="1" baseline="30000" dirty="0">
                <a:ea typeface="ＭＳ Ｐゴシック"/>
              </a:rPr>
              <a:t>th</a:t>
            </a:r>
            <a:r>
              <a:rPr lang="en-US" sz="2000" b="1" dirty="0">
                <a:ea typeface="ＭＳ Ｐゴシック"/>
              </a:rPr>
              <a:t> Generation (128GB)</a:t>
            </a:r>
            <a:endParaRPr lang="en-US" sz="2000" b="1" dirty="0"/>
          </a:p>
        </p:txBody>
      </p:sp>
      <p:pic>
        <p:nvPicPr>
          <p:cNvPr id="6" name="Picture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EFE897F-3EAF-684E-BB67-0952CF1F4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060" y="1601175"/>
            <a:ext cx="3041097" cy="306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67743"/>
      </p:ext>
    </p:extLst>
  </p:cSld>
  <p:clrMapOvr>
    <a:masterClrMapping/>
  </p:clrMapOvr>
</p:sld>
</file>

<file path=ppt/theme/theme1.xml><?xml version="1.0" encoding="utf-8"?>
<a:theme xmlns:a="http://schemas.openxmlformats.org/drawingml/2006/main" name="UNC-Research-1">
  <a:themeElements>
    <a:clrScheme name="Custom 2">
      <a:dk1>
        <a:srgbClr val="0B60A1"/>
      </a:dk1>
      <a:lt1>
        <a:srgbClr val="FEFCFF"/>
      </a:lt1>
      <a:dk2>
        <a:srgbClr val="747F81"/>
      </a:dk2>
      <a:lt2>
        <a:srgbClr val="D3CEC0"/>
      </a:lt2>
      <a:accent1>
        <a:srgbClr val="6699CC"/>
      </a:accent1>
      <a:accent2>
        <a:srgbClr val="1395A6"/>
      </a:accent2>
      <a:accent3>
        <a:srgbClr val="128C61"/>
      </a:accent3>
      <a:accent4>
        <a:srgbClr val="AA5B22"/>
      </a:accent4>
      <a:accent5>
        <a:srgbClr val="C7621F"/>
      </a:accent5>
      <a:accent6>
        <a:srgbClr val="F0BA14"/>
      </a:accent6>
      <a:hlink>
        <a:srgbClr val="6699CC"/>
      </a:hlink>
      <a:folHlink>
        <a:srgbClr val="0B60A1"/>
      </a:folHlink>
    </a:clrScheme>
    <a:fontScheme name="UNC-Research">
      <a:majorFont>
        <a:latin typeface="Tahom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AD5692B23B6E40881114C4F42E9F94" ma:contentTypeVersion="8" ma:contentTypeDescription="Create a new document." ma:contentTypeScope="" ma:versionID="57ff2fd366e784bac29d465131257277">
  <xsd:schema xmlns:xsd="http://www.w3.org/2001/XMLSchema" xmlns:xs="http://www.w3.org/2001/XMLSchema" xmlns:p="http://schemas.microsoft.com/office/2006/metadata/properties" xmlns:ns2="8f50730d-1f74-4d61-9f71-73a0aa71bfb8" xmlns:ns3="1c8c8b97-fe03-42bb-877f-9c58685f4b57" targetNamespace="http://schemas.microsoft.com/office/2006/metadata/properties" ma:root="true" ma:fieldsID="096d520492198d1321653cae80158593" ns2:_="" ns3:_="">
    <xsd:import namespace="8f50730d-1f74-4d61-9f71-73a0aa71bfb8"/>
    <xsd:import namespace="1c8c8b97-fe03-42bb-877f-9c58685f4b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0730d-1f74-4d61-9f71-73a0aa71bf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c8b97-fe03-42bb-877f-9c58685f4b5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089638-C941-4845-A463-7254B5FFD0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50730d-1f74-4d61-9f71-73a0aa71bfb8"/>
    <ds:schemaRef ds:uri="1c8c8b97-fe03-42bb-877f-9c58685f4b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0C5B0A-7199-43F5-8236-4F79719746EF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8f50730d-1f74-4d61-9f71-73a0aa71bfb8"/>
    <ds:schemaRef ds:uri="http://schemas.microsoft.com/office/2006/metadata/properties"/>
    <ds:schemaRef ds:uri="1c8c8b97-fe03-42bb-877f-9c58685f4b57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AC3C4A-4ADC-4341-A470-614716C6D3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UNC-Research-PPT</Template>
  <TotalTime>2192</TotalTime>
  <Words>386</Words>
  <Application>Microsoft Macintosh PowerPoint</Application>
  <PresentationFormat>On-screen Show (16:10)</PresentationFormat>
  <Paragraphs>51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Wingdings</vt:lpstr>
      <vt:lpstr>UNC-Research-1</vt:lpstr>
      <vt:lpstr>“What to expect from the 18th CMAS Conference”</vt:lpstr>
      <vt:lpstr>New Conference Event Manager!</vt:lpstr>
      <vt:lpstr>Job and Career Fair!</vt:lpstr>
      <vt:lpstr>Research-Discussion Tables</vt:lpstr>
      <vt:lpstr>Poster Lightening Talks</vt:lpstr>
      <vt:lpstr>Student Poster Presentation Awards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Baek, Bok Haeng</cp:lastModifiedBy>
  <cp:revision>132</cp:revision>
  <dcterms:created xsi:type="dcterms:W3CDTF">2016-04-04T16:15:04Z</dcterms:created>
  <dcterms:modified xsi:type="dcterms:W3CDTF">2019-10-21T12:22:08Z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0x010100A7AD5692B23B6E40881114C4F42E9F94</vt:lpwstr>
  </property>
  <property fmtid="{D5CDD505-2E9C-101B-9397-08002B2CF9AE}" pid="3" name="AuthorIds_UIVersion_1">
    <vt:lpwstr>18</vt:lpwstr>
  </property>
  <property fmtid="{D5CDD505-2E9C-101B-9397-08002B2CF9AE}" pid="4" name="AuthorIds_UIVersion_2">
    <vt:lpwstr>18</vt:lpwstr>
  </property>
</Properties>
</file>