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78" r:id="rId5"/>
  </p:sldMasterIdLst>
  <p:notesMasterIdLst>
    <p:notesMasterId r:id="rId27"/>
  </p:notesMasterIdLst>
  <p:handoutMasterIdLst>
    <p:handoutMasterId r:id="rId28"/>
  </p:handoutMasterIdLst>
  <p:sldIdLst>
    <p:sldId id="258" r:id="rId6"/>
    <p:sldId id="259" r:id="rId7"/>
    <p:sldId id="293" r:id="rId8"/>
    <p:sldId id="261" r:id="rId9"/>
    <p:sldId id="263" r:id="rId10"/>
    <p:sldId id="264" r:id="rId11"/>
    <p:sldId id="265" r:id="rId12"/>
    <p:sldId id="266" r:id="rId13"/>
    <p:sldId id="294" r:id="rId14"/>
    <p:sldId id="290" r:id="rId15"/>
    <p:sldId id="269" r:id="rId16"/>
    <p:sldId id="299" r:id="rId17"/>
    <p:sldId id="285" r:id="rId18"/>
    <p:sldId id="272" r:id="rId19"/>
    <p:sldId id="286" r:id="rId20"/>
    <p:sldId id="297" r:id="rId21"/>
    <p:sldId id="302" r:id="rId22"/>
    <p:sldId id="303" r:id="rId23"/>
    <p:sldId id="274" r:id="rId24"/>
    <p:sldId id="275" r:id="rId25"/>
    <p:sldId id="300" r:id="rId26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82C9"/>
    <a:srgbClr val="7F7F7F"/>
    <a:srgbClr val="595959"/>
    <a:srgbClr val="1A1A1A"/>
    <a:srgbClr val="808080"/>
    <a:srgbClr val="064163"/>
    <a:srgbClr val="BA2E34"/>
    <a:srgbClr val="870F1F"/>
    <a:srgbClr val="3B1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9" autoAdjust="0"/>
    <p:restoredTop sz="94674" autoAdjust="0"/>
  </p:normalViewPr>
  <p:slideViewPr>
    <p:cSldViewPr snapToGrid="0" snapToObjects="1">
      <p:cViewPr varScale="1">
        <p:scale>
          <a:sx n="64" d="100"/>
          <a:sy n="64" d="100"/>
        </p:scale>
        <p:origin x="7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24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10/22/2019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10/22/2019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99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12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12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70" y="5448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249" y="6359520"/>
            <a:ext cx="1116000" cy="2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13" y="210120"/>
            <a:ext cx="3213158" cy="2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95959"/>
              </a:buClr>
              <a:defRPr sz="26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200"/>
            </a:lvl3pPr>
            <a:lvl4pPr>
              <a:buClr>
                <a:srgbClr val="595959"/>
              </a:buClr>
              <a:defRPr sz="2000"/>
            </a:lvl4pPr>
            <a:lvl5pPr>
              <a:buClr>
                <a:srgbClr val="59595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F9EC43AD-A487-4B73-B81A-32EB0A4BAD6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4991100"/>
            <a:ext cx="3670300" cy="119605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Authors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3867635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0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7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6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8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7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2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12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Exemple de présentation d’une diapositive</a:t>
            </a:r>
            <a:endParaRPr lang="en-CA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70" y="5448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249" y="6359520"/>
            <a:ext cx="1116000" cy="2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13" y="210120"/>
            <a:ext cx="3213158" cy="2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04137" y="6356350"/>
            <a:ext cx="982663" cy="365125"/>
          </a:xfrm>
        </p:spPr>
        <p:txBody>
          <a:bodyPr/>
          <a:lstStyle>
            <a:lvl1pPr algn="r">
              <a:defRPr/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text styles</a:t>
            </a:r>
          </a:p>
          <a:p>
            <a:pPr lvl="1"/>
            <a:r>
              <a:rPr lang="en-CA" altLang="en-US" dirty="0" smtClean="0"/>
              <a:t>Second level</a:t>
            </a:r>
          </a:p>
          <a:p>
            <a:pPr lvl="2"/>
            <a:r>
              <a:rPr lang="en-CA" altLang="en-US" dirty="0" smtClean="0"/>
              <a:t>Third level</a:t>
            </a:r>
          </a:p>
          <a:p>
            <a:pPr lvl="3"/>
            <a:r>
              <a:rPr lang="en-CA" altLang="en-US" dirty="0" smtClean="0"/>
              <a:t>Fourth level</a:t>
            </a:r>
          </a:p>
          <a:p>
            <a:pPr lvl="4"/>
            <a:r>
              <a:rPr lang="en-CA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95" y="1035090"/>
            <a:ext cx="7992888" cy="1470025"/>
          </a:xfrm>
        </p:spPr>
        <p:txBody>
          <a:bodyPr>
            <a:noAutofit/>
          </a:bodyPr>
          <a:lstStyle/>
          <a:p>
            <a:r>
              <a:rPr lang="en-CA" sz="3200" dirty="0"/>
              <a:t>Impact of using </a:t>
            </a:r>
            <a:r>
              <a:rPr lang="en-CA" sz="3200" dirty="0" smtClean="0"/>
              <a:t>detailed-level </a:t>
            </a:r>
            <a:r>
              <a:rPr lang="en-CA" sz="3200" dirty="0"/>
              <a:t>marine emissions on Canadian Air Quality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43AD-A487-4B73-B81A-32EB0A4BAD6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933" y="3340459"/>
            <a:ext cx="6180488" cy="2391071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Air Quality Policy-Issue Response </a:t>
            </a:r>
            <a:r>
              <a:rPr lang="en-CA" b="1" dirty="0" smtClean="0"/>
              <a:t>Section (REQA)</a:t>
            </a:r>
            <a:endParaRPr lang="en-CA" dirty="0" smtClean="0"/>
          </a:p>
          <a:p>
            <a:r>
              <a:rPr lang="en-CA" dirty="0" smtClean="0"/>
              <a:t>Rabab Mashayekhi</a:t>
            </a:r>
          </a:p>
          <a:p>
            <a:r>
              <a:rPr lang="en-CA" dirty="0" smtClean="0"/>
              <a:t>Mourad Sassi</a:t>
            </a:r>
          </a:p>
          <a:p>
            <a:r>
              <a:rPr lang="en-CA" dirty="0" smtClean="0"/>
              <a:t>Calin Zaganescu</a:t>
            </a:r>
          </a:p>
          <a:p>
            <a:r>
              <a:rPr lang="en-CA" dirty="0" smtClean="0"/>
              <a:t>Radenko Pavlovic</a:t>
            </a:r>
          </a:p>
          <a:p>
            <a:endParaRPr lang="en-CA" dirty="0" smtClean="0"/>
          </a:p>
          <a:p>
            <a:r>
              <a:rPr lang="en-CA" b="1" dirty="0"/>
              <a:t>Integrated Transportation Policy Section </a:t>
            </a:r>
            <a:endParaRPr lang="en-CA" dirty="0" smtClean="0"/>
          </a:p>
          <a:p>
            <a:r>
              <a:rPr lang="en-CA" dirty="0" err="1" smtClean="0"/>
              <a:t>Navin</a:t>
            </a:r>
            <a:r>
              <a:rPr lang="en-CA" dirty="0" smtClean="0"/>
              <a:t> </a:t>
            </a:r>
            <a:r>
              <a:rPr lang="en-CA" dirty="0" err="1"/>
              <a:t>Sundar</a:t>
            </a:r>
            <a:r>
              <a:rPr lang="en-CA" dirty="0"/>
              <a:t>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13537" y="2748330"/>
            <a:ext cx="7865759" cy="78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sz="2400" b="1" dirty="0" smtClean="0"/>
              <a:t>Environment and Climate Change Canada (ECCC)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9572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Mean bias; </a:t>
            </a:r>
            <a:r>
              <a:rPr lang="en-CA" b="1" dirty="0" smtClean="0"/>
              <a:t>NO2</a:t>
            </a:r>
            <a:endParaRPr lang="en-CA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/>
          <a:stretch/>
        </p:blipFill>
        <p:spPr>
          <a:xfrm>
            <a:off x="195209" y="884914"/>
            <a:ext cx="3853843" cy="28647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r="16478"/>
          <a:stretch/>
        </p:blipFill>
        <p:spPr>
          <a:xfrm>
            <a:off x="192347" y="3806453"/>
            <a:ext cx="3856706" cy="2924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7860" y="6340699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052" y="884913"/>
            <a:ext cx="3819937" cy="28647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054" y="3846285"/>
            <a:ext cx="3819936" cy="28637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37799" y="6340699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989" y="729241"/>
            <a:ext cx="599149" cy="30672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066" y="3846285"/>
            <a:ext cx="553072" cy="2842825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705231" y="5405286"/>
            <a:ext cx="304093" cy="29314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7239001" y="5618923"/>
            <a:ext cx="304093" cy="29314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6908792" y="5503074"/>
            <a:ext cx="304093" cy="29314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8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East </a:t>
            </a:r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1" y="922980"/>
            <a:ext cx="8717781" cy="3494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63" y="4417888"/>
            <a:ext cx="6696937" cy="2119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5470" y="459029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Per-hour average NO2 (ppb) 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36" y="4560772"/>
            <a:ext cx="152571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Observation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0082C9"/>
                </a:solidFill>
                <a:latin typeface="Century Gothic" panose="020B0502020202020204" pitchFamily="34" charset="0"/>
              </a:rPr>
              <a:t>area</a:t>
            </a:r>
            <a:r>
              <a:rPr lang="en-CA" sz="1400" b="1" dirty="0" smtClean="0">
                <a:latin typeface="Century Gothic" panose="020B0502020202020204" pitchFamily="34" charset="0"/>
              </a:rPr>
              <a:t> 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East </a:t>
            </a:r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1" y="922980"/>
            <a:ext cx="8717781" cy="34949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60073" y="3456584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138773" y="3194593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464086" y="2453812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63" y="4417888"/>
            <a:ext cx="6696937" cy="2119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5470" y="459029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Per-hour average NO2 (ppb) 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36" y="4560772"/>
            <a:ext cx="152571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Observation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0082C9"/>
                </a:solidFill>
                <a:latin typeface="Century Gothic" panose="020B0502020202020204" pitchFamily="34" charset="0"/>
              </a:rPr>
              <a:t>area</a:t>
            </a:r>
            <a:r>
              <a:rPr lang="en-CA" sz="1400" b="1" dirty="0" smtClean="0">
                <a:latin typeface="Century Gothic" panose="020B0502020202020204" pitchFamily="34" charset="0"/>
              </a:rPr>
              <a:t> 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East Canada; NO2</a:t>
            </a:r>
            <a:r>
              <a:rPr lang="en-CA" dirty="0"/>
              <a:t> </a:t>
            </a:r>
            <a:r>
              <a:rPr lang="en-CA" dirty="0" smtClean="0"/>
              <a:t>(ppm)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Oval 8"/>
          <p:cNvSpPr/>
          <p:nvPr/>
        </p:nvSpPr>
        <p:spPr>
          <a:xfrm>
            <a:off x="4890499" y="3893906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138773" y="3631915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464086" y="2977794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1608" r="2587" b="10256"/>
          <a:stretch/>
        </p:blipFill>
        <p:spPr>
          <a:xfrm>
            <a:off x="70783" y="4782068"/>
            <a:ext cx="8940043" cy="1939407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/>
          <a:srcRect t="10106" r="2536" b="9183"/>
          <a:stretch/>
        </p:blipFill>
        <p:spPr bwMode="auto">
          <a:xfrm>
            <a:off x="0" y="2716963"/>
            <a:ext cx="9010826" cy="20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2061" r="2610" b="9685"/>
          <a:stretch/>
        </p:blipFill>
        <p:spPr>
          <a:xfrm>
            <a:off x="0" y="886163"/>
            <a:ext cx="8902575" cy="183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697" y="4802616"/>
            <a:ext cx="11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Halifax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6697" y="2793128"/>
            <a:ext cx="11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St. John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1146" y="934574"/>
            <a:ext cx="12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Quebec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636" y="934574"/>
            <a:ext cx="152571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Observation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0082C9"/>
                </a:solidFill>
                <a:latin typeface="Century Gothic" panose="020B0502020202020204" pitchFamily="34" charset="0"/>
              </a:rPr>
              <a:t>area</a:t>
            </a:r>
            <a:r>
              <a:rPr lang="en-CA" sz="1400" b="1" dirty="0" smtClean="0">
                <a:latin typeface="Century Gothic" panose="020B0502020202020204" pitchFamily="34" charset="0"/>
              </a:rPr>
              <a:t> 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West Canada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019" r="14928"/>
          <a:stretch/>
        </p:blipFill>
        <p:spPr>
          <a:xfrm>
            <a:off x="178560" y="860218"/>
            <a:ext cx="8687144" cy="32842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7487" y="3018891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984661" y="2482923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/>
          <a:srcRect l="3883" t="10012"/>
          <a:stretch/>
        </p:blipFill>
        <p:spPr bwMode="auto">
          <a:xfrm>
            <a:off x="2892287" y="4144497"/>
            <a:ext cx="5973417" cy="252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636" y="4560772"/>
            <a:ext cx="152571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Observation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0082C9"/>
                </a:solidFill>
                <a:latin typeface="Century Gothic" panose="020B0502020202020204" pitchFamily="34" charset="0"/>
              </a:rPr>
              <a:t>area</a:t>
            </a:r>
            <a:r>
              <a:rPr lang="en-CA" sz="1400" b="1" dirty="0" smtClean="0">
                <a:latin typeface="Century Gothic" panose="020B0502020202020204" pitchFamily="34" charset="0"/>
              </a:rPr>
              <a:t> 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0098" y="437610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Per-hour average NO2 (ppb) 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West Canada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1223" r="2823" b="8009"/>
          <a:stretch/>
        </p:blipFill>
        <p:spPr>
          <a:xfrm>
            <a:off x="0" y="3498573"/>
            <a:ext cx="9034670" cy="2315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0987" r="2208" b="8908"/>
          <a:stretch/>
        </p:blipFill>
        <p:spPr>
          <a:xfrm>
            <a:off x="0" y="924777"/>
            <a:ext cx="9144000" cy="22756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6763" y="337145"/>
            <a:ext cx="152571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Observation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</a:t>
            </a:r>
          </a:p>
          <a:p>
            <a:r>
              <a:rPr lang="en-CA" sz="1400" b="1" dirty="0" smtClean="0">
                <a:latin typeface="Century Gothic" panose="020B0502020202020204" pitchFamily="34" charset="0"/>
              </a:rPr>
              <a:t>Marine as </a:t>
            </a:r>
            <a:r>
              <a:rPr lang="en-CA" sz="1400" b="1" dirty="0" smtClean="0">
                <a:solidFill>
                  <a:srgbClr val="0082C9"/>
                </a:solidFill>
                <a:latin typeface="Century Gothic" panose="020B0502020202020204" pitchFamily="34" charset="0"/>
              </a:rPr>
              <a:t>area</a:t>
            </a:r>
            <a:r>
              <a:rPr lang="en-CA" sz="1400" b="1" dirty="0" smtClean="0">
                <a:latin typeface="Century Gothic" panose="020B0502020202020204" pitchFamily="34" charset="0"/>
              </a:rPr>
              <a:t> 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4692" y="903465"/>
            <a:ext cx="12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Victoria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4692" y="3615631"/>
            <a:ext cx="14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Vancouver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8626" cy="985837"/>
          </a:xfrm>
        </p:spPr>
        <p:txBody>
          <a:bodyPr>
            <a:normAutofit fontScale="90000"/>
          </a:bodyPr>
          <a:lstStyle/>
          <a:p>
            <a:r>
              <a:rPr lang="en-CA" dirty="0"/>
              <a:t>2017 Summertime </a:t>
            </a:r>
            <a:r>
              <a:rPr lang="en-CA" dirty="0" smtClean="0"/>
              <a:t>8-h Average </a:t>
            </a:r>
            <a:r>
              <a:rPr lang="en-CA" dirty="0"/>
              <a:t>O3 (ppb)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9309"/>
          <a:stretch/>
        </p:blipFill>
        <p:spPr>
          <a:xfrm>
            <a:off x="241388" y="879652"/>
            <a:ext cx="4072195" cy="2916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9623"/>
          <a:stretch/>
        </p:blipFill>
        <p:spPr>
          <a:xfrm>
            <a:off x="161875" y="3796514"/>
            <a:ext cx="4072195" cy="2869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9104" y="6336006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5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3583" y="879652"/>
            <a:ext cx="3617843" cy="2916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307" y="879652"/>
            <a:ext cx="575444" cy="2787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583" y="3796514"/>
            <a:ext cx="3617843" cy="2766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372" y="3796514"/>
            <a:ext cx="504379" cy="27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8626" cy="985837"/>
          </a:xfrm>
        </p:spPr>
        <p:txBody>
          <a:bodyPr>
            <a:normAutofit fontScale="90000"/>
          </a:bodyPr>
          <a:lstStyle/>
          <a:p>
            <a:r>
              <a:rPr lang="en-CA" dirty="0"/>
              <a:t>2017 Summertime </a:t>
            </a:r>
            <a:r>
              <a:rPr lang="en-CA" dirty="0" smtClean="0"/>
              <a:t>8-h Average </a:t>
            </a:r>
            <a:r>
              <a:rPr lang="en-CA" dirty="0"/>
              <a:t>O3 (ppb)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9309"/>
          <a:stretch/>
        </p:blipFill>
        <p:spPr>
          <a:xfrm>
            <a:off x="241388" y="879652"/>
            <a:ext cx="4072195" cy="2916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9623"/>
          <a:stretch/>
        </p:blipFill>
        <p:spPr>
          <a:xfrm>
            <a:off x="161875" y="3796514"/>
            <a:ext cx="4072195" cy="2869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9104" y="6336006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5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3583" y="879652"/>
            <a:ext cx="3617843" cy="2916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307" y="879652"/>
            <a:ext cx="575444" cy="2787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583" y="3796514"/>
            <a:ext cx="3617843" cy="2766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372" y="3796514"/>
            <a:ext cx="504379" cy="27661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98131" y="5235317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8626" cy="985837"/>
          </a:xfrm>
        </p:spPr>
        <p:txBody>
          <a:bodyPr>
            <a:normAutofit fontScale="90000"/>
          </a:bodyPr>
          <a:lstStyle/>
          <a:p>
            <a:r>
              <a:rPr lang="en-CA" dirty="0"/>
              <a:t>2017 Summertime </a:t>
            </a:r>
            <a:r>
              <a:rPr lang="en-CA" dirty="0" smtClean="0"/>
              <a:t>8-h Average </a:t>
            </a:r>
            <a:r>
              <a:rPr lang="en-CA" dirty="0"/>
              <a:t>O3 (ppb)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9309"/>
          <a:stretch/>
        </p:blipFill>
        <p:spPr>
          <a:xfrm>
            <a:off x="241388" y="879652"/>
            <a:ext cx="4072195" cy="2916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9623"/>
          <a:stretch/>
        </p:blipFill>
        <p:spPr>
          <a:xfrm>
            <a:off x="161875" y="3796514"/>
            <a:ext cx="4072195" cy="2869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9104" y="6336006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5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13583" y="879652"/>
            <a:ext cx="3617843" cy="2916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307" y="879652"/>
            <a:ext cx="575444" cy="2787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583" y="3796514"/>
            <a:ext cx="3617843" cy="2766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372" y="3796514"/>
            <a:ext cx="504379" cy="27661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98131" y="5235317"/>
            <a:ext cx="472611" cy="5239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1283" t="12419" r="2242" b="8365"/>
          <a:stretch/>
        </p:blipFill>
        <p:spPr>
          <a:xfrm>
            <a:off x="0" y="1977887"/>
            <a:ext cx="9051703" cy="25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9052" cy="985837"/>
          </a:xfrm>
        </p:spPr>
        <p:txBody>
          <a:bodyPr>
            <a:normAutofit/>
          </a:bodyPr>
          <a:lstStyle/>
          <a:p>
            <a:r>
              <a:rPr lang="en-CA" dirty="0" smtClean="0"/>
              <a:t>Hourly Score Statistics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42309"/>
              </p:ext>
            </p:extLst>
          </p:nvPr>
        </p:nvGraphicFramePr>
        <p:xfrm>
          <a:off x="153781" y="1516202"/>
          <a:ext cx="8751316" cy="222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88">
                  <a:extLst>
                    <a:ext uri="{9D8B030D-6E8A-4147-A177-3AD203B41FA5}">
                      <a16:colId xmlns:a16="http://schemas.microsoft.com/office/drawing/2014/main" val="4202320905"/>
                    </a:ext>
                  </a:extLst>
                </a:gridCol>
                <a:gridCol w="1250188">
                  <a:extLst>
                    <a:ext uri="{9D8B030D-6E8A-4147-A177-3AD203B41FA5}">
                      <a16:colId xmlns:a16="http://schemas.microsoft.com/office/drawing/2014/main" val="1155002765"/>
                    </a:ext>
                  </a:extLst>
                </a:gridCol>
                <a:gridCol w="1250188">
                  <a:extLst>
                    <a:ext uri="{9D8B030D-6E8A-4147-A177-3AD203B41FA5}">
                      <a16:colId xmlns:a16="http://schemas.microsoft.com/office/drawing/2014/main" val="4234016569"/>
                    </a:ext>
                  </a:extLst>
                </a:gridCol>
                <a:gridCol w="1250188">
                  <a:extLst>
                    <a:ext uri="{9D8B030D-6E8A-4147-A177-3AD203B41FA5}">
                      <a16:colId xmlns:a16="http://schemas.microsoft.com/office/drawing/2014/main" val="1181335809"/>
                    </a:ext>
                  </a:extLst>
                </a:gridCol>
                <a:gridCol w="1250188">
                  <a:extLst>
                    <a:ext uri="{9D8B030D-6E8A-4147-A177-3AD203B41FA5}">
                      <a16:colId xmlns:a16="http://schemas.microsoft.com/office/drawing/2014/main" val="3455489977"/>
                    </a:ext>
                  </a:extLst>
                </a:gridCol>
                <a:gridCol w="1250188">
                  <a:extLst>
                    <a:ext uri="{9D8B030D-6E8A-4147-A177-3AD203B41FA5}">
                      <a16:colId xmlns:a16="http://schemas.microsoft.com/office/drawing/2014/main" val="1305153666"/>
                    </a:ext>
                  </a:extLst>
                </a:gridCol>
                <a:gridCol w="1250188">
                  <a:extLst>
                    <a:ext uri="{9D8B030D-6E8A-4147-A177-3AD203B41FA5}">
                      <a16:colId xmlns:a16="http://schemas.microsoft.com/office/drawing/2014/main" val="1685953746"/>
                    </a:ext>
                  </a:extLst>
                </a:gridCol>
              </a:tblGrid>
              <a:tr h="773592"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Bias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East-Canada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West-Canada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11681"/>
                  </a:ext>
                </a:extLst>
              </a:tr>
              <a:tr h="448192">
                <a:tc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56532"/>
                  </a:ext>
                </a:extLst>
              </a:tr>
              <a:tr h="448192"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NO2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1.756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2.081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1.867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2.242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1.649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1.926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10075"/>
                  </a:ext>
                </a:extLst>
              </a:tr>
              <a:tr h="448192"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O3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CA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1.479</a:t>
                      </a:r>
                    </a:p>
                    <a:p>
                      <a:pPr algn="l" fontAlgn="b"/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-1.731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-0.330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-0.560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-3.249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-3.534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62337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389999"/>
              </p:ext>
            </p:extLst>
          </p:nvPr>
        </p:nvGraphicFramePr>
        <p:xfrm>
          <a:off x="153782" y="3852808"/>
          <a:ext cx="8741376" cy="209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768">
                  <a:extLst>
                    <a:ext uri="{9D8B030D-6E8A-4147-A177-3AD203B41FA5}">
                      <a16:colId xmlns:a16="http://schemas.microsoft.com/office/drawing/2014/main" val="4202320905"/>
                    </a:ext>
                  </a:extLst>
                </a:gridCol>
                <a:gridCol w="1248768">
                  <a:extLst>
                    <a:ext uri="{9D8B030D-6E8A-4147-A177-3AD203B41FA5}">
                      <a16:colId xmlns:a16="http://schemas.microsoft.com/office/drawing/2014/main" val="1155002765"/>
                    </a:ext>
                  </a:extLst>
                </a:gridCol>
                <a:gridCol w="1248768">
                  <a:extLst>
                    <a:ext uri="{9D8B030D-6E8A-4147-A177-3AD203B41FA5}">
                      <a16:colId xmlns:a16="http://schemas.microsoft.com/office/drawing/2014/main" val="4234016569"/>
                    </a:ext>
                  </a:extLst>
                </a:gridCol>
                <a:gridCol w="1248768">
                  <a:extLst>
                    <a:ext uri="{9D8B030D-6E8A-4147-A177-3AD203B41FA5}">
                      <a16:colId xmlns:a16="http://schemas.microsoft.com/office/drawing/2014/main" val="1181335809"/>
                    </a:ext>
                  </a:extLst>
                </a:gridCol>
                <a:gridCol w="1248768">
                  <a:extLst>
                    <a:ext uri="{9D8B030D-6E8A-4147-A177-3AD203B41FA5}">
                      <a16:colId xmlns:a16="http://schemas.microsoft.com/office/drawing/2014/main" val="3455489977"/>
                    </a:ext>
                  </a:extLst>
                </a:gridCol>
                <a:gridCol w="1248768">
                  <a:extLst>
                    <a:ext uri="{9D8B030D-6E8A-4147-A177-3AD203B41FA5}">
                      <a16:colId xmlns:a16="http://schemas.microsoft.com/office/drawing/2014/main" val="1305153666"/>
                    </a:ext>
                  </a:extLst>
                </a:gridCol>
                <a:gridCol w="1248768">
                  <a:extLst>
                    <a:ext uri="{9D8B030D-6E8A-4147-A177-3AD203B41FA5}">
                      <a16:colId xmlns:a16="http://schemas.microsoft.com/office/drawing/2014/main" val="1685953746"/>
                    </a:ext>
                  </a:extLst>
                </a:gridCol>
              </a:tblGrid>
              <a:tr h="765470"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RMSE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East-Canada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West-Canada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11681"/>
                  </a:ext>
                </a:extLst>
              </a:tr>
              <a:tr h="443486">
                <a:tc>
                  <a:txBody>
                    <a:bodyPr/>
                    <a:lstStyle/>
                    <a:p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run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56532"/>
                  </a:ext>
                </a:extLst>
              </a:tr>
              <a:tr h="443486"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NO2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6.900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7.341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6.406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6.926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7.346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7.720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10075"/>
                  </a:ext>
                </a:extLst>
              </a:tr>
              <a:tr h="443486"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O3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10.646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10.695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10.101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10.182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11.457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11.44</a:t>
                      </a:r>
                      <a:endParaRPr lang="en-C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62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0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b="1" dirty="0" smtClean="0"/>
              <a:t>Motivations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6688"/>
            <a:ext cx="8448261" cy="4689475"/>
          </a:xfrm>
        </p:spPr>
        <p:txBody>
          <a:bodyPr/>
          <a:lstStyle/>
          <a:p>
            <a:r>
              <a:rPr lang="en-CA" dirty="0" smtClean="0"/>
              <a:t>13% of total NOX emissions in Canada are from Commercial Marine Vessels.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Improve</a:t>
            </a:r>
            <a:r>
              <a:rPr lang="en-CA" dirty="0" smtClean="0"/>
              <a:t> SMOKE inputs for Canadian </a:t>
            </a:r>
            <a:r>
              <a:rPr lang="en-CA" dirty="0" smtClean="0"/>
              <a:t>marine emissions:</a:t>
            </a:r>
          </a:p>
          <a:p>
            <a:pPr lvl="1"/>
            <a:r>
              <a:rPr lang="en-CA" dirty="0" smtClean="0"/>
              <a:t>Emissions </a:t>
            </a:r>
            <a:r>
              <a:rPr lang="en-CA" dirty="0" smtClean="0"/>
              <a:t>inventory </a:t>
            </a:r>
            <a:r>
              <a:rPr lang="en-CA" dirty="0" smtClean="0"/>
              <a:t>files</a:t>
            </a:r>
          </a:p>
          <a:p>
            <a:pPr lvl="1"/>
            <a:r>
              <a:rPr lang="en-CA" dirty="0" smtClean="0"/>
              <a:t>Spatial </a:t>
            </a:r>
            <a:r>
              <a:rPr lang="en-CA" dirty="0" smtClean="0"/>
              <a:t>and temporal </a:t>
            </a:r>
            <a:r>
              <a:rPr lang="en-CA" dirty="0" smtClean="0"/>
              <a:t>allocations files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Evaluate the impact of point sources marine emissions on air quality.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1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Upgrading emission platform using MEIT 2015 is an improvement in marine emissions processing.</a:t>
            </a:r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 smtClean="0"/>
          </a:p>
          <a:p>
            <a:r>
              <a:rPr lang="en-CA" dirty="0"/>
              <a:t>There is an overall improvement in NO2 and O3 by processing marine emissions as point sources.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8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2569750"/>
            <a:ext cx="8229600" cy="938764"/>
          </a:xfrm>
        </p:spPr>
        <p:txBody>
          <a:bodyPr/>
          <a:lstStyle/>
          <a:p>
            <a:pPr marL="0" indent="0" algn="ctr">
              <a:buNone/>
            </a:pPr>
            <a:r>
              <a:rPr lang="en-CA" sz="4800" b="1" dirty="0" smtClean="0"/>
              <a:t>THANK YOU</a:t>
            </a:r>
            <a:endParaRPr lang="en-CA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7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71043" cy="985837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Canada’s Marine Emissions Inventory Tool</a:t>
            </a:r>
            <a:br>
              <a:rPr lang="en-CA" b="1" dirty="0" smtClean="0"/>
            </a:br>
            <a:r>
              <a:rPr lang="en-CA" b="1" dirty="0" smtClean="0"/>
              <a:t>(MEIT 2015)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6688"/>
            <a:ext cx="8607287" cy="4689475"/>
          </a:xfrm>
        </p:spPr>
        <p:txBody>
          <a:bodyPr/>
          <a:lstStyle/>
          <a:p>
            <a:r>
              <a:rPr lang="en-CA" sz="2000" dirty="0" smtClean="0"/>
              <a:t>Developed by Transportation section of ECCC.</a:t>
            </a:r>
          </a:p>
          <a:p>
            <a:r>
              <a:rPr lang="en-CA" sz="2000" dirty="0" smtClean="0"/>
              <a:t>Bottom-up, activity-based inventory. </a:t>
            </a:r>
          </a:p>
          <a:p>
            <a:r>
              <a:rPr lang="en-CA" sz="2000" dirty="0"/>
              <a:t>A</a:t>
            </a:r>
            <a:r>
              <a:rPr lang="en-CA" sz="2000" dirty="0" smtClean="0"/>
              <a:t>ll marine vessels operating in Canadian waters</a:t>
            </a:r>
            <a:r>
              <a:rPr lang="en-CA" sz="1800" dirty="0"/>
              <a:t>. </a:t>
            </a:r>
            <a:r>
              <a:rPr lang="en-CA" sz="1800" dirty="0" smtClean="0"/>
              <a:t>(15 </a:t>
            </a:r>
            <a:r>
              <a:rPr lang="en-CA" sz="1800" dirty="0"/>
              <a:t>ship </a:t>
            </a:r>
            <a:r>
              <a:rPr lang="en-CA" sz="1800" dirty="0" smtClean="0"/>
              <a:t>classes; </a:t>
            </a:r>
            <a:r>
              <a:rPr lang="en-CA" sz="1800" dirty="0"/>
              <a:t>69 sub-class)</a:t>
            </a:r>
            <a:endParaRPr lang="en-CA" sz="1800" dirty="0" smtClean="0"/>
          </a:p>
          <a:p>
            <a:r>
              <a:rPr lang="en-CA" sz="2000" dirty="0" smtClean="0"/>
              <a:t>High temporal, spatial resolution (1-km gridded, linked-based).</a:t>
            </a:r>
          </a:p>
          <a:p>
            <a:r>
              <a:rPr lang="en-CA" sz="2000" dirty="0"/>
              <a:t>Allocated in 22 MEIT regions. 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5" name="Content Placeholder 4" descr="Marine_Inventory_Regions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869868" y="3796749"/>
            <a:ext cx="5763385" cy="27060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7834" cy="985837"/>
          </a:xfrm>
        </p:spPr>
        <p:txBody>
          <a:bodyPr>
            <a:normAutofit/>
          </a:bodyPr>
          <a:lstStyle/>
          <a:p>
            <a:r>
              <a:rPr lang="en-CA" b="1" dirty="0" smtClean="0"/>
              <a:t>SMOKE-Ready </a:t>
            </a:r>
            <a:r>
              <a:rPr lang="en-CA" b="1" dirty="0" smtClean="0"/>
              <a:t>I</a:t>
            </a:r>
            <a:r>
              <a:rPr lang="en-CA" b="1" dirty="0" smtClean="0"/>
              <a:t>nventory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1815"/>
            <a:ext cx="8517835" cy="4865688"/>
          </a:xfrm>
        </p:spPr>
        <p:txBody>
          <a:bodyPr/>
          <a:lstStyle/>
          <a:p>
            <a:r>
              <a:rPr lang="en-CA" dirty="0" smtClean="0"/>
              <a:t>1-km </a:t>
            </a:r>
            <a:r>
              <a:rPr lang="en-CA" dirty="0" smtClean="0"/>
              <a:t>aggregated to 3-km.</a:t>
            </a:r>
          </a:p>
          <a:p>
            <a:r>
              <a:rPr lang="en-CA" dirty="0" smtClean="0"/>
              <a:t>69 ship types aggregated </a:t>
            </a:r>
            <a:r>
              <a:rPr lang="en-CA" dirty="0" smtClean="0"/>
              <a:t>to 15 ship classes.</a:t>
            </a:r>
          </a:p>
          <a:p>
            <a:r>
              <a:rPr lang="en-CA" dirty="0" smtClean="0"/>
              <a:t>Mapped in SCCs (</a:t>
            </a:r>
            <a:r>
              <a:rPr lang="en-CA" sz="2000" dirty="0" smtClean="0"/>
              <a:t>ship class, fuel type and operating mode</a:t>
            </a:r>
            <a:r>
              <a:rPr lang="en-CA" dirty="0" smtClean="0"/>
              <a:t>).</a:t>
            </a:r>
          </a:p>
          <a:p>
            <a:r>
              <a:rPr lang="en-CA" dirty="0" smtClean="0"/>
              <a:t>Link-based hourly data aggregated to monthly emissions.</a:t>
            </a:r>
          </a:p>
          <a:p>
            <a:r>
              <a:rPr lang="en-CA" sz="2800" dirty="0" smtClean="0"/>
              <a:t>Assigned </a:t>
            </a:r>
            <a:r>
              <a:rPr lang="en-CA" sz="2800" dirty="0"/>
              <a:t>stack parameters </a:t>
            </a:r>
            <a:r>
              <a:rPr lang="en-CA" sz="2000" dirty="0"/>
              <a:t>(height</a:t>
            </a:r>
            <a:r>
              <a:rPr lang="en-CA" sz="2000" dirty="0" smtClean="0"/>
              <a:t>: 20m</a:t>
            </a:r>
            <a:r>
              <a:rPr lang="en-CA" sz="2000" dirty="0"/>
              <a:t>, diameter</a:t>
            </a:r>
            <a:r>
              <a:rPr lang="en-CA" sz="2000" dirty="0" smtClean="0"/>
              <a:t>: 1m</a:t>
            </a:r>
            <a:r>
              <a:rPr lang="en-CA" sz="2000" dirty="0"/>
              <a:t>, velocity: 20m/s, </a:t>
            </a:r>
            <a:r>
              <a:rPr lang="en-CA" sz="2000" dirty="0" smtClean="0"/>
              <a:t>temperature:275C).</a:t>
            </a:r>
            <a:endParaRPr lang="en-CA" sz="2000" dirty="0" smtClean="0"/>
          </a:p>
          <a:p>
            <a:r>
              <a:rPr lang="en-CA" sz="2800" dirty="0"/>
              <a:t>Two types of inventory files (point and area).</a:t>
            </a:r>
          </a:p>
          <a:p>
            <a:r>
              <a:rPr lang="en-CA" sz="2800" dirty="0" smtClean="0"/>
              <a:t>15 </a:t>
            </a:r>
            <a:r>
              <a:rPr lang="en-CA" sz="2800" dirty="0"/>
              <a:t>surrogates </a:t>
            </a:r>
            <a:r>
              <a:rPr lang="en-CA" sz="2800" dirty="0" smtClean="0"/>
              <a:t>generated for </a:t>
            </a:r>
            <a:r>
              <a:rPr lang="en-CA" sz="2800" dirty="0"/>
              <a:t>each ship class (</a:t>
            </a:r>
            <a:r>
              <a:rPr lang="en-CA" sz="2000" dirty="0"/>
              <a:t>using annual fuel consumptions</a:t>
            </a:r>
            <a:r>
              <a:rPr lang="en-CA" sz="2800" dirty="0"/>
              <a:t>)</a:t>
            </a:r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0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Ship-class based Surrogates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8008" y="883578"/>
            <a:ext cx="8013940" cy="5592548"/>
            <a:chOff x="1731034" y="874644"/>
            <a:chExt cx="7892703" cy="5650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7" t="2695" r="2174"/>
            <a:stretch/>
          </p:blipFill>
          <p:spPr>
            <a:xfrm>
              <a:off x="1782417" y="874644"/>
              <a:ext cx="1949199" cy="14113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1" t="3022" r="2391"/>
            <a:stretch/>
          </p:blipFill>
          <p:spPr>
            <a:xfrm>
              <a:off x="3731615" y="874644"/>
              <a:ext cx="1958162" cy="14113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7" t="2695" r="1848"/>
            <a:stretch/>
          </p:blipFill>
          <p:spPr>
            <a:xfrm>
              <a:off x="5689778" y="874644"/>
              <a:ext cx="1956321" cy="141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7" t="3022" r="2392"/>
            <a:stretch/>
          </p:blipFill>
          <p:spPr>
            <a:xfrm>
              <a:off x="7646099" y="874644"/>
              <a:ext cx="1951016" cy="14113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2066"/>
            <a:stretch/>
          </p:blipFill>
          <p:spPr>
            <a:xfrm>
              <a:off x="1782416" y="2286000"/>
              <a:ext cx="1949199" cy="14031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7" t="3022" r="2174"/>
            <a:stretch/>
          </p:blipFill>
          <p:spPr>
            <a:xfrm>
              <a:off x="3731616" y="2286001"/>
              <a:ext cx="1958162" cy="14130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2066"/>
            <a:stretch/>
          </p:blipFill>
          <p:spPr>
            <a:xfrm>
              <a:off x="5689779" y="2286000"/>
              <a:ext cx="1956320" cy="14083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0" t="3022" r="2392"/>
            <a:stretch/>
          </p:blipFill>
          <p:spPr>
            <a:xfrm>
              <a:off x="7646099" y="2286001"/>
              <a:ext cx="1951016" cy="14062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2392"/>
            <a:stretch/>
          </p:blipFill>
          <p:spPr>
            <a:xfrm>
              <a:off x="1782416" y="3689191"/>
              <a:ext cx="1949198" cy="14083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2500"/>
            <a:stretch/>
          </p:blipFill>
          <p:spPr>
            <a:xfrm>
              <a:off x="3731615" y="3689190"/>
              <a:ext cx="1958165" cy="141652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2066"/>
            <a:stretch/>
          </p:blipFill>
          <p:spPr>
            <a:xfrm>
              <a:off x="5689780" y="3699077"/>
              <a:ext cx="1956319" cy="14083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0" t="3185" r="2066"/>
            <a:stretch/>
          </p:blipFill>
          <p:spPr>
            <a:xfrm>
              <a:off x="7646100" y="3699078"/>
              <a:ext cx="1977637" cy="14178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1848"/>
            <a:stretch/>
          </p:blipFill>
          <p:spPr>
            <a:xfrm>
              <a:off x="1782415" y="5107393"/>
              <a:ext cx="1949199" cy="13997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2695" r="2066"/>
            <a:stretch/>
          </p:blipFill>
          <p:spPr>
            <a:xfrm>
              <a:off x="3731617" y="5107393"/>
              <a:ext cx="1958163" cy="14144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3022" r="1849"/>
            <a:stretch/>
          </p:blipFill>
          <p:spPr>
            <a:xfrm>
              <a:off x="5689780" y="5107061"/>
              <a:ext cx="1956321" cy="140490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731035" y="2094842"/>
              <a:ext cx="8683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Barge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66227" y="2099219"/>
              <a:ext cx="1170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Coast Guard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0174" y="2081464"/>
              <a:ext cx="1170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Cruise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96997" y="2094842"/>
              <a:ext cx="1170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DFO Fishing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1034" y="3454788"/>
              <a:ext cx="16390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Excursion passenger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66227" y="3458663"/>
              <a:ext cx="1170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Fishing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30173" y="3445285"/>
              <a:ext cx="16447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INNAV Test Vessels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96997" y="3435273"/>
              <a:ext cx="1170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Merchant Bulk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1035" y="4843599"/>
              <a:ext cx="15930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Merchant Container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66227" y="4866851"/>
              <a:ext cx="134859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Merchant Other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89777" y="4888095"/>
              <a:ext cx="15182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Merchant Passenger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96996" y="4913537"/>
              <a:ext cx="15182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Special Purpose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31034" y="6267879"/>
              <a:ext cx="15182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Tanker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66226" y="6271422"/>
              <a:ext cx="15182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Tug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0173" y="6244337"/>
              <a:ext cx="15182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War</a:t>
              </a:r>
            </a:p>
          </p:txBody>
        </p:sp>
      </p:grpSp>
      <p:pic>
        <p:nvPicPr>
          <p:cNvPr id="3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10935" r="91287" b="-216"/>
          <a:stretch/>
        </p:blipFill>
        <p:spPr bwMode="auto">
          <a:xfrm>
            <a:off x="82193" y="883578"/>
            <a:ext cx="763197" cy="559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AQ-Model Ready </a:t>
            </a:r>
            <a:r>
              <a:rPr lang="en-CA" b="1" dirty="0" smtClean="0"/>
              <a:t>Emissions (NO; g/s)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0480"/>
            <a:ext cx="8229600" cy="4689475"/>
          </a:xfrm>
        </p:spPr>
        <p:txBody>
          <a:bodyPr/>
          <a:lstStyle/>
          <a:p>
            <a:r>
              <a:rPr lang="en-CA" sz="1200" dirty="0" smtClean="0"/>
              <a:t>September 4 at 14 UTC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09" y="2289473"/>
            <a:ext cx="8847889" cy="3530481"/>
            <a:chOff x="1699670" y="1754636"/>
            <a:chExt cx="8620461" cy="30260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7" t="5084" r="788"/>
            <a:stretch/>
          </p:blipFill>
          <p:spPr>
            <a:xfrm>
              <a:off x="1780612" y="1754636"/>
              <a:ext cx="4348597" cy="30260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5641" r="5979"/>
            <a:stretch/>
          </p:blipFill>
          <p:spPr>
            <a:xfrm>
              <a:off x="6188844" y="1754636"/>
              <a:ext cx="4131287" cy="30260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04"/>
            <a:stretch/>
          </p:blipFill>
          <p:spPr>
            <a:xfrm>
              <a:off x="1699670" y="1764146"/>
              <a:ext cx="384312" cy="301657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17834" y="1951784"/>
            <a:ext cx="17260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Century Gothic" panose="020B0502020202020204" pitchFamily="34" charset="0"/>
              </a:rPr>
              <a:t>Point source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0040" y="1920141"/>
            <a:ext cx="17260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Century Gothic" panose="020B0502020202020204" pitchFamily="34" charset="0"/>
              </a:rPr>
              <a:t>Area source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2413" cy="985837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GEM-MACH simulation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b="1" dirty="0"/>
              <a:t>G</a:t>
            </a:r>
            <a:r>
              <a:rPr lang="en-CA" sz="2000" dirty="0"/>
              <a:t>lobal </a:t>
            </a:r>
            <a:r>
              <a:rPr lang="en-CA" sz="2000" b="1" dirty="0"/>
              <a:t>E</a:t>
            </a:r>
            <a:r>
              <a:rPr lang="en-CA" sz="2000" dirty="0"/>
              <a:t>nvironmental </a:t>
            </a:r>
            <a:r>
              <a:rPr lang="en-CA" sz="2000" b="1" dirty="0"/>
              <a:t>M</a:t>
            </a:r>
            <a:r>
              <a:rPr lang="en-CA" sz="2000" dirty="0"/>
              <a:t>ulti-scale </a:t>
            </a:r>
            <a:r>
              <a:rPr lang="en-CA" sz="2000" b="1" dirty="0"/>
              <a:t>M</a:t>
            </a:r>
            <a:r>
              <a:rPr lang="en-CA" sz="2000" dirty="0"/>
              <a:t>odeling </a:t>
            </a:r>
            <a:r>
              <a:rPr lang="en-CA" sz="2000" b="1" dirty="0"/>
              <a:t>A</a:t>
            </a:r>
            <a:r>
              <a:rPr lang="en-CA" sz="2000" dirty="0"/>
              <a:t>ir </a:t>
            </a:r>
            <a:r>
              <a:rPr lang="en-CA" sz="2000" b="1" dirty="0"/>
              <a:t>Q</a:t>
            </a:r>
            <a:r>
              <a:rPr lang="en-CA" sz="2000" dirty="0"/>
              <a:t>uality and </a:t>
            </a:r>
            <a:r>
              <a:rPr lang="en-CA" sz="2000" b="1" dirty="0"/>
              <a:t>Ch</a:t>
            </a:r>
            <a:r>
              <a:rPr lang="en-CA" sz="2000" dirty="0"/>
              <a:t>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714"/>
            <a:ext cx="8229600" cy="4446450"/>
          </a:xfrm>
        </p:spPr>
        <p:txBody>
          <a:bodyPr/>
          <a:lstStyle/>
          <a:p>
            <a:r>
              <a:rPr lang="en-CA" dirty="0" smtClean="0"/>
              <a:t>ECCC’s operational regional air quality </a:t>
            </a:r>
            <a:r>
              <a:rPr lang="en-CA" dirty="0" smtClean="0"/>
              <a:t>model.</a:t>
            </a:r>
          </a:p>
          <a:p>
            <a:r>
              <a:rPr lang="en-CA" dirty="0" smtClean="0"/>
              <a:t>In-line Chemistry Transport Model.</a:t>
            </a:r>
            <a:endParaRPr lang="en-CA" dirty="0" smtClean="0"/>
          </a:p>
          <a:p>
            <a:r>
              <a:rPr lang="en-CA" dirty="0"/>
              <a:t>10-km grids, 80 vertical levels up to </a:t>
            </a:r>
            <a:r>
              <a:rPr lang="en-CA" dirty="0" smtClean="0"/>
              <a:t>0.1hPa.</a:t>
            </a:r>
            <a:endParaRPr lang="en-CA" dirty="0" smtClean="0"/>
          </a:p>
          <a:p>
            <a:r>
              <a:rPr lang="en-CA" dirty="0" smtClean="0"/>
              <a:t>Other anthropogenic emissions (</a:t>
            </a:r>
            <a:r>
              <a:rPr lang="en-CA" sz="1800" dirty="0" smtClean="0"/>
              <a:t>2015 Canadian APEI; </a:t>
            </a:r>
            <a:r>
              <a:rPr lang="en-CA" sz="1800" dirty="0" smtClean="0"/>
              <a:t>2017 </a:t>
            </a:r>
            <a:r>
              <a:rPr lang="en-CA" sz="1800" dirty="0" smtClean="0"/>
              <a:t>USA projected </a:t>
            </a:r>
            <a:r>
              <a:rPr lang="en-CA" sz="1800" dirty="0" smtClean="0"/>
              <a:t>from NEI 2011, Mexico 2008</a:t>
            </a:r>
            <a:r>
              <a:rPr lang="en-CA" dirty="0" smtClean="0"/>
              <a:t>)</a:t>
            </a:r>
          </a:p>
          <a:p>
            <a:r>
              <a:rPr lang="en-CA" dirty="0" smtClean="0"/>
              <a:t>Summer episode (June to September 2017</a:t>
            </a:r>
            <a:r>
              <a:rPr lang="en-CA" dirty="0" smtClean="0"/>
              <a:t>).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6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2017 Summertime Average NO2 (ppb)</a:t>
            </a:r>
            <a:endParaRPr lang="en-CA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/>
          <a:stretch/>
        </p:blipFill>
        <p:spPr>
          <a:xfrm>
            <a:off x="195209" y="884914"/>
            <a:ext cx="3853843" cy="28647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r="16478"/>
          <a:stretch/>
        </p:blipFill>
        <p:spPr>
          <a:xfrm>
            <a:off x="192347" y="3796514"/>
            <a:ext cx="3856706" cy="2924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9052" y="4274050"/>
            <a:ext cx="456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entury Gothic" panose="020B0502020202020204" pitchFamily="34" charset="0"/>
              </a:rPr>
              <a:t>treating marine emissions as point sources reduces the surface NO2 concentration (up to 15%) 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7860" y="6340699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Mean bias; </a:t>
            </a:r>
            <a:r>
              <a:rPr lang="en-CA" b="1" dirty="0" smtClean="0"/>
              <a:t>NO2</a:t>
            </a:r>
            <a:endParaRPr lang="en-CA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/>
          <a:stretch/>
        </p:blipFill>
        <p:spPr>
          <a:xfrm>
            <a:off x="195209" y="884914"/>
            <a:ext cx="3853843" cy="28647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r="16478"/>
          <a:stretch/>
        </p:blipFill>
        <p:spPr>
          <a:xfrm>
            <a:off x="192347" y="3796514"/>
            <a:ext cx="3856706" cy="2924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7860" y="6340699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52" y="884913"/>
            <a:ext cx="3819937" cy="28647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054" y="3846285"/>
            <a:ext cx="3819936" cy="28637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37799" y="6340699"/>
            <a:ext cx="1131191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 - Area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989" y="729241"/>
            <a:ext cx="599149" cy="30672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066" y="3846285"/>
            <a:ext cx="553072" cy="28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acbb3e5d-5d9a-41a2-b23c-a652c639d82c">
      <Url xsi:nil="true"/>
      <Description xsi:nil="true"/>
    </URL>
    <Last_x0020_Updates xmlns="acbb3e5d-5d9a-41a2-b23c-a652c639d82c" xsi:nil="true"/>
    <URL_x0020_of_x0020_the_x0020_document xmlns="acbb3e5d-5d9a-41a2-b23c-a652c639d82c">
      <Url xsi:nil="true"/>
      <Description xsi:nil="true"/>
    </URL_x0020_of_x0020_the_x0020_document>
    <Branch xmlns="acbb3e5d-5d9a-41a2-b23c-a652c639d82c">Communicaitons</Branch>
    <Zone xmlns="acbb3e5d-5d9a-41a2-b23c-a652c639d82c">Communications</Zone>
    <Type_x0020_of_x0020_Document xmlns="acbb3e5d-5d9a-41a2-b23c-a652c639d82c">Intranet Document Library - Communications Branch</Type_x0020_of_x0020_Docum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0B20BB41BF245A74357C5242D202F" ma:contentTypeVersion="9" ma:contentTypeDescription="Create a new document." ma:contentTypeScope="" ma:versionID="1148316a3427ca7df95b001eed000108">
  <xsd:schema xmlns:xsd="http://www.w3.org/2001/XMLSchema" xmlns:xs="http://www.w3.org/2001/XMLSchema" xmlns:p="http://schemas.microsoft.com/office/2006/metadata/properties" xmlns:ns3="acbb3e5d-5d9a-41a2-b23c-a652c639d82c" xmlns:ns4="b6e7370b-7179-4676-9a6f-0d2482e7e8cc" targetNamespace="http://schemas.microsoft.com/office/2006/metadata/properties" ma:root="true" ma:fieldsID="32cad87bd855cd45648e784504747f93" ns3:_="" ns4:_="">
    <xsd:import namespace="acbb3e5d-5d9a-41a2-b23c-a652c639d82c"/>
    <xsd:import namespace="b6e7370b-7179-4676-9a6f-0d2482e7e8cc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b3e5d-5d9a-41a2-b23c-a652c639d82c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7370b-7179-4676-9a6f-0d2482e7e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5F173-7C40-4701-9F73-03D04072D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A24F87-319B-409A-A500-0B9572FCE6F8}">
  <ds:schemaRefs>
    <ds:schemaRef ds:uri="http://schemas.microsoft.com/office/2006/metadata/properties"/>
    <ds:schemaRef ds:uri="b6e7370b-7179-4676-9a6f-0d2482e7e8cc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acbb3e5d-5d9a-41a2-b23c-a652c639d82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29EBCC-AC49-4570-95F6-2CDD0A77A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b3e5d-5d9a-41a2-b23c-a652c639d82c"/>
    <ds:schemaRef ds:uri="b6e7370b-7179-4676-9a6f-0d2482e7e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29745</TotalTime>
  <Words>589</Words>
  <Application>Microsoft Office PowerPoint</Application>
  <PresentationFormat>On-screen Show (4:3)</PresentationFormat>
  <Paragraphs>182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Gill Sans Light</vt:lpstr>
      <vt:lpstr>ヒラギノ角ゴ Pro W3</vt:lpstr>
      <vt:lpstr>Office Theme</vt:lpstr>
      <vt:lpstr>1_Office Theme</vt:lpstr>
      <vt:lpstr>Impact of using detailed-level marine emissions on Canadian Air Quality </vt:lpstr>
      <vt:lpstr>Motivations </vt:lpstr>
      <vt:lpstr>Canada’s Marine Emissions Inventory Tool (MEIT 2015)</vt:lpstr>
      <vt:lpstr>SMOKE-Ready Inventory </vt:lpstr>
      <vt:lpstr>Ship-class based Surrogates </vt:lpstr>
      <vt:lpstr>AQ-Model Ready Emissions (NO; g/s)</vt:lpstr>
      <vt:lpstr>GEM-MACH simulation Global Environmental Multi-scale Modeling Air Quality and Chemistry</vt:lpstr>
      <vt:lpstr>2017 Summertime Average NO2 (ppb)</vt:lpstr>
      <vt:lpstr>Mean bias; NO2</vt:lpstr>
      <vt:lpstr>Mean bias; NO2</vt:lpstr>
      <vt:lpstr>East Canada</vt:lpstr>
      <vt:lpstr>East Canada</vt:lpstr>
      <vt:lpstr>East Canada; NO2 (ppm)</vt:lpstr>
      <vt:lpstr>West Canada </vt:lpstr>
      <vt:lpstr>West Canada </vt:lpstr>
      <vt:lpstr>2017 Summertime 8-h Average O3 (ppb)</vt:lpstr>
      <vt:lpstr>2017 Summertime 8-h Average O3 (ppb)</vt:lpstr>
      <vt:lpstr>2017 Summertime 8-h Average O3 (ppb)</vt:lpstr>
      <vt:lpstr>Hourly Score Statistics</vt:lpstr>
      <vt:lpstr>conclusion</vt:lpstr>
      <vt:lpstr>PowerPoint Presentation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Mashayekhi,Rabab [Dorval]</cp:lastModifiedBy>
  <cp:revision>417</cp:revision>
  <cp:lastPrinted>2019-10-17T14:00:51Z</cp:lastPrinted>
  <dcterms:created xsi:type="dcterms:W3CDTF">2015-04-10T18:49:27Z</dcterms:created>
  <dcterms:modified xsi:type="dcterms:W3CDTF">2019-10-23T02:54:05Z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0x01010075D0B20BB41BF245A74357C5242D202F</vt:lpwstr>
  </property>
</Properties>
</file>