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7"/>
  </p:sldMasterIdLst>
  <p:notesMasterIdLst>
    <p:notesMasterId r:id="rId25"/>
  </p:notesMasterIdLst>
  <p:handoutMasterIdLst>
    <p:handoutMasterId r:id="rId26"/>
  </p:handoutMasterIdLst>
  <p:sldIdLst>
    <p:sldId id="261" r:id="rId8"/>
    <p:sldId id="257" r:id="rId9"/>
    <p:sldId id="282" r:id="rId10"/>
    <p:sldId id="276" r:id="rId11"/>
    <p:sldId id="278" r:id="rId12"/>
    <p:sldId id="279" r:id="rId13"/>
    <p:sldId id="280" r:id="rId14"/>
    <p:sldId id="283" r:id="rId15"/>
    <p:sldId id="271" r:id="rId16"/>
    <p:sldId id="272" r:id="rId17"/>
    <p:sldId id="273" r:id="rId18"/>
    <p:sldId id="285" r:id="rId19"/>
    <p:sldId id="286" r:id="rId20"/>
    <p:sldId id="275" r:id="rId21"/>
    <p:sldId id="274" r:id="rId22"/>
    <p:sldId id="287"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4" autoAdjust="0"/>
    <p:restoredTop sz="87695" autoAdjust="0"/>
  </p:normalViewPr>
  <p:slideViewPr>
    <p:cSldViewPr snapToGrid="0">
      <p:cViewPr varScale="1">
        <p:scale>
          <a:sx n="60" d="100"/>
          <a:sy n="60" d="100"/>
        </p:scale>
        <p:origin x="197" y="53"/>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Sheet1!$A$1:$B$1</c:f>
              <c:strCache>
                <c:ptCount val="2"/>
                <c:pt idx="0">
                  <c:v>BlueSky Framework</c:v>
                </c:pt>
                <c:pt idx="1">
                  <c:v>BlueSky Pipeline</c:v>
                </c:pt>
              </c:strCache>
            </c:strRef>
          </c:cat>
          <c:val>
            <c:numRef>
              <c:f>Sheet1!$A$2:$B$2</c:f>
              <c:numCache>
                <c:formatCode>General</c:formatCode>
                <c:ptCount val="2"/>
                <c:pt idx="0">
                  <c:v>1373123</c:v>
                </c:pt>
                <c:pt idx="1">
                  <c:v>990064</c:v>
                </c:pt>
              </c:numCache>
            </c:numRef>
          </c:val>
          <c:extLst>
            <c:ext xmlns:c16="http://schemas.microsoft.com/office/drawing/2014/chart" uri="{C3380CC4-5D6E-409C-BE32-E72D297353CC}">
              <c16:uniqueId val="{00000000-12E5-4692-B620-127EA468DCDC}"/>
            </c:ext>
          </c:extLst>
        </c:ser>
        <c:dLbls>
          <c:showLegendKey val="0"/>
          <c:showVal val="0"/>
          <c:showCatName val="0"/>
          <c:showSerName val="0"/>
          <c:showPercent val="0"/>
          <c:showBubbleSize val="0"/>
        </c:dLbls>
        <c:gapWidth val="219"/>
        <c:overlap val="-27"/>
        <c:axId val="350863360"/>
        <c:axId val="350856800"/>
      </c:barChart>
      <c:catAx>
        <c:axId val="350863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0856800"/>
        <c:crosses val="autoZero"/>
        <c:auto val="1"/>
        <c:lblAlgn val="ctr"/>
        <c:lblOffset val="100"/>
        <c:noMultiLvlLbl val="0"/>
      </c:catAx>
      <c:valAx>
        <c:axId val="350856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50863360"/>
        <c:crosses val="autoZero"/>
        <c:crossBetween val="between"/>
        <c:dispUnits>
          <c:builtInUnit val="thousands"/>
          <c:dispUnitsLbl>
            <c:layout>
              <c:manualLayout>
                <c:xMode val="edge"/>
                <c:yMode val="edge"/>
                <c:x val="2.7777777777777776E-2"/>
                <c:y val="0.31060185185185185"/>
              </c:manualLayout>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Thousands of tons PM25</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10/16/2019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10/16/2019</a:t>
            </a:fld>
            <a:endParaRPr lang="en-US"/>
          </a:p>
        </p:txBody>
      </p:sp>
      <p:sp>
        <p:nvSpPr>
          <p:cNvPr id="4" name="Slide Image Placeholder 3"/>
          <p:cNvSpPr>
            <a:spLocks noGrp="1" noRot="1" noChangeAspect="1"/>
          </p:cNvSpPr>
          <p:nvPr>
            <p:ph type="sldImg" idx="2"/>
          </p:nvPr>
        </p:nvSpPr>
        <p:spPr>
          <a:xfrm>
            <a:off x="685800" y="1143000"/>
            <a:ext cx="2373086" cy="1334861"/>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53143" y="2876550"/>
            <a:ext cx="5355771" cy="45910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a:t>
            </a:fld>
            <a:endParaRPr lang="en-US"/>
          </a:p>
        </p:txBody>
      </p:sp>
    </p:spTree>
    <p:extLst>
      <p:ext uri="{BB962C8B-B14F-4D97-AF65-F5344CB8AC3E}">
        <p14:creationId xmlns:p14="http://schemas.microsoft.com/office/powerpoint/2010/main" val="98602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a:xfrm>
            <a:off x="653144" y="2876550"/>
            <a:ext cx="5334000" cy="5951764"/>
          </a:xfrm>
        </p:spPr>
        <p:txBody>
          <a:bodyPr/>
          <a:lstStyle/>
          <a:p>
            <a:r>
              <a:rPr lang="en-US" dirty="0"/>
              <a:t>BSP brings many enhancements over previous BSF iterations:</a:t>
            </a:r>
          </a:p>
          <a:p>
            <a:endParaRPr lang="en-US" dirty="0"/>
          </a:p>
          <a:p>
            <a:pPr marL="171450" indent="-171450">
              <a:buFontTx/>
              <a:buChar char="-"/>
            </a:pPr>
            <a:r>
              <a:rPr lang="en-US" dirty="0"/>
              <a:t>The </a:t>
            </a:r>
            <a:r>
              <a:rPr lang="en-US" b="1" dirty="0"/>
              <a:t>pipeline design</a:t>
            </a:r>
            <a:r>
              <a:rPr lang="en-US" b="1" baseline="0" dirty="0"/>
              <a:t> </a:t>
            </a:r>
            <a:r>
              <a:rPr lang="en-US" baseline="0" dirty="0"/>
              <a:t>allows for redirection of input and output into modules and other software. You can also start at any place in the stream. If you already have loading or emissions factors for a fire that can be manually entered and that module step skipped.</a:t>
            </a:r>
          </a:p>
          <a:p>
            <a:endParaRPr lang="en-US" baseline="0" dirty="0"/>
          </a:p>
          <a:p>
            <a:pPr marL="171450" indent="-171450">
              <a:buFontTx/>
              <a:buChar char="-"/>
            </a:pPr>
            <a:r>
              <a:rPr lang="en-US" baseline="0" dirty="0"/>
              <a:t>Each stop in the pipeline can be examined for further analysis and issues</a:t>
            </a:r>
          </a:p>
          <a:p>
            <a:endParaRPr lang="en-US" baseline="0" dirty="0"/>
          </a:p>
          <a:p>
            <a:pPr marL="171450" indent="-171450">
              <a:buFontTx/>
              <a:buChar char="-"/>
            </a:pPr>
            <a:r>
              <a:rPr lang="en-US" b="1" baseline="0" dirty="0"/>
              <a:t>geo JSON </a:t>
            </a:r>
            <a:r>
              <a:rPr lang="en-US" baseline="0" dirty="0"/>
              <a:t>is a formatted standard for geospatial data. The image on the lower right shows the hierarchy for defining a </a:t>
            </a:r>
            <a:r>
              <a:rPr lang="en-US" baseline="0" dirty="0" err="1"/>
              <a:t>multipolygon</a:t>
            </a:r>
            <a:r>
              <a:rPr lang="en-US" baseline="0" dirty="0"/>
              <a:t> shape. </a:t>
            </a:r>
          </a:p>
          <a:p>
            <a:pPr marL="628650" lvl="1" indent="-171450">
              <a:buFontTx/>
              <a:buChar char="-"/>
            </a:pPr>
            <a:r>
              <a:rPr lang="en-US" baseline="0" dirty="0"/>
              <a:t>Why is this an enhancement? </a:t>
            </a:r>
          </a:p>
          <a:p>
            <a:pPr marL="628650" lvl="1" indent="-171450">
              <a:buFontTx/>
              <a:buChar char="-"/>
            </a:pPr>
            <a:r>
              <a:rPr lang="en-US" baseline="0" dirty="0"/>
              <a:t>It allows </a:t>
            </a:r>
            <a:r>
              <a:rPr lang="en-US" b="1" baseline="0" dirty="0"/>
              <a:t>fires with perimeter data to be directly exported </a:t>
            </a:r>
            <a:r>
              <a:rPr lang="en-US" baseline="0" dirty="0"/>
              <a:t>into the BS processing stream with their true shape retained. When overlaid onto other geospatial data, such as </a:t>
            </a:r>
            <a:r>
              <a:rPr lang="en-US" baseline="0" dirty="0" err="1"/>
              <a:t>fuelbeds</a:t>
            </a:r>
            <a:r>
              <a:rPr lang="en-US" baseline="0" dirty="0"/>
              <a:t> this allows for a more complete picture of what the fire is doing.</a:t>
            </a:r>
          </a:p>
          <a:p>
            <a:endParaRPr lang="en-US" baseline="0" dirty="0"/>
          </a:p>
          <a:p>
            <a:pPr marL="171450" indent="-171450">
              <a:buFontTx/>
              <a:buChar char="-"/>
            </a:pPr>
            <a:r>
              <a:rPr lang="en-US" baseline="0" dirty="0"/>
              <a:t>A very major enhancement is this acknowledgement that </a:t>
            </a:r>
            <a:r>
              <a:rPr lang="en-US" b="1" baseline="0" dirty="0"/>
              <a:t>not all fires burn a homogenous fuel bed</a:t>
            </a:r>
            <a:r>
              <a:rPr lang="en-US" baseline="0" dirty="0"/>
              <a:t>. BSP can identify and retain multiple </a:t>
            </a:r>
            <a:r>
              <a:rPr lang="en-US" baseline="0" dirty="0" err="1"/>
              <a:t>fuelbeds</a:t>
            </a:r>
            <a:r>
              <a:rPr lang="en-US" baseline="0" dirty="0"/>
              <a:t> per fire to pass along to the consumption model. Not only that it can ignore certain types (urban or water) and </a:t>
            </a:r>
            <a:r>
              <a:rPr lang="en-US" b="1" baseline="0" dirty="0"/>
              <a:t>resample on the fly </a:t>
            </a:r>
            <a:r>
              <a:rPr lang="en-US" baseline="0" dirty="0"/>
              <a:t>into a nearby fuel bed type. This has implications for consumption and emissions.</a:t>
            </a:r>
          </a:p>
          <a:p>
            <a:pPr marL="171450" indent="-171450">
              <a:buFontTx/>
              <a:buChar char="-"/>
            </a:pPr>
            <a:endParaRPr lang="en-US" baseline="0" dirty="0"/>
          </a:p>
          <a:p>
            <a:pPr marL="171450" indent="-171450">
              <a:buFontTx/>
              <a:buChar char="-"/>
            </a:pPr>
            <a:r>
              <a:rPr lang="en-US" dirty="0"/>
              <a:t>Other interesting enhancements include</a:t>
            </a:r>
            <a:r>
              <a:rPr lang="en-US" baseline="0" dirty="0"/>
              <a:t> </a:t>
            </a:r>
            <a:r>
              <a:rPr lang="en-US" b="1" baseline="0" dirty="0"/>
              <a:t>filtering by state/county/country</a:t>
            </a:r>
            <a:r>
              <a:rPr lang="en-US" baseline="0" dirty="0"/>
              <a:t> or bounding box, whitelisting of output emissions, and filtering by fire size</a:t>
            </a:r>
          </a:p>
          <a:p>
            <a:pPr marL="171450" indent="-171450">
              <a:buFontTx/>
              <a:buChar char="-"/>
            </a:pPr>
            <a:endParaRPr lang="en-US" baseline="0" dirty="0"/>
          </a:p>
          <a:p>
            <a:pPr marL="171450" indent="-171450">
              <a:buFontTx/>
              <a:buChar char="-"/>
            </a:pPr>
            <a:r>
              <a:rPr lang="en-US" dirty="0"/>
              <a:t>Many other enhancements</a:t>
            </a:r>
            <a:r>
              <a:rPr lang="en-US" baseline="0" dirty="0"/>
              <a:t> that may not be directly useful to the purposes of this group such as updates to the dispersion models and automated output distribution</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28360878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53143" y="2876550"/>
            <a:ext cx="5453743" cy="5363936"/>
          </a:xfrm>
        </p:spPr>
        <p:txBody>
          <a:bodyPr/>
          <a:lstStyle/>
          <a:p>
            <a:r>
              <a:rPr lang="en-US" dirty="0"/>
              <a:t>The advantages are familiar from previous slides and have been discussed to a degree.</a:t>
            </a:r>
          </a:p>
          <a:p>
            <a:endParaRPr lang="en-US" dirty="0"/>
          </a:p>
          <a:p>
            <a:pPr marL="171450" indent="-171450">
              <a:buFontTx/>
              <a:buChar char="-"/>
            </a:pPr>
            <a:r>
              <a:rPr lang="en-US" dirty="0"/>
              <a:t>One to point out is that </a:t>
            </a:r>
            <a:r>
              <a:rPr lang="en-US" b="1" dirty="0"/>
              <a:t>Consume</a:t>
            </a:r>
            <a:r>
              <a:rPr lang="en-US" dirty="0"/>
              <a:t> is at the center of fire</a:t>
            </a:r>
            <a:r>
              <a:rPr lang="en-US" baseline="0" dirty="0"/>
              <a:t> emissions processing and there have been many </a:t>
            </a:r>
            <a:r>
              <a:rPr lang="en-US" b="1" baseline="0" dirty="0"/>
              <a:t>fixes</a:t>
            </a:r>
            <a:r>
              <a:rPr lang="en-US" baseline="0" dirty="0"/>
              <a:t> since the version that we are using, so this is important to highlight.</a:t>
            </a:r>
          </a:p>
          <a:p>
            <a:endParaRPr lang="en-US" baseline="0" dirty="0"/>
          </a:p>
          <a:p>
            <a:pPr marL="171450" indent="-171450">
              <a:buFontTx/>
              <a:buChar char="-"/>
            </a:pPr>
            <a:r>
              <a:rPr lang="en-US" baseline="0" dirty="0"/>
              <a:t>On the </a:t>
            </a:r>
            <a:r>
              <a:rPr lang="en-US" b="1" baseline="0" dirty="0"/>
              <a:t>disadvantages</a:t>
            </a:r>
            <a:r>
              <a:rPr lang="en-US" baseline="0" dirty="0"/>
              <a:t> I found the </a:t>
            </a:r>
            <a:r>
              <a:rPr lang="en-US" b="1" baseline="0" dirty="0"/>
              <a:t>installation</a:t>
            </a:r>
            <a:r>
              <a:rPr lang="en-US" baseline="0" dirty="0"/>
              <a:t> to be a bit complicated when installing from </a:t>
            </a:r>
            <a:r>
              <a:rPr lang="en-US" baseline="0" dirty="0" err="1"/>
              <a:t>github</a:t>
            </a:r>
            <a:r>
              <a:rPr lang="en-US" baseline="0" dirty="0"/>
              <a:t>, although this would be much easier for someone with root access. A </a:t>
            </a:r>
            <a:r>
              <a:rPr lang="en-US" baseline="0" dirty="0" err="1"/>
              <a:t>docker</a:t>
            </a:r>
            <a:r>
              <a:rPr lang="en-US" baseline="0" dirty="0"/>
              <a:t> image is also available if that can be setup properly on atmos.</a:t>
            </a:r>
          </a:p>
          <a:p>
            <a:pPr marL="171450" indent="-171450">
              <a:buFontTx/>
              <a:buChar char="-"/>
            </a:pPr>
            <a:endParaRPr lang="en-US" baseline="0" dirty="0"/>
          </a:p>
          <a:p>
            <a:r>
              <a:rPr lang="en-US" baseline="0" dirty="0"/>
              <a:t>- </a:t>
            </a:r>
            <a:r>
              <a:rPr lang="en-US" b="1" baseline="0" dirty="0" err="1"/>
              <a:t>Json</a:t>
            </a:r>
            <a:r>
              <a:rPr lang="en-US" baseline="0" dirty="0"/>
              <a:t> can </a:t>
            </a:r>
            <a:r>
              <a:rPr lang="en-US" b="1" baseline="0" dirty="0"/>
              <a:t>be tedious to read </a:t>
            </a:r>
            <a:r>
              <a:rPr lang="en-US" baseline="0" dirty="0"/>
              <a:t>from a text editor and isn’t as instantly recognizable like a CSV.</a:t>
            </a:r>
          </a:p>
          <a:p>
            <a:endParaRPr lang="en-US" baseline="0" dirty="0"/>
          </a:p>
          <a:p>
            <a:pPr marL="171450" indent="-171450">
              <a:buFontTx/>
              <a:buChar char="-"/>
            </a:pPr>
            <a:r>
              <a:rPr lang="en-US" b="1" dirty="0" err="1"/>
              <a:t>Misc</a:t>
            </a:r>
            <a:r>
              <a:rPr lang="en-US" b="1" dirty="0"/>
              <a:t> changes match later SF2 </a:t>
            </a:r>
            <a:r>
              <a:rPr lang="en-US" baseline="0" dirty="0"/>
              <a:t>Later versions of SF2 had fixes for the </a:t>
            </a:r>
            <a:r>
              <a:rPr lang="en-US" baseline="0" dirty="0" err="1"/>
              <a:t>timezone</a:t>
            </a:r>
            <a:r>
              <a:rPr lang="en-US" baseline="0" dirty="0"/>
              <a:t> which aren’t available in our version, but need to be handled before BSP processing. It also doesn’t add FIPS like BSF does, so I had to do that on my own, which is ultimately just as well because I always went back and corrected the counties from BSF runs.</a:t>
            </a:r>
          </a:p>
          <a:p>
            <a:pPr marL="171450" indent="-171450">
              <a:buFontTx/>
              <a:buChar char="-"/>
            </a:pPr>
            <a:endParaRPr lang="en-US" baseline="0" dirty="0"/>
          </a:p>
          <a:p>
            <a:r>
              <a:rPr lang="en-US" baseline="0" dirty="0"/>
              <a:t>- The whole system can seem </a:t>
            </a:r>
            <a:r>
              <a:rPr lang="en-US" b="1" baseline="0" dirty="0"/>
              <a:t>complicated</a:t>
            </a:r>
            <a:r>
              <a:rPr lang="en-US" baseline="0" dirty="0"/>
              <a:t> at times. </a:t>
            </a:r>
            <a:r>
              <a:rPr lang="en-US" b="1" baseline="0" dirty="0"/>
              <a:t>Chasing an error may mean digging </a:t>
            </a:r>
            <a:r>
              <a:rPr lang="en-US" baseline="0" dirty="0"/>
              <a:t>through multiple layers of modules and handlers. If you know the structure and python it isn’t too terrible, but there is that learning curve.</a:t>
            </a:r>
          </a:p>
          <a:p>
            <a:r>
              <a:rPr lang="en-US" baseline="0" dirty="0"/>
              <a:t>BSP does process slower than BSF but that is likely due to the higher number of </a:t>
            </a:r>
            <a:r>
              <a:rPr lang="en-US" baseline="0" dirty="0" err="1"/>
              <a:t>fuelbeds</a:t>
            </a:r>
            <a:r>
              <a:rPr lang="en-US" baseline="0" dirty="0"/>
              <a:t> that it has to process per fire.</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10190314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Comparison was done between</a:t>
            </a:r>
            <a:r>
              <a:rPr lang="en-US" baseline="0" dirty="0"/>
              <a:t> BSF and BSP where activity and </a:t>
            </a:r>
            <a:r>
              <a:rPr lang="en-US" baseline="0" dirty="0" err="1"/>
              <a:t>fuelbed</a:t>
            </a:r>
            <a:r>
              <a:rPr lang="en-US" baseline="0" dirty="0"/>
              <a:t> information was kept constant.</a:t>
            </a:r>
          </a:p>
          <a:p>
            <a:endParaRPr lang="en-US" dirty="0"/>
          </a:p>
          <a:p>
            <a:r>
              <a:rPr lang="en-US" dirty="0"/>
              <a:t>BSP was run using the 2016beta SF2 output activity. Both </a:t>
            </a:r>
            <a:r>
              <a:rPr lang="en-US" b="1" dirty="0"/>
              <a:t>the </a:t>
            </a:r>
            <a:r>
              <a:rPr lang="en-US" b="1" dirty="0" err="1"/>
              <a:t>fuelbed</a:t>
            </a:r>
            <a:r>
              <a:rPr lang="en-US" b="1" dirty="0"/>
              <a:t> information (LF1.4) and loading were the same </a:t>
            </a:r>
            <a:r>
              <a:rPr lang="en-US" dirty="0"/>
              <a:t>between the two runs.</a:t>
            </a:r>
          </a:p>
          <a:p>
            <a:r>
              <a:rPr lang="en-US" dirty="0"/>
              <a:t>The inputs are the same so this comparison</a:t>
            </a:r>
            <a:r>
              <a:rPr lang="en-US" baseline="0" dirty="0"/>
              <a:t> should generally reflect the changes in processing methodologies between BSF and BSP.</a:t>
            </a:r>
          </a:p>
          <a:p>
            <a:endParaRPr lang="en-US" baseline="0" dirty="0"/>
          </a:p>
          <a:p>
            <a:r>
              <a:rPr lang="en-US" b="1" baseline="0" dirty="0"/>
              <a:t>Fig 1 shows </a:t>
            </a:r>
            <a:r>
              <a:rPr lang="en-US" baseline="0" dirty="0"/>
              <a:t>the total CONUS PM25 from the two runs across all fire types. There is a </a:t>
            </a:r>
            <a:r>
              <a:rPr lang="en-US" b="1" baseline="0" dirty="0"/>
              <a:t>notable decrease in PM25</a:t>
            </a:r>
            <a:r>
              <a:rPr lang="en-US" baseline="0" dirty="0"/>
              <a:t> emissions from BSP.</a:t>
            </a:r>
          </a:p>
          <a:p>
            <a:endParaRPr lang="en-US" baseline="0" dirty="0"/>
          </a:p>
          <a:p>
            <a:r>
              <a:rPr lang="en-US" baseline="0" dirty="0"/>
              <a:t>The </a:t>
            </a:r>
            <a:r>
              <a:rPr lang="en-US" b="1" baseline="0" dirty="0"/>
              <a:t>same decrease in PM25 is shown for the large fires</a:t>
            </a:r>
            <a:r>
              <a:rPr lang="en-US" baseline="0" dirty="0"/>
              <a:t>. Two things to note in table 1 is the marked reduction in consumption and the varying decreases in PM2.5 between fires.</a:t>
            </a:r>
          </a:p>
          <a:p>
            <a:endParaRPr lang="en-US" baseline="0" dirty="0"/>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35081657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Spatial difference on</a:t>
            </a:r>
            <a:r>
              <a:rPr lang="en-US" baseline="0" dirty="0"/>
              <a:t> a 4 km CONUS grid of </a:t>
            </a:r>
            <a:r>
              <a:rPr lang="en-US" baseline="0" dirty="0" err="1"/>
              <a:t>Bluesky</a:t>
            </a:r>
            <a:r>
              <a:rPr lang="en-US" baseline="0" dirty="0"/>
              <a:t> Pipeline run minus the legacy </a:t>
            </a:r>
            <a:r>
              <a:rPr lang="en-US" baseline="0" dirty="0" err="1"/>
              <a:t>Bluesky</a:t>
            </a:r>
            <a:r>
              <a:rPr lang="en-US" baseline="0" dirty="0"/>
              <a:t> Framework run</a:t>
            </a:r>
          </a:p>
          <a:p>
            <a:r>
              <a:rPr lang="en-US" baseline="0" dirty="0"/>
              <a:t>Grid cells where BSP emits more PM are in red, grid cells where there was a decrease versus BSF are in blue</a:t>
            </a:r>
          </a:p>
          <a:p>
            <a:r>
              <a:rPr lang="en-US" baseline="0" dirty="0"/>
              <a:t>Largest PM2.5 decreases occurring with large fires in western US (ID, CA, NV, WY, CO) and in KY.</a:t>
            </a:r>
          </a:p>
          <a:p>
            <a:r>
              <a:rPr lang="en-US" dirty="0"/>
              <a:t>Large</a:t>
            </a:r>
            <a:r>
              <a:rPr lang="en-US" baseline="0" dirty="0"/>
              <a:t> increases over Flint Hills Kansas can be ignored due to removal of region for replacement with state data in official BSF 2016beta run.</a:t>
            </a:r>
          </a:p>
          <a:p>
            <a:r>
              <a:rPr lang="en-US" baseline="0" dirty="0"/>
              <a:t>Large increases in northern Idaho and modest increases throughout the Southeast could be related to differences in consumption for RX burns.</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16076624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The </a:t>
            </a:r>
            <a:r>
              <a:rPr lang="en-US" b="1" dirty="0"/>
              <a:t>handling of duff consumption has always been suspect </a:t>
            </a:r>
            <a:r>
              <a:rPr lang="en-US" dirty="0"/>
              <a:t>in the version of BSF that is currently in</a:t>
            </a:r>
            <a:r>
              <a:rPr lang="en-US" baseline="0" dirty="0"/>
              <a:t> use. Older documentation for BSF notes a process to tamp down duff consumption in prescribed fires. </a:t>
            </a:r>
          </a:p>
          <a:p>
            <a:endParaRPr lang="en-US" dirty="0"/>
          </a:p>
          <a:p>
            <a:pPr marL="171450" indent="-171450">
              <a:buFontTx/>
              <a:buChar char="-"/>
            </a:pPr>
            <a:r>
              <a:rPr lang="en-US" baseline="0" dirty="0"/>
              <a:t>As a starting place to help explain differences </a:t>
            </a:r>
            <a:r>
              <a:rPr lang="en-US" b="1" baseline="0" dirty="0"/>
              <a:t>I looked at changes in emissions for fuel beds that had at least 1000 acres burned (so we weren’t looking at small values) and increased in the area burn </a:t>
            </a:r>
            <a:r>
              <a:rPr lang="en-US" baseline="0" dirty="0"/>
              <a:t>between the two runs so that decreases in PM25 would not be immediately attributable to a decrease in </a:t>
            </a:r>
            <a:r>
              <a:rPr lang="en-US" baseline="0" dirty="0" err="1"/>
              <a:t>acresburned</a:t>
            </a:r>
            <a:r>
              <a:rPr lang="en-US" baseline="0" dirty="0"/>
              <a:t>.</a:t>
            </a:r>
          </a:p>
          <a:p>
            <a:pPr marL="171450" indent="-171450">
              <a:buFontTx/>
              <a:buChar char="-"/>
            </a:pPr>
            <a:endParaRPr lang="en-US" baseline="0" dirty="0"/>
          </a:p>
          <a:p>
            <a:r>
              <a:rPr lang="en-US" baseline="0" dirty="0"/>
              <a:t>- </a:t>
            </a:r>
            <a:r>
              <a:rPr lang="en-US" b="1" baseline="0" dirty="0"/>
              <a:t>Table 4 shows fuel beds with a lot of duff loading</a:t>
            </a:r>
            <a:r>
              <a:rPr lang="en-US" baseline="0" dirty="0"/>
              <a:t>. These are mostly mature forests, except for the cordgrass. The first record shows that the </a:t>
            </a:r>
            <a:r>
              <a:rPr lang="en-US" b="1" baseline="0" dirty="0"/>
              <a:t>area burned was essentially the same between the two runs, but the PM25 emitted drops by nearly 200%.</a:t>
            </a:r>
          </a:p>
          <a:p>
            <a:endParaRPr lang="en-US" baseline="0" dirty="0"/>
          </a:p>
          <a:p>
            <a:pPr marL="171450" indent="-171450">
              <a:buFontTx/>
              <a:buChar char="-"/>
            </a:pPr>
            <a:r>
              <a:rPr lang="en-US" b="1" baseline="0" dirty="0"/>
              <a:t>Table 5 shows fuel beds with no duff loading</a:t>
            </a:r>
            <a:r>
              <a:rPr lang="en-US" baseline="0" dirty="0"/>
              <a:t>. These are all grasses. Each one of these beds saw </a:t>
            </a:r>
            <a:r>
              <a:rPr lang="en-US" b="1" baseline="0" dirty="0"/>
              <a:t>increases in PM25.</a:t>
            </a:r>
          </a:p>
          <a:p>
            <a:endParaRPr lang="en-US" baseline="0" dirty="0"/>
          </a:p>
          <a:p>
            <a:r>
              <a:rPr lang="en-US" baseline="0" dirty="0"/>
              <a:t>- This is an area that </a:t>
            </a:r>
            <a:r>
              <a:rPr lang="en-US" b="1" baseline="0" dirty="0"/>
              <a:t>needs further study</a:t>
            </a:r>
            <a:r>
              <a:rPr lang="en-US" baseline="0" dirty="0"/>
              <a:t> such as comparison to field values. I also didn’t differentiate RX vs WF, which can play a role in consumption and emissions.</a:t>
            </a:r>
          </a:p>
        </p:txBody>
      </p:sp>
      <p:sp>
        <p:nvSpPr>
          <p:cNvPr id="4" name="Slide Number Placeholder 3"/>
          <p:cNvSpPr>
            <a:spLocks noGrp="1"/>
          </p:cNvSpPr>
          <p:nvPr>
            <p:ph type="sldNum" sz="quarter" idx="10"/>
          </p:nvPr>
        </p:nvSpPr>
        <p:spPr/>
        <p:txBody>
          <a:bodyPr/>
          <a:lstStyle/>
          <a:p>
            <a:fld id="{82869989-EB00-4EE7-BCB5-25BDC5BB29F8}" type="slidenum">
              <a:rPr lang="en-US" smtClean="0"/>
              <a:t>14</a:t>
            </a:fld>
            <a:endParaRPr lang="en-US"/>
          </a:p>
        </p:txBody>
      </p:sp>
    </p:spTree>
    <p:extLst>
      <p:ext uri="{BB962C8B-B14F-4D97-AF65-F5344CB8AC3E}">
        <p14:creationId xmlns:p14="http://schemas.microsoft.com/office/powerpoint/2010/main" val="3693220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baseline="0" dirty="0"/>
              <a:t>Digging further into </a:t>
            </a:r>
            <a:r>
              <a:rPr lang="en-US" b="1" baseline="0" dirty="0"/>
              <a:t>table 4 </a:t>
            </a:r>
            <a:r>
              <a:rPr lang="en-US" baseline="0" dirty="0"/>
              <a:t>is an overview of the top burning days by fuel bed for the </a:t>
            </a:r>
            <a:r>
              <a:rPr lang="en-US" b="1" baseline="0" dirty="0" err="1"/>
              <a:t>Soberanes</a:t>
            </a:r>
            <a:r>
              <a:rPr lang="en-US" baseline="0" dirty="0"/>
              <a:t> fire. The first record shows approximately the </a:t>
            </a:r>
            <a:r>
              <a:rPr lang="en-US" b="1" baseline="0" dirty="0"/>
              <a:t>same area of Redwood-tanoak burned between the two runs, with a &gt;50% decrease in both consumption and PM25</a:t>
            </a:r>
            <a:r>
              <a:rPr lang="en-US" baseline="0" dirty="0"/>
              <a:t>. The third record shows the same area of California live oak burned with a large consumption reduction, but nearly identical PM25. So there are some pretty big differences in CONSUME for how certain fuel beds are being handled.</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1740586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Marked decreases in PM2.5 around</a:t>
            </a:r>
            <a:r>
              <a:rPr lang="en-US" baseline="0" dirty="0"/>
              <a:t> </a:t>
            </a:r>
            <a:r>
              <a:rPr lang="en-US" baseline="0" dirty="0" err="1"/>
              <a:t>Soberanes</a:t>
            </a:r>
            <a:r>
              <a:rPr lang="en-US" baseline="0" dirty="0"/>
              <a:t> due to fuel consumption. Some grid cells increased as fuel beds were resampled.</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16</a:t>
            </a:fld>
            <a:endParaRPr lang="en-US"/>
          </a:p>
        </p:txBody>
      </p:sp>
    </p:spTree>
    <p:extLst>
      <p:ext uri="{BB962C8B-B14F-4D97-AF65-F5344CB8AC3E}">
        <p14:creationId xmlns:p14="http://schemas.microsoft.com/office/powerpoint/2010/main" val="36196764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b="1" dirty="0"/>
              <a:t>BSP could be put in use now</a:t>
            </a:r>
            <a:r>
              <a:rPr lang="en-US" dirty="0"/>
              <a:t>. This</a:t>
            </a:r>
            <a:r>
              <a:rPr lang="en-US" baseline="0" dirty="0"/>
              <a:t> is just the newer version of BSF with changes in the software framework. It captures 5 years of scientific </a:t>
            </a:r>
            <a:r>
              <a:rPr lang="en-US" b="1" baseline="0" dirty="0"/>
              <a:t>improvements in crucial modules like CONSUME</a:t>
            </a:r>
            <a:r>
              <a:rPr lang="en-US" baseline="0" dirty="0"/>
              <a:t>. But, I think it is important to know which method is doing a better job at predicting consumption and/or PM. In the end that’s really the concern.</a:t>
            </a:r>
          </a:p>
          <a:p>
            <a:r>
              <a:rPr lang="en-US" b="1" dirty="0"/>
              <a:t>Need to understand which method is more realistic</a:t>
            </a:r>
            <a:endParaRPr lang="en-US" b="1" baseline="0" dirty="0"/>
          </a:p>
          <a:p>
            <a:endParaRPr lang="en-US" baseline="0" dirty="0"/>
          </a:p>
          <a:p>
            <a:r>
              <a:rPr lang="en-US" b="1" baseline="0" dirty="0"/>
              <a:t>RSF3 isn’t really ready for primetim</a:t>
            </a:r>
            <a:r>
              <a:rPr lang="en-US" baseline="0" dirty="0"/>
              <a:t>e as much as I want to be able to move away from SF2. I think that with improvements and further development it could be at some point, though. </a:t>
            </a:r>
            <a:r>
              <a:rPr lang="en-US" b="1" baseline="0" dirty="0"/>
              <a:t>I do see it as a useful option for doing quicker runs or for research</a:t>
            </a:r>
            <a:r>
              <a:rPr lang="en-US" baseline="0" dirty="0"/>
              <a:t> (non-regulatory) purposes. I also think that it has the </a:t>
            </a:r>
            <a:r>
              <a:rPr lang="en-US" b="1" baseline="0" dirty="0"/>
              <a:t>potential to better integrate new RS data</a:t>
            </a:r>
            <a:r>
              <a:rPr lang="en-US" baseline="0" dirty="0"/>
              <a:t>. There is already an example input for VIIRS I-band available and others could be made.</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17</a:t>
            </a:fld>
            <a:endParaRPr lang="en-US"/>
          </a:p>
        </p:txBody>
      </p:sp>
    </p:spTree>
    <p:extLst>
      <p:ext uri="{BB962C8B-B14F-4D97-AF65-F5344CB8AC3E}">
        <p14:creationId xmlns:p14="http://schemas.microsoft.com/office/powerpoint/2010/main" val="3653287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 Basic structure of this presentation is to first look at what </a:t>
            </a:r>
            <a:r>
              <a:rPr lang="en-US" dirty="0" err="1"/>
              <a:t>BlueSky</a:t>
            </a:r>
            <a:r>
              <a:rPr lang="en-US" dirty="0"/>
              <a:t> Pipeline is and then compare it to the version of </a:t>
            </a:r>
            <a:r>
              <a:rPr lang="en-US" dirty="0" err="1"/>
              <a:t>BlueSky</a:t>
            </a:r>
            <a:r>
              <a:rPr lang="en-US" dirty="0"/>
              <a:t> framework that is currently is use for fire emissions production.</a:t>
            </a:r>
          </a:p>
          <a:p>
            <a:endParaRPr lang="en-US" dirty="0"/>
          </a:p>
          <a:p>
            <a:r>
              <a:rPr lang="en-US" dirty="0"/>
              <a:t>- The presentation will </a:t>
            </a:r>
            <a:r>
              <a:rPr lang="en-US" dirty="0" err="1"/>
              <a:t>alsocover</a:t>
            </a:r>
            <a:r>
              <a:rPr lang="en-US" dirty="0"/>
              <a:t> an R-based version of </a:t>
            </a:r>
            <a:r>
              <a:rPr lang="en-US" dirty="0" err="1"/>
              <a:t>SmartFire</a:t>
            </a:r>
            <a:r>
              <a:rPr lang="en-US" dirty="0"/>
              <a:t>, labeled SmartFire3 and how that compares to </a:t>
            </a:r>
            <a:r>
              <a:rPr lang="en-US" dirty="0" err="1"/>
              <a:t>SmartFire</a:t>
            </a:r>
            <a:r>
              <a:rPr lang="en-US" dirty="0"/>
              <a:t> 2.</a:t>
            </a:r>
          </a:p>
          <a:p>
            <a:endParaRPr lang="en-US" dirty="0"/>
          </a:p>
          <a:p>
            <a:r>
              <a:rPr lang="en-US" dirty="0"/>
              <a:t>* As a reminder of how wildland fire emissions are created for the NEI we can look at the flowchart in the appendix</a:t>
            </a:r>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The existing NEI wildland fire emissions estimation method uses SF2 to reconcile attributes of various types</a:t>
            </a:r>
            <a:r>
              <a:rPr lang="en-US" baseline="0" dirty="0"/>
              <a:t> of wildland fire activity. The sources of this activity vary in quality, formatting, strengths, and weaknesses. The reconciliation process can be thought of as taking the best attributes of each source dataset to create a single activity dataset.</a:t>
            </a:r>
          </a:p>
          <a:p>
            <a:r>
              <a:rPr lang="en-US" baseline="0" dirty="0"/>
              <a:t>For example, a highly spatial resolved activity dataset in the form of a polygon </a:t>
            </a:r>
            <a:r>
              <a:rPr lang="en-US" baseline="0" dirty="0" err="1"/>
              <a:t>shapefile</a:t>
            </a:r>
            <a:r>
              <a:rPr lang="en-US" baseline="0" dirty="0"/>
              <a:t>, set as the </a:t>
            </a:r>
            <a:r>
              <a:rPr lang="en-US" baseline="0" dirty="0" err="1"/>
              <a:t>GeoMAC</a:t>
            </a:r>
            <a:r>
              <a:rPr lang="en-US" baseline="0" dirty="0"/>
              <a:t>, gets more weighting in terms of size and location than a ground report giving a street address and estimated size.  However, the ground report may provide more accurate start and end dates for a fire. So the output activity once reconciled will use the size and location from </a:t>
            </a:r>
            <a:r>
              <a:rPr lang="en-US" baseline="0" dirty="0" err="1"/>
              <a:t>GeoMAC</a:t>
            </a:r>
            <a:r>
              <a:rPr lang="en-US" baseline="0" dirty="0"/>
              <a:t> and the dates from the ground report.</a:t>
            </a:r>
          </a:p>
          <a:p>
            <a:r>
              <a:rPr lang="en-US" baseline="0" dirty="0"/>
              <a:t>Once the activity is reconciled it is passed into the </a:t>
            </a:r>
            <a:r>
              <a:rPr lang="en-US" baseline="0" dirty="0" err="1"/>
              <a:t>bluesky</a:t>
            </a:r>
            <a:r>
              <a:rPr lang="en-US" baseline="0" dirty="0"/>
              <a:t> framework, a series of processors for calculating emissions from activity. </a:t>
            </a:r>
            <a:r>
              <a:rPr lang="en-US" baseline="0" dirty="0" err="1"/>
              <a:t>Fuelbeds</a:t>
            </a:r>
            <a:r>
              <a:rPr lang="en-US" baseline="0" dirty="0"/>
              <a:t> are identified based on the single given location of the daily fire activity. Consumption is then calculated based on the fuel bed attributes, in particular the fuel loading. Emission factors are then applied to the consumption by phase to get daily emissions releases by location.</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1794709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RSF3 is an R-based implementation</a:t>
            </a:r>
            <a:r>
              <a:rPr lang="en-US" baseline="0" dirty="0"/>
              <a:t> of the </a:t>
            </a:r>
            <a:r>
              <a:rPr lang="en-US" baseline="0" dirty="0" err="1"/>
              <a:t>SmartFire</a:t>
            </a:r>
            <a:r>
              <a:rPr lang="en-US" baseline="0" dirty="0"/>
              <a:t> system, which was Java and </a:t>
            </a:r>
            <a:r>
              <a:rPr lang="en-US" baseline="0" dirty="0" err="1"/>
              <a:t>postgis</a:t>
            </a:r>
            <a:r>
              <a:rPr lang="en-US" baseline="0" dirty="0"/>
              <a:t>.</a:t>
            </a:r>
          </a:p>
          <a:p>
            <a:endParaRPr lang="en-US" baseline="0" dirty="0"/>
          </a:p>
          <a:p>
            <a:r>
              <a:rPr lang="en-US" baseline="0" dirty="0"/>
              <a:t>Follow up to SF2 developed as an open source project on </a:t>
            </a:r>
            <a:r>
              <a:rPr lang="en-US" baseline="0" dirty="0" err="1"/>
              <a:t>github</a:t>
            </a:r>
            <a:r>
              <a:rPr lang="en-US" baseline="0" dirty="0"/>
              <a:t>.</a:t>
            </a:r>
          </a:p>
          <a:p>
            <a:endParaRPr lang="en-US" baseline="0" dirty="0"/>
          </a:p>
          <a:p>
            <a:r>
              <a:rPr lang="en-US" b="1" baseline="0" dirty="0"/>
              <a:t>Changes in methodologies</a:t>
            </a:r>
            <a:r>
              <a:rPr lang="en-US" baseline="0" dirty="0"/>
              <a:t> where input datasets are merged and given property priority (through reconciliation) in </a:t>
            </a:r>
            <a:r>
              <a:rPr lang="en-US" b="1" baseline="0" dirty="0"/>
              <a:t>tranches</a:t>
            </a:r>
            <a:r>
              <a:rPr lang="en-US" baseline="0" dirty="0"/>
              <a:t> (layers or slices) rather than SF2 reconciliation weightings.</a:t>
            </a:r>
          </a:p>
          <a:p>
            <a:endParaRPr lang="en-US" baseline="0" dirty="0"/>
          </a:p>
          <a:p>
            <a:r>
              <a:rPr lang="en-US" b="1" baseline="0" dirty="0"/>
              <a:t>Figure 1 </a:t>
            </a:r>
            <a:r>
              <a:rPr lang="en-US" baseline="0" dirty="0"/>
              <a:t>shows the processing tree to illustrate how these tranches work</a:t>
            </a:r>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3674183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The key </a:t>
            </a:r>
            <a:r>
              <a:rPr lang="en-US" b="1" dirty="0"/>
              <a:t>advantage</a:t>
            </a:r>
            <a:r>
              <a:rPr lang="en-US" dirty="0"/>
              <a:t> to RSF3</a:t>
            </a:r>
            <a:r>
              <a:rPr lang="en-US" baseline="0" dirty="0"/>
              <a:t> is that it is </a:t>
            </a:r>
            <a:r>
              <a:rPr lang="en-US" b="1" baseline="0" dirty="0"/>
              <a:t>very fast</a:t>
            </a:r>
            <a:r>
              <a:rPr lang="en-US" baseline="0" dirty="0"/>
              <a:t> compared to SF2. SF2 can take days to import datasets, sort through errors, and reconcile fires where RSF3 can take mere </a:t>
            </a:r>
            <a:r>
              <a:rPr lang="en-US" b="1" baseline="0" dirty="0"/>
              <a:t>hours</a:t>
            </a:r>
            <a:r>
              <a:rPr lang="en-US" baseline="0" dirty="0"/>
              <a:t>. </a:t>
            </a:r>
          </a:p>
          <a:p>
            <a:r>
              <a:rPr lang="en-US" baseline="0" dirty="0"/>
              <a:t>RSF3 is also </a:t>
            </a:r>
            <a:r>
              <a:rPr lang="en-US" b="1" baseline="0" dirty="0"/>
              <a:t>easy to instal</a:t>
            </a:r>
            <a:r>
              <a:rPr lang="en-US" baseline="0" dirty="0"/>
              <a:t>l – no complicated tomcat and </a:t>
            </a:r>
            <a:r>
              <a:rPr lang="en-US" baseline="0" dirty="0" err="1"/>
              <a:t>postgres</a:t>
            </a:r>
            <a:r>
              <a:rPr lang="en-US" baseline="0" dirty="0"/>
              <a:t> configurations – and it runs on atmos.</a:t>
            </a:r>
          </a:p>
          <a:p>
            <a:endParaRPr lang="en-US" baseline="0" dirty="0"/>
          </a:p>
          <a:p>
            <a:r>
              <a:rPr lang="en-US" baseline="0" dirty="0"/>
              <a:t>Some nice features not available in SF2 are </a:t>
            </a:r>
            <a:r>
              <a:rPr lang="en-US" b="1" baseline="0" dirty="0"/>
              <a:t>spatial filtering </a:t>
            </a:r>
            <a:r>
              <a:rPr lang="en-US" baseline="0" dirty="0"/>
              <a:t>using a </a:t>
            </a:r>
            <a:r>
              <a:rPr lang="en-US" baseline="0" dirty="0" err="1"/>
              <a:t>shapefile</a:t>
            </a:r>
            <a:r>
              <a:rPr lang="en-US" baseline="0" dirty="0"/>
              <a:t> so that RSF3 can be run for a single state or region. The input definitions are also much more flexible.</a:t>
            </a:r>
          </a:p>
          <a:p>
            <a:endParaRPr lang="en-US" baseline="0" dirty="0"/>
          </a:p>
          <a:p>
            <a:r>
              <a:rPr lang="en-US" baseline="0" dirty="0"/>
              <a:t>On the </a:t>
            </a:r>
            <a:r>
              <a:rPr lang="en-US" b="1" baseline="0" dirty="0"/>
              <a:t>disadvantages</a:t>
            </a:r>
            <a:r>
              <a:rPr lang="en-US" baseline="0" dirty="0"/>
              <a:t> side RSF3 </a:t>
            </a:r>
            <a:r>
              <a:rPr lang="en-US" b="1" baseline="0" dirty="0"/>
              <a:t>lacks a clean interface </a:t>
            </a:r>
            <a:r>
              <a:rPr lang="en-US" baseline="0" dirty="0"/>
              <a:t>with SF2 having dashboards, searchable fire databases, and form-based configuration.</a:t>
            </a:r>
          </a:p>
          <a:p>
            <a:r>
              <a:rPr lang="en-US" baseline="0" dirty="0"/>
              <a:t>RSF3 </a:t>
            </a:r>
            <a:r>
              <a:rPr lang="en-US" b="1" baseline="0" dirty="0"/>
              <a:t>also requires a lot of memory</a:t>
            </a:r>
            <a:r>
              <a:rPr lang="en-US" baseline="0" dirty="0"/>
              <a:t> for these operations. I </a:t>
            </a:r>
            <a:r>
              <a:rPr lang="en-US" b="1" baseline="0" dirty="0"/>
              <a:t>could not get a complete CONUS run </a:t>
            </a:r>
            <a:r>
              <a:rPr lang="en-US" baseline="0" dirty="0"/>
              <a:t>done because I was running out of memory, so I ended up </a:t>
            </a:r>
            <a:r>
              <a:rPr lang="en-US" baseline="0" dirty="0" err="1"/>
              <a:t>subsetting</a:t>
            </a:r>
            <a:r>
              <a:rPr lang="en-US" baseline="0" dirty="0"/>
              <a:t> and testing with certain states.</a:t>
            </a:r>
          </a:p>
          <a:p>
            <a:endParaRPr lang="en-US" baseline="0" dirty="0"/>
          </a:p>
          <a:p>
            <a:r>
              <a:rPr lang="en-US" baseline="0" dirty="0"/>
              <a:t>There is also </a:t>
            </a:r>
            <a:r>
              <a:rPr lang="en-US" b="1" baseline="0" dirty="0"/>
              <a:t>no fire growth </a:t>
            </a:r>
            <a:r>
              <a:rPr lang="en-US" baseline="0" dirty="0"/>
              <a:t>(everything is a single event rather than daily chunks) and </a:t>
            </a:r>
            <a:r>
              <a:rPr lang="en-US" b="1" baseline="0" dirty="0"/>
              <a:t>no type assignments</a:t>
            </a:r>
            <a:r>
              <a:rPr lang="en-US" baseline="0" dirty="0"/>
              <a:t> </a:t>
            </a:r>
            <a:r>
              <a:rPr lang="en-US" b="1" baseline="0" dirty="0"/>
              <a:t>for remote detects </a:t>
            </a:r>
            <a:r>
              <a:rPr lang="en-US" baseline="0" dirty="0"/>
              <a:t>(this can be easily replicated, though, states have been questioning</a:t>
            </a:r>
            <a:r>
              <a:rPr lang="en-US" dirty="0"/>
              <a:t> the use of climatological type assignments – a new method may be needed at some point</a:t>
            </a:r>
            <a:r>
              <a:rPr lang="en-US" baseline="0" dirty="0"/>
              <a:t>).</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33895999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a:t>Because I </a:t>
            </a:r>
            <a:r>
              <a:rPr lang="en-US" b="1" dirty="0"/>
              <a:t>ran out of memory for a CONUS run I ran two states</a:t>
            </a:r>
            <a:r>
              <a:rPr lang="en-US" dirty="0"/>
              <a:t> using 2016beta inputs (HMS, </a:t>
            </a:r>
            <a:r>
              <a:rPr lang="en-US" dirty="0" err="1"/>
              <a:t>GeoMAC</a:t>
            </a:r>
            <a:r>
              <a:rPr lang="en-US" dirty="0"/>
              <a:t>, NASF, FACTS, MTBS),</a:t>
            </a:r>
            <a:r>
              <a:rPr lang="en-US" baseline="0" dirty="0"/>
              <a:t> </a:t>
            </a:r>
            <a:r>
              <a:rPr lang="en-US" b="1" baseline="0" dirty="0"/>
              <a:t>GA and WA.</a:t>
            </a:r>
            <a:r>
              <a:rPr lang="en-US" baseline="0" dirty="0"/>
              <a:t> </a:t>
            </a:r>
          </a:p>
          <a:p>
            <a:endParaRPr lang="en-US" dirty="0"/>
          </a:p>
          <a:p>
            <a:r>
              <a:rPr lang="en-US" baseline="0" dirty="0"/>
              <a:t>These states were selected for the different types of fires in the area: </a:t>
            </a:r>
            <a:r>
              <a:rPr lang="en-US" b="1" baseline="0" dirty="0"/>
              <a:t>GA is mostly smaller RX fires and WA has larger WF.</a:t>
            </a:r>
            <a:r>
              <a:rPr lang="en-US" baseline="0" dirty="0"/>
              <a:t> WA also has large tracts of federal lands where fires in GA are typically taking place in smaller corridors in between towns and farms.</a:t>
            </a:r>
          </a:p>
          <a:p>
            <a:endParaRPr lang="en-US" baseline="0" dirty="0"/>
          </a:p>
          <a:p>
            <a:r>
              <a:rPr lang="en-US" b="1" baseline="0" dirty="0"/>
              <a:t>Fig 1</a:t>
            </a:r>
            <a:r>
              <a:rPr lang="en-US" baseline="0" dirty="0"/>
              <a:t> on the left shows the total results of </a:t>
            </a:r>
            <a:r>
              <a:rPr lang="en-US" b="1" baseline="0" dirty="0"/>
              <a:t>merging all of the tranches of data for GA</a:t>
            </a:r>
            <a:r>
              <a:rPr lang="en-US" baseline="0" dirty="0"/>
              <a:t>. Up top you can see some of the larger perimeters. Speckled throughout are the smaller detects and activity. </a:t>
            </a:r>
          </a:p>
          <a:p>
            <a:endParaRPr lang="en-US" dirty="0"/>
          </a:p>
          <a:p>
            <a:r>
              <a:rPr lang="en-US" baseline="0" dirty="0"/>
              <a:t>On the right in </a:t>
            </a:r>
            <a:r>
              <a:rPr lang="en-US" b="1" baseline="0" dirty="0"/>
              <a:t>Fig 2</a:t>
            </a:r>
            <a:r>
              <a:rPr lang="en-US" baseline="0" dirty="0"/>
              <a:t> is a zoomed in region where </a:t>
            </a:r>
            <a:r>
              <a:rPr lang="en-US" b="1" baseline="0" dirty="0"/>
              <a:t>satellite detects are shown as rectangular clumps</a:t>
            </a:r>
            <a:r>
              <a:rPr lang="en-US" baseline="0" dirty="0"/>
              <a:t> (rather than circular) and perimeters are more jagged.</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a:p>
        </p:txBody>
      </p:sp>
    </p:spTree>
    <p:extLst>
      <p:ext uri="{BB962C8B-B14F-4D97-AF65-F5344CB8AC3E}">
        <p14:creationId xmlns:p14="http://schemas.microsoft.com/office/powerpoint/2010/main" val="1441399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b="1" dirty="0"/>
              <a:t>Table 6 </a:t>
            </a:r>
            <a:r>
              <a:rPr lang="en-US" dirty="0"/>
              <a:t>shows detects</a:t>
            </a:r>
            <a:r>
              <a:rPr lang="en-US" baseline="0" dirty="0"/>
              <a:t> from </a:t>
            </a:r>
            <a:r>
              <a:rPr lang="en-US" b="1" baseline="0" dirty="0"/>
              <a:t>different tranches</a:t>
            </a:r>
            <a:r>
              <a:rPr lang="en-US" baseline="0" dirty="0"/>
              <a:t>. The dates and area for merged fires come from the highest ranked dataset in the highest tranche.</a:t>
            </a:r>
          </a:p>
          <a:p>
            <a:endParaRPr lang="en-US" baseline="0" dirty="0"/>
          </a:p>
          <a:p>
            <a:r>
              <a:rPr lang="en-US" b="1" dirty="0"/>
              <a:t>Table 7</a:t>
            </a:r>
            <a:r>
              <a:rPr lang="en-US" dirty="0"/>
              <a:t> has the total annual acres </a:t>
            </a:r>
            <a:r>
              <a:rPr lang="en-US" b="1" dirty="0"/>
              <a:t>burned results for GA</a:t>
            </a:r>
            <a:r>
              <a:rPr lang="en-US" dirty="0"/>
              <a:t>. The</a:t>
            </a:r>
            <a:r>
              <a:rPr lang="en-US" baseline="0" dirty="0"/>
              <a:t> </a:t>
            </a:r>
            <a:r>
              <a:rPr lang="en-US" b="1" baseline="0" dirty="0"/>
              <a:t>RX and WF are different</a:t>
            </a:r>
            <a:r>
              <a:rPr lang="en-US" baseline="0" dirty="0"/>
              <a:t>, which is almost certainly because I </a:t>
            </a:r>
            <a:r>
              <a:rPr lang="en-US" b="1" baseline="0" dirty="0"/>
              <a:t>applied a blanket assignment of RX for all HMS detects</a:t>
            </a:r>
            <a:r>
              <a:rPr lang="en-US" baseline="0" dirty="0"/>
              <a:t>, whereas SF2 uses month. The </a:t>
            </a:r>
            <a:r>
              <a:rPr lang="en-US" b="1" baseline="0" dirty="0"/>
              <a:t>total numbers are pretty close</a:t>
            </a:r>
            <a:r>
              <a:rPr lang="en-US" baseline="0" dirty="0"/>
              <a:t>. Both methods underestimate the RX fires by a large amount according to NIFC.</a:t>
            </a:r>
          </a:p>
          <a:p>
            <a:endParaRPr lang="en-US" baseline="0" dirty="0"/>
          </a:p>
          <a:p>
            <a:r>
              <a:rPr lang="en-US" b="1" baseline="0" dirty="0"/>
              <a:t>Table 8</a:t>
            </a:r>
            <a:r>
              <a:rPr lang="en-US" baseline="0" dirty="0"/>
              <a:t> has the total annual acres burned results for </a:t>
            </a:r>
            <a:r>
              <a:rPr lang="en-US" b="1" baseline="0" dirty="0"/>
              <a:t>WA</a:t>
            </a:r>
            <a:r>
              <a:rPr lang="en-US" baseline="0" dirty="0"/>
              <a:t>. I applied a blanket assignment of WF for all HMS detects here so I do expect an RX </a:t>
            </a:r>
            <a:r>
              <a:rPr lang="en-US" baseline="0" dirty="0" err="1"/>
              <a:t>underprediction</a:t>
            </a:r>
            <a:r>
              <a:rPr lang="en-US" baseline="0" dirty="0"/>
              <a:t>. The WF acres, however, are much larger and the total is larger by over 20%. NIFC shows ~294k acres for WF, so both methods </a:t>
            </a:r>
            <a:r>
              <a:rPr lang="en-US" baseline="0" dirty="0" err="1"/>
              <a:t>overpredict</a:t>
            </a:r>
            <a:r>
              <a:rPr lang="en-US" baseline="0" dirty="0"/>
              <a:t> according to NIFC. </a:t>
            </a: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2978259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2373313" cy="1335088"/>
          </a:xfrm>
        </p:spPr>
      </p:sp>
      <p:sp>
        <p:nvSpPr>
          <p:cNvPr id="3" name="Notes Placeholder 2"/>
          <p:cNvSpPr>
            <a:spLocks noGrp="1"/>
          </p:cNvSpPr>
          <p:nvPr>
            <p:ph type="body" idx="1"/>
          </p:nvPr>
        </p:nvSpPr>
        <p:spPr/>
        <p:txBody>
          <a:bodyPr/>
          <a:lstStyle/>
          <a:p>
            <a:r>
              <a:rPr lang="en-US" dirty="0" err="1"/>
              <a:t>BlueSky</a:t>
            </a:r>
            <a:r>
              <a:rPr lang="en-US" dirty="0"/>
              <a:t> Pipeline is a software framework for calculating emissions from fire activity data. It has other features, such as smoke dispersion modeling that we typically do not use. </a:t>
            </a:r>
          </a:p>
          <a:p>
            <a:endParaRPr lang="en-US" dirty="0"/>
          </a:p>
          <a:p>
            <a:r>
              <a:rPr lang="en-US" dirty="0"/>
              <a:t>- The modules in BSP are the same as in FFT and BSF, with updated versions.</a:t>
            </a:r>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3915845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BSP is open source and hosted on </a:t>
            </a:r>
            <a:r>
              <a:rPr lang="en-US" dirty="0" err="1"/>
              <a:t>github</a:t>
            </a:r>
            <a:r>
              <a:rPr lang="en-US" dirty="0"/>
              <a:t>. Unlike the iteration</a:t>
            </a:r>
            <a:r>
              <a:rPr lang="en-US" baseline="0" dirty="0"/>
              <a:t> of BSF that is used for EPA processing, BSP is in active development.</a:t>
            </a:r>
          </a:p>
          <a:p>
            <a:pPr marL="171450" indent="-171450">
              <a:buFontTx/>
              <a:buChar char="-"/>
            </a:pPr>
            <a:endParaRPr lang="en-US" dirty="0"/>
          </a:p>
          <a:p>
            <a:pPr marL="171450" indent="-171450">
              <a:buFontTx/>
              <a:buChar char="-"/>
            </a:pPr>
            <a:r>
              <a:rPr lang="en-US" dirty="0"/>
              <a:t>Individual modules are also hosted on </a:t>
            </a:r>
            <a:r>
              <a:rPr lang="en-US" dirty="0" err="1"/>
              <a:t>github</a:t>
            </a:r>
            <a:r>
              <a:rPr lang="en-US" dirty="0"/>
              <a:t> by </a:t>
            </a:r>
            <a:r>
              <a:rPr lang="en-US" dirty="0" err="1"/>
              <a:t>airfire</a:t>
            </a:r>
            <a:endParaRPr lang="en-US" dirty="0"/>
          </a:p>
          <a:p>
            <a:pPr marL="171450" indent="-171450">
              <a:buFontTx/>
              <a:buChar char="-"/>
            </a:pPr>
            <a:endParaRPr lang="en-US" dirty="0"/>
          </a:p>
          <a:p>
            <a:pPr marL="171450" indent="-171450">
              <a:buFontTx/>
              <a:buChar char="-"/>
            </a:pPr>
            <a:r>
              <a:rPr lang="en-US" dirty="0"/>
              <a:t>Complete documentation is available for processing. Example cases and</a:t>
            </a:r>
            <a:r>
              <a:rPr lang="en-US" baseline="0" dirty="0"/>
              <a:t> </a:t>
            </a:r>
            <a:r>
              <a:rPr lang="en-US" baseline="0" dirty="0" err="1"/>
              <a:t>config</a:t>
            </a:r>
            <a:r>
              <a:rPr lang="en-US" baseline="0" dirty="0"/>
              <a:t> scripts are available on the </a:t>
            </a:r>
            <a:r>
              <a:rPr lang="en-US" baseline="0" dirty="0" err="1"/>
              <a:t>github</a:t>
            </a:r>
            <a:r>
              <a:rPr lang="en-US" baseline="0" dirty="0"/>
              <a:t>.</a:t>
            </a:r>
          </a:p>
          <a:p>
            <a:pPr marL="171450" indent="-171450">
              <a:buFontTx/>
              <a:buChar char="-"/>
            </a:pPr>
            <a:endParaRPr lang="en-US" baseline="0" dirty="0"/>
          </a:p>
          <a:p>
            <a:pPr marL="171450" indent="-171450">
              <a:buFontTx/>
              <a:buChar char="-"/>
            </a:pPr>
            <a:r>
              <a:rPr lang="en-US" baseline="0" dirty="0"/>
              <a:t>Can still follow NEI method (Appendix A)</a:t>
            </a:r>
            <a:endParaRPr lang="en-US"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4214195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10/16/2019</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10/16/2019</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10/16/2019</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10/16/2019</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10/16/2019</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10/16/2019</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10/16/2019</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10/16/2019</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10/16/2019</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github.com/raffscallion/RSF3"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s.fed.us/pnw/fera/ff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fs.fed.us/pnw/fera/feps/" TargetMode="External"/><Relationship Id="rId4" Type="http://schemas.openxmlformats.org/officeDocument/2006/relationships/hyperlink" Target="https://www.fs.fed.us/pnw/fera/fft/consumemodule.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github.com/pnwairfire/bluesk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3845" y="5432563"/>
            <a:ext cx="9738916" cy="683423"/>
          </a:xfrm>
        </p:spPr>
        <p:txBody>
          <a:bodyPr>
            <a:normAutofit/>
          </a:bodyPr>
          <a:lstStyle/>
          <a:p>
            <a:r>
              <a:rPr lang="en-US" dirty="0"/>
              <a:t>James Beidler – GDIT</a:t>
            </a:r>
          </a:p>
          <a:p>
            <a:r>
              <a:rPr lang="en-US" dirty="0"/>
              <a:t>George Pouliot – U.S. EPA, ORD</a:t>
            </a:r>
          </a:p>
        </p:txBody>
      </p:sp>
      <p:sp>
        <p:nvSpPr>
          <p:cNvPr id="4" name="Rectangle 3">
            <a:extLst>
              <a:ext uri="{FF2B5EF4-FFF2-40B4-BE49-F238E27FC236}">
                <a16:creationId xmlns:a16="http://schemas.microsoft.com/office/drawing/2014/main" id="{7C2FA7D6-5C7E-484F-8C14-6ED82CA84944}"/>
              </a:ext>
            </a:extLst>
          </p:cNvPr>
          <p:cNvSpPr/>
          <p:nvPr/>
        </p:nvSpPr>
        <p:spPr>
          <a:xfrm>
            <a:off x="403200" y="277919"/>
            <a:ext cx="11484000" cy="2462213"/>
          </a:xfrm>
          <a:prstGeom prst="rect">
            <a:avLst/>
          </a:prstGeom>
        </p:spPr>
        <p:txBody>
          <a:bodyPr wrap="square">
            <a:spAutoFit/>
          </a:bodyPr>
          <a:lstStyle/>
          <a:p>
            <a:pPr algn="ctr"/>
            <a:r>
              <a:rPr lang="en-US" sz="5000" dirty="0"/>
              <a:t>Evaluating Updated Tools for the Estimation of Wildland Fire Emissions: </a:t>
            </a:r>
          </a:p>
          <a:p>
            <a:pPr algn="ctr"/>
            <a:r>
              <a:rPr lang="en-US" sz="5400"/>
              <a:t> Bluesky Pipeline </a:t>
            </a:r>
            <a:r>
              <a:rPr lang="en-US" sz="5400" dirty="0"/>
              <a:t>and R-SmartFire3</a:t>
            </a:r>
          </a:p>
        </p:txBody>
      </p:sp>
      <p:sp>
        <p:nvSpPr>
          <p:cNvPr id="7" name="Rectangle 6">
            <a:extLst>
              <a:ext uri="{FF2B5EF4-FFF2-40B4-BE49-F238E27FC236}">
                <a16:creationId xmlns:a16="http://schemas.microsoft.com/office/drawing/2014/main" id="{FF567590-398F-46F9-985C-57E187920434}"/>
              </a:ext>
            </a:extLst>
          </p:cNvPr>
          <p:cNvSpPr/>
          <p:nvPr/>
        </p:nvSpPr>
        <p:spPr>
          <a:xfrm>
            <a:off x="7162327" y="5360563"/>
            <a:ext cx="6096000" cy="646331"/>
          </a:xfrm>
          <a:prstGeom prst="rect">
            <a:avLst/>
          </a:prstGeom>
        </p:spPr>
        <p:txBody>
          <a:bodyPr>
            <a:spAutoFit/>
          </a:bodyPr>
          <a:lstStyle/>
          <a:p>
            <a:r>
              <a:rPr lang="en-US" kern="0" dirty="0"/>
              <a:t>18</a:t>
            </a:r>
            <a:r>
              <a:rPr lang="en-US" kern="0" baseline="30000" dirty="0"/>
              <a:t>th</a:t>
            </a:r>
            <a:r>
              <a:rPr lang="en-US" kern="0" dirty="0"/>
              <a:t> Annual CMAS 2019 Conference </a:t>
            </a:r>
          </a:p>
          <a:p>
            <a:r>
              <a:rPr lang="en-US" kern="0" dirty="0"/>
              <a:t>Chapel Hill NC October 21-23, 2019</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007" y="122853"/>
            <a:ext cx="9601200" cy="1142385"/>
          </a:xfrm>
        </p:spPr>
        <p:txBody>
          <a:bodyPr/>
          <a:lstStyle/>
          <a:p>
            <a:r>
              <a:rPr lang="en-US" dirty="0"/>
              <a:t>Key </a:t>
            </a:r>
            <a:r>
              <a:rPr lang="en-US" dirty="0" err="1"/>
              <a:t>BlueSky</a:t>
            </a:r>
            <a:r>
              <a:rPr lang="en-US" dirty="0"/>
              <a:t> Pipeline Enhancements</a:t>
            </a:r>
          </a:p>
        </p:txBody>
      </p:sp>
      <p:sp>
        <p:nvSpPr>
          <p:cNvPr id="3" name="Content Placeholder 2"/>
          <p:cNvSpPr>
            <a:spLocks noGrp="1"/>
          </p:cNvSpPr>
          <p:nvPr>
            <p:ph idx="1"/>
          </p:nvPr>
        </p:nvSpPr>
        <p:spPr/>
        <p:txBody>
          <a:bodyPr>
            <a:normAutofit/>
          </a:bodyPr>
          <a:lstStyle/>
          <a:p>
            <a:r>
              <a:rPr lang="en-US" sz="2400" dirty="0"/>
              <a:t>Pipeline design</a:t>
            </a:r>
          </a:p>
          <a:p>
            <a:pPr lvl="1"/>
            <a:r>
              <a:rPr lang="en-US" sz="2400" dirty="0"/>
              <a:t>Easy module swapping and analysis</a:t>
            </a:r>
          </a:p>
          <a:p>
            <a:r>
              <a:rPr lang="en-US" sz="2400" dirty="0"/>
              <a:t>Input from Geo-JSON</a:t>
            </a:r>
          </a:p>
          <a:p>
            <a:r>
              <a:rPr lang="en-US" sz="2400" dirty="0" err="1"/>
              <a:t>Fuelbed</a:t>
            </a:r>
            <a:r>
              <a:rPr lang="en-US" sz="2400" dirty="0"/>
              <a:t> resampling</a:t>
            </a:r>
          </a:p>
        </p:txBody>
      </p:sp>
      <p:pic>
        <p:nvPicPr>
          <p:cNvPr id="1026" name="Picture 2" descr="Image result for geo-js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522" y="3591993"/>
            <a:ext cx="4390298" cy="219920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4"/>
          <a:stretch>
            <a:fillRect/>
          </a:stretch>
        </p:blipFill>
        <p:spPr>
          <a:xfrm>
            <a:off x="7098074" y="2518955"/>
            <a:ext cx="4390298" cy="679201"/>
          </a:xfrm>
          <a:prstGeom prst="rect">
            <a:avLst/>
          </a:prstGeom>
        </p:spPr>
      </p:pic>
      <p:pic>
        <p:nvPicPr>
          <p:cNvPr id="6" name="Picture 5"/>
          <p:cNvPicPr>
            <a:picLocks noChangeAspect="1"/>
          </p:cNvPicPr>
          <p:nvPr/>
        </p:nvPicPr>
        <p:blipFill>
          <a:blip r:embed="rId5"/>
          <a:stretch>
            <a:fillRect/>
          </a:stretch>
        </p:blipFill>
        <p:spPr>
          <a:xfrm>
            <a:off x="1306007" y="3987801"/>
            <a:ext cx="3733855" cy="2038531"/>
          </a:xfrm>
          <a:prstGeom prst="rect">
            <a:avLst/>
          </a:prstGeom>
        </p:spPr>
      </p:pic>
    </p:spTree>
    <p:extLst>
      <p:ext uri="{BB962C8B-B14F-4D97-AF65-F5344CB8AC3E}">
        <p14:creationId xmlns:p14="http://schemas.microsoft.com/office/powerpoint/2010/main" val="1098269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BlueSky</a:t>
            </a:r>
            <a:r>
              <a:rPr lang="en-US" dirty="0"/>
              <a:t> Pipeline vs </a:t>
            </a:r>
            <a:r>
              <a:rPr lang="en-US" dirty="0" err="1"/>
              <a:t>BlueSky</a:t>
            </a:r>
            <a:r>
              <a:rPr lang="en-US" dirty="0"/>
              <a:t> Framework</a:t>
            </a:r>
          </a:p>
        </p:txBody>
      </p:sp>
      <p:sp>
        <p:nvSpPr>
          <p:cNvPr id="3" name="Content Placeholder 2"/>
          <p:cNvSpPr>
            <a:spLocks noGrp="1"/>
          </p:cNvSpPr>
          <p:nvPr>
            <p:ph idx="1"/>
          </p:nvPr>
        </p:nvSpPr>
        <p:spPr>
          <a:xfrm>
            <a:off x="652975" y="2091398"/>
            <a:ext cx="5035062" cy="3913162"/>
          </a:xfrm>
        </p:spPr>
        <p:txBody>
          <a:bodyPr/>
          <a:lstStyle/>
          <a:p>
            <a:pPr marL="0" indent="0">
              <a:buNone/>
            </a:pPr>
            <a:r>
              <a:rPr lang="en-US" b="1" dirty="0" err="1"/>
              <a:t>BlueSky</a:t>
            </a:r>
            <a:r>
              <a:rPr lang="en-US" b="1" dirty="0"/>
              <a:t> Pipeline Advantages</a:t>
            </a:r>
          </a:p>
          <a:p>
            <a:r>
              <a:rPr lang="en-US" dirty="0" err="1"/>
              <a:t>Fuelbed</a:t>
            </a:r>
            <a:r>
              <a:rPr lang="en-US" dirty="0"/>
              <a:t> identification more complete</a:t>
            </a:r>
          </a:p>
          <a:p>
            <a:r>
              <a:rPr lang="en-US" dirty="0"/>
              <a:t>Updated version of Consume</a:t>
            </a:r>
          </a:p>
          <a:p>
            <a:r>
              <a:rPr lang="en-US" dirty="0"/>
              <a:t>Open source and active development</a:t>
            </a:r>
          </a:p>
          <a:p>
            <a:r>
              <a:rPr lang="en-US" dirty="0"/>
              <a:t>Flexible to handle special runs</a:t>
            </a:r>
          </a:p>
          <a:p>
            <a:r>
              <a:rPr lang="en-US" dirty="0"/>
              <a:t>Outputs from each module are retained</a:t>
            </a:r>
          </a:p>
        </p:txBody>
      </p:sp>
      <p:sp>
        <p:nvSpPr>
          <p:cNvPr id="7" name="Content Placeholder 2"/>
          <p:cNvSpPr txBox="1">
            <a:spLocks/>
          </p:cNvSpPr>
          <p:nvPr/>
        </p:nvSpPr>
        <p:spPr>
          <a:xfrm>
            <a:off x="6330462" y="2091398"/>
            <a:ext cx="5035062" cy="39131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marL="0" indent="0">
              <a:buFont typeface="Arial" pitchFamily="34" charset="0"/>
              <a:buNone/>
            </a:pPr>
            <a:r>
              <a:rPr lang="en-US" b="1" dirty="0" err="1"/>
              <a:t>BlueSky</a:t>
            </a:r>
            <a:r>
              <a:rPr lang="en-US" b="1" dirty="0"/>
              <a:t> Pipeline Disadvantages</a:t>
            </a:r>
          </a:p>
          <a:p>
            <a:r>
              <a:rPr lang="en-US" dirty="0"/>
              <a:t>Installation complicated from </a:t>
            </a:r>
            <a:r>
              <a:rPr lang="en-US" dirty="0" err="1"/>
              <a:t>github</a:t>
            </a:r>
            <a:endParaRPr lang="en-US" dirty="0"/>
          </a:p>
          <a:p>
            <a:r>
              <a:rPr lang="en-US" dirty="0" err="1"/>
              <a:t>json</a:t>
            </a:r>
            <a:r>
              <a:rPr lang="en-US" dirty="0"/>
              <a:t> format not as familiar as CSV</a:t>
            </a:r>
          </a:p>
          <a:p>
            <a:r>
              <a:rPr lang="en-US" dirty="0"/>
              <a:t>Requires pre-processing of dates and county FIPS from </a:t>
            </a:r>
            <a:r>
              <a:rPr lang="en-US" dirty="0" err="1"/>
              <a:t>SmartFire</a:t>
            </a:r>
            <a:r>
              <a:rPr lang="en-US" dirty="0"/>
              <a:t> 2</a:t>
            </a:r>
          </a:p>
          <a:p>
            <a:r>
              <a:rPr lang="en-US" dirty="0"/>
              <a:t>At times can be a web of modules</a:t>
            </a:r>
          </a:p>
          <a:p>
            <a:r>
              <a:rPr lang="en-US" dirty="0"/>
              <a:t>Slower processing</a:t>
            </a:r>
          </a:p>
        </p:txBody>
      </p:sp>
    </p:spTree>
    <p:extLst>
      <p:ext uri="{BB962C8B-B14F-4D97-AF65-F5344CB8AC3E}">
        <p14:creationId xmlns:p14="http://schemas.microsoft.com/office/powerpoint/2010/main" val="1584990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BlueSky</a:t>
            </a:r>
            <a:r>
              <a:rPr lang="en-US" dirty="0"/>
              <a:t> Pipeline 2016 National Run</a:t>
            </a:r>
          </a:p>
        </p:txBody>
      </p:sp>
      <p:graphicFrame>
        <p:nvGraphicFramePr>
          <p:cNvPr id="5" name="Table 4"/>
          <p:cNvGraphicFramePr>
            <a:graphicFrameLocks noGrp="1"/>
          </p:cNvGraphicFramePr>
          <p:nvPr>
            <p:extLst>
              <p:ext uri="{D42A27DB-BD31-4B8C-83A1-F6EECF244321}">
                <p14:modId xmlns:p14="http://schemas.microsoft.com/office/powerpoint/2010/main" val="3884616383"/>
              </p:ext>
            </p:extLst>
          </p:nvPr>
        </p:nvGraphicFramePr>
        <p:xfrm>
          <a:off x="730902" y="4177342"/>
          <a:ext cx="5397502" cy="1845945"/>
        </p:xfrm>
        <a:graphic>
          <a:graphicData uri="http://schemas.openxmlformats.org/drawingml/2006/table">
            <a:tbl>
              <a:tblPr>
                <a:tableStyleId>{BC89EF96-8CEA-46FF-86C4-4CE0E7609802}</a:tableStyleId>
              </a:tblPr>
              <a:tblGrid>
                <a:gridCol w="1345409">
                  <a:extLst>
                    <a:ext uri="{9D8B030D-6E8A-4147-A177-3AD203B41FA5}">
                      <a16:colId xmlns:a16="http://schemas.microsoft.com/office/drawing/2014/main" val="3946351651"/>
                    </a:ext>
                  </a:extLst>
                </a:gridCol>
                <a:gridCol w="990018">
                  <a:extLst>
                    <a:ext uri="{9D8B030D-6E8A-4147-A177-3AD203B41FA5}">
                      <a16:colId xmlns:a16="http://schemas.microsoft.com/office/drawing/2014/main" val="3446080330"/>
                    </a:ext>
                  </a:extLst>
                </a:gridCol>
                <a:gridCol w="1129636">
                  <a:extLst>
                    <a:ext uri="{9D8B030D-6E8A-4147-A177-3AD203B41FA5}">
                      <a16:colId xmlns:a16="http://schemas.microsoft.com/office/drawing/2014/main" val="328212662"/>
                    </a:ext>
                  </a:extLst>
                </a:gridCol>
                <a:gridCol w="1323197">
                  <a:extLst>
                    <a:ext uri="{9D8B030D-6E8A-4147-A177-3AD203B41FA5}">
                      <a16:colId xmlns:a16="http://schemas.microsoft.com/office/drawing/2014/main" val="3651245397"/>
                    </a:ext>
                  </a:extLst>
                </a:gridCol>
                <a:gridCol w="609242">
                  <a:extLst>
                    <a:ext uri="{9D8B030D-6E8A-4147-A177-3AD203B41FA5}">
                      <a16:colId xmlns:a16="http://schemas.microsoft.com/office/drawing/2014/main" val="589038083"/>
                    </a:ext>
                  </a:extLst>
                </a:gridCol>
              </a:tblGrid>
              <a:tr h="190500">
                <a:tc>
                  <a:txBody>
                    <a:bodyPr/>
                    <a:lstStyle/>
                    <a:p>
                      <a:pPr algn="l" fontAlgn="b"/>
                      <a:r>
                        <a:rPr lang="en-US" sz="1100" u="none" strike="noStrike" dirty="0">
                          <a:effectLst/>
                        </a:rPr>
                        <a:t>Fire</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BSF Consumption (tons)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BSP Consumption (tons)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BSF PM2.5 (tons)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BSP PM2.5 (tons)</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4280395"/>
                  </a:ext>
                </a:extLst>
              </a:tr>
              <a:tr h="190500">
                <a:tc>
                  <a:txBody>
                    <a:bodyPr/>
                    <a:lstStyle/>
                    <a:p>
                      <a:pPr algn="l" fontAlgn="b"/>
                      <a:r>
                        <a:rPr lang="en-US" sz="1100" u="none" strike="noStrike">
                          <a:effectLst/>
                        </a:rPr>
                        <a:t>350 Complex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29,872,561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3,060,864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37,328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25,218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8261913"/>
                  </a:ext>
                </a:extLst>
              </a:tr>
              <a:tr h="190500">
                <a:tc>
                  <a:txBody>
                    <a:bodyPr/>
                    <a:lstStyle/>
                    <a:p>
                      <a:pPr algn="l" fontAlgn="b"/>
                      <a:r>
                        <a:rPr lang="en-US" sz="1100" u="none" strike="noStrike">
                          <a:effectLst/>
                        </a:rPr>
                        <a:t>Pioneer Fire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10,703,183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2,052,387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52,592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26,857</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0979846"/>
                  </a:ext>
                </a:extLst>
              </a:tr>
              <a:tr h="190500">
                <a:tc>
                  <a:txBody>
                    <a:bodyPr/>
                    <a:lstStyle/>
                    <a:p>
                      <a:pPr algn="l" fontAlgn="b"/>
                      <a:r>
                        <a:rPr lang="en-US" sz="1100" u="none" strike="noStrike">
                          <a:effectLst/>
                        </a:rPr>
                        <a:t>Gap Fire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2,381,723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546,879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12,284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7,050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3180731"/>
                  </a:ext>
                </a:extLst>
              </a:tr>
              <a:tr h="190500">
                <a:tc>
                  <a:txBody>
                    <a:bodyPr/>
                    <a:lstStyle/>
                    <a:p>
                      <a:pPr algn="l" fontAlgn="b"/>
                      <a:r>
                        <a:rPr lang="en-US" sz="1100" u="none" strike="noStrike">
                          <a:effectLst/>
                        </a:rPr>
                        <a:t>Soberanes Fire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2,351,746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903,091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15,053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11,031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9600492"/>
                  </a:ext>
                </a:extLst>
              </a:tr>
              <a:tr h="190500">
                <a:tc>
                  <a:txBody>
                    <a:bodyPr/>
                    <a:lstStyle/>
                    <a:p>
                      <a:pPr algn="l" fontAlgn="b"/>
                      <a:r>
                        <a:rPr lang="en-US" sz="1100" u="none" strike="noStrike">
                          <a:effectLst/>
                        </a:rPr>
                        <a:t>Beaver Creek Fire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2,295,523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328,458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11,004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3,958</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1382127"/>
                  </a:ext>
                </a:extLst>
              </a:tr>
              <a:tr h="190500">
                <a:tc>
                  <a:txBody>
                    <a:bodyPr/>
                    <a:lstStyle/>
                    <a:p>
                      <a:pPr algn="l" fontAlgn="b"/>
                      <a:r>
                        <a:rPr lang="en-US" sz="1100" u="none" strike="noStrike">
                          <a:effectLst/>
                        </a:rPr>
                        <a:t>Rail Fire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2,073,226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620,085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19,841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8,344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2212002"/>
                  </a:ext>
                </a:extLst>
              </a:tr>
              <a:tr h="190500">
                <a:tc>
                  <a:txBody>
                    <a:bodyPr/>
                    <a:lstStyle/>
                    <a:p>
                      <a:pPr algn="l" fontAlgn="b"/>
                      <a:r>
                        <a:rPr lang="en-US" sz="1100" u="none" strike="noStrike">
                          <a:effectLst/>
                        </a:rPr>
                        <a:t>Range 12 Fire</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1,761,322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237,024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3,125</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1,949</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15105"/>
                  </a:ext>
                </a:extLst>
              </a:tr>
            </a:tbl>
          </a:graphicData>
        </a:graphic>
      </p:graphicFrame>
      <p:sp>
        <p:nvSpPr>
          <p:cNvPr id="11" name="TextBox 10"/>
          <p:cNvSpPr txBox="1"/>
          <p:nvPr/>
        </p:nvSpPr>
        <p:spPr>
          <a:xfrm>
            <a:off x="618360" y="3901681"/>
            <a:ext cx="4100831" cy="276999"/>
          </a:xfrm>
          <a:prstGeom prst="rect">
            <a:avLst/>
          </a:prstGeom>
          <a:noFill/>
        </p:spPr>
        <p:txBody>
          <a:bodyPr wrap="square" rtlCol="0">
            <a:spAutoFit/>
          </a:bodyPr>
          <a:lstStyle/>
          <a:p>
            <a:r>
              <a:rPr lang="en-US" sz="1200" dirty="0"/>
              <a:t>Table 1. 2016 large fire comparison</a:t>
            </a:r>
          </a:p>
        </p:txBody>
      </p:sp>
      <p:sp>
        <p:nvSpPr>
          <p:cNvPr id="15" name="Content Placeholder 2"/>
          <p:cNvSpPr>
            <a:spLocks noGrp="1"/>
          </p:cNvSpPr>
          <p:nvPr>
            <p:ph idx="1"/>
          </p:nvPr>
        </p:nvSpPr>
        <p:spPr>
          <a:xfrm>
            <a:off x="6649041" y="1941690"/>
            <a:ext cx="5035062" cy="3913162"/>
          </a:xfrm>
        </p:spPr>
        <p:txBody>
          <a:bodyPr>
            <a:normAutofit/>
          </a:bodyPr>
          <a:lstStyle/>
          <a:p>
            <a:r>
              <a:rPr lang="en-US" dirty="0"/>
              <a:t>2016 beta Collaborative Platform activity used for CONUS runs of BSF and BSP</a:t>
            </a:r>
          </a:p>
          <a:p>
            <a:r>
              <a:rPr lang="en-US" dirty="0"/>
              <a:t>LANDFIRE v1.4 fuel beds used for both BSF and BSP runs</a:t>
            </a:r>
          </a:p>
          <a:p>
            <a:r>
              <a:rPr lang="en-US" dirty="0"/>
              <a:t>~400k ton PM2.5 decrease from BSF to BSP across CONUS</a:t>
            </a:r>
          </a:p>
          <a:p>
            <a:r>
              <a:rPr lang="en-US" dirty="0"/>
              <a:t>Largest wildland fires saw 50-90% decreases in fuel consumption from BSF to BSP</a:t>
            </a:r>
          </a:p>
        </p:txBody>
      </p:sp>
      <p:sp>
        <p:nvSpPr>
          <p:cNvPr id="16" name="TextBox 15"/>
          <p:cNvSpPr txBox="1"/>
          <p:nvPr/>
        </p:nvSpPr>
        <p:spPr>
          <a:xfrm>
            <a:off x="719348" y="1631331"/>
            <a:ext cx="4100831" cy="276999"/>
          </a:xfrm>
          <a:prstGeom prst="rect">
            <a:avLst/>
          </a:prstGeom>
          <a:noFill/>
        </p:spPr>
        <p:txBody>
          <a:bodyPr wrap="square" rtlCol="0">
            <a:spAutoFit/>
          </a:bodyPr>
          <a:lstStyle/>
          <a:p>
            <a:r>
              <a:rPr lang="en-US" sz="1200" dirty="0"/>
              <a:t>Figure 1. 2016 total PM25</a:t>
            </a:r>
          </a:p>
        </p:txBody>
      </p:sp>
      <p:graphicFrame>
        <p:nvGraphicFramePr>
          <p:cNvPr id="17" name="Chart 16"/>
          <p:cNvGraphicFramePr>
            <a:graphicFrameLocks/>
          </p:cNvGraphicFramePr>
          <p:nvPr>
            <p:extLst>
              <p:ext uri="{D42A27DB-BD31-4B8C-83A1-F6EECF244321}">
                <p14:modId xmlns:p14="http://schemas.microsoft.com/office/powerpoint/2010/main" val="1269723308"/>
              </p:ext>
            </p:extLst>
          </p:nvPr>
        </p:nvGraphicFramePr>
        <p:xfrm>
          <a:off x="529534" y="1917689"/>
          <a:ext cx="4290645" cy="19975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337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0430" y="226853"/>
            <a:ext cx="9601200" cy="1142385"/>
          </a:xfrm>
        </p:spPr>
        <p:txBody>
          <a:bodyPr/>
          <a:lstStyle/>
          <a:p>
            <a:r>
              <a:rPr lang="en-US" dirty="0" err="1"/>
              <a:t>Bluesky</a:t>
            </a:r>
            <a:r>
              <a:rPr lang="en-US" dirty="0"/>
              <a:t> Pipeline 2016 CONUS PM2.5</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50430" y="1784737"/>
            <a:ext cx="7803629" cy="4359495"/>
          </a:xfrm>
          <a:prstGeom prst="rect">
            <a:avLst/>
          </a:prstGeom>
        </p:spPr>
      </p:pic>
      <p:sp>
        <p:nvSpPr>
          <p:cNvPr id="6" name="TextBox 5"/>
          <p:cNvSpPr txBox="1"/>
          <p:nvPr/>
        </p:nvSpPr>
        <p:spPr>
          <a:xfrm>
            <a:off x="1348409" y="1369238"/>
            <a:ext cx="6536635" cy="400110"/>
          </a:xfrm>
          <a:prstGeom prst="rect">
            <a:avLst/>
          </a:prstGeom>
          <a:noFill/>
        </p:spPr>
        <p:txBody>
          <a:bodyPr wrap="square" rtlCol="0">
            <a:spAutoFit/>
          </a:bodyPr>
          <a:lstStyle/>
          <a:p>
            <a:r>
              <a:rPr lang="en-US" sz="2000" dirty="0"/>
              <a:t>2016 total PM25 BSP minus BSF difference</a:t>
            </a:r>
          </a:p>
        </p:txBody>
      </p:sp>
    </p:spTree>
    <p:extLst>
      <p:ext uri="{BB962C8B-B14F-4D97-AF65-F5344CB8AC3E}">
        <p14:creationId xmlns:p14="http://schemas.microsoft.com/office/powerpoint/2010/main" val="2063078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BlueSky</a:t>
            </a:r>
            <a:r>
              <a:rPr lang="en-US" dirty="0"/>
              <a:t> Pipeline 2016 National Run</a:t>
            </a:r>
          </a:p>
        </p:txBody>
      </p:sp>
      <p:graphicFrame>
        <p:nvGraphicFramePr>
          <p:cNvPr id="8" name="Table 7"/>
          <p:cNvGraphicFramePr>
            <a:graphicFrameLocks noGrp="1"/>
          </p:cNvGraphicFramePr>
          <p:nvPr>
            <p:extLst>
              <p:ext uri="{D42A27DB-BD31-4B8C-83A1-F6EECF244321}">
                <p14:modId xmlns:p14="http://schemas.microsoft.com/office/powerpoint/2010/main" val="1307029681"/>
              </p:ext>
            </p:extLst>
          </p:nvPr>
        </p:nvGraphicFramePr>
        <p:xfrm>
          <a:off x="1047943" y="2263287"/>
          <a:ext cx="10093669" cy="1611606"/>
        </p:xfrm>
        <a:graphic>
          <a:graphicData uri="http://schemas.openxmlformats.org/drawingml/2006/table">
            <a:tbl>
              <a:tblPr>
                <a:tableStyleId>{BC89EF96-8CEA-46FF-86C4-4CE0E7609802}</a:tableStyleId>
              </a:tblPr>
              <a:tblGrid>
                <a:gridCol w="2394466">
                  <a:extLst>
                    <a:ext uri="{9D8B030D-6E8A-4147-A177-3AD203B41FA5}">
                      <a16:colId xmlns:a16="http://schemas.microsoft.com/office/drawing/2014/main" val="2566457535"/>
                    </a:ext>
                  </a:extLst>
                </a:gridCol>
                <a:gridCol w="901474">
                  <a:extLst>
                    <a:ext uri="{9D8B030D-6E8A-4147-A177-3AD203B41FA5}">
                      <a16:colId xmlns:a16="http://schemas.microsoft.com/office/drawing/2014/main" val="1576898202"/>
                    </a:ext>
                  </a:extLst>
                </a:gridCol>
                <a:gridCol w="766608">
                  <a:extLst>
                    <a:ext uri="{9D8B030D-6E8A-4147-A177-3AD203B41FA5}">
                      <a16:colId xmlns:a16="http://schemas.microsoft.com/office/drawing/2014/main" val="3854125172"/>
                    </a:ext>
                  </a:extLst>
                </a:gridCol>
                <a:gridCol w="1043438">
                  <a:extLst>
                    <a:ext uri="{9D8B030D-6E8A-4147-A177-3AD203B41FA5}">
                      <a16:colId xmlns:a16="http://schemas.microsoft.com/office/drawing/2014/main" val="3211272289"/>
                    </a:ext>
                  </a:extLst>
                </a:gridCol>
                <a:gridCol w="1031608">
                  <a:extLst>
                    <a:ext uri="{9D8B030D-6E8A-4147-A177-3AD203B41FA5}">
                      <a16:colId xmlns:a16="http://schemas.microsoft.com/office/drawing/2014/main" val="1307351886"/>
                    </a:ext>
                  </a:extLst>
                </a:gridCol>
                <a:gridCol w="747679">
                  <a:extLst>
                    <a:ext uri="{9D8B030D-6E8A-4147-A177-3AD203B41FA5}">
                      <a16:colId xmlns:a16="http://schemas.microsoft.com/office/drawing/2014/main" val="3904161144"/>
                    </a:ext>
                  </a:extLst>
                </a:gridCol>
                <a:gridCol w="804465">
                  <a:extLst>
                    <a:ext uri="{9D8B030D-6E8A-4147-A177-3AD203B41FA5}">
                      <a16:colId xmlns:a16="http://schemas.microsoft.com/office/drawing/2014/main" val="416891152"/>
                    </a:ext>
                  </a:extLst>
                </a:gridCol>
                <a:gridCol w="766608">
                  <a:extLst>
                    <a:ext uri="{9D8B030D-6E8A-4147-A177-3AD203B41FA5}">
                      <a16:colId xmlns:a16="http://schemas.microsoft.com/office/drawing/2014/main" val="1094042890"/>
                    </a:ext>
                  </a:extLst>
                </a:gridCol>
                <a:gridCol w="813930">
                  <a:extLst>
                    <a:ext uri="{9D8B030D-6E8A-4147-A177-3AD203B41FA5}">
                      <a16:colId xmlns:a16="http://schemas.microsoft.com/office/drawing/2014/main" val="394519474"/>
                    </a:ext>
                  </a:extLst>
                </a:gridCol>
                <a:gridCol w="823393">
                  <a:extLst>
                    <a:ext uri="{9D8B030D-6E8A-4147-A177-3AD203B41FA5}">
                      <a16:colId xmlns:a16="http://schemas.microsoft.com/office/drawing/2014/main" val="196082846"/>
                    </a:ext>
                  </a:extLst>
                </a:gridCol>
              </a:tblGrid>
              <a:tr h="395061">
                <a:tc>
                  <a:txBody>
                    <a:bodyPr/>
                    <a:lstStyle/>
                    <a:p>
                      <a:pPr algn="l" fontAlgn="b"/>
                      <a:r>
                        <a:rPr lang="en-US" sz="1000" u="none" strike="noStrike" dirty="0">
                          <a:effectLst/>
                        </a:rPr>
                        <a:t>Fuel bed</a:t>
                      </a:r>
                      <a:endParaRPr lang="en-US" sz="1000" b="1" i="0" u="none" strike="noStrike" dirty="0">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BSF Area (acres)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BSP Area (acres)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BSF Consumption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BSP Consumption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BSF PM25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BSP PM25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Area % Diff</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PM25 % Diff</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Total Duff Loading (tpa)</a:t>
                      </a:r>
                      <a:endParaRPr lang="en-US" sz="1000" b="1"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1514713727"/>
                  </a:ext>
                </a:extLst>
              </a:tr>
              <a:tr h="212986">
                <a:tc>
                  <a:txBody>
                    <a:bodyPr/>
                    <a:lstStyle/>
                    <a:p>
                      <a:pPr algn="l" fontAlgn="b"/>
                      <a:r>
                        <a:rPr lang="en-US" sz="1000" u="none" strike="noStrike" dirty="0">
                          <a:effectLst/>
                        </a:rPr>
                        <a:t>Pond pine/little </a:t>
                      </a:r>
                      <a:r>
                        <a:rPr lang="en-US" sz="1000" u="none" strike="noStrike" dirty="0" err="1">
                          <a:effectLst/>
                        </a:rPr>
                        <a:t>gallberry</a:t>
                      </a:r>
                      <a:r>
                        <a:rPr lang="en-US" sz="1000" u="none" strike="noStrike" dirty="0">
                          <a:effectLst/>
                        </a:rPr>
                        <a:t>-fetterbush </a:t>
                      </a:r>
                      <a:r>
                        <a:rPr lang="en-US" sz="1000" u="none" strike="noStrike" dirty="0" err="1">
                          <a:effectLst/>
                        </a:rPr>
                        <a:t>shrubland</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20,680</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20,936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867,583</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271,434</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9,621</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3,292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-192%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152</a:t>
                      </a:r>
                      <a:endParaRPr lang="en-US" sz="1000" b="0"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1482357728"/>
                  </a:ext>
                </a:extLst>
              </a:tr>
              <a:tr h="212986">
                <a:tc>
                  <a:txBody>
                    <a:bodyPr/>
                    <a:lstStyle/>
                    <a:p>
                      <a:pPr algn="l" fontAlgn="b"/>
                      <a:r>
                        <a:rPr lang="en-US" sz="1000" u="none" strike="noStrike" dirty="0">
                          <a:effectLst/>
                        </a:rPr>
                        <a:t>Smooth cordgrass-black </a:t>
                      </a:r>
                      <a:r>
                        <a:rPr lang="en-US" sz="1000" u="none" strike="noStrike" dirty="0" err="1">
                          <a:effectLst/>
                        </a:rPr>
                        <a:t>needlerush</a:t>
                      </a:r>
                      <a:r>
                        <a:rPr lang="en-US" sz="1000" u="none" strike="noStrike" dirty="0">
                          <a:effectLst/>
                        </a:rPr>
                        <a:t> grassland</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111,894</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121,047</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7,452,260</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1,488,796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56,087</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18,446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-204%</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90</a:t>
                      </a:r>
                      <a:endParaRPr lang="en-US" sz="1000" b="0"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747222007"/>
                  </a:ext>
                </a:extLst>
              </a:tr>
              <a:tr h="212986">
                <a:tc>
                  <a:txBody>
                    <a:bodyPr/>
                    <a:lstStyle/>
                    <a:p>
                      <a:pPr algn="l" fontAlgn="b"/>
                      <a:r>
                        <a:rPr lang="en-US" sz="1000" u="none" strike="noStrike" dirty="0">
                          <a:effectLst/>
                        </a:rPr>
                        <a:t>Redwood-tanoak forest</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6,375</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7,681</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1,009,141</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391,353</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11,122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5,588</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20%</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-99%</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70</a:t>
                      </a:r>
                      <a:endParaRPr lang="en-US" sz="1000" b="0"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1569577926"/>
                  </a:ext>
                </a:extLst>
              </a:tr>
              <a:tr h="212986">
                <a:tc>
                  <a:txBody>
                    <a:bodyPr/>
                    <a:lstStyle/>
                    <a:p>
                      <a:pPr algn="l" fontAlgn="b"/>
                      <a:r>
                        <a:rPr lang="en-US" sz="1000" u="none" strike="noStrike" dirty="0">
                          <a:effectLst/>
                        </a:rPr>
                        <a:t>Western hemlock-Douglas-fir-Sitka spruce forest</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4,976</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7,130</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639,275</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293,813</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5,543</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4,031</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43%</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-37%</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43</a:t>
                      </a:r>
                      <a:endParaRPr lang="en-US" sz="1000" b="0" i="0" u="none" strike="noStrike" dirty="0">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259504122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05679907"/>
              </p:ext>
            </p:extLst>
          </p:nvPr>
        </p:nvGraphicFramePr>
        <p:xfrm>
          <a:off x="1047944" y="4334472"/>
          <a:ext cx="10093670" cy="1660987"/>
        </p:xfrm>
        <a:graphic>
          <a:graphicData uri="http://schemas.openxmlformats.org/drawingml/2006/table">
            <a:tbl>
              <a:tblPr>
                <a:tableStyleId>{BC89EF96-8CEA-46FF-86C4-4CE0E7609802}</a:tableStyleId>
              </a:tblPr>
              <a:tblGrid>
                <a:gridCol w="2394466">
                  <a:extLst>
                    <a:ext uri="{9D8B030D-6E8A-4147-A177-3AD203B41FA5}">
                      <a16:colId xmlns:a16="http://schemas.microsoft.com/office/drawing/2014/main" val="1684172344"/>
                    </a:ext>
                  </a:extLst>
                </a:gridCol>
                <a:gridCol w="901474">
                  <a:extLst>
                    <a:ext uri="{9D8B030D-6E8A-4147-A177-3AD203B41FA5}">
                      <a16:colId xmlns:a16="http://schemas.microsoft.com/office/drawing/2014/main" val="2235459629"/>
                    </a:ext>
                  </a:extLst>
                </a:gridCol>
                <a:gridCol w="766608">
                  <a:extLst>
                    <a:ext uri="{9D8B030D-6E8A-4147-A177-3AD203B41FA5}">
                      <a16:colId xmlns:a16="http://schemas.microsoft.com/office/drawing/2014/main" val="2462571282"/>
                    </a:ext>
                  </a:extLst>
                </a:gridCol>
                <a:gridCol w="1043438">
                  <a:extLst>
                    <a:ext uri="{9D8B030D-6E8A-4147-A177-3AD203B41FA5}">
                      <a16:colId xmlns:a16="http://schemas.microsoft.com/office/drawing/2014/main" val="3766687821"/>
                    </a:ext>
                  </a:extLst>
                </a:gridCol>
                <a:gridCol w="1031609">
                  <a:extLst>
                    <a:ext uri="{9D8B030D-6E8A-4147-A177-3AD203B41FA5}">
                      <a16:colId xmlns:a16="http://schemas.microsoft.com/office/drawing/2014/main" val="3441641365"/>
                    </a:ext>
                  </a:extLst>
                </a:gridCol>
                <a:gridCol w="747680">
                  <a:extLst>
                    <a:ext uri="{9D8B030D-6E8A-4147-A177-3AD203B41FA5}">
                      <a16:colId xmlns:a16="http://schemas.microsoft.com/office/drawing/2014/main" val="134388505"/>
                    </a:ext>
                  </a:extLst>
                </a:gridCol>
                <a:gridCol w="804465">
                  <a:extLst>
                    <a:ext uri="{9D8B030D-6E8A-4147-A177-3AD203B41FA5}">
                      <a16:colId xmlns:a16="http://schemas.microsoft.com/office/drawing/2014/main" val="3170788843"/>
                    </a:ext>
                  </a:extLst>
                </a:gridCol>
                <a:gridCol w="766608">
                  <a:extLst>
                    <a:ext uri="{9D8B030D-6E8A-4147-A177-3AD203B41FA5}">
                      <a16:colId xmlns:a16="http://schemas.microsoft.com/office/drawing/2014/main" val="4073130201"/>
                    </a:ext>
                  </a:extLst>
                </a:gridCol>
                <a:gridCol w="813929">
                  <a:extLst>
                    <a:ext uri="{9D8B030D-6E8A-4147-A177-3AD203B41FA5}">
                      <a16:colId xmlns:a16="http://schemas.microsoft.com/office/drawing/2014/main" val="1350706322"/>
                    </a:ext>
                  </a:extLst>
                </a:gridCol>
                <a:gridCol w="823393">
                  <a:extLst>
                    <a:ext uri="{9D8B030D-6E8A-4147-A177-3AD203B41FA5}">
                      <a16:colId xmlns:a16="http://schemas.microsoft.com/office/drawing/2014/main" val="2453967470"/>
                    </a:ext>
                  </a:extLst>
                </a:gridCol>
              </a:tblGrid>
              <a:tr h="372889">
                <a:tc>
                  <a:txBody>
                    <a:bodyPr/>
                    <a:lstStyle/>
                    <a:p>
                      <a:pPr algn="l" fontAlgn="b"/>
                      <a:r>
                        <a:rPr lang="en-US" sz="1000" u="none" strike="noStrike" dirty="0">
                          <a:effectLst/>
                        </a:rPr>
                        <a:t>Fuel bed</a:t>
                      </a:r>
                      <a:endParaRPr lang="en-US" sz="1000" b="1" i="0" u="none" strike="noStrike" dirty="0">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BSF Area (acres)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BSP Area (acres)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BSF Consumption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BSP Consumption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BSF PM25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BSP PM25 (tons)</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Area % Diff</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PM25 % Diff</a:t>
                      </a:r>
                      <a:endParaRPr lang="en-US" sz="1000" b="1" i="0" u="none" strike="noStrike">
                        <a:solidFill>
                          <a:srgbClr val="000000"/>
                        </a:solidFill>
                        <a:effectLst/>
                        <a:latin typeface="Calibri" panose="020F0502020204030204" pitchFamily="34" charset="0"/>
                      </a:endParaRPr>
                    </a:p>
                  </a:txBody>
                  <a:tcPr marL="6755" marR="6755" marT="6755" marB="0" anchor="b"/>
                </a:tc>
                <a:tc>
                  <a:txBody>
                    <a:bodyPr/>
                    <a:lstStyle/>
                    <a:p>
                      <a:pPr algn="l" fontAlgn="b"/>
                      <a:r>
                        <a:rPr lang="en-US" sz="1000" u="none" strike="noStrike">
                          <a:effectLst/>
                        </a:rPr>
                        <a:t>Total Duff Loading (tpa)</a:t>
                      </a:r>
                      <a:endParaRPr lang="en-US" sz="1000" b="1"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1971209304"/>
                  </a:ext>
                </a:extLst>
              </a:tr>
              <a:tr h="201033">
                <a:tc>
                  <a:txBody>
                    <a:bodyPr/>
                    <a:lstStyle/>
                    <a:p>
                      <a:pPr algn="l" fontAlgn="b"/>
                      <a:r>
                        <a:rPr lang="en-US" sz="1000" u="none" strike="noStrike" dirty="0">
                          <a:effectLst/>
                        </a:rPr>
                        <a:t>Bluestem-Indian grass-</a:t>
                      </a:r>
                      <a:r>
                        <a:rPr lang="en-US" sz="1000" u="none" strike="noStrike" dirty="0" err="1">
                          <a:effectLst/>
                        </a:rPr>
                        <a:t>switchgrass</a:t>
                      </a:r>
                      <a:r>
                        <a:rPr lang="en-US" sz="1000" u="none" strike="noStrike" dirty="0">
                          <a:effectLst/>
                        </a:rPr>
                        <a:t> grassland</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651,256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729,184</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32,422,303</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5,385,879</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43,962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45,055</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0</a:t>
                      </a:r>
                      <a:endParaRPr lang="en-US" sz="1000" b="0"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1079003608"/>
                  </a:ext>
                </a:extLst>
              </a:tr>
              <a:tr h="201033">
                <a:tc>
                  <a:txBody>
                    <a:bodyPr/>
                    <a:lstStyle/>
                    <a:p>
                      <a:pPr algn="l" fontAlgn="b"/>
                      <a:r>
                        <a:rPr lang="en-US" sz="1000" u="none" strike="noStrike" dirty="0">
                          <a:effectLst/>
                        </a:rPr>
                        <a:t>Fallow field - growing season</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58,066</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76,506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23,656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204,997</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180</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1,901</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32%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91%</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0</a:t>
                      </a:r>
                      <a:endParaRPr lang="en-US" sz="1000" b="0"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3512143947"/>
                  </a:ext>
                </a:extLst>
              </a:tr>
              <a:tr h="201033">
                <a:tc>
                  <a:txBody>
                    <a:bodyPr/>
                    <a:lstStyle/>
                    <a:p>
                      <a:pPr algn="l" fontAlgn="b"/>
                      <a:r>
                        <a:rPr lang="en-US" sz="1000" u="none" strike="noStrike" dirty="0">
                          <a:effectLst/>
                        </a:rPr>
                        <a:t>Pasture, hay, or alfalfa field - grazed or harvested</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132,400</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158,053</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591,402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810,683</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4,196</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7,175</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19%</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42%</a:t>
                      </a:r>
                      <a:endParaRPr lang="en-US" sz="1000" b="0" i="0" u="none" strike="noStrike">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a:effectLst/>
                        </a:rPr>
                        <a:t>0</a:t>
                      </a:r>
                      <a:endParaRPr lang="en-US" sz="1000" b="0" i="0" u="none" strike="noStrike">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3526626745"/>
                  </a:ext>
                </a:extLst>
              </a:tr>
              <a:tr h="372889">
                <a:tc>
                  <a:txBody>
                    <a:bodyPr/>
                    <a:lstStyle/>
                    <a:p>
                      <a:pPr algn="l" fontAlgn="b"/>
                      <a:r>
                        <a:rPr lang="en-US" sz="1000" u="none" strike="noStrike" dirty="0">
                          <a:effectLst/>
                        </a:rPr>
                        <a:t>Pasture, hay, or alfalfa field - </a:t>
                      </a:r>
                      <a:r>
                        <a:rPr lang="en-US" sz="1000" u="none" strike="noStrike" dirty="0" err="1">
                          <a:effectLst/>
                        </a:rPr>
                        <a:t>ungrazed</a:t>
                      </a:r>
                      <a:r>
                        <a:rPr lang="en-US" sz="1000" u="none" strike="noStrike" dirty="0">
                          <a:effectLst/>
                        </a:rPr>
                        <a:t> or unharvested</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830,228</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1,024,738</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7,057,743</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6,911,973</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38,044</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62,867</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23%</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39%</a:t>
                      </a:r>
                      <a:endParaRPr lang="en-US" sz="1000" b="0" i="0" u="none" strike="noStrike" dirty="0">
                        <a:solidFill>
                          <a:srgbClr val="000000"/>
                        </a:solidFill>
                        <a:effectLst/>
                        <a:latin typeface="Calibri" panose="020F0502020204030204" pitchFamily="34" charset="0"/>
                      </a:endParaRPr>
                    </a:p>
                  </a:txBody>
                  <a:tcPr marL="6755" marR="6755" marT="6755" marB="0" anchor="b"/>
                </a:tc>
                <a:tc>
                  <a:txBody>
                    <a:bodyPr/>
                    <a:lstStyle/>
                    <a:p>
                      <a:pPr algn="r" fontAlgn="b"/>
                      <a:r>
                        <a:rPr lang="en-US" sz="1000" u="none" strike="noStrike" dirty="0">
                          <a:effectLst/>
                        </a:rPr>
                        <a:t>0</a:t>
                      </a:r>
                      <a:endParaRPr lang="en-US" sz="1000" b="0" i="0" u="none" strike="noStrike" dirty="0">
                        <a:solidFill>
                          <a:srgbClr val="000000"/>
                        </a:solidFill>
                        <a:effectLst/>
                        <a:latin typeface="Calibri" panose="020F0502020204030204" pitchFamily="34" charset="0"/>
                      </a:endParaRPr>
                    </a:p>
                  </a:txBody>
                  <a:tcPr marL="6755" marR="6755" marT="6755" marB="0" anchor="b"/>
                </a:tc>
                <a:extLst>
                  <a:ext uri="{0D108BD9-81ED-4DB2-BD59-A6C34878D82A}">
                    <a16:rowId xmlns:a16="http://schemas.microsoft.com/office/drawing/2014/main" val="1932860876"/>
                  </a:ext>
                </a:extLst>
              </a:tr>
            </a:tbl>
          </a:graphicData>
        </a:graphic>
      </p:graphicFrame>
      <p:sp>
        <p:nvSpPr>
          <p:cNvPr id="7" name="TextBox 6"/>
          <p:cNvSpPr txBox="1"/>
          <p:nvPr/>
        </p:nvSpPr>
        <p:spPr>
          <a:xfrm>
            <a:off x="935400" y="1875732"/>
            <a:ext cx="4100831" cy="338554"/>
          </a:xfrm>
          <a:prstGeom prst="rect">
            <a:avLst/>
          </a:prstGeom>
          <a:noFill/>
        </p:spPr>
        <p:txBody>
          <a:bodyPr wrap="square" rtlCol="0">
            <a:spAutoFit/>
          </a:bodyPr>
          <a:lstStyle/>
          <a:p>
            <a:r>
              <a:rPr lang="en-US" sz="1600" dirty="0"/>
              <a:t>Table 2. High duff content fuel beds</a:t>
            </a:r>
          </a:p>
        </p:txBody>
      </p:sp>
      <p:sp>
        <p:nvSpPr>
          <p:cNvPr id="10" name="TextBox 9"/>
          <p:cNvSpPr txBox="1"/>
          <p:nvPr/>
        </p:nvSpPr>
        <p:spPr>
          <a:xfrm>
            <a:off x="935401" y="4057473"/>
            <a:ext cx="4100831" cy="276999"/>
          </a:xfrm>
          <a:prstGeom prst="rect">
            <a:avLst/>
          </a:prstGeom>
          <a:noFill/>
        </p:spPr>
        <p:txBody>
          <a:bodyPr wrap="square" rtlCol="0">
            <a:spAutoFit/>
          </a:bodyPr>
          <a:lstStyle/>
          <a:p>
            <a:r>
              <a:rPr lang="en-US" sz="1200" dirty="0"/>
              <a:t>Table 3. Low duff content fuel beds</a:t>
            </a:r>
          </a:p>
        </p:txBody>
      </p:sp>
    </p:spTree>
    <p:extLst>
      <p:ext uri="{BB962C8B-B14F-4D97-AF65-F5344CB8AC3E}">
        <p14:creationId xmlns:p14="http://schemas.microsoft.com/office/powerpoint/2010/main" val="2476668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140" y="215853"/>
            <a:ext cx="9601200" cy="1142385"/>
          </a:xfrm>
        </p:spPr>
        <p:txBody>
          <a:bodyPr/>
          <a:lstStyle/>
          <a:p>
            <a:r>
              <a:rPr lang="en-US" dirty="0" err="1"/>
              <a:t>BlueSky</a:t>
            </a:r>
            <a:r>
              <a:rPr lang="en-US" dirty="0"/>
              <a:t> Pipeline 2016 National Run</a:t>
            </a:r>
          </a:p>
        </p:txBody>
      </p:sp>
      <p:graphicFrame>
        <p:nvGraphicFramePr>
          <p:cNvPr id="10" name="Table 9"/>
          <p:cNvGraphicFramePr>
            <a:graphicFrameLocks noGrp="1"/>
          </p:cNvGraphicFramePr>
          <p:nvPr>
            <p:extLst>
              <p:ext uri="{D42A27DB-BD31-4B8C-83A1-F6EECF244321}">
                <p14:modId xmlns:p14="http://schemas.microsoft.com/office/powerpoint/2010/main" val="3664043778"/>
              </p:ext>
            </p:extLst>
          </p:nvPr>
        </p:nvGraphicFramePr>
        <p:xfrm>
          <a:off x="541230" y="2077601"/>
          <a:ext cx="11289422" cy="1881916"/>
        </p:xfrm>
        <a:graphic>
          <a:graphicData uri="http://schemas.openxmlformats.org/drawingml/2006/table">
            <a:tbl>
              <a:tblPr>
                <a:tableStyleId>{BC89EF96-8CEA-46FF-86C4-4CE0E7609802}</a:tableStyleId>
              </a:tblPr>
              <a:tblGrid>
                <a:gridCol w="427923">
                  <a:extLst>
                    <a:ext uri="{9D8B030D-6E8A-4147-A177-3AD203B41FA5}">
                      <a16:colId xmlns:a16="http://schemas.microsoft.com/office/drawing/2014/main" val="3003006060"/>
                    </a:ext>
                  </a:extLst>
                </a:gridCol>
                <a:gridCol w="416036">
                  <a:extLst>
                    <a:ext uri="{9D8B030D-6E8A-4147-A177-3AD203B41FA5}">
                      <a16:colId xmlns:a16="http://schemas.microsoft.com/office/drawing/2014/main" val="3521796216"/>
                    </a:ext>
                  </a:extLst>
                </a:gridCol>
                <a:gridCol w="669684">
                  <a:extLst>
                    <a:ext uri="{9D8B030D-6E8A-4147-A177-3AD203B41FA5}">
                      <a16:colId xmlns:a16="http://schemas.microsoft.com/office/drawing/2014/main" val="1138966423"/>
                    </a:ext>
                  </a:extLst>
                </a:gridCol>
                <a:gridCol w="479699">
                  <a:extLst>
                    <a:ext uri="{9D8B030D-6E8A-4147-A177-3AD203B41FA5}">
                      <a16:colId xmlns:a16="http://schemas.microsoft.com/office/drawing/2014/main" val="2636046011"/>
                    </a:ext>
                  </a:extLst>
                </a:gridCol>
                <a:gridCol w="1266595">
                  <a:extLst>
                    <a:ext uri="{9D8B030D-6E8A-4147-A177-3AD203B41FA5}">
                      <a16:colId xmlns:a16="http://schemas.microsoft.com/office/drawing/2014/main" val="388328332"/>
                    </a:ext>
                  </a:extLst>
                </a:gridCol>
                <a:gridCol w="312026">
                  <a:extLst>
                    <a:ext uri="{9D8B030D-6E8A-4147-A177-3AD203B41FA5}">
                      <a16:colId xmlns:a16="http://schemas.microsoft.com/office/drawing/2014/main" val="2701512418"/>
                    </a:ext>
                  </a:extLst>
                </a:gridCol>
                <a:gridCol w="772638">
                  <a:extLst>
                    <a:ext uri="{9D8B030D-6E8A-4147-A177-3AD203B41FA5}">
                      <a16:colId xmlns:a16="http://schemas.microsoft.com/office/drawing/2014/main" val="47580485"/>
                    </a:ext>
                  </a:extLst>
                </a:gridCol>
                <a:gridCol w="1784059">
                  <a:extLst>
                    <a:ext uri="{9D8B030D-6E8A-4147-A177-3AD203B41FA5}">
                      <a16:colId xmlns:a16="http://schemas.microsoft.com/office/drawing/2014/main" val="1889286866"/>
                    </a:ext>
                  </a:extLst>
                </a:gridCol>
                <a:gridCol w="1273678">
                  <a:extLst>
                    <a:ext uri="{9D8B030D-6E8A-4147-A177-3AD203B41FA5}">
                      <a16:colId xmlns:a16="http://schemas.microsoft.com/office/drawing/2014/main" val="879992997"/>
                    </a:ext>
                  </a:extLst>
                </a:gridCol>
                <a:gridCol w="1307664">
                  <a:extLst>
                    <a:ext uri="{9D8B030D-6E8A-4147-A177-3AD203B41FA5}">
                      <a16:colId xmlns:a16="http://schemas.microsoft.com/office/drawing/2014/main" val="871810633"/>
                    </a:ext>
                  </a:extLst>
                </a:gridCol>
                <a:gridCol w="511129">
                  <a:extLst>
                    <a:ext uri="{9D8B030D-6E8A-4147-A177-3AD203B41FA5}">
                      <a16:colId xmlns:a16="http://schemas.microsoft.com/office/drawing/2014/main" val="2571553175"/>
                    </a:ext>
                  </a:extLst>
                </a:gridCol>
                <a:gridCol w="570563">
                  <a:extLst>
                    <a:ext uri="{9D8B030D-6E8A-4147-A177-3AD203B41FA5}">
                      <a16:colId xmlns:a16="http://schemas.microsoft.com/office/drawing/2014/main" val="2645314924"/>
                    </a:ext>
                  </a:extLst>
                </a:gridCol>
                <a:gridCol w="748864">
                  <a:extLst>
                    <a:ext uri="{9D8B030D-6E8A-4147-A177-3AD203B41FA5}">
                      <a16:colId xmlns:a16="http://schemas.microsoft.com/office/drawing/2014/main" val="2166700781"/>
                    </a:ext>
                  </a:extLst>
                </a:gridCol>
                <a:gridCol w="748864">
                  <a:extLst>
                    <a:ext uri="{9D8B030D-6E8A-4147-A177-3AD203B41FA5}">
                      <a16:colId xmlns:a16="http://schemas.microsoft.com/office/drawing/2014/main" val="2007063901"/>
                    </a:ext>
                  </a:extLst>
                </a:gridCol>
              </a:tblGrid>
              <a:tr h="428082">
                <a:tc>
                  <a:txBody>
                    <a:bodyPr/>
                    <a:lstStyle/>
                    <a:p>
                      <a:pPr algn="l" fontAlgn="b"/>
                      <a:r>
                        <a:rPr lang="en-US" sz="1000" b="1" u="none" strike="noStrike" dirty="0">
                          <a:effectLst/>
                        </a:rPr>
                        <a:t>Month</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State</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Date</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FIPS</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Fire Name</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Fire Type</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FCCS Number</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Vegetation</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Total Consumption BSF (tons)</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Total Consumption BSP (tons)</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Area BSF (acres)</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Area BSP (acres)</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PM25 BSF (tons)</a:t>
                      </a:r>
                      <a:endParaRPr lang="en-US" sz="1000" b="1"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b="1" u="none" strike="noStrike" dirty="0">
                          <a:effectLst/>
                        </a:rPr>
                        <a:t>PM25 BSP (tons)</a:t>
                      </a:r>
                      <a:endParaRPr lang="en-US" sz="1000" b="1"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2946494538"/>
                  </a:ext>
                </a:extLst>
              </a:tr>
              <a:tr h="155022">
                <a:tc>
                  <a:txBody>
                    <a:bodyPr/>
                    <a:lstStyle/>
                    <a:p>
                      <a:pPr algn="r" fontAlgn="b"/>
                      <a:r>
                        <a:rPr lang="en-US" sz="1000" u="none" strike="noStrike" dirty="0">
                          <a:effectLst/>
                        </a:rPr>
                        <a:t>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CA</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20160726</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06053</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Soberanes Fire</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WF</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47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Redwood-tanoak forest</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321617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146189</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2607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2596</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4,614.37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2,080.01</a:t>
                      </a:r>
                      <a:endParaRPr lang="en-US" sz="1000" b="0"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1299667590"/>
                  </a:ext>
                </a:extLst>
              </a:tr>
              <a:tr h="155022">
                <a:tc>
                  <a:txBody>
                    <a:bodyPr/>
                    <a:lstStyle/>
                    <a:p>
                      <a:pPr algn="r" fontAlgn="b"/>
                      <a:r>
                        <a:rPr lang="en-US" sz="1000" u="none" strike="noStrike" dirty="0">
                          <a:effectLst/>
                        </a:rPr>
                        <a:t>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CA</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20160725</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06053</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err="1">
                          <a:effectLst/>
                        </a:rPr>
                        <a:t>Soberanes</a:t>
                      </a:r>
                      <a:r>
                        <a:rPr lang="en-US" sz="1000" u="none" strike="noStrike" dirty="0">
                          <a:effectLst/>
                        </a:rPr>
                        <a:t> Fire</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WF</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47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Redwood-tanoak forest</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18378</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98624</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149</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2300</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263.68</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1,404.72</a:t>
                      </a:r>
                      <a:endParaRPr lang="en-US" sz="1000" b="0"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4228425933"/>
                  </a:ext>
                </a:extLst>
              </a:tr>
              <a:tr h="287972">
                <a:tc>
                  <a:txBody>
                    <a:bodyPr/>
                    <a:lstStyle/>
                    <a:p>
                      <a:pPr algn="r" fontAlgn="b"/>
                      <a:r>
                        <a:rPr lang="en-US" sz="1000" u="none" strike="noStrike" dirty="0">
                          <a:effectLst/>
                        </a:rPr>
                        <a:t>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CA</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20160728</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06053</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Soberanes Fire</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WF</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36</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California live oak-blue oak woodland</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203333</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34147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5214</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5193</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412.10</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353.28</a:t>
                      </a:r>
                      <a:endParaRPr lang="en-US" sz="1000" b="0"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2026155789"/>
                  </a:ext>
                </a:extLst>
              </a:tr>
              <a:tr h="155022">
                <a:tc>
                  <a:txBody>
                    <a:bodyPr/>
                    <a:lstStyle/>
                    <a:p>
                      <a:pPr algn="r" fontAlgn="b"/>
                      <a:r>
                        <a:rPr lang="en-US" sz="1000" u="none" strike="noStrike" dirty="0">
                          <a:effectLst/>
                        </a:rPr>
                        <a:t>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CA</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20160727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06053</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Soberanes Fire</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WF</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47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Redwood-tanoak forest</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110269</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24667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447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445</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791.04</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355.53</a:t>
                      </a:r>
                      <a:endParaRPr lang="en-US" sz="1000" b="0"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2853894963"/>
                  </a:ext>
                </a:extLst>
              </a:tr>
              <a:tr h="287972">
                <a:tc>
                  <a:txBody>
                    <a:bodyPr/>
                    <a:lstStyle/>
                    <a:p>
                      <a:pPr algn="r" fontAlgn="b"/>
                      <a:r>
                        <a:rPr lang="en-US" sz="1000" u="none" strike="noStrike" dirty="0">
                          <a:effectLst/>
                        </a:rPr>
                        <a:t>7</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CA</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20160731</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06053</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err="1">
                          <a:effectLst/>
                        </a:rPr>
                        <a:t>Soberanes</a:t>
                      </a:r>
                      <a:r>
                        <a:rPr lang="en-US" sz="1000" u="none" strike="noStrike" dirty="0">
                          <a:effectLst/>
                        </a:rPr>
                        <a:t> Fire</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WF</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36</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California live oak-blue oak woodland</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19171</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20316</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819</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1113</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64.76</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269.85</a:t>
                      </a:r>
                      <a:endParaRPr lang="en-US" sz="1000" b="0"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238420708"/>
                  </a:ext>
                </a:extLst>
              </a:tr>
              <a:tr h="287972">
                <a:tc>
                  <a:txBody>
                    <a:bodyPr/>
                    <a:lstStyle/>
                    <a:p>
                      <a:pPr algn="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CA</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20160729</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06053</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Soberanes Fire</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WF</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a:effectLst/>
                        </a:rPr>
                        <a:t>36</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l" fontAlgn="b"/>
                      <a:r>
                        <a:rPr lang="en-US" sz="1000" u="none" strike="noStrike" dirty="0">
                          <a:effectLst/>
                        </a:rPr>
                        <a:t>California live oak-blue oak woodland</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31952</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17771</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a:effectLst/>
                        </a:rPr>
                        <a:t>819</a:t>
                      </a:r>
                      <a:endParaRPr lang="en-US" sz="1000" b="0" i="0" u="none" strike="noStrike">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2300</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64.76</a:t>
                      </a:r>
                      <a:endParaRPr lang="en-US" sz="1000" b="0" i="0" u="none" strike="noStrike" dirty="0">
                        <a:solidFill>
                          <a:srgbClr val="000000"/>
                        </a:solidFill>
                        <a:effectLst/>
                        <a:latin typeface="Calibri" panose="020F0502020204030204" pitchFamily="34" charset="0"/>
                      </a:endParaRPr>
                    </a:p>
                  </a:txBody>
                  <a:tcPr marL="7588" marR="7588" marT="7588" marB="0" anchor="b"/>
                </a:tc>
                <a:tc>
                  <a:txBody>
                    <a:bodyPr/>
                    <a:lstStyle/>
                    <a:p>
                      <a:pPr algn="r" fontAlgn="b"/>
                      <a:r>
                        <a:rPr lang="en-US" sz="1000" u="none" strike="noStrike" dirty="0">
                          <a:effectLst/>
                        </a:rPr>
                        <a:t>208.29</a:t>
                      </a:r>
                      <a:endParaRPr lang="en-US" sz="1000" b="0" i="0" u="none" strike="noStrike" dirty="0">
                        <a:solidFill>
                          <a:srgbClr val="000000"/>
                        </a:solidFill>
                        <a:effectLst/>
                        <a:latin typeface="Calibri" panose="020F0502020204030204" pitchFamily="34" charset="0"/>
                      </a:endParaRPr>
                    </a:p>
                  </a:txBody>
                  <a:tcPr marL="7588" marR="7588" marT="7588" marB="0" anchor="b"/>
                </a:tc>
                <a:extLst>
                  <a:ext uri="{0D108BD9-81ED-4DB2-BD59-A6C34878D82A}">
                    <a16:rowId xmlns:a16="http://schemas.microsoft.com/office/drawing/2014/main" val="1244378103"/>
                  </a:ext>
                </a:extLst>
              </a:tr>
            </a:tbl>
          </a:graphicData>
        </a:graphic>
      </p:graphicFrame>
      <p:sp>
        <p:nvSpPr>
          <p:cNvPr id="13" name="TextBox 12"/>
          <p:cNvSpPr txBox="1"/>
          <p:nvPr/>
        </p:nvSpPr>
        <p:spPr>
          <a:xfrm>
            <a:off x="414289" y="1706675"/>
            <a:ext cx="6353711" cy="338554"/>
          </a:xfrm>
          <a:prstGeom prst="rect">
            <a:avLst/>
          </a:prstGeom>
          <a:noFill/>
        </p:spPr>
        <p:txBody>
          <a:bodyPr wrap="square" rtlCol="0">
            <a:spAutoFit/>
          </a:bodyPr>
          <a:lstStyle/>
          <a:p>
            <a:r>
              <a:rPr lang="en-US" sz="1600" dirty="0"/>
              <a:t>Table 4. </a:t>
            </a:r>
            <a:r>
              <a:rPr lang="en-US" sz="1600" dirty="0" err="1"/>
              <a:t>Soberanes</a:t>
            </a:r>
            <a:r>
              <a:rPr lang="en-US" sz="1600" dirty="0"/>
              <a:t> </a:t>
            </a:r>
            <a:r>
              <a:rPr lang="en-US" sz="1600" dirty="0" err="1"/>
              <a:t>fuelbed</a:t>
            </a:r>
            <a:r>
              <a:rPr lang="en-US" sz="1600" dirty="0"/>
              <a:t> and consumption comparison</a:t>
            </a:r>
          </a:p>
        </p:txBody>
      </p:sp>
      <p:sp>
        <p:nvSpPr>
          <p:cNvPr id="9" name="Content Placeholder 2"/>
          <p:cNvSpPr>
            <a:spLocks noGrp="1"/>
          </p:cNvSpPr>
          <p:nvPr>
            <p:ph idx="1"/>
          </p:nvPr>
        </p:nvSpPr>
        <p:spPr>
          <a:xfrm>
            <a:off x="862837" y="4116595"/>
            <a:ext cx="10349806" cy="1834500"/>
          </a:xfrm>
        </p:spPr>
        <p:txBody>
          <a:bodyPr>
            <a:normAutofit fontScale="92500" lnSpcReduction="20000"/>
          </a:bodyPr>
          <a:lstStyle/>
          <a:p>
            <a:r>
              <a:rPr lang="en-US" dirty="0"/>
              <a:t>CMAQ model runs using 2016 beta BSF emissions showed exceptionally large PM concentrations around </a:t>
            </a:r>
            <a:r>
              <a:rPr lang="en-US" dirty="0" err="1"/>
              <a:t>Soberanes</a:t>
            </a:r>
            <a:r>
              <a:rPr lang="en-US" dirty="0"/>
              <a:t> fire around Monterey, CA</a:t>
            </a:r>
          </a:p>
          <a:p>
            <a:r>
              <a:rPr lang="en-US" dirty="0"/>
              <a:t>PM particularly high from Redwood-tanoak fuel bed (3</a:t>
            </a:r>
            <a:r>
              <a:rPr lang="en-US" baseline="30000" dirty="0"/>
              <a:t>rd</a:t>
            </a:r>
            <a:r>
              <a:rPr lang="en-US" dirty="0"/>
              <a:t> highest duff fuel bed)</a:t>
            </a:r>
          </a:p>
          <a:p>
            <a:r>
              <a:rPr lang="en-US" dirty="0"/>
              <a:t>BSP fuel bed resampling adds more identified land cover to single fires</a:t>
            </a:r>
          </a:p>
          <a:p>
            <a:r>
              <a:rPr lang="en-US" dirty="0"/>
              <a:t>Where acres burned is the same, fuel consumption cut in half in BSP</a:t>
            </a:r>
          </a:p>
          <a:p>
            <a:endParaRPr lang="en-US" dirty="0"/>
          </a:p>
        </p:txBody>
      </p:sp>
    </p:spTree>
    <p:extLst>
      <p:ext uri="{BB962C8B-B14F-4D97-AF65-F5344CB8AC3E}">
        <p14:creationId xmlns:p14="http://schemas.microsoft.com/office/powerpoint/2010/main" val="3250338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Bluesky</a:t>
            </a:r>
            <a:r>
              <a:rPr lang="en-US" dirty="0"/>
              <a:t> Pipeline 2016 </a:t>
            </a:r>
            <a:br>
              <a:rPr lang="en-US" dirty="0"/>
            </a:br>
            <a:r>
              <a:rPr lang="en-US" dirty="0"/>
              <a:t>California PM2.5</a:t>
            </a:r>
          </a:p>
        </p:txBody>
      </p:sp>
      <p:sp>
        <p:nvSpPr>
          <p:cNvPr id="6" name="TextBox 5"/>
          <p:cNvSpPr txBox="1"/>
          <p:nvPr/>
        </p:nvSpPr>
        <p:spPr>
          <a:xfrm>
            <a:off x="6096000" y="463573"/>
            <a:ext cx="4100831" cy="276999"/>
          </a:xfrm>
          <a:prstGeom prst="rect">
            <a:avLst/>
          </a:prstGeom>
          <a:noFill/>
        </p:spPr>
        <p:txBody>
          <a:bodyPr wrap="square" rtlCol="0">
            <a:spAutoFit/>
          </a:bodyPr>
          <a:lstStyle/>
          <a:p>
            <a:r>
              <a:rPr lang="en-US" sz="1200" dirty="0"/>
              <a:t>Figure 3. 2016 total PM25 BSP minus BSF difference</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700291"/>
            <a:ext cx="4747523" cy="5366479"/>
          </a:xfrm>
          <a:prstGeom prst="rect">
            <a:avLst/>
          </a:prstGeom>
        </p:spPr>
      </p:pic>
      <p:pic>
        <p:nvPicPr>
          <p:cNvPr id="4" name="Picture 3"/>
          <p:cNvPicPr>
            <a:picLocks noChangeAspect="1"/>
          </p:cNvPicPr>
          <p:nvPr/>
        </p:nvPicPr>
        <p:blipFill>
          <a:blip r:embed="rId4"/>
          <a:stretch>
            <a:fillRect/>
          </a:stretch>
        </p:blipFill>
        <p:spPr>
          <a:xfrm>
            <a:off x="2034993" y="3227881"/>
            <a:ext cx="2462057" cy="2164446"/>
          </a:xfrm>
          <a:prstGeom prst="rect">
            <a:avLst/>
          </a:prstGeom>
        </p:spPr>
      </p:pic>
      <p:cxnSp>
        <p:nvCxnSpPr>
          <p:cNvPr id="8" name="Straight Arrow Connector 7"/>
          <p:cNvCxnSpPr/>
          <p:nvPr/>
        </p:nvCxnSpPr>
        <p:spPr>
          <a:xfrm flipH="1">
            <a:off x="4646951" y="3612630"/>
            <a:ext cx="2188564" cy="464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6835515" y="3383530"/>
            <a:ext cx="359764" cy="34902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8011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156215"/>
            <a:ext cx="9601200" cy="1142385"/>
          </a:xfrm>
        </p:spPr>
        <p:txBody>
          <a:bodyPr/>
          <a:lstStyle/>
          <a:p>
            <a:r>
              <a:rPr lang="en-US" dirty="0"/>
              <a:t>Impressions and Next Steps</a:t>
            </a:r>
          </a:p>
        </p:txBody>
      </p:sp>
      <p:sp>
        <p:nvSpPr>
          <p:cNvPr id="3" name="Content Placeholder 2"/>
          <p:cNvSpPr>
            <a:spLocks noGrp="1"/>
          </p:cNvSpPr>
          <p:nvPr>
            <p:ph idx="1"/>
          </p:nvPr>
        </p:nvSpPr>
        <p:spPr>
          <a:xfrm>
            <a:off x="652974" y="1646238"/>
            <a:ext cx="5880489" cy="3913162"/>
          </a:xfrm>
        </p:spPr>
        <p:txBody>
          <a:bodyPr>
            <a:noAutofit/>
          </a:bodyPr>
          <a:lstStyle/>
          <a:p>
            <a:pPr marL="0" indent="0">
              <a:buNone/>
            </a:pPr>
            <a:r>
              <a:rPr lang="en-US" sz="2400" b="1" dirty="0" err="1"/>
              <a:t>BlueSky</a:t>
            </a:r>
            <a:r>
              <a:rPr lang="en-US" sz="2400" b="1" dirty="0"/>
              <a:t> Pipeline</a:t>
            </a:r>
            <a:endParaRPr lang="en-US" sz="2400" dirty="0"/>
          </a:p>
          <a:p>
            <a:r>
              <a:rPr lang="en-US" sz="2400" dirty="0"/>
              <a:t>Mature, well-supported open source product that could readily be applied for emissions modeling</a:t>
            </a:r>
          </a:p>
          <a:p>
            <a:r>
              <a:rPr lang="en-US" sz="2400" dirty="0"/>
              <a:t>Nagging question: Results are different for certain fuel beds – which method is more accurate?</a:t>
            </a:r>
          </a:p>
          <a:p>
            <a:r>
              <a:rPr lang="en-US" sz="2400" dirty="0"/>
              <a:t>CMAQ sensitivity using BSP emissions</a:t>
            </a:r>
          </a:p>
          <a:p>
            <a:r>
              <a:rPr lang="en-US" sz="2400" dirty="0"/>
              <a:t>Comparison against alternative emissions datasets</a:t>
            </a:r>
          </a:p>
        </p:txBody>
      </p:sp>
      <p:sp>
        <p:nvSpPr>
          <p:cNvPr id="5" name="Content Placeholder 2"/>
          <p:cNvSpPr txBox="1">
            <a:spLocks/>
          </p:cNvSpPr>
          <p:nvPr/>
        </p:nvSpPr>
        <p:spPr>
          <a:xfrm>
            <a:off x="6773305" y="2091398"/>
            <a:ext cx="5035062" cy="39131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marL="0" indent="0">
              <a:buFont typeface="Arial" pitchFamily="34" charset="0"/>
              <a:buNone/>
            </a:pPr>
            <a:r>
              <a:rPr lang="en-US" sz="2400" b="1" dirty="0"/>
              <a:t>R-SmartFire3</a:t>
            </a:r>
            <a:endParaRPr lang="en-US" sz="2400" dirty="0"/>
          </a:p>
          <a:p>
            <a:r>
              <a:rPr lang="en-US" sz="2400" dirty="0"/>
              <a:t>Very “beta”, but provides a good foundation for future development</a:t>
            </a:r>
          </a:p>
          <a:p>
            <a:r>
              <a:rPr lang="en-US" sz="2400" dirty="0"/>
              <a:t>May be useful for quick runs (non-NEI years, smaller projects) or for screening</a:t>
            </a:r>
          </a:p>
          <a:p>
            <a:r>
              <a:rPr lang="en-US" sz="2400" dirty="0"/>
              <a:t>Potential improved integration with new remotely sensed data</a:t>
            </a:r>
          </a:p>
        </p:txBody>
      </p:sp>
      <p:sp>
        <p:nvSpPr>
          <p:cNvPr id="4" name="TextBox 3">
            <a:extLst>
              <a:ext uri="{FF2B5EF4-FFF2-40B4-BE49-F238E27FC236}">
                <a16:creationId xmlns:a16="http://schemas.microsoft.com/office/drawing/2014/main" id="{621A6D00-5B10-48F2-A940-F7EA978B3DD6}"/>
              </a:ext>
            </a:extLst>
          </p:cNvPr>
          <p:cNvSpPr txBox="1"/>
          <p:nvPr/>
        </p:nvSpPr>
        <p:spPr>
          <a:xfrm>
            <a:off x="815668" y="6184870"/>
            <a:ext cx="11915273" cy="338554"/>
          </a:xfrm>
          <a:prstGeom prst="rect">
            <a:avLst/>
          </a:prstGeom>
          <a:noFill/>
        </p:spPr>
        <p:txBody>
          <a:bodyPr wrap="square" rtlCol="0">
            <a:spAutoFit/>
          </a:bodyPr>
          <a:lstStyle/>
          <a:p>
            <a:r>
              <a:rPr lang="en-US" sz="1600" dirty="0"/>
              <a:t>This presentation has been reviewed and approved in accordance with U.S. Environmental Protection Agency policy</a:t>
            </a:r>
          </a:p>
        </p:txBody>
      </p:sp>
    </p:spTree>
    <p:extLst>
      <p:ext uri="{BB962C8B-B14F-4D97-AF65-F5344CB8AC3E}">
        <p14:creationId xmlns:p14="http://schemas.microsoft.com/office/powerpoint/2010/main" val="1678820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1145087" y="1793311"/>
            <a:ext cx="9601200" cy="3809999"/>
          </a:xfrm>
        </p:spPr>
        <p:txBody>
          <a:bodyPr>
            <a:noAutofit/>
          </a:bodyPr>
          <a:lstStyle/>
          <a:p>
            <a:r>
              <a:rPr lang="en-US" sz="2400" dirty="0"/>
              <a:t>SmartFire3</a:t>
            </a:r>
          </a:p>
          <a:p>
            <a:pPr lvl="1"/>
            <a:r>
              <a:rPr lang="en-US" sz="2400" dirty="0"/>
              <a:t>Technical description</a:t>
            </a:r>
          </a:p>
          <a:p>
            <a:pPr lvl="1"/>
            <a:r>
              <a:rPr lang="en-US" sz="2400" dirty="0"/>
              <a:t>Comparison to </a:t>
            </a:r>
            <a:r>
              <a:rPr lang="en-US" sz="2400" dirty="0" err="1"/>
              <a:t>SmartFire</a:t>
            </a:r>
            <a:r>
              <a:rPr lang="en-US" sz="2400" dirty="0"/>
              <a:t> 2</a:t>
            </a:r>
          </a:p>
          <a:p>
            <a:pPr lvl="1"/>
            <a:r>
              <a:rPr lang="en-US" sz="2400" dirty="0"/>
              <a:t>Test case results</a:t>
            </a:r>
          </a:p>
          <a:p>
            <a:r>
              <a:rPr lang="en-US" sz="2400" dirty="0" err="1"/>
              <a:t>BlueSky</a:t>
            </a:r>
            <a:r>
              <a:rPr lang="en-US" sz="2400" dirty="0"/>
              <a:t> Pipeline</a:t>
            </a:r>
          </a:p>
          <a:p>
            <a:pPr lvl="1"/>
            <a:r>
              <a:rPr lang="en-US" sz="2400" dirty="0"/>
              <a:t>Technical description</a:t>
            </a:r>
          </a:p>
          <a:p>
            <a:pPr lvl="1"/>
            <a:r>
              <a:rPr lang="en-US" sz="2400" dirty="0"/>
              <a:t>Comparison to </a:t>
            </a:r>
            <a:r>
              <a:rPr lang="en-US" sz="2400" dirty="0" err="1"/>
              <a:t>BlueSky</a:t>
            </a:r>
            <a:r>
              <a:rPr lang="en-US" sz="2400" dirty="0"/>
              <a:t> Framework</a:t>
            </a:r>
          </a:p>
          <a:p>
            <a:pPr lvl="1"/>
            <a:r>
              <a:rPr lang="en-US" sz="2400" dirty="0"/>
              <a:t>Test case results</a:t>
            </a:r>
          </a:p>
          <a:p>
            <a:pPr marL="274320" lvl="1" indent="0">
              <a:buNone/>
            </a:pPr>
            <a:endParaRPr lang="en-US" sz="2400"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250" y="77394"/>
            <a:ext cx="11493500" cy="784890"/>
          </a:xfrm>
        </p:spPr>
        <p:txBody>
          <a:bodyPr/>
          <a:lstStyle/>
          <a:p>
            <a:r>
              <a:rPr lang="en-US" dirty="0"/>
              <a:t>Existing NEI Wildland Fire Emissions Estimation Method</a:t>
            </a:r>
          </a:p>
        </p:txBody>
      </p:sp>
      <p:sp>
        <p:nvSpPr>
          <p:cNvPr id="4" name="AutoShape 2"/>
          <p:cNvSpPr>
            <a:spLocks noChangeArrowheads="1"/>
          </p:cNvSpPr>
          <p:nvPr/>
        </p:nvSpPr>
        <p:spPr bwMode="auto">
          <a:xfrm>
            <a:off x="3169480" y="1971945"/>
            <a:ext cx="7116763" cy="3816350"/>
          </a:xfrm>
          <a:prstGeom prst="flowChartProcess">
            <a:avLst/>
          </a:prstGeom>
          <a:noFill/>
          <a:ln w="25400" algn="ctr">
            <a:solidFill>
              <a:srgbClr val="0070C0"/>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AutoShape 3"/>
          <p:cNvSpPr>
            <a:spLocks noChangeArrowheads="1"/>
          </p:cNvSpPr>
          <p:nvPr/>
        </p:nvSpPr>
        <p:spPr bwMode="auto">
          <a:xfrm>
            <a:off x="1689930" y="1971945"/>
            <a:ext cx="1439863" cy="3816350"/>
          </a:xfrm>
          <a:prstGeom prst="flowChartProcess">
            <a:avLst/>
          </a:prstGeom>
          <a:noFill/>
          <a:ln w="25400" algn="ctr">
            <a:solidFill>
              <a:srgbClr val="FF0000"/>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a:p>
        </p:txBody>
      </p:sp>
      <p:grpSp>
        <p:nvGrpSpPr>
          <p:cNvPr id="6" name="Group 4"/>
          <p:cNvGrpSpPr>
            <a:grpSpLocks/>
          </p:cNvGrpSpPr>
          <p:nvPr/>
        </p:nvGrpSpPr>
        <p:grpSpPr bwMode="auto">
          <a:xfrm>
            <a:off x="1826455" y="2278332"/>
            <a:ext cx="1120775" cy="2482850"/>
            <a:chOff x="105770966" y="107072081"/>
            <a:chExt cx="1120462" cy="2482963"/>
          </a:xfrm>
        </p:grpSpPr>
        <p:sp>
          <p:nvSpPr>
            <p:cNvPr id="7" name="Rectangle 5"/>
            <p:cNvSpPr>
              <a:spLocks noChangeArrowheads="1"/>
            </p:cNvSpPr>
            <p:nvPr/>
          </p:nvSpPr>
          <p:spPr bwMode="auto">
            <a:xfrm>
              <a:off x="105770966" y="107072081"/>
              <a:ext cx="1120462" cy="502276"/>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Location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8" name="Group 6"/>
            <p:cNvGrpSpPr>
              <a:grpSpLocks/>
            </p:cNvGrpSpPr>
            <p:nvPr/>
          </p:nvGrpSpPr>
          <p:grpSpPr bwMode="auto">
            <a:xfrm>
              <a:off x="105770966" y="107705527"/>
              <a:ext cx="1120462" cy="1849517"/>
              <a:chOff x="105770966" y="108113031"/>
              <a:chExt cx="1120462" cy="1849517"/>
            </a:xfrm>
          </p:grpSpPr>
          <p:sp>
            <p:nvSpPr>
              <p:cNvPr id="9" name="Rectangle 7"/>
              <p:cNvSpPr>
                <a:spLocks noChangeArrowheads="1"/>
              </p:cNvSpPr>
              <p:nvPr/>
            </p:nvSpPr>
            <p:spPr bwMode="auto">
              <a:xfrm>
                <a:off x="105770966" y="108113031"/>
                <a:ext cx="1120462" cy="502276"/>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Dates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8"/>
              <p:cNvSpPr>
                <a:spLocks noChangeArrowheads="1"/>
              </p:cNvSpPr>
              <p:nvPr/>
            </p:nvSpPr>
            <p:spPr bwMode="auto">
              <a:xfrm>
                <a:off x="105770966" y="108795121"/>
                <a:ext cx="1120462" cy="502276"/>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Type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Rectangle 9"/>
              <p:cNvSpPr>
                <a:spLocks noChangeArrowheads="1"/>
              </p:cNvSpPr>
              <p:nvPr/>
            </p:nvSpPr>
            <p:spPr bwMode="auto">
              <a:xfrm>
                <a:off x="105770966" y="109460272"/>
                <a:ext cx="1120462" cy="502276"/>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Size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sp>
        <p:nvSpPr>
          <p:cNvPr id="12" name="Rectangle 10"/>
          <p:cNvSpPr>
            <a:spLocks noChangeArrowheads="1"/>
          </p:cNvSpPr>
          <p:nvPr/>
        </p:nvSpPr>
        <p:spPr bwMode="auto">
          <a:xfrm>
            <a:off x="3629855" y="2278332"/>
            <a:ext cx="1120775" cy="812800"/>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Fuels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(FCCS v3; LF v1.4)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Rectangle 11"/>
          <p:cNvSpPr>
            <a:spLocks noChangeArrowheads="1"/>
          </p:cNvSpPr>
          <p:nvPr/>
        </p:nvSpPr>
        <p:spPr bwMode="auto">
          <a:xfrm>
            <a:off x="5071305" y="2486295"/>
            <a:ext cx="1687513" cy="708025"/>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Consumption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(Consume v4)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Rectangle 12"/>
          <p:cNvSpPr>
            <a:spLocks noChangeArrowheads="1"/>
          </p:cNvSpPr>
          <p:nvPr/>
        </p:nvSpPr>
        <p:spPr bwMode="auto">
          <a:xfrm>
            <a:off x="7106480" y="2486295"/>
            <a:ext cx="1120775" cy="914400"/>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Emission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Factors</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(FEPS v2)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Rectangle 13"/>
          <p:cNvSpPr>
            <a:spLocks noChangeArrowheads="1"/>
          </p:cNvSpPr>
          <p:nvPr/>
        </p:nvSpPr>
        <p:spPr bwMode="auto">
          <a:xfrm>
            <a:off x="8754305" y="3245120"/>
            <a:ext cx="1119188" cy="501650"/>
          </a:xfrm>
          <a:prstGeom prst="rect">
            <a:avLst/>
          </a:prstGeom>
          <a:solidFill>
            <a:srgbClr val="C0C0C0"/>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a:ln>
                  <a:noFill/>
                </a:ln>
                <a:solidFill>
                  <a:srgbClr val="000000"/>
                </a:solidFill>
                <a:effectLst/>
                <a:latin typeface="Arial" panose="020B0604020202020204" pitchFamily="34" charset="0"/>
              </a:rPr>
              <a:t>Emissions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cxnSp>
        <p:nvCxnSpPr>
          <p:cNvPr id="1038" name="AutoShape 14"/>
          <p:cNvCxnSpPr>
            <a:cxnSpLocks noChangeShapeType="1"/>
          </p:cNvCxnSpPr>
          <p:nvPr/>
        </p:nvCxnSpPr>
        <p:spPr bwMode="auto">
          <a:xfrm>
            <a:off x="2947230" y="2529157"/>
            <a:ext cx="682625" cy="155575"/>
          </a:xfrm>
          <a:prstGeom prst="bentConnector3">
            <a:avLst>
              <a:gd name="adj1" fmla="val 50000"/>
            </a:avLst>
          </a:prstGeom>
          <a:noFill/>
          <a:ln w="254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39" name="AutoShape 15"/>
          <p:cNvCxnSpPr>
            <a:cxnSpLocks noChangeShapeType="1"/>
          </p:cNvCxnSpPr>
          <p:nvPr/>
        </p:nvCxnSpPr>
        <p:spPr bwMode="auto">
          <a:xfrm rot="5400000" flipV="1">
            <a:off x="4046574" y="618601"/>
            <a:ext cx="207963" cy="3527425"/>
          </a:xfrm>
          <a:prstGeom prst="bentConnector3">
            <a:avLst>
              <a:gd name="adj1" fmla="val -110079"/>
            </a:avLst>
          </a:prstGeom>
          <a:noFill/>
          <a:ln w="254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0" name="AutoShape 16"/>
          <p:cNvCxnSpPr>
            <a:cxnSpLocks noChangeShapeType="1"/>
          </p:cNvCxnSpPr>
          <p:nvPr/>
        </p:nvCxnSpPr>
        <p:spPr bwMode="auto">
          <a:xfrm rot="5400000" flipV="1">
            <a:off x="6728655" y="1959245"/>
            <a:ext cx="0" cy="0"/>
          </a:xfrm>
          <a:prstGeom prst="bentConnector3">
            <a:avLst>
              <a:gd name="adj1" fmla="val -5"/>
            </a:avLst>
          </a:prstGeom>
          <a:noFill/>
          <a:ln w="254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1" name="AutoShape 17"/>
          <p:cNvCxnSpPr>
            <a:cxnSpLocks noChangeShapeType="1"/>
          </p:cNvCxnSpPr>
          <p:nvPr/>
        </p:nvCxnSpPr>
        <p:spPr bwMode="auto">
          <a:xfrm>
            <a:off x="4750630" y="2684732"/>
            <a:ext cx="320675" cy="155575"/>
          </a:xfrm>
          <a:prstGeom prst="bentConnector3">
            <a:avLst>
              <a:gd name="adj1" fmla="val 50000"/>
            </a:avLst>
          </a:prstGeom>
          <a:noFill/>
          <a:ln w="254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2" name="AutoShape 18"/>
          <p:cNvCxnSpPr>
            <a:cxnSpLocks noChangeShapeType="1"/>
          </p:cNvCxnSpPr>
          <p:nvPr/>
        </p:nvCxnSpPr>
        <p:spPr bwMode="auto">
          <a:xfrm>
            <a:off x="6758818" y="2840307"/>
            <a:ext cx="347662" cy="103188"/>
          </a:xfrm>
          <a:prstGeom prst="bentConnector3">
            <a:avLst>
              <a:gd name="adj1" fmla="val 50000"/>
            </a:avLst>
          </a:prstGeom>
          <a:noFill/>
          <a:ln w="254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3" name="AutoShape 19"/>
          <p:cNvCxnSpPr>
            <a:cxnSpLocks noChangeShapeType="1"/>
          </p:cNvCxnSpPr>
          <p:nvPr/>
        </p:nvCxnSpPr>
        <p:spPr bwMode="auto">
          <a:xfrm flipV="1">
            <a:off x="2947230" y="3400695"/>
            <a:ext cx="4719638" cy="444500"/>
          </a:xfrm>
          <a:prstGeom prst="bentConnector2">
            <a:avLst/>
          </a:prstGeom>
          <a:noFill/>
          <a:ln w="25400">
            <a:solidFill>
              <a:srgbClr val="000000"/>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4" name="AutoShape 20"/>
          <p:cNvCxnSpPr>
            <a:cxnSpLocks noChangeShapeType="1"/>
          </p:cNvCxnSpPr>
          <p:nvPr/>
        </p:nvCxnSpPr>
        <p:spPr bwMode="auto">
          <a:xfrm flipV="1">
            <a:off x="2947230" y="2943495"/>
            <a:ext cx="5280025" cy="1566862"/>
          </a:xfrm>
          <a:prstGeom prst="bentConnector3">
            <a:avLst>
              <a:gd name="adj1" fmla="val 104329"/>
            </a:avLst>
          </a:prstGeom>
          <a:noFill/>
          <a:ln w="2540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5" name="AutoShape 21"/>
          <p:cNvCxnSpPr>
            <a:cxnSpLocks noChangeShapeType="1"/>
          </p:cNvCxnSpPr>
          <p:nvPr/>
        </p:nvCxnSpPr>
        <p:spPr bwMode="auto">
          <a:xfrm>
            <a:off x="8438393" y="3492770"/>
            <a:ext cx="327025" cy="0"/>
          </a:xfrm>
          <a:prstGeom prst="straightConnector1">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6" name="AutoShape 22"/>
          <p:cNvCxnSpPr>
            <a:cxnSpLocks noChangeShapeType="1"/>
          </p:cNvCxnSpPr>
          <p:nvPr/>
        </p:nvCxnSpPr>
        <p:spPr bwMode="auto">
          <a:xfrm flipV="1">
            <a:off x="5914268" y="3184795"/>
            <a:ext cx="0" cy="646112"/>
          </a:xfrm>
          <a:prstGeom prst="straightConnector1">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7" name="AutoShape 23"/>
          <p:cNvCxnSpPr>
            <a:cxnSpLocks noChangeShapeType="1"/>
          </p:cNvCxnSpPr>
          <p:nvPr/>
        </p:nvCxnSpPr>
        <p:spPr bwMode="auto">
          <a:xfrm>
            <a:off x="7666868" y="2048145"/>
            <a:ext cx="0" cy="438150"/>
          </a:xfrm>
          <a:prstGeom prst="straightConnector1">
            <a:avLst/>
          </a:prstGeom>
          <a:noFill/>
          <a:ln w="254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cxnSp>
        <p:nvCxnSpPr>
          <p:cNvPr id="1048" name="AutoShape 24"/>
          <p:cNvCxnSpPr>
            <a:cxnSpLocks noChangeShapeType="1"/>
          </p:cNvCxnSpPr>
          <p:nvPr/>
        </p:nvCxnSpPr>
        <p:spPr bwMode="auto">
          <a:xfrm>
            <a:off x="5903155" y="2051320"/>
            <a:ext cx="1770063" cy="0"/>
          </a:xfrm>
          <a:prstGeom prst="straightConnector1">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000000"/>
                  </a:outerShdw>
                </a:effectLst>
              </a14:hiddenEffects>
            </a:ext>
          </a:extLst>
        </p:spPr>
      </p:cxnSp>
      <p:sp>
        <p:nvSpPr>
          <p:cNvPr id="16" name="Text Box 25"/>
          <p:cNvSpPr txBox="1">
            <a:spLocks noChangeArrowheads="1"/>
          </p:cNvSpPr>
          <p:nvPr/>
        </p:nvSpPr>
        <p:spPr bwMode="auto">
          <a:xfrm>
            <a:off x="4959385" y="4944913"/>
            <a:ext cx="3479008" cy="506832"/>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err="1">
                <a:ln>
                  <a:noFill/>
                </a:ln>
                <a:solidFill>
                  <a:srgbClr val="000000"/>
                </a:solidFill>
                <a:effectLst/>
                <a:latin typeface="Calibri" panose="020F0502020204030204" pitchFamily="34" charset="0"/>
              </a:rPr>
              <a:t>Bluesky</a:t>
            </a:r>
            <a:r>
              <a:rPr kumimoji="0" lang="en-US" altLang="en-US" sz="2800" b="0" i="0" u="none" strike="noStrike" cap="none" normalizeH="0" baseline="0" dirty="0">
                <a:ln>
                  <a:noFill/>
                </a:ln>
                <a:solidFill>
                  <a:srgbClr val="000000"/>
                </a:solidFill>
                <a:effectLst/>
                <a:latin typeface="Calibri" panose="020F0502020204030204" pitchFamily="34" charset="0"/>
              </a:rPr>
              <a:t> Framework </a:t>
            </a:r>
            <a:r>
              <a:rPr kumimoji="0" lang="en-US" altLang="en-US" sz="2400" b="0" i="0" u="none" strike="noStrike" cap="none" normalizeH="0" baseline="0" dirty="0">
                <a:ln>
                  <a:noFill/>
                </a:ln>
                <a:solidFill>
                  <a:srgbClr val="000000"/>
                </a:solidFill>
                <a:effectLst/>
                <a:latin typeface="Calibri" panose="020F0502020204030204" pitchFamily="34" charset="0"/>
              </a:rPr>
              <a:t>v3.5.0</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17" name="Text Box 26"/>
          <p:cNvSpPr txBox="1">
            <a:spLocks noChangeArrowheads="1"/>
          </p:cNvSpPr>
          <p:nvPr/>
        </p:nvSpPr>
        <p:spPr bwMode="auto">
          <a:xfrm>
            <a:off x="1739142" y="5205722"/>
            <a:ext cx="1295400" cy="28601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a:ln>
                  <a:noFill/>
                </a:ln>
                <a:solidFill>
                  <a:srgbClr val="000000"/>
                </a:solidFill>
                <a:effectLst/>
                <a:latin typeface="Calibri" panose="020F0502020204030204" pitchFamily="34" charset="0"/>
              </a:rPr>
              <a:t>SmartFire</a:t>
            </a:r>
            <a:r>
              <a:rPr kumimoji="0" lang="en-US" altLang="en-US" sz="2000" b="0" i="0" u="none" strike="noStrike" cap="none" normalizeH="0" baseline="0" dirty="0">
                <a:ln>
                  <a:noFill/>
                </a:ln>
                <a:solidFill>
                  <a:srgbClr val="000000"/>
                </a:solidFill>
                <a:effectLst/>
                <a:latin typeface="Calibri" panose="020F0502020204030204" pitchFamily="34" charset="0"/>
              </a:rPr>
              <a:t> 2</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73683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4731"/>
            <a:ext cx="9601200" cy="1142385"/>
          </a:xfrm>
        </p:spPr>
        <p:txBody>
          <a:bodyPr/>
          <a:lstStyle/>
          <a:p>
            <a:r>
              <a:rPr lang="en-US" dirty="0"/>
              <a:t>R-</a:t>
            </a:r>
            <a:r>
              <a:rPr lang="en-US" dirty="0" err="1"/>
              <a:t>SmartFire</a:t>
            </a:r>
            <a:r>
              <a:rPr lang="en-US" dirty="0"/>
              <a:t> 3</a:t>
            </a:r>
          </a:p>
        </p:txBody>
      </p:sp>
      <p:sp>
        <p:nvSpPr>
          <p:cNvPr id="3" name="Content Placeholder 2"/>
          <p:cNvSpPr>
            <a:spLocks noGrp="1"/>
          </p:cNvSpPr>
          <p:nvPr>
            <p:ph idx="1"/>
          </p:nvPr>
        </p:nvSpPr>
        <p:spPr>
          <a:xfrm>
            <a:off x="3735" y="1744422"/>
            <a:ext cx="6092266" cy="4034078"/>
          </a:xfrm>
        </p:spPr>
        <p:txBody>
          <a:bodyPr>
            <a:noAutofit/>
          </a:bodyPr>
          <a:lstStyle/>
          <a:p>
            <a:r>
              <a:rPr lang="en-US" sz="2400" dirty="0"/>
              <a:t>R-based implementation of the </a:t>
            </a:r>
            <a:r>
              <a:rPr lang="en-US" sz="2400" dirty="0" err="1"/>
              <a:t>SmartFire</a:t>
            </a:r>
            <a:r>
              <a:rPr lang="en-US" sz="2400" dirty="0"/>
              <a:t> system</a:t>
            </a:r>
          </a:p>
          <a:p>
            <a:r>
              <a:rPr lang="en-US" sz="2400" dirty="0"/>
              <a:t>Developed by </a:t>
            </a:r>
            <a:r>
              <a:rPr lang="en-US" sz="2400" dirty="0" err="1"/>
              <a:t>SmartFire</a:t>
            </a:r>
            <a:r>
              <a:rPr lang="en-US" sz="2400" dirty="0"/>
              <a:t> 2 designer (</a:t>
            </a:r>
            <a:r>
              <a:rPr lang="en-US" sz="2400" dirty="0" err="1"/>
              <a:t>Raffuse</a:t>
            </a:r>
            <a:r>
              <a:rPr lang="en-US" sz="2400" dirty="0"/>
              <a:t>)</a:t>
            </a:r>
          </a:p>
          <a:p>
            <a:r>
              <a:rPr lang="en-US" sz="2400" dirty="0"/>
              <a:t>Open source and available on </a:t>
            </a:r>
            <a:r>
              <a:rPr lang="en-US" sz="2400" dirty="0" err="1"/>
              <a:t>github</a:t>
            </a:r>
            <a:endParaRPr lang="en-US" sz="2400" dirty="0"/>
          </a:p>
          <a:p>
            <a:r>
              <a:rPr lang="en-US" sz="2400" dirty="0"/>
              <a:t>Changes in methods make the software package smaller/less enterprise focused</a:t>
            </a:r>
          </a:p>
          <a:p>
            <a:pPr lvl="1"/>
            <a:r>
              <a:rPr lang="en-US" sz="2400" dirty="0"/>
              <a:t>Tranches (layers) vs weightings</a:t>
            </a:r>
          </a:p>
        </p:txBody>
      </p:sp>
      <p:sp>
        <p:nvSpPr>
          <p:cNvPr id="5" name="TextBox 4"/>
          <p:cNvSpPr txBox="1"/>
          <p:nvPr/>
        </p:nvSpPr>
        <p:spPr>
          <a:xfrm>
            <a:off x="665967" y="6237962"/>
            <a:ext cx="10860065" cy="276999"/>
          </a:xfrm>
          <a:prstGeom prst="rect">
            <a:avLst/>
          </a:prstGeom>
          <a:noFill/>
        </p:spPr>
        <p:txBody>
          <a:bodyPr wrap="square" rtlCol="0">
            <a:spAutoFit/>
          </a:bodyPr>
          <a:lstStyle/>
          <a:p>
            <a:r>
              <a:rPr lang="en-US" sz="1200" dirty="0"/>
              <a:t>RSF3: </a:t>
            </a:r>
            <a:r>
              <a:rPr lang="en-US" sz="1200" dirty="0">
                <a:hlinkClick r:id="rId3"/>
              </a:rPr>
              <a:t>https://github.com/raffscallion/RSF3</a:t>
            </a:r>
            <a:endParaRPr lang="en-US" sz="1200" u="sng" dirty="0"/>
          </a:p>
        </p:txBody>
      </p:sp>
      <p:pic>
        <p:nvPicPr>
          <p:cNvPr id="13" name="Picture 12"/>
          <p:cNvPicPr>
            <a:picLocks noChangeAspect="1"/>
          </p:cNvPicPr>
          <p:nvPr/>
        </p:nvPicPr>
        <p:blipFill>
          <a:blip r:embed="rId4"/>
          <a:stretch>
            <a:fillRect/>
          </a:stretch>
        </p:blipFill>
        <p:spPr>
          <a:xfrm>
            <a:off x="6096000" y="1828458"/>
            <a:ext cx="5893796" cy="3419199"/>
          </a:xfrm>
          <a:prstGeom prst="rect">
            <a:avLst/>
          </a:prstGeom>
        </p:spPr>
      </p:pic>
      <p:sp>
        <p:nvSpPr>
          <p:cNvPr id="19" name="TextBox 18"/>
          <p:cNvSpPr txBox="1"/>
          <p:nvPr/>
        </p:nvSpPr>
        <p:spPr>
          <a:xfrm>
            <a:off x="5992233" y="891075"/>
            <a:ext cx="5790028" cy="523220"/>
          </a:xfrm>
          <a:prstGeom prst="rect">
            <a:avLst/>
          </a:prstGeom>
          <a:noFill/>
        </p:spPr>
        <p:txBody>
          <a:bodyPr wrap="square" rtlCol="0">
            <a:spAutoFit/>
          </a:bodyPr>
          <a:lstStyle/>
          <a:p>
            <a:r>
              <a:rPr lang="en-US" sz="2800" dirty="0"/>
              <a:t>R-</a:t>
            </a:r>
            <a:r>
              <a:rPr lang="en-US" sz="2800" dirty="0" err="1"/>
              <a:t>SmartFire</a:t>
            </a:r>
            <a:r>
              <a:rPr lang="en-US" sz="2800" dirty="0"/>
              <a:t> 3 tranche processing</a:t>
            </a:r>
          </a:p>
        </p:txBody>
      </p:sp>
    </p:spTree>
    <p:extLst>
      <p:ext uri="{BB962C8B-B14F-4D97-AF65-F5344CB8AC3E}">
        <p14:creationId xmlns:p14="http://schemas.microsoft.com/office/powerpoint/2010/main" val="1900107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2247"/>
            <a:ext cx="9601200" cy="1142385"/>
          </a:xfrm>
        </p:spPr>
        <p:txBody>
          <a:bodyPr/>
          <a:lstStyle/>
          <a:p>
            <a:r>
              <a:rPr lang="en-US" dirty="0"/>
              <a:t>R-SmartFire3 vs SmartFire2</a:t>
            </a:r>
          </a:p>
        </p:txBody>
      </p:sp>
      <p:sp>
        <p:nvSpPr>
          <p:cNvPr id="3" name="Content Placeholder 2"/>
          <p:cNvSpPr>
            <a:spLocks noGrp="1"/>
          </p:cNvSpPr>
          <p:nvPr>
            <p:ph idx="1"/>
          </p:nvPr>
        </p:nvSpPr>
        <p:spPr>
          <a:xfrm>
            <a:off x="627575" y="1735798"/>
            <a:ext cx="5035062" cy="3913162"/>
          </a:xfrm>
        </p:spPr>
        <p:txBody>
          <a:bodyPr>
            <a:normAutofit/>
          </a:bodyPr>
          <a:lstStyle/>
          <a:p>
            <a:pPr marL="0" indent="0">
              <a:buNone/>
            </a:pPr>
            <a:r>
              <a:rPr lang="en-US" sz="2400" b="1" dirty="0"/>
              <a:t>R-SmartFire3 Advantages</a:t>
            </a:r>
          </a:p>
          <a:p>
            <a:r>
              <a:rPr lang="en-US" sz="2400" dirty="0"/>
              <a:t>Very fast compared to SmartFire2</a:t>
            </a:r>
          </a:p>
          <a:p>
            <a:r>
              <a:rPr lang="en-US" sz="2400" dirty="0"/>
              <a:t>Spatial </a:t>
            </a:r>
            <a:r>
              <a:rPr lang="en-US" sz="2400" dirty="0" err="1"/>
              <a:t>subsetting</a:t>
            </a:r>
            <a:r>
              <a:rPr lang="en-US" sz="2400" dirty="0"/>
              <a:t> and filtering</a:t>
            </a:r>
          </a:p>
          <a:p>
            <a:r>
              <a:rPr lang="en-US" sz="2400" dirty="0"/>
              <a:t>Runs on typical HPC environments and easy to install</a:t>
            </a:r>
          </a:p>
          <a:p>
            <a:r>
              <a:rPr lang="en-US" sz="2400" dirty="0"/>
              <a:t>Open and expansible source code</a:t>
            </a:r>
          </a:p>
          <a:p>
            <a:r>
              <a:rPr lang="en-US" sz="2400" dirty="0"/>
              <a:t>Flexibility in inputs</a:t>
            </a:r>
          </a:p>
        </p:txBody>
      </p:sp>
      <p:sp>
        <p:nvSpPr>
          <p:cNvPr id="7" name="Content Placeholder 2"/>
          <p:cNvSpPr txBox="1">
            <a:spLocks/>
          </p:cNvSpPr>
          <p:nvPr/>
        </p:nvSpPr>
        <p:spPr>
          <a:xfrm>
            <a:off x="6292362" y="1634198"/>
            <a:ext cx="5035062" cy="39131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marL="0" indent="0">
              <a:buFont typeface="Arial" pitchFamily="34" charset="0"/>
              <a:buNone/>
            </a:pPr>
            <a:r>
              <a:rPr lang="en-US" sz="2400" b="1" dirty="0"/>
              <a:t>R-SmartFire3 Disadvantages</a:t>
            </a:r>
          </a:p>
          <a:p>
            <a:r>
              <a:rPr lang="en-US" sz="2400" dirty="0"/>
              <a:t>Lacks clean interface</a:t>
            </a:r>
          </a:p>
          <a:p>
            <a:r>
              <a:rPr lang="en-US" sz="2400" dirty="0"/>
              <a:t>Requires lots of memory</a:t>
            </a:r>
          </a:p>
          <a:p>
            <a:r>
              <a:rPr lang="en-US" sz="2400" dirty="0"/>
              <a:t>No fire growth or type assignments</a:t>
            </a:r>
          </a:p>
          <a:p>
            <a:r>
              <a:rPr lang="en-US" sz="2400" dirty="0"/>
              <a:t>Methodology not completely consistent with SmartFire2</a:t>
            </a:r>
          </a:p>
          <a:p>
            <a:pPr lvl="1"/>
            <a:r>
              <a:rPr lang="en-US" sz="2400" dirty="0"/>
              <a:t>Does not reconcile fires with best attributes</a:t>
            </a:r>
          </a:p>
        </p:txBody>
      </p:sp>
    </p:spTree>
    <p:extLst>
      <p:ext uri="{BB962C8B-B14F-4D97-AF65-F5344CB8AC3E}">
        <p14:creationId xmlns:p14="http://schemas.microsoft.com/office/powerpoint/2010/main" val="3090704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7775" y="0"/>
            <a:ext cx="9601200" cy="1142385"/>
          </a:xfrm>
        </p:spPr>
        <p:txBody>
          <a:bodyPr/>
          <a:lstStyle/>
          <a:p>
            <a:r>
              <a:rPr lang="en-US" dirty="0"/>
              <a:t>R-</a:t>
            </a:r>
            <a:r>
              <a:rPr lang="en-US" dirty="0" err="1"/>
              <a:t>SmartFire</a:t>
            </a:r>
            <a:r>
              <a:rPr lang="en-US" dirty="0"/>
              <a:t> 3 2016 Test Runs</a:t>
            </a:r>
          </a:p>
        </p:txBody>
      </p:sp>
      <p:pic>
        <p:nvPicPr>
          <p:cNvPr id="5" name="Picture 4"/>
          <p:cNvPicPr>
            <a:picLocks noChangeAspect="1"/>
          </p:cNvPicPr>
          <p:nvPr/>
        </p:nvPicPr>
        <p:blipFill>
          <a:blip r:embed="rId3"/>
          <a:stretch>
            <a:fillRect/>
          </a:stretch>
        </p:blipFill>
        <p:spPr>
          <a:xfrm>
            <a:off x="785187" y="1812552"/>
            <a:ext cx="4315242" cy="4315242"/>
          </a:xfrm>
          <a:prstGeom prst="rect">
            <a:avLst/>
          </a:prstGeom>
        </p:spPr>
      </p:pic>
      <p:pic>
        <p:nvPicPr>
          <p:cNvPr id="6" name="Picture 5"/>
          <p:cNvPicPr>
            <a:picLocks noChangeAspect="1"/>
          </p:cNvPicPr>
          <p:nvPr/>
        </p:nvPicPr>
        <p:blipFill>
          <a:blip r:embed="rId4"/>
          <a:stretch>
            <a:fillRect/>
          </a:stretch>
        </p:blipFill>
        <p:spPr>
          <a:xfrm>
            <a:off x="6040223" y="1874731"/>
            <a:ext cx="5358438" cy="4253063"/>
          </a:xfrm>
          <a:prstGeom prst="rect">
            <a:avLst/>
          </a:prstGeom>
        </p:spPr>
      </p:pic>
      <p:sp>
        <p:nvSpPr>
          <p:cNvPr id="8" name="TextBox 7"/>
          <p:cNvSpPr txBox="1"/>
          <p:nvPr/>
        </p:nvSpPr>
        <p:spPr>
          <a:xfrm>
            <a:off x="581243" y="1412442"/>
            <a:ext cx="4723131" cy="400110"/>
          </a:xfrm>
          <a:prstGeom prst="rect">
            <a:avLst/>
          </a:prstGeom>
          <a:noFill/>
        </p:spPr>
        <p:txBody>
          <a:bodyPr wrap="square" rtlCol="0">
            <a:spAutoFit/>
          </a:bodyPr>
          <a:lstStyle/>
          <a:p>
            <a:r>
              <a:rPr lang="en-US" sz="2000" dirty="0"/>
              <a:t>R-SmartFire3 2016 GA activity results</a:t>
            </a:r>
          </a:p>
        </p:txBody>
      </p:sp>
      <p:sp>
        <p:nvSpPr>
          <p:cNvPr id="9" name="TextBox 8"/>
          <p:cNvSpPr txBox="1"/>
          <p:nvPr/>
        </p:nvSpPr>
        <p:spPr>
          <a:xfrm>
            <a:off x="5828128" y="1196998"/>
            <a:ext cx="5782629" cy="830997"/>
          </a:xfrm>
          <a:prstGeom prst="rect">
            <a:avLst/>
          </a:prstGeom>
          <a:noFill/>
        </p:spPr>
        <p:txBody>
          <a:bodyPr wrap="square" rtlCol="0">
            <a:spAutoFit/>
          </a:bodyPr>
          <a:lstStyle/>
          <a:p>
            <a:r>
              <a:rPr lang="en-US" sz="2400" dirty="0"/>
              <a:t>R-SmartFire3 2016 GA activity results zoomed</a:t>
            </a:r>
          </a:p>
        </p:txBody>
      </p:sp>
    </p:spTree>
    <p:extLst>
      <p:ext uri="{BB962C8B-B14F-4D97-AF65-F5344CB8AC3E}">
        <p14:creationId xmlns:p14="http://schemas.microsoft.com/office/powerpoint/2010/main" val="1270678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err="1"/>
              <a:t>SmartFire</a:t>
            </a:r>
            <a:r>
              <a:rPr lang="en-US" dirty="0"/>
              <a:t> 3 2016 Test Runs</a:t>
            </a:r>
          </a:p>
        </p:txBody>
      </p:sp>
      <p:sp>
        <p:nvSpPr>
          <p:cNvPr id="8" name="TextBox 7"/>
          <p:cNvSpPr txBox="1"/>
          <p:nvPr/>
        </p:nvSpPr>
        <p:spPr>
          <a:xfrm>
            <a:off x="413726" y="1847860"/>
            <a:ext cx="4100831" cy="276999"/>
          </a:xfrm>
          <a:prstGeom prst="rect">
            <a:avLst/>
          </a:prstGeom>
          <a:noFill/>
        </p:spPr>
        <p:txBody>
          <a:bodyPr wrap="square" rtlCol="0">
            <a:spAutoFit/>
          </a:bodyPr>
          <a:lstStyle/>
          <a:p>
            <a:r>
              <a:rPr lang="en-US" sz="1200" dirty="0"/>
              <a:t>Table 5. R-</a:t>
            </a:r>
            <a:r>
              <a:rPr lang="en-US" sz="1200" dirty="0" err="1"/>
              <a:t>SmartFire</a:t>
            </a:r>
            <a:r>
              <a:rPr lang="en-US" sz="1200" dirty="0"/>
              <a:t> 3 2016 WA tabular results</a:t>
            </a:r>
          </a:p>
        </p:txBody>
      </p:sp>
      <p:graphicFrame>
        <p:nvGraphicFramePr>
          <p:cNvPr id="7" name="Table 6"/>
          <p:cNvGraphicFramePr>
            <a:graphicFrameLocks noGrp="1"/>
          </p:cNvGraphicFramePr>
          <p:nvPr>
            <p:extLst>
              <p:ext uri="{D42A27DB-BD31-4B8C-83A1-F6EECF244321}">
                <p14:modId xmlns:p14="http://schemas.microsoft.com/office/powerpoint/2010/main" val="1871613358"/>
              </p:ext>
            </p:extLst>
          </p:nvPr>
        </p:nvGraphicFramePr>
        <p:xfrm>
          <a:off x="526268" y="2124859"/>
          <a:ext cx="6693387" cy="3961146"/>
        </p:xfrm>
        <a:graphic>
          <a:graphicData uri="http://schemas.openxmlformats.org/drawingml/2006/table">
            <a:tbl>
              <a:tblPr>
                <a:tableStyleId>{BC89EF96-8CEA-46FF-86C4-4CE0E7609802}</a:tableStyleId>
              </a:tblPr>
              <a:tblGrid>
                <a:gridCol w="661756">
                  <a:extLst>
                    <a:ext uri="{9D8B030D-6E8A-4147-A177-3AD203B41FA5}">
                      <a16:colId xmlns:a16="http://schemas.microsoft.com/office/drawing/2014/main" val="1487658835"/>
                    </a:ext>
                  </a:extLst>
                </a:gridCol>
                <a:gridCol w="661756">
                  <a:extLst>
                    <a:ext uri="{9D8B030D-6E8A-4147-A177-3AD203B41FA5}">
                      <a16:colId xmlns:a16="http://schemas.microsoft.com/office/drawing/2014/main" val="2388304972"/>
                    </a:ext>
                  </a:extLst>
                </a:gridCol>
                <a:gridCol w="661756">
                  <a:extLst>
                    <a:ext uri="{9D8B030D-6E8A-4147-A177-3AD203B41FA5}">
                      <a16:colId xmlns:a16="http://schemas.microsoft.com/office/drawing/2014/main" val="867617131"/>
                    </a:ext>
                  </a:extLst>
                </a:gridCol>
                <a:gridCol w="661756">
                  <a:extLst>
                    <a:ext uri="{9D8B030D-6E8A-4147-A177-3AD203B41FA5}">
                      <a16:colId xmlns:a16="http://schemas.microsoft.com/office/drawing/2014/main" val="2550937510"/>
                    </a:ext>
                  </a:extLst>
                </a:gridCol>
                <a:gridCol w="661756">
                  <a:extLst>
                    <a:ext uri="{9D8B030D-6E8A-4147-A177-3AD203B41FA5}">
                      <a16:colId xmlns:a16="http://schemas.microsoft.com/office/drawing/2014/main" val="2652451512"/>
                    </a:ext>
                  </a:extLst>
                </a:gridCol>
                <a:gridCol w="661756">
                  <a:extLst>
                    <a:ext uri="{9D8B030D-6E8A-4147-A177-3AD203B41FA5}">
                      <a16:colId xmlns:a16="http://schemas.microsoft.com/office/drawing/2014/main" val="2533314242"/>
                    </a:ext>
                  </a:extLst>
                </a:gridCol>
                <a:gridCol w="1006421">
                  <a:extLst>
                    <a:ext uri="{9D8B030D-6E8A-4147-A177-3AD203B41FA5}">
                      <a16:colId xmlns:a16="http://schemas.microsoft.com/office/drawing/2014/main" val="2638025746"/>
                    </a:ext>
                  </a:extLst>
                </a:gridCol>
                <a:gridCol w="858215">
                  <a:extLst>
                    <a:ext uri="{9D8B030D-6E8A-4147-A177-3AD203B41FA5}">
                      <a16:colId xmlns:a16="http://schemas.microsoft.com/office/drawing/2014/main" val="1084945452"/>
                    </a:ext>
                  </a:extLst>
                </a:gridCol>
                <a:gridCol w="858215">
                  <a:extLst>
                    <a:ext uri="{9D8B030D-6E8A-4147-A177-3AD203B41FA5}">
                      <a16:colId xmlns:a16="http://schemas.microsoft.com/office/drawing/2014/main" val="1892548699"/>
                    </a:ext>
                  </a:extLst>
                </a:gridCol>
              </a:tblGrid>
              <a:tr h="347368">
                <a:tc>
                  <a:txBody>
                    <a:bodyPr/>
                    <a:lstStyle/>
                    <a:p>
                      <a:pPr algn="l" fontAlgn="b"/>
                      <a:r>
                        <a:rPr lang="en-US" sz="1100" u="none" strike="noStrike">
                          <a:effectLst/>
                        </a:rPr>
                        <a:t>FIPS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County</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Fire Name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Fire ID</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Data Source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Fire Type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Fire Start</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Fire End</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Area</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64867136"/>
                  </a:ext>
                </a:extLst>
              </a:tr>
              <a:tr h="685140">
                <a:tc>
                  <a:txBody>
                    <a:bodyPr/>
                    <a:lstStyle/>
                    <a:p>
                      <a:pPr algn="l" fontAlgn="b"/>
                      <a:r>
                        <a:rPr lang="en-US" sz="1100" u="none" strike="noStrike">
                          <a:effectLst/>
                        </a:rPr>
                        <a:t>53007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WINTON SPOT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T2_1_000158_5300712888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ICS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6/16/2016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6/16/2016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70606939"/>
                  </a:ext>
                </a:extLst>
              </a:tr>
              <a:tr h="516254">
                <a:tc>
                  <a:txBody>
                    <a:bodyPr/>
                    <a:lstStyle/>
                    <a:p>
                      <a:pPr algn="l" fontAlgn="b"/>
                      <a:r>
                        <a:rPr lang="en-US" sz="1100" u="none" strike="noStrike">
                          <a:effectLst/>
                        </a:rPr>
                        <a:t>53007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Morical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T2_2_3894250927591.0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NASF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5/19/2016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5/20/2016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0.5</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94120368"/>
                  </a:ext>
                </a:extLst>
              </a:tr>
              <a:tr h="516254">
                <a:tc>
                  <a:txBody>
                    <a:bodyPr/>
                    <a:lstStyle/>
                    <a:p>
                      <a:pPr algn="l" fontAlgn="b"/>
                      <a:r>
                        <a:rPr lang="en-US" sz="1100" u="none" strike="noStrike">
                          <a:effectLst/>
                        </a:rPr>
                        <a:t>53007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Bloodgood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T2_2_6094251228212.0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NASF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5/22/2016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5/23/2016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73647769"/>
                  </a:ext>
                </a:extLst>
              </a:tr>
              <a:tr h="516254">
                <a:tc>
                  <a:txBody>
                    <a:bodyPr/>
                    <a:lstStyle/>
                    <a:p>
                      <a:pPr algn="l" fontAlgn="b"/>
                      <a:r>
                        <a:rPr lang="en-US" sz="1100" u="none" strike="noStrike">
                          <a:effectLst/>
                        </a:rPr>
                        <a:t>53007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Lily Road</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T2_2_4894251428582.0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NASF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5/24/2016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5/25/2016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0.01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30210950"/>
                  </a:ext>
                </a:extLst>
              </a:tr>
              <a:tr h="516254">
                <a:tc>
                  <a:txBody>
                    <a:bodyPr/>
                    <a:lstStyle/>
                    <a:p>
                      <a:pPr algn="l" fontAlgn="b"/>
                      <a:r>
                        <a:rPr lang="en-US" sz="1100" u="none" strike="noStrike">
                          <a:effectLst/>
                        </a:rPr>
                        <a:t>53007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Lily #2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T2_2_3254257142664.0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NASF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7/20/2016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7/21/2016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0.1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7895771"/>
                  </a:ext>
                </a:extLst>
              </a:tr>
              <a:tr h="516254">
                <a:tc>
                  <a:txBody>
                    <a:bodyPr/>
                    <a:lstStyle/>
                    <a:p>
                      <a:pPr algn="l" fontAlgn="b"/>
                      <a:r>
                        <a:rPr lang="en-US" sz="1100" u="none" strike="noStrike">
                          <a:effectLst/>
                        </a:rPr>
                        <a:t>53007</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Oklahoma</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T2_2_7944257343283.0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NASF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7/22/2016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7/23/2016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0.1</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70417299"/>
                  </a:ext>
                </a:extLst>
              </a:tr>
              <a:tr h="347368">
                <a:tc>
                  <a:txBody>
                    <a:bodyPr/>
                    <a:lstStyle/>
                    <a:p>
                      <a:pPr algn="l" fontAlgn="b"/>
                      <a:r>
                        <a:rPr lang="en-US" sz="1100" u="none" strike="noStrike" dirty="0">
                          <a:effectLst/>
                        </a:rPr>
                        <a:t>53007</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Chelan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unknown</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1192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HMS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WF</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10/27/2016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10/27/2016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526.5259391</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95044200"/>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608713330"/>
              </p:ext>
            </p:extLst>
          </p:nvPr>
        </p:nvGraphicFramePr>
        <p:xfrm>
          <a:off x="7370787" y="2506394"/>
          <a:ext cx="3949700" cy="916305"/>
        </p:xfrm>
        <a:graphic>
          <a:graphicData uri="http://schemas.openxmlformats.org/drawingml/2006/table">
            <a:tbl>
              <a:tblPr>
                <a:tableStyleId>{BC89EF96-8CEA-46FF-86C4-4CE0E7609802}</a:tableStyleId>
              </a:tblPr>
              <a:tblGrid>
                <a:gridCol w="710058">
                  <a:extLst>
                    <a:ext uri="{9D8B030D-6E8A-4147-A177-3AD203B41FA5}">
                      <a16:colId xmlns:a16="http://schemas.microsoft.com/office/drawing/2014/main" val="564037488"/>
                    </a:ext>
                  </a:extLst>
                </a:gridCol>
                <a:gridCol w="1055578">
                  <a:extLst>
                    <a:ext uri="{9D8B030D-6E8A-4147-A177-3AD203B41FA5}">
                      <a16:colId xmlns:a16="http://schemas.microsoft.com/office/drawing/2014/main" val="2624991849"/>
                    </a:ext>
                  </a:extLst>
                </a:gridCol>
                <a:gridCol w="1055578">
                  <a:extLst>
                    <a:ext uri="{9D8B030D-6E8A-4147-A177-3AD203B41FA5}">
                      <a16:colId xmlns:a16="http://schemas.microsoft.com/office/drawing/2014/main" val="1618772912"/>
                    </a:ext>
                  </a:extLst>
                </a:gridCol>
                <a:gridCol w="519864">
                  <a:extLst>
                    <a:ext uri="{9D8B030D-6E8A-4147-A177-3AD203B41FA5}">
                      <a16:colId xmlns:a16="http://schemas.microsoft.com/office/drawing/2014/main" val="1286770531"/>
                    </a:ext>
                  </a:extLst>
                </a:gridCol>
                <a:gridCol w="608622">
                  <a:extLst>
                    <a:ext uri="{9D8B030D-6E8A-4147-A177-3AD203B41FA5}">
                      <a16:colId xmlns:a16="http://schemas.microsoft.com/office/drawing/2014/main" val="1241709839"/>
                    </a:ext>
                  </a:extLst>
                </a:gridCol>
              </a:tblGrid>
              <a:tr h="190500">
                <a:tc>
                  <a:txBody>
                    <a:bodyPr/>
                    <a:lstStyle/>
                    <a:p>
                      <a:pPr algn="l" fontAlgn="b"/>
                      <a:r>
                        <a:rPr lang="en-US" sz="1100" u="none" strike="noStrike">
                          <a:effectLst/>
                        </a:rPr>
                        <a:t>Fire Type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SF2 Area (Acres)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RSF3 Area (Acres)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Diff</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Diff</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0717173"/>
                  </a:ext>
                </a:extLst>
              </a:tr>
              <a:tr h="190500">
                <a:tc>
                  <a:txBody>
                    <a:bodyPr/>
                    <a:lstStyle/>
                    <a:p>
                      <a:pPr algn="l" fontAlgn="b"/>
                      <a:r>
                        <a:rPr lang="en-US" sz="1100" u="none" strike="noStrike">
                          <a:effectLst/>
                        </a:rPr>
                        <a:t>RX</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656,350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589,522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-66,828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34197752"/>
                  </a:ext>
                </a:extLst>
              </a:tr>
              <a:tr h="190500">
                <a:tc>
                  <a:txBody>
                    <a:bodyPr/>
                    <a:lstStyle/>
                    <a:p>
                      <a:pPr algn="l" fontAlgn="b"/>
                      <a:r>
                        <a:rPr lang="en-US" sz="1100" u="none" strike="noStrike" dirty="0">
                          <a:effectLst/>
                        </a:rPr>
                        <a:t>WF</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63,838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119,038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55,200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86%</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1494340"/>
                  </a:ext>
                </a:extLst>
              </a:tr>
              <a:tr h="190500">
                <a:tc>
                  <a:txBody>
                    <a:bodyPr/>
                    <a:lstStyle/>
                    <a:p>
                      <a:pPr algn="l" fontAlgn="b"/>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720,188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708,560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-11,628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3982704"/>
                  </a:ext>
                </a:extLst>
              </a:tr>
            </a:tbl>
          </a:graphicData>
        </a:graphic>
      </p:graphicFrame>
      <p:sp>
        <p:nvSpPr>
          <p:cNvPr id="12" name="TextBox 11"/>
          <p:cNvSpPr txBox="1"/>
          <p:nvPr/>
        </p:nvSpPr>
        <p:spPr>
          <a:xfrm>
            <a:off x="7295221" y="2229395"/>
            <a:ext cx="4100831" cy="276999"/>
          </a:xfrm>
          <a:prstGeom prst="rect">
            <a:avLst/>
          </a:prstGeom>
          <a:noFill/>
        </p:spPr>
        <p:txBody>
          <a:bodyPr wrap="square" rtlCol="0">
            <a:spAutoFit/>
          </a:bodyPr>
          <a:lstStyle/>
          <a:p>
            <a:r>
              <a:rPr lang="en-US" sz="1200" dirty="0"/>
              <a:t>Table 6. 2016 GA SmartFire2 vs R-</a:t>
            </a:r>
            <a:r>
              <a:rPr lang="en-US" sz="1200" dirty="0" err="1"/>
              <a:t>SmartFire</a:t>
            </a:r>
            <a:r>
              <a:rPr lang="en-US" sz="1200" dirty="0"/>
              <a:t> 3 Activity</a:t>
            </a:r>
          </a:p>
        </p:txBody>
      </p:sp>
      <p:graphicFrame>
        <p:nvGraphicFramePr>
          <p:cNvPr id="13" name="Table 12"/>
          <p:cNvGraphicFramePr>
            <a:graphicFrameLocks noGrp="1"/>
          </p:cNvGraphicFramePr>
          <p:nvPr>
            <p:extLst>
              <p:ext uri="{D42A27DB-BD31-4B8C-83A1-F6EECF244321}">
                <p14:modId xmlns:p14="http://schemas.microsoft.com/office/powerpoint/2010/main" val="3170100570"/>
              </p:ext>
            </p:extLst>
          </p:nvPr>
        </p:nvGraphicFramePr>
        <p:xfrm>
          <a:off x="7358085" y="4100365"/>
          <a:ext cx="3962401" cy="1118748"/>
        </p:xfrm>
        <a:graphic>
          <a:graphicData uri="http://schemas.openxmlformats.org/drawingml/2006/table">
            <a:tbl>
              <a:tblPr>
                <a:tableStyleId>{BC89EF96-8CEA-46FF-86C4-4CE0E7609802}</a:tableStyleId>
              </a:tblPr>
              <a:tblGrid>
                <a:gridCol w="606683">
                  <a:extLst>
                    <a:ext uri="{9D8B030D-6E8A-4147-A177-3AD203B41FA5}">
                      <a16:colId xmlns:a16="http://schemas.microsoft.com/office/drawing/2014/main" val="1706424961"/>
                    </a:ext>
                  </a:extLst>
                </a:gridCol>
                <a:gridCol w="1014299">
                  <a:extLst>
                    <a:ext uri="{9D8B030D-6E8A-4147-A177-3AD203B41FA5}">
                      <a16:colId xmlns:a16="http://schemas.microsoft.com/office/drawing/2014/main" val="3513103884"/>
                    </a:ext>
                  </a:extLst>
                </a:gridCol>
                <a:gridCol w="1128053">
                  <a:extLst>
                    <a:ext uri="{9D8B030D-6E8A-4147-A177-3AD203B41FA5}">
                      <a16:colId xmlns:a16="http://schemas.microsoft.com/office/drawing/2014/main" val="1559363559"/>
                    </a:ext>
                  </a:extLst>
                </a:gridCol>
                <a:gridCol w="606683">
                  <a:extLst>
                    <a:ext uri="{9D8B030D-6E8A-4147-A177-3AD203B41FA5}">
                      <a16:colId xmlns:a16="http://schemas.microsoft.com/office/drawing/2014/main" val="1058613375"/>
                    </a:ext>
                  </a:extLst>
                </a:gridCol>
                <a:gridCol w="606683">
                  <a:extLst>
                    <a:ext uri="{9D8B030D-6E8A-4147-A177-3AD203B41FA5}">
                      <a16:colId xmlns:a16="http://schemas.microsoft.com/office/drawing/2014/main" val="454293018"/>
                    </a:ext>
                  </a:extLst>
                </a:gridCol>
              </a:tblGrid>
              <a:tr h="420984">
                <a:tc>
                  <a:txBody>
                    <a:bodyPr/>
                    <a:lstStyle/>
                    <a:p>
                      <a:pPr algn="l" fontAlgn="b"/>
                      <a:r>
                        <a:rPr lang="en-US" sz="1100" u="none" strike="noStrike">
                          <a:effectLst/>
                        </a:rPr>
                        <a:t>Fire Type</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SF2 Area (Acres)</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RSF3 Area (Acres)</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Diff</a:t>
                      </a:r>
                      <a:endParaRPr lang="en-US" sz="11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Diff</a:t>
                      </a:r>
                      <a:endParaRPr lang="en-US" sz="11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84474628"/>
                  </a:ext>
                </a:extLst>
              </a:tr>
              <a:tr h="232588">
                <a:tc>
                  <a:txBody>
                    <a:bodyPr/>
                    <a:lstStyle/>
                    <a:p>
                      <a:pPr algn="l" fontAlgn="b"/>
                      <a:r>
                        <a:rPr lang="en-US" sz="1100" u="none" strike="noStrike" dirty="0">
                          <a:effectLst/>
                        </a:rPr>
                        <a:t>RX</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105,782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17,990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-87,792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-83%</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80193586"/>
                  </a:ext>
                </a:extLst>
              </a:tr>
              <a:tr h="232588">
                <a:tc>
                  <a:txBody>
                    <a:bodyPr/>
                    <a:lstStyle/>
                    <a:p>
                      <a:pPr algn="l" fontAlgn="b"/>
                      <a:r>
                        <a:rPr lang="en-US" sz="1100" u="none" strike="noStrike" dirty="0">
                          <a:effectLst/>
                        </a:rPr>
                        <a:t>WF</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341,800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525,830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184,030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a:effectLst/>
                        </a:rPr>
                        <a:t>54%</a:t>
                      </a:r>
                      <a:endParaRPr lang="en-US" sz="11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57434741"/>
                  </a:ext>
                </a:extLst>
              </a:tr>
              <a:tr h="232588">
                <a:tc>
                  <a:txBody>
                    <a:bodyPr/>
                    <a:lstStyle/>
                    <a:p>
                      <a:pPr algn="l" fontAlgn="b"/>
                      <a:r>
                        <a:rPr lang="en-US" sz="1100" b="1" u="none" strike="noStrike" dirty="0">
                          <a:effectLst/>
                        </a:rPr>
                        <a:t>Total</a:t>
                      </a:r>
                      <a:endParaRPr lang="en-US" sz="11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447,582</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543,820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96,238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100" u="none" strike="noStrike" dirty="0">
                          <a:effectLst/>
                        </a:rPr>
                        <a:t>22%</a:t>
                      </a:r>
                      <a:endParaRPr lang="en-US"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85005322"/>
                  </a:ext>
                </a:extLst>
              </a:tr>
            </a:tbl>
          </a:graphicData>
        </a:graphic>
      </p:graphicFrame>
      <p:sp>
        <p:nvSpPr>
          <p:cNvPr id="14" name="TextBox 13"/>
          <p:cNvSpPr txBox="1"/>
          <p:nvPr/>
        </p:nvSpPr>
        <p:spPr>
          <a:xfrm>
            <a:off x="7295221" y="3813820"/>
            <a:ext cx="4100831" cy="276999"/>
          </a:xfrm>
          <a:prstGeom prst="rect">
            <a:avLst/>
          </a:prstGeom>
          <a:noFill/>
        </p:spPr>
        <p:txBody>
          <a:bodyPr wrap="square" rtlCol="0">
            <a:spAutoFit/>
          </a:bodyPr>
          <a:lstStyle/>
          <a:p>
            <a:r>
              <a:rPr lang="en-US" sz="1200" dirty="0"/>
              <a:t>Table 7. 2016 WA SmartFire2 vs R-</a:t>
            </a:r>
            <a:r>
              <a:rPr lang="en-US" sz="1200" dirty="0" err="1"/>
              <a:t>SmartFire</a:t>
            </a:r>
            <a:r>
              <a:rPr lang="en-US" sz="1200" dirty="0"/>
              <a:t> 3 Activity</a:t>
            </a:r>
          </a:p>
        </p:txBody>
      </p:sp>
    </p:spTree>
    <p:extLst>
      <p:ext uri="{BB962C8B-B14F-4D97-AF65-F5344CB8AC3E}">
        <p14:creationId xmlns:p14="http://schemas.microsoft.com/office/powerpoint/2010/main" val="1415430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BlueSky</a:t>
            </a:r>
            <a:r>
              <a:rPr lang="en-US" dirty="0"/>
              <a:t> Pipeline</a:t>
            </a:r>
          </a:p>
        </p:txBody>
      </p:sp>
      <p:sp>
        <p:nvSpPr>
          <p:cNvPr id="3" name="Content Placeholder 2"/>
          <p:cNvSpPr>
            <a:spLocks noGrp="1"/>
          </p:cNvSpPr>
          <p:nvPr>
            <p:ph idx="1"/>
          </p:nvPr>
        </p:nvSpPr>
        <p:spPr/>
        <p:txBody>
          <a:bodyPr/>
          <a:lstStyle/>
          <a:p>
            <a:r>
              <a:rPr lang="en-US" dirty="0"/>
              <a:t>Common platform/framework that links biomass combustion related modules</a:t>
            </a:r>
          </a:p>
          <a:p>
            <a:r>
              <a:rPr lang="en-US" dirty="0"/>
              <a:t>Designed to process activity in conjunction with </a:t>
            </a:r>
            <a:r>
              <a:rPr lang="en-US" dirty="0" err="1"/>
              <a:t>SmartFire</a:t>
            </a:r>
            <a:endParaRPr lang="en-US" dirty="0"/>
          </a:p>
          <a:p>
            <a:r>
              <a:rPr lang="en-US" dirty="0"/>
              <a:t>Shares modules with FERA Fire Tools (FFT)</a:t>
            </a:r>
            <a:r>
              <a:rPr lang="en-US" baseline="30000" dirty="0"/>
              <a:t>1</a:t>
            </a:r>
            <a:r>
              <a:rPr lang="en-US" dirty="0"/>
              <a:t> and the legacy </a:t>
            </a:r>
            <a:r>
              <a:rPr lang="en-US" dirty="0" err="1"/>
              <a:t>BlueSky</a:t>
            </a:r>
            <a:r>
              <a:rPr lang="en-US" dirty="0"/>
              <a:t> Framework</a:t>
            </a:r>
          </a:p>
          <a:p>
            <a:pPr lvl="1"/>
            <a:r>
              <a:rPr lang="en-US" dirty="0"/>
              <a:t>Fuel Characteristics Classification System (FCCS) v2 </a:t>
            </a:r>
            <a:r>
              <a:rPr lang="en-US" dirty="0" err="1"/>
              <a:t>fuelbed</a:t>
            </a:r>
            <a:r>
              <a:rPr lang="en-US" dirty="0"/>
              <a:t> identification and loading</a:t>
            </a:r>
          </a:p>
          <a:p>
            <a:pPr lvl="1"/>
            <a:r>
              <a:rPr lang="en-US" dirty="0"/>
              <a:t>Consume</a:t>
            </a:r>
            <a:r>
              <a:rPr lang="en-US" baseline="30000" dirty="0"/>
              <a:t>2</a:t>
            </a:r>
            <a:r>
              <a:rPr lang="en-US" dirty="0"/>
              <a:t> v5.0 fuel consumption</a:t>
            </a:r>
          </a:p>
          <a:p>
            <a:pPr lvl="1"/>
            <a:r>
              <a:rPr lang="en-US" dirty="0"/>
              <a:t>Fire Emission Production Simulator (FEPS)</a:t>
            </a:r>
            <a:r>
              <a:rPr lang="en-US" baseline="30000" dirty="0"/>
              <a:t>3</a:t>
            </a:r>
            <a:r>
              <a:rPr lang="en-US" dirty="0"/>
              <a:t> v2</a:t>
            </a:r>
          </a:p>
        </p:txBody>
      </p:sp>
      <p:sp>
        <p:nvSpPr>
          <p:cNvPr id="5" name="TextBox 4"/>
          <p:cNvSpPr txBox="1"/>
          <p:nvPr/>
        </p:nvSpPr>
        <p:spPr>
          <a:xfrm>
            <a:off x="665967" y="6211669"/>
            <a:ext cx="10860065" cy="646331"/>
          </a:xfrm>
          <a:prstGeom prst="rect">
            <a:avLst/>
          </a:prstGeom>
          <a:noFill/>
        </p:spPr>
        <p:txBody>
          <a:bodyPr wrap="square" rtlCol="0">
            <a:spAutoFit/>
          </a:bodyPr>
          <a:lstStyle/>
          <a:p>
            <a:r>
              <a:rPr lang="en-US" sz="1200" baseline="30000" dirty="0"/>
              <a:t>1</a:t>
            </a:r>
            <a:r>
              <a:rPr lang="en-US" sz="1200" dirty="0"/>
              <a:t>FERA FFT: </a:t>
            </a:r>
            <a:r>
              <a:rPr lang="en-US" sz="1200" u="sng" dirty="0">
                <a:hlinkClick r:id="rId3"/>
              </a:rPr>
              <a:t>https://www.fs.fed.us/pnw/fera/fft/</a:t>
            </a:r>
            <a:endParaRPr lang="en-US" sz="1200" u="sng" dirty="0"/>
          </a:p>
          <a:p>
            <a:r>
              <a:rPr lang="en-US" sz="1200" baseline="30000" dirty="0"/>
              <a:t>2</a:t>
            </a:r>
            <a:r>
              <a:rPr lang="en-US" sz="1200" dirty="0"/>
              <a:t>Consume</a:t>
            </a:r>
            <a:r>
              <a:rPr lang="en-US" sz="1200" u="sng" dirty="0"/>
              <a:t>: </a:t>
            </a:r>
            <a:r>
              <a:rPr lang="en-US" sz="1200" u="sng" dirty="0">
                <a:hlinkClick r:id="rId4"/>
              </a:rPr>
              <a:t>https://www.fs.fed.us/pnw/fera/fft/consumemodule.shtml</a:t>
            </a:r>
            <a:endParaRPr lang="en-US" sz="1200" u="sng" dirty="0"/>
          </a:p>
          <a:p>
            <a:r>
              <a:rPr lang="en-US" sz="1200" baseline="30000" dirty="0"/>
              <a:t>3</a:t>
            </a:r>
            <a:r>
              <a:rPr lang="en-US" sz="1200" dirty="0"/>
              <a:t>FEPS: </a:t>
            </a:r>
            <a:r>
              <a:rPr lang="en-US" sz="1200" dirty="0">
                <a:hlinkClick r:id="rId5"/>
              </a:rPr>
              <a:t>https://www.fs.fed.us/pnw/fera/feps/</a:t>
            </a:r>
            <a:endParaRPr lang="en-US" sz="1200" dirty="0"/>
          </a:p>
        </p:txBody>
      </p:sp>
    </p:spTree>
    <p:extLst>
      <p:ext uri="{BB962C8B-B14F-4D97-AF65-F5344CB8AC3E}">
        <p14:creationId xmlns:p14="http://schemas.microsoft.com/office/powerpoint/2010/main" val="696277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BlueSky</a:t>
            </a:r>
            <a:r>
              <a:rPr lang="en-US" dirty="0"/>
              <a:t> Pipeline</a:t>
            </a: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2597650" y="1760295"/>
            <a:ext cx="6383511" cy="4327353"/>
          </a:xfrm>
          <a:prstGeom prst="rect">
            <a:avLst/>
          </a:prstGeom>
          <a:noFill/>
          <a:ln>
            <a:noFill/>
          </a:ln>
        </p:spPr>
      </p:pic>
      <p:sp>
        <p:nvSpPr>
          <p:cNvPr id="7" name="TextBox 6"/>
          <p:cNvSpPr txBox="1"/>
          <p:nvPr/>
        </p:nvSpPr>
        <p:spPr>
          <a:xfrm>
            <a:off x="701458" y="6237962"/>
            <a:ext cx="10860065" cy="276999"/>
          </a:xfrm>
          <a:prstGeom prst="rect">
            <a:avLst/>
          </a:prstGeom>
          <a:noFill/>
        </p:spPr>
        <p:txBody>
          <a:bodyPr wrap="square" rtlCol="0">
            <a:spAutoFit/>
          </a:bodyPr>
          <a:lstStyle/>
          <a:p>
            <a:r>
              <a:rPr lang="en-US" sz="1200" dirty="0"/>
              <a:t>BSF </a:t>
            </a:r>
            <a:r>
              <a:rPr lang="en-US" sz="1200" dirty="0" err="1"/>
              <a:t>Github</a:t>
            </a:r>
            <a:r>
              <a:rPr lang="en-US" sz="1200" dirty="0"/>
              <a:t>: </a:t>
            </a:r>
            <a:r>
              <a:rPr lang="en-US" sz="1200" dirty="0">
                <a:hlinkClick r:id="rId4"/>
              </a:rPr>
              <a:t>https://github.com/pnwairfire/bluesky</a:t>
            </a:r>
            <a:endParaRPr lang="en-US" sz="1200" dirty="0"/>
          </a:p>
        </p:txBody>
      </p:sp>
    </p:spTree>
    <p:extLst>
      <p:ext uri="{BB962C8B-B14F-4D97-AF65-F5344CB8AC3E}">
        <p14:creationId xmlns:p14="http://schemas.microsoft.com/office/powerpoint/2010/main" val="422055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EsriMapsInfo xmlns="ESRI.ArcGIS.Mapping.OfficeIntegration.PowerPointInfo">
  <Version>Version1</Version>
  <RequiresSignIn>False</RequiresSignIn>
</EsriMapsInfo>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2019-10-11T15:16:52+00:00</Document_x0020_Creation_x0020_Date>
    <EPA_x0020_Office xmlns="4ffa91fb-a0ff-4ac5-b2db-65c790d184a4" xsi:nil="true"/>
    <CategoryDescription xmlns="http://schemas.microsoft.com/sharepoint.v3" xsi:nil="true"/>
    <Identifier xmlns="4ffa91fb-a0ff-4ac5-b2db-65c790d184a4" xsi:nil="true"/>
    <_Coverage xmlns="http://schemas.microsoft.com/sharepoint/v3/fields" xsi:nil="true"/>
    <Creator xmlns="4ffa91fb-a0ff-4ac5-b2db-65c790d184a4">
      <UserInfo>
        <DisplayName/>
        <AccountId xsi:nil="true"/>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Records_x0020_Date xmlns="e214e739-edee-49df-ae11-2b218ccab6a4" xsi:nil="true"/>
    <Records_x0020_Status xmlns="e214e739-edee-49df-ae11-2b218ccab6a4">Pending</Records_x0020_Status>
  </documentManagement>
</p:properties>
</file>

<file path=customXml/item3.xml><?xml version="1.0" encoding="utf-8"?>
<?mso-contentType ?>
<SharedContentType xmlns="Microsoft.SharePoint.Taxonomy.ContentTypeSync" SourceId="29f62856-1543-49d4-a736-4569d363f533" ContentTypeId="0x01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Document" ma:contentTypeID="0x010100DF638D691483A74D8DFF5B9DB484AA0F" ma:contentTypeVersion="31" ma:contentTypeDescription="Create a new document." ma:contentTypeScope="" ma:versionID="63d7b5014cec3537ce7a615936d7aa21">
  <xsd:schema xmlns:xsd="http://www.w3.org/2001/XMLSchema" xmlns:xs="http://www.w3.org/2001/XMLSchema" xmlns:p="http://schemas.microsoft.com/office/2006/metadata/properties" xmlns:ns1="http://schemas.microsoft.com/sharepoint/v3" xmlns:ns3="4ffa91fb-a0ff-4ac5-b2db-65c790d184a4" xmlns:ns4="http://schemas.microsoft.com/sharepoint.v3" xmlns:ns5="http://schemas.microsoft.com/sharepoint/v3/fields" xmlns:ns6="e214e739-edee-49df-ae11-2b218ccab6a4" xmlns:ns7="05ed5394-1a6c-4441-9f38-6507290c01d4" targetNamespace="http://schemas.microsoft.com/office/2006/metadata/properties" ma:root="true" ma:fieldsID="87e4b320c6a2952cd6c542bb62fb39b1" ns1:_="" ns3:_="" ns4:_="" ns5:_="" ns6:_="" ns7:_="">
    <xsd:import namespace="http://schemas.microsoft.com/sharepoint/v3"/>
    <xsd:import namespace="4ffa91fb-a0ff-4ac5-b2db-65c790d184a4"/>
    <xsd:import namespace="http://schemas.microsoft.com/sharepoint.v3"/>
    <xsd:import namespace="http://schemas.microsoft.com/sharepoint/v3/fields"/>
    <xsd:import namespace="e214e739-edee-49df-ae11-2b218ccab6a4"/>
    <xsd:import namespace="05ed5394-1a6c-4441-9f38-6507290c01d4"/>
    <xsd:element name="properties">
      <xsd:complexType>
        <xsd:sequence>
          <xsd:element name="documentManagement">
            <xsd:complexType>
              <xsd:all>
                <xsd:element ref="ns3:Document_x0020_Creation_x0020_Date" minOccurs="0"/>
                <xsd:element ref="ns3:Creator" minOccurs="0"/>
                <xsd:element ref="ns3:EPA_x0020_Office" minOccurs="0"/>
                <xsd:element ref="ns3:Record" minOccurs="0"/>
                <xsd:element ref="ns4:CategoryDescription" minOccurs="0"/>
                <xsd:element ref="ns3:Identifier" minOccurs="0"/>
                <xsd:element ref="ns3:EPA_x0020_Contributor" minOccurs="0"/>
                <xsd:element ref="ns3:External_x0020_Contributor" minOccurs="0"/>
                <xsd:element ref="ns5:_Coverage" minOccurs="0"/>
                <xsd:element ref="ns3:EPA_x0020_Related_x0020_Documents" minOccurs="0"/>
                <xsd:element ref="ns5:_Source" minOccurs="0"/>
                <xsd:element ref="ns3:Rights" minOccurs="0"/>
                <xsd:element ref="ns1:Language" minOccurs="0"/>
                <xsd:element ref="ns3:j747ac98061d40f0aa7bd47e1db5675d" minOccurs="0"/>
                <xsd:element ref="ns3:TaxKeywordTaxHTField" minOccurs="0"/>
                <xsd:element ref="ns3:TaxCatchAllLabel" minOccurs="0"/>
                <xsd:element ref="ns3:TaxCatchAll" minOccurs="0"/>
                <xsd:element ref="ns6:SharedWithUsers" minOccurs="0"/>
                <xsd:element ref="ns6:SharedWithDetails" minOccurs="0"/>
                <xsd:element ref="ns6:SharingHintHash" minOccurs="0"/>
                <xsd:element ref="ns7:MediaServiceMetadata" minOccurs="0"/>
                <xsd:element ref="ns7:MediaServiceFastMetadata" minOccurs="0"/>
                <xsd:element ref="ns6:Records_x0020_Status" minOccurs="0"/>
                <xsd:element ref="ns6:Records_x0020_Date" minOccurs="0"/>
                <xsd:element ref="ns7:MediaServiceAutoTags" minOccurs="0"/>
                <xsd:element ref="ns7:MediaServiceOCR" minOccurs="0"/>
                <xsd:element ref="ns7:MediaServiceEventHashCode" minOccurs="0"/>
                <xsd:element ref="ns7:MediaServiceGenerationTime" minOccurs="0"/>
                <xsd:element ref="ns7: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hidden="true" ma:list="{0f1bcb73-0e65-456a-92c3-f58bfc112e17}" ma:internalName="TaxCatchAllLabel" ma:readOnly="true" ma:showField="CatchAllDataLabel" ma:web="e214e739-edee-49df-ae11-2b218ccab6a4">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hidden="true" ma:list="{0f1bcb73-0e65-456a-92c3-f58bfc112e17}" ma:internalName="TaxCatchAll" ma:showField="CatchAllData" ma:web="e214e739-edee-49df-ae11-2b218ccab6a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14e739-edee-49df-ae11-2b218ccab6a4" elementFormDefault="qualified">
    <xsd:import namespace="http://schemas.microsoft.com/office/2006/documentManagement/types"/>
    <xsd:import namespace="http://schemas.microsoft.com/office/infopath/2007/PartnerControls"/>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description="" ma:internalName="SharedWithDetails" ma:readOnly="true">
      <xsd:simpleType>
        <xsd:restriction base="dms:Note">
          <xsd:maxLength value="255"/>
        </xsd:restriction>
      </xsd:simpleType>
    </xsd:element>
    <xsd:element name="SharingHintHash" ma:index="30" nillable="true" ma:displayName="Sharing Hint Hash" ma:description="" ma:internalName="SharingHintHash" ma:readOnly="true">
      <xsd:simpleType>
        <xsd:restriction base="dms:Text"/>
      </xsd:simpleType>
    </xsd:element>
    <xsd:element name="Records_x0020_Status" ma:index="33" nillable="true" ma:displayName="Records Status" ma:default="Pending" ma:internalName="Records_x0020_Status">
      <xsd:simpleType>
        <xsd:restriction base="dms:Text"/>
      </xsd:simpleType>
    </xsd:element>
    <xsd:element name="Records_x0020_Date" ma:index="34" nillable="true" ma:displayName="Records Date" ma:hidden="true" ma:internalName="Records_x0020_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5ed5394-1a6c-4441-9f38-6507290c01d4" elementFormDefault="qualified">
    <xsd:import namespace="http://schemas.microsoft.com/office/2006/documentManagement/types"/>
    <xsd:import namespace="http://schemas.microsoft.com/office/infopath/2007/PartnerControls"/>
    <xsd:element name="MediaServiceMetadata" ma:index="31" nillable="true" ma:displayName="MediaServiceMetadata" ma:description="" ma:hidden="true" ma:internalName="MediaServiceMetadata" ma:readOnly="true">
      <xsd:simpleType>
        <xsd:restriction base="dms:Note"/>
      </xsd:simpleType>
    </xsd:element>
    <xsd:element name="MediaServiceFastMetadata" ma:index="32" nillable="true" ma:displayName="MediaServiceFastMetadata" ma:description="" ma:hidden="true" ma:internalName="MediaServiceFastMetadata" ma:readOnly="true">
      <xsd:simpleType>
        <xsd:restriction base="dms:Note"/>
      </xsd:simpleType>
    </xsd:element>
    <xsd:element name="MediaServiceAutoTags" ma:index="35" nillable="true" ma:displayName="MediaServiceAutoTags" ma:internalName="MediaServiceAutoTags" ma:readOnly="true">
      <xsd:simpleType>
        <xsd:restriction base="dms:Text"/>
      </xsd:simpleType>
    </xsd:element>
    <xsd:element name="MediaServiceOCR" ma:index="36" nillable="true" ma:displayName="MediaServiceOCR" ma:internalName="MediaServiceOCR" ma:readOnly="true">
      <xsd:simpleType>
        <xsd:restriction base="dms:Note">
          <xsd:maxLength value="255"/>
        </xsd:restriction>
      </xsd:simpleType>
    </xsd:element>
    <xsd:element name="MediaServiceEventHashCode" ma:index="37" nillable="true" ma:displayName="MediaServiceEventHashCode" ma:hidden="true" ma:internalName="MediaServiceEventHashCode" ma:readOnly="true">
      <xsd:simpleType>
        <xsd:restriction base="dms:Text"/>
      </xsd:simpleType>
    </xsd:element>
    <xsd:element name="MediaServiceGenerationTime" ma:index="38" nillable="true" ma:displayName="MediaServiceGenerationTime" ma:hidden="true" ma:internalName="MediaServiceGenerationTime" ma:readOnly="true">
      <xsd:simpleType>
        <xsd:restriction base="dms:Text"/>
      </xsd:simpleType>
    </xsd:element>
    <xsd:element name="MediaServiceDateTaken" ma:index="3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D15C127D-A5B2-4B85-A684-B8E281AACA32}">
  <ds:schemaRefs>
    <ds:schemaRef ds:uri="ESRI.ArcGIS.Mapping.OfficeIntegration.PowerPointInfo"/>
  </ds:schemaRefs>
</ds:datastoreItem>
</file>

<file path=customXml/itemProps2.xml><?xml version="1.0" encoding="utf-8"?>
<ds:datastoreItem xmlns:ds="http://schemas.openxmlformats.org/officeDocument/2006/customXml" ds:itemID="{C769C364-1ACB-4AEC-BDB4-28FD25A14F21}">
  <ds:schemaRefs>
    <ds:schemaRef ds:uri="4ffa91fb-a0ff-4ac5-b2db-65c790d184a4"/>
    <ds:schemaRef ds:uri="http://purl.org/dc/dcmitype/"/>
    <ds:schemaRef ds:uri="http://schemas.microsoft.com/office/infopath/2007/PartnerControls"/>
    <ds:schemaRef ds:uri="http://schemas.microsoft.com/sharepoint/v3"/>
    <ds:schemaRef ds:uri="http://purl.org/dc/elements/1.1/"/>
    <ds:schemaRef ds:uri="http://schemas.microsoft.com/office/2006/metadata/properties"/>
    <ds:schemaRef ds:uri="http://schemas.openxmlformats.org/package/2006/metadata/core-properties"/>
    <ds:schemaRef ds:uri="e214e739-edee-49df-ae11-2b218ccab6a4"/>
    <ds:schemaRef ds:uri="http://schemas.microsoft.com/office/2006/documentManagement/types"/>
    <ds:schemaRef ds:uri="05ed5394-1a6c-4441-9f38-6507290c01d4"/>
    <ds:schemaRef ds:uri="http://purl.org/dc/terms/"/>
    <ds:schemaRef ds:uri="http://schemas.microsoft.com/sharepoint/v3/fields"/>
    <ds:schemaRef ds:uri="http://schemas.microsoft.com/sharepoint.v3"/>
    <ds:schemaRef ds:uri="http://www.w3.org/XML/1998/namespace"/>
  </ds:schemaRefs>
</ds:datastoreItem>
</file>

<file path=customXml/itemProps3.xml><?xml version="1.0" encoding="utf-8"?>
<ds:datastoreItem xmlns:ds="http://schemas.openxmlformats.org/officeDocument/2006/customXml" ds:itemID="{FA5903DF-3B32-4FA6-9C1D-C90740E7242D}">
  <ds:schemaRefs>
    <ds:schemaRef ds:uri="Microsoft.SharePoint.Taxonomy.ContentTypeSync"/>
  </ds:schemaRefs>
</ds:datastoreItem>
</file>

<file path=customXml/itemProps4.xml><?xml version="1.0" encoding="utf-8"?>
<ds:datastoreItem xmlns:ds="http://schemas.openxmlformats.org/officeDocument/2006/customXml" ds:itemID="{F37F077C-8DC4-4465-8363-977D84BA0ABE}">
  <ds:schemaRefs>
    <ds:schemaRef ds:uri="http://schemas.microsoft.com/sharepoint/v3/contenttype/forms"/>
  </ds:schemaRefs>
</ds:datastoreItem>
</file>

<file path=customXml/itemProps5.xml><?xml version="1.0" encoding="utf-8"?>
<ds:datastoreItem xmlns:ds="http://schemas.openxmlformats.org/officeDocument/2006/customXml" ds:itemID="{C47B9D7D-8775-42AD-B8FC-42F42E2B7D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e214e739-edee-49df-ae11-2b218ccab6a4"/>
    <ds:schemaRef ds:uri="05ed5394-1a6c-4441-9f38-6507290c01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40E943EC-5963-4706-AD7A-6EB1CEDCBBC2}">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16941</TotalTime>
  <Words>3599</Words>
  <Application>Microsoft Office PowerPoint</Application>
  <PresentationFormat>Widescreen</PresentationFormat>
  <Paragraphs>587</Paragraphs>
  <Slides>17</Slides>
  <Notes>17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Diamond Grid 16x9</vt:lpstr>
      <vt:lpstr>PowerPoint Presentation</vt:lpstr>
      <vt:lpstr>Overview</vt:lpstr>
      <vt:lpstr>Existing NEI Wildland Fire Emissions Estimation Method</vt:lpstr>
      <vt:lpstr>R-SmartFire 3</vt:lpstr>
      <vt:lpstr>R-SmartFire3 vs SmartFire2</vt:lpstr>
      <vt:lpstr>R-SmartFire 3 2016 Test Runs</vt:lpstr>
      <vt:lpstr>R-SmartFire 3 2016 Test Runs</vt:lpstr>
      <vt:lpstr>BlueSky Pipeline</vt:lpstr>
      <vt:lpstr>BlueSky Pipeline</vt:lpstr>
      <vt:lpstr>Key BlueSky Pipeline Enhancements</vt:lpstr>
      <vt:lpstr>BlueSky Pipeline vs BlueSky Framework</vt:lpstr>
      <vt:lpstr>BlueSky Pipeline 2016 National Run</vt:lpstr>
      <vt:lpstr>Bluesky Pipeline 2016 CONUS PM2.5</vt:lpstr>
      <vt:lpstr>BlueSky Pipeline 2016 National Run</vt:lpstr>
      <vt:lpstr>BlueSky Pipeline 2016 National Run</vt:lpstr>
      <vt:lpstr>Bluesky Pipeline 2016  California PM2.5</vt:lpstr>
      <vt:lpstr>Impressions and Next Steps</vt:lpstr>
    </vt:vector>
  </TitlesOfParts>
  <Company>CSRA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BlueSky Pipeline and SF3</dc:title>
  <dc:creator>Beidler, James</dc:creator>
  <cp:lastModifiedBy>Pouliot, George</cp:lastModifiedBy>
  <cp:revision>100</cp:revision>
  <dcterms:created xsi:type="dcterms:W3CDTF">2019-05-29T14:40:07Z</dcterms:created>
  <dcterms:modified xsi:type="dcterms:W3CDTF">2019-10-16T19:13:03Z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0x010100DF638D691483A74D8DFF5B9DB484AA0F</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