
<file path=[Content_Types].xml><?xml version="1.0" encoding="utf-8"?>
<Types xmlns="http://schemas.openxmlformats.org/package/2006/content-types">
  <Default Extension="xml" ContentType="application/xml"/>
  <Default Extension="svg" ContentType="image/svg+xml"/>
  <Default Extension="jp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36"/>
  </p:notesMasterIdLst>
  <p:sldIdLst>
    <p:sldId id="256" r:id="rId2"/>
    <p:sldId id="257" r:id="rId3"/>
    <p:sldId id="258" r:id="rId4"/>
    <p:sldId id="260" r:id="rId5"/>
    <p:sldId id="262" r:id="rId6"/>
    <p:sldId id="267" r:id="rId7"/>
    <p:sldId id="284" r:id="rId8"/>
    <p:sldId id="263" r:id="rId9"/>
    <p:sldId id="273" r:id="rId10"/>
    <p:sldId id="275" r:id="rId11"/>
    <p:sldId id="261" r:id="rId12"/>
    <p:sldId id="264" r:id="rId13"/>
    <p:sldId id="265" r:id="rId14"/>
    <p:sldId id="266" r:id="rId15"/>
    <p:sldId id="268" r:id="rId16"/>
    <p:sldId id="278" r:id="rId17"/>
    <p:sldId id="279" r:id="rId18"/>
    <p:sldId id="280" r:id="rId19"/>
    <p:sldId id="277" r:id="rId20"/>
    <p:sldId id="281" r:id="rId21"/>
    <p:sldId id="282" r:id="rId22"/>
    <p:sldId id="285" r:id="rId23"/>
    <p:sldId id="290" r:id="rId24"/>
    <p:sldId id="286" r:id="rId25"/>
    <p:sldId id="288" r:id="rId26"/>
    <p:sldId id="274" r:id="rId27"/>
    <p:sldId id="270" r:id="rId28"/>
    <p:sldId id="291" r:id="rId29"/>
    <p:sldId id="293" r:id="rId30"/>
    <p:sldId id="294" r:id="rId31"/>
    <p:sldId id="295" r:id="rId32"/>
    <p:sldId id="296" r:id="rId33"/>
    <p:sldId id="297" r:id="rId34"/>
    <p:sldId id="29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557"/>
  </p:normalViewPr>
  <p:slideViewPr>
    <p:cSldViewPr snapToGrid="0" snapToObjects="1">
      <p:cViewPr varScale="1">
        <p:scale>
          <a:sx n="100" d="100"/>
          <a:sy n="100" d="100"/>
        </p:scale>
        <p:origin x="10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849CA-F210-4643-8712-1091CA0FBB6F}" type="datetimeFigureOut">
              <a:rPr lang="en-US" smtClean="0"/>
              <a:t>10/21/19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71A66-58D2-9C4F-A612-120CACF6CBEC}" type="slidenum">
              <a:rPr lang="en-US" smtClean="0"/>
              <a:t>‹#›</a:t>
            </a:fld>
            <a:endParaRPr lang="en-US"/>
          </a:p>
        </p:txBody>
      </p:sp>
    </p:spTree>
    <p:extLst>
      <p:ext uri="{BB962C8B-B14F-4D97-AF65-F5344CB8AC3E}">
        <p14:creationId xmlns:p14="http://schemas.microsoft.com/office/powerpoint/2010/main" val="286904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1</a:t>
            </a:fld>
            <a:endParaRPr lang="en-US"/>
          </a:p>
        </p:txBody>
      </p:sp>
    </p:spTree>
    <p:extLst>
      <p:ext uri="{BB962C8B-B14F-4D97-AF65-F5344CB8AC3E}">
        <p14:creationId xmlns:p14="http://schemas.microsoft.com/office/powerpoint/2010/main" val="205122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a:t>
            </a:r>
            <a:r>
              <a:rPr lang="en-US" baseline="0" dirty="0" smtClean="0"/>
              <a:t> of VOCs, formaldehyde is shown here for two metrics and surface source. </a:t>
            </a:r>
            <a:r>
              <a:rPr lang="en-US" dirty="0" smtClean="0"/>
              <a:t>We have</a:t>
            </a:r>
            <a:r>
              <a:rPr lang="en-US" baseline="0" dirty="0" smtClean="0"/>
              <a:t> some negative sensitivities over all VOCs, so that s why I show you here only one species in VOCs. In over all, the most contribution is because of NOX emission.</a:t>
            </a:r>
          </a:p>
          <a:p>
            <a:r>
              <a:rPr lang="en-US" baseline="0" dirty="0" smtClean="0"/>
              <a:t>Something that we r looking into.</a:t>
            </a:r>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13</a:t>
            </a:fld>
            <a:endParaRPr lang="en-US"/>
          </a:p>
        </p:txBody>
      </p:sp>
    </p:spTree>
    <p:extLst>
      <p:ext uri="{BB962C8B-B14F-4D97-AF65-F5344CB8AC3E}">
        <p14:creationId xmlns:p14="http://schemas.microsoft.com/office/powerpoint/2010/main" val="207753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21</a:t>
            </a:fld>
            <a:endParaRPr lang="en-US"/>
          </a:p>
        </p:txBody>
      </p:sp>
    </p:spTree>
    <p:extLst>
      <p:ext uri="{BB962C8B-B14F-4D97-AF65-F5344CB8AC3E}">
        <p14:creationId xmlns:p14="http://schemas.microsoft.com/office/powerpoint/2010/main" val="210624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reporting a number for each crop type, I show you the range of crop economic loss with lower bound and higher bound for each region. China and North America as the biggest producer of maize has larger economic loss, Around 5 billion USD. Larger economic loss for wheat seemed to be appear in India and China (Almost the half). </a:t>
            </a:r>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22</a:t>
            </a:fld>
            <a:endParaRPr lang="en-US"/>
          </a:p>
        </p:txBody>
      </p:sp>
    </p:spTree>
    <p:extLst>
      <p:ext uri="{BB962C8B-B14F-4D97-AF65-F5344CB8AC3E}">
        <p14:creationId xmlns:p14="http://schemas.microsoft.com/office/powerpoint/2010/main" val="7730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in Maize and Wheat</a:t>
            </a:r>
            <a:r>
              <a:rPr lang="en-US" baseline="0" dirty="0" smtClean="0"/>
              <a:t> economic loss again can be explained with the yield response function. Most of the Ozone exposure metric values are lower than 50, in a couple of cases above 50 ppb. So this is one another reason why AOT40 is larger than W126 for maize.</a:t>
            </a:r>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23</a:t>
            </a:fld>
            <a:endParaRPr lang="en-US"/>
          </a:p>
        </p:txBody>
      </p:sp>
    </p:spTree>
    <p:extLst>
      <p:ext uri="{BB962C8B-B14F-4D97-AF65-F5344CB8AC3E}">
        <p14:creationId xmlns:p14="http://schemas.microsoft.com/office/powerpoint/2010/main" val="88540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71A66-58D2-9C4F-A612-120CACF6CBEC}" type="slidenum">
              <a:rPr lang="en-US" smtClean="0"/>
              <a:t>24</a:t>
            </a:fld>
            <a:endParaRPr lang="en-US"/>
          </a:p>
        </p:txBody>
      </p:sp>
    </p:spTree>
    <p:extLst>
      <p:ext uri="{BB962C8B-B14F-4D97-AF65-F5344CB8AC3E}">
        <p14:creationId xmlns:p14="http://schemas.microsoft.com/office/powerpoint/2010/main" val="259366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Wheat production in</a:t>
            </a:r>
            <a:r>
              <a:rPr lang="en-US" baseline="0" dirty="0" smtClean="0"/>
              <a:t> 2010 is 26% of the world’s grain production. It is 35% in Maize production.</a:t>
            </a:r>
            <a:endParaRPr lang="en-US" dirty="0" smtClean="0"/>
          </a:p>
          <a:p>
            <a:pPr marL="171450" indent="-171450">
              <a:buFont typeface="Arial" charset="0"/>
              <a:buChar char="•"/>
            </a:pPr>
            <a:r>
              <a:rPr lang="en-US" dirty="0" smtClean="0"/>
              <a:t>Wheat and Maize production constitutes</a:t>
            </a:r>
            <a:r>
              <a:rPr lang="en-US" baseline="0" dirty="0" smtClean="0"/>
              <a:t> 61% (in total) of world’s grain production and Northern Hemisphere has 54% of this production in total.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Maize production concentrated in some countries while Wheat production is more wide-spread.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Gross production value according to FAO for wheat is 185 Billion USD and for maize 239 Billion USD. </a:t>
            </a:r>
            <a:endParaRPr lang="en-US" dirty="0" smtClean="0"/>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FA371A66-58D2-9C4F-A612-120CACF6CBEC}" type="slidenum">
              <a:rPr lang="en-US" smtClean="0"/>
              <a:t>2</a:t>
            </a:fld>
            <a:endParaRPr lang="en-US"/>
          </a:p>
        </p:txBody>
      </p:sp>
    </p:spTree>
    <p:extLst>
      <p:ext uri="{BB962C8B-B14F-4D97-AF65-F5344CB8AC3E}">
        <p14:creationId xmlns:p14="http://schemas.microsoft.com/office/powerpoint/2010/main" val="136261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motivation of our study start here. </a:t>
            </a:r>
            <a:r>
              <a:rPr lang="en-US" baseline="0" dirty="0" smtClean="0"/>
              <a:t>Elevated O3 conc. Has some impacts on plant life. </a:t>
            </a:r>
            <a:r>
              <a:rPr lang="mr-IN" baseline="0" dirty="0" smtClean="0"/>
              <a:t>…</a:t>
            </a:r>
            <a:r>
              <a:rPr lang="en-CA" baseline="0" dirty="0" smtClean="0"/>
              <a:t>. </a:t>
            </a:r>
            <a:r>
              <a:rPr lang="en-US" dirty="0" smtClean="0"/>
              <a:t>Biomass loss means</a:t>
            </a:r>
            <a:r>
              <a:rPr lang="en-US" baseline="0" dirty="0" smtClean="0"/>
              <a:t> less production. Here’s an example of the biomass loss. With increasing Ozone, and wheat biomass loss. </a:t>
            </a:r>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3</a:t>
            </a:fld>
            <a:endParaRPr lang="en-US"/>
          </a:p>
        </p:txBody>
      </p:sp>
    </p:spTree>
    <p:extLst>
      <p:ext uri="{BB962C8B-B14F-4D97-AF65-F5344CB8AC3E}">
        <p14:creationId xmlns:p14="http://schemas.microsoft.com/office/powerpoint/2010/main" val="46425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a:t>
            </a:r>
            <a:r>
              <a:rPr lang="en-US" dirty="0" err="1" smtClean="0"/>
              <a:t>methodolgy</a:t>
            </a:r>
            <a:r>
              <a:rPr lang="en-US" dirty="0" smtClean="0"/>
              <a:t> we applied in the study. 6 consecutive weeks in the middle</a:t>
            </a:r>
            <a:r>
              <a:rPr lang="en-US" baseline="0" dirty="0" smtClean="0"/>
              <a:t> of ozone season is the study period. First week has been chosen as the forward spin-up period and the last week of this period is used to be ramp-up period for backward.  We used WRF to create meteorological fields and SMOKEv4 with Edgar/</a:t>
            </a:r>
            <a:r>
              <a:rPr lang="en-US" baseline="0" dirty="0" err="1" smtClean="0"/>
              <a:t>Htap</a:t>
            </a:r>
            <a:r>
              <a:rPr lang="en-US" baseline="0" dirty="0" smtClean="0"/>
              <a:t> emission inventory to create model ready emissions. The plot is </a:t>
            </a:r>
            <a:r>
              <a:rPr lang="en-US" baseline="0" dirty="0" err="1" smtClean="0"/>
              <a:t>shwoing</a:t>
            </a:r>
            <a:r>
              <a:rPr lang="en-US" baseline="0" dirty="0" smtClean="0"/>
              <a:t> the modeling domain which is polar stereographic projection with the 108km spatial resolution. CMAQ v5.0 and its adjoint is used for two different ozone exposure metric which are accepted by EPA and EEA. AOT40 is used for northern hemisphere and </a:t>
            </a:r>
            <a:r>
              <a:rPr lang="en-US" baseline="0" dirty="0" err="1" smtClean="0"/>
              <a:t>europe</a:t>
            </a:r>
            <a:r>
              <a:rPr lang="en-US" baseline="0" dirty="0" smtClean="0"/>
              <a:t> (it is the vegetation regulatory index.). Same for the W126 method for NH and </a:t>
            </a:r>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4</a:t>
            </a:fld>
            <a:endParaRPr lang="en-US"/>
          </a:p>
        </p:txBody>
      </p:sp>
    </p:spTree>
    <p:extLst>
      <p:ext uri="{BB962C8B-B14F-4D97-AF65-F5344CB8AC3E}">
        <p14:creationId xmlns:p14="http://schemas.microsoft.com/office/powerpoint/2010/main" val="186282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AOT40</a:t>
            </a:r>
            <a:r>
              <a:rPr lang="en-US" baseline="0" dirty="0" smtClean="0"/>
              <a:t> sums Ozone concentrations over a threshold of 40 ppb for the daylight time. It is defined by European Environmental Agency. </a:t>
            </a:r>
          </a:p>
          <a:p>
            <a:pPr marL="171450" indent="-171450">
              <a:buFont typeface="Arial" charset="0"/>
              <a:buChar char="•"/>
            </a:pPr>
            <a:r>
              <a:rPr lang="en-US" baseline="0" dirty="0" smtClean="0"/>
              <a:t>W126 sums only daylight time hourly concentrations with sigmoidal weighting function and it is EPA’s secondary regulator index. </a:t>
            </a:r>
          </a:p>
          <a:p>
            <a:pPr marL="171450" indent="-171450">
              <a:buFont typeface="Arial" charset="0"/>
              <a:buChar char="•"/>
            </a:pPr>
            <a:r>
              <a:rPr lang="en-US" baseline="0" dirty="0" smtClean="0"/>
              <a:t>In the figure, W126 weighting is increasing with ozone concentration while AOT40 does not apply till 40 ppb. </a:t>
            </a:r>
          </a:p>
          <a:p>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5</a:t>
            </a:fld>
            <a:endParaRPr lang="en-US"/>
          </a:p>
        </p:txBody>
      </p:sp>
    </p:spTree>
    <p:extLst>
      <p:ext uri="{BB962C8B-B14F-4D97-AF65-F5344CB8AC3E}">
        <p14:creationId xmlns:p14="http://schemas.microsoft.com/office/powerpoint/2010/main" val="34236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a:t>
            </a:r>
            <a:r>
              <a:rPr lang="en-US" baseline="0" dirty="0" smtClean="0"/>
              <a:t> yield function associated with each exposure metrics are shown here for each crop type. AOT40 functions were publish in Mills et al in 2007. For W126, we used the Wang and </a:t>
            </a:r>
            <a:r>
              <a:rPr lang="en-US" baseline="0" dirty="0" err="1" smtClean="0"/>
              <a:t>Mauzerall</a:t>
            </a:r>
            <a:r>
              <a:rPr lang="en-US" baseline="0" dirty="0" smtClean="0"/>
              <a:t> paper’s parameters. We plotted the Relative yield loss functions with exposure metric applied to the over all study period. AOT40 and W126 for wheat show comparable values up to 60 ppb. We do see a large difference in Maize AOT40 and W126 function actually. Up to 60 ppb, AOT40 shows larger Relative loss. Later W126 gets larger values with the increase of exposure metric. We are going to see this difference in the results.</a:t>
            </a:r>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6</a:t>
            </a:fld>
            <a:endParaRPr lang="en-US"/>
          </a:p>
        </p:txBody>
      </p:sp>
    </p:spTree>
    <p:extLst>
      <p:ext uri="{BB962C8B-B14F-4D97-AF65-F5344CB8AC3E}">
        <p14:creationId xmlns:p14="http://schemas.microsoft.com/office/powerpoint/2010/main" val="20443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the text.</a:t>
            </a:r>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7</a:t>
            </a:fld>
            <a:endParaRPr lang="en-US"/>
          </a:p>
        </p:txBody>
      </p:sp>
    </p:spTree>
    <p:extLst>
      <p:ext uri="{BB962C8B-B14F-4D97-AF65-F5344CB8AC3E}">
        <p14:creationId xmlns:p14="http://schemas.microsoft.com/office/powerpoint/2010/main" val="172524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made the economical</a:t>
            </a:r>
            <a:r>
              <a:rPr lang="en-US" baseline="0" dirty="0" smtClean="0"/>
              <a:t> evaluation based on the formula shown here. Air quality modeling part done with CMAQ-ADJ. Exposure yield response function are from the literature. And the economics term is </a:t>
            </a:r>
            <a:r>
              <a:rPr lang="en-US" baseline="0" dirty="0" err="1" smtClean="0"/>
              <a:t>retrived</a:t>
            </a:r>
            <a:r>
              <a:rPr lang="en-US" baseline="0" dirty="0" smtClean="0"/>
              <a:t> from FAO databased as the annual producer price. Which is defined as price at the farm-gate. The average producer price for wheat 204 $/ton and 280 $/ton for maize. </a:t>
            </a:r>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8</a:t>
            </a:fld>
            <a:endParaRPr lang="en-US"/>
          </a:p>
        </p:txBody>
      </p:sp>
    </p:spTree>
    <p:extLst>
      <p:ext uri="{BB962C8B-B14F-4D97-AF65-F5344CB8AC3E}">
        <p14:creationId xmlns:p14="http://schemas.microsoft.com/office/powerpoint/2010/main" val="74040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71A66-58D2-9C4F-A612-120CACF6CBEC}" type="slidenum">
              <a:rPr lang="en-US" smtClean="0"/>
              <a:t>9</a:t>
            </a:fld>
            <a:endParaRPr lang="en-US"/>
          </a:p>
        </p:txBody>
      </p:sp>
    </p:spTree>
    <p:extLst>
      <p:ext uri="{BB962C8B-B14F-4D97-AF65-F5344CB8AC3E}">
        <p14:creationId xmlns:p14="http://schemas.microsoft.com/office/powerpoint/2010/main" val="134362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F2A25C-D858-2142-80C3-FED4C5902B57}" type="datetimeFigureOut">
              <a:rPr lang="en-US" smtClean="0"/>
              <a:t>10/21/19</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E54D5CCA-F665-4E4C-846E-587EA5F9D028}"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759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2A25C-D858-2142-80C3-FED4C5902B57}"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5CCA-F665-4E4C-846E-587EA5F9D028}"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3613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2A25C-D858-2142-80C3-FED4C5902B57}"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5CCA-F665-4E4C-846E-587EA5F9D028}"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51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BFF2A25C-D858-2142-80C3-FED4C5902B57}" type="datetimeFigureOut">
              <a:rPr lang="en-US" smtClean="0"/>
              <a:t>10/21/19</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E54D5CCA-F665-4E4C-846E-587EA5F9D028}"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7073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2A25C-D858-2142-80C3-FED4C5902B57}"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5CCA-F665-4E4C-846E-587EA5F9D028}"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6327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F2A25C-D858-2142-80C3-FED4C5902B57}"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D5CCA-F665-4E4C-846E-587EA5F9D028}"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1392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F2A25C-D858-2142-80C3-FED4C5902B57}" type="datetimeFigureOut">
              <a:rPr lang="en-US" smtClean="0"/>
              <a:t>10/21/19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D5CCA-F665-4E4C-846E-587EA5F9D028}"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8404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F2A25C-D858-2142-80C3-FED4C5902B57}" type="datetimeFigureOut">
              <a:rPr lang="en-US" smtClean="0"/>
              <a:t>10/21/19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D5CCA-F665-4E4C-846E-587EA5F9D028}"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8008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2A25C-D858-2142-80C3-FED4C5902B57}" type="datetimeFigureOut">
              <a:rPr lang="en-US" smtClean="0"/>
              <a:t>10/21/19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D5CCA-F665-4E4C-846E-587EA5F9D028}" type="slidenum">
              <a:rPr lang="en-US" smtClean="0"/>
              <a:t>‹#›</a:t>
            </a:fld>
            <a:endParaRPr lang="en-US"/>
          </a:p>
        </p:txBody>
      </p:sp>
    </p:spTree>
    <p:extLst>
      <p:ext uri="{BB962C8B-B14F-4D97-AF65-F5344CB8AC3E}">
        <p14:creationId xmlns:p14="http://schemas.microsoft.com/office/powerpoint/2010/main" val="428066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F2A25C-D858-2142-80C3-FED4C5902B57}"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D5CCA-F665-4E4C-846E-587EA5F9D028}"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5856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BFF2A25C-D858-2142-80C3-FED4C5902B57}" type="datetimeFigureOut">
              <a:rPr lang="en-US" smtClean="0"/>
              <a:t>10/21/19</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E54D5CCA-F665-4E4C-846E-587EA5F9D028}"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7371143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FF2A25C-D858-2142-80C3-FED4C5902B57}" type="datetimeFigureOut">
              <a:rPr lang="en-US" smtClean="0"/>
              <a:t>10/21/19</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E54D5CCA-F665-4E4C-846E-587EA5F9D028}" type="slidenum">
              <a:rPr lang="en-US" smtClean="0"/>
              <a:t>‹#›</a:t>
            </a:fld>
            <a:endParaRPr lang="en-US"/>
          </a:p>
        </p:txBody>
      </p:sp>
    </p:spTree>
    <p:extLst>
      <p:ext uri="{BB962C8B-B14F-4D97-AF65-F5344CB8AC3E}">
        <p14:creationId xmlns:p14="http://schemas.microsoft.com/office/powerpoint/2010/main" val="206409451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emf"/><Relationship Id="rId5" Type="http://schemas.openxmlformats.org/officeDocument/2006/relationships/image" Target="../media/image6.png"/><Relationship Id="rId6" Type="http://schemas.openxmlformats.org/officeDocument/2006/relationships/hyperlink" Target="http://faostat.fao.org/" TargetMode="External"/><Relationship Id="rId7" Type="http://schemas.openxmlformats.org/officeDocument/2006/relationships/image" Target="../media/image1.jpg"/><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4.bin"/><Relationship Id="rId5" Type="http://schemas.openxmlformats.org/officeDocument/2006/relationships/package" Target="../embeddings/Microsoft_Word_Document3.docx"/><Relationship Id="rId6" Type="http://schemas.openxmlformats.org/officeDocument/2006/relationships/image" Target="../media/image11.emf"/><Relationship Id="rId7" Type="http://schemas.openxmlformats.org/officeDocument/2006/relationships/image" Target="../media/image3.png"/><Relationship Id="rId8"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28.png"/><Relationship Id="rId5" Type="http://schemas.openxmlformats.org/officeDocument/2006/relationships/image" Target="../media/image29.sv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aostat.fao.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4.docx"/><Relationship Id="rId5" Type="http://schemas.openxmlformats.org/officeDocument/2006/relationships/image" Target="../media/image34.emf"/><Relationship Id="rId6" Type="http://schemas.openxmlformats.org/officeDocument/2006/relationships/image" Target="../media/image3.png"/><Relationship Id="rId7" Type="http://schemas.openxmlformats.org/officeDocument/2006/relationships/image" Target="../media/image1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1.emf"/><Relationship Id="rId7" Type="http://schemas.openxmlformats.org/officeDocument/2006/relationships/image" Target="../media/image3.png"/><Relationship Id="rId8"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earthstat.org/" TargetMode="External"/><Relationship Id="rId5" Type="http://schemas.openxmlformats.org/officeDocument/2006/relationships/image" Target="../media/image13.png"/><Relationship Id="rId6" Type="http://schemas.openxmlformats.org/officeDocument/2006/relationships/image" Target="../media/image1.jp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15.emf"/><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BA6A22-2451-A644-9CB4-6076C56C9152}"/>
              </a:ext>
            </a:extLst>
          </p:cNvPr>
          <p:cNvSpPr>
            <a:spLocks noGrp="1"/>
          </p:cNvSpPr>
          <p:nvPr>
            <p:ph type="ctrTitle"/>
          </p:nvPr>
        </p:nvSpPr>
        <p:spPr>
          <a:xfrm>
            <a:off x="1178098" y="1003618"/>
            <a:ext cx="9595919" cy="1288406"/>
          </a:xfrm>
        </p:spPr>
        <p:txBody>
          <a:bodyPr>
            <a:noAutofit/>
          </a:bodyPr>
          <a:lstStyle/>
          <a:p>
            <a:r>
              <a:rPr lang="en-CA" sz="2800" b="1" dirty="0"/>
              <a:t>Quantifying Economic Damages from Crop Productivity Loss Due to Ozone Precursor</a:t>
            </a:r>
            <a:r>
              <a:rPr lang="en-CA" sz="2800" b="1" baseline="-25000" dirty="0"/>
              <a:t> </a:t>
            </a:r>
            <a:r>
              <a:rPr lang="en-CA" sz="2800" b="1" dirty="0"/>
              <a:t>Emissions via Hemispheric Adjoint Analysis</a:t>
            </a:r>
            <a:endParaRPr lang="en-US" sz="2800" dirty="0"/>
          </a:p>
        </p:txBody>
      </p:sp>
      <p:sp>
        <p:nvSpPr>
          <p:cNvPr id="3" name="Subtitle 2">
            <a:extLst>
              <a:ext uri="{FF2B5EF4-FFF2-40B4-BE49-F238E27FC236}">
                <a16:creationId xmlns="" xmlns:a16="http://schemas.microsoft.com/office/drawing/2014/main" id="{767A6F8E-7E71-EC4D-846B-B229EC038AE5}"/>
              </a:ext>
            </a:extLst>
          </p:cNvPr>
          <p:cNvSpPr>
            <a:spLocks noGrp="1"/>
          </p:cNvSpPr>
          <p:nvPr>
            <p:ph type="subTitle" idx="1"/>
          </p:nvPr>
        </p:nvSpPr>
        <p:spPr>
          <a:xfrm>
            <a:off x="1178098" y="2292024"/>
            <a:ext cx="10132631" cy="1071095"/>
          </a:xfrm>
        </p:spPr>
        <p:txBody>
          <a:bodyPr/>
          <a:lstStyle/>
          <a:p>
            <a:r>
              <a:rPr lang="en-CA" b="1" dirty="0"/>
              <a:t>Yasar </a:t>
            </a:r>
            <a:r>
              <a:rPr lang="en-CA" b="1" dirty="0" err="1"/>
              <a:t>Burak</a:t>
            </a:r>
            <a:r>
              <a:rPr lang="en-CA" b="1" dirty="0"/>
              <a:t> </a:t>
            </a:r>
            <a:r>
              <a:rPr lang="en-CA" b="1" dirty="0" err="1"/>
              <a:t>Oztaner</a:t>
            </a:r>
            <a:r>
              <a:rPr lang="en-CA" b="1" dirty="0"/>
              <a:t>*</a:t>
            </a:r>
            <a:r>
              <a:rPr lang="en-CA" dirty="0"/>
              <a:t>, </a:t>
            </a:r>
            <a:r>
              <a:rPr lang="en-CA" dirty="0" err="1"/>
              <a:t>Shunliu</a:t>
            </a:r>
            <a:r>
              <a:rPr lang="en-CA" dirty="0"/>
              <a:t> Zhao, Amir </a:t>
            </a:r>
            <a:r>
              <a:rPr lang="en-CA" dirty="0" err="1"/>
              <a:t>Hakami</a:t>
            </a:r>
            <a:r>
              <a:rPr lang="en-CA" dirty="0"/>
              <a:t> (Carleton University); Rohit Mathur (EPA); the CMAQ-Adjoint Development Team</a:t>
            </a:r>
          </a:p>
          <a:p>
            <a:endParaRPr lang="en-US" dirty="0"/>
          </a:p>
        </p:txBody>
      </p:sp>
      <p:pic>
        <p:nvPicPr>
          <p:cNvPr id="4" name="Picture 3" descr="carletonlogo.png">
            <a:extLst>
              <a:ext uri="{FF2B5EF4-FFF2-40B4-BE49-F238E27FC236}">
                <a16:creationId xmlns="" xmlns:a16="http://schemas.microsoft.com/office/drawing/2014/main" id="{4514B9AB-CE0A-D94A-8917-138258E45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00" y="5291311"/>
            <a:ext cx="2435438" cy="699318"/>
          </a:xfrm>
          <a:prstGeom prst="rect">
            <a:avLst/>
          </a:prstGeom>
        </p:spPr>
      </p:pic>
      <p:sp>
        <p:nvSpPr>
          <p:cNvPr id="5" name="TextBox 4">
            <a:extLst>
              <a:ext uri="{FF2B5EF4-FFF2-40B4-BE49-F238E27FC236}">
                <a16:creationId xmlns="" xmlns:a16="http://schemas.microsoft.com/office/drawing/2014/main" id="{61D29B1A-9F3D-724E-985A-5E09D2F15518}"/>
              </a:ext>
            </a:extLst>
          </p:cNvPr>
          <p:cNvSpPr txBox="1"/>
          <p:nvPr/>
        </p:nvSpPr>
        <p:spPr>
          <a:xfrm>
            <a:off x="4781501" y="4921979"/>
            <a:ext cx="2879314" cy="369332"/>
          </a:xfrm>
          <a:prstGeom prst="rect">
            <a:avLst/>
          </a:prstGeom>
          <a:noFill/>
        </p:spPr>
        <p:txBody>
          <a:bodyPr wrap="none" rtlCol="0">
            <a:spAutoFit/>
          </a:bodyPr>
          <a:lstStyle/>
          <a:p>
            <a:r>
              <a:rPr lang="en-US" dirty="0"/>
              <a:t>Oct. 21 -23 | Chapel Hill</a:t>
            </a:r>
          </a:p>
        </p:txBody>
      </p:sp>
      <p:sp>
        <p:nvSpPr>
          <p:cNvPr id="6" name="Title 1">
            <a:extLst>
              <a:ext uri="{FF2B5EF4-FFF2-40B4-BE49-F238E27FC236}">
                <a16:creationId xmlns="" xmlns:a16="http://schemas.microsoft.com/office/drawing/2014/main" id="{31663080-0253-CB4A-B72C-45FB17CC2682}"/>
              </a:ext>
            </a:extLst>
          </p:cNvPr>
          <p:cNvSpPr txBox="1">
            <a:spLocks/>
          </p:cNvSpPr>
          <p:nvPr/>
        </p:nvSpPr>
        <p:spPr>
          <a:xfrm>
            <a:off x="1342519" y="4079452"/>
            <a:ext cx="9506961" cy="699319"/>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6600" b="0" i="0" kern="1200" cap="none">
                <a:solidFill>
                  <a:schemeClr val="tx1"/>
                </a:solidFill>
                <a:effectLst/>
                <a:latin typeface="+mj-lt"/>
                <a:ea typeface="+mj-ea"/>
                <a:cs typeface="+mj-cs"/>
              </a:defRPr>
            </a:lvl1pPr>
          </a:lstStyle>
          <a:p>
            <a:pPr algn="ctr"/>
            <a:r>
              <a:rPr lang="en-CA" sz="2800" b="1" dirty="0"/>
              <a:t>18</a:t>
            </a:r>
            <a:r>
              <a:rPr lang="en-CA" sz="2800" b="1" baseline="30000" dirty="0"/>
              <a:t>th</a:t>
            </a:r>
            <a:r>
              <a:rPr lang="en-CA" sz="2800" b="1" dirty="0"/>
              <a:t> Annual CMAS Conference</a:t>
            </a:r>
            <a:endParaRPr lang="en-US" sz="2800" dirty="0"/>
          </a:p>
        </p:txBody>
      </p:sp>
      <p:pic>
        <p:nvPicPr>
          <p:cNvPr id="12" name="Picture 11" descr="A picture containing photo, sitting, large, yellow&#10;&#10;Description automatically generated">
            <a:extLst>
              <a:ext uri="{FF2B5EF4-FFF2-40B4-BE49-F238E27FC236}">
                <a16:creationId xmlns="" xmlns:a16="http://schemas.microsoft.com/office/drawing/2014/main" id="{BCB97D21-0DF1-D347-91F3-318161BC8368}"/>
              </a:ext>
            </a:extLst>
          </p:cNvPr>
          <p:cNvPicPr>
            <a:picLocks noChangeAspect="1"/>
          </p:cNvPicPr>
          <p:nvPr/>
        </p:nvPicPr>
        <p:blipFill>
          <a:blip r:embed="rId4"/>
          <a:stretch>
            <a:fillRect/>
          </a:stretch>
        </p:blipFill>
        <p:spPr>
          <a:xfrm>
            <a:off x="9768526" y="5291311"/>
            <a:ext cx="2161908" cy="722230"/>
          </a:xfrm>
          <a:prstGeom prst="rect">
            <a:avLst/>
          </a:prstGeom>
        </p:spPr>
      </p:pic>
    </p:spTree>
    <p:extLst>
      <p:ext uri="{BB962C8B-B14F-4D97-AF65-F5344CB8AC3E}">
        <p14:creationId xmlns:p14="http://schemas.microsoft.com/office/powerpoint/2010/main" val="2681489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CB1DE69F-569C-4A49-8E50-4093C135AEC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1" name="Rectangle 10">
            <a:extLst>
              <a:ext uri="{FF2B5EF4-FFF2-40B4-BE49-F238E27FC236}">
                <a16:creationId xmlns="" xmlns:a16="http://schemas.microsoft.com/office/drawing/2014/main" id="{50B488F5-9CE4-4346-B22F-600286ED4D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 xmlns:a16="http://schemas.microsoft.com/office/drawing/2014/main" id="{5F76596F-57DF-4A0C-96D9-046DC3B30E9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16176A8D-754E-4699-9AAC-A833466A201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7" name="Rectangle 16">
            <a:extLst>
              <a:ext uri="{FF2B5EF4-FFF2-40B4-BE49-F238E27FC236}">
                <a16:creationId xmlns="" xmlns:a16="http://schemas.microsoft.com/office/drawing/2014/main" id="{2AA0E174-1032-45EB-8FEE-2178019BAE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017D167-735C-4828-BF61-5BEC0A93C0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C91D21-3459-5842-860D-1C9811AAEC83}"/>
              </a:ext>
            </a:extLst>
          </p:cNvPr>
          <p:cNvSpPr>
            <a:spLocks noGrp="1"/>
          </p:cNvSpPr>
          <p:nvPr>
            <p:ph type="title"/>
          </p:nvPr>
        </p:nvSpPr>
        <p:spPr>
          <a:xfrm>
            <a:off x="1128413" y="988098"/>
            <a:ext cx="4495380" cy="2407724"/>
          </a:xfrm>
        </p:spPr>
        <p:txBody>
          <a:bodyPr vert="horz" lIns="91440" tIns="45720" rIns="91440" bIns="0" rtlCol="0" anchor="b">
            <a:normAutofit/>
          </a:bodyPr>
          <a:lstStyle/>
          <a:p>
            <a:r>
              <a:rPr lang="en-US" sz="4800"/>
              <a:t>RESULTS FOR Northern Hemisphere</a:t>
            </a:r>
          </a:p>
        </p:txBody>
      </p:sp>
      <p:pic>
        <p:nvPicPr>
          <p:cNvPr id="21" name="Picture 20">
            <a:extLst>
              <a:ext uri="{FF2B5EF4-FFF2-40B4-BE49-F238E27FC236}">
                <a16:creationId xmlns="" xmlns:a16="http://schemas.microsoft.com/office/drawing/2014/main" id="{48A2A651-3D77-45F6-9A25-3762F5E4663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23" name="Picture 22">
            <a:extLst>
              <a:ext uri="{FF2B5EF4-FFF2-40B4-BE49-F238E27FC236}">
                <a16:creationId xmlns="" xmlns:a16="http://schemas.microsoft.com/office/drawing/2014/main" id="{EE1B9172-598D-41CA-A120-1347A28BA08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5" name="Straight Connector 24">
            <a:extLst>
              <a:ext uri="{FF2B5EF4-FFF2-40B4-BE49-F238E27FC236}">
                <a16:creationId xmlns="" xmlns:a16="http://schemas.microsoft.com/office/drawing/2014/main" id="{FD3493C9-FDB6-46AD-891A-36C02F24D8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87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2" name="Picture 61">
            <a:extLst>
              <a:ext uri="{FF2B5EF4-FFF2-40B4-BE49-F238E27FC236}">
                <a16:creationId xmlns="" xmlns:a16="http://schemas.microsoft.com/office/drawing/2014/main" id="{E8690AC4-C9C4-4944-A98C-B1D32992D6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64" name="Rectangle 63">
            <a:extLst>
              <a:ext uri="{FF2B5EF4-FFF2-40B4-BE49-F238E27FC236}">
                <a16:creationId xmlns="" xmlns:a16="http://schemas.microsoft.com/office/drawing/2014/main" id="{86F828BE-4D4E-43F9-AC35-0209B5190C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 xmlns:a16="http://schemas.microsoft.com/office/drawing/2014/main" id="{10BAB604-20D4-431F-ADD8-754BB7992A4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 xmlns:a16="http://schemas.microsoft.com/office/drawing/2014/main" id="{C821979E-9A93-4880-80B5-D60B75C1918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70" name="Rectangle 69">
            <a:extLst>
              <a:ext uri="{FF2B5EF4-FFF2-40B4-BE49-F238E27FC236}">
                <a16:creationId xmlns="" xmlns:a16="http://schemas.microsoft.com/office/drawing/2014/main" id="{552EC99E-0153-4DD5-9514-61B763BE92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69BFB6BC-A2C2-4435-8D3A-8CC2C9C705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BC5F87E-92E1-D14A-82A4-632EC67D97DB}"/>
              </a:ext>
            </a:extLst>
          </p:cNvPr>
          <p:cNvSpPr>
            <a:spLocks noGrp="1"/>
          </p:cNvSpPr>
          <p:nvPr>
            <p:ph type="title"/>
          </p:nvPr>
        </p:nvSpPr>
        <p:spPr>
          <a:xfrm>
            <a:off x="680114" y="75424"/>
            <a:ext cx="6931648" cy="516697"/>
          </a:xfrm>
        </p:spPr>
        <p:txBody>
          <a:bodyPr vert="horz" lIns="91440" tIns="45720" rIns="91440" bIns="0" rtlCol="0" anchor="b">
            <a:normAutofit fontScale="90000"/>
          </a:bodyPr>
          <a:lstStyle/>
          <a:p>
            <a:r>
              <a:rPr lang="en-US" sz="3600" dirty="0"/>
              <a:t>RESULTS for Wheat</a:t>
            </a:r>
          </a:p>
        </p:txBody>
      </p:sp>
      <p:pic>
        <p:nvPicPr>
          <p:cNvPr id="74" name="Picture 73">
            <a:extLst>
              <a:ext uri="{FF2B5EF4-FFF2-40B4-BE49-F238E27FC236}">
                <a16:creationId xmlns="" xmlns:a16="http://schemas.microsoft.com/office/drawing/2014/main" id="{BB599958-8072-47CB-A82D-0701E359099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pic>
        <p:nvPicPr>
          <p:cNvPr id="76" name="Picture 75">
            <a:extLst>
              <a:ext uri="{FF2B5EF4-FFF2-40B4-BE49-F238E27FC236}">
                <a16:creationId xmlns="" xmlns:a16="http://schemas.microsoft.com/office/drawing/2014/main" id="{985D2F2C-D989-4591-BAFB-D0225D64728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8" name="Straight Connector 77">
            <a:extLst>
              <a:ext uri="{FF2B5EF4-FFF2-40B4-BE49-F238E27FC236}">
                <a16:creationId xmlns="" xmlns:a16="http://schemas.microsoft.com/office/drawing/2014/main" id="{550DE0DB-36EF-4553-B981-4AE6E8AED2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4" name="Picture 53" descr="A close up of a map&#10;&#10;Description automatically generated">
            <a:extLst>
              <a:ext uri="{FF2B5EF4-FFF2-40B4-BE49-F238E27FC236}">
                <a16:creationId xmlns="" xmlns:a16="http://schemas.microsoft.com/office/drawing/2014/main" id="{B288BA36-2445-0240-BC00-5AE5E197DCEE}"/>
              </a:ext>
            </a:extLst>
          </p:cNvPr>
          <p:cNvPicPr>
            <a:picLocks noChangeAspect="1"/>
          </p:cNvPicPr>
          <p:nvPr/>
        </p:nvPicPr>
        <p:blipFill>
          <a:blip r:embed="rId4"/>
          <a:stretch>
            <a:fillRect/>
          </a:stretch>
        </p:blipFill>
        <p:spPr>
          <a:xfrm>
            <a:off x="402038" y="816302"/>
            <a:ext cx="5730023" cy="5730023"/>
          </a:xfrm>
          <a:prstGeom prst="rect">
            <a:avLst/>
          </a:prstGeom>
        </p:spPr>
      </p:pic>
      <p:pic>
        <p:nvPicPr>
          <p:cNvPr id="16" name="Picture 15" descr="A close up of a map&#10;&#10;Description automatically generated">
            <a:extLst>
              <a:ext uri="{FF2B5EF4-FFF2-40B4-BE49-F238E27FC236}">
                <a16:creationId xmlns="" xmlns:a16="http://schemas.microsoft.com/office/drawing/2014/main" id="{2C062A2D-9CAC-3249-AE7A-C08D15D03B06}"/>
              </a:ext>
            </a:extLst>
          </p:cNvPr>
          <p:cNvPicPr>
            <a:picLocks noChangeAspect="1"/>
          </p:cNvPicPr>
          <p:nvPr/>
        </p:nvPicPr>
        <p:blipFill>
          <a:blip r:embed="rId5"/>
          <a:stretch>
            <a:fillRect/>
          </a:stretch>
        </p:blipFill>
        <p:spPr>
          <a:xfrm>
            <a:off x="6126045" y="832428"/>
            <a:ext cx="5713897" cy="5713897"/>
          </a:xfrm>
          <a:prstGeom prst="rect">
            <a:avLst/>
          </a:prstGeom>
        </p:spPr>
      </p:pic>
    </p:spTree>
    <p:extLst>
      <p:ext uri="{BB962C8B-B14F-4D97-AF65-F5344CB8AC3E}">
        <p14:creationId xmlns:p14="http://schemas.microsoft.com/office/powerpoint/2010/main" val="1514704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E8690AC4-C9C4-4944-A98C-B1D32992D6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a:extLst>
              <a:ext uri="{FF2B5EF4-FFF2-40B4-BE49-F238E27FC236}">
                <a16:creationId xmlns="" xmlns:a16="http://schemas.microsoft.com/office/drawing/2014/main" id="{86F828BE-4D4E-43F9-AC35-0209B5190C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 xmlns:a16="http://schemas.microsoft.com/office/drawing/2014/main" id="{10BAB604-20D4-431F-ADD8-754BB7992A4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C821979E-9A93-4880-80B5-D60B75C1918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9" name="Rectangle 18">
            <a:extLst>
              <a:ext uri="{FF2B5EF4-FFF2-40B4-BE49-F238E27FC236}">
                <a16:creationId xmlns="" xmlns:a16="http://schemas.microsoft.com/office/drawing/2014/main" id="{552EC99E-0153-4DD5-9514-61B763BE92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69BFB6BC-A2C2-4435-8D3A-8CC2C9C705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BC5F87E-92E1-D14A-82A4-632EC67D97DB}"/>
              </a:ext>
            </a:extLst>
          </p:cNvPr>
          <p:cNvSpPr>
            <a:spLocks noGrp="1"/>
          </p:cNvSpPr>
          <p:nvPr>
            <p:ph type="title"/>
          </p:nvPr>
        </p:nvSpPr>
        <p:spPr>
          <a:xfrm>
            <a:off x="618649" y="-4286"/>
            <a:ext cx="6767110" cy="605924"/>
          </a:xfrm>
        </p:spPr>
        <p:txBody>
          <a:bodyPr vert="horz" lIns="91440" tIns="45720" rIns="91440" bIns="0" rtlCol="0" anchor="b">
            <a:normAutofit/>
          </a:bodyPr>
          <a:lstStyle/>
          <a:p>
            <a:r>
              <a:rPr lang="en-US" sz="3600" dirty="0"/>
              <a:t>RESULTS : Maize</a:t>
            </a:r>
          </a:p>
        </p:txBody>
      </p:sp>
      <p:pic>
        <p:nvPicPr>
          <p:cNvPr id="23" name="Picture 22">
            <a:extLst>
              <a:ext uri="{FF2B5EF4-FFF2-40B4-BE49-F238E27FC236}">
                <a16:creationId xmlns="" xmlns:a16="http://schemas.microsoft.com/office/drawing/2014/main" id="{BB599958-8072-47CB-A82D-0701E359099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pic>
        <p:nvPicPr>
          <p:cNvPr id="25" name="Picture 24">
            <a:extLst>
              <a:ext uri="{FF2B5EF4-FFF2-40B4-BE49-F238E27FC236}">
                <a16:creationId xmlns="" xmlns:a16="http://schemas.microsoft.com/office/drawing/2014/main" id="{985D2F2C-D989-4591-BAFB-D0225D64728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7" name="Straight Connector 26">
            <a:extLst>
              <a:ext uri="{FF2B5EF4-FFF2-40B4-BE49-F238E27FC236}">
                <a16:creationId xmlns="" xmlns:a16="http://schemas.microsoft.com/office/drawing/2014/main" id="{550DE0DB-36EF-4553-B981-4AE6E8AED2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9" name="Picture 28" descr="A close up of a map&#10;&#10;Description automatically generated">
            <a:extLst>
              <a:ext uri="{FF2B5EF4-FFF2-40B4-BE49-F238E27FC236}">
                <a16:creationId xmlns="" xmlns:a16="http://schemas.microsoft.com/office/drawing/2014/main" id="{587B7520-9B0A-084F-9A34-EF244D4C9516}"/>
              </a:ext>
            </a:extLst>
          </p:cNvPr>
          <p:cNvPicPr>
            <a:picLocks noChangeAspect="1"/>
          </p:cNvPicPr>
          <p:nvPr/>
        </p:nvPicPr>
        <p:blipFill>
          <a:blip r:embed="rId4"/>
          <a:stretch>
            <a:fillRect/>
          </a:stretch>
        </p:blipFill>
        <p:spPr>
          <a:xfrm>
            <a:off x="6095849" y="811962"/>
            <a:ext cx="5760702" cy="5802986"/>
          </a:xfrm>
          <a:prstGeom prst="rect">
            <a:avLst/>
          </a:prstGeom>
        </p:spPr>
      </p:pic>
      <p:pic>
        <p:nvPicPr>
          <p:cNvPr id="16" name="Picture 15" descr="A close up of a map&#10;&#10;Description automatically generated">
            <a:extLst>
              <a:ext uri="{FF2B5EF4-FFF2-40B4-BE49-F238E27FC236}">
                <a16:creationId xmlns="" xmlns:a16="http://schemas.microsoft.com/office/drawing/2014/main" id="{3454E6C1-32C5-254B-81A9-3282CD6F9FD7}"/>
              </a:ext>
            </a:extLst>
          </p:cNvPr>
          <p:cNvPicPr>
            <a:picLocks noChangeAspect="1"/>
          </p:cNvPicPr>
          <p:nvPr/>
        </p:nvPicPr>
        <p:blipFill>
          <a:blip r:embed="rId5"/>
          <a:stretch>
            <a:fillRect/>
          </a:stretch>
        </p:blipFill>
        <p:spPr>
          <a:xfrm>
            <a:off x="365826" y="866367"/>
            <a:ext cx="5730023" cy="5730023"/>
          </a:xfrm>
          <a:prstGeom prst="rect">
            <a:avLst/>
          </a:prstGeom>
        </p:spPr>
      </p:pic>
    </p:spTree>
    <p:extLst>
      <p:ext uri="{BB962C8B-B14F-4D97-AF65-F5344CB8AC3E}">
        <p14:creationId xmlns:p14="http://schemas.microsoft.com/office/powerpoint/2010/main" val="1983505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 xmlns:a16="http://schemas.microsoft.com/office/drawing/2014/main" id="{2FAC8C30-93FA-4F99-80C4-C952D83A49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0" name="Picture 39">
            <a:extLst>
              <a:ext uri="{FF2B5EF4-FFF2-40B4-BE49-F238E27FC236}">
                <a16:creationId xmlns="" xmlns:a16="http://schemas.microsoft.com/office/drawing/2014/main" id="{F3ACDE2A-6BC1-4786-87B1-F7DA35351E7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 xmlns:a16="http://schemas.microsoft.com/office/drawing/2014/main" id="{0A2CC8B5-9886-4AFA-BE09-6178A4ED301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 xmlns:a16="http://schemas.microsoft.com/office/drawing/2014/main" id="{87F32A0E-05A0-47B4-AA1E-84704ACC63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6A731EC3-9556-4509-8379-DDBE0D4EB2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41105606-FCEA-594A-AE16-C0425FFB0A81}"/>
              </a:ext>
            </a:extLst>
          </p:cNvPr>
          <p:cNvSpPr/>
          <p:nvPr/>
        </p:nvSpPr>
        <p:spPr>
          <a:xfrm>
            <a:off x="9506901" y="6334780"/>
            <a:ext cx="2585708" cy="600164"/>
          </a:xfrm>
          <a:prstGeom prst="rect">
            <a:avLst/>
          </a:prstGeom>
        </p:spPr>
        <p:txBody>
          <a:bodyPr wrap="none">
            <a:spAutoFit/>
          </a:bodyPr>
          <a:lstStyle/>
          <a:p>
            <a:pPr algn="r">
              <a:spcAft>
                <a:spcPts val="600"/>
              </a:spcAft>
            </a:pPr>
            <a:r>
              <a:rPr lang="en-US" sz="1400" dirty="0">
                <a:latin typeface="Raleway" charset="0"/>
              </a:rPr>
              <a:t>18th Annual CMAS Conference</a:t>
            </a:r>
          </a:p>
          <a:p>
            <a:pPr algn="r">
              <a:spcAft>
                <a:spcPts val="600"/>
              </a:spcAft>
            </a:pPr>
            <a:r>
              <a:rPr lang="en-US" sz="1400" dirty="0">
                <a:latin typeface="Raleway" charset="0"/>
              </a:rPr>
              <a:t>October 2019 </a:t>
            </a:r>
            <a:endParaRPr lang="en-US" sz="1400" dirty="0"/>
          </a:p>
        </p:txBody>
      </p:sp>
      <p:pic>
        <p:nvPicPr>
          <p:cNvPr id="3" name="Picture 2" descr="A close up of a map&#10;&#10;Description automatically generated">
            <a:extLst>
              <a:ext uri="{FF2B5EF4-FFF2-40B4-BE49-F238E27FC236}">
                <a16:creationId xmlns="" xmlns:a16="http://schemas.microsoft.com/office/drawing/2014/main" id="{51954388-F9EA-D54A-84DD-A4FE73514A32}"/>
              </a:ext>
            </a:extLst>
          </p:cNvPr>
          <p:cNvPicPr>
            <a:picLocks noChangeAspect="1"/>
          </p:cNvPicPr>
          <p:nvPr/>
        </p:nvPicPr>
        <p:blipFill rotWithShape="1">
          <a:blip r:embed="rId4"/>
          <a:srcRect l="4077" t="4581" r="1449" b="3526"/>
          <a:stretch/>
        </p:blipFill>
        <p:spPr>
          <a:xfrm>
            <a:off x="533448" y="840082"/>
            <a:ext cx="5456877" cy="5307788"/>
          </a:xfrm>
          <a:prstGeom prst="rect">
            <a:avLst/>
          </a:prstGeom>
        </p:spPr>
      </p:pic>
      <p:pic>
        <p:nvPicPr>
          <p:cNvPr id="10" name="Picture 9" descr="A close up of a map&#10;&#10;Description automatically generated">
            <a:extLst>
              <a:ext uri="{FF2B5EF4-FFF2-40B4-BE49-F238E27FC236}">
                <a16:creationId xmlns="" xmlns:a16="http://schemas.microsoft.com/office/drawing/2014/main" id="{D1FA933A-E571-5A4D-B1F8-8B9CC1999EAE}"/>
              </a:ext>
            </a:extLst>
          </p:cNvPr>
          <p:cNvPicPr>
            <a:picLocks noChangeAspect="1"/>
          </p:cNvPicPr>
          <p:nvPr/>
        </p:nvPicPr>
        <p:blipFill rotWithShape="1">
          <a:blip r:embed="rId5"/>
          <a:srcRect l="3633" t="4504" r="1713" b="3603"/>
          <a:stretch/>
        </p:blipFill>
        <p:spPr>
          <a:xfrm>
            <a:off x="6115178" y="840082"/>
            <a:ext cx="5467283" cy="5307788"/>
          </a:xfrm>
          <a:prstGeom prst="rect">
            <a:avLst/>
          </a:prstGeom>
        </p:spPr>
      </p:pic>
    </p:spTree>
    <p:extLst>
      <p:ext uri="{BB962C8B-B14F-4D97-AF65-F5344CB8AC3E}">
        <p14:creationId xmlns:p14="http://schemas.microsoft.com/office/powerpoint/2010/main" val="314234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F44594-9D7A-5A4C-99DB-6DA77E9056CD}"/>
              </a:ext>
            </a:extLst>
          </p:cNvPr>
          <p:cNvSpPr>
            <a:spLocks noGrp="1"/>
          </p:cNvSpPr>
          <p:nvPr>
            <p:ph type="title"/>
          </p:nvPr>
        </p:nvSpPr>
        <p:spPr>
          <a:xfrm>
            <a:off x="1845761" y="803696"/>
            <a:ext cx="10346239" cy="438331"/>
          </a:xfrm>
        </p:spPr>
        <p:txBody>
          <a:bodyPr>
            <a:noAutofit/>
          </a:bodyPr>
          <a:lstStyle/>
          <a:p>
            <a:r>
              <a:rPr lang="en-US" sz="2400" dirty="0"/>
              <a:t>Regional Total Crop Economic Loss (NO</a:t>
            </a:r>
            <a:r>
              <a:rPr lang="en-US" sz="2400" baseline="-25000" dirty="0"/>
              <a:t>X</a:t>
            </a:r>
            <a:r>
              <a:rPr lang="en-US" sz="2400" dirty="0"/>
              <a:t>, </a:t>
            </a:r>
            <a:r>
              <a:rPr lang="en-CA" sz="2400" b="1" dirty="0">
                <a:solidFill>
                  <a:schemeClr val="accent5"/>
                </a:solidFill>
              </a:rPr>
              <a:t>TRANSPORTATION</a:t>
            </a:r>
            <a:r>
              <a:rPr lang="en-US" sz="2400" dirty="0"/>
              <a:t>)</a:t>
            </a:r>
          </a:p>
        </p:txBody>
      </p:sp>
      <p:sp>
        <p:nvSpPr>
          <p:cNvPr id="33" name="Rectangle 32">
            <a:extLst>
              <a:ext uri="{FF2B5EF4-FFF2-40B4-BE49-F238E27FC236}">
                <a16:creationId xmlns="" xmlns:a16="http://schemas.microsoft.com/office/drawing/2014/main" id="{1945FF9F-8DC5-D445-8F2E-3CCD6C02677A}"/>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45" name="Picture 44" descr="carletonlogo.png">
            <a:extLst>
              <a:ext uri="{FF2B5EF4-FFF2-40B4-BE49-F238E27FC236}">
                <a16:creationId xmlns="" xmlns:a16="http://schemas.microsoft.com/office/drawing/2014/main" id="{65028498-7AE4-774F-A268-906CC1BED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pic>
        <p:nvPicPr>
          <p:cNvPr id="8" name="Picture 7" descr="A picture containing text, map&#10;&#10;Description automatically generated">
            <a:extLst>
              <a:ext uri="{FF2B5EF4-FFF2-40B4-BE49-F238E27FC236}">
                <a16:creationId xmlns="" xmlns:a16="http://schemas.microsoft.com/office/drawing/2014/main" id="{6728458C-4E3D-DF43-8235-F92FCA36E036}"/>
              </a:ext>
            </a:extLst>
          </p:cNvPr>
          <p:cNvPicPr>
            <a:picLocks noChangeAspect="1"/>
          </p:cNvPicPr>
          <p:nvPr/>
        </p:nvPicPr>
        <p:blipFill>
          <a:blip r:embed="rId3"/>
          <a:stretch>
            <a:fillRect/>
          </a:stretch>
        </p:blipFill>
        <p:spPr>
          <a:xfrm>
            <a:off x="45125" y="2076139"/>
            <a:ext cx="6214954" cy="3028748"/>
          </a:xfrm>
          <a:prstGeom prst="rect">
            <a:avLst/>
          </a:prstGeom>
        </p:spPr>
      </p:pic>
      <p:graphicFrame>
        <p:nvGraphicFramePr>
          <p:cNvPr id="7" name="Table 6">
            <a:extLst>
              <a:ext uri="{FF2B5EF4-FFF2-40B4-BE49-F238E27FC236}">
                <a16:creationId xmlns="" xmlns:a16="http://schemas.microsoft.com/office/drawing/2014/main" id="{5054C5E9-F935-B446-81AD-EC8E9F4E1A67}"/>
              </a:ext>
            </a:extLst>
          </p:cNvPr>
          <p:cNvGraphicFramePr>
            <a:graphicFrameLocks noGrp="1"/>
          </p:cNvGraphicFramePr>
          <p:nvPr>
            <p:extLst>
              <p:ext uri="{D42A27DB-BD31-4B8C-83A1-F6EECF244321}">
                <p14:modId xmlns:p14="http://schemas.microsoft.com/office/powerpoint/2010/main" val="1404551796"/>
              </p:ext>
            </p:extLst>
          </p:nvPr>
        </p:nvGraphicFramePr>
        <p:xfrm>
          <a:off x="6260079" y="1263777"/>
          <a:ext cx="5603933" cy="4862947"/>
        </p:xfrm>
        <a:graphic>
          <a:graphicData uri="http://schemas.openxmlformats.org/drawingml/2006/table">
            <a:tbl>
              <a:tblPr>
                <a:tableStyleId>{8EC20E35-A176-4012-BC5E-935CFFF8708E}</a:tableStyleId>
              </a:tblPr>
              <a:tblGrid>
                <a:gridCol w="1526125">
                  <a:extLst>
                    <a:ext uri="{9D8B030D-6E8A-4147-A177-3AD203B41FA5}">
                      <a16:colId xmlns="" xmlns:a16="http://schemas.microsoft.com/office/drawing/2014/main" val="1884251410"/>
                    </a:ext>
                  </a:extLst>
                </a:gridCol>
                <a:gridCol w="1035924">
                  <a:extLst>
                    <a:ext uri="{9D8B030D-6E8A-4147-A177-3AD203B41FA5}">
                      <a16:colId xmlns="" xmlns:a16="http://schemas.microsoft.com/office/drawing/2014/main" val="4196521272"/>
                    </a:ext>
                  </a:extLst>
                </a:gridCol>
                <a:gridCol w="821867">
                  <a:extLst>
                    <a:ext uri="{9D8B030D-6E8A-4147-A177-3AD203B41FA5}">
                      <a16:colId xmlns="" xmlns:a16="http://schemas.microsoft.com/office/drawing/2014/main" val="184187112"/>
                    </a:ext>
                  </a:extLst>
                </a:gridCol>
                <a:gridCol w="1170879">
                  <a:extLst>
                    <a:ext uri="{9D8B030D-6E8A-4147-A177-3AD203B41FA5}">
                      <a16:colId xmlns="" xmlns:a16="http://schemas.microsoft.com/office/drawing/2014/main" val="2437668831"/>
                    </a:ext>
                  </a:extLst>
                </a:gridCol>
                <a:gridCol w="1049138">
                  <a:extLst>
                    <a:ext uri="{9D8B030D-6E8A-4147-A177-3AD203B41FA5}">
                      <a16:colId xmlns="" xmlns:a16="http://schemas.microsoft.com/office/drawing/2014/main" val="3191138230"/>
                    </a:ext>
                  </a:extLst>
                </a:gridCol>
              </a:tblGrid>
              <a:tr h="209035">
                <a:tc>
                  <a:txBody>
                    <a:bodyPr/>
                    <a:lstStyle/>
                    <a:p>
                      <a:pPr marL="0" algn="ctr" defTabSz="914400" rtl="0" eaLnBrk="1" fontAlgn="b" latinLnBrk="0" hangingPunct="1"/>
                      <a:endParaRPr lang="en-CA" sz="1250" b="1" u="none" strike="noStrike" kern="1200" dirty="0">
                        <a:solidFill>
                          <a:schemeClr val="accent5"/>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gridSpan="2">
                  <a:txBody>
                    <a:bodyPr/>
                    <a:lstStyle/>
                    <a:p>
                      <a:pPr marL="0" algn="ctr" defTabSz="914400" rtl="0" eaLnBrk="1" fontAlgn="b" latinLnBrk="0" hangingPunct="1"/>
                      <a:r>
                        <a:rPr lang="en-CA" sz="1250" b="1" u="none" strike="noStrike" kern="1200" dirty="0">
                          <a:solidFill>
                            <a:schemeClr val="dk1"/>
                          </a:solidFill>
                          <a:effectLst/>
                          <a:latin typeface="+mn-lt"/>
                          <a:ea typeface="+mn-ea"/>
                          <a:cs typeface="+mn-cs"/>
                        </a:rPr>
                        <a:t>Maize (Million USD)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marL="0" algn="ctr" defTabSz="914400" rtl="0" eaLnBrk="1" fontAlgn="b" latinLnBrk="0" hangingPunct="1"/>
                      <a:r>
                        <a:rPr lang="en-CA" sz="1250" b="1" u="none" strike="noStrike" kern="1200" dirty="0">
                          <a:solidFill>
                            <a:schemeClr val="dk1"/>
                          </a:solidFill>
                          <a:effectLst/>
                          <a:latin typeface="+mn-lt"/>
                          <a:ea typeface="+mn-ea"/>
                          <a:cs typeface="+mn-cs"/>
                        </a:rPr>
                        <a:t>Wheat (Million USD)</a:t>
                      </a:r>
                    </a:p>
                  </a:txBody>
                  <a:tcPr marL="0" marR="0" marT="0"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 xmlns:a16="http://schemas.microsoft.com/office/drawing/2014/main" val="39824373"/>
                  </a:ext>
                </a:extLst>
              </a:tr>
              <a:tr h="152321">
                <a:tc>
                  <a:txBody>
                    <a:bodyPr/>
                    <a:lstStyle/>
                    <a:p>
                      <a:pPr marL="0" algn="ctr" defTabSz="914400" rtl="0" eaLnBrk="1" fontAlgn="b" latinLnBrk="0" hangingPunct="1"/>
                      <a:r>
                        <a:rPr lang="en-CA" sz="1250" b="1" u="none" strike="noStrike" kern="1200" dirty="0">
                          <a:solidFill>
                            <a:schemeClr val="dk1"/>
                          </a:solidFill>
                          <a:effectLst/>
                          <a:latin typeface="+mn-lt"/>
                          <a:ea typeface="+mn-ea"/>
                          <a:cs typeface="+mn-cs"/>
                        </a:rPr>
                        <a:t>Regions</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b="1" u="none" strike="noStrike" kern="1200" dirty="0">
                          <a:solidFill>
                            <a:schemeClr val="dk1"/>
                          </a:solidFill>
                          <a:effectLst/>
                          <a:latin typeface="+mn-lt"/>
                          <a:ea typeface="+mn-ea"/>
                          <a:cs typeface="+mn-cs"/>
                        </a:rPr>
                        <a:t>AOT40</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b="1" u="none" strike="noStrike" kern="1200" dirty="0">
                          <a:solidFill>
                            <a:schemeClr val="dk1"/>
                          </a:solidFill>
                          <a:effectLst/>
                          <a:latin typeface="+mn-lt"/>
                          <a:ea typeface="+mn-ea"/>
                          <a:cs typeface="+mn-cs"/>
                        </a:rPr>
                        <a:t>W126</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b="1" u="none" strike="noStrike" kern="1200" dirty="0">
                          <a:solidFill>
                            <a:schemeClr val="dk1"/>
                          </a:solidFill>
                          <a:effectLst/>
                          <a:latin typeface="+mn-lt"/>
                          <a:ea typeface="+mn-ea"/>
                          <a:cs typeface="+mn-cs"/>
                        </a:rPr>
                        <a:t>AOT40</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b="1" u="none" strike="noStrike" kern="1200" dirty="0">
                          <a:solidFill>
                            <a:schemeClr val="dk1"/>
                          </a:solidFill>
                          <a:effectLst/>
                          <a:latin typeface="+mn-lt"/>
                          <a:ea typeface="+mn-ea"/>
                          <a:cs typeface="+mn-cs"/>
                        </a:rPr>
                        <a:t>W126</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29728759"/>
                  </a:ext>
                </a:extLst>
              </a:tr>
              <a:tr h="304641">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Caribbean</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0.02 </a:t>
                      </a:r>
                    </a:p>
                  </a:txBody>
                  <a:tcPr marL="0" marR="0" marT="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0.01 </a:t>
                      </a:r>
                    </a:p>
                  </a:txBody>
                  <a:tcPr marL="0" marR="0" marT="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0.02 </a:t>
                      </a:r>
                    </a:p>
                  </a:txBody>
                  <a:tcPr marL="0" marR="0" marT="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0.01 </a:t>
                      </a:r>
                    </a:p>
                  </a:txBody>
                  <a:tcPr marL="0" marR="0" marT="0" marB="0" anchor="ctr" anchorCtr="1">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981613594"/>
                  </a:ext>
                </a:extLst>
              </a:tr>
              <a:tr h="304641">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Central America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85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0.2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51</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4 </a:t>
                      </a:r>
                    </a:p>
                  </a:txBody>
                  <a:tcPr marL="0" marR="0" marT="0" marB="0" anchor="ctr" anchorCtr="1"/>
                </a:tc>
                <a:extLst>
                  <a:ext uri="{0D108BD9-81ED-4DB2-BD59-A6C34878D82A}">
                    <a16:rowId xmlns="" xmlns:a16="http://schemas.microsoft.com/office/drawing/2014/main" val="1187808298"/>
                  </a:ext>
                </a:extLst>
              </a:tr>
              <a:tr h="304641">
                <a:tc>
                  <a:txBody>
                    <a:bodyPr/>
                    <a:lstStyle/>
                    <a:p>
                      <a:pPr marL="0" algn="ctr" defTabSz="914400" rtl="0" eaLnBrk="1" fontAlgn="b" latinLnBrk="0" hangingPunct="1"/>
                      <a:r>
                        <a:rPr lang="en-CA" sz="1250" u="none" strike="noStrike" kern="1200">
                          <a:solidFill>
                            <a:schemeClr val="dk1"/>
                          </a:solidFill>
                          <a:effectLst/>
                          <a:latin typeface="+mn-lt"/>
                          <a:ea typeface="+mn-ea"/>
                          <a:cs typeface="+mn-cs"/>
                        </a:rPr>
                        <a:t>Central Asia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4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0.3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72</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25</a:t>
                      </a:r>
                    </a:p>
                  </a:txBody>
                  <a:tcPr marL="0" marR="0" marT="0" marB="0" anchor="ctr" anchorCtr="1"/>
                </a:tc>
                <a:extLst>
                  <a:ext uri="{0D108BD9-81ED-4DB2-BD59-A6C34878D82A}">
                    <a16:rowId xmlns="" xmlns:a16="http://schemas.microsoft.com/office/drawing/2014/main" val="3748996682"/>
                  </a:ext>
                </a:extLst>
              </a:tr>
              <a:tr h="304641">
                <a:tc>
                  <a:txBody>
                    <a:bodyPr/>
                    <a:lstStyle/>
                    <a:p>
                      <a:pPr marL="0" algn="ctr" defTabSz="914400" rtl="0" eaLnBrk="1" fontAlgn="b" latinLnBrk="0" hangingPunct="1"/>
                      <a:r>
                        <a:rPr lang="en-CA" sz="1400" b="1" u="sng" strike="noStrike" kern="1200" dirty="0">
                          <a:solidFill>
                            <a:schemeClr val="dk1"/>
                          </a:solidFill>
                          <a:effectLst/>
                          <a:latin typeface="+mn-lt"/>
                          <a:ea typeface="+mn-ea"/>
                          <a:cs typeface="+mn-cs"/>
                        </a:rPr>
                        <a:t>Eastern Asia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828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107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4,527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4,397 </a:t>
                      </a:r>
                    </a:p>
                  </a:txBody>
                  <a:tcPr marL="0" marR="0" marT="0" marB="0" anchor="ctr" anchorCtr="1"/>
                </a:tc>
                <a:extLst>
                  <a:ext uri="{0D108BD9-81ED-4DB2-BD59-A6C34878D82A}">
                    <a16:rowId xmlns="" xmlns:a16="http://schemas.microsoft.com/office/drawing/2014/main" val="1546182063"/>
                  </a:ext>
                </a:extLst>
              </a:tr>
              <a:tr h="304641">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Eastern Europe</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60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2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378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71 </a:t>
                      </a:r>
                    </a:p>
                  </a:txBody>
                  <a:tcPr marL="0" marR="0" marT="0" marB="0" anchor="ctr" anchorCtr="1"/>
                </a:tc>
                <a:extLst>
                  <a:ext uri="{0D108BD9-81ED-4DB2-BD59-A6C34878D82A}">
                    <a16:rowId xmlns="" xmlns:a16="http://schemas.microsoft.com/office/drawing/2014/main" val="2666529452"/>
                  </a:ext>
                </a:extLst>
              </a:tr>
              <a:tr h="304641">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Northern Africa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29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0.2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330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578 </a:t>
                      </a:r>
                    </a:p>
                  </a:txBody>
                  <a:tcPr marL="0" marR="0" marT="0" marB="0" anchor="ctr" anchorCtr="1"/>
                </a:tc>
                <a:extLst>
                  <a:ext uri="{0D108BD9-81ED-4DB2-BD59-A6C34878D82A}">
                    <a16:rowId xmlns="" xmlns:a16="http://schemas.microsoft.com/office/drawing/2014/main" val="1755860590"/>
                  </a:ext>
                </a:extLst>
              </a:tr>
              <a:tr h="304641">
                <a:tc>
                  <a:txBody>
                    <a:bodyPr/>
                    <a:lstStyle/>
                    <a:p>
                      <a:pPr marL="0" algn="ctr" defTabSz="914400" rtl="0" eaLnBrk="1" fontAlgn="b" latinLnBrk="0" hangingPunct="1"/>
                      <a:r>
                        <a:rPr lang="en-CA" sz="1400" b="1" u="sng" strike="noStrike" kern="1200" dirty="0">
                          <a:solidFill>
                            <a:schemeClr val="dk1"/>
                          </a:solidFill>
                          <a:effectLst/>
                          <a:latin typeface="+mn-lt"/>
                          <a:ea typeface="+mn-ea"/>
                          <a:cs typeface="+mn-cs"/>
                        </a:rPr>
                        <a:t>Northern America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857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4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618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95</a:t>
                      </a:r>
                    </a:p>
                  </a:txBody>
                  <a:tcPr marL="0" marR="0" marT="0" marB="0" anchor="ctr" anchorCtr="1"/>
                </a:tc>
                <a:extLst>
                  <a:ext uri="{0D108BD9-81ED-4DB2-BD59-A6C34878D82A}">
                    <a16:rowId xmlns="" xmlns:a16="http://schemas.microsoft.com/office/drawing/2014/main" val="2882579455"/>
                  </a:ext>
                </a:extLst>
              </a:tr>
              <a:tr h="304641">
                <a:tc>
                  <a:txBody>
                    <a:bodyPr/>
                    <a:lstStyle/>
                    <a:p>
                      <a:pPr marL="0" algn="ctr" defTabSz="914400" rtl="0" eaLnBrk="1" fontAlgn="b" latinLnBrk="0" hangingPunct="1"/>
                      <a:r>
                        <a:rPr lang="en-CA" sz="1250" u="none" strike="noStrike" kern="1200">
                          <a:solidFill>
                            <a:schemeClr val="dk1"/>
                          </a:solidFill>
                          <a:effectLst/>
                          <a:latin typeface="+mn-lt"/>
                          <a:ea typeface="+mn-ea"/>
                          <a:cs typeface="+mn-cs"/>
                        </a:rPr>
                        <a:t>Northern Europe</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17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0.2</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296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18 </a:t>
                      </a:r>
                    </a:p>
                  </a:txBody>
                  <a:tcPr marL="0" marR="0" marT="0" marB="0" anchor="ctr" anchorCtr="1"/>
                </a:tc>
                <a:extLst>
                  <a:ext uri="{0D108BD9-81ED-4DB2-BD59-A6C34878D82A}">
                    <a16:rowId xmlns="" xmlns:a16="http://schemas.microsoft.com/office/drawing/2014/main" val="3081322084"/>
                  </a:ext>
                </a:extLst>
              </a:tr>
              <a:tr h="304641">
                <a:tc>
                  <a:txBody>
                    <a:bodyPr/>
                    <a:lstStyle/>
                    <a:p>
                      <a:pPr marL="0" algn="ctr" defTabSz="914400" rtl="0" eaLnBrk="1" fontAlgn="b" latinLnBrk="0" hangingPunct="1"/>
                      <a:r>
                        <a:rPr lang="en-CA" sz="1400" b="1" u="sng" strike="noStrike" kern="1200" dirty="0">
                          <a:solidFill>
                            <a:schemeClr val="dk1"/>
                          </a:solidFill>
                          <a:effectLst/>
                          <a:latin typeface="+mn-lt"/>
                          <a:ea typeface="+mn-ea"/>
                          <a:cs typeface="+mn-cs"/>
                        </a:rPr>
                        <a:t>Southern Asia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382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37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16,488</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sng" strike="noStrike" kern="1200" dirty="0">
                          <a:solidFill>
                            <a:schemeClr val="dk1"/>
                          </a:solidFill>
                          <a:effectLst/>
                          <a:latin typeface="+mn-lt"/>
                          <a:ea typeface="+mn-ea"/>
                          <a:cs typeface="+mn-cs"/>
                        </a:rPr>
                        <a:t>16,330</a:t>
                      </a:r>
                    </a:p>
                  </a:txBody>
                  <a:tcPr marL="0" marR="0" marT="0" marB="0" anchor="ctr" anchorCtr="1"/>
                </a:tc>
                <a:extLst>
                  <a:ext uri="{0D108BD9-81ED-4DB2-BD59-A6C34878D82A}">
                    <a16:rowId xmlns="" xmlns:a16="http://schemas.microsoft.com/office/drawing/2014/main" val="4034854722"/>
                  </a:ext>
                </a:extLst>
              </a:tr>
              <a:tr h="304641">
                <a:tc>
                  <a:txBody>
                    <a:bodyPr/>
                    <a:lstStyle/>
                    <a:p>
                      <a:pPr marL="0" algn="ctr" defTabSz="914400" rtl="0" eaLnBrk="1" fontAlgn="b" latinLnBrk="0" hangingPunct="1"/>
                      <a:r>
                        <a:rPr lang="en-CA" sz="1250" u="none" strike="noStrike" kern="1200">
                          <a:solidFill>
                            <a:schemeClr val="dk1"/>
                          </a:solidFill>
                          <a:effectLst/>
                          <a:latin typeface="+mn-lt"/>
                          <a:ea typeface="+mn-ea"/>
                          <a:cs typeface="+mn-cs"/>
                        </a:rPr>
                        <a:t>Southern Europe</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90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0.3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590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72 </a:t>
                      </a:r>
                    </a:p>
                  </a:txBody>
                  <a:tcPr marL="0" marR="0" marT="0" marB="0" anchor="ctr" anchorCtr="1"/>
                </a:tc>
                <a:extLst>
                  <a:ext uri="{0D108BD9-81ED-4DB2-BD59-A6C34878D82A}">
                    <a16:rowId xmlns="" xmlns:a16="http://schemas.microsoft.com/office/drawing/2014/main" val="1318647233"/>
                  </a:ext>
                </a:extLst>
              </a:tr>
              <a:tr h="304641">
                <a:tc>
                  <a:txBody>
                    <a:bodyPr/>
                    <a:lstStyle/>
                    <a:p>
                      <a:pPr marL="0" algn="ctr" defTabSz="914400" rtl="0" eaLnBrk="1" fontAlgn="b" latinLnBrk="0" hangingPunct="1"/>
                      <a:r>
                        <a:rPr lang="en-CA" sz="1250" u="none" strike="noStrike" kern="1200">
                          <a:solidFill>
                            <a:schemeClr val="dk1"/>
                          </a:solidFill>
                          <a:effectLst/>
                          <a:latin typeface="+mn-lt"/>
                          <a:ea typeface="+mn-ea"/>
                          <a:cs typeface="+mn-cs"/>
                        </a:rPr>
                        <a:t>Western Africa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0.3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0.00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0.39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0.10 </a:t>
                      </a:r>
                    </a:p>
                  </a:txBody>
                  <a:tcPr marL="0" marR="0" marT="0" marB="0" anchor="ctr" anchorCtr="1"/>
                </a:tc>
                <a:extLst>
                  <a:ext uri="{0D108BD9-81ED-4DB2-BD59-A6C34878D82A}">
                    <a16:rowId xmlns="" xmlns:a16="http://schemas.microsoft.com/office/drawing/2014/main" val="2737386370"/>
                  </a:ext>
                </a:extLst>
              </a:tr>
              <a:tr h="304641">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Western Asia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28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0.4 </a:t>
                      </a:r>
                    </a:p>
                  </a:txBody>
                  <a:tcPr marL="0" marR="0" marT="0" marB="0" anchor="ctr" anchorCtr="1">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709 </a:t>
                      </a:r>
                    </a:p>
                  </a:txBody>
                  <a:tcPr marL="0" marR="0" marT="0" marB="0" anchor="ctr" anchorCtr="1">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158 </a:t>
                      </a:r>
                    </a:p>
                  </a:txBody>
                  <a:tcPr marL="0" marR="0" marT="0" marB="0" anchor="ctr" anchorCtr="1"/>
                </a:tc>
                <a:extLst>
                  <a:ext uri="{0D108BD9-81ED-4DB2-BD59-A6C34878D82A}">
                    <a16:rowId xmlns="" xmlns:a16="http://schemas.microsoft.com/office/drawing/2014/main" val="2757620646"/>
                  </a:ext>
                </a:extLst>
              </a:tr>
              <a:tr h="304641">
                <a:tc>
                  <a:txBody>
                    <a:bodyPr/>
                    <a:lstStyle/>
                    <a:p>
                      <a:pPr marL="0" algn="ctr" defTabSz="914400" rtl="0" eaLnBrk="1" fontAlgn="b" latinLnBrk="0" hangingPunct="1"/>
                      <a:r>
                        <a:rPr lang="en-CA" sz="1250" u="none" strike="noStrike" kern="1200">
                          <a:solidFill>
                            <a:schemeClr val="dk1"/>
                          </a:solidFill>
                          <a:effectLst/>
                          <a:latin typeface="+mn-lt"/>
                          <a:ea typeface="+mn-ea"/>
                          <a:cs typeface="+mn-cs"/>
                        </a:rPr>
                        <a:t>Western Europe</a:t>
                      </a:r>
                    </a:p>
                  </a:txBody>
                  <a:tcPr marL="0" marR="0" marT="0"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79 </a:t>
                      </a:r>
                    </a:p>
                  </a:txBody>
                  <a:tcPr marL="0" marR="0" marT="0" marB="0" anchor="ctr" anchorCtr="1">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0.2 </a:t>
                      </a:r>
                    </a:p>
                  </a:txBody>
                  <a:tcPr marL="0" marR="0" marT="0" marB="0" anchor="ctr" anchorCtr="1">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584</a:t>
                      </a:r>
                    </a:p>
                  </a:txBody>
                  <a:tcPr marL="0" marR="0" marT="0" marB="0" anchor="ctr" anchorCtr="1">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38</a:t>
                      </a:r>
                    </a:p>
                  </a:txBody>
                  <a:tcPr marL="0" marR="0" marT="0" marB="0" anchor="ctr" anchorCtr="1">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47825653"/>
                  </a:ext>
                </a:extLst>
              </a:tr>
              <a:tr h="327380">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Northern </a:t>
                      </a:r>
                    </a:p>
                    <a:p>
                      <a:pPr marL="0" algn="ctr" defTabSz="914400" rtl="0" eaLnBrk="1" fontAlgn="b" latinLnBrk="0" hangingPunct="1"/>
                      <a:r>
                        <a:rPr lang="en-CA" sz="1250" u="none" strike="noStrike" kern="1200" dirty="0">
                          <a:solidFill>
                            <a:schemeClr val="dk1"/>
                          </a:solidFill>
                          <a:effectLst/>
                          <a:latin typeface="+mn-lt"/>
                          <a:ea typeface="+mn-ea"/>
                          <a:cs typeface="+mn-cs"/>
                        </a:rPr>
                        <a:t>Hemisphere</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2,459</a:t>
                      </a:r>
                    </a:p>
                  </a:txBody>
                  <a:tcPr marL="0" marR="0" marT="0" marB="0" anchor="ctr" anchorCtr="1">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152 </a:t>
                      </a:r>
                    </a:p>
                  </a:txBody>
                  <a:tcPr marL="0" marR="0" marT="0" marB="0" anchor="ctr" anchorCtr="1">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24,643 </a:t>
                      </a:r>
                    </a:p>
                  </a:txBody>
                  <a:tcPr marL="0" marR="0" marT="0" marB="0" anchor="ctr" anchorCtr="1">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50" u="none" strike="noStrike" kern="1200" dirty="0">
                          <a:solidFill>
                            <a:schemeClr val="dk1"/>
                          </a:solidFill>
                          <a:effectLst/>
                          <a:latin typeface="+mn-lt"/>
                          <a:ea typeface="+mn-ea"/>
                          <a:cs typeface="+mn-cs"/>
                        </a:rPr>
                        <a:t>21,786 </a:t>
                      </a:r>
                    </a:p>
                  </a:txBody>
                  <a:tcPr marL="0" marR="0" marT="0" marB="0" anchor="ctr" anchorCtr="1">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24411886"/>
                  </a:ext>
                </a:extLst>
              </a:tr>
            </a:tbl>
          </a:graphicData>
        </a:graphic>
      </p:graphicFrame>
      <p:sp>
        <p:nvSpPr>
          <p:cNvPr id="3" name="Frame 2"/>
          <p:cNvSpPr/>
          <p:nvPr/>
        </p:nvSpPr>
        <p:spPr>
          <a:xfrm>
            <a:off x="7912100" y="2552700"/>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1023599" y="2552700"/>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8818891" y="2552700"/>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9927594" y="2552700"/>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7912100" y="3513984"/>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1023599" y="3513984"/>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8838535" y="3513984"/>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9920910" y="3516087"/>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7912100" y="4172559"/>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11023599" y="4172559"/>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8818891" y="4172559"/>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1" name="Frame 20"/>
          <p:cNvSpPr/>
          <p:nvPr/>
        </p:nvSpPr>
        <p:spPr>
          <a:xfrm>
            <a:off x="9927594" y="4172559"/>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2" name="Frame 21"/>
          <p:cNvSpPr/>
          <p:nvPr/>
        </p:nvSpPr>
        <p:spPr>
          <a:xfrm>
            <a:off x="7886700" y="5712545"/>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a:off x="10998199" y="5712545"/>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4" name="Frame 23"/>
          <p:cNvSpPr/>
          <p:nvPr/>
        </p:nvSpPr>
        <p:spPr>
          <a:xfrm>
            <a:off x="8793491" y="5712545"/>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9902194" y="5712545"/>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348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40E83B6-C7F0-7849-A166-7325EBB6F7B2}"/>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5" name="Picture 4" descr="carletonlogo.png">
            <a:extLst>
              <a:ext uri="{FF2B5EF4-FFF2-40B4-BE49-F238E27FC236}">
                <a16:creationId xmlns="" xmlns:a16="http://schemas.microsoft.com/office/drawing/2014/main" id="{9CFE5881-8CFC-4140-9AD0-265D8DB0B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
        <p:nvSpPr>
          <p:cNvPr id="6" name="Title 1">
            <a:extLst>
              <a:ext uri="{FF2B5EF4-FFF2-40B4-BE49-F238E27FC236}">
                <a16:creationId xmlns="" xmlns:a16="http://schemas.microsoft.com/office/drawing/2014/main" id="{C64E9817-305C-D840-9FC7-C3FAAD3FD894}"/>
              </a:ext>
            </a:extLst>
          </p:cNvPr>
          <p:cNvSpPr>
            <a:spLocks noGrp="1"/>
          </p:cNvSpPr>
          <p:nvPr>
            <p:ph type="title"/>
          </p:nvPr>
        </p:nvSpPr>
        <p:spPr>
          <a:xfrm>
            <a:off x="2079861" y="833026"/>
            <a:ext cx="8032277" cy="438331"/>
          </a:xfrm>
        </p:spPr>
        <p:txBody>
          <a:bodyPr>
            <a:noAutofit/>
          </a:bodyPr>
          <a:lstStyle/>
          <a:p>
            <a:r>
              <a:rPr lang="en-US" sz="2400" dirty="0"/>
              <a:t>Regional Total Crop Economic Loss (NO</a:t>
            </a:r>
            <a:r>
              <a:rPr lang="en-US" sz="2400" baseline="-25000" dirty="0"/>
              <a:t>X</a:t>
            </a:r>
            <a:r>
              <a:rPr lang="en-US" sz="2400" dirty="0"/>
              <a:t>, </a:t>
            </a:r>
            <a:r>
              <a:rPr lang="en-CA" sz="2400" b="1" dirty="0">
                <a:solidFill>
                  <a:schemeClr val="accent5"/>
                </a:solidFill>
              </a:rPr>
              <a:t>ENERGY</a:t>
            </a:r>
            <a:r>
              <a:rPr lang="en-US" sz="2400" dirty="0"/>
              <a:t>)</a:t>
            </a:r>
          </a:p>
        </p:txBody>
      </p:sp>
      <p:graphicFrame>
        <p:nvGraphicFramePr>
          <p:cNvPr id="10" name="Table 9">
            <a:extLst>
              <a:ext uri="{FF2B5EF4-FFF2-40B4-BE49-F238E27FC236}">
                <a16:creationId xmlns="" xmlns:a16="http://schemas.microsoft.com/office/drawing/2014/main" id="{3D5C9B3C-A21A-964C-8B5E-DF5CCFF6AADB}"/>
              </a:ext>
            </a:extLst>
          </p:cNvPr>
          <p:cNvGraphicFramePr>
            <a:graphicFrameLocks noGrp="1"/>
          </p:cNvGraphicFramePr>
          <p:nvPr>
            <p:extLst>
              <p:ext uri="{D42A27DB-BD31-4B8C-83A1-F6EECF244321}">
                <p14:modId xmlns:p14="http://schemas.microsoft.com/office/powerpoint/2010/main" val="60707372"/>
              </p:ext>
            </p:extLst>
          </p:nvPr>
        </p:nvGraphicFramePr>
        <p:xfrm>
          <a:off x="6260079" y="1271357"/>
          <a:ext cx="5680876" cy="4899777"/>
        </p:xfrm>
        <a:graphic>
          <a:graphicData uri="http://schemas.openxmlformats.org/drawingml/2006/table">
            <a:tbl>
              <a:tblPr>
                <a:tableStyleId>{8EC20E35-A176-4012-BC5E-935CFFF8708E}</a:tableStyleId>
              </a:tblPr>
              <a:tblGrid>
                <a:gridCol w="1249159">
                  <a:extLst>
                    <a:ext uri="{9D8B030D-6E8A-4147-A177-3AD203B41FA5}">
                      <a16:colId xmlns="" xmlns:a16="http://schemas.microsoft.com/office/drawing/2014/main" val="1997165158"/>
                    </a:ext>
                  </a:extLst>
                </a:gridCol>
                <a:gridCol w="1054020">
                  <a:extLst>
                    <a:ext uri="{9D8B030D-6E8A-4147-A177-3AD203B41FA5}">
                      <a16:colId xmlns="" xmlns:a16="http://schemas.microsoft.com/office/drawing/2014/main" val="2934648054"/>
                    </a:ext>
                  </a:extLst>
                </a:gridCol>
                <a:gridCol w="952060">
                  <a:extLst>
                    <a:ext uri="{9D8B030D-6E8A-4147-A177-3AD203B41FA5}">
                      <a16:colId xmlns="" xmlns:a16="http://schemas.microsoft.com/office/drawing/2014/main" val="2008975306"/>
                    </a:ext>
                  </a:extLst>
                </a:gridCol>
                <a:gridCol w="1255291">
                  <a:extLst>
                    <a:ext uri="{9D8B030D-6E8A-4147-A177-3AD203B41FA5}">
                      <a16:colId xmlns="" xmlns:a16="http://schemas.microsoft.com/office/drawing/2014/main" val="451389112"/>
                    </a:ext>
                  </a:extLst>
                </a:gridCol>
                <a:gridCol w="1170346">
                  <a:extLst>
                    <a:ext uri="{9D8B030D-6E8A-4147-A177-3AD203B41FA5}">
                      <a16:colId xmlns="" xmlns:a16="http://schemas.microsoft.com/office/drawing/2014/main" val="1981265104"/>
                    </a:ext>
                  </a:extLst>
                </a:gridCol>
              </a:tblGrid>
              <a:tr h="163087">
                <a:tc rowSpan="2">
                  <a:txBody>
                    <a:bodyPr/>
                    <a:lstStyle/>
                    <a:p>
                      <a:pPr algn="ctr" fontAlgn="b"/>
                      <a:endParaRPr lang="en-CA" sz="1230" b="1" u="none" strike="noStrike" dirty="0">
                        <a:solidFill>
                          <a:schemeClr val="accent5"/>
                        </a:solidFill>
                        <a:effectLst/>
                      </a:endParaRPr>
                    </a:p>
                    <a:p>
                      <a:pPr algn="ctr" fontAlgn="b"/>
                      <a:r>
                        <a:rPr lang="en-CA" sz="1230" b="1" u="none" strike="noStrike" dirty="0">
                          <a:effectLst/>
                        </a:rPr>
                        <a:t>Regions</a:t>
                      </a:r>
                      <a:endParaRPr lang="en-CA" sz="123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CA" sz="1230" b="1" u="none" strike="noStrike" dirty="0">
                          <a:effectLst/>
                        </a:rPr>
                        <a:t>Maize (Million USD)</a:t>
                      </a:r>
                      <a:endParaRPr lang="en-CA" sz="123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b"/>
                      <a:r>
                        <a:rPr lang="en-CA" sz="1230" b="1" u="none" strike="noStrike" dirty="0">
                          <a:effectLst/>
                        </a:rPr>
                        <a:t>Wheat (Million USD)</a:t>
                      </a:r>
                      <a:endParaRPr lang="en-CA" sz="123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 xmlns:a16="http://schemas.microsoft.com/office/drawing/2014/main" val="3561984872"/>
                  </a:ext>
                </a:extLst>
              </a:tr>
              <a:tr h="173608">
                <a:tc vMerge="1">
                  <a:txBody>
                    <a:bodyPr/>
                    <a:lstStyle/>
                    <a:p>
                      <a:pPr algn="l" fontAlgn="b"/>
                      <a:endParaRPr lang="en-CA" sz="800" b="1" i="0" u="none" strike="noStrike" dirty="0">
                        <a:solidFill>
                          <a:srgbClr val="000000"/>
                        </a:solidFill>
                        <a:effectLst/>
                        <a:latin typeface="Calibri" panose="020F0502020204030204" pitchFamily="34" charset="0"/>
                      </a:endParaRPr>
                    </a:p>
                  </a:txBody>
                  <a:tcPr marL="6310" marR="6310" marT="6310" marB="0" anchor="b"/>
                </a:tc>
                <a:tc>
                  <a:txBody>
                    <a:bodyPr/>
                    <a:lstStyle/>
                    <a:p>
                      <a:pPr algn="ctr" fontAlgn="b"/>
                      <a:r>
                        <a:rPr lang="en-CA" sz="1230" b="1" u="none" strike="noStrike" dirty="0">
                          <a:effectLst/>
                        </a:rPr>
                        <a:t>AOT40</a:t>
                      </a:r>
                      <a:endParaRPr lang="en-CA" sz="123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CA" sz="1230" b="1" u="none" strike="noStrike" dirty="0">
                          <a:effectLst/>
                        </a:rPr>
                        <a:t>W126</a:t>
                      </a:r>
                      <a:endParaRPr lang="en-CA" sz="123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CA" sz="1230" b="1" u="none" strike="noStrike" dirty="0">
                          <a:effectLst/>
                        </a:rPr>
                        <a:t>AOT40</a:t>
                      </a:r>
                      <a:endParaRPr lang="en-CA" sz="123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CA" sz="1230" b="1" u="none" strike="noStrike" dirty="0">
                          <a:effectLst/>
                        </a:rPr>
                        <a:t>W126</a:t>
                      </a:r>
                      <a:endParaRPr lang="en-CA" sz="1230" b="1" i="0" u="none" strike="noStrike" dirty="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41588666"/>
                  </a:ext>
                </a:extLst>
              </a:tr>
              <a:tr h="304395">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Caribbean</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0.03 </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0.00 </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0.04 </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0.01 </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21275180"/>
                  </a:ext>
                </a:extLst>
              </a:tr>
              <a:tr h="304395">
                <a:tc>
                  <a:txBody>
                    <a:bodyPr/>
                    <a:lstStyle/>
                    <a:p>
                      <a:pPr marL="0" algn="ctr" defTabSz="914400" rtl="0" eaLnBrk="1" fontAlgn="b" latinLnBrk="0" hangingPunct="1"/>
                      <a:r>
                        <a:rPr lang="en-CA" sz="1230" u="none" strike="noStrike" kern="1200">
                          <a:solidFill>
                            <a:schemeClr val="dk1"/>
                          </a:solidFill>
                          <a:effectLst/>
                          <a:latin typeface="+mn-lt"/>
                          <a:ea typeface="+mn-ea"/>
                          <a:cs typeface="+mn-cs"/>
                        </a:rPr>
                        <a:t>Central America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25</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0.02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22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2 </a:t>
                      </a:r>
                    </a:p>
                  </a:txBody>
                  <a:tcPr marL="0" marR="0" marT="0" marB="0" anchor="ctr"/>
                </a:tc>
                <a:extLst>
                  <a:ext uri="{0D108BD9-81ED-4DB2-BD59-A6C34878D82A}">
                    <a16:rowId xmlns="" xmlns:a16="http://schemas.microsoft.com/office/drawing/2014/main" val="1054400558"/>
                  </a:ext>
                </a:extLst>
              </a:tr>
              <a:tr h="304395">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Central Asia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7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63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24 </a:t>
                      </a:r>
                    </a:p>
                  </a:txBody>
                  <a:tcPr marL="0" marR="0" marT="0" marB="0" anchor="ctr"/>
                </a:tc>
                <a:extLst>
                  <a:ext uri="{0D108BD9-81ED-4DB2-BD59-A6C34878D82A}">
                    <a16:rowId xmlns="" xmlns:a16="http://schemas.microsoft.com/office/drawing/2014/main" val="2575261028"/>
                  </a:ext>
                </a:extLst>
              </a:tr>
              <a:tr h="304395">
                <a:tc>
                  <a:txBody>
                    <a:bodyPr/>
                    <a:lstStyle/>
                    <a:p>
                      <a:pPr marL="0" algn="ctr" defTabSz="914400" rtl="0" eaLnBrk="1" fontAlgn="b" latinLnBrk="0" hangingPunct="1"/>
                      <a:r>
                        <a:rPr lang="en-CA" sz="1400" b="1" u="sng" strike="noStrike" kern="1200" dirty="0">
                          <a:solidFill>
                            <a:schemeClr val="dk1"/>
                          </a:solidFill>
                          <a:effectLst/>
                          <a:latin typeface="+mn-lt"/>
                          <a:ea typeface="+mn-ea"/>
                          <a:cs typeface="+mn-cs"/>
                        </a:rPr>
                        <a:t>Eastern Asia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899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114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4,646</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4,651</a:t>
                      </a:r>
                    </a:p>
                  </a:txBody>
                  <a:tcPr marL="0" marR="0" marT="0" marB="0" anchor="ctr"/>
                </a:tc>
                <a:extLst>
                  <a:ext uri="{0D108BD9-81ED-4DB2-BD59-A6C34878D82A}">
                    <a16:rowId xmlns="" xmlns:a16="http://schemas.microsoft.com/office/drawing/2014/main" val="2663440879"/>
                  </a:ext>
                </a:extLst>
              </a:tr>
              <a:tr h="304395">
                <a:tc>
                  <a:txBody>
                    <a:bodyPr/>
                    <a:lstStyle/>
                    <a:p>
                      <a:pPr marL="0" algn="ctr" defTabSz="914400" rtl="0" eaLnBrk="1" fontAlgn="b" latinLnBrk="0" hangingPunct="1"/>
                      <a:r>
                        <a:rPr lang="en-CA" sz="1230" u="none" strike="noStrike" kern="1200">
                          <a:solidFill>
                            <a:schemeClr val="dk1"/>
                          </a:solidFill>
                          <a:effectLst/>
                          <a:latin typeface="+mn-lt"/>
                          <a:ea typeface="+mn-ea"/>
                          <a:cs typeface="+mn-cs"/>
                        </a:rPr>
                        <a:t>Eastern Europe</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58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4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344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109 </a:t>
                      </a:r>
                    </a:p>
                  </a:txBody>
                  <a:tcPr marL="0" marR="0" marT="0" marB="0" anchor="ctr"/>
                </a:tc>
                <a:extLst>
                  <a:ext uri="{0D108BD9-81ED-4DB2-BD59-A6C34878D82A}">
                    <a16:rowId xmlns="" xmlns:a16="http://schemas.microsoft.com/office/drawing/2014/main" val="3794167139"/>
                  </a:ext>
                </a:extLst>
              </a:tr>
              <a:tr h="304395">
                <a:tc>
                  <a:txBody>
                    <a:bodyPr/>
                    <a:lstStyle/>
                    <a:p>
                      <a:pPr marL="0" algn="ctr" defTabSz="914400" rtl="0" eaLnBrk="1" fontAlgn="b" latinLnBrk="0" hangingPunct="1"/>
                      <a:r>
                        <a:rPr lang="en-CA" sz="1230" u="none" strike="noStrike" kern="1200">
                          <a:solidFill>
                            <a:schemeClr val="dk1"/>
                          </a:solidFill>
                          <a:effectLst/>
                          <a:latin typeface="+mn-lt"/>
                          <a:ea typeface="+mn-ea"/>
                          <a:cs typeface="+mn-cs"/>
                        </a:rPr>
                        <a:t>Northern Africa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22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0.08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233</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42</a:t>
                      </a:r>
                    </a:p>
                  </a:txBody>
                  <a:tcPr marL="0" marR="0" marT="0" marB="0" anchor="ctr"/>
                </a:tc>
                <a:extLst>
                  <a:ext uri="{0D108BD9-81ED-4DB2-BD59-A6C34878D82A}">
                    <a16:rowId xmlns="" xmlns:a16="http://schemas.microsoft.com/office/drawing/2014/main" val="3581939168"/>
                  </a:ext>
                </a:extLst>
              </a:tr>
              <a:tr h="304395">
                <a:tc>
                  <a:txBody>
                    <a:bodyPr/>
                    <a:lstStyle/>
                    <a:p>
                      <a:pPr marL="0" algn="ctr" defTabSz="914400" rtl="0" eaLnBrk="1" fontAlgn="b" latinLnBrk="0" hangingPunct="1"/>
                      <a:r>
                        <a:rPr lang="en-CA" sz="1400" b="1" u="sng" strike="noStrike" kern="1200" dirty="0">
                          <a:solidFill>
                            <a:schemeClr val="dk1"/>
                          </a:solidFill>
                          <a:effectLst/>
                          <a:latin typeface="+mn-lt"/>
                          <a:ea typeface="+mn-ea"/>
                          <a:cs typeface="+mn-cs"/>
                        </a:rPr>
                        <a:t>Northern America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464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2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274</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41 </a:t>
                      </a:r>
                    </a:p>
                  </a:txBody>
                  <a:tcPr marL="0" marR="0" marT="0" marB="0" anchor="ctr"/>
                </a:tc>
                <a:extLst>
                  <a:ext uri="{0D108BD9-81ED-4DB2-BD59-A6C34878D82A}">
                    <a16:rowId xmlns="" xmlns:a16="http://schemas.microsoft.com/office/drawing/2014/main" val="2834987276"/>
                  </a:ext>
                </a:extLst>
              </a:tr>
              <a:tr h="304395">
                <a:tc>
                  <a:txBody>
                    <a:bodyPr/>
                    <a:lstStyle/>
                    <a:p>
                      <a:pPr marL="0" algn="ctr" defTabSz="914400" rtl="0" eaLnBrk="1" fontAlgn="b" latinLnBrk="0" hangingPunct="1"/>
                      <a:r>
                        <a:rPr lang="en-CA" sz="1230" u="none" strike="noStrike" kern="1200">
                          <a:solidFill>
                            <a:schemeClr val="dk1"/>
                          </a:solidFill>
                          <a:effectLst/>
                          <a:latin typeface="+mn-lt"/>
                          <a:ea typeface="+mn-ea"/>
                          <a:cs typeface="+mn-cs"/>
                        </a:rPr>
                        <a:t>Northern Europe</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7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0.04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95</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6 </a:t>
                      </a:r>
                    </a:p>
                  </a:txBody>
                  <a:tcPr marL="0" marR="0" marT="0" marB="0" anchor="ctr"/>
                </a:tc>
                <a:extLst>
                  <a:ext uri="{0D108BD9-81ED-4DB2-BD59-A6C34878D82A}">
                    <a16:rowId xmlns="" xmlns:a16="http://schemas.microsoft.com/office/drawing/2014/main" val="1654248828"/>
                  </a:ext>
                </a:extLst>
              </a:tr>
              <a:tr h="304395">
                <a:tc>
                  <a:txBody>
                    <a:bodyPr/>
                    <a:lstStyle/>
                    <a:p>
                      <a:pPr marL="0" algn="ctr" defTabSz="914400" rtl="0" eaLnBrk="1" fontAlgn="b" latinLnBrk="0" hangingPunct="1"/>
                      <a:r>
                        <a:rPr lang="en-CA" sz="1400" b="1" u="sng" strike="noStrike" kern="1200" dirty="0">
                          <a:solidFill>
                            <a:schemeClr val="dk1"/>
                          </a:solidFill>
                          <a:effectLst/>
                          <a:latin typeface="+mn-lt"/>
                          <a:ea typeface="+mn-ea"/>
                          <a:cs typeface="+mn-cs"/>
                        </a:rPr>
                        <a:t>Southern Asia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127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11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4,262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sng" strike="noStrike" kern="1200" dirty="0">
                          <a:solidFill>
                            <a:schemeClr val="dk1"/>
                          </a:solidFill>
                          <a:effectLst/>
                          <a:latin typeface="+mn-lt"/>
                          <a:ea typeface="+mn-ea"/>
                          <a:cs typeface="+mn-cs"/>
                        </a:rPr>
                        <a:t>4,087</a:t>
                      </a:r>
                    </a:p>
                  </a:txBody>
                  <a:tcPr marL="0" marR="0" marT="0" marB="0" anchor="ctr"/>
                </a:tc>
                <a:extLst>
                  <a:ext uri="{0D108BD9-81ED-4DB2-BD59-A6C34878D82A}">
                    <a16:rowId xmlns="" xmlns:a16="http://schemas.microsoft.com/office/drawing/2014/main" val="3925451924"/>
                  </a:ext>
                </a:extLst>
              </a:tr>
              <a:tr h="304395">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Southern Europe</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31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0.1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184</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21      </a:t>
                      </a:r>
                    </a:p>
                  </a:txBody>
                  <a:tcPr marL="0" marR="0" marT="0" marB="0" anchor="ctr"/>
                </a:tc>
                <a:extLst>
                  <a:ext uri="{0D108BD9-81ED-4DB2-BD59-A6C34878D82A}">
                    <a16:rowId xmlns="" xmlns:a16="http://schemas.microsoft.com/office/drawing/2014/main" val="740649828"/>
                  </a:ext>
                </a:extLst>
              </a:tr>
              <a:tr h="304395">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Western Africa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0.1</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0.00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0.3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 0.1 </a:t>
                      </a:r>
                    </a:p>
                  </a:txBody>
                  <a:tcPr marL="0" marR="0" marT="0" marB="0" anchor="ctr"/>
                </a:tc>
                <a:extLst>
                  <a:ext uri="{0D108BD9-81ED-4DB2-BD59-A6C34878D82A}">
                    <a16:rowId xmlns="" xmlns:a16="http://schemas.microsoft.com/office/drawing/2014/main" val="2672420809"/>
                  </a:ext>
                </a:extLst>
              </a:tr>
              <a:tr h="304395">
                <a:tc>
                  <a:txBody>
                    <a:bodyPr/>
                    <a:lstStyle/>
                    <a:p>
                      <a:pPr marL="0" algn="ctr" defTabSz="914400" rtl="0" eaLnBrk="1" fontAlgn="b" latinLnBrk="0" hangingPunct="1"/>
                      <a:r>
                        <a:rPr lang="en-CA" sz="1230" u="none" strike="noStrike" kern="1200">
                          <a:solidFill>
                            <a:schemeClr val="dk1"/>
                          </a:solidFill>
                          <a:effectLst/>
                          <a:latin typeface="+mn-lt"/>
                          <a:ea typeface="+mn-ea"/>
                          <a:cs typeface="+mn-cs"/>
                        </a:rPr>
                        <a:t>Western Asia</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27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0.4 </a:t>
                      </a:r>
                    </a:p>
                  </a:txBody>
                  <a:tcPr marL="0" marR="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658</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144</a:t>
                      </a:r>
                    </a:p>
                  </a:txBody>
                  <a:tcPr marL="0" marR="0" marT="0" marB="0" anchor="ctr"/>
                </a:tc>
                <a:extLst>
                  <a:ext uri="{0D108BD9-81ED-4DB2-BD59-A6C34878D82A}">
                    <a16:rowId xmlns="" xmlns:a16="http://schemas.microsoft.com/office/drawing/2014/main" val="2622747216"/>
                  </a:ext>
                </a:extLst>
              </a:tr>
              <a:tr h="304395">
                <a:tc>
                  <a:txBody>
                    <a:bodyPr/>
                    <a:lstStyle/>
                    <a:p>
                      <a:pPr marL="0" algn="ctr" defTabSz="914400" rtl="0" eaLnBrk="1" fontAlgn="b" latinLnBrk="0" hangingPunct="1"/>
                      <a:r>
                        <a:rPr lang="en-CA" sz="1230" u="none" strike="noStrike" kern="1200">
                          <a:solidFill>
                            <a:schemeClr val="dk1"/>
                          </a:solidFill>
                          <a:effectLst/>
                          <a:latin typeface="+mn-lt"/>
                          <a:ea typeface="+mn-ea"/>
                          <a:cs typeface="+mn-cs"/>
                        </a:rPr>
                        <a:t>Western Europe</a:t>
                      </a:r>
                    </a:p>
                  </a:txBody>
                  <a:tcPr marL="0" marR="0" marT="0"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13 </a:t>
                      </a:r>
                    </a:p>
                  </a:txBody>
                  <a:tcPr marL="0" marR="0" marT="0" marB="0" anchor="ct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0.1 </a:t>
                      </a:r>
                    </a:p>
                  </a:txBody>
                  <a:tcPr marL="0" marR="0" marT="0"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118 </a:t>
                      </a:r>
                    </a:p>
                  </a:txBody>
                  <a:tcPr marL="0" marR="0" marT="0" marB="0" anchor="ct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8</a:t>
                      </a:r>
                    </a:p>
                  </a:txBody>
                  <a:tcPr marL="0" marR="0" marT="0" marB="0" anchor="ct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83194846"/>
                  </a:ext>
                </a:extLst>
              </a:tr>
              <a:tr h="326176">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Northern Hemisphere</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1,680 </a:t>
                      </a:r>
                    </a:p>
                  </a:txBody>
                  <a:tcPr marL="0" marR="0" marT="0"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133 </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10,899 </a:t>
                      </a:r>
                    </a:p>
                  </a:txBody>
                  <a:tcPr marL="0" marR="0" marT="0"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CA" sz="1230" u="none" strike="noStrike" kern="1200" dirty="0">
                          <a:solidFill>
                            <a:schemeClr val="dk1"/>
                          </a:solidFill>
                          <a:effectLst/>
                          <a:latin typeface="+mn-lt"/>
                          <a:ea typeface="+mn-ea"/>
                          <a:cs typeface="+mn-cs"/>
                        </a:rPr>
                        <a:t>9,135 </a:t>
                      </a: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10887880"/>
                  </a:ext>
                </a:extLst>
              </a:tr>
            </a:tbl>
          </a:graphicData>
        </a:graphic>
      </p:graphicFrame>
      <p:pic>
        <p:nvPicPr>
          <p:cNvPr id="7" name="Picture 6" descr="A picture containing text, map&#10;&#10;Description automatically generated">
            <a:extLst>
              <a:ext uri="{FF2B5EF4-FFF2-40B4-BE49-F238E27FC236}">
                <a16:creationId xmlns="" xmlns:a16="http://schemas.microsoft.com/office/drawing/2014/main" id="{F3D81CB4-1E1C-424C-A353-666E0BF3FDF6}"/>
              </a:ext>
            </a:extLst>
          </p:cNvPr>
          <p:cNvPicPr>
            <a:picLocks noChangeAspect="1"/>
          </p:cNvPicPr>
          <p:nvPr/>
        </p:nvPicPr>
        <p:blipFill>
          <a:blip r:embed="rId3"/>
          <a:stretch>
            <a:fillRect/>
          </a:stretch>
        </p:blipFill>
        <p:spPr>
          <a:xfrm>
            <a:off x="45125" y="2193644"/>
            <a:ext cx="6214954" cy="3028748"/>
          </a:xfrm>
          <a:prstGeom prst="rect">
            <a:avLst/>
          </a:prstGeom>
        </p:spPr>
      </p:pic>
      <p:sp>
        <p:nvSpPr>
          <p:cNvPr id="8" name="Frame 7"/>
          <p:cNvSpPr/>
          <p:nvPr/>
        </p:nvSpPr>
        <p:spPr>
          <a:xfrm>
            <a:off x="7721600" y="4185259"/>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1016399" y="4185259"/>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8628391" y="4185259"/>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9737094" y="4185259"/>
            <a:ext cx="703203"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7721600" y="3544128"/>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1016399" y="3544128"/>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8628391" y="3544128"/>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9737094" y="3544128"/>
            <a:ext cx="703203"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7721600" y="2606800"/>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11016399" y="2606800"/>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8628391" y="2606800"/>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9737094" y="2606800"/>
            <a:ext cx="703203"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1" name="Frame 20"/>
          <p:cNvSpPr/>
          <p:nvPr/>
        </p:nvSpPr>
        <p:spPr>
          <a:xfrm>
            <a:off x="7721600" y="5781548"/>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2" name="Frame 21"/>
          <p:cNvSpPr/>
          <p:nvPr/>
        </p:nvSpPr>
        <p:spPr>
          <a:xfrm>
            <a:off x="11016399" y="5781548"/>
            <a:ext cx="673101"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a:off x="8628391" y="5781548"/>
            <a:ext cx="736600"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4" name="Frame 23"/>
          <p:cNvSpPr/>
          <p:nvPr/>
        </p:nvSpPr>
        <p:spPr>
          <a:xfrm>
            <a:off x="9737094" y="5781548"/>
            <a:ext cx="703203" cy="355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1083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C91D21-3459-5842-860D-1C9811AAEC83}"/>
              </a:ext>
            </a:extLst>
          </p:cNvPr>
          <p:cNvSpPr>
            <a:spLocks noGrp="1"/>
          </p:cNvSpPr>
          <p:nvPr>
            <p:ph type="title"/>
          </p:nvPr>
        </p:nvSpPr>
        <p:spPr>
          <a:xfrm>
            <a:off x="1128413" y="988098"/>
            <a:ext cx="4894700" cy="2407724"/>
          </a:xfrm>
        </p:spPr>
        <p:txBody>
          <a:bodyPr vert="horz" lIns="91440" tIns="45720" rIns="91440" bIns="0" rtlCol="0" anchor="b">
            <a:normAutofit/>
          </a:bodyPr>
          <a:lstStyle/>
          <a:p>
            <a:r>
              <a:rPr lang="en-US" sz="4800" dirty="0"/>
              <a:t>RESULTS FOR North America</a:t>
            </a:r>
          </a:p>
        </p:txBody>
      </p:sp>
    </p:spTree>
    <p:extLst>
      <p:ext uri="{BB962C8B-B14F-4D97-AF65-F5344CB8AC3E}">
        <p14:creationId xmlns:p14="http://schemas.microsoft.com/office/powerpoint/2010/main" val="287482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95EBE5-3CE7-AD44-BF15-68ADF8806B0D}"/>
              </a:ext>
            </a:extLst>
          </p:cNvPr>
          <p:cNvSpPr>
            <a:spLocks noGrp="1"/>
          </p:cNvSpPr>
          <p:nvPr>
            <p:ph type="title"/>
          </p:nvPr>
        </p:nvSpPr>
        <p:spPr>
          <a:xfrm>
            <a:off x="903422" y="834055"/>
            <a:ext cx="9603275" cy="524617"/>
          </a:xfrm>
        </p:spPr>
        <p:txBody>
          <a:bodyPr>
            <a:normAutofit/>
          </a:bodyPr>
          <a:lstStyle/>
          <a:p>
            <a:r>
              <a:rPr lang="en-US" sz="2400" dirty="0"/>
              <a:t>RESULTS FOR W126 CR function</a:t>
            </a:r>
          </a:p>
        </p:txBody>
      </p:sp>
      <p:pic>
        <p:nvPicPr>
          <p:cNvPr id="6" name="Picture 5" descr="A close up of a map&#10;&#10;Description automatically generated">
            <a:extLst>
              <a:ext uri="{FF2B5EF4-FFF2-40B4-BE49-F238E27FC236}">
                <a16:creationId xmlns="" xmlns:a16="http://schemas.microsoft.com/office/drawing/2014/main" id="{157051A6-EC70-6D45-B3B8-906422AA7069}"/>
              </a:ext>
            </a:extLst>
          </p:cNvPr>
          <p:cNvPicPr>
            <a:picLocks noChangeAspect="1"/>
          </p:cNvPicPr>
          <p:nvPr/>
        </p:nvPicPr>
        <p:blipFill rotWithShape="1">
          <a:blip r:embed="rId2"/>
          <a:srcRect l="3994" t="3790" r="1411" b="3244"/>
          <a:stretch/>
        </p:blipFill>
        <p:spPr>
          <a:xfrm>
            <a:off x="6207021" y="1260933"/>
            <a:ext cx="5445391" cy="5374646"/>
          </a:xfrm>
          <a:prstGeom prst="rect">
            <a:avLst/>
          </a:prstGeom>
        </p:spPr>
      </p:pic>
      <p:pic>
        <p:nvPicPr>
          <p:cNvPr id="9" name="Picture 8" descr="A close up of a map&#10;&#10;Description automatically generated">
            <a:extLst>
              <a:ext uri="{FF2B5EF4-FFF2-40B4-BE49-F238E27FC236}">
                <a16:creationId xmlns="" xmlns:a16="http://schemas.microsoft.com/office/drawing/2014/main" id="{466FB063-BB8A-B046-A3A5-3A899B4FC207}"/>
              </a:ext>
            </a:extLst>
          </p:cNvPr>
          <p:cNvPicPr>
            <a:picLocks noChangeAspect="1"/>
          </p:cNvPicPr>
          <p:nvPr/>
        </p:nvPicPr>
        <p:blipFill rotWithShape="1">
          <a:blip r:embed="rId3"/>
          <a:srcRect l="3965" t="4503" r="1441" b="3243"/>
          <a:stretch/>
        </p:blipFill>
        <p:spPr>
          <a:xfrm>
            <a:off x="675502" y="1260932"/>
            <a:ext cx="5511113" cy="5374647"/>
          </a:xfrm>
          <a:prstGeom prst="rect">
            <a:avLst/>
          </a:prstGeom>
        </p:spPr>
      </p:pic>
    </p:spTree>
    <p:extLst>
      <p:ext uri="{BB962C8B-B14F-4D97-AF65-F5344CB8AC3E}">
        <p14:creationId xmlns:p14="http://schemas.microsoft.com/office/powerpoint/2010/main" val="3132375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 xmlns:a16="http://schemas.microsoft.com/office/drawing/2014/main" id="{CDDE5CDF-1512-4CDA-B956-23D223F8DE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0">
            <a:extLst>
              <a:ext uri="{FF2B5EF4-FFF2-40B4-BE49-F238E27FC236}">
                <a16:creationId xmlns="" xmlns:a16="http://schemas.microsoft.com/office/drawing/2014/main" id="{B029D7D8-5A6B-4C76-94C8-15798C6C5A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12">
            <a:extLst>
              <a:ext uri="{FF2B5EF4-FFF2-40B4-BE49-F238E27FC236}">
                <a16:creationId xmlns="" xmlns:a16="http://schemas.microsoft.com/office/drawing/2014/main" id="{A5C9319C-E20D-4884-952F-60B6A58C3E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2" name="Rectangle 14">
            <a:extLst>
              <a:ext uri="{FF2B5EF4-FFF2-40B4-BE49-F238E27FC236}">
                <a16:creationId xmlns="" xmlns:a16="http://schemas.microsoft.com/office/drawing/2014/main" id="{2C6F198E-F7A1-4125-910D-641C0C2A76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907C3A25-D9A7-4F2D-B44C-FA8EB24C7A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18E8515E-B8C8-482A-A9B5-CE57BC080A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 xmlns:a16="http://schemas.microsoft.com/office/drawing/2014/main" id="{8E8003F3-ED1D-1F46-826A-88D077E7AF39}"/>
              </a:ext>
            </a:extLst>
          </p:cNvPr>
          <p:cNvGraphicFramePr>
            <a:graphicFrameLocks noGrp="1"/>
          </p:cNvGraphicFramePr>
          <p:nvPr>
            <p:extLst>
              <p:ext uri="{D42A27DB-BD31-4B8C-83A1-F6EECF244321}">
                <p14:modId xmlns:p14="http://schemas.microsoft.com/office/powerpoint/2010/main" val="3115026649"/>
              </p:ext>
            </p:extLst>
          </p:nvPr>
        </p:nvGraphicFramePr>
        <p:xfrm>
          <a:off x="1593175" y="1769950"/>
          <a:ext cx="9280234" cy="2790958"/>
        </p:xfrm>
        <a:graphic>
          <a:graphicData uri="http://schemas.openxmlformats.org/drawingml/2006/table">
            <a:tbl>
              <a:tblPr firstRow="1" bandRow="1">
                <a:tableStyleId>{5C22544A-7EE6-4342-B048-85BDC9FD1C3A}</a:tableStyleId>
              </a:tblPr>
              <a:tblGrid>
                <a:gridCol w="1974757">
                  <a:extLst>
                    <a:ext uri="{9D8B030D-6E8A-4147-A177-3AD203B41FA5}">
                      <a16:colId xmlns="" xmlns:a16="http://schemas.microsoft.com/office/drawing/2014/main" val="3885237744"/>
                    </a:ext>
                  </a:extLst>
                </a:gridCol>
                <a:gridCol w="1437510">
                  <a:extLst>
                    <a:ext uri="{9D8B030D-6E8A-4147-A177-3AD203B41FA5}">
                      <a16:colId xmlns="" xmlns:a16="http://schemas.microsoft.com/office/drawing/2014/main" val="2852786047"/>
                    </a:ext>
                  </a:extLst>
                </a:gridCol>
                <a:gridCol w="1364783">
                  <a:extLst>
                    <a:ext uri="{9D8B030D-6E8A-4147-A177-3AD203B41FA5}">
                      <a16:colId xmlns="" xmlns:a16="http://schemas.microsoft.com/office/drawing/2014/main" val="3351758308"/>
                    </a:ext>
                  </a:extLst>
                </a:gridCol>
                <a:gridCol w="1002242">
                  <a:extLst>
                    <a:ext uri="{9D8B030D-6E8A-4147-A177-3AD203B41FA5}">
                      <a16:colId xmlns="" xmlns:a16="http://schemas.microsoft.com/office/drawing/2014/main" val="162940926"/>
                    </a:ext>
                  </a:extLst>
                </a:gridCol>
                <a:gridCol w="1030105">
                  <a:extLst>
                    <a:ext uri="{9D8B030D-6E8A-4147-A177-3AD203B41FA5}">
                      <a16:colId xmlns="" xmlns:a16="http://schemas.microsoft.com/office/drawing/2014/main" val="47207816"/>
                    </a:ext>
                  </a:extLst>
                </a:gridCol>
                <a:gridCol w="1174796">
                  <a:extLst>
                    <a:ext uri="{9D8B030D-6E8A-4147-A177-3AD203B41FA5}">
                      <a16:colId xmlns="" xmlns:a16="http://schemas.microsoft.com/office/drawing/2014/main" val="2595113988"/>
                    </a:ext>
                  </a:extLst>
                </a:gridCol>
                <a:gridCol w="1296041">
                  <a:extLst>
                    <a:ext uri="{9D8B030D-6E8A-4147-A177-3AD203B41FA5}">
                      <a16:colId xmlns="" xmlns:a16="http://schemas.microsoft.com/office/drawing/2014/main" val="3640797323"/>
                    </a:ext>
                  </a:extLst>
                </a:gridCol>
              </a:tblGrid>
              <a:tr h="405140">
                <a:tc rowSpan="2">
                  <a:txBody>
                    <a:bodyPr/>
                    <a:lstStyle/>
                    <a:p>
                      <a:pPr marL="0" algn="ctr" defTabSz="457200" rtl="0" eaLnBrk="1" latinLnBrk="0" hangingPunct="1"/>
                      <a:r>
                        <a:rPr lang="en-US" sz="1800" b="1" kern="1200" dirty="0">
                          <a:solidFill>
                            <a:schemeClr val="lt1"/>
                          </a:solidFill>
                          <a:latin typeface="+mn-lt"/>
                          <a:ea typeface="+mn-ea"/>
                          <a:cs typeface="+mn-cs"/>
                        </a:rPr>
                        <a:t>Region/Source</a:t>
                      </a:r>
                    </a:p>
                  </a:txBody>
                  <a:tcPr anchor="ctr"/>
                </a:tc>
                <a:tc gridSpan="2">
                  <a:txBody>
                    <a:bodyPr/>
                    <a:lstStyle/>
                    <a:p>
                      <a:pPr algn="ctr" fontAlgn="ctr"/>
                      <a:r>
                        <a:rPr lang="en-CA" sz="1600" b="1" u="none" strike="noStrike" dirty="0">
                          <a:effectLst/>
                        </a:rPr>
                        <a:t> Transportation (Million USD) </a:t>
                      </a:r>
                      <a:endParaRPr lang="en-CA" sz="1600" b="1" i="0" u="none" strike="noStrike" dirty="0">
                        <a:solidFill>
                          <a:srgbClr val="000000"/>
                        </a:solidFill>
                        <a:effectLst/>
                        <a:latin typeface="Calibri" panose="020F0502020204030204" pitchFamily="34" charset="0"/>
                      </a:endParaRPr>
                    </a:p>
                  </a:txBody>
                  <a:tcPr marL="8147" marR="8147" marT="8147" marB="0" anchor="ctr"/>
                </a:tc>
                <a:tc hMerge="1">
                  <a:txBody>
                    <a:bodyPr/>
                    <a:lstStyle/>
                    <a:p>
                      <a:endParaRPr lang="en-US"/>
                    </a:p>
                  </a:txBody>
                  <a:tcPr/>
                </a:tc>
                <a:tc gridSpan="2">
                  <a:txBody>
                    <a:bodyPr/>
                    <a:lstStyle/>
                    <a:p>
                      <a:pPr algn="ctr" fontAlgn="ctr"/>
                      <a:r>
                        <a:rPr lang="en-CA" sz="1600" b="1" u="none" strike="noStrike" dirty="0">
                          <a:effectLst/>
                        </a:rPr>
                        <a:t> Energy (Million USD) </a:t>
                      </a:r>
                      <a:endParaRPr lang="en-CA" sz="1600" b="1" i="0" u="none" strike="noStrike" dirty="0">
                        <a:solidFill>
                          <a:srgbClr val="000000"/>
                        </a:solidFill>
                        <a:effectLst/>
                        <a:latin typeface="Calibri" panose="020F0502020204030204" pitchFamily="34" charset="0"/>
                      </a:endParaRPr>
                    </a:p>
                  </a:txBody>
                  <a:tcPr marL="8147" marR="8147" marT="8147" marB="0" anchor="ctr"/>
                </a:tc>
                <a:tc hMerge="1">
                  <a:txBody>
                    <a:bodyPr/>
                    <a:lstStyle/>
                    <a:p>
                      <a:endParaRPr lang="en-US"/>
                    </a:p>
                  </a:txBody>
                  <a:tcPr/>
                </a:tc>
                <a:tc gridSpan="2">
                  <a:txBody>
                    <a:bodyPr/>
                    <a:lstStyle/>
                    <a:p>
                      <a:pPr algn="ctr" fontAlgn="ctr"/>
                      <a:r>
                        <a:rPr lang="en-CA" sz="1600" b="1" u="none" strike="noStrike" dirty="0">
                          <a:effectLst/>
                        </a:rPr>
                        <a:t> All Sources (Million USD) </a:t>
                      </a:r>
                      <a:endParaRPr lang="en-CA" sz="1600" b="1" i="0" u="none" strike="noStrike" dirty="0">
                        <a:solidFill>
                          <a:srgbClr val="000000"/>
                        </a:solidFill>
                        <a:effectLst/>
                        <a:latin typeface="Calibri" panose="020F0502020204030204" pitchFamily="34" charset="0"/>
                      </a:endParaRPr>
                    </a:p>
                  </a:txBody>
                  <a:tcPr marL="8147" marR="8147" marT="8147" marB="0" anchor="ctr"/>
                </a:tc>
                <a:tc hMerge="1">
                  <a:txBody>
                    <a:bodyPr/>
                    <a:lstStyle/>
                    <a:p>
                      <a:endParaRPr lang="en-US"/>
                    </a:p>
                  </a:txBody>
                  <a:tcPr/>
                </a:tc>
                <a:extLst>
                  <a:ext uri="{0D108BD9-81ED-4DB2-BD59-A6C34878D82A}">
                    <a16:rowId xmlns="" xmlns:a16="http://schemas.microsoft.com/office/drawing/2014/main" val="1431698162"/>
                  </a:ext>
                </a:extLst>
              </a:tr>
              <a:tr h="405140">
                <a:tc vMerge="1">
                  <a:txBody>
                    <a:bodyPr/>
                    <a:lstStyle/>
                    <a:p>
                      <a:endParaRPr lang="en-US"/>
                    </a:p>
                  </a:txBody>
                  <a:tcP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Maize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Wheat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Maize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Wheat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Maize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Wheat </a:t>
                      </a:r>
                    </a:p>
                  </a:txBody>
                  <a:tcPr marL="8147" marR="8147" marT="8147" marB="0" anchor="ctr"/>
                </a:tc>
                <a:extLst>
                  <a:ext uri="{0D108BD9-81ED-4DB2-BD59-A6C34878D82A}">
                    <a16:rowId xmlns="" xmlns:a16="http://schemas.microsoft.com/office/drawing/2014/main" val="4267831036"/>
                  </a:ext>
                </a:extLst>
              </a:tr>
              <a:tr h="469448">
                <a:tc>
                  <a:txBody>
                    <a:bodyPr/>
                    <a:lstStyle/>
                    <a:p>
                      <a:pPr marL="0" algn="ctr" defTabSz="914400" rtl="0" eaLnBrk="1" fontAlgn="b" latinLnBrk="0" hangingPunct="1"/>
                      <a:r>
                        <a:rPr lang="en-CA" sz="1200" b="1" u="none" strike="noStrike" kern="1200" dirty="0">
                          <a:solidFill>
                            <a:schemeClr val="dk1"/>
                          </a:solidFill>
                          <a:effectLst/>
                          <a:latin typeface="+mn-lt"/>
                          <a:ea typeface="+mn-ea"/>
                          <a:cs typeface="+mn-cs"/>
                        </a:rPr>
                        <a:t>Asia</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4</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0.1</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2</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0.6</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8</a:t>
                      </a:r>
                    </a:p>
                  </a:txBody>
                  <a:tcPr marL="9525" marR="9525" marT="9525" marB="0" anchor="ctr"/>
                </a:tc>
                <a:extLst>
                  <a:ext uri="{0D108BD9-81ED-4DB2-BD59-A6C34878D82A}">
                    <a16:rowId xmlns="" xmlns:a16="http://schemas.microsoft.com/office/drawing/2014/main" val="2876262846"/>
                  </a:ext>
                </a:extLst>
              </a:tr>
              <a:tr h="469448">
                <a:tc>
                  <a:txBody>
                    <a:bodyPr/>
                    <a:lstStyle/>
                    <a:p>
                      <a:pPr marL="0" algn="ctr" defTabSz="914400" rtl="0" eaLnBrk="1" fontAlgn="b" latinLnBrk="0" hangingPunct="1"/>
                      <a:r>
                        <a:rPr lang="en-CA" sz="1200" b="1" u="none" strike="noStrike" kern="1200" dirty="0">
                          <a:solidFill>
                            <a:schemeClr val="dk1"/>
                          </a:solidFill>
                          <a:effectLst/>
                          <a:latin typeface="+mn-lt"/>
                          <a:ea typeface="+mn-ea"/>
                          <a:cs typeface="+mn-cs"/>
                        </a:rPr>
                        <a:t>Europe</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0.2</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1</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0.1</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0.5</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0.4</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2</a:t>
                      </a:r>
                    </a:p>
                  </a:txBody>
                  <a:tcPr marL="9525" marR="9525" marT="9525" marB="0" anchor="ctr"/>
                </a:tc>
                <a:extLst>
                  <a:ext uri="{0D108BD9-81ED-4DB2-BD59-A6C34878D82A}">
                    <a16:rowId xmlns="" xmlns:a16="http://schemas.microsoft.com/office/drawing/2014/main" val="1730921819"/>
                  </a:ext>
                </a:extLst>
              </a:tr>
              <a:tr h="469448">
                <a:tc>
                  <a:txBody>
                    <a:bodyPr/>
                    <a:lstStyle/>
                    <a:p>
                      <a:pPr marL="0" algn="ctr" defTabSz="914400" rtl="0" eaLnBrk="1" fontAlgn="b" latinLnBrk="0" hangingPunct="1"/>
                      <a:r>
                        <a:rPr lang="en-CA" sz="1200" b="1" u="none" strike="noStrike" kern="1200" dirty="0">
                          <a:solidFill>
                            <a:schemeClr val="dk1"/>
                          </a:solidFill>
                          <a:effectLst/>
                          <a:latin typeface="+mn-lt"/>
                          <a:ea typeface="+mn-ea"/>
                          <a:cs typeface="+mn-cs"/>
                        </a:rPr>
                        <a:t>North America</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3</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62</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1.5</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28</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12</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193</a:t>
                      </a:r>
                    </a:p>
                  </a:txBody>
                  <a:tcPr marL="9525" marR="9525" marT="9525" marB="0" anchor="ctr"/>
                </a:tc>
                <a:extLst>
                  <a:ext uri="{0D108BD9-81ED-4DB2-BD59-A6C34878D82A}">
                    <a16:rowId xmlns="" xmlns:a16="http://schemas.microsoft.com/office/drawing/2014/main" val="3803356821"/>
                  </a:ext>
                </a:extLst>
              </a:tr>
              <a:tr h="572334">
                <a:tc>
                  <a:txBody>
                    <a:bodyPr/>
                    <a:lstStyle/>
                    <a:p>
                      <a:pPr marL="0" algn="ctr" defTabSz="914400" rtl="0" eaLnBrk="1" fontAlgn="b" latinLnBrk="0" hangingPunct="1"/>
                      <a:r>
                        <a:rPr lang="en-CA" sz="1200" b="1" u="none" strike="noStrike" kern="1200" dirty="0">
                          <a:solidFill>
                            <a:schemeClr val="dk1"/>
                          </a:solidFill>
                          <a:effectLst/>
                          <a:latin typeface="+mn-lt"/>
                          <a:ea typeface="+mn-ea"/>
                          <a:cs typeface="+mn-cs"/>
                        </a:rPr>
                        <a:t>Other Regions</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0.2</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0.7</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0.01</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0.5</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2</a:t>
                      </a:r>
                    </a:p>
                  </a:txBody>
                  <a:tcPr marL="9525" marR="9525" marT="9525" marB="0" anchor="ctr"/>
                </a:tc>
                <a:extLst>
                  <a:ext uri="{0D108BD9-81ED-4DB2-BD59-A6C34878D82A}">
                    <a16:rowId xmlns="" xmlns:a16="http://schemas.microsoft.com/office/drawing/2014/main" val="1233917212"/>
                  </a:ext>
                </a:extLst>
              </a:tr>
            </a:tbl>
          </a:graphicData>
        </a:graphic>
      </p:graphicFrame>
      <p:sp>
        <p:nvSpPr>
          <p:cNvPr id="12" name="Title 1">
            <a:extLst>
              <a:ext uri="{FF2B5EF4-FFF2-40B4-BE49-F238E27FC236}">
                <a16:creationId xmlns="" xmlns:a16="http://schemas.microsoft.com/office/drawing/2014/main" id="{A10BE7A5-ED1D-764E-B79F-CB235D052D57}"/>
              </a:ext>
            </a:extLst>
          </p:cNvPr>
          <p:cNvSpPr>
            <a:spLocks noGrp="1"/>
          </p:cNvSpPr>
          <p:nvPr>
            <p:ph type="title"/>
          </p:nvPr>
        </p:nvSpPr>
        <p:spPr>
          <a:xfrm>
            <a:off x="1228939" y="1163979"/>
            <a:ext cx="10008705" cy="438331"/>
          </a:xfrm>
        </p:spPr>
        <p:txBody>
          <a:bodyPr>
            <a:noAutofit/>
          </a:bodyPr>
          <a:lstStyle/>
          <a:p>
            <a:r>
              <a:rPr lang="en-US" sz="2400" dirty="0"/>
              <a:t>Total Crop Economic Loss in North America (NO</a:t>
            </a:r>
            <a:r>
              <a:rPr lang="en-US" sz="2400" baseline="-25000" dirty="0"/>
              <a:t>X</a:t>
            </a:r>
            <a:r>
              <a:rPr lang="en-US" sz="2400" dirty="0"/>
              <a:t>, </a:t>
            </a:r>
            <a:r>
              <a:rPr lang="en-CA" sz="2400" b="1" dirty="0">
                <a:solidFill>
                  <a:schemeClr val="accent5"/>
                </a:solidFill>
              </a:rPr>
              <a:t>Source-Specific</a:t>
            </a:r>
            <a:r>
              <a:rPr lang="en-US" sz="2400" dirty="0"/>
              <a:t>)</a:t>
            </a:r>
          </a:p>
        </p:txBody>
      </p:sp>
      <p:sp>
        <p:nvSpPr>
          <p:cNvPr id="2" name="Frame 1"/>
          <p:cNvSpPr/>
          <p:nvPr/>
        </p:nvSpPr>
        <p:spPr>
          <a:xfrm>
            <a:off x="8597900" y="3492500"/>
            <a:ext cx="749300" cy="508000"/>
          </a:xfrm>
          <a:prstGeom prst="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9832687" y="3492500"/>
            <a:ext cx="749300" cy="508000"/>
          </a:xfrm>
          <a:prstGeom prst="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9832687" y="2567334"/>
            <a:ext cx="749300" cy="508000"/>
          </a:xfrm>
          <a:prstGeom prst="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8602997" y="2567334"/>
            <a:ext cx="749300" cy="508000"/>
          </a:xfrm>
          <a:prstGeom prst="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3111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C91D21-3459-5842-860D-1C9811AAEC83}"/>
              </a:ext>
            </a:extLst>
          </p:cNvPr>
          <p:cNvSpPr>
            <a:spLocks noGrp="1"/>
          </p:cNvSpPr>
          <p:nvPr>
            <p:ph type="title"/>
          </p:nvPr>
        </p:nvSpPr>
        <p:spPr>
          <a:xfrm>
            <a:off x="1128413" y="988098"/>
            <a:ext cx="4495380" cy="2407724"/>
          </a:xfrm>
        </p:spPr>
        <p:txBody>
          <a:bodyPr vert="horz" lIns="91440" tIns="45720" rIns="91440" bIns="0" rtlCol="0" anchor="b">
            <a:normAutofit/>
          </a:bodyPr>
          <a:lstStyle/>
          <a:p>
            <a:r>
              <a:rPr lang="en-US" sz="4800" dirty="0"/>
              <a:t>RESULTS FOR Europe</a:t>
            </a:r>
          </a:p>
        </p:txBody>
      </p:sp>
    </p:spTree>
    <p:extLst>
      <p:ext uri="{BB962C8B-B14F-4D97-AF65-F5344CB8AC3E}">
        <p14:creationId xmlns:p14="http://schemas.microsoft.com/office/powerpoint/2010/main" val="734614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E0F5EF32-7770-4038-808B-2CEA965C38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489EB25-952F-439A-92C2-7B53D9A64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4F25CC9-4C13-9F49-A302-11B5E8942831}"/>
              </a:ext>
            </a:extLst>
          </p:cNvPr>
          <p:cNvSpPr>
            <a:spLocks noGrp="1"/>
          </p:cNvSpPr>
          <p:nvPr>
            <p:ph type="title"/>
          </p:nvPr>
        </p:nvSpPr>
        <p:spPr>
          <a:xfrm>
            <a:off x="5188043" y="957221"/>
            <a:ext cx="5878597" cy="1049235"/>
          </a:xfrm>
        </p:spPr>
        <p:txBody>
          <a:bodyPr>
            <a:normAutofit/>
          </a:bodyPr>
          <a:lstStyle/>
          <a:p>
            <a:r>
              <a:rPr lang="en-US" b="1" dirty="0"/>
              <a:t>Introduction </a:t>
            </a:r>
          </a:p>
        </p:txBody>
      </p:sp>
      <p:pic>
        <p:nvPicPr>
          <p:cNvPr id="7" name="Picture 6" descr="A close up of a logo&#10;&#10;Description automatically generated">
            <a:extLst>
              <a:ext uri="{FF2B5EF4-FFF2-40B4-BE49-F238E27FC236}">
                <a16:creationId xmlns="" xmlns:a16="http://schemas.microsoft.com/office/drawing/2014/main" id="{EC2A9A37-856F-6247-B221-53749B9EDD60}"/>
              </a:ext>
            </a:extLst>
          </p:cNvPr>
          <p:cNvPicPr>
            <a:picLocks noChangeAspect="1"/>
          </p:cNvPicPr>
          <p:nvPr/>
        </p:nvPicPr>
        <p:blipFill rotWithShape="1">
          <a:blip r:embed="rId3"/>
          <a:srcRect l="7157" t="4277" r="7172"/>
          <a:stretch/>
        </p:blipFill>
        <p:spPr>
          <a:xfrm>
            <a:off x="358345" y="155322"/>
            <a:ext cx="4243471" cy="2885564"/>
          </a:xfrm>
          <a:prstGeom prst="rect">
            <a:avLst/>
          </a:prstGeom>
        </p:spPr>
      </p:pic>
      <p:pic>
        <p:nvPicPr>
          <p:cNvPr id="16" name="Picture 15">
            <a:extLst>
              <a:ext uri="{FF2B5EF4-FFF2-40B4-BE49-F238E27FC236}">
                <a16:creationId xmlns="" xmlns:a16="http://schemas.microsoft.com/office/drawing/2014/main" id="{579974CC-A2A9-446D-BF72-23477644558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5187048" y="643464"/>
            <a:ext cx="5879592" cy="155448"/>
          </a:xfrm>
          <a:prstGeom prst="rect">
            <a:avLst/>
          </a:prstGeom>
          <a:noFill/>
          <a:ln>
            <a:noFill/>
          </a:ln>
        </p:spPr>
      </p:pic>
      <p:pic>
        <p:nvPicPr>
          <p:cNvPr id="5" name="Picture 4" descr="A close up of a logo&#10;&#10;Description automatically generated">
            <a:extLst>
              <a:ext uri="{FF2B5EF4-FFF2-40B4-BE49-F238E27FC236}">
                <a16:creationId xmlns="" xmlns:a16="http://schemas.microsoft.com/office/drawing/2014/main" id="{11AA175E-AC57-5C42-8D3F-06165CED9799}"/>
              </a:ext>
            </a:extLst>
          </p:cNvPr>
          <p:cNvPicPr>
            <a:picLocks noChangeAspect="1"/>
          </p:cNvPicPr>
          <p:nvPr/>
        </p:nvPicPr>
        <p:blipFill rotWithShape="1">
          <a:blip r:embed="rId5"/>
          <a:srcRect l="7298" t="4573" r="6756"/>
          <a:stretch/>
        </p:blipFill>
        <p:spPr>
          <a:xfrm>
            <a:off x="358043" y="2910936"/>
            <a:ext cx="4243774" cy="3204113"/>
          </a:xfrm>
          <a:prstGeom prst="rect">
            <a:avLst/>
          </a:prstGeom>
        </p:spPr>
      </p:pic>
      <p:sp>
        <p:nvSpPr>
          <p:cNvPr id="3" name="Content Placeholder 2">
            <a:extLst>
              <a:ext uri="{FF2B5EF4-FFF2-40B4-BE49-F238E27FC236}">
                <a16:creationId xmlns="" xmlns:a16="http://schemas.microsoft.com/office/drawing/2014/main" id="{3DBA08B0-ECAE-4241-8AA2-4B2ACBEE4A91}"/>
              </a:ext>
            </a:extLst>
          </p:cNvPr>
          <p:cNvSpPr>
            <a:spLocks noGrp="1"/>
          </p:cNvSpPr>
          <p:nvPr>
            <p:ph idx="1"/>
          </p:nvPr>
        </p:nvSpPr>
        <p:spPr>
          <a:xfrm>
            <a:off x="5187048" y="1814025"/>
            <a:ext cx="6558420" cy="3948663"/>
          </a:xfrm>
        </p:spPr>
        <p:txBody>
          <a:bodyPr>
            <a:normAutofit/>
          </a:bodyPr>
          <a:lstStyle/>
          <a:p>
            <a:pPr>
              <a:lnSpc>
                <a:spcPct val="110000"/>
              </a:lnSpc>
            </a:pPr>
            <a:r>
              <a:rPr lang="en-US" sz="1600" dirty="0"/>
              <a:t>Wheat production in the world constitutes 26% (756 Mt) of the world’s grain production(24% in the Northern Hemisphere -- 713 Mt). (FAO,2019,</a:t>
            </a:r>
            <a:r>
              <a:rPr lang="en-US" sz="1600" dirty="0">
                <a:hlinkClick r:id="rId6"/>
              </a:rPr>
              <a:t> http://faostat.fao.org/</a:t>
            </a:r>
            <a:r>
              <a:rPr lang="en-US" sz="1600" dirty="0"/>
              <a:t> ).</a:t>
            </a:r>
          </a:p>
          <a:p>
            <a:pPr>
              <a:lnSpc>
                <a:spcPct val="110000"/>
              </a:lnSpc>
            </a:pPr>
            <a:r>
              <a:rPr lang="en-US" sz="1600" dirty="0"/>
              <a:t>Maize production in the world constitutes 35% (1029 Mt) of the world’s grain production(30% in the Northern Hemisphere -- 893 Mt). (FAO,2019,</a:t>
            </a:r>
            <a:r>
              <a:rPr lang="en-US" sz="1600" dirty="0">
                <a:hlinkClick r:id="rId6"/>
              </a:rPr>
              <a:t> http://faostat.fao.org/</a:t>
            </a:r>
            <a:r>
              <a:rPr lang="en-US" sz="1600" dirty="0"/>
              <a:t> ).</a:t>
            </a:r>
          </a:p>
          <a:p>
            <a:pPr>
              <a:lnSpc>
                <a:spcPct val="110000"/>
              </a:lnSpc>
            </a:pPr>
            <a:r>
              <a:rPr lang="en-US" sz="1600" dirty="0"/>
              <a:t>Gross Agricultural Production value according to FAO:</a:t>
            </a:r>
          </a:p>
          <a:p>
            <a:pPr lvl="1">
              <a:lnSpc>
                <a:spcPct val="110000"/>
              </a:lnSpc>
            </a:pPr>
            <a:r>
              <a:rPr lang="en-US" sz="1400" dirty="0"/>
              <a:t>Wheat </a:t>
            </a:r>
            <a:r>
              <a:rPr lang="en-US" sz="1400" dirty="0">
                <a:sym typeface="Wingdings" pitchFamily="2" charset="2"/>
              </a:rPr>
              <a:t> 185 $US Billion</a:t>
            </a:r>
          </a:p>
          <a:p>
            <a:pPr lvl="1">
              <a:lnSpc>
                <a:spcPct val="110000"/>
              </a:lnSpc>
            </a:pPr>
            <a:r>
              <a:rPr lang="en-US" sz="1400" dirty="0">
                <a:sym typeface="Wingdings" pitchFamily="2" charset="2"/>
              </a:rPr>
              <a:t>Maize  239 $US Billion</a:t>
            </a:r>
            <a:endParaRPr lang="en-US" sz="1400" dirty="0"/>
          </a:p>
        </p:txBody>
      </p:sp>
      <p:pic>
        <p:nvPicPr>
          <p:cNvPr id="18" name="Picture 17">
            <a:extLst>
              <a:ext uri="{FF2B5EF4-FFF2-40B4-BE49-F238E27FC236}">
                <a16:creationId xmlns="" xmlns:a16="http://schemas.microsoft.com/office/drawing/2014/main" id="{00554EF0-9EDC-4B04-8BC9-20A14D613B5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0" name="Straight Connector 19">
            <a:extLst>
              <a:ext uri="{FF2B5EF4-FFF2-40B4-BE49-F238E27FC236}">
                <a16:creationId xmlns="" xmlns:a16="http://schemas.microsoft.com/office/drawing/2014/main" id="{824453E7-C2D7-4BB2-934C-743899F28B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095CF7EC-CE00-D54A-9B9D-953562C79120}"/>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15" name="Picture 14" descr="carletonlogo.png">
            <a:extLst>
              <a:ext uri="{FF2B5EF4-FFF2-40B4-BE49-F238E27FC236}">
                <a16:creationId xmlns="" xmlns:a16="http://schemas.microsoft.com/office/drawing/2014/main" id="{2DF40DAB-5DB3-3C43-958C-D9B71CCA4F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Tree>
    <p:extLst>
      <p:ext uri="{BB962C8B-B14F-4D97-AF65-F5344CB8AC3E}">
        <p14:creationId xmlns:p14="http://schemas.microsoft.com/office/powerpoint/2010/main" val="1827605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4E039A8-7843-8041-8EF0-DD49FEEF831F}"/>
              </a:ext>
            </a:extLst>
          </p:cNvPr>
          <p:cNvSpPr txBox="1">
            <a:spLocks/>
          </p:cNvSpPr>
          <p:nvPr/>
        </p:nvSpPr>
        <p:spPr>
          <a:xfrm>
            <a:off x="903422" y="834055"/>
            <a:ext cx="9603275" cy="5246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dirty="0"/>
              <a:t>RESULTS FOR AOT40 CR function</a:t>
            </a:r>
          </a:p>
        </p:txBody>
      </p:sp>
      <p:pic>
        <p:nvPicPr>
          <p:cNvPr id="5" name="Picture 4" descr="A close up of a map&#10;&#10;Description automatically generated">
            <a:extLst>
              <a:ext uri="{FF2B5EF4-FFF2-40B4-BE49-F238E27FC236}">
                <a16:creationId xmlns="" xmlns:a16="http://schemas.microsoft.com/office/drawing/2014/main" id="{11EE715E-E54F-9246-941B-EA5CE14459B7}"/>
              </a:ext>
            </a:extLst>
          </p:cNvPr>
          <p:cNvPicPr>
            <a:picLocks noChangeAspect="1"/>
          </p:cNvPicPr>
          <p:nvPr/>
        </p:nvPicPr>
        <p:blipFill rotWithShape="1">
          <a:blip r:embed="rId2"/>
          <a:srcRect l="3453" t="4144" r="1481" b="3242"/>
          <a:stretch/>
        </p:blipFill>
        <p:spPr>
          <a:xfrm>
            <a:off x="6252519" y="1358673"/>
            <a:ext cx="5452464" cy="5311788"/>
          </a:xfrm>
          <a:prstGeom prst="rect">
            <a:avLst/>
          </a:prstGeom>
        </p:spPr>
      </p:pic>
      <p:pic>
        <p:nvPicPr>
          <p:cNvPr id="9" name="Picture 8" descr="A close up of a map&#10;&#10;Description automatically generated">
            <a:extLst>
              <a:ext uri="{FF2B5EF4-FFF2-40B4-BE49-F238E27FC236}">
                <a16:creationId xmlns="" xmlns:a16="http://schemas.microsoft.com/office/drawing/2014/main" id="{BA445B23-8D32-F24B-845D-66720FB79FA2}"/>
              </a:ext>
            </a:extLst>
          </p:cNvPr>
          <p:cNvPicPr>
            <a:picLocks noChangeAspect="1"/>
          </p:cNvPicPr>
          <p:nvPr/>
        </p:nvPicPr>
        <p:blipFill rotWithShape="1">
          <a:blip r:embed="rId3"/>
          <a:srcRect l="3883" t="4144" r="1050" b="3242"/>
          <a:stretch/>
        </p:blipFill>
        <p:spPr>
          <a:xfrm>
            <a:off x="659693" y="1221932"/>
            <a:ext cx="5592826" cy="5448528"/>
          </a:xfrm>
          <a:prstGeom prst="rect">
            <a:avLst/>
          </a:prstGeom>
        </p:spPr>
      </p:pic>
    </p:spTree>
    <p:extLst>
      <p:ext uri="{BB962C8B-B14F-4D97-AF65-F5344CB8AC3E}">
        <p14:creationId xmlns:p14="http://schemas.microsoft.com/office/powerpoint/2010/main" val="1860853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DDE5CDF-1512-4CDA-B956-23D223F8DE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 xmlns:a16="http://schemas.microsoft.com/office/drawing/2014/main" id="{B029D7D8-5A6B-4C76-94C8-15798C6C5A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 xmlns:a16="http://schemas.microsoft.com/office/drawing/2014/main" id="{A5C9319C-E20D-4884-952F-60B6A58C3E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2C6F198E-F7A1-4125-910D-641C0C2A76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907C3A25-D9A7-4F2D-B44C-FA8EB24C7A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18E8515E-B8C8-482A-A9B5-CE57BC080A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 xmlns:a16="http://schemas.microsoft.com/office/drawing/2014/main" id="{4042BDF7-3C74-FC48-A51B-4FF40C927E8A}"/>
              </a:ext>
            </a:extLst>
          </p:cNvPr>
          <p:cNvGraphicFramePr>
            <a:graphicFrameLocks noGrp="1"/>
          </p:cNvGraphicFramePr>
          <p:nvPr>
            <p:extLst>
              <p:ext uri="{D42A27DB-BD31-4B8C-83A1-F6EECF244321}">
                <p14:modId xmlns:p14="http://schemas.microsoft.com/office/powerpoint/2010/main" val="1684179130"/>
              </p:ext>
            </p:extLst>
          </p:nvPr>
        </p:nvGraphicFramePr>
        <p:xfrm>
          <a:off x="1593175" y="1769950"/>
          <a:ext cx="9280234" cy="2790958"/>
        </p:xfrm>
        <a:graphic>
          <a:graphicData uri="http://schemas.openxmlformats.org/drawingml/2006/table">
            <a:tbl>
              <a:tblPr firstRow="1" bandRow="1">
                <a:tableStyleId>{5C22544A-7EE6-4342-B048-85BDC9FD1C3A}</a:tableStyleId>
              </a:tblPr>
              <a:tblGrid>
                <a:gridCol w="1974757">
                  <a:extLst>
                    <a:ext uri="{9D8B030D-6E8A-4147-A177-3AD203B41FA5}">
                      <a16:colId xmlns="" xmlns:a16="http://schemas.microsoft.com/office/drawing/2014/main" val="3885237744"/>
                    </a:ext>
                  </a:extLst>
                </a:gridCol>
                <a:gridCol w="1437510">
                  <a:extLst>
                    <a:ext uri="{9D8B030D-6E8A-4147-A177-3AD203B41FA5}">
                      <a16:colId xmlns="" xmlns:a16="http://schemas.microsoft.com/office/drawing/2014/main" val="2852786047"/>
                    </a:ext>
                  </a:extLst>
                </a:gridCol>
                <a:gridCol w="1364783">
                  <a:extLst>
                    <a:ext uri="{9D8B030D-6E8A-4147-A177-3AD203B41FA5}">
                      <a16:colId xmlns="" xmlns:a16="http://schemas.microsoft.com/office/drawing/2014/main" val="3351758308"/>
                    </a:ext>
                  </a:extLst>
                </a:gridCol>
                <a:gridCol w="1002242">
                  <a:extLst>
                    <a:ext uri="{9D8B030D-6E8A-4147-A177-3AD203B41FA5}">
                      <a16:colId xmlns="" xmlns:a16="http://schemas.microsoft.com/office/drawing/2014/main" val="162940926"/>
                    </a:ext>
                  </a:extLst>
                </a:gridCol>
                <a:gridCol w="1030105">
                  <a:extLst>
                    <a:ext uri="{9D8B030D-6E8A-4147-A177-3AD203B41FA5}">
                      <a16:colId xmlns="" xmlns:a16="http://schemas.microsoft.com/office/drawing/2014/main" val="47207816"/>
                    </a:ext>
                  </a:extLst>
                </a:gridCol>
                <a:gridCol w="1174796">
                  <a:extLst>
                    <a:ext uri="{9D8B030D-6E8A-4147-A177-3AD203B41FA5}">
                      <a16:colId xmlns="" xmlns:a16="http://schemas.microsoft.com/office/drawing/2014/main" val="2595113988"/>
                    </a:ext>
                  </a:extLst>
                </a:gridCol>
                <a:gridCol w="1296041">
                  <a:extLst>
                    <a:ext uri="{9D8B030D-6E8A-4147-A177-3AD203B41FA5}">
                      <a16:colId xmlns="" xmlns:a16="http://schemas.microsoft.com/office/drawing/2014/main" val="3640797323"/>
                    </a:ext>
                  </a:extLst>
                </a:gridCol>
              </a:tblGrid>
              <a:tr h="405140">
                <a:tc rowSpan="2">
                  <a:txBody>
                    <a:bodyPr/>
                    <a:lstStyle/>
                    <a:p>
                      <a:pPr marL="0" algn="ctr" defTabSz="457200" rtl="0" eaLnBrk="1" latinLnBrk="0" hangingPunct="1"/>
                      <a:r>
                        <a:rPr lang="en-US" sz="1800" b="1" kern="1200" dirty="0">
                          <a:solidFill>
                            <a:schemeClr val="lt1"/>
                          </a:solidFill>
                          <a:latin typeface="+mn-lt"/>
                          <a:ea typeface="+mn-ea"/>
                          <a:cs typeface="+mn-cs"/>
                        </a:rPr>
                        <a:t>Region/Source</a:t>
                      </a:r>
                    </a:p>
                  </a:txBody>
                  <a:tcPr anchor="ctr"/>
                </a:tc>
                <a:tc gridSpan="2">
                  <a:txBody>
                    <a:bodyPr/>
                    <a:lstStyle/>
                    <a:p>
                      <a:pPr algn="ctr" fontAlgn="ctr"/>
                      <a:r>
                        <a:rPr lang="en-CA" sz="1600" b="1" u="none" strike="noStrike" dirty="0">
                          <a:effectLst/>
                        </a:rPr>
                        <a:t> Transportation (Million USD) </a:t>
                      </a:r>
                      <a:endParaRPr lang="en-CA" sz="1600" b="1" i="0" u="none" strike="noStrike" dirty="0">
                        <a:solidFill>
                          <a:srgbClr val="000000"/>
                        </a:solidFill>
                        <a:effectLst/>
                        <a:latin typeface="Calibri" panose="020F0502020204030204" pitchFamily="34" charset="0"/>
                      </a:endParaRPr>
                    </a:p>
                  </a:txBody>
                  <a:tcPr marL="8147" marR="8147" marT="8147" marB="0" anchor="ctr"/>
                </a:tc>
                <a:tc hMerge="1">
                  <a:txBody>
                    <a:bodyPr/>
                    <a:lstStyle/>
                    <a:p>
                      <a:endParaRPr lang="en-US"/>
                    </a:p>
                  </a:txBody>
                  <a:tcPr/>
                </a:tc>
                <a:tc gridSpan="2">
                  <a:txBody>
                    <a:bodyPr/>
                    <a:lstStyle/>
                    <a:p>
                      <a:pPr algn="ctr" fontAlgn="ctr"/>
                      <a:r>
                        <a:rPr lang="en-CA" sz="1600" b="1" u="none" strike="noStrike" dirty="0">
                          <a:effectLst/>
                        </a:rPr>
                        <a:t> Energy (Million USD) </a:t>
                      </a:r>
                      <a:endParaRPr lang="en-CA" sz="1600" b="1" i="0" u="none" strike="noStrike" dirty="0">
                        <a:solidFill>
                          <a:srgbClr val="000000"/>
                        </a:solidFill>
                        <a:effectLst/>
                        <a:latin typeface="Calibri" panose="020F0502020204030204" pitchFamily="34" charset="0"/>
                      </a:endParaRPr>
                    </a:p>
                  </a:txBody>
                  <a:tcPr marL="8147" marR="8147" marT="8147" marB="0" anchor="ctr"/>
                </a:tc>
                <a:tc hMerge="1">
                  <a:txBody>
                    <a:bodyPr/>
                    <a:lstStyle/>
                    <a:p>
                      <a:endParaRPr lang="en-US"/>
                    </a:p>
                  </a:txBody>
                  <a:tcPr/>
                </a:tc>
                <a:tc gridSpan="2">
                  <a:txBody>
                    <a:bodyPr/>
                    <a:lstStyle/>
                    <a:p>
                      <a:pPr algn="ctr" fontAlgn="ctr"/>
                      <a:r>
                        <a:rPr lang="en-CA" sz="1600" b="1" u="none" strike="noStrike" dirty="0">
                          <a:effectLst/>
                        </a:rPr>
                        <a:t> All Sources (Million USD) </a:t>
                      </a:r>
                      <a:endParaRPr lang="en-CA" sz="1600" b="1" i="0" u="none" strike="noStrike" dirty="0">
                        <a:solidFill>
                          <a:srgbClr val="000000"/>
                        </a:solidFill>
                        <a:effectLst/>
                        <a:latin typeface="Calibri" panose="020F0502020204030204" pitchFamily="34" charset="0"/>
                      </a:endParaRPr>
                    </a:p>
                  </a:txBody>
                  <a:tcPr marL="8147" marR="8147" marT="8147" marB="0" anchor="ctr"/>
                </a:tc>
                <a:tc hMerge="1">
                  <a:txBody>
                    <a:bodyPr/>
                    <a:lstStyle/>
                    <a:p>
                      <a:endParaRPr lang="en-US"/>
                    </a:p>
                  </a:txBody>
                  <a:tcPr/>
                </a:tc>
                <a:extLst>
                  <a:ext uri="{0D108BD9-81ED-4DB2-BD59-A6C34878D82A}">
                    <a16:rowId xmlns="" xmlns:a16="http://schemas.microsoft.com/office/drawing/2014/main" val="1431698162"/>
                  </a:ext>
                </a:extLst>
              </a:tr>
              <a:tr h="405140">
                <a:tc vMerge="1">
                  <a:txBody>
                    <a:bodyPr/>
                    <a:lstStyle/>
                    <a:p>
                      <a:endParaRPr lang="en-US"/>
                    </a:p>
                  </a:txBody>
                  <a:tcP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Maize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Wheat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Maize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Wheat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Maize </a:t>
                      </a:r>
                    </a:p>
                  </a:txBody>
                  <a:tcPr marL="8147" marR="8147" marT="8147" marB="0" anchor="ctr"/>
                </a:tc>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 Wheat </a:t>
                      </a:r>
                    </a:p>
                  </a:txBody>
                  <a:tcPr marL="8147" marR="8147" marT="8147" marB="0" anchor="ctr"/>
                </a:tc>
                <a:extLst>
                  <a:ext uri="{0D108BD9-81ED-4DB2-BD59-A6C34878D82A}">
                    <a16:rowId xmlns="" xmlns:a16="http://schemas.microsoft.com/office/drawing/2014/main" val="4267831036"/>
                  </a:ext>
                </a:extLst>
              </a:tr>
              <a:tr h="469448">
                <a:tc>
                  <a:txBody>
                    <a:bodyPr/>
                    <a:lstStyle/>
                    <a:p>
                      <a:pPr marL="0" algn="ctr" defTabSz="914400" rtl="0" eaLnBrk="1" fontAlgn="b" latinLnBrk="0" hangingPunct="1"/>
                      <a:r>
                        <a:rPr lang="en-CA" sz="1200" b="1" u="none" strike="noStrike" kern="1200" dirty="0">
                          <a:solidFill>
                            <a:schemeClr val="dk1"/>
                          </a:solidFill>
                          <a:effectLst/>
                          <a:latin typeface="+mn-lt"/>
                          <a:ea typeface="+mn-ea"/>
                          <a:cs typeface="+mn-cs"/>
                        </a:rPr>
                        <a:t>Asia</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3</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22</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3</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19</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10</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70</a:t>
                      </a:r>
                    </a:p>
                  </a:txBody>
                  <a:tcPr marL="9525" marR="9525" marT="9525" marB="0" anchor="ctr"/>
                </a:tc>
                <a:extLst>
                  <a:ext uri="{0D108BD9-81ED-4DB2-BD59-A6C34878D82A}">
                    <a16:rowId xmlns="" xmlns:a16="http://schemas.microsoft.com/office/drawing/2014/main" val="2876262846"/>
                  </a:ext>
                </a:extLst>
              </a:tr>
              <a:tr h="469448">
                <a:tc>
                  <a:txBody>
                    <a:bodyPr/>
                    <a:lstStyle/>
                    <a:p>
                      <a:pPr marL="0" algn="ctr" defTabSz="914400" rtl="0" eaLnBrk="1" fontAlgn="b" latinLnBrk="0" hangingPunct="1"/>
                      <a:r>
                        <a:rPr lang="en-CA" sz="1200" b="1" u="none" strike="noStrike" kern="1200" dirty="0">
                          <a:solidFill>
                            <a:schemeClr val="dk1"/>
                          </a:solidFill>
                          <a:effectLst/>
                          <a:latin typeface="+mn-lt"/>
                          <a:ea typeface="+mn-ea"/>
                          <a:cs typeface="+mn-cs"/>
                        </a:rPr>
                        <a:t>Europe</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205</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1409</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66</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474</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423</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2874</a:t>
                      </a:r>
                    </a:p>
                  </a:txBody>
                  <a:tcPr marL="9525" marR="9525" marT="9525" marB="0" anchor="ctr"/>
                </a:tc>
                <a:extLst>
                  <a:ext uri="{0D108BD9-81ED-4DB2-BD59-A6C34878D82A}">
                    <a16:rowId xmlns="" xmlns:a16="http://schemas.microsoft.com/office/drawing/2014/main" val="1730921819"/>
                  </a:ext>
                </a:extLst>
              </a:tr>
              <a:tr h="469448">
                <a:tc>
                  <a:txBody>
                    <a:bodyPr/>
                    <a:lstStyle/>
                    <a:p>
                      <a:pPr marL="0" algn="ctr" defTabSz="914400" rtl="0" eaLnBrk="1" fontAlgn="b" latinLnBrk="0" hangingPunct="1"/>
                      <a:r>
                        <a:rPr lang="en-CA" sz="1200" b="1" u="none" strike="noStrike" kern="1200" dirty="0">
                          <a:solidFill>
                            <a:schemeClr val="dk1"/>
                          </a:solidFill>
                          <a:effectLst/>
                          <a:latin typeface="+mn-lt"/>
                          <a:ea typeface="+mn-ea"/>
                          <a:cs typeface="+mn-cs"/>
                        </a:rPr>
                        <a:t>North America</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6</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45</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2</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16</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13</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99</a:t>
                      </a:r>
                    </a:p>
                  </a:txBody>
                  <a:tcPr marL="9525" marR="9525" marT="9525" marB="0" anchor="ctr"/>
                </a:tc>
                <a:extLst>
                  <a:ext uri="{0D108BD9-81ED-4DB2-BD59-A6C34878D82A}">
                    <a16:rowId xmlns="" xmlns:a16="http://schemas.microsoft.com/office/drawing/2014/main" val="3803356821"/>
                  </a:ext>
                </a:extLst>
              </a:tr>
              <a:tr h="572334">
                <a:tc>
                  <a:txBody>
                    <a:bodyPr/>
                    <a:lstStyle/>
                    <a:p>
                      <a:pPr marL="0" algn="ctr" defTabSz="914400" rtl="0" eaLnBrk="1" fontAlgn="b" latinLnBrk="0" hangingPunct="1"/>
                      <a:r>
                        <a:rPr lang="en-CA" sz="1200" b="1" u="none" strike="noStrike" kern="1200" dirty="0">
                          <a:solidFill>
                            <a:schemeClr val="dk1"/>
                          </a:solidFill>
                          <a:effectLst/>
                          <a:latin typeface="+mn-lt"/>
                          <a:ea typeface="+mn-ea"/>
                          <a:cs typeface="+mn-cs"/>
                        </a:rPr>
                        <a:t>Other Regions</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21</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3</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17</a:t>
                      </a:r>
                    </a:p>
                  </a:txBody>
                  <a:tcPr marL="9525" marR="9525" marT="9525" marB="0" anchor="ctr"/>
                </a:tc>
                <a:tc>
                  <a:txBody>
                    <a:bodyPr/>
                    <a:lstStyle/>
                    <a:p>
                      <a:pPr marL="0" algn="ctr" defTabSz="914400" rtl="0" eaLnBrk="1" fontAlgn="b" latinLnBrk="0" hangingPunct="1"/>
                      <a:r>
                        <a:rPr lang="en-CA" sz="1320" u="none" strike="noStrike" kern="1200">
                          <a:solidFill>
                            <a:schemeClr val="dk1"/>
                          </a:solidFill>
                          <a:effectLst/>
                          <a:latin typeface="+mn-lt"/>
                          <a:ea typeface="+mn-ea"/>
                          <a:cs typeface="+mn-cs"/>
                        </a:rPr>
                        <a:t>11</a:t>
                      </a:r>
                    </a:p>
                  </a:txBody>
                  <a:tcPr marL="9525" marR="9525" marT="9525" marB="0" anchor="ctr"/>
                </a:tc>
                <a:tc>
                  <a:txBody>
                    <a:bodyPr/>
                    <a:lstStyle/>
                    <a:p>
                      <a:pPr marL="0" algn="ctr" defTabSz="914400" rtl="0" eaLnBrk="1" fontAlgn="b" latinLnBrk="0" hangingPunct="1"/>
                      <a:r>
                        <a:rPr lang="en-CA" sz="1320" u="none" strike="noStrike" kern="1200" dirty="0">
                          <a:solidFill>
                            <a:schemeClr val="dk1"/>
                          </a:solidFill>
                          <a:effectLst/>
                          <a:latin typeface="+mn-lt"/>
                          <a:ea typeface="+mn-ea"/>
                          <a:cs typeface="+mn-cs"/>
                        </a:rPr>
                        <a:t>62</a:t>
                      </a:r>
                    </a:p>
                  </a:txBody>
                  <a:tcPr marL="9525" marR="9525" marT="9525" marB="0" anchor="ctr"/>
                </a:tc>
                <a:extLst>
                  <a:ext uri="{0D108BD9-81ED-4DB2-BD59-A6C34878D82A}">
                    <a16:rowId xmlns="" xmlns:a16="http://schemas.microsoft.com/office/drawing/2014/main" val="1233917212"/>
                  </a:ext>
                </a:extLst>
              </a:tr>
            </a:tbl>
          </a:graphicData>
        </a:graphic>
      </p:graphicFrame>
      <p:sp>
        <p:nvSpPr>
          <p:cNvPr id="14" name="Title 1">
            <a:extLst>
              <a:ext uri="{FF2B5EF4-FFF2-40B4-BE49-F238E27FC236}">
                <a16:creationId xmlns="" xmlns:a16="http://schemas.microsoft.com/office/drawing/2014/main" id="{657BC11F-F801-514A-8670-A6DB4D24BCF7}"/>
              </a:ext>
            </a:extLst>
          </p:cNvPr>
          <p:cNvSpPr>
            <a:spLocks noGrp="1"/>
          </p:cNvSpPr>
          <p:nvPr>
            <p:ph type="title"/>
          </p:nvPr>
        </p:nvSpPr>
        <p:spPr>
          <a:xfrm>
            <a:off x="1672688" y="1112306"/>
            <a:ext cx="9121207" cy="438331"/>
          </a:xfrm>
        </p:spPr>
        <p:txBody>
          <a:bodyPr>
            <a:noAutofit/>
          </a:bodyPr>
          <a:lstStyle/>
          <a:p>
            <a:r>
              <a:rPr lang="en-US" sz="2400" dirty="0"/>
              <a:t>Total Crop Economic Loss in Europe (NO</a:t>
            </a:r>
            <a:r>
              <a:rPr lang="en-US" sz="2400" baseline="-25000" dirty="0"/>
              <a:t>X</a:t>
            </a:r>
            <a:r>
              <a:rPr lang="en-US" sz="2400" dirty="0"/>
              <a:t>, </a:t>
            </a:r>
            <a:r>
              <a:rPr lang="en-CA" sz="2400" b="1" dirty="0">
                <a:solidFill>
                  <a:schemeClr val="accent5"/>
                </a:solidFill>
              </a:rPr>
              <a:t>Source-Specific</a:t>
            </a:r>
            <a:r>
              <a:rPr lang="en-US" sz="2400" dirty="0"/>
              <a:t>)</a:t>
            </a:r>
          </a:p>
        </p:txBody>
      </p:sp>
      <p:sp>
        <p:nvSpPr>
          <p:cNvPr id="10" name="Frame 9"/>
          <p:cNvSpPr/>
          <p:nvPr/>
        </p:nvSpPr>
        <p:spPr>
          <a:xfrm>
            <a:off x="8602997" y="3047295"/>
            <a:ext cx="749300" cy="432505"/>
          </a:xfrm>
          <a:prstGeom prst="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9832687" y="3047295"/>
            <a:ext cx="749300" cy="432505"/>
          </a:xfrm>
          <a:prstGeom prst="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8602997" y="3527355"/>
            <a:ext cx="749300" cy="432505"/>
          </a:xfrm>
          <a:prstGeom prst="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9832687" y="3527355"/>
            <a:ext cx="749300" cy="432505"/>
          </a:xfrm>
          <a:prstGeom prst="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0983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4427F2EC-0C88-4E49-8A3D-0ED0B0286CFC}"/>
              </a:ext>
            </a:extLst>
          </p:cNvPr>
          <p:cNvGraphicFramePr>
            <a:graphicFrameLocks noGrp="1"/>
          </p:cNvGraphicFramePr>
          <p:nvPr>
            <p:extLst>
              <p:ext uri="{D42A27DB-BD31-4B8C-83A1-F6EECF244321}">
                <p14:modId xmlns:p14="http://schemas.microsoft.com/office/powerpoint/2010/main" val="3537837623"/>
              </p:ext>
            </p:extLst>
          </p:nvPr>
        </p:nvGraphicFramePr>
        <p:xfrm>
          <a:off x="3647661" y="1580455"/>
          <a:ext cx="4701209" cy="3647527"/>
        </p:xfrm>
        <a:graphic>
          <a:graphicData uri="http://schemas.openxmlformats.org/drawingml/2006/table">
            <a:tbl>
              <a:tblPr firstRow="1" bandRow="1">
                <a:tableStyleId>{5C22544A-7EE6-4342-B048-85BDC9FD1C3A}</a:tableStyleId>
              </a:tblPr>
              <a:tblGrid>
                <a:gridCol w="1943406">
                  <a:extLst>
                    <a:ext uri="{9D8B030D-6E8A-4147-A177-3AD203B41FA5}">
                      <a16:colId xmlns="" xmlns:a16="http://schemas.microsoft.com/office/drawing/2014/main" val="3885237744"/>
                    </a:ext>
                  </a:extLst>
                </a:gridCol>
                <a:gridCol w="1414688">
                  <a:extLst>
                    <a:ext uri="{9D8B030D-6E8A-4147-A177-3AD203B41FA5}">
                      <a16:colId xmlns="" xmlns:a16="http://schemas.microsoft.com/office/drawing/2014/main" val="2852786047"/>
                    </a:ext>
                  </a:extLst>
                </a:gridCol>
                <a:gridCol w="1343115">
                  <a:extLst>
                    <a:ext uri="{9D8B030D-6E8A-4147-A177-3AD203B41FA5}">
                      <a16:colId xmlns="" xmlns:a16="http://schemas.microsoft.com/office/drawing/2014/main" val="3351758308"/>
                    </a:ext>
                  </a:extLst>
                </a:gridCol>
              </a:tblGrid>
              <a:tr h="530875">
                <a:tc>
                  <a:txBody>
                    <a:bodyPr/>
                    <a:lstStyle/>
                    <a:p>
                      <a:endParaRPr lang="en-US"/>
                    </a:p>
                  </a:txBody>
                  <a:tcPr/>
                </a:tc>
                <a:tc>
                  <a:txBody>
                    <a:bodyPr/>
                    <a:lstStyle/>
                    <a:p>
                      <a:pPr marL="0" algn="ctr" defTabSz="914400" rtl="0" eaLnBrk="1" fontAlgn="b" latinLnBrk="0" hangingPunct="1"/>
                      <a:r>
                        <a:rPr lang="en-CA" sz="1400" b="1" u="none" strike="noStrike" kern="1200" dirty="0">
                          <a:solidFill>
                            <a:schemeClr val="bg1"/>
                          </a:solidFill>
                          <a:effectLst/>
                          <a:latin typeface="+mn-lt"/>
                          <a:ea typeface="+mn-ea"/>
                          <a:cs typeface="+mn-cs"/>
                        </a:rPr>
                        <a:t> Maize </a:t>
                      </a:r>
                    </a:p>
                    <a:p>
                      <a:pPr marL="0" algn="ctr" defTabSz="914400" rtl="0" eaLnBrk="1" fontAlgn="b" latinLnBrk="0" hangingPunct="1"/>
                      <a:r>
                        <a:rPr lang="en-CA" sz="1400" b="1" u="none" strike="noStrike" kern="1200" dirty="0">
                          <a:solidFill>
                            <a:schemeClr val="bg1"/>
                          </a:solidFill>
                          <a:effectLst/>
                          <a:latin typeface="+mn-lt"/>
                          <a:ea typeface="+mn-ea"/>
                          <a:cs typeface="+mn-cs"/>
                        </a:rPr>
                        <a:t>(Billion USD) </a:t>
                      </a:r>
                    </a:p>
                  </a:txBody>
                  <a:tcPr marL="8147" marR="8147" marT="8147" marB="0" anchor="ctr"/>
                </a:tc>
                <a:tc>
                  <a:txBody>
                    <a:bodyPr/>
                    <a:lstStyle/>
                    <a:p>
                      <a:pPr marL="0" algn="ctr" defTabSz="914400" rtl="0" eaLnBrk="1" fontAlgn="b" latinLnBrk="0" hangingPunct="1"/>
                      <a:r>
                        <a:rPr lang="en-CA" sz="1400" b="1" u="none" strike="noStrike" kern="1200" dirty="0">
                          <a:solidFill>
                            <a:schemeClr val="bg1"/>
                          </a:solidFill>
                          <a:effectLst/>
                          <a:latin typeface="+mn-lt"/>
                          <a:ea typeface="+mn-ea"/>
                          <a:cs typeface="+mn-cs"/>
                        </a:rPr>
                        <a:t> Wheat</a:t>
                      </a:r>
                    </a:p>
                    <a:p>
                      <a:pPr marL="0" marR="0" lvl="0" indent="0" algn="ctr" defTabSz="914400" rtl="0" eaLnBrk="1" fontAlgn="b" latinLnBrk="0" hangingPunct="1">
                        <a:lnSpc>
                          <a:spcPct val="100000"/>
                        </a:lnSpc>
                        <a:spcBef>
                          <a:spcPts val="0"/>
                        </a:spcBef>
                        <a:spcAft>
                          <a:spcPts val="0"/>
                        </a:spcAft>
                        <a:buClrTx/>
                        <a:buSzTx/>
                        <a:buFontTx/>
                        <a:buNone/>
                        <a:tabLst/>
                        <a:defRPr/>
                      </a:pPr>
                      <a:r>
                        <a:rPr lang="en-CA" sz="1400" b="1" u="none" strike="noStrike" kern="1200" dirty="0">
                          <a:solidFill>
                            <a:schemeClr val="bg1"/>
                          </a:solidFill>
                          <a:effectLst/>
                          <a:latin typeface="+mn-lt"/>
                          <a:ea typeface="+mn-ea"/>
                          <a:cs typeface="+mn-cs"/>
                        </a:rPr>
                        <a:t>(Billion USD)  </a:t>
                      </a:r>
                    </a:p>
                  </a:txBody>
                  <a:tcPr marL="8147" marR="8147" marT="8147" marB="0" anchor="ctr"/>
                </a:tc>
                <a:extLst>
                  <a:ext uri="{0D108BD9-81ED-4DB2-BD59-A6C34878D82A}">
                    <a16:rowId xmlns="" xmlns:a16="http://schemas.microsoft.com/office/drawing/2014/main" val="4267831036"/>
                  </a:ext>
                </a:extLst>
              </a:tr>
              <a:tr h="573090">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Northern Hemisphere</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0.5 – 7.1</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50.7 – 60.4</a:t>
                      </a:r>
                    </a:p>
                  </a:txBody>
                  <a:tcPr marL="9525" marR="9525" marT="9525" marB="0" anchor="ctr"/>
                </a:tc>
                <a:extLst>
                  <a:ext uri="{0D108BD9-81ED-4DB2-BD59-A6C34878D82A}">
                    <a16:rowId xmlns="" xmlns:a16="http://schemas.microsoft.com/office/drawing/2014/main" val="2876262846"/>
                  </a:ext>
                </a:extLst>
              </a:tr>
              <a:tr h="573090">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India</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0.07 – 0.7</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21.7 – 24.6</a:t>
                      </a:r>
                    </a:p>
                  </a:txBody>
                  <a:tcPr marL="9525" marR="9525" marT="9525" marB="0" anchor="ctr"/>
                </a:tc>
                <a:extLst>
                  <a:ext uri="{0D108BD9-81ED-4DB2-BD59-A6C34878D82A}">
                    <a16:rowId xmlns="" xmlns:a16="http://schemas.microsoft.com/office/drawing/2014/main" val="1730921819"/>
                  </a:ext>
                </a:extLst>
              </a:tr>
              <a:tr h="573090">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China</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0.4– 2.8</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14.6 - 14.7</a:t>
                      </a:r>
                    </a:p>
                  </a:txBody>
                  <a:tcPr marL="9525" marR="9525" marT="9525" marB="0" anchor="ctr"/>
                </a:tc>
                <a:extLst>
                  <a:ext uri="{0D108BD9-81ED-4DB2-BD59-A6C34878D82A}">
                    <a16:rowId xmlns="" xmlns:a16="http://schemas.microsoft.com/office/drawing/2014/main" val="3803356821"/>
                  </a:ext>
                </a:extLst>
              </a:tr>
              <a:tr h="698691">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North America</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0.02 – 2.3</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0.3 – 1.5</a:t>
                      </a:r>
                    </a:p>
                  </a:txBody>
                  <a:tcPr marL="9525" marR="9525" marT="9525" marB="0" anchor="ctr"/>
                </a:tc>
                <a:extLst>
                  <a:ext uri="{0D108BD9-81ED-4DB2-BD59-A6C34878D82A}">
                    <a16:rowId xmlns="" xmlns:a16="http://schemas.microsoft.com/office/drawing/2014/main" val="1233917212"/>
                  </a:ext>
                </a:extLst>
              </a:tr>
              <a:tr h="698691">
                <a:tc>
                  <a:txBody>
                    <a:bodyPr/>
                    <a:lstStyle/>
                    <a:p>
                      <a:pPr marL="0" algn="ctr" defTabSz="914400" rtl="0" eaLnBrk="1" fontAlgn="b" latinLnBrk="0" hangingPunct="1"/>
                      <a:r>
                        <a:rPr lang="en-CA" sz="1400" b="1" u="none" strike="noStrike" kern="1200" dirty="0">
                          <a:solidFill>
                            <a:schemeClr val="dk1"/>
                          </a:solidFill>
                          <a:effectLst/>
                          <a:latin typeface="+mn-lt"/>
                          <a:ea typeface="+mn-ea"/>
                          <a:cs typeface="+mn-cs"/>
                        </a:rPr>
                        <a:t>Europe</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0.01 – 0.6</a:t>
                      </a:r>
                    </a:p>
                  </a:txBody>
                  <a:tcPr marL="9525" marR="9525" marT="9525" marB="0" anchor="ctr"/>
                </a:tc>
                <a:tc>
                  <a:txBody>
                    <a:bodyPr/>
                    <a:lstStyle/>
                    <a:p>
                      <a:pPr marL="0" algn="ctr" defTabSz="914400" rtl="0" eaLnBrk="1" fontAlgn="b" latinLnBrk="0" hangingPunct="1"/>
                      <a:r>
                        <a:rPr lang="en-CA" sz="1400" u="none" strike="noStrike" kern="1200" dirty="0">
                          <a:solidFill>
                            <a:schemeClr val="dk1"/>
                          </a:solidFill>
                          <a:effectLst/>
                          <a:latin typeface="+mn-lt"/>
                          <a:ea typeface="+mn-ea"/>
                          <a:cs typeface="+mn-cs"/>
                        </a:rPr>
                        <a:t>0.6 - 4</a:t>
                      </a:r>
                    </a:p>
                  </a:txBody>
                  <a:tcPr marL="9525" marR="9525" marT="9525" marB="0" anchor="ctr"/>
                </a:tc>
                <a:extLst>
                  <a:ext uri="{0D108BD9-81ED-4DB2-BD59-A6C34878D82A}">
                    <a16:rowId xmlns="" xmlns:a16="http://schemas.microsoft.com/office/drawing/2014/main" val="580839282"/>
                  </a:ext>
                </a:extLst>
              </a:tr>
            </a:tbl>
          </a:graphicData>
        </a:graphic>
      </p:graphicFrame>
      <p:sp>
        <p:nvSpPr>
          <p:cNvPr id="5" name="Title 1">
            <a:extLst>
              <a:ext uri="{FF2B5EF4-FFF2-40B4-BE49-F238E27FC236}">
                <a16:creationId xmlns="" xmlns:a16="http://schemas.microsoft.com/office/drawing/2014/main" id="{F3EC814F-5B2A-1344-B6B9-DD92C6500B1B}"/>
              </a:ext>
            </a:extLst>
          </p:cNvPr>
          <p:cNvSpPr txBox="1">
            <a:spLocks/>
          </p:cNvSpPr>
          <p:nvPr/>
        </p:nvSpPr>
        <p:spPr>
          <a:xfrm>
            <a:off x="4328292" y="1142124"/>
            <a:ext cx="3535416" cy="4383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CA" sz="2400" dirty="0"/>
              <a:t>Summary – All sources</a:t>
            </a:r>
            <a:endParaRPr lang="en-US" sz="2400" dirty="0"/>
          </a:p>
        </p:txBody>
      </p:sp>
    </p:spTree>
    <p:extLst>
      <p:ext uri="{BB962C8B-B14F-4D97-AF65-F5344CB8AC3E}">
        <p14:creationId xmlns:p14="http://schemas.microsoft.com/office/powerpoint/2010/main" val="2786368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AA1F4-1583-1042-9EB1-276693EBADB1}"/>
              </a:ext>
            </a:extLst>
          </p:cNvPr>
          <p:cNvSpPr>
            <a:spLocks noGrp="1"/>
          </p:cNvSpPr>
          <p:nvPr>
            <p:ph type="title"/>
          </p:nvPr>
        </p:nvSpPr>
        <p:spPr/>
        <p:txBody>
          <a:bodyPr/>
          <a:lstStyle/>
          <a:p>
            <a:r>
              <a:rPr lang="en-US" dirty="0"/>
              <a:t>O3 Exposure-yield response equations</a:t>
            </a:r>
          </a:p>
        </p:txBody>
      </p:sp>
      <p:graphicFrame>
        <p:nvGraphicFramePr>
          <p:cNvPr id="4" name="Object 3">
            <a:extLst>
              <a:ext uri="{FF2B5EF4-FFF2-40B4-BE49-F238E27FC236}">
                <a16:creationId xmlns="" xmlns:a16="http://schemas.microsoft.com/office/drawing/2014/main" id="{AFFAF28D-399B-8842-8DD0-6DDCE30D26E1}"/>
              </a:ext>
            </a:extLst>
          </p:cNvPr>
          <p:cNvGraphicFramePr>
            <a:graphicFrameLocks noChangeAspect="1"/>
          </p:cNvGraphicFramePr>
          <p:nvPr/>
        </p:nvGraphicFramePr>
        <p:xfrm>
          <a:off x="536746" y="2297628"/>
          <a:ext cx="5975350" cy="2682875"/>
        </p:xfrm>
        <a:graphic>
          <a:graphicData uri="http://schemas.openxmlformats.org/presentationml/2006/ole">
            <mc:AlternateContent xmlns:mc="http://schemas.openxmlformats.org/markup-compatibility/2006">
              <mc:Choice xmlns:v="urn:schemas-microsoft-com:vml" Requires="v">
                <p:oleObj spid="_x0000_s6175" name="Document" r:id="rId5" imgW="5765800" imgH="2730500" progId="Word.Document.12">
                  <p:embed/>
                </p:oleObj>
              </mc:Choice>
              <mc:Fallback>
                <p:oleObj name="Document" r:id="rId5" imgW="5765800" imgH="2730500" progId="Word.Document.12">
                  <p:embed/>
                  <p:pic>
                    <p:nvPicPr>
                      <p:cNvPr id="4" name="Object 3">
                        <a:extLst>
                          <a:ext uri="{FF2B5EF4-FFF2-40B4-BE49-F238E27FC236}">
                            <a16:creationId xmlns="" xmlns:a16="http://schemas.microsoft.com/office/drawing/2014/main" id="{AFFAF28D-399B-8842-8DD0-6DDCE30D26E1}"/>
                          </a:ext>
                        </a:extLst>
                      </p:cNvPr>
                      <p:cNvPicPr/>
                      <p:nvPr/>
                    </p:nvPicPr>
                    <p:blipFill>
                      <a:blip r:embed="rId6"/>
                      <a:stretch>
                        <a:fillRect/>
                      </a:stretch>
                    </p:blipFill>
                    <p:spPr>
                      <a:xfrm>
                        <a:off x="536746" y="2297628"/>
                        <a:ext cx="5975350" cy="2682875"/>
                      </a:xfrm>
                      <a:prstGeom prst="rect">
                        <a:avLst/>
                      </a:prstGeom>
                    </p:spPr>
                  </p:pic>
                </p:oleObj>
              </mc:Fallback>
            </mc:AlternateContent>
          </a:graphicData>
        </a:graphic>
      </p:graphicFrame>
      <p:sp>
        <p:nvSpPr>
          <p:cNvPr id="7" name="Rectangle 6">
            <a:extLst>
              <a:ext uri="{FF2B5EF4-FFF2-40B4-BE49-F238E27FC236}">
                <a16:creationId xmlns="" xmlns:a16="http://schemas.microsoft.com/office/drawing/2014/main" id="{26F793C4-84A5-624F-81A5-4E5E6B055C7E}"/>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8" name="Picture 7" descr="carletonlogo.png">
            <a:extLst>
              <a:ext uri="{FF2B5EF4-FFF2-40B4-BE49-F238E27FC236}">
                <a16:creationId xmlns="" xmlns:a16="http://schemas.microsoft.com/office/drawing/2014/main" id="{1E49E841-20D5-EB48-B241-AA80708A7A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1" y="1600200"/>
            <a:ext cx="5794386" cy="3900322"/>
          </a:xfrm>
          <a:prstGeom prst="rect">
            <a:avLst/>
          </a:prstGeom>
        </p:spPr>
      </p:pic>
    </p:spTree>
    <p:extLst>
      <p:ext uri="{BB962C8B-B14F-4D97-AF65-F5344CB8AC3E}">
        <p14:creationId xmlns:p14="http://schemas.microsoft.com/office/powerpoint/2010/main" val="2604568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0356709-C387-D841-91B9-E92381E0463A}"/>
              </a:ext>
            </a:extLst>
          </p:cNvPr>
          <p:cNvSpPr>
            <a:spLocks noGrp="1"/>
          </p:cNvSpPr>
          <p:nvPr>
            <p:ph idx="1"/>
          </p:nvPr>
        </p:nvSpPr>
        <p:spPr>
          <a:xfrm>
            <a:off x="1130270" y="1550504"/>
            <a:ext cx="9603275" cy="3997680"/>
          </a:xfrm>
        </p:spPr>
        <p:txBody>
          <a:bodyPr>
            <a:noAutofit/>
          </a:bodyPr>
          <a:lstStyle/>
          <a:p>
            <a:r>
              <a:rPr lang="en-US" sz="1450" dirty="0"/>
              <a:t>Crop economic loss from transportation sources is estimated to be 0.2 – 2.5 Billion USD for maize, while it is 21.7 – 24.6 Billion USD for wheat.  For energy sources, economic loss is valued 0.1-1.7 Billion USD for maize and 9.1 – 10.9 Billion USD for wheat.</a:t>
            </a:r>
          </a:p>
          <a:p>
            <a:r>
              <a:rPr lang="en-US" sz="1450" dirty="0"/>
              <a:t>India and China show larger damage than North America and Europe in the Northern Hemisphere.</a:t>
            </a:r>
          </a:p>
          <a:p>
            <a:r>
              <a:rPr lang="en-US" sz="1450" dirty="0"/>
              <a:t>USA case study (W126 metric used) shows that Asian contribution is larger than European contribution. Most of the economic loss is projected due to North American sources (193 million USD for Wheat, 12 million USD for maize). </a:t>
            </a:r>
          </a:p>
          <a:p>
            <a:r>
              <a:rPr lang="en-CA" sz="1450" dirty="0"/>
              <a:t>Europe case study (AOT40 metric used) shows that North American emissions have more economic loss contribution to Europe than emissions from other non-European regions</a:t>
            </a:r>
          </a:p>
          <a:p>
            <a:r>
              <a:rPr lang="en-US" sz="1450" dirty="0"/>
              <a:t>VOC sensitivities are smaller than NOX sensitivities in both crops and metrics.</a:t>
            </a:r>
          </a:p>
          <a:p>
            <a:r>
              <a:rPr lang="en-US" sz="1450" dirty="0"/>
              <a:t>Selection of exposure-yield function has a significant role in projecting the economic loss/benefit.</a:t>
            </a:r>
          </a:p>
        </p:txBody>
      </p:sp>
      <p:sp>
        <p:nvSpPr>
          <p:cNvPr id="4" name="Title 1">
            <a:extLst>
              <a:ext uri="{FF2B5EF4-FFF2-40B4-BE49-F238E27FC236}">
                <a16:creationId xmlns="" xmlns:a16="http://schemas.microsoft.com/office/drawing/2014/main" id="{0A99370C-E598-FE48-A00A-7C38150C9DCB}"/>
              </a:ext>
            </a:extLst>
          </p:cNvPr>
          <p:cNvSpPr>
            <a:spLocks noGrp="1"/>
          </p:cNvSpPr>
          <p:nvPr>
            <p:ph type="title"/>
          </p:nvPr>
        </p:nvSpPr>
        <p:spPr>
          <a:xfrm>
            <a:off x="1130270" y="953325"/>
            <a:ext cx="9603275" cy="527606"/>
          </a:xfrm>
        </p:spPr>
        <p:txBody>
          <a:bodyPr>
            <a:normAutofit fontScale="90000"/>
          </a:bodyPr>
          <a:lstStyle/>
          <a:p>
            <a:r>
              <a:rPr lang="en-US" dirty="0"/>
              <a:t>CONCLUSION</a:t>
            </a:r>
          </a:p>
        </p:txBody>
      </p:sp>
      <p:sp>
        <p:nvSpPr>
          <p:cNvPr id="5" name="Rectangle 4">
            <a:extLst>
              <a:ext uri="{FF2B5EF4-FFF2-40B4-BE49-F238E27FC236}">
                <a16:creationId xmlns="" xmlns:a16="http://schemas.microsoft.com/office/drawing/2014/main" id="{6BC20FE9-65E9-AA4D-91C3-C69E585E4219}"/>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6" name="Picture 5" descr="carletonlogo.png">
            <a:extLst>
              <a:ext uri="{FF2B5EF4-FFF2-40B4-BE49-F238E27FC236}">
                <a16:creationId xmlns="" xmlns:a16="http://schemas.microsoft.com/office/drawing/2014/main" id="{CEAD0FBF-5332-3749-9A59-3B4EE2171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Tree>
    <p:extLst>
      <p:ext uri="{BB962C8B-B14F-4D97-AF65-F5344CB8AC3E}">
        <p14:creationId xmlns:p14="http://schemas.microsoft.com/office/powerpoint/2010/main" val="2266563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D6039-F8C8-344B-A1DF-2EB8A861DBAE}"/>
              </a:ext>
            </a:extLst>
          </p:cNvPr>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a:bodyPr>
          <a:lstStyle/>
          <a:p>
            <a:r>
              <a:rPr lang="en-US" sz="2400" dirty="0"/>
              <a:t>Funding from the Health Effects Institute, Natural Science and Engineering Research Council of Canada, Health Canada</a:t>
            </a:r>
          </a:p>
          <a:p>
            <a:r>
              <a:rPr lang="en-US" sz="2400" dirty="0"/>
              <a:t>Computational resources from Compute Canada</a:t>
            </a:r>
          </a:p>
        </p:txBody>
      </p:sp>
      <p:pic>
        <p:nvPicPr>
          <p:cNvPr id="7" name="Picture 6" descr="carletonlogo.png">
            <a:extLst>
              <a:ext uri="{FF2B5EF4-FFF2-40B4-BE49-F238E27FC236}">
                <a16:creationId xmlns="" xmlns:a16="http://schemas.microsoft.com/office/drawing/2014/main" id="{D8D0AEB2-2BF5-7C4C-951E-833E26F7B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Tree>
    <p:extLst>
      <p:ext uri="{BB962C8B-B14F-4D97-AF65-F5344CB8AC3E}">
        <p14:creationId xmlns:p14="http://schemas.microsoft.com/office/powerpoint/2010/main" val="3107727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8" name="Picture 9">
            <a:extLst>
              <a:ext uri="{FF2B5EF4-FFF2-40B4-BE49-F238E27FC236}">
                <a16:creationId xmlns="" xmlns:a16="http://schemas.microsoft.com/office/drawing/2014/main" id="{CB1DE69F-569C-4A49-8E50-4093C135AEC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29" name="Rectangle 11">
            <a:extLst>
              <a:ext uri="{FF2B5EF4-FFF2-40B4-BE49-F238E27FC236}">
                <a16:creationId xmlns="" xmlns:a16="http://schemas.microsoft.com/office/drawing/2014/main" id="{50B488F5-9CE4-4346-B22F-600286ED4D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13">
            <a:extLst>
              <a:ext uri="{FF2B5EF4-FFF2-40B4-BE49-F238E27FC236}">
                <a16:creationId xmlns="" xmlns:a16="http://schemas.microsoft.com/office/drawing/2014/main" id="{5F76596F-57DF-4A0C-96D9-046DC3B30E9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1" name="Picture 15">
            <a:extLst>
              <a:ext uri="{FF2B5EF4-FFF2-40B4-BE49-F238E27FC236}">
                <a16:creationId xmlns="" xmlns:a16="http://schemas.microsoft.com/office/drawing/2014/main" id="{16176A8D-754E-4699-9AAC-A833466A201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2" name="Rectangle 17">
            <a:extLst>
              <a:ext uri="{FF2B5EF4-FFF2-40B4-BE49-F238E27FC236}">
                <a16:creationId xmlns="" xmlns:a16="http://schemas.microsoft.com/office/drawing/2014/main" id="{2AA0E174-1032-45EB-8FEE-2178019BAE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9">
            <a:extLst>
              <a:ext uri="{FF2B5EF4-FFF2-40B4-BE49-F238E27FC236}">
                <a16:creationId xmlns="" xmlns:a16="http://schemas.microsoft.com/office/drawing/2014/main" id="{C017D167-735C-4828-BF61-5BEC0A93C0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051FA86-3AFF-6F42-832B-699839BB3BF9}"/>
              </a:ext>
            </a:extLst>
          </p:cNvPr>
          <p:cNvSpPr>
            <a:spLocks noGrp="1"/>
          </p:cNvSpPr>
          <p:nvPr>
            <p:ph type="title"/>
          </p:nvPr>
        </p:nvSpPr>
        <p:spPr>
          <a:xfrm>
            <a:off x="1128413" y="988098"/>
            <a:ext cx="4495380" cy="2407724"/>
          </a:xfrm>
        </p:spPr>
        <p:txBody>
          <a:bodyPr vert="horz" lIns="91440" tIns="45720" rIns="91440" bIns="0" rtlCol="0" anchor="b">
            <a:normAutofit/>
          </a:bodyPr>
          <a:lstStyle/>
          <a:p>
            <a:r>
              <a:rPr lang="en-US" sz="4800"/>
              <a:t>Thank you!</a:t>
            </a:r>
          </a:p>
        </p:txBody>
      </p:sp>
      <p:pic>
        <p:nvPicPr>
          <p:cNvPr id="34" name="Picture 21">
            <a:extLst>
              <a:ext uri="{FF2B5EF4-FFF2-40B4-BE49-F238E27FC236}">
                <a16:creationId xmlns="" xmlns:a16="http://schemas.microsoft.com/office/drawing/2014/main" id="{48A2A651-3D77-45F6-9A25-3762F5E4663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35" name="Graphic 6" descr="Right Double Quote">
            <a:extLst>
              <a:ext uri="{FF2B5EF4-FFF2-40B4-BE49-F238E27FC236}">
                <a16:creationId xmlns="" xmlns:a16="http://schemas.microsoft.com/office/drawing/2014/main" id="{1497B779-C7FA-4C7F-8954-447DB24368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214433" y="798912"/>
            <a:ext cx="4660762" cy="4660762"/>
          </a:xfrm>
          <a:prstGeom prst="rect">
            <a:avLst/>
          </a:prstGeom>
        </p:spPr>
      </p:pic>
      <p:pic>
        <p:nvPicPr>
          <p:cNvPr id="36" name="Picture 23">
            <a:extLst>
              <a:ext uri="{FF2B5EF4-FFF2-40B4-BE49-F238E27FC236}">
                <a16:creationId xmlns="" xmlns:a16="http://schemas.microsoft.com/office/drawing/2014/main" id="{EE1B9172-598D-41CA-A120-1347A28BA08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7" name="Straight Connector 25">
            <a:extLst>
              <a:ext uri="{FF2B5EF4-FFF2-40B4-BE49-F238E27FC236}">
                <a16:creationId xmlns="" xmlns:a16="http://schemas.microsoft.com/office/drawing/2014/main" id="{FD3493C9-FDB6-46AD-891A-36C02F24D8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466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DA878-A1A3-D847-90C0-6D5F76B71937}"/>
              </a:ext>
            </a:extLst>
          </p:cNvPr>
          <p:cNvSpPr>
            <a:spLocks noGrp="1"/>
          </p:cNvSpPr>
          <p:nvPr>
            <p:ph type="title"/>
          </p:nvPr>
        </p:nvSpPr>
        <p:spPr>
          <a:xfrm>
            <a:off x="1130270" y="1758393"/>
            <a:ext cx="9603275" cy="229433"/>
          </a:xfrm>
        </p:spPr>
        <p:txBody>
          <a:bodyPr>
            <a:normAutofit fontScale="90000"/>
          </a:bodyPr>
          <a:lstStyle/>
          <a:p>
            <a:r>
              <a:rPr lang="en-US" sz="2000" dirty="0"/>
              <a:t>REFERENCES</a:t>
            </a:r>
            <a:endParaRPr lang="en-US" dirty="0"/>
          </a:p>
        </p:txBody>
      </p:sp>
      <p:sp>
        <p:nvSpPr>
          <p:cNvPr id="3" name="Content Placeholder 2">
            <a:extLst>
              <a:ext uri="{FF2B5EF4-FFF2-40B4-BE49-F238E27FC236}">
                <a16:creationId xmlns="" xmlns:a16="http://schemas.microsoft.com/office/drawing/2014/main" id="{AF60ECC1-BE25-CD44-90F5-81C29E7AA01B}"/>
              </a:ext>
            </a:extLst>
          </p:cNvPr>
          <p:cNvSpPr>
            <a:spLocks noGrp="1"/>
          </p:cNvSpPr>
          <p:nvPr>
            <p:ph idx="1"/>
          </p:nvPr>
        </p:nvSpPr>
        <p:spPr>
          <a:xfrm>
            <a:off x="1130270" y="2181707"/>
            <a:ext cx="9603275" cy="3861283"/>
          </a:xfrm>
        </p:spPr>
        <p:txBody>
          <a:bodyPr>
            <a:normAutofit fontScale="55000" lnSpcReduction="20000"/>
          </a:bodyPr>
          <a:lstStyle/>
          <a:p>
            <a:r>
              <a:rPr lang="en-CA" dirty="0"/>
              <a:t>Food and Agriculture Organization of the United Nations (FAO), (2019). </a:t>
            </a:r>
            <a:r>
              <a:rPr lang="en-CA" i="1" dirty="0"/>
              <a:t>FAOSTAT Database</a:t>
            </a:r>
            <a:r>
              <a:rPr lang="en-CA" dirty="0"/>
              <a:t>, Available from </a:t>
            </a:r>
            <a:r>
              <a:rPr lang="en-US" dirty="0">
                <a:hlinkClick r:id="rId2"/>
              </a:rPr>
              <a:t>http://faostat.fao.org/</a:t>
            </a:r>
            <a:r>
              <a:rPr lang="en-US" dirty="0"/>
              <a:t>  (Accessed July 3, 2019).</a:t>
            </a:r>
          </a:p>
          <a:p>
            <a:r>
              <a:rPr lang="en-US" dirty="0"/>
              <a:t>Sinha et .al (2015). </a:t>
            </a:r>
            <a:r>
              <a:rPr lang="en-US" i="1" dirty="0"/>
              <a:t>Assessment of crop yield losses in Punjab and Haryana using two years of continuous in-situ ozone measurements, </a:t>
            </a:r>
            <a:r>
              <a:rPr lang="en-US" dirty="0"/>
              <a:t>International Workshop on Atmospheric Chemistry and Agricultural Meteorology, Pune, India, November, 2015.</a:t>
            </a:r>
          </a:p>
          <a:p>
            <a:r>
              <a:rPr lang="en-CA" dirty="0"/>
              <a:t>EEA (1999). </a:t>
            </a:r>
            <a:r>
              <a:rPr lang="en-CA" i="1" dirty="0"/>
              <a:t>Environmental assessment Report No. 2, Environment in the European Union at the turn of the century</a:t>
            </a:r>
            <a:r>
              <a:rPr lang="en-CA" dirty="0"/>
              <a:t>, European Environ- </a:t>
            </a:r>
            <a:r>
              <a:rPr lang="en-CA" dirty="0" err="1"/>
              <a:t>ment</a:t>
            </a:r>
            <a:r>
              <a:rPr lang="en-CA" dirty="0"/>
              <a:t> Agency, Copenhagen, pp.446. </a:t>
            </a:r>
            <a:endParaRPr lang="en-US" dirty="0"/>
          </a:p>
          <a:p>
            <a:r>
              <a:rPr lang="en-CA" dirty="0"/>
              <a:t>USEPA (1996). </a:t>
            </a:r>
            <a:r>
              <a:rPr lang="en-CA" i="1" dirty="0"/>
              <a:t>Air quality criteria for ozone and other photochemical oxidants, </a:t>
            </a:r>
            <a:r>
              <a:rPr lang="en-CA" i="1" dirty="0" err="1"/>
              <a:t>Vol.II</a:t>
            </a:r>
            <a:r>
              <a:rPr lang="en-CA" i="1" dirty="0"/>
              <a:t>. EPA-600/p-93/00bf</a:t>
            </a:r>
            <a:r>
              <a:rPr lang="en-CA" dirty="0"/>
              <a:t>, US Environmental Protection Agency, National Center For Environmental Assessment, NC, USA (Tech. Rep.)</a:t>
            </a:r>
          </a:p>
          <a:p>
            <a:r>
              <a:rPr lang="en-CA" dirty="0"/>
              <a:t>Mills, G., </a:t>
            </a:r>
            <a:r>
              <a:rPr lang="en-CA" dirty="0" err="1"/>
              <a:t>Buse</a:t>
            </a:r>
            <a:r>
              <a:rPr lang="en-CA" dirty="0"/>
              <a:t>, A., </a:t>
            </a:r>
            <a:r>
              <a:rPr lang="en-CA" dirty="0" err="1"/>
              <a:t>Gimeno</a:t>
            </a:r>
            <a:r>
              <a:rPr lang="en-CA" dirty="0"/>
              <a:t>, B., Bermejo, V., Holland, M., </a:t>
            </a:r>
            <a:r>
              <a:rPr lang="en-CA" dirty="0" err="1"/>
              <a:t>Emberson</a:t>
            </a:r>
            <a:r>
              <a:rPr lang="en-CA" dirty="0"/>
              <a:t>, L., and </a:t>
            </a:r>
            <a:r>
              <a:rPr lang="en-CA" dirty="0" err="1"/>
              <a:t>Pleijel</a:t>
            </a:r>
            <a:r>
              <a:rPr lang="en-CA" dirty="0"/>
              <a:t>, H. (2007) </a:t>
            </a:r>
            <a:r>
              <a:rPr lang="en-CA" i="1" dirty="0"/>
              <a:t>A synthesis of AOT40-based response functions and critical levels of ozone for agricultural and horticultural crops</a:t>
            </a:r>
            <a:r>
              <a:rPr lang="en-CA" dirty="0"/>
              <a:t>, Atmos. Environ., 41, 2630–2643.</a:t>
            </a:r>
          </a:p>
          <a:p>
            <a:r>
              <a:rPr lang="en-CA" dirty="0"/>
              <a:t>Wang, X. P. and </a:t>
            </a:r>
            <a:r>
              <a:rPr lang="en-CA" dirty="0" err="1"/>
              <a:t>Mauzerall</a:t>
            </a:r>
            <a:r>
              <a:rPr lang="en-CA" dirty="0"/>
              <a:t>, D. L. (2004). </a:t>
            </a:r>
            <a:r>
              <a:rPr lang="en-CA" i="1" dirty="0"/>
              <a:t>Characterizing distributions of surface ozone and its impact on grain production in China, Japan and South Korea: 1990 and 2020</a:t>
            </a:r>
            <a:r>
              <a:rPr lang="en-CA" dirty="0"/>
              <a:t>, Atmos. Environ., 38, 4383– 4402. </a:t>
            </a:r>
          </a:p>
          <a:p>
            <a:r>
              <a:rPr lang="en-CA" dirty="0" err="1"/>
              <a:t>Monfreda</a:t>
            </a:r>
            <a:r>
              <a:rPr lang="en-CA" dirty="0"/>
              <a:t>, C., N. </a:t>
            </a:r>
            <a:r>
              <a:rPr lang="en-CA" dirty="0" err="1"/>
              <a:t>Ramankutty</a:t>
            </a:r>
            <a:r>
              <a:rPr lang="en-CA" dirty="0"/>
              <a:t>, and J. A. Foley (2008), </a:t>
            </a:r>
            <a:r>
              <a:rPr lang="en-CA" i="1" dirty="0"/>
              <a:t>Farming the planet: 2. Geographic distribution of crop areas, yields, physiological types, and net primary production in the year 2000</a:t>
            </a:r>
            <a:r>
              <a:rPr lang="en-CA" dirty="0"/>
              <a:t>, Global </a:t>
            </a:r>
            <a:r>
              <a:rPr lang="en-CA" dirty="0" err="1"/>
              <a:t>Biogeochem</a:t>
            </a:r>
            <a:r>
              <a:rPr lang="en-CA" dirty="0"/>
              <a:t>. Cycles, 22, GB1022, doi:10.1029/2007GB002947. </a:t>
            </a:r>
          </a:p>
          <a:p>
            <a:endParaRPr lang="en-CA" dirty="0">
              <a:highlight>
                <a:srgbClr val="FFFF00"/>
              </a:highlight>
            </a:endParaRPr>
          </a:p>
          <a:p>
            <a:endParaRPr lang="en-CA" dirty="0">
              <a:highlight>
                <a:srgbClr val="FFFF00"/>
              </a:highlight>
            </a:endParaRPr>
          </a:p>
          <a:p>
            <a:endParaRPr lang="en-CA" dirty="0">
              <a:highlight>
                <a:srgbClr val="FFFF00"/>
              </a:highlight>
            </a:endParaRPr>
          </a:p>
        </p:txBody>
      </p:sp>
    </p:spTree>
    <p:extLst>
      <p:ext uri="{BB962C8B-B14F-4D97-AF65-F5344CB8AC3E}">
        <p14:creationId xmlns:p14="http://schemas.microsoft.com/office/powerpoint/2010/main" val="95810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0330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F3650-8329-E247-9420-CA2ADD02785E}"/>
              </a:ext>
            </a:extLst>
          </p:cNvPr>
          <p:cNvSpPr>
            <a:spLocks noGrp="1"/>
          </p:cNvSpPr>
          <p:nvPr>
            <p:ph type="ctrTitle"/>
          </p:nvPr>
        </p:nvSpPr>
        <p:spPr/>
        <p:txBody>
          <a:bodyPr/>
          <a:lstStyle/>
          <a:p>
            <a:r>
              <a:rPr lang="en-US" dirty="0"/>
              <a:t>AOT40 vs W126</a:t>
            </a:r>
          </a:p>
        </p:txBody>
      </p:sp>
      <p:sp>
        <p:nvSpPr>
          <p:cNvPr id="3" name="Subtitle 2">
            <a:extLst>
              <a:ext uri="{FF2B5EF4-FFF2-40B4-BE49-F238E27FC236}">
                <a16:creationId xmlns="" xmlns:a16="http://schemas.microsoft.com/office/drawing/2014/main" id="{929E155F-9E14-5943-991D-BF4A71AF504A}"/>
              </a:ext>
            </a:extLst>
          </p:cNvPr>
          <p:cNvSpPr>
            <a:spLocks noGrp="1"/>
          </p:cNvSpPr>
          <p:nvPr>
            <p:ph type="subTitle" idx="1"/>
          </p:nvPr>
        </p:nvSpPr>
        <p:spPr/>
        <p:txBody>
          <a:bodyPr/>
          <a:lstStyle/>
          <a:p>
            <a:pPr marL="457200" indent="-457200">
              <a:buAutoNum type="arabicPeriod"/>
            </a:pPr>
            <a:r>
              <a:rPr lang="en-US" dirty="0"/>
              <a:t>Ozone exposure indices</a:t>
            </a:r>
          </a:p>
          <a:p>
            <a:pPr marL="457200" indent="-457200">
              <a:buAutoNum type="arabicPeriod"/>
            </a:pPr>
            <a:r>
              <a:rPr lang="en-US" dirty="0"/>
              <a:t>Relative Yield Loss </a:t>
            </a:r>
          </a:p>
        </p:txBody>
      </p:sp>
    </p:spTree>
    <p:extLst>
      <p:ext uri="{BB962C8B-B14F-4D97-AF65-F5344CB8AC3E}">
        <p14:creationId xmlns:p14="http://schemas.microsoft.com/office/powerpoint/2010/main" val="52815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93BE0D-B3FB-3344-BE36-67852B86EF80}"/>
              </a:ext>
            </a:extLst>
          </p:cNvPr>
          <p:cNvSpPr>
            <a:spLocks noGrp="1"/>
          </p:cNvSpPr>
          <p:nvPr>
            <p:ph type="title"/>
          </p:nvPr>
        </p:nvSpPr>
        <p:spPr/>
        <p:txBody>
          <a:bodyPr/>
          <a:lstStyle/>
          <a:p>
            <a:r>
              <a:rPr lang="en-US" dirty="0"/>
              <a:t>Motivation</a:t>
            </a:r>
          </a:p>
        </p:txBody>
      </p:sp>
      <p:pic>
        <p:nvPicPr>
          <p:cNvPr id="8" name="Picture 7" descr="Figure4_Plants_ozone.jpg">
            <a:extLst>
              <a:ext uri="{FF2B5EF4-FFF2-40B4-BE49-F238E27FC236}">
                <a16:creationId xmlns="" xmlns:a16="http://schemas.microsoft.com/office/drawing/2014/main" id="{2DF422C5-EBDC-AC4F-9B26-42B8937F4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734" y="1638077"/>
            <a:ext cx="5854068" cy="4061260"/>
          </a:xfrm>
          <a:prstGeom prst="rect">
            <a:avLst/>
          </a:prstGeom>
        </p:spPr>
      </p:pic>
      <p:cxnSp>
        <p:nvCxnSpPr>
          <p:cNvPr id="9" name="Straight Arrow Connector 8">
            <a:extLst>
              <a:ext uri="{FF2B5EF4-FFF2-40B4-BE49-F238E27FC236}">
                <a16:creationId xmlns="" xmlns:a16="http://schemas.microsoft.com/office/drawing/2014/main" id="{E0E5D2FF-2E8A-4649-9A3F-91EB72738051}"/>
              </a:ext>
            </a:extLst>
          </p:cNvPr>
          <p:cNvCxnSpPr/>
          <p:nvPr/>
        </p:nvCxnSpPr>
        <p:spPr>
          <a:xfrm>
            <a:off x="3747707" y="2373324"/>
            <a:ext cx="2663212" cy="1158925"/>
          </a:xfrm>
          <a:prstGeom prst="straightConnector1">
            <a:avLst/>
          </a:prstGeom>
          <a:ln w="76200" cmpd="sng">
            <a:tailEnd type="arrow"/>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 xmlns:a16="http://schemas.microsoft.com/office/drawing/2014/main" id="{065B2150-B820-D64E-B558-EA09E6012D4B}"/>
              </a:ext>
            </a:extLst>
          </p:cNvPr>
          <p:cNvSpPr txBox="1"/>
          <p:nvPr/>
        </p:nvSpPr>
        <p:spPr>
          <a:xfrm>
            <a:off x="4490078" y="2188658"/>
            <a:ext cx="2095445" cy="369332"/>
          </a:xfrm>
          <a:prstGeom prst="rect">
            <a:avLst/>
          </a:prstGeom>
          <a:noFill/>
        </p:spPr>
        <p:txBody>
          <a:bodyPr wrap="none" rtlCol="0">
            <a:spAutoFit/>
          </a:bodyPr>
          <a:lstStyle/>
          <a:p>
            <a:r>
              <a:rPr lang="en-US" dirty="0"/>
              <a:t>Wheat Biomass Loss </a:t>
            </a:r>
          </a:p>
        </p:txBody>
      </p:sp>
      <p:sp>
        <p:nvSpPr>
          <p:cNvPr id="11" name="TextBox 10">
            <a:extLst>
              <a:ext uri="{FF2B5EF4-FFF2-40B4-BE49-F238E27FC236}">
                <a16:creationId xmlns="" xmlns:a16="http://schemas.microsoft.com/office/drawing/2014/main" id="{1CFA8DBC-1CEA-D748-9B6D-FF2B447DA578}"/>
              </a:ext>
            </a:extLst>
          </p:cNvPr>
          <p:cNvSpPr txBox="1"/>
          <p:nvPr/>
        </p:nvSpPr>
        <p:spPr>
          <a:xfrm>
            <a:off x="7438094" y="2373004"/>
            <a:ext cx="2839372" cy="1061829"/>
          </a:xfrm>
          <a:prstGeom prst="rect">
            <a:avLst/>
          </a:prstGeom>
          <a:noFill/>
        </p:spPr>
        <p:txBody>
          <a:bodyPr wrap="square" rtlCol="0">
            <a:spAutoFit/>
          </a:bodyPr>
          <a:lstStyle/>
          <a:p>
            <a:r>
              <a:rPr lang="en-US" sz="1500" dirty="0"/>
              <a:t>Elevated O</a:t>
            </a:r>
            <a:r>
              <a:rPr lang="en-US" sz="1500" baseline="-25000" dirty="0"/>
              <a:t>3</a:t>
            </a:r>
            <a:r>
              <a:rPr lang="en-US" sz="1500" dirty="0"/>
              <a:t> concentrations have the following impacts on plant life functions:</a:t>
            </a:r>
          </a:p>
          <a:p>
            <a:endParaRPr lang="en-US" dirty="0"/>
          </a:p>
        </p:txBody>
      </p:sp>
      <p:sp>
        <p:nvSpPr>
          <p:cNvPr id="12" name="TextBox 11">
            <a:extLst>
              <a:ext uri="{FF2B5EF4-FFF2-40B4-BE49-F238E27FC236}">
                <a16:creationId xmlns="" xmlns:a16="http://schemas.microsoft.com/office/drawing/2014/main" id="{7AEAA828-286A-FC48-9EC0-7283B8543A8C}"/>
              </a:ext>
            </a:extLst>
          </p:cNvPr>
          <p:cNvSpPr txBox="1"/>
          <p:nvPr/>
        </p:nvSpPr>
        <p:spPr>
          <a:xfrm>
            <a:off x="7419266" y="3204001"/>
            <a:ext cx="3140463" cy="307777"/>
          </a:xfrm>
          <a:prstGeom prst="rect">
            <a:avLst/>
          </a:prstGeom>
          <a:noFill/>
        </p:spPr>
        <p:txBody>
          <a:bodyPr wrap="square" rtlCol="0">
            <a:spAutoFit/>
          </a:bodyPr>
          <a:lstStyle/>
          <a:p>
            <a:pPr marL="285750" lvl="1" indent="-285750">
              <a:buFont typeface="Arial"/>
              <a:buChar char="•"/>
            </a:pPr>
            <a:r>
              <a:rPr lang="en-US" sz="1400" dirty="0"/>
              <a:t>Reduce photosynthesis rate</a:t>
            </a:r>
          </a:p>
        </p:txBody>
      </p:sp>
      <p:sp>
        <p:nvSpPr>
          <p:cNvPr id="13" name="TextBox 12">
            <a:extLst>
              <a:ext uri="{FF2B5EF4-FFF2-40B4-BE49-F238E27FC236}">
                <a16:creationId xmlns="" xmlns:a16="http://schemas.microsoft.com/office/drawing/2014/main" id="{A03FF030-7546-0745-9541-CD27E08DA9BC}"/>
              </a:ext>
            </a:extLst>
          </p:cNvPr>
          <p:cNvSpPr txBox="1"/>
          <p:nvPr/>
        </p:nvSpPr>
        <p:spPr>
          <a:xfrm>
            <a:off x="7414327" y="3619499"/>
            <a:ext cx="3036538" cy="523220"/>
          </a:xfrm>
          <a:prstGeom prst="rect">
            <a:avLst/>
          </a:prstGeom>
          <a:noFill/>
        </p:spPr>
        <p:txBody>
          <a:bodyPr wrap="square" rtlCol="0">
            <a:spAutoFit/>
          </a:bodyPr>
          <a:lstStyle/>
          <a:p>
            <a:pPr marL="285750" indent="-285750">
              <a:buFont typeface="Arial"/>
              <a:buChar char="•"/>
            </a:pPr>
            <a:r>
              <a:rPr lang="en-US" sz="1400" dirty="0"/>
              <a:t>Decrease transpiration and gas exchange</a:t>
            </a:r>
          </a:p>
        </p:txBody>
      </p:sp>
      <p:sp>
        <p:nvSpPr>
          <p:cNvPr id="14" name="TextBox 13">
            <a:extLst>
              <a:ext uri="{FF2B5EF4-FFF2-40B4-BE49-F238E27FC236}">
                <a16:creationId xmlns="" xmlns:a16="http://schemas.microsoft.com/office/drawing/2014/main" id="{3F34761F-5B1C-3E4A-A847-EE855F4F00D6}"/>
              </a:ext>
            </a:extLst>
          </p:cNvPr>
          <p:cNvSpPr txBox="1"/>
          <p:nvPr/>
        </p:nvSpPr>
        <p:spPr>
          <a:xfrm>
            <a:off x="7419266" y="4188886"/>
            <a:ext cx="3257623" cy="307777"/>
          </a:xfrm>
          <a:prstGeom prst="rect">
            <a:avLst/>
          </a:prstGeom>
          <a:noFill/>
        </p:spPr>
        <p:txBody>
          <a:bodyPr wrap="none" rtlCol="0">
            <a:spAutoFit/>
          </a:bodyPr>
          <a:lstStyle/>
          <a:p>
            <a:pPr marL="285750" lvl="1" indent="-285750">
              <a:buFont typeface="Arial"/>
              <a:buChar char="•"/>
            </a:pPr>
            <a:r>
              <a:rPr lang="en-US" sz="1400" dirty="0"/>
              <a:t>Damage substomatal apoplast</a:t>
            </a:r>
          </a:p>
        </p:txBody>
      </p:sp>
      <p:sp>
        <p:nvSpPr>
          <p:cNvPr id="15" name="TextBox 14">
            <a:extLst>
              <a:ext uri="{FF2B5EF4-FFF2-40B4-BE49-F238E27FC236}">
                <a16:creationId xmlns="" xmlns:a16="http://schemas.microsoft.com/office/drawing/2014/main" id="{2A416A3A-8996-AD4D-BDEB-05B4BA3E6D54}"/>
              </a:ext>
            </a:extLst>
          </p:cNvPr>
          <p:cNvSpPr txBox="1"/>
          <p:nvPr/>
        </p:nvSpPr>
        <p:spPr>
          <a:xfrm>
            <a:off x="7419266" y="4559331"/>
            <a:ext cx="3438762" cy="307777"/>
          </a:xfrm>
          <a:prstGeom prst="rect">
            <a:avLst/>
          </a:prstGeom>
          <a:noFill/>
        </p:spPr>
        <p:txBody>
          <a:bodyPr wrap="none" rtlCol="0">
            <a:spAutoFit/>
          </a:bodyPr>
          <a:lstStyle/>
          <a:p>
            <a:pPr marL="285750" lvl="1" indent="-285750">
              <a:buFont typeface="Arial"/>
              <a:buChar char="•"/>
            </a:pPr>
            <a:r>
              <a:rPr lang="en-US" sz="1400" dirty="0"/>
              <a:t>Destroy cell membranes and walls</a:t>
            </a:r>
          </a:p>
        </p:txBody>
      </p:sp>
      <p:cxnSp>
        <p:nvCxnSpPr>
          <p:cNvPr id="16" name="Straight Arrow Connector 15">
            <a:extLst>
              <a:ext uri="{FF2B5EF4-FFF2-40B4-BE49-F238E27FC236}">
                <a16:creationId xmlns="" xmlns:a16="http://schemas.microsoft.com/office/drawing/2014/main" id="{A6E52C8E-7400-0349-A4C7-618C758DAEB6}"/>
              </a:ext>
            </a:extLst>
          </p:cNvPr>
          <p:cNvCxnSpPr>
            <a:cxnSpLocks/>
          </p:cNvCxnSpPr>
          <p:nvPr/>
        </p:nvCxnSpPr>
        <p:spPr>
          <a:xfrm flipV="1">
            <a:off x="1655312" y="5560189"/>
            <a:ext cx="5083419" cy="1"/>
          </a:xfrm>
          <a:prstGeom prst="straightConnector1">
            <a:avLst/>
          </a:prstGeom>
          <a:ln w="76200" cmpd="sng">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 xmlns:a16="http://schemas.microsoft.com/office/drawing/2014/main" id="{355D695D-3711-474A-AC81-2C395D416545}"/>
              </a:ext>
            </a:extLst>
          </p:cNvPr>
          <p:cNvSpPr txBox="1"/>
          <p:nvPr/>
        </p:nvSpPr>
        <p:spPr>
          <a:xfrm>
            <a:off x="6749575" y="5375523"/>
            <a:ext cx="786543" cy="369332"/>
          </a:xfrm>
          <a:prstGeom prst="rect">
            <a:avLst/>
          </a:prstGeom>
          <a:noFill/>
        </p:spPr>
        <p:txBody>
          <a:bodyPr wrap="none" rtlCol="0">
            <a:spAutoFit/>
          </a:bodyPr>
          <a:lstStyle/>
          <a:p>
            <a:r>
              <a:rPr lang="en-US" dirty="0"/>
              <a:t>Ozone</a:t>
            </a:r>
          </a:p>
        </p:txBody>
      </p:sp>
      <p:sp>
        <p:nvSpPr>
          <p:cNvPr id="19" name="Rectangle 18">
            <a:extLst>
              <a:ext uri="{FF2B5EF4-FFF2-40B4-BE49-F238E27FC236}">
                <a16:creationId xmlns="" xmlns:a16="http://schemas.microsoft.com/office/drawing/2014/main" id="{39006038-E1A6-5842-A3C7-CC464CC49362}"/>
              </a:ext>
            </a:extLst>
          </p:cNvPr>
          <p:cNvSpPr/>
          <p:nvPr/>
        </p:nvSpPr>
        <p:spPr>
          <a:xfrm>
            <a:off x="1347733" y="5678635"/>
            <a:ext cx="6414728" cy="230832"/>
          </a:xfrm>
          <a:prstGeom prst="rect">
            <a:avLst/>
          </a:prstGeom>
        </p:spPr>
        <p:txBody>
          <a:bodyPr wrap="square">
            <a:spAutoFit/>
          </a:bodyPr>
          <a:lstStyle/>
          <a:p>
            <a:r>
              <a:rPr lang="en-US" sz="900" dirty="0"/>
              <a:t>Sinha et .al (2015)(Photographer: Abdul Wahid, Pakistan)</a:t>
            </a:r>
          </a:p>
        </p:txBody>
      </p:sp>
      <p:sp>
        <p:nvSpPr>
          <p:cNvPr id="20" name="Rectangle 19">
            <a:extLst>
              <a:ext uri="{FF2B5EF4-FFF2-40B4-BE49-F238E27FC236}">
                <a16:creationId xmlns="" xmlns:a16="http://schemas.microsoft.com/office/drawing/2014/main" id="{EDCE98FD-CC1E-3445-8291-57217DFFB1CE}"/>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21" name="Picture 20" descr="carletonlogo.png">
            <a:extLst>
              <a:ext uri="{FF2B5EF4-FFF2-40B4-BE49-F238E27FC236}">
                <a16:creationId xmlns="" xmlns:a16="http://schemas.microsoft.com/office/drawing/2014/main" id="{5CD14336-E5B2-7B40-B235-08EF5D78F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Tree>
    <p:extLst>
      <p:ext uri="{BB962C8B-B14F-4D97-AF65-F5344CB8AC3E}">
        <p14:creationId xmlns:p14="http://schemas.microsoft.com/office/powerpoint/2010/main" val="1410558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5F4A64-2D75-4F47-9429-E56BAA0D8ABE}"/>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a:t>Ozone metrics</a:t>
            </a:r>
          </a:p>
        </p:txBody>
      </p:sp>
      <p:pic>
        <p:nvPicPr>
          <p:cNvPr id="7" name="Picture 6" descr="A close up of a map&#10;&#10;Description automatically generated">
            <a:extLst>
              <a:ext uri="{FF2B5EF4-FFF2-40B4-BE49-F238E27FC236}">
                <a16:creationId xmlns="" xmlns:a16="http://schemas.microsoft.com/office/drawing/2014/main" id="{71B140A4-11F1-0243-A859-7214C218EE70}"/>
              </a:ext>
            </a:extLst>
          </p:cNvPr>
          <p:cNvPicPr>
            <a:picLocks noChangeAspect="1"/>
          </p:cNvPicPr>
          <p:nvPr/>
        </p:nvPicPr>
        <p:blipFill rotWithShape="1">
          <a:blip r:embed="rId2"/>
          <a:srcRect l="3465" r="-5" b="-5"/>
          <a:stretch/>
        </p:blipFill>
        <p:spPr>
          <a:xfrm>
            <a:off x="0" y="208722"/>
            <a:ext cx="3845186" cy="3983195"/>
          </a:xfrm>
          <a:prstGeom prst="rect">
            <a:avLst/>
          </a:prstGeom>
        </p:spPr>
      </p:pic>
      <p:pic>
        <p:nvPicPr>
          <p:cNvPr id="5" name="Picture 4" descr="A close up of a map&#10;&#10;Description automatically generated">
            <a:extLst>
              <a:ext uri="{FF2B5EF4-FFF2-40B4-BE49-F238E27FC236}">
                <a16:creationId xmlns="" xmlns:a16="http://schemas.microsoft.com/office/drawing/2014/main" id="{10E0B53D-A4F8-8740-B5A2-A7446C7BF947}"/>
              </a:ext>
            </a:extLst>
          </p:cNvPr>
          <p:cNvPicPr>
            <a:picLocks noChangeAspect="1"/>
          </p:cNvPicPr>
          <p:nvPr/>
        </p:nvPicPr>
        <p:blipFill rotWithShape="1">
          <a:blip r:embed="rId3"/>
          <a:srcRect l="3465" r="-5" b="-5"/>
          <a:stretch/>
        </p:blipFill>
        <p:spPr>
          <a:xfrm>
            <a:off x="3770243" y="208723"/>
            <a:ext cx="3848825" cy="3986966"/>
          </a:xfrm>
          <a:prstGeom prst="rect">
            <a:avLst/>
          </a:prstGeom>
        </p:spPr>
      </p:pic>
      <p:pic>
        <p:nvPicPr>
          <p:cNvPr id="9" name="Picture 8" descr="A close up of a map&#10;&#10;Description automatically generated">
            <a:extLst>
              <a:ext uri="{FF2B5EF4-FFF2-40B4-BE49-F238E27FC236}">
                <a16:creationId xmlns="" xmlns:a16="http://schemas.microsoft.com/office/drawing/2014/main" id="{8E3688CA-23C7-5A49-91C6-B27B5A38020F}"/>
              </a:ext>
            </a:extLst>
          </p:cNvPr>
          <p:cNvPicPr>
            <a:picLocks noChangeAspect="1"/>
          </p:cNvPicPr>
          <p:nvPr/>
        </p:nvPicPr>
        <p:blipFill rotWithShape="1">
          <a:blip r:embed="rId4"/>
          <a:srcRect l="-1" r="846" b="-1"/>
          <a:stretch/>
        </p:blipFill>
        <p:spPr>
          <a:xfrm>
            <a:off x="7615428" y="556590"/>
            <a:ext cx="4576572" cy="3115543"/>
          </a:xfrm>
          <a:prstGeom prst="rect">
            <a:avLst/>
          </a:prstGeom>
        </p:spPr>
      </p:pic>
    </p:spTree>
    <p:extLst>
      <p:ext uri="{BB962C8B-B14F-4D97-AF65-F5344CB8AC3E}">
        <p14:creationId xmlns:p14="http://schemas.microsoft.com/office/powerpoint/2010/main" val="1091910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26B1F2-CEAF-F04A-8729-F39078FE0B02}"/>
              </a:ext>
            </a:extLst>
          </p:cNvPr>
          <p:cNvSpPr>
            <a:spLocks noGrp="1"/>
          </p:cNvSpPr>
          <p:nvPr>
            <p:ph type="title"/>
          </p:nvPr>
        </p:nvSpPr>
        <p:spPr>
          <a:xfrm>
            <a:off x="642996" y="4880113"/>
            <a:ext cx="10906008" cy="806518"/>
          </a:xfrm>
        </p:spPr>
        <p:txBody>
          <a:bodyPr vert="horz" lIns="91440" tIns="45720" rIns="91440" bIns="45720" rtlCol="0" anchor="b">
            <a:normAutofit fontScale="90000"/>
          </a:bodyPr>
          <a:lstStyle/>
          <a:p>
            <a:pPr algn="ctr"/>
            <a:r>
              <a:rPr lang="en-US" sz="6000" dirty="0"/>
              <a:t>RYL for Maize (AOT40 vs W126)</a:t>
            </a:r>
          </a:p>
        </p:txBody>
      </p:sp>
      <p:pic>
        <p:nvPicPr>
          <p:cNvPr id="7" name="Picture 6" descr="A close up of a map&#10;&#10;Description automatically generated">
            <a:extLst>
              <a:ext uri="{FF2B5EF4-FFF2-40B4-BE49-F238E27FC236}">
                <a16:creationId xmlns="" xmlns:a16="http://schemas.microsoft.com/office/drawing/2014/main" id="{C68CBF42-C186-5E47-897D-22A3FE76079C}"/>
              </a:ext>
            </a:extLst>
          </p:cNvPr>
          <p:cNvPicPr>
            <a:picLocks noChangeAspect="1"/>
          </p:cNvPicPr>
          <p:nvPr/>
        </p:nvPicPr>
        <p:blipFill rotWithShape="1">
          <a:blip r:embed="rId2"/>
          <a:srcRect l="4174" t="7568" r="1592" b="5324"/>
          <a:stretch/>
        </p:blipFill>
        <p:spPr>
          <a:xfrm>
            <a:off x="0" y="357809"/>
            <a:ext cx="3827789" cy="3538330"/>
          </a:xfrm>
          <a:prstGeom prst="rect">
            <a:avLst/>
          </a:prstGeom>
        </p:spPr>
      </p:pic>
      <p:pic>
        <p:nvPicPr>
          <p:cNvPr id="5" name="Picture 4" descr="A close up of a map&#10;&#10;Description automatically generated">
            <a:extLst>
              <a:ext uri="{FF2B5EF4-FFF2-40B4-BE49-F238E27FC236}">
                <a16:creationId xmlns="" xmlns:a16="http://schemas.microsoft.com/office/drawing/2014/main" id="{024FE426-422E-9A44-8013-AACD04EC150C}"/>
              </a:ext>
            </a:extLst>
          </p:cNvPr>
          <p:cNvPicPr>
            <a:picLocks noChangeAspect="1"/>
          </p:cNvPicPr>
          <p:nvPr/>
        </p:nvPicPr>
        <p:blipFill rotWithShape="1">
          <a:blip r:embed="rId3"/>
          <a:srcRect l="2733" t="7387" b="6666"/>
          <a:stretch/>
        </p:blipFill>
        <p:spPr>
          <a:xfrm>
            <a:off x="3737156" y="357807"/>
            <a:ext cx="4004362" cy="3538331"/>
          </a:xfrm>
          <a:prstGeom prst="rect">
            <a:avLst/>
          </a:prstGeom>
        </p:spPr>
      </p:pic>
      <p:pic>
        <p:nvPicPr>
          <p:cNvPr id="9" name="Picture 8" descr="A close up of a map&#10;&#10;Description automatically generated">
            <a:extLst>
              <a:ext uri="{FF2B5EF4-FFF2-40B4-BE49-F238E27FC236}">
                <a16:creationId xmlns="" xmlns:a16="http://schemas.microsoft.com/office/drawing/2014/main" id="{CA228565-9CD4-B642-B42B-46425FD5086B}"/>
              </a:ext>
            </a:extLst>
          </p:cNvPr>
          <p:cNvPicPr>
            <a:picLocks noChangeAspect="1"/>
          </p:cNvPicPr>
          <p:nvPr/>
        </p:nvPicPr>
        <p:blipFill>
          <a:blip r:embed="rId4"/>
          <a:stretch>
            <a:fillRect/>
          </a:stretch>
        </p:blipFill>
        <p:spPr>
          <a:xfrm>
            <a:off x="7637226" y="556591"/>
            <a:ext cx="4550355" cy="3071489"/>
          </a:xfrm>
          <a:prstGeom prst="rect">
            <a:avLst/>
          </a:prstGeom>
        </p:spPr>
      </p:pic>
    </p:spTree>
    <p:extLst>
      <p:ext uri="{BB962C8B-B14F-4D97-AF65-F5344CB8AC3E}">
        <p14:creationId xmlns:p14="http://schemas.microsoft.com/office/powerpoint/2010/main" val="149145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AA1F4-1583-1042-9EB1-276693EBADB1}"/>
              </a:ext>
            </a:extLst>
          </p:cNvPr>
          <p:cNvSpPr>
            <a:spLocks noGrp="1"/>
          </p:cNvSpPr>
          <p:nvPr>
            <p:ph type="title"/>
          </p:nvPr>
        </p:nvSpPr>
        <p:spPr/>
        <p:txBody>
          <a:bodyPr/>
          <a:lstStyle/>
          <a:p>
            <a:r>
              <a:rPr lang="en-US" dirty="0"/>
              <a:t>O3 Exposure-yield response equations</a:t>
            </a:r>
          </a:p>
        </p:txBody>
      </p:sp>
      <p:graphicFrame>
        <p:nvGraphicFramePr>
          <p:cNvPr id="4" name="Object 3">
            <a:extLst>
              <a:ext uri="{FF2B5EF4-FFF2-40B4-BE49-F238E27FC236}">
                <a16:creationId xmlns="" xmlns:a16="http://schemas.microsoft.com/office/drawing/2014/main" id="{AFFAF28D-399B-8842-8DD0-6DDCE30D26E1}"/>
              </a:ext>
            </a:extLst>
          </p:cNvPr>
          <p:cNvGraphicFramePr>
            <a:graphicFrameLocks noChangeAspect="1"/>
          </p:cNvGraphicFramePr>
          <p:nvPr/>
        </p:nvGraphicFramePr>
        <p:xfrm>
          <a:off x="536746" y="2297628"/>
          <a:ext cx="5975350" cy="2682875"/>
        </p:xfrm>
        <a:graphic>
          <a:graphicData uri="http://schemas.openxmlformats.org/presentationml/2006/ole">
            <mc:AlternateContent xmlns:mc="http://schemas.openxmlformats.org/markup-compatibility/2006">
              <mc:Choice xmlns:v="urn:schemas-microsoft-com:vml" Requires="v">
                <p:oleObj spid="_x0000_s1048" name="Document" r:id="rId4" imgW="5765800" imgH="2730500" progId="Word.Document.12">
                  <p:embed/>
                </p:oleObj>
              </mc:Choice>
              <mc:Fallback>
                <p:oleObj name="Document" r:id="rId4" imgW="5765800" imgH="2730500" progId="Word.Document.12">
                  <p:embed/>
                  <p:pic>
                    <p:nvPicPr>
                      <p:cNvPr id="0" name=""/>
                      <p:cNvPicPr/>
                      <p:nvPr/>
                    </p:nvPicPr>
                    <p:blipFill>
                      <a:blip r:embed="rId5"/>
                      <a:stretch>
                        <a:fillRect/>
                      </a:stretch>
                    </p:blipFill>
                    <p:spPr>
                      <a:xfrm>
                        <a:off x="536746" y="2297628"/>
                        <a:ext cx="5975350" cy="2682875"/>
                      </a:xfrm>
                      <a:prstGeom prst="rect">
                        <a:avLst/>
                      </a:prstGeom>
                    </p:spPr>
                  </p:pic>
                </p:oleObj>
              </mc:Fallback>
            </mc:AlternateContent>
          </a:graphicData>
        </a:graphic>
      </p:graphicFrame>
      <p:sp>
        <p:nvSpPr>
          <p:cNvPr id="7" name="Rectangle 6">
            <a:extLst>
              <a:ext uri="{FF2B5EF4-FFF2-40B4-BE49-F238E27FC236}">
                <a16:creationId xmlns="" xmlns:a16="http://schemas.microsoft.com/office/drawing/2014/main" id="{26F793C4-84A5-624F-81A5-4E5E6B055C7E}"/>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8" name="Picture 7" descr="carletonlogo.png">
            <a:extLst>
              <a:ext uri="{FF2B5EF4-FFF2-40B4-BE49-F238E27FC236}">
                <a16:creationId xmlns="" xmlns:a16="http://schemas.microsoft.com/office/drawing/2014/main" id="{1E49E841-20D5-EB48-B241-AA80708A7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1" y="1600200"/>
            <a:ext cx="5794386" cy="3900322"/>
          </a:xfrm>
          <a:prstGeom prst="rect">
            <a:avLst/>
          </a:prstGeom>
        </p:spPr>
      </p:pic>
    </p:spTree>
    <p:extLst>
      <p:ext uri="{BB962C8B-B14F-4D97-AF65-F5344CB8AC3E}">
        <p14:creationId xmlns:p14="http://schemas.microsoft.com/office/powerpoint/2010/main" val="1459326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B0714-C136-FA40-825E-F9A1FB46DAA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Time series plots (3 locations)</a:t>
            </a:r>
          </a:p>
        </p:txBody>
      </p:sp>
      <p:pic>
        <p:nvPicPr>
          <p:cNvPr id="5" name="Picture 4" descr="A screenshot of a cell phone&#10;&#10;Description automatically generated">
            <a:extLst>
              <a:ext uri="{FF2B5EF4-FFF2-40B4-BE49-F238E27FC236}">
                <a16:creationId xmlns="" xmlns:a16="http://schemas.microsoft.com/office/drawing/2014/main" id="{11686510-69BB-014D-960E-208B4383D4DD}"/>
              </a:ext>
            </a:extLst>
          </p:cNvPr>
          <p:cNvPicPr>
            <a:picLocks noChangeAspect="1"/>
          </p:cNvPicPr>
          <p:nvPr/>
        </p:nvPicPr>
        <p:blipFill>
          <a:blip r:embed="rId2"/>
          <a:stretch>
            <a:fillRect/>
          </a:stretch>
        </p:blipFill>
        <p:spPr>
          <a:xfrm>
            <a:off x="89972" y="956524"/>
            <a:ext cx="3863725" cy="2434146"/>
          </a:xfrm>
          <a:prstGeom prst="rect">
            <a:avLst/>
          </a:prstGeom>
        </p:spPr>
      </p:pic>
      <p:pic>
        <p:nvPicPr>
          <p:cNvPr id="9" name="Picture 8" descr="A screenshot of a cell phone&#10;&#10;Description automatically generated">
            <a:extLst>
              <a:ext uri="{FF2B5EF4-FFF2-40B4-BE49-F238E27FC236}">
                <a16:creationId xmlns="" xmlns:a16="http://schemas.microsoft.com/office/drawing/2014/main" id="{2132423E-92D2-F245-B18A-0C9B71B1FAFF}"/>
              </a:ext>
            </a:extLst>
          </p:cNvPr>
          <p:cNvPicPr>
            <a:picLocks noChangeAspect="1"/>
          </p:cNvPicPr>
          <p:nvPr/>
        </p:nvPicPr>
        <p:blipFill>
          <a:blip r:embed="rId3"/>
          <a:stretch>
            <a:fillRect/>
          </a:stretch>
        </p:blipFill>
        <p:spPr>
          <a:xfrm>
            <a:off x="4177681" y="956524"/>
            <a:ext cx="3879119" cy="2434146"/>
          </a:xfrm>
          <a:prstGeom prst="rect">
            <a:avLst/>
          </a:prstGeom>
        </p:spPr>
      </p:pic>
      <p:pic>
        <p:nvPicPr>
          <p:cNvPr id="7" name="Picture 6" descr="A screenshot of a cell phone&#10;&#10;Description automatically generated">
            <a:extLst>
              <a:ext uri="{FF2B5EF4-FFF2-40B4-BE49-F238E27FC236}">
                <a16:creationId xmlns="" xmlns:a16="http://schemas.microsoft.com/office/drawing/2014/main" id="{ED7AA561-D7B1-E74B-B5F4-B696E6723CAA}"/>
              </a:ext>
            </a:extLst>
          </p:cNvPr>
          <p:cNvPicPr>
            <a:picLocks noChangeAspect="1"/>
          </p:cNvPicPr>
          <p:nvPr/>
        </p:nvPicPr>
        <p:blipFill>
          <a:blip r:embed="rId4"/>
          <a:stretch>
            <a:fillRect/>
          </a:stretch>
        </p:blipFill>
        <p:spPr>
          <a:xfrm>
            <a:off x="8243475" y="956525"/>
            <a:ext cx="3924565" cy="2472476"/>
          </a:xfrm>
          <a:prstGeom prst="rect">
            <a:avLst/>
          </a:prstGeom>
        </p:spPr>
      </p:pic>
    </p:spTree>
    <p:extLst>
      <p:ext uri="{BB962C8B-B14F-4D97-AF65-F5344CB8AC3E}">
        <p14:creationId xmlns:p14="http://schemas.microsoft.com/office/powerpoint/2010/main" val="484610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FAACA-EF10-3B41-A373-5D58B4A920BB}"/>
              </a:ext>
            </a:extLst>
          </p:cNvPr>
          <p:cNvSpPr>
            <a:spLocks noGrp="1"/>
          </p:cNvSpPr>
          <p:nvPr>
            <p:ph type="title"/>
          </p:nvPr>
        </p:nvSpPr>
        <p:spPr/>
        <p:txBody>
          <a:bodyPr/>
          <a:lstStyle/>
          <a:p>
            <a:r>
              <a:rPr lang="en-US" dirty="0"/>
              <a:t>Scatter Plot of </a:t>
            </a:r>
            <a:r>
              <a:rPr lang="en-US" dirty="0" err="1"/>
              <a:t>Forcings</a:t>
            </a:r>
            <a:r>
              <a:rPr lang="en-US" dirty="0"/>
              <a:t> AOT40 vs W126 (maize)</a:t>
            </a:r>
          </a:p>
        </p:txBody>
      </p:sp>
      <p:pic>
        <p:nvPicPr>
          <p:cNvPr id="5" name="Picture 4">
            <a:extLst>
              <a:ext uri="{FF2B5EF4-FFF2-40B4-BE49-F238E27FC236}">
                <a16:creationId xmlns="" xmlns:a16="http://schemas.microsoft.com/office/drawing/2014/main" id="{20CB80CD-3C64-7F47-B87C-23C99DC8FFA1}"/>
              </a:ext>
            </a:extLst>
          </p:cNvPr>
          <p:cNvPicPr>
            <a:picLocks noChangeAspect="1"/>
          </p:cNvPicPr>
          <p:nvPr/>
        </p:nvPicPr>
        <p:blipFill>
          <a:blip r:embed="rId2"/>
          <a:stretch>
            <a:fillRect/>
          </a:stretch>
        </p:blipFill>
        <p:spPr>
          <a:xfrm>
            <a:off x="237009" y="1859579"/>
            <a:ext cx="3918628" cy="2463943"/>
          </a:xfrm>
          <a:prstGeom prst="rect">
            <a:avLst/>
          </a:prstGeom>
        </p:spPr>
      </p:pic>
      <p:sp>
        <p:nvSpPr>
          <p:cNvPr id="6" name="Frame 5">
            <a:extLst>
              <a:ext uri="{FF2B5EF4-FFF2-40B4-BE49-F238E27FC236}">
                <a16:creationId xmlns="" xmlns:a16="http://schemas.microsoft.com/office/drawing/2014/main" id="{31C13C97-EC67-084D-9841-7DFE1095E1BC}"/>
              </a:ext>
            </a:extLst>
          </p:cNvPr>
          <p:cNvSpPr/>
          <p:nvPr/>
        </p:nvSpPr>
        <p:spPr>
          <a:xfrm>
            <a:off x="159027" y="1963785"/>
            <a:ext cx="2832651" cy="2359738"/>
          </a:xfrm>
          <a:prstGeom prst="frame">
            <a:avLst>
              <a:gd name="adj1" fmla="val 1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 xmlns:a16="http://schemas.microsoft.com/office/drawing/2014/main" id="{8F25D6F6-4248-6B49-A0BA-EE1770CB67BE}"/>
              </a:ext>
            </a:extLst>
          </p:cNvPr>
          <p:cNvCxnSpPr>
            <a:stCxn id="6" idx="3"/>
          </p:cNvCxnSpPr>
          <p:nvPr/>
        </p:nvCxnSpPr>
        <p:spPr>
          <a:xfrm flipV="1">
            <a:off x="2991678" y="3130826"/>
            <a:ext cx="1649896" cy="128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0" name="Picture 9" descr="A picture containing white, table, man&#10;&#10;Description automatically generated">
            <a:extLst>
              <a:ext uri="{FF2B5EF4-FFF2-40B4-BE49-F238E27FC236}">
                <a16:creationId xmlns="" xmlns:a16="http://schemas.microsoft.com/office/drawing/2014/main" id="{CB4F9C0D-5D8F-0041-B8CC-0C36F4E744A5}"/>
              </a:ext>
            </a:extLst>
          </p:cNvPr>
          <p:cNvPicPr>
            <a:picLocks noChangeAspect="1"/>
          </p:cNvPicPr>
          <p:nvPr/>
        </p:nvPicPr>
        <p:blipFill>
          <a:blip r:embed="rId3"/>
          <a:stretch>
            <a:fillRect/>
          </a:stretch>
        </p:blipFill>
        <p:spPr>
          <a:xfrm>
            <a:off x="4641574" y="1112068"/>
            <a:ext cx="7391399" cy="4651082"/>
          </a:xfrm>
          <a:prstGeom prst="rect">
            <a:avLst/>
          </a:prstGeom>
        </p:spPr>
      </p:pic>
    </p:spTree>
    <p:extLst>
      <p:ext uri="{BB962C8B-B14F-4D97-AF65-F5344CB8AC3E}">
        <p14:creationId xmlns:p14="http://schemas.microsoft.com/office/powerpoint/2010/main" val="158515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D456C4-C43E-054D-BA88-F1C02B554BA5}"/>
              </a:ext>
            </a:extLst>
          </p:cNvPr>
          <p:cNvSpPr>
            <a:spLocks noGrp="1"/>
          </p:cNvSpPr>
          <p:nvPr>
            <p:ph type="title"/>
          </p:nvPr>
        </p:nvSpPr>
        <p:spPr/>
        <p:txBody>
          <a:bodyPr/>
          <a:lstStyle/>
          <a:p>
            <a:r>
              <a:rPr lang="en-US" dirty="0"/>
              <a:t>Methodology</a:t>
            </a:r>
          </a:p>
        </p:txBody>
      </p:sp>
      <p:graphicFrame>
        <p:nvGraphicFramePr>
          <p:cNvPr id="5" name="Content Placeholder 3">
            <a:extLst>
              <a:ext uri="{FF2B5EF4-FFF2-40B4-BE49-F238E27FC236}">
                <a16:creationId xmlns="" xmlns:a16="http://schemas.microsoft.com/office/drawing/2014/main" id="{E8C25EDC-6D80-984F-ABC6-E5FBAE709A07}"/>
              </a:ext>
            </a:extLst>
          </p:cNvPr>
          <p:cNvGraphicFramePr>
            <a:graphicFrameLocks noGrp="1"/>
          </p:cNvGraphicFramePr>
          <p:nvPr>
            <p:ph idx="1"/>
            <p:extLst>
              <p:ext uri="{D42A27DB-BD31-4B8C-83A1-F6EECF244321}">
                <p14:modId xmlns:p14="http://schemas.microsoft.com/office/powerpoint/2010/main" val="1367293172"/>
              </p:ext>
            </p:extLst>
          </p:nvPr>
        </p:nvGraphicFramePr>
        <p:xfrm>
          <a:off x="506624" y="1585151"/>
          <a:ext cx="5744909" cy="3685754"/>
        </p:xfrm>
        <a:graphic>
          <a:graphicData uri="http://schemas.openxmlformats.org/drawingml/2006/table">
            <a:tbl>
              <a:tblPr firstRow="1" bandRow="1">
                <a:tableStyleId>{5C22544A-7EE6-4342-B048-85BDC9FD1C3A}</a:tableStyleId>
              </a:tblPr>
              <a:tblGrid>
                <a:gridCol w="1378779">
                  <a:extLst>
                    <a:ext uri="{9D8B030D-6E8A-4147-A177-3AD203B41FA5}">
                      <a16:colId xmlns="" xmlns:a16="http://schemas.microsoft.com/office/drawing/2014/main" val="20000"/>
                    </a:ext>
                  </a:extLst>
                </a:gridCol>
                <a:gridCol w="4366130">
                  <a:extLst>
                    <a:ext uri="{9D8B030D-6E8A-4147-A177-3AD203B41FA5}">
                      <a16:colId xmlns="" xmlns:a16="http://schemas.microsoft.com/office/drawing/2014/main" val="20001"/>
                    </a:ext>
                  </a:extLst>
                </a:gridCol>
              </a:tblGrid>
              <a:tr h="466071">
                <a:tc gridSpan="2">
                  <a:txBody>
                    <a:bodyPr/>
                    <a:lstStyle/>
                    <a:p>
                      <a:endParaRPr lang="en-US" sz="1400" dirty="0"/>
                    </a:p>
                  </a:txBody>
                  <a:tcPr/>
                </a:tc>
                <a:tc hMerge="1">
                  <a:txBody>
                    <a:bodyPr/>
                    <a:lstStyle/>
                    <a:p>
                      <a:endParaRPr lang="en-US" sz="1400" dirty="0"/>
                    </a:p>
                  </a:txBody>
                  <a:tcPr/>
                </a:tc>
                <a:extLst>
                  <a:ext uri="{0D108BD9-81ED-4DB2-BD59-A6C34878D82A}">
                    <a16:rowId xmlns="" xmlns:a16="http://schemas.microsoft.com/office/drawing/2014/main" val="10000"/>
                  </a:ext>
                </a:extLst>
              </a:tr>
              <a:tr h="330279">
                <a:tc>
                  <a:txBody>
                    <a:bodyPr/>
                    <a:lstStyle/>
                    <a:p>
                      <a:r>
                        <a:rPr lang="en-US" sz="1400" dirty="0"/>
                        <a:t>Study Period</a:t>
                      </a:r>
                    </a:p>
                  </a:txBody>
                  <a:tcPr/>
                </a:tc>
                <a:tc>
                  <a:txBody>
                    <a:bodyPr/>
                    <a:lstStyle/>
                    <a:p>
                      <a:r>
                        <a:rPr lang="en-US" sz="1400" b="0" dirty="0"/>
                        <a:t>June 8 – July 24, 2010 </a:t>
                      </a:r>
                    </a:p>
                    <a:p>
                      <a:r>
                        <a:rPr lang="en-US" sz="1400" b="0" dirty="0"/>
                        <a:t>(first and last weeks are for Forward and Backward ramp-up periods)</a:t>
                      </a:r>
                    </a:p>
                  </a:txBody>
                  <a:tcPr/>
                </a:tc>
                <a:extLst>
                  <a:ext uri="{0D108BD9-81ED-4DB2-BD59-A6C34878D82A}">
                    <a16:rowId xmlns="" xmlns:a16="http://schemas.microsoft.com/office/drawing/2014/main" val="3800054312"/>
                  </a:ext>
                </a:extLst>
              </a:tr>
              <a:tr h="330279">
                <a:tc>
                  <a:txBody>
                    <a:bodyPr/>
                    <a:lstStyle/>
                    <a:p>
                      <a:r>
                        <a:rPr lang="en-US" sz="1400" dirty="0"/>
                        <a:t>Meteorology </a:t>
                      </a:r>
                    </a:p>
                  </a:txBody>
                  <a:tcPr/>
                </a:tc>
                <a:tc>
                  <a:txBody>
                    <a:bodyPr/>
                    <a:lstStyle/>
                    <a:p>
                      <a:pPr algn="ctr"/>
                      <a:r>
                        <a:rPr lang="en-US" sz="1400" dirty="0"/>
                        <a:t>WRF v3.8.1 </a:t>
                      </a:r>
                    </a:p>
                  </a:txBody>
                  <a:tcPr/>
                </a:tc>
                <a:extLst>
                  <a:ext uri="{0D108BD9-81ED-4DB2-BD59-A6C34878D82A}">
                    <a16:rowId xmlns="" xmlns:a16="http://schemas.microsoft.com/office/drawing/2014/main" val="10001"/>
                  </a:ext>
                </a:extLst>
              </a:tr>
              <a:tr h="577989">
                <a:tc>
                  <a:txBody>
                    <a:bodyPr/>
                    <a:lstStyle/>
                    <a:p>
                      <a:r>
                        <a:rPr lang="en-US" sz="1400" dirty="0"/>
                        <a:t>Emissions</a:t>
                      </a:r>
                    </a:p>
                  </a:txBody>
                  <a:tcPr/>
                </a:tc>
                <a:tc>
                  <a:txBody>
                    <a:bodyPr/>
                    <a:lstStyle/>
                    <a:p>
                      <a:r>
                        <a:rPr lang="en-CA" sz="1400" b="0" dirty="0"/>
                        <a:t>EDGAR/HTAP2</a:t>
                      </a:r>
                      <a:endParaRPr lang="en-US" sz="1400" b="0" dirty="0"/>
                    </a:p>
                  </a:txBody>
                  <a:tcPr/>
                </a:tc>
                <a:extLst>
                  <a:ext uri="{0D108BD9-81ED-4DB2-BD59-A6C34878D82A}">
                    <a16:rowId xmlns="" xmlns:a16="http://schemas.microsoft.com/office/drawing/2014/main" val="10002"/>
                  </a:ext>
                </a:extLst>
              </a:tr>
              <a:tr h="577989">
                <a:tc>
                  <a:txBody>
                    <a:bodyPr/>
                    <a:lstStyle/>
                    <a:p>
                      <a:r>
                        <a:rPr lang="en-US" sz="1400" dirty="0"/>
                        <a:t>Resolution</a:t>
                      </a:r>
                    </a:p>
                  </a:txBody>
                  <a:tcPr/>
                </a:tc>
                <a:tc>
                  <a:txBody>
                    <a:bodyPr/>
                    <a:lstStyle/>
                    <a:p>
                      <a:r>
                        <a:rPr lang="en-US" sz="1400" dirty="0"/>
                        <a:t>108km - Polar Stereographic Projection</a:t>
                      </a:r>
                    </a:p>
                  </a:txBody>
                  <a:tcPr/>
                </a:tc>
                <a:extLst>
                  <a:ext uri="{0D108BD9-81ED-4DB2-BD59-A6C34878D82A}">
                    <a16:rowId xmlns="" xmlns:a16="http://schemas.microsoft.com/office/drawing/2014/main" val="10003"/>
                  </a:ext>
                </a:extLst>
              </a:tr>
              <a:tr h="355445">
                <a:tc>
                  <a:txBody>
                    <a:bodyPr/>
                    <a:lstStyle/>
                    <a:p>
                      <a:r>
                        <a:rPr lang="en-US" sz="1400" dirty="0"/>
                        <a:t>CTM</a:t>
                      </a:r>
                    </a:p>
                  </a:txBody>
                  <a:tcPr/>
                </a:tc>
                <a:tc>
                  <a:txBody>
                    <a:bodyPr/>
                    <a:lstStyle/>
                    <a:p>
                      <a:r>
                        <a:rPr lang="en-US" sz="1400" dirty="0"/>
                        <a:t>CMAQ </a:t>
                      </a:r>
                      <a:r>
                        <a:rPr lang="en-US" sz="1400" baseline="0" dirty="0"/>
                        <a:t>v5.0 and its ADJOINT</a:t>
                      </a:r>
                      <a:endParaRPr lang="en-US" sz="1400" dirty="0"/>
                    </a:p>
                  </a:txBody>
                  <a:tcPr/>
                </a:tc>
                <a:extLst>
                  <a:ext uri="{0D108BD9-81ED-4DB2-BD59-A6C34878D82A}">
                    <a16:rowId xmlns="" xmlns:a16="http://schemas.microsoft.com/office/drawing/2014/main" val="10005"/>
                  </a:ext>
                </a:extLst>
              </a:tr>
              <a:tr h="646461">
                <a:tc>
                  <a:txBody>
                    <a:bodyPr/>
                    <a:lstStyle/>
                    <a:p>
                      <a:r>
                        <a:rPr lang="en-US" sz="1400" dirty="0"/>
                        <a:t>Objective function</a:t>
                      </a:r>
                    </a:p>
                  </a:txBody>
                  <a:tcPr/>
                </a:tc>
                <a:tc>
                  <a:txBody>
                    <a:bodyPr/>
                    <a:lstStyle/>
                    <a:p>
                      <a:r>
                        <a:rPr lang="en-CA" sz="1400" dirty="0"/>
                        <a:t>AOT40* (Northern H. and Europe)</a:t>
                      </a:r>
                    </a:p>
                    <a:p>
                      <a:r>
                        <a:rPr lang="en-CA" sz="1400" dirty="0"/>
                        <a:t>W126** (Northern H and North America)</a:t>
                      </a:r>
                      <a:endParaRPr lang="en-US" sz="1400" dirty="0"/>
                    </a:p>
                  </a:txBody>
                  <a:tcPr/>
                </a:tc>
                <a:extLst>
                  <a:ext uri="{0D108BD9-81ED-4DB2-BD59-A6C34878D82A}">
                    <a16:rowId xmlns="" xmlns:a16="http://schemas.microsoft.com/office/drawing/2014/main" val="10006"/>
                  </a:ext>
                </a:extLst>
              </a:tr>
            </a:tbl>
          </a:graphicData>
        </a:graphic>
      </p:graphicFrame>
      <p:pic>
        <p:nvPicPr>
          <p:cNvPr id="8" name="Picture 7" descr="A picture containing map, text&#10;&#10;Description automatically generated">
            <a:extLst>
              <a:ext uri="{FF2B5EF4-FFF2-40B4-BE49-F238E27FC236}">
                <a16:creationId xmlns="" xmlns:a16="http://schemas.microsoft.com/office/drawing/2014/main" id="{D6E4F124-3B78-FE49-B366-F8474286F137}"/>
              </a:ext>
            </a:extLst>
          </p:cNvPr>
          <p:cNvPicPr>
            <a:picLocks noChangeAspect="1"/>
          </p:cNvPicPr>
          <p:nvPr/>
        </p:nvPicPr>
        <p:blipFill>
          <a:blip r:embed="rId3"/>
          <a:stretch>
            <a:fillRect/>
          </a:stretch>
        </p:blipFill>
        <p:spPr>
          <a:xfrm>
            <a:off x="6432148" y="953324"/>
            <a:ext cx="5613371" cy="5375189"/>
          </a:xfrm>
          <a:prstGeom prst="rect">
            <a:avLst/>
          </a:prstGeom>
        </p:spPr>
      </p:pic>
      <p:sp>
        <p:nvSpPr>
          <p:cNvPr id="9" name="TextBox 8">
            <a:extLst>
              <a:ext uri="{FF2B5EF4-FFF2-40B4-BE49-F238E27FC236}">
                <a16:creationId xmlns="" xmlns:a16="http://schemas.microsoft.com/office/drawing/2014/main" id="{D675B4D2-168A-9B42-8159-4E4257E2170D}"/>
              </a:ext>
            </a:extLst>
          </p:cNvPr>
          <p:cNvSpPr txBox="1"/>
          <p:nvPr/>
        </p:nvSpPr>
        <p:spPr>
          <a:xfrm>
            <a:off x="714882" y="5270905"/>
            <a:ext cx="5536651" cy="830997"/>
          </a:xfrm>
          <a:prstGeom prst="rect">
            <a:avLst/>
          </a:prstGeom>
          <a:noFill/>
        </p:spPr>
        <p:txBody>
          <a:bodyPr wrap="square" rtlCol="0">
            <a:spAutoFit/>
          </a:bodyPr>
          <a:lstStyle/>
          <a:p>
            <a:r>
              <a:rPr lang="en-US" sz="1200" dirty="0"/>
              <a:t>To asses risk to vegetation from ozone exposure:</a:t>
            </a:r>
          </a:p>
          <a:p>
            <a:pPr marL="228600" indent="-228600">
              <a:buAutoNum type="arabicPeriod"/>
            </a:pPr>
            <a:r>
              <a:rPr lang="en-US" sz="1200" dirty="0"/>
              <a:t>AOT40* : Accumulated exposure over a threshold of 40 </a:t>
            </a:r>
            <a:r>
              <a:rPr lang="en-US" sz="1200" dirty="0" err="1"/>
              <a:t>ppbv</a:t>
            </a:r>
            <a:endParaRPr lang="en-US" sz="1200" dirty="0"/>
          </a:p>
          <a:p>
            <a:pPr marL="228600" indent="-228600">
              <a:buAutoNum type="arabicPeriod"/>
            </a:pPr>
            <a:r>
              <a:rPr lang="en-US" sz="1200" dirty="0"/>
              <a:t>W126** : Sum of hourly ozone concentrations (weighted by a sigmoidal weighting function</a:t>
            </a:r>
          </a:p>
        </p:txBody>
      </p:sp>
      <p:sp>
        <p:nvSpPr>
          <p:cNvPr id="10" name="Rectangle 9">
            <a:extLst>
              <a:ext uri="{FF2B5EF4-FFF2-40B4-BE49-F238E27FC236}">
                <a16:creationId xmlns="" xmlns:a16="http://schemas.microsoft.com/office/drawing/2014/main" id="{DF17335B-96A0-814C-999F-E5AAA36F6881}"/>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11" name="Picture 10" descr="carletonlogo.png">
            <a:extLst>
              <a:ext uri="{FF2B5EF4-FFF2-40B4-BE49-F238E27FC236}">
                <a16:creationId xmlns="" xmlns:a16="http://schemas.microsoft.com/office/drawing/2014/main" id="{0B201B29-361B-454A-B984-B741D4F70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Tree>
    <p:extLst>
      <p:ext uri="{BB962C8B-B14F-4D97-AF65-F5344CB8AC3E}">
        <p14:creationId xmlns:p14="http://schemas.microsoft.com/office/powerpoint/2010/main" val="120581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35642-6E50-3646-8038-E37DDC4A7FA6}"/>
              </a:ext>
            </a:extLst>
          </p:cNvPr>
          <p:cNvSpPr>
            <a:spLocks noGrp="1"/>
          </p:cNvSpPr>
          <p:nvPr>
            <p:ph type="title"/>
          </p:nvPr>
        </p:nvSpPr>
        <p:spPr/>
        <p:txBody>
          <a:bodyPr/>
          <a:lstStyle/>
          <a:p>
            <a:r>
              <a:rPr lang="en-US" dirty="0"/>
              <a:t>Ozone Exposure Indices</a:t>
            </a:r>
          </a:p>
        </p:txBody>
      </p:sp>
      <p:graphicFrame>
        <p:nvGraphicFramePr>
          <p:cNvPr id="8" name="Object 7">
            <a:extLst>
              <a:ext uri="{FF2B5EF4-FFF2-40B4-BE49-F238E27FC236}">
                <a16:creationId xmlns="" xmlns:a16="http://schemas.microsoft.com/office/drawing/2014/main" id="{D647159E-7DDD-384C-B349-093CA798189C}"/>
              </a:ext>
            </a:extLst>
          </p:cNvPr>
          <p:cNvGraphicFramePr>
            <a:graphicFrameLocks noChangeAspect="1"/>
          </p:cNvGraphicFramePr>
          <p:nvPr>
            <p:extLst>
              <p:ext uri="{D42A27DB-BD31-4B8C-83A1-F6EECF244321}">
                <p14:modId xmlns:p14="http://schemas.microsoft.com/office/powerpoint/2010/main" val="81109002"/>
              </p:ext>
            </p:extLst>
          </p:nvPr>
        </p:nvGraphicFramePr>
        <p:xfrm>
          <a:off x="351933" y="3608518"/>
          <a:ext cx="5744068" cy="1671381"/>
        </p:xfrm>
        <a:graphic>
          <a:graphicData uri="http://schemas.openxmlformats.org/presentationml/2006/ole">
            <mc:AlternateContent xmlns:mc="http://schemas.openxmlformats.org/markup-compatibility/2006">
              <mc:Choice xmlns:v="urn:schemas-microsoft-com:vml" Requires="v">
                <p:oleObj spid="_x0000_s2184" name="Document" r:id="rId5" imgW="5765800" imgH="1676400" progId="Word.Document.12">
                  <p:embed/>
                </p:oleObj>
              </mc:Choice>
              <mc:Fallback>
                <p:oleObj name="Document" r:id="rId5" imgW="5765800" imgH="1676400" progId="Word.Document.12">
                  <p:embed/>
                  <p:pic>
                    <p:nvPicPr>
                      <p:cNvPr id="2" name="Object 1"/>
                      <p:cNvPicPr/>
                      <p:nvPr/>
                    </p:nvPicPr>
                    <p:blipFill>
                      <a:blip r:embed="rId6"/>
                      <a:stretch>
                        <a:fillRect/>
                      </a:stretch>
                    </p:blipFill>
                    <p:spPr>
                      <a:xfrm>
                        <a:off x="351933" y="3608518"/>
                        <a:ext cx="5744068" cy="1671381"/>
                      </a:xfrm>
                      <a:prstGeom prst="rect">
                        <a:avLst/>
                      </a:prstGeom>
                      <a:noFill/>
                    </p:spPr>
                  </p:pic>
                </p:oleObj>
              </mc:Fallback>
            </mc:AlternateContent>
          </a:graphicData>
        </a:graphic>
      </p:graphicFrame>
      <p:grpSp>
        <p:nvGrpSpPr>
          <p:cNvPr id="12" name="Group 11">
            <a:extLst>
              <a:ext uri="{FF2B5EF4-FFF2-40B4-BE49-F238E27FC236}">
                <a16:creationId xmlns="" xmlns:a16="http://schemas.microsoft.com/office/drawing/2014/main" id="{3D406B2A-C8CC-F241-935D-0EB7B6B82FD5}"/>
              </a:ext>
            </a:extLst>
          </p:cNvPr>
          <p:cNvGrpSpPr/>
          <p:nvPr/>
        </p:nvGrpSpPr>
        <p:grpSpPr>
          <a:xfrm>
            <a:off x="6277232" y="1482811"/>
            <a:ext cx="5562835" cy="3620530"/>
            <a:chOff x="4171831" y="3549627"/>
            <a:chExt cx="4780700" cy="2690534"/>
          </a:xfrm>
        </p:grpSpPr>
        <p:pic>
          <p:nvPicPr>
            <p:cNvPr id="13" name="Picture 12">
              <a:extLst>
                <a:ext uri="{FF2B5EF4-FFF2-40B4-BE49-F238E27FC236}">
                  <a16:creationId xmlns="" xmlns:a16="http://schemas.microsoft.com/office/drawing/2014/main" id="{018872B6-28E1-4D44-B927-A848C9AE6221}"/>
                </a:ext>
              </a:extLst>
            </p:cNvPr>
            <p:cNvPicPr>
              <a:picLocks noChangeAspect="1"/>
            </p:cNvPicPr>
            <p:nvPr/>
          </p:nvPicPr>
          <p:blipFill>
            <a:blip r:embed="rId7"/>
            <a:stretch>
              <a:fillRect/>
            </a:stretch>
          </p:blipFill>
          <p:spPr>
            <a:xfrm>
              <a:off x="4171831" y="3549627"/>
              <a:ext cx="4780700" cy="2690534"/>
            </a:xfrm>
            <a:prstGeom prst="rect">
              <a:avLst/>
            </a:prstGeom>
            <a:noFill/>
            <a:ln>
              <a:noFill/>
            </a:ln>
          </p:spPr>
        </p:pic>
        <p:sp>
          <p:nvSpPr>
            <p:cNvPr id="14" name="TextBox 13">
              <a:extLst>
                <a:ext uri="{FF2B5EF4-FFF2-40B4-BE49-F238E27FC236}">
                  <a16:creationId xmlns="" xmlns:a16="http://schemas.microsoft.com/office/drawing/2014/main" id="{2DF84F21-7077-B746-BF8E-CC9933E8D243}"/>
                </a:ext>
              </a:extLst>
            </p:cNvPr>
            <p:cNvSpPr txBox="1"/>
            <p:nvPr/>
          </p:nvSpPr>
          <p:spPr>
            <a:xfrm>
              <a:off x="4335677" y="3651234"/>
              <a:ext cx="4616854" cy="232300"/>
            </a:xfrm>
            <a:prstGeom prst="rect">
              <a:avLst/>
            </a:prstGeom>
            <a:solidFill>
              <a:srgbClr val="FFFFFF"/>
            </a:solidFill>
          </p:spPr>
          <p:txBody>
            <a:bodyPr wrap="square" rtlCol="0">
              <a:spAutoFit/>
            </a:bodyPr>
            <a:lstStyle/>
            <a:p>
              <a:r>
                <a:rPr lang="en-US" sz="800" dirty="0"/>
                <a:t>Weighting Functions Used to calculate AOT40, W126 Exposure Index</a:t>
              </a:r>
            </a:p>
          </p:txBody>
        </p:sp>
        <p:sp>
          <p:nvSpPr>
            <p:cNvPr id="15" name="Rectangle 14">
              <a:extLst>
                <a:ext uri="{FF2B5EF4-FFF2-40B4-BE49-F238E27FC236}">
                  <a16:creationId xmlns="" xmlns:a16="http://schemas.microsoft.com/office/drawing/2014/main" id="{FC2317E0-FAA4-D44C-9845-24D74785FECF}"/>
                </a:ext>
              </a:extLst>
            </p:cNvPr>
            <p:cNvSpPr/>
            <p:nvPr/>
          </p:nvSpPr>
          <p:spPr>
            <a:xfrm>
              <a:off x="6324447" y="3882454"/>
              <a:ext cx="628036" cy="90271"/>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6" name="Rectangle 15">
            <a:extLst>
              <a:ext uri="{FF2B5EF4-FFF2-40B4-BE49-F238E27FC236}">
                <a16:creationId xmlns="" xmlns:a16="http://schemas.microsoft.com/office/drawing/2014/main" id="{89226A76-90B2-C84A-A7E1-B3C27230809A}"/>
              </a:ext>
            </a:extLst>
          </p:cNvPr>
          <p:cNvSpPr/>
          <p:nvPr/>
        </p:nvSpPr>
        <p:spPr>
          <a:xfrm>
            <a:off x="444681" y="1578101"/>
            <a:ext cx="3577766" cy="769441"/>
          </a:xfrm>
          <a:prstGeom prst="rect">
            <a:avLst/>
          </a:prstGeom>
        </p:spPr>
        <p:txBody>
          <a:bodyPr wrap="square">
            <a:spAutoFit/>
          </a:bodyPr>
          <a:lstStyle/>
          <a:p>
            <a:pPr marL="171450" indent="-171450" algn="just">
              <a:buFont typeface="Arial"/>
              <a:buChar char="•"/>
            </a:pPr>
            <a:r>
              <a:rPr lang="en-US" sz="1100" dirty="0"/>
              <a:t>The</a:t>
            </a:r>
            <a:r>
              <a:rPr lang="en-US" sz="1100" b="1" dirty="0"/>
              <a:t> AOT40</a:t>
            </a:r>
            <a:r>
              <a:rPr lang="en-US" sz="1100" dirty="0"/>
              <a:t> sums over a threshold of 40 ppb for the daylight time (08:00-19.59h) during growing season (European Environmental Agency, 1999). </a:t>
            </a:r>
          </a:p>
        </p:txBody>
      </p:sp>
      <p:sp>
        <p:nvSpPr>
          <p:cNvPr id="17" name="Rectangle 16">
            <a:extLst>
              <a:ext uri="{FF2B5EF4-FFF2-40B4-BE49-F238E27FC236}">
                <a16:creationId xmlns="" xmlns:a16="http://schemas.microsoft.com/office/drawing/2014/main" id="{DD86A586-9DD8-0A4C-B4B6-B8DA3D1E32DE}"/>
              </a:ext>
            </a:extLst>
          </p:cNvPr>
          <p:cNvSpPr/>
          <p:nvPr/>
        </p:nvSpPr>
        <p:spPr>
          <a:xfrm>
            <a:off x="444680" y="2541432"/>
            <a:ext cx="3577767" cy="600164"/>
          </a:xfrm>
          <a:prstGeom prst="rect">
            <a:avLst/>
          </a:prstGeom>
        </p:spPr>
        <p:txBody>
          <a:bodyPr wrap="square">
            <a:spAutoFit/>
          </a:bodyPr>
          <a:lstStyle/>
          <a:p>
            <a:pPr marL="171450" indent="-171450" algn="just">
              <a:buFont typeface="Arial"/>
              <a:buChar char="•"/>
            </a:pPr>
            <a:r>
              <a:rPr lang="en-US" sz="1100" dirty="0"/>
              <a:t>The </a:t>
            </a:r>
            <a:r>
              <a:rPr lang="en-US" sz="1100" b="1" dirty="0"/>
              <a:t>W126 </a:t>
            </a:r>
            <a:r>
              <a:rPr lang="en-US" sz="1100" dirty="0"/>
              <a:t>sums daylight-time (08:00-19.59h) hourly ozone concentrations-sigmoidal weight function (EPA, Federal Register, 2008).</a:t>
            </a:r>
          </a:p>
        </p:txBody>
      </p:sp>
      <p:sp>
        <p:nvSpPr>
          <p:cNvPr id="20" name="Rectangle 19">
            <a:extLst>
              <a:ext uri="{FF2B5EF4-FFF2-40B4-BE49-F238E27FC236}">
                <a16:creationId xmlns="" xmlns:a16="http://schemas.microsoft.com/office/drawing/2014/main" id="{4E76A577-E6B4-6D42-804D-378751219C77}"/>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21" name="Picture 20" descr="carletonlogo.png">
            <a:extLst>
              <a:ext uri="{FF2B5EF4-FFF2-40B4-BE49-F238E27FC236}">
                <a16:creationId xmlns="" xmlns:a16="http://schemas.microsoft.com/office/drawing/2014/main" id="{B2C5505C-DA3C-B74A-BA47-47651CF0D4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Tree>
    <p:extLst>
      <p:ext uri="{BB962C8B-B14F-4D97-AF65-F5344CB8AC3E}">
        <p14:creationId xmlns:p14="http://schemas.microsoft.com/office/powerpoint/2010/main" val="2861598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AA1F4-1583-1042-9EB1-276693EBADB1}"/>
              </a:ext>
            </a:extLst>
          </p:cNvPr>
          <p:cNvSpPr>
            <a:spLocks noGrp="1"/>
          </p:cNvSpPr>
          <p:nvPr>
            <p:ph type="title"/>
          </p:nvPr>
        </p:nvSpPr>
        <p:spPr/>
        <p:txBody>
          <a:bodyPr/>
          <a:lstStyle/>
          <a:p>
            <a:r>
              <a:rPr lang="en-US" dirty="0"/>
              <a:t>O3 Exposure-yield response equations</a:t>
            </a:r>
          </a:p>
        </p:txBody>
      </p:sp>
      <p:graphicFrame>
        <p:nvGraphicFramePr>
          <p:cNvPr id="4" name="Object 3">
            <a:extLst>
              <a:ext uri="{FF2B5EF4-FFF2-40B4-BE49-F238E27FC236}">
                <a16:creationId xmlns="" xmlns:a16="http://schemas.microsoft.com/office/drawing/2014/main" id="{AFFAF28D-399B-8842-8DD0-6DDCE30D26E1}"/>
              </a:ext>
            </a:extLst>
          </p:cNvPr>
          <p:cNvGraphicFramePr>
            <a:graphicFrameLocks noChangeAspect="1"/>
          </p:cNvGraphicFramePr>
          <p:nvPr>
            <p:extLst>
              <p:ext uri="{D42A27DB-BD31-4B8C-83A1-F6EECF244321}">
                <p14:modId xmlns:p14="http://schemas.microsoft.com/office/powerpoint/2010/main" val="4189124387"/>
              </p:ext>
            </p:extLst>
          </p:nvPr>
        </p:nvGraphicFramePr>
        <p:xfrm>
          <a:off x="536746" y="2297628"/>
          <a:ext cx="5975350" cy="2682875"/>
        </p:xfrm>
        <a:graphic>
          <a:graphicData uri="http://schemas.openxmlformats.org/presentationml/2006/ole">
            <mc:AlternateContent xmlns:mc="http://schemas.openxmlformats.org/markup-compatibility/2006">
              <mc:Choice xmlns:v="urn:schemas-microsoft-com:vml" Requires="v">
                <p:oleObj spid="_x0000_s3196" name="Document" r:id="rId5" imgW="5765800" imgH="2730500" progId="Word.Document.12">
                  <p:embed/>
                </p:oleObj>
              </mc:Choice>
              <mc:Fallback>
                <p:oleObj name="Document" r:id="rId5" imgW="5765800" imgH="2730500" progId="Word.Document.12">
                  <p:embed/>
                  <p:pic>
                    <p:nvPicPr>
                      <p:cNvPr id="9" name="Object 8">
                        <a:extLst>
                          <a:ext uri="{FF2B5EF4-FFF2-40B4-BE49-F238E27FC236}">
                            <a16:creationId xmlns="" xmlns:a16="http://schemas.microsoft.com/office/drawing/2014/main" id="{43F1D48B-05E4-E14E-AE6D-A5C8F4BB11DF}"/>
                          </a:ext>
                        </a:extLst>
                      </p:cNvPr>
                      <p:cNvPicPr/>
                      <p:nvPr/>
                    </p:nvPicPr>
                    <p:blipFill>
                      <a:blip r:embed="rId6"/>
                      <a:stretch>
                        <a:fillRect/>
                      </a:stretch>
                    </p:blipFill>
                    <p:spPr>
                      <a:xfrm>
                        <a:off x="536746" y="2297628"/>
                        <a:ext cx="5975350" cy="2682875"/>
                      </a:xfrm>
                      <a:prstGeom prst="rect">
                        <a:avLst/>
                      </a:prstGeom>
                    </p:spPr>
                  </p:pic>
                </p:oleObj>
              </mc:Fallback>
            </mc:AlternateContent>
          </a:graphicData>
        </a:graphic>
      </p:graphicFrame>
      <p:sp>
        <p:nvSpPr>
          <p:cNvPr id="7" name="Rectangle 6">
            <a:extLst>
              <a:ext uri="{FF2B5EF4-FFF2-40B4-BE49-F238E27FC236}">
                <a16:creationId xmlns="" xmlns:a16="http://schemas.microsoft.com/office/drawing/2014/main" id="{26F793C4-84A5-624F-81A5-4E5E6B055C7E}"/>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8" name="Picture 7" descr="carletonlogo.png">
            <a:extLst>
              <a:ext uri="{FF2B5EF4-FFF2-40B4-BE49-F238E27FC236}">
                <a16:creationId xmlns="" xmlns:a16="http://schemas.microsoft.com/office/drawing/2014/main" id="{1E49E841-20D5-EB48-B241-AA80708A7A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1" y="1600200"/>
            <a:ext cx="5794386" cy="3900322"/>
          </a:xfrm>
          <a:prstGeom prst="rect">
            <a:avLst/>
          </a:prstGeom>
        </p:spPr>
      </p:pic>
    </p:spTree>
    <p:extLst>
      <p:ext uri="{BB962C8B-B14F-4D97-AF65-F5344CB8AC3E}">
        <p14:creationId xmlns:p14="http://schemas.microsoft.com/office/powerpoint/2010/main" val="3248773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 xmlns:a16="http://schemas.microsoft.com/office/drawing/2014/main" id="{D201B58D-2588-49F3-8D14-977F8751B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244232A0-47B2-482E-96A4-B330D32531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93D51EC-9D5F-C041-A5E6-44FAC33F15EF}"/>
              </a:ext>
            </a:extLst>
          </p:cNvPr>
          <p:cNvSpPr>
            <a:spLocks noGrp="1"/>
          </p:cNvSpPr>
          <p:nvPr>
            <p:ph type="title"/>
          </p:nvPr>
        </p:nvSpPr>
        <p:spPr>
          <a:xfrm>
            <a:off x="1121029" y="957221"/>
            <a:ext cx="5864018" cy="1049235"/>
          </a:xfrm>
        </p:spPr>
        <p:txBody>
          <a:bodyPr vert="horz" lIns="91440" tIns="45720" rIns="91440" bIns="45720" rtlCol="0" anchor="t">
            <a:normAutofit/>
          </a:bodyPr>
          <a:lstStyle/>
          <a:p>
            <a:r>
              <a:rPr lang="en-US"/>
              <a:t>Distribution of Wheat and Maize Production</a:t>
            </a:r>
          </a:p>
        </p:txBody>
      </p:sp>
      <p:pic>
        <p:nvPicPr>
          <p:cNvPr id="34" name="Picture 33">
            <a:extLst>
              <a:ext uri="{FF2B5EF4-FFF2-40B4-BE49-F238E27FC236}">
                <a16:creationId xmlns="" xmlns:a16="http://schemas.microsoft.com/office/drawing/2014/main" id="{F75FFF58-B9EC-4A30-8F41-BF96085CFC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
        <p:nvSpPr>
          <p:cNvPr id="18" name="Content Placeholder 2">
            <a:extLst>
              <a:ext uri="{FF2B5EF4-FFF2-40B4-BE49-F238E27FC236}">
                <a16:creationId xmlns="" xmlns:a16="http://schemas.microsoft.com/office/drawing/2014/main" id="{EE5F7644-ACA0-0C47-9599-2D5E8B52C876}"/>
              </a:ext>
            </a:extLst>
          </p:cNvPr>
          <p:cNvSpPr txBox="1">
            <a:spLocks/>
          </p:cNvSpPr>
          <p:nvPr/>
        </p:nvSpPr>
        <p:spPr>
          <a:xfrm>
            <a:off x="1121029" y="2167151"/>
            <a:ext cx="5864018" cy="32991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US" sz="1900" dirty="0"/>
              <a:t>Gridded wheat/maize production data were retrieved from </a:t>
            </a:r>
            <a:r>
              <a:rPr lang="en-US" sz="1900" dirty="0" err="1"/>
              <a:t>Monfreda</a:t>
            </a:r>
            <a:r>
              <a:rPr lang="en-US" sz="1900" dirty="0"/>
              <a:t> et al. (2008, </a:t>
            </a:r>
            <a:r>
              <a:rPr lang="en-US" sz="1900" dirty="0">
                <a:hlinkClick r:id="rId4"/>
              </a:rPr>
              <a:t>http://www.earthstat.org</a:t>
            </a:r>
            <a:r>
              <a:rPr lang="en-US" sz="1900" dirty="0"/>
              <a:t>). The dataset were for the year of 2000 with 10 km spatial resolution.</a:t>
            </a:r>
          </a:p>
          <a:p>
            <a:pPr>
              <a:lnSpc>
                <a:spcPct val="110000"/>
              </a:lnSpc>
            </a:pPr>
            <a:r>
              <a:rPr lang="en-US" sz="1900" dirty="0"/>
              <a:t>We used these gridded data for spatial distribution of FAO country-specific total productions of the year 2010. </a:t>
            </a:r>
          </a:p>
          <a:p>
            <a:pPr>
              <a:lnSpc>
                <a:spcPct val="110000"/>
              </a:lnSpc>
            </a:pPr>
            <a:r>
              <a:rPr lang="en-US" sz="1900" dirty="0"/>
              <a:t>We aggregated them to the Polar Stereographic domain(108 km).</a:t>
            </a:r>
          </a:p>
        </p:txBody>
      </p:sp>
      <p:pic>
        <p:nvPicPr>
          <p:cNvPr id="5" name="Picture 4" descr="A close up of a map&#10;&#10;Description automatically generated">
            <a:extLst>
              <a:ext uri="{FF2B5EF4-FFF2-40B4-BE49-F238E27FC236}">
                <a16:creationId xmlns="" xmlns:a16="http://schemas.microsoft.com/office/drawing/2014/main" id="{FE75C82D-AE3D-654B-9FA3-FB2B48B66D93}"/>
              </a:ext>
            </a:extLst>
          </p:cNvPr>
          <p:cNvPicPr>
            <a:picLocks noChangeAspect="1"/>
          </p:cNvPicPr>
          <p:nvPr/>
        </p:nvPicPr>
        <p:blipFill rotWithShape="1">
          <a:blip r:embed="rId5"/>
          <a:srcRect l="3864" t="8629" r="1353" b="6835"/>
          <a:stretch/>
        </p:blipFill>
        <p:spPr>
          <a:xfrm>
            <a:off x="7662457" y="49665"/>
            <a:ext cx="3831823" cy="3417565"/>
          </a:xfrm>
          <a:prstGeom prst="rect">
            <a:avLst/>
          </a:prstGeom>
        </p:spPr>
      </p:pic>
      <p:pic>
        <p:nvPicPr>
          <p:cNvPr id="36" name="Picture 35">
            <a:extLst>
              <a:ext uri="{FF2B5EF4-FFF2-40B4-BE49-F238E27FC236}">
                <a16:creationId xmlns="" xmlns:a16="http://schemas.microsoft.com/office/drawing/2014/main" id="{469DF0F2-2E13-4EBD-B1E6-F286C4C4B8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8" name="Straight Connector 37">
            <a:extLst>
              <a:ext uri="{FF2B5EF4-FFF2-40B4-BE49-F238E27FC236}">
                <a16:creationId xmlns="" xmlns:a16="http://schemas.microsoft.com/office/drawing/2014/main" id="{DD6B09B1-F6CD-4C72-B3E4-F31BB3E804A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6" name="Picture 25" descr="A close up of a map&#10;&#10;Description automatically generated">
            <a:extLst>
              <a:ext uri="{FF2B5EF4-FFF2-40B4-BE49-F238E27FC236}">
                <a16:creationId xmlns="" xmlns:a16="http://schemas.microsoft.com/office/drawing/2014/main" id="{788BC04B-D28B-CB41-9561-1EEB6D48CA88}"/>
              </a:ext>
            </a:extLst>
          </p:cNvPr>
          <p:cNvPicPr>
            <a:picLocks noChangeAspect="1"/>
          </p:cNvPicPr>
          <p:nvPr/>
        </p:nvPicPr>
        <p:blipFill rotWithShape="1">
          <a:blip r:embed="rId7"/>
          <a:srcRect l="3864" t="8629" r="1353" b="6835"/>
          <a:stretch/>
        </p:blipFill>
        <p:spPr>
          <a:xfrm>
            <a:off x="7662456" y="3440434"/>
            <a:ext cx="3831824" cy="3417566"/>
          </a:xfrm>
          <a:prstGeom prst="rect">
            <a:avLst/>
          </a:prstGeom>
        </p:spPr>
      </p:pic>
    </p:spTree>
    <p:extLst>
      <p:ext uri="{BB962C8B-B14F-4D97-AF65-F5344CB8AC3E}">
        <p14:creationId xmlns:p14="http://schemas.microsoft.com/office/powerpoint/2010/main" val="3646877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E56569-2088-B84D-87C4-5C1E1054FFD6}"/>
              </a:ext>
            </a:extLst>
          </p:cNvPr>
          <p:cNvSpPr>
            <a:spLocks noGrp="1"/>
          </p:cNvSpPr>
          <p:nvPr>
            <p:ph type="title"/>
          </p:nvPr>
        </p:nvSpPr>
        <p:spPr/>
        <p:txBody>
          <a:bodyPr>
            <a:normAutofit/>
          </a:bodyPr>
          <a:lstStyle/>
          <a:p>
            <a:r>
              <a:rPr lang="en-US" sz="2000" b="1" dirty="0"/>
              <a:t>ECONOMIC VALUATION OF CROP PRODUCTION LOSS </a:t>
            </a:r>
          </a:p>
        </p:txBody>
      </p:sp>
      <p:sp>
        <p:nvSpPr>
          <p:cNvPr id="5" name="Left Brace 4">
            <a:extLst>
              <a:ext uri="{FF2B5EF4-FFF2-40B4-BE49-F238E27FC236}">
                <a16:creationId xmlns="" xmlns:a16="http://schemas.microsoft.com/office/drawing/2014/main" id="{917054A1-C0E0-E44B-B87F-C243E68F2016}"/>
              </a:ext>
            </a:extLst>
          </p:cNvPr>
          <p:cNvSpPr/>
          <p:nvPr/>
        </p:nvSpPr>
        <p:spPr bwMode="auto">
          <a:xfrm rot="16200000">
            <a:off x="4132686" y="1737479"/>
            <a:ext cx="203200" cy="2207370"/>
          </a:xfrm>
          <a:prstGeom prst="leftBrace">
            <a:avLst>
              <a:gd name="adj1" fmla="val 109483"/>
              <a:gd name="adj2" fmla="val 50000"/>
            </a:avLst>
          </a:prstGeom>
          <a:noFill/>
          <a:ln w="38100" cap="flat" cmpd="sng" algn="ctr">
            <a:solidFill>
              <a:srgbClr val="7A7A7A"/>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p:txBody>
      </p:sp>
      <p:sp>
        <p:nvSpPr>
          <p:cNvPr id="6" name="Left Brace 5">
            <a:extLst>
              <a:ext uri="{FF2B5EF4-FFF2-40B4-BE49-F238E27FC236}">
                <a16:creationId xmlns="" xmlns:a16="http://schemas.microsoft.com/office/drawing/2014/main" id="{87479A13-3692-ED45-B27D-7031281BBACD}"/>
              </a:ext>
            </a:extLst>
          </p:cNvPr>
          <p:cNvSpPr/>
          <p:nvPr/>
        </p:nvSpPr>
        <p:spPr bwMode="auto">
          <a:xfrm rot="16200000">
            <a:off x="6757585" y="1714940"/>
            <a:ext cx="152400" cy="2225040"/>
          </a:xfrm>
          <a:prstGeom prst="leftBrace">
            <a:avLst>
              <a:gd name="adj1" fmla="val 109483"/>
              <a:gd name="adj2" fmla="val 50000"/>
            </a:avLst>
          </a:prstGeom>
          <a:noFill/>
          <a:ln w="38100" cap="flat" cmpd="sng" algn="ctr">
            <a:solidFill>
              <a:srgbClr val="7A7A7A"/>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p:txBody>
      </p:sp>
      <p:sp>
        <p:nvSpPr>
          <p:cNvPr id="7" name="Left Brace 6">
            <a:extLst>
              <a:ext uri="{FF2B5EF4-FFF2-40B4-BE49-F238E27FC236}">
                <a16:creationId xmlns="" xmlns:a16="http://schemas.microsoft.com/office/drawing/2014/main" id="{6A640890-A5E4-0146-86B4-A7975D2318D2}"/>
              </a:ext>
            </a:extLst>
          </p:cNvPr>
          <p:cNvSpPr/>
          <p:nvPr/>
        </p:nvSpPr>
        <p:spPr bwMode="auto">
          <a:xfrm rot="16200000">
            <a:off x="9019210" y="1910299"/>
            <a:ext cx="176607" cy="1888324"/>
          </a:xfrm>
          <a:prstGeom prst="leftBrace">
            <a:avLst>
              <a:gd name="adj1" fmla="val 109483"/>
              <a:gd name="adj2" fmla="val 50000"/>
            </a:avLst>
          </a:prstGeom>
          <a:noFill/>
          <a:ln w="38100" cap="flat" cmpd="sng" algn="ctr">
            <a:solidFill>
              <a:srgbClr val="737373"/>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p:txBody>
      </p:sp>
      <p:sp>
        <p:nvSpPr>
          <p:cNvPr id="8" name="TextBox 7">
            <a:extLst>
              <a:ext uri="{FF2B5EF4-FFF2-40B4-BE49-F238E27FC236}">
                <a16:creationId xmlns="" xmlns:a16="http://schemas.microsoft.com/office/drawing/2014/main" id="{B20E19F0-3084-B84B-84C7-5FD370C3B8B2}"/>
              </a:ext>
            </a:extLst>
          </p:cNvPr>
          <p:cNvSpPr txBox="1"/>
          <p:nvPr/>
        </p:nvSpPr>
        <p:spPr>
          <a:xfrm>
            <a:off x="3285651" y="3111974"/>
            <a:ext cx="1778000" cy="400110"/>
          </a:xfrm>
          <a:prstGeom prst="rect">
            <a:avLst/>
          </a:prstGeom>
          <a:noFill/>
        </p:spPr>
        <p:txBody>
          <a:bodyPr wrap="square" rtlCol="0">
            <a:spAutoFit/>
          </a:bodyPr>
          <a:lstStyle/>
          <a:p>
            <a:pPr algn="ctr"/>
            <a:r>
              <a:rPr lang="en-US" sz="2000" dirty="0">
                <a:solidFill>
                  <a:srgbClr val="262626"/>
                </a:solidFill>
              </a:rPr>
              <a:t>Economics*</a:t>
            </a:r>
          </a:p>
        </p:txBody>
      </p:sp>
      <p:sp>
        <p:nvSpPr>
          <p:cNvPr id="9" name="TextBox 8">
            <a:extLst>
              <a:ext uri="{FF2B5EF4-FFF2-40B4-BE49-F238E27FC236}">
                <a16:creationId xmlns="" xmlns:a16="http://schemas.microsoft.com/office/drawing/2014/main" id="{B2A5CC28-0689-2048-B34D-31EC6DD2B67E}"/>
              </a:ext>
            </a:extLst>
          </p:cNvPr>
          <p:cNvSpPr txBox="1"/>
          <p:nvPr/>
        </p:nvSpPr>
        <p:spPr>
          <a:xfrm>
            <a:off x="5904145" y="2990549"/>
            <a:ext cx="2042160" cy="707886"/>
          </a:xfrm>
          <a:prstGeom prst="rect">
            <a:avLst/>
          </a:prstGeom>
          <a:noFill/>
        </p:spPr>
        <p:txBody>
          <a:bodyPr wrap="square" rtlCol="0">
            <a:spAutoFit/>
          </a:bodyPr>
          <a:lstStyle/>
          <a:p>
            <a:pPr algn="ctr"/>
            <a:r>
              <a:rPr lang="en-US" sz="2000" dirty="0">
                <a:solidFill>
                  <a:srgbClr val="262626"/>
                </a:solidFill>
              </a:rPr>
              <a:t>Exposure-Yield Response</a:t>
            </a:r>
          </a:p>
        </p:txBody>
      </p:sp>
      <p:sp>
        <p:nvSpPr>
          <p:cNvPr id="10" name="TextBox 9">
            <a:extLst>
              <a:ext uri="{FF2B5EF4-FFF2-40B4-BE49-F238E27FC236}">
                <a16:creationId xmlns="" xmlns:a16="http://schemas.microsoft.com/office/drawing/2014/main" id="{054F0483-88A8-A947-BFE3-334691D8E7D5}"/>
              </a:ext>
            </a:extLst>
          </p:cNvPr>
          <p:cNvSpPr txBox="1"/>
          <p:nvPr/>
        </p:nvSpPr>
        <p:spPr>
          <a:xfrm>
            <a:off x="8273676" y="3030280"/>
            <a:ext cx="1778000" cy="707886"/>
          </a:xfrm>
          <a:prstGeom prst="rect">
            <a:avLst/>
          </a:prstGeom>
          <a:noFill/>
        </p:spPr>
        <p:txBody>
          <a:bodyPr wrap="square" rtlCol="0">
            <a:spAutoFit/>
          </a:bodyPr>
          <a:lstStyle/>
          <a:p>
            <a:pPr algn="ctr"/>
            <a:r>
              <a:rPr lang="en-US" sz="2000" dirty="0">
                <a:solidFill>
                  <a:srgbClr val="262626"/>
                </a:solidFill>
              </a:rPr>
              <a:t>Air quality modeling</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B4A53384-F560-1D4C-B4F7-9CA1982A736B}"/>
                  </a:ext>
                </a:extLst>
              </p:cNvPr>
              <p:cNvSpPr/>
              <p:nvPr/>
            </p:nvSpPr>
            <p:spPr>
              <a:xfrm>
                <a:off x="1454328" y="2002559"/>
                <a:ext cx="8597348" cy="6760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charset="0"/>
                            </a:rPr>
                          </m:ctrlPr>
                        </m:fPr>
                        <m:num>
                          <m:r>
                            <a:rPr lang="en-US">
                              <a:latin typeface="Cambria Math" panose="02040503050406030204" pitchFamily="18" charset="0"/>
                            </a:rPr>
                            <m:t>∆</m:t>
                          </m:r>
                          <m:r>
                            <a:rPr lang="en-US" i="0">
                              <a:latin typeface="Cambria Math" panose="02040503050406030204" pitchFamily="18" charset="0"/>
                            </a:rPr>
                            <m:t>$</m:t>
                          </m:r>
                        </m:num>
                        <m:den>
                          <m:r>
                            <a:rPr lang="en-US" i="0">
                              <a:latin typeface="Cambria Math" panose="02040503050406030204" pitchFamily="18" charset="0"/>
                            </a:rPr>
                            <m:t>∆</m:t>
                          </m:r>
                          <m:r>
                            <a:rPr lang="en-US" i="1">
                              <a:latin typeface="Cambria Math" panose="02040503050406030204" pitchFamily="18" charset="0"/>
                            </a:rPr>
                            <m:t>𝐸𝑚𝑖𝑠𝑠𝑖𝑜𝑛𝑠</m:t>
                          </m:r>
                        </m:den>
                      </m:f>
                      <m:r>
                        <a:rPr lang="en-US" i="0">
                          <a:latin typeface="Cambria Math" panose="02040503050406030204" pitchFamily="18" charset="0"/>
                        </a:rPr>
                        <m:t>=</m:t>
                      </m:r>
                      <m:f>
                        <m:fPr>
                          <m:ctrlPr>
                            <a:rPr lang="en-US" i="1">
                              <a:latin typeface="Cambria Math" charset="0"/>
                            </a:rPr>
                          </m:ctrlPr>
                        </m:fPr>
                        <m:num>
                          <m:r>
                            <a:rPr lang="en-US" i="0">
                              <a:latin typeface="Cambria Math" panose="02040503050406030204" pitchFamily="18" charset="0"/>
                            </a:rPr>
                            <m:t>∆$</m:t>
                          </m:r>
                        </m:num>
                        <m:den>
                          <m:r>
                            <a:rPr lang="en-US" i="0">
                              <a:latin typeface="Cambria Math" panose="02040503050406030204" pitchFamily="18" charset="0"/>
                            </a:rPr>
                            <m:t>∆</m:t>
                          </m:r>
                          <m:r>
                            <a:rPr lang="en-US" i="1">
                              <a:latin typeface="Cambria Math" panose="02040503050406030204" pitchFamily="18" charset="0"/>
                            </a:rPr>
                            <m:t>𝐶𝑟𝑜𝑝𝑃𝑟𝑜𝑑𝑢𝑐𝑡𝑖𝑜𝑛𝐿𝑜𝑠𝑠</m:t>
                          </m:r>
                        </m:den>
                      </m:f>
                      <m:r>
                        <a:rPr lang="en-US" i="0">
                          <a:latin typeface="Cambria Math" panose="02040503050406030204" pitchFamily="18" charset="0"/>
                        </a:rPr>
                        <m:t>×</m:t>
                      </m:r>
                      <m:f>
                        <m:fPr>
                          <m:ctrlPr>
                            <a:rPr lang="en-US" i="1">
                              <a:latin typeface="Cambria Math" charset="0"/>
                            </a:rPr>
                          </m:ctrlPr>
                        </m:fPr>
                        <m:num>
                          <m:r>
                            <a:rPr lang="en-US" i="0">
                              <a:latin typeface="Cambria Math" panose="02040503050406030204" pitchFamily="18" charset="0"/>
                            </a:rPr>
                            <m:t>∆</m:t>
                          </m:r>
                          <m:r>
                            <a:rPr lang="en-US" i="1">
                              <a:latin typeface="Cambria Math" panose="02040503050406030204" pitchFamily="18" charset="0"/>
                            </a:rPr>
                            <m:t>𝐶𝑟𝑜𝑝𝑃𝑟𝑜𝑑𝑢𝑐𝑡𝑖𝑜𝑛</m:t>
                          </m:r>
                          <m:r>
                            <a:rPr lang="en-US" i="0">
                              <a:latin typeface="Cambria Math" panose="02040503050406030204" pitchFamily="18" charset="0"/>
                            </a:rPr>
                            <m:t> </m:t>
                          </m:r>
                          <m:r>
                            <a:rPr lang="en-US" i="1">
                              <a:latin typeface="Cambria Math" panose="02040503050406030204" pitchFamily="18" charset="0"/>
                            </a:rPr>
                            <m:t>𝐿𝑜𝑠𝑠</m:t>
                          </m:r>
                        </m:num>
                        <m:den>
                          <m:r>
                            <a:rPr lang="en-US" i="0">
                              <a:latin typeface="Cambria Math" panose="02040503050406030204" pitchFamily="18" charset="0"/>
                            </a:rPr>
                            <m:t>∆</m:t>
                          </m:r>
                          <m:r>
                            <a:rPr lang="en-US" i="1">
                              <a:latin typeface="Cambria Math" panose="02040503050406030204" pitchFamily="18" charset="0"/>
                            </a:rPr>
                            <m:t>𝐶𝑜𝑛𝑐𝑒𝑛𝑡𝑟𝑎𝑡𝑖𝑜𝑛</m:t>
                          </m:r>
                        </m:den>
                      </m:f>
                      <m:r>
                        <a:rPr lang="en-US" i="0">
                          <a:latin typeface="Cambria Math" panose="02040503050406030204" pitchFamily="18" charset="0"/>
                        </a:rPr>
                        <m:t>×</m:t>
                      </m:r>
                      <m:f>
                        <m:fPr>
                          <m:ctrlPr>
                            <a:rPr lang="en-US" i="1">
                              <a:latin typeface="Cambria Math" charset="0"/>
                            </a:rPr>
                          </m:ctrlPr>
                        </m:fPr>
                        <m:num>
                          <m:r>
                            <a:rPr lang="en-US" i="0">
                              <a:latin typeface="Cambria Math" panose="02040503050406030204" pitchFamily="18" charset="0"/>
                            </a:rPr>
                            <m:t>∆</m:t>
                          </m:r>
                          <m:r>
                            <a:rPr lang="en-US" i="1">
                              <a:latin typeface="Cambria Math" panose="02040503050406030204" pitchFamily="18" charset="0"/>
                            </a:rPr>
                            <m:t>𝐶𝑜𝑛𝑐𝑒𝑛𝑡𝑟𝑎𝑡𝑖𝑜𝑛𝑠</m:t>
                          </m:r>
                        </m:num>
                        <m:den>
                          <m:r>
                            <a:rPr lang="en-US" i="0">
                              <a:latin typeface="Cambria Math" panose="02040503050406030204" pitchFamily="18" charset="0"/>
                            </a:rPr>
                            <m:t>∆</m:t>
                          </m:r>
                          <m:r>
                            <a:rPr lang="en-US" i="1">
                              <a:latin typeface="Cambria Math" panose="02040503050406030204" pitchFamily="18" charset="0"/>
                            </a:rPr>
                            <m:t>𝐸𝑚𝑖𝑠𝑠𝑖𝑜𝑛𝑠</m:t>
                          </m:r>
                        </m:den>
                      </m:f>
                    </m:oMath>
                  </m:oMathPara>
                </a14:m>
                <a:endParaRPr lang="en-US" dirty="0"/>
              </a:p>
            </p:txBody>
          </p:sp>
        </mc:Choice>
        <mc:Fallback xmlns="">
          <p:sp>
            <p:nvSpPr>
              <p:cNvPr id="11" name="Rectangle 10">
                <a:extLst>
                  <a:ext uri="{FF2B5EF4-FFF2-40B4-BE49-F238E27FC236}">
                    <a16:creationId xmlns:a16="http://schemas.microsoft.com/office/drawing/2014/main" id="{B4A53384-F560-1D4C-B4F7-9CA1982A736B}"/>
                  </a:ext>
                </a:extLst>
              </p:cNvPr>
              <p:cNvSpPr>
                <a:spLocks noRot="1" noChangeAspect="1" noMove="1" noResize="1" noEditPoints="1" noAdjustHandles="1" noChangeArrowheads="1" noChangeShapeType="1" noTextEdit="1"/>
              </p:cNvSpPr>
              <p:nvPr/>
            </p:nvSpPr>
            <p:spPr>
              <a:xfrm>
                <a:off x="1454328" y="2002559"/>
                <a:ext cx="8597348" cy="676083"/>
              </a:xfrm>
              <a:prstGeom prst="rect">
                <a:avLst/>
              </a:prstGeom>
              <a:blipFill>
                <a:blip r:embed="rId3"/>
                <a:stretch>
                  <a:fillRect b="-9259"/>
                </a:stretch>
              </a:blipFill>
            </p:spPr>
            <p:txBody>
              <a:bodyPr/>
              <a:lstStyle/>
              <a:p>
                <a:r>
                  <a:rPr lang="en-US">
                    <a:noFill/>
                  </a:rPr>
                  <a:t> </a:t>
                </a:r>
              </a:p>
            </p:txBody>
          </p:sp>
        </mc:Fallback>
      </mc:AlternateContent>
      <p:sp>
        <p:nvSpPr>
          <p:cNvPr id="14" name="TextBox 13">
            <a:extLst>
              <a:ext uri="{FF2B5EF4-FFF2-40B4-BE49-F238E27FC236}">
                <a16:creationId xmlns="" xmlns:a16="http://schemas.microsoft.com/office/drawing/2014/main" id="{98F6BF4C-9B73-9E49-8BBA-EAC27969052E}"/>
              </a:ext>
            </a:extLst>
          </p:cNvPr>
          <p:cNvSpPr txBox="1"/>
          <p:nvPr/>
        </p:nvSpPr>
        <p:spPr>
          <a:xfrm>
            <a:off x="1755789" y="4486110"/>
            <a:ext cx="9167315" cy="1169551"/>
          </a:xfrm>
          <a:prstGeom prst="rect">
            <a:avLst/>
          </a:prstGeom>
          <a:noFill/>
        </p:spPr>
        <p:txBody>
          <a:bodyPr wrap="square" rtlCol="0">
            <a:spAutoFit/>
          </a:bodyPr>
          <a:lstStyle/>
          <a:p>
            <a:r>
              <a:rPr lang="en-US" sz="1400" dirty="0"/>
              <a:t>*Economics term in the equation is retrieved from FAO Database (Annual Producer Price**, $/ton for the year of 2010). – Average producer Price for wheat: 204 $/ton and for maize: 280 $/ton</a:t>
            </a:r>
          </a:p>
          <a:p>
            <a:endParaRPr lang="en-US" sz="1400" dirty="0"/>
          </a:p>
          <a:p>
            <a:r>
              <a:rPr lang="en-US" sz="1400" dirty="0"/>
              <a:t>**Producer Price is defined as prices paid at the farm-gate. </a:t>
            </a:r>
          </a:p>
          <a:p>
            <a:endParaRPr lang="en-US" sz="1400" dirty="0"/>
          </a:p>
        </p:txBody>
      </p:sp>
      <p:sp>
        <p:nvSpPr>
          <p:cNvPr id="15" name="Rectangle 14">
            <a:extLst>
              <a:ext uri="{FF2B5EF4-FFF2-40B4-BE49-F238E27FC236}">
                <a16:creationId xmlns="" xmlns:a16="http://schemas.microsoft.com/office/drawing/2014/main" id="{3B25C3F6-F147-F44B-B6A7-7B4636C4191E}"/>
              </a:ext>
            </a:extLst>
          </p:cNvPr>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16" name="Picture 15" descr="carletonlogo.png">
            <a:extLst>
              <a:ext uri="{FF2B5EF4-FFF2-40B4-BE49-F238E27FC236}">
                <a16:creationId xmlns="" xmlns:a16="http://schemas.microsoft.com/office/drawing/2014/main" id="{BAD5CA91-0453-1D40-80FC-D3B8B41FE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Tree>
    <p:extLst>
      <p:ext uri="{BB962C8B-B14F-4D97-AF65-F5344CB8AC3E}">
        <p14:creationId xmlns:p14="http://schemas.microsoft.com/office/powerpoint/2010/main" val="4257159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96" y="904463"/>
            <a:ext cx="11003929" cy="866212"/>
          </a:xfrm>
        </p:spPr>
        <p:txBody>
          <a:bodyPr>
            <a:normAutofit/>
          </a:bodyPr>
          <a:lstStyle/>
          <a:p>
            <a:r>
              <a:rPr lang="en-US" dirty="0" err="1"/>
              <a:t>Adjoint</a:t>
            </a:r>
            <a:r>
              <a:rPr lang="en-US" dirty="0"/>
              <a:t> sensitivity analysis: where influences come from</a:t>
            </a:r>
          </a:p>
        </p:txBody>
      </p:sp>
      <p:sp>
        <p:nvSpPr>
          <p:cNvPr id="4" name="Oval 3"/>
          <p:cNvSpPr/>
          <p:nvPr/>
        </p:nvSpPr>
        <p:spPr>
          <a:xfrm>
            <a:off x="3235950" y="2381023"/>
            <a:ext cx="1368152" cy="2554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9"/>
          <p:cNvSpPr txBox="1">
            <a:spLocks/>
          </p:cNvSpPr>
          <p:nvPr/>
        </p:nvSpPr>
        <p:spPr>
          <a:xfrm>
            <a:off x="-178052" y="735666"/>
            <a:ext cx="8914184" cy="115409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CA" sz="4500" dirty="0"/>
          </a:p>
        </p:txBody>
      </p:sp>
      <p:sp>
        <p:nvSpPr>
          <p:cNvPr id="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latin typeface="Tw Cen MT" pitchFamily="34" charset="0"/>
            </a:endParaRPr>
          </a:p>
        </p:txBody>
      </p:sp>
      <p:sp>
        <p:nvSpPr>
          <p:cNvPr id="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latin typeface="Tw Cen MT" pitchFamily="34" charset="0"/>
            </a:endParaRPr>
          </a:p>
        </p:txBody>
      </p:sp>
      <p:sp>
        <p:nvSpPr>
          <p:cNvPr id="9" name="TextBox 8"/>
          <p:cNvSpPr txBox="1"/>
          <p:nvPr/>
        </p:nvSpPr>
        <p:spPr>
          <a:xfrm>
            <a:off x="2429957" y="5073544"/>
            <a:ext cx="2980137" cy="430887"/>
          </a:xfrm>
          <a:prstGeom prst="rect">
            <a:avLst/>
          </a:prstGeom>
          <a:noFill/>
        </p:spPr>
        <p:txBody>
          <a:bodyPr wrap="square" rtlCol="0">
            <a:spAutoFit/>
          </a:bodyPr>
          <a:lstStyle/>
          <a:p>
            <a:pPr algn="ctr"/>
            <a:r>
              <a:rPr lang="en-CA" sz="2200" dirty="0">
                <a:solidFill>
                  <a:srgbClr val="404040"/>
                </a:solidFill>
              </a:rPr>
              <a:t>Inputs/emissions</a:t>
            </a:r>
          </a:p>
        </p:txBody>
      </p:sp>
      <p:sp>
        <p:nvSpPr>
          <p:cNvPr id="10" name="TextBox 9"/>
          <p:cNvSpPr txBox="1"/>
          <p:nvPr/>
        </p:nvSpPr>
        <p:spPr>
          <a:xfrm>
            <a:off x="7502345" y="5085645"/>
            <a:ext cx="1944215" cy="1107996"/>
          </a:xfrm>
          <a:prstGeom prst="rect">
            <a:avLst/>
          </a:prstGeom>
          <a:noFill/>
        </p:spPr>
        <p:txBody>
          <a:bodyPr wrap="square" rtlCol="0">
            <a:spAutoFit/>
          </a:bodyPr>
          <a:lstStyle/>
          <a:p>
            <a:pPr algn="ctr"/>
            <a:r>
              <a:rPr lang="en-CA" sz="2200" dirty="0">
                <a:solidFill>
                  <a:srgbClr val="404040"/>
                </a:solidFill>
              </a:rPr>
              <a:t>Crop Production Loss</a:t>
            </a:r>
          </a:p>
        </p:txBody>
      </p:sp>
      <p:sp>
        <p:nvSpPr>
          <p:cNvPr id="11" name="Oval 10"/>
          <p:cNvSpPr/>
          <p:nvPr/>
        </p:nvSpPr>
        <p:spPr>
          <a:xfrm>
            <a:off x="7804907" y="2431593"/>
            <a:ext cx="1339093" cy="2554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p:cNvGrpSpPr/>
          <p:nvPr/>
        </p:nvGrpSpPr>
        <p:grpSpPr>
          <a:xfrm rot="10800000">
            <a:off x="4371687" y="3132732"/>
            <a:ext cx="3995181" cy="1224136"/>
            <a:chOff x="2267744" y="3717032"/>
            <a:chExt cx="3995181" cy="1224136"/>
          </a:xfrm>
        </p:grpSpPr>
        <p:cxnSp>
          <p:nvCxnSpPr>
            <p:cNvPr id="13" name="Straight Arrow Connector 12"/>
            <p:cNvCxnSpPr/>
            <p:nvPr/>
          </p:nvCxnSpPr>
          <p:spPr>
            <a:xfrm>
              <a:off x="2272110" y="4311827"/>
              <a:ext cx="399081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2267744" y="4311827"/>
              <a:ext cx="3990815" cy="3146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272110" y="4311827"/>
              <a:ext cx="3986449" cy="6293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272110" y="4015253"/>
              <a:ext cx="3986449" cy="2840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287776" y="3717032"/>
              <a:ext cx="3975149" cy="5822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aphicFrame>
        <p:nvGraphicFramePr>
          <p:cNvPr id="18" name="Object 17"/>
          <p:cNvGraphicFramePr>
            <a:graphicFrameLocks noChangeAspect="1"/>
          </p:cNvGraphicFramePr>
          <p:nvPr/>
        </p:nvGraphicFramePr>
        <p:xfrm>
          <a:off x="5765427" y="3265388"/>
          <a:ext cx="800100" cy="852487"/>
        </p:xfrm>
        <a:graphic>
          <a:graphicData uri="http://schemas.openxmlformats.org/presentationml/2006/ole">
            <mc:AlternateContent xmlns:mc="http://schemas.openxmlformats.org/markup-compatibility/2006">
              <mc:Choice xmlns:v="urn:schemas-microsoft-com:vml" Requires="v">
                <p:oleObj spid="_x0000_s5235" name="Equation" r:id="rId4" imgW="419100" imgH="444500" progId="Equation.3">
                  <p:embed/>
                </p:oleObj>
              </mc:Choice>
              <mc:Fallback>
                <p:oleObj name="Equation" r:id="rId4" imgW="419100" imgH="444500" progId="Equation.3">
                  <p:embed/>
                  <p:pic>
                    <p:nvPicPr>
                      <p:cNvPr id="18" name="Object 17"/>
                      <p:cNvPicPr/>
                      <p:nvPr/>
                    </p:nvPicPr>
                    <p:blipFill>
                      <a:blip r:embed="rId5"/>
                      <a:stretch>
                        <a:fillRect/>
                      </a:stretch>
                    </p:blipFill>
                    <p:spPr>
                      <a:xfrm>
                        <a:off x="5765427" y="3265388"/>
                        <a:ext cx="800100" cy="852487"/>
                      </a:xfrm>
                      <a:prstGeom prst="rect">
                        <a:avLst/>
                      </a:prstGeom>
                      <a:solidFill>
                        <a:schemeClr val="bg2"/>
                      </a:solidFill>
                    </p:spPr>
                  </p:pic>
                </p:oleObj>
              </mc:Fallback>
            </mc:AlternateContent>
          </a:graphicData>
        </a:graphic>
      </p:graphicFrame>
      <p:sp>
        <p:nvSpPr>
          <p:cNvPr id="21" name="Rectangle 20"/>
          <p:cNvSpPr/>
          <p:nvPr/>
        </p:nvSpPr>
        <p:spPr>
          <a:xfrm>
            <a:off x="9606291" y="6334780"/>
            <a:ext cx="2585709" cy="523220"/>
          </a:xfrm>
          <a:prstGeom prst="rect">
            <a:avLst/>
          </a:prstGeom>
        </p:spPr>
        <p:txBody>
          <a:bodyPr wrap="none">
            <a:spAutoFit/>
          </a:bodyPr>
          <a:lstStyle/>
          <a:p>
            <a:pPr algn="r"/>
            <a:r>
              <a:rPr lang="en-US" sz="1400" dirty="0">
                <a:solidFill>
                  <a:schemeClr val="bg1"/>
                </a:solidFill>
                <a:latin typeface="Raleway" charset="0"/>
              </a:rPr>
              <a:t>18th Annual CMAS Conference</a:t>
            </a:r>
          </a:p>
          <a:p>
            <a:pPr algn="r"/>
            <a:r>
              <a:rPr lang="en-US" sz="1400" dirty="0">
                <a:solidFill>
                  <a:schemeClr val="bg1"/>
                </a:solidFill>
                <a:latin typeface="Raleway" charset="0"/>
              </a:rPr>
              <a:t>October 2019 </a:t>
            </a:r>
            <a:endParaRPr lang="en-US" sz="1400" dirty="0">
              <a:solidFill>
                <a:schemeClr val="bg1"/>
              </a:solidFill>
            </a:endParaRPr>
          </a:p>
        </p:txBody>
      </p:sp>
      <p:pic>
        <p:nvPicPr>
          <p:cNvPr id="23" name="Picture 22" descr="carletonlogo.png">
            <a:extLst>
              <a:ext uri="{FF2B5EF4-FFF2-40B4-BE49-F238E27FC236}">
                <a16:creationId xmlns="" xmlns:a16="http://schemas.microsoft.com/office/drawing/2014/main" id="{49910A66-2A95-D44D-9801-391031A607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006" y="6334780"/>
            <a:ext cx="1371416" cy="393792"/>
          </a:xfrm>
          <a:prstGeom prst="rect">
            <a:avLst/>
          </a:prstGeom>
        </p:spPr>
      </p:pic>
    </p:spTree>
    <p:extLst>
      <p:ext uri="{BB962C8B-B14F-4D97-AF65-F5344CB8AC3E}">
        <p14:creationId xmlns:p14="http://schemas.microsoft.com/office/powerpoint/2010/main" val="3696990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2287</Words>
  <Application>Microsoft Macintosh PowerPoint</Application>
  <PresentationFormat>Widescreen</PresentationFormat>
  <Paragraphs>406</Paragraphs>
  <Slides>34</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5" baseType="lpstr">
      <vt:lpstr>Calibri</vt:lpstr>
      <vt:lpstr>Cambria Math</vt:lpstr>
      <vt:lpstr>Century Gothic</vt:lpstr>
      <vt:lpstr>Mangal</vt:lpstr>
      <vt:lpstr>Raleway</vt:lpstr>
      <vt:lpstr>Tw Cen MT</vt:lpstr>
      <vt:lpstr>Wingdings</vt:lpstr>
      <vt:lpstr>Arial</vt:lpstr>
      <vt:lpstr>Gallery</vt:lpstr>
      <vt:lpstr>Document</vt:lpstr>
      <vt:lpstr>Equation</vt:lpstr>
      <vt:lpstr>Quantifying Economic Damages from Crop Productivity Loss Due to Ozone Precursor Emissions via Hemispheric Adjoint Analysis</vt:lpstr>
      <vt:lpstr>Introduction </vt:lpstr>
      <vt:lpstr>Motivation</vt:lpstr>
      <vt:lpstr>Methodology</vt:lpstr>
      <vt:lpstr>Ozone Exposure Indices</vt:lpstr>
      <vt:lpstr>O3 Exposure-yield response equations</vt:lpstr>
      <vt:lpstr>Distribution of Wheat and Maize Production</vt:lpstr>
      <vt:lpstr>ECONOMIC VALUATION OF CROP PRODUCTION LOSS </vt:lpstr>
      <vt:lpstr>Adjoint sensitivity analysis: where influences come from</vt:lpstr>
      <vt:lpstr>RESULTS FOR Northern Hemisphere</vt:lpstr>
      <vt:lpstr>RESULTS for Wheat</vt:lpstr>
      <vt:lpstr>RESULTS : Maize</vt:lpstr>
      <vt:lpstr>PowerPoint Presentation</vt:lpstr>
      <vt:lpstr>Regional Total Crop Economic Loss (NOX, TRANSPORTATION)</vt:lpstr>
      <vt:lpstr>Regional Total Crop Economic Loss (NOX, ENERGY)</vt:lpstr>
      <vt:lpstr>RESULTS FOR North America</vt:lpstr>
      <vt:lpstr>RESULTS FOR W126 CR function</vt:lpstr>
      <vt:lpstr>Total Crop Economic Loss in North America (NOX, Source-Specific)</vt:lpstr>
      <vt:lpstr>RESULTS FOR Europe</vt:lpstr>
      <vt:lpstr>PowerPoint Presentation</vt:lpstr>
      <vt:lpstr>Total Crop Economic Loss in Europe (NOX, Source-Specific)</vt:lpstr>
      <vt:lpstr>PowerPoint Presentation</vt:lpstr>
      <vt:lpstr>O3 Exposure-yield response equations</vt:lpstr>
      <vt:lpstr>CONCLUSION</vt:lpstr>
      <vt:lpstr>Acknowledgements</vt:lpstr>
      <vt:lpstr>Thank you!</vt:lpstr>
      <vt:lpstr>REFERENCES</vt:lpstr>
      <vt:lpstr>EXTRA SLIDES</vt:lpstr>
      <vt:lpstr>AOT40 vs W126</vt:lpstr>
      <vt:lpstr>Ozone metrics</vt:lpstr>
      <vt:lpstr>RYL for Maize (AOT40 vs W126)</vt:lpstr>
      <vt:lpstr>O3 Exposure-yield response equations</vt:lpstr>
      <vt:lpstr>Time series plots (3 locations)</vt:lpstr>
      <vt:lpstr>Scatter Plot of Forcings AOT40 vs W126 (maize)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Quantifying Economic Damages from Crop Productivity Loss Due to Ozone Precursor Emissions via Hemispheric Adjoint Analysis</dc:title>
  <dc:creator>Burak Oztaner</dc:creator>
  <cp:lastModifiedBy>Burak Oztaner</cp:lastModifiedBy>
  <cp:revision>47</cp:revision>
  <dcterms:created xsi:type="dcterms:W3CDTF">2019-10-16T20:52:01Z</dcterms:created>
  <dcterms:modified xsi:type="dcterms:W3CDTF">2019-10-22T03:10:50Z</dcterms:modified>
</cp:coreProperties>
</file>