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321" r:id="rId2"/>
    <p:sldId id="357" r:id="rId3"/>
    <p:sldId id="259" r:id="rId4"/>
    <p:sldId id="408" r:id="rId5"/>
    <p:sldId id="257" r:id="rId6"/>
    <p:sldId id="407" r:id="rId7"/>
    <p:sldId id="374" r:id="rId8"/>
    <p:sldId id="375" r:id="rId9"/>
    <p:sldId id="373" r:id="rId10"/>
    <p:sldId id="270" r:id="rId11"/>
    <p:sldId id="406" r:id="rId12"/>
    <p:sldId id="403" r:id="rId13"/>
    <p:sldId id="355" r:id="rId14"/>
    <p:sldId id="358" r:id="rId15"/>
    <p:sldId id="385" r:id="rId16"/>
    <p:sldId id="397" r:id="rId17"/>
    <p:sldId id="384" r:id="rId18"/>
    <p:sldId id="386" r:id="rId19"/>
    <p:sldId id="399" r:id="rId20"/>
    <p:sldId id="398" r:id="rId21"/>
    <p:sldId id="402" r:id="rId22"/>
    <p:sldId id="404" r:id="rId23"/>
    <p:sldId id="395" r:id="rId24"/>
    <p:sldId id="396" r:id="rId25"/>
    <p:sldId id="376" r:id="rId26"/>
    <p:sldId id="372" r:id="rId27"/>
    <p:sldId id="394" r:id="rId28"/>
    <p:sldId id="379" r:id="rId29"/>
    <p:sldId id="380" r:id="rId30"/>
    <p:sldId id="360" r:id="rId31"/>
    <p:sldId id="4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C19311"/>
    <a:srgbClr val="8237BA"/>
    <a:srgbClr val="C40105"/>
    <a:srgbClr val="D00204"/>
    <a:srgbClr val="CA0001"/>
    <a:srgbClr val="5D470C"/>
    <a:srgbClr val="0077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6"/>
    <p:restoredTop sz="95710"/>
  </p:normalViewPr>
  <p:slideViewPr>
    <p:cSldViewPr snapToGrid="0" snapToObjects="1">
      <p:cViewPr>
        <p:scale>
          <a:sx n="103" d="100"/>
          <a:sy n="103" d="100"/>
        </p:scale>
        <p:origin x="116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l3293/Google%20Drive/Research/OG_proj/OG_fig_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l3293/Google%20Drive/Research/OG_proj/OG_fig_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l3293/Google%20Drive/Research/OG_proj/OG_fig_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l3293/Google%20Drive/Research/OG_proj/OG_fig_data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Emissions!$K$25</c:f>
              <c:strCache>
                <c:ptCount val="1"/>
                <c:pt idx="0">
                  <c:v> Mole percentages (%)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16D-0643-8C1B-0245826FA1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16D-0643-8C1B-0245826FA1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16D-0643-8C1B-0245826FA1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Emissions!$J$26:$J$28</c:f>
              <c:strCache>
                <c:ptCount val="3"/>
                <c:pt idx="0">
                  <c:v>Alkanes</c:v>
                </c:pt>
                <c:pt idx="1">
                  <c:v>Ethane</c:v>
                </c:pt>
                <c:pt idx="2">
                  <c:v>Others</c:v>
                </c:pt>
              </c:strCache>
            </c:strRef>
          </c:cat>
          <c:val>
            <c:numRef>
              <c:f>Emissions!$K$26:$K$28</c:f>
              <c:numCache>
                <c:formatCode>General</c:formatCode>
                <c:ptCount val="3"/>
                <c:pt idx="0">
                  <c:v>80.918000000000006</c:v>
                </c:pt>
                <c:pt idx="1">
                  <c:v>18.795000000000002</c:v>
                </c:pt>
                <c:pt idx="2">
                  <c:v>0.28699999999999193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16D-0643-8C1B-0245826FA1D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4674308074190262"/>
          <c:y val="0.89864827805819891"/>
          <c:w val="0.67588779222455952"/>
          <c:h val="9.8412642577169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12992125984256"/>
          <c:y val="0.1892206182560513"/>
          <c:w val="0.38774015748031498"/>
          <c:h val="0.64623359580052497"/>
        </c:manualLayout>
      </c:layout>
      <c:doughnutChart>
        <c:varyColors val="1"/>
        <c:ser>
          <c:idx val="0"/>
          <c:order val="0"/>
          <c:tx>
            <c:strRef>
              <c:f>Emissions!$K$25</c:f>
              <c:strCache>
                <c:ptCount val="1"/>
                <c:pt idx="0">
                  <c:v> Mole percentages (%)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16D-0643-8C1B-0245826FA1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16D-0643-8C1B-0245826FA1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16D-0643-8C1B-0245826FA1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Emissions!$J$26:$J$28</c:f>
              <c:strCache>
                <c:ptCount val="3"/>
                <c:pt idx="0">
                  <c:v>Alkanes</c:v>
                </c:pt>
                <c:pt idx="1">
                  <c:v>Ethane</c:v>
                </c:pt>
                <c:pt idx="2">
                  <c:v>Others</c:v>
                </c:pt>
              </c:strCache>
            </c:strRef>
          </c:cat>
          <c:val>
            <c:numRef>
              <c:f>Emissions!$K$26:$K$28</c:f>
              <c:numCache>
                <c:formatCode>General</c:formatCode>
                <c:ptCount val="3"/>
                <c:pt idx="0">
                  <c:v>80.918000000000006</c:v>
                </c:pt>
                <c:pt idx="1">
                  <c:v>18.795000000000002</c:v>
                </c:pt>
                <c:pt idx="2">
                  <c:v>0.28699999999999193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16D-0643-8C1B-0245826FA1D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671710868254481"/>
          <c:y val="0.77296557074102468"/>
          <c:w val="0.73370494313210843"/>
          <c:h val="0.22625109361329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12992125984256"/>
          <c:y val="0.1892206182560513"/>
          <c:w val="0.38774015748031498"/>
          <c:h val="0.64623359580052497"/>
        </c:manualLayout>
      </c:layout>
      <c:doughnutChart>
        <c:varyColors val="1"/>
        <c:ser>
          <c:idx val="0"/>
          <c:order val="0"/>
          <c:tx>
            <c:strRef>
              <c:f>Emissions!$K$25</c:f>
              <c:strCache>
                <c:ptCount val="1"/>
                <c:pt idx="0">
                  <c:v> Mole percentages (%)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16D-0643-8C1B-0245826FA1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16D-0643-8C1B-0245826FA1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16D-0643-8C1B-0245826FA1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Emissions!$J$26:$J$28</c:f>
              <c:strCache>
                <c:ptCount val="3"/>
                <c:pt idx="0">
                  <c:v>Alkanes</c:v>
                </c:pt>
                <c:pt idx="1">
                  <c:v>Ethane</c:v>
                </c:pt>
                <c:pt idx="2">
                  <c:v>Others</c:v>
                </c:pt>
              </c:strCache>
            </c:strRef>
          </c:cat>
          <c:val>
            <c:numRef>
              <c:f>Emissions!$K$26:$K$28</c:f>
              <c:numCache>
                <c:formatCode>General</c:formatCode>
                <c:ptCount val="3"/>
                <c:pt idx="0">
                  <c:v>80.918000000000006</c:v>
                </c:pt>
                <c:pt idx="1">
                  <c:v>18.795000000000002</c:v>
                </c:pt>
                <c:pt idx="2">
                  <c:v>0.28699999999999193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16D-0643-8C1B-0245826FA1D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671710868254481"/>
          <c:y val="0.77296557074102468"/>
          <c:w val="0.73370494313210843"/>
          <c:h val="0.22625109361329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739249938738862"/>
          <c:y val="0.10407047630375366"/>
          <c:w val="0.38899910775042063"/>
          <c:h val="0.46727227940932309"/>
        </c:manualLayout>
      </c:layout>
      <c:doughnutChart>
        <c:varyColors val="1"/>
        <c:ser>
          <c:idx val="0"/>
          <c:order val="0"/>
          <c:tx>
            <c:strRef>
              <c:f>Emissions!$P$25</c:f>
              <c:strCache>
                <c:ptCount val="1"/>
                <c:pt idx="0">
                  <c:v> Mole percentages (%)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5A6-3D48-97BD-692AB0B66D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5A6-3D48-97BD-692AB0B66D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5A6-3D48-97BD-692AB0B66D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5A6-3D48-97BD-692AB0B66DD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5A6-3D48-97BD-692AB0B66DD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5A6-3D48-97BD-692AB0B66DD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5A6-3D48-97BD-692AB0B66DD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05A6-3D48-97BD-692AB0B66DD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05A6-3D48-97BD-692AB0B66DD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05A6-3D48-97BD-692AB0B66D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Emissions!$O$26:$O$35</c:f>
              <c:strCache>
                <c:ptCount val="10"/>
                <c:pt idx="0">
                  <c:v>Alkanes</c:v>
                </c:pt>
                <c:pt idx="1">
                  <c:v>Ethane</c:v>
                </c:pt>
                <c:pt idx="2">
                  <c:v>Others</c:v>
                </c:pt>
                <c:pt idx="3">
                  <c:v>Methanol</c:v>
                </c:pt>
                <c:pt idx="4">
                  <c:v>Isoprene</c:v>
                </c:pt>
                <c:pt idx="5">
                  <c:v>Terminal Alkenes</c:v>
                </c:pt>
                <c:pt idx="6">
                  <c:v>Terpenes</c:v>
                </c:pt>
                <c:pt idx="7">
                  <c:v>Ethene </c:v>
                </c:pt>
                <c:pt idx="8">
                  <c:v>Ethanol</c:v>
                </c:pt>
                <c:pt idx="9">
                  <c:v>Internal Alkenes</c:v>
                </c:pt>
              </c:strCache>
            </c:strRef>
          </c:cat>
          <c:val>
            <c:numRef>
              <c:f>Emissions!$P$26:$P$35</c:f>
              <c:numCache>
                <c:formatCode>General</c:formatCode>
                <c:ptCount val="10"/>
                <c:pt idx="0">
                  <c:v>51.567999999999998</c:v>
                </c:pt>
                <c:pt idx="1">
                  <c:v>3.202</c:v>
                </c:pt>
                <c:pt idx="2">
                  <c:v>6.15</c:v>
                </c:pt>
                <c:pt idx="3">
                  <c:v>9.702</c:v>
                </c:pt>
                <c:pt idx="4">
                  <c:v>8.2810000000000006</c:v>
                </c:pt>
                <c:pt idx="5">
                  <c:v>6.7919999999999998</c:v>
                </c:pt>
                <c:pt idx="6">
                  <c:v>4.5170000000000003</c:v>
                </c:pt>
                <c:pt idx="7">
                  <c:v>3.5</c:v>
                </c:pt>
                <c:pt idx="8">
                  <c:v>3.1960000000000002</c:v>
                </c:pt>
                <c:pt idx="9">
                  <c:v>3.093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5A6-3D48-97BD-692AB0B66DD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818818828980603"/>
          <c:y val="0.59689825769708948"/>
          <c:w val="0.35899075374551936"/>
          <c:h val="0.376182354696935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0.25506</cdr:x>
      <cdr:y>0</cdr:y>
    </cdr:from>
    <cdr:to>
      <cdr:x>0.74951</cdr:x>
      <cdr:y>0.09816</cdr:y>
    </cdr:to>
    <cdr:sp macro="" textlink="">
      <cdr:nvSpPr>
        <cdr:cNvPr id="2" name="TextBox 18">
          <a:extLst xmlns:a="http://schemas.openxmlformats.org/drawingml/2006/main">
            <a:ext uri="{FF2B5EF4-FFF2-40B4-BE49-F238E27FC236}">
              <a16:creationId xmlns:a16="http://schemas.microsoft.com/office/drawing/2014/main" id="{80D30FA9-67D1-EA40-BE60-06EF9AA0577B}"/>
            </a:ext>
          </a:extLst>
        </cdr:cNvPr>
        <cdr:cNvSpPr txBox="1"/>
      </cdr:nvSpPr>
      <cdr:spPr>
        <a:xfrm xmlns:a="http://schemas.openxmlformats.org/drawingml/2006/main">
          <a:off x="1633128" y="0"/>
          <a:ext cx="316592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>
              <a:solidFill>
                <a:schemeClr val="dk1"/>
              </a:solidFill>
            </a:rPr>
            <a:t>Speciation profile of modeled VOC emissions from other sources (%)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8424D-068B-8140-9F27-6A24C8807B4F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A506B-71A0-0146-B553-C4EFB373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7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B1443-D696-5243-BDF6-BF523E902B65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48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answer these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801D0-F776-034E-826B-90CFFAF8CB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71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801D0-F776-034E-826B-90CFFAF8CB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36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801D0-F776-034E-826B-90CFFAF8CB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11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Maybe some visually easy way to explain this page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count of exceedances days in Denver CSA in backup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801D0-F776-034E-826B-90CFFAF8CB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21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Avoid tables at all cost, Pie charts, did</a:t>
            </a:r>
          </a:p>
          <a:p>
            <a:r>
              <a:rPr lang="en-US" dirty="0"/>
              <a:t>Show one part at a time, did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71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Avoid tables at all cost, Pie charts</a:t>
            </a:r>
          </a:p>
          <a:p>
            <a:r>
              <a:rPr lang="en-US" dirty="0"/>
              <a:t>Show one part at a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42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Avoid tables at all cost, Pie charts</a:t>
            </a:r>
          </a:p>
          <a:p>
            <a:r>
              <a:rPr lang="en-US" dirty="0"/>
              <a:t>Show one part at a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31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adjoint approach works?</a:t>
            </a:r>
          </a:p>
          <a:p>
            <a:r>
              <a:rPr lang="en-US" dirty="0"/>
              <a:t>Within 30% change in emissions.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37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scientific notation size in AI, maybe big enough give an example of data</a:t>
            </a:r>
          </a:p>
          <a:p>
            <a:r>
              <a:rPr lang="en-US" dirty="0"/>
              <a:t>Add stacked bar charts, emissions and MDA8 contributions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8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Eventhough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8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 too small, enlarged</a:t>
            </a:r>
          </a:p>
          <a:p>
            <a:r>
              <a:rPr lang="en-US" dirty="0"/>
              <a:t>Slide numbers, added, make sure not covering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0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stacked bar charts, emissions and MDA8 contributions, mortality contributions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61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novelty of PMF + adjoint </a:t>
            </a:r>
          </a:p>
          <a:p>
            <a:r>
              <a:rPr lang="en-US" dirty="0"/>
              <a:t>Hourglass</a:t>
            </a:r>
          </a:p>
          <a:p>
            <a:r>
              <a:rPr lang="en-US" dirty="0"/>
              <a:t>how these are calculated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11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bullet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86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1-3 to questions, done</a:t>
            </a:r>
          </a:p>
          <a:p>
            <a:r>
              <a:rPr lang="en-US" dirty="0"/>
              <a:t>Key point,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25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add coauthors’ acknowledgement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3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the same info for other emissions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stacked bar charts, emissions and MDA8 contributions, mortality contributions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1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to find a way to explain why we choose Denver CSA only</a:t>
            </a:r>
          </a:p>
          <a:p>
            <a:r>
              <a:rPr lang="en-US" dirty="0"/>
              <a:t>Best it is marginal, almost passed, so they want to have emission controls that attain the standard.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E1D46-47B6-0245-95AA-81AA3E4A55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55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larger</a:t>
            </a:r>
          </a:p>
          <a:p>
            <a:r>
              <a:rPr lang="en-US" dirty="0"/>
              <a:t>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E1D46-47B6-0245-95AA-81AA3E4A55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20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larger</a:t>
            </a:r>
          </a:p>
          <a:p>
            <a:r>
              <a:rPr lang="en-US" dirty="0"/>
              <a:t>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E1D46-47B6-0245-95AA-81AA3E4A55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34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E1D46-47B6-0245-95AA-81AA3E4A55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63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oil and gas production is not the only source of ozone precursor emissions. Understanding the relative contributions from different sources are important.</a:t>
            </a:r>
          </a:p>
          <a:p>
            <a:r>
              <a:rPr lang="en-US" dirty="0"/>
              <a:t>Because transportation and photochemical reactions are relatively weak in the early morning. That means these observations can well represent local emissions.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05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O&amp;NG from Platteville are larger</a:t>
            </a:r>
          </a:p>
          <a:p>
            <a:r>
              <a:rPr lang="en-US" dirty="0"/>
              <a:t>Traffic and urban from Denver are larger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Conclusions are answers to these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A506B-71A0-0146-B553-C4EFB3730C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ED527-A811-A14D-8285-0AA306C77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B9610-85D2-E14B-972B-83D6F42DC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BE0E1-176A-9F48-81A3-08A01F35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D69A-C669-E040-AEE0-9834FD6E1618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9419C-CEF5-2344-9A73-F0E7EB7E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99CA3-381F-9244-911A-D7D27AEA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3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2AD11-7998-FB4A-98B6-B54AF11D0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6C857-4A57-CE4E-A97A-A8B544DBA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B1292-8A2E-B24D-AB5D-29FB7C8D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BE240-D802-B341-B759-93D1F794183E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A31A4-D1AA-F648-8EE2-5452E8E3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03B6-3ABC-AA4C-9918-CE0D0A02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5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EEFC91-C0A9-7643-BEC9-521BA606C0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14E34-20FA-7E46-A2CA-8F55A3B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DC8BD-409A-BE4B-A65D-33B2FC17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8750E-277E-8843-AED5-F2E9E543BBCB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51DFD-FBE2-5345-82ED-5F7EE989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E676-D037-3E40-93B0-74183188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16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>
            <a:lvl1pPr>
              <a:defRPr sz="2953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6" y="1946674"/>
            <a:ext cx="9810751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265"/>
              </a:spcBef>
            </a:lvl1pPr>
            <a:lvl2pPr>
              <a:spcBef>
                <a:spcPts val="1265"/>
              </a:spcBef>
            </a:lvl2pPr>
            <a:lvl3pPr>
              <a:spcBef>
                <a:spcPts val="1265"/>
              </a:spcBef>
            </a:lvl3pPr>
            <a:lvl4pPr>
              <a:spcBef>
                <a:spcPts val="1265"/>
              </a:spcBef>
            </a:lvl4pPr>
            <a:lvl5pPr>
              <a:spcBef>
                <a:spcPts val="1265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5456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A4D60-92A9-774A-8399-AAA8DE435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DE224-925B-3F4B-8327-8D5F42B05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D4CD-17EE-BA41-9077-110B55201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61FF-6B64-5D4E-867D-ACA12E223B35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82B69-22FD-2D4A-94F7-D68B72C5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E88D1-9F92-6D42-8DE5-430F3E7A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7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D9A7-8474-6742-B922-5328A2A8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2731E-4787-C040-B4E7-E152DE3F6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299FB-69BF-A943-8E81-0508F681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0085-AADC-0541-B1E0-46DB7C50E8E8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FA826-A3A0-2842-8950-CDE6822F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F2220-5088-9D47-86AF-0CCC5E52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8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65EF-BC80-8845-BD32-AE462C31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19B-68AD-1A4B-B7D6-7A2CCE519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43A2E-B22E-5440-AFA5-EAB40475C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AA639-5666-1B4F-A5DA-EFA92200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5F4E-E0D7-D543-B537-623EA0094DD9}" type="datetime1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59C79-F41B-8E43-9825-E514EDBEB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89B1A-AD94-3F49-BD4D-40860DE7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4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55624-21C4-8F40-B805-E248D7D2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B50B7-6CF3-9D4B-AD79-94EF1922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AC2C7-A52F-1747-B2DE-F7586D95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E5E8E-3012-E641-A651-3233DFC3B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58794-7B01-914D-91E6-50A9F57B8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7783B5-AD32-8D42-A551-DAC07BABE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CFBD-5136-DA4A-A72C-048B3B563CDD}" type="datetime1">
              <a:rPr lang="en-US" smtClean="0"/>
              <a:t>10/23/19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DDBE8-5692-4645-AC6A-B13A4333D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BADD-6FC0-7945-A43D-DF8EA287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7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629CB-EA99-C94C-BBAA-4740732C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F2113-55AA-974B-9468-C666048C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3495-E210-B947-85A0-0C2452920BB7}" type="datetime1">
              <a:rPr lang="en-US" smtClean="0"/>
              <a:t>10/23/19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CE591-D7DA-B941-A955-284E80A3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7D3F6-21D1-D047-9DDE-E86B47EF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7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5FA85-97AD-4B4B-B243-6130119F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A509-E9F2-5547-91F3-44C25DE6BD15}" type="datetime1">
              <a:rPr lang="en-US" smtClean="0"/>
              <a:t>10/23/19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DC20B-BFBA-A34A-9833-4995D908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DD162-6C84-4C4B-A270-0D2D3ED2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9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2044-5204-9949-BAEE-2FA7DC64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6B7C-B75C-2746-90BF-87E0A06CE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58145-C74D-D94C-8EA5-EEB9D993A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B53E6-F468-334B-B029-A6D99FAA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EF35-96EB-EF47-BD7B-684A63B19A1D}" type="datetime1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2ACF7-5D6B-8744-B80A-5186C94F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0C58D-055E-3A4E-A030-C8B7CE89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5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5C8F-F8C1-C343-99ED-13C4694E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8766CB-F053-094D-A0E3-70D3A5FCF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A738F-C712-4A4C-ACCA-26FBA327B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6BD64-85B2-B14E-B0E7-506EEDEFA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1D8C-BBD4-8341-844D-27DA598FCA4F}" type="datetime1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BB89A-4452-6A48-84A0-15342B37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93C98-0A05-954F-AA47-3BAB4583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3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BE78A9-48B6-2B4F-975A-C8E8B17C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0DA68-C4B9-8F4C-ADE1-C233EA981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7D953-55C1-BB43-AC7F-558BE8C0D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CDB16-15A6-3F49-B196-19F2D97AEDF8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7B0A4-4E84-EE40-9902-2E7759891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41478-AE71-6C4F-8A57-30E7A9387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9C59-E1CF-214F-B281-C8D6041CD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8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3.emf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10" Type="http://schemas.openxmlformats.org/officeDocument/2006/relationships/chart" Target="../charts/chart4.xml"/><Relationship Id="rId4" Type="http://schemas.openxmlformats.org/officeDocument/2006/relationships/image" Target="../media/image24.emf"/><Relationship Id="rId9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31.emf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emf"/><Relationship Id="rId7" Type="http://schemas.openxmlformats.org/officeDocument/2006/relationships/image" Target="../media/image26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0.emf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BF359-B129-DE43-BA3D-028E021BC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508" y="764229"/>
            <a:ext cx="7531443" cy="2842969"/>
          </a:xfrm>
        </p:spPr>
        <p:txBody>
          <a:bodyPr>
            <a:noAutofit/>
          </a:bodyPr>
          <a:lstStyle/>
          <a:p>
            <a:r>
              <a:rPr lang="en-US" sz="3600" b="1" dirty="0"/>
              <a:t>Assessing the Impacts of Emissions from Oil and Gas Extraction on Urban Ozone and Associated Health Risks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E9484C-AC7F-274A-8EC4-EF42BC6D7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4508" y="3843284"/>
            <a:ext cx="7865077" cy="1877312"/>
          </a:xfrm>
        </p:spPr>
        <p:txBody>
          <a:bodyPr>
            <a:normAutofit fontScale="62500" lnSpcReduction="20000"/>
          </a:bodyPr>
          <a:lstStyle/>
          <a:p>
            <a:endParaRPr lang="en-US" sz="3500" dirty="0"/>
          </a:p>
          <a:p>
            <a:r>
              <a:rPr lang="en-US" sz="3500" dirty="0"/>
              <a:t>Congmeng Lyu, Shannon L. Capps, Daven K. </a:t>
            </a:r>
            <a:r>
              <a:rPr lang="en-US" sz="3500" dirty="0" err="1"/>
              <a:t>Henze</a:t>
            </a:r>
            <a:r>
              <a:rPr lang="en-US" sz="3500" dirty="0"/>
              <a:t>, </a:t>
            </a:r>
          </a:p>
          <a:p>
            <a:r>
              <a:rPr lang="en-US" sz="3500" dirty="0"/>
              <a:t>Amir </a:t>
            </a:r>
            <a:r>
              <a:rPr lang="en-US" sz="3500" dirty="0" err="1"/>
              <a:t>Hakami</a:t>
            </a:r>
            <a:r>
              <a:rPr lang="en-US" sz="3500" dirty="0"/>
              <a:t>, </a:t>
            </a:r>
            <a:r>
              <a:rPr lang="en-US" sz="3500" dirty="0" err="1"/>
              <a:t>Shunliu</a:t>
            </a:r>
            <a:r>
              <a:rPr lang="en-US" sz="3500" dirty="0"/>
              <a:t> Zhao, Rene </a:t>
            </a:r>
            <a:r>
              <a:rPr lang="en-US" sz="3500" dirty="0" err="1"/>
              <a:t>Nsanzineza</a:t>
            </a:r>
            <a:r>
              <a:rPr lang="en-US" sz="3500" dirty="0"/>
              <a:t>, Jana B. Milford</a:t>
            </a:r>
          </a:p>
          <a:p>
            <a:endParaRPr lang="en-US" sz="3500" dirty="0"/>
          </a:p>
          <a:p>
            <a:r>
              <a:rPr lang="en-US" sz="3500" dirty="0"/>
              <a:t>CMAS Conference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2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C8D45-6110-5B47-BDBE-62BB140B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6" y="305647"/>
            <a:ext cx="8607973" cy="994172"/>
          </a:xfrm>
        </p:spPr>
        <p:txBody>
          <a:bodyPr>
            <a:normAutofit/>
          </a:bodyPr>
          <a:lstStyle/>
          <a:p>
            <a:r>
              <a:rPr lang="en-US" sz="3000" dirty="0"/>
              <a:t>Method: CMAQ-adjoint sensitivity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C6510-CF0B-704E-91F2-65DB882B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5373B7-4A0E-A342-8243-5CF5F6C6D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" t="50680" r="61224" b="31139"/>
          <a:stretch/>
        </p:blipFill>
        <p:spPr>
          <a:xfrm>
            <a:off x="346206" y="1627833"/>
            <a:ext cx="11663658" cy="41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19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5373B7-4A0E-A342-8243-5CF5F6C6D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" t="50680" r="61224" b="31139"/>
          <a:stretch/>
        </p:blipFill>
        <p:spPr>
          <a:xfrm>
            <a:off x="346206" y="1627833"/>
            <a:ext cx="11663658" cy="4169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F1A400-F785-734F-8BFB-83F8664A9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099" y="305647"/>
            <a:ext cx="2212458" cy="2075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C8D45-6110-5B47-BDBE-62BB140B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6" y="305647"/>
            <a:ext cx="8607973" cy="994172"/>
          </a:xfrm>
        </p:spPr>
        <p:txBody>
          <a:bodyPr>
            <a:normAutofit/>
          </a:bodyPr>
          <a:lstStyle/>
          <a:p>
            <a:r>
              <a:rPr lang="en-US" sz="3000" dirty="0"/>
              <a:t>Method: CMAQ-adjoint sensitivity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C6510-CF0B-704E-91F2-65DB882B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24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C8D45-6110-5B47-BDBE-62BB140B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6" y="305647"/>
            <a:ext cx="8607973" cy="994172"/>
          </a:xfrm>
        </p:spPr>
        <p:txBody>
          <a:bodyPr>
            <a:normAutofit/>
          </a:bodyPr>
          <a:lstStyle/>
          <a:p>
            <a:r>
              <a:rPr lang="en-US" sz="3000" dirty="0"/>
              <a:t>Method: CMAQ-adjoint sensitivity analysis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6C36309-1A7D-CB49-82DF-8103C6296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915" y="1513659"/>
            <a:ext cx="4343885" cy="43438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6D79F5D-CD29-0941-96CC-4D419A57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22"/>
          <a:stretch/>
        </p:blipFill>
        <p:spPr>
          <a:xfrm>
            <a:off x="310020" y="1783999"/>
            <a:ext cx="6414598" cy="466556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C6510-CF0B-704E-91F2-65DB882B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54E3AB-55A0-5646-A110-EE27AAEE87DC}"/>
              </a:ext>
            </a:extLst>
          </p:cNvPr>
          <p:cNvSpPr txBox="1"/>
          <p:nvPr/>
        </p:nvSpPr>
        <p:spPr>
          <a:xfrm>
            <a:off x="1584960" y="1299819"/>
            <a:ext cx="374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CMAQ-adjoint evaluation</a:t>
            </a:r>
          </a:p>
        </p:txBody>
      </p:sp>
    </p:spTree>
    <p:extLst>
      <p:ext uri="{BB962C8B-B14F-4D97-AF65-F5344CB8AC3E}">
        <p14:creationId xmlns:p14="http://schemas.microsoft.com/office/powerpoint/2010/main" val="392526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B986F66-3DB8-AB44-9E4E-261BE9926217}"/>
              </a:ext>
            </a:extLst>
          </p:cNvPr>
          <p:cNvGrpSpPr/>
          <p:nvPr/>
        </p:nvGrpSpPr>
        <p:grpSpPr>
          <a:xfrm>
            <a:off x="867143" y="972736"/>
            <a:ext cx="10572956" cy="1126890"/>
            <a:chOff x="547999" y="1209616"/>
            <a:chExt cx="8773408" cy="5529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12C2BD4-719C-7744-B357-F217C4BAA6A0}"/>
                    </a:ext>
                  </a:extLst>
                </p:cNvPr>
                <p:cNvSpPr txBox="1"/>
                <p:nvPr/>
              </p:nvSpPr>
              <p:spPr>
                <a:xfrm>
                  <a:off x="547999" y="1424070"/>
                  <a:ext cx="8510462" cy="3384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𝐴𝑑𝑗𝑜𝑖𝑛𝑡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𝑠𝑒𝑛𝑠𝑖𝑡𝑖𝑣𝑖𝑡𝑦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8237B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 smtClean="0">
                              <a:solidFill>
                                <a:srgbClr val="8237B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𝐶𝑜𝑠𝑡</m:t>
                          </m:r>
                          <m:r>
                            <a:rPr lang="en-US" sz="2800" i="1" smtClean="0">
                              <a:solidFill>
                                <a:srgbClr val="8237B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 smtClean="0">
                              <a:solidFill>
                                <a:srgbClr val="8237B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𝐹𝑢𝑛𝑐𝑡𝑖𝑜𝑛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rgbClr val="C193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 smtClean="0">
                              <a:solidFill>
                                <a:srgbClr val="C193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C193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𝑀𝑜𝑑𝑒𝑙</m:t>
                          </m:r>
                          <m:r>
                            <a:rPr lang="en-US" sz="2800" b="0" i="1" smtClean="0">
                              <a:solidFill>
                                <a:srgbClr val="C193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C193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𝑖𝑛𝑝𝑢𝑡𝑠</m:t>
                          </m:r>
                        </m:den>
                      </m:f>
                    </m:oMath>
                  </a14:m>
                  <a:r>
                    <a:rPr lang="en-US" sz="2800" dirty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8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rgbClr val="C193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rgbClr val="C193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C193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𝑀𝑜𝑑𝑒𝑙</m:t>
                          </m:r>
                          <m:r>
                            <a:rPr lang="en-US" sz="2800" b="0" i="1" smtClean="0">
                              <a:solidFill>
                                <a:srgbClr val="C193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C193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𝑖𝑛𝑝𝑢𝑡𝑠</m:t>
                          </m:r>
                        </m:den>
                      </m:f>
                    </m:oMath>
                  </a14:m>
                  <a:r>
                    <a:rPr lang="en-US" sz="2800" dirty="0">
                      <a:solidFill>
                        <a:srgbClr val="00B050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8237B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 smtClean="0">
                              <a:solidFill>
                                <a:srgbClr val="8237B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𝐶𝑜𝑠𝑡</m:t>
                          </m:r>
                          <m:r>
                            <a:rPr lang="en-US" sz="2800" i="1" smtClean="0">
                              <a:solidFill>
                                <a:srgbClr val="8237B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 smtClean="0">
                              <a:solidFill>
                                <a:srgbClr val="8237B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𝐹𝑢𝑛𝑐𝑡𝑖𝑜𝑛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8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12C2BD4-719C-7744-B357-F217C4BAA6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999" y="1424070"/>
                  <a:ext cx="8510462" cy="338448"/>
                </a:xfrm>
                <a:prstGeom prst="rect">
                  <a:avLst/>
                </a:prstGeom>
                <a:blipFill>
                  <a:blip r:embed="rId3"/>
                  <a:stretch>
                    <a:fillRect l="-1483" t="-3636" b="-1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81896C-8487-484B-B328-47A99940BE90}"/>
                </a:ext>
              </a:extLst>
            </p:cNvPr>
            <p:cNvSpPr txBox="1"/>
            <p:nvPr/>
          </p:nvSpPr>
          <p:spPr>
            <a:xfrm>
              <a:off x="7049505" y="1209616"/>
              <a:ext cx="2271902" cy="196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Adjoint forcing function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6CE15B-02A5-1941-B4A6-A26BAA7F2B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AD953C-F1E0-934C-AD5A-C40858AA575D}"/>
              </a:ext>
            </a:extLst>
          </p:cNvPr>
          <p:cNvSpPr/>
          <p:nvPr/>
        </p:nvSpPr>
        <p:spPr>
          <a:xfrm>
            <a:off x="6630841" y="1385173"/>
            <a:ext cx="2104140" cy="804879"/>
          </a:xfrm>
          <a:prstGeom prst="rect">
            <a:avLst/>
          </a:prstGeom>
          <a:noFill/>
          <a:ln>
            <a:solidFill>
              <a:srgbClr val="C193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8237BA"/>
              </a:solidFill>
              <a:highlight>
                <a:srgbClr val="0077CF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7A6034-3649-B640-8ECF-B872A49802AA}"/>
              </a:ext>
            </a:extLst>
          </p:cNvPr>
          <p:cNvSpPr txBox="1"/>
          <p:nvPr/>
        </p:nvSpPr>
        <p:spPr>
          <a:xfrm>
            <a:off x="6193564" y="2241710"/>
            <a:ext cx="3047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Backward model run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65944C-D7ED-FD43-9A14-9CF2AE857AC2}"/>
                  </a:ext>
                </a:extLst>
              </p:cNvPr>
              <p:cNvSpPr/>
              <p:nvPr/>
            </p:nvSpPr>
            <p:spPr>
              <a:xfrm>
                <a:off x="1818199" y="2243903"/>
                <a:ext cx="196791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1931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2000" i="1" smtClean="0">
                          <a:solidFill>
                            <a:srgbClr val="C1931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 smtClean="0">
                          <a:solidFill>
                            <a:srgbClr val="C1931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𝑀𝑜𝑑𝑒𝑙</m:t>
                      </m:r>
                      <m:r>
                        <a:rPr lang="en-US" sz="2000" i="1" smtClean="0">
                          <a:solidFill>
                            <a:srgbClr val="C1931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 smtClean="0">
                          <a:solidFill>
                            <a:srgbClr val="C1931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𝑖𝑛𝑝𝑢𝑡𝑠</m:t>
                      </m:r>
                    </m:oMath>
                  </m:oMathPara>
                </a14:m>
                <a:endParaRPr lang="en-US" sz="2000" dirty="0">
                  <a:solidFill>
                    <a:srgbClr val="C1931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65944C-D7ED-FD43-9A14-9CF2AE85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199" y="2243903"/>
                <a:ext cx="1967911" cy="400110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85E0D60D-0D77-7E44-9590-ED4C6560FBE6}"/>
              </a:ext>
            </a:extLst>
          </p:cNvPr>
          <p:cNvSpPr/>
          <p:nvPr/>
        </p:nvSpPr>
        <p:spPr>
          <a:xfrm>
            <a:off x="8930130" y="1385173"/>
            <a:ext cx="2104140" cy="804879"/>
          </a:xfrm>
          <a:prstGeom prst="rect">
            <a:avLst/>
          </a:prstGeom>
          <a:noFill/>
          <a:ln>
            <a:solidFill>
              <a:srgbClr val="823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8237BA"/>
              </a:solidFill>
              <a:highlight>
                <a:srgbClr val="8237BA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091881-7BCE-CB40-AFD0-F3E8D6F70A92}"/>
              </a:ext>
            </a:extLst>
          </p:cNvPr>
          <p:cNvSpPr/>
          <p:nvPr/>
        </p:nvSpPr>
        <p:spPr>
          <a:xfrm>
            <a:off x="3770232" y="3400201"/>
            <a:ext cx="6824090" cy="1836425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237BA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FF772C6-FD1E-5A40-A63E-4A7C3FA9E31A}"/>
                  </a:ext>
                </a:extLst>
              </p:cNvPr>
              <p:cNvSpPr/>
              <p:nvPr/>
            </p:nvSpPr>
            <p:spPr>
              <a:xfrm>
                <a:off x="3786110" y="3502806"/>
                <a:ext cx="1159420" cy="4008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𝑀𝐷𝐴</m:t>
                        </m:r>
                        <m:r>
                          <a:rPr lang="en-US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e>
                    </m:acc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FF772C6-FD1E-5A40-A63E-4A7C3FA9E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10" y="3502806"/>
                <a:ext cx="1159420" cy="4008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29637E9-9D70-9645-946F-6E3DD72E3B5E}"/>
                  </a:ext>
                </a:extLst>
              </p:cNvPr>
              <p:cNvSpPr/>
              <p:nvPr/>
            </p:nvSpPr>
            <p:spPr>
              <a:xfrm>
                <a:off x="3779533" y="4417934"/>
                <a:ext cx="8778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4010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solidFill>
                          <a:srgbClr val="C4010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𝑀𝑜𝑟𝑡</m:t>
                    </m:r>
                    <m:r>
                      <a:rPr lang="en-US" sz="2000" b="0" i="1" smtClean="0">
                        <a:solidFill>
                          <a:srgbClr val="C4010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rgbClr val="C40105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29637E9-9D70-9645-946F-6E3DD72E3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533" y="4417934"/>
                <a:ext cx="877843" cy="400110"/>
              </a:xfrm>
              <a:prstGeom prst="rect">
                <a:avLst/>
              </a:prstGeom>
              <a:blipFill>
                <a:blip r:embed="rId6"/>
                <a:stretch>
                  <a:fillRect r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6AC7E05-B85D-364A-8981-6BAD852A9AB6}"/>
                  </a:ext>
                </a:extLst>
              </p:cNvPr>
              <p:cNvSpPr/>
              <p:nvPr/>
            </p:nvSpPr>
            <p:spPr>
              <a:xfrm>
                <a:off x="6183735" y="3028890"/>
                <a:ext cx="199708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8237B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2000" i="1" smtClean="0">
                          <a:solidFill>
                            <a:srgbClr val="8237B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𝐶𝑜𝑠𝑡</m:t>
                      </m:r>
                      <m:r>
                        <a:rPr lang="en-US" sz="2000" i="1" smtClean="0">
                          <a:solidFill>
                            <a:srgbClr val="8237B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 smtClean="0">
                          <a:solidFill>
                            <a:srgbClr val="8237B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𝐹𝑢𝑛𝑐𝑡𝑖𝑜𝑛</m:t>
                      </m:r>
                    </m:oMath>
                  </m:oMathPara>
                </a14:m>
                <a:endParaRPr lang="en-US" sz="2000" dirty="0">
                  <a:solidFill>
                    <a:srgbClr val="8237BA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6AC7E05-B85D-364A-8981-6BAD852A9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735" y="3028890"/>
                <a:ext cx="1997085" cy="400110"/>
              </a:xfrm>
              <a:prstGeom prst="rect">
                <a:avLst/>
              </a:prstGeom>
              <a:blipFill>
                <a:blip r:embed="rId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2222F8-401F-E846-AD20-84D9C2740539}"/>
                  </a:ext>
                </a:extLst>
              </p:cNvPr>
              <p:cNvSpPr txBox="1"/>
              <p:nvPr/>
            </p:nvSpPr>
            <p:spPr>
              <a:xfrm>
                <a:off x="4759259" y="3502806"/>
                <a:ext cx="6079457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432FF"/>
                    </a:solidFill>
                  </a:rPr>
                  <a:t>Average of MDA8 ozone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 70 ppb in the Denver CSA, March - August, 2007</a:t>
                </a:r>
              </a:p>
              <a:p>
                <a:endParaRPr lang="en-US" sz="2000" dirty="0">
                  <a:solidFill>
                    <a:schemeClr val="bg1"/>
                  </a:solidFill>
                </a:endParaRPr>
              </a:p>
              <a:p>
                <a:r>
                  <a:rPr lang="en-US" sz="2000" dirty="0">
                    <a:solidFill>
                      <a:srgbClr val="C40105"/>
                    </a:solidFill>
                  </a:rPr>
                  <a:t>Total ozone-related premature mortality in the </a:t>
                </a:r>
              </a:p>
              <a:p>
                <a:r>
                  <a:rPr lang="en-US" sz="2000" dirty="0">
                    <a:solidFill>
                      <a:srgbClr val="C40105"/>
                    </a:solidFill>
                  </a:rPr>
                  <a:t>Denver CSA, 2007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2222F8-401F-E846-AD20-84D9C2740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259" y="3502806"/>
                <a:ext cx="6079457" cy="1631216"/>
              </a:xfrm>
              <a:prstGeom prst="rect">
                <a:avLst/>
              </a:prstGeom>
              <a:blipFill>
                <a:blip r:embed="rId8"/>
                <a:stretch>
                  <a:fillRect l="-1044" t="-2344"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E315F9-B613-B340-8D14-FFF89D870D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872" t="50583" r="72492" b="31870"/>
          <a:stretch/>
        </p:blipFill>
        <p:spPr>
          <a:xfrm>
            <a:off x="2060642" y="2623077"/>
            <a:ext cx="1709590" cy="339067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6E4A074-FF33-9F48-B00E-539FDB27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42" y="173786"/>
            <a:ext cx="8607973" cy="994172"/>
          </a:xfrm>
        </p:spPr>
        <p:txBody>
          <a:bodyPr>
            <a:normAutofit/>
          </a:bodyPr>
          <a:lstStyle/>
          <a:p>
            <a:br>
              <a:rPr lang="en-US" sz="3000" dirty="0">
                <a:latin typeface="+mj-lt"/>
                <a:ea typeface="+mj-ea"/>
                <a:cs typeface="+mj-cs"/>
              </a:rPr>
            </a:br>
            <a:r>
              <a:rPr lang="en-US" sz="3000" dirty="0">
                <a:latin typeface="+mj-lt"/>
                <a:ea typeface="+mj-ea"/>
                <a:cs typeface="+mj-cs"/>
              </a:rPr>
              <a:t>Method: cost function &amp; adjoint forcing function</a:t>
            </a:r>
          </a:p>
        </p:txBody>
      </p:sp>
    </p:spTree>
    <p:extLst>
      <p:ext uri="{BB962C8B-B14F-4D97-AF65-F5344CB8AC3E}">
        <p14:creationId xmlns:p14="http://schemas.microsoft.com/office/powerpoint/2010/main" val="302245425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5D34-3A54-884D-9A44-EA52A2AD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66" y="236111"/>
            <a:ext cx="10515600" cy="662782"/>
          </a:xfrm>
        </p:spPr>
        <p:txBody>
          <a:bodyPr/>
          <a:lstStyle/>
          <a:p>
            <a:r>
              <a:rPr lang="en-US" sz="3000" dirty="0">
                <a:latin typeface="+mj-lt"/>
                <a:ea typeface="+mj-ea"/>
                <a:cs typeface="+mj-cs"/>
              </a:rPr>
              <a:t>Method: emissions data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D26A286-5CDC-D043-B37A-27E5BD7E9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" t="71351" r="66938" b="1982"/>
          <a:stretch/>
        </p:blipFill>
        <p:spPr>
          <a:xfrm>
            <a:off x="520963" y="1193960"/>
            <a:ext cx="8701119" cy="5427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6924F9-CEC8-D340-A6C5-3A1BA3A6B199}"/>
              </a:ext>
            </a:extLst>
          </p:cNvPr>
          <p:cNvSpPr txBox="1"/>
          <p:nvPr/>
        </p:nvSpPr>
        <p:spPr>
          <a:xfrm>
            <a:off x="5438684" y="1009294"/>
            <a:ext cx="6620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Non-O&amp;NG emissions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2008 National Emissions Inventory (NEI) Version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Motor Vehicle Emission Simulator (MOVES) Version 2010b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Combine with Sparse Matrix Operator Kernel Emissions (SMOKE)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27997-7AED-BB45-9BDD-851406DE55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2C071-56F7-8D42-8D8C-A06943A26866}"/>
              </a:ext>
            </a:extLst>
          </p:cNvPr>
          <p:cNvSpPr/>
          <p:nvPr/>
        </p:nvSpPr>
        <p:spPr>
          <a:xfrm>
            <a:off x="520963" y="1009294"/>
            <a:ext cx="1975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O&amp;NG emissions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641768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4FB3-C8FB-FE4E-A0DA-96A56F980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emissions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CEA189-E619-F949-8347-CDD391AB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125" y="658063"/>
            <a:ext cx="4171675" cy="3131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55DA38-B96D-DD49-9376-13BAA87A0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469" y="3726982"/>
            <a:ext cx="4171675" cy="3131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5B2F87-9E24-2B42-B3F0-FC92259BAD17}"/>
              </a:ext>
            </a:extLst>
          </p:cNvPr>
          <p:cNvSpPr txBox="1"/>
          <p:nvPr/>
        </p:nvSpPr>
        <p:spPr>
          <a:xfrm>
            <a:off x="7373770" y="365125"/>
            <a:ext cx="3827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Spatial allocated O&amp;NG emissions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58C788-D11A-7E44-895E-4D300BA94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8" t="39408" r="43076" b="43084"/>
          <a:stretch/>
        </p:blipFill>
        <p:spPr>
          <a:xfrm>
            <a:off x="4191457" y="1655651"/>
            <a:ext cx="3405305" cy="947811"/>
          </a:xfrm>
          <a:prstGeom prst="rect">
            <a:avLst/>
          </a:prstGeom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F9102B-98DF-2749-BD6B-91818B58D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342" t="58007" r="50000" b="35428"/>
          <a:stretch/>
        </p:blipFill>
        <p:spPr>
          <a:xfrm>
            <a:off x="4171950" y="5544801"/>
            <a:ext cx="2402258" cy="12247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4AAECB-E80C-8146-9843-88B7BE9E71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8" t="59852" r="43076" b="22640"/>
          <a:stretch/>
        </p:blipFill>
        <p:spPr>
          <a:xfrm>
            <a:off x="4171950" y="4630870"/>
            <a:ext cx="3444320" cy="95867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299445-0C38-D349-80BC-70AA772CA9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8ABE26-A961-0D45-B9E2-8805FE085B93}"/>
              </a:ext>
            </a:extLst>
          </p:cNvPr>
          <p:cNvSpPr txBox="1"/>
          <p:nvPr/>
        </p:nvSpPr>
        <p:spPr>
          <a:xfrm>
            <a:off x="-27359" y="1149879"/>
            <a:ext cx="435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</a:rPr>
              <a:t>Speciation profile of modeled VOC emissions from O&amp;NG production (%) 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9FE8EE93-7817-6E44-950D-6A1C3DE5CF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0518737"/>
              </p:ext>
            </p:extLst>
          </p:nvPr>
        </p:nvGraphicFramePr>
        <p:xfrm>
          <a:off x="-1071109" y="1093834"/>
          <a:ext cx="6444188" cy="4632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8667310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4FB3-C8FB-FE4E-A0DA-96A56F98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87" y="377863"/>
            <a:ext cx="10515600" cy="1325563"/>
          </a:xfrm>
        </p:spPr>
        <p:txBody>
          <a:bodyPr/>
          <a:lstStyle/>
          <a:p>
            <a:r>
              <a:rPr lang="en-US" dirty="0"/>
              <a:t>Results: emissions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CEA189-E619-F949-8347-CDD391AB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396" y="1657239"/>
            <a:ext cx="3506481" cy="2631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55DA38-B96D-DD49-9376-13BAA87A0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396" y="4226238"/>
            <a:ext cx="3506481" cy="2631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5B2F87-9E24-2B42-B3F0-FC92259BAD17}"/>
              </a:ext>
            </a:extLst>
          </p:cNvPr>
          <p:cNvSpPr txBox="1"/>
          <p:nvPr/>
        </p:nvSpPr>
        <p:spPr>
          <a:xfrm>
            <a:off x="2713333" y="1342747"/>
            <a:ext cx="350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allocated O&amp;NG emissions</a:t>
            </a:r>
          </a:p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58C788-D11A-7E44-895E-4D300BA94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8" t="39408" r="43076" b="43084"/>
          <a:stretch/>
        </p:blipFill>
        <p:spPr>
          <a:xfrm>
            <a:off x="173928" y="3599717"/>
            <a:ext cx="2476467" cy="689284"/>
          </a:xfrm>
          <a:prstGeom prst="rect">
            <a:avLst/>
          </a:prstGeom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F9102B-98DF-2749-BD6B-91818B58D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342" t="58007" r="50000" b="35428"/>
          <a:stretch/>
        </p:blipFill>
        <p:spPr>
          <a:xfrm>
            <a:off x="482657" y="5482459"/>
            <a:ext cx="1859011" cy="9478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4AAECB-E80C-8146-9843-88B7BE9E71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8" t="59852" r="43076" b="22640"/>
          <a:stretch/>
        </p:blipFill>
        <p:spPr>
          <a:xfrm>
            <a:off x="173928" y="4465365"/>
            <a:ext cx="2476467" cy="68928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299445-0C38-D349-80BC-70AA772CA9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8ABE26-A961-0D45-B9E2-8805FE085B93}"/>
              </a:ext>
            </a:extLst>
          </p:cNvPr>
          <p:cNvSpPr txBox="1"/>
          <p:nvPr/>
        </p:nvSpPr>
        <p:spPr>
          <a:xfrm>
            <a:off x="-127588" y="1025991"/>
            <a:ext cx="316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</a:rPr>
              <a:t>Speciation profile of modeled VOC emissions from O&amp;NG production (%) 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9FE8EE93-7817-6E44-950D-6A1C3DE5CF4A}"/>
              </a:ext>
            </a:extLst>
          </p:cNvPr>
          <p:cNvGraphicFramePr>
            <a:graphicFrameLocks/>
          </p:cNvGraphicFramePr>
          <p:nvPr/>
        </p:nvGraphicFramePr>
        <p:xfrm>
          <a:off x="-890090" y="1031506"/>
          <a:ext cx="4904311" cy="2866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4800156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4FB3-C8FB-FE4E-A0DA-96A56F98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87" y="377863"/>
            <a:ext cx="10515600" cy="1325563"/>
          </a:xfrm>
        </p:spPr>
        <p:txBody>
          <a:bodyPr/>
          <a:lstStyle/>
          <a:p>
            <a:r>
              <a:rPr lang="en-US" dirty="0"/>
              <a:t>Results: emissions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CEA189-E619-F949-8347-CDD391AB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396" y="1657239"/>
            <a:ext cx="3506481" cy="2631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55DA38-B96D-DD49-9376-13BAA87A0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396" y="4226238"/>
            <a:ext cx="3506481" cy="2631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5B2F87-9E24-2B42-B3F0-FC92259BAD17}"/>
              </a:ext>
            </a:extLst>
          </p:cNvPr>
          <p:cNvSpPr txBox="1"/>
          <p:nvPr/>
        </p:nvSpPr>
        <p:spPr>
          <a:xfrm>
            <a:off x="2713333" y="1342747"/>
            <a:ext cx="350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allocated O&amp;NG emissions</a:t>
            </a:r>
          </a:p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58C788-D11A-7E44-895E-4D300BA94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8" t="39408" r="43076" b="43084"/>
          <a:stretch/>
        </p:blipFill>
        <p:spPr>
          <a:xfrm>
            <a:off x="173928" y="3599717"/>
            <a:ext cx="2476467" cy="689284"/>
          </a:xfrm>
          <a:prstGeom prst="rect">
            <a:avLst/>
          </a:prstGeom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F9102B-98DF-2749-BD6B-91818B58D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342" t="58007" r="50000" b="35428"/>
          <a:stretch/>
        </p:blipFill>
        <p:spPr>
          <a:xfrm>
            <a:off x="482657" y="5482459"/>
            <a:ext cx="1859011" cy="9478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4AAECB-E80C-8146-9843-88B7BE9E71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48" t="59852" r="43076" b="22640"/>
          <a:stretch/>
        </p:blipFill>
        <p:spPr>
          <a:xfrm>
            <a:off x="173928" y="4465365"/>
            <a:ext cx="2476467" cy="68928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299445-0C38-D349-80BC-70AA772CA9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8ABE26-A961-0D45-B9E2-8805FE085B93}"/>
              </a:ext>
            </a:extLst>
          </p:cNvPr>
          <p:cNvSpPr txBox="1"/>
          <p:nvPr/>
        </p:nvSpPr>
        <p:spPr>
          <a:xfrm>
            <a:off x="-127588" y="1025991"/>
            <a:ext cx="316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</a:rPr>
              <a:t>Speciation profile of modeled VOC emissions from O&amp;NG production (%) 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9FE8EE93-7817-6E44-950D-6A1C3DE5CF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581631"/>
              </p:ext>
            </p:extLst>
          </p:nvPr>
        </p:nvGraphicFramePr>
        <p:xfrm>
          <a:off x="-890090" y="1031506"/>
          <a:ext cx="4904311" cy="2866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47932F8-C42A-E34E-A999-665B2A661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6034" y="1671843"/>
            <a:ext cx="3506481" cy="26317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6FF203-ED66-0644-94A8-16E9E85C2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6034" y="4234912"/>
            <a:ext cx="3506481" cy="2631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B19A77-FA41-7648-8DE7-6CA45CCD4FFB}"/>
              </a:ext>
            </a:extLst>
          </p:cNvPr>
          <p:cNvSpPr txBox="1"/>
          <p:nvPr/>
        </p:nvSpPr>
        <p:spPr>
          <a:xfrm>
            <a:off x="6075524" y="1360288"/>
            <a:ext cx="334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allocated other emissions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69AACBE-6363-064B-BEAF-07A1FE28BE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490447"/>
              </p:ext>
            </p:extLst>
          </p:nvPr>
        </p:nvGraphicFramePr>
        <p:xfrm>
          <a:off x="7426207" y="1025991"/>
          <a:ext cx="6402917" cy="533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5184698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4FB3-C8FB-FE4E-A0DA-96A56F980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emissions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299445-0C38-D349-80BC-70AA772CA9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E93CA-541F-BD48-937C-EE846FE77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92" y="1116806"/>
            <a:ext cx="5861908" cy="5106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A6CE41-7C84-6443-A73F-5DC0222F20CC}"/>
                  </a:ext>
                </a:extLst>
              </p:cNvPr>
              <p:cNvSpPr txBox="1"/>
              <p:nvPr/>
            </p:nvSpPr>
            <p:spPr>
              <a:xfrm>
                <a:off x="6774592" y="2442369"/>
                <a:ext cx="4972908" cy="2426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𝑉𝑂𝐶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𝑁𝐺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𝑉𝑂𝐶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𝑜𝑡h𝑒𝑟𝑠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=25%&lt;30%</m:t>
                      </m:r>
                    </m:oMath>
                  </m:oMathPara>
                </a14:m>
                <a:endParaRPr lang="en-US" sz="2800" b="0" dirty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𝑁𝑂𝑥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𝑁𝐺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𝑁𝑂𝑥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𝑜𝑡h𝑒𝑟𝑠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&lt;30%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A6CE41-7C84-6443-A73F-5DC0222F2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592" y="2442369"/>
                <a:ext cx="4972908" cy="2426305"/>
              </a:xfrm>
              <a:prstGeom prst="rect">
                <a:avLst/>
              </a:prstGeom>
              <a:blipFill>
                <a:blip r:embed="rId4"/>
                <a:stretch>
                  <a:fillRect b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64139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41DF-654C-DE4F-9238-74F4DC081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66" y="365125"/>
            <a:ext cx="11982234" cy="1325563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dirty="0">
                <a:solidFill>
                  <a:srgbClr val="0432FF"/>
                </a:solidFill>
              </a:rPr>
              <a:t>contributions to MDA8 exceedance from O&amp;NG emissions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86DC1-788C-0E44-9136-04F76FFC0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4771"/>
            <a:ext cx="6094450" cy="4574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39C668-99B1-2740-843E-0204169C2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830" y="1964771"/>
            <a:ext cx="6094449" cy="4574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02F28A-416A-654B-94D5-C09832994D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6" t="40125" r="20592" b="42515"/>
          <a:stretch/>
        </p:blipFill>
        <p:spPr>
          <a:xfrm>
            <a:off x="838200" y="1200149"/>
            <a:ext cx="4577637" cy="867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A7DEFF-3BEA-4A4B-B3D9-54F5695A15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6" t="58926" r="20592" b="21501"/>
          <a:stretch/>
        </p:blipFill>
        <p:spPr>
          <a:xfrm>
            <a:off x="6522310" y="1035291"/>
            <a:ext cx="4831490" cy="10325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7400E-139D-1349-888A-ECFC2FAD39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B4D93B-B91E-EB42-A51E-2E3383D4AA60}"/>
                  </a:ext>
                </a:extLst>
              </p:cNvPr>
              <p:cNvSpPr txBox="1"/>
              <p:nvPr/>
            </p:nvSpPr>
            <p:spPr>
              <a:xfrm>
                <a:off x="788950" y="6445528"/>
                <a:ext cx="87875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species index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grid cell index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hourly time index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emissions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B4D93B-B91E-EB42-A51E-2E3383D4A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0" y="6445528"/>
                <a:ext cx="8787536" cy="400110"/>
              </a:xfrm>
              <a:prstGeom prst="rect">
                <a:avLst/>
              </a:prstGeom>
              <a:blipFill>
                <a:blip r:embed="rId6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9851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DE671-F567-2D42-90B0-3AC975BC7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Motivation: trend of oil and natural gas (O&amp;NG)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60248-B501-ED4C-8113-4DE0955F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906" y="1666441"/>
            <a:ext cx="6182600" cy="3640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FAD808-0FAF-AA45-99B6-4540D1975CE2}"/>
              </a:ext>
            </a:extLst>
          </p:cNvPr>
          <p:cNvSpPr/>
          <p:nvPr/>
        </p:nvSpPr>
        <p:spPr>
          <a:xfrm>
            <a:off x="6218095" y="5307066"/>
            <a:ext cx="56558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12121"/>
                </a:solidFill>
                <a:latin typeface="Source Sans Pro"/>
              </a:rPr>
              <a:t> </a:t>
            </a:r>
            <a:r>
              <a:rPr lang="en-US" sz="2000" dirty="0">
                <a:solidFill>
                  <a:srgbClr val="212121"/>
                </a:solidFill>
              </a:rPr>
              <a:t>Ozone formation.  Source: Ted Russell, Georgia Tech</a:t>
            </a:r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E32E4-02EB-3745-B848-6D69B882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007E2D-AE71-114F-A19E-B7CE5A895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68" y="833179"/>
            <a:ext cx="5132037" cy="2813663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F37192-99C8-F64D-AF6C-CD3BFDC60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26" y="3646842"/>
            <a:ext cx="5655880" cy="28714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22BD71-7B57-074C-AAEF-26BC6B357806}"/>
              </a:ext>
            </a:extLst>
          </p:cNvPr>
          <p:cNvSpPr/>
          <p:nvPr/>
        </p:nvSpPr>
        <p:spPr>
          <a:xfrm>
            <a:off x="563825" y="6393955"/>
            <a:ext cx="5164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12121"/>
                </a:solidFill>
                <a:latin typeface="Source Sans Pro"/>
              </a:rPr>
              <a:t> </a:t>
            </a:r>
            <a:r>
              <a:rPr lang="en-US" sz="2000" dirty="0">
                <a:solidFill>
                  <a:srgbClr val="212121"/>
                </a:solidFill>
              </a:rPr>
              <a:t>Source: U.S. Energy Information Administration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4359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41DF-654C-DE4F-9238-74F4DC081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66" y="365125"/>
            <a:ext cx="11982234" cy="1325563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dirty="0">
                <a:solidFill>
                  <a:srgbClr val="0432FF"/>
                </a:solidFill>
              </a:rPr>
              <a:t>contributions to MDA8 exceedance from O&amp;NG emissions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7400E-139D-1349-888A-ECFC2FAD39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EB2F7B-BC83-4847-9DEC-0BC575C5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022" y="1027906"/>
            <a:ext cx="3718703" cy="6211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1D325-D1A0-A543-A421-BFCB4C72A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193" y="1027906"/>
            <a:ext cx="3718695" cy="62114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B57A44-44ED-1445-81D1-787406A03295}"/>
              </a:ext>
            </a:extLst>
          </p:cNvPr>
          <p:cNvSpPr/>
          <p:nvPr/>
        </p:nvSpPr>
        <p:spPr>
          <a:xfrm>
            <a:off x="6315457" y="902208"/>
            <a:ext cx="4135522" cy="5819267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8237BA"/>
              </a:solidFill>
              <a:highlight>
                <a:srgbClr val="0077C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5731717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1195F-9E9E-784E-BF64-5923984CB7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C59E0D-3D0C-5146-80FB-91A37EDB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66" y="365125"/>
            <a:ext cx="11982234" cy="1325563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dirty="0">
                <a:solidFill>
                  <a:srgbClr val="C40105"/>
                </a:solidFill>
              </a:rPr>
              <a:t>contributions to premature mortality from O&amp;NG emissions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09BC8D-7ECA-B547-A913-75EE6AFF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049" y="917776"/>
            <a:ext cx="3350919" cy="62114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0A37C5-DA94-BE41-B5B5-BFDF16B4F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22" y="917776"/>
            <a:ext cx="3718703" cy="6211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3013CD-F9A7-1F4B-8895-BE74E99FB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535" y="917789"/>
            <a:ext cx="3718695" cy="62114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14EEF3-58DC-6E42-9AFA-9CC2BF0D6337}"/>
              </a:ext>
            </a:extLst>
          </p:cNvPr>
          <p:cNvSpPr/>
          <p:nvPr/>
        </p:nvSpPr>
        <p:spPr>
          <a:xfrm>
            <a:off x="8198388" y="902208"/>
            <a:ext cx="3496580" cy="58192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8237BA"/>
              </a:solidFill>
              <a:highlight>
                <a:srgbClr val="0077C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7361398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3F13F8-448E-5943-96D7-18AA5777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B5A12-383E-0F43-A498-C70EA01A6B9C}"/>
              </a:ext>
            </a:extLst>
          </p:cNvPr>
          <p:cNvSpPr txBox="1"/>
          <p:nvPr/>
        </p:nvSpPr>
        <p:spPr>
          <a:xfrm>
            <a:off x="7987035" y="3766641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Adjoint-weighted PMF contributions from Denver and Platteville monitoring sites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Apparent increase from </a:t>
            </a:r>
          </a:p>
          <a:p>
            <a:r>
              <a:rPr lang="en-US" sz="2400" dirty="0"/>
              <a:t>    2013 -2015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FA6B04-003A-0940-81B0-F84BF98A2847}"/>
                  </a:ext>
                </a:extLst>
              </p:cNvPr>
              <p:cNvSpPr txBox="1"/>
              <p:nvPr/>
            </p:nvSpPr>
            <p:spPr>
              <a:xfrm>
                <a:off x="8001001" y="2473801"/>
                <a:ext cx="3962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species index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factor index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location index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dirty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date index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𝑀𝑅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mixing ratio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FA6B04-003A-0940-81B0-F84BF98A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1" y="2473801"/>
                <a:ext cx="3962400" cy="1015663"/>
              </a:xfrm>
              <a:prstGeom prst="rect">
                <a:avLst/>
              </a:prstGeom>
              <a:blipFill>
                <a:blip r:embed="rId3"/>
                <a:stretch>
                  <a:fillRect t="-2469" r="-670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F0A2D76-09DA-4543-98C4-CA4BCBE2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77" t="93990" r="6128" b="-168"/>
          <a:stretch/>
        </p:blipFill>
        <p:spPr>
          <a:xfrm>
            <a:off x="533293" y="759287"/>
            <a:ext cx="7467708" cy="4524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BC6E0-5903-8B46-8C4C-84E1AB770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17"/>
          <a:stretch/>
        </p:blipFill>
        <p:spPr>
          <a:xfrm>
            <a:off x="143934" y="1203567"/>
            <a:ext cx="8057734" cy="55179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23DE6E1-8F2A-4240-8F83-F43EE5B23DB4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1209867" cy="841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53" dirty="0">
                <a:latin typeface="+mn-lt"/>
                <a:ea typeface="+mn-ea"/>
                <a:cs typeface="+mn-cs"/>
                <a:sym typeface="Trebuchet MS"/>
              </a:rPr>
              <a:t>Results: contributions to </a:t>
            </a:r>
            <a:r>
              <a:rPr lang="en-US" sz="2953" dirty="0">
                <a:solidFill>
                  <a:srgbClr val="0432FF"/>
                </a:solidFill>
                <a:latin typeface="+mn-lt"/>
                <a:ea typeface="+mn-ea"/>
                <a:cs typeface="+mn-cs"/>
                <a:sym typeface="Trebuchet MS"/>
              </a:rPr>
              <a:t>MDA8</a:t>
            </a:r>
            <a:r>
              <a:rPr lang="en-US" sz="2953" dirty="0">
                <a:solidFill>
                  <a:srgbClr val="0432FF"/>
                </a:solidFill>
                <a:latin typeface="+mn-lt"/>
                <a:ea typeface="+mn-ea"/>
                <a:cs typeface="+mn-cs"/>
              </a:rPr>
              <a:t> exceedance </a:t>
            </a:r>
            <a:r>
              <a:rPr lang="en-US" sz="2953" dirty="0">
                <a:latin typeface="+mn-lt"/>
                <a:ea typeface="+mn-ea"/>
                <a:cs typeface="+mn-cs"/>
                <a:sym typeface="Trebuchet MS"/>
              </a:rPr>
              <a:t>from each </a:t>
            </a:r>
            <a:r>
              <a:rPr lang="en-US" sz="2953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Trebuchet MS"/>
              </a:rPr>
              <a:t>PMF factors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5DE541-10AA-C243-B61D-883A019832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80" t="39374" r="58522" b="41297"/>
          <a:stretch/>
        </p:blipFill>
        <p:spPr>
          <a:xfrm>
            <a:off x="8652532" y="612798"/>
            <a:ext cx="2179141" cy="1012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2F67C2-866A-E146-BBBC-CBEDE1F1D8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11" t="39374" r="8835" b="41297"/>
          <a:stretch/>
        </p:blipFill>
        <p:spPr>
          <a:xfrm>
            <a:off x="8001001" y="1428750"/>
            <a:ext cx="3482204" cy="10125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7889E7-0828-3343-9621-2E9D5C9368E7}"/>
              </a:ext>
            </a:extLst>
          </p:cNvPr>
          <p:cNvSpPr/>
          <p:nvPr/>
        </p:nvSpPr>
        <p:spPr>
          <a:xfrm>
            <a:off x="9973056" y="1625346"/>
            <a:ext cx="1510148" cy="5418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8237BA"/>
              </a:solidFill>
              <a:highlight>
                <a:srgbClr val="0077C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9288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06A6A22-4792-6743-BC59-AAEFEFF43D62}"/>
              </a:ext>
            </a:extLst>
          </p:cNvPr>
          <p:cNvSpPr txBox="1">
            <a:spLocks/>
          </p:cNvSpPr>
          <p:nvPr/>
        </p:nvSpPr>
        <p:spPr>
          <a:xfrm>
            <a:off x="838199" y="198504"/>
            <a:ext cx="112098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53" dirty="0">
                <a:latin typeface="+mn-lt"/>
                <a:ea typeface="+mn-ea"/>
                <a:cs typeface="+mn-cs"/>
                <a:sym typeface="Trebuchet MS"/>
              </a:rPr>
              <a:t>Results: contributions to </a:t>
            </a:r>
            <a:r>
              <a:rPr lang="en-US" sz="2953" dirty="0">
                <a:solidFill>
                  <a:srgbClr val="0432FF"/>
                </a:solidFill>
                <a:latin typeface="+mn-lt"/>
                <a:ea typeface="+mn-ea"/>
                <a:cs typeface="+mn-cs"/>
                <a:sym typeface="Trebuchet MS"/>
              </a:rPr>
              <a:t>MDA8</a:t>
            </a:r>
            <a:r>
              <a:rPr lang="en-US" sz="2953" dirty="0">
                <a:solidFill>
                  <a:srgbClr val="0432FF"/>
                </a:solidFill>
                <a:latin typeface="+mn-lt"/>
                <a:ea typeface="+mn-ea"/>
                <a:cs typeface="+mn-cs"/>
              </a:rPr>
              <a:t> exceedance </a:t>
            </a:r>
            <a:r>
              <a:rPr lang="en-US" sz="2953" dirty="0">
                <a:latin typeface="+mn-lt"/>
                <a:ea typeface="+mn-ea"/>
                <a:cs typeface="+mn-cs"/>
                <a:sym typeface="Trebuchet MS"/>
              </a:rPr>
              <a:t>from each </a:t>
            </a:r>
            <a:r>
              <a:rPr lang="en-US" sz="2953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Trebuchet MS"/>
              </a:rPr>
              <a:t>PMF factors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3F13F8-448E-5943-96D7-18AA5777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6F632-589C-C248-9331-24580E037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21" y="1946567"/>
            <a:ext cx="5447111" cy="3327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2B16F3-A03A-DB47-A308-2644AA080A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327"/>
          <a:stretch/>
        </p:blipFill>
        <p:spPr>
          <a:xfrm>
            <a:off x="5465584" y="1944509"/>
            <a:ext cx="6099884" cy="31179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70683D-10C5-8643-9F12-21C106DB4BB9}"/>
              </a:ext>
            </a:extLst>
          </p:cNvPr>
          <p:cNvSpPr/>
          <p:nvPr/>
        </p:nvSpPr>
        <p:spPr>
          <a:xfrm>
            <a:off x="2947253" y="5311791"/>
            <a:ext cx="62974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Apparent increase across the three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Traffic and urban contribute most from Denver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O&amp;NG contribute most from Platteville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8939D-E2BC-3348-9141-4CD17BCB9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38" t="76464"/>
          <a:stretch/>
        </p:blipFill>
        <p:spPr>
          <a:xfrm>
            <a:off x="4230235" y="1340017"/>
            <a:ext cx="4425793" cy="9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2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0C157-2392-0E4B-B9DD-066351265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CC3CE8-85D4-3E4B-9086-94B08E7C4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23"/>
          <a:stretch/>
        </p:blipFill>
        <p:spPr>
          <a:xfrm>
            <a:off x="1" y="1203567"/>
            <a:ext cx="8340730" cy="55264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8EFEF66-8440-1344-A053-ACAA7BC953A0}"/>
              </a:ext>
            </a:extLst>
          </p:cNvPr>
          <p:cNvSpPr txBox="1">
            <a:spLocks/>
          </p:cNvSpPr>
          <p:nvPr/>
        </p:nvSpPr>
        <p:spPr>
          <a:xfrm>
            <a:off x="904464" y="127949"/>
            <a:ext cx="11209867" cy="552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53" dirty="0">
                <a:latin typeface="+mn-lt"/>
                <a:ea typeface="+mn-ea"/>
                <a:cs typeface="+mn-cs"/>
                <a:sym typeface="Trebuchet MS"/>
              </a:rPr>
              <a:t>Results: contributions to </a:t>
            </a:r>
            <a:r>
              <a:rPr lang="en-US" sz="2953" dirty="0">
                <a:solidFill>
                  <a:srgbClr val="C40105"/>
                </a:solidFill>
                <a:latin typeface="+mn-lt"/>
                <a:ea typeface="+mn-ea"/>
                <a:cs typeface="+mn-cs"/>
                <a:sym typeface="Trebuchet MS"/>
              </a:rPr>
              <a:t>premature mortality </a:t>
            </a:r>
            <a:r>
              <a:rPr lang="en-US" sz="2953" dirty="0">
                <a:latin typeface="+mn-lt"/>
                <a:ea typeface="+mn-ea"/>
                <a:cs typeface="+mn-cs"/>
                <a:sym typeface="Trebuchet MS"/>
              </a:rPr>
              <a:t>from each </a:t>
            </a:r>
            <a:r>
              <a:rPr lang="en-US" sz="2953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Trebuchet MS"/>
              </a:rPr>
              <a:t>PMF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CDE9A0-FFA5-5949-8B18-FFBBD10F6219}"/>
                  </a:ext>
                </a:extLst>
              </p:cNvPr>
              <p:cNvSpPr txBox="1"/>
              <p:nvPr/>
            </p:nvSpPr>
            <p:spPr>
              <a:xfrm>
                <a:off x="8001001" y="2473801"/>
                <a:ext cx="3962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species index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factor index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location index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dirty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date index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𝑀𝑅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mixing ratio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CDE9A0-FFA5-5949-8B18-FFBBD10F6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1" y="2473801"/>
                <a:ext cx="3962400" cy="1015663"/>
              </a:xfrm>
              <a:prstGeom prst="rect">
                <a:avLst/>
              </a:prstGeom>
              <a:blipFill>
                <a:blip r:embed="rId3"/>
                <a:stretch>
                  <a:fillRect t="-2469" r="-670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296E91DB-9B7A-9140-99DA-7653E7A8B25A}"/>
              </a:ext>
            </a:extLst>
          </p:cNvPr>
          <p:cNvSpPr txBox="1"/>
          <p:nvPr/>
        </p:nvSpPr>
        <p:spPr>
          <a:xfrm>
            <a:off x="7987035" y="3766641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Adjoint-weighted PMF contributions from Denver and Platteville monitoring sites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No clear trend from </a:t>
            </a:r>
          </a:p>
          <a:p>
            <a:r>
              <a:rPr lang="en-US" sz="2400" b="1" dirty="0"/>
              <a:t>    2013-2015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9A4A79-B612-2E40-BE9D-203B6414E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77" t="93990" r="6128" b="-168"/>
          <a:stretch/>
        </p:blipFill>
        <p:spPr>
          <a:xfrm>
            <a:off x="533293" y="759287"/>
            <a:ext cx="7467708" cy="452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B74FF1-A58F-4E48-895E-00B019881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80" t="39374" r="58522" b="41297"/>
          <a:stretch/>
        </p:blipFill>
        <p:spPr>
          <a:xfrm>
            <a:off x="8652532" y="612798"/>
            <a:ext cx="2179141" cy="10125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4D66D4-96F9-B742-8B11-53FDEE40B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03" t="59130" r="9135" b="22077"/>
          <a:stretch/>
        </p:blipFill>
        <p:spPr>
          <a:xfrm>
            <a:off x="8001001" y="1376603"/>
            <a:ext cx="3503731" cy="9844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29F50F-28BD-D04B-8328-1F2ED8CF75A6}"/>
              </a:ext>
            </a:extLst>
          </p:cNvPr>
          <p:cNvSpPr/>
          <p:nvPr/>
        </p:nvSpPr>
        <p:spPr>
          <a:xfrm>
            <a:off x="10025210" y="1676354"/>
            <a:ext cx="1510148" cy="5418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8237BA"/>
              </a:solidFill>
              <a:highlight>
                <a:srgbClr val="0077C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3261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06A6A22-4792-6743-BC59-AAEFEFF43D62}"/>
              </a:ext>
            </a:extLst>
          </p:cNvPr>
          <p:cNvSpPr txBox="1">
            <a:spLocks/>
          </p:cNvSpPr>
          <p:nvPr/>
        </p:nvSpPr>
        <p:spPr>
          <a:xfrm>
            <a:off x="838199" y="198504"/>
            <a:ext cx="112098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53" dirty="0">
                <a:latin typeface="+mn-lt"/>
                <a:ea typeface="+mn-ea"/>
                <a:cs typeface="+mn-cs"/>
                <a:sym typeface="Trebuchet MS"/>
              </a:rPr>
              <a:t>Results: contributions to </a:t>
            </a:r>
            <a:r>
              <a:rPr lang="en-US" sz="2953" dirty="0">
                <a:solidFill>
                  <a:srgbClr val="C40105"/>
                </a:solidFill>
                <a:latin typeface="+mn-lt"/>
                <a:ea typeface="+mn-ea"/>
                <a:cs typeface="+mn-cs"/>
                <a:sym typeface="Trebuchet MS"/>
              </a:rPr>
              <a:t>premature mortality </a:t>
            </a:r>
            <a:r>
              <a:rPr lang="en-US" sz="2953" dirty="0">
                <a:latin typeface="+mn-lt"/>
                <a:ea typeface="+mn-ea"/>
                <a:cs typeface="+mn-cs"/>
                <a:sym typeface="Trebuchet MS"/>
              </a:rPr>
              <a:t>from each </a:t>
            </a:r>
            <a:r>
              <a:rPr lang="en-US" sz="2953" dirty="0">
                <a:solidFill>
                  <a:srgbClr val="00B050"/>
                </a:solidFill>
                <a:latin typeface="+mn-lt"/>
                <a:ea typeface="+mn-ea"/>
                <a:cs typeface="+mn-cs"/>
                <a:sym typeface="Trebuchet MS"/>
              </a:rPr>
              <a:t>PMF factors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0C157-2392-0E4B-B9DD-066351265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24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08FA6A-6657-6949-A292-E95DE841D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28" y="2044231"/>
            <a:ext cx="5753651" cy="32436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6429A9-35C9-624E-BB6D-EC7261923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907"/>
          <a:stretch/>
        </p:blipFill>
        <p:spPr>
          <a:xfrm>
            <a:off x="5875867" y="2044231"/>
            <a:ext cx="6003124" cy="30853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369A3-7432-D449-A695-8E322B5EF3EA}"/>
              </a:ext>
            </a:extLst>
          </p:cNvPr>
          <p:cNvSpPr/>
          <p:nvPr/>
        </p:nvSpPr>
        <p:spPr>
          <a:xfrm>
            <a:off x="3294384" y="5338583"/>
            <a:ext cx="62974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clear trend across the three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Traffic and urban contribute most from Denver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O&amp;NG contribute most from Platteville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008C3C-E9F0-0D48-9482-556AA87B3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38" t="76464"/>
          <a:stretch/>
        </p:blipFill>
        <p:spPr>
          <a:xfrm>
            <a:off x="4230235" y="1340017"/>
            <a:ext cx="4425793" cy="9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1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CD64-9B8C-674D-BFCD-AC52C78D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86001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DEBD8-9E4B-6144-BDD6-24E795A7F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470025"/>
            <a:ext cx="11036300" cy="48863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100" dirty="0"/>
              <a:t>Emissions from O&amp;NG activities in CO, UT, and WY are estimated to contribute to</a:t>
            </a:r>
          </a:p>
          <a:p>
            <a:pPr marL="0" indent="0">
              <a:buNone/>
            </a:pPr>
            <a:r>
              <a:rPr lang="en-US" sz="3100" b="1" i="1" dirty="0">
                <a:solidFill>
                  <a:srgbClr val="0432FF"/>
                </a:solidFill>
              </a:rPr>
              <a:t>0.4 ppb MDA8 exceedance/(grid cell * day) </a:t>
            </a:r>
            <a:r>
              <a:rPr lang="en-US" sz="3100" dirty="0"/>
              <a:t>and</a:t>
            </a:r>
          </a:p>
          <a:p>
            <a:pPr marL="0" indent="0">
              <a:buNone/>
            </a:pPr>
            <a:r>
              <a:rPr lang="en-US" sz="3100" b="1" i="1" dirty="0">
                <a:solidFill>
                  <a:srgbClr val="C40105"/>
                </a:solidFill>
              </a:rPr>
              <a:t>6 ozone-related premature deaths/year </a:t>
            </a:r>
            <a:r>
              <a:rPr lang="en-US" sz="3100" dirty="0"/>
              <a:t>in Denver CSA.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b="1" i="1" dirty="0"/>
              <a:t>Controlling NOx emissions </a:t>
            </a:r>
            <a:r>
              <a:rPr lang="en-US" sz="3100" dirty="0"/>
              <a:t>from O&amp;NG activities is </a:t>
            </a:r>
            <a:r>
              <a:rPr lang="en-US" sz="3100" b="1" i="1" dirty="0"/>
              <a:t>more effective </a:t>
            </a:r>
            <a:r>
              <a:rPr lang="en-US" sz="3100" dirty="0"/>
              <a:t>than controlling VOC emissions.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/>
              <a:t>The contributions to </a:t>
            </a:r>
            <a:r>
              <a:rPr lang="en-US" sz="3100" b="1" i="1" dirty="0">
                <a:solidFill>
                  <a:srgbClr val="0432FF"/>
                </a:solidFill>
              </a:rPr>
              <a:t>MDA8 exceedance</a:t>
            </a:r>
            <a:r>
              <a:rPr lang="en-US" sz="3100" dirty="0">
                <a:solidFill>
                  <a:srgbClr val="0432FF"/>
                </a:solidFill>
              </a:rPr>
              <a:t> </a:t>
            </a:r>
            <a:r>
              <a:rPr lang="en-US" sz="3100" dirty="0"/>
              <a:t>from </a:t>
            </a:r>
            <a:r>
              <a:rPr lang="en-US" sz="3100" b="1" i="1" dirty="0">
                <a:solidFill>
                  <a:srgbClr val="00B050"/>
                </a:solidFill>
                <a:sym typeface="Trebuchet MS"/>
              </a:rPr>
              <a:t>PMF factors </a:t>
            </a:r>
            <a:r>
              <a:rPr lang="en-US" sz="3100" dirty="0">
                <a:sym typeface="Trebuchet MS"/>
              </a:rPr>
              <a:t>summed together </a:t>
            </a:r>
            <a:r>
              <a:rPr lang="en-US" sz="3100" b="1" i="1" dirty="0">
                <a:sym typeface="Trebuchet MS"/>
              </a:rPr>
              <a:t>seem to increase over time</a:t>
            </a:r>
            <a:r>
              <a:rPr lang="en-US" sz="3100" dirty="0">
                <a:sym typeface="Trebuchet MS"/>
              </a:rPr>
              <a:t>.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/>
              <a:t>The contributions to </a:t>
            </a:r>
            <a:r>
              <a:rPr lang="en-US" sz="3100" b="1" i="1" dirty="0">
                <a:solidFill>
                  <a:srgbClr val="C40105"/>
                </a:solidFill>
              </a:rPr>
              <a:t>premature mortality </a:t>
            </a:r>
            <a:r>
              <a:rPr lang="en-US" sz="3100" dirty="0"/>
              <a:t>from </a:t>
            </a:r>
            <a:r>
              <a:rPr lang="en-US" sz="3100" b="1" i="1" dirty="0">
                <a:solidFill>
                  <a:srgbClr val="00B050"/>
                </a:solidFill>
                <a:sym typeface="Trebuchet MS"/>
              </a:rPr>
              <a:t>PMF factors </a:t>
            </a:r>
            <a:r>
              <a:rPr lang="en-US" sz="3100" dirty="0">
                <a:sym typeface="Trebuchet MS"/>
              </a:rPr>
              <a:t>summed together </a:t>
            </a:r>
            <a:r>
              <a:rPr lang="en-US" sz="3100" b="1" i="1" dirty="0">
                <a:sym typeface="Trebuchet MS"/>
              </a:rPr>
              <a:t>do not show a clear trend over time</a:t>
            </a:r>
            <a:r>
              <a:rPr lang="en-US" sz="3100" dirty="0">
                <a:sym typeface="Trebuchet MS"/>
              </a:rPr>
              <a:t>.</a:t>
            </a:r>
            <a:endParaRPr lang="en-US" sz="3100" b="1" i="1" dirty="0"/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AE7C1-AAFD-A443-9FF7-88638CF14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83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F659-FA85-CD43-9E53-DE84FB7C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D7948-E9D1-024A-AC11-E35A127DC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CMAQ adjoint development team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Kirk Baker, Rob </a:t>
            </a:r>
            <a:r>
              <a:rPr lang="en-US" dirty="0" err="1"/>
              <a:t>Pinder</a:t>
            </a:r>
            <a:r>
              <a:rPr lang="en-US" dirty="0"/>
              <a:t>, EPA OAQPS: modeling platform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Colorado Department of Public Health &amp; Environment (CDPHE) </a:t>
            </a:r>
          </a:p>
          <a:p>
            <a:pPr marL="0" indent="0">
              <a:buNone/>
            </a:pPr>
            <a:r>
              <a:rPr lang="en-US" dirty="0"/>
              <a:t>Air Pollution Control Division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61A9D-5B9B-4F46-AE54-B78AC20F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0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41DF-654C-DE4F-9238-74F4DC081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Backup: contributions to </a:t>
            </a:r>
            <a:r>
              <a:rPr lang="en-US" b="1" dirty="0"/>
              <a:t>MDA8 exceedances </a:t>
            </a:r>
            <a:r>
              <a:rPr lang="en-US" dirty="0"/>
              <a:t>from emissions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86DC1-788C-0E44-9136-04F76FFC0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732" y="1098548"/>
            <a:ext cx="3506481" cy="2631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39C668-99B1-2740-843E-0204169C2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731" y="3743462"/>
            <a:ext cx="3506481" cy="2631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E32E2-72DA-DC4A-842F-710C29424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278" y="1088866"/>
            <a:ext cx="3506481" cy="2631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7ACC00-41B4-1A44-AA9D-B679537E6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277" y="3720628"/>
            <a:ext cx="3506481" cy="2631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02F28A-416A-654B-94D5-C09832994D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16" t="40125" r="20592" b="42515"/>
          <a:stretch/>
        </p:blipFill>
        <p:spPr>
          <a:xfrm>
            <a:off x="37314" y="2657650"/>
            <a:ext cx="3061204" cy="580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A7DEFF-3BEA-4A4B-B3D9-54F5695A15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16" t="58926" r="20592" b="21501"/>
          <a:stretch/>
        </p:blipFill>
        <p:spPr>
          <a:xfrm>
            <a:off x="37314" y="3966254"/>
            <a:ext cx="3061204" cy="6542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021B25-A2F0-CE48-8BB6-725871C688FA}"/>
              </a:ext>
            </a:extLst>
          </p:cNvPr>
          <p:cNvSpPr txBox="1"/>
          <p:nvPr/>
        </p:nvSpPr>
        <p:spPr>
          <a:xfrm>
            <a:off x="2815594" y="843620"/>
            <a:ext cx="318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2014 NEI O&amp;NG Emissions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D64E7-F9DA-0149-AB4F-70588905892D}"/>
              </a:ext>
            </a:extLst>
          </p:cNvPr>
          <p:cNvSpPr txBox="1"/>
          <p:nvPr/>
        </p:nvSpPr>
        <p:spPr>
          <a:xfrm>
            <a:off x="6128278" y="836281"/>
            <a:ext cx="42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equivalent amount of other emissions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FCEEE6-72D4-8744-92F4-656DCF75D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9447" y="3730310"/>
            <a:ext cx="2917957" cy="2622080"/>
          </a:xfrm>
          <a:prstGeom prst="rect">
            <a:avLst/>
          </a:prstGeom>
        </p:spPr>
      </p:pic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5C5419-0D0B-BD45-B406-CD10C09E72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342" t="58007" r="50000" b="35428"/>
          <a:stretch/>
        </p:blipFill>
        <p:spPr>
          <a:xfrm>
            <a:off x="209766" y="4747919"/>
            <a:ext cx="1859011" cy="9478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7400E-139D-1349-888A-ECFC2FAD39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966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65A9-7376-BA40-B099-B90E85508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Backup: contributions to </a:t>
            </a:r>
            <a:r>
              <a:rPr lang="en-US" b="1" dirty="0"/>
              <a:t>premature mortality </a:t>
            </a:r>
            <a:r>
              <a:rPr lang="en-US" dirty="0"/>
              <a:t>from emissions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5DE839-FCB5-2C46-8E6E-4616189B4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50" y="1145723"/>
            <a:ext cx="3365807" cy="2526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681435-17FE-C64D-87B8-5E2CD538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340" y="3707391"/>
            <a:ext cx="3365807" cy="2526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74A710-3DBA-2C43-AF42-6E9B54B7A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757" y="1048901"/>
            <a:ext cx="3494809" cy="26230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42E85A-4EF9-9245-A928-0F814F1D7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329" y="3673273"/>
            <a:ext cx="3456721" cy="25944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A8BDCC-9B07-0241-9B9B-CD1F3E17BA85}"/>
              </a:ext>
            </a:extLst>
          </p:cNvPr>
          <p:cNvSpPr txBox="1"/>
          <p:nvPr/>
        </p:nvSpPr>
        <p:spPr>
          <a:xfrm>
            <a:off x="2731148" y="843240"/>
            <a:ext cx="314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2014 NEI O&amp;NG Emissions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268883-7D1E-AA43-8425-C9B69D244184}"/>
              </a:ext>
            </a:extLst>
          </p:cNvPr>
          <p:cNvSpPr txBox="1"/>
          <p:nvPr/>
        </p:nvSpPr>
        <p:spPr>
          <a:xfrm>
            <a:off x="5927254" y="851236"/>
            <a:ext cx="424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equivalent amount of other emissions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39F5C5-D6A5-0D48-A49E-4DBEAFDC66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50" t="60198" r="23022" b="22127"/>
          <a:stretch/>
        </p:blipFill>
        <p:spPr>
          <a:xfrm>
            <a:off x="70785" y="3966390"/>
            <a:ext cx="2913669" cy="592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8C0B91-7679-9C47-8D36-7497ED6556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50" t="39626" r="23022" b="42699"/>
          <a:stretch/>
        </p:blipFill>
        <p:spPr>
          <a:xfrm>
            <a:off x="63626" y="2595931"/>
            <a:ext cx="2920828" cy="580251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2E8517-5900-C44D-ACD7-02566940BE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342" t="58007" r="50000" b="35428"/>
          <a:stretch/>
        </p:blipFill>
        <p:spPr>
          <a:xfrm>
            <a:off x="354365" y="4739373"/>
            <a:ext cx="1859011" cy="9478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D876B8-C568-2047-833E-9CA62F9315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6772" y="3707391"/>
            <a:ext cx="3097368" cy="28582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1195F-9E9E-784E-BF64-5923984CB7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672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E75C2E8-73D7-3044-AB50-B4CB767B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05" y="187213"/>
            <a:ext cx="11463396" cy="994172"/>
          </a:xfrm>
        </p:spPr>
        <p:txBody>
          <a:bodyPr>
            <a:normAutofit/>
          </a:bodyPr>
          <a:lstStyle/>
          <a:p>
            <a:r>
              <a:rPr lang="en-US" sz="3000" dirty="0"/>
              <a:t>Motivation: MDA8 exceedances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1D6405-0585-284C-8CD0-886F9093CF13}"/>
                  </a:ext>
                </a:extLst>
              </p:cNvPr>
              <p:cNvSpPr txBox="1"/>
              <p:nvPr/>
            </p:nvSpPr>
            <p:spPr>
              <a:xfrm>
                <a:off x="9044157" y="2353257"/>
                <a:ext cx="256334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National Ambient Air Quality Standards (NAAQS) for ozone:</a:t>
                </a:r>
              </a:p>
              <a:p>
                <a:pPr algn="ctr"/>
                <a:r>
                  <a:rPr lang="en-US" sz="2000" dirty="0"/>
                  <a:t>the fourth-highest </a:t>
                </a:r>
              </a:p>
              <a:p>
                <a:pPr algn="ctr"/>
                <a:r>
                  <a:rPr lang="en-US" sz="2000" dirty="0"/>
                  <a:t>daily maximum 8-hour average (MDA8), </a:t>
                </a:r>
              </a:p>
              <a:p>
                <a:pPr algn="ctr"/>
                <a:r>
                  <a:rPr lang="en-US" sz="2000" dirty="0"/>
                  <a:t>averaged across three consecutive years </a:t>
                </a:r>
                <a:endParaRPr lang="en-US" sz="20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000" dirty="0"/>
                  <a:t> 70 ppb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1D6405-0585-284C-8CD0-886F9093C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4157" y="2353257"/>
                <a:ext cx="2563344" cy="2862322"/>
              </a:xfrm>
              <a:prstGeom prst="rect">
                <a:avLst/>
              </a:prstGeom>
              <a:blipFill>
                <a:blip r:embed="rId3"/>
                <a:stretch>
                  <a:fillRect l="-1478" t="-881" r="-3448" b="-2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EE48005-F052-734F-B6A9-473EE6FE4726}"/>
              </a:ext>
            </a:extLst>
          </p:cNvPr>
          <p:cNvSpPr/>
          <p:nvPr/>
        </p:nvSpPr>
        <p:spPr>
          <a:xfrm>
            <a:off x="3157552" y="6273481"/>
            <a:ext cx="20041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212121"/>
                </a:solidFill>
              </a:rPr>
              <a:t>Source: U.S. EPA</a:t>
            </a: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7FE0FB-EA7C-7940-B83B-D51BF4BA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F3009-92E7-F945-99E0-76E81B9A3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48079"/>
          <a:stretch/>
        </p:blipFill>
        <p:spPr>
          <a:xfrm>
            <a:off x="251296" y="841313"/>
            <a:ext cx="8359303" cy="561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04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DE839-FCB5-2C46-8E6E-4616189B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" y="2043235"/>
            <a:ext cx="6085505" cy="4567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681435-17FE-C64D-87B8-5E2CD538A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20" y="2046851"/>
            <a:ext cx="6059983" cy="4548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39F5C5-D6A5-0D48-A49E-4DBEAFDC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50" t="60198" r="23022" b="22127"/>
          <a:stretch/>
        </p:blipFill>
        <p:spPr>
          <a:xfrm>
            <a:off x="6611842" y="1122222"/>
            <a:ext cx="4843818" cy="9622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8C0B91-7679-9C47-8D36-7497ED655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50" t="39626" r="23022" b="42699"/>
          <a:stretch/>
        </p:blipFill>
        <p:spPr>
          <a:xfrm>
            <a:off x="800758" y="1122222"/>
            <a:ext cx="4843816" cy="9622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1195F-9E9E-784E-BF64-5923984CB7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C59E0D-3D0C-5146-80FB-91A37EDB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66" y="365125"/>
            <a:ext cx="11982234" cy="1325563"/>
          </a:xfrm>
        </p:spPr>
        <p:txBody>
          <a:bodyPr/>
          <a:lstStyle/>
          <a:p>
            <a:r>
              <a:rPr lang="en-US" dirty="0"/>
              <a:t>Backup: </a:t>
            </a:r>
            <a:r>
              <a:rPr lang="en-US" dirty="0">
                <a:solidFill>
                  <a:srgbClr val="C40105"/>
                </a:solidFill>
              </a:rPr>
              <a:t>contributions to premature mortality from O&amp;NG emissions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A5A441-D949-6348-B0FE-524CFF3CD27F}"/>
                  </a:ext>
                </a:extLst>
              </p:cNvPr>
              <p:cNvSpPr txBox="1"/>
              <p:nvPr/>
            </p:nvSpPr>
            <p:spPr>
              <a:xfrm>
                <a:off x="788950" y="6445528"/>
                <a:ext cx="87875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species index.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grid cell index.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hourly time index.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dirty="0"/>
                  <a:t>emissions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A5A441-D949-6348-B0FE-524CFF3CD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0" y="6445528"/>
                <a:ext cx="8787536" cy="400110"/>
              </a:xfrm>
              <a:prstGeom prst="rect">
                <a:avLst/>
              </a:prstGeom>
              <a:blipFill>
                <a:blip r:embed="rId6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259156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F5AF4-5C3A-294F-B983-F44FC7F6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nonattainment days in each month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445E4-708A-EE45-8A6C-8FFE92CABE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426449-03D9-234C-8B51-230780C04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567762"/>
              </p:ext>
            </p:extLst>
          </p:nvPr>
        </p:nvGraphicFramePr>
        <p:xfrm>
          <a:off x="3247697" y="1282261"/>
          <a:ext cx="3878317" cy="4172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0997">
                  <a:extLst>
                    <a:ext uri="{9D8B030D-6E8A-4147-A177-3AD203B41FA5}">
                      <a16:colId xmlns:a16="http://schemas.microsoft.com/office/drawing/2014/main" val="3050976009"/>
                    </a:ext>
                  </a:extLst>
                </a:gridCol>
                <a:gridCol w="1687320">
                  <a:extLst>
                    <a:ext uri="{9D8B030D-6E8A-4147-A177-3AD203B41FA5}">
                      <a16:colId xmlns:a16="http://schemas.microsoft.com/office/drawing/2014/main" val="3870325778"/>
                    </a:ext>
                  </a:extLst>
                </a:gridCol>
              </a:tblGrid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Months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Days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1695148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1422515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Feb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3552315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Mar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3525418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Apr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6471894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4208945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Jun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6595879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Jul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7479473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Aug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9418484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Sep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8169722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Oct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9522162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247481"/>
                  </a:ext>
                </a:extLst>
              </a:tr>
              <a:tr h="320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Dec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5538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327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5768B-31D4-004B-A8E6-E7B032F4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3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A92B7C-9A4F-2B48-B301-CEB2DCDAA80B}"/>
              </a:ext>
            </a:extLst>
          </p:cNvPr>
          <p:cNvSpPr txBox="1">
            <a:spLocks/>
          </p:cNvSpPr>
          <p:nvPr/>
        </p:nvSpPr>
        <p:spPr>
          <a:xfrm>
            <a:off x="6888356" y="1907018"/>
            <a:ext cx="2940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432FF"/>
                </a:solidFill>
              </a:rPr>
              <a:t>Question 1: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2284B-6DE4-C946-97FC-3D5C020709DE}"/>
              </a:ext>
            </a:extLst>
          </p:cNvPr>
          <p:cNvSpPr/>
          <p:nvPr/>
        </p:nvSpPr>
        <p:spPr>
          <a:xfrm>
            <a:off x="5511501" y="301252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How much MDA8 exceedance in the Denver CSA may be attributed to emissions from O&amp;NG production in Colorado, Utah, and Wyoming?</a:t>
            </a:r>
          </a:p>
          <a:p>
            <a:endParaRPr lang="en-US" sz="2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3F31EB-A88B-864A-919E-98C573BF46FF}"/>
              </a:ext>
            </a:extLst>
          </p:cNvPr>
          <p:cNvSpPr txBox="1">
            <a:spLocks/>
          </p:cNvSpPr>
          <p:nvPr/>
        </p:nvSpPr>
        <p:spPr>
          <a:xfrm>
            <a:off x="144105" y="187213"/>
            <a:ext cx="1146339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/>
              <a:t>Motivation: MDA8 exceedances</a:t>
            </a:r>
            <a:endParaRPr lang="en-US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2A4FC1-EB2E-7747-B54C-59E8295B3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54"/>
          <a:stretch/>
        </p:blipFill>
        <p:spPr>
          <a:xfrm>
            <a:off x="218173" y="1231900"/>
            <a:ext cx="4645490" cy="4394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8CB87F-7623-7142-B1F5-E9A448CF7A5E}"/>
              </a:ext>
            </a:extLst>
          </p:cNvPr>
          <p:cNvSpPr/>
          <p:nvPr/>
        </p:nvSpPr>
        <p:spPr>
          <a:xfrm>
            <a:off x="398330" y="5377792"/>
            <a:ext cx="4645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>
                <a:latin typeface="+mn-lt"/>
                <a:ea typeface="+mn-ea"/>
                <a:cs typeface="+mn-cs"/>
                <a:sym typeface="Trebuchet MS"/>
              </a:defRPr>
            </a:pPr>
            <a:r>
              <a:rPr lang="en-US" sz="2400" b="1" dirty="0">
                <a:solidFill>
                  <a:srgbClr val="0432FF"/>
                </a:solidFill>
              </a:rPr>
              <a:t>Denver Combined Statistical Area (CSA)</a:t>
            </a:r>
          </a:p>
        </p:txBody>
      </p:sp>
    </p:spTree>
    <p:extLst>
      <p:ext uri="{BB962C8B-B14F-4D97-AF65-F5344CB8AC3E}">
        <p14:creationId xmlns:p14="http://schemas.microsoft.com/office/powerpoint/2010/main" val="302291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2CB30-1C83-ED4B-A1F5-67FF84960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86" y="145591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/>
              <a:t>Motivation: health effects of ground-level ozone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B0428E-6812-F84F-951C-DD6FA2F6828C}"/>
              </a:ext>
            </a:extLst>
          </p:cNvPr>
          <p:cNvSpPr/>
          <p:nvPr/>
        </p:nvSpPr>
        <p:spPr>
          <a:xfrm>
            <a:off x="-44652" y="4091930"/>
            <a:ext cx="4276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>
                <a:latin typeface="+mn-lt"/>
                <a:ea typeface="+mn-ea"/>
                <a:cs typeface="+mn-cs"/>
                <a:sym typeface="Trebuchet MS"/>
              </a:defRPr>
            </a:pPr>
            <a:r>
              <a:rPr lang="en-US" sz="2000" b="1" i="1" dirty="0">
                <a:solidFill>
                  <a:srgbClr val="C40105"/>
                </a:solidFill>
              </a:rPr>
              <a:t>M</a:t>
            </a:r>
            <a:r>
              <a:rPr lang="en-US" sz="2000" b="1" dirty="0">
                <a:solidFill>
                  <a:srgbClr val="C40105"/>
                </a:solidFill>
              </a:rPr>
              <a:t>: Estimated ozone-related mortality</a:t>
            </a:r>
          </a:p>
        </p:txBody>
      </p:sp>
      <p:sp>
        <p:nvSpPr>
          <p:cNvPr id="17" name="2007 6-month mean of hourly maximum O3">
            <a:extLst>
              <a:ext uri="{FF2B5EF4-FFF2-40B4-BE49-F238E27FC236}">
                <a16:creationId xmlns:a16="http://schemas.microsoft.com/office/drawing/2014/main" id="{6334F433-E7A2-FC46-9411-E1D16BEF7801}"/>
              </a:ext>
            </a:extLst>
          </p:cNvPr>
          <p:cNvSpPr txBox="1"/>
          <p:nvPr/>
        </p:nvSpPr>
        <p:spPr>
          <a:xfrm>
            <a:off x="7616516" y="4115099"/>
            <a:ext cx="4575484" cy="36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algn="ctr">
              <a:defRPr sz="1800">
                <a:latin typeface="+mn-lt"/>
                <a:ea typeface="+mn-ea"/>
                <a:cs typeface="+mn-cs"/>
                <a:sym typeface="Trebuchet MS"/>
              </a:defRPr>
            </a:pPr>
            <a:r>
              <a:rPr lang="en-US" sz="2000" b="1" i="1" dirty="0">
                <a:solidFill>
                  <a:srgbClr val="0432FF"/>
                </a:solidFill>
              </a:rPr>
              <a:t>C</a:t>
            </a:r>
            <a:r>
              <a:rPr lang="en-US" sz="2000" b="1" dirty="0">
                <a:solidFill>
                  <a:srgbClr val="0432FF"/>
                </a:solidFill>
              </a:rPr>
              <a:t>: Annual</a:t>
            </a:r>
            <a:r>
              <a:rPr sz="2000" b="1" dirty="0">
                <a:solidFill>
                  <a:srgbClr val="0432FF"/>
                </a:solidFill>
              </a:rPr>
              <a:t> mean of </a:t>
            </a:r>
            <a:r>
              <a:rPr lang="en-US" sz="2000" b="1" dirty="0">
                <a:solidFill>
                  <a:srgbClr val="0432FF"/>
                </a:solidFill>
              </a:rPr>
              <a:t>MDA8 ozone, 2007</a:t>
            </a:r>
            <a:endParaRPr sz="2000" b="1" baseline="-5999" dirty="0">
              <a:solidFill>
                <a:srgbClr val="0432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475748-32FD-2840-9045-CDF53B76D16C}"/>
              </a:ext>
            </a:extLst>
          </p:cNvPr>
          <p:cNvSpPr/>
          <p:nvPr/>
        </p:nvSpPr>
        <p:spPr>
          <a:xfrm>
            <a:off x="4204057" y="4091930"/>
            <a:ext cx="3355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>
                <a:latin typeface="+mn-lt"/>
                <a:ea typeface="+mn-ea"/>
                <a:cs typeface="+mn-cs"/>
                <a:sym typeface="Trebuchet MS"/>
              </a:defRPr>
            </a:pPr>
            <a:r>
              <a:rPr lang="en-US" sz="2000" b="1" i="1" dirty="0">
                <a:solidFill>
                  <a:srgbClr val="8237BA"/>
                </a:solidFill>
              </a:rPr>
              <a:t>M</a:t>
            </a:r>
            <a:r>
              <a:rPr lang="en-US" sz="2000" b="1" i="1" baseline="-25000" dirty="0">
                <a:solidFill>
                  <a:srgbClr val="8237BA"/>
                </a:solidFill>
              </a:rPr>
              <a:t>0</a:t>
            </a:r>
            <a:r>
              <a:rPr lang="en-US" sz="2000" b="1" dirty="0">
                <a:solidFill>
                  <a:srgbClr val="8237BA"/>
                </a:solidFill>
              </a:rPr>
              <a:t>: Baseline mortality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5768B-31D4-004B-A8E6-E7B032F4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6E1F3D-E4DE-B741-942D-76E06D94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267" y="1139762"/>
            <a:ext cx="3985189" cy="2991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DE61-3425-8A43-8018-FC97E4F5B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756" y="1139763"/>
            <a:ext cx="3985189" cy="2991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ACBEAB-E340-D546-8979-7EA167041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68" y="1139763"/>
            <a:ext cx="3985189" cy="29910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7368AE-BF76-7643-BFB1-F1A4CCD9DD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33" t="41717" r="29610" b="43925"/>
          <a:stretch/>
        </p:blipFill>
        <p:spPr>
          <a:xfrm>
            <a:off x="5635116" y="4461262"/>
            <a:ext cx="5609123" cy="994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3135EF-95E3-7C4E-AA97-17C3DD0230D5}"/>
                  </a:ext>
                </a:extLst>
              </p:cNvPr>
              <p:cNvSpPr txBox="1"/>
              <p:nvPr/>
            </p:nvSpPr>
            <p:spPr>
              <a:xfrm>
                <a:off x="258831" y="5460844"/>
                <a:ext cx="848342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: grid cell index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concentration response factor, 0.02/(10ppb)</a:t>
                </a:r>
                <a:r>
                  <a:rPr lang="en-US" sz="2000" baseline="30000" dirty="0"/>
                  <a:t>2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𝑇𝑀𝑅𝐸𝐿</m:t>
                    </m:r>
                  </m:oMath>
                </a14:m>
                <a:r>
                  <a:rPr lang="en-US" sz="2000" dirty="0"/>
                  <a:t>: theoretical minimum risk exposure level</a:t>
                </a:r>
                <a:r>
                  <a:rPr lang="en-US" sz="2000" baseline="30000" dirty="0"/>
                  <a:t>3,4,5</a:t>
                </a:r>
                <a:r>
                  <a:rPr lang="en-US" sz="2000" dirty="0"/>
                  <a:t>, 28.9 ppb</a:t>
                </a:r>
                <a:r>
                  <a:rPr lang="en-US" sz="2000" baseline="30000" dirty="0"/>
                  <a:t>6</a:t>
                </a:r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3135EF-95E3-7C4E-AA97-17C3DD023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31" y="5460844"/>
                <a:ext cx="8483420" cy="1015663"/>
              </a:xfrm>
              <a:prstGeom prst="rect">
                <a:avLst/>
              </a:prstGeom>
              <a:blipFill>
                <a:blip r:embed="rId7"/>
                <a:stretch>
                  <a:fillRect l="-149"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FE4F65C-4C29-DC40-B3C8-D9972F8F884E}"/>
              </a:ext>
            </a:extLst>
          </p:cNvPr>
          <p:cNvSpPr txBox="1"/>
          <p:nvPr/>
        </p:nvSpPr>
        <p:spPr>
          <a:xfrm>
            <a:off x="7616516" y="5421714"/>
            <a:ext cx="43895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1</a:t>
            </a:r>
            <a:r>
              <a:rPr lang="en-US" sz="2000" dirty="0"/>
              <a:t>Jerrett et al., 2009;</a:t>
            </a:r>
            <a:r>
              <a:rPr lang="en-US" sz="2000" baseline="30000" dirty="0"/>
              <a:t> 2</a:t>
            </a:r>
            <a:r>
              <a:rPr lang="en-US" sz="2000" dirty="0"/>
              <a:t>Turner et al., 2016; </a:t>
            </a:r>
            <a:r>
              <a:rPr lang="en-US" sz="2000" baseline="30000" dirty="0"/>
              <a:t>3</a:t>
            </a:r>
            <a:r>
              <a:rPr lang="en-US" sz="2000" dirty="0"/>
              <a:t>Lim et al., 2014; </a:t>
            </a:r>
            <a:r>
              <a:rPr lang="en-US" sz="2000" baseline="30000" dirty="0"/>
              <a:t>4</a:t>
            </a:r>
            <a:r>
              <a:rPr lang="en-US" sz="2000" dirty="0"/>
              <a:t>Cohen et al., 2017; </a:t>
            </a:r>
            <a:r>
              <a:rPr lang="en-US" sz="2000" baseline="30000" dirty="0"/>
              <a:t>5</a:t>
            </a:r>
            <a:r>
              <a:rPr lang="en-US" sz="2000" dirty="0"/>
              <a:t>Liang et al., 2018; </a:t>
            </a:r>
            <a:r>
              <a:rPr lang="en-US" sz="2000" baseline="30000" dirty="0"/>
              <a:t>6</a:t>
            </a:r>
            <a:r>
              <a:rPr lang="en-US" sz="2000" dirty="0"/>
              <a:t>Malley et al., 2017.</a:t>
            </a:r>
            <a:endParaRPr lang="en-US" sz="2000" baseline="30000" dirty="0"/>
          </a:p>
          <a:p>
            <a:endParaRPr lang="en-US" sz="2400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C88C2-8A0A-F84F-B7E5-114B92AB25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22" t="28162" r="50000" b="61852"/>
          <a:stretch/>
        </p:blipFill>
        <p:spPr>
          <a:xfrm>
            <a:off x="218868" y="4494982"/>
            <a:ext cx="4983958" cy="9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14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5768B-31D4-004B-A8E6-E7B032F4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5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A92B7C-9A4F-2B48-B301-CEB2DCDAA80B}"/>
              </a:ext>
            </a:extLst>
          </p:cNvPr>
          <p:cNvSpPr txBox="1">
            <a:spLocks/>
          </p:cNvSpPr>
          <p:nvPr/>
        </p:nvSpPr>
        <p:spPr>
          <a:xfrm>
            <a:off x="7140465" y="1905376"/>
            <a:ext cx="2940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40105"/>
                </a:solidFill>
              </a:rPr>
              <a:t>Question 2: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2284B-6DE4-C946-97FC-3D5C020709DE}"/>
              </a:ext>
            </a:extLst>
          </p:cNvPr>
          <p:cNvSpPr/>
          <p:nvPr/>
        </p:nvSpPr>
        <p:spPr>
          <a:xfrm>
            <a:off x="6096000" y="303854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C40105"/>
                </a:solidFill>
              </a:rPr>
              <a:t>How many ozone-related premature mortalities in the Denver CSA may be attributed to emissions from O&amp;NG production in Colorado, Utah, and Wyoming?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A5D1FDF-AE5A-E549-B758-C5DD3B792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86" y="145591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/>
              <a:t>Motivation: health effects of ground-level ozone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9B7229-8D96-BE4D-95E5-79B0CC665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28370"/>
            <a:ext cx="5549462" cy="416510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CC4CDB2-14AF-B845-AEC2-5AC061D36FA6}"/>
              </a:ext>
            </a:extLst>
          </p:cNvPr>
          <p:cNvSpPr/>
          <p:nvPr/>
        </p:nvSpPr>
        <p:spPr>
          <a:xfrm>
            <a:off x="312738" y="5487403"/>
            <a:ext cx="5142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>
                <a:latin typeface="+mn-lt"/>
                <a:ea typeface="+mn-ea"/>
                <a:cs typeface="+mn-cs"/>
                <a:sym typeface="Trebuchet MS"/>
              </a:defRPr>
            </a:pPr>
            <a:r>
              <a:rPr lang="en-US" sz="2400" b="1" i="1" dirty="0">
                <a:solidFill>
                  <a:srgbClr val="C40105"/>
                </a:solidFill>
              </a:rPr>
              <a:t>M</a:t>
            </a:r>
            <a:r>
              <a:rPr lang="en-US" sz="2400" b="1" dirty="0">
                <a:solidFill>
                  <a:srgbClr val="C40105"/>
                </a:solidFill>
              </a:rPr>
              <a:t>: Estimated ozone-related mortality</a:t>
            </a:r>
          </a:p>
        </p:txBody>
      </p:sp>
    </p:spTree>
    <p:extLst>
      <p:ext uri="{BB962C8B-B14F-4D97-AF65-F5344CB8AC3E}">
        <p14:creationId xmlns:p14="http://schemas.microsoft.com/office/powerpoint/2010/main" val="2358656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EB1F9-D25E-AB48-9AC7-2E268AEB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2127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Motivation: previous VOC source apportionment 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CC6D2-609C-7E4D-88EB-7787F7244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168" y="1140206"/>
            <a:ext cx="6954858" cy="5216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65E6D0-9CFD-CC41-B3F6-1EDDF849ED26}"/>
              </a:ext>
            </a:extLst>
          </p:cNvPr>
          <p:cNvSpPr txBox="1"/>
          <p:nvPr/>
        </p:nvSpPr>
        <p:spPr>
          <a:xfrm>
            <a:off x="308526" y="1708924"/>
            <a:ext cx="446464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Measurement campaign:</a:t>
            </a:r>
          </a:p>
          <a:p>
            <a:r>
              <a:rPr lang="en-US" sz="2000" dirty="0"/>
              <a:t>Ozone Precursor Study conducted by Colorado Department of Public Health &amp; Environment (CDPHE) Air Pollution Control Division.</a:t>
            </a:r>
          </a:p>
          <a:p>
            <a:endParaRPr lang="en-US" sz="2000" dirty="0"/>
          </a:p>
          <a:p>
            <a:r>
              <a:rPr lang="en-US" sz="2000" dirty="0"/>
              <a:t>Flasks analyzed for 79 non-methane organic compounds.</a:t>
            </a:r>
          </a:p>
          <a:p>
            <a:endParaRPr lang="en-US" sz="2000" dirty="0"/>
          </a:p>
          <a:p>
            <a:r>
              <a:rPr lang="en-US" sz="2000" dirty="0"/>
              <a:t>3-hr samples acquired from 6 a.m. to 9 a.m. M.S.T.</a:t>
            </a:r>
          </a:p>
          <a:p>
            <a:endParaRPr lang="en-US" sz="2000" dirty="0"/>
          </a:p>
          <a:p>
            <a:r>
              <a:rPr lang="en-US" sz="2000" b="1" dirty="0"/>
              <a:t>Source apportionment:</a:t>
            </a:r>
          </a:p>
          <a:p>
            <a:r>
              <a:rPr lang="en-US" sz="2000" dirty="0"/>
              <a:t>Positive Matrix Factorization (PMF)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56139-9C6F-604F-A509-2053937D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5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BEE340-D349-254D-AA15-957913201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16" t="8144" r="12931" b="52720"/>
          <a:stretch/>
        </p:blipFill>
        <p:spPr>
          <a:xfrm>
            <a:off x="3023616" y="991880"/>
            <a:ext cx="7930720" cy="5790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A3640-6D42-EF40-B5B0-BAF062045A8C}"/>
              </a:ext>
            </a:extLst>
          </p:cNvPr>
          <p:cNvSpPr txBox="1"/>
          <p:nvPr/>
        </p:nvSpPr>
        <p:spPr>
          <a:xfrm>
            <a:off x="184404" y="2650653"/>
            <a:ext cx="276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Speciation profiles as percent of species in each PMF factor with variability</a:t>
            </a:r>
            <a:r>
              <a:rPr lang="en-US" sz="2400" baseline="30000" dirty="0"/>
              <a:t>7</a:t>
            </a:r>
            <a:r>
              <a:rPr lang="en-US" sz="24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820DEB-AE28-554C-B737-B64C89F1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24FF4-4295-BB4B-A00A-B20AB678A6F1}"/>
              </a:ext>
            </a:extLst>
          </p:cNvPr>
          <p:cNvSpPr txBox="1"/>
          <p:nvPr/>
        </p:nvSpPr>
        <p:spPr>
          <a:xfrm>
            <a:off x="47877" y="6215746"/>
            <a:ext cx="2614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7</a:t>
            </a:r>
            <a:r>
              <a:rPr lang="en-US" sz="2000" dirty="0"/>
              <a:t>Capps et al., in review</a:t>
            </a:r>
            <a:endParaRPr lang="en-US" sz="2000" baseline="30000" dirty="0"/>
          </a:p>
          <a:p>
            <a:endParaRPr lang="en-US" sz="2400" baseline="30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3716BF-EE8C-454B-812B-5B7A0B92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04" y="75565"/>
            <a:ext cx="10515600" cy="579656"/>
          </a:xfrm>
        </p:spPr>
        <p:txBody>
          <a:bodyPr>
            <a:normAutofit/>
          </a:bodyPr>
          <a:lstStyle/>
          <a:p>
            <a:r>
              <a:rPr lang="en-US" sz="3000" dirty="0"/>
              <a:t>PMF source apportionment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67288F-4F4D-4640-B748-11C1D4EDC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39" t="47479" r="13810" b="48593"/>
          <a:stretch/>
        </p:blipFill>
        <p:spPr>
          <a:xfrm>
            <a:off x="746251" y="491755"/>
            <a:ext cx="11445749" cy="83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6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50506-4C16-9B48-9E30-B21EB8771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Q1</a:t>
            </a:r>
            <a:r>
              <a:rPr lang="en-US" b="1" dirty="0">
                <a:solidFill>
                  <a:srgbClr val="00B050"/>
                </a:solidFill>
              </a:rPr>
              <a:t>’</a:t>
            </a:r>
            <a:r>
              <a:rPr lang="en-US" dirty="0">
                <a:solidFill>
                  <a:srgbClr val="8237BA"/>
                </a:solidFill>
              </a:rPr>
              <a:t> </a:t>
            </a:r>
            <a:r>
              <a:rPr lang="en-US" dirty="0"/>
              <a:t>&amp;</a:t>
            </a:r>
            <a:r>
              <a:rPr lang="en-US" dirty="0">
                <a:solidFill>
                  <a:srgbClr val="8237BA"/>
                </a:solidFill>
              </a:rPr>
              <a:t> </a:t>
            </a:r>
            <a:r>
              <a:rPr lang="en-US" dirty="0">
                <a:solidFill>
                  <a:srgbClr val="C40105"/>
                </a:solidFill>
              </a:rPr>
              <a:t>Q2</a:t>
            </a:r>
            <a:r>
              <a:rPr lang="en-US" b="1" dirty="0">
                <a:solidFill>
                  <a:srgbClr val="00B050"/>
                </a:solidFill>
              </a:rPr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DA536-8DD1-2447-ADED-D2C37459C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How much MDA8 exceedance (</a:t>
            </a:r>
            <a:r>
              <a:rPr lang="en-US" b="1" i="1" dirty="0">
                <a:solidFill>
                  <a:srgbClr val="0432FF"/>
                </a:solidFill>
              </a:rPr>
              <a:t>Q1</a:t>
            </a:r>
            <a:r>
              <a:rPr lang="en-US" b="1" i="1" dirty="0">
                <a:solidFill>
                  <a:srgbClr val="00B050"/>
                </a:solidFill>
              </a:rPr>
              <a:t>’</a:t>
            </a:r>
            <a:r>
              <a:rPr lang="en-US" dirty="0">
                <a:solidFill>
                  <a:srgbClr val="0432FF"/>
                </a:solidFill>
              </a:rPr>
              <a:t>) </a:t>
            </a:r>
            <a:r>
              <a:rPr lang="en-US" dirty="0"/>
              <a:t>and</a:t>
            </a:r>
          </a:p>
          <a:p>
            <a:pPr marL="0" indent="0">
              <a:buNone/>
            </a:pPr>
            <a:r>
              <a:rPr lang="en-US" dirty="0">
                <a:solidFill>
                  <a:srgbClr val="C40105"/>
                </a:solidFill>
              </a:rPr>
              <a:t>how many ozone-related premature mortalities (</a:t>
            </a:r>
            <a:r>
              <a:rPr lang="en-US" b="1" i="1" dirty="0">
                <a:solidFill>
                  <a:srgbClr val="C40105"/>
                </a:solidFill>
              </a:rPr>
              <a:t>Q2</a:t>
            </a:r>
            <a:r>
              <a:rPr lang="en-US" b="1" i="1" dirty="0">
                <a:solidFill>
                  <a:srgbClr val="00B050"/>
                </a:solidFill>
              </a:rPr>
              <a:t>’</a:t>
            </a:r>
            <a:r>
              <a:rPr lang="en-US" dirty="0">
                <a:solidFill>
                  <a:srgbClr val="C40105"/>
                </a:solidFill>
              </a:rPr>
              <a:t>) </a:t>
            </a:r>
          </a:p>
          <a:p>
            <a:pPr marL="0" indent="0">
              <a:buNone/>
            </a:pPr>
            <a:r>
              <a:rPr lang="en-US" dirty="0"/>
              <a:t>in the Denver CSA may be attributed to each of the </a:t>
            </a:r>
            <a:r>
              <a:rPr lang="en-US" b="1" i="1" dirty="0">
                <a:solidFill>
                  <a:srgbClr val="00B050"/>
                </a:solidFill>
              </a:rPr>
              <a:t>PMF factors</a:t>
            </a:r>
            <a:r>
              <a:rPr lang="en-US" dirty="0"/>
              <a:t>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8A80C-E078-C14C-8DA3-69C9F67E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9C59-E1CF-214F-B281-C8D6041CD5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85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4690</TotalTime>
  <Words>1394</Words>
  <Application>Microsoft Macintosh PowerPoint</Application>
  <PresentationFormat>Widescreen</PresentationFormat>
  <Paragraphs>258</Paragraphs>
  <Slides>31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Source Sans Pro</vt:lpstr>
      <vt:lpstr>Office Theme</vt:lpstr>
      <vt:lpstr>Assessing the Impacts of Emissions from Oil and Gas Extraction on Urban Ozone and Associated Health Risks</vt:lpstr>
      <vt:lpstr>Motivation: trend of oil and natural gas (O&amp;NG) production</vt:lpstr>
      <vt:lpstr>Motivation: MDA8 exceedances</vt:lpstr>
      <vt:lpstr>PowerPoint Presentation</vt:lpstr>
      <vt:lpstr>Motivation: health effects of ground-level ozone</vt:lpstr>
      <vt:lpstr>Motivation: health effects of ground-level ozone</vt:lpstr>
      <vt:lpstr>Motivation: previous VOC source apportionment work</vt:lpstr>
      <vt:lpstr>PMF source apportionment</vt:lpstr>
      <vt:lpstr>Q1’ &amp; Q2’</vt:lpstr>
      <vt:lpstr>Method: CMAQ-adjoint sensitivity analysis</vt:lpstr>
      <vt:lpstr>Method: CMAQ-adjoint sensitivity analysis</vt:lpstr>
      <vt:lpstr>Method: CMAQ-adjoint sensitivity analysis</vt:lpstr>
      <vt:lpstr> Method: cost function &amp; adjoint forcing function</vt:lpstr>
      <vt:lpstr>Method: emissions data</vt:lpstr>
      <vt:lpstr>Results: emissions</vt:lpstr>
      <vt:lpstr>Results: emissions</vt:lpstr>
      <vt:lpstr>Results: emissions</vt:lpstr>
      <vt:lpstr>Results: emissions</vt:lpstr>
      <vt:lpstr>Results: contributions to MDA8 exceedance from O&amp;NG emissions</vt:lpstr>
      <vt:lpstr>Results: contributions to MDA8 exceedance from O&amp;NG emissions</vt:lpstr>
      <vt:lpstr>Results: contributions to premature mortality from O&amp;NG emissions</vt:lpstr>
      <vt:lpstr>PowerPoint Presentation</vt:lpstr>
      <vt:lpstr>PowerPoint Presentation</vt:lpstr>
      <vt:lpstr>PowerPoint Presentation</vt:lpstr>
      <vt:lpstr>PowerPoint Presentation</vt:lpstr>
      <vt:lpstr>Conclusion</vt:lpstr>
      <vt:lpstr>Acknowledgements</vt:lpstr>
      <vt:lpstr>Backup: contributions to MDA8 exceedances from emissions</vt:lpstr>
      <vt:lpstr>Backup: contributions to premature mortality from emissions</vt:lpstr>
      <vt:lpstr>Backup: contributions to premature mortality from O&amp;NG emissions</vt:lpstr>
      <vt:lpstr>Average nonattainment days in each month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Impacts of Emissions from Oil and Gas Extraction on Urban Ozone and Associated Health Risks</dc:title>
  <dc:creator>Lyu,Congmeng</dc:creator>
  <cp:lastModifiedBy>Lyu,Congmeng</cp:lastModifiedBy>
  <cp:revision>186</cp:revision>
  <dcterms:created xsi:type="dcterms:W3CDTF">2019-10-15T15:47:06Z</dcterms:created>
  <dcterms:modified xsi:type="dcterms:W3CDTF">2019-10-23T11:51:41Z</dcterms:modified>
</cp:coreProperties>
</file>