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14"/>
  </p:notesMasterIdLst>
  <p:handoutMasterIdLst>
    <p:handoutMasterId r:id="rId15"/>
  </p:handoutMasterIdLst>
  <p:sldIdLst>
    <p:sldId id="294" r:id="rId2"/>
    <p:sldId id="286" r:id="rId3"/>
    <p:sldId id="273" r:id="rId4"/>
    <p:sldId id="299" r:id="rId5"/>
    <p:sldId id="300" r:id="rId6"/>
    <p:sldId id="298" r:id="rId7"/>
    <p:sldId id="258" r:id="rId8"/>
    <p:sldId id="259" r:id="rId9"/>
    <p:sldId id="303" r:id="rId10"/>
    <p:sldId id="297" r:id="rId11"/>
    <p:sldId id="302" r:id="rId12"/>
    <p:sldId id="304" r:id="rId13"/>
  </p:sldIdLst>
  <p:sldSz cx="12190413" cy="6859588"/>
  <p:notesSz cx="7010400" cy="9296400"/>
  <p:custDataLst>
    <p:tags r:id="rId16"/>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Yarwood" initials="GY" lastIdx="1" clrIdx="0">
    <p:extLst>
      <p:ext uri="{19B8F6BF-5375-455C-9EA6-DF929625EA0E}">
        <p15:presenceInfo xmlns:p15="http://schemas.microsoft.com/office/powerpoint/2012/main" userId="4f2870911bcc3a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104" autoAdjust="0"/>
  </p:normalViewPr>
  <p:slideViewPr>
    <p:cSldViewPr snapToGrid="0">
      <p:cViewPr varScale="1">
        <p:scale>
          <a:sx n="88" d="100"/>
          <a:sy n="88" d="100"/>
        </p:scale>
        <p:origin x="446" y="8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1" d="100"/>
          <a:sy n="121" d="100"/>
        </p:scale>
        <p:origin x="493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
        <p:nvSpPr>
          <p:cNvPr id="3" name="Date Placeholder 2">
            <a:extLst>
              <a:ext uri="{FF2B5EF4-FFF2-40B4-BE49-F238E27FC236}">
                <a16:creationId xmlns="" xmlns:a16="http://schemas.microsoft.com/office/drawing/2014/main" id="{E73E8A3B-3A63-46A9-95E1-03CE2FCF9C3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F6A870-D0BC-44DB-AD81-D5E8B04AE8D4}" type="datetimeFigureOut">
              <a:rPr lang="da-DK" smtClean="0"/>
              <a:t>21-10-2019</a:t>
            </a:fld>
            <a:endParaRPr lang="da-DK"/>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0F5B7C09-5A60-450F-8B1D-B16CDE8563A2}" type="datetime1">
              <a:rPr lang="en-GB" noProof="0" smtClean="0"/>
              <a:pPr/>
              <a:t>21/10/2019</a:t>
            </a:fld>
            <a:endParaRPr lang="en-GB" noProof="0"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3175">
            <a:solidFill>
              <a:schemeClr val="accent6"/>
            </a:solidFill>
          </a:ln>
        </p:spPr>
        <p:txBody>
          <a:bodyPr vert="horz" wrap="square" lIns="93177" tIns="46589" rIns="93177" bIns="46589"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a:t>
            </a:fld>
            <a:endParaRPr lang="en-GB" noProof="0" dirty="0"/>
          </a:p>
        </p:txBody>
      </p:sp>
    </p:spTree>
    <p:extLst>
      <p:ext uri="{BB962C8B-B14F-4D97-AF65-F5344CB8AC3E}">
        <p14:creationId xmlns:p14="http://schemas.microsoft.com/office/powerpoint/2010/main" val="3988227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 xmlns:a16="http://schemas.microsoft.com/office/drawing/2014/main" id="{FC6EA742-E999-426B-9F1C-33524D47AEA4}"/>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23D6E77-5C8F-4555-B882-BF2774B26DCC}" type="datetime1">
              <a:rPr lang="en-GB" smtClean="0"/>
              <a:t>21/10/2019</a:t>
            </a:fld>
            <a:endParaRPr lang="en-GB" dirty="0"/>
          </a:p>
        </p:txBody>
      </p:sp>
      <p:pic>
        <p:nvPicPr>
          <p:cNvPr id="24" name="Picture 23">
            <a:extLst>
              <a:ext uri="{FF2B5EF4-FFF2-40B4-BE49-F238E27FC236}">
                <a16:creationId xmlns="" xmlns:a16="http://schemas.microsoft.com/office/drawing/2014/main" id="{BB368B35-1A95-4DB8-9489-9493B9DFE5DC}"/>
              </a:ext>
            </a:extLst>
          </p:cNvPr>
          <p:cNvPicPr>
            <a:picLocks noChangeAspect="1"/>
          </p:cNvPicPr>
          <p:nvPr userDrawn="1"/>
        </p:nvPicPr>
        <p:blipFill>
          <a:blip r:embed="rId2"/>
          <a:stretch>
            <a:fillRect/>
          </a:stretch>
        </p:blipFill>
        <p:spPr>
          <a:xfrm>
            <a:off x="798513" y="6159600"/>
            <a:ext cx="2826458" cy="255600"/>
          </a:xfrm>
          <a:prstGeom prst="rect">
            <a:avLst/>
          </a:prstGeom>
        </p:spPr>
      </p:pic>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 xmlns:a16="http://schemas.microsoft.com/office/drawing/2014/main" id="{414EC495-A6B9-4C60-A011-7047269C9CE9}"/>
              </a:ext>
            </a:extLst>
          </p:cNvPr>
          <p:cNvSpPr>
            <a:spLocks noGrp="1"/>
          </p:cNvSpPr>
          <p:nvPr>
            <p:ph sz="quarter" idx="16"/>
          </p:nvPr>
        </p:nvSpPr>
        <p:spPr>
          <a:xfrm>
            <a:off x="7313612" y="1645032"/>
            <a:ext cx="4073525"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1BFBDA0-B85C-4ABC-8CDE-30C7A85AF420}" type="datetime1">
              <a:rPr lang="en-GB" smtClean="0"/>
              <a:t>21/10/2019</a:t>
            </a:fld>
            <a:endParaRPr lang="en-GB" dirty="0"/>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8958262"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4BAEC6F-5F98-4DAC-A162-99FC04C12D9E}" type="datetime1">
              <a:rPr lang="en-GB" smtClean="0"/>
              <a:t>21/10/2019</a:t>
            </a:fld>
            <a:endParaRPr lang="en-GB" dirty="0"/>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6BDD6A4-EF75-4851-AC64-FBFF4C830FC6}" type="datetime1">
              <a:rPr lang="en-GB" smtClean="0"/>
              <a:t>21/10/2019</a:t>
            </a:fld>
            <a:endParaRPr lang="en-GB" dirty="0"/>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A53FFA2-2B75-484A-97AB-C2A5C5DD9D21}" type="datetime1">
              <a:rPr lang="en-GB" smtClean="0"/>
              <a:t>21/10/2019</a:t>
            </a:fld>
            <a:endParaRPr lang="en-GB" dirty="0"/>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353A19B-B567-4C10-8621-220CC8374C1A}" type="datetime1">
              <a:rPr lang="en-GB" smtClean="0"/>
              <a:t>21/10/2019</a:t>
            </a:fld>
            <a:endParaRPr lang="en-GB" dirty="0"/>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 xmlns:a16="http://schemas.microsoft.com/office/drawing/2014/main" id="{CBDD567F-EFA3-4304-9F2D-5128B34EFFF1}"/>
              </a:ext>
            </a:extLst>
          </p:cNvPr>
          <p:cNvGrpSpPr/>
          <p:nvPr userDrawn="1"/>
        </p:nvGrpSpPr>
        <p:grpSpPr>
          <a:xfrm>
            <a:off x="-1980494" y="3538620"/>
            <a:ext cx="1796791" cy="2907588"/>
            <a:chOff x="12403271" y="-1"/>
            <a:chExt cx="1796791" cy="2907588"/>
          </a:xfrm>
        </p:grpSpPr>
        <p:grpSp>
          <p:nvGrpSpPr>
            <p:cNvPr id="12" name="Group 11">
              <a:extLst>
                <a:ext uri="{FF2B5EF4-FFF2-40B4-BE49-F238E27FC236}">
                  <a16:creationId xmlns="" xmlns:a16="http://schemas.microsoft.com/office/drawing/2014/main" id="{FA367DCD-123C-45F4-87EB-1586FA603E3A}"/>
                </a:ext>
              </a:extLst>
            </p:cNvPr>
            <p:cNvGrpSpPr/>
            <p:nvPr userDrawn="1"/>
          </p:nvGrpSpPr>
          <p:grpSpPr>
            <a:xfrm>
              <a:off x="12403271" y="-1"/>
              <a:ext cx="1796791" cy="2907588"/>
              <a:chOff x="9009867" y="1645032"/>
              <a:chExt cx="2365739" cy="3828268"/>
            </a:xfrm>
          </p:grpSpPr>
          <p:sp>
            <p:nvSpPr>
              <p:cNvPr id="17" name="Rectangle: Rounded Corners 16">
                <a:extLst>
                  <a:ext uri="{FF2B5EF4-FFF2-40B4-BE49-F238E27FC236}">
                    <a16:creationId xmlns="" xmlns:a16="http://schemas.microsoft.com/office/drawing/2014/main" id="{93B8FE7B-9EF6-429C-AC7B-79E85DFB481D}"/>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5" name="Picture 14">
                <a:extLst>
                  <a:ext uri="{FF2B5EF4-FFF2-40B4-BE49-F238E27FC236}">
                    <a16:creationId xmlns="" xmlns:a16="http://schemas.microsoft.com/office/drawing/2014/main" id="{132FA97E-008F-4B07-B688-A7B22404D82A}"/>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6" name="TextBox 15">
                <a:extLst>
                  <a:ext uri="{FF2B5EF4-FFF2-40B4-BE49-F238E27FC236}">
                    <a16:creationId xmlns=""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9" name="Picture 8">
              <a:extLst>
                <a:ext uri="{FF2B5EF4-FFF2-40B4-BE49-F238E27FC236}">
                  <a16:creationId xmlns="" xmlns:a16="http://schemas.microsoft.com/office/drawing/2014/main" id="{760E582F-46F7-4DF2-ABCB-E07E85419F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
        <p:nvSpPr>
          <p:cNvPr id="14" name="Footer Placeholder 4">
            <a:extLst>
              <a:ext uri="{FF2B5EF4-FFF2-40B4-BE49-F238E27FC236}">
                <a16:creationId xmlns=""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9" name="Date_DateCustomA">
            <a:extLst>
              <a:ext uri="{FF2B5EF4-FFF2-40B4-BE49-F238E27FC236}">
                <a16:creationId xmlns=""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61298D6-3C06-40E3-BDB8-ACCD9EDC6D2F}" type="datetime1">
              <a:rPr lang="en-GB" smtClean="0"/>
              <a:t>21/10/2019</a:t>
            </a:fld>
            <a:endParaRPr lang="en-GB" dirty="0"/>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04C1ECD-E4DF-4FBE-A3B2-50A495040325}" type="datetime1">
              <a:rPr lang="en-GB" smtClean="0"/>
              <a:t>21/10/2019</a:t>
            </a:fld>
            <a:endParaRPr lang="en-GB" dirty="0"/>
          </a:p>
        </p:txBody>
      </p:sp>
      <p:grpSp>
        <p:nvGrpSpPr>
          <p:cNvPr id="16" name="Group 15">
            <a:extLst>
              <a:ext uri="{FF2B5EF4-FFF2-40B4-BE49-F238E27FC236}">
                <a16:creationId xmlns="" xmlns:a16="http://schemas.microsoft.com/office/drawing/2014/main" id="{482F1A21-DB0B-44A1-8EBE-E26897290FD2}"/>
              </a:ext>
            </a:extLst>
          </p:cNvPr>
          <p:cNvGrpSpPr/>
          <p:nvPr userDrawn="1"/>
        </p:nvGrpSpPr>
        <p:grpSpPr>
          <a:xfrm>
            <a:off x="-1980494" y="3538620"/>
            <a:ext cx="1796791" cy="2907588"/>
            <a:chOff x="12403271" y="-1"/>
            <a:chExt cx="1796791" cy="2907588"/>
          </a:xfrm>
        </p:grpSpPr>
        <p:grpSp>
          <p:nvGrpSpPr>
            <p:cNvPr id="17" name="Group 16">
              <a:extLst>
                <a:ext uri="{FF2B5EF4-FFF2-40B4-BE49-F238E27FC236}">
                  <a16:creationId xmlns="" xmlns:a16="http://schemas.microsoft.com/office/drawing/2014/main" id="{CA6B9EE2-783B-41AA-AC77-4DB0F5ED032D}"/>
                </a:ext>
              </a:extLst>
            </p:cNvPr>
            <p:cNvGrpSpPr/>
            <p:nvPr userDrawn="1"/>
          </p:nvGrpSpPr>
          <p:grpSpPr>
            <a:xfrm>
              <a:off x="12403271" y="-1"/>
              <a:ext cx="1796791" cy="2907588"/>
              <a:chOff x="9009867" y="1645032"/>
              <a:chExt cx="2365739" cy="3828268"/>
            </a:xfrm>
          </p:grpSpPr>
          <p:sp>
            <p:nvSpPr>
              <p:cNvPr id="19" name="Rectangle: Rounded Corners 18">
                <a:extLst>
                  <a:ext uri="{FF2B5EF4-FFF2-40B4-BE49-F238E27FC236}">
                    <a16:creationId xmlns="" xmlns:a16="http://schemas.microsoft.com/office/drawing/2014/main" id="{01B83249-39D6-4252-BB3B-A6D96E90F9B0}"/>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20" name="Picture 19">
                <a:extLst>
                  <a:ext uri="{FF2B5EF4-FFF2-40B4-BE49-F238E27FC236}">
                    <a16:creationId xmlns="" xmlns:a16="http://schemas.microsoft.com/office/drawing/2014/main" id="{C1B093AE-E011-42FE-AB95-66C9BFBDFAA1}"/>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 xmlns:a16="http://schemas.microsoft.com/office/drawing/2014/main" id="{C5F1A727-495B-4982-B3C7-671F9B44F5C2}"/>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8" name="Picture 17">
              <a:extLst>
                <a:ext uri="{FF2B5EF4-FFF2-40B4-BE49-F238E27FC236}">
                  <a16:creationId xmlns="" xmlns:a16="http://schemas.microsoft.com/office/drawing/2014/main" id="{6BE0B471-FCB7-47D8-9FB4-678E9DA02E8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4056064" y="1645033"/>
            <a:ext cx="7331074"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9" name="Date_DateCustomA">
            <a:extLst>
              <a:ext uri="{FF2B5EF4-FFF2-40B4-BE49-F238E27FC236}">
                <a16:creationId xmlns=""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43841B1-8824-4A59-8668-9071B3089A1D}" type="datetime1">
              <a:rPr lang="en-GB" smtClean="0"/>
              <a:t>21/10/2019</a:t>
            </a:fld>
            <a:endParaRPr lang="en-GB" dirty="0"/>
          </a:p>
        </p:txBody>
      </p:sp>
      <p:grpSp>
        <p:nvGrpSpPr>
          <p:cNvPr id="15" name="Group 14">
            <a:extLst>
              <a:ext uri="{FF2B5EF4-FFF2-40B4-BE49-F238E27FC236}">
                <a16:creationId xmlns="" xmlns:a16="http://schemas.microsoft.com/office/drawing/2014/main" id="{4C08E95C-A108-449E-AA24-2989A4642A1B}"/>
              </a:ext>
            </a:extLst>
          </p:cNvPr>
          <p:cNvGrpSpPr/>
          <p:nvPr userDrawn="1"/>
        </p:nvGrpSpPr>
        <p:grpSpPr>
          <a:xfrm>
            <a:off x="-1980494" y="3538620"/>
            <a:ext cx="1796791" cy="2907588"/>
            <a:chOff x="12403271" y="-1"/>
            <a:chExt cx="1796791" cy="2907588"/>
          </a:xfrm>
        </p:grpSpPr>
        <p:grpSp>
          <p:nvGrpSpPr>
            <p:cNvPr id="16" name="Group 15">
              <a:extLst>
                <a:ext uri="{FF2B5EF4-FFF2-40B4-BE49-F238E27FC236}">
                  <a16:creationId xmlns="" xmlns:a16="http://schemas.microsoft.com/office/drawing/2014/main" id="{067BA9E9-E6FD-43CD-9C63-CB59B98DE9FA}"/>
                </a:ext>
              </a:extLst>
            </p:cNvPr>
            <p:cNvGrpSpPr/>
            <p:nvPr userDrawn="1"/>
          </p:nvGrpSpPr>
          <p:grpSpPr>
            <a:xfrm>
              <a:off x="12403271" y="-1"/>
              <a:ext cx="1796791" cy="2907588"/>
              <a:chOff x="9009867" y="1645032"/>
              <a:chExt cx="2365739" cy="3828268"/>
            </a:xfrm>
          </p:grpSpPr>
          <p:sp>
            <p:nvSpPr>
              <p:cNvPr id="18" name="Rectangle: Rounded Corners 17">
                <a:extLst>
                  <a:ext uri="{FF2B5EF4-FFF2-40B4-BE49-F238E27FC236}">
                    <a16:creationId xmlns="" xmlns:a16="http://schemas.microsoft.com/office/drawing/2014/main" id="{C4ED11A2-1FA8-4D5C-95DC-296255DA7DE6}"/>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9" name="Picture 18">
                <a:extLst>
                  <a:ext uri="{FF2B5EF4-FFF2-40B4-BE49-F238E27FC236}">
                    <a16:creationId xmlns="" xmlns:a16="http://schemas.microsoft.com/office/drawing/2014/main" id="{65E16663-E9F6-4D4C-9422-559BC29D6C4C}"/>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 xmlns:a16="http://schemas.microsoft.com/office/drawing/2014/main" id="{28EF9199-7D6F-4B6A-AF35-F75259366BE9}"/>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7" name="Picture 16">
              <a:extLst>
                <a:ext uri="{FF2B5EF4-FFF2-40B4-BE49-F238E27FC236}">
                  <a16:creationId xmlns="" xmlns:a16="http://schemas.microsoft.com/office/drawing/2014/main" id="{B77BCF0F-D12B-4ADD-B578-30EC974B1E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B6556C8-A731-4240-9800-194A4F70A1D8}"/>
              </a:ext>
            </a:extLst>
          </p:cNvPr>
          <p:cNvSpPr>
            <a:spLocks noGrp="1"/>
          </p:cNvSpPr>
          <p:nvPr>
            <p:ph type="title"/>
          </p:nvPr>
        </p:nvSpPr>
        <p:spPr>
          <a:xfrm>
            <a:off x="798514" y="452543"/>
            <a:ext cx="4071936" cy="748800"/>
          </a:xfrm>
        </p:spPr>
        <p:txBody>
          <a:bodyPr/>
          <a:lstStyle/>
          <a:p>
            <a:r>
              <a:rPr lang="en-US"/>
              <a:t>Click to edit Master title style</a:t>
            </a:r>
            <a:endParaRPr lang="en-GB" dirty="0"/>
          </a:p>
        </p:txBody>
      </p:sp>
      <p:sp>
        <p:nvSpPr>
          <p:cNvPr id="7" name="Content Placeholder 2">
            <a:extLst>
              <a:ext uri="{FF2B5EF4-FFF2-40B4-BE49-F238E27FC236}">
                <a16:creationId xmlns=""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66D9B1E-4525-4C3C-8099-F63021D03FAF}" type="datetime1">
              <a:rPr lang="en-GB" smtClean="0"/>
              <a:t>21/10/2019</a:t>
            </a:fld>
            <a:endParaRPr lang="en-GB" dirty="0"/>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2CDE71F-8FC2-4DE4-9423-EE57143478CB}"/>
              </a:ext>
            </a:extLst>
          </p:cNvPr>
          <p:cNvSpPr>
            <a:spLocks noGrp="1"/>
          </p:cNvSpPr>
          <p:nvPr>
            <p:ph type="title"/>
          </p:nvPr>
        </p:nvSpPr>
        <p:spPr>
          <a:xfrm>
            <a:off x="798513" y="452543"/>
            <a:ext cx="2443162" cy="748800"/>
          </a:xfrm>
        </p:spPr>
        <p:txBody>
          <a:bodyPr/>
          <a:lstStyle/>
          <a:p>
            <a:r>
              <a:rPr lang="en-US"/>
              <a:t>Click to edit Master title style</a:t>
            </a:r>
            <a:endParaRPr lang="en-GB" dirty="0"/>
          </a:p>
        </p:txBody>
      </p:sp>
      <p:sp>
        <p:nvSpPr>
          <p:cNvPr id="13" name="Content Placeholder 2">
            <a:extLst>
              <a:ext uri="{FF2B5EF4-FFF2-40B4-BE49-F238E27FC236}">
                <a16:creationId xmlns=""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981F2DD-FFD7-4DB4-AB4F-0D68A3287252}" type="datetime1">
              <a:rPr lang="en-GB" smtClean="0"/>
              <a:t>21/10/2019</a:t>
            </a:fld>
            <a:endParaRPr lang="en-GB" dirty="0"/>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x-none" dirty="0"/>
          </a:p>
        </p:txBody>
      </p:sp>
      <p:sp>
        <p:nvSpPr>
          <p:cNvPr id="18" name="Date_DateCustomA">
            <a:extLst>
              <a:ext uri="{FF2B5EF4-FFF2-40B4-BE49-F238E27FC236}">
                <a16:creationId xmlns=""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0184A73C-544F-4E34-9859-C6AFC3E349B7}" type="datetime1">
              <a:rPr lang="en-GB" smtClean="0"/>
              <a:t>21/10/2019</a:t>
            </a:fld>
            <a:endParaRPr lang="x-none" dirty="0"/>
          </a:p>
        </p:txBody>
      </p:sp>
      <p:sp>
        <p:nvSpPr>
          <p:cNvPr id="12" name="Text Placeholder 2">
            <a:extLst>
              <a:ext uri="{FF2B5EF4-FFF2-40B4-BE49-F238E27FC236}">
                <a16:creationId xmlns="" xmlns:a16="http://schemas.microsoft.com/office/drawing/2014/main" id="{7BCB23DC-9A5C-4856-B9D3-C9BA6C166827}"/>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10588625" cy="748800"/>
          </a:xfrm>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3" name="Content Placeholder 2">
            <a:extLst>
              <a:ext uri="{FF2B5EF4-FFF2-40B4-BE49-F238E27FC236}">
                <a16:creationId xmlns=""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6A2DA45-B967-4B45-A412-0FCDC9D7D0F0}" type="datetime1">
              <a:rPr lang="en-GB" smtClean="0"/>
              <a:t>21/10/2019</a:t>
            </a:fld>
            <a:endParaRPr lang="en-GB" dirty="0"/>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 name="Title 2">
            <a:extLst>
              <a:ext uri="{FF2B5EF4-FFF2-40B4-BE49-F238E27FC236}">
                <a16:creationId xmlns="" xmlns:a16="http://schemas.microsoft.com/office/drawing/2014/main" id="{D10A7420-B42B-4A1E-801C-58F73E98E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6" name="Content Placeholder 2">
            <a:extLst>
              <a:ext uri="{FF2B5EF4-FFF2-40B4-BE49-F238E27FC236}">
                <a16:creationId xmlns=""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E34686F-62F3-4E2D-8431-7157C2AF86F0}" type="datetime1">
              <a:rPr lang="en-GB" smtClean="0"/>
              <a:t>21/10/2019</a:t>
            </a:fld>
            <a:endParaRPr lang="en-GB" dirty="0"/>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4" y="537029"/>
            <a:ext cx="10588624" cy="485311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4" name="Title 1"/>
          <p:cNvSpPr>
            <a:spLocks noGrp="1"/>
          </p:cNvSpPr>
          <p:nvPr>
            <p:ph type="title"/>
          </p:nvPr>
        </p:nvSpPr>
        <p:spPr>
          <a:xfrm>
            <a:off x="1612900" y="906698"/>
            <a:ext cx="3257550" cy="2158049"/>
          </a:xfrm>
        </p:spPr>
        <p:txBody>
          <a:bodyPr/>
          <a:lstStyle/>
          <a:p>
            <a:r>
              <a:rPr lang="en-US"/>
              <a:t>Click to edit Master title style</a:t>
            </a:r>
            <a:endParaRPr lang="en-GB" dirty="0"/>
          </a:p>
        </p:txBody>
      </p:sp>
      <p:sp>
        <p:nvSpPr>
          <p:cNvPr id="6" name="Text Placeholder 6">
            <a:extLst>
              <a:ext uri="{FF2B5EF4-FFF2-40B4-BE49-F238E27FC236}">
                <a16:creationId xmlns=""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9DBA338-BDBD-4306-B8EB-7B23A4C5E4A8}" type="datetime1">
              <a:rPr lang="en-GB" smtClean="0"/>
              <a:t>21/10/2019</a:t>
            </a:fld>
            <a:endParaRPr lang="en-GB" dirty="0"/>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EA48E567-47F5-4B08-99D6-069385ECECE3}"/>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Text Placeholder 3">
            <a:extLst>
              <a:ext uri="{FF2B5EF4-FFF2-40B4-BE49-F238E27FC236}">
                <a16:creationId xmlns=""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88889C0-0920-43EB-A11C-7F88829404EC}" type="datetime1">
              <a:rPr lang="en-GB" smtClean="0"/>
              <a:t>21/10/2019</a:t>
            </a:fld>
            <a:endParaRPr lang="en-GB" dirty="0"/>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514" y="452543"/>
            <a:ext cx="10588624" cy="748800"/>
          </a:xfrm>
        </p:spPr>
        <p:txBody>
          <a:bodyPr/>
          <a:lstStyle/>
          <a:p>
            <a:r>
              <a:rPr lang="en-US"/>
              <a:t>Click to edit Master title style</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8" name="Text Placeholder 4">
            <a:extLst>
              <a:ext uri="{FF2B5EF4-FFF2-40B4-BE49-F238E27FC236}">
                <a16:creationId xmlns=""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4" name="Date_DateCustomA">
            <a:extLst>
              <a:ext uri="{FF2B5EF4-FFF2-40B4-BE49-F238E27FC236}">
                <a16:creationId xmlns=""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CF4CB5F-01A4-4969-8769-F8D13C7F9C3B}" type="datetime1">
              <a:rPr lang="en-GB" smtClean="0"/>
              <a:t>21/10/2019</a:t>
            </a:fld>
            <a:endParaRPr lang="en-GB" dirty="0"/>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2AD88E7-3B12-4449-81F1-3C8219EE77C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321B0CB-24EB-46FC-9119-1D7E0F0697E7}" type="datetime1">
              <a:rPr lang="en-GB" smtClean="0"/>
              <a:t>21/10/2019</a:t>
            </a:fld>
            <a:endParaRPr lang="en-GB" dirty="0"/>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A0290B9-8984-4B63-9584-E3AE12BC8408}"/>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9EC8E74-7D2B-46A5-BE86-28D2DE62B7B4}" type="datetime1">
              <a:rPr lang="en-GB" smtClean="0"/>
              <a:t>21/10/2019</a:t>
            </a:fld>
            <a:endParaRPr lang="en-GB" dirty="0"/>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69AAF93-6D36-4195-82B9-DF0720EC521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13E8911-AADA-4F59-B677-4283227D39D4}" type="datetime1">
              <a:rPr lang="en-GB" smtClean="0"/>
              <a:t>21/10/2019</a:t>
            </a:fld>
            <a:endParaRPr lang="en-GB" dirty="0"/>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923A1CA0-6B95-4682-8F2B-A2CB29E9A06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4" name="Picture Placeholder 3">
            <a:extLst>
              <a:ext uri="{FF2B5EF4-FFF2-40B4-BE49-F238E27FC236}">
                <a16:creationId xmlns=""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6" name="Picture Placeholder 3">
            <a:extLst>
              <a:ext uri="{FF2B5EF4-FFF2-40B4-BE49-F238E27FC236}">
                <a16:creationId xmlns=""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8" name="Date_DateCustomA">
            <a:extLst>
              <a:ext uri="{FF2B5EF4-FFF2-40B4-BE49-F238E27FC236}">
                <a16:creationId xmlns=""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89F42DC-D11A-49B4-8711-5F635F616E5B}" type="datetime1">
              <a:rPr lang="en-GB" smtClean="0"/>
              <a:t>21/10/2019</a:t>
            </a:fld>
            <a:endParaRPr lang="en-GB" dirty="0"/>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 xmlns:a16="http://schemas.microsoft.com/office/drawing/2014/main" id="{6DA88F43-D409-4504-A063-DA4B451A4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9" name="Footer Placeholder 4">
            <a:extLst>
              <a:ext uri="{FF2B5EF4-FFF2-40B4-BE49-F238E27FC236}">
                <a16:creationId xmlns=""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1" name="Date_DateCustomA">
            <a:extLst>
              <a:ext uri="{FF2B5EF4-FFF2-40B4-BE49-F238E27FC236}">
                <a16:creationId xmlns=""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1DECF90-5868-49E4-92C2-334D8139C252}" type="datetime1">
              <a:rPr lang="en-GB" smtClean="0"/>
              <a:t>21/10/2019</a:t>
            </a:fld>
            <a:endParaRPr lang="en-GB" dirty="0"/>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13" name="FLD_PresentationTitle">
            <a:extLst>
              <a:ext uri="{FF2B5EF4-FFF2-40B4-BE49-F238E27FC236}">
                <a16:creationId xmlns=""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all" spc="-150"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all" spc="-150"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x-none" dirty="0"/>
          </a:p>
        </p:txBody>
      </p:sp>
      <p:sp>
        <p:nvSpPr>
          <p:cNvPr id="23" name="Date_DateCustomA" hidden="1">
            <a:extLst>
              <a:ext uri="{FF2B5EF4-FFF2-40B4-BE49-F238E27FC236}">
                <a16:creationId xmlns=""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867A0C4E-572B-4162-BB67-E72BA9B85203}" type="datetime1">
              <a:rPr lang="en-GB" smtClean="0"/>
              <a:t>21/10/2019</a:t>
            </a:fld>
            <a:endParaRPr lang="x-none" dirty="0"/>
          </a:p>
        </p:txBody>
      </p:sp>
      <p:sp>
        <p:nvSpPr>
          <p:cNvPr id="12" name="Text Placeholder 2">
            <a:extLst>
              <a:ext uri="{FF2B5EF4-FFF2-40B4-BE49-F238E27FC236}">
                <a16:creationId xmlns="" xmlns:a16="http://schemas.microsoft.com/office/drawing/2014/main" id="{CB71DD6B-2BD1-40F7-8209-3A56F244488F}"/>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 xmlns:a16="http://schemas.microsoft.com/office/drawing/2014/main" id="{109E8909-9BF2-426F-A556-859081C99CF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7" name="Footer Placeholder 4">
            <a:extLst>
              <a:ext uri="{FF2B5EF4-FFF2-40B4-BE49-F238E27FC236}">
                <a16:creationId xmlns=""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3" name="Date_DateCustomA">
            <a:extLst>
              <a:ext uri="{FF2B5EF4-FFF2-40B4-BE49-F238E27FC236}">
                <a16:creationId xmlns=""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9C29B08-6857-4AAA-A470-240AB17B8060}" type="datetime1">
              <a:rPr lang="en-GB" smtClean="0"/>
              <a:t>21/10/2019</a:t>
            </a:fld>
            <a:endParaRPr lang="en-GB" dirty="0"/>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2" name="Picture Placeholder 3">
            <a:extLst>
              <a:ext uri="{FF2B5EF4-FFF2-40B4-BE49-F238E27FC236}">
                <a16:creationId xmlns=""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 xmlns:a16="http://schemas.microsoft.com/office/drawing/2014/main" id="{299AE5C6-8512-40FE-B386-E39B5659754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9" name="Footer Placeholder 4">
            <a:extLst>
              <a:ext uri="{FF2B5EF4-FFF2-40B4-BE49-F238E27FC236}">
                <a16:creationId xmlns=""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4" name="Date_DateCustomA">
            <a:extLst>
              <a:ext uri="{FF2B5EF4-FFF2-40B4-BE49-F238E27FC236}">
                <a16:creationId xmlns=""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16526B7-70C8-4BDA-AC7B-3F6716BCEFBF}" type="datetime1">
              <a:rPr lang="en-GB" smtClean="0"/>
              <a:t>21/10/2019</a:t>
            </a:fld>
            <a:endParaRPr lang="en-GB" dirty="0"/>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2" name="Title 1"/>
          <p:cNvSpPr>
            <a:spLocks noGrp="1"/>
          </p:cNvSpPr>
          <p:nvPr>
            <p:ph type="title"/>
          </p:nvPr>
        </p:nvSpPr>
        <p:spPr>
          <a:xfrm>
            <a:off x="816928" y="452543"/>
            <a:ext cx="10555200" cy="1056245"/>
          </a:xfrm>
        </p:spPr>
        <p:txBody>
          <a:bodyPr/>
          <a:lstStyle>
            <a:lvl1pPr>
              <a:defRPr>
                <a:solidFill>
                  <a:schemeClr val="tx2"/>
                </a:solidFill>
              </a:defRPr>
            </a:lvl1pPr>
          </a:lstStyle>
          <a:p>
            <a:r>
              <a:rPr lang="en-US" noProof="0"/>
              <a:t>Click to edit Master title style</a:t>
            </a:r>
            <a:endParaRPr lang="en-GB" noProof="0" dirty="0"/>
          </a:p>
        </p:txBody>
      </p:sp>
      <p:sp>
        <p:nvSpPr>
          <p:cNvPr id="9" name="Text Placeholder 15">
            <a:extLst>
              <a:ext uri="{FF2B5EF4-FFF2-40B4-BE49-F238E27FC236}">
                <a16:creationId xmlns=""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x-none" dirty="0"/>
          </a:p>
        </p:txBody>
      </p:sp>
      <p:sp>
        <p:nvSpPr>
          <p:cNvPr id="13" name="Date_DateCustomA" hidden="1">
            <a:extLst>
              <a:ext uri="{FF2B5EF4-FFF2-40B4-BE49-F238E27FC236}">
                <a16:creationId xmlns=""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6CC1F848-0A0C-43E7-9E21-62BB0E750311}" type="datetime1">
              <a:rPr lang="en-GB" smtClean="0"/>
              <a:t>21/10/2019</a:t>
            </a:fld>
            <a:endParaRPr lang="x-non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endParaRPr lang="en-GB" noProof="0" dirty="0"/>
          </a:p>
        </p:txBody>
      </p:sp>
      <p:sp>
        <p:nvSpPr>
          <p:cNvPr id="7" name="Text Placeholder 15">
            <a:extLst>
              <a:ext uri="{FF2B5EF4-FFF2-40B4-BE49-F238E27FC236}">
                <a16:creationId xmlns=""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x-none" dirty="0"/>
          </a:p>
        </p:txBody>
      </p:sp>
      <p:sp>
        <p:nvSpPr>
          <p:cNvPr id="12" name="Date_DateCustomA" hidden="1">
            <a:extLst>
              <a:ext uri="{FF2B5EF4-FFF2-40B4-BE49-F238E27FC236}">
                <a16:creationId xmlns=""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617E4DB4-9309-4D96-97CF-47EF0B428228}" type="datetime1">
              <a:rPr lang="en-GB" smtClean="0"/>
              <a:t>21/10/2019</a:t>
            </a:fld>
            <a:endParaRPr lang="x-non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1">
            <a:extLst>
              <a:ext uri="{FF2B5EF4-FFF2-40B4-BE49-F238E27FC236}">
                <a16:creationId xmlns=""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dirty="0"/>
              <a:t>Quotation</a:t>
            </a:r>
          </a:p>
        </p:txBody>
      </p:sp>
      <p:sp>
        <p:nvSpPr>
          <p:cNvPr id="26" name="Text Placeholder 5">
            <a:extLst>
              <a:ext uri="{FF2B5EF4-FFF2-40B4-BE49-F238E27FC236}">
                <a16:creationId xmlns=""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dirty="0"/>
          </a:p>
        </p:txBody>
      </p:sp>
      <p:sp>
        <p:nvSpPr>
          <p:cNvPr id="17" name="Date_DateCustomA">
            <a:extLst>
              <a:ext uri="{FF2B5EF4-FFF2-40B4-BE49-F238E27FC236}">
                <a16:creationId xmlns=""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3B436E2-B33B-471D-AAC3-1CB74635E87D}" type="datetime1">
              <a:rPr lang="en-GB" smtClean="0"/>
              <a:t>21/10/2019</a:t>
            </a:fld>
            <a:endParaRPr lang="en-GB" dirty="0"/>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5" name="Footer Placeholder 4">
            <a:extLst>
              <a:ext uri="{FF2B5EF4-FFF2-40B4-BE49-F238E27FC236}">
                <a16:creationId xmlns=""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8F6D5E8-B8BE-4721-A1F7-569E65BADF04}" type="datetime1">
              <a:rPr lang="en-GB" smtClean="0"/>
              <a:t>21/10/2019</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5" name="Date_DateCustomA">
            <a:extLst>
              <a:ext uri="{FF2B5EF4-FFF2-40B4-BE49-F238E27FC236}">
                <a16:creationId xmlns=""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CE3E866-1A0C-4988-BFD7-C78B80BF1340}" type="datetime1">
              <a:rPr lang="en-GB" smtClean="0"/>
              <a:t>21/10/2019</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798512" y="452544"/>
            <a:ext cx="10588625" cy="1196721"/>
          </a:xfrm>
        </p:spPr>
        <p:txBody>
          <a:bodyPr tIns="0"/>
          <a:lstStyle>
            <a:lvl1pPr>
              <a:defRPr sz="3200"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0CB423EC-7196-4539-A2F8-940A5F5ABBC0}" type="datetime1">
              <a:rPr lang="en-GB" smtClean="0"/>
              <a:t>21/10/2019</a:t>
            </a:fld>
            <a:endParaRPr lang="en-GB" dirty="0"/>
          </a:p>
        </p:txBody>
      </p:sp>
      <p:sp>
        <p:nvSpPr>
          <p:cNvPr id="11" name="Text Placeholder 2">
            <a:extLst>
              <a:ext uri="{FF2B5EF4-FFF2-40B4-BE49-F238E27FC236}">
                <a16:creationId xmlns="" xmlns:a16="http://schemas.microsoft.com/office/drawing/2014/main" id="{FCCD3D23-05BF-4B57-8284-15FF6D12171B}"/>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18459846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ooter Placeholder 4">
            <a:extLst>
              <a:ext uri="{FF2B5EF4-FFF2-40B4-BE49-F238E27FC236}">
                <a16:creationId xmlns=""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8" name="Date_DateCustomA">
            <a:extLst>
              <a:ext uri="{FF2B5EF4-FFF2-40B4-BE49-F238E27FC236}">
                <a16:creationId xmlns=""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4E176364-388C-4A5D-99A2-33F4A6C7F171}" type="datetime1">
              <a:rPr lang="en-GB" smtClean="0"/>
              <a:t>21/10/2019</a:t>
            </a:fld>
            <a:endParaRPr lang="en-GB" dirty="0"/>
          </a:p>
        </p:txBody>
      </p:sp>
      <p:pic>
        <p:nvPicPr>
          <p:cNvPr id="17" name="Picture 16">
            <a:extLst>
              <a:ext uri="{FF2B5EF4-FFF2-40B4-BE49-F238E27FC236}">
                <a16:creationId xmlns="" xmlns:a16="http://schemas.microsoft.com/office/drawing/2014/main" id="{649BD8C4-6612-438B-81F5-53DD9DF90E70}"/>
              </a:ext>
            </a:extLst>
          </p:cNvPr>
          <p:cNvPicPr>
            <a:picLocks noChangeAspect="1"/>
          </p:cNvPicPr>
          <p:nvPr userDrawn="1"/>
        </p:nvPicPr>
        <p:blipFill>
          <a:blip r:embed="rId2"/>
          <a:stretch>
            <a:fillRect/>
          </a:stretch>
        </p:blipFill>
        <p:spPr>
          <a:xfrm>
            <a:off x="798513" y="6159600"/>
            <a:ext cx="2826457" cy="255600"/>
          </a:xfrm>
          <a:prstGeom prst="rect">
            <a:avLst/>
          </a:prstGeom>
        </p:spPr>
      </p:pic>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pic>
        <p:nvPicPr>
          <p:cNvPr id="5" name="Picture 4">
            <a:extLst>
              <a:ext uri="{FF2B5EF4-FFF2-40B4-BE49-F238E27FC236}">
                <a16:creationId xmlns="" xmlns:a16="http://schemas.microsoft.com/office/drawing/2014/main" id="{550DA34D-CD01-4059-B449-4DCD238F6AE1}"/>
              </a:ext>
            </a:extLst>
          </p:cNvPr>
          <p:cNvPicPr>
            <a:picLocks noChangeAspect="1"/>
          </p:cNvPicPr>
          <p:nvPr userDrawn="1"/>
        </p:nvPicPr>
        <p:blipFill>
          <a:blip r:embed="rId2"/>
          <a:stretch>
            <a:fillRect/>
          </a:stretch>
        </p:blipFill>
        <p:spPr>
          <a:xfrm>
            <a:off x="0" y="1240"/>
            <a:ext cx="12190413" cy="6857108"/>
          </a:xfrm>
          <a:prstGeom prst="rect">
            <a:avLst/>
          </a:prstGeom>
        </p:spPr>
      </p:pic>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85F2B386-B1C4-4291-B915-44C67C0D10DB}" type="datetime1">
              <a:rPr lang="en-GB" smtClean="0"/>
              <a:t>21/10/2019</a:t>
            </a:fld>
            <a:endParaRPr lang="en-GB" dirty="0"/>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4" name="Title 1">
            <a:extLst>
              <a:ext uri="{FF2B5EF4-FFF2-40B4-BE49-F238E27FC236}">
                <a16:creationId xmlns=""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01E5AE14-0156-4BFC-92ED-63AEA4B1E774}" type="datetime1">
              <a:rPr lang="en-GB" smtClean="0"/>
              <a:t>21/10/2019</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1" y="6159600"/>
            <a:ext cx="1220064" cy="255600"/>
          </a:xfrm>
          <a:prstGeom prst="rect">
            <a:avLst/>
          </a:prstGeom>
        </p:spPr>
      </p:pic>
      <p:sp>
        <p:nvSpPr>
          <p:cNvPr id="10" name="Picture Placeholder 9"/>
          <p:cNvSpPr>
            <a:spLocks noGrp="1"/>
          </p:cNvSpPr>
          <p:nvPr>
            <p:ph type="pic" sz="quarter" idx="10"/>
          </p:nvPr>
        </p:nvSpPr>
        <p:spPr>
          <a:xfrm>
            <a:off x="0" y="0"/>
            <a:ext cx="12190413" cy="2878805"/>
          </a:xfrm>
          <a:noFill/>
          <a:ln>
            <a:noFill/>
          </a:ln>
        </p:spPr>
        <p:txBody>
          <a:bodyPr tIns="0" anchor="t" anchorCtr="0"/>
          <a:lstStyle>
            <a:lvl1pPr algn="ctr">
              <a:buNone/>
              <a:defRPr>
                <a:solidFill>
                  <a:schemeClr val="tx1"/>
                </a:solidFill>
              </a:defRPr>
            </a:lvl1pPr>
          </a:lstStyle>
          <a:p>
            <a:r>
              <a:rPr lang="en-GB" noProof="0" dirty="0"/>
              <a:t>Click icon to add picture</a:t>
            </a:r>
          </a:p>
        </p:txBody>
      </p:sp>
      <p:sp>
        <p:nvSpPr>
          <p:cNvPr id="2" name="Title Placeholder 1"/>
          <p:cNvSpPr>
            <a:spLocks noGrp="1"/>
          </p:cNvSpPr>
          <p:nvPr>
            <p:ph type="ctrTitle"/>
          </p:nvPr>
        </p:nvSpPr>
        <p:spPr>
          <a:xfrm>
            <a:off x="815308" y="3141695"/>
            <a:ext cx="10560295" cy="658454"/>
          </a:xfrm>
        </p:spPr>
        <p:txBody>
          <a:bodyPr tIns="0" anchor="b" anchorCtr="0"/>
          <a:lstStyle>
            <a:lvl1pPr>
              <a:defRPr sz="4300" cap="none" baseline="0" smtClean="0">
                <a:solidFill>
                  <a:schemeClr val="bg2"/>
                </a:solidFill>
                <a:latin typeface="Verdana" pitchFamily="34" charset="0"/>
              </a:defRPr>
            </a:lvl1pPr>
          </a:lstStyle>
          <a:p>
            <a:r>
              <a:rPr lang="en-GB" noProof="0" dirty="0"/>
              <a:t>Click to edit Master title style</a:t>
            </a:r>
          </a:p>
        </p:txBody>
      </p:sp>
      <p:sp>
        <p:nvSpPr>
          <p:cNvPr id="27655" name="Subtitle 2"/>
          <p:cNvSpPr>
            <a:spLocks noGrp="1" noChangeArrowheads="1"/>
          </p:cNvSpPr>
          <p:nvPr>
            <p:ph type="subTitle" sz="quarter" idx="1"/>
          </p:nvPr>
        </p:nvSpPr>
        <p:spPr>
          <a:xfrm>
            <a:off x="815308" y="3798879"/>
            <a:ext cx="10560296" cy="1753006"/>
          </a:xfrm>
        </p:spPr>
        <p:txBody>
          <a:bodyPr lIns="0"/>
          <a:lstStyle>
            <a:lvl1pPr marL="0" indent="0">
              <a:lnSpc>
                <a:spcPct val="100000"/>
              </a:lnSpc>
              <a:spcAft>
                <a:spcPts val="0"/>
              </a:spcAft>
              <a:buFontTx/>
              <a:buNone/>
              <a:defRPr sz="3200" b="1" cap="none" baseline="0" smtClean="0">
                <a:solidFill>
                  <a:schemeClr val="tx2"/>
                </a:solidFill>
                <a:latin typeface="Verdana" pitchFamily="34" charset="0"/>
              </a:defRPr>
            </a:lvl1pPr>
          </a:lstStyle>
          <a:p>
            <a:r>
              <a:rPr lang="en-GB" noProof="0" dirty="0"/>
              <a:t>Click to edit Master subtitle style</a:t>
            </a:r>
          </a:p>
        </p:txBody>
      </p:sp>
      <p:sp>
        <p:nvSpPr>
          <p:cNvPr id="9"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11"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Slide Number Placeholder 5"/>
          <p:cNvSpPr>
            <a:spLocks noGrp="1"/>
          </p:cNvSpPr>
          <p:nvPr>
            <p:ph type="sldNum" sz="quarter" idx="4"/>
          </p:nvPr>
        </p:nvSpPr>
        <p:spPr>
          <a:xfrm>
            <a:off x="11364395"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1342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ooter Placeholder 4">
            <a:extLst>
              <a:ext uri="{FF2B5EF4-FFF2-40B4-BE49-F238E27FC236}">
                <a16:creationId xmlns=""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204CD6AA-F340-4A55-A596-AC0D39A26C3B}" type="datetime1">
              <a:rPr lang="en-GB" smtClean="0"/>
              <a:t>21/10/2019</a:t>
            </a:fld>
            <a:endParaRPr lang="en-GB" dirty="0"/>
          </a:p>
        </p:txBody>
      </p:sp>
    </p:spTree>
    <p:extLst>
      <p:ext uri="{BB962C8B-B14F-4D97-AF65-F5344CB8AC3E}">
        <p14:creationId xmlns:p14="http://schemas.microsoft.com/office/powerpoint/2010/main" val="209027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3">
            <a:extLst>
              <a:ext uri="{FF2B5EF4-FFF2-40B4-BE49-F238E27FC236}">
                <a16:creationId xmlns="" xmlns:a16="http://schemas.microsoft.com/office/drawing/2014/main" id="{12A0CAF9-565B-4643-8539-61D9B882A512}"/>
              </a:ext>
            </a:extLst>
          </p:cNvPr>
          <p:cNvSpPr>
            <a:spLocks noGrp="1"/>
          </p:cNvSpPr>
          <p:nvPr>
            <p:ph type="title"/>
          </p:nvPr>
        </p:nvSpPr>
        <p:spPr>
          <a:xfrm>
            <a:off x="798514" y="453600"/>
            <a:ext cx="10588624" cy="748800"/>
          </a:xfrm>
        </p:spPr>
        <p:txBody>
          <a:bodyPr/>
          <a:lstStyle>
            <a:lvl1pPr>
              <a:defRPr>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all" baseline="0">
                <a:solidFill>
                  <a:schemeClr val="bg1"/>
                </a:solidFill>
              </a:defRPr>
            </a:lvl1pPr>
            <a:lvl2pPr marL="627063" indent="-265113">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67A1F148-15A2-4E58-91D6-1E1C7FF4B677}" type="datetime1">
              <a:rPr lang="en-GB" smtClean="0"/>
              <a:t>21/10/2019</a:t>
            </a:fld>
            <a:endParaRPr lang="en-GB" dirty="0"/>
          </a:p>
        </p:txBody>
      </p:sp>
    </p:spTree>
    <p:extLst>
      <p:ext uri="{BB962C8B-B14F-4D97-AF65-F5344CB8AC3E}">
        <p14:creationId xmlns:p14="http://schemas.microsoft.com/office/powerpoint/2010/main" val="13122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8DBAD0C-7FB6-4652-87AA-A678753BF180}"/>
              </a:ext>
            </a:extLst>
          </p:cNvPr>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6846771-6AFC-43DD-ACB9-F2A5648B2113}" type="datetime1">
              <a:rPr lang="en-GB" smtClean="0"/>
              <a:t>21/10/2019</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 xmlns:a16="http://schemas.microsoft.com/office/drawing/2014/main" id="{49478155-5C9E-4D4A-AA75-125DF35A1CB8}"/>
              </a:ext>
            </a:extLst>
          </p:cNvPr>
          <p:cNvSpPr>
            <a:spLocks noGrp="1"/>
          </p:cNvSpPr>
          <p:nvPr>
            <p:ph sz="quarter" idx="16"/>
          </p:nvPr>
        </p:nvSpPr>
        <p:spPr>
          <a:xfrm>
            <a:off x="6499224" y="1645032"/>
            <a:ext cx="4887913"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8FFC45A-D98B-4B70-88E7-15905C7DC262}" type="datetime1">
              <a:rPr lang="en-GB" smtClean="0"/>
              <a:t>21/10/2019</a:t>
            </a:fld>
            <a:endParaRPr lang="en-GB" dirty="0"/>
          </a:p>
        </p:txBody>
      </p:sp>
    </p:spTree>
    <p:extLst>
      <p:ext uri="{BB962C8B-B14F-4D97-AF65-F5344CB8AC3E}">
        <p14:creationId xmlns:p14="http://schemas.microsoft.com/office/powerpoint/2010/main" val="160108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 xmlns:a16="http://schemas.microsoft.com/office/drawing/2014/main" id="{535335C1-5736-449E-B5A3-80EF8EFB92D0}"/>
              </a:ext>
            </a:extLst>
          </p:cNvPr>
          <p:cNvSpPr>
            <a:spLocks noGrp="1"/>
          </p:cNvSpPr>
          <p:nvPr>
            <p:ph sz="quarter" idx="16"/>
          </p:nvPr>
        </p:nvSpPr>
        <p:spPr>
          <a:xfrm>
            <a:off x="5684838" y="1645032"/>
            <a:ext cx="5702300"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128BE6F-960F-473E-A39D-87214A9724DD}" type="datetime1">
              <a:rPr lang="en-GB" smtClean="0"/>
              <a:t>21/10/2019</a:t>
            </a:fld>
            <a:endParaRPr lang="en-GB" dirty="0"/>
          </a:p>
        </p:txBody>
      </p:sp>
    </p:spTree>
    <p:extLst>
      <p:ext uri="{BB962C8B-B14F-4D97-AF65-F5344CB8AC3E}">
        <p14:creationId xmlns:p14="http://schemas.microsoft.com/office/powerpoint/2010/main" val="27341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 xmlns:a16="http://schemas.microsoft.com/office/drawing/2014/main" id="{1D9E4955-7821-481C-9AF7-C7D93767559E}"/>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0" name="Date_DateCustomA">
            <a:extLst>
              <a:ext uri="{FF2B5EF4-FFF2-40B4-BE49-F238E27FC236}">
                <a16:creationId xmlns=""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7F1C656-8D6F-4C08-8D7A-EF5EF169A9A8}" type="datetime1">
              <a:rPr lang="en-GB" smtClean="0"/>
              <a:t>21/10/2019</a:t>
            </a:fld>
            <a:endParaRPr lang="da-DK" dirty="0"/>
          </a:p>
        </p:txBody>
      </p:sp>
      <p:grpSp>
        <p:nvGrpSpPr>
          <p:cNvPr id="7" name="Group 6">
            <a:extLst>
              <a:ext uri="{FF2B5EF4-FFF2-40B4-BE49-F238E27FC236}">
                <a16:creationId xmlns="" xmlns:a16="http://schemas.microsoft.com/office/drawing/2014/main" id="{A135459E-96A0-4D48-B1D9-A034EE07E024}"/>
              </a:ext>
            </a:extLst>
          </p:cNvPr>
          <p:cNvGrpSpPr/>
          <p:nvPr userDrawn="1"/>
        </p:nvGrpSpPr>
        <p:grpSpPr>
          <a:xfrm>
            <a:off x="-1972094" y="522206"/>
            <a:ext cx="1796791" cy="2907588"/>
            <a:chOff x="-1899137" y="-1"/>
            <a:chExt cx="1796791" cy="2907588"/>
          </a:xfrm>
        </p:grpSpPr>
        <p:grpSp>
          <p:nvGrpSpPr>
            <p:cNvPr id="11" name="Group 10">
              <a:extLst>
                <a:ext uri="{FF2B5EF4-FFF2-40B4-BE49-F238E27FC236}">
                  <a16:creationId xmlns=""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 xmlns:a16="http://schemas.microsoft.com/office/drawing/2014/main" id="{5359A05F-1860-4448-A740-55E89B668802}"/>
                  </a:ext>
                </a:extLst>
              </p:cNvPr>
              <p:cNvPicPr>
                <a:picLocks noChangeAspect="1"/>
              </p:cNvPicPr>
              <p:nvPr/>
            </p:nvPicPr>
            <p:blipFill>
              <a:blip r:embed="rId42"/>
              <a:stretch>
                <a:fillRect/>
              </a:stretch>
            </p:blipFill>
            <p:spPr>
              <a:xfrm>
                <a:off x="9182748" y="1852126"/>
                <a:ext cx="599367" cy="280555"/>
              </a:xfrm>
              <a:prstGeom prst="rect">
                <a:avLst/>
              </a:prstGeom>
            </p:spPr>
          </p:pic>
          <p:sp>
            <p:nvSpPr>
              <p:cNvPr id="13" name="TextBox 12">
                <a:extLst>
                  <a:ext uri="{FF2B5EF4-FFF2-40B4-BE49-F238E27FC236}">
                    <a16:creationId xmlns=""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 xmlns:a16="http://schemas.microsoft.com/office/drawing/2014/main" id="{225B3411-6214-4AE2-A1EF-BEE63EC00B0E}"/>
                </a:ext>
              </a:extLst>
            </p:cNvPr>
            <p:cNvPicPr>
              <a:picLocks noChangeAspect="1"/>
            </p:cNvPicPr>
            <p:nvPr userDrawn="1"/>
          </p:nvPicPr>
          <p:blipFill>
            <a:blip r:embed="rId43"/>
            <a:stretch>
              <a:fillRect/>
            </a:stretch>
          </p:blipFill>
          <p:spPr>
            <a:xfrm>
              <a:off x="-1884053" y="1200637"/>
              <a:ext cx="1418614" cy="1444137"/>
            </a:xfrm>
            <a:prstGeom prst="rect">
              <a:avLst/>
            </a:prstGeom>
          </p:spPr>
        </p:pic>
      </p:grpSp>
      <p:pic>
        <p:nvPicPr>
          <p:cNvPr id="25" name="Picture 24">
            <a:extLst>
              <a:ext uri="{FF2B5EF4-FFF2-40B4-BE49-F238E27FC236}">
                <a16:creationId xmlns="" xmlns:a16="http://schemas.microsoft.com/office/drawing/2014/main" id="{038C835D-7A3F-4157-850A-1556A9D8479F}"/>
              </a:ext>
            </a:extLst>
          </p:cNvPr>
          <p:cNvPicPr>
            <a:picLocks noChangeAspect="1"/>
          </p:cNvPicPr>
          <p:nvPr userDrawn="1"/>
        </p:nvPicPr>
        <p:blipFill>
          <a:blip r:embed="rId44"/>
          <a:stretch>
            <a:fillRect/>
          </a:stretch>
        </p:blipFill>
        <p:spPr>
          <a:xfrm>
            <a:off x="798513" y="6159600"/>
            <a:ext cx="2826458" cy="255600"/>
          </a:xfrm>
          <a:prstGeom prst="rect">
            <a:avLst/>
          </a:prstGeom>
        </p:spPr>
      </p:pic>
      <p:sp>
        <p:nvSpPr>
          <p:cNvPr id="23" name="Rectangle 22">
            <a:extLst>
              <a:ext uri="{FF2B5EF4-FFF2-40B4-BE49-F238E27FC236}">
                <a16:creationId xmlns="" xmlns:a16="http://schemas.microsoft.com/office/drawing/2014/main" id="{6515BF35-693E-4749-821E-5148CED147C8}"/>
              </a:ext>
            </a:extLst>
          </p:cNvPr>
          <p:cNvSpPr/>
          <p:nvPr userDrawn="1"/>
        </p:nvSpPr>
        <p:spPr>
          <a:xfrm>
            <a:off x="2051824" y="6142932"/>
            <a:ext cx="1573147" cy="272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99" r:id="rId37"/>
    <p:sldLayoutId id="2147483790" r:id="rId38"/>
    <p:sldLayoutId id="2147483767" r:id="rId39"/>
    <p:sldLayoutId id="2147483800" r:id="rId40"/>
  </p:sldLayoutIdLst>
  <p:hf hdr="0" ftr="0" dt="0"/>
  <p:txStyles>
    <p:titleStyle>
      <a:lvl1pPr algn="l" defTabSz="457189" rtl="0" eaLnBrk="1" fontAlgn="base" hangingPunct="1">
        <a:spcBef>
          <a:spcPct val="0"/>
        </a:spcBef>
        <a:spcAft>
          <a:spcPct val="0"/>
        </a:spcAft>
        <a:defRPr sz="2400" b="1" kern="1200" cap="none"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B892E95-6D98-4676-9157-0F87767E73B5}"/>
              </a:ext>
            </a:extLst>
          </p:cNvPr>
          <p:cNvSpPr>
            <a:spLocks noGrp="1"/>
          </p:cNvSpPr>
          <p:nvPr>
            <p:ph type="ctrTitle"/>
          </p:nvPr>
        </p:nvSpPr>
        <p:spPr>
          <a:xfrm>
            <a:off x="838622" y="3213770"/>
            <a:ext cx="10801200" cy="1008112"/>
          </a:xfrm>
        </p:spPr>
        <p:txBody>
          <a:bodyPr/>
          <a:lstStyle/>
          <a:p>
            <a:r>
              <a:rPr lang="en-US" sz="2800" dirty="0">
                <a:solidFill>
                  <a:schemeClr val="tx2"/>
                </a:solidFill>
              </a:rPr>
              <a:t>CAMx Ozone Source Apportionment Application over the Northern Hemisphere</a:t>
            </a:r>
          </a:p>
        </p:txBody>
      </p:sp>
      <p:sp>
        <p:nvSpPr>
          <p:cNvPr id="7" name="Subtitle 6">
            <a:extLst>
              <a:ext uri="{FF2B5EF4-FFF2-40B4-BE49-F238E27FC236}">
                <a16:creationId xmlns="" xmlns:a16="http://schemas.microsoft.com/office/drawing/2014/main" id="{1931ED9A-2DB3-4F2C-A555-4899368C8037}"/>
              </a:ext>
            </a:extLst>
          </p:cNvPr>
          <p:cNvSpPr>
            <a:spLocks noGrp="1"/>
          </p:cNvSpPr>
          <p:nvPr>
            <p:ph type="subTitle" sz="quarter" idx="1"/>
          </p:nvPr>
        </p:nvSpPr>
        <p:spPr>
          <a:xfrm>
            <a:off x="838622" y="4710050"/>
            <a:ext cx="10226370" cy="773645"/>
          </a:xfrm>
        </p:spPr>
        <p:txBody>
          <a:bodyPr/>
          <a:lstStyle/>
          <a:p>
            <a:r>
              <a:rPr lang="en-US" sz="1600" b="0" dirty="0"/>
              <a:t>Greg Yarwood, Chris Emery, Pradeepa </a:t>
            </a:r>
            <a:r>
              <a:rPr lang="en-US" sz="1600" b="0" dirty="0" smtClean="0"/>
              <a:t>Vennam ( Ramboll )</a:t>
            </a:r>
          </a:p>
          <a:p>
            <a:r>
              <a:rPr lang="en-US" sz="1600" b="0" dirty="0" smtClean="0"/>
              <a:t>Jim </a:t>
            </a:r>
            <a:r>
              <a:rPr lang="en-US" sz="1600" b="0"/>
              <a:t>Smith </a:t>
            </a:r>
            <a:r>
              <a:rPr lang="en-US" sz="1600" b="0" smtClean="0"/>
              <a:t>(TCEQ</a:t>
            </a:r>
            <a:r>
              <a:rPr lang="en-US" sz="1600" b="0" dirty="0"/>
              <a:t>)</a:t>
            </a:r>
          </a:p>
          <a:p>
            <a:endParaRPr lang="en-US" sz="1400" b="0" dirty="0">
              <a:hlinkClick r:id="" action="ppaction://noaction"/>
            </a:endParaRPr>
          </a:p>
          <a:p>
            <a:r>
              <a:rPr lang="en-US" sz="1400" b="0" dirty="0" smtClean="0">
                <a:hlinkClick r:id="" action="ppaction://noaction"/>
              </a:rPr>
              <a:t>pvennam@ramboll.com</a:t>
            </a:r>
            <a:endParaRPr lang="en-US" sz="1400" b="0" dirty="0"/>
          </a:p>
          <a:p>
            <a:endParaRPr lang="en-GB" sz="1600" dirty="0"/>
          </a:p>
        </p:txBody>
      </p:sp>
      <p:sp>
        <p:nvSpPr>
          <p:cNvPr id="5" name="Slide Number Placeholder 4">
            <a:extLst>
              <a:ext uri="{FF2B5EF4-FFF2-40B4-BE49-F238E27FC236}">
                <a16:creationId xmlns="" xmlns:a16="http://schemas.microsoft.com/office/drawing/2014/main" id="{88D653B7-EBC4-4AE3-B580-22B3C8CAA091}"/>
              </a:ext>
            </a:extLst>
          </p:cNvPr>
          <p:cNvSpPr>
            <a:spLocks noGrp="1"/>
          </p:cNvSpPr>
          <p:nvPr>
            <p:ph type="sldNum" sz="quarter" idx="4"/>
          </p:nvPr>
        </p:nvSpPr>
        <p:spPr/>
        <p:txBody>
          <a:bodyPr/>
          <a:lstStyle/>
          <a:p>
            <a:fld id="{31421AFA-3AE7-4CEA-BC9B-447859BED57B}" type="slidenum">
              <a:rPr lang="en-GB" smtClean="0"/>
              <a:pPr/>
              <a:t>1</a:t>
            </a:fld>
            <a:endParaRPr lang="en-GB" dirty="0"/>
          </a:p>
        </p:txBody>
      </p:sp>
      <p:sp>
        <p:nvSpPr>
          <p:cNvPr id="9" name="Rectangle 8"/>
          <p:cNvSpPr/>
          <p:nvPr/>
        </p:nvSpPr>
        <p:spPr>
          <a:xfrm>
            <a:off x="8543478" y="2709714"/>
            <a:ext cx="3600400" cy="430887"/>
          </a:xfrm>
          <a:prstGeom prst="rect">
            <a:avLst/>
          </a:prstGeom>
        </p:spPr>
        <p:txBody>
          <a:bodyPr wrap="square">
            <a:spAutoFit/>
          </a:bodyPr>
          <a:lstStyle/>
          <a:p>
            <a:pPr algn="r"/>
            <a:r>
              <a:rPr lang="en-US" sz="1100" dirty="0">
                <a:solidFill>
                  <a:schemeClr val="bg1"/>
                </a:solidFill>
              </a:rPr>
              <a:t>Flux measurement at CA-Ca3 FLUXNET site </a:t>
            </a:r>
          </a:p>
          <a:p>
            <a:pPr algn="r"/>
            <a:r>
              <a:rPr lang="en-US" sz="1100" dirty="0">
                <a:solidFill>
                  <a:schemeClr val="bg1"/>
                </a:solidFill>
              </a:rPr>
              <a:t>Photo by A. Christen, UBC Geography</a:t>
            </a:r>
          </a:p>
        </p:txBody>
      </p:sp>
      <p:sp>
        <p:nvSpPr>
          <p:cNvPr id="10" name="Rectangle 9"/>
          <p:cNvSpPr/>
          <p:nvPr/>
        </p:nvSpPr>
        <p:spPr>
          <a:xfrm>
            <a:off x="5663158" y="5483695"/>
            <a:ext cx="6092825" cy="800219"/>
          </a:xfrm>
          <a:prstGeom prst="rect">
            <a:avLst/>
          </a:prstGeom>
        </p:spPr>
        <p:txBody>
          <a:bodyPr>
            <a:spAutoFit/>
          </a:bodyPr>
          <a:lstStyle/>
          <a:p>
            <a:pPr algn="r"/>
            <a:r>
              <a:rPr lang="en-US" dirty="0" smtClean="0">
                <a:solidFill>
                  <a:schemeClr val="bg2"/>
                </a:solidFill>
              </a:rPr>
              <a:t>2019 CMAS- 18</a:t>
            </a:r>
            <a:r>
              <a:rPr lang="en-US" baseline="30000" dirty="0" smtClean="0">
                <a:solidFill>
                  <a:schemeClr val="bg2"/>
                </a:solidFill>
              </a:rPr>
              <a:t>th</a:t>
            </a:r>
            <a:r>
              <a:rPr lang="en-US" dirty="0" smtClean="0">
                <a:solidFill>
                  <a:schemeClr val="bg2"/>
                </a:solidFill>
              </a:rPr>
              <a:t> Annual conference</a:t>
            </a:r>
          </a:p>
          <a:p>
            <a:pPr algn="r"/>
            <a:r>
              <a:rPr lang="en-US" dirty="0" smtClean="0">
                <a:solidFill>
                  <a:schemeClr val="bg2"/>
                </a:solidFill>
              </a:rPr>
              <a:t>October 21 </a:t>
            </a:r>
            <a:r>
              <a:rPr lang="en-US" dirty="0">
                <a:solidFill>
                  <a:schemeClr val="bg2"/>
                </a:solidFill>
              </a:rPr>
              <a:t>- </a:t>
            </a:r>
            <a:r>
              <a:rPr lang="en-US" dirty="0" smtClean="0">
                <a:solidFill>
                  <a:schemeClr val="bg2"/>
                </a:solidFill>
              </a:rPr>
              <a:t>23, </a:t>
            </a:r>
            <a:r>
              <a:rPr lang="en-US" dirty="0">
                <a:solidFill>
                  <a:schemeClr val="bg2"/>
                </a:solidFill>
              </a:rPr>
              <a:t>2019</a:t>
            </a:r>
            <a:r>
              <a:rPr lang="en-US" dirty="0" smtClean="0">
                <a:solidFill>
                  <a:schemeClr val="bg2"/>
                </a:solidFill>
              </a:rPr>
              <a:t>, Chapel Hill, NC</a:t>
            </a:r>
            <a:endParaRPr lang="en-US" dirty="0">
              <a:solidFill>
                <a:schemeClr val="bg2"/>
              </a:solidFill>
            </a:endParaRPr>
          </a:p>
        </p:txBody>
      </p:sp>
      <p:grpSp>
        <p:nvGrpSpPr>
          <p:cNvPr id="14" name="Group 13">
            <a:extLst>
              <a:ext uri="{FF2B5EF4-FFF2-40B4-BE49-F238E27FC236}">
                <a16:creationId xmlns="" xmlns:a16="http://schemas.microsoft.com/office/drawing/2014/main" id="{ED9DA942-DD00-4205-BE23-D24DA69418F2}"/>
              </a:ext>
            </a:extLst>
          </p:cNvPr>
          <p:cNvGrpSpPr/>
          <p:nvPr/>
        </p:nvGrpSpPr>
        <p:grpSpPr>
          <a:xfrm>
            <a:off x="838622" y="486252"/>
            <a:ext cx="2576813" cy="2483434"/>
            <a:chOff x="838622" y="486252"/>
            <a:chExt cx="2576813" cy="2483434"/>
          </a:xfrm>
        </p:grpSpPr>
        <p:pic>
          <p:nvPicPr>
            <p:cNvPr id="2" name="Picture 1">
              <a:extLst>
                <a:ext uri="{FF2B5EF4-FFF2-40B4-BE49-F238E27FC236}">
                  <a16:creationId xmlns="" xmlns:a16="http://schemas.microsoft.com/office/drawing/2014/main" id="{B5B730CE-230A-4D47-9705-566EFEEFDB56}"/>
                </a:ext>
              </a:extLst>
            </p:cNvPr>
            <p:cNvPicPr>
              <a:picLocks noChangeAspect="1"/>
            </p:cNvPicPr>
            <p:nvPr/>
          </p:nvPicPr>
          <p:blipFill>
            <a:blip r:embed="rId3"/>
            <a:stretch>
              <a:fillRect/>
            </a:stretch>
          </p:blipFill>
          <p:spPr>
            <a:xfrm>
              <a:off x="838622" y="486252"/>
              <a:ext cx="2576813" cy="2483434"/>
            </a:xfrm>
            <a:prstGeom prst="rect">
              <a:avLst/>
            </a:prstGeom>
          </p:spPr>
        </p:pic>
        <p:sp>
          <p:nvSpPr>
            <p:cNvPr id="4" name="Circle: Hollow 3">
              <a:extLst>
                <a:ext uri="{FF2B5EF4-FFF2-40B4-BE49-F238E27FC236}">
                  <a16:creationId xmlns="" xmlns:a16="http://schemas.microsoft.com/office/drawing/2014/main" id="{F2FDBF37-425A-4023-B976-FD98C897B625}"/>
                </a:ext>
              </a:extLst>
            </p:cNvPr>
            <p:cNvSpPr/>
            <p:nvPr/>
          </p:nvSpPr>
          <p:spPr>
            <a:xfrm>
              <a:off x="1198807" y="833933"/>
              <a:ext cx="1856441" cy="1788072"/>
            </a:xfrm>
            <a:prstGeom prst="donu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 xmlns:a16="http://schemas.microsoft.com/office/drawing/2014/main" id="{B0FA7CDE-72C8-45D8-B1C5-F1E511BD9ACA}"/>
                </a:ext>
              </a:extLst>
            </p:cNvPr>
            <p:cNvSpPr/>
            <p:nvPr/>
          </p:nvSpPr>
          <p:spPr>
            <a:xfrm rot="18248029">
              <a:off x="2552290" y="1860254"/>
              <a:ext cx="364241" cy="388681"/>
            </a:xfrm>
            <a:prstGeom prst="chevron">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 xmlns:a16="http://schemas.microsoft.com/office/drawing/2014/main" id="{EFAA3633-9B44-42CD-993E-59BCCA7FF7A3}"/>
                </a:ext>
              </a:extLst>
            </p:cNvPr>
            <p:cNvSpPr/>
            <p:nvPr/>
          </p:nvSpPr>
          <p:spPr>
            <a:xfrm rot="10800000">
              <a:off x="1875452" y="871358"/>
              <a:ext cx="364241" cy="388681"/>
            </a:xfrm>
            <a:prstGeom prst="chevron">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 xmlns:a16="http://schemas.microsoft.com/office/drawing/2014/main" id="{C8A1CD4B-2DE0-40E9-B381-A8A4BFA7E924}"/>
                </a:ext>
              </a:extLst>
            </p:cNvPr>
            <p:cNvSpPr/>
            <p:nvPr/>
          </p:nvSpPr>
          <p:spPr>
            <a:xfrm rot="4666277">
              <a:off x="1262616" y="1704712"/>
              <a:ext cx="364241" cy="388681"/>
            </a:xfrm>
            <a:prstGeom prst="chevron">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99220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9540231A-3AED-4DF7-A410-D716A1F9C39E}"/>
              </a:ext>
            </a:extLst>
          </p:cNvPr>
          <p:cNvSpPr>
            <a:spLocks noGrp="1"/>
          </p:cNvSpPr>
          <p:nvPr>
            <p:ph type="sldNum" sz="quarter" idx="10"/>
          </p:nvPr>
        </p:nvSpPr>
        <p:spPr>
          <a:xfrm>
            <a:off x="11224441" y="6329239"/>
            <a:ext cx="479938" cy="155611"/>
          </a:xfrm>
        </p:spPr>
        <p:txBody>
          <a:bodyPr/>
          <a:lstStyle/>
          <a:p>
            <a:fld id="{31421AFA-3AE7-4CEA-BC9B-447859BED57B}" type="slidenum">
              <a:rPr lang="en-GB" smtClean="0"/>
              <a:pPr/>
              <a:t>10</a:t>
            </a:fld>
            <a:endParaRPr lang="en-GB" dirty="0"/>
          </a:p>
        </p:txBody>
      </p:sp>
      <p:sp>
        <p:nvSpPr>
          <p:cNvPr id="5" name="Title 4">
            <a:extLst>
              <a:ext uri="{FF2B5EF4-FFF2-40B4-BE49-F238E27FC236}">
                <a16:creationId xmlns="" xmlns:a16="http://schemas.microsoft.com/office/drawing/2014/main" id="{A7B317AF-38A9-4E62-84F8-52A0987DEB19}"/>
              </a:ext>
            </a:extLst>
          </p:cNvPr>
          <p:cNvSpPr>
            <a:spLocks noGrp="1"/>
          </p:cNvSpPr>
          <p:nvPr>
            <p:ph type="title"/>
          </p:nvPr>
        </p:nvSpPr>
        <p:spPr/>
        <p:txBody>
          <a:bodyPr/>
          <a:lstStyle/>
          <a:p>
            <a:r>
              <a:rPr lang="en-US" dirty="0"/>
              <a:t>Creating Apportioned BC inputs for OSAT/PSAT</a:t>
            </a:r>
          </a:p>
        </p:txBody>
      </p:sp>
      <p:pic>
        <p:nvPicPr>
          <p:cNvPr id="6" name="Picture 5" descr="The figure shows a schematic diagram of how source apportionment tracers are defined through 1-way boundary conditions.  The top section shows how a large-scale CAMx application running source apportionment transfers tracer concentrations to a smaller-scale CAMx application through a modification of an existing interface program.  The bottom section shows how such information can be derived from global model output, transferred to a regional-scale CAMx application using a new boundary condition interface tool.">
            <a:extLst>
              <a:ext uri="{FF2B5EF4-FFF2-40B4-BE49-F238E27FC236}">
                <a16:creationId xmlns="" xmlns:a16="http://schemas.microsoft.com/office/drawing/2014/main" id="{D8430650-4CA1-4A89-AC05-6B1965CC77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8512" y="2064018"/>
            <a:ext cx="7179161" cy="4056872"/>
          </a:xfrm>
          <a:prstGeom prst="rect">
            <a:avLst/>
          </a:prstGeom>
          <a:noFill/>
          <a:ln>
            <a:noFill/>
          </a:ln>
        </p:spPr>
      </p:pic>
      <p:sp>
        <p:nvSpPr>
          <p:cNvPr id="2" name="TextBox 1">
            <a:extLst>
              <a:ext uri="{FF2B5EF4-FFF2-40B4-BE49-F238E27FC236}">
                <a16:creationId xmlns="" xmlns:a16="http://schemas.microsoft.com/office/drawing/2014/main" id="{01D9E5C1-4492-498B-90F5-903357AF9304}"/>
              </a:ext>
            </a:extLst>
          </p:cNvPr>
          <p:cNvSpPr txBox="1"/>
          <p:nvPr/>
        </p:nvSpPr>
        <p:spPr bwMode="auto">
          <a:xfrm>
            <a:off x="8246984" y="1331971"/>
            <a:ext cx="3364089" cy="53860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buNone/>
              <a:tabLst/>
            </a:pPr>
            <a:r>
              <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 new pre-processor creates OSAT BC input files</a:t>
            </a:r>
          </a:p>
          <a:p>
            <a:pPr marR="0" algn="l" defTabSz="457200" rtl="0" eaLnBrk="0" fontAlgn="base" latinLnBrk="0" hangingPunct="0">
              <a:spcBef>
                <a:spcPct val="0"/>
              </a:spcBef>
              <a:buClrTx/>
              <a:buSzTx/>
              <a:buNone/>
              <a:tabLst/>
            </a:pPr>
            <a:r>
              <a:rPr lang="en-US" sz="1600" spc="0" dirty="0"/>
              <a:t>Option 1: H-</a:t>
            </a:r>
            <a:r>
              <a:rPr lang="en-US" sz="1600" spc="0" dirty="0" err="1"/>
              <a:t>CAMx</a:t>
            </a:r>
            <a:r>
              <a:rPr lang="en-US" sz="1600" spc="0" dirty="0"/>
              <a:t> with OSAT</a:t>
            </a:r>
            <a:endParaRPr kumimoji="0" lang="en-US" sz="16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a:p>
            <a:pPr marL="285750" indent="-285750" defTabSz="457200" eaLnBrk="0" hangingPunct="0"/>
            <a:r>
              <a:rPr lang="en-US" sz="1400" spc="0" dirty="0"/>
              <a:t>run </a:t>
            </a:r>
            <a:r>
              <a:rPr lang="en-US" sz="1400" spc="0" dirty="0" err="1"/>
              <a:t>HCAMx</a:t>
            </a:r>
            <a:r>
              <a:rPr lang="en-US" sz="1400" spc="0" dirty="0"/>
              <a:t> with SAT</a:t>
            </a:r>
          </a:p>
          <a:p>
            <a:pPr marL="285750" indent="-285750" defTabSz="457200" eaLnBrk="0" hangingPunct="0"/>
            <a:r>
              <a:rPr lang="en-US" sz="1400" spc="0" dirty="0"/>
              <a:t>extract BCs </a:t>
            </a:r>
          </a:p>
          <a:p>
            <a:pPr marL="285750" indent="-285750" defTabSz="457200" eaLnBrk="0" hangingPunct="0"/>
            <a:r>
              <a:rPr lang="en-US" sz="1400" spc="0" dirty="0"/>
              <a:t>run regional </a:t>
            </a:r>
            <a:r>
              <a:rPr lang="en-US" sz="1400" spc="0" dirty="0" err="1"/>
              <a:t>CAMx</a:t>
            </a:r>
            <a:r>
              <a:rPr lang="en-US" sz="1400" spc="0" dirty="0"/>
              <a:t> with OSAT</a:t>
            </a:r>
          </a:p>
          <a:p>
            <a:pPr marL="285750" indent="-285750" defTabSz="457200" eaLnBrk="0" hangingPunct="0"/>
            <a:endParaRPr lang="en-US" sz="1400" spc="0" dirty="0"/>
          </a:p>
          <a:p>
            <a:pPr defTabSz="457200" eaLnBrk="0" hangingPunct="0">
              <a:buNone/>
            </a:pPr>
            <a:r>
              <a:rPr lang="en-US" sz="1600" spc="0" dirty="0"/>
              <a:t>Option 2: Not using H-</a:t>
            </a:r>
            <a:r>
              <a:rPr lang="en-US" sz="1600" spc="0" dirty="0" err="1"/>
              <a:t>CAMx</a:t>
            </a:r>
            <a:endParaRPr lang="en-US" sz="1600" spc="0" dirty="0"/>
          </a:p>
          <a:p>
            <a:pPr marL="285750" indent="-285750" defTabSz="457200" eaLnBrk="0" hangingPunct="0"/>
            <a:r>
              <a:rPr lang="en-US" sz="1400" spc="0" dirty="0"/>
              <a:t>run global model</a:t>
            </a:r>
          </a:p>
          <a:p>
            <a:pPr marL="285750" indent="-285750" defTabSz="457200" eaLnBrk="0" hangingPunct="0"/>
            <a:r>
              <a:rPr lang="en-US" sz="1400" spc="0" dirty="0"/>
              <a:t>run global model again</a:t>
            </a:r>
          </a:p>
          <a:p>
            <a:pPr marL="285750" indent="-285750" defTabSz="457200" eaLnBrk="0" hangingPunct="0"/>
            <a:r>
              <a:rPr lang="en-US" sz="1400" spc="0" dirty="0"/>
              <a:t>extract BCs </a:t>
            </a:r>
          </a:p>
          <a:p>
            <a:pPr marL="285750" indent="-285750" defTabSz="457200" eaLnBrk="0" hangingPunct="0"/>
            <a:r>
              <a:rPr lang="en-US" sz="1400" u="sng" spc="0" dirty="0"/>
              <a:t>reconcile</a:t>
            </a:r>
            <a:r>
              <a:rPr lang="en-US" sz="1400" spc="0" dirty="0"/>
              <a:t> several BC files</a:t>
            </a:r>
          </a:p>
          <a:p>
            <a:pPr marL="285750" indent="-285750" defTabSz="457200" eaLnBrk="0" hangingPunct="0"/>
            <a:r>
              <a:rPr lang="en-US" sz="1400" spc="0" dirty="0"/>
              <a:t>translate to OSAT </a:t>
            </a:r>
          </a:p>
          <a:p>
            <a:pPr marL="285750" indent="-285750" defTabSz="457200" eaLnBrk="0" hangingPunct="0"/>
            <a:r>
              <a:rPr lang="en-US" sz="1400" spc="0" dirty="0"/>
              <a:t>run regional </a:t>
            </a:r>
            <a:r>
              <a:rPr lang="en-US" sz="1400" spc="0" dirty="0" err="1"/>
              <a:t>CAMx</a:t>
            </a:r>
            <a:r>
              <a:rPr lang="en-US" sz="1400" spc="0" dirty="0"/>
              <a:t> with OSAT</a:t>
            </a:r>
          </a:p>
          <a:p>
            <a:pPr defTabSz="457200" eaLnBrk="0" hangingPunct="0">
              <a:buNone/>
            </a:pPr>
            <a:endParaRPr kumimoji="0" lang="en-US" sz="1600" b="0" i="0" u="none" strike="noStrike" kern="1200" cap="none" spc="0" normalizeH="0" baseline="0" noProof="0" dirty="0" err="1">
              <a:ln>
                <a:noFill/>
              </a:ln>
              <a:solidFill>
                <a:schemeClr val="tx1"/>
              </a:solidFill>
              <a:effectLst/>
              <a:uLnTx/>
              <a:uFillTx/>
              <a:latin typeface="Verdana"/>
              <a:ea typeface="Verdana" pitchFamily="34" charset="0"/>
              <a:cs typeface="Verdana" pitchFamily="34" charset="0"/>
            </a:endParaRPr>
          </a:p>
        </p:txBody>
      </p:sp>
      <p:pic>
        <p:nvPicPr>
          <p:cNvPr id="8" name="Picture 7">
            <a:extLst>
              <a:ext uri="{FF2B5EF4-FFF2-40B4-BE49-F238E27FC236}">
                <a16:creationId xmlns="" xmlns:a16="http://schemas.microsoft.com/office/drawing/2014/main" id="{2D6A5A8F-BD0F-45E1-825F-FE0F15707FF3}"/>
              </a:ext>
            </a:extLst>
          </p:cNvPr>
          <p:cNvPicPr>
            <a:picLocks noChangeAspect="1"/>
          </p:cNvPicPr>
          <p:nvPr/>
        </p:nvPicPr>
        <p:blipFill>
          <a:blip r:embed="rId3"/>
          <a:stretch>
            <a:fillRect/>
          </a:stretch>
        </p:blipFill>
        <p:spPr>
          <a:xfrm>
            <a:off x="10955697" y="141527"/>
            <a:ext cx="1017425" cy="1069605"/>
          </a:xfrm>
          <a:prstGeom prst="rect">
            <a:avLst/>
          </a:prstGeom>
        </p:spPr>
      </p:pic>
    </p:spTree>
    <p:extLst>
      <p:ext uri="{BB962C8B-B14F-4D97-AF65-F5344CB8AC3E}">
        <p14:creationId xmlns:p14="http://schemas.microsoft.com/office/powerpoint/2010/main" val="277213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53ADD3C-A09B-4B33-90E7-7D1A9B9FA90A}"/>
              </a:ext>
            </a:extLst>
          </p:cNvPr>
          <p:cNvSpPr>
            <a:spLocks noGrp="1"/>
          </p:cNvSpPr>
          <p:nvPr>
            <p:ph type="title"/>
          </p:nvPr>
        </p:nvSpPr>
        <p:spPr/>
        <p:txBody>
          <a:bodyPr/>
          <a:lstStyle/>
          <a:p>
            <a:r>
              <a:rPr lang="en-US" dirty="0"/>
              <a:t>New in </a:t>
            </a:r>
            <a:r>
              <a:rPr lang="en-US" dirty="0" err="1"/>
              <a:t>CAMx</a:t>
            </a:r>
            <a:r>
              <a:rPr lang="en-US" dirty="0"/>
              <a:t> v7</a:t>
            </a:r>
          </a:p>
        </p:txBody>
      </p:sp>
      <p:sp>
        <p:nvSpPr>
          <p:cNvPr id="4" name="Content Placeholder 3">
            <a:extLst>
              <a:ext uri="{FF2B5EF4-FFF2-40B4-BE49-F238E27FC236}">
                <a16:creationId xmlns="" xmlns:a16="http://schemas.microsoft.com/office/drawing/2014/main" id="{2E720C44-549F-40EC-97AC-F9C087B8BED3}"/>
              </a:ext>
            </a:extLst>
          </p:cNvPr>
          <p:cNvSpPr>
            <a:spLocks noGrp="1"/>
          </p:cNvSpPr>
          <p:nvPr>
            <p:ph idx="1"/>
          </p:nvPr>
        </p:nvSpPr>
        <p:spPr>
          <a:xfrm>
            <a:off x="798513" y="1306286"/>
            <a:ext cx="10588624" cy="4777273"/>
          </a:xfrm>
        </p:spPr>
        <p:txBody>
          <a:bodyPr/>
          <a:lstStyle/>
          <a:p>
            <a:pPr marL="0" indent="0">
              <a:buNone/>
            </a:pPr>
            <a:r>
              <a:rPr lang="en-US" sz="1400" dirty="0"/>
              <a:t>Science</a:t>
            </a:r>
          </a:p>
          <a:p>
            <a:pPr marL="342900" indent="-342900">
              <a:buFont typeface="+mj-lt"/>
              <a:buAutoNum type="arabicPeriod"/>
            </a:pPr>
            <a:r>
              <a:rPr lang="en-US" sz="1400" dirty="0"/>
              <a:t>Bi-directional NH</a:t>
            </a:r>
            <a:r>
              <a:rPr lang="en-US" sz="1400" baseline="-25000" dirty="0"/>
              <a:t>3</a:t>
            </a:r>
            <a:r>
              <a:rPr lang="en-US" sz="1400" dirty="0"/>
              <a:t> within Zhang dry-deposition scheme with </a:t>
            </a:r>
            <a:r>
              <a:rPr lang="en-US" sz="1400" dirty="0" err="1"/>
              <a:t>landuse</a:t>
            </a:r>
            <a:r>
              <a:rPr lang="en-US" sz="1400" dirty="0"/>
              <a:t>-dependent compensation point </a:t>
            </a:r>
          </a:p>
          <a:p>
            <a:pPr marL="342900" indent="-342900">
              <a:buFont typeface="+mj-lt"/>
              <a:buAutoNum type="arabicPeriod"/>
            </a:pPr>
            <a:r>
              <a:rPr lang="en-US" sz="1400" dirty="0"/>
              <a:t>Terpene SOA yields now include ELVOC and are NOx-dependent (tendency to reduce SOA)</a:t>
            </a:r>
          </a:p>
          <a:p>
            <a:pPr marL="342900" indent="-342900">
              <a:buFont typeface="+mj-lt"/>
              <a:buAutoNum type="arabicPeriod"/>
            </a:pPr>
            <a:r>
              <a:rPr lang="en-US" sz="1400" dirty="0"/>
              <a:t>Sulfate from dimethyl sulfide (DMS) emitted by OCEANIC pre-processor</a:t>
            </a:r>
          </a:p>
          <a:p>
            <a:pPr marL="342900" indent="-342900">
              <a:buFont typeface="+mj-lt"/>
              <a:buAutoNum type="arabicPeriod"/>
            </a:pPr>
            <a:r>
              <a:rPr lang="it-IT" sz="1400" dirty="0"/>
              <a:t>Optional explicit elemental species: Fe, Mg, Mn, Ca, K, Al, Si, Ti (one or many, and included in PSAT)</a:t>
            </a:r>
            <a:endParaRPr lang="en-US" sz="1400" dirty="0"/>
          </a:p>
          <a:p>
            <a:pPr marL="0" indent="0">
              <a:buNone/>
            </a:pPr>
            <a:r>
              <a:rPr lang="en-US" sz="1400" dirty="0"/>
              <a:t>Probing Tool</a:t>
            </a:r>
          </a:p>
          <a:p>
            <a:pPr marL="342900" indent="-342900">
              <a:buFont typeface="+mj-lt"/>
              <a:buAutoNum type="arabicPeriod"/>
            </a:pPr>
            <a:r>
              <a:rPr lang="en-US" sz="1400" dirty="0"/>
              <a:t>OSAT/PSAT: 3-D output and BC/IC input updates</a:t>
            </a:r>
          </a:p>
          <a:p>
            <a:pPr marL="342900" indent="-342900">
              <a:buFont typeface="+mj-lt"/>
              <a:buAutoNum type="arabicPeriod"/>
            </a:pPr>
            <a:r>
              <a:rPr lang="en-US" sz="1400" dirty="0"/>
              <a:t>DDM: very large number of sensitivities enabled (“64-bit” update)</a:t>
            </a:r>
          </a:p>
          <a:p>
            <a:pPr marL="342900" indent="-342900">
              <a:buFont typeface="+mj-lt"/>
              <a:buAutoNum type="arabicPeriod"/>
            </a:pPr>
            <a:r>
              <a:rPr lang="en-US" sz="1400" dirty="0"/>
              <a:t>CSA: new probing tool for </a:t>
            </a:r>
            <a:r>
              <a:rPr lang="en-US" sz="1400" u="sng" dirty="0"/>
              <a:t>C</a:t>
            </a:r>
            <a:r>
              <a:rPr lang="en-US" sz="1400" dirty="0"/>
              <a:t>hemical </a:t>
            </a:r>
            <a:r>
              <a:rPr lang="en-US" sz="1400" u="sng" dirty="0"/>
              <a:t>S</a:t>
            </a:r>
            <a:r>
              <a:rPr lang="en-US" sz="1400" dirty="0"/>
              <a:t>ensitivity </a:t>
            </a:r>
            <a:r>
              <a:rPr lang="en-US" sz="1400" u="sng" dirty="0"/>
              <a:t>A</a:t>
            </a:r>
            <a:r>
              <a:rPr lang="en-US" sz="1400" dirty="0"/>
              <a:t>nalysis</a:t>
            </a:r>
          </a:p>
          <a:p>
            <a:pPr marL="0" indent="0">
              <a:buNone/>
            </a:pPr>
            <a:r>
              <a:rPr lang="en-US" sz="1400" dirty="0"/>
              <a:t>Model I/O and NetCDF</a:t>
            </a:r>
          </a:p>
          <a:p>
            <a:pPr marL="342900" indent="-342900">
              <a:buFont typeface="+mj-lt"/>
              <a:buAutoNum type="arabicPeriod"/>
            </a:pPr>
            <a:r>
              <a:rPr lang="en-US" sz="1400" dirty="0"/>
              <a:t>Multiple emission files (avoid merging)</a:t>
            </a:r>
          </a:p>
          <a:p>
            <a:pPr marL="342900" indent="-342900">
              <a:buFont typeface="+mj-lt"/>
              <a:buAutoNum type="arabicPeriod"/>
            </a:pPr>
            <a:r>
              <a:rPr lang="en-US" sz="1400" dirty="0"/>
              <a:t>Mixture of NetCDF and binary files allowed </a:t>
            </a:r>
          </a:p>
          <a:p>
            <a:pPr marL="342900" indent="-342900">
              <a:buFont typeface="+mj-lt"/>
              <a:buAutoNum type="arabicPeriod"/>
            </a:pPr>
            <a:r>
              <a:rPr lang="en-US" sz="1400" dirty="0"/>
              <a:t>3-D gridded emission input (recommend using compressed NetCDF4)</a:t>
            </a:r>
          </a:p>
          <a:p>
            <a:pPr marL="342900" indent="-342900">
              <a:buFont typeface="+mj-lt"/>
              <a:buAutoNum type="arabicPeriod"/>
            </a:pPr>
            <a:endParaRPr lang="en-US" sz="1400" dirty="0"/>
          </a:p>
        </p:txBody>
      </p:sp>
      <p:sp>
        <p:nvSpPr>
          <p:cNvPr id="2" name="Slide Number Placeholder 1">
            <a:extLst>
              <a:ext uri="{FF2B5EF4-FFF2-40B4-BE49-F238E27FC236}">
                <a16:creationId xmlns="" xmlns:a16="http://schemas.microsoft.com/office/drawing/2014/main" id="{03241994-B350-4969-981C-D35F2789601A}"/>
              </a:ext>
            </a:extLst>
          </p:cNvPr>
          <p:cNvSpPr>
            <a:spLocks noGrp="1"/>
          </p:cNvSpPr>
          <p:nvPr>
            <p:ph type="sldNum" sz="quarter" idx="10"/>
          </p:nvPr>
        </p:nvSpPr>
        <p:spPr/>
        <p:txBody>
          <a:bodyPr/>
          <a:lstStyle/>
          <a:p>
            <a:fld id="{31421AFA-3AE7-4CEA-BC9B-447859BED57B}" type="slidenum">
              <a:rPr lang="en-GB" smtClean="0"/>
              <a:pPr/>
              <a:t>11</a:t>
            </a:fld>
            <a:endParaRPr lang="en-GB" dirty="0"/>
          </a:p>
        </p:txBody>
      </p:sp>
    </p:spTree>
    <p:extLst>
      <p:ext uri="{BB962C8B-B14F-4D97-AF65-F5344CB8AC3E}">
        <p14:creationId xmlns:p14="http://schemas.microsoft.com/office/powerpoint/2010/main" val="400476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US" sz="1600" dirty="0" smtClean="0"/>
              <a:t>Develop and evaluate the use of satellite data products to derive lateral IC/BC</a:t>
            </a:r>
            <a:endParaRPr lang="en-US" sz="1600" dirty="0"/>
          </a:p>
          <a:p>
            <a:pPr lvl="1">
              <a:buFont typeface="Courier New" panose="02070309020205020404" pitchFamily="49" charset="0"/>
              <a:buChar char="o"/>
            </a:pPr>
            <a:r>
              <a:rPr lang="en-US" sz="1400" dirty="0" smtClean="0"/>
              <a:t>Reduce H-CAMx reliance on global models</a:t>
            </a:r>
          </a:p>
          <a:p>
            <a:pPr lvl="1">
              <a:buFont typeface="Courier New" panose="02070309020205020404" pitchFamily="49" charset="0"/>
              <a:buChar char="o"/>
            </a:pPr>
            <a:r>
              <a:rPr lang="en-US" sz="1400" dirty="0" smtClean="0"/>
              <a:t>Ozone from NASA AIRS/OMI product, </a:t>
            </a:r>
            <a:r>
              <a:rPr lang="en-US" sz="1400" dirty="0"/>
              <a:t>CO from MOPITT products</a:t>
            </a:r>
            <a:endParaRPr lang="en-US" sz="1400" dirty="0" smtClean="0"/>
          </a:p>
          <a:p>
            <a:pPr lvl="1">
              <a:buFont typeface="Courier New" panose="02070309020205020404" pitchFamily="49" charset="0"/>
              <a:buChar char="o"/>
            </a:pPr>
            <a:r>
              <a:rPr lang="en-US" sz="1400" dirty="0" smtClean="0"/>
              <a:t>Climatology methane and default small value for other compounds (NOy, VOC, PM)</a:t>
            </a:r>
            <a:endParaRPr lang="en-US" sz="1400" dirty="0"/>
          </a:p>
          <a:p>
            <a:r>
              <a:rPr lang="en-US" sz="1600" dirty="0" smtClean="0"/>
              <a:t>Expand the H-CAMx to entire year of 2016</a:t>
            </a:r>
            <a:endParaRPr lang="en-US" sz="1600" dirty="0"/>
          </a:p>
          <a:p>
            <a:pPr lvl="1">
              <a:buFont typeface="Courier New" panose="02070309020205020404" pitchFamily="49" charset="0"/>
              <a:buChar char="o"/>
            </a:pPr>
            <a:r>
              <a:rPr lang="en-US" sz="1400" dirty="0" smtClean="0"/>
              <a:t>Extend the model performance evaluation </a:t>
            </a:r>
          </a:p>
          <a:p>
            <a:pPr lvl="1">
              <a:buFont typeface="Courier New" panose="02070309020205020404" pitchFamily="49" charset="0"/>
              <a:buChar char="o"/>
            </a:pPr>
            <a:r>
              <a:rPr lang="en-US" sz="1400" dirty="0" smtClean="0"/>
              <a:t>Compare with GEOS-</a:t>
            </a:r>
            <a:r>
              <a:rPr lang="en-US" sz="1400" dirty="0" err="1" smtClean="0"/>
              <a:t>Chem</a:t>
            </a:r>
            <a:r>
              <a:rPr lang="en-US" sz="1400" dirty="0" smtClean="0"/>
              <a:t> and EPA’s H-CMAQ</a:t>
            </a:r>
            <a:endParaRPr lang="en-US" sz="1400" dirty="0"/>
          </a:p>
          <a:p>
            <a:r>
              <a:rPr lang="en-US" sz="1600" dirty="0" smtClean="0"/>
              <a:t>Run alternative simulations of WRF</a:t>
            </a:r>
            <a:endParaRPr lang="en-US" sz="1600" dirty="0"/>
          </a:p>
          <a:p>
            <a:pPr lvl="1">
              <a:buFont typeface="Courier New" panose="02070309020205020404" pitchFamily="49" charset="0"/>
              <a:buChar char="o"/>
            </a:pPr>
            <a:r>
              <a:rPr lang="en-US" sz="1400" dirty="0" smtClean="0"/>
              <a:t>To support </a:t>
            </a:r>
            <a:r>
              <a:rPr lang="en-US" sz="1400" dirty="0"/>
              <a:t>CAMx cloud-in-grid (</a:t>
            </a:r>
            <a:r>
              <a:rPr lang="en-US" sz="1400" dirty="0" err="1"/>
              <a:t>CiG</a:t>
            </a:r>
            <a:r>
              <a:rPr lang="en-US" sz="1400" dirty="0"/>
              <a:t>) convective sub-model and </a:t>
            </a:r>
            <a:r>
              <a:rPr lang="en-US" sz="1400" dirty="0" smtClean="0"/>
              <a:t>test </a:t>
            </a:r>
            <a:r>
              <a:rPr lang="en-US" sz="1400" dirty="0"/>
              <a:t>H-CAMx sensitivity to improved vertical resolution </a:t>
            </a:r>
          </a:p>
          <a:p>
            <a:pPr lvl="1">
              <a:buFont typeface="Courier New" panose="02070309020205020404" pitchFamily="49" charset="0"/>
              <a:buChar char="o"/>
            </a:pPr>
            <a:endParaRPr lang="en-US" dirty="0"/>
          </a:p>
          <a:p>
            <a:pPr marL="0" indent="0">
              <a:buNone/>
            </a:pPr>
            <a:endParaRPr lang="en-GB" dirty="0"/>
          </a:p>
        </p:txBody>
      </p:sp>
      <p:sp>
        <p:nvSpPr>
          <p:cNvPr id="4" name="Slide Number Placeholder 3"/>
          <p:cNvSpPr>
            <a:spLocks noGrp="1"/>
          </p:cNvSpPr>
          <p:nvPr>
            <p:ph type="sldNum" sz="quarter" idx="10"/>
          </p:nvPr>
        </p:nvSpPr>
        <p:spPr/>
        <p:txBody>
          <a:bodyPr/>
          <a:lstStyle/>
          <a:p>
            <a:fld id="{31421AFA-3AE7-4CEA-BC9B-447859BED57B}" type="slidenum">
              <a:rPr lang="en-GB" smtClean="0"/>
              <a:pPr/>
              <a:t>12</a:t>
            </a:fld>
            <a:endParaRPr lang="en-GB" dirty="0"/>
          </a:p>
        </p:txBody>
      </p:sp>
    </p:spTree>
    <p:extLst>
      <p:ext uri="{BB962C8B-B14F-4D97-AF65-F5344CB8AC3E}">
        <p14:creationId xmlns:p14="http://schemas.microsoft.com/office/powerpoint/2010/main" val="101370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7E270C2F-BEA6-4C6A-A6A5-03A444C32463}"/>
              </a:ext>
            </a:extLst>
          </p:cNvPr>
          <p:cNvSpPr>
            <a:spLocks noGrp="1"/>
          </p:cNvSpPr>
          <p:nvPr>
            <p:ph type="title"/>
          </p:nvPr>
        </p:nvSpPr>
        <p:spPr/>
        <p:txBody>
          <a:bodyPr/>
          <a:lstStyle/>
          <a:p>
            <a:r>
              <a:rPr lang="en-US" dirty="0"/>
              <a:t>Acknowledgments and Disclaimer</a:t>
            </a:r>
          </a:p>
        </p:txBody>
      </p:sp>
      <p:sp>
        <p:nvSpPr>
          <p:cNvPr id="6" name="Slide Number Placeholder 5">
            <a:extLst>
              <a:ext uri="{FF2B5EF4-FFF2-40B4-BE49-F238E27FC236}">
                <a16:creationId xmlns="" xmlns:a16="http://schemas.microsoft.com/office/drawing/2014/main" id="{BB02A752-CBF7-49E7-BB59-F47FCBE757F8}"/>
              </a:ext>
            </a:extLst>
          </p:cNvPr>
          <p:cNvSpPr>
            <a:spLocks noGrp="1"/>
          </p:cNvSpPr>
          <p:nvPr>
            <p:ph type="sldNum" sz="quarter" idx="10"/>
          </p:nvPr>
        </p:nvSpPr>
        <p:spPr/>
        <p:txBody>
          <a:bodyPr/>
          <a:lstStyle/>
          <a:p>
            <a:fld id="{F0D7FE71-B06D-4CB4-8E2B-D1D012F17BE4}" type="slidenum">
              <a:rPr lang="en-GB" smtClean="0"/>
              <a:t>2</a:t>
            </a:fld>
            <a:endParaRPr lang="en-GB" dirty="0"/>
          </a:p>
        </p:txBody>
      </p:sp>
      <p:sp>
        <p:nvSpPr>
          <p:cNvPr id="11" name="Rectangle 10">
            <a:extLst>
              <a:ext uri="{FF2B5EF4-FFF2-40B4-BE49-F238E27FC236}">
                <a16:creationId xmlns="" xmlns:a16="http://schemas.microsoft.com/office/drawing/2014/main" id="{C13B7EDA-DABA-4BB5-B8AC-1AA04AD81C81}"/>
              </a:ext>
            </a:extLst>
          </p:cNvPr>
          <p:cNvSpPr/>
          <p:nvPr/>
        </p:nvSpPr>
        <p:spPr>
          <a:xfrm>
            <a:off x="798512" y="1661360"/>
            <a:ext cx="10588624" cy="1993110"/>
          </a:xfrm>
          <a:prstGeom prst="rect">
            <a:avLst/>
          </a:prstGeom>
        </p:spPr>
        <p:txBody>
          <a:bodyPr wrap="square">
            <a:spAutoFit/>
          </a:bodyPr>
          <a:lstStyle/>
          <a:p>
            <a:r>
              <a:rPr lang="en-US" sz="1600" i="1" dirty="0"/>
              <a:t>Portions of this work were supported by contract from the State of Texas through the Texas Commission on Environmental Quality (TCEQ)</a:t>
            </a:r>
          </a:p>
          <a:p>
            <a:r>
              <a:rPr lang="en-US" sz="1600" i="1" dirty="0"/>
              <a:t>US EPA provided extensive model input data and supported the new boundary concentration interface</a:t>
            </a:r>
          </a:p>
          <a:p>
            <a:r>
              <a:rPr lang="en-US" sz="1600" i="1" dirty="0"/>
              <a:t>The content, findings, opinions and conclusions are the work of the author(s) and do not necessarily represent findings, opinions or conclusions of the TCEQ</a:t>
            </a:r>
            <a:endParaRPr lang="en-US" sz="1600" dirty="0"/>
          </a:p>
          <a:p>
            <a:pPr>
              <a:lnSpc>
                <a:spcPts val="1600"/>
              </a:lnSpc>
              <a:spcBef>
                <a:spcPts val="0"/>
              </a:spcBef>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92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ACDDD093-D651-4033-89E9-1EC638F4DBB8}"/>
              </a:ext>
            </a:extLst>
          </p:cNvPr>
          <p:cNvSpPr>
            <a:spLocks noGrp="1"/>
          </p:cNvSpPr>
          <p:nvPr>
            <p:ph type="title"/>
          </p:nvPr>
        </p:nvSpPr>
        <p:spPr/>
        <p:txBody>
          <a:bodyPr/>
          <a:lstStyle/>
          <a:p>
            <a:r>
              <a:rPr lang="en-US" dirty="0"/>
              <a:t>Objectives</a:t>
            </a:r>
          </a:p>
        </p:txBody>
      </p:sp>
      <p:sp>
        <p:nvSpPr>
          <p:cNvPr id="12" name="Content Placeholder 11">
            <a:extLst>
              <a:ext uri="{FF2B5EF4-FFF2-40B4-BE49-F238E27FC236}">
                <a16:creationId xmlns="" xmlns:a16="http://schemas.microsoft.com/office/drawing/2014/main" id="{69CB6D23-9825-4131-B16E-0DAF97F45B45}"/>
              </a:ext>
            </a:extLst>
          </p:cNvPr>
          <p:cNvSpPr>
            <a:spLocks noGrp="1"/>
          </p:cNvSpPr>
          <p:nvPr>
            <p:ph idx="1"/>
          </p:nvPr>
        </p:nvSpPr>
        <p:spPr>
          <a:xfrm>
            <a:off x="798513" y="1645033"/>
            <a:ext cx="4670796" cy="4063354"/>
          </a:xfrm>
        </p:spPr>
        <p:txBody>
          <a:bodyPr/>
          <a:lstStyle/>
          <a:p>
            <a:r>
              <a:rPr lang="en-US" sz="1600" dirty="0"/>
              <a:t>Improve the characterization of “background” ozone within regional (continental) air quality simulations</a:t>
            </a:r>
          </a:p>
          <a:p>
            <a:r>
              <a:rPr lang="en-US" sz="1600" dirty="0"/>
              <a:t>Apportion ozone in hemispheric scale simulations</a:t>
            </a:r>
          </a:p>
          <a:p>
            <a:r>
              <a:rPr lang="en-US" sz="1600" dirty="0"/>
              <a:t>Transfer the hemispheric ozone source apportionment to a nested domain via boundary concentrations (BCs)</a:t>
            </a:r>
          </a:p>
        </p:txBody>
      </p:sp>
      <p:sp>
        <p:nvSpPr>
          <p:cNvPr id="6" name="Slide Number Placeholder 5">
            <a:extLst>
              <a:ext uri="{FF2B5EF4-FFF2-40B4-BE49-F238E27FC236}">
                <a16:creationId xmlns="" xmlns:a16="http://schemas.microsoft.com/office/drawing/2014/main" id="{D6FB5E8B-738A-41A6-955A-6F8A19CBDD7E}"/>
              </a:ext>
            </a:extLst>
          </p:cNvPr>
          <p:cNvSpPr>
            <a:spLocks noGrp="1"/>
          </p:cNvSpPr>
          <p:nvPr>
            <p:ph type="sldNum" sz="quarter" idx="10"/>
          </p:nvPr>
        </p:nvSpPr>
        <p:spPr/>
        <p:txBody>
          <a:bodyPr/>
          <a:lstStyle/>
          <a:p>
            <a:fld id="{0C2BFB81-B537-42F8-A22E-60F5C50AFD3A}" type="slidenum">
              <a:rPr lang="en-GB" smtClean="0"/>
              <a:t>3</a:t>
            </a:fld>
            <a:endParaRPr lang="en-GB" dirty="0"/>
          </a:p>
        </p:txBody>
      </p:sp>
      <p:grpSp>
        <p:nvGrpSpPr>
          <p:cNvPr id="5" name="Group 4">
            <a:extLst>
              <a:ext uri="{FF2B5EF4-FFF2-40B4-BE49-F238E27FC236}">
                <a16:creationId xmlns="" xmlns:a16="http://schemas.microsoft.com/office/drawing/2014/main" id="{7BBE6472-E5FC-4DEB-A09D-69DB35D5BFB5}"/>
              </a:ext>
            </a:extLst>
          </p:cNvPr>
          <p:cNvGrpSpPr/>
          <p:nvPr/>
        </p:nvGrpSpPr>
        <p:grpSpPr>
          <a:xfrm>
            <a:off x="6092826" y="1571567"/>
            <a:ext cx="4317258" cy="4538675"/>
            <a:chOff x="838622" y="486252"/>
            <a:chExt cx="2576813" cy="2483434"/>
          </a:xfrm>
        </p:grpSpPr>
        <p:pic>
          <p:nvPicPr>
            <p:cNvPr id="7" name="Picture 6">
              <a:extLst>
                <a:ext uri="{FF2B5EF4-FFF2-40B4-BE49-F238E27FC236}">
                  <a16:creationId xmlns="" xmlns:a16="http://schemas.microsoft.com/office/drawing/2014/main" id="{3A09F59D-9DE8-490C-A29C-91881727B7C4}"/>
                </a:ext>
              </a:extLst>
            </p:cNvPr>
            <p:cNvPicPr>
              <a:picLocks noChangeAspect="1"/>
            </p:cNvPicPr>
            <p:nvPr/>
          </p:nvPicPr>
          <p:blipFill>
            <a:blip r:embed="rId2"/>
            <a:stretch>
              <a:fillRect/>
            </a:stretch>
          </p:blipFill>
          <p:spPr>
            <a:xfrm>
              <a:off x="838622" y="486252"/>
              <a:ext cx="2576813" cy="2483434"/>
            </a:xfrm>
            <a:prstGeom prst="rect">
              <a:avLst/>
            </a:prstGeom>
          </p:spPr>
        </p:pic>
        <p:sp>
          <p:nvSpPr>
            <p:cNvPr id="8" name="Circle: Hollow 7">
              <a:extLst>
                <a:ext uri="{FF2B5EF4-FFF2-40B4-BE49-F238E27FC236}">
                  <a16:creationId xmlns="" xmlns:a16="http://schemas.microsoft.com/office/drawing/2014/main" id="{A75D94E0-B40A-49EF-8196-280877E8BB43}"/>
                </a:ext>
              </a:extLst>
            </p:cNvPr>
            <p:cNvSpPr/>
            <p:nvPr/>
          </p:nvSpPr>
          <p:spPr>
            <a:xfrm>
              <a:off x="1198807" y="833933"/>
              <a:ext cx="1856441" cy="1788072"/>
            </a:xfrm>
            <a:prstGeom prst="donu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 xmlns:a16="http://schemas.microsoft.com/office/drawing/2014/main" id="{7013D2AD-65CC-429A-8B90-C467F3BAE645}"/>
                </a:ext>
              </a:extLst>
            </p:cNvPr>
            <p:cNvSpPr/>
            <p:nvPr/>
          </p:nvSpPr>
          <p:spPr>
            <a:xfrm rot="18248029">
              <a:off x="2552290" y="1860254"/>
              <a:ext cx="364241" cy="388681"/>
            </a:xfrm>
            <a:prstGeom prst="chevron">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 xmlns:a16="http://schemas.microsoft.com/office/drawing/2014/main" id="{1AC2AC27-75FC-47CD-AD0C-94B5468F93C2}"/>
                </a:ext>
              </a:extLst>
            </p:cNvPr>
            <p:cNvSpPr/>
            <p:nvPr/>
          </p:nvSpPr>
          <p:spPr>
            <a:xfrm rot="10800000">
              <a:off x="1875452" y="871358"/>
              <a:ext cx="364241" cy="388681"/>
            </a:xfrm>
            <a:prstGeom prst="chevron">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 xmlns:a16="http://schemas.microsoft.com/office/drawing/2014/main" id="{AC0FD30E-7641-43F7-A7A5-8A2648E71390}"/>
                </a:ext>
              </a:extLst>
            </p:cNvPr>
            <p:cNvSpPr/>
            <p:nvPr/>
          </p:nvSpPr>
          <p:spPr>
            <a:xfrm rot="4666277">
              <a:off x="1262616" y="1704712"/>
              <a:ext cx="364241" cy="388681"/>
            </a:xfrm>
            <a:prstGeom prst="chevron">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4" name="TextBox 13">
            <a:extLst>
              <a:ext uri="{FF2B5EF4-FFF2-40B4-BE49-F238E27FC236}">
                <a16:creationId xmlns="" xmlns:a16="http://schemas.microsoft.com/office/drawing/2014/main" id="{E93D7AA0-449D-4220-B197-89A7DD6F329E}"/>
              </a:ext>
            </a:extLst>
          </p:cNvPr>
          <p:cNvSpPr txBox="1"/>
          <p:nvPr/>
        </p:nvSpPr>
        <p:spPr bwMode="auto">
          <a:xfrm>
            <a:off x="6313224" y="1757285"/>
            <a:ext cx="2367636"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rgbClr val="FF0000"/>
                </a:solidFill>
                <a:effectLst/>
                <a:uLnTx/>
                <a:uFillTx/>
                <a:latin typeface="Verdana"/>
                <a:ea typeface="Verdana" pitchFamily="34" charset="0"/>
                <a:cs typeface="Verdana" pitchFamily="34" charset="0"/>
              </a:rPr>
              <a:t>Hemispheric domain</a:t>
            </a:r>
          </a:p>
        </p:txBody>
      </p:sp>
      <p:sp>
        <p:nvSpPr>
          <p:cNvPr id="15" name="TextBox 14">
            <a:extLst>
              <a:ext uri="{FF2B5EF4-FFF2-40B4-BE49-F238E27FC236}">
                <a16:creationId xmlns="" xmlns:a16="http://schemas.microsoft.com/office/drawing/2014/main" id="{03A38553-4945-4B36-BB26-8D2351037F8F}"/>
              </a:ext>
            </a:extLst>
          </p:cNvPr>
          <p:cNvSpPr txBox="1"/>
          <p:nvPr/>
        </p:nvSpPr>
        <p:spPr bwMode="auto">
          <a:xfrm>
            <a:off x="7409203" y="5569887"/>
            <a:ext cx="1925976"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Regional domain</a:t>
            </a:r>
          </a:p>
        </p:txBody>
      </p:sp>
    </p:spTree>
    <p:extLst>
      <p:ext uri="{BB962C8B-B14F-4D97-AF65-F5344CB8AC3E}">
        <p14:creationId xmlns:p14="http://schemas.microsoft.com/office/powerpoint/2010/main" val="211640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F8413-6A74-424B-B62D-56AF5883B019}"/>
              </a:ext>
            </a:extLst>
          </p:cNvPr>
          <p:cNvSpPr>
            <a:spLocks noGrp="1"/>
          </p:cNvSpPr>
          <p:nvPr>
            <p:ph type="title"/>
          </p:nvPr>
        </p:nvSpPr>
        <p:spPr/>
        <p:txBody>
          <a:bodyPr/>
          <a:lstStyle/>
          <a:p>
            <a:r>
              <a:rPr lang="en-US" dirty="0"/>
              <a:t>Current Modeling Practice</a:t>
            </a:r>
          </a:p>
        </p:txBody>
      </p:sp>
      <p:sp>
        <p:nvSpPr>
          <p:cNvPr id="3" name="Content Placeholder 2">
            <a:extLst>
              <a:ext uri="{FF2B5EF4-FFF2-40B4-BE49-F238E27FC236}">
                <a16:creationId xmlns="" xmlns:a16="http://schemas.microsoft.com/office/drawing/2014/main" id="{ABE28599-3645-4B43-BAD0-998D177D2BF8}"/>
              </a:ext>
            </a:extLst>
          </p:cNvPr>
          <p:cNvSpPr>
            <a:spLocks noGrp="1"/>
          </p:cNvSpPr>
          <p:nvPr>
            <p:ph idx="1"/>
          </p:nvPr>
        </p:nvSpPr>
        <p:spPr/>
        <p:txBody>
          <a:bodyPr/>
          <a:lstStyle/>
          <a:p>
            <a:r>
              <a:rPr lang="en-US" sz="1600" dirty="0"/>
              <a:t>Perform global model (GEOS-Chem, WACCM, CAM-chem, Hemispheric-CMAQ)</a:t>
            </a:r>
          </a:p>
          <a:p>
            <a:r>
              <a:rPr lang="en-US" sz="1600" dirty="0"/>
              <a:t>Derive ozone apportionment by brute force emission perturbations</a:t>
            </a:r>
          </a:p>
          <a:p>
            <a:pPr lvl="1">
              <a:buFont typeface="Courier New" panose="02070309020205020404" pitchFamily="49" charset="0"/>
              <a:buChar char="o"/>
            </a:pPr>
            <a:r>
              <a:rPr lang="en-US" dirty="0"/>
              <a:t>e.g. ZROW: zero-out rest of world anthropogenic emissions</a:t>
            </a:r>
          </a:p>
          <a:p>
            <a:pPr lvl="1">
              <a:buFont typeface="Courier New" panose="02070309020205020404" pitchFamily="49" charset="0"/>
              <a:buChar char="o"/>
            </a:pPr>
            <a:r>
              <a:rPr lang="en-US" dirty="0"/>
              <a:t>Zero-out is time consuming</a:t>
            </a:r>
          </a:p>
          <a:p>
            <a:pPr lvl="1">
              <a:buFont typeface="Courier New" panose="02070309020205020404" pitchFamily="49" charset="0"/>
              <a:buChar char="o"/>
            </a:pPr>
            <a:r>
              <a:rPr lang="en-US" dirty="0"/>
              <a:t>Zero-out has technical limitations for non-linear ozone chemistry</a:t>
            </a:r>
          </a:p>
        </p:txBody>
      </p:sp>
      <p:sp>
        <p:nvSpPr>
          <p:cNvPr id="4" name="Slide Number Placeholder 3">
            <a:extLst>
              <a:ext uri="{FF2B5EF4-FFF2-40B4-BE49-F238E27FC236}">
                <a16:creationId xmlns="" xmlns:a16="http://schemas.microsoft.com/office/drawing/2014/main" id="{C370ADF7-A929-44A4-9436-307402C0EFA6}"/>
              </a:ext>
            </a:extLst>
          </p:cNvPr>
          <p:cNvSpPr>
            <a:spLocks noGrp="1"/>
          </p:cNvSpPr>
          <p:nvPr>
            <p:ph type="sldNum" sz="quarter" idx="10"/>
          </p:nvPr>
        </p:nvSpPr>
        <p:spPr/>
        <p:txBody>
          <a:bodyPr/>
          <a:lstStyle/>
          <a:p>
            <a:fld id="{31421AFA-3AE7-4CEA-BC9B-447859BED57B}" type="slidenum">
              <a:rPr lang="en-GB" smtClean="0"/>
              <a:pPr/>
              <a:t>4</a:t>
            </a:fld>
            <a:endParaRPr lang="en-GB" dirty="0"/>
          </a:p>
        </p:txBody>
      </p:sp>
    </p:spTree>
    <p:extLst>
      <p:ext uri="{BB962C8B-B14F-4D97-AF65-F5344CB8AC3E}">
        <p14:creationId xmlns:p14="http://schemas.microsoft.com/office/powerpoint/2010/main" val="332925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E07EEA-4483-4B69-B92B-3C04649FBEC0}"/>
              </a:ext>
            </a:extLst>
          </p:cNvPr>
          <p:cNvSpPr>
            <a:spLocks noGrp="1"/>
          </p:cNvSpPr>
          <p:nvPr>
            <p:ph type="title"/>
          </p:nvPr>
        </p:nvSpPr>
        <p:spPr/>
        <p:txBody>
          <a:bodyPr/>
          <a:lstStyle/>
          <a:p>
            <a:r>
              <a:rPr lang="en-US" dirty="0"/>
              <a:t>Ozone Apportionment (OSAT) in Hemispheric CAMx (H-CAMx)</a:t>
            </a:r>
          </a:p>
        </p:txBody>
      </p:sp>
      <p:sp>
        <p:nvSpPr>
          <p:cNvPr id="3" name="Content Placeholder 2">
            <a:extLst>
              <a:ext uri="{FF2B5EF4-FFF2-40B4-BE49-F238E27FC236}">
                <a16:creationId xmlns="" xmlns:a16="http://schemas.microsoft.com/office/drawing/2014/main" id="{C7012344-17DE-4C3E-8457-65D720E6F86D}"/>
              </a:ext>
            </a:extLst>
          </p:cNvPr>
          <p:cNvSpPr>
            <a:spLocks noGrp="1"/>
          </p:cNvSpPr>
          <p:nvPr>
            <p:ph idx="1"/>
          </p:nvPr>
        </p:nvSpPr>
        <p:spPr>
          <a:xfrm>
            <a:off x="798512" y="3892113"/>
            <a:ext cx="10588625" cy="2219437"/>
          </a:xfrm>
        </p:spPr>
        <p:txBody>
          <a:bodyPr/>
          <a:lstStyle/>
          <a:p>
            <a:r>
              <a:rPr lang="en-US" sz="1600" dirty="0"/>
              <a:t>CAMx includes tagged-species ozone apportionment (OSAT) </a:t>
            </a:r>
          </a:p>
          <a:p>
            <a:r>
              <a:rPr lang="en-US" sz="1600" dirty="0"/>
              <a:t>Update CAMx to work at hemispheric scale (H-CAMx)</a:t>
            </a:r>
          </a:p>
          <a:p>
            <a:r>
              <a:rPr lang="en-US" sz="1600" dirty="0"/>
              <a:t>Connect OSAT in H-CAMx to OSAT in the regional model</a:t>
            </a:r>
          </a:p>
          <a:p>
            <a:pPr lvl="1">
              <a:buFont typeface="Courier New" panose="02070309020205020404" pitchFamily="49" charset="0"/>
              <a:buChar char="o"/>
            </a:pPr>
            <a:r>
              <a:rPr lang="en-US" dirty="0"/>
              <a:t>More efficient and consistent</a:t>
            </a:r>
          </a:p>
          <a:p>
            <a:pPr lvl="1">
              <a:buFont typeface="Courier New" panose="02070309020205020404" pitchFamily="49" charset="0"/>
              <a:buChar char="o"/>
            </a:pPr>
            <a:r>
              <a:rPr lang="en-US" dirty="0"/>
              <a:t>Enable better resolution of transported contributions to background ozone </a:t>
            </a:r>
          </a:p>
        </p:txBody>
      </p:sp>
      <p:sp>
        <p:nvSpPr>
          <p:cNvPr id="4" name="Slide Number Placeholder 3">
            <a:extLst>
              <a:ext uri="{FF2B5EF4-FFF2-40B4-BE49-F238E27FC236}">
                <a16:creationId xmlns="" xmlns:a16="http://schemas.microsoft.com/office/drawing/2014/main" id="{DF7E2BA3-9CD6-4B41-944F-6A8F8EE12D16}"/>
              </a:ext>
            </a:extLst>
          </p:cNvPr>
          <p:cNvSpPr>
            <a:spLocks noGrp="1"/>
          </p:cNvSpPr>
          <p:nvPr>
            <p:ph type="sldNum" sz="quarter" idx="10"/>
          </p:nvPr>
        </p:nvSpPr>
        <p:spPr/>
        <p:txBody>
          <a:bodyPr/>
          <a:lstStyle/>
          <a:p>
            <a:fld id="{31421AFA-3AE7-4CEA-BC9B-447859BED57B}" type="slidenum">
              <a:rPr lang="en-GB" smtClean="0"/>
              <a:pPr/>
              <a:t>5</a:t>
            </a:fld>
            <a:endParaRPr lang="en-GB" dirty="0"/>
          </a:p>
        </p:txBody>
      </p:sp>
      <p:grpSp>
        <p:nvGrpSpPr>
          <p:cNvPr id="7" name="Group 6">
            <a:extLst>
              <a:ext uri="{FF2B5EF4-FFF2-40B4-BE49-F238E27FC236}">
                <a16:creationId xmlns="" xmlns:a16="http://schemas.microsoft.com/office/drawing/2014/main" id="{EA227682-F96B-4F6C-94BD-384B041EB9FA}"/>
              </a:ext>
            </a:extLst>
          </p:cNvPr>
          <p:cNvGrpSpPr/>
          <p:nvPr/>
        </p:nvGrpSpPr>
        <p:grpSpPr>
          <a:xfrm>
            <a:off x="4646644" y="1127404"/>
            <a:ext cx="6500525" cy="2520866"/>
            <a:chOff x="4723044" y="1071420"/>
            <a:chExt cx="6732036" cy="2701702"/>
          </a:xfrm>
        </p:grpSpPr>
        <p:pic>
          <p:nvPicPr>
            <p:cNvPr id="5" name="Picture 4">
              <a:extLst>
                <a:ext uri="{FF2B5EF4-FFF2-40B4-BE49-F238E27FC236}">
                  <a16:creationId xmlns="" xmlns:a16="http://schemas.microsoft.com/office/drawing/2014/main" id="{F1688E40-590A-4824-BC1D-93DED50FFF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044" y="1071420"/>
              <a:ext cx="6732036" cy="2701702"/>
            </a:xfrm>
            <a:prstGeom prst="rect">
              <a:avLst/>
            </a:prstGeom>
            <a:noFill/>
            <a:ln>
              <a:noFill/>
            </a:ln>
          </p:spPr>
        </p:pic>
        <p:sp>
          <p:nvSpPr>
            <p:cNvPr id="6" name="TextBox 5">
              <a:extLst>
                <a:ext uri="{FF2B5EF4-FFF2-40B4-BE49-F238E27FC236}">
                  <a16:creationId xmlns="" xmlns:a16="http://schemas.microsoft.com/office/drawing/2014/main" id="{7A199668-ACA5-487F-95F0-0D3DCA479EC9}"/>
                </a:ext>
              </a:extLst>
            </p:cNvPr>
            <p:cNvSpPr txBox="1"/>
            <p:nvPr/>
          </p:nvSpPr>
          <p:spPr bwMode="auto">
            <a:xfrm>
              <a:off x="4723044" y="1141613"/>
              <a:ext cx="2165657" cy="276999"/>
            </a:xfrm>
            <a:prstGeom prst="rect">
              <a:avLst/>
            </a:prstGeom>
            <a:solidFill>
              <a:schemeClr val="bg1"/>
            </a:solid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Model Chemistry</a:t>
              </a:r>
            </a:p>
          </p:txBody>
        </p:sp>
      </p:grpSp>
    </p:spTree>
    <p:extLst>
      <p:ext uri="{BB962C8B-B14F-4D97-AF65-F5344CB8AC3E}">
        <p14:creationId xmlns:p14="http://schemas.microsoft.com/office/powerpoint/2010/main" val="154832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7D85BE8-D2E2-449B-8D06-EF37EBF4B9DC}"/>
              </a:ext>
            </a:extLst>
          </p:cNvPr>
          <p:cNvSpPr>
            <a:spLocks noGrp="1"/>
          </p:cNvSpPr>
          <p:nvPr>
            <p:ph type="title"/>
          </p:nvPr>
        </p:nvSpPr>
        <p:spPr/>
        <p:txBody>
          <a:bodyPr/>
          <a:lstStyle/>
          <a:p>
            <a:r>
              <a:rPr lang="en-US" dirty="0"/>
              <a:t>H-</a:t>
            </a:r>
            <a:r>
              <a:rPr lang="en-US" dirty="0" err="1"/>
              <a:t>CAMx</a:t>
            </a:r>
            <a:r>
              <a:rPr lang="en-US" dirty="0"/>
              <a:t> Setup</a:t>
            </a:r>
          </a:p>
        </p:txBody>
      </p:sp>
      <p:sp>
        <p:nvSpPr>
          <p:cNvPr id="3" name="Content Placeholder 2">
            <a:extLst>
              <a:ext uri="{FF2B5EF4-FFF2-40B4-BE49-F238E27FC236}">
                <a16:creationId xmlns="" xmlns:a16="http://schemas.microsoft.com/office/drawing/2014/main" id="{E643B3CC-D3A3-4ABC-97DA-8AA1CE5AEDF3}"/>
              </a:ext>
            </a:extLst>
          </p:cNvPr>
          <p:cNvSpPr>
            <a:spLocks noGrp="1"/>
          </p:cNvSpPr>
          <p:nvPr>
            <p:ph idx="1"/>
          </p:nvPr>
        </p:nvSpPr>
        <p:spPr>
          <a:xfrm>
            <a:off x="4927107" y="568172"/>
            <a:ext cx="6460031" cy="5869440"/>
          </a:xfrm>
        </p:spPr>
        <p:txBody>
          <a:bodyPr/>
          <a:lstStyle/>
          <a:p>
            <a:r>
              <a:rPr lang="en-US" sz="1600" dirty="0"/>
              <a:t>Build upon hemispheric CMAQ input database</a:t>
            </a:r>
          </a:p>
          <a:p>
            <a:pPr lvl="1">
              <a:buFont typeface="Courier New" panose="02070309020205020404" pitchFamily="49" charset="0"/>
              <a:buChar char="o"/>
            </a:pPr>
            <a:r>
              <a:rPr lang="en-US" dirty="0"/>
              <a:t>Thanks to US EPA</a:t>
            </a:r>
          </a:p>
          <a:p>
            <a:r>
              <a:rPr lang="en-US" sz="1600" dirty="0"/>
              <a:t>108 km grid in polar stereographic coordinates</a:t>
            </a:r>
          </a:p>
          <a:p>
            <a:r>
              <a:rPr lang="en-US" sz="1600" dirty="0"/>
              <a:t>WRF for 2016</a:t>
            </a:r>
          </a:p>
          <a:p>
            <a:r>
              <a:rPr lang="en-US" sz="1600" dirty="0"/>
              <a:t>Emissions from EPA </a:t>
            </a:r>
          </a:p>
          <a:p>
            <a:pPr lvl="1">
              <a:buFont typeface="Courier New" panose="02070309020205020404" pitchFamily="49" charset="0"/>
              <a:buChar char="o"/>
            </a:pPr>
            <a:r>
              <a:rPr lang="en-US" sz="1400" dirty="0"/>
              <a:t>EDGAR-HTAP, US, Canada, Mexico, China, biogenic, wildfire, lightning</a:t>
            </a:r>
          </a:p>
          <a:p>
            <a:r>
              <a:rPr lang="en-US" sz="1600" dirty="0"/>
              <a:t>Differences from EPA </a:t>
            </a:r>
          </a:p>
          <a:p>
            <a:pPr lvl="1">
              <a:buFont typeface="Courier New" panose="02070309020205020404" pitchFamily="49" charset="0"/>
              <a:buChar char="o"/>
            </a:pPr>
            <a:r>
              <a:rPr lang="en-US" sz="1400" dirty="0"/>
              <a:t>Oceanic, windblown dust emissions</a:t>
            </a:r>
          </a:p>
          <a:p>
            <a:pPr lvl="1">
              <a:buFont typeface="Courier New" panose="02070309020205020404" pitchFamily="49" charset="0"/>
              <a:buChar char="o"/>
            </a:pPr>
            <a:r>
              <a:rPr lang="en-US" sz="1400" dirty="0"/>
              <a:t>BCs from GEOS-chem</a:t>
            </a:r>
          </a:p>
          <a:p>
            <a:r>
              <a:rPr lang="en-US" sz="1600" dirty="0"/>
              <a:t>CAMx </a:t>
            </a:r>
            <a:r>
              <a:rPr lang="en-US" sz="1600" dirty="0" smtClean="0"/>
              <a:t>improvements</a:t>
            </a:r>
          </a:p>
          <a:p>
            <a:pPr lvl="1">
              <a:buFont typeface="Courier New" panose="02070309020205020404" pitchFamily="49" charset="0"/>
              <a:buChar char="o"/>
            </a:pPr>
            <a:r>
              <a:rPr lang="en-US" sz="1400" dirty="0" smtClean="0"/>
              <a:t>Diagnose </a:t>
            </a:r>
            <a:r>
              <a:rPr lang="en-US" sz="1400" dirty="0"/>
              <a:t>the tropopause and replace stratospheric ozone using top BC (from GEOS-</a:t>
            </a:r>
            <a:r>
              <a:rPr lang="en-US" sz="1400" dirty="0" err="1"/>
              <a:t>chem</a:t>
            </a:r>
            <a:r>
              <a:rPr lang="en-US" sz="1400" dirty="0"/>
              <a:t>)</a:t>
            </a:r>
          </a:p>
          <a:p>
            <a:pPr lvl="1">
              <a:buFont typeface="Courier New" panose="02070309020205020404" pitchFamily="49" charset="0"/>
              <a:buChar char="o"/>
            </a:pPr>
            <a:r>
              <a:rPr lang="en-US" sz="1400" dirty="0"/>
              <a:t>OSAT I/O </a:t>
            </a:r>
            <a:r>
              <a:rPr lang="en-US" sz="1400" dirty="0" smtClean="0"/>
              <a:t>improvements</a:t>
            </a:r>
            <a:endParaRPr lang="en-US" sz="1600" dirty="0" smtClean="0"/>
          </a:p>
          <a:p>
            <a:r>
              <a:rPr lang="en-US" sz="1600" dirty="0" smtClean="0"/>
              <a:t>Run time per single day (24 cores)</a:t>
            </a:r>
          </a:p>
          <a:p>
            <a:pPr lvl="1">
              <a:buFont typeface="Courier New" panose="02070309020205020404" pitchFamily="49" charset="0"/>
              <a:buChar char="o"/>
            </a:pPr>
            <a:r>
              <a:rPr lang="en-US" sz="1400" dirty="0" smtClean="0"/>
              <a:t>H-CAMx without OSAT – 22 mins</a:t>
            </a:r>
          </a:p>
          <a:p>
            <a:pPr lvl="1">
              <a:buFont typeface="Courier New" panose="02070309020205020404" pitchFamily="49" charset="0"/>
              <a:buChar char="o"/>
            </a:pPr>
            <a:r>
              <a:rPr lang="en-US" sz="1400" dirty="0" smtClean="0"/>
              <a:t>H-CAMx with OSAT – 35 mins</a:t>
            </a:r>
          </a:p>
          <a:p>
            <a:pPr marL="396000" lvl="1" indent="0">
              <a:buNone/>
            </a:pPr>
            <a:endParaRPr lang="en-US" dirty="0"/>
          </a:p>
          <a:p>
            <a:pPr marL="0" indent="0">
              <a:buNone/>
            </a:pPr>
            <a:endParaRPr lang="en-US" sz="1600" dirty="0" smtClean="0"/>
          </a:p>
          <a:p>
            <a:pPr lvl="1"/>
            <a:endParaRPr lang="en-US" sz="1400" dirty="0"/>
          </a:p>
        </p:txBody>
      </p:sp>
      <p:sp>
        <p:nvSpPr>
          <p:cNvPr id="4" name="Slide Number Placeholder 3">
            <a:extLst>
              <a:ext uri="{FF2B5EF4-FFF2-40B4-BE49-F238E27FC236}">
                <a16:creationId xmlns="" xmlns:a16="http://schemas.microsoft.com/office/drawing/2014/main" id="{455887AE-E174-4520-AD16-7D8DF6612C28}"/>
              </a:ext>
            </a:extLst>
          </p:cNvPr>
          <p:cNvSpPr>
            <a:spLocks noGrp="1"/>
          </p:cNvSpPr>
          <p:nvPr>
            <p:ph type="sldNum" sz="quarter" idx="10"/>
          </p:nvPr>
        </p:nvSpPr>
        <p:spPr/>
        <p:txBody>
          <a:bodyPr/>
          <a:lstStyle/>
          <a:p>
            <a:fld id="{31421AFA-3AE7-4CEA-BC9B-447859BED57B}" type="slidenum">
              <a:rPr lang="en-GB" smtClean="0"/>
              <a:pPr/>
              <a:t>6</a:t>
            </a:fld>
            <a:endParaRPr lang="en-GB" dirty="0"/>
          </a:p>
        </p:txBody>
      </p:sp>
      <p:pic>
        <p:nvPicPr>
          <p:cNvPr id="7" name="Picture 6" descr="A close up of a map&#10;&#10;Description automatically generated">
            <a:extLst>
              <a:ext uri="{FF2B5EF4-FFF2-40B4-BE49-F238E27FC236}">
                <a16:creationId xmlns="" xmlns:a16="http://schemas.microsoft.com/office/drawing/2014/main" id="{DFEBB98D-C7F2-4B8A-BD27-901465E965A6}"/>
              </a:ext>
            </a:extLst>
          </p:cNvPr>
          <p:cNvPicPr>
            <a:picLocks noChangeAspect="1"/>
          </p:cNvPicPr>
          <p:nvPr/>
        </p:nvPicPr>
        <p:blipFill>
          <a:blip r:embed="rId2"/>
          <a:stretch>
            <a:fillRect/>
          </a:stretch>
        </p:blipFill>
        <p:spPr>
          <a:xfrm>
            <a:off x="798515" y="1446245"/>
            <a:ext cx="3558882" cy="3447360"/>
          </a:xfrm>
          <a:prstGeom prst="rect">
            <a:avLst/>
          </a:prstGeom>
        </p:spPr>
      </p:pic>
    </p:spTree>
    <p:extLst>
      <p:ext uri="{BB962C8B-B14F-4D97-AF65-F5344CB8AC3E}">
        <p14:creationId xmlns:p14="http://schemas.microsoft.com/office/powerpoint/2010/main" val="4266659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14E1616-9114-49A5-A1C0-E75FA800F91C}"/>
              </a:ext>
            </a:extLst>
          </p:cNvPr>
          <p:cNvSpPr>
            <a:spLocks noGrp="1"/>
          </p:cNvSpPr>
          <p:nvPr>
            <p:ph type="title"/>
          </p:nvPr>
        </p:nvSpPr>
        <p:spPr>
          <a:xfrm>
            <a:off x="798512" y="452543"/>
            <a:ext cx="10588625" cy="781453"/>
          </a:xfrm>
          <a:solidFill>
            <a:schemeClr val="bg1"/>
          </a:solidFill>
        </p:spPr>
        <p:txBody>
          <a:bodyPr/>
          <a:lstStyle/>
          <a:p>
            <a:r>
              <a:rPr lang="en-US" dirty="0"/>
              <a:t>Ozone from US </a:t>
            </a:r>
            <a:r>
              <a:rPr lang="en-US" dirty="0" smtClean="0"/>
              <a:t>emission (anthro and non-anthro)</a:t>
            </a:r>
            <a:endParaRPr lang="en-US" dirty="0"/>
          </a:p>
        </p:txBody>
      </p:sp>
      <p:sp>
        <p:nvSpPr>
          <p:cNvPr id="5" name="Content Placeholder 4">
            <a:extLst>
              <a:ext uri="{FF2B5EF4-FFF2-40B4-BE49-F238E27FC236}">
                <a16:creationId xmlns="" xmlns:a16="http://schemas.microsoft.com/office/drawing/2014/main" id="{0AC6EBF2-0D00-4C9F-B7C2-DB95EA1C8D58}"/>
              </a:ext>
            </a:extLst>
          </p:cNvPr>
          <p:cNvSpPr>
            <a:spLocks noGrp="1"/>
          </p:cNvSpPr>
          <p:nvPr>
            <p:ph sz="quarter" idx="16"/>
          </p:nvPr>
        </p:nvSpPr>
        <p:spPr>
          <a:xfrm>
            <a:off x="8094133" y="1452785"/>
            <a:ext cx="3293004" cy="4546799"/>
          </a:xfrm>
        </p:spPr>
        <p:txBody>
          <a:bodyPr/>
          <a:lstStyle/>
          <a:p>
            <a:r>
              <a:rPr lang="en-US" sz="1600" dirty="0"/>
              <a:t>1.5 month OSAT test</a:t>
            </a:r>
          </a:p>
          <a:p>
            <a:r>
              <a:rPr lang="en-US" sz="1600" dirty="0"/>
              <a:t>Showing example from September 20-25, 2016</a:t>
            </a:r>
          </a:p>
          <a:p>
            <a:r>
              <a:rPr lang="en-US" sz="1600" dirty="0"/>
              <a:t>Expected transport to Europe</a:t>
            </a:r>
          </a:p>
          <a:p>
            <a:pPr lvl="1"/>
            <a:r>
              <a:rPr lang="en-US" sz="1400" dirty="0"/>
              <a:t>Including Arctic regions</a:t>
            </a:r>
          </a:p>
          <a:p>
            <a:r>
              <a:rPr lang="en-US" sz="1600" dirty="0"/>
              <a:t>Also transport into Pacific</a:t>
            </a:r>
          </a:p>
          <a:p>
            <a:r>
              <a:rPr lang="en-US" sz="1600" dirty="0"/>
              <a:t>108 km resolution over-produces ozone in Midwest</a:t>
            </a:r>
          </a:p>
          <a:p>
            <a:pPr lvl="1">
              <a:buFont typeface="Courier New" panose="02070309020205020404" pitchFamily="49" charset="0"/>
              <a:buChar char="o"/>
            </a:pPr>
            <a:r>
              <a:rPr lang="en-US" sz="1400" dirty="0"/>
              <a:t>Should expect similar bias for other regions </a:t>
            </a:r>
          </a:p>
          <a:p>
            <a:pPr lvl="1">
              <a:buFont typeface="Courier New" panose="02070309020205020404" pitchFamily="49" charset="0"/>
              <a:buChar char="o"/>
            </a:pPr>
            <a:r>
              <a:rPr lang="en-US" sz="1400" dirty="0"/>
              <a:t>Finer grid resolution is very </a:t>
            </a:r>
            <a:r>
              <a:rPr lang="en-US" sz="1400" dirty="0" smtClean="0"/>
              <a:t>feasible</a:t>
            </a:r>
            <a:endParaRPr lang="en-US" sz="1400" dirty="0"/>
          </a:p>
        </p:txBody>
      </p:sp>
      <p:sp>
        <p:nvSpPr>
          <p:cNvPr id="11" name="Slide Number Placeholder 3">
            <a:extLst>
              <a:ext uri="{FF2B5EF4-FFF2-40B4-BE49-F238E27FC236}">
                <a16:creationId xmlns="" xmlns:a16="http://schemas.microsoft.com/office/drawing/2014/main" id="{B117EE1B-D27D-48BE-A378-BBEA228975EB}"/>
              </a:ext>
            </a:extLst>
          </p:cNvPr>
          <p:cNvSpPr>
            <a:spLocks noGrp="1"/>
          </p:cNvSpPr>
          <p:nvPr>
            <p:ph type="sldNum" sz="quarter" idx="10"/>
          </p:nvPr>
        </p:nvSpPr>
        <p:spPr>
          <a:xfrm>
            <a:off x="10907200" y="6282000"/>
            <a:ext cx="479938" cy="155611"/>
          </a:xfrm>
        </p:spPr>
        <p:txBody>
          <a:bodyPr/>
          <a:lstStyle/>
          <a:p>
            <a:fld id="{31421AFA-3AE7-4CEA-BC9B-447859BED57B}" type="slidenum">
              <a:rPr lang="en-GB" smtClean="0"/>
              <a:pPr/>
              <a:t>7</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323" y="976544"/>
            <a:ext cx="4998127" cy="4998127"/>
          </a:xfrm>
          <a:prstGeom prst="rect">
            <a:avLst/>
          </a:prstGeom>
        </p:spPr>
      </p:pic>
      <p:sp>
        <p:nvSpPr>
          <p:cNvPr id="9" name="TextBox 8">
            <a:extLst>
              <a:ext uri="{FF2B5EF4-FFF2-40B4-BE49-F238E27FC236}">
                <a16:creationId xmlns="" xmlns:a16="http://schemas.microsoft.com/office/drawing/2014/main" id="{8153AF80-51D5-45A9-BD6C-EAE4057C79DD}"/>
              </a:ext>
            </a:extLst>
          </p:cNvPr>
          <p:cNvSpPr txBox="1"/>
          <p:nvPr/>
        </p:nvSpPr>
        <p:spPr bwMode="auto">
          <a:xfrm>
            <a:off x="4074850" y="1154098"/>
            <a:ext cx="2979677" cy="356898"/>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endPar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3028638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 xmlns:a16="http://schemas.microsoft.com/office/drawing/2014/main" id="{2F316D61-E9F4-422F-8A1B-DD46B9E4FF8D}"/>
              </a:ext>
            </a:extLst>
          </p:cNvPr>
          <p:cNvSpPr txBox="1">
            <a:spLocks/>
          </p:cNvSpPr>
          <p:nvPr/>
        </p:nvSpPr>
        <p:spPr>
          <a:xfrm>
            <a:off x="798512" y="452543"/>
            <a:ext cx="10588625" cy="748800"/>
          </a:xfrm>
          <a:prstGeom prst="rect">
            <a:avLst/>
          </a:prstGeom>
          <a:solidFill>
            <a:schemeClr val="bg1"/>
          </a:solidFill>
        </p:spPr>
        <p:txBody>
          <a:bodyPr/>
          <a:lstStyle>
            <a:lvl1pPr algn="l" defTabSz="457189" rtl="0" eaLnBrk="1" fontAlgn="base" hangingPunct="1">
              <a:spcBef>
                <a:spcPct val="0"/>
              </a:spcBef>
              <a:spcAft>
                <a:spcPct val="0"/>
              </a:spcAft>
              <a:defRPr sz="2400" b="1" kern="1200" cap="none"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a:buFontTx/>
              <a:buNone/>
            </a:pPr>
            <a:r>
              <a:rPr lang="en-US" dirty="0"/>
              <a:t>Ozone from Canada and Mexico emission</a:t>
            </a:r>
          </a:p>
        </p:txBody>
      </p:sp>
      <p:sp>
        <p:nvSpPr>
          <p:cNvPr id="8" name="Slide Number Placeholder 3">
            <a:extLst>
              <a:ext uri="{FF2B5EF4-FFF2-40B4-BE49-F238E27FC236}">
                <a16:creationId xmlns="" xmlns:a16="http://schemas.microsoft.com/office/drawing/2014/main" id="{438BA02A-626B-44EF-A3CC-D21A387A4CE1}"/>
              </a:ext>
            </a:extLst>
          </p:cNvPr>
          <p:cNvSpPr>
            <a:spLocks noGrp="1"/>
          </p:cNvSpPr>
          <p:nvPr>
            <p:ph type="sldNum" sz="quarter" idx="10"/>
          </p:nvPr>
        </p:nvSpPr>
        <p:spPr>
          <a:xfrm>
            <a:off x="10907200" y="6282000"/>
            <a:ext cx="479938" cy="155611"/>
          </a:xfrm>
        </p:spPr>
        <p:txBody>
          <a:bodyPr/>
          <a:lstStyle/>
          <a:p>
            <a:fld id="{31421AFA-3AE7-4CEA-BC9B-447859BED57B}" type="slidenum">
              <a:rPr lang="en-GB" smtClean="0"/>
              <a:pPr/>
              <a:t>8</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754" y="1286947"/>
            <a:ext cx="4526218" cy="4526218"/>
          </a:xfrm>
          <a:prstGeom prst="rect">
            <a:avLst/>
          </a:prstGeom>
        </p:spPr>
      </p:pic>
      <p:sp>
        <p:nvSpPr>
          <p:cNvPr id="9" name="TextBox 8">
            <a:extLst>
              <a:ext uri="{FF2B5EF4-FFF2-40B4-BE49-F238E27FC236}">
                <a16:creationId xmlns="" xmlns:a16="http://schemas.microsoft.com/office/drawing/2014/main" id="{8153AF80-51D5-45A9-BD6C-EAE4057C79DD}"/>
              </a:ext>
            </a:extLst>
          </p:cNvPr>
          <p:cNvSpPr txBox="1"/>
          <p:nvPr/>
        </p:nvSpPr>
        <p:spPr bwMode="auto">
          <a:xfrm>
            <a:off x="7769260" y="1460643"/>
            <a:ext cx="2990475" cy="276999"/>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0" i="0" u="none" strike="noStrike" kern="1200" cap="none" spc="0" normalizeH="0" baseline="0" noProof="0" dirty="0" smtClean="0">
                <a:ln>
                  <a:noFill/>
                </a:ln>
                <a:solidFill>
                  <a:schemeClr val="tx1"/>
                </a:solidFill>
                <a:effectLst/>
                <a:uLnTx/>
                <a:uFillTx/>
                <a:latin typeface="Verdana"/>
                <a:ea typeface="Verdana" pitchFamily="34" charset="0"/>
                <a:cs typeface="Verdana" pitchFamily="34" charset="0"/>
              </a:rPr>
              <a:t>Mexico</a:t>
            </a:r>
            <a:endPar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412" y="1460642"/>
            <a:ext cx="4422589" cy="4352523"/>
          </a:xfrm>
          <a:prstGeom prst="rect">
            <a:avLst/>
          </a:prstGeom>
        </p:spPr>
      </p:pic>
      <p:sp>
        <p:nvSpPr>
          <p:cNvPr id="11" name="TextBox 10">
            <a:extLst>
              <a:ext uri="{FF2B5EF4-FFF2-40B4-BE49-F238E27FC236}">
                <a16:creationId xmlns="" xmlns:a16="http://schemas.microsoft.com/office/drawing/2014/main" id="{085A987B-792F-40B4-8B2B-00AE70C61937}"/>
              </a:ext>
            </a:extLst>
          </p:cNvPr>
          <p:cNvSpPr txBox="1"/>
          <p:nvPr/>
        </p:nvSpPr>
        <p:spPr bwMode="auto">
          <a:xfrm>
            <a:off x="2731076" y="1666305"/>
            <a:ext cx="2908834" cy="276999"/>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Canada</a:t>
            </a:r>
          </a:p>
        </p:txBody>
      </p:sp>
    </p:spTree>
    <p:extLst>
      <p:ext uri="{BB962C8B-B14F-4D97-AF65-F5344CB8AC3E}">
        <p14:creationId xmlns:p14="http://schemas.microsoft.com/office/powerpoint/2010/main" val="486979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 xmlns:a16="http://schemas.microsoft.com/office/drawing/2014/main" id="{5AD6BCEF-A47C-4140-A90B-8F7638FE7009}"/>
              </a:ext>
            </a:extLst>
          </p:cNvPr>
          <p:cNvGrpSpPr/>
          <p:nvPr/>
        </p:nvGrpSpPr>
        <p:grpSpPr>
          <a:xfrm>
            <a:off x="4541212" y="3700386"/>
            <a:ext cx="7499429" cy="2601388"/>
            <a:chOff x="4433231" y="1069146"/>
            <a:chExt cx="7499429" cy="2601388"/>
          </a:xfrm>
        </p:grpSpPr>
        <p:pic>
          <p:nvPicPr>
            <p:cNvPr id="3" name="Picture 2" descr="A plot showing the daily time series of simulated ozone contributions from six regions of the northern hemisphere, and initial and boundary conditions, over the month of September 2016 for the H-CAMx grid cell containing Houston.  Plots are arranged so that the contributions from each source adds toward the total ozone simulated at each location, which is shown as the topmost value.  The report text describes what these plots show.">
              <a:extLst>
                <a:ext uri="{FF2B5EF4-FFF2-40B4-BE49-F238E27FC236}">
                  <a16:creationId xmlns="" xmlns:a16="http://schemas.microsoft.com/office/drawing/2014/main" id="{A0786D47-2F6D-4A5F-921C-E313E6F721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3231" y="1069146"/>
              <a:ext cx="6747028" cy="2601388"/>
            </a:xfrm>
            <a:prstGeom prst="rect">
              <a:avLst/>
            </a:prstGeom>
            <a:noFill/>
          </p:spPr>
        </p:pic>
        <p:sp>
          <p:nvSpPr>
            <p:cNvPr id="5" name="TextBox 4">
              <a:extLst>
                <a:ext uri="{FF2B5EF4-FFF2-40B4-BE49-F238E27FC236}">
                  <a16:creationId xmlns="" xmlns:a16="http://schemas.microsoft.com/office/drawing/2014/main" id="{2BD890D4-A6BF-4DBB-9F9D-666DD7584E51}"/>
                </a:ext>
              </a:extLst>
            </p:cNvPr>
            <p:cNvSpPr txBox="1"/>
            <p:nvPr/>
          </p:nvSpPr>
          <p:spPr bwMode="auto">
            <a:xfrm>
              <a:off x="5125699" y="2828633"/>
              <a:ext cx="332708"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600" b="0" i="0" u="none" strike="noStrike" kern="1200" cap="none" spc="0" normalizeH="0" baseline="0" noProof="0" dirty="0">
                  <a:ln>
                    <a:noFill/>
                  </a:ln>
                  <a:solidFill>
                    <a:schemeClr val="bg1"/>
                  </a:solidFill>
                  <a:effectLst/>
                  <a:uLnTx/>
                  <a:uFillTx/>
                  <a:latin typeface="Verdana"/>
                  <a:ea typeface="Verdana" pitchFamily="34" charset="0"/>
                  <a:cs typeface="Verdana" pitchFamily="34" charset="0"/>
                </a:rPr>
                <a:t>US</a:t>
              </a:r>
            </a:p>
          </p:txBody>
        </p:sp>
        <p:sp>
          <p:nvSpPr>
            <p:cNvPr id="10" name="TextBox 9">
              <a:extLst>
                <a:ext uri="{FF2B5EF4-FFF2-40B4-BE49-F238E27FC236}">
                  <a16:creationId xmlns="" xmlns:a16="http://schemas.microsoft.com/office/drawing/2014/main" id="{8EF0F86E-A577-4A65-A370-1EE7EC515734}"/>
                </a:ext>
              </a:extLst>
            </p:cNvPr>
            <p:cNvSpPr txBox="1"/>
            <p:nvPr/>
          </p:nvSpPr>
          <p:spPr bwMode="auto">
            <a:xfrm>
              <a:off x="6531603" y="1119097"/>
              <a:ext cx="2550284" cy="276999"/>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b="0" i="0" u="none" strike="noStrike" kern="1200" cap="none" spc="0" normalizeH="0" baseline="0" noProof="0" dirty="0">
                  <a:ln>
                    <a:noFill/>
                  </a:ln>
                  <a:effectLst/>
                  <a:uLnTx/>
                  <a:uFillTx/>
                  <a:latin typeface="Verdana"/>
                  <a:ea typeface="Verdana" pitchFamily="34" charset="0"/>
                  <a:cs typeface="Verdana" pitchFamily="34" charset="0"/>
                </a:rPr>
                <a:t>Houston, Texas</a:t>
              </a:r>
            </a:p>
          </p:txBody>
        </p:sp>
        <p:sp>
          <p:nvSpPr>
            <p:cNvPr id="21" name="Right Brace 20">
              <a:extLst>
                <a:ext uri="{FF2B5EF4-FFF2-40B4-BE49-F238E27FC236}">
                  <a16:creationId xmlns="" xmlns:a16="http://schemas.microsoft.com/office/drawing/2014/main" id="{B47EEB02-6B0A-4384-8D9A-6444FD0946CC}"/>
                </a:ext>
              </a:extLst>
            </p:cNvPr>
            <p:cNvSpPr/>
            <p:nvPr/>
          </p:nvSpPr>
          <p:spPr>
            <a:xfrm>
              <a:off x="10925053" y="2014298"/>
              <a:ext cx="170137" cy="533280"/>
            </a:xfrm>
            <a:prstGeom prst="rightBrac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A6BFCD0-6102-477D-8D02-02C9BED36187}"/>
                </a:ext>
              </a:extLst>
            </p:cNvPr>
            <p:cNvSpPr/>
            <p:nvPr/>
          </p:nvSpPr>
          <p:spPr>
            <a:xfrm>
              <a:off x="11077621" y="2001695"/>
              <a:ext cx="855039" cy="523220"/>
            </a:xfrm>
            <a:prstGeom prst="rect">
              <a:avLst/>
            </a:prstGeom>
          </p:spPr>
          <p:txBody>
            <a:bodyPr wrap="square">
              <a:spAutoFit/>
            </a:bodyPr>
            <a:lstStyle/>
            <a:p>
              <a:r>
                <a:rPr lang="en-US" sz="1400" dirty="0"/>
                <a:t>back-ground</a:t>
              </a:r>
            </a:p>
          </p:txBody>
        </p:sp>
      </p:grpSp>
      <p:sp>
        <p:nvSpPr>
          <p:cNvPr id="16" name="Title 15">
            <a:extLst>
              <a:ext uri="{FF2B5EF4-FFF2-40B4-BE49-F238E27FC236}">
                <a16:creationId xmlns="" xmlns:a16="http://schemas.microsoft.com/office/drawing/2014/main" id="{6C41BFDE-70DC-463D-9388-A59E8E56CBF6}"/>
              </a:ext>
            </a:extLst>
          </p:cNvPr>
          <p:cNvSpPr>
            <a:spLocks noGrp="1"/>
          </p:cNvSpPr>
          <p:nvPr>
            <p:ph type="title"/>
          </p:nvPr>
        </p:nvSpPr>
        <p:spPr/>
        <p:txBody>
          <a:bodyPr/>
          <a:lstStyle/>
          <a:p>
            <a:r>
              <a:rPr lang="en-US" dirty="0"/>
              <a:t>Ozone source apportionment from H-</a:t>
            </a:r>
            <a:r>
              <a:rPr lang="en-US" dirty="0" err="1"/>
              <a:t>CAMx</a:t>
            </a:r>
            <a:endParaRPr lang="en-US" dirty="0"/>
          </a:p>
        </p:txBody>
      </p:sp>
      <p:sp>
        <p:nvSpPr>
          <p:cNvPr id="19" name="Content Placeholder 18">
            <a:extLst>
              <a:ext uri="{FF2B5EF4-FFF2-40B4-BE49-F238E27FC236}">
                <a16:creationId xmlns="" xmlns:a16="http://schemas.microsoft.com/office/drawing/2014/main" id="{48EC4C3D-CDDD-47E8-A5F9-CA83F9F3AEF6}"/>
              </a:ext>
            </a:extLst>
          </p:cNvPr>
          <p:cNvSpPr>
            <a:spLocks noGrp="1"/>
          </p:cNvSpPr>
          <p:nvPr>
            <p:ph idx="1"/>
          </p:nvPr>
        </p:nvSpPr>
        <p:spPr>
          <a:xfrm>
            <a:off x="798512" y="3971353"/>
            <a:ext cx="3325619" cy="1972247"/>
          </a:xfrm>
        </p:spPr>
        <p:txBody>
          <a:bodyPr/>
          <a:lstStyle/>
          <a:p>
            <a:pPr marL="0" indent="0">
              <a:buNone/>
            </a:pPr>
            <a:r>
              <a:rPr lang="en-US" sz="1600" dirty="0"/>
              <a:t>Different source contributions to background ozone in Houston (coastal) and El Paso (mountains)</a:t>
            </a:r>
          </a:p>
          <a:p>
            <a:pPr marL="0" indent="0">
              <a:buNone/>
            </a:pPr>
            <a:r>
              <a:rPr lang="en-US" sz="1600" dirty="0"/>
              <a:t>Next step: run regional </a:t>
            </a:r>
            <a:r>
              <a:rPr lang="en-US" sz="1600" dirty="0" err="1"/>
              <a:t>CAMx</a:t>
            </a:r>
            <a:r>
              <a:rPr lang="en-US" sz="1600" dirty="0"/>
              <a:t> using apportioned ozone BCs from H-</a:t>
            </a:r>
            <a:r>
              <a:rPr lang="en-US" sz="1600" dirty="0" err="1"/>
              <a:t>CAMx</a:t>
            </a:r>
            <a:r>
              <a:rPr lang="en-US" sz="1600" dirty="0"/>
              <a:t> </a:t>
            </a:r>
          </a:p>
        </p:txBody>
      </p:sp>
      <p:sp>
        <p:nvSpPr>
          <p:cNvPr id="2" name="Slide Number Placeholder 1">
            <a:extLst>
              <a:ext uri="{FF2B5EF4-FFF2-40B4-BE49-F238E27FC236}">
                <a16:creationId xmlns="" xmlns:a16="http://schemas.microsoft.com/office/drawing/2014/main" id="{E6668A90-6407-400D-BCDB-C2C2A352AD60}"/>
              </a:ext>
            </a:extLst>
          </p:cNvPr>
          <p:cNvSpPr>
            <a:spLocks noGrp="1"/>
          </p:cNvSpPr>
          <p:nvPr>
            <p:ph type="sldNum" sz="quarter" idx="10"/>
          </p:nvPr>
        </p:nvSpPr>
        <p:spPr>
          <a:xfrm>
            <a:off x="11185602" y="6314377"/>
            <a:ext cx="353370" cy="223423"/>
          </a:xfrm>
        </p:spPr>
        <p:txBody>
          <a:bodyPr/>
          <a:lstStyle/>
          <a:p>
            <a:fld id="{31421AFA-3AE7-4CEA-BC9B-447859BED57B}" type="slidenum">
              <a:rPr lang="en-GB" smtClean="0"/>
              <a:pPr/>
              <a:t>9</a:t>
            </a:fld>
            <a:endParaRPr lang="en-GB" dirty="0"/>
          </a:p>
        </p:txBody>
      </p:sp>
      <p:pic>
        <p:nvPicPr>
          <p:cNvPr id="13" name="Picture 12" descr="The figure shows a map of the modeling domain covering the northern hemisphere, as in Figure 2-1.  It additionally shows the six emission regions defined for the application of the ozone source apportionment tool.">
            <a:extLst>
              <a:ext uri="{FF2B5EF4-FFF2-40B4-BE49-F238E27FC236}">
                <a16:creationId xmlns="" xmlns:a16="http://schemas.microsoft.com/office/drawing/2014/main" id="{1A961B45-3F12-409E-A2B4-27D065654646}"/>
              </a:ext>
            </a:extLst>
          </p:cNvPr>
          <p:cNvPicPr/>
          <p:nvPr/>
        </p:nvPicPr>
        <p:blipFill rotWithShape="1">
          <a:blip r:embed="rId3">
            <a:extLst>
              <a:ext uri="{28A0092B-C50C-407E-A947-70E740481C1C}">
                <a14:useLocalDpi xmlns:a14="http://schemas.microsoft.com/office/drawing/2010/main" val="0"/>
              </a:ext>
            </a:extLst>
          </a:blip>
          <a:srcRect b="4575"/>
          <a:stretch/>
        </p:blipFill>
        <p:spPr bwMode="auto">
          <a:xfrm>
            <a:off x="574273" y="1537374"/>
            <a:ext cx="2125244" cy="2099004"/>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 xmlns:a16="http://schemas.microsoft.com/office/drawing/2014/main" id="{B101794B-D3F5-4EED-82E6-40ACB11713DA}"/>
              </a:ext>
            </a:extLst>
          </p:cNvPr>
          <p:cNvSpPr txBox="1"/>
          <p:nvPr/>
        </p:nvSpPr>
        <p:spPr bwMode="auto">
          <a:xfrm>
            <a:off x="411844" y="1501081"/>
            <a:ext cx="2450102" cy="201933"/>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b="0" i="0" u="none" strike="noStrike" kern="1200" cap="none" spc="0" normalizeH="0" baseline="0" noProof="0" dirty="0">
                <a:ln>
                  <a:noFill/>
                </a:ln>
                <a:effectLst/>
                <a:uLnTx/>
                <a:uFillTx/>
                <a:latin typeface="Verdana"/>
                <a:ea typeface="Verdana" pitchFamily="34" charset="0"/>
                <a:cs typeface="Verdana" pitchFamily="34" charset="0"/>
              </a:rPr>
              <a:t>7 OSAT Source Regions</a:t>
            </a:r>
          </a:p>
        </p:txBody>
      </p:sp>
      <p:sp>
        <p:nvSpPr>
          <p:cNvPr id="15" name="TextBox 14">
            <a:extLst>
              <a:ext uri="{FF2B5EF4-FFF2-40B4-BE49-F238E27FC236}">
                <a16:creationId xmlns="" xmlns:a16="http://schemas.microsoft.com/office/drawing/2014/main" id="{1CDF320F-0B80-4160-9340-808189CAC004}"/>
              </a:ext>
            </a:extLst>
          </p:cNvPr>
          <p:cNvSpPr txBox="1"/>
          <p:nvPr/>
        </p:nvSpPr>
        <p:spPr bwMode="auto">
          <a:xfrm>
            <a:off x="6301236" y="6182821"/>
            <a:ext cx="3355734" cy="215444"/>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400" b="0" i="0" u="none" strike="noStrike" kern="1200" cap="none" spc="0" normalizeH="0" baseline="0" noProof="0" dirty="0">
                <a:ln>
                  <a:noFill/>
                </a:ln>
                <a:effectLst/>
                <a:uLnTx/>
                <a:uFillTx/>
                <a:latin typeface="Verdana"/>
                <a:ea typeface="Verdana" pitchFamily="34" charset="0"/>
                <a:cs typeface="Verdana" pitchFamily="34" charset="0"/>
              </a:rPr>
              <a:t>September, 2016</a:t>
            </a:r>
          </a:p>
        </p:txBody>
      </p:sp>
      <p:grpSp>
        <p:nvGrpSpPr>
          <p:cNvPr id="41" name="Group 40">
            <a:extLst>
              <a:ext uri="{FF2B5EF4-FFF2-40B4-BE49-F238E27FC236}">
                <a16:creationId xmlns="" xmlns:a16="http://schemas.microsoft.com/office/drawing/2014/main" id="{68D26358-9B86-4F08-8C03-B80C3723B63F}"/>
              </a:ext>
            </a:extLst>
          </p:cNvPr>
          <p:cNvGrpSpPr/>
          <p:nvPr/>
        </p:nvGrpSpPr>
        <p:grpSpPr>
          <a:xfrm>
            <a:off x="4537631" y="1098998"/>
            <a:ext cx="7509852" cy="2601388"/>
            <a:chOff x="4433231" y="3845240"/>
            <a:chExt cx="7509852" cy="2601388"/>
          </a:xfrm>
        </p:grpSpPr>
        <p:pic>
          <p:nvPicPr>
            <p:cNvPr id="4" name="Picture 3" descr="A plot showing the daily time series of simulated ozone contributions from six regions of the northern hemisphere, and initial and boundary conditions, over the month of September 2016 for the H-CAMx grid cell containing El Paso.  Plots are arranged so that the contributions from each source adds toward the total ozone simulated at each location, which is shown as the topmost value.  The report text describes what these plots show.">
              <a:extLst>
                <a:ext uri="{FF2B5EF4-FFF2-40B4-BE49-F238E27FC236}">
                  <a16:creationId xmlns="" xmlns:a16="http://schemas.microsoft.com/office/drawing/2014/main" id="{86B075FE-2524-4D51-9BC6-408D162643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3231" y="3845240"/>
              <a:ext cx="6747028" cy="2601388"/>
            </a:xfrm>
            <a:prstGeom prst="rect">
              <a:avLst/>
            </a:prstGeom>
            <a:noFill/>
          </p:spPr>
        </p:pic>
        <p:sp>
          <p:nvSpPr>
            <p:cNvPr id="6" name="TextBox 5">
              <a:extLst>
                <a:ext uri="{FF2B5EF4-FFF2-40B4-BE49-F238E27FC236}">
                  <a16:creationId xmlns="" xmlns:a16="http://schemas.microsoft.com/office/drawing/2014/main" id="{48BC5536-3DBF-431C-B3B1-A8A1830DDF09}"/>
                </a:ext>
              </a:extLst>
            </p:cNvPr>
            <p:cNvSpPr txBox="1"/>
            <p:nvPr/>
          </p:nvSpPr>
          <p:spPr bwMode="auto">
            <a:xfrm>
              <a:off x="8747941" y="4987755"/>
              <a:ext cx="80856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400" b="0" i="0" u="none" strike="noStrike" kern="1200" cap="none" spc="0" normalizeH="0" baseline="0" noProof="0" dirty="0">
                  <a:ln>
                    <a:noFill/>
                  </a:ln>
                  <a:solidFill>
                    <a:schemeClr val="bg1"/>
                  </a:solidFill>
                  <a:effectLst/>
                  <a:uLnTx/>
                  <a:uFillTx/>
                  <a:latin typeface="Verdana"/>
                  <a:ea typeface="Verdana" pitchFamily="34" charset="0"/>
                  <a:cs typeface="Verdana" pitchFamily="34" charset="0"/>
                </a:rPr>
                <a:t>Other </a:t>
              </a:r>
            </a:p>
          </p:txBody>
        </p:sp>
        <p:sp>
          <p:nvSpPr>
            <p:cNvPr id="7" name="TextBox 6">
              <a:extLst>
                <a:ext uri="{FF2B5EF4-FFF2-40B4-BE49-F238E27FC236}">
                  <a16:creationId xmlns="" xmlns:a16="http://schemas.microsoft.com/office/drawing/2014/main" id="{D80D65C5-577A-4E2A-AA4A-8868B0AAA519}"/>
                </a:ext>
              </a:extLst>
            </p:cNvPr>
            <p:cNvSpPr txBox="1"/>
            <p:nvPr/>
          </p:nvSpPr>
          <p:spPr bwMode="auto">
            <a:xfrm>
              <a:off x="8476579" y="4862182"/>
              <a:ext cx="332708"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600" b="0" i="0" u="none" strike="noStrike" kern="1200" cap="none" spc="0" normalizeH="0" baseline="0" noProof="0" dirty="0">
                  <a:ln>
                    <a:noFill/>
                  </a:ln>
                  <a:solidFill>
                    <a:schemeClr val="bg1"/>
                  </a:solidFill>
                  <a:effectLst/>
                  <a:uLnTx/>
                  <a:uFillTx/>
                  <a:latin typeface="Verdana"/>
                  <a:ea typeface="Verdana" pitchFamily="34" charset="0"/>
                  <a:cs typeface="Verdana" pitchFamily="34" charset="0"/>
                </a:rPr>
                <a:t>BC</a:t>
              </a:r>
            </a:p>
          </p:txBody>
        </p:sp>
        <p:sp>
          <p:nvSpPr>
            <p:cNvPr id="8" name="TextBox 7">
              <a:extLst>
                <a:ext uri="{FF2B5EF4-FFF2-40B4-BE49-F238E27FC236}">
                  <a16:creationId xmlns="" xmlns:a16="http://schemas.microsoft.com/office/drawing/2014/main" id="{B54B1EC2-221A-487D-870C-19D3184711BE}"/>
                </a:ext>
              </a:extLst>
            </p:cNvPr>
            <p:cNvSpPr txBox="1"/>
            <p:nvPr/>
          </p:nvSpPr>
          <p:spPr bwMode="auto">
            <a:xfrm>
              <a:off x="5125699" y="5675705"/>
              <a:ext cx="332708"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600" b="0" i="0" u="none" strike="noStrike" kern="1200" cap="none" spc="0" normalizeH="0" baseline="0" noProof="0" dirty="0">
                  <a:ln>
                    <a:noFill/>
                  </a:ln>
                  <a:solidFill>
                    <a:schemeClr val="bg1"/>
                  </a:solidFill>
                  <a:effectLst/>
                  <a:uLnTx/>
                  <a:uFillTx/>
                  <a:latin typeface="Verdana"/>
                  <a:ea typeface="Verdana" pitchFamily="34" charset="0"/>
                  <a:cs typeface="Verdana" pitchFamily="34" charset="0"/>
                </a:rPr>
                <a:t>US</a:t>
              </a:r>
            </a:p>
          </p:txBody>
        </p:sp>
        <p:sp>
          <p:nvSpPr>
            <p:cNvPr id="9" name="TextBox 8">
              <a:extLst>
                <a:ext uri="{FF2B5EF4-FFF2-40B4-BE49-F238E27FC236}">
                  <a16:creationId xmlns="" xmlns:a16="http://schemas.microsoft.com/office/drawing/2014/main" id="{7CA63517-A1CD-4DD0-88A4-D21A3D0967B6}"/>
                </a:ext>
              </a:extLst>
            </p:cNvPr>
            <p:cNvSpPr txBox="1"/>
            <p:nvPr/>
          </p:nvSpPr>
          <p:spPr bwMode="auto">
            <a:xfrm>
              <a:off x="8739754" y="5374185"/>
              <a:ext cx="808569"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600" b="0" i="0" u="none" strike="noStrike" kern="1200" cap="none" spc="0" normalizeH="0" baseline="0" noProof="0" dirty="0">
                  <a:ln>
                    <a:noFill/>
                  </a:ln>
                  <a:solidFill>
                    <a:schemeClr val="bg1"/>
                  </a:solidFill>
                  <a:effectLst/>
                  <a:uLnTx/>
                  <a:uFillTx/>
                  <a:latin typeface="Verdana"/>
                  <a:ea typeface="Verdana" pitchFamily="34" charset="0"/>
                  <a:cs typeface="Verdana" pitchFamily="34" charset="0"/>
                </a:rPr>
                <a:t>Mexico</a:t>
              </a:r>
            </a:p>
          </p:txBody>
        </p:sp>
        <p:sp>
          <p:nvSpPr>
            <p:cNvPr id="11" name="TextBox 10">
              <a:extLst>
                <a:ext uri="{FF2B5EF4-FFF2-40B4-BE49-F238E27FC236}">
                  <a16:creationId xmlns="" xmlns:a16="http://schemas.microsoft.com/office/drawing/2014/main" id="{CDE64111-658B-401A-91E7-A6C96EFC357A}"/>
                </a:ext>
              </a:extLst>
            </p:cNvPr>
            <p:cNvSpPr txBox="1"/>
            <p:nvPr/>
          </p:nvSpPr>
          <p:spPr bwMode="auto">
            <a:xfrm>
              <a:off x="6593755" y="3885860"/>
              <a:ext cx="2550284" cy="276999"/>
            </a:xfrm>
            <a:prstGeom prst="rect">
              <a:avLst/>
            </a:prstGeom>
            <a:solidFill>
              <a:schemeClr val="bg1"/>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b="0" i="0" u="none" strike="noStrike" kern="1200" cap="none" spc="0" normalizeH="0" baseline="0" noProof="0" dirty="0">
                  <a:ln>
                    <a:noFill/>
                  </a:ln>
                  <a:effectLst/>
                  <a:uLnTx/>
                  <a:uFillTx/>
                  <a:latin typeface="Verdana"/>
                  <a:ea typeface="Verdana" pitchFamily="34" charset="0"/>
                  <a:cs typeface="Verdana" pitchFamily="34" charset="0"/>
                </a:rPr>
                <a:t>El Paso, Texas</a:t>
              </a:r>
            </a:p>
          </p:txBody>
        </p:sp>
        <p:sp>
          <p:nvSpPr>
            <p:cNvPr id="12" name="TextBox 11">
              <a:extLst>
                <a:ext uri="{FF2B5EF4-FFF2-40B4-BE49-F238E27FC236}">
                  <a16:creationId xmlns="" xmlns:a16="http://schemas.microsoft.com/office/drawing/2014/main" id="{0E6D2FEE-6E5F-406E-8B54-B7E87549DCB1}"/>
                </a:ext>
              </a:extLst>
            </p:cNvPr>
            <p:cNvSpPr txBox="1"/>
            <p:nvPr/>
          </p:nvSpPr>
          <p:spPr bwMode="auto">
            <a:xfrm>
              <a:off x="8167479" y="4615961"/>
              <a:ext cx="332708"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lang="en-US" sz="1600" spc="0" dirty="0">
                  <a:solidFill>
                    <a:schemeClr val="bg1"/>
                  </a:solidFill>
                </a:rPr>
                <a:t>I</a:t>
              </a:r>
              <a:r>
                <a:rPr kumimoji="0" lang="en-US" sz="1600" b="0" i="0" u="none" strike="noStrike" kern="1200" cap="none" spc="0" normalizeH="0" baseline="0" noProof="0" dirty="0">
                  <a:ln>
                    <a:noFill/>
                  </a:ln>
                  <a:solidFill>
                    <a:schemeClr val="bg1"/>
                  </a:solidFill>
                  <a:effectLst/>
                  <a:uLnTx/>
                  <a:uFillTx/>
                  <a:latin typeface="Verdana"/>
                  <a:ea typeface="Verdana" pitchFamily="34" charset="0"/>
                  <a:cs typeface="Verdana" pitchFamily="34" charset="0"/>
                </a:rPr>
                <a:t>C</a:t>
              </a:r>
            </a:p>
          </p:txBody>
        </p:sp>
        <p:sp>
          <p:nvSpPr>
            <p:cNvPr id="23" name="Right Brace 22">
              <a:extLst>
                <a:ext uri="{FF2B5EF4-FFF2-40B4-BE49-F238E27FC236}">
                  <a16:creationId xmlns="" xmlns:a16="http://schemas.microsoft.com/office/drawing/2014/main" id="{4C226DDB-BA64-4BD4-93CB-F7F2C444A3E3}"/>
                </a:ext>
              </a:extLst>
            </p:cNvPr>
            <p:cNvSpPr/>
            <p:nvPr/>
          </p:nvSpPr>
          <p:spPr>
            <a:xfrm>
              <a:off x="10909384" y="4718504"/>
              <a:ext cx="223938" cy="854859"/>
            </a:xfrm>
            <a:prstGeom prst="rightBrac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ectangle 25">
              <a:extLst>
                <a:ext uri="{FF2B5EF4-FFF2-40B4-BE49-F238E27FC236}">
                  <a16:creationId xmlns="" xmlns:a16="http://schemas.microsoft.com/office/drawing/2014/main" id="{FB92EB7E-FBB5-49B7-8E86-0FD63C5C3243}"/>
                </a:ext>
              </a:extLst>
            </p:cNvPr>
            <p:cNvSpPr/>
            <p:nvPr/>
          </p:nvSpPr>
          <p:spPr>
            <a:xfrm>
              <a:off x="11088044" y="4889523"/>
              <a:ext cx="855039" cy="523220"/>
            </a:xfrm>
            <a:prstGeom prst="rect">
              <a:avLst/>
            </a:prstGeom>
          </p:spPr>
          <p:txBody>
            <a:bodyPr wrap="square">
              <a:spAutoFit/>
            </a:bodyPr>
            <a:lstStyle/>
            <a:p>
              <a:r>
                <a:rPr lang="en-US" sz="1400" dirty="0"/>
                <a:t>back-ground</a:t>
              </a:r>
            </a:p>
          </p:txBody>
        </p:sp>
        <p:sp>
          <p:nvSpPr>
            <p:cNvPr id="27" name="TextBox 26">
              <a:extLst>
                <a:ext uri="{FF2B5EF4-FFF2-40B4-BE49-F238E27FC236}">
                  <a16:creationId xmlns="" xmlns:a16="http://schemas.microsoft.com/office/drawing/2014/main" id="{9E4240B5-E235-4371-8374-89AAF81F68E6}"/>
                </a:ext>
              </a:extLst>
            </p:cNvPr>
            <p:cNvSpPr txBox="1"/>
            <p:nvPr/>
          </p:nvSpPr>
          <p:spPr bwMode="auto">
            <a:xfrm>
              <a:off x="9481001" y="5450151"/>
              <a:ext cx="80856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400" b="0" i="0" u="none" strike="noStrike" kern="1200" cap="none" spc="0" normalizeH="0" baseline="0" noProof="0" dirty="0">
                  <a:ln>
                    <a:noFill/>
                  </a:ln>
                  <a:solidFill>
                    <a:schemeClr val="bg1"/>
                  </a:solidFill>
                  <a:effectLst/>
                  <a:uLnTx/>
                  <a:uFillTx/>
                  <a:latin typeface="Verdana"/>
                  <a:ea typeface="Verdana" pitchFamily="34" charset="0"/>
                  <a:cs typeface="Verdana" pitchFamily="34" charset="0"/>
                </a:rPr>
                <a:t>Asia</a:t>
              </a:r>
            </a:p>
          </p:txBody>
        </p:sp>
      </p:grpSp>
      <p:grpSp>
        <p:nvGrpSpPr>
          <p:cNvPr id="34" name="Group 33">
            <a:extLst>
              <a:ext uri="{FF2B5EF4-FFF2-40B4-BE49-F238E27FC236}">
                <a16:creationId xmlns="" xmlns:a16="http://schemas.microsoft.com/office/drawing/2014/main" id="{1E136A85-C949-45F8-8A19-74D9A9BB5293}"/>
              </a:ext>
            </a:extLst>
          </p:cNvPr>
          <p:cNvGrpSpPr/>
          <p:nvPr/>
        </p:nvGrpSpPr>
        <p:grpSpPr>
          <a:xfrm>
            <a:off x="2828363" y="1829785"/>
            <a:ext cx="1397989" cy="1080109"/>
            <a:chOff x="2696805" y="2056152"/>
            <a:chExt cx="1397989" cy="1080109"/>
          </a:xfrm>
        </p:grpSpPr>
        <p:pic>
          <p:nvPicPr>
            <p:cNvPr id="28" name="Picture 27">
              <a:extLst>
                <a:ext uri="{FF2B5EF4-FFF2-40B4-BE49-F238E27FC236}">
                  <a16:creationId xmlns="" xmlns:a16="http://schemas.microsoft.com/office/drawing/2014/main" id="{6176B1A5-CC88-4791-BED6-517BA434550F}"/>
                </a:ext>
              </a:extLst>
            </p:cNvPr>
            <p:cNvPicPr>
              <a:picLocks noChangeAspect="1"/>
            </p:cNvPicPr>
            <p:nvPr/>
          </p:nvPicPr>
          <p:blipFill>
            <a:blip r:embed="rId5"/>
            <a:stretch>
              <a:fillRect/>
            </a:stretch>
          </p:blipFill>
          <p:spPr>
            <a:xfrm>
              <a:off x="2725451" y="2056152"/>
              <a:ext cx="1369343" cy="1045379"/>
            </a:xfrm>
            <a:prstGeom prst="rect">
              <a:avLst/>
            </a:prstGeom>
          </p:spPr>
        </p:pic>
        <p:sp>
          <p:nvSpPr>
            <p:cNvPr id="30" name="Rectangle 29">
              <a:extLst>
                <a:ext uri="{FF2B5EF4-FFF2-40B4-BE49-F238E27FC236}">
                  <a16:creationId xmlns="" xmlns:a16="http://schemas.microsoft.com/office/drawing/2014/main" id="{E8AF8199-B1A7-4745-B6E8-E2DBD2F2A073}"/>
                </a:ext>
              </a:extLst>
            </p:cNvPr>
            <p:cNvSpPr/>
            <p:nvPr/>
          </p:nvSpPr>
          <p:spPr>
            <a:xfrm>
              <a:off x="2696805" y="2067135"/>
              <a:ext cx="1007776" cy="369332"/>
            </a:xfrm>
            <a:prstGeom prst="rect">
              <a:avLst/>
            </a:prstGeom>
            <a:noFill/>
          </p:spPr>
          <p:txBody>
            <a:bodyPr wrap="none">
              <a:spAutoFit/>
            </a:bodyPr>
            <a:lstStyle/>
            <a:p>
              <a:r>
                <a:rPr lang="en-US" spc="0" dirty="0">
                  <a:solidFill>
                    <a:schemeClr val="bg1"/>
                  </a:solidFill>
                </a:rPr>
                <a:t>El Paso</a:t>
              </a:r>
              <a:endParaRPr lang="en-US" dirty="0">
                <a:solidFill>
                  <a:schemeClr val="bg1"/>
                </a:solidFill>
              </a:endParaRPr>
            </a:p>
          </p:txBody>
        </p:sp>
        <p:sp>
          <p:nvSpPr>
            <p:cNvPr id="31" name="Rectangle 30">
              <a:extLst>
                <a:ext uri="{FF2B5EF4-FFF2-40B4-BE49-F238E27FC236}">
                  <a16:creationId xmlns="" xmlns:a16="http://schemas.microsoft.com/office/drawing/2014/main" id="{342F50B0-94D4-4B7F-A25E-871BC5C9E2CF}"/>
                </a:ext>
              </a:extLst>
            </p:cNvPr>
            <p:cNvSpPr/>
            <p:nvPr/>
          </p:nvSpPr>
          <p:spPr>
            <a:xfrm>
              <a:off x="2954738" y="2766929"/>
              <a:ext cx="1140056" cy="369332"/>
            </a:xfrm>
            <a:prstGeom prst="rect">
              <a:avLst/>
            </a:prstGeom>
            <a:noFill/>
          </p:spPr>
          <p:txBody>
            <a:bodyPr wrap="none">
              <a:spAutoFit/>
            </a:bodyPr>
            <a:lstStyle/>
            <a:p>
              <a:r>
                <a:rPr lang="en-US" spc="0" dirty="0"/>
                <a:t>Houston</a:t>
              </a:r>
              <a:endParaRPr lang="en-US" dirty="0"/>
            </a:p>
          </p:txBody>
        </p:sp>
        <p:sp>
          <p:nvSpPr>
            <p:cNvPr id="32" name="Star: 5 Points 31">
              <a:extLst>
                <a:ext uri="{FF2B5EF4-FFF2-40B4-BE49-F238E27FC236}">
                  <a16:creationId xmlns="" xmlns:a16="http://schemas.microsoft.com/office/drawing/2014/main" id="{EC71FD93-9820-405D-BB7A-FE4C7C8E6C9B}"/>
                </a:ext>
              </a:extLst>
            </p:cNvPr>
            <p:cNvSpPr/>
            <p:nvPr/>
          </p:nvSpPr>
          <p:spPr>
            <a:xfrm>
              <a:off x="3638696" y="2525133"/>
              <a:ext cx="309967" cy="369331"/>
            </a:xfrm>
            <a:prstGeom prst="star5">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Star: 5 Points 32">
              <a:extLst>
                <a:ext uri="{FF2B5EF4-FFF2-40B4-BE49-F238E27FC236}">
                  <a16:creationId xmlns="" xmlns:a16="http://schemas.microsoft.com/office/drawing/2014/main" id="{81940F32-7998-438D-B457-51F03E177312}"/>
                </a:ext>
              </a:extLst>
            </p:cNvPr>
            <p:cNvSpPr/>
            <p:nvPr/>
          </p:nvSpPr>
          <p:spPr>
            <a:xfrm>
              <a:off x="2785612" y="2376595"/>
              <a:ext cx="309967" cy="334601"/>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6" name="Straight Connector 35">
            <a:extLst>
              <a:ext uri="{FF2B5EF4-FFF2-40B4-BE49-F238E27FC236}">
                <a16:creationId xmlns="" xmlns:a16="http://schemas.microsoft.com/office/drawing/2014/main" id="{C16267B0-50E3-4AD6-95C3-477E81301101}"/>
              </a:ext>
            </a:extLst>
          </p:cNvPr>
          <p:cNvCxnSpPr>
            <a:cxnSpLocks/>
          </p:cNvCxnSpPr>
          <p:nvPr/>
        </p:nvCxnSpPr>
        <p:spPr>
          <a:xfrm flipH="1">
            <a:off x="1714696" y="2850021"/>
            <a:ext cx="2473560" cy="39033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 xmlns:a16="http://schemas.microsoft.com/office/drawing/2014/main" id="{DC342843-F852-4DA3-92AA-40CDC044CE7A}"/>
              </a:ext>
            </a:extLst>
          </p:cNvPr>
          <p:cNvCxnSpPr>
            <a:cxnSpLocks/>
          </p:cNvCxnSpPr>
          <p:nvPr/>
        </p:nvCxnSpPr>
        <p:spPr>
          <a:xfrm flipH="1">
            <a:off x="1672194" y="1829785"/>
            <a:ext cx="1195372" cy="141057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4966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Blank.potx" id="{CC34BEB4-56BE-4C35-B3C1-ED2770E08490}" vid="{5E58AF69-3E00-4BE6-9424-5697BE04CE91}"/>
    </a:ext>
  </a:extLst>
</a:theme>
</file>

<file path=ppt/theme/theme2.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4988</TotalTime>
  <Words>766</Words>
  <Application>Microsoft Office PowerPoint</Application>
  <PresentationFormat>Custom</PresentationFormat>
  <Paragraphs>130</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Courier New</vt:lpstr>
      <vt:lpstr>Times New Roman</vt:lpstr>
      <vt:lpstr>Verdana</vt:lpstr>
      <vt:lpstr>Blank</vt:lpstr>
      <vt:lpstr>CAMx Ozone Source Apportionment Application over the Northern Hemisphere</vt:lpstr>
      <vt:lpstr>Acknowledgments and Disclaimer</vt:lpstr>
      <vt:lpstr>Objectives</vt:lpstr>
      <vt:lpstr>Current Modeling Practice</vt:lpstr>
      <vt:lpstr>Ozone Apportionment (OSAT) in Hemispheric CAMx (H-CAMx)</vt:lpstr>
      <vt:lpstr>H-CAMx Setup</vt:lpstr>
      <vt:lpstr>Ozone from US emission (anthro and non-anthro)</vt:lpstr>
      <vt:lpstr>PowerPoint Presentation</vt:lpstr>
      <vt:lpstr>Ozone source apportionment from H-CAMx</vt:lpstr>
      <vt:lpstr>Creating Apportioned BC inputs for OSAT/PSAT</vt:lpstr>
      <vt:lpstr>New in CAMx v7</vt:lpstr>
      <vt:lpstr>Next Steps</vt:lpstr>
    </vt:vector>
  </TitlesOfParts>
  <Company>Ramboll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Yarwood</dc:creator>
  <cp:lastModifiedBy>Pradeepa Vennam</cp:lastModifiedBy>
  <cp:revision>147</cp:revision>
  <cp:lastPrinted>2019-05-30T00:08:12Z</cp:lastPrinted>
  <dcterms:created xsi:type="dcterms:W3CDTF">2019-05-29T18:17:55Z</dcterms:created>
  <dcterms:modified xsi:type="dcterms:W3CDTF">2019-10-22T01:39:34Z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TemplafyTimeStamp">
    <vt:lpwstr>2018-10-03T09:50:09.1611095Z</vt:lpwstr>
  </property>
</Properties>
</file>