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6"/>
  </p:notesMasterIdLst>
  <p:sldIdLst>
    <p:sldId id="324" r:id="rId2"/>
    <p:sldId id="306" r:id="rId3"/>
    <p:sldId id="328" r:id="rId4"/>
    <p:sldId id="326" r:id="rId5"/>
    <p:sldId id="287" r:id="rId6"/>
    <p:sldId id="293" r:id="rId7"/>
    <p:sldId id="289" r:id="rId8"/>
    <p:sldId id="301" r:id="rId9"/>
    <p:sldId id="329" r:id="rId10"/>
    <p:sldId id="342" r:id="rId11"/>
    <p:sldId id="290" r:id="rId12"/>
    <p:sldId id="292" r:id="rId13"/>
    <p:sldId id="307" r:id="rId14"/>
    <p:sldId id="315" r:id="rId15"/>
    <p:sldId id="310" r:id="rId16"/>
    <p:sldId id="304" r:id="rId17"/>
    <p:sldId id="336" r:id="rId18"/>
    <p:sldId id="303" r:id="rId19"/>
    <p:sldId id="273" r:id="rId20"/>
    <p:sldId id="274" r:id="rId21"/>
    <p:sldId id="275" r:id="rId22"/>
    <p:sldId id="350" r:id="rId23"/>
    <p:sldId id="285" r:id="rId24"/>
    <p:sldId id="352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B4FE3C3-403F-46DC-8B89-96F6648E6BFD}">
          <p14:sldIdLst>
            <p14:sldId id="324"/>
            <p14:sldId id="306"/>
            <p14:sldId id="328"/>
            <p14:sldId id="326"/>
            <p14:sldId id="287"/>
            <p14:sldId id="293"/>
            <p14:sldId id="289"/>
            <p14:sldId id="301"/>
            <p14:sldId id="329"/>
            <p14:sldId id="342"/>
            <p14:sldId id="290"/>
            <p14:sldId id="292"/>
            <p14:sldId id="307"/>
            <p14:sldId id="315"/>
            <p14:sldId id="310"/>
            <p14:sldId id="304"/>
            <p14:sldId id="336"/>
            <p14:sldId id="303"/>
            <p14:sldId id="273"/>
            <p14:sldId id="274"/>
            <p14:sldId id="275"/>
            <p14:sldId id="350"/>
            <p14:sldId id="285"/>
            <p14:sldId id="35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18" autoAdjust="0"/>
    <p:restoredTop sz="95006" autoAdjust="0"/>
  </p:normalViewPr>
  <p:slideViewPr>
    <p:cSldViewPr snapToGrid="0">
      <p:cViewPr varScale="1">
        <p:scale>
          <a:sx n="57" d="100"/>
          <a:sy n="57" d="100"/>
        </p:scale>
        <p:origin x="885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1708088-D865-284B-803D-AFF6553FA94F}" type="doc">
      <dgm:prSet loTypeId="urn:microsoft.com/office/officeart/2005/8/layout/hProcess9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051162A-2B76-6645-8F10-DF7DFE30DA18}">
      <dgm:prSet phldrT="[Text]"/>
      <dgm:spPr>
        <a:solidFill>
          <a:schemeClr val="bg2">
            <a:lumMod val="90000"/>
            <a:alpha val="90000"/>
          </a:schemeClr>
        </a:solidFill>
        <a:ln>
          <a:solidFill>
            <a:srgbClr val="868181"/>
          </a:solidFill>
        </a:ln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Survey of Car Owners</a:t>
          </a:r>
        </a:p>
      </dgm:t>
    </dgm:pt>
    <dgm:pt modelId="{539578EC-4D23-9049-82CE-4068F6E03FF4}" type="parTrans" cxnId="{E1E7A4FF-6DB7-4945-B8EB-0EF4F6FD899D}">
      <dgm:prSet/>
      <dgm:spPr/>
      <dgm:t>
        <a:bodyPr/>
        <a:lstStyle/>
        <a:p>
          <a:endParaRPr lang="en-US"/>
        </a:p>
      </dgm:t>
    </dgm:pt>
    <dgm:pt modelId="{6B8D132F-5DCB-7E44-A1C3-BFB6AC7E7F09}" type="sibTrans" cxnId="{E1E7A4FF-6DB7-4945-B8EB-0EF4F6FD899D}">
      <dgm:prSet/>
      <dgm:spPr/>
      <dgm:t>
        <a:bodyPr/>
        <a:lstStyle/>
        <a:p>
          <a:endParaRPr lang="en-US"/>
        </a:p>
      </dgm:t>
    </dgm:pt>
    <dgm:pt modelId="{B49AE394-5751-D94F-B10E-FA4A4A99665A}">
      <dgm:prSet phldrT="[Text]"/>
      <dgm:spPr>
        <a:solidFill>
          <a:schemeClr val="bg2">
            <a:lumMod val="90000"/>
            <a:alpha val="90000"/>
          </a:schemeClr>
        </a:solidFill>
        <a:ln>
          <a:solidFill>
            <a:srgbClr val="868181"/>
          </a:solidFill>
        </a:ln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Project adoption of autonomous vehicles</a:t>
          </a:r>
        </a:p>
      </dgm:t>
    </dgm:pt>
    <dgm:pt modelId="{8F96A46B-0D5E-1940-9F59-D6F7F2E3A7FC}" type="parTrans" cxnId="{475910B1-7431-3547-BBF0-219631DC52BD}">
      <dgm:prSet/>
      <dgm:spPr/>
      <dgm:t>
        <a:bodyPr/>
        <a:lstStyle/>
        <a:p>
          <a:endParaRPr lang="en-US"/>
        </a:p>
      </dgm:t>
    </dgm:pt>
    <dgm:pt modelId="{B2B0C515-501E-1B42-8178-2C98633FE2B7}" type="sibTrans" cxnId="{475910B1-7431-3547-BBF0-219631DC52BD}">
      <dgm:prSet/>
      <dgm:spPr/>
      <dgm:t>
        <a:bodyPr/>
        <a:lstStyle/>
        <a:p>
          <a:endParaRPr lang="en-US"/>
        </a:p>
      </dgm:t>
    </dgm:pt>
    <dgm:pt modelId="{F4EF2E20-0CF7-F847-BC57-6607816BBA1E}">
      <dgm:prSet phldrT="[Text]"/>
      <dgm:spPr>
        <a:solidFill>
          <a:schemeClr val="bg2">
            <a:lumMod val="90000"/>
            <a:alpha val="90000"/>
          </a:schemeClr>
        </a:solidFill>
        <a:ln>
          <a:solidFill>
            <a:srgbClr val="868181"/>
          </a:solidFill>
        </a:ln>
      </dgm:spPr>
      <dgm:t>
        <a:bodyPr/>
        <a:lstStyle/>
        <a:p>
          <a:r>
            <a:rPr lang="en-US" dirty="0">
              <a:solidFill>
                <a:sysClr val="windowText" lastClr="000000"/>
              </a:solidFill>
            </a:rPr>
            <a:t>Scale up from Survey</a:t>
          </a:r>
        </a:p>
      </dgm:t>
    </dgm:pt>
    <dgm:pt modelId="{C2FD11F2-1DB4-424F-9715-64DB6A1E2F19}" type="parTrans" cxnId="{66522EA4-0647-CA4C-9927-28A37129F4EE}">
      <dgm:prSet/>
      <dgm:spPr/>
      <dgm:t>
        <a:bodyPr/>
        <a:lstStyle/>
        <a:p>
          <a:endParaRPr lang="en-US"/>
        </a:p>
      </dgm:t>
    </dgm:pt>
    <dgm:pt modelId="{D6FDE4EF-4E57-3942-B574-21ADC24BD67E}" type="sibTrans" cxnId="{66522EA4-0647-CA4C-9927-28A37129F4EE}">
      <dgm:prSet/>
      <dgm:spPr/>
      <dgm:t>
        <a:bodyPr/>
        <a:lstStyle/>
        <a:p>
          <a:endParaRPr lang="en-US"/>
        </a:p>
      </dgm:t>
    </dgm:pt>
    <dgm:pt modelId="{BE28310F-2AD1-1D40-8F92-8EF6E982CAA9}">
      <dgm:prSet phldrT="[Text]"/>
      <dgm:spPr>
        <a:solidFill>
          <a:schemeClr val="bg2">
            <a:lumMod val="90000"/>
            <a:alpha val="90000"/>
          </a:schemeClr>
        </a:solidFill>
        <a:ln>
          <a:solidFill>
            <a:srgbClr val="868181"/>
          </a:solidFill>
        </a:ln>
      </dgm:spPr>
      <dgm:t>
        <a:bodyPr/>
        <a:lstStyle/>
        <a:p>
          <a:r>
            <a:rPr lang="en-US" dirty="0">
              <a:solidFill>
                <a:sysClr val="windowText" lastClr="000000"/>
              </a:solidFill>
            </a:rPr>
            <a:t>2011 NEI</a:t>
          </a:r>
        </a:p>
      </dgm:t>
    </dgm:pt>
    <dgm:pt modelId="{795D2809-77EE-8641-8532-D8981CE46CBA}" type="parTrans" cxnId="{EBE0AEE1-2EC5-E748-A079-29CB8BCC3400}">
      <dgm:prSet/>
      <dgm:spPr/>
      <dgm:t>
        <a:bodyPr/>
        <a:lstStyle/>
        <a:p>
          <a:endParaRPr lang="en-US"/>
        </a:p>
      </dgm:t>
    </dgm:pt>
    <dgm:pt modelId="{A087AA3F-2621-DA43-A1A6-F94243C0516F}" type="sibTrans" cxnId="{EBE0AEE1-2EC5-E748-A079-29CB8BCC3400}">
      <dgm:prSet/>
      <dgm:spPr/>
      <dgm:t>
        <a:bodyPr/>
        <a:lstStyle/>
        <a:p>
          <a:endParaRPr lang="en-US"/>
        </a:p>
      </dgm:t>
    </dgm:pt>
    <dgm:pt modelId="{6DCD70A5-705F-5D48-96E8-F9479BD148A6}">
      <dgm:prSet phldrT="[Text]"/>
      <dgm:spPr>
        <a:solidFill>
          <a:schemeClr val="bg2">
            <a:lumMod val="90000"/>
            <a:alpha val="90000"/>
          </a:schemeClr>
        </a:solidFill>
        <a:ln>
          <a:solidFill>
            <a:srgbClr val="868181"/>
          </a:solidFill>
        </a:ln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SMOKE/Platform</a:t>
          </a:r>
        </a:p>
      </dgm:t>
    </dgm:pt>
    <dgm:pt modelId="{A7609A41-39CD-584B-9A65-79B43D548E7E}" type="parTrans" cxnId="{40FF8C72-14BF-A345-9B50-FCE4900E4B7F}">
      <dgm:prSet/>
      <dgm:spPr/>
      <dgm:t>
        <a:bodyPr/>
        <a:lstStyle/>
        <a:p>
          <a:endParaRPr lang="en-US"/>
        </a:p>
      </dgm:t>
    </dgm:pt>
    <dgm:pt modelId="{353340D9-A764-5A4F-B145-4DB6EB335464}" type="sibTrans" cxnId="{40FF8C72-14BF-A345-9B50-FCE4900E4B7F}">
      <dgm:prSet/>
      <dgm:spPr/>
      <dgm:t>
        <a:bodyPr/>
        <a:lstStyle/>
        <a:p>
          <a:endParaRPr lang="en-US"/>
        </a:p>
      </dgm:t>
    </dgm:pt>
    <dgm:pt modelId="{4A11D748-363E-AB44-8BB9-42419A4DD5D4}">
      <dgm:prSet phldrT="[Text]"/>
      <dgm:spPr>
        <a:solidFill>
          <a:schemeClr val="bg2">
            <a:lumMod val="90000"/>
            <a:alpha val="90000"/>
          </a:schemeClr>
        </a:solidFill>
        <a:ln>
          <a:solidFill>
            <a:srgbClr val="868181"/>
          </a:solidFill>
        </a:ln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Use 2050 projected emissions for other sectors and MOVES output to modify emission inventory</a:t>
          </a:r>
        </a:p>
      </dgm:t>
    </dgm:pt>
    <dgm:pt modelId="{BD5D8A87-1B56-D14F-A24F-8A4FF2C5B4AA}" type="parTrans" cxnId="{9453A5D5-A9C3-0143-BC69-A327C44CB47F}">
      <dgm:prSet/>
      <dgm:spPr/>
      <dgm:t>
        <a:bodyPr/>
        <a:lstStyle/>
        <a:p>
          <a:endParaRPr lang="en-US"/>
        </a:p>
      </dgm:t>
    </dgm:pt>
    <dgm:pt modelId="{1D481473-07D9-6048-BC40-E5C2DC110178}" type="sibTrans" cxnId="{9453A5D5-A9C3-0143-BC69-A327C44CB47F}">
      <dgm:prSet/>
      <dgm:spPr/>
      <dgm:t>
        <a:bodyPr/>
        <a:lstStyle/>
        <a:p>
          <a:endParaRPr lang="en-US"/>
        </a:p>
      </dgm:t>
    </dgm:pt>
    <dgm:pt modelId="{A387C3F2-28E2-754B-8B90-255650AB7A07}">
      <dgm:prSet/>
      <dgm:spPr>
        <a:solidFill>
          <a:schemeClr val="bg2">
            <a:lumMod val="90000"/>
            <a:alpha val="90000"/>
          </a:schemeClr>
        </a:solidFill>
        <a:ln>
          <a:solidFill>
            <a:srgbClr val="868181"/>
          </a:solidFill>
        </a:ln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CMAQ</a:t>
          </a:r>
        </a:p>
      </dgm:t>
    </dgm:pt>
    <dgm:pt modelId="{C61888FE-09A5-8D49-883B-12C9D354D03B}" type="parTrans" cxnId="{3B4A1056-FFA5-B94A-BE06-75670C1312C2}">
      <dgm:prSet/>
      <dgm:spPr/>
      <dgm:t>
        <a:bodyPr/>
        <a:lstStyle/>
        <a:p>
          <a:endParaRPr lang="en-US"/>
        </a:p>
      </dgm:t>
    </dgm:pt>
    <dgm:pt modelId="{FCF17592-C43D-0240-A6C3-80237473F272}" type="sibTrans" cxnId="{3B4A1056-FFA5-B94A-BE06-75670C1312C2}">
      <dgm:prSet/>
      <dgm:spPr/>
      <dgm:t>
        <a:bodyPr/>
        <a:lstStyle/>
        <a:p>
          <a:endParaRPr lang="en-US"/>
        </a:p>
      </dgm:t>
    </dgm:pt>
    <dgm:pt modelId="{5EA5789B-9B63-114D-B0E2-EB9E9B99969E}">
      <dgm:prSet/>
      <dgm:spPr>
        <a:solidFill>
          <a:schemeClr val="bg2">
            <a:lumMod val="90000"/>
            <a:alpha val="90000"/>
          </a:schemeClr>
        </a:solidFill>
        <a:ln>
          <a:solidFill>
            <a:srgbClr val="868181"/>
          </a:solidFill>
        </a:ln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Simulate dispersion and generation of secondary pollutants (ozone, SOA, etc.)</a:t>
          </a:r>
        </a:p>
      </dgm:t>
    </dgm:pt>
    <dgm:pt modelId="{ED27428B-2E5E-944D-A7A3-B322B1D88EE0}" type="parTrans" cxnId="{74F0020A-598A-E549-8AF4-479029C0B759}">
      <dgm:prSet/>
      <dgm:spPr/>
      <dgm:t>
        <a:bodyPr/>
        <a:lstStyle/>
        <a:p>
          <a:endParaRPr lang="en-US"/>
        </a:p>
      </dgm:t>
    </dgm:pt>
    <dgm:pt modelId="{9A5CD0A3-D048-9747-8AD9-D9C4316A58F5}" type="sibTrans" cxnId="{74F0020A-598A-E549-8AF4-479029C0B759}">
      <dgm:prSet/>
      <dgm:spPr/>
      <dgm:t>
        <a:bodyPr/>
        <a:lstStyle/>
        <a:p>
          <a:endParaRPr lang="en-US"/>
        </a:p>
      </dgm:t>
    </dgm:pt>
    <dgm:pt modelId="{9602697C-988F-2F4E-A21E-22EA2E6CDCED}">
      <dgm:prSet custT="1"/>
      <dgm:spPr>
        <a:solidFill>
          <a:schemeClr val="bg2">
            <a:lumMod val="90000"/>
            <a:alpha val="80000"/>
          </a:schemeClr>
        </a:solidFill>
        <a:ln>
          <a:solidFill>
            <a:srgbClr val="868181"/>
          </a:solidFill>
        </a:ln>
      </dgm:spPr>
      <dgm:t>
        <a:bodyPr/>
        <a:lstStyle/>
        <a:p>
          <a:r>
            <a:rPr lang="en-US" sz="1800" b="1" dirty="0">
              <a:solidFill>
                <a:schemeClr val="tx1">
                  <a:lumMod val="65000"/>
                  <a:lumOff val="35000"/>
                </a:schemeClr>
              </a:solidFill>
            </a:rPr>
            <a:t>Concentration Profile</a:t>
          </a:r>
        </a:p>
      </dgm:t>
    </dgm:pt>
    <dgm:pt modelId="{24C65104-D932-4D45-A2A9-0843C5787A72}" type="parTrans" cxnId="{2DCC9738-3A8E-804E-B738-939D9DC60112}">
      <dgm:prSet/>
      <dgm:spPr/>
      <dgm:t>
        <a:bodyPr/>
        <a:lstStyle/>
        <a:p>
          <a:endParaRPr lang="en-US"/>
        </a:p>
      </dgm:t>
    </dgm:pt>
    <dgm:pt modelId="{203E592A-E8FA-F44E-B35D-4053AE80116B}" type="sibTrans" cxnId="{2DCC9738-3A8E-804E-B738-939D9DC60112}">
      <dgm:prSet/>
      <dgm:spPr/>
      <dgm:t>
        <a:bodyPr/>
        <a:lstStyle/>
        <a:p>
          <a:endParaRPr lang="en-US"/>
        </a:p>
      </dgm:t>
    </dgm:pt>
    <dgm:pt modelId="{9971F02B-4C4A-8C4C-B723-778A3F6B98D9}">
      <dgm:prSet phldrT="[Text]"/>
      <dgm:spPr>
        <a:solidFill>
          <a:schemeClr val="bg2">
            <a:lumMod val="90000"/>
            <a:alpha val="90000"/>
          </a:schemeClr>
        </a:solidFill>
        <a:ln>
          <a:solidFill>
            <a:srgbClr val="868181"/>
          </a:solidFill>
        </a:ln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Resulting car fleet power train make up</a:t>
          </a:r>
        </a:p>
      </dgm:t>
    </dgm:pt>
    <dgm:pt modelId="{DA09AA27-271F-E841-AB5E-17C746315215}" type="parTrans" cxnId="{EA96DC3A-28BB-0240-9E66-A9F647FFEA1F}">
      <dgm:prSet/>
      <dgm:spPr/>
      <dgm:t>
        <a:bodyPr/>
        <a:lstStyle/>
        <a:p>
          <a:endParaRPr lang="en-US"/>
        </a:p>
      </dgm:t>
    </dgm:pt>
    <dgm:pt modelId="{6C6FAE38-FFBB-1242-B6C1-CFB7290106E8}" type="sibTrans" cxnId="{EA96DC3A-28BB-0240-9E66-A9F647FFEA1F}">
      <dgm:prSet/>
      <dgm:spPr/>
      <dgm:t>
        <a:bodyPr/>
        <a:lstStyle/>
        <a:p>
          <a:endParaRPr lang="en-US"/>
        </a:p>
      </dgm:t>
    </dgm:pt>
    <dgm:pt modelId="{AF850DCD-4559-40B1-A23B-F1E49CE96A61}">
      <dgm:prSet phldrT="[Text]"/>
      <dgm:spPr>
        <a:solidFill>
          <a:schemeClr val="bg2">
            <a:lumMod val="90000"/>
            <a:alpha val="90000"/>
          </a:schemeClr>
        </a:solidFill>
        <a:ln>
          <a:solidFill>
            <a:srgbClr val="868181"/>
          </a:solidFill>
        </a:ln>
      </dgm:spPr>
      <dgm:t>
        <a:bodyPr/>
        <a:lstStyle/>
        <a:p>
          <a:r>
            <a:rPr lang="en-US" dirty="0">
              <a:solidFill>
                <a:sysClr val="windowText" lastClr="000000"/>
              </a:solidFill>
            </a:rPr>
            <a:t>MOVES</a:t>
          </a:r>
        </a:p>
      </dgm:t>
    </dgm:pt>
    <dgm:pt modelId="{EB2689BC-3471-42B6-B133-EA67A405180C}" type="parTrans" cxnId="{190151E2-B742-4C8E-A64F-774619355D39}">
      <dgm:prSet/>
      <dgm:spPr/>
      <dgm:t>
        <a:bodyPr/>
        <a:lstStyle/>
        <a:p>
          <a:endParaRPr lang="en-US"/>
        </a:p>
      </dgm:t>
    </dgm:pt>
    <dgm:pt modelId="{E70E51E0-427D-414F-AE61-70FAAB49F4AC}" type="sibTrans" cxnId="{190151E2-B742-4C8E-A64F-774619355D39}">
      <dgm:prSet/>
      <dgm:spPr/>
      <dgm:t>
        <a:bodyPr/>
        <a:lstStyle/>
        <a:p>
          <a:endParaRPr lang="en-US"/>
        </a:p>
      </dgm:t>
    </dgm:pt>
    <dgm:pt modelId="{9C570AFC-EDAB-440C-90A0-23C4C973F07A}">
      <dgm:prSet phldrT="[Text]"/>
      <dgm:spPr>
        <a:solidFill>
          <a:schemeClr val="bg2">
            <a:lumMod val="90000"/>
            <a:alpha val="90000"/>
          </a:schemeClr>
        </a:solidFill>
        <a:ln>
          <a:solidFill>
            <a:srgbClr val="868181"/>
          </a:solidFill>
        </a:ln>
      </dgm:spPr>
      <dgm:t>
        <a:bodyPr/>
        <a:lstStyle/>
        <a:p>
          <a:r>
            <a:rPr lang="en-US" dirty="0">
              <a:solidFill>
                <a:sysClr val="windowText" lastClr="000000"/>
              </a:solidFill>
            </a:rPr>
            <a:t>Generate emissions for simulated vehicle population and VMT</a:t>
          </a:r>
        </a:p>
      </dgm:t>
    </dgm:pt>
    <dgm:pt modelId="{03489BEF-2DA1-4D5D-8644-7754E1D2DB19}" type="parTrans" cxnId="{8B558A80-24B2-446B-8874-A120EB1FD9B8}">
      <dgm:prSet/>
      <dgm:spPr/>
      <dgm:t>
        <a:bodyPr/>
        <a:lstStyle/>
        <a:p>
          <a:endParaRPr lang="en-US"/>
        </a:p>
      </dgm:t>
    </dgm:pt>
    <dgm:pt modelId="{2DE0E862-BF0D-4007-A1AD-8F0D9D671BEC}" type="sibTrans" cxnId="{8B558A80-24B2-446B-8874-A120EB1FD9B8}">
      <dgm:prSet/>
      <dgm:spPr/>
      <dgm:t>
        <a:bodyPr/>
        <a:lstStyle/>
        <a:p>
          <a:endParaRPr lang="en-US"/>
        </a:p>
      </dgm:t>
    </dgm:pt>
    <dgm:pt modelId="{3B9FECC9-DBDB-4394-94B9-CF72CD4962B6}">
      <dgm:prSet phldrT="[Text]"/>
      <dgm:spPr>
        <a:solidFill>
          <a:schemeClr val="bg2">
            <a:lumMod val="90000"/>
            <a:alpha val="90000"/>
          </a:schemeClr>
        </a:solidFill>
        <a:ln>
          <a:solidFill>
            <a:srgbClr val="868181"/>
          </a:solidFill>
        </a:ln>
      </dgm:spPr>
      <dgm:t>
        <a:bodyPr/>
        <a:lstStyle/>
        <a:p>
          <a:r>
            <a:rPr lang="en-US" dirty="0">
              <a:solidFill>
                <a:sysClr val="windowText" lastClr="000000"/>
              </a:solidFill>
            </a:rPr>
            <a:t>Statista Projection Tables for populations and households</a:t>
          </a:r>
        </a:p>
      </dgm:t>
    </dgm:pt>
    <dgm:pt modelId="{52741894-8D03-4E33-8EAA-FBDB8AC2B48E}" type="parTrans" cxnId="{84BF82E5-9550-437D-B8E3-F5816AD1DE5F}">
      <dgm:prSet/>
      <dgm:spPr/>
      <dgm:t>
        <a:bodyPr/>
        <a:lstStyle/>
        <a:p>
          <a:endParaRPr lang="en-US"/>
        </a:p>
      </dgm:t>
    </dgm:pt>
    <dgm:pt modelId="{CC875B9F-E0EA-4ABA-B12C-69368ACE4B0B}" type="sibTrans" cxnId="{84BF82E5-9550-437D-B8E3-F5816AD1DE5F}">
      <dgm:prSet/>
      <dgm:spPr/>
      <dgm:t>
        <a:bodyPr/>
        <a:lstStyle/>
        <a:p>
          <a:endParaRPr lang="en-US"/>
        </a:p>
      </dgm:t>
    </dgm:pt>
    <dgm:pt modelId="{FF4E42E7-7403-4023-867C-0941470CDC36}">
      <dgm:prSet phldrT="[Text]"/>
      <dgm:spPr>
        <a:solidFill>
          <a:schemeClr val="bg2">
            <a:lumMod val="90000"/>
            <a:alpha val="90000"/>
          </a:schemeClr>
        </a:solidFill>
        <a:ln>
          <a:solidFill>
            <a:srgbClr val="868181"/>
          </a:solidFill>
        </a:ln>
      </dgm:spPr>
      <dgm:t>
        <a:bodyPr/>
        <a:lstStyle/>
        <a:p>
          <a:r>
            <a:rPr lang="en-US" dirty="0">
              <a:solidFill>
                <a:sysClr val="windowText" lastClr="000000"/>
              </a:solidFill>
            </a:rPr>
            <a:t>July 2010/2050</a:t>
          </a:r>
        </a:p>
      </dgm:t>
    </dgm:pt>
    <dgm:pt modelId="{22BDDBAA-6426-4377-A9F5-261DA7418394}" type="parTrans" cxnId="{96A3BD6B-A490-4704-8F49-DCBD53A1B6FC}">
      <dgm:prSet/>
      <dgm:spPr/>
      <dgm:t>
        <a:bodyPr/>
        <a:lstStyle/>
        <a:p>
          <a:endParaRPr lang="en-US"/>
        </a:p>
      </dgm:t>
    </dgm:pt>
    <dgm:pt modelId="{55DFB8F7-C308-4552-BD58-552EC0BA6A15}" type="sibTrans" cxnId="{96A3BD6B-A490-4704-8F49-DCBD53A1B6FC}">
      <dgm:prSet/>
      <dgm:spPr/>
      <dgm:t>
        <a:bodyPr/>
        <a:lstStyle/>
        <a:p>
          <a:endParaRPr lang="en-US"/>
        </a:p>
      </dgm:t>
    </dgm:pt>
    <dgm:pt modelId="{97E14316-E7C0-4082-AA9A-50D6A3099947}">
      <dgm:prSet phldrT="[Text]"/>
      <dgm:spPr>
        <a:solidFill>
          <a:schemeClr val="bg2">
            <a:lumMod val="90000"/>
            <a:alpha val="90000"/>
          </a:schemeClr>
        </a:solidFill>
        <a:ln>
          <a:solidFill>
            <a:srgbClr val="868181"/>
          </a:solidFill>
        </a:ln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Use 2050 predicted meteorology.</a:t>
          </a:r>
        </a:p>
      </dgm:t>
    </dgm:pt>
    <dgm:pt modelId="{DE4FE6AC-EF8B-4A31-A03C-E2FBF21752A0}" type="parTrans" cxnId="{BF7A4AE4-6999-4C45-B6F2-2BFEB5D95F59}">
      <dgm:prSet/>
      <dgm:spPr/>
      <dgm:t>
        <a:bodyPr/>
        <a:lstStyle/>
        <a:p>
          <a:endParaRPr lang="en-US"/>
        </a:p>
      </dgm:t>
    </dgm:pt>
    <dgm:pt modelId="{5F618162-E3BD-432C-8536-54FDF9D7B78D}" type="sibTrans" cxnId="{BF7A4AE4-6999-4C45-B6F2-2BFEB5D95F59}">
      <dgm:prSet/>
      <dgm:spPr/>
      <dgm:t>
        <a:bodyPr/>
        <a:lstStyle/>
        <a:p>
          <a:endParaRPr lang="en-US"/>
        </a:p>
      </dgm:t>
    </dgm:pt>
    <dgm:pt modelId="{EBEF5218-F482-44CB-A9C5-A5493C8A5562}">
      <dgm:prSet phldrT="[Text]"/>
      <dgm:spPr>
        <a:solidFill>
          <a:schemeClr val="bg2">
            <a:lumMod val="90000"/>
            <a:alpha val="90000"/>
          </a:schemeClr>
        </a:solidFill>
        <a:ln>
          <a:solidFill>
            <a:srgbClr val="868181"/>
          </a:solidFill>
        </a:ln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VMT</a:t>
          </a:r>
        </a:p>
      </dgm:t>
    </dgm:pt>
    <dgm:pt modelId="{523D3AC9-D689-4026-8C22-6A86A8E2B826}" type="parTrans" cxnId="{54E7D040-1AAE-407C-9081-4814B475910C}">
      <dgm:prSet/>
      <dgm:spPr/>
      <dgm:t>
        <a:bodyPr/>
        <a:lstStyle/>
        <a:p>
          <a:endParaRPr lang="en-US"/>
        </a:p>
      </dgm:t>
    </dgm:pt>
    <dgm:pt modelId="{15D948C4-39FC-421A-B0FC-4E0370D2AB41}" type="sibTrans" cxnId="{54E7D040-1AAE-407C-9081-4814B475910C}">
      <dgm:prSet/>
      <dgm:spPr/>
      <dgm:t>
        <a:bodyPr/>
        <a:lstStyle/>
        <a:p>
          <a:endParaRPr lang="en-US"/>
        </a:p>
      </dgm:t>
    </dgm:pt>
    <dgm:pt modelId="{7A02BF0D-5A35-3641-9981-523A1B76E098}" type="pres">
      <dgm:prSet presAssocID="{B1708088-D865-284B-803D-AFF6553FA94F}" presName="CompostProcess" presStyleCnt="0">
        <dgm:presLayoutVars>
          <dgm:dir/>
          <dgm:resizeHandles val="exact"/>
        </dgm:presLayoutVars>
      </dgm:prSet>
      <dgm:spPr/>
    </dgm:pt>
    <dgm:pt modelId="{19EF3BE4-ACE3-7940-889E-1B86FFFC8FB5}" type="pres">
      <dgm:prSet presAssocID="{B1708088-D865-284B-803D-AFF6553FA94F}" presName="arrow" presStyleLbl="bgShp" presStyleIdx="0" presStyleCnt="1" custScaleY="96187" custLinFactNeighborY="-312"/>
      <dgm:spPr>
        <a:solidFill>
          <a:srgbClr val="98BABA">
            <a:alpha val="70000"/>
          </a:srgbClr>
        </a:solidFill>
      </dgm:spPr>
    </dgm:pt>
    <dgm:pt modelId="{0405428A-E569-9642-B2E4-926660F80B78}" type="pres">
      <dgm:prSet presAssocID="{B1708088-D865-284B-803D-AFF6553FA94F}" presName="linearProcess" presStyleCnt="0"/>
      <dgm:spPr/>
    </dgm:pt>
    <dgm:pt modelId="{A47BBF45-A72A-F942-88C8-C76D4B2C01EB}" type="pres">
      <dgm:prSet presAssocID="{B051162A-2B76-6645-8F10-DF7DFE30DA18}" presName="textNode" presStyleLbl="node1" presStyleIdx="0" presStyleCnt="6">
        <dgm:presLayoutVars>
          <dgm:bulletEnabled val="1"/>
        </dgm:presLayoutVars>
      </dgm:prSet>
      <dgm:spPr/>
    </dgm:pt>
    <dgm:pt modelId="{44AA7DAE-C90A-364A-A919-302E1D3889E8}" type="pres">
      <dgm:prSet presAssocID="{6B8D132F-5DCB-7E44-A1C3-BFB6AC7E7F09}" presName="sibTrans" presStyleCnt="0"/>
      <dgm:spPr/>
    </dgm:pt>
    <dgm:pt modelId="{9475846D-5283-AA44-90BA-A2ACF8D2FB33}" type="pres">
      <dgm:prSet presAssocID="{F4EF2E20-0CF7-F847-BC57-6607816BBA1E}" presName="textNode" presStyleLbl="node1" presStyleIdx="1" presStyleCnt="6">
        <dgm:presLayoutVars>
          <dgm:bulletEnabled val="1"/>
        </dgm:presLayoutVars>
      </dgm:prSet>
      <dgm:spPr/>
    </dgm:pt>
    <dgm:pt modelId="{578AE0CB-FBC2-4345-B617-9BAC161195FD}" type="pres">
      <dgm:prSet presAssocID="{D6FDE4EF-4E57-3942-B574-21ADC24BD67E}" presName="sibTrans" presStyleCnt="0"/>
      <dgm:spPr/>
    </dgm:pt>
    <dgm:pt modelId="{B0087C67-BE80-4265-9BDC-4B03EB2E3370}" type="pres">
      <dgm:prSet presAssocID="{AF850DCD-4559-40B1-A23B-F1E49CE96A61}" presName="textNode" presStyleLbl="node1" presStyleIdx="2" presStyleCnt="6">
        <dgm:presLayoutVars>
          <dgm:bulletEnabled val="1"/>
        </dgm:presLayoutVars>
      </dgm:prSet>
      <dgm:spPr/>
    </dgm:pt>
    <dgm:pt modelId="{34D2F4C4-F081-4D57-A7C4-2FDBE1DA674E}" type="pres">
      <dgm:prSet presAssocID="{E70E51E0-427D-414F-AE61-70FAAB49F4AC}" presName="sibTrans" presStyleCnt="0"/>
      <dgm:spPr/>
    </dgm:pt>
    <dgm:pt modelId="{26084337-A9F7-E241-8EA4-67745929517D}" type="pres">
      <dgm:prSet presAssocID="{6DCD70A5-705F-5D48-96E8-F9479BD148A6}" presName="textNode" presStyleLbl="node1" presStyleIdx="3" presStyleCnt="6" custLinFactNeighborX="962" custLinFactNeighborY="-342">
        <dgm:presLayoutVars>
          <dgm:bulletEnabled val="1"/>
        </dgm:presLayoutVars>
      </dgm:prSet>
      <dgm:spPr/>
    </dgm:pt>
    <dgm:pt modelId="{24BC9780-5086-0D4C-9A29-913E97661B21}" type="pres">
      <dgm:prSet presAssocID="{353340D9-A764-5A4F-B145-4DB6EB335464}" presName="sibTrans" presStyleCnt="0"/>
      <dgm:spPr/>
    </dgm:pt>
    <dgm:pt modelId="{1D396BB8-2608-164D-B15F-47EE83413644}" type="pres">
      <dgm:prSet presAssocID="{A387C3F2-28E2-754B-8B90-255650AB7A07}" presName="textNode" presStyleLbl="node1" presStyleIdx="4" presStyleCnt="6">
        <dgm:presLayoutVars>
          <dgm:bulletEnabled val="1"/>
        </dgm:presLayoutVars>
      </dgm:prSet>
      <dgm:spPr/>
    </dgm:pt>
    <dgm:pt modelId="{E6244E21-BC1E-664D-8556-825DF5FE8529}" type="pres">
      <dgm:prSet presAssocID="{FCF17592-C43D-0240-A6C3-80237473F272}" presName="sibTrans" presStyleCnt="0"/>
      <dgm:spPr/>
    </dgm:pt>
    <dgm:pt modelId="{4942C215-1FFE-6840-B7AE-3F86E6E4664F}" type="pres">
      <dgm:prSet presAssocID="{9602697C-988F-2F4E-A21E-22EA2E6CDCED}" presName="textNode" presStyleLbl="node1" presStyleIdx="5" presStyleCnt="6">
        <dgm:presLayoutVars>
          <dgm:bulletEnabled val="1"/>
        </dgm:presLayoutVars>
      </dgm:prSet>
      <dgm:spPr/>
    </dgm:pt>
  </dgm:ptLst>
  <dgm:cxnLst>
    <dgm:cxn modelId="{1810B806-CA2B-3E4C-9B2E-E30CCD8F23B8}" type="presOf" srcId="{B49AE394-5751-D94F-B10E-FA4A4A99665A}" destId="{A47BBF45-A72A-F942-88C8-C76D4B2C01EB}" srcOrd="0" destOrd="1" presId="urn:microsoft.com/office/officeart/2005/8/layout/hProcess9"/>
    <dgm:cxn modelId="{A475FF06-6983-47DA-BCB1-68305996D311}" type="presOf" srcId="{AF850DCD-4559-40B1-A23B-F1E49CE96A61}" destId="{B0087C67-BE80-4265-9BDC-4B03EB2E3370}" srcOrd="0" destOrd="0" presId="urn:microsoft.com/office/officeart/2005/8/layout/hProcess9"/>
    <dgm:cxn modelId="{74F0020A-598A-E549-8AF4-479029C0B759}" srcId="{A387C3F2-28E2-754B-8B90-255650AB7A07}" destId="{5EA5789B-9B63-114D-B0E2-EB9E9B99969E}" srcOrd="0" destOrd="0" parTransId="{ED27428B-2E5E-944D-A7A3-B322B1D88EE0}" sibTransId="{9A5CD0A3-D048-9747-8AD9-D9C4316A58F5}"/>
    <dgm:cxn modelId="{8756430A-289E-264A-B425-9291ED4866FD}" type="presOf" srcId="{9971F02B-4C4A-8C4C-B723-778A3F6B98D9}" destId="{A47BBF45-A72A-F942-88C8-C76D4B2C01EB}" srcOrd="0" destOrd="2" presId="urn:microsoft.com/office/officeart/2005/8/layout/hProcess9"/>
    <dgm:cxn modelId="{2A252417-6B40-D74E-BCBE-CD0C0952387C}" type="presOf" srcId="{5EA5789B-9B63-114D-B0E2-EB9E9B99969E}" destId="{1D396BB8-2608-164D-B15F-47EE83413644}" srcOrd="0" destOrd="1" presId="urn:microsoft.com/office/officeart/2005/8/layout/hProcess9"/>
    <dgm:cxn modelId="{6D73E51E-828F-A541-9E49-4E8592D987CE}" type="presOf" srcId="{A387C3F2-28E2-754B-8B90-255650AB7A07}" destId="{1D396BB8-2608-164D-B15F-47EE83413644}" srcOrd="0" destOrd="0" presId="urn:microsoft.com/office/officeart/2005/8/layout/hProcess9"/>
    <dgm:cxn modelId="{3580C421-3FCA-8043-87FD-3A16C9456D77}" type="presOf" srcId="{B051162A-2B76-6645-8F10-DF7DFE30DA18}" destId="{A47BBF45-A72A-F942-88C8-C76D4B2C01EB}" srcOrd="0" destOrd="0" presId="urn:microsoft.com/office/officeart/2005/8/layout/hProcess9"/>
    <dgm:cxn modelId="{89F3822E-1935-4AAB-9F36-AF8494920AAE}" type="presOf" srcId="{EBEF5218-F482-44CB-A9C5-A5493C8A5562}" destId="{A47BBF45-A72A-F942-88C8-C76D4B2C01EB}" srcOrd="0" destOrd="3" presId="urn:microsoft.com/office/officeart/2005/8/layout/hProcess9"/>
    <dgm:cxn modelId="{2DCC9738-3A8E-804E-B738-939D9DC60112}" srcId="{B1708088-D865-284B-803D-AFF6553FA94F}" destId="{9602697C-988F-2F4E-A21E-22EA2E6CDCED}" srcOrd="5" destOrd="0" parTransId="{24C65104-D932-4D45-A2A9-0843C5787A72}" sibTransId="{203E592A-E8FA-F44E-B35D-4053AE80116B}"/>
    <dgm:cxn modelId="{BFE0D938-B609-4C25-BC2C-C22E2EC426A4}" type="presOf" srcId="{3B9FECC9-DBDB-4394-94B9-CF72CD4962B6}" destId="{9475846D-5283-AA44-90BA-A2ACF8D2FB33}" srcOrd="0" destOrd="2" presId="urn:microsoft.com/office/officeart/2005/8/layout/hProcess9"/>
    <dgm:cxn modelId="{EA96DC3A-28BB-0240-9E66-A9F647FFEA1F}" srcId="{B051162A-2B76-6645-8F10-DF7DFE30DA18}" destId="{9971F02B-4C4A-8C4C-B723-778A3F6B98D9}" srcOrd="1" destOrd="0" parTransId="{DA09AA27-271F-E841-AB5E-17C746315215}" sibTransId="{6C6FAE38-FFBB-1242-B6C1-CFB7290106E8}"/>
    <dgm:cxn modelId="{54E7D040-1AAE-407C-9081-4814B475910C}" srcId="{B051162A-2B76-6645-8F10-DF7DFE30DA18}" destId="{EBEF5218-F482-44CB-A9C5-A5493C8A5562}" srcOrd="2" destOrd="0" parTransId="{523D3AC9-D689-4026-8C22-6A86A8E2B826}" sibTransId="{15D948C4-39FC-421A-B0FC-4E0370D2AB41}"/>
    <dgm:cxn modelId="{1E4F9260-A085-404A-AD18-B3FA3E0B6000}" type="presOf" srcId="{97E14316-E7C0-4082-AA9A-50D6A3099947}" destId="{1D396BB8-2608-164D-B15F-47EE83413644}" srcOrd="0" destOrd="2" presId="urn:microsoft.com/office/officeart/2005/8/layout/hProcess9"/>
    <dgm:cxn modelId="{460CE663-2DD1-412B-9DFC-30595290567C}" type="presOf" srcId="{9C570AFC-EDAB-440C-90A0-23C4C973F07A}" destId="{B0087C67-BE80-4265-9BDC-4B03EB2E3370}" srcOrd="0" destOrd="1" presId="urn:microsoft.com/office/officeart/2005/8/layout/hProcess9"/>
    <dgm:cxn modelId="{5092AF49-A4C7-D141-A44B-7D266F3E7624}" type="presOf" srcId="{BE28310F-2AD1-1D40-8F92-8EF6E982CAA9}" destId="{9475846D-5283-AA44-90BA-A2ACF8D2FB33}" srcOrd="0" destOrd="1" presId="urn:microsoft.com/office/officeart/2005/8/layout/hProcess9"/>
    <dgm:cxn modelId="{96A3BD6B-A490-4704-8F49-DCBD53A1B6FC}" srcId="{AF850DCD-4559-40B1-A23B-F1E49CE96A61}" destId="{FF4E42E7-7403-4023-867C-0941470CDC36}" srcOrd="1" destOrd="0" parTransId="{22BDDBAA-6426-4377-A9F5-261DA7418394}" sibTransId="{55DFB8F7-C308-4552-BD58-552EC0BA6A15}"/>
    <dgm:cxn modelId="{40FF8C72-14BF-A345-9B50-FCE4900E4B7F}" srcId="{B1708088-D865-284B-803D-AFF6553FA94F}" destId="{6DCD70A5-705F-5D48-96E8-F9479BD148A6}" srcOrd="3" destOrd="0" parTransId="{A7609A41-39CD-584B-9A65-79B43D548E7E}" sibTransId="{353340D9-A764-5A4F-B145-4DB6EB335464}"/>
    <dgm:cxn modelId="{169C3F74-AD4A-8446-B000-24462B9C83DB}" type="presOf" srcId="{B1708088-D865-284B-803D-AFF6553FA94F}" destId="{7A02BF0D-5A35-3641-9981-523A1B76E098}" srcOrd="0" destOrd="0" presId="urn:microsoft.com/office/officeart/2005/8/layout/hProcess9"/>
    <dgm:cxn modelId="{3B4A1056-FFA5-B94A-BE06-75670C1312C2}" srcId="{B1708088-D865-284B-803D-AFF6553FA94F}" destId="{A387C3F2-28E2-754B-8B90-255650AB7A07}" srcOrd="4" destOrd="0" parTransId="{C61888FE-09A5-8D49-883B-12C9D354D03B}" sibTransId="{FCF17592-C43D-0240-A6C3-80237473F272}"/>
    <dgm:cxn modelId="{B18ED876-CD9A-C44C-873F-D128F36E2702}" type="presOf" srcId="{4A11D748-363E-AB44-8BB9-42419A4DD5D4}" destId="{26084337-A9F7-E241-8EA4-67745929517D}" srcOrd="0" destOrd="1" presId="urn:microsoft.com/office/officeart/2005/8/layout/hProcess9"/>
    <dgm:cxn modelId="{8B558A80-24B2-446B-8874-A120EB1FD9B8}" srcId="{AF850DCD-4559-40B1-A23B-F1E49CE96A61}" destId="{9C570AFC-EDAB-440C-90A0-23C4C973F07A}" srcOrd="0" destOrd="0" parTransId="{03489BEF-2DA1-4D5D-8644-7754E1D2DB19}" sibTransId="{2DE0E862-BF0D-4007-A1AD-8F0D9D671BEC}"/>
    <dgm:cxn modelId="{66522EA4-0647-CA4C-9927-28A37129F4EE}" srcId="{B1708088-D865-284B-803D-AFF6553FA94F}" destId="{F4EF2E20-0CF7-F847-BC57-6607816BBA1E}" srcOrd="1" destOrd="0" parTransId="{C2FD11F2-1DB4-424F-9715-64DB6A1E2F19}" sibTransId="{D6FDE4EF-4E57-3942-B574-21ADC24BD67E}"/>
    <dgm:cxn modelId="{475910B1-7431-3547-BBF0-219631DC52BD}" srcId="{B051162A-2B76-6645-8F10-DF7DFE30DA18}" destId="{B49AE394-5751-D94F-B10E-FA4A4A99665A}" srcOrd="0" destOrd="0" parTransId="{8F96A46B-0D5E-1940-9F59-D6F7F2E3A7FC}" sibTransId="{B2B0C515-501E-1B42-8178-2C98633FE2B7}"/>
    <dgm:cxn modelId="{2A0BE1B9-3506-423D-82EA-7CBBA9E14DA7}" type="presOf" srcId="{FF4E42E7-7403-4023-867C-0941470CDC36}" destId="{B0087C67-BE80-4265-9BDC-4B03EB2E3370}" srcOrd="0" destOrd="2" presId="urn:microsoft.com/office/officeart/2005/8/layout/hProcess9"/>
    <dgm:cxn modelId="{EF068AC7-C46C-D548-ABFE-344A6B0046A0}" type="presOf" srcId="{6DCD70A5-705F-5D48-96E8-F9479BD148A6}" destId="{26084337-A9F7-E241-8EA4-67745929517D}" srcOrd="0" destOrd="0" presId="urn:microsoft.com/office/officeart/2005/8/layout/hProcess9"/>
    <dgm:cxn modelId="{85E07BD5-F47F-144A-84D8-EC3C130C3F29}" type="presOf" srcId="{F4EF2E20-0CF7-F847-BC57-6607816BBA1E}" destId="{9475846D-5283-AA44-90BA-A2ACF8D2FB33}" srcOrd="0" destOrd="0" presId="urn:microsoft.com/office/officeart/2005/8/layout/hProcess9"/>
    <dgm:cxn modelId="{9453A5D5-A9C3-0143-BC69-A327C44CB47F}" srcId="{6DCD70A5-705F-5D48-96E8-F9479BD148A6}" destId="{4A11D748-363E-AB44-8BB9-42419A4DD5D4}" srcOrd="0" destOrd="0" parTransId="{BD5D8A87-1B56-D14F-A24F-8A4FF2C5B4AA}" sibTransId="{1D481473-07D9-6048-BC40-E5C2DC110178}"/>
    <dgm:cxn modelId="{EBE0AEE1-2EC5-E748-A079-29CB8BCC3400}" srcId="{F4EF2E20-0CF7-F847-BC57-6607816BBA1E}" destId="{BE28310F-2AD1-1D40-8F92-8EF6E982CAA9}" srcOrd="0" destOrd="0" parTransId="{795D2809-77EE-8641-8532-D8981CE46CBA}" sibTransId="{A087AA3F-2621-DA43-A1A6-F94243C0516F}"/>
    <dgm:cxn modelId="{190151E2-B742-4C8E-A64F-774619355D39}" srcId="{B1708088-D865-284B-803D-AFF6553FA94F}" destId="{AF850DCD-4559-40B1-A23B-F1E49CE96A61}" srcOrd="2" destOrd="0" parTransId="{EB2689BC-3471-42B6-B133-EA67A405180C}" sibTransId="{E70E51E0-427D-414F-AE61-70FAAB49F4AC}"/>
    <dgm:cxn modelId="{BF7A4AE4-6999-4C45-B6F2-2BFEB5D95F59}" srcId="{A387C3F2-28E2-754B-8B90-255650AB7A07}" destId="{97E14316-E7C0-4082-AA9A-50D6A3099947}" srcOrd="1" destOrd="0" parTransId="{DE4FE6AC-EF8B-4A31-A03C-E2FBF21752A0}" sibTransId="{5F618162-E3BD-432C-8536-54FDF9D7B78D}"/>
    <dgm:cxn modelId="{84BF82E5-9550-437D-B8E3-F5816AD1DE5F}" srcId="{F4EF2E20-0CF7-F847-BC57-6607816BBA1E}" destId="{3B9FECC9-DBDB-4394-94B9-CF72CD4962B6}" srcOrd="1" destOrd="0" parTransId="{52741894-8D03-4E33-8EAA-FBDB8AC2B48E}" sibTransId="{CC875B9F-E0EA-4ABA-B12C-69368ACE4B0B}"/>
    <dgm:cxn modelId="{A304FBE9-C4E6-CF4B-8BD6-BE4966CC5EE5}" type="presOf" srcId="{9602697C-988F-2F4E-A21E-22EA2E6CDCED}" destId="{4942C215-1FFE-6840-B7AE-3F86E6E4664F}" srcOrd="0" destOrd="0" presId="urn:microsoft.com/office/officeart/2005/8/layout/hProcess9"/>
    <dgm:cxn modelId="{E1E7A4FF-6DB7-4945-B8EB-0EF4F6FD899D}" srcId="{B1708088-D865-284B-803D-AFF6553FA94F}" destId="{B051162A-2B76-6645-8F10-DF7DFE30DA18}" srcOrd="0" destOrd="0" parTransId="{539578EC-4D23-9049-82CE-4068F6E03FF4}" sibTransId="{6B8D132F-5DCB-7E44-A1C3-BFB6AC7E7F09}"/>
    <dgm:cxn modelId="{5CDCCC9C-A4EE-FD40-9679-D2C33924F174}" type="presParOf" srcId="{7A02BF0D-5A35-3641-9981-523A1B76E098}" destId="{19EF3BE4-ACE3-7940-889E-1B86FFFC8FB5}" srcOrd="0" destOrd="0" presId="urn:microsoft.com/office/officeart/2005/8/layout/hProcess9"/>
    <dgm:cxn modelId="{5DC9B0C4-42B8-D843-927A-5123A82CA806}" type="presParOf" srcId="{7A02BF0D-5A35-3641-9981-523A1B76E098}" destId="{0405428A-E569-9642-B2E4-926660F80B78}" srcOrd="1" destOrd="0" presId="urn:microsoft.com/office/officeart/2005/8/layout/hProcess9"/>
    <dgm:cxn modelId="{FA0DB028-7DD3-0F43-B9BE-DB0E3F175D44}" type="presParOf" srcId="{0405428A-E569-9642-B2E4-926660F80B78}" destId="{A47BBF45-A72A-F942-88C8-C76D4B2C01EB}" srcOrd="0" destOrd="0" presId="urn:microsoft.com/office/officeart/2005/8/layout/hProcess9"/>
    <dgm:cxn modelId="{323A9FFE-F704-894E-87F5-6CBC31381AA5}" type="presParOf" srcId="{0405428A-E569-9642-B2E4-926660F80B78}" destId="{44AA7DAE-C90A-364A-A919-302E1D3889E8}" srcOrd="1" destOrd="0" presId="urn:microsoft.com/office/officeart/2005/8/layout/hProcess9"/>
    <dgm:cxn modelId="{12694D48-1C2E-5F41-920B-17726C94B7C4}" type="presParOf" srcId="{0405428A-E569-9642-B2E4-926660F80B78}" destId="{9475846D-5283-AA44-90BA-A2ACF8D2FB33}" srcOrd="2" destOrd="0" presId="urn:microsoft.com/office/officeart/2005/8/layout/hProcess9"/>
    <dgm:cxn modelId="{EC5F4FBB-BF3D-4648-9E33-EE0BFE15D2FE}" type="presParOf" srcId="{0405428A-E569-9642-B2E4-926660F80B78}" destId="{578AE0CB-FBC2-4345-B617-9BAC161195FD}" srcOrd="3" destOrd="0" presId="urn:microsoft.com/office/officeart/2005/8/layout/hProcess9"/>
    <dgm:cxn modelId="{DEE28ED5-25F5-45A7-8880-55CEF1516FDC}" type="presParOf" srcId="{0405428A-E569-9642-B2E4-926660F80B78}" destId="{B0087C67-BE80-4265-9BDC-4B03EB2E3370}" srcOrd="4" destOrd="0" presId="urn:microsoft.com/office/officeart/2005/8/layout/hProcess9"/>
    <dgm:cxn modelId="{509155CC-FA7B-4D0A-8F89-9F032FE4D05A}" type="presParOf" srcId="{0405428A-E569-9642-B2E4-926660F80B78}" destId="{34D2F4C4-F081-4D57-A7C4-2FDBE1DA674E}" srcOrd="5" destOrd="0" presId="urn:microsoft.com/office/officeart/2005/8/layout/hProcess9"/>
    <dgm:cxn modelId="{61F2B9C1-EA65-6A41-BDCA-7494DA0C8B63}" type="presParOf" srcId="{0405428A-E569-9642-B2E4-926660F80B78}" destId="{26084337-A9F7-E241-8EA4-67745929517D}" srcOrd="6" destOrd="0" presId="urn:microsoft.com/office/officeart/2005/8/layout/hProcess9"/>
    <dgm:cxn modelId="{E7B7F356-A5D2-A24B-8B2D-4CEB929CD6E6}" type="presParOf" srcId="{0405428A-E569-9642-B2E4-926660F80B78}" destId="{24BC9780-5086-0D4C-9A29-913E97661B21}" srcOrd="7" destOrd="0" presId="urn:microsoft.com/office/officeart/2005/8/layout/hProcess9"/>
    <dgm:cxn modelId="{8AC81367-34F0-1A4E-9EFD-3FBD9FD4B1DF}" type="presParOf" srcId="{0405428A-E569-9642-B2E4-926660F80B78}" destId="{1D396BB8-2608-164D-B15F-47EE83413644}" srcOrd="8" destOrd="0" presId="urn:microsoft.com/office/officeart/2005/8/layout/hProcess9"/>
    <dgm:cxn modelId="{46621F77-B6DE-D048-BFD9-CA320D5220BE}" type="presParOf" srcId="{0405428A-E569-9642-B2E4-926660F80B78}" destId="{E6244E21-BC1E-664D-8556-825DF5FE8529}" srcOrd="9" destOrd="0" presId="urn:microsoft.com/office/officeart/2005/8/layout/hProcess9"/>
    <dgm:cxn modelId="{215E53BE-612A-DA42-B614-CB843D6FA179}" type="presParOf" srcId="{0405428A-E569-9642-B2E4-926660F80B78}" destId="{4942C215-1FFE-6840-B7AE-3F86E6E4664F}" srcOrd="1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EF3BE4-ACE3-7940-889E-1B86FFFC8FB5}">
      <dsp:nvSpPr>
        <dsp:cNvPr id="0" name=""/>
        <dsp:cNvSpPr/>
      </dsp:nvSpPr>
      <dsp:spPr>
        <a:xfrm>
          <a:off x="799580" y="86400"/>
          <a:ext cx="9061910" cy="5212053"/>
        </a:xfrm>
        <a:prstGeom prst="rightArrow">
          <a:avLst/>
        </a:prstGeom>
        <a:solidFill>
          <a:srgbClr val="98BABA">
            <a:alpha val="7000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7BBF45-A72A-F942-88C8-C76D4B2C01EB}">
      <dsp:nvSpPr>
        <dsp:cNvPr id="0" name=""/>
        <dsp:cNvSpPr/>
      </dsp:nvSpPr>
      <dsp:spPr>
        <a:xfrm>
          <a:off x="2928" y="1625600"/>
          <a:ext cx="1704834" cy="2167466"/>
        </a:xfrm>
        <a:prstGeom prst="roundRect">
          <a:avLst/>
        </a:prstGeom>
        <a:solidFill>
          <a:schemeClr val="bg2">
            <a:lumMod val="90000"/>
            <a:alpha val="90000"/>
          </a:schemeClr>
        </a:solidFill>
        <a:ln w="12700" cap="flat" cmpd="sng" algn="ctr">
          <a:solidFill>
            <a:srgbClr val="86818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chemeClr val="tx1"/>
              </a:solidFill>
            </a:rPr>
            <a:t>Survey of Car Owners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>
              <a:solidFill>
                <a:schemeClr val="tx1"/>
              </a:solidFill>
            </a:rPr>
            <a:t>Project adoption of autonomous vehicles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>
              <a:solidFill>
                <a:schemeClr val="tx1"/>
              </a:solidFill>
            </a:rPr>
            <a:t>Resulting car fleet power train make up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>
              <a:solidFill>
                <a:schemeClr val="tx1"/>
              </a:solidFill>
            </a:rPr>
            <a:t>VMT</a:t>
          </a:r>
        </a:p>
      </dsp:txBody>
      <dsp:txXfrm>
        <a:off x="86151" y="1708823"/>
        <a:ext cx="1538388" cy="2001020"/>
      </dsp:txXfrm>
    </dsp:sp>
    <dsp:sp modelId="{9475846D-5283-AA44-90BA-A2ACF8D2FB33}">
      <dsp:nvSpPr>
        <dsp:cNvPr id="0" name=""/>
        <dsp:cNvSpPr/>
      </dsp:nvSpPr>
      <dsp:spPr>
        <a:xfrm>
          <a:off x="1793004" y="1625600"/>
          <a:ext cx="1704834" cy="2167466"/>
        </a:xfrm>
        <a:prstGeom prst="roundRect">
          <a:avLst/>
        </a:prstGeom>
        <a:solidFill>
          <a:schemeClr val="bg2">
            <a:lumMod val="90000"/>
            <a:alpha val="90000"/>
          </a:schemeClr>
        </a:solidFill>
        <a:ln w="12700" cap="flat" cmpd="sng" algn="ctr">
          <a:solidFill>
            <a:srgbClr val="86818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ysClr val="windowText" lastClr="000000"/>
              </a:solidFill>
            </a:rPr>
            <a:t>Scale up from Survey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>
              <a:solidFill>
                <a:sysClr val="windowText" lastClr="000000"/>
              </a:solidFill>
            </a:rPr>
            <a:t>2011 NEI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>
              <a:solidFill>
                <a:sysClr val="windowText" lastClr="000000"/>
              </a:solidFill>
            </a:rPr>
            <a:t>Statista Projection Tables for populations and households</a:t>
          </a:r>
        </a:p>
      </dsp:txBody>
      <dsp:txXfrm>
        <a:off x="1876227" y="1708823"/>
        <a:ext cx="1538388" cy="2001020"/>
      </dsp:txXfrm>
    </dsp:sp>
    <dsp:sp modelId="{B0087C67-BE80-4265-9BDC-4B03EB2E3370}">
      <dsp:nvSpPr>
        <dsp:cNvPr id="0" name=""/>
        <dsp:cNvSpPr/>
      </dsp:nvSpPr>
      <dsp:spPr>
        <a:xfrm>
          <a:off x="3583080" y="1625600"/>
          <a:ext cx="1704834" cy="2167466"/>
        </a:xfrm>
        <a:prstGeom prst="roundRect">
          <a:avLst/>
        </a:prstGeom>
        <a:solidFill>
          <a:schemeClr val="bg2">
            <a:lumMod val="90000"/>
            <a:alpha val="90000"/>
          </a:schemeClr>
        </a:solidFill>
        <a:ln w="12700" cap="flat" cmpd="sng" algn="ctr">
          <a:solidFill>
            <a:srgbClr val="86818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ysClr val="windowText" lastClr="000000"/>
              </a:solidFill>
            </a:rPr>
            <a:t>MOVES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>
              <a:solidFill>
                <a:sysClr val="windowText" lastClr="000000"/>
              </a:solidFill>
            </a:rPr>
            <a:t>Generate emissions for simulated vehicle population and VMT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>
              <a:solidFill>
                <a:sysClr val="windowText" lastClr="000000"/>
              </a:solidFill>
            </a:rPr>
            <a:t>July 2010/2050</a:t>
          </a:r>
        </a:p>
      </dsp:txBody>
      <dsp:txXfrm>
        <a:off x="3666303" y="1708823"/>
        <a:ext cx="1538388" cy="2001020"/>
      </dsp:txXfrm>
    </dsp:sp>
    <dsp:sp modelId="{26084337-A9F7-E241-8EA4-67745929517D}">
      <dsp:nvSpPr>
        <dsp:cNvPr id="0" name=""/>
        <dsp:cNvSpPr/>
      </dsp:nvSpPr>
      <dsp:spPr>
        <a:xfrm>
          <a:off x="5373976" y="1618187"/>
          <a:ext cx="1704834" cy="2167466"/>
        </a:xfrm>
        <a:prstGeom prst="roundRect">
          <a:avLst/>
        </a:prstGeom>
        <a:solidFill>
          <a:schemeClr val="bg2">
            <a:lumMod val="90000"/>
            <a:alpha val="90000"/>
          </a:schemeClr>
        </a:solidFill>
        <a:ln w="12700" cap="flat" cmpd="sng" algn="ctr">
          <a:solidFill>
            <a:srgbClr val="86818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chemeClr val="tx1"/>
              </a:solidFill>
            </a:rPr>
            <a:t>SMOKE/Platform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>
              <a:solidFill>
                <a:schemeClr val="tx1"/>
              </a:solidFill>
            </a:rPr>
            <a:t>Use 2050 projected emissions for other sectors and MOVES output to modify emission inventory</a:t>
          </a:r>
        </a:p>
      </dsp:txBody>
      <dsp:txXfrm>
        <a:off x="5457199" y="1701410"/>
        <a:ext cx="1538388" cy="2001020"/>
      </dsp:txXfrm>
    </dsp:sp>
    <dsp:sp modelId="{1D396BB8-2608-164D-B15F-47EE83413644}">
      <dsp:nvSpPr>
        <dsp:cNvPr id="0" name=""/>
        <dsp:cNvSpPr/>
      </dsp:nvSpPr>
      <dsp:spPr>
        <a:xfrm>
          <a:off x="7163232" y="1625600"/>
          <a:ext cx="1704834" cy="2167466"/>
        </a:xfrm>
        <a:prstGeom prst="roundRect">
          <a:avLst/>
        </a:prstGeom>
        <a:solidFill>
          <a:schemeClr val="bg2">
            <a:lumMod val="90000"/>
            <a:alpha val="90000"/>
          </a:schemeClr>
        </a:solidFill>
        <a:ln w="12700" cap="flat" cmpd="sng" algn="ctr">
          <a:solidFill>
            <a:srgbClr val="86818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chemeClr val="tx1"/>
              </a:solidFill>
            </a:rPr>
            <a:t>CMAQ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>
              <a:solidFill>
                <a:schemeClr val="tx1"/>
              </a:solidFill>
            </a:rPr>
            <a:t>Simulate dispersion and generation of secondary pollutants (ozone, SOA, etc.)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>
              <a:solidFill>
                <a:schemeClr val="tx1"/>
              </a:solidFill>
            </a:rPr>
            <a:t>Use 2050 predicted meteorology.</a:t>
          </a:r>
        </a:p>
      </dsp:txBody>
      <dsp:txXfrm>
        <a:off x="7246455" y="1708823"/>
        <a:ext cx="1538388" cy="2001020"/>
      </dsp:txXfrm>
    </dsp:sp>
    <dsp:sp modelId="{4942C215-1FFE-6840-B7AE-3F86E6E4664F}">
      <dsp:nvSpPr>
        <dsp:cNvPr id="0" name=""/>
        <dsp:cNvSpPr/>
      </dsp:nvSpPr>
      <dsp:spPr>
        <a:xfrm>
          <a:off x="8953308" y="1625600"/>
          <a:ext cx="1704834" cy="2167466"/>
        </a:xfrm>
        <a:prstGeom prst="roundRect">
          <a:avLst/>
        </a:prstGeom>
        <a:solidFill>
          <a:schemeClr val="bg2">
            <a:lumMod val="90000"/>
            <a:alpha val="80000"/>
          </a:schemeClr>
        </a:solidFill>
        <a:ln w="12700" cap="flat" cmpd="sng" algn="ctr">
          <a:solidFill>
            <a:srgbClr val="86818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solidFill>
                <a:schemeClr val="tx1">
                  <a:lumMod val="65000"/>
                  <a:lumOff val="35000"/>
                </a:schemeClr>
              </a:solidFill>
            </a:rPr>
            <a:t>Concentration Profile</a:t>
          </a:r>
        </a:p>
      </dsp:txBody>
      <dsp:txXfrm>
        <a:off x="9036531" y="1708823"/>
        <a:ext cx="1538388" cy="20010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245D30-456F-4576-A2E6-9897E6F3576A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83AA45-165D-4717-B48A-B75B56175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4227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SOA = secondary organic aerosol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AC11D-CE68-5A47-80DD-3871DC22C52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290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1C9CB-0D46-4593-ABF5-D125C9681F8B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A381D-6807-4ACC-B4A0-45451BCE5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038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1C9CB-0D46-4593-ABF5-D125C9681F8B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A381D-6807-4ACC-B4A0-45451BCE5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26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1C9CB-0D46-4593-ABF5-D125C9681F8B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A381D-6807-4ACC-B4A0-45451BCE5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955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1C9CB-0D46-4593-ABF5-D125C9681F8B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A381D-6807-4ACC-B4A0-45451BCE5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894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1C9CB-0D46-4593-ABF5-D125C9681F8B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A381D-6807-4ACC-B4A0-45451BCE5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89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1C9CB-0D46-4593-ABF5-D125C9681F8B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A381D-6807-4ACC-B4A0-45451BCE5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88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1C9CB-0D46-4593-ABF5-D125C9681F8B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A381D-6807-4ACC-B4A0-45451BCE5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137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1C9CB-0D46-4593-ABF5-D125C9681F8B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A381D-6807-4ACC-B4A0-45451BCE5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462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1C9CB-0D46-4593-ABF5-D125C9681F8B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A381D-6807-4ACC-B4A0-45451BCE5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269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1C9CB-0D46-4593-ABF5-D125C9681F8B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A381D-6807-4ACC-B4A0-45451BCE5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152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1C9CB-0D46-4593-ABF5-D125C9681F8B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A381D-6807-4ACC-B4A0-45451BCE5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512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71C9CB-0D46-4593-ABF5-D125C9681F8B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A381D-6807-4ACC-B4A0-45451BCE5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161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g"/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4.jpg"/><Relationship Id="rId5" Type="http://schemas.openxmlformats.org/officeDocument/2006/relationships/image" Target="../media/image23.jpg"/><Relationship Id="rId4" Type="http://schemas.openxmlformats.org/officeDocument/2006/relationships/image" Target="../media/image2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g"/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9.jpg"/><Relationship Id="rId5" Type="http://schemas.openxmlformats.org/officeDocument/2006/relationships/image" Target="../media/image28.jpg"/><Relationship Id="rId4" Type="http://schemas.openxmlformats.org/officeDocument/2006/relationships/image" Target="../media/image27.jp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g"/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4.jpg"/><Relationship Id="rId5" Type="http://schemas.openxmlformats.org/officeDocument/2006/relationships/image" Target="../media/image33.jpg"/><Relationship Id="rId4" Type="http://schemas.openxmlformats.org/officeDocument/2006/relationships/image" Target="../media/image32.jp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g"/><Relationship Id="rId2" Type="http://schemas.openxmlformats.org/officeDocument/2006/relationships/image" Target="../media/image35.jp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9.jpg"/><Relationship Id="rId5" Type="http://schemas.openxmlformats.org/officeDocument/2006/relationships/image" Target="../media/image38.jpg"/><Relationship Id="rId4" Type="http://schemas.openxmlformats.org/officeDocument/2006/relationships/image" Target="../media/image37.jp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25332DBF-70BB-4D54-90D5-943B02E695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28058" y="4271472"/>
            <a:ext cx="9144000" cy="1002620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>
                <a:latin typeface="Abadi" panose="020B0604020104020204" pitchFamily="34" charset="0"/>
              </a:rPr>
              <a:t>18</a:t>
            </a:r>
            <a:r>
              <a:rPr lang="en-US" b="1" baseline="30000" dirty="0">
                <a:latin typeface="Abadi" panose="020B0604020104020204" pitchFamily="34" charset="0"/>
              </a:rPr>
              <a:t>th</a:t>
            </a:r>
            <a:r>
              <a:rPr lang="en-US" b="1" dirty="0">
                <a:latin typeface="Abadi" panose="020B0604020104020204" pitchFamily="34" charset="0"/>
              </a:rPr>
              <a:t> CMAS Conference</a:t>
            </a:r>
          </a:p>
          <a:p>
            <a:r>
              <a:rPr lang="en-US" b="1" dirty="0">
                <a:latin typeface="Abadi" panose="020B0604020104020204" pitchFamily="34" charset="0"/>
              </a:rPr>
              <a:t>October 23</a:t>
            </a:r>
            <a:r>
              <a:rPr lang="en-US" b="1" baseline="30000" dirty="0">
                <a:latin typeface="Abadi" panose="020B0604020104020204" pitchFamily="34" charset="0"/>
              </a:rPr>
              <a:t>rd</a:t>
            </a:r>
            <a:r>
              <a:rPr lang="en-US" b="1" dirty="0">
                <a:latin typeface="Abadi" panose="020B0604020104020204" pitchFamily="34" charset="0"/>
              </a:rPr>
              <a:t> 2019</a:t>
            </a:r>
          </a:p>
          <a:p>
            <a:r>
              <a:rPr lang="en-US" b="1" dirty="0">
                <a:latin typeface="Abadi" panose="020B0604020104020204" pitchFamily="34" charset="0"/>
              </a:rPr>
              <a:t>9.10am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048004D-D96B-4318-8196-161AB2A494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243138"/>
            <a:ext cx="12192000" cy="1266825"/>
          </a:xfrm>
          <a:solidFill>
            <a:schemeClr val="tx1">
              <a:lumMod val="65000"/>
              <a:lumOff val="35000"/>
            </a:schemeClr>
          </a:solidFill>
        </p:spPr>
        <p:txBody>
          <a:bodyPr anchor="ctr">
            <a:normAutofit/>
          </a:bodyPr>
          <a:lstStyle/>
          <a:p>
            <a:r>
              <a:rPr lang="en-US" sz="3400" dirty="0">
                <a:solidFill>
                  <a:schemeClr val="bg1"/>
                </a:solidFill>
                <a:latin typeface="Abadi" panose="020B0604020104020204" pitchFamily="34" charset="0"/>
              </a:rPr>
              <a:t>Impacts of Fleet Automation and Electrification on</a:t>
            </a:r>
            <a:br>
              <a:rPr lang="en-US" sz="3400" dirty="0">
                <a:solidFill>
                  <a:schemeClr val="bg1"/>
                </a:solidFill>
                <a:latin typeface="Abadi" panose="020B0604020104020204" pitchFamily="34" charset="0"/>
              </a:rPr>
            </a:br>
            <a:r>
              <a:rPr lang="en-US" sz="3400" dirty="0">
                <a:solidFill>
                  <a:schemeClr val="bg1"/>
                </a:solidFill>
                <a:latin typeface="Abadi" panose="020B0604020104020204" pitchFamily="34" charset="0"/>
              </a:rPr>
              <a:t> 2050 Air Quality in the United States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3961F7E-E3BB-4D65-9C98-A95F1EA7A24A}"/>
              </a:ext>
            </a:extLst>
          </p:cNvPr>
          <p:cNvSpPr/>
          <p:nvPr/>
        </p:nvSpPr>
        <p:spPr>
          <a:xfrm>
            <a:off x="275138" y="6050606"/>
            <a:ext cx="11765971" cy="671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en-US" b="1" dirty="0">
                <a:ea typeface="DengXian" panose="02010600030101010101" pitchFamily="2" charset="-122"/>
                <a:cs typeface="Times New Roman" panose="02020603050405020304" pitchFamily="18" charset="0"/>
              </a:rPr>
              <a:t>Abiola S Lawal, </a:t>
            </a:r>
            <a:r>
              <a:rPr lang="en-US" b="1" dirty="0"/>
              <a:t>Jooyong Lee, Huizhong Shen, Ph.D., Yilin Chen, Abigail Bruning, </a:t>
            </a:r>
          </a:p>
          <a:p>
            <a:pPr algn="ctr">
              <a:lnSpc>
                <a:spcPct val="107000"/>
              </a:lnSpc>
            </a:pPr>
            <a:r>
              <a:rPr lang="en-US" b="1" dirty="0"/>
              <a:t>Kara M. Kockelman, Ph.D., P.E., Armistead G. Russell, Ph.D.</a:t>
            </a:r>
            <a:endParaRPr lang="en-US" dirty="0"/>
          </a:p>
        </p:txBody>
      </p:sp>
      <p:pic>
        <p:nvPicPr>
          <p:cNvPr id="7" name="Picture 6" descr="A picture containing vector graphics&#10;&#10;Description automatically generated">
            <a:extLst>
              <a:ext uri="{FF2B5EF4-FFF2-40B4-BE49-F238E27FC236}">
                <a16:creationId xmlns:a16="http://schemas.microsoft.com/office/drawing/2014/main" id="{1574E171-22B3-4A36-8B80-FC181C90B9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386" y="547147"/>
            <a:ext cx="2515037" cy="103676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7B546AE-A0BA-4CE0-98C6-8100E2946C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80714" y="345815"/>
            <a:ext cx="2628900" cy="1385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2187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607"/>
    </mc:Choice>
    <mc:Fallback xmlns="">
      <p:transition spd="slow" advTm="6607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>
            <a:extLst>
              <a:ext uri="{FF2B5EF4-FFF2-40B4-BE49-F238E27FC236}">
                <a16:creationId xmlns:a16="http://schemas.microsoft.com/office/drawing/2014/main" id="{0F7288FE-2A15-447F-94FF-627D5B7A18AF}"/>
              </a:ext>
            </a:extLst>
          </p:cNvPr>
          <p:cNvSpPr txBox="1">
            <a:spLocks/>
          </p:cNvSpPr>
          <p:nvPr/>
        </p:nvSpPr>
        <p:spPr>
          <a:xfrm>
            <a:off x="168763" y="185390"/>
            <a:ext cx="3932237" cy="7564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>
                <a:latin typeface="Abadi" panose="020B0604020104020204" pitchFamily="34" charset="0"/>
              </a:rPr>
              <a:t>Survey Data Results</a:t>
            </a:r>
            <a:br>
              <a:rPr lang="en-US" b="1" dirty="0">
                <a:latin typeface="Abadi" panose="020B0604020104020204" pitchFamily="34" charset="0"/>
              </a:rPr>
            </a:br>
            <a:r>
              <a:rPr lang="en-US" b="1" dirty="0">
                <a:latin typeface="Abadi" panose="020B0604020104020204" pitchFamily="34" charset="0"/>
              </a:rPr>
              <a:t>Household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6E9ACBB-41CA-4B67-BEB9-BCBD85BA39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9398" y="1594136"/>
            <a:ext cx="3278292" cy="2332248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BE5FD739-EFF2-4889-AA25-EB943371DB23}"/>
              </a:ext>
            </a:extLst>
          </p:cNvPr>
          <p:cNvSpPr/>
          <p:nvPr/>
        </p:nvSpPr>
        <p:spPr>
          <a:xfrm>
            <a:off x="6096000" y="2094216"/>
            <a:ext cx="4724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Abadi" panose="020B0604020104020204" pitchFamily="34" charset="0"/>
              </a:rPr>
              <a:t>Electrification options of passenger car fleet</a:t>
            </a:r>
          </a:p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en-US" dirty="0">
                <a:latin typeface="Abadi" panose="020B0604020104020204" pitchFamily="34" charset="0"/>
              </a:rPr>
              <a:t>Battery (BEVs)</a:t>
            </a:r>
          </a:p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en-US" dirty="0">
                <a:latin typeface="Abadi" panose="020B0604020104020204" pitchFamily="34" charset="0"/>
              </a:rPr>
              <a:t>Plug in Hybrid Electric Vehicles (PHEVs)</a:t>
            </a:r>
          </a:p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en-US" dirty="0">
                <a:latin typeface="Abadi" panose="020B0604020104020204" pitchFamily="34" charset="0"/>
              </a:rPr>
              <a:t>Hybrid Electric Vehicles (HEVs).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3505300-B6A7-4E10-A9F5-CFC34575A130}"/>
              </a:ext>
            </a:extLst>
          </p:cNvPr>
          <p:cNvSpPr/>
          <p:nvPr/>
        </p:nvSpPr>
        <p:spPr>
          <a:xfrm>
            <a:off x="765033" y="4308207"/>
            <a:ext cx="54248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Abadi" panose="020B0604020104020204" pitchFamily="34" charset="0"/>
              </a:rPr>
              <a:t>VMTs largely from a combination of electric vehicles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269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34FEC17-DEC1-4405-9155-5F2423412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4575" y="205515"/>
            <a:ext cx="10515600" cy="646331"/>
          </a:xfrm>
        </p:spPr>
        <p:txBody>
          <a:bodyPr>
            <a:noAutofit/>
          </a:bodyPr>
          <a:lstStyle/>
          <a:p>
            <a:r>
              <a:rPr lang="en-US" dirty="0"/>
              <a:t>Effect of Automation on Vehicle Miles in 2050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EF68004-5ED7-4DA7-B221-EFA772E03164}"/>
              </a:ext>
            </a:extLst>
          </p:cNvPr>
          <p:cNvCxnSpPr/>
          <p:nvPr/>
        </p:nvCxnSpPr>
        <p:spPr>
          <a:xfrm>
            <a:off x="944575" y="938349"/>
            <a:ext cx="435428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351B3D35-D2A2-42C6-B011-E2C92A52D4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2050613"/>
            <a:ext cx="5211466" cy="3535000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28B52B58-493D-45A8-94E7-298E43E7D6B5}"/>
              </a:ext>
            </a:extLst>
          </p:cNvPr>
          <p:cNvSpPr/>
          <p:nvPr/>
        </p:nvSpPr>
        <p:spPr>
          <a:xfrm>
            <a:off x="464018" y="3064060"/>
            <a:ext cx="5037604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Abadi" panose="020B0604020104020204" pitchFamily="34" charset="0"/>
              </a:rPr>
              <a:t>An increase in vehicles miles traveled due to </a:t>
            </a:r>
          </a:p>
          <a:p>
            <a:pPr lvl="1"/>
            <a:endParaRPr lang="en-US" sz="1000" dirty="0">
              <a:latin typeface="Abadi" panose="020B0604020104020204" pitchFamily="34" charset="0"/>
            </a:endParaRPr>
          </a:p>
          <a:p>
            <a:pPr lvl="1"/>
            <a:r>
              <a:rPr lang="en-US" dirty="0">
                <a:latin typeface="Abadi" panose="020B0604020104020204" pitchFamily="34" charset="0"/>
              </a:rPr>
              <a:t>Self driving feature</a:t>
            </a:r>
          </a:p>
          <a:p>
            <a:pPr lvl="1"/>
            <a:endParaRPr lang="en-US" sz="1000" dirty="0">
              <a:latin typeface="Abadi" panose="020B0604020104020204" pitchFamily="34" charset="0"/>
            </a:endParaRPr>
          </a:p>
          <a:p>
            <a:pPr lvl="1"/>
            <a:r>
              <a:rPr lang="en-US" dirty="0">
                <a:latin typeface="Abadi" panose="020B0604020104020204" pitchFamily="34" charset="0"/>
              </a:rPr>
              <a:t>Increase in shared fleets usages such as uber, automated fleets</a:t>
            </a:r>
          </a:p>
        </p:txBody>
      </p:sp>
    </p:spTree>
    <p:extLst>
      <p:ext uri="{BB962C8B-B14F-4D97-AF65-F5344CB8AC3E}">
        <p14:creationId xmlns:p14="http://schemas.microsoft.com/office/powerpoint/2010/main" val="26426518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34FEC17-DEC1-4405-9155-5F2423412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4575" y="236644"/>
            <a:ext cx="10515600" cy="631371"/>
          </a:xfrm>
        </p:spPr>
        <p:txBody>
          <a:bodyPr>
            <a:noAutofit/>
          </a:bodyPr>
          <a:lstStyle/>
          <a:p>
            <a:r>
              <a:rPr lang="en-US" dirty="0"/>
              <a:t>Questions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210A67-BCAA-4C29-BA79-1A8ABD3721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086190"/>
            <a:ext cx="10515600" cy="468562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What impact will the combination of the following have on air quality in 2050?</a:t>
            </a:r>
          </a:p>
          <a:p>
            <a:pPr lvl="1"/>
            <a:r>
              <a:rPr lang="en-US" dirty="0"/>
              <a:t>Increased VMTs </a:t>
            </a:r>
          </a:p>
          <a:p>
            <a:pPr lvl="1"/>
            <a:r>
              <a:rPr lang="en-US" dirty="0"/>
              <a:t>Automation</a:t>
            </a:r>
          </a:p>
          <a:p>
            <a:pPr lvl="1"/>
            <a:r>
              <a:rPr lang="en-US" dirty="0"/>
              <a:t>Electric vehicles</a:t>
            </a:r>
          </a:p>
          <a:p>
            <a:pPr>
              <a:tabLst>
                <a:tab pos="7426325" algn="l"/>
              </a:tabLst>
            </a:pPr>
            <a:endParaRPr lang="en-US" dirty="0"/>
          </a:p>
          <a:p>
            <a:r>
              <a:rPr lang="en-US" dirty="0"/>
              <a:t>Will changes in air quality from electrification of passenger car fleet, be substantial, when compared with cleaner gasoline powered cars by 2050?</a:t>
            </a:r>
          </a:p>
          <a:p>
            <a:endParaRPr lang="en-US" dirty="0"/>
          </a:p>
          <a:p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EF68004-5ED7-4DA7-B221-EFA772E03164}"/>
              </a:ext>
            </a:extLst>
          </p:cNvPr>
          <p:cNvCxnSpPr/>
          <p:nvPr/>
        </p:nvCxnSpPr>
        <p:spPr>
          <a:xfrm>
            <a:off x="944575" y="938349"/>
            <a:ext cx="435428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86027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5C23FB-9067-4972-BCB8-FE69BAA9E9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3014" y="141514"/>
            <a:ext cx="10515600" cy="783771"/>
          </a:xfrm>
        </p:spPr>
        <p:txBody>
          <a:bodyPr/>
          <a:lstStyle/>
          <a:p>
            <a:pPr algn="ctr"/>
            <a:r>
              <a:rPr lang="en-US" dirty="0"/>
              <a:t>MOVES-SMOKE-WRF-CMAQ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924968-EEF5-4D04-B73B-6BB6B47CAA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043" y="925285"/>
            <a:ext cx="11723914" cy="539931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>
                <a:latin typeface="Abadi" panose="020B0604020104020204" pitchFamily="34" charset="0"/>
              </a:rPr>
              <a:t>MOVES - Motor Vehicle Emissions Simulator (2014b)</a:t>
            </a:r>
          </a:p>
          <a:p>
            <a:pPr>
              <a:buFontTx/>
              <a:buChar char="-"/>
            </a:pPr>
            <a:r>
              <a:rPr lang="en-US" sz="1600" dirty="0">
                <a:latin typeface="Abadi" panose="020B0604020104020204" pitchFamily="34" charset="0"/>
              </a:rPr>
              <a:t>Used to estimate mobile emissions</a:t>
            </a:r>
          </a:p>
          <a:p>
            <a:pPr>
              <a:buFontTx/>
              <a:buChar char="-"/>
            </a:pPr>
            <a:endParaRPr lang="en-US" sz="16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en-US" sz="1600" dirty="0">
                <a:latin typeface="Abadi" panose="020B0604020104020204" pitchFamily="34" charset="0"/>
              </a:rPr>
              <a:t>SMOKE-2011 NEI platform</a:t>
            </a:r>
          </a:p>
          <a:p>
            <a:pPr>
              <a:buFontTx/>
              <a:buChar char="-"/>
            </a:pPr>
            <a:r>
              <a:rPr lang="en-US" sz="1600" dirty="0">
                <a:latin typeface="Abadi" panose="020B0604020104020204" pitchFamily="34" charset="0"/>
              </a:rPr>
              <a:t>2011 National Emissions Inventory (NEI) was used as base case and to scale future emissions.</a:t>
            </a:r>
          </a:p>
          <a:p>
            <a:pPr>
              <a:buFontTx/>
              <a:buChar char="-"/>
            </a:pPr>
            <a:r>
              <a:rPr lang="en-US" sz="1600" dirty="0">
                <a:latin typeface="Abadi" panose="020B0604020104020204" pitchFamily="34" charset="0"/>
              </a:rPr>
              <a:t>Sparse Matrix Operator Kerner Emissions (SMOKE) modeling system</a:t>
            </a:r>
          </a:p>
          <a:p>
            <a:pPr>
              <a:buFontTx/>
              <a:buChar char="-"/>
            </a:pPr>
            <a:endParaRPr lang="en-US" sz="16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en-US" sz="1600" dirty="0">
                <a:latin typeface="Abadi" panose="020B0604020104020204" pitchFamily="34" charset="0"/>
              </a:rPr>
              <a:t>Meteorology</a:t>
            </a:r>
          </a:p>
          <a:p>
            <a:pPr>
              <a:buFontTx/>
              <a:buChar char="-"/>
            </a:pPr>
            <a:r>
              <a:rPr lang="en-US" sz="1600" dirty="0">
                <a:latin typeface="Abadi" panose="020B0604020104020204" pitchFamily="34" charset="0"/>
              </a:rPr>
              <a:t> Community Earth System Model Version 1 (CESM1)</a:t>
            </a:r>
          </a:p>
          <a:p>
            <a:pPr marL="457200" lvl="1" indent="0">
              <a:buNone/>
            </a:pPr>
            <a:r>
              <a:rPr lang="en-US" sz="1600" dirty="0">
                <a:latin typeface="Abadi" panose="020B0604020104020204" pitchFamily="34" charset="0"/>
              </a:rPr>
              <a:t>Global model developed by the National Center for Atmospheric Research (NCAR)</a:t>
            </a:r>
          </a:p>
          <a:p>
            <a:pPr>
              <a:buFontTx/>
              <a:buChar char="-"/>
            </a:pPr>
            <a:r>
              <a:rPr lang="en-US" sz="1600" dirty="0">
                <a:latin typeface="Abadi" panose="020B0604020104020204" pitchFamily="34" charset="0"/>
              </a:rPr>
              <a:t> Weather Research Forecasting (WRF) Model v3.8.1</a:t>
            </a:r>
          </a:p>
          <a:p>
            <a:pPr lvl="1">
              <a:buFontTx/>
              <a:buChar char="-"/>
            </a:pPr>
            <a:r>
              <a:rPr lang="en-US" sz="1600" dirty="0">
                <a:latin typeface="Abadi" panose="020B0604020104020204" pitchFamily="34" charset="0"/>
              </a:rPr>
              <a:t>Used to downscale the global model</a:t>
            </a:r>
          </a:p>
          <a:p>
            <a:pPr marL="457200" lvl="1" indent="0">
              <a:buNone/>
            </a:pPr>
            <a:endParaRPr lang="en-US" sz="16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en-US" sz="1600" dirty="0">
                <a:latin typeface="Abadi" panose="020B0604020104020204" pitchFamily="34" charset="0"/>
              </a:rPr>
              <a:t>Air Quality Modeling</a:t>
            </a:r>
          </a:p>
          <a:p>
            <a:pPr>
              <a:buFontTx/>
              <a:buChar char="-"/>
            </a:pPr>
            <a:r>
              <a:rPr lang="en-US" sz="1600" dirty="0">
                <a:latin typeface="Abadi" panose="020B0604020104020204" pitchFamily="34" charset="0"/>
              </a:rPr>
              <a:t>The Community Multiscale Air Quality (CMAQ) system</a:t>
            </a:r>
          </a:p>
          <a:p>
            <a:pPr>
              <a:buFontTx/>
              <a:buChar char="-"/>
            </a:pPr>
            <a:r>
              <a:rPr lang="en-US" sz="1600" dirty="0" err="1">
                <a:latin typeface="Abadi" panose="020B0604020104020204" pitchFamily="34" charset="0"/>
              </a:rPr>
              <a:t>CMAQv</a:t>
            </a:r>
            <a:r>
              <a:rPr lang="en-US" sz="1600" dirty="0">
                <a:latin typeface="Abadi" panose="020B0604020104020204" pitchFamily="34" charset="0"/>
              </a:rPr>
              <a:t> 5.0.2</a:t>
            </a:r>
          </a:p>
          <a:p>
            <a:pPr marL="0" indent="0">
              <a:buNone/>
            </a:pPr>
            <a:endParaRPr lang="en-US" sz="1600" dirty="0">
              <a:latin typeface="Abadi" panose="020B06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80176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DF4278A5-29B2-AA40-A108-3DF60D6D537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44019278"/>
              </p:ext>
            </p:extLst>
          </p:nvPr>
        </p:nvGraphicFramePr>
        <p:xfrm>
          <a:off x="838200" y="1074208"/>
          <a:ext cx="10661071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Curved Up Arrow 2">
            <a:extLst>
              <a:ext uri="{FF2B5EF4-FFF2-40B4-BE49-F238E27FC236}">
                <a16:creationId xmlns:a16="http://schemas.microsoft.com/office/drawing/2014/main" id="{7366979D-ACD2-9742-A456-94F1CD0DB9A3}"/>
              </a:ext>
            </a:extLst>
          </p:cNvPr>
          <p:cNvSpPr/>
          <p:nvPr/>
        </p:nvSpPr>
        <p:spPr>
          <a:xfrm>
            <a:off x="4250264" y="4859870"/>
            <a:ext cx="2116667" cy="897467"/>
          </a:xfrm>
          <a:prstGeom prst="curvedUpArrow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Curved Up Arrow 4">
            <a:extLst>
              <a:ext uri="{FF2B5EF4-FFF2-40B4-BE49-F238E27FC236}">
                <a16:creationId xmlns:a16="http://schemas.microsoft.com/office/drawing/2014/main" id="{3C764F60-1232-0440-8833-E21341338597}"/>
              </a:ext>
            </a:extLst>
          </p:cNvPr>
          <p:cNvSpPr/>
          <p:nvPr/>
        </p:nvSpPr>
        <p:spPr>
          <a:xfrm>
            <a:off x="6400797" y="4859869"/>
            <a:ext cx="2116667" cy="897467"/>
          </a:xfrm>
          <a:prstGeom prst="curvedUpArrow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Curved Up Arrow 5">
            <a:extLst>
              <a:ext uri="{FF2B5EF4-FFF2-40B4-BE49-F238E27FC236}">
                <a16:creationId xmlns:a16="http://schemas.microsoft.com/office/drawing/2014/main" id="{C48F59C2-E738-A04E-A3AF-F6AA3AAFA3E8}"/>
              </a:ext>
            </a:extLst>
          </p:cNvPr>
          <p:cNvSpPr/>
          <p:nvPr/>
        </p:nvSpPr>
        <p:spPr>
          <a:xfrm>
            <a:off x="2099732" y="4842935"/>
            <a:ext cx="2116667" cy="897467"/>
          </a:xfrm>
          <a:prstGeom prst="curvedUpArrow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ADE148F-264D-544A-8B3D-EEA4DB711279}"/>
              </a:ext>
            </a:extLst>
          </p:cNvPr>
          <p:cNvSpPr txBox="1"/>
          <p:nvPr/>
        </p:nvSpPr>
        <p:spPr>
          <a:xfrm>
            <a:off x="4334932" y="5783792"/>
            <a:ext cx="19642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Alright Sans Medium" pitchFamily="2" charset="0"/>
              </a:rPr>
              <a:t>Emission Rates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290E849-29B9-5946-8055-9B40791C0CC0}"/>
              </a:ext>
            </a:extLst>
          </p:cNvPr>
          <p:cNvSpPr txBox="1"/>
          <p:nvPr/>
        </p:nvSpPr>
        <p:spPr>
          <a:xfrm>
            <a:off x="6587066" y="5783792"/>
            <a:ext cx="21166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Alright Sans Medium" pitchFamily="2" charset="0"/>
              </a:rPr>
              <a:t>Emission Report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E6BFC79-4F0A-914A-99D9-8F7FD17C16D7}"/>
              </a:ext>
            </a:extLst>
          </p:cNvPr>
          <p:cNvSpPr txBox="1"/>
          <p:nvPr/>
        </p:nvSpPr>
        <p:spPr>
          <a:xfrm>
            <a:off x="2133598" y="5788043"/>
            <a:ext cx="21166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Alright Sans Medium" pitchFamily="2" charset="0"/>
              </a:rPr>
              <a:t>Predicted Car</a:t>
            </a:r>
          </a:p>
          <a:p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Alright Sans Medium" pitchFamily="2" charset="0"/>
              </a:rPr>
              <a:t>Demographic</a:t>
            </a:r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71B903B0-5FC3-0841-8C40-B98601091A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728" y="118297"/>
            <a:ext cx="11042071" cy="1325563"/>
          </a:xfrm>
        </p:spPr>
        <p:txBody>
          <a:bodyPr/>
          <a:lstStyle/>
          <a:p>
            <a:r>
              <a:rPr lang="en-US" dirty="0">
                <a:latin typeface="Cambria" panose="02040503050406030204" pitchFamily="18" charset="0"/>
              </a:rPr>
              <a:t>FRAME WORK</a:t>
            </a:r>
          </a:p>
        </p:txBody>
      </p:sp>
      <p:sp>
        <p:nvSpPr>
          <p:cNvPr id="11" name="Curved Up Arrow 10">
            <a:extLst>
              <a:ext uri="{FF2B5EF4-FFF2-40B4-BE49-F238E27FC236}">
                <a16:creationId xmlns:a16="http://schemas.microsoft.com/office/drawing/2014/main" id="{3C764F60-1232-0440-8833-E21341338597}"/>
              </a:ext>
            </a:extLst>
          </p:cNvPr>
          <p:cNvSpPr/>
          <p:nvPr/>
        </p:nvSpPr>
        <p:spPr>
          <a:xfrm>
            <a:off x="8805329" y="4886326"/>
            <a:ext cx="2116667" cy="774642"/>
          </a:xfrm>
          <a:prstGeom prst="curvedUpArrow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290E849-29B9-5946-8055-9B40791C0CC0}"/>
              </a:ext>
            </a:extLst>
          </p:cNvPr>
          <p:cNvSpPr txBox="1"/>
          <p:nvPr/>
        </p:nvSpPr>
        <p:spPr>
          <a:xfrm>
            <a:off x="9043168" y="5707589"/>
            <a:ext cx="21166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Alright Sans Medium" pitchFamily="2" charset="0"/>
              </a:rPr>
              <a:t>CMAQ Output</a:t>
            </a:r>
          </a:p>
        </p:txBody>
      </p:sp>
    </p:spTree>
    <p:extLst>
      <p:ext uri="{BB962C8B-B14F-4D97-AF65-F5344CB8AC3E}">
        <p14:creationId xmlns:p14="http://schemas.microsoft.com/office/powerpoint/2010/main" val="1440365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2A1064-5AB0-4401-B8C0-2782C9FB4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3573180" cy="6858000"/>
          </a:xfrm>
          <a:solidFill>
            <a:schemeClr val="tx1">
              <a:lumMod val="75000"/>
              <a:lumOff val="25000"/>
            </a:schemeClr>
          </a:solidFill>
        </p:spPr>
        <p:txBody>
          <a:bodyPr anchor="ctr">
            <a:normAutofit/>
          </a:bodyPr>
          <a:lstStyle/>
          <a:p>
            <a:pPr algn="ctr"/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Abadi" panose="020B0604020104020204" pitchFamily="34" charset="0"/>
              </a:rPr>
              <a:t>Input into MOVES</a:t>
            </a:r>
            <a:br>
              <a:rPr lang="en-US" dirty="0">
                <a:solidFill>
                  <a:schemeClr val="bg1">
                    <a:lumMod val="95000"/>
                  </a:schemeClr>
                </a:solidFill>
                <a:latin typeface="Abadi" panose="020B0604020104020204" pitchFamily="34" charset="0"/>
              </a:rPr>
            </a:br>
            <a:br>
              <a:rPr lang="en-US" dirty="0">
                <a:solidFill>
                  <a:schemeClr val="bg1">
                    <a:lumMod val="95000"/>
                  </a:schemeClr>
                </a:solidFill>
                <a:latin typeface="Abadi" panose="020B0604020104020204" pitchFamily="34" charset="0"/>
              </a:rPr>
            </a:b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Abadi" panose="020B0604020104020204" pitchFamily="34" charset="0"/>
              </a:rPr>
              <a:t>Mobile Emissions Scale up</a:t>
            </a:r>
            <a:br>
              <a:rPr lang="en-US" dirty="0">
                <a:solidFill>
                  <a:schemeClr val="bg1">
                    <a:lumMod val="95000"/>
                  </a:schemeClr>
                </a:solidFill>
                <a:latin typeface="Abadi" panose="020B0604020104020204" pitchFamily="34" charset="0"/>
              </a:rPr>
            </a:br>
            <a:br>
              <a:rPr lang="en-US" dirty="0">
                <a:solidFill>
                  <a:schemeClr val="bg1">
                    <a:lumMod val="95000"/>
                  </a:schemeClr>
                </a:solidFill>
                <a:latin typeface="Abadi" panose="020B0604020104020204" pitchFamily="34" charset="0"/>
              </a:rPr>
            </a:b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Abadi" panose="020B0604020104020204" pitchFamily="34" charset="0"/>
              </a:rPr>
              <a:t>2010 - 2050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85CAD4-D922-454E-B70A-0B1A85074F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7418" y="2272939"/>
            <a:ext cx="6894237" cy="4302308"/>
          </a:xfrm>
        </p:spPr>
        <p:txBody>
          <a:bodyPr anchor="ctr">
            <a:normAutofit/>
          </a:bodyPr>
          <a:lstStyle/>
          <a:p>
            <a:r>
              <a:rPr lang="en-US" sz="1800" dirty="0">
                <a:latin typeface="Abadi" panose="020B0604020104020204" pitchFamily="34" charset="0"/>
              </a:rPr>
              <a:t>Annual, Monthly, Daily, and hourly VMT distribution (2011 NEI)             </a:t>
            </a:r>
          </a:p>
          <a:p>
            <a:r>
              <a:rPr lang="en-US" sz="1800" dirty="0">
                <a:latin typeface="Abadi" panose="020B0604020104020204" pitchFamily="34" charset="0"/>
              </a:rPr>
              <a:t>Fleet Age Distribution (Fleet Turnover)</a:t>
            </a:r>
          </a:p>
          <a:p>
            <a:pPr lvl="1"/>
            <a:r>
              <a:rPr lang="en-US" sz="1800" dirty="0">
                <a:solidFill>
                  <a:srgbClr val="FF0000"/>
                </a:solidFill>
                <a:latin typeface="Abadi" panose="020B0604020104020204" pitchFamily="34" charset="0"/>
              </a:rPr>
              <a:t>UT-Austin Survey Passenger Cars </a:t>
            </a:r>
          </a:p>
          <a:p>
            <a:pPr lvl="1"/>
            <a:r>
              <a:rPr lang="en-US" sz="1800" dirty="0">
                <a:latin typeface="Abadi" panose="020B0604020104020204" pitchFamily="34" charset="0"/>
              </a:rPr>
              <a:t>MOVES default for others</a:t>
            </a:r>
          </a:p>
          <a:p>
            <a:r>
              <a:rPr lang="en-US" sz="1800" dirty="0">
                <a:latin typeface="Abadi" panose="020B0604020104020204" pitchFamily="34" charset="0"/>
              </a:rPr>
              <a:t>VMT Road Type distribution (2011 NEI)</a:t>
            </a:r>
          </a:p>
          <a:p>
            <a:r>
              <a:rPr lang="en-US" sz="1800" dirty="0">
                <a:latin typeface="Abadi" panose="020B0604020104020204" pitchFamily="34" charset="0"/>
              </a:rPr>
              <a:t>Fuel data (MOVES default)</a:t>
            </a:r>
          </a:p>
          <a:p>
            <a:r>
              <a:rPr lang="en-US" sz="1800" dirty="0">
                <a:latin typeface="Abadi" panose="020B0604020104020204" pitchFamily="34" charset="0"/>
              </a:rPr>
              <a:t>VMT Speed Distribution (MOVES default)</a:t>
            </a:r>
          </a:p>
          <a:p>
            <a:r>
              <a:rPr lang="en-US" sz="1800" dirty="0">
                <a:latin typeface="Abadi" panose="020B0604020104020204" pitchFamily="34" charset="0"/>
              </a:rPr>
              <a:t> Fleet Power Train Makeup</a:t>
            </a:r>
          </a:p>
          <a:p>
            <a:pPr lvl="1"/>
            <a:r>
              <a:rPr lang="en-US" sz="1800" dirty="0">
                <a:solidFill>
                  <a:srgbClr val="FF0000"/>
                </a:solidFill>
                <a:latin typeface="Abadi" panose="020B0604020104020204" pitchFamily="34" charset="0"/>
              </a:rPr>
              <a:t>UT-Austin Survey Passenger Cars </a:t>
            </a:r>
          </a:p>
          <a:p>
            <a:pPr lvl="1"/>
            <a:r>
              <a:rPr lang="en-US" sz="1800" dirty="0">
                <a:latin typeface="Abadi" panose="020B0604020104020204" pitchFamily="34" charset="0"/>
              </a:rPr>
              <a:t>MOVES default for others</a:t>
            </a:r>
          </a:p>
          <a:p>
            <a:endParaRPr lang="en-US" sz="1800" dirty="0">
              <a:latin typeface="Abadi" panose="020B0604020104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990826B-2FAF-4CE3-B3A4-F5AC7A9698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7418" y="727277"/>
            <a:ext cx="6894236" cy="995596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B056163-857A-4FE6-9A2D-2AFB383D5D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5547" y="478722"/>
            <a:ext cx="1462088" cy="497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13389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274" y="98171"/>
            <a:ext cx="10659087" cy="689956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Abadi" panose="020B0604020104020204" pitchFamily="34" charset="0"/>
              </a:rPr>
              <a:t>Emissions Other Sectors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6901" y="914400"/>
            <a:ext cx="10076629" cy="5155473"/>
          </a:xfrm>
        </p:spPr>
        <p:txBody>
          <a:bodyPr>
            <a:noAutofit/>
          </a:bodyPr>
          <a:lstStyle/>
          <a:p>
            <a:r>
              <a:rPr lang="en-US" sz="2000" dirty="0">
                <a:latin typeface="Abadi" panose="020B0604020104020204" pitchFamily="34" charset="0"/>
              </a:rPr>
              <a:t>2050 emissions for other sectors were estimated using the National Energy Modeling System operated at Georgia Tech (GT-NEMS) forecast model which assesses energy distribution, with demand in combination with technology changes and regulations. </a:t>
            </a:r>
          </a:p>
          <a:p>
            <a:pPr marL="342900" indent="-342900">
              <a:buAutoNum type="arabicPeriod"/>
            </a:pPr>
            <a:r>
              <a:rPr lang="en-US" sz="2000" dirty="0">
                <a:latin typeface="Abadi" panose="020B0604020104020204" pitchFamily="34" charset="0"/>
              </a:rPr>
              <a:t>Electricity Power Generation Power Units</a:t>
            </a:r>
          </a:p>
          <a:p>
            <a:pPr marL="342900" indent="-342900">
              <a:buAutoNum type="arabicPeriod"/>
            </a:pPr>
            <a:r>
              <a:rPr lang="en-US" sz="2000" dirty="0">
                <a:latin typeface="Abadi" panose="020B0604020104020204" pitchFamily="34" charset="0"/>
              </a:rPr>
              <a:t>Area Source and Non Point (residential, commercial and industrial sectors)</a:t>
            </a:r>
          </a:p>
          <a:p>
            <a:endParaRPr lang="en-US" sz="2000" dirty="0">
              <a:latin typeface="Abadi" panose="020B0604020104020204" pitchFamily="34" charset="0"/>
            </a:endParaRPr>
          </a:p>
          <a:p>
            <a:r>
              <a:rPr lang="en-US" sz="2000" dirty="0">
                <a:latin typeface="Abadi" panose="020B0604020104020204" pitchFamily="34" charset="0"/>
              </a:rPr>
              <a:t>Biogenic emissions: Biogenic Emissions Inventory System (BEIS) version 3.61 </a:t>
            </a:r>
          </a:p>
          <a:p>
            <a:endParaRPr lang="en-US" sz="2000" dirty="0">
              <a:latin typeface="Abadi" panose="020B0604020104020204" pitchFamily="34" charset="0"/>
            </a:endParaRPr>
          </a:p>
          <a:p>
            <a:endParaRPr lang="en-US" sz="2000" dirty="0">
              <a:latin typeface="Abadi" panose="020B0604020104020204" pitchFamily="34" charset="0"/>
            </a:endParaRPr>
          </a:p>
          <a:p>
            <a:r>
              <a:rPr lang="en-US" sz="2000" dirty="0">
                <a:latin typeface="Abadi" panose="020B0604020104020204" pitchFamily="34" charset="0"/>
              </a:rPr>
              <a:t>Details of the methods can be found in Shen </a:t>
            </a:r>
            <a:r>
              <a:rPr lang="en-US" sz="2000" i="1" dirty="0">
                <a:latin typeface="Abadi" panose="020B0604020104020204" pitchFamily="34" charset="0"/>
              </a:rPr>
              <a:t>et al.</a:t>
            </a:r>
            <a:r>
              <a:rPr lang="en-US" sz="2000" dirty="0">
                <a:latin typeface="Abadi" panose="020B0604020104020204" pitchFamily="34" charset="0"/>
              </a:rPr>
              <a:t> (One Earth, in press).</a:t>
            </a:r>
          </a:p>
          <a:p>
            <a:endParaRPr lang="en-US" sz="2000" dirty="0">
              <a:latin typeface="Abadi" panose="020B0604020104020204" pitchFamily="34" charset="0"/>
            </a:endParaRPr>
          </a:p>
          <a:p>
            <a:endParaRPr lang="en-US" sz="2000" dirty="0">
              <a:latin typeface="Abadi" panose="020B0604020104020204" pitchFamily="34" charset="0"/>
            </a:endParaRPr>
          </a:p>
          <a:p>
            <a:pPr marL="342900" indent="-342900">
              <a:buAutoNum type="arabicPeriod"/>
            </a:pPr>
            <a:endParaRPr lang="en-US" sz="2000" dirty="0">
              <a:latin typeface="Abadi" panose="020B0604020104020204" pitchFamily="34" charset="0"/>
            </a:endParaRPr>
          </a:p>
          <a:p>
            <a:endParaRPr lang="en-US" sz="2000" dirty="0">
              <a:latin typeface="Abadi" panose="020B06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19890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4302F36-F7E8-4B4A-8BA3-E4FAA7B8E9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6795034"/>
              </p:ext>
            </p:extLst>
          </p:nvPr>
        </p:nvGraphicFramePr>
        <p:xfrm>
          <a:off x="894906" y="1228208"/>
          <a:ext cx="9949542" cy="5219577"/>
        </p:xfrm>
        <a:graphic>
          <a:graphicData uri="http://schemas.openxmlformats.org/drawingml/2006/table">
            <a:tbl>
              <a:tblPr firstRow="1" firstCol="1" bandRow="1">
                <a:tableStyleId>{7E9639D4-E3E2-4D34-9284-5A2195B3D0D7}</a:tableStyleId>
              </a:tblPr>
              <a:tblGrid>
                <a:gridCol w="4648394">
                  <a:extLst>
                    <a:ext uri="{9D8B030D-6E8A-4147-A177-3AD203B41FA5}">
                      <a16:colId xmlns:a16="http://schemas.microsoft.com/office/drawing/2014/main" val="1530401112"/>
                    </a:ext>
                  </a:extLst>
                </a:gridCol>
                <a:gridCol w="1582433">
                  <a:extLst>
                    <a:ext uri="{9D8B030D-6E8A-4147-A177-3AD203B41FA5}">
                      <a16:colId xmlns:a16="http://schemas.microsoft.com/office/drawing/2014/main" val="3911104956"/>
                    </a:ext>
                  </a:extLst>
                </a:gridCol>
                <a:gridCol w="1562652">
                  <a:extLst>
                    <a:ext uri="{9D8B030D-6E8A-4147-A177-3AD203B41FA5}">
                      <a16:colId xmlns:a16="http://schemas.microsoft.com/office/drawing/2014/main" val="241178915"/>
                    </a:ext>
                  </a:extLst>
                </a:gridCol>
                <a:gridCol w="2156063">
                  <a:extLst>
                    <a:ext uri="{9D8B030D-6E8A-4147-A177-3AD203B41FA5}">
                      <a16:colId xmlns:a16="http://schemas.microsoft.com/office/drawing/2014/main" val="664646994"/>
                    </a:ext>
                  </a:extLst>
                </a:gridCol>
              </a:tblGrid>
              <a:tr h="36810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Simulation Case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2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3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87767837"/>
                  </a:ext>
                </a:extLst>
              </a:tr>
              <a:tr h="36810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Scenario Year</a:t>
                      </a:r>
                      <a:endParaRPr lang="en-US" sz="1800" b="0" dirty="0">
                        <a:effectLst/>
                        <a:latin typeface="Abadi" panose="020B0604020104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2010</a:t>
                      </a:r>
                      <a:endParaRPr lang="en-US" sz="1800" dirty="0">
                        <a:effectLst/>
                        <a:latin typeface="Abadi" panose="020B0604020104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2050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Abadi" panose="020B0604020104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2050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Abadi" panose="020B0604020104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35594786"/>
                  </a:ext>
                </a:extLst>
              </a:tr>
              <a:tr h="36810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Season (month)</a:t>
                      </a:r>
                      <a:endParaRPr lang="en-US" sz="1800" b="0" dirty="0">
                        <a:effectLst/>
                        <a:latin typeface="Abadi" panose="020B0604020104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July</a:t>
                      </a:r>
                      <a:endParaRPr lang="en-US" sz="1800" dirty="0">
                        <a:effectLst/>
                        <a:latin typeface="Abadi" panose="020B0604020104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July</a:t>
                      </a:r>
                      <a:endParaRPr lang="en-US" sz="1800" dirty="0">
                        <a:effectLst/>
                        <a:latin typeface="Abadi" panose="020B0604020104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July</a:t>
                      </a:r>
                      <a:endParaRPr lang="en-US" sz="1800" dirty="0">
                        <a:effectLst/>
                        <a:latin typeface="Abadi" panose="020B0604020104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62445190"/>
                  </a:ext>
                </a:extLst>
              </a:tr>
              <a:tr h="36810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Base Case to compare</a:t>
                      </a:r>
                      <a:endParaRPr lang="en-US" sz="1800" b="0" dirty="0">
                        <a:effectLst/>
                        <a:latin typeface="Abadi" panose="020B0604020104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NA</a:t>
                      </a:r>
                      <a:endParaRPr lang="en-US" sz="1800" dirty="0">
                        <a:effectLst/>
                        <a:latin typeface="Abadi" panose="020B0604020104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Abadi" panose="020B0604020104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</a:rPr>
                        <a:t>1/2</a:t>
                      </a:r>
                      <a:endParaRPr lang="en-US" sz="1800">
                        <a:effectLst/>
                        <a:latin typeface="Abadi" panose="020B0604020104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5194719"/>
                  </a:ext>
                </a:extLst>
              </a:tr>
              <a:tr h="36810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Future Energy policy (REP)</a:t>
                      </a:r>
                      <a:endParaRPr lang="en-US" sz="1800" b="0" dirty="0">
                        <a:effectLst/>
                        <a:latin typeface="Abadi" panose="020B0604020104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</a:rPr>
                        <a:t>N/A</a:t>
                      </a:r>
                      <a:endParaRPr lang="en-US" sz="1800">
                        <a:effectLst/>
                        <a:latin typeface="Abadi" panose="020B0604020104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</a:rPr>
                        <a:t>REP</a:t>
                      </a:r>
                      <a:endParaRPr lang="en-US" sz="1800">
                        <a:effectLst/>
                        <a:latin typeface="Abadi" panose="020B0604020104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REP</a:t>
                      </a:r>
                      <a:endParaRPr lang="en-US" sz="1800" dirty="0">
                        <a:effectLst/>
                        <a:latin typeface="Abadi" panose="020B0604020104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18249222"/>
                  </a:ext>
                </a:extLst>
              </a:tr>
              <a:tr h="36810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effectLst/>
                          <a:latin typeface="+mn-lt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Emissions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b="0" dirty="0">
                          <a:effectLst/>
                          <a:latin typeface="+mn-lt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2011 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b="0" dirty="0">
                          <a:effectLst/>
                          <a:latin typeface="+mn-lt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NEI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2050 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Projected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2050 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Projected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38331151"/>
                  </a:ext>
                </a:extLst>
              </a:tr>
              <a:tr h="75356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Marginal Energy Adjusted for EV Charging on the grid</a:t>
                      </a:r>
                      <a:endParaRPr lang="en-US" sz="1800" b="0" dirty="0">
                        <a:effectLst/>
                        <a:latin typeface="Abadi" panose="020B0604020104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NA</a:t>
                      </a:r>
                      <a:endParaRPr lang="en-US" sz="1800" dirty="0">
                        <a:effectLst/>
                        <a:latin typeface="Abadi" panose="020B0604020104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N/A</a:t>
                      </a:r>
                      <a:endParaRPr lang="en-US" sz="1800" dirty="0">
                        <a:effectLst/>
                        <a:latin typeface="Abadi" panose="020B0604020104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No</a:t>
                      </a:r>
                      <a:endParaRPr lang="en-US" sz="1800" dirty="0">
                        <a:effectLst/>
                        <a:latin typeface="Abadi" panose="020B0604020104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39713574"/>
                  </a:ext>
                </a:extLst>
              </a:tr>
              <a:tr h="12390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Meteorology 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Climate: Representative Concentration Pathway</a:t>
                      </a:r>
                      <a:endParaRPr lang="en-US" sz="1800" b="0" dirty="0">
                        <a:solidFill>
                          <a:srgbClr val="FF0000"/>
                        </a:solidFill>
                        <a:effectLst/>
                        <a:latin typeface="Abadi" panose="020B0604020104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</a:rPr>
                        <a:t>2050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4.5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Abadi" panose="020B0604020104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</a:rPr>
                        <a:t>2050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4.5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Abadi" panose="020B0604020104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</a:rPr>
                        <a:t>2050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4.5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Abadi" panose="020B0604020104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6854618"/>
                  </a:ext>
                </a:extLst>
              </a:tr>
              <a:tr h="36810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Biogenic emission file</a:t>
                      </a:r>
                      <a:endParaRPr lang="en-US" sz="1800" b="0" dirty="0">
                        <a:solidFill>
                          <a:srgbClr val="FF0000"/>
                        </a:solidFill>
                        <a:effectLst/>
                        <a:latin typeface="Abadi" panose="020B0604020104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</a:rPr>
                        <a:t>BEIS 2050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Abadi" panose="020B0604020104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</a:rPr>
                        <a:t>BEIS 2050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Abadi" panose="020B0604020104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</a:rPr>
                        <a:t>BEIS 2050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Abadi" panose="020B0604020104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23741573"/>
                  </a:ext>
                </a:extLst>
              </a:tr>
              <a:tr h="36810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Electrification Scenario</a:t>
                      </a:r>
                      <a:endParaRPr lang="en-US" sz="1800" b="0" dirty="0">
                        <a:solidFill>
                          <a:srgbClr val="FF0000"/>
                        </a:solidFill>
                        <a:effectLst/>
                        <a:latin typeface="Abadi" panose="020B0604020104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</a:rPr>
                        <a:t>None</a:t>
                      </a:r>
                      <a:endParaRPr lang="en-US" sz="1800">
                        <a:solidFill>
                          <a:srgbClr val="FF0000"/>
                        </a:solidFill>
                        <a:effectLst/>
                        <a:latin typeface="Abadi" panose="020B0604020104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</a:rPr>
                        <a:t>None</a:t>
                      </a:r>
                      <a:endParaRPr lang="en-US" sz="1800">
                        <a:solidFill>
                          <a:srgbClr val="FF0000"/>
                        </a:solidFill>
                        <a:effectLst/>
                        <a:latin typeface="Abadi" panose="020B0604020104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</a:rPr>
                        <a:t>Fleet Electrification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Abadi" panose="020B0604020104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08291957"/>
                  </a:ext>
                </a:extLst>
              </a:tr>
            </a:tbl>
          </a:graphicData>
        </a:graphic>
      </p:graphicFrame>
      <p:sp>
        <p:nvSpPr>
          <p:cNvPr id="9" name="Title 8">
            <a:extLst>
              <a:ext uri="{FF2B5EF4-FFF2-40B4-BE49-F238E27FC236}">
                <a16:creationId xmlns:a16="http://schemas.microsoft.com/office/drawing/2014/main" id="{AF95B163-A246-4CFD-A386-8BBDAB863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8928" y="455322"/>
            <a:ext cx="8315098" cy="772886"/>
          </a:xfrm>
        </p:spPr>
        <p:txBody>
          <a:bodyPr>
            <a:normAutofit/>
          </a:bodyPr>
          <a:lstStyle/>
          <a:p>
            <a:pPr algn="ctr"/>
            <a:r>
              <a:rPr lang="en-US" sz="4400" dirty="0">
                <a:latin typeface="Abadi" panose="020B0604020104020204" pitchFamily="34" charset="0"/>
              </a:rPr>
              <a:t>Scenario runs</a:t>
            </a:r>
          </a:p>
        </p:txBody>
      </p:sp>
    </p:spTree>
    <p:extLst>
      <p:ext uri="{BB962C8B-B14F-4D97-AF65-F5344CB8AC3E}">
        <p14:creationId xmlns:p14="http://schemas.microsoft.com/office/powerpoint/2010/main" val="29768897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BD7E0-C7CC-4D05-A7A0-5D79CF91B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590800"/>
            <a:ext cx="12192000" cy="1285875"/>
          </a:xfrm>
          <a:solidFill>
            <a:schemeClr val="tx2">
              <a:lumMod val="75000"/>
              <a:lumOff val="25000"/>
            </a:schemeClr>
          </a:solidFill>
        </p:spPr>
        <p:txBody>
          <a:bodyPr anchor="ctr"/>
          <a:lstStyle/>
          <a:p>
            <a:pPr algn="ctr"/>
            <a:r>
              <a:rPr lang="en-US" dirty="0">
                <a:solidFill>
                  <a:schemeClr val="bg2"/>
                </a:solidFill>
              </a:rPr>
              <a:t>Results</a:t>
            </a:r>
          </a:p>
        </p:txBody>
      </p:sp>
    </p:spTree>
    <p:extLst>
      <p:ext uri="{BB962C8B-B14F-4D97-AF65-F5344CB8AC3E}">
        <p14:creationId xmlns:p14="http://schemas.microsoft.com/office/powerpoint/2010/main" val="20958981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671" y="116981"/>
            <a:ext cx="10515600" cy="59083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Abadi" panose="020B0604020104020204" pitchFamily="34" charset="0"/>
              </a:rPr>
              <a:t>NO</a:t>
            </a:r>
            <a:r>
              <a:rPr lang="en-US" baseline="-25000" dirty="0">
                <a:latin typeface="Abadi" panose="020B0604020104020204" pitchFamily="34" charset="0"/>
              </a:rPr>
              <a:t>X</a:t>
            </a:r>
            <a:r>
              <a:rPr lang="en-US" dirty="0">
                <a:latin typeface="Abadi" panose="020B0604020104020204" pitchFamily="34" charset="0"/>
              </a:rPr>
              <a:t> (July Monthly Avg)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4185181"/>
              </p:ext>
            </p:extLst>
          </p:nvPr>
        </p:nvGraphicFramePr>
        <p:xfrm>
          <a:off x="856671" y="707820"/>
          <a:ext cx="9400773" cy="60846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60892">
                  <a:extLst>
                    <a:ext uri="{9D8B030D-6E8A-4147-A177-3AD203B41FA5}">
                      <a16:colId xmlns:a16="http://schemas.microsoft.com/office/drawing/2014/main" val="870948243"/>
                    </a:ext>
                  </a:extLst>
                </a:gridCol>
                <a:gridCol w="2839494">
                  <a:extLst>
                    <a:ext uri="{9D8B030D-6E8A-4147-A177-3AD203B41FA5}">
                      <a16:colId xmlns:a16="http://schemas.microsoft.com/office/drawing/2014/main" val="2255178521"/>
                    </a:ext>
                  </a:extLst>
                </a:gridCol>
                <a:gridCol w="1175097">
                  <a:extLst>
                    <a:ext uri="{9D8B030D-6E8A-4147-A177-3AD203B41FA5}">
                      <a16:colId xmlns:a16="http://schemas.microsoft.com/office/drawing/2014/main" val="2591128851"/>
                    </a:ext>
                  </a:extLst>
                </a:gridCol>
                <a:gridCol w="1175097">
                  <a:extLst>
                    <a:ext uri="{9D8B030D-6E8A-4147-A177-3AD203B41FA5}">
                      <a16:colId xmlns:a16="http://schemas.microsoft.com/office/drawing/2014/main" val="3244496308"/>
                    </a:ext>
                  </a:extLst>
                </a:gridCol>
                <a:gridCol w="2350193">
                  <a:extLst>
                    <a:ext uri="{9D8B030D-6E8A-4147-A177-3AD203B41FA5}">
                      <a16:colId xmlns:a16="http://schemas.microsoft.com/office/drawing/2014/main" val="3631941258"/>
                    </a:ext>
                  </a:extLst>
                </a:gridCol>
              </a:tblGrid>
              <a:tr h="474562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Pollutant (ppb)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2010 Base Scenario</a:t>
                      </a:r>
                    </a:p>
                    <a:p>
                      <a:pPr algn="ctr"/>
                      <a:r>
                        <a:rPr lang="en-US" sz="1400" b="1" dirty="0"/>
                        <a:t>(ppb)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2050 </a:t>
                      </a:r>
                      <a:r>
                        <a:rPr lang="en-US" sz="1400" b="1" baseline="0" dirty="0"/>
                        <a:t>Base </a:t>
                      </a:r>
                      <a:r>
                        <a:rPr lang="en-US" altLang="zh-CN" sz="1400" b="1" dirty="0"/>
                        <a:t>Scenario</a:t>
                      </a:r>
                      <a:endParaRPr lang="en-US" sz="1400" b="1" baseline="0" dirty="0"/>
                    </a:p>
                    <a:p>
                      <a:pPr algn="ctr"/>
                      <a:r>
                        <a:rPr lang="en-US" sz="1400" b="1" baseline="0" dirty="0"/>
                        <a:t>(ppb)</a:t>
                      </a:r>
                      <a:endParaRPr lang="en-US" sz="1400" b="1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2050 Electric </a:t>
                      </a:r>
                      <a:r>
                        <a:rPr lang="en-US" altLang="zh-CN" sz="1400" b="1" dirty="0"/>
                        <a:t>Scenario</a:t>
                      </a:r>
                      <a:endParaRPr lang="en-US" sz="1400" b="1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/>
                        <a:t>(ppb)</a:t>
                      </a:r>
                      <a:endParaRPr lang="en-US" sz="1400" b="1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0424953"/>
                  </a:ext>
                </a:extLst>
              </a:tr>
              <a:tr h="185550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NOx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5513848"/>
                  </a:ext>
                </a:extLst>
              </a:tr>
              <a:tr h="185550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NOx</a:t>
                      </a:r>
                      <a:r>
                        <a:rPr lang="en-US" sz="1400" baseline="0" dirty="0"/>
                        <a:t> Difference</a:t>
                      </a:r>
                    </a:p>
                    <a:p>
                      <a:pPr algn="ctr"/>
                      <a:endParaRPr lang="en-US" sz="1400" baseline="0" dirty="0"/>
                    </a:p>
                    <a:p>
                      <a:pPr algn="ctr"/>
                      <a:r>
                        <a:rPr lang="en-US" sz="1400" baseline="0" dirty="0"/>
                        <a:t>2050 Base Fleet  – </a:t>
                      </a:r>
                    </a:p>
                    <a:p>
                      <a:pPr algn="ctr"/>
                      <a:r>
                        <a:rPr lang="en-US" sz="1400" baseline="0" dirty="0"/>
                        <a:t>(two scenarios)</a:t>
                      </a:r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6521744"/>
                  </a:ext>
                </a:extLst>
              </a:tr>
              <a:tr h="185550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Abadi" panose="020B0604020104020204" pitchFamily="34" charset="0"/>
                        </a:rPr>
                        <a:t>Notable changes seen in NO</a:t>
                      </a:r>
                      <a:r>
                        <a:rPr lang="en-US" sz="1400" baseline="-25000" dirty="0">
                          <a:latin typeface="Abadi" panose="020B0604020104020204" pitchFamily="34" charset="0"/>
                        </a:rPr>
                        <a:t>x</a:t>
                      </a:r>
                      <a:r>
                        <a:rPr lang="en-US" sz="1400" dirty="0">
                          <a:latin typeface="Abadi" panose="020B0604020104020204" pitchFamily="34" charset="0"/>
                        </a:rPr>
                        <a:t> spatial concentration profiles between 2010 and 2050 scenario runs. Largely in the eastern region.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latin typeface="Abadi" panose="020B0604020104020204" pitchFamily="34" charset="0"/>
                      </a:endParaRPr>
                    </a:p>
                    <a:p>
                      <a:r>
                        <a:rPr lang="en-US" sz="1400" dirty="0">
                          <a:latin typeface="Abadi" panose="020B0604020104020204" pitchFamily="34" charset="0"/>
                        </a:rPr>
                        <a:t>2050 Base Fleet vs 2050 Electric Fleet:  Decreases (0.2 – 0.5 ppb) largely on road networks.</a:t>
                      </a:r>
                    </a:p>
                    <a:p>
                      <a:r>
                        <a:rPr lang="en-US" sz="1400" dirty="0">
                          <a:latin typeface="Abadi" panose="020B0604020104020204" pitchFamily="34" charset="0"/>
                        </a:rPr>
                        <a:t>But less spatial scatter than 2050/2011, indicating impact of electrification.</a:t>
                      </a:r>
                    </a:p>
                    <a:p>
                      <a:pPr lvl="2"/>
                      <a:endParaRPr lang="en-US" sz="1400" dirty="0">
                        <a:latin typeface="Abadi" panose="020B0604020104020204" pitchFamily="34" charset="0"/>
                      </a:endParaRPr>
                    </a:p>
                    <a:p>
                      <a:r>
                        <a:rPr lang="en-US" sz="1400" dirty="0">
                          <a:latin typeface="Abadi" panose="020B0604020104020204" pitchFamily="34" charset="0"/>
                        </a:rPr>
                        <a:t>2050 (Base Fleet and Fleet Changes) vs 2010 Base Fleet                        </a:t>
                      </a:r>
                    </a:p>
                    <a:p>
                      <a:r>
                        <a:rPr lang="en-US" sz="1400" dirty="0">
                          <a:latin typeface="Abadi" panose="020B0604020104020204" pitchFamily="34" charset="0"/>
                        </a:rPr>
                        <a:t>Decreases as high as 1 ppb and higher (i.e. 3ppb) Mainly on the east coast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5914258"/>
                  </a:ext>
                </a:extLst>
              </a:tr>
            </a:tbl>
          </a:graphicData>
        </a:graphic>
      </p:graphicFrame>
      <p:pic>
        <p:nvPicPr>
          <p:cNvPr id="11" name="Picture 10">
            <a:extLst>
              <a:ext uri="{FF2B5EF4-FFF2-40B4-BE49-F238E27FC236}">
                <a16:creationId xmlns:a16="http://schemas.microsoft.com/office/drawing/2014/main" id="{8B38E878-F8B9-46E8-8C66-07F5440B93B1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4116" y="1311488"/>
            <a:ext cx="2531293" cy="172156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43DC5E85-3361-4546-990F-800F56DC2A1D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5474" y="1311488"/>
            <a:ext cx="2235952" cy="169013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4FAF2010-E724-4CB2-B6A0-7D4BD18A8D72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7589" y="1311488"/>
            <a:ext cx="2213776" cy="169013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544A42B-CF76-404E-B80E-82E0B65F9380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0277" y="3154359"/>
            <a:ext cx="3436897" cy="168798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D8F36E5D-AB3B-4EEF-9152-D86B30628864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7910" y="3152210"/>
            <a:ext cx="3283455" cy="1690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5912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F073BA-5429-4527-9126-A7EE06DF05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4292" y="513612"/>
            <a:ext cx="9894133" cy="1031216"/>
          </a:xfrm>
        </p:spPr>
        <p:txBody>
          <a:bodyPr anchor="b">
            <a:normAutofit/>
          </a:bodyPr>
          <a:lstStyle/>
          <a:p>
            <a:r>
              <a:rPr lang="en-US" dirty="0">
                <a:latin typeface="Abadi" panose="020B0604020104020204" pitchFamily="34" charset="0"/>
              </a:rPr>
              <a:t>Background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E2DA8E24-CDD0-470C-9D53-BE055B8EBE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4293" y="3124040"/>
            <a:ext cx="5069382" cy="1685569"/>
          </a:xfrm>
          <a:prstGeom prst="rect">
            <a:avLst/>
          </a:prstGeom>
        </p:spPr>
      </p:pic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C607803A-4E99-444E-94F7-8785CDDF58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780154" y="1884045"/>
            <a:ext cx="3275668" cy="2853308"/>
          </a:xfrm>
          <a:custGeom>
            <a:avLst/>
            <a:gdLst>
              <a:gd name="connsiteX0" fmla="*/ 3275668 w 3275668"/>
              <a:gd name="connsiteY0" fmla="*/ 2853308 h 2853308"/>
              <a:gd name="connsiteX1" fmla="*/ 655 w 3275668"/>
              <a:gd name="connsiteY1" fmla="*/ 2853308 h 2853308"/>
              <a:gd name="connsiteX2" fmla="*/ 0 w 3275668"/>
              <a:gd name="connsiteY2" fmla="*/ 2467565 h 2853308"/>
              <a:gd name="connsiteX3" fmla="*/ 2869894 w 3275668"/>
              <a:gd name="connsiteY3" fmla="*/ 2468888 h 2853308"/>
              <a:gd name="connsiteX4" fmla="*/ 2869894 w 3275668"/>
              <a:gd name="connsiteY4" fmla="*/ 0 h 2853308"/>
              <a:gd name="connsiteX5" fmla="*/ 3275668 w 3275668"/>
              <a:gd name="connsiteY5" fmla="*/ 0 h 28533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75668" h="2853308">
                <a:moveTo>
                  <a:pt x="3275668" y="2853308"/>
                </a:moveTo>
                <a:lnTo>
                  <a:pt x="655" y="2853308"/>
                </a:lnTo>
                <a:cubicBezTo>
                  <a:pt x="-655" y="2720171"/>
                  <a:pt x="1310" y="2600702"/>
                  <a:pt x="0" y="2467565"/>
                </a:cubicBezTo>
                <a:lnTo>
                  <a:pt x="2869894" y="2468888"/>
                </a:lnTo>
                <a:lnTo>
                  <a:pt x="2869894" y="0"/>
                </a:lnTo>
                <a:lnTo>
                  <a:pt x="3275668" y="0"/>
                </a:lnTo>
                <a:close/>
              </a:path>
            </a:pathLst>
          </a:custGeom>
          <a:solidFill>
            <a:srgbClr val="4C4C4C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2989BE6A-C309-418E-8ADD-1616A98057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55822" y="3222529"/>
            <a:ext cx="3242952" cy="2828156"/>
          </a:xfrm>
          <a:custGeom>
            <a:avLst/>
            <a:gdLst>
              <a:gd name="connsiteX0" fmla="*/ 2837178 w 3242952"/>
              <a:gd name="connsiteY0" fmla="*/ 0 h 2828156"/>
              <a:gd name="connsiteX1" fmla="*/ 3242952 w 3242952"/>
              <a:gd name="connsiteY1" fmla="*/ 0 h 2828156"/>
              <a:gd name="connsiteX2" fmla="*/ 3242952 w 3242952"/>
              <a:gd name="connsiteY2" fmla="*/ 2828156 h 2828156"/>
              <a:gd name="connsiteX3" fmla="*/ 0 w 3242952"/>
              <a:gd name="connsiteY3" fmla="*/ 2828156 h 2828156"/>
              <a:gd name="connsiteX4" fmla="*/ 0 w 3242952"/>
              <a:gd name="connsiteY4" fmla="*/ 2442859 h 2828156"/>
              <a:gd name="connsiteX5" fmla="*/ 2837178 w 3242952"/>
              <a:gd name="connsiteY5" fmla="*/ 2443295 h 2828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42952" h="2828156">
                <a:moveTo>
                  <a:pt x="2837178" y="0"/>
                </a:moveTo>
                <a:lnTo>
                  <a:pt x="3242952" y="0"/>
                </a:lnTo>
                <a:lnTo>
                  <a:pt x="3242952" y="2828156"/>
                </a:lnTo>
                <a:lnTo>
                  <a:pt x="0" y="2828156"/>
                </a:lnTo>
                <a:lnTo>
                  <a:pt x="0" y="2442859"/>
                </a:lnTo>
                <a:lnTo>
                  <a:pt x="2837178" y="2443295"/>
                </a:lnTo>
                <a:close/>
              </a:path>
            </a:pathLst>
          </a:custGeom>
          <a:solidFill>
            <a:srgbClr val="4C4C4C"/>
          </a:solidFill>
          <a:ln w="0">
            <a:noFill/>
            <a:prstDash val="solid"/>
            <a:round/>
            <a:headEnd/>
            <a:tailEnd/>
          </a:ln>
        </p:spPr>
        <p:txBody>
          <a:bodyPr wrap="square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1D774D8-CCA7-41B2-8649-F1AD00A748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6771" y="1230261"/>
            <a:ext cx="3627063" cy="1031216"/>
          </a:xfrm>
        </p:spPr>
        <p:txBody>
          <a:bodyPr anchor="ctr">
            <a:normAutofit lnSpcReduction="10000"/>
          </a:bodyPr>
          <a:lstStyle/>
          <a:p>
            <a:pPr marL="0" indent="0">
              <a:buNone/>
            </a:pPr>
            <a:r>
              <a:rPr lang="en-US" sz="2400" dirty="0">
                <a:latin typeface="Abadi" panose="020B0604020104020204" pitchFamily="34" charset="0"/>
              </a:rPr>
              <a:t>The transportation sector is a significant component of the US economy.</a:t>
            </a:r>
          </a:p>
          <a:p>
            <a:pPr marL="0" indent="0">
              <a:buNone/>
            </a:pPr>
            <a:endParaRPr lang="en-US" sz="2400" dirty="0"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en-US" sz="2400" dirty="0">
              <a:latin typeface="Abadi" panose="020B0604020104020204" pitchFamily="34" charset="0"/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AB9CB56B-C9C4-497E-813D-260E5C4F4B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65175" y="2373275"/>
            <a:ext cx="3143250" cy="2867025"/>
          </a:xfrm>
          <a:prstGeom prst="rect">
            <a:avLst/>
          </a:prstGeom>
        </p:spPr>
      </p:pic>
      <p:sp>
        <p:nvSpPr>
          <p:cNvPr id="27" name="Content Placeholder 4">
            <a:extLst>
              <a:ext uri="{FF2B5EF4-FFF2-40B4-BE49-F238E27FC236}">
                <a16:creationId xmlns:a16="http://schemas.microsoft.com/office/drawing/2014/main" id="{CDF128A3-90BF-470A-A5BC-5A269AE78552}"/>
              </a:ext>
            </a:extLst>
          </p:cNvPr>
          <p:cNvSpPr txBox="1">
            <a:spLocks/>
          </p:cNvSpPr>
          <p:nvPr/>
        </p:nvSpPr>
        <p:spPr>
          <a:xfrm>
            <a:off x="8530542" y="5261416"/>
            <a:ext cx="2877883" cy="181363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Source: Energy Information Administration (2018)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21412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671" y="116981"/>
            <a:ext cx="10515600" cy="59083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Abadi" panose="020B0604020104020204" pitchFamily="34" charset="0"/>
              </a:rPr>
              <a:t>O</a:t>
            </a:r>
            <a:r>
              <a:rPr lang="en-US" baseline="-25000" dirty="0">
                <a:latin typeface="Abadi" panose="020B0604020104020204" pitchFamily="34" charset="0"/>
              </a:rPr>
              <a:t>3</a:t>
            </a:r>
            <a:r>
              <a:rPr lang="en-US" dirty="0">
                <a:latin typeface="Abadi" panose="020B0604020104020204" pitchFamily="34" charset="0"/>
              </a:rPr>
              <a:t> (Monthly Avg)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8159105"/>
              </p:ext>
            </p:extLst>
          </p:nvPr>
        </p:nvGraphicFramePr>
        <p:xfrm>
          <a:off x="856671" y="794766"/>
          <a:ext cx="9681563" cy="585977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95994">
                  <a:extLst>
                    <a:ext uri="{9D8B030D-6E8A-4147-A177-3AD203B41FA5}">
                      <a16:colId xmlns:a16="http://schemas.microsoft.com/office/drawing/2014/main" val="870948243"/>
                    </a:ext>
                  </a:extLst>
                </a:gridCol>
                <a:gridCol w="2643612">
                  <a:extLst>
                    <a:ext uri="{9D8B030D-6E8A-4147-A177-3AD203B41FA5}">
                      <a16:colId xmlns:a16="http://schemas.microsoft.com/office/drawing/2014/main" val="2255178521"/>
                    </a:ext>
                  </a:extLst>
                </a:gridCol>
                <a:gridCol w="1041149">
                  <a:extLst>
                    <a:ext uri="{9D8B030D-6E8A-4147-A177-3AD203B41FA5}">
                      <a16:colId xmlns:a16="http://schemas.microsoft.com/office/drawing/2014/main" val="2591128851"/>
                    </a:ext>
                  </a:extLst>
                </a:gridCol>
                <a:gridCol w="1569825">
                  <a:extLst>
                    <a:ext uri="{9D8B030D-6E8A-4147-A177-3AD203B41FA5}">
                      <a16:colId xmlns:a16="http://schemas.microsoft.com/office/drawing/2014/main" val="2065411107"/>
                    </a:ext>
                  </a:extLst>
                </a:gridCol>
                <a:gridCol w="2630983">
                  <a:extLst>
                    <a:ext uri="{9D8B030D-6E8A-4147-A177-3AD203B41FA5}">
                      <a16:colId xmlns:a16="http://schemas.microsoft.com/office/drawing/2014/main" val="3631941258"/>
                    </a:ext>
                  </a:extLst>
                </a:gridCol>
              </a:tblGrid>
              <a:tr h="481701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Pollutant (ppb)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2010 Base Fleet</a:t>
                      </a:r>
                    </a:p>
                    <a:p>
                      <a:pPr algn="ctr"/>
                      <a:r>
                        <a:rPr lang="en-US" sz="1400" b="1" dirty="0"/>
                        <a:t>(ppb)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2050 </a:t>
                      </a:r>
                      <a:r>
                        <a:rPr lang="en-US" sz="1400" b="1" baseline="0" dirty="0"/>
                        <a:t>Base Fleet</a:t>
                      </a:r>
                    </a:p>
                    <a:p>
                      <a:pPr algn="ctr"/>
                      <a:r>
                        <a:rPr lang="en-US" sz="1400" b="1" baseline="0" dirty="0"/>
                        <a:t>(ppb)</a:t>
                      </a:r>
                      <a:endParaRPr lang="en-US" sz="1400" b="1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2050 Electric Fleet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/>
                        <a:t>(ppb)</a:t>
                      </a:r>
                      <a:endParaRPr lang="en-US" sz="1400" b="1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0424953"/>
                  </a:ext>
                </a:extLst>
              </a:tr>
              <a:tr h="1901958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O</a:t>
                      </a:r>
                      <a:r>
                        <a:rPr lang="en-US" sz="1400" baseline="-25000" dirty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5513848"/>
                  </a:ext>
                </a:extLst>
              </a:tr>
              <a:tr h="193895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/>
                        <a:t>O</a:t>
                      </a:r>
                      <a:r>
                        <a:rPr lang="en-US" sz="1400" baseline="-25000" dirty="0"/>
                        <a:t>3 </a:t>
                      </a:r>
                      <a:r>
                        <a:rPr lang="en-US" sz="1400" baseline="0" dirty="0"/>
                        <a:t>Difference</a:t>
                      </a:r>
                    </a:p>
                    <a:p>
                      <a:pPr algn="ctr"/>
                      <a:endParaRPr lang="en-US" sz="1400" baseline="0" dirty="0"/>
                    </a:p>
                    <a:p>
                      <a:pPr algn="ctr"/>
                      <a:r>
                        <a:rPr lang="en-US" sz="1400" baseline="0" dirty="0"/>
                        <a:t>2050 Base Fleet  – </a:t>
                      </a:r>
                    </a:p>
                    <a:p>
                      <a:pPr algn="ctr"/>
                      <a:r>
                        <a:rPr lang="en-US" sz="1400" baseline="0" dirty="0"/>
                        <a:t>(two scenarios)</a:t>
                      </a:r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6521744"/>
                  </a:ext>
                </a:extLst>
              </a:tr>
              <a:tr h="1500701">
                <a:tc gridSpan="5">
                  <a:txBody>
                    <a:bodyPr/>
                    <a:lstStyle/>
                    <a:p>
                      <a:endParaRPr lang="en-US" sz="1400" dirty="0">
                        <a:latin typeface="Abadi" panose="020B0604020104020204" pitchFamily="34" charset="0"/>
                      </a:endParaRPr>
                    </a:p>
                    <a:p>
                      <a:r>
                        <a:rPr lang="en-US" sz="1400" dirty="0">
                          <a:latin typeface="Abadi" panose="020B0604020104020204" pitchFamily="34" charset="0"/>
                        </a:rPr>
                        <a:t>Noticeable changes in O</a:t>
                      </a:r>
                      <a:r>
                        <a:rPr lang="en-US" sz="1400" baseline="-25000" dirty="0">
                          <a:latin typeface="Abadi" panose="020B0604020104020204" pitchFamily="34" charset="0"/>
                        </a:rPr>
                        <a:t>3</a:t>
                      </a:r>
                      <a:r>
                        <a:rPr lang="en-US" sz="1400" dirty="0">
                          <a:latin typeface="Abadi" panose="020B0604020104020204" pitchFamily="34" charset="0"/>
                        </a:rPr>
                        <a:t> spatial concentration profiles between 2010 and 2050 scenarios observed over the entire US.</a:t>
                      </a:r>
                    </a:p>
                    <a:p>
                      <a:endParaRPr lang="en-US" sz="1400" dirty="0">
                        <a:latin typeface="Abadi" panose="020B0604020104020204" pitchFamily="34" charset="0"/>
                      </a:endParaRPr>
                    </a:p>
                    <a:p>
                      <a:r>
                        <a:rPr lang="en-US" sz="1400" dirty="0">
                          <a:latin typeface="Abadi" panose="020B0604020104020204" pitchFamily="34" charset="0"/>
                        </a:rPr>
                        <a:t>2050 Base Fleet vs 2050 Electric Fleet: Decreases between 1-1.5 ppb in ozone concentrations</a:t>
                      </a:r>
                    </a:p>
                    <a:p>
                      <a:pPr marL="914400" lvl="2" indent="0">
                        <a:buNone/>
                      </a:pPr>
                      <a:endParaRPr lang="en-US" sz="1400" dirty="0">
                        <a:latin typeface="Abadi" panose="020B0604020104020204" pitchFamily="34" charset="0"/>
                      </a:endParaRPr>
                    </a:p>
                    <a:p>
                      <a:r>
                        <a:rPr lang="en-US" sz="1400" dirty="0">
                          <a:latin typeface="Abadi" panose="020B0604020104020204" pitchFamily="34" charset="0"/>
                        </a:rPr>
                        <a:t>2050 (Base and Fleet Changes) vs 2010: Decreases as high as 10 ppb.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5914258"/>
                  </a:ext>
                </a:extLst>
              </a:tr>
            </a:tbl>
          </a:graphicData>
        </a:graphic>
      </p:graphicFrame>
      <p:pic>
        <p:nvPicPr>
          <p:cNvPr id="13" name="Picture 12">
            <a:extLst>
              <a:ext uri="{FF2B5EF4-FFF2-40B4-BE49-F238E27FC236}">
                <a16:creationId xmlns:a16="http://schemas.microsoft.com/office/drawing/2014/main" id="{D7B8CB0F-46D1-4693-8403-6082ECD9FBF2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1307" y="1421610"/>
            <a:ext cx="2426329" cy="163846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2513EE47-AF90-4E92-82C9-CE64983B006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4894" y="1414949"/>
            <a:ext cx="2426329" cy="170849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DC40CA8-A358-4D96-8084-8D9405581D74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7727" y="1338943"/>
            <a:ext cx="2426329" cy="170849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7772F2A-A0BB-4575-981D-34A30CA8FA8F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8027" y="3456135"/>
            <a:ext cx="3402650" cy="155948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260067C-ECAD-47C7-8FDA-B7C4AA89FE0A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1458" y="3266924"/>
            <a:ext cx="3572331" cy="1748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86557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671" y="116981"/>
            <a:ext cx="10515600" cy="59083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Abadi" panose="020B0604020104020204" pitchFamily="34" charset="0"/>
              </a:rPr>
              <a:t>8hr Max O</a:t>
            </a:r>
            <a:r>
              <a:rPr lang="en-US" baseline="-25000" dirty="0">
                <a:latin typeface="Abadi" panose="020B0604020104020204" pitchFamily="34" charset="0"/>
              </a:rPr>
              <a:t>3</a:t>
            </a:r>
            <a:r>
              <a:rPr lang="en-US" dirty="0">
                <a:latin typeface="Abadi" panose="020B0604020104020204" pitchFamily="34" charset="0"/>
              </a:rPr>
              <a:t> (Monthly Avg)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041693"/>
              </p:ext>
            </p:extLst>
          </p:nvPr>
        </p:nvGraphicFramePr>
        <p:xfrm>
          <a:off x="856671" y="794764"/>
          <a:ext cx="9400773" cy="59541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50193">
                  <a:extLst>
                    <a:ext uri="{9D8B030D-6E8A-4147-A177-3AD203B41FA5}">
                      <a16:colId xmlns:a16="http://schemas.microsoft.com/office/drawing/2014/main" val="870948243"/>
                    </a:ext>
                  </a:extLst>
                </a:gridCol>
                <a:gridCol w="2350193">
                  <a:extLst>
                    <a:ext uri="{9D8B030D-6E8A-4147-A177-3AD203B41FA5}">
                      <a16:colId xmlns:a16="http://schemas.microsoft.com/office/drawing/2014/main" val="2255178521"/>
                    </a:ext>
                  </a:extLst>
                </a:gridCol>
                <a:gridCol w="1175097">
                  <a:extLst>
                    <a:ext uri="{9D8B030D-6E8A-4147-A177-3AD203B41FA5}">
                      <a16:colId xmlns:a16="http://schemas.microsoft.com/office/drawing/2014/main" val="2591128851"/>
                    </a:ext>
                  </a:extLst>
                </a:gridCol>
                <a:gridCol w="1175097">
                  <a:extLst>
                    <a:ext uri="{9D8B030D-6E8A-4147-A177-3AD203B41FA5}">
                      <a16:colId xmlns:a16="http://schemas.microsoft.com/office/drawing/2014/main" val="3545517997"/>
                    </a:ext>
                  </a:extLst>
                </a:gridCol>
                <a:gridCol w="2350193">
                  <a:extLst>
                    <a:ext uri="{9D8B030D-6E8A-4147-A177-3AD203B41FA5}">
                      <a16:colId xmlns:a16="http://schemas.microsoft.com/office/drawing/2014/main" val="3631941258"/>
                    </a:ext>
                  </a:extLst>
                </a:gridCol>
              </a:tblGrid>
              <a:tr h="467732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Pollutant (ppb)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2010 Base Fleet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2050 </a:t>
                      </a:r>
                      <a:r>
                        <a:rPr lang="en-US" sz="1400" b="1" baseline="0" dirty="0"/>
                        <a:t>Base Fleet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2050 Electric Fleet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0424953"/>
                  </a:ext>
                </a:extLst>
              </a:tr>
              <a:tr h="18288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8hr Max O</a:t>
                      </a:r>
                      <a:r>
                        <a:rPr lang="en-US" sz="1400" baseline="-25000" dirty="0"/>
                        <a:t>3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5513848"/>
                  </a:ext>
                </a:extLst>
              </a:tr>
              <a:tr h="18288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8hr Max O</a:t>
                      </a:r>
                      <a:r>
                        <a:rPr lang="en-US" sz="1400" baseline="-25000" dirty="0"/>
                        <a:t>3 </a:t>
                      </a:r>
                      <a:r>
                        <a:rPr lang="en-US" sz="1400" baseline="0" dirty="0"/>
                        <a:t>Difference</a:t>
                      </a:r>
                    </a:p>
                    <a:p>
                      <a:pPr algn="ctr"/>
                      <a:endParaRPr lang="en-US" sz="1400" baseline="0" dirty="0"/>
                    </a:p>
                    <a:p>
                      <a:pPr algn="ctr"/>
                      <a:r>
                        <a:rPr lang="en-US" sz="1400" baseline="0" dirty="0"/>
                        <a:t>2050 Base Fleet  – </a:t>
                      </a:r>
                    </a:p>
                    <a:p>
                      <a:pPr algn="ctr"/>
                      <a:r>
                        <a:rPr lang="en-US" sz="1400" baseline="0" dirty="0"/>
                        <a:t>(two scenarios)</a:t>
                      </a:r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6521744"/>
                  </a:ext>
                </a:extLst>
              </a:tr>
              <a:tr h="1828800">
                <a:tc gridSpan="5">
                  <a:txBody>
                    <a:bodyPr/>
                    <a:lstStyle/>
                    <a:p>
                      <a:r>
                        <a:rPr lang="en-US" sz="1400" dirty="0">
                          <a:latin typeface="Abadi" panose="020B0604020104020204" pitchFamily="34" charset="0"/>
                        </a:rPr>
                        <a:t>Changes in 8hr daily maximum O</a:t>
                      </a:r>
                      <a:r>
                        <a:rPr lang="en-US" sz="1400" baseline="-25000" dirty="0">
                          <a:latin typeface="Abadi" panose="020B0604020104020204" pitchFamily="34" charset="0"/>
                        </a:rPr>
                        <a:t>3</a:t>
                      </a:r>
                      <a:r>
                        <a:rPr lang="en-US" sz="1400" dirty="0">
                          <a:latin typeface="Abadi" panose="020B0604020104020204" pitchFamily="34" charset="0"/>
                        </a:rPr>
                        <a:t> spatial concentration profiles between 2010 and 2050 scenarios were noticeable along the east and west coast regions of the US</a:t>
                      </a:r>
                    </a:p>
                    <a:p>
                      <a:endParaRPr lang="en-US" sz="1400" baseline="-25000" dirty="0">
                        <a:latin typeface="Abadi" panose="020B0604020104020204" pitchFamily="34" charset="0"/>
                      </a:endParaRPr>
                    </a:p>
                    <a:p>
                      <a:r>
                        <a:rPr lang="en-US" sz="1400" dirty="0">
                          <a:latin typeface="Abadi" panose="020B0604020104020204" pitchFamily="34" charset="0"/>
                        </a:rPr>
                        <a:t>2050 vs 2050 Fleet changes: </a:t>
                      </a:r>
                    </a:p>
                    <a:p>
                      <a:r>
                        <a:rPr lang="en-US" sz="1400" dirty="0">
                          <a:latin typeface="Abadi" panose="020B0604020104020204" pitchFamily="34" charset="0"/>
                        </a:rPr>
                        <a:t>Differences were as high as 0.9 ppb seen all over US.</a:t>
                      </a:r>
                    </a:p>
                    <a:p>
                      <a:pPr marL="914400" lvl="2" indent="0">
                        <a:buNone/>
                      </a:pPr>
                      <a:endParaRPr lang="en-US" sz="1400" dirty="0">
                        <a:latin typeface="Abadi" panose="020B0604020104020204" pitchFamily="34" charset="0"/>
                      </a:endParaRPr>
                    </a:p>
                    <a:p>
                      <a:r>
                        <a:rPr lang="en-US" sz="1400" dirty="0">
                          <a:latin typeface="Abadi" panose="020B0604020104020204" pitchFamily="34" charset="0"/>
                        </a:rPr>
                        <a:t>2050 (Base and Fleet Changes) vs 2010: </a:t>
                      </a:r>
                    </a:p>
                    <a:p>
                      <a:r>
                        <a:rPr lang="en-US" sz="1400" dirty="0">
                          <a:latin typeface="Abadi" panose="020B0604020104020204" pitchFamily="34" charset="0"/>
                        </a:rPr>
                        <a:t>Noticeable decreases along eastern and west coast regions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5914258"/>
                  </a:ext>
                </a:extLst>
              </a:tr>
            </a:tbl>
          </a:graphicData>
        </a:graphic>
      </p:graphicFrame>
      <p:pic>
        <p:nvPicPr>
          <p:cNvPr id="19" name="Picture 18">
            <a:extLst>
              <a:ext uri="{FF2B5EF4-FFF2-40B4-BE49-F238E27FC236}">
                <a16:creationId xmlns:a16="http://schemas.microsoft.com/office/drawing/2014/main" id="{501FA8F8-F091-4C39-8AE0-8FF5E0BD5108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4385" y="1350529"/>
            <a:ext cx="2202015" cy="1653928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3977FB17-DF9E-465D-BE56-3A0475A677EB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3228" y="1350529"/>
            <a:ext cx="2202015" cy="1653928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BEBC7D78-B0B0-41E2-9C0B-FA4F1BBAC236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4114" y="1328757"/>
            <a:ext cx="2202015" cy="165392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5AAE48D-F34A-4951-A5A0-8CB6081EAAC8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9272" y="3211986"/>
            <a:ext cx="3463540" cy="165392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D1149D8-E857-4E59-9F0B-4F6723D838CF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3904" y="3211986"/>
            <a:ext cx="3322225" cy="1653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78830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671" y="116981"/>
            <a:ext cx="10515600" cy="59083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Abadi" panose="020B0604020104020204" pitchFamily="34" charset="0"/>
              </a:rPr>
              <a:t>PM</a:t>
            </a:r>
            <a:r>
              <a:rPr lang="en-US" baseline="-25000" dirty="0">
                <a:latin typeface="Abadi" panose="020B0604020104020204" pitchFamily="34" charset="0"/>
              </a:rPr>
              <a:t>2.5</a:t>
            </a:r>
            <a:r>
              <a:rPr lang="en-US" dirty="0">
                <a:latin typeface="Abadi" panose="020B0604020104020204" pitchFamily="34" charset="0"/>
              </a:rPr>
              <a:t> (Monthly Avg)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0306904"/>
              </p:ext>
            </p:extLst>
          </p:nvPr>
        </p:nvGraphicFramePr>
        <p:xfrm>
          <a:off x="856671" y="794764"/>
          <a:ext cx="9400773" cy="59541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50193">
                  <a:extLst>
                    <a:ext uri="{9D8B030D-6E8A-4147-A177-3AD203B41FA5}">
                      <a16:colId xmlns:a16="http://schemas.microsoft.com/office/drawing/2014/main" val="870948243"/>
                    </a:ext>
                  </a:extLst>
                </a:gridCol>
                <a:gridCol w="2350193">
                  <a:extLst>
                    <a:ext uri="{9D8B030D-6E8A-4147-A177-3AD203B41FA5}">
                      <a16:colId xmlns:a16="http://schemas.microsoft.com/office/drawing/2014/main" val="2255178521"/>
                    </a:ext>
                  </a:extLst>
                </a:gridCol>
                <a:gridCol w="1175097">
                  <a:extLst>
                    <a:ext uri="{9D8B030D-6E8A-4147-A177-3AD203B41FA5}">
                      <a16:colId xmlns:a16="http://schemas.microsoft.com/office/drawing/2014/main" val="2591128851"/>
                    </a:ext>
                  </a:extLst>
                </a:gridCol>
                <a:gridCol w="1175097">
                  <a:extLst>
                    <a:ext uri="{9D8B030D-6E8A-4147-A177-3AD203B41FA5}">
                      <a16:colId xmlns:a16="http://schemas.microsoft.com/office/drawing/2014/main" val="3277635753"/>
                    </a:ext>
                  </a:extLst>
                </a:gridCol>
                <a:gridCol w="2350193">
                  <a:extLst>
                    <a:ext uri="{9D8B030D-6E8A-4147-A177-3AD203B41FA5}">
                      <a16:colId xmlns:a16="http://schemas.microsoft.com/office/drawing/2014/main" val="3631941258"/>
                    </a:ext>
                  </a:extLst>
                </a:gridCol>
              </a:tblGrid>
              <a:tr h="467732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Pollutant (ug/m3)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2010 Base Fleet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2050 </a:t>
                      </a:r>
                      <a:r>
                        <a:rPr lang="en-US" sz="1400" b="1" baseline="0" dirty="0"/>
                        <a:t>Base Fleet</a:t>
                      </a:r>
                      <a:endParaRPr lang="en-US" sz="1400" b="1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2050 Electric Fleet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0424953"/>
                  </a:ext>
                </a:extLst>
              </a:tr>
              <a:tr h="1828800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PM</a:t>
                      </a:r>
                      <a:r>
                        <a:rPr lang="en-US" sz="1400" baseline="-25000" dirty="0"/>
                        <a:t>2.5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5513848"/>
                  </a:ext>
                </a:extLst>
              </a:tr>
              <a:tr h="18288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/>
                        <a:t>PM</a:t>
                      </a:r>
                      <a:r>
                        <a:rPr lang="en-US" sz="1400" baseline="-25000" dirty="0"/>
                        <a:t>2.5 </a:t>
                      </a:r>
                      <a:r>
                        <a:rPr lang="en-US" sz="1400" baseline="0" dirty="0"/>
                        <a:t>Difference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aseline="0" dirty="0"/>
                    </a:p>
                    <a:p>
                      <a:pPr algn="ctr"/>
                      <a:r>
                        <a:rPr lang="en-US" sz="1400" baseline="0" dirty="0"/>
                        <a:t>2050 Base Fleet  – </a:t>
                      </a:r>
                    </a:p>
                    <a:p>
                      <a:pPr algn="ctr"/>
                      <a:r>
                        <a:rPr lang="en-US" sz="1400" baseline="0" dirty="0"/>
                        <a:t>(two scenarios)</a:t>
                      </a:r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6521744"/>
                  </a:ext>
                </a:extLst>
              </a:tr>
              <a:tr h="1828800">
                <a:tc gridSpan="5">
                  <a:txBody>
                    <a:bodyPr/>
                    <a:lstStyle/>
                    <a:p>
                      <a:r>
                        <a:rPr lang="en-US" dirty="0">
                          <a:latin typeface="Abadi" panose="020B0604020104020204" pitchFamily="34" charset="0"/>
                        </a:rPr>
                        <a:t>2050 vs 2050 Fleet changes: </a:t>
                      </a:r>
                    </a:p>
                    <a:p>
                      <a:pPr lvl="2"/>
                      <a:r>
                        <a:rPr lang="en-US" dirty="0">
                          <a:latin typeface="Abadi" panose="020B0604020104020204" pitchFamily="34" charset="0"/>
                        </a:rPr>
                        <a:t>Very small differences.</a:t>
                      </a:r>
                    </a:p>
                    <a:p>
                      <a:pPr lvl="2"/>
                      <a:r>
                        <a:rPr lang="en-US" dirty="0">
                          <a:latin typeface="Abadi" panose="020B0604020104020204" pitchFamily="34" charset="0"/>
                        </a:rPr>
                        <a:t>Differences match road network</a:t>
                      </a:r>
                    </a:p>
                    <a:p>
                      <a:pPr marL="914400" lvl="2" indent="0">
                        <a:buNone/>
                      </a:pPr>
                      <a:endParaRPr lang="en-US" dirty="0">
                        <a:latin typeface="Abadi" panose="020B0604020104020204" pitchFamily="34" charset="0"/>
                      </a:endParaRPr>
                    </a:p>
                    <a:p>
                      <a:r>
                        <a:rPr lang="en-US" dirty="0">
                          <a:latin typeface="Abadi" panose="020B0604020104020204" pitchFamily="34" charset="0"/>
                        </a:rPr>
                        <a:t>2050 (Base and Fleet Changes) vs 2010                          </a:t>
                      </a:r>
                    </a:p>
                    <a:p>
                      <a:pPr lvl="2"/>
                      <a:r>
                        <a:rPr lang="en-US" dirty="0">
                          <a:latin typeface="Abadi" panose="020B0604020104020204" pitchFamily="34" charset="0"/>
                        </a:rPr>
                        <a:t>Most of the change is in the North eastern coast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5914258"/>
                  </a:ext>
                </a:extLst>
              </a:tr>
            </a:tbl>
          </a:graphicData>
        </a:graphic>
      </p:graphicFrame>
      <p:pic>
        <p:nvPicPr>
          <p:cNvPr id="10" name="Picture 9">
            <a:extLst>
              <a:ext uri="{FF2B5EF4-FFF2-40B4-BE49-F238E27FC236}">
                <a16:creationId xmlns:a16="http://schemas.microsoft.com/office/drawing/2014/main" id="{CEC097F0-B3DB-439C-AB44-EBCF395354C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2171" y="1295401"/>
            <a:ext cx="2318657" cy="171994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8D3158B-E8ED-4C7E-8EB5-5CC055E9D668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7914" y="1295401"/>
            <a:ext cx="2228471" cy="171994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601002E-B826-451E-83A9-EFBE43699216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3471" y="1317408"/>
            <a:ext cx="2228470" cy="169793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139D75D7-C00B-4175-B466-6E109F5C02EF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0052" y="3200400"/>
            <a:ext cx="3311484" cy="170905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6692BF3-4159-43DE-B10F-9248EA9D6DE3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5362" y="3107659"/>
            <a:ext cx="3386580" cy="1807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42979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7831" y="202163"/>
            <a:ext cx="10515600" cy="662009"/>
          </a:xfrm>
          <a:noFill/>
        </p:spPr>
        <p:txBody>
          <a:bodyPr>
            <a:normAutofit fontScale="90000"/>
          </a:bodyPr>
          <a:lstStyle/>
          <a:p>
            <a:r>
              <a:rPr lang="en-US" dirty="0">
                <a:latin typeface="Abadi" panose="020B0604020104020204" pitchFamily="34" charset="0"/>
              </a:rPr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831" y="979346"/>
            <a:ext cx="10515600" cy="489930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>
              <a:latin typeface="Abadi" panose="020B0604020104020204" pitchFamily="34" charset="0"/>
            </a:endParaRPr>
          </a:p>
          <a:p>
            <a:r>
              <a:rPr lang="en-US" dirty="0">
                <a:latin typeface="Abadi" panose="020B0604020104020204" pitchFamily="34" charset="0"/>
              </a:rPr>
              <a:t>Electric cars have some advantages over future gasoline vehicles.</a:t>
            </a:r>
          </a:p>
          <a:p>
            <a:pPr lvl="1"/>
            <a:r>
              <a:rPr lang="en-US" dirty="0">
                <a:latin typeface="Abadi" panose="020B0604020104020204" pitchFamily="34" charset="0"/>
              </a:rPr>
              <a:t>Seeing those benefits in particulate matter are harder unlike other species.</a:t>
            </a:r>
          </a:p>
          <a:p>
            <a:pPr lvl="2"/>
            <a:r>
              <a:rPr lang="en-US" dirty="0">
                <a:latin typeface="Abadi" panose="020B0604020104020204" pitchFamily="34" charset="0"/>
              </a:rPr>
              <a:t>Small changes in PM</a:t>
            </a:r>
            <a:r>
              <a:rPr lang="en-US" baseline="-25000" dirty="0">
                <a:latin typeface="Abadi" panose="020B0604020104020204" pitchFamily="34" charset="0"/>
              </a:rPr>
              <a:t>2.5 </a:t>
            </a:r>
            <a:r>
              <a:rPr lang="en-US" dirty="0">
                <a:latin typeface="Abadi" panose="020B0604020104020204" pitchFamily="34" charset="0"/>
              </a:rPr>
              <a:t>maybe due to underestimation of SOA formation.</a:t>
            </a:r>
          </a:p>
          <a:p>
            <a:pPr lvl="1"/>
            <a:r>
              <a:rPr lang="en-US" dirty="0">
                <a:latin typeface="Abadi" panose="020B0604020104020204" pitchFamily="34" charset="0"/>
              </a:rPr>
              <a:t>But there are clear benefits in regard to ozone although regional characteristics might obscure some benefits (i.e. SE vs NE).</a:t>
            </a:r>
          </a:p>
          <a:p>
            <a:endParaRPr lang="en-US" dirty="0">
              <a:latin typeface="Abadi" panose="020B0604020104020204" pitchFamily="34" charset="0"/>
            </a:endParaRPr>
          </a:p>
          <a:p>
            <a:r>
              <a:rPr lang="en-US" dirty="0">
                <a:latin typeface="Abadi" panose="020B0604020104020204" pitchFamily="34" charset="0"/>
              </a:rPr>
              <a:t>Moving to Zero Emission Vehicles (ZEV) is where we might see the largest benefit of all</a:t>
            </a:r>
          </a:p>
        </p:txBody>
      </p:sp>
    </p:spTree>
    <p:extLst>
      <p:ext uri="{BB962C8B-B14F-4D97-AF65-F5344CB8AC3E}">
        <p14:creationId xmlns:p14="http://schemas.microsoft.com/office/powerpoint/2010/main" val="41660491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58" y="2479317"/>
            <a:ext cx="2283052" cy="662009"/>
          </a:xfrm>
          <a:noFill/>
        </p:spPr>
        <p:txBody>
          <a:bodyPr>
            <a:normAutofit fontScale="90000"/>
          </a:bodyPr>
          <a:lstStyle/>
          <a:p>
            <a:r>
              <a:rPr lang="en-US" dirty="0">
                <a:latin typeface="Abadi" panose="020B0604020104020204" pitchFamily="34" charset="0"/>
              </a:rPr>
              <a:t>Thanks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36A51616-3147-4865-9180-2CB2EF802796}"/>
              </a:ext>
            </a:extLst>
          </p:cNvPr>
          <p:cNvSpPr txBox="1">
            <a:spLocks/>
          </p:cNvSpPr>
          <p:nvPr/>
        </p:nvSpPr>
        <p:spPr>
          <a:xfrm>
            <a:off x="4237839" y="3839732"/>
            <a:ext cx="3716322" cy="66200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Abadi" panose="020B0604020104020204" pitchFamily="34" charset="0"/>
              </a:rPr>
              <a:t>Email: alawal7@gatech.edu</a:t>
            </a:r>
          </a:p>
        </p:txBody>
      </p:sp>
    </p:spTree>
    <p:extLst>
      <p:ext uri="{BB962C8B-B14F-4D97-AF65-F5344CB8AC3E}">
        <p14:creationId xmlns:p14="http://schemas.microsoft.com/office/powerpoint/2010/main" val="1600973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4BE23787-E557-41B0-B303-7952DE1D2C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3522" y="1115227"/>
            <a:ext cx="2274630" cy="2242773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C75D9D0F-C799-4CB5-B09E-E0119F6514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2189" y="1101942"/>
            <a:ext cx="2305049" cy="2327058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12430097-DEE5-4AF4-B461-0A28E9CE774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77042" y="3367022"/>
            <a:ext cx="2236419" cy="2242773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D316B3ED-3B4D-4BBB-81A6-2BB6131DF65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24992" y="3459584"/>
            <a:ext cx="2305050" cy="224102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1A0405F-853C-4448-BD02-65A7835963B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86514" y="3064297"/>
            <a:ext cx="1458686" cy="790575"/>
          </a:xfrm>
          <a:prstGeom prst="rect">
            <a:avLst/>
          </a:prstGeom>
        </p:spPr>
      </p:pic>
      <p:sp>
        <p:nvSpPr>
          <p:cNvPr id="18" name="Content Placeholder 4">
            <a:extLst>
              <a:ext uri="{FF2B5EF4-FFF2-40B4-BE49-F238E27FC236}">
                <a16:creationId xmlns:a16="http://schemas.microsoft.com/office/drawing/2014/main" id="{5B325A33-5ABE-42E1-98B1-3AE6B752ED62}"/>
              </a:ext>
            </a:extLst>
          </p:cNvPr>
          <p:cNvSpPr txBox="1">
            <a:spLocks/>
          </p:cNvSpPr>
          <p:nvPr/>
        </p:nvSpPr>
        <p:spPr>
          <a:xfrm>
            <a:off x="4176915" y="6016624"/>
            <a:ext cx="2877883" cy="181363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Source: 2018 US EPA Emissions trends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itle 1">
            <a:extLst>
              <a:ext uri="{FF2B5EF4-FFF2-40B4-BE49-F238E27FC236}">
                <a16:creationId xmlns:a16="http://schemas.microsoft.com/office/drawing/2014/main" id="{91DFEA33-0B01-462C-B8B4-850C5B19C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029" y="160025"/>
            <a:ext cx="9894133" cy="657009"/>
          </a:xfrm>
        </p:spPr>
        <p:txBody>
          <a:bodyPr anchor="b">
            <a:normAutofit fontScale="90000"/>
          </a:bodyPr>
          <a:lstStyle/>
          <a:p>
            <a:r>
              <a:rPr lang="en-US" dirty="0">
                <a:latin typeface="Abadi" panose="020B0604020104020204" pitchFamily="34" charset="0"/>
              </a:rPr>
              <a:t>US Emission Profiles</a:t>
            </a:r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896D0CF2-8653-40F8-A789-B537CBCD30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64937" y="3339264"/>
            <a:ext cx="3627063" cy="1031216"/>
          </a:xfrm>
        </p:spPr>
        <p:txBody>
          <a:bodyPr anchor="ctr">
            <a:normAutofit fontScale="92500"/>
          </a:bodyPr>
          <a:lstStyle/>
          <a:p>
            <a:pPr marL="0" indent="0">
              <a:buNone/>
            </a:pPr>
            <a:r>
              <a:rPr lang="en-US" sz="2400" dirty="0">
                <a:latin typeface="Abadi" panose="020B0604020104020204" pitchFamily="34" charset="0"/>
              </a:rPr>
              <a:t>Passenger cars contribute a large portion of emissions in transportation</a:t>
            </a:r>
          </a:p>
          <a:p>
            <a:pPr marL="0" indent="0">
              <a:buNone/>
            </a:pPr>
            <a:endParaRPr lang="en-US" sz="2400" dirty="0"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en-US" sz="2400" dirty="0">
              <a:latin typeface="Abadi" panose="020B06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54486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0">
            <a:extLst>
              <a:ext uri="{FF2B5EF4-FFF2-40B4-BE49-F238E27FC236}">
                <a16:creationId xmlns:a16="http://schemas.microsoft.com/office/drawing/2014/main" id="{867D4867-5BA7-4462-B2F6-A23F4A622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rgbClr val="3F3F3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8F073BA-5429-4527-9126-A7EE06DF05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23392"/>
            <a:ext cx="3363974" cy="1607060"/>
          </a:xfrm>
          <a:noFill/>
          <a:ln w="19050">
            <a:solidFill>
              <a:schemeClr val="tx1"/>
            </a:solidFill>
          </a:ln>
        </p:spPr>
        <p:txBody>
          <a:bodyPr wrap="square" anchor="ctr">
            <a:normAutofit/>
          </a:bodyPr>
          <a:lstStyle/>
          <a:p>
            <a:pPr algn="ctr"/>
            <a:r>
              <a:rPr lang="en-US" sz="2800" dirty="0">
                <a:latin typeface="Abadi" panose="020B0604020104020204" pitchFamily="34" charset="0"/>
              </a:rPr>
              <a:t>US Driving Trends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1D774D8-CCA7-41B2-8649-F1AD00A748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8" y="2638043"/>
            <a:ext cx="3363974" cy="34156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700" dirty="0">
                <a:latin typeface="Abadi" panose="020B0604020104020204" pitchFamily="34" charset="0"/>
              </a:rPr>
              <a:t>According to the US Energy Information Administration (EIA), vehicle miles traveled (VMT), along with population projections are expected to increase in </a:t>
            </a:r>
            <a:r>
              <a:rPr lang="en-US" sz="1700">
                <a:latin typeface="Abadi" panose="020B0604020104020204" pitchFamily="34" charset="0"/>
              </a:rPr>
              <a:t>the future.</a:t>
            </a:r>
            <a:endParaRPr lang="en-US" sz="17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en-US" sz="1700" dirty="0">
                <a:latin typeface="Abadi" panose="020B0604020104020204" pitchFamily="34" charset="0"/>
              </a:rPr>
              <a:t>Currently, passenger cars make up the bulk of vehicle miles traveled.</a:t>
            </a:r>
          </a:p>
          <a:p>
            <a:pPr marL="0" indent="0">
              <a:buNone/>
            </a:pPr>
            <a:endParaRPr lang="en-US" sz="1700" dirty="0">
              <a:latin typeface="Abadi" panose="020B0604020104020204" pitchFamily="34" charset="0"/>
            </a:endParaRPr>
          </a:p>
        </p:txBody>
      </p:sp>
      <p:pic>
        <p:nvPicPr>
          <p:cNvPr id="6" name="Content Placeholder 4">
            <a:extLst>
              <a:ext uri="{FF2B5EF4-FFF2-40B4-BE49-F238E27FC236}">
                <a16:creationId xmlns:a16="http://schemas.microsoft.com/office/drawing/2014/main" id="{62940522-47EC-496F-B65F-82A1F3F621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4822" y="729494"/>
            <a:ext cx="6250769" cy="539901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49140135-B0D7-435F-83D0-51C4C08301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44065" y="4513153"/>
            <a:ext cx="2057400" cy="1009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45650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C21151-F18B-4CB6-AC7E-AC9B8346DC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1359060"/>
            <a:ext cx="5061858" cy="4351338"/>
          </a:xfrm>
        </p:spPr>
        <p:txBody>
          <a:bodyPr>
            <a:normAutofit/>
          </a:bodyPr>
          <a:lstStyle/>
          <a:p>
            <a:r>
              <a:rPr lang="en-US" sz="1800" dirty="0">
                <a:latin typeface="Abadi" panose="020B0604020104020204" pitchFamily="34" charset="0"/>
              </a:rPr>
              <a:t>Despite an increase in the number of vehicles and increased VMTs, regulations over the past few decades have helped to improve air quality in the US.</a:t>
            </a:r>
          </a:p>
          <a:p>
            <a:pPr marL="0" indent="0">
              <a:buNone/>
            </a:pPr>
            <a:endParaRPr lang="en-US" sz="18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en-US" sz="1800" dirty="0">
                <a:latin typeface="Abadi" panose="020B0604020104020204" pitchFamily="34" charset="0"/>
              </a:rPr>
              <a:t>Since the passage of the Clean Air Act (CAA) and further amendments, the following have occurred</a:t>
            </a:r>
          </a:p>
          <a:p>
            <a:r>
              <a:rPr lang="en-US" sz="1800" dirty="0">
                <a:latin typeface="Abadi" panose="020B0604020104020204" pitchFamily="34" charset="0"/>
              </a:rPr>
              <a:t>Passenger cars are over 80% cleaner than they were in the 60s</a:t>
            </a:r>
          </a:p>
          <a:p>
            <a:r>
              <a:rPr lang="en-US" sz="1800" dirty="0">
                <a:latin typeface="Abadi" panose="020B0604020104020204" pitchFamily="34" charset="0"/>
              </a:rPr>
              <a:t>Fuels are cleaner</a:t>
            </a:r>
          </a:p>
          <a:p>
            <a:r>
              <a:rPr lang="en-US" sz="1800" dirty="0">
                <a:latin typeface="Abadi" panose="020B0604020104020204" pitchFamily="34" charset="0"/>
              </a:rPr>
              <a:t>Improved air quality in urban cities</a:t>
            </a:r>
          </a:p>
          <a:p>
            <a:r>
              <a:rPr lang="en-US" sz="1800" dirty="0">
                <a:latin typeface="Abadi" panose="020B0604020104020204" pitchFamily="34" charset="0"/>
              </a:rPr>
              <a:t>Technological advancements</a:t>
            </a:r>
            <a:endParaRPr lang="en-US" sz="18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47D62F7-4187-4FA1-ABBA-DA3BF5C1F0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0360" y="1137410"/>
            <a:ext cx="5156097" cy="4003675"/>
          </a:xfrm>
          <a:custGeom>
            <a:avLst/>
            <a:gdLst>
              <a:gd name="connsiteX0" fmla="*/ 0 w 4636009"/>
              <a:gd name="connsiteY0" fmla="*/ 0 h 5032375"/>
              <a:gd name="connsiteX1" fmla="*/ 4636009 w 4636009"/>
              <a:gd name="connsiteY1" fmla="*/ 0 h 5032375"/>
              <a:gd name="connsiteX2" fmla="*/ 4636009 w 4636009"/>
              <a:gd name="connsiteY2" fmla="*/ 5032375 h 5032375"/>
              <a:gd name="connsiteX3" fmla="*/ 0 w 4636009"/>
              <a:gd name="connsiteY3" fmla="*/ 5032375 h 5032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6009" h="5032375">
                <a:moveTo>
                  <a:pt x="0" y="0"/>
                </a:moveTo>
                <a:lnTo>
                  <a:pt x="4636009" y="0"/>
                </a:lnTo>
                <a:lnTo>
                  <a:pt x="4636009" y="5032375"/>
                </a:lnTo>
                <a:lnTo>
                  <a:pt x="0" y="5032375"/>
                </a:lnTo>
                <a:close/>
              </a:path>
            </a:pathLst>
          </a:cu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A96C5DB-3D2E-4034-BDB6-B8F434096295}"/>
              </a:ext>
            </a:extLst>
          </p:cNvPr>
          <p:cNvSpPr txBox="1"/>
          <p:nvPr/>
        </p:nvSpPr>
        <p:spPr>
          <a:xfrm>
            <a:off x="6803573" y="5341066"/>
            <a:ext cx="43131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>
                <a:latin typeface="Abadi" panose="020B0604020202020204" pitchFamily="34" charset="0"/>
              </a:rPr>
              <a:t>Transportation Emission Reductions</a:t>
            </a:r>
          </a:p>
          <a:p>
            <a:pPr algn="ctr"/>
            <a:r>
              <a:rPr lang="en-US" dirty="0">
                <a:latin typeface="Abadi" panose="020B0604020202020204" pitchFamily="34" charset="0"/>
              </a:rPr>
              <a:t>74% Reduction in NOx</a:t>
            </a:r>
          </a:p>
          <a:p>
            <a:pPr algn="ctr"/>
            <a:r>
              <a:rPr lang="en-US" dirty="0">
                <a:latin typeface="Abadi" panose="020B0604020202020204" pitchFamily="34" charset="0"/>
              </a:rPr>
              <a:t>90% Reduction in CO</a:t>
            </a:r>
          </a:p>
          <a:p>
            <a:pPr algn="ctr"/>
            <a:r>
              <a:rPr lang="en-US" dirty="0">
                <a:latin typeface="Abadi" panose="020B0604020202020204" pitchFamily="34" charset="0"/>
              </a:rPr>
              <a:t>70% Reduction in PM</a:t>
            </a:r>
            <a:r>
              <a:rPr lang="en-US" baseline="-25000" dirty="0">
                <a:latin typeface="Abadi" panose="020B0604020202020204" pitchFamily="34" charset="0"/>
              </a:rPr>
              <a:t>2.5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C52862F-AC87-49F5-BA8B-696C496BA8DC}"/>
              </a:ext>
            </a:extLst>
          </p:cNvPr>
          <p:cNvSpPr/>
          <p:nvPr/>
        </p:nvSpPr>
        <p:spPr>
          <a:xfrm>
            <a:off x="9946889" y="4994854"/>
            <a:ext cx="128717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latin typeface="Abadi" panose="020B0604020104020204" pitchFamily="34" charset="0"/>
              </a:rPr>
              <a:t>Source: US EPA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B8D7620F-37B5-4D8A-803C-8441C2765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029" y="160025"/>
            <a:ext cx="9894133" cy="657009"/>
          </a:xfrm>
        </p:spPr>
        <p:txBody>
          <a:bodyPr anchor="b">
            <a:normAutofit fontScale="90000"/>
          </a:bodyPr>
          <a:lstStyle/>
          <a:p>
            <a:r>
              <a:rPr lang="en-US" dirty="0">
                <a:latin typeface="Abadi" panose="020B0604020104020204" pitchFamily="34" charset="0"/>
              </a:rPr>
              <a:t>Impact of Environmental Regulations</a:t>
            </a:r>
          </a:p>
        </p:txBody>
      </p:sp>
    </p:spTree>
    <p:extLst>
      <p:ext uri="{BB962C8B-B14F-4D97-AF65-F5344CB8AC3E}">
        <p14:creationId xmlns:p14="http://schemas.microsoft.com/office/powerpoint/2010/main" val="41999512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B2AAE4E3-2DB1-4F12-92A5-DADD4F9921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8342813"/>
              </p:ext>
            </p:extLst>
          </p:nvPr>
        </p:nvGraphicFramePr>
        <p:xfrm>
          <a:off x="2659693" y="1859211"/>
          <a:ext cx="6172199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86099">
                  <a:extLst>
                    <a:ext uri="{9D8B030D-6E8A-4147-A177-3AD203B41FA5}">
                      <a16:colId xmlns:a16="http://schemas.microsoft.com/office/drawing/2014/main" val="749507504"/>
                    </a:ext>
                  </a:extLst>
                </a:gridCol>
                <a:gridCol w="1543050">
                  <a:extLst>
                    <a:ext uri="{9D8B030D-6E8A-4147-A177-3AD203B41FA5}">
                      <a16:colId xmlns:a16="http://schemas.microsoft.com/office/drawing/2014/main" val="3076558733"/>
                    </a:ext>
                  </a:extLst>
                </a:gridCol>
                <a:gridCol w="1543050">
                  <a:extLst>
                    <a:ext uri="{9D8B030D-6E8A-4147-A177-3AD203B41FA5}">
                      <a16:colId xmlns:a16="http://schemas.microsoft.com/office/drawing/2014/main" val="2151475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Alright Sans Medium"/>
                        </a:rPr>
                        <a:t>Pollutant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Alright Sans Medium"/>
                        </a:rPr>
                        <a:t>2011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Alright Sans Medium"/>
                        </a:rPr>
                        <a:t>2050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39785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Alright Sans Medium"/>
                        </a:rPr>
                        <a:t>Volatile Organic Compounds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lright Sans Medium"/>
                        </a:rPr>
                        <a:t>0.11 g/mile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lright Sans Medium"/>
                        </a:rPr>
                        <a:t>0.0057 g/mile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76292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Alright Sans Medium"/>
                        </a:rPr>
                        <a:t>Carbon Monoxide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lright Sans Medium"/>
                        </a:rPr>
                        <a:t>3.97 g/mile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lright Sans Medium"/>
                        </a:rPr>
                        <a:t>0.92 g/mile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25068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Alright Sans Medium"/>
                        </a:rPr>
                        <a:t>Nitrous Oxides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lright Sans Medium"/>
                        </a:rPr>
                        <a:t>0.48 g/mile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lright Sans Medium"/>
                        </a:rPr>
                        <a:t>0.02 g/mile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4142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Alright Sans Medium"/>
                        </a:rPr>
                        <a:t>PM</a:t>
                      </a:r>
                      <a:r>
                        <a:rPr lang="en-US" baseline="-25000" dirty="0">
                          <a:latin typeface="Alright Sans Medium"/>
                        </a:rPr>
                        <a:t>2.5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lright Sans Medium"/>
                        </a:rPr>
                        <a:t>0.01 g/mile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lright Sans Medium"/>
                        </a:rPr>
                        <a:t>0.002 g/mile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7149581"/>
                  </a:ext>
                </a:extLst>
              </a:tr>
            </a:tbl>
          </a:graphicData>
        </a:graphic>
      </p:graphicFrame>
      <p:sp>
        <p:nvSpPr>
          <p:cNvPr id="23" name="Rectangle 22">
            <a:extLst>
              <a:ext uri="{FF2B5EF4-FFF2-40B4-BE49-F238E27FC236}">
                <a16:creationId xmlns:a16="http://schemas.microsoft.com/office/drawing/2014/main" id="{DF7AED6D-FDE8-4C6F-8B75-9B1EEB2F4183}"/>
              </a:ext>
            </a:extLst>
          </p:cNvPr>
          <p:cNvSpPr/>
          <p:nvPr/>
        </p:nvSpPr>
        <p:spPr>
          <a:xfrm>
            <a:off x="3931269" y="3765005"/>
            <a:ext cx="387252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Obtained using EPAs Motor Vehicle Emissions Simulator (2014)</a:t>
            </a:r>
          </a:p>
          <a:p>
            <a:pPr algn="ctr"/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Takes into account the Corporate Average Fuel Economy </a:t>
            </a:r>
            <a:r>
              <a:rPr 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(CAFE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standards enacted by the last administration.</a:t>
            </a:r>
          </a:p>
          <a:p>
            <a:pPr algn="ctr"/>
            <a:r>
              <a:rPr lang="en-US" sz="1000" dirty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32D89035-AA99-4814-BC5F-7C9F4D92ED39}"/>
              </a:ext>
            </a:extLst>
          </p:cNvPr>
          <p:cNvSpPr txBox="1">
            <a:spLocks/>
          </p:cNvSpPr>
          <p:nvPr/>
        </p:nvSpPr>
        <p:spPr>
          <a:xfrm>
            <a:off x="3871555" y="4888247"/>
            <a:ext cx="3932237" cy="6646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Abadi" panose="020B0604020104020204" pitchFamily="34" charset="0"/>
              </a:rPr>
              <a:t>Passenger cars are becoming quite ‘clean’.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C9CC9228-47A9-4005-8A06-D554657CC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0463" y="614784"/>
            <a:ext cx="9894133" cy="657009"/>
          </a:xfrm>
        </p:spPr>
        <p:txBody>
          <a:bodyPr anchor="b">
            <a:normAutofit/>
          </a:bodyPr>
          <a:lstStyle/>
          <a:p>
            <a:pPr algn="ctr"/>
            <a:r>
              <a:rPr lang="en-US" dirty="0">
                <a:latin typeface="Abadi" panose="020B0604020104020204" pitchFamily="34" charset="0"/>
              </a:rPr>
              <a:t>Impact of Environmental Regulations</a:t>
            </a:r>
          </a:p>
        </p:txBody>
      </p:sp>
    </p:spTree>
    <p:extLst>
      <p:ext uri="{BB962C8B-B14F-4D97-AF65-F5344CB8AC3E}">
        <p14:creationId xmlns:p14="http://schemas.microsoft.com/office/powerpoint/2010/main" val="15379634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853967" y="2453864"/>
            <a:ext cx="907688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Abadi" panose="020B0604020104020204" pitchFamily="34" charset="0"/>
              </a:rPr>
              <a:t>The current trajectory with emissions show a continued decrease, despite increased VMTs.</a:t>
            </a:r>
          </a:p>
          <a:p>
            <a:endParaRPr lang="en-US" sz="2000" dirty="0">
              <a:latin typeface="Abadi" panose="020B0604020104020204" pitchFamily="34" charset="0"/>
            </a:endParaRPr>
          </a:p>
          <a:p>
            <a:r>
              <a:rPr lang="en-US" sz="2000" dirty="0">
                <a:highlight>
                  <a:srgbClr val="FFFF00"/>
                </a:highlight>
                <a:latin typeface="Abadi" panose="020B0604020104020204" pitchFamily="34" charset="0"/>
              </a:rPr>
              <a:t>Passenger cars are slowly switching to electric engines from fuel powered cars (gasoline/diesel). </a:t>
            </a:r>
          </a:p>
          <a:p>
            <a:endParaRPr lang="en-US" sz="2000" dirty="0">
              <a:latin typeface="Abadi" panose="020B0604020104020204" pitchFamily="34" charset="0"/>
            </a:endParaRPr>
          </a:p>
          <a:p>
            <a:r>
              <a:rPr lang="en-US" sz="2000" dirty="0">
                <a:highlight>
                  <a:srgbClr val="FFFF00"/>
                </a:highlight>
                <a:latin typeface="Abadi" panose="020B0604020104020204" pitchFamily="34" charset="0"/>
              </a:rPr>
              <a:t>With electric cars, it comes the ability to have automation which can impact driving habits.</a:t>
            </a:r>
          </a:p>
          <a:p>
            <a:endParaRPr lang="en-US" sz="2000" dirty="0">
              <a:latin typeface="Abadi" panose="020B0604020104020204" pitchFamily="34" charset="0"/>
            </a:endParaRPr>
          </a:p>
          <a:p>
            <a:endParaRPr lang="en-US" sz="2000" dirty="0">
              <a:latin typeface="Abadi" panose="020B0604020104020204" pitchFamily="34" charset="0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34FEC17-DEC1-4405-9155-5F2423412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7493" y="1265803"/>
            <a:ext cx="10515600" cy="646331"/>
          </a:xfrm>
        </p:spPr>
        <p:txBody>
          <a:bodyPr>
            <a:noAutofit/>
          </a:bodyPr>
          <a:lstStyle/>
          <a:p>
            <a:pPr algn="ctr"/>
            <a:r>
              <a:rPr lang="en-US" dirty="0"/>
              <a:t>Future Scenarios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EF68004-5ED7-4DA7-B221-EFA772E03164}"/>
              </a:ext>
            </a:extLst>
          </p:cNvPr>
          <p:cNvCxnSpPr/>
          <p:nvPr/>
        </p:nvCxnSpPr>
        <p:spPr>
          <a:xfrm>
            <a:off x="3252345" y="1957855"/>
            <a:ext cx="435428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8403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C21151-F18B-4CB6-AC7E-AC9B8346DC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9833" y="1462057"/>
            <a:ext cx="5000265" cy="3795744"/>
          </a:xfrm>
        </p:spPr>
        <p:txBody>
          <a:bodyPr>
            <a:normAutofit/>
          </a:bodyPr>
          <a:lstStyle/>
          <a:p>
            <a:r>
              <a:rPr lang="en-US" sz="1600" dirty="0">
                <a:latin typeface="Abadi" panose="020B0604020104020204" pitchFamily="34" charset="0"/>
              </a:rPr>
              <a:t>Statistical models projections of future vehicle ownership and driving habits from survey questionnaire</a:t>
            </a:r>
          </a:p>
          <a:p>
            <a:pPr marL="0" indent="0">
              <a:buNone/>
            </a:pPr>
            <a:endParaRPr lang="en-US" sz="1600" dirty="0">
              <a:latin typeface="Abadi" panose="020B0604020104020204" pitchFamily="34" charset="0"/>
            </a:endParaRPr>
          </a:p>
          <a:p>
            <a:r>
              <a:rPr lang="en-US" sz="1600" dirty="0">
                <a:latin typeface="Abadi" panose="020B0604020104020204" pitchFamily="34" charset="0"/>
              </a:rPr>
              <a:t>Conducted by University Texas at Austin</a:t>
            </a:r>
          </a:p>
          <a:p>
            <a:pPr lvl="1"/>
            <a:r>
              <a:rPr lang="en-US" sz="1600" dirty="0">
                <a:latin typeface="Abadi" panose="020B0604020104020204" pitchFamily="34" charset="0"/>
              </a:rPr>
              <a:t>Temporal span: 2017 to 2050</a:t>
            </a:r>
          </a:p>
          <a:p>
            <a:pPr lvl="1"/>
            <a:r>
              <a:rPr lang="en-US" sz="1600" dirty="0">
                <a:latin typeface="Abadi" panose="020B0604020104020204" pitchFamily="34" charset="0"/>
              </a:rPr>
              <a:t>Sample size (n ~1420) that reflects national make up.</a:t>
            </a:r>
          </a:p>
          <a:p>
            <a:pPr lvl="1"/>
            <a:r>
              <a:rPr lang="en-US" sz="1600" dirty="0">
                <a:latin typeface="Abadi" panose="020B0604020104020204" pitchFamily="34" charset="0"/>
              </a:rPr>
              <a:t>Passenger Cars was the focus</a:t>
            </a:r>
          </a:p>
          <a:p>
            <a:pPr lvl="1"/>
            <a:r>
              <a:rPr lang="en-US" sz="1600" dirty="0">
                <a:latin typeface="Abadi" panose="020B0604020104020204" pitchFamily="34" charset="0"/>
              </a:rPr>
              <a:t>Power train make up of vehicle fleet adjusted.</a:t>
            </a:r>
          </a:p>
          <a:p>
            <a:pPr marL="0" indent="0">
              <a:buNone/>
            </a:pPr>
            <a:endParaRPr lang="en-US" sz="1600" dirty="0">
              <a:latin typeface="Abadi" panose="020B0604020104020204" pitchFamily="34" charset="0"/>
            </a:endParaRPr>
          </a:p>
          <a:p>
            <a:endParaRPr lang="en-US" sz="1600" dirty="0">
              <a:latin typeface="Abadi" panose="020B0604020104020204" pitchFamily="34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EFC27A1-9DEE-4A1C-9A6B-F615BEEE2115}"/>
              </a:ext>
            </a:extLst>
          </p:cNvPr>
          <p:cNvCxnSpPr/>
          <p:nvPr/>
        </p:nvCxnSpPr>
        <p:spPr>
          <a:xfrm>
            <a:off x="435429" y="1157922"/>
            <a:ext cx="435428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le 1">
            <a:extLst>
              <a:ext uri="{FF2B5EF4-FFF2-40B4-BE49-F238E27FC236}">
                <a16:creationId xmlns:a16="http://schemas.microsoft.com/office/drawing/2014/main" id="{78C43A87-C2CF-45E3-952E-0551009693A8}"/>
              </a:ext>
            </a:extLst>
          </p:cNvPr>
          <p:cNvSpPr txBox="1">
            <a:spLocks/>
          </p:cNvSpPr>
          <p:nvPr/>
        </p:nvSpPr>
        <p:spPr>
          <a:xfrm>
            <a:off x="646452" y="401464"/>
            <a:ext cx="3932237" cy="7564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>
                <a:latin typeface="Abadi" panose="020B0604020104020204" pitchFamily="34" charset="0"/>
              </a:rPr>
              <a:t>Survey Data Results</a:t>
            </a:r>
            <a:br>
              <a:rPr lang="en-US" b="1" dirty="0">
                <a:latin typeface="Abadi" panose="020B0604020104020204" pitchFamily="34" charset="0"/>
              </a:rPr>
            </a:br>
            <a:r>
              <a:rPr lang="en-US" b="1" dirty="0">
                <a:latin typeface="Abadi" panose="020B0604020104020204" pitchFamily="34" charset="0"/>
              </a:rPr>
              <a:t>Household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23FC353-7FA2-4DA0-A667-1431B250572C}"/>
              </a:ext>
            </a:extLst>
          </p:cNvPr>
          <p:cNvSpPr/>
          <p:nvPr/>
        </p:nvSpPr>
        <p:spPr>
          <a:xfrm>
            <a:off x="103906" y="6179537"/>
            <a:ext cx="387252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000" dirty="0">
                <a:latin typeface="Times New Roman" panose="02020603050405020304" pitchFamily="18" charset="0"/>
              </a:rPr>
              <a:t>Quarles, N. et al (2020). America’s Fleet Evolution in an Automated Future (Under review for presentation and publication in TRB/TRR 2020). </a:t>
            </a:r>
            <a:r>
              <a:rPr lang="en-US" sz="1000" i="1" dirty="0">
                <a:latin typeface="Times New Roman" panose="02020603050405020304" pitchFamily="18" charset="0"/>
              </a:rPr>
              <a:t>Transportation Research Board </a:t>
            </a:r>
            <a:r>
              <a:rPr lang="en-US" sz="1000" b="1" dirty="0">
                <a:latin typeface="Times New Roman" panose="02020603050405020304" pitchFamily="18" charset="0"/>
              </a:rPr>
              <a:t>2020</a:t>
            </a:r>
            <a:r>
              <a:rPr lang="en-US" sz="1000" dirty="0">
                <a:latin typeface="Times New Roman" panose="02020603050405020304" pitchFamily="18" charset="0"/>
              </a:rPr>
              <a:t>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9F7D6F8-36A7-4864-AF73-6527FFB8FC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91121" y="773316"/>
            <a:ext cx="6421046" cy="530413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CA405C9-A432-4E86-B9EB-92F3295FF6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09047" y="5605592"/>
            <a:ext cx="2003200" cy="1055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04353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07C7DA3A-AD98-434A-AB54-4FB0C68D07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0950" y="1380980"/>
            <a:ext cx="3600025" cy="2436155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11ADD26-E4F4-4924-B08A-8EC912E94B5A}"/>
              </a:ext>
            </a:extLst>
          </p:cNvPr>
          <p:cNvSpPr/>
          <p:nvPr/>
        </p:nvSpPr>
        <p:spPr>
          <a:xfrm>
            <a:off x="7333561" y="3938941"/>
            <a:ext cx="341847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Abadi" panose="020B0604020104020204" pitchFamily="34" charset="0"/>
              </a:rPr>
              <a:t>Driving Mode</a:t>
            </a:r>
          </a:p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en-US" sz="1400" dirty="0">
                <a:latin typeface="Abadi" panose="020B0604020104020204" pitchFamily="34" charset="0"/>
              </a:rPr>
              <a:t>Personal vehicle within households</a:t>
            </a:r>
          </a:p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en-US" sz="1400" dirty="0">
                <a:latin typeface="Abadi" panose="020B0604020104020204" pitchFamily="34" charset="0"/>
              </a:rPr>
              <a:t>Ride Sharing (e.g. Uber)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94E0E3E-B1C1-4520-90BA-B07A23AB56E5}"/>
              </a:ext>
            </a:extLst>
          </p:cNvPr>
          <p:cNvSpPr/>
          <p:nvPr/>
        </p:nvSpPr>
        <p:spPr>
          <a:xfrm>
            <a:off x="1221556" y="3938941"/>
            <a:ext cx="34184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Abadi" panose="020B0604020104020204" pitchFamily="34" charset="0"/>
              </a:rPr>
              <a:t>Automation Mode</a:t>
            </a:r>
          </a:p>
          <a:p>
            <a:pPr marL="342900" indent="-342900">
              <a:buAutoNum type="arabicPeriod"/>
            </a:pPr>
            <a:r>
              <a:rPr lang="en-US" sz="1400" dirty="0">
                <a:latin typeface="Abadi" panose="020B0604020104020204" pitchFamily="34" charset="0"/>
              </a:rPr>
              <a:t>Automated  2.   Not Automated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B0E22DF2-1745-4070-BC0C-1FDE3D65AE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84866" y="1368942"/>
            <a:ext cx="3600025" cy="2448193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C200E10F-A5AF-47B0-8FE6-B1BDEE59E4BC}"/>
              </a:ext>
            </a:extLst>
          </p:cNvPr>
          <p:cNvSpPr/>
          <p:nvPr/>
        </p:nvSpPr>
        <p:spPr>
          <a:xfrm>
            <a:off x="950585" y="4942814"/>
            <a:ext cx="32207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Abadi" panose="020B0604020104020204" pitchFamily="34" charset="0"/>
              </a:rPr>
              <a:t>Vehicle automation up to 40%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2E3ED0E-AD0A-4438-8722-18352EC78D52}"/>
              </a:ext>
            </a:extLst>
          </p:cNvPr>
          <p:cNvSpPr/>
          <p:nvPr/>
        </p:nvSpPr>
        <p:spPr>
          <a:xfrm>
            <a:off x="5902518" y="4954904"/>
            <a:ext cx="57647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Abadi" panose="020B0604020104020204" pitchFamily="34" charset="0"/>
              </a:rPr>
              <a:t>VMT proportion from shared ride services is about 30%.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0F7288FE-2A15-447F-94FF-627D5B7A18AF}"/>
              </a:ext>
            </a:extLst>
          </p:cNvPr>
          <p:cNvSpPr txBox="1">
            <a:spLocks/>
          </p:cNvSpPr>
          <p:nvPr/>
        </p:nvSpPr>
        <p:spPr>
          <a:xfrm>
            <a:off x="168763" y="185390"/>
            <a:ext cx="3932237" cy="7564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>
                <a:latin typeface="Abadi" panose="020B0604020104020204" pitchFamily="34" charset="0"/>
              </a:rPr>
              <a:t>Survey Data Results</a:t>
            </a:r>
            <a:br>
              <a:rPr lang="en-US" b="1" dirty="0">
                <a:latin typeface="Abadi" panose="020B0604020104020204" pitchFamily="34" charset="0"/>
              </a:rPr>
            </a:br>
            <a:r>
              <a:rPr lang="en-US" b="1" dirty="0">
                <a:latin typeface="Abadi" panose="020B0604020104020204" pitchFamily="34" charset="0"/>
              </a:rPr>
              <a:t>Household </a:t>
            </a:r>
          </a:p>
        </p:txBody>
      </p:sp>
    </p:spTree>
    <p:extLst>
      <p:ext uri="{BB962C8B-B14F-4D97-AF65-F5344CB8AC3E}">
        <p14:creationId xmlns:p14="http://schemas.microsoft.com/office/powerpoint/2010/main" val="27228069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517</TotalTime>
  <Words>1509</Words>
  <Application>Microsoft Office PowerPoint</Application>
  <PresentationFormat>Widescreen</PresentationFormat>
  <Paragraphs>301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Alright Sans Medium</vt:lpstr>
      <vt:lpstr>Abadi</vt:lpstr>
      <vt:lpstr>Arial</vt:lpstr>
      <vt:lpstr>Calibri</vt:lpstr>
      <vt:lpstr>Calibri Light</vt:lpstr>
      <vt:lpstr>Cambria</vt:lpstr>
      <vt:lpstr>Times New Roman</vt:lpstr>
      <vt:lpstr>Office Theme</vt:lpstr>
      <vt:lpstr>Impacts of Fleet Automation and Electrification on  2050 Air Quality in the United States</vt:lpstr>
      <vt:lpstr>Background</vt:lpstr>
      <vt:lpstr>US Emission Profiles</vt:lpstr>
      <vt:lpstr>US Driving Trends</vt:lpstr>
      <vt:lpstr>Impact of Environmental Regulations</vt:lpstr>
      <vt:lpstr>Impact of Environmental Regulations</vt:lpstr>
      <vt:lpstr>Future Scenarios</vt:lpstr>
      <vt:lpstr>PowerPoint Presentation</vt:lpstr>
      <vt:lpstr>PowerPoint Presentation</vt:lpstr>
      <vt:lpstr>PowerPoint Presentation</vt:lpstr>
      <vt:lpstr>Effect of Automation on Vehicle Miles in 2050</vt:lpstr>
      <vt:lpstr>Questions</vt:lpstr>
      <vt:lpstr>MOVES-SMOKE-WRF-CMAQ</vt:lpstr>
      <vt:lpstr>FRAME WORK</vt:lpstr>
      <vt:lpstr>Input into MOVES  Mobile Emissions Scale up  2010 - 2050</vt:lpstr>
      <vt:lpstr>Emissions Other Sectors</vt:lpstr>
      <vt:lpstr>Scenario runs</vt:lpstr>
      <vt:lpstr>Results</vt:lpstr>
      <vt:lpstr>NOX (July Monthly Avg)</vt:lpstr>
      <vt:lpstr>O3 (Monthly Avg)</vt:lpstr>
      <vt:lpstr>8hr Max O3 (Monthly Avg)</vt:lpstr>
      <vt:lpstr>PM2.5 (Monthly Avg)</vt:lpstr>
      <vt:lpstr>Conclusions</vt:lpstr>
      <vt:lpstr>Thanks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Impacts of Fleet Automation and Electrification on  2050 Air Quality in the United States</dc:title>
  <dc:creator>abi</dc:creator>
  <cp:lastModifiedBy>Huizhong Shen</cp:lastModifiedBy>
  <cp:revision>61</cp:revision>
  <dcterms:created xsi:type="dcterms:W3CDTF">2019-10-19T03:07:37Z</dcterms:created>
  <dcterms:modified xsi:type="dcterms:W3CDTF">2019-10-23T00:55:37Z</dcterms:modified>
</cp:coreProperties>
</file>