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9"/>
  </p:sldMasterIdLst>
  <p:notesMasterIdLst>
    <p:notesMasterId r:id="rId52"/>
  </p:notesMasterIdLst>
  <p:sldIdLst>
    <p:sldId id="256" r:id="rId30"/>
    <p:sldId id="384" r:id="rId31"/>
    <p:sldId id="401" r:id="rId32"/>
    <p:sldId id="385" r:id="rId33"/>
    <p:sldId id="391" r:id="rId34"/>
    <p:sldId id="480" r:id="rId35"/>
    <p:sldId id="403" r:id="rId36"/>
    <p:sldId id="395" r:id="rId37"/>
    <p:sldId id="475" r:id="rId38"/>
    <p:sldId id="267" r:id="rId39"/>
    <p:sldId id="261" r:id="rId40"/>
    <p:sldId id="266" r:id="rId41"/>
    <p:sldId id="260" r:id="rId42"/>
    <p:sldId id="482" r:id="rId43"/>
    <p:sldId id="481" r:id="rId44"/>
    <p:sldId id="264" r:id="rId45"/>
    <p:sldId id="398" r:id="rId46"/>
    <p:sldId id="270" r:id="rId47"/>
    <p:sldId id="404" r:id="rId48"/>
    <p:sldId id="399" r:id="rId49"/>
    <p:sldId id="483" r:id="rId50"/>
    <p:sldId id="402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D" lastIdx="4" clrIdx="0">
    <p:extLst>
      <p:ext uri="{19B8F6BF-5375-455C-9EA6-DF929625EA0E}">
        <p15:presenceInfo xmlns:p15="http://schemas.microsoft.com/office/powerpoint/2012/main" userId="Author" providerId="None"/>
      </p:ext>
    </p:extLst>
  </p:cmAuthor>
  <p:cmAuthor id="2" name="Dodder, Rebecca" initials="DR" lastIdx="21" clrIdx="1">
    <p:extLst>
      <p:ext uri="{19B8F6BF-5375-455C-9EA6-DF929625EA0E}">
        <p15:presenceInfo xmlns:p15="http://schemas.microsoft.com/office/powerpoint/2012/main" userId="S-1-5-21-1339303556-449845944-1601390327-56225" providerId="AD"/>
      </p:ext>
    </p:extLst>
  </p:cmAuthor>
  <p:cmAuthor id="3" name="Kaplan, Ozge" initials="KO" lastIdx="3" clrIdx="2">
    <p:extLst>
      <p:ext uri="{19B8F6BF-5375-455C-9EA6-DF929625EA0E}">
        <p15:presenceInfo xmlns:p15="http://schemas.microsoft.com/office/powerpoint/2012/main" userId="S::Kaplan.Ozge@epa.gov::5e0f1350-4c20-4ae5-8081-8b2c2d92d6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" y="168"/>
      </p:cViewPr>
      <p:guideLst>
        <p:guide orient="horz" pos="16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4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2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0" Type="http://schemas.openxmlformats.org/officeDocument/2006/relationships/customXml" Target="../customXml/item20.xml"/><Relationship Id="rId41" Type="http://schemas.openxmlformats.org/officeDocument/2006/relationships/slide" Target="slides/slide1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\ORD\RTP\Data\PRIV\APB_Loughlin\emission_analysis_scenario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ughli\Desktop\ABaCAS\EGU_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\ORD\RTP\Data\PRIV\APB_Loughlin\EGU_result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\ORD\RTP\Data\PRIV\APB_Loughlin\emission_analysis_scenario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\ORD\RTP\Data\PRIV\APB_Loughlin\emission_analysis_scenario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\ORD\RTP\Data\PRIV\APB_Loughlin\emission_analysis_scenario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L:\PRIV\APB_Loughlin\emission_analysis_scenario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L:\PRIV\APB_Loughlin\emission_analysis_scenari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75459317585301"/>
          <c:y val="4.2083333333333334E-2"/>
          <c:w val="0.77023715785526814"/>
          <c:h val="0.84530730533683285"/>
        </c:manualLayout>
      </c:layout>
      <c:areaChart>
        <c:grouping val="stacked"/>
        <c:varyColors val="0"/>
        <c:ser>
          <c:idx val="0"/>
          <c:order val="0"/>
          <c:tx>
            <c:strRef>
              <c:f>[1]LDV!$AH$29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[1]LDV!$AI$25:$AQ$25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[1]LDV!$AI$29:$AQ$29</c:f>
              <c:numCache>
                <c:formatCode>_(* #,##0_);_(* \(#,##0\);_(* "-"??_);_(@_)</c:formatCode>
                <c:ptCount val="9"/>
                <c:pt idx="0">
                  <c:v>6488.2701359999974</c:v>
                </c:pt>
                <c:pt idx="1">
                  <c:v>6449.6752532109413</c:v>
                </c:pt>
                <c:pt idx="2">
                  <c:v>5979.5614146877642</c:v>
                </c:pt>
                <c:pt idx="3">
                  <c:v>5212.4978151495898</c:v>
                </c:pt>
                <c:pt idx="4">
                  <c:v>4481.7141658083583</c:v>
                </c:pt>
                <c:pt idx="5">
                  <c:v>3776.9129922899501</c:v>
                </c:pt>
                <c:pt idx="6">
                  <c:v>3480.0160117191472</c:v>
                </c:pt>
                <c:pt idx="7">
                  <c:v>3244.5963594751101</c:v>
                </c:pt>
                <c:pt idx="8">
                  <c:v>3068.5202114956478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3-4949-B714-F957EB6CCCCC}"/>
            </c:ext>
          </c:extLst>
        </c:ser>
        <c:ser>
          <c:idx val="1"/>
          <c:order val="1"/>
          <c:tx>
            <c:strRef>
              <c:f>[1]LDV!$AH$28</c:f>
              <c:strCache>
                <c:ptCount val="1"/>
                <c:pt idx="0">
                  <c:v>Hybrids</c:v>
                </c:pt>
              </c:strCache>
            </c:strRef>
          </c:tx>
          <c:spPr>
            <a:solidFill>
              <a:srgbClr val="EF7A24"/>
            </a:solidFill>
            <a:ln>
              <a:noFill/>
            </a:ln>
            <a:effectLst/>
          </c:spPr>
          <c:cat>
            <c:numRef>
              <c:f>[1]LDV!$AI$25:$AQ$25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[1]LDV!$AI$28:$AQ$28</c:f>
              <c:numCache>
                <c:formatCode>_(* #,##0_);_(* \(#,##0\);_(* "-"??_);_(@_)</c:formatCode>
                <c:ptCount val="9"/>
                <c:pt idx="0">
                  <c:v>6.7007177899999979</c:v>
                </c:pt>
                <c:pt idx="1">
                  <c:v>459.73613516718149</c:v>
                </c:pt>
                <c:pt idx="2">
                  <c:v>1280.1548757532407</c:v>
                </c:pt>
                <c:pt idx="3">
                  <c:v>2156.397815389761</c:v>
                </c:pt>
                <c:pt idx="4">
                  <c:v>2721.4513907713549</c:v>
                </c:pt>
                <c:pt idx="5">
                  <c:v>3053.0560227481078</c:v>
                </c:pt>
                <c:pt idx="6">
                  <c:v>3048.5358759744668</c:v>
                </c:pt>
                <c:pt idx="7">
                  <c:v>2970.4747644291847</c:v>
                </c:pt>
                <c:pt idx="8">
                  <c:v>2896.6893532662125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3-4949-B714-F957EB6CCCCC}"/>
            </c:ext>
          </c:extLst>
        </c:ser>
        <c:ser>
          <c:idx val="2"/>
          <c:order val="2"/>
          <c:tx>
            <c:strRef>
              <c:f>[1]LDV!$AH$27</c:f>
              <c:strCache>
                <c:ptCount val="1"/>
                <c:pt idx="0">
                  <c:v>CNG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[1]LDV!$AI$25:$AQ$25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[1]LDV!$AI$27:$AQ$27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54.796644345608961</c:v>
                </c:pt>
                <c:pt idx="2">
                  <c:v>126.90630779804012</c:v>
                </c:pt>
                <c:pt idx="3">
                  <c:v>211.30260003119866</c:v>
                </c:pt>
                <c:pt idx="4">
                  <c:v>318.26507952209579</c:v>
                </c:pt>
                <c:pt idx="5">
                  <c:v>446.39886504432354</c:v>
                </c:pt>
                <c:pt idx="6">
                  <c:v>545.46659234323647</c:v>
                </c:pt>
                <c:pt idx="7">
                  <c:v>649.69643049124693</c:v>
                </c:pt>
                <c:pt idx="8">
                  <c:v>757.87645200315797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B3-4949-B714-F957EB6CCCCC}"/>
            </c:ext>
          </c:extLst>
        </c:ser>
        <c:ser>
          <c:idx val="3"/>
          <c:order val="3"/>
          <c:tx>
            <c:strRef>
              <c:f>[1]LDV!$AH$26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E6C133"/>
            </a:solidFill>
            <a:ln>
              <a:noFill/>
            </a:ln>
            <a:effectLst/>
          </c:spPr>
          <c:cat>
            <c:numRef>
              <c:f>[1]LDV!$AI$25:$AQ$25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[1]LDV!$AI$26:$AQ$26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18.148340149246053</c:v>
                </c:pt>
                <c:pt idx="2">
                  <c:v>87.103542334854538</c:v>
                </c:pt>
                <c:pt idx="3">
                  <c:v>389.50177966290971</c:v>
                </c:pt>
                <c:pt idx="4">
                  <c:v>865.06766698874981</c:v>
                </c:pt>
                <c:pt idx="5">
                  <c:v>1505.5725660503392</c:v>
                </c:pt>
                <c:pt idx="6">
                  <c:v>2094.8201433128638</c:v>
                </c:pt>
                <c:pt idx="7">
                  <c:v>2669.1332413196787</c:v>
                </c:pt>
                <c:pt idx="8">
                  <c:v>3190.5090921056703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B3-4949-B714-F957EB6CC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338560"/>
        <c:axId val="623341512"/>
      </c:area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Billion pass-km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midCat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Net CO</a:t>
            </a:r>
            <a:r>
              <a:rPr lang="en-US" baseline="-25000" dirty="0"/>
              <a:t>2</a:t>
            </a:r>
            <a:r>
              <a:rPr lang="en-US" dirty="0"/>
              <a:t> and NOx changes by region, 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946157154084556E-2"/>
          <c:y val="9.9303882195448459E-2"/>
          <c:w val="0.81242305163831929"/>
          <c:h val="0.801084231940886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'Total (2)'!$R$5</c:f>
              <c:strCache>
                <c:ptCount val="1"/>
                <c:pt idx="0">
                  <c:v>Nox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9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circle"/>
              <c:size val="19"/>
              <c:spPr>
                <a:solidFill>
                  <a:srgbClr val="00B0F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64B-4E9C-9B4D-4B6B20D54AC3}"/>
              </c:ext>
            </c:extLst>
          </c:dPt>
          <c:dPt>
            <c:idx val="1"/>
            <c:marker>
              <c:symbol val="circle"/>
              <c:size val="19"/>
              <c:spPr>
                <a:solidFill>
                  <a:srgbClr val="0070C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64B-4E9C-9B4D-4B6B20D54AC3}"/>
              </c:ext>
            </c:extLst>
          </c:dPt>
          <c:dPt>
            <c:idx val="2"/>
            <c:marker>
              <c:symbol val="circle"/>
              <c:size val="19"/>
              <c:spPr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64B-4E9C-9B4D-4B6B20D54AC3}"/>
              </c:ext>
            </c:extLst>
          </c:dPt>
          <c:dPt>
            <c:idx val="3"/>
            <c:marker>
              <c:symbol val="circle"/>
              <c:size val="19"/>
              <c:spPr>
                <a:solidFill>
                  <a:srgbClr val="00B05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64B-4E9C-9B4D-4B6B20D54AC3}"/>
              </c:ext>
            </c:extLst>
          </c:dPt>
          <c:dPt>
            <c:idx val="4"/>
            <c:marker>
              <c:symbol val="circle"/>
              <c:size val="19"/>
              <c:spPr>
                <a:solidFill>
                  <a:srgbClr val="FFC00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64B-4E9C-9B4D-4B6B20D54AC3}"/>
              </c:ext>
            </c:extLst>
          </c:dPt>
          <c:dPt>
            <c:idx val="5"/>
            <c:marker>
              <c:symbol val="circle"/>
              <c:size val="19"/>
              <c:spPr>
                <a:solidFill>
                  <a:schemeClr val="accent2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64B-4E9C-9B4D-4B6B20D54AC3}"/>
              </c:ext>
            </c:extLst>
          </c:dPt>
          <c:dPt>
            <c:idx val="6"/>
            <c:marker>
              <c:symbol val="circle"/>
              <c:size val="19"/>
              <c:spPr>
                <a:solidFill>
                  <a:srgbClr val="FF000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64B-4E9C-9B4D-4B6B20D54AC3}"/>
              </c:ext>
            </c:extLst>
          </c:dPt>
          <c:dPt>
            <c:idx val="7"/>
            <c:marker>
              <c:symbol val="circle"/>
              <c:size val="19"/>
              <c:spPr>
                <a:solidFill>
                  <a:srgbClr val="C0000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64B-4E9C-9B4D-4B6B20D54AC3}"/>
              </c:ext>
            </c:extLst>
          </c:dPt>
          <c:dPt>
            <c:idx val="8"/>
            <c:marker>
              <c:symbol val="circle"/>
              <c:size val="19"/>
              <c:spPr>
                <a:solidFill>
                  <a:srgbClr val="7030A0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64B-4E9C-9B4D-4B6B20D54AC3}"/>
              </c:ext>
            </c:extLst>
          </c:dPt>
          <c:dPt>
            <c:idx val="9"/>
            <c:marker>
              <c:symbol val="diamond"/>
              <c:size val="19"/>
              <c:spPr>
                <a:noFill/>
                <a:ln w="254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64B-4E9C-9B4D-4B6B20D54AC3}"/>
              </c:ext>
            </c:extLst>
          </c:dPt>
          <c:dPt>
            <c:idx val="10"/>
            <c:marker>
              <c:symbol val="circle"/>
              <c:size val="19"/>
              <c:spPr>
                <a:solidFill>
                  <a:schemeClr val="tx1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64B-4E9C-9B4D-4B6B20D54AC3}"/>
              </c:ext>
            </c:extLst>
          </c:dPt>
          <c:xVal>
            <c:numRef>
              <c:f>'Total (2)'!$Q$6:$Q$57</c:f>
              <c:numCache>
                <c:formatCode>0.0%</c:formatCode>
                <c:ptCount val="52"/>
                <c:pt idx="0">
                  <c:v>-5.2059159757334654E-2</c:v>
                </c:pt>
                <c:pt idx="1">
                  <c:v>-1.7395236182832775E-2</c:v>
                </c:pt>
                <c:pt idx="2">
                  <c:v>-8.1638269852990081E-3</c:v>
                </c:pt>
                <c:pt idx="3">
                  <c:v>-1.6767176030312071E-2</c:v>
                </c:pt>
                <c:pt idx="4">
                  <c:v>-2.5119871438068125E-2</c:v>
                </c:pt>
                <c:pt idx="5">
                  <c:v>5.8333444802314768E-4</c:v>
                </c:pt>
                <c:pt idx="6">
                  <c:v>-1.3468034369642152E-2</c:v>
                </c:pt>
                <c:pt idx="7">
                  <c:v>-1.0411163281518986E-2</c:v>
                </c:pt>
                <c:pt idx="8">
                  <c:v>-3.6310016421201657E-2</c:v>
                </c:pt>
                <c:pt idx="9">
                  <c:v>-6.5000000000000002E-2</c:v>
                </c:pt>
                <c:pt idx="10">
                  <c:v>-1.7622817535934053E-2</c:v>
                </c:pt>
              </c:numCache>
            </c:numRef>
          </c:xVal>
          <c:yVal>
            <c:numRef>
              <c:f>'Total (2)'!$R$6:$R$57</c:f>
              <c:numCache>
                <c:formatCode>0.0%</c:formatCode>
                <c:ptCount val="52"/>
                <c:pt idx="0">
                  <c:v>-1.7008815825105217E-2</c:v>
                </c:pt>
                <c:pt idx="1">
                  <c:v>-1.1715516581494971E-2</c:v>
                </c:pt>
                <c:pt idx="2">
                  <c:v>-9.11021818385006E-3</c:v>
                </c:pt>
                <c:pt idx="3">
                  <c:v>-5.9306481962954844E-3</c:v>
                </c:pt>
                <c:pt idx="4">
                  <c:v>-1.0305505124957056E-2</c:v>
                </c:pt>
                <c:pt idx="5">
                  <c:v>-2.3925015199149804E-3</c:v>
                </c:pt>
                <c:pt idx="6">
                  <c:v>-1.2551813453289285E-2</c:v>
                </c:pt>
                <c:pt idx="7">
                  <c:v>-7.3252774869144955E-3</c:v>
                </c:pt>
                <c:pt idx="8">
                  <c:v>-2.3369622695101254E-2</c:v>
                </c:pt>
                <c:pt idx="9">
                  <c:v>-2.1999999999999999E-2</c:v>
                </c:pt>
                <c:pt idx="10">
                  <c:v>-1.0692328538472648E-2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664B-4E9C-9B4D-4B6B20D54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759928"/>
        <c:axId val="692757304"/>
      </c:scatterChart>
      <c:valAx>
        <c:axId val="692759928"/>
        <c:scaling>
          <c:orientation val="minMax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Net CO</a:t>
                </a:r>
                <a:r>
                  <a:rPr lang="en-US" sz="1200" baseline="-25000" dirty="0"/>
                  <a:t>2</a:t>
                </a:r>
                <a:r>
                  <a:rPr lang="en-US" sz="1200" dirty="0"/>
                  <a:t> change</a:t>
                </a:r>
              </a:p>
            </c:rich>
          </c:tx>
          <c:layout>
            <c:manualLayout>
              <c:xMode val="edge"/>
              <c:yMode val="edge"/>
              <c:x val="0.3699447757536149"/>
              <c:y val="0.95044115562942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757304"/>
        <c:crosses val="autoZero"/>
        <c:crossBetween val="midCat"/>
      </c:valAx>
      <c:valAx>
        <c:axId val="692757304"/>
        <c:scaling>
          <c:orientation val="minMax"/>
          <c:max val="5.000000000000001E-3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Net NOx change</a:t>
                </a:r>
              </a:p>
            </c:rich>
          </c:tx>
          <c:layout>
            <c:manualLayout>
              <c:xMode val="edge"/>
              <c:yMode val="edge"/>
              <c:x val="0.94626055923800489"/>
              <c:y val="0.408554111458959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high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75992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en-US" sz="1400" dirty="0"/>
              <a:t>Region 6</a:t>
            </a:r>
          </a:p>
        </c:rich>
      </c:tx>
      <c:layout>
        <c:manualLayout>
          <c:xMode val="edge"/>
          <c:yMode val="edge"/>
          <c:x val="0.30840255010102541"/>
          <c:y val="6.55244389231865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05215320307183"/>
          <c:y val="4.2083333333333334E-2"/>
          <c:w val="0.83545099397297562"/>
          <c:h val="0.84530730533683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'R6'!$A$73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'R6'!$B$73:$J$73</c:f>
              <c:numCache>
                <c:formatCode>0.00</c:formatCode>
                <c:ptCount val="9"/>
                <c:pt idx="0">
                  <c:v>0</c:v>
                </c:pt>
                <c:pt idx="1">
                  <c:v>1.7499999999981419E-4</c:v>
                </c:pt>
                <c:pt idx="2">
                  <c:v>1.008307700000044E-3</c:v>
                </c:pt>
                <c:pt idx="3">
                  <c:v>1.6090044999998998E-3</c:v>
                </c:pt>
                <c:pt idx="4">
                  <c:v>4.5575797000009799E-3</c:v>
                </c:pt>
                <c:pt idx="5">
                  <c:v>8.8280909000001406E-3</c:v>
                </c:pt>
                <c:pt idx="6">
                  <c:v>1.3084734799999054E-2</c:v>
                </c:pt>
                <c:pt idx="7">
                  <c:v>1.7726015000000983E-2</c:v>
                </c:pt>
                <c:pt idx="8">
                  <c:v>2.2085428099998972E-2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1-4006-A0EE-CEEE939AA2EA}"/>
            </c:ext>
          </c:extLst>
        </c:ser>
        <c:ser>
          <c:idx val="1"/>
          <c:order val="1"/>
          <c:tx>
            <c:strRef>
              <c:f>'R6'!$A$74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'R6'!$B$74:$J$74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1-4006-A0EE-CEEE939AA2EA}"/>
            </c:ext>
          </c:extLst>
        </c:ser>
        <c:ser>
          <c:idx val="2"/>
          <c:order val="2"/>
          <c:tx>
            <c:strRef>
              <c:f>'R6'!$A$75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'R6'!$B$75:$J$75</c:f>
              <c:numCache>
                <c:formatCode>0.00</c:formatCode>
                <c:ptCount val="9"/>
                <c:pt idx="0">
                  <c:v>0</c:v>
                </c:pt>
                <c:pt idx="1">
                  <c:v>2.1577839999897819E-4</c:v>
                </c:pt>
                <c:pt idx="2">
                  <c:v>1.2100063299991248E-3</c:v>
                </c:pt>
                <c:pt idx="3">
                  <c:v>2.214967409999935E-3</c:v>
                </c:pt>
                <c:pt idx="4">
                  <c:v>5.9745738499989987E-3</c:v>
                </c:pt>
                <c:pt idx="5">
                  <c:v>1.1334955363000998E-2</c:v>
                </c:pt>
                <c:pt idx="6">
                  <c:v>1.6471875873999009E-2</c:v>
                </c:pt>
                <c:pt idx="7">
                  <c:v>2.1657646940000053E-2</c:v>
                </c:pt>
                <c:pt idx="8">
                  <c:v>2.6435354244001008E-2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E1-4006-A0EE-CEEE939AA2EA}"/>
            </c:ext>
          </c:extLst>
        </c:ser>
        <c:ser>
          <c:idx val="3"/>
          <c:order val="3"/>
          <c:tx>
            <c:strRef>
              <c:f>'R6'!$A$76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'R6'!$B$76:$J$76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E1-4006-A0EE-CEEE939AA2EA}"/>
            </c:ext>
          </c:extLst>
        </c:ser>
        <c:ser>
          <c:idx val="4"/>
          <c:order val="4"/>
          <c:tx>
            <c:strRef>
              <c:f>'R6'!$A$77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'R6'!$B$77:$J$77</c:f>
              <c:numCache>
                <c:formatCode>0.00</c:formatCode>
                <c:ptCount val="9"/>
                <c:pt idx="0">
                  <c:v>0</c:v>
                </c:pt>
                <c:pt idx="1">
                  <c:v>8.4233999999910533E-6</c:v>
                </c:pt>
                <c:pt idx="2">
                  <c:v>2.3202068999999235E-5</c:v>
                </c:pt>
                <c:pt idx="3">
                  <c:v>8.6886706100000079E-5</c:v>
                </c:pt>
                <c:pt idx="4">
                  <c:v>2.1977836030000111E-4</c:v>
                </c:pt>
                <c:pt idx="5">
                  <c:v>3.398490414000116E-4</c:v>
                </c:pt>
                <c:pt idx="6">
                  <c:v>4.2152196040000194E-4</c:v>
                </c:pt>
                <c:pt idx="7">
                  <c:v>5.2837835559998731E-4</c:v>
                </c:pt>
                <c:pt idx="8">
                  <c:v>6.1376092489998958E-4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E1-4006-A0EE-CEEE939AA2EA}"/>
            </c:ext>
          </c:extLst>
        </c:ser>
        <c:ser>
          <c:idx val="5"/>
          <c:order val="5"/>
          <c:tx>
            <c:strRef>
              <c:f>'R6'!$A$78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'R6'!$B$78:$J$78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E1-4006-A0EE-CEEE939AA2EA}"/>
            </c:ext>
          </c:extLst>
        </c:ser>
        <c:ser>
          <c:idx val="6"/>
          <c:order val="6"/>
          <c:tx>
            <c:strRef>
              <c:f>'R6'!$A$79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'R6'!$B$79:$J$79</c:f>
              <c:numCache>
                <c:formatCode>0.00</c:formatCode>
                <c:ptCount val="9"/>
                <c:pt idx="0">
                  <c:v>0</c:v>
                </c:pt>
                <c:pt idx="1">
                  <c:v>4.2760920000001722E-6</c:v>
                </c:pt>
                <c:pt idx="2">
                  <c:v>2.901594599999998E-5</c:v>
                </c:pt>
                <c:pt idx="3">
                  <c:v>7.8271737999999202E-5</c:v>
                </c:pt>
                <c:pt idx="4">
                  <c:v>3.2030518700000045E-4</c:v>
                </c:pt>
                <c:pt idx="5">
                  <c:v>7.2470456100000996E-4</c:v>
                </c:pt>
                <c:pt idx="6">
                  <c:v>1.1306857900000005E-3</c:v>
                </c:pt>
                <c:pt idx="7">
                  <c:v>1.6211987200000014E-3</c:v>
                </c:pt>
                <c:pt idx="8">
                  <c:v>2.1249494619999774E-3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E1-4006-A0EE-CEEE939AA2EA}"/>
            </c:ext>
          </c:extLst>
        </c:ser>
        <c:ser>
          <c:idx val="7"/>
          <c:order val="7"/>
          <c:tx>
            <c:strRef>
              <c:f>'R6'!$A$80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'R6'!$B$80:$J$80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E1-4006-A0EE-CEEE939AA2EA}"/>
            </c:ext>
          </c:extLst>
        </c:ser>
        <c:ser>
          <c:idx val="8"/>
          <c:order val="8"/>
          <c:tx>
            <c:strRef>
              <c:f>'R6'!$A$81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'R6'!$B$81:$J$81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E1-4006-A0EE-CEEE939AA2EA}"/>
            </c:ext>
          </c:extLst>
        </c:ser>
        <c:ser>
          <c:idx val="9"/>
          <c:order val="9"/>
          <c:tx>
            <c:strRef>
              <c:f>'R6'!$A$82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'R6'!$B$82:$J$82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E1-4006-A0EE-CEEE939AA2EA}"/>
            </c:ext>
          </c:extLst>
        </c:ser>
        <c:ser>
          <c:idx val="10"/>
          <c:order val="10"/>
          <c:tx>
            <c:strRef>
              <c:f>'R6'!$A$83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'R6'!$B$83:$J$83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1.2840000000000074E-5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E1-4006-A0EE-CEEE939AA2EA}"/>
            </c:ext>
          </c:extLst>
        </c:ser>
        <c:ser>
          <c:idx val="11"/>
          <c:order val="11"/>
          <c:tx>
            <c:strRef>
              <c:f>'R6'!$A$84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'R6'!$B$84:$J$84</c:f>
              <c:numCache>
                <c:formatCode>0.00</c:formatCode>
                <c:ptCount val="9"/>
                <c:pt idx="0">
                  <c:v>0</c:v>
                </c:pt>
                <c:pt idx="1">
                  <c:v>4.3698950000000542E-6</c:v>
                </c:pt>
                <c:pt idx="2">
                  <c:v>1.0275872389999777E-5</c:v>
                </c:pt>
                <c:pt idx="3">
                  <c:v>2.0604241338998807E-4</c:v>
                </c:pt>
                <c:pt idx="4">
                  <c:v>9.8820698238999763E-4</c:v>
                </c:pt>
                <c:pt idx="5">
                  <c:v>2.374209160390009E-3</c:v>
                </c:pt>
                <c:pt idx="6">
                  <c:v>3.9735149313900112E-3</c:v>
                </c:pt>
                <c:pt idx="7">
                  <c:v>5.8781701463900132E-3</c:v>
                </c:pt>
                <c:pt idx="8">
                  <c:v>7.8851334549998875E-3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8E1-4006-A0EE-CEEE939AA2EA}"/>
            </c:ext>
          </c:extLst>
        </c:ser>
        <c:ser>
          <c:idx val="12"/>
          <c:order val="12"/>
          <c:tx>
            <c:strRef>
              <c:f>'R6'!$A$85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'R6'!$B$85:$J$85</c:f>
              <c:numCache>
                <c:formatCode>0.00</c:formatCode>
                <c:ptCount val="9"/>
                <c:pt idx="0">
                  <c:v>0</c:v>
                </c:pt>
                <c:pt idx="1">
                  <c:v>1.8017989999999026E-6</c:v>
                </c:pt>
                <c:pt idx="2">
                  <c:v>8.5302014800009516E-6</c:v>
                </c:pt>
                <c:pt idx="3">
                  <c:v>3.2266566148001028E-4</c:v>
                </c:pt>
                <c:pt idx="4">
                  <c:v>2.4136778114800042E-3</c:v>
                </c:pt>
                <c:pt idx="5">
                  <c:v>6.7639363654800055E-3</c:v>
                </c:pt>
                <c:pt idx="6">
                  <c:v>1.277506266947992E-2</c:v>
                </c:pt>
                <c:pt idx="7">
                  <c:v>2.0144982780480103E-2</c:v>
                </c:pt>
                <c:pt idx="8">
                  <c:v>2.8133631248999869E-2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E1-4006-A0EE-CEEE939AA2EA}"/>
            </c:ext>
          </c:extLst>
        </c:ser>
        <c:ser>
          <c:idx val="13"/>
          <c:order val="13"/>
          <c:tx>
            <c:strRef>
              <c:f>'R6'!$A$86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'R6'!$B$72:$J$72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'R6'!$B$86:$J$86</c:f>
              <c:numCache>
                <c:formatCode>0.00</c:formatCode>
                <c:ptCount val="9"/>
                <c:pt idx="0">
                  <c:v>0</c:v>
                </c:pt>
                <c:pt idx="1">
                  <c:v>4.9290000003060497E-7</c:v>
                </c:pt>
                <c:pt idx="2">
                  <c:v>-8.4638999999983588E-6</c:v>
                </c:pt>
                <c:pt idx="3">
                  <c:v>1.7298700000209499E-5</c:v>
                </c:pt>
                <c:pt idx="4">
                  <c:v>3.5851300000000474E-5</c:v>
                </c:pt>
                <c:pt idx="5">
                  <c:v>4.9366000000002075E-5</c:v>
                </c:pt>
                <c:pt idx="6">
                  <c:v>5.5519399999981456E-5</c:v>
                </c:pt>
                <c:pt idx="7">
                  <c:v>6.6565699999902861E-5</c:v>
                </c:pt>
                <c:pt idx="8">
                  <c:v>8.3996600000003918E-5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8E1-4006-A0EE-CEEE939A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3338560"/>
        <c:axId val="623341512"/>
      </c:bar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Electricity by technology (EJ)</a:t>
                </a:r>
              </a:p>
            </c:rich>
          </c:tx>
          <c:overlay val="0"/>
        </c:title>
        <c:numFmt formatCode="0.0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between"/>
        <c:majorUnit val="2.0000000000000004E-2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ysClr val="window" lastClr="FFFFFF">
        <a:lumMod val="95000"/>
      </a:sys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 sz="1400"/>
            </a:pPr>
            <a:r>
              <a:rPr lang="en-US" sz="1400" dirty="0"/>
              <a:t> Region 9 </a:t>
            </a:r>
          </a:p>
          <a:p>
            <a:pPr algn="l">
              <a:defRPr sz="1400"/>
            </a:pPr>
            <a:r>
              <a:rPr lang="en-US" sz="1400" dirty="0"/>
              <a:t>(w/o Hawaii and Alaska)</a:t>
            </a:r>
          </a:p>
        </c:rich>
      </c:tx>
      <c:layout>
        <c:manualLayout>
          <c:xMode val="edge"/>
          <c:yMode val="edge"/>
          <c:x val="0.15875741226791099"/>
          <c:y val="5.62652312471546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21533853407213"/>
          <c:y val="4.2083333333333334E-2"/>
          <c:w val="0.82252904150870032"/>
          <c:h val="0.87308508311461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'R9'!$A$73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'R9'!$B$73:$J$73</c:f>
              <c:numCache>
                <c:formatCode>0.00</c:formatCode>
                <c:ptCount val="9"/>
                <c:pt idx="0">
                  <c:v>0</c:v>
                </c:pt>
                <c:pt idx="1">
                  <c:v>4.898000000000402E-5</c:v>
                </c:pt>
                <c:pt idx="2">
                  <c:v>1.2220999999989351E-4</c:v>
                </c:pt>
                <c:pt idx="3">
                  <c:v>4.8539100000000168E-4</c:v>
                </c:pt>
                <c:pt idx="4">
                  <c:v>1.7525119999999839E-3</c:v>
                </c:pt>
                <c:pt idx="5">
                  <c:v>3.5445679999998037E-3</c:v>
                </c:pt>
                <c:pt idx="6">
                  <c:v>5.2192540000000898E-3</c:v>
                </c:pt>
                <c:pt idx="7">
                  <c:v>6.7695189999999739E-3</c:v>
                </c:pt>
                <c:pt idx="8">
                  <c:v>8.1294479999999975E-3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9-4D2A-82A0-72E0372992FB}"/>
            </c:ext>
          </c:extLst>
        </c:ser>
        <c:ser>
          <c:idx val="1"/>
          <c:order val="1"/>
          <c:tx>
            <c:strRef>
              <c:f>'R9'!$A$74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'R9'!$B$74:$J$74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9-4D2A-82A0-72E0372992FB}"/>
            </c:ext>
          </c:extLst>
        </c:ser>
        <c:ser>
          <c:idx val="2"/>
          <c:order val="2"/>
          <c:tx>
            <c:strRef>
              <c:f>'R9'!$A$75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'R9'!$B$75:$J$75</c:f>
              <c:numCache>
                <c:formatCode>0.00</c:formatCode>
                <c:ptCount val="9"/>
                <c:pt idx="0">
                  <c:v>0</c:v>
                </c:pt>
                <c:pt idx="1">
                  <c:v>2.3999099999993945E-4</c:v>
                </c:pt>
                <c:pt idx="2">
                  <c:v>3.4451500000098889E-4</c:v>
                </c:pt>
                <c:pt idx="3">
                  <c:v>4.9162100000009756E-3</c:v>
                </c:pt>
                <c:pt idx="4">
                  <c:v>2.1128038999999821E-2</c:v>
                </c:pt>
                <c:pt idx="5">
                  <c:v>4.2684560999999066E-2</c:v>
                </c:pt>
                <c:pt idx="6">
                  <c:v>6.0434288000001057E-2</c:v>
                </c:pt>
                <c:pt idx="7">
                  <c:v>7.5560006000001123E-2</c:v>
                </c:pt>
                <c:pt idx="8">
                  <c:v>8.6679708999999883E-2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9-4D2A-82A0-72E0372992FB}"/>
            </c:ext>
          </c:extLst>
        </c:ser>
        <c:ser>
          <c:idx val="3"/>
          <c:order val="3"/>
          <c:tx>
            <c:strRef>
              <c:f>'R9'!$A$76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'R9'!$B$76:$J$76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49-4D2A-82A0-72E0372992FB}"/>
            </c:ext>
          </c:extLst>
        </c:ser>
        <c:ser>
          <c:idx val="4"/>
          <c:order val="4"/>
          <c:tx>
            <c:strRef>
              <c:f>'R9'!$A$77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'R9'!$B$77:$J$77</c:f>
              <c:numCache>
                <c:formatCode>0.00</c:formatCode>
                <c:ptCount val="9"/>
                <c:pt idx="0">
                  <c:v>0</c:v>
                </c:pt>
                <c:pt idx="1">
                  <c:v>4.4299799999997919E-6</c:v>
                </c:pt>
                <c:pt idx="2">
                  <c:v>3.1529169999999947E-6</c:v>
                </c:pt>
                <c:pt idx="3">
                  <c:v>1.017498439999996E-4</c:v>
                </c:pt>
                <c:pt idx="4">
                  <c:v>3.3523551399999027E-4</c:v>
                </c:pt>
                <c:pt idx="5">
                  <c:v>4.6777098999999924E-4</c:v>
                </c:pt>
                <c:pt idx="6">
                  <c:v>4.6501224199999892E-4</c:v>
                </c:pt>
                <c:pt idx="7">
                  <c:v>4.8148132600000018E-4</c:v>
                </c:pt>
                <c:pt idx="8">
                  <c:v>4.5802238999999908E-4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9-4D2A-82A0-72E0372992FB}"/>
            </c:ext>
          </c:extLst>
        </c:ser>
        <c:ser>
          <c:idx val="5"/>
          <c:order val="5"/>
          <c:tx>
            <c:strRef>
              <c:f>'R9'!$A$78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'R9'!$B$78:$J$78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49-4D2A-82A0-72E0372992FB}"/>
            </c:ext>
          </c:extLst>
        </c:ser>
        <c:ser>
          <c:idx val="6"/>
          <c:order val="6"/>
          <c:tx>
            <c:strRef>
              <c:f>'R9'!$A$79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'R9'!$B$79:$J$79</c:f>
              <c:numCache>
                <c:formatCode>0.00</c:formatCode>
                <c:ptCount val="9"/>
                <c:pt idx="0">
                  <c:v>0</c:v>
                </c:pt>
                <c:pt idx="1">
                  <c:v>1.3007000000089114E-5</c:v>
                </c:pt>
                <c:pt idx="2">
                  <c:v>7.6749999999986551E-6</c:v>
                </c:pt>
                <c:pt idx="3">
                  <c:v>3.0915410000000032E-4</c:v>
                </c:pt>
                <c:pt idx="4">
                  <c:v>1.3115742000000957E-3</c:v>
                </c:pt>
                <c:pt idx="5">
                  <c:v>2.4633721000001003E-3</c:v>
                </c:pt>
                <c:pt idx="6">
                  <c:v>3.1032735999998902E-3</c:v>
                </c:pt>
                <c:pt idx="7">
                  <c:v>3.6609694999999998E-3</c:v>
                </c:pt>
                <c:pt idx="8">
                  <c:v>4.0255938999999991E-3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49-4D2A-82A0-72E0372992FB}"/>
            </c:ext>
          </c:extLst>
        </c:ser>
        <c:ser>
          <c:idx val="7"/>
          <c:order val="7"/>
          <c:tx>
            <c:strRef>
              <c:f>'R9'!$A$80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'R9'!$B$80:$J$80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49-4D2A-82A0-72E0372992FB}"/>
            </c:ext>
          </c:extLst>
        </c:ser>
        <c:ser>
          <c:idx val="8"/>
          <c:order val="8"/>
          <c:tx>
            <c:strRef>
              <c:f>'R9'!$A$81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'R9'!$B$81:$J$81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4.1000000000013248E-5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49-4D2A-82A0-72E0372992FB}"/>
            </c:ext>
          </c:extLst>
        </c:ser>
        <c:ser>
          <c:idx val="9"/>
          <c:order val="9"/>
          <c:tx>
            <c:strRef>
              <c:f>'R9'!$A$82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'R9'!$B$82:$J$82</c:f>
              <c:numCache>
                <c:formatCode>0.00</c:formatCode>
                <c:ptCount val="9"/>
                <c:pt idx="0">
                  <c:v>0</c:v>
                </c:pt>
                <c:pt idx="1">
                  <c:v>1.2127000000000665E-5</c:v>
                </c:pt>
                <c:pt idx="2">
                  <c:v>5.3579999999830985E-6</c:v>
                </c:pt>
                <c:pt idx="3">
                  <c:v>4.8837099999990419E-4</c:v>
                </c:pt>
                <c:pt idx="4">
                  <c:v>2.3174859999998826E-3</c:v>
                </c:pt>
                <c:pt idx="5">
                  <c:v>4.8850129999999936E-3</c:v>
                </c:pt>
                <c:pt idx="6">
                  <c:v>7.2598629999999914E-3</c:v>
                </c:pt>
                <c:pt idx="7">
                  <c:v>9.3542719999999968E-3</c:v>
                </c:pt>
                <c:pt idx="8">
                  <c:v>1.0744817000000004E-2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49-4D2A-82A0-72E0372992FB}"/>
            </c:ext>
          </c:extLst>
        </c:ser>
        <c:ser>
          <c:idx val="10"/>
          <c:order val="10"/>
          <c:tx>
            <c:strRef>
              <c:f>'R9'!$A$83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'R9'!$B$83:$J$83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5.4399999999998894E-4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49-4D2A-82A0-72E0372992FB}"/>
            </c:ext>
          </c:extLst>
        </c:ser>
        <c:ser>
          <c:idx val="11"/>
          <c:order val="11"/>
          <c:tx>
            <c:strRef>
              <c:f>'R9'!$A$84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'R9'!$B$84:$J$84</c:f>
              <c:numCache>
                <c:formatCode>0.00</c:formatCode>
                <c:ptCount val="9"/>
                <c:pt idx="0">
                  <c:v>0</c:v>
                </c:pt>
                <c:pt idx="1">
                  <c:v>2.8379999999911254E-6</c:v>
                </c:pt>
                <c:pt idx="2">
                  <c:v>1.3481099999990143E-4</c:v>
                </c:pt>
                <c:pt idx="3">
                  <c:v>1.1224140899998847E-3</c:v>
                </c:pt>
                <c:pt idx="4">
                  <c:v>4.7259606299998869E-3</c:v>
                </c:pt>
                <c:pt idx="5">
                  <c:v>9.9169266699999925E-3</c:v>
                </c:pt>
                <c:pt idx="6">
                  <c:v>1.4493788370000094E-2</c:v>
                </c:pt>
                <c:pt idx="7">
                  <c:v>1.8657605299999797E-2</c:v>
                </c:pt>
                <c:pt idx="8">
                  <c:v>2.1816584000000028E-2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A49-4D2A-82A0-72E0372992FB}"/>
            </c:ext>
          </c:extLst>
        </c:ser>
        <c:ser>
          <c:idx val="12"/>
          <c:order val="12"/>
          <c:tx>
            <c:strRef>
              <c:f>'R9'!$A$85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'R9'!$B$85:$J$85</c:f>
              <c:numCache>
                <c:formatCode>0.00</c:formatCode>
                <c:ptCount val="9"/>
                <c:pt idx="0">
                  <c:v>0</c:v>
                </c:pt>
                <c:pt idx="1">
                  <c:v>3.9542000000725164E-7</c:v>
                </c:pt>
                <c:pt idx="2">
                  <c:v>-1.1543370000005604E-5</c:v>
                </c:pt>
                <c:pt idx="3">
                  <c:v>9.3124493800098018E-4</c:v>
                </c:pt>
                <c:pt idx="4">
                  <c:v>7.0869858590009993E-3</c:v>
                </c:pt>
                <c:pt idx="5">
                  <c:v>1.8121457981999906E-2</c:v>
                </c:pt>
                <c:pt idx="6">
                  <c:v>3.0759452622000083E-2</c:v>
                </c:pt>
                <c:pt idx="7">
                  <c:v>4.3274191042001198E-2</c:v>
                </c:pt>
                <c:pt idx="8">
                  <c:v>5.4204601561999077E-2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49-4D2A-82A0-72E0372992FB}"/>
            </c:ext>
          </c:extLst>
        </c:ser>
        <c:ser>
          <c:idx val="13"/>
          <c:order val="13"/>
          <c:tx>
            <c:strRef>
              <c:f>'R9'!$A$86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'R9'!$B$72:$J$72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'R9'!$B$86:$J$86</c:f>
              <c:numCache>
                <c:formatCode>0.00</c:formatCode>
                <c:ptCount val="9"/>
                <c:pt idx="0">
                  <c:v>0</c:v>
                </c:pt>
                <c:pt idx="1">
                  <c:v>3.5049999997510684E-7</c:v>
                </c:pt>
                <c:pt idx="2">
                  <c:v>1.8607000000017693E-6</c:v>
                </c:pt>
                <c:pt idx="3">
                  <c:v>1.0545200000003363E-5</c:v>
                </c:pt>
                <c:pt idx="4">
                  <c:v>2.3378900000009528E-5</c:v>
                </c:pt>
                <c:pt idx="5">
                  <c:v>3.1666100000105057E-5</c:v>
                </c:pt>
                <c:pt idx="6">
                  <c:v>4.1206900000097246E-5</c:v>
                </c:pt>
                <c:pt idx="7">
                  <c:v>5.7690700000001538E-5</c:v>
                </c:pt>
                <c:pt idx="8">
                  <c:v>6.0604600000103981E-5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A49-4D2A-82A0-72E037299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3338560"/>
        <c:axId val="623341512"/>
      </c:barChart>
      <c:catAx>
        <c:axId val="62333856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Electricity by technology (EJ)</a:t>
                </a:r>
              </a:p>
            </c:rich>
          </c:tx>
          <c:overlay val="0"/>
        </c:title>
        <c:numFmt formatCode="0.0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between"/>
        <c:majorUnit val="2.0000000000000004E-2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 RGGI Region</a:t>
            </a:r>
          </a:p>
        </c:rich>
      </c:tx>
      <c:layout>
        <c:manualLayout>
          <c:xMode val="edge"/>
          <c:yMode val="edge"/>
          <c:x val="0.38416000556748592"/>
          <c:y val="6.5524569845435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054247995903015E-2"/>
          <c:y val="4.2083333333333334E-2"/>
          <c:w val="0.88859603245462593"/>
          <c:h val="0.84530730533683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RGGI!$A$73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RGGI!$B$73:$J$73</c:f>
              <c:numCache>
                <c:formatCode>0.00</c:formatCode>
                <c:ptCount val="9"/>
                <c:pt idx="0">
                  <c:v>0</c:v>
                </c:pt>
                <c:pt idx="1">
                  <c:v>-7.272000000113632E-6</c:v>
                </c:pt>
                <c:pt idx="2">
                  <c:v>9.2769999999950392E-6</c:v>
                </c:pt>
                <c:pt idx="3">
                  <c:v>-2.5286021999999797E-4</c:v>
                </c:pt>
                <c:pt idx="4">
                  <c:v>-1.0962903399998822E-3</c:v>
                </c:pt>
                <c:pt idx="5">
                  <c:v>-2.161563250000012E-3</c:v>
                </c:pt>
                <c:pt idx="6">
                  <c:v>-2.6248775599999052E-3</c:v>
                </c:pt>
                <c:pt idx="7">
                  <c:v>-2.9713611900000214E-3</c:v>
                </c:pt>
                <c:pt idx="8">
                  <c:v>-2.7179267900000192E-3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F-4B99-B074-9CFB1BB7E906}"/>
            </c:ext>
          </c:extLst>
        </c:ser>
        <c:ser>
          <c:idx val="1"/>
          <c:order val="1"/>
          <c:tx>
            <c:strRef>
              <c:f>RGGI!$A$74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RGGI!$B$74:$J$74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2.5911210000000072E-6</c:v>
                </c:pt>
                <c:pt idx="4">
                  <c:v>1.4543879699999992E-5</c:v>
                </c:pt>
                <c:pt idx="5">
                  <c:v>2.7283893099999896E-5</c:v>
                </c:pt>
                <c:pt idx="6">
                  <c:v>3.3841829599999919E-5</c:v>
                </c:pt>
                <c:pt idx="7">
                  <c:v>4.0219738300001026E-5</c:v>
                </c:pt>
                <c:pt idx="8">
                  <c:v>4.9520100000000197E-5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F-4B99-B074-9CFB1BB7E906}"/>
            </c:ext>
          </c:extLst>
        </c:ser>
        <c:ser>
          <c:idx val="2"/>
          <c:order val="2"/>
          <c:tx>
            <c:strRef>
              <c:f>RGGI!$A$75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RGGI!$B$75:$J$75</c:f>
              <c:numCache>
                <c:formatCode>0.00</c:formatCode>
                <c:ptCount val="9"/>
                <c:pt idx="0">
                  <c:v>0</c:v>
                </c:pt>
                <c:pt idx="1">
                  <c:v>2.6533020001162644E-5</c:v>
                </c:pt>
                <c:pt idx="2">
                  <c:v>5.6212539999989097E-5</c:v>
                </c:pt>
                <c:pt idx="3">
                  <c:v>1.1765399099991636E-4</c:v>
                </c:pt>
                <c:pt idx="4">
                  <c:v>4.8271149699996574E-4</c:v>
                </c:pt>
                <c:pt idx="5">
                  <c:v>1.3445481749998767E-3</c:v>
                </c:pt>
                <c:pt idx="6">
                  <c:v>2.058715440999781E-3</c:v>
                </c:pt>
                <c:pt idx="7">
                  <c:v>2.4588923760000547E-3</c:v>
                </c:pt>
                <c:pt idx="8">
                  <c:v>3.1374571799999695E-3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F-4B99-B074-9CFB1BB7E906}"/>
            </c:ext>
          </c:extLst>
        </c:ser>
        <c:ser>
          <c:idx val="3"/>
          <c:order val="3"/>
          <c:tx>
            <c:strRef>
              <c:f>RGGI!$A$76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RGGI!$B$76:$J$76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2.3702480000000045E-5</c:v>
                </c:pt>
                <c:pt idx="4">
                  <c:v>1.4856070000000008E-4</c:v>
                </c:pt>
                <c:pt idx="5">
                  <c:v>3.2407620000000177E-4</c:v>
                </c:pt>
                <c:pt idx="6">
                  <c:v>4.4368403999999959E-4</c:v>
                </c:pt>
                <c:pt idx="7">
                  <c:v>5.5046849000000078E-4</c:v>
                </c:pt>
                <c:pt idx="8">
                  <c:v>6.2124788000000094E-4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F-4B99-B074-9CFB1BB7E906}"/>
            </c:ext>
          </c:extLst>
        </c:ser>
        <c:ser>
          <c:idx val="4"/>
          <c:order val="4"/>
          <c:tx>
            <c:strRef>
              <c:f>RGGI!$A$77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RGGI!$B$77:$J$77</c:f>
              <c:numCache>
                <c:formatCode>0.00</c:formatCode>
                <c:ptCount val="9"/>
                <c:pt idx="0">
                  <c:v>0</c:v>
                </c:pt>
                <c:pt idx="1">
                  <c:v>1.6443340000206474E-6</c:v>
                </c:pt>
                <c:pt idx="2">
                  <c:v>2.6407199999987918E-6</c:v>
                </c:pt>
                <c:pt idx="3">
                  <c:v>1.3055009999998757E-5</c:v>
                </c:pt>
                <c:pt idx="4">
                  <c:v>2.0454868000001998E-5</c:v>
                </c:pt>
                <c:pt idx="5">
                  <c:v>2.2263391999999965E-5</c:v>
                </c:pt>
                <c:pt idx="6">
                  <c:v>1.2895265999999118E-5</c:v>
                </c:pt>
                <c:pt idx="7">
                  <c:v>-2.2279152000013319E-6</c:v>
                </c:pt>
                <c:pt idx="8">
                  <c:v>-1.6515635800000254E-5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F-4B99-B074-9CFB1BB7E906}"/>
            </c:ext>
          </c:extLst>
        </c:ser>
        <c:ser>
          <c:idx val="5"/>
          <c:order val="5"/>
          <c:tx>
            <c:strRef>
              <c:f>RGGI!$A$78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RGGI!$B$78:$J$78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1.0056580000000054E-5</c:v>
                </c:pt>
                <c:pt idx="4">
                  <c:v>4.2490936300000105E-5</c:v>
                </c:pt>
                <c:pt idx="5">
                  <c:v>6.3720710300000153E-5</c:v>
                </c:pt>
                <c:pt idx="6">
                  <c:v>5.3919487299999814E-5</c:v>
                </c:pt>
                <c:pt idx="7">
                  <c:v>4.4508723099999977E-5</c:v>
                </c:pt>
                <c:pt idx="8">
                  <c:v>3.1051580200000008E-5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4F-4B99-B074-9CFB1BB7E906}"/>
            </c:ext>
          </c:extLst>
        </c:ser>
        <c:ser>
          <c:idx val="6"/>
          <c:order val="6"/>
          <c:tx>
            <c:strRef>
              <c:f>RGGI!$A$79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RGGI!$B$79:$J$79</c:f>
              <c:numCache>
                <c:formatCode>0.00</c:formatCode>
                <c:ptCount val="9"/>
                <c:pt idx="0">
                  <c:v>0</c:v>
                </c:pt>
                <c:pt idx="1">
                  <c:v>-9.9129999998892604E-7</c:v>
                </c:pt>
                <c:pt idx="2">
                  <c:v>-6.8856699999807203E-6</c:v>
                </c:pt>
                <c:pt idx="3">
                  <c:v>2.0550750000010269E-5</c:v>
                </c:pt>
                <c:pt idx="4">
                  <c:v>1.6536124799999786E-4</c:v>
                </c:pt>
                <c:pt idx="5">
                  <c:v>2.0919159900000027E-4</c:v>
                </c:pt>
                <c:pt idx="6">
                  <c:v>4.0083045999999602E-5</c:v>
                </c:pt>
                <c:pt idx="7">
                  <c:v>-2.9507127899998983E-4</c:v>
                </c:pt>
                <c:pt idx="8">
                  <c:v>-6.51702784E-4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4F-4B99-B074-9CFB1BB7E906}"/>
            </c:ext>
          </c:extLst>
        </c:ser>
        <c:ser>
          <c:idx val="7"/>
          <c:order val="7"/>
          <c:tx>
            <c:strRef>
              <c:f>RGGI!$A$80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RGGI!$B$80:$J$80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2.729190000000007E-6</c:v>
                </c:pt>
                <c:pt idx="4">
                  <c:v>1.8263015089999994E-5</c:v>
                </c:pt>
                <c:pt idx="5">
                  <c:v>3.4290326780000193E-5</c:v>
                </c:pt>
                <c:pt idx="6">
                  <c:v>3.5052863120000021E-5</c:v>
                </c:pt>
                <c:pt idx="7">
                  <c:v>3.1939605670000082E-5</c:v>
                </c:pt>
                <c:pt idx="8">
                  <c:v>2.1215868800000034E-5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4F-4B99-B074-9CFB1BB7E906}"/>
            </c:ext>
          </c:extLst>
        </c:ser>
        <c:ser>
          <c:idx val="8"/>
          <c:order val="8"/>
          <c:tx>
            <c:strRef>
              <c:f>RGGI!$A$81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RGGI!$B$81:$J$81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3.6500000000022625E-5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1.0000000000287557E-7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4F-4B99-B074-9CFB1BB7E906}"/>
            </c:ext>
          </c:extLst>
        </c:ser>
        <c:ser>
          <c:idx val="9"/>
          <c:order val="9"/>
          <c:tx>
            <c:strRef>
              <c:f>RGGI!$A$82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RGGI!$B$82:$J$82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4F-4B99-B074-9CFB1BB7E906}"/>
            </c:ext>
          </c:extLst>
        </c:ser>
        <c:ser>
          <c:idx val="10"/>
          <c:order val="10"/>
          <c:tx>
            <c:strRef>
              <c:f>RGGI!$A$83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RGGI!$B$83:$J$83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3.098799999996793E-6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4F-4B99-B074-9CFB1BB7E906}"/>
            </c:ext>
          </c:extLst>
        </c:ser>
        <c:ser>
          <c:idx val="11"/>
          <c:order val="11"/>
          <c:tx>
            <c:strRef>
              <c:f>RGGI!$A$84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RGGI!$B$84:$J$84</c:f>
              <c:numCache>
                <c:formatCode>0.00</c:formatCode>
                <c:ptCount val="9"/>
                <c:pt idx="0">
                  <c:v>0</c:v>
                </c:pt>
                <c:pt idx="1">
                  <c:v>1.4724400001012161E-7</c:v>
                </c:pt>
                <c:pt idx="2">
                  <c:v>1.1738619999993039E-6</c:v>
                </c:pt>
                <c:pt idx="3">
                  <c:v>5.3593903110003144E-4</c:v>
                </c:pt>
                <c:pt idx="4">
                  <c:v>3.6330430673000014E-3</c:v>
                </c:pt>
                <c:pt idx="5">
                  <c:v>8.629272501800081E-3</c:v>
                </c:pt>
                <c:pt idx="6">
                  <c:v>1.3108157581200014E-2</c:v>
                </c:pt>
                <c:pt idx="7">
                  <c:v>1.7454484403200229E-2</c:v>
                </c:pt>
                <c:pt idx="8">
                  <c:v>2.1026157108199883E-2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4F-4B99-B074-9CFB1BB7E906}"/>
            </c:ext>
          </c:extLst>
        </c:ser>
        <c:ser>
          <c:idx val="12"/>
          <c:order val="12"/>
          <c:tx>
            <c:strRef>
              <c:f>RGGI!$A$85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RGGI!$B$85:$J$85</c:f>
              <c:numCache>
                <c:formatCode>0.00</c:formatCode>
                <c:ptCount val="9"/>
                <c:pt idx="0">
                  <c:v>0</c:v>
                </c:pt>
                <c:pt idx="1">
                  <c:v>6.2236000000250036E-8</c:v>
                </c:pt>
                <c:pt idx="2">
                  <c:v>1.1274130000001568E-6</c:v>
                </c:pt>
                <c:pt idx="3">
                  <c:v>3.0281165245998887E-4</c:v>
                </c:pt>
                <c:pt idx="4">
                  <c:v>2.4319017561599994E-3</c:v>
                </c:pt>
                <c:pt idx="5">
                  <c:v>6.7081905288600072E-3</c:v>
                </c:pt>
                <c:pt idx="6">
                  <c:v>1.1537473887260112E-2</c:v>
                </c:pt>
                <c:pt idx="7">
                  <c:v>1.6529421649860015E-2</c:v>
                </c:pt>
                <c:pt idx="8">
                  <c:v>2.1027289182860023E-2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4F-4B99-B074-9CFB1BB7E906}"/>
            </c:ext>
          </c:extLst>
        </c:ser>
        <c:ser>
          <c:idx val="13"/>
          <c:order val="13"/>
          <c:tx>
            <c:strRef>
              <c:f>RGGI!$A$86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RGGI!$B$72:$J$72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RGGI!$B$86:$J$86</c:f>
              <c:numCache>
                <c:formatCode>0.00</c:formatCode>
                <c:ptCount val="9"/>
                <c:pt idx="0">
                  <c:v>0</c:v>
                </c:pt>
                <c:pt idx="1">
                  <c:v>4.3515399999870946E-6</c:v>
                </c:pt>
                <c:pt idx="2">
                  <c:v>1.4193620000019225E-5</c:v>
                </c:pt>
                <c:pt idx="3">
                  <c:v>4.4774109999968364E-5</c:v>
                </c:pt>
                <c:pt idx="4">
                  <c:v>1.2779417000002152E-4</c:v>
                </c:pt>
                <c:pt idx="5">
                  <c:v>2.0401650000000972E-4</c:v>
                </c:pt>
                <c:pt idx="6">
                  <c:v>2.1948753999999002E-4</c:v>
                </c:pt>
                <c:pt idx="7">
                  <c:v>2.640607000000024E-4</c:v>
                </c:pt>
                <c:pt idx="8">
                  <c:v>3.2901419999998953E-4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4F-4B99-B074-9CFB1BB7E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3338560"/>
        <c:axId val="623341512"/>
      </c:bar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between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en-US" sz="1600" dirty="0"/>
              <a:t> Region 1</a:t>
            </a:r>
          </a:p>
        </c:rich>
      </c:tx>
      <c:layout>
        <c:manualLayout>
          <c:xMode val="edge"/>
          <c:yMode val="edge"/>
          <c:x val="0.25084420871002239"/>
          <c:y val="5.50558053969786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738760085544862"/>
          <c:y val="4.2083333333333334E-2"/>
          <c:w val="0.78547347380188592"/>
          <c:h val="0.84530730533683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'R1'!$A$73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'R1'!$B$73:$J$73</c:f>
              <c:numCache>
                <c:formatCode>0.00</c:formatCode>
                <c:ptCount val="9"/>
                <c:pt idx="0">
                  <c:v>0</c:v>
                </c:pt>
                <c:pt idx="1">
                  <c:v>-4.9700000000207911E-7</c:v>
                </c:pt>
                <c:pt idx="2">
                  <c:v>-6.0390000000097588E-6</c:v>
                </c:pt>
                <c:pt idx="3">
                  <c:v>-4.7558599999997231E-5</c:v>
                </c:pt>
                <c:pt idx="4">
                  <c:v>-2.6375529999997024E-4</c:v>
                </c:pt>
                <c:pt idx="5">
                  <c:v>-5.8561620000000675E-4</c:v>
                </c:pt>
                <c:pt idx="6">
                  <c:v>-8.2712169999990537E-4</c:v>
                </c:pt>
                <c:pt idx="7">
                  <c:v>-1.1168258000000264E-3</c:v>
                </c:pt>
                <c:pt idx="8">
                  <c:v>-1.1604496000000228E-3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B-4488-9090-DE0F7FB55281}"/>
            </c:ext>
          </c:extLst>
        </c:ser>
        <c:ser>
          <c:idx val="1"/>
          <c:order val="1"/>
          <c:tx>
            <c:strRef>
              <c:f>'R1'!$A$74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'R1'!$B$74:$J$74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1.6865420000000133E-6</c:v>
                </c:pt>
                <c:pt idx="4">
                  <c:v>1.0649323999999978E-5</c:v>
                </c:pt>
                <c:pt idx="5">
                  <c:v>1.9137712999999905E-5</c:v>
                </c:pt>
                <c:pt idx="6">
                  <c:v>2.2398947000000036E-5</c:v>
                </c:pt>
                <c:pt idx="7">
                  <c:v>2.5074233000001059E-5</c:v>
                </c:pt>
                <c:pt idx="8">
                  <c:v>3.0419931000000029E-5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B-4488-9090-DE0F7FB55281}"/>
            </c:ext>
          </c:extLst>
        </c:ser>
        <c:ser>
          <c:idx val="2"/>
          <c:order val="2"/>
          <c:tx>
            <c:strRef>
              <c:f>'R1'!$A$75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'R1'!$B$75:$J$75</c:f>
              <c:numCache>
                <c:formatCode>0.00</c:formatCode>
                <c:ptCount val="9"/>
                <c:pt idx="0">
                  <c:v>0</c:v>
                </c:pt>
                <c:pt idx="1">
                  <c:v>1.9998420001110517E-5</c:v>
                </c:pt>
                <c:pt idx="2">
                  <c:v>-1.2550600000105216E-6</c:v>
                </c:pt>
                <c:pt idx="3">
                  <c:v>1.5688363099991554E-4</c:v>
                </c:pt>
                <c:pt idx="4">
                  <c:v>8.4895841799997873E-4</c:v>
                </c:pt>
                <c:pt idx="5">
                  <c:v>1.8896696889999787E-3</c:v>
                </c:pt>
                <c:pt idx="6">
                  <c:v>2.5671397709997879E-3</c:v>
                </c:pt>
                <c:pt idx="7">
                  <c:v>2.9158539339999012E-3</c:v>
                </c:pt>
                <c:pt idx="8">
                  <c:v>3.416451937999998E-3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BB-4488-9090-DE0F7FB55281}"/>
            </c:ext>
          </c:extLst>
        </c:ser>
        <c:ser>
          <c:idx val="3"/>
          <c:order val="3"/>
          <c:tx>
            <c:strRef>
              <c:f>'R1'!$A$76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'R1'!$B$76:$J$76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1.8961650000000069E-5</c:v>
                </c:pt>
                <c:pt idx="4">
                  <c:v>1.2843420000000026E-4</c:v>
                </c:pt>
                <c:pt idx="5">
                  <c:v>2.8121258000000145E-4</c:v>
                </c:pt>
                <c:pt idx="6">
                  <c:v>3.8615955999999913E-4</c:v>
                </c:pt>
                <c:pt idx="7">
                  <c:v>4.8285913999999985E-4</c:v>
                </c:pt>
                <c:pt idx="8">
                  <c:v>5.5113573999999999E-4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BB-4488-9090-DE0F7FB55281}"/>
            </c:ext>
          </c:extLst>
        </c:ser>
        <c:ser>
          <c:idx val="4"/>
          <c:order val="4"/>
          <c:tx>
            <c:strRef>
              <c:f>'R1'!$A$77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'R1'!$B$77:$J$77</c:f>
              <c:numCache>
                <c:formatCode>0.00</c:formatCode>
                <c:ptCount val="9"/>
                <c:pt idx="0">
                  <c:v>0</c:v>
                </c:pt>
                <c:pt idx="1">
                  <c:v>1.0437040000102482E-6</c:v>
                </c:pt>
                <c:pt idx="2">
                  <c:v>1.4638199999994841E-6</c:v>
                </c:pt>
                <c:pt idx="3">
                  <c:v>8.7872199999988049E-6</c:v>
                </c:pt>
                <c:pt idx="4">
                  <c:v>1.6180538000001941E-5</c:v>
                </c:pt>
                <c:pt idx="5">
                  <c:v>1.9496252E-5</c:v>
                </c:pt>
                <c:pt idx="6">
                  <c:v>1.4904571999999061E-5</c:v>
                </c:pt>
                <c:pt idx="7">
                  <c:v>9.2681747999999887E-6</c:v>
                </c:pt>
                <c:pt idx="8">
                  <c:v>3.9783221999992874E-6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BB-4488-9090-DE0F7FB55281}"/>
            </c:ext>
          </c:extLst>
        </c:ser>
        <c:ser>
          <c:idx val="5"/>
          <c:order val="5"/>
          <c:tx>
            <c:strRef>
              <c:f>'R1'!$A$78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'R1'!$B$78:$J$78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5.0687499999999843E-6</c:v>
                </c:pt>
                <c:pt idx="4">
                  <c:v>2.6166310900000101E-5</c:v>
                </c:pt>
                <c:pt idx="5">
                  <c:v>3.9070467800000062E-5</c:v>
                </c:pt>
                <c:pt idx="6">
                  <c:v>3.3292382299999877E-5</c:v>
                </c:pt>
                <c:pt idx="7">
                  <c:v>2.8839141100000024E-5</c:v>
                </c:pt>
                <c:pt idx="8">
                  <c:v>2.1908528199999968E-5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BB-4488-9090-DE0F7FB55281}"/>
            </c:ext>
          </c:extLst>
        </c:ser>
        <c:ser>
          <c:idx val="6"/>
          <c:order val="6"/>
          <c:tx>
            <c:strRef>
              <c:f>'R1'!$A$79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'R1'!$B$79:$J$79</c:f>
              <c:numCache>
                <c:formatCode>0.00</c:formatCode>
                <c:ptCount val="9"/>
                <c:pt idx="0">
                  <c:v>0</c:v>
                </c:pt>
                <c:pt idx="1">
                  <c:v>-1.1945999999918994E-6</c:v>
                </c:pt>
                <c:pt idx="2">
                  <c:v>-6.6040999999808503E-6</c:v>
                </c:pt>
                <c:pt idx="3">
                  <c:v>1.2375800000011782E-5</c:v>
                </c:pt>
                <c:pt idx="4">
                  <c:v>1.4049342999999763E-4</c:v>
                </c:pt>
                <c:pt idx="5">
                  <c:v>1.721566600000001E-4</c:v>
                </c:pt>
                <c:pt idx="6">
                  <c:v>1.88344399999988E-5</c:v>
                </c:pt>
                <c:pt idx="7">
                  <c:v>-2.7848138999998859E-4</c:v>
                </c:pt>
                <c:pt idx="8">
                  <c:v>-5.8211111000000017E-4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BB-4488-9090-DE0F7FB55281}"/>
            </c:ext>
          </c:extLst>
        </c:ser>
        <c:ser>
          <c:idx val="7"/>
          <c:order val="7"/>
          <c:tx>
            <c:strRef>
              <c:f>'R1'!$A$80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'R1'!$B$80:$J$80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2.1331639999999966E-6</c:v>
                </c:pt>
                <c:pt idx="4">
                  <c:v>1.5606676499999993E-5</c:v>
                </c:pt>
                <c:pt idx="5">
                  <c:v>2.9014968000000093E-5</c:v>
                </c:pt>
                <c:pt idx="6">
                  <c:v>2.9597562800000012E-5</c:v>
                </c:pt>
                <c:pt idx="7">
                  <c:v>2.7655145900000108E-5</c:v>
                </c:pt>
                <c:pt idx="8">
                  <c:v>2.0174322899999951E-5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BB-4488-9090-DE0F7FB55281}"/>
            </c:ext>
          </c:extLst>
        </c:ser>
        <c:ser>
          <c:idx val="8"/>
          <c:order val="8"/>
          <c:tx>
            <c:strRef>
              <c:f>'R1'!$A$81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'R1'!$B$81:$J$81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-1.1599999999986621E-5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1.0000000000287557E-7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BB-4488-9090-DE0F7FB55281}"/>
            </c:ext>
          </c:extLst>
        </c:ser>
        <c:ser>
          <c:idx val="9"/>
          <c:order val="9"/>
          <c:tx>
            <c:strRef>
              <c:f>'R1'!$A$82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'R1'!$B$82:$J$82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BB-4488-9090-DE0F7FB55281}"/>
            </c:ext>
          </c:extLst>
        </c:ser>
        <c:ser>
          <c:idx val="10"/>
          <c:order val="10"/>
          <c:tx>
            <c:strRef>
              <c:f>'R1'!$A$83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'R1'!$B$83:$J$83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-2.5012000000046442E-6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BB-4488-9090-DE0F7FB55281}"/>
            </c:ext>
          </c:extLst>
        </c:ser>
        <c:ser>
          <c:idx val="11"/>
          <c:order val="11"/>
          <c:tx>
            <c:strRef>
              <c:f>'R1'!$A$84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'R1'!$B$84:$J$84</c:f>
              <c:numCache>
                <c:formatCode>0.00</c:formatCode>
                <c:ptCount val="9"/>
                <c:pt idx="0">
                  <c:v>0</c:v>
                </c:pt>
                <c:pt idx="1">
                  <c:v>1.2025999999998316E-7</c:v>
                </c:pt>
                <c:pt idx="2">
                  <c:v>-8.4707999999274197E-7</c:v>
                </c:pt>
                <c:pt idx="3">
                  <c:v>4.1935095700001979E-4</c:v>
                </c:pt>
                <c:pt idx="4">
                  <c:v>3.0394929049999964E-3</c:v>
                </c:pt>
                <c:pt idx="5">
                  <c:v>7.2129422200000876E-3</c:v>
                </c:pt>
                <c:pt idx="6">
                  <c:v>1.0914603605000017E-2</c:v>
                </c:pt>
                <c:pt idx="7">
                  <c:v>1.4518566698000196E-2</c:v>
                </c:pt>
                <c:pt idx="8">
                  <c:v>1.7487646810999888E-2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1BB-4488-9090-DE0F7FB55281}"/>
            </c:ext>
          </c:extLst>
        </c:ser>
        <c:ser>
          <c:idx val="12"/>
          <c:order val="12"/>
          <c:tx>
            <c:strRef>
              <c:f>'R1'!$A$85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'R1'!$B$85:$J$85</c:f>
              <c:numCache>
                <c:formatCode>0.00</c:formatCode>
                <c:ptCount val="9"/>
                <c:pt idx="0">
                  <c:v>0</c:v>
                </c:pt>
                <c:pt idx="1">
                  <c:v>5.0380000000136219E-8</c:v>
                </c:pt>
                <c:pt idx="2">
                  <c:v>-4.1029999998682537E-8</c:v>
                </c:pt>
                <c:pt idx="3">
                  <c:v>2.4728864319998808E-4</c:v>
                </c:pt>
                <c:pt idx="4">
                  <c:v>2.0085273649999881E-3</c:v>
                </c:pt>
                <c:pt idx="5">
                  <c:v>5.5406129773000051E-3</c:v>
                </c:pt>
                <c:pt idx="6">
                  <c:v>9.5143590628000985E-3</c:v>
                </c:pt>
                <c:pt idx="7">
                  <c:v>1.3647539866400007E-2</c:v>
                </c:pt>
                <c:pt idx="8">
                  <c:v>1.7422970680300021E-2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BB-4488-9090-DE0F7FB55281}"/>
            </c:ext>
          </c:extLst>
        </c:ser>
        <c:ser>
          <c:idx val="13"/>
          <c:order val="13"/>
          <c:tx>
            <c:strRef>
              <c:f>'R1'!$A$86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'R1'!$B$72:$J$72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'R1'!$B$86:$J$86</c:f>
              <c:numCache>
                <c:formatCode>0.00</c:formatCode>
                <c:ptCount val="9"/>
                <c:pt idx="0">
                  <c:v>0</c:v>
                </c:pt>
                <c:pt idx="1">
                  <c:v>4.3009999999895493E-6</c:v>
                </c:pt>
                <c:pt idx="2">
                  <c:v>1.4035960000031641E-5</c:v>
                </c:pt>
                <c:pt idx="3">
                  <c:v>4.2625119999979699E-5</c:v>
                </c:pt>
                <c:pt idx="4">
                  <c:v>1.2291562000002129E-4</c:v>
                </c:pt>
                <c:pt idx="5">
                  <c:v>1.9722066000001093E-4</c:v>
                </c:pt>
                <c:pt idx="6">
                  <c:v>2.1158118999999032E-4</c:v>
                </c:pt>
                <c:pt idx="7">
                  <c:v>2.5372646999999998E-4</c:v>
                </c:pt>
                <c:pt idx="8">
                  <c:v>3.1671958999998986E-4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1BB-4488-9090-DE0F7FB55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3338560"/>
        <c:axId val="623341512"/>
      </c:bar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Electricity</a:t>
                </a:r>
                <a:r>
                  <a:rPr lang="en-US" b="0" baseline="0" dirty="0"/>
                  <a:t> by technology (EJ)</a:t>
                </a:r>
                <a:endParaRPr lang="en-US" b="0" dirty="0"/>
              </a:p>
            </c:rich>
          </c:tx>
          <c:overlay val="0"/>
        </c:title>
        <c:numFmt formatCode="0.0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62333856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  <c:extLst/>
  </c:chart>
  <c:spPr>
    <a:solidFill>
      <a:schemeClr val="bg1">
        <a:lumMod val="95000"/>
      </a:schemeClr>
    </a:solidFill>
    <a:ln>
      <a:solidFill>
        <a:schemeClr val="tx1"/>
      </a:solidFill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65935508061491"/>
          <c:y val="4.2083333333333334E-2"/>
          <c:w val="0.78378202724659418"/>
          <c:h val="0.84530730533683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Sheet14!$AH$31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Sheet14!$AI$30:$AQ$30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Sheet14!$AI$31:$AQ$31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6.7826542053408403</c:v>
                </c:pt>
                <c:pt idx="2">
                  <c:v>37.649600891566003</c:v>
                </c:pt>
                <c:pt idx="3">
                  <c:v>112.55182747557183</c:v>
                </c:pt>
                <c:pt idx="4">
                  <c:v>429.50926035219402</c:v>
                </c:pt>
                <c:pt idx="5">
                  <c:v>909.80755835166258</c:v>
                </c:pt>
                <c:pt idx="6">
                  <c:v>1382.4612004943583</c:v>
                </c:pt>
                <c:pt idx="7">
                  <c:v>1849.9647410599741</c:v>
                </c:pt>
                <c:pt idx="8">
                  <c:v>2274.8268152794717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5-4680-AEA3-3E685FEE12FF}"/>
            </c:ext>
          </c:extLst>
        </c:ser>
        <c:ser>
          <c:idx val="1"/>
          <c:order val="1"/>
          <c:tx>
            <c:strRef>
              <c:f>Sheet14!$AH$32</c:f>
              <c:strCache>
                <c:ptCount val="1"/>
                <c:pt idx="0">
                  <c:v>CNG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Sheet14!$AI$30:$AQ$30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Sheet14!$AI$32:$AQ$32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-0.34817871966399849</c:v>
                </c:pt>
                <c:pt idx="2">
                  <c:v>6.7418767935230051</c:v>
                </c:pt>
                <c:pt idx="3">
                  <c:v>11.763587044267126</c:v>
                </c:pt>
                <c:pt idx="4">
                  <c:v>25.075986464142716</c:v>
                </c:pt>
                <c:pt idx="5">
                  <c:v>34.278360195291896</c:v>
                </c:pt>
                <c:pt idx="6">
                  <c:v>21.221352017640584</c:v>
                </c:pt>
                <c:pt idx="7">
                  <c:v>-10.63269780524854</c:v>
                </c:pt>
                <c:pt idx="8">
                  <c:v>-57.312399812711419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5-4680-AEA3-3E685FEE12FF}"/>
            </c:ext>
          </c:extLst>
        </c:ser>
        <c:ser>
          <c:idx val="2"/>
          <c:order val="2"/>
          <c:tx>
            <c:strRef>
              <c:f>Sheet14!$AH$33</c:f>
              <c:strCache>
                <c:ptCount val="1"/>
                <c:pt idx="0">
                  <c:v>Hybrids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Sheet14!$AI$30:$AQ$30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Sheet14!$AI$33:$AQ$33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-2.852110144931487</c:v>
                </c:pt>
                <c:pt idx="2">
                  <c:v>-10.152440890874914</c:v>
                </c:pt>
                <c:pt idx="3">
                  <c:v>-79.428382948749459</c:v>
                </c:pt>
                <c:pt idx="4">
                  <c:v>-278.88825846528016</c:v>
                </c:pt>
                <c:pt idx="5">
                  <c:v>-560.41527267188349</c:v>
                </c:pt>
                <c:pt idx="6">
                  <c:v>-810.36503365797807</c:v>
                </c:pt>
                <c:pt idx="7">
                  <c:v>-1043.2529483855428</c:v>
                </c:pt>
                <c:pt idx="8">
                  <c:v>-1244.2186489508294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65-4680-AEA3-3E685FEE12FF}"/>
            </c:ext>
          </c:extLst>
        </c:ser>
        <c:ser>
          <c:idx val="3"/>
          <c:order val="3"/>
          <c:tx>
            <c:strRef>
              <c:f>Sheet14!$AH$34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Sheet14!$AI$30:$AQ$30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Sheet14!$AI$34:$AQ$34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-7.2691926593925018</c:v>
                </c:pt>
                <c:pt idx="2">
                  <c:v>-46.443072678460339</c:v>
                </c:pt>
                <c:pt idx="3">
                  <c:v>-93.461632161166563</c:v>
                </c:pt>
                <c:pt idx="4">
                  <c:v>-204.73655228662665</c:v>
                </c:pt>
                <c:pt idx="5">
                  <c:v>-395.87097308037573</c:v>
                </c:pt>
                <c:pt idx="6">
                  <c:v>-587.8062592288602</c:v>
                </c:pt>
                <c:pt idx="7">
                  <c:v>-774.70767553667474</c:v>
                </c:pt>
                <c:pt idx="8">
                  <c:v>-938.19549721901603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65-4680-AEA3-3E685FEE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3338560"/>
        <c:axId val="623341512"/>
      </c:bar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Billion pass-km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between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81808523934507"/>
          <c:y val="4.2083333333333334E-2"/>
          <c:w val="0.77817366579177605"/>
          <c:h val="0.84530730533683285"/>
        </c:manualLayout>
      </c:layout>
      <c:areaChart>
        <c:grouping val="stacked"/>
        <c:varyColors val="0"/>
        <c:ser>
          <c:idx val="0"/>
          <c:order val="0"/>
          <c:tx>
            <c:strRef>
              <c:f>[1]LDV!$AH$24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[1]LDV!$AI$20:$AQ$20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[1]LDV!$AI$24:$AQ$24</c:f>
              <c:numCache>
                <c:formatCode>_(* #,##0_);_(* \(#,##0\);_(* "-"??_);_(@_)</c:formatCode>
                <c:ptCount val="9"/>
                <c:pt idx="0">
                  <c:v>6488.2701359999974</c:v>
                </c:pt>
                <c:pt idx="1">
                  <c:v>6456.9346547493515</c:v>
                </c:pt>
                <c:pt idx="2">
                  <c:v>6025.9330687586416</c:v>
                </c:pt>
                <c:pt idx="3">
                  <c:v>5305.137380654035</c:v>
                </c:pt>
                <c:pt idx="4">
                  <c:v>4681.6468016066974</c:v>
                </c:pt>
                <c:pt idx="5">
                  <c:v>4159.6200555226569</c:v>
                </c:pt>
                <c:pt idx="6">
                  <c:v>4041.0686173654349</c:v>
                </c:pt>
                <c:pt idx="7">
                  <c:v>3976.56314985268</c:v>
                </c:pt>
                <c:pt idx="8">
                  <c:v>3956.8546896661283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0-4462-B221-C076D20A3DE0}"/>
            </c:ext>
          </c:extLst>
        </c:ser>
        <c:ser>
          <c:idx val="1"/>
          <c:order val="1"/>
          <c:tx>
            <c:strRef>
              <c:f>[1]LDV!$AH$23</c:f>
              <c:strCache>
                <c:ptCount val="1"/>
                <c:pt idx="0">
                  <c:v>Hybrids</c:v>
                </c:pt>
              </c:strCache>
            </c:strRef>
          </c:tx>
          <c:spPr>
            <a:solidFill>
              <a:srgbClr val="EF7A24"/>
            </a:solidFill>
            <a:ln>
              <a:noFill/>
            </a:ln>
            <a:effectLst/>
          </c:spPr>
          <c:cat>
            <c:numRef>
              <c:f>[1]LDV!$AI$20:$AQ$20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[1]LDV!$AI$23:$AQ$23</c:f>
              <c:numCache>
                <c:formatCode>_(* #,##0_);_(* \(#,##0\);_(* "-"??_);_(@_)</c:formatCode>
                <c:ptCount val="9"/>
                <c:pt idx="0">
                  <c:v>6.7007177899999979</c:v>
                </c:pt>
                <c:pt idx="1">
                  <c:v>462.58704790816171</c:v>
                </c:pt>
                <c:pt idx="2">
                  <c:v>1290.2689954860498</c:v>
                </c:pt>
                <c:pt idx="3">
                  <c:v>2235.3854498146925</c:v>
                </c:pt>
                <c:pt idx="4">
                  <c:v>2996.8288462825394</c:v>
                </c:pt>
                <c:pt idx="5">
                  <c:v>3605.5398704033537</c:v>
                </c:pt>
                <c:pt idx="6">
                  <c:v>3843.4040008530792</c:v>
                </c:pt>
                <c:pt idx="7">
                  <c:v>3993.212184538384</c:v>
                </c:pt>
                <c:pt idx="8">
                  <c:v>4110.4294648182249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0-4462-B221-C076D20A3DE0}"/>
            </c:ext>
          </c:extLst>
        </c:ser>
        <c:ser>
          <c:idx val="2"/>
          <c:order val="2"/>
          <c:tx>
            <c:strRef>
              <c:f>[1]LDV!$AH$22</c:f>
              <c:strCache>
                <c:ptCount val="1"/>
                <c:pt idx="0">
                  <c:v>CNG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[1]LDV!$AI$20:$AQ$20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[1]LDV!$AI$22:$AQ$22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55.14476573492724</c:v>
                </c:pt>
                <c:pt idx="2">
                  <c:v>120.1656615954077</c:v>
                </c:pt>
                <c:pt idx="3">
                  <c:v>199.55065705101518</c:v>
                </c:pt>
                <c:pt idx="4">
                  <c:v>293.6303453239392</c:v>
                </c:pt>
                <c:pt idx="5">
                  <c:v>410.40983462598439</c:v>
                </c:pt>
                <c:pt idx="6">
                  <c:v>518.2600083688103</c:v>
                </c:pt>
                <c:pt idx="7">
                  <c:v>647.15635550319723</c:v>
                </c:pt>
                <c:pt idx="8">
                  <c:v>799.41013033350487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C0-4462-B221-C076D20A3DE0}"/>
            </c:ext>
          </c:extLst>
        </c:ser>
        <c:ser>
          <c:idx val="3"/>
          <c:order val="3"/>
          <c:tx>
            <c:strRef>
              <c:f>[1]LDV!$AH$21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E6C133"/>
            </a:solidFill>
            <a:ln>
              <a:noFill/>
            </a:ln>
            <a:effectLst/>
          </c:spPr>
          <c:cat>
            <c:numRef>
              <c:f>[1]LDV!$AI$20:$AQ$20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[1]LDV!$AI$21:$AQ$21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11.473253735699496</c:v>
                </c:pt>
                <c:pt idx="2">
                  <c:v>49.561582167568851</c:v>
                </c:pt>
                <c:pt idx="3">
                  <c:v>278.24302681571208</c:v>
                </c:pt>
                <c:pt idx="4">
                  <c:v>445.1952041305683</c:v>
                </c:pt>
                <c:pt idx="5">
                  <c:v>624.18708991182109</c:v>
                </c:pt>
                <c:pt idx="6">
                  <c:v>771.78134253152678</c:v>
                </c:pt>
                <c:pt idx="7">
                  <c:v>912.8725049072807</c:v>
                </c:pt>
                <c:pt idx="8">
                  <c:v>1023.034644792166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C0-4462-B221-C076D20A3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338560"/>
        <c:axId val="623341512"/>
      </c:area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Billion pass-km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midCat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50412448443944"/>
          <c:y val="4.2083333333333334E-2"/>
          <c:w val="0.85392794650668669"/>
          <c:h val="0.84530730533683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National!$A$73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National!$B$73:$J$73</c:f>
              <c:numCache>
                <c:formatCode>0.00</c:formatCode>
                <c:ptCount val="9"/>
                <c:pt idx="0">
                  <c:v>0</c:v>
                </c:pt>
                <c:pt idx="1">
                  <c:v>1.4557864599984427E-3</c:v>
                </c:pt>
                <c:pt idx="2">
                  <c:v>7.8837147100045968E-3</c:v>
                </c:pt>
                <c:pt idx="3">
                  <c:v>1.7745960039997399E-2</c:v>
                </c:pt>
                <c:pt idx="4">
                  <c:v>5.6155461610004842E-2</c:v>
                </c:pt>
                <c:pt idx="5">
                  <c:v>0.11088989843999997</c:v>
                </c:pt>
                <c:pt idx="6">
                  <c:v>0.16324469927999985</c:v>
                </c:pt>
                <c:pt idx="7">
                  <c:v>0.21409726525000305</c:v>
                </c:pt>
                <c:pt idx="8">
                  <c:v>0.26077986741499881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F-4B99-B074-9CFB1BB7E906}"/>
            </c:ext>
          </c:extLst>
        </c:ser>
        <c:ser>
          <c:idx val="1"/>
          <c:order val="1"/>
          <c:tx>
            <c:strRef>
              <c:f>National!$A$74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National!$B$74:$J$74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4.4408909999999954E-6</c:v>
                </c:pt>
                <c:pt idx="4">
                  <c:v>2.7104409700000071E-5</c:v>
                </c:pt>
                <c:pt idx="5">
                  <c:v>5.5738463099999863E-5</c:v>
                </c:pt>
                <c:pt idx="6">
                  <c:v>7.5560069599999824E-5</c:v>
                </c:pt>
                <c:pt idx="7">
                  <c:v>9.6085238300000161E-5</c:v>
                </c:pt>
                <c:pt idx="8">
                  <c:v>1.2035769999999934E-4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F-4B99-B074-9CFB1BB7E906}"/>
            </c:ext>
          </c:extLst>
        </c:ser>
        <c:ser>
          <c:idx val="2"/>
          <c:order val="2"/>
          <c:tx>
            <c:strRef>
              <c:f>National!$A$75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National!$B$75:$J$75</c:f>
              <c:numCache>
                <c:formatCode>0.00</c:formatCode>
                <c:ptCount val="9"/>
                <c:pt idx="0">
                  <c:v>0</c:v>
                </c:pt>
                <c:pt idx="1">
                  <c:v>2.7781939759989882E-3</c:v>
                </c:pt>
                <c:pt idx="2">
                  <c:v>1.2386302399900906E-2</c:v>
                </c:pt>
                <c:pt idx="3">
                  <c:v>3.2512726633350475E-2</c:v>
                </c:pt>
                <c:pt idx="4">
                  <c:v>0.1137577738740374</c:v>
                </c:pt>
                <c:pt idx="5">
                  <c:v>0.22605631567886064</c:v>
                </c:pt>
                <c:pt idx="6">
                  <c:v>0.32311463183482836</c:v>
                </c:pt>
                <c:pt idx="7">
                  <c:v>0.40878664860005465</c:v>
                </c:pt>
                <c:pt idx="8">
                  <c:v>0.47690801741998001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F-4B99-B074-9CFB1BB7E906}"/>
            </c:ext>
          </c:extLst>
        </c:ser>
        <c:ser>
          <c:idx val="3"/>
          <c:order val="3"/>
          <c:tx>
            <c:strRef>
              <c:f>National!$A$76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National!$B$76:$J$76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6.7177479999999462E-5</c:v>
                </c:pt>
                <c:pt idx="4">
                  <c:v>4.3419769999999969E-4</c:v>
                </c:pt>
                <c:pt idx="5">
                  <c:v>9.7582220000000212E-4</c:v>
                </c:pt>
                <c:pt idx="6">
                  <c:v>1.3619910400000067E-3</c:v>
                </c:pt>
                <c:pt idx="7">
                  <c:v>1.6982624900000014E-3</c:v>
                </c:pt>
                <c:pt idx="8">
                  <c:v>1.9240658800000112E-3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F-4B99-B074-9CFB1BB7E906}"/>
            </c:ext>
          </c:extLst>
        </c:ser>
        <c:ser>
          <c:idx val="4"/>
          <c:order val="4"/>
          <c:tx>
            <c:strRef>
              <c:f>National!$A$77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National!$B$77:$J$77</c:f>
              <c:numCache>
                <c:formatCode>0.00</c:formatCode>
                <c:ptCount val="9"/>
                <c:pt idx="0">
                  <c:v>0</c:v>
                </c:pt>
                <c:pt idx="1">
                  <c:v>1.0160540219984748E-4</c:v>
                </c:pt>
                <c:pt idx="2">
                  <c:v>3.8528261329995317E-4</c:v>
                </c:pt>
                <c:pt idx="3">
                  <c:v>1.2113949014000841E-3</c:v>
                </c:pt>
                <c:pt idx="4">
                  <c:v>3.7434495239500182E-3</c:v>
                </c:pt>
                <c:pt idx="5">
                  <c:v>5.8912006753899793E-3</c:v>
                </c:pt>
                <c:pt idx="6">
                  <c:v>6.9498266408900972E-3</c:v>
                </c:pt>
                <c:pt idx="7">
                  <c:v>8.1837994893800003E-3</c:v>
                </c:pt>
                <c:pt idx="8">
                  <c:v>8.8143429123199446E-3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F-4B99-B074-9CFB1BB7E906}"/>
            </c:ext>
          </c:extLst>
        </c:ser>
        <c:ser>
          <c:idx val="5"/>
          <c:order val="5"/>
          <c:tx>
            <c:strRef>
              <c:f>National!$A$78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National!$B$78:$J$78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2.5334280000000086E-5</c:v>
                </c:pt>
                <c:pt idx="4">
                  <c:v>1.2044141630000011E-4</c:v>
                </c:pt>
                <c:pt idx="5">
                  <c:v>1.8593358030000011E-4</c:v>
                </c:pt>
                <c:pt idx="6">
                  <c:v>1.6189344729999997E-4</c:v>
                </c:pt>
                <c:pt idx="7">
                  <c:v>1.3927953309999901E-4</c:v>
                </c:pt>
                <c:pt idx="8">
                  <c:v>1.0619864019999973E-4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4F-4B99-B074-9CFB1BB7E906}"/>
            </c:ext>
          </c:extLst>
        </c:ser>
        <c:ser>
          <c:idx val="6"/>
          <c:order val="6"/>
          <c:tx>
            <c:strRef>
              <c:f>National!$A$79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National!$B$79:$J$79</c:f>
              <c:numCache>
                <c:formatCode>0.00</c:formatCode>
                <c:ptCount val="9"/>
                <c:pt idx="0">
                  <c:v>0</c:v>
                </c:pt>
                <c:pt idx="1">
                  <c:v>7.6527672000101243E-5</c:v>
                </c:pt>
                <c:pt idx="2">
                  <c:v>2.7367362600003858E-4</c:v>
                </c:pt>
                <c:pt idx="3">
                  <c:v>1.5134066329999946E-3</c:v>
                </c:pt>
                <c:pt idx="4">
                  <c:v>6.342670244000162E-3</c:v>
                </c:pt>
                <c:pt idx="5">
                  <c:v>1.2985485089000076E-2</c:v>
                </c:pt>
                <c:pt idx="6">
                  <c:v>1.7830597504999879E-2</c:v>
                </c:pt>
                <c:pt idx="7">
                  <c:v>2.2661405340999974E-2</c:v>
                </c:pt>
                <c:pt idx="8">
                  <c:v>2.6998087593999853E-2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4F-4B99-B074-9CFB1BB7E906}"/>
            </c:ext>
          </c:extLst>
        </c:ser>
        <c:ser>
          <c:idx val="7"/>
          <c:order val="7"/>
          <c:tx>
            <c:strRef>
              <c:f>National!$A$80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National!$B$80:$J$80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4.4181900000000377E-6</c:v>
                </c:pt>
                <c:pt idx="4">
                  <c:v>2.9528590089999968E-5</c:v>
                </c:pt>
                <c:pt idx="5">
                  <c:v>5.6758943780000129E-5</c:v>
                </c:pt>
                <c:pt idx="6">
                  <c:v>5.927353912000004E-5</c:v>
                </c:pt>
                <c:pt idx="7">
                  <c:v>5.509900267000004E-5</c:v>
                </c:pt>
                <c:pt idx="8">
                  <c:v>3.9275890799999919E-5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4F-4B99-B074-9CFB1BB7E906}"/>
            </c:ext>
          </c:extLst>
        </c:ser>
        <c:ser>
          <c:idx val="8"/>
          <c:order val="8"/>
          <c:tx>
            <c:strRef>
              <c:f>National!$A$81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National!$B$81:$J$81</c:f>
              <c:numCache>
                <c:formatCode>0.00</c:formatCode>
                <c:ptCount val="9"/>
                <c:pt idx="0">
                  <c:v>0</c:v>
                </c:pt>
                <c:pt idx="1">
                  <c:v>1.8499999999477268E-5</c:v>
                </c:pt>
                <c:pt idx="2">
                  <c:v>1.00160000000038E-3</c:v>
                </c:pt>
                <c:pt idx="3">
                  <c:v>2.4470000000009762E-4</c:v>
                </c:pt>
                <c:pt idx="4">
                  <c:v>3.1969999999992282E-4</c:v>
                </c:pt>
                <c:pt idx="5">
                  <c:v>0</c:v>
                </c:pt>
                <c:pt idx="6">
                  <c:v>0</c:v>
                </c:pt>
                <c:pt idx="7">
                  <c:v>9.9999999836342113E-8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4F-4B99-B074-9CFB1BB7E906}"/>
            </c:ext>
          </c:extLst>
        </c:ser>
        <c:ser>
          <c:idx val="9"/>
          <c:order val="9"/>
          <c:tx>
            <c:strRef>
              <c:f>National!$A$82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National!$B$82:$J$82</c:f>
              <c:numCache>
                <c:formatCode>0.00</c:formatCode>
                <c:ptCount val="9"/>
                <c:pt idx="0">
                  <c:v>0</c:v>
                </c:pt>
                <c:pt idx="1">
                  <c:v>2.6117700000022337E-5</c:v>
                </c:pt>
                <c:pt idx="2">
                  <c:v>4.7729400000001698E-5</c:v>
                </c:pt>
                <c:pt idx="3">
                  <c:v>7.6773909999991452E-4</c:v>
                </c:pt>
                <c:pt idx="4">
                  <c:v>3.5274737999998335E-3</c:v>
                </c:pt>
                <c:pt idx="5">
                  <c:v>7.5216526999999644E-3</c:v>
                </c:pt>
                <c:pt idx="6">
                  <c:v>1.122467260000011E-2</c:v>
                </c:pt>
                <c:pt idx="7">
                  <c:v>1.4512057900000097E-2</c:v>
                </c:pt>
                <c:pt idx="8">
                  <c:v>1.6809254699999943E-2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4F-4B99-B074-9CFB1BB7E906}"/>
            </c:ext>
          </c:extLst>
        </c:ser>
        <c:ser>
          <c:idx val="10"/>
          <c:order val="10"/>
          <c:tx>
            <c:strRef>
              <c:f>National!$A$83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National!$B$83:$J$83</c:f>
              <c:numCache>
                <c:formatCode>0.00</c:formatCode>
                <c:ptCount val="9"/>
                <c:pt idx="0">
                  <c:v>0</c:v>
                </c:pt>
                <c:pt idx="1">
                  <c:v>6.459999999819388E-6</c:v>
                </c:pt>
                <c:pt idx="2">
                  <c:v>7.9159400000028413E-4</c:v>
                </c:pt>
                <c:pt idx="3">
                  <c:v>8.0632799999813543E-5</c:v>
                </c:pt>
                <c:pt idx="4">
                  <c:v>9.293559999989931E-5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4F-4B99-B074-9CFB1BB7E906}"/>
            </c:ext>
          </c:extLst>
        </c:ser>
        <c:ser>
          <c:idx val="11"/>
          <c:order val="11"/>
          <c:tx>
            <c:strRef>
              <c:f>National!$A$84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National!$B$84:$J$84</c:f>
              <c:numCache>
                <c:formatCode>0.00</c:formatCode>
                <c:ptCount val="9"/>
                <c:pt idx="0">
                  <c:v>0</c:v>
                </c:pt>
                <c:pt idx="1">
                  <c:v>4.3110209100083452E-5</c:v>
                </c:pt>
                <c:pt idx="2">
                  <c:v>8.439666674899815E-4</c:v>
                </c:pt>
                <c:pt idx="3">
                  <c:v>8.7796688408896539E-3</c:v>
                </c:pt>
                <c:pt idx="4">
                  <c:v>4.0311695439089856E-2</c:v>
                </c:pt>
                <c:pt idx="5">
                  <c:v>8.8851167216588589E-2</c:v>
                </c:pt>
                <c:pt idx="6">
                  <c:v>0.13686463918099157</c:v>
                </c:pt>
                <c:pt idx="7">
                  <c:v>0.18568622373066446</c:v>
                </c:pt>
                <c:pt idx="8">
                  <c:v>0.23080908481573603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4F-4B99-B074-9CFB1BB7E906}"/>
            </c:ext>
          </c:extLst>
        </c:ser>
        <c:ser>
          <c:idx val="12"/>
          <c:order val="12"/>
          <c:tx>
            <c:strRef>
              <c:f>National!$A$85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National!$B$85:$J$85</c:f>
              <c:numCache>
                <c:formatCode>0.00</c:formatCode>
                <c:ptCount val="9"/>
                <c:pt idx="0">
                  <c:v>0</c:v>
                </c:pt>
                <c:pt idx="1">
                  <c:v>8.9978939999957319E-6</c:v>
                </c:pt>
                <c:pt idx="2">
                  <c:v>1.9173968103014527E-4</c:v>
                </c:pt>
                <c:pt idx="3">
                  <c:v>6.0698836805910261E-3</c:v>
                </c:pt>
                <c:pt idx="4">
                  <c:v>4.4316867115090863E-2</c:v>
                </c:pt>
                <c:pt idx="5">
                  <c:v>0.12075295157488952</c:v>
                </c:pt>
                <c:pt idx="6">
                  <c:v>0.21395894880069122</c:v>
                </c:pt>
                <c:pt idx="7">
                  <c:v>0.31415573568729283</c:v>
                </c:pt>
                <c:pt idx="8">
                  <c:v>0.41275263597525802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4F-4B99-B074-9CFB1BB7E906}"/>
            </c:ext>
          </c:extLst>
        </c:ser>
        <c:ser>
          <c:idx val="13"/>
          <c:order val="13"/>
          <c:tx>
            <c:strRef>
              <c:f>National!$A$86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National!$B$72:$J$72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National!$B$86:$J$86</c:f>
              <c:numCache>
                <c:formatCode>0.00</c:formatCode>
                <c:ptCount val="9"/>
                <c:pt idx="0">
                  <c:v>0</c:v>
                </c:pt>
                <c:pt idx="1">
                  <c:v>3.8650717000043855E-5</c:v>
                </c:pt>
                <c:pt idx="2">
                  <c:v>1.29606144000316E-4</c:v>
                </c:pt>
                <c:pt idx="3">
                  <c:v>2.3448248100010893E-4</c:v>
                </c:pt>
                <c:pt idx="4">
                  <c:v>5.364710069999945E-4</c:v>
                </c:pt>
                <c:pt idx="5">
                  <c:v>7.3538134299994118E-4</c:v>
                </c:pt>
                <c:pt idx="6">
                  <c:v>8.2171423399979293E-4</c:v>
                </c:pt>
                <c:pt idx="7">
                  <c:v>1.0373814190000608E-3</c:v>
                </c:pt>
                <c:pt idx="8">
                  <c:v>1.2196560909998322E-3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4F-4B99-B074-9CFB1BB7E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3338560"/>
        <c:axId val="623341512"/>
      </c:bar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/>
                  <a:t>Electricity (EJ)</a:t>
                </a:r>
              </a:p>
            </c:rich>
          </c:tx>
          <c:overlay val="0"/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between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0517435320585"/>
          <c:y val="4.2083333333333334E-2"/>
          <c:w val="0.8349400074990625"/>
          <c:h val="0.84530730533683285"/>
        </c:manualLayout>
      </c:layout>
      <c:areaChart>
        <c:grouping val="stacked"/>
        <c:varyColors val="0"/>
        <c:ser>
          <c:idx val="0"/>
          <c:order val="0"/>
          <c:tx>
            <c:strRef>
              <c:f>National!$A$39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National!$B$39:$J$39</c:f>
              <c:numCache>
                <c:formatCode>0.00</c:formatCode>
                <c:ptCount val="9"/>
                <c:pt idx="0">
                  <c:v>7.1052041838999962</c:v>
                </c:pt>
                <c:pt idx="1">
                  <c:v>4.8698187728499978</c:v>
                </c:pt>
                <c:pt idx="2">
                  <c:v>4.6492968088799946</c:v>
                </c:pt>
                <c:pt idx="3">
                  <c:v>4.6283632739099962</c:v>
                </c:pt>
                <c:pt idx="4">
                  <c:v>4.5601382448499947</c:v>
                </c:pt>
                <c:pt idx="5">
                  <c:v>4.4976119480199976</c:v>
                </c:pt>
                <c:pt idx="6">
                  <c:v>4.463309877639996</c:v>
                </c:pt>
                <c:pt idx="7">
                  <c:v>4.3812857379099972</c:v>
                </c:pt>
                <c:pt idx="8">
                  <c:v>4.3565003991389961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F-4B99-B074-9CFB1BB7E906}"/>
            </c:ext>
          </c:extLst>
        </c:ser>
        <c:ser>
          <c:idx val="1"/>
          <c:order val="1"/>
          <c:tx>
            <c:strRef>
              <c:f>National!$A$40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National!$B$40:$J$40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1.1270690599999989E-4</c:v>
                </c:pt>
                <c:pt idx="4">
                  <c:v>1.7064561199999992E-4</c:v>
                </c:pt>
                <c:pt idx="5">
                  <c:v>2.7838155040000001E-4</c:v>
                </c:pt>
                <c:pt idx="6">
                  <c:v>4.6187303459999996E-4</c:v>
                </c:pt>
                <c:pt idx="7">
                  <c:v>6.7947648299999887E-4</c:v>
                </c:pt>
                <c:pt idx="8">
                  <c:v>9.2564626299999962E-4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F-4B99-B074-9CFB1BB7E906}"/>
            </c:ext>
          </c:extLst>
        </c:ser>
        <c:ser>
          <c:idx val="2"/>
          <c:order val="2"/>
          <c:tx>
            <c:strRef>
              <c:f>National!$A$41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National!$B$41:$J$41</c:f>
              <c:numCache>
                <c:formatCode>0.00</c:formatCode>
                <c:ptCount val="9"/>
                <c:pt idx="0">
                  <c:v>3.3844909877779989</c:v>
                </c:pt>
                <c:pt idx="1">
                  <c:v>6.3511362038559964</c:v>
                </c:pt>
                <c:pt idx="2">
                  <c:v>6.0364386110539971</c:v>
                </c:pt>
                <c:pt idx="3">
                  <c:v>6.117403379398878</c:v>
                </c:pt>
                <c:pt idx="4">
                  <c:v>6.1944128394417275</c:v>
                </c:pt>
                <c:pt idx="5">
                  <c:v>6.2870849374655942</c:v>
                </c:pt>
                <c:pt idx="6">
                  <c:v>6.4252410564729256</c:v>
                </c:pt>
                <c:pt idx="7">
                  <c:v>6.524751194953673</c:v>
                </c:pt>
                <c:pt idx="8">
                  <c:v>6.7055463906220165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F-4B99-B074-9CFB1BB7E906}"/>
            </c:ext>
          </c:extLst>
        </c:ser>
        <c:ser>
          <c:idx val="3"/>
          <c:order val="3"/>
          <c:tx>
            <c:strRef>
              <c:f>National!$A$42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National!$B$42:$J$42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1.4396721600000001E-3</c:v>
                </c:pt>
                <c:pt idx="4">
                  <c:v>2.7143885999999992E-3</c:v>
                </c:pt>
                <c:pt idx="5">
                  <c:v>4.4473431999999986E-3</c:v>
                </c:pt>
                <c:pt idx="6">
                  <c:v>6.7769076399999909E-3</c:v>
                </c:pt>
                <c:pt idx="7">
                  <c:v>9.1302474399999993E-3</c:v>
                </c:pt>
                <c:pt idx="8">
                  <c:v>1.182061393999999E-2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F-4B99-B074-9CFB1BB7E906}"/>
            </c:ext>
          </c:extLst>
        </c:ser>
        <c:ser>
          <c:idx val="4"/>
          <c:order val="4"/>
          <c:tx>
            <c:strRef>
              <c:f>National!$A$43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National!$B$43:$J$43</c:f>
              <c:numCache>
                <c:formatCode>0.00</c:formatCode>
                <c:ptCount val="9"/>
                <c:pt idx="0">
                  <c:v>0.144542641276</c:v>
                </c:pt>
                <c:pt idx="1">
                  <c:v>0.1049714373166</c:v>
                </c:pt>
                <c:pt idx="2">
                  <c:v>7.7835572699799932E-2</c:v>
                </c:pt>
                <c:pt idx="3">
                  <c:v>8.2214394422899822E-2</c:v>
                </c:pt>
                <c:pt idx="4">
                  <c:v>7.8649960944289957E-2</c:v>
                </c:pt>
                <c:pt idx="5">
                  <c:v>8.1696954462909949E-2</c:v>
                </c:pt>
                <c:pt idx="6">
                  <c:v>8.7075288670469875E-2</c:v>
                </c:pt>
                <c:pt idx="7">
                  <c:v>9.1885744675809955E-2</c:v>
                </c:pt>
                <c:pt idx="8">
                  <c:v>9.7133990836900025E-2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F-4B99-B074-9CFB1BB7E906}"/>
            </c:ext>
          </c:extLst>
        </c:ser>
        <c:ser>
          <c:idx val="5"/>
          <c:order val="5"/>
          <c:tx>
            <c:strRef>
              <c:f>National!$A$44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National!$B$44:$J$44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4.0692039999999993E-4</c:v>
                </c:pt>
                <c:pt idx="4">
                  <c:v>5.0592844729999988E-4</c:v>
                </c:pt>
                <c:pt idx="5">
                  <c:v>6.4250119589999986E-4</c:v>
                </c:pt>
                <c:pt idx="6">
                  <c:v>8.0518154639999998E-4</c:v>
                </c:pt>
                <c:pt idx="7">
                  <c:v>8.0738500879999988E-4</c:v>
                </c:pt>
                <c:pt idx="8">
                  <c:v>8.7872570350000002E-4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4F-4B99-B074-9CFB1BB7E906}"/>
            </c:ext>
          </c:extLst>
        </c:ser>
        <c:ser>
          <c:idx val="6"/>
          <c:order val="6"/>
          <c:tx>
            <c:strRef>
              <c:f>National!$A$45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National!$B$45:$J$45</c:f>
              <c:numCache>
                <c:formatCode>0.00</c:formatCode>
                <c:ptCount val="9"/>
                <c:pt idx="0">
                  <c:v>0.11542963550000003</c:v>
                </c:pt>
                <c:pt idx="1">
                  <c:v>6.5586741599999873E-2</c:v>
                </c:pt>
                <c:pt idx="2">
                  <c:v>4.5513725156999939E-2</c:v>
                </c:pt>
                <c:pt idx="3">
                  <c:v>6.5145387756999962E-2</c:v>
                </c:pt>
                <c:pt idx="4">
                  <c:v>9.0605708834999799E-2</c:v>
                </c:pt>
                <c:pt idx="5">
                  <c:v>0.12839025374799987</c:v>
                </c:pt>
                <c:pt idx="6">
                  <c:v>0.17366891809799984</c:v>
                </c:pt>
                <c:pt idx="7">
                  <c:v>0.21529567339499986</c:v>
                </c:pt>
                <c:pt idx="8">
                  <c:v>0.26317501283299954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4F-4B99-B074-9CFB1BB7E906}"/>
            </c:ext>
          </c:extLst>
        </c:ser>
        <c:ser>
          <c:idx val="7"/>
          <c:order val="7"/>
          <c:tx>
            <c:strRef>
              <c:f>National!$A$46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National!$B$46:$J$46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1.4220438499999989E-4</c:v>
                </c:pt>
                <c:pt idx="4">
                  <c:v>1.6837764005E-4</c:v>
                </c:pt>
                <c:pt idx="5">
                  <c:v>2.2170604906999981E-4</c:v>
                </c:pt>
                <c:pt idx="6">
                  <c:v>3.2400895491999999E-4</c:v>
                </c:pt>
                <c:pt idx="7">
                  <c:v>4.2031480144999993E-4</c:v>
                </c:pt>
                <c:pt idx="8">
                  <c:v>5.6567397760000013E-4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4F-4B99-B074-9CFB1BB7E906}"/>
            </c:ext>
          </c:extLst>
        </c:ser>
        <c:ser>
          <c:idx val="8"/>
          <c:order val="8"/>
          <c:tx>
            <c:strRef>
              <c:f>National!$A$47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National!$B$47:$J$47</c:f>
              <c:numCache>
                <c:formatCode>0.00</c:formatCode>
                <c:ptCount val="9"/>
                <c:pt idx="0">
                  <c:v>3.0200749999999994</c:v>
                </c:pt>
                <c:pt idx="1">
                  <c:v>3.0063441000000002</c:v>
                </c:pt>
                <c:pt idx="2">
                  <c:v>2.9599251999999998</c:v>
                </c:pt>
                <c:pt idx="3">
                  <c:v>2.9845668999999999</c:v>
                </c:pt>
                <c:pt idx="4">
                  <c:v>2.9814754999999997</c:v>
                </c:pt>
                <c:pt idx="5">
                  <c:v>2.9691729999999992</c:v>
                </c:pt>
                <c:pt idx="6">
                  <c:v>2.9481569999999997</c:v>
                </c:pt>
                <c:pt idx="7">
                  <c:v>2.914148</c:v>
                </c:pt>
                <c:pt idx="8">
                  <c:v>2.8597596999999992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4F-4B99-B074-9CFB1BB7E906}"/>
            </c:ext>
          </c:extLst>
        </c:ser>
        <c:ser>
          <c:idx val="9"/>
          <c:order val="9"/>
          <c:tx>
            <c:strRef>
              <c:f>National!$A$48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National!$B$48:$J$48</c:f>
              <c:numCache>
                <c:formatCode>0.00</c:formatCode>
                <c:ptCount val="9"/>
                <c:pt idx="0">
                  <c:v>6.3273006000000007E-2</c:v>
                </c:pt>
                <c:pt idx="1">
                  <c:v>9.0285042199999985E-2</c:v>
                </c:pt>
                <c:pt idx="2">
                  <c:v>8.846793389999999E-2</c:v>
                </c:pt>
                <c:pt idx="3">
                  <c:v>0.1042636976</c:v>
                </c:pt>
                <c:pt idx="4">
                  <c:v>0.12420282840000001</c:v>
                </c:pt>
                <c:pt idx="5">
                  <c:v>0.14598966900000002</c:v>
                </c:pt>
                <c:pt idx="6">
                  <c:v>0.11836317419999988</c:v>
                </c:pt>
                <c:pt idx="7">
                  <c:v>0.1251487605999998</c:v>
                </c:pt>
                <c:pt idx="8">
                  <c:v>0.16055100189999996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4F-4B99-B074-9CFB1BB7E906}"/>
            </c:ext>
          </c:extLst>
        </c:ser>
        <c:ser>
          <c:idx val="10"/>
          <c:order val="10"/>
          <c:tx>
            <c:strRef>
              <c:f>National!$A$49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National!$B$49:$J$49</c:f>
              <c:numCache>
                <c:formatCode>0.00</c:formatCode>
                <c:ptCount val="9"/>
                <c:pt idx="0">
                  <c:v>0.94531360000000009</c:v>
                </c:pt>
                <c:pt idx="1">
                  <c:v>0.94476031999999999</c:v>
                </c:pt>
                <c:pt idx="2">
                  <c:v>0.93008950519999989</c:v>
                </c:pt>
                <c:pt idx="3">
                  <c:v>0.94367175140000004</c:v>
                </c:pt>
                <c:pt idx="4">
                  <c:v>0.94514089030000015</c:v>
                </c:pt>
                <c:pt idx="5">
                  <c:v>0.94531360000000009</c:v>
                </c:pt>
                <c:pt idx="6">
                  <c:v>0.94531360000000009</c:v>
                </c:pt>
                <c:pt idx="7">
                  <c:v>0.94531360000000009</c:v>
                </c:pt>
                <c:pt idx="8">
                  <c:v>0.94531360000000009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4F-4B99-B074-9CFB1BB7E906}"/>
            </c:ext>
          </c:extLst>
        </c:ser>
        <c:ser>
          <c:idx val="11"/>
          <c:order val="11"/>
          <c:tx>
            <c:strRef>
              <c:f>National!$A$50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National!$B$50:$J$50</c:f>
              <c:numCache>
                <c:formatCode>0.00</c:formatCode>
                <c:ptCount val="9"/>
                <c:pt idx="0">
                  <c:v>0.34251828699999998</c:v>
                </c:pt>
                <c:pt idx="1">
                  <c:v>0.64290010066970005</c:v>
                </c:pt>
                <c:pt idx="2">
                  <c:v>1.0210776458118187</c:v>
                </c:pt>
                <c:pt idx="3">
                  <c:v>1.1546483136496182</c:v>
                </c:pt>
                <c:pt idx="4">
                  <c:v>1.3983955258325187</c:v>
                </c:pt>
                <c:pt idx="5">
                  <c:v>1.7238061491414185</c:v>
                </c:pt>
                <c:pt idx="6">
                  <c:v>1.8306154643610173</c:v>
                </c:pt>
                <c:pt idx="7">
                  <c:v>1.9871245495505436</c:v>
                </c:pt>
                <c:pt idx="8">
                  <c:v>2.0764672033860623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4F-4B99-B074-9CFB1BB7E906}"/>
            </c:ext>
          </c:extLst>
        </c:ser>
        <c:ser>
          <c:idx val="12"/>
          <c:order val="12"/>
          <c:tx>
            <c:strRef>
              <c:f>National!$A$51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National!$B$51:$J$51</c:f>
              <c:numCache>
                <c:formatCode>0.00</c:formatCode>
                <c:ptCount val="9"/>
                <c:pt idx="0">
                  <c:v>1.4161658427999997E-2</c:v>
                </c:pt>
                <c:pt idx="1">
                  <c:v>8.9161377870999994E-2</c:v>
                </c:pt>
                <c:pt idx="2">
                  <c:v>0.31294051106594961</c:v>
                </c:pt>
                <c:pt idx="3">
                  <c:v>0.41244474046246871</c:v>
                </c:pt>
                <c:pt idx="4">
                  <c:v>0.70280768876116873</c:v>
                </c:pt>
                <c:pt idx="5">
                  <c:v>1.1807428320915692</c:v>
                </c:pt>
                <c:pt idx="6">
                  <c:v>1.9575497161596669</c:v>
                </c:pt>
                <c:pt idx="7">
                  <c:v>2.7174101342739623</c:v>
                </c:pt>
                <c:pt idx="8">
                  <c:v>3.4421188111452183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4F-4B99-B074-9CFB1BB7E906}"/>
            </c:ext>
          </c:extLst>
        </c:ser>
        <c:ser>
          <c:idx val="13"/>
          <c:order val="13"/>
          <c:tx>
            <c:strRef>
              <c:f>National!$A$52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National!$B$38:$J$38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National!$B$52:$J$52</c:f>
              <c:numCache>
                <c:formatCode>0.00</c:formatCode>
                <c:ptCount val="9"/>
                <c:pt idx="0">
                  <c:v>0.53830122985999929</c:v>
                </c:pt>
                <c:pt idx="1">
                  <c:v>0.39214542528799973</c:v>
                </c:pt>
                <c:pt idx="2">
                  <c:v>0.42569440895199945</c:v>
                </c:pt>
                <c:pt idx="3">
                  <c:v>0.46881693936299962</c:v>
                </c:pt>
                <c:pt idx="4">
                  <c:v>0.46271533230299972</c:v>
                </c:pt>
                <c:pt idx="5">
                  <c:v>0.46038544171499973</c:v>
                </c:pt>
                <c:pt idx="6">
                  <c:v>0.44584025178599962</c:v>
                </c:pt>
                <c:pt idx="7">
                  <c:v>0.45073100797299975</c:v>
                </c:pt>
                <c:pt idx="8">
                  <c:v>0.4597840207169997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4F-4B99-B074-9CFB1BB7E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338560"/>
        <c:axId val="623341512"/>
      </c:area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Electricity (EJ)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midCat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9565054368204"/>
          <c:y val="4.2083333333333334E-2"/>
          <c:w val="0.82303524559430075"/>
          <c:h val="0.84530730533683285"/>
        </c:manualLayout>
      </c:layout>
      <c:areaChart>
        <c:grouping val="stacked"/>
        <c:varyColors val="0"/>
        <c:ser>
          <c:idx val="0"/>
          <c:order val="0"/>
          <c:tx>
            <c:strRef>
              <c:f>National!$A$56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National!$B$56:$J$56</c:f>
              <c:numCache>
                <c:formatCode>0.00</c:formatCode>
                <c:ptCount val="9"/>
                <c:pt idx="0">
                  <c:v>7.1052041838999962</c:v>
                </c:pt>
                <c:pt idx="1">
                  <c:v>4.8712745593099962</c:v>
                </c:pt>
                <c:pt idx="2">
                  <c:v>4.6571805235899992</c:v>
                </c:pt>
                <c:pt idx="3">
                  <c:v>4.6461092339499936</c:v>
                </c:pt>
                <c:pt idx="4">
                  <c:v>4.6162937064599996</c:v>
                </c:pt>
                <c:pt idx="5">
                  <c:v>4.6085018464599976</c:v>
                </c:pt>
                <c:pt idx="6">
                  <c:v>4.6265545769199958</c:v>
                </c:pt>
                <c:pt idx="7">
                  <c:v>4.5953830031600003</c:v>
                </c:pt>
                <c:pt idx="8">
                  <c:v>4.6172802665539949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F-4B99-B074-9CFB1BB7E906}"/>
            </c:ext>
          </c:extLst>
        </c:ser>
        <c:ser>
          <c:idx val="1"/>
          <c:order val="1"/>
          <c:tx>
            <c:strRef>
              <c:f>National!$A$57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National!$B$57:$J$57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1.1714779699999989E-4</c:v>
                </c:pt>
                <c:pt idx="4">
                  <c:v>1.9775002169999999E-4</c:v>
                </c:pt>
                <c:pt idx="5">
                  <c:v>3.3412001349999987E-4</c:v>
                </c:pt>
                <c:pt idx="6">
                  <c:v>5.3743310419999979E-4</c:v>
                </c:pt>
                <c:pt idx="7">
                  <c:v>7.7556172129999903E-4</c:v>
                </c:pt>
                <c:pt idx="8">
                  <c:v>1.046003962999999E-3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F-4B99-B074-9CFB1BB7E906}"/>
            </c:ext>
          </c:extLst>
        </c:ser>
        <c:ser>
          <c:idx val="2"/>
          <c:order val="2"/>
          <c:tx>
            <c:strRef>
              <c:f>National!$A$58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National!$B$58:$J$58</c:f>
              <c:numCache>
                <c:formatCode>0.00</c:formatCode>
                <c:ptCount val="9"/>
                <c:pt idx="0">
                  <c:v>3.3844909877779989</c:v>
                </c:pt>
                <c:pt idx="1">
                  <c:v>6.3539143978319954</c:v>
                </c:pt>
                <c:pt idx="2">
                  <c:v>6.0488249134538981</c:v>
                </c:pt>
                <c:pt idx="3">
                  <c:v>6.1499161060322285</c:v>
                </c:pt>
                <c:pt idx="4">
                  <c:v>6.3081706133157649</c:v>
                </c:pt>
                <c:pt idx="5">
                  <c:v>6.5131412531444548</c:v>
                </c:pt>
                <c:pt idx="6">
                  <c:v>6.748355688307754</c:v>
                </c:pt>
                <c:pt idx="7">
                  <c:v>6.9335378435537276</c:v>
                </c:pt>
                <c:pt idx="8">
                  <c:v>7.1824544080419965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F-4B99-B074-9CFB1BB7E906}"/>
            </c:ext>
          </c:extLst>
        </c:ser>
        <c:ser>
          <c:idx val="3"/>
          <c:order val="3"/>
          <c:tx>
            <c:strRef>
              <c:f>National!$A$59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National!$B$59:$J$59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1.5068496399999996E-3</c:v>
                </c:pt>
                <c:pt idx="4">
                  <c:v>3.1485862999999989E-3</c:v>
                </c:pt>
                <c:pt idx="5">
                  <c:v>5.4231654000000008E-3</c:v>
                </c:pt>
                <c:pt idx="6">
                  <c:v>8.1388986799999976E-3</c:v>
                </c:pt>
                <c:pt idx="7">
                  <c:v>1.0828509930000001E-2</c:v>
                </c:pt>
                <c:pt idx="8">
                  <c:v>1.3744679820000001E-2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F-4B99-B074-9CFB1BB7E906}"/>
            </c:ext>
          </c:extLst>
        </c:ser>
        <c:ser>
          <c:idx val="4"/>
          <c:order val="4"/>
          <c:tx>
            <c:strRef>
              <c:f>National!$A$60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National!$B$60:$J$60</c:f>
              <c:numCache>
                <c:formatCode>0.00</c:formatCode>
                <c:ptCount val="9"/>
                <c:pt idx="0">
                  <c:v>0.144542641276</c:v>
                </c:pt>
                <c:pt idx="1">
                  <c:v>0.10507304271879984</c:v>
                </c:pt>
                <c:pt idx="2">
                  <c:v>7.8220855313099885E-2</c:v>
                </c:pt>
                <c:pt idx="3">
                  <c:v>8.3425789324299907E-2</c:v>
                </c:pt>
                <c:pt idx="4">
                  <c:v>8.2393410468239975E-2</c:v>
                </c:pt>
                <c:pt idx="5">
                  <c:v>8.7588155138299928E-2</c:v>
                </c:pt>
                <c:pt idx="6">
                  <c:v>9.4025115311359972E-2</c:v>
                </c:pt>
                <c:pt idx="7">
                  <c:v>0.10006954416518996</c:v>
                </c:pt>
                <c:pt idx="8">
                  <c:v>0.10594833374921997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F-4B99-B074-9CFB1BB7E906}"/>
            </c:ext>
          </c:extLst>
        </c:ser>
        <c:ser>
          <c:idx val="5"/>
          <c:order val="5"/>
          <c:tx>
            <c:strRef>
              <c:f>National!$A$61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National!$B$61:$J$61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4.3225468000000002E-4</c:v>
                </c:pt>
                <c:pt idx="4">
                  <c:v>6.2636986359999999E-4</c:v>
                </c:pt>
                <c:pt idx="5">
                  <c:v>8.2843477619999996E-4</c:v>
                </c:pt>
                <c:pt idx="6">
                  <c:v>9.6707499369999995E-4</c:v>
                </c:pt>
                <c:pt idx="7">
                  <c:v>9.4666454189999889E-4</c:v>
                </c:pt>
                <c:pt idx="8">
                  <c:v>9.8492434369999975E-4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4F-4B99-B074-9CFB1BB7E906}"/>
            </c:ext>
          </c:extLst>
        </c:ser>
        <c:ser>
          <c:idx val="6"/>
          <c:order val="6"/>
          <c:tx>
            <c:strRef>
              <c:f>National!$A$62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National!$B$62:$J$62</c:f>
              <c:numCache>
                <c:formatCode>0.00</c:formatCode>
                <c:ptCount val="9"/>
                <c:pt idx="0">
                  <c:v>0.11542963550000003</c:v>
                </c:pt>
                <c:pt idx="1">
                  <c:v>6.5663269271999974E-2</c:v>
                </c:pt>
                <c:pt idx="2">
                  <c:v>4.5787398782999977E-2</c:v>
                </c:pt>
                <c:pt idx="3">
                  <c:v>6.6658794389999956E-2</c:v>
                </c:pt>
                <c:pt idx="4">
                  <c:v>9.6948379078999961E-2</c:v>
                </c:pt>
                <c:pt idx="5">
                  <c:v>0.14137573883699994</c:v>
                </c:pt>
                <c:pt idx="6">
                  <c:v>0.19149951560299971</c:v>
                </c:pt>
                <c:pt idx="7">
                  <c:v>0.23795707873599983</c:v>
                </c:pt>
                <c:pt idx="8">
                  <c:v>0.2901731004269994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4F-4B99-B074-9CFB1BB7E906}"/>
            </c:ext>
          </c:extLst>
        </c:ser>
        <c:ser>
          <c:idx val="7"/>
          <c:order val="7"/>
          <c:tx>
            <c:strRef>
              <c:f>National!$A$63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National!$B$63:$J$63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1.4662257499999993E-4</c:v>
                </c:pt>
                <c:pt idx="4">
                  <c:v>1.9790623013999997E-4</c:v>
                </c:pt>
                <c:pt idx="5">
                  <c:v>2.7846499284999994E-4</c:v>
                </c:pt>
                <c:pt idx="6">
                  <c:v>3.8328249404000003E-4</c:v>
                </c:pt>
                <c:pt idx="7">
                  <c:v>4.7541380411999997E-4</c:v>
                </c:pt>
                <c:pt idx="8">
                  <c:v>6.0494986840000005E-4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4F-4B99-B074-9CFB1BB7E906}"/>
            </c:ext>
          </c:extLst>
        </c:ser>
        <c:ser>
          <c:idx val="8"/>
          <c:order val="8"/>
          <c:tx>
            <c:strRef>
              <c:f>National!$A$64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National!$B$64:$J$64</c:f>
              <c:numCache>
                <c:formatCode>0.00</c:formatCode>
                <c:ptCount val="9"/>
                <c:pt idx="0">
                  <c:v>3.0200749999999994</c:v>
                </c:pt>
                <c:pt idx="1">
                  <c:v>3.0063625999999997</c:v>
                </c:pt>
                <c:pt idx="2">
                  <c:v>2.9609268000000002</c:v>
                </c:pt>
                <c:pt idx="3">
                  <c:v>2.9848116</c:v>
                </c:pt>
                <c:pt idx="4">
                  <c:v>2.9817951999999996</c:v>
                </c:pt>
                <c:pt idx="5">
                  <c:v>2.9691729999999992</c:v>
                </c:pt>
                <c:pt idx="6">
                  <c:v>2.9481569999999997</c:v>
                </c:pt>
                <c:pt idx="7">
                  <c:v>2.9141480999999998</c:v>
                </c:pt>
                <c:pt idx="8">
                  <c:v>2.8597596999999992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4F-4B99-B074-9CFB1BB7E906}"/>
            </c:ext>
          </c:extLst>
        </c:ser>
        <c:ser>
          <c:idx val="9"/>
          <c:order val="9"/>
          <c:tx>
            <c:strRef>
              <c:f>National!$A$65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National!$B$65:$J$65</c:f>
              <c:numCache>
                <c:formatCode>0.00</c:formatCode>
                <c:ptCount val="9"/>
                <c:pt idx="0">
                  <c:v>6.3273006000000007E-2</c:v>
                </c:pt>
                <c:pt idx="1">
                  <c:v>9.0311159900000007E-2</c:v>
                </c:pt>
                <c:pt idx="2">
                  <c:v>8.8515663299999991E-2</c:v>
                </c:pt>
                <c:pt idx="3">
                  <c:v>0.10503143669999991</c:v>
                </c:pt>
                <c:pt idx="4">
                  <c:v>0.12773030219999984</c:v>
                </c:pt>
                <c:pt idx="5">
                  <c:v>0.15351132169999998</c:v>
                </c:pt>
                <c:pt idx="6">
                  <c:v>0.12958784679999999</c:v>
                </c:pt>
                <c:pt idx="7">
                  <c:v>0.13966081849999989</c:v>
                </c:pt>
                <c:pt idx="8">
                  <c:v>0.1773602565999999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4F-4B99-B074-9CFB1BB7E906}"/>
            </c:ext>
          </c:extLst>
        </c:ser>
        <c:ser>
          <c:idx val="10"/>
          <c:order val="10"/>
          <c:tx>
            <c:strRef>
              <c:f>National!$A$66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National!$B$66:$J$66</c:f>
              <c:numCache>
                <c:formatCode>0.00</c:formatCode>
                <c:ptCount val="9"/>
                <c:pt idx="0">
                  <c:v>0.94531360000000009</c:v>
                </c:pt>
                <c:pt idx="1">
                  <c:v>0.94476677999999981</c:v>
                </c:pt>
                <c:pt idx="2">
                  <c:v>0.93088109920000017</c:v>
                </c:pt>
                <c:pt idx="3">
                  <c:v>0.94375238419999985</c:v>
                </c:pt>
                <c:pt idx="4">
                  <c:v>0.94523382590000005</c:v>
                </c:pt>
                <c:pt idx="5">
                  <c:v>0.94531360000000009</c:v>
                </c:pt>
                <c:pt idx="6">
                  <c:v>0.94531360000000009</c:v>
                </c:pt>
                <c:pt idx="7">
                  <c:v>0.94531360000000009</c:v>
                </c:pt>
                <c:pt idx="8">
                  <c:v>0.94531360000000009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4F-4B99-B074-9CFB1BB7E906}"/>
            </c:ext>
          </c:extLst>
        </c:ser>
        <c:ser>
          <c:idx val="11"/>
          <c:order val="11"/>
          <c:tx>
            <c:strRef>
              <c:f>National!$A$67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National!$B$67:$J$67</c:f>
              <c:numCache>
                <c:formatCode>0.00</c:formatCode>
                <c:ptCount val="9"/>
                <c:pt idx="0">
                  <c:v>0.34251828699999998</c:v>
                </c:pt>
                <c:pt idx="1">
                  <c:v>0.64294321087880013</c:v>
                </c:pt>
                <c:pt idx="2">
                  <c:v>1.0219216124793087</c:v>
                </c:pt>
                <c:pt idx="3">
                  <c:v>1.1634279824905078</c:v>
                </c:pt>
                <c:pt idx="4">
                  <c:v>1.4387072212716085</c:v>
                </c:pt>
                <c:pt idx="5">
                  <c:v>1.8126573163580071</c:v>
                </c:pt>
                <c:pt idx="6">
                  <c:v>1.9674801035420089</c:v>
                </c:pt>
                <c:pt idx="7">
                  <c:v>2.1728107732812081</c:v>
                </c:pt>
                <c:pt idx="8">
                  <c:v>2.3072762882017983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4F-4B99-B074-9CFB1BB7E906}"/>
            </c:ext>
          </c:extLst>
        </c:ser>
        <c:ser>
          <c:idx val="12"/>
          <c:order val="12"/>
          <c:tx>
            <c:strRef>
              <c:f>National!$A$68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National!$B$68:$J$68</c:f>
              <c:numCache>
                <c:formatCode>0.00</c:formatCode>
                <c:ptCount val="9"/>
                <c:pt idx="0">
                  <c:v>1.4161658427999997E-2</c:v>
                </c:pt>
                <c:pt idx="1">
                  <c:v>8.917037576499999E-2</c:v>
                </c:pt>
                <c:pt idx="2">
                  <c:v>0.31313225074697976</c:v>
                </c:pt>
                <c:pt idx="3">
                  <c:v>0.41851462414305973</c:v>
                </c:pt>
                <c:pt idx="4">
                  <c:v>0.74712455587625959</c:v>
                </c:pt>
                <c:pt idx="5">
                  <c:v>1.3014957836664587</c:v>
                </c:pt>
                <c:pt idx="6">
                  <c:v>2.1715086649603581</c:v>
                </c:pt>
                <c:pt idx="7">
                  <c:v>3.0315658699612551</c:v>
                </c:pt>
                <c:pt idx="8">
                  <c:v>3.8548714471204764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4F-4B99-B074-9CFB1BB7E906}"/>
            </c:ext>
          </c:extLst>
        </c:ser>
        <c:ser>
          <c:idx val="13"/>
          <c:order val="13"/>
          <c:tx>
            <c:strRef>
              <c:f>National!$A$69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National!$B$55:$J$55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National!$B$69:$J$69</c:f>
              <c:numCache>
                <c:formatCode>0.00</c:formatCode>
                <c:ptCount val="9"/>
                <c:pt idx="0">
                  <c:v>0.53830122985999929</c:v>
                </c:pt>
                <c:pt idx="1">
                  <c:v>0.39218407600499977</c:v>
                </c:pt>
                <c:pt idx="2">
                  <c:v>0.42582401509599976</c:v>
                </c:pt>
                <c:pt idx="3">
                  <c:v>0.46905142184399973</c:v>
                </c:pt>
                <c:pt idx="4">
                  <c:v>0.46325180330999971</c:v>
                </c:pt>
                <c:pt idx="5">
                  <c:v>0.46112082305799967</c:v>
                </c:pt>
                <c:pt idx="6">
                  <c:v>0.44666196601999941</c:v>
                </c:pt>
                <c:pt idx="7">
                  <c:v>0.45176838939199981</c:v>
                </c:pt>
                <c:pt idx="8">
                  <c:v>0.46100367680799953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4F-4B99-B074-9CFB1BB7E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338560"/>
        <c:axId val="623341512"/>
      </c:areaChart>
      <c:catAx>
        <c:axId val="623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41512"/>
        <c:crosses val="autoZero"/>
        <c:auto val="1"/>
        <c:lblAlgn val="ctr"/>
        <c:lblOffset val="100"/>
        <c:noMultiLvlLbl val="0"/>
      </c:catAx>
      <c:valAx>
        <c:axId val="62334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Electricity (EJ)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338560"/>
        <c:crosses val="autoZero"/>
        <c:crossBetween val="midCat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  <c:dispBlanksAs val="gap"/>
    <c:showDLblsOverMax val="0"/>
    <c:extLst/>
  </c:chart>
  <c:spPr>
    <a:solidFill>
      <a:schemeClr val="tx1">
        <a:lumMod val="95000"/>
      </a:schemeClr>
    </a:solidFill>
    <a:ln>
      <a:solidFill>
        <a:schemeClr val="tx1"/>
      </a:solidFill>
    </a:ln>
  </c:spPr>
  <c:txPr>
    <a:bodyPr/>
    <a:lstStyle/>
    <a:p>
      <a:pPr>
        <a:defRPr sz="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Differences in emissions</a:t>
            </a:r>
            <a:r>
              <a:rPr lang="en-US" sz="1600" baseline="0" dirty="0"/>
              <a:t> in</a:t>
            </a:r>
            <a:r>
              <a:rPr lang="en-US" sz="1600" dirty="0"/>
              <a:t> 2050, Higher-EV minus Low-EV</a:t>
            </a:r>
          </a:p>
        </c:rich>
      </c:tx>
      <c:layout>
        <c:manualLayout>
          <c:xMode val="edge"/>
          <c:yMode val="edge"/>
          <c:x val="0.11474820941526044"/>
          <c:y val="1.240323982763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797396962318E-2"/>
          <c:y val="9.0705109708594356E-2"/>
          <c:w val="0.8891934093831978"/>
          <c:h val="0.80498478644276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Sheet3!$C$17:$F$17</c:f>
              <c:numCache>
                <c:formatCode>General</c:formatCode>
                <c:ptCount val="4"/>
                <c:pt idx="0">
                  <c:v>28.952966750781457</c:v>
                </c:pt>
                <c:pt idx="1">
                  <c:v>21.072387707440242</c:v>
                </c:pt>
                <c:pt idx="2">
                  <c:v>11.058069196343002</c:v>
                </c:pt>
                <c:pt idx="3">
                  <c:v>6.0402254709588652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3-4B1C-BAA7-4864EFBC4D71}"/>
            </c:ext>
          </c:extLst>
        </c:ser>
        <c:ser>
          <c:idx val="1"/>
          <c:order val="1"/>
          <c:tx>
            <c:strRef>
              <c:f>Sheet3!$B$18</c:f>
              <c:strCache>
                <c:ptCount val="1"/>
                <c:pt idx="0">
                  <c:v>Industry 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Sheet3!$C$18:$F$18</c:f>
              <c:numCache>
                <c:formatCode>General</c:formatCode>
                <c:ptCount val="4"/>
                <c:pt idx="0">
                  <c:v>0.11836830040010682</c:v>
                </c:pt>
                <c:pt idx="1">
                  <c:v>0.84353135000059254</c:v>
                </c:pt>
                <c:pt idx="2">
                  <c:v>0.80269300900048801</c:v>
                </c:pt>
                <c:pt idx="3">
                  <c:v>0.33115959469992573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3-4B1C-BAA7-4864EFBC4D71}"/>
            </c:ext>
          </c:extLst>
        </c:ser>
        <c:ser>
          <c:idx val="2"/>
          <c:order val="2"/>
          <c:tx>
            <c:strRef>
              <c:f>Sheet3!$B$19</c:f>
              <c:strCache>
                <c:ptCount val="1"/>
                <c:pt idx="0">
                  <c:v>Industry-Fuel chain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Sheet3!$C$19:$F$19</c:f>
              <c:numCache>
                <c:formatCode>General</c:formatCode>
                <c:ptCount val="4"/>
                <c:pt idx="0">
                  <c:v>-5.4445800849998136</c:v>
                </c:pt>
                <c:pt idx="1">
                  <c:v>-18.892496820139826</c:v>
                </c:pt>
                <c:pt idx="2">
                  <c:v>-17.929168967490224</c:v>
                </c:pt>
                <c:pt idx="3">
                  <c:v>-1.3010417461800199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3-4B1C-BAA7-4864EFBC4D71}"/>
            </c:ext>
          </c:extLst>
        </c:ser>
        <c:ser>
          <c:idx val="3"/>
          <c:order val="3"/>
          <c:tx>
            <c:strRef>
              <c:f>Sheet3!$B$20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Sheet3!$C$20:$F$20</c:f>
              <c:numCache>
                <c:formatCode>General</c:formatCode>
                <c:ptCount val="4"/>
                <c:pt idx="0">
                  <c:v>4.5865039337954272E-2</c:v>
                </c:pt>
                <c:pt idx="1">
                  <c:v>0.16058321046680257</c:v>
                </c:pt>
                <c:pt idx="2">
                  <c:v>5.0195682533015623E-2</c:v>
                </c:pt>
                <c:pt idx="3">
                  <c:v>0.27038590741626511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E3-4B1C-BAA7-4864EFBC4D71}"/>
            </c:ext>
          </c:extLst>
        </c:ser>
        <c:ser>
          <c:idx val="4"/>
          <c:order val="4"/>
          <c:tx>
            <c:strRef>
              <c:f>Sheet3!$B$21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Sheet3!$C$21:$F$21</c:f>
              <c:numCache>
                <c:formatCode>General</c:formatCode>
                <c:ptCount val="4"/>
                <c:pt idx="0">
                  <c:v>1.3746340789978717E-2</c:v>
                </c:pt>
                <c:pt idx="1">
                  <c:v>5.4368009055838495E-2</c:v>
                </c:pt>
                <c:pt idx="2">
                  <c:v>1.5830702067041319E-2</c:v>
                </c:pt>
                <c:pt idx="3">
                  <c:v>1.107099442399298E-2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3-4B1C-BAA7-4864EFBC4D71}"/>
            </c:ext>
          </c:extLst>
        </c:ser>
        <c:ser>
          <c:idx val="5"/>
          <c:order val="5"/>
          <c:tx>
            <c:strRef>
              <c:f>Sheet3!$B$22</c:f>
              <c:strCache>
                <c:ptCount val="1"/>
                <c:pt idx="0">
                  <c:v>Transportation-Nonroad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Sheet3!$C$22:$F$22</c:f>
              <c:numCache>
                <c:formatCode>General</c:formatCode>
                <c:ptCount val="4"/>
                <c:pt idx="0">
                  <c:v>-1.5261539999897877E-3</c:v>
                </c:pt>
                <c:pt idx="1">
                  <c:v>-1.0262049999931744E-2</c:v>
                </c:pt>
                <c:pt idx="2">
                  <c:v>-7.5415130000242026E-4</c:v>
                </c:pt>
                <c:pt idx="3">
                  <c:v>-2.8486999999969426E-4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E3-4B1C-BAA7-4864EFBC4D71}"/>
            </c:ext>
          </c:extLst>
        </c:ser>
        <c:ser>
          <c:idx val="6"/>
          <c:order val="6"/>
          <c:tx>
            <c:strRef>
              <c:f>Sheet3!$B$23</c:f>
              <c:strCache>
                <c:ptCount val="1"/>
                <c:pt idx="0">
                  <c:v>Transportation-Onroad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Sheet3!$C$23:$F$23</c:f>
              <c:numCache>
                <c:formatCode>General</c:formatCode>
                <c:ptCount val="4"/>
                <c:pt idx="0">
                  <c:v>-48.760691538274784</c:v>
                </c:pt>
                <c:pt idx="1">
                  <c:v>-51.057549391599679</c:v>
                </c:pt>
                <c:pt idx="2">
                  <c:v>-1.2937021810770291</c:v>
                </c:pt>
                <c:pt idx="3">
                  <c:v>-0.79696024167498491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E3-4B1C-BAA7-4864EFBC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1482416"/>
        <c:axId val="1141484056"/>
      </c:barChart>
      <c:lineChart>
        <c:grouping val="standard"/>
        <c:varyColors val="0"/>
        <c:ser>
          <c:idx val="7"/>
          <c:order val="7"/>
          <c:tx>
            <c:strRef>
              <c:f>Sheet3!$B$24</c:f>
              <c:strCache>
                <c:ptCount val="1"/>
                <c:pt idx="0">
                  <c:v>Net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20C-4B51-81FA-C826E5751928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20C-4B51-81FA-C826E5751928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20C-4B51-81FA-C826E5751928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20C-4B51-81FA-C826E5751928}"/>
              </c:ext>
            </c:extLst>
          </c:dPt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Sheet3!$C$24:$F$24</c:f>
              <c:numCache>
                <c:formatCode>General</c:formatCode>
                <c:ptCount val="4"/>
                <c:pt idx="0">
                  <c:v>-25.075851345965091</c:v>
                </c:pt>
                <c:pt idx="1">
                  <c:v>-47.82943798477568</c:v>
                </c:pt>
                <c:pt idx="2">
                  <c:v>-7.2968367099242037</c:v>
                </c:pt>
                <c:pt idx="3">
                  <c:v>4.5545551096440873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E3-4B1C-BAA7-4864EFBC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482416"/>
        <c:axId val="1141484056"/>
      </c:lineChart>
      <c:catAx>
        <c:axId val="11414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84056"/>
        <c:crosses val="autoZero"/>
        <c:auto val="1"/>
        <c:lblAlgn val="ctr"/>
        <c:lblOffset val="100"/>
        <c:noMultiLvlLbl val="0"/>
      </c:catAx>
      <c:valAx>
        <c:axId val="114148405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8241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Differences in emissions</a:t>
            </a:r>
            <a:r>
              <a:rPr lang="en-US" sz="1600" baseline="0" dirty="0"/>
              <a:t> in</a:t>
            </a:r>
            <a:r>
              <a:rPr lang="en-US" sz="1600" dirty="0"/>
              <a:t> 2050, Higher-EV minus Low-EV</a:t>
            </a:r>
          </a:p>
        </c:rich>
      </c:tx>
      <c:layout>
        <c:manualLayout>
          <c:xMode val="edge"/>
          <c:yMode val="edge"/>
          <c:x val="0.11474820941526044"/>
          <c:y val="1.240323982763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797396962318E-2"/>
          <c:y val="9.0705109708594356E-2"/>
          <c:w val="0.8891934093831978"/>
          <c:h val="0.80498478644276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Sheet3!$C$17:$F$17</c:f>
              <c:numCache>
                <c:formatCode>General</c:formatCode>
                <c:ptCount val="4"/>
                <c:pt idx="0">
                  <c:v>28.952966750781457</c:v>
                </c:pt>
                <c:pt idx="1">
                  <c:v>21.072387707440242</c:v>
                </c:pt>
                <c:pt idx="2">
                  <c:v>11.058069196343002</c:v>
                </c:pt>
                <c:pt idx="3">
                  <c:v>6.0402254709588652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3-4B1C-BAA7-4864EFBC4D71}"/>
            </c:ext>
          </c:extLst>
        </c:ser>
        <c:ser>
          <c:idx val="1"/>
          <c:order val="1"/>
          <c:tx>
            <c:strRef>
              <c:f>Sheet3!$B$18</c:f>
              <c:strCache>
                <c:ptCount val="1"/>
                <c:pt idx="0">
                  <c:v>Industry 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Sheet3!$C$18:$F$18</c:f>
              <c:numCache>
                <c:formatCode>General</c:formatCode>
                <c:ptCount val="4"/>
                <c:pt idx="0">
                  <c:v>0.11836830040010682</c:v>
                </c:pt>
                <c:pt idx="1">
                  <c:v>0.84353135000059254</c:v>
                </c:pt>
                <c:pt idx="2">
                  <c:v>0.80269300900048801</c:v>
                </c:pt>
                <c:pt idx="3">
                  <c:v>0.33115959469992573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3-4B1C-BAA7-4864EFBC4D71}"/>
            </c:ext>
          </c:extLst>
        </c:ser>
        <c:ser>
          <c:idx val="2"/>
          <c:order val="2"/>
          <c:tx>
            <c:strRef>
              <c:f>Sheet3!$B$19</c:f>
              <c:strCache>
                <c:ptCount val="1"/>
                <c:pt idx="0">
                  <c:v>Industry-Fuel chain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Sheet3!$C$19:$F$19</c:f>
              <c:numCache>
                <c:formatCode>General</c:formatCode>
                <c:ptCount val="4"/>
                <c:pt idx="0">
                  <c:v>-5.4445800849998136</c:v>
                </c:pt>
                <c:pt idx="1">
                  <c:v>-18.892496820139826</c:v>
                </c:pt>
                <c:pt idx="2">
                  <c:v>-17.929168967490224</c:v>
                </c:pt>
                <c:pt idx="3">
                  <c:v>-1.3010417461800199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3-4B1C-BAA7-4864EFBC4D71}"/>
            </c:ext>
          </c:extLst>
        </c:ser>
        <c:ser>
          <c:idx val="3"/>
          <c:order val="3"/>
          <c:tx>
            <c:strRef>
              <c:f>Sheet3!$B$20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Sheet3!$C$20:$F$20</c:f>
              <c:numCache>
                <c:formatCode>General</c:formatCode>
                <c:ptCount val="4"/>
                <c:pt idx="0">
                  <c:v>4.5865039337954272E-2</c:v>
                </c:pt>
                <c:pt idx="1">
                  <c:v>0.16058321046680257</c:v>
                </c:pt>
                <c:pt idx="2">
                  <c:v>5.0195682533015623E-2</c:v>
                </c:pt>
                <c:pt idx="3">
                  <c:v>0.27038590741626511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E3-4B1C-BAA7-4864EFBC4D71}"/>
            </c:ext>
          </c:extLst>
        </c:ser>
        <c:ser>
          <c:idx val="4"/>
          <c:order val="4"/>
          <c:tx>
            <c:strRef>
              <c:f>Sheet3!$B$21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Sheet3!$C$21:$F$21</c:f>
              <c:numCache>
                <c:formatCode>General</c:formatCode>
                <c:ptCount val="4"/>
                <c:pt idx="0">
                  <c:v>1.3746340789978717E-2</c:v>
                </c:pt>
                <c:pt idx="1">
                  <c:v>5.4368009055838495E-2</c:v>
                </c:pt>
                <c:pt idx="2">
                  <c:v>1.5830702067041319E-2</c:v>
                </c:pt>
                <c:pt idx="3">
                  <c:v>1.107099442399298E-2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3-4B1C-BAA7-4864EFBC4D71}"/>
            </c:ext>
          </c:extLst>
        </c:ser>
        <c:ser>
          <c:idx val="5"/>
          <c:order val="5"/>
          <c:tx>
            <c:strRef>
              <c:f>Sheet3!$B$22</c:f>
              <c:strCache>
                <c:ptCount val="1"/>
                <c:pt idx="0">
                  <c:v>Transportation-Nonroad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Sheet3!$C$22:$F$22</c:f>
              <c:numCache>
                <c:formatCode>General</c:formatCode>
                <c:ptCount val="4"/>
                <c:pt idx="0">
                  <c:v>-1.5261539999897877E-3</c:v>
                </c:pt>
                <c:pt idx="1">
                  <c:v>-1.0262049999931744E-2</c:v>
                </c:pt>
                <c:pt idx="2">
                  <c:v>-7.5415130000242026E-4</c:v>
                </c:pt>
                <c:pt idx="3">
                  <c:v>-2.8486999999969426E-4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E3-4B1C-BAA7-4864EFBC4D71}"/>
            </c:ext>
          </c:extLst>
        </c:ser>
        <c:ser>
          <c:idx val="6"/>
          <c:order val="6"/>
          <c:tx>
            <c:strRef>
              <c:f>Sheet3!$B$23</c:f>
              <c:strCache>
                <c:ptCount val="1"/>
                <c:pt idx="0">
                  <c:v>Transportation-Onroad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Sheet3!$C$23:$F$23</c:f>
              <c:numCache>
                <c:formatCode>General</c:formatCode>
                <c:ptCount val="4"/>
                <c:pt idx="0">
                  <c:v>-48.760691538274784</c:v>
                </c:pt>
                <c:pt idx="1">
                  <c:v>-51.057549391599679</c:v>
                </c:pt>
                <c:pt idx="2">
                  <c:v>-1.2937021810770291</c:v>
                </c:pt>
                <c:pt idx="3">
                  <c:v>-0.79696024167498491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E3-4B1C-BAA7-4864EFBC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1482416"/>
        <c:axId val="1141484056"/>
      </c:barChart>
      <c:lineChart>
        <c:grouping val="standard"/>
        <c:varyColors val="0"/>
        <c:ser>
          <c:idx val="7"/>
          <c:order val="7"/>
          <c:tx>
            <c:strRef>
              <c:f>Sheet3!$B$24</c:f>
              <c:strCache>
                <c:ptCount val="1"/>
                <c:pt idx="0">
                  <c:v>Net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20C-4B51-81FA-C826E5751928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20C-4B51-81FA-C826E5751928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20C-4B51-81FA-C826E5751928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20C-4B51-81FA-C826E5751928}"/>
              </c:ext>
            </c:extLst>
          </c:dPt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Sheet3!$C$24:$F$24</c:f>
              <c:numCache>
                <c:formatCode>General</c:formatCode>
                <c:ptCount val="4"/>
                <c:pt idx="0">
                  <c:v>-25.075851345965091</c:v>
                </c:pt>
                <c:pt idx="1">
                  <c:v>-47.82943798477568</c:v>
                </c:pt>
                <c:pt idx="2">
                  <c:v>-7.2968367099242037</c:v>
                </c:pt>
                <c:pt idx="3">
                  <c:v>4.5545551096440873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E3-4B1C-BAA7-4864EFBC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482416"/>
        <c:axId val="1141484056"/>
      </c:lineChart>
      <c:catAx>
        <c:axId val="11414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84056"/>
        <c:crosses val="autoZero"/>
        <c:auto val="1"/>
        <c:lblAlgn val="ctr"/>
        <c:lblOffset val="100"/>
        <c:noMultiLvlLbl val="0"/>
      </c:catAx>
      <c:valAx>
        <c:axId val="114148405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8241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Differences in emissions</a:t>
            </a:r>
            <a:r>
              <a:rPr lang="en-US" sz="1600" baseline="0" dirty="0"/>
              <a:t> in</a:t>
            </a:r>
            <a:r>
              <a:rPr lang="en-US" sz="1600" dirty="0"/>
              <a:t> 2050, Higher-EV minus Low-EV</a:t>
            </a:r>
          </a:p>
        </c:rich>
      </c:tx>
      <c:layout>
        <c:manualLayout>
          <c:xMode val="edge"/>
          <c:yMode val="edge"/>
          <c:x val="0.11474820941526044"/>
          <c:y val="1.240323982763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797396962318E-2"/>
          <c:y val="9.0705109708594356E-2"/>
          <c:w val="0.8891934093831978"/>
          <c:h val="0.80498478644276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Sheet3!$C$17:$F$17</c:f>
              <c:numCache>
                <c:formatCode>General</c:formatCode>
                <c:ptCount val="4"/>
                <c:pt idx="0">
                  <c:v>28.952966750781457</c:v>
                </c:pt>
                <c:pt idx="1">
                  <c:v>21.072387707440242</c:v>
                </c:pt>
                <c:pt idx="2">
                  <c:v>11.058069196343002</c:v>
                </c:pt>
                <c:pt idx="3">
                  <c:v>6.0402254709588652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3-4B1C-BAA7-4864EFBC4D71}"/>
            </c:ext>
          </c:extLst>
        </c:ser>
        <c:ser>
          <c:idx val="1"/>
          <c:order val="1"/>
          <c:tx>
            <c:strRef>
              <c:f>Sheet3!$B$18</c:f>
              <c:strCache>
                <c:ptCount val="1"/>
                <c:pt idx="0">
                  <c:v>Industry 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Sheet3!$C$18:$F$18</c:f>
              <c:numCache>
                <c:formatCode>General</c:formatCode>
                <c:ptCount val="4"/>
                <c:pt idx="0">
                  <c:v>0.11836830040010682</c:v>
                </c:pt>
                <c:pt idx="1">
                  <c:v>0.84353135000059254</c:v>
                </c:pt>
                <c:pt idx="2">
                  <c:v>0.80269300900048801</c:v>
                </c:pt>
                <c:pt idx="3">
                  <c:v>0.33115959469992573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3-4B1C-BAA7-4864EFBC4D71}"/>
            </c:ext>
          </c:extLst>
        </c:ser>
        <c:ser>
          <c:idx val="2"/>
          <c:order val="2"/>
          <c:tx>
            <c:strRef>
              <c:f>Sheet3!$B$19</c:f>
              <c:strCache>
                <c:ptCount val="1"/>
                <c:pt idx="0">
                  <c:v>Industry-Fuel chain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Sheet3!$C$19:$F$19</c:f>
              <c:numCache>
                <c:formatCode>General</c:formatCode>
                <c:ptCount val="4"/>
                <c:pt idx="0">
                  <c:v>-5.4445800849998136</c:v>
                </c:pt>
                <c:pt idx="1">
                  <c:v>-18.892496820139826</c:v>
                </c:pt>
                <c:pt idx="2">
                  <c:v>-17.929168967490224</c:v>
                </c:pt>
                <c:pt idx="3">
                  <c:v>-1.3010417461800199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3-4B1C-BAA7-4864EFBC4D71}"/>
            </c:ext>
          </c:extLst>
        </c:ser>
        <c:ser>
          <c:idx val="3"/>
          <c:order val="3"/>
          <c:tx>
            <c:strRef>
              <c:f>Sheet3!$B$20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Sheet3!$C$20:$F$20</c:f>
              <c:numCache>
                <c:formatCode>General</c:formatCode>
                <c:ptCount val="4"/>
                <c:pt idx="0">
                  <c:v>4.5865039337954272E-2</c:v>
                </c:pt>
                <c:pt idx="1">
                  <c:v>0.16058321046680257</c:v>
                </c:pt>
                <c:pt idx="2">
                  <c:v>5.0195682533015623E-2</c:v>
                </c:pt>
                <c:pt idx="3">
                  <c:v>0.27038590741626511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E3-4B1C-BAA7-4864EFBC4D71}"/>
            </c:ext>
          </c:extLst>
        </c:ser>
        <c:ser>
          <c:idx val="4"/>
          <c:order val="4"/>
          <c:tx>
            <c:strRef>
              <c:f>Sheet3!$B$21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Sheet3!$C$21:$F$21</c:f>
              <c:numCache>
                <c:formatCode>General</c:formatCode>
                <c:ptCount val="4"/>
                <c:pt idx="0">
                  <c:v>1.3746340789978717E-2</c:v>
                </c:pt>
                <c:pt idx="1">
                  <c:v>5.4368009055838495E-2</c:v>
                </c:pt>
                <c:pt idx="2">
                  <c:v>1.5830702067041319E-2</c:v>
                </c:pt>
                <c:pt idx="3">
                  <c:v>1.107099442399298E-2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3-4B1C-BAA7-4864EFBC4D71}"/>
            </c:ext>
          </c:extLst>
        </c:ser>
        <c:ser>
          <c:idx val="5"/>
          <c:order val="5"/>
          <c:tx>
            <c:strRef>
              <c:f>Sheet3!$B$22</c:f>
              <c:strCache>
                <c:ptCount val="1"/>
                <c:pt idx="0">
                  <c:v>Transportation-Nonroad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Sheet3!$C$22:$F$22</c:f>
              <c:numCache>
                <c:formatCode>General</c:formatCode>
                <c:ptCount val="4"/>
                <c:pt idx="0">
                  <c:v>-1.5261539999897877E-3</c:v>
                </c:pt>
                <c:pt idx="1">
                  <c:v>-1.0262049999931744E-2</c:v>
                </c:pt>
                <c:pt idx="2">
                  <c:v>-7.5415130000242026E-4</c:v>
                </c:pt>
                <c:pt idx="3">
                  <c:v>-2.8486999999969426E-4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E3-4B1C-BAA7-4864EFBC4D71}"/>
            </c:ext>
          </c:extLst>
        </c:ser>
        <c:ser>
          <c:idx val="6"/>
          <c:order val="6"/>
          <c:tx>
            <c:strRef>
              <c:f>Sheet3!$B$23</c:f>
              <c:strCache>
                <c:ptCount val="1"/>
                <c:pt idx="0">
                  <c:v>Transportation-Onroad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Sheet3!$C$23:$F$23</c:f>
              <c:numCache>
                <c:formatCode>General</c:formatCode>
                <c:ptCount val="4"/>
                <c:pt idx="0">
                  <c:v>-48.760691538274784</c:v>
                </c:pt>
                <c:pt idx="1">
                  <c:v>-51.057549391599679</c:v>
                </c:pt>
                <c:pt idx="2">
                  <c:v>-1.2937021810770291</c:v>
                </c:pt>
                <c:pt idx="3">
                  <c:v>-0.79696024167498491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E3-4B1C-BAA7-4864EFBC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1482416"/>
        <c:axId val="1141484056"/>
      </c:barChart>
      <c:lineChart>
        <c:grouping val="standard"/>
        <c:varyColors val="0"/>
        <c:ser>
          <c:idx val="7"/>
          <c:order val="7"/>
          <c:tx>
            <c:strRef>
              <c:f>Sheet3!$B$24</c:f>
              <c:strCache>
                <c:ptCount val="1"/>
                <c:pt idx="0">
                  <c:v>Net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20C-4B51-81FA-C826E5751928}"/>
              </c:ext>
            </c:extLst>
          </c:dPt>
          <c:dPt>
            <c:idx val="1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20C-4B51-81FA-C826E5751928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20C-4B51-81FA-C826E5751928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20C-4B51-81FA-C826E5751928}"/>
              </c:ext>
            </c:extLst>
          </c:dPt>
          <c:cat>
            <c:strRef>
              <c:f>Sheet3!$C$16:$F$16</c:f>
              <c:strCache>
                <c:ptCount val="4"/>
                <c:pt idx="0">
                  <c:v>CO2 (MTC)</c:v>
                </c:pt>
                <c:pt idx="1">
                  <c:v>NOx (Kt)</c:v>
                </c:pt>
                <c:pt idx="2">
                  <c:v>SO2 (Kt)</c:v>
                </c:pt>
                <c:pt idx="3">
                  <c:v>PM2.5 (Kt)</c:v>
                </c:pt>
              </c:strCache>
            </c:strRef>
          </c:cat>
          <c:val>
            <c:numRef>
              <c:f>Sheet3!$C$24:$F$24</c:f>
              <c:numCache>
                <c:formatCode>General</c:formatCode>
                <c:ptCount val="4"/>
                <c:pt idx="0">
                  <c:v>-25.075851345965091</c:v>
                </c:pt>
                <c:pt idx="1">
                  <c:v>-47.82943798477568</c:v>
                </c:pt>
                <c:pt idx="2">
                  <c:v>-7.2968367099242037</c:v>
                </c:pt>
                <c:pt idx="3">
                  <c:v>4.5545551096440873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E3-4B1C-BAA7-4864EFBC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482416"/>
        <c:axId val="1141484056"/>
      </c:lineChart>
      <c:catAx>
        <c:axId val="11414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84056"/>
        <c:crosses val="autoZero"/>
        <c:auto val="1"/>
        <c:lblAlgn val="ctr"/>
        <c:lblOffset val="100"/>
        <c:noMultiLvlLbl val="0"/>
      </c:catAx>
      <c:valAx>
        <c:axId val="114148405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8241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'Total (2)'!$E$21:$E$71</cx:f>
        <cx:nf>'Total (2)'!$E$20</cx:nf>
        <cx:lvl ptCount="51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DC</cx:pt>
          <cx:pt idx="8">DE</cx:pt>
          <cx:pt idx="9">FL</cx:pt>
          <cx:pt idx="10">GA</cx:pt>
          <cx:pt idx="11">HI</cx:pt>
          <cx:pt idx="12">ID</cx:pt>
          <cx:pt idx="13">IL</cx:pt>
          <cx:pt idx="14">IN</cx:pt>
          <cx:pt idx="15">IA</cx:pt>
          <cx:pt idx="16">KS</cx:pt>
          <cx:pt idx="17">KY</cx:pt>
          <cx:pt idx="18">LA</cx:pt>
          <cx:pt idx="19">ME</cx:pt>
          <cx:pt idx="20">MD</cx:pt>
          <cx:pt idx="21">MA</cx:pt>
          <cx:pt idx="22">MI</cx:pt>
          <cx:pt idx="23">MN</cx:pt>
          <cx:pt idx="24">MS</cx:pt>
          <cx:pt idx="25">MO</cx:pt>
          <cx:pt idx="26">MT</cx:pt>
          <cx:pt idx="27">NE</cx:pt>
          <cx:pt idx="28">NV</cx:pt>
          <cx:pt idx="29">NH</cx:pt>
          <cx:pt idx="30">NJ</cx:pt>
          <cx:pt idx="31">NM</cx:pt>
          <cx:pt idx="32">NY</cx:pt>
          <cx:pt idx="33">NC</cx:pt>
          <cx:pt idx="34">ND</cx:pt>
          <cx:pt idx="35">OH</cx:pt>
          <cx:pt idx="36">OK</cx:pt>
          <cx:pt idx="37">OR</cx:pt>
          <cx:pt idx="38">PA</cx:pt>
          <cx:pt idx="39">RI</cx:pt>
          <cx:pt idx="40">SC</cx:pt>
          <cx:pt idx="41">SD</cx:pt>
          <cx:pt idx="42">TN</cx:pt>
          <cx:pt idx="43">TX</cx:pt>
          <cx:pt idx="44">UT</cx:pt>
          <cx:pt idx="45">VT</cx:pt>
          <cx:pt idx="46">VA</cx:pt>
          <cx:pt idx="47">WA</cx:pt>
          <cx:pt idx="48">WV</cx:pt>
          <cx:pt idx="49">WI</cx:pt>
          <cx:pt idx="50">WY</cx:pt>
        </cx:lvl>
      </cx:strDim>
      <cx:numDim type="colorVal">
        <cx:f>'Total (2)'!$G$21:$G$71</cx:f>
        <cx:nf>'Total (2)'!$G$20</cx:nf>
        <cx:lvl ptCount="51" formatCode="0.0%" name="CO2">
          <cx:pt idx="0">0.00058333444802314768</cx:pt>
          <cx:pt idx="1">-0.036310016421201657</cx:pt>
          <cx:pt idx="2">-0.010411163281518986</cx:pt>
          <cx:pt idx="3">-0.013468034369642152</cx:pt>
          <cx:pt idx="4">-0.036310016421201657</cx:pt>
          <cx:pt idx="5">-0.010411163281518986</cx:pt>
          <cx:pt idx="6">-0.052059159757334654</cx:pt>
          <cx:pt idx="7">-0.025119871438068125</cx:pt>
          <cx:pt idx="8">-0.025119871438068125</cx:pt>
          <cx:pt idx="9">-0.025119871438068125</cx:pt>
          <cx:pt idx="10">-0.025119871438068125</cx:pt>
          <cx:pt idx="11">-0.036310016421201657</cx:pt>
          <cx:pt idx="12">-0.010411163281518986</cx:pt>
          <cx:pt idx="13">-0.0081638269852990081</cx:pt>
          <cx:pt idx="14">-0.0081638269852990081</cx:pt>
          <cx:pt idx="15">-0.016767176030312071</cx:pt>
          <cx:pt idx="16">-0.016767176030312071</cx:pt>
          <cx:pt idx="17">0.00058333444802314768</cx:pt>
          <cx:pt idx="18">-0.013468034369642152</cx:pt>
          <cx:pt idx="19">-0.052059159757334654</cx:pt>
          <cx:pt idx="20">-0.025119871438068125</cx:pt>
          <cx:pt idx="21">-0.052059159757334654</cx:pt>
          <cx:pt idx="22">-0.0081638269852990081</cx:pt>
          <cx:pt idx="23">-0.016767176030312071</cx:pt>
          <cx:pt idx="24">0.00058333444802314768</cx:pt>
          <cx:pt idx="25">-0.016767176030312071</cx:pt>
          <cx:pt idx="26">-0.010411163281518986</cx:pt>
          <cx:pt idx="27">-0.016767176030312071</cx:pt>
          <cx:pt idx="28">-0.010411163281518986</cx:pt>
          <cx:pt idx="29">-0.052059159757334654</cx:pt>
          <cx:pt idx="30">-0.017395236182832775</cx:pt>
          <cx:pt idx="31">-0.010411163281518986</cx:pt>
          <cx:pt idx="32">-0.017395236182832775</cx:pt>
          <cx:pt idx="33">-0.025119871438068125</cx:pt>
          <cx:pt idx="34">-0.016767176030312071</cx:pt>
          <cx:pt idx="35">-0.0081638269852990081</cx:pt>
          <cx:pt idx="36">-0.013468034369642152</cx:pt>
          <cx:pt idx="37">-0.036310016421201657</cx:pt>
          <cx:pt idx="38">-0.017395236182832775</cx:pt>
          <cx:pt idx="39">-0.052059159757334654</cx:pt>
          <cx:pt idx="40">-0.025119871438068125</cx:pt>
          <cx:pt idx="41">-0.016767176030312071</cx:pt>
          <cx:pt idx="42">0.00058333444802314768</cx:pt>
          <cx:pt idx="43">-0.013468034369642152</cx:pt>
          <cx:pt idx="44">-0.010411163281518986</cx:pt>
          <cx:pt idx="45">-0.052059159757334654</cx:pt>
          <cx:pt idx="46">-0.025119871438068125</cx:pt>
          <cx:pt idx="47">-0.036310016421201657</cx:pt>
          <cx:pt idx="48">-0.025119871438068125</cx:pt>
          <cx:pt idx="49">-0.0081638269852990081</cx:pt>
          <cx:pt idx="50">-0.010411163281518986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r>
              <a:rPr lang="en-US" sz="1400" b="0" i="0" u="none" strike="noStrike" baseline="0" dirty="0">
                <a:solidFill>
                  <a:schemeClr val="tx1"/>
                </a:solidFill>
                <a:latin typeface="Calibri" panose="020F0502020204030204"/>
              </a:rPr>
              <a:t>Net CO</a:t>
            </a:r>
            <a:r>
              <a:rPr lang="en-US" sz="1400" b="0" i="0" u="none" strike="noStrike" baseline="-25000" dirty="0">
                <a:solidFill>
                  <a:schemeClr val="tx1"/>
                </a:solidFill>
                <a:latin typeface="Calibri" panose="020F0502020204030204"/>
              </a:rPr>
              <a:t>2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Calibri" panose="020F0502020204030204"/>
              </a:rPr>
              <a:t> emission change (%) by region, 2050</a:t>
            </a:r>
          </a:p>
        </cx:rich>
      </cx:tx>
    </cx:title>
    <cx:plotArea>
      <cx:plotAreaRegion>
        <cx:plotSurface>
          <cx:spPr>
            <a:solidFill>
              <a:schemeClr val="bg1"/>
            </a:solidFill>
          </cx:spPr>
        </cx:plotSurface>
        <cx:series layoutId="regionMap" uniqueId="{E0A3B469-3129-4300-A5E3-228ED430F5FA}">
          <cx:tx>
            <cx:txData>
              <cx:f>'Total (2)'!$G$20</cx:f>
              <cx:v>CO2</cx:v>
            </cx:txData>
          </cx:tx>
          <cx:spPr>
            <a:ln>
              <a:solidFill>
                <a:schemeClr val="tx1"/>
              </a:solidFill>
            </a:ln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1H1rb9u4tvZfKfr5VYYUSVHc2HOAke3Yji9Jk6ZJ+0Vwk4xE3e+3X3+W6CS2Ve/Mbk7wAgYGGnFx
LcXUI3Jdyf77ofnXQ/C0yT41YRDl/3po/vzsFkXyrz/+yB/cp3CTn4XyIYvz+O/i7CEO/4j//ls+
PP3xmG1qGTl/6AjTPx7cTVY8NZ//59/wNOcpXsYPm0LG0ZfyKWuvn/IyKPI3+o52fdo8hjIay7zI
5EOB//x89+3zp6eokEX7tU2e/vx80P/50x/Dp/zyFz8F8KOK8hFkiXlmUJ1iigRBmDNufv4UxJHz
3K2Z6MzAxMCGoIQwQTh7+dvrTQjyd0958embzBwZyc1L17GfpX7U5vExe8pzGJH6/y/iByPZDvQh
LqOif3cOvMY/P99Gsnh6/HRTbIqn/PMnmcejLcMo7odze6PG/8fh2/+ffw8I8EYGlD2Ahq/vn7p+
weev5Vsv4jfx0c+4YTCkExMRjpGgA3yMM5MiggSmBBkGRcbL397i81ew+bkJ34HMq+AAk35wJ4jJ
ePTyXo59nL+JiXkmkIFNUxjUpGpK7E8Zzs9gJukGI1iYOtWxePnTW0heZvKn+O9Pozgow5/vmTnH
nzIAqx/1CYJ185FgEQCLmAxwQhhzQG0wgdCZCcuaYRKMGDXM4QJ3E5eF+2m0yeJARu+YR0P5AUL9
UE8QodHlyzf9MdNJAEA6N5lBKUybQ4QAlzNGuYkJxYzpnMASuFV/2/kEcyjONo/xC/XYLzqufXaS
A1T64Z0gKn8t3noHv7fIGeQMc4p1DKAYpgBYBqgwcsYR1U1qGFz8Om9Af+T+O+bLi9wAkX5oJ4jI
3V8fhwjlZxRjHd41pbRXLPoAER2dMWbogMcWFP7yt59NtU3ugqFaxNEL/b+fKXd7sgNk+iGeIDKj
D0SG8DOdMYyQDoYaBWMaD5DBAqxoznSwCJQVDTroYAXbBPLvOHuXBT3akx0g0w/xBJH568fL2zn2
ff7eKkbomQ6ODe81vK4jjoarGMZnYDUbgnEiODXQwFb7K5Nd/B61/yo4wKQf3Ali8vX+AzHBZ9TQ
OahyRHTKESxT++azEGeEEHBpOEJglbHe49mfLF+fmk3+Qjr2hRzX9c9iAzj6cZ0gHOPJWy/gN6eI
OEPIxDojiKkAwGDx4gzggqlh6rCE4V/s4/FTsKk32dNbP+g4IjvJASj96E4QlOv5W+/g90ChMEdM
k2PQGLB4YYTBrd+fJBz6waXBDMyzY17LtQvhkE/zPNhEj2/9quPIHEoP0OmHeYLo/HX91nv4PXRA
q5hCCB0UPdeJQfSBTyn0M0pM0wDLGRv6Nmizv4T9lfmbKH/PKraTHKDSD+8EUVmD+7t9M8dW8t9E
BdxEIgiDaKbRgzP09Lk4g9lCuEC6SUD3YLAF9lFZx9n/ydMfyg8Q6od6ggiNvr68pf87QrCqgZ3F
EGamAQFLZAACB6saBDuJSRDFxMRHVP8ojqKnh0I+lMVbP+r4onYgPMCmH+QJYnP+gYFm3TyjQmfm
7uUfYmPCmsZ1XceEU9YH0gaW8jkEYeTj5vdxeRUcYNIP7gQxWd289Qp+c0WD+QDr2DYvAxbaABFw
KsHdpzpENo0+djlAZCXzvP8vSeRbP+n4bDkQHiDTD/EEkZmCO/xhukaHtJkJbophmpQDDIOVzCRn
EKRhDAxmIfrs2iAtM32KIWX2jtnyKjjApB/cCWKynn0cJpScGWANQxgZFAzkLPkgPgY2M+OcQaiZ
Y84hjExf/vY2PrZ+qj/NNmECUbL3uDMD8QE+/UBPEJ8ZGPsfNWcgCNa/fFDsHAyA3gA7XM8guH/2
n/yZGfiY8h3L2IvcAI1+WCeIxnz8cWhQekZMyIxB2gXrFPLLMBv2bTGMKagXWLsMyGJysMkG0eT5
48Z9R8rlWWyARz+wE8Tj9uvH4UEg7AWaHNL8wsTHsmB9pJKbwCIwQwQS0C9/e7t63RYb94VyzFI/
rua3UgM0+mGdIBrzD7SGKTrDGJxJTjgXfcpl4OGb4EsykxscgpRYQMoS9P++LzkPIFscy/yF+t8j
spMcoNIP7xRRWb/1Dn7THhZnAlYjBPVIgvR21yAqZhpnuom5EAT3lTC9wXwASvQoN+8J5s9fBIeQ
wNhOEZIPNISpfoYgOAxGLtqGIsWhGhFgCEOoDMrHVCnML+HjeVy/wwreSg3ROE0T+PIDA5NgAsPE
gGA+pCPN52q9A6WuUsQmhF+wrnzGgVK/zJ6c96SHX+QGiPRDO8H5sQD/9qOMXqivhBoxrjPBIFwM
1WIDRSJMMMP6cjGuC4i/qKDl/pq1eGeg+EVugEg/tBNEZPWx5UbgGwrw2bfVeUPV3gfvOTfB0jIZ
JMV+MbT6yEhcZu9wRnaSA1T64Z0gKovvHzhP+Bl47johkPJSJtcgK2wyUO2Qw4c4F1WVyOCuHMwT
aJQPfvtC/e8NrsWr5ACVfngniMryA7U7QWcCqo8hBwkLFGJoWB0u8Bk49AKBOw8J/V/nyjIuZf4+
m2tPdIBLP8ATxGUFWe3tF3vs2/w9Q5iyM8j96uArPpd940OryxBnEF8Bm2tb0/JL1f5qI6Ont37O
cW/xWWyARz+wU8QDYg4fhQdoedDvDNIjoDlUbvEQD25ArSTUUkKkuA9M/qLlV5usfV+qfic5RAWG
d4qofODqBb4JZlCnzyBggmlfqz9ABQLCkKEXOtRM9j780F9cbfJ88+CW+VNRvMOTH4gP8TnRVWz+
cbMGQpAmvHooMwYI+q1Hg1UMdD5kiyHhKGApO4aPfHCls3lHOevqVXKICgzvFGfNBwZZqHFGKJRR
cANRiLWotOK+DynoGcRgIIYP9UmqohJQ266j20DkSkKSPo+LzQv5mLr7D/plJzrE5TQjLWswIT9K
x8BqBvFIBNGvPu8IpthgtkCdnoFRH2g57rf0+anvcea/9YuOw7KTHKDSD+8UZ8vXt97Bb1pisNmL
EGpiJqCwCGyuASpQ/AWZYgawgao5EpNcxVHxrpjkq+AAkxUM7gQxWX+kdQx6HXxJyGtBcTG4J8Ot
K1BhbGKMYSLpgMt2Ju2vYOunn9n7Nq/sJAeo9MM7RVS+fdxM6RNcsL8Lm1BkD0bXkU0SBiQcGQVn
0zAMSOEPElzrp2rznvqiF7khIjC0U0Tk4uMQ6ZNcxASPxYBSVUgAD2OTHDLAHAr1EO0Xtl/zKb1e
uHjK8qf2rd/0n3XKi+wQGRjiKSKzeust/J5WgQJj2DdMIBwMmUe1y/jQcwE9f4YRbPw2YM/38+a8
wxWs/rR6auTDOzL0PaovskNkYIiniAy4wh9mhcEmPNi9AlExAaVdxzarItguIaguoGYfUsh9afgB
MqrIeLzx32Ugb0uMX6SH6MAwTxCdy9nLGzrmKPzevIEVDWqHYR8L1EPq+nY7177vAkWsHLZQYsEh
ESn6ur2Xv731XS5d+Y4Zs5UaoNEP6xTR+MAtxATquWDXkIBcio5U9utwFRMQ80cQAQBAtvVgZICG
H0CN0XsOr7h8lRyicprbiL9+oH8PqEAaEvaq7m1GPZgjvf8P9V4QXGawX/KXqNjXp96/z5/eET/e
Ex3g0g/wBGfL1V8vX+yHrF2g6qG0HpItpokgfX84W+BYEROsNfBsqPFSPrmvWa4Al7wNqs27thEf
Sg/Q6Yd5gujcfKTeB4sMyo6oALWB+/TxAB3Y/H2mg+aBgnDog9NfBprlRh0j8qK5/7M1ctxaPpQe
oNMP8wTR+fb1A+cOhSok2E8MNRRHrTIO5foQaTYFOPzi+cie/bnz7SkLIRDz1g86Dsyr4ACTfnCn
iMkHrmdwKAKDCMyrc9kfrLOvZzicPAbxZZgrYCsfKWh9/6FiO8khKqe5jt3N3/owf9NCBp8edq3u
n9qyDwrUtXJIUEIxH9RhQOy/L47Znyh3Mn+Io1xGL+Rjeu/4VNkTHcDSj+8EJ8vd97dewm/CAsF9
AfYWeCQQH4OkF6iPfVzAKICzXSDlD94NVtnKl7+9dVzu2hjOCHReiL+ByovgEBMY3Alg8vZP3Fez
B5y/e0iigCJWBiFLyoSuQz55gA4U8QnY5wW+zi5ltj9rBocW/uefdXzmDMQPRvL/6UTE/3xa4uvh
kuNNsZmoUyn3Dkx8u1cNF07JHIg+rzjbj/hgtC/f9/zxz89w0M4ejP0jDlaqwUvbvvNXuadNXvz5
WTOMMwE+DqRuVO1lr6JqONDyz89QkAmQU7DzwKzoNwCIz5+iPnTz52fYRkbgODK17V85R3lv2oEI
fAREh3SDAK0HEQadv54CehUHLdTVvr6M5/anqAyvYhkVOZzDiWE0yZav/5X90gs1uhApJzrEYCFV
AStx8rC5hlkO7Pj/BdjLIlz77Ckl8YpFiNw2aaCPE7cTU1wZ+m1NU30cdpmYql5kanjbq2cR2fYG
gf/ce0xWPUoxH5PFYiOd2B07VZIu1MUMgjSxdm3RtOmC95cBzXO65IVRy5dGVDQzh3bZcncJErHf
lDTUFrE/E6kgd04ShEtiCGek9c20jdCkrl0+1Y2U3um8ePSjor50ms7CrjuJeead+13d/mBJOooK
LO4qpzlnwisK20K8o+PA7uxF26b2Qt0ZibAXke0YmbVr+zYmF1XlWX6LnAnldmsVGfGcsVl3eNEE
mKfnUOGLF6rtGuWlFtvoZ+JLb9Z6NFp6nRsvg/7i2g0fBSiho0GHaqqLIbN46Se+llvqNpkJp/aX
qi9oGm3iuI03cZy2Om9IZ669PKvOncQ2125/1zVNY2WCxeMET+Oc5N8ESrWrIoj9qa+5sdUkVbyu
+out+XDhaWuxJKqtoqidMrFoaITjJHXElBTFGjtFt3YSjd5g2NQy0SvbOc+ajN24TlKvnCS/TcPQ
HiMXsera9738onFHoMzy6xIFxTWMo5pFUsotTXX0c8US0nPmqml0unP9lpB6UMCqGcnieF43JE4t
Jst2UZv+/kXREp03ex2KVtHk9hlzk6xbr5pRXAeXGZHujW1rbJpTA48yarg3Td5iq6rzZuzpdTFN
/YIswCAqLxJeVzMTp3LNGs+YRGYXX+uNSUZM8907P+CRVTeiWiRRisax3gQjr869b+oueL3La01u
abs7TnR95gWuMcFBJkeYR2wqXLt0R6pdRxWbOqFwZhVuy3HVuaml5bV7wxs/mnVZlc6cBpnXSV5l
VqWF3qPb1JMidcMfhd3isUs1uWKFbi8d4tOxXbT2eVxSZoWJ7WALwkHMgo8+Pk8CPV67rRuvEc/i
ddtfUl4zqxFZcq46MrN1Mcwb6NHcgllmmjzwslmldvBD98LaHSUi1S76ZhRVlTuKeaddkDL+AdMT
BvTazCKafcm7OSZduOhYQVKL+hQvvCjwnXEBIfIJqbtsS9z2ezn+aSShO+Mhk5PY1YxRWWmeOWXa
g1aEzcrnNlmHjRiZHg+6b1VQBxZKpWNGlukUgYVZ0loO89sr0bFme4noGCTkPsVpTCtOs25qU2Bt
gmbUUL2dBtyRX2I71i29zcIHWTuzxiubO5Znax6lU79fR9QFVj17wfp1RDVDtZjs2gDgpd1F0uIZ
9pZFhcOVm1E+BnXT3Ts2Whq5bjy6sruhHZN3oSnqCWK2t4y7LFxJIZ5Zq6hbejSM7/ZU4RHtAomI
gXYRSOhg0xhUZTJ01GufPe3CcShL13DNJ9+QwVwK3wssXcjkQkuM+KLwdWir22F7yLrX/uV2KJu3
nT/SioZOKOnQbZk61ylrm8tQSu82rkd2mIcjO27tSdDDrC7Y6CisYaG/jIJiSw/12CWW6jV7iUbL
7Ini24m9SuzoTO8cYimJf/4baZSt0qiObloz8628iusvUs+ypW243pgZRbJx/OrCaYjzLRSanFPT
Ds+dzEw21aKQjr/Jwzg/h6PBzZkR+Pk3TQvnoedbdVfcNE4XXWlGwa5Dt1w5LS/vW8bcWQcVJBPM
i/I+qtLQCrPcvQxZ7swyh+MRznBoiax1f1R23o5ChJplFZntTeinV7yn52bjTlDY2fNUsuiuK9FI
0Uvh8fO28PSpHfruD1xc1m3D7+020mZVmdGJIjsVnRdeIm8dYRaLgnb+2K4d+YPo3vgfvj4TduIf
2DYCtt/DigcZZwIWDnyKh19f5xEzh9SmfPSwT3w5AtXlIb/7QVFnjOpWB5shscl12ZmgyuP2BwqE
MdKcIl92eUuuXUe7a2HCnuM69sZtYPvLjCB/GSbZ852iaWZ45UedMxvQFW9TGk1uKb5dt2ekVxnJ
4I0feZyiodybJm75hTMaT5qyrJeoCNnSz0xvEsadc18Y3iXvJzez2VUKJUF3ilV36TNr1el7rDEP
+GOskSsvCfGdYbfxBCfYHWdu4VDX0qjWJdGVWdZzmJLntUc9x+rvUEB9x3JK9/nusHfIpzXyvPFj
kDjki80cX+hZSUdmJNBSa7v9i0jw3CNGNh/Qd7y+naClahosXhZNaM+k37altWPZySoai6NLvQ6a
mRJVnYo+FAsFutZ8vR43sX9ud0H7FZSnN8Imzu6NtpCWLMz6p5MUq853XMfy/MKSUiulFcrEKpjI
rrEMs5HGolvsNd6l7iL99rXVCYfcSpne6lXoXeK+1feplg6aasf5X8l1/V94fcru7znwF1TrtW/3
9/q+Xev1l7Eo4HM/kaXlYemuzMSho4bp8Tjk1FkpmrrbXXzV4QR0ZODmme8Ys9vYNiQtX//5gCN6
hMOunP2JDL5TX/wG/kkfGu+dnsOJ3LhS092MaI/SQzdFl5lfTO55q9y3q5Ga0WASPJQRMb+A6SNX
6SvdBHr+Sq86WY/iVG97E+Kh4VLs8Ss6cfhDYG9kJq5FEXSlBZMbL+3Xr3Z719NQl6cTTxrUEm6O
gLH/qFW3uqivTd0pRsjzU8sgFJ6oiNuHm9iORmnnorEWg1GcBn5iRZWIFmlvFIcxQVMXETlWTRSZ
wZcCe9tW3HMQ20ks2YTxQrIfXRGMTLtliyAt8star5NRIf3wIWXuyLON5kcIZvJkx2GwR5td5JVp
zDkhvlVgA4ysXTsh/2AN9FnvIYq9swu7RiGCDqW9AxSTso05rEHmo+YEmGkWw6k+UY5hjKdBqWtf
VcP3ZzVLtK+JNOIb2W6qkC/s3HNWhpGBVfjaTGwEP9ir7W2vkDz7Ipx2jEDfsC7Vl4QGzixPkL5k
/R3paepO0Xa9cWJr0x2fuqtlfY2jTi5rLsAHoXpzXqRZful3zvNFdcSlaMApfKEplg6U7Eh1JCxo
mJX1cnAqyfNjFLdiFH4rrLdnivHrTOHgHMIuaCga6XdL9RjsGVwOq6SGGpc8sqhwRrmUeFm+Xoxc
wpeq2kVBwTpMnAkpZH6xI6URABPIikw6yehakz5d+3lgecTNV7Qt6VrvL4ouPRpMRIvpaNChehsR
gGery0lRCq2Yx53kwRrFlTeWenifNhLPWczyy7wp80vS3/X0mBrtbMvre9S/pKW/qGil33Z6LK44
l4usTsgt8Vvzqu9LkbnXl/ctSuuvcRy0k1jX0nleJ95C3Xl1+3wXvN7tend3Ts29ha/n2fRtbGAL
zi8TwIRERZ9XRXAkCuxlPwTH5a4deC3KHv0i6nI64Yk4z9xWWwVmepVoTTVXrS2JY7uzsqhsxw6c
sDIKtu2eW/V7vmwvap7N28jUViR0WTVtRbz3GNWheCUc7zUu4rqw7CTzRl7cad+ZHl3HSYYdCwIk
bcHh/w65avQo/VHbiTMKigjdILdrJlGs2as0Qd5cl1E6Nw2XrHxQmhNce9kNCSNv1Oau86N/outz
1D+R2o5/bRI3m1ItIVZRp+EDlP9N06Zu72UV2pNO4/UFDgz7SnEEmVGvA8/zrEJ9rv3n2dASLbn6
Zuu0TSxGnOC8fO3ZMcZ6GYyJU0WjqCb5F9HEVpA27g1NhXuj16U+lsLMzxXtlaNoUn+MG/s67f1H
1rnRuW7bcpz3TUWTAQ/PUwG2H1cep/PajsBT+6IYFU0TnjfusJd/UR27Z4XKcY10auFcKy5o6k7S
wozWpdOAP9zfcT2M1wmL2AKnzmRAVxyqs5dUrDsh1ktmveTrYxWHois2XTbbxyrSQPzwsbmI/0Fn
m7987EyHvVBwQAAkG2DJJ4PVvjAk8lo/smE3bTSGk/6M2Cq7FDx0BG46bKcKF6qZMhtbLPO6cdyB
T2ip7gGjZ7qcj7bsiqnpn6E4d+zqkaqpHmkm7DLQSXguvaJdS0oS3SrsoFwnC0XpatKufUXmiWef
OzVqrACUum7t+iFqW1qcB/60w7Jdb7ufn4IhimRlWcgmsTNJMrMsIGJSZkvsxWk4VrfqkmuBvQid
iWqgmmbLPeYdW9v3uJBXXmjBBA7bg8cp0vbWLiUoIE7sczsP4lUeRe15Aja7xSH2tlI0dWEQWWgs
dWvWfJmgNpsbbuE+03aMriien6BoImEC6mXfMtpgi+hwuWMCUXC/wP+HFQrOHzhc7hzReUwkhfbT
z/1JAbELYmmZmY5xXDZjpSN2usSsRLM2fyiCjBJgVTqlDUk69rvumV/RlGQnu2ZdPcBK0j+111Lb
Zx0+f/tHpcf/5vAR+E2Yfwn7S8WvXUTTq63N0BsO4ILvKI4Z+leJt6SlPmoAly9+EbAboVXOOKcx
nTq2YDdRZ3gLI9VTS/U2uGE3vQC1YR1QJIi4gkDdWUGeR1Nl22jCL8cwZ+KZajphWo71AMcz1AfT
XfulV0Xed70q8q56Uc88kMU+im7jsA7nXdL8bbd6eOUiN9peNKd67BIfzxVJdZZmUM09Pfs7xHl0
FSC9GzdCJzASqF4ozz3ijKvecvSq3B+1essu0xaVC56zZMJy2/mRc22U2S657zp77DhpPLWb0h2D
cnFvqpS4N9hvJsIptEtFamQTgyGbuOOaeaDjylqfiKKMzl1NViOGY3GZwh6xS97fJcxxLIimBPNd
R+MLukq1bqTYdnT1kLKIqr0OiBV2FkEaGBvSpt2iylKIbvhgzXlJfIU046FoeXPfVnF0DgfItVMj
Sdp7u4wvjdKsr33X/YeFkEMO58DshagYohTBcab9LhFiDGJgZW2bGUq75meTQaQfWVGjRZZBG7YC
O+1LzEI7GfGC/k0qVyw6D1U3ELbNZz4P65FqqkuVfDWiLr1WDV3CdwPHS9jnquniiK0cj31RrdKO
qptK2n/7QVou9EpL1hBbpds4V9tqk7iutYWKYW1jVYEp3HO3CvzRjo+oKJYo7Ukq2FgLLpQRFgqw
lP0kQGNld8WHTdGKcFzw5BzSXmxFgvhGBffVJfHDK6fKkrVq2QDBJIB/TGGyzQZ4mbHjj3FLRhUY
qBfUa8hY3YVGY35N22xZ93EaRaetTy9EYZtfCzMZ0kmNwBzyZDaqMXLsf7LkWJ8VA5MRsmsqawbV
vf1Z9XAuZ1/mQyG+ebi0mameF21uxD/ztjbHkW1n8yIs117T+q3VRG6zcuKsWam72I/yuZHla/Dn
cnahmPtmWNteawlyHaCAr0Qsw1kihHtRaHW44l5nTHgUNjegWYSVSRlueNgs/DLJwcAKTItXvv7I
29azIsTWOsQEVxDEjyDCZbaQVwKLJO2QaVpG0EZXEfctwbtpGdq65Va6L590+CfwxlHrhqOuVz27
i+HKfGn2lx2tihIL4cax4HwZPBFg3hXXcWXMIzubhXpD7ojnxuM2oWzOAo3cFYa5tHWRXJdBW197
hb2AJdD/lvBLzjt/CT/FX6o7dTG7rM0tryoWcR7gmaJlooIMke6g6dZthsTT1yDJ7enO0Va++a6p
HGvld7/yKpLiMLRkYrOqmOeJ0y52l65K2kUYhLMwLPQZIU6SWrvebZu7kLAy7G7OvJpedkY9LqMw
XZG+pUgFaJ0FKpqVasEa80yvYiTPWw/Vox1NsUAO5wcu23xaQ4w3++kRFE3qojHmJDLA/Upa53tI
IjKC2GW7iNswusOZt6XHth3PW9fzJhCZc7+TOIdYFGyEuqRhZHzBtLg1ejqcKgfZStHY00jjESSR
WrerLTttcLuomtq4iUgsb4v4XAWeaI5VQ8WPqGu6fY9qBD2bU+2xOfI89YQLO9HeshaghvGXKQVr
I1Q0wuGDcAYI7Dc5nFINqaNERB35GbowX6B2yFyqi2Z23nnaBoW1o1G3aCtLh0D4licKArSEmcde
pRTvoKn4GWojKwhhSDwtblytay+8SkBgtL+0DI0oBUtkRzJkjqw21aNZqsd0y+YSwz83UG6OFI3U
Ph6zVKTncOhiM0qaPJzjJhVfU0NDE4MkkNHtm0lHs5lfmC64HdD02gjygXFSWKpZQkHIZYXoSrV8
t4u/OmwrqCihUc1sz+NXjpAPHgqjRWhA0LmkjW2pFFjbOyADGupp/iHfjqYxyFxvc20DuZKY7YLV
um91mvO99EP/W15V2gTrLqiU1rFXRoeqccB89B11zhzh0ng8ZPU5aB/as7K0qsayaeqpmbkcMi+V
uzb7S4ognIuQO3Jl4K4NlobIUr2qXZvNGpw9OtcyPUCWoomKuetM84sRcdtosieXajqfBibUAaSu
G1ySrvjRwVbab54BZhoNITimmllS0yn33WiimrkeyAkxa3u6ZQ5sd6QHVbZQTUdL7zlzy0vDyfA3
189HcJr8U2mXkExkhN20LJWrxMD3SospEuTmFuDfykseC750fHpN2xjynMohw2GHrARDLGnnqe3c
MtWrpxBQGvhrmo3ieYOleSE6G1afomy9i1TSudug0PJ0E1Lubb4g/cWBg4chYQh3XezHsNqJ8Y6k
7hSb4lBNdUEFzxe2jfMpZN2l5TmlOdVtTiZxLOW9EcetJbu2W/m1Y38T7aXLK3mPbGYvOjuKRqqp
i5COYbd/OFfNuIgWVYTtay/zvtu5sfFxy8eOYTcXAnZj3BZusMiCqv2h6LKnw/mxR+kcYuoXUiOd
pdKhjSH8iWqqnKjKhqqOXdp0Ryu7YpZ0aK7liKxs5MbnoPwQJL2hubuI16aNWGixlMqp6nUg9tFu
ubNU91adnNtJSlae8NKJ09BoQjpirhpwwy2nrtPvEDjoRtI17EUFkcnbpLRhssv0O/U1OvX0oDjP
O5R8T3W6kqDZb0zqiq1417MNxMNSGys6mEp0wqS3lKmp7ZU/kDjxLC/k5EKVP4AlgC/zDgMOUDTR
RrwYsQ6sRLN0/Ete3srG5qYFXjk4B5BsHDdSyyaVBwksRYNTTiCDwW9FGR+wRezer8HzsdxEE19o
e91BcC8eYRFpY18n8pyR0r1BIrX7zrSvfbArA04je0tDQBXiQEPAGR591Tts2oUdvnDS3SC2yUMt
SquoSn4kNq1GIdhfC1TJKLOIxHDd3hs2Y4uKJ2ikuwYdMdW1ZVBd20vGkqlXy8CC5Gc6rcIo2Aai
4dTudGrCtzlRLpcdG8k01vJgohwyo4qfe70qjL8ImKqqfkHVM6i7Mi9vM17K+Y6+K4WoXzoVv6qJ
2LEJVN96XX4d65HVRb689b1mwquwu9dxAHNKhhqEuLL2XtRdYwmI8a59UW/ZtI5Xq7DR9JEyeMC6
QOc2w3KbH1O0nSU0yGjsmAfm1KC5ezLoKbnNYuweqjfVsiCeeSmaYq3ykqGsv2DNr+9oxtIJ9YJi
KTRfLDWndSea5oX3OcnWcKxXuylVgBj+SUHn2gZdauGkSC8pA9u31tEFaO32nuQsnOVtBvmCvqnY
dChlWia4iqzYblMIazfh1e5bdtrwtkoadLH9mImRNDMSgo+rWNSl6D9814hvyzpGFzv6jlc9cztp
NBZvn+fFrRzlnZuNwEn1ryESjcdNzsQkEcy7Vhc9lD+6kLYL1bJrbF7Z/r1qKBmX2/qcFCKHYhmQ
OfacJvLRP5hYcFLULxOIQBE8VJhC1XUflht4LX7j56HtxsmPwtXDC4jLuauACmfV5G048sH5GLOc
RflYEY91q44iYd/znCYL5WgW4rI0nOpaNfwsy8e6bbpT1dSaEq+Q3VxvnVzfR09pzJ1llZls1mIm
R3bTsHrsidIZkzSJx3XWGrPUK+8kuD6TWLpQwNN14pLRGnOIH5I7M6LehaIZ/0vZly1XyiPdPhER
zMMte54Hz3VDlGsAJCQESAh4+n8hV5er6+vTHeeGUGrYtrdByly5VjLDBWS0kIvLmo2xptFXM9cO
3CbdC+yAdd35Kc8S/xYX08r8UswF8mDTsFiZaDmrVXFDInsR1rl+MDNav0ICh1f1zpgN3uq71zPQ
Y0zHq/y0oaXeVP7Ej8IflhLe0jkU43ieGgmc0SlsvcqVJRdFrHi4NEOdZX9JROxvxySfFnmeF9t6
5P0yHwbnXkRdv5wA7txzOvbLYW6Rua/OYvdkGbc9ok6CM7JEKr0qrkHhIm0yX7o5v2T6EfRdjTWV
9gp57OQQhzS6Tlb/ZraOrs6ndS8stnFanR+UJOGu4NlNVkN3MpQ16XK6K5I2Q7ISW7q5WCy7URp1
J2N9zjCUN7Pq92eYGWU+jKmHJz793BfNZuc6XXGS2fe/uo0Z9W5xAlRljM8t0+yPZixT3z83S9Nq
/FPfxW14ng8rERN6RImnYo+4EWQYEuiT7dQgy8TVALyvKPGlBuRZFX6fMtnUXxsmr0nlZz9D+d7z
MQQLwhGrGgzC7510vvAw4W85DfMFR8JjL1wE1K7lRafRJdGJRDI6lUFX77hDbzHl3rQs5j4zwOOH
sIAP2NvWHIAPOVnw3s03n9DcwKt1nfQn3AW3OC/8b78bVU4+esi/GvOQdKKLVfT0ENpVfLKKTk2p
bgEtqsBqEYqgM3HA4Fw2MhNrrqPyVpIg2At7KNNCSbtadH6QLy2bJmvjHGD3aW9kvFRWvGlAYjt+
7n8Rvo01/D22+Nj6+u4ui9haRQ5olrqk1SPmvzqZr95VGbK0d5DsCfyk20e28FZNixxSxLrUzKiV
Uy5l29ITUyo6h5kvFrSJ3J0V1zh04yQ4CESuh3a+GPPz0jb2RntVsfvsUiHVG2/E+zSfnbZTGwDe
K4BvxdlFNvI6IJN9jS0SIqSaok0f+VaW1jHp10UT2gsz7M8Ty6EgiDxyJDIbsonLKkm93ks2pGqn
vcM4P1ZUOmvltLh5UCp00QVZ9NJEwbdhCvgPQb00SkDjS6d83FpNO7xTC1wKV3XZcgQonsZ93T7U
VpGC6R/eqi5uHmqiypWtKF2bQa+U0SWzkrUZNF25w61UApDcGdOyK30I8gABvqZSAKepniriVaep
EXwpAvBx101ns1XJkA4pKiRXoLVBDsU0Tae50Hn4o4VXy9ap4Ei+fM4xJrbbcBP7g7WnWeFG6eC3
5b4oyetQD8kla1hy6edW45bWwqZiXJkBTethm7W5lSJ6iRY0K7GtxMP46rrInA3Ri+jd7JAPoltw
QDwN88n0PHHbxo3rkru55NaTyprsagF0vsuADwdnbL98jnutH6+0GNyl6XPt7mtcDwSOQgSC2aYa
S2RKcvFVBixcJqFbH0ttR2fHGfUCdwr79h9miNx21lr4rx7Cs3sO/NNDkPFkLBLkf1jzGDwNpJzn
mbVjrT6teWwMQ/qDAcQ9VLUiVwXO3Mfz1lQA/QcgoR/uuiEe864/ZD4Ie5lg51E61nMQd4u2nfrH
zOr6u+1wFO6vrWefB8Ox8Son1fMsInS0IU0hVma0IkW3LDoBdrEAhcB8tFtX1dWR6o/goNd9vWkz
8us3ILnHNjKnJO1o7B2Hyb0rFk0V/jNltepDpHodHXd3c0G+9DyIOljJrLsEhrjSdsiQFaUEeD/z
YT46qzGoN72LVGqWExxhoYXYzKX8Kryegwpr6Qspdqbns/tzauEE7GoGKuYM81Q7spJNL6CN2Ja1
7a6AkXcp2KXVjw7kMqfOfkQsLpEhkPIpqBJQ9h01HQfhOIfISge1gJNoLT/IPFW5T8Kpf7LzqN33
efxHvz945FRP9TvLmXfH4bOwKy95NEhLHWeLpNTibiySRa9On2UfuIwLEHTRq6bem8E+l8kSibhq
Y8zSC+WGlJG7NJ8Wju24j1wrSoM469a9UxNAmglyxVkbHG0fmZUWMuBUZ7J4x7N36x2aP/keDjDh
Mm9tl3VzGucMF6LpTdda5feo8liKLVg9ZFNubVQxjluwkPp7NcUqNVMIBdoCFsiXSlv4j/QFyGsu
6/8HBu7/B2cSda9Qn8+b30yFVyH8O17ngdeZO4movpQlTcO+UVfHs7o7lS7di442KVhL8m76RNQ5
2PQrtTGmGZi86O9Vg+VsxzqR1kMQ9imfFvGQMJr66rMBbgW7eXburoBGgRIQebI7mEvGgmZdB/bX
ybK6A8+jQaSo3tUd7PliphjT5xLrTPNz8R9rzOcMYwvh2n+NXg25o/4jZeBGOIfmUjsQeIHJ9vf3
1bV2V2jm6Te352zNcoek3uxPOPPFtERR4VgvbXlvy4jsTF85OxW6CTCAPEC3iSyPpKZT0TI+MZS5
PtI+QghU5whGQ+fyV6t3K/ejb/jd+v+fp912LYN82pg8ZQBCcFr4ANZMWGzM3Cf0YBKTxqT+QP4w
zejn5M+1su7j9K/Jn2betfhBlZUt7MGJjnFd15d4pFs2szvMBXi9t2B4HfoGAGzxUE0Jv4SRt/Bd
u3lv6Wil4CjLG3Qa7lZQBJFF7FPEBZ6XkqEPv9Ms7fDf/h5SZaWsGsheONiSQ9GJNB4q/pqP2PKt
YnA2xuRD9GjVEb9xF8k4sPPOeL0Ley2rutsWloLUwJhkmtJQZ+NJk3589vgPwib+qivOD54fz3c2
PhpKg3JZx3a3N6Ojby2SgrcgjNoDwgn8BubDbFbma/MbfJh+8ljHPb+phDf3rg/OLC+CVRCQcqdA
rFu2QxQgpSGya0lmjixtync8HG9lXHsPnk28XVg6xboLSPsljt4tGRXvfy3MlPPy3+9/aBT/Cj4B
Uc2v48brUiCgx0vt/tovJg+7ppWE7Dkc4Is8Q2Hvr7uChOM6r5aqV9nBCr3sUPTNrchzf2Ms04/M
WtSmnzbUNEDeQQPbau2z3RgSxHiFX7NF5ConjbKp23l9MNybJhTXOlSLvK3Gu+ni9dCve4vLpTHN
gO8mD2GrQBicF0UQ5xy7YnoylrkMmSMg7gKq0oPyuyIudEvR1EWbWmXTaiCgSsLJLBatLatjADLC
y1CClRCz8QlMunzXkIgsir4P5EyHmhauH8VL8xB/PPLmUS5lvfH99pAr200DHEsbkkzdxUfS6+Mi
qO+mfhVUfwwU8xSzIppXmMlchO+Ol4XQzwjo4/pcITmV0OYgf7daM2JsJHrjeIEirN8GkYDwPU+0
Bvss7fD6Fw5gzM++ckwnsNiOpqfGcXT6hAykmzfIsmV+WsS82EMBYj3nJPviY++/GEvJS+XX8RNz
M3azo+KCtJP17KpiONi2Xy7aQFnPECmVmxBQa6fBTr1DgMPv2KvJrcM/pKB28GARXJpC12kiSHMw
fUwkm1qycZMR0R+szFIHqx77Q1K5sUg/bdP6nBPPs42JsO9cAGR2e2fYfgRxBcCLfZGJJ0OjMMQJ
0/IL1aRDnYBpPgoEezmg5M95QQ0FWGeRCe6B41+cMggWYQsPyptNc7FlHly4L24zo3c/tkEZpbKn
2ants/SvaaSRY/qhjrOnzD/Qri0u5sKHlp7j8WoMoIGAnYEsP9fKnXZ80sxPzUhUzskn3wFsOy9N
cDMdYklO2HHIfeiitKp1dTWWCClD/qKcdyNyNxdWIcU1QV8F9+Jffb4o4MuLeMFoX5x4O37vst57
oqGIjSVK4j0Ra/rDQs7tw+qY6z5Rmv0x1kMUtQT0ypa5CKd9UBB7b1pSD9NHy/RBh+mltq5A0FdV
s4+CWOy92smQbosUr9KPtuNDp8hIxdMIOe9d3IzjbmCqOrpxBj2eNWZnpdm0spDqvNdMlEufF/KJ
B02UZhp5i6EvfxDEk98C7uB2HiQUACVJ/b5E0NG1bRrRnOWQd6gja6z4PSy6n1ko41ee1EnqC4c9
1VCJLbMYYqT/vqH+Q7mL8ryxjeARmyo2Uwz/Ra+iYVZw3XTRUyEzOzVHrxaqWVSaVHsDXw8WlKrC
tqu9OXrNKCu7X6O2U/0a/VxrRt1g2Cm3Frf/tN58nFlQuGAYB23rjgfeDOC1yIKnfykCQgXKPYLh
3k0/QKyYJProu2W3QLysn0SbtYs8CfWTj6BdgexqWe7F90vxMsXltB+ies7IwgRSaK/i3BuxScIM
8whU+kY2p0k69UsQ1ItmbKqNCmSyymURbqH9aTZB74ZPagruJhAc5VSkMQjPD0QHwbbL7WaTSxI9
Wb13LyGV2uZB4W+9odnbXc3fAgvUfCilnZPvcfdQ4MXGq6QO+2fWhc8G5f49lXX819Soz5yPqXEy
vNRaWEsoJqOTH0OWvHQqaKdIrQ4yKeDTqTGPTy5SsCdP6vjdZdM9xEP5bnvNj6gYwjdPMJUmLJte
oFqDJDIM+6chggiDJa56qAgfl40CSGFbsl/FTeFfOLf6NYjBxTlrhb0ZlC+PofajrWsNyR4vYWR7
z6qHXaS1fYibpt6OIcSASVmXGzWI6CxIYK3CeJyuLmjBSAFqdeekrpakjOVj17qI5V2un7Fxeali
g/NaRlYF1oS2vkTT9Iq/pP0GB+AUTU30I9Bs7au62OdI2mwbjT+n93l1GeuxuXHRvA/Ec96c3LeX
Xe40e9pBCOlUOjX9bJDRpgW3bT3kkf1W5MG2qOLiUavLgId7NyUj2QpIpaGU6soFklr0m9+otGio
+jE2cZ6qUImnMqvytRtY3kE2PD/FecBWld3kL1SHzzqZ1A+LkrVSgb8Oa+JuR8Q0i9qj6s7qzFt7
yu4PEdis2BBzsVZtIR46RrBdFh57D5pp7YhWHmhdVouIiviAxH/0cTEm3n3SwQcJiqUZwFuvdZua
ps0ImmbSRzOZl3ty4gda/vExZnJcSr2I7LrauVbSLQdtt+fMLt29Crm7zsFafAThkePA8fkPr3jT
UzF94ziYF0PL7ZvbTHxrET/e+lbuXq0ixqPXRM17l7cLs4bH8U/l2vWTYD5dK9x6h8CDMttyeAQK
bzEAjm5tHIuE7bEbPpTG+5gv3uylmP5WTQ9gfv7q+uxHVvLBWDpzIYqoyu7jM/6ffeZDzE8Y+uqV
eaAJhGUcLCEWyh9V33RnyeKra5Hi0XSFgdx3SCZf7LkrTloGAWVpb8wgCWIGOhmSAcZM3BF4XLjx
I5t0i27oV5DXnb1qkpdQWvJBFuUhryhgLKevto0TeKt+RrUgnSZp7ybdpfE89eCq/I9pagTTkiUv
Ho3GrQBMxxINFq/bxO1xCMBdMxdjMjri/xcEfAn4yLtmTp1fSbmHNBd4pemydPDFsxP5q28K8aCD
BtCszCi8DIEShP8tQAXO8O8OegzBCN5G5SK1iocT9eH+IuA0HmdTTbj7hPwnkjFr7LVir6d4EwJ3
uzXzQT4lyQayzV/WPPZpzWNmppyP9eHfZv5znZnZzZ/5+yf8XldSq93olk9p1mdIp2RKI72SHO2u
B2cyDsez6TGXEWSpjUUqlCL494EurBAFGKA4jpm9TFq+L2gAJcOccsMDXp+DNtsay1z8rgw22Cja
hRMUmoKBGKtFn8TjpuDOYgJvCRpAlVyiscz2pUduJSfJxXSZllUiXaPyycKJ8a8BoFvtmrN8PJOk
W/lscq/57LWOrBHLkFoNaCc8eCgcYh/gP9B0ZO57C5z3sXTiH5N0i6fW6fV65JmzdzIanPHWqgKM
4bzbiVonK6BRUG/J4B4JJh6o4BvKwvol5JocAwVs0JgD+IrYtQK5bgcuXsbJLReWsw9roc5WxdkS
mJQL/n0d4jHXQX3O29XkdKCMdpa1gyshVz2DCHYzTtPXwK11OtJeroBMx09KuHcPydZvrEcKZagh
CQE1KNxWHjLp/2EG0M16KTPH3UDI46wnIZHUcBk7IQYWKyZs9oyz7DuEItkP131TUnXXCspif5tF
bY7QSQRAb6rgqqva2RMgJSuILoJXW1jrYgjYN8eqfs3Ab2/vZ9HZCm9Y7U6d8LtFwShc8JnyC0hd
LaoWsbIrQHIB57S0Yn34oMhlhcqP5TgcBztvckAEZSqtDnrQjgSo3KHdn7njnwEz0/cWuuC0BxX2
JRYNX8AppY9jXzrLDH/MtSoTueagjp+Cgo3bQYLKMpZ9cciGoN7WcR2fADdWa4L3uN/wH0NRBg8J
5TFnYbeGDz6dvGaENsKtvV1uW+MrHXAGiCEBZp61pwH6g9T0+1k3Lb1iwLR54xqa4Y9pNm2CVM47
mDVyfJoMfk2jFBJvmvzE0U5ffHyFKKLQvuUod7Cqwrg4StK058qh2SKHQO/dQeWR3A6/lbZdLyZJ
EzCjEnffybbEL+s2L7RmZxbS8Burqh/c0u1j1DTif7m+c2X9P+m32KoSx/Pniq544YEPudu/Y49y
oE5UqXp8Alsnubf+c+wpbLwol7EP+gSKgYo2b6wkIg0tqS69brzb4DoorYF+OtFVP+plAR3GwhMD
3ZlAxJhlF/xpmtGwloemFLdkiqtj5pR6XbSDuFctbRcD0I43j0230vByk3gngqj52YXiqzdW8YsF
ieeCaYftkPz5iff/2AfL7pC8UWL8UkT83qFi0EM79xcg4y9z3xu/9MeGZPVF24DeTURf08le66nO
FybeN7gAElzDqXRFsAuryJeboLZ52gQe2URVD88SwnHkKmPe/gLTI+0swZbujxHhORwke9BHY2d5
rY/5EChkJQby94CZEooQS8xEmbTDisXDk/TDq2ESGu4hVO7Vce6yIBq4FSKqUGIi1kuIL+1THMlm
hRdXIRiybYESIOXwXZZQrrp58DOKmzvJYusVBQWCBSWtc50gVsf+7wCL+728zMAZM8vxzX0sD4Pc
/9mW/X3yxvyi/Exvo3Lglw6ygrTOQ/7atqVc43V/bGO1HX8tovBNZb6+ls1UPiSQzZruMeHxFsUT
UOJnXsRHRH++22ZHv7DlS1lvfS9jr0ktwgOyxO3CmIM1PkB/cyFzQSDeZueIBM1jrmV10I7XL01/
zvMLSHXNoyfHJU8mJ7UrsfalhAsOT/4I8vifl88+O5J65detl5opnwPGBFNUr6BZipZcd+NycFl1
SxqerOBu2Dgoy35TEtYc82asdxRu4Z6BuXDw8IBuPaIUaoQwZ23nfQz68sRWIyPDvaqSbCFi3j1R
WWfp4Djq1S46mjIyel/dbM4Bi/pHK7r1SLOsSKdgEwfgoqbemKWK5mWe2jWSMFkkv6m8fPD6iZOf
PcgUO5MxGzrkBTJFb/acTavjcp9hf7uZMWR0Psa8WRT/e8zk5P65LqFtsew1dz/UA4lfhiCVJsXW
MDChjfX2tSggzpo10jKPrLWvKwGqK+5I9ZDY+Q5ufP4TSsVdkdXlG7AQBxvFQM9VUnl7G6Vt1oy4
0UPcIotdojTLDxIu8PRH31unsdPJ5dY9dqZ6I+EM7Icc5ZLyBv5m41bjW93khzKp5KmzqbeJgOSl
AD7zn6CcMu57Py0h32okl18iRcWyidV08SIxbifPFTsvU/6aWlVxQKWUcl0VnXPwWqc82bKpViB9
0RdPV8+oA6B+gOWyVtQvvo4UdTtEOBZXCCOw0zS82OZt792ighYIi93gPdJf4DJDblBxT59KI1MI
B6EPc35Sz3oFMwBG0K+W74wD6hvUU2qPQXjttXxrRTK89vE4riPuA2uciVjS8Ze2spLHsdLNEbqm
cmFLv3xVNQFdDbfH1pjJ1J5Ul+t7m0l50zV9cOdZSe1VWyZHFKWZTYB3QD6t4hsPtDojn4CvQkCM
9EmSmsoxQqa5BJb/m2w1qn5poeTUxXRFPCq3bVVskCvwDhUdILjIo2Tjiw47g11Zy85R6pGGQ5ja
ba+/yFzcCO6OPBXWilJaFykn4jB6ff4uJwfC/rz0n+zp/OEYWPQbNurnTPrei5DOtFWMFytjJkmv
FpaFJ+1jFH+W5nmIktT/zU8P/3H2hZ4HgNgFgx+vxPyHwtvREyTSYWM96oQ74DZ53mJspv5ia0b3
nW6zNeSS9WNWwy3xXRZ9F+AF5hIP8efcEbrG3UjPcAswvRT8UTRFlYraCz+nMxsVqcxHVxC47j/m
zh8dzGqSLpPu4kOozScFSn1VHSQQ3x+tdPaDqukX2fX+opSEX33autsaccc2rx1yzaEaXYRWnX9h
UGTncMrNol5HFCgoeBoTeBPuvBOIgJWPUU5Sd87OFyh49Ug1kr/zDmLGflsjnf4em9eB5RL9j7Iy
oMz97X1AceKhhoEd4h2MKK3yF40O8E3mg04YPXpI7S6pGql4qYIsBcWMbkAU6w6xraHNNM1WIR0p
58vHCPfHZGE6ddUhEzmN8SJnAZik4XQyPBdDhzGtvzgxf5laByOqR8jQ30IshdpAqu/hgPfxA15Z
BKcz7tXBsZroKGnYrzqU1nhCqZI8naOgH0wcUYwh+G4WMavEooiote0h5jeLOprjsSxi7ymqBFz9
6uK6oviutF7FboenpMnrRTiCDAN139dIhtNr4shuAS1LcLdHClksLcOTJL61hf7Q3lGbFqcAdIG1
P2lrnxT+c5EBUKtAsjkCoksO4IeStcUm/cihicNZqccfGejN0scNAj4e+B49edI0CVZl0v5aBCC8
/FiEsLX5vWg0TIEWpbrayi0/FpH5J81h08dPylxLP9pZiBQJCECb3k/YioPYWT5PMv+Kdwk4R+1R
sp8ESeDsAmXsMviy3TDkW3/GIBvPrtOgGZMPDBLlpdI53nwSVbDUNvibluWEr6L/2c08d6nksG6B
p2zjgERzd+OR+pr79JVFLEN5NGh1u859QRnD7Gy6zMWYCavWAN7J8a9+v3PdhWK6XfHxTpU3Hoq5
ACIyIBATz63Pi+mjeS+2lB+xQ8U94jb7gdOZcFxlwdGZJahRCD6tG/Pw6Pah+2RGR2UHxzZ5yNuh
27mMei90StZI0oUP9hAVt7bQD9UsAqv9Ltk6jIZLa3K9laVQD6gWLd9q4O9L89Q68ci3yRirD9OM
slDsMmfcBEL+DObQbABRfw0YJ0QXTIs4pwb8z3tWf/fGyDp2yRidjINbOOsyspvTh8/rxqGcgM67
/RLgNNwZiupu2iaontYVYFfDVUOUmS9RrqA4ClKwh2Aif/ZPiPoGHrCHeX6gWPLmu8dqBMOfSWhs
qSpWvvmNSiZ2cP3jpfZ6extOAf4BrJhSJmV8krSonyyZr0ycOXIldgz48EJTVz2MQyE2IvbI2iQK
M8q8lFE/OVJ8ZS+cXIXtjM9gnz1+kGDA9fKWk2fZa/jG0Z5lyjrFvUR4SWTzGkh6zWessydiHzIe
vGk6EBDFk/LSZGW2S6yu25R54t8rXrlpDK7Kd+mufdr95NA6vPH6DjC4hojwXw3L+rvnzyEO9gJJ
/5zDGxm92RD3mZQDuC9zjigC3DrfTrxDysgtnXxtRnvIJJt6fI+jlI+I1TP8OxeQEshzVUb0qIK6
RO21LnpTrF11lXS+sVrZaeLQ6VbBSQIRMIzXVamTJyb7RzOjZSUC1rJ6kqJqNirm5c6pVHNXM/hm
ZkQoPCGCfjwJ7GlLOdcbaeeLtiGmsQvmLGOnGBHXhwSdUegtKhWRJzaUZ8+tmqs5fGpYWCCu5jae
xz4t6eV/WL/XZRluxP9++id29M/zf6bbIPPjIFH3z1pIXmB1Vm4P4+OU7FvL0WpXMnCSksTvl31N
woMRRphWrjIEQD40TkvSZRa4ZH22VhxlfyBOgQ4f2MSh8YcY2XP7kUY0WYXYqjajL8k6zDhQ4Zla
bEjGZK5xI2vUJ2ogWCtR1OgQYmd9xktXn3lM3Yux7HxIPU4eaQnUxgl5tse+3S5zHgVvUFx/j0CU
u4mks8506oeUQWF2HhOrAQYx3ArZdxD/qe+oX528tUDWwF3oxxfiqXJRttWVjrk+1wQq9DKO63Ob
RNmWOLrbtYhOGWLI1aia/mFw7elYleqLM7n9w9hwd0Fkn6/DBFkFgbPuexJ2qYfvbksdYm2bTL6P
LerAMZ8JfB+5t9RO0n518LRzV0Qv/uhnG8iB+SZshLoVoThVoPK+VcxbmrySLVGXaNR1cY1Ic9NW
QXbDUIaHjEOLYi44PsFQrBuUW5t1QrOuqv+pXZy3yNCUTfJa1BkKbXp2e4ijUV6QEsNRqspx5QVD
s25p5l9a7E4LnTXxOtZgFKRQbaNqk6LRPc7siwca3FcHhJm0FjVPs0gIBDzjurbjlyLg/Xscl3Xa
6LZbkUmRTdjazgI7gH5JwrBMW7/ov+WQw7d5o4tUeY8995OfQW/dEBRvJbLzyzGCYmGk7kJKR6aa
FfGG+jI51EM3bMPY2mdTzVfOCBV71fWpDXb1y8TVsO7Bi1vXmUIEzuXFFeDvdSAdviuqrzGSrT+Q
cgJmEyWLPCviNcoFyX0FWoxR+2HCv2SBfJx6yBaq45AX5GYuTWM7B4uCwjd3UctqFyWLg5UIauek
oxH6Ay1eh1hcm5CLR7ByH502qS4oomQ/1ZbzXOdOdHaJ6E5j0F4hBAClnxGCEO4HsRU/2mV+T6Dr
3uURK30IsWv/aAGATlZTEbI3HQI1Fspu18a0xvASC4SHodvrswrlkOYW52++Rcpla6vi4CbqBJpm
DP4zqogZBU2RoNWgZhMVRb5ho/7VbwYpQEzANfMUY6Pa2Bcrqvmyz8YnZEb4panIE7yT7jwOBE/S
pJ291l3/bMfYqUENZxuAJN9x7uobi3vvNAzRNqj8olygoBYAPR8U9HnQHjN964co2ouJviPHiBka
FRJ2SYm6ZB92iYq46QjVZJoNvF8JIMvPcGPUCtR7HGuzGXphssAb5dWOoz7zukzEuNCys1D+JfT4
4aMZ+QphEjyueKHnXprjgIpda1Hos9BFssc7aK7NSIJLzOQG0ecK7xL+XmsHHh6R79oP+uskmVi4
ddyu2/JtakH0JYh0RkW6n9p/0HGknzpaJMcmm6AdbirIKqiCiIRgS0cJv2xr65KlAo/zlVlKXPnc
inzn+n+0XVmToziz/UVEsC+vBu922a6qruruF6K3AbEjAQJ+/T0kNUWNv+m588WN+6JAypRwuWws
ZZ5zMsdD/0hDZOxKkW+lNCKfugA35Q+Kxr+nSAmXwrGeeap2eyls7lPXYdGIyFv6LVEK+xnawvIx
b0s/m3pVCcYmi7p23au9chqnBmiyt6ssNbptF9vflqHFbfH1wChGagN3f5/p2OIIFO8fdVi5h74W
yd5tQw+U0D7fMVOLzpIxsY25kT4glThsjMqoL6PLnbWXQ9pDyujq4Zd5V+ZlfoQecXOI8fXftax0
TwaUUjf6oI6Xvm7KdQjwx2M7ppCeNqX6XGU3zi2gDtwxv0HXOtl1Juf7JPKay8BahrhXxr/oYXFW
a3zT0wzYAq0QXxPeGj6QevnVQNp1ByCVuuuqNvXrUgfdDlHUvWZjNWkp00+GrH3XMbRvNg4Wusrt
X26VP2nYQ/gCUcGrNJQ1xEWqP0yQymI8C79EHV6hjNPyahWs3fGheXDxVdqmuiu3vQWsjOq4iC3Y
sf6qWuK7bufJH4V9BkoTAgv4Ml9t5J6/OLFR+XWniUfIvbSbOmvKk9vzo5cgJxhGiriCYdT6hUAm
oC57Py559kuNcczyCuxJbNcsNqAXlsdxNKyzDhxJEHtS+2zK4YwYiItEpafhkb0Rql1/Y7E1rqWr
1geEKZ3HQshf4FbgQYmsPU7Ewr7lok2OBoug5Jd3w0PuTccXy/qeaFUEWkYz7LS4abd2hC0SJItu
LVC6PzzA5FZakQ+PQ25KIMy5uuFF174iPIEECTzYtHF26zK/6VKUwAGInepE2d4ZPXuvjUl5wv8y
3Q5qY188s/YCJie5qj7xdoPOhlNRAY7fMy98tkxTXB3eH1IwU6UhV0aNdG/UN9mZQYBviwxysyZw
V4T3MrAlq/cE/WohbA6kiNtA1ArQL9G6qxaaps+q2hWPalgiZNpYR4t3mW+Yndy3rRatR1crvoCI
8QtZl/5ae6B2lEb8k03PXCv1VlWnVD7TEYcdUHl037Fu2PZdWjxGuvQQr2zFD9vjEPNstV8KUha1
ypxPtWqOa01Lv7gDr4KyMLxrPjUg2MuVnuCDGtqKrqwQCNKCkTvVOg65dyVHz7PNrZuY3moZg7Ib
+C0WHizTKuSWWb19dee158UyW9tGQDV0cnwdlCheu2VVnJUIAUDwA7F/7ozs5CXeVyc1vDMzcL6O
xdNoGMzXRx2CtR5Y7jw8OJ6rnSsQVPwR+tqAnkAU38uEvi+6bLhUU8N2xZAXGxyO2a7CSSEw7VZ/
hdzpN4P3/R/Iz41AKmOjgtM2V7J8JRqvXEvEvvG4zKLxoGR4UJuKdevxHNmpg5IEWW1rn+wkcnZh
qhQQaSzwfdWyz8DMZMHoCmy41Go4jSHQIzmqwm8S2+ihB5SWG1cdnFNZt20HJaX2ySqdfEdjS6MJ
908X4eqIqzmAf2E3AkVCIV5dIcWqcEz20kHUPehyy7imXowjKrAQwHNvE2MERQCEBOB7IAQp9Vqu
RtacJTdwBESE6ilHnmkFUna/pzEtN+xVNzYgFSvuNTGY8wu5KFRB8Jswch8jA7tkpqvfVEUZDkCe
jgdTAdNkFUI7mQ1TaKJWJDaC6WdFsOyLVGMA1gEHmoDLLgLg8QGo9A4CaIbtp73L1zYw9FbMkJCM
cnZSq77Ys7HA96FSlaB2Rh2pPS98HBz5GNnRGdzoKIY4kIIAS9puQ42XN8TTQElW6gI8tga0cRu7
JlBq+Se7HJJzj7gGQiEN/5RWpfvgpeYzPj/28ziAzQM6+J8McWdSi1moYDVOcUHdIQFMBHEyJLUI
H5rqB3XsOFbXpSPTwHH4eE0hjbUytKYHM8EYr/MY1D62euYCezG5kAGnBWikKNCAwUglk9RXrQIb
4ElArfec+tS22dtVZlTpGrKRFmS+pGiQh4XPfIknET5XmdptIJkPXUQLkpOKCmp3rnnhmRp8DLx9
C6aVAW2Rs8Vt/ADkya2plRRffzwWsYN1btrYQxwF78ze4pZzo7HGLQ96KsZdmbg6BKbA7GozG1n4
HmpwagFNlXp4QNbJuKrDYPlGGEe3GK96OzhDtlNwtKz1aAQbbZhCCBcgWIPOUk38TAO56VU6uDiJ
+aUDqe8cdz8Ho0SitR2qjecicFux1DmIUGAvNl1pKeRz5kHqU9M4D8jyDpuuZc0aYVOkKCowIaWS
fQnTOP2KYgKTIorSvOB5r/lNEkZPwKKwtZnw8GKr+FCw9BsOV0jAtxzg/dbCT8vUpUZ6OlC1lofo
AHhtMOm9Yx8KGSgy06+GeGSmALFRtSG9EuINhiQClJNVj2f70NYl+BuawvxqRDzATK0sYKNi3Kip
Y1ACsdtqN1qkvo3xpm2RsNHrfZ9xc/aTmvaAhJ59SkvL21TJhBN3NPPQMERaPGhYP2uxLR6lkCsV
IrjPptOtvVRVbtNGPWyF9moAsXpCgCCcu1aV534yyGST61XCobWLChgV5P+3kGDKkIstf7hhUqJy
gJQHfNcYTsxmf7OgpOEPXjZuLS90jylXXuKkTB8lGJJmy8VzNAz8uQQaqTIa7aGKFP7sGdLyO2hU
4wmLLqqwhFutQ2gmbMIHqwSoCtSt8KFI7J/aOCavUZ7wPVNjZIS8KH21wZZZm1KwHVnBiIB2Z2xW
QK/AijITULlNlaepdvMjfj8AY8Fw73TgLcalvbJx0Dw6ygjAYGcZO8sQWQAVERuMqVRAsAnoMfDA
7U85QgmoX+GqAeL6sA6qtq1K/LwrqWMhxBJDvxMw0TXN1b0u2lZa1a7nuS1AZ/i1R5xvcsYOT2zK
Ech4sqYdYn/mMNZzFzAt/GANvboh50JmyG/2JuQMp/uqUVqseYvA2Dy378PAQUJ7S85G1+gBj91w
tma2aKFvkde7eS6TSLx1SAnRn5COseIjw5puUYxnZzled+kgfb/J2Vid3PQI9Al7VoTfaap8VjSn
e855/wIWlXcuzaLf1R3Im4rRy0vbQIKOdR64Qwqz57FG+1aP0FObhzqIFTyYSDaHagWd2wQnZgDN
44MrXXmhNQrOMmieFGzrFr2fO4XEFo85AeDT2TGKQPwG6+1HgeDUt6qKUQ6iNKxLHlrJjvXuoWnG
/Npa6adWTaNX8JH1A+paQPHa66NXnjbNBrH2YUNWgAeEjxyhdyBrafKnXJTdNWKu8dJ+E3Ue7fS4
VINKWhyKITYPBHirW5EgyYmaFpBB8ipUB1knlvPnZTZdmlpe6/4Hhw+XZq5Vm3RA+CCyHkOQMF9s
/HlPngkYb+9FLwY+bbcwKw/UUyxpXpJoeKReMhaQQC3kD+px/NGgb7Ma6dY6fhk5tIPcHjk6WjVp
RmMTApkSJLZiXIZQfWtMZe8oMrosw9jwV4csjD6R0zKema22jgdkiu8MZZSoqzoEW2BxJhfEI3DW
gY6ZfL9d2OHAaHFN+wQ+/IbJZvjijnYYjA1AzYNWqGdVR7gL2OnAhdYL+O889tlUBYUa1FV6u8oM
y8XXu8BvuIP6J2TV3q+yMvfWfQdCyZ2BnMkqWyX6YAXZB+VXbCkQlUDsdV5VCHeViRHAvRakYgRY
hrE4QC7srUmwVThkU0NXi2HxWwx3fv/CZVl+BCA+XdH6yzzqLj7Lnf6Fy91Sy9zfvsrf3m15BYvL
3fIimoB5d+a7Oy3LLC/mbpnF5b97P367zD/fiabRq9S6od60MXtc/gQaX7q/vcVvXRbD3Rvx3y+1
/Bl3Sy1v2H91t7tX8F/N/ef35bdL/fMrhbwDx+7QKH0IhGBrx6avITX/0P9gQioKs4rMfZs191sz
LedV5v484cO0v70DDdJSH2f9/hUtd118VOSdx/Vi+bjS//X+OMzg6C3NBLvz5Y7zqvN9lvt+HP2/
3ne+48e/hO7egANh1bLbLHddXtXd2NK9f6G/nUKGDy99WYIs2fQvvxsjw78Y+xcu//1SwNS3wYAK
PyszGcRD28fOmgMR71M37ibJALMQQO7ACoyW5au1GwaKK0p9mwkU9RPcw45yMpNjP0TAxAG8cgJJ
nR/0EjWbAjJH3do0M+8MzC8YdDTUjV52rD3sAiu90rf6YDiBiaSSD96fjzQDoJdTuba5mBvVdaOS
buDsQdKTLq1+TBV/KfSmO28Tl6GlFFwYGglUjkX2LWRC2ZuQfPaLPE+3yEkhHqXm5SNQmTuzLpoH
iC0VjwqiLyfLa65kI68a39yNZ/M+AC28eCQ3PUUpsRjBlgO56KGKLVKBrSlWJYesKoHhMhOABaeb
kOFf3l13u6tj6SGCqH9zZ2+A8pIefo8KAxG4wpXnEUisYWVD++NMfRSbjP0+897Mi8F8d7FNBS5l
D5dSvk2judSQn/e+ilWn8aY0Qd7VKjBaDJ4gC0CX1CBKCJHSpf/BKXXdM9CXw/bDHCBP/3T/MApx
xcz1e0OVkOmDhj9Kv9kPncacB7rKULui64r2fDeODRELsD/FZ+huQt/Epy6NoNbw5xrkQU2F4y1U
oOxuu4zRVZw53Q40yF9347RIJdwjr0b7QEYacjK5ydVB7mvg7YGZRJ4QhZwsvEWOX9jcm8fJSON0
tTSA19lH6o4kgEeXLpIpIU/e5tI0YbIwYAZvUPMs7zeAAHQ+S0bdW0FfT1xXtYYgCYoaKfjUAkKN
sJ3dbxKvbK4yUpsr1yrn4HTuMw0t45DferbyxsVZA67U5IAjb2wz6vxhmklj8z1opWWQ7uM60TDf
hwxqNX7OSy62RNOlK+hA3d74unfUXYjwedVqts3XxNkl9i5kYYF2aAIPupwxcrgHtTGMDLrmdS4O
Sq3YuA4Vlf/lutEMrvrkHja8648NSiOvItHlgUiMN+50qrSei+gG2NFLY1QCYp2I5tPQB5d75jXZ
o8QFHfuDq6GEkqYTERvyBSsGnX8UTkPM2jRAlBaZax/jCRSBCpHq17yEOtBUSWPxiG1Ng2iwzH19
fwf6SXOAzzc06EzVQsF/tRAACcp3bBA0jY6FHSFzNEUA8U15ZMiiQrgSsnjUQJA9R125pptF8yrS
k578GmTDZj9ALeQaqicC0nGVuE0KBRvW8CSIIfUe+0AKFoCD5EkgQ4/fKjnwG41p01gLUjdKDiFG
u6E+me/W6dXkItow2ne2kKdOtbqTJ5EhXlE/gQr90dUfyrbsi2A2IPgEPEDvtN9jFLdB4l7voL8c
VcGyQlskb2vdjcXTeqH+cDdsq0zZKnp/a9+rhH74XXmrIsrD0UcMQfvwCzP/7CAFeJx9qP9h5vwj
I0Om+hFATz4YftDHVZAxzTP2KsEL2xZTsTlqsvergYrKLX0ydzKdZ9yNUxcn6G4L5P9nIVt3XCHw
CdaUBxJzbjLlvDRFKN66ZtSsWsBETmSk8XluBzaOH418XC/TEFUPg66qNX9WuzVBOAQNSkIM0DQY
AwhYq9eKI74YQ5tHh6Zw5KlIChxMmaj3yZjV+9TIXPVRWogdqL1b+OTDJ8eUqAqDB2R0i6wb4pAP
NOTGeuljMyohDyI0Nfc93YZece+MO/zMaReQWfULXeWoA6qPrD0v4zpKt51y3YJ2EVw9FaDaldZX
1tbBywbFD4NLg7Ae/hKgvgOmQMR6NjPTg1Tl+93IW0y37EsFKRncbXkBMS/EqRPmfLcP40VWAx2D
unhy1Pdjxuot4tTqk9fmEKpUQvunjnIecZvL725TSJ+D1H8N332Z4Yx3vtL5zHGbrIaecqQhBdAK
iKNlnkA4qYh2BvSa5GyubYaIJJAOb2MliFVlX6PCzjRjnkzryHgK6tWxuxKThUPHTAtoRbuPd+Ry
P2VaG9RaBtV3zCBradVBpjtOb1+AWS/WroDQMP519k87Bk9ES+tvsZ1A18MS2aXmKWr/opjhxgLP
5Zl8Sa7lr75qN1pI0wD6oOhcWTkafpKIMyBQ9QBkmBTdCUasGtBVIyuxDcjquAA6kJXmli3ykKpn
mB73Q6zjm8iTr/hUTwrxekTga+Cnli5Z66kSFVnzElVluAlAk9Cg8uu1KzPMxAVCJWDwTFeLYRmL
JysQHNrWTsBWID9qJNSYZwO4Gz9HZPhGKZFEXSbQLe5WolsMUDuBIjQWJufl3tn0ooC+EucasCbD
Mau1PQCOx+w++QIeFMrBqF8ivAFIFjJIDctW+1JbGkBW1fA0lBL8PCXNkAmPtC9OoTpIfqrhOcpG
FQUQ8YGdptOqRVPwfY94779bNex1aGMoCur7YPO4t6RrbbWwAzMb+KwV9MO6E9NZ9BpX4z6qEe1v
3GR8LuvS7ydhNPDnyge9RdmoaPICaRF7Zxs1ZsjqpXqNPwVLkpWWBCtPnsjKTPXDksVQIFGMNdym
/ImUQoYMg1cCQe+0jyoEx/etG9sbFLuyX5SRPdDv8OKRAfi5r5hjbWJhQXTZhDqVXPHRqre0Tx4T
ZhxNp/Dv9sogVWIHPqqqcbSSN+vbGFmY4B8sQ4+fn9W8VUfCZ2eU4imdyjcaWQYVHVMcGlUq8uG9
i6RodKZmLJw9yNHV2VZQzw4LlTuhueyRGg8AjyoFFo960LbQz7XZHI3ORAGYfMj7bd7KDg9ZTBjx
/X908qzxp/pb2xJSdCgS06iHqmmdM7kMeigfbHfcLhN0e0x3eIKCVU8TQGW2/Aby6bPPfN8xvVRl
Gc+LGJB3vMQDEp/0KhzA8FG2PbRW5EsNUNNZAGyT3JjT8qPiVn6PqghPShaoCeqolK2QT0PEdZ9J
FL6lsR6I2xNQUT+9Se+VhurShFRQrp6daUgCnb5JuY1d5NStcOh7NKzPZCN3MwGP1MtB2WnU0DwM
efgF2iHy6EWRPA5hDxQ6XVKDx7uioK7Fu8O9V/1uIR/qhmUT1SvqQ+qMrXVr7OY1F5+8TIbQX2bT
uhYf3l7HvAT1q9x5ViWPtncutlDxixp5n2KLo5JK65kHt1MYsIOjiktqlj7ZyZPMDqSy3jypby+e
s4lckZAYfC2Czgg50Rp0tdwStQkUw//bu5EnzqgxVAeBTFR10V8cCAwGSa+la+p2XoyxzugvnTs6
KwkNis2dIZTZzxj5lv39eNkf4irXjrzgmY1yKlikd5/0oZIPkR41ACflzsbDyfIGUXu+Cvko99Sl
Jm3dR9XskhP16iTRbq3VBwUKCF3KqeeZUXQDMXOZUkOF49y21i4cxMh8r22gMuDl3zTQv5kPjZcR
XxEdYn80fbpxb8ZyI1gOnFLNfcB75I07avwEIgBwleETNUZiN0AQWeEhm8ZcAaDqOCoo7jJ1ka1v
L0WkH2rTe5ugd4AwWCgkSEOgouVrZ+wgGzv5A3tbnLrS+WPxBzUQ8C4b1e0mh7qrBz/q4mFH3bGp
WoDRbOZTV3Ez47GoXvI0e7sbVJFqhC9tZ29kTQrUTWkgaONOdcugJZrgL0uiABLr5ZnGWGkBRLz0
zb0Bohy0+uEQTpPIi7rUGMxOgKMpo+DOsHRRu8XcxJYNjOCLobmokzMYEUqluEg29dCxtwB8DBop
xg2y8JCud1l8U5m7SoYq/w8rzTVRkod8M8ONnmg+yP3388kjhjjt7LHc4f3+ZFzWACgYWr4AoXuQ
+t9YMTS8Uo4Seisb5J2zqzRrMDMiCAlY8gdvkuiQTBjrFXm3NnP8ITb6KzUNVFPPVSgga98M18IG
ySNPwnxLrwkS0yjJYPHT3HORRhOK1a9SejverfTq8r+xZgiJfZjbTnPl9NYVamrtkKuOwHDKQL1J
K34AXBDaUgDAPvaxn7Ep4T+NlGriHey++INMsxMP23VWu2y9zIlkma2GLnpbhwwQM/5/XGe5d/+/
v562G1XfsKBQVmeWcSqFvu0S3do3oYH9VtZ1xmmosQy2XplxymwjOfSgAKMspHGiIUnW2Yfca5By
1lrjgUsyTSFPWpu6So/qEUEdQfCpSethTYNknu9I7j1ISGuQr/iKuSx9e0pXA3A+q8o0hh1qYqxR
/Y6ZPoIa5oHVuQXoNp75TYSfPJSYQN+j5zvZEcsZ3HVVN83ubV8T9myPKJ/ygC9IdHHbzN30ZWNA
6/jPMXUyoP4dmDlcn8cLKO+gWPLkggrmnzvdqvY0n4ZogoaPT4BPCmRRpvlkkF3unmx9UDZJ3oPP
IasTsBL1adSs6vR3XTKQywBVa5uPoNb+7760Usaib44NRTRuP1WKofh0ZQK0Ml8V01iVKSj+9279
Zz/Ug1WACkYw083Wd9pY1NUB41UKBsDstI+jIWp43EUfynBngBZkoQHZtjw6a04E8hnyy6aZA+Pc
mwYAzMmTMQ2HeZseBpylfepaNaj30EhSAGAey1ddQxAeUSAIjk7O2NHPa4zY01wTJ36KQFZ6RZPi
a2tiH4MKF3aOem/bsnIeRWijmuTSBTlk30UQNNkqwputEcTKboltWidIhPfXETIp1mC0R4igDdfQ
RCOYAhXsmumB01V4ePWJnZ5G920CzaLGNbJ5KvVofm+lydoBlCao3DpDrLMdtqXGjFsFotW6rRAn
My0LJfWmsVAxG78qbTG7kGHAAisosxWHSh9+tZGlHRAaNm4QNT2oSayetbZxmV++DuCK3ZrJNLSN
ctbsftcYjsdQSDsfDqmi/zF7miBrAZ1ulj7dc3kxWQSt7wSwmAoY9iONZ43X+DVKfGznpZYXQ2Z6
gYmTzS9kWa581bzU2ReJHkEwAQc7YzpPukzpdoD6g7el4Ei/Wga1YQTuls6L5A7MNzwhWj/7LEss
hmVsWQbVfpLViO8pat33LwihvYJQqTw35WBty9asdk3Os2co+X3XAXz88VeHnqHgBY8QliEpoEEF
T8aAkBeJAaqxbQR2nX/smlOXnMlKzkuXrHdzSxvw9AYYa1+2lnHOU+CB+tD9DHyrFh4iDXLpIPFA
5YtXyoAwTWKeEds1zuQt+iZIuSGPZfNHVlrmIYbE0xFMUvyragV1KsEMLTlExDCKOub9ESEhsg6T
C11RwwVIUrPlvm+zxjjY3Q+UNLPBi578aDnqI4jUggpdH5Ihglx7lHY5aNBojFGLlV1fI2A/4nfE
76y6cP/IMjM/Ag1cIfTJ8vwogIjyUyfUfJok3Mxbs7Zl2FsVjmKeUasZrHU5gAE4VUifulCNGi5e
HLYoQu69WS2147cRpQHOIOC94tRZfm7zZFxpJQtf2xZwJK0rh9ewZtbKa0TxGjooO1iWkYcqCkJZ
KRY4u60BRhPSBt5BQ3XamadtJkk4dzWSeoBazYfuYiVe3b+dm2UR8x2JI3kzsT+NFvAYgzMNewXP
OduT2gnSZ0CxD8gZHmVUr2msB+RyDGbzNCXvSm3NpxVMELrWnqbztcuVagf5FHedgrb7RU+TFwGK
wU3tav0i8zpb0XiRd2aQq4CRexOoF/RnbM20z+FYNwe8AQKVSvL0C9htYiUiL3wAFnB8rJTmRuOR
ntebLDQtBMZwEyaaTWsCTtRAZ/OVfTXipP8pxwjlCvBYu3VVM+5Q/aTeqWYePeI4CAy9Xdg/2Ve9
gf4JeULebLjZCWRh3nbW0JsE8wk1HQNIWGTgQL2Xn6dBUA2y9TA42RloPOdS1IriK5GFX7P3q6hA
qJTG2PvVYp2vkr48twXEsVhk32LsXvf4LBoP1IDEbj5YSYiqjagcuLozUHdIwltV5e6efBcP6Lwj
EmYBc9pl0SPE/YonjWfJOlQB+y8FiGOJUlW+1TnZj6ZP/NEc+q8RqoutR55+9BBTiuQfPUgnKkuY
n7MY1UQjBYSPAlKbW6jb5PgWKWp8CanOcuw5gaVCE2wuohzT4cRZai5H4DcozDp60AxtA28ykNXL
XHxpMn4elIqDFDKdaT5Mm9ZGDrg/Cn5uplK7eoeAr1F71eMAYOJeuoq+6cdKeUEEa/YwQPpZ5QOE
h+wElKgC+WFt0ltHFfBvSD1rRyjrNo/QURweoH2+Mwq8bF8th3JjDboMyJcaQ82+QcJOO1KvbtkI
TmW3g567uOJw6XcjR1oyRDE3KpTbCMThSgPRkVE0wydHLwKiQEMeFcdhlFMJiOXs6o62cm1bPYOg
6Gex1ilPLByGNVT3SxtMGcjiUhPbqnpQrKkB1jzHUwSXwNaaOigF7fccz0ZkCiYLuU+c9t9dFhGK
QHLQYcF7rYf+xqbnNcS+LORwMgvHehAXil9j2BSbpaTnCNwtqvvVqBU4ODsav6/6SS5FYvTHbIjN
1QgVjoAcybAsRVdRKrbJ+1J3bql7UTwtF2wLyRU9CZrcCprGLq5WleGgaabJlutNFgid4aSpZiDO
tyrqjJr8u6xyb6N36ohSBKhPTbWraazxutHvlV7cyPDbMXWaC4YfqKmLD03JuJB+O/RaQInHRSB6
Tlt+yGPGqF60CaX8RFnL2TxrR//n9ZzeNA2UpJs1p9uytTdd2X5yWQDxy5Wl99lZDl0Xr1MFVE+n
+I9uOrGMC4kIXdY1W+q9uzYTF5lPzfs4rUg9GiePd38aN6cCSe/+dEty9b7aNQSYqkm1mpqyCu21
6Pi4WsboatLPPOulBxlb8rFc6BKCr/82r3ElSEHkKdMapbRk6qzLOv3os6zYQHhti2zUT9RLsA91
bT3M7wd1oXoFWjTegOUvQpZtdqMht3CQBXifOnfJcjeGiO+3MOL1StOluhYNnmykLlAJ4ycA9d0l
ArQYGFZtRRoEIqrzk2lCJ5S8aJITdVBfmKTM/3NSI9LzW6pEYxoqfZsF6G5VOqCGFMozr9LK7s/U
j1AeZ9MNSCXSmDL5fHQE63qNp5UzzyYzYsIaMouIvwF7bUB4KPllIvO2V4rBuFIzNp0TOFJE62WM
g16HFKIarfJCNXEsRql2ORUOowbRauitcsS8iz6EguNUOCy2UwPFqL+Sw4fhttM2kLPNfRpb1kBM
Drgn4TjzGmSwC8076xG2mtOt2vf7AQWUbcbRlPcG7Dl+IPXa7ZfFaw9fg8ps8eHz9B0UlCAJMxVt
haghvxl6CZ61Y15EgSr0KA7Jb5MDDZEDNYnzcYhcp4kAK1vzxL+utSz/17WGsvnssUQ7uHq8cmxL
PFKTaCUq3mth+1bXpikhiqSPnrlv1ax57Lrcu3Z5PMWoUEtGRqivGqrwnvsIXCEXX2hv3g7oONcS
R5l77+V+NEOd1qexwey9a4/1qddW2ivL49c+Zc6tl9ju1akR76lL1B1vdI5goYkzcXjyxItuiXak
DjnFUKYHl9F8ZhPvh8bhHW7TDqgpboEM5rconRdoAt8cmkE+YCC/3WpZarqVgyAuym7jxWhNGd9C
Dp7ftIYK5tVJ4ja5N2W21LDYRGoMkAVw+tc47x74mA1HGqKmgqrTFkWxdYg5wg2RR2jJJ/BTLYAH
UsWpD3VvJg4qCaPs9o6OEin9xNElNdBwDING07QVHVNojI4ldLWMLTPuxmgBE1m/leqW7ToGARSQ
IeiFfRANA1nU2XM1O85yYqC7vgmGlQNfW5YOicwOxQU3CviTGz4lSMe0yjegGaSbesqmLtYh0n/0
GhA0SOkxHzwlZ30Hk6cuWSukHGfrApMnOD2ytPE8984wLzVZ0xGfZNQ2RHQLLCLUNHoZKyh1hRoU
/d1Os17CVv+KgkzFhYxto68gkqc/1zn3Hgc93tJwnKMQnyHBw+11Zr/0pSr2hVqlAVmtSCjryEuQ
R5tuEKL28XyDecneubsBkokfbsBc4W4gZQrUK2guzcmKUx9dhF2om1sA9A2a7mdpd4CAp3tqw4EF
wmLsew0ix6hD/xSF4MyN1EsbohZl+qlX+I0cAKB0IHYRGZdlJsoDxt9rDYdgLzQ/Z2NubVDcBR8r
C6r1WZ9DH2bCrHQT2GVpaKxA4RXI2xbbZdxjXG5qACUR50JxsLup1FUITDnNBU8X9aLeFx4eE4YP
k9VGvFq1U30KauyyRaCKLnkCCFYzNYuZxoYxioNRIhBEhvsl5nUqjkQxotCBoXP7tDSy7cShqwBd
eh+PgEY6GT2E9oI/L0E57EbxwadsWL9NG+97F/XlA7SS9TNXNtSBNDTKPNvYjs/jdb6lcRqhq2aa
I1Ohn7G3WYYjFJSEph2SrH9Z9MN6y/hfFo1QEKsrBHMdXwdzajpT0AHECl172/fpVxpamrvzB4jC
n1H0C3jaaSbwZfqGJT2ixVN38XWm1eqYfZ1PQGSdzzNdLQMAmtxjYuQ1QjoFfxIZCHyqMoKMktcO
dIRr53mwwUyHYM0fKGHnftLw/EQMTwtPY8L5UTcAhET9IuMJ77lcxUqj/lSaC9X5muZYtf42J9SU
8CQihtLcaTmsNTn4Q17iVIyI9tcGz+dVBxGXCxcd5DzUCKevOB+/CgfaD9CLHPxMQMvRkUMZIKOS
XAA97ve2Oyhb3RHlzdW8Gicf8LAMD3LLk3jYwOS174T++W6S1nAFaqtmeWs4dA/cQXf2pvSGHFUn
sIEEP4g7m9QqjJeU9w/Z4GY/UiMFkxK7t0foa3JwTOERK6rxwmX3QPGzv/N4X+O3HiCxuX4BFnDg
tukn6FLkVwI6tGsV2a0XaxAcBLD4mQAVZazahx4aWzPMIa8MQD1RDWNj9FCvaqG3u62MovPL0kS1
7QkJkRRsXpTmNwEtOgAtSYsShgLETmdetNWGdp2gaAmgxdimqI68RmpdnFDbACcQFCebu1SknnRj
NQwhdgKFlWm7Q+PTEE/U4kRLvK9DQyjo6TuJouFthny/DdAjiFcQ+YhOo62nFzEV0mvjuPjRxkBM
NZ73dRjVMMhw0Jo9rEbtVjFAOh6QdhtbJCBQvcdT/4e1L1uOW1eW/SJGkOD82vOsoSXL1gvD9rIJ
zgNIguDX30RRVste3nvHjTgvDKKqgNbQ3QSqsjJBByDuqjq34ICMnKL86c3oggcbMpcGji40G0Wb
ZsHA+aAfyLG3qsYJ6TVVFHdFDS5R0jXvm3QEoOrfjtYzcJbQjhgZtXlGNoR4F2tHnNbOidngIT6P
SFUVlTDF9S2/I22/2IwoUJPe3SoalPm1y16gFFp8R6bPXCahmi4W8E0nNLCDIuwtoBySdZsbwPMZ
abBVXb9xzc4/eipy/RXSJdmmBJEiUEbQmCd3YjD/mOD3Af0Q9CpztN7tc4YmdvrNALNe20D/v/Qj
mD5udnDjrJ084y9/ife0nSVhBWSjABdZBXqPPGvxKdU5SRqbQdwuUDZ2IWiH3EVYW+PC8YoOkrGN
/SJQeWk7JCGRHLjwtq8XxLIJnhVQWhngO6Sh4zn/fVJjOQDnleqMJFUF+lt9McBTCXgh9DO66ZdN
O1LIlEERRgL2ZHprBXbj2gqaUyqUeuD6Uo7uWtQV2N31iC4A/DuJwKZTW8KiN+961IppBEpH8HEA
2QdJ5Ph4M6VjWxzlYH4hE128Pqz2gcm6eaZIWr4vW/cHJHr6I7g/IWPUj9kAcdCqX4II3UWNSdbI
t2sjeSiS7uZwGjtx8aPMTRN4mWw84chkrZtpkAvCWloS3TfYl8NDY4qhO7qAJQ28BdnpZgZ9LwCc
dd+/TWgFJLabybzLmA8pI6MLfXwnGwx/ub6N1qqJg1Wa2epJDBx5VDd8YCawXHyswR7qWcaRnJM0
TTRUQmidvAHon3YQrY6W5A3wqDl7yv+KzmL15IIL+go5gKpt235ZtcZdI8EtRpGVi+7sRpXmntZh
LT46wpVqTV4menmw0O8KNkz8RMBxpPcpqw+0LEUACQnCPqN5pFFSgogSR87mRKshZ9WDxL5RoNHy
oDfqQA/PtQYcwybOniM0s6LgkYAmCkqkO4k38t4Gje4ZXdn4am7j+qkBOcbClFBmq/BHi5DwiSEX
JFZmnI67Pi4BuNA5VRynrWWS8AaseBgWrOL2AmiG7IyHEvhaagfNNobjr9IutZZ5VPwWyH2IAERN
sTHLBirAugRn6BJcpEtzOXJA4TB2FzKR0xMgsDFDR24oghxeDyInmk+22yKW2wOjW/QXspvCkJCk
gWYW+vWtU9s35a7m0UM0GQ6ov4jSKi4YiKwscKROUfq9wLMc5Craw0WIW2jBZBsP2sELMoK7GeF0
O4eCurJc9z3KUpCnXoXhC686dXdLASjDQVtAlBg7ShyQIxHOCCFs0a7wBWvfkyNnAjXvynoBQUZ+
8KuqxBdfyLZO0YeXuoOuQeEmEFSIpmlptn760smgWvhTEX1tguYiJRLyi3F6rXHgw1+16tBBMjQ/
Mqf45MqsfO0N/GvRv6yecR4oVrzMxUM/VEgIOK51Dvg47VTs94fGDCVUedm/XrkanY+v7OpXNnh9
qVWFPEuVv6Jo//GVhz77lNaFuUxLZ7ibknIDEjOwcU+OsXUqZXy1Jd7nYZ8xkGG3wRoU/+EJPf/D
AXV0a2vL1LzPQGi29EVTf3ZF/6JB25j/E9RGqHRO2VfDMsyXePCzFcOH/j7OI2OL/u30kGSpOI9d
Oq3dcKqefB6BMJo71jcIabz9GBZ+DCOK42+9jSTgHz+GmsJ//RiJE1S//RgtNjZnG/vkZT/i89xI
yFegCFE8gQq2erA7fK3okROauADLV/qqvJAJuy2xCoXdb2lI0/kErBINO3ucp6Ov2xdLPRWNAegx
BymyPznJarC5e40qq3jAUQvAhM69Qk/AvQ6xTsJABOlItjaONepXc12B5PgKhFHx4EVv0yEJhnpi
4iKb4PTmqe+ct4vQdxng754xAF2qR14yTMit5DYSp9oDch6o9ljm3gRL5Yp0HRwL2QWUQKYT2GCh
qWd+JzPURSEVo6NIp4aiykmpU92YD9i3RMukrsGHqaTTngbNoEIX1g0D9scgg05A/7i/OSCNgGjz
PVqN7brqoh3kOvuljfzZnop3eQbuKzBMBCBDBc6avOC8DvdU+CvYBDneAPSyXhStZ+DAJDlfRJEM
tlVitfaK9N4tbYSmQrAlYXcSi6c78jKwuC067W06YGd62UF1HSRhdxO3nxix1OqR8swnorAlnx7d
fDrSfI/8fR4EhufI2m5tNJIBFhZJV62zDhxKtAWcd4NkHJMaOiF6s0ilcrrM0U5no8sXpfnbJVSG
Wqsau1/JvV3qGDZACol6BbBrVedh9qKStkarH+zETZslIZgsmny2B0ozjAWRetX2W7zFnB/Yvkl8
hyH3MmrGdrp0GUO3iOwTpNtgu3ljHVf43QSwA50Wy7zgl9jCg6vrJDotlD9+DsMoXo12wQ5U3fGr
+2lS4uWPKOmnurZ4yHGCfzDwT+ttD4WLIPGdVVByFDi1MKu0xfjQKPxLqawxMJzZqLw22ob/kDum
fQXLztrA8waaKW5/MnKc10iphuUWtnOMo4lI69hA9qUENJ2LI3m73D0o0FY8xjF3aA0yD5AWPfEC
a9CSNvJgwCNlxaLgVQYFq55fa9U0oN8BUKmxE36tQNwPspZgOY1gn1029gBNwyjyN43jvXkzHKtp
Kpn+Nl9HkNNHg93ahSYNegdav6v1ryJmAnO/cpoTfhUxc5abLm9P5J10ZZy8qI4jmIPf/OalTxMN
uc8+zv1bMH3W8K2WneSxTPxxWXqh8WTE6l93amRvNvl+90eckULLfRTtuBVlZh/5GIB0R79pgYN4
VPWoru7Q2ce6VzlUDfHmbEH3beP08sFOb+boV7xMwQU6DZX0zHXt+UgQgcTkOAnOjop13gqS8PaC
bDfH34bIJbBmQfNubrucvFXHoZD9h8PS6+d44q66wIbEl2HxO7oUVf6E/lUfiMdfJroDr1u4BKd8
vq5IL5OMdSpAm+IFoED7PTrhALvn3reb2VZxcnuFwq/eXsF3gd3SrHHhksU8X9OMW7BnFNdYFnvD
AMsmupfSRVOM6aaDyie05AK27yazuZi60mvwIjyaPSAGutKLJ614FMg5QWahgW6rjiBHIZy9hR6y
eRLai/uVgLiZsqboAjnSbmHkYf2lq1GOdFnBj0U01C/QI5vtrYJKEQSJnHWTtc2XGntVy6qqR7uM
wFZUKCCNtX3Q09EBFd+mN5BcvcZe/wkiF9UK2nvZVZpIt9Ad2aS2KW2ju/+bOKNCeqE0wTU9jtxa
hvYEun39jeZup0F1nx3G1VGZwCyTNcsLazlKfKPU3IZ+xbqfQIIdQoTHAEHephWptSWhi8m3L65V
mY9ZMWb3iWD/kJmigiQwt6XjqM86ygz9rV0AD1MZzhV7zfJoufgSQD3evZKt4nw1osnxwXZt95pC
qHnlA3W9pQia4CikO7UA7JVsesLggb11zgMELE4A4svWYO3mL4BLt/toaNma69SXD7vbuR/tFY5F
rzr+b3Y55VCfbaIFH3l/yUoZbDI2VOuq5MUzaAztHXQpwyWPuuJZ8hZNy37sL4wQw3SKkJSoQY9J
wZYNPp+hkBdyZnU6PWYgIYuxdZLQ2VoVccWeWC+TB+l3cjdkXmAiDed1hxoPy3whrTjaO/bWcoUY
/iGHUYHu6liwsTvM4ZDtg94MRKiAnmrAwjLV48VJqv6lW3mjI19MQ3QQnBrzBQ3jutcMkwZkYLUX
qqQ1xBXQykLDYoSCWezKKyrT4UPQe2cy468LhqIYIPc6a7FkABW0AkIwO/L6lnqNHNVtshznu9vj
FtmRXC0SZEigBfDhMUxP29vDNxrXuqn3QwD5OCmwwDlB5mV+VtNEhhx0AjKkkwN2d5whLbkZdJWt
6MfuMZmiTdfz+I5MvRlA75i3/5CPTLdJN9vvk7pxao5WL/+h+P/fSUkPtBjYHvCj9SJAntQf78I0
BtSjFtJuvqk2PhopdpvXMuqqpzKLflp619X4bbIIsJk8g07Qnofe70Py3oKRsRLn21Bm6Diz8rhZ
hcY+cnRn8WgH0z1GMfUZD38d2X5ZLmTuNY+AhLClW3D2EDBLbSAr3Z5ABDccpIBYTugH4g75ZXtl
ADDxPDUQ0lBV034LGr4XFvC2iwpwbvATQCi0sL9BeYd/9pjPlhnKbfOSg6FpH/3ybUk5AbDUS/dt
SbSUn2K8d5NOyM9GxQZQM+JOoQdvAZ0D+bkUeE26k9r217jKnkATG4KwdDl2Bd+QNliEtMrZ80Fx
0YA4eU3Dtm8hFA5FTlIKI82wumD++d1O0mIeEhh4GGcp9oLnoIRs8AI3ToTnzwJSHfPNR9d/iTEB
+DkMU2Jv4t7uV3zyo30ShuqzDznrXlb1J2FV6TkHQ/RihK7HZwpLkszYgyMYOpuOv6jZEO7SjEVb
jmbFFRqTnXUia/yv63zqV3aVQ/eDxqpzetCKOM56hKgQdEG9aW2b/hZYpn8iV8V74q0H6Kq7o7t3
+81E9sm15niiuCeTqwEjI+x4qsZ7spOJnP/T/sf6eI9/+Hl+X59+zpAQHe9rS+ZuQnS1bSzDc/CG
/HUZQGSrWH/Xlxl43xsZoHRRpt9a24+yNbDtyP+0PUhG9IQ5xp5SCL2kPlRhUnxL/3upm+V9uXl6
CkpfbyygEK7VEJzK1e8iUS9DK8g3ZCPthB7MpxeZmwt7YODFxqPUdmJrj9KoOePGZJA7C1cE/dkH
y/xz0thvD+C0fgubYWQ6LOyq/gzWEO85+xU2deO/Vvs9jKZXUYx/sYd3vz3hYAwFpruudqFJbzf+
QyIS5wFoT4n+YbzRK/OUd2C2oEjh2N3O8+wAXIkMhxId304JqA55C65bilGG6y1aATQdQ41ljtGv
APZl98MrmKs5PJfRdAJtxD1F07JjiO8tey4OmWI8jD5QK05kFLscOpifzBoliciP4jMNQfW3bYsu
uRpQpLsWyl4p3eOa5TZD15OoFjScJsvegYzZnL35yAGEGctyR15akkNw40xDvaTKwclHS5ag18n7
uDu7cQRaFCNEsoIvGeVN9EW0BWDikIM7US6lj+sJmnhJvKGhlXF5ZCY0i4aGl08x6kZXJ59TKRTQ
NqB8vk0XojGXod+vrc6GSmGchg9jg1Y1ptVCazmAdsLvADTuB7A//DtCBt2xHfGo/yMCyCmkxXXJ
4y9r+Di/r8bEhj489iwFWwOJg5SKZzu4Tpp2f0iNDRHpz7bZD1J9kOw3LVhg3dKwtm7joCrBwGqK
Olhz8mmIksk8JIQNYWq4dGfTDVPzPonQOhT1bqIRhb5PZGhHOPEYrdQpq+76PDtCftC/AhrsX33G
PqGNqz2DJNaHZHkTrJHfHtfk7HwjPCukrDrtJFNZ5pfKzxlYaTE7S9x0jZb6dkPTA1NYOIm23+bZ
ehKkNLaA9yf3ZDKDAZsqED9v6ScYh6A/cugBL8hLazDU4EqTDQ9kkrWBDiLpZzv6EaCu3Rxc5pkA
gPz6iUD6A9Uv45EsnVlA9Wn6FqXJsKcEnABB7nZq+npO4MnE7i540D6Qk95kqMZC9D3lD/QG41mH
to/fp4uirlfcY6BvLrNgn+A5AOxusO/CpnhyWVo+Fdgn2WM23sWNjfe4y5yly7jYkRMI6Wlngyhh
SRPep+P7qgCJq/LXgVelF9u+EmiC4SG0AqR3AvsO+O6zBkXlVo7JN9DgfvV66PuAaCTcFxxqjH6e
W6+YSH6aqGojWLkpQDPlyjBTtnc1BN8yGrVDWdzS0AvxgLqwu4jqNt8EYC2QkEH63GeJDbbTHBWM
XCtJaSkXbQeyln2w/x6PmuGZhS3v92hdHgFhzYBU0Jm/P3KAtZ/USztBQePm+JAsbCkT6EuwapYJ
vsOHoQKXhoweoOIVPXgWqizYHofbATK2D+AIQM7fQ+uXDMITRbAote7H/uukXDdd5iH3NH34j8iX
Xrp0NTtwq5ekWFqDlnSbFpp9+hWagSF520O9OxrQ9KZPdvhe8iDjF3d7GrbMXHGwwj4nOHlg2/Lv
MHpUDC4UtMOi+2tYo1cjIPN7mD7HzKuRnV7U6B1xe1FarR/AqDxkEsAJCJNtuynLjtAFy4+FZThb
BRTCHZcVYOyVFVz7CKnrhrnVF5bwLwmX9Y8mhd5d5o98YY+AQLe8+tGHzRdl8PJL0ZQppHEy/6oY
Psy1wfM7CFS8vUpjjR9fxXOSdI06WAv649fGNt9YY6A0LY/AbBFHzAcztCFnWpm/2WiSpuAIYgsS
G2GwzpF7u0Ikpjq4KNlAmMd1rmSLxedOOsOjtPA4CF3IDrcTuLBu8ZC+AqRRmNiltlb7MF9ehm6C
aGnl3Ltq9A623qx6wG5srEylKGNP4g7F9hFo19+Ns3g8GW0dma6dwyiC4J8qM08mWE5uN75nzZbw
181vMVUaqk9J17zSHpl2y7RRVgPE5kVk7skuw+CO2wGwD/n0pY8hO3BL71IaWNsdBrFzx4s31Hmg
5Kc6hlIFpCKsVYI6IyTn0uliR8JcUoAbfsq6xlnyEs3qrYjzpZjMeDMlrnMxgLidL1bI+CkUznoo
IqS3yEEhEnJLyxIfsg3ZBvT/rUw3iSFM14u7QYIupHOzcVOVAn+/pjKQgBTqgE2j+gz2XB8Sla5x
6PWQsU0Tjv5LDfKaoxtAvY9r7WirmPxlL0DhP/lGCSas+ketbONV3wRZ/XZjgR83ExAEcS1UF0sr
tz41QdeteC+cO2lBWyBrk+KAggEYHaIpXNcMqgipFZXLvAb5Tqzl6Up91wdAewPIg7FpoeiXjqa1
/s8xFEiXNAXbCdfRt8Xojhdfy7ILcdyyT3TkHCo+3TNjOpEMWZYyda99dMIkX8vwbtGH03fff5sH
PhSw3I/OawtZhgWIj/iV21GwUQEwNhI0hmeWhsm6b4T1qTL6r0U1Qs08AQ8ednXfQfdsL0Y9yWC/
JgF8O57R0JOCWdMwP03jOE+CrOo8qa2Q0ALcxIiG7Jg0rrHMJ5kukXPKjnE0gqSdPF2Uqrdbck2Z
iQSKW0wHe0QBrdRtlZWBRvDEgvA6tMCSUxiBQcMoRPtoOGm9rGrBX1Uh73wXvV6LQX4dRND9QMvU
Tx64wSc/t8HDHIzOXeabGXSfBD/gL1ufM2WztXAC/8pS8ZJE8XbS9SO6yEqFwNZw9I3TOLdRLs7c
8WBRBepDzLubB1wdaNSZUJzvVDhtCRJUjdApH1pk9GaEkIYPgZLl7zbhgYGCRKkpmOLG97mEOqL1
KO4/rue22KMHWXcC/wbaU0zfWN0yLINjPoElHZgbnaQpHYACK9cDVZlGR+sLTYqg7bS+2aY0vFjG
a4Nj9yEJwhqnZNMY8TeMV/NwlIV3p2SRonM3CZEuAHFSoi/kAJNdtLDdkm8/RGO3vGpVPpxvwa6v
ib2z+vohDELuyXp0ixZc4C8giAnPoqpde9EhH7AP7eilZiy6KIFzywrw+41ng4FsDkHP1bRIk8jA
t4sqVsATQdTg9v00srwGmfWavpg6sjuqdy5l3hUrqYPJE+WowC1MAYBgKubgP778aPWC2RbIFtGW
rtkOPU2PGLMSfZl0axLx4c1FRmmlDlB9wGboKaSB9yGOD1bFVxToJhbag+zat/fMkbNtXsFW9a6F
TJvDF0VdQG7Cspz7JJuanZt0+b60XXU3QQgSGnFp82WE3KNvxMaPQDY7r2L+a+cX45ImFV7a7GRu
gXkk7NWdjSXnSYXpnekbwSm7HXJE3jwpAq7tPkzVmkGhb1HoTgVPdyrQpR6bJZJW4dl2pAVcjT7a
g2uDg/4KrQcgZHyLw6kJzCWiboA3R8pn8T7ZrBK5hT4a5I1RzrkDZni8KzLZnJkHhXrBCg/iO6BA
MZNWHarQfKCRp010B96SfNd7uj1BT6VFyFEacbYxa8Dv/Kgt31YJ87xbsR6Z1MQKomRdOjhojhkD
IeHtpVBbwk8DBM2OVhtVuovSVFwESBXWQSCTNX2iKv2xMpPyCiU3dqJRG4XduWx68P7BR5ewMeXa
A+JinVbhmw2dqw9RZQTzZxFdteW5nuw7iqePIsjjxTrmslnfFpKRuLchW3ymdZAcBv2G8lMkmUCp
Umv+KytLfgqZ+vfuAPFuEYG1nuzCc/2l1Vrs2Mbl+MxSvu1UYH3JpQUl67JVWwrLUELPLRzs22lg
h/+07MSMeuFJ0HDRskUky4NNsMDW6O0dugajdeFO3YZYyGiYIrf+Ycj1kCjLzLaJ1jdvJJGUMMuf
MR4LzwM0hQ4iw29JQ4cjW155ARoRtDd1NUckr4FL1EMzBfZQaJp+GqJkkJyzusvmYaykeY5r48e8
EioelzQuv9IoFq57GTrzkz9N03NXiu7OgI4Y+bhl8/s2Dy/kG4FcvG+VDc4AvCIYNZoHbLB2EQhW
nhNjMoApUhvyFQOzHj0QBtK83u3bq+qSJfnqKU6evOJnjXfeVqbAuvdROVxlUWag5cqHo6fJnQAb
tncpc2po6YAvag5BN01ju+4DjdIyZ8AAJtaGhoMFDHeZhRca0aQSG/QFEgTDkYa0pB/0D36WPilN
e5IPbfZo6KxtWXNniw3GALkbXu9H9O5fKARFGX6BBsX+NqErhLlFIwAQFHoRuvRFIuZF4qIZ9jag
ywswTIQoZdfeIm1CoJlrxzEWzHA5RLZEuHL6Kbqv8yq6R7dkvksgb7QwKaZhaLMr6/5CXrpQsDqU
Yezdz0FZiy+XFu+Bed0sBFOS6Wbx7jbp9lqlfhkrBYVtmJXuCg1XwJCEscmOLv4473uBQiZAa9P4
w9N/TFS+7n0kwevO3KZ9Puw8dAtdY+7+w9Op+F6aISoHfvVcgC7tbwFZ6z+HqqrnADx4h12tcOjS
K+Q4LD364JFZJB407Usrrs9+btgvTGymqEhe6mZsLmMSA6etzX0p+TYDcHyDYpT9cpv0NsRuPUUm
a5qq4/xkHFmIz0jCK7T3QR7pw6WPAHjjg4LKLxytfrbSHWTe/QsOPIk9hiuyhIxhn5NV1TbKS6jh
uU4IWddcrF3B0mdRYCuYdHH3T4VclcEc56dAGav2VfrF7ZDUyIHPxkm7x/EQ2++DVbdottPTI4jd
zNOnwGyfUfIY1mmO3X6rsRCexkeI1sHj0u8vNPJNsClMXSaWlrKA79DePpBv3jhGu3zjVkBM6anv
88NgLDdmCAbTBBTWyAWgEX7QPSq5DVoVfECuqNsH4IrCWWDwmfnayyfyR+B2WzE7nI40MdcTO2pu
mcanJk/UwddtFU0XlBdX39Ew9iJ8TqPhZE3Q2gYLB/gZm0qeKIwiJiOutl0Pstg9wEf9MnCLBhVP
Zcy9AVGeVovEMuW9NQT1BdgXA2hWlE49WVd4f9ZanPTXDDvOwgcQAoLDPHe++yIQR3o49W0SXiCD
tu04nvTLlsXDBkx67eq21dMTPJl3RzJJ0PRtzMAGSBrpUZF642uU13sQ7xg/LNc6Qbh0+iLALLD0
0e9/B94sY+f25rBDeylQm3qS76JvMTWb/TTy6m6KnHKRqZKfc92VmiWAR0tIAs2jd7sr3FKsClkc
ShtcijeSGcBCoetj9D7YVc3yQI4cb691lTuo8bMISq69qc4NGNJe+p+1tPqXmI0xOHLBihY2of0i
wP+1SS05bigIrK1vc5jXOC/WdyfOd7Ipk4e+sfmVFTaA8bkJ+qo2Ta65qNoTvnG+kHPivD6Dovpc
jl5+slWWr6CMC4FFPQx7PAEXdEuXyEjxFaY9aszg8SHcqYV6vDUZB/cbIHH5g6P85pIDP7rohtD8
zNvRWFUNK/c0zFCxgDqmfM4sfQQDznbBwQzzOUqbEdgKM9j7PEiP6Dr1ltgOLfpMiE9TEfOzaagQ
BLqAAUBItlsZVRAfKj3UYUKHmXHDz8hXQhMtblEMAwprBSobfqDhe5ilVwNYDNxoBCqY2m/o7ADD
Vl19DT3k1HXGPDVbCaRVH1zGsKxO6IjzVu8RKEmgBSCVcunpiKgDpTxFQJOo+ho3b2tQhAHFOXAR
gSMZX0jmY4di2npq0AMyVo31iFZ66zEX4aZFlvKOIooktYE4CMcFslPg2fVTb1rg20btKdix0ZMt
VAvMFabSjFaviXRku3YqORXL2jM24+B+YdDU2megY1p0mhnGnaL6SEOI1NjPbi/ehvGokk2CVuXV
2AhvV5cQDKOzuoffeicqmazoIE9eGtJp/RbsdDI6IqmTLqiq1TkdqILTctgkbWAApFz0B+HYwdEE
amuujmURKLlGVFhpAtmpdNaqMdkqYIDmlW4T/lwTmSKoEq4yjm0PywF048WQ3YcZnmjj5D80UQkT
MATHkQWvN9OQepBEcAq5jLu8T5c+L8QqNbpsM4/reNKc5Ym9n8dWhIdvU5UXWqIqvOxejT3Oh3oy
8Hbz+jlabEFSNx7y5FjEMjtht/N2mYIUYJ8/x7yqh2PRHslOM7ootEGjahLVjH3xNdh8GiIIBvvo
pbQjgy3I5moH/v3VsgQoan2jAaE7pNFRRgXSjifFdXKV+zQKwGRUctcLw30ii21Me9BH9PdCmwbb
bBZp3ftHiihRkVi1AkpordF62FGhVVI04JCiqRxSsgc0Y4ULGqIl1rr8j1fy7aa/TwBxaVGFD/vc
Raf01BTHTl+S0ca4V7wAZmgqjnRH7srpR5AT2yN4G9/nxBROfoqspxp8Pn/ekt9oh2YNKa1k6+Rx
tiLd8H2hu8NqvE9WrDXluQcA/+zmebbKTWYfR6/6IaKsP1myf7vEqdOfyOYF4NdznfxIzklH9GBr
QB7tPYQ8IzroQOkMXrXCeLiVqabB50dTNV/Ee2e5gzIDmahMRRejA0WljqIRhdLEiXfzxLmi9Wut
2/K/r0X291e8rcV+vSKtzMrSPqIXG1+f+DJqMnTeEoI3eB/iuMOe0w5fKzcvthMfh+RFQZznrD07
riHPIxPRHo+2Q8dSIHbINt8GAKjsU8s6kI0upVejn1lf0GYAktIX3uEEAd4u4atnA/D7IDVe6q6p
vpV28BLgjfANVNDzDfCk881vLjMa/U+Qyjhod6ln/o8l/s9jIAGGLi/wd6/d3nVPzeg5CyJ6KHjO
Ny10amd2CNuHsktdm+6lw6/8iQVPycTsl79NigLWzuwQ/540prX9EttOcpIlmi/7whjv6dIlfg6t
zOXNMiERd+8lekOecS36amo2y7K2tlaCM6onLfVhat4vjaiponnJwQJXhznqpIR+BZ3Tu28ibm2z
CESwZHNQoVy0nV+CGrSs1wN66veRL/JPypi2ZcMAatV2087Cm13G1ZvdB2PbvgG+7pNb4Qz5br/F
/26vGvSvUfVqLnzp6hUoL6HJrOZiWQPa2lMftk+3+lk+sGY7uMG4vNXPJEqYyMImweZWFOud+Ese
O+ORTLOdL6sIHWVUc5uMKDtxu366vXSPL5xt03C1vC3TRsPHpcmhrHxemhYyQeV833tsOVnoEBTe
hMRgDkjKJa89b2m0okAfwBhdZg++odQefS3PhbZRXMsiKCgCQbKlFea5tMD7KhLsPmho0ou+X7A9
nVe6mW5rNkm2xfPGP5ITOLDH1M3704A2/tVY+Nhx643MvPPAg69WDkqz2hSAZ3pX5QpUXXpI2xW3
jFFrk1F2JJsXgOAAoPA7cs5hel0PpfDNzVayn7dlDRV8XJYmhQaSWakUGc5R2AbRsgMYrclJl+59
2UjgqKBq7KrGznD3dYedHe1nghg4CBrSfoaGXjBINCKhNHEbkhe9bPi8ZKcgxqlnQAfxNhqnr2GH
I1Hsm8MJhOLY49HY10a6o0sSlZCIzdotTY3Aso7Hhp5C49sKUQWCf3toH/+wzyt/eBGVh8nCD0q5
QYpj2I9+fGXOYL76EGINIzf5XvTpsGzHNLhA8Lc7gcYD7YSqCr9azZkCXKgSLysfnPLNWNfnEjoi
K3J4WxsaU9+g7NysvEYm55DHxYVPwB6gtJV899jTUFvTVxtN6Svo2JZ62xxtUSJG7kFAuBPPXPVa
mI5YJJkd35el51zIgSMAeiu0w0CL3eyoDfAvRwx9FGNz8C0OakVXQ6BGIR/JJjsXKDs1qMcGmcGN
HRvyLso5u7Na80HoTW2KUhKNZGfwjQHGfCgCQ+Qx9n12QFZlT00tt0YXGkLd2T2A/Hx2UjzZ6aJQ
Wjq4ibf7066XBTu0caisbvchXtvpBbLJ4Ec05MzOP6ajexf1Y1POP96t34bCAIksj1Odb2/LMmDq
z2kgl40hxrPnoaAzApN/N0R4XKPRLHkUWQjYbwXFhrENy6XlWPWLL1q08ck2fw0CoACkLL+HGciT
Sq//2TvlKssKH/qhjygGpTil5GJZh3b0E6UzwLjz7NuY/IMevebZ6Xu15vhqPDVmWR0tVFc3U+Bg
UwnygUVcBN13m8VLY8qLn+Dg/tS7ynkJjRHJfWTeL55hmvvKQeu+jzPZQ1oGw1J2pvWqnGEvPSv/
afrToVdh8wrQJgS6wH7o92LB5TBdTVam28hpskPji+zOCXi8ssJBvgJJv1V1lv8wFf/c56n6NMhR
4fRplafQ6p0TPtnV2h/86sXvkQ7UoXY37RM/4MemTdxlHac9KLBdcUwCa7p2wrqCp8N9hUYz1Jwi
pztBP6x+BE3bN7Ljl0FWZmjkuQRt3UMrOIDUSbAywv9H2Zctx60r2f7KifN8GRckMZAdt/uh5lkq
DbbkF4Zk2ZxngtPX38UsbZc8nL2jHQ4GkUigSlVFEsjMtRbAdSDA9E9GmoXH0gyw2bft9rUSSxmF
2VcU10Ama3KwajmsgaEMlpEVZ7cAv2S3uQeAFwIOBeL1Ir01ob3mzIoU73hMbsgEDJeBzHTn2sGs
N/KNbzTRqpuKPvBVG2fLScIZwsbdzp6ee5cOD2iB0ctvqRVILz+mVnC8DkpyPPWHIASJ54+JMiSM
F7iYopVBJSJYUL9PTD4qMOtZ6lRfiextnPg4i1gP+yadZWKifLsQv12O5EOHD+2i98d9jVpXbTo7
SNjMhASLR57Yp0vNwghpDAQHohXVOPiZVR8B0PhEnWSSgXm07Pbdv0aFO9JkvtgblSPmREfB8+op
D7l5ZyFodviDvS2zj/bIap5EUr/7lygAmhN7BX43T64XWXe9DzTVJZKVeW39zu+KJMhBSXCDUk0C
QdVS8C80VQPuCY/f4oPJH1tIMm0aQLhXzWCbTyNuvL5WwSseYaBPqWPjMGgx3kCl2gFRBgDJ00jk
dPPHfhpZ5wgM+bK4jCQH4QEERiNtVFTc6Aii4+qvkfSaTKFEkUaKwGFPNYqPyAErPWAv/GXqV/wO
FeLRCl+Ge+jiEHzDEK/e2LVdIC8Q2FAL1wx61DboVW0r/grpotVQqNEHJjFYgqPL/BpxIAtRMRt9
EiPrFq7VWTd55xvrdmybnSyb4YA8O8THVV7elbjNA57XZs9YRjx4MYp7Z8HdqCswhhWqmFRF+HNt
sGz+p/c2avu39+YX7MN7Cw0DIrsT9ougW0Ffp/PaDprdBZw1NVE13+wI9lVbxh1wJPW26OK4myGy
Cgo5Ctc5lSqXdgjGgItRIm27dPrAmCGNnWHX2qhVDzGzedB7+NTJWOchntG+OIyTilc/HTLN1Kr2
IXauin5t9yrbGSgJOXZS90c6o4OOcjCUeVIurh1l6b2GNfNmaaX6lR359tZRRXDnDBOkbQDVLypP
DoB4Fp/JY+C2hfym/Qj0TzeHHru/63Ersa9p/Q8x/sspOY1wohSAikKx6voA236w0Q0I7grlAIPi
JctyKiuu7bqZmQ0qA1uUBT1IgRJpHo9P5OYx0JyKokAErsVeIwyb5tRMbq0PLN80/E9uPa78dYZS
RMhYKf1YpekaUG7k9XDlrSwRjOt0anZJMY+gG/I5zkq2iy0J2XFjZM9M9N+GyHVukWjub8CmDcT6
5G+brpzXWiFzNU2b6mxN/kOk3qfNETfejCmQ7aDWBsPuykHN2BzZxXBLW1tqFiyKtpeN79QLxEb4
oYlYZriNSoZMdAl0qUOFq34o2plptmLpZi47CKp2xUOilSvAM27fXxHqNHu/QZwmGa3mAJAJ6CVS
EFUfINDpWSu/AKg8V323on46GCp8iWRhrfvM0sCw4BBmfnvM6zIHlD8RYJBxZD8jY5jX7z621Hpe
1DWyv5M3dWjl9+C/hNJCXCB5C611fdSdh2JC6EvNmxwSjV2Man6k7nGKlVezAuNbM3MQmuxnZKym
HjpzUCmzzUt1c7UXpgXqj0uvthdmgULDHisDgcf4vqYLDZdQcGxijmuOTgPnvrCTCApniJvTATmq
pENI9692A36hDLz+ZPkwktpjHJrQLJ/TXNcxEBJCKH46WKmyl7xPZHICPVizYuACPxWmZx+ZfjSn
ci86kJnOxqCz5zIasmWIlYrCHsRzDqOfzsklJtvgZhX0ewK+vM5QhewRu5MANH2OzmYGVMl27nSg
Mz8WTQYmBQkj9nPukqzNWHGU705eQnEondfDhnzIxEX+12ia8tomH2rmeSr4/NojTZUvTAlByapD
wqjLwvdDhGhkBbw82knvlCAc8r9dbAn1kLuoVL5qU+M7RSA/BCnjMITKTwDy9AbV7AfsHT9GM38J
btJgR/iPRmh8QhW0fbQM8AN2djBAKX6IjuWQZOBe0sYZIDRrXjaBhRhP4s/AGJm99X68RJFihtqP
EMI1wgu+6ah8zX3ZPFUD8vaGDNgdFjwOuCdrhu8xj7d4aLVgwamA5lfxUuLhiutBZPgsom44XE4N
Wxs7s8KaKotLIImmHjrIDpVZA2jxeuwGm9ACaA90GM8ovDxDrLO6d8bCPQAsWM3JbmiQL+ZVUN7E
nj3euqLH+mUaEIArABmjXOw58MUPTg453Y5lj34+VrMejHwHOgydkR7YdLjaqKk7Xc9FYq3yEQXh
XVYfa+nnjy6qYO9qx5szqwpQ17KoZJY8ir7JHxF5RXljoe/I0c+TE6qknBtqVVH11mflcJkEenWg
VU0CXIfTnPm0ocWNqNtSMxnFuEAtEF9Ts3EKpAcR4F5Rcwi9GruxylnY04uCKzTcIrthz6kXmXhj
V+agt6BeR7bhsWmwQqVe1lvVDUIGZ+rE0jWcFWJgm9Qw7BFsy3EFQEa1a7A4QCgpjb0jflvekc6M
rngCX3a3scxcjDOr9FoE4AcwwZspNoYplJmnMzr4UAXYeSEO1+af/K7DaAS50LBr838/1fUlf5nq
l3dwfY1f/KhD1Z3etua9F0Bk2YBKSD6j0+sBxB9ikdtFP4NQQrK/dqgQlPRlnv41hNrXbmea8dqk
s19fIGmQkTQVWA7/fpqg/PHG6FXonVyM11clo6xKns8kN8+jDrF3m97EdQg1Ly50SkOKIvoM5c1y
a9hhfttAGlIgFXTIJsZOOhSDQBWI4RXzwbLfbR2dRfHKgKjRcZiuANRG63pV6RhYiR9jaUQeoVqu
V9bxah8ZsNtjgjsRveq1YwC9Tie7+JQ5AVbmOmjlMi5Cd355xR8TI0oF4DY4vDt67URn2CWXZrS4
TEWDA/2cqC64uUyVaLNYBqFRXlxcwz3ZICFag2FC76Rmenc5U0n7fvYHG7n0DlcJLmyMo0P24+xq
k9M011mp42orwRI6jziueNC7uXdFq8BNFYBJnZqeiN07bUFCu4utm2DyKCGvtgka0c6ps+SOe5cj
3pKWHTteBnUaSoEA8SDyhRLRTNfZjWPbJ9CklG/FKE6GZMUb1+oUKJxksDheVB9UmICbyWXeVlX9
IxWkUxm6P9WiIxJwsV9N5EH2tBxvgDKfsQEbgkREtyDQ4+cojNQJN6QltehgjGBzTuzmrR38GJm+
BhV5hVvWc0d6YDFQqb+vEj7t50v53Pw4iyPz3UZnbcLlcxAMyYzlqXq+9PprZrr3sdbxWQgRn8F7
LQ91M+7JBHGI+NygEP/Gw70Mqnm9Pye3tj0HIGO6JS86NFW9ie28O1KrD6P4XGX551xlYNKYZiZT
X4OzQhqWv73a2tyu5k7E4jW5UEeiU4AucoB4yEZzBiXkRP2Gx4vrq/pK2+u4BwP1dT7fTqytMnvU
a5kO3nCUj86ey+ZMw+hPQl1ECaXS4sPsZgka3ujyFq5/QowdZQf2r9PVlHnVbe+q4HB9Z1p54cwE
TSIwqfjAyLeWlTczDKk+/FWl5aGM1AJdFbnQwR3BAVKbtXn5q2hS1boQ3UtTPb++LGsyZ2OUqFu/
/qVt1Ro75nRP1w8OAVLw/utke313fSbcm9x/prku36HbF1PUdbi5NMeC78Cw0U1gmm6rLIgkGHna
v0R182AlafwQQbJxpxhDhe5kh56dbeTNacQ6HMWfTr1qQGW0ddKCP2oQ3ZETk5Y5bySrjqEtjIUh
8nSmIcB33/bmp64ZsmM3tWThjivUioA5uXTN+0r21a0D0qvGic17MrUmqL381A/3ZOtbv9ikYc7m
lwHC8u97c+VpbYKJEyV6WFe30ZYmByduvENUxJxRkwa4+LEY0uzPZGpHhBKTvq3WNDnQJukhsrNv
1Elv1wjNPVK4/s3l1Ru7Q7VZKJc0maPi7sR4cSJ/OrhR9JLHyjxQq8fycO0pqwWdCP6g0ej9MypV
FtRJphwSmTNeef2OmvFY2BsVIlhHLvQWOiDj2HhPBkNB48UtR7ahNwBaD7bzdY+tJPZUXfiZhXZ7
HrnSt8XYvXmd6z5B2n1YQhFw2Pg9moE2FiDdQo1m5LqHokqhwAcE9RN4CjkocdNmX7QhStes88Xc
QoFPlyX4QhCjmb/vuEGhtrnU6V1r82OkPvZtVsw+FOrZUQ0xcdO+M/C2C9/7TPlrn2Wvutb5Q4Ek
20bXkPhBlNZ9mBwotY014CuvvxgIcr5GAgWQcce/x3Zy0ySD9ayjZoAeqJWdpR22a6e0+p1Xyhhx
ipiBNZD3D/EAZdwMAp1fp+HQKOXfQwxXKYLB+Il6K89O8NNIGCAJE448dAwwW5gxwGdJ0H+CRgW4
nGG/unUT+jxxFdKICKhd3CSw9+QGdMT7bMPkdp0tjL56RHQAyeMBNN+AdxizdHhLVYDqUtf6DNnh
EkWJZrqp+yb+VLb8oAozeAWeJ5kXKI8+aWWxY24OSK3ZQ/j6Y2SXQIyCRubSR9m2bbOFEUVIEPlZ
8onOMl/Gl7PuD7Y/+fnMZLhvFsmHPJsh7WEPZrDNh6zeJccmhntDjHJL6bVLr0KWbCmMEjCTHzk6
cqZZkrLekL2Pklk2IrF7KtqiWEvQD3y20uLCZyUTx1zGtlNtUYUEcd4kv/BZYS0Ne9SAQNtyjU+T
v4M4GVBqKFMQQw4eZavorOVUOz8PpAse7DKI/0O7m0d65oXa27sxZEdQKhPnp3QUSLiY3YI6kCfM
TyE0BO1FNPYL1FB5+6ubN4hgNfiJmvccaM4OhRp7nbbtQ9BZ2RIsZf3q0hxBxMZlhbdkqfZBd+YI
AtfkQJ106BQIwwDqOlOLZutj8302bnbvs/m24a9anTWIeDlWPCPOLMgPHTrHrE7UqllSbyI3rebU
pAOCvCDm9OsTL10UbE4eNQjE5nySEiHbH+a4eEwDfp7jT69il9B+LVpwTwYDL+6N2NwTN4MHddJN
DKzVsp8uCmj0hVMsurspIdp9z7txzyD+usTNUe2D2g/mjTPyQx3n9icGuvQLbZ3O8h1YKIuFj6q5
J3LzkpIfTOavHStvAaqXr3TF1DWEK0rELM4NY82+8Vtnwfw4fNXpMS9t90sbg3Z1bMZwx9Iku58G
Un8V59DQsVAuZIex3MYJ5pG1Jd98BHyCoOlekS3t5i13g9vYMU2IuY5gGbXzESLK8buvgCKLhhxj
tjCRPG3B0AvuD84WPZ3Z2Kp2mXYQLsDZpXc6s4MX0fRQcXcAE5oOIMXU/rpGQe9aNBxJWY07UYNl
BPj91bh2cZ85lwqp9Ykv7fJlBM2wqCWCrvRdJkEbnaEsN2lw3QqXiS8JuHYhpth9scaezXUcddDS
87tNI1tjw5DpvOkACZ8jLzc+l31/IA5tNwN7Z5h3X1iZQA4S+Auji9KHDNB7QLdx5lcFZENxS34w
Iv1uu/bSWcZYveyyCsxAHDdKQDTSHb1lTybJQZbVy+UdT3+KLED2RR5poDdQLIge3bQ45LnhPkQg
fNrhjjJdhd3wZbInDE8LKwj4TipQpfxsH5HImOVmXW5w++uPWPD3x1HIDvrQPF/HVhHOStZHw4x6
VBCOs6YUwTrvBuiaGdBBcNwpqDU1rzYVJ8MGtW3VuZ0ONYj1kb2AjZrUcbXltapXpWe1c6pyo3o3
7IHPiktvS/VtV7uhonHNUDs8S4im9aps5drVGbm1eplp3D18w7RuslgYy3A68+Xwfka2P/WisBT0
OaiVXEf49ewcpA5W9aiKx6rK3mxEGd/Csl4hENd9MVMvXqB+ajhpx0Fkz8zrVZYoObey0Zh5Tmoe
HGJEoEAxtQUicljn+Dsy0UFNUWQ6Q5oCWq7FCCFaFK+uIqWBVp4Ad1TERTYQAED/xpZHBHLykzvd
fjNtPVtjwzYRF7glF0Yfbzkz8JQoY2igt7XPIaZjRm8ergrHkuKlcINoYQqRntyYOftgzOtlrzMN
rDfw4lDzfON1+n3I2+bBCcJm7Xl5uvVTAaW0aTLyGG0oroe1eEFoP1p4aswWijnDBhSCVKNOBzfL
yqWnhLWkZgfw3p18d+C2WMs0Rbn40NyPmQdofxymW+Q0ADCEwsMZyiDvtlIdDS/aZoFc/kmzwrPx
qJ06xykVr7KALVCy2Bn3iK7hU+hCv1gQ9j9G6mqDXK+FRxhUnkCkWJ0DBGMuNmpSB6rbm409NxQI
EFreWo+Agbc7bhUTN7WD8GEFaYhrU4JAEZ+rfYxsHxXSjnTn8cQwDqnWT7Ku/HslmuTQDrE3J0Zv
+Zdd53ZyyO1JngkR+CW4fBOIEhYzXLbmK/g2NGr+reRWaTmA6wVfRCLC9p45FQiHplvtELz7tgEY
jW1LB3eBCfJq7SGRhb3h+IUzKPP0evgMuZh3OxVigCPzYif/MYu8pW+MwBg0TbzhXRiskORAXs8Z
cV9ErhzsNgCFxEmyMeO0eSKPoAn5OoI43wyLrXR+oZ5vDNav/9gm4nnky4CSEY67sSSo4QJZQ/2M
PlJdfWxSLyL+3ZY+/zLsfuv9ZezVuZ2mKh1Dr0d/3HUDkq6QQi/3PSIAq6wy7fsMJWGQOc7Gt9y7
KfrO+2aP5XdbOM6jTkzsLP3eO6AKvLqM0WlhLLMBSCW63tjAq3VkBDliT9MaSE8Lnm46JO5ozxl7
uWKmr7jqAmQS27SEuA8H8rqTaQ2B4kG/I7GvftBkwNq8TR85qxl+p10FbprUXiUCxcVhXBZHgOCz
Jcqeyk+VMr8StNGQX3Hbit+uY1g4BgvDE89a4ssk1BoqjMvVtenWfbmCPHKwSpTvH8QA6JXoP1P1
e563kKYLvOHkcKc7WBobmbD0zJc6vjjY/T3rzRmyBSUqRHBJ5FhhIizMiwPJ0KRTU0xN6rVbYDup
F3tF65F6/zQ2lgEyF2kGAlUjO2GZgHUlBGitsnf2pWZYak72rpIgDBia51I7uf1dx8q5gx7tAgy3
fnoO/AnAoMMDmLoF/5oBQ7wArQa/MQqo/g2Gih/9JK+WUJIaj4B8JTtZxHI9Frl9a0eFmLdCBs+t
ld2lSc6/A9iP+kZXvwXlX8NVoFG+0cYWiPzxrAA/gotQjJseRNN6qB7oP9HlT3aLZ3KtiuqiPuQO
VnoLbPc+yyCMdBUkSougWQsdgAx3hCDRtcMsOAQ/jFsw2ICJqkDVPoIrs1KE3Z6azZC/Nwl6iKfD
x97h5yb1RgzwsP84Nh9Ro1Nm6QLUtgdRq2zrTgssVCNCkc0p0+BIbTpMLl4+ZtsoVuHBxOKT+Awi
3X3zRB7cyq7nd2yMT0SGYGedvUbZaLQiryEdvwGl599ibXvxIrM12PDqE3hNK9cfc4G/4uKV1YVc
aae2l4hQokC4r9jn0AY3HK5r75wFNfi4cfM/AiODHJTXBgi6dPZxRKk4xBFr+67J62aem1n/FLn2
S+uq+JtVNhg+5aFEUmKrxOI36UJotfcFgyCbj2var8GN0g1Ik7RmePRM4yUxPH5ZULaxmR7yKHih
ZRptEBygXGeO3cY7Wqy5HL9BgOGLJbF5Ea+X7r3kaFR4VEzMX2Rveg1ox2TnnTO/upIdMp0JHgxu
OQNh77gGaCb9rCAvnplO8Jp6gEErcLGdoiToTg4A1Cg1aILXCNIAgoF7w1Kht/55ZGyG422W2p8z
rGyOoGDKjlj1ZkfsQKKN6I1Pjh2GezsKV76VlvdJErW3MlYoaOmgDNoj5jKvPMY21Gu0ojn4vvPl
0ssG+VYD/LHH4gi7FskNSF4iQka+dABx3Up0mXFDrbB05eLf//q///P/vvb/5X/Lb1FG6ufZvzKd
3uZh1tT//W/J/v2v4mLevv33v7nr2I4QHBwWwgX7iJQO+r++3CEJDm/z/wQN+MagRmTd8zqv7xtr
AQGC9C3KPB/YNL9E6NblG9udWBWApL9r4gEwXK3VG1LnSJ9nX1tjcdnH+l0Q74FYWce0wuqEaDco
NRPJSY5BunaIVw5yqXwWDGW4vqgMxmHzUxs44lOAQpjrMiOKRbRANiaFQAiYiejgx95HGzmXabJg
+I3vIE+M6tnpILK0P9rToY+aapXjpgdGpr96k0o/gUw/3YiWYcUuUlmhHslpLy40lpxpAqgpsNnf
f/Tc+v2jl5JL/LKEQA5a8p8/etDj5UZXK3nfdOGwQRLYR9WUOS5TbpTPVYykybSc6EbgoEuHV7fk
IYF5AlSboUzsz15V5hm7NHA+zNOxiWbD7jXEio2dEHXwnISVtYjsuDsqSGLuywI8GQNyU59GkD7j
45Vvkyv4p1HjPbkyD0ojfjIc6DIzq+FGB5G949zCPReQBvUPv0vX/vXD4QxRX3w6HKUhUkjx84fT
OXHpoHQ+u78s0mUhgMvP+SdkKPIzFGXbM6D6j3Q7DOvMWNEtj5qTF8q1svNQQKvYCtwXxID1Uoo0
A2sabkxBVkOsQYjmydLVUU1rRDwU77KI5Z+FUUAyqOjgOuR8X6vbwMirWxTar5CwF/f5xKZfgtsW
dAextycbKMPidVOA/5F6aUAV9isx8fIjagbV2irkwO3Z6RzBqWg7qgys/V4GyGPvgTPD7uJqXntA
EQbNPbTrxf0vvty8raW1daDc8cvSnhTmLC3c3dRJ8nNj6wOd1CHogeUvO5g8/FZ1bvrQTAdECotK
RCAAQyMNZTtrAT3cpW6RPVjarFaGOeZL6qXRXZdcRucg7725xBt5YbGlxZv4A7l826jprmw2K+oo
LRb8wy+Cuz/9IgRjjon/AorZCjBkZU+X04c7Fe4s1gAqGf9e4BEF+TjWnzoT9MqEMwzLT6ZbWy+0
CONG2x984fUnI3CxRDMqSEFG8ZFUZS8qsSQee5GHpdPKLYpi1kxqbyGKAKG9U0YQl4nLPQ2iDmr+
R9tlMp/F3rquHVTZDLaTbFQ3mnvGHXNPZ7yP7XKWhQOqrZAoYhvuRNtr928+FwOv9Pof7j0/3/an
DxMEUJIz6bgWiOhc+fOHGQcVM5OUeXeqrwekYlN3ZgK/cGuFhoui79RctombPedMLGmtSx5VFQCl
1/EODLcgnkUasXCAPW6LTY08w3Sfraa764cDQEbHVkO8DQ5khsYHgk5mgHCaP2bzKjZB72qx9Gy6
cTijYAt1sNR470B2JkSUALTuBtfZPCoKcNl4bnKWqHP5+0/FVb/9xGyumFCmBcpdxu1fPhWsqLif
NYm8Y5DLPdqTYAaoTWKUsE0qt8SJ6ssoWvTFOZRjsvhAvZxD0IDokskG/jwAYx1QyRO1sqcG1MH1
slnUVWSAizut51QKmAvQc0AK2d+LqWIw8tdKF+rz1auWqE5TDNKN3RQaKrwIpBih4W+oqSdb5wCh
FAz2bzbyK6ZQ08V58iPbUDtYanPjuZrovWfKH/k9bsPQFbH8CExdstxST1hCY8urIMNFvR+8XV7X
EMjl7iHQ1vQTGL7g51SsIqseN5lAocpkZ3kvcY9AUBGsKdjxg7DfQTG+cGZt7fb31gQgKQBERuoW
O6WpNfV1AxSUkgZhOUiEBX4GeufO9LYQ9y5OuglBMz823t5J1VOS6eaOTDkeXYsEOYwVNanDTACh
YubL3/9GLPHbpeNCb8M1IS7gCo5d+NT/4T40uAyPu8Eu74LAnKLO2eeorsLXrEPRoddLdovMT4jy
PBQAg18veC3AiIH8vvdcIK20gm4qWDKUDB9+HulWLcMGZji4qREC4wouFtlFFWJSoKulphOOy6DQ
430bKLCK+NkqnBTxitzIj6CJRanp1MQOo9k4amK5mZppBfLR0hH9hpoAGr1PSU1IIS9DlJotHRu/
ckIEhZ5VL8NRNh+g10CLY2VUVRfgEAJV4zbhgLpdoNciBZEElMDMC/QaanP5jWeLD9Drwu/rpe5S
fXkJep0BwBzUfVuxerYspc/Scv2buAX+tQeI59nWFpTCGUsPqFBQD6Zfbr2gMJ/BKtKscE/11uQW
ReA/L5Dr6hoH9U4tdhBkl7x5uU5r+yMiwNNwmrbQuY9QfHGoNR9RNwrpxqFsgwdwrnPU5yBaV6l6
O9TICABWoOZgvwjfsHzKZulYeo9xO1oLz+iTmwy1oRudt9aWZhINMoDXmTqW+ndu0QOcDJ2s1uvn
FkTjEJwGNtmZDmQXVTMsa2HruSnHdxt1kF+PUTZj9mUOJ1xDxKq+cXxEUDKu0y8ggN+RMmQTNXvR
j+4zihjlPFJDAPwE5FNVU5mbPkTA3rRsG+/ASb84Yb2rvewRYIb4huF2eB6wMYLmBQSuRd4+IM/l
Q87Ozx/ydKwhE1C0a2rKMtHbukXhODUhwmzf1jVbRdrOz4iwm4ucJerOKvPkhpVqbQ69uiNTH3rN
wrO8cWVPNouXNZQ7Lu5el2Qnq8i2FKyFaBDYDRO5pYBRQBmyydb0CrXRLQMgHIslB9Rtz0ZmnsNK
IKiX11vbq8rvrRW/2NHoAPNae3Ns0/ltadr1mie1gXqgEXQNQHGuilDnd3+aJ4m3fVqUawQs2mXZ
QhIvC4u7YkKjoAwSKskTECUzcog21kmGSwo2OggIB5CvHHGXcsISOfl+eHLyfDEO+fAYxQBoOKU0
kWvBjh2rWw6ARo4H6URuKJJiAWBRv+uqpkIGrmu7+FhHeTmvTeaewU8arG2nCKE4kw+H2EJ0HiWJ
6l5aSBTIPHBegalaJqnPv/va3bcNMjI0HOUA7pn7QbhGQdO4+vs7of3r0xKrBs5shgeDNE0T95Sf
b4QIQ5WN1RstBONNhFg7D+klggyAburWDbS5AVUYIiJka6EdFTTtw9jIEoI3YMmXqjDPUZthPdCV
6dccv0oUl/HPVw/U8PtIVHvhRk0UK8SzokGyiv1P6y6JVEVPArZ0BglHCOPO/bpOL+sIG9XHc82H
+KSDxrqlDoYMyO3ffwzmr+vS6WMQDOuG6Z+UtMP+8DxQfY86b4fp03tNu3InJCkueQblY5B4IQxg
WyP4Mq8XfeLbC97b5a83AxpRJCjyp6s/KMBnh0xZNP/7t8zNX9Y5ynRMx8E35+DmwX/beQJpakJo
MIxOlwX96KkKTOh++AUx4WQKyoNtJ16XrsfWf5npGV+ZKKX63eyDt/FiZrYOv0Bq4+pdR41aiLDM
wNG0pDBnqtzw0RLgcsmT5RDUIA5GymORxWZwZ/jl+xmEEPii04B5ZL7JF8N0dvXLIJH3D9tx2j9c
IyECz3Rsgzk2FrZ0OUP7559zN4x9WI0i3gweoF5ibkOUpR0hta2w0EQASd11YwdB3Qlw0un4FkVv
1aerh2fwEfkhq591vgfVRgtQhrDvIeUUgGA6wTMHKNA8uBcsLXfd1EtNOvhIBA+y9w8BZ9Cq+jE+
60QMnLBpvrJu//e/AWuKLvz85+LidRRYQrilFDBZP/+5gFqkAzJZ/uaC4bKL+SUig9i+e7T8DIlL
cKhU0yEe/Ro84LC3QwZMGwiqZ7EEi6OvWxDzMYWwtW/Z6wFczgH2C4Dufmhf+wkT5lT/8GvGl2RP
0YAPf4xgFv4S17UtRHi44/waxWJQ9c1VGNTrRMd8pyEXPkelECrYOuE/hakLCjwUnjuqAlKS9+GM
7KgAUitwMSIBHWbBk8vyBGJHQp5M5BweU+RFyS3LRbb3A4RdqJkL0FLXUcdA6hhitdw3xQ4Zs1cU
W0Xf0+KERSOeSJlvIyPlOc8T1fAckUF9x72kWaWsLA9N0qodksjduqn4eAtstr/Ardz6PM3TNl74
fRzf57EMMD1KJBOL4mT6AR4gYJBsTyi0Pzp+nO8sXN3mFB7SYKDy9XE0HivwbpzIi8zUHHQ5boB+
fiE7maiTDkNbegsTy/755RXIWE9T1mbfznSW+WuyfXgxRzVrPUT1/oMtbbP00LByIboSepM0hF5K
APy1tpIq/WgjH0NU+aSB1iJg8fu7hhQ19oQOc9dYaZVbn4EFMQFyDCqOJvCZTpItgPazxCEqLITr
Y9MDTZ422j21cyf3541vhljdDsvEqyVU1cZ4mINAGU8U2aT3SgfqOHLvRvIArcmkE8+c1Q0T0AoR
KfI3Pt8bPP1+9egE+w4SbIVbO4+xXsRIJOLUtlGQWaY53GkiEKeDtECLI3nwpIw3iI0jAD11ks2O
+RKhq+D28kqpO6zSYRgXlzlCrHijMbpR1TqsYzDFTeOs2smWpmuq5WWG3CvPNvQtr5MqcwwXAHoW
a5qVj4V3ChN/5wgm8jnggFCkKLxhk7DL6zS+xw+QbvlM7jRPj7T+rAGR5o6aXuDwCbWDus7pLdCh
9MGnkUjrQKN8xzc2VYHvhN4V2WwLcATkuk/kH/IQ5ByeGSzosxl674ud1+HBATcc7jHtygo4vwPR
I7+zR1BhQU/CXTZSBNm8N+IZFFvSM7mgxsAGhA1qpKFl5Usr4s3abcEmXCcvSZckq37k4ZYbVvEp
GT0sQFTyggrIeiGb3NpDdbS/M9r21Sy9+AV1UVhKZI15cnw3vsHqVM6oI5P997ZUxjn08vgw1k2y
oBdAZHzvTOWMeTucQNUHGvseXwW9SOI95IVrg321T9ZJ0bnrmhvFE6S35wOrvJWV1ICWukjjGM2+
i0rkHjSCgXPcXaKtGSsGjDU+sv9P2XktuY1s6fqJEAFvbknQFsnyTjcISS0h4b19+vMhWbup09Ox
Y+YGgbRAsUhkYq3fEHlUV+UYqdU64CEWaGH+KFs1O+p9mzf/nSwKxQPPhPHqdaqa73BFjObiep36
jCFGtA10AnmyWOW1eg+lcX/t247ws7EKKLZBY/yUszmlo+ww2bXWvIVrz7oymk+ZcSfbrjU5TIgM
xNv1Vl2lzY+8s2C1sty5kfJ+hYgItKGGRZN47Nc9LzHRmGTdTt5HV6jmyTDzr3sebPceOHF+vefl
67BF26DYyKumFgj22XHIpC8XWA7yvok3D9f7+m/3LAeNjfI/7jlMagT7ybvdt/m4HZTE2nW1dyjJ
zcFB60qAHUrP1kKeTmlXA1slJ1JGjrX3ZIurFLAV8xRbt2vPFlJHbLkhrm0LLmSZYwBRvQ0i9z0x
BEbSsk5FXlSc5Om1tux1dQXULsiVxBcRC4CRPMdNBZ+jRuWNLUj6DO8yfa4yHCkH71F2ADRgbFSo
VBtZLNVEf2Kw7CiH4ADm+oMY8q2sa1ySxV20xgp1OhR9uv4axryNaMHldBW623qfPquh1d5Pmr27
9ciqqePP7Iq9nKubW+/MJ5L366os72Q/ObQOR+zY1LE5yLp8VIfTZMafczV3B9eoUp/Ibrwz29E6
qkmencOxZqc++kFeHtykwN5KzbNVKsrpl5i3ae40v6d0/skbtP7mFiQX4jrIwYQjfDc3Ji+Wehs+
jgE6MnmvZ990zSVXzCAAs7zptPr32DIQ4m/n7EleeZwK6xjHo31AGnBXujbyQvrs3LWx+GUMekWa
VEHc0natc8SqsTXLUINNh2X2lFTeWg3APCjNpjIR5khBWXx3Q/WChPaS/iRq4458yDFAARHpxV9K
F/6scHb9sEc1WZvDFDw36FP62DCo0D7mr2vD4i+P/7hu1IXuI3wIaHNCDG+ghCE4ayAK/r/rYdEN
n69oyq03lSiYo36+rdEA8YMUC52819hwT732HWLeKuj15tNroNoLVOP2KrGMN8+0j1W2zFp72tqd
MToyxl67z6OEXI4cSSwyENX0HHhaeXQwk97IAVm+m/XY/Qa1JMUgZ2gOwPTdl9mzH2T7bMfEdLVq
uIiS8DzsRvzOlytlXojQl+m88LNrD6Mqkm2l18G3oN5eBxpuv9G7uThqKhEuTP4+rjcCanal5Hxw
CS8EZ538zbpYJgS4dCyiLn+bXTHtdajg26ztus+knFayg2LAz8O7L7tDfKl68lzMp+SlGgvydsOu
4SEEA3GyUcD0ZYNiNVuPp+Z75xrmzkWqdCeSUXkvTP7zyzWRuKv8WbgpKVwQP3gkV9ePq8BYfQXe
JXyyFRxqgsVEWI6oYxA/BJI+29kOd+Nc1ntcSKa3ucBnZfmgkwxdBQQws7M9Kx4QvFhfzSxJrySr
XqsJB48IPMG+CBNsw66Jb7LfFtoJxLNsUpeLEIxs0ELnWRkx51xW01qJradyObgpe7vKiJWNXD4j
r6fB/SnssbkuqGUWzbsC3Z+1HCR79aB3J7aTZ1myx87DdWNgGS4Kfcc2VzvCoFo5oGJeU1NRHpOw
vNOCPnwfnYIPB7LnNRZZ1xowJzUbN7LVzsLUV0jdHWTwESTp77R01YssLTPqoChe82VG5OkQVid+
aVVc9z9k8VTgNwkp5AT21D11Vs/utK9GfT843b2+NMB1g0T2R7Mylnse+vZhLmM87MBluafA0v9z
Ogkbl515/CvUvg1miNh312cEwTwjWQtHtGuXNXJXGaqZrLFj3Om9a1wa+CZPc62Ks5Gp91+dc4WE
39hl/rWsEy+EoVm1ON0skzU5PqRq/JhGXvpEapyAv/B+dXZKm9652UZvG75m8kKNWfzsylbbgERX
N+CdDZS47Pg9DRV7kylegbENxWpAkj0QSXmSxdHQ92DQ2EUVgfWcz+WmmPLkPRQ1mYzF1IuNdPKO
W4K7q9XgqzVOx8RHsWk6yNZedb6bhajv5VAl3MyGCmMhrcoHgi+v8jpZblZHeVPZMj+U8X+/Kdma
EX2UN6Wg8MlmIal2wTSrJ4nyvOI9l2JOAnwV8CZzFQuQXa4yAn8gQ0MlIMC+dHKkmMBtomsnOWe0
dLKybParNtzwSr8GlhQ/gwOZXw3Q7kkLO1iW1KFgi4Yauyy5mnEwZjW5ltJyOhlhMTzItqD17tHr
cu9lSQ/V5wppyWsJVOV7NzraRbblYfZDE1Z0VQ1XcZgnN2IO5+sl1Dpd8dsITlIbHIHVepV7E4CQ
5eaCrkCzQEvdO9mas86vtMwkTyNb8X/nN5WCtO1C9dV2vHSdqefWrpMDqbHiZbadeJcoqubLYpiq
7dmtgw9HtSO+xfiUhhNqY7JRbblUYTTeMW+U4mVM+mKbx4ToZesQGNmpmXiiXce26KS46YvsmuVI
lROoZ+O+XFR0Q7/B8SEl+85EHgoMR9D/aT00l9TAWiBNMs0nv95crAqfX0A5nMYCjMWEY8P2WlkJ
j6aq0R7irDcPhB4mLOGWOVSAIJmRfdSDOIwzGHXEEfNnzRuySxWJi6poSgFYdOaFTTOwE1parahp
74IJxFmQVcWzrMPo6puV6QCxlqrIGzCNX16EJjnBpMFa0IuGpy/jRw3oVCAwd5RFOUIvtyLp1SdZ
own2epOVJlvZJqZkeCAMcu0uewwjhtddSSRJFl3Cngj390+zM35DKqc9yepWAdbIF7Q/ymLYVCZM
I+gCsigPQ62/GG2anuWVvBl6RcTqBWWJG5UH1fLx3vD5oqQPgzmqG0Pt+g1Pmmqbt4Xjy4F9oSlP
w6/rX9tU3uxPkM2B5THLHBv6fZLGO11M+bPsbuUkZnV11r9u3w1N3oGsdy/Bb2oNXxQ+frjG2Qll
b8cwHhJnQWYr7vFWJc+S0dmC5BvPsnStwnCDtOE47iDUfg1H598AOj71a5QODqIcnU1qwnOYQME+
9LGbXQ9B4y6GC8HR6wpkZrIGubtxzL/6GV43bDsHYz9PlJE/JKF2Jp/dnkECZn4ypuJncJBh5lu7
avb/tV2OZ2nOePlLiy1ZLsevSBHddS3cfOmOfitKEZ1bEeoQ8jNLZ2iKdGb7/XprlWMbYJl+7anj
wSWDdd8Y2m+ZErZdgURbXds7mRJm13aeMCJ4atmFyl5B7LxOA3rFYTZ426uHkq699l3UPnqmVz2m
RvomkTBlHLpbpyy9bcfSSUp2NdnQKiEZF7ubzlaq1NlJ8NqSJJEoQQH9p4vU2EpGUflI4YybaSiS
aeV4+QO6h/FBAqSudRImZY9t41/N3fD8BiBSjiig26rLh4aQsphNILs5xBl0/4xX2YrFGAbH+Dqk
yRBux5A4XakMqGlqeqGeReJtNLJjD8ZymFC/eAiz8sek18lRlmS92+lfQ2WdPKi2MvoTL233loHW
cYQ49d3kNP2LlXTNpq1Esx2WoqlozsGOw2gtWwsz9u6r2jzKRllV9r3vGar2KEv45SDPO2XFHR7s
f86matsorO1HnLLbJyU5d3o+PGqL/fmQkUL3glZdyTZZZ4cKNlbRQEBo6S/rvOTc1p1+6uPschto
T6O6ksV/DDRyi7Q4g+CDDYQp5q8ryQFxlgf7Qnfd9JKzT0B0QSOEFTp7Rcn1uzwY7P9xxg5/qzkB
6K+W6BGRNKIUCwsBeMBQ9dZJlrpRse4wxvguS/IA5H9axzid74xsQKi7d8OnnnjqMlhOE0Stsvy6
I79vElS3lxlbYVmnYVDEky0ASaU5HpDzmy7/pBhZa98UtosEKh+fPMR1fZcahnKWpWmARzsO2pss
1c7Qn+rCnXcpmbNTFAocJZdD8veZFXndrk2qT9kj1aqvHrI4penaMssYW0KzRYIWEtCMZe3KQy37
MlSpd68uDdnSUJiAWRGEhaZfDN49ZOOvEbBdf8+lDl3HSg/9AlEwtNl8NFG/nPXmKVtgCg6P9n1T
EkaRHWTdsIgBKWBhr4OaQjEfHW+bO2fbGtd2okeApXPzIg+DN2LDhofutsdQiRd6GoS7AJ2npcWE
vzgahNRkP9kKuPClx5VtL5W1cs/GEsV276Swlqehsb+SDbK8tCpB+BPMJ/x7gZdQ7g368+0sVCbh
l0udEtJqJt6frbd+Y2GdMLv5IYah+iQ4SzqEf/+FvKv+VJGNlPU1HvSEzZpyr45R9Sl4TcrG0n7r
OzY8SHDyyr3U34bnuNTc1UCzH1odxZoZH6d3XiQQQF/O6qVOnsk62Sr7DX0t/tnqesPX2KIO6rU3
CH2nzAYkuVYgkoQS/xEAykZW3erlWWG34blzzWbnWcn8YqbBWcGk46/lBMjkIE8whb/WODVOvlcr
8oD/RBd34qjU2kMa8A4Ryf+cPG28GbMedxoIkPA/tZeDbDBmXRy9/4xw+UsvVyqQg3ELGA9j9vVi
bHeDW2kv/CuV3ZCGuS+LaQPS2CJss5LFZkx4TWOnENaR3q0NRd8OQxyDHWKoB8JxVfHLu1NaQ3uR
E9dxRWB1KQqbib2cWHtAhBed4Ml9QGBsUwp9vHgLOSgZsQhVrdDvYT2Ryg5a03hHMQxJwyQr15qX
mu+KnROtVfIKnltlvNdl8zlZRvoQEv98+ZdBijapfl7o9jnHVltR4oS9kh+GoC75xfiRPBlmnxXL
3tuGbW0zRc93Exhv4uMsvrJoNCZvVsviK4stfqrrORPV4zSl5lFPPWWNDNT0oSKatO47KzsRcunf
waTlJp4JspcoTQW6mTd+eC6ivQg+ZSejV2QvOfjfehkKXJBcswXRkKR/N5WznKFsu6/LyuI/Lkuv
Jh2KbaUMmk/+MLvcDrGBHlypnm81mcY6vgKTta5rqzzJBtxF8gvk9+6kIuz7kWf8lllnXnEJs/fZ
VFnbhMznR183frpglmIHE4OwbN1TjBLs/dhjeX4FMzEyqOPkNa3ar5FakF1Hyg7p3yMrPTOuIyXa
CYvJx6lo9xFeFd+bfDciWPW7xolyVZW9/Wqh0rEp+iE615WS3NXKqG89yy6eibSQ23J682c3dys5
Kimmz07M0XtLMN4HVSYuwiS1qlnE7yDBJk9xE4h1mKXVj2hwUXkgc5YErKhK2XzMkVeh2dKIe+Qi
+4NbF59s+jO/Gk1iURgvofc0ud/YcIKp7aLfi9FJAuvtM880Zx0UVvSgtYG+d93E3heGRpII/D02
vcP4adoFNjasrZoSfHYsCJ1meZeg0oqXHgrBusQjZK95RfGikqqC7unN69IU5cswDep9i1siv7vi
RfawRncfzlP6IKvs2mvWseuKg+w/h721qzIt9WUrQfz2gjzao7yUrHLF6GO10z3KUisMD74RPiZy
7iiqla2NpzLSsNyMHRoFINjym+w7Fll9ySILxnekGJjpRNkLoatLn+bFNyMCI20i6XOsXRds7Qyp
o9GKb1MwoebZmXwp8PL4KNUfsruigU0aXTb2sogug1O0w2dhdNUeZ71mK6vxMfVbM87gUmT6odBF
tZGT9op1LPgxvth5CyXPMA9gyJKnpDDx7TEBdzdOjz9V0QcshRVrNdHkp7IFZSSmHpJXPiRrO6y7
PSpeCgnSpfy/HHydarnav06ghbiAxm2B+sqi2NDC7EfP4jXWECPrtNJayfpcG2e/DAfj2q3Oxz+6
tW76ZzebzdJBZZ98niJpCU4S8a8oab1V42j4JbSz+a7ivJujB/2mqp64t+1KrOblIcr+oN95cDM2
smhXFnl4AgUnWQyM1z602zdh1OZlzMKENCaT9bYFmbhD4jDuVzY5/5+w2X1VzwlOAGy6izXP+2Ya
uMlhnag+IdbSb8ekVe4Cr+ruIHe7WyMqlcd4QvBNwPH+ZvXdRZfj5wQZqCGq/ypzLCpGpx1QaMV7
uAy8/OKUU3dAxnrax0HT3meTgqowViRvJIh+ZXEvfofq3tIN7qPS9Fc3dUfcaPjtKQvJLI4rbQcz
oDu2Ysattc+tTYT254u6PCh4ex9/KHaDljUxMfwi+31iqMF+UurQbxvdeM2j1t2XFUEIWZyAlO0T
JYmvRUxOjb3uNcm1OIT8SjOsz3y1iM3XVB3Jlht5zvpKsbXikaJdXDs7pKv3FUaK11a7Dtu9Q0To
OlYUDvu8VGA1uIwtbbInzaRh/7jcFfSeDNs4pb+2ZhZE0s5VUaFcWj2vjPahpkzX1tQLlF3Ya+q1
dU7jYEeKHTLGMnPtkAjBEty4tloaTs+WjuC4nEpEqrFTW3RUZZG1TdvNXYNswTI2H4d5p1sBpinL
dbVeH3fYt0HVmppD45btPpjyV7yHxnEFy7I5ywP/3q+z2Lh3mnk8/bOH7CagvK5I5KU7WWxKTIZz
YWGatNhHZqbunr25BWdUBvcsvoaDOIodbasQ8VNZKfvJQ1jEP5wIZKksyUZbQX+yy4ZtvIy/dY1T
YlFpTC7sVifPWl190XMsTW9zNziz3rnCOjZRwIonuwUxnNsKrRxfTqxlPHxWEezxDJb13e1iQYH9
SKUUDwkv5H9cHwpHg8hRHm9k39vFHD05WG5Tnm71XahkR7Sr3+SVb3NHue6uCYxp1zmc58DRoIou
divyoEQ4rQgPl+xpYZX9pzpNhdWuZFnHKuPvU4tUGvotSA4YSuarACxO11PZtS1TZSVa/Phky3+Z
rk2jnR6EpBaWS07LPHbY8VYky+akuEiMePpGi132ZujgeoPmHaqQb7ks2lbi8N4kirNqeeFbjYeb
rNdG1zhUtco2FvDVh9ZABbMb4M6gnM3XjGiArE8ybzzMYoQcKCfHloccCbhCYiBsaDVSAfJQtrF3
qpeDLLatVW3VAKK4rBuqiiQ1Of5ypeqqSWQqds6x0zrnJG38zjPmOxZhk9jY0mAHTr8h8MW6kuTs
s2VH2aJF2DYuvcUy9lYvz7xA+xomi9exdWgdzQLN1R9V2uymSVdOQBpS18zO8jCZEYJVy0GeybqI
hJEPDrpe/6MBqXEIiMtY2TlW+t2klsXxH/WyhxxKmjzY1myXr1f8t4vJsVrt/SCAuETmCP2mQzBt
1cUecVoO4Lq+DqU0UEyhlRzsUN3UsnjrMxihulY9ZdjpjROvLM2KMJSuw4NTZuluEGH6FgXJo6SU
zE0Q87Vo/+zhAUb/7z0CpWr9aW6Rh/VQEPW6luBVG+YnXXU2poHX7q3KSWPEEW7l24haT7q9UVRn
6DHZSdZfOzuT6vh9hqOd1XXtA1rzMFtMHDtGYice6b7a2WNLVayqyWofrpVl3uwA9C1CrtQVy6Gp
02jDO7bqy2muDZqDf0yCmvasLjZOi7fTqEzqOk2Dbn2ri13hONdyIb2bbk2ahpzqSo6UlX+0y3LT
oIXxj+n+teO43IFskQc5o625X3W3Ir86FnbZx80rHGG2CQQ03yPjMq7KcCrPI26MZHaKSr2r4Kao
hqAoW7qg0Ts/bGu4lfyXt7LSru3FFGQyYj+p0T41huapilSeJXrkHFwvIVwy1Mmj7n7INlkD4jTe
O0Qe17c628LHI8ph02mJVT8JsAJPxZPsLg+p4bFtV13neg1ZZwo1RjRENHu9cIe9lqlgYLIsPROM
S88NsY+9QAWiCgpt4LvrcpQtsg9YzhY8do+O89JbNsCd1LZFbyAZlqX6sbCSvnkJMgx/rQorPM8N
nzMrGj+1DMx6bWUteegKU7o0BCCRN9NxqiDVs3EMHxDSxKBRgYGZ8Oq8GjJz+gui/RoSyhCu0m4A
a2R4YJZMBAXSqHtRApJ4vVEj3eEgva2mSXxQln0X3KViY4zT+FI2gMkjG2V9zU0O15kwOiW4EiD4
2PHzS7P8EswZIqpteWdYOnlcZ0pLskP/KcszeWiiptibjYHYUxie7b8PhNbgvo881rLI1Xeq23zK
xlv9P/rOYyUWbNu/znEbKhK3P+LJt5Fz3+rl2a1uLt3oFCGbvdzBP650q5M3k8xIL7u4EP7d1c3N
aFfZOUJbodWcEYbFqN4Jje3oZs2mjmfw+9mj50DkVIrWfSlz/aHEfuleJZH60nTavJqdNr3rh8x7
mYOu8Ym7OHwGtJrNYG8Ntv8bfSl6i5furADBkTPFfa3hGyO+y0YLqaCngJ8Le+5TnVglNmwhP3W8
1zkGi5wtGSiwDLIsT5FJH44gWhfex+i9ZgE+3+k4XGQJKudzlqvD/bUkTAJb7vhwLdnOPpsL9VGW
vIQIiY1uQG447+DPoQ0P7XwvDzpA2E0eGCoQBeryyvxqqEFUYrniuptWtTobhv/SgqjKKuQJtb/N
UKETcB+HYpenEWb0f88MOd7b5AboSw8TTuhOmblBe8x+aAHdPJiFE+8n04FZ1pdAS5aDQVTknGE9
rwe8jbArpa4zwp1RzyPbU0qybxyZ+qq2I+jq2Ps8dJgmxcp4UqNp8DMiWz9Q4ak0+0eN0p6vJpl+
MpTSuUw9aTXZUME2x7dT/ewHCw7n3P6CkOXupqYtjhlmDYgA3k5j4NlH0rrNvI5DvTi2mo1316gE
BywdiDlDqLStunwRPTBwVvj6QHCvfMnY4OxqrLB92ZpBLjzXQ/ZGMDpt190wr9wuap7KJamKysy8
shxcHPvQwxQAhhS2Il2uHhstmK+HJB/+LP5QZjtD6FcJ74gKwUtZzoK5EH8UZcM/6tKlX+nmWNDK
Idrcbni2WPsaONAoBBmPKRMbR6g1rNgoftSsGiZM1VQ/mt5+8UbVeEm60dwnjhls07IP3hVoBCNQ
mh/VjORo3k/tJVYz4zyS7VxX9Zjfj5FQm10YwkTLQXmhhzEEB61J8Ips9OBBXw68NVWXYSGyxYT7
N2Bg2aQ3A64xNMpuLNG/CF/HRzmHPAg7AgQebqGlgksT5oy3OVKGpjF9M8oSpU0S6bhCdfEu6kGE
B70lLjE6DpeiEmi+NoFNJILirUEsxcxsgT4ZmDDdGhTbqs4KwE2nylHOzRvnwwgDtJZF7dzZEIvf
h+6HvVQHeEAduiU4SJagWoFgDvcaXFcUsAYFd1RbOUEeNjdDmJH4WRpknWy1NF5zEWunD3DYao0G
4UrJZufea0GIu44Z/VCn9KmpKuWlBNq1b2ZT36ZVrnzklrKWHSYctv2uSsyTHBnkQHWk9Qo2I0+Z
ppLf/bKCaK2U1S4x7mPb0u+JSA7bMFNwEPm7Tp7VsajWSzhjO3lTD4eQN6N+Gl2+mIyVB6tO9YtX
vMiCUfCAWGWA/g5j4fzl1FOXbNh3pxsTBp9/G1Ut40Oj7FfNFDg72SBvJQD7gIVPiMj84ortQMVX
uka8TXi+3/elFq5I6BNwrudp51SNs5Hd3IAUgW16rLtL6/95lNVH1WuH+ZJi6P0D4kT9A2wEpD4M
fJLJJJ1u9V2UkyieZ5fXQbrJhiRV1RMh1oMcJOv5exF9aIclxOUY92S7ibAPrv2uWuqHFNWJvR26
A84vJWyQ79fc8s1pFNvvPfB1RijaQ4Nj1B5klnFvlc3XaD7RD9DDv42w+8V04fmq8ycVAJ1FmkZY
uDhFAYaeN2lA2dD2432eJqqvpxpg4MY9TxqqalKRKu71XahG7lmWZP1SJXt5swh218SvnhcA/kxb
PJeTHjwq2RMgYSgvy2HGksmPqzHayiJw0cVGuZp2VTwjbOl2p0Zrp3trzhCyJOu+hlI1H2Rj5IzT
FhfmfCNb8bsd77IcHx7ZWmcoek3guGSjrIJpAdTWnO5lyQqIMQTNKeD1Jtf9xW86Xew0egClfgog
fS2LN7/qq9GNLI9Ln6ZS2rX0tFYdd4QbrU3Protsp65gZMqWd35WYPXwMjG+TktJVqm6/oZMbHqW
/Ru+sjts4ll1lh4uMKLHXpgE8JnMg0yByAZIMR0bHT26YI/FFnDk6VOmj5Nqs3s0ozN5KdXnhoZH
ZO10NrYrnpuPY92XgCv1ZD1lE357So9LQPcRtpb3kBxtHjaPDtzudJrItqaZszOJrm9dx7O3ZpF+
lHGpANK3lbUgPbknHXtACDh69AIe7hocxW8ugW6zRaFZ000DjQtzvMgzxQJuVJUIOOo2/9ZYGTLs
28tF9NhbE39ilSYUS+SMJXlQA9yOm8D03UInipssSPK9Mz5O3rIj8pD2Dbk+EhhTcTT0el6/6hEs
b+Qzjvz+xxUwtp8FEntPpWqEh9DNPr0+/C7i0NsFkebtk0AhtsXrMKtkxLdofrWiKd3ZC5rBbcZD
XJf8rejnuBE2xaa1mpCTeihhIm4FsgdJAPq80l46Q/vmabq7UkGE+WYXEO1UnFVtkCBSJ4A/Q9it
+4FfD1GCHM+pFtsuNEPUB89TkT8nT7jSZwEBiETEBtCzA/G0HBufTMdmGDrWZTWN70ZgiytRtOeO
cHxIxP6vxMqRmK2MdhMWWrUtWyVbDSYAUz3t1+hKAnSKPjW7m7+3VbfDv/DQzNa9UdbqndeAbWVx
6jdeVOcrLZp+B933Okd9mXffX0hh81k0n6gM7mIvf+8zwCR62UHFLZ500GqrocZcXlfewzxZW3XF
slK12I8J83uaf6D7tTX4ZHIP07zRaX6pbBN8y3yDDVAdgRzzdoLZy8qMe0IGijKs9TlPAVhZ3/RI
nwF8s6f0okKs6fAJmXRT5iywU4bZVFUml8gGWT2H5O2sBI+Cseh2oEW/K0Oev3TB7woJ3R0ktFeF
6Cj7hPlSjgSQsmgRnBpTFo/Z8VVNv4DH5C+ZK1SZCC8AkRx+pXFYX7TJwAwtfen6Xns1nGMPgnKt
BOJFgxfiFygb+CPPACKe5gF78Ys5j8dCqDhxJdllaPF80qDIbOaEfwaJ3n4XgSc9RuHBq9qNo2Oe
GBQ1Fjnm8NhpUc3ms612kY3oYN93D0A/fLOeBlDI5lErXGWlRlEG0q57duaChOVUzH4X5PVRxMOh
7sDmIrVEahb4utKp+2GAY1aYOcBXcF3I1pPtjxwsVErSRG2HW1yPK0MU2BfXAeaMa47oKnvXdhHa
mZG6tkFACqQX9vMMj8HEAmilBbl25LXcXQ+dwtY9qA/EsFdm1U6gONRj7An44VUV6ZtqqppjlyCc
fi9PK3hv6eqPtllXqcgLu981ancoSgJdoCMZJWfRZPN1ghCPoDjQV9k4DzvIHjlsZ7NeYfU+oqMx
N0fhRfrW6tR7VS+rI0DymV9Y5GKXwvux30yATDp9+sVaZUOTmb3HRixq8uwMVqx+4dHWEVfIw3VQ
OnhQpe5fT/g5fcYuL3CTU0WrXP+h286zCLqVTk7vEMJV3Thx/7Ns+PcIb34oTRsB3xLtZjLwRb6I
ZPfefZ0mEfrBGK/a4iWP5mqTdgCR6+5X5qBZAlDXQTa1LDezErn3fR0cstlVngMEfoMputOM7jW3
2mKLcslnm6fKxgka/nkIO6L+059VW/Sk8ElUa03x3ET9t7A2W5QMI3uX2CRUyqHbBn2dr7nf5C7L
xp0X8YFkJZotemb156rgw9JS8ZIN5PX1ileXQOySONvOBJT3tmhOWVYg7ZMUr0OprsXiDYNPJTZR
eKaR0Uy2bRGc6hJViYQfo6r1D2WgfUS6Q6imqe9U3jfW3dz3G5iL1lHRFUHMPjEPqUDkom6r30Ir
ihWe1IZa/0alJ16NZow1eZNimBo+trmh7VHorcPO8lFALpzmWU3FW2Wq0cozRl593ewSOXa4rY0B
feEQbGrtZQddY5OQuMlHW3vzqkvcae00p7JNV6492Svh5Ri+Z6W7LUj3XDogi3XYtJfc6ojmIkeC
mBo8rFaoaFI23Ssx/XgleuvDKEIYWYSc7oXq7YcUzRO3ORbK9Mtz0L+yvE9ryLD/NIZDTuZpFQnS
xSzO43qygPMVuueuCUOPe968UrJrqNmkWXUXDy3PYHc0t5hn6Ktucfo0Uu0NQvcIdrU+mZPr+XHZ
452RQE4VQ3wnD72w4juyo3dpVttQh+0MGG//7CYQLIgsrTJbWXVt/Ts2rDdrmH7WeksOLDJPgLHv
SliIzkQc0bTdykcH4b3BbHTj5OkLsuLWZWS5X7V1Wu/LsMkesgkcnhJ1j6KbV2aXpZuMTZ2vQ8xC
FCvG4UsbwNJm9rrTcFaudGEgCOQm+zpzwxO2NAFqP0Z0N3uZdQjYqR1FlGjHeDBgaEb5fFfEybDP
EUE+AQ03dpoQ07mPspDNLLRW4DHVth8wRiTXpG3KOHEesjaMNmF9rjpoPaawSaZiAIl2BlvivMLn
MEL8d72gINdtopI3N4HEW0JYL7bhYRc4i+q1afa9YuM3kMfua0vSfl07VofafoTGcAcMyJiwZEIi
X32fK96ctKovPpSKnKiXtOOhtEzLh/LarFoelx+jBdMngtfyAa24BZwM9gGcKq5/nTA+WMBwVoSq
9THaXYeHr/h/bJ1Zc6M81sc/EVXsyy14t+PEdpJebqjuTj+IHcTOp39/kJnJ1NR7o7IEJo4N0tE5
/0XFW9PCP4O8yPcIQRSfaX34Tj6dDVta9981L+z9HJTUd89CCsmaXfk9Kpki0DGsv0MhGxHVRuIt
UowThoP6Ff1Jj4SEE27WbiJm/VoosIjG+PvcplUAL8kE0x21u9ocWWRN8xTb7InDyOyvLSKu14b/
9Ty6cgfgjL0yC9Cm8nKolpljPRFrk1HyXpRZKq9tylc2mEFv8ymRGEqR8h4HNJIRhekiY8mCouYD
NArYb4SDnj2aWmADGd+pqtJgnNL8cvuMEjPaIHD8ywc1nWnXoyeyASlkB7hhGX6vGdlzbQ2OP4nU
2KakgH3D6vd6mXp4kifDbq6ufVpPh65JwuvM/6Ik9gXM4lsWh+KFRGrno0nFkiUV9RkpdBT9ivnF
NicW7FJOAYkE0HUod1OYYier9kkXQGZod8ZigtoVSQAjPn22h648ejNOq0g74sFSzT/LrsRnpJz3
Na5826ny3gEHbzo5JBBfeP7DGcTvVLuCf8UGG4LhcDuD1nbsbZjGkR9mJFobiQ6O4OUuSaAMiRCN
L23IXmwlverL1B1lJK7svJObDu1QBR02Fm4B8YGEAFqsoRV0Xu74al5SiGR5aJPQvg+VR1LdyndN
Z1T+UJLUKL3I3aQYwPkNleVtE1f2ZnJlf0Kow35KhJZw083gFhrSZZrJhFoQQj87ZXIpjBqQrnGZ
kKbb9taUnOF21HsCf4tP9oxuWn3QUMwQShOeWx5VxKGqP6YzdxixCevQI0UTxwkp5MnRtm0blvsy
EllgJm+NrdUv0TTqPhm1n8zeVJgHMZ0Ky++nvvLjJlKe7arprqM9Kn5Buf6pEYMI0GzmH1e9U4z1
RlGS5klb+UK2G3BDB/CnlChQFhYG2o6moUyP5qWPKK2raukVeuOOW2K8tg3VRmwUvVMUujim5u4T
Qu77PlIyv3fVZ5OEztawp8nXWuXUeuWbELZzKVrlrxz5oUZLM57Mqi62zZR+NAb4HYmoOM45L2Un
k0vWD6OvJJPjj7gMtKz7qEKwrKh2fsLIO9xOIe5Boocp3YUhpmtIdwhH+WuO5nA2Q+BbYxUHcTda
QSO4T7pKz0+K6KGAGiRGp7E8ulOPM4hb1hc0x66qZEtlABUxsETUsdwALEtEJnL7LEcPR5eR4EmT
fbOHZLuNRwXKWi3mQ25lDdDK6rVtypuiAnhDYLvZO03zQxOZHhhSM3nCMh4+z3yeuxGW3Bwd3QjX
oiUn2vVxukUOmgg+0qaNyu6j8mJxgqOkUr2afzaNAVaOsGDDQwGHAp/1YB5H3Ic670cWFqbfOj25
DmSaxgxt6MZ+plQ6XkdAhmgWNbvMjd4dxGq2o6fjZiqy7TxGNpvhni+o78XOjkJ1K5zsHUOgcVOT
Mtsiuapusxg0YalECK3o1aUY0cNqQpao3DYN30ESbqckvRO0edIGIoz35OCyU4r0rq3q9pkY/4LZ
ZYuMefJiaJqyr3iQ/HB6yQBwDHkibg372cii0Gy41E0EvJK2btixqlIn0mdnVxnRuM8rW9skAGx8
4SInmzxHYrQIb5o+yEFIbiwnvcWeONuWK7ctErnUrXN110PHO8yO6sH4ReSEORwqTZ/muw7h97mz
S+S8ErwY0FPfhZO6bRxX+tCVs13oWcwkoYi2qDz90NDd2dZdMzy0nLRQDvum1nWsvjwPz1ID4a86
TMYN5o8PfiqXHIv7i/RnthMKTheTsXEyMDIRSTnQ+o7E0UQiaKeHOTCfUbzH5GfguQYK2EBA7a0M
ekKKXW2hYF6jBAE6vGzvdQaFy6AQ6FHzlyMI+mw0J18lkjY7rMGYf34jszCcRZLdlLCeg17VwifR
GD9skzr83FenpEvFsZiYrk0FOFdJNaNyzg67TKinZ7x3NxoudEFdaygilSHUuRCcUtqcWr0A5DVm
aDpGtR8isLpXFfYsfW3Jz8aaQUGYZY41km3dQi+dd3A0McNIIaR2s8JOfcwTgABefcTysjuNg+hP
66uvJrLN7pQnQKfg1LBSO6TbwbfvpyJz9/y41cnI1Opkk+/atXN5nRD7PSGJNJ+SnE2bBy8pWK/m
thQDumzc1xQYkaE5k71wfVL9V6F58pTWxbt0cxIohTnIwxznbJE9WM1uNiFL3E2nwejQMncavHBt
Lc99y0KdRS/MY68shnjVfpzm4sQqUrAJGsOt1ZXvdgwqoO2jkuuTamnw2c3NMlDiMmYv5YantSF8
JQ6N06tF2n0XKqo8zZ1EL2uw9pLp8CTVFOxiTFjq17J8TdL2T9MW3ed3tb5av6Z4ttA+n8LZRfml
E/twcaNc9xnrK3fpLtZ8/N4bWRUjH5rGHsPhZEdvkJoqJrqthtQ/uwuqsp6TvBtFVGhBo9bpsW1n
Cu7zRhvSm6Z4CW72/GMU3yxkKFGCIIJvmjAMmKSWD1A/92VzTRWmCyR0gzidwtyP1TDcz1l9GJoa
YYUCV8QkPg4tvESFYA0Y7Gic1k+AmAd1YWd+o2xX4VdhuHOwvmy0uGL7Gxp+3AKiRCoE+vdrWXhs
rQaTfA2GVCeADvpJwDEPKgceW/3bnbPf5F1cvtkQDblet1x2x/TxwMIGNRbH9beq9LE8yaVZu2tj
IubBbb78lP/f4RAj+v86e3C8ZjcNguRisdeqIcBs+Qebky5oTFThtrZiIjBSpIe+zj2KOpwQVfh/
l26CWPrkS0+CzxRODeSOpgfxt5s+BJ4SVABHTWkvYdbFx0zJkXN/7rAJ3HVxfyvC6pIyD5xQycYh
rcp/IScXkShvoGl1eMzO+nODNjzpcMXdOqlUfIDRlBOiZL6HdV4wd8/5Thuim0NVLMwf+K6/SdU1
9v2SJlAtKz+NETKRUurnScPaZg8RwXl0kmfY613wknn56q00SOwHiggiZT8cldJOeXTc6SomBNks
R2mImsgzeog31H12ClWBLnerEFZBxjrz1RzRglEsf6bq7CsjIC3X0P3Ui8wHikdFVaUnr5w/+LHx
pwG0ejSHAm9NPWk3MSUyfWi96yBmY09SuYI1FiRsITaWbMpnNYfU2LONCkRWJX6XReWzlVBxRsgK
0f5iD9F+3lCF8TgLwWdjRNkWjxvdndPvoP7lOSwSM8ASudg0ylxfUoQzDK1U3ium2Z0zSveY4Ut0
wzuTmrQ1t3/GVOyducV7vjUfjiPKPY9AcQjJo7+XRYhiQqL86kKzCpCn7UGMiuyqqOx7Gq/fVlks
fkVV/EYmKcCB2/zRR+KGIKrzNxfk01gX9EKxn7OQ8KWIktqXKrZtZmP/JjPvkgtgjnLUtjuQLLlT
GoTj0tUQrciWbMqoSY86ivMbJzfnAyqm836mdLABpWlsZqVttoSPm7Iakr1aL/kOj4xUQaa1FZ19
BeiPXaHo7wV8EiMp4x+hUtkwwSkm6I+0UsuFvBJvVcOe782g/mgb7XsxtDXq5BAmqfZTh8GrJXET
Dx2godiguZzeRJLmkFvTiUlq2055dq7zajhbS/ZuAuo7GLI+eL1U3rC+3grPIKUKY28Tdtl2jJLo
DaTgb4HR1JMpdeXVUC0F+wx12LpdDrLRKuNdJkf3hyR/LT0XbH0TTmcSn9EmM5FT6qkgH1Dk37go
uf9qvMEInNTRntkBGEdZxc2+gXv2iM0W1juV8L8S+WDLSz4khsTE05px88qsWrxHzINn9OJm1CGp
DUUUf7LqL7ICMTXSuPJnaXsP0MbhLoodCMP1jMfWnM7PpBg+Jr09zpNoH0PTurcOYYu4AM+M0bTc
owTOdLTWvzM+7GmteafU0jL/q/95eD1zHVz7a7Oe/vXur7H/9xLrYXsO13kesTLlGJH5hP2xmBp/
viwH7I7X/vpqXW/6WOWktf9fL7+Of52+jq3N/4yt11nHJq0tNoZajT57uwztt6KoWFSXl6pDCEM6
9d+jRm8SECzHMwXI7hY/tn/1P9/62YqJMqBiKbsoFfVpbaplmR3MEvGxtW8207/7qFcTRfbJpZz0
6G5pKo+DmxsBIKLovo5Vuc3snpjDfh1bGxVuuhoP4eVzKLfTl4hp7OtNLc6NRxM1/8+x9UDRzJL6
zqJ1vFz8cyxRGl/TevX4NcaOM0DM3nguzUzbxm4V7a0KqfFSqa2rWpnqNcy9mKVvbH9JV3vPASI/
dFUZT3Mo8q2NAdGtnGa2T9HkI/FW/ohBXOwTDCAPFEZgLcNOxGRvo+lev+llRi4lLJ7ssm8uZpLt
XdbYM06ehEhzmh1hju1TtvznAsnWPeIub4XMnCv0Q3WrsO1iWonsp6EdEyJ89Skd2xNiKPkZ916B
pQ5AblBU89bwNBvTkxz9uHL+JRxkJ/mivQcJ/aeileoP9NaKjRjsYqvO2gvl5o4tZodMY5mOQYO6
4d6UJZUeFUEmTYcoR+i9SftefaudAcBomy5sCjJJGf5QWFBFxvek+jCarmGnDKCxi6z3eTCrTQ53
7p7FiBRUY/mbXP50XodkpHdXL8uPa29tIApHuwbq92Y9fx1rO/3Ns3p5WXt9XM5UmMantp08cGqt
2JR5OtwLERbQYONhq0TDcF/H4pJgF3DUde15uHKe4zr/iwzNv06YR6SqyUqCQVmusTa5/k88WOK2
Xsar5vioYl3of53Qd9g9mIrMjutYzXN7aZXw6jXU8Kdyg15i9KLNuYqJZzrtHDda0hNM2+tYZMW3
vKCCug5ZZQ/qNiv/rPP6OhQP8xSolabv124yNeV9Iiv+eYUCC2wdoNKKeV1BrsBBX5IqcQ5Jw/yK
ZMu/QbefpzQz8bkWfvsa/9/zSPEXwCENfbde7+vEXosfI9U4djb5EKDgVD4hGWgejXHRz6nj0V/H
1qYv1fKpXZooUYBz6tO8aD5BzfnPga+TtXR2DpWuvnwNra+mLCyfvsbcJP+repLoR8ae78omeSp1
SsYCs97PV19jttICIpDeaT1DocL0eVoR1dlB0QHDtDqq40llYoai5u1bRCJoGxIz7NauJsocN4QO
3rVjNW8iDBeQz5IrXE6OB5EfEiEAVS/dQXQVjsHgTJBqYu8l7DfDy8C3lSYZ5qVrUlQ/6A3I/Xbo
7LexkMNBKERs69FsbNJDK6tpE5lw5fvWdk6hJCixU7JzqqIJRNIy+9XpC7Zgnnhfe1aupY+lTrD2
Yje0Xw3TQiWpzW/rUNlFRBN5NV/WLogpM8DD8UeNzsNGH2vv1Yp7BUmwWNlanue+aoRGB7UgqFu7
JVIv6K8R5KwnG0wXLzAYzuvBEETH6zed27oPhsnguaqqF3W5aNoS7raeV1zWE7ElJqabOpyRMC70
17GBlWcrGlSoPPb3Xlz1kGhY8sZ1YVvXJld3QtKdSxmn7aGLBIatzwcna3bC6TOwn1G8L1ALeY2G
W1XJfOcpGENnw6J7OdgPkgQWxV+t25agst6UtCc7lanfuihldZ+K/M3Sxok4n1kO05iMWNxwznMM
3Rkd0eytV0aKLV74jhw0Fhwj4s9eZ+7XXl0N8tUxjsyO8dbGy9IBFXRydN2DvpUiRV2E4q0ZyWRl
NSUpaDT6QSsiJxDUBJYsnxP0IF22cWZ2O9JYS27MJZzPH1NnFIGp59HB0zeIj7ov9uIHszZ6djBM
5dko5LdOV7DicevpmQ+NDEc5kq/O2LsoBrTIhOJxENkVVEMdDUFUs8pfbdG/hGGtvuJkuCJufGl6
4SMnr5XWxOqqUvP9TBrooqVZX4klxrBL8ykqouxzSBvD+KQY/T1psj+V7RqHBhuLq7DQh5sIcc95
nX8n9m7+uKa49mOu/cVmY5d6jcVm6bmZZp+AvKCG3bbAJazU9xBX/hYt+GtRSD/CG+PNTJpjDJD3
j5YjDKe8ZNiY3HW7PKPMW+xKjTxtoSTF1h2SiqJ3/I2gr973LkQG0XoCffq0fTH7UpIIsOM/UvxS
o9nee422oPMLdzOp5AiLRJQYZ7skbVWQsfas3+ZkKF6HLlnYhZk4rd2sRm8U0MQF5r39EnYTdahu
qOFqGONLLM2FX5Y0O1DByaGp0QixlOKA3RMmDpktDyT95NZcaOXszI07oT9/fqYGSYFiAwhqmygU
+ilqZX6itzHJG9s39Ruug/doZgYymGp3UaiXuH0XoL4UrXrTnRbN2ry4WezW3vrZ1W5to+/WY0if
eucOD21/tD86Juc3UzjeI6+Q58ci4623jAkXbUyYl2MjQnDkmnE1XXoqeov3uidzv/R6isX3Aife
tYcecHVvvHQnwsp6a8sas90i36/HOs9Sb04oD5+9yqxv7TAfTTVVkbXQD2mdzdd8aVp1OM9Jq5Ou
oVd1Tb/rXcVGy0i3r6OuOex5p9wno4NmwDpoLEcSizVmmvJzrkv7qg4aR8OpnbdmHPcI1i799dDa
UMDE5qm/rp3PS+V1Y1FULUmj5oM4DH1OWrIRGKa5lhQQhlAOW7vl8gcoAti8e4E9U7UATkR3bHXO
nl11PnZiev3srkc0WfWn2EqvedZ/N8ukPOZkvK59X/+rQQHT2eIrVwf/c2BQvfFJ56N8ndsajmb4
zajVPgBypEWWq8QtyaBRTxAMMMPo2UjdcSd6yJRapkbPPEmQBOx+ni6Lh9E6tp7nYg30vHbd2nyB
cUeWYXn/1/hcN8gXSVtBlzGShHKhthFTKGCc0hRJWwAwhmI5ZBVF5GUsNpk9EQKKgHPY7WtuFW9V
WIvr2vO8KVyglTiSLweHNlH2ymAnbKSL7lW1C/3JxvcDxEgL6IUzamCpbI4fa0dIakzo1c+Xtau1
QDkg42X7tVtNRXIMBw/k8PJOZDzz53mIP//wOmRbUxDLLLqvPSsfSLEOaKKs3Rjv961tLono5e3C
tqoTXAzbX7uZ7lgvEgru2ls/Xxvph8zO5cv62fMF5zVaiYKf5vK5F2DRpGvVdu1WmMtzaxa43ayf
zc6RQUoQglp669XisH/JKlK8FJYprVlaoQZK3ciTTbGARPJUM1ebZXNQbSpDEeafb85YTn4SRc4v
AMRnySs86XieGmv+h7zF+0Qm9EfVQRehKC8e+Hyz1BMa+nh0VlcQHNmhKu3w1BqzOIehEh+oQxaH
EhHPZz1P3jPk2T7aybmbE37tjlt9FHlpY7mcjietwtTYTUDfkPuJP44U4hsy+GwMtMhNrtlYJCBx
ouhMiXSfjPOrPReGjxwn8I0qs5/auStnP681bm+e1D7Ln9dGse3smWwoEtnhLweFx6BPYaC7Q009
Lap7AFdAz+HQqWhsdrBYvHY8A5afj7Kpf2ObqRwtLZ9era7mthtfNPzg3/Fd+1PMbkCBHuXuKtwJ
W/ytuzx9jpMY3drMUXbQ9NX3yko0gtZ2p7m6/SbsPSWx7Jsxz8POUOJk6yrZOVK8P4Tr6smU8V8z
Ln93ozAp79TOQQMxSpXNxTgLobFRJhkKTJAfPGGkPweKRNlkuUCRaoqVDg92Wo/eRheUl2qAAPey
3JORTyj5YXreFgnmL6gTUyXQvtVz5B0sj8onwPdsWwvkMU0HsNIAFr5p+vBi/XRhfV+HQrsbanOC
iF77VKGinVqSEbOQuyTxMpLvVYnNpWM8j+NPHccT41a2tnuY8g75wxGAsgzIMyoHTaGuBqep3sGd
15EHCY3TH6Ae6jUjA7ZBX8neFHax+MjOR5ZHJDbt6Eedu/Ix6yzaDOnPDoV7wN2OIGNKo5ijuIxe
8mcqMF0cB7RzsVr8Z4YGU7W6hxtg1ARWL9obxVttb9WWOEVWQVY+rtxNVKjGO8jP34OVVP+YqGBS
C/obd10N+VuQrC8rxCGGtvNVROqOOPcNd7XU4pcalMraW5vaarUdxHmSY8sZaxNWOkiX0TuHkFXu
yKhowP6SA9iIbYIXw3OvmepjorS69XRq3WvXQkjxmidowS8He9CFj8GAjD3a/WUdMmAf7J3YrjeN
m2oPrzdaUJ4AiJbeOqQZFoJvbZae1jcsq8/RYGUmdokPpRYuap9V95hCIK1mXN3WHp5U0TZzQyx0
loMjOxvq1e1p7Xm61j1iJQMh4CBJv47peIQce6+wYdHwhrUhKNnxaGAvurwhcpVpm9apChqBM4iq
k5dOp/qwHFSWZhxI/CmQBo7rGaS6h1NYogL1dcnIzU6Ir6afnzmPhzKIvekxJaQ7JkvTH02INVoh
xSnLBStd2Sb/2K2NrjSx090R9j0bPio8cV/JaQaTYY1YkxTGazVWf0SK0MR6jBStGiBO6R1AjJqv
toafodJ7w3Y9tzD06FRjUxOsRweVSg/269Y+NF9Y7yvAMHLKT54ggoCKFt/XBnGUclunYblN/zOm
T3HuR7WHeLetx/cpGkF5hR7a3+Y+E7HxcMvOeKSzwqQPpuW4dhPF647aDDxkPUUbbOPBAjY5efx5
ftFQRh5RaT3Yy9vrSO6Au4cIosNtq5XOua9NmjTMds0wHp0oce4t2ujXMVGgmesA0Eozgh2NI81+
PZmMoLihJceeJmyLANRvs+ULGrcAm/91Pdn9U+ZKuIXZDzAK25Q7XDodi7um++yuY60pN1JjPVt7
mJiW+7kGYPfZ1UPeNef7EODG8zo0GjPlvC5RsfWoo8c6Ns3hSSt4MNaebJX+0Fqy5Az+6Nr09vRc
AQ55+hyCBYmj1eD5hlPEL47LY96inWVPuulT26VSbAzRfW08VezV0piva28M3eYaS3df6lmcBnOz
ZIFl7fjr0TJmlc8sndRZkya7rzHDS/96qsqi11fNTYthlf118BYdG/W+NtxHKHj0VKu/xkJzeJOx
Ol5Q9FHvfRQmF6nZ379OSNmnoLzRNPuvMRe7snb8vGjTDwhWICMUWKM9XfQ4eWlHL7+yBuZXSuin
HhLEae1hlGmr/vrSy8Rda832+F9j69uspvwt2zDaaFWdA/IpnNvauJIsoQMhAIY6Y5WqANKlFiOH
TQpH9SGTsHqEaUV6zUvi/TqWxwW5ygSIuSjKKpjqUPW598PjerJp4NFaolJsmMB/KhU7rIxpdht1
sXzIubq3JAqf0HuVjzJF5NYUShio0EHxehjOTmf2fAEcFMCnNhRSQUpptnyok0yem8Q9rgfXIXzG
NJL3jXfUpqG6TuZ4tqXo+T0H460xh+rkjbIDFTRF+ZOMqm1RbRV1qDZN48iNZkUzwKOw2ZmK4Tz1
KRSNpA/TxX5si4/bt8YIS/jw/SWs+ierj1BsF9Sk4CX8DrtkZwkED1KLnU5JBOBVWn0YY/tjdgsQ
bPKo9hHMCUWA6VZ7fdMSgwQN0Ufh4S+k5/4MSjgYYwUiachqvlb7wMfArjfBoKvKcAIx8aZJJ95H
LAgkuFUg6YCU+14/qzNac62mGBQXYCe5yj4b9Xf2XUw2oBc2laFe8y47YkatXOqugh7bD+4x7yHA
GcZb0gwJ2z+XfTJoz7wX7mPOLe00UdEm39GSTDRKPy+mFs6Ur4446aJOTPl2wg3Aq/rUb2fWSDbD
T2p/00TjvSwifBMkBnuqTXiPkXExm0TdKRij+GX8Ps/zKxWhTdxq1a60W/fc57jBkAjg5VczDSjA
20Z9RrTsGwiLERe6tt9VjsDHVdfDa198cBlxQm7F8NF9HgLHNKjclop2yYlVc2tUb0bGlYc6n88W
grORACSSK1gupjqcvCk9NNogT7IL5Rb7yGHTOE50yVw5b9RW/xaN+AeAmOq20QxFQ52rmwX841br
5puSxPUhR63xgkwiuBLWlG3WOO2lKkuyJPoAf2sOg6ie+gtAgkMnEWRsZRoUstp7+egdC2OqNxlx
A1srU/gGblqB7LuDVS+IwKjTtuZgpzsAwr+Ravq1mIkeTKrkAd9WHwCH6wLU2cjgcd/YjQJcL23b
s0aLTgJwLbQk2LF3Bqu9YcO2UX/XqT7BqzPleQBocFSWhIfR3NaIWlvCakIUbqOOOkgmEGYpUiQj
4qFV3/T8V28r1yyD54s4SpAlN9DL/8yuUZ+ov6mshKlEc009TWWt3U0YHia3PeVeWw4p+BunDoxC
xJeuqKNTNBJh5BrP7yTw5cm6Crm9Ybl7q5yUldOjSeHEbxj1EmCm5FDtWsq9sKffrqm6l9FN24BU
YCtIhX6CHfBWo7ZkO8eoFzhCRJBptALTslIumZJvEAGKYEjijyavcMmOzQNreZ+CWEHeSu74Qv+R
GRYxI2l4qg+YcrS19UJiRPcT0GWbMGkentvAMXMb3N9UozwKyTyYKGYwD30TVB05AVm8oGmqXvo4
1i7t0jgmhpUOJMys8IUehVuzA6knNJ0diuJ0zL1Ws43S1A0AZe3iMvpQqDygxBCjKEQq409vDdV7
i6w5i/ahK7Cxc1w4TXpEDUQdoad6hMdPUQOQZ76xI2kD6p51ZV6xNc993ADeskQV/HnHWiDUmwly
8fPokWCXejdRFY7uCKuwfLY1CKVQ7cDhm8llBHnpY5tFVMGmsEtVODxmS/J6zqKd7S3qs3X/Eblh
jkCZAbzR1TNADGYB8DDcixmrRh3CvN9pUJnavwOkwRjY77bxgPNJ2yHr7Phm0aoBQtPlVi07EMqd
ggGLpirIR6IXE0UhhYXKfUz1dB+F3VxINebB3E2IouXtM+zlO5nmxrfQkz96kw4KVA+to2O7JyXs
vZOShu7JWnA6ddL9alzvUsVMs2ajMI1ldX2YUVjCQvXnABB1X3fdT7wPDDjBdrRVqnR6GvAqujgk
j8uFQBxl+iNz3DP4h4koewz5BoefI7t2shsR8KUk2epGF/pNCYkiT2oSFW1kUnWrrEPt1qVvpXa7
B7peAorzLEA3LAY7yMwnp6AopZdobiEd+6isziXLU2qbNEn21dSa+17W3vfMe4XL1Klt+Ge25QbO
O2upt0BklD+x0QeFlUcnfYzwR6zVZsNO3Tv0AM/2FjhQcCeUpJSQzVsH4d6xSpIeqrkhZnzyRmt4
yQY0ihx6iMmk29aMXotcsc9fTT2UzmfXJvI/2hKKGDZfVyskdvQGCxyjmwP0rD1vF0ahFwgP9TWN
qS9gy+zrasSjGJrGeZYJZVOij4+s0LdFlE4ndUa+CaGom5ZEf63FIQqqzgXd4vVmZHfGQrw0i3iO
WYzaRTVlexv6drq2yTJz0/OqqL3JmFC3ltm+ihxVBJnDzwgm7Ki07D+6PiPysOL3NNPROTTLF8sY
7d1YxOy/lyZ0n2avg4fWasm26W6Z06QnwfbglIVOvDFKCACwseOzZZs3PTJgb3gjdxR2jwOIK/J7
yXZQ5G3GoJLEHpuzbhE40/LDigGzl4o0VGFgiaa1eF2BwPxPo3TUi3q0TUsPuwxDIKkVViA1xtxr
SbPg1+Age74UApRZ3+ohtq4YbsGRwAzUg2Md9aCxpmiY2HGGvJfUyAVB6SM3anluzOlFFfMItSO0
NyOqNMG0dJEpmILe5McyMxegmSMyeCUd0pOzBrrIM8sziIzDMMFIAa507czuprT4PxVmkm50TDTn
YMXMiYXAb4E/2zrDVMApmN3rmGkaoWCXP3uU5k5JU7/PwI3e8NoAbVj+EkOcvakFLjFe++GWITf3
miVwllSBnHV2Ohk3lOO52tPaTCxhAKw8ZROuZ6MBjr1atbYKYM8QpMAkC/O0XgbXytdYRsUxTyqm
7LFzNhh2Aw+hpAAIrpyDEsW02Cltngs7MJnyngYNSq8EKID/2rBLG/4ekiPhU0KC9ZDO4l0gBYf4
6G7CWm7jOCME9wVvBEB7k2r8uuj/ZkqQ9fIf9jXtuR3yvRwlyySowNTB0lpNIQm18DilPDriR1lU
xjck5FHkHO96GlmHbFDuM0mAhd6q7mtzMR5IfqqdcUi8UVCt33jJ7B1FbF0TSmlBpiOr1KoFwn8G
iHH77Jr6dNGy5HVU2aWKOkJGUUAZXkya6hBdm7Th7wEFev9UgIhy2e1sCt5guSr7Uzgim/7pBkd7
ANt1kcZWJjYCJvO0tuDqi6xvNmVmey+wAJxndXqdQfC9GIAR7CJqdnWSfqsIDJCvjIFWVhRT1+6c
6TkxX5UD0FSUfdq5gvjJyIC/WJsi6oygrsr+ADuifO1M2RxG2CLB2tVTpwFvLC38QpXmiXCZ/6ft
7I1eRf/H2HktSYps6fqJMEOL29CRkbIyS95g1dVdaK15+vlY9N7k5Ok+NjduroAIcBwXv/hzspXp
XMTpfEP447mfAXubrp08BUi5PAWNVrMzjBSm0zvp0art6lxCAzcC2BlKgsRcxs9bmBrugFSwE7LJ
WAQ7Zx6zI7PoJ4N1DnrxQ5Y9dSFgsZ+5/YZpWXvNFsxMueDqQhAWV9N5ihbcaG1M6hVgRLggSSWY
9OiLohj+Mf5vluRL9Wx57eq7MuC+ei10ul1WpIQC9Gx0kNNaXQUH/zThCHmxwre4ASngv45NkJ4C
6Lx2a8AtGsZXhMpRN8TzbtXVEIyQ4IYykwmDGzsoeS+CG1LQ+SkkyfGPyW2CO3BZ1nxksMovkai8
0VYFl+wi0WRmBQkWFn9vqAvQvm6royBUKudpgRQyls3uih64ddDg9eDvEkVb1hHIDcBiHdlV+e4o
+SFRAxxy/zT7ARTzcuOa5YwS2/CJtpao81GgipI5ztmUXaRm5LTcGWQRg7+Pb5eTSC0tVKed7WTp
QX5lgtY0G7AIny2ufuegUc+iMOJ4e0juwxUM569ueX6jGTmXHDVq2QOWIJH7L9GYKTJbWhjfSTLL
qnNYKjr+M8tvysF9BnhnXOSS8jNwXg6jakCcpK+OXln+KcelYwDHfHmM6xOWTMFL5T67LtZCGt3y
xlLvzkit4MkE6GPF/kprgHbLDvU4peNR1eufggeWYABG3dXw61hPRXIkqwYbM6LKSenj3eYom94r
zitUgx89zMWj14Q8URsJ0VObNK/y7O3EfRpY9znNtUG3bg0RensM3dneKu5Sh+lfG6LZtj00sMM6
EOomOMjjkqchsRKPz2QnUWkFVqj77Ct3O6/o8zt8HT3QZxJdAogItA3lXOH1Tt8yJDNABGDOWA1j
BPouKkc7OFKARHaN/G6NzmkPGsqOLnK9sWlYo24OcZt8nUf9Tu7cepeglu4KK50Ocq/lriRtwfy/
1RBfWTAA8kzkCIlJ3tocJC2BkeIY0nQhEE1EH4fukzz4tWnKrdlag5TUrHzuKjDsB7kV8iP1vub+
tEGh71lBZ5RrVX+0i20Icpfr/TVzp58BXhmnjNEAre5Vq/IWpm14ymeIzq0+fdKXrkM+21lsO+c5
mEECY8e3U6FzooTboCdkJXnx/1z43W+QKLZXkN31UF9rrk8PNRkcSntDP0gXIN/3Drnxiw0ga/yU
wuVdb+4Kp3j31rwDVXy8gwbbeEUEa3JuTkaYa/MxdsMfSpepx+0O0wne6Y4LpXvrXNT+OcPE8iS/
pferp9Se1RMajf28b7Lwvh10BZjH0g8tr7UcKbF/zfO6ckY4IEwO0hL6OD0xhGHqsjQEfUTayYRj
vTWfpYJdzVQw9f2ABNtFWvDYWcNlyi2mJdUxdwaMj9wFXPmv17WL9OqHYIW93ACusABStrY3xw+u
vgAYjcKuF3kburelW5aWJMktr2D1Z+mRLH12jr5TDWBW0mcnUOgjpb4E29v6romuUSmfK2+4eI25
l5awHoKtwFn50jZsEEhfyIS9OaPQfd3e8K0tS54kg6UVqn1/agDpnUMnOkmZKY1damzHf2yCkpan
JrH1GEmv0Q/lkvyQtzbbsrLtv7sebOXY4E/NawBXbpcCjylSQG69DcJ5+XDoHkTTQGeiOuknfCjY
p2dcIE98sHWMQZ2nfG5fHMYGzA/vdVYsZrXAYzt5yQGlDHV3sxas6jyWL/ngdifTnBlKNLp6UIOC
tZsegZkdG7wn4R1M+WIXac5DfQii8snBvHh78HJVSa6v05aWzK2ZfDikGNL20mM/KI1RgnrpriWm
J9CXzBjOk9x9OUkBnnECs0Kz631o9Xt5S2C1kyvRd7mDa3zLLUSUZN4y4Rp8hFT33RYuRcgN62Il
vbIODjUkXvANY6J/jnrg7siYHOUeSyCPPV6GJwjlMkee0j/ySb/zYiM7qfN4S8wSgTKvu0gno9Fr
t3B2S9RzD2ERrF8Ao/0TUn52lRPKk5cYPX27sGHsaPhzHrxnzOLcFbPsJ/arj+fZKZcWsXUGqqY6
V47bfp/ejtqhnyDeb3exzBx60mT5zGRuZh18C7qQkErgBXwDl2wwEveQH5Uq7K1BOTHQRRk167jq
mMlgC7xudZ5c5zoBzGE/9ww9Eo3iyN5nOIato6t1FhVpQcGem66tnTBc6sfaSIyTnF9+l29H47XV
n2Yjb0+qabzIU90ercTyrvsVG1O0G4sCpX8o5H9P0LaOQ5Fvv6TXgR3T0xJHGqYPYPyPWmbnsPPb
fHhAkN28AE2r7oS1M0RddUdb+F2GWbY+X3kSWx+zPRg+0H+l0DPNyasPFgRpZDEcA4eTgpfApQc/
oBB4LLll8mSkWQcqa48W8GC/wDfkv525VNh69O1Jrg166e+3m7CVSkyq/P9PxVhthL30sHX18mMk
uY7Ft7TE1sw5wvaDAS3CDDLQVTr7ouKxKFXksuuQS6I4bPKqrVH2tf+G1a8fSvmd70YZ67Fl7u6B
BdyzIYg9Bh96Gb+yOcLStbwmc4EczD6YzB9orbCeHPbJpWjCUD1K9TXqL1/QCDBIF6TrOE5aqozo
tmDLm+aMLQcNpUgNmNgyCJO/swUrSlLS78ay668v5xEmzsNYoOvWE2+Ap59sdqnmPXq9BZtQf7jy
Q8z6Tnd19SrDMhnUSUyC9dTLsFCSbASheR1AANkqS5UtKbEt2B7jlrdd48OxUf65Q6iDPow+UzrO
DiBAfpG0vHnc8YRp/FK+/vi51IpdpAzqu2GkPMK15c0/A4j2V2muEUq6gKaXZxB2HZIb0lL+OSpH
r10VoJzm4pbp4SMVJIApsk3hPnBChOAhpVvBNgeUAgm2epIc/F+DVufX9dcvLXkle2zvzDqeWRuz
5Hp63rF/8t/3TmJrLYl+TMtB61nf1fp4gY9HKRobG639ps1IzUq/so0e5Nh/ytuqSOk6zpboFsjz
2JISk+P+9azvpjNSWyp+uNQ/5X0464crBUuHj9Fc3YUw+pZXHA9n9iqqeZ2rygsvAUspkDOhETF5
X5bZtmDLmzM8QaHfUadqDaJrJelu5eRb1XclEvXNAIQQW/Bri5aXRd6T7WXZXqp/zdsOk/dO6v1T
3v/1VP6cL+T+IgbtNx5cHNoY1i5jYflwbcE6k93S79Yq/qn6h7x1PrGcdr2CnOdDnfUKQ+Lda8rw
W+28cC9dg8xBJbZ9o6UP2ZIS2wZkW+UPeR+SUs/vEQzof2k1kghJYUPk4+Vk753hrTThNSq5kp5Z
ymZanVXZSfeK1617B0wFbXxLK/NCI5e09PyMhQJWlKzMctelIz+w2nkv3QOr/0iyNigD/01XWzsN
W2UNQXqXopwhYSL+dvin7nZrCo5M+rc6WzPY8j40F0lK6Rg0KUsWLkyvQZ3NQ+fo6byX+W8CwIDl
omR8C9ohOq1vvNyULVi71S0tt+tfk1KwvbqSDFhI+bv7lvSHM0jenCVgJ7SE12jr7NeB9Vouz2c7
ssGrhMlbdrVYGDGWFZJ3M8etmhwrgQwMtqTEPtSTTnTLe/fHpeTDIYNXKcfZeAAV+FxDpcA1QGqw
Um5oIDmWD1eJI177Kl2XnyVZdpE7UyZ9nl1m1dk1mWNd5GXfnuj67r9bzHw3VNiqSkweb1T0rOit
ldZFrtxB9MSII2RSdLSyh9kr2Y5BzUWbHuUVXdcppQWMsx433+RF/ntVq1aDI9bZbJ00bA7meXZN
kAiGJQ5pTYK6Ybdyt6V9K1DQPwutXbnoDjuzhQEZHfK28mHpWnA2df8mnG2LDYBIRbtG7qo8lzqD
yqRXxVsZwzMRPrm+POC5RXSnXdczP9x+uanvHtE6dV3vusxZJLq+5hGbk7NnTke5y3LZLZAfsCXl
xn7IW2d1UvKRzLnVlOLtL+lhqO9trPV22BhiFRfk/peuiMezgRDgUYcxSxLqGQKkxRWfSUotnb0z
w0GmZyn1PGCeepLg3VQHr5GWnbXlHGpSZw9lULc7qTV32XhR5tI8qH0GSG8Yil0T8apL4GWuubc9
AJ4amKL7NHFPahRa+RHJIAyXmdkfWZUENTw510YPmic4Wew1IxoL8TxzcC+K1fvUH98WRPunABnY
T/Bv6gOqcSOqHCQlL0PwKEvYnqhHVCBiu0o/xZ6DsqDZPUwxWggOsIWTzt7+2bP8+Tmtml/wHS+9
qZVfxtzEVSv1f+QlQ/IaH/g7P1BBimfNW+/N1k+P1Xp2dv2ADQetRR1nGHZBU9df6xlML1Py8rOu
pvYeRR3gVRGyXWqx2AKYLCXPuVWh36SqhwqJYJShSnDcGDFWj+NSwlISZgIDjgJhop2bwi4f5ymp
HiUmQVYUDrpneY6wMIvwVhEHh7JCfsifhu8mm2fnVl2k/DK1MrAjQYnjsCwA71yfmVtcxKheqxA+
DR8jURUFw0ObFWCCvHZgPtwU7h1IDbbXPBbbW1S/pn6KnoclgOgSPftq8gNZTeUqWWWGSTe6i6hy
FQifGRa7NU7w3KCG/ayyE/qcKpq2n8YxYAZBQWx7QKtSm3uZYymKh+xuGobuUUs672legjoDtmfT
tmBXU2MrCPUs3WulgyvawO6MOWE2N446ujD+X1MSzY9rCjQHyr8ObW47voos7wmVmWhfhe0O3VPj
6GiWeZimJkfjDTB9YWjmne0AdQbWqh10W0/aHVbwyGDgAF56YXlfQbW7b5ZgS9I+z0nBGuqAtJEN
N63U7/LZTI29ZhranQTFFPwns+grZT95sNy9MGWxGVGDt94HMOraY/89GfJvBlvp4MKh+/NumfCZ
QSaCVigqVGL6+S+2O7+GeaJ/n5oEtAKCOG/BmAG7RgfradbYS7amxLpVbt7f6X3cXtI0Lh55BBqU
/1b91IwKjStLzQfV6N9qVIMe3Ch5Guyqgfqq1J/ino0jB7HHoySlgK3Qz8iv58d63PUYd+ympXqs
pZjyxWC5luPYwSbLUaDd0mcc3h1s5T+cdDZvcqq6MbVHxwsvkMNw6syQRTvxwakO2y9og+R3GM7J
et7amNunpmuPuYqszd7HYrkPsleMCmcW7YuGubJt3iBaNJ/gnvePLB1fJYXRbvsJ0zrIUNmIWNNS
Q/Ico/x4UOK+qS56XLgGAtSG9sOKxRJVYNDdo5/W39cDy8plitqJFDgoWVyRwUxAs3ErdFNpz4ht
antJyu3JUnX5VDlgwpb7Y48jQJdqGejFZ3v8vf6dNMn9s13UcM6W+4fqNIi8bPLwp6fNjIOJcopE
JaiCGYb7lpbWNrZISL7LlGIp6SB3HIYngDMg8IJhB64LS4WyolPS6291HYSX3h4CNN7D6kdZnqQ8
HsL6lOqoNlWz4rBgrbi4hbMeeG2CKLjvlmBI0D1xDf/8rqDvU+xkvgS+HR+hMMS3cszwMFwCiUme
ySwbywYbRbVYixr8Bv+lohyy1t6O7kbMAf8vh6TuAL5C1c4fT9N2BSK3L+NjqbIauP/w66S2XGQq
Sr25T9uFR8G2o2m1MGBRpHyIliBHYOJBkpPvo1gY+QPkdTVmcX0pLlWUy3dbJYnhoHfjw9exj8zB
scuqSlhWHp4Yk6LcOV8soPgoS0nph0MlKRduUR29OAiBr4fK1d4dkenmsSsBaHwsWH7VVMaQHV/m
wv6WYk8Kcml201s7VenNHSMAJxrKm13GPqPKbsUxKULtVS3D4d7V6z/yUFNfB7tQX/WwfuzoYB/Z
m4bpguggX7/eQP/LqVv9ZgMt+eJmnIrNnPIhRc3gS1QpX+EjB09SaJbBg1/E9rOUgRQ+phDqPuVL
zbH+kgya+ab5UfFZS65ShW9O9qo2DfTLx7BOp/s+0NKHcQkQ99OHnZnURO1m3tFng8ZbklIHoikb
Ob77l5oMuJe6rF3CXEq/ZF6NjrZmtHtJGn0zXAxcUw+laaGIv7Otrv+EjRXSRdaoHyMIlV+aHlsE
Fb7eeeFXfgEKVh7szDcvI5aZz6U9vgGh6b5b5c/ZbdyvluK2d1kZIZ1k6933ZgZIoTpW/oyIDlq6
Yf87cOz2O5At/TDHuIjbjf+mAT5Dw7YdwHsSi8P2OGMNC1/4P1nQIv8u/JCnWw6o2Gy+LwevPuLX
VqIw5xRvmWLZd03aTWhu98WbDmP6E9bvOylUgLG9gcD4CpNXfZAs22/YX3CH8izJETWJq+ZNyV6S
deyazzO7dJKSM3aD+qCi9abDiL4F0wwuobBC41ajFQMtuvZRYbPzBxbd4+4AFg9ZT6Rlj5U/OHdS
0re+dzS1waLd4XYy+/Q8CMZEX3q16vdwfKI7STqRagNTiPqbJG2MiPCB1P17Sc7K9NPlm/8oqanP
numv82cjBt/jj8EljAblJc1a9SHyoRGHPnZVQ149A/Q5IjvRv5Re+zmJW/UGWGF40fWWVyVGVb5K
3HupIPnoIp5Kpc4eJUsCE5WjyIbAUHc6hqsF7rGZHbxI9Rg62nNuvjRNcXI7t8KwsD4iY17e7Mkp
blEHWW4RCy5vikrQdJWLzKw6HWKvR3TcjpqnUHOwAp+sNxTC0u+qVXlHdDPLiyTh6ACp14svpTki
SWn0YAmWalo/+Ts0/UDV5CPuymoLULxKv4Oizs7Q8Z2Tzt7Hd9sybrmrWK9mmDkPZWIBsFiqtZP6
1wRa8sqnTXtgWKfhRkTMXYJZS/09K3gN+N3/5G1VJGYp7V9Vr2vnfzpebwHAdHb8VI9z8zgqFXDp
wkX6DlSXyZfor1z1P5vjYH9pnBF9oFwv7rPQsFE2rlIQccP8ta/cF6k6Gul9HRnet7rJ1YNbx9ZD
WnoYsNQ1ainown6GjvRLQfzqGBd7F9jQvVryUrlj/LPTAIhZhts8eWYX3Cm2k5yjNFRfUVWpd3J6
Z/6mll7zq2PfCBiRGaPDOBkX1mxLVHdL68Wz0RzndXcQttTyXZLVBcq4aFTdl/Sp93YZHnpfj+9q
xMn/LljrSHG55cIjAfyMjP9BnQM1Pkh5CO7xXs4WOy6ZdgWdsHLM65qUYt3TkvHEqx2tNQNNf7HM
xDqr9gB3ezuF5Zg3G3j5nRNayjHVCh1bqsG5WOB9r3jdNPeaYTonO8mm5wkfl0Pfqs1n3kYV6I/r
/GDs/II2j/K78d7cIWFIOhbW6eXVbgvzF5xExCJN+nlaHy9tljiQVIL5WFdV/RjrbX0xjWq4i9zW
wt3XL7El6Bz0sQCr0vHBzNRLZLH83v8eB+PnJDKVvxSQluuFslxDKq6w/pzS4WeoKM43zW4y1I61
+TW00QZniBI8QaF2z9kiKq4qfnrr09g6sxyQPrlQgcA4NxbrZ3Rktj+H3+mAf0A+VP7UA3yQQScx
wmYQngSu+VeGMrLe9W8B1hxN+6nvwCyjU9y8eS1zwq6vtCdwGx3wHByW4F05BxbXfP+i6wYeVKOz
SBqoKW5xWpfdJOY4NVuASCA8dAmyLvjXfNKcwXvLU++bNsXKg9l7HvcA+d46TOs7SXYGynO5E3dX
Pe4RptIYl127Eqhb0bje5wBC+q4aQvWhr0r/c1TP33Ur0B8lNS8IcEe3nqSqpzm3SLP8Z0mFfXBu
0zL9ZBa6/9mf2UssrOa1NBzns38e/cz5HvOpPLej2p6ddgh+FPq5Hmr7RwkiC8ucqr4MwVB8w+Zu
31uR+4l55D0mD8Vj7SuI5weQN7o+1HZr3lIQFew446y7MFnGM2JHEy8RwmtGZPwldocWYmqhE3Sf
twqNURuHyu6s04Cl4GO3BDSM6dDgjXyQpBSwYVs8NjNuW1hW3wA7ceWgq0A3YDi6Y+2ueDSWwEaK
9+YqxkPuVPMnVgG+dWU0/ZiiBejRwudABwrJvVT/Fs/D9GOsI2s/LvnRkv+/67tILm31fdfnPMDT
9k3gIvj2n/Nv+f92/v9dX66rVwPMbc88mrkV7wcm7C/lMNUvumPqZ3vJQy6jfpGCnMnvmidVEIps
Xsol78OxfDmRs1K8c6zzTZTAWtiWXtWoJ1pG9neein20l5unrZoUjrHn7eoavkFQPilZa0GYhPM1
avUQHB3e9UOPjs0hG7XiSYLR5HkV/Rd9pzXVUQ8T9T6oIOLRSUkChXb1vl0CSdqGAul+TWfVoWe6
htbjf0olf0vKEZKHtt0tjwC0bVnrmbZ0Sqc3j+5Tye362WP/gSKZ9z2Bz0SjKvOr58Ml1Ufn02T3
3k8DATpWC73hyXJdDEcT9FaKVI3YfYVNDPH42pTKydC9+SuKDMO546wiePoFWtZVrhFmwPn6qrUe
cML2Hv1OY6NrOTfmFU86d+0zuBEL1wHDOOlNO97pdYhm92K4I446q7mOFRaQc5l8SYEEPVrdRxeQ
FUz03rmaqVkirtP6L5mTKC8IRHcH/eJhI5bMM5ouBtoxiJA75o4hCLyYeKzPSpX1ZyZ/yOIbvyuz
/YHEyPA1inGCT7q2f4qaXruocZtd/TE1H8NAxxNDKecvaZj+BnSY/ebgEDv4O8U0UcfC+vcFP5mz
MXbBY1U0zUuxBIbK8DAskEtcKhj6QkVqgGxYbfmopfDikUxWj4NXdI9SX6ph8HTENHLCAA1xmmTx
ZAcyj5dsn7wEiHXgq9akz4gOYRBhYYxmdOp4wgetfrSCLjlXUGsekgxShTGa873jgiyGHW/fnGyI
rgVSxjfPjKwryx7FnTfNw11WjeNVUaPylhkFxj5+H90njY/E0+C490k54fVas0gSdYl/ittWxYFB
rU+uV4wQXRFdRgCqf2Z/ojymsdO9+Kg9oRsMdpAeBzRQ1fevc4fVD+bO41tkIY/cmbu+C1mUCgr1
c8Me9D4cVePL6LpoeaN7+hXvmX5XRdP44ONDhQR1nh6qKYxQwkI/jm8ThA8/nf9IGvfo40f2jd3r
Bl2baOHaz9ErWNLfka3OfyiJ8QcLv9DLrYCF8sDVT1nLx9kfzHO/nMGN8e8AB1Zi8TAyobInRDqB
mPxRgEvUO/OnB9aAKWA23NBGHZ9rjNQXNf4Z0bX6wbOmDilk3gBmRuUlazSEZBDvGx9j1FoYlI+X
3FSiN1/xnEdHg00rRvCh2UO5s/zh0qfD9M20mTtpWvDmFrwp2pQXyAao47cIAOAxKIf+IkfpcXKt
jUG7yx1tOLCWWNzBCIqZqi7IYMvDkMNvd2uWOSGIKFUk9i7TXkok82PJVn3MRJ+QC2znkbyqcuGh
sYG3z3AMfLTKFivHVum+dBhY3o2+miFfwS3J0Ntm3XKA6bEkUbTzjlNb4HO5JHVzgrRkWsVVkn5a
azvYifEOkwdIcrbDpGAJ9DzE76k0p/I2ekmFgwUxCbY6EpM8nMap3ehAlIYcNNb/4bgZwagSgvr/
Orck313awUfgykho9y5vO0SuP0blfJel35opDN/oc/1dETvWVffhVvS58ap6jn82hlDZzzmP2fGK
+Nmuiouk5CDT8F7bLvMeLEu5IF00P3pdA6Wwzduv/ehUO2Nwgp9toLxBKPL+NDXtlLt0B+iA7wMt
1yMqIMrbZfFvFjOeUAeJ/6iiOuaz07TfFrv7fWJ15QPr3DcVEfcHiALVQ65V4Qk503mXmGr1sBVI
KQOsv+uZWPIUrbNXuy9AZHBuXs4gh0jFLdnbo7Nzhpo9y/9e5MOplTGBL6T7X1IwqghmLhfZTiDJ
dFAvbH7Fdwd3UJz7bgwwIMI6FMcXpQ+hkOjOs4mS43NqL72vVoAwMEN3zYPpi6VS6l4clgoeHBXj
klhF6n9NLnk4dQ8P0RJIHhBM7YgvGrsgS+lWIPUkr6rV7GQOuAJIsrWN/BghC3Po4onl/ar+I4K4
4BVq/V0LJuhvfTl9cUom7fXU+K/5nPcHoGL9i97FqGE6Y/bkGoiqxIi4PUxWP1wKULUoOEZg9rGt
ulqphybI0osPjho95qlanTLmus8qWrusGLB6nVq1wsJ6kX3m14V71rzdr4mNAoo1m+YPPEW/+U1q
/yot/05lITNACQdeU1InDKU/F2VrI9/HIgMbGt3vcfLu/TwvfhlN/FMxWaWmtwRAD2rIsnrcsEyk
FiwkPbM5Gz779dCgac4EQkpHJyxvYQYVUEpzLDzv/X5udlIap2GG5yWaclI6tXb6WCvmj2Q5Ezse
+VNaV69SFpsua04ILTEmj57KVlUeY5yEiAfWHD1JTAI1C77PulpdtyyJ4YYaHmJ8fNajtlLVyZxz
zEbUTvKcJkRu0m3gnSIOut/qbddRh+yhMQv7zp916s4xrlQwkV7HxCvZIvLZPNFS7ea5nXZT4VHB
WY+0czojFSMFEowuqkF7ZalTK8pUnbZjNF/5Vc4lynb/Pc27KpYTwyGTk29n67Hp2PfOVB7W80qx
n8Zc4l3N2VaUPXZY5sGwPYhgy+mVoYYiCIP13YFSsF5SfmCYqf7JM80va54hv2C7+OQlNEHf6dRr
E7aHf/xPW+2/z6v9mQXoNqy/YbkLEnv3Y5cft/4mKVkv2pXZU4ywK1Txs9W66q1YqkkF36xZ5pGo
lEgwye2XqOl2SDcMf3jsCD0o3XBitIGd2tg8NElU7WsMLIIIqlnQ5D+topnQ0APT2KtXO/Tns+N1
fwHLnQ4pwopq9KvXE6wjTRs/Cg99MG/ormHa/llnvndizHRzkTCNKj06aPa0SNl6v2wFi+y42yk1
HTlCsyZy+K7HGmODu5VbJ1+YZ14g4X02m97b9bx26HpMb7VfAS7uPmvByMmg+aGInTz2anPvxPAv
K1BPLOgcU1a3ClP/GRbDvcKu51RgiTghwVAuG36FwqZDAt/3Ao+YaaqX3CJFe6nbRHlWY6a8JX5G
z5V/MxmLYC+3ZA1jD00qTR7WPA0Tl91cDNl1OypgJe+Q1Ugu4ZuqPEsBHLSf7Qzjqmp7qJzza1O9
Nqk5PA8MhFqnRgs9Z0o+zEBGEC+L+SHBZ6XEZAWHHGwPqs5B2aEddyNUU9MDb2ilj7024gC2BFPq
v9QDPP6suDnBYIH6JyhYLd7DMRtPeoHWmOTlKDCcZ1zWWDD9T143M5BA0lQ/V7joFa7lP2VLgByF
VzrVc2sj15S26OKMjGGe5yWIUqO8uJMz7SRJD2I8x6hRQBhq1qwtv7HNr5HVGneS5SqVji7ZOGMX
2hRHyZPA0H2dbSI0G6XKuwIU84ypWS8s2ZZesL87FflVLix5fjjsbK81Du1Us2O9/EgpjBI1v1k2
AoRLlsWy+qPjKIchCOOXojwWEIKfW02LXtgz/z1GlX8dNOMBIfL0fsSs6lkCd0brH1kr67TlpVOf
Y+KGMn+iKrECpdE38Lzu7hIrsZ5Z7LfWY7vIPs6Fj/tR2Da4aLlM2vwUj6HZKt3zmsYhqTrVRWru
wflSHpaWflsGz3HjPs0eo4N+rtgrqjrz2fMS5cmKbsGSMKL472C06u8dq5Z3k5ku00L4Prj/AczY
6o0JKkfpTNcrJ3LUwsa7InrG8K57LIvpsLaouYwCsMbtDlXk5qmos+DFZJHsRY+L19IPxptUk4Ah
mb7DFqi8SFLqaqisH6wK5LgcJXkwKlIoCckDc7hx76mB95zmhveMLvd8Zxjdj8CvUQlZ8nUn63GS
ind+7ML8l2ooYF7ZuQ8fpAYjv2c10oxbNNP+iilqL0rg2c+QRZ1nHMSqoxa6eBmMs/MsBVqLuKda
sjkjSSlAMMV8rFIGjDhvKCjHhi1byYax7yP636S37re6IWunmJk1zjnVq/jkTiAmkLMMX0rYEAfs
WZKj4aCMtnfayj8ZnoFyOPotL0g9Ry9m28ANNRLWD0bWQ10jxVRo8TKRgLHLjFsWbp76PDLaKAPs
8BTMQvxFqc9HePjv2JJEX+9r3uLlh7eGB/5usVbxMYe+kxh2zRn713ftwhLqFgijxCQYBCi5BExq
AU5KJtK13dnT2fEeYwRfiuktXIFXC85bZdhdf1P1mWWWllnsQnzYAsbIUB0knQnroTezr+ZCPOoW
Jk29/AS8iWAe2cI/siqE3VCDZFEA3d07CfSqHWcMjupFf+O/UT31fkWJjgZGkyP7KMV9P8MQlWiM
7AyS/0nMNgfC+WzaobK33jF3woIkQWckdm22EOUursWIvdyWVZkz2ifYHcAwg75gHpXJUKDYdX9N
nfmnj1pEWlTnEfuvg6W9Bvg63hVd/83htt4i7MBOrWb+CCfTO44LqjbhNIV3o8fJjvJ/t7stMXkC
7GGFRzPgXim4pN3UTj/USWBeWoza7myjKK82k4SkiuudonbnwbQ/p/xryxph6EPqUHnCNAGtZkzu
Ikg/K9YhriExL6S0fEFcO8vDkliGaMOxQhaE726v3TUoWwSVzUaXUaLEl6Tj/bsbA0WZ+2Z7DRKK
jrZXlMxnvZ8Ftyq0fplZqBwN674Y6vGuCe1hDQwzGu98fblz2fQj0/TqDspvdeflFaLjEs1dr9eO
EhXrVYlJkDh+BdrJQw1jwc4Xix1LaVQQdBh0/GPDKj0nv0YZQgALR3T5mxLIH96SXWagLKPhm+kv
HKZ5wSjK7SiEcyrRdmbBK8+c6bA9GWmnW1JinjZgbwWBl867QCeQwFhgf1tgdWZ47kzrlizYe2kH
EkRLcmCL4zRHzb1klb6FuUPgMhoRW4NeHA1spef59kXxKdWaGvdRI4cDtrDG1qjT6cM1QeQLkjz3
dNGHqExsDCSQZByhQqxFyu+aIeVwwxiy3c2N0+OKosTjzXGLg4FNV1uM0y7IsNYN8ac+qG7FLEZX
/TNrP3966fimlYuwLuMRfGMLDOeg0k9snR/1rIc3mjxkRRXu0Chjo3Quw3sbLMxD4Hd79tub3TBl
j5nGJyL3KuvgobJ6U6t2T5dRsoXOymJZdVfkBpap7ay+wL7XL/OAg5Dt4knrfG3rNj+ZbMKAYu96
vFia4BS1GFGa+U7pM/ZHgAke+ODSacRPpq7Z+0mblKOvtNjC9PoJ7X/k6ebPhple87Jk/Q5Loqgx
v1dDhWfhlJ6QX4qOFkS/ou3uw6BWd3wcYSaHRXFoIGSE3T3Cr+BJYrZ0FZWt1yBmUQUu1R5Rtug0
VItHdGuAwmWJgs3p/VzqA/7GbnMokahoXNYa+/F343Bj3N7DKoXj5967D6Yk3kcYbPl5rKJrikVp
pLFc3asI3xox6viYZlb979iHka2CpNqPs+WefbRulLK9tHrITUCHLjJt7rQZwhVvBhNczPDFc5el
S4wgGY81fzp8upe+RdPQjnHsa56cDWWCCKyA9+8G5cyIYt6z//iDwXN4/B+uzms5UmDbtl9EBCZJ
4BUoJ1XJ+xdCrvHeJXz9GWifc3fEfelolUplIVk511xjugvz+40mc9hE2HTcldpTMJvjgkfDvskb
jytvOebuvQKBdKTjqZ8x05Ke4ZLAoFd80Q1TuszMjzHAYDd2dbK2RgFziqmnRPs3RGTLdOqyHUFm
JodLkay/Nr8Mqp4LZcsmW3Oim9ocv9sSOpLJKRoY80RY0zLTb0wcEnP0TIQIouc670nAlcyJMcEd
FsgJlmAofM31IpDDhhSBtewrc3iNuF6EUF59cpnJBy1p4bg8l2y9FCbEOgW4chaIXvZlbLV9GffR
/QJxfW3dr6YgVS/W489l0vaDy0ZwNqZwKwAnaSXXeOX2tpf8aHBY/VqRTWyo9c1rESwQIA3t1yEi
Ea6RlZ4sAyXPy/R7iAtuYC1FGCXT02K4e4JwsY8kWLE0odNtZYek5d95a4z7tVVjuCRFs9fcl0Sr
Kt/OymjXFRX6zFTtbanV5zXhAecBZTA1jNtYZQNoyuU06p/s/JPAW5xpN3aPfU5Ua0deF3r+TnrN
uzFM4FkAJLkWocfD9IIj1wJ2lCUBKZ6lTzVoBCv8Vd8jMNUfFlX6mZMcbaHp/gSyS2biBZBYKzBJ
gvkqqI9aPawy0ldciKG6MR4NK7b53fIae9NnFLcdUKf6J1vfVjMHvlYk35hzy7A3n4lQfJ7wS9J1
gZY6X3sgU7fexqBGN0RrU8voIJlhApaR+Q/5BoSJfM9m+6ZWNO0L7yxM7lYa88XSqf5Z07PdROrw
0PTnaB0JkK2WA/G8knTZKjkuXyRno1c/5dX4YYwEyuvDcicyKv9x3XC9NUIg0eg0+gQrdAVkcsQz
DNgw5pgIunoECJZ9TnxIftcQCqxZ2qlRFFmJMNpgOPDZ62HhIPgTKXBtNfuutKN7sg2HHa2dLFCt
8yxVGVrVyEKggaEtijcy7ovQ8Gh4992Q+n1fvuIXZchxYA+t8pS8JNybsiNIeMuJxRmtdr1WvADz
vwed5vr96yQh0LVpztz9fHJT86fW8p8yNb/71iIssIPMr7OHQuE+VPO47N2SZkFq4GV3C3xEyRK/
GaigqgT2Ny/1o561N+0mVFXL1oj9tXqH6IWZF5xgle0n4cO963ZKk9u4c3M7JZmf1hK1ZDPqtrE6
1QYXhRKPkATeB+uFVVPGQWacujK9dTBi+E1R35R5/a+0nFPbys8+ZeOlxF3iFmUo9OKIUQU9KBrI
a5kj5urd+WogzSwGVR22ONB3o5VB5JmnPJQaafSmNiy+ZlcqjCzt24VslEQTRvTU2glCpczBkYdF
dU/EvNGGLsUBFeBgryiZSfVcKX0vSPXeu4nEP4xnJbU5zLT6zdPr7GoK4sTdGGIPk5VAGy9elnUo
QvgzT0m3ftdKvpr1cj/JwCxlu5exuqygOXMJea4nf9KQ8lKDsXbrHs5gbdJRE/0pjyJs2vIwp1ro
pmTdvy9p8+HFxZNsxrOSeBr1+SUZimOPBydXHBPZ0O9BsoGmmc4J4EAMbYDRusIO84YduNaFVsf5
CVXeLo5tX8+IuAvMOPjQQAPIrojtj2VQH2RTl75TaM+9C8hmSM33vsy/Z3B6VqvemS/7xbaLL9Y6
rFN6GkX5tDBGHhR6/dCMwMtTOExTjqOaz+NRECJ2qGkD4Pmz0I769UADEphaf4rH8Z5MIzIEXfTx
eXB+e9GDpuAKS8Y2Ue+VAPkLQNnXxEzkpV6BbSrO5lDd56B5fGOd7Z3wvIOS3um97AH0QRs61coe
4O3nmOUX7BEJOZqksV8TilHfMDeMhc8Bm25yRjYRyg6q8GB/6+VwzvX5beRFsfV7TTFhQPosXrxO
u2ble8Rc1vjj6PDRxzcGyfS1bR6GbD6qOtr3x36u9j0fC4sEO396h8qnt5dS/8+ggJ3mJkWlOg7k
qek9wWLKO+c1rM/RyumnVPs55eyd3ei3KIhQzvGnVap7leNwNr3hbnSLgDyH+2aIP+ySfSMjZEQ3
zMW7w0w9fNJ6CmjNkPIgiP5cOTboCICNrygbOmOmolE719IxGI8HwT7j5LFbrssbokc76oBUR6vi
dBlf5YCovBau8uHw3BaZ6v3WgQioCwxHVhk/1bL4bQbV+eVQzGHrjSRGMnTYJfpp0r0Hx6KIXBLI
2VU8XVs9VXYzRh/jwHm3juZeAvN2+uliod5BTslDEHdSK+iGthEoUbxTIHdfYRBidIqR0Cy0w26y
+JAdPkYiT1YWdKMMR9PxGPh3XX/K5jIsH/sSRtSUa/retGA29F36QAD8EMG25wJHJXnv/ehqHM8G
IDJ2Y/bRjYYnTSxgN73xQwyQxhctxfcyfnS9t48nkKJ9Skaxl3thgUTQ0eAoMMaHla5x8lCEtSIL
2hhFYNT1EsU6P5br5J4ImXx1UuA9XMHHqfkxBmrjZeb0rOHrZOlZaDUJczMMxYzDpU0fDJafkOkk
XE3k96xpe47T+h8ho4kvjJG2kvUc9S5BJdWXAbnOXTumJAwSwaLUJZ+zuoxxey0pFuOhupk8mobk
i4C6ujBA9EKt/eLStAjseMuKMNX3YrMDyN1J3bgelxq5hLk7bgmDXM0lAVJZD0e1fc3NlrNjDmS3
6rf2VCqK8SL3hUsNJgt8G3H6b0LPHq7teiNk2Qrem5qf7XreGaatKKwIzUgd2A5yvNNm1ZxSLb+z
YgpyMmkr064OFspU264zBW0yHRjStnpZhghCzzKJv+BbwU7N8ewlRssZwEGj/UP0+0zr/BRJS5EM
PNCtvCkbMGYg7oVf4LY9rnbchT1ETG/Ogmy1L93o4U0df23tiqjlc0owa4UIDfAR713e7BhlvMsm
IfZ61b4DWbgaqxXic70hmj9aQXC18gyG9evkuREOlRAeKBeRwG/1mLqzTsFMYkGv3AOmJZtoSGcO
Mslwj1yYCrE/sxEE5DQvZLZLcy+s5cnU5bnNOAMTPuFcECpBV/LXdqIpLAaIw+UuMeQhlepjVVc4
Z54LHKk+uSDtrjT4nIgSv2ESA9vIyn5dMqs0LJsEb79qkPk2b1sAPeTN7K81Yy8JPPI9W3sUtdhP
AG63Rar24aAyCrVgoD5sdDnSP3IWNs26Bh34PiXWlym1ZR+ZE7BkRkghGrI9LQrwdlSEtsfRX2vM
DlCYEJuYML9CjT+kCYyk3PpnyaHypULut6EmsW4iIdrgBU39PnV1E6qcE+aknPqax1Hi2OYngssv
GcrN9ZTTtTZp3C9EFeWm8QCwrwyxyjBAaRmhntf29ge7FI04NE0a+25+EDZcWkOpo2NMLnVA1gSg
5nroKcNbZrTgqIdrLeVoqzvh90XznBUV40jyCjBmuNbUz/PgkeqLSOHLIjnMJI5D7VxvJBb2Rvws
hvfdlGsWYmRrOEzHe6ea351+/oYkelyXJZCm8VGr1IaWPIPoZfgiUp0Nn2SuAvogeiMep9y5H3uX
sYysvEzuSAOl1Wlke++ZPZBoX1pP0fAwCh1UNwxREsRI3NGdKFRJdSlscRaG5NSNB/Kc6GN0unPb
sOuY6moOk1S/I3Dk2ZxIxfTGah8ny0MS2RNeQOeehgoBLlkEs3l9c70HV2qYRMyNxVcOKhiGjAKb
AhN8XRxmZh0uUGyJOfenbqTfkBy0prpUxTPYPI9mZ3TkmAy6JrF2KjPYiU0GdzXTaqeZ0grcqz4G
2Inoh3eBbHBvxHNSObu51d+0oqDVMpqHSMHcUxFheAUYtNYZg3gavpMW671tnagv+qqgwJgd36aq
ZPc13+r5iUrahjpckFKVeoFRT5KnIQ+h8LQgwptbtZYRuG72szjJW0KfclnGMtAm2ICZZy4nZ3mt
RVrsIvNQCBrSFXOozKDGO0kOTC3Gt7yKN4WanX+U8a15sgu4INAr6QyUVvLqtEPGEOki82eluHrb
pHrvm5mSY5IDbcKe9nBCSLTneDCUf5qIjIw8aW6GONlbBInsvUVdN7n5VWgM7CYZ5PeNN9QO3ziS
nmmI13sNj4rfcsbvPM1hb+hxKs1zf1Mtew8K8LIgt+PnasMoj6Gz1YwFtkwiFHS1sp7ZvyJCC0nT
nzoqzrqjATXPGpKFIpvWU9ofEwAbPqYlx+9q82e2wE4Vz4Z0qkNcGx+OoR2dVaGfeLh5rOanrkGd
wuv+gTfzSUU971szuVlBDkP2zfOANFgoBOttlxDheqe4mnIqMnBYfWKJwfo9/SPf8ibyiFhOWaMM
gs7LyXnxDHW9dMBI4MyRJW91t1MnPiu+LJAo92numQdti1xOmuVc2DrU97Qa92nKPk2n9m+a+YVz
FBsIpvptOZS7Ll4O/B1d8DEGfJuciBV6zg1TC0nAOrwwSBr5cxvhHvrx1GvrWq9o209OOVJtYky1
VxxnRFczOnFd5B7bVJaoyKLg5dzEZIvW23bYa951aX60Bl6qEs8Egu1DzYfnV7N1rxU5kqGw3ib6
lkY8TyHpPxtPxYvPiS2e4lUejYICXcSE8rE6UQFA2mMP65qwW9vRwmgMSRjB6s5L4vvml4U3ovMz
M1mpkum+EOzUZMc8TTYTiyL0t6QjqGExa/Kg5icApMUeD9dd5kxn2goM+mnFjSjiIWQTeJ43cuti
PRqfceV+OmP/0uscmLn9QvbFoymrUMTkFBIBDAWcINnlqu84WxjrwiF+7C39bRzsL82Z0JVxuvUW
2XWZjhiTcf131tRiYmI6teNN3sIBZwHABrfBm433aNu8ulp8XiEVgtQ+56ZcEe7676ZV+9bRXgoi
iX0nseZgrim8dRs3Q8TRQhUzVrXHqLjQfVsUV3U0fFWCEYpkXIFSYn/qxkenENdWKfvA1EZqqgr7
vQ6gWmWaFootn3f0jB2j4ETRZ/V3UiZHwBVXXZrs9dz+SdwOnaqjC0iSKlGK6cFcmptcEijatcWp
mYhMHfVmhyv8Mzd67KImCd12ustyGs/ZgP8tqgAH2ztewvWY3DpphUl4PleaAd9JGonP0GM0Ww/R
wAhFFP1bK+3JJEpIyTp50vIPmImVvZqBFuu4sWbzZoE9FlqD8e2Mw8n00sd6prPOBODPEG0fdlJ8
LMb0mlfMVZO2AP2q5j2n882Sz5c6w54XxZ+UEJ8Eqya+U097u1k+xmaby9O5kGulhyNwrWGPm7jt
qM03pVId6OIlobUgzeqpSQC8iZqQfHg2iRR5X53Lgjil2n4o3VnQQdfe13g+6y0Iaa+6mCzhwnEP
Q127QTkDuauGXTqnb2nRieBfazfftlV8RU2D19Ks70tojYNTsrjIjrQlewCPd71W8y4iPx6XE7Pa
RnPNnNGjqU2Y05n8ZcriuMxgCROyQbNMR9Qbq4mjEc/5KqxQp6cKgytmFqSaAz0YVpWRlJjm+zV2
rpmg/JSi/SjW9XaC80VbTV44Q15lDq1NG0OvqvFguvHB7LLAmUcMxxppUdl6w/DSFdTa9dDa1s4G
b8D1xyCPsghck7NrWvXpSKYDFH1s4ModgazzphrLe1AO4o2DnuJbVHQcxdXFKl5GkYcEqN51yfCW
TLTAt0NwXYiYwlii72PJgcL8xM1aRAcU8bfIGW5Qbm8jQPnsEphDK1pjRwrRdSHKxyEx30slBRu9
hLKWeSrXg/IkBi6MVfr4ZxWIdUQZxOPmyG7skVDtt2bIvtn9PjEFOpzA5pOpvEYhcy9vdnPumuid
8gA/RkKJEiHUnzUaOZ1B2Mq42PnOLc0jLiNkvWyxKBnamHxI7Vw7jXbDXvNVlWi76+jsycuuwtqW
M3t65e3LFRTNKor8WHWXqtZoEPAAOzfXvtn3+guzECKN3KNaNeYmS5CVhGTFyo2vpnRm0wg5gd6+
FjSZTWzxYh+WvjSutIIOVsskAp0Ih42am+iMZxiHZfHaE+Nxqd8tZDApwyoftKUHGu/k/eHvx//c
BoY+47zsiyh0GOEAxN+YXKsGwsadsibLYEt/Um+uSIFxE2AhHbUErbecaoeRdIacPiQ6siHwnzrW
qB15P/vVoFAdRYTSB8Serc3LWnT9YaJC72auYVOHAJkOj+QLf45DsU12cfVZtfkkjMk7ONE/h8zO
YCmMT3xkXGt67G6ZLmJyjot3bQSoWluU9nI2fqPK5aShwi6j6MvKxBggEbkh2ADhWUCc9Yr3JFmW
3PYqnbeSLdGuEwcPX+R8J575PfXYtxcW4WiMTpCYAaSjWA2e+erlQL/tfbNol3Z7unTrwFgS+9QM
+d5zX+DngT2sSJZYq2BasvOqy4eyuW0yMflZMT9WMd3nwnVPXSOQNJ3b3GSa3HF/OmUD8Y/bu8Uu
7rOtdeBpJbKh6q6FHs9B31mcER4p8EyVXZGPUYVt3Cp6+ENIcT1zWlunahIE6tjs3o5WnAhgEzg7
dAmRwHAamKi55UBojLtdZje3XTa9qXILWlTZdIis8t+crv1lgLQRI2/rNjtlK/a4wC4W/QHL2nmJ
/pYuzsWL/5m9RU+2Iw/NZcPZpG7F8pg9lvNLZKXQhVz2aElsxT4j1r4aYDmoWgWul7F3duzZp6d6
yFLdeM09VmvYsexukVhUST6UkV6LEfVFTuKGPfaT1MvXvnSLndaJFKNF/AZjhBF21zwwzaQHGD1Y
BjfToUPsEMohItUYbLLnbjIZVjf5js2t27pqBEPaeX4gyJS/Mq8temF73ZWfK5P85YxUGU00V0Co
MOJOx30eFHs4jdwltyrcIJfSYKJpejIKgIC6BfJlqhtsVQhWdvOTZy3sl2o+Fgs6s1HY3skUp6Ec
Rn+JaUz1K+KT4+SfIyIfV5ta8ytMD31RJ6c4m7YC2ny3GXHxUStjcCequ9PLksaKaX/VW+sp+mhR
WAIj16hdh3OPZolNtruKGQ0cKUbuI8lRWdWInaPO3Ml0MzFfF+BRaXZeZUNJX2h7yC2xZmxR/NJ1
nOmXccBARsgPXQKlgvLOV10+3rdkpoc98UYbkP8aXf4S221QjOg2CqKGMSNrUks1p2xqIX5wRUha
EQXtmOqXYdb3JTWlvzhMTqcrieVCv/UaYR2EPrZ7CJGntc0cX+bVLjEJbFljLg5xLPrrGb09dzG4
Z7l6kRUmU314pmvG91+tWH9QZKO0z66KGlmdfSuc2kwSvTLtYTFAkWir9Dw49E/bDtG+sZTGUCw8
yMIrd+tgcTGe+zcQPbvK3urPmtG4dTrZOStpkdYvlVyto2PWuJlFvVyJfusJddhpiN/Aw+fkHXVt
QZ44sxs7kXBYaLNgALtHCOREY5sl7Zey6MrAMaooALlS4eVk6rXJAiLbKgBQ2yl5WyieIl84ha2i
swMhxJan0J5tkb0Oks82MgZ5zNIcAxOnPWM+L53kHbc2T8k8EUpMLFnWaMlId3q1PRtjcV6eQX2q
67i+15FQOKIqP+Jb2SV5D+6779ju8dxGs+wJGpnoOlNlOfR6dtJt6iCLp6Ng4068cEnE6iiqA81i
C0bM3psudUJ4C7Oyn7oUw0NpRrspW16tmanLyZme+4hZT2xA3aEiiIYlerhV6cqdtH+ClCBknfir
seQYOu54FdNDRTj0TMAo8YJsLpsf+M18REt2N+mjRvi0ywTM5BK7UTGY0Db4aU0UOpOwkZGEzYoj
2Y7ArXEiMfXfXMQysNyoyjwBKqlXygqbY040xo+K7U/d/Dep9Qf0DOEWgMLt9m7tpQ4ZJ0KHjj6B
b/HXwpR7vWCCgpYh9JqeIRN0D22ebmZ6zJIUnyyZdn2ivXudcHej0RG4lub1hc6fsytWl3Q8QU+H
tlegG1Q67HMY7qViZV97AOwjApgYechl+5RZ0XIlI53eBlsfUWHJceJa7TVY8PiQHwet0Pedewfj
gsJQX14mZRzXXkcVVt3zMNERkfMQmHHVB2r2DArFYuXVx5ekH94LSYvM+mdO6Z3Lbp9NMFfFaVJY
jdgOjIoGdOJp1OzHjrnx25g8Eq0mzJpwp3DutZ+unt6tmFyvIrrkI95KMf7MLoJ+kyHB4658GhAF
yHvz4P5WEvHDep4itocZ9IYdAzqf2ja9ljjLtXKILiiz7F4TDfR8e+GQW5var7GihMbEns/ZmPh9
U/3q1vw1TDoVi5yPBmvPYYNuz3XxhXeD9Erop/R72RmbTvfAO8o4qpIM+cUuDgkIXMyGYa5lx1In
0LmLrLu297KruufYttow5kP2l8bDHkgT3Gg9e5cM83zTuDsL92zoKkHaxvi5LPUtV9iMKtjyRcP4
XFdX+ECa/ZJtA7sD+w5C2zDIr81PxpAVW4Xs0dS9KEhapNektlP+h3BSxPV4W0kmc7VvtPb5Q4uP
dF910E7iZupps62q+nacjc0i2Bp1Pca6iW/F0NdD7K39bbr9Y6O+lThpr/5ukkVLlBHKQ5NL3m2/
RdBE6lhif8STa7KWEqzuah4U/25awqZlHY4a4ykb04zjQH/twUuEhmk6QWwdXSntUKzea5wmgik3
NO26L+ddF7GRKWfmIDK/U3V7alX/NDnNejAzK91NXXGjsIzRO6Y7Z3VFe+DkIdjYHXM4wopeLZ04
SjjWWKb0wVSgDu+srh9vpsZ9KCo+0Got/LIxupvBGxoyvPcuF323gcky0N6AOnbbRQsiPzLjkKiv
eTSgiDu05bPReLEkzsKm/2haSC5MdFEKlTuvc25LOmJhs4o+oGjdRYwOTrRYYeZsQRvzb9YtYSSn
gfjCq7wb1R7wN87F6MZb40ss2auwLdvnZpMEs5ajxxjzlUH+AEWO+mXJBR7luHeG1d23Y44MI+OX
YqH/KbguxRCkO235p8gPziLLuEltawqHqoz3WkEyQmu4/xwbj2Y5vKhhinwBBjlwFj1w+oX12Vp/
hHKPnUVMdvbPkRyga1l8t4rZWt0ZqP00QoyqJb6erea5yzFTDBxcZv/EHMe11+HwiaNkF6UdFI/R
9B1PfG8TJxTi0El6z7SCyHTOJs7rgv7LborlycPyc8Wg4rOxxYzHjUa3veYDcMRPXzBsyRxRjfi6
V5EL1CYrnjxJn9p0yCiCBXIl6+V2suge2CJ6T+5woLCqBNG87kYT6/7UXZYxLw7YMk7LFN0SF8Lo
C1pEbiisOg6PGS/La1nZv92qLkKMt1SpYIuT6zziHhydGoagfp+LkaN7q87oo9zKLBGUs32JcmId
W3s4GYoc9FI9astqXEa8QCY+4H2dHsuOEnfwrF8zt0a/kv2rVg8rOlfOxYDPzWQys8X01LnJ9UAv
Dc3t0xTDcDYIi80Sd9lrw+CF/VoHnkg4WtL7AjJDELPW190BrNIJzySX8lw3me9vPgpJnFikLBKn
td/YHj9zkX8NXbJy9JuHueV7ESnhheSt7+Xaf8QWImSWbeP0GR00i4wns3bjQIAoQ2GgY2vzMU/d
tMf4xAp7lQ3ZM9//g/PVNZ0XxugFyLSI/r2n+9rMtsqOf1WvHnrT+W2K4dVd+ke6EFFgZhqcfIfg
LA+iVBuxHRDG5t6hj6qRGiwFlmwiD1x/LNeWLb9O19mJrGtAaV9GNLtBW+ET27pZ1cB4Pju1IiR2
5zQpCfzharGWg8MZVMX1oWThjqT2Zo3pP+BmFcpzqw61jq2N8fek+62c/pWcKdToqr5txd6IuHKy
pkNX9o6lmKAfV19m7uJNV7vRTbHU6aIhl4G502aLn9EWDHaR8eOYvzQ03V2yeheFJS2sDNAIWK/T
VsfT6yVXyl4NP0uTS1NrpFZa5VkyrZZXbXkYFlvfYZuzqS7mYKzkwZhVDG2saYlgaR9MHhjCGqd/
Lq46NqUxE52kOyYMXnvtwAp/WJrsN6nbDTo1nKxK432TyikkKg7lLZuwLQNtmV+MNfGuUTYC1ZM9
7tqpsVNO9ZQ03Z01EgQBppqXkYZzidfVRS1n3tu+yJytUEu7PEgXneAqKz/D1LvH/g30TzV0rBRN
DEW4E86pQztozW5ubodVN66rctrPlRaHbU5R1vTHujKoW9GE0yrl21PVzk3WS1qyAEVJW+30ZriK
XYLbY53YBRxHhqf1O6/QGFee3grV7bqppwQY4jvNoOifq/onpqHXZoRRerGWhtpifsqhvRX6cCy9
YtkNBvVuMeQSPchiWKiAyBLNd0NsfTXiOrZYNckJdGiH/fPwONTCZsx98n7JSPlE/BKt+0IH5aCI
gWOm5dpiU5rElBEqNm8ZWLlNZv02nUfcHsapiYtybyAPyFLeKdPbrDyUo01LkOKC17XpzNdepU84
LClH4VDZw8SgRiVvqtV6jKzsQbCm7F1nPOTdevAa4yriSs6waDDWNMiIptxlGWokiZ1Z2vlmq6wQ
GyU/uTHFToMvpi9RzZnlTuvksEzG3hkGqhLERo/MAr/RirNQ3U+UTT95T68iW32jfSjaceSkYeQv
qt/MRP6kyv4dpxpevxlaetEcgN/TL1sAK7Ts2mXyhSRLw76pOsQz7daq16fEdl4yRx110zq1CaWq
Nphn8DuMewg8OiMXRLt3R//8zxDartUbLhigISZP7O2WK6w+f3UV2MD8S1iCHLb8hKh7Lx2UuGKo
X9fIC7tlFYdkMJ49cljb1ntPxs0RnyZnbcZIgdGOFIhSne2S3NPaROAu3WcditsY1bcAjyacV9Nj
O6HFDDHDsLUjLwyOEWgXNQ8lgwy+ty7navTCdLVJUeIudEzOFpwU2qzu3na7B8suP7uerDJNd2Dt
Y0jTpydPIC9bHmMFtvs4DwYFmx2y5NKBhpGADVc85wR0Mm4CXsy2us9KH0MNl2pLaqhKzVtpOGSG
wg3M0NzHJjpulzz6Aq9rldu+SCpm0xn1iVr7vrX6G7tTbkCvkW03oXW+1lp3xSj7XYWnZ3ZxPqrh
2hzpBse0UzrtG5IDUY9oq/7cQZDEl2o6fLUz/fKiMNiXOickeNbG1Gi4rq2H0RhfSh0JDCrSNpF+
0Bjs7j1JUUKhODOtsrUB4UmlYCf0eEEcoPqN+o/WNfZjJ86j48BDaUiGzFmzAVo4NYLmOFzmRgwX
o07HCwLESltv1o7YR2a/1xp1KnvRPGRCyx/YVm///7uh7pl/hFPEZVNGsCCjJDaCztb7w//+mjtq
atoRa9je/t2EHYA+hC3e//sg2RxnrOOu2tlr3zygw7QP2MUeGx14x99NFvGuN62nH/9zh+1eBQGm
e15tEv73gRDSmdKfTe30dz/M1upetcTXb4/69w+zJceEgUra1ryyv9t62Q8BDjsbjMv/3VakbmAA
9bn9uwfsrgW3S4agbefzrVDT//7D3u7eFdV89f/dLqgNQOnMNLT+7/5GK6FYiDN9UvPmvzcXRKvd
xDiM/h707/aiXoieSuw79iL7xmyju4xMz6c2wjhVN/Nw9fej9Op8y4Bbd6nKxievi4trs0VLrOJ5
5MoxuPdkIAQF4zdDUDnqMussvn9/unReH8SY9U5/P2aFlx0YbBDhfx44juYzWYWIZtvTdgXUudz4
z13/nsr1mle6LuLy90xzSmTjGrkxggR3n8e2PLKd1oK/H1MmTy+zZz6Xrcbr0PVbqzX6x7/HMfhL
pIyuPf89kF1h6msrL9r//XbI7GDB08tUTVHf//1jF223zztOLVBZSRKMsoZ1MZd98PdrHM31PU+Y
HjsymFnFt/uU6ZrguqKp9d/HyftFsR+oDogU5n4YrPQWiT3Z17Mq7mjBb86BprkHUeeEdZxODzlI
zbCHqvC4dK0MIqZvnqi9uiCeZfEyoL5x3tnza7LCs3MK23mrlF35hTbWH6JrfgmVZVyyq17dKSu/
VVMxNphZP9WKkb1w63+DoqIo6anQ4aiDSW9YOFb9LlJUNH53Rq3CkltCoREyw35ANDHlzsS91/qQ
0Av5pRFxbQ1r+1N0zr2Dw/8rnbN3t0q6T509AdVb772b9G79PCuWfdrERKN4RntPmDxczcJhCdoC
l/9ui/OGkcpVo/iZ2vb+7xdGbDgsElGz+/vx7xddijiUxYVGucND/ed+Tax2EotZ+PfjsD1A7Zju
blIuRL3/9xxkPdfYp+mj2XNbJ8HaOfpeswwoxNt9/h7foyd4UK09/eel/v2i6qPxUPX0tP7u8vf4
6n8YO7Pmto1uXf+VlK8P9sbUGE7tfBecB5GiKJqSfYOiZRnzPOPXnweQE9lOdnJSFZjdaIAUCTRW
r/UOkgzOv/Go96c5eDYY6ZuhCbGLpAR6j1tQvKlzEWAJmnkHbjNpWUld8IiIgT8vFFF9jiPpqIqs
dakRPwyW433LY3ED4G0/tYZqYYFcQZttzYisip3vpSTV9qbaWisWrw33f6xSF9ea59ZpnkWKlIsn
lrAH+IGGcHhIzMz41BlqOnfddjjbip+ubCNGbicumx3ofmuNa7Nzj61pudDyUL6CKAwQTPJOuRye
k0FVj1oWI7SgGS2lCWqBdejlRy4cCkVuGh5Dlk5rDa2FQxjq0brOUUmJEgpccdj2h1Bo1VpLQBUk
OsX/Wlfig1L36hplG/eg2Kqx5kYx78IQIkDKhMtdtksAnawzqP0bTQTeA9EIIZ1iGi9utENXwvha
sQ6flZXbn6ehvhgksjJ/DO2a8pehGjTns4zH97qpBLNvHT6Cngru8D5btw7apqgtk86Y+kh4rps8
a71li13oIitkqn5O+xCrJc7KgTMsVX9oH6YN9rLmXENOYjU1lXGc0sDEdbVMrDOmNoy7A3LZqPq4
W9XPu7fjvICksqU6xY4i+NcBNz+Eqsj0g/U/VZmN7A08JVaD1ibFRQWMZQsZGF7Cg4aq8ALQTrec
+trUch6I7sHoo7hJTYhxU5/Zaou2R55parWeEx+RKNtMrelE8NPsTYB7HnBmzjFthC4cjJu5h977
wHMWlHINdVv/OY76x0JF2u5+6spsK0HSrdikBRbqXRRVC1ltQVeQQKlWUqDz22EH6S1hI8LHlIaQ
XJZa3ps8FgACjJ3kJsP5W7vMCwT4yOO+jZyaCOeTaho376eYdqTCre4NSupoTlvIwLTlveL08mZK
3CdSxIfgwvxfOl1hyBtJIcU/HTgNnDbTDniolIPHg4chAz4e2sbWHReguVdox4b8z70b58BaUA38
TNawpMgj0pOaIVQhBvg4aU3BUTOT10RN7QffhXhj5+TTp/7YtB+R+5Af7THczXNoMZJXMz5J92mG
KpTocZt2+iRfTv21x4qorbMnqjgm4kQd9qoBpctYYDmreK20L02uptn0supxLk26BilzIe2nriII
2Tu1315Ove/7GxviWhRL337pn5q/9AnVUrZxHi5bixwqvlf93lP77xtZLh/8mr910MGLx54pnpUA
8oGchdlninZfhZ4ZN8lMrpWiVFvd0PS1pQTe0o41VD/QgL/qqUL5DIZHolrMp66CLlMR+U84XmJq
zIQJKkNallq/t1DZcvpAW4AKZ/5LumOf5/FrnyHqWZfqsytKGQRparFib6Vd+7RRlQZZUZnS/Uxu
NXfjxAlL6wpql6XGt8xWPuFPLp0RzE73iYrMoG8OABK6epXHWfTUyBTReilSVhIUrs+GM+cE8bJ+
ago32yl5Ea1kCGLbtHbjq9X3W5KRyU1ptRTWk+PsY68Jzo7ufpveblAtfsG8S+/NNG6OjkuVoRsP
GD8HCEpqWgHYwMRw9TVykl8CJEkP00ZLuvqQ6zXwWmEhcSCxSs8BSB401de72TQGLuf4Epg2HDh9
/7355ymm4XGWPcVxlG7eTx1pwIJ1qamWdQ41oOuGLbot9nFqJSEENLNB9n5qBgUoFuCp29YqjyYF
wWpbkgEBHSb78zSXiqe+oa4aJHr+yRyoW/tdVN7SKH4C5tG+YNF8qIlHX8vGgJKVuDjYp8MstaAJ
zCQW8mM62nbht8QdCBnL1Ue6fQxPvIKnPIrLpWaOwpyqZDMfa+n11HzfEUZSjA8yOMuGdPe9f5Ua
bMQ1BKnvLMPL7VWZAfFtO6Pcelq9m1rTZhoixnFTMx/ZRXrrki+rzAe/k6VtYsHrimGps0pvEFFQ
IV8t/HH3NKaQHHkeReRECyEYw2P1hSW9tHs7RFWieaG64v5tML/TUcFZQhTCfIAwxEn+fI+341sn
LriyeI8SSMG+y6p2Na/AYZ/dME7Ozrjk8OUCrM6ffVZZV4uQFBjQHSThYK6op0K2rLtcDYo7uCxP
rInFRYZWhd6YccpKE0nZADy5yYV4N+0UqNovwIFkGzkDJ1g1WrZOTPCuUaW5H30nNZdZgziCGnTw
qKB3Yp7TQHXrYuMyRKBs7NSVXlfU15zXpCEk1YpKXGLOtQQgG951QvMWWRBBIAIp8Eg2c9lxrpMm
NPE4FA6JU1NlhQnJjrU5ou6aXgWzaa+pUensK9O5ozyPwKjvR8esNIqjCWKNEnrhf8nNeFckgbgW
WmbCqXCRAxli/ymTSCCMA8yfj6SWWpJUt7wv4EXejjSYseZZX6onaktk3M08urQRDCUEPP2HwHHQ
jVKqlBJJZK7b3lD3Ac8I4DBxTUU7SO+Y36p1H8vmUef7WZphqD2kEfZ3viyZl26ULEKPd5bnurUu
a2foZ/HowVCbvXKg1BmRuER1a+xKQPAfsnHzNq4q9BRvC+n7EdOequ9xSG51BwtCyO3UuJcgEuuz
odXeY2agWeEj9LacmtOGAbpp1Gci+5EFhPDQ+4CpjwGKTjqQDEi7dexax5m2cfdGEhWH1mvjZRhH
1VX1g5fpp1a0b75ova8B1yrJ9B6ji/EYC6mivT4eE5nkFIpAL6+DNpYPWudVT96OSexImalW/P2Y
3ACXEkbJHkqVvVeq3t5T8qS+1aoUJPIgcVchz4YCN2x2JdOuX18SBGsLqfZXUZfHNSYFOjw+XHVn
JX89Ks/4qPcuIgwzIVtsk7HjfVNFPgbAoF4vA0TaZd3huF76nXaXJmq49EUgPUGSv2+5Cr8Kvznp
Zas9wVtIKIuXfxnqxPX9FLrqXnfKbP/70F/Oqg8yHutpHpJGvKlFon2UnSK7uM0PDb+5KY2hvu1R
7B/2/HpMZmftuiwcQChD3uAsXsodz1gY/xREZX05vQwVBAH8cZPZAQqT1r2Mbte+CMf12vQyQYNW
wlP1596pjTJ8sRs0UtZ2L+0S4e6hjOjriFLxjqq8tJv6Ib6TPJ06lbiz0EUeR1P0s5PZNKo2lFps
pgHl1Du9nDa5JaiVmXUwy1DO+D5+2tMr7ufaLrx9zzx/crk1NlFHYk6J8+TkJEpyml4RhV4riqm7
9/7OcZWNpVG4nw79eSxo0+9jK7R7Z2gc1MgOW+5h2giEPrmOYn1p5jHaJVUN93t6+T6m7Cl3/Dpm
2m3IArGWBmMZH5ihe5EQf98nSSWTnx5fqhKIr+nVtCldnl3Ak7zZe1+jWn1+eG+HxhCughgds+lg
KI4oNf1yHtKVFGnK0mC6sqiR/XAOAidznvSdDL4mg6uFXF9j+yeEDJKTK3vJKY96E464oy3sXo1/
3LGpGgT83nszTTMXVFq1xXTgtEFaOTmVm2IcOXWULfgwg5BjDU8jxmnmaaDceMAMIZ9NTahM6brU
UFqamqoOZVSCq3k3NX3DX/CAVC+ZraqnMNYvU3fro91a6XjIBX3SP5UKpV6WEOZ22isJ+R4nzeEB
o2z9sUyGt1PbkV7v26DO0FPiICoe/RJdIdaj48dSItQEUyFpxxZfpSfVwZnkr59WHz8tYZi3opLU
Pb1/2umUIZ82LhFozmHprycl9JjHxapKXXDRo1j6mzr6qKf+3sxLDyaaDYRm2jvtGLqImX1qR3Ly
KVKiZDO1+jjfM1VC8YmUpR0Q60IL9P0T2m7doiSfvexKswfK5MVzB6GCY0oohHWSIyg/FMhnTaPf
DjQ1D+x0bo2+Hv5JSKV/Am/msrRoH0L8L+4QkN/XUmc9ySpv39sdrCPbPuVN+LEcuxMbnk0RUk6v
6tB66iotmJOI9++mvZUR4InRh1dXAT1d6VjsdK1kPRWQxlZJEXSr6ShVbUlH1kFwtKXIvg7B3fSW
ltTIdyi9UgEc38oJAgq5RSKtp2Yf9p8GfGfRsCqzS+k6y+kt7YramDLgfF03kXrVYY2FvnWoIo2K
hyxDLsbI6oBTtnloc0HtJVAMB1yo/tj3kY7c0J+7OwkMw/shwzD0TKJI7AserZqAdeI1j65XN48Y
LZE6jACHOi5NJG8wkGn72/sIpXY+toEWHabxuJ6Ua62BaDk1i/GEYxV3PNd0TFvEYo6miL22NbGu
6r647xL49gQAQO0LibtVRiSz1gz3q/dQe036FQ+nGJygO3oN6LBth8qC6N8GH4VRfrE1KfkaOirw
FyN/1lSRLyuUCe/IRhqHbFByPJBs83Mg5YtpaG5R51Nb2ToPEd5wvezzJBFFex4yu5lN72dAUowa
I785GVBFKe8IxqRQ7EtIlcvUN6wngAOHaWgVqJ8aS4aDqBoKH4qMzvQ3pE6bz03WUX/8DSFrqLe/
IY2Jqaa/oYA19NFP8i/Ad5uVk4f6KpLDYQM4IF6oCHt8nJpNESYL1ZPVj3pVft872K72Q1MO1XxD
0ShewXamTqJJwVXGJ30h93JxBAzfbnMlLDfIJqMjKvnRwkQ377nvmycg0Po3q9yXkTS8VjnTBCLk
AYRyjh5spziW5DPTGsGFVktubZx7a/SyYuTvoja7IzOHZdT46pdmjcgzNsN6NWcdwOg8b3vYEdhA
O1VsHCNFWzqd5N9RNrLmEXnX5dSfWypYIIjOyZ0m0mVatVhGuDVHaLaP8YvdWW8naLeaqeOqpYz2
eqYp3+k6WNCxlQcuKJ606N92NoWnLIuiQZFg3DENmfbajZruKSCgoh9QoEIJbBUVrjjo5DcPxriZ
ml7UGvsBc8mpNfVPI5SY+hFFHxNl6iSA+j4e26Z4HHkiXnm43swnAXaYrh8zhP4ffRfAZKmAs5iE
0M2h/GjYVvhIOd17688ic14ravkZtQ3Y5s1X1MZ5hgF/eXAz3dm4SAetLS9KHsOWIkclyc1XrZXn
CEDXNxnVpgUyjsoR6VQc0OrIX3W5VF4LWfnoFmGLpA5GWX1iP4kAD5VAMcO7OstbPEC0HtX+3j2x
xoCMnbgP0MrbO02tjAcxbnQV3KJIH/rAN0ZFsfoABHMP/w+sZaGHxVYdCCvex9dl6a/kiiXb1Dcd
1nig8Hu/jtdTc9oh+8UrsvVi9z7MBElllml8D3nTeIhyp7y3Gmn+PgBlGUKzoH95P02pmfm6GiD1
TQdNO+ra7xZh5DlQLjjR1KdUSYfZtR9vp2aTOsYq8TPQEDLeOLYrniyWdPvWBgQwNcu+95Yo1cib
qWmG6ceKctcJMpXzCEN9VVa1eMp6FwKbfVa6QD9QukCC35W/AcOS10GRsaSZ+qaN7yflHZwraMuM
lYdUWzlDkW2rJvkEFhjque2oC0W2gnPbJ+Kkq19qcgsQZ7Cr2CJjBuV13JkWaXiWdV9eyFSHllPf
2w4n+6T1qrKfWkgpipOdfJmGTz2+UOQtQeuP5wmiVAYVUUnLwmwaiKRV+cmFQ/V2DhYXwLXz4RPk
F2te2FSmA0r/yjgB+ei9Pr63HOetNc1VHSoX7/uan1p/HjdNcn+OnI6j5tQ+qi216nEC/HPk2/uN
+0bBnb85zu5c0I9uu3XbPjzAbAwPInTOddw3G+RYwsN7//TqrS/vKJi1IBsY/t6dFMz0s6ldDs1L
5ALMx5/h4MQiPUyvpk2Z92iqqFGNgdgfOxxF9rsf2rrpb1LZjXdBiw/l22nez9CUUr9UglG7bzz/
tJnORVDQzD789t//+Z+X7v+6r+kpjXo3TX6DrXhK0dMqf/9gKB9+y966t19//2CCbrQNW7dUTZYh
kQrFYP/L7ewnLqOV/5PIlecEXWa/yIEqjM+d08FXGJdezaLIK/mjANf9sYeAxutpsUZezO7uVSOE
KQ704pMzhszeGEbHY0ANzexik/rbhVOsnahNwwMGeO00ZNpYcW7NkwK8bz6T/NYmUMEkIFq5Qagf
i0Fob5t4UI46U+uO2jDfNWpJ+hFUfraWFLeevY+bdlBzw0Az9ZFMznySoiLZ5InVHkQSd4fplfbn
q3EEyikJYRy4U4+lycFRlW3l1+lD5gOldfT+h5adyFvh2f3qn795Yf/6zZu6Zhi6ZQvNMlXNsn7+
5n3Rg+NzffNrgY3rwVDj9NjWcnTE3WJ8DXu7pL4x9uRL0eNMBmyjQzpk3HzvDgob2cC8dA4Sxc1F
rMsCwZuufLB9s0BCgb7OMQRwUrnxYPX90c7q4iWPihr3Ge+aA9e/96mGX2X1GoVV/VGDNHUOwXJP
vVZdBQfFgWI4NSOFokqnSYjnj8cIuAdLNyoLyPu1uIK1iOaDmUT7aW+Shj+cv8t+OL+kydu2LiBa
Ogqup45TIdZRNgeyz//8RdvaX75oQ5G5zk3dUqB86frPX3RtJRYBq5u8khFp0Yvh+5u+YTe2+VIF
UhYQ+1DLm77j991tiixqmSS7t3FeWcMURkd05+lDcUdaBz5syAUXG32NaebY2Vgjfnh66Tj6+NJU
v4/KhPHa5MRduZvZWzSrtGVjVcOtqmZ9ST58wCBmJcdqva1j3boIRzlN+2NWOWTM1Qwmp2McC+SN
52VjDTenDC8dOeYLc8AvJ4yAH5xlWwNoOO8idEsH0Z0a0/Tu6jY7TC1EAvvT9/7mhM8zCnxNljiz
RkP5EZiLtnD09yEcWunJ26GqpBeLgfhkkwagPDykQ5Cw97uz7OSXvlMUDN4acklWNf4trvRsmsu+
FvInGfX/DWAh461p9P4xgcP6qFmYBPmpiDFM5ei/O+t4eKGhhTBdGv/90/RXTtPhS5r1he961S/N
/6xf0+Mtfi3/Zzzqz1H/+bnJQd9PurhVt58ay6Tyq/6hfi3682tZR9Ufs+848v9352+v01kuffb6
+4cbsldkR/FU9V+qD993jbO1ajJf/HDxj+/wfff4J/z+4eylX19/25bRLfn6Nwe+3srq9w9gSf9L
UWVVMTTDprhuy8z57esfuyykv2XckVh8m+LDbwnSZd7vH3T1vzhCQfDQUgxEe1R2lbBsxl2cThey
wjyGnsqHP/787w+ft6/7f3kYmfJPt6qAUGaNdyjqJ8yLsmaqP9+qeeHWRWzb6UYyS9S8XO8z9qSG
fOmtCqSVA1G1hILfa0Uzb5IKITC7M1Yp1ajCxiehjswjaEE3Pll5g8XGwCQkni3XoMrp31klFXYB
EjsMb2iLHcwUzxYJdXhMKeN0WzLlCv8hT8xjG9jo1LTduiH3alP8mOWpZUGEHM5+Z1hIIz5UrQ6F
FHdURLQRMnTcjRtHx0huKvD3QIpV+MKURAYIsrV8rYeDWSDU7ne1PM8lfRciqj+XgjIf8bCju+y3
Kpf3ifQ5Db1uhiEbAnbG0UYFcJYPqFVWYEdhI83SZpSjUoNvQd9BoS7NYxbBXVM75RRG6Drp5teG
XFZhx6gclHCfjVLf2Fp8gB2MhgniZ1KLfEB9qXTeOygXthm/4nZwlvJiOXjuay8WJlYUM0cgIklN
3/SlRzwbnRn6K4fQSfcuGbaZ2UnYGjYPrYwHZRUd0kSHFgR4T8Bdz+Wt1PYnvzCPki/vcWnZpzai
II589SSxASdxcvKaHPfIR0WEvlyJsFiWJaoJRnSAof9NgZ9iS/6TA6DBt+oLz5nnOnSX8a50yqWZ
WkcEntZxF4LPDW6ISO77lj8zTA6oIJ492dmqWA2H1Ur36xV6Cwe0ppDQ6/eB0a7tAvta298VSF83
A+amlsxV4R+I+GEDryDyrSqdhxsGOSoQfFGFZFXtY6uypDKN57wvV2T9YZ8Yh6p/kqMBsK7ufdNi
rgPXSPdI7SEKpOydXN+0CRqvQQzsG0juDPXBDZkioH3QmaKOwmuVLZRKew6b6OaK6M5tl7alYJQp
NtitEPeUM0V1dyziDuMvDAb8Ssl3Fg6gRMPom3CB0VTdefwaM2m45hYXtT5clHxdUIzrZUD7VOEi
ckA9RquFhaNcgnRJiMSJ1p7tBG+oIm33g4FGggt1pdTsXae0pw59iLr3d7E2CxXQq4M4qh7fYNZR
adc3rtvvfeyRLJeHF+DvOQWDlayHB00M1/GaHHKxIdyc68IHw9u9WHCYLQvh++5ioAbTwr71tHA3
tMpcy8JDkQe36T0gK6CoqZ1KH1G9FpZpnbvfkJwyIEx0a7eLbqbc7UFaLQHIotOcLMIGcTauv6o/
NRo647L/LOrgWxGWTBIVLMhgh3jaQdJDtB8D9K/8jZMi0Fr0126Ae9BYiy4YTv4QHkLYqHnAtSoV
j2T3KOqui7w561F9KSRkcsbpwPrSecPVHupzSz7C7c4qP0lhRLey+WT31a5qhytGaNfxF6zlfo8Q
xwGbydv4xYzXI1ocZxN7VCkdrmVfQ6ft0WNSR/DY0kGVDi30GRmMjSDSBtc6nNpSPgGNX6fuSu3i
rasVnK9Y2Pw9oW2iGB2gyCKeyw6g+CA2vm59gYuGiFWIM2H9WEugv7i2w7Dbj58tQtpm1jbVxVc6
Eg7qOgiSQ4B8MimuYY8DLDBD7vU6rkkZRd86XUfd6LltyqXidxdVQY+Ti8nOy1Xuq1cHiK0aXyu+
Ka0xn7ss53qRh6usb0vJfnSzcoVx904KilUKVT1NhpNZdCdPdJdYFjBzllncnSj2Xs2gXVsJGD8n
9W+WKz2hHvZwV3biqBfyC4S+ue+4i0Z1/bkmk/Uxuxfc6z8mcJltEXyrkh7ArzJHcXEvuf6y6nep
axwp6WXSyWnTOw3JM9jpkEIqLLLCXWQZR100lyGXTxnMoG58KTZCG/baFxg2D6OeYlVAblGjQ5zz
2Ttuj97jkuCbNiJ5XnwukYqp62FvZ9WlLIfVEJmzwOn2cB8P4/8Sen9pvpM0Lq/OMFfonu3Jv76U
TnfquDYLvb7kKrdYoOMMCUGlMMVmnKwIDBB5RfqTeD/aKWZzGSdsgOsLNw3ubZ5sVTBclSCGjZ9/
xF4H5s1Fc0Z1D717Ub3X0qc82xnH8ZYc5wQ8iY5ewG/HTVSq3GMKQpqwCK3nmlQPHDKeNLb+nFOe
4pmIQphcnQ1Q6yoTFayfk1cFt4r3iADuoKtz8EiqkvczuNXiW2C33B/eXeEdx/eKVfM43XEK9f5R
+NTBAaaSpCNMtXgpS959M3oVGYgGIumpfRxUFFbcDLvQTqq0mdprFLhcZy4LmDNBfuvtCkWLQHkJ
XMPdQhqcmZUDKJ16xFxtDRbQiXsXen209CkMLw0IvaFp7HjcfYz8od8EDQI3HiJRUR0+x113AtML
oCeN95VSftYkoQOAsqolyDweegn5FZ6ziF4kokPBV1WGbSRfulGwXgnaeucbev32aurDvrlft3G1
rU0DCdVAXQ2Boe0wjdF306tpQ7z8valr48eeyUlc7jBHKXf4ghQ723SfSIV0i0ar7szaw8bHdnAQ
gLU2N4Xna3OMFBT01Nm0fa7s4gDomDOIJ8XKZ0NfOzusDCiiRU8edDT4n067A0LsorIVzuuoyVck
tK+KqXjbHnIhtBOmkFre5JWxUixpOZoWNUO4xMBs2dYIAYxajdKzVX4zUBoKu2hJ2okKEmIH6DCS
O4cA1MNvkKAyLmOWSEgGSeU+61Nk8MZNjUvfng83bAYT1IxXdCuCIjgKLDC8nlq15J2SVE+XxF9X
C78GcRuoGno8BRByt24FejLLvG6sHWJLn33g/okEfkqB1FoHQJpro+NpHOlX5FmqRZYhbUZdO2S6
kWdKBSML7izfTKC+RJi/Nok4WnrGaqyR52EB3jDrn2sUy3BACXZBweQxslD6+hzbw9kt0MeDbNM7
BDq6sD4h4Vzdow5qM9koKUIOTH8dmPFZH5rPJqoGAvkmtegvIQ6QkeFA7bLWg/Bvvr7Bj2evG+Hu
h6D+b5I2yl/DZBtlSYvkgWqYwvw1aeMHXIZBG6ab2gy/5SHOH9ElMduLY3XHAqiv1O9z4ijcxJb/
8s4/p4vGAN1WbVYPsAdIZVrG+Ml+SBeh7AZLqzeTDeXlU69lyIBFxjai3Mn8QqDjB/ChI8RvbOM4
hkr/8vasdn7IVk1vr2nCgp4hy6ptyr+8fWuanRY4WbpRK4J45poE+wspz9a2fA6VFhSIfyvTbdU9
+CLeFzqzGoEtyi7rf/kgY3LmPW32/YNYLMgI2uzx35+/B5dSlWeVDiVCfnzR4S9OZBJJe8uU7/uM
wCCqziaYQCsXZO8LpM1q3N7zZaLw9IkIWG0dN2V9mZlP//zJxjXaXz8ZmTzZNBWhkPP4+ZNlIRDo
AK+gjV2zhMJDRvO0B+qcMTz1UU9AGCjd11+myzsric+j/oVI7OKWp1QEN9nuXjSPCWAKDy0xnJAh
MqSnLBquFY8uLUBisCcMIbYzYhiH8ArHEMSw2zUWlhuPG2CM0mUkZq2oO8desLNi+TRoYlPwW7Su
hfU1nppecw7qAujNc4TSUM7Dz7EAntf9urDKc96j5FEJNCnR74uAxzXOKjEAiKE0l2vIOsfuVXL7
l3CQn4xOP9q9NodudrKU+uxk8TckYTl9cCuwV+cZBuHTbGYmVw3lWYeYmPVfnHbhrG6biwfB/F/S
qn93eeiKrJJPVWShqr9cp2rk23EKogaUbrnSU/lU29Eujr5MkXV3Vapi+88/u6L93e+uK9q4ard0
7pFffncbsynWptyZrtFTtwseg3hlBNo1SNtzyYNvZenhrYe9Bi3cmcnoG7Hc3eV6vNOI66NGbBWc
pXEYQHxqiJuzTb2zU3EdNceLQSYgjZr+pJGDLyz1Hv0Wv7JQZUhAKtU8OtrkbmA+rAnFxvO28PXR
fRONsdEJQMdVQcSVYHvxTlG7vU2BqjeHa8OqKhYFVX1v3sefjRJLj7pds75f60F0QBd/5ZdfLK8l
TAkRxjJMPNGUcKGamJFTy112rSW2oITRV8vQ3Z7FrppRM49qriLn4FhUoFjrvyjIwMhEUmqeLePa
vU9QN2lN5+L79bxhCUYErj2rY/KuSJeR0D4VLEfTyL+NQWsFwijAtyruy6ei7nELIxxLfJbs3jkv
toiSi9rdNnzHrggOoRwfPEt/VhH3bZtdrPd3nRR8k9RsAxxyYbn1qs+iG4byO1NdVNqpy7SN1wsw
t/2+qaxno1FO43KPiGXfLyVuVwH+flwnpcZGrQemXW+XJw+dykOLv0Nqid8QgwaBC+kehQ+l2beW
/OJYOkakpAn++Ur7OW39NvPppmWblIZMVVi/XNqDKaWURbUEXwxlPi7pOn525Wo6GfLiYpMY2Sb5
l9n272Z9IRNyoulr2kId9//w0CnU3kdZr2eyDVmQlSxM039/pP7NLWsa4IUBAyqqjRvMz2/ie3lY
RbKMfJTVoHMpSpI40XApOhjPICRNUkEPOOOdh4HYwCpxgpb3pRd+G6NsCmD7AJUzX7OXSMGMmZaN
LanHkGVPo+rPJhMhOfFd4HFMWszLIPiC2Q9xUxOCilF2I411nIhDhGYAcV6Rk+ZSpHg7U4dl1uNQ
SH2rM+uzxu9fO+FNtft9VVX7FA3lcV1masPVs3WIKujQaoTkZYIv3XloO3AMzWX8kOh77nLDOPaa
cUFBiUtm2VjZx4wMg2UjINmdQg0r7La+KKZ4dmNs74zgkBTawVPhUJf9flw2VZ5PiRLRXFHccXns
B/ceSjECIuQL1IJVEtm9WdekT0qNtJgDpr8Gyosio/9N8LiQKKlhAnBounCnqjZg6HBnRdpmzCuM
bycXTDRNIJ4To77EZbGklv4sJzKUrepsd9Fc4rNQ8LuMM7jOeu2fL25F/psAh0uMihirIkoF4pcM
ZKJmVZf2cYJAJo9PSNyAvAOoJ+B2kArTjZkU4lMYIbMAZaCaSag0tmW29TrpEZlg5PaH5liwzGtY
Gta6gZMFKrTVVSDClbNCH5duTXMq4+4MW+autNS73Ao+jRIcWVKRkpOPCHw89VZ4C1TOb6p8pS36
DYjRrVISf9TZZ7XKnJeTAmi484lGx6CiLrpz7YjjOKvmlCdTp4SkW+59p30xmfljJjNTSw86iMCs
t3aSLgg+ujVeKmP2zpG6s201Z6WuF0hor+L087hINcMAU6xuLYZqlZEcKbV6HQuiHfIvRtZdc08+
scDrWn2ukSwbozEnbBYui7mZK6DjrFyl3mFBcI6b9qWvO+SJqGaVY8pCe7apfY7y2YZjruu0vRqC
v7jGw8fSHCpxOyQ1voRCOhO7V4t//qH/ZhYjcBv/UzSbzPYvP3OL0G9UtU2yaa1kUYLx0TO4MGbb
rseLXKu6k44jaOb+y/Wlip+LUdP0aRE+84RWMJr9y/SZ61qvqXqdbCqKZ3ERHcbnHNIrDfZqrcyP
EcUHp4VeRP4sDBqUX3UkSQomARIvZDhVbhStFEhoqIukJmVFkB2S1gTQMR9jMcX4YpBI0VOwvsRL
FolSszuN2Y0ktJ5B7WIQFOzGKaP1D/BA1hAT1qiiQqaCmmAThcX9C7SAo6dqC53kXtBj/JJFBxHL
13HeDbjoArxB3ATGVyygUCzLAAVwzNjBk5yR+dkQT6T58KKOD6OEXzPQ7ww0SZoqPCQa6/FgOHdR
v49N5o3xHna18Db+zdogXwcFdt4gH/Ka3yX8IpnRAeuyGT4MBzQKlx6yvSpcbzgkuzHQMTt5X3HZ
l6xcB31R5/+Pu/Najhvbtuyv3B+AYm94PHYCaemtKL4gKIqENxse+PoeSJWO1HXqdsR5PQ+VlUyD
TFLANmvNOWZ+3TUBKZAv1AO5Ygf3Za1QRAOwljhmujWv66X4XMshkOdvSlbmPyoFrI02MbLFQI6f
TZ7uOkJhbZNVx7ws74XYGiEjUQYLE5JGMl0vK+hnXdYtFp07IFLtiFUqpiMozJHAPEWgUo73gu0u
+u7TLMxN7IqrGu7enDrX/QSGbnau16q1pF63VptmmJHkRGzXIhx7r/f1l/YMViyZvFVachIO1bS0
v19n+IRrYxys6yicb9efa30moo2M9fzU9NDeKCfDBIFElYFGXCbQRoj+w3gm/9Y8rKPvWlmr2C+a
3XAjR1AjbGLn/tGdx3dZpQ8LxRnZiwfttI66PUVyEaZXOq0DuaRvZkI7uOzZbMZvpsm30ixGaKqv
xTD7c5hauyy6sCzrZa20FSUv4OothfXCFH6R5kwfrC7r+CFV9uW6YIJE/Gzm5gu2gm0V6luZLe8I
wO4NVhNQsU84WuC6Ukf08KCAJoqcU+JGu7XWBh6Y8qLCdXdgdXuqUW+fT3iaHusyMmEankb+noxe
JlUBsywhg7ABq51rDwsfNURfL8bjOvmUUNXWYvfQ4kaK3gUWPqBI3XatvqZMqvXE3gFD3smbCloQ
lBdaZ3gG4ToiPGcmVQz+C8k9iqozw/FaJ1zq8OP/P2pJw/n33R27TcsCJIltzBB/W+Xns5Eq3bSK
A4rX97LlD7kgegufqHNR8Ogx+q2bUbcHspJm9GiAPXIhrbXn9cRqY4+Y2o49QOdRIiYt5T7HlL8O
2+cDOPp3aCLvQ5N8Vt78nhJoyvGumbwfPPInhI1/Oh+z5pJ60Lht7zINmraoEn9KNP1kDsw5JTDW
rUAs4E39fDBUDXG0728Lh016pJPwgVD+mLgLzNXkhRQM/RJUbbiZbNw/QO/fgOoQIJHWeCsoajQV
tdCuorYJMXbcXJfs0X0bqMSkV/sRRo9HlTvt5mePvLhh+BT4YPyKC3wdX2LcolWa+mONUYlR3Ta7
i63O4LSOOQ+RJq6FamBkxm/CZRUyjM+GmO7RYB26OsMPehqqZrvO4XnSMQ63u8ruAjWy1Fvn3T6/
8jgj1+uvxekojYeBvkaeitv1aOsyKdLXrXFyym60xtlW9ATWswK20/V6EI96PzIhaPb9vUY7IdOn
07rTIDD4UWY20mfUbAVfgLp9MZP1RvLUoalZBVX9vbhMlCMCOY97bNgMSzWQvvYz7/pHg/TV9YLu
nF9L///WdjlTO5uTf6mh/q1b/qvF/j/V5/9QLeyL78nbn13zn+//1TS3vxBAhvaSFriB+3NtgP9q
mjtfpFx3RMKgoy7pjv+rbW64Xyide55LIoQLf9bmqb/a5jzFGtPQedK2WMbx1H/QOl8//v8p+3iw
yFlaS3ZHlmEb62/+5x5plmUmYzwOB80jd69mI/xJX7SPop0A1CWh0AkzDVLXDUL5YbU0+4aHnmK/
WH7olL5bgSZyAgJapIdxvB2xwyU3nXqRYFq65PaPP/Ptv4vOWOf8w7dF/CQNgz8PBcW/DWNgmG2c
GBHfdgLQQCVt0xb1rXD0hb7Vy+yhHB6ybbQUGwsrcCHuHSJZ6+V6dlGTad13HUnqYOqHhbk5GjPQ
9iEKEndHV+I4mzBaRsA7VbxGD228G8f4aOt5kxEUF0NBW64VnVWCrVjD1Eyu3ffZxjmwPsYrsmbc
map6X18zZO6mq1O6XGTRUKAegQyKRePQ7q5DhFYbly602/Wh9SXrIVUN7Zlv4NbjCtLYjVZNcmsP
3end5Oi/vpQyWd7wndYveP7CatxVqLdsp/DX1yQcLlIgiTAEhzWvrQhf9nC9JLq/3lfcb8F0hJ3J
R2e7NsKu5Yqb9TVxQQiBtVcxb+Vpk2QJGmEbtb404rGU/BNVBm53Y2bTUQfoqAb+a/rt+m4z8Q6i
CKnFqJxivE0nHNpxTNAn+DLFexWkKCgHim81Ft7Vejg9veiH9mCCgV1fkSXjneLVtGUzMs355+jE
p+42m4jWs2FCVLzA2Idz45CVHIDPOH8vPlxJZ/frV10/D4cDHD257wS5W8Nhfco04vP/2diK723a
+7rqt+dfgOPgQNygZN+vf571d18/fP0dTC3dKkIR1/vrnzBc7/McmuKNVwVp9ij4arNRPpuwDPUm
xg2Qm/CaI2iYgJR7WIsM5+xWIkJQb1P9MSQgSCScDt0pIRzWxsG1/ri+uJXgEFsXF0GzEYT2KKQg
Zjrs+rTwe+ip6+MIfDfDEAbp8prwGetx24xiF56Gc9Ysh9C573UkOvRQsPhWti79X2919ZWnY26y
MaVDaxIGCuiUw6r1sNva5DfjaAT6INqT3QOy8R0WYn/9BuvbRqLqvG+SGOEML8ig5h2UW1iTQ/VW
pJLSAHmLoIsL5XH6QyyMfIGLlUUlMQp9dj9p4SPAsW5DmPorHEDIe/aGCuwteKLnsbYBXVrGpnSt
fdQ6Fy3QatXQlY56v0OC48T6VT8lfVC6PT4ztR/XlAcd1nRWvuhULhGFkrmbpS4ZXmJ8h6lBC6+k
aRhxwWgyxqBlbEnj5Tzrt8bY3eUCQhybgh4gVZIZQAvSyD8PWf+tUx/j/zpD/O9z3+NHWX607cfH
nxPeX+/6a8Zz5RcmJgfNl2msXYa/ZjtPfGGWMRyUY9IxXG5/z3b2F+RhrAJNneaQkNYfs535xXOZ
HYmbYdNrMI3+J7Mdc+e/leuYOG3pmYKSt2AO/dsM4syNocWjVR5j6Wg/M7ahUNan0TS6Y4fkSlnk
YBs6a79FuKRKqAqs+Prg+ZnzjYYMHOChHP96cNLi9o+nz0+cHyt7GqlTT1/LcbqNldTVifOvOokI
o8LPn3/exSpwhMqLlNUO7UNO8+Ic5IwjmNyGkdjr8w2QboeqeZ+Ct1TGTbpmlMM7+ZVMPoYVsQnn
R9X6KZmZgiyXRq0zCZE7YKukP8WjdlQmeZX6xNAPOu/ZygEbgnCAl7Au8BcwpRl9koaGtXByUM3h
OLJuLuWWGeFCAl/bFIjVg4S1c2p6+i6Lozc5If6ap/qpkezousx5h29nim/FbMfXM216i0oXA8sS
HmKIwn4B2W5X1/lNJ4bb0SRpNp/HitBjCu8zSY8Jyu+8hzMZD5GgMJ/uBSqOg2WSCh9NCTs4Z0fJ
MQww6b/UjXExT1G6M11Dsr9GNRflyYVm9HdT3pIrTEPIhFe0ENM7PmXxgIGSMKF+nAj7HOudXphf
hZ0/tmO3bG2ipnDMk0RQTqT1FsXd3BKo0Dpg3Eyttnau9+BGctihgyFIRrovcIBYOZFcaoXwNmbi
b2doyKydXO0g5oqRtm3ZXZDhshsbep2aSsmf3qeVWJ60+H7s0m85VMcyWUCm5DjewUsHmQGHEMXQ
GMCD9YlyJq7A1SRwxJGB1XoouABZazGzu8lNFuIkZ99DJ4MtBw7INkC/iSQhdq/Mtp4Opik/tVKz
gzLRvZPK61sja9Sdnp2sgT0GVl/CqO2aaGAHS3qByzCaUf2VUgKO1JZ7Z2Wg0OQBielq+yT3LiL4
AiDnE0ICyRjS4Vb5BMnJHSYjMgZD+/u4HsUGcpROL2WoukOdEHxsuExcoZ6gH1j884WyPMDSL0CR
TLeipC+cWJFJGtjIVBKb71FnI3UynCzIHU6bMK2PZVLqcAOguPZ05DrdPkkTDH6Re74mkKcJKKkT
Vh8KVi4x6NGM1MDYTTE8WDtzs0M0GFv2ss1JDAlcifG42KNfN/Z0mWhuEYR3np4dLZftvDsMxAda
D3oyfM97LQ1A/N91HYgrSXVEA1qAclzsIFTOUDKWQGZiK8Na+YamE/eYtPdlQxlhniB+TBmR9xZp
9ugWbf4apc06Me1xpoKL9TNYrUiQsseGQO5toskLsRyUaf5I9B65WVZYB7sSQKxBKLYmy+8pGeaN
a1TfOTtKiFRjwjLCNjb4OuKgVDOTIcYWY/Y2nMXwo5uXgWbTBQwqrbYrlIn1JsTxiytnzTWZxx2d
LrmpqgnE6dIjFaUioLsZVtFonywYsw2MgAS87m1BgYoT6A4tHAXh+QXXcrFpTEPfzusXU+gz8FsS
KoMstD2uLmRpv+IUr3dyl1giGNXar6N6VVII33jh4G6MHSHHhvPRW053sF1qNXUTkuakm7BhsvZr
zml2cAzgFfSoGaFwx2qlIN0AGcmK7qy9K3ZX/POwKBs6fDFEM2J4rfex57WBpk8p6k1qU84of6gZ
BEXzkkW95cvaSA8MIPvc5NLABsyar7yx1w+poMwS3qbtY1SsAYwJIQGmGKA4bnth/sgtxlQ6csjX
b6ch6a6xxM7+0DTRsfUewsmLnmGGhPyBkumwyPLYcI6JfraRe0FSj3UKJMSgzXDuSEukdWGtdZJx
EO96xk8FCd2R5jcJWSlrSnLYlL5b5FR14/s5CrW9Huc3ZgmBXtl6EnT5NmprzsbYmBk9EpjH9rOx
0rWpr5DnE0W5D1pADwhMBRXDwl0r8WEClaq2y6iOdgdKbQ5plydqDCEWbQZQSqQfzIRxjO4H5VyC
F+05P7DDivz62M9DBjK5PNYhM5XbFC+W+akVxC5JDSgcdIgjirzIr+pPFyLEKQuHg9aQnx2N+eNU
QICftAa6LQLWIM1j+9bCgo1slcqtFh4XItxE/6NW0XIIF+N5TfwOpkxqm4yYWtDFnr7lrIbhxDBV
m8j1coLxnPvUJelbC3vflbL1RxztnMKk0ZRzV22IsBkul/T7UtNezgzyI8LUL4hCGwb1ajQpzHjZ
t4HqjdkXWQwtOC2/T974NkF6LFBB4KW+KYa6B+3q0ZBT7YXh3QhHAuwss5z4gvBbU4nx6MZwbcdY
HsMi3ltsu6GyltAejSU/QN0K92AbDyOlWt9jn3oLDYJoCYuluAD9UjgVwJ2ZvIW4W0uGF63kkjQm
OwSMmt7NU0pS7nNTDGvRlz9evXQDkrp5P3nThGZWEQbIftNIC0j9rIUXxIYltF0yLeNHVTAXLbjh
9kiTWp9YpWQ7ZsiBcV0UIxDpmSW3n4peP7YIy+qDN8xXdc/iGVzT3iYX1hWm5deqD9jjrOuX8rP0
sKB6VkM9PMZcWzKpRO18Q67nYwO8kxZDOl8OCAfwTitiuQ3zPpIkj2mLdZGhHWWcvk7sOtpZhnpu
vJoYa4SaWkp8IkVvrYUTnKJM6kht3hoQc9a4vmRvm/a9hibcs6CBlJW+W5cvp2om/KjLLhJ7vnZK
64Er50W4xMARQ4ECM4tRzOXDz5uMhQTsSHfr6PfgZ8HKZiqw4pHlwwDkScVVG1AxBUE1Vsdi8cSp
Wm+grb0WTOkBtKCrUHbOVonFChaYu3Fdc+bF3usQFwVhpNWBBAsDo7uYGOtM5bI3tx7FgOotDudv
8FNTIHpegHneyjdERenbyIVvlaT9qTdZfQ2ZZrDKxFIlaOjs5jb1oxQxY1JbB4XncnEqtQu9H+Hc
0hqT1FATCIaodVzYzRMdKk37zpjf7jxN3UQdkdeRYui3NdPwoSXGJONg4yecfd40yq18jNqcptj0
dMSJqdXelUkWhIWWH2kpC2tYfLGO31gP602jT9VJL1EIgoi5x03NAjrTU5IBhgGueeLgQDNYVWfG
vZ1aUUCgjcEkUauTiMPoWPKZkCLFqSBeARw8V96eJt5NIlpsBLk8ZOvSVpTlowF1ADd0AqkUNItj
6AP4npQWTgxjfYpvJqMaT7OpNz41YdRBaa4fKlX7XeyoExgFtdNz975su+VoJA9z/BzB5QpQsVR4
jfk6ttetI2x8dLwCfSH52sCapyCeQjpWje6Xtq6fiEZJEApK1oSenoOWrx9TD1wnm1DT3vWTdrV4
mXUsSKFj3CPGbF2xR3VMlWwuMiyZ8kNZGmLRwo6Pil4QYsg0sJUMN3mINLVLBkVRoHVA6PeAVxLM
i7GhKwShr2ZLkX5hsdyaRRRwkQjDvS86ozmMuD0MelpUlDZDrFencU3/6ueeWpRjdodU9ttl6OJd
19iYWVpiU9D6BXT7h02TR8upAva2ddzitUiadr/kJVlLaEsd1lFdwSkVla9qeChS92OkrOTHorou
UwmJUs/J9DWepoj8B5U9JkrT/aE2hlPfkihKhNObl0ApXiwkqZ7LvzwBvCpIxpq1OZeTjPLnxesl
X9z0Mcm9sA6Md56eQg+ykx1W512uDx9DFq4S01MYZSMFjPizm/IL2VfGqRaPNc7UY9QZ88lcNxFm
pe1im8yA3CWJoq+IHeMw0Fs8zCWcRpZJGF4pWIOJunaCcsruNGWpPS7ELb1WddAEgtowr4ixHwaq
AmU7Hwvvvplt51SvN2P0njvufFzCpdjpqnw2DIkFRyzS28dZdEg0ZDRaFDc+0j2gFWzczDE2dk5e
f2NF4QG9ZbBxzKDrzLUxKha6oAs4gql8Ugy2O5sAhXoeLpJEPUCEzPcV4VAXmjv58wJUcO6JNc01
om+6N1YPz7mqAOPY7YXlYdTrU2xF2U6M8XzSbRA7mVeroI8t81S60PGZyA6t1U/b8kwLKnLCEbPK
OTrV10SD1J8zlv+8qM2xuNOVXvreROhZup6FekMMl21W2X7KHUqLUQUhfXh1UsXpXheGXwgN4G6f
X+ZTx9Bhax7DCiGfaEG4usFqaewIAQrSE6Pck5CV4VGa6Ytkz87qCqVBcppvCyvv/bHjcI4RPVZz
ZO+6tIsvCDWwj/jxWfKl4hTayNO82HmOSMfwY1I7/WnmJLFIEC+XFH0TtPqEz+7R58MDSY9RyJ65
ar1nBchpE0mj/Xmaz2TK0a1ss61nf3MS/TXOCJwZ5voyxfFOpZwaUbNc5JHFQsgi76dG/Zwui3Vq
BEtqxyJFvh4vVZYPx9h8LUqP2h+swkC5n0Xfw7Nbb4SIV4G4ZdyNxcI5uu5dzaj66yav++ehaif8
ZNZfDylbkGQYD/X2fBPaDg35POovEbaeF+nbxZB3TKTtSaqoOxlZL7dap94wIdD5TRLbx8lLd22x
uqAo1fBTe54vMWy6zK7QlmW+XSAEj3M1+bmmhl33NWEwOoWElJ4SALs/72WjDdpTMVozDyGGtFDV
RCV48xJ4MmuSWAu6aOwPrTK33diwrTQVfIAo3gtbOYdF2YGjPO80rM/9vjk/lqcIlyJtIuFsfYmq
ivBkp+l9SRTtbpqRCxjJnW4WM58Yzu8rI8Ofe9c6pVXGBFrZ3jWF4mgf24KZ2SNiusMTQROx61CN
4Bkys+pllFnH3ADjfqzAzgI7/oj20Jq+1T21AqioxLvlAD12juvesRVTJ0pQ9c8b7AcGSh1Wu6nq
ltP5RqTDciiJeTBau2DYIApswtt3Ot9oy50yNPt4ntZ+P0y9tba4hubCEiex3ix9/Vh2prfN3B5J
fGKujtyIIA0dR5XDSZWCvN0uDMVYAwlcW7LxorSHotr1JYC6esoVW/V855XDMYILEuoegMhJMLvE
NmdOYd6ebwpNfBd99WB1DhRuTz4pOodMnPRrGg8NeppcVMBUAF519b5pmeXahFQ/SWRduZ+ZEOys
PkjovWaCmQHsyGNckYsWy3Wg1ASlLy9yaAwxCJ4HT42VwGmmEH2IRLvDlST90JMjSQ1ctiiOljU2
u9tVWvp4fog5bD6B0PJ66hHcEHQ9YMsw1CbXFxH0a3VtWOtu3XqjVW7gtRZ/NJQoxgwnt5KklOZS
VLvUjJ6y9WIjgmI8REZMAjW+bG+9mfWGTOdo/PmQfi6W1br9BNcba5Qz1KfzDRpP/uFttavID4WY
yEihYvxk1Xw8P28wQp9ITyzyTRkzxhdiqklMb1kU2UtYnfKI+fd8o08EgIctuz0xtJvejht6Uez8
TufJKgTN+vMedvh8R/7t83mFWrEcdcCn7adJloepVAdbyh/wpuJ9DWGkGGzvoNk1IVgRkoxqoNDj
sR0maYJt8lymhzpiVh+m3GZ14vUHfj02s/2+FxhT7DDm3127nWRm+NDtZLCwz9uYE85ynNMXs+mC
i00lZZulzgGMbPPqPo5QT0iEqBy9x6CUPRIFkrLopOqX6AWoyRA9bU10QApXdjMoU3Jj3UY6gKkh
tMmtmMfwqgaJEhC1xKld6QH8kyzZNu4S3+CdwX4x7CtDXURuzplHcZRt/whQjak3jm57w7lNBzPb
YuEMcqUTEZc691mUflKMyGBbnbJp2tWxaMhwS9AB18NTlhYoMhTuSRKtNpSjNRARcbMh34k+11zq
W7eVM4IYXD7GRz+XJYvarNqMEc18Pbzpo2mfeRk79DbEauWlvk5RCDrRAP6GodVpJ3TlezajBkJN
EKxUhQgTtUK4sP00nrBAcA26cxnUNBR8wK4FABpCvSHZ9zuDUIrRvczoBAf94nwvM+/YeeDbUK1T
iubX95av1uic0myr9Cm7UV5ObcWWVgBHXKGYCGqKc4Q1EfFjZTbv7ilrVAsN21lme6dfHiZJKhuL
jnSLP6/2WxpEuTJoxmQFJSktlTfVLINCB1oo3OTS4I9jS3NaCwkjqq+11+apK5saF4jWj0lQi4Os
fjlRx/WNpniFu2Ed9CIkWz7PA1BG17LVLmbDNWiaaQ8UaB+2KqRuXsuXoaVcR8RtUo5vgl3RJtUF
ir4F0Aaz2T19TCJS8U5uzK6gUMg0nuTRAwu41MAjS+uZdLOHdiHdygwZqQAW+WVdPNp6dOWwlhna
Lr4irBjk5WyqSwdCMPa9jWnr7w5gLlJcngFnYgItnCdK9s+W2cpt3IMwd7r8Ck8Ica12mDFh19AV
XPyL5K4EmMZS1uHOsY2lfiCq6CpPSU0qtYzcELFzm+kraZrOUZPzo0veiLRnL6gZszBZN5dqsIJp
7sdDZkwdRVhZ73oZ+7GWhofcsu9zDXjJkBvkF+LaXSRRKpRQ2pYeXA6J8FS0xCIWeXiXhbiPNbJk
9UZuBdVuEZLHPtv0f2dNsYEbra2GrtkXsvPNiBJ94RleoBsfmtf9MAia00sCkCKtylnQfIvi27iP
wuNM9iLVHpINjQyGRTxSeCDDFsrt7PPZl4QD675s0XYVY7JhAaT4Y8H/78KTqzWvVmN+Tu8l3Z1N
HpVX2iysyyKKv5bpOzsMck4QeG67jLMb1hk0AJba9e2cGGTKeVQbTG1HeC0QOpMTxFkeFHBR1rkI
BpH/XfTJK+QArrQRePRiv6RyHNnWGbuuJYouzSKYt7l9qgnQE3VF73FkK2fGUEAiYciAtnwKKdG1
SFVq9BcUPAMNWuPJ7PTviYHSRWE7R3RFWmhBiVP2+OITGV80fQN2cCK3LKMKVM7ycaGM2RArQrzS
pu7NxzDxmkNIJj06Rtxavel76QKqcajwL5Fwg08oZqAo3+Bxb4basqkkNAvaexLhCApy2NCO6QCT
3xh34GErFHdPmUlZP6kPS4nH1HW0eyHC7iE29a/V7H0rCXqgWhJ7+44hvY3taz1MPqPUTP15jAxU
AjTn3TSl1l8yG8UgZdOozTdkEGBXydmDtnN8anNqwVs90479SL3Pm1O5tQ1kV1qFYXiEgrRhYoM8
mGjfW63dW2EY1LJFI5fU9daZJHFtjYnGc9jHlvbOxR7EjeCfsZxstoM6myKC5hz9xiguBsmVptIn
xbp6Yzd1ta8EReY2QuKfd8mevc5xcevLqLTQJE9r4SWrAuSml5m3dHs6y3E5Yw9xt03e2GvfmFjB
5gpUAiZemT2omlzMBmMgpW7OnfHbCJkQnbjXw1vPr+LHjDySfsSMjCmxBPu4cTwOAShMXZEMiiIg
fxVZxmIl6b5S/LV8Zeg3KUWdY1ppOGzRsqLBdtEZsALJu5spJg+VCZ7GelE5O+T0VlJtalPXAq76
polJl3ZKYzuBmNOUqgBpe+9dWPGXWWr7KkqX47BeUC17+1Br6g3SAsRsLOOsmkuEeaK1KdGVzJcb
S4/Qgk7sHeYek3omnK0L43IsCQ1gO8VZCIo9d16pSr0DJ29Yk9WbaTw60hOPEAco4+MiNvhH2kTG
ezJ3F9lcCUBqKliwf9uC2j5u0a37w9nLskDWVjrORkvXrf5AbXRMwSyJm1xP3+iMqF3SdfTQHcYy
BBAP4MFs9DTZ/QBxZiMmGi0ll3TQLcAz87pE8FhisrHb6dF0qlNRNOnOVdMUYHq/d+JaAPokhSFL
YwZVx612JJ9jAvIX6v2nqHF2uQOA35xZV4rSDNRUHPJIvqjc4tTUIWOqQQKiNHfgpd/Mdyw1xrVe
DySIN+SiE+txtBTmxdGxt7SSIcuUbbW1Juz/PVZUxhjHV8LBCzoNF11EVXhizNjLVXUYLz1J8N73
itKCs9DCS8eGXbp7TQ8Oj+ta8qkGWJLuvhvMeB+ua9zfN866DE5hhv/9sd8v0RaJSEFGZUQKHy6l
xCK8ogQRjm9jvZuIik4wuz+IgmNYY2aC+rhhZqtORu4yIf5+fRPq9C2L/Kk+v/38mj/u/jzc+nJo
VjaLUy4PImzKk2v0N3KRSBzOH7jenN/7+8efX+L35/1x6POLfr/85+fNKCO3kVwYqsN0RMHPp4zr
Lhw6EGUo6M+svdYHpR3LQ7GgMcZf9WQ+TV6H6Qq9tXzT9IUCwbqZ8EaPRczf7xLz156UO+vwUvtX
8Ma8cP1zn29STDBr1jo/0+T1oLuud2PdU1TV17utgOBQWJTXBvOIafvvz5+P55QrZ/X8VL5+2vne
+cbW019H+vkgUTWb2IYAUTN1/n7d76/181i/f/6n1/zTY6bWuUenRXRFvdJqZ3UaqexsHHM2gvOP
8Xp6tf969nzv/Nj52fOP55vzAX7/+E/v/adDFfgnWG7xb9GstWj6GmzjqYtG/Lacl+vP//igUTds
FX4/X61vSn6/6fzz+WlbsWnp3SM2sxGZOWci7UHuQsif/7p7fup8YyUBFQnt+Pvtf/uI848G+RQ/
3Wn/rTodoEnIZ/53mc7/abK3sn1r/1Tp/HzPL5GO9wVfnOk4OjJTXWL+/C3UMb/YEsKTjbfVslw8
TX8KdViRoeyRHnZq7yzv+SVLNb6Qjc2rkayi1WEF+J8IdTDS/M1QJdEBSWEIXOrSIlxnBVj9KUxV
CXr1Wu8Z3HOXWbng9IyKFk6o9Uz3KTnSpoi2o22+G6z0W982pH20veabMykEI0ObrIbWB9cuvrUe
6yB7cdFsV6BGpBY9edK4qljhkgrERkI3EvsUw7F1oyt2zMwCOnW8NPTMzdA7X6MZUomHEjA226CO
MvdEEOZmtpzlKohd2MzkrrMelrO103W0M0lo+HUmv1O6DVPRXgrsqH5MyWDTOSmpJtIYAEM5n9lg
2A8tqbIjUguddMCb3GKX0HYhDh0iFcg6Qls3CWtf6GQor7s0W9hi68zxrUkTFMTEtsmK1yMZlk91
vdgXLgMmXpaRdc9iXheQrAioY2OftVRU2rvYHrtLzWXDJRx0KFWVeQc4yRRtUqIv0wRbCrm9IxCr
Siel06puUOCyNsYQvfVEIXFDYyc0i3Ci2lt9lJbzEdKuAQxFlDI4RxYSZXmBRh33i+XHFfY7FITh
5lqyEiL45VQDJL2Im/aKRRG6xNTYO+n8PBb6AxgGIyiL+Ku3oI7BM2Hu5kIr+WclQWQZP8N8uuma
8DYnrCdQIhN7c6BJmwy17TeQl7M+MS8wC20sJRDueuRmLm1NLYMY6sGUX6H3wHcpReOHWbgLo2TX
2Cx0QguBo9KqnekNYl+N1pUlXRYv0T713NNAcYICA3vwKSfI3GimaC8zl6o/C8zAnXHGRJb3WFul
xYaBhnYyVkFk1yke1/K1IiIMxQSje/3auH2CxspbrkONlVfbiQUecpMcZ6+91iN18mBY+rYds6UW
tF1Id1R19NSme6ckLS0q36lA+n083eNrKN05BZtVEPRiTa+xW7Ges6U/FizVCyFvRlzFiHnkobPd
F4GpEBQxqmhqgD80lTx5MIO8mvRAtzo5ecHvJZ030ry+me5MIlfPv66yqjdnzUdGI10GoUv/NtE0
58Asjv0dcS5Fr/ACxUVWhxkbDJs87NXoOCnzm6iTDzatMKerBL1PzbJNI6jU9Is8rymg07BOZw13
RRG9Qeaxjll4q6XkannF/EK/geICTWBiqKGOJ4S2RN69U0Bd1T6sJRZY0q33IclNMubJNSzbH2FM
LnqWz6SxePpdO7oPeYzC57lKsZKXfGtWgejaBEDfqbdvG8oyCM1k69E+cWgXqCy9GMyx8420IgQ4
fs9kC+DSdBk/atSyuvFqplZKTQuzYuWxKqRA4Ug2L41FsrBCWzCW95U9DrTI8cQNffIc9ynRROys
Ji7oWM+fa0GoJkDmGCJwlLCEqJHLCaLExit+J1BwVzJx71OuuI4YGivRr8PGSTc6QER6WDLBGYvw
IB+bvU7QtuZqxyF37kzN27L1R5Xdp4fJBI42teSELCyLY1G862yQNywoITF3Lhqv5DHSYkyW+ngV
eSnL/pI0U7S6E+BWVMxjOX5CHULYlKtvFhp/xG1bQ2tSdv7mK3vJGKpScwy/KRuIDYto+2QiozY6
mOfJhJ0fgspn2CN91/MpvIju3ZpY6CxU2oOp41l3fhBf7u6KNIUORR5pZHWFX0VmTCmEWGJPDMci
zOkqN92Wku3LuQfMHMBpDl5kra5YPslj38Zyvp8mQ6wX5XisUUSlY2hcpa5W8ts0JPVxghrDhI8G
3d9MnojPWjM8OHElN8WCIwanPIU9dqGbIplex1nLAmEhjdGc72Zy1VjNj8waI5ofGfVO5OpVS0Rx
E+voydk8eEu+K/r0xshUvqOOToE1apsAVYv2f7k7j+W4lUXLfhE6Eh6Ylrc0oucEIVESvPf4+rcy
ee6hnuL2oKc9QaAMi2WAROa2xOOHK70V/jEpmI9yqhD1SUlTMxFOznJpDdwUHNKMbInsZzlRPRSO
CDVC786InRLvnxB4rhDj1Jk70A47YOP3vXM/ht+MrtSkPAbdYWAQc7QZKu06i5kgftSKRKnF67DS
HVBkXNOz02b7yebIKKdLHrQEC4TGdhH0X3uQ6TvCUDRKtEkL9i06vCtW8XoELpCNUbjr6vw5IL6X
i9kEj97GuBhR400DSyuNbJxNiTp8jujzMoARv0+0QYBYIztzhCe2flfcDlP1Fseud/HH7maqy5qi
helV6zNxnPpXrSuIVfIAM8tCA0YokHtFkUeYHsvMOL1twtA6MxgwKBemuY4x0tlBg/ndYcTz8V3h
rMdc6m+HBoiNTq5nrwyfa0dDjDE02iaxIcp1m2V5EpTVLp5ZCKY9CTuGCcwAljw6iOuNMEVrMT4l
ZbM8L96htXxv05uIliiwwQN6KMKkP2D3t3Yd3S0cMwcPHzKoeX1bDAtN5v4pNNt6YxXu1Sk1rogO
qXWeeWgKNmkVH0Y6b0md8J8HJ3qKwYnQg6xix9/jx5EQznBBi8Bb7UN+2cUu0esBy0QMu7S3Z/sB
/ZgzGAhuomzYjjU5fVxekKcC0iw8sVo0dz2kuU7G4qlI5weSd2+djveoMZCsUi/WDjFthIPWNVck
h6ssDeb7OXfew5ogwQb8YIl1/2yH42YqfUyvdJcFDSdyKbK9XvURHg3nEs95d2mlqkuUB5JeqTqP
ydfKseMa5yJw9RBQ5LdvVhz5847KmvYpwu5YhSVjLs6gacQo0cc+lA4pXsYyZFf93BYhJ589mVcE
Xgc97p2jx6zJK/lC4x4jyRL88ruXPLEtKovBMcWYHqLOXAdTlh+pVw62mjvf2bf9zIFHMce7I1JS
oUcu0CMh6S6D2SZpKtSC+cSvn8Z7gwNuDEiOmXzrB41zKEpF/zogaqSRoto7QIub5dUV3ftcWvlF
BN5dyeztnBHfgdTEwpua+u/Ea1e72nCZAY3pY6JpJDzIqzbYan30hJSG8QW6hPhu3bANNmbevi5E
Fu8jq7qSqpHwzMc6RYEs8l9GnaIBBSAvh/YYjNl3C6gJew9X0iINBeMRg1Ubt8nBFcvRs/x7w4Dt
tzNmgrE1vwCs1tALKB6LpQaZqVttVYhpYqLTzquwM45Jo3F49DqGn8gj/iTSw7VfT8dltBFhdZGH
IiM4epJGh0VgzoSX7cgssF8N3nEy+dVTyhY3uknDx5DTczPE/aWiFWLT2XqOJi1FVBj4hx7DPB6W
aljpFKVkKS0taUlr4uLdcF2aML7SChAipeSI5ADNiuDFsCiX7x+HafDX8GWC/qttECXubigSgMHQ
eLWBy7aFY688r50+51wpbfXz6PFVJ9RCTsGp1ah2J/ZTRz1wyD3nUpluchwdLoGzqGWkITOLBqKX
jFpoLNuU4p/Uwhu11YLo1h+xg5jdzFuqBR0e1aELmm9Ep4X0xlKXkLQLxccM4C1Zbbr5QnHcfNST
qtolBRW7wqSeXKeLWBtql8xtf5DhQ3ubLBI6dvDh5JPjkygZZkfHgqFdXjPmLog+E7iBqRmu7uK+
0730ow/CekOR+48YQMqQyJSeeAU8E2R3kpEf3RMlMrPkWOfG8BuI1iWqDJTLlXjXLJEvCwiMaZvF
dJOpZmBNb0M5UtDzezSr73Pk7GjrImUPNC3OSH+MevO1JuypTztrYyXdqcrilsHN2zFF9CDkfZTV
q7ZJql07Vu7RgI5lMdSj35WgnkT3shyczwTwswH+0gFlJEmO6cruKARrJo/myRZzcyNAahzAw1ah
iMCJi8QVE4kw+hJrzAEdY8DHgsmKvBqGKagkCnMXby8gTHF0f3pAl3CoEIxawXnSbFJvFEcnG85l
/nOJfJkXVLkrx4PHlIjoPB7xWhDJA1IaA5kyV3qXwhCKjln0WD2KDwqEJMraSLy1A3iFU0L+LLHY
TqKyBM46K8OptwMg/47DOkD6uRISy3Xj+RLOoMZ671x7ifeOY/CBhrzczVxzeokJF5ROrduWGmVP
2xCBjlwCl8Tg7jw0Q+tZIst0w91aQM22xJwbiT6nwNCpxKMbgOlIItRh0r14UpacDsm7ZIbcRKuu
5gJamkuEmyz6YdMCeidcGO8Ru1w1iYdPEhkPvfFNSKwcDgf7rwlpmj0MNUOpQ6FShM1g8AdnnZT+
NkvFLTJBQdfP3graC1E8LGMa09uOhnMc5uYSxMGR/JJ479UmyhtsonU/lnsny8SKa+jCKgyS4OwY
t4NkBEKoAVNyBKFkC2ZogxD6wCz3omMqi/vc2rZpXm1LyTVYkA6E+e5TSIhk1BOy85yQQE+ucLbk
Kljs6NvejaKdIcITUhMW8x3kBpwxLEddDysmtVzPdTLZIyZi6zRMN14r+e8iRdWbe8may+lvMoJu
otallBBWpZT8SgXRElvGiy6ZF19SMJKLSSr8N9JyET4RvcN1FH3SLmTJXsysTepvlmR1/AXm38Wr
swmRxxqi+q6nRrR24tTfOS2zLMkPJZIpIqjm0Yc68iWHVEImab5klaCXZqIgevGYQDqRsyWzEOGh
IggpIZmpXHJUvlc/zzMq0HnucGrH9g+ttZ8qyWy1xqsvma5Icl5yGgUDZksubJSsGEnI866GKBsg
zFLFnEkODT3YDt5vXA/lW9dqwbqkrAS18vsYR5TrMhTEheftk8h48CbUFcKqHq18P2Dk38YO9oJG
3InWc0l9hN+jSGySfJ8vmb8y+UD685KgfrtgQL6SJUhA47s+6b99iMOQsEnS9HeUgtV7OGwq2SAZ
Dck2Bnp/8SX/qEFEOpKR1CU32UuWcoGuBIIIjmF7V6TvYzdnF5qMK9D+5MYV48+++G2Mvr8pRwIV
RN+vA8mJ2pIdnaBJJ8mXYmAaYKpdguAmfZuHkoqjl9KhD1oyQxGim1NqQH3XSMy13rtSurFl9aZt
c8nWki71LQua4NC3qEA7VpVeLViezrC8c+9syqwj5N5eGFPBqNqoQE8kHo2xdo+eubzkLpoXuGO8
hcGqhE5O8844dMx4HMk04zHgOirZ5wYaOpDzkjBg3YTk6qrbmrXvvJnKoUk8V4P/REyBs3K6Z0fy
2yZE9ygZbyfhWIYBHyUX3ktW3AHVglS65tDlg2CIIlduJYaeczNPHqYI+UcRAcusEwh32khPrMXm
aye5+E6y8rBBBv3m8WsqGXtdcfeQ+ItNaBGcvmuarw6RpNfO7x7iJXpcJP9vIARIY1w6nXSftYiY
sfjIXbVJ8p9p75VH+LcELzZ8mhRrqY3ueEi6fYvWNe5SMppaL7q9ZwV3hsCZlLviSCSUfyJZS9sF
vSANVlrhqBJtcwupvfTJ2bMXLxxN7I6SsAF720d6zEiW9p+CYshMf5eFE64ypx3uZTrcXI+/yZZJ
sQM6yNsMRD+u8dy3TQjUT8yPyfJOH/DadIzIH6N2h/C4/zFm1RHRkgNRYxeE5vkQlr0DEZuNqPXj
wOOdocHT6ozvM2w+HHc6OtoCYGFjyvV00koZILay9WmlG+mtPF1XkZ8S2/Yg3AhXmhjvzMC9ktHG
HHKGXYvD6igoQVr3esySThDm083fAq2cmJxsB5Izvml2/cFQhB3IdK6Wl58odnpHKHCDbn7clBrp
w2l4Y7hnfCVPo+ml+yXusQZEwSqvOLTRlmwj30DnLd5jnaE97wk+TTKvXc2e8S0jz3LTuchZqxLC
sTvVSdKuCOVZ9p5tX3CbM6PTUmvfVLq/cTPvJu2cN78yXis//4YGvwUNGj56iqwR5J3jMifpm3LL
fVKHyMEpoeOgZ1gh/iRfORua0WOZf9hc9XkIV27p6uCzNPkUVBpXNfGwszAPmBcfZGdRUt0Ptpbu
y4766s4dXnMzQkgahKsxz9PTOPbHLE4wopu7pkD6Tj4uVph6CfZhlp6BE25wMF1mpBU7W2q9Rt/s
VlMf9RslDVMiMLUxi6I6KTmYuonEuV1r5oQ/R+rAxglBMaaTj0pKbB1CzloOpb26FdT5U5t7P+IB
1KRu8eghue5X6uRwpDXUEp7BIIMEOesdWLzUPHUnIc2pBRmyWjZ6G3OilQ7b8mlcfLRozCGr05At
86a1HEYq+c61aSHBZmHtt7g6IgR5XzfM6C3dMfL2cWjuQ9w7pbXcNwlT/i/NY56GcD5ft3V+KJEg
Wf86iedi4nv7PJ+NgwWcDlUTnjszwRQWIrvAFvApjSdIyN1RU3wNWyNZ6BBH0M9qsz523otCdkwC
UJDzNwe47H+GCF3ZYtWry/9t0pKCYMXL+3PNP8m0It+rT2y7fSFHSL4HdbuICFRxjfmbbfY//ME4
9xHwyUjxyd7uG0Kya2yKSp81LRbTKdZjFNDxjliMhePJgpUc47SjTBnFoHqnahRRN8vGXLB1sG5q
lKdWfo7GzF5rrlZcYtDL+9hAe2ewDvAt+PqCcutJdVJERCgr8/6+awNrNylSlH4c2F0lWNZ8v9jV
hf8NpqI4DbN1iKpy2DMHY0ygyqI6RMkCLGXnaEcnbW86LZ03cSLOxAXg22sI6R8mDHD0EowYiim1
6BrX2eTLjAAskkSs+j9LSJi2nUnWTcphXQoyTjR3rkutNQ54QRyxBlycq4OcYajxN42M7uQX7U2H
7p2fsALyJ0AbOAwyMJCMoNpTG3XEiVj7vQjijeYi4jBDorgNPJEdPk8Vdb7IjeHMDJiV6+Izgt7u
Ky9GYC6Fkz5/jC8N/4Nyv5SxGayLluqBpCey0kNwkpbHaq4jVhj2rzzsDTJRyWYGKdgJKRtVG9Ml
g9PuOOVRdg0ns6pRPLsmJl4a6sCNgjYE72a0Qc8bt0zVWVyVyCqCfTohhsVWUm30jlWPOhnVppLH
s9qLYq05dLgatQa3F3Y9HC/KTqM29D6Xp4/e6bnKKodCWE3mqXeeRJF0R/U7YEMp/vlFQHM8Q/vQ
BpuloBP/qEefrM+0WC6t1bUrGxnTPsQbPBm2u7Hj/HbWPJPKazZ1HO16zZgprI2ehc2SbvLmfx7T
G21vJw50Mo7SS0bxBomtYkugCOAkiMTF8UC6stgh2I0nFOPUng2nW6nHCHq5tE7we7QoJzRrbW81
47wXKW4eYwwHCy1/M+xNTrRVg/boZrDMA4KX9tCChupDUzJABXZ0xfvAamzqfZxl8lOV1Qb06gFs
AQS3YZJkyDctGjgufMUDQlphEAzPslQbuKlZyw+fRq46MftL51rnoS0O6ZJfycEFvqC4+BrMv0sk
dRfUt2BIAG6rJZrTI+nwBy90xC7pWD2P42yR+dAa+pUh07gOTU//rgehQAHGJUpJGO9rLV0bQ7br
WGKtXE97q9Ezt30CyoliwAsKDxdBg3Glmux74bfJSp/y92oG7bFF9trXy7i1Kw4GffQ+4ia/yzFA
U8o0JPu+Zo5N1pJXLdvIiS+k71Tn3o/4MufK3jh6m0ivaQivSfnQWhgIqL42LgmtiEgXKci9GIPr
7CLPvwe4FeVqmOvsnOszdvKlYw4SDus+5lLnkUFHMZhx8loStdSelRhbBCzOQYgsP5uLl31uXA+Q
E8vesu7dX9PsxpvIzrexX5JVM4cGbmpTx0vHXi03au/rgQij6Ykib9JaYEzX6gERkd1pVHa++Xqe
ehX1ZHJ8n1vw9V0tNOdE+g4x+2VCSKba9V1dO8xWBO9Pt3RDYKd8wtemGUv382bROECTdp6u9cFk
ija5CGkIePEWeSUBJz+FgfBOkzDS3ZiLQxPMG7L8GW04OMda4JJqSAAaAosXQOae0+kyBtEZubE7
+ZVJINCJ34XhMTQxbnDhPFayKmhm2Mw1KwOUxxHh4kY663O2spKRFuGcyST9KkfLYFzr8NTsbEaB
FSmOH3YkOL3bF4pufoGurEkBe6W+nNPL63Z92T7GZKEC0/ovY+pR+WkiMeGsAm7tb4og+pnR0onB
IEN3O1ZQbwQYtrmjMExcH9m7Pl6TeQTHAEkbnAYPo5F9TKKuMUq6p6xpP3wXzhuhtT+ZGNZerRlg
PLbREHbW/MQl20Aj1xHqM4J0lc2D60F8EaYKctKxzs7dfFVaKFPix4i6mjVghk3KMn0sZf6StQka
f5JtCpI97d5E+hPZ6FgrvgUbuK1I7rw2wlEVSYYtehxQDtOawrh2a84aam+R35aGJjZVHjwFnTzZ
y62wMspeiuqoFxPoUM1kYYnWeuJmRKgW1Q2toSsdo/4qCIaTR1T6WcKyctZvmtVvF8nxynAPTp3c
mbNlbwwZ/rRk3Q+uDGibjdtMmxD5JHfUhssQODp54Nj8jFIjWWedQ2fRdjMWj40bRLI3MFwvJUcA
I+Xe9yeExOGEtz9IbhdebABdLCbU/SXqxrYqQYwzCgm3orWQktFKiESbwvfVUs03eWpA7D+2Xdxs
BtO4WxgAOYODLb25ZIzXSMTEQnZlELx1OjBlXG8xoB8nb+L7ib9XMAG4A2hCqW+wqF0j7Y5YaIxx
UN5+dl/jfiFIYNUFxQ3RJysddXI0+T8Ht0DHlkApDPF3hBvbqd9SXzBwRbsPPC9dp6259UukaZVu
nolJXGszSdhRuSa0ADRi03vDnjzHTZkQn+RXW9syLgCBaIUIpRyDYU8t3GkwxRYW4gJ8bhnTTUZi
9XCIcS0GdvMxVcvVK7JNOlKVbYTPaNkfdOcSuPbPxrxJc6RO4H8PE9ZAFjd0DE1+cp5xpG1sx7RW
y2BSHCo3ak9tyBYwzrPHWEpE/HuFuR6lIpOy1FoiilryF8MOylXiZAVIf4TnN4nIK2EIgHMg8XHs
xd5rk/u+Pnw1aahiDaeROjTVrNG27kJ+FbPu0eh84r2wmiQgjP1o1azhGHnHMDXfIuYeq6ybGSmZ
q5lynQlWwY+pgi0a6WAxIizF+PoSzk78U3FIiidBErH01fVh2Zx0n3Vs7BSoPaWCTm1c171v86XZ
fcrtlAZv9kwqb9vph7OIZJ3lLGJcueLArXjwAnfeR1Ug5QTlivQYrKnqwek2afPsBOJayUKY6jSp
GVouhm6dAzWT1JQgPYmLdZJwrhSRQX6ARWqiW3AOp3oznTRH8MNLLysqB8rTZLRanvrrIbKpCfMX
UszHSZBZkTsjjYdscpY8J/FuSj9Et2gPXsEnKTR5yVNPanIIgwgX7JcejcWaFC9LlduUVMGRGg09
zSgq98IXg3wUfMVxw2zRlp94+pw9QgZRZkFjROaa/XnCQ7IikgwoXs5QzRYlHcLN/2jY1O1Ct49i
DLu9j10NJfi/yjol4YTYg+lmbJFSwzy1vLVTE8yqRHt/6fo0o7yUnPrMj/zpxFTFPUxutA2y5c20
2o6Va/FsD3p85lqgA8EBMpWFC0lXmhgJ+v5V4CxCei3JQqa/Ti/IOpYbTI0L9l8bEsjRuRrJTbhw
wmKV2xdgwye1sSP0wYGW0NsmP2G7kLSWMeUBCSBFrcMVhqU6iXdxRem3xrC4nTJCHXW3bDYVVu5V
29OCnEunOWsvlhsxmd4tmdLye+bOrHW609j5D0qC9v+rxo5qW1mW8H8X2d38Gr7//F/Jj//8yT8a
Oyil/yOjHQmGt0j4FlJI908YFj0k/4rqZEWiQJgM1Y7VGCEySrj/iOpsHrId7iUai+kphS3/D1mP
Ovo+RHN/1I8IR2fscGAJTZMKR1cGbf0pqos6axoK2IBrBLCaoKjYug2urtAvh1UY9egINDpxklys
qug7LVVMFdLIvjQ1cSCIep4CWYsx2OG0c7RgX3RGs0XlUmnSQeGANnRNja7MaMgQ16fvejTsomAk
YK1H+jxaWMIFLSuDthyyXi9ox3KfGA1mahwChLt6cRe0pb3XvRNAVXsdWC8aJWugpanmNWgkCXRi
wYYX4SBOugdGmPrS2NajZ4b6vu5xbOmNIHNuHKg4MwbwMo2UyMoud3gF22eQuEcQgucmE+WL6Y87
OIob3wvao9+zRjKHcVoLLSlPnlXfRgR6oPFrIPpD/cPVKMwNgiJAHufS0WdYJ9hj0ju8nLxZBEiA
AOg0HFgHkWT3pEngeM6bTWGIl96VpAPBrXZ2KIOweivL9i4W83VhVCXzhdBno6B4ifFoFTcsniex
3KfjG+qifsUh0W5ZabCkWfRvfjhwSZJ/4YS4/j3HX9aGV8S4kXvSjVCq4VCDDOomJ1s3CfFFQXpn
L3G178q83Zo7fYz3OtAUDWMWX3b1u+/1E7El/TrqkMuFcbFbzCLY+dZPRwMTbOXENDKdM6u54AZ/
KAWFy9zat6Po8m2R3lp110O0UEJl+eNvtx3fJjvHTh+E2xCX1MaHh497/NJJEkebhrCXVVxkLTZ6
awcDB2ZFm+DadVOUeyUqyZG8lMzq/XWJ5wlf2K7AoG103nAa+jwBHgnBhToRISQjB3fQ9LuqQT3F
MirBq+JfnWyWvHlqbrMQzGIYTsFdmGjxNUuHZiO/m3JJtEe5/CQNkCKnvNpl48B5gLpjTyl2Wm1c
I8vuqpqAIbukWOvBMzCvh0Q+Io77bTdDcK318kcRkzqF2xf+JAEJzrwITXMlXkKr9SX7ZvH1BOdF
+EAX41yutJBp+jCYNyYIH+K35mzC3pfLaL6klbdjZnCIGxssUsd/4vrmOTGTfF0EMqPDKmbyNZGt
ojKDvzc5bDtREc4hKFic2n3UGvk20Kfh2kjRI7jInkavZj1o6bRxajM7CBMKerTFKmgbj6At1CwO
AEE4ZvYWeJV6m7R4KWlhunhlWWAbfDSzqH8jTf0Bo9eTENqwKYeMyJUYg+synaeBKV2jaxj8Iiwc
I6A36W3j8uwQNgWG0WjfNTO+6iM8fcbqeVvpjCEeQUC6ph1TIqpvmpis7QAVy86Lmba5eQlB7ZXQ
+QSFuUhl91kQmTde7l3wReUHOVwVpGGRah+Gi0YvsH7thNf/qnum364ILotXkl6ZZPYq0lnZtYLv
YDaiciO0rrzi5IQRCMo3w67Qp9WwPGAgoGNtCrDldbS54K/bLNqUkYeatgfHhfeMKyu7mllKTlYB
VRs2BH3bnUZuRNviaB1K0AonMmRGk7vVkDOsCDjU93iRSenMkZG5QfBM6EPy2OclpRCesx6M2MJV
RCNsKQjSD9vljs/ZzSbfhDFjjhmkmzDJLxGWwc9NllCpYQf4ZwgmLfjJNUCElT523a1vTlT3kXeD
0sxCldNRX0iORF8wiba76lQL533WKmvvhVRbVcRUJFbAXF/34aZlo5zamHKvj1qmwF+31V5hSrMF
JUv/eXyemSGp2+rxr5ufz1R3umoyrR76Y1c9NMH17dpJv1MvoZ6i7v/rFXsTCNNMjSfvOxF31anX
weL8ZWEaGMkIs89drWRX3VZ76klq8/U3KWUUaPvkE70Wrdzq66Gvv/m6T/21esDNMtyRPWHvFNf1
C665f//t3+9AU+9LPeHz36lX+WP3892q//K5a7LQ4XTPmLfzqn+/tLqtXuPv//TH7b8+p/qbqQnK
9eQil/t63a/ntc3wMJPrQrDgv9+j+rPPD6ie+PWvv76Tv5+unvjHp1N/81/f2edf/vHy6kWRRgEz
fr3DqhqMjU0OIBkkGt+0en21gdZoxVa9/h9v4q83WvlANZkN0q9Pb6E9gHvJn+rzWZOF/C8YVuQN
pAQAdgXSNyOwr0lZ6MhPiaDxIrzZ9VTdE/GDJHpmjZFUWbusp0JC1Orer4c6wtf3TkC+h3z21/1q
z5Z/rF7h69HPV2lDuYD54xWluTSpiPGY6rQ+j2KbCJw+MdU6oOJyVyNp85/bc4xiMSpiMJ6vOwsa
U44pAS7qT9QD6u8obCCGUYy3QRr7jAOaA2Kf+6W+LagzJu4O5Zvnn+sU+gRDH4YfuddYHrxWb7bE
lWUyufqUlssNEcVUT8jzXZ2ilRoKKuPG6IAae70841jncpXymzEHLo5e66N7GX657S9Gcovonfk9
0xCJs/hgjb7IzaxyGeTGYQX8X29+PU/9Gb8GSUNIoSEP+sM0VYD1rXu0ZFqkmH4o+qdpWOmu/CVi
WWiOb0HuPLAUDzYxvMnqC8dX5JK6WU/4pp2uOJCFT9Wdg6AE1k34YJS+m5CtMKEmUPyQ2rSSKfLK
NMTlQPwa3FfIFwP34EuyQREQ6mbVLTqFv/DcVKad1WbEZ7HGRILaedA1TKWNJ0ljBL9M3byNJZkB
tXEXYNQxcA+DhAIUbaA2PQRLpdOcUJVVScV1YMZ7Z0LLPrYx1vsFCE8DmZoqb+NkgXbIphRL4VIc
Lct3Fzow0Z320r02LEwdIeuaTW3o5sl1W/OkhRpyojERGxU5lTRGzgyaAAxnqN90nKwNMxIuZ/xU
CbV8ukXWJYpUY2umBHqjKw3WI+V9R2Fu7XmhblSjAUEHA7MAdVwdsUgiyShF9Ki90bE3jWmWh0+S
yhgivDOiROnHMaXIHYDif/Z8J2KSVdpXFS+lfgOObOIzQxpbMJcAhKvvXzE+Y0dOUp19U0ysom1d
bQCfD+iJQhtJH4ckmxT59Mn/jhJJULeRQDA1YJrXa3WByoBfxKaOMz9gUIS8lHrATvJ0fj7lf2zC
OfJm6U26GbWCHBnbQkaraMNPMYIw5uGQRP5acZyKSFIHoNr7674ZDI/csXCRymCDgnXiZbRw9xk6
8kU4/3HbcSM8LcDwq0KhIyqJ5PPjyA+qdBSf/FqFti5fxoBoAg4s9fHUAfc3WegFRytCa6FoR/WB
1d7XRt3XUd+xhT59VSxplAR8JfJ01ggWSPEpIcBQd0JOk0nSIelVH1odQmrva/PF/XI1YbpKh4ai
1lSi3Be/9nVzzsTbKPMsi1ncdfFoQ87K0J7PXdOifXfwEA2rDDUVXKUirNTmr5tlS2aWGQZ7FTCj
8ma+NrOKdJYIXmh4NWEjhAON5oSfYTR+dWIm79AMupPaIHmutlPA74UcLSBrtyC/vP9NAgg6N3k8
qe9P8bxqT933dbMjeK0l5eEY2Jaz721nN+CnRmpvGmhd3ebs9I6xmiroyWQ00PmGtt7uZ6556gNZ
nNI2SrrNKAicKVppV9JDI9sY2mxwZoHhGZpFSA7QszAoXSODTJJKp5jYPFqAjX6Tgu+fJzO5hHHy
OI5dLONEs63ekFSm3iymjhBpjRzQaZY9qE/xeSqA4A8F0shsaaVjJwzPvYsiJZy1gzo6OpNYMjQD
j4rzVz+82vs6GNzaTE7WQzGRxdKQlriZ5NrIyjAWlCblxYV9duVGYzGo1YBrdgm+2KmrGpkSJ4xy
RUiGFLJN7xCLaDdE/XNf+dqOtNNwU5O1gYE8Aqg3dPsS98RKLtGYnJGp9nu3re7rlPQyayENnMkh
5KVN6iyOGlpWIM7WmscIMrhlsW0XAw26iA961R7NxKBPrRj9dSoHiw6G+mQFAuOzuq2jX1z5KZda
H0PVqSjEsLZIRkbRxzRawc0KaHYNk5Vqrz2biPYKY7jJcqkcb/07L2k4l5rmcXT2JsteIlDkqxOY
INdqgYflif87LqWJuf2SFy7yapSA+QRh0pHA4TgltntIr0Ze3dsRoUikk5IXd/ql0oUAS5b3qUeX
JJrWSJwfo55r6LKETyjQApjUsDy31o/F0kiVI8nhTOyPG/NyU4HmIK6HJxuKFWqYIp4+o6dZpAtF
NfKNFQi0931qXEq/vG3ABbaU/zEL/x21vGhUD69oP+etN3bbIByN3SA9WlIZFEo1iNrg3QoBN8Uv
qyVe3WsGHH3iwQvq+IDrHqHPKZMbtddLko64qY6cOpR17nDrehMROFFEljFc/bZoqBb6fAJn7zF1
8Lc1PdbG0V4NItgMHbF0Ah3652eLqsFdC6I0V+hs+frkZsgRMWDlyDYZGiYavkjqaJ6pM1hYbKOv
WFzEq66TPneRQ891GhRrE7HwNekA902IMa/j6qC+nXyWIg0rhrlbNKTW+UhgJIvN/KT2PC+W4rZ/
7/TlI1o7n8n0ivbqfkOOsmrva6Oe5nz9rbqtXjWNCTmudH5A+Zp/PE/tCsNJt7bj/P78W3VfjrUq
JjCRQvMPmkn7bZll9WYsu5C8KQu/ip084EBcrv6ip9/mJlgOyfgtaXxtaxqFAV8nITRt3pkUIBEr
Trj87P8Ix/wZPgwrkhQzIZFzcLEQZrUQFodWsyKYo9jnnr4FsrCQ7SNnRBRvoNqi8iJspvOYZ81H
MLXLaqz8d1LjIC5nMKUA/f3aQgq9AkhttppIp9M4LNq3xYg+9GSPHN16b02PNrdwDG7dKGyIb9Vg
8NJ4/u428WWZSufJAPs6ADH1SBrs4T3VzupxsnHHLVh8dhrQgT7Uev/kTMv03YoQvsZ54BIfVLU3
RdsXCnL5Thrnt8IIxCXMSuwxbWzDZCJJlXjM95Zo+KlPv7d+mu36xamOSegWT0203KhX5VvjUIen
vfpxOd7a4MIr9QBi8rcosfKHkcTxk21hvcxniktIF1vucJuuYrxpb7U+oXSl7vFQt/5CrUZ0VB9i
7kZtXbaxiX+j1u9Y/XBCMF+/85yGYV42RQWiCe7xgujnfopm0DXe7QKmsPhO+pprzYJypNP3etZH
r3YA4Ci/hH6OyEtNHOM8ovm7t/Edfb5dK4Sji7vYvBvCWb8U5hx+vuTsWodhso1nosW6QzmX/i5t
u/Etj6rPvyRojoT81jRPre2mD/0wvat/JbIY+3QYTLfGnJvXxenGtSXfA+a1Gy8T9RPIYHlsoWbI
7nDC7zjg1Ge3ag4nQk5Rs4+ih3hfvqkXHNEsrAfb626iuXJuypIEafWpba94MkTUsixMs23b9+lJ
txMip+RXginIjxBNLw5EPsLh4GAI135ajOyiXnWJXDoV5SHWo+e9VYed+kOrFh+g0cY3S8zxGUOO
v1Fvv0Bd1hlu+RzjJtAxiu/murKOkVv690kIwEpHSvFR9BYMdWS8TN5S71gohyeUQtM9pZlEnstn
9GFxtB0tedViizKEualPFQPSfavZOudgXn7Ek7UP7Jga+7jwt5FZL0zVQEd1KoJ9kwNNvU4+97vJ
yqI3ZlvGNglND5oyaO/mjsJX9TpE4RCVog1vmQ0SprmUpk9mEd0RgI4PUf4nsgs3/8PdmWw3qqXb
+lXOyPZlD4oFCxrZuJJQLbmMsCM6DNthU9c1T38+iJ3bsffNPGfkbWYjFEhCAksI1vr/Ob/pq52H
+14Wblyk/YmJgXZDmZh4mnlvCTUjkmhsvhM1wNftEQoLjLa8UT0Ae8t7WHJi2m7a36dSOmi/tOic
5dShkwCp0LJGizK0Q1z0YtemAUpcNOd0DNWr6dU0FOatDJwDnMh+SXKa6dmgGMicguIqa9yky1vg
2bFqA3bpvIJawACXDbxhAiacWTYEVWr+c2S/KqJRvnYt+T2OJetLbDcThyAS7r6rkzf8rPN6LZlz
m0H0xsUQfX5J2NYmrnpgAPnm5/6Uqr0mPzPACV555zBs6LUbInlNldPyDtpUGDBM8+ZadJV6br1A
3XhTor904mlZoR6HEVtNKa6NNhZnMYtCUKap17zl6+mIZKJ0X/1gSE4psm/Ue+kHxHJ5Uw2KJevu
J5t+ZKdZ5Q+Ey6vEasVLaaTKmrQ69VpyfJ4y9tHtolD5qjT+/c93c4KHws7Nr56SKDNmJz4h3BFX
DiYccIHtvWAiQ/7LhmP8VEiHw/IeO1K3z2MPKWCem3ikaWgsq2T5sM4ozr4I2UebIi6rq66J/hSb
KBL0riif1KS8XVbl1/PYIpf4Smkl3qISgRY62cFNn+PRKNWsfjUCPCPzhg0mtYjjLeVOG/FqMHhS
dpNlRA/SpySdgZH8kXJUqk6nfI8UjAFgBZXavwZyEICB7IEmNj8vATph+XhIsvnaqVX4lZ5uuR38
QTvSKq9uhhopNcbkeWT0tKw5tZ5YtZ2m3Q1e5+z7caagddVpaMv2oZeoHJbVRj9xc+GM3zGt1Zuu
bcxLr/rBeWhVemSeDJ6nNr4sf4tTOM/o9Y0vMsDyO2V2c4yJdr0htAYVKGWbN627LB9QyUxu5ZMu
fdfVPTq4oBt30HbNhxCX6s+P27P8rU27CowO52pbd/qL1JX87An8ImZYN89aCvJ2/gyp1L2EQcZ1
MkWjLb0k3WnKkB+szLHvrClFpl4Y4q0lYFB3KuVb3Brepm9yXEOmFlzNiLQCBpHNa2rfQaI2+f0l
XBRx19wYKbagohTB1su79gl94WV5r6BRPwAARI/0F+SuRmuxb8GfctiCmWWvZ7+/sx9GT8PxMnXu
ZAXDCfm8f4OsQ6WKyP4sN8tdjHLKFU49Iq351LS8bH79sobhH/+jW9qM68kV/tcd7f+bvLy+pH9q
af98yT+oMeI3mwgmFTGdLv5MjbHt34TUdIOKjk6XWZuDlbK8aoK//82Yu9jShAqjGsKypENX+h8N
bvU3XReE+TG8tEzVcLR/q8H9F2aM4G0YyLEbiCV1QOh/CXeKtEIXtSGUfZM2zlZnCrCGinxS4HJA
SN2SepKBK8ZZ69fQKKFZh+upw3Hzy2f2T2IKtX+2G3ToJDZCA80+KJw/ddknra5G1KzKHtwbOPdE
t8kabl9lrf5wsmbjl5G+CutCcZlXo5ej57wJ9MHY/y+7gVjh12b//Gk4mmYYQjccCe2Hr/7XZr8t
tIiEaoYnaiVoFiao60ZN0Q/4voxOHvo+fybG7dYKnedkrJRVkAMr1lKKAllGW8roumsfZqX7v+yW
ELPK4BcVAjsmkR9opjqThAy5ZKm/vdyHmV///W/a/xni2iSwD0eV7MDTpmqb70RU3mh5YJ9TaZJY
P4hhg5UcpO9E9quEUrsZIk65q7JmTtB1FkpvQiB2XusfuyJ3ztqQkCsvkXJ79rnWs4k6Unrb57o4
j3/ckN9bIXbtwXiN9uhmPck7qHKHm6kMx2OojE94NCgueyQIGaGSXyhjxCuCd94V2nZHcWf696Xp
48sb+t1I7ZgiDXFavpZ9OB60H2Ew6kBx59ZNvZdQCT2SmFwLliHRMHFDgHH9o2PqaE49CVhqm13U
aHqw88ojzePN82GQ1FG+HRq840ev63FAwXLcxGN38uODZrsQVfDhW6mxLZXyKqMfzhjfIkQNTkmc
ODsHafvKKImwzfT+0fM7OHxta7m1c1JJr4l0PTvj6QNh4sD0JSETyGB/xmgSHbBIbyzGMat4tMUW
bmfuJUSZaHvgpw29yo+xVNMD2UG03wPnvZm/kCwYLn34lNLP2w1Nm24QMwJtjPxNjB0d/4WA/m80
m7Cxd32nebtyDN+zlHjGAcNy6pQfwG1uc8e/LeE80JSkytWVd9FDlpSvvUxBPiBWmS2qmwow6E2M
qX2C2cBa+Ox8c1ybBoQWWXVnPxW7WgEIZLUTum+gDUaFzNKr9hIn/Qo01gN5cNZO16JD1wYRFpiK
ER2THDPtv9i6Nq0Uaj6uMvjJsRjKV4tcJ0/eavizfYnnrDANHaOp9+QMcKIKepG4ftS7ZmiuMk7e
qYqDm0+R0lTpJGmfI7dChgJ+U1JDfwg1KARONoY3kfrqU8tex+ZG2nCYApgWDPjVnRH370NOdatA
P1iTj7TLUooAtD4S/IQo9bxsgAir1VsCfIxbkcIFAl7OUTEGu6GCL4nn+G30NZAnEUjYfOw/QF7Q
Z9ZGYiZaCFWahZmsbkk20hK/2cK6oDYvCvOSedXZhKmwCUsiFApNr/ZOYhzz1jA3AQWVo2JyIxjm
U8GZF9Wo//UmbQJzUwINRfzCE/jQXscwmdxUH3D4kdIBIMXcVn6BkHp+qPPpoVEk5P5y07TZFwID
oGr+scqyRLTx76/4fGJ57PPuslSZw7SLyIPBoUnpSe9QBENseALgarnLY8yQs+OyJPRJumJMnvQg
0ya3meuzfSjy+vS5otbTMM5nN83y9HKTO1qAvmlenUOGQg4faUVrRYPMOW/154M/b5e1QgcSDuoO
8fNFZChQJvzjZrJam6C85aW/7MmoqsHew/DZzKU7SrtMjObXfO6b7VORRII578Ly6Ljs/PL2cnl0
WSyX3eUUgpoLSpGwsPOZkfPeMtWgpsvhqfjaax9jCtYFPx5gPEwq/PLU4ErYdpF3W3vqru+J9x39
alMNVX8Mhu4xFPWPtL3pvDH6CkHunKUW2YRZdyfL6asw2o8G1WdBoBsOA3qWXhE0JPu16d6YKNrw
u1APCid2KtS+fU0qsLqqfy8US2ccyji+k9F9RME2sgzal6qzH8vmTvdtZ9dl7fckcVzZBug06gou
tUMqgekXxFvY4go91jtn2XdNtS80wuJNEyG64fzdU/Yr3puO6mNmVfvMALjm6RUEDTNK1oGqPTiE
GuzyrrgqA6T0KUgOggbco45h3VPqNxLTXaogulshBF+nZh5zei7vsqmxV4NXI9EOQEuEBj6p1IlM
DIMjYLKx8ImLSxATUdhvQmqjPYP8OnBUSmlpi6a4Jt9rhIMbpjqn3+mGSfp7ye8X0c2NFbT5hkiR
adv8iKVvnS1CkjaVldGZDWYZdzNftBzsS2T4AFRnfE+RYluu8kElSJ7ELBBT4biJ8+HLaEElNjK9
2naKLbB6nuohMG8ldtReJzJJF6a5DdsfVZ++i2l6ZcpDXbfK7pVOlntdcfYOXXOkQmFxk5EctTJw
auF3jfKT+GC855CYO6KCn5WBwYhNIu5e6tnRI6E9ziXQ3LUsrqNqBfstbjkZq2h4+YUhf1h31JiZ
wWtcSQHZpFZEFGWHMMkjHT25BRJEhhe61VVRBB9h3h3TUjuZVflDw9a0xRvoFuVNOQTPoaMbCP6j
4CDL9pjK1pV9aDxZ7UvWhfoJcCHqYwIv9kquPGitUe06jO2GFlorMide9bR8t4ZBXxch/olxEtla
cZJmkxcnzRouiS2mNbmSV1AuARxyTFpz+HVPh2utokF2VI4AHW9pLQ3wIOZ+NPUzTLIdQwxYNkDU
ObBvLD0Yt6rPeJP8zWKvI0vU9VNJeculkYj3iMbaLR1e59AN7xNGQHQL/gTvadr6Tf89JC8SLgrR
SX5wl4TpGz/xQ2dad2EsU1cW5nmCuhZTSvQaUm+DvHq0zGve3dvCdO2huU+9lpZipb9UaMaNIEtd
pYDrEtrBsxHChVCxBEBjgsRWAEZOSMHq8pOhc4EaPNKFS5vaGDUuNIq3aiD57U33nWXcj2n3DIDL
XlNyH06BF22Vzpdr3bpl5HeITRILKK7ulRDnqOUP95Um0q1VtlxyJ+PDsQHyougfcgNus0zBOhUF
hAD1+1DW5G475F9ncbNiFo3iv4UJUIZcxeLwoXd0QGoo6jbtbmYwGcXNENWCK1RJgPfguJrfKqvh
oKbNUU/tW1uWtyiqYakpgjpX/G3w+osq5NcKPOLKITGtUyDO0sya+vF2IJ2PEEz7zsNebWrdY26D
iinCACCRnwxrW4FL59mcXQIkB4HfuoM0uQhXY72hxLcvZPcUqZ25tv1oFRmUWLuAQnVcbptM5FS0
w7NlUfT3AQZ24T4YxrPVgEsyFfWcJcZmmLr2VE33+hQQWoAHb+V7xffCgHLUCu0rvRmsScJ4lBMG
GBT7oRdc6Fc9jpH1bg/qyzisY8UjXxT+g6iuJkPaIMoffCclRJpMNnBXP7I+fcoL8BI0tRwYM9Av
rFQGG8N3kuusflKBXgzpNSktww2zkdnU/Mzy2M+ngX4zlrJGN86Lx5KLzD7p9OdlLa+gRlC0qCxG
Lv9XhUEMDCYOG7rEDX+MpmyjOM2uU4ZPUCeJdQrSEa6z6Ta6QjR0mZQrIg5SQIkWsOSq4NeoT/6c
KUOgFLlxWPmgOdrqB3qJvBzPhl9KNwiz+0p4h7So5cWgqHpByoD8ftKGrWwrUnxIdsWXXZHpWAwX
TXkMpeQvnPdEqHP8a+2R9Ydhfx13KmwLAq36auo2RWuafE4ffjNlc+oYN0NF4anrXvqA3pQeO/gC
85Fynz3A7pfYMlE2xBP/57nkr27SC2b4d6ovwVpRhu9KYWwSRMZMkbxz1Az2IVXzWxRq1i7LBGo/
kgn0qUX/CLpSxeCkKNZNLI3hODX+TU/nkIteY1w1pNwUapLLqxrBI4R1d1Bz66BTZDn2ZnURvVZf
/UG9MxNdPci0Ts8F+K7AVmpeK4Fgz19ikabR1k9gAah6ThBvrdGdKzuP+JruMJIR66d4FtCznFrc
wIemLNrrHMd4HYIVnPL4WuO72Gtj+Rrm/tEQXnNyoj4mw3C699p+vIrBFphQZi1S/BFY7KMT74y6
YzMpR1YMAO3am4AQ8aozaDSfSuIpV2at7jUdnWwjv9km30pSERrEjKO76pV66GIVzFoxHgM7u0li
zTtgyaKba2behqaSybVfcUvKgfRC8/LkjDRDGru/4mXrr47ev/f2rALADp5Z09fEIUHUpJHlMxlq
GLkIGZMG6XnN1TbCV8cf+j061/iM03iTYj8/ePr0w86HW9N5tWC9zVzj5aabl5SFcLws1gv3eHnK
8FssuoSezHbqYmEtz0vRwk7+vL88LRbK8rIYLM8zkf/Vfv3XB4HYERwMzDmbsc5NwKdtzU6YZSmc
/S7/8u6ySjW/Yln6fO3yss+7y9LnW9kzqJpIopwxGRta3oDzN2l39mFJCVqygZalz5t/+Zi9ELn/
2etKTvwgEgkkFKC4P99KLqTuz/vpDPJe7v58r89NhQsdfHlKBKfUw94JDLiZQeHLg7887yNA19zl
0XghjS+Ly83yfi1E8sqmjclQqVHR9LLNuDQ5US+LCTQ3xDdfkhl8rmMXJAIsYeBpJE+WmSLF92G0
KqjEm3is1zpTPDqAdUOriop9Jm0At3TTXaRmt0Hk34WDpIs/cVS3SQuFnBJ2JfL0MrZEg4kmpUll
e8nFToloRrVCfvR8t/O1BMXzTDsITALGil6QRWB8jVRT7Cb8UCtgw0TGJr1ZIBYA4ZkhQSFP3TjL
pMKoUT1I6JWBADXbVWSI4PY9FwFZnCpQ3EYLrDWuhO5gV+oNOQJgaScTUtTI7tEiglQ/OnvZTDlZ
2McvTMSnc5cp03lZsiudQULucKWdn9Dmm4wmU83g4VCX4e+r+ZM2nQ1rrLaxBmUwM3ZlwZ5M5rcw
tbJLFGJdmkbmBPVsJCgoRNOSmcNSYDXAxgGM4fnnZr7RqF3UEazZqEQtA2LI2iRXoSgXnZnK0c9K
A0b5bcKFjc+IN2Q6z+VlAp7J2XQ4m376WGLG57zMGpWv9OdYIXFljKFqIuSjDiSLlGl6QoVhCL9K
vSou0xwOE3n0+UlofgtAwgGuIRDDqcu9HYgTWHxELV2z90omeFMym5udKEXYF7545TBjl8PnyrHC
nQ/h96xCzDwvS8uN0Y8q1CRkHDowvVVkhltqPwo+iHM3xTq9t/lFEK6yLZUZNN22Y57KNLNOpqHt
swpZ3qjJN4fp/FkS33rM/MYlUlWc2/lIYX5BnVJYOPL/eCyQlFaGelV3/X2RMeolqEyclwNrWbJx
BGwjc87e0/SRgWNzbvvW2pvpZMwkUGMXR9HT5Ai92MyxxqZ2lvNTy/NWXxhnu9lXs3wpQP5OzbYn
1yWfDmbBjHLMm5MCC2UlTTifAz+Ss66mynlZSnz4sKERZjCEi0uYnmUT1vuwNZVyY5gKIRVJ+TS1
+pEU5snVS5xyUKJiEAJJfDZk860ydo4YNBwpPOorY7WxDMT6hI5FZ/nHmsvqy420T5HVPlLojLft
LD0xupRe7hyuE86fOyFsDXIPPsNmPuiXG/Jmcoi6GhkPyMXqwIxOiw5puVFCnxyOXxYVJcLygYl1
1SpQG2bBEmmO0SmPWroiv6y4LC7vtjy/3JVqGEBPMbSfm/l84nOry2Ofd52mJISnZcj7+djnRguj
hkLSPhkRmIFVFYTxL7te+BZTAMBKv+zf5xY/d69c9jzpqJx59AIgM/I39RxwjgDU9Lne52Y/d+Uv
e7us8pfdWFZe1kPK85a05aVCmLjzRaKuB0KwFFAND3Erz3YP1CcFNLURaZjd5hSc90ZhPOeEgF9R
v2ZYPChPMkoP10QEmhcngCcga9DduXMy1OFNrRQAZOAtVgNw7U1mJvASEl0/U3y89c3JQkKyCcZm
uvGjp1qqO/QStDWr+A2iLpE6luNwkmKmK3KwXwa/TgFrdlVAw5/nlsF3yI8htGjIBrUNz22YjkiF
1F2KmaOyoBCL1v7mIYAE85U8B8xrdlQ3mI4aQIC5qx/YiWaFEywEVAJyGZeUP43+ZfKy76k62k9d
8FIQDFsg7b2RQMMrMDxK1d1lHefZBqAzVh7K3JPdVS5axG8B7F5mRVN/RkkBOqc13lpRv8VtIg5z
pYNmMQDDZoiujei+1aBTSTokio541yCuT5H2xDzNPCVj4k58Ry7nc8/1co2SKkzbU2kTB9UGBKeb
KoErERgsJbVpAAxE54z+iXG/t/KtYjvhD1yV8FvNgtzekrTtjJ/gvZ7HJhV0MsSx+MU7R80JTOvr
m6HioSxvcPpR79EEydFTa0H9qNXXvqy/N6qpIZNgYjEJA7fs80RW8UNaxzvb0a0tB8ml7/G+5CK6
7Uo93MpquFE679qNFHT4KeMC3E+DiJmCKau2sSo4IQ1MfgRnOGyzPSq6/mROqJXCG6Wx6l2kesRV
CusMtmXa5LkeUIBui2vzPfIs+9wD4nlsnPDYUL485B2GxzYDMEXxy9wGeHqJrM+tG1BGhAynIluJ
etriADfvtcjfAs4GsJNbl17ptYuneruIdNZjkuEEwklln8qwf9czf9xxY7iMs8f90BD3R+0MZi3+
ip0H0XlVey10SNPHptV1OVBWBXJpP7pqCostkoq2DQT8fmpkyh04lGtrQ9eyspQqR4ut22wLMpjH
6EOgcLlRRe6sbI4oKm0oxMN+l4x+SyZ1128DmB9um/SvzPoIOrAmN7ZN/VCm9iHWrOZnW+4/1X4s
6Zf+0lnbvDQv//WeNWEzXl/S97//bZ1n2fsb57K2+TXl4+fLfu/XSu03aTuqZqEjtQzS5mgB/u5A
lsZvkiELDWFJI5BWpfNHv3Y2JJsmjTkQC2BLDIFv+fd+rVB/I+DDMm3DJJhDt/+9fq09p4z8qRNo
Qwp06NbSB5QmqB9c0b+2KE19JIiErtYeTy58Z8/HcVGeRUhjNqAwsDab5rlRPuLKuLfVDqdxPjVu
RnFnHUcWamcbh1ao1FSm7OypyMWN2tiPdmfHDOrw+HXlx0AscWeLeiUVCwNrQl8mJDiD6p2MIA+P
raAz4zvc7TwowABPMjiC5H4DWc0msN3UzEaNlMOAg91RwnVhSMqb8RdJ2gAWUnVFkB+aDfTF8lZ1
Ta8H7TuzsEt00D7uXTpC6bnvoaVoL5GWcflnFqMOXzwbdzVGwDtnvIek9Fj15kaZgI9MwUdQWVfL
jF7b3rlBrnTpUQoNDYwLtbrG5C6tiyadVrT21DUioecpIJzVy+9JL/9WJ9VuVAe3hqcBk15SlA9u
Wxl/gEYn3cEsnpM8/Mj9xlgNOR8zbvE7qzDxomlnPeNzin32GS3xs8hdyl1bI9V3nlcj98qujQPf
RMNJaCKRcSJoxvDzNDgQ6H7VjZ8hwYncqrIPIeVhrKZI4g1eEnlUxvBDulDKDOLpYpdR/YVcumFl
WXyrIt7DWV/FQVqu0TXVq4QW2Wyk3quzSken4xdYlHpV+0Bo6XdPNm9exetQuKA8j5A19ukpzFIy
RzydDuRypCg1ESPTd82aaHJVBfxdrlzx4B+s0grhpos7BMmg50mcmN+Y9iNjyPnb9mrlh0CKCkR/
VSRG45aD/RS1oDHqaCCwO0/uap+wpnIAXxWtwzl1JC6ItTN7FLLdsKqRZNHf769tNlPsAD22SyxB
YfHFI66OawfMhGxJtM2zjxqFgptE2T4P/WsoOXT4t2sQtMESxjbf5PKpwgB9chL/zUvgeTeV8xih
iYcJefEN/ESUIyW4ObTSUUTQTDRtBTESWK7GW6XT3vTqTYOue6/DI9cSJ1j5LZlsRrApib9cm95R
TGq8raSkCohs1q6MFQnH8aY35aEjCDPAebX8WDwoOGs1QIJTamI9qR8UOdUNCY13oH1CNGnOYzn4
T+GUXOOQ7xe+aKqad11Y6Wtd8+/KJiPeffQShl6Az8uMP7PYkmpIeKtXDIeZXzRXnAqwxlam3zOr
JI/0Xu3BXqqOvBKv3ROvniA2d969hmJfel/ohqtl445i5Qc83mE1AWdfEShxSDDTwJg3r8MYfwwO
LGCUGjbmv/zJ7PcBZkNPxPwS1CcNsyDHKNmNGhkSojqLnkNEdsCS05Tvys8qxty9/6zltb1pcqZF
+IkcJPPVcx9ZNC8OqW/T/kj4iSn86MAbMVdNzx4xFExMHqVDqbAr4r2vTccpfiVVexvbKeQfPuuW
vVA1/0NU2qbtt2IKH8Np2GqxdguZrFjbkh8NJXsKuNRu4zw9lGJArZF6cBdl7CYBz1t29GpoFPM4
N9qrvvSesyoY9y1foRTyUa8MZW1DvuaZbFUAI16FSFs3icX5FNEzos2Zhmr2ievI+lnGbNfCmUEh
acBdPp5tzp6xRcRqX9xmaLbXaW1r2zKFCl7E6asyO5qjpqTuyollLuOv82Cd6CQ2F36prhDrML6F
Ql4l2j2dzwS8ctnu0zoq1vrsTupRzKwdff7NtgVY1lBeh4iTZV5VL3rufOhDEq+VOoGvWw4br6Th
RPbMLhfKCeLZsCOR6TYOJgpQBs60kj/ICb7WhMu6scxnxJVxDntYrhTG6g0ikgD4uCAHOMy4GMAP
4IOgqWpffGJt0CyvnNB4UERDEhGDWHsSKzEnvqhR/GGgOl9T0SHwMTDxffENdsKsMaFYUPOzTK6C
0f6ituY+t0l+1YgGQvgx16DpmK2Q0tezt4vTW4r1AI2b6xOBses9EnKGuHM7LcNSE9tAmIRzqxn6
Vhg3SspXoXjZWS+8t1iXa18jfDkoIvjHyYPR823F5nPf9ITkglLY5kXloLYoXouYkPusNh87Lr5r
y8C8gFwQhYQO9l5wuMznEgidd2MVRxvfaQgrDR7Uqv2BDO9LZcFktWGsgVfzb2X8YznKB2eP6Syg
1UGUrLXrBfXstB7DVSHzG2bhW/DOnG4zUVFgA6izXLDgpKK1UthRwJPeuqvpFnqOAYDYDF+NjtbN
2LyA9fwIaMtFU/stLzkMNC35ATQONq3RYKHU010qdNMl1eKAwLdb29QvVokanMrIKTGFwvsczF3J
2X702oPihyMETus69bQBenVO4+IM7HX6ugw8tw1Nl8ERJ/xJfVeBKtsTUS1BMt5NBjrHKSu/he0k
V4XPxUjRaLwYg4YYyeK3PHW0rsGVXSnj8XdlIHJllL6QUvFUFTBHJpypSK3n3lahqu+mCKK17Q3f
UTn7q1gk/hp1uhCiW3fF2ey/BU2ebKqKxqKnlXM2B2XF3uJk48TWwUGwQr5Sk201aIjU4dUNzs+1
kqC1lr7WAPXi5NNL5ZG4Uk4VNulkXqvfdW21Llsysqf5BIlhFGJozZWYeWayBp5fDjijyCnFPcEf
0bcABaKABI1RSHxjV0PyvSZzO1kmBq0wLof8eIwVQTzPyTz6mgUfg4LbNZzrRL7yOI3N8xBP8XHI
W7GmyESLV9xhW9qEGsYsKCtAso2L2WB5ifGyQfwuHiik1evAuRi15nF2S/ChIus915rr56ik56FL
WOgXSXT7imb6dZzU5+XIcRAVcwRUtOKo/2eK5coBd23LJW4rMiwt8YR/DbT8Td95TyHJ4IkwMRhd
HWnEHEj0eM1BNqSUQpmeeqjyEXPhQKWwRSKOm9PUrsLs3e41bNgms89S9V4a2kBu1wXgXT063Ku8
lF/TnKFSrDDMsuKt6cBqy/FCWQXyq0YT93zk2V63rObUoGf5eVPO9ayq72gkjxVxCZVrIWo6Ghj7
7KbQ9ozAvwUlst0Y5GhdQzNkcAwesaIu3efJU6LiuVDq+d3uoUG9+NJE61UUZLBRTNWOICW048/7
KoTOTdaBttOLyTsGeXJDAtNA1g1mqtmNVoyY0Bd7NzG3De1KN2y1juZi1R7NmUq1QFmXu8sNXO/2
6NF8r1vcVq/9H1hZvMAAYsYe/36oB6c4tW+ERShePOOkHOgsqyrSLHRT+Cf0irJEs0V/pu8nGbpD
La5aGmg7NbSgd8ResCEdIdLWUQzMJNWzXS0aOpXZzKfKZl3QQBKqWTnJtlyeKGMOOfh6CiNvv6FF
pvmUrFxMavP36fv8krzpEFJ1t9sqPgXZlbqd6hK/C/CVaseZcJIzmTftukq8kkF77Z9BuZ2VnMrL
pz/cEQZETzHsLaXBm5RRsni3hswjphw5D3LLtzxHj4aJtjtPd0lgXYuSFqKR2OaRrXyxgu9EiFpH
wzNJge6SA7a5xC0rDhi7VgdIzR6upGUxljpDHIvkgvkJGpcIflpE9toUPaD16o/R7O1clqgVmZn0
T9KSxSnKwRkMuvxG6RFvAQfrmqrHs1Stepvr2L77ALI0qkRgtZ/39YFatpUFP9KZZwcBX2J0XxYF
yXSjJHaPIAuJfqAAEap4VrpKAgdDWR1uGObM5iN72uWpfi7zTjlVCMtgQgJ/nO/p4GEqpllUBwYa
7JvOTpTTclPPT/+82xdfQad7W4ten8tEBSZj2vQnEPOaq/dQEVRpdSfYdcwNJYOAOAv7s+UFBB/r
pliNlX9dauqfpe5lyROV3IhGIZ9+Ln8vq7Qlnsx6OmpWJNzlEWOuj1sZpXRZEQ3R1upFM8yL10cd
8E7lVAxq9S2uvGxjU9m69h6M8s5pu1Nf9tZlVJRzNDEKn0T/EJKscG1S85T18DFLo09OpWy1R6XO
yGfPLX+33CXN7mpgeUKowtis6FX9EUK5dq6nuaPaJfRg0Stvoa77G0xUPahDH/+VjO9iU4/XVTx8
S1uZfi1ax3QTWhjwjE2G5xa80JZPO5DW4y/1hdufAt3/yqBW5WHWzErceTb+q26X2bqwIPmj4VYt
cj71P8/WE0fRJwyoLfLqOtvpM74SVQ6K0Y2R4dKoGNUYKtOSDuWVCLl6/f9sX2g2hkRblUC6/7x9
4jD10WmKdl/L4Ys5lddKMphkImiE8Q8G+3oNpLe1wI5q0+5/3vYs2f5//nRAbigm0SehZP/zphn8
KyKcsnafjMwT5wlj3TqPQzJirBLjehLqHruYv162+p9asmL+NJeR/rW/4Pr+Wr3U8Z8MBr+/6PeK
lWP+ZmgMfMxZvU4rcn6/fzDzVHB6Jsw6BmVgP+xZVv+7w0AQPqtS31ItdOXCFgZP/VGx+rccBbpk
g79+85D3TMrAeBSkalgmu/bnbz4xWkUdvaA7Z51ohpGUJaD22eyjJRUnRfzI0ufNv/+Yv/ATFtfu
//w2lQiUbe7nLdpHzUCtsWwrLy06h8srO4H+uJMkgxXpofKSOy+huJ44cD6l3u9KYMAx5MvHoP+a
27l+yBgXux1WLiQo2jeyTg68FxImM+ESm1VPAHFndF2B8EoAA6SPlk8kWiKZM6y22+ElWk1GN+0I
jH30EJEVLXi1Kh0RvBpfmnaeFZTtrVmA6K5y21/3VT4evay7JFH31c6qQ5JU1sWJKkoaCCePRS8P
xLAoMANJDC1y1dUqT1mpI1AAP/1KDfOl7znPCW/wNnOluQBQfzQRVq5jXfmWWkhi8X1oh5ZL8dga
PzTq4SkU/oztrFqUbFsmztla9fOLozDDinMxe2Ble6PmXrdtwkmlZBSsxRghm9Vqc1NvZYT4mnDW
ctUU2Vc98ve1ZbYHoXQfvQjExu+zh1glUqZtnXbjxSRFms0qsAdG/kby1eeLgi2HBssjONHo7f2Q
dfFGQw7339ydyXLcyJZEvwjPMAewzUTOyVGkJGoDE0UK8zzj6/tEsOqxSma96G1vYECSTOYAICLu
dT++qR3N2SOevS2p/218ctvKZM6pP5JpOvlY4n1uo6md71eH6YnjffUjua52PWKp2qfSdd/6yCdD
Q9f7G0yPM7mm+X0bN/Fh6PdrUU671vK/janxZXUrZ2/b9aETxcNae2SDNYB+tAw4TMRKrEWDuPFb
EUNh705zpt14qXWymgyStW/hv2oWUGmcB4lh/0j9DBnGVEOhdb/qxHbDJdbdjY0WgooVyT74Vrcp
CaiaIJuzNIgy1a/UqDzqcNBjsxpo4dKwAMAHUJe7Rvd/jkhUd2Ud0yJn6EDqxWRD/4WBkRAl56cm
MOIiPK2B+eC7b7Pm6o15EdhckBsja+mR5lgDk6q+qwvfDWAPaJzScbNLXPtunUuXKPjhIiw8P1Cg
TkMCmWacvGoXudXXshL1cTDrZj+M9CQY7E8YLHYESO3spqFEuzqP8wIhO4ormu2xDdx74RKYW8xs
LWZLMZGPMlSUrqsQOp2rpzv0D7cFLbeNkWtHJhkDVPM+DqgJv+Zt8Ro3Q1DZJFeNtnhMwYPrurZs
Y+c0lLXL1GchxcP+WUKRponHKnU0Fxrozqlb1rd0nMOd1T/YcKS3wCoDDMreg4HM2YzyHxAnKNDO
r2s+vtA9a49OhhqIsNmfHgzibdcjj7SsZ5JZcb5MfFcEHDkEAUJ/fp0xKsj768ZbbJ8vzaYCVt74
zTTLtCKWr8hytcnWD+Uc1hiakt9uVjxye9ytfpQeKmBOO8KjtxpLHZBA6ACmnT1YT2ZZP7UZxnpN
d+ioQoD62AiMIIX9LcFtHKSJeZ+27kPWaz7B23EDlI81tDF4+tk1D2moJdQfRooNQMsNV7+slGoR
YtosNbkmREoti9xNh/rOTWplT30x/MIQsLe1dc8NABz7o1YNG2sgkg+n6aUBU7Am32iTEpLQI/9M
mymnMZ8T95i3QQJ11xz2jkWJBkvDwuRuoutqveFwsW+sYr6dk5BTw2yOQ0OTs5/vG1bjlHM6caRc
x7o8e4a5B1FToPJLfOcmEt6roGMJsPQ4e1kqYRMCnbv3WCUIRaKcpduEgNEZVrq21h0zcOIHR3pi
UYZXSXNgEdtrtzwk41TehY2zJYOq1om1I0f7hfjqc1GTLYd4YaG0xOK8XyiH2/W0Kbxw33krmvv1
vS6cozuCXexmUe5M2/5RE/fcDTftskspRga1DQCzpkRLHdm5h4s+GK3YJi0JkuYE7brLnOLWapNH
wyXEZvHI7BxaeE6r9jrYOP9X3CN4Y7tkk4dJAmhmSILa8+/R44UjjvW8WlsIVAWIaRovhra4u3gu
1i056xDOyJxd4z6wBtvCxRLu5aU1r8N0hYOIxjR9MwuCoBxb2sIorbkl6QeV9t5M43duSDyajlQZ
jGsVV2817AQGA+Q6kKHTmJtubOcPPkFJFBauPu4Aqii/ExMnSlm077GLVIo1NkNl/3sJl+Hcga1P
oaIexwH9oYESu3f73+ncz0BhKAN7wr4m9FMwvlJkJAuh15IBKRUOHICDM/mS3u9VNjzK2NlM2Rid
uh4aVAHCgIxF6Uni082dO112pui3EQw4x9VNbOPLmM3HdlmuwCoGyu9LeR3DfR9F3QaXzFejtw0C
X62ROGIsAGmy3JNW8UzVREPa63PtoC1AhmBSBaNN5NYFEZHhTY9Ir/OoJ4dTYGXOTIVjJnKzePeT
sguyRmPuYBpbfSV9lySgXenNL/1E0nrYWiiSwi2quGYbCchGfiGwjSTXqnfRanUJqbJfPRIUkUHc
C3tttkLPo122uL+dHBqFZxkbmFYj6dotH5MjHnnKQzMgrownPQWGW3J2mtE1mxrtij/rotd05Joi
9o82LRuWqbBkqDC6TbNcvP5xqpllgAEKxtonEjP3YYFxPRGh56CErsbbgVx1XFoYKkZ/56M4oppW
fy8ah85PiltvNMDf6M2hZ0q3XaVg3O+j49h1JCkV43RZElI5YJhsbKQRzC5ab2uQ05Z1Rh54TTdC
grWeqMRdEopU+yRrYZMnxNmB+rKy8Z55JJWdOU4Cv4wXWkBEvnTJdOy9+SdQunnjVSQRkjL8Hp2h
CIpjV8KCqFbtxYSTe5g7MVyYK7ibPrdrBnsC7moDJ10z29U2z5pXI5dTPPRSoeZmV00vLnQm7pbe
nLYUL31yjfSdcDUaCihzAttfD0tU9EdrLg5LTxcfFj9pmhloPA9rqL6Q+ZBb4Dr4/NJt6jXvw8AN
A0ibR96lcALuZXj6FxzejWNxojQNSciWlh56SW3tAXcYBpVvGpKcQDPE/dEq3pFAZ9cZzz+UD31K
3kq+yWY1F+ZXxXQSILr2U+73G/TSyxXQlbX3sPOggAdJ5YIYWxqicSEcIbuPADqnGTgr/q8/rRQX
l67Z63ppBmiQ86C3qWU4aJy1zqrxTcX9vnUNTB5p/FjWbXZ1tBroMTUkRFXDDecAc5D81ND42jVo
0Te0nN5El72tGPS6VnwJ4znf1jaCswyxZxOvBKgP1HDatCT8mvF95zjLM4jk9IjyYb5pQ+vJx9aJ
pmMxsNBtnHB8g0a20/q4CLipo6iAkbVpcesxhoGTSeAsWMMvs4+cO58KWEHi2MGttaei8OoHh8Zi
6Jy8xiC5CkTyPvK9m6ZKqiA1GMjXqB4Dyyt1vu5ouLIe3rup3mybTrRB3iQaWhsAm/lU3DmlToC2
cGljT8hh2pU5PfTc8UmbnTvaK7dZHkdHw7JxqhB8SXLH1tRDkihj2iU91qXbtHLp9lUkUQvJ9nO1
gv5XDXovrpqBGBhmNpaLCYJ+jc9NOamvehqNUMyad92HbdmlVnNRe4M53VnYgk8mTIF9ReVjM4tp
YbbgWNuomr5pS6EdcKVdbWdwADNwYTtJf1zSZThNDJub1MtLVDSjhocvvZ2LzDrho2TaLkiBZeUo
bTWxTjU6vFmMYQ5SxDH7ycGCYS/hkYHi2naiv+Thkhy7cH1Y0jE8zlkoNpMuzpSDKaPMUFHwiz3S
hS4DH8zzKUwb/WvhWfcpfc/ZWBDnmlG8M1OBo1oqYXTrMtRzSoKHd1NwIwGNee2qVb+fieW1jCW+
Dpb70icEiesEnh6zuXpqutW7FHXzxfHrYNVLcTSLx073VuJB1gTod9HsvbIIdz5t4kNCBXmLfAjU
MsKB8+CSFFhMCYBvO9zjcdqYuW5869EkM3OjXVhMt5NZVsTqXqOQCvsKOAtJScM8QW6od/+1+eMx
cGe/kogZR6iL8UwGIsMi4Z24TTQZNKYe1WsRFBX3Mzq189nFR3PW8zIrcGn9fTwWZLe5plw/mDoA
tWJpdmUZ/U71leXaKnPT1KYqooUoNzLbosb6mfTWsHWVCFxroLz5foHwTGmuP4775ifdGOnSQGxu
ZBq9YJux9pg4wMX/K3dXP02ga2NEGo4oPOLxwo3cOYKn2Iq5oEKt4IiFSspQuyOtrR0dkG+xhFXS
I/sLyan2JsmJVHsU+h4amyyjAXskWhWyUxR1UT2H2ujc2FmAiMPnQx//oG2QjI2x9sFgVM+Golwi
3eQ/U2BGtefbyZGa83L4JAQy1wrxIcgsuNaPVgzn16LKuRo+2IsKu6h2FXKvyRIAQrF2p2h7LDzI
2uwx5B1m6gcftfghlNnd2soSdTT0raqYw6hjvQHIqj9XoTNsMFoOQQz/Em4cG00iJd3rh8w9W5kx
EooB/QhPgS+/KrU3FxYCbLRwFqP2WaUBKnSj2qt1h9Bcexbf6QPZOxXfR5+jPlf1sFbHxVu3RInr
R4VuVCzSDCM42bfJ0JwV6pD5yXq0CK+bZXJKD9DlrPZsmbzikAI1SGBjJzdqL29ljpFJFLb81VAP
+r6ISSGk36FOPrWXkB/ECTqXC0lDssks8z8i5QBQb1zJ/snjo+FJ32j3aYeg7jrXR4hkh5i2xkG5
NNRGheIpJ8fUhWcIL+VBPbSuAggQy1AqtTgsJZpUReQpXqnx35y8EtfHbraGN9Ii+r2/9OgmSBCn
LiMxqnqFje5jVx4vMeDAzMc7qcilvnIHfzAblW9YbtThqlETdtrSL69DwTI8kQsxfR2uLOLCvTpx
NJYMuzgsvv9pK1HvZX6EbZSdGytFsPpX0p8Ai8dtoj6nZlkeXPi5TbN2ZxUy2CZ+3qLrQc0Z0qTC
hYRuQ2qlU0ntU+i+jAsFa39q0KKWxm254Zr+aw/AAqf457H6MX1aHvTHbNpRDv75+XeununrTh33
g1m03/94trWz8ADo73M9E5nSSNrxxy5uJsnFGJibyAfTUcahtsgZ/vGbgBFIppEbtad+cZwZh6ne
LICfuAjMdNjVjlsc1ZHu65xE8nHfar83Ax0NddRmlNp2ekRXflpJgqs1whvSaiT6VFIt1e8ovuUf
h65RHnyXu8rksUjdfD69ZXVakNk1vSH52aqP1ffIeFSHaqMCzD4P//iVuFqd41hyR3fktUiZCQx0
ZYRAt6MWJTMFT5bZNmldMTfP2WgItlMxnZ0kApM7IRmNcrdZzJtEpO7en++rBdMYLP7yHKqbky9p
hZ7apYzbBGvDmNBXD5r6NpWN/R+7q7zReS0r6SQeDwTwcJNkCGdb+aV9zAgwQ3lMyI87IgrT9G8M
ffX58+WrQ0Cf3DXkD9QmrpuXdRqQYcvkRjgWJCdxywIG/9/jEEvFwRsgn6i3IzdqjzbabgbZD/bU
aAPTwdSjHlcbp8NYWVODCqZoYYW3UPuT9xe3yuP2qHZhjlXYoL1+q3J1FAEhlS1RdTgrFoKK3enz
n/FkjKdRNljVxmLU594kjydDI+sB/8W/T0J56AJDPqtz0qH+tjcm+/4f57faRVYKBX1yva06rC2w
yjk8yH/8njqz9d64hZtk7f9x8qvf+fwfjVHr27KoSTuX/zeJZWhsOTODTWzcxOoFqj/p3NqFoU5L
cuPpEyo87D1M4CSJIZEXeSz3/jhUPwD8L/5/N1IM3LdAkv73Rsqpmv7VRPnrD/5uouj/MRwhDNkJ
kZLbvxoovvsf1zZlD0uQKma6Mv3ns4FC2xIYN60T1UH5l+SXCCOfwcb1PFvIv/q/ZBAJXzZM/tFK
08kecmz8V5bt6yb63z+wROQb9mMpEo+hJPsGTxINEpaArtS2gyQa6GFKLWFJkJx11y5Zu0uMBXUr
FvOnllrJDtB9fghr4DzpOl5r70fcLNMJ+B+e8OeEkW2o89+g2JMj3Pq3WfzoW82AJyy2wwKSSWSJ
+WQxVACJsC613l5pV+q3w/RMmTo7FWXG5G7Kn0waTg+LqK9aN5+XeuKkjSgKuKU2Hdwy9AnX9r7Y
NZOWthdWkBUHM2q9K94RFBjjjGspi/YUR1nPhpCLo9YilEAULA1FApBTdEGeu99iP9XJQSxY2Vr5
rk6j9RbddZC6Icby2rYemtJ9F24OVT8e3xOnx0DRQjH2+/lke91zM6/RXuTkNlohNTW7srSLbaP7
m/oX+AfabUKM3zhRLHOm8BCWxvycaaTFW/aNaQ/FK+VeKgfJMarW5YFUT/1kDP0JfR4lHOiuQViZ
6SFc4D/2o76P4CAj6SHXvqmh4GohJNP6DksVWTjptgGNQ2efssHiJJe2JkIPdYe5qeplvbSZdbTz
0wI/dm5QuczO0Y8FkURJvPOzOgm8eHl1tZwM7gFEhpgynDEznmyWUoeZNKO5LX/Ybfe8mAn4ixDc
D7rHgxE6b01ZDFtcePg+a4geMC2AX4yCSseEeKrK7vsOXOrgWtPOWB+HAjlPB73ShY5tOF56yBNx
sVjMmYSdA3aCyMHEeVPb9m/LKi8Wgu5LqbXXdNb8azh5e/crOIzosPpwIWZNbNc8frWnZgxaUz/b
jCpnlvS3tlMV+9JJWJtU7wgXXVYLqGyzmQWung4vpZhIRlqXYjf2U2CULPZN00BOoJeEvAAKhBmA
WiIGQoEnCHcKlqlxFG9l5dBQstFEQ5J4Y7U9Ha2sA/MTeUwEkyUJeiOB46WJB6eEWDBOtG2cCKML
TtYfJU07ZFD9TRat1SVEhIJRuT8VWnVyRORfVtPdUUAmAyj8Vi13ddRFD256tAAuGXFbkQlhaQfE
vwFdve+ME+tlIXgULASOe7N+aNsR13vFKjs10LPOOVGVpFw6JUvyVguJtSvRVAsbprkxlReuOFbo
rX4p7Ho41bC+maEn3waXwcXOKDrEonCvevVLm7v24I/FS7T00waf5RqgaI3PaHBNXzi3uhleMWWh
YEwIw/Sm5cUiNeiQ98Twao52NxW24NKm1MTUNY31U+HpwTBCHc/t8qYwCpml5U7H0nf3bi1rd0uZ
bW2vF3sjCrc0vIZtv3QsICUIUuSvpTva2LrQ8SVTHh38NPtOqQ5R94jT3sE+9SPJE39PWW/jx95j
O3HjwoXubpj5bIhAuTgdnc0m5KxJYdasTnKc0kgqfK2goCS906vuITfX31C/Ay8rLlEy7gafHlri
6O+ei4q90pytGdbU1ZfmOKfFL1436vRMnOoK3WPJomznkXLtiKq6rHDyq4mUrmro4kOfvMwuhQ6U
7jvKnXyBlLdmPX4uuGmjhuoLEsNJzMx7RDgkSi3bx5Z+FW7dIQscd85utceo6feiLJOTWed3djeN
+8Fxf40xkKQcM9IudJtyjxXIwSU7mJS+K+hJOTMYN70HxDvuCHSudzZyw7J3m6BwPEq0mndM7TvX
Jx01zRDPjqizt0OYpTt4/Hu/WcNtX3yv1zbbM1DRbEO/u9GJXLIbwrNNssboL6w7bXlzIgTs1HU8
2mLRvrDRqCxuC0aY88eeeZdNL+ptt4pvxftM7uchK9v11PbUeHVyeJOKjhuimwBO7q9q9gl3Fdlt
NmgL2Z69FgC2BTo9QNvkJVcYXykUw20pC1NAYHBqQrrfV+khS+a4kVAe4uWm90zQHltmHw8tiRJf
GXP3/Zzcr62fBMy82iCl5p+m4Mnysni1Xe1Z08MLEVqBERGd7UYm9Ddt/NZAAGKZum2NNCTo1xC7
0oetk3fRF78YH5uxdPbrTEyWZTvZjvYF87l4xE84iy9LqIMQq0AOio44gAwh6NfF8sLzkPaAyxDP
B9OCCqCjwHcIO7u41QUQKcsEzGF38O1gVXdQTNf7MGuJFh4a/NvYFGcHifeaiuU+M4qKk53Y+STF
+wq5bRNGwidVL2Hl28JymaGpBSbLw61oULvZfmMeYrM/Yu3HBYFwl2I1mFZvRak9YsOJEbL6XQo4
rF8Dd3TWW8utm2B0C5OwsOGShJjYBm+usZXlz97ige0fm2ddX4yAWPl4J8a5AXE9j8GAF2njmlq4
wSouEDAZwLTGCjd4tXDzJUJwctubZKivhUu8LtwWWMRmd3U7LhNnrtK7KadMG1m3a+1PJCt0KNLx
w5ZJEe1YI+CXkNBVJGuzX7K6KMh5nafyYNeUkpm1aHvPmGAZkiTtTGu/dav4IYGKEnQ4XVjrNhfR
F0cfp96GyrnMtBM+GbzJAewumvbS4MxN6/7kSAx9gkd59m1OBG9i3WF6N0Ntm8f2i5bU2jEmFJni
SfQEWBbHdbU2xBbVI8VWaDx0/BlyoZg5rnF1QjQAcZo6N3Y92nz1+6bW5mvh4JjJR9rSWeXs3Kkd
5ass7rqEaYAPwU5rDkRxaF88FgGELXqoA6FuSwZffh265bCQBxE4JPJtmxk+eyWlMqpO5eV5Onzp
YRqICLNgtAqyI0dwYJsoWpwgrN2OXhGGdsW7GFrvzewXLRhxtkpWxicFw5Z1QGEicNFnbN7d+GUW
4Xr2hgXlHfVlzjLyfGrTNbd0Nsj85jQ7u7X1I82WdpOWyB4s1N0tN7Gj3utHFncLihI2KwmVO1RK
PzMkjjtCpX5pa0h4tyqq6YX8tnMdsJqMKyicdTiGjha49NADOyaeRCT+zFQ0Ky+p6RG/qMJVP5Sq
mWAcyBxkjFqGr4WO7c7o+1d4084myiqCWeWLnMsJ/qFJK70KE9rcdGa285jpWHOe28Ldh1GnnyON
SM6sz/apXO2qIBTD765ptUR4tFjJR7UHwmAEtSMDh1UlTe2pcpra+9xQDeXDAJWramd/lNIW09JO
SbQj/VCSy4liq/xHK9TTC6HV2YnklqAcPGPrlBlVkZQ82coBFQYUDNqkXd+rlzuh6lIpO3/UTC0V
8ftZMHUjAm6j0P32WRUd6yjHTysv+znBeNCylmFsbcdT2pYt7EcWlPbY8pja7Ww+3kzHGKXONyrj
xmg0J5VNM+LyWbZqN3e6jJZUQzdXLveVLsFTJY2PrXrAsKv71UUyj+z4RWXScH6SUdH8a/NZ57T1
InDhRpBqQGvDlOUxFd+jaoDqsF2yd73umt3nQxlNqo3tk+KpCoHqs3DUx6I+q850ro6ZhHvzCZcv
0Hantc/haiPWWNOSUQq9tdp0cq/zfhPcCAJsqkDA6WBTs4g1iqr0zyPsKiY7gPeo739ufFnd13NR
7TN/fS60WjsTT6qdczrA6Cu5PhutI63i78K9Nwq8gG73nn9U9KeGGAzUD6pO/8lL8TQKYerwg8ei
r6a9m7X+RXFk1EYYJbdLz232TBy59w0EBgFBk5oM3inMcLQobXSY7XVA3d61jz4to7364Sgvdgv+
27ZvgLfZ0UpxjISXfqNXBRNySctRzYDP3oCxyIA1dQx77mviAa1QX4r6LtQXNWYWgLJSfPnIWgoB
G50b19+LhDKv+mb+OH+7aWJNhTvwH80A4bPKGv2TOTT0GtWJPHPXoF+xNN2xZULwJ6Dmo9A81xjO
i3SITywnPj4C9S7V+wUDsJ4/3zm37XLvAQEtFgBVYwtGWLfe6AyMm3imUiZ648FgRSxsjx6k2TL3
tnyg8Kv9QpTW1jNHOAd9ul+W6lkrh4TOb0kY7brSZPX6d51vxetQYOTT8r3NMm6wXkSDsMwTxnHf
Clo45yhH/t7MfkvuAbHXnbMAPcmHnbsiyWtpLAqA72biPI6xFweDfyPxtWYU3rcuazctZqCHKhql
wNk00z3Znf1Y9dWXxt4zYkJGsFdzIzIm7wZpQqtf3szjTVqWv+BQf9UjzAq5lrHykzBa/WsaZ8Bt
vPp7NJbfTRHSNrO4BIwivYVySwavPT/oLTFCTbqf5uKaRDjfCh1+oDta34aOlSdRfdzau24/QBLh
8wLzEeXDcQoXpj5ifEprs75E4AF6qeiDmvUMY0qg/kP6ZWe0wLNEnLC8ZKBw+tPgifKAk2trLPO9
X3hPKSh0FELJxXuVWIrdUhRHusvTo4MndFq88dzZ9g1JJ7P54K2PIGCTPS58qYjIrtB8XlmQFNtE
0261IcokwJMIZ3JiQ89rqEQUmOhCEVFz0PjG2i+AbwA33i9e9kbbk6bPEnMDzaOfnRTdaLiFoTlm
V8+Zve0sRrpk9aPXnny51DNJsTE8t+Lj6u/hDDJPmK11Yxf5LpyKm4EOMLO+8Uafv4ZC9MSroIZn
ktG3LZeEgWYDlUbMnDkQdf3s5Yx1FlVAKuP4drLktBJMHMxb8pN+ds741Lnej5EPYY0bOHcTsTGY
0b+0eXaGCPjY5D0mrMXa1e2KDY419ZiiE0mn7sGmg5u6OJzaHIVYlCdfhxkw1Wg+L2EIkcjvAE07
721rtThfmtNg4htYuuG+qMddXO1Xe8ZpkB5obvzuEnCXfu/HQY0d2pyda4NHo3NIbx3A/xlNghrB
wYlR691jUWvuZjma6Rptce+/EhL1mJL0gJnPvckXuJCYwK4inI9WuZz7Yrlk9rCHKUNwhT0T6mHc
Yut8XtEcZIb/IuOitibX0Updnky9DPVe490j9ziUen47ZWCHmJMeWnf4XlXFI6+SrqIPqtBIvUMZ
s/CyIQYTxrEGC1YmKiXDpqgY20SyBhpfQzTdzzkykhml4NEYpcxjdMU+wclpwT3dOrYjtmhI7gn6
/b4uITV+mo9h131vI1ojU5edetPttgXmoe3aRqDt8C1ezKRJiKjXXlopZQmlqEWTQtx3IaUuoYcz
l9Snn7o5cPPThp1jYqztSXIIXGk8E3l/P3Setw21IJZyGsrK2l7LE0wZxlPnofTykOgRNFMEqZTj
WFKYw6fWME/GeixFO4OU73joeBYp6EHrQaiVFPl4qH0GVD+5kv+gAyIjqMY47+8qFEK9lArFaIYg
/MH2lDIiOLP5lggxfJYjlm47XrZZ8rhk8XIZClrt0XiQDc5NLQVKegb/SQjtnErxko6KCT8nHusJ
YVMtJU4+WidybB59KX6i1TMGAj2ULYVRKQopZhbRzhrGhtCPeyFFVHPxdUFTxboYNpZUWUm5lUb2
tCUFWD5KLJ7y5+y0YHNa/QVLVLVbUW0NUr6VouOavbjjLH+zc7h9K8aUnRdNQZbV2xlmSGJ5Nw6a
sFmKw2wpEwO+vvGlcKyWEjKBlixBU4ZdpdoisEDpLQVnHsozRg1MgCGFQCRpnRSnaQKA+KA/+un6
iqWovDGlkG2VkrZeatukyC2XcrcE3VuL/m2UQrgCRRxVBmyKaORSKZZjGeJsOymgw4SXQ9k1djHa
uk6K7LitBYmU3ZEq/Zuyx7Jv5zqwUCoioiSOiXvQGaf9b+Qu294KGT6lnk8K+5rptyeFflp59ZTw
DwUgPaUsyEb6Kk6hX/t2uINp88YQg/MG+WDBPNBN+u/D6L0zpI9bS2r+fTSHBPOc0vQtk1LESYoS
XalORKVoDsgVzc7rqF7t0w7Acs6QxoXUuTvygih4IYgiTRUHlJRAFmFQoYg0pDTS0bjLMKtNMM7g
h+ylhLJZtVdQlTQHpbxSR2dpordspfDSLRGzugWu/WGYCLxiQMzFfc7Cetvj9gs0gmeCkeSs4aZC
14nR4kcrhZ6OlHxWaD/19b2VUtDC8Pc+bvqNZfQgSnlpVT8uG5P6Odz24dxU8UslxaVrH/hoTWMp
OgXhvDyEUoiK8m3dWTMis1XKVHEo21K2OqJf1TKErJVu5PvRdB/xd6OskXLXBsqS1UxXzfVegaHd
aKzCAtcu6k1pP5XZCnIjzYhArxSfYLwPR2s7tPTXldAWxS1wLaS3nNUJWtxVinJtKc8l5HDYx+dM
ynbpPV0SKeTVXJwKRo7CGvXYNxTURd/ZFwre24i8LBs1cMSpnxt7Kxd7R0y/Mit7qoabTkqIRzoJ
RLwh5RtBhi1SaIxClQqcawIc6Q+JFCMv42E2Vp2G64TvX/fhADuOHyRomBO0zKBMhyC3v2XUt//R
LRSjCx4ZKTQckCebG9sUTALFu4AOuk0pDtVSRE0tODmkLeTtJGPwj37D360voZReCynC7qQau0GW
rVn5DcMcEqzBJ6rXIYV+Lr+k42vSX0Ip7O6lxFtIsXeI6hs1BAd0rXuR/fRDgGP0ItrjglZ8RTPO
vAlkbv5DR0s+SVF5iLrckjLzNnmwcl5PJ6a3ObahFc5XAE1Y56REPbR/ooUjglOK12HsrVLMnqBq
H1C3V02JS7zrA8dKX2uTyBwqHkHdaz33IpaaA2ed5wHiS0ZQ51JAP0spPd8Jt+GsLCgQsN7XBpev
E+m9FuGLl2J8SqaPlpTnt+j0HfT6veGfQrea9maeNvt1laUk0uZaw6x2g+jQN6L8d6UFIMcLsEhT
AD7OOyFtAoU0DKAjd4NOmgh63AS6tBWwGgCjJa0GszQdxLgPMmlDoKDS7RMHtDQGBV3/1UjDgs/3
SFfU3A8uZoYaV8OEuyHF5dAQqGsCkOYSLxDXUzAfjOUqmtsJb8LOb6unIhdYtbUFSpJsHvfkbuXS
d96jveFYl45WUy69vqqecascr6pnrI4/N0mNgdV0uNNrJXK2xagPsYHKDodGjIiTZ9B0njBRazaP
8y1O0g8GfzmXD/REZiQ9mGs/sPryBai9cUIyFeKV31bSf5vOTt4dVVtaT2+A/714lDJ2de4PZxIr
Rv4xwchlX1YE7Hmrg0SZkD+hwpNRMU/nga7DGecIYL+Y6D0DhYx6XHdfSPlYTvAdJ8KoQcl7AxPB
dXEM+utofmBCI/vv6YyoQzy7+A2q2pXFMnrRssgR62R4HGumM1GTpCfaXd0mweoUKGmDUgl8ygLU
Xt7rSbCaKxwPubC3pSJgDq1Ho8+ZqSX5kzMBT3ekzE1tGqlyW8eMt+UScyoXzmnaw8eXG7X3+Vil
T/f9BPC5FQZFeSm9i0KQmMSj+LTN5fHngyA7ggqa3FHFKOSgOdrMrY+ajFxY5zpmdA9pFrVOOhBP
IFU0slLUkMm6CZs0pdQGfpHAg2qnpfydq6EDqaUgR+3Z8lDtyd9oTNTDmN7sAFMIkvz43rNAoTr9
MHLiD6l31k2Dt+jiA2HCZp4L1zTPtdwb0yaSqksoDp5xDrMJ8a0zEbgq2uxOPZZG3DnVnjETMqtj
1qL1M7wbloXPx2mYTUglqR2OAMKbV3WgHrb7sj9lfGO9XupntWn/u/fHIRNewkZr2H7q9WnVbHG2
BkbHGyZSxvrYqIeXvg9Pc/UwdCsceJYJ2aHO01vDjjnM5YtVrzhjkgAQyULAK1+jLeOsXblRh2rj
Nn0aNO1jVjMSFzlpFxCt1f//x4uQH5ILrRjdvXwd6icLJwLsYK7wKXN2ofdkN+2dD+9tO8R1xJoL
lID+jXBD6kZEx2wSGFAw0Vh4LcKlx0GMjxdtrLa2b9fCB5VfUdLWRqrZXdhfDRPB8OylP7M5f2UO
tM2tBQ+cSTScUSXvjlM+Vz1nSbaUqHaNBnwhMhZ3GSAOZnxcc1ldmOazltBoHo5JV+wMChV7a7FB
DGSP/Vw6h2zk6VotDn4T0st687CGMBLNNrpQ9G155NQmxnNljO+a1O2hzgEklWp8CkIAiqAa247i
HPUYDuEGfdHg2W0at03+n2s9dBsz8f8u9SCT6w/HrKH+4i+th2H6/0HM4RHJhSPaRqPxt97DEOZ/
bFs3dN9kMWX+k/AGF86yyaayqfw4mJ+kEuQvv6zDjxzd56eWJWyqHvb/Re5hiX97xuXrMUzDsQ3E
JbxsvOP/ts96YqS6Mej2OwHRv9t5YXlEt/N2HPI8oF60/kwgU2RGn9LHH0AxMOA9tGmXngwhxkPV
slCNJ0Iu43HdDUNBOIHjVF9oNHcPFDxxb+b1F7WJBmayQ144hzha6i9RU9s3g+Pdo5MBMtSPGA3g
BP8PYee15DaPtesb2qxiDvuwlbNa6ugTlu32MOfMq/8fQh7L7vF8c2AUsQBScksigbXeQMpzOgOY
5LAFGExGcyRbT0owX2pBi0Qm4tJVnB3ujZW32cEG5N5TTJEAYnRFMr8PiyMxRxxRopf2bCHvYXxg
X0oraZa6J3WTfJHyFlvK0ShK7odRvwN62LwPZZ/O8UQ1j7EXxei8aUiXGnVw1eV2fCgstV1YY4pX
hZyVh0R1i4Neu/nazdzne0jERXOPFTaZi8JwMN7hJCkwq33XPIJIYw8RF3mP1yNNFXn9TnT5psVr
p0z+I26rCOB0WY4qv5gtmls/6yPGxIVIp25K7oprS8w3bmchQLlJDQ1McVmRecqq6tHDxB0eiDRJ
zOgJOsiNkSH70Sa7aICV+R+HbpAkOz2X4g0MG0SvIPt1hxvzYjoau4ykH8nKcDeNigH4ThSXjdpe
yqFEYigqEfQZoeG6bevxlPfstzyaQanN3x0XybWe1YrlNP0RQhrK12B/3hUlcNCx0audHTb6C2vJ
mdWBJOxVM11bWuktxbQukB+zTNcuwB+7304v2LIgd+LhvWw1hjXHLSjYkqM737ouBvFH05XIPrpm
C6qI58aDbp9MU0VitIHhQdlSIjXq2KxTM+dkTA0rh53fTBzGX/HGT0nTqAisTSHR4KDonPQ4audB
0v28hg92/CHz+gRcQtjtqRB0+xZQ9n5M2hjrK75fnwbElHusCsgYaD6rB7a01q7SdH+lVMWr6DWj
XiMGNg187vtSzBCa5tYujsll4GQL0/DXzLRMJh3UVv15phhBB3PhFmQ3kfOtL6JhB78qwRYfk7Sp
L02u1LsyDR4LXHc+WjwOBty0vlLBUh7i3PGehwowRZBZ6knN/XFFbS7ZuWGX76zA61dG5jQYruZS
9+zX6GUAUk6ko1+BzAVhpqz7dgjOtwZqA5Yc5GXuoelIstkYG5HngA7999wAJaXzh9r3/s9zp5Ek
rNxFCNQEB7YsAXlQ2ItQcdDkivmfTY2u8jkjXKGjKP/vWOCOsBQl7ZA0fX0pSafvZVu6neQGISuw
gGysMLdzmjHdg0ATHYruQXuL3w79odL3g5PbC0BoP0e6yRMvVCUSwbrv9osB7TiQHrJ/tKm9y0Ch
D2HDfY+yon/EiwpnT4/8B7dbHSH2IULaSsxrRvfnOF7zH1qibIfWr1dSrcuXqoyHi0XOkeNb06n5
yqsGa1YUEYTcaWC0uDtGbrnPplDvJeme3enb/aTax6j300Xd2wUyrz1hmKTxMfrp2YbYOZJePLgj
vVsoaqpl2FmTWTCxGPmss8Oi6D73HgfxUy0TSSLhw296i1MuZFa9dQ9dqDozvzeS71j4SlI8fpMn
wIrUJNHBHmImkMQRT4X/PcEIcRSCA/TbeuD8N12Wzw9ZFEk0VTFt/gGtROv1z4dshq1NBosZKSLH
Qp2FP+we+AeCnobTmuADDXNVJPWzpCqs+gBb4U4bjNkqn/7mjS3Nh141Tl7D56G0BvYhQwqFaBoU
MR+NsQcLuz9YQ4FxoJCySaBc2Js0DL/FI4Vpinwr5Gm+Rirf0LgtenSBU3aS9ETTtZvYbJKfnTzY
y/4YnGu/k56MGlM52XGavZiZJx6e3WlZbkSXFNRDZaIgjAwDBh+xIW21cZDYaspIyeMR7CF3+aHI
wRsQLdaeZqAtU/yQluQI9olPuiXvQvkchLq1KmMt2LpVqxz0ZMwXpivjOpfC0faRc10N8ZR7bNRo
q3YAxfy21S9SQ4MYCfWlxHI3Qx9O3TZGZ8jbi56YZgPCnsc5Lz1Uln65Tds0SgBBR9WQ27ErHQxj
KK2cOrCeEeU9maXXfnO9SHng2wXhqyjHXeN4YNeSPvvmHjtLaRZKUlnzMc5Z/tSRefznL42q/ils
grIKUsHAhHXDNkxQv8qnL40Vqn0C6cD76PBpmsc4VF4wjRgfNZi7ocr2Fu4sCh81Rsz2kMAlrpCK
DPvkSc6Tem+lMCY6L+x3GE7yDRh1d8f9RNqxFsURLIF7ivSTu7sPiCMRE/NE91Psfu6ngb9NvsdY
YaoweKxNHKgporW6cYDHLm2Ad7rsWvT2DOPanvm6pL8NVnN1tE7/VwloK68073vjJwrJHk8z9kIZ
y7AqbduVsg0hf1LK8lkiUEOdorfDm35WbVQrlezFbfo0UcThdiJ5CPtg34UgJwtVrja5m+QnJ9Ti
Oel0583O6tOgZO6PQKIu2Bb5htRTMlOcTj7GajMuEJ3CGr1N6KLzq5JA5BCTlVOIhCxW7MwToYGE
F8mvkMccpTkeDca3Hs2OPSy65GnMEn9RZa22mGQPH72IRs6RPKsyVgU4iESPGq70j7YOjpZ6ZTET
MTFPlwppndgtPk3TaaLp7EICJDa83UN63yYHa0QphD85iEy03JgedhAitOcIb7SkN1Hcmhqd3O/C
jRXQXNNz/z4gjkSsAqv892EE27AGVeHOfTqvVj0ozNi3fx3jrtybjveDuopy7O3GeLFATXuaFzwp
o9dd/SFbJKEhXUhhZPvc0byZUvvKN9PS165nq6/WmKCx3nrxpkOR88rD5buYoGLvmRtGdaWUUWzw
+ZSXuaRJr2Vjg+rqlG+O62GMha3TyYzsfM/TB5u2aSBeeWm0QkkCEXoA8QB5Ru/ADtw/DKaKDKnh
q5sOJvaRpbF/BXt2DuCuHgrd9K9Khu9eaKHdJgZF00rleSgV+SB69xl4iXH6dNava4gZcLLc2zXq
0NMfOjVRF0BO0dWwAUZub4dhpthbSbOJ/nbYn8GuSCurARhdGI304rYU6dnGkcX3belFBhrNUpWn
gRg1y36OwZd09aNUunRJszKmWW0K5ux/3bb+YA/oiDBN20kHBS5DcSCQftIgc/2oDyj2pz8i1WnP
mdrmD13oViid+rs2gl79EB2VICmhoHvAkGtLfbabTN/WobT3Y5v6RoAJJRCzOFuKpxuEV21bDX68
Ddo0c5Yk8YYlKqokMCIkdP757QsH6jv5YXr7E/tBp2qt2Nx07U86YkOcFM4IY/ZD6mALO2n20pOS
aWJbe4O53mzSzrMxH9H0txArgYe2LdhQsGF+KtD9HaEEvKHPFlAm0eyF6LpN9hFrVXnWbLipFv4F
t7Pz1FqiOYMW0HRtiBWPSNrpAZUynAR7UmQeFmk7PBkHREqmw1u/tn4eRQYCxksjH6odEE5pkQ2I
MmdZFrYnn4pIZfikpxqDN6E3G2T7wWn2yNbugtiybk3YVyRhRb9DUmA+5iqaAwnFAfH0011vEdS1
/aYrZNN7Nes3Drq1V35DH2JCya/7wZIl+zKOsbVxM1C/FeDZ9xissI696teqwpoj6rnFIeSiPo+O
LC/TKtcWcmv+3tVxoMODT7omlu4dQJn4B3EkGp+cLyUIu1l+GghGL7nZxX/v/7/3I/vLSs38k/si
Pn72vJrMk0ezkLb/JCamaN4gO31ofpAcRePdQBzBawGc9okMrDIYLppT00CqmfsguZbG1BUDsVQv
QtUcbtO8qnM34AzJ4XXxg6PIG4Ac8OseYcm5j1GJMqPcJC8tBiOP+ti5j1QCopXhOQowywwZZznt
qBuZiE2IM8TE0fNeuVcbO3GGiJvgILiqCKSebourip44Q1w1UXx1dr+KP5RIARigAcS8AJJq4VVL
in8GjO0aMcnb4dQXR6LpcFrZdibrf8qFHDbhOJdLDUtfcEfLf/4RKup/fgwkvnTFQeJYtUlyf7qJ
qEEK+Dww1I84r0qEForolJTxxbGDeIv6enQSTTso0SkMNKoeOTrlIibmiqOJ9rPoFAdq0nTGfaAv
YFTghPr2KT5QRDrm3fVTOJpeXfVCkNKDD5SZnpghmgrKE8x+jdz6r7d1O0Jyc1E1tXR79ftoJeF9
jtegkJH//VJp5UUHj/3Nfe79xSQKRWC/pJ0YFPFAr0Hr2mW8+k0woMbl8OHW/3woFAVcUdb4fDje
5/paVgBu6Sb1gXtU9Gswh3MEMFAvoWh9ABcBnnk6gjUFWak/UPa4Br131SaiVZGhFW53TbY0/Hpo
H5B9sLGAZMQkDbkX3YH81LLuAowkw4k1LPndc6Uqr6NTeRcyUP3RyiwUnaVRfo8Tp5opbaTsR6Tc
n7CJ3Ik4m2lgYlTX14kfKO/UtAcVAWSTLNUmV0ppLmb95apKWozzf/7iInP5H08/B6CYbJuGyjOE
+9mfG70wg4LdtWryQdKDT9h0+8kGAuB31JXLmrLTTvSyUPXRUVZBaZFxrWci+NtIF657Ny4OIlQP
MorSOmYfLEF1KA/T9UQDucy5HVWIvO9RZKJO5DYrxFwwtouaVaDgf66Mnf3ooOR7Mi1r5lipA+iQ
EPW/agsBAX+H1LYf1anJR7NcJtQE5iIm5kU1VREZC7qViMGn2SEn7uMsl6KhqnTGThzdGxEzfT9d
couGuTPNs9QC17pPc+7d34YxOh/WwC62Y+Dqn6//X1/ufqmi4pE4oDL3l3fm1LW1jfkb7Ua5l/aZ
lUp7cRQE1UsbGdLqU7yfpt1jE93gwUFOmqUJeeT7+Z/mdbqXg20yjfmngSwrXEAP01UrL20mrSKE
ku5BcUXgJsraIY/mN4a+m+p3O1JU2JE5O6+Kymop1cTFoN1HQfmQaIFxm3c/g+zbo+siU3EP3U8T
1/R1oBJXsrvy3ua9LGSp7l5q1XjXptR31OOuTp7hKwYgLRJMfrFyyVyee6hvJRKHX6Bx4HA/lOww
msLagy2GcKC75rtDokZs+80Y3SHJl+Nrr3bR2irQGUpDf97FhXtS3XGd21b+IlWVd8rj+j1xs+Il
9KJ83xSgDkS3CXyIYRH+FLe5SaOuymbENWCa3JXgm/b4nhYzP226s9aH5WaQzXGFdGNw7TJS2qkV
Wx+y8x7aGHrHBZZWwEPGi12M9qYN7Ya8szY90RtwnDp1MDMspbWIGWE1nofAvp0gQiT7m2U6yQN6
sFsv4kqupz06eeYfxAzs0/gPkuICHw8V33RCssRwbSCmTzfAoTf6yQ2WLBDCNGzluR+KRoze74z3
gYhni6GSl76HOnGR+w31/kr3mJit/Lo8iJaNeG5748hzvHYQvhfP9Vt/eqIPCt6XnuIe7qH741/5
y2pAzLsvDj5d7n4ufwLMz0RfVzr/fywWNOXzLdfQqNUqhmYpaA4bU7Hud4siSfEkCzM27bsHt9Ys
QVc/5EHUrpE3zx9ufSfw/XM1Gdf0YZ2tb0G7sPNDP5YLqx4i+wGXaH8S9jHnw0BuRJxSY1g7KzEf
o4jahSTuwaynrMjnmmSGJxETDfxfc1UFENPEgDGNWqXqrVqkQ6jz/vNTRptWP3/sUeB6T+K7pqza
BpXF6SH0/eslSL1JFPr/aWVclTAaq+966W3USc8pzl1wLUX4oy+dUV4aRZXvb4ee81rDNd3ybJC/
e5L7lPHcelF8TV64veHsKuxEDizpdSz3MnUOjMbfIYaNGD0cwAMkNecJFtcy8GX7LYX6sG4t3cTf
0Xfear35mruVeY4zL370HO+dtP7jP/9fJznhz/9XxXB0C2q7Iivm58yp4kS22qty+t0Me4AOmJBd
XADgY+SbZ9GTZVtdpWQuZrE0AIhLzOzRU/hoxWgCW2yLdGOJmYWlL6Mi9GfozLu7fijcnTjKte7U
yiOJqClOxdNEU2w6FI2BXbg5DvK28wzcKyjLbQupLXc14vSrFqWUkx/0LDLIQjzZfoHIqJNjClem
/syvbInXNQJv75k0ZFKlnTgSsVFXw01jYdA0DX6aJuY2QDGp0E/DUjldKwigrw5B8cyy01hadpAu
R/CkL/UAXj3WXWRzpq6uKa+S5Bgn0ZPVOSz0+sXpZe3cFOMjK9Bw/c8fk/K5jGzJhsMXctL9ZjWv
Kp+TlYjiy31eGtK3AMT8qkmlL1rcpsDSaFyjjynQhGfepkNaJ0jkA5KC62Yw08fACNPHsvGSEwDK
mSMVeIzhM2aeA0zDgjYYqCp/NTrJPYlrKdMFJ6OcUcY1/f4aRsBnanOHFdcTcSkonz0FynKkjo9N
jqldVLjOrnENBZvOelzGrqle4jDxIQm33deuVtYJBmP/suNulcam/VXtQJR5huNdh3Csly0s8J0c
WfWiLQGJ6WZ2vJeDUFXkrWoKfM57iag0L45jaHtRIsLrtTnESvHXk4KmBtsCPPECzUyj7EeZSbL7
5jC9Su3HCmp3Q/T7K2Ceeg6MrpvlRVZfIBUg+RSUxyCS64sI8aMYFoWPJpLogkLPkJ2KvT6bF2BW
9rpb/kijPDtDfnYee82+dvyq3koTz8IGWiy/qsZ8K3zk+PASu/aJH5/KDieTfIq3SR+g8WbHm9SF
kR5GMRxZCSqzPsRLs+6kw73xZfNnt6wxVotacuxXX201yHf/blRX13ZxY+DIBRdN38RGPBcxMWUC
I+/8Cv+JSJ7ALGHWvKrfSwtCiFwXwyEpZArXU1eS8n5ZagNE8TLQXkuWBA9dm3rHn+dkXqFfFM83
V37nF/iGow8b89/4XpmHUc7lL5A2H2A6t/u2bLKrOZDekOGAo3U4zI1A0rdWVw/PgB/WCTWXLxrV
l4WkRckma4LgLZxEt6f5eGVY/DpzzJynLtzB6eT3FEWpNYnc5gaq+a+ZC0VR5c9PQn51mPRNz0DH
xkvw8+bD8Lq8TFD5/2ZX7OG03DZPytQUow+DI5HDpYh1TY4IRilDRLV5Ttzn+Xbe7bDE3BedVmOZ
WU960b2y8pB8eG29bhG26vg1dJJq3sm2t9czd9hqQ7rxJLU8p4bJAyk1N5YfVGcRqvXQWbVGpTzc
Y2LAGE1+wHF7cF3OLOBXP5RJhr+vDE2B5SywC8oF3U7xbaQMWnAkout5OUh4sxy63e1QRE2zUnEs
mub/Fs1hIsZh2G/EQD2N3mZPZztlCX3Njcxdq0Pb0SU3v6JCh+RgZLNyGFL54pVmjcGgVaPWakFn
qzJ/LxqXifshT0HjB3CC7zFxZE+j/zWmRV20c82n+ywxlRoZhEcZEQc/x6cPvTVw2lIhhyDIIVA0
pqtujGl75k6bNzOvl5WrAFGZQoMVZ/hPjZPFg42kBE3VpjFMFqC/Ae7mZ9XqeOyzEUWzangvIBat
dQ+P8CY3h3c/8HcQvYonN450yn5aMRPT+GAQa4YBdOxSoJZtqV9EHDQMsuWD5W1EV2VPN+FLjdB+
AMAESyGLdqEBKa0dfP+pnpoWrjXonust4sMq8OI+B91bGicQxPnON+qd2jclHwGNpPPZxH4XbkfF
LK+V78nbMoSCIkb9EcfTXB7yjWQr6J6GXnAEpoKqXB9n6O1GzUUdZeeBLbr7rStqgM66+8M0i1dq
2uVrV+HiiPplcCyw50EhyQyXCEM36YNaRmwNxaGVsku8NbjLILM99TWoDKs8RE2KHDZmzFia2FSh
nLWn12jw5h7KGbaUrEVtB8H4gvIBTq6i8COj9Y7QybC1QeW8sohALmV04gOer+OVFO4xnVIXnpvi
vFtL/VwfbZCe/Widfb129gg+bUSvyDPrLI5sOZtho2se7TigKmEDC8YEAQmC6cZrB0O7rtXgXdx3
DcRwfg6IfjL283HI1d2n+3NgaJeu6VE/xjeKZxTClr6TdY9WBszcK9XgOXYo9NZR4r/rmflhIcTw
vccxoLUT10P19RG5evSeIzomNjlH0diFmezxzl3IVmtggzcNYFnuHrNUeQtGjWK2GJAaR8WKBzmx
1JH37jDS2ImyF127jscGbAP9sjKrdWHl59u8KXQbFX1+HvLtFDGPr9hZXAriwSko42yu+CFSqaHc
XkWjsNAH9nUxMypQiIjG886MStgLTPAQqT7kSvsseg2+CNeiDL8ZMVopikbSM7cN9yQapwirOcKn
PGl/xRozkk6d6yy9pDKRQfr3XCuypl1r+4NXkk6qXLDn5F4+iUujASOCYrKMJdQGNdsj/nj1BiBI
/DZozrqGFHPNSCqfmyb8JsJhoEerKKmbpeii/YuKFzezEzJI9pODGoaI17aFHGEcRHNVseO3qAeu
PERBh+ABblRnM1O+ZBICsVnOjSDtB+ecpzAVyaCWX92IMjzwHcRm8Lfeq1rn8n5R49eHNpj3rlTv
RBOpJpoG936PYeoM+qY3xzap3iVi2AvzZheZar1TciveNLEqLYpQSs9IxCazChvUj3pEBrTGyZty
+0x3g+aUochGZbXhGRbF1kuf9I9iZqBCKO0c+9lAvgU+mhtvHfhdf17Ls/WIZHp+troRCZ9YsQqk
yznU+0grHsRhrwerHHrHRsYLd2e23xuLT6ZyzHZjeWbxXCRwJM24Q0KCTeOz7Ab1ouMJsmTZWj5n
g80f0scUTYw6Scdz3zXkuRi17DLaVOim4gLI5CrhlqYrvYTKAF2/ldF8bFmniG7KB2bFugkFBpac
nrb+D8cBnYVILOK0Lska27awo0baNFDs9DpWqMQYroLCTtVmW8lGLbhTZmguKHFkHXEZ9Bedk6nw
WSYtLysfvla1vGtKTfoSqfqGkpj3ZFa+fR61YUGJJKxmmRS9u2aVHFQp9J8yGXEbo9E99Gn1dEMJ
dthlxsSVTPaiUaj33Y5Et1EsHHWn5j4FQ6p+oaB4BGDBG5ZKOjFxewpcU0Pmu95hwUepq7ZNClqJ
La2kUm/WGgmDk2gg2QWbNq2/3kPiaJRKPMKDDMeOJKnnga4NXxLVOQHEwWbACoqdiHtTPJSlkxQN
174ttV0HZGdeehFmkYOfHUkoZ0dxJFtldozb4efoMHVFTIw6kCj2HSZub3qFW6I6yMZRM/vqUFLy
mkl5VXzDyXc25mbyPnhNuazUpEVtrFCvQOG/qiMrYOCia9+pyyMu3OVRHKGDYcEOt80ZuTI+J8lm
WIzYkz1F5Rklt2Ni9wFxMqJHUG6tIV2JARG7XQE5gqvFEm2lI4/i8BgDoRucwNdRsy4gronuAEnw
1kWiJUMYJd93ZY8H+lgOuzrvEBBRrOg85m1HBhpXZIvtMgIifXOuaiucR0pgkG4JtWeYWQU5yYlF
+GdXKk3MlQfSeslX1874EheJ9iSrWfDeano/S1IQxXodm8u+qPUdBoPYzzVDsIptOX8ErqHNxsIk
AR742YpfbnxqHf0lDdBC06aeCJEbiU+x1YQIv4clul6UwvmzMJz4UbGwoUijUFYc7Nz0L0qHKU6N
h9YSSHPz7icxcDKzeVKC1trnMs5ealK077UVQ9Vsgv6AyuN4rVX9ADm8eUe1OVn26Myuxengd8D5
p+Fjgdy6KNyToLBRUaVuLxrLT53bkRiAQ0Ut/z5Hx/p9DrlioUiNflX1cNnGbf0a8/tEfTrxZq7u
16+hhmdnh5rRbZSPUnmois7ai1E5xd9Ug7mu14V7TgtwfeEgHzK0+oBiZe6Zsmx4yEzq11NPhEST
pu8DUlMTPdA9j5KTb6LYOctYt80LNck2blFVL2qCfVudlNZOdGO1/1oPnXEUvdRV17JchBfRs6WF
Z/UN0teYgoZFMddy09xXQ2fupxpd+4AW4M++CAbd5HFZVvHiPlEMfOo2OLKCDYNV+ut6Ytrf5v7t
mnVBDVTuGp91CLTXRvWCNS4ZGOaQWMGil3XzDI28ZCFHrwM6uR91y89K1wLvgWTaqQhi6b1yDBjN
muZduunb2nbysBvinMw7wjlLZZCjtduT5+7xatzhKQmIh7vIF88IT6Un5U8iHvjBz3iqxCeD5dBF
bb/WSeCfi560W5735bfaKI5YpngvhluxWE/Zg1WDPbyU5B/EBMmclM0UvT8FQ6jszbFB1ibwqm8I
2j30YNO+JJIJzTS0s60C7fZi9iHm7NO1bSiynprk196rtI2OwsCy4jv+Pma4lk8TNITgZn095hQj
deuYa4Cq02mgi/W1j6o4tDtqRlIIFlwAwkUj8N8CKi6O7gOf5n3qislF4EczCOgezHIuer/Ap+vd
XwOt9QJk3jg5DiHaZ2RDv66KoX63y2XWNtGXytSAwKLgCGjAjr6Q5Jmh/DSQC9VGMBxFsRDTkqxG
RszonlwzDrapJskPQT2Uu76zyl0gR9Xu3m2nWGRLDQuc6VD0bxN/nXKP5VmPozCGhPO/TfbrMliX
BrRgJcsegkjjW6A6ylNThd/93EgP+tQrBxurks4Y17XkYnGLeY/mQwROsNSYMMf8eQzk3gL3t5ST
3Qe7IjD9W5LJdsi8hVXwessg3U+49UPJ21XTZHnEcJyftL+VEFmkwof/MlImP4+mmAQH/V+6ls8A
QTj7SZB0TzbC2Yvuvck8gO+18uMe+TQLHQcD0nLcAXNDOKTMqks0YeMGsETA+epmK7pouOksLlEq
cLo0fTJLOwV3Jb2HHen9QhudWZDFykFSInkuoTr8HhfooEeu+TH01gtuyN0Lfs8oopWVugsTSz40
QSHPq3gAFJkn0la1EhDaLoImqWZKJ1Nvfza9rk/+3GayMpXYO4uBWurqk9wsRWfAid56sIayW5K0
21YOekq1hzgD8pE/lBrGpBP/qw38H4FsU92SInYF/jgefIpxOOB0yWq0u/wCNBHfTx7Q3+IeZdHp
JNZI5zp3zDe50kOcSYzh1JgAybVeXyhBie3apIQgjfW3ol0KxHNQ2Bbk5yI4mhOqT4GWM2Rj9qhL
MX5Teqp+q0fp5NeR+6zUgb4yZMTrqaGXz7rtXqrUzL/0lvE8ykl2saI2vciWzUKh0OKV6IoBqazW
CZyMowhJVkL1nkJgrb2yWwb3oOQfSlS9lokL2cWq6qXmeP1WHqPxxNawh4XZp9/1bGePUfGRtAVF
akeJHmNXwo68CCqEI9Xkya/DALEkplSDudJQhnyHymHOvcJy90j12fuOxx2ikGP9brTJWrwuCXG+
qKxRL7lRmmjUut2xN8efTQa8a5fgdHGPO3YfkkwKQfgXbJtQP/735PucoaNcgEsI4hyR8RigobUK
+8J/Yaknz/PeT9a3rl3Zs9jnPyG6ozJ50rkx+j/TZCPS5Ie2kp0dyTS6kyp6gRfaQYwGtftGQto6
cisNXtgGH/Peas63C1Fo9xIvuogTFc18QOE0eUQxbXZ7bieUsLpIQqJiemiLWNOFVE1L83APiTgg
OQz59m2NICUbvhAmQ9n4K+CaXxGMBT6KVm+xyeLxO8Dhcd3IFTriBT+UItOKl2aAABhFlfMxUGRW
B7wg+O1Vx4ZM8pcgxTxWHovm4rrTRlACaosqbrpzSF6scjSjHsmqy/j+YFwe424xN90BLE8B1jp3
jPAiGqeJNzJIqOOtF1TkaU0M3sYYZv00y5aMcaWFLQpyNTIxMEElI+oPonHVOsYqfeoPzls7hsux
8tyXDPr3rkPZAI3S0XkJ8CRdqqnlL9Wp63Qu8ik1bHQxWmpoS6S6fRSnGjE+gTLpMhIf+UWLjdsk
087Vfa5FaBJMl8g8M16nSeot5HrSc2FpMuK8vO+ywVGWQ24VCzTslQcthH/LrjCoMFzJYKWJoczJ
lAcxXxMfQTLkytyLE3VWsRA6KRimbhEgehS9zPDq059xWe0Gg7Ufc9U4htDMXM1Xq9s0MKu/XUPE
RagPhm5Pquo5k5OF2AxRxcKMpKGGbqlJ8NqP8S2eyD1Gw1mGwNAU/3O+iLdllj2VcMIlU3N3TduA
Ip+OsFfCSjiGqyNFJMv7QRrXWTFyY/q16ES8RtuPXbETIdtCZ0N8ZUt3W1Ph2xR5IZWUV7rX/7q8
EwNqbaD+ofisi/5YT96Xh03U4XxuYE9SmW8kTbp3MuAtKoChs7Cmrh90J/KjLITiUD14FaUeEdci
hy92OfJsk830qWWdX7Lf8FTtWfJxlNJzHXZJIkvvmFp+Kd3WeMSDMULfAT91ETdtFnJszXMSWk67
ULPWxGXCwWrCtUh0/+JtVIqFz3s01GsBdGW9IZ2RheBbDtFDcD/yUC6XY6f2cxFLLOjjY9hUC6Vo
F4BR1HPZl8Y1jK18bjhlseLPa1xJmsu7wsTW2ssl/Sqm/DqhB87JVjkEounIyVOvVotRtYJHdepF
JffELAmfQqkbH6rK2mJwR9ourXv3mFiJC80oOfcGViPgHLZpHNe71oP+POb1YZjgeKJRp41XZFiY
vrXVRoTCaYPmT41JUmsG4jOiQEMJD9VGCdk6b3DmadYoGG/3h1tX5AoRkTkEuQlfe8oclqPKDdW2
YVYX7opFkHsVDZDOV603C2gFjnsdIwX1E11DPnTq4s3i7PVc+qJHNTIOXp4vWV0NZzE3CxxnFo6N
dLuaFkx5ZytE/iYopKumtup1/N53slnOpCHDx0gP2i0itcbSKR2U0MKXFHzOv2Q0eTCMq988yOJz
KzU/zKDS52qYsL0OIuQ1Wt08ykpYPZapXj4qeLeIUIpGxW1G3dfWUQyKadNJtgu/3R7yNTtAIHTQ
gW1s0DMfA0QluMqlnK1Z0IyA6yaghxi+zSyUcZz3eE/MfjtTTDI87yPqGmnWk1a7lJX2mOj68DbK
bPVJH6GvM3XhC3yJuXmd0Xe/zVJqcmp2Dew8YKM4Naxp+DKOCDDdY6mX+hsqpAU0xlrHGjYeEV8B
29uHLEu7Kti5venvRFc0yL+gwQHkFTXQnKWwCGLK6ftLcYjUwIg+3HS6OLPGy03O13VlFuvYbytk
jn34t/r/cXYWy5LrzBZ+IkeYYVrMtHdt6Imj0czsp7+fVX26zt8XBneisFLgQlnKXLmW1f4AGsWF
2n6TEVqac3yuzrXbdDvo5/A/dCbQwlb6Qmii/aGGKrQIyjWJZXmXeEnjrZvWIIQeEO1H+NYnc1Vn
Q9U240Xr5G6plql2b8lgSGJDvqDYpd17atFUE20dGTeiTZ56Tm15GSmPtv8+TrQpEwb6zzjdiUGT
+5E/r6K8gtQoJaI2wGAMyhxqIHTXXjINYuJsgjOZKHPq+ARDs142SaB/68BFwWWQqBdpLLN9FxUw
/IKH+VKwN8tH7VvjTV85mpXEcoPoBMwUtrupQdHQiVA4MZUdf5qy8rVdYNT8QAuLR+E0dxx2596T
gjcfMrK12inZRqkjCco0yDw1Tzd2YZEYuwoi2sdVb2bI3nX+RsuSCfgzdXm2iqvnMBQwUatI3fDE
dn3WF5r54VnqsM6jqF/3Tux+9Gjn+KmefOUxVS9VGAZ3JsvzKx/TxWThQ/cVSqkiHNtXt/QBp0WN
jCrPJKAWRj2e8wqR+6m1lSvyEXFHaKnl1vjAqnnXaNHNIL32lTx5HMGyPu6fM1UWePVsGkp/iOu0
cl+6UXNIHAc1tDZEFV5UK4svfypa29Tqmbh8dJyMEJy8wSU1roX9WRSjdwVtR6p9Xr6x7Fe/ysnn
QGbDD7a8aM+iz/Oam/AEGj50x1UfyHs9CGHtk/pTVFr9FQ794drHaD8ZAAWESRRGX8xVv2rOooYH
u78+WsUAv2SH0KIx+JyjdFi+ke7bPecIdHvYw4j2JkwJS8lJyTtAQlMqMAB1a99O6cL1VDyriQSb
k1wHa09kFIsGcP3IJOlT9rCoiwISxwgMeQHlOBP8Peu/6mHg3QpVt0lIN5KNAoZuoViS/KarwDDM
WmnXrlcrb5DHFkBvemNXjAoyBpNz3VNBKvlpkK3i1E/uvoXKYgz5z8I30/gepoW6Nf2ymg+dHN9b
I/IPZqqVqPBNVZ8sJdXJ7qJWSKB3nQLWc/gyi30Zopcnrp6FFNiESEQ9JJZlP3pWKLDsw7oOZ0EO
XbEpNa+uA6VJ4tXdPajCalcimjcX1dA04n2qpsaskJP+nvkDqCB9YgecOlu9ZB/aPoa7zDS6exfY
xhFKie/pVEtxd5zCcHgTbXURa2cnyC9iYOS52mXw/L1og4rMuBaWBI0ak2Z5jtQnBPqizUl54tXp
T9HU6350h+G98pAvhex9k1qJ/ir6pQOKkSUeUXFvq9MXhNnthd/AS63BJHNHqGcbGYQqyRbI7gjG
vsuZU51Emx0CA1bDPjqIRv7mKP46ZQibECMlCwFFnR31RlSzFj9B2vfySg8V4v65vU/dPDjm/1kM
w6KVO+UgzGNT5nio9fF3t1DBDwuFA5KbgYrm6DRUDiX6jPU4bmK1vP6uioGiXYwOm1CG1RPuHDwy
zi43O3nHdgCfE49sID1GrB00SM3RMkTJrnY1h69qMnZF6YI7FZ3sACS1POJc7NTx+CxGuNmOaqjH
kEKrW2WqiUZhjwb832SIO+UaITY4D6dmpEEAxT474T8PllUJ8zqbvF8tog0rQr4gdTslWmS9GR9E
4XsAw9sH9lGUdlMnj6akSG/BYE18HH/6iEtJCpODxYedWUN/hg67hRvWy5EwCqu3oJgoHR3Dwx9D
tVSLG1w1IYpG1PQmXoxaO7ywe+GokR0ir4CqoSyyhasSIA9GSZtWLP3qF9GwGiBlX4QOhPqI3oLU
0toMemOd39w8sYi0ezJxs0ddKZ2zn9jjIdFV/SrmQYWT54t2Gaf5sjCoT8bgAjnnFsJEwtW4G6L6
lzA97Ai9rjNfr+biRQhba2ek9bZes/RbJVspTqeza2KNjEavOntw7aLgqKHOW1bnciqEXYKCwldk
7Si66kUH1R2f1MP27CZG/ekr7Ik9QMmv8rtv8mD44roQGiiZ/NEHVr3pGweKQnL7hB2K7fHDLsd6
Y8hFs3J0eBrZqPgHvQihUiwKfd0kbXsbrKS7+crGt2v9KizsUNQNfk5YvUYHsegwlWViSka1lTyr
vemA+C4K5/9HK4Agko8CGPXEYD+JfrZAiWH+HCJ4Wottj3DCVUPFncRCE446FgolCey7/1UYq8Bu
XuAOIvjCgLTHXZGZ9V60mez3z440vIs2D3ftUVUhe23qQL3ZrfHmjeUP1c0g7S088yU3V5VUO/Wc
6e6S40pHfWoz48qCjzarN6Jra2vjGrKSisWC1mR0ncOfedShEvOEEfvVLiB1uFJUZE05GRXTaSlP
tRcl7LSjqHlyjS+o7jvkfzgsOYFbnqb+ojGb+suV8Xd//LfdUjS62lierAGiusQHtBS74Wy0exsO
eyOa5V2u33hI6TfoCgyktZxsO4kp3VLElM9DHmxEo+jmw8S1qDzc8c9RRveSkax2FWPUXGvWY4Rq
+HNQr5Q3dN/DoxjjSpm9s6cb69M9/7qxqHpheIjK4G6arXIujbJayJHvvkGX8gvO0vGnr71mkhaT
eU3msWKrI5qoHvyKowb4iMfMqiiNcR9lLo41iUNQBkLyGlgDgvKWbby5Ofp6UMEiP5y8VFNRevBg
OhIImTSLkxfHZiMB0fRB1EQPq0Bn3XH0eitGoSITHsrB+WbpFoy+nZVxZI6KBqSW1W3JBs5nauRH
p9bu1W1itWcQEb2M6tFUBq7jHRX5U/R4mEi9jE6iXhBlAhkn75XJJOzmyOEkDYt+IWdNe860iiMI
+s2fYwUPcSErw66qNPe9K19t9HNQqJPdTdfW0OMGUYEPMiYpJhorllAJEQUnz2/ZVOhuLc/80c+3
wqYpCg5fjkGN7d1IAMxuLk5Y0B1ZC8EnbaJXDtEDiRnF0eha7axNhZGirNUZUIALW6VE2hkyCe1s
+daVg4u6e5oKrdFPgXJVK/YFMzE8ByrOHz6Z848mpebHaEbGQRSS7eDqEpdZW3CZ6d6wSDgdzZ+d
qr753Z14r8EO9J+q7zXbnsjsFn3W76wbKLR4BDv7ET5c1w/4B2ftCwm/UA/bsvs1Na21omrSL6N1
VpInF98GE3mbpE6Ml8GPnOUoWeYh1CplF8CnNMGqvSuUC7vQ8MBpGQutr6xPP07slRIa/VqZqvCg
AWgzjXdbc61t2CooGkQE2TMfSop4dLWNEUvau+Old1IMjYvap+HrSHRVmNGOD/eSn8JZO/XyNNdZ
JG2i/5+DtDxK58YIS3CPczpX/G+mb6BwUtca/4bBOyM3O6OSf3Cu/NRlUDWtbhi3onAPwlwq5CUM
ZVktmyAuPtII0uW870wCzH3wRiTmMbpHaGrFmt5cYjvZ9QRjPnHFwOABTmgV54P3qQ3+xe3A5Eks
o2fc+AWUOthhu0FRpVcn56bnfxbjqgth6fVTxWSjMcI/n/UuRxddWYK3RDQHB0rLifHYKipyF1N0
u+xwAQ2tFh5BzkavPF72Isxdwsu7Gu3aWIvgOPlt844oz1sN6n0/5BD7iW4a2T/kvZUpmkOtch0G
40NMW2RRsoQCCSjTdJdmaTdu8VnF8FFBEhkuRWS9Hd1PItsdvs+qYkUdi5mYdMwlqHhBB2yr4ZvR
yuEwU7ThJYx8bZMTm8xQp7H9TUrO02E0iCNETe2s5drXSWuo2/pUt6QwIOqyx7mqwM33sGXBsYbw
H2Zdtg56267YD0dbyRykfZln8Gh1ifMaFIN0Npz4IGqRpo+vE+fJ1GS3XbOH5Lue3BZkE5Gid8hK
4vRBQ/6iq+jyJNPkfyS28z1vDemH61ZzghVQztZsdOyuHL7DMxJDR9EZb3DHBBPAqACa27fLLujL
l1HqB6i0CignpmpLZvLFmZhCFaXGva2B1kxJWFj6muuectUGtQa0ioX8FvQdlS6Bb16D5EC0SX7e
H329IEmTRr+K6BEpPyJniA4RKQUr7ktQK9KQJ2s5X4xFop/zRlYeIDC1L36l8pDAH0BQzWKDuxDg
MKXtVymH/nelrPKNphtg3nrN/CwzXK5V9ZV/cb+MfdLJWVp/qa6PdLIN/yBcDqW2qDRoN8MIYQGl
t3aiIH0DQKa4pCOX2WBau2Iq/m7/V9fneE1wZD7rYvijWtb4C4pUvdoNfqM+j9qvlgwsxEK2dxad
7AJuCYDa/jlwJP+r6qXqrGh157UsyPgGCSOfcY8ra4fcWBjYymoPeykE7bIZ78rEcK9QTrVr3/HZ
Mfe1exW2rkE6kd+ytmpTeeLJbfkdxvDvpPlYrBsgzx9DaX61syK6lKQwvKSJtvZZIDitNuM8Gk2Q
yKx75rLpcRKBYmgOrlp1NkT+wBgcv1sYAwHIFOzHrQYksZF9NduAu5Fufsd/KGffdNeiiZVXqxJi
a275PuZ9P1NNIzoaU1VCnb2ws+AO5Q8Q09a6CXOd9s42yhM4sNkrvPOMdwHla0gQTINsx/hFWq5z
Eo3CJKp11u11Mv7vfd+NG6eLbHTEGuUTj9ixaV3jRU0V7whH72vU2xZk1G04gRy4uaqEqwY5r6U6
VcHYlZvSTSOSUamSmCDtJJdIOARXwV0Lcu+k+Pj1JeMzzfx32RiM16pK1RVYsWxZ8QG8au6EpLVK
pMoqyXi1CU6c9Dy8x13lzNS661dSqR0aw2pe2gnhmUJQA8A3jPbDhAGFTcrbjrEcgR6gVfQLa+js
2QBeRa0bVPggEiCXduFcAQnnO3B25sUHCsDvtuq/K03B8SJNvrh66C/Z27O9UW351OSGOhc9cljl
pCz8XuO1mlc28Xh3BNVhlZa6GB1om9CBmHXSeDKL4OCWVfphhYoPWixqdga6kh+djjgbj6F7Y5nt
qct9Ygh8EB9tbLhLdqLqWiuHEsp+/COQfnmzUQHikrX+Mi74mQcqaW4oj0qnEGTnrs95zPD/N14h
u4fStMjzqx774SbRJOnoIHT7KOS4uBlwcmyfdhhgYTvv6+2Qwpau8Rv7lMbs3IBx/uUm0aI05fg7
UlzTYR6wE1mX0aptOCfKvdztzZEby3Ci3upcdVH+db1vVq6uQtUYfmmeuxvwxnyp1Kycy4PnHAwD
8mYpKpsZlNjlW6Cl4Q5qHpTYp2rpm+YazApRuqmqRjBy+IlrrMCnlW8EbrOFpVj2ZphaTRWHkakj
7yVa2QyRt1zzTUg4J95GVYH/LI+uYqa8IQchq7pXYDrD66DBHTzNqGoqAkh5Zp6bvv8KoKv55dpb
Xa6rnwSDofOPlPxukk6zrAYhaohz3/CTdD3g573KwCXng29kXyO73JCjV/9KCmPb4Wj5EvpeOU+D
crxGakBSt5TUuzT3h6MuRygLuI1616ZQrU2y6s+Jjn4azRLwIzEj+a2OYwswgZPxiyMnPib5dt3D
3HAxHBDAagjBesXnCIy/3UnpK6BRJdgWVl2iHFXDyz0OVkiIRI/KvShE07NqqiiEyja8Zf8ak8Zk
VSiFI214fGSncioqMCcLpezaBUyV2Qn/EhA20axUdvSvloAzHTt2+ohWslruDicJFFUzm2fxozAy
j91RV6+gkwevOjWgDgcwI63UTwiz3G0jqmUY2rAQAlidusjGCB9v5LYEX9DBISJeZjNxOXjKdDmm
1Tpz29OjpZjEtNrWLfyVuPxXf98+DzhYro4O0zjekfdRRlyBmCKQsqka1F610TQWB8VtvXe5Qb4G
p8m4Ea08qWHNzpruKFoJqsPcJckvxlAUL9OUfa1Ib2LKoBkR5JuqYsqO6NdCVD22N48pRRV2iLWh
F9ZGsDBXNd4qj3QsSMpQQXvaxFU3yTIZXYkCmqg/CzHuWRVXTxsblk3l1EciPDpkAvc6R4ak11r7
0niWfbHJ5Yph9j887Xrfq9Awg5kQPTjfopUyoRKh7jaJUP0zFJJiWDHMtpuJfv1O1wjKsj5H685v
7GM5XSl2+PtK2Dgq/W79q9//1AoowX7Ml8Xe0YXNNYpUa1f35BPCRESGrO3ouj4Xl7o+susQl48O
oi/BPHXm2231GCpsSKgyXlz+axDhEmuXK0a9GFBIJVFAKjdBC1AXEQTvMiaeR86GwrayBKZTpA7B
xz8NQ2R5J9Ln56Lb0+5EcMyyXgC3x1Vtz0RzratHUMXd/tlPCtVgVwXDR28gBFy7jryyKrnfqZHT
71oDfcCZqI9o/cAzn7n68tmu5yntoqswPvo/6qruqeACAYHC+jRDFjm10/Grl5nlUo5TmPCDoHtR
lfpD2N0SYeVh6CuV1Hy2eTEyn9ekUqRLasOgxo+9XpSVKbHt8LVqQ+hRhq2uh3R2LGpzD8ry0VsM
YXPpnKP8VVSI/TGqM6SVQ4jrKGyi0NDXnAHhZVWREcJp7Wpynk5ZsojipDpOnsjhn5VKu7aLSE31
hrurJfU1l9XiGufRm57nwwecCbATrgo/l+/1vUQx9l65rca1GrXtXWCdf1+bGsSTiTeeSdO256GZ
qatOy1XOVxBFAVn6WWqNdVCDuH8NShCavszpKQjd/pWtrrdp2IEvRKtUZfGxGp1vojEuNIUt0h5c
QtzMg7FcKZp31gYUbW29cI6iSBqC3EhXD/W6lZxw9qg/28WVVTQbWY8RV24iuVnXUuAu8hTvqhPm
7R5ZTQc2ZVdq9qJuTUZx9ZfNjpFInOGZZCOmQSGi6uB9bC041K3lndHF+l0YFnTBfTgWq78aSBiA
56qw5dmzAf+ed070NDzye5n/ZRdzun72MsDVgT4Xd+hNtTuUSBSLhB6R7TMqHbLIekau1j9pP8Ju
cEgjFe2ZSESfrUa/p+lxZZM99JxO2MScf/oK01+zq763V0w04vR+jCSymSHrMNxm40RJmJOJ0AyE
6bos27Z2NF1SF1cpTKkzLQ4Oqp+z+liudoLCSz/p6ujBITQslFbKT+bgQkSsBCki4xLKgY9Wnf1D
1zqzauSHAlaZd1cOwfug8jNK9TZBpIIquiTZAvKWYgtuOHzXlPCnOkGbRGNk3PiXWHf6uBcCjJcC
Kvl3sIzOzmyhMxSdvL4oWa4KFXQDE/K3jufgIau96Nz77rEkHH21TZN4Gr8JYa4So4SW1gweL0rV
OctJXx7Qhzz9LCIzughIA3uU6oqFDJ748kQ6gEH/y5IpnyEKXBfAwtUDL/G/z/O4T2V8POfoepLF
SFfeNekApgBHs78vZXcwkVaVgIZNBZmN9SIdY9aJNG9IV5Sa8JCQsHoQV2ilYBxHVIgitfY5uU11
0R5Uav27/6OXGBAlRNShOgOa+9ckovkxKLT86NDsMk5E+wgdxXXbOK84eKW9ryMXdRSXQZd6ZFhh
HPhDsmiQ1ADaz2rB2JHoyO8gcPGGhK6Elk6K0ER66p0fte2ie4DvEWXgKegoIpH/c1BSNAEIKMi7
oZA0f1V3JfKcTg9BCgmqhTqhSUvO5w8atkf9T3Mld1J3+lPtA3iqZ4KbTYH/qFrEUT/vCiPa90pY
e+snk1utDY8bhAZRltOf6mMGGIx66HKSjqTOsbsqn6ZhaFdRlKbaHEPdB27vs3q1foXWqVUmfHeN
dk2rWL9GhUfGCIr386fNYQ1eVJFF4HWaSjRkVumiu0CE8WmTZfPDiUZk5KeZhJ11dVGBHyeNiJGa
koUXySof9xOm0tZTwrPNTYwJLRJu21pFbxrpnVbO+4NWs161rtOyQy3CWQphR8ONu5BSLg2CXVOH
wfUWUh72O28amItO4tL1CDwKBY3nbuwvpY2/NmfPfs8N2//dpYqqSXoe6vu+5eAzgm/wGq88u8CZ
YRueCrO7IPjb7xoe86jfTjZke9/wwOpbUbOisjynmlKcLaf40RuT8sgfk+iBMi2anzD6IvsGFXHU
5tIRltVg5vrt8B6PpFP2jVvf+i4xl3EuuUenbpWNrlTxToXA+VDZo7fWsrq8SLrRLcIkSO7jWHBo
bg37LW76di81MvgoAiQ2ME0KL+mTQ17slTRwDqrr0di0+u9G0UNVh/CgI3cuczCWYyO8ZFNgMQxC
62Sjfi5qopBYBXaxVv9oBw/tXAQnu3XuFBUZCy6CRGas7yqPZHMPrfE1kiT2ayuVHFpTdV8bYAoJ
aV+c4GQZRgT9I0XE0/haQ92b2FZ9FrWH3XN2nAWlAwEIxAqztPrimoGxEz3kOI6vNuTLaOB0xka3
PNmbk6ABJKEq/fVzdjmBCLRLCZw/bVkVS8tRQydJTCMmbIpmWBNW5x1NL8qYij6N6i2qshnSTtNL
cGSNvYGpvOrVOHhzE2aKo1+36+drbkwtvWS4T//z3XU9WmVVAmh+etmiOzzsj3f3NP15h89XEOo2
IZHQMzePW6YcNwCqsH143jO0LBh4UiJwz7u2gYT8lQHGVkwvJiyD9Pc7fHxagW9D9Tu9u8fcquGx
3+Hdid5ifvEOK4jTni+ym95hUj++v8fH0uUkgUf973cnRsuWsZM8G1TU9EGI0VmSfgnV0kCfEdPj
5RN2nPUlWszA8IoXcEdTvqucH3OzsW+Eyl4q1XI+Sb6BYy91AVgqbvGeKek8N6XklKmOvnRGpARq
KzuzMBkvqYpHzh9dVpkgIuoZ6+pBUjQEv2gURQEYQzOc4dG/bEmar3GArkQ8tAv95mDn0Y9nf0fB
f8gznw2nLSNSKLHXKyaa9qTvF1VoKzeUH9UbHFoHu6+lYzjVhsKa5JX4aEWj6Ga6UNaz2/bhwaSL
W/vQUdhQHk9ziEKt836ZtFb+L5sbVSvHtKrz4y5DWOHzd9WZuI0YVesBT2YzT3ai2itDdQLc/KiJ
UX0NnVFhFtCR/nm9vtqBPlDsizCFED5sIJPI5s/XC2f4r0yOyUadBsV16B8ttXq8UmGC2x0/aB/5
RPt4Q8KmfUZe2zw+EsD++VoOE2D82pfeOWpump4qSSGBdfCCs7gyYqRgQRPlG1G1jBgm90IFgRDo
CBf91duJ5H5bku34nED0EAV3cNPh9x2eZjPKQ5Lx/7nDsyEumt93yUhCgT+e/ZDcwpEs+8kSKDOu
bTYdK9WQNFLqvWjLdh4y69Hp90SdbcLtZXFyHKQSetmvrxroggXxHPNV8m1v3mpp/2FUHQpFvTZ8
C7P6WNqt+8sZidWkfs+esCWqzNbMQ/tXZX8i+98tHXlPy5M+/MSxYQhr0rtKXs8igV/1SuoSR1NN
k0+8XGVt+q21t6TW3jop4re9xC9Xyywhw8LOS3G/8+caDkC18mZWiRJh8F2ttclWtPSaM2UcpcSS
Z2qbDIeH1dKcWc+DYAmiIuUrqPmW03mA6NZCkVBJbBS2J/MincLZyjWNkD4u4B9aB1W+DUolwGfq
eOhoggcBXyxBQNnGczQW6+NYmfItlKu7sNtepC3Csax3LK0KOZXaIs0t6RM8q7JyVNckkMzwvjtm
agPpLqqmW/4aylKYOSHuu6KXX8OrMfo2aWBmXEP+6pBnuWKbiBOSiG+873o93ldVXpOjPF2OKqwV
tqHsOgVlPtg4FoHd5stxSJO7YxI+a3rEEWzLjO+5hKyCmYHvENW2IeUqzORfojZKtQ1DunMUI+F8
MW6wpM/hRuZZPBV2ugFZUr+KShfla5jb66sYm4TjXfcC+SRqvBOYiF0/PIiucQcIsMFVv8V9IL0m
nD+3/BVyeabnVYCvnkLrlWAuW6mGmmXw2zYm5HPBcF0BFDZw+4mOYa/+0zx1NJsx37lDBt74jz03
JkdDK0cspONbhNoKsOoifm/RqYT+nye/qGo5Pk8t1D1Er/X4nT3Am2wU4YV09fGtMRaik5I68VnL
W37HzGCrIflMpsJOYBoS2wbhfMkFJTC1DgqLY2eN9lG0jsS/wSF59wF01dXQ6lNZx8m7rtjBfqyD
Enc8g7J2zFYmGIuVGGTksgTKN+DwgMLKHvZ+lF6njElRhEKXxwnQ4YknyR5h1MAS4h2FCmb0SpSm
cWsNUaNem0grYVsOomXGJ7wSjQhbu2fijI+aMJVNh2pyPPAXmoY7hLT3So0Mr9bnBCAhQr2jcB1y
TGAmHMHONiS5AATzL8WovsHsAOwnmNLEdSu/RHphrE13nHLmemgPJR7ZTmNWL7Wqo1qOM+JrZZE+
hdqgN1MaxKKALn033SKfRUkm33PfJNSiqyqObKQpOxiito40TniSPFjCJZvdq5ijGT/K7jv+tcVj
piKNtojB6V8jnUwFk8Twl6bG61XHQXLU5IzIHVrBm0C23LNvadnCVqLkHeXAH4llGT/j/vqYB9Gr
q4TUymdjdDXgq1a6OrA+LNxxRKWpj+8jslavAXoQr22FElRkpTdhCit9RIO7AVk9NRZNUqwy3OlL
0craGB1avQMiOrWiSAxtwf45F/G4yasV1QfRbjlJgl4mPzLpM3Wa9nVok0UBgfN7Y9gK8ItAm4mq
lhvWyvSbAuruunrnJIaUU9STPjF11hJ3ReCjfVHcpLyRWvUw92bi79NsQkdPveKM/xzpI/16kBtj
30l1PNMNqTtO/BQLufK7uW6O/VHYRAEUoT/GUzGGtblA0oku04gO6l5U36cWUVdlKFqfzcImWqGD
Az2Vmnu5isN5043uqTI961hnVj8ftNH+igtu5/Xu+JaPCDhkblWsyckMPlC8Q1sitr9KJDQvUnXU
D0GrhJeU8A1pvar1NQ2HdwXxCY/Ixsx30w5cYxdcnoVVu8eKjc6eZMbCnkW2E21HCdVy0SUOrN+d
vQDWZV1Oj5FJatPMxFU3K4y64v8v6pwuVkXCxxMY6XCpIDTbjR1QHpEd0A7x93KEWUlkDqAl+h1I
jw+bE1kFgxN8l80mOInsgKmtnnr+P8aJWXSj39pKGZzlkVQBqSIQ7xqRc/ORg7zZFfAR24SeD8sg
4/SBJqdeiDZhM+161Tv1eBa12IiiTdXBXOYjApfOTbe6QNPbH8NpssxV7dWIilSgGubNR2MFCs2E
g4lWmzc1G+1rbAFzoU1YKtOQli757Is4q2BtDKNwqZEAclRAZduTNn0YRuWbkqW/r4SNNKvmZejz
ORiK4IvT/dLMrPywcjPdWiS4LYXZ9YK9YzU6wV5WK6RjoDJIuuBLOMrfSdlvr37UZKdBG6yZ6F+l
GlQRmdWdHE1Orq6q/xR2w8ld9gGFCW0N/zPHLg7Cztpaw52ZNNvQSLyPEAlaYZc6KV7HULCtRZVX
Z/x5dV1n90vknIMvMMzsi8b6/epatlLzTnVXFVQqYdFlPwtLOeORzT7GMDMWZtTLR7d2in2RQfaI
WnB0H1sgCvhpsp9kg8+jutfPjaYmi0bXXKguPURApqtnkTTSsDbb6OCgXf8vu+iry/qbp9v+vW31
vRKb6ofbF/CQpZF/LJSG9HjZzZZq4lrvvRqf3cBWfoRadgMVl7xrHm+rKzNpH2pjd4SdgsxR3a8+
wcpvPbbRPxQ3/4I0l36XSyld2TnOdy2o5VPnjcFEmul+iSRvKbpCh4Sik5NXrxnZ36tWbzyEdQPz
DHtUP1eVgT/xoLeQjw8uqLZRt7Za6Gw4YESCLOh9TMt61o1D/MXIg295Urnf8CScMgg6fhbquJRZ
9v2Z0x4hPcnCWWNCf0PGyIzUj5WeIUnu+DKi6mHzTWuDn2PrGxvJdLqVjPLIiwt4L8tfoIvIXtqy
4AA6uMpK2NpRL88kjm3SrMsePaAr5PQc67gxUJgbsuDmp6FzzgMDFPN0RSY+CvBxFixrGzqRpQ/D
GN+Asy9VgtI8Xjk3GkV0e7TWLnlJoV0Hy8iCvIhwd8M8/wx52PhUH0PE/L6SKcuwD+pVbCPtG0qx
dHbtTt3HA0C5yMvKr234Bv7Y+haXjTuHbFw58oWZRx2iZQSlaWiG7wl5yF9DswuXXsk5wByAqORy
B71aFFrfRj0nI6PxP/IualeBHcpbKTfkmx36SEZNPfrWfNXIwbwHqe5t4Ae1Ae+Z5b1JlBfRAUqi
ZAapH5CzqirXqhSofATEi4BiAq+rPiww2RspTvJViRCM1UT+G4z/6jbWnW5p97LxBZHURWClw7tb
9vrGVtENEfZS/lb3QfzZIOe2boAfrRUnML/ESWJ80Ww8Cn0sW+ui6eLPIf4m2iJynFecnLUNki3j
+6BVC2FXDA6qYZWo+Lx6/w2H8kbcAv+OtQikYK2ZsTQvDR+pM84Se3GVT9WnTTTofvnfunS6o5NP
0eiLv8b2IO138NijXQbFnyjKEJxyEeTav2xp0mVnXkS4Jo6AFtGfzvHUgD6BDc+28eMvu1qTcut7
9fEvu+tl6bEB8d9G5jCvyFqed133nhpVeS2mzEUbDp/9HxNZ79UVcZqHiShbiROJrFiJY62vD8oi
R1Hv6mUGAuB6D+FJ6zirXNPzo8NJb0NWbL+Xa75PwuLu1jOdfJ9kfrupYPk8Gi6MOnWUE8GQUPGL
4EK++GEFJ4Bbei+J0sIQG7IZDVX5BAwgO5emJq9MpXVnaWq4HKwfn4U8bOBI4GRqmulZ2MSVGzvG
jsygk6hpTuhBZZT4xbEiIPVfrJ3XktvI0q2fCBHw5pbek+2luUFIIwneezz9/6EoCT0dM3vPjnNu
KlCVWQU2mySqMleuFcRder2PhWWChGAixyt/GOQnisG9Qz2WAFhdJHg56/lLANDdg7AacV2srAB5
UNHVIrs75UP2NSsT+anSy+YC2eIp9lxYe9UwIKNrRDvR1XWlW6R56N6tQTdudSdyH8mees+1ilz9
NMke2b+UOvt4mWpFgF9wzQzGSJ6wc8OTX+r1a6CXy2jQoGO2iBSOetusRbepo2/Uxg83O2mjh5Sz
p1HHgEQdXVvn6CbDe8mkBLWqjIzJTs7Qd7VMo3osbaLAehycm4mVNqqN4Nzy8Bc20XhdXa4b1S/X
pqmMMUDo5qYbprz1QJDs08BNrqJR9CJayYWJoJ2WpfexoB4TqpU8HxVQEzjj5CzGxBUVnOVObkhw
zmOu5Lsr2F6UBcjDfFy3cU9uZOLgSZwmOYQUNW1j+jfmQWfXNg0/UM6Lo2rujyA+8MCwv4eF+0Nt
evk1KaURWFLlX+ussncwwgdwLZr6pVOo3821vHhVwjwgv1G038HyGprm/NDK8Dl8TktZ5wk1mPem
TiwY6trkoYgyJE3/Ot5Oxg9jxDZQXGnQu/d/FIZXqRcHPDMlGfK41gEWnLNRU8BGht8hOB9gdRmG
o7iaG8tQkq0SNVRRI+/mTI3PPoSqx+ky1MrnViVDPAu9iXFVok5fjN2df/sJ6+zcl0qxjmXd3UlU
o20RWx1AG5nBm6pIEtyBsrEPKy9486PkS2A61ZUHd/CmT1nwuHr1XKsnNJw8iSljUakHUobdUjjF
nGBBflHtQRSWZ8rAY2PsqCwyekt7MUNdWSXRUF1jRY13ilwk4Bc081SEcbzxy155tCgSQ2PelD93
o/VIkH0C8rP9Imm1cKlkD1y2Ib6ulUvKHetHveIJkhSKfFLgqj2ktuTtxkIer7mfDqsBIdPXruOU
nH/iNyc56UZOCiCsugUBLjlaAW+NT95UJuU0lEIuRF80QPJCEA7NiEZj9Msi1hDuwuc+R/RVCcbW
rv08VHry4E/U10rfZac+La5iKJyGQCAY57Crt2JINJ2uNldiBQsxZx4XV+rEiX0fw+Pu+nt9qMG2
9wXlhDhdElVX20+zk/CXx0DauMZYAcTSnK1BYOs4FmFxqLPOIQTf+Ge70rQN+LboBi++veLgMjxl
g1GTMNaK6ZmbI86keSu7oe5Mj3TlCGMLJAbJxBailHW0EYOhktrF/dL2YGh2iaYNR3lQgaApnKcz
r6me2i4GCa67BKsTOdnKTQcxYp/r+yEpi306RSZDGBk3o1PGt1wSoWzVe9blLFmaclV8QkfYhyeU
0GILMSnVnClb5WHrToeoBcDCddsVUI25mbW17GFhTICPtpCCAwdw9N6mruU37oJ6CekUxkn7+tut
sUAX2j0VM5mv/XRzK9NFtAw3h9XEuFjNnNzAtbx3YxdighMY41NU1+VWim2S+9GgPgWmWT74/IKb
tW8US1elKKCFkeBQOrH6ZJmpuss8g0r+ydlG3OYppbRnctXzJFsqYN12wlWR6/jQSMC1RVe3agQv
nULddRYpIWiD5KfEh1nTcIzoNfc49TSjan6qQzbD/PuVL9EIlYRfK9+ktGXPFUO0TaxiYRPmChde
ueWYgegqeJp1FSXFgyRV+rJqKDUvwxaOpiYhdEgS4AtF5OfMb4hbhPbOKzP7B/m5F7cPi895YuRL
Syr0Rw2U3KaGR/VshpG2b4ZE2yHB0F7EilD9pJByubBmt73/pczYnfLsmmLH9xWLBPTOtKLeOvly
mEgKdWBRe3HG+btT0IcxMmLFwU8IbY/GzqdIMcz0PkVhZ0jWCfxDsHRLWp48BHWevRRN8ZJ1mnoZ
3DZ94VVmgBsNIjKTcZQyqO5srTwIq9VUIfydRrsTVrIeBexOrok+J3MJwxqbilh3XzUXMDQF+Hct
/mwH8smYVFdMi+OJ5zqfUt2c6EaD5uKEFcDMVnE5ntcUhEVFu6g0q/4+blxPyr+XcdwvdA1KLDnv
PlPa4ZxcqfzZ1E01rOMs1hYfDB+6Zllx2qI4UoyPQQZ3iIOEYDLqzsmvCUNDvs6hNTQ44RdB/40d
GYTMffcD5sNXBMX9T04CTzB1Rd01jHtjV1GXQ62LnV8TEsIraLbNrakPzpLHG2/71DQUGBxNxYZH
rteQFxeDGaqoCEsPEZlpw+X5NQaLQPf0U1dV7rPrddMXRa0RZqSbtE65LhsDyYvJGZUAcztqOnQb
U9dvHHicEUO+L2XlTnPxpeZFTB05FT9CeLS0JlezbrolW59gE3OeoC7SG6NVHnPwzDSp196ahJ+f
asW5ofcXQJJ7lB8CSAeMVR4N3Xc5V55Ssoxf3NasFqplOq8omA1LNHeTJ7mRgzXE00cnseAJ9Ac4
W8Mx2/cgcWA+UaRsWZftga2GDZ4dq2Lp8VYy7HiVRW76lEzNQGaBTMODGJFd7+RY417GdPZ90zmr
SmaM6HZTPi2bbrICItTJK2EvByLCWQtfcdW455C4/LLQe3uR+vJzZFF9ZVb83wfSTxvTTculYBYS
xEHhVABbZ/kkHQ+sVR4r9FVi9dXS+fPsSL2KnkwIHeT1M5qq1U2Bc/hQZmm58lLL+Dy02TcrMZKH
3KmkC/TQJL2Nju8ROg9TNPKBbHL1NfGbbwbv2WceLg3al8ACQq0JljA231Cb7y4ZRUzrwLZBEjsW
kplKV+1Lj3JrF77JAbUgBIbk8cS35Q9l5AcSHRAU7+rW25gOCEv43oJvDv8YrZSUXaSE0o4A4Neh
hNg80SEgL+BD/1nLAkNkqubWGzqi7hapk3RrFnnz4Jv5OXYHFRkyjaN/mfwp1zC7EHT2b1ZYPHSS
H+77PjCPkHjDCDk1Rnz18i9Z4dfewuuoF82C9kenbmRN3vZB4XzyM7db15pcHm0OEFePl7gMGzZZ
GgwOG1S39Ws5Nt6yIxZJtVARwhTt+NGibiKLsk/5qinN+EWZJFYhT4FT1MpzPlHDJpPtNx+u3a+2
HcCs0lFwxgMl3JolzCiubHRvjglcq9T99k/PGLalV5C4a7TnNtUdqvSkB89Md7UO2cJgQToyROqy
rhGZ7hLf3kZwkh+zvup3pi0d3DFL18rgHMe4ahcyQQ8CMU2/aQPN3GRu88m30hqFdztYVOkQfIWX
6WYbhfU958sDlTMasNCgbxyprg9Qvx4c6psvOExi5lQoXNIBXHoEDKT3/PBBNBCUKUcpgpV+Gook
CVqxxDbW5HaUc2cNylnu8k+9nd8KMyUan5XPlI/HV4id5ZdMUiDwUqyLGubVeTDKWxcC5cmTMDwG
zvdQbtKTDOmEE/bD3rNgQAHen+kn6eI2VCr6ZvK5A5WxBZsONdPUlQbzOkW2Hk217S6NWVO4LgFq
06UwWJVy4x9VpzkrdWPDWT8hDidgou9wxRbhW5T7YKQG6AvEuGgoxgJPL1xE3/GrP9j0p6vWHV56
1JSuRRy+1EpWXQi08k0aOzJ8XdW+ynYaLiiySLZl0H6zyYQ8IBOsnfveorRR94Mlu43sxNWDMEIa
3z20vQVceYy+EtbHo1OMYe8EUb649wPV6hdDpcaA6tJ2nfd28VpoYbNGBjPfiq6pmTx+HAV+WW+k
/s3Jh2VXUwZKlE1Lj/dLi1Pr0dWp9FtOoIpj5OmPpIKlpd8hu+g7h7QabsUQGlc7AdXa1Wvd0b5x
risWclh/7XSjvY11Qtopg+azDD6PJd/DUFKXQxNWPzr9qbMtWH4i3zkVpJkWsFC1qz6ieKYJkSIP
pMbdIY1HwImv8y2ByfOWTlekoW+JGhcUcTIkjG1GoVTX8VspurKqJxdJKb9GoHoylM6ey0hueQZB
CyW6VuCN58EmWMZz7hnMZ/eYNNmSMgjzOc/kZBEAEyBx3r9XkxunbhxpPHV988vfickJD2FweDzs
tYG7/9ass2DKHoL4R+Hm9qEv4H60G/RtqLpJdoFOhRX1mVQml3CTceQeNlquFdfRLi2KLeWGGI53
c+oi22Vs1Y+pTV7O5+u/4xlCci6DSgHCw/EKKXO2doNAfmzGyFrGeic/5/FDWbIBneR6H9o2DHet
jiJ86Dn1dQim5IsTl59VNz3LBd/0KO5RWwfORJRLW5oWkutaY+i7xh3lHVhplMwzNV4rhlXsFZPV
AHdPj4yuIDPNvpSq5bUql+Z3O0+elAGZoCqT5VunSevOCPMfnPIuPr+Fn72WV9j5UQZFU9DsyqG+
2HyVtpFqd9vesIebbNneCg5o9U0mQamaSfgjNc9ksoCO82W+mX1tfbZ8eE6LVqkeSTA1myKuM7Au
JdhowljsuapbVunNMq2s6GuR9Us/K+Pvsl8igpAG8YsJNHDTQn1yHEcNlhYDLK/vdAo5/eGs1rr9
bDuOwk/2hihX8SXwDco7bbk4uHpngSfsvitexA+lbQHFNyoTIHwTHqEiDtdEboZL4pj5ojWMr6GS
e8+UIg47BeLULaSnzgtndKgiU+9PaCwAEKbJ8DgkekfZTylvyrRt3uBFPQiPwKxHqtaIz6ldlW2b
vtrJlhfv4YQw9wr5hxP/y4jUX21eoZ5wVgFE/uumJ+g+qMFwSgn7LvrAcZ8NXSccVPaHCXvSaTAE
Fz1owb6OzwFAPSpqynpdGshUe7yXKxPFzz0PF+m1CUd/Ybc26e/JWjU2ijOG/izLExepm7EpqnmQ
lkAqNL3t9k1D9Hq0lfSzE1vfO5Cmt8IJ9Vum+d8Qa08pgHYWOTjqJXV8MCw4srlHRGrY9m2UPnrq
FLnOmupPE/KsJGiU75xyvhdyYL0UUD+tFSX6bA9lviLv6dySqQGzDJMquaOda0qqBL9HpazGEsyS
75bOTTg6jgk0PySJPY/lUm8S/eWHZVpFuMXElW72fe37YrGJuE5z7duOYLPk+Ws7y9Oz5FUIEIwx
xE+tFp9AXfxhAZg8B5qxzvzqCQrqYKmO6mmsnKOeEMe1HFs554i6L8fBV1ZGXfc7J67UPTokwzWf
mmCXDoRcQBkEu9xzgpVuNuqbOcCnX/b9D4rhRr/jxA6t1UtJvH1R1U627iBI4ucy9sYDGYSlr0sG
QlG5tpMHQGxxYSrEajxr50ZSuuQjz/dViT/5jgoNjI0IjCbnw2mkWHWZaKSjQ1PrV50REaGXB4uS
uqZpF1HdPEEWlOzE2NxQFfbLpbLVbt1ZnbZgN3LWSRW82VVHGMbSg9eJjXLVJoZ2ixzf2fgUZ7uJ
sSUjNZ4oMEp3noHiTacWMP4E9bkrteQJRgX21ajsgb3S+70YUxKgL7DLAgeV7BtHAeu7ohKGGic5
MvvR09glozbxRZak4eDr2XgAj82745LBCCjqPzVgj9gIRp+kirRDRxHuuoWAeZcUvf0gI2gqW2rL
oQeleepeiZUGnHH8oFnGXhKcwAyn+2AkYGED81gV1qiuNN9xIXfpHj2i4Y5hksIfQ8k81yAUXerV
HqTMyx7YS0/V0shGjCa7Jg/07ouJEADihj6bvLguX1D5Ioge6c98fkwwOksY3tOb3UxKys2LRTHy
jchncm8K8tKrAoaw9TB5CUNYVO6lzv8UHaRd5TUJ02hlWeV4g2HKWWhK3ZNl0cbbfUw2zK0a2zr4
V1yEgdOCfjWASE4jeRdGS9lAwL2WmvLUO1Zxapr451UM1QIM3dAwQnoNSFn43C/5JeJzFcvtJuZJ
eC4NBI8l2ci3ieK4Z9HwMXD2TW0Rv0/Hs1GaPACS8KEupIivPz+L7GAtNHBh6EbYhBKS0rAexFht
ZwQaK2hLQ1vlmFS5JOmI6oL6245ymq6yYrg00AHdZJgNlprrew8+r3pLaC4mW9jBmu+NNxsw0Ykv
XdUpK3gFdR7Trn50cjXZ1qH+ufXb6Oy33wiCl5e4GfKNY7uwxQQoEFUupJviCk5laHLE5dzU1qUv
+oHQKfIjvSmbCE1Y8FVL8WcXVpQ/DOQtFoYu1a/83ivLOnS9p8IuUWoLS/dqynwoggjSniA6mg1q
xGpj8GiZuqLpIPWgCtLJ+mwhTGpP3DrtVlIXqzetegwEOZNsxsjz8AbfuZtkwnF7qsJIX4wUlXDq
VadQHwJugmBJNIWvsC3wzWajeLJ2J3Aq6wb51V6FX2iicBJ+HbpW8EWbpyiDRyAPvXjVWIp+qAPq
9R3AXM+Kb1aPHKcXcp9kzzA/roFJSg/TRt1tKuVNi53iVCaBe+8aeZIsw6ELNxC4oLGStr20Rq5V
2sbAdB8rPfuT0gkwYmnXHfiuBYuOTNWDkUXg5Zx43BqOC+CqlF59tK0euyFZ6k1ZPXvDUD5niX3L
IRO+5J5UPjtaZyzbYWj4haVr24q7JUURrtzavRhZ3p3bfHAvKfLy8HOGb14SlvtA9nMKN7zozYyI
TRKHDHbCGlFHDUaeVJmwuhLCVWkkPcm2Lj/y/NiJ4d5q01PsZyCbOGgCkBx9yBvIYBpaFa+ohzBf
jDiCwFuFO5yKKvMlqYh9AzSTV/bUNQZZ2eYZj3cpsoyXhColIKFKvBZzVaf1tjB8N+v73AbkME97
DYZfnNnhVZtsdD140lgqavsA0nbqv0RXRaRyDTO/vBHOaQcmXYd29G6VvSgldOPn2/vcvndXEP7I
W+GsUUyxKn3bvVtjs2pWFmX2O+EsBx2gp3ZKw4r7jr601Os62oIb3RmW015bb7A2STDmJzs6ZkTo
nlH7ahW5e54qaZ6Tsn8lP+ecM5gFdjA8wK6v9d21qeM9Je3O0dIk2FjEWK18KUYqs+5DrdZFFx2k
givnagB1aaofyY4c7M7ursI/LYN4xfk5QLAddRMr7djiBeSJ5TBGoI7cRaL0f6a50X7Jc19FGF0z
rtSlh7sA3qiadNitMaKXRkYqzHRS9UBMvV2GTu+9lYSONxo8BxthVSpkP+oiRl1ksmY6kL4qa29e
YGuvzZeqSLyd6meQlneE7cLELFeVVJRbkMs8t2xvHA4OMhXGOjSsX5fxdKkrSaEu3zm8u9QTJd9E
U7WXZzwibuu9mvx5FC0PKwkaoFeNT9uDGyNENPUko9OvoTc8il44ptmlAJ0nemCsjJOGQs8imBjT
xxKSJ7vv4TufVkWgU9tM7Fqr0JS06+DKPxtd2lsSBYHzMBv+/BC7gCknp3k81uFc9IfAXH4wZF4o
Lwo3Gbazs3AhHsFZx4Rr/vft3JYDo1EqygvCBBvqu4fP9mi6q7F2utOgpPJZVgl3NSrAwZAzsj9A
NhFMikKiKSZZIXEVa8bEg4Ew7GihKCTGlN9XcTYlmVvkaT8YhLOwwtqL6Me0spiG5q8HjwJEFusR
EPV91YrYMrAnklLNAiTzKhrG9JBVwc+G2sD0QOQ7PYir2TD7zYYPfv/CZV4euBmE92L9eZ7ozj7z
nf6Fy4el5rn/+Cr/8W7zK5hdPixfedKvl/+Pd5qXmV0+LDO7/G/vxz8u85/vJKaJ90NpB/Qd/eBR
DM0vY+7+4y3+0WU2fHjL//el5j/jw1J/90o/uPzd3T6M/X98pf+41H9+pbbnl+wOtQzR3oGtXTB9
DUXzH/rvTFHlMyslR3ifde83epS9798nvJv2t3cQg2Kp+yr/zX++6/yq5Q4VmvVseb/Sf1vvv92f
wwxH704P2Z3Pd7yv+vF9eD/6/3rf+x3f/yXi7vUw3oyiazfzXzu/qg9jc/fjC/3HKcLw7qXPSwhL
PP3LP4wJw78Y+xcu//tStlNCnVtqXwbJCI6N1E4MiYDNjvHvRliiYSgOqnYTw2JEXFViwuxrumV4
FOaSBNLeiZFl0zrvMdMafelVBrVVtSE9ZEEMgVrdP3MKhsh26sU5lYQt+JbJLuaMgW4eyL7/EHYx
7sITtRlLGLHEmGiqHrYMUwcEVkO2f4Iu+gqpR3wtbCned7aD4HNHna9tRvcGhsr4nKcwkE5eWhSh
JCesgSUBZ/Pk031MmNVI/44cHQERq4FaRiyV+z11zrkqr++OLqySq8oIbHiSDepLshGJHU724DAR
U934EVquNnw3BvXzXXHVCRqQtw+p7pm6Q2AV10KJi6uiNNrW0wug62J2q1XDzi1ANrybbfUOwOS0
+Qy5ICuKiZWZI0tk1A/zWmJpv9Mqgpre8b5ekBTNKUxjaHl/3VK4pX3Xn1U2Fnc3feSIZqk7Ry57
ipjRC/Imhfq7WD30yJSovxOub2Tqr8ah2xr8346Acr2TX01a9kLwXgyK6bO5ACfiSI5+SLoGVIWd
FxSdpjB9ZNY+Lyz/3nGUwAENM43nwHEhuCJ4dZ8hBudpkjVGS5Ie9frdnLtnNZTrLk7S48eJozL4
+yaUHj6sJbpGZp6JdBt7pTLQqo8RWhvlzrsETeJdxBVgLw/d1tLbukBmyWtjnQ3Cr3PG6DxSWTq5
zjPvC2nto21HMXHTQD+IZiR0dkAZWT+IKwTThn0iJQthTH67ia6r615KwQkzMoqjEZuVFq0jAy9D
bcyHeKwp1EsrScpFjLaIya3B1GpLYbhbJ3dx1Y0yIW/VOwnf2YOMk7mRcig9wGv89J2tkeI/ITKk
ErD9i1EbM32nq/aXedwET6jCp5VmZHlceSss880cNAxB1XVQmEyv+vfrundTSvUoNbTX4kUYlqfy
jpQJDFu2exCNkWUo1t/bebSLTEYzakKIFk6+CcgWhK8HlO/GuJPeLaAXOQGDuIul+4L3Se8WLHu4
XiUYGlYqzOhHfWrCMG+Ooiuu5ubDGHV60MZyEFvOhv9pgXna/R5q72wyqO1SDj5lf0o4IqKArCY3
X/bTW2iknK5CBCWEgXhbhAY1IrWTViW8tPaBUgDEKUUf7OnPQcvwnxFakDdiHPSYc5hnzL6lELYU
y4i5s8+Hbu71VGM49X6Uo89Sk5LJyA2Y3PQwegoAqO1ti6CBzCfsrWi1nfCggMvhzO34N2uCsacZ
1XW5GZdAqiwo/Cc4STvBSZoBUE8+5iapx+lSDNaTRVzNPmJK1W+sHvmm2VUM/103EBCVeaVYHi9u
Ww8Po2Pc9DrpngsO3IdcV8v1UMbpF083SCkBsCJ0NkDyNqWg5Mj9VBgAV6MC+rWwrt2FVA97ATYW
KGTR1JXtLg3DSdbzmIAtp1TVrRPwW0thuMOTXccNt5rNR/8d6Nmr22gP8+LXu2NDFXcVwJiLwJV7
cArHOXBy1dOFuBQNXOwGEIIKTfv7aEkVdF+oxkabPSE7dZHhnHzIGyETOzViul3UAQBLwgK5WfUw
hqYQqsujVyObE1SXMof3WVyJJh8Sqm1THVSHW/00RL+vYg+QA0zO+lY4y5qGHHTkw4laW9W1T+PX
0HUsyIdjIKdSPKAb8mssJJV1FQZ/uvqn8aRPX+Pfa0TtM2HL/FQ7eXSG+z86N6W1qhxCn5B6/RwS
xrHoRvAklZLvIaE9yaM9dAvhU3UgqMl7ogyfOhH1gdNaSVtXwVZcxo3x3Q7UbPtuTNwq/JHDC34S
1xIh077XEojudOeQTE1vKjBSzn1xhU4wuiRmtfs4LrXO4e/GesN3DxKiT2i6Tz73VcWo6Is5omkH
Sk+WwlIUg7wjq9wapnLTdT9/rYk3+zJAdjP29ReiHrXZ5K+el8ooqHfg+uXsVUFC/mp05pOYEeZ2
fC5zNo25TrTWbPih0Sm5Pvqp7x7FVdLlfwyebW5ErxsK9+hVQJJ5uP9yCX9fzWMdMFPUcFzUJybr
bLhPFuuIFT/crqZaZ5XWycSJ/5d5s/PPuYGMCoUVbGQ/yLbFqHsPklzCQl848Seid5+NXld+IK7t
GDqpX9sLn2Irqj87bURKJ2z9Rz+0+c00Qulo1mZ8/LBOA+nX0e9K+G74EJ8UubL2nZQTf4J2YFEj
nnMKkJcYzg2sgJs2BHoJFsEs38JIctYxbF0Li0A5CdMkWsM71pyaqSFZ976Zx4SLIivrqLSl/Twu
Jsxd4SbG0lwzd2PkoNX2lyWNfHx/h3m+FpKOqJPk5hoGhVAx4g4WrORb0Y3lPLk4SXwBYBvlyyZF
zcLzUdvytRqerx4FLkUL+gWkWh2J8780GXq96L0acHvDyYQp7BR4rMVl7iWowBaE1d4NukVmrrUu
BOXmVM0mUCJlKjnwn0TT6BBIoHX/IHpeAQHO7NFNbh0egTX+8mDXBP5RQd5bKdJqRdrRO5eCJKmo
Y7btbtavxSDUmf55EIRI8eQkBv/ZZ54z+1QT7ZIwhKHm7WSwejAI5doLXCGRq+QvbYUS3a/OL0sh
FdImpTqKYpjpd0/zsnUIlcNS/AzOv4rZADOuPxnmsfvv6GTQB5dA+vSzKpp5qdkwT5uXmp0zBJuI
1yYpv+v1+EStf7+wybgfxgi9GDWxPHKtlBTFltsUywquEr9RH/vJCDGGvWwUkNnCt5dM4xhUk95t
prUFaZXgaJdqcBXWIOc/kibQmIuuRWb+onv9JCQkP5XDuqU+pgJJB2Rhkju3M23lNqa/TxG6OCUW
LFycifJoJS4hFh+qhZ2B7KQMtdzUQ9pXi0KTf7re7fNUcdUFEwfDwFlFdImyU83UA8KLpOzRptr4
4taa8jyQ9FxqkaXvQU0pz35p2bDdey6K0zlUYbLeLc0p+2og+bo3tOLPYpRtjqvTGJhGDxBYU+7H
KQ8rGt1T9H1Q13+KXjPlbIVvQOnO3/pOa87TxZVYV8mkcg9LV3zso66gfp39lML7cNVLADNirFWo
1qwd19mORSZdcup010PdojbXe/myrxLlMIomrgA4ZZOc4EIMvDNN9gyuj4OXtD+vhMs7by0KPqWZ
XO5A75QHVYZY8rfaoJAcFN0syI6kRfyjGKqFKmGVkDoz5XSi4P+lTyicS5PKOalXgR4jWfhuRq/k
R8O0vON9AWGZVxlT6K5Xv1/G0FYkykcvXhpB/p1Uav5EBqp4kqT4D3L97Umfeops9Dsgk0hZTR55
oRZPWdCsoD4fb8JfKUaEiHtKpIRRMszqQa0J3U/TxSTXjRUAR2h9329gx8k5SQ1q+7U8X3aEShZm
5GRH4QyKYNyrA5VC4v4oRMj7wSYtCXG11WpvTVVqZ0sCHiu6lgep8lhTlSO6hWNVC1mPrHPqSfLb
zzltq2hnKYFn3C0c7W2ewyY2vKkqan8+nJaBFX9NwOBcs6khhalcfTUx1v2kXjqPCUOiZ+gkRKj8
iK5ohIuvB0896MTDPCSuqBntTYIz8zrkDu2Dm0L5+/t2d0+VWnO3d8C6Ti9BNL2lw6Ce+tvOleqj
wdkzh21ArY9qX+7Mzht2tlLX0NMyFKumRtWK6ItLMXqfI6abFUlEoLhFtfZH8M9Nnf3NhEym5jMK
pJ3ScIQQTdx6LqirqV/JknofpNzlp3l2/DA2TjMas3F+ThZmXYvVrQIu/+PSRuzYCdqef1k2p/Rl
pw3wN8ILEq8iFGc+KY3T8aTVEek0veyTYr9Aimy9QnRWnqsQyUCrj9NPqTvka9ujvJwjNkTPpbyw
MllZORMyHyno9GhMyE1xJcZGgOjAiieLaLLfV6ILTRpmx4ih5emmB2/W7WX2zCd4qZub4iftTVUM
d9V1KN7MY6ZceOcqd7diqKPoEpbZidJVG+x+LwZFE0IMsTUBdEw8181tbsynsHazG+hMi6OiQRFn
VpUOgHtuWISmfE4M0GyUmK5C6DV3Odnq16biHapCA8nhSYmZ+l+qq92mPupTt6tBsFIh7J6E1bT9
L93gDBcxFQTsNSnV4iZstp5vG92MH4UtkOoFCJz4WXEU56VDfhiGF8eUngOY8m4ANqtj5oJInXoJ
1Ab3q8aJESFQ2movDL3hlTentJsdTFrsRybn2dD40l5W9AbBC9yELzg2b9N4AFNmX7E6InJF5Pv3
2XebXwLHkDRlLXmeu3E6Hx6C2MuuopENpKHGGgFd0UXQ+KehyiuoaWTZ28zO6WRFcqJb+VEO9dzv
VaJeya6erzrrrskRCPptEDOMjqhdKFmQMenSxoRpe899zH2qoBoz8VLKk9QeslxoBQtay7k/mxEu
hPBS9Ie6LnaVTvGyH43bjPw/LE9ee3M1lc/bdKVF5xANwCs55Z8joZt1U9SHf5BwmAxtXpdUMAAm
JVq8dqWYOv3QgScQAtp959TWbZgaqnJRAS6JjsVKYN38xLBuhuJa27qPrMU8piuScqLC6SiGxFTh
C43Nok5VH4wiqwmj4nnB/Tbz2Hwbp6XiuIWb5uj4VrunMJvi9Dgf30y23KtEb4hHTl0bNirK9vWH
vpWqp0i3tp6sjmBNWu8YgzBdBqKrW9E6brxqJ6xB0X8J3SlVDzrnpeDTK7zgVoH4ngMhohUsXVRK
uoGWI9iK7hgWoCgV3zmLrlKC+JTSt1TzmwtPqvg+CX0WmIdhalgLr1wzpEVZgucX3dSCsFNFcFsv
+NiaeYbSAnRA+yq30i0/utoTyQZ+ySES+BaY0G9DiP8VjsB+aSH1ff3gq8MTgBYLvmmMyjvbxxXF
u86qlkft2E6NuBJNgBTV0Sp8t4ADHYsE3GrRalG9Ft2orB41pw7fuqh2wuc8beq3XG6+K02wsa2i
eMg7WX2mLB14ZFmxUwx87bkH7bHyjM7dCuv/kXYeS24zwZp9IkQABb+lJ5umvbq1Qahl4L3H089B
URIl3f/OLEaLClSWIcUmgaqszPOFBvt9VEt0AjDoPKL8fRd7hEnFc+cKH+I9KeAH2SjHR+XXxGE3
JC1BEb37lQLheu6tFID9J8Dyqmmqq4Sf2qMsSL5SzeCxN7vikWTOCV+SCuxy8uJk6SRsVzPDAIz6
u3/T5Vs9MM2zsMV3L0WQbOi15NLn3ClZTkLHJxrx0s6FbBiyzNr7Q/rSWOUv0zwgy5ziVFnR8tq/
tfxDFEynVs1UYliAz8urW/FftjE1/1/9bsOiiO9/rjTDykj8mFhpD+LOaJAxPOecijoQEIMo5FVX
cE6ykPV/mokFDXdB6B2l/TqDHPJPv5vtjz4FrI4Nv4fvmloKFhm88B+vdBsir/59N5mBb2hgWbf4
XzvKGW9zy356oJjrkrsKpG40Apa9A1Wab21cbMyZLS3roE1CgocJaLzZ+kFHw+iP+jywlUY55lZU
jh0diqJXHggcNJ+6Ovuq5GZ/lDVcrmLD3sxcdXxvnhAO2YVxPhyz1tFQySFTY7Qigb5pJi7SJosu
M4FcOiJfy2qhTMTult20x2fL97+tgleioUMy1LQWrcA82xju2J7iuHbJUwn9gzKTX5kUxzUBQsFU
+cSg+8FFXpmCp02utdCR/25AZQzvsWd+knZrSiMwFHMXLflR9xwkyTnS3AmAQwyC25xioSBLbuh1
Ytm3Gjkw8L4mCJPcpU2S39lD9BAaZrqNfpukvbSqoFj8ezmQ0Y6VD/o6Wrb/0en3bNL2v09ZeO6v
2ZvC3xLk5Ky13s1OdRJ2gBbINCjIMVmEVhd8zwjzJInoB3+ZNx021qdJy5uVpznJJc8hCQL3E7vR
KrWLxRptZXVtsSR13+XwoZmOgUF49qYKSCWya3tY/WGUl7LQfQLUu0b3CNciZpvYbjEdb80jiPt2
0Xp8TOgmf7k1hOBh0VhD81JN80eettyOwZHKGpkSxl2dT++yJou+MOYvTV+tRT3mj9KmhoBgqsnh
x43JQzSbo9pwLduM2QT+RGwnRW+XN1uaNs5i7AhWv000xB+ehnb5dVbSwQ6kyUULOYe0ZS5sWS8Z
oo20sTgKl6UImx2ckUtejEh8ILP02LnWcIKbeYrmGmny5eMIhX8DNG1ayaos8OF/J1A+wjtJt6Q2
3YvHibccJE0N2dZbyAbdsgIMTZ7wMBJJ5iHNOBTikhAdbxRTeG7mmrSLwDLuWDscZM1RJ4MoRTGW
WxvJrYU0XotaFRdPIBWmt5DmpC3oVf1sjNGiTqtobblKeQ4Lk9NZ0Ly7xNb0M/9vh4BnW3vpLA5Q
1M4Ivo2FtkyBoZDM3RmHzAjzL0FJ4qoDlQrYkaKs46m0jwaEkoNbq8bWxily35EPuQLBon4y8/CD
E67qhx1tUdTwN9xnqq1N9tx96wprmZc+Nqtt3UXO2vzYNu5BtlpKDPE+GfmKozVq7VRiIfcJEjcr
XVTWkbT57yAVAhIoNCS9Z9OtuNksGO27XG3JN6eHtCvDWHSwrH8NI3fz/2e6/3pVaZvfIfsusfaJ
lK/m48tmLtr55FUWJButIgJ+jzeT7OGLUdu0QuUPOveVNjleVkkEfSTe3dzL2m1esmQyWCDbnHSp
Q0tY+SyznD6XXUKyqP0ZlL17qTlhG+us3OVCDc9Z35D9a+rWA94glKdcD7gSOqQLZDHMz4PZPvUx
32BlqJdmzxknu/y7K1/1D9SqvBzdVKyr0iBVZiarCt2kkFdzIbtMM521nb3W4ZT+mEQxXrijgbke
gu6DZJVDSVrlJx+40Zb88m5Xhl50qBv1w+Q7tsscG/xObuevAwlIW9eZxrWs1kPTrRFqyray6k19
tFJNPdrLqitm+BVCF3cjt8pXH5IV6Uagt0pVVU7oPxPXnIFfK1VHvAxa9rNazf5WWXVj1wNF1v1s
ldX0vjDWo69+76bJhfxqqagOJQaxvk0WEx3ds4OxNBRL+M+sUqVTT7ImizRIZ5CF+B71epauB3sv
LBz9uA100mFU/Xo1L9ZJjCl7DoFINJMNhsiMays/NYMUpbl3UpliXYge9uzvZrc09WIlZ7xOS2bt
Ysw8Zd0gFbPski4/mHGKTiBysauJ+PMP1QTCINzPytSb60kLwkNbOdmTHusfiHim28L3idNp/fwk
C8cbmmPvXGRlrMuyXd0adcXXlmaFxNLQlv0OoOGrl5UkE7qVWLjCVs7NLOfBaYB/yRJoS6am/2Ev
ysw3Fr0DfDJsWvwGdJOjINB2+6lD6ZLji+i9FTAqLdP50vQ+D7q4gBPfkZfR9k0HMyJ3v4AJ+qIV
XfVk6GN8YKmkrUE8919ilseJ7n4x8NRxUluoxMIK7dGYnO9yHPsAHt+knTwMZDxyHtEaPHdD84ok
U4cnQ7O0z2SUot1JiMhebh1lkbIVCuyCx9S8m5RFWJL2qTYlAuGZ7UAaLib7VLjWSm5CnWiWa8v8
peY16qWOI/WS1957FfraXtZkIRuj2Fv05MadbnZdCOPYFvpUIlWp1u6rNenTyfLCcdGpiApOQObW
rhicraymivmCqvMSNVY0MWZsjaFFAZ+aCI7yKp6CtF7IS9934npxa1Kdhk1LpREZzpA/Ov68RPZv
YTSWC81xGo7RXPh4YbJVpfdvdm61W9mA+paH9EmYf7KMjIzDogpq/tY90UPyMpixO9EsajE/cI7X
Yib5XOvXTi1HbhpaXwCx5phpGRVdw3PT2H4GNhqjcKkVXMXouU5i18zaPTXh8jzVI33XpEK8qJ33
sxX0XXQYe5ThWCc4C3Lp/I/JjrdVZBg/IOzv66jFyQekge2jt7dqO7+XjvxElNNC9bPgTlZ9LQjW
pQqazIntl3qY0EeKp8+W5xSbpBlwPrp29Tbb81KMn0mZBcvKV5jjnWVJhNQhV4fwzXBiYMZu/dyO
UCDTsPsuzU7aB9tCHxZmurPYox0gd0Nqnq+Mv6ujMvSzfCHN18tr94BwK6TDgef+HvPPPNfeGvIC
2eI2p+/aDzZ5ENsqs/uj4uc9gvdIWZm9dmnRMjcQ88UmW2N16I+yyKvsWRl8exvXkeWdpA00CDE0
oqgWcgRBJiHu6XnWMpvincb5T4H4K1rf5CQVSb+Jfydz8Qe0p4VsNcPoPa/Vdjc1miCrYR4RBg0n
QYUVkqX3u6PMAgPpYx3N5gvb2DgGbdmxoClYhFQNhxhbpYqtTQHPDNq10NSV7zc/igJXvpKU6ASS
90JmxS+xd/6vyL63/c8GKQB/tc2EjH8anMwm+fU2jewtVeKvwvF/z/9f09xsV/n43yMyE7IKv13e
TTi/m3CWh5a9b+/VDMSjb2T6QlPqcoWPIb9HYSy7t+cr4gtIYLIu0iKLKUBFruot+4+ubtKM7Id2
1yG/ZxjKMeU25rVrOVJObThqdx7xZUmTkXYBihemgRs5DKLNFJm+u9B4rp4Kp19rsirHpUWSc5yp
GhvVJ22cNL+uPYZEhN7emXx18n1tbvhTt701uE3b3dU4Ha9vw1BnETBlhZCz/ZDidmpdHKXCLJ2H
pHaNE3EvB9mmzqa8twF16COro7kqG5qi7deV5rorEbEOX7KD8xY17bMatH3twx/1YgHvOcpZuCu0
D6jZ3NqJ/Wv2UF1OthPvnLA1z42ZJzxfU45AtVolRAeywTmaDPMsrxy/0vd+0zxd+8khfp98y7xs
2qX803F8M8LmJ7Fraj1cWPOsst9tqjkudLSL/HB9SQ1WRkhW1qqfTxv7rvVJwSuKnayidY4QsEkq
kqw6KaiPqn1CMMC5Q1/Cvhb/VGWDtHVuFG6KMYggDxL7p0d9skDfpnpAY656CCPOvIxCkPHVjxUf
MwV5Jn/aZGeegs0q6aF1yKrsJ8c2EWsPAwfzdew/89V10GyLmlxsDdXzOyPvfhZua9/1LBpIgYe0
RDLVr4ZZsrxECAEcpxnVebWBXQ5zAsxgqZX+Ss7wx6WcVvaWLR4EEX5oSCNNKuJRiG8iiVmkaMI3
kXskZRonW2+ill70qbq61slCdY7XXqPrQ7Cwgo8/Wkw5KJ/HQz1n+02eIMvwhPWKUXnK3URWIesr
CjMuFGSYOfUD6CO0QzwU4TEkzxX6vH6I0mTj4+PcRTZpVVNRmgfObK2db/SPit6TZQ0VeaFPXbNh
AzV+jvEikH86vgkfJgLfkGZTJd3VnlnVdLX3qfjDLvtPhJNc+xtJq5xQVQTJMoBP6svyXM3quknM
9rgpxvAwzdq7vY20gIaA3qaexXZ1Ni47flHBSrb6oFmPnhXzgJrHltlo3atKuGvnvkgfOAfH915B
mE4PtdXpi7qC2gMLbgGxW/+iay3yGH4XgjM3SHEVtVgkkRufu7BInlBcupTQxN8Js8o2ll8rANbc
4t0lkxn/UUGyHxrtHPijmpieSNGsTqCrERAqEQHqnepq8q0AQBEn+dVJqxR8aSnh2bKz7CMbZFUW
hU0eu+ejyOMHM/Pl1lFeKTPSOe+/3qaXZjnJzdYH4efWfk+GfNpUeu1rm3KySFpU2K6tECItl9xH
a5ZRc5MZxeVxaHXu4qkbJRscSOnif4wilio66K6+uk4i57t2MuLuk6bo1S7So/B8K6ycKOp+XN4s
4JHCMxxLtBKm0HzGJenvpe3WRV7VhTMtPU1TVrcGbXQYhtfU35pdSt7h/GJXo7zMKyI7oDet9MT4
813oNq64tmi/OFXcH3xv7A6uav8spE1WZcOt+keXqFSSxR/139Mok2csPWS1EDRiwtvg/3Uue+6n
NEWwQ7N5D9pj2oaDHSyqGaHVQPYHBeAUq0Jx9bsscEFvSdRWDDTqFHO+sxzNEGevV40qKpeMUXP+
KOMk7mQX8AMhZCUEmHy/MHdDYtusHivlve+1PZlz0LjVYODwa2aXz/ZyKr/rMaSOMArEuWiMQx20
m17pDlFt5h9B6tQ8JXXlJYyMcjXUSn9vqWa4tWFr3DlITyzbZCyQthPA75vmS1rb0YteKPZ9TiJx
Bu7txeM85jn3D7JJFqAfCGlWa3QD6c264qGujQWau19LtIKfY8RtUa5QlrJmImb0bA/8yJy4XY2s
tVe2vrCUMH7yg7Z7ioc0Wjmp12yT1Oqe1DyPTtwBX2WjLAbf++ywWjzKGjgOe1sb5G5GKm6hJZM5
82SuHfycbKqTdosj+DS2DQd+U84aZob4dBCyiTmZq5BP1nYjtmUCDSgMlZ6H8C8lHimMoyU1YGeT
+NJbQ1kXX5B5sUEs4wVQ0oBTpiG+l5FWRBleyiaN72UQ1txWzzXZ5kfRpVYTdTE2rDpssyk4LozV
BbH6xaOdG/kja2mSJbIp28qqbNBz8oSjyD5LU2121VE09vO1/zzIV2a5VJ9NTzJ2UbLsjeYjcv32
TnbhJMO5NJO1vA3Q1GapcpM81pqxiG0WwXERdiao4MTbu6lyiSpfYbNE4OcZybLunPY15/9qQtKK
B8pzq9vkLKBRVG09T9P5EL16WZoBR2TzwzQRMWzjCNmfuSYL2ZjPPW7d/u+2sUOFb6hJ7o2VdW45
0AnZUzvgRtZjlDp3wxCUFzRKyiUqrenX/3ePlDmGv+dotRJNEj33d2WcNE/1qLx5vMdjPteqrA12
Uz9oS0Ux6ic9H5qnOHkTRhI/SouJxghKhma/kW3h6NpnY4CT5NfNQxIJwppL48zeFGXutOs+eh7Z
galEb43t6pva1cN9HqvWueVmYPWOd1fxmKtI1+VymFxl7RQEQKL67oDDnBBbmhrxMoJeulZFZ4mX
tvPsP6q3Vtn5v8Zm+P52MG/TSTRHWbgq5AMeujkox182eaW2EC9wBXucgmRzgOeYIqurQpZcXY3t
HE0atfYutfTpMBXQsSWUvUUBiWeS/dxpk7Ibu5ZQ/UyE72qpL4F+Bh8EThIOFjovwo6QSCyIwYk7
wK56eDZ7RZxjCDIkN/EzOaZ+sb42WlFj7y1f/RSQ0sBRj/ea19wiXGtqtx0CNqvcnfTnMjDqO44/
uoWsCuDg92EdI9JTKe1S1z9pomifZFsFYCFWyuAsa1oxFkvnPIXcyu9h4Dh3Y6zESwIAkBcZrfHU
lZO+RG4p+LB1e8NKyfzUNQVUEQEhyxqV4LWYBcHmDnJkPAuTVANEJzmSpXX4MZXmJhtt81Pf98W2
i9eBD/p7ImK4+haW6ByOjaa8Wl3/UZlVfJE1VbzWbaO+EFLXPnC4dkqSHOXv1uMkUyT+UlZF1qdb
QoGtNXF6byn58fuysrKJKHtl2hVEXYsE15A6F2YwwJz6fTWkkDLYDPQb2SALrUisaz8b4Mcd0LDl
bXxSc4iC/FFbQ4Dwgo2doaI1OC0742qMz26rCu6YifYIqblfxkXt8KFP/qK2KwMclz4sC8fP76y2
LJ3rZeoV+Z3mmLig7QIio/K11aFz43DLkRoaCAMfeUrleo8sTtv0T8KbNcNTI/qaeN4S12P7I426
ewMY1fs08oMx9LK4b9y42HW9hY9QS8VZj0p1FWgc2MPs/iIHjc6+gEL03Tb7dBGoWfWSdQitV7bX
LSofBXDOBzuIovzm6tGodk1stc/4JGatMWLbZWuVBz6HPMZX2WjnvvvEByObZIHc+Sv63e5J1nSr
dpa60xNxNk8Nuvg/55KNpTI5f88VInhi6Jp7MubBcq5IPPtJaqyk260z2wR1o7D56a/7o94NirNM
W4hD9by2bgTsjwkezA5WhPmcaJG9KbssXjfzWruLKtC3Cnfgbq6qgz6d8Vpz7ktN0QrxNMQPcqCc
zDaLPQoePc882hEIKsnWSt07OZeqD//9Sv5L4Yc8enTfuxa+aExCR4M43LRd3S5ki9uVP5tl9dpH
TWttT5zH/jY4KthZ+PCDFtqocxutiHG7ExbaZoSxchaYcH+dTd6MPVcDbQyRZeLy2jsNCa5VtOgw
gchTHe3dVAPCjJvW2/R+Pn7WJ9hTv8xtCWlXmlX7P81/9ZaTZLNP76/e0hxE0Tc3h208qE63Y+dk
bmNo9M/G6H/trGr8CiTkUQFA9GqIyCS5ylTJ3KzY/rTTtJA9wCxu+s4lm9MLCgLa2096pA1LnRP4
E6tJyKuq0uQnWW+JG+9nLpTbf2VpjWxXbvzI/OKMrozz3osKtaMSr7aNP3Vbwdk52HWrHLvOFesp
7+tnwOY9XLl6+JpX+nzjMX7gGNpCHV60mTs9dwS2ENuhEuM1f2pmRbjHf9jRUDs1RqE++w4s2N40
f/YPEYq69b/Z5/7d3N+z6S/nlx/o3/1vr+szzz/95fv5u/9/zC/ffzW/f3vM1wMHKM+6a34P9Lb/
2kKBnuIEfRhnQSZdCPDfzHa4DMRX9NO/DZFhH4Dcdiw4TXMHPSjaeI43fobXBoqtUj7ZAuZxOdsR
Lx4/Q+RZGr/tGYl2V/vcf3KMbof3pFmkCK7c1UZcVYskVay7stdtBDw6sZItspANt6q8qmqdIf80
51F7aINh2N3so9abeMoC9QlZZ7hMaSzei65+cThV/QFvN1VseGPt1O8GNGqWAxiWTVK4FWg/CvS0
qqOsyitZKD3H5b7R1JBQeCQppGgVU3OSRVy4zSmcC1n1zMFcgnhpVjdbZbT4sWXdV6Zooxv+tJDj
5BDZMBZQZcnprMD72+p7N+lIvVX+S+6Y4bHrbe1qHyMQJ0NiIaepokjC3sA4dz34lzhJD6XdoqKe
EM21dTOEu2G3K0ccveTN2aQiT/rMv8umpyFke+PmbLfs8Ql1kOnJQbuAlNIO8cXZRtrNiLArC47Q
Is3PEvckt41PzeCCwCUsA/KxW5VLf3DIKEjEWbZa4ZxnRZTYWtOD6akFxDXvhllMNktd1d23KBg/
aXAJfyTxvQ3J0F9YFvER05wnCFZ/3SasW0RO2EGntp8FGW79FuW54AwCat5i6j1SvpC4hp1qB0QG
aIDd1LI4yNqAa+Qir8pL3ZXD9VrhGbsyRcJnNhAIRA4/WUOpT+p5SWbiqcqKId9W3ciSGaDeksPJ
4WSStpXBgoL0o3cfXp0vh2I04N0WytpX0/AQa/30WJsRyFnAcrtBNd210wT1xhlQjNUUf3ht4hn4
2GTBXkTt8Do6kbZgA5ihw0DrVMY8URDAM9JwQKWk5Inxu0AE8meV/VF0UNwSHj0soDNpUN1LbbdL
1iKcmkQat43YRxNnrpJnD/Suy1bRoPNf0u2ZrpkTS4wLfm0VtXgrlFlDvI7dCwdu1Z1BdAnaUEpH
vmQQbJi8WZQN2RGZ44gHWbC4v+iqBsrQh112tYMdMJTiviZy+yFPSEwJxQR2+9cQIyx7/IbB2800
AencqToO7ds0nJMibMOT8Tq0Bky5TKY2W2keQsgVwTineBL6J1D8pa82n3JT+GcHmOdCmtVYoKBh
WG8aVEvO+50NEuzETcU4FFeKmMOV1WxfxZWrrNqoYo+UZ8Zm6rT04sR+di1SpE6QTQaBbRGKcs6J
rNyqOjpsZt2Ol9TvLLJvNPsziOZNYfj597xv3vJKG14NW+3XiojqIwpv/TFv8nLVi7Z57srUW3FE
Hu5qLZxe8S8QRuNXJF/02vgaOO1nhVgT0gSpqb7J+ibtn4ysMZ5VYqf4806vGco898HkPspO5fyV
IedBW9ghpGWRtVtFHeJNacDvI/dleNE796jw3P1iOXAw9YHgnDBEdZKUTLh0Q998KUdS6HI7cR4G
yGJ3vUYcwEik9pcS55vu2sUnyPvJzrf9cFs3ZvM+HxnJDqj0wsAds+5QdUI8ibB8bfG7bn18Abtq
Br82rqY9zxFHm7iywwOivyRBArNaIvYlPgblRymU8RsBpdz9yBd/DFw73OlFqO+c2lMfGh+2N+Cx
6RvxQwC0lK+V7yTE3dTi3reRra47G8lZQh2yvI7u3JkgLQtvnNQjsT/pZpxDK26265UDZNpp+EJd
W8y5Y6DxEdu6gdH+PQ+fjYUQKvJqZZENB3+ycS3+eynrshCGMRxU0kj+Zye1UVSOnf1+OJhRySwE
MAbECIFKUAky00OtO/tVaD4U1dDdR+6XyNCRVU/SIDv6o/co22y3MR+ColN3VUZMak9KQbSMzcBY
d7mlcYY1130os0tuzTnYN7q7BozHwtmmJZS/sRDabqo4kiaZ3WYdrHHiU0/EfyNg2bX3dR0S9q/2
Z1kDeNveF5aDhzmLxVraZDHzFNAq0M4ImTCVtDWeeEs1pTlce5hvIvUPeCgmWKIduVs5sRZox8zx
j6WwHzi9jy6J6iIyEzgPqV7aD1lqNgc0tcOFrPr2IC6oKeLC65zpS631h0EQ6aK48bRrFMPYsOhQ
3wlABH+q7OtBecDz1D0MdhkfHFO4C9/zfxhFPC/5Zg1r88kqWZs0nJstBgjKLyKOklXtlTWvnyAE
QJTgya5ZsNg2KetqWjl3baDWnNjm3cWb5QpAxI5PbUuU4Ggo6ZvvI9ts24DqLAu6AHneD4VXxx+o
+PmLLjUQ9uhBqsVOLRCDiAjNsLv0GVwsWlhtZD+0OP7W40D4IWnj2qYpa7IxCDzYWZnQ7zoWvXu/
42N01PkeoVrNzpj6+ET6N7cia4gvSC3yWGQX8DDOYialX0xPyJupuEcQZBtsx4S9Mmhv6CfEZBzy
o7YB2TaBXX4z1HFfZDOE3zPJGG4nJA7SYFxYnWa/TBbyuGFbsan2KzKkRbxya796IwIJZQg9Bz6s
29VbkSzYC/lvo2rlR1AiyVL2SmxyvvXEQXZkHgTyZeUkGVhUUXdns/YqftNWhRRqiXBX4JIU6eKd
yEX3ZPrKUh2PgXnukiJEs2bIDgIJpa96kX0zVTN6VzXCF8PIQVdWszh3TZKJQFkL1EXqV2cp1yOA
9tuWUxb6Qu3r7uLMaWQyk1Zm3BKL2YHD7x6dOR1XmvrYh86SdOLgOknxNJG7eEBkuluUVdztBmLi
NsgjqZe4CUP4FdpZ1oiUJTBlLiAXNtsYPjFPSN+I1qXei4VSpNYjOBaxGAfL+9y15QUVCMdf8Ki1
ZqAtr3oKs5jMkTILN5me86Ts9VghOCpB01VENokZjX3CTaVPK5+EK9aJ7fFaLTtPbBoTIJPDsTR/
hijaOLGmqgc1rtHZAjO6SIRXnmSRzoc3FZ/8cDXG2Q56jXGUjWpqQB/BR7YuTcQ8EoeokMbwo3Oi
pxtLAX0/EgfGzzg37qPO1e+DvCvPJBhCdf1lquerBsKkN4z23c0+xIqxtOqu2Ghh7MOJRrBzd52O
OyKxO6N5nUpOjORoe6yr/odWT7D1hyD/np7r3mm+K7HZLgynHJ+canL5nxr9gZ2tu+qb/IMVgIWK
BkfInZoFnISRYiert4ZrlcOr2K2z0z/2wWjVVQRXeyW73Yo8x4VhZPfSYjhp4ayGUWuXwnCz9eAd
VOF3j7IIHD5aT3TqXlYhlWsQfyHxDHX3qPAtfARzmW19x0Fdfh4lbdA0yV7XIvcg+/UNiS/x5G2u
A+ZuuQiyTT1540qO6iuje6wq9RVJ0vwoTYOD1mxXR2c5iNi9HLWRYFdwQnHWehxxo4ZypV71OGPB
8nP3FO+Kn/obw9L9A25l7VGbwLvKHoNdf+DdUp9q1an2lVn3G69BK1jNo32dF6aOyIvwzmVDvn/r
mkeoJCBc0RJYmcYMqUKacAUGttrjt3TeLB4uYWEbr0GoRceeGLRl4VnOmx7U3ArVKmKXnZuvpof8
SeoEyyYnYl7TnHhfp7p2JD4t3EZR1F/ypinW0EbVR7z11tKo6+i1LEMNvkwKl94aPysIQnytu2hf
xLrOs80Zt6E3eeSVULQBN2c3GwW7G7zxlgdYPxnfPTNxls3kTndl3NkvYWKtg2LCDn9lq01wU81M
H94zgVe6A+vq4YlAhVznCGQePuaEhQXFUFzaYqoevKD/IocXjrBWqQmWXXB6HYfpCWezvnddQs3b
YujOum1n6wC13Wez1ExSWLPwS22hHi23PFW/D7ve+gHk4MW04vw9zPNyqdaaeMyG0d/IGXu2HtcZ
bbitZyXtEZ8arPy5HAaT0H4t/GIG3UnEgk0UM2ZEVXzTOPEav87aM7oInHcr1Pl79JZ+1NPAeAp6
wjD6xH7vdUJZFOgDewOK9JPqJ+wiARRMhZoh6JVdo+j8zGjvuHO0SxlFR1RruxyzD88pQwSoPGdZ
aZXY+S7VvkuAJfU9qsn4a4ihboxtqCARLluHmB1aQEj2UrbqJUntNqmFaPuZd4ornBXMYv8jCdY8
/LWPstUaRLtS9WiGdXIZFSObU9WG5znCrMjFvqqt8YW9fnHwRRSsZWDZ3/ZwtstAtL/tBeuF/7LL
/spQVJxIpuZOTSJ/k7pagAS9Hr0Ena5s2xj+ge1F8UsvlOJgCcQvZWuuJQr7jpEn0tzqugI19SE5
Tdp8iNPUHzLcw1C65ND3YApu0R/Sxnknx/G/oz+UwUgO0iYDRGRDbXIuUBMcauuAjl0U2k7OpHOM
rETivXS4s9fCQvKkeG9QvH6tZoA+TkAIZ3PX5LsZb9qcqEbpKTDG1jjLKzFfAfS/DMqUHKTpZs8z
q9n2v0fJBg7Efw71GvOPUSKYvlVTbeyEpkWXNo3tVU66z8osoKxLmyx8Uht2onBRtSKJ51JXXcsC
l9w/8ryMZTfFHf/D30NQB9u6ZevcXfvJuTyPpMlmTlz5w6ionrWyJ+IdWrMOlVVn5NWuAnS7SNw6
QHBzfoWYV5Bzy3muo+dXMIrOXqWeht9Jb90Ha9LItNOG6purfy/yaPgwi0xf8jGkF46WzUOAQNhG
ILd7CbTYRCOtttdK6rKz1Lrs1VI7snNK0e6GuZqZFejl2KkOshWYQ0coU9AfRzXMXs02/exGvXUm
pzt7NSK28vyqDk3A10ZNeNV6Uot3YvjAGwVGdI4UN30ic+gi7aaT50RokDQ8oaj0bvfFanSt7BXZ
d+Ou6MOfw70UxFgIRf2sW8l/DvcJanm3pvw6HAi7cefbrljaqU40hh56y9jF2xPrI3sBp40+1e2b
C9Topalq5d5POEhPnehTqwfOARdPg6ZNEX8a2LVuVLsmWoq/ycJVrHorRg+FOb0KzkODOvsAH3pX
j0gkKf7YrZqgMF+n0PpRJKhTlMkDqcksseckDPI1FpGVnx3dGI5SaVfq8c4mvu/IcZi/JHp/m6oS
zcI+jTxCWKt2XyXlYwSdWt2SE9D8UUU7pt0jFfVYtmp+DuKKDEPPTVe6YUBAnIs0bT8n4FL2Y1ci
HDg2UXrRII4vI9tuN7Iq+6lzQzoKDhErPbtOUA3VytUTovA6fXwePLwIkV6/oUBYckI+miuikWaH
AsBtmNzJaeCh9mo2ySI24+bN0C314A2OspSjfF+0y9REJlq2qm8jeL83HC3hMU1QUiPHu2H1HqWr
sfaKQx2q1gq3ZrDpEp7gMAY6izxGdmC2cb3MAXXXBOQeiR/CS9Jx+h8HdbrXZ0zOirW3s2j6iuc7
jLLl/+HsvJbcRrY1/Son9vUgBi5hTsyZC3oWWSTLmxuE1FLDe4+nnw9J7S6peoc6YvoCnQ5giSAS
mWv9huhj9OQ0McgsvFK/pzVIPc/6FgFDIGxsTw9Ghg3tMJj+wRTw2ZCKCNeKDedeVDl+RRPhZrLp
6COKrz2zMKlBH2lLbBO2g1fYe7jb1qkO3XLljon+WuniLD/IDINdDBcSazhepIU6ATXIvegsS1Zd
flOUwCYR+Et7WTUuBva4i6eEPneDwoazU0V37Ky6P8pSm0U/SnYvlIMaAhVnwEfzp6G4o/fX3rab
dVWsgsBkTNosboN052JldU2b9dyg21KPXmVnMcNF8nAxJk7yKJNftmJ+YamU3cou/AOylY6/xVZ2
sgRJrtcqQ1e5SQfSyUGs+xdM7MQKoyagTSFsdtnmzSXi7mtF1UkX41J4bS89vd51ZG8XcsTHCUmI
tJRrDyUozX9fJEz5U5wQkZ/5Y2S7PCvuHHPlxtiRy46frs4HmucwUos7thLtU505t+HYgQSZa46W
Pilq6J5kza7zb146a3KMafdk4+iO12QxHcVcLcAzL0rT6YFOcKaKaM1S993upq2n7inugnGZ4pO3
l+cS8cZaMjKnnTx3UJmwxz4wt9e/QUNhxOtwTZDnOiS5Nq2hJhvZ28eeAPo4++uVWHBWqYWFYtcX
z54V7SZVt98tU7FWCeAHyENB8Qh/8HJtR5VjFbOfP6pD1tw7pv5FtsvrhGONOqfbTBcrg3vdNZPz
PrSmxmzbVOcgjN2TpQuLMISGhmCTDqt6wFaydIL+AguzvygzPb/iNTmpLpCzv9qFLoIViUvBCo0R
ssMXGmYVGQosc5NfqIqLsOt4zjArOci21IyjBTOmWJX7JgL8rbGKX5euPu5jEpuPfT7dNVWPT1BD
LHC06+7RsiEj4hBw7OfatSlAzaRCc1bWIvhqeJkn/UFWRy/K1n4SjBsvBoPotK21ySRzRw28dlHM
RczjN2bVBfMShrZ2Zvdo4HqLVRMFgHBmHK42xdvUnW6ywlbeGqZUkbIiZ2u9Q2SUXxeIyLcmdXeY
qOVPvCTqAwqxs8Mu7WgE/THieqNqD6LP8mA1XoKy1A4hy+yDAU/GaYmQ60zaC9EP1X2mZO4uGKNh
O0TJ+Jjqwx+E/q0/Iot5BL2El7wwk40D8uKGYHp4QQIXORkrtv5wsntLHdqvjY7Fr+1ZycnVAAXU
NahXxU7NA9oI9cJj3cM0R1UevLg3D3NgBrj/3PhT0ZWtRlumG/LDaD7O/Y3Q4qU7bzVZ3i8xJPCO
xK9NZ9XbargKFcVetWljn3DwbtnzRDwtQVHuOsOwwdfQ4YsawGgnBkiKTNY72UhGy7l2iyCAbOJa
3WJAqWvVauidqIY13eOdK7azsRQWXmOTMhsP3zF3qbBpiKZ732XDicjKSdbkCWQP1dUwb1VVpWhT
Frbtskzq6iKHeLzD9lOuWQsDNeB7MR98HfENP4vdvawanZ+cAnUH4/kC5Z6wfvUsUF/wFxDn71X+
5LfAj2PsksL8QYW7slZTLAYKVFn2tjcFe3ZL/ilxQ/yQiL08BH6pLHjwm/euTH5cUScH8u8r1uhm
bd0pU9dYheo7U4vRtKgq7xUh5u+VZVSXACYBdo/us2weDZXwSjq5W2ceVdjGVuih9shue8L0XRfc
a9o79HFXA1juG5yp6tcsXcn/h8mxHyyDLS90Ojsv4GInw89V3C2VBUkoa5mOE0ZLvVkdIwXC6Wac
i91sBSQPtVbaeIcwpkAApVnIxo8xBsq9W1Gk6jLMCDtKZ2BNH3dZQ6Iq4plcCDCaT6Od6OSBJnjA
fu6v+6pxnhtr/gXlLxiLuSe/D/+81gBt7mpWe6vAbPOXsUwbplYv2/ueEq4cz+s2SgnuWndx6ko7
3lRe3235yeavGaIn7Ry4NaHArOIixv4TIdo74dvxAmuz6UsLkpQ3WJrc6XGckD71YSv+JdUoS1Jw
8arKeO1ho80q19t8jOuiPl2GVmosM7z5+jbrL+N8SEqHOLpffG9TNEBkTbYbfgiLtBxZi6K/fB3m
JlV5LsSrHPXR3IwscISep7uPjrIggBXZABjl1eTn1WqngXc1svhL0ftrk6nhlNQDPlftGN5nYHmW
ugUKdawAMPRBXr5rWvOM6WX4PTPIhuots66rbbNWK9gCmv6N7tSYSiniuzEGxqtbjgERnHR41Pt4
WGVFaV46JGA2eh3Vt60Oo0TvzZnQ2XerD7x8Fwzt0ilcKHokzMiw9EF9K7tr+KA4w/TfazaI25Jw
MFI8eYxNXH43tRY+OhowrkwpiL3HOuZvGE1yt8PmpgWP9wozTw6PiLPs464OllXd5ztmKWQX68hc
BfOEKw9NExXBtR6LKqsWRg2T/F//9b//7//5Y/hv/3t+IZTi59l/ZW16ycOsqf/nX5bzr/8qrs37
b//zL9PWWG2SH3YN1dVtoZkq/X98uQ8BHf7Pv7T/5bAy7j0cbb8mGqubIWN+kgfhIK2oK/Xez6vh
VhGG2a+0XBtutTw61W7W7D/Gyna10J/4oRK7dzzuiyhViGeD/YgnSrIjgZysZLXVhH6oMN/hK6cX
ZIJ3NrzoKGt97dmP0N7BG117DVaWSF6eZUeuD1CryhxdMwehLrNL1m1jFK++Ezp7Z0qalayiNZgt
KyeNjoNZFK/tCkR1+hobJIOSSUuWcpAad93KJRS6N7PwKXOy09QM1UUzvWLn+nm30Iwc+rhszEoH
ulrgHWWNkGp1qTRlXGe1G6+cMq0uud19+f19kd/75/viIPPpOKamO7at/3pfxgI1FEKzzdcG5Rww
dfldMVbdXa/kT9IU3sjAFGWTsDbSYj7q1Gc5it1EwmaaHYGvZd+LmTMjD6LTWjx94u9A86o7bjnt
Udze/DVKzJGSv5pU3zJR5VXbZeFHw3OCbsXkkS6QNbDBkFHC56BJ2vtsciDzMsZXvPoUCZOoyOX3
X4Zl/+1HamuOrruGo+maY6jzj/inH6kO6HHq2Cp+naq62Whmm25M1oZ7wpjJU9TnZ8eM1C+Zk5Jg
aUVIPDuIzoGbKAvZUTjmE9q63gN04+imS91xHQ8lNntV84D5KJaVUxLcd02U7K/VYE4dyPyBSkB2
2yoRxjNB0sLB/KtH5hhG9NzjHquyj4yDLOmKYd9+nCvP+rjoT4M5X36uHPHR7g3AWZEO5PcOlONQ
ZKN/sGGa59d6YGBjybe1lb3WPORjHAJ5wfUMV57x0Z1EaWYtMZ33/2EW0fV5mvj15+oatmYI3Z43
z45h/XqHalWr0TOH3N0pYbnpU9XFPQj9H8eFUEmYgX0p1minyKu6Y9G4kPS7vHm1az08GEmX3YUi
yu60BPfPpHfNvWy7HjqYH35QYEg6j5NtiNumxC66diur7Whld32hOwRRk2Yzyg/3vIKkbl52aygh
HjIY0JRj08iaxVAp6DIbMcUSRD0hUqdexrZWHN2kgAfzU7FBcHgXTd7FU2vQ7lHGN94nYsezaR2n
oYy3Q2+E5zxK9DWw0f4u4olYYcQYP/odISp26d6zUvRQzIZJeUuC4KuiAj5XdOeI3vT0CBfrvjK1
ZjcBjCLM2cYXnVjnRZbgynzjAigz/tWUN4gcRk36bLrT4FxPKEofZmYKLvTj/KaDVugRhgsVnsZ8
FnybrLyMvxBWgZhsI7Lkq6W9NEWPz68uoP3OpdiekGqXxXoK3WujrAI0N2+aP0VM7tdfgtWO53Bg
snabAAizPPjxznRGZU9yM0bBWqmNpeYEWABAoj8ige8dE6XpDsSbIcBTk+2WX7GG/qkIqHmNGvt0
8zEmd1m0rWTd0q2vkenXWy9v9qFaBE+B2hYrQez9mE+mc3LJDy+NOdjdprOhZCJeecXkG7KH5h5D
bvKjXku+srLGK0xfIvMHz8eiz4HKOQP5x84lzloDN5KdgG+jc1/B9xfeVCzNKh0XoxphfzUPNhqX
NGsWvoPxbo6T26sn0JI/DlmGAQ17XXvLPnXSF3WXqqdIA5aHbPtGjrO07+rYBGe7iZ3bMcOaffCs
4N3tYX3Eo2C70dXiYg/ouLm5Eb5XXQ7xyHMS8DGm8kCa6WR2nvdETKZbuNENOaLxpHiV6q87vCNJ
awIjc8vibCjwBpCkxTo7ncqDbMvAcqJ1qRVnIhVPfYF2RMUO1F+zxSOwA7ZzNyJS7K8LwaJNycBF
yPPkKbLkBhFEmoR/zce1JgdB+ISHZZ0ECV9sBLZsbU5esLJZLq+1RufNjWr8CZZDfhBeZZ1rW7fO
YwSa7vdvDtP4PC8Zhq5qpquphqnB4DZ/nZeGyksbv7fFl8Hz1sbso6DNByJvLdt+SgJxOw9s2r8b
S2cIVhXp8Z/a5OgWdNghzhUTtZH5bFmXpWBAVl6dUpJPk4G0YNNuiH4nbCGt+FQFTHvy0A1ZhF+G
LCOroKoI8TBK1v3KhVXkdwd5jmy/DgFC9ISelY+iTq2pi1xk8NkMjK5//z3J5cQv87dh2YbrCMtx
Nd105DLxpzesKCPcjRWr+KKYUba0iQpt87LAWxQg01snULBD1+45d5z2QDwZ/YK53YlQSlQLMZ2T
SfEuvjC/9YU14lPL/oXlRH0j9EF9icpiIdsDzwh3REOLjaxqGRahIDgeidoZRzMYqutlS61gQd6o
6WkSQbpJdK3HeCEJN7rjO8y9sf3SI28Uz6DYT+2pvzSLNn/3x9hZ9xgD7RN0F19CNb8CjCO0Sq/t
uJm3LwnxZAn0/TQ+o10Cht1QidBxOISVkz/MeclVkYXmRlaVscnPsFJ3MfGuAuFlHYZ30OX7qM2L
BwyyybA09fdxVLT17++W87f1EO9am0SY4H4JnTTGr7/qqqwNhyxm8KULWpygtfxlsmrvLkpL+9Tn
Vb9oRNu/DW0AfsB3LdjKjvaERs4GS+z+TXRDsnVaPdwKM23WdQDSxQBfctDmg0Nm7SCrsiTbAqGT
q7Htm0iPswvrHSRdVB6bEi/kC2KB2MUOTC59qRZHTxv7Y4FZxlMzinNQRdMZUaL8ydXFd/Idza2s
BXOQsimC+iCraRv2y8q1+301n1n6bNX8ybC3sjcEN7420qre+K6e3gQz5AwMZHvsZj6RNWvHt8um
7usjqD2glrJF9n2MKnsdGXGH3UJWozTVRv03Jn1rzu+lukV+jNjmPe+xYhdHNcGURCWEEasMNeJu
Hlo3/s72IGfW7mjf2ki5TQth5vZtXpmnKhfjvpw7ZK9s1xrL/ocbL2/sz4+pToxSaKptqCabNe3z
QrhHirrrXd94H3W/WuVWAaJWKP31EPODR43Efc6ryNqwpYhurdKx7tIJ4V0bgUVZIw+enEVnAgdl
CzybSnXr3DPDRVaDqxl7pMzkAa2o7OTYzP1+YyosRvEcd1CdItQynDqWxPvf/6j/NlXrwlD5ORsq
TFjDMLRPS8jYFKVjaJH2bmveSw2p+bZhlvnpMPSo88F31FjITfYiRVz6FtRIvzIzz72UqZ5vYrb3
GCmhQSqy3LspndC6UYHQ7Lpkmm69bqg2BdbMF+hn/aI3xuZQhBqxeLOod4CuQQkl09rxUm9vgt+7
kaVCjSD4zm3ZX6X/1PvR9jGOxFr8D6+0vz38unAt3dFMxxDuvHn/9EpjATexZx+r9yhNv2fZmfC8
dztEkXUKZyyPxOcIPY1XKB6J1UebLMWtox81DLauJ5Ro1CxkMZpmELFRjht5ATlYdqBkM0c/vMNI
0nr8AfXuUBgogzFAa8Xpb6/wb1lUh3qWahqTdU8MFNwBhFEdQA/cML0+21LHZG6zw1a7vQ4B9XWt
GvMQH82VBVqzIzKwdXap6vRRd4R5I82GcCLOLr4qmp1ARBcCFlV5kGPzNL6OTcH7OwtRBu3OV4ZN
H+k1dF+n1RbtUN6ClHfeAzXBnt4BjEeExGYTK17Nxnffrd5uljAXUBfReudSJYix6nMHYkOEg/Mg
O4Os8c/F5CG6OXdkI2u8xhsxAxdBftsO6hweoiOaihcTQOTvHxNbPge/zAEWaxoXYKttO4AQjc+R
ASQrEw0t23drADle1iHBL9wF1pHS28+l6fUrUdfWLpirSg+GWzWa7Fb28urGvZeo8FgI8ZixxJTN
owV2ipfbV9RA7edWA//h5Ka6lJ2ujg2Lx6PCYe518rug7x9xJypPohT2rfBDfdmirPwVmDuMKmN8
neoC1B+uKfss9IvHSqle5IBOyeqF1Y7NHXKP8SHwp2SdeIPypQkXckCuZ+6qcIPx4BWZi0+8x6t/
vjR+eo/sA6xHVjHGbjAU3Mgk8dJJLcJ+fs/9ReZoq2pRfTfOB+g/P9qqzKzu5AGplJ/b5OCPc5Wo
q6/jPtr0CKUk1hS/XOvz9UsbVBDbSZ3s+YNtq6cATshbYmAvFJdDts9rxX7tI3Tja/uta+DQJZ1a
odbkWW92iR04lEUW8B24EgxGEDmjHXol1IQ6sy5dNqB5nUANdd1y3xUk/hAKSXhMDB+7aOj+EfS5
asTCpM374NnNmwdHB/ui5/WzC0HgdjIb5wE4m7HuXcTdQtyIH0a/6rC5w/coQrpiycIFhPnQnuXY
YcLBK6kUD9YqY32NZFiVT8lC9l4PebM03Wi6S9g4HsWgGVv9L6EUqXfySf7kQ2QFI+1pixXz5aNJ
nvDp/E/VT5drYfStSqFbC3mulFn5uF6K5diNWmBplNvNuutz4yIKrSHBwccac2mY22SvWrj6tfT7
cTma4RtXJcfmzRh3S8LdZdHPvSejtcxrB7Fp7ehKhLzsdebRslQMPuAUxsXkiCYDEsTEWgwUtRrd
yUPuNYgZeGG6nNE017ZGmNPezma48DyunQ9q08JvifXzx6mR3SonfWqXfTTqa9SNnkzHHe9sdaqX
Wt/VW1mVhyHT2kXfOem+a4rpTrZpKfBgBdKTrMn2YnT3uVOMtx9NrYjQz2+jS2aI5iKy755GqrhO
cDQi1Dq+Yuv1nXyjf3EVzbwftODUjPbwKkrLAE2DehMOKT+P6mNmGqiVpzEtwOXDGFxGo5GWy8Q/
eUib3buqMjzUfkS0gZTh1u+m4UEvR+M48w8dt8tK4pN4QIFzASnI2C5XHMgovJy0+EHnHYEu/3jH
drl4UIe0XVtar69ldXTj8C4by6WsXUeMpbY0fV3ZwlgmxOgTS0DYy642hmcah1DvWP312Q6bSHsn
TKuv97JDHpIe2OfGFcasZdVXCzla9jS2ehskRXmvuYhnl43ob2Pb0U5eCyAJEGn5NUGALEXW8SVP
02yboae4E2pePGH9dScHvIe6b98Edq2EqNHB63Ab83ZwnIHY0zicocCmJ8gAi+sIjZXMQYnN48cI
OcwvMlzUrAZksqk6LJYrhyhCgDX5IIb5O0uqg+YjIh+kVBOrYcmT9cYatYYSZU0COvbgpV8NBHTK
2Bq+YVQEsBhLzftu8pHHSRtr50XqyNzr2NchCc+ca9l/WCSVJbvikmXpuOd9nKJY8dLC9MKkb0AA
sM5/HNy5+tFWpCa3cSZabkC4uYuAXO4rVn1LqRyQVja6eypAzKjM7XOg8lqWigHTmNzbaakfi55v
eSp6FJ9RbXyfnJmypCnDKVUJ6ZmYiegmm1SQ38ui0cp3eEOgjwI3h0vTtm9Qc60kK98nQP5br56K
rawm+k0xeMDDhrHcTaNZb+TJSEIuc3huL72iIO/kxeNatgd1uGsiTTwVk9rdJL0pVvIyWmWf1IRw
oZf1SAe06E4mwjJhC3rDm4mN8aK0pUHRNN5h5P4u2zUf7Db4bmlsMLzGwyGYh+uNou5cDPvWclSh
irNZW6R8QUDfGlahoNjZD2+jaJAAKBcxfmvLPnbEk6W29mJo6um18esYt6dw/CIiH956pX8zomxH
msQHhKn8mcONjAjonEt27MGCNPemz9Pqe+ynd8rQGXeTH2YwpsVwyYDNLyFMeJs41mdtX6X1dqPe
5Kz1hqBee1GyqNBPPLtCybyFocEQrPhKN3Hmo5IfvemB6rLDKivl1us15Xaw0QGL9fIgmz7aZUnt
vZ5/FAvOTx1mYCjriQ/bVoOFQ9cUn50kRLbHVLynMTMSEM2ucnHzwr9jh+MsDCgcZGJps/w+Owk9
uCNFeYxUoz8Yg2ae1cYXZ/xC4lmWbS2b5CEFaINNy9DekIokgt2yZHBVLXjqYwC3QF9iUCRt+IRS
h32Ou5L5ik7Li4cH3/iel2H4VKh6tXLGFM8jd2huh/lQ6BHyDlm1U72suVUdm8Nckp1yWGkaxVJA
4lvLtk/jymTA9tJ6hLSjHStdnQ69m5YY6NTR4zSQBvcBX3wP8c1oTO97J4Jw4SE9Rb7Vn9Y+iLHr
SRD4yk2UaAsBVPpg6wjHajDSOgQrjW6nmM3lWkVV3jyONeowC3ttwrd7ajIMDKqCxyQSafVUQhRc
YwwWbB3fKp8yAzlLZnUbtxiqemliJOrkiF7O1dC27V2AlvRSVp22K29YYEbXKoqK7gFeIvijeXA6
WeqtXvjfEv3Riyf1C1DwPyIgmm9DXXoLvxL2Y1Lp9Sp3rOAO9l++ifpBvR2UciDIP6o3ychNSqwC
iRX8fJaWqrcXGLbxTuW/vaWNzQlSnlj51aixye6+aVrQ/8mjoVRJ8mfEym4RY43wXIZjsK4KIMJ/
OpmermIr4QlQI8s99qW+w2aRB6AwreeszIybwhvHy1wrm4Jvyg+yJ1DAyULRjAkRUzV9sn0TSLSv
VDey19UyNBfRtQcST6/eDT0qd+60kVWyxtG2J6C3nsYsfUKPylykrRIf3bwOzrqu/clk2L2EQZrv
Cng2awthyhc/dzXCfoWKKgu9bhcc9aDJ75uMGUT4CNvMzXZpVgfYzHJC7V4a9G7XxVCrW9nLjwWV
+6RKwGdxyb5fVcCUnk1k9M52b/70uZAC07U8x2iHjY49o6V29T2OYznQ5BLLrtgKTz5SiyunSusX
5NJfYCbx+4z6JRlv96szeQC15pME3JPtEAiswueTAgekloGt8csUJNeTLKdfOlXhfPX7FIEKO6rv
/fmTUj34+ZMAwdUvWeW/WIqvfE/L7qdPgtW7mxRrwVwqQInOyXiZopeHKm02/7DJm2MduUzWX7Py
pNF0U7UInAFA+nucp828IlBU+BR2FBgIf7bxQa8y/TnVo7fJj+ozwn/6c2DEIFjr6nEoWfr0o7eS
g+BiY2sM1Pp6StCMN5EJqkhWZ8DkFhU6gxvHJZxB6Vdokxg7eUUkIkFZFDFJurl3DKNzjAXNRWNX
fkP0JzzluZftggSfBVZrCH+IKTz6bpIvgogtZR4OsEvTAWesxHqUI/zhBc237kH2B9iO8NnNSdZC
jVdROqrJzegGz07tWgimGOzGVWvrVYYyAwmdI9xS6EFztVayaBfHUQTeiKqblAPymq69k1WzsWCG
Fo1+CJzxgYn4WXes7N6Ou+w+ZssBEpNMRlfwLCz9iIc3zNKD7AUx0t7+/g5qxufMw5wJdV1VEKux
YAmJT+GsyGY2KWunZ4c3jFsChJNB9nZiYvRSxLEazLSj21ao5sGqMn5U/Fsh2nkkmq1RXLzsq646
0X1R5fF9iYn13olFQxoxgljuoiWqIky8rdVQWY950b2qHS/mNjWas187qK0U0z5R9O516vppNwlg
nAHicK+lgfLGRAjsZJk45IAPv54OPaTZOzWPTj9frWhhyLqOVd722JM8j8Cz5el1MeU3BVl0DLgY
Vs5wisxMq2MK+vTF+fGZrlvHB8fNzKUc5QsE/TRmx4O8BppIJDXHleJEw3IgEnjRUZi7FJgv+Exv
p48mV4CJMQZE22SbPHhY8WxM1HWvpyLnrB3N0npRMdE9+vgr7nIjRe9tLn20/afS78fZkfvjeu5f
pU9XiUNXbIFOk2tV7+pO8bZREIZLNmjTvEub7rQ0SDai7fLVR5uvtdOqazVjLU+THZ2pl0sztbvt
R5stHATTRr3ciH76Bg4cecxaEzx5vroXBmGsSfQoVdehc4/+e760sqB90zvxCH4sAISjrGmAwKQ6
5ckou/r997/vvyX8DYM9Amk1CxY6YVvZ/1PCKLPY5IR6E7whVBPGN5a9q43sEYJX891y2q0Ya+1d
9R2xDHTbOJdo6u+rYLK2kP3zY476/SIHOLgAYcWPfD4oyPqvrBgkqKzqdXP6/Z9sfM6aGLYrbIPg
pmU4pmOKT4EzS1P9MCAr9T6NwypypxqICAczKfB8tu1mxzY5XvSq96NNHWwsvvGzW+ip2b3ZWX2A
2gfcXINiRRoB8lSa9m8+eP1FKlL1tkcz7EEZ07OVqv1bUXGDdCxldmmwgjZd+Jl+OzYVoc3BxF87
T3jJW66jYZtIjyzJgxwIUqHHtyrM/wGqYTifJib+4Y5tIaJs2SZZUfKMvyaPYNGDxMhm+wGLCVMk
ZX4kP+PPRt4U7fmQ6n5+9Ao45wSw95/aZVWO+Bgr2xKRo9WamHj9zRf5NO6j+nFu7kLcgdUUoQlr
9vcG4uaHQLhvEAeIgdTmiEGD7YuNY9b0zkNggi4HmPMX2QRaa9gzk05o09IpL9Kr2DjVTmjukKMb
7tWi7BHTuIgo55JKx2/Tr1pUW+YT5EUUrwwWwCf8g7wIDLPxFGMdJztF3cZrr+hNmSg5JMQIWXIC
Y4jngyw1tZkvkFlu1586shSt9oUcaPGoLHUNIdmqLWzk9OJpGRhh92gn1njiC7lv0w51r/lQDm8w
puKHa79FaJRFcn2UfYBY9CxrjnmC541VNmi5+oGGZ4OhHhOt/FGSbfIQz72fBss22Vs3pr0XPuo0
/eQXB9VtCT6MyZ3QioK4+L8PsnNyELzf5OZYHGT9o1uNkDQmaTCQpHXx21UmZWPMb15tPqjgVyKt
TU/O/B4GRhPfTk127q+vYUDyG8xaW3AKc+/s5oMEZ0YmEVSFvEhXpuqdaDeyT44K06nao7o6slCZ
3+X/6VO1btyHnvnjU6N0UJfOIIBspNOEgi4GjQmSe281iB9YaYV7hrjpnGW110flTe+J4hsIMBy7
Qc/OadZ8wV/YOKEqb55kyfJMdoC4ZFhlYbJNnADhyI6IfT42EnW5ltWPgzyjQtf1o0kl+bBotRiZ
lKZXbgECIcamZ84mUC3lVrZ9HALLD5Z+ESY3RI/jAxpeOADOJXmoFW/MF7JIrirZoI16jtogOUZ+
hgKWU2Rrh9uwqqKiWqfIbKAqgR40Qa4B4lv7p1/m6Gf0XfZQN8St+1FX19dq3bZ3LrZBumF6+VJk
FaGXsujwo2Nw4PbtKYumI8Gf5NYnh4fsqXAWXmMaL8OgW+tW1NNWVnPMARfmNMbnMqj954oVi+Ym
5ksyjR2E5V/OsrpLCkmG5WYTERfQ6688zTcj4L4Xz8qrbd6z/cnzoEDRMryXA1B6Gxd24FmXIXS7
gyhyJIQHt/gKGnS+gFMozioDOHVAWEi/tKM5LWQHULE7IiXNU+f5BeoyCMrGGej10NFv5ABRokmt
EHTpHPxUi2Wcemb32LtsWj002tg5V5uZhPNlWCGcCMgqhsDGktnYeaFuPps10Ky5O3Ji0NwW+5W0
r6y1E4jhZgYXw/tCek4JlEMpFecGdZXZiGdJYoZfxPugLlJ4uW5zGHL/B2FDH7pv5BOKOzzQxlNV
lqSngGC+1ea01sJGOaO3MN6PLnGlAgzpLs704V5HZfGuNY+yT7ZUml2ATgqspawSu7gzTdO6wVMx
2NehYWxiVctfx6zeyO/CGtpuGTRTfUqTkhTeKMT160WIeZVlefamGTzUuPKo+yEYygeB4ZM8M9Ni
JNAKASehBqikmL67docxeIercb0RuofIXu+g0Wng1XFWkzJbWhXCCEqH5GVmom1al/DkILeW7rUw
ygJOQtfCX12j+v8z5u8fwXWyuq3mZcHHRyi+Lv7htaz//a2MM5WhAnI1bcNyP7+VhfAbN7Xa4ck0
J+ccJ+0Z+47yTWvxx+zQaNnKaoZsh1XpBMwqMoPLviUEOfYrL/eVLubrsYtlhiAeJEElAhL/75Ji
2i6rjDHaytK1t7T+ITWJTMmv29Z5ZUVa0rIxyAVCZHze87B3qMsCDPWjWfUIb6K6q1aGtrNNxDhl
6aPN/Q9tcpybn3ENXYxKSlYKzZhkHxKcvummkshj4no3nV7sx2yKjK02ePZmbHnzXOu402zQM0YT
ZUjeurZJVkZd2Teli6CoqB8iW0lYlVnZPgzClOmZajR233Bf1C5QmQxIf+E3OYoIQLo2HJzMZLXy
Hm0gLS8FsMpNVzuVdUqGrERrLixe9Jb1Rx00+D/O1bDIV77hVY9+Opl3PH+s+WaAzmjjvJS7OG4G
7PSc2Eu2AUpO554s79H2ho2sjXHr/j/Gzqu5bWTb919l17zjXORQdc55QGAASWVLsl9Qsi0h54xP
f3+AvEe2Z9+ZWy6jGokiwWb36rX+4XprNb0pojKGn15qID9tbwcFPf+MglZw/Lh4u58s1U5cb32/
drs365mNt4PDhOt4HCqwZBUp2IexWBOrjNUTKWADJECV+dsnSSzrjsqlSvI2Hj4NXUGGl0+k41fg
wCmfUNwqDO1zlccvUbLk3+Il+aw2pUrYPwV0UBMEKOaQD+sFMfPEp1irGepGC8jcGi69N7cYSp5T
vllp7ltHVXgTH4FVI/VV4HyEUiiU4rkAO26/9Gq+M+OlPhKPmw+UiW8VJVZeKi1IUUwMlStFiaqr
sG6ZhNYTfbRcVfywPlliER6NuBl29ciA0ybftvOUniNvybCkVztx9WYIRk8h/L/KMuKKUbKqF9lK
nmB5Dcj6yZpPIVdwt+M8dSfBHvh51VLdj73R7o3KEp4jxGu2CzL8ozx5VBofffXkoYhJ0KwvKIZq
45jzYl5gDyvXbTVQkllP9AEFX5SshFs5aIPTkue1q+eadZOMMFzQJX1sm7JFvqwKP2msDapQmp8G
w6jOc6OinzQX8xM0j3jXxUoBIp+zcYWwqoD109V2toHzZKjFEypL01WDbQJLEq5K42XZz6GAGFIf
L09d0qeOiP3NabvJsEKvR7rtQWhH4cYocJLd/jC8l6NhRYO73YTpYuZ2gakfkTRrL02CNssyLwA7
2nXVFCfKp49dfKJ+7NZV0JxILf28u52NG1IO273d6q4U1yEp3Zzao6VS+NeiwI/DQfvRZOobVn/q
OvAlaNyC95dz2x1CoHlKqotgQo5pEQTacz21DZIdCM4BVCVln1KgGWT9mJWrNF1QifhKGcmpmgPt
Pl3Mu/fjmaWTdQNJbHZTcEs0/bodbwlJnLxFEADSUnaTd1VnRyvURJixa8kjU73Wl3q8AieLH0SC
rO7QA6xBnNczis7w35v41Rj+th9QjNlju4lGDpMsYjjqpZiRsWxrrHrej9W1fonFRfB/Atesx0Lp
dgbSHjBYEL6CchuS+GszhndGEsSvw1jvcSouI7vKv+YYhCd21V+zMtYiu0wTFC3C5bWdg2u9Mcev
uO98X5pS+iwv6oQqGAJ3E2lvG5V4ZHYDw0BSMGMFAYHNYh4SA/Q0B5Mk19rcLtpardLhFWWaubMd
ExooM7YQ8Rr59hpUEOI9+p1v2+mP+8wR67EoWkpvCPLJtpA5h2uahp6g1+oVa1wRNqskHQsr6S9g
tJCJ06L2XoiIlc2lGb6gFHcdhKAVbcENi2F4ZzfFK6lpYzZtLKYwzKVTtID8WflP3Yw1ha7kpT00
kwEAjQ3JPmgiFZ51VpgQiEBmlXn5GxTUBj+M2mdp9WfbNtbKJO7D/IJBvHDaDm2X6hGikAE6p+7H
tUaE86CkRYcsaTRXlufwWs67BfcqfcaZLlMvXSIOnmyVxQO+WDLcWyX8qkxAYFpiaHtIKzdF1udb
OaWrAp+kfrJixA+3V2pC6ccrlatBq6IL8l4XGu1CaqvU4uhirjsZYeglH5cMYbexjnetIay+CJwx
MjWBh4g/pwMSkqxJ0h1o5OdpbSVSnZ/DqukOJQ6E763oz2O/nS3DdvREqPygA0TfIjcK+2ZtRroo
+oLGZtvdNppiFrr3fhHKhpqM0QaXmqkuOaVUxTcD0puZqWRPQH5k31T71pV1qM7oZaAMFpEdgK6W
35iZgg/regI9tModrd706zCyHpusdzJdnfBIgSJRjMO823bBfR1xktMe8PZJKBdDAMtQ3+7xc+VR
E32XcRt8wbQ9dvJyFSgTlGZXZHFxRpYXLDOyu/t6CYdbyVpmJ4pgr4sZxQdlzTCFa66pG2P1aBbN
08ehrWXWo+rGq5uhiOGPlObmGUdyk0U/vDmU5jRHXne3Y9tmqYhcbDiHWESaiPOhGHTbkABzJOph
COlWSCls+8u6P7UhKKZtn1n83/th3jypYoHmVyE+i+CH80Ys3lggItpZaKyXABpEqarfgRXWd5FZ
xSfdyMNLb64FJ6FrPvVlgfoFyr6v/dcsS8u3QgZD2jSy+Ulg2AM4kHWXcGxkvzTydJ/VfX3HqhOJ
j7zOvg4Ybm53SUN1Hc6MVgD3Aoehdf/3mT9Z+5WeRJVQtQxZJC1saZoi0p1+zXmRo4wGU6yCb1q5
yh8sSnjKyfXBgXmT27D9mqeL96z1yFwnGKw7aXyZZazxpBZasaBJ8XUvT0eckLD8qwOFiKy8ipOm
PfaWqxhVvM+rMrqLirss7a5LJVR9UdAUn2wBhi5llTnx0IOAUSFlsGpS3VKcUf2aMpGhg5eDQYvG
565/klRBdbsZ/Tbydt0e+gnpZKWBUtNF2FpIvr6CbwwR9hSC0s+yhLhWoTwnryBnlZul/IQZnQXS
BwVjmfomzlFmcRalQNrnTf9JsBaMikIKmHDttQPV1NyBWCmcjOSepAeq3vLYXmszTlzBAB0pRkX6
JIgGJXcUUu0Cn9ZdDjLVHQP8qcwocwJNKndQ3cTdGGTKbtG+9apcHAdSLZ5BftzREDLdkQGfHKOp
iL21/hgscXaAiwtWZgE3lGqljUQvhE481ISYt9yW1HhSDQ3nvLYnMV7uR0SjEwH3xjlizofei6aI
nBoeOCbBA3hX7WbFlO00Gindp13tigiy4fyAlowwyi9piWTfoBe1V4RBYQtCnbt5KFd3CWhAIAXy
BRFr+dLBBUuluMeRIXJQuJl8AMfWCQdDhM9biGTUDKP7FNKkk00yKUd83QAh1s0RHT4XPUyK+Ul3
XNCxR6yhsvWJjEGy9N9ysVbOwGe+hpGyNyJiJr0uk8IOhrn2yYaHXZifc0V9nBJd8cNONNxUQ76X
qCV0Esnq8I7UW2osD6zq8jNk/vxcM0jPEaKvPYyMJgmq+0itHjSty30tplQdqCfS19fIYunPjL3H
yMTcHd9xMyoupaInT42Q7SVjHDG1ilunpBx5qwKmGxrVziID9EMVYQCHgx5M2cQehqG79Lq/AIPw
VjXPHaa+lz4zl0tUAlARDKriUNjOVYDLrAhzbWdMquZXdfJY5sF4CWaSsimaGabUBId+lm9N1qM2
Q7J5RLYUUWh5upeSpr/aNrKBcuJUF1jwRQ2gq1pUTsrcApVTjHNFNfZ6BIniznqEfL+BDS1gW2cM
FrsTL2Ftao/QNG0zik41WWxfyIXpOFvD5xz++EWVJ7DRCl+jAsDVkRWMhVnRA24EP+kODQIJwWLK
+4lI1s1lw4kF5Zs41p4cy0wv8zRdxCK/6eAu4k4PvhaSPPIYs9K5adFjhJ5HHgkLa5+FRukiouzq
U/iiy8rwD8Oa9GvOgFENKoCiSRpgcCgKfyFdklmzyhQ+2vcceS0fBUD9BH7ExdU8wSIoQ50J65DA
LmCp2iQPA3y4Mwy2ZRO+oGY6fz/IWtIvi//t3eASjmCrZUmUPn9nkk9AzuWB7v3dIiZGhaNvsJMu
XwczWik0c+cuqpXaeoJuiDmZb4qQfuu7bjr3o7UcS9Xc16JBBE0S60CkMvmBEAF/6mJjJ0U1KucL
2ob9ED2DSBKv2iW6SltDAmowxJe8l7N9jy+E5m2LcYwTn4QyDmy5Sh7ivr5nTLW8sBpz/LUybd+I
ylOcYTuYqGiIqXqKhtma7k56q+dxIYnT17roSeFwzPNWdiJNHJw5lBqcowxILetuo+uZ147GKYSI
hAtBbucT3oTIRr5ZXRzttbj7LBcLQn9VeVeaquXLoeSPsXCPUlXymNKHbMm0vuYl0nXK3IsnUCLq
oQgZzkohS/ZaIDenJPSaFWXb92/arF7TO+FkNZk3j6iZNkHan2Wx60B4WlgIiNWpq/vukuWYA+th
2Tuo56Z2KpoxWQvpBil/gWpCjG9mOy9vf//9S3+ZY+mJa38Ena7KhmH+NseW6HYatRYW3wtDnG6G
xqowewrU0aHKcN9GMkF6RY5XXntnVZfRrWYm/8CPkX5NQG19UDM0iOLk0TBF+h0bjzZfYViNVXwH
iCc/lTMIQ9yUjEGAotYZAmkIaPyoqnlVwJNVB616w0nG2EfEeDgHpWdJTFM/BXfSx8MMj57Z7u8f
k/yXn8laLAXUwW9FoQb5e+FUEox2gie7fJfK7Bs2aN0ZuEOGHFseAutEWmWr5sppcwEZsWfJEh6j
WZo8csDghcfS3MWa/BUl//4y4S6LlsosnDJI+MlciO44DvJ5GfHR/Pu3Lf2W2+PRItUtwqQ0Zcla
i4e/4RmklPUXQCDje9zw+xBT7cXqR9nFqQ9VjSCsj4WhgylZukct8sh2H1EbV76U5nRkroMFi3Ef
s3Y1XglDZZOutPzWmDM7MRHzR/3fkehWxI6m9BDXkujNUXlAUEl0uzY8SSZiDQGef3qbuxiO6Mcp
XFqXVKO5H02SY2OXIUySY7CJm9Gqi509BcJU7IwR+eKI4u6pBm/p1UGAdEkYD2dDnymAUHeF44uH
Z18mrV0n89dCpRgYQSF0UmHuvTmcjF2pmRELt3Jw22SooQ/O1i7slV1Uas2tMnY5pPzM8CaMrnaB
qiZM4RbhnRaOpMOWDoKYUruNGnZOUBHpWckLTLqorb8Kqqpd6oyATBDwu5VMnDZr+O+2kcQzyaPg
AW6ZdRzV+K0nUILmswWb03xEs7Y6VG0H/JY0xZ4pVsKD8BijsvtNVPDBRVFDaQaMqMouOuprcUpl
fYpdZIwlY6Qe2zGcvBHNL8fSteLeQsb8YA39q4b2YE4UIEsHCQbZTdUS2l2D2GFBJAI09YP5bMlV
eojqUbLnQY0X0guFo9WZM+MVfqMYAj6sNeKPo2hFhU2qX7iNi+dCpeKPdYOUnzCoJJgqJDcc31Dn
zu/bUtUP6tAuTkfOVtSkGxThV18g6Hfl0rX/MFP9xqB578oqehIG+WoLnbrfGFS9GFj8Lo3gu97E
EeHHUNipIVi7FMjOThLjnirtMFzpujZcqaGEIWYSnsoMzjxjy25Sh/thdeiD6veQ86X8/S9N/hX7
tb07EugwfCSZ4r2h/kbulEQ5a/K6Sl4nzBRxwcCmdxTLW/pJic37PB5kA+OxitKJU5Fu3WVSaysj
4ORNeb9aELJKZnw4lGynSHq7A6NApi/u8ttSLCxPXCJ5t6zLkyIdY77+TPHUXMM2r4yeOoacf/g4
fxnvDIoLmgXgQNJl4y8CM4o8Lks6jenrGPfXwIale8kC7t6AMHYCZkp37pvspkMNDZzE4EjyDCNN
MiWn0xiwBQVX77aVyi+T2YOgTQ0FEGQy3Bvjg1WaX+dwrh5Cav7/BBaxfo9mePCKTCVGUUxLZSD5
dcWoS3Gbt1gWvAohwjcLkopjaXzqsoRQAfnSnT7Jkx0JQXmEs0N5CFjsPWrDN0Zm+YWka8dtMTWI
ykVoJ/B6xVEeccsqe9Y7Ev4Udgi60ujG9qJI1TEhcbiXzHAVLIFYg2Ka5TfjItpK0O6xBvo2gxT7
rKQmwJWuuSR50OzJDacP+dCQNmMw7frp6e+/ud8QbFtHNFUWb6aoyWBdrd/wMkveo5wwpcmrmcut
Z6V6yAweQPtuzVslrtKTPkm6B1fqdRYwiuonX5hb7ZRPjQd7CQHiMbook9ictTyq0LeWng2M628U
UzjiWDgInfoI2Rc3SMgaLujF2K7bbHBIqqB9koT11VIEX3qxZ4wOWFTBc/0UwOs5NT1a5H//Wek/
f/m+wf8QtMgmnVSX9N/GhGbMtdYMi+I10zTRBUk7XsEGtjDaHkLjGBNmXudx6oKTKS7WEt6rXfQW
1IvspKKs7TLVCi/bprRI7aLcg9iDBrISulXS9+ktI29wrMz2MxbM01kg3Wt2uRcLzRWGyhNCFaRH
YTdeqby3GxXBoZi+dbDUEE/7TFBvJsp9V2nxOTaOzNMZbpb4OKBqUFiKrVUmdFdR+VTrvRdQo1dS
VTphSg6WvxtElHZxCevBzRTQ4yuDqZG81yEIk8jpMQ2x27BYix8ssZY7LS/sWdUFTE1ypFIg6Fwj
+1Ccu1X1KMytGgt7BMHB0vDGtF54FOasdilRXINfLK/k6aHrlvjAkjMkT69D6s6LCpfhIXMAgsvO
onwiJATi2Y6vvd6frLrBy4fJBzFwm6Jiep0RRtsLgFYvwfHEzlcdfl1rsCquiytidutk6mV8oohV
2l2qagcpCiZ/Nue3Ke5lqg6F5Aero2sgF69RXyN1QR7TxjRgOle4dAQ1vpQd2n4TI/tOI+qCIkfC
Q0TcZ02FqtqagRsGw8Z65jQNDaJiSfaoqw2elqsDr2yScwMzBDdGOrXR3F7U4Y0CfXedEQzZyIgc
0Xob92rQpI8A/f2gIUdczl/NTAjPjOD1bgpR9W6A1tnJjHYEuXHxpK0bGNI2Dq3VOQyqr2gUvTbw
wA9SqV0h7KzeqX0/HQzUVEd0aa/lGEjlpOXfir65qDqq9J0Z3oz4bN0gluq0Un6Hc0T5ZoRM7foV
uX3jqZAW3Z4pPZwKUb6aNEm+n6VoP5tVejOyxkTzbO4ODEvkt8doxEIogkkLXu+gx6T+kScltqhy
y0uITE4g3udL2JOqWkyrvQnxP/uHiN74y6rC0CVN0ZgMDUsCb/jbODzgTEmvU/tXHfsYJ41morgc
XpZp9YyhREDXplnTIdudjJd7ZSchgie6FLoRxox7PV6+5VOs7bMUwflEQ3j8C1kPw0YmyzqmyZqh
YuXEdH7GIRIyCFJ4DHHhBW6GnerFiPtLoNuyAk06HGfTlcIZ+f58nM9i+yXNioMC6PMOiYASA8Gi
v6BBou2SUnrbVHNgjezxLlGO2kQNCPmy9HPeDpkLdYxZpI9YhvC3xjzWdnBi5D3kAbihYVyeRkS1
0tXvs2ib/r5PZMlZhoecyhe6a1PiiQUSStFSvE4mSCN9Grp9GFBQStcuHDTx1ZAM8yXWtZtuqZr3
Ncz/+UU1rt1U5L6VyIoBBut+2/3f/Wt59ZK/tv+93vXnVf/76y43/XhR96V7+WXHK7q4m2/712a+
e237rPu3aN165f/vyX+9bq/yMFev//PHy/c8Lty47Zr4W/fHj1MrnJ5JXGah+Kcs3voXfpxeP8L/
/PGE3QCCd//hnteXtvufPwRJVP9L1FboqLbK5OFk9Me/EPjbTkkSpwyLBKu1zpbaH/8qyqaL0NbT
/kuUFFW3+CeqKiHlH/9qcRtdT4n/ZVlILogoZYnMOmR2/v3xf2j2vT/u/6zht/4EPsgC2jo/szDD
V1DCI0m1FN7Cz+po0iK36ExTWlTq56hzDEh5tbArJuQpbsT8H2bKTcnr7/7ab+tAxKbEikLReBVc
GHLRXX9E/7TM7OCW3GwDAeSpTE/hRdmXD3Flq8+VF7+G+/io7tYpo3RMJzqPj9J5co2jiHmYg+PM
Qgav9MrTT1/ij+f0s7ahpIu/RnE8GslkYiSQVlS09P6S95+lVgJlq0oXo6UCWNVL6xfrxhoxGUWj
ymj9gTUtCCkZ6lfxYOCdchTyecjsvtYav5PGxt9aSWjBlZoaBBplDeaxilWu3MfwMtYNvsW4N6ri
l83KipBx8hWcQZw8qXDDW+2vimDUbUmfK7cGZkFhGbeooK6H3YI1CtL7NSi9dWO2ERyAYhkSj6gU
M8DMLHzmOmTGY8o9/rY/tF2JHBW7lTjcFFSPdmkol76uxctWIkPxUqj9jw2Q/cbHzkvfhUt5RTBQ
+9smb6gNAJE4fBxqpBiu8WJIBLXKZLnS1FQ+HuSV3xtVxnPpK0xfJ6Dl8fonNWOUD0WNCNQSlD7G
C6iR6tt2OyAWReUv6hA7iBbMDlFEsFeGASBpVfvqoFa+kEQ/Wtba2nbbBuM3aXWLI0OeY3kC+RnA
AQ71bFbJTV+aBCp6YkxJWBAbP0Dvm7K52mc/7ZdqZnnZFDzVWX0gvpH3g5R2ft50nY/71UWMu2C3
HeqwR8lsk+UA3OAYyc66ZRGfvplDwuC67m2Hts3HrlQnz9oIj1GoV1rj+vm1dZN04bQAoeCTb9+K
2YRno83j/fZ5t0+5tcA9UD7bmuKans+XhDzZvz+hjNP0j4/NMqHJkHHov8MKooZct41vTohH/fRh
t8cgqVl24OfgzULf+oKotP7WisEV7gd45OZUhzvL0B63cxnmIMeWqW2QW5VvrRUcYiiMfIuMP20h
b7Ez+/LxfZe1auHPe3ntCYRIlb+1tt5BPU4+jGoLC5Hj2yG+cfxhLPp8aOEUZtfyVPp1gISiI0Ud
y5x2AHkUEgh3Vq0hOdelrhDVMQyefhrx8zBohtCzvXgBMDFZ8eSj1DL5I2ChtCwWwiD+1tZth/U9
v7eW/jbXcAP4qb9WMHEyiDP04rYke4aR02V7N8iJ8pb+3GgAt3yLBcn7saBV+MWVeLhiYNn5gclQ
kZf0nG1320zriY/d3y7J1Cq1GyziXbXk+xJx4fTDPMWDAAgtdSqr3LMQJvu8nl3W1m+7RTBTD7Za
fEWTgZodYlW2ogQU/bZbdGkxvCrrnz9efmt1bVwc8ON6v6qJgH6NFOydRuV5jS2//HndbK3t2IxN
Z2YXDUYeiMODLFwvXNAcs7XaItO8nf7pyk58FQYBZNw6XKUzQgtba1KTqnnemnNImIkeCee3DQWZ
l4gpw2tDwWRR8ueJ7e764+DHq23XrEoKdlbgobc9+fTPxw95SeJnJ9/1pKGOpAtFUkcj33CorUOU
lNfWYQR9NG7v3QjpH9vn3TYUYtK9FYqn97MqRdoMetM66r2fj2TTA4BE+ngqPD1RzsFseNr6Iu/X
bldt+6Uk/3jlbXc7sR17f7mf7ilQ39vPY3bC2cfYK6KwQzadH9l/epmPY+DH4E7JTfedqmjlKhbZ
y7WbmqM2wrQwXrY9OK6lL679NYNh427HRonOvbU+Nr8fyycmFV1T4r3A08gFIeQJrPcVS/Q2rx/+
P9673fZxptzu+9jfWr//qfUdfhwLexVyN49hlqmjiPIbWeKKpCETrhJJnjFV2UEAk6AGMWT2dZrb
NuM669UINxlQ26aKbLJIF4W4ki6lMDsL+D5b7KgSjmrTM1CwMUEbK0mOgMM6Gn9sRGP4eXc7UcT1
axtXlTevf4eqTULZF45ask5zBWle0etGuUd1pW/cfu3D20ZeJ+iP3Z+OrbNegwAM41W2dnsjEL1C
5SGjvC+5/VzLTqst2DajXA8sGGHzHgWrpluT5gPm4uIZonC2j3VjsgvmFpFlpACTUr1WKZC//82B
X7tvbL+gWi1Td8LUyzYnq/SoEohAMVKP6rRxKOK48+QOu9tgnS+HvKVEsDUjVCn8bUNUC85MDxc4
6OVuIiNzqIZv27PRENwpDyW65MdWvsrWJ7I9JX2d71KjvYZOlezDttXQ29fe+gQdxD6mqjGZL3Ub
hbtxXYSm7XywcBOSytBXw09Rwo+3XSOsaQ1PLKNHfB19m7u4HNY1MsfW7kBdIIOdir8WTn0L6XD5
PEpMIS1QAZdg6VaXrEdUUm5mLDyB0Z3wkU39oc31PfWKIyUp2QepI71vFrVHckBPD0M3H1REuK8q
3DMieXnAX3bYJXPuD2N1F0sEOMAAG5e0E0IFhXGLXn7lyN0kkaHWsLhcN+tg61v59GP3/QSuHQ5L
wxSZ1AC1unXz3gO2ZowvGfDfcXDiqGOSNYQrIyIzgjF44zaRekbKwHIMGXIcKPvjYI7hdTcBkYeI
TrwsE7fqvQGWMJv2aDwMTKi59NZOYu7J6yS3baRtlrbiH7uFMkj7RTf3Ral+rybppsiUwU9NYfC3
Vg1Dxoam3bhrTcPP+QRY5Sx8Mz/tWyKDXfJ+OLWi9v2cydAxaE22/zi03fj+GlTGCcngVlhkmUoN
ShdzS71uMgBci7M1ezXpsVQZOtdQeyIiEYUCblqvqlKije2irTWtM9fW+jixXfd+C4ZN37OEXOV2
zKjr1XJARXSmYCRYN+JSqDy+tUlnl2xpwWaAmK3zt2NYyHC6as54E2vH7dB2MgrHfg3tOr8UUrA3
NW8v67HoJZ/oNWNgHoteu0G3Vd3RU5jS5QjdyWDcjzp4Oef9WNe8hmbYeHJFZL4d0rB8BapiJciH
cdfHiY/d8Zq0mAXGIfOGyR5GD/8gOoAE0YV08XCV7cNk1yknQKQagpdPxStGMZeVEMDsuAd58AAZ
35buBI+SR2S7Q34H8i6a9l2CCIMtB9TFCM/dubnDv4e0wbpKStwk9OfhsZdf8BgEArbPTA8P2yh9
VJNrKdkjs50LpzK5NpJ9J/Ob2RvSyRzwQSNlWZyROa0p60/nJbGBwOTBqSPjazm6dhtCy7DcMD6m
+TGdUfyYdhgYDjvdL84m7vbM2E73bQnd2svfgO803b6PHEP40pS2xue/7yCsJQk+p9czbvXpk4wq
Pu7xLkoa2Fl/lQRbxYhbfiC3EuU2UoGYkye2IjudsAPwrALAEXd6fuwrLwR8hAS0em0CLP7UJDet
+DW7iLvKPgNceTHt5GqyAfFieOQsvuJrTvJlPrdu8jbvlBcgK+gmusKNxkhU2NMXaz855lH+Lt0W
3nhMn0W3eqxBY0wHZEyia+UwHDq7sOMbwyO9qt+w6MSt4ohF30U6VF9jFpbdlYTtc+WlYHDiXYAv
72jrZ2VwK+hERNidWwp24H6l3nNdHLXdgvORo3rprXAVvs7fo8fqDczXGUYRnBwvfy4wSGSZjQSH
q13JD+2z6r4iNX069l9wjFnseL/sY4c3TBzilze+QnJxX6FurHog1cqSKQsQkg1EEpWI+rlLDnF0
h0mDTDmz2en1IdhZkmln+Z6cv20Zjn6/kNzqHPG7ikpc5MyfQ/Bhoqcr7jK7U25jRT72B6xJ0PCY
DNhAHnE9NrpJ6yySV0mdLTZfmtPZuMXC/LY46k5xr0++OXg43R6l0RWCJxR5ynAPdpARcqFzfOp3
C1Djg3Uru9iT7qYveFS13+UzRnV566bWIYzdanLn+yx1dWvXTYcO5nRwpORb6neQN4sXBfbjsvvc
5W6CP3t6qMorCBXfMKWvFs+LmEnX/4Dg5q/GdwMbx9FBOjAljyieAkJhMJ7XEr7Qj/XsnFBFoHB1
knaVWz5p3yPmQYQ2Id5bZ7yoRRcNuMKZAyf7YmHHqKwn1ZOqHoYv84NVnWWYq2dir9vsC9rQ0EZN
W/xqFQ7uhS8ivbJGTMYh+tnjCozETHjE8DbRnQjbW5QaJVbKtvxUwCV3V1PuR/3rcAsW9rk+Tpdc
tKvRrkjnJ0CUqMK44/2g2/CX+++h07xa/HwkD4147FwnCbzYTlX3vENePhtZ9DvSRfFxq5+dafKs
/AAALn6F9/wifMtuVK90WKQ9yM/h9/ShpppTkixwdJu691X6VD+VJ/F29SrZRV4PPc8mJX3I4Ak8
Z0f16nG+0+6Fg3KTvBa1bYSOUtuaK76R8tP9aVd6dUeyfN986vbDrXwA3gZU124e5cgdXlgd43vq
TrbqCc+r7tAucDu7d/uHeASJbksOq4Jktkm91hKGeOBijnR6tPe/5MemsfG7ThCSi23xHLqMqU+q
5IMOvS+RjNUdcKwA4GyZ1e9oy7a8Q4T41vqMrfPj5Onucki/5HtMpSonNq8V9BYpljkMmm7oF61D
EQjBbrs883NLdiTpwFCTJKMfwsKzsWH1SEkgEI+3cbJfrijKmNNO20+334JDeGbleSgOCz/ULHXM
m+4gHscVl76D8gFEk3S1aNmyW9/zTI/QA6EbuwBYC3pqeIj5DIOb4c/Lz/rGeq5FFCZAPaDbuyOr
jR5FgTXxFfoZmgMmDFV10jv70Eudep98HgEufGLtlQgIoTiFtdOepMEp6XtoY59NNzzW52CX+/oj
6jTmHs+gw5Q610bugLaodtVBYU5BCtM1nJB0ZOD0ifc6XyNE86LepJ/CS7iPvhaohV5hDQoO7895
0SyoA64xF/Efw0Y+ZN2B5JGPJm6zj5TgSjIJbLp1pRKUrNfVdW3Uj6Nixy0VMPBtz+iGEFsfyLPL
tlJVOHqSAfOH9ZatFa4Lkq01aqhjHt6blohfW5JB7lbbZB+v12BeRsD+/75bSWuimFZmUdJhz16C
F067EhVl4y0qC4MFVWT1PmW2H5ukEXtfUDJU/NfWdqJtqy9CSeVHqBF9sEaU9sNl2UUIZx1bMlfm
KJD9X1RGyq05ieQeW63CCF1XWxUBZwLOsabwF5rD5EeU+ACjFcDudIUcRLLtBwanDGgAc5rOB1iV
hNNA0EiFmqSKtlYXrYuCj/2GpCN1SIBpgwoKPcPQR5ZydBXXjRET1m6tj2OSNaDe1PTYJQxuLNH5
dapxDssTVrp1IeGkifj9PgivwxX2b240AL2QjknUtPt+jaW3TZdqVzWy2btxzS58bMJ1KfixS4GK
pzRgLb6uR6Z11ba1kPphyP04qOq4FML+Qo12XQXquD2K6qIetnRwt6YEt5a+ZoPh34jgEMDR69J9
JioBDhakprAeTp25YpoI+qo+NaIk7VSF8bh/nOp5PI7xuBO0ydp/JJBEs8DVN9XXH2Pc53Zcd4uf
Q6JwFLy1HNmqWa7LRJ4QmN1Jw4Vs2xXHeMAEUbu1BkiHK+8BMb6RmG2RHqrGxGxIpSNQB5h8S5qU
vRKbhxCcAiAVVXtalW+9IZugyyZrvk5NFYS4kCFwTZwO/y9357EcubJl2S/CM2gxhQpFBrWcwKgS
Wjoc6ut7BfN13a5qq0FNa0JjBJNMBgNw93PO3mvzHbxz/3z457lpItFeT66ImqyP2gRUzyezag1X
s39UhTg7VD0GWW376dKI+23RXaYggTVNrHqXdrIpLl2kv83jf5rJuj69W6jHfVVpL/bdBdXJOp6o
fTNW1v4T4JbHPcLQJG6F8YK1UqNy44NaF36jzjISg61Fv23V3zf498M/DxGP5bxICkOVM/nv26td
SntldTQKo96zgm6dyepiwMkleGk6//1wabNa3cCTaaqFtQcyxejHJFA2jQ7db4e10Ivh+PexCzvy
72Dzf+0MDcEic6X/fob2+LN8iP80Qfv7Hf+eoHnGv5jGuAgHyXcy/s7J/u8ETbX/ZSPYRGii6Z7r
XqDn/x6hGfa/oGajOUSawexXuxiK/z1C061/YTC24LgwRAOTpdr/kxEas6D/LAABpq5bpu5iE4GK
Yhumfhkl/T9AG3VUlKlvW/VgFgPTbjE9QM3hOJ4ynmkdGz6LgZ446e7rNOGwu5GOi/sj31C7QS8l
ga67MpINQILnxpY73BtW/TEgrfBxUHCeZKVSp0eURqVvYFxFCfswjxD5Wouif7OCBJQ/Yx/zqVRY
MhCViCvLGD4alfwqs/f7tQ+xoN7YiB2NnF5G0fY+Rtn94FaxI8XL1mCZMMm4Kjv0tUlv3cF6OlvD
4gKknNl8PRI9lN64JSlPMFXeEE6WsbWMDLDGFNj+FgzKF6OplDoJ4888QFjPOO04JIJiQ/arCnDf
RkAIOwKrqdZFbrntpCafa5VDnEbmi+E1eFbyR0BeOCgc+q+yYLjXz6M/AwbbqSmSNcCqbiLeexfB
5mBeScdp6WogUnT4ewTG7ExHbTi2k7Me86qvT+2s8AvoaRp0U4pVA1UshhX37yNz6fXr3+e1wTYO
lapeu2BvztvK37nBPL1ry9TgVZjiCl3hchKKYYfrAhFftz3lprHa9DYxNoJge4XuyLxdbatRRANC
pdAjw+w23SyI8DXOgN+Hsk36W4h6JVmssYGtiD5bbj46k7h4nCbTxw+YXU9t8oLVRLkhBqmLJYJT
alg3ufn9MBCSc9Pp7cNkfNbewulrc5ALuZW9nWtE26em1ncdyQw6xVAfKTgY9gU5FCa4oQ6GZSna
0LBwGcWoAi5JTw5cVi5vStwSlGvjOFfDxTCqLN3JmhbnypvbgRTWpAvzaspul8HJz/mMZXPFwOGP
GYd0mrALSoXmllE24JFylQ9iRcS+prkIpWOND81gmXeaep68Q2ZqwxMLOh/U99TYkoffB7rFqXRu
p1sHI6k2F/bTVFOuNEr+qlZOhbaFXlVpi+J1A6cdrqDTokIYr0sr1sfEGJ+npCVpcb64fjbTvJts
RK1t3yB9TqCxLCjBTivXtHPB8/W2wgW8dOephyY/VW4bqSqkE49OzKNuG2fPLsazzW4aNgM8NKVd
v4lqO6QwY2jsAVAghSd7a2du8crbDaWJEMhd7PtsLot3HFMKrfDWfVgLi06B6pBPOtue7zYTkDMG
fPue9/luSxraeDBU390tPXRTmXxOgH6QHt/A7pyfhNNu+wzVfewKQ7zSpwZ3bus3VrJI2lyDsVsU
KyGYeU6fy9I1464m6YL2bfoMJY+d3ErV+Per3qzvNEmYQGE67r7s5PriCO0FiE17K0yDCdkgSgo6
Kw2gv0/f9Yei0UktN6C9i9ufqnryzmKpc3ifNtaUJXevMg0jo9mI7jGzIXYV/NeV0JSov2Qru8kg
jvakk9thXptdlX7UJHv5Ay6f21ZT1+usRGug14vpu9xsnPgN57hguWWh8JaHVpmXh0bX99LywAuJ
htbq5fk5m7ZozFct+v0Xjhi8/TCJ3p+yOpicer0rB2e5s8xxvqZnffznKd7Lcpeq+Sm3bdUXS9O9
qJ1Rozxqlej34boiyewyAiPrOj0N81S9kAJ7kxAyf2dtsnxaW3A95fxODsZ2PfdZ8yia6pw3Ir35
fbSkcxrqINYYh0tSABb3kRWI0XW94j3LS/WlVlOIlJb1uC6zvB0s7xlpRugg4L9n7lPdjS0EpVmY
gQnELwJWVV+bw1JdKyWVkyHJQU31i+9+MfJToj+aujEfCWhFY+7gMQcCOpBonfQ/mbeTfUH4Ifjf
0FY6L9iqsrmmMBrISKdMT8nK3jkrLEbVa59TUxEPSoO2WrJd0nHLuxhgRb7vbOMmVaf823U1wLeq
8rXEUsPh7qTri2I21lF6lRr8PgzbKTPDQfb6YRCm81pxVVVgtF9MtCwnB1R5AJrWfcWuIwKVywv3
emdEDkaTVxmx5Q+v6jYnpyrv+0Drxj+Twv2k29oNvpvp2VYMJVZzjYJ7IjeawSbmXIA1d42GJNYT
BsKy0XFCdyKhc1ihq00kZ55JlaCN4JHmPEmcY7aZdc8Ocp6gdsb8tOTNOQHMfjNvROdmqZMe+ZWL
J+K+ATtV66tO0CGBgWn+AI9Y3rkTB3FTzR7w27JWJ3a3t9qWLK1ivCp7Fz932ZEA7RbyZbCUuMjb
5mj/UnvFQC0LAu7QXUi9+tCXUa7yin6/CqDBwS9w1dTbIU1Vmfi2M2y3li3vtBQL0N/nLg+bqWij
rlafkw5ngHv58PvZ3PD7zOB36bKU02lx9On0+1lZLSlRR4TZ1egcIyNl9wXgrrA3CCi5eZ5BGte7
sCjBBtegfW8rbd47pfjDVFTboenvgsqk1J/Slm3Qro45bo1Yczkvb/wRuH7cvYGyM+DCN3yvfzPg
29FbSWENqvJQt3m8KgUb+0zLRh+cBI8fHehmLM4wsMvhtlaQliussr4k6CNW7B9t40Bksinsahim
fqmL/oRTvQrsXH2Yk7wItCLR9puR2KHjIqlvy+5gGP1b6tU7TFd6RLk17615+GQR3gDvKB4GYZPs
CMKceqcsridz+TB7LzBlJ1E8sT/I0qaluj7kUzXE+pSYvjGO/LfD4qOYHY+G8+WsMI8LHBgrdA+F
/r8YljuN9AU+6f8kOd1iOahhb6ujL0btVhnpHeHm/zawXFTDIvza0QBsKFaPSrMg7r1wzMAyxevm
1fB9JW1XtdJjx17IQMy7BHJBQZxF9wVXm2FY0jwrIwAw7ho48ZcWTR2BNH82ev1Lq5VrQPFnRU2W
QJpvbpftZs29ky21c1HNP450Mr/vaxmQ3/CUSvFcOtZO2Im96yVThm79KTthQ/FTAjkuL1ZCCm5r
TwFq5RNHDceYmVytGGro1c5ZdocSiExj4NAABpIpeW89RfjNt8xtLmZwsd7QiV0qkylQB40+v0mg
Mlm6VmWJYMrTLyxKeEJqqGEe6uHqC0P06wbYfKtoTa5Qmee8Jg2qOvZzB9Ha0l7aUX1InPKeZFUv
rm3uJ/UPCpF5Xp8Twik6nUI7tfaJrhzTabxJIFsMKy3ouosQ4COAvF2w40MEXrlYlfvJUD7KWdyp
IDFFKWlU2fvVwT3MSoyYZ3lE0JMG7SWJt8Sp7meS1igd8zalTTZV9w0eAj3fanJgtCw0ip4k9Mu4
xbW/7DnPYlfnliRCrNctOu4FyNELP9g27Ku+NLC79k/Itv3RY683jnnX3/SpCQ0jE1ecn8odqxo0
MmCP2nLWG8YeZIuKcICelVgXo3/S71BfA53rsBKTwOw0QMB6Prscu0H0lHg4Xi2ZoHrGuurU/and
mq8GUs1OKOujyv0YEjxP89gx9rW+Xc0dmGv455cfrgUUYg5du/WWPC58BEXZBKNLnErH2zNk8mEt
61OtwmAjZ3YIVqPDkIzKmks98yWE7HBL1We1RXWu0vBeIMtEvVW8bb2BYrzidSOXD7wczLSno9UW
07OojTdx+TmaZr2lYKANmDY0penTrtlPb3KPGEr/NXU0ZUlXLAL7yam9d+SRn4X7zQ5wSxA4v2qX
W34/w91y/7j1+mna+pU+CqYKDUioLJe3JdJ69kmbHPf1YzLc51Uzf0g7/Fnz/srsfoQgvAZCwxUA
cjRkvOVWlX1lVn43gs32W6v70GgcXjnZyva1QmlgL5ry7p0cN5r4qO9da9m3JFtyYH4lPeMllda9
sO0zidB3lb4SF2LU/lovb6orr1v0YWavnDga4XEasu9Mo3l9uQBrE9tzhTZ5ksUAd9e+GUr7JJld
YACxGYykTgWOXID7LbkpB8Jvqg35pmHwSJlvFa24LTrz3VJz0vWmwFbAK7TL1saTkFepMPf9ZGSR
ADur0qgd6ttpSrqd3JxgS2lwD3VNq02yZGUxUgBcuRIGB5j8sHPfzUvrpd+2H+nOl6xqhPL2WamL
iDF1EnBocP1tY1BuzAACK33c2dp0667Sb6vhPfHkoVWcIjYnjbgOIdCb5teyn5ZoHDUN4XUaamav
7tfeioTSfrSNLQ8mfSTaOop1pt4HPYgyeZCtzmmJ+lhz+RsQa5pdm0Xir57Ibh3AW6Ba/pSrMHw5
wabG1ITFzv1K74sHVxoPttfkj2VrvBCnjmBMdAojovk4WaKOOWWJg+VxSTUeuvkNkKPZjy9ElpAp
P+gwavK1jMs5WobwQojYeySpib5Q75XqMUd54+tWZ4bk+IBhmG6o/MwQu5Hg8LWsYe/ReVozLyaj
iyS8qbB2yuJiqYDknsFtZSDb3DjlWsSThwdcTZwTcd/ypPBKQSweVmNKo06tbhQYBWFvEXJNYNc+
VUnnKLyCQ8tAFJI6osZg6Q8MZXm3B0eiErEPVpYl0QZNBxtV+ZYXLaBCci7DRqjf2shAo6tgHRIa
XbPXMBDVawgn2ti/CqQw4+CiCVnGhxLKl78l9oduGBesOmvfu6XoZuBmJu4S7FEsdjNzHANvRJs7
dxkh8ZS1btAP7r1d8yVg/M+qTuSeGCod1BRyvxGOptXcrQkLPMGg10IqU9QUkF095TSzvbq1N2JW
pGvXdKvyJBKSWGkrhoOXv1pVVcWDNV/PjfonW+EKyRE5W1fWaaT1JoV16sVCIhsdbNp8Bdwmhmv/
8fj3ScOzX0odcdzv8zP+k6Mt1v//3/1+uVDzI9VYv/v9VsAwvFCaEf/lR/5+kWgRJSYq5Or3R/4+
NfdTuPQO+dEuG21ipM0JLilGgxrxEEkGwrAO89CecXn4YzP/ZEQb+HjsXml4XOcHupbC15Xx0Irx
xhyHA/Yk4edkqzXSfrXy6bPsth+nWH96gxEX3LdQeMbBmOefDVCyD//ykU3sVGdB7zGdG+uLokwH
wLuZOsGTATUlYaaddt2ueRtM39vWOnFVsQtMlnbVd3Zo5k0TtNJQA2f0skC4ncbKiczxH7Hd72cE
9rpMPYkM1qUj93JWw3+Uj9lIpMw2W099uSjRpOcfkK8J3hur/TSbPeWq41eLBPetIwQpWm/2VZNB
qHaZP/S6RNHgXqYQv487anwY43uUkncthvOdABZDw6plkkc3CVJ8diwvZl7D4nS26fVLZW5ZvDm0
uwGSwynJClJe0NZM5GOd1MnQ/n7Q/+Mzm/4fR6mUm3ipQZUDEzmsF++wXjzgnW99YZwhWnzrNj04
9WHU0+dqTk+irMMx1649a/jKRPJEkMmeuAxLX861Hc5QOWCJRbpC212Tu6nYsPYxrLNNRtFKH5ko
BXSphqibdvnSU8+EVUbRw7VBkcIgVz8lbZMGotOj2qTUd/I74vkmqKfRSJTk6CnvvZayMzjNOV+8
7251DwCJ/MsRwbI4zg5J6HjVndRItWN4NvZ3Syqvu6Y/KzmyX3gImqq8jyTE0fvjiN9HFkn3vcze
tU29pv/NvQS+iB5dQjeF9n5hqrfEV/Vhdt+UesKYbD574IKI7OEgVcWbME9TjB8Ls4zSXZkq2pBl
qH1JjtLq6jcEVzOcWXoYg9LGHDDvJgpqX8lR0QiHK7jpiXXDyEOU9NGiioKuva64tUw9edGUaZco
BfUFow79huEfI/lq/ExcAvdAnpBt2FW3enEw1FFD2dH9Kbs18Crl6K6uOOkjmh2bjgAEe39CEXfu
WPj9hVOL5bYHvVlWv+qm7iCsOlrcLlJGeYUG7KntbDUEkHtT9E4btN3NapL7PZhva5I8KFXWBGxN
x7a4lRb+5lF0DnwIlHN0sY+bHHd1A7+nFMx62/olkW60kJseEDpDhzXLHztzJ2uHiXJPFcCBg0tf
SERHDxvHfZ9pkx4MNn5tYa5PmcXibU5DGir9W0bbwd2ihIrJJwv1i+zR42iWfVTkxVcB+wp6OifW
Eh6oPl+bZfW+EHV9NBDChQ3CI3Pu9qONKqPuIGS3Sfa9roY85yanR6Pzl5JtrHK9l6K0Bj+R8rHI
J0oZFNtmM7/2Fc7xsfqZbfGimcTFlNsX0m3Pl0rZxhammUBP5kO9PVT6oIdYfJXAxKJsqcqT65Re
aGYIUlcceoO0Tmq+q6r8vnbUm1RB3YhTaEo75aCNr6Yp9sr4Ip0c9V8XzbI/qJV5XzTIhVSAH7Mm
86Dqgda4k/VnUDDYaoDK++Km7UFC18l1lQiNKMvVoIdyxlH602/5W1rcGlr/AmKjC5uurjlN2kY8
26xoUHNisiqvmLilb7JrvzS7PBhCuVrQCibps8uNaEycQlySpPCDgffCF3HxV9uaeOiF+mJaxcla
moeUsBdRzezR5WnDEQ999KEuhoM5th9lv5a+miea3xqewLoo3zLTy3bdZn4mhV0jJlu3oLbaxywr
H+qtY4A87fSt/8NgPFCT8a5SWXNI8VlE4tDC/Nzy5ZOgondNq/8Q63w9yg6Ph/O+Ft27hHfCOhUK
s2Fg317SvLW2jmeNZaXcSh8+o/42mEuBOml7ZOL2QKiLCT6Pu+upVee7ynXfuwTip8jRPgBC0vgF
t2t3Qc+0Psl6dON0RRd7OaqS1fgHxPCOvBwNx7LxNLAFyFS7Abbc+qpEgLE2cbsBa80pBYkavWbr
i+m23VUa+GPrS2cL6xLEIqX+ZmhnyemN0fG53ebDuKR3xbTd2yaHso1OsaTtAXDJnstbs51nXopy
s8A9EhZKMM+8zjV18XPDeYC/h+x9JS5hDun4wrqetTeoBPek/Pqpm+uRw9lQTWE5zT1CMqfi5bbV
xl/74gzUV07QVWSnHHi2drm7/Ill3T16ldcFaCk5ymexPmZfCnUZCIuWYw4vIXsrNlTrnmggeSHU
E4X3pC+Qkm0eXHTxwzawetabdbAqhDn5FwHvhOzlmeeT5fta5dUbQ91LaeURG1A+Y3dnRPo0N63G
t+U3vzfSWHHpd384fDzVudNGICdxhqvUaO5tb8OCnlePbjtYicBRNeqPgfgvdXlxbF6UnnBmVzaK
RVuyTZbbta5RF9lIMxydn0X2m8EVw47eBzrTLvAo6meSdaFWZrf5rH1WDpo56fW3qTZy38P2I+mD
u1LnDzgUdLAv5XYLoE5tU+3K7lQagqV35t0/TEzDiW+iHaIsauanJm2ji0GEqIj9yt4RQB4ZwsR6
snr7fbF6ujvaU5LR4JjmP5xxn2X1YEEUi3PcmHiq2pBri4mtAYqdsRP7So5GUi5ojgdrxXtL3AJF
3x9rBuhDamBcLus9TO2LgnOScSfx9c66/lm7du+L+VisVnJtSfk0I6uqhYoLHRfEHqEvU2b1pJMj
TEQUhfZFQFHL1aLlyrlU0HxCnJVNGkO3DS1638ZZpTM6bJCh5br2tmkf9Vw8r4xgEC6ievQuK2Qv
3ghO+7ANBOIu8WV2PWlX4ESkX+G6R+LDr7e0FpN2dQwXnMRsZQ19d900qM6slf2HSEFHCxh7xbbU
kERZoMWmSmoRDe6UTpsL9AixK0qO9NZRMjvK1/HSei3d45i58Vw52JDz7GmQxsKKNcTD6L1s6roz
5vFL9iTBLEDbuefSG+AGd0KnSzoaD2O/vHSGd55SZhlVr7zSsbXUBr0lwpd9rdCihHjJPsuGlufr
Z56te9i9qJjK4c9mb5gFJ2pW5nyIkvTcB8+zIA4tIvrr3iHJP2nbOxcYHs30MWgM/Q1nHFt2lX8v
yG7N2uGNQyMTQf4Caufc+7YYpzjTMSyZMsI/pjBUUB3EUnSVN09GWt2mV4rlhtLjEtfay3RzSvuw
r41dDwsoHjXvi+PNU7pR5YoNYKgkStKt8Dlm41eNlBgaFWdXL9f9RLMpIJNYbYz2rI3yGYYvCQji
BqUAb+/JSeknre18o7SZEcqJQbC48CSH8snZSppRIYclaZ4du19Ok6rTpU1b7SqDN4WHOcme1Q5y
az8DSWfChnJSfJib3QfpJI9OMl03i5mHJnlCDPAQVm4iZnleQ2umTmcGhY/Q83NleVTL7tpJWfO8
lgIN/zTU3u4DONFOy9LDWC80saYfF4gMc5WXUit0Hw3IE87/Nc57lS48sZ2W3R2aUt2i9pLV2Yqf
RumtWIF3Y9Ln17pnbWQubecOzbw8/+xOi8Cr4E7qTrmAHwoCUUr4fKv7I4VL/5+5XkO7WlEuK0Bt
MoKeI361Oq77Gr/9VNt+2RBO3KXgqnTvxV74iw/p9NHIlXy6MfK0IQtGMvbQo6mREM4dBe1jlswf
ekn05Dq6kdG4425UjbehdlYCCCTC7WV4FxX9LSh/RQhRt4w0KdictBuLQaGVENmXuax8sMmulQ5o
1gJfruaaLJmmRJAIqoAje7cXDiQzSOIcQSt332Eohc+xoFRTRGzb37OpUsE4qq9JQ4QJYBTELpoW
Qu357hmZBXNTXJI/SAymExAMjcLKThOQ/1lnIhASKIQkSBHvVpLl/mJwMFYTHSKqi1p32J5TRSFx
RuoqfkoQLnbjrqFUly8JAzOwav3WlRmI8eWYXohnNMZ4drkfLblF8Nmkn7WnyRP7bkADnNgu+DBt
CNfaUPxOV0CwtNv9KrwkXOGehF3f4BxxAc/PuXoRFXCYtF4Sx7gzwRgESU6XEBsuCfPNW0tOgief
ZSEbnATeSs5xop2MYac1Th+bOrkrAyR13QknFhjUUNWZ5SHOGevb56TiTmbyZOxhrlu+kpoqkdOT
EcuFTaazh5X9R/vJKf4Qu7LRelY8tC1Ltq/MdYWefL3KZjHv6+oSK23ah9ljiyua4cBZ+g5pXofX
JrtWDKYNebUc8tJjRleph7QClLu5HENsE7yLvgWLJ5KdIsvQKiBqN4IjgolW3Z0AQ4l8hANnU5Bv
QnltAcznBH3GXReKHolr2i0BoYgogmFZReZa6EfyXEefSELWotYT8TqunzriiesKmRzTM5BH9X1+
8Yz2inOdyBLOMvgBhkZosIvyqknyh0TOHDwwg9GevQiZAKkxqkWPXcYF00l/HOQ9dWwsVdWLtIJJ
7YT68Dg17W7Lj0JvSOtlsEAuuvQVt7qfp9R7wdBAD6ftLOWb7ly0jfaumojGWdlmTE/cJEBnQxJv
cK5a7kc2dayaMAZGB7nmYnZEt0zNp1pkYSuKNNwyhzVWMcZopSNipsXZavQjW+h959iHyblYLUaZ
sZu0KMttzpsYJtAtO6h0Gc6g/2n2lqyxHWeFG2nsUXYr9KjVE4YOdHwgH/upo302BIufZKfc9OBJ
M8d5cldU0klSlTdKEWBFiUGuWvu0xfxDWXJSzMpkfkA7BGnEocR1heQIfZxa365yuzKcvCLresE6
Jm7roWTUYWCG0R0Uv1OfA48jpE6WVEyDs0VbmT2AJzaCPm3krso79c5NUkaJivHUe+39lI2SsiOj
5JyMpzwhaZNYQaTFpnqYNMzggzdHGz3/WBX1GCbNdlspZ2C6zY7r7toolTOiApQfy0Ca80RfghoO
8U6OXG1TPvqseHJfaeiTRPQ8m+vBaCn35tSyERSy9ag/xoxRZBTVcwl07dILYuIgP1SKL7tDIYS8
4Q5TR+d7Je/kZiycXN3ajkC+MB405pcJQE60NEa8bh3m24s/be3A16S6n6WYt8qauAWjtV36SO45
I8YhFiqnPcC/1/VQOWelBIlYWIigjJLWmnzLUQ/t0CUuXOYJjYprVcne6A5SiYxDGtggdHTp+lQU
TWAi0mTyQcbORJK1DNgu7L1T13pQM1xWyNWZRDjqdLLZbk8TQ7qgE9On3ZqKb5l9ExrTK2t7x3xS
+9aE2wcFLDVk0qob1Z68rnduMoXzkO2TSxT9UnL+LeW0I8Cw53QYrTKnpKIp3xuNHjKzbEJqOi/w
SjOJtJIVmzgCDi40vi3bY39OkvWMixsrQ1qflk6b4lIis0Zqsjcd8SfVCtpc5R+zHVw4zpzxJtvA
S5EfJZIY9oHYyczPNZ8vMbhHXSPZcEV7CXj1CZznQ4Gfm7esOCbb/LTyavRpfF/zj9HCJVKhQ4ky
VQ8z22lis2mqqF1VLvVpvrxNxf1oYIGr0f9oGpJcoAMN7xrlfv1QmsvodwRk7qYWqf3Ylt96xpRH
tdvHJFn2yCbeJON3kK0sRF4vPrYi23OSVp3NAVAyMe9u2z8Mqp43CAYq1Z1J1xakt3x2tOVarG4S
JyvtunnC09e0dYAb8MNeMeIUtn7ydPU7sRtOtJz9Od+6j5O9yybDjttixsfXnz1vhFOTZ3uENUCN
aOIGc6uLnVuK71KbS4pPTsCV6vR3sjdPuWN5UT2Wce8oybGCajOO+4mpCoNCtWDTxjbSNSCWyXVw
e3JazVYvwlJ0A/jsNTTpaAT5Ur/bLnHxBN2f4d4srPvesWAfDyQ4zq6eRARC2bcW6snOhrHc1uKH
UVxL9YHwKm0YItGna1avOqaacbQXJtsog306mmYAJQ+/yUZS5lQIczfA0u7pdJgesPrKQnwhvpF2
UURV2AJ0ex13q2FgqRd2xn2s7MCZxsiOnzdV+R7SxTyKrj0Mqlfeu1fuo7ZkzUmkrj9fKLDqlD7Y
xo9dFeK2hR6aSgCqbR6Sd7GcF4w/8lJxQQ1Bb2eV/mqDK1f762Srp+t2FMPONTo1yPH2+b09Ngjc
MbK4qvpqC+t+MKzP1ipfYeYnO7NY1ZhVbXLuLRqsOwO3/wlpFDr2jQNn24zWtQ1BmWBcN6DNNISq
MyFUt9zD0r2UF9xGcvHcq1b/2QpgSXVnwLyWt2NnjCwMHDFbEibwSilDNEBoTlNrl41IJAkZTqO+
N/1Gqc7JqpQHDcjWjeYUV1U6goTIBxXyoXpD44BudrHtIE0VwD98FSrUfjQ1QV0yX0y9UElEWdZB
OpMcwoerNi+S76xmxLb0XVTY3k6xkwrhuuhCVVci2S947Mp8t1jJGYfABZXBZQAu4ryu9oPWJsa9
WYGGmwdzB2fqIWcWtUe3n3I0TY6tZWt4qpojYTXzUXPJ63H0JFQX7UmjQ2iZ0xaXiaoQyTRrRyiB
H0VH25Gcjypea4vhYQkmSpuoWkbCnkwJebjumgB9V3nCxPCsbSILE3f8AH3l7TJWmsZWalx+dMiS
jHgrYxEBSX1o1soKjHzjiQM6EJWl5L1CUhHUc6PEzN6HoMsZA/HZyh6m3oq+BoE+Y0eQ1cdk9dqN
JgkLqz8T1Sqfq6S6yyvj06rsaOxqhWbshYuURGXvxTKb7ysuBRS14xAqv9WvEiaO/T0O0Hp7icPL
bmLQXTUjU93a9ezLajd822nNwdRzSIoZu5t51Nkpp+NM4mg0EdTAOkU11WQvc6Gw+hpI+4AyQm+m
4vyGstaczTx/61r25Zp2da7gjalEeay5qPcERR6JWmOm0nO2nttFhkPkGByf1nR7NyiGF4exa1eU
kdoyxcjHV6i8OTC88U3oQxIktPACTsg/89DhgRVNFngjEQ9eTtOubzggy3ktI8eJa4XrdZulQHQr
WLkIoyn1xgvSPCdMuCkYQzinjsXGafFBTr1Kpqk7hw6JgGpKdEt/aRObLUEGsh0f69wb41HYKz0n
ywitTGIJZXGaijI5rtDgwkJkT41uwfFqTbSzUA+CYVOaWM1Y+dCS9FFqrB/DWP8Zy6VDKOXctoNq
AqbY4NkxdwAx2T2XOUfAeWue5czfzTRIL62A309qT49X37A8dvOjOk3bvg9rLVwrg2f6RFhlwIjq
kHkgcwhszU7/mKR/P/svxun/9jn914vwzzcTN/Zvr/Xvcx1HocDus7H5P9ydx3brTNJlnyhrwSTc
sEmCRqS81wRLFt4kPPD0vcFbXfr+2zXpaU+0SIqeMJER5+xz1JNCrc83nu9TKRuh3fk6fXx3Wv++
Isk8/Ot8naBu/nV+wD8uasuL/D5VbHGwMdzD+Zbz//56F3/e5J9X5HzXzP4/bwkJ+9w4IMzAi9Um
28diFz+/+p83cn5GI7LLfP/7wpVIKSHOd1WpPdd/vr8/T36+9fdZzpc0Z6zZH9hID17/FtoSx3Pe
lIciH41Du/ie/jJN/XWbO4Plh0D7f4xVCSIrumqLvep8z/OlcDlS/97WBDAFg0Tuz7f/eYbzf/88
+L897q+nscQi69FDHbsNfXQ/7vDVMBC7/n0jyhBMIM7P9Y+LJQkdmv/7bEVdhFtjtB7TfGBp3qfa
BLpGu2YvhJ505o0sVqJo+fPXbb9Xz5eI4jk5KW63v25P/vPQ85P8Xp2pQln7FC3tlgV48j/v99dt
56vZGfF0vvjXc51v+28P8VqlVnpjRcS7MXv5z2v8+bjn6+enKroqmQHW/49P/edO/+1pz49JZ+/C
a7pqZ5d2e9EQL7ohhwKw13LVCWLGaMufv65qYwtw5K9/D9o2md1t4i0dFw3+xvlBv3/+uk0j7XBl
jtJa/77CXy/z+9i/Xuq/3U/3At7T73OhL8RqD1xnufn8AEmS678v/j7BP/7/14ucr/79b+Hl1X5K
Ov+/fgW/T/v7Pv7r05zv+Nd9zrdFKMj8wTG/u7iTa3S+yAh1RmgrGCSMPvTcrNubkCSZ7Z/DxWA+
CavJAqIYjOrxfDQoFxtXlJTlQZqpE3EGp/sAHyJNBS1Flmy2KZaTWOqzw723uA52TH/r44QM6Wgt
l+jW1ZIltg2XRU+tHZ/5ykhpnWlu/qAFtbb3omSXjsTVdjEtR0FL08Fdtxob1H8dMMoq6K/h9l5a
MyeOoKNmbvLpZqr6LxkEGzjsANeSlrUHc1h6gGqR604b4qpRpBlasMt17cvLxge98tItAQAEBY8l
4qLaWk16EPtGTpUUppd5CbG7XmigxVxFJxsV1GW4zGFKrLjDlF/lAKdQAClr49kFggBKYabolU+6
ZnBbqe4wahNG7mHWbklOMfYzfjGiX8fN6DxTmrC0gVqNhJ1Cx3CbcBu3SyXGDLzPWerznW5K1iqs
9K7JJbfXzHygLYiWWS79GEwtCP3nR1NmwHOrS1S6GOYa+aqGJftjyrYUULFvcW6nQiHbg4lUEtF2
Y8VebpriMEXdia4Ea4yENqDQymYTJjowMKYApKrG20Hx3VktQFfyLh7IuV/PlTEQV+oCSGdh3rh4
bvvxp3H4Ytzee2Wmzni0907hlCbrOON5ikS7IP9g3DE7Oxm9FiF6Sli31NGz6n+SgAJS06gIxtly
d6RsOKICEmow/hY1qFoMlqtB0k6vmkH61MZP1JLjtlFYsbO2+XLimzxkaI8ukMfatJJ3ppimO2Px
1naDoDLP5rUTpG9N70U+4/t8XwkaBBX0/q0768BU22zrotHwDckHD9E17lP3lqDXeu82vOlxRvMZ
YgXAysoPXW3NiDAkZpBkWYWuxtiAfak1WNlH4qcN8nlDANiyBRmJTWBCNH8zwqZMbhgPKPnWCie4
Ko3uU+XGuDbY/YhYYA46TkjlooiYTaklkvWUc2JMMWxgua5k04yYrfOtKVOxm1MNvXM7MRTJmS2i
fHkOMJduSI1YoVnrUQ/qvGFey0ZJtinauV93I5kDdWehoxPbPCSRaYKIMCv3o8qIJg218H3qxbZ1
hVgPOnWZbl7ST4iOUYGVy4u+xKJ8LceIvvY4v3iK9FJb7nXx7XgF4pPYjA+mrsF8T7Tbmbi+tUnC
dhD1D5O+ZA57p86l+i4Fnde0r6FIpp+p0uErKApjGo/VVrhP0VJBWyCocUkReCH7gl6IKE8zu/R6
aAea4rp+HY50J3Kmr532bikc4t7k9H5X3zepekRMn609OpW2V73qbX/FDC3Hgt5us7Z/IjnOXOPA
pjMewK9ED896Qx81UiDLAPkU447EifaWFBp1sn5nJ/JJJDRFsa1lGWukJlck6CYQnlw99DUS2HUT
wWWWTc+h178TVkC4UVx+JfPLbKSgWFGHanHE7N54dFX02OM+OBZxiwH56Olbze6993bsSFYJ6b8i
xkvwvhLJaPwUmOtbzX5NBusKXeZzn3knaXC3XB8uTQ39XTtL4k+QtLRVcwrQh9CamnZpFNmrGCbx
fvqwQfMF2QPZMW96VzAXaqcbmZAz2eEZtOkkYpLg2I1jGZVhgUiKWAK0MJuQbWJdlx3quOS950si
RBchDDaLQzViwcKmBa2ZNWKkUbM7+H2a8mhW2xpC3i1qlBYGhgeGgxGyPeYbE7syljU6Dln2MoQE
2ehetijjaUeQF/VcWbq5ttppk5EDugnTYd7YtUZDZmQihsrebwSUZPAZpD/RnH7ubaa+Kk6xUiKI
iI0v2DkQXI3PRpl0OWpU7poVrjonxzHTUa7lpHjGC/LZzZhqRVP4oqNSGHN0ncNU3muJulLA7PJi
guNMo7OhYWUMvGF49l6D9Q7odu2PwqavqVXXzK3g99kS33LIujUkh2KJgshXRWqTsKKgY1utvQQs
HWqm6k7jYB7KyqscYnJuOgel7PcmrvxylDeRm+UbqWX7SHcUIYhtC28gQP/hDhctk/XQLuRGcdb1
OxNghBx6SCOC2Q3ivgl9QzFuAlN8ugS0R0E/YtqGuT8NaJQce8fU+0HqMxHRJIkSxLSz5uEyjYrH
YtS2Us8QokfIQyaVvcYWm5koXzytTC76dbiwmSt1hwb4Ibeyp2kmPkHWzUNUzyQC2s9Gia6G1nBu
q60djpezu3FSGq56g5RVt+1LAnvXLgBC2kYMZWzZHNIAhUps7wiqwV2CUu2Vqf0b+asPdtWdRtta
JdqAwDXbNzJ7TUe2iaQFvtxRG5j9KZoREU343LSaplZaGTcwzjdmzf6ZIqfN9qy6UR+S/0dInY3E
vpzW7JtvUzu+hQ0zQdhuj41b0iaImfjm6SckyEdTja+9mr8ThrR9SJJaHx86mT8wX2Uip5V3Fa7S
LhZMxwmYWPF93MsZQUo5kzSR6ma3geW/g9H+3rjNIeyw5dDd9As3R/rROt+NbGbiSxmcd+0ScisZ
P2nILYQc4BZoBTwlPEJtQdqnxioJYYSPKWo32t4BoHOyNMjcQzkypsekFq7FBFQmijk3C+OooLpd
9QGCdukY+0VHTeppsaqc9Nhan1qO8UgbXjre1EFb0oNTtdKm7MmrxZEj331cBxUYFYevPrzSK8oE
y4DeNOzHMtg2+4YWMqkkoLDpoKxjLFcromnjt2hiMAiw9Sp2F/VC2/haM9mb0SOIrLzPOhM1g1Fg
UmHvHdzgO8vGizIdrHUx1s+oQk6G1950brZ2OhjYbfgGGJ4xCIkea0Bsrw5Js+hDyn7dLHhOU9Ib
ntk2UgnGgoPYs6r1gYpm9AEgn9gld7Kb5gOoq6DMr/AGoLbBDIRnht2le7Yhna3mzB0XSth1ltAg
weXDtynRc5p5+FDa2Xe1GFdImR+QXnePMY34fR0xVUHQ4+BawGOA7rwIe3IYRbRCw/iGDWbDIdcA
+KS2TtNfmrV32ZZVulEBWvosxvPFaN0U6AqwUAPnxPoVOmJlzhZNfpMv2eFrdBwcBDkqq01nOIDM
8LDTZ2GySnJJXldsc4iZ0FCvrKaO79rebwO7feAERyV5631pI1FN+tSuAVSQuhe0D0JOrOa87g3N
L2gCMpn0oXurG2JlCMoG6TfxXyRzGU2amqlIVpZqg2yenYciTKEJVCHjM2Z9CFLzdJ/PvXtw5+zZ
oaivOIN3fYUOnNp4Gtg9Ca4pkvgk8WMR1nA9egmbi4rvdA4/m4a4V3QMKWNCdYI8/uM0Me1x8J/r
FFZ/414hOPnQR1Qpc91QemMSCmIXiGxx2YXqaFMskomALzi8ogRZJQSHGnH6RK395NpmtbZIIUWm
O37SlWLYAqHkyiUFO7CnTep272FFKLxj34owWXBMCum2Yu8YCH6nd2v1OdMmOwNH4VKD2ZncJmH8
02892R6tUq9XzN0hz4zDo1WCxDQsssBzwbnVYR1sdzfYUBn2ivTGpDfOzPWDllixY8x2rSBJUtBG
/Q5drtkw39bd4hEF0QcrZbW2UjK0yDNlD2CjET9GYLzHZXoIbKaDkPuOlbzKK02uvQgxcZZTiM5W
iOAuddceppxkti7rznvIRffNaIe8tFM8Bj6S982EU3qF1chv+/Am6aVERKJexzq56Ir5bjZpufTV
m5ICtaqHaAz482MlkYyOVfDoDgholRZSd2LKRyuLAdxFy6GBEECcwnhlJutwglVlvSddHq36YVrL
0DbglUwPhoZ5KWEPjPiGUxnDeLXEt4WgZEM+1oo1YqTbKEHGt3m8YO7zmDnspSTIwGPT+Z7kIK/C
Mb+csDIviySDcqy5bFLrWcAYkNjIkKv2L0ZzhN5iayNjAEvcy1Jue8lyjINUiTHQxQc6PbmLd3cI
/CpNObAJAv6i5rWPzA/DFtM2MPp7bQr8qdUTotcyMjRrKkKCZhIsXZPnU5jAaopAuFHjE7iG1Co1
f0zGFUDPum+G2ufjJtwVAmQnQ7uNUdevIkW4osfsXnhsJUSJvVuu+x0zX8IqWB5MY4D3a4BvMvQ7
ZXlIp3QPUbGJdS4treUBfhxb7QYB1p68cwbjxrTWEUU6eu9SByTVWveQ8CDueEl0daiD9igQKCqS
nLBNVY9JVlxGmn3R12ozkxiwGVqPGTwg2ZVNxvmgJ5tV2cxXtAJeKvk1IUmqAEMDEUZMZjbdrVMM
r04zfMY5KDeG2rahv6HvtDYVOTTrYlarYKyx9c0DAwE2nkre96lz2zEMXU0JAaA4lgQzylWZeK+J
hf4E/dND0N51UmMQytIdFrALHMgJNgyVLjNLnqTO5DMNW98GsbipNee6YtXRA5aANqvdeHJ4NHrx
qHldsQ2j6Q6HG4Fdo3ObBx6D8CQ4sNR6cb07l147IpPcWRXMkddtm1BgU2DaDr6kxCAJbLAukI2t
+rrbtU6EfgjXc/aocIBeaAl4QdWs6yoy/TEh9gi5HXc14sIXhk3n+aIJMV3qDT6/MJ59jzwEo3D8
QWkvIssu3LozdsE47cox2JZ9hulFOR2SqvYzUs1mskygej2ecAoMMiIsqkpWX8O1lh6opK2DWJQn
PbGmegk1TW8Iv8k8ge/DeymUiQbPTb4mJ3qJ2sifJgzJgtjXdeIZiK6m51LGmR8YuwwMyYpMlXzV
4GqxE0Z7sntJCybsxNsQkQyoTPPsGi2MN+B2BLrlOXvuliziKzt9HEfO3laJoLUaKDl6u117hKKu
GAIUiIQ8kNJfVQC/NI2qqzaMtmZKTJQ3jccqNT4AQeyDKOlYtKFHVu1nPEyPKSq2rSjJVVbs8b4n
iLeHNlzgzWyuimnrZbhVpzhE60m8apCGjELLAJBY4MuMPLcEk92GyPt0E8dfZZCdNAdNE0swi2W9
VRGT2uyjsWxXYLQdUgCMr8HE1JE96syudwjf3hzULM480j/xQEOa1VfJDGjrlNlXkmH1Hfphq4zo
ag4Rqir+rJtlfq/N13Xk7Z2bkbMpu+IVTuX32Ai2htX/gGS5AnvZr2KOUaBc/bx3noAmHadaoORQ
rOJLsyZTUaIrY/rnML1KPWMnllZ4VE2nzNJan3hnApURMNoMm1dVNTyxj6IG0StELoO0/Tqcdjxu
lc9duEmT6AB89REPqiDQWe6epIF2BDrXbUsy5vhMUu8z+pkHJ++oNqGuWOgs1k1A+hGiDhRJaCkd
VgsUvOybaHZLtVO1vTVfNdvA/2E+jXkn+ELru5Ivj6ageSuydNq00nzp4X7o4UB0LFotfhkvPGEh
eAhne68vujdJUjml8IoKwGbL4ucw0Jypzszpw+F67I0bSEi31TcH3iBEzKfM0xj1t5lkpWbXBrqd
QSEh0F4AdhmrySivrGx4GNEpbKcovkmc/mR66MhcZrKSMeyGRSBAWwrPybzX35FSvzs4lxuNDTO1
npzIvjfsYoM//zLy5l3aYkHJpoumZm8JsU67474xtZeutT6EgySEz3XAVLXFjUszJuH878yxudKM
nhi3q1TZlw0HAE/G+bpu9ddgWby6pO7MwFqVXp5Sw55p3DWflRoXrcBT1gEqpEM6MPyj8NYsxCIB
WwtVTFeU3n7WcFNZTJDLoCUcsL+tom6GD2CxpunuSUg/IrJo1gwpqKmQ2rtMLHljAup7nnxTAOgM
ZYwWKmn5GeXRPrHSixpvMfmJX5Fb06eq62ojMx1uZbwzpuoqtdNxXavsUAFsmzut8lVpvad6c1Eb
TGI9K/aTFP9t0pofUVDc1jCyeQvHLrompZlg1OFUCOg3pKVH5F1eB4N5F7QCd0bwMxfiwVg8azh2
HkT61qNxsMiwgv9dUXMZaDtzMOOt/ul07cHw4nuIOOGhLNKvNli+7Ch7m/T+OS2wqhQmTmOQ+ms3
Hq6mFFxgEt9joXinhHjXFpmzU/Zbq5reuiocVuTDJWuRe2CR51KuZ8NB3tydO5XjbuSQuTEnWrNa
bFygWqebEL15WIKWmeopz8IjKui73B3kytHE6xwOJ015F5FXXBocwoGi7Fro/gyuDVQ1rR8P8Uuc
1XL9o6zq0zKzj6CqCMA1ylvSg1ZI2Di42LhjAswftjrOBbnG2F5tOnpZqldHM8vvEUOuCjJpjQL1
yzRgYYr04DlJUMVaHeSXmfTXeJYmY2rE9AIqqa2KYa2t2xnorOPE6XYOnWNWFu+2VG9Ix6/JMwIu
z3bKHvKM28HxRbfxivIy7txwZ9TJ2hm60HdEQTrxfCWCAkJzP++UZfpWB+mHU57wrWztGuxdqCj7
vdWjMF/01KOLxW75UJXp3Y0OzRswTazKqejYiotLM3uCILOJsvKmjtqXqEf7umyC86SMJRUWR4bN
hkIv/wq7346O+EvgtFd0bq+DJtBYJYA5zBQ4tqQ6ZjK/byPjNR9tyUIvoqwdqp3rzX4kW06MRXyP
eoHzsEZThuZxtWc1dt9O+UvVJp+sfh8Gt20PDn4Qs5jBdarsxapOdRW8Uh50hyiiRAlo1J+EK/0a
HdUasX0KisnY10LS1ksmk5JBhad8EqfSqcQVa83nMae3O3fOtq5Ah6K0GFjTI8TBUENnXGbpvqgv
i1IwIOAJYFiJT9a9q6nrH2QcuPtxFlcVq/JDmKc0Md3woo8HFo0ChvxEQEaVILqvJms3Nbl+ITK0
zGomVIPwWxZqbqTtyOLcTZOnDpZwkeNPnrvGAZbfEY6HpgYyx+589c9tQb5P2C8Z32ycLE7RAlcG
56rWYhmfl7ssgrNZjC+ujC8Z/HRbWPATZs/pUDp5iuPAebPpI+sYqFeO2Yk9n2c76xSqnQzo9Omg
Ohv7ac7qZtdTodcD57C+pgEZt/eEI7x3LQio2ObsM4vhIPXe2znBj+NAlJwyRkNEcCNzVT1ySVQE
Dd4U0U0tFiZKe3vQv3EDs9NQYedB8GEmEmyOTQsdqhJBRVALNSRYtc1hyVWg2ZeSLRKINt29Ezif
kWdgfpGQWTkIB11wMOf4pEk6Vq1nPHvpVYcUAY/wpVpeLl4mMKatKwSib4PnPrkSIoZb7CX+m3U/
JadZs+/y6rpKwDCgrLkvQhzuGJkOdSVpaTrXeBhXteN+1aPlcDKE5GVlt8kyOvAE6UTzWB+lFg64
IEz2CK+Y/E5rL7oe3aMKFehUUqwprgd2a/NQ9PLb0yxWb/BT0Ikr8udR0AXdSneqhi3LdFbGhPEO
hNR1nfQvY95QDo0JtkYz/xniublsU3K7aG8TPlXRB/M4wRJ/6eGq8r1Ie4kn59ILf1BBJUetXrwI
LDir2C04PCb3+fAUmNhSepc1WhQijy2xfo8t8EfixkhIS1g7O8jyYMjskljTn1NvQc+3QOpSWizQ
oKydHh9lR/fF7uUVa+wHW8ufm9zNfFFjMOh1EBShgBXmGrt4kcIlKDL5EUE2O9pe0jmkSYVOk7Yn
xt85Y1aCpbkCcT4Lm3y5NN2hDOJRxtFkFrbVXPt9xpCYD7Qqg57hSh/yqGZhvLUjazhhQlgqMned
2oAfg7l/0LOSQtVUOIsh/axMGlZW9ZUm6qb2imGfTYu7KMMzYshDmxOJO4UMppqZ5pPjpO8dTT7O
NqXAbErHLCujQ5j0SwFtvFo2/le6leCkaS7daDmapcFA3raMnoI3RYcF45Kgdm1PGAcwDWKoDDNo
ehQjtwGYFyBzNDs7TXi7/qoXC4Im7yrfK6yamp+xh90P7qFTdPziuRuYl7HBeGaYwuCoN4jngN/V
aXercoZAjdXw0wzlkb78ZWjBVejo24wZcuSBtia1FEmhPRYaVlO7SEmwA12sXbaM3XGUchBzDAeP
TXxZSO3aq4CdS61T234qD7NKMGikYKUNUpbnkJNDGMqGLF6adi6WhiQdn+wCH6jWPjI14/cvSAqc
6cgGcZNcZCVtddatOcZXUubNfkvgJDBvVcSn1mF+qmqa9pU5imPNVgwDDFhgi9yTBcSL5xV+YS31
Z9lax7k/WClH0iwunwp7Nvd4zhIOYeV0IZtlJlRrYtXpOb4tJ62pazNrRawagTYRm4UYpHFk3pi3
7Ggss2zrKScvF5cYhGFXrgsDSoQ1VPhm2UWbCni2HVxDRKUBPbELm1ltrcGnmqjo1Al/7XNr890G
emtD2UvR0LDbb/LxiXx3ctQsXtJIMZiNoc1hjZGM7fbPFllsSMHzk0tT8hiWtxotFLYoBt38KoDy
SV03QSL4Aa+tV/DiSfpi6kyV5TDr8W0XJXgS9nvJwh02ai58o5PFjmGxGVnF1kOGGUXkTXfqXbNl
e0cKpt8n0zM4hlPVOz3UhKRET4m1oiApm0N0ez3GM3cSPzIXfANW+FGZdrdx3O6CGKeZxqFneDUA
C9rmdvVlEGW7xp1w0y9OXTdwn7Kod/f4lHo/VBWRZGhQN4ZS+47E1YIt2QpwTbEjQWapLuUEtb0c
C+PgGDg7KSsstjlZ6V9jaL0T6dKP81dXqFuvSnzLUjdzY2sXTYyxvAne0e7xaGnYGLofAshSG6LM
Gz+j4rHF0F8NzJht/FNJ1EM3Fq9eLV2kCrW25niHpEAKxyfy/DNKIfxHjL3WKGOpNWZqkYmKlXXt
zig5VuZkNG04bR8SM5gubKw4q5iljyQxE8Z4OW5FJXZZFd+3ItO2tXtjSEFhqE1P/QigqtHoCo8w
x3smIvaA7y4EajwOHnidMZt59+Fl1LSvmc2IzPwx+vjGZbXPIpizYt+Pz9JgOdDhV1tFnqBm39el
FV2HJa6E0mRsQK0yNOh5y/4VeASa7uAy7eDay+5rcGnoVwkt+D4UDy1NgdLIvFVoFDbND/OxD1ge
JhkpsmhB3gVL9zpyJshhsTzkSXIrZAWExoJu48xVuSo9+teQfdsV1Dia/1XxrZnDR9trVCz2sNc5
9uzSooT1mX3gKA94LOYS4bIyNpz6jk+UsFXhK6orKwPDDcZzVptUJPtcgy1UB+YNybDJRYkuGXg7
fCS8gFPlHdmOijOK14/aYSBuxTdljZBlBJ0Vde/TVF5zhk2oggkpr8oYJmqBDqTaTknZnHCW0fX3
kupGm6uvpEEL0kbJvaF5wTpStF6jkqzTSNE4wUDXXQOvj3PxSa99eBPhnukrMnYhr/qGMds8Fp/k
3OtXjmRpVDdXanHmJLo270Kodtfx8sei+5YLz7k434RP5bO36DxUqc2nbdwHwAXjPkcgvkqRQNAg
Sreu8CAL1v20qUh+xQ+tPyRdnLAdaM9NRYyqbhhQ0M29S6b4Rs7ecxhHQGVqetplkw9+HbCQyZfI
qmRVj6U6qLF56J1q3hkYkPwemNKYkgbIQQ6HdZ2pHTsPLmIXi1Lr4v3VmcRRwnGMtVHZs/JKS9+s
m+6qr1xSYPlCixm/aqXXV63XVqs0BknJ4xHAi5bxhhqS65psd3emzYij8GPodJikDmP5pNOfTFs5
qDveKlUEu2jEYF2CLqud65yJ2AYLO3JilPNBJbY9I1Y9Ew2ZkMN3gmkrsAkn1WBz191IGLkCHhZc
ASW7DG3WKizL0MFW8GJFSj9GRw/tVcSbx+M3h1xgbI57o5v1repS2jA2JI6J+afkvBSCha8F3syg
v0kCXOOxRVRGW+ThVmTg35Tu/jhWj/ewfRpblGayptxwJhS2zcTx2Zy/5OjuaxM6a/Lj2JjB5jz7
VCMkDc1pqf0Eqv9iCo+DWT3WKWKKlo3LaB7GtDl6NQoffJo+OvNHPYVr4HjyU/Y1PnmTGODGM8x1
YDgngxSGjPmL34f2wUPyc1El46M+Y+ELK8G0veQLcOQX3ACyTsQap0i2HQPA+0QLPkCIYG7q4ORH
Ro6cbrruTaYHlgxeoxsUKBxV1sEw+51BlERfXwIey3bIMg5TH1xXDQNih15Eqo9IdRyeExvUc15Y
3/U8XkrwBlSpZChFRwzJxYqtUyAIarapxKeVLtUZc5RrO4mwdKcNhs3e3CurPegQk7p8vBfTrF92
aIGMyuI0EO/hUlgU7+a3kZrgjGFFiLKd6XOlnAz43gy1zhWip9qNji2zNHpu74Zs2xP6T4727rQV
bettGjjKnozYWuLbrITLF3KsL+tdI/WD3WecygEk+5levWV2jLVuxK5kiO/Q6t5TmX60EJXZ+o3d
oPhdZDys8UGlW3tuwNXShEyS3BciYYJm4uczSpAgEhcbHQYmthZfc49mGeETR1jCHJNHfv8756PG
L7kJ6RfQpqXp33gavkOWVVb4PTbjXWM431XWPrtTc88UAgppIkK+9Ja5M+4yFbAckPqi3mGOKvBc
2xK8kRZ57qrLZ8WSX2Pq7ATmsVL6hx4MYJYKdGLLNKtoQ4QvmQssrKgO/Wgfe+I8zWnnsAcVqPdy
DtyBLV7MLv6pDZzYsKzHXQmoeQhwz9ffhdM8e1VIN7oor5Xc6gFnTo7pGfy6fS77yxGgBN7ZgeGJ
37kxkjpNVtuQQlWRH+Bbi82Fg8+XY3wz0HT9aPYuRyRpm0KXn1ke3mIWji5gCF2M1nw2lF9WAMIo
3POTDSgwLVS+aydL85HNWVQXEBsLe6cPY3hq2kptw0bd4QPzNatk908lGUnwpVolMMqDHiAEuuUI
j5Es+Y4grmFaaA9mIfjc4BSlTReH8pZFmB36YhqwQETekc7GemzIE3GtWPdHp3iIqvrG7EjxBurA
24g3Az7ajUu3fF3T87MB5q4U4/J1PMHQc8yUDDZ1G8K6Jb65YmI1MsQY84RmVbZTrQBQUl23s6ZD
be63uCbAq6UUZVVDWhqoj46ecFxA3mmJ03Oj+TKGX70OIlX4WtVehG5yCEINoTqKIx0Aow+/5jlm
sZiN+F36hhKgDeHAUfQDgPgKGeipBLCCF4p4Iybj3W7VtdTafe5lk9/q1LtZizuEulqsCwJcQP7d
tKH5UcljaHLUHOPBYRz246FxKMk6x7rjfTtT+07zSyr3iQnKbixCZiXp0WRRGoWUEWNokPU0XkcD
kuqhQ+2hH6owy7c67QE7t29GAzMc7al6VyntAq4MaLPaeG5GeDeKhqmVg1lp+2TtFfZVMZv3gZnc
SY4pW9fpdmk977yK2HbO5NJN1h1hGBc2yKQkoRu5RLdgkTDUaG6QUXLNDSl2KnQxhKqyXskPcQmq
ute3TttSldBs9IoRCYDITnKsv4Kk/0obZhXJvNLVXaa6jp1mwgpTvqC7/4pH67vrSz+AdG5qWbXT
xMi8bAJkqFi129EHLVkG9hjIaJ6Ja7OcHyLLeUqcca8Z5gFTptqI1jjFg1jwsmh0uiUMtcFre/pB
S+0rreKE0dTr3pNbS3GG1YYPJOs3WfohzQVwkB5o6t5iCTP4/crnmdysGvQBVif90Str1Ejea9Qh
bWfSeRJgElYI7TqEs+PJyt17vFY0uHP3Uav7UxeU12eU//+vYQU6G+/5A/4JNP+/8r7/Vx0zWn3/
Z1rBn4f8J+7b+xcdUR1XsyP5BeU/477lv1zaaSzodNICNNv8DStw/kUUgWa7Go0nRi8emeP/Disw
9X+ZBuEHnoPi0CIT6/8lq0C3z4ne/8zg9lyLImLJSmBdw1r1rwzuXDloTVN7OLlmRuDNkixy/jOO
6Xyhx8Z8gTWH4JEqZNV3zkdWhMyeQ5LP0RbnPzGCkQIF3HZoFxLkBJr7IvAmeGPLJQSEeZNzRF+8
BGh3/h1Pfb56jmA530bXYdkml/sIlXY7QuYO2pgk27CcHuAXhfOadQeRMQWd3BcNSKkREbp8zib5
/cPAFnXw+Xo+e1zsZc7SCYRft2TC1MvTR04LIsUOlwBZ0DAFgmt6RtLDsHL+Y6gWAz0dPK7/XmTF
9InqtvHDpgD5cv43ZqXh3/dMEBPO6yxNJkAkLAltI8G8e/7G3InQaEpuPwHtt/QHtfriz78RYByb
4gJx3oBs4MKaiMBsFxrh79XszCUsRJRckLh5BugVc2ppJIGC1guHpeN4vnj+IxiBk+esgJYGBUiL
GRA3ywI++e8fBvB88BAhMpOd5ddgbIgSLa+cTbe4e6LFmuP0SaX5LjjQJVjW1ov9+ebzHX7vBfry
yRpM4cP/bbeTUnd0q5mELDC+86Uzhu98Ke5M1tx//ZvQ7YBUTjPJt2LUH4KF3Je2Sxr1/+buPJYb
57Iu+y41blTgwmNQE3ojQ0qpTEkThFL5Cd57PP2/cFmVVOvPquiadoQCAUeQImHP2XttuaKc1gjO
5r+5Lrpu/dM2M33+asfZ20JxDffY/Dmu70794l8blTPlNi7vJEeva8oXpgXZdexrsRLPyAVobHJM
MRrtoINa0pdyVM6Ug3JKXokXwZ44v+I6SH9PmqUy7rIc/sc86zr/uq5Z47TIiy28GyKIsjl4qPYr
hpdxOfs64NE7R6MwL5cz/zj9aVNyNOTZbBObOlIi3kO+RI5dtvN1E5/e93+NRu4vPe3z/dd3+LSl
xBpRNnQ8rX569afl/+HDf3rBp9Hrh/700j8ul2t+/Whf1wytCAVRom9ssqCIxuPwv+7ecuzfzrsc
F18X41fNdl9mKrPtTR46oz0nln95h0KazxTpmDOqwdpqnNKur7mu/WWzcoE1nYOwMJHrsSvIIF05
JuZkquvkl3k5FkJsS/NL/teoXFUukmNyIDckN3mdNJWOM6CcTuXm5Ci8ILb8n99drigH8m1Mg95x
2+PHmD+PRtO9e5ajHeU68tPqSWzVnnTnOYOWZlBxGMGjc9s2x0TJmXLgJEjal5dFci05twl78Fn2
xA0+JN5+ZTTwR2jGsqlJRdv2KEcRjqf5/afNaBZWdfAL8YqCBDlUl20plIeiY1XhnI9DgnboaN26
SkWd2hp+Is548aaiWaQUmLIAxMRQtT/jBH1Z1RBv2CW/ZnNpSiF2nSp1uhyLjHK2Ex5RiVOpG7Dj
wABoU8jy/rs+dZTEuQQBG6Pp5lWlzZPM7095+TdGg6LROAeRtfMlrZvP4zLAWU7+23m1vAT/HshX
yNdeXjFfKL5MutJh+GXT/w+b0R0Tpa7h7OSWecbgmiM3fRmVc+VmnIvN8g9vff0kxALhQRvz7edP
Q0rYptDGh0JeyS4Gtt/xydIUe533dZ3r4us613mFNPxepy+22NnJe52ndRXXT/nq6yb+u7eRm71u
8boZOc+N4pc0JhB8dLlfGObrmTZfV+WYnCcnuYKf6GiPm+v8LpjD9+Qql1G5KJLXVfmaL1uUk6m8
QsrFlzXli6b5beXYZfl1+rLNwFBWo2ImqwmNMKVC5c6kfnMU6itJNekxmNKbnFAA7i4ACw1tP2xr
tdcpmAl3gw5llTuxupo8vV0CWSqWUVD8jDv0X87ohqQfFsgEA8wUUAoI1knTm9p1813XEEZRqCRj
x86rDn1uVYSHuH61FGcv4iLdU+/WlrmnBYg5HsZMxxUIKGah1OU7eTTGquMOYx3qd47lTye/9LZ1
MTgUFRNgi2H5DcEZT0t5DT+RGKu0DrejACmQT+ad36vOMoLqBLeqdjNC+kKXvGSeg804QJiew/dQ
Z1NChumVul9dBu+xh9Vo7K2dXlNhM70eWUO8SYuhXndD0m8ym/zAuDx5SviBzsGju0e1JbKsGx4R
ggUR3rQE4vhtTBzceU6cIRQZ8pVj2YdEI0dGj4e7NCxu1LFe59y7r0bLfuyAd+xN8ikCUgDKvARp
4irD2mjIq+j68MGiariyfNTQb4Cd0lXQ5gG/JHxHuAARj5/Tc56Eb3Yz6WvRv6j1Y+sXJ2BR6Bx3
eUpCeGHP5zkz2E4V9blipA8ahyrNGwcdfOshDEeDt7TPhoVTw6LZqQFzXepNni1bJ3/Ne+wCTuMr
nBY9HcW9ftb0X0nn6ocUGxlqYcLnAbk9pI11k4Xliwlbe9U6MIrHs5/6h0grjlExfBSpmJ8YKppm
1Af4LYpmIxpYxgmW5IWXAQ5sRpbGI2KNMT4QDZYuS0yPG1x2y7R16a+n5DjapfseQfJbaBj0b0Y9
xeNZ+ivTzcM9oerIic9kCqSUk8MW4fwM4SmarfDUreGb9lpHUU63LzLJy2lD/i0L4OjQOy8ZkIR7
olOmc/vsPFLw6rZ2OPYo/JW/FOBBZVZskkD9nrtTvq3Ig0voOeOF0E86fsocFawJLWJwCe5pTBod
YLNItg9QDOJUJ4ehp3Fs6JsgS+p9CcV8EUJgXJVOZa8C9FlKGKIB9Px1b6blDiHmix+3H9SihxU+
3RZ+5H1H3QORaW3em+IIRrqLXe8OZop1dHwPESW43qH4pVi+t+ndZJOktPTKXG2XTSuwexcfGTE7
pEuQUkzSCKqdCk2nMYXF1o1PRA91kLQ0HIz17JMKEnQkaTFneYe0qXMu0fRF0HjM4hPH7zh4JvFQ
TJgjkQqzHQzjSAVf0EGdrcaq1nVIFnirtQf5irEIglVAhlSW1yfSaIoXB2dQKCZqwoAyOD5AbQMB
nYMd6WS13O3TfEicI5I2uCtOSvxam55czTiU+SiOWhR5S/4ff2344n0AAbb28HljPRiL05BZ+3HA
L1olLq0KhzysIWnPBUcVUKIUKkaT09wUITiwkF/CQKpPNJrzNPUd1/BKBZ7Res3G1n2BDMv4prVD
iYi+eQTm4OymOdQzjOg7VtCnRW7yQMYtdIlE9lZ1DmkQkOWrJ6eh5/Gvi40Rppv5FCgopatphI+O
6hy+5gIxllg2flWvC6fZTFH3ZlQ5Go0ee03NgY/ovQK4RqT17HIzFW/bmv6woTcN7bMtnpQWYS02
YOPGI4sAt+Wrzs2IpVMLNmyidxQHqQP8CUxxXQVChl5ubZSELhwp+qJVqqjSI9oezVkagXZqGbTJ
j1zFndXD76UIiYvLqG/L3qXt1DVoJQOy4qcMg44qhuem6VKsJv2u4MddaF3w19R5f2U5mHvYIFY0
PHpZeaq9wtw6jQu9rLQ3hVDKVYNfEQJU8y3XFHYKLycUHcg2EDb9sdOFsZpCd484DWWzMoynPqIN
oYfKloCgOV4niTdNit+wyGethV1sGk9rN3lKQy9p1mU53Hm69Uz/UCyN2TBBQhLY/OllNWbaAwrg
7xx9EKiqtoA9itELqBYVcdThvcHzaBxmS5/4HGRmWwLWwLKNyP6G1H8KOUy3rU6OiBgooIA4FyVB
hhSeHgfPjcG2BM5ybIJ9F+GrEIp1E/vim2hpvTZuRxbhq5t42bbQgp3boJpKPXRYokofdbzJxCrM
LrIsLpeBmmwttzEfEyinnaMd23sLMfyx5wDjSANcGuEWItZyWY6Yw+qUfuvYaQvTdpy1b527aRBw
0jkme68m3qdUtP1gAogkWWtAXVHa7Ht93NLLIj8ubn4ge6DUDMzW43TXNPErDwjAljpEww2pPTl4
QrDBWKiIlq22TUVjiztpQFRAZbSxPsVOuB4jI8IqR6czo/KPSQHsTh5gJ6BR2fqIiPrSIU0rjG71
CY8ece1th3SxtQ2quN73yQL1bQzud1wbEyrmMobVmyyb0XurYId3xLzOtH3qW7H1F8w5ZYUoDnpP
5mdkB+Ff8AvtkTgSsYhpzq0TmxZ0oC6MEjMCUkBBGgrhOpGA8qNY2kvptIKwI8hEGOdIuCtUhxgh
3CNDlr9QUUv3U8cdUWuFG8W0noZu3KAYeYLybixg1u2QOYMPoH1Hj3+6gZfb8LRef8ta0L2tjrrW
1YM7NDb9Gnk24nUReuQsZKSr9D6UUvquDzhXcUU1+YYie0Pmob2xY6/fcCJpVk331rXh2veMYYVQ
76TPwk4e8FCxxOqhjJtsXVGc6OMQvi76TvISwu9eGiWHKVLu0AH+NJD5BqA8D6qDR9+k7WZoaoXs
07rLKyXZGiHxHtZ4483fdCG6O4KreVgqOPMheSDJrccpWTkL3Ql/FYL0LlxH5gItIDpa1chXVY7I
gRY4GuOO8Jko++ZQIALL5h8s4jqCGi80DVBwuabWro0+u2tREoEfKjDmqPljzZ0DblukPk1zcvWy
WvidDjhAK+5NS/uuVeoxB+hk0cuzdOT/dlQQSoktqYwf21jcsBI/m34eTJEsp9S/CbXuZ0F2MB59
B51SPC5t0z4QO1feCC14MIakYx9tNn0U/JplT318GLXhI+kVtJW2gvTPF/s664elbsSg/Yy0nSXW
1XL40LEnoC6B4qbZxpPjBiSzqMGd1znKMnDwPJR2B+Y7iwDjk3y5DOPM25fcQqtVflMUU7a2VAD3
GCdhaKPZBD3VBtCe2/jG5h3haiEBDkVSrwxiV/alPWxQS0PoNx0cWK53a2XRg2N07/Dx2QHQeYcO
X1yQhJuoxWlruu2xDCzr4JUWmYy7LBnDvaurKx9rr9mLY+NOGffzaMtQB5K4BaQrL/Qtjw80SV8R
wetQO+ZTZwKlwRqA2rbdO0nMnExIDihjj1wo5xsEo4LHui1ij+3oG6D63PRhICdhpSAO8nX1QaOx
RjclezTb9pdfE5+tFiqu1+A5iUi8coZAuyHYdo3eu90RcY0fA19/HkQBESrmXUwZGinuwjHEM3p5
F9d2SVxoXNxwHeR2y3L4uhF5tbNnJeRGoSAYEMkXZD1aJUvULAUFhD5f+epr14yvitltfH123+v5
Q+o65A80qbfKTH/XJnCTUSkXnPMme4FuY1qrnXYP4vWU+FyMAxz1bWxHt0XU3Znhr8rR7qpes37o
mY2K7VAo3G8PMbXuKfprxL+3bIhsQABLmp9jTuyjUNAUG4+Ek8ypdBbZog5Q0yAXLWFMdAktXEyE
YnBnchZajzTM0+6Ugm3kTUWlG87RIlIsHdepR48vodLQR7jb1PgYwjXekjW47v3x1sMPu4E59gOP
gr/NKjj/KGjvNOoV4CSPhkaoCIcXdweiNVdJT7ljIF+ojoM3uMpgxnKSIrz+QyOY2HY7sRdj92H5
T5Tj401fjx99OujfzQBhEnEf843loK97Ae0VpU57C+VYaO4O3tVRqf2boiHq021Vf+sot6nb/3TH
Gqxy228QahgHMczGwbCESubvfarCO2r0byZhsIu+mcxFB70v8LDFu5j5HGyTCcI6FVo+uXOwHiyK
Nm5ogGFHK540vyqsZptyGI4OHpiw1EL87VwUCtt9n9F3eQT3FiOnaddb1EdcMbFQ1J5/ps/5HcTs
rhfOkwF+ZEG2EyJTe/xWeSW/avskfDxvwsPlZKsx5LP6hrN0uCyJm3eqaJ1o+XekbG9B3t8oub0Y
MZYRfoKHNQ4n3PoJ6XONCHadhrW/cvnJFHGumlg5qZHpnQpyIk6ldzRQHBHqOM/qh25PaGh8e5kn
bBQkU94TnPn7VT5Q3FVaDcGmmOfJBd2kvzWTPazKplvpwfRYl4/w//pTDz+lsTFrSEF+P6Ev660o
4oP4T0qBumzhcRcbla297jrorkN4NI2ZHm4md50Y/DP0Lf9MLum5wo+WpTlw8948yQHlSFC648Sd
aG7/c15mjeV2agMO+d/z2olUas0ItW3pKIvcMb37dB607IyFXZ44KDRO+Q3AvVTTTtM8oDRb7JwZ
PSgnQWXrp4jw4vse44KcdZ1fW8YPfJn6Qc5ylFI7JcUwoTOuc2Q9/9qkjo13X/u4meQqnxbAiUHf
f3ljOdvUEDKFY57t5RvLeV6APsJtdLD0uHbkLLkwjNXsaFrj4+WVaRHe2TYEDz+IztQKc2LATo0Q
4bkvh48BXPR+RreoY5TcDINpnOQAOV27BCVkbq7zkrHLtl6NUCRWlQgMImWXG11pD7EZm6dwHsiV
29CinePF6zFAu5AhTuNHTXBwTWbhbC/TVT6VALMTFORyeYBmhzuj4YSk+35yZ3wcZkeOndY4uS4O
aTM8+vOEzuPNZcCj1QuR3tNhNBLeIfGnGiWFzsXh93rIwd1dMqno9ed5tppbRz8NTym66LsiH5GU
z3vUVGAmxPWzcJO0vs+5+zobiuOftSh/LDwfJP68mhxYJSBRz8mKnZyU62LVblZmCb1TvkrO00Yt
WSl5fJu0wwBdxndPSaa7J8Qb00HX21eSLNyTnK/ZKbqwHhpB5CA2lqt57bgvbHK55Bo8BZ4Iq9Up
27D/EZ/V7BTftU5lkdunIsOYLwJnWvGMZZ/kAnjVMDSRRi7kpFzgx6qBxLDEyhM3Cjf+QQObRtdR
wI3cuXXmzXXdoERh5xJ5sE20kpzgcSZqK15wLjL8FIMBRFK3PRgMdoOMHZNdu6zLMoR+y8AgHnFP
TQkQ5gAn5//r5r8mbMf9T93/W6Czb/939/+fr/nd/jf+TtffovcvhKarBo38/q+6+cffFCGsv6um
ELaqG67QhMo7ZcB+gn/8zUAzoKquStydY5qG5Ti/2/+G8XfdMky6/xr1YMsyxH/T/9d0wQcoPvf/
TUu1hM6fbjqaYzjoE4r3t4cw8+t//E38n2LKcbJ4Y3BvjfUZYx4OyJjQjaycBhqL6n7KyHmLEv2Y
tg5XqC58dWqHCNzB4mYjptpRBsdWJZObpwKe27IPbqUIw2rMF81pHoxitqF1SFhGlK8bgf3Dbtxs
15b299rMz2lv3rsBgpOYK6D6LR6bnxPE/RzkwlqEAYG/lf4SxMN7pmVby0ibe/yp6hkFNAGFBklh
MSIlj0dOE1aBSAx6LZhXFz0Zxzq1p2mCZ5f+0OFibPMPv8/X/VhtKwdtq0AkvwmqGD8ceXJLHyYv
ge74nwLYI1HoPyczNzy0x1+DAf6Hbw+Xq4EKGG8+t91zfX0kWvZtmNT4nDYYN1xusuqpim6wThyV
LjB27eShwWlHDr8ejEvohr/K1jlmHWIq14RH1aHmrdWt6uT4yF13GRItkho1JdokH7Ya/tMSPu9B
JQRyG7hw6wyqGKbDf27MJBBw5ITcWpuZP7L2C2K72j5eayal3EgbT0GyyZLBvC/B5WsQ2/E/+M4y
1MFEh2FGIIx6ajqsqq0CBw0aPflyxWPNPrBWZrqaZiTPoqqHdaklb6LFwqCT+7IJXWxAdDQnevIO
VaT6xY0IbEQllq+RHBw0l7uXogyoBxk8GeMdx1RBxo6FDd/nG0jCBREdg/3KzeeDNYGs0KIZ7G34
FB86DSLeNKFZADVHuGh1DJ3kI4oVCjupY6zA1AeNa+zGjm1McfXdLijo4VhxkVNpb35uDjvd7FC1
B90+gXy0UpPc2yWkLPPDDneKPvvPpn41hJRP9Ew1CRt1CLSxU0zs6i2akZ/Cj9qtFduv2QSvOg/A
fXUjdBX1Lij9aImC8y1tjAiZFqwAtY7uSlHBaComazNwRdWsg0JYxsKtwN45pIuRZfThqkGxD9L2
WQ0TYpsGCp4ONkysJOEKdSkRuJZ/xDZS5+8xGdiHKNNQqJB+szV0c7xRVTtYhoF2dvOYOIyqyx6C
4LsXuMmR2B+KfaHZ83kCEhaoolL+QyQ6LLi1fADOrFpBtC6Nd7PcZkQKrNTq3lZg/fizwg/qfZBy
fNtiRZ0HbSWIgIBAzf3o5D9cHY1gYdIJDU0Mf24WrxTDfksr71fDCWypTkIhFYvUDQTh9Yj/2xjN
v+xsgFdGUQK0UMyTdUuOT4iRXHRo+7taZJTQYQYI1K8d+uwdIA/SbUDu4cKvYJ0Tuv5cms6wtwt9
OlWEKQ4tl+gKQvPaSJ11FRIg5qHhXU8ZD4awe/jVqOoOtr9VS8AyqKdew7BZ5VC9Rof+vop8mgxG
vnF4zY0mjjFCxgbkuXD4bRu72+BaXo6ZsR9mg6i/g/bJk7uaa8c47N8SiCc8lMCy54EONhENXEsl
Bp2Sb7wES93vIy14LtzgTs15gg4cOM9dzi4XxoWKIRuNqJNNK3euKyZkto8N6EfVyIZt4QJ2INl4
4yrkuOXJs5/jbO6zgWJc691jWw2UCNJdPe5Ju9UTIkWE2jUbrCVvDj7QOAneMDbfZ6lu3it2BTzc
AyFLHOU5asfb4CkMYfuLcSWiplkOM67Pb7YlN7KQ6EJnq6FPb8bW21VA6/tiWCntvjWT6j6ItBgl
UsPDMvW0BEvviH4mmfrqQPe7OiRuUB96quNb11epyP1rllwDqo+qlYfLay7L5hd+mtYCHGukQrCP
Okp3gABD9Mo8Jnr9NCnWLz32tlGgi602t+vRiCOOmtv/clIO4spK16ZvfPBoiAYLGduAj9a9F7DV
Fk1MB62miEP8dO/f11O9tzSeVTqaacsyMG4mTtQrWosa5mdbuQu4e1QxQENxx3EiZWZOQ67KQo7K
QV1UcKj5GpbT3AiWA5DqZMXNnevrPNFQJc2Cvlgq3NCdBZfR3vZr+D+cCaOpetDD/FCkHjUEbfqW
83Cnx7lzN5GOEVAH240o6VVFFwc5KExfO4Ba2Lc1AQxZJeJDaR7Zr+JDYFony/d/QKA81wMObl+A
L8r9W6dx3L1uq/SAq8In1zfWeNKffzlTcNfe+I949jOc5fO8upx/umrs933zlCYDat1shZh23HGn
vbM0WMjD4Lw1yIyaSC+PSW9+5ONorhXHiraRjcdllm4MmGQOsa9B37fv0J9M0GKVLN9RXy0Otvbu
dpa3s8ccW7g/8VSJVdAXtJblQAri2nRuWstR0XB6rPycypE+2juFHkzZWAjQSd5cU63FPmLknHGl
pkDK+qRqkHpefDDOtjk8GmraHVKENxbN49AK4O0D9vRjq9tzcL6qQs039BX3IQI8nFcCDw5hNTzg
iVVqABLtvFisL3uArlJObowuxBhKM16+03XwZZ7mt2Cbeo22Wt+kQKjnbwSq2wBIlRhf+S1VIflP
aVj+Jb+b62Cy0f1dJy9jESHLtqk+dEbVHuRggpK0QviBLXkCXrQ0Sh8XAlaRwuitAfWYSwdt/jV4
ovvnQPfgOqBBfc7iAdAZu8OkcPj65JwiJ9Y+eNrBou23noojp3eIyvgZgLFUhgCgeTnv3sO8yzuh
lx6uk2kMd2YnlwySGC4XpVI6MUlxhD3GgMjlGnIZXvuN0dX4vurR2F231GVdurI0YFhyXX1Wecqx
y2YubzF/guumLm8jp9u0nUlW7Ke/V5FjcjOX9a5vdV1Hzss9E3giD4vbNLJfvyz8t5NywZdtXj7q
p491mSG/s0//xqdRuRVkjRN3IEM83CSVkn/6suTiT6v/8T/58/I/rvqnD22nRkunot0YCTfmpV4H
xwH3ypFG6OBvSlVsPRImd3KBN4rCuqyT+jgn8e2zulxkpk8cJBzygflI8wL/xUTrwUkcpKl/Hq0J
jFkqZaQtM+FRSHUh8ekXCvhMCle0hM6OfKk9T8uBCLJuV3liNYhOVLsicZpVUQ8EGZTHrJ//CWOC
PFJrJO5yGV0DD3MRg1rEf3JSP4zI+JOFwYVo5YfFvZ2WKIrYoSXfGhI2suB5cghVZD3XaTlTmfd8
OfblJTAjyYZpuC3KwanKQdX5+WVMi6NhRXsDcNksS5IbyVOizJZytPPIIFzKt0/lXDn6aW7v6M88
sBtrqx5LVEAuiIm8fKGBy8k4AIvQRkqyh+8Gni5yXIUKo/YUdsGbTyVmfZF2zQevVBNF3AyDMyd/
ThuTn9moHdwI36U6DcfYKICvuJTO5zOGGLRD07nEexUNwWs+Vga+G735leJI2MutSqGSHPNIUELB
vrfC/tfUuycyj52F/D+82HoEVBlvMnlCkPMuMiqh2nted/182nzFxFhOYfv3t1ikIJxxkxPEnTqp
SYgnfhM8d/mBO6XnTqj6upDybrmKMf/AlZ48F4Mghq1KatSA8zkQ90W5HR2b6Cv9ASoeIStiIHjb
WtLUGnbDrJrT2jKDcy98rOa2JlbyUxLKcVfpsb6R25efy7PCYd9o95OewR4w9PNlxd8/rZzM2vY9
0gkWHPKcMBwi1+aYNd5F6t2koE2Rgjo5HU+zf1ZAqM7jMSGnmSKUSC3iWcwm629bFWUQ7cry4Mz3
PvRpywP7wgdYxvTy+8pfQqrovvwwoaP/ldA9MtBvkegBUsooIb5E8P8QbtK9WhHiuC74yuQvI3dr
X6VVZvJ44eXUwuf/Sy6TA5lScZ2USy879HwL9KdJubJc5T9vqsm6gXuPW3nIyX1Nfhg5meYJ92DX
aTl2mTmFMWgzPH+X38tXWmunUuqXq8i35VmTI1mODvJQu4zK41t+OO78/nUAxvKNrh/Zp6xJSdG4
IVvmmzFf94EtcTuheNC+5GFC2QQ2BslRr3mVIXQJuniX10Ewo7JY/TLqzVekcOmZLfcUEBrzg9xT
5dh1cJ03TqmxGYW2pjW6/HIOkv9YA7FnhDbD6ciV96dy9PLpi2m4NyPMd02yoVV/X+cjhIHBBVlR
JsR3WMZPJJl8EAMpFm6Qvfyy3fmQk2PX7/46z87xEJDRSAV4PgvIBfItr5PX18qx6894XXDd3pfX
htlTiw+acxhfjTxxEiZTZTs5LY88vvG4Ocrpy4efCkEhRenJF5q/BfmbftovpzcCLSHdyy9eU+dA
2Hk0aFtuZeSO+OdRuYnLqWrIx3rnFAT5zTdv0TyQ5xI5KcfkvOuknCflzP/VenLl3nvvRZXt5fvL
z9fJHfR6zHjOvBtfdmY519UywjevL5Bjl7Xk6NfpT1v9tNbXN/j6KkVU4bKxvgmk0iBl+A6vQlX5
2j/Nu64il36VyMqZ8veQY9fBRe86n3HkvOtm5Dt9EtXKxXLmdZ1/O+/LVq+blhvw5xP+oK6rNgA8
L2/tqSTooKG38li/DiYSzKZlP19PrjPl2HUecBOOLDldNjqjlzXl6VZu/LrqpyVy1DPQTwld45Q8
79HQt7BBXQ+UT9OXUXlcfZorp+X6nw9PVDxDSGJUPAlKetwcl+9qvbY01TglE/gBy282Zla426ak
+Ob2TzHNl6Vat/AGcygx7lDYZ+rC6Aqmtnwq4no/qwgWE63Ql8zIdgSDK0+a8NxTp4EU1rzuMY7I
uc2rwV2rURzsQ2SDqmU+ZANBwEKnS53XSXEzjcC0bL+J9qmR3kw2shrs+uoyGGt/6XRpuZ3BUgJn
Mgbu+Rn86z98OZ1MGaDl+aFqSofVPzXkvy+08uoqBxfB+HX6csmV01d5+XXxl3ny0i3nXd7hT6+7
vEMfuzdWvVUR7KbzJVEOHHnsXqfd+T5yoHROWUxeN+fpfj64LjP/uPzLyy0Tbr6NPG2hNPNJTb48
dWzEP3LNLi5BqA/lWS4Y5YPYn0dDyD0zM+BdhJWF3DAEmQ3kOelRhSohiC4Sbt/t7KZVCn7o/Hsf
GSCBsuc4BZ0c1tWOgp196FU6ijxHHTqnMb7XRXgSlXXjDC5Zlt1b6ETFq6Poa61OzRezNR+8QX0v
NM+EfqDa65Bb/7lfTmreBIHLCLMeISCtwBYM8UrxYT+UdYvh1kyTVRrRUS6pM24bpT1Wr5YfmBvN
586wVByCheuTn6j+zsOEuAbtQDDDBF2/D/JpA4lg53pA04QZHwXXWYKm+E8sbVqFNJZXpCB/t9r2
xQ8GZYkbWVuZurYaqLNR5aOTn1EIX5TOXIH3xmrh2jMkbYCT0RHa2QU+VQr0RJQM03wD0nRZeBQt
xoIxswVFgk1v69d1tDAIulpnQFUV4d4bCmqXCaKFVSgfKZJEzCFauC4CPnlifk8sSOg2hTnZKCSD
4C0YOx+yqQ5FEGxX7v1oMZQ7OMidCPFDYvGtdoh1tZ+6mzV3wNWmpVuqGzOCQ1N51jpJs1+jU0CT
Q4GQ09/b8JBMBEScndDzuvc8973bbkDwSW6DVYPHOGnUr0WfGHsgjAXpFtR50SvjL6TVYUUbzcug
nToIE1wlWfPYRuUcYm6ZZ9YOZOIBx421SQckYj0grEilieASgLARBT78HuQoYqdtjE88FQaq0IaK
p5Lpj2iHnKM5kixAENCqAh7t0q1e2TYR5objPiJtG2lj1+E5MtvnYI4PSgflW+5i/5sc8U3JScOz
NfSlnKCiYyu822yqsk2L8giyVL+EMKoes8qc1lknTIL1DHiD5RuJiDkIErJVisFwCLNMUWiIuieU
KHtpHfC1pEZo5NAsaElQKBf2UzqKN54+eaqEvEnMZ7cbvAo9S06cgZdRZmoV6Eqi+2n18J9cI8dP
iISz1PuNbhcxPO1uAQGHsx71JjrgS4gb1GST7KZCjhMYot03PZQVcgVV7N9Eib8YA2rdmAJr2Va7
9N5ocKkDic4oXFYvk17/Sl0TApKwvhmwwqY6+2UXIvg56upPBPPZY9XF0SEzc5CquVixy4m7ZqRW
Tr9laVTklEyh89gnCHd6Hk882A15798MVVbvepPrCiIyBNiQzsb2Lx9Q6Cnu41+O6Hdh7RBxWeU0
5xrrjsifpWb1j1qr/pyIS7rlTBFTQQBdxmWIvIexBe/G6b8qS5RcprEOwcAsMVXxcIh5YWRni9vg
bWosMob1hNvPJAJvYzznKET6Gqwbno+eVkI0Pvv9rO3AOG/12iukIewaqKAWbgck6mEs3rPSDM6R
SiR8UWQDhAhocyaIlE6vqhsbfu1SWP2LZhMb2VIjHkN45qCL34UXWJtOQSVv0Y8PLZ1MR3i9KPXs
b6jV4CDVWr7OvQFZ9Ig+s+aMoSH+rSL4UN3cS0wKODVF4f5KKbWlQ78tvHG6SYLsbJfxkXLszJbb
xxbPmiL54YZcDYHzwc1ejEqlPDo+7+FWu1ybSdemuSWG66w5YKKq8I7Ln2WiYQKps/f5Hddj+Zir
lfbuoxnq8h99hlQWpxj+YkhzdcIXqYjk2EcdXFjeDobLd/DGP9w+VTZkZq3JFuJHydpTaqbHfuBE
qivg2Y0C3ixqVPycJUdtawAVtG3ze2fm6Ea9H9NE+yjBBJHW3w3udxaaa8MumrSjUynoeyPvrJGz
lVcecoSWTMt+Ko5VMhfJVYUvIRe3ThvujKoY7oxB8VahAfwlHLkupX45QUWvxhvuZxZlV30YuWHt
SpiwTRAuJw9RSqeTuBoKUpmMKds3uPS4vrbZvjR4IrQ0o6WhyVHu58JdJNqIhIkfdSz7/tYrkJ87
NJk3BU2b0C0qhK/wHsDdU18JO47AFm1HQmEXvUvE2cU2aMoORrNy3JeioWeqVbSCyFP6UPzm3Z86
Egb1c9cT+6LnCNkhBW0GA8h0gCYxMwMfobL2ZKqgMHCjxMdW0Q+EZ5Y10NGEbPikCJLbXgEqCvUX
vJ1NQcUEYzlExjYpOVlyaljYKXT8rgNZ0VQ1Lg3bRMHXE9rgu0fLTf2lD1GP9GAD1TAnK00AF9Ht
+IFq/KpJydBW+cZWse5G5BcEr9he7iKHkBLypxCVo+6B0K7dwqw9TTNWveL01nrWT56YtwA8ccaE
tzTFNVT61khmBVcjxfNvNUsrlm3p3JE3G5JZPwWkRwi6VdZwNkOcQgWBsEsQmzs9y9wjMWH0ggcO
x6OqPCWCb9enTL9wPctY6uEPte6ddQJMhK6+MrWQjCJurEO/3UH871TsYp1yLpM4PGimdYYKvaUx
FwOv3FA8QoOljTduzyFeOhD+x7l7M7SvdLc5QD02lP8Pd+e1I7fSdudb8Q3wM4u5AMMHnfP09ARJ
c0KMEovFnMPV++Hs38b3G7ABn/pkIGnPlnq6SdYb1noWcLtDmApCtcQbcXTtM6Ie2CCFtQ/UcOxS
3qGch0stR42hrZIrg5iq8jKMjXxEcTQcwfAXcUZCp4d/0x+RwmUErYVyOODHOyVslFPi13Xk3icv
7nmM28mGE+pkZbJdDyn1eA+FNrfiAjILstUwFjz65vgF9TuA/QyVeFEZ7DCJKEP330Rby/Ao0qrq
LRR3n2jpZMCf4X/Yck7Wk90z2rKqLXq9cWt6cJVc5brsotB3uvG0XLYEs5MEeHZ7y4SLg1Dw+zQk
/j7CmLGyUgOoSNz8mAeimmt7fh0n4x43FW9DDtaWi4QY89TY5xag3SFwf0woNcasPA9GKjCxGs3K
HjPMN/3wHjTqIPy8Ora6HjFTJDOH3DH0K6BUgeqOEiCgKyMK5lhhbjLu8OZXLXVTKaONDQ/9oe0d
k2GkYQ6ISfNGFjf+C4jhMmH5ZGl6pHr6ZNIWrnpX/S7z+TIiatqyr+WdiMVOgbWNEKPH/dOcYdax
X1BJECYVu8ZmbDlQU2SfEeC2TVXOJ04lNsFdxS2IByLMmu896osN1iv8RP1Rdj4grybYSKn+ZlPy
A6UJiTPMJS513j6syUab7vbuYYyCnypLXl0SqLYIYuB8+ch+m3SkTBLui/K/ZfQ/rKMDxO5p6W1F
GV8y9+obH36kKsCo9A6TcTYG4NvDsquaDG/XFNQtUUspxtMUhLZ6xH1z9ovZP/ohyGaYQtuYjG+k
GlW6mQRIw3SAEkloQZrdLQALx2Ho3knD+1tXHkH3mWevZQ+/V01XsG7IbCo8L0E77UFaDmpGvpB0
S9oJziivWk8eZ3Fg1UfLx90C8Z+cqtE7Wo10LzQX9AwZ0c/haeSjOqQBGR3G93ywKNQLWZytmGV6
Fhw5DZ2XmKeDj09zrN8yMqQ8xlTwaO/JaEqcZcOvuXP+hnkIaR8JUKyRD2XOtU2V3sxlfyCXWe4q
XWy8jkiTwoVePIThzWzwqUTV0V92hUA6tnPcDftcV2SEK6BXUWzG28xenkA8/OxmuKPrO0nqIKoq
IhoaYLy8kVz3cqAIT8y9gU8PfbV5GHXmPMNWRPTCIhSLjaF+5FN9a0houbX5hJRE1cZTGoldXeY7
T5Xw6BfMamDmtyQed067tCZDhbQ1+MgyiwWhTR5R6QUVV3/wpsCVTVQAY1g+NGGnhXD2Tg/StrPH
kmFsozepN1zSfMa4kYiNxscwVdCzIK9uSlfTLPjkh5Wuna3TTO9pG75XBbB6EmDIEIQobySYcIKB
41PM1UHm9X4kJI8kiO3I64fv0r0NiBZOub53Jl5OGaDPR5z7mWcE2MYMgFwJNEoufoVOuP2ZOby3
6qNj2nEVDlY735BevoDy+uUG7vC9COS3asllQmz6O0Ztvgk73AWUu4fR5vpKnVuduNZ7WvvfGpQ9
LEjFto08bCa5tVE5NEujbYadOS7BlFV0ELl+L1so4Q2kok2Gg3CcETvp2HjL9RTvGhOQWjFlWzNg
ip6L+ZunavwAY7pTAZ+l52qunCXuEhDSNhw7he0GXNVUlDiNe3ddMOMTatMb9m2wB4K6bNBNWFph
tmNhNUiZH6xU7CMf75+32A+x7K9qr1sQTRQ61jiS/+GaRKLVGrYw2lPOm53hD4v3nyM3QfMFSdtk
vIlYhcjM2Yp2hQt2No7acDVWzWKa6ik5lJ+gvwfnwOl/qofpMCRwBaKWaKOpZficBmR8kVIak2Pw
jWxCjhdW+QWqNEyWdbqGF0lLCfIgwNR5sGPXXNWsxcZ6WBADTb8hC5J4u6x+avUG8CjNB0+yNGlO
rj+5O5UhjU+zKdzU8wDkRgHu9cDnbPqg2WMyJp0omw5To58zzy+2So5Hbupiq0O40djTnvIwC3fB
CDHM86AjlnX/rLOCZwPiLeXjZ8K8ojamdCFazi03HFfgTsQ8/aMcXJ7C4ERqc/puapvHPIfWoDxj
L4lVWDWBCk918RiH5j2IH8pp3/WXmzgC35EEuz7X3pFPA/ephxp3bciID89BWps0IwKrruKG9jGf
F8RpBkq+K6CGW/beGCUib4+iLN/7DhZroZNNV8M2FjPpk8LKkNOFFDOitkBLR0Qmqr8p7+UapIvc
l3Hyh/y5n+zv98tLPGqv+3CZcq1CL32rx4Fp2NQe3DYi+VZnqyCE/TV0pKQ3u96Xl5ioLpdYuaQC
aPwXQ15ywq7LT+AHD4sWZGVHutw5EZTKMCIYbOYjLbGg0FfAXW7UrStwTbhjrzcMhtHg1R3HQPc2
W933TETWreDdgytX30ywvmwECgJI3bzZJl0KHri2XzRBYjgA/WgjsKxnxvTUkTG0awRen7iCpJ3b
ZF/6nU7PgWj/f5cECwki67/+9//2fwCCXeNfKo4+838nglni63/6D01wYP3LwbziC0d6aG5NW/wv
TbA0/+WYgZB4IlAbovz9N01w8C8BJMySnrRRl7mCV/EfSDBH/MtDLmr7gSN86QW++/+iCRbLP/Lv
kmArsFEDO7bvOTDgHfN/R4JRJo5EKDTibITipa2r4go73T0VhKUUg/w5cnafzIUX4KetuS2smOSc
alLMDQRBt/yuEwV25VRi9Kg5PFXGgTQP56/fuSOUBUMgOhRl9MvJzD+51TwXhuFcVA6rYKYr2OB0
o6ofvG03qeyMbgePIBCDFWR9UAEU7Ae7yqvHOPY/yjTxzr7XP5q6iZ6sOidpTs/2yhjN5mT5yAix
uzzxXt+b1hgfOVmB4B1D/NBgNUBTdll4bjXaPmU1T47F3AJHf2ZF0bNwO0zME+OY2G0oRedBfYJI
PGQjAUI2fJrNNIr8pSKnZzXB8dzGIwrCVoWkxvi28zybHYF/oXfvQ8t4ybT7abuN+Twi4zlThfKi
q19eEQ0vyDCG/azTbrM8KovKmj4i0yzXsmOC4WuXoWPm1TvHGs9QgvEYpMRFTdrsX7KoPET0Nxfi
OhTFMgbTsDfmAx8fC0fb9m8cb2Swh3TTjtDqgt3vqQTiQNU6HUVrYNCEpFs6Uf4HxoV/6YZGvgQz
QYqWRcRfj2WxSbT5hK3J2wy1os3uifqO4qa/4MZ/IbIv3FucVdQzIn/KC9wlfuZdmM+xDo2Dy9CM
p1zZjNjcPtgVfPtN+xy0UX2PybxFQBoTIey4G8uwyb5RxtEMIoRtMx+LcvFUDWZyzfz+MVM2PkAM
7SfPam+onmgK7RSTIPXns+Rw7l2tr6o1PsgM1VvQr9U5nFgfpNV7hD77LHoSkpRZPgaKvLXrF+0K
ZkVAMqbvrq3Rt459ELH5s1B+oX4EaG6KeyM52Wmygr2fMwubbK7tcjj92wPi/o/Y/r8Q+3Qv4rxd
VPWA/v7zDedwnwU8EszAcl3sAv9Zgx80IJAWpc158HzKBzx60BGIP2rHAp16fG3MTh1dOyYlBTdp
To8GdQlJoYPCWESkJ//fX48lrOVf/DdXAEYAB8OCD7STnHKm2f+bK8BY/FIGcY5nGdEL0wrrneuC
GE7L4dElmXM0+4TQsQqpetB5HwSsG88Y8s91j21V2mQu6cqjdqOuS7PgXqUSiUUWRh+DM1y8PFyx
+yF7js+NIlFHryTTSXfa4FKbzn2nM06oAJG7SBA9cjxBgmLC0fbM64glJihIXb3UIyZXTru243+M
vLLfRFLS0lFrH+0SoKWz5Ia1bjc/+ZO+9h0yi2nyjxXe901ePuEW8M6qB4ltijZd6zpi9mQeW1zz
P41+djdmaPgMftW1dmb9GhFkSo3on0kbwQqACnebEAdLzol3TQwRXT1hEu9ThizdStVeszp/sSbj
Y5DR9AhqIndq8z2xtHNBOHXyLMO5zzUA7FDgodADKZgS4rQurVdWYai8wQiP5pEErsdYWvqA6p0O
UDOId9R4FIafwXv4m4U2cl6NsbD2uLljwabENoD9o0WecpPbGNPUOYo0WfZabu3sR5a1EYlGObq3
VOIIz8QngW9oj4lo2Cdd981fBgdTm0ARHapNCQv2aNDnrny4DeslWskg/3bLBuXsNDm0/6iokRTa
/XPud1tyYI+8pOKgWL/AeZ7ArjYxkMVhJFa9s7ahz6ik7KruoOmoLdH/9iUm1VgXxrpVDPpE5GyZ
dE5r0/AJHNMFeOL0EACpPKuE1AQmJkfhcoF0bf3DD8RS3SP4xZ/m7R3VAYFoZ0jYtDybsuMvBR9A
RegapG9BbGnC6VuvYhSSk961vUNcajvRoVYO8YxjY0E7YUmTwlrZto1XrRzlOGdrnl75mZ5mP3xx
vF5utRP310Z4t5Q89Q0WMXFLHWLCOkTsPnH1hxa/Bll9Tsx+pI73wnrvqwmYNXfHmiBKLPmgEL26
1QCjZXtWpnkoAlte3NB/VlC6d5pREd4BJr6ABoJL5MZPNUhfGAFvxEiwjJGTxmQYftIAx7gqIA4z
4d+LIfYAFbwYnUF0svKrq4MZpyMo6+Hma+W1xSaXBdCisS83ZG6JNbqIfj/inSa9+bXBnPkIfOKm
DE6AsDGm6xQRbeyM+ZFVFTL+0n2xR+E8zd2uFLNNfpr1C39kST/Gz5nE4avt+O+FiyfDsPM9gs94
S7deXKZ6U4pxCYse76kTYAdK8lupa2MTWuR0hHn8bgkW0L0Hvp2jONloPTEYV/iOm6kn6JFwqaIV
cqsa0nWMPsYZYVELBOXCwAnhKTEVIfuOhwKpOi9LLPChMhrGTekzNUmzzYUJ4jzGQzCBcIFsWbxF
/fTTKdmhODbhqTUQbvZP8T6up8cIaHlfOemHNJyea40nTzXXH8oMim2v8Je6bv3e5/Kt6RDHMK/K
IB0bDnNt3oeids+mNsbNYqTS6Wzt3fDV777XkmmdK+6taTBMFKO/ijrEu6PdMljy2i2d/aEbzPhS
KHYN4IHd/VA6v8qYhtn+lZGXQc1AcnA17BxXkPqTcS02IXRg9TtusG0Sal8f8jC8K69emuZ4ZcN6
2nexItSCZxwobG4GhyKj8e1LOfbteWrjQzoylsuEW52cof4ohkEfDCwOJeCr2mw/yoz9fh1gYJor
XB26txhCa8z+S8ilXu5cy5mgHnjzthw0CcB4S9zs4UIp33UmKJl5dG/tkENpWe7IjMh2RdAItlbi
xciAPNSNXx/6uruRf1M+93W4jpy5voB/mVZVO5EXSz+EUbv9k1lBc8s6zCM+AVWhRShjLYJ/jJhB
MNXrMlq4QQMaod7uLhOeeF4bi4jMPnmV94F8v6ABs5OHx4zNKafmnEaUsEWsjq0EuuNnCxXbQAxO
2fwaprZ3yMtsZ6ezf8GmgkHS2vjaoNWKWGiFE7CeZlbYc5WhoN+gaQhmFoukX++mzv87DNx/qk1m
ljAsHPvc/oNkXx+SMai2joDm5MnI37kD30FVEuLWd3PYjYG7trvodyKT/LlKoI+ERfHDDB1GAnb3
jAe4ZXnZixvB6NY57oAbGCVGe7qHI5NJ99jCfxdNK7c5k4OdMUDnYBhlxvrYmEsKdnpqUmJgBmcq
zq2DBcuz009m7NPO8WwMYTM59+wSrlNsUpClXnPp9WqY2A1wGD3lapw2CkrWhrwkbpMO/jeqyHmd
ZxO7MFHeBlNV1yAInHUTDQSDORaaf27Cvm2txbQxYetqYblDgQt69isu79ja7BkFNCHboYwR8UEv
I9bKxsmOoiveO0blHv1lxAFtnyFPOPYXQw/PRgHf6ut3A1KyBVAU7zlqckbhhvOSAsVx59k8VG4f
Y15G2p9F44prLNmYCIS3OPKPurPC5wjKNvkldhCE37KSrNWpxxvQjuYTTidECdqS29kNPlMISNBX
om5bT7QlSO35uSPnbao/ylC2WwaektRjHrUdfTspt7CaJLfSUXTTdzub1cUKMH84pQCDYDG1JIdk
41UdR3yt0PapR9sGfxKS6M+JZYjXhlS4jlTcC452Sd1S/xYEAweBL0B0iVdejj7kSUzChdnee889
stDhExy9bB9F1VtTEtkXO20PBSdsSTEgnb5fPvZ4sOLbPIzvydCVGx5FZoz3OnPlDU7+sZhAwdvJ
33hJ21Nq2ptcq45h1s+jUgSgJBwGs/jFzO7sJgwybWVtDW4ybkLSn4nLYnYm6VH0LvVz48HR5XiT
uOVYDk0euwdnbtBzjKQL1Sr1j6Qj//DTqj5Xsfc8Q7R/4LbhBGROuS2yDm0DyLHYleMjNiEwC83D
Aly1xACKUSuI6h3QePut8S2SRIZNLIv2TthOveo9He9UUeVwzfjS5ebvQmu+3SA7zidu9awwziR9
dtaddDn9cQRZc3/s2oo0k9EJeQ7zkxzGanT3bQOxCVN9cfmngaxjf37kKYmuhNYxTXGOZTwjRpnn
bhNTDRKUEhJzXtvONlTZeFAzMQSatMUDgTtPaa3yXTmgUEEGULIJHxl1Q+k5kBzyJww9SfBCT4R0
yDoYpYtzjIHxrVjQrmTclT++rsosiqZ7Pyhmgvhoy6q8Y1HM1jifyp3ljj8VHdJas9BDlmVaQDao
vEtnKtl2Vt8surv1EGvEDI1bYu8oxLrPPeeTV8bLa8uBiIrS3XReku11z3Z7JPh1N9vDiVGhfWyD
Jt9G3bLItJJjIQdkP1xKahxwkZR2cS5ye0bAASUPt95ypc9Mz7OfsMObG8u+zvd4ggXHyUxYWiWU
5k3vPWwj1tvASM+RIX+NnWWenDr+48TFT1pc5zw2lX8QDGNXPVQqXYIZQtedAnEaPGCHdvIxzHqd
Tth1IwRGHHLcyvy5t6/bibUBk2jGWewOKheNQGQd7b4Xl76zfoqJKidy5NqeyAyF12euUCPNWN8k
ypMYyTSW3mDFwpoTN1DxpvC8YVX0Fu4kFTyHDv4uZ5DZvmn68OJ+BDzZbkMuHjaDCEPAboTShe+v
CI6pWxTvLoIrFCJmvZpr334axw9ytLb2M9gGoFFZB85qtG6yptRgUSkMp15NIiMyt6b84KywT798
MZq3tI/UxpEVvBVQ5rbVzUckpBwZXkTiR1C/JK310gbTvuuq9BJNg3+xebO2NPjWxtIR4lKdLxFW
WhCK4pBeI+JTVbJpyApbMTI/OrMYdkVHppLVICR2VfbcVfo9jAsPTFPrrrW33AUSS7AjeADIrPoZ
Jo19cTu0Uo3jnwVY9BtOCegR13RIFziPtA9mbTQX4VrXApbZmRf2GS6WOTe0sn03MxfPLNe8mtTc
qF0Wg6hzbwuk7GjP1NatuL3tLHbeqXJfUtbQPvspNgY3aoDkwh7C5hufJsFAGcX2dDcZ5Ai/Sk9I
Tsg+zcG4cW3S/6dXN6vZYrqw1jI5nl0ol1cBd+ufai63Qh/JdXRNQx8tlUfnAD4Pxy61+zYz7Xjv
4zu8mOCPBh0IxBV8meNt7TiEnSqBxBRg6LYjKjHwC/PggRrba2v4nVjcSUNPwWhRWy1qlMeQd8V5
qBsmycvYDdgag69ZptQKDG8WdQwNhTgaxdQjmnACLNjMvg1yJc7xqOPz168q0rnCPkYvg2BjUxal
sVJBUV2o0IIDeUJPMSudB/PJ/MntMjo0HgTrSBcTHCqBNHPsPu1QJ3fuleQ+mjg17Y7mEcDTzo+s
8qkCl3cJAftYKyga1KKGSs+U+iw5Ag67OtAkOJkzs/pUSBYnbRNQoutf6MUc9Cd59mAAKg5i6sTW
ao0ID8w6rjJ/5+Thj7BrswvyDO6s3JMbp9PBqXNpI3q/GhcxhfE6JPk3Kt2OpOwJ1GhWHQlCY/cl
i3BblfH0JLK53hKtGK+hkGTnhNlDZI/JwyAxaZ3i6libS4xOLsUZiln2RK4glvjRvvWjHFmbeRFr
2Ch+jcbcPaFkImoxNtUrT+n5MhXR78vgxP6LWfn+i6rQ6RgCLqSaXGLW/RYwj5pAtcBZjS27P5sF
VDRrkUROJL3gwPwoZpv9jev2zMz6Ym/EmXWHa/rS07HvbFfqQ6rI0ZvGwjgmSXD8+qG1neyKSGIN
qa2rTZL79etagQRzpBt+HqiF72WZzquvIWRpecmZzETEP6H1O/R6wmNFAIc1ZBsebiczH+50X7iz
WPwIPbJDxPdHvewTlI3y088a86qqtxkc1KVmGnCtDe8R+lRpFaZapzDMnaikc6mubftHz6qAGMtj
CQwGScKGxcFbs4pEX8fiFADpmV1XDUkUc7GMrj06YqaEYMosnJFJkITrsWPXCSDLooLnRxLxiAS5
4JNqAvB3FBSHekzaQ1OT6uc37Vql4YBZvyNoBoXizcDhi3DOHjCek/PCpr7a5POQEc0WN2vwkY+s
YxiZOE59SHmgc9qa417N4k+eyfKM8zTdqJg2iQxeYx9i2Ia6lp3TERq7Y0GLwOfln7++OIXV7udh
eEFE4Z975K+UlGN3+CpAAqM+zVGdbcjUECcbDO0aadSR+HkCb3Mz3VQe+2eqFDvTYjPPw59S5o/R
r85DbqAXjIvPyG4KqocSsQcn1E62AYSs6NAw9Fg5vR0cDZfZj6lHn6u7j3eO7VaHUN+6JmneZVq9
1aV57cQg3/IMRY5iLy90dMtyIa6uEbNUNXyiGaH3GRNP0CppAkQ+BDhOffDc+RKfuj8nF8m+yw1i
+1zVJM4qtzizpPxul4L7Ww5XL/bZNY6Rc3Sd+eS4xWsI1+urkSSEjr6xy763ZBStm4bm1siKRT0G
ABNu5r5ZTE9g8T/jZv5TqKDeyeYbZmmc9R6iKTu+somvdlNAuYMjGXMbsPb9XBjeeko7dZixtUYN
mp6AttUe+2NpmDYst/65BfZ7daP8u8IhQuUpP4kMb85ZCoKBUnrMWfWGccZGAR2hF7KWRvqRnxsX
wNxK06s7lcW8KeSizSJS7R3G2R2rmh0PmmaX8hhn39tGZycmNdt3LUiekKZ3mEXoAFNj21EpvyFZ
QCuDXsMrbPMVBQlUkJKox7oszO3X50/pRpSdMcu155TfjL7N94E10wqlvd4JELeTtt+njCJsysBm
MQW9SD+gu4+sC2nawKSn2NmWaWNfpzzYiUW9asgcc21Jk89qnZmJaEqYeKSEcFY+qQnbNEAJ3kf7
SCU43pucG92oSwyecCEzDx4bOo9rw5Opgc68E0w69+C8Iti6g3vKSJxyEBofmCXpDeZ2ngodOsDc
JnGsZp9puPD66gCdWh8yqCxj+9UbaGdwEeQbbSi1jjq/QilMarKl9rQJLNlrInLdRCO5m3hxWA06
U/anJsx5FyKmmFQ68WlrCzM6Dr39HVT4fKsd75FnSc08LwIft2hPLAmZxGC61xZtdEBhTaBvv6Ef
5sxi0X1YIFlr6QLEQI9bNtBHUmOdaJ9z12O8FDAZ/uvnoroYaWS8dCx3vGKS/wxTurD6ztrjUcKi
2s592rO+B1GXQbKewCeesndPMQ2PeJfIUqS0crzit13HpJ9Y/a6z6S5yw/BPbtUi41TlQc4m3YCf
mwcVhZoSS9ynSqqNlxFWRTWzT8dmXvkeYxvPYb7D/B0kTKVQxJcDMjvvIxka+9QUPHcGy89RGuK3
Ld0TlZezS0ON4LXPBjgPjIK0cPLtUKGRKj5V2w8f0F9fC54cc84iSodXGybYs0neZRfYJB0klaTN
FGierMFhlEmQfZ4umrSexXNsvbalkMfIaePz2DUVg57ZO3Gdfh8ZZ8VMQb8m9zbXNWv06ma38aPx
aLTlzGqkpc2VBUh2FYfyvZcBGpCZ3iEseYDWg3HuClybXxOJzuYZ7muqrUCjRLLSoT4M7L+AHei4
8Q6+Sc5E4IxMvEliX5m+jA+9Y4eLoOcCv5am0vEUkd0C0GhFCDSL83Ll2Z16wXiOlmPA++iKsjz7
yxc39q/4BmB5L0WLssZnv2iMnUz96Gxx6bQiWOKywzYDmQLupabhhTweb5eZANpY6SVHl98a0sou
cvmSe8a7VwDwIz0wWgs5mLeikrtO8ahuW/EMa1OhAvobGK19yBF52VEdMM1w6J4qHwBja02rtIn8
8yLNDwcHP3xSVpfG8sAGlxE4Vu/DNKJqXxQlMo5qDJ+bIf7G+f+zqFr5kvDkYl9S+WBzu+KQLKGa
TG3SV2+u0NZoIBY6X8ZH0tqX7E3RxPNCa7+3v6m5/UXmMCQRaAgnS3vRxqmzcQ++cNhKZC9ZAG4p
a0XDOQ6Cw6kn4hbHInudTfAAVpAdWwP2bTt27H/BSK6SEko1JdCh9xsy7vo+3M6pGV51VzOfsUD3
d4O97mQwvzbg3TMtWRtIv1/E5sG91dlHXQ6LkMd6rci2DEwP+5Bv3mddIfCM0x2ExmyXFMAynYEp
mD23b56bQzarS4YdIEXOwirezIDLWdpgOZsOl3I0zt/TCpix7X63iwT3qEaO7IeZuxXDCAxiokCR
fQYZABSK2RBOwFzTxl3uFS3rSLa0l1k698jjrU5Tc/w2VOHfMEETWTF1uwSQck0epd/z0npEmtlN
kpdqC6gXF30rjX1cxs29J16e8cGFu0Nc0TN1oNpbcmlzqlpU+B30KGsd5Sp4jCDjkOyZ0W5OCLTV
4zQRPqm+G+0EtRM2zkakyOvLxjZwGPg1wziekjCjij3y1IAY0Kr8UXaQz2UI/+jrv3JmsheFfKOd
/OLBu9sULB/X5Uw/4XRoPG2kIASWXHRXwCuf7mGn+mNkKOvagzdH/DvcuQ9R1LHvYC1mErnndoRE
fqKMIeGYZMgjtL1+aYzg4jBhvTruxJxaUst3uWpWPvK2b27xe1KRZtcG8kOHzsAzAqpY1ClEczob
z+NAx2hUwTPtG0NYVoBzPXVbL5uda05cYzqEZBp3SLxY+pn+ZqyzyzSJhJUNAbbw4ilIAAM9DVlm
X0zx15LYWJa1dqKp8FE6voZtXL8EwzfTs+4eXB/88P4MZiP41act0+94DlaqtlvQKZU8M8y5k1f6
G415+4jsLQN8uXEdiIftEsfVCw2ZsfE2dWV/5pb56kWeXLmmTHbQ9xDyTNJAUxlN0bod7SeniXcI
HM19rKMn/CwvjtUfNc3Htu+IA5Bc5p5n/A4Rbm2UgZCOSaLeVC49udFcW3pb3ssGttrBNMmEGBtu
H7WkSEoR87aRqliQN4Ger9n7AwSF/tlPdIsEADHS1Ge/hYm6R1PusEoBLoAcKw/GjcjMj9agNGf5
jhca8eIqQ9m7gvKcMRNHBkpDEqflB44Ui1uG0gUkrC5dufKG6mJmSXhVypPXr19FkXFBXC6PrTd2
JkGMdn9A3/F9iII3cLOk0NohK7FKRaz2+fL1q68vBsnZp94yDvlYR7cox4gwtup3ZdsJHqS0Ik05
HI5N0U8IVJY/wy+vbkODrQpIFxpRu8Ek4XliOxQ+2GCbCvz29QVuX7Tr0OP882fhPCHhbNmQ+M6o
byZ5mjdK//kYRRny1FyT9Pw///zrV0BkIGX2CwHW35mxwTilKwN9cr3i4siADq2o/nCQ84it/Gmp
IZN1a+TGBveFuePvJ8YZttLBZiC8IdO1Z8YChltK58OaJHePANpumumhNxJN+UUuqzVX9VZIil8z
RskIiF9sTSscXhJGk5c+LjfClA/Pm6P1BBP9YPFECFvmfczi7xnv7NrgIdgE6S2GLLEGc/Ux0HmB
vI/fCpMghyF+twdCKbrkxDwZkpQk1C6qGOW06OtrG0upUTtngXdnk9ntKigWOkfGenr4nec/PK//
FCz/uqgWh4HgdFGvYYt9S4XLWk01uzryLnJiWExvR9VGLMhK5dGjYY+auD4hlLLC0cnkbCXo4sCL
d/A/MMJIdIouBtLE/MxHUFnqoxM/0T+TTJ05cApGf5uDsiEcIyJMWic328LB7/RQg/IuRfGvXdhX
2hKrsT84TjE+OTVWA8f7MYv0NPlBhrM1Q1IR+M+pl7LiLeubO/c72taOvOfaZLbmhPBqe2kcw5Bg
gm6ZRCu3ew4Zia+DNsQPlnY34zCmo/pmE9qBboX6QFM0Gq3DHK9NL77iL0TD8CMPSJaf8obHbrXl
0FgzOnZXQcPfaaZLV9gcEmMCvFX8THu0x9q1C7wBcNCM0Ftrf8vrcFHKJyMh7PdRgl9GnRsVaimk
UedKgcybQEXGNju2VtTDGawEq8MMwj6PJscG2BG+UecB+uvdF8i5CDLj3yNhwsRT7LraVGuCREC6
lf6vOa7wOqTkQatgeKRlciuy8JndcbW2WgslPKGmO68Oz5btcxfg0mucAO/9ogCoKvc1YE0k/ZYR
jxLD2lfuH5n8TjqfrWkTLQM9wGzMjuONW3iHLLKnjU2igVei/50W6q7ZtSe++2VA2QowrSKmA7Jy
kzcoKf8HZWfa2zaydetfRLycisNXiZplSR7ixP5COJ2E81QciuSvvw/VF/eedg46eNGAYSfnRLRE
VtXee61n5fZzvCjMiTDQN2C1aYHqNu00+dWsMoAfKiHvovkpXJ1IaZOUC7iLOEQPrPA04+MtXko+
AcInNkQnP5mS0JxiFoTdMkiyNPcRJxMThcit6f+ixB2iekOd+cMYrVsv6T7isQsswHobXXQIr5Kf
rk2QSZv0AcNKb+uOUDH9Ngq6UEfN7MqdKcprS4PHckaHKX3hbbtMf2co+cb7CprGWpwUscNNVXUe
x/mOAX2vbZhas8dUtFFqFLx5RGZFpfH5hIuJpMfoN5qYtGH27qk5S6ZsgiEMWHwqFxNPrdpXWpVv
1ZTeWmepSTOBD6Dx/YAOGhuOWWH9sVr57Jgcm1u44KndbYakYm5ot9A2+wpKMcKknO1QEeFBVZ6u
yE0ag8htzgQRZpsGaXRm0mxCYAuEyAjQ1G0S5E0kX9aLd+Gx8lIbHkYO31zzNy4orNXUazYLYcms
rKS/5RtosLO5pISdm5VyED6TpvG9I6koMRqO9sQ0MRDW0YjXP6a0stZFTdN+dnyD5IsvlW/u84Je
ijRkFDBwf+6NBq32tqjsv/DoM12ZPlA2fWSsaCtXQBqLEdTkrXS2KtTfm4mWDx0MzDLWa6+MeOW+
FD0mprnchqY37l23e6gKRrUgAh8seypAGFWBWM6btiLPPHGGlTlziNc9le2G+l0ieSH8IPZ4e9rn
SWEstEqUlBUZRiLhQ3V0Z2u3JGao9muaZt8JpkEwzWJcymnjJyre6Z7/Mo3AlsI3k5UoICNkRGRt
P+m062EHb3rbo/JNsm9wmWNIoOZfdRW99jx1qW+CM81GDurV/E5kyU93ALRfVydyBg5RLd8Kh1zp
2RoYNcznSuIbozlEM0KStlR0AvPjcDOIb6WMD5MHqLXfizAlP9tmbl6n1Zl+6Q/UAe9RNaiD03m/
htn/GQo23CbXtkp6/xci/Lee9r/J5X4Xp7muxX+G7wI9Irr2n3K5piosL83r8NhnWZBM3tfaqbs1
mtF8HavI2plWXNKWMG3WfhxBOUFTmfaQUegHvUtn3sY4iljSiXcRp6N/18595uma4I5cAYvQBM1L
boNv/vPiYJjHbsws4QgK2zrIpf3l+AmZP7ENlTShn5/7DyCXk6Wjla8HL3a3c7ImE2IONDCNazWH
lCiFce4Asu3M6ekPF4i6+JO0z3Udl8vzURqauv5J2jfEldO3fhQebco8YgEkp4ky3mYzSTgNF74m
PQ4SW8jEUc8V+iZnbZlWdfn3y/hNY8zb5Oq6wedoWJ5vf/oMDbtvtQjp4RE1DUMK/GtV4gRVId4r
h0NnvnyYdYyYpMrzP8gbl3/6n9pGT/c9PhnP0okGFJ/Ulk3kuzXqYOdoLSPplnFhmiTeRpBttZ6X
3zhysIC0buUF//47m8tn/+mVDRJEDO5cHYizp//z3gBzkFZlXghGUElzRfZ17JQWwCUw9l1Eypwq
WLba8aWcvV+I+mXg2bfpftoDvkzHMME/nGfB5A/034CEMoPvT3kqhwchqo/C4RCP1uFP8tTPEdHc
0rxTnu65xFdzy3yWp04FLR+fk/HR6iX9FW0+qkVBUDF0wENqDzfLWDMpkHsEevZsNevQnPMzAlyJ
ApSIG1SJqTIr+IvM3LWuQ3QNXzIz5WPd1d2p12sQp+j3XEvbMTdGRD5DG/P6nWpTBg6MJlbEB/Zn
Eo7Qyrl4YZs2RT2RmmB6iwcO3sbLv39Sv9+dnnAoyDzddU2GjJ8+qKq0G8xDkJd7+sarlgd4pVvN
phn6b63FSTCRNIANN/0qnUzf/vtr/7668dou0d7UJMJEEvzPmyQPTYX6vXWOBsE2JAO1W0Sa/aZ2
w8Bd2qb//mqf8N/LZytcUsRhifs+y9anV3M6wDOoJZ1jYmo/FeEeaLxX9+4+2aO/xjr8+e+vZy7L
y6dnQPi2pZP/yW1FT+Cfv17WFA2dj0ocszCE/6Gla47EO6O1y1XVL82OZUSQVLT9I+2prqFBhabF
bgtZd38feTXStQ9WVD/dRaMkyaVrHGM04EMofMLeZixYcxeJa9Q2JDHTyf3Db/D7AurhaWIRpRKz
+O7TW1YmMD8ULjuIgBq4gor2fdrKm9F70XF0/XFvGNo3i0GY4zPNRVCFo64Y6bEtckTloRCpic0J
+2SV25PPOMN58LT61Uzq6GUuv4QCBNG/X/J/uZ1902e0y9vOfv/5PfdNlegzEQ1HWg00+AXTDuE1
5R4F4MEIYUCUi9GBVnhU6Kd/f2njv6x53MmuY9GAdm3n837o0rzltQvzOC7uAVB7WJk9lDuDBMRi
Mc0P5TA9GJ1Xr+y0Y9a1aGrlqOOgdLFg/uFqlrvr092HQcb2DFsHni+s5Wr/g3Y/6Elpxb5jHHOn
Yb1a1EPzovm5cf8RXVh/oSrngeN8qLla9Ycn2/390fZx6QgEdS4Dm9+XFWZduEJj/Vjr+hs9QfCr
sTV9E96usPKnOWEEbeEcXhXhMsLRU5y9ecSQJHbe3cTErK4Z36Xh7ue+EtfBOtK5XycG8SFyRs0Q
OemwTRhcXkfbuM0xR4w6tI+R3wO8HpoBgjLBfOag7zpROtATGLnVaGovmNkXzAP2bS5+WzSS3W9y
/E1S5X5AYtXTYHX7vvEJHt3dlwYxmTUJXL6zt2tUs8YUYR6OTaRfLcd0XxrsZUb5nurRkzl77Tb1
GRQqI9xH3drjRgkSNxrPUWo6OzU2NSFr2tmwhul9VNZeS1ElAdx4khoHNw6153ZQM3Mxn2FnS0WV
9jrhl97gnUs3f+6i7Na3MQTJuDT+cLv8lw3bh+QIKIZtjwLivpj9x+1SJlSPkwbcKFK2d5ozsUNp
8D2NW+9x6HTAC8gwsgnNQGpQyLQQzcu0fOnHUBz0WTJcpgUbYdLszB5StgFfxUPLyLCkloe+EV/E
XGorHArmHy5c/P7E+7rLKsvx2Pcs734n/seFR/mAbIUz4PEuExVoTGZt+tVHkfheFPLd06Zjngv3
IZvnEOtTzkwa6Adk/XRJvDNekNCQdMogD+UDYW7Jmu6zhXoQMz/DTutAMjZ9xfQ1Ylq1GZjy7WyI
R6uuZtaAYbkw/G9WqpDXG1phk7nNJJ/8tuhojPXtfrICge6fCxI1bRZGfzTJPoIXFjJbPtmF9Thq
zEJy+ZcMET0HI0G8a8GSuW/o4OGK9bfaO1Q2TClFYgXosPj9ON1bvMPXIgS0IXGD7asOnZcw1dsf
FpHf7Tq+zh7NKmJYPMTmpy1Mb9oYvy1bWO7tfZo9l9btmg1yNvxFPgbkqCsgri+q0ayC95M3rgFM
ElFE5tfRTmZ/WN2N37ZUx+Ldtw0sRKxt9ufraZKWwSXO5iMfrzq4gHE8F283IJgLqVbI/h9J9qsW
My5gML3exjNK9dJl8JaQcnzuE6zPf3iLlnX0H+ssl+RhHdQdB7f4byudN5tE39A8PJoxOcuzclb0
6BkYMm/IYoP2jIm8znXIbaXfPx0ckm4LfTBP5JdY6z9cy2/n/eVa0BoDhV0Or+LTml/gzqnbECKH
iAx8gbgTDm0HaYEx4Er1S46FaSJ9Ze4ZdI5mBG7PtWmqvkYZqJWpKW7M9UP+P70dNFS7FJNJeprH
+f0PF2r8tjs5HCiWogRzEwXC59Ist+JkdGpXHTVpQqqR2JGKSD+jjvWp0zJvTwNWscS04TUM/b3m
7/Dp0llLivisJU/WjAlFuUTCRlIe5ECup5Recc4n9RBvR4S+TzXJeGuWu0vnd/UzK0RxYmKJ4UjV
G7NnGa6ytg4mOyNcofLfwrL7qc/IP6vJCrcalnJ0VnVJ2EaJIFykNs3FRVgdN2GxHTyBshAIHrnC
P+3WFeRPw/SWU+FuOhNLeo1Z6CRiWtso07Z277m7viU6ZIAUsqdZQH4hp1RCCssk6NN5uvJMl3Ql
1ZHeKAF7juatK1uUp9FiLHz/UndTt4UdbO/uBUjFQA/1q9WdZ9ySuENK5zqDtgqGTdG75hdj4jif
ZtGXwqzf8pYSN0ryjWZ3BoRg2Bg6epDBmj1ir+QDdLluDRTOv94X0ZSm4Un3huep6d/0asYboW0U
SqtzYmhPrUlESzSipXDt6CGqvzLwT/Ec+P7RkdP+Xkknofw1lijYU58M1JqdYF3OkXEx8oQ9rgj3
rS3GP5w5fr/5hUGlj9/YFzCpPhe7SYlDBjVXe0wygHaZXN/P0LXaeHiAt0RvMBeZ/vdPvzB47G3X
ZkjhWp/Pm12km90wxvLoZVm31SqbHK3BP6VamR8AwiXB7Fm7riODZlFlFZh5/tYriN7xzv/+UJmf
ChybY7rrmeyEmMGE/tszVWL9MBopiHdGOti4Hlw1K2ELFjRskf3usG/YSzrgg2b3U7D4NeYlSVNU
rv8K5I2IIMWozFMPSVJ+5yBC49jU1jVCx1ErODv5jPLn+NFi/BdUKLPXM9Z5kRHFPo7mn1Z673N7
yeZ3cSzHsfhdTIsaddmb/mNjt3MmlTai7WM8NkngabFBTJ3QjzA06Gvff8ayaBzv32Vlvm5rUjuV
G5LK1+GEJoyCb70QydMq94p8O1naK/z5+Xj/knCKR+I+cvCUIrj/kdAqmoe0LgCsdPPRHDMGCl23
txDCMQRprCDLMFBcyTyTzcwwJXWsYyJSrSAlaPx/3+ooU8jFYerRV9Yxjb1pI5z2V+FPGpEiJMWL
tu3XsmiBGBYjMexWOCBbyq1ib4sMfEfNXDu1wyNcuiEEhw33k/CMbvl2wizEQOJIkH14vH/ntwkF
pV6SsoJ5mnA2Ho7HUnSYZWT63IXAHfKFLEItmu9Hx96Zno7MZoyfm55Ni1UMxVzzUhCMLu4Iptgk
PjL+EheR2LkNdjZmCejFNScBABa/3J2Zf9uv0AtiuYv6tRjxA/ULNAXuVXPTkg+jk8cQ1t9ltmMO
4BI6jIVNC7JQFe0hBuVr0KAHk+HGUwrk/qUETduiZdmM4NTXec6A1ZhseYLGQugoq/R6Kjzv7BZW
QO853NY2EezLOjqp+mYvtKw6AoyR21287zCK3a+SGfhDyez90CcgfnW3FM9dRsalD9dzS/nCZB6J
UODkWnfWrIqUKcRPFBeARQbTnsk4p9cEtfsWho3+kka6v4vQDkvbD5/x/K+zhmdI1xqLfamtNagf
d7Wf/RARJ3ptUgSzVYYCy1GOc7jbddi24AkpRleaXFJmuhJ7+4RdHrfWnnswIj45RrxqaeUuJgoG
VArltC+iatu2f+Gd3XeWMl6UnVmrrIk0PKC05KdKFGdULovaSZwFKWcrwkfiXYfIdYdzy1glHfWT
D3slyELnBcGYuUlR1+yqAj9kRlR55yUa85/olR7RFasVbSjD3nt5bBzMwt5HFPto1GfiVUJ5nCBP
MfrIysb4Vhbi1S6Lb14LoyfuY3yluOIPZi+32uCKPfnvWPmi6uDoWPzrGFefHMyvCGc5O5e5vVHS
TvbQSRQvmvZyvHGZq87BHv93h1LPkB168qlqUKljJHu6G1OnRZY7Nv6Lib6LIQy9TMHR71yO/bUy
5n5damm58RTyKjihX1HCNrvB4za6u4tDFLY3e2DCpCVO8peMP/RodnY+Gb47FaPvm/ScwIY0Br/I
U7fCZcD9OpuPM8qYF4VGfJWReo84iR/zpn/AyGOw2uoOuhG6C26vELXE1nhLCFLDmpi22wJA7L5t
9LMvtBL6Mr7nFDAXHC1kkLY2gYoJQfejF+DlZ/lMLqMb6ELfpFqG2cvxIC2z8669jJFndbAnp36G
zABITDY9wxM7X1szE9YyX/RHWG/JN17lOpZTBAT53o4qH9FQtGy9U4TYVkcCKeMzzZL4YKesQq3O
A1FavbYlDoC0A1QjwcAA68ExW5o5Lucn5bHhk3HLBVgo9HAWnNRuyn7WGVJRtH31WU+SRZmC4SRH
WHn2y0cqle5MqzcHo2gSSeSCOwObRQawVkUHb4BgkzlR88K5FmBaaT9yYsKy4rcPZdcbF9/SUjwR
Txh3CsJfetaYtp3zYCBXHWDnqE78/vER6OY60T1iOUVJHJzHSLfEcjUot9kKO/aIm2yNa83D1FDO
QjCCC5rgg18auOo4NNo5BQ0WRgzJev1bVY/05Er1kpl+yE45TUFXR1cExN5zlv3FxsCEtbW8Y1dQ
9VBJNpGJbRMxr73rMFkM4YAQ6uaPRvtCW97Y6s1kAewr8+OYR6diPE5Z4mIt6T7yCUhVUliADOus
DySypFNVeU+tPgre0o+4jw4+Pplj5iOCmxC/bxPG2isnN6KVkEPxpci+9K21HnFbnRLU5PthqInr
47PRBFuc9Ak0i8saXaNL7Ceq83Z80rJoW2voP4wKFm6nu9tR6nIXZumjXdLq62oe/Kou7UDT8aTB
11KHpCj1QzQVX9jyWajQqPJu6zT6/LbHkIS+bc2Z2MeCNA5BzjB4F/XOaowqdZ+mpjUqIttrTzUe
XJBd/k5rap5mXVzI5/iVRU4wWTHzWJMpTShGsUlQTZUR826Es9VpKjguN2HglPZ72EzmChqCue08
YhySPLuiuudjSEkhayE9MAFWOL+0XZRjFMAtNl8YSdJo02c/MHATb2NsyxtcMcUunBu8Er4BnFN/
MHvdulC2oFWDT3NV0sLJj6wVbZJpbTx69ruxk0Hlmt4ZAV2/qYgg3CLd0qEe89Z3+QTJMBsPwmrw
nC//NENhaHYLrQXpjsfDMT4rVqGNyxLqsQY9NyZZe1bUj4gnbrawxHPDUlmQbH6bSdLdqaEj4lwC
mZJDhsWHEMh1E+rGhncy3QhX4KWc2sUykpy7RKHKm8f0Q/dfnexiJ7375sDbaEWT49ci7yId1QAI
Sa7v2t8qSxizxOKjAPQMiSGPD75GHFWo2Q9FaU8bOcgbJeUPM2n23uDPB4OgN45SFEbjD+QcuA+L
9tGFHbzSK0Ps7d695Fl0MelxX812epts8IJ5lJ/NVvf3pgTCPltIbSPsies+UkTvCLXpk3nJBBTh
yqV1SS+OqiO2k7Uz0Wbo2oEYdd05FFljBFVjP9/HMn1nZQdHA51qp+W7paPg6Abn3JXNyV7E1mNk
AbPJzlVqw/PLesbJYYTReuhshHlq3Fu8ilHU6uSU1S6JYuMsBuc0e/mPpkv9S4gsyKLBswMpdWtG
mJZ5tORohHN/TIwwiOdTOfn1BX0ZkmK71g5MnoG86NLfZLwdCZAGWkEQBKb0qfK9+EFgnzAmwzs3
0gm82RKBDNXH3VneJWiMmiLeyLk9w98m6NOHIOOTZncfhnS1BaF7yIKmMUgGQtq6GRN6RBWN6A3z
fDStujoApo9hxBuPNd2RtP+L1EcwW4+2DH0iwIZmFYd1hkAPw71dYr13aqzvarEw4hDFJywtBnXx
d6TF477urBuK1jKYUlkjAujDI0UeOnms0Wuj8eQ5xJ65S0zxkYSW9SDmdjEqpQdTz7+Fo7K3zEON
VVxgXnDx+iR62Z2k6zz7eb3O7FQ7hgUUaxLa5ENWq+fSavVTb0fwZkGBd5Nd0ixu9wa2X5Oj+RO9
vZdiMvVTPqNXAdh8yIGHM94eBkBlVnxBTrJVM/ZmACXu2eg7jCdqSI70HwlJ6lh9aQsC4rfFzdGS
V5ZxeVQ0j64zm7GFvPVgARAO2i679LPwr7ROnAQBZcJEEIElY7+mHd7p/tWPzuMdcBJl7ni7n0MR
TW9z34rPnPctlnEk3VrTLfmisgw0OeuoCyM0hT0350y6p931B0QegPosb3jUfHXQ8TU/dL3WooQX
UIaEk5Fi6V5T3ZY7rcgxzcwI72AWIFRpk+/ukM2HUfU4Vv3iSZKXl2AzeNYju96lVuuz3BOXNAvo
kGUSHvyxqZ/KGVCCASaSnRN8fM1rjUP2dbDa56YYXx1DhU90i9BD1Zl5HTBZ0x4CMDOlLWK+zCv2
bUbVgrcJa94wn5JWn69mD3hAFkp7n6z8ihOpdzT3V0iUrERb9UE9rAXS7M6JZDrazHRBu8w4yKzk
fGNzb+SLqQoHWFvjPBqcVpEs2uV7p/GIcVmbOMdOTceUbA6n4phVTb0hNdjCuAHd6W8RcAucAPEo
41TMRSunAfUIx+dLI0y4fTX46bauDknswcaL+0fPKtwPxQPmz9iC+rwtjxHiyCeCXtF8SrLyIg/7
8dinGNTDZc+g1BqL+Jja3xz4+1DiWiTJdUv0bodk7djWTXKIi+kGwLna2vYcfnNi1Dajs1JVOtyi
weaZS1vr4s7syhLpN8lz5i207KsvRjwgysrPE15qP8n9F8/C44i876Fv7FNNjO+jaOv2cRhQRA71
bEMtRbO+3LcKTfhaSRgubY/yt3et8WlU0rikveW/svv4GzGhh8fos51qgAQD+thAukCOfTUdZo06
jwr71faVfdIKHYOlTvown8xXGOiCGR2rbZhC0PVRh5aSvPEFKVNLxPFTNtoAmqzxueiAFqhs2Ds5
xm7aht5z7r2FswCAYvjPCvzK31wRHmtJ+kHCtr6MC3pwmrjxUK0NVcgYsQTc0tpg1ctMrmicobkq
x0OhA/j0JLRCe4Dljdd4U/WcB/IGGLWXk2pMpBp0g7yyz2w1E3wIEwFSXf6ilQFDH0bqupVFv9bM
cTroBq6IcBTWNkWk92BV1hYxT3YqGDYdOrc7m2PcHEeGLJ6QN/45xL/phIQ5y+pd5yPVGPVO28lp
6nZVqD8T4JCeJhrS9/bW3MZ/lQMzXB/n66row/SMxZql2XReGMG/qHK6SCjjR5sT3FSCfrelwCja
xlDPJV5PY6cBS153C8uoTcVrkuDBadq83YSLqwmrfnutm6HdlZGPz8rwTiwkww5/tbclnr0Nkr79
MLveAkk2zEwTUO6AL13WsHLSvujIlyNBZeBMekBo3YVh2fiWCywo07bIc4ej7bhxQoW8ndQI6q2y
vaiuy45GFx6LLq9OXpN9jzro3Hk04uiwmYJVFvOwOyKpQz+7QbYFsDwj4pkW1AUmzrYUrXy0Ug6S
YSq/T7FP2HWILstLhlUbFng/TeYuhI7lAYCU7jREnXUkiJeGWSX6I8fh5AykvQ7n6GFsYrXFBOCv
JKMSJOBgThyGrCLmPSxRUYFRR9njjHCtXensE2DKEYLL/Wiav1w5iYdC986Thy+itfGkNFOq9jGy
zIAU0ncbxfHGoaKgaAJvPvD+7V35qjyWBtNiW++VerqDoDgb6Tz4/opczL8xE0jNjUsIDHNoYvmg
if6lQbW4bjtZbGrPCSnYkx5iqpE/0EIOVTUCFB6PHjXEsQYB1qOs26D4zaBqOfLkpubVUF77RH3O
7bkYZIvkMnjF0ct8+4ov91QBZ0V0a0c3+vfBkPrNxo0iPehcZJWTFjdn2dT9OpfN1aj76Wu/RVO+
qvVIXqGEg3yCAjPM7cXtxSkaYj558BDbUFTvSvI/vFsPhZrLgFTia4ZVKDAi1JcNropV5nWvTW+9
DNiQsRlNwE7stZuGYMJgEK1Z+b8XWowHLTebB8VrHnwlXrXKf+essmpsL99hq+WYS1Njl8sSA02e
PjRtsbpXmbIkxGoxdgGOtg6la2xbg9HrLNi79KVr6Q/5pTFjDrx9/hxaPw1gXNjDm4ljldjrTWV+
9cIPKIrfoxHPDOzacBObOf5Ig7J/NC1vg83SCAgRjrY42/YR7phstlrSFGHHxH78gHPwh91zkHNp
DKwcoxGrsMMRhGAat5r5klm0xAziwn/Ma6d812YreqjI4QbYa7z4xBa0kfNmDWK4mkl+kLqbn9Km
eIokhZdt2XBfwvFRTcQotK6WbbrM8dZtUnuHpDNPbR9Nm1ZZ4mMwyDTVJnFwstK6UoueueUrpx0P
zKnMQEvwGN9PcBWrq5EwvUhQHfMr+QjagDC6AxBu/IK7WXd/xQb9KFyZGL17ZAFq4lltUazGLvVr
pVh2/Nb61nKvr+Jo6g7WDGqdkrDc+Pq0YZlItkmnTkB/F/NHc/kbBLkIyIA/jcBjMevRgIwWiH8e
uILOO4zbYBh6dMYl3H2OWjB502ffWeyVLcJB1L47r7G1AP0baRNaSEBxEjoYZtIHXGMKGOxcgt7B
IjTP40/XAc5HVBfJFcUYL17BZUFvf9RpIvewRLCeD/N3bQeXB8ePfyGiVh2JylDr0YqH4I7vgioA
O2lEth+ZHXGDJs3au2iSQXF2dGherjIB0EVE4852JV1YyjqvrNudrTh2k0XeCrYgZ0DPW2IsX3UD
YfRRVR6HLvvoOyd54CjfrKRjsXdxbjrEVfeoOp9ok9ZlS5n0e9OUTt7yZzqRDwYA28ASJWHJanhT
tuy2qsvLdZY59D5dV258T1HojYtFpVMIbeJW3993/L6DJFFVw1ZSbTUWvjDuSWyoQO1GOOPfnNY8
JDauZ1e/YKLVxVgfypGR2QRwCOgKWTfdeEPi6a5cyaRUl5uxN2HYs8j2ntOeZl1/nL3MuCgJIKSX
Go5tpXh2KES9pdjJu/C7VFATPNlzNzdANjzRVivdVymZzn20nj1nly/DRB1vHmUUkHCzanbMT6xD
jT0IknOJ/mnGWGWEzTt/h/nF7DddkhjnVjUXU0Fh1yYM4PTSb/6xugKAFg7dopruFE6XQ5rpbdAa
tReYTvtc52b7lMvUJnuro5WoFTd5cZSwH0UWnaVX/QVB29vUg93sPMQJNCoIVqXja7w0bFUHUNNj
JatbLmC5qQQ3X8iGgMH8gKR5ekpy8BbZ5C36jeQhfcobT5ycPjcClo+b60zgAlQTrU3CN2FLT86Z
k+gwXekhB5aE4ZFCO31Es8qQriFZQjiKyJkpm64WLjeMwzWJMHVjPWoei61ttt4+BDKzrnscjdTK
glHEcuc2UGGw+vY74KcAukQZMQhv7XXFlosPW8WbYjRd8lZ69jXNpF3tJ86bmn54Me4srYYon5pj
ftFl8RH65XsvaJpM+UtbmOYXc5hxm6J/BOtRn0wx/KDmjwNMUwUzizm+slsFNsnZ5xZQydbCtb2i
rQ1TIbKfpBCbmYXzuWIxmmLvKDg0bePR/l43U/KK3uCbZ9QbML/yp6DfGWVfvNKzzn2vx0RuFHsD
TdnZ7BkfeLRb9qKcf6qkgioucyZX1mC/huEbFdFLQcfoqYoyK0ji7Nr1uc4kI5m2cxxjMFVJtudA
f1Yl7XQtDadnWes8Pt0k8Hg3/SoMlQB5R08qdqL2EY/Xq8kR6MGqz5qZ6DujBIx7nOKsZxrUvGai
J0iBFIE3b7EihGTJXxsypR6VUX7DT1ffpqr9VfbQyEyV5rtMae7XeTIXQt2sXaoJ70emZntrUnrt
295POUBp7SUabz0UpGrn5mFguSmiYFpsawgkrFXOAioQXZOdJerpY5jMNABJtp2xyODnQSZ7QMlJ
o8vP9VVsls8qHb+GlTZuYxC659BQJ2tpjTjTMHDappgrKjld0NFNF5OlLNBGQj38fvqS9ZF9IwdO
C1c2l9Y0itNu3jGE7pvhOcayuXcGnYdj+XGqw/5Z9w+2k+vXvIp3FYlBX6JYbVxTL94k05VdDqaC
QBmj++I2xYGDfzA4uN1XmxCvMvcjhBpQkdqHUU9vCujJa+xjA/d8b0P6isi77FzMyMj8QhzcDvoU
VbzndKcq7oEP89o4QLLVMpJO8TuAr+udze6J/37+vA2rYYX/nf/YrzdoLXdwq07iYt68l/yr84Nu
sFmvWrVSpDyVkFwYGwVkznlJkKxtLDobn1UYOsC0B28sz8q7JuoZHXsNq1gGqGZ3drDZXDaXtwvO
stWHtzLWMO4348bcimNzSG7JbXj1vlkk+aw49daEoDW0c9Z4RPkxfWq6TS8YfWyIUPG+j4yr9voh
P003dTNf2jeJaB2fCZ4oF/bTmsY1ccI4wbRu26sdvXzcqyhBcJDol3gqprWo45e4r7ctQDTcUgwq
+9qr94AQh12Y9jZWfOmvie3VDp4qL9juqovXx2+qKkYeVGfD3Nr6nnEQWHGc1UCDZi7hd9U5zwb1
UdXAAHqiVR4mJHe3Xumvc1RuWzXkX/kmRZlURZwxk/wrneS1kEgQMhE3eMtt+6s1OHTMUo6baXmy
MHyUXMTzV7khtAIO6/bWqQBH5vGWAa4Kn2/uI77KplZOIJZU6PuXxq6bYwPu8+8f3Tilj1jj+knN
VB5dqG3HsGnl8f7j/bus5dboi+JsME47Mvk6a/G5oHO7bch2OPq1UzEv57tPP0qmI/tZDEHqkcxc
3UOa46hZQoyZl23H3Hu6/80cOsQ3CUmHeMmNDVPr7DIg3N7/MlwiZ5sl8nW5AqVM7T/+vC5dmnB4
cEpFiuL9S7TEYoZLVOL//7P7d2BtlmWfPTvHtWwsr9mW7NfhHJIZdb90kZAMbTPTJX2lxobT18ew
jard1OUEJ+m12e8q8G6zIIPx/m+2S2L2/btPf5Y2AJwMmcs1c9Ivc9nEW+maGJnaOOkCNjSIUFpT
Hql8ymOLrTMv03mHjtFk6TFjHEIMqs1c/88v9z+LXJnT0qtO2vKu378wj6V3mvgZX0dnBHejIZGw
dFb9QSRQtmRXHbPlhRTj/b+1g//zD39Ne+fX/1XVk/w/lJ3HkuvKdqZfpUNzKOBNREsDgABIFj3L
csIoC+89nl4f6tzWProhRagne9MUHZDIXPmv34Dgtv9099/97+Lwnn03/3d51X/+1b//17u86B9v
unpv3//LHTcHmJ3O3Xc9Xb75se3f7fL/t0/+n+/fd3mcyu9/+5f3r4xY0Ih9YfTZ/t1bH9abCaPr
fzbk3+Rf0Xv+/t+85v/58av/asDk1mi0QfinZwiHZvhu2n/7F8E0/xVBk7GYYcOQ/+upvKjb8N/+
BdN9Q7OQsBi0qlTIgLDy/uHHrxj/umhbLEh5lgnf2jD/f/z4FUvlrf7OpoNoqOD9T/EPYVk3Zfmf
GOedzBibw1GApOTOakfEi2KwakfZ8c4KbOuWiI6QDkMTj5Grx9g5qci1tUnKzqkayytlJFImzQfM
XKKA3NAcYcPAoOv0GBTovW3ovxN6+KEbJZhFLp1rXVa3fRK9V0YYekCfaChVk/WlQCuWZh0b7KwI
qDBDcdcIOGEUQg63uyHKeXylBZVghzb7uGj22LoF28gk9SbJKpjNBi5sSlbsrBTNUTghWp6QxYvF
UENHEfdwitm8yTk5gVX8McktdhXquHC67lh+NgTptd1FqBHkWipb0IjZk4YTPSXkoPjdY4gmdxOK
vvtq0owbS33oTZnEbFinD5WgwnA2Mc0IBl/AfYXGgVTspcat62Jb4oHwBeHmLSZexsjQpGBP8tO/
WKJEr7RJH7oiNsmlS6yVHLIGxpnhTwLNGgS8S5NT5RCPbDB6uj2AjW5qDQodu2VXWmbYpdOztL6T
HndZ2dhlKdLAXDqKQSr7FRTEWR2qZ63KV2WZrLmewv1dGtuDGncY7fSdgzfVKatVIjYL9SNQsQYK
VWBoI9GrdRGIV/IFQinwImjsjpKVdt1SnZkhgYBybh0sQlfPVfcTt0dLloOXYSR9KhtQz8F9/uxU
w9gOeufA2wvt0Yrmg5p1fjYblylCQDplqn6s0nMS84F4G6z0JEVEvnjENthibbJWuOD2LDlVkXzp
+FPb/dzVOO5Y2DcIA2ZqRnYpWATtUJJmYKVYobxnzYY6dm6wnXRSfemql+nnvbDSbWyUWFZQskms
DStQgGYdmcJTlN9di4SIc4jMmlNHXRNNQQ42zpfOq9ltngtyiTZyOl1apZdWChmRRI5JDVufclnp
XKsB4BIUytuxIXFAm4aHSRyCA04JgFh3LCVaUb8OSVG+EDI+4VhjpkG3IjRK9ci0SwANIcDkbdpC
+SrRPHUpEi1S9opuWON68kxj6NrMYIRYYw3EYzWekMLHlREjrHULB00JeghIhE0eBWmAitBtw0xN
vTjE10y7GYM6PnaYrVv3GrflQJ42MRRmsxPImpAFHzNdzJCL6kgSSO+MuBfCNEJlxSZ1JxWJpzWp
5ohZSskgQgmNxOadBuJL10yiIwwkxVndTY77Ywyb0zajmCqqLS+CGWi7tDobuHQcCLPACisGwNR6
MV71xncSRKSHZf2KEBDZl1RDWQlt8CGkaAabKfRx9/kUkuQQKsLkY9KwljnfkEnB+gVhshWtJvjI
dCIKUuBijHSQxziKFMNqmtR5pQ9spSD+nXC/C9fwpfHUxQLTAwAfWsIP56p9BWvGn5XwLXLs2XzP
n3lKnFDU6fsgpo2aj2XpDUF77rTuOxEDnFPlVnXSiKBkTYDNYBDU1KoGkW+Geqn2CodLbQuS43L8
BwCoYhuIW2a3QRc3D3CqpDpZ5Ynmidm8Toy7uSJDOHGNkglI1QLTxRGIrjZIjIKhkYJnuZv2HYIt
hOelhMc1XQPD6YYdnkwTnpTjOg7QMQsIC1dxXp3DHIP73sQHs4vZQmjKXk2Z2jEaxeI9JodKUi5i
abwREAVpCb+yQXhJ5S7ysi55EVSErVoU9kjjp9yZE5VGGQyNVpmC14SITqK7abO2OXOEXjyGovUa
DhAHcgnT91nuTX+sq/egkg99xJ6kTwpy4Upj3fQk44VJvq6H6FsqiuFsWTmBsLP5mPUC6mahNa8F
jY4gygZfKYITHV+M0rMZXpVYuFLdDluLeVyim7dKgLrwkcas1vwJpOi+LeTuqQTVPWvRt9mOhB5n
9EwGrYLKg7durHavM0nOzay/WmW8J6Ppgkjz0orVl2rCxYr6DBHtAMGAmBMuThwBpvEoiY1nShRV
ASwWRxbK3jXNsXDCzg9mESN9WVmVInYg6Oo70nrzUJr3ptSQFVuGAkzlNyiC0UMsCVCXLQEXofkd
/kDpz1L4rcyg0bHxI82BvkmtTQ7SsjJBXqdScvEP7c6Gkhbsko/4Zc4XlWawIyd3twMo4ijE07om
zJ1ORUQffdCOGBtptmagFxGJ58PDxmxcci2UQO2ccTSuAd0nWRDFo06DTRk1EjpTDHVx8ydzT5zx
fzLn97uK7VhSJs86ne2DVWqIuDMiFsqxvGRjtMYxEsNJldlAp/1tRoG2r6v8PMghWaoNEGdnlYWd
Y+PiNmL5jdOEuKsTmdk/WrzZ9O5dr3XYbDRbzUwGfL4j8yfdpvO1roOcl5ML3uKGBzV1oua2igdF
HD5o2h/EuBKeFXhbnWp99Ch83Bb8xweyL9Fp0LjKi/wkaAgbA9bbyJq/kr77iKdO9Rs1Jl6bNL0H
JqVtHNDVJXVr8RO9TrE14nkhliu1Y6no8KJdTW31KIIzkQek966mYDwPHGyPbIFWcj4/4l6LGV+b
nsqMtVCYGt2TC5E4R+kxLKG7WxPTWYvh8r4m0TvWBX2DZVCyCmPAf6LuVeyx8GsbcQpif+Sbpb43
WnEdIPEgXFGx8cgCrsxYoInTmyW0rEowOHmpU31BwvbjjoU0CAkkSFvzCE5MsMX02tRE+bZkv8dR
kOy1JsR3LxQfJqysAiIrcQ3o1UPbp9PG6OV39mkBCEdn7IOeUHm1ESQfHNZyRLX9ol817qpsYDee
0pOgW7qPH4vKgoFQ1F+jwV6skIonXa1uMCT6ddKwjASID9zW2k5Fm16jtsbVWL2YdFNwAsxesFxS
aSGVtjilSER6gJNRHJmzy1FwZWH+iJqQDVCcH2q2xKzurQSurj4vPrDeEuNsp15v1c/lidwUvzAz
HX4ltnVSKakexI3cjvvU7YCtYcTMn+EQy7ZMpWenRfeAxVawgqfODF+yqSmTyi+xhbbJynsTurah
iMNmx0rgCpgpioFJhrhJi4ULhfYZwo1ZqnTsMEqn6HpAF9xI0gJvQpaIbsOWaaAVITPTQpEOBGqQ
Yo6fTaUSj3G2DwXrGiWtsFGitl/p0uSq1RJ9h29kbM7bdsI8ZZ4JzsOhF7jiGZqLNGoY9lrF4IGW
ej2hJQuzUl4SggVofFSBxliRQ1zJmxYXpCIrD4kq3sJlMzpR5dtaRsZ0rOrR9HDHFM4fBXGbGATG
GAq76NyMYM4sezxjurMbl8USZxM8JElbDb8yQSq2eloXoE33x0gNH+nm9Tg51RDMggQA01Trwm2L
MMS0Luq2+vIPxirtFgVH/Y/7vw9SY0ubpL4o2FanMHjZoVYJkymvjd3A4Pfirq8A8KoQFc1h4Qku
T+dRixFyJx6rTi23rCKgD8ut/+7uf/fYiHOqY8H1s39fmy6bahJJS+d/fJffvyNNSKanNHak93Wk
r//5ay2BNGv/ud9Sw2PlA8ntb8/87eafLxXoCq1ks8aZ9T9/gSDI0JGDQnZEk2Lqr/f93/5K+nHs
vMBnoG1mtwkTFPfPp/31C37fKik7hrciWH998O9jNLuX2L+EhpeacN7JbAF0UNba71CoFfjcv08U
ywj4vYX/VYa7IcvZnyfqmukGVQQcIAyLHKmFK4WtF0Mq/AUU6gXX+f3nDuSE2wI9x19YYoGClvnu
r39+H7MUkO0gB8PIFjQDFBlLKWCHbkE6MNYA81jQj+YXCBEXTCQFHJGXExpmjNB2QVMQP2dbcUFY
fm/902Oqaq7RBoDVG9QtgGIayS5WvlUnut+DRiYH6UMM+OXakbUEYAdw1MA1Stb4jALKNfgPYfS9
8/vuf/6Zlk8sFhTpz2PQwrCFnTX/vsBSwgJEBXMv0HdOdtECaf15HFqF5U2FvAsX+KkzSnbc+JGj
9+ZFVqhfQikvPEtTadeCKwKB/T6jGMgQ5b5e/37hcjnWv7f+6a48TZ03Y6Qlz8i7IlApvkG6oHLC
gtSB/9Tb31vmgt793g0XRM9csD19Qf7qBe+rF+Tv9+5fjy24IKGifrI5gfRvCSSzCbZhoLVbQfVe
RMv2ieq1m/BSu4OX7EgS378Q0GYHm8mrVs1KA9Z1G2M9dE6sead5+zJ4futCibPHCctZOE876+5K
8+Z+9ftki7jMdPz7tXa1M46T3g6EyulWxCRMtj9vmxUx9e7b8mE7JueqsE9JvXqJTWeH8fPmBbLT
iyl4+nH65IFuxQemoJwaMEfxJWWukFy5sP1s93K/tinwQcSU7oSmM2+jDVXwme9G8hsfjhLOZgr7
wanIrlaIYpxh1cJ0XlXhqiB8yLpmeIyEHAs4x/y64TWq9mp+5LCQ3dPMp0L75PBMiejO88bSXlPq
6Ns4HXMSgeeoXYfytmog+rvF5ImCh1alx2lsOlbzCdfie+CO80aUdYqcA59936fkbKVU6sNp8Dgl
EmkrilPFYMbrHntseDgOmAWeXOR/iRBrhhe+R7LrTJ+vgflijQNoauNFy6JAFBc/a14CdR1YHWbg
coO7luqV82bGZjcEIbARq6jHMPfF4cGaHMg0nARKAjz46BJ3n4rGgguuynZ4Ld1w4eRRrXSIebgH
qzq5Dm1lV4qjohVLPSM/UPwvHzaiT1txFopX2jMAkknn8OlF4+LbEm2wB51AdNIVfEHWtX0XwLrf
MCzINnLyySXcOKB3HTSueTWP1cY0j+n9xIrl8p/6Uriyz3wnnxOUutXqnq7m1k+ep8mJnpWjYpOC
eHfQk6iXfC8TT7EPtwK/dEsQw/DIDlOqIOF/iJ9it9Y41qYffointLU5YP03dnf5jaOTTc/3C7Oi
je4xDd87d/bCR+yFaSF/rJtH0XNHZtYdZLh63wouHkklVnvCJnOUS+KkHxhpx6RLZMmzVONgN8JZ
2YsXumWraEVc/c/9k2JR43zNzqHch/JDe8ifUhplmx+VC6ca3vrNmJ5beW14RUbYCZKPu4N4ghEN
wQTvv5ZwaviRuq2lW+Vn/FH45naxi98ZAp0meKKxUaV5FbvdtT9kXyDZ9TNNV7MFOHbKyeU8xc96
ebaapUH6KJH9Up2b/G1JgVwi8ZbjoR5hP9JT4KxL7LEzl8QJgQTp6ch45JR1zsu8FT99nuxewUpu
UrymLcbmnUxHKJEllMR1/mOlq9GZm4tUOlkO8cLFedMEFPzh9Jdo27luSiyxzmq5Z3ARTREay0dq
nFkTYtg+fObH8ZZcECEn1mguLR5x6jKiEYlP6CzYm837HGNUEsd405wkWkThgsdkMMk/Qs9evntn
JDfQl6WVJezCYM+gRBiilA4GIDy45E6U+YPZbNPfo5Qn28R8qspHq/zslC98RcnidasaM+wNbU8D
YGvJhPGieCfUHw3eSLyBZl6V2svkXU9x36fw8yRfIpFZWvIRTj1EOy75rDonMOGYK6qcTJbWSYuT
XO7N6yxtK4xKBc7IkMLJG15omYKsbHr24qHk8xZh8fWSoxp5bhqXmA1mRq69hZyKxH1FpJkJqWdD
fAnZPZ9QhrGQxDVgPlk388gZRtDCce2dd9Qvx9Y+ROFF86dPrmAdy5oFMmRDBA9y3YK6rjPrOKju
u3JWfJwKaKMyUHZzxuzJLU4H/bxt7y5zN3PsG0OJz/BJHvpkXh3ZFE0uL4LQ9wOvvnT5Krv8GZxp
8mSqMRjmEtaN72S3yVfhuwaou3GpkPw3fYpe6dJOJGQNf/jiQMLUVT8a+/B3aoo6H04NE72yZRDy
TdCAvLZ2eOAYgLuBYviz+tpJKz1w78fJG0iReWTmJCKt3uR2z9Eyuie+gsofazjiu0gSX83RmzzY
BNMnsw9TKSnQ/K7EZFm8r6Wt5C8rB4zq3o2ccpk182cmS7LCloEKyhfTZ+E3GD4MO/1oJqykjHrh
SW39/Ee4wb/SBa/fcrKAceQjfCk1cLONRch6B3Xr9qZehf33eHfFTw5dt+JbTPhTUJClv28fv4Ck
MO1q0YYwBq5gnmWq/v14JfNRmhQ7o3TejZvL0ReejHNrD68wc2/GmeWP82j4HKDwffjkhk9MT72s
Ignis9TDgoJ1mIVd5EQvK6GK/aAtbYUn1AImhC3c506lzIg8EsTKYjafZ84oQ4vvirORk8HOXIYD
bBVOh8LhopRcFAVe74if74w8lguDjm67rXasX+aRs2SduepnVuLGm51kZ5wz3o/1wH8xbmzDdqjF
nHAgMHjFpKD44lHYC0+4sDBpTvZL/Dw6nxwE/Ypeg7mEtWDPEecmv5+fxeBnCe23y3WqPZRuiC+m
LZ1ZXjT6oMVz+ixfOY3FjuX5fjX2SHvRfTFH+RDs82VmgtTKtzlzlWU73jZ+D/MHmfPnyAEssjWf
OPssZaZNO43UPYsxw2BhT8ormSrBWT1m0eb1jRdTo8BdxNPngaky2OTzOiL4yGbySZ+ZBqUtVx79
EmT3HPbqlcVd27/xK5QbvyaIbNZQjqxmty4u43yUcXurmx3paMKNf0A8UcfgWf7IsM82E8HbZ9Rn
E5cR54WAH9UL33PtoWGd3LSuumKWZLDS8+ELGPAkUKaulDPzP68al0Gqjx7DLP3ha7H48xFsxed1
V6/L+6n55LK+Gz5nJcfptoPSS9ng8tHWHr0uyuFVK+x45aSvR/O6jFLVJWxXZqDvFNG/VxtA45Fi
QfWGU/oDFm9S7QUXRJ+zP83jFfwAxZ3ePbFutovt0K0WyFjXhhOHgNiQUzw5zeB3vZNtejsJ3Pzh
3iHItkdGPa7ZKgIqxPKY4xsEIHV74WIABq5HDrEmwYBodoAfPVhJ2DT8Xd15KmqVNIzW0BYfMCM3
EJqsKtjazamGLaA/lrQPUtjQWOZo+3fzyibdLmExriViy1J8d23LGeDHGk9Y8yPl9FNcaG4DJx6/
NhrJAipTgcxSzUnadoOcerccfJJzlhLNgwvxkmYgix5lU4ntgGP2D/JVlnZ6dmSKQi5vD5/jVoLK
GS0gADTDKH5jOR14G3jnyHZ6GPc7BN7u3SusfUlW1B6nvJKTSEMEZRDd8fxgjZAyl2FgFvuyXrBh
5wk5nz2bh7D2pulEZS4OvlzsQ4YrFbH6oK5ExSXToqRy5fxcgr22GOjiZ/1tstd/Zmk1nmJ2lAxg
LIG4ToMVrR9qmmWA7WC+8eHXT8Ysyzl1NmM3W+NgOZxq1Wve+snBBLclelD0UyQ2r1O3ETd3jxPd
LXl+3qh6rIE5YWzmoeXueTQP0sLmsXtsMBXX930muba+CE917THSilfmK0bAKCIPt8XR66x9RjkU
rCKsxNEsu4lPetDMLMC0MjkzABg5zjr8hKVaGR3xy4x8RXQF8XHoUQ7a7DgYW35YrBr2Oyyv1G4L
38V8zGNSghyKdFaMBkHSIa3RqkMtcHFihS3Z146yH6e1HKyyXfM5Nj8ZftnCme5eTv7hpdW28qN0
I4HWVQ0Sz5iM2W88tHAoKY2ZkPHPw2z3DsqOW/wJ5fkRHfra+MAviQ1/+FbJuhu/B6R9s5WJrGuK
lXT7nPi8MGCL6kXZBckah8LcZDekG6OxJTc7rt2wI2PSIZo7xaLoGJ2R8DmjC987xouY/RcDsIWZ
mkV4n9P+2jdvLZd75rOQUrW2Fx1hID04B09a0S4PcMA/ueSK2OUihmNDdzlzFp0p1yNtBgo5cgjz
DcgXGT0v4E0TeHyAVMiuPtsflinjwcrdlrVuz2TCyQ3Rfyb7Il4FwjrFpXU/7AEfaXY2ZzFy5uxG
c7fa0mmhexJ6IgAipQu2V4hixN5F/h6SeuTqtMQG4Fp9A0OzG+AwQf4xsoOpnMS3SliG0MilnNl9
92WSQXKCjh+qXiYAx0LsO8ETyrvngU63to2FV6KMZijPyl5AeqSh3vaF52KwNXKTvTt6emb+xo7G
1xF2ldw6zUok3tj61nVmobdOcyT0RAU8dYfAYIJ8u9yD5Kt25zY8WuI7DXV+io4DV74OqJ6JLChc
XfSIy368WE7jhYffwgQCHJujG6q63jEuluZn38HTdGLBs2Y6dA+q+BCD7MoVM+O6Bwhg1c3giXX5
LlYoQ3xyor4CQPoL5jQEcLEM2vmL0Hkogu+P9zWb7rEjeALz6EJPt2JsVPT/B5o9Z+3SAAyrq7jy
s5YrqcVOvboZzD/VrScXpQ3YOeH6inakwdPL0S73M7Q65QvNVfZ8vxH7BSJiI+ePr8EefFe7WB0y
pg+kQH2+KSsfBqF4lWYofjhj7KXbfWddWgSg2BonDMt+Hcekptw4zWq/iXxT3pFQeb+OW+YfhoJh
806c6xQ9ggHP74CHv10/TP050k7B8DinryqyF8Ipw/BN4QuA6NokT+BzbisYGpoIrJ36mH7O0HPP
+dtwq1K28itWYGbJh9Fm/7qbVhOMuS0RB6kt51hz2/UH/4fH9Cg/tScaMQ2WBhkO17beH63+AO3h
jlIN4jTzRewK+0xeRUhDQdogHrwzY0Cdi0VM8O0KiBadkewSLborN7qP6RYzTNXa99vsjTttFzK7
ue0ukJgJ+1VOefBu+vtgPT8mbgLdzApJWOSI9JvGwJb0BnthVVVuZGzXcUmtzH7PmcP3RjBPIizl
VbmB5HqzPMljzmQxd6vnwFyZe/0JkMWVgYZFEhjYYWwhvbYvLf7mkpfTaQe4o49qeSLyIvZX69CT
qFHQFQt2ne6jBHA/eQgo6K2j8IDqGNq9rZ+Rt/vBk4wtV7xK/CReaQBzR2ZT9S3ZE6SH2/46S1xl
rayyCwJQO9yFTGcrKbaFB+2I7+BVZlbAd3o97gqyKYP3hWnN8HHq13yT0/xZ3d8qX6xAAPzCbfRt
6as7NIKgsqfr/aCtwp1xFIAUbONI9OyDONnjNVpjlx1Shco7LCzZ3h2rcTU+Rm7q6YMTzK/6W3Dr
nlpxJSJfW1VPKkd8zTdGiTfv0HvhRlWNNsvqi3TRYBvuJwzP5YfCdOvmyoluHJPZw86cOCce0qO1
NQjruoCJQbHlF/uh+p0TC8dizj+UrS1vDLd5JemCgfRGhyzwJY6ysoli5u+HQoWHgQDX7apbGT3i
j8NVLF0q9YTQSiI/Wd2Y0g9Vl4l6l0Wp3sQ4B1F1ZxkuDzVKhze2Tix/VAjEJlGLZgWkj3p0BFrC
y/8FznQCRdEq3pluvp0JenWaDVzohDnzIRyRi24JNY6DTaYrbOeJ4nJap9sNrwYUBGpa8yXbRX6m
mfDtJr9+gaNQBETIO71oB24pPNDMYldFS4dWG/xvHTc8uzuruDbsZQsVv1NktopKBTFPu8mJS8MY
yvAHias1fqLcZIc+vSbyap5cSv3SNazTLJ2B+sVNvuzZYZIgfYega7P+g2YI+8l7ZxQQY0bZm/m0
bab4BuczdVo3PITr4YvWH7umnKg5+iZ28JT27D2xonqx9C0UCzt67gwvyNfqvrDvb8vsHTy1tIZs
xRtfib596T6QZRTA7yvpUwM9WVnrhDBpy7kjmWt2yXRrfpZgWgXGBPO4tYfZmVUO18UPBtPMcbAL
qDh2UrWiLU4DSm52wAEyMEroEge6oc0EPwj4AAYQFQKzPIwOLFPiV1wsEqfxiR/V1uaGIv86V9vG
yS4RIyP27uV7cSZaB1N6gv7gPwEOWYfwSHiFlK/TF5O1anDQiVqwIb8wQXETkqm7XaNoisNhzLvV
uI3eOpLZ/EBZdi/hcy/5nbzSiFu7INDq2T5b1Vv5DKT62cZnKi3Bz9RTR1yuerCKrYRFxYgVfjGv
mToSspfsO2au/WY4SC/mWyfYfuWzvd9xSSpef21f9LeQWZSWOEGGqGW9ThvX+EEkHew1zYcq0H1z
BNgF/mTo5L81jWOq7hTi8R6sJ2idcr9P3mX2vYE7M0QKW/IirsF77dIkgBGcv5Qf5Ufxae21bc3O
HlzjCF0AtoBSXVMu6G50enjIlCrfMUI8jOWjk3VQHhgd0RpDX9PXjmN5DsAXtu2WnJj7rv2InsqX
0l2qsuP9MVewsDwGpFYptjSS23z/rjDjnxHCZUhLHtPIy+UnE9H6d2srsTOvgwegAcOVDVdwVSY3
mwqACXgd+f1Ha+PFweXDu4Y03R7Gdbse4SKQcO2gGx394Ex5u7cO6MEfSw+Bs/E6A6N5JNnPeW9D
3rherENwo18VknolvolXMLbndxpA+jLbPocvlFAxZ5mPNUjOeTJPqYUVA1QUm2m/fzEOWrECFz8q
zORYdwJ+2rEns4/3s732Mn7JAL835VI83TcdkWAv0XZ8ZCR+V/GpzysA7Wc12BqXR1Xgt31WTvQk
2cbhDruBoIZDshUOHSsyQ+F+SlftvMJwhkwPJ7hhJBfaxyRc97Iri6/zg+7oW4oz0I1EPrfDfZ0M
ZLI/GoWwawXEfEsDKEDcBLK83BxIK8OMaKKGJADMCwaSAEQUR/SM6PtMnWBA8OppfQx0gH4fs6ro
oYTH4/8yZ8NpzmmNLqwuuQaSJGlscv48ky1trj931aCH9yA+tmKeOe3Snft9/e8/v39K1gzvNEHs
hm1ZMQ/819djdi1tAozsRBo7raBXf/0TLHd/H7uXAyV6aGrv+CoCm7MdNrrwb3/6T6/8fQ+toFf0
592K+l54adJc4RVD/iMkl0btGluQCv43/wTV8hm/N8krg6P4e9M0kkZyDYTGfjOGD3/+vP/Pr/nn
MSsQqn+8xe+Dv3+TpXW0Zqnx/vzd7+N/7v51K8xC0fmnZxI1VGDIsDT9ecJUWj7k934xUJdJZWmt
ft/ibx//+7NhhAbslScuqyaggOSaxhAa44OBlROXLnhS+eT1pQWgh84i7qu1phmhR2cfa32l2geo
g7UoBrualUcpQYOoDNdGstZdyfYPc3ME/S0R2NAnaujlLfIlWyeNKwqEDzNp940q3yyj9accHmUr
AqNhyph1xKiRBugotCwswYIwooL/TETkOnB5c0e04hms2fT7TJJAjHvVI4V6LdbQCpK7Ya0VDZps
mLykKFYcvdE27VTDwRMfy1+uT9KPvOX4pFgSs2ARX4dhfsjulGciVkf9tIqltUxk76hSW1bJKc5e
g4A6BZRjYPOmmdZGaEZKxTgDlUsJ4Kwj9ivRMWwQhUoGc5cSnOZ30VS3BikSyPQF1Nn1UxkJ76I+
46SWePfgY+gJaFWI9YQjgOHGca4Xm9HEMumS4jKgd+3e6CQA0BlQ527cRuiiWPLkJ6hmxP7Wpcbm
CHYkOwC6r6wimvUWBJD1ShVApxh6YR+mh+FufE/tiHthKX/BJNmLgfEaJFBYyboml+5TkvDnTT9z
9Ln2kKNaa8IG/mr3g2nVB21kct9FBT24OIc+Ka94/KxnAsoAodhOtzjY3Nv8xZhieuXStq6mLWSS
TZbRZ5nvuzGSL03dnwh0RJZfw47K8SmiI1TnkLJaL2sTpx50ajGme9I0OejyEz4+vfmoq+ShoNJC
zYKjim4Saf4ktdqNw/TRQPqTrPQoyfGHSrWVLtHDM0FcMk4GJahHxjFTYum7jLuPJhAR0Mwq1R5r
fA3JhSM26cauNaTaFmoNX/zZRIeLsyqxlLRgKoVQhfFcBaX6OSe0i+7aJWun16yswUGtDjRVSeEZ
5d9SQF5T2AkP5OysRrXI10ll+GMGDKZ17KnUpU9NYRnHwrQJq/iryBxVNsRVkA1PpcnqOrUa5g89
0ts+iXcjfCDchsZVQ7yonYlpecAP420mPnpFOqCw6tF14Zr2PHZSsWmy+ZboM1OKLMGVIc8HGoBA
Gubwxl6f7hPxiSnMy6iOPUtRvxlJriS1z/fBfG8n/XinKz0bUDVmcXxCrfWAr5lb6xXM3T4jEk/c
T0ZwNcJ8m0nY3lQW8IcyyJfxuc4AdFKrlzcxvcxSbrGej9QnpTNHjLbk9+pTVKyfKsn6TVJwuMaK
CCpjQvAn3b2h4s2taWLxwpmq1ZDsC9U4Ewe1lULhMIt3BKXqHTdvzPri9lsaLHl1Z/OAcPsJNnkN
ERP27VQF+7nX3vUc+sJYUEfTEZszFOsCIa2OMRVf8ZS5013pjolYmJijHyA/H6Uqof6osUFWAzIH
lSHeDd2rJjHNkVuw1VJddyWF7naIqw5sdGJ10uynNsiyxNPCNkzzXBO85/SLRWL/ozbzFbZzBI+B
beH9Ti59XMQPut68RB27i0wecOGB0UvHmmZHituBWz6nUqb5rTYfSgF5GtcmR1d7jXSr9CQBRCYS
N2Yw0avUI6fr4ts0SC99CP1LrpFdYxAIYBVqiBMIFmuTKUTFNSAE1vca+el6JGNHPomHLEypVIfg
VHz3dfl1b+nzID6ds60SzuKqQvGPTJvEavnudLrRuHKPaa+hyUtJSMcF64GtZXaEbtP91ARgT4G5
Z13jo4nNZHQK0+qmlc1TlQ8HjvlhrmWsaO+I+2O6poL4Qig1Mmjr8T5UJ7JffaEsT5FKTq6QszDU
xiza9yz6UcerUoyqHZDqZGMcd5JVJYEajLN2KpKLRx6XLcMwdQSth9Gli7amJq0j9umnUJgh5Or2
R9WBt6q0ImI1Ic9LbZ1WCT9MzN03UIPHB+POlp/5O62Kwi4TFTIiVDijvTZd9NNG8nSSWkb/HMBW
x7wECIJVENpD4WVmHwEPdrEbN9VrMpYDDgz5USG5w54FvI+C7FvL8Cr70lXaBVX4lrYfejhzqYvy
YBcEhjukqrsQ9bdydv4P7s5kOVZlzdKvkpbj4ho4jcMgJ4o+QhHq2wkmae9N34PTPH19oHPPOXdn
VV6raU0wKRQNgcBx//+1vqX5Nc7Mqrmgrp5VpRTUjWJkZeNjNu9TujVt9qyF3actTJJcxdzqmmt1
Vr1WADVWfQGQBh7NU+TA+tHoTSL7FFc+wrmSvmc5ImAXGy0tj9og5U4H+nuVJxrcGCrmZUsRxEXb
O5TFrZnT+0KKO4ez9S/6gH8wstxDXWDgzoc5fcqzX/RaZ8au55y1XUshpE4e9Ul8FSrcFE2HmGc1
gIqALcTsKUVcIo0EBcHogDOOqaQDDlmFVMQ2RRajN/JTdcitgnS1ZmWaR627liYEFFOnzRD4HlqT
Id0bie2fA0qOXoboU5rjF2Dw6kpvKBllGSVaRUE/cS9ZV0DMUp3H3tInyfOBZOjKoNBe5vdk7DZb
ZUG7dxpKAK446sA+UF0OwzryQfrURrwCw0RhpCu/DDJMF5/U/69OMNv2wOD/341gq480+oWGLvoX
L9j3q/6wghmG9Y8ZvyXxGeEIsy1own9YwQxh/QPsHhxhxjhrMXX9xz+tYOIf+MNwjxm6kK4pdKC8
/7SCiX9AcyATivicOe3EM/5frGDiN6y/zm4ZgpmCI0nyQOdv/yv9t53Moqy6brjkvQndp6C53g7W
tdJLFotlqJ4Ka8hZqEXuuoIUA2LLpr3eRvDI8CST7Zo9ckf+CjBgIW8LKXTnl8gJZ5FUbIv8JtM9
+GPW+B4BdNqFNaf64Fn7xiufenT1N3mM5p5IeuffUKrt3xxu8xezdA+fioTQDOJ4zlz5+riP8qD5
r/80/peVj2XihZ26BIIOeE+mCw6OrwkQ0D5sg/y6kBKLfdbFO5TrjPRd417XPZHTZWj9bMOpPOEb
vymcckAmlEIS7XADu0I55zopN3pfd7cyCi0Kcn1Cn4/lPLwpkDOu/0MlfbTXh/y+YK76KLGA00Nq
1MaPS3WK3Byngp7/QhLbn2rHZcAlFk/Lq/4QzDRJs+vjU9KitxhkgyNspIPpDIZ/MsP+Fkaiu258
ZT51gzc3Riwmahs71+gaj6724EzlTAsa1SogP+/fHFPnN/L1ckwJXsGB6BFu6P4eC8CdMXQxHbWX
YJoh6V0YbT1ldZuglcGjCmipldN41CaLnY20aJeX8TuI6B+uFYCs8ypwK9j1Uz/RYZ4BT2qLttvk
DirEKt7VQ20/xE6a3KPmpzTjiCfclcA9fPs1SFvEJCkVcFWq/BQM+iawXOblfTxRL9UhiBaYuEMn
fhjSEM0rZER4xmFJ6UBkxcUajJC4YR+tkvDoWBVueqMAwOsdnpt1ZUgmvwLgryk5lt5064ZO9jwG
Nm6ljH41du9zYhQ3I5YcWaLyisZp1u/Z90mEbycOuTkJpPt2V10DgX2IMoeF+Z8b5UXcZkdKrH8b
bG6/ww/+I++IMo/ydj5r//vFOydySM5yh2vYFPM18LdzXI5a0Gtl2lxy+zMJJkhPCWARoWJqx7Nv
P/ZFdFKW7ZwHZUW7hPW74+cbeD4nEFfceHP70rWWfh21+cbEveLRtqkq/fl/3k+H3fje+8OP//pP
W5cGWEpXEhTEGMNmPq3+tpu2PgTQQ4L8ogutOcaJTcQyodh2iNugQ73+bz5uMa/+/nkeIRrSch0S
/dzfLn1wqiOptmFxYcVghDea8bNiOoh3TJDEXRvWZWyTfIMM3XuAv6ld6aRRLslKnk7rrANRJ+/N
0QueW1PHaNmbDGfyM65o3bYRPb0wpTJZ++VMJstp4Y3yXExZvS0FJbNG953zvzl+8w7/6xfiWhM2
EzzLcea7yb8eQCnNKGRRFV1sy3yXaRieZMjJP7hGzXAVVKvAQWWKrZgqmyoxHjESneqpE9vYqe6j
iAYzjo9Na/Aic2Q0BKl3u2wSy/tp5FguzYhLcDSmBKPfFJwGcmHxoSNhgwF3rQy+nQROu+0p2cV+
1R9RuDPbzhQqAM00jvrs9WhqCeFE+kyNpli+eFkRrsLwOBp+eDHiThq0el3kYC3ZL1PDEFA226Ak
i41wouGs9Uj4Wk/HViYQM8jSXGlN96tt9PDC4oWkU26oa8z5xrXr+ga6moRiqJM2J4gtGL8AT/6b
REH7t6gDTlxXzrdHk1IDllVrvv7+duLqTmfntu3TGQBh7w9YsDS7v3Pt+rUPNQZeFQvkcC7613D8
kRhu/BOM6VrERf9RJUS01Myob0It1kni1NSuFdK/j0cNpcn8XNXQLNbGH10HPzYxD4Nw4ve4cMer
zB1DCpkoLqo0o8Btg45TuWN9WIZP97y8t7BBreENeASyTkiOqvE2LrP+ekqAGyIg1w5BbjxACrK2
I1CIPWt5tZoqPd9rtl5tc2uw9hFMdA348n4gi5eeeJ5eApo6yq/fFPP5m9Qs62dL3tWiGV5ckojO
oHD/5xNbePK/ndqmRYQK5gHmOqRKyN/SB5zahYMUtua5zfxoVRmpcWJxZZz0ZmCKHUTGLp0cd7/8
YdkMru+z5pmfU+MGrbZ/vcbwta9yIpPmr4f+9hRbxkaFeZAX/vVuqqHIouRYrr/fd/mzn8Z8xN+e
OTmatiLynq6aQ+1teblGbeigiXT7txcuf/j+yGUHw4xlO+b85+/HoM2wB399OD51/hl4SXVAaMQw
/5++01/P/uN9jR9Z4I7H733488v8bWfnQ/i9T8tzvj+0K7Ob2FgbNbYIu3X1UzE/bXmCb9Wu9n3k
l78sGzjHHP7lR4tLNqkuIff4naGMaQPuAoy/DztTeHt7HbHiOSuDoU95g4n3svS3repQFTKPfVb2
9GuCLsOi52nU+l+qsIxDl5jXkId/6UPrrNUYPbZJ+IH3Y8ItOnyWmY4IpVPxqpdugo/x1Hl6+eSD
I4gb6Ixp4wBZq/MXETFdLWykvZ2+ofoc7Lo8O3HDL686g95cnGsbU9BYCX3yq8uW+lpQMU1IfHER
Ap7ZCBdO43YewLSOMIG1eNZJ/SM2ampZDSWS1beLmZpVKOpGHaA0juJNp3iPyJXFSo9/MjsDDAKT
bpNFRyuXKM+E89LAfHSiH1WsLiqR8Tky0X6z7t8mTn1rKHFDoPW4SeJezrZadM8OOBzZ0Q/jMqBr
jsRImMV9aHbckBy15fJ9t9J3FwcMsnAahBF4MttsrF1lYRuP4Z6qwqMB6c6yNvh2pQZyFXM06TuV
syGjz0Pab7wSMaQhajgmprwEQROetBYDW1qMG5cS3h6b5qbJa3FNiDHdxCJ5TXw4Rw09ECMdfsR2
+SCsukP4Ie7joD57FVm0E1RcCgQcYFKAK68Jd6k6ajlaEQ8nNVTAVaH3m7xTX5JVZp3mya410pY0
qQo9vvWOYRxuXknJZiwJpjMHoq6R0WhOvnMDxzgVOiMjfNSU1JG63GuVc6pDxzlyxz4lnVavu5Am
GaBtkgkMjoPkvxcPX1GV3sOG0M7CZZQsLHNfymEbUEg6jJKMA23gBMtdaup+e82iuaPgaB+GMEBr
MLEGDtq9EUOKbMA7Vva4A+lEw6oCzwBRlyPdzrGDAzUGUBoI+bqY2U3GUJzIJ6NCnj2JgCwRugcp
oiJNkFgtpwIBikkZjmSGQy01PFC9hsRMDL9knxzT4dmy4x9O0W2LocaCYsX3OWzGa/I2jwXu1FXR
V+626gm/FurTlOF1qtFkJKep5T5/pRLjOq+SBxroblzCKLUwyCMvF1dWuvc149Sm9vMQh9VNX1pE
sdFLLht1W1dOTYaBepr04iE0wTN0BdW+oC4vmg0aroipRUaN0Z9l4G1VRXfO842NIpbOVOVOxxC8
booSwq9uFes2SpEqDOjXWlJS6IGlPyYLHLso255GPXq6OUoBJA+zbnUhDjq5snr9mno/Skst3emj
c7GFXm8dScnCDQUeTVIwe2Pc5rH8VFpww4AFm6rB09FpCSu7ctznwjyO/khGeUJwTYCpypIpF6kT
3FmFP3BpxZvQJ89Wa9cmk41tAMiV1To92bHcug4OffUo4/TGhOQGB9q9GolMpYVDy71xu36DH/bS
0ZpZZZ1VX8V281gp1oPGBOdIIvIaJJcy+IT9xPwSfErxxGQLXr331DtBvM3T4hpjOdpRUb1xDiEn
yl13b0IwwbkJFbHqJxJvK/tNczl+A21G7JkkclhFhEcJ1NrVkFy7TlFvZJoZ0CGsB8EMFQEEOD+l
iwinekWb33N/9g0qIfYQHDbsUpZDnzh6EUtwpCPbmQje0Z6BWTL6OcGLktaOpdiwKqeW3IppR+sK
9itiFBVInQEyXVN6ZKE0jtbJzhknU1ZFU2zFd6kbbZQYm9uGfnBcWwdycCL+AWa9c5wyWcMsSyjb
ecRvkU01tFS6ujZ5T4CvzQLMxgG4mLYvYZMchqRzEW+gZaxhha+9rr2M9m1RaeIw+Ghw49JpNv00
EP/u3LUTSluCXBiuM+9UjyW2GYTyRImg1El1c2cZCHSqSjupm1654pQh5/Ba+yHSU3Jlkmr2bAUr
nIxz4Th7IBd6bnTgmGddRCKmn2NYee88BRQPDx4w0EebFALp8x+e2pAoDQp6o+8l6yaaHkSFeHgg
Ph3OojFslfnBBaZ2aRc9JQycyAwbcZWIahcyq6ZvkuOOsuDKJ8Eug683eDrc97qDrxLzay3LZwyx
92gRpreczrlNdu1V7s0dfNN5rauBan27KbNp18Gl2UpZbqvCQk2KkIbsvTTZ9pDsUBdruyEG8upr
w8jy0s03euQdetNgBm2aDwasDQo4BSOA0EKCbdrHTgMVURlatc60Sm691ju1kB93FCZuZTw8xEAK
iyI868r/2eXJT0iH4ZWhhr09UdQ1jOFVzymaGqHOdQd75ioqQ3Lih+5ctVRUrR7iQtBNiHnzF6fG
bwT0i9Ea8pdTs2rCs3wIUcF6NR2IY1Sa1lcfeftx9I1XqPQKLqrVQyz2tEveFPpqecayWX5Npjy4
AYg8nHx7ols7v2x+vcGB+XIDPltNk3bfDqQ/lCqVSBOC+JFm9q/lPZp+JPRZdS8V99Otleni2HtS
uxk10KDT/B45+ZzZXMKOk2hd2EZ4GVqSDtOOJqPp1dqbyurN8l4SPt6V5B5+J7ShOLAUy3Zd1hen
OEQgMcn0Q2pl/UNkc0+iaV81yyBBR2gQjITXnzXInWtP77J3zQm2y1M59Ji2koDySKhGVm99cgin
qb4D3+Nefb+bOsdjk34JqfUr0mj0Gz13W1r2mtoalFqe/NJ7tefP1bvkrHwZIqXWsX/rQUinp7XP
QcIto7S8EfVkuukNp8L1j71g7KrugSnPaWDVTOMIthmdZeNO73zscfPTdJhzVml9jo2mw3zI65sx
GAzIcW217fU6epbCfV6eaU/WJc5C8dIF7oDmcLBOmdYEl3CdaFa+NjylvecZwtLKrn+4QYQyzTFh
2Na1tsPfitutRR5tVXMncf4u1sy+1/Pmcyg8a1VPbnjTyYJ8vJGav9LrlhW8+7gcICOtbrldVS+p
3ZgbroP+VCVVfbFh1KwLXdQfRUF/bH5XoAsdiunCvi8THz5+Yal93kXVfQoz9Ptwe8x23XAGH9v0
D1xDQ8BkopvStFTbVAR5Pvte+LC8G1TW+z6eywaVjtqPlsAp47y71CZ65MzprI82JTVyOZAuagG6
zere8Kdm7wZhuTf6Vr+Hb6e+P7hXhKh2LsBYWgEXu8mcdWeM5XWjV5AeRgw3oZ4VX731ok2p+FA+
OQuVqvXrIi3ai6A6+P2EXDvVppV+xlGLZAv81bXStPAyso9o0cz8yytYX/bGJ0AJOBlWj2LR6s2z
Kkj2XD4iWw2KE053wDelbjudfXpl574jeKqKR/npotJedqXuqK62EssoJLYzgOwGzZ3LPbkBxu+r
/fIspnxoIfisSzFoJjxynoCmwf0Ytftlfxy/QW09RvolIXzs2qPbve6nqflQCAe/dyic1KooCPMA
phJf65VEVN7a7rvkn7U8gzpEDdg+q24YPO1TOIoYtdnYvjfoNJdPsb0e1VVkGDcpy+lT60msQYx4
b/jCv782yI1oxQEKbwMXVno2D03z4v7NiQqeyrGfWv495Bk1twmZE8cp1cVmtNLwLcegvXyKb7oY
Zwug6bEWsTaoiIiMcm/DyTS+xpDVlvdpNdu4qqST3NljjdSGe+7WcbT4VQX5YXkf+G2oNuJ6uGuE
FhxHdyKEKebyYnpwXJ6RBG13FXFJ3E1VaRExhuEhLtDlC1k8F0Am7GEaPiJI52tbH6NTZRfi3q70
r15Lhg8uHhRdvuPfuPAsz3pISUPOL9BFilWHWNCUIPW97rCw8UPRvxvNaXmhsGNQLdQ1jtzP0w2Y
Qegubv60/LGkOUkBtXQuve22l6G0oaPN7xon033f691jXDcOSZ+ElpGaM36gsBWMhR8tRJUt1Nri
AH21ehIU+Jbd1x1yeyhrQfUMfAA+KeCW5Q0x3L+3EE4euoa2WlS4+A/mD8rDkkVk27+VY8HsJI/b
PTgj8TxJa7/sYgH4aN0Ho3Edt5F5a8M7/H5HJ3ExEsjUvYtiR5zUyFi9vKXjA3FLuxCnYGvscoJI
MF07yaseWevlLdUQzsj0yDhhv/fv2hFjq+ewSNPcxrstcwMpQVMZt+TEmNdT22ur5bsPZXigzDM9
F7nN+swY5DYevOmtRPdodON0S5uju3IsP9kMZS2OUWxlD52rvX3vleBE86Oiv9Ej2yITnr7A8gfi
hi9JIPMnNTklmjhcfmLokg8U+8vedhOs1KqJ7EOYQlkrhE+NWBT330enAeJaB2XDWO4j9wub8Ptd
a6N76imMPkijJ4HLhOm2fIlUOwlu9O9uUHVb08w5ZcCqPbnkKC1/1wzNWC2nGDFF/s1y2o0uS0MR
73QRfg0Afe8DIxmOniXqjcm9nZBGCQaPNjEEifJQx867ZsTlPjPtCjh8wNQkR6DjWIU8l4kDFF2O
SAWV4q7aIRy3i0MskW/0OotVwzJ2vU6AY+0hD2bmh5Gxne7HtkbI6zUb3S09wl0wlNXTpzMm2q2I
rGlj9ui3VNNba29wUP272rt0wWI3RoTYpneLpwJZVBT3RPr5lXkEKb5HziS5IInEkETTrQKrgx0U
0XgDo/WgpdY7ZYx9Grv2cyfCYCWEUvvOacWWzEMPEUw5bEIFcWVqkwphnSy/NwFcJTi0XjL/0/Kj
dCOMNsuPg412sSMHuR6qEPsp5Im/Hv/9ecuTl4050yy+f+2scBfk02l52fIGy+OTqvmM5ce/HmQY
91YFefVX3aJeXBgiiQIzYpV4aTWCESe3GckfALw0OBCjyOd7zknQuSKCw4BK2k67gsiDKHyFCUn4
hMwIq3BIWmv+pKkg72WuWyrm/HnSHw1UHse+jTi4uoYSbbKJ+8K0lzofstXHg+YZ7bGArYzqvSg3
qksx0LlDjInpRlodtPP5CWpMWkJvWsww82b5iXBeilN7cxAP8Anxi4XNsdV/FprGF1rQO9/8Ha/C
AYQ/iG6M2Ho9avEuGzdRpV4jyLAniZZQ+PAAZNNvLLu6ySTw2qBugFQh++QqQ2OS9Ai7EjCUjsaC
Ia7U0/LlqI6WxyxD9VQycvQF9CDrkxRA2K6sVLa5jJ6AsPHeTfuox+GwahbaDlk1VAh1Hek1JN4I
gNy2nR9b/kqSIxwoZBQhGYprSOPIXeoKpYBcM1EIyhYJ3qJHNWNvDfOc5JE04xtPMRK7wdkxHXts
Eh42G+02zHwcM0IBlozWWcfSUnrmxsiz5ui6XXMsR7M5FgE33iLX1Xe6lZ+EyZrqlf0HY2Z59wVJ
s3xuFhkYzQbikEKrPRg+cY60DPcTFLhNwFBFiwUz7kTXeu3YlBziKCXyfpIEgBIAieGmvuusvCOZ
gEZqTHbHTjTy2tFGxHwR7L0rutA0RErgbFPdP0dWtJVF5eK1IFqZxaKF+uoYzjpaA4fJsVaElQ4q
cla2O4CRn9t6ZVkw/sZi3Bihich48L/6pvkRSz/DsV0ntNfMi6XyclcXzk06VcFaDP2zmi/OhVvT
zLib5SfCZbiOyKrIt22I+4h4CtT8tfk8RZ5z9tNrx+3krQao/zQJGG95THJFx0vP8KDVKm1AdtQV
2IU4tq1NLDGARAYueF/WUM+dPkAI56yESsadbShvYyqju2gRCiA4Nc+t3U2nNjbTU04k0P00onOD
gYlkyiGyJza1dDV2Ia4r6cmtX/i46jvDPPoDGL5xYG4x+CyNuTVAQNPMHWqC/MYlgyKvKBAHCTNr
MpsAgD0GVu/fJoUXb8w0LTa2nk73Wk6Vkc8pj3VHzTaBRIOJlQ5HbFfTVdobxr7MUnEMLe88tqXc
OhPwqgSKFMuhqiBnz0xOMUvk47LJBvPWazBHz4wddx7AFtDOX5tEM3KUQjjPdKl9BUn0RFhQu2IC
5kPu6Z4JQ900yUCzgYKI1KvmqGtc8lK926QybMdB3IamqI6ysVmCEzMamix0iLBxEq5rYgYJjOIA
CaPe9WZxjTpSEObzz03hoBFADDbgcSs+fXJDILuAWwwd93v/+wY+16DI4etKFa7LKO6Oy4aSE0F4
8tkr1HBouECPbRvfRDmO2FQM7XF5KP/zJ+XF6DCk/TxpXIDpMKCjCgwuw2jeiNHUNroc0LvSE6da
c5sZGKQagojWKUlKlIObEI7kcp7LFdAwSD/eqI62Zq5aEIiH3k3Gk50N10lceFe6AMYiJbfRKvW6
783yK1JfiW50/otO+dwp+uLQz99k2QCqstd+ns/FrtA/TvOmDOC5ZTlMQEMPTezjxaVQ+qNXM8qH
PruwbFxd/vGT/+dPvJl5lRMmuE5imJGtY/TH5Sdr8P/+6/IHvZTrLHbKfVCBx1425gxMSqrsKbBE
vA0Nrz4um6xiHPNnYNJfj7kJzP44DKzVglPyTQKGwzhrkNpLqIqm89QFuDf8yQRjMr/0m7UE+nFl
ZxUOKksOhwk3jESFTnKKm5Z4U9F00XWjNDon2gsQsrNPqxTbqS+eLTVRqLH0O1TFJnMJIp16A68D
0X0K3xU9WK2F85TWc6OUY7VsHGbrV4UegXycD0mXAfozUtw7w3xWLF8nqbmGfJbrurbPTWI5hij5
0Ds7PtnQSqvR6LG9MU4tw1Y3c6IKaoY0QvxbymuALSYz3ZBCgD7UsoYjQhefbkCPw2ny9CNhncEh
aXAqaopBO5NcaiLXMf4uv3uASgO/Sw+ij/O1TlVtZQGuyEAOHrs636Smz704FJzsnTDBREoQ+GRy
PqaBgHk3XyvLcLD89NtjgcOJ6LXkngjOi64tvE2J2uBMdEG8SbExrJIiya/pFXoNRWaIGKELJUEn
hgZOc0t3l8UYXOTHJE+qrT7E7s3giG3HMveDHky2zjz0g15CrlpGrMWhJ9e2oid97oh7oQQc8LgZ
7Jc0CRMVzwzL30Yknr17mThHtFgfM7seTi6S6XXyENrecJ83k3fJ0RgUpqaOsUdD0AzpLVm0xK+c
wGh2YxSMN32FNclpNYDAroP9EhlUtWlET5smVSG1WGFfG3axyxIHvnOfZGRjC9y4YRZQUo7n5Yq0
Lyhe+jtBhXczuBWg5LTv76Rts4wydH8fOkBYJi2HD51TJXbMW9+t8pXwaN3UoIZB4Javhkd+MABu
Rut4ECs7UQl5OFZ0ZYwQBx1BHqgsg4nujCvQaAbeY6riH7Xul+Av+I1aPFPAgkEljT2caZ5tvQw5
8TmaNN47S3M2pmWgvhBZ9DJY1WZ5XJaKLoIIjYNjJvVzndW7AlHuvdcXb/UYiLWHweKUVa2zFyMC
GDHZj6Vu1y8Wff5DGQFQ6IK8eSG62l4PATap5a9uoq+gTA9XJvDSbZMFAJhTZNcHveDeLNVYv0gH
4CxE9c/KMvh/AAhNsiLZwecJKeXgpO+H+/aSOHFzs2zMpowQTwzeIUbxTbmyMD5arUY8kNmPQQeQ
gqVatG3sdLztaLez9niuWs19NpFN7/M+OdNI6TZaEYrbYP5pjGDrhNFQkDJBwDut+oTpnDXehWmt
rYTtjKuRGNs12q+WQ91UwKDi8UrFOjI3bAdHOTECpXCMDjoi6X2Tpz+zutMxfpfls6cSehtRQ7HN
mrS1MBGdua6ltswbyIniXvmpggeP8MGgNPXnwY2OzQCNNJ4jpSXJNiQdoX5HwUU9Wb80jWazE5Lb
iOEMaOQaIjS9ocV8kQ7En+GuTeOEW6HXNnf4aLrTYBT+TzOBudI0SIk2RtMd+roqn2saHF1QpDdY
HxB9DebF8fJ7OlPiMQrNFm8rQ0MMZmZs40M9dM0NeX8PjhyzfWuSVL5c6ZHjmqco38qRVtfIa/iv
cavL79M87c6mqM/Lb4ZEtKfpFZ0biaPNJAltyd/ZayT8vcgh3dVTkX32HnU2X8XBRaXDWzWU4zVt
UWrftikP0rXFnT1vJgWJL6aOnulWwopFMv5VnGRenLa3aJ9WHdIKRPegmcjhGu9MeyoPKqTb5hOB
6xeIRYjEyU7CZ+7pq9x8FRQribvUV7I0kHE3TCX8Gh5X3r2hu3LWQ9PYR588t0fPo2zhVO57MJcS
KFWW1zSIOhTTnrMtE1un9TGOX27qbNwpnN48T6GISkNIHa4JJ0kvAI1bY/vQZhUjaDVFX0MQrd1S
Oj+1uBqSrabgsDM9c49F2W4YyMI3BJABwvAQd1yne3fdiPXAHl4MLzCfKluPaCByIxChLp5sv/rj
1+WvdDhpkpImdFU0fvXgDAzOsLxfLbOZdhVx4VtkzNZrVQ+vqoa2Gov+V2Pr00VBbAsUrheCf5C/
xR4TXIsKsO1kCd5VnCVOHdArJaYI3xPBJc6Xl9G+R+IRPlo+jQC6JOM+0F15P0F9pg2Dl9Eyp/4x
39l2YP3CAfhZ0Ex+yfNRrRHvZDdpwCwp8lCcZ2Rh7LIxiWk21LjCVPxkRcObnmAe5fpwPwiUuqtc
Uf0kOovWjA/EYyr2FH8AUpD5Ai3PZlguUkqkdkJ04Rg0x1E6ziPZf8EmZkYAvGkS60BqxsYcVH8T
pcZbGgXTwZqa9mxNcm04cflcMrJnsfWkHKd/yLjmc9NqbyItyLFsu8aBkwhXqe0W5EYm2bprOmjX
lgP7SLUPRZU+GpXZbmJzek9FgYHOFaxroEfeN1pjrOtOaftgKtULr3lNagvyTkUwVU2reFXJyV+N
LfUtQppZosHffIFzDcOrWSWN6byadPiz/DBUuoErtCHSMtS3leV3FEzDvUkpaU+ZCfqO01v7XOX6
fH+d03cSuGaCugxq+OaGrjALRiUAOiXg7YpcyId6tLyrpsidYwowGZJ6IY8t0UoHqkfTzkztM2ll
4VsYxMBpUu0zNIhqUvHA2jUYtfXIiPzVDD+IqKMH25vl2dTILc1rZZB80T0PGgBrt8js67hr3uva
qB/SoAStOdc3Hbe2P9y3oSiDXTPnmfWGSE9emxn3OTdP4CgNeIyaPPJpkh9xaaw10umuHMcRm8kX
wcEQTg7rI46BRVKYc4uqhSwMzCeuPVZnrUuolWZxE9OD8RqpDHWFqJA7ul/F2eqgediWdgYDH27o
F5f3ZQ1bzm1xLv3xH2xFujYD8ehkzbB2vaT5aKJ4ixpZ29l9mB7cYj4quvlQJZF50JO0JPqTPq5B
vgFxisN9OA3axSD3dPnNdhSWsTRuCGxskYBM+UwDBr8lI5OA8uJHbcNlzvjvb8A6AABoSP9FEjvh
dSF0Q+ZhdWlbGhlVNT01A8ILw42sN0+BUI/Ha6d3RwSVjXY2dSsj67WZpUT6CT/XPzc1oV1a95NO
xm0f+wgLNZOpRTQNJ4IGr9PQiJ8ibZQnDfkcONfYuxmTzrvhqgSq1hpFc4Vm6+dgp/oqDq1pT5sq
fkizQ1037rEeHXkMdO2hgZ6+J3iECqkjpkuRJ+fcZinWDOArJ78lpKBLp60IIQUsi+km69qTn4pD
3zcwdgwyW0HI3nYZsofB8QgBuApk4V7SnmVVOX9D9E8ahBUmWFW/ifunTB+7M8UL99K0MmNdoezn
Ogx3mTcSkAyN+kDTGCR11RSbiIyHc2tX3pG3e0r0/iViUfUshsAkJA0Ygl+Vb3Pn8SMKAeJYce9s
xoagiBmYvuXbpGer7NVVS33hqPXk65Ls9UWF96ZNI3HXJ4G7TSiPrcsm1nedC63C7gG2t05zzK2q
eXZ0aulBRlD8fJmoBsYImfUD0EL7Uwe6PC/h+zsk9tmJFEcyMcMlhL7Ztaqev7n/FOBn5qadhl/+
PKPUhr2DGWJTEJ5YuHemWUni7ZQC+9Li+PTCDfWiFHmQEd1Oau7f+9paF1P3pPl4X5oi4lbnU1Ga
IKmYjH/bMMc2aDfmgyXpsjiRRni2FqXrHhH2PvAGf5vS+/jf3J3HdtxKtm1/5f0AzoA33fSGSZek
KLKDIUo6Ae8C/uvvRFB1qNKratzu7WDAJJNpkEDE3mvNRQtffssHmkBdk/9NjYaumuGRH+UzWjLd
+LH2yZAj7gZgg99DY7e4YM+uk53tvJxWnSW8o6Zn5UH6BgaloUMuNmsDWcsmkb12BEHQK7MXp9Ap
sVCvL1pskxRzg3edm4Ueifxaecld40l9Y+PeuYtNq91XXkTETRmLM0mV7t4gtf3O7Ohluf1rXmLv
68M8O4+esZdByz0sFl8d4Q284BDVN+meRiUvBKJsM90h7IJ83eLeTJxuzUug/0QsCTj6b7wo61m0
IBLSQjxUSWpseenZlgKW8ZjXif7ID7iBS9rSGbVtJn52c6Ok4nkRkbYek2TizkSiwEUK91Gl93vu
H8iiOrM5W3XbnMn3e3YIvzsKBPh7RhwkfAdmttWLJfCKI+fGH5szc+VbzUWTFbbD8wgZpk4768jY
BPiZDYZxTiILC+Zyd5OvUQskYOyc+qyn2iWLzPTWT0GraJMdXah8ASXI9OgmzcgryFt5JiXiaOi5
dh+K2ViNPT/ljGrYC5CSOgHdRCRtnMX5betb2a1WzxhGnehe7cpTAzltDqmpyqZbrKZPIta9p15v
DeSlwUsfN+5DXL/0436kdPKYEJm4wt5u7vtxcX/a6dYvqZN4xqGNyCYQ1YxPtSn2QmOog8/RpF3x
Zrl0fJPSeXPcrn5MKq72Ms/dd7021uRhiGs6edDqWmw0In5LiHjf1Y5bHFrRji8tuqSkGIN1ntvZ
UdNseU0dTljaHwc/ENA0SkdQ+sstMkbC4sqnQVGqaaMzSpiVmN7bbpnuWm+jMARKjTA84OXGGxmn
N1PPOKdsfG/NWIY8J2TFvZ4WSOw889xF44zxg0+CqIXxBePJvErQU9Bg8sYXxiwIKcMGfpS1IfE1
fWAOQcZ10QRbt3Sbg0MBY6kdiItaxKPF85IlsglEu27s1ntSi5TS7mQuALt8fBlIPdvViUj2MWQF
IdwACw6I+zDqsosMuR3bBQoYEo7SA1lHsO9DwHZ5Lqs3KlX3rRV+xaV5YC7eM7TiUpB0TF/9zs9u
izdz4nKXdAsjyvXLnaSdgyAlg2yc9dl+ysln1Gj7PLUzjZqAmUAPHIy7FDHU5BxQsbeZq8f5E15Q
eEFUaxOBdJs4mJ9Bqk0nssIhp1QN0Z4a+JdY6GjIB9s6toj2itYwLpNkmllmXs3YREv2iGwdzknm
beOQPXSu3V6SPrgRLtlTZlciMstpOGuIWjwPbXZb1dDQKXwHkh9a2lsn2ACMrn16VBQxg0dftusg
E2/S8kirL70Khm1loBEtwy/z6BS7L0zyC9wtGf5eaN09/kqwSoZeijsR1emzE8Wb3tCHSw0WfVXm
0rhrhO0da7/4ajSRcYeO5Uz0Wn20Ord49grjVIx1QkOmFtt4GiuKFUn8Pk6nNtkPvhk+1cM0PJkw
wcwm/UEfqyXIW8gHZsCQW8MAt2yoUV7IyxKzT1JfvIHGqy4HC21WRwtCx/ZfSC8+pKQxr7h4ZIe2
DRoGGCxcmVIcw96KMyi/cdImOTAGQhU9jpTPSof28KA7T1ELeKWw82+B6QPSNhGkNOJaWTMMoi4t
X4tK0MDxnJ8WbXa3CCoGohg6ByfY14WfnHKnNC6UqfRLTqvlghyvPQ1gFtsCZAJlqVevR1hLAlZ8
LkX40lITPtDBo9zH9J2a833cYGOqrfwpbM3uwdLA/BN3fjQZh+Y4TL91mo/eTqNn3BkLhoqu6dHx
4XFSqbS+6L5FSDQIiF2TOkuWKnKBcfKy65AblOp9+SOes2evQqbTk2TL9FUumUaTvaOu1xhmeCON
3r/mHjDGNN9StHJOY0mRbGrI4XS40q0oejB604UFAXmy7sZeF8wJ5IsrS/tO7YqIlt4WZV8dnKqk
ZshdM4t1ELR4D9ZtNVDVRGZ5M5nOd5uS1rrstJe8nsdT2NUDrmcx3htOJXYBFkA6Nx0iIrrJCYbt
fTbq2RdmfGQnNfWmibv0QD/GW7UILw9034ntyoR7k5j1nYcEovVNcRmwaz221DNwNEK57drdLOE3
Y01LdpZmeRe3i88InKtH1+HHVGgLlRt8mRlkNEUmipMFRdWDb0TgFsLS3GhZ+WzOGT++Ob+vcaZs
bTvgGusbz24c1wchUgYMRomWYaoOdMUQIzYxSHdstZfMDn4t4qDBnFsQR8R1qvqW55p7VgtNtogh
8AVSclmIwNBgMD7XV8T+xoPXlelBj0HJViIDlNcwD0UAATttHn37AbxE5DbtQ7Is6nxFGh0KJK92
Ny1d1Y1hnKNBT1+NAmnjNBn91p1m49QyWqHUbSWoOKECtS6EPStPgAraHRlzfu2sm7Ey7+LGgl/k
Bu2h1ygbToM27OU0elvYECDPgsIn1DLyd0ZcX7HJ+2dK2v45EFGykckMb8CFz0VmN0BW0mquMnmy
l+suyU3+vs+H5glpCBN5CSVBa+WP3EVmYk/RvKmGsQI4gFjD9SV58TJa0kNRwRTfZJiLy9QrMejU
3Q0xP8xQf7b6rr2EKdKrtAayrhnikWBd73YsO/dpavm9xxjFPubVPYCdNR1patRo4NrmLaj7+XV0
mYM6oQUSYtlEIHLjljMacUoEhMsUEQkWhn1XWVONvHQmjdypvlqyte6H4ccwGN39TAj9pi9RA3WU
YC/MJQmD9krsVFPG7DTAYI66xLGj8CWxx34Hi08/mnF3zw+NTr6pk4bWoRd1G9i5xnKqRmW1oqcz
n4aemICwXxrYcWifR7UYb6n6wPyhtVoSB+qVsHcJYklNAAcDARrNAILaHOo1QmPr1a3nQz5b7kPt
Yhwoy2NZWu4PWwh0xV0yPg5efcPoIDgMsY7ctkyTZ9qBwW28yMl9qyFUmrG1bwdQ88MApTY1vdSK
TjnlqCYBlRcmaCGtqtsX00iP3yRBsxZMeWJ5myWDveK86I8GBZWT1/UQh83gEd00fJQ0sg9qE7FX
v/Gw5t7PvnEzVoRIlT2hxanPb8XS9Atq5nJLpdSFJJbpxHn1+gV6LVf0hFuiYQl5HbvXnCzpR9OT
8loyRNaE+Vq4ug4WgI9CaMWvNbVP632y2nJr77Ua8klMV1crCy6UUfrXeaLEVU09wiajwUnfAMIQ
JZcMAw0SZtSOFqKY3iiMXq2hGa9xLQfK6CkGABfBcjfkzZ0jYXEm2UywguydZ5tkn9VEaM5X3hKN
sTgpibD3nxshHmJ+6vsIpksz6+19N2M/oc3CtL0NF5BbNPrvi0vWTDwU2pHIjpmO5kkvEO9QjQuf
iCJHzBy5Jw+4xa2lYzaLYrk4B8rsiMm2OZm6EZ7gpVv2AJiyLzZ+24XfWidBG1+5X/vEIUmgdX8M
HpVfo8tQvpgIsOpM1x4pIVdrfS7SV4SLL+QAk6NFjvxmYDZ+dFvkCWWgiQeun8jtU2x8GXIjapS0
CoCkRQspLbpqU4n9Zg68kznk9Wb2gnkzVF58oxZxR4OjjqxvqoIbobM0NAEsu4PgxiXyWIv7lqvX
IdVGuL/UX+mn9/42dGkzW5q2Lem0Ia82cEHGdYKaHag4SizcVmFOU7cnh6lGuMMED7C633rtXk80
6k+25pAMafkHh7LvOm1o49VRwBSIzuTBf8cEFTy0FLjWMvNzsBHgQLikEVbhUFA2rLOzxLPX9mD+
347MNS3DwNX730kJtz+H/3f62cif0++pub/+7BcqwbP+wrWLr8O2LcsJLA8WwS9Uguf8BVWB0pFp
m+ghOPAvUILxl+ViL/ZNZ/H6W/Zvmbn+X9S8Sc3lCGNx3XD/N6AEw/T+IArYqMLQNPp0ZH0OGr7+
725Qs26K3OocZBUjFp5o0i5zKzmnAxQ0CVX8tQT3Q7gEddQ6j560xg2xYOT5SdJ/69KwfhJB+9gJ
Gm5JmxB3IIdqHQ8tc/CGLIgRIeA6ycpkJ0d8637nvtn5GJ5DNK8kvDs7Y5pRXjguU1o8E3XgVnvr
a8KV5szAf2JYzuyxzLt4Q8kO6FYX5BvLpAYfxNZ0rb+FRvLeUPN7kLaJXkF6t0U+D8QepF/MEsvI
QObjOZN9uJHQGejKadouGjR7j8DuHmhBe+v32ZNfzZfJ6eW+GYU8CkxzxAt+CRxz4aMGIPnH6W8k
4BvgdgjHl+B3mtrMkNAtSX6NXSj3gqllHwfhU1fY3wkRfautoISl5ff3dYJvhISqY5tRPNNAySBR
Onl4MNAZADK/NOA6S9MinI5s+43UG7nxJYDNdCxzspWEdqQ79pTMhkeBmVGtQxhEaNewLKnZ7xsx
PE8Ue+iv7X2KZXtz4JkrF1mNWMKip5g6bFnqJ2xGX5mxk2vUBE+Na5K47ZGGRz+Nm+tNHpHnUdMg
KqJ47+I3xRTkretFtoRvgyp6Hz45BrBnjW4tzjdnncB/gKqlU8KdyJwJAnbzIW4abPnrTBRcnaT5
Zsc09nToZ3RODu1A8G6HpGEl2xbFWibBDw2r1hvznVfx5GiizpnlvrZBV+wtLklDWz7S8OdzyxeK
WtPTlhHYq6gurtzlLwbX07ZYW138YQZxAwn7cqoVm9aR9207HXSTj6MJKnDSoxav+yWaoPmiayNf
SnScWl6nZZX+ZiF4zN38hXESwQozSW6IKUkZ8Jor2ilm7OHFmD33Bp7dDaOjcmdPEHsmJ2SoiQZp
nSJSMNNxC4un2OPkMQmPeTa98RFpmUtRoQJrCb3VD2DQ9ka7nSmsritOOhQsN6gRYuaIh3Su/U3n
nMpopvrJqYYbYs85PO7MDHRTiLNy9k9tnrRbMTMzZdSKdNbfiyCfd3ONeBDmr+1RnDRLdIkeAcPu
YOH5iNOvxXxHOrV3zmrIVV6bgd2aRwSA3moYDUlBG3xwzfATMebw7rpfq8Tor0xtHGNOli91Ptkd
3NwanHbSJD4IMz6kdI6+djLRThbCddKYiAC1LZjoucm9PzHLL7WX7jzqNvsxHooDvfF47daFcyzp
OwhOhRs/JL1Ibxl0h0nzgCiXGqyByjVvH8qmM/ehGYIjteGHezmK/Cyj7Ri5+gb/RIXQQ1vBfAL2
k8IADUtrH9Tueqg4eZiVoJXGpUhrrcmJGaKrGPXYnDKL8tJEl2vbduDfGCAyO97ALHkzWuehsbiQ
xE12nYZZUFkyvLW4n3KtQ8VSyKsPv52GK7ITD11P2E3lzucr3eiy++mWCKZBJnKyODysNQdnl2pu
gGwNcuII91QgcIlH2gWks8pFI8tlUVqr0uiLfWVXDzjuMF4VpB7iy3mP+yWMdIIlJ1J44zSlU8nQ
PXSoDs46X2/SIJHgW+jwHaTE4RSjtoNc22tGd7D/Fn4ZE9nG9+wH9AVwr8xeg8kkDrKbqSVIiKos
6Tlef82oHMMPr+Zt31Dfykr/i+Yi+WTQOj9AlRgG7Weqp88QUvyNofVHK4cATpIEXANcR3X50weI
V4XkbZi6tvWj+J2WYgECkgpGWplHV0JgNMv0vZHwiQexG/rY2iBY6zmhjR7ECj+gxkzvyraO18wn
+J2OuBOcjrp9PJ4zJLNbd3nQKPycT4iZHYPclY88izIsFdsCsbIzJIgFDxjzKH9ZpiRWqbMoH9QI
H0T+5HfFvBus6SawOBUKenFHxv0wrEFhocmtO3AowS1OCrpmQ5hsENaGuw416oo43wT+pJSbIRY/
6eAcum65qMY/mAFcRFX3a01jskPg4Fb6U7sttHzaDIvlBn4kPQKbWZxAXGpjIV4XpbhNdbyhLhwG
4Pf+3zG2WeZmZr+fC/dVVrp7UxvS3KEhRUZFMeZ2jOu9ZedksOcWKEE3M25Csu7XHUItspfa+t6c
4jXyBzqaTfWAybu683otvikysQdXCZ6OIecmmL2HsdOhD3Pwxhc1vL8mfWgkFPmEu4pWaswFhRY+
9O2E+yepz3TC0h2YgB9YWAhYMENUi9G4rzvz75kS/A258igjTXx+NEwkIuiiOc0pl6aWn2dh2gDv
49jCP9SdZUkXGY/4Lp2d5TQ45BHor5GpVk4Ve20v963OL3ZBIm/taYQfRArEdqq51nknnDz87kv3
NnIRWVmjDlAueudu3+PH5WFj3l/H5hsGKaINUsCPfj/iTNPrdNc1Ix6PMn4MUJifRHfpJtHsGZrx
huPoWYJV2eFR79ZCx2imfoxzF0HlaU2mnGR6lDgiHOLkgMnNBxvpLIXlJWKTprUpgr2bBbdA5yb4
oF9MSS7REDDhnICHlw2XGp2n5SymwBGPtx2Nk4Phht99G04lVeZ4bQ1+uCoGjI2khh8CPk90ZYl+
sHo80JCRXKu7InDa225mrlvmwWuYE98wjD5xGwKH31rDavIX7Ew3jlvfLuhjY0iloKYR1lSAiPOl
8Tc3ZtswptukW8LD3O42T4zDhF0J13cLBCRvXi2r5cTgapuGmK+MdNrZfgNiY8IxFaYvpR0QPcCw
cLmVWVHRnkw6olrFAMkZam8zcjf3jCzbeLq5Lyy0RUZERsfQIuuiiU5Ow5Ic9irjhb6ajMau7aIn
VDS31hRHuyGYeGN8uOs0nHCal9q0ySr7pdL6hRtP3nnsO3jZ/btmbptLaTi7KQL1RuqI5CLH2ERb
Lp3FNgrwd2OfgK/p2vSOogkwhORzRtbjrarKLW+0yeUL7QaCT9za2tp+MBy5KZLNW8blHeZWlDzz
FDxOfvvdn+2rW4U9Jb1k18jEZxp1LVsCF1wzlufUiIfzQBU16Jybkntzzr2RXrnFR5S2AdXizNqL
dgeXOKB77sX3lV13J5HOXFGX6kNTbehyDU+NbwU3lLB+JCGVpbS8mUapX7vxlEjRP6nFUCXPuOGS
28Gj4g/CzAXsLPoDUpKM1Axz3ok5JM8KuQfMyGpDU2W+tnZVPGjEuzulbdLhdgyugTEfRF1Yx7Ai
hmYqdW7aTvjELRGqVBjqO9FHNZTO0XvSBbmKKaLXtZ8g+SrmFqwORrMLUolXd3RoHhQTk9FuMB4Z
KxP3hBRMdybnKUzTHe5Z+fCxK8DWWAx6QRMcNmXUokMU/DjwdfeHEhPpRg70mSboJ4ipgfx0UTs+
49xNCQgKk52T8xai0f7uTOjsI/ogrtmSHlJ/l1XgMHE2i0uhV2Qj4HS8RZF4guCa9N58k6IRnoeU
nyudSmqHiOWcddzX9C5Bb3rljB4NKixaR4DFhjFj5Hb75yzL8OJYzbS2KmM3mlQmvfTO64Zwrc3a
qRoaQAu0mCh+I1Kbh/bJCuDI15Je8ghssyEKrACxPHSUluYOaERYxF8yMZHwZg7wtrU6OnCLi3fD
QoKMS+MFW+nKjoZ6n5nMAMKOVB+smlvN4lYS9eahNamkAAAVtDCTrt6XwbnICUXmrnU0AoxoK23c
p2hZUU8cloYCAA6NRE0nQ3pvdrdMOB4K0e1yA9FWHfT6puNmB74IVpTfb5MKzn8ED2ZHLY9AxN57
ysci2yEC8kCHlPXeycWuiQM4LabxnnGh2ORLol1uSZJ4XPvc8btpC8CwOGuqHRod2+cTMRw0fHPy
Ne7AmjVlNy4X1npL51FDSYDrfASWnwxTSnBR/yN5k+6cPzAWIfaYkxn4141jPblOIM+woJJNu4xQ
eq26aUzvqQACS7QoqqbIeWdw3m5tVLp81d0pDYZ3mVbWA5ebMzgI5LEmqUXY+sgSBMZ2w2xqNACM
ZqB8KAcTXpOjCAi89O88glk5uvwEIORe9cTcm86EsqStVz5pw/Q5/J+Oy29DZzaJDgWQb10dfM3f
afnwMNKfOeCu4WJMXyxCMG1/FRjVLBHLfe+64CSIZDQE1i0KY3C1i+TqRMZXv+IbydPU3fa5t7J8
Ya/CXlyKmdRqCqVX/LKkLoZvABP8TTzKa1+AfpNT+0Nw353ByqzbHOwKja6vfs0ENa2IA5wR8tH3
i9JD3HtvU9Uzix3N7kha8AyMQ9y7GmbZIMvp5uHSWIMarcmd9PUbk4EE705QPDKT7iYm21sMmneU
/i4TwnoEmrzcBiH9DT5jWRH/XYlyZ8qZrnkcwhXPyk0V/fC8Af5tViLT9M2RHgfGY49XjMKLWzeu
mWGVt3jIUXYyTbMJ4ULv5G2HxbQadOEz0g1MVkvu3kxsSpwO4BHIlAk6/I4mN4mnfvb3oY7m2AfU
dAj7nApcAOhQUO428vZuKO1XhF8rN47MWxzQHu01cTdlmXaUiM1CcHlr1508DMFmBfnXy++GmTiv
kUkf4PBvDA++0yDGGsP8IXAP3kiWgwdKUffkExpSQtNjOC2DrWHATDs4YA5g0tnWvsDZ0hYPHooZ
wHTrGJHgqsghhdmYv9ZJbaCFM7hIyoyejJCgWMHw7Y0077auERGbsljqZtO8yJnutdO8k3Pfnu0I
cWft44pEC1yYbnRbmDTNGR3WR8LeGRPWM2aaoUNeQGF0DbqM6MtaO5Qmo7y0vbhafYm4Hx05I0PO
UOMSah4p94Z77IzQJ78TJc2kVfxGu+DZsC0Km472E4/O+6yN6ZELMA14frEQWRmF4VKDrkJq/SoP
9Cen/u43ON/CuSsOeV0jqCDNRat4cQs6v5Rus+/hKLlMZBDlLtVT/dUsjOBEUHyJKscyd2nErVx0
jBrt0LbOhS3vhdkZ67rJXsuYyHu3XGtNiSAbB5L/OHXSPdg6hfSs8Um8iPAP6wC3YcZaEBIkeVw2
4+xZNBhRtlVtk9khzxlIiTWjMEN/miqslWazifuhBZXMBA8D0n4OSNAokoKuijQuaZ0ZD7f0ivZM
XL9w5/q7n3gLQRo8YJXJVolOuonkxx2KjhIVSfHAt4qDLDGOtSDp15puX/MmBMFsMySf9chYm+NL
FunokdpxbxhU0Jq2YMAw/7TNQuOXGL+FDMALrQjghU3fetgMa8fixv6QlOEbpAma/QXBYlbGZMJB
YbyyZvs7TIhVl3RYSt1KrvXoHcW5sTJ9eOHw+cnkKUmpt2S8m1uGhkz9APaKfNd3xO5117Ypz242
JgeDodAmsSWZu4ZzP48QpZPUFmvY5l9iyVymY2iAzjoNT04Kz6303mZPb17Tu8LWHeBHTbQhz5Bm
pfY9ailLSfFmWDwBbNECM3G5MdAnbgNrvveK3qelGq+AfHOFNl0mBwL0P/p8piWUs7YwvLfFSNOT
GaUkxYVBk4V1fhipkosseZ8jpsymTilmgshdIEda511IipAZU0arwqcJSsN6ivMXNYuDegj01boN
uZntZzGBl2vRRPE5q6mEL0OelRFjVD+30K53Y+kFpDWOp2h+GEzKNhirtKV6zrUPGJKEZCESzASM
Jpq93UKNWsb9VTJzFtXhmemZswvBbHjIjq2lhqbPDS0eSjXAnKpDqWdAxbn1b2U9GCs3dwmywhKZ
aFCP2kE/2RFz5MKk9+jnR5rhmuF8baYIVpfHlLiogcS4yGmXUuXUYwQBgEFUU+5egzbVNulAlwW5
vUE3tH6afE+cuyS/DydAGFlEhEQp84qkwPAuY+IEDWFC0BOK7wPW71Mos6vdTdkZEPtD6w43XR+Z
N40kAxMlq0GEBKcbugiX3lk0PeZW/NKBgKe0Pt1msjojmvTPpbtA0ct62HVGdwrDisi/3Ijwz9Jk
mn0oONp3mQTFjZgKiLOGc1Zl+f+rhGbPtaCN/ve+wxquRfPtR/l71+Hjb/7FZ9ZBLduUdQKHRoJl
LmzNX00HQw/+0mkOeuAY8AkFOv/ps+2gG0gJ+Us90IFz/sZndv8CZWgGvothxvJ4kv9N24GX8Qf7
0/d834OOSIvDcmiwLozK3xmUOeK6kHE0hR3ucx51wNMgs/rk/LP2sa8aSy6tU0xFdlDr6lH/37Ex
hLKHvK5e/XZ8eT61qRalgcfR9MVABE5wj5waHZFEiBT1XoskakmxkRFkJNJRxzVUO5LDlp0wcX8t
KvA7gJPUg5oCrMPCyy1O6lHZvz/0t6f7fMznM6m1Eb/kqunIPMeDhs/jX//mj/86KMf552G19sdj
Pl4ZdQciCIKR4L5/XhezrxcdlRWM+PZYeU2/lyHlGZinzUm3wauuUe8z/ld71cJz5b9tp6XTnNSR
mcGLgZ6JIF/+Wu3KQKiejCe1/vlAtakWn4/8ePjyh7/9g/90+I99oij9nUzdS4S7u3P16vj5TGrN
CoAO6LXLxIWwo1GFHX2a2JNl5+emiYwY7xnGm4+dnaW7qzmQ3sdX+fkt/vGlqs1Cff++MOcNomry
sN2KLnZj+xW+PU61xCYbthy9eIuNkrNWnaRlTtZ3Y1T6xwPVPvUnH3+nTmkTD+qOSJVbdZ5Oap86
TOjNubYixMTLP8kG5kpdzM3lt79Vq+Zg37udN+zU1sePY3lFavPjSZdNshhGQ7tVRlU7NhmzfBpX
YwpJxy77Viz2XIpjxFnl0oUYsCyUCVdt2ovdEYE65YXFdYsQOGoOarXFUFWKGv1/lBeb1qcGlfoW
P6pl0UlM1Trf/sYIu/jg+VAil/2E2fx6hJ6Ge7No9D1O4vIUUqPBLJiSafS5bTUl8l+3eDVHPP9q
4Tp8LmrNyvTqZCwLtclo6WWeKh8AJI/wBb3zoLAPo7OET+F8ZenHUY/p3zsov7oygwqvhYz326oV
P4wOPmNGffUmLTOOKt91rlaVGXuox/7o5PeuCEjydfSLemPFHPAv1KrvdFAGspz5FRQfagamZ+Z3
2hLFkSQuab8TcODPl+8Zibcxa6Ss7nLuVsvHwVQNW+iyqRb2P2uA9i6+RK7kLE7f1qsQVZmzjR1J
Xz4jFLSMviaJPY9PAWZAfVJr6r/pnTYdRjp8idHA8V5g3gm4MRwGU70dBy8mh7AbBzJGa1YdjHmb
KgWAmKWmd4LJ462ruNJWE1onKqHLS0JCFC+mYc7QEmbuWr0o9Z3YWrOmR2oe1C71DX1+V+EOB05x
ysKZi3ya5V8qWQhw6stmtrzmKSF2l8guG0QCcMk4FEdl/F7M4MFY00uwZ/yIJcXzxQSsjqk1G2Gb
aWcLJhLDsqbjf1ZrwQgsbaV8znWkya1hEXwLSYKaR+TxO0k1xkTNsqq2izm5Gn5a7Zzerk5abxEc
pFZDoHgntYakK+ZkEjfKsmsUBb7rViwl4sXbj/IeRzb5Eyt3ielyAvFVWfCnxYev1j43/Zkuqj1H
f6tdXSdeKWOT7Ft2nBKehuvWz/JwZ4n50hG/cVK7IkFpKHbLA+asl8rOuN7/82Z9hHK82X+2R52a
rTlq1ebzHX68TSsidNGVBKBVLenQiExFyhv8fJdqU71fWlX1ie4amOAm3GPemta6TXSKeufq7dLZ
4TT8MEWrHWVdrV1vMA/J4nTuRuD0nZmk29/OV3V2lCkBkhbCZEAcy83/4xe8nMDBQpKNLOI91Y96
Wdh2fouyxdmZjcYV2OIW/7kQcxavPSee6UXzL0uf4Wet9/cKqzAsVmt7uW1/oBZ0+Ocrte0gpkFH
1ydbqK/c8bvFLK4Wug/PQavrfocCjC5mbwUbApFIblnOeXcx5edeCqYyx1fRVMV4UvvCYnrzyjZB
5YwJXS3IA5hXbQnVYYhy+MuzQ6qjwd1xhIx6UmueDzeANJdmPDbe1RgmmHiF767LepanKs+p0CmY
Q7AQHfoReXqgj/lW6Ab3b2XOVyf4x7Zdt7SdmM8SCklwJKrtXyd4s3yRakFnj52EzUA1JaCI+FfP
mNemB6TGWs7nVtNzZgoUyNoy/tOpji74l3G9bVzmkzo0V9+IaZSizVQLIYwXYBI0E0p+7PrCsVAL
b2H3fO5Tm+VcBBiUlyPqMerw56baZyUigp7nntWWzR2a9sry1B+rau9vz/Ox6hvUalque2Bv6YHI
+sZckC7jxJXBlKNz1OVDabo9jRSP7GIjXQqNggQ2B7f6UOQpyn/Os2wZSrbLQEoaBVcNe9n5saqO
c1G5g8OJ6iFr3FWx4FEGB2BRIzRepVpVO9UCNBaDyGWhYdfkprGcbp9/ozb7BxQ68ceTqENqr3qi
yV3uWak592Bv3YqhybIdL0/y+UwRZQS6cw5AeQYokCyXw6Uaz6hVFc+o1pJl6Kg203zgS/jc/o+H
P9Ib1SPVHwHZ4Bfz+Zzqzz83Pw7/8d+Sz79xgqTct1318QrU3/32Kj8e+PEcXg1USIS+SZ2dmz6J
Ulxt5AIDUtuhaVOsDFv5sU8d6BQq6J/F7HPLVA9Wa59/qza7uY5OGXH1y6Ns4XFjVas6rFlkc8uz
aPZyu1WrH3s/n+fzX3FH1NeCtKS1Oqr+n/qT//Tg357x8/AfL1H98W/Pv7w+tW+MuVL48cFcfqxo
E34t5n/W1L7PTdBywZobvAORgweby72tXkYbnwvbgf4ZOtMPtUsnpIB61zI0+3zIH5vqwH/dB2gV
Dk+X6hSU+UeWGi/88Vwf/+U/Hu/INlnXLs38j1f8zxtVr13tg9XJRUqtfj5GHW6s5F9HPh+uHuMY
wjkSeBlUg4VSGOTt8sRqoT6tAXrXTF9zyHda6l6rqpCrPuvIaleDvLzvL5jevJ1cRmnOMhDy1JBP
bX8uPnY2hUGMel2b3JiWceHncWv5y4+nVE+ittXhj51qW58ADRjFvBp8jyxbyJqAdxFccAYEpzaj
baprDkI9+ngrv0lInnYaoA515XlrG5wMg9vltjfa83A1RrnxploeehvUcWc0pCYuA2icALBK1Fhy
ViPtCCrr2m+IvpwwzyB5Ia07mHVgjMtaVOe485c1mwbDnqk+ETJQpuQyfgrUqCpB0bsO4BGsp4yu
z1o7GybX/1wN8WCL1KeoyBhyxcv9WywLtRNmmLbuTXKDET0/mhEQ3QyYCZTcyD/hHJ6oI/u4O5ZF
h1bjGKMvxnbd0jFl1qLW8l4ek4QxA0BVHcwZCxrc80k2lrEVpfNud3p36vGa/rZQ+1xGCBvLoHtD
dyPG2YWptZSWxo0C2UWmQckz6uTr3Pg+SWXL7dhf7sRqIWenR4z+gp+Pt6U+CWcZV6kPRq2phTqQ
wQdat31YkDsCg+tjYWbRQRJgHKprY7tcrpN5KT8My/X5Y1Xt1Yv4drKTYDfRITyRioW4LIt5vwK7
y58PNpbhjvozdUStOdGqsvgyygYi0ucCQ93vm+qA2hfXCHm0YHQ2aIl7sAwAjNwEUV+wSNHUvs8D
/8PdmSzHjWRZ+1Xaeo80xwy0df+LQCAGRnAIztIGJlEiZsAxOoCn/z9QmVVKVXWW9bY2NFIiGcEA
wt3vved85+OzaX2p/AmOPw7j36/vx2d//zCu98DHNf/4t48ve31t+vz96x+fLcMlWSCO5j+qhfUX
fvzHxw9//Fwauze9Y+m7Zd1yh3Vj5WxIlvvfvtQ+tsjko9jr1v9vEOdyzvvbtyZpxehNzD4IuXU3
/fimwkz3aYrUcaRU9Rc83YdpHsYrnEtrUKHrcTjSJVUv+OMtBUZCzgNR0iP2gfPHB6xBiO4G7+AK
BvtBvOKYPj4MJX2ojUUG/CgG+WMBb3AD/L6QfaxEeLGmUOJ4ouHuzVdk5G0xXqkrcy3RAHvBCvzb
l8PCEG3z968/Pvv4no/v/vhSRqL4907Bo9Fp/2WT9fBFfUnTn1usv//IHz1W2/rNE45ONqP1s6qb
kfFvhsUdhpjasl1h0nv9vcFqGL8ZtPfJGSPFyXLIaPhbAJ6Orlv4ticMU7g6//N/CsBjbvKnBqvl
e7R3UQExKxEQbSxvbcD+3GB1/GLJ7Nh4EJLcrGIuhgOur3lDxv01UiTtpVgDgKWqTno/WE8e8yjw
vu18lRMMvXo1n6HdkGEaVdAdUwoVsQDDIldjC6NTOwmBTxN+E7M8v4sCTAllKHvUQ4NZgiyz43vl
adXZzLvHVBLE3tP1sXqNRGCIaCIq1FZzdGatmgxJJO3DQY81Rrewu2PVHWZ9cj7jwcZpgUqe9Fne
V57H9oxTQ27mSrkHeKtV6I/dwmQKSI1waugNCfaW3BuI8yUFA88JIhJV5Jse0c51PzAL7xwCTJOt
4XcPTT0dLCeSOMR7G6ifHaK2PSywQg5+zISGyZOczPqkW1mx414Cr0fnIYzgg24jl7lMYinrthvV
W9dSFc7S2rcoKPalVMNeac7X3p5fKL7bGxW7F0g68nbsiWBgkw4V8KTLbPfQKjrXpqjy2eP61L5X
EtUhvlGiVqL3RmIqcnK/3E2ms+Z5FTJMB8gkpDHlKu8Ohj/ModA7VLUZWSGjGojSiq+R149wYJut
jibjCgD4e12r/FYN2quWiruuNpb70gb2MxAG/lDh2u9dB21NYwGxamNGhbKwjlkl3hV/4ylNxBu8
H+eGHCzyV6dMbmPR94dmWR4bqolA9gni1dol95Vp+L9Ig3OMf7yRHYdZARMJuIX6Osn4+UYuF4sO
eNQ5DxUOmFxEw8GmGAqTqZg5m5JeYusAFXjchOSBz8LGdS3prHsQDq7sxCCQy6/lVqt1d+uoeq/y
Ub+4jBK36BTMu2ZTO378qNdMxqmAMXLJ8ZLmGP8X8B1hMQ07Q6/SvRr0m0LPQVbgq/S1vqRonIIY
1due3FnCxRs33ZqaXM6jzwQvI5lA67obTMV7LBVgVYhOoPQs3lyZf3GZSb9AoWEbcZ85Str3iSR6
ZFGfORbB8Oy4VX087kNn1uQbzfedRdvVHGrSdGJlPLYFNJ/KJMoIm5L/8NMk6e5H/trP8XvGOgD6
KZeNpYNR+boIeZ4QlmX/OpuRnuPFSLKrBxdqAeq5HvpMModqTEw0LIgyIvulipP4tjhPOdmPZH/d
seF97lHDbPMUZk8zo36WQ/tGMnbLMH0kaBJ94XkGpECteg3KMyPbBrovkhBsww308VUPE3ZS6VcZ
RQn9viHQhsy807P6OODHvUqnr/iaCZSR40uXa94hK9K7JqGaECQ4QuAtCaSKNkxp0ydD1vqJV6k6
a4a59wbko3DfAzNupjvbi54hbqGlaqr0ypH0BPJKgZBOoSksrvykBK6/AgV5OSza3vLOHTEi4Ddb
DtY+ypPRk58wFHp3juIg7HjlQSzmt8oZzqo19IPL4jYzXt+DMGyCpsrq5zlWZysyt3Yp3LC31rgW
s0bpOsldkklwlJmAExij55rnMhhWjVqa1CZd48S6ykj8Zh+6KcSyYuhsumO9vU8MdURNGOhj7exa
CcSG+ekrRcVbvaTnPDGjs7SeVozIg20RzU3gHFTVLCaDPt8ndXLfI1cKFlKbAswqcAeGWBxKf9hz
ltuSedyeK0H8dlZo0Kg4/+YMxk/SwSCMi2CwFABBoKJbGuPGpuhStfMTD4lRih3GT9Bqj8t8YsgN
aSJl1C5lc2iK3LoZ4q3bzuqElpedZOQtvYxyPjWwOsnooXSiheGpeDhacPQif01sKZi/N66GMdfM
mZKD2of4ZNkPnjccOBHNZFCCDxntcs8b/VuPWZShwYgpzmAaHnn5W4VO/VAWLRxxsS36XlxzXwWe
TTcHrz4xSO02yYQ8DSwmhlyqa6Xmajfr+M2bON413ZLfTvPFpFN3x/iiCqrIxsxgL+Ew23LvgNO/
/vjAKB89IkfZmb8MDVwuD1WJXMy3QVqRsL1dlPfZNNJ4J6Dp7nRJ+98z8gP5XoSk291eizh4otdF
JSVMLABZnF+ZnR0oIyYAZiHQcV4QCJPycU4Uu6PhyTsINm9Dm6gfp7m36b/i7/U/WQYYEv9pGbAF
A2DqBWFS41CbGf4vGXZGPEZRPLoYJQuUlCpZg7mrBoGnC0CZALTjgn76kiNEmiflkfBNOPMyALt2
0yNvli4UuT/j64VcTfgDjLZqfAYPLQOd7f04xtO3JRbk15TgLlgshunc2chubYYUlebstVbaYSmp
5tCnBfR9SSL15CsmHTAnywRHz+ZO1mJU7woa7dmPSbR33H1yC0XBDRGvBVxy/VwjO0TgsMpYDF0L
LbP67pATf0riATm5AaEelf8IhRiecGtUcxBX5yaZmh1w7Qk5Jk4ENaUZbF9ji3bfN6KvUwkGs1x5
Tm1H8gxymoPpU5IWrnHdkCAVKo1euG3a81ny8Bu71whL4I11Rkrqg6wBk5YNtGlrp8AcoLmQy6a+
3PVmjrC90uxTM4vnsUw+jzL96mgozA2cZ4zyV3wO0NQx1sMBie2pc1WQ9M6yq/zGC13LXrnrlbpq
OxjZMpPQrcHUOz5epHg0x10Kj4aYxt66RmqPIHsuRQiOiXOZncenNOby9lOmtg5ELBaAfN+1XFED
pT7mufy6n1CZgFetgjpWJDfF+TdKc2ffzPepRkyyBUMzEKbW3RvIoc5F4zzi+4qsujzrlbdnBFCe
h8WN8QLz4TCNw/tfb17OelP+nCkKHoLDsys8xzFsqBG/hLIqXBNavLTRfRdN/tYnWecUOdI/Lb3R
HYRlPEt8cpq2TPej/YY8Z75GGaZDRQ3MdGm+iMgkGqjImZ/gKxkNWiRQoOHU58Z0hjva0we41+Yu
u5p6XFB5613IKps/YQzqA88Xyb1E0BOkvkj3FiH1GCKQM3rGSGg6liEfNf3WqsrpuiEiYGO6LZ6t
dCqQWg6Iwx0V7XkaXx2msafezpdw6pYQo871OF2qyMVxFTld4FSDu9F6S9zbEdQhsqiYRbfYFUm0
WtxFPyhz6QNOgs7ZVmHPO+cuK6dyW69gQNfuiLwetN1fv/DWr4IOXnhrrW10B9mIi7Dkz8e0CiZC
qyexe184eAWnTJ9uGsnq+WoNS3QHz4foCItIudqzd6s51CdptO7S4SyZtwSzpWX3JBpXCUaOhkbW
Dr8aITC5fBaRsE9jEzMCtEb/RkOG9iGeqlEJ3TAx1taAqBM4iPwY1TEqdZYMUqs6F7ljQU0ARO5U
zGb+qAv7FuvYp7ZK6qtlxDZQGVF1JvyCWbDoHvo46raLKOIdp+Qj3KHo6q9fI7gd/3h3Wi7mO90w
iDe2fn2RMLWm7WKpleyqs2PCCr1N9Uu30IJqkVLuecxXh6EYoyUEzGJYJsqVbAyaUbeO5chSpyE/
3udgDjn7TorArpJjrQWIXbrINavc17d9RgRT7C/Xwq8GIINly7pdOUewXyNTSRA6TUaWirAOdXdO
yvEsXAkeSCb6URletSFXatc7pb9HF/F1TkqbjsS8PLpAhdvJ9I+QUk/EHaTnEaWtLgl2bQVaPcmJ
ETFmOW1JgUX6ZbHI5ekoTlC1dpqYqXD82rpq0IefS1EDioQtdpyrWW28/CaLyUZA1WYfqvRl1Ib2
nA6kvA45BCzHjAlUTqxHoc8yMPMFykiHA4WDBAvJVRwzVcrSkvrKyEccfkrtjWlnaYTrNp1O5KnM
vA0KvFdH8bZU1DrhpJhkt15ikYjUxQdVOvqWLiWxjEdDZ9Aa+4520Dg03emWSkMNB+dW64vyWuEH
MBLAQV3tnGtCF+7TRey0HmBw0zfODX0hF3Q/uC7fTl8HRphn9OFQr/KvxjT1XzyAtGkPWYrYbu9Q
ciZUHMXviD7/RnDuvHrmemSl26oExawPrbX/2IGspLrzWKDOtWhuGLvfgpHHB9NosBGBTIYYO5aK
xGzLxsciNOeq9nUSK2r9qlinV1q6QhYwLSQOItw2fiaiz944GIOBfSVXrfOhQBIvZe/pTwq6b04K
7xYz4UzVSYoJGNIuHMeq22FHqk6Z59718qk0yuy2aahyDPCBWNkn4EWsPHG5T43RPIEW3JTNOJyU
RZwUWRPfXX1wtwJk/E5CCSKcvMwfTVIJUi3BfYF4XHYIIT++9MhWh1nxZtZlfQRb8YZuwqfsxdQ3
ekRTeDkvu1UYZ05LxWZS/YPJRGOXzOTEuT3Qu3mKBcAS4f1gGPyvByMWs1/fxb6Ja97XcRt9NGx+
qUi9Si+HLh+be/h8aTAB0tpKe3CvOjoqN2xK94vD0m+3lXXr5tqDkUTkIjWdDAs1Nfs5apJAzxxO
FFR3k2lDlstIm0+jO62sLpDaq0eE55hbloswsuSAz92n2ZAQHO91VgD0BdvjKJBSG/KxJ1RlLzr2
7Y91Fq49DNeiU0eg8lyJeFC3Xh59G73xHh+S/xiDGyc00SPANcKwp2ftLqKBwrS39UJgRzIwRm/a
c8IVW7oz0NBrvdh1CjCeqznRAWoj6tIEEryvQcgvlLtrIbGetMXzbqKmjg9DCbRH4vDlgePq1h7M
kzbDDmr8le2J/eSTK5FroJ97dPRmDIuY8NlmItyykpeRaCsaMnXyZC5Nc8hXIF+hTdljGT04QGzA
/y3aNekMxRHfWHEcUt8AhsHqBrjkghpNXEe+WLbw385ZBERZeS2dD9t86Rwdzels5Gen4Zw/JhZQ
4Fkw5B/ct7KOq/t4EA7h4CAKXQIiNrI+VL6pwGFwnImR6dC58d2tHKE82hyZ7onCDHp6CHvIaj0h
lOxcaTUczZyCbtIXTvMMMHdFMe4rDnsIfcvoxmjIFgDXa5NXlvV7L8Gr2IM9vwGrS19Dac/pWI9h
FUmUULPOGucMlBkcOuqabK/KeBQiwZJZjyQgReQORnDCw8FJtqmZkNdSKgcslh/v8Bphk1VOy63T
4J/0CDw5FD7hrVBjX5IM0XgzCZy+Q0dgQ6zDUy98atiOyLQMajOvw9bu8jdlF/oDdJd8b9fmmmBY
dbcOnelVz4AVsSnfVoCQ7MmMq7t5i5bQOMfkJB1JeDTXvLBTZJX5TQpZu0bM81To9lcaNvp1s37V
Nz42jeW+aQqTaatjPBbgJMNYtxB6p89lpxm3neggtScmeqOWQCevgyUVidLjEvr5PUwLWu415beV
v0cttvXGcy7Zs2ESHZZ0atlNB4JA6kuqfUt7vN9923qnpID/SVCUiU3fxtAsau/JWkg0pIsI4wlc
xT5X1F1sA8/amkaXoLw/E3zmYOISEOzZf6eunBFbleljMa+2kamCbmtXT3hghv2wDpqkeISNyJGn
NlNUPOWhaa/7Ja7PS2x7u77uv+lm5p3m0iCGftXPEaS5i/UkvRFQ5y4q7o/oZ5xdjGmY5VXOz3nE
bcfhKEn65bWZZm6eHGJNaZMAMrOKn0tyiA9W9UlOhPZajuseVocuo936bnWtbLRxKvAftg8getBY
+Y1G0rRfXC+rZNuPaE+O6cSZTOtmbLLZS5UaNsRHewwGzy/3Jf497pYx2diGTpaR7jaBUiNoQFvS
cyDdUDjGTRJLfzvBW0S9koBUdAtnb41gk/tU36Vx7z0eKs5G95xWjkC0CL63kqcs6rVQxoci69sD
KpSMNhhJdA5ej+1A/YQMx4oOJbliwIpI3jRhE9zr+JMIvQpF3+E1gFtBQkEb3U02jVNyagrSqUcg
JZYZXYHNaHmhUrwdOpJ9VBQGq44at32jHpBrFiQq4+0wxxnZHGG1H8fm2SbGULZHiveHJZpzgGN+
hnVhNm5ScGl4B+SQvYGCKnY/HFMNhmMATDCEsMnWuDViQhvPADOWGzXmSHQkBoDRsjjMCt0j/Mf8
5FbuQe+6T6htjIMo5+no6xwScsKPgzx11Y2eNZ8XmsWhMEuC6zx1zwzB50Xz73iztFeZGNRNIaeO
XpP5XjTYuvJJn1+subqNW6KGkfiwpll5e5/DofD9Z93vqleP3vmW7GRYWcnQHRzO7j92yn9X0b1H
6fjTgX77pf/yH995o+Fz/1J+/5//3H4vmAi133+eCP34mT9IPzaae59+iePYtGcI8fyb6B7Sj+u5
yFEdX7d4D1A9/T4SMv3fPJN/ID/qx7CIH+rqoU/+5z9N7zcLR7Yt+H2wGlc5/v/77z+dU7pfvv65
r2t91L4/1cYr6cfRmUlxZ/nUos4vpJ88G5NMX/zmMOa1s/UQfdD+a8iJ9lAWMZZJSyK7YmumMN18
iABYfEIEEdVBH9W0LZlLbOIORoitl3GQaTjcM06ptT6ANM1dtiUkppudAHcWyq6PT2NF7LRXo0zK
R2OrOCbCvaYtkyfnoSO8S4vxMpLP2ts9O6/jDKfUQ21lwgvc6k3yRdBc3XfuGqk4l8eUDO/UsewT
hWGVCAtEC478dK6/5zXJwVaHPZu8FYYE6N05q75ak31TS/4s9tF2KD6jQvW2kTXsp6mhnzsjp6ZV
+TybIobFHN14ZgtyCxBB2Br0aaMWPhh2apYxe79CDh7qrDiJuMVmO9h9QArpcnLmeF8t1h7kV3Pd
6nYUwnfZUAUdvQGfvytIi7W6/M6I48843vQHL2VwlntnkhnaqxJnfSDmR4xq+OgZr7DskFlmIq8N
rIzJ14RtcEOb7BM+UaxeNR02w35QypAhiqf8IYrdT6nctcW12UJNU6yDYWvp35eKxlDmyhu9MHRC
rMBmYJLbGuUsNm2Xfh4gboNywH7YYtwq9QlrFCR2R9EN6llUS1Yap99xD73nCuemKe2JEIH+QcYU
Xo7Otd8Jo38ujbjYLhMkEpsg6MSBYufF32wNUmkVlcQVJsalHY2LnQ84RDEIbdWQ0BYZ683ulqbK
DcE+agtv7h0Rw7ZwqcsFowO9Lq+HNNuUFpEBEUR2t3Ma2D/zyZYpO0rWfNNX4Knd4NrMHdQlNn4m
LNIXBy7EmklxjV0ZloRhXCoNT5jpksk6XOuRzwFoqh7GtE+DNCIWFp1DMDF2Q9dcYXqE/pR78YU6
9lzPUFbF11aWd7LJryZEBCjOiKTMMi4KmQaffSc6ztK5kRqqxvxYmCa48PxzYwMscOv6YQDV5HpV
8ZyPjEg5nfUkkpsJQ7RcsBm52mEQ8xika3x2dIvzhXIgCiM3cwAw8JePAxMeG5RkB4BT4gbYlaOB
+qJZ5AbzHfxLGo8xI9SSqBpCC7D+kqG3KXmP0yOcDrVSnKMa9zDItfmkKdqujBbisqYCmUwQOVVB
ijgEsI0kUjDNYo7kuLehYjU4KMt3WAfQuE+d8pqQipKMeu2KNgm99dZ1rmfvYWg7deu0JRW9s8cS
+0AeXX9PiB8gZUZUeps8m7Kg3E7foTFEJXkJhbIPkbfQdLH75rZz/EM2P8wMTBi2AUUiU+RxoOgv
nDYs8iiopzbFPSzVRviyDroyO0NFd0PGGII0L1Hx/Bsw4qiEupylJm/H9Ci/toUd3dk35Hf0V76p
3bgsOju5rm2ExGmbOoqzbaS/zGqqd7EY7xmlkA+DhmN04W0Ps0HHgILODHSX0j9yGCFamupC5TSX
BhHW2VwmiureJ+C0n+MwMas2rFKGwGstwZiG1Wks7r0GplSJ5Enkc7eLckAd7tAvOysRt/64+DvY
AKoZGHWkyUOdNAs5TtUDaMBmk/Xle5FF+p4jI9OIRH9z0yutRE+rHqIOyM0MPYxxga7RrdDv3IYU
IH9WN+N8gSR26tfYctNMnECW0RbE0luWjmQZGvYzHMuHFHftZjSQ/9tD5Jwcq3JP2TTqRzA64ejh
848lno0C2OhJcsrd0f9/+yCgf7DQSbfKw15bvpHutaXU3Jnz9JzpsKodnfgFDtV7M2ZGPA/pBULv
tMdHjWAu8tg33NY5GQY+IrkOgxjarQu/oU8DUt5JhnSX4XcJ0R+WOj1ZaMvhgWR+wN2CBboo1kFh
ciy8cV/nGMsHD4jH6LGOYmEAiAZYnvmMMW5Ks3uHmLlmE2AzQ32lnSiM7X08Gnca3J1TNaYyyDWM
tknRlNQEgwhwnJBJ77gZLLXlhk5adcBnfG1OIESwe4CZWHCXx1NCVeUTBVWZL/6wZJB5XGZ3IxAA
k3jDOiPTI6vmLExay9mmvYUhdH0W7frh47NmeU/czL36+KLs1XTgRvvxLKskn075wHi4i3kvS+Nq
nBss1D8+bVI6ef2z7ROaGTvmYy1Ii9CGBM0EWV6tZVymVc4F+21MiO0jvdq8+visMnQQ2vSuN31G
cY/A/b20MU/UM8w3I3sdOQpyoxf7oqGubA2LPuts3a0j13Cmm1gwZEGcV1VHnZ4SAukJlcNyvVaR
/97nRpPJDy2i/92t+fwdfl/V/3xu/P1n/jg46r9ZrsmdYQrSUbBscg79AxFp/mZx8wgXPZEjdHs9
U/7h1uS4qfPPv4uM1jPl7wdHy/gNjRFER4tuE21ty/2/HBz/LAewESuBK/ChUK4yJ8sSq9LoJyWR
p4/DQsq0fQBP/0Zq58ZML4uuQJDEbLE/vTD/ZOr4i2wJrQFuVf7SVb+0HqDFL77QaBgbg4iA6DC3
gBEMD72AO04sw42Zhnj3WvEN6NhxIBJYzNd+5b022nQsSnq26Vh+pslCnwFUUKsg16pebfOJ0Gsr
pyHoVelT6olHxC02vAeSswpm6dJo1JZtjOlC7gXTRLhEZqfnOvYOCrtRqI3odUatvfvrP/QfDuPr
H2qjzRI+V8rl8v75VU1oomBW9PzDHONL671uQy8ANE1qd2ARghyMUmCnxpslincEnQc5tXcircoA
3wEyINnv4qhcU+bfS6tErjCqLY2+InBaO8wroyThLm1CAwMNsxC1aUv9JR8YfBh79JLQ2D3zODrU
5EtskVHSm2uK1XWRcboTxJQNtXmlGaKmeMfs71jDVbEk7I5JhY1NJqYIiH7fFoRWcWz1eaYWT7sf
vQLRI0QIn2UV/2P/OjcOCZJxc0hoLFcpp8+4wu/r+RmTb5Y3qimm2y6ng2w+VFLdjTC34cqRFAaR
al6+N0VzBybpnal+t/ZHHuQAJFdN4zri8bazlX+C8knylT9+GRs7A+GC/OJfXKv1pvu5cFqvlWtx
nbB52LxDf7kpRWshkSUm4ZAk0Ox1yMSZmX/GB7MZK46bVV6hO65gWsRWZm9HmgCkS6jt4tgHTLn1
Jhr6PcmWhzg3vcDNE3Hg+BQS5WBsGa3Sla+c0G6816lzisCwDGdDQjNhnFlJsnC8byW8n7Yg1sOb
L/rLKAr2IWgrduZ3mPBwKzUu3s6s5r5vRi1slfLDxfK/FgmSPbNtXjlUnAGfwNBMAehQgmwSOz+V
hnweFHE9NTeeO+EimUdSlfPPnV3dRR0HFjCUozrOZLAZenEDY/N2MPqzjSJvKq9MAdi7HyFf8Q3T
ZuAqWhUbX+L5F6HTKIpmoJJJlt36PsIlq3icuvydfuwVF+q+9Llj/sV1+ieXiSKbxjyKR5c55J/f
Up1lAuVzlU/HXKotGA0k2bE973QYZL0BByt//esH1Ndp8q83Biopk3XL9mwIun9+RHvUASfoPKI5
mSfpOEC+0zJAU9WB9hteZFrdmGstlHrDaz5zB6dM/AHRAZhExnskZu29Q4bexIdx+PTXz+2f3bO+
IA3DYDFFvMEO9fOqbaAKrEqt8A8u0oiuTvZuwlNjJ+NwZbt2MNQQaED3/4tr8E8elv6CZdouAlSE
sb9cA781OEQrxFmlXbxPtvcoJOuBV2fvHZTcMJ5yppfe41//rbpYf+0vF4KOI1ADZ92m/mGPymLQ
BYo37kGsMMmUgA8FzC1RxZlOOtoTqSOwBpcSWE9R5z7mmYXVbWIsX7viXdf9UznCIvLZlnjblddO
Vp8ajsMB1f+8T/k1he7vaf/HmyrDD8wTKQJZOAwnnPLOAt0aFHP6UrXapbKcK06WrL8upXHu1GHD
41LbJM6msMDAShAzrbhzkGtv8cIPDMbKI42ODqrUqWI4tqk/xzP+axeyS2CiRAlIots0NaA+x2vf
evGUy1yBB1O3ftREGztiAIYf93NPjGJu88xUjkY1bwCmEgblB5ZnvU+DfdIjI2c22SNGKMEE5gVF
JZ56TD3zuvAU03K2YjYDnJy0C7hsstlpaAE36cTAwizmR3OsnwZ9/V62VqKy53u3Z89pVkwJo5hH
IoN4Yj4vrt2YrwQzbPJm3R1m9LSqIbfL8HfCA0XVrlbCYaD3iOqNSKYy+Bd3hGGtU7g/3RKoF3X2
WBfpvQOA4hclCNBY6CVLO5GMRTWgiP2uxtsBEBkqq66GVnzxxDRvEp14PIbkm6QHtQSHZEMHlYGj
hcYpBNdsUgijYYw8cdA9RUVUZgDUMjYizipgD1WgCCFmpjPE59rQn4asg+tT5k1Q7AYW9G0/EASc
IF1AFj1oG81+S90CTm+5BHNHEpON3G1bFr3A5WKHEbTZzqQ6BlGV7JJyfu+JAXQNlGuW7X+txRGp
171fo79LR2jHddfvjdwCh7hY33KNmUUUzY+TpEZnzQprbidGaKlcHkxm0oVdUZIy43cm8DOkvdsb
qRuv/lCoHbUgjD1Uz8XgU9tlGsBLEhCXgSNWTGRtv+jEOerzTquqYZeM2gtty80EMXzvleZTt9Sf
ohoodNvZL+3cgfQs0ocs08Bjx7i2CDfLIvfsFTk24E67aZbhOJURCTy9e+FxuyBy/UM8tMe+RFLQ
JOrBzDBDjGnoiTLdOrm6buds2Hq8Qm7BS2U99woW0NSM9wjO3+cmrfclxLJKtsNGl0xlHZfnjX35
knCwDly7t5BT67vczwCBL0ySp2QOpshgd1omxjTOFnF2HmCh4tVLlyGMkDtoMYcvmR+nqeRO5mfJ
Qpi/cDQjWtknCbafKUkbU99ZerSdo4w0dD3xth7OaVLAxttujcwdF3o8edZuG2ZRx8n16Y813BJ4
vtC4t0TmqszkCGiWlKQ5uq04N05tZYujXDdnEwe+RysDtqdMtrlevs707bOpSZ6XuHggWP5E2sox
cxIjaOhMbbI0OZRDcygak7AFAnJcFKMWN8NcWVtAWaCq7Cnntjs0wuf05NVDYMz+BdUxoZba+ECf
F36R3j4RfEo9rxNLo1ztOHb5CS7t8qVaUzn4NWwlzp4wnme7sW8cWKthR8Iwy5C5h3O6DhkbVkEj
NvYCe5Bnw+it06eKCjfTETwoylcmj/JpMuCHLn7Rhf6E8LUcdKb/BqjEnL00yUvoQqRwQW7faGjM
OctTx6oZDc+4uLd1Kk9LYhL1NIRS076U9XTh0LphtwEYZxqcniY4h3o0fhoNBr2C61+2Qpzsdrrq
XBJLsP8lNqeVGu34rhq0BzNiZV4qllgrBuKV4vjK0kvmVbyfmMB0GlkZw6BBMALcu7RdQuODd3Wv
Z4c5x3FOAPwnk7fNZsrXDsQMUF5l1zmxmJu83DcNwc4myY1MoTJwT7BE6wh0JQS8L36/xn99w5Ok
jrBnoVtP3R5l5E3RNA+VZx8vO+Un13I2DYLYq2tIDzsn6xEAJc95OX5vXPJmxzXvWpeMlU+D03zq
m+HRB8WeW2TkLFcNeo5N6gPpzmeXDMS2QobrqpfCtpm1RRy6iU/MmxuYXwsvgtvC0axw/9G5lkn5
1BKBvDEK/0vuQUq28+mh8MHtli7oLrN0aH0CBihY6ivNM277tgCYAjMqjHPwXIym9pphAb1zsB8W
xRmI4aPSSkSWNcG3XZxtpFF8yipencR6lkLRXFztjJqzQlSUesFrBXU+E/lFan51cOtVcqw3F/Ru
TDOpDnJEExp6SkRDQUTduMnc2UHq6YDnsyDP8zufPNV1VB/jfcOALLN4M0uYFZvG6p9cH1xqL29z
s8+2FfEtmUKc12Pzazoy57rFfULWUR0XNDpYRFLWyKWTpHpFyCW9ge5MUoTkiKP7TbIvUfrYEmkY
KExrSbLyN4Wg6Bo2jrnvJyvZ60n26DaspFnrwKwEJACIqz/I2p/DPhdhPzZgsFGVheMAUxbSINwW
9SQRDG86Y8B4twwQA46pWgMDZm2fTlwrpLdfNbL17ImQnYxpqs3cj1n/ZdLZq2M/f+okpLJJ5/IL
0DoXqMkxlO5ynzepG5oJmduJbNoAhfVOlOIM+4AoiDUN0Bo6mpvmq/TBKlqYRcqBAx77ZjoOJ4iz
V9KM39YI0yJ+Ky1zQgOkFUDqx6delmlAL3fVy4DKj2ATaf5bVKYHRyrKiEh7zh3wq65eI/ENRprO
yCJQqr2O7fxYsrxs5sK7zcizJjGgOPjjqgiijMyLq8F337PMEBvbWzMrxvpF0fdFP6GHqkpuajN5
jeLXzjgxJib6mxi+IDP9PY49YMkJVIr1ZxVh9FtEHLuOTLx5wv9t+hwNlG7PQfL/uTuz3caVbct+
ES/IYP8qiWot2XJvvxDOtM2+C7bBr7+D2rfqHByggKrXwga05XQ6bUtBxoq15hzTXs9NBjc/Gt9i
h2gUueSYDYzB1tLF9Cr7+UXr822CTwLlCBTkic+XAIZUl/3aA2IUmtDjHvXzWzWjhGx0OxCNZQS6
1R5n7nH0IgDAJp53Ipjnd1q+2exVXGpR/hrXnVwhqFypJnqJBcc1k5ihdPzotEpn63wXkWG/k8SO
9uyxGGfCLMn/WQlt9tcjgV0EeBTFR1ZpO4M9d1TE85KZNCH5gdut+cYPCnjAE+qr7JyHcdQI0KGL
cNDq6b1zo7uO8eBQDlu/1Jhr29oLyVvWYSL5QY01cH4KnsBAoL5hGyCM3rUeMnIBu/IAf7k5apxc
W2sbMjbd3bAmHADlcgokgWkhX6APZg7v2FfK1XlbmeD8vWwxQszIcFcTcUy68JsDv25/nBaf6+3Z
vx6ipUFRpJhV9H4YV9Ni8GUOtVNQIXYMZSFYLMZmnOPOtpurC3KyGd8yIVRpQfwGTjljeS37o9cJ
l2AQ4OZ2tLc8/xR5BY6tvLvEi1sza8pX6RXJtlzcsUko2DlGQS/YpV+fpcauN8W5hgGkl+YGGX9N
USnOqQC7kRUvLHG2XSszV13kxKs+ohqxoeg3GlwJhmmIKgfMBka2irTsp5fJw7gQ7tlzfmwjP7vx
tU44e8wqegjD6UyZRFyVGz+MVftSttmSd3wq+upHjtMpERYyTPHlLXErR5wS7wxFQYwU1Y/IowcB
dd0gsIjjj0s6C6AOqozz0Dvs6/3L1Oc/1FCIbpcyxYo3qT6z9dEM83DfSeXFa01l3Ew7vsvM1Dio
/eKTc5862jp+jNHsS9IWMY1U8FcXdhCXqyACcNCwytb1blpMzDeiigORK7D76vUGELpxjiDHG1mL
I6/gEtWSCqml8sLj7aEcc+1IUtyFujvc3lg+c89tjJkSjKyFZILnAC5bIZ1VI6vnNOv+4mXp/1kw
t2e3tYInwYCSFlJnm1Ef78IFR3IjO92eeVZv0uZxiiCOAVQTluIIRsd2Mf8Bwcg8wokP6Bc/opTu
zziUr6EX7sqloaGn2e+Sk8KBaW/llbX2S/tOdNGLb/bJTjn+ce51e59M7G6lXnRIPKOjp+jvRB0W
pGTA6sBFcEgLijiyV1GwUrqtLZM0WL20A1vM35YaD7ceJto/9DoV5F188l5lcGBL7O0s+3dObZRH
uqYHznx2wop60N6a3DeZX3E8CXl5ZJf+DhYNOXRrP9MAm1xKfoFOaCu7ngyorIxvLUrMo8vxUroh
F6JSaGacX7xX4n5p/d0OiWENXMsh+9Qqur1XWWQGL0fueeDfNhKHbJmhO9SiIF9l+XZJaL6Ahgx8
L2F9LBEWS5tLK/znRs8/8RRS12JBBUWQ/m3D7Nea5oCokoMz8ful8hLrmrkeI6wZAilcgCH0MRUe
PbaRv+Sqe21gtuxX7K5OjCqq534YgMnV6oRo0CmayXNYxqTGvDEcP4Yh/hB2mDVGRQkHLe7L68In
pJsMJZmNSTPDztV/FQ6BQ8kgDjkt8juR3CFe8zZFSMKLVwryCsW4d+mndl+ktrurZcVMc+xsmqWP
6cwiKOLtYNA9QJ5ZB7Y9bSyJmDvSPZs2Au1oYnvQMJd6fpgW3li/tBXHKvb5tciAdOV36NARKEd1
qo2Ien2gUeGk7Vvo1TtX8XLbevVq9HO7thoAvmk2nhgFhbid2LVHaQWVSdFEzx2xmCR7N9P4oQA/
PwAvq9oliFMgKODtibnTJDEJA06Yfna8ERi5ylehs5WldAZHG0Oin5arDJrbRgvHx5mUeVi/NZdH
Zl4007vqNo0TMAF8P997JOcT7BwaMJR3/rOb0sXIneQjYTCo4Wj4Z9VlUwxkVgdzPVGdjBMJMIb+
O8/UD6gFbo2QTPLTka6L+I+OI/MHftbQe84B1LIs+ByntoYFdfBscXsDTKIlVtXSiXELQl2k9Tev
6Q35gKlpJP0kmn4prad4gGikYgaxy0uapEAeTDS9NCpVxDVql4lx+9eq7IvaFjwxxoE7t1j6uBo5
r06rM5gjkmjssqdimi5pRXd+qDjLFQnYZ6BdYpMTfEcSE6mqdbYvaTasEMWKYGbBrybi7DmU0pUr
acbR2R4PBDwwLqbDozlFGVRZLwg5LKgXxjQgHk7hV7KSPZSnjqZTRtuosA89UkyAPulnZNGFMbQ7
pLAZgo3qmBfWY+gB0ad9z3YcuycIszH5JJVcp4O39QtwBa1Vdns/fIohHezicOaiJTeK41fZV8XG
Jjlxi9IXJYo/HYxEHaRmv0eMHjgV1EFThogCsj9jlOEz7NEH5d78W+gv3bKA7ZjGGhHCn8kY4hQg
W2JGewelvniAOHIda3dXmHTn9JS20mwj+uBU2S4Lj/4FmuCMfFuWSa6lv7RXeJtH7znJxSWf7Wsb
smwpoNq86AIXX6DQwBLf1thsleNmSuEqho3i0pUCh2NzbVtGsXGV/eozd9penk1ulfhHC8QJePlW
vSGYTVvahoa9DlpfCJTr05AjKG7pq2n1QWUDnPqYt86v2r9hGJ6XLm6Y3XWYoOIhekOaaq/xSWno
A6GeDO3SR6MKjgbv4IR2vMFPK/kN25+mziCiJPEJQeyiwDANaIA0SP103GvcU9aAVwz6D4za0DHi
vvDrED3WY+ZMXxL2BlssciZ14MB/54/kEOoLCxo3R8SyImDLUjAVO+0+8vfEDByqZi910WxQPGTW
uIvqujowKXhLrO6qt+MeERVFQRotoCNCcjl27IwSYwCbM2GI655YTRJtPqSRM+jI1YuDFdEo3K/B
0/7CtkvAXGrWWlDBNebBMSgLkzShFQXRWXK+qUX6VudxBmpz+nTtUYN9kx0GM7/LCoNzDVHZKz9H
WkoQ6iX0YQV24hlpytqbEcQ2hBip5NqTBBbkRXI3+4hkcD/tfalHp6Zy/pDu+N5FHBYTLwcMgLKb
QMhD5uqEj+jQsYzEfjfIr92ObXPRfIuUBZWkJzBd/kYDfmB1iEZvWdeTokxxumti0c9cJf1ezYUK
sDz9hLNovLUORDSgzxyvQpMp/O0h0pu++LePpU9bswHQobWVR/oAoAQUyY+Sn+BoFLlau9B7iTjS
1AlYDK6yrAE2Q891mnWd8C+8DIT8SP14+xhn1z0GToRjBDbQXTTLu5CBLHbSklmdG6D4G7FNCHDl
o75zRkD6QDqNY5dl4BjYMY1jDQsC1iDPbg9ZhsQdSH8a3Ob6t4ewz1Hit4R5d4t04F+fmOPkjp7/
FEQpfUIJkTWNTLK7zOQOFkCDCpwrL6vE2qItske8jhAel+KUtIee7cg+Id1Jg4pdexWWKfHm//vB
9mvUhnAmARw25Umz5D+eq/9fNagGRQuT4P+zlmD3U8ko+fp3LcH/fM3/aAk8/b8WhaePZkAYdPZN
JjT/oyXw7P9ydN9Cu4hlit7nMq76XyrUf4kHTP2/aJpbyBCwT6LYEf8v2gHhiv+cCPmu7/AfKlZU
+8J2+E7/PojyRVV6YeXle0ZlP1XKWpkXFmzzC7wEUZ3gVEI3IimaO5R/O1p6ZBXEwzJwNkiQ53Ye
50MQLcPiYoJXnIcd7T+hY9rSljZeuAg1MYEYrU8O0GhcvV670N0xCbZlTF175i/VAbR4y/2Zneao
O5p/SklW2uYxjJ4qtS4aqEq2wIF7xGTI7eQit5dxc8GNiyitgLox2l0BPETFgdl7l0K8jwbuBztP
122acoyr7Af6jhVADcarjtmeSf/yMMYwgeQrqc7oLqzH0DzkQwG2KxPfACiiTTqbmzZjiE+EhEQM
WVbWpyEhoJPSjB9tdrYq1b+YtD+EORtn28LM8ouDmseOZnLvBTSHgYq0a7ySNMWNMvAUAwnXtY0d
N6+G2jp+Gorh2oQ0bjwfaoRMvL9+oW+ETcmlDyEm/JYYKs7iBPKm9mOaEWVm1y99N4x3c3aqynk+
WMjkC7jYKBgVCN7aKpDdjhxusBdtYJVeNUf9WLl2l5IWndD6zdCPiXKmFUXWEL7nVYyA78CxkMp2
JVR+zRz9YM/NAZQJZh3lPejV/OrFfnoESn/E8yKReWGEkaTBcZDp6jXpC+zXMf0Xh0laAYFYdbRu
JuF9F0OCjlT7FYR8gpipdPRYIt7RWviLW3uflyW4Co/14Oyi3ibKIxoJ567vFb9WOMsHt+/ewsK6
q32cu10YMWvgUI8+Qa6bydng4L7Omso3aeE9jp31oSEUs2SF6IujXf9dUxhlXf/WhymJ8DMGftfb
Oy2CRtOn8m+tO5SDVtDUpHorucMM9bN4ODwX92GcZY/CrL+pPneWlQQDEasrU837qiqOXUmMxjTl
0UYJEZ3Ixwo8z/AR7cfY/gCb4YqNyGpon+zQWFu6+mvaP6oPxWaKdT8wF1xEZOlBFvKq5zg/t67R
ndvaoophZszZIj/XjGbhkoZIS0tbbMkyQihTqcflVLZN2jA+9+SEWJnqn3JCSWH/7LmxFNexOXVi
6k5dMj1PQ5TvtZSgpFaDDh3ZMFn88H3uco6linJ8ard5QxPESzXrRAYMtAZkH4m2lJYtYZxuSh4F
SA5i9hJt5cXipGs9vWLezCaM3R3y1wVQwfJVYftMjzU+xHGjNmU/fqL7C6MyyDo25rSZuF041bnN
9E90v/6BNtVLOpnEK7lQMsz02JBWcJcSi1dVrF3if+adQTR6PPgc9gegF52ltnjH1442qnVnWfdV
5sm1O5LY5E/9PgyJxwy5S217t70OGIf3xjfwH//QZZG9McTkMAnFTFPFYeCrzDmV3fJL19ODV7J7
GmrAS5M0+6howj3F587OY383GoZG86r1MJeO0drKmnpdGub8bNJLNv34TwJNhvNr8zQpL7sH78/k
0s+P0rXrq4uKn8+Z7QZX3WnsmF4RD9JsHfc9o7V3seueOXW6Nf3EvpN2REskG3ZhJV5HmTiohHlh
4x4VYBP1FoEWJEqg0RJE0I7etqDlrVCIrFBmkdNKpORmEvVH3rs2FlurP+X1ZpLs/fP011rcUMtc
aTYkOffjwPjD6PS9NTlNgFKN0Wbh3o0as0dnpm9aR0zkteykufSaGLwU83eI3DZoDIeYlsE/p2RQ
8dXMSEIgFHuSdBD3g0qRmfPacRTfFNxoUIwRcCSy7YR4/rGKjAM5GFOg1zkd/tHJN+yFp7Yp87VW
xw1qZWPfRuWLCVpvy0h/ZzpTdapUy+Eo+WQDJTZ0Dh+TkaLGcKerjlcgnk0/oOyWdyMJw6t5ThxK
trJ47cryy9WnczpZ472B+wBpU/i3SCH+6DIjlFLGZyP+o6XMN/Hb1AEcKU77hvEi2vS1kIDf2zI5
0Qucgham8M7Xxzwo9PqeqTCDxqE8gBqFrWcbezsZlsCdUgSt7flbofqTN0VMmcOw22oNrbkk/qA1
Ix5U6kFQ1a1FhN2vfJ+M76idPmLi2C90IV4H1R1Hnwi4SDIvwR0dr23DSzY0fx7tGdmAjPR7w28e
4zHp177Tju8W1MOLJd3HobJL4Af8qEYcGiAMxphOo5wPEG/ml0rTH7ymmE6AqBGaT02xq0lEr9I5
3nTJML0DOgKFErd7ITH+qvqhrMiQVZll7LUmbE9OzysiYjx9c9juPGwc9zGe7BBTRtFmPsbU6pKn
9lcv+uRQUOn3Zic/7CWMLS4NrHmK9w9P+V0ftfF9GKmLIPE46Oyh37R29Ye9xnmbXetF4TXshiVY
NCmDUviEaWUklHryLZvzv4MZ+tiS8XKzlvazN2+dceOLGcI/8Yw7qbvfbYVs3nKc9zRmcGTUhPL5
NJlHTg4zOfWmT8iQpWV3EZ7dqlbzqe4DEzDIYzmkNK9y/96La5KHIQqhjm6Ko8dmnBd9dvFS6xwX
jX/kVo2kN1b4AX1CgTWpPTMw4Y6nug/cIdnWarAByyrrNrqnTF5YwuUtQIfEebk6+cCxhtyMVM8e
Fx2t/tLfFI6Mj30ak/bbHVRqi/MkR2yP2i5kVR3kzB5Imza5oE/cN4M8NExC6ortBOqGA80lpDr5
wECAbqWqP3Q/7y9ieVB68+WBATDC7YSNeIMXn04XF21d4NtxLEJphMRKrqNdX4Oa7raSaG+Q+IIp
R10gOzbSz0wDRzQ71bIv5YTD0b5e1wSyBSbmwmPqOASCztwtdV3f8TvEb5F87ePftvtUqPE2ut8O
O3JcnyPksY9pd/JjUwaTdItdVVFIiNiIApnRJRtVzojNibJ7q6At63qHslz68ZNZr0JKEV1vL/0A
eQE/HsTPojobVo361O3kKavcL0y0/dqIl/c4y2u0Qk8EBp/CCE8CgqzpICKWpqtD9XLq/IdyCDpr
1DB6z0j6zCQvxpwabJqzeIM5MwSdSf6QqWmQFzouFez8UuL76GobAUBy1BEL/JKkujHc/dCW8TsR
6sbOocWEz2OmxqqYLoXhoFF9DVNAXRnuE4s6W4Rjve1FLTdZ2f5NPbg1Zm0jq+ihcBRqn4xwC3p7
POfjxTMcddLDwrsuS6bOcvs6DY8j4wmEtxn8A6ejZ1jOTYDE5IjIh32qTxzYl1iWFGaH3iR+j6A5
1mwUnSd3ORZO4W4kiRzhiKvtFKZg5IHutlZl+cDUeZN57VV3wSww66/uF9bmbPQ2/S7z2TP7Z1ia
9EwVKVaz0WCJil108rnpYsAmSrDKO8InXWmuO362HcF65IP3IICkW//BCEPryOEYTl6qj9de6IEV
Z0FdCnHvO58kz7qbkFHz3i0Iborb6T2q6jvMuB9whRAMjnFJgwygRNYhWNUjj6EHmzRiaIN2bWkF
dc1WMOkEoHjTfVXgCx6U+zngtTLqItuReHgfdflmALEFDKA3mQUcJkoXrUhxiviP+I2+HBqWGnRu
stHDs1aXP3ph7ZvmtTH8P67UaX3iJRbikI3en3CsfuJuIk33w/d6Ar3VHkj9xnmVPv7c6mtIbJpF
3W6KzENi+2dq03tNtw5hiCsr7O6nadzLWN9E4D7wDWtnkyKiJzjMM4s1ih08JuOuSzzkXHjXZ6iA
WreDLfTKDBkMQCo2Opmv2HD8jTGTgmvaj2YbQmJw3T92P2+8qLub2vqJv8i8d8BuI+qrV4AAapm4
JsnPQOGNiZ6udWtuJfGe67gPT1kDrqMjuqwbMciWvXGuGQ83r8tfEnX2gu4S0CohGOn42FjhnYeJ
d1NaxhMxbKdWWKgrDZ9s2Iad1vRBvTjXSkGLG93fnnBS6CA2QYjbuo4x93QIRvR+W0OZaGZr68n6
qauit1FeI59OelM8d9GDnYKWMLxgxtLWmNaPYz20JqHLyzdszBY3JOcOfz5NfN4eFOoIK39trGy/
fF8O1KvMaM+jyx6voT2vrCepNGYORrkdNWQQ3uS4tDHrYuXSCta8MMC1j2ml0ZcLBJIYWggXBJNK
Tm5C2w7TnxdHGLzrZK86weigOkTmxOBQr4w1Ot8d9snVLJJzYbXdX2IyGCHbqJL9V4IeA4xAH1Pb
vo+yvYNmOBnNVyuHFw26YPbohobAvlZvlT391Xx1mL1PjKVvYRyHq7p4LvsEm3b72VrTRaO6Tor5
LpY1woF4X7fVH1PpDwTdnx1JwdLLlbeQRISrnsrJe3YUBnstEu+LtNxR5j41+gMhzUWngp4Sh4J+
8ZabiPMUWiM3sMv82R7yfXxfSzbXGeGSVhB+qkkSN1BccCLL15GmMYuoajDztcfVkHbbUD5oonho
Q1ZKLSgPdVqgncs8oJ38++JoU1OieeJyWtITYe6uiVFYOpDaI/JlLkjx0PTi6NBejrhF9FV2joER
LqJRvYke2wKmSN1NTwjTnr25uGO0ifqp36YARu3evowkIVtzfa836l4KtyApXNt3XnNBi7MCck6U
CwI2zb6jNfA2EGKpOWIVj3bJyjGPRZt89Jl+ZariKqNAFArA2rYeHa1/bzPwikO2Hob2RzetEySA
s++QZDxPF37TuyXcZALhTNzBp3KZvygPBGjzk03P0igeGqYTbYttZ37p9HYnRwq9GX+B533XEQ1H
03jwneiFVJFD4qYbv/CPFYoSNTD/g4CWFkz9UHnvSK95kJO3j0xrA9bOA+mlPrDa3m6ZZW5t27z9
aDX90fFw7XYbB2tCuqAIoyTQHfOpYMakxuoPSuqtIpNaDu2zJ3Zxlt/7cAh0N1xZLcetojh4VnKt
SuYNTfzCz/qLpfbq9OEn2g/fo3HcNa9kjx5mUlKrzgGF6Xx3SzbULLyXobBewKF++532J+rUsYS/
XIV4nXz/LkVT4ox/I1HsIG9wYGCxRHb6UaX1V+dRvMXWpejolhbxO0nI5TKHN3W5kwM6hyY6wxc/
1cOorafRlwAIuexVQVoEMa0YFX7FyCXnNvpbOdGfyuylAib91DXeu857KaDLtpp/mSgmytp+H8E3
c09bR/Vw6TMzqPOPXku/St4Tpr9PfRUHqa/fKQtDI5bVXa9hD9Y5o9v9EzcM2BWgedFmBH5NbIQz
PThMEooi3iFQQgKtdikHCwgJC4ADDWZ8SC2I4EKde5ulDf/I7h8mrLDlzI84MzHhSCS05ba4p+8f
xFlDD0Fr6cd+uhcajfeeoBqhOQbWJlmUOslr0tRopvK+oycdf0sBJ3Gw7pMstDi2owPJJ3KlqZaa
fEA4i2zO6rPHhrtrUYBKs31BjNT0DbL1tY5luosAIiOhIDUqHK8KfcWqybRnyba5Cov6rKQ4Nrq5
heL6OtesalUXuzLRtxIvYGU4l86/1mlzRXeIqK4uP1qz2rqp5NAGINhCpQTla1T644iOpDERzzry
DaXhtTFlQ+Or5GRqKXI0Zb3CJIokZhz3kbanIzdzIubGQXeCIDWkLui3d1rXfhqVczUy5HHGpUzy
+6IrDo6m74xuvC8H7b6wkYAbZAtlHI1Ij7KzF2usXiDhn5Q73PVmulEGbkhIDD50rbQwnqx68laN
OtezhuYoFHJlNinpkkyx2spGj9RviqXQa8J5V3EMtJx9x83ESUOGzNWOds5mcc8L964puvfYxOcu
OYNZj7Y5Pki3fI/JnUrANzH9EZz+dJ/cpxExtk86k/nOXIcy2Tq1rBFTd7YQqo5pLN/1IX1GySKt
XcQ9YpjcM63HC8EWXPZV+9pRnsukxckfnSmAqbSI2m7Bww/O1ZagnZd/q9TVXUyXolSAhrtEu2Ip
KdzqW0Z9kJq3he+O0Z7CiXclJ0vXtn50TrRR2P+25E2VrbnJ5ioQvnrLjPEKihadDhLH8oSKH11K
8xNlWI0UsF5mtG+gXc8TwQc5yvneHB4cx+V102piMidideNo7U7T3fJ+Yb79GJzh1RfdZ9HmFzhh
O3I9djjkraR+FDV2YE+np+YoeS7Vd25FvwkW107Pv0IX5cyMcWyDvOMxzDgKW3OabEi6QusK0d9I
zU1MVOBKcYpCpERFb2L01tyncgyvhuiOXpqScDo1+KgwjHcSzMja7pTBwBP1ltszhZ3afUaozd5I
ti2d7FUbkVJNdj3Qx5r2pARWwh9E1dxsaagk68buzyHz8cAvR3vDAf0ptbD0IGUtAEaKHDayq675
fEDo+FS1qGmzYX6XA0Rat6p3JIcGqPjuoYh9dKLKmCUO8GyL7wwmzNT/RE253MBfc+xjGzOHzIIf
ejeaPteGQd8U92i+0YitlSF9hd4rjZXkVA+52N9Y0GF6a1wZ3QCjtB3OFWsZ8A8H9GzxOSSDd7Rs
NL5Yps90nanqKsDDDZnLM93tqqLGSqmPTM/7zbuSHlgn9q0/DyCSQh2uDmnDBpWRDanMMmP/AUgi
fTufWx0JyqiROcJvszoigsNGvNGrMuKupg6cAFbQ94l+5uTcYfFq26epEjIYvSgObAhxvQOktI2j
Z04EhM2iX8VeIQ/9QMs8ys21K9GRml6cnEVMdJXRWM+p4z+EBpH2o2UuqOD7VuLGQ5T4iicC7WYU
Pc/a9GCF6IdsF4RBl7Ubc+o1aEONtU/rbNrlOd42EA7UzSVqcdTDBtrxwDGkt0b5+Npnub/Rlfsm
iDreJiVZUexbmI7fbc2k/OGol1DLrUIZgT6FWIZPYS1r5MKiHyTSAbktIj1HtM95yhMl8IBaRqha
fDTKLa9Qora02bsLqgvwa37cHBjhmy8VIGvb+JLjBezYurfcF1ljKAc6tS9d3sIiDHShaWuLO5rK
gFrazp1PFBeXHzOcyOcwXvpk1SIYX7txNB6iKv2K64IruOgheqNtJs3OgkNHeHxKdLSZN94mQtDU
hZW6SxU21DZGj+yjxqY5SBgyQXyrKKlBJLYSsTuCk35iKZmZJdChDRY1FCEP9hStxOAUILSyJ1Q8
P+kw7+vcb7e+w48nnY5NzXmI5fRbeB7b3VtRVZwAKkLEzBcttV6rWJBAYmtP7bKSpWQs0pElSDYK
NrO88kTQe91qQme2rpDAI52CHspikzNROyHbU9HHG06qMWFdYy4f0tR8nozqNVawVx4kseJuXd7X
pRdkBkvWHmwSRMLxQxneN6CRBTft5OgNKy1UVP+Hucp/ep0OL3lTPWSflbKx1GRT+VqPUK40gut7
YZ3qrvnDFnfWR7jlhs4J15Ij4pEW64ghKMH/GjuQlTjY6j+FaDe9pwGQH7gxkZ64y8L2kfN1wQkq
f8XpR+uwRgDmx/6GuL1vlDUpr0+crGrNDBKKBHufe3VQQqfUYxjaEaJH3oKCC7jwxWFi6GBpRKNP
7vNgDR8hNv0YjfeMz8Jy7APBAi8heXaMlYFS+qgHWDGX0euNFQPDvcB5iTDqm2MVoytSK52sJJ4R
rNOYG8y7s/LD8IeDh0Rp1I3HMU2+kZGvI9U8Ran5R0h1TkMG7mE5/dUne59546uZcCiBG0x36EUf
2X18+Ver3szBig8hO2/bQV61uJJpSWurjobdltUYdxF9WUiNHqeLJoM4z66YhqZDarX2x430Y5vW
j+jJkMjhnh2mC0OuN8QRaGmc6SeO5TWh6zd6j8xQNo0ebnVtydmZ5VM05c+i6O+NMKTyiK/AJk82
Xo67sdMPdJiHxTfbsIkjEhJRt66hPqpqYhTiyAPN6W+nC/fZFB05JW3chFhlf4R17CyI4vwror5f
W6F9HbNxN0EBivSRf8w4TM74g7Htww67dx1iaqfJPgCt/wSiPXPSb1X+RCkNjZK60QLg4bj2yUXb
pPlOAHRtZZpYAYDNXCSmcn4Rtc/l9AUUaVq1yl0kgf2m1lOMyoP3tPgqLLf+MieOWgu3j1BSFt0M
d1mO52gcFD6N9uQDhiBXof7REgls2tjKWVysKr4mnfuBCPxlwRbMNkkP6FyQDo4UI/CnSdh98JAU
wATrXiO07EY67JqXqJiQkA/Af2S8d2Zgdv1U/eQlutOpfBhKFQBIZiq7xMB3qNjoKppMKZArWg6Y
sVB3ib1ZHnyZjf88u32oLR/+x5/9x4f/8WW3r/jn30vaXaZMRk+FRynqPCVpZWz1mZcQpY+7vslS
/SXermRWwIh5fixTlOm3wEKxxPrcnv3r4f/izyaGJwgyaIu4Y5IdbuJbFc+QoVzejX8lOd7SG28f
AgnoDu78IpFZd6dbjmN+y030iIHY2HEhVjrR3ghwPXJdtVsa31R4c3B7ChmZAKPb07lbWDLetA29
hJuyD534eHvQlsy/f57hIKuc0Nmbud/t9LpB2LcEZt1+zH+e3uJVbx/XwPNo2EH+hBG4poT79yDF
W5ri7c9uz24Ji/+EK94+vj20xpJMnGf5mv2CoFbLQ1V/+0xdvloTClZ7ScVigkYQoiXY2PQRhcES
j8k4lVCj5dm/Hm5/VmiNdvD7P149PITa+J2jQT84El9F6C3sbNpxrpn8mRnfXEw3UxQAOLySMSo3
1h7/BkdRmm85mqBhUc97YvzJOm/klMqDtzBQ2qpBD6rUxve1QM3cJk27DDfFJCUuMiM8RF55D+VE
HaWl9sjtuLmq4UKkJKkrtguuletnsuuNEbEJclomHdB+w3ueHwcOAelsVxe3UDje2kEFc+Vnu8g5
aDnyOZeY1Mmzjn4/qos3zY9eOmZHYYXdKa6io66aPzKNQY2VYcbZepW2I5BLEk0undX43FGdE1OG
Cv+gG4AXPLhAOZFdIgyeBbwpTNO8/UWRbiMml9SkqFcjTwM1q4qNU7QFnQ8BpHnUr+ZotJfBlmej
QjUyVw5i47k6UIevXiBu5Wc9GqAOdOZlEKZ5UV3E1W9OJME697NZ/7pFlgR8SX8pSAQoSgtBX+Ls
WNgPSTd5B9cgSiETIRWQuQm16dPwaaN4tfhpRVecSwwa5HGZ5x54l8v/U28K6RYoXtXMp/0bS+7U
fvuFITllm63Ke62dy/s5+cUtSSCbnIeNR3cxBc0UdA7vit2GlLh6B8cvK8pL7LrFRdeemS5NZzBb
pBXUOSMV2m3AEyeExRDJOJ+755yO9Jke6SFKykcRNS6trEb9N3dnth2n0mXdJ+IbQAABt9lLmeqs
ztYNQ7Zk+h6C5ulrRrqqjq3j3x51+9/kSaV8RNIFEXuvNdfJOwS++V1QIlhosa28JhCr0l6iDZU8
OGg8mJiqFguOYZYS1AGKrQV6H/LzfG1NNITLYD4l+pvQezLozjG9sUyJEFf6sNS8iLMCvh7MMmmB
dhTk19DePvO8Mw+U6R6YgGxNfRLpKKE0oaFS0JPjXxE0DKut8cT2/NmPX59/4xbkeUwDxCD/uCRw
IRANF2PxDGT/bfCWU1U0zF3T6t5BOJ+SsBPG3iUhMY/TtO6M6dVrxLs5pA9zEV1lxYyiojmOk/WQ
oA9c9Y71VImsQetXv0h7pHyzUJVtlk/jgoGpyAWkJ/Pk9swULW88VTRgDoZcwyjF2ZScupJ5Xtrs
hhhcWyJa8k3wrCWmcnFTqGensuHr9d0mN20ywkMMjdi+kFMzT5VG8KlBur6ukthZYy2jg2Kph4Bn
lTH5d2MS0U8a51u005D77UuWtyuhsZ1+7z6N4Xjlz9mX0XCYprLwxEB3axVIZ6z2Mj/Q2mZaMgVw
wZt4NabwsFxR3xTyCswseouNCmx6KZqgkaALHyhbKdn0xA0Ataf4/W1smITJwnwZcGjAUQm2YyXU
xrCOvo8kMFzEd5e13aqxnGLnRtMnkFU4x6eKSl8ElJ65g+UBso7kGvT1DqT+dByzBaZKoT4Pnvjk
LJ+WmMsmbqPbwbDzU0pmAa7zcG3b2apWFaRwoolr4xpjxMRA6FBdaSrg58ZzWNN5taGPgDivDq27
vIahhrCp9pNvOdsx/eS610TnPgR9SXVYlo9zW2yMWZyahmSqwfXufCu+qPv0m2Pd4tBCE+zTs6j8
/qVE8QEQEeS8ZOk3TO8l3ruLlg7JrTHFEH8HWmqAE45WRQ5UVB+WKMw2Lus8NCDpDY4FZ1OMHIZ8
3k+ufTJTZpSdDaPG3k2lhZq5B/KFLhzmGtZrwSJHaFE82lGkGeayjpPxqoLQySxuk4C3XefYx7cU
KOy1KJp3GTlfpQzd1UCv0hwENck0uJ+7ZMKzaheQR1zr2ESvKrbs5wFOqHC7y0LK6CIZJgGZ0Xgm
9b1hflZXKFCctnnLG4thWl1WdQz9gHFfmsiH2/w2YHKmsMsPc4RWDO3+SoYQAysW0AbS3bzlCRx3
y6WeSnZw4GeXlp0tk2rrtYO1bicqEcncvaZ+T6W+LrluXJZlACpW0ZvfeeVRliVSNRY/K+hV8K8p
J6zs2T9Ib8GurDnMRIQ8opj6qpz0PR3ewGa6O2XP4cZbogPjrkPMFFNOl6JeCTl3YsVPP2B6hG8/
ayarpHbW97tX08XIB1V813vOsp2boFr3/XRjxdOAi4XmYxOiC0Qh657c19gQy85lRcnpvqnx0n0J
Xeu9iZcbD3E4VDTw2CmI1ZIO/aqNiWxfiAnaBj21Qo+AnomiRzzXER3NwVgVfehsYlEHyICcge/T
gc9cuLq8qLnLWXpuDbvl8RvSn2klZhij+2arch8Z+fJgLOkFI1JMOCA4cWLB9mQ438cuc2bioaY1
2h6IFpi74x7QQpiX75ORjcT/zNr4guOklt5V6iLRqUJsm841KmaUb0FOZaxrHXpnaL/cmLgQu30Z
ZjPYe3V7R1k2OAjfukloSrVu/An4HtJcOhXbwIwgx7YHKkP+dSThKXZ9bV6kca0Np0NBcqq2prso
imEvFeuONEIhhu9eszwVY6n4294lcOfTEM7pUz7cxE73Fk3qoUF7QOJ1u1GjGW7b0NwPaXhLlcXf
NVFD9bmf14w2zl4xN16FkfW1NaZxBQiR1ULjvVdUgImjkeN2svvdZAZvZo8mUw3EomaZ+S1sAN8L
WUNEdjB39Ggci5zyRMiSOvEac9eUFxl7tm77oAXcaYVHI3ovO4m8zif7mcaYfSTLo95lE/2mDPrP
Veyb/tWcGxtrxCBkLiHemiLJDqYrZ1rFwjiYshs2kY8Poi/N8VKW1GpqTqLsrmyESZdppK6pvuR7
d0CnY44tbPQm+5pjJ78kAAKDuYOUSy11Xu4KD2aA7Pn2mYFYHShEcTlWz5PhJscfn+iPYbeXl3b8
AExpWZcmIKIQcdjRaxseVVHdTbuhbZ5//IjmBKucNR7mEDgki2yai3ryN0d0LLL4eH7nUUQ+KDfd
zmcubK7NzOe3S0vBucijYiNK66lcZE/nEG/o+UWqsIKyMQAniPuDOcZoNMz82EVII2L9LvFZuvSF
uJipp3ILlhcmcUvHuuuqTWK0EDLChaV973kQ6aRXb+2B2AhJNM1KTsvLXMQlwxY6cQb3Y1zKdMsJ
OtXs/bHVLw2GpF3sGs/nj7LYDyGdEFbT9C7pIGNXJBeN4W69zg4O5AvsUDN3x/OLGkNzjVUBbmcw
HGwAFRswhYxeWqk+4tDC0wIxMp9I3SJbcFXOgAQ54+gBDWRY4KxXaVqMG1iNpI2ooSKBgynGwBDI
dV18tSLQsmWGmTnxr4cWTxsIFrQiTepsMjPDgRXirhhApeK84fJxTZR4CUlmRxFBQbRl+o1lK9cD
KtLjyPJkXU40LtIWZ4xFbjn1bdpTzlwfqS3Ux94cUHTU9t4SomIqEWTNUdVms6G6EFB5HJqjTWbT
vuqx9qbMjoYiao+l29lrq4v06BLRCDl/KKGXcElRBE8wj9WmbLd+2fDEmONj5jvUds4bxDYkG3BR
OjFR6YMQTTQMhi65aqJggHRkwg/mu6eUn47nd33Cs3VImUR1c3sDLTa5axV3mtV+syNzuQjo+eZ2
0u4rJS/6ihAwsxmPsePg0q+ZzxjLcNMXfIHEnD7btOA3jd+e4NPD5TCVpx/bL41HBaxr3AxFCtM5
OFWvHOjdMg75FW1tosb8XYVOKIL4sZY+1SRvijZWGOH8GkEeR/ThMXomO+cOF9XIXG8Omn0Sey9C
dU8p5LWtYXa7okZyiU+Oq7ajYC7T9Ees0f+3LgbL1Lyp/7eLYZdXbfL2q4vhx//zj4sBu5Pv0RAG
zWLjGfgfD4P8D4OPB63Asi0zEJJf/Y+HwfqPaQo8hR6RhkAPvX/CVW3nP6S0egC6TA8wGG6E/5Op
QbP5fkYLAWp0oTKSRvPfzMZfLQ0RBkXKpBVJlBkJQ03RJjdGWqXHrm5u+klZGwq08T4pUP/BGEa3
TuzDumqAL9W3yMjioz0MBBnh3fNrYAWS+iDrDdAteYS+cCi7i95SV53bQBVA+rUPYpDyPx3v2x9f
9mcaOMfi511wTdvxbZ86uulDaLHPro2foI4NlHj4sxOVFU4VqqlklyGDWBl4gFgbAsZayPWDqfAm
KyP/y7atD7SuHxsPfBdMluNwSrRl5KeNo8NWFjDVft82MUL2ak/8A4Vy7BXnVge36A2OYigyCLNC
gQT1z/v+2+2D2gzOJhjPEZp4+dP2WTRn9ew4/b7wu1vhjBkPc1IgO7rUhdRBU9lFk4ClToqOaQ00
jb9s/8P1c95/wd47XN62cD9i4ygn0bdxOfguJR8GcfUpIpQK3b9rkbcT+xRRe9C4fvKtPSMVZ56C
zIJ8k4I6DQRRt8ZfDsnvvxEeGH1zIZf6cET6KQ5DUfd0tisMklaKOaS0nOb0lx3XXp+fbhx23LVN
CyCXT6dPIBj99cB3kS861YRUDRbkGLMPgUYvGZ7qkAmb11M3isrwegHP5dvKOgyjMd7KlplyLhse
9AJcSj553jHFW7v/83f7YFM6fzUcUUQnWDaXpKOP0E/XhNtQHYqJQt53zZsM6Vd4RvzNEZSw5/Ah
cYC24Iiu/3Il/Puwu7ZtBzb8QMuxGLV+3WgYZ+noC/JCAAbjdQ1hpdVmUG3/vGu/O+pQI9F5S+xf
rtC//2nXTL+z8W5n7Fo0+ZvFZzfaimZ5Lsgn/fOmfncUf97UhxPsOSYwQxchgT8nwWrI1YYUkbc6
zWrm4Ti1Z0FSTTxf/Xmr4gOH8XzyfDBvrvC9gAuYh8/PezjHmeePIze0LU3YlkZfHjA5YU6RxQ6A
srNSwU1M0/CqrseHXjpMbBt18CEnUm6AlQf7WFBEMPbG6NmHLJch39veoQsA5KWRIhBDyAllxqaG
QG1DI/neRkKT5OyrcMbuTqYWJEdvAf502+KfWZMnTa8WztKJGVrU31mD8eI0bnL4y57rA/rhjhIm
Xj8LjIkE9fjhssUW59lVz42b2z2JolNyJ/oSZl3EXhmxuushyjQjUFCpgocuZ8GYOvMtizK5mSZX
oefF1wPtXevKV4O0VhiCRlT0abeJEsqEiovFVpjyu5ZMApau175kuQAAu2lMdKC2OLm2k15N3bek
AKUd+aN5CD/PHi4COx1Ohp0+/3mXoS/+bp95dunBCiCy/WGf04D+FN2enjxJgmaHYTmOTfo+Vax/
u/Fxwa2uqXXGegS0cCgRIdIE/T4H3TUp5Lt6SY1TVL2VGf81zS82bcZNW1tfsL1b20TgYw5ca+cN
LqkHPeE7IpcPwRAeAvNravjxY4EeYjVKnpNGg6DDZjTrVTHTTKNSb/bFsQg6PI0Gv3PSAgm1fxdU
9WM/nCzSPZ1yRjErJOpcCmYlaA/mxEuE4yaW9irBxT8O6i6qIVSpYzahzKmKIdEiUppxj76b37cp
IXnE04HRKwfoUCxyKnjfWYnu0THkbpHUqStAAtSLkGmtWx9MoN9PO9IyHkWa3A5S3RAWoXlNKQmg
47cZoS7eGBpfVtQUHLtVLqnl+7eS4nBhHFQ9PDgmiRej0QPWZOXZUQKc6kdIUaijHNzGlcovHZwy
lMJ71C5uSyiwMj5ZlaQEEnyLW/dbJdtb13lA8exChHJfbMt7gBj0WRYxXWrAAgW5KtSU6Z32+MxW
rRoevUjjt1wSAKqiFivGK3QDbX+Tx/Nfrqp/D1zQBJi1MhQ7AblIH0aQqYtcZPDcR4PT71ibUTPN
jLWFuy2cQL9EMZAljIR/Gf9/u1WXp65LeUA/CH4dt4KWqyNYMh675lMnRuzt+feh9a6nxXhEVvSc
Bd7nv9w9/557+a7kSWAF9F89zMC/brKLAlUayPYoAsAeKqHTzVN636Jo27avLsnklHuOZq8D0Nzl
9s8b//eN6yN/1tPzIDCF8D7cuJgvVTqqit2V1ee6tXfpbBsXzpIhPexxp/cHabwZo/wblNYS/xox
2LDj4X3yBUWQj2e3MEMDxj7H2RnkdcAdthUFttw8Im0pKxP4LoT/uopY0jxerjsGT+riyArUEypW
6y8n3fr3U59vg8fLt11pSaZEv56CLDEWy6uDDn0esyC8LCszqjMS3yEmITHmzhw767qT8FAip7rJ
Qur1uZ8CkRkf6N+XWAbNzZ/PjP27U8N8GL+35QqLdvyv3wkgobMkACX2trApyudkcXmOtVOJeqqj
+bvqRupSTRXSErEjnnv5MxbcTzPV4VOXW1+g+kWrQ+f0l7FPaGQ2WNRtPFQOnNdNb0YPVmpf9Ykp
r5mKqD1FvLAPi6tmib/HTogeNeNP/3mXztOaXx+NWAPA1rMiFKC7P85pIwQmBrlxxEg6eIbKTR8N
uN9CWghq0GWTDAhsmjRrJRwwnjmkuaVzmlXu6hu/YLXWmd4rAeH1Chtet0acNdb0y7ygg65dIGgb
c2K/XHwfWYS1e3CAHdsVySRevGjWEUNYcAom2R/cih2OHFT7PFYnJNsRx4ge0N+otx+Zt8yD2OUA
6q2QlMVZQf96FkOrDTC4jR0FU9LW4viADApHrIFTpLFOqm/WkRs7F/GIQWMoEdtW8fc0gfQaM+FX
g2McmJ7PrALRFbIAJENCoH8F5YR7Pa0+FxN2wlQvZvsYklr+1fDHxzbO/cu8ROqKJJH5jyc2aMjI
/nMBpbh2Te9LZZd+NEbbOuwWdD7z69IRP0ocPFlQ2Dw2ttndY2F6+/MFcJ71/esC+OlofLjPAEKN
0IXnDtc3Qt05n9u1jTN1VUkqdXXmF1vGhRpfPhwfS8GBs6l/Sek+qrS/+fN3cX830jMB5yHNKGTJ
j0OfPytnnN2h2weFVPvR8eejY2d4xtGFNhb9VReVR51AqsI7xYCQWzfFVGU3MqhJuswPC1/8FFao
Gd0ammRXzkcZQIdrF4PMOz3HSctmPTnZVxc3t9ZNvvbWoC6CyMHR1ng+IiPngT/70PpDiuUabDPs
I5JqaO5tCz/5TvIiuExp3/RE50AC9j5T1sLRESCWF0s47TPd7hPmRWwzREH/xr1t4kOdAoqDifks
nPCVVtKjN6Q82+sAalfzPAAnEA34kKQRa6elB2Sl+V9ilf+9vKFOZAKXYA5Ml/Ej6ZzoNKkDYnCL
OtlrFOIDNBZ4LtXCnP7PZ/E3g6THEtYhqg3OhfwYTtHlmVe2ldXt66j8ntbNuqC3wNB5648xAja4
VCBBUTSVzsOfN/ybKS/7aPv0yRzH02kgv97YTRgNNS1AhmcgcBgTu9XgT8gje/pGQk6rxQ830kaM
75WZt3IjKDnFzEo+ZF4PYFw7Efw3x4VBt6AZXs9I7rdVApGRPuSfv+pvLnTPxOOoOew2VTj9+58W
m32UNHaYYjYpYzI3wARUXfpKZMEtPYt1kSTfO1n9rZh1nrR8uNOp+NmBTzgDqRofn6iBMjryJrm7
LDVcmwJWtkEBXyabxZOnyA8JBPc6zESBOFBl+GSH/oXdlWozBllIH9a5nUSLyzvu1a5F5rFakvkh
scZjb/xtCvTv9Ron0uXRKTkvjvlx+pXA1XBjxZg0+hWuXVp1jIMSerCJctuN/7tw/EsI4J/LfGyO
JRLuCcptVPp+PRseEeNRMQAQFuXVCIvScdiqXXrXDM4Cljmy42CZ0Gv/7YL994r8HHDicLlyQuDQ
/LphIOhRhWW229P2fB5n586SrA6BOWQIX1ty2BHHR6w/Ib8Zay/qQ4DUHe525KNjGGG4LDoPDYwC
F59dLgtU6j9fptbvRg1Lsng0uZl97J+/fkFwvO4SQ+Ha24bzyqhC9htsYMThWPdc9z0GxbhSjr/z
bO1wnO9rJwK2hYNftvZChSz/LmYO4Z+/lfO7EYYZMmeK1S3xPR++VR+p0BYltqN5iFK4u6i8yKpC
6bWkGIaYvKIlANiZROYuUma0YeKI3IkiIq3E4nbGE2O7yb2Ypnc83uP9YEV3cdh111F5DOhwHxs/
vl4YaU5N0AzYtAiTT5hoXpc8F4LUuup9JCcJst6rhWRTPBxM4RIT83jsBeq5a65K/MbbZKLCc9H1
/Ssun8/LkFcXBnTJJ7uJ3pYm2WbKivdQd6er3OKxJhA1I6PZdA1zgD8fsN8cLz/wPI/BWDKXtj5c
3zRkk9ktvWavIhIKliTdDg5ugLEcQPsM7kMSD3ee0X5P8cb8ecvWh3wBPddCd0qulykt0/c/FrGT
FJFOg9l87025PKQ07A6JEUJcC0UGjdNDuNy2l0oV42UeUt8Ugv5YPIv/+5qKtZRLqKjuRvzryVCX
9dLXPjSzLMF86BQKGbJpop4pK2QW1iuSE+t6rspT6gAZ/Msx0KuCD+MuG6eayyJGUsv/cJfbCzF6
1cDGUb6hT4niPSjOr2kdRaciauxtAqCbaHHivlW0Q6EU/+Uu/s0oE5iU/BzPgi7lBh9OPzOlsg9i
F5TbsBRrICwiXMPtIWclhegH7e5ve8xS6DdrSeaUuJxlIH3BOP7rwOFDjh4i7Oh7WE4EMtCaXY91
791OFG12CQ6evIQXaE1NgPTNN7kMwzch4/gop7DZR1MY3KbGK33leDtoyuuYIILORoEoimydDucI
Xp7BWPcEtpCIKYxHPwSVMreEyJtddjKyST51lJg6tLb3dpw/dzM6adm16Sv6r52Yu/wOIiLWB1G5
PAFNlr3lBHS/r0eCo4roUNiTeM4c56vyYnc72hMtXtZEV5Gl/xA5Bq8Zbn3oBxo99olqjvHggM0M
5eg+JUGWXlD+Cq/CJI9WGMaMW9dU7d1C4MZqGMUdjY3msf8uKn8gOUR5z754wjSfvivq+u2IE2JI
HiQriLtqdI0r9A86kKRkze3HIdgGCVUhiuZjPCS3CwGpT11paX+FCD7DjiC0UpJjAHrYuYGy/cRM
hvZyGi3Xkw3Qvx6g3vXBC4ug7Kq2pvTkL7m54glZPk1z+mDiOEOtRfJiYPXzl5h5WzH306tTubBE
mJLTwkc0kpn5CGZjqO7TRH6zUbp8MzPrrvTzL32RGLvSdpKrWQ7JFcrHt3ruRrzsY45Sr6iGbUFI
Kes9KIIJOFg0y/nSbhIIpjBUi8nbAkIhwkJA/a5qZvVD/twb6bC39E/nj2SMbg5pCTILUybXPNmT
676q+suZMsn5I8uv3cseD21eJuMp1S86t+XHu/NnIcmMnWpDIFzw+rTKidKjdzq/++dlhCy5rUdq
cr4LgWcmOpVYyCq5CmGhX0XORK0T38QWyVt1jCfTQGNk9KTjyPZl8ipWL0sICjsCnn1+txCevc3R
5qLNi5YbKKPLDUxO7EnNzfkTOn/zTQK29eAvuLla79SXoXv7zwv2snXCXAXlMWp7MuinfUn5/dDN
JT4Gu3Yep0zEhx6ox9ijR+zH0IGpwZLqEtzN08wZ2CGZjbZYh8J7hNwwl0rr2Yir6tih+xMG02Sz
rklSry3j01Q1dyonMLZKS+PWQj6+BEm/DydDbFxQVg84wptLwKjR+vxjwRT/akbtNXSYrZQBz22S
2XjLNKGFKoIGM02GWzJXpJkebRhDd00OngBZan6h6iZcw5VGJWN66R3u3vSOApPaTjPRlcvsUX73
VHwUZqKOMHVhzAkZPOVzmu9hqki8/Hb4BPfXWJdOTxz74u87b1qeZgfbC7qi5aoEkPJkZ8Wl4VjB
XWG27VPxkusPnS6GLjyU3AwwVxuWL49RGMz3Xo/yT1rNYzO3DTg6wkbrRYBvqnSsM0viG69LxM35
HVPXkbXGSvpdsrPGnjlSOov2JJtF7mSTvYjcdy+l33uXRZx7XN8OJhGQPWoiMZr2Wrt3rRgXay0f
dY1S23IlWWSRQjckrHuzKHEIqNuhqtHWLex2oMLgUcWltzEnH1ZTxoZVMgDXt8b6iiB2MAx1hyj5
iApaB6wP4V2v1PCC7/WzGsajtZTljTfa4rrquE4qGzeM0RZw0EYsUF4dv8VeMa9sJyJXuTKbXRW5
xVZ1iGHTsi/ul2K4m0E2fCkAsW87VU8XBtboz+705Lqkl4rE2YoaUsZQ4i4Ji8b/MsSXjT17L/R/
p93ULv2hI7TkswvkodOfe4JZbl6TraEmhlXhA3D3HGMGkGPPh0G7qNolfSrn5IWBJH8pCQUGHQxY
o2pvfQv2VQzMK0qKp2kYhzvhJ+AKnmqnsR58uKM3fjE9RkMbPrrJkl2nvfHt/FPuJMlV2SEDLGB/
bcbS4GxQe73jIYOG2QvvSX8J72dy0qgLLc4xpwUKHcpuD6Ic+s1CcelQ29b8GIRYP5OkFvTbqvkR
eVS2BTj0dRox1zZV2t0PU2xdBU7yqe1Ud9/rF2uifjDhj1tHGvtVIS+7b8tgvBxRca4a/WM69IB0
yhqjvvkSFC1uHZwlh9ELPk/olFmvedyLdsY14sCexez6tXvnRI8HZYwDDx/fuQ09yXrcxRbbude0
5YpVCYtq7zc9bYqxbbYMeN7JNXCnuUiQNhOi6xvUevPN+R3KYBLN8YG4i5HuZiIaAR902e1U1PGN
lz8FIPd2hXIDSmMRnDolrGONXgnvv1xgPHgaI8GzN2iC5YCHQx4F9bWsjq/lLKtjZJGL4NSFue26
FJARCniYkSXxCHZ3ZyeEM4vJkcfG9utj4TlcpXKJb84Puwor6yZORxb68Gyvzy/YOZ9wGZCq0LXR
yQngaZCEduGE4euS9EcvBluZNu+Vob55IAIlqMBRMwOhEl8Ae213rKiDTQUXHghwdLRQeG7ckkyQ
EvygDYawZRmxcgETGgAKBaDCBGBhloVEa4MwjJbk3QBp2II2dDXjsNSwQ6CHPOC6bSX9w6J5iAow
Yhd3zz2SSFztb6k6OTzHWcCsJ3CKKvE+mZqvSPnrjun8ppyQpEjNYJwVlMyGOaQBntEH02jP/e0C
tpFyyE2uOY4xQMcqdFCSAAWS2bMP8BEC1jcbAKQDpGyyL2ErMqwZ30llu57BRS4YWlclAEkj0qJq
6QPfBC45acokrVAwUZo8KTWD0gBGyWIovbSq5WmYvdvGU4Dj8/oi08QzQJYKBhh0xUTzLSdNukyx
pwnQlx2cwFmRtgkS0wWNGcn5nRXnXa1z32bZYobUHE2WeILDxpTVZbdqTds0s6PqoW969WOmaZye
xnI66MSHDv+EpZmdQtM7QzCeHThPn+Ah8DqAI5e8vyuD8BPBa83GmGZr3+G7ITmg0EVGuR6pxjUg
Q/MUduiiKaIlONFeY0WFp+hNGjfJNL0mgEddTSA1NYs0FdZLWZvXlErU2veJdSJ9ZGHtGXTLG4A4
oouUjXtMIyh7miqNpp62betD+mhQvJopVESJjL8WtybAO0zJWqOrDaP2ZxuSwKy5qkoTVrMC1irx
Pd22iZvrUXNYTU1kpVUFB0NTWqPKvnYN1hFlS6pWp2xSl4G6kl32bhBFiZ5ffDdKuK++S4pUtgR4
URbo1rBhBwsSZQhCDPtWtc5KnJuZZslS+MeRHJNkpBJj2OpApJrUBBnjJpo0jXYBS9uM1cm2ksd+
AeXulu4llcDvMI7Rq0NYGYp3fPzfhRb/jVoGODCzgKDd7jItEXTQCnpKvDRWjcAAEaH7CVKGQTM6
ChRjHUJDtMskv+Ar87UIMdZyREzaxwB5opYpmlqwqLRyEQUjKg7oNmdRo4e8sUHnKHLL25BgovER
/UloMWSKKtK18NiCrrxptWASIiycOjSUQLSnXY2qstDyyhCdpdCCy64ZvpU8ANMa0HaPJlNpceag
ZZqllm5mWrp5fteh5my1rFOh76Sc4+xHLfmstfgz0TJQ6owwzVHCaoEoVrVjoCWjjYl4NNAy0uos
KEVZqrTu1D+rTW0tPK20BPX84aBlqTX6VKGFqvRumqOlxavjWcaqBa24udC2FiMy1wG9q9QbbLQE
VmoxbKFlsRn62EoLZaezZFbvRaxltAI9La2BBA8jEluPtTvWdWS3SgtwOc4m7h1Eua6W5zZaqKu0
ZFeh3a3Q8NpazItH66vS8l7gRs2q0JLfQR+ETMuAAy0INrQ0ONYi4Qq1cEyzvdDy4UILiSctKTa0
uNjXMmOhBcc+yuNZS5DJNjHXQmuTzy/0BXdSS5ah7m8nLWJuz3rmRkubcy1ybrT4GUv6c6sF0N1Z
Cq1fWIKfEi2TXtBLJ1o4vWgJNXa9F1+LqoWWV1OIqreDllxXZ/V1qo9yoyXZlhZn8/WIukKvLbVw
O0XBnWgpd69F3STZ5kcLnfeiBd8Zym9fS8D5Kbw8v1RaIO5opbiWjJtaPH7+PD0rys9vR1TmlOnk
odES9FlL0M/vAlTpBur0RcvUOwfBeoJyXZ4l7Qo1e6xl7T9+NLTYnUtqWDtaAC9iVnkI4nMtjT+/
zFouP1XP2EuKHx/7WlJfanH9uGidfa8l9/juEABqGX6LHh9HaLilmeFfCi3Wz1DtCy3fj9HxN8ke
tKdPDw2Bf6yl/pbk8sm1/N/ijK8IusoOljYH2NomsOAXIHrav8q1hSDXZgL4PvUOIonNTY7VoNKm
gyh+X7QJgSJfu83PxoTyItVGBVdbFgbhX84G+TZj5vsrh94DDlMGMJwOo7Y8EAkBWhEXxKzdEH48
Qf7FEj/25boNrHjBG9eUl+R4BRnrEd4uiQOYiZu4vPTOnwaRgZ9H6Xie86eD/lduY6VbEVKqAIC3
XUhdOZw/BwZncVPo/9v0Bl8gONH//Pxy/vPnd/hknXUagN85//hjOz9ez/9rZZDSUsC2XP/48Pyv
6vPXPb/98XMriSAeUwhu//vdpvOXP//6xzchOOWZfBxy0vRX+ucfxrgDt9PkPFeESTLn1r/NDKKZ
3YnHdFT3lyUk48vzu1y/++fH87vzZx/+HVIOwKtD+Xj+/PwyRq2OaPnfPyWjzt01U3xz/ghczrIl
Jv7rOYTIg4i+KgLpgBUgneiflyVlIQ3JhbN9fntOpXKCyd34ubgE1NAe4oaQz2Bswk1bNSdlGhhW
0URu6sXtdlmfFvupIImynkjNMHUvcCLKhgyw/vuUWv16wttEQJL3jQcRVnkG533WxheigAUlo0Hc
Ap8B1wwa4crzWYnDwtkVBcWZtgusvVP3pM8hsLIzMAHmZO6XmKARz1+o32+MgW5vYn71WbrcxJQ6
WGffF/ILM7Z40zKQr5pi0RBgQaKXw9jjZfl7B12kde07BCvIPqck34Rx+AwWDjUylGBM8PIlkLeu
Ze6qqfkagrzVkPBhK20IFH3YP+YpS7oBE2yqvGSvoy7idvH2ZuDelz3iIpCV4GbtW1y6uyRQsL8i
mAojxRNh9ae8JUgFfMNMVoe/ER6g9QzYkxhpAidVAOqmbNdKFgC28uZrcj+qhmQIgB61EMyfoltR
Tbd2Wn3vHXdbFLijeH6+K2WF+7hn4eGLfqM65zJdGlYVKV2ECYUFCzuKRdRYqIi1zJB6FqWG2lqE
dJ8KUX+ZhpvBLGEKQUdsI9/fUIwMbqWqvqoyjbckL0JwGx6MvgFbAUxwDfvlGKXxK5Zpg4gfzqyW
JQ7Oxm7jdls0w15WJYFmLdqEhLmRVY7GYbDfvTK0DrF6jJFvfcJxRlplEp4IWwyOgHFmVaFGEuYp
CPp6mwVpsk4GIrnMpijJqk8sHs/Xaf1WOREAY5bAO8slnyhzK8JcEstbKVPJfRC1YE8yE/hjVOEw
0T6JlhAv08qA77fRoQuXdzSO2bV06urSaX3ymCcwGK4a7wTCs6Sonw3czUdJVAS9joHZjtNUV3lS
H1zlmKSyJAdKT08GX+HoUvogc1PRBgyJuFscmByVTMNDZ8N6c1hH0sOpMGTZ6gaQs4mLc1UatOXr
oY8w1kgMabQ3EaQ3dBQLyYKwYu1OCazYtlQH+EXywIKGZGjaRKuUvuwxVHfomGDxBMwNkBpgvvIe
lU0MV4an18iRuJibdCgMeC2IL8hodC4Kr6xPJOjwJCpq5sGY+IQGxCxUElFFxV9k6vGEX0SyEWnb
nnrqQ52PMsspQJIT6IE6ffQ/T1adX/pfSWNtb5pwn2KMXS8uoKWICkM3GckhM6tr00L9oVzoQF0M
RT+dVbHz3C7Yo30NNnHmvIw5OVLk48QYUpnvDzRwWVZAXk2exYS4lFxEd5NWLJzi/+LuPHZc59Il
+yoXNWeB3gxqIjpRXkqfEyItvfd8+l7KKqALPevpxQ+o8iRQeXRS5Obe8UXEqtikthGN2nmTe4KQ
d6gfSe0Y1QT1fikXv6qHiybnLXWwaDLoXMEw0DsodhNXTW66C01DILTA+MiMhTORCq1IBzIdVizM
ufhx94DVAs2aAr8dznUo+vn6WzJKFqrkTajq32Ga1d0gwWtmJ6/7hY5dq1hrL9IogMZ3WFDXTl+t
IMVf9DgTxNUaly037QuJZRzjiVKkXKE/pSmxc2owTRx0vwM+J9OpMWzz6FRDsrLzsm2ravXTPsmc
UJ6+k6RarqyAGGHGgShoMw+7JCMPTm96ZrdrQUECpznQHBJsmfgc6U21l0Y2YIooP6tCEXoFuRZK
6wb6H1fB2i5juG+GdHIiK40f+ln5DrVjBbs1ZY4jjOBz2Eekl7WSrGNMcVBBLYMjtQW39v0uoktw
CppZOhtRyyHOGkEnGYavKwu2TNHKjs39ZaL0TEWao/Fh1xuW6gtNe+isOjv++0VmbewV6zdswATf
66tc0ZoY/W0ktFTfaOJDVWJTgc9kA1N1DUaAiINkd7UpG/Ydxvk9B8rZkU3mF0UUthUOOuqLClaq
+25S9rU2CqhDIcSaFPgRhNKkTX5yS8PYUhQqeG3SBH1IqcFcfqhSCq1NITU5QQNwnrux1L0cExbS
FhDq2Iw9wt50q8qs1sKSIgxZ01YVh4+lXOPACEd+FlS50KKAz5Jkl++65INrtx7kyDY7uqdEoyeR
eK/6LePEo2i4+5qK8UsWZ3AabHZKETB6S4CbfeLyU8mkFnWFhtZFRws1Ka4Q6gMuZ39kB3uRyNan
nGWIj3NFyoOCu6ZdXyHyUAeUlC9rnx5j2sj30VSkPrMcgcuNoAe8RpjXzJ1xXrXLYxeyyuZxD1FR
jd4QGzWbzS3eHZn89bzKTHMscnogolrZL3uZNWrgzrT4mQrL47nh17fEZ7apk1cPtGKShkrtIpMM
r0ufkLwJH1kQ8JSztZoWzlojR1JPctuop9MUATwTMVm4U3GPCt55jhYIB0MY5kvc7XuajSuaes8Z
O8AohzXaKvVXklH8Zqljdpyz7jWjsNCHVhF71TB6GqqZyz4ZpmqFMY4iZ4K9mXSMVU4hdIPaUzVl
e4NhupuzaNNeqK7e1EK2iglGLyj1tob7+dxR598p401aI/xzKf0G9T0SM8L0c5c3Ih3FbWSA5KRZ
qdoEzEu7QvLyKvq5RrP3qL0d1mCMsu9JimpbkUBDc08w4MmVzzy3ZF8FhOAoaF2UpKyh2xu0QjBQ
C9BllkAb2mzftQbUwDqkLHZdcUXNn4JmKfumT63DbFmRl+OpxI0lM2ybLeKR+P5OSAHiIQMLLcEG
uTQqZ1hI0DTrV7O5EYYqvVzFZCZEzXh1G2kp+IBVojJM02d5S3KrvSjhbWyV4qEGApJTuHPBo1A+
4I3PPLPse0ca3tohrB8BzAzHOU7euN2ax94c2NZrlDVb4a88psVrAr1hL9bCbIv3P+KMA/yiy9lO
Gas5iHM0hsYAjTVP0q+Q5PAqere1ZmdsNOO1WIDvYAJEJaG+QaFk6mySySPe0HMmQErSwjTdynIz
OYY0rWcaWcBCp2oR5CVbyIUf5FtC7i1N/K4BHMxTc7zWehydmJme+pme4SQftkhQEna0/LfX+tFW
hjby1EL8zfpzion/0NAIkOYdDG1iWn2OtTIuLQCug2prAzi9NJkDUeoG7i6R+IYw0JzLMGvCAeMX
mHqYbbHtXO7QPWucGJJweCmjMKEQXWdpZ5uiceHuRPmLZghXW0YFF14k0QIZcsAN+3dZqU46VfAn
aKwwNOmoCLRuDaa09OaEsFK2rB6ECf0yppqvLgpFNEu7Hfvppqlaf1rSVuQJIo1eXYEDjwqervT+
BXj3Yl8RReuQN+xhp/K1vfMPZMRLXJXWtqjlT6MXlcBKFTotkRGUWXH1Ce6puAzjDi75sKFim0O8
qR6KOfohWocgahCLz2AIuXk53dts9KCPk5I+HcB366APgIwBT1LlnqMnzOr2Xpg6UnLIHCU9g+t2
pETSrkmiaZQ6FaS+61QF6oMiIjACw2iyuHqiKrY4dcN2bfMwwMpDccEdeGjm2KpYKaZW9xSkKker
xDpoM43+zXB5jhtJ2yskFjaFjJU5ngtY4XCtKQBK6gcpL9xOR1KucLf4tQ7+l0FVQotEwbqFPL6R
m25xaGGbJbELWJFmrB/6iPAxxjeTQnARW3WnWT+SGo7BeK+L7xRt0y8Jm74prR2ZU7YNRJHdgslj
lM51wZXV4ShlwuIVQ0OpAMfl/cpxFrtryJBAS95lJNYAJvB7NIXjsdVcwN3xJZoJi9Cmwj5JFws2
FwaKSs3pjhMtjQmYtSl/LQ/TssM4zYw0/SNaadDgksTHhInjHFxAmLWkPztj8abSypwpoxWwMU5t
o0N1EucnsbPDtKXHY2YqYwB5XprQE5T5a2GveCgrDp6IawczDekMwo4D/QkCQKu+hJUWupRqCe/6
BFul1F+k9KteqGe0tHk5qCZQwrZcmcNFIQ/1LD7GJQkYSS2fqJrojmGfSbdxeqwzSg9DbAnHODUz
KqhYSZDy/QzDybWIB+ShPNGPY37S4G9eIxPXtFkQoy5p+71CSA9/l7w1TkKyoGBrmFehaVLBInD9
0h2I/BvSo0Pt/wHIrnLo1Kj3WmM1NmwbrZMl0t6SHYpF3EIsobB2XR+pnEgPjCiWW6uutrAKnDWG
lPGTpr423Wpe/16Q7bZpJv/UlcLwTswNTKhGYrN3JwwULY9rmM5HngfjTR3FHaUb7xMyMar1yIQm
xpVGZU93XAcKmcpZoIrBEvm1KiW9z5lkC8YwIQ0PzNhXOkCrHO+zWU/AJPQFYlVLL7m8OqAWLLyL
rloqi2voYkl1UJEelLhz+8xc9yVCsZvIogJMAM1TFEbGORrj5kaDDk9NwzXDNwKtYdOks3kgOzrv
rAjzdlJPP0kz0eM9r3e+VDnvNA6sQJSoj4jBNzZFJDlDTDezBL91kvZZHtUPpXbviLUVQkuHJSf/
oZSx12p1uJETjf073RF2L4TRITHLSxYryTZmwIACuti6Ur8yfGcVUcvEm6k8cPSkX85KtfQ28xFQ
Unk4uOWQtna8MAyStE+8qEKgxbXpz1Kyw2/Q7v9ehHay7HrmF0PBUnEtFjpkMN48jtzxu3TsBlIE
4rhbEvOtDKMfCvnNS64oWCXLOsBMVQGDUia2jABX16wonGVSBqdqZSbHjR4FRR/Ndls0kW+slKVo
NfWQoY5ytyxUUwvxfcYPjYJymT4FNQN1FZRpYr6u3XqkOgXbuzK1+9lIaoYi5SvB2J5LwkrcWJA+
F1Vk/7vk067nTOynkglsTS+u1Ii1J3hk8zkMqz30KdlZCkrPS1Yhv5wyGBE61Y9SE78snQA+p8/B
hAkY+EITdpORwuOoUSTOWvRhyb+NMSovVjXh69Pzt0ogHzqrc/qGrl7bIZfYpOoBB2ta8ioCf1MM
rKlXlNaLi+mxkFK6PdlSaEXiD3qv0+QZWgERGNQBP+vHZEvG/rGM45rWcRmqsjGx9+hN3UuyfghA
wWFdscTmNOzFwvgxBxnzZhNqjqwtj6peqMHQD5Qjd5gVZEzIRVnyifY95w4Tn8CA4Q2rTQ+bQdDp
do7Wb13FhVsxHOf0CIRC7pbGr2CGMZ/A+E4YpI+q2vtjPa2NgWWdU1EGxJIIiSGha60ynz7ICaWl
GDlLpI8mdDtJZqcvMPbra8vPa5kKcava1upSYTSAU1PjM/XzcKWLroZVVWN6z2qHZl+mn7VPtav6
O0Gj03RKU8Fhh4lyESSJjsdG2FZi7mY5wpU8o//o4XBsC+FtLmaK5NFCiiEa7HJdaK1aVSmohOW8
joZ1rIWsPUhVbzq4qQoGmgxRG0nySkVOXJ7391u3tLOZ+l1lfk0r+ldTY9f0Bes92L5Wbxoe9Ua0
Ua203ipsp+DtAdAs522vUAashzKWSyQZ9hL46+rJhrVLlW+VUhSTxq/NIKDUovFzSMXPU9Ngjgvo
lLfrsqvFjDrXxdhHmidJHd5xoSsdo0T8kjWr3wpWQvluBbohpLmEaUje7yqt/0YPF31TaboNQenJ
nRiy5Vn1wZhM95eIajzqNrnzM2ps5Rieqy7uKdQrN7MyhLcGcWmZmdcOpBf2AhwOjnn9rcloTR6y
CDvEIKgPPTAtWc1B5TDv64tFcpq41rbD/VwvIKyNfaJsF+K9cOFJLWhI4WRuU2T0hp1jYbzEgnWv
z6xLvxHj2WlqEM1FONPAyyGcD2sm19ByNhEb5TyW0o74HeW6dDmyl8Uk3hKv2RCEUiHvdsqBIvg1
KKbiYhl9dShLmsDbrm1PhsGeU+/nA4swEPQws855gg6SoK1BkNY2c9c/soNquVgVzDJxFyimnDqq
mdsMPyM3AoXtr2KBnWLemE1lOAKNdqfBWB8lJmV3RcrYSXJeOOoAoEs2+cVN9cLxXxdCJE/pscnW
fscKt1MXPSN0M30MkyzZaVoJdqcg78WuGlIULTds36JK+ozzPmfKUX53HNr9uS5DW6h+6ECJD1js
TM/Q0u9Ju0tdMjC/lMi9Zk6VI5Mi9FQz/JTl8hymf7otQvYiMyfrYsK/A1e1JYh6ACoY7LF1r1iq
8s6O+lqgST5lI0u00F6jUmWdLX6Y83LIgn3nhWvKc5u6Vd8UUoSFej4q/Tsahp2yEXkxpgB8gLHL
pF6yJSgfdms2TEUBY4GiEnfWqny0BqSWRIyz3VzrVNlVkisn4xA0ZTpwQGcpYR95LcNfyWirq6jS
RJhSEuOWdZr6dAzD2rAgBqqsGxanjdoiNhKBasYkaVE9Pb310MH2kCSulGPaUdvUh5xkgZ3qFRPC
lfOw2WHDmrQ7bJT9QJIjBsEy+wolJBo16/mUJ21bGTSZ69qcb7LRUiDECJ85QWKRTKuH5MjzYFzM
/azwz6MvWyc/AnKuCFXK+xk5nq0l3tIPWtwDtuC9mlDxDYYtGZ2HUQH5flqkKjAFPfcp7CS0rr6J
i2Dum7mHRJRMSWCopwqRRRFYcQThGkkaKGvIELYgd9zIefuiGCHcMnwPfr2KsFEYP82qzkBfaWgU
imvWfbW3KN/hJZ+07xptDe0voTZ46BOApOUFEr0KGkb5ZE8pfuWtetVCMT7FS2N6ErXoxgi+vElG
yUUSGj36frifB5UPuAtzzpr6Fr0leUmt6rROw7zJEcHS+j4e66PHHjsrG6Y83cllETRZl+8iMWoD
KKpXpTRmX25YtGAoM96zeWTEVH7m+Dy+gA+2Q2u+QIpmcz4pmT9n1AoWljCzD1CeaArcFkP3IdOD
/0i5Ue8zLsPhMSrNqRjaRzZVSwDjCStBmT+X7JGWuFeC0QJQQRDcDY2MY1odd6xIAFFHWoKBmxGw
b4CdU04f71rQ1ahCIWfDRiNg3mUcBVZSGFIEjZJCgwOWOe9uZHfLOTKvHb18tjDXorcs1ruBcc0W
dQom1ZnsAdGtAbhMv23kStnPoDY3FmexPkV+y6hFQGiYaEeG0iKulXi0VonnoEGdI+VR9LADzkEa
M0AMZX5XWRx1yJfzGYe3Ux7mupdaA1SJhru8q2UUmrgMj4U4b8VZtXY5e+lgzEmZ6zVMc0OmwXPM
he0cebwPzuVCelsqo8Rvs8Qni8hgnJKfkCMp9wvmlIyg5i5Ya5WjsnBMK0qVNVFNHUVa66Av+8kz
iXg5sBY2xEFGJE39NedeuRQSrBW5i4MSB9W5oB+yWNoxGPSsO1lRRPUBaKfjxH0ZK7O00yhsh9sa
UoSAFy7OTnGvDnaXa8khC6mHX8Ze9gEKsVqVYmr/LfzmvdPbEGoK7HpoWzw7TsnCVlFs6ksVpWfQ
28t1VUcHDP2458M0uIR6FvK6Frd1NhxR5Rso563+EOoMJ+JWfqhK9ijhhPlozJgMjYn0WaZ1eUmM
zh2rRn0zEVpsokC8JfIdbtkUyrM4bvvxp6979bGhAfZipj0oGvxTnIdlO1Oi/FnL459K18efCjSA
ri0WBAr8sJrAUThZl8Mo6ErQyXN2NGXVX625fuMxWOJBlFO6wSvwf0qLOj4sxoli+sgLIzr7ZviI
kdTkgcAoPUzkxw5CWVysXEQip/OlUgAUjCQEcXIqp77l+RGmvXYe63W0Y4oIKqS8c3N/WcQiJy3b
zhd1nmT0AVF9WnGNQzx6Jidn3c+41GpM+WWplXnbzfVvUWeNbaZGo3Pox1CkLvNlsqTo1Ipiwbjh
RlOiuke6MfYaOqdjEmZAvo9pJhbL2BWiwXA4WmtB07UJIQCybSs4r7XFS5uyqcUHBwlI7TnUyZNA
jjfK3iVNOpNOFnxim7Ent5jcWO7fDWnV2JFXfZAALAda2WZUEmc6Caq426pknR6yYv2tub4Tcywf
VWtQtg3n6E3GvUzzmHieZpaf1MjwrK4T+ccEqhc15hhbVHNgtLqG+wKoZ5ysyYFAY3aSpUPUMtyu
eqXAQGJd+zyqzpNetbuMenyHxFC3N/VQPI5q2Z3kLg/EpnpQNAH5mWROYLYtG5pes2WDHZdkRcrT
vFg3xP5+N5pQSYgIbJYqCh/wCD+rkzlRkt9k+4aC5KvcccNXVFs71FGjkKHmHa20QvyTCejOsVwc
mNFyxqrHbWFJtJ7CvbpW818oWHOaIdcPfy3AgygCO6WAuhsq2c3vTxEhR7rVowTnHd6miQGWllPO
nOMnvUVCJV6teNfpPmGr/CtDnrL1Wewu3Xip+jw/5IQLOHhm0ivGRALcUtuTBVunF86L43QMa9V8
U9K+YvrDQ1FC/mF3aDBdAoODZjl8lHOKdVGv1V0hde+cCMS93PJMsBLFFYmDG9NS7Xv85HwqLE5Z
PsaXaVYeK5O9nirFKCT3F5MBFZUbwzXl+X0hBnGVFFAWdITs1LTDRZRKyX6EJWv3DXmjDuwER9aJ
q5aXqOe8LazTtKXh0R/HTAoaS0tvIcY4XaTnlXXRLpRx3esIGNtFjyYkGWoeBWKBtaVEz22C7BoV
HW2eTVWSYKT9mKxr+Z6HbEQo60iuRTnIfsd09JnZNja9K8qermZnucBwV/QwAIz6uRjup2faBdpx
KxAbOqqR+BQy0PytlIZHoKFd9AGlb+yoJMhDUzkxFbpmE5shsw8XAERx6FRDcarWMWH/xBG9ymrx
KKL104U+PICLafm9lslL3CDvNCZ5sWlpPVVaFE60kq2xCYVHXh+hS7YgxTMadxqLRTjVwktb6B9m
BMgo1scHWYjObYzhdsjK2Q/1jkNbyF/TqvlVW0xzz5we3no6pegkebgtc4p/RnUZrxPpkoncwave
InxmWXKVSBsyKJH1DfckKY8wIP3n0QKpf0NtyPTQzSq0qb+XVJMMClNV8UgbkxM5AvOg11xt2r2e
c8FLWSm+9u04YFKLzb0yYe8butjwc2EsjnVC6XitacNTzMWN2Js9Y6ZKfeRDjlRrZAR1F0lAia36
c2FEtCSSeIjpc6V1x9J2srIOHOR0/J0do3qlUL5MrEJPHRIOuwENQI5htngqpvm2LDp9yX34MyMH
3ZIQ8iptu61t/elVJR7TsqZ2+k++0lv60s3l1zCEeXYUBWcnpTKSTcPd4Df9PXWQpAq0NXrNE3lU
dt0d8dJIgJb//qjXPO9oi1u8lmrLrVhhC8/LGRD9tBAWKKL3ZVCSp7y+WbVVPY9yGN0mZcJzkaZX
ytKFM8UHfh2Hj6g6y6GDZ409zzKuWRnGz9LfLGKY690IMcki9/kY5+uhtzQDOSVbHjMohwIhs32b
Y8LgmKPsJ4NIVGS1zesaMsIiXFDfAXw0m7ZoDhZuNooFBsvLBo7QGibs8m4vX7V29oH5meRLcqp1
F3KQpcIkd8Fq7o4UC3pMd3FUal11kqviF6nB9BtZxMEgT0rAjpxb4s6RnAsG/OEisMyw07XFfl69
weIsy956Oeps+O26mkb2d4K0tSS1P48rR946i+TnhdlDP5jDjTf2u7St5azYQ9whi6dtiQ1tQ/N0
eMD23btMNRmwhq1+znAUm5ANRoCZY8SGt+iGXz5OBMIIMPiSgE0ui+z+KJaUCydd9cKxciDyo+0L
QZvdfqZ0WH1ZtCJ7bCKhfWT/Fm1EIY99rWZ/NJWcsae1p5J6RijrQQoNijg8YbHliAsE4MpoRzqt
YeUMmZEeiXBoTCCXd4g50vHvRRglhj1kINEv+B5jsm3bWKNvJuuezyrf4daTbqG2S4Yhu9ZdqOzD
YmZNkzjW6IbyuEoPvSXIL9JX3g1ABazoORbk6EyjyMusW7WTawYV3GBKz0PbTWfIEgcSsJCaqbxJ
1c2KbuCVC1vUleArY+JS9Lqm7f4aDfZitvJUVu7wuTqRL4Oaf6QW3ss5rZUXfFIxJrsHIDUGnGEp
8ug+b49xV54N9U5zszCojfGIxrOm7V6KhF1X88lTmvKir9KwVUeDCkVjfONkIQUEx5Q9kl20nWep
8KyZzEybr6Vr4QNFOMlUGHwyzlpXjsLGqcjOkTZrn2NUcZth90euyvHTOlz0Pi5cgv+Tu3bDz1j3
t6WWTGdWq+lIU8VurBSN8rjoKbIakRbXntb3RVgdnhOmP8nq+O/A5f/aIlIVOsN/ZVqdj/7jf37K
Hk369FH8/OsfwfdHXP3jP98Kvv/1DwK99//Hf2pIJUn6p6gq/Cepiqjr98KV/xSRUov+TxzGkkax
HvFj4uX/qSFVLWpIRZK4JglRwg73LoeuGvr4X/9QpX9aFilVJtKaxvolKv8/NaSGJN+zpv+Vv6U0
ijID3hcNN/QHKub/09oD4qMZNCPUT9KSjhhwK3uKkwje08pEqE5yuAl5LPe7v5c6od5Aj+KbDu9z
l0tJB875/uXfS9oxJyMugKm1AZ/y97IKcbeb7y9/f6xmYtSbMo+9fJKZm7YCEJD7y4AZY5co8n/+
+O/vMSX08YHgVojAnjGVarjxefn7Su5mvonRCxnbCBmQz229q1MDGM/fl2GDqDuNBvOa6mVt9BZP
fAuH+u46NjRzyzHmEuKLpIC9Oc3WlNCRWlgbksrYCw08iyinoFp0K5q83iy4ke8DnBkwG14JRpID
ZculLrK/MoJuyT6tUofYAGV7F4Ppg4oYjzvWM8lr5O4iaHyrvRs16VfDmRk19Q3Fc/QEg/cUpebT
sFgB7XzUrohVoFAys8k6KMWaZta7ebWKfPP3ZceDOAf9DiZekWYEbKHd/r1Podaxvd3fMQ8gIwh7
jyrYdff3Iq1N7ItTcp7Jz26TdtlGkH92GZmpO92puY+wZxiIOdFBT9LZqn2kSbaPIVeLfWcEMuow
/Zp1EEUT20ZjDtjePBRF0iCtF7v+z7N798RKd6cu/erUj96BQv/3JaKd6b/+uNwtuE45pdfZlAaP
Z1q1+3sRy7L+91cGz4l/fyVzdtnmBO8sqSh3f+/878W4//Hve8Kqo64XKsisMR82f++nT9PRizK6
Gbb5A9ZSaYO3ygBrFqV2c1UOUudIZB2eZO2BQon5m8k6ls27P6UHNenh6BoFT3LQvnMPG6YtELax
zeWjRzkRHhrcNMNw4ytr8C0MVc+keDDXdLq3iGeiN5upoxpl3xl7zCrIN+Vr9is5NNS+VMc4cVMO
iJDGswBXa8WxvMPyMEPv/K40z2Q6yQS6zQbGQ5s6xtm5i8nQ2s1+pmFWpFR7wzYS01ewfopPMS3b
q03gLrlR7WPgpNnw1KKFllBCQCMI6EwLnHbrrNnBUBGc4Y/v1NLVf9ILbChGIeROcVzd9XTa3B7K
ByX19Gd9ABt5/7WBb9NItKr2MJP/2OWTnxb8W8G0W1t4eTlbCrio86Yx7DY61dZn/U34kV/feXxM
rvqzYG2syO0P/cNIsocuKYeZ7jr4amMzuMvk43JnAW+SfXVFJOxufB/v6sZwP7KAHM0erWaGmrap
3+BpApjMwZ6MuGccRkApGydwazZICZVD4GYe/SW51DAWCH79DPpmar8Y6NIgyN+pZ0HV2KSw4R72
2GKpZd30aNAY9i1b/KiHjQUyNne7E3siHswzezF5R7xnuCmkVi7yk/LC7lHSWEM2MKrx4XZXBd5z
ZNcPpBUCZrBi6SLXZ5Gnc2/eanPLiOrefwEDuQAk5+YPOlOATf9SfhpP5bPl5ueUWcxEVmxvtW9Y
FIwtUF+BTxGLRegzQ0SXMFmRxi9Dtq3syfSTY77Y4mVpnKJ3SssxH5WD8Irnkn8Ml636of7Mjwma
/V7fIYvBsLNHjrAyh3En/646MncYTv30q2BMwJQldYqjrLBSbNXnjB7MDWOS4ZpVD+OhecaX/A4u
sH0FKcewlYttPJg1GJ8NcAYKG1cb9AcWOS4oLfdkEmb4CIx9z+xet6P3du8mgQhn+RHobMInYVMf
C+URoIrk9lc1dtZfdEEc9RuZBKNr2NlO/6Xt8VHZdz/qN1L3R/JtXVl3ls7VHygAqzeEsIr1Kcy3
JMvlyRGrfX3pFB89WXqh566xrR0y/VTYurUh4b8Ng/G8lG7N40AHJ7dBq/0oKrfKtybXQ+HVDGS/
mw7b2KZ2vscjpNHxCBlZf0GOZtBdeOPRcnRXLhwmrcSyQWa8JtTNuGiGdGgam2bfOyi9x36F9cCa
AZx4a/6Wq7c8i8hy8FT61055Y+1A02VeNOvfBPNz46YxZCmcFuBLIH8sq13tEm4pHrn8uJnxNIb/
N4m49Tb97iNfR4zfkHi/EYDmd959AP31pM/qh2MKNiqTkz/+K/7+bdPa6evypB1wUrMsTn7kqsEE
6IQ8pK09JW80sU5eRenFZnofU28N6kvag6XfkPbns4w7JwxPohjUj+EOG3rZb/OL8NU09893Elw+
eu698nGOnbtjMyGQu5kPw3O4BgCDxTuDyLEEz+TfUW3oj+2oOp332oDpf1vyoGPdkXb5Y8pFyYhC
cKMPQiMx2TLsvtg+6RRPida5+pXb+1oc0090OusruvXhTmM7zQKi/Jhy5snaJob8Pb9W41PaHDMA
lA9AJ2fB48cw3UbrXoSDIbwT/Wdb4FXdof3ijPAaHi3ANMsFa/UYOdHzJOL6f9Z0KEItlQL4972q
8HvpGReGKF67+WyIv0yCiY1HTNpZbQs3VDnRu0X+U6RbcUSF3sjX+bVOKKGw+WcbD+tDOL7L3U/H
Isvd2zCHMzyFW4h+xs4iHE4vYHHhZ6j0XIlkbQaPxeKu2eBXwneGIRTUAmUfvZOH7/H4gpBXpLsQ
X9NvHvAfvFyP6kP+Yaz/os/ebBd/RRBPNo+wWq9R/pqpR/lEIj7p7fU4BXb42pKrxzbDNUtQj7IB
5KA5+iLQDBwmK4ISgNDgQU+Xi+0qenKFSelStXshcaX+OE4+bw8WJe4pvExSdczIY515s9IQ0GNP
gcvmCSTKTD8Byxiq4dXI5o1EqO3N2im79Kbvl616Us7rOXwyd1zRxUbaC69G7zYsMRl5DNGuMRt6
pOc5dwmJE9+H3qe6y7EvulK4JYNbyg+y5WBGJvgT3nKXUksPTrGHazJnjOjhwygpru1P2XyY6Fog
07SHauk9gwbhE9S+sXSrsRfK2/mOm8Sc76BTkqOjPpfZgUh7116/3d3L2PJFu/nsGZ8IZIiBWDOu
wG4Oqyn1G4mwNI9Pf0of18obtKM0bkeVoM1RZzRW2nLtRvm1zNwIK8q9FH5T31iInu4/CgjNOUaF
Y3e7sYL6p2Jo/yRcaMKRkB549Oqow5DLN+lPkl3lFLvgBlMfw84+AzZHMYQ9Na42OAjLAgiQxm0a
N1X2VvZsIJzIVPqiJWySL/WlPlpvBRGBK99diGvu4/0snEx2Grb50tQOb+kmw9zYLAdaaz+JOTni
Ib8tnQMNCTvIr2A47SmyAt1r/Z6Moy87ZLnd8r2/Cv54Xd0Iv8NuCLrztFfemu1Vx/z8Q73HCQKd
eabmjv+N9+q29KlKjgcnnY6Fk72KoIUf28oGcGDu+R1hlluYCwmb5AFprgNKznbV4qwQwLIds2fl
Qj9wy7kcOzZeFSQ5X/y03sSXoXsZJ7d9It87Xgsvp3nzYdmzV+JdMK/jRIt9xWc2m+/AdjAfvuKC
uy4v00v7xO+fvywZ9vUVB1h74sEBrcuugu5xeuR0zxVbO0gb/UwI71TujGfpaf0hGoetqSiP61O7
4xgw1Q6Nw6LsRl/Dpf5QPfIqf2AnriFHlJEekQ638W0Iogfh0fjmwml96UnsXzCSa88S4jNZp97m
EKGLL+aKjmEzuBg/JM4zzzk/rN40/bYdb4QltcrHfdXsDcWTKOfLPDzsB+IlZKIQ6Qk6l+/p/6Hr
vHYb17Ys+kUEmMMrk3K2LFkvhFMx56yv7yHfCzT6oYGDgyqXLUsk995rzTXDiUaeGXnbe9myR/jU
e2J6jnWvHxb6YLe5P+Y+5tTK58uCBzHPp9fWh/KHc9rCpDH3lXdGZtGi/CF7c9Ht+46RJVbVV7qq
+tBdxa8c/vndZHjup4WPKITYwbbdVSE5b34+Ut0eh3NzbuSdFDvDWSkXVrpKP2JYPRFPfX0ECwVf
qy/pNx++xrTtwC9AGBBmjhWv6yMJEmS4tTrkQ8RTe1l0hXiN7Wp7eLY231rqXiUti7ParSDlFZln
isyf7OQxQ3Xcp4fgxjvq4a08Y6cID2REDIWbdDicu9Y/hG6BsOazVCrw9KKJL0b1NeXL/qcu/HK8
Z8RfKm7PXNqnmpAO44prnle2uh2f6DzJgqTmjFBw2o3yRIPXtOZa+1N6jgj+K6hPpWSu//5nvEjG
AoNT02wegYKlzxBZxEz2MG///vT3tb///Rn+WJi1Z7ZJhnbWoa2selzsuiBxGf+MUGHSmmqfdnmN
xIaO7/WnUZr++6ccjgv+7K9/yVSUBYwjNpMlxqL3942TpuBr///+tFpV5AbhdGJ32tJITKdOhXvd
YO8jF1SKYJqVK5T0mf3rF8rmq9lUuNRWjEmfNK9xreqwTpjdNiiaNTQUjv2/PyoVLT5EwdGRjzrb
bed25S38LX9jmUAqR9zRorVsj04cOi+Dl4ZxM/YeLiHRaH4mfisruXh1KeMv1MgNdiLqajDWZmUX
X4DP5paOJ+lscv/oJKDmf8CtJRTQ2JYysgUmhTbN5G4QkXI7mHJYOvwVV9X3/W6wDUe+6BdlN0sE
+WwE00diDItLNrz8t7jNR8HrqEUtXECo9b3qRoxgsI2ccNd/yB80SM8Nn36fYBlqY7m11G3rNEdu
76sf/a5+0HUiUUHzjKNvDJXI9KjHqsIebjXDmw/yKo7SQ790X8Lshr/YR3Oh1Y9yYYw+TlLce8ze
Mw1LA1v+HX4SBqKw+87al+lqJ+K/iR5Po7O2R2Y/fRV+saLwkIiA2HZwj6iSnPafIDvdHYbPb+RL
j4S678M4EaLFpTPteQ9n59U826PuBB/tb/moQ+LPHcgyjCSkDRev/qW4jPixEOyDYCfLlt+byxCA
mWNY6mJYoG2VL5nz74SBKoGV1MM7gslnqtjI53ZXnT0fZwRyS+3UrcPdiEhtPyNES5Du2MDVxWyL
PyPZ44mNrlg9dMkSJSKa0IQtzyXMghkBP8RLPc/4C90DvwqYcridbNg4biAUTGZ79MMtTyWOR8UX
jiP0VMMt4nIi4LgJ3vfkTOxj8TZ4MxxiqFf66sngZhf4zey1frxWYHmgN7Kx4v9CFKP+8KoYzj5n
p1jiotA61hc6HuHSRV7Ozy/5wlk410S67VQMeAzO9zP9s7IBR5E2EhvLJTmEKEwYWRESOXrw6tSP
Fpucs4ifxhOqMr+kWma3JqDDp6ayX8w72c84yK+YHkmuug43qhfCPnLLmhq+PqM4w7OCx8hUbb6k
Ywm4UBoiYR1rJ67kxJ6W/TU5wBwybvWa2M1pkR3KR3TBX0DBiukHJ8VTMHgYzoXXLuDJdLgvljd8
kUuocJdv80hrqcee/KO+nLcdSYCi5/A5mPfnlNQXedUspxt3g0whvzoEAEIfpGOk1wpazo7upX8V
gcv4oVa+RSOQsgeXEM1X0pni/FRBzA9dbntVunC8IBGTME7au4aP/BLuBn/oWn+C5K+emdW9Ds7c
ATATpBPi/OBSRl7yifgOSZL5b1IdRdhpzUqgd/+m+KM91RfV6gWWMSZ+pSx6Gh1K/YcYgBHAk3gX
/5n5YtjSR4qhMz6e22D4JCmYNFWINwXzeWmh10Qm8KzTc/r9p/aVLw0yDQA9QCcT35C9ILwU2Zt2
88X3aQW5F5gJWYy0hKQZie6IAhQmNmscHOxWfDAyDZ+LnlRFEUtsb/qSKlfaoD564S2t0z5eT9HD
/AVFwETiwoOBPRHLEACIG96fQAWEO8239sVDEt2xD5kEp34oT1f7audTDosm8TMAiTv4PtYfH1Xt
okcpM2q1zXBs94JMTeUOt0qGlscm+WIanAmSPo26C8qVHMeHxSyP6LLQAceatVsKW9Kwi9oTf1Fg
to+58hk8b8ddwlXg+A4dPXbMfy34V+YbeM4/iCHEtjhfCMA+ISTtHfpZ13Dbr8DEhNRWd0pv5+9Q
2RfJAU0N7LrnLX9Y51nb56k39q4k4Rl/ytI3/KyKGyJfwkKHBtb6rp1eMMsr+C/ZTwFnL+BQuA0E
X76ImoNzwrlk06NxAHQAJ8DJpt4+bxAA1sMSMyq343aW9vMErOXAQuDuNj/piUUSKhcGIKg2ngq5
lX4+L/JobRHVptuK215lj+4FJG0JYXW+5ieMjutdNb6DenES4TiHEI6FzZHTfBmesQdBizfKjbXb
ifa8qw76cT6Wlq2TyMWutG0pFkpbXyu+4vI0vV7uFFdn7iPyy/n62ikSJ7pw51lywo38PfMUJxAr
WO8sxi9ODQTDCXEqiuTMENXTTXlFl3k0HqrbW2QRuOIvMpyXvjndCF9obaEloLSbozU8QRMkFMa9
YZeUEdYxoIoxbPYucMRS+P273twYVJsQIxzR/CBWwIHintultqHPDhbVAeq1BkeR9OGa0EzboAgp
lzmWjLKHKAlqtlvPBHcvgLDMX45ac3TieSFkdx0bDa4CFviVT1StIdFq2t3beJZ/O27zheXGwDUf
PSBxsLtEcGXZf9HER49fqKquZNgW5ysLRcYvzo72xHPT+5Mo0LOs7eITF8aKScD9FYBwnx/jjpXG
ho0ULul5VTuWdllyFbUNKgvkSiuiOVFoktJTlCs6VK6VoFypFkbDey5ZtTgNJwtVOA+vjV6hv+W9
c73VS8uMtcbabovwptooyNE8o3ARHFXPVd07GIXVk2/mh56n8Sf2aI99wgOlEGsiT5fedAQczRKH
MKX1mh5qk8sOcnl9ZnYWrMW4dzsSkic74i9L7SujTkEPhFps2EXVMjSOaYyHI48CXSXHdvoqjITA
iUuH1PkM4yzdeT0oKnAK/vonmLMtzId+3HFs4F0W0ycH5L741p7t1x49/X1g16KGkjeZhSbWGX+l
9oJtUDvQXe7FK4cioCAOjMNPeWrDVblI/Fg7clOUm3oNT+FV/YEmbuwHTKeANie7xWfKDpcWMkWw
X1f6To7hpp2coURpsGCNqhywlV0uwEXwSxGvJQsTxTmPxG38pfaqa7tjOOR0oD5nNXSaA3qJAZKW
/fyauBSUc6fuTStt833Gp9YliDw4tWwkLzg6pVssV2i0/PGMK946/0zPoqc/6tLVEf0isfwD9Ptx
Jd00f/xnNcsQFrhPjBq2W1jzfVflEsf/pfnJ9qvyWF45JJ+qL164sEH/Wrvt7yvZAHNFuriKycBO
+ORIT9eto67NXXWXJDv8pxt022TmXLsOYwnFMUUMX8HviLcO1pgAFXxJfQGrIpAlRJh/+Z6e/4G2
grUi/8q926Cp7N3xOnrhe84KoMAbOfj8vFhiwZFvCsQM/yJ2YIsoHlvEI9IDBwbHZOgvr6et/I9d
F7UiniUwKDY8Zd2l+MFkLSADx4XIAW1kO586wwuwq7bZwXHJrsCBkvWT4cf4S/bzGtnpGX8Fr/nm
TQa133ZbwNKqOnCT63WwUindFlq6k2nbH+Z7vVe9aQOl1S/IrX7im8rjCajT/+NYRn2SvclXSi9t
k9KUrLOtdNCex3nGGoNvUlyK8zN7VKMsZVRxDMhKpHOvMiOQNqG5jSr6Hh8+t1huae2GL+uLxSkg
MrjxsMg/cudy/WwcuN+DdXFg9bbX6Ya8mwXlcvl+Htnbc9tc2iubYgJ+An6DxbNHhb1SP55f1u3Z
LuZrGjr5g3NJUw9ZDwP5m4OG8j/YKg+G7ZG+Mb+pTgRMxIpFk6yic0758KadKgCdSyrzlm0c8/Wt
/IbtSXYblv3vK+JonR0QOZ/Eu4bv1wqv13xbbFTDQ5FOu1dCmkAug7kXxf6q8qxdCAXDjpaTpx7K
ggpc85J32Vc81s429pQlmsejtZmW03m8SwtzC6UYfYqwn19O9HZ3ABJnUBH53I0G3zwKKY/qAtG4
9IVzwHBhj8RQF41z9iU10FqXlO+hQPsE5mzWmJw4NCQoIY3Ka+oFT7haOPFWW5D3zDjgTYwxKXbF
zgPUV+BjPn20unLvENsO0UfA7IN4xFWZ+eYFnwNco4jEw8yZVEZoRTBhLVc+PB1z2RtriNQVG2sK
FgXasO4pkeVlJnkUiJU3fkvrZt09Rtg/Pvoy+T45OoKHV8VMxppGc3ig66MwPWNuID00T1+VVzq+
DQMB1LW2ca3ZiXbZvopWmQj9GMLrq9VoP0SQVjb9cIlfH8+O8Bksx/v0T+Tjlbawq+9C5/ff3Ttm
LdgDZKcakRo8MsQ47+ZG/AK4woFeveH3JC2i8/Q+Np7W+UAX5Q/iHpN3BZqvvzL5kN3gb+snKCVj
BgCAm9xwInKAQyABQ5e2eeFqcuRtJ9LgA6c8tMgRt+A+82V+bhXPWJiX+h6S8cUIimKc1O8cMAaY
5Kymj4FPFK/GezxeNNW3ZocsMwQs8hYk/XuJ3yuI0JnbVge2M2QAbzbGPqbkzkDkbCPLJwjnT+cY
/5R3hh5BiMslcmYmgMv4qDx3Uua2PBYOaqXavKKRxjKVlPGINjiDfLeE+IxplUBk3EJdjqkjFnZW
uDOj1YX5XdmSE94z8DHVeYJMQ7THq65xcU6YztLsRgGVBjIY2k5avPmQ7TtovCyYo/k9NkiDXw1C
NtsGUqodu3ZGt0O/9zP7ZJH7zBaP9Z5Ad3xzPNmv1jmLh1KZgyTc4YPgl5/9u/bVbZPBRuQXfiK8
y5rX9pv+K2c7/9d9mNProGLWpy/adbuJdsxYw3/KW7Kw3tr16Aw0/PND/Yfcj2HHM37NRiPoQUvN
9Flpwyo9B8LxSdtfv2aczwDSPs7Te14xwgPwHhSbCZkSuZjcNpD/nvyjtZni0+Ro6pZIPYZ08EEz
/LKfPoPN+HVmXaUvLBsLcylZC4aWeAgGhovqXjAXz/aupqv6ydDNYUyE40W/KEKiPagjmImazoTv
Aff6/MoS0V6/1borw5qpaQ4vCVdnweNYIFLe/KQ4DvY6cjo8TFZYqWLHjE2Bw+ibBfBdfORga4LL
bllYJ01bxNDHl80FTc9sUsDYyTceAa8jy02X+SdyVxwsEGSnTIOzAwOO0QKUZvq5pHGpvYC1uE/8
l23ULnzI7GNU955MIOmSu0cFnJ4wSXlKr3fwxNvihJgA/FO2I9LitrLX76JDou3aYYUXBAcijgog
MQu27D0fl8o4uVMt53jiTMyIyiU1mvVpXHNslt7Tn1BHdsSemzqWZ36ABBj46tB6ATORsrcN94xP
uzdMy03DtbC1eaOHZ6BofTTw2QBMklud7lnSY8kn8ITf8RthaW/LGrxiXBHg967zxzN4Hd+ccLnu
srkOl3Gv/uYndNjTyvgudbv20sif5VUQwFDkgdPuBEERXM4Jy0pKfWb904xVjtc1bjH7PLSvvZqb
T9n75taNzzSZeZmBrtvuvjlAFSf5ma+l6QnkBGO8u8tTV3wfvemAVaQnM5l6UtvUo20pXoJIAas4
+jBWGs+1YEdXXDAvKU5fkodhoVkso0eGLvRYXcuSNLUlwwUmDlICZudbw0pKjvP4biUePD7YQkFI
scFb8fuvFJxnoQPvuIwFedZVr93Nu2KFVHYJdMSzQGVXucMVXHaOcRuz0wuuXOylB3nN8ai+K37j
tzdsBCp0k60zXBGkNRDUi20MaEwgVTJ4L7HTJXx/XiQcZJVHbKJJczvGEIyylpglMZgzOifBoQyj
cSZVhr4KI//ZkOiwVqKHvte9FkkYxF+nuceQDZIrmgHViz+nzEGSwH8oBNXFMB8ZmDMwGiH6Gi6Q
JeWGytBX3TI8fb6DXHiMse49Y8qrdBRW+aF+y84c6vhw6hvBxVDlh4FRQj/a2MqKgUPssBdfRPWQ
rMeD3tn8ruw3uIm3md6XwntVfxQLBEru0wPVUT4Bu7sH+H+1RpMH21beNI/CQ42/6q7xhY+juoGE
Jp1Xj1YxBAO2a82JduFh2hULGfo0oNJrQkc8AA8NtV321ryxNKc3HjI2PLn2tYtyN9m4D1NvSyty
oRR5O5QfIhDGuw4Yg5xp8vC7zCZmso5BeBnYzW+hbBA1mGBCzMo4orn2lDs5DutLKMPkak6pPwee
xvaCo0eKBek6MVdGtZNCNzJWfbWAuNijLZmYZWC97eFppKc8/TZ2g8wfJnlhIlOC7Zje0OaAKW4G
YS/tOFiaec3oi6tn/M3j8IzDpCaFckmX9NH8xpf8ayqc4peB8ImX54l53YR1G9lQaksapVu7aX4b
kUeEI902trjaqLZ5JmeBT6cMf5MloK3aZgSIVcYA6vfG3eEzvjxMKMNu8qZ3kUAdoAk54sY8vzQO
jWf84EPpBuAQWA8zKIRHmWz0zfA5f6cSa9DG3nWBqdC+meyuhjS6GMd3FASS4qGeiFKvOIX3AQ9N
kF1jZyxEZiMita3KoHPx7F2k6ZQbOTO7jm7Wnr+QuilMBRcN7hJMdBieeP1aY51C6fkyNxV26afq
ijw/9oUVu4Pow6Fuyq2Fv+a4xAJH8lgGtVuTtPamHnH9OCMFar/RmHYOtIhr9gv1H3kwrynf+H2D
z2cHs9q1N3GpXBkpCm55ET708/QRJktpJWsLcpK+W0qUH7wsERrZ2lUIV51jLZgtXo15wZbRXpp1
NNnqLbywKejii4imqfgqvZqUvbkbl8wZKt2xyH+VnNqPj9Ji/E6PHcM34dgTJAvr7qp8qAx54kum
utXV/Jox1QX82fRvDE+e9et6NvCG7fmN1+hOzUn8UjfpweKz4qHOgPOPjzK9Px8YaYSvUWsL0AAu
emHIrEGZJoLGxl3YzS84OgCBXkTAZsc8MPKpZjfffn6+BAUgDEtyzajBfo3R7q41oJAT8Yt4j/FF
ZcO7JNfnBW5AQVXLDo5XVL8SBmdmdX5Z/Iy1/ZdxQfFuWYTY47g93AVmo5c8cBkrM7iFN+Vlv7js
+9Gp3bwq5ImDFyKADYXkCmC56fb5Qd8LSJ2ZfuHx329ivzlXJ2ulHVO3Pk4L9UthYDja0EI28lI7
mpbX3eMbSzdax25xyvajy3QRd15iv+C9AMtTdp5c8mVR1jiyT9rgbCzh4QGzAMyfFTaP6vUh+lv3
GPY6n5bx7c8Lsg251Uwpn260ETR75jrTrkd2cVWX2VkPva32r442rC99iU8Yll3c5x+wmCj0BFzg
NBt6B0Q3Hl+IN6AODBGN9fOkyCv9QImZ1m/WGmE42ydHT73luazW2RVHQeNT/+JrPZ4Iv2wRPCjS
B+rhjMr+1uxwo6Fii6mI3Fo+jp2XMKmZcXaET+ewZfMJ1XCh0NnWDrDzGL0eEfGtOcH7FBi50VHn
oOWfVO+V8jZQJD09SV5gl2Bhb/Ndb3klyLImYsvead7Hiw7zhYVQvCbB5kbdYAKjffZv+Vuy4flk
eF32tgCyDRHz0u2EdfrWr2BR6X9TfrrGs7yNZndcUalXbH28RU5MGsRoad4YYdepU+ykD3Dd34mq
ahu+F9sXRSx0zekRzCvrUH9G2BfbT/DUO5wQ5jaVM5DMuxU47qHPeZV1IMuyhg/33txbWvDRxfaZ
fXu610x3QafW4TuMDmGrn0AFcP0JHpx0bylhjCeIZSdorqfuo77h5UwdnfnVJzs25mUJiZg8PsqB
E4STRl/DGlLxDsSB5+lQaEr1Lqyd+USVbRylGYUYtmB235zwL7tox3HTLLJ0FePERWX73izYYA69
6gsb6y0LV/pehEDCyQz88fwW4kXoQorZJBPaKVvw4TwCs1D1zpGjmIt5gQHnwrw3xFW/M+tu3pN3
60pT2iHi4LAhwsI2Kb+80O3X9yzYFZFrUNeCGPNVy6Y+YaQ6/4stx7onbzQMHTcyJC3b1r362OwT
ag7amtoJMKzHrIMB0U/3SacaD4tkbz2CS0OpLXMsYCjnRuISf/iXkci4Kap9Ii71b/07lW02nYiL
uDUMV0uXjNHjOz1Vf1dnxiGezuBKPBgUu7mTHscfgm7LS7Is9goLEyOmT+HISYe7UR5+1HBYFB4u
lX5qXIrzthuXVnGOs9OoLBEp1IxaKUx/a+Z/ZC7ixvwqM0pgLLcGW7mG31PqyQEwh8PyYafGbTEv
lyPmJnjcp4u+uaGGolfnaKqB0yTYskuesqYEXWbuCnjFrCm0AcHkHeK4hZM9eK2Zsoqvs7WQGa6v
jY9c8qrF+BUXmKSBAugbTXciXAOI1i0YJbw25KfwqmjC3CPs04peB3B4mZfdL3LtTcwKItwtt7W3
9pZCUQ2XUbk1AyRibqS6pbIssx32g9Co2PkwgsfYBkiOWC/pe15H2wos4/kqYeluwC1Dp629iLOq
hiiDjRtF7tQdjBXKTlg9igINdcs5zVjaRyqELmOcz+ET45w18vRYX8u9T0XCG86zuxRAGa1sAZuJ
BJkxXoscKgwjqK3l1+Un1yo9YPefC5thOnXlOX7p7HY5Rh2Ym+JFRQ8kvAvjahyOxbw2mXYxgywZ
TOA3sVOyr1lfI4yuErJqgGuKJWUJdRm1EEWCyu0FDKFkp+yWPTP22Su5HeS/jdPWEhYBpDqSQuZl
gHU8SmPAw7t6to7Qk/oObqzTMbAul4JgUxgVlS+VnyTPttNWw4QtfWdjjvXVcNW/huPfYL9/Tfv/
d87/91dJYVfXc0n4Dxfg7/siM3yhIw18OH4AvSeu+XkTjAtNjlZ/X5tRHPpGZxxJKEAxaIoeCnpY
cC0rAUMUpk7/NyrIqGDUY16AarfZmoJKr/j3pb9vk58FhM0OaPvva6S48M/W6yf+/m41qo/TnbXo
VCj2eYLpjzjFeJS8uPZ/X2te/0AU2n//RyhW/Z+//u8//H3ff37EJMSB3RwdqjuojLf+vinPTIUd
7/VCf9+KOQ2NSSKn60HLmkM4rKaKblydIaoQEK/wZiU9NhfN2JaoqrsFSmhHTjpMl0d9dvXCi69p
P++acD5NQdu5ocldK/EHOuhFfMiy6NPCylBRhU9ZHDof31rVsRhv4Ee5ioXEa1ivfXCYiklZRCUJ
ClV2DxD82QbxxTgQYikTDtPi2bVklCQlTR4IgoWxs5ZBi52VRHQNQaKlMQ3a5B6eaKYkeHKl93wo
x9UQU5+iOOHo0zk39T5mcNX205J4bD+Lx89SLOWNGujwrsPlbKoed2WVFFwjjaTGlghKnkGg0fGY
d7K0sTSmDygmfkyRWbyp+BU61pkcZbOZH6hCWjwaKDj6Qc+x7FkoyLjdPIsZWcbwOzXYFqQRh97c
Q2tsRw7CtAVsHsVplZXRfUjkdQk79SUkCRgP9FZVLUWtA5hLep8LUjga8QxQvmuIlxbJxVoMyeup
JpDphmEX6vJvK0Jn1hH0Fa3kP5/My6toFEkJNn6SXPssLPCMLNYCcglSF40ZPA0T7gvR7CtirB2C
JWkxFElyJQIBUCmKlWnrwljQsR7yCLIdhMC5+DGnIvFQgsdTfMbxpWthizUYAjAMC9FyPUdXq18/
/vKxj6P3GMvpc1CmEJ4ifLFFDg5N0eatEZXFosjxtBHJd1u32hfutFohrJ8Ce+BcJrHLJffaCYq7
hF+uF+f9HROOalXl/8QE5gPWwDRNUzbilaGtLWYBA6KHWAJzaLo4ISsIOWv32muy4jOuUVtIuDsj
Nx5LE9LCEyd5IzUekWF05BzqX5j072ac0PGzxBu8EDV/jqHXpnyiUAXblCN92udaDaulDJZaRGYw
1lX9ylAwDBgm3IzmJ2zuyAIPZqao6OV7zZPoITUEh6xXKKIgR6ZsZgm+kM0YNZvKxGPpCSZC8iMb
dMH6CMZIhKehMuTJqF2NB1tg9U/Nw59Eb4DWMs42LFAZFvDIdmBoci0M26c5r42nwipJqAbQcX8I
JmcB2R9O3TEgalQdV0CMEm183T81YiA8BK13I0YQiQUPLWN1EVNagkEowJWxdKBIEI8hdq/Mi6xL
r4bAflVKFBFbWVLl2kGi+5dHBORJhOEkYIQcmpgUhbBzM9jfxb9RSPstEUGkZskKOtaaijzGvUu3
GHX3lDRJEKKGfmLAXkO6LWUVnqGIn0+X4cTuBBoHajlkpT9r+kbnAgw16GHe85gNZDjY4RiRuyZD
8X82ybaPKVTylqqvqNLTGH7G7bSWVHhfIiQDttgQvwPTmVXGEHE6/uSof500Du9RyUi5NDIJt6B0
MSstPvFN+lzIvVr4rTmzTGCqhkMB+N88VUKH+/SGad+7SpBSxWiKuAV7SmfIzz1PcNSYdiYAYpHQ
Rfio4ObpLJ4MNe8OJQaKcTp9i4b4MU3c61KzZk+YU/I36q+2pLdfBxjc2SjVD6YK5Cio74UucVb/
UYBmBi4J7oljXsDB1ZrzlAvqRwrcKCvMKkkIlsNo8HH1WY8UEfKkc+C0ZofvQvzA1jHxENFtcNc0
YEU+mVoPDEinEFlCAEsEj5ATMYI2tiy4ZmDT5SU1lUMnkUA81GXjFxiCyd3sEZccuik5xHbQKJes
J3FC1sAMjak0KBli1MPPBvmNQVqAFMp7Ue5xAe2vZcM66Z8l8l3cAmQDfCIK22ifVzSgGkP7pyba
5EIBttPNGWNV8brsb7IQnHHwY05RC+kaLmLdaUSRUF8k2G8Y1jZgiyzNu5gCUwY5ZgfEIi+kZO6w
4xhxTMiuFm59aOP7R0cq40rEHT0Z9a9Mz3/nTrcWqIRJJhLB4HOyYQ3ZTQOoJbKcR7hrStKhL6Ga
4+ifuqZKv9SPQFoyPt3PsIc20UYesUrvKvZqIM3gFCwzmHKYkZmq+XRDnnKYfk4bou9h4jwWib7K
TB8L35JJXospejy+i/15Htv3tjy/3uI6MCIeKhyyFsocENCraDwn2XtsKZEfFZq0lmNmNE0xj4xx
4HhImDC4ZsdSzHAv9LHxYBzB4GPQBTwcQtFpJTwrnlEY+MOgHYjSgNysqaVnEf3US/it6m12yvN8
XuJ9bo9muzBU7B7F6Amx4TlmjCvmAKJ9BsZIPKqfpy0CEV5kosMhXFfKm0MR8sgbSTu48wumbinE
1Zh7aoldjiwB7opQSbbeAC5jtGISSAX2JQciQ4hOu2UioEGO6wg51fj2wJ4oxxa/N/O5rKohWZdT
tQ60MPNKslVwCkLal7yilistwCwhwAEvoAtLhThmgkYLA/FkhLIQmqCGytyk5KucFKkSvIikd4pl
GvtEBfVodXq/gRPWNhg8RQR2okDMmGEKcLFhjtTzQAwtiduLkIAU29C1/TyBGZdri0QvUgmY72OU
6mCmy71pEMqkQtm6ISZkS2JSIFNnfhxAkG8i+YYjsGILPN9eB6BWJjM661i4WllruoGZM+QcMSHp
1PwiF8m7UOM0iLUco66WONaCZkQsZLcPEb0UbYJuicOEfIRbm2rye67uZ6XROMjJUukBMGcxRbHV
lT9ccVp207rppjbe5978DrL8MskI5PN+aDdjuFIm5gGyHo8bTQ5hmls09UMOCtVY5tYq8k8tCCJn
EJni4/Q8RaaxxuDhij3+yMNKWUN1V43tAmUr0CuTxiQQ8RWi9oLH9UR7w/yJDLh7jru3JUBiS/CL
9bsYDEsRsww2mvSjpNp7iaweW0PRm8Z5GxOR6g70Ly5uPUSqSTj1plAXovb8NIxVrNf4+kJqkAmw
NesQqDBE86OE+kNpx5ruq/OyeALEEop9pU08ek8EYwwPqlzG6E0SDj3v3+20sNmXc7MPhOhjJmtm
qeN58nTnJFdP+OwsQ6yJcfe1ngs8LL2hgf8jtky28c1cTFObrIL4uVbb8VhnZbx4WSBHMeiVFMHi
L5MaGVKMtyrWrZ4pNJkXUQtgRcDisPbhKM0rowd9aZLSTUmm88WKIX0WEVit7nQhT0gUZ7yq6QgZ
RemfNnbfptjxbeERGvS8ob7jglXXgADNVb3FzEy9PGUd3S1WGDmStCfFyeJJzGKs+ijASfKT1nhk
AEwEPLU4BG3HSGOYUgsE/8AVMuRmFWug9FMr1/Q5xyrMEdzOSEkJazHMDpO7KseX4GnAuxp3k8Up
MTL7aWtdcqwZNuTYvyuKkqyyLD9CRJjkBsElhPpa4lbHpAJ4ooBzHWpfezBqbKONeqNOaniuErIT
5MhpcYECwFJ1X627h2FV4za3rM1s0a5YWrUYpkeh7eQq3rZIhT3BMBkBzVjuxPgmStqlywhvJA2v
4zIlsAnzIKWATN/m0PyKtUFbEihg+S2ujVI3hNtcZSsr5vRDS4XftOOCauCkljasIq36aGooxkLe
3okYY65B/kQc1Bok4Gk9snLdXMeovuu4CjFW+IaQIWlSLiKJdlU8HMIKbE9a1KEp+iZ2aFZH5VQX
z+2oRT/GmAeoHL+CFGQnSGfNoxjzCTee94oh7fNIUG2hg6XgqwRYnesKUK2n62Xzt+oTvu8gwXHZ
LqoXszep+5Vl1IITKvC/EGxqT7J5tZDas0UhUmvzuzrliBXNuEN83Er4JtebWsy9sjU/SplzeMyE
RSqBHZVFClOoBXybZ+HYIC14w/sKtKj9yKekxZ1shDc5psZCg5ifbvRBpoWWh42ucH50kYzIhCAQ
vDfgzomhgttwDD9NU3AHjqFqNDHOdcO3+HwmjtAVfNJTV6OBHpGURdIcerqGOHQcYmiKM+nxQUCr
91TSC/lHJEn3zGq5G5jmkNY5ZCLJCHiYOXTR4PlmSp5nM6wUQT9KRg3eRZaQOK8FeBP/w915LDlu
bVn0VzreuPEC9uJi0BM60CXJ9GaCSFfw3uPre4ElqSS919HR0x4IoqtMJglz7jl7rz0AVKMt2VGe
Z7RPw3Rac9GCM0Di4VA7d3VxrJJNMLZzxw2tIAcPGqciXTlBvzNy3Q28irEy4LxbegqPCvB0kg+V
reHxBSpaRQ9kaN/iNouXwpRrqnkYlo169EamtaqVooKk3TgilrbErWA1tNes215lIBaNT5HfbmGL
0ToINIKKfIUPjINdl+uof7Y0BZSnpyGrdWa/bP2EuXs46AV6q7MJrfZAzOG2TOCfiBDYsiGG267T
WHnDol14RkQrtJQnQ9B79RX/ZvLmYllj56QuRZBT37CfpyvpO8x3nQ8JapBuVERQXXcB1k/iQ0XI
T82CTelrPOxdeSIV+C02Yvh7xC2vWsKK3JzAU9OO7/QB9XhnNEhLRj5fdf7ePfSkBolguuckz6og
rzJQmkPUzD7FtGMCOc5xrqXiJo3FrE9l7jI49Kb5Ks2GwYYVV8nNMPf5arh5VfDRDta+GpuY1LGa
vUOajHUqH5cPklbJssInByTqJty2vWHvguguT5Ax+EHzGahoKiqaA2XDosdhrj6YzUq18fZnPZ9u
QXMGHCSCnSZk4K3kLC6ILsPLPQ7VlqsABujKQKeLHlGUoifLxAa5afVzKwOPt44oLtShR4sBWLs3
6dmurdDXteZECJpGhJWBmpzMc+kSkUsjmtFzbgpMVdWPkVOv5UDqSttkYrcAItrWqI96x/IIAfL6
Ux0H266bbiZVjw+w5oslPMWD0zb1qqg8tINeuLYi7zauEF8rk34w5vGOZXJiMtP6SSQ2Izh1Jfrn
yfdJ7bOtp840EHN1NTRlDyUQ32ewNZUJVQxpOevMIvElazFKwUhOx5H9OlU2hoWvYXwyEoEVVZ3I
4SlQVhHBsvDZ63ugjSTVQNliFfyMNKNQK/1zKu8DnaSL+axv84ViMF3W4QkePd5gI7zNEXYUOgrD
Yiy3dZysSk3x7tUKh8jEXJg/LNGSZ9jkm47M0hpvhWKEB8rCWzomE2KL3iXT8wcnyq9gKoFMZazu
MkCSHAHpyqthsFWNwXhNJ78qk/lahA4LWuk8QBfiIBTsqDbDwp41/BlavsCcZX9OYYgmBOF7W0M8
10X/ioOq4UusquNo8ccGKKpLmOUbpYyYc8DAvh3Fh/TvsDgU9KTg/bfOGgDmm9owTOnn6dH4Yves
XBJRv+kqyzoAr5754uV4S7Fg7dUGnUfSBu+NSlMoghkQ5dEq1HvKqoghZV2WLxxyNJg8Db+Iar5W
Rgv710B4qopMR+aufhiivwccCEpCnOIqRwpQkxXsEECY9PFXYIfZZUKqr+eMyvJ5HWuxhNOo4Yre
PyoYJ2RPC2RItKM3hfLeqhiI9AyvRppfvhFqJzuHv2Vho6o7pJpxMWT3k0FoWqEFH6xtviyPQ1oT
D5lj0dU06i+ub68pMd1UZz5V1jkn5mVLO9MaABr7ZfhqqgQYQOPuuaCGQL12dUtbjVPDES7cYszw
7Tf6KjTS0iVqe0G1yyTe6DdcuhhNmPne7hO5zLTuw9OjYqnPkG6P6mSEAI3rutsGZqKRKMjpLRu1
94RI7ox4uqWRXE9WDJ88gJlD8iq1uncnkdbHciBgsUkUDUC8miPIKd+73nTnZcYyrywQwsKcDo7T
IeWgbsmnKtsQmXbDiS46SN0xF34BTVyV2kPhlKwN00FB6okpzmpfuHiFt/HQjECKnXtp+84aqCKq
/7J+lFm2EmNprgh2x5aaG/dmw/kv08xqBf3etRVVcdGowvECey6TlOscPR7wWABiVDIY405s0src
V3kmtjbKAyOxW9dTKEIlTk7DyzgLpSp+BKokNczxybPU6wLOKLIxd4rZgvsjZibOIgdub6ns/dz8
DFPFOYdRcZlUTJ1QXQdSe1jtTRLHS5pRyJtiTdLvxivVTTeS3GU6WXMyPnqEJ+ANLSBjaYm2N16l
ds3UwXs2smwtJwL3xo55RhC9V0VuXyTtaFYN40J09pOD+C7F6ofnxRzXVkEIstm6vZCg8CblbLfV
l0/jbZ1XaCX6wphcByXGBKdsWXqU3XPXPlfTfOPbBtG2gU8YtzeC5hqMhWczI7W8kUKupDggJagm
oxcNwqhzxtDoX/lTpSNlHYgQattX31eeIhiDq0SwSg6K7IX0hnSrW/HB82p1OfbYD412Flk24I9H
fPxKz4k012g2G/WlUiQoBj+lz+EH1qZ+a4lXreqRadLUY+oQFbyCuoULFyjkH2h4edRsItUzzJjt
T7QjBq5wy0hz4FvDdFuXOp+qMqiforXujDq1YHehsZJR8RaJ4V1tlJNeiSPX2kvPN/tUgC4joYFk
p6xGsVJzDKYky0XZC8HP9tar4MgoqBmyY9xj5I+QvkO/h2iDLYsLyUCsT8f1WZSfiZ9RkGoSeXE+
k3f+/c1grG77ZjZUWVa6B62dR+fry/3SliOD6nkR0fXjioV/tv/5ovmVv+6mpYCJcL3/8+b1n//b
53/986mreF+/7tuSCWPvakr/g18Z4JEweMfz5nrrulHyLttXHW7WX3evt66PXZ/99eK/Pfa3u9fX
edBmiu5TI4F1jLEKO+mQ7r2YoB78TfyJP29eH73en4yBp4CopxvdyaG48U6uG/YuHLe/7iuT9/t9
4l/oHdar8IXcEWsbTwrwRBVKq0krc5/EzcRfqTSEqaeLpBjl1hsMaDmS6WnakXEcqIG1nwJPrhxJ
SXO925TTb0/E80tsYTJ5UIztr39wfdn1rkJTyBV9cLg+FFqmuScYEidbq8Ym/mW4PdfXXZ+5bvK0
4pez6LyLQgPjtsgwdEXz27g+3eiWtcv1z9HULQTDToe7VaAVCKGIHSgcoGzNtCK7ZJgPD7tZlgXT
XzNq7puIAU1XjWSw5qLZXzf60CCICHKY9rYzoRCBOmPnzRcEcXQXEuR5OFNPoXNSLTMxC+qacSEQ
5hjY2DacqVLRDIrKrjv4fPf6WHrNmW3tCjig36xybY5kvT7T+XOcrFdk30lPV/7Xv0vqgAvq2Iq9
BxzNja8/4fqzC3+Oqw2U7sCfQwrHH7/v52+5/tifr7k+NTRMUrQ+wxX6x5uK/3hn11dfn/jTz/4f
n/71EwoZ1a7TQo/940f96XfmodyGcXVINApgmFmc/mQKSMFyolXgO/e9iXBR1/DZ2SR3x7SewUlB
z+hkxjBMCWldvsemVm7t0mMqkAc7Ox6znQii6qi00NvrmDk+WebACddRA7/ZR7dS5qC8QKyQ66G8
d5X6Q5hBuu9KBvFVQqlfUbmw4rRYZUMqUISgJ8bMUvdYeToZBPyxh0HUObXrMftQBK2AuqlovDkP
FGD5Ke45pUEcRDqrqsQZxOTN+l2JWYlhPXmpCD8laxFzAGpQw/DIAP/7obKuiPCMqQVgSI4XsjOA
K5icmDORPzSCAUIZQAaBuEvMb8bANLGZdzf4FcPE9OeMw3vdzs6Ut/VyIKySQjQiLDLMt53QqkWT
weDRWJepXoicSuLnyttLouVczEKvPQ0ag6WWCaZmMKZrZzV44jsgFIdxRc7qgHENLbE1FROHFlAc
G60y3I8RoaQslOpCCMbCi86BNyVkMDpIaLTmy/JjuZ4Ia1oRlQAxvSfD2/QQo9fe3ifaYaHazjMh
OjA0zJCAO2Kh/RZFT1bTvFfe2zZONlVWf6j2Jk4IoqWYZ6Ifx5e6ZLEdWQUa6gC/rocaVGe4djCt
N9sy3vUYiLpV00wzR21rCbTjQY4wID93MXJDOymfcRmA+ZZwTqrG9xelpE+qxaHFJRDceBdzflBM
0t9Km7WDzww2BnZ9sHvlxJyg6pqHUqUu1liZNhkMkxlUzjD41MfasTekhX6sjdaNzG+Uxig3veWd
Fd38yAgkQr8fLBR2YZojurJQohZkYIYxJvayHwRFHRKvxzjul8RJZfTQuJzBFAoVPpNEP/lQRgy1
q5ZVTTugRAIzFr6+zGYMdGN8i1jZZj7mCv7pDe0ADphguqSKuO8EzHF6j7pPsRZbKMCEZTtbGx5N
STNkr5jqiGsqjneaZBWUOcrB9u5js7MAbus/LB0Xf5g8+hQoOOozdLvma1er4FKa6TnYKr7GMmHS
o60Zz7pe0XwyDJwXfr2yliVrvSbHxGe0ybqIOKsZqTYxXKFmnbOnQiSwdWarK8ZY+jqP7U+/q4Kn
nPaW58E2DfpwU/aA2zz6uhsv9fZqHO5oZj7qpentSj4hxTGIQy5y65FomWOSOmjgJCdRM+2x1ZnW
tjMCuSWk8KYOwmpvmoT5dnm6pyVwo2LCGurutQRxrhJwuk4LRLCpd1vk2qUOBpZ+fN6dsu4sSkGj
Hb+0WCg3VYhPQK9p4SmBhpoGHVYcIgOH1/wShIiqp0yFqROkFJ14gJvAu8knQa+X4wN6hPLJcg1F
hbrLiDtf+O3BnAPjMPbUFUglTucbo4fGVyikQQxRWn6kgrZBDSFxZQjgeyb6No3WHuKXuN7Yk9nf
p02FyjBCKMNni4C5CZQTNT0APw3R7ZgdGjv0L3bLNdlnLGSaob8ZDO1NkriOGiZDf6nHj6MZtm4N
DprTjW2dusD7bGihtZoFEkNH3jW0vK+yjS4hSSYc7wbuWa/l6B66DlnMOAetGhvLRzTV9d7Gmkis
LOymf2jznrFl/0DoKSlLXfCtG62xLGkWbBoLze9A6BI1PD+UKTEal3Z2IvaOs6zwTCd12sA7iXSC
X8+8RX2lkwmKYpTWB/EJpZvBqGSMjxJ2AF2e+T3B5QI1KUIOd1IUa91HmCqgAZGy0SxEbaU73QAs
ZCnBGbJoj0ZrJiEwvSNmSTa7xlfP5YQujGHVYzslmJpAaNf1tNQlvQ9os9gLVd/c97L9jCCl0mjL
voYIJGFfBRlVmvqkqGXNp17hQbIgZZbNeFAtibGttTdd1NLChy7P2teeMaAZZotyuB8aHT24SVT3
HIWqF9OhQVyTWH56M4vM2HPtvCOxoZjIXE7TI33Ss6JeBeihuc4jUbLssCu3bdD/98MU78eKL9qZ
aujdIXAaEqVoIwyvdowGJBmGc0zfft8XDFbgBgPNiAxMw7mzU4f4tUfwag/Da0I6m6uK6KadFPTR
I1YLoWNhUitj6RNDvBm78diC6t/Peb/pLdl1nFMz573Iapr5DRZfUT3FUg3RzBT3gqFWNoVQRAVX
5lSxv8R8qAqdEU6cHqueA4ieHdXeNHx4annq1bEAmsNfH+F411Qs2TLFglwGBAPVloZU1yl36HLS
EiECFFB+HKR4AdyOMTM2qPmx6xOThI1X2uZDXjf+wQmslzCBbBhVartvZ4JNP2+0PsZM4WePgRIE
+yCtnP1oDi+BAqiiJq5ur1HtIS9hUymWv7ZS5AQROqhDXGYzx34iXpzuoVfr7jCvAVSbdUHJOlLW
ueaqM+TzutH/uHW9+/Mtzv+gDkMGc0QP8sYJ5qCcG+Z3LnvtQYkTID92r64k3nJ0kc8krhwIZMlc
yseJhtMYN3upS24ySM8XOXFLK81RAJBUjpvBREyrV8NH+6856DyvJf11QzbzBAGHzfVuoEg66CzY
VmZTtfvYe/NNcnx/vimjrvtp3Yz1bTDv4bHJ9aCJ4mkhOFpYXLKIKHXQJfm8ud7622OddLhuCgxG
lU7iUTSvnBSloKT1jRb1ZWyd/LZlQZfN3+WvTT3XqG1IEKDKxHlJ7g8oR20ms14RqX7ss2bJVJew
KVgJ8yayrZlNPt8MZyjrVNKNcRJjK5QuRldvdwWKF8isaXXXNVLbCRuekZw3U4KQlzB50nPUfiZV
AYvdtwWusyq3bgI75wQhSEedwdb7661KVfR90YucZgatWH9mxJaGMddiFksO7l3fw/WWYKm7EiYS
riA8Flap7Ztaant07F0gvJ1VQjPRCUmh50N8KO1Kc9wFxh1jkXyfabJ0g0gCZatfp546j7VeumRs
UPIVksPk+QqWHbs29oWuGfuaqPRVyzV00QjUB7bOqXJGJ8O6dOwMWgDEm8SDplAgKC2Y1o21qROG
yFqGOeal8LzQJUqM3clhybtuQuVHP68rrpt2vqX1HmL6yaAx9Dsm185CuaoSGiJVJTNo8xr2JYUL
GlSvwkGIGxESMW/or+7yZiLLbo5unebN9fO/3jVoKSYpzRw+bh+A3vwdULn9tnEGGCoSrcBychQU
uAkLIj0wEJX2bt6ieCkpeJ0ZJPxrB7zeHSM85fk4eau2lveG0b8WBZ66bpq1ktEU1ZtAHT4M7PGc
9+1dPxSH/0zNrg5MUj5POjDCydnR3AG+Sd4QYRUR8MnYhScfr23cYerb9BWwgIhoE66RV8NzXDsP
5YfykB8YTamIVFFqz7UgzOWIgniJo8k+wjd/BS/2NZyZWHiPwUOK1sMlAhWVefoDiOJ8UA4ubU8m
iAW+JEYB48Iw1wxBoFtHgCOZhr8QQk8mIzYvTurTPTzpqgf0umlVF6pj0G3Vu+ncfObcHZENLkzE
ECCOmAG+6hy+2gphTvPCrxLM4pB/Ea9whxmNIWGKGxzhjTiGHxqrGOypDv9oQs6A31g54J1qojWV
czW4OEJ0cxNYn4hhwNsWgEYftNdbAFbr8NIyjltgM0Zo8aDQKVU22M6jGTQlj+Onf9GPqNMAF6zx
x0IkSBi9fhVczpKluBdf1km/V96MvXdPP55ar8aOZcDeXXjBkZqB04r+Gj2PZ+9rwBv+3MPAblz/
qIXkPC7QZfWctAULyY1ZrhSmWMjJj8Bnp4JF9yJ/YT/AAT8xnWBqdEwO0QeOy2KZeWvN3PgVjgIc
segtMPYCeGiVRRkywloijwMU1V+oxDhvIIl3bo+oLdzhwy8X1t2302yaEan8ccTnLUsuhluz3Dr2
vZK4f8K1X36yzv8ja9NLHmZN/V//0CV0durC0c+zmdeO8ES1VMoJy5ZIUzXLEjz/+X4XIp0B5/6f
RTn0UUIo4slU94WCZGUd/1AO+Tb+aPf+HZTTBN3CRvUIXiKL06WtSFDuzfTJHkJdi0Yvmdkuo1gR
nOVRNpGANHNSI98N5M7LLjA7+wKG6sogrMTRmbFTN7g6kr8XiCYoA59IA1qUm3STvkLhuMEDui2e
utvoLn0onkj2xPq3qr6jPcTal4Ro+4XhdidCDnuSWMDe0InHTGO4IxMJ177lZIbWYItsBjs18ml8
+wbGptHV+6W54uhYgnlDWTqZuKOaJ/sGDPNAN/sourXTbr6r7ks8EPdRr4MfGBMwNNg/cECRyycO
rNJWANNeow/EkOoXfWvkr/09gwWCzsAsrXVYxTzDUQ2vgcCeLVKyHYZZ72jdsss2jB/vEJuVz0gs
5CnfnDBK4NWlN5zw+e2RRL0Sg6Bh3f1Aq79Rbo0nKJgbZ+1/Tx8CY7fhhg/JzGnUX6SxDo/tTt0G
rnnCF2q+1cUS+xRB3svmFgwgguf0OYcsgusFZdMauTPmSI5TGzfAR7RehrvMAte64AgbzzMC4IFo
hW/AZKG9pjpYNctwtQVmCeyTCXaAgfDQzsaLAz4FcOpr7Y5hpRZQ6RxpkUMXn+kN7LbI+E7jiipj
pZRbiAw7/kR/Y1y0r5Twue3wzhKct8oF3LX25et4cF5ZV7pUbhtq862CY2g1gxZOr9YbSkIUout9
5Mr1/7Lnz3D/f9nxha5qprCF4+jmX3d8QPY1ii69P+myO+FZIuaJcwy716PtvOizwnQRQut6wzaD
sgmj0SOOpHomfs9a5f/lzRCE8C9vRjNNFM+qSfbB349CK2oGUZGrfiLIeDH/16i7ICOJCQwBcoHl
xPVjhc8ugo7BHIzkrbPPABeb5SP+kfB8fTv/f2MqpCr/9IH/a0xFQlcuD+u/JlVc/9FvSRXS/qfp
CMMgdUIVOmkUv8VUONo/LVVYgocl8cmmyunx96AKfX6Kx01N2Cbfm/2P//gtqMIQ/3QEYUL8E6HP
P/H/FFRhSe1vJ2kKat02HE7Ujkl3ikrrr/tqSFJ8lGh1AK/rkeRBZzd6M6usRsryMpoVirfU1BkV
svZjVWfidBA1PRVVbsw4/BJExE1lo8xS4RINJBYBH7JvHzqXse7SPXM5h5UgykeFBQzikqPUaxC9
YQsAzz8QMG49qYzntE/f6O37obSOkzLAWbDs6a6vJ5THKedlGgjexWpHNBSwU9MyaTaiBOFVVSPD
34n0DKNG85y89HlRUidRlnT6cUhidZ1Viav10bMzguuPpQ96NymoPi2zXPsqLVQ05JxqQnQRhWUd
6yh5kqM/HVRjZ2eZvhmY4DXk82Uod156sVdaLqojgU4XPc2Wo2U4WMsIo/W4ajCshQhgcNL1B5AP
STtDR2rj0mTSg5ECZ3GOxrLGLnN93JuxE1XP6oCrKB+Y0iO1U12jYEDYWgbLb3Akkx2tJXrq03XT
CH2HKGhcxyrqC9g+TqL3m7HlrB7TcoI6EBnrNOJqCEAV122o3JlIaU8Wv6+uism1tP5QVCA85szi
UpvImhdWjlwejD9DzQLcRcuIH3jLmE3aNjbH76ofd6pj9Ouk5gouCbAX+XA25wlvApYedcxwqZLO
XkS9QlRhzuyiU1hwR5jQY+TDLOad/URbJvTp7sDkKYr6Ie1nruMAoydjPhiyat8EAk+g0ecA/50z
KxC9ygx4RkxkCa0N16T7baM8RbvaTJJvkKLWitLnMCCDKAm6Ve4XsJftFxWcUdzX5q3SQ3egTp77
bJ5xETrn3MyWb54V9HCvFXg6SQFV3g7XZU7FmGJN2RtODwFHFAkuTqW+iXMUM0iMVhkenWYIwf21
DWihQSQ/N/xp1hgk912Y0A9hHVtXOe324uzr2SujUzIoPDCLOlkPimQc23vFNi1luJUh80wjoGTJ
9Da/5B3Xb7tGyWsBy6kx9wxxjJdT1e5sUeHVmJqzBF6oEVJ9E6Ofq32DQN2WcUCj0M+yR//EhG2n
xDE8FyOXHzFVEUOoY1qIGuA0bTp0Vj6X35VR6ju8B9G3kAFJatqHGeQI9TwqaQXzzbmssKKWyH7o
x42rSQUQ0dCWXLYi9FbqgMZTOPssDW8Z/kbroaXd0zXapyTIdKUwLFZji07jkJBW7aCTU1ouwA4R
BRN8B/8w1MvcJDWs95IO7wsw87CbiHFsaMSZUbWJR2EdpRaT4ZoEgHKhGIx+zGAX2ZPT7XsSF6ZJ
/7Sq+IFgHwUUJhTwqVLpORXyOeoorsrcm0Nx5U5GAWSlcqJS0TIQSxTNY5Ff1B4WVmZAs89DaMcx
PYh8XuCOtu2iDWXUty7R0WphCgM+RPiW8r3HyjkQjKyLsX/s8oyeZoVzV6n5E0UI4py8BKEbkBm1
/kM38ied/hPqr2bLkhotpIltVCjD7MMs6xPL4pMBGaVM9gHiYNMC/9THyHQZDpGpKT+q4NU2xbD5
Filo8V7/yhDwYElamJemyc7JUPTEeJYvo5wIS5AdztwpzjcITIqFlwfDoqsJdQ4YAlgZHXg1S36U
fn9PP65EzLBKS9bQJatO6Q2QhtuBnhFrjdYIPhKUY3x48UeVlDu/QD2gN/0PhgbhSo3zzyaBXYoq
C9VaNdCtooox0P4tuhIB5BRmbuvYqDVSwHQ5C8wo0FCLePepn/zoSNfCuTPSgtAgN055dcmmyVX6
8pI4D4FkgRVY07NjKih9Ew/Vvb4t2d9GAsdEUT+GSfmWDeGlTogD94Xi0zsBNVVMEP892b6liBL3
BfAJaekjXQPUdx29h7UkwCu0GVQNBEWbwaSusm7fwJ9NWRC1VfGVfQe9f0mCZNjro3oSjcWBPBiH
KJU3Opk8QYqE10TkGAWWDoO+wzlYYI6zVXrcQpJQ5iVvSeKFxOCMX0Wo7op+fCVAtdiUnfHixwXc
5zJ8HlTtFASt5WovhdrHcPl9gm1M3NRpiHy+DG3obaJ+DqEle61HrriPhL9UERQa9XQ/Zd0PhLIl
KvKl4Xm3lqaiptVRa+k/8inI5041uShNlJ+d2reJkpjohwRgKeWLnojomNuMmjjWnc0QwIBCAnpW
nZNs8GsLHWmvQpZHV1RfKA+HZRZF1brhdy2adh3q6BW7UL6HYXjTafS0NQ9pOueWR6Wq7/WeKyuR
s9+mVR1kFTGlspUNGXFn39p7Je26IuPMHeHWOwTKtO2zCsqBLj04dOoBeRnPcXwUcQrviYDQRfgj
rK13s53bDKH5WOoNAbt5vU6dTt/VKfMn5yVSzbvRL82bNoCu2Y35flTCe049suan16KEY891A+n0
IXOmR/KJ8fBj+K5HcXZ6+W4p3ZNQsZgZ5rfkCrTRE3CptPQY2SB2HHF7G8qqiMeKoEltlwhamTWz
CsqIfNdGz3bIIpBoBZ90YDvGfq2/pl5XnHh7QJiMceXYXDiY7R9tA1skOhIkIfM5vG/HR5MDY4Wm
v/HTLw7VaacEPddiEyIOX/GY6pQyJdGGVU+IBFANqqUDY2kW7F323RvJzilZk7ZhhxpTqC+1Z5FR
hPDSL8zPcrj1SkOsJoFttk2p40OqKL+2gkNr06ObhH0s2slfWGTuBOdxMlkR+EQ7Jwanrkj7blMu
pQVuK9Cnhhasi5Cpr9nay6BMP3QnOTeWcYOG8UNvrDe/fho6RLCh5mYAfBHkg5uWD168ZYb92OGd
W7czpFXYrNPhkKvNJqb+mOL0xq7QIfTV+zRiWi2Hi5OYd+QN3tA6/NJLsathnuoNvUhiJlqreNZG
1qWCXUwt0TmUypa9cVOoU+Bi5OhcBiQZ3nX5kbU/mgCQWl6znEn7CuJYkn8OHvHvn4iY3CBGXq/5
9ktNhnbtW194pCALevZ3CMiu7xTiZjqogRFtm8RyXmkLe0w9+cSYAhVVYW17a46XlNllTBp7qXj2
W5gVh8xgREiBcOMXFoOV2JFLPqWc5qZ+DnAr15R+7LBLvfuYoPsyi7u1K//D75pHESl7OdeVamns
AUkauCE0duuQOIEyYEEMcIW/CQkcXpMp0s2lVivkHQKwVqBAKcEmTF+UIgaN1iIsxMsot3k3rjRY
rR7eo6GfDkyk75mbQ/QlWrbR5pFEyqllSNWHdqx2pRS7uJ9ZD8PzlAIgozj1thJTLRQynTkibbRJ
WFBqG8elaQ9OzekzaBkO3yorAXg2gvpWqsz5gWl6gfacVArqa2LlS8cEfdC5jam/OXFzE/nKhx3I
O4sANeR/ENL7uac6ocCY+fMF/p46l9spvtdj8jwMYT1oVVYsewJbvK6+0etIc5uEr5+5Msmc0Nlj
TnRmCNYrRAgocEYBK4t6GE70J6Lad9llQuIb5ouMGpGhpwi09WUPQeJ605ItuSfYCRDt8LT0lfK3
Z673w7IMVrLF7XR99XVzfULnswfBOf+0X5vrM7/u2jqJKNoYbv/2+J9+/fXF1zf2t9fEcXQw9DZz
mc412vr6Oq6wmB2uNznvYwn99atKS9tKow8o1gn0ydv73AYMfP3B143mqCCC5r/w14ZJ2J/vtnhV
9iWmXY9YYaeV7+n1d1xfZf71pT8fM/cqdSrmGDrutclwoZ03Eym2CypGkB6eSj/m+uD1NdeNVTEJ
oS1BpKZ4yIMJNPNf//2vu11MH7Nt0AeVCXUE3Mfff5GWi9gt+YSu2rmrLC4oGSJoc8v/+pjdDfGy
T5BIx0PobWpGRT+DHq4ZD0E6MJS53mwV/5JBEUlJ3e2Do3JTmyeuVpN1w3oiih7xLAgIDgtvzZV6
DzdieO1vjXv6R2cS7eG9HahcmI4/pi7x68Xz9ExFCjc+/0QGhjVoSSW9Dx80oNq44eQRK2TEoIBV
0BKOz3d0dk4g/CbY1ENh3yYP8mIM0+KT9iL8/2o84mRNlwzE1UUHwqnftN8cv6xVwNLpAEbekIwR
9Caw9G/Dd1J0ccGoqStIj9jDc+Fm85mRrgMHZcQnuMq7N6CQ9C8DLi0r46O+8cBHLWvXeOZUgmlg
Q4AVSp6F91Q8xAcsgyRjQUjE9kZrnpg+TI5c0m4SF0+S9oA+LmBughHGXAs6XoRMXJKzvMAbDMtF
7DbtRsXw4rOYDc7pPr/zm01+N2PkYOagVD1m2BYwju90/QUI8IA8RI7A2G/YavZCQgj7xvY8CUYJ
/Jhu2LHuEfvQTV168rWypdvOkhULJBCtKt5zHiU7DzGKQeJATlnXEknAVX1pPpDAbT4Md5H6qLxf
0FU13mraWkD6D8l9+sYJOrmEC22bLxMC+8pb8gkXCH+xXcsVw5+FTpG7YADx7mxebOcMYQdqB2nD
oHj3eFzaFajCRiVuA6qejkAMst2SJeYKQ0n0DvRjW63HF/NcrD9ZmPpH56bpV+NLhnv0jQn8EQap
dfsMq/QMW/hIz3OgcYtWxzRWLA8J/l5ewA1WW7m64Dfi4YWJK5W/kZSMpXnxvuSOCL8Val0ojHIH
hNcVl/BG7MRX9sH/CV76rp4x7H6Ej7gMvS+l3TTPJv7laOFd/DVzmgXlFx8ADNya/SrA0bonSkqs
vtVL9gx54sJVMSczYqessXyzGF2Fb97rp/MoL/KC8GvWRq4Hc+f5ewcLoA7F8UITiTAxe4OsO1m4
TD/ocfvr/JEEjLdGWW7UeGWs3vLT2b97sdACM69bHmyQHWdC8BICnKytgI1Op9lb0EiVIKeWw5Kx
qavdjRjgH2mCn76Nu7uw2ynL7wZK6UcByC5fRecQ+NUSLnr7+BCtoJFrh4nsx8Vci9wOgZvgM1il
HEvZkm5O3UOwjAF0lso3+RDnkXzFAlH/gjSQxx793IFIgtIljW7gk8pvyLcmwGsDFLehmfSGqOj3
R2lobPw9nIwO/EN2R1SDitbAiFZAjRb+foJN/8jPjc6lW35j0WFfJuMEBVjWr4Zl8VQfWaHo+LBd
+iz0eshXZGf7vImOw6ZadRt8ICEpK9UZiajBKWQ8y5sBUDnpXFt0Y8tg822SKAGCDhpwCLx5/XNP
+Y6XrrNMWKMu7HFVPX/GbvXfXJ3Vcuvatq6fSFViuLUFliGOYzvgG1VoiJn19OdT1j57Ve2qMTOD
ttTVocEPO9oJN2o+nN94AOBuk29zxPDsGYGHk/AETUfY0IWjarcuZx4ms+wABzzECQPXv19f4sfj
naYjrariXBWnIPQNahz7MD+Ie+2bTtOENchygZMX7HpUgvXdVPvxU/QcIttqbMvTtAkfFEloKbxR
79/Q2HrETroH+hfvyXPKCwETI1d64AOH/OICITK+wLamjnha/Cg6uCUmWqjKPT3K6lm+9P8KlA/m
cyO4GD7WO+S7deAqFqNWWtv6s32KX+iawj5EDq55yD8pDR/plUiXUlY9OLFHfXKxpQrpVKRv8bVZ
jsiAWurn8KOtPkWnGi4ajkebB7xyxJb/xeI5UTZftAJ1Wo6IRWu1m95xc3lDahzBYltYaVGFD8+U
SlS3ic7oReMOUNn5b+k1wpbYCk7Bb6H5C4Ks9LfNTeygNYtdt116jIoT7sE5zvfovb+M3mCcGZ3l
gM7sNl2tEkzbWDbkRnKBPJcLYJHXZ6ZDvVKHj/Ik8YgQ+nxPB7tA9xCOzSbfswqhEaBEtRxZI7Ej
Fi/KDrG4u2QDcVDNYwfc6SWhXoOOOzB9WN5A5z1kDyYe/fgLhWeDaj3uGsoXhyVHYL2dDhCo2Bzg
YZcP9COQ2QgdxqD2wgs+RJk7fc1EqsDtMLnh+IOVvj57SjXlZ77H0nyHwoz4o6AuwkQ5Re6wU9e5
V9F36l/xGAnWxx4T4iXyC4XL7PbA5RItpcufIe35hUsUf5HS3YzrTZ/YeqbAj6Md681PaHr5WFKG
NiLCO2Rp//4LRyxf6cUcQsdt75O4GiTBmHbSJ+Ca2+BSPCN7fceQNFJ3oPUYCcwBxnKL2MWke9m3
iAy3+buoZ41gFxl/rgDILDg7AnC0amFrQg1Ot4ngIck73vNfTga2kTeUFVZhG+g+9A7PzHOOt2Bf
b0QH6O6OaZX8mP90tLnBDTecUS5TqGWt1B4HlMtJyg1OGxw0sCiC+Ik01Zf8C8yI7Tyzvo0cr9Vt
QH2ObmZyhWW9aOd476scRC6YVoyn9nzc67WH5ekGFQ6gM8gI4yor4jZ2Wfz4V+sRK2srOvNPFSAx
IGXRzaLxzxx4Sm8k3l/dm3hnof5GNjYC4V451A+8jbZsnuwZgO8hY34ZhxFR2nDjhof+c3VPZRm8
h5/BQzhA7j2ELnqXjOB2cDli92X7jBA+VfnsWf4MD/RBJyoguFE7fxuTzeZkT4YLESx7fUbiAx7N
Bl4sPa4nHk57R/CGIUS1c32ISPFzv4mNoydryRuoGmEvYa4YeYfdcaVwbDrwB5+gmhf2Ogz2XOyW
Evj5WzAnBwCGW5IGYRXNJxxaygdACQKeFS6R7+b8WR2yA5YNtoBDQmbrwRGJZRn/OMxt+qthetV4
hS6CVCz4BdEPebR64mvqIaEb+4Ko0/bXM/WtsDvYokcTFxFBy0J5GptMBxljtI945AoN/03/aM6R
m1jP1c5wvMClmmUHLkjCLbP8RbFjoCTOeJkQ9T+H9Rfebfl3LdyaLNxOPwrZpKxYJwGUlrgHHShg
n2eEz1JfAUbKHQhAS4lNAnM5x6ABPjUYDuATu874zIArEu9hxCfBI1puapU5og+AmuOKMtVkXClx
asGRlq+KXIQnFN/yrZm3aI2DkJNBRZorbDc4BTtrwFKFSgKopD3bjrTDzeCc0DHfKV/sbZwnBNIS
WvpsbSz/nieXX2BLNpZLuFLfYefWE4Uxn0CVhXdm54kgP+37X/TB73DEITBXbBzIceMzQhOIzeOl
VW3tpYZOx76toYhPBOl8L4choB2zOj61qS1p3rAakTgLbsQsbY4rrEiIuDvMHVGw2zbXpdpVrvqr
/grVDp3c39FTTMKIj+rMOjfeUqfzRfzzfComMso8XM+yobqyyV8kNG1Ad3YOReKmg1LkpQ0V6M1E
CTqEEcdescU+OGYXY8UjqQe8BEAR8Y6MgAW9CCpB9NgLX2a1ytN+Us+UVJYMCLArvATJU4hD4Cl9
GO8BHpnq0zS4DN/wA8PvP+PB3gd2q08dlWv2OBOq0me0s7NA4oEVGUYphC6UH8XRr1VYAgzcFjhP
Kjgs/z59RWU4cVnPM8IO3Eu9uanjTguPGiCErX6a96Iz9Bi1HMv0eTrA5MLLFJeUep9ncGh+BfWY
xE5e2I9Y3AqSIxIWYfaErsQGmxXO53fgWP1T8zzfUZgaZVcsXwbsupBETG2KKuK9jXcIB/RcgU6Q
5iv6SWmvs/AaTB9mvC0RKiZmQLj10YkbIsK3jgozITjsxXYrAzOCUWC5Bo6XtUOAMXthfyZAXQ6A
Tpjz2plCo4E5wupdhg2LjfVOfQrW0WMqlffsKqQ3mjr7uUbzxscdipNgfM5c/HhK3A5IwoBSV7a0
G6pdk1/0aD8hORjcsgT1A1K4bWFPNN2Q3mc3wxZ8tZkpv1aosJgB63cz5bmXzoQzq08fDvSoIv2a
vzgAQ2rHyDeZXcvwatVNEXfJyluEpkkkuBUmTcFWrByVoTnTpA1RAjLY27Z4LCgIL6QoAO+M/FCH
qNraU/+PPAGhA/NKLQRuOKVG0AD06NCwHTWK33aR2GKFRKgbWA7+vsggTVBzDRsJ/PM6/bCeQbGl
sDzaMWlua99V9JL4hbGTXB2MSXKc0bsnCOMc0Ww6PfMlxAs3OlKOxlAb2YsUNjiMQiQHXvIU8QcS
EgFVDnHYEiPyL8ngTxJr8wCWL6JBHLp0LF04l+v0GY8b3JkQgR/gY6cHXHsM9dM0nhvA5eKeI1uS
kS/4Gh8qta2vCtIYucwvp5KsbX9lVAAxvOt34jM2FjS/jmhosXuFPKo9lW9szZE0gF2RuKPickzT
OkYQRY13M/GycNfcLnexZtcRu3trJCePfgIwV78cScDuSj+eblw0ew7QbKXah9RCOIoImNjrluwy
oSd743jgfNp0Z9aNiV2VXrtn3KqIX2vq4S5xR3dF65sdHef4p/Az/eyOj8ovN4/qR8Ed7huglw4V
ctv9VCo7OF52OMJ9xmxM84mH8GYQ0zBFXykLtJvmmVx2F5/yS4JkJjV2KrOkd5/CFYf16aozSJ+K
PZwn3Um+CbvwsOMYM463Cpl4G35JfTf95mt4Yy8tbCy1mHsSk3hqvBbjb4duEl1kolQ+Fuf8lO65
oU131XZr8QCpRXc9eKm6fyWCy3ZDppdiHVNUu/Fl+umbLSFNLA/YAu+gy2sUI5jVtZO3j4lZWSGR
6FoydQ/TmSBrMDPbdUCpSvAVIDfVj81jSj/3GeHh8bQeJNOVtcU7kbl79Z1trLz0HgsOyv8ZtQaT
PetYXFm8rMjMpVdOvYA9fWIP2siET+MOg2ma4L50RFeNWTb/Arr/gQABZAcnssCGwokjk0st6p94
ly4sd94lJ2l47iBO/QAoyn/jS34xDqVnOIR3+unvesLhnHyLznLE2WxNmwnyKzwKz0F/LpKPxdi3
2HKN5N7QBrHSMJOnkhICYfHaMO3vCgGV9Za8k5MbLv552k7+pcAkfKVOkH8bld1fZIdIhw2ywH3Y
5jkU0zNTqzuTqUpvhJf6tvtA+wyimuKeRZ8nbnjNmVrJnwnaErurKR0RLYMDqzneSt8UjuK2JRal
WE1HPwtIXKBcm+5KUANJ9NA/WuzraPCx/4HLPBE0adbt10DI1ZHv0+iStA8KClc2eiyeZAMhLX3S
DDHF7f3c6Oc4/4cuzRtv3o2uxYzmOK5XWEjSOStENHTEm+CWwMo4qjXcSEJ8S19GTDldbB6aaEM0
qyrP6BeKHzq1D/0ZRbL2lwnkBx73ICPGsGXLwjxn8Qc7/WyOjbypbuiJCN+ri7myzQEuDA7shGcs
jmd1G1B5qe3wiJHXW/2NcMdxvEWH4K25jxyYJJ1InsFjNjfRZYtE07Ux3gA6I/L7Oe3RSqCcuMld
u5xttGqQFMdxzuawryEVfAb/8GOzjtC6pAph2U0aX0cowLrNSiz1Gwb3BuLDw7Ea3sdPzjPe5pF7
GrFQ9/FW/ctx2NOoN5GzqcK/qqWpuk0f2fVW4mBybC9EI/0Ds7e+3MryYdVSxlm13IG4oMzYEcdS
HWh/53YTATPbQDhbUDD8VQ6e9UJsfsgdMkz6onZPDVNeHVhdHqSYPoVP8+jjBjTLB9CMyXIEKiK7
JBMcz8WVWCB/yLN3M+iGMVNxcFgTOoKwdZ/GXJk6yFrs+E2QnnbxujnNqcd3RfkgMIcmX6Ch0Z7E
hVqzkxzbtGVy58a9CpxRfUb1p3qj5luhd8LGQxxqtof81ezOU/PCUz+JNID7Qzpwq2erIRLIvkoO
gpoaXBJWwH0PuXEU53cqdIUOBeIYFPCBvvhHRcYCgrP+70kJDii9wrK/W8Zlag/6Gofq8TO6Ojs8
y27wc83oJ8vtQTjwHj0Vfy/4V5yZ9d/URizVm3ZYp5h4pwQ2G9qRHH+tj0D03wVoGLOxwsLE/OzF
CA7Q8xSyK1j6H9TpCOERN34j4iVbomBZ7fGcAwpPu2dT34OO8vm2e+ve+N9acdtpb9ZLXbwgM32A
Iq9/9MKOxOuJeY9VSuoNUEac7m1g+1kqhzCMXeNMpmEWn+KI6hfWgQU3YE/ZiR2Vt6F8TdbGYo7Y
1Ql/EbjfJe4qAgfdFBsFp/siuQSZCISnP+NitxZ05QOGirh4kXy+CU8cQ6XNpqqDOKHxQxCFW1C4
y6naeDK+LgiYDu60WwfkwRW1IxspjTAIm2sWzYkIOgztI8iafztgfmK7vZKrV1cEd/+8Kb8YreGN
WIttDZAvunbr7GPTIy4NPvp79E3qQlxMLZcNEn5M5Ro7OTmQWBx+Uc0LPmL1SoiZUPSjJ9TSf/xi
d5vec8kb+B0d8acDSHxctqHTXSlqsLRW45vMb8MTAjH9uJM4pd8kqHBfEk1s1EMpzQSSm3o+qf1m
isGKeKKKGagIGJgs7JAa1ia5QcGLU5y2zy1GEU8MclxjGeOEKhwGpz+Nd9WZ94hoEFe7LDLlq7uC
JTtS8Kip1hCAmh9E96ig8inVf1IhQgqJmhUxAg566WtIrgiqwyEYkZSdlJz71QUOke9/uA4SUaX6
lpI7JLHRQXCn9ghLQEaglzZQVfodtTe4rCCtwn3ivwtXaqJsGV4a7SkpcVk8IBxbxt+Qcs6/VWy0
Bu1cutgrEVZhT8eIAkxJSZHSPUlS8DGPJ+WtOKcOZ9sHwyYmbwFxFvm3SYUmRVwCz+mvCXPbGJ1h
n61hVUm6T1+8EtsKwl/UpTjhx/6cgZ666SS1WxMlj/KofKnyQWaDw3cXMOu0zsD0FTdJEpvglKRn
Q/N4saxF+/VJZmTILa7Kbrjmr3SSEenFovkVofcHv1+FR4RWui9ENKwrslMsYrrsDji7ExOcSpPJ
4VNWVBQdBoS9C59Pij0k6ms6AnZjdCxzg2InxqFi+qo1b5ic0mqjGUr+mt74XQo7NcEFiu8aQooe
T2PQaC45EyUh0mocI41nhDD4hL8bkf+0px3EDTKJkWFqPF7KKnw8DUvtje4M9tzWRyn860DHIKJJ
hSneU2uf9EdhuXq4q1SfyLlVDrn2JrD1c80CJpyNN4e7rPEmcV4nT7xmHmzZpNar9aQ9MisLer8O
zwF/q+68DKRtTiQgtGRztGdXAhPUMpQ/6DhXz7XyynyiSMxn6uk83ZoCab2ODffbKXfekJ2M8ajY
UqYbP81xBtHsQnaoJvI5KVd5F6etKt0SfLZURGxSnGS3ZfRTTT8Maj9+8Oe8z5quoOGwQUGLOEs5
MKzcEfcF9xpH0xk9KGXHJUn062mB8eMFeM3azzGGZ85CRpzxUmElW24CWQ2kPfkVwn+2gXhUT7GH
vLjiKVKifDA7eU10xjj3YCGV4jt3nVFsrNNXyv58weVTWcfLLUCw2s1k6tbslJx8pNQSso50MzV8
36hqrmRh+nIQpfMLDH0iRx4q5zyjCvVfoKABGJwVT8cbaAvSsBAH0NWQHeYW9FsrQEAeccL1EbEr
MJUCjR3uIrRXmDpe/bCw1nCxCHPBJwzlThT+qZTtTyYKm9TQBpc6CaXK3kSjwzFNR5femSt8SckV
V601Svh7Z94BsjyXgBsnNQ11w50xJ0lPKmU1NWWv5kK51xlEEBL2KfbuPsPP23PwF9jn7RlW/p7O
+PpAcRTFwpW5HK9qttwOk15xuCoWET/hV3gcozdFtIbX2+ZuMXjm0tAdZOgYAq4ReQPuf0F5LVxt
svkjrpdJsD4kFJB6nOkiWkg8QHJQvCLX9o04t8dgT7KBoiqbEbfJdDB7ez6ND954uNIlEMiYXN6X
2+Hf0l55QZ0yj/bE46EunJI1qyrOxWdWhab6LPlcOXSa39MV0BDzpQks2uDfeIi82Low4i0LtdZw
p6NZdzMOKvmP6fJgWSC8B7/IY+cOuc1Vu8cedK++hDIWAFSHnAX3MmCSa/8AGCjRr41eJlbRkrXL
q+0SuBNdXcuWbnp2oHgipBQTrsx53jwA9SwA5XRm4znpthjDoS/E/YxMJeLBnbEceQz8LjTQdS4C
TKH8jMIIySnQVyruhDvMVWCd9/FXa9BuWo2CuQp+j8cgmQiXwNtG+HXTrLbgrqXc+YNIPI7WkX4d
84NHOUGqyL1a8ngneu5RRsC9x2SY18kd6zCuq88g7eOquOzlSGODZZFW264/MMm65/6FBmnY4Mto
o2je3eA7UvWoOlRFCVtA6Xi02JCgxkC3sJXoEw4wV8c61iKHyHHqXTglorWtcgnuif+yWDbbidVf
hu4jASbWQj2F3quegLSJsou4UiufEFKNFheuain6tMZxbwMxlkpOqLmi9sYz5jKH4MbaM9orX3K7
K4ILW554R1weSDtj2DSCLQ3MW9pc68BC5AWiIzskTyAcF0zA1+Hf4MpeOMhRMyfN+q5O/n9GGMC2
0O3AVDI+aMmTC6fNdkQz6nXywbpxZzMun1SDEatWETP0WHDF2nXaNs+4uZmI99oIRZTpTpJtZiGY
AnSeZcFhwLBax9SPR8dArdLAsHYWNwPwycCyA/F1ozlrIlU4FdedABNHEGvPmCLkx1L+z4JsEQ3c
uNTkfrg/nivTMqBvp671yTE7WF/1JeCeSJyYjPGegSXN45K4/xUQZAAu2ka6E1DM34TlmpuCj4yR
7srvy3Lg7ddJMFDK3KInZCIpDQ8q8FSqnGRlGzoXMnZMFmxiSmqbfpg3o1VvPXbPLcLLOaKP40us
v7MYrUP0DUo1f1nnK2KhJKmmj2J7UjxWzVCOvJQ0Y6OStZXjLbXg6h/FCc1S4U0E4/m37EzV1Yd1
pJFmYSejygd/vPEILZQWKJxdMccKVGQ9WP6Yq6wDriPtsK3wjn+NyB3Yy4F30WEEPWXPLIr5MCgX
IP31jTobSA7LRHkSw4OCCtHFyAKPZbCuHxXTT/CFdgX87hmCc9kf+QaPuq4PDZKBg23ROAfD8hS8
MqKifALZlVC5l21WQMkegn9qu9M1+A+7xvxa57Vy4VlSaBVpiNL2rOFsUahHW0nASKhz+tYFcEkl
lx2ooEwKnCu31nGbZ3PPPizLFrs/KT6KmOD7kdiwcO6z82GnqV7e2WnosD2X6p5pyF2gJ0kCLRCo
s0AbB1cZHKGJSBPfip66EAC4G4osHqdLPKgUrDQQmWbil+On8A1ihW1M/a1RM0XI9SUvnZYxJbyx
3hG4rlobDOI6k9DNw8R4ZSVtxRMy9C3DsxyUEN96P6wPQ3SYC2SV35FGWbtelBIiJ8LJlxXa7Nmr
ZEpO3XrQsBZxR1E/KSNYtGm8qt4xMXkUTFkQ/5SkihjTS1agRq2PIMtAWxbZhzuHERJlzHaaeKN5
4Eds7WvMgcXKRfjiazNCORmJs5vOLVSIAW05yQuR034vpC8ZPbN5vQt+s8QwkC91u8LBAGAkQlOA
rQ3c4xFI2a7rXgD7+UFFhLc3WpuVxyvTceLczjhOt6XMbKTpP68byHpmZ1TSfHYSAMoLvmO4kFMM
0i4sS8DpQftas9HjwDXsZV4KznyMaNA3E54eSKBcWLodNl/QFRYHXdGJGwLswKpArW2pbR3Z724P
t2SzDDwwMDD9QdF24bgTZlekdB7aFXxCGjHIqwwHNJkp5DDcQnEJiLjYWP42IxZr9Zx9MGdYUlwZ
O9GCDCpX8Ledsxmxc/CIQgjBmc9DY+fJAa3oKLvQXgKoZbefAELYoDjvBM3n11HMI28mXkb3B8xa
vi2lM9tYH58aE5wxsTlanlvCBt6Md+Xso1jGl4whwRmrRZzIUZ/p4GgWZfu1ycBj5a/yEGIOmPGT
JXHYQclJJvQd1VcEdehnrvEeL0UIknpsIdmCGPyqdZCkVIcHZn84IgLns2aop2XK5wuYAFoyRGLc
vfHNJv9MbZRknXx1Pb5BnlD+BFmEjOcKM+haUH8+SAuKyRzODRUmNJsXjNsFyXTNCX3CbYuIDGL0
bB6ahVNbWEMvV+puYjDXr4WmoFs0aHrCy7PB1vXS7vumlkEJJ0RI+vi0mBncx6Iz9hqSLaGSYMaS
guTExyX2Kl3FDWBS9ugyKXtrNasQE0BUhZr7ENYeSQeNIu9meZ+iC45CRuqLY0SjW4DUEusNftNN
ipo69gT7sA9C1Jhl/MuKURG3A6okTHYKZ40ujciDYNoU64IrLTwRRKnuoz5m2zBoDYgV06oKpyro
Edxq1SSRWvUTzFUrwVi0nyYPP8eAQ6ZSOJ2jJfd6w0mIa8LQRFIA0PRm7Cw0hwzpOpk4oGJh9D9/
Huj67Aapef77VpMqOUGOeP176Ryfi91E5aZYaUGFPHX7vEV/baxjhqwfjrEMiDL93w9yuADE/Pu6
iwzAoHKFOk7Nwm3Uqt6HafT/Pyitp2klR8k414Qb4st/fyHRk29z1ntsugqaQOuHZljV5//79d9n
A8qXiHbk/vynJ/EnLfH3aSaWABqR900Qo1kOQg2yU0ibGSObqYH9ZLBGYvD+dhdg2fR3taYAIrSp
0w6HvfXTv2/+5w/XvwbZyU/++80qDfyhIQfrEKvdNpjsINIAlPPvA7rKqAz+Xc7fp3/f1Kr6zRLp
JE4KbKUwF1EYUznp0Gz/nw/j+uX/+d7fT/++J2MGrSR67CkGqukYm7jFENZAXWr8y9FsM6JQYAeo
XxtRblHgiww0QKAXhO1oi4OmbWUdlLl17BNTx9XZKL0WJUgcIMUFsJhmruXthMpAMf1D26gh8wu+
UMzIiAjqfRlYnTPWGo2RBUxbQgktMdAgqIYiPBerq6KiLqR+K5Euaql5ojhHSN7CbFr9lFDpQhi3
X+Vqxueq40AeRA2f86wC0zyTEmV4lq5sQlNNkZzFG8KazK+8vTYaBUGtkYqbSCsEqXfUTHOMuc06
wdSrohFCkURt9MssS8/IcJWeogJ8rcdg002EJzOYQ09rEL1AmkInJaA+V86uEqHGG6scaeXQv7Tg
KiuqVmaKOV+V9z4C8WIsKTThmtoOpp6uoUmuhXD8rs1G6lCV6liQ+5x8YqTDGXY2cqANukF2YxzT
EK33Oa1/pl7ggEZhH+XuEQt2mumJkNKt5xCCe2hs6SpEOLeRFWIJQR8bx3O0dBjUwbTHgfqoJWJI
NYIIySUyDIS4X0ux88HTxzqq7WVC/lwaRuxLCxikkiqzSYFQH5G6wzzlMZQMWlOPKpXXV8Uidygm
ok0RTS7IivaQw2ibHvAD0eQwBhD/yiZSovd6Rv8h6qMQSdRS9bISwQUqQJqUartJwXGuyggeo4IG
TE+xSg/oRy3UdsQY09deT0IoTX1xymv5ireCrUOF8E1KiEC9YNAaII8s5DRQ52sGwfDEaPwoe65Y
EFJAgYJ57LtJexI5u4weT/AJCzw1BuxZRemH0RGNitqXlVjaMew54HINomkVh2+STmYIjhnvUxmT
1miYsA4sioOlDBAl8OAaDK20M2kN76UycMKxyE7QwcZyHBBXGJRTIVeXZexBSNHohYKyHCRDe69l
BSjBIHhVHyNfM2KGZGLNGIaXsTi3im69xWsJUXMsBOcO+YQOeFx2GBBrKMlV5UETmpNhaOMuxfFA
DzXJHccarAqLd1sLxqWXYs69GLvqLDTjdRKR58TGQDXH+CmqZUSOH25boqo/NUrxQoiiV6cTjwhD
UWAwZQBmwB8JwSXxEBkY1SHYZCcLViSlgVG2lPQfWJHQBVq61E0kzt9Z/TFCY9yNDcQ+aB9PypDK
ewVB0bDMiP7n4FNT8DEU0hEf9BAJ6VteG+6gStaxqeojfJruAG8FhTzpnzK3EGgqCmccAfQaACRh
46NpUuIJyYBGP8yjXKr34vLS6ZBnW0TV9gXgCGh+vjkYoNjkmSSpSlaXHb3dw5DCFjTQfpD0zb28
1L1AyjgJmvY+NsVj1DMobb3kLUr2tM50mLqW6GhCJuM9Nn+ZaYVfUhw5ZgTlbYSiUkutNxF/q9ZO
UKTdGKPjJepQbQoLrEezjMjecI5Y3RDbSwDZG+dW5Nq0GhiIUcOArTXDF3riLU1G+lwOjX2OcQ0s
n2C20z7C4DtsfUkUFn9UivmiRtEuqbQDUyT/ygL5ZGLrJHfldMfLwDN6aG76SGdtbCkbRs2H2k47
1eyEwxID00DtEALYtKDlYLb3WcwmXxGVY82joeQI+juMsGHulV9tJL+BcYVCh0VUJEnz00R/d0SX
DYktbTlrqvLWWFJL5WOJ/QZlbUqLFKJQ1icnhISlV4htCc0w+aWESUwZ0UVG+AVRbbtUoOmItX6d
4b/u51AdvThAV3eWi2K/EMjoWblacymXvk5ugWTVLptx6svJXQ9L8akLqqMVLspBpp+lp7F86+aB
pg5QrLZBtwP/s2m2flAUQoRsjP/NEcZqshLdSzuEcuqX5kOIl+FoVeUpqOfMQ7ohhj0gfqJ+RjYf
0M8yq+YoVliFpFKEndZAnkcnY86kkyQsbJvmMLpCakSOlFevzNJtVQsVcoId6fmAYJdgaZkTtwJd
wFC7qhiXZIumO1BKf5MpOCatrACnzbPtUhF2lmOMnCHZbpbSdqlV2kBmKumHPhhuHdaOfghDh8bD
WiKBOxw2SXyK09pVjfxfa0jwAyTcedCkCYNxXH07UjRv5LcuD0cnUrXJG4cKTW9j8Gtt5qhVZd3V
RtIjAxfJXMxepUEBo9HOF8EIaYopmAPnWNVZZVlAfMQmT55Q8KvZWnp1kN1RlPsj1h/PyMZ9TGV3
bvKWGkE6KSjFDUeEhUOvi6OBGvSIi/TcnhNjy+CVniDnePp0oWEbuoZbYzoDcRFwqgrkwJenISO1
EJp9p0FIanWKCnUnZzfoP+dxno6oeD0JiY4o/pLDgiCgryv0pDTIkvhdUUFJhOKnwPcxSzSH+F39
DES4z0z2l0KVKJUbph8Toe+wyVhtD/sjct0vEjTksGiw4BPNAgC3jRVTsquG9m6tqqoDop7YWpJs
LaH5HS9Em6XZA5XRqVM1cujrIiXNtDA0H9u92XLTieRQGoCadBFI07KjNmfWrBlR6j3VKEGZJ8MJ
1uOUFv8g7m96xuKzWt7rZjC3YYz6fTFw/zqMl2Wx4tMcnU0tB9vQfyBOB5h1JhuQD/OSHLq6mY4N
Gt7ghn9CTScwD5vuNRJeRswe7dRqa2QOh58YTdarRWdJLOMeOQHTPIXh8B22RuAJvqJVO5wIkNPq
JsoAS+nXOSF9KuWHqMHPSEvbb6kbvEYm3KhNiuCNubxjdLh6YZD3zTPL+GG0raOGS+do0kC7WQo4
gpb0SZpOsxJHx76ihWomijtKFg1CgySHNBzRQxLeVR8WATukgiLjo4ktf5T7Dw6cFx0NX7xGUJTA
a5d16iBPph0rbCInaelgm681JrG8TlZc+gk4uDmbuEkZgq9GgV6xVNqDrQL/WUeUtT5qmBee0UOt
TwgTUNZHRdyiQmBGA24wU3VWJPSuUovW6wQRJ41QaxmTJWBvSr/MMkiOTdCDDkpST9c1Sq6ThsLD
KGIvbNiRbJMjaQdpQsfVmKU3BDzPSz/qJylrXqGtc06aoDcTCOmyzJYzzRT35sJ6TnUeJUIRoJpk
BQWeiD6nOFa2Ll2omHVZjkBMh63OIhanQm0TKuAdtTq90pwsbPfJMNSvLbBFt6K/jrrDi643lC/U
ikeWEdANIl36WsI/aGkwKIwzFMKTnnQYXUVsizQfnU3ZVy0L0V2UG3t0ddbgm8qZ0Q43UtPKa6Fh
Awfmy9zMsMhKtceMAA9Wxc1hhGRM0VJ6NGp9zlepy35Zuu26ePR0Rr0yZHA1XV0xuYSkQu4W+jS7
aA1q8LEJIwR2pgxvhbGkDhIk6qMk9nWUXPzNG6QgJ3FEDRO1zUOMDLTFIq3kkG1MYYKv3jbZ2Et+
MOS4TZboxOtsk8UI00Ix4coG7Q2zMPOE0SduyXK5K+OVhgDgs5A06TAFy5MoDtJORhxiRz6tjMsa
FQBdT0O8SNQFOCOAMBLqvZQ26aWPrcSLeprr+CQ0u7I00AbTZ+UoBim6eYNO1SwOcFWffH2EfmQa
PUkfagj7LBsizquUmhTah6q0KIQnnqlkM9TvOXw1EZ7dLinq3EkpvYfvmQEFPyGot3VjSY8tUreQ
4ArOPFkMnmYjXfkCtE8CLbuLInURXZWk58qEDKsS2uAHj1HR1Jow5RW0IFQjdIEBJl4VLLhDduUB
HuNvPRvx3lrKmMoJjgJ65S8C0sx5l43uUkr7oAG5bRkt6vaU0YqQmxXN8NwpPNzV16cWFxJDDbWu
0RSBkc1gM4QEH9SyaN8FAeU6RR4sYpak8ZsZODpZBCWnGNR/t3T7Bf5L2z0J8hCeTDE5y+oo3Eh3
Fc7O76Vp663aHgY9pmJj0mvshZeyMBAlI1EwerqaYsDxnXV00QvjiWTILlLle0wjHVwzdoWJmhe0
HVBVz7v3IZheKTtopE8mu5zW7kqjqSFQWNUx6JWRhkTmpyT3e6Nq2FvqaN/S6RcaMfDSOh3gRPI4
oTR7wpIXG1z31ixUHEjLFYCTIT3DntC5yECGSgrsE2nMfSPvlGd1HPyB8siAedkpmgWg7Vh6PDE/
2U4TZUFNGDcq4jTCbV34kWEWHEwpfp9ijlUxYjUyW1jQhLCrg1jhNlLptsBeW4ltdNbxuaxC1eQX
mo9SGRXUOpuHOGqoecUxS7Sq6OQs71Is3qOEVuEy0JY3LVR75YxWfzBjQCgU9SOK0cpWppAmJVjz
tgL+H9V0P6JoIO3K06cpVq6CMQ6eaM0GfQ/Mnb7GEPj1HFVANQQ0tDsF24wmumTL/LosMxQyiwJw
X+ZPRdvel6jYCVkYXjPtrR2G7ymxANFGpJIVZQ7URDECk6ndyq24b6ccdggIElT7wSuY+8FMT1Fz
VCTx0SxIMuSKdTBQG8B0TTfB3g4vrZUPl1Qcf5URGomJ1x2CCpa2aY00vWJP966Pr1VZaj+Lei3i
9JJPDWqyxUIbKJnWpjOdoNai3Jqqp+n/cXcmy5ErW3b9lzcWruBoHECZSgMyejbBPpmcwMhs0Pdw
Bxxfr4W499VrZBpoWpOwJJkkgxGA+/Fz9l6bDQkU7fhbd5E+jBGzPLg1mp1+ifYQlCCKCRSN8Fs+
rYXJgoCorYmY3lho+Lai+MaCpXcqJ/OUNlF+0+rsR9aUP9sg6ejqdg+9iNVtjZZSs6sGS/gzGmxB
+JPHPHJc3j5VKOZ7W1mEP/Aiwa1o9p0bowPYgrB3HkSvD0FRcaaZxl3NCn6txHyrNUFuTuJS8Kd3
SwUULtIBo4t2OczQNa5nY7AdKMARmTxWztpzWY2JU08Tw4wtDXHVQYpbKKac9ozHl9EF8URoZ733
Oop+uZXV7HI1fNWSd9zJ4nZvFnl2S0FHOg92g0VVFHC2a0OsNJ6FG1DVHRZ9BOOzBwkkwrfFu87t
46WbYQ7QehQ+rQKdOizYWAWswsT3Omp/Zowpx7H67ccwHJXEg0oioMVKE0f2p1UhJxIJ4EZTMkfO
GMZZHkzJof+qBS4o8gTM0DXH3mtYXj2OcrFOv6lheJ/1spxL/yGqcBoDkS/3MD9qtItAlSyLinmg
lx7xM6xyeByLnoDOaVBX/635bC5ncuh6//N//68f838kv5r/i8/2lvVJVmef/8xn++ub/uKzBf4f
dDQwv3DyiMIQuPDf/o5oC90/YK15gUeIMxzLyAUF9xeizY3+8HzfI0TBdqV0hB39M6KNZ+WGdiCD
0HEcKf/296f3FzZz+LeP/wWj6cl/wwl6Ib/fDQJ+Jk/Dhgr3r4i2UMumaUwiDuPSPYKS65g7EFse
3PqEGQDvYGgawQgIum5fLiRITxgCtdhL4B/kH7nxeAI0C1daGO7A4L7RyUY4M5q2uW9PTdsXB1oh
W9iBmjO+9Tr02ZZz6+siFOu0QoETpdBBSuzmNvQ0Cr9YzE8BYYaJCmEFDM/SeV3CQV8NNVrpAF+s
oIsdpPfF72Xpv9FkfI+D1qboZfE2yfwxDQ/ZW+8P4ooIriWjoxo4RPsMyddMBXyqOOwnrXwC4Q8t
c0A5LOn/W0cDFwbwaSDjXTKs440g0OYAd+86K5zgNNnoEyFvMaKv5Znt2DkNxIAdKHQ2QKlkeeWl
M6dVLzwuHrekDFhDknaB1WKWjVXXv2mQ+/iAJRCsCGATyWLIebrPfC5j/Hv5U2+/ldFPF5Wzm+m7
PIteZ0FRWa3zgXKdD/D2PWWxBtThOh1oJR4q/6paZ2e2P2NArVp0ZcRrXEHwZVtMqVEcuzZwWwvm
P5aNg2eOTtIL0g29Uu89t6Zkt+TZflzINy0ynr/juhKLkfs9vKSvXJDTFvmhbq+Aq8Ddm1INjcKl
Peku3qatX1vDU4sSpOQyJV1NeMmNzmZHXHcRbnLge8d+tvg+Xe4bBBSpYT6ciA8Vg++M1ylONThv
hDWlO8nkhqTkPjrO8gBVCV1aaa99YtpleUl3JnqZQAFMSQNGyGIcjYh/coppa8cG0RPz/RJwNDRR
U/vuviaQqRdTf3JEDb0qDUGGIwpeELKs5RpGpOKpEcLdFQmDR4vomHW3JaXAa46zSW+K3sNx1ZNa
2cjquV15yY0wX/PsTNt8nc1ETGoSqQtYTVzbPgZppCmI/v+Bh+6rGWCrFeK9Wuct0gzOJufns4VC
MB/XB08Bm2PUQNIszHSi1LI++u7Z1W3c+xbjc4gO448iRJQxFji6e8hrpGMEm6qnTV73tIIcv/x9
4ctdrpFsSG65nzNe6OZnGVTf+sqOYQxsE9VhuOn8HBxSYB8naMrSCobT5YGUs2NmlmnvD6Y7DeuQ
iVilxU2v5ypuGLMjDs9TEpQLDd8/agG9rS8MwUt3edW/FvmIjHGmLi2Irsu1XE5xndunuEKdAZCp
vGqyZLhp7OGxV2A1llzehzKXFwh61/nWXkaQH9r8Ieh63CV+ikcJHMQFgk0o0HRyPNIMx3JBhhjt
AAqNqDDUOc3RbbQOrn3dIvsyU2Vvy6nf9oPVHAJlkWs0eN21XmdAuQ7dXa9JPeigv2YyQdPD9OfP
55n5z1AVpp0mdJ2pOu+Q22gsgTMR2FP6GUL82Q38J7Gi1Pt1fDchtV1+2kUEAGJ9iBdGytNTQXDX
9aRsl4Cd63qdirpBeN/SGt6T1QJnKq+OM5UyFYD5E+reWaLcVDFIYoVbMpp62F8WTDir/pwqpobK
iIeEBuuVYop53RMZAw0KNFGDw35QOPW16B59wa0dMRsOW3OMWeVPbGwuAhxPfS3r+hYS4wE2xbdP
Kul+o3VHPyiwGVruLWknzCpC7sPOE/em9ZPngDjDQ5LwLkhjgH/N1O/REJb3RcRg25b1fMiXYNln
U4ZULRvUM0bcokvFmc6L3Jh5ERtHRtb58oA9TfnBTZ11P3iuJfrFhXNG7Fb9qXIQM/UqxBhGWoNy
6/gxGECq1XNAHOmwrB9mHVYx72noYxjW4/Tqw8g81jNe1jTD2Dcp+SpVSnD4fUcUPagYR99Desq2
sm7H4xyBOqBVjT/WeMljBT6ayFH6tr0N7KkhDwn/KOIgX5fZPvAYfadusjwqyx+OVTf8FASoYTKP
y40n2uqFbjXT7r4NXnPrLiqxqTmsesfKEIckRduhSZt+yAJPVOGGBQJlXT53gXv/MSyJ/5XFgKfk
rl4667FjAnHTp9UbofcpzSdMqsRpH8NYqjXtD1991oj7uVJ3uRyf3TBPfi5V9ubZsUN5ltLN9PVD
a9LXsMzKI940U8H4DXK8Eypni4vFwLS/Cb6qtpSHcVDNYayr8EG5j12q13RIe3l3RYoHp7LubZ2N
58key/1UpwH6AEJUCcTu77TLKMUdfDyYpSPwToqSF8yE58hnFWh6hmneimqa2tLDC5EXrxmJJLWd
1d+bTM9M+uWzIxDoNVXVvcQMTK6KWUuWJuu60Z35XBpmclWf9Wey6n8YOcWHJWs9dMiDvGHpJBP7
3/85EQNyc3kQnXlZyp4m2X996vKf6/WbL59Lo/UnXD6+fMXLgp+ZcD6Vi2JQxJW/9/Ca6yR/Y7x/
5QU/CuUG2CZcqgY/hU0T+cF1U1nuHajGTWc1xfPSLHdiHIaz1YUnARPvW2JjMauWUt/UcjK7jmEU
ipu8f3AlhiTHI2G40TTX/uvBSSrnBvYQM0JBrqdqMJNLAQirVajF6NJuRhj8TzSNjdTtk2x685S5
abwPEkWHaf2QoQchMtzV3cyJw+7RF5ARiwoZ2EMQC+T7czUfRoPtqkzUIz0s8PpTTkJ7mKHTl+RS
y6C/bnsVID3h2TThiG2cII1GsCiEw4uJDOalkQ6wLCMSuziqbB3bZ2ZQ0H4hJe4wrC6E0c8/lMfX
KlGbk1RMxtNEHVOM0WZJERzlKNMByG1IX4Dg81pa15wxzS05HdAaIoKFi4HjUFSkb0Q5drdJCdHa
Sb1gV+fI0b+mIpkf5wX5zaL1T2a2L2mjPMwBJJMzPd+SFv2rs6Nffjk7COiqH6qWX3RJy8Pooz1y
FjwwcduSGCKAvgRUBBy4nOBgeedUDM/8Ve/eUDEfyW5CarbHejlAotInNrUUakdk3xbabNPxvnNq
g99gAaHRKXdjOq96qtzwGDWJOVpBziFUvQnqnK3wIvfop83ZH0httqwJfgDzdkCkYfjYWNhUIueY
+KikeEDPibm/a4PnlGgaQjl21gRBOwh6Bp0aZWEP03tmrnTOMuoHT5tsl1DTMa/cFx4vGAGaOGNk
/10GFVkAhZdsUyR2XIDLUw22cNY5lvGeeaV6N0Ou2arVburRlPO5HIQE+hyrRi9tEbCbIQQo4Lgl
Y4upcszokBTNIaVNSGS5qMm1Yj2tF0a2vAuI4SRLjRafHWfu7YMTzN/0hGmZWBbvYCkidNSCQqqc
zH2RhgxzykqCeypHg3C4fYwBsd0Q5YWFzgpvGB4xX+7b7LuTkkheyfKjMvjRAgtaYNald1XkIgYN
WOaGeZ3tdyk68p6Ka5jVcBY2dVbIn7SRafyTIBKmTD2iSY/hHPjGKj/qfMTuv7gPg+Uy1wmtajO7
lDd2NKjDkvMHy8yi3eubYVPUIj30XE0dwQGEXdMJbX9VCbu7QCAiPMSTHSeXBy9R034ihhB1Fxl4
NmPCO+Yn7TYwaIXG0PkslwjBQHJX1iAPDA13V65gMOPZZ6eIbzN0NTd5CEPZVdWLj2jNtSXifeU9
ZxN8PCZBN32mtjryX5oVq0qrl+vFNHhowRp/dMFYPfoVFyUTGpm0u3JCHRfSd7tSgzgjZwzUacgL
fT13pFcluCG0gYM4kHlgCvxRklby0LhAGwruO4kgsmd/u24srqqmzb4sfcn8+yaUd98p8wmp+KNP
1L6PQZnOfX3uJ3LjyFcKyf5CK6fdV15dUDG4bHyn/T7H3qGYOTxC9V0qz70OSE3BLuLe+Yu5Il/2
y0ecWIWvvQ99IkTh6CCaoNvBcS6Rw28PiPgVQ5JtuLbzy5imWW0cjMWUHI6/pwC44RxI6cPVd1Xb
0Iiy9DWZDEKE7jUtvWTTZNZrXeqIgkzBnCJ5+WpJU24z9d01brLR/h3pzhNF6oSkAiDgTkfM4GYQ
0BNSK05xzTfkqdJqIVFMSNKNvlU1ABwx811tQ55J9pCmM5bA8p1r8cOrEC7q2k1g+wzfx9TL9o5A
YxvnP8ihwQFl2TetwcAUpwGwYmIcPLK5BnAAi2M80G7iyTcUZA6tGinnaVOUSDXXi9ZLi8fCegpE
1/JUXKqqvnxLDFqcMiVOvp7RuveVs/cMqSVJmL96zXB0SrCFnBB77JsYAkDCc0QneEQN2OMb47CN
8/bZeIUV9T9RR5K5hia6cOKPHavld4mCpEAzQtQR7d15G5I6EdLrw8TGtEUdggGoIueTL6CqX4GF
prnGBVq0ML+NsYEWWIyHxHZAKYGhBREuTfdrxEm/YPh9LHJAMjBj2G/Ke4RUwTaZvRsaUk7Un4Ko
OwiPwb9XoSVnHKCYCTMqqkltEcFDU6Cu0v0q4BunQzj56WZphg90d4+BoHVtL128E9GwzseuRVAc
vOjUTXoNFw6PTYKYKcqb1ch707ftjySINpL88l3f6fpOBDfRtHzZZbUKjiir7BxfwZR9Mbkn9DME
oVu5D7ltxHGqkvBK40PzFGtTGLi3ki+x+SebGBounoThV9z503npwUiI5MfkePpdhqRk2kF9hzRl
P8XTW0AFfu1ZScqBFtJp4/LS9i2DiKlV3UcRo1RVVlCcR1ilVwwZw13I34bKIsHDxIkWYRZXtnb1
xmn747w0GPtyXCNTEpK+55GwWATFLRJSHNfqjYDIk9THoFPVh+3Ssays31buoJZbuOJgFCdH33VJ
d8cqYY+VYZGa491SA1g1wWoT13gjo3ned+3wEAUBwkynvB1dFMlOSeHU6FzdlQgCmey73YtPhOks
LHaL2gB543s8zXimGDQorbQd97XXfbOHpf+ey1ZtiduzDrG/uBvfGrDlx8ANyXpc4SGzOljFgsex
Gu9C17+N6vYxSoi2UA/E/EY4FaZuLwI0NINdYXSNQkKx0UAPqK/qWdf3dWue5Dy6uwVvhLuCkjlg
PMoJLGtTId0D6lpF6IOTEqxZOoXW1rE4QXeN9eA296QZPNEkbjivNedlKp8WGyZcTqLadX5f9eDW
aAd6mxQC+s2Qp9ByEqp+vXzEjv2lHODa/Yx7gmbzF8uNGGPkATYMJXf4SiZRQmG6yzTT1pSyYxck
PuzEYWqBbpJP0sWQNyKZBvuB6y8vE1Dxdlkfa2qCUA3Rzpu+pSbm7RsSoClLfnQngwK97rncSShy
+vh3nC2/TeEx3mYwfxXl8yOCG8BxBZtCgNDfQzx4FWSsAfZSA7fprZeg+5hbNgZ/Sd5TKMZygGMA
ChhoLjYux/lk7urfVJn1UBfDcZwbpn62IKASlLmAF3wfOe0XV0QF4kdTi915jJKYDoriro6oIjhC
QUZaxtcJ1j2Jv8t465YtqqtoM40hDCvUC2BT+rc8Gp9kh8Uv7OhyVcwZ6fQAyJEQlkqUPpy830xD
DuVMENhGZcbZ6d7I26AdN8sYvDLnxRMTN7jd7QZPQ+bcuDYpMdZY710rQpNXTe+l/dFQ+e/cLh0O
hnzPXWcscVgW5pi0uRhFHBX61BKyllME38KpeTFMwIlSGuZv0wS+c6FnSJzYUjkfZA741+2Svgrd
pVe5sIpDHwTweDIHpF+Pe26uqnNQYWl25iveiBA2eXqos3dNKXmXw+Ixlg89CpvWUHLgjcP+dqkY
bgqquqg1V1Xsqm3nWopRZMxvcJ4s1shd1WGAjGP2o7Y+JbE8mZR8UTea+10748/w+E2tMvK6nRuw
cNChG/lzaquVbcuIAnI9HOPZ2+RddVYdrxijdzdx6M8ZSkF6RQfVIGTwZ5RleoETFrcW3Rn1NDr2
h+HJ7WIN08sLpp+VTJEKV7Z5lGPwqAfWrW5GxtP7bGJSrc2Oqb8vBYJsEiRTR6E8bc5G9aeY8dSu
L46SXubBq8llWjDxysnZJ/TWQDXhevAxZLc5aSBiUt+iHq+d57wNA66ecQ5e9NK8OqN6lnmwzdrh
kBTykFRMKBNtFw+ttoqHnHLw5NvRc9JCDA89dccgVd/7LKuNK60zvS3Z3lX92EDfYpO1EYcGqUUo
ACe7Gxr89XttsTChnPQIcoZh2T1QXnebKXWPIemx91Zhr1wC9ipO8IXvOreVinBKxfYD9zCFL3qE
hY0G2X1LddEgypYzQmofLy4wW5Zz4J+TTaKa396H9XSeONRcsbGalnF72T1Cv8et63Xv6kdW2fpQ
L/LDj/yMgzhMVluVz2Z1Zk7Mhr1ibgkZRQ2rHHbyBniWIK4cjnox0Xwnb5ZounXQW+U2xlDjPPYi
Q9wGjD/SRciMXe9Di7eH6VocvRTerGiEJMSmKXs3xRiK+rI9UevjQMe1keVRegL/X3jxqmBGntCl
3msSZXQMFGtGgU0KvV1D2u9i0fHscuT2VHIbmowl3RSWutRfDxpR0d8ZxFxD8jiO69qepcvengEY
Rk6/EQYSHHwB2nAptTsXZjp+5a0QSLhJjZpR9i6CFboRw3Q/RV8afSHWNfMiIVkTyDiB34RY5BXO
r9JQxhYL7cfUkm9+/lvl7q9p6W9bYt23c4nbKExqnEYtch/g7isze0YdLYJHJKBHA1GiWiAQRN1b
3XNZju74FrQCO5oPIE8Qc9tmlXvGZYHoIv5ZBM4q6PGtI8pVd4OG81NVRbPt/CchWEeHKX4Nl/Bp
jntD49x2bttwPjpywi8lNNTevvmxqJxjw0IypA5CgcBoBAyH4iim3B0iO91mav7UgqguDSu2DT5n
VATXQ/kZCXMIfRVdlQGvcUBza6OVC2ojW1riSIR77bqwGhorv9dVeh05mPB6fQ7tGDpNspMxuTmp
A/iuAHWo4k0/oU6KE5xoXL+4Y2b9gLWugYwWGorq9lpFAC9NP6Gudu+NaYJ9EKpfVvGtA3VLggqm
eOneLwUyIbU0KEAyAAjuYyvSd0HMOAGMakF2EM6ZtYlKyW/1H+pwTN/npZ+29ErUFXJmGtEc6fd9
DZpmWabdmLX3+bz8tBoIOLaZfvIH+Ve2q6x92j81cCmjx2VJpldNgB1DdSSNo3/vAwswhY+D0OMQ
C7L6qaiCcFtz0vVYh67SvJswXEOedKc72fVnurHoeMb0SWTIOjprQLs44w7yg9OYMlqq8pzRcVSi
Kx6+xfh1PL2KQBVv0EJNsmHAgQG1XVlF9N9T9OdNvOwriYKFYAgG1UHCYX+WV4RH7OKmRF4kEQnT
zME4IHG8dv10sIAhGuN0Z92k74Rzy22WfTRFZDG3Cs5l7D92wrm1bPdJQbemfi/v/IQxhXBo6qgq
eYnmH1WVZDQUHeYucXktSk6ASERJwovw4bWC+61mOyLUUI1u+16kBnUyw0JqV5IW1TDpbUM1jDGB
PEauCCxGsK/cTpF2HUywnJFSUZHJeBMgqgBGgsUn1c2ORgkBasgfb+PUvA/heNfU2EG7Sp3mBKdI
CZY5ycSBwJWJPMqZEVPZ3Ag5DjuV9dOVEN69IsYBITgyiFVjcZ3WqHtSDk8E1ACEDl57WrBzzKCv
wCHTh4pdc46u7Lb+XL+aTfOd18M+taIbDl5bCzpuIt5ynjkCFKK/6URMEvRUj7IEDsc4vNmO2C4p
mZejnm7L1nmxDwPOcVTIdwJdFsFrgBaQlgG6lE9E1cwvcYmVNkWYzzQx33UdLN+wAuySwCJuE1K4
pcauZ40Cq3POEwxMe7eoGcUdJbBDbmUdI6vmaG7OWqbeFSYl4OXZtWvwHkj6bMoPd+Osn2dBkZRE
HiEwNnQhYctyXw5rMkORR9vWY0Y4FHTG6Ryvb5vtbQUN/S3NlOWhSNRdMNXACjKscY7z7DPWwW/B
ttbEMHjTId3PdISPq8C6EqD6GMXUmonjVDRnOygithTEegnwVycGWMJ7gphp2oVJWt269fQ5Gfxw
vkcTZgjn5qjD5rgoJI9uuHXdCLiFhZ3MJd90KAvuM0DCYRFssggATPI9LuZvKiZUw809PMLhCKS7
P5WpAng03SR1iN4owrkf0DNd71pkYCMjv9mut3ken8fa/7QH3gY/I2xnPTSYDhVaj35Lk0pibC2P
5EkWPekw4Lp6u4IH1n/OorBBTc7Ixr2iR4idnFWOSjGMy18eutSdZxOoDjJPc1TD8Rbty4Qzsttq
9Qi1omUIemgcE29zUR7QhVzrpldoQYk6xba7KoLB10ibqSJ5obUOnmzP32dUXJuU7Gf+d6s3Ngqp
68Ufz6gDsqMTZxTfIVZN+ucu/TDu/GfHXVs3SI7ccbxROGkHssK2ek65T5wWQHuNUydveGaBYxVM
6ZbnPMZ9LDuSwCGV2pgH2HnzfWGAJw3mNar819yhRWjycS9NudHBqj/UeJmH4DNqnPSgv0Yj381U
Q5v2GM9NmXgqqxxXlKEvEmXyKw1LuL9Z12xVwwiqvJ4tbwbQMrub0qdk7ziNBE31OsxssjlBHdsu
xAc5JoN9UNFyLDO5rZnMUWnVi/+JcslsLTaJU17WNf3Z2aP9hUWmRve+ZnnFblm/F3hz2jr/WfvV
qZ8SJhsSEGFEETizXQ30PjHvFceGcvHNdHdDb/SHn/oYLAsb3cKRWizi33ohM665o41969FcPyzR
cx01j65yhltsCMgF+QO8pIGqkrgcPqOZ2ENy9g6N4nKi7KLnTDrUZ28BgGngvvisXkcrI73O/Z2H
uXdj/6g5n27QPflHv0UJISuCgbKqhEiRM6stnGWXpH5/izKNUkb8zhjKESOlXgivo30gg3flwaOr
pHgQlhIPdOfElU5oBrvKf68Sb7mOE4oGWub9dia2gDw1/93OwHlivrQTjtxpzSY1+d8rkU3n0nmc
o3uQLs439gn+7hx/f+ZCBPIXRU8ldPD5My0tMqia3tgRYAukhmiu67agBysGxWkpYiFjrozCN3ff
Rv0RK9w7pKqXezOrx0yqCottijk4vi0RHHJaWJu0GPCG9oHoLrkNe+zkHee7q6LPvgUtzI6xeu3n
6jzSH97VaPlqtplt2ieoOuS4zUx+x1vQPZdh+GBiA9quTKlOyycjwzvd1d/HIIQ4EEFF8J3heizm
eiux+1mOBIBlkJiMbWmg4oLVahl7V3EAqqH/QXQf8SCGnGyg44MPMUWkdFIX65EYCErINnrtl7Qg
98uFR0jMjydLIHHNejLwhnJfQwfg8p63BO4F7KmbsmNcQykEXyJe0KxV4mB7cM1Ghlpby2bdM/7B
BBXEpjSmWHV8msqKNVUzFbseg+ZLs+GflhCChQUfAskdSTpO/a1gXaSnHZ/dJAfMYKfmQNdg6KtD
mXY1CdZ4VAtJP0NGIYV9fhSNdUqj8UweHlk0C+o+0+FYjuJqV8Tyq0p1ty8cF1gH8UM7j5fb7Wk3
ORzUr5cA7WebSuJm0zy4jyigwgUIUNFCaTNhS852yi1oIu+uzqFNBhGgFS1ZCXxyMLrqV5znesdJ
era/9+lyh/hxRpzyRByjvumDfiSWVxx6JmcYsBdEdC7vsVsu10kUeocS3bGhgZvrZtPgh9j49XKt
Ze7fp6NGpEAfjS2VAxx+1pnLjugtLktUvls9KE5jI5XLwgDMzPkTJinOXUP86gyfYk0ZvwhsytK0
V8vqXhsyjUTQo1hhRh5DjevAOK8z/TrLjpmHn8rOxS9MYsU2QfiPs59oewKQoFrJ6Wi1sF6qPr3v
SgunJqZXaLd2/1JGDuQ6C7hoT5oMD6SrawQCyRwXJ7ubN4WOO3aQESRQ2aVHPyID0cP1uygSf9A1
Z5s5ffOy50AAEVNt/OSqsttdJBx1h9clHpyDH6LynD2HnvwqpmAnOHtL4++isDhJhMp7+t0zONfs
jtYzzZWxfcGkRrq8GcUhtYeNT+8ykJi+sCEgSh/GyT71vqGNDoz/8nRiGdCT5MNNkT9Pvd2emN14
myow49Wfcqpl1YNlenyi2d3trDWw3HJ64qx0jPxU48i7JjesQomyxFCMfPWo4tbgSKWwwUfTdRAS
7Gi9NSveVYlb4FqKiJb4akhPasySodWdPZWg07GzH22IO2Hi5pCWT4Jdmo0U0EO3jSJCsXS3M8zA
pZCHKc9oTBJ7thRciENVPSn24fJqXEUjzeojtoL6s7ErNPVhCnVDe9FmCXVOFKn5vmAYZEQTvCw2
TtyqQq1BRH3i7QO/Oai0AtGyWB+CDgTjlfoRzSfkOzEGW27bO4RdaFBT5wNprX1iTsRDN0F7hTfe
ps0Ao4gaJnIWQcZfQeHlhxvpPBV2CyzII0iIYeGfDx1MNW64eY/r3pymInuXtf+cSlgTMruZDH1t
lcCQzARE8pr5HFDChE9t3Ww+9yGR7MGnGyb6eFEDlTAHXT9HXe35x0I4vxNLR2yz6HWLKEZSX+KB
RpOE+b/tvG1XesSNcD6/MnExbk3ogDrykWWhhXhzHeFC9AK0EWhsnPTdT3ERhwjXws1SoygKXSGu
6UmtWpnUyK/ScYh6LxHPpoZLYkzgfDpj+8kR91s4i/naVMEdGyCQYVuZU1Mmyylscm/Xjd0T0qhp
m1XBU8RxwOdEUk3jnuZ8DKaArqYx5Q2d5w5EE3cfed/ieZibtyX1GqjG1rscZuTEWYyeqPy8KIMC
qo8/tUyGJurey6NHDg4UT+bTL1a13bgU+8ZTZ/IoQT7bu1oRlplxzKSJCYyPWjhJSHVp4xqMdjWB
dmcaHfG+1Qskap87QbFFM94SmOdoZba+3+96F9XIepOLFT4wOemwbe30xvLiB5efvb1clhdV0+Vh
QcUsy/iczOgKR+sx6BBu0hG3kV921c4JzVspIr2j6Pg2BR5cMmT7O+OnMXdgwy8hEn0aSPNRMeHi
xr5l2UZ4tD7bvoEE261Xio2n7MYzSbqxc3rjIB7W3cF8T4U7nLBa8yPIhxrbkJc2WLeYKe7O/sJx
hcjMd/QUd7HMs4PLmiR19YRtr9ohZAZsUKYWf59OfkX1xD7XY3Y2LkPnSVY7LWmq5c6KtFuv7tw7
FSsHABNyy5k68Q6O4bAvGf5MHjx1P4n3HVKaxrgViBiOShavux2DJu5SlHNwp4iP6tX8kwY5+75P
JLVkQ7/cgInLkmA5E5NMi2Z1lgCP0usi5xTPSmCXZXw9FPdK4O0ezIzzO0uedMFANdIlUIBuFwzA
haN24HbzmrQCi8UZ9b+1glqgWkHx/P9WUN981sPnv+Zb//ktf+mnI+8PP2R65Nuh73mRI1BC/xVx
LWznD9v3HFuG5Ex7nk/49N8jru0/kE7baKSdCLOb7/IcBiJb0//82xpxTfa1CG3HlSGtTfH/o59G
kb3qo/85jp1f4NoBy5T00Y3Ii776x+cTQrLhP/8m/kcXj5BOklneiDg+unkJxMxT9m0wTjPFGYWK
ncl9bdq9QO1Lxg/b8wl/Mk3ewA/bkwrClA4CemeMn+Xx8rli/T+Xf+lVsfyPDxunutb4xw6XL9bx
RxZ7zEnMUp/Emlx2+ddFf9or5ZLE+6fG8PLpf3zt8l8xqmDH+sd3jc1Q7Fu3oOhyKK+wcE5EviZb
vyu3lZV911VDSkXE/KazjovPeYqmNtKwNWbtT62wGkh1qR2dkTPAuH6hqj70kV0yqrVf6mQmesWz
aIpb6U3pZPNWSvlbj6rbM01MvVvMtIdQ9d7mIlO8PNDvY9gYlt9EZbMyubOEVcHrfWyTzeV1DCDu
WkyI9hexuVNSdvD72tO/fTi37scykI4xLPM5KBm7+ininnJhQLkKqwWBdvR2hj1u0Pl0eSiJzUWk
UDFN8DApx4F/RekaQWND+Xt5sJaVXnL5p28reNv8zQ2eP04J0Av+8TQuz+VS/Fz+dXngeYy7wZ4e
o7UM6pir/9PD5XMjzaD1lHao846J0wikKEPcnLMeyYb0XGJVoTRsPQuljxuueKDL1n15sDF1iQah
zzwuzOVXVThyKGvHAGt1jM6EY/jZulllop9PMkPtixXlouyOY4I+nP/D3Xktx61s2faL0IGES+C1
vKEXjcgXBCmJ8N7j6+9IcB/V3rrnRHT3Yz8IAVRB5ViVyFxrzjGrkuYZMADY6NRfERome9drrvQY
nT+1690gzeIw3i7TAq+iVW0KMF3kWEt0s0pQwwQLEhahdBXe1ixCYaYmN1ZJdExReUDrfGhtgxpI
y0rQdXOvyMHMT37R/7Uxukw/6C6wM3VTVBT0jLrwOi5Sl/hzNbNeNn70r71iAjAi0gd/tl7kNGmI
gMQ2mik6UFhwXEIdjqlHwlvoR4dc8s304g7UGJfX2EmnzaR1zWkoPcRoiPqxRHNRC12VUmt4n16V
mes4CsBAzbM4sa5RZ5dZMMHDUWdaza+xeUXHETW6eehji5xxvbu3uJ7uhJT6Flv0D60xiRxN63FT
CNkBzG+HU6UIRR2Sqk1Z5qDnypjAJp+5S6g+DmSW/JYqNRNfPgY7Eai0yvLhj/eeD4LPw5fhvvVr
Iu8GynGtVuFdVJtlb/lt2tngwWZVP1OfVove5fahI8jF7L0jce4/a1qUOy27QpDB6q51vfVABDVX
Ts/D3UnT0J+on824RMksQJjGupA6bhfCae3KR2ckSWLuJcmDdY/KD/5R0nnYiHJWj0nEGm7cjYZP
BIFaPQzSn0/UIxudMNZFHQ8CAYk8XndiSAJEGe7UsE63IYINyhvm5tQp/Mmvt5gWIarFVNSrHgaI
1LPNovO3LMxxKeptltDI/stsFFvW8++LgaIOUAAataLNj8SiTnxBi96bEZXjZyd9+JD0ER5WfAik
GTSQXRFrLatA8/dScNlbbnMH0W8TgErLr99VLKNqoRzNRZBtWd0CmS57sP42wtCogS5bYRzd6sLq
qWgsZVw8HXWSjoeKsvoyBi2vUqopoKUJQtjSd0HN90R+9nBKKP8jyE+sGH1yXjaI2+GC2jOFrK8f
w9euRWGh6Jz+y0sgkuLNyyNzmyiPjrJuTIFx7AzsnuCxBovZEk2eRbweB/1NWDJCGGpKDWtnE5nu
nSdgrC4fpYXpb0IjOkTk1E528OQYSLm0bVRQ+Wgx1Gz0lO7UMv4u41se6ufRcuKvcdkN8a0iteWK
V0f5QReltk+C4R72EPE6CW03JAGonRsa/R34GT9iSiUlOdt1QSVjpvVYj5Kgvri+okwz7B0/Ylmm
s0Bb9syYEE8J85KuKomFqDdPlyzS5dA3up/45bttiGFzPamnAtTAsCfNX1MCbbig0nYeQj05lzsc
NMXJxi9xGuO0QvKldpcN6tt/7ZESu/Udhs06KADnOzg1wilCIGaZ8MdTPCQmKnNqXWl2nkSXnekb
EHSlFTRWW9zz8F6QPEwMHmPVxUcfzKwXqAGl9cMY29N6NjPvhEXbOwV8i0A9Zw95g8OvJWikQkaa
D/WhnlMkr0Xbnsy4If2AfrtnqGvBctvklPAVUybw2cA4jy5p2gvdPspcH0921Xug4PjF732vvM3T
QR4jJ72mRD6ybh5nTD79aphifJq+BcK2we7qm3ZA9rA4orUDIWuRfMtZ57g0+rNXeeQqbYEIIBso
fVTMhYZIVf2lslr/6y+1HIZMhPamHE+WRwUG00kTdA8j2QGxY920UR8cusqiiNsiMT4hPE4rfgLL
BsJKvDPL/HkJfKWwmOMuZ9qzbHK155boPG3W5NLXCYb9ugPvJcyMNkt/1eNwm0miYgzB4jBs4SEa
5Dg3tXiIC1S6o+zfjTBZ1fgjEfP1L1FQvE8NkzdzqAFlah1Wq0nfj5bYupP8lpWe2AtM8ptmkidc
oVt/HJ5TO2TF7nTxOhlepoQ+nd354CrKnmV9vXU99ZPWGF9CUzvUdvWCff4x8WFssRKa9y7IHTst
tw2BhoifxWqeousWu/veCCGRuJaxT0vIi3bkPVOqxRUxTwfHBM8ymZ+N4dwUExrlzocuTlNl04po
fq69gDqMhahljn0G6OrZ6eF2RumzhH1xkzHHMydiDKIUdV1MHyGb5U2T6Fd6VPQ7vDFvsqDGO9M3
Mpk/bfs5Ie0wzw6xnHvIrzrAFLc6pBWOlVQC7qIQvCka0o00570sIMVoZQUppDAgAFdbcRiT1rir
QucpQzTOM8swK2/9aCChATOa6ia1CxAy90edBqzn7JiuYvtL4BnAYMI5a2WPkeHBT4yGeTfOo3hu
uCa5vf6JUh8oaqr9aHWTWltaUVCkmuHPDos5n9nf6PwE6o0LyGsfhaA11naQRgN0oW1OETGemWR4
I+XnbI5Ym7f7ANku3YjgDKHaj9GHpQFStEjP3sbG/D5Ng7jvQxrkpbHqRoUBMpB1TONbhertbNj1
0Zsi0j8lfTZbylujMfOjNbDSpkz77hb2yWoJL5AS7kaRRenGvHOyLn5IogwxhJmqxqw8mi5r3dHW
2+1IIK1jw9Ee4+vRyYhXZeKw02z0NFMbPBkVBES+BACTcwBwLUBUrqq73KKIWuSOuUvR9YQzFLco
zCF8a6iREOnzEra5BMldSzARWajjedH6N7drrZ0X6s+D7c38Rh8Gu8wOVuG+QrGhZWNbN3lI2FRz
7Rho+SwzwTw6FsN151SbvOs3spwEzXYV5jt7r6k7XKP0Llf9YxfcJ5SnQgc3EiOdvarDGjc0nhYL
wSLkNp0kE3QYUVTctaZAvZF4lLgHTh/HGGla1LxJ/g1ItxG4b+0yRP8YyydK3GhQ5/iqhclHTRcE
S0lCBIgAtP1Gf08VI97IiaSCGgPVaHs/m6BmILQQb1mkWu8dapKo8kZnUwyH0Xdu+7jw+BV3kKEy
iAMaxuqWMsu+7Oj0IGrAbkM+wFTgGPAxZoUBgbfgcWI0hUNGMktm/9S0cl8K3riOAMqkAxd4xUsw
5h9B2PGyB7dbV7OmICKgNQwZfhSSaoLsu1dBX+BDtM57T3bowHIZ3Wf3HQ4VayhJWEZLG3kKbLkR
9DqmMqOgz0TbwwByKiuHNdOklmv9SMyaxWWDJZYNT2a3nHDZLCddDvPlfxZqarnc+Mfd/8vbsqiG
sFvS0gQRhdB9FahVjamuuAKNJ6tldbxsot97y+FgJv+622HOSEC8vK79HKjkzGRv2WsdvSQDEVp/
4lxrGWuG5eZlk6mzLqdeblv2HKdRJMrfj/TH3cvhsqFr+teTTd8S+EtfT7w8uK7ZwXEKseurV3U5
cTn8eoLL4/SJzxPOlgMvePnfy10FM+e9n7ZHSEnedi6rl1hd48CX5NTmmoi0H4u+6+LMXW5cNpdz
LrcVk1rdX47/OEf2PhJ8rX1NHVpEl9P+eLxkWTD88X9D9ZIut+VdGdMFXM78t6+sw7WxTlzqcH97
uBRqyi4Z4vvSqk1Y44O8E24w7HKBqblvKH9cNo6adS2H1UTHefDhhMH2Y67Vo11k4fv7/q/jf38f
Ro2/HmU5H8CB4mljIJak5DAn59U52IN7HG7rZSmc5hBpb5fdGRM/asIK55LikdqqvLnsXTaRKkte
DvWqp7UNYPxy07KXawF0x2bERP/P/7D8/393G78YKqqXh7+co3vefYn7AOOOKU5h1rOp81/QSMiU
KTV3/3+68ojr16Mg+J8rj7dJ+h4W2T/YDX/9p0vt0aL7oPANNJIw3lP6+117NKkwOgyv0kDhA0Th
d+3RlOoeKVBcCdeFF+Bcao8QH4Rt267DE6n/6/5Pao9fGIi/1x7hQpjSMzxP8DKEydP9k91QI8jM
RwcUpBbJc4qVgxl7eZJKfZP64fNQz8h7AdeXyWhsOu1b4iLpKwCmbEI0SnnWDufJ0wERaxZTiwk/
eoWmWgeMefR8TTvpFoUOi6ZFHdTmtjOO4ZBHSEr2pQ5L22RlsB7q9mOsGHTnpiBImYIFOJONNYmD
F3rJzqLJfFrWMg39pU0cck0zCkdSb7OfSzuDY96wiqXv6fAbH+Vp2btswHOOFAtPkx5tbOkxX1Zn
GoEgZ2nZpWEmTwl1t12hJc/0B41TyUL3axM0pYE4w4dpxlKPRiSHSQZ/EKg2RPDfJy93LJtInbLs
LY+y7E0gfPCB5lsxBtgk6s+woTOluWSkLeu7ZYOYPgMb7zsHOza2sDAN1i40c7/22gL6tQT2OGPE
CoRsj/Qk1vE8p2c384Asep5231WR3BX+leXin+4bx6E5FuREbv5rE4uepqeDCndK/Ji486i3ifVg
VWDgtDojnbuqfCCGzU3moGGpGgMrbkLUK1PWO2Nwf4CnZNSsZtafevodwFe6CaPyzXVRnSEvvPeH
uMa+6eA7w5J2bpgtssCVG9fVXjuXsEmzx6BQkaeAxIW5lIOUy0VHNOAi3cDoM66D1hDX4zABNU9a
X7WhHH1HT+eADCE5ahhXpNEESOk6gYN7+jRzkV9jVks2vJrrocmpSFnnOja7K38itK01cEVgiovU
nDfXdeMa4wsRInWLVMEuzOuyJtwRj5q7ApzzbSrKzcgs8coZF4V1o60CzQ6vjb7m29nO6W7Ay0qz
iCByGv43VkiBK8y47IJO6gEeJj2itHqY9lalscxrCV/HzroysuEKOKl1ZTqklA/EuKFZs69o2Tso
WOfn5T6vHPj0NH2b+Ua/Wk4AcuAejZoCNW/9enIn81qoV9024TOExWlXR+FuuQ9MhHntRNktSm2g
evoM9TMGhW21SImAL12hFJmuBgf/ERS3vWdoP+Tcgu+Y8PEMYobdPHXXTlfzm28sulxxbMIlcpiW
/+22oUZlQWxaG8ykB4bZWTM8/TBp9Q6yCSUpr2jBPyiq2rK73HjZYA3faqqOwwBI4IFH412AP4Ik
Op2XI0P1+BOQIxgw4Fo5RjBBmIZVWN/PlI1GVT/iu2GcCxZhQVFDzeDHUpnOXUrRyVTVJ67rmkJy
3JgKq9CpGpXXMmU1KuxFKDstqg/jXRIa7amMESH1bvYWqoLwAKXxULDW91qD9dvXzHXZLbnE15TD
DjBOaW38SFU5zVKFNUNthvTdsvnLuar4dqGx11TmGlWiW27yVNkOgWm/rVUpjyGBFi94xVWkCn2D
Kvnpqvj3RTv3VElwAZszwcLz1/dYcpnZxGozqZ7OsrfcNroE6yapvW8EiWqN75Lwgi4hU4XJUpUo
LTrW1DPIU1Xly0YVMpeXNFPbFBFpsV+fZDeQieeOGqEZfLA57dDIBMODKYz8VxsNAZexeuupMuqo
CqpVCrRBb7HJmqrcKpfKKyST8gsO36rCLCwcC3TkqdHJ9W5jMzuYGIR1m2BYqrqpKu9iykLaHbdP
5jw5JypTI0Tw/NHx+dBRzMDGU6ViXRWNNVU+pk3Hn7E1sfZEDr2GyUQXpQrOQX5F24DQKSrRuSpJ
U58QqkStbAG9Klo7yyRz2e3UlBj7IvNitRkqoofciNo3RaeQQBuWPssXYFm1LHtNUTy09Gl2vgKt
REt9He4azKul6dCpi1dK7wKTJoV4iUM5UhX6JWfAyq1uZarSfdCqIj7VfEOV9SnrWFRUGkJXeh9j
YWMe0OtOzavd/ApUX7xaegSzahfINepwcco9ojtGKj/US5zPSLUYljNT1XbAZFWQM8PZ6LOmja/a
E0DHtzKLS9yNRnTA7bSrp2OVTyBds4GCH8MhpSgaHhqdDyN9GKqxP/7x3pfDPkKVyxqHzMEmRD+u
PoYG34CBSOqwHC0bTX0c9uhcpcb0MQAVw97gmCerN3MW2KqBo1o58GzJNqW7k9LlIVeTLyiu8c08
EU5ZG6RtspYjSVHpRuYbYB4FqW1i17R5d3Lz+mqwiwTgN074zkFN23mxAPuEpSZyrO5Ug3lSTalY
tad0fYcFMjpNqnGl08ECUqFRD6Gp5cV4+aH1dQfdxrmiFCTLhmYbA1ihOgFUMsIt2uDYK4+hsgSp
ZkoWU8dIIv+QOlwLyppagerAOWrBedkstzVzd6+DloWZymC3bMzfe8uhroY8rG8orQNZ44oPuLbS
Dlx+/X9LOFiOXdVCRFFoI3xur+IAs1KpC3IqR384LZtWdM0eczZUJBqTGR1KR7Uq8xyFX2P0t+im
SFix9LfleZfx9vIyLocz5c99joCCMhETQm8tVNvUT0qqAX2Fxxih0Eujepy96sYsm0ZLrU1DF7Ys
9MC6EhLil9Han5lq1o6qbWvQv8WpMB6M/FHz1do1V9/MUClYlr7v8tv0lvWptTSGW+ghuqo+oAbR
jvDb4z4UO2MIXtGgIGIKtpFqNDdLz7kyk3On2tCjWmIaqp5La4x17LJrqePlnsvdgm6SanRf7ltO
XU6IVWtc9m+maghLhVgaMDMsR676UGLVZL8cfu3BrsUyydBeAQii1Ml/LRI44arcVp5KG7vQOa6K
vQX3eG8yeuQGHWNLdf3jnlw0u/OOvVp7BZJVWMRyLFLrMqFWaJVaqwkWbaA/i9OSNLLsLXEW+bLM
uyRbXM75d7chNEHhrdaSy3mXTabWnILF5+WmP/7/cseiAV32OrWq1VQXefnplWWG9nfZrWonJyF0
BJplFLivRwb0jgVz5espmQXoCC+X0MvhstfPqn6/3L0cL5fZy2FmViQ+zdOpHWvKEEIft0v0iLHQ
lfrfoSSD+h3ZlkuqQjOATBAYwpeNq49kHblt5x56aNEDRumrZTNKWWwmrshrSBboUgUlXd9A8AvL
lWv+NHU9pKbCbw4RFRjSKxtitA/WxHreKQPSbZbdEaMbsiRNFKc/7/rbWVEXD/p2zFAiLWfl204v
4MhKRp/t0pJtFkGEqqAth7S0sU8tuyXo4/q87LJqqbLDsruoKkToFNlh2f0SPFwexQCMtS7l2Kfn
oEBqXCwlOtHXjOtfD/73Wy4PuXTJl0dcbhsbwz3S911u/uOscApdvAeqrf61uzz71wtZTl2Oo0py
1nL89YyXh9JjlHuG57T5mQ4eA4R6+8tz//Eqvl725e7Lo/83bisyXIOVXquUTh+96DQ1rEeVYstw
NliSSwq9+jA9jjnRfHM0GJtRVDdWrM+bdqA71M/5cxy5/abwyuekJMmL2ra9y2vd2gufsMNkLL+z
FP5kiv7eSoLj59CIN9RnMRManC4KIrvgiGbkjYRPaCr1Dbkd/smhRG6FnXLlwhhtGmfapnQZdm3R
PppFxJXGBao5c0XB5dM/UvUdNl2lvzgFUS8tSkjZS+wr8Rm4VY24JPfWiXqbljIUDKRspRoXPkfu
2oHwzYr5KXCruOa30Db06HIk6XWZ7uEv/PIdFLLuOPjrUO9fQZxDxHK+u3GLG6qMExi+PWwUUlVG
8WZqNEF68GcYwYwKed/saOZRds4JrW1xSJrkFIIwpPRonemH0L6LotfQbfMb+OvD9JF6/j6G3rXq
Y42A9jx8aXudJpwZHq2KBWlejKfANPdmW97igIT0GlTair7fTweyVql79t7wqUjEJKMHNSu3rm5f
NOn8tLUN1goKGCD7NqEyT3bJ9JAAIjCTnV2j6aRLRvp46mzD1PxA+n7vUZp47rMPveu3HVMujMTp
e0Zamg5bbmNG+l01yQl9n2kgzQaBlA45Kw6rKzEQvM2eS4597jXHIsFzp8MPOcYmuApW2Xuwufxl
HSxLAWFadWp5e89t3/WZyJmxDp6b0YvPCULfNYWTlmSvlrcu+r1mJQ6IE3s71hagsjIkrM9032O+
6WRM67x+q6eMF0aPtLGefGmoDFrtekbXeMqYpuW2g2uu9YFQgi8LSwIHhkB8c4caoW5aHEPAEQ+R
5X5zyxR3K2lacZAkfJ/wJzXxvqWBClkEoi7lDPLegEdHjrcHk4CVKgPGG8X+T1QPBA1Anq6TBCMy
ZNx1GDHANRbN8jlkmFQRAivMnHERz3vgn9RB9VsvqvVjErQ1+efxld5P0603ackRHfcN4uDV2PB9
FehY11bp7PsKdo4yLtL84suJxghJiGyxhQ53RozUM7DAD7bth6EmWTBQx+NQvmgWTE2J3D01y3oT
03+x8bMwJ2rta1dRLiCMV7QMEwSqRo/cGOdUvjbjSd9hHvD3uZ18r0z7A9vGA/AT/TsKipeSIWo9
9Ri63KrT0ZjM9d6Ysdzr+nXUWAgKcLDipyhqzsIZQHSj79fjDUgpywHCNSTi3sHeczfln0gUvhUK
OcbISlRtyNj3KK+AUiUPdUmqQDBaFLC0n8iWn/PI36XEmXgl3FMnxsqR4VvZJymNrilpSOLrm59+
mCKqsbxvtqyaQ3XGP2jtLYuczcqht4ed1+LyDzTCsaCV5vZppqrFNM/dDlAUV1nvXzUpMmwcwL+Y
5ALeHtGE+QxOOKOabUs0W9RJWg+Nd8rccNwVdgw+T8BFCBLcojrXAG8EL5YCyKCZtJEVk9CWuo9R
5vUuCf2XzFeGOSIB1nZ6CAf9Wyk1/5QSiBNK29u2lXVOdFnda6NF6JMYkp1Mmp8gHTARMEatdZqH
26hljWvhaI3a5iaPh7ugp2PbOfDc3Mehw5+K47TduIb+M3KMsz3BNDSG6B3sxtpyQwzqRgBNi+/X
Lvf6a9+on83aHjDwTTkKfz5o47nv088yaqKV69XyQKATXmu+vuU7ZQreU48l3RLJq+ePh9kpHnGc
Iwgokp9dIYN1MYeQ1q2xXYWWmX3LHHfnoYYCJdbdpfKqgVK1b4r0oZ9gYwUWBvEBp+q2LaNi503m
hr4syTcCz2I0vnfB8Da6OJLm4akN0hP1K6Q4TfrNi/onDbI99s5kOzbkTWrjbW44H32+a1OGmkjG
J6+H41gh3ieDyN2M+ucQlvoGJdKni0kyCQlrEYjsoQvy9YtKjFdNOd8I9QHlbpjs0gCmyEgYoYsX
f6sRnLPuQPQQtpsjE2F+BKYx+iiHrZsWKNy7fj8kHXqDqiZklaWny6UK/6iHZhJO6tb0AmTtEXhN
PRc/pxw2Uxx9t6yKnMjC0lZF0390TQv/ziv5XeASjcCtbfCVbIy3XuLt9MtEHqhDlUW/bhzoUkET
bX2F2dVJC8U/t3Za8hwIqiD3XAtfLRuXlH8z4n8H1V1Ee8vvXmk3nwpWw7t6sM8dktIbkYfXtY7O
BucrWdWpe0O9GaNT1o4s0TwCcSkP40or7yucRVyF8YTQ4Y4lUikjnl+KMCY1Im4dhFxGvgmZNK4G
rJeraEjunagAq06N3QzHd8uw9E3MX6Rp0mfMSyNzRuOXUdwFNmUoCNzDZrQmhsJnJzHOzXsZwmOa
tffWi9AW+cBnxNwnR5arN5OfG0wLwluzF9dWKPK9Xd5mubhzYWViWIyrXQ+xCcIWEOI2EMfJYjAO
fewD8LbaKsTAG3JdpoDwgCb0SfoMkElU6veANWF15TFW/kB7sApBxg2G/77HcN+12IbDwuphXQGh
Cj19P7fNXVJzIJEhjN18hcjhbix0itX8yTKpAAcTo4OV4haW8qzlQXgsitI+WHVK5grp4mlyy8yP
gBQpn0pssqCy7mRUwX/trQ8rV2nm9amwogje+4RIBaf4GMaQUOAekH+M8y1q/R8iHB+7mc9Ri6sK
GxMeB65j6K28hoSeihlsbzwIG3JHEN8AI10ZGtYwPZTdtmzwpwgyN6w+/0iLodjZOOOJySHLwAMk
bdruO+kwEUVUpoCm19zqE5oOVMLr3pT72AV7aBfBL9YcVPFpHHovtQYjAHP2SljRREm4vNOj05AX
4DIlsSYxts5e170tNrld2Q0PrHK5UPOrqwW+XwutxjCF/NgtAkMNMT3S0/tWGE1yhU92O+AyzzAq
MJp716FahszZg82qc5Po/Ua4yUyUTHlPjoE4a/ghy1yDLITiTBBOsdYlRKx5rsp7ALDUml3U5AG5
RjN6FhLTCxwvm7DyyfeuJZkN2ndNUoFrWHsB8p4KRBXujmpTfhdEnrwFJDTC2H1jOMJ2xmR+V7bC
26bdKG76GnW4rp88jyt4JALQT30ORiyN6MDgXJ5s84i9+aG0pvFOmnq21ZWUkRp4hKumhNhEZfKA
LDAm5Y4wWkpfwBTOU5N8SuAdQP7oIqBK/YGd5yet6ElhKUj4ZWpF+qs+3g6Y4JPhMWdKuDeK0tk6
aXcscTgiaxHzAdgCGX9I/+6HdrwKk8q4nV376FjUdtPB2zJN0taImes1a9h1Zjc3iRXWrL1IXy3A
7SDQAeuk6U2074msjSOrPg6iJqgZMOW6RXS1B0zipAQ5t0bk7Ao6N1w7PjoHdMKcKniBAVXHxs2K
AB4FmB9+Rs11nItdxvWVaaR/sLPywXS+SU+IR78Wm4HMMnx4OFvNZGNX1WvTUzjvWuPZItmGV2Te
Z4H9UprNhgLevXCdjHVfjgaIaIzN2JCWrBfzQ2FoAP4yLCo6n/ikBJfCD0gCASFGJHLfJR3KI2jR
1vgAvEhfawVBP2jwYCCjecmMu5ZG57rVxx92jp28dwdMcx03aWRWrvR6fnalWhegKiORDVG4D1F8
0KAr4G/YEFIJd6/UmcLQF4uMVdaN4TqHpEJAavo4Qateyyj7aeZSbLJMOqzH3Ab7skbiYmVQtvtl
hFm7q2x/3LQJKvPJOxS1Y5P9SHcwCYvyAEgqXceS+IXUi7escqxV3MU7eovXBJgB7ivskkx2snkG
81bvuGiNVrItozneJJGAvRR1bx1j/9qEbrIPE+e1Jg2IAU/l5hJbKeruHSrYI6Lle4tAEKJhqTGI
OlyTaVw3GM7MaXyf8ox3Z3gvfRZH8AXgypQQgjsCzVZxOOFp6gawEdYZx0jILxUiZ0MBKHO9Y1Jr
6l0aq8CObwmQkP1iu+pPxbmPog8ocA68cTT0tvE8xMNnPXNVskcbKWWv8AI3GZJ6klLKI38zlm1W
vk6zetoNXvHkVlw/psx7SWZB3lf/q8vGJyMMFORuz7T+3YfScURxpCL6nAe9ya9DbXxMYgV31WCR
290+L+BM5fPOTnTyQV1+kAVxn5veHK+LYCCu1MdEKt8BqhKTRHwMAhUjQJlAoznIEKpRJxNXnU58
uuNU47m1bmgNBRD1UPgC133SEU2BJMtX/MnAp6YT8Rm4HDJbO7fMSRmFPco1ets9zzmcNVYp8DHB
/oPRWpVAzcCdW7spbH/Qt/0Mu1ndReExMPhqO9YTo8TPiubZrszMPfK+ih8G4RokmMACwG3I9Tm4
6rWei2jgbmI660BOaS14NmEhGoLIQO93m1gL3Ad+PYjcSKUZfEyNpLhmafRTJz94JTP7lSQzxLDW
GtYZmZbRhwRcSc4NJFWpjfRWDBRrPerlnDw0TVBMbOriM5wreJ1YscNo+hB5S9R8j+xX6fA9vc8P
IqyJ68ZNXGnfsWrC0ZeS/PHuxWzNb7XR35m5dg/64dbDArLJ4oBSajb8ML15X7Vcn1jIA6UlVDoC
fgmiACyltzODxKWO06IW1EJWyGFw5xmF2CNVZN4XQuTo0k5sew/cU9RaVJgZ1Sa8yGNOqFSK2E4Y
zN67MecD8blEQnYgrcqGHRDQuwknjKr6RLhi5FriSkF7cHWjupXDu1k1r25HWM2ssAElYZDpED9P
4j00xGsACWfVNmjh8omrc0sUeS+aG2wLMtVolIzONXZz+wwoiUtmhxzUMmba/WeqT6jZKi89pBgH
bnqojlbXPUWT7V/XiIRdh+uwYXwACK4JOem7HcBmhF1ckaeSbNUWTHefJJ9eTX9aq7B2yjzYNWYI
Mhdf0NoDl8c7ylFQt4JK4iQ3qVYUu85+GAvtqRs+vZCqtyOeBrvq1jAG3jT7SUqHq5wJDgrx4MFP
WS3SJ4KfxAggA56/Tknpo/l1DEt5Y5c66PgiEFc5UQjEweIOiMFQGAmuSqguaxBV+P9bjBlucwd0
P1tVicXwEN95Ifninf4hAr/eT7yEdSkY+XjNoekiC6dnLpiOYrq6VmtUFK/k8/iAkxyHt4Sy+6Xr
anKrdLGLNQM8fGAz/XYqc1W6d1FLrqg2EOfkBeUWqeZT0tSfbVZ8Kk2JnUW3fV6IFSsVn78xaV/P
4eC55IK6MCBSZufad2zv6Bcbe4Kn+sNKszss+/axmmsgNcw7+9nEJFCZ16BXnppJ0CV28nyD1nIl
njO/W48sBRiM53wj2vCH1gfRjhwmMnIq1NvlIxfNa7OcwWzx9cy2pvo7KZTNeuhhVjkpH2BfGTXz
aL4tOko8TUZQKkK0prr3YA7itYgJ7EU3ucEOVMakl4cm2GUK0OTRXyc2EoPUpzkYhHfU43AQD8md
hOlkILOomuHRmeJHsBQP4xjdB9F0jNrypm2yXV3f2InxWvAWfCJoZfVDKVGDQbtrbDLHTe1qjBBz
57PcqYXpTPIFP1wmtIG4NZPg3fDNp9noxMqcu30XV59xKOsVCb2nPmvdna09ud50KG39uu889LmR
wmv6vF27ct6sub83+GuZPnQypoOhRcr4TJz5GB/EK9oxM2WCyKoUOHyf7dqMbwxxeIRr2PWmnb0t
dJK3Wco3J8N0yEesi+wTluSb2XUfef4x4MJb5TQ4CJJ4oo10X0GNzZz80+DFpnP5CVKYXKviMe8J
OKViSShlLj88vs/7JulecybYEBQYkuJqSlZmW7ynKhWtlmRR4R20UgoF49Ga8k1qlN9sGyx+o79I
2NyDzHbhSKu4cP17d5ypLPf1Z+Im8D6fcVkipNauwjY+dnr6o9TpKtVSO6caeGuMSGs9CK1d3VeA
Kxuv3BiietGiu3KOXpO2+ZUFN2ZTI2UqS8HH414XABiLLrz1BYIFgO+ytz9tAd4nsFSxyjBv+t4o
gLk6VJGYaQP6aUmR89sX02oOYfC9HgPtmLXTvYYVLJU6CrToYY7+b+vwcNi6RA79Zx3e+Vfedj+S
6e8ZSn/9p790eK74L48vnmF70rEdw/6twnO9/0L4JtHUmVzhv2y+fzmASVASKAD/Q4KS5SHm8Gxh
CcY6+3+UoGQa//T/WhSfhGO45DeBPxOGofKV/ub/NR0zJBbUD07DuI1hTnO5WfyTzqgdi9K/9gED
2HKGTiWtR8IY8DW4eXjQx/tIS09E8IzHvK3Bu9Wxv9MJP2SRWtBwbanWOUMdrig8YdYqM32dAoUE
HPYt0Vp7O4yot9DhoPRDPzZ4kX8cquFXbWDr7GZkj7//JH/lRv0zJ0r//98nnxQ2bN1AvSh04w+t
4ciwziDnOke/nsnEsVuy1JLs4Cupi6/TmkNTgWkH5M/Gw5t1ClS7Lihci/GQxUsypwdafc+5b9IP
0tHC13ZGBGocneMa85Tjb2vPhD7siSenlQ3aj+JbrukftBKtu2WTZsBXHG/UQa0iTHFY/xjDMSJY
M5WAZpDB51v48lmxQ2Y3nIHRHeHzdIdoziraHSMgd98Yzh7QM1679Z6YJdaQZPK43NaPS0QK8yTx
/7g7j93YtTRLv0qh50yQ3LSDntCEN1LIa0JIOhK993z6/qhKdJ0ySKCnPcjIe4+5ksLs/Zu1vnWw
sUyCL6EbWlUv68OvZXFOS3MP7+c/ftk24TkjwwEq1rHtgdSBPga5zO8DxJEQWwCEkl//9u/Dr51b
BMH9hN2NBMsOuyEh6wmqP/FW7ipT/Qbbx1ZXC5nzNRi7wrl+BWdi+8mqeIp6njMkJIH3iy2oJJLE
CwNMU5mynZl6Sz+InuiOUM+WL0VjBd2V9xnM8cMyovnA5HYzVqlKVebBQTNE5a+cfKdY/3XpZMQa
//fh99ckMj6YhZu7CqzWNhbt3bT+gZa3XxuO9PDIAjzAIOhuMhEDqcKFYSr8YQdnYEjHw5axt7VD
nQ364fefgEEph/Yllephg9ZhwuEZdIyw8apk9a4K0SX804lM+sSBnF4KTon4QSuOGakJWPpBV3+o
KWWrXKNY+8VPzEK5p29g8CGrm5y4i5NNtgUDrYGsvvWhMmhpkDnFxwEazCoymDZp1T///tLvQxhO
/Ga+SMRoiPtFZt3lZH0vHX4fKutHYXKOpJu7LNTekVGuIpuTAVSdLNAJLt2y6IeoWn4JWjCGqc/V
ZjnGAi3MUItjUzanjL2/a4DPt4w3GlRGvRFLsl8z8a+NuIpJFy2F9FxKiB6q0Uj2HVMTmg9G+VXh
AjdKDs1w/HXyhyZhheUA7pPL7dk2knzzSyxpkb7AbAc5TX7FkUwVY4Ni5REtIZYaPaPIuutxjR2a
OD1nfR5vazv0oqm2dqrN5JzPxs5M4DZLGVHA5BnwpWNDsr106uat1GWnTJYAyUu1cKWGWHEgBL3W
K5slALMdr1ZxzBzN4dcsO8nMnBVyM9xyKu+RrpQHMozpBiXYikb5wt8397xc6oEuIXEavZ/8qEZy
B5dp20W6dkC3s2oF8NPJZY3yqsYGDutFsycSL9pjWpN0pVbdcxN3H8aSSYep300LmWOBNblFbw74
Lpngk/AJ3ReiFEvZatDwSo3FU50vIJArUH1tR7tgoG/QckIVw9GmKa7eBPzejcr6DbMtS4swatxI
EsxfeYp4F9tbZOOceEpdPBcdUpspJZ9qCL/KGXkz0CfzkNk31DXzPkXFiNq4bN3fg5ILE9FBTqlb
6/V2mfL71mTylcsgdDQARn5ePDbwvp02InymK1fujlU12BUm3dWVQcIDmV1//eQlZcneDp/WnSC5
EMXR6OhuwpR4VKRxaUDCpzp8JyVo3iVMNpaanFplxOWd2a+RSQ9LyP1GDrNn9BzsEUdYV3NQo/dF
Lf0LiEFUx2g1MT66VqAyqMRwiGpJZRqcPo7M/K1aPBVqdlhmKAxdX1/KvmalZQXf2CO1sHgPOg5f
eA2/b/M5w6wZN+3WQLWJmtcAHgS/Z53U0/yao/fL22kb41UyFr5LdfATU+t4PwBExwISeH2EzwL8
L8GI7SYkOS6IpWbHOXEzxXMLegnnNDnUdok9hDcEfBbQlCq95KLCguOb8asC3mpHDjaTvmJvN/0u
oadD9yebHsEu+kVhr6TloIOTQqYHXMfgpjfq5M3EUIrcXu/9TBKI5u0Fates7uoVU6atwLJC3PDW
TeBR5XMeiTdta694szauvgFWXTRLUrywTQz8zPXeVsjVMxhasQmDbdsBGU0tfOkVf0PMnXlRhBRB
aMo6L0gXSusVukaGmi9UOAAWWhcnSIHvyrP9OSVE3OFKu0da0DtyKAcec41rZYYAztN9jc17A+jA
/7WupCsGrlUL+NGbsavmXZLnxM1CjMtWdFwZ1y+qwrBDt/FIipn4kpjyJRoaRh0RyI+QNk6apAou
SAKNLRuWfSoZuyRECkYDTVAH088i6pUd/NrztCLuCBJuGG96raAuFxWMR6xunEdLtg26mLgZm8Y3
sxHz2CQgDUvOtzFLT8RAYtkEE3VvsBll7oe5NVcPaoUsWyIxzvgKAgKIOVnAGav42gz+vNIhEzCH
mPBGFtz9CvjLdFB/Jsw/aCuZO0IBjGUqs/E28WEGqEH7GFnB3WhAzzSq7KyxRegy0I+NhWa2EeTG
cpRt6F2uk2rkTwUEIDV9MZiEO6kBwzZWdfZFTXO3lDOgLuQSy0BOCUz9pUq80VRyPudICVf0obRC
EHs4k53+HGdi4UJJGfrFvC0VLZU8uSNjq2KwU8JmbWPmiVCm6NPjRLAwNcDRs0PRZNBgNaPzU03F
9pKRNRTdgq6DDR5ab3UB4ZbBGVBH5iDliOzMfM1sbJIg+RuCP4S2VWfgNKZlviaqHQJVGBWE8IZy
B3ZBvcujcavBbSJizaJDGh8JzUs8MWg/GWvKco7bU2oh7LepyJAz9x7UfURXCrOp1iyMfQIdw2t/
pLTT2P+ETtIF287SlX3YC78ocqzEsVZ+lK1omBDjPoiRaO4mjPmOngYglSEtublECQwEDkFo2J2I
AuEKedTUXN0ZVX5SpvpsqTwxcVLb7tLuoTLsFMgGbiuzaJ2ZgYzW/GyVOYLxXvO7ftWStLxPQcgP
RmUemfYDCsj+tFbFJnwpXiGdYKVFhwK+6dxlChoDqYV4EVslRHMx+7YZGR8oXElfMZcQLynWGBVz
SJPW5JcSalWZxKFT/oHyTxgi6TxIVZOfzcStu/61bPJPy7Yi16J2T9o/vOgPpSC7WcdbYTMw0ZDE
krddbLBuyO5gazkjnqf2t84Lk10GQnWamcYxm/tcMGEz/4jQN4hNXQeuEWr35sLSgyn7Li9k0jUQ
ozjpZF/DoNiVCzEp/ZTQMABEM4vBclFBf4ODJy7PuF8my/D6Qj1LOHQtI202ZddYbhfZGzXo3yfy
hrHGv85ZxVwl+TC6lpWaJvaDhLyJb9lLDQ3qYd7eKRCCHTSeupdZOGblSu63gbQvekiGxNDHFA4s
D8ysTz21KV+6mfVxnyAANy7M9prtUKiM6/v6SVWn52kyX4sqYFuWqTgB4MzCuNmYS97s7Om5KiCI
T5q1E3OAm1lyISaTOVbyzm72Xc8nOBak0KhK7okWDdVqInXGdR9Hoc+4skPZO6uJPyoTwU9EsrMW
3YW8ypvCyopNurReWCNHQkvq6np7FEv2XNfVxRRA6kLMwzIMM18b4pPGIpS5qVocsUS4kW19l/3H
2KpP3DdbwRLbM/T+p1IH5mET79cY70BLcNGemvOHjRy5W3lxFGM+OpJhn+0yPErp/UKZfWspx0rR
GF4RLzdFjW/YeZjbyyFxS/rXUrxVLHK9OKAMGsg1R8p+CvXqFjFqlzL5KQ8QuSCe3cu40nk1kpda
1p3SGJCPhNayL5KBoSqT7qjLAXbLC7oowg2ikNdWWY7c+yR1pReFSV6YJiejEp+jgrLFEPI2R5Kz
rfT4TALrzObAuFM7bfTHkeWdUqOwiqif5IWgkzrcT6wT0ViA4RlNwuCZiK/hMZifkY73bH6TxMXa
Dw8crnEKTmLOagW2M2pRITONjcMBwruN0idMeKrJPflNOIIBfi/0cdw3yt2YUo83/Mw6e5RVpHth
0sv0u9SPUqX+WWqAQuHaVekDTHGWfYERR1uzxb4e0nJPZNIDSFD8KmpfzTK8Tgnv/TJwasILSXfn
h55yjRBEzsIOk4xvZ/a7Jir1DOAA0DybodJevCy7FlP9rOZh6Ay6xBY21DnJGQ1wY3730g7PA9yC
IgD/yySPmEqCAGWN9CpbukWB3Gymera2kk2o32JmlYtl+zGt16eUs9BgDddCxoRQwM6taG0HwRZ4
yTWVWMJqO2XUxH3bXKwe9c7UI7FVY/UjLIbJF4p6JX2Ssi1VjjWj68xgGttYX6CB782E2C8j45TQ
MhXEdfqV4I1k7ai/genmnRPlKYXVjH8NtXxBvSs3bgx6ZtdnxS4UoVtXiGkyzSg39GaOBG/iwuHI
Npr5o2J5VtxdsoLVjzRXrjT99HP8NsbpiLxEebYbZiBze+ij8ati17qX5p0tSM6ygdiTPh+6fpfE
5ZFU9JU3pSFvGLOvvo1Odm5/lQHetJ4WscxKgqT6fb8GsbDWwYHG8Yd58miCWVEYZmft/ChJ1Bz4
Or243Qv0FH6eG822ycovHcApaJ/5TjJkErBk3VdaQP6RLmrwBcbWmCD/W5zvc6/GHuTeEVhIrGH6
tiIcI/FeqJC6UVwiPLYVBGQ6SxkrXaPuc5w3Qk9jP4UZ2XXoCYdpqhloNPeSET4Vgkk6zHqfHLAb
0Vnfwui/VXoRDfGiL280c34f0D07bWLyoR/fs956iME1DFJ6URPMa01GNpMo7cCVjHeTCl4e0XWT
pSqjypBes3bZtRqNQ2YWKD/rB/7DlE0JB1hrpa8ya4cqJZwLgs8EZpwiryvTaNN1sO3KjknyWOzx
sxyUWVKhu6Gk0Tir5PBkpKYJ0gvBTquGl55ezk1GkhiKrGTLhOUrSQzWH6QJl8jIXI3THcMet2w2
ExIQkh4qU2HrNnwU1bAS2CF9jKKhepRRwm4AYaOgSnS3B4KOEGS5rP/LwXnFLBsmdI4kn6WbTn9j
gsjbdSLvaK7Iy6UggVC8j+ToFa0c96tUHjMLp5DFHVtlLGanMqVi4ONAWbAGR8Tk2OUmH//1iUwr
9cU6EcfAk2GyVwIn7upqgJcprRKabhbV4EUcyVYZwbPkCZj2OmO5ZvjKNf8J+ydjMF7FmyrKviVm
AfW0hi8LxJ2Rpt/psg3LfCAey9AXA4OhvKe2fyaceWvpwZMtkA5PtvVYUES6oglIoiqDe6nmIgMN
7Oq0RQgos2u9WH8CKQYYdLOJuOsT5RDMJeXGWBiunFhQhlKy/mIJMjKiHdvpdrKKlrJl8Mjl+BUr
ceChaTYdzax7+n9SXhfuCXh9045Yc3QMI0aatLTcoA0Cd7V2Mner6cgrdBNTTVze0ot4o+E3ZG0a
hdugJV1A5KAwjYo9AD8wauZbsH4iAankvl0lxwiKF+kSEeMTlQspea5C7TkjF3s72fWpGqWvcWy5
Y7t3cl485Gw7AhbOjU5M+XzmDBlwM+tIPRw5zh/n8Fqt2Sw5m85gsPlj407tg0szIQ6Xxg15cOKd
dD0xbJZ0Hn8oLcjvuelJHzqWjt4Gt5JwIc2wabNgncHhd+0jYSabGSou3tyMKHbcUtoSORYXJbce
4gOD164JBdhRDtEl4KSL6QTwtbAsKGekHcEPddVwKez5VndBuMtSmM458sFaag590+5auzypqyIq
K4cJatfyJOrpAdDDtbOQlkHV/q40ggfxxLDk0296Vj9rkXZPmoTQ++dS164tDI0ekcFETWFO2VEz
04dO8GkZqPoRG9xyoi4Cs/SLnJSDIDSPNoxbPKJ5gX5BzYK3gO5G6mNGVdNRLyQ3jrpvpRnpWuSC
kzbf92W/syXw4OtnTZTfdVO8lCa9xAJGRh+6r6UkoTMBcuzSld91fVuxUu4em0J9CpQHyYA4q5XS
T9vNZ4v0Wd6LUL5490D/z3Nu3mb6SpdqZwKLdQdSH2GsfUxsQB2zZaGu5uKTgs0d1xVa34avtRHv
5z42aaJ7GQFnfAcXC5HRjzqkF7NMmZUp4UckbBj4tReX1RXX6A971Idy/ZmlsXsySnzcPQe5xTJM
MRUVLbrBEZ1oSL4yYIwESKi2o0xrJrjW/VG0aQ8DsrxU8nkKYxXOZ7UnZgiNS2MFm6awlY0pT+Ck
gHujExo3U8PgjPk+HUg2rXRFMEntHDNCTKwFGdZR1MjLdGX21bgbmOp30j6U7IeYXkHUMrd08iwF
iJpwHeak1rP1w9rtwnbo9xhM8I0RexWSUnANi8odzBy+kVZ6eodIw0KiNhGBZJKFzU0f8inNG36/
JyglW9iCzjIusIrkGvSfh9LMo12skr84ye0xMJaCTFBeUGgoX5hQFwfxEDlRoHKrcU0nzq2GEQE8
pVamp7uMWv2cbhSAVDTeCkzjWHu2dCoaaQAsMCFIr0lAcYW0fGYVeeozbyMnHgq81rQSG2tAWBnX
EIaW9KVNGsuT2lsdZMIz8ih7mOQDB5FB+h1ArnX6tKvL8r0kA8Bu2MtHc/lHo9Z1pfvMiM5KBUVp
LprYA/8+nayo+QMk2Ha1WFO25Yx6EIuZeQ4o8qm1lo8ptyd4Tpl2IeGHEtWa7/JFW8h9DD0pV5Nz
VaGib0JSvmfuEE5Q1rFXZH20GMBmHTRu5hYdGtn0IhzRCRGn1OyyfOou8dIxS1OEE/WonawOmuWo
nVUUt1sl+xGAKTy7KzQ3mxlUdpSW/NwspVvkff2KdQpmxs32okE/LB9VGTD/gskBq3hMQNuQ3M2S
HdCBTI9jhL+3VGKdPdHiB+w/fM44y6kL/l41jl5YEIC8EI3kkYgzebmlP9hqHh3jEA9qkhyqrpiP
VMkcX3OvbVuz+Yzz6Q/E+fJgIi03q+wuK5QE0wz0/yqQ9S3Mi9EPEvMTeBmqFyt4Js71Ah3vc2L2
c6zLBXafIdrNNCJvaeHuB6ChOO5F4lhNm5xraiQDt+KBSfwHYecYR1R21zSOy6m18u9k1jOfhPjS
US06Ag1TNACx7L6VFO28+g41xteblBiVLT/Krpuy6jY2fLgnQ+xxHY8XWYqeA9KPIcJNHx0S0lMD
Pc6xQmIJtElH+0YejJBk+RqN836e1mGlxvacHXyntr6sRqCeGqo4kQw6UGxxxfRUbAs1sfnUmtOu
R8LsgD5EJKT2bpJo820ur9IQlW4iV4RbFLIvN+qeawJyobyPCmDqRfPThNJ44sX7M9ZJtU3KhWWG
DYFLkU4mKezoxl7FGkjfppT4plQvZwQVT6MqyqtdXQpBAjSNM/CmrYx5G/NAOvhjyarJitrqMBHu
aeTXmoSlQ5ChrGVxemI0226EheoA0cwfgsNv4UzewRydu8V4lbk9cL+8ptJEUPfIK2rSg9rdRNRL
/F13uXZfqUR9UiccAutnIOErg77l6KQyUgDX6ErS8RBKfenPMeA1aemRGYd3jI7GLUeho0PofSgG
Kdjoi/UY2JiU1LIc79sx/o7TYtfRI3k2+pwd0UHPYxwx8OIjSbTpR0Ea0HbdFnokM+koFezXeNXo
d0V3DaaqXSOhnF7M4WsY0HHIqXa/jDPpY3EEZkNXNRAZ8UvFloDI7JdwSY9dyBB1qcw3ws1uxHN6
oMskajtCecZeB8yQQNijNgwLFFyY3O8TIY/0QESxK+awUy0E3cMI3Zk5ZqYnOJOsUUOIjcE7TSO/
UQFbmUq0IjB2uh5avoV7343LJfUzM7A8JQebkSJS62qoltl4GVWiLa36oh8kDY9vEtRkxXT0nKpp
nqpzyloCrL2JgZERuLF2k1E6eYh7NQQcBBvlUfutSXyfyNZJL0qIv5a1c4NwCxHn8rVGO6WgO3YE
XR8Lu37VRoEYmaDIPkfBKqU6Z2Ib7bTeuNPHuWS5pBH0q5DcQ6KE5CYpVXmEqAgi2wLq0jEBfaIE
+QlKJfdNdnbkQs/M69JLsORfNFfRFlTuxjTsj6lSBduZUmWU2HtJGCd7s/nOxiHxpBghl6yiDxWS
hiYquGtyoZ3kurilKQ1eOgs+nslwtez+PZzIPmoxE86S9VLnw0cZjdEpZdvtIYzXeTelG8GzNeQ1
Zp2iYrjTyRjbm/Ka0jb7dRsAVTRkT8DcGkQ3Y0TGSjMMVH+jNj2a+jtpa5c4x5zF+q0/KDqJBlwl
aor+2bTJFhSyvuZGspYWbbsiZMd9t2CeyKryoZfi54owZ1vDV81gkXikikOAsHAv6de5/YoTBI2l
rWkqHbDEIvXeSkbVL9Gg8bfb3m9keF9xjyQll6vx2HXkbjbksEQjsW7VWPtBWp5yZSQsPibQOapr
BeHVeAMPaezTxy5LFx83PnoBmKNoCqdNJ0fIIhVJvZ9hNhozaq4MlcoUN6pX/2qj5nKrqjKbG8Iy
KBtwRlpx6aoIjtM6aElqSoQTEyoChKKkhTPzWyqNFPc6QV/jgnmBtRjSNpwyoYZRuOikW5d1Js+L
Gd6ZaYaRZFAYNiZw/bI1+du4LnGlIos0b3rObWDHy0VbfUWT0buDZpoHzVS/CoJ0vWkCXBmoaviS
dtem/wmoze8XtbAvLbiDYgXaLogeZlAjbq/2vN3uoeU9CBKpdl3AWG4MRXvtZeUzJ/PBj1Pp2vbA
Can4T5LC9TxkXXSuq3Rn4FeRtbF+RlNOtDs8VZgH4FDTbaOaJ4xljLft7zT6GImJwsBLcanVgiA0
2TfJuA8JZ3B7hVylWS1WrahE8Z/kJmxP3Y80OExdmVieRgLQ0UJ2178kKKaKpqdERpGVNeLN1svi
jzByJHZ+PzflGfEXmVGi35qLUm8bieOlarLjkiteJU3RZtFNmqKA0hvhH8+UxQeAMHcUNK60kBE6
lBYT6Zi0gnG84XVGGTGB19AxMc4tOglCnD7NGeNWNygqDqXlnEotY/gZXFNMtLluhNEmmfJTv6rG
LRoH1hsTqnLUTVnVD0clXbZ9r6enfnptYCPtZWojt5NiwJSRfErzEm8sCnA0qH2IC9LqjuMgRbSk
JBmas/TOyBj8d76QuZyiNScJmWpDcprmI+sR5XXjuhUqCPuT43Dtu4l/m0hNJwhiBUvl92KtbzAH
gVJsYr8aCR4yGJdDh6bBHkR2nQI4FNLQbYknUVNjx27tKyHA1TcbJXGTQGIkRvuhBAuaT0s9mK22
H7U1X9tI2k1VZLe4Xe4w5wzXXmJIoZm8nEm9fLKuPMOUSL4XU97T43GZhQRn8VNQ4LS3eY5OcoXx
XNfNz6RFBNBbpNdChrnoWs/dh0eIllHxk1RsZEZFZ24Nh11bdzWMhpdP4SOd1ucm5muqnBWtbHkM
CXQk5315p0aMTsxYEn6GSXdHlPKOrTtLY5WpdjEFOXOeFs1x8WYnxVUv89Jr0UMmXXLKJiV9MOXD
Ek/Z6fdBkpL8pK9SYabGXlTxXmjRcFDEggzSU+CfNhMCvKE9KSA08zEcCDZHFgFeZuCqGVYzszLe
49Jkdxst4s6Wa05N9oqoBthEkLV87Cb9NcQKDpdyZX+F10JP8pc847XuWL4XBqR8RNjoSNZNp8K+
SsV09QSHTMzXhhXhwbYouGaCijiZW9ThdlmsNi8HC9Wj6GcTr7cteUzqMDUdpJahl6Wr21o3hDsO
JUbjUYJ0M0ABJYzjjhQ1V0zd7OrldDUwum3TFi4+sl+/pgykiPueioW9JXPMscdALGy2BwZhsY5l
6KVfKUvgk0vjlw0TIk0Zj+hSlq1d5NtQHZJLKFnE8+RMrZdBoky2Gdx1GsMvEKe7ahqIVFg3hxC5
2iqF0meoe5s8sMvvAwZasjp1f9BFvNcw0TD0j+Qt9BNaYpzD6MKS5gVTrmPMQ7GVA6Y4dYQ8u7CC
Sy+34m7CsXGKQBqlgpGrGCL606AbHctciGwQ9knktAJF0eCzBAw7GYfSoHaaOjYgc7izikLdKOgJ
5nA5dkn2HNa6flKjGDZuC3wJIuwHKR01cvgKXpcVgqiZ4T2rY/JSrpluWSr79aCepomDieyZvfSc
YGZzKilffYn1uItbLndVBHzISCPYZuT55G0FLHWi8g7HwWINjcBWZJ2FOU6cwj41H4jK/bIcu1e1
50pQ1lYSnsMKlyeOsVPSWYfe4PWBF4WtGRusFpt3IT1Co5JObou8JiYrk3b6VP2INP4DN8Da1LJB
5ozZaL4ezyYTFI2PwFJW24V3U6nqnxk5oscxT5hiIj+TJbyeDVKUIjT3FtYRMr+YLnX2GXh/+JCw
eCRijMhRjZMxe6qRcF8Qf6lJ6at6eGUTQkdHfDW9P7cMBz9rWL9ZwsLlImFYWM6b0lTXhKBkV6m8
6C3dArZmFmpxw1/pQ2ujTsamW8K7ngUZ4zucXNu2Rh4IgsXhFrs0I3jjqG+PIclCAcNCpweX4zX4
PJyqWwlaipeRYLLF2pVtQHLwnRJOphKhzRqQZTXlgcRmd9OUtzAOlo0dx9pOLnqSiebizbAehcJq
SB7SU5np7GsKphvM1W2A26LI3/NMpdtmBmR3OPTtIth3CdsYxUbg0AQqKXdNczMtmV6p3TNtWS16
I8+Zqh/G0mYUzzqCHrmnvpXnK75b20my+7It6JSmCP4An1ZbE0y4x3ZgC0rTa6D3s2DnGorlZgmh
iUrWvRmpJQEEon7oY+la6yM6eJ1zd8kZm8mW4ZdaFT0OxkjcOGJyyAqxL0SACrMcJKfXSWrNF/uY
kwO1W0feU5UASu60P/ZMb5/ZxW4Y8VAUBHD9pm1h73pOlYRggRY2lL0+/P6TttLMOqLPUTnKQ+uQ
OjsyW2+9X4Ln78OvGgNpAvGS2NtYQkdojBqRYCBQUSkd6DhY+MQlBWtEP4U6rOgwQTGNZi/Eb/3+
/u9DO9XhppOsJ751Vr6/aRr2VDD6VPAQ8Poefn8pZBwN+H3cJau0LdYQDmVmudGyhSUVZwaD+LTb
UHX6S0mAqxS1B5y3LGUIjTxEiS7Thwk6vpWjwoS7//eH52ylYllFQpCSlDyaTd9tSIsll2v9JeiV
4//fIUiqkG3zL72t99F9/Buq57ibLx/59//+X5fv8d92HzkumLj5/lsH/c+/+U8dtCmDD1XWzCL5
bxW0qf5jRYqiZ1YNYZi/FNB/qqA1/R9AlBUd+/a6EtPFf+Qgaeo/DJsGEdmyqeiImMX/C4tUB636
N4lUs0yyKQhUWvkJTE2N/6IO1lD0hTX3zM4O220aG2eRR76FoeSpPmU703A5lGrzgH0Qy1f/2H1o
X+Fj97zmuRbebG+DGYa7a0ovXXXsg61iYCLAzezqrC9lwlq8nDRkVj3UBoy29uQcZlvGcpvig5mS
ED7zqZzFypPypz7anrm3PZYtf70m/4MGWlmV3H8lPf37z2hbPG26MPm/VSH9l9KbQwxvVG6BllnM
515RbpjQtrUl7pJR++ppUyQSrJ0qjd/0WLn96y+OQv1/+OoarxRAddmU9V8d+l9fHYnuVCchYBvr
yR6P8k95a65a5Mrv3Sb/iQIH+kr/wxiLkt/TjhGaqwdpY53tB4ushitKKO1eIZP6VB/Uj/yCZOs+
7b32wtx2vO8rF0fvZf6wiFlqHP3BTAhb8wj5+Sqfo5O4owyxvkPdMHw0Oc/pN3Zf4057a3GDOah/
iRnSz5BjqbpZ6Dn9e/2UPw2tC0QGwXJu+qbNYp31NeBO9v4uRUB7yk+gBP9MdOQ7mDQWl6vpcXZZ
XvNQX6C9K8d2ax2El7+XT8QNR1/JIz/OZnopfpathLFig+xgx+IuJa/vI7R246m/Jj63e/I973Kv
B0fnx+yOK+dHPaJKRJvuJNIeVm37yd6W3E/Jyz9bE4+ZJ+2b98Hy2DU2TxZ8fw3VIHoXJ3xkUmA/
Be02S+7nu8V0w3NooAt7LO/Tb0z2TOelc/mob5ebRWLUSz4+ytiJEQgwRDrNr8WHsRnhw8eO/pPU
rnk2DGQVhKz4BeuwcDdYm3HkCfEmWh2TSRzV3euAWpmdEruQTPEL+V6TN1AIzPvmfTwan+UdCdbl
RX0YqXaFM5S7OCTMwrVv8Va6wFq7hIdh2YV3xpFKYcax7LbCrT4y8IxgApzovvSIHfZDqoBNThdF
zsRnl/jpsIm4OwxPd4NXhqBVeRc/0idbR1Z+5uiyUEz8zi+Oy1bbkD0FFIeKtXDYvP4JzpXqGOfl
FW2m7eVXEhffwa6eBZP0PdQZGkR2GLlOf+EkW/M0KU6RbOej9QKdpNDQj3nEc9xnGCgvGCi1q/yG
+FO/hYyMnIjyHbEzs3CEEo8DzwQTos5l5FODvt0lH/2+cfMrPAAmvE/hp3GhDOokJ34Jnqx7jKy8
tVmSdB4rH7E3Lvl13BOjkIuTec+SUcr8aofRacMmJdmRYvFqU5s49i5isHu27+znBeES/XjlTn7n
5nw6nOx7QM7p9Ec1eUyow6/l3ri2Gc25I/dgkOEhHsZXrKnmvdZ6PZtthm4eZJAPY0dEO2nsvh25
bN4lF1LIvX4ImfacW7yzeG/HveLjxjS+GGetPyBqJH9NRnbChSfSUcZtcp53dH/MBSkYLnnu9vvo
nCauQrDDk+g8hmUwR3G5E4g+hD5OcOVP9hT52U68oTJmbO7MO/ohRLJbJpb6Pnnq3mdvhz/1ScP0
jTMzdMOr2UG8dPTH4AMtH2UAmvrzMOznFybNPrtkm4xWRhCOtJ2bPRuUacsOrGXpdBX9k30/nLu3
6MCqyHybb/KL7OWsvh35plyJuPrX5yMmoP98Nlts9zWSAhEsc83h6flPZzORdZa+yjd3LWM3djvs
BcwXCwbcv/4y/+0QXr+MbqumzW7fUv9r2F/TSHMPy7Te6cr4uH4Je54gYkzfS4tXdc6hHS41V/y/
9N6o//12tTAzrQmIhmYSdiJzjf9984iw1ozJbtsdiNgXMUPU1aeCVmFCIUqgBwmzOrNw6LBB9Zyg
pgYa8VHCMQT21LIclAz6yfkRB/ewWyyVj1oGirBnpdfFgoFNP12xroFFYDlDAzgTDMMaz7cmFa6K
ith4WcCjpnV76SaOjGzJPLsks5wUCxaVoj5p42x5IgEDYWwwBLXPatXrrgH1A+tlj9C3KCUfLvit
y/Ngw7vclMJ5pwoUP1b51Olm/xDqrXrGHHBkLTKssGxmBFpY7e2uPU1mEW/nkIsskKs3eyj3oX6F
Z2NuMv0Lqo5bF322aQyJ0pQIzzLfIDQ5yHmqbIW8wDHD1W6kYF00MlwlA5vm2Pwf7s5jN3Z0zbKv
0qg5CzQ/yZ+DnkQwvFPIhyaEdKRD7z2fvhZ1b6EzVY2T6GkDF0Kae5QMBs1n9l67QmLLsK4HLEGp
0d2FQGRcvvaGx4FkO1ivS9gde4J/WagGzoteVOhHnalwtSr8DZ8M0U0PGifM1YfY8sSJtRNiGxZt
PKj0YpGbCrldLAHK6koSOKU1cICBQDwkQZnBQcrf+mOgeTxTs2BwueSY0SVwwk14sMBMJoBPZSoR
HhNxOONzjEi14UbbJ5rMzLXVnhefLS5jZYwbSxEfvTOIs9PM4i3I4K2dbLErwoNozHoX1/AM+ujO
yJVfjs6RZeb0aM6iMKQnuUw/q1zApkBEAbhZv0RdAx4AuF2To+4AdfHcovNaCTZFvQc0KbEoErqa
Gq0CWzdZ1oNJF6xiUYhi7ayybVBG804bPpG83E+FYmwE65fBKp6LASg/g9mAYOShvgeV9RB5/qMe
1p+RRAxFcMvzJFr0LfXL/NdoCbU+lEhwlWhtgg2AjqKxTlP4iLHYEmjTZzhsUNAYS0ziLurgdoW7
3FgSI3sOCvMJP9ZJUVSCaRy+aWZ9eZQrGwgNoOTzahV10ImNWGVi2vbPWZHSIvbkyxR03MrwRYiO
qyrJI6uMT88mWpntMg8+JMJqvFFiQH+kSVS8KKw71UYqwqwwYbrMNzB65OxydpLppI1w/wp/3fYP
BTrSpkBFoiMAbJmxsS7J1NadvzPVQ2aefDkJQ1LaYINcPegyjAlgj0gMI3dWQXiYCbvHhjuaY/4m
E1oi/TM1b9EPNpT3HWo/Mo9DfGdvZqcgglUXMYVXZn5Fwfs0PEw4mY2he5J1f3Sg80kbYRnSezvG
BUO2fE2JhoLKOqR2ZR0MH3pEmMIkD0xyQogY1FeS0f7Cqlrj6CmthHprnycDJhxWILMRHrFZsHjH
TCt3upXN1oJ2W8fIZ1lGDO0hK6t7JSellw0hgoMYdGFuYrnza2xhBU++RWHI2pWd7m/HrttrbY32
yBu8JQGJK4nbfT+yzEMYMg9t+fGN18dSQs3G4CEAhiDvvKbLlpliQkTUGGwL4Dmrfs52G0Qf722L
jTMSKaLn+EehfMk6NKr/JwDOJLbgX1FwYJ65I6LDZGbm0vY1mDElAHCiEJiFNQmPz8FJPEx5+lfp
66TnwcBd3aFRgyFwme5p9ykXKQFgN7v1Kb/ijIYsY8NpWXg3/Wna6reImC+3OiWn4aS9k71VH9C9
W47r3E349OtlfCNnBtnCEZzK8LvaAGugQjgaZ3lb5NcA2tyN8Y64BO/1UayHE4IY75x/pAdKdnXB
4FB/5TsC+3ioH1jyuSgVbbLU5cWGPwJS0lyyVcBeGsHpwmkHJx2fxFm9A7rCoNyPUczvKWfZlEEv
kvZOuyLQYNGK2PAGF3C0jxrPBOGSeYR2lFzVD3knP+Wu/Aq7G8KtOHLRqYmWP9j9Zm9iPvdH1uUA
4rF/ZDFVzzLGwXp2NvZz/kgh79/JxfCMqHujXsDtsGXiJZZRaBi/kzd4ItlSfkxvAJztTVlDHabS
xi9I2exqltscmi0rk0Kuu4NOzKm/TzoeoA4rGYRBbmVuLO3QxytfX4/kOhHDRHXVr4wazfaOICXG
yVVzQD+pnmZDbrMywdMIWAeLogTgBiVhrs+VVc+uVFsOfLxrybPpkK5IHZfrgBizWVPN+2QJymPA
7sI5hLH4kjSbgtClhTxLjtygCIXSV73qxcbQ1hko3xGN6CJB5BAszIu+lyig9/IE0wUCOPwdk/hT
lKJu/8o5jrm/xk1D0JABiHkprePQglResrDEUzYqi6ZZIG2/5pwtqssv00M/eKg+8nL+enCVDSv0
P4hhkotj7eMSKtrWyu77bjc4N+XMI8w5m+beuuHw6bZcFqmy4xTb/iL1H+yz+CQiQY1XtGQN0yk2
ZIh9JmpG+Wif2YHV0VmGB9CdK+U6PXsX+qf6xhCM1W7zyBqJ/7b/Run7mh2LXfdJT5bVS/FlrMOz
dUrfW/BvxqJ56Z9C9InQ/M/cNvGK+bnslxZOwqdiXT0EtFqQ7GCQLoyPlGYtcjtt2ZZ8abSby/Kp
9FeI087xk0mpOi+0D1aE8HDludUL2wC/3xYcP8EmlOsnqObck5RQCrbrBUyfR8L+0MDb5aZ8Ah2E
lZWPya/uurtce83zZYaKVKKyd0Mo1jH2poVNI3kGLWUeNRQUB28v6UAlfQ3f1JrfUcYsQBYsG73n
Nn72p01qLS0g6O1B+RDZKrz3tS2RIKazYYnNRuAygs+aFulwGnbdMSbQzV9z5aJoUBZsBQ9oQIY9
uZ4nWGdUNsnnSDjxq+ockyNeD3pby1sissLiln9U5cKjm1sgimCVi5+C6n9aDiHSriVcNWWr88xo
P6KV2JJCWx+DLTAyMFTxa7JprCXFAA1YvxqeER/Fl2bDoknp3ZjMtw4fBaq/hYI+T3KJgFBd9UeU
MV3mTieHq4YWlbnAKnmrFBoX8uuWwZWOPNvH8WO3ocpzHiWyVbB7C2PYgJ3ZYf1+hRG+sZ6SDcOc
G7unidfHLjmFa8yGzBVW9vGQ4/Z96NPVcFci27xLrvQzN+aOO7hysDx4jLF6xAS3tD8xm/hbsj74
vd2r2Mg3PsOVTldm22DfbTocWAWfOkndaeUAs3OJNiYEqgKtts7Qsp+9e7IPoZTS1RXLninzormv
L8qtPJgP+AibV3lFzPsW7NDPMUihTLh6w8ppabaXQ/dALi4qFh76O+AjH/oqfeYV2tzNJLwj6M2z
f65+TfgtbborxKPORTGWgnLrqfhoXfPEE1Y8GufwKT74W6HvfWMvxpUHSmUEdImq9Fg0u0K9s67i
ZD/kz6CYKDDDjGUFxkEX8Hn1SWtAEvOh2mmvNjPdCy3dmTcMoxB6xPADllyDuwYKDjer7dqgbchh
TZH37DnvqSteywPQr0KsqlfNYFzOZSDPcIAqdI/KpvO2gbIdEA4XC48FtYH9+6oOx1zsdOhiNi4I
fODr7MRYpZ8Bske6Su2zLj+oKhzka81RXINHdDjsf9byqm+cBy1wQSnkJMRBzENHDy1whbWx2gW6
a7SL4RiSQbGSzrk8swRRxbm0lgCEEChVLuhiZKUvqF/O3485sfL36RvTlZ4Mj7fUJ0Ro4awQ+23y
fQzJZW9oH3iHInn1+1P41lN4sW+v9mgTouYgkbIn1omHPwN9P8aB8NhqXOnK70VXbqS9yiPgtSiY
4NU5j/G+exhXwS/tBdM0HUF/Sm5MIIxX7cIApDMW2iXZTevyqjULDDrp1X/jvcTDwDDenW7dnrpL
zvZ5Yf7CFo+T9kWFQuYg6lk6nIAeLT3mI8gxtIL+wtJWSJOLJ19ShS9jc4ORxcjXvFQ0nna36A2K
UHyB0jVeh1fPe1Dw6FOA7gyuWJbpAGDa1cQq5w2nCovoDOn7R/mEwJIQoucCo9GdLA6OuTW30W0u
PNGpvQ/5ApVsFxKpsoj30WUythMvihdtW6zFpsXNilJ9WW7VTbOjPW1PYewG1abU1+0X2SYNrh0T
UxUpU4v2Jh/U6ew9ZFt75d3aLzSTBVXAY5ejsV4YSJdBKZ3hbz3hYfDu8qtY+vfFkRTk+J0kg/K3
sW7fAAz7v8d9+q4bV3iWGEV7PF4n1nfI2CjCH3jnhVdnOd4BXDPDXbMPV+ObIEv3iae6kfKYJLF3
X56hGz6wVeEtYmzls8WYMl04FwZK7yzrv2Yru7npsTExZ2bEOmxmtUG5Stj2PupMLw/mfcGwhMTr
5Jp+YSWCI5l+mcBz8HE5h1hbKyuZoVQ6+4uiu+tmkgZ9gvomGLck4qObVJoTiIL+6wTlr8K11YhV
TrAVt15IY4tCYVH2OtrTClnNtCgJgQ3RobAKrQG5kbasL8RppEF/zbIlRCziYKtfFTvAOz4T0XkQ
v72d/0UNk10qioQr2zTPXyZUCXu7WVXEw8TL4kbiCF+c+ALaTLYKYHWE7u1TD2UyXLA5O3af9q/+
zbMWOBOQRHzRNRLTCyjZ+11b69lW1dMz75klmwRcYm/lLbTUNvYejqWbHtNNSnVJZs6iP8eUGVWx
ysSGFFKtc4sDAtjyHK4mdTFqa/Gp4hhdhpsqXfoHcSq3DPx4vJQr/5zcsl20CViafqCmsRlrPpYH
LPZQkXlTXOSmPEt5IKv3q/uSZ65KBVXK43QKTtkv59G/NCcWp+KDnJnnCukYm/JF+TyMa3jO2nQ3
mthXlrReY8RikC3sevhlY4VlTTELQHGecaErtTuEKdRQ6etLMYwqLnPBeR5K099PdLH499VD7yfa
Yfj+F5ranEA6KRu1hpTRJLxt2/nffv/4/v99/9X3H7N7VAdZHNc8lFsN2X6olf/6f+f2VGDyIDOp
2bKiDq61iq3cHAzXkOg0Ap4zTVkLV6I/Xdk656swgHWmhYWnfUip5eWS3NCLHwzc2GndLdNCm+PV
4mvoBAeiLjg2p2FyK1J13Sm8QZC7QN7ISkA0MZpolPYp8yNsQC1mr1CPqKgUu1kTED/rgfEcVyrD
KMdkzumhkGmi5qbFVgCirO4ftJS1dpol61Jnwk6MobdsWGy5pRdhCdCrh7o2pJt7kixmJHmBAvUM
lrKd4O73qwTBAeAVqKkVQ3MC5ddGOATPYQjlVQhwsbZGYHFTwXL1gOKZELDKjFdhXubNfUl1BJgR
3nGEeQMpP0wdhBZq3R9Ey3u9iCcGKbI/BOyeFWwhy07VvFNQGzcL0NYCCTTBIXGwgx0tFkJBRksQ
hpzNxLycvKA8dIRBa1NCvlJJhdzj2UlCD5NgXO8bpDEdwchgv3n+1QQOJPG6n2kZup0DUT/QX981
Bbm7upgYietpPEtq6URGioq0ETvQFE9BSo4cMMt10EkAKf7RK4ZXCzMCulSFPVlj3XkRQqoKLI+j
fYkioS3r5LDqxihCNQLYlAFI1AqYbZJmxYuxDU2yUMh8bqoV7Kr7yb+mWWa+pu1rreQqXsvmloFu
XGo9HjfvsTR/awrASwNwRMcGmfs9HpipOb/LzD5oNWt/RQHsrxKE6qWjtioHwNi6JD8znV6QA3dI
ttEaIUT8PXkmYyS6IYmRP+i7YOsxyyvb6am08fW2kVIvS0Uy+7bwV1p+/zLO/7GZXhcT+6470CiH
IUFkCMqMrJy10BxMLBGxJXWgb2ebyQIKy2aKBeyujKy8Sj+000tfKi9dFpwt3qHdrAGuOqzIDc3Y
959NI/O3KnexhlWggOxaM08L7YGWP5EXeKPlohrVx0YVr9kQE1i+QsOoCMr7krfOODnPPJUD1F8+
R2D/0rz6JTd7QjppiAvEI1DVm6esVBJePga1du98YLpDYv0hLErjsGsPdk7BXKRsEMj1csTNSbTX
CtcQLSgLrIY86bgfjzmMQ7+gZdDxQrgRCYIAGZKNVqX+7j4wWSoRBUvPGJQbTAI0MxgI9dK+kvb3
rES4fDq7op5Wb3HRf0QDbxqZEYziMA9Km50ZkgmntxmLHlTwInoqLXBBkcEjJVHploMai18QkkhE
fPiqHPVmK0NwqE4WEueIf960/Udg9XhsDZi6VDzNjClX1CsSgnVdO81SCR9JvH83BTFItWZjNWma
nZ4Y2OhrXHwJ6ZcETTK3UHxCs+uSiV7IBpFH5MrALY7xsnVVg32b3xaohbNr2FdPWgm1orNningN
1kBr7p0ef1ap9k+pQOId6hadjD3iu6tZW3gNhkUcGbpq+9tiZARrKetCw1fMqeXqnFEZgpLWrES9
6GJEnHlCPZKwi+EZnh6d8tmQtGhaFt1s6N6cKW88CxRBkS8fuz46TlaNnlXEa4kbPIcsv4BqqK9M
RRld/A/6pWAPqKhkrVtOaAGPgxrl4JwU8fAQSaTtWuK8f+vY8iB9GpDyY6GhqnQMRKcDKYUiLs+w
xfCVel+BJbC6tS8FPmWEQrMBOomiVTGyWMNmvK+7vaz1N4Rij23R3FTr4GsFCjIPABWyMAkczxlY
3Ke1q9YIoJXslI8Gs5nUPy3vc5DKaVk+qI6ExY4YqbfYtDVqv0ur6rNI9s6ovvs+qlGm8grgJoLA
lDph2GQnt1hZQxiaUT/BCdMb0Q3gioRPizPe3lEpo8wrKexriI9Zx5zUUPRj0zIVqZS5V5X9fSjJ
pIQadlVhw5uJSSRdydp3yAkqy50HvwKElLQjL9a42Nb1tGssMn8i4KF5pczejOR+6JpbV0Qltm50
Qb7u0yxTE6VZd80VrGcd2IzAuPgdIH3NhDrtYOxyWpzMEa0kiAqp2MMaRTdEKpO/xaFabTHZbwKb
njjzSRVy4sQmXCZ9yoeef1QwVqv67pAE/pMKQ7oGeR/XprbBBJawWsUMq3b6puZptrBkzLijM86o
rXBEjtYmFOhwJ/I2AEC9T/CrYA4ou0jVrnB25oFz8dQPoA5aq3kYDCa4Xm9fW65TOGI84HVnA6Aw
dnGL0jexa/UFbVVHgBU28nVcGq4XFlvDUDZhwaDPSBASh1q2I3f+0MnwQeHzAyphkpzHr7EdB7yJ
A6pFXmRaBrU6w/C6E516UHHYIu5LGSFHBs+pSoTroKCxt2sIb41n8drHJrKLCBltpxDbrx+FUKu6
7hLjKO8iabtW7yMJ1R3UeL22NtjrLEcGQKQQ0hpa4zuS6mg5o++WeQE6XwV0kcudiJp2BVxHQQAX
xwzHoS3g2+1RbLh9MC7jCf5LrfL9WwjbjIC+TEPEsvQi5W4UTbozCxG5lURy34KPK3OsPlGv/+7L
jjFuUi/7x07BCy4ta1mOEa1D3Z5qlJFsdoPVJLLtKJuHOgWBpTQV2a5ym9ghM4jKvPYpr9xianfh
4Jyx+uTL0MPZYXmKC4I/jFhaJUn4AMuFO6Y2X/ShMPEYp7fYU5/6Khg3YPlY1Dkvtuoz6OuGtWmQ
6hMCwgc3Zb0SF8vUIVJcUzNgFhMBttCEDSgLpkSu6a9Nhw4ZAiyTmHlmbRISOCnKISimBwJxBJWu
MIH5F9zGqegfJRzopS+1zzZtqxO+sA1zfNzHoiCDwGvufaJxEvvD0kPVrWeRdjr+jnIk49JCvulx
hnIhVu3AfE1TqNhCQc6kVY9LVHzoH8pfdkn2j2ZxSQQ1ybzNUFsuDsI0nvGes5NAJwNHbf1jNwcC
CNQRgFU7BH7hQ4wgc82Cpl0Q07N1gAoxDUUCMa3DxEOwxkZj7Jlr+I0NQZjKgAfbCWPmuADq7Xl1
jjV8mjZh1l06Y61Inb18gBF5qjKxr9Ne7L//6sffQlQYd8GcKFHGHyGboZVmlKgWZfDXH9//TFbQ
BEPVf/PnSNLvHyVEv/mBpa3SgqrN03Tgb7mxr63sl5mrsKpiNLSdquBlnol2ZtAx4Qt8mlKNRnbW
7blDB8grtJhpJnRuPgmgne/nO8HUyUQyzxA3+fePllwLJSX5FR2gta+jEZ2ybhKRrAcGucnzjyxD
f9LcwODae8wQ//4RIi8Qk1nuoprgwWT+keoDh1Oi5rNN9T7tJVMxw8zuVK/XN91sAMDsLP4/x5s6
uvxjzPgxbwmXec/+ljOu/etP/TffVP4noj4KGWFIYYM45Rf+O2fcEf+pQhjlf6BMUTXo6B7+m3BK
ArmObs+xpIUegZ7nP/4X4alN8L//Q+cXOkKiOtSJ71UNR/t/0fbB9vy7uAJJhSF0A/GZbfLkMHXC
zv8qPwjHqm9z5Ke7zOxwBgW1s+FCfywnPJgjOBJLt5RVFiDAHgH9m0Par/VEFiDOXTXAwRjELFxs
hOCOFR8lkKhNVp6GpjWvRHM/oZ3FR9Frbg4fDaQKSWZNI+XGK0penUOwSzXGQAIzB070vaVXt4TN
+LqudGKhCwU5YcUStHqRF8qGmJ0RU+k6bXCfvJICOK3JPumWyJh3UcfSaTBBEik8gSenb9EcYqMr
KHTikmG9bNUNjz90LRUHUaZUXKLdkh/xWJU1jQPm9WWuNg5uJbykQtM3PmUxjj3papnC+Aqk/64F
g5agmV/ZLVVyoYxr/EDkB2XJe5HyC6pi3A8lYgCqV9RZA6h8jY75m40o+0s11ltoNzRdNCWrsEOr
aw0gqm4BaR+ug3BiKSJLATFA1EicDyViI/AavYbSyp+3FMKq1qnGmjHD1E1bjl6xBa4qffZ9kRRv
Y2wa2z8rVLT/eYEIARXW5CrhmsNT+vcLJBol3VNXFLvCcB7VRuvYJvIjkTXMDKsuFv6ICmRK2ova
zsNciokptP99Mv98LM7/uFaFcAzVEIhkpa2pP4SouqKpQN3iYtcrFVPwIrsZGnbhba60d76ePikO
mZwi+aczMN8Cf9GGcosIG+6eLTVpOppu/DgDzEG0iYIw2dVKiI0xxiQJLBt7UUDCb9Po8NqViNYb
DOOiqMq5JO6zjdcjU+H+3mGZfv7zedBnTdDPIxKOrWoWNyyq3Fkx9Re9aKTqdZ9mdbIj44QErkwR
S/otNj89QXZ5jgSlpe225ug8UrwOfZZMYCEh10UTkFDDosHuna9uQIRrWaRKOHmy+f5Vlge51KAB
r73o4c8HbfyQcX2fRlo9dMSaFJYtf3x7PqOXEEMDB+1UvNTrcdtEEoptp6B0i5hfqbYZukZf3iwN
i2fpcx+GnmotkA7kuG8/S2vMwG0h/muV/GrRhQRh+ZR4BjMI9iV5QBsWI0gqo48mZwmbEMKz79As
oXYfPyjyz7gaORF6+DkoAxMtE+WTGej3uiwbom6cx3/4xPOF8eNrcmx02BA1VUdo4scnHmI/YSqg
hkCg+x05jGzWyxA7Uf8UyEk/GmS6ORktnKqLaE5bZ9GqoPdIJot9zGyoK5gfVB1kd2wBTNMqE4+R
4YagkRf6gFoSXMYywiDEnGdlFTwEnALSZJZ4706h4RFty5gZr6auM7N9L/Nh2lYKjv2crO7Ss+dQ
zZVgwfPnj63xcvrxsU1VRTSOltnhp/3jfkm02gZ7aUC4rZzH3Gl7Tvl0qbzkQ2m9dlP+zhhnUAmy
kcXq4uI8hsO4smsfX0pNVQmTqIHZgXzBFOc/H5vxfzs2VIS6Tg6wFAjv/n7nVORLGA3Rdrty3KpV
zNw6yV9ztHGU/dZjobB/mRRz9f060DuV4rpgou5jQjISCtW+WykYdRZFq7/VdvAhJqI6Gwh7XJaz
FLSUy7xBbaBN1W9TqIjN9MfJGfdmdpDSvCt9rdoqOtGLOZw3kovSuxq6E7KLEBZgke6hTL2FwrNO
f/7Y2v98hJmAjDTN0SzLsXGJ//1j05b3oW8V0W6yyEHH5Hgn6slZghinbJ/Ca0anKLJm0zeYfjz+
ZhoR52tlcB+lgghbAnH/QdT5870iHJPDwCCiUsqYmip+HJIIFfLtAifcBR4yYbLGLyrDDbYB2S4D
p74LGhlvfVpP3ZlXS3Z1Dm0Mf3Wq/dORzLfhX27T7yMxNez9uABUuvof1yvpcZZSKdymTegtTfFZ
B+DdZ9T0OozoUHSeQzHIvP2EHxhPl5vnQbEltGLYj33Ccq+xnxKpYx4Ej7U2dXOVW/o/HKPx058w
ny0TWapj8ebjaTK/pf/yxG+tBHJuPvAoqU2UgJqzrxQaPCd/VnRZv8HRm3w1JRywZNITfNjdvFbv
dfVshumZgvIzjuaYxOIzNp3oYdDgR7FwpC1P73QlYZkcApVhFMnadUrJwdaVp7alp8tHvT4lA9We
ZCSv2MU/nv0fr4X57GuO5J2uWTai2593JOmKcVhCS9+pAn1L2QA+LLsR8Zb03aYmBsRoBm4j7P2N
VlJWJG0EPmTEU10zRdXtnqy2rR1Hyj/cM+aPamM+MN0WnHBDYp1T5Y8LlPa7yyfPDnd9hISpYdJa
E4/Ku358NFV4V0MEijmMp3vpGUTch+w7An6uBfskHfciWUS82MCsuPUAIpModzcvDHsnsJpsp6Re
TzTElt0nFxW6wdrugN53odQYQaEjB1j2aMzOSWbzynueFjjxcF0kY/M5xALHx6SRSCIIxxbIz3Mz
vbZlHqxR0EFZzGOcsUyNl07eV0fCfD89+OeHuG3PmR7jge/4Hpt4W5pF8y6n6DToe041MNog2ToJ
OB7Hd9BA4hNBJjpB2qDj9TiQ65+fS/Z82f649YCh0R7ZdEiO+lNzTbnq9ZOtKFtB+bHtO3Y2JRuk
ieEPiHbTujPS7uo56F2kR2BmCfxkDfG/WFvMg3LNZ65Wkd7qxIO5s4XhmkEa3ZHq5I6kOu6qPPvK
DVGuwVS9eOQDbrmf5dJ3KpN5sMEC3+nDnWzIe/Ziz8E5WjCsrcSt8B7h8EPS1Y+5mSA/npzXyA8s
yA3MWQlD9nZjZ+T7qWZ+H7COSJSR8RPsIIL5UKGpy4I8ob5GY2/2ZsOaFAC5pSKB7MEh6dzL70GN
ETLpRwaf9AuGjQSzdvxtE+PBCxUcH+QABcw/Ub3JfFowwelQLjhvpg/3IcvHC0eMXarK15OSR3sx
DayqTGf55y/o57ucm0CqXP8qnRu1qvXzC1KdrMnrhLOkhE1LDEN9ib1MRZ3eYt3Wxk1kNqu8x9pT
Smbv6pA9ktUTIzBCwcjMCjAKuhclT9DhMl8HKNCs/uEIfxRZ30fIe5x6Q5f8/NkUhAqSe0+psVXP
tXDZdw+p5/urXOXdjptt0XObgaECh0360DqpqH/8Mn8bQ8pke2SWmYOFFZMNkWeiAfuHo6O9/3GB
S9W2pU7rYBJMIn/UG6OszZq0Hq6ySkdvC+Vm6bfwHSM7Xns6Q8Ji6MeDIprxkKWhAcVim06RzmB3
fukFgGT+fEDGvzr6v99z0gBeRfA2rRSH9qMqTaoC9nqpe9uB9CDXNOr4PiVgzdXkLusy5ZV/tYbT
mh19AsfYLKNa1ot3I7/h6UUzaRjVrxarr6IE6bafZHAQ+RflTMuKE1dCCFdwHYTGnccAHmluScYR
j8VlQhwzBDhYfB3m89ZjJsyguYsH/66yQ1oq7uodX+UpGurPnPXGyYpIBqyb6c7TwczUPtkWNmdy
Hfgs6CenMzZWFX5UURAcBxNZWpxXpL1FVMFEtO5xLNy1VBj7wOE4EQ6NtZC/VJRVHe7+qtgLY3C2
ZeYf2oRfBZyzXpvCLheR6t871iR3kGh6GEwIYlhEh/si8npWe9OwCbr6N183u0uAFGtY259GhYI5
SSo+VArjYibPZVDCt6qBwAkq1yH3Q821AxE96vLGyQ5ORtbfeyoRz3aPltZvGG1bNNC85KQGh5cU
Di/x+2cPP3dbg7BwssoNN5avuxK7woEX6pti99PVGJjx2owkzGlM0Iczt0zmyQUYqHBDHvfN1pTh
ECZ4w/oQjxZtU7afOnFLsaFT64Vu7NhuAdzuBCV6OKTMllGfSLl1Wos3Vottywm8YJNXnvU66aA6
9E0VdOOuSfXfhLHo920SvdvT2DMHGpWNJFQE/MD8DrHkxuoN4b7yEDynmuKcYH3u6r7xznh6wK9l
uKMjtigbS3Zr3Yl0UEZpga/da3DwO8gSm6FEL6cEd4WewgpmGs+qjRhErdU3jc5dPbGI2k0iKlxD
8eAq5vYzam7LHYvsXPcDqibLgJipQkiB83OTDbqPyM/y/Rg6oAV7+QsdQrEmoCA+MgNCCFQmUCCx
tz/SNqdrC0oBf3LEmoWvY+11XMtBljc7q+o/exv0ma9YGrwm4ssFkRzsf9hV2iT9mjUDcrs+GANR
Os7Ykw+M7pSias5NbN2u1Bq2ohorajIMoA1ZB+HUjIV6ZuZVbW90UZ3UKMH7ZSHZ1qOY8OxMcTWt
ieFfwckQRTpsrVBcMdswx80G6tSWefiUg0OPhhDKgJf6+yEt76Z2/k9Y9tFOcvWqltoh6GgbG51U
3bnorjIP4Hs7uaWWYvGybNyKmbahxdHZCBSpS57pylcmJm+VSY1ot5gpbUSdMNHJnhHJC+l0ADtq
8KVoDsK7JAFsMtW8vgz5nEOkuFYaYuc2TsjGydXu5Gij9mx43JCB/qQr/vCszxwKUYMZ0ymY4IqS
8Dh06LlzC9ux53tHaEz0YxIMo1HS1w4PXTZaJ2qgIko9OJbmBMNXXJiO+yc1/dWp6JAm4ZmYERzY
LvNBh7Vz0RJbEo2MJKTGcra06JLXOCmCZReQLOmwDeGpvClJDjzr4y8LFf2I4OMUd2wfRJSny0qw
SlWizDyqROnQDGr+Jpy6RwG+PmAxe+wGGOKqwqvcUUHY1SAMiI04dtpw8qy+WelZoJKe3roI/YZn
yPE9qZYoc0TUDs+yaGIIfNNTrOlH6kdlC2i7ukidg4uhN7wEzfQMDchZ2AqRbpMkrRAo8Q5oMWLD
fjKeCxuItpIHHYoVulzehmFA4Cy31bqozexoGexX7TAWL5nuW65BFvBh1H1jmSu1eis9wTIf3HcN
o3BD6855kswnNCASYQxbQ9NQpGuD/JX3RocSVZAoEzWA+yz7viIa6gHLEqOOMdIPmhm9sboGMsLt
Sil5Hu1wRaFB619Or6Li0VO2gDMTWFSV95V2TA3oGj/1vMSkZRrtzqiV7kJGBacwda5dXFtcfSg/
abPpcDJ/2zqD5mYjYeVBtjXt4DHth+qi5nnjCgDx9ONgzOP+ZHsXvspkp/VkXTholXNVK3aAluFl
KqxkGZO8ahQyqdnU+z4IgxMypgP5PJspKa+zc2SRVwY8GscceNajrKqiut4nPXDDsN0YVf+e5eK5
Aa2KW7Ng7VPZJCyLch+SdV8wGT9//9ahJjBADaW3ioe+wtJsBOha3sRQ8azqzWwZJCoBDohBukwt
TlMNkdSYU8LY0is6LKlCd/bAfrnEQUYvpNZn6yI4TGxer6DF84WsSeEiGnLTtN1DlVoR8fAGsX5O
NQeAIsOacgtCYKVdAsbhNkafJVuKZN9PzYScplJ3mpOrWx+eLwho8ir7hPLbQsmVWMnhv7g6ryVJ
kS2LfhFmjobX0Dq1qHrBKiurAEeD44ivn0X0HZs7/dBhnVmRKgLcj5+z99pTWhOTQtOVYF3G0mUz
XYeqfSOlixra1p95/0sVNG84sdgIfzJUukxeZcsbnBJzNhQusd9t3u5YL+BrL+mZhHs9VK17KT1P
XoYE13KaDnBObOg6UKrZ1dgEm6KyXxIoLw5B2SFxDaJpj9KotkNZBJdOE0Bm+wenWeh6c37ME+tz
Dn3zkvgCbVByEr5qtmZBCQiwX2IQrBTHyF4dwjI718FrmHB6CCcmYwayEidluxWC4ayUmGw4gvpb
XWNJsxmcngVeBS9tjW1E4umKCap9MMlxWA0Z+rRwDt6IZfgmfbm8hk5ymguaXD1pzdD7YS/jTzrP
Q4dZUWNoz5KeU7jrcY7p15UXjw+5U4aA0ZEH67+dEvIxm43n3GmTLTNoGKvIfTZ5Nq1rX2entnMh
VY7It3w5Hx3S5fY+M5wV0xSGtkWFGFMMGC1l+x6kw8/B+BgLaA4rdChGz9g2iNyXbBl4sI4fuQuC
VRpSGbpt9FYPKMCxJPv+oYPGtLZicmCtYhsgG0h72ozcch2bLlHCExRVxjrz3h7qvZepXwK+6MhO
PE7Fg0H/e8XJj7YTsRNG3uwmZB50oRmQdN57PMykm3aRS88sevKb8JQVMHU9ZRhQm8nKmkbcdYRx
2n7PmIbaadeazlo67gsl9QYDI2gAQhRi0kx2k5572jD5Fxr6sv+qY0LKgE6hFLJ/xD5o7zHKD4GT
vba0RlbC6D/7AauzZhs4DkCPVlrBjAN5g6t+wqJlRJRt1pKMXqebYvahX5D2JGb0Je1Uhqsx6yNs
3ql7sC2B047gsnFOVppo9/pjAMPLfpqhEMjZmtPYeh1mbOOq2GZxn24cuyJzPnNskpcLtR2a6bse
bAKGcu/bdDD7IhBg4NbBgsUgaQSUE2B+d0TVbfNA/EhJsGoywO5524FldFnfwSfhfKvWiTVeyJAx
1vNgfDoKQRHqCs72SFubYJ90HLfz8RiUjMiTDBoYySDtKrK7t4QDHGWFv+V5O62NakPC6pfp2Wff
w3owscnRgEmuuqRlJ729tHGAdQ2Oz1aGJ9KnyUJjcDfHzLZH4yErt5hqfQwlOFN89NsZgKYVHBoX
sSCRPBHKEa2Atqkcy8mMk0bS+YcAkDzY8R7XYzS1uJk4OPUJwL6lGRTW1q+0r6/NhL5OQU5sjfy3
BeU2BMjgOViHJkJsTIGAisrtBhIUI4PTinUSfWUBEXl+8VJ77QFm7pui34ArlSZHE3JId+AsZURL
lQXyg5iFL6Qts4pybhd4rr8zZW0KEp/nGWCqAvNFL9Hc2GTCdMCdj14Wm5ufXVWUKHfAC7AUbLyM
7Au5dAOFtvS+rZOXusVjO0Vue2UEyC3RjMZmmtufFEds2drNNl4SvnmpYOuEkkIWG2zy5UF3aQl0
J4JcSl4fzEw+vP/D/Sn3D/95mGZSbn2apyt9/98h0lvieX7dn+cVA/vY/Ykh48P/POf+8dQIQl05
xt0/+ueJQNixtYzi8s+H//Wjlm89ZEE8gymLIgwLsI2rQe7rpuCt+P/f2VK1RULw8hv/59tOnbWh
EY9kdvnk/fe8/98/X/nPk/7ru8Sh9QI0G4InLkyIWcvrIVy4+DKWYMWX3+X+5f/6/f7rW/7rOf96
4f790vzzfZZvG/flW4gEG5vYFRY181klUBR1nX5gKnzQEnXA4I+/wpxsOh33+5FkDLixyXwyWh8Q
JjnHGOjwALqsaDtJRgPSDz082gEFPinfn0WC2jdLf+kMC01LG7QjCxgW9a51MnvTquR9UCM+LUCv
W6Eg5KQISbbmqD/ipAyvPmFDSB8j6NIJ/gMmxMivG4IksxrNoq0fxZy1lFZGcWyj5NQFdXmpmL17
fn3xgqJ4tMPjiCwN8CZHMA4gkH0SuIGeJf52SRg/S/HVDovZNEuDAynt5KqEzrgLjnNJfW6M8682
zZ+yMdmCeFubgph3D9ZoQ7cPyTqrqczHKzTd4ZibBHi1gzjL1n5qp2UOEaHpD8aLSpJVjQrtUGlc
tc2Uc5QKVL8n6HGfOB5sxdy+imlclO1kaDjQ5QLjEThoQ4sEL5St89VQYxMI7UOM7vI53rac2NYx
zncExiRYNETDbDvCrYlRhp/hgL0WLymt7k07+78D3VvI1BGjdmiIveHocemsfOs7p2azbF4NBSze
dHGKyiVKXEbqinDCXvuWke7Hsm+vNCaoezRxCwWYlrHB6IVTthiu9DV+CVPvK5zgRLaPq6LjHJQM
7rTy1Zu0o+CShMUuRUK4tsPpR22Gj+D81L6VJp3cwtjpQfUbSsWWIC+Z0qPNnmqIvzjyQv8w4hVw
chZUJ4/P5OfttNfehtLNCW8cmGPZH5YGr+5pCpHGzyp+W9rptuwuLSfqh4Akgbi5+UjHL3ipkWtz
1cP3CxqMgMhJY7SF4zxJvjYkuIfua1pj2LYn8ZZBl1sHs5EeZmR1SdkwyfGc/pRhkTbpPUTmEOzL
toZPDkAk6Gl5JEwyJ7JF/BJuSNGzB04G+JRAkBh0rxc9w8N1OJkdVgFQR5AH0gP2he9sLMtdIezv
aJLJfpwGoHzKC24JWDNT8xujM8EI6kMEmvr6kT+tuxZME0rmyjdDYq1J/T9djsDFiEDzW2lvrqXr
9oc+kVtotmWNTAvPO69M0xzNdASnzIWFOFe++OO3Izpx5Iuww46k1xULDrvyfmpg5OcWGChiu5kI
XOI6aODb3XUK1rVO2+0MHxOA54wCmkqyTIeHvIxes9j5ZorktFj9E39JkDROUYLntyny6KB9pPSJ
g7MBMRoD3ci1weribmWz+xx7olqDJUwGhCpBsap5sCWeazpHpDFlGRnx1TZpmQgIF0NQ2oasXE17
thwslXL+CgStM5xgdoGIoQWBvBO5/0HKGaw+ogzYN53XrsuelvHA1A+I130PY2bavWZdfHHdL2FD
o6LL89jO6FqSglwsfwnhyqfFjypGIgNj/UDA5bQGe1Dy1tbmoWncn+R1smg4eNFMF7eVn6IZsQaA
DnatPgk6OyvfhFpoz99CLjy/6cWqhz0wjghhGikBJ92H3RZC2l8uwAGVKIZqkIzvpg8HjzofqKwD
Y9fwp11o48tXMxAd2+ICRIqS5GjxbRr8HJNx604m7TkrL7b5FzXGqOL0DJScnFLMUqlCargMn2Or
fQ5LPIwsGO+5axe7LH0PsS/XVlmfyEeQ+1SaV9DEmEyJLXRCuqiOPrpT+mqQW7lmphhv/AZLb4DX
Zt8SCAdYqwooQl0aLaUkb3xR8237Qr9K2hZ2I/8WRvAUwHdGUeuMxE45mIc7FNm7vOm4RybcZ1lx
nVxLbBkW2L75rWzb2nZKXYq4gVgDVl8u2Ph+KF7rmRQHWUhs/YCPuZSUtx3nekdCV77zq5l6BtpB
69BMMNXWM/kx2dRVjyjW4qshbqkguqXumE7Yw68I2QT5GbC7pn5idD3H7zJz/ljNBPRlaT3Ns3eS
JSUFGYP+s62SHUJ3MQK4dhvfvnTcAUlrfHVECq8G/9NoSw4sJGlc8Q7gXnfffbM/iYZwP9GsSdLR
LH7TMe6MR9GkeDFNALfZEtAy+4R9+szOkqjt90YZvCcxAb+NKH54FHqNIijYgpGChoV22TB6r8R3
HcyIQJ+OOzSbiRT0DLmu0spZJ+HAebZgTlrJ8SCkhqgFwzPto1+Jk6CLtpU+9Hl1TXv3Z08Ddxeq
jNGHv6cp+qlNlZ6ReP7xiPtd9aQgzQjfEQGH6w4ROvX3QrZIuTKT0CU80yqxHJh2fSisnVdy3gjS
ifjWvit32j+R7wFJC7znhjK/CXBIZGk2XYYliMocKoIcG/VsefQ0Gid/7fqd4Rl4Qlk9OaoCn811
e8wldvg2WY54XWedVKVe65BzfdBjrOnhd2xtD6tk6lDxs1WdREfWpExxSxhtCqJ+4bQJnR9cFf+N
QMsiVPH3lCIsywOT7bnDGRorECaCbuJq6VANDjatsGLjFMl0HmVxqGJ9rEu9ckZymMTRQ8UK3w8h
HgFZb4BTEXFbI2TrdHzEOUcKkqYpbBOsUgm6eSzfA6AdQqQzfN42wE3wFHqsDq23UBsK4KkZ7FO9
3KQijPItPxE4NCGcYZzSb0NQjjMnk0nBCythiJvwhwP8EVthxu6W3MZxQ7OiZQyDeL/H0R7/KdPc
2cytH2ylVUNCDrJnCXp335s4RoCPz5VdftMXzxvyY5FZ1LCW8/QjzuKP3iGmAOwpxZHZnI0lm6Ws
j9HsUgO1+d6FC/0AkHzVEG145ib6ditExkOS2aepFCOEfutmDAAVo7hhadDWZ2ymu+AUz4Vz4LRD
o66rfxbdOG6tqr6loStvje8dYeDoFdX8sOt8QABeY+8CeVC1lqcNBzdySQpBIBBBJ1NShIdJTM9j
tEc9Z2y7tt17soXENEANSH9aKZkBxTatJ14es4dvZDASUqHetDb0wLx23ptwIAKje28SxtlN4n0Q
ZGLtjPmhdyKyyCx1FQkliVOoKxK+s4jtR7jjvAIDBjKVPHjc/msG7jfpamgMbhORQ0y/s+s+ot4b
Wdl8XLcOAnG05ZuG89giFSc9ZZy3bodozYfjdDLjSzWqV+YEch0YIZ5+Rz7P5qNqi0WyieKpWTiA
zhRtCEuoVj25E7PRXtAHOls9akqukPgS12tuwKaSq1sMz72p6X1W9COZvJvGw6jCl2JRSN/p2LRu
aUrjeIq3sqab8s8ne/A7TYs4CG8fgyXStFeFYdRssbX9FlvMqPrYMFZdJy0mMsPEblSVm96pMFiR
1iYPXoKzfA7xBC8PfmyMyO8onaSC77w8YGXAfOWD93F70Z/85QG29MmfhX0gM5IQ9p7I0YokBWIy
rdOQQ6dUqjY3aujS8+C9qTRhTmDk8w/UudvM7v2DmYXjqR5bFGh2BeJH4OBbHgwR/uf/2K48jg5O
sL5/jvg+FzDlKbNke1KE0Zywg/JUNTBENYdY7SuSI51uavDOJ81puP+F//ex3Rc+aPmAiWvh2/3Z
7bEy61rZdH5UdfJmpoBlyvkBAgVM6pUK4g8ryyMItdtJ1lCGl59Z2ljRSI783x+f0n3rSLzC3uoN
J1rWEit3ORNvORsvTg8iu/vBoBmo7fLv9yeNkLa2o4XXaLYjFmjVAbVAvkHqBvgfr+b8Efuixu/d
MkYvIZC0Dt2IVuP7NxIX3jaOlrKRzhLTCeJGaEUYBWUFVwCuUbE8ZF1B4AIQGP6owiF5aDUj4U/r
KD2G4KX2tIMO//zjcn7njWRQOH7NgU3gsXQzgqkUnks2Pf4Sht246Dh/3h8kW8VmpG21slqjYXDV
Nyc4WBvUvjfpFWhQayU3VHEwCGIcp+PykBkdkhnG5erQyhnr6GSdCAHSqwFrxA9Sy9UxSLMDWm5i
gLL4V+M1YNxKrl+l8P9OcNrvD/SzN2bvUyoPjb+eyJelo0HM5v0f7/+XLx+2Qc0kRcE9LHuGnolB
Ire99NZ8Pb53OQBJ1MyxuXRwrKSmuHyrPHuilUb4YDb9YAUkHWKFAAoRjcbxybQfuUC2kP7F37ji
07MenvLgjHPmnaw7ppmRpssr3mfOtSskq4/WaH+Ylvnuatw5KtJrglmfo1TvpnkkldDqj9TEfwBU
bbBwuP0nwZ8gI3O+tVuWD74xPKHAfO80kVqR8TZ6VCC+/iV0yM82G7Uxmi/fcX4hvnwaW/xOYS3G
NZqlYxGUZ4Mm/zoYaJlbFjkdBA1pTpTcvw4BZkComDdz4iWQa7qQR8KhbvnU/z109KMYOvSL+RgU
zfKPOV6avSE5sy//9q+npvly8d2/5f2fRa98XFvOx7+ep0ONvv7+yfvz5g7ckGica5UVTIXKgnDP
yc7XjBr+gtO+OjlqlyZMP4nagwJBt6mol6xuKoCVX4R4U1qxCYxzIaPg3PYGstOc2DSiqdbMBZ+M
LniIWo+0B9LJusZWhHXwhkAtw9MYPTv2MglzjV2chZxhQeDgdoKXHzDa0CkZqKOq/RduOVP87SH8
P9Rggspx2LoVdFsWj4vnn5whzTcBTrUp1PKZHClJRU9xU1aZPHmjPI9dMd5cLFDrdundxYsT36jV
V4PMc18h+YSLfqCRYIFEb1459vvUdM3edR2WO4A+FhrlTZGWM75f88WUzXhw+piiG5yCH1BjTGzX
e9u72W14wPfUPY5EnTedUKckso7YHwm8DMg6hnp3SDiyUCqiuE4Qme/pRHLWV+Zf3ychK4O92mVM
kqQtP+uxokUDG8Znz5+GD2EG+kTk3S8zzdXO8rzfXR5cfa97ghP+6Kn4G9ggxrzE2MQxqYqJBuNg
7QXewyPGovUgKH6nbq/cQB85zr4VbWAxG2ZQZxbTd9UF741lx7tmGQR0lX/j7niDEYDewAThUtjB
LlDJl+yGT1Z7/kQ8SbbFWSJJXp1wfPRdRE7M++ccuHOBrXmnhnqnq2Zg5jL3eyRff4xvzlnDRQbe
q4m9e4sIdSHQ2K84TrAfOZCKDJUnpFv7fzHbk4w1w9KHPcuk7cQcswgNdMEt6VLZ/OJwWClcy9yb
cDI957eP859bl9kHczUcymihFdPY0ef3saN00VJBv+sZIvWkaezTtnik1UuVy+HcTraDYR36rr+U
41ztXANij+HotSPSR8M2f/p28jjE+lEiBnBzDpSDk5CxGAHPGMKG1nW2cQ2xJcCFk+a2ybzzVBOC
YzO8ylCSWC7wVN8aX2OTIXDZJt+GPVt0FwwweUB6gv46FuMPh0CJVWIPj1nlP7UevQrlPotBfyS5
/iyThDyS8SDp2buyBpk/FT8DH/0ZpIKVbXBbOEN1qcryF+9+hjskfiLT8ze1FqypMjlaU3ZhoRfM
lb69rrr03vBnNJ0/PSN5FuhfY46grXMHZif941wW7dpUnSLdzbr4xfRVdMFf8CMUxC6mmVZwd5qP
dveNBuZLm95P65U4SEl7h4Vybqrfk/B49ZM/Y5DRPCNrd0240y0poNLOSyvAYmbR6fcptEbORBKx
QBBziyo6FOB7ELj/4LpMt1L4NNkr+zbF4l0FXgLAjlN7lItds3wf9CItRT1G42nMznbQvpgBroeO
aSKtk2LtRtjg0eosMkCfWg+4jgCKxZAdZb01X2zfZkjPL551ZI8JXJGyUfW+nEtG/c056dUPlYuS
0f9Huth1e7bVwoQE4usoPLckbGZtvVKG+5CMdrM3ywWR1dCjQENulkO4GczxZmuPLhh2+qnP9rpt
Lt7IYIPD9UMSW+zqD/ViG3Kat5Ymrxe7FwX4FQIVa5bldtAYk6MAQuExk6K15vweBDIcSzabKQCe
ZMU9ta/oX4NOPg/dsCL72hyxVMseJ2Np0PrFycNqxQVIdiftv6I5GG1w4C5ddMJHOXRPvW38isLg
mVd4ohJhb9ePU8zSU9RbYyIuPolORq8e+iyCtuceKrCWxQDjvRjeaTDZvviL+LnsQyYEfvZcVdOL
VvNHPdSUY2Z+IlftQuoyzFbeHu2ifzRpYJnpb4QhWW4/2RkWFRz1X6YrujVUhGSdDPauSwWKGlev
QSl0+9LG+x11SEl+xWjpVqGOfs6D0FuT3wPL85AYjy45dZmYEdQwr+ztL1oTYB2xKDlR/Vup8cOh
ryNrkKbV9KfukaG1XsTsCpO0obr3JPXemFrQROvpIJOE/EdV0Km0GTwRUbTvmx+RiCDR+OImCuMq
TQJL0vB9jBmFMilEEEeSrTtTNJTvRstuW4X17ziBvkDtx8bTYq0NIhMiAt7fu9/Z6T4ZJjnrQQb1
AasCNi+t0bVZguphnI6Wpb8jxfkl6+fH1hOEXCSF2CCboVle/hW0Rdlc9RNxd9yUqAkm2ZBQkbzO
3W8jxXbUZy1Xi1JnU0dcRAj6d3nxUrQmxjEYFusqycHkakpgAtem2E+vadh+xOXid+9E+BDTTV0x
S/4yGQoccD+BHCyq4piwljiQQcGWIwkycLptZoPXUxJmihqUFuhs2Zdqps8q/KnZ6ETcwkVGL4CN
xYF7C0bPwQ1NmFeGUq9CXmGixnMjJZlTeFv+SnQ/S3uJYM3f+ITVuZk7XuIBr0gfDfu5j5uDzUFs
62cpkEM7NldRjXy98jhfCiFMxs/d38wcDnmI7CnNCtZXkL0bHy0jKHukVWVfQIkihHc3BnWzds3w
NQry+kVJTPXkqOk95WYK4Y1cTldl6bl0p6eGed4ldJR/8VJoV3hLALw1bgUiM4RgY1rX0Mq/Yuit
lwgfBRyp6DCEfnPpl4egStV2NHl78e7h1F18J9OYnwEIBHtRzyUBvRwQs2zpLKGWPLV5H+4WG+aU
F+aB/tmDJ1HP3R+CnhxGq9gUDTzBzAVcm3Y2miDa+rE3kGfZs4maTg+7M+voj7GV3O4P5oRyzwhR
mjvzY8DgHpbHsLgSEX2S7xpellDJXe6NOAslyZsa1a/VVA6IZhpbdQQh3KlG4mf7TrxQq+oXn+wS
Mb8EblZi4HCts9dD7YwU0y9dDO2rMsdihyuCKlFKax9ILrlYucaTXb3FfUWUz/KBF5vTzlxm+BWM
Ae24A8xHbi+Avyi6MzgPt2RO2Fc9qplakH4UKl4ezyqdS6LLP52j0r1ttd4ln3FWgXA+eEzo1l7T
zWuRIP7xI/sW+iOyuT4ytl6GLSKnEwy9bnC282CpvWVx3FMSYvKgidOZQoPheqH4bgAxnbliyj8J
ei4qvI3BfrBr0K2W2FhSHSY29YdMktrnaLNChqfHtTd4fM89AZXmJZ7Y4jqLVAUOoDVv8gj91ek5
MiQkN4EcP0TaPhohFqOEciKXpjz3o2bD8g4ybJ7VbOMxT00CcemZY6JjiDEb17F1+02QULt7Pco7
5DFqw20GA1ZFB2OUMxdpAz0aQFPDzpR2fLEt4p3HS7avPRrxRk1fsetUsBk06gvEA5gonVOUIqjs
bEjvs3+Kc+ex0vJo0vijgjI63EvvgeDscTf09jXsPgHKbpg5+Q12jz+PDXTrBHJrwoU+Yj+4xmPj
XxM55vtZtQ/17Fzmrih3o9/+yLTxHTqDg5aU/Od4kbdUJK13BS8Eeh2OrlF2zkvMxxSBxSoYWWHm
/suZptusSzKfNemQIQl4VRcHm4Qazq7YNktMLalvbN02TrdBMQGK087fLBpa0ijGFyRO482X0Xn5
b3bZfaU/kBMeNh8JIjHGmkkLJDCIrNd6SqeHYDA4fbL+23ACxyn5QVzRc9UZq9GMI4QsGQqvKec9
okxxmJ2Rr8hS7VQwqxFArUlYguGi+iW0M/7KZYeg1oZRnE7VfJXp77x0wyOHfRqoXgeIpJ3qPXwZ
C/MjlmLDc69Z2XAibrFkxyFNsDY70XgFT25LQtAAQbGCCmZk3gcuGfmo4uGzASFpJn1/KGMObDOU
mlCSzq4L5zyN/WKZJi44pGTyTOircWbHVDMqOdjwfFaygJROYOXOaoboZHs5d6XI1bNtksfgfEdZ
mFCDo7geGa2eI5k89q42jhEzaRWbDZS+Ep9SQsaHHGF9BTECrFwX24Ie4XKNi21v0xqew6w5T8rc
NSUbxjQGx6SviRrAfCVdh2GPnp9yM39MmsI7AG0HX+Kb6aV0wVllo//AfvgmxvoHtxARvAZaz2Bu
w6NvAkGr6ORZVvVuMYXae736KqUcTr2bPqMqXtwm42WSztXr4Y+nWKpWXTm8tyAnZm9AdcLMY/Ro
znrAQxPC6cEfMyGZ55+NbsGI1O6lE9gHnJoTldVzfzNFjrBSyhPXV0ovr350yWEfmx7zj1/jPi+d
Yz8jpYmfylo7+Mdd2JPG2kW0vNDCPnIUETYoLxwmGkN36XyZs2nsyiygh85EAkRxvYlC9XW3xt9f
saJUGnLEQ4IxKeqwhc5vtXsQJPau6sA/d7y0m7KtoPc5lIi5Ce0qo7JCYY77E4UIfWCaFIEjL13o
Pul+omJaLBR3s58YlHv2uMDXkQue0Hfd+eCi6L/VzvP9Wa0iTwA3JWt1KBB7l9QgOoFFDxUg5E1f
QlEUQgQr2PuDF+6xYVAVyOBm2l21CRviyZxSAvBgbtJ4CEeygAAQxHHXKuxsvha8gGp2d2umiI2v
eCpeOeszM5uTA7MXmIsZxSZumir7SoZYHEyPZjCs8W3mpl+lg4gVSQuQ1sVrb2pnNwwMcMsCCdOC
HCHUnHPnrMo9yRlMx9fFghLAAI5JE5me4bh4Fn7a9YDNG9notpoItY0YcAYl5rnY/wHMzlhzwnyV
Dt8yt2tSiZvomNu84uiiIGxk5go4zmvvoZlN81enGfnRGVZjeiYHB0xkb1Nx5R1fnkSoJSNoiV0Y
9av7M/2MA+19Sc3cBkSiE/2QOnqNFVkGCTMk5Gucdvsp3wyh8dfWkN6KBiyVnpnQZBioW6wh6KzW
MxIjoyHArcGh08ns0azpxVkD0Bgz4GdkjdwkCVKIgfSIVOpL6tq/fJP1KBPtrUqoqAW5l7HFOp8w
P0bOyL3gPhiDw5tkuc8NF8nEbxV0xuuY4ymv5fQDslNBZ5Wpj5HyZjuEqibwFpfWWiK6brO8Mgwj
wZcFFHfdSF7DiMKDBufeR1xoF3mw6c3k676fzI1/zOPyOMlHbbm/k5qjwz3i4d6+a200QTx1pJYc
S/2ZwFEib9wg7a8qsUMjQiFnjUwH+eCYdrn36rE4y1CahxYDQdercVckHHIDi3I+yAfjzUvUeBpM
59AIcZs7r7u2oFKuFTP3gpnp0c/K8bjUwF4+wCe2WTTTyflBXIXzuLCZxGi1GP7yrWFb+jFTy4Rn
3jBrKzfDMMpD2Xs/OnCH5/sD+KufSWLEp8mo3W1epRcjhti1pjOnNyaHkDO5uh/JYCCfdSfrOo0i
PUQzTnDW0WeG7Xo/W+K5dpW3Yy1xz3YfnRGjUA+N5JVyxD80QfMTyJy1bjrzKSGZfaOmhXXOJrlc
VGIhOiS982n4DBOlWl4/2msnd8KZ5kSn2aEJyl95GcMjw55wv5z5YZP5KwRO4qiCg9/k4Z4mv7dC
i8DgrhGbfBDtkRjfkH4Tsluz1/batKAj9Lx7FAawDykThuWkZrVWvO0YwKiK0R83YnysRPopNUrQ
zMfNQP345Gb1zR9jLGXzpsXd0xU+atM25VoajFtFJYPEgaIp97IXR7klMpw/OOyCjWcjwDY5ra/I
gtX8bvW0rlqyowfvXdUByRYF5RI4uG3ZNe8tlfG6GVmD7gsR7RUSGUM7XNUd2zFgOJeb/Wsul9No
73P2T9MH1XD3+8wlmN1T3EIfG1MOt0DtCp+pP501vfWLh0KALCFlA4AulAgqRfQiFgA9psDUeyGr
cd8B2zUwXEeUZQ5cGEp9RsYKsG/ennC9oLbVbKr318nzPo0BbZpj4pm3cAzdf+F6HoFeU22JIX6b
KQQ3lK7s9TBQTMC7KUP0XcIlgDDF/EOo7bjhntwYlYMbq0csEQwRRetIIxNXHR0F7tWUyEVS0yU9
AxYsy2SpyZD7KEVcE70ejUiUmal/rDLGeGmdnFo/+VrM/6rLv4qSqwkhLWJv09hY8BOJ4dAvsane
Jy4rPEqQVP5zCYqWobfE8x07/au50RkrVjaxPpa7tgTiG0LUa4NjaiafuOi7TTlgRIMKQVnCkyrl
76fC5egbtSHUPPFHYGCnWxZsRMuSH92KeWJN9oYrreuJ+IEqXKcoP90YkQn6gG61tL3XAVYXs3jm
HH8DTEgvxUQwt6xXuttpRBFo9lnJu4kDX8bTnZaSD4MIrUpLfoXddL231LGR2OTWocdY6JSVJyeY
q97FX/qULO0zeT4L5SIrHmsfkDKLzMoovpQJzjchYnZdi2I7gy9unPlQRF2ycWmfr4zlffxnTewH
EE/ZsAsH+ZUztFo3NmaZnLRNS9vnXCKgcIcQCCp3ezA9cCZJbg1TqFVB3/ZDa7CRBaqCXe4T4FLg
ORRDsLQz+j8pDZ0D+S7iMajEn3F8icPK+kmjAsVzOc+X1PHkwbXnFpaYb28MGlSVIG4cDOsxda3+
ao/6WGgOfyHZR1dNjVPkMzrraor2oRdyn0QQUkrkm2j7uZxrkAerBggsXJJ8k7bkWgdG+eWWJgCP
nPtxuUJas/+twunNssorTIHbUIEDiVrYVpjej6J1jvS+OeT0EAdpKG+G5epxRcMiRZUolpVgDIH4
RSwqdm6QK5xzxzlx8HMG/u3n+Jw9J/tY1kPuE1QH/rZO0q/Ej16rrHkqZ+dTTcl3nnuHhGSaNV42
IlICd41oBuSf5780lNf2QIfQTpfOfk656yw3UTPyg7qKxt7sLlbIon6I62SN1ZfLu6bswHcL+3ii
+SZYkcO8JUbMP9w37IizrbDOmObApMZuDuEVuLY867PVBl/1wjF1QtyB1jExU+xZqv4ddeD6TS4u
0buvY8Cc3CnW+JnLsJhWJQhPYIwAn0s230BzaTsMUtj85JeHmZocsvCw3LuW7OZdwa8zkv4wKpa7
VsgM+KsCJ0mt2C/lxGhHO6fBrRxUD1HNzSBA/7YdrW43dm4VOrzV/TdvNS5t6U0PTWC89NoxGMdj
f6OKqOfwZi3e4GlmI7B97JsqZJEjcMMZ/RsQsvlwB1Hdb5dYhuC0y6uBdpreIu9vjAmh74FhujXL
UoQ4HsPGu7d8mvuBBMLWJouaXaXCX7spAH9UJrzwybmRHMyr4PjEHcUi+psSvbRfPi8mpFb/Q9p5
LUeObFn2V8bmHbehHGKs+z5EBEIHdZCZfIExkyS0cggH8PWzEFV97XbN2Ey39UOVFbOSIQCHi3P2
Xputq7fJB6RCSIZk2HAnbTqm08VWQElv77X83ZYJDjwSAQ41zJzluFO7urk2LZ6kPrngiFqq9Cw6
cdkSSmB1aKgoh5Qa3RIitOigMCg8PE25A7Sb3dJy8Mp/mYV1lJmHfWzhZKVJCXKQimIYLQI7h689
++kENvgkPPhU8XK2LzSy3ivxW9ScVMKC9TmmBO3Gtb/LNd0J2Pm8Dn4YaJLDHaMfMCGWgZs11+tC
GujmUikcyyDMIliFHMWLnC0CIaMbF/gRzR0MGZqynhtTJCTTOQ6rOGlzKYUTT+MosCybDI4KT/q8
w6KhBXOD+yzDtVE27xV3jjQN/9pirDES7TFpASglBcRHzyY3G93dOpS2vjOahC/ats+26l+75ZSV
SxdyuDXhoGCZ9nTa5bF6SPF2b/I5+aVMHnppO7t+SWAHlowJHBcHBiS5j5D4o7GckZTMPiXjZTyq
Gx+pGsBJa9+3uRsvHYUGAwX7WO2HriR+uOKWjZYFXr6GyT/ZX3nxC4zZ+IM2KHDcMy46hPg5ml6c
zAeip6djY0BcTELb3wg3rdfIGrL7lNoDcEMo9txt0EWFTw+88p5p56xLRdoBL7HFKIw8CPedwRME
7jIPiPu6Zv0EyloSCAM1jBa/3iVrioeKNDEWIAW4WpuZsUx3evEsNFE8/Lg1BlorjT/vh7Z9MPiM
p9RFyDYJebAT1WzldN9S8ZrRLXlp+OqXhjzU2HLQ4Ti7IcI1ONfwNGBGGAlof3gycttZPWtsxAYI
c0NFXhqBa2PTPYA9wtQyZfmTYaG8qZi+MdIMiPrMPr20nODXFkW8UtPLh5HT4tOMgLNHT/IH0udf
fo//K/qqHv5wrrd//1d+/l1hS0uiuPvLj3/ffVVL2m77r8tv/eNv/f0//sgv/fmiS0jvf/ghuAX2
PvZfcnr6ajmw396Ot1/+5n/2f/4Z+/sy1cT+fnzSIaaq1kkaGv8c+wvrxAYC8I+QwOUd/vzNPwKD
Lx9J+fV/+Y0/gYKO8zffcoTtWCZEBkv4YEn+BAq6xt90EAgYxF3HJMnWAhv272HB7t9s4UFIIOUO
qCFwi38ABW1Yg8KF8ghOzNeXPeV/CSj4VxwD0hQQbbwQTBffMZy/UFM6N9W1btQA000rsVq2cwat
iA0CZfO3cZTv/Yt2iDZwg8UBV9A/Xag/R8L/oD7/UCVl1/7b/zT+wkWD3wNsUQjPACgCUtH4y5tX
pagaMBszdaxxhSFr7k65ukOeTjl2ibBkW+F8Iav/b77tgrj5ZzgPFuNBJryt/NFjQy3ue20HT2w9
UQxvTwJaSfH/ecu/Iov++kX/gizCES5Db+Ad0VL186PhIvcMItTvyaZLX//fXw8dwv/xdp4Bsw3N
jam76Oj+Colsc61GbtjcJlRC0ZjLgK0sUjl2UqXXsHvN4sCq2CM4fkRCKQeui1+QKhG7oljROcSn
gp4i1UIPJQPU73KioaqaulrPshCgJ4h9sVq9J/tcfwvdwSD7C2zZVGBlpOTIOrwaufHoxNySmubi
jLGKbgcZH8Z9A3opVfchRQ4WeEQsjsGecG7TDe65cuPcvGzDsEGLinELnnFlPvV4QzDmEEk7TrhF
Zk4NllPchcjmjiGiPiLg3zKfNVtLxqvlcbzTJvd5dPPw+dInJmeMOtkrNetBCLoXhhnCdqpfe0d+
tNPIyLOYdnFOV+V0FToMx7InKy0Xi5rHXVMDu7hEEZpCHMu4P9CC+G1VbITCme5GaX2JgiNB3bxT
PrgqIgbbtr1oAj6+SbS92y15HSndvJaCRGbQDlcUzJ2WgNYZhW/u/IJbStzsBD5uHuwG9a+6ji2L
Tl3Ldx3ULU0xgq4SbTtNhDwVFdwLB/rDxqr2TfabnvaXpfF7+Lt5enEwOiYvZUYEzHhesTbK+bEy
ql2t8ongHhUGXLa91kw/Su3oIC2CijjTQSYSusgxyCYG+WpVEth29e5SDU5J1nL76Subx2vs4LuN
0PnI8TqpJF7naDWGEk1o5s5fOJ+vUf1ZFu1H3zY57e9lU5SSrNtr6ylLi8BV9XuIa1Fzna1Z0tWz
nOEq6uJLV1WQdF2+WV6nsMarPon7qXpwGjbEWWtzEJxhjArqVmxa6II/YfAiowZW/1xq/JWqCmyz
Pc9JWK6xWalNr0GMxz5LmptFZaZouWoeRm/l4JVCrbo6jB4a0aKyvzS4KzvE4Wu7IBMt02CYKANj
Y/LdLtu6oqVRE2vdObOW5EELroKZyx+UDRFjV+2nX6GZ1GJ3DEBeHwsyFlfabH3pOSFdecSYM2fS
08iLM4wKFKvHByFFNlzP5UzIJaHAqZ6alxx/ELI+okoaPrPblo++IZ8gBbEnMYxzlcI+B5uaB5aO
MDXX4gPChwDdLbXShvHTZJ0iG5AzIQWEG4kxzhrJkOEXSEe63WjfY9Jpwg/QNw+8Fgyxjjk+5GIo
uJg1xX7evdsYsbqwRX7E/v/H8C1Nn7Y2qhEjdQbEjfkjwJKUnXg7rzrbe8ows+JJ4duFGsnP1QyC
3xIEbblOdljGzTiVL1mh7iZTRGsr796NxiGfGEVaVdFot10fKoEvp9Vg4sYdUXzDQPwC69+vpljf
w5+mIDyfXNNND71OJ6y2nGDIJGGxI+CLvr3AYbhqpcQC3nP5biNPz7IN8265NAY4D/MY5klT7NI0
DBIZRoFYnrgKPfaajMMm3voDVg7sSpjabDPdD5RRerPG/ot2GxIJT2cWkW6h6V+F0T2bKr3LTAL3
oJmQ9sy/LHwn67Znjrel3PqOug4u17gV8t1dHOqu3+OkgwOf+hN024gkIA01x/AaDsTD9AL1dQGo
jsL0aK+ZP9dGhE8q7IvDMpy8CqbUZDKZRV2CJj655tarbEwbDDdBMKJwHgXRPanDAxlndJariXoZ
kqAQhHlAkQL4ClP+bTpCBUAcA+YQFOC96LNVn+NsL0K+lN/Q2OJN0sj+Qnhrr4aJOwJDmChWBQcy
fPKoWa1Sbqo9m18SosLK8v39bDlP8RKAywfrRv6w9KvHxIYkMqhdL8sr0blySwkX1X8ib78/zt1W
uNWbb6prM0xX6S/15/Cexhq27QSRS5SO16W1hejhuZ+bgEkVVbfCyFLxOdG4MsfI4l0m4tqUwRDV
LtonC74RdQfBaGQuo0NlPSo7fzT04rHwm29/djcDPvzIXJ5jmzs6j1yuVsu29oAARqcFuaaGT5kc
HbCtLSi1ljhPLkUxcnd6OjAxlxVlKQGiBEbV4LO4rDHytiXZOFLOwgSb3LWcxovMwczjdZCogc0v
2pzMnWnyknf3sGiamapahhWV+VPz+WqRl7b06aZD60u6V9N1guzMh+TEj8NgVeDWA9gy376goSG8
bXpSvZcBDxruHdMRrm7KrD5p5rznejJYR5NK7Ny2+8mKTOySGQcy5Yb74RQGels8unZ7YWl/j63o
h8wwnSeujZVzzs5LpkfvAhDxE+pAY5xvOtMKepn/mg2HfPZlVqOVScaUkSFJkDP4fHrGq0QlQbjo
VpTKHj0lp31V0+Dv6hDtn9s+plPJ+d4HUeNJZ2fEAnMjee9GLCdibYpHWfJQmKN6sKsY6k17aUqh
rRYRe76sfOS9XmilPtpaRdxwFT+zRp+4heEmHSrO4egxPXWtcelvbWHOAN+rEsWU/91F5a7AbLhB
uFJvjJJYGo+vADwL8b5ARkVw+VrjiSX0k86M001Xfwn4wd4dMMtqu7ou4DklMaAgbFRTe5LqZUZY
pLvZfWfiH8udhqyx0fshG8ikvUkGXIztoHGJHzNwvbqcl9Zd1OaBLngpFtXPljTnurAfUFwYLIDj
OeOfqkN5PYXdvjYH8w3V1MYTxS4f2NaEaX9SadefUlLRRCO2A73n86xBcLJ7eChJAlpFiZ+Oy1Bu
KsVbjea7MpDZVzh54rqlmE4EwuA0kOAi/36W4yOCDdzRPWppAnuRe0XlelAtBJG8pMVi8aXi0uNy
5k4Bdyh7GWaK5iaGADrFYGKrrGdFnlkrELST+wA/f4qhPTQ2DIeqsJCjRkD9TT4R7thD2pTW2qcD
TF/uESD2L3vK4RB12rvWgaRG68jVmAZCfsjIbFqaYor0GNN80gbvIH1K7alJ+weBFuK5cevCTmKs
RfWmkJg39H729potz+bc3FvKKU/tTMqnxuQzIOkIrJn8FTptYtD3nm+AjDLIhC4TNIGQPNmWhbh8
jAKcKn2p/eCp37Nbl8eUeBdvEOCfBHlj3fCC49mmDLfIeQfCDGLdW/HPcbJY06WtqKe0n8x26uQM
4zmyaHR2I54kT/WI/IhWTUT4gbV7XP3xIYgjxxov9vZ0T+L4mYyxd8RKyeIWx8Zu5SB84pi9QYUH
24L6gR8u2qaa/qZFZOYkXb134E+S/4cdzteJpx6RVyB4QUPNIZTUIftlspInK3aLjdsN0VGaZCTJ
DqCV5YflxqjY/qC0lbtx9O5s6n9lQlWLtTdtqJkkKU0D4R7AhPwKPRs6lVaYOyBaxjx+Di4PVRgb
9SWBF80EzKagCzsEyXjU4qjW951ZPZU5ajutaX+3PJoUdz4RqeGDHeLfNtZWCoow/dJcX+Am88Zn
x7tJpy4MaKRnYvyc9cEIxjLH2UaLn7JcxtPClNtohPwACSascxlRTBSJ6yU8L+EloYq/8cdt6Ep8
U8we0XQ2VE3SUE8on2eTJcSVwJIHaIhkInhsaYSxetTCh1x8Rjk3u3WqNMBvcEHRnAe4VQg1xOM0
VoLgQi9sAitJfmXdkAdjkXACSbGz+eCSfEFCGYdbdjZeFhLX1gEqbsDBu1HLSm/Q/9dM/ZpYwLEj
MwtyTl9rP29AlijxURTDhs3WAdPu8FAkE9MACfCCrO6QJXybLs0HS3Xfo2QhVmP2i1MRklKTWlrd
2OyFC3A1FlVGos5Z0ZFtM4xhg1p1ueCbt6Vuvi5CxnVn0La9wZON6g7ClEbUOWXd5NbQiLOnWscR
vVTYIWPEO99oSP1E0wfxq8G6njIfdebaJ1MA+9qQbiphne2E/n5Ju6CZD/TbinW/lO1H275zKvHZ
c2Clo0fzkXb30pxn0bfdzyIyv0t7BpAj2NpCEySQzOS+Ojb5BqPTHFCIZaTGUDemQvmWO8OTW1N6
Nip3URDHh8iDf5ybYfdISgtBWoYKYjelH9R/CzmGgahbDrZTerX0PIZvrdSBPeqdoPxt5pBjEo+s
TsMcmlPL1gKRi6Y3HYfNLA3YUzqoFlss6G3PYYOwtNghL56TwtaZEL1Gbri15IiooPV+dJkhNtLW
npPafTLrgYAkrWh3ubVo1UCEozVh10xbDpUXm9ipbsmu3PuDSC6WCJ/DC/Ii8dQCR0RkgGsCG12a
2ujcSYIBG87vkjaZVuDhsASVB3765c5dvDE0Z6t8pCoR5ogNrXtmm2Fn2W8o0Dqk4/4z/p3uwM6K
/t3okGMdLnxU32UKV+LMRrjYDSPPta/8e8j4nMgpGcS9ApTakqCdWZ63xar7gkoBVsL4y5Y5Xkta
1H0e3aUYGw8lBdUwdxQMyvHXwtdkUuQ5M9DeBCokxnj0aItxdRnunQoArzkb1478Q6ewQXu2pJXg
jJzi2u48wv0L7FSqvYMbFcSxR8QurUhOmwxPH/POGEmc0YLEW7WMtNzG9yT0ndWY6HzFVsWcGKXh
U0BmtqROit400awjUr3DrLHXh3Q5bblVcRVtqEDsS0/HWubC0WmpN5RZoBGjACjNxbuvz3vfy06V
qi9djh/ad6adSavQTUAGxfYMeyrekm6nb4j2+VkadSANaE8DrQFXi99Viu7nt9Tno82uZlWL5qOy
YZe2o4EyzD42Oqw8UE2zN0KZauDoZMWjPjdf2TQBieIa+hLTfpzqE/M/45d64d5py5/6hKG/Ko3D
VNWPVaJ91Bj3aEFz+CpwZQ+TTXQX0YcO2xz6qP5TBwtzc29UDkIBEsJ0lYEeAXe0MkvoNdCotzPM
HyiSo7+uqqdecJINu4pcaVQ7qRW1xIfaiiwrlO+8zXNpUznMFu9+GAwA3DcOLedz6GI2IlxtEK/a
6Ja72SGJNTSKO9OjBJagNAYYmQdFmRBMDrO6p7tq1/1X0dZPQxE/u2X4ems2OnnDkT0mZSzKmVRd
7WTpQtsUsS1pXFZvYDfNDai+aht6gUk9atUouoW0Q9e0Y+ZTDb40j/gEXN3zKK3HNrEvliNhL+mg
odPa2Pa5NR5sm0+TO97eFvbZn9FO0f+4aCGVlJTbxq7WeqjxZm7RSC59rgKclGbvbE4oG5f4zSJv
rnpJ/WRE3BUuYk5cQoR71cWDs0gYDKpJwVRzvOtAMW16NvZgS5gEwxp9azM8dNYoqQ4tbTrdeXXY
JMFb09aF7OXatXsH34R+wOlCJ34/IXYBeNl/O7HTbNLdrS1e1vRmzTZij7R0nMF1Lulh0K9lQV+x
McJjjhhqhUY6L7Jy75B7t6b6fEUw6W+X8x2iJRlMzZu5hHY5dBbikukNmtoO5iPd+UUm2pBM5/I4
xlMen/OU7c9ka8dKN59y1f5wyw5KxoS/Zyimu8yVPhMKoBYrcXaTm83bGFNBbxjlWrXttJkSprCF
NJuVNlyyOKMXNA5E0Yx4w5IYjwAlwf1ULJxSoxr3miXX6DBxnee19dan7rlHG7/FL1zubCS/pyob
0S3Ttrb0WjsMIn3CqFscKlM8Wo1lnciJz8Jlqs9ADethtUV12/LMwYygZ2wgEKDya5GWt240/BOW
jhhnmq1fcQtatK3vTRejGDmmiHqnCSW8klvTdW0eZ/+CXEgeepUfBtO8z5tKnEZwDXbUqN0taKYA
YiOHmIITjhXcGX+s1U7v52vFMS2NOTX5Pgu2aGO2uqHrU07T442am7dqJqW3h9DoIbCD7sIR3ljk
EaZDrL3rhg++VeH0aK31Ta9Smzk+DiqZcGDuR6XewhSgm2PqWPmm+HiTYVWuJQ+Nus2L6RXUuDz4
BtpRp6XqKqtoh1mzWw9mkQfSptTaiDdgzFZgwpKRDsmChfYzh3CEG27ERJuxKuTCRxvEBTRpXhlY
39hQetuafmGUTTaat8TflW5KFCxzrxGHAgqF/+oJZLnQCakwIxwPhJdtC08CQ7WP+SRPDpj0WKNq
2PqsmGqs2LGQok6ljStTbm96KEbNypgyGoiLDtHWNYecF6KDh77d2Mv46nor2ZHshMK2aGjWMXJy
jQ7o1P52QptynTBfcT1ckrwM2iiJN5mMOBr9dKShzhGx19O4G6U8VAVIi05RfMTDxrNi5N+3RnUW
E4QmBNtycG+oNA3GPIN7PFHx/STSg6JgzieTmn3JLe1+SOXWGcdzWRqL1s/MHuxa+1XSi4wyd2Pq
9Ycv8R4p5Ga0BSvjGL072rc50xiGZYTXCKEoItfYx2QGmcUaaCq4uKwAX+bIgy6GhOiwSJ/4Kuyy
evUIVfOs2Rwg/NkQ68bPPsuR+X3ym3RXXiEkByizwvUgdLlq3AYQwqJ/yHAOj/T/1taiH2rd4iz8
mPKcYPxBvMd+uLS6zVJ7uQmjEkuJNSQUIvhCoFMuuRAr6VAJ8iHMEaamqNKiIV1eWe+8l9absFiA
1s3M7LdSI1TjqXhMpo+59dMdVZSLo+EwiOn9L6toAj1gTTDVSkMwCopI+HRSlyLgTG28Us29Mulu
ctjrMPBXV9XBOI0k7QAAO2/IsJa9telAInTulUYButMP+GXWxVC8aJ8iRFY+E8+O6MVdT7GAy5ls
u9pCAqXZWzHE24Y8pd5uPhpxmCRR23HDkbwV4S8nJDURlSybq61vgxDyEZm4iUHj2PHerNE6kQRB
n3WaV2VnnEEPr1pQqUXL8674Fl4lPzJJFAE0X6S5IupXbVDJ4ZPUMsRfRn7nQKkXWcTGPW2noHoa
nbPlTEjszFELOlGwRXRZ8zpcl7XTnqOaqHCvN160Gpa1B4QQxBEXUiOvR8SPET5DISuDygDgQT2z
3kLEdnbTfHgmOa1jrz2yQ/2o0f3BjXkjM/VMn+CxNZjslHasE7rGsyk/xmyq16qu9k7CV5Nj9UFh
8C0ZrZdZs19UBniqUxeNnuMqs3xUKjXEZ0b8B2bHZ1srf9qSP8g0efLbHvy/AEinQU1ytPopr2GI
tiyW2SxwGCA8oY7146auqRP/XDAWkD1Vvy0NMV0n0THcNIDTa2EY7yBVuSy2Se4L691NqeJWzOQ9
QfVNg4ICwtAfMgo61xh33HXO+UrHBbSzmxTlVQFlIBrjyyK+MDjWwkYaNwWiq7WwnyrH9p+tkIQA
gnY5JyZElYNIHFsv28maPbegzeKk0lkPnYkh+zDxSK79MBx2ui69lfIKF7ltqh5hLO8xFb+bKUKf
xLpvqS8Fqe1Bo3PGBw6SLvVzdIUFtSbTuWQt5oOpdd9m4fzQnSHZmAVbpziuVAAIMV6EEzed95By
cieckk0nbMSbvCJeFCi3Q14eUUWwB7Z0ekqWNzT2bBrvWsG0n+CIXxVRymdAzDZP6HE6162hx1XP
xmB5yDmp6E1YRJHnTKDfTTIonbDzH1Wx04svNfi/Sg+MCDYfgO7NT0J1AWlgvRy8F02OvF+KAiX3
yeUQEYodNkYEVei5t8ZlTDcxnagpLwfbztqLUAL25rHKLQMVaPHoLUl0fcoEOcbV0Vuk1n7PtsQ1
3JfBiJ6Q+1JAHRQuc+LYlw1Lg+4F5sWQn7AstSUxp1rjPoxpWZ1RlNSPjn4YLP21UNBbWqk7RzEm
b2nfRIj0yPrIJjIpKz0+VfTqSHJyrqJR9h57DWWBZAdbPTwV7F1I4lw1TW3uZZE9Iado7hyvP1So
P3dzG6U72Ocp0DWkPtZLPI2frYa4GhT/dGKzJ08Cp5Y2Fj6yC1owIaf5fpxZTdqKRTfiRpihw0zF
NfPcCmXQQPyduBZaEh0QkUR77a0BaIIn5DBL74goHSrZsk+9rYXwvxHnmk8oAFgNRucuEizZkIXu
LI0CMEJPLcjFpbE8XHwCZoVWuy831aIcYygLOEWTsKU3OtJG1Ll5t4kexQLp0Cp87ASCtAbF3W3o
AmjiiK/nAgbTkt9HkpYFu+I7R1G4sS3/rBfeg45KfVNkwx3IUfxaqKdc5Fkwwof3RTzmDYjgbs85
55VvS3LfUbnJxKCu3NTffRQHXsjLQj0EQlpXpOVOqHGX0TCQBuYvn7Facv2abN50HqWLpuJowaS1
btKq2lSE0a7iiUIo6iWnpt2LcGM/JoiWbsKtGNcpXoAZR73nkLsrzKOZ+h++ok2KUiioc2/apxk7
gNQl9UQ3MO1VwLg3oU29Ix/Cx95+tigswgGYKdDlAUI5FGA5FkCqwzFC2sCfWZXntqf1DTdpyxVK
BzUdDSghm7KcN6DceQatYmZ/woc0OW+YYGH3HQwZf5EKcfYCB6lrgTfq34kBxcaPffc4uEejcz4J
vvOPVhsR+Grixovdbry7/RdKZWPDQDVo6I/JliABOLIELKI3RVSrs0R0EQGHNhkqK8XueF2jidto
U33FVJkdjGzvjo+mxjObdgVxBXFbEwg5weX3mK0j481MwhP9yvxoDBpPMtF1i9PEuMcBiDpcDdGa
WsMmTgmqCVkf91IbHwgzgV3rF8l9p+dfuc0qMzoS8DLbRyc08x9Nau2kTmhybv8ELT0+zmLiKJk8
xFRmttGcfpa6S5vU9OjaGGRi9eE73iaXdr8F1K94n1TUU8rO2TW6lzLeYEfzV5rTpXf+YoNp5gGr
RtK8laSzBB6HKRBbkLhwbKQ/Jj45zyTiTSE529WRv8GgusSy4+IXVBbMxkL/19TJzq2c34oGvDBz
ntkaoKbACV6qlDyHqnlQy4KGeNKqyb722xTHk5USfpGQCGsk03ffEeHU4RtEF/EwcI5YiQQoTtns
KP1/hnVy0brS2OSWTuktRs9X+PQ1kghFrxuFbxHw5Xd32LpWh/J+fqkahN6jS3Q4ffmNBrPTpt5b
d0gnadCjJE8HNsi0Vjd2miAVdAVMKXM+6lk186E47peUzo2kOddlTBOpGNpDU2d3Rd1A6DPh14us
3Vbkmu+McPiAVle+jD2lWKK2d9S1riC2q4NKEFayY10cd5Dl/CUQw9KPYQuMn8LYnZtNiyo5mnbs
bpYq+Dic7dqOYeEBeLTDq8nxDPOVICI0fjFsGW5Y+Dy2gZN9CPmnkuUd3fFj6Oggf12IxlHpXfA1
d6e6MD7yDinjCKp+pxiNECrZyyGWnIPKHeSu0Gh+2mV2trLp26QhsumBzh5Naks7Oyt/lESyo90b
KQ7R5d/GI4HLjjqhqT60URXuHNGxOzLN3ZhqDL55bukTkZtjROR2pxo2UaUSuOXRop0wEJW6FEqn
Uj3XOml6jmAJZWODEpJen+fOzZNrQ8JukEVW/oMyKXQ688gh3MNLp1nZtktJ5raVcazngjSEzAxK
UMj7hPNQ1ACJISQBSEFkcOzw4/Z4+1fFKn60DMCvKNPnf/ynqTPADGy4OvVh29k2ZXv3x6/SP+R/
3f5u08nZ+nF7hUR/SUPi4RErcLIAANzZgJgl95F6PC9LIFuytdLwqke1gDN7eSkTT97nihhUo4ys
HSebYg3HyUeBMvuPPk/A2qqNCfpE7e8Nf5tpZQQeMrr3QQ5+PDlzJXG6+iHxAwyW0vxVdu5X9jhF
mnFIOlI+6im8r1t1ymJ/fuA7JEe9xoeVCgSwSb9Cqe/f62Zd47+NgikyScxL6B6TqpIhgPkSgnms
0G0XYVtGf5/3ezZY0GfUziFYoyz3z9ilDqXoqm1a1z+zOOuoJKifaWGsizEcLjrG3J3yQAWS8YC1
3bcukbTBfefcQwtv31grEqYHSqdWn2Snohh3fsIVKaCkrMxCDJemAncHHnNfV5z1TLZMRVpuE986
ySTM2FlDdSsqudWy6jqaCDOWHOsZ3Rdz88gdLPq3roKxk9XPE/iowDC7B0eCHFYOiYVhK0/UpADq
zbhZunwQR20hasVGZh/IwEOBjXWTHysmhA7Ud/VNaZFNusjf/Aq/euJulQhrbu8R+B6V0oYEr/Sk
F8uTDncFV+yYPEF8uBuU665iKoeBQSjWkS7+odHpLmNQ2yJN5+ijok1aYJGNdAdJH/TCGAEzATfK
27qu1d71MzuoqO3uLN2EDDj78M1HYtxa2mpUH0R/RaWTcvCeyCoy6wMFQIyUur9XUMU5kYIVm74m
aJZvCCpWWP6OZIOMh7JF+5HEdJubErPaJKjllQM2TMc3+21WMthRa62aHJBI38a0vuosCqBNmKte
4/nP6vpzjknwrmPvqa4VlYmaLm4z0ZpOFxnSEIv0ZI8CXoN0jhNxD2hM1beZKsIDcCX49O7cufpO
LfEq1PSbNBlkRYl9Fq440XvbUBiiGAl0ZqksvSHLg8vcly8MYnFnT4SLdjLHBR3P9rPz4GlJ/9gn
4FLMiIKlbqQboEwlETahA65DuYcSsJPmFqBS6W4B+bIEj8rgXmBAq51wc4pmHMj3siu8E7ZhEMCt
5h8HSCmHBpjyUQm+BsO/OEQ+FPlKr1rOIL55dvpw3o2ZaV3SsPaIXxnEXRXSYU/jS9vY4R16KCJm
zFR/cI2wDAioLPcz3R4ULkjeOwzfTwZ1yI0wxPBEBbbfKE1oTxYuj0FjA+dFxfjc2bTWpdYlL41N
Rq4mG/2l95sJN6VbXJHsgCh0KzbApPtiPu3GgxFyoLJ5wtZOGcpXxTEGZ2gmXyHgMMJFUr9GEPzW
o96Xr11DE6km6+jV8DB6k72SveqyzteUL9NXVPP5miCP+PVm4DSMLHoNJ/pLHZvU61giIshT37sy
MVGQb2v3iryqWmNVlQ94rAP84SYVbuRRnkSRePsxjWfzDmy2HozJjz4nBKhW9NZDX6O12GgPcSrE
IXFadRdG9nDXdYmCBl1b5z6mj7n8edcospX8YqBP5YpLa3QnzHR7o3e81y7zrp1CF1nOv4AaJhug
odREcBkFhRf9TOcO71ssaR9HrbtxRniNTpmO20oBO257aPnewI3QxoqwK5zt9CunbSIlnuPBsYOm
ojcqdWO6mOxLKIxkVpB1xYc2zWfQHdVD6qQwPuo7paxqR/68+zDzibXUOZdRevTTJn8qBNMxHeCC
2qvPfDaU6KL4/GGGSyBTZshCREfQrlFK2FjFF5FjB/BEUgDXApnEDroAd7gIe6B7okLviGgHh4js
n7ooPXWymndNq+jWiOwBVtS+lyo9jovmK5yZ5IeBfjLBaeew8tS6m49h4zp4JhJ2dmynWAS691Kv
5j1NtjYoJvnphSkFN9yny6wdERoOjaeXZC5AUKmloDe6nGvpkqwBrAomdyYRDPHnRrI0OHFD18/Z
zRFCLIRgNQIBkypPbOGmIIwH3gGWaz8fdEaVB9xIOM4lZbPJoQmCiDX1JwO+wqqkBHzvVumZztcJ
/idcutCrtrWX4PPL5bhn+C3ZYPfaMDaIWLEpDgnFcxd2QjmBX7RBeq1FHot97zic6cdygw/CCDAv
cHJIaSza6bV1jOYhmkboQBTFmLZJBKkarBEW2tHkdZ6H+SmijIAJDm1LaenhpY1VvLawYvdEDRyR
xMFxIzEsjHOmkkius74BITlSE+BLzgD/yINzZ8OkUnfxdCO7a4mDmlRvn3Py1APSSryjPZCf3Cdx
AZRkwtagLecy856uIEJVy3rT0vpryuU1RsjMyMIaV9MsH4VhLZ6KAj/NQMo8s9Y+jwRFy4paLZ7V
sx62FAXSCWa0r+4RWowu07EP9urI2h8GkxOXa6xRb9VIf2TSfSwifQk1ZbTVCSKktTPde9i51aaN
adj0tVkctXjQmfX784i8DH8R9MHUq5ozO7P/zdl57EauRVf0XzwnwBwGnlQgWVEqVSlOCEXmnPn1
Xmwb8HvVggR70hA6FYu8vOGcvdc++pPX2S3jjdZ6DLwjyC8c6yTURuRsDNawbQa1onbfgUVRIWmP
TWtzMkm2miFU635EiZf7z4JoIXunZOyMbXk7DnOMGvYclzX0SZY5BgWKORd/3MqojpaMyVitk8jO
SjNxSPQp15Y3Wyt1f9uaKYtnUZ1qhRNwx4YAFHpPDTUjO2caBnqxnrhnZwNPyuj2htHYcLorgHz6
zZ+DI3dyUaW64ATl5BoJBMJEQ0HQaQ6aVP0k6BUG5VZL1i3fxwYjfdAM5LhJ1unrWOQcXYoyynDB
P06pXOzrieOFoIyQJXSVsg4xAex2KLn2KbrxLooeFN9LtvEEHleU9Z2lN1AftMZVo+hWy0eqJIlP
fm+pthtsupyFGj+Rdn7eSrupoz8I+pBC6Px7f37p5p+8yUKWplUjxeq01lapDk+s0muCBwxCO4gn
E5ZYo2zVK9ONMoziLpz/4M9PckabP7NmNPDQQMA9mFhvTl3jaPJyAmLEON2G0wKVqHnqnnrk7hd/
VW7ClXSbPZkv3bu1J/ZUDbAI2wKFXxhYK/WB44J6KhkI6ro/4VDzXhX8a/2pLh0LLaGwmMsqIP5U
O7AW0rPf2YUTuaKbONlaf+c3bvKzzj9FRi9x3sgX6YOMPes4PRsRDKElIjvtlrAb8oKre2Mf2tNB
EG3BfajwvWHgZIN/Q6KSdaFFKL4ZG/kYKUvlHL/phq3mqwlSgTOsyniVfRSXmEJbeTCKGxDO+sl/
IFy6Lt+64sCEMBM+WEdoZWY7qV6DVFHkVYtBFcPjAWV0Cswxo2C3skwnLDgxJHYEtMhBCiPflW85
JAk3TQ6mcRGEd7464jxbuY+bJdIeakz9R7lBWNLQinwFjTocVWRa1bLYFk4ZX9Izu24VxAAEC+SK
zB0nPCTtJnuIHoQXpASUkrA9rHOn1dbKg/qWyDtZXChQ2oPP5qDcW9uIoeq2Kdpj16eZuOh2cN9S
0O2L6KV7TbuFcgpW5i1fblyq74PTPxIhDa7g0j5INmkSSG0PJCEUsLTOrGpIiBxOnNIauUh3VI0F
0OoEFcYiuydMCTWJcIlg0GDC7NZds/Ka43RT9ytQLxn9HBo+lCsXYPL7aAlx8Ny72F9ym2aPEK3p
bu2gnfFsxm22Tx+kG+2S9UtVP7Wym6DwPahbuHFdC6vOts7iybjI40pm4AgbAlDYXj61W7wBE7Xh
aCns0515oHDMQfISbZJhHgE+J47R9R9p2HV29lkdymfhNJBcZitOupnW6u4e4eSamDW+zCPIVgQ1
VJPfa7a8rwSAHMWj9DFQ7l9AnMbmcAPbvXnBDvHIBJwqm7xYS6HTqw5KjIZF9WhtAsTX9dLYjOlC
VDbRvSkuW06yw9agyMyrumovpZ0dOYejJRhhHG+DB5LILH3FE6lpsVSrei8voq1/Hu4FJzpqTrgx
7qvsVgs3pDN7/upROsm33oa9aQzX8bEBkvFZ7dIl02BNsYTaqu0DcUIJ+gx45anaeSg2H1ubjPe7
Ga+Ojm3RuMEc+bYIjsNrsq0Oxm3hvA7Bst4rTrFGlVuusCo/xi8YQs7GCY1L/jTnDINSXquxTdZn
QADEV/QFeAbxRF0uECEeReW2caUdRZ/+halMeaPPNwvqUYA7VL8TZHlHhRuDUtPNztabFi+xZd4L
S1omAIcuzc7skTu40lv9Is54tqW1Fg7lRmyXqECt5bA0n8qNeZYAPb3D0ltVTnuTnmdHD1JcIr7c
+Jz0rnChVhQ1PFLKQeIFPst7/RS9Qrkp14ajnSZjUT0WEFzPnBOnLxiJTeKme/GsnKxTEG0og3mb
iQLykTvEYR36tLmo3wQC8By2G9maNpG+Dbb5jf7U28aLt692vpO5xVdtB94yesNTPbYLiyx0uif8
54tCXbTiwstd+nS71rhLTtDtQrsTFsk9dfsnUVni1FRX2mzGXtUuJmnEyEjr+i9fPECGiVqWxIXx
gY5zJPLEPPZIa7CPMwNd8CyUrDUMGhCTI1ASpHkEiEFCJ1Brw51fFA/Bq2DgNVrW75xYh3Uzkq25
oBmbLMh0c6VbklHQjpD8tGv3YcXDZjARbzAvTbP2YWHeFCf84WYOAIjezk7oHeCrCKCR1+nreuvd
k1ipAlOu7hBEDtOtcJbpO95F9+i5BUrBiyR18H1Kh9HFeKe69EybJbPuu380DwWkwpW4bvbCebi1
9tONQBOVHcPB2vvawfvswQTuiSakAkxH9MKKCG4ie9Iuxq3x7J9ZEp6NjfIh7GuX9y/iUE/BIMWP
tgzc6qHaIgYKUYouxRtrjZlhGTzrX/4OmbhP83UhP0sU+vsFHQkQiAxggIGL0KGRa21rH50CIT68
zCvLWpvnirieL9FfC9voBW6QdydtpJuyfY326SN4MKp25MXN+edLTm3IZMDZ9FzOTcJUNnpuyXwo
9o66qcuVv0lHO/qyGsIvFuZK61kyVVJ8ljR6BWvlayveLKJ/gdA8p5u6cGkpoakwGOcb4UALFpX1
uFIQy9AAcadTkDmivMjWZNb3y2BtIM0+KeNCtpsH6yCJTrHDBKkZi9IZ9rpj8ZpIN8JTvG5ctu7y
bfjpH6J8ZX6I3UZnTr2FU4F2oV0ZqYNOmE2Q+p65zY4eZ8pXLO/B0o39Us6Ww27OLV3nx+zZemKP
Lu1LAXo2TMaV8EqdHzmu96EdY0CutzGpnN6EnmXRvFkiOj0ExofKY1pYgeE7+91JH7bTLlnVTr30
MQA55YFMvLfsUb6MTylNozdKP8HW3AFXUdf1c/BQjOv6nVcO6FazU96EO+6uLZFns+KGGf0NN2Iq
lzBawkscuJZ1ivpFK21k2miEjAo8Jd7phfIohlvdXA8bLd5DMXclZ0Kk8dS4DcpdcwHaVP/wQKwN
K7h+4o6gX+PQfTWw86h9ydSCnOyhRjC47O6F54k73a3JqibfCLIi/aZ1Nt4Bm8x2pMRy9l+U+8BV
31Tr1MK6RNkyLuEAvXsbRVhawPvvIs0VCFa4J9MR/2IDigfPFjdvh0FxXBOE4hduf6O1ez1wcGPA
y/0iFpbMKA1O24GevHaCtK4I55H9RrjUHqpTj0z+Ddg8DnycHrcwsJHUoKw1UCbDVVzzYsLlc0w3
hXpHZATghNu02EjZKhCXNKyQP7S7pIF8vRizrXzH3zcIOMJt0K2Jduh2BIrP2soY4viCPpIe2Epm
A3fnzB7qJ3YKUX6vq4emWdXmhYOk0B7YsBWf1V1jAb90PbahL1G6kU5MUMif5PCeomB2V9+ENxme
ym1frv1z+xiXDkBF3hjaNQsSbjaEBdjFO6zdgEX/QbsZFHwqNqdilAG66+cwHLYU59jOoUIKj/6r
+SIfmCSSz+jUvRjU7lxSSV7yfbkJtu2ueVbvisQZ6QijKT0D9CNZjmyVZTARhLsq1qXhWi9N6pgo
itJdTphAdkNsCRbAAK7IjT+d84/iZabQ4N5E82CyNf8k+QO7R/aFtytVP/GWjU94F7FhJToMI7Tz
WBiX7BnJUb6pQKFsKZNeMidsd/WZbqf3KMAAPExf+V4/50+RufRc8+Kz/dpmD3hQl0qzHPDmHQpt
VfCwsI7oy5KXlafEYDuV0rJCgbJM7tnHNdmrT4AtpdHDQF3vkevEHIp5gOVrC6AEg455R8fNKx61
7iTcpmecMgNERF4zTh1IRd8Qe06fLGwlxogdEFRqlN5OfES3cq45dWzhO2j02o+mS7QTt4+cbe2k
HdDRRw+j7bFHfWPgC8BVtuxbMfwQ47vMXsJyVX22e0DGvDIsT6jqEOQ/wNkmospl37JKTzCXq5Vm
59vEhsRzMPcFXjCTXfASyuMNOwf/hXcm2XX5tsACozokWxVnfSJA3Z79tjEK9jV8ERI/UdNJ2lY7
GnCjd9TVqVOo0DCR8ttwPOh4Fmfav/6LxITFjipaYSzJdrHpJA+eRIztx7PwUgwvYn7qSMF7ours
gyG02UGFDhIFhNRszwjyHlTyg+7agowVtvUNvn32PuLC+uBhsKrGbOM50GxgOR3Sy3BvhovuhWTi
agvXiyr7x6gttAuGFrqTEjkxtxUtP7t8JCMXLvUdYT+c2sN6F7Dxk4kesk1ioO95QXOU4zYkuJPv
ILI1mT+3JNPu89fOXPi75OIfC45QFnulFsHOJ4WAO/WN/gwHUTas5hqbjLVHsQy4D7H4NrzN7rhs
6VZ8gTJ1oZjBx+KO4ozwjNcHiCd7cXGXr3i4wi55oXbHQSH5rL0dApK5y37xP5iNif1BUdUczUcM
u2/RV+VGtPQ2xVp99/YmZk2PMx975EV+sO7wMlLXK/b9Nq2X0AzXwUca0cPiPOQSRsh7VG2jNWsU
46UlNmBer9snSh9NuSS0mUPDyr9R74Tn1BbfxdGGQgjRV7iNmQ8RfnLLm1eyMtT3CiY+lvBVMy0B
FvWboFtBVn73dvWjX+0ixLwbeS+sjG2KzS1YleA6zA1M8GeLyJKBN5Sb/YWEXoBWvsUHYqCVWHmD
rTnWqTo194g5H03QHvgfEX7yrqIItcd9AAB5HX0x+0nJisB7smMp8PmLz65YskVg24Q+m1W+eWxP
gbJPPrQnRudd+Oo5pLp7qyFcWTvjKOEv/KC3gOjCmh4AWedrQ0EKv1BfhL3olhjl1xYIkxWzv76j
dbIKSBRA6LOONvU2wAJ/K53nyWYWiXGGMzbSbTEfYk06DA71PP843ktPT6VEW35F2YemLZ5zFsby
JUHLvhxs9cjA4SEFJ3kXfGJ/Ne8gd4Zf0aV7ZxEQzpKdPWeXMXWIo9RPnjNsjDNzFC+F8UHXba/s
xy2EH+OZcDjYMBM5OMvhufFXLVAPokIVdmnLYMOO2PtEOc5xHe1t9KlyxGBnpALWXQQH7FXiHbO8
vxiwWxwiPDCX/Ji/Ike3SJBbIgwgi867888B79PCe0w+GcPdE1voEYDUUjyFN0xHMlMOlrMF7a76
sX7UnutHpsfgjvTIRXhb2v0jZ1f1kO0l29ht4pO4Np4q3rYSQWluM3kyWWrP7K3vu5fepRvzWNwj
UCNsFR3ptmMrbY9PHNjBVNb7Ap1kuaptkZYfzb4Ha8toeqtOJQm6/hKMI1NGfzGfxmFnrbqj994P
j1FtC6mjiU5OKAyr/rJxjSMh6xz9ZocPh7geG+NCfJ5foAHw1q74IsdAdifVTtkBtMRwuL7DX8wd
bTceixtmQTSH1nbkYiunutO2g8MdEPfKuqYheI/HOFiQKExJgqi+nLoQCyXNreO8fcZL+JaxLQvW
w1r8IDEgrtdM4I8CE/ksXFgUrnEoXusn7BQyB0/pJNyH2tLXmo5XqVUdAxF0byUw32nNbP/8BFG2
w4FaWKuatJqVUfFKI97H0PQyp1jn9DUJb6brJgHJXgP7jnfhn9+PEWGlcVMyVKx4V0sduVoV6zie
Jw/CJIYpZUqehESpbaPR+N56Lcgkumb86JvgdFVqZ2WEuyRk74VKGYVo397GYlQ6CVmNq6DosDqP
vAz9/EuE7GbZ0tnA4z0pyODqvSoNbJeG/H9+Gczq0KqF7sR6kGwHYnzVRmVDmVRJubU+rc+8trq9
BdscpnyeU4RFn7BOC4GTyp9f9ImIc8F3aC5QxERgTCBjFbJ9CMxHRJaVGxRszNE9YkGk8KziPUXJ
QYl2JNFQiy5CfOtTsegL30Q0IGF9ro69Kn/IMVTwLJpx1ebJ4/tuQ8BraJnaVV5y5iKgqV1auLtL
f/xUCu8AGF5mC+u3mMeeIl2ueVVE/Mc8iFaVXfTKKVFtE8vjcDJq0gcmrBZUZmicecWDWj+OKurV
+efQHEALhvWHEEUXCwJ6NdR3jTDFzJHqMh+S114vKKGOj2MhKE6jAi3tdFsajdt49N1CkI8KB0+Q
/HeZpJ4N4uIWhgzcn7xPEmAUsoW8k0dzZ9035kPRTpod+6iBvGG67yf5hsfBBoaIVupExYcpQEEy
unYFnPndlMnEtLwAR19AjGO1r7Oh3rS4rJhnkmRDUhuT1uD24hgcKwHTCWaM0fHK1ulEP1zOLC+Y
GcbBTKxh12VsMglzthWgXrSBJtWxLPmduGiFSD7DW4SIM4C4e/hHH6dW+1J7MLgCzD0I/ImtJWwX
5gAuDOzHqAw4DUvm8j/+F/HzHbkGBFDx32ijzcd//oemmibiJUPTLRV3Jh96BXTRh0TOOsGs3F6F
D5FbYAo61guZ9Kg6JY0lLZ1KjbaFAg6SDOn7nz/+b77L/OmWpIimTodIveLmGIM2NFpuVOC6+i9v
UFdi7VM6iKhiCLNAiUwfql0iXumfP1cCO/TX15ZkxbBMjeaWKs8X9g9yjljDYpUHqaLTQjxHhVOs
0p3Q6G9HHS/8JKKmT6sDNryDbqHnpJ3MyTZXNqrVb3+5lPk7Xj8BSSYXg4A6iyu6egJSrIkj8tDK
9USwCFEpgIUQPgPw1a5wEwDsoz85A2EYvgPds+6e3ImJTDs77/zxl+FgfHMtsoQWVTFVTbaur0UL
PUkW8pBeOURfpgcW+BkrkIzFa4AXzRNM9ZcnoXw3AGUsHgYWE1FX9asnEdOxm4pCIBk9o9xn9Om9
oWjoJNlptROIzPn2G1LzUhQElaeZU+NELQe29sgBcJkkW4X0ACTGEWmAHGCg43OXNP6RF9vYbnFc
VdWDiQakGFGmNimPtyCtBGklZd2MkKNyHZrN6eeH+t0zlRXFwCJrztSrq3E9+ioBBbFfu2bKQkiM
GpScsv/l5fkzSK9HjiLz7mgi/C3DkP89iAeczmNjyZXbVdoFNs2pS41db1D8bnhjCkqwRp+dpqID
x2DxQ29uhkg74P8AT9gnJz1gRCV1cdsTHmGS4YsP2lQ/rWZmlhQvSVkdphGARqGXjlh7t2IbfOVV
Wtk/3yz5L3oWc5Ai65osWqYEmXMeIv94GS1NhfctKxwHLLamvpFDK4BM2NJqGVOe6VSFqQvjdzNA
exLnsrJpZ1Xy4EugWIMYwog+fJLV/mnGFZw/mAuKD61g6v1bLwWz+/Plfjt3KCqNOxYvQ9b//Pk/
LlepLT03Qi6XkbVsJag2GK6W04ydktLuPqalPnv6XwZtFynULn0EcNRkFokpNr9dy3dvj8LELaoo
6hGGXg0BH2GJJJhj5cYa3ROjjMfVTBsZA2pCpVw6vsb71HS02H3aGH2Qfvx8M759fRVLk1URzpvO
QLx6dvhN/nsMDgiKVpUkU2TuQkSi470JHXMhK/mint88fFkxQJD54XTyOTKpK804mQGbHDb24ZPc
Jp40Yv9lE0mfjRFTcPUPRVLA7kk4ZZPBSkz5pQu8NzgRO2yUFEyjbjtTlpoZQ/XzF5O+v7OmbrAa
y6r517yEBpUBJFZune+0lhK7ruAKRLVmD6BmCG2JN5NkbRIK5xHkl58//bt1kRE2E89EgHvK1Zqg
Dp7aqilrwjhzegRKE/2MLO/6yJF84z7SMgokffPLd/5u1lJFiEkqfB9Idlc4uZiU725M+sqdBp4l
gpsX3cxffv5mv33G1TeDeizjE2XAIvI7THrlqGb6y+T77ZjkZZAUi/eCJvf1mLQiWC1yw0tRSrbS
0wIYmUWsgQGm5dmJGGwKX2q41sr2gF/mhKmJZjz64STZJ165C6vu0In4Q01ZIsouoUtlUDEIxuAl
LHy7mVGiJLmNsMDGezgkVEZnYJRv3BWh9zYDx0wPlcbPN06aX+V/z/aKKGqmAlVTtJDsX60pqla0
igAsyPURpy8alvGFSpa4jAgKkDivmVEn97i7aTmAu/GFkq5Jwda3AP7+86VY310JAFY2q5osGdeT
TqkbojkWSumW2Zfg02wPZOrXRiPRxx3JqGy8nQKwIlB2P3/u37sTVJMmwjpDB4lv/rlD/5h4LV9q
pipOSrJYgpUh807W3OxlXnT40Zh059jInz9xHvFX95zvZ2oGxnlNUa93x1YdhhMJA7jDVMC6Ecps
trJPRRU9/D8+R5VFiQfMbK7O3/wf34y4AsxllZG7JrWbySMuCYA2dOlf9pqm8t33+cfnXG22BCXR
iczkc0BSNIKlrtB8c8rXF8KALEDKVfqKd0mYb8ipG5i3i2c12hhldOHrU2vo2s4WrFlzpaRrBT2W
pASiHbETWkyEPZOZSRqDSgmKrMzQLVUAN61PzYjYRuz3hUgEgoy8BcA3il7oPq1lIqrw/LMPIlmW
PY75kbLRytq3p87O0yAl5ZsOHelV+dLyVQTwebMO8ukdn7mw6TlQ4pnskUfSyy/a984UkRfEAVHM
ZYZrZ4hfe2PF8ZRW24wwthLzWTJQSoB9LDA39c0q3yBDki74GLemHzz3qS4iXIWuow3qCVj2lwgT
bxV7dLANzaSGOUmGXWnaE3md0XTLobl0PCqsuUUDvNOx20Qx4gFzCB7Cabr44c3PI0X6ZmFiQ2lo
TAYiyjDtereUJJOgcEzLiSEGCCAH/blLspPSy2ezst6oRnQLcYxP2HkerTS6ra1ABdLUY/Xf56G2
HTP1jHn9SZPKtRQU95OQvEg6EZey0hDNnsjONAYUdkod/L7/UHU6qYiB1y4xJToDeT9Vjb/aiE/Y
2uhSqcFD3tE6FQCCKtZb0vdnjbCqqWnPMkDnuoPTHWU0RFLrWJXBWsVG2Kj8gygJl8rQroIeL2d0
SmV1j5fkJDfdGcucX31EY7ZRFOlj9CXHEyByqxQ6lEp+bTPJKQZajyG33SOEVw3DhFLTGgA04go8
C8v5OmW1j1e10Z4DXfr48+86fV/n9Qn17aruIFTIyPmaxNoCE3c12oJtJb7WUed6A3OapD4pcrbB
Z7FNwuwwBfKtr6k3fgwbIqjuhSk/4HaBuRME90EfP1cEv+6bACaP5wt3TVYf1Nb4IHqcar5ZPebY
EW/jjoSaDCzx1OZ3nEEZUzOP/pcR8s1CIVvQUik+aagyjavJxEuhlsrViDoaDFnuV+O2gVy61C3q
kGml2cCvP0IE7EgyKuQsIo89rgeaoJ7Su79cy7ycX02gimyo4CYsWB7W9RGFKkvX9UWau+BAkKeT
Di2Es1GNDEP0cq0udcRsE1olFP3rYDTvUi6e6wplTRCY6jrvCrqJpuBv+mb4ZRGT/j51KJzQRF2X
JRMq5vXcXvljJwStThAxlgHqXYWJVJbGC+Jyf+cN1bOXTtAJDTlxawPOViD0m5Z4lF8WtRmOfH2L
4Nuynpkm8X3sWP499zdjTPLF2IKXNe8hAqQO/r9UWP/hhmDqWAzRMO6yBHGiQlDvTNNoZs+52lnI
ihMw5qL+rqW7BDsBZfnhFt7fdMg9AfkTxhJZjZeyhXLWq5rVpAu3SpfwXcJGhjgHW0slIcVr9QWW
jeSXxfO7mYrzEbGtokZtQ5av9mF13BRJjKcKQmt7bGSL1nv1CoNq0SXVpeyzS9KOSH+UCVhM/vrz
yPt7B63Oq6lkgIQ2LE272mfGXYG7SYqwo5i0m/ArrYZxvFCts0O93PdyejcJiId+/tBvxhS7dnDX
hsHGSBH1q29c1Hne+l2buHmM5BMtYRHXr5PeAv2IbjQPnXSGR254TSPjhIr64+eP/7MF/PfbpooK
X1uWVEnXteuNmR8mRaYmJWF1WqPSW+wYHbqM9I4o3km9iRL91GEOoL2t0ZMWQFv0VCfKTl0MovlY
tcqlnf+YfPabscbLXwwmFZP8dRzvlPYAxm8b5Vj0jeq3p/X3NMGFc+hg065pXP48pf1j/1Nq1K31
NuXCMd0HCm7gyfyIMOGDoPzldPDdwFAo+uncJnZC2tVHBUiFPbOxYjeO4RoYODx8w0m19mCg88Yy
xomysR5/fjB/b5j5ehDTFSDn82Rzve1SC8Cagkm2CfNdbBWv+ShdQDKsxEK6/3PLYy9dq7Lxy3j8
e/uqihzJFXHerPPBVy+BVlPEaDwjdoW23Y5JR/5cfBPq4v7nryd9d081kXKXQuwKt/VqCmPbNYQh
/7frZ9pJ7zjDk6M9F9xYKvPnUlD2sSrbkajZJmwBtWaWrRScVu24CREFAqkijUIha0rwfhtZ30xC
3ANJZP9uyqLOifDfQ2sQ5IEMPmy/FT6gKQzOijYwB3j7Jmx2bfcskSO40CMYUdJvQ02bV9rr93Ge
+gwNSBgrzdVns4CQGxM0sWtpwCVUjH5UQGAtiEbOvJ73mwam2wKDJrgGSCQZ0cl8A1TFKbGIczJb
33kT2U7h4Q/w1pQwApq81IqE93hIY4g1rAQkw/PaUzCT5GqFMw5RSNFmtldnd4mKiXyYCTJ/oGPN
HJvp4ybBJ5bMjrbLH5aBUJprrQde9OevA8SzYCcBfcJETqkVHFzfvzS1tv0TpjLl4myKJx7aVMol
7GOQHOEbdT2UbwNwPyHvXEBc1lKWylcAz3YxHwN+GXDzS/rXjTWtuTQjmZZ6PeCmCIZroDLRjb3w
4kXo5QJtrY/btEKNVgJE8bR2m2eQSDBNfeDOWStFffvzRXz7chE5QPvCkuH/X00kqVqyefDzxMXT
iaSKry3G0sU0ml8Obd/UGxnBls65l0ldp9b37xGM203JijJL3F6h6YQ20WxBdjBP12W3ZQt1gXmA
HhxcRqNohKzJ+8rr9r05/XYhf+9U5gq9RJvIpPjJ3f/3hUyRiI0YNKsr1XAvWn5ZDZVT+69xOj5p
s5XzTyxNqR1nI3xqvv3fbzh3QWVBV01RvK7I8RroXRwwm42x9zHf7wp9WVp5v0zW8t+HZIpgzIz0
GSjfy9dv7VDHmTTlzBh6TIvBgvO/SIoEdZZxikcSR3TmrEhp3LDTrUXfMMohz5NUOtoyCUTspVGa
Q+ScLLa8c/suVK3HFGaO7BE2MCAPrCUETr9Pw9/NNsRQqBJth2/KMqZemSD8uhhlZ7sViOMWiuKV
W7kkKX4/ir/O+t/eJ1mBdQf2wvyrc5Nwkwyd6pc7DjeC1IJEjovXlrIpSEgTZU0SvrXJmwr4pRfA
VfXsSPVyG2YIYH4eGMb8BlxPBzwomryqpBBOcrXOWa0M4MkvYxeTMS4dQP8m4AcIlGROxSHaL0xS
eVPfBuwm2BKcLLN2RPPZMNVLirYm/xx8rCth2rk126WIBRLUNNGKE790FkFD/aAdNMs7jI18MQeK
GQWDQVSKV7WJHyylOadF/moN4r4AVE+EF16m6rkytXXpExiFjfKVUjUlSOsySeWdAq2JzKoZPPwZ
5jTbAzNV1rms7/EY33UKCJjCqHZBq4C3IKeHvEfPMACe6o9ZyDGXYS+iOB1EsJbyPmA4LIgehbXz
8udnQ0/JluUuFyUVlSB/i8TfVlX122dvUGFl/sPbd721r7x6LimkrGxltc2ALZlxt+1pcq7mF6Lq
e/RBwehqEuHdAwFf3OnIki5Rlb1GfvXeBvVmEtWLELLLbHom7LIqz7A4bie16tmWWsu4Ct6jN8kC
OdIGiBL08RaHl5vDIotnzpSR6CijBf2jY3CZhVYvOwXd4zwXKwZ/JELABy9V4NbpcBLk/l1T088y
hF+Wge82GJKocozE4G3Nx7h/z4qJ0Q5RCEDEFRppIQ3ZnT94W8L6JL+8z6vxVSzQ6njJycrHX844
8jdLkMRkOG+aadYq1/t9WeKtVrFvu5MnfYBrewL2/2BIwbq0snNUvLSS4iru+KnPxjIN4U7wJObG
PveUV7NrzlkJUM8s6PoVc6XKqQcEFLKX2dR7sFRZzTmoks3P7+p3sys1LUlnv89+7K9jdwdtdaj8
PHf7CEWbkW3KlvpO2p+rONtMRbwVe8NWAhxaqDTHjItDR7LoxfacNKgjjADrTHBDFud7NKhPqSl+
TLDgIvNeSsfXuBZ/OVN9+3glibYkvRjOdNerrypYUViZde5ipzuWel8hGnrwm2IniuHJZ7OVJcN6
jHxnNLVfc4W+2Vjz2XPlWZY0i7n632OLKa9varVkbBGesiTGnQGm7nlrHC1faUJ0xlm/DSbxo0jE
D+rUNsQ2J+u9oya3Z6z5i7gxkTEDn1bE7PDzk/zusMvFcZxR2INxcruadVNi0wDO8ySnJn8CN2aP
k/YUaUyXfmAsOJ/uxYzakq9pR923turgP/xyBd+cq3gyoqWYOgcs83obWBhq2KQZ1aVy7M7z8+l1
y/VrIObNk2p1ZzKpH/JU3w+xeSRx10LnkUfKEwGDH43hn8iPfMqA7AskzeIp/uXt/GY5lhRUNZai
sib91Z3v4FsS3VhmKKFbztX5p6aVl6RmAIV+eTLb7Ldm8HeDRSFmS9YkWea4dzVYGBleLtdT5lId
sCty3Sp4JgvIq6tCD85RMPKbwy+v8/yMr1Ze+vWipih0oFXZmmeofxzci6kfKtGjeIVj+XFCxzjg
DTeag59nvxW+je+e9j8/62q8WUIUR6o6F8os+Fh16GEwlSB1ccKRwtdyyAGwmcgaVcUJxPI4FbmB
CcfcmaPFS6uvsKxfZqJvqhq2Tz+vKsaNmKuPgOpTOvmkk4BbSianmNNue0Pc1EJxwRIbgNBXGoq1
UCR2xq5oq8sf8jESzZT2I2y+4lPNJJfUZDfSOrAr0bSpA2lTZsY6y7ubMfzwZWNt1RlKOmNr4sGm
5CIT+tfkoyOW1q6ouqOVAn0RRqeaamKby0sMwKcVsJpiAE26Q9qNG6XFpVa2X1HUXLqaq/Sz45BB
MEm96awldEpki0ijHJP2MjRA2CRE8hZvBNzPebG5asF88cQnomye41one7BdCKMyLgFpW8OqEwnJ
USDS2CV+tD+ES4uvYquoJHHjqVsdTZAR+aWdDiilxfS1QJpFZbEmB6vZTf6YwELNWEf0kiSfnBEI
XsBRFVI5TcsPt7zBOEFptTiR3yPcbHrYdICi+jEiIKKN79qUTaJiqYBBEjHhv5ip+8gSYSVox2Aw
AgeyEJJxKtgLQhieiMcciHFQnIxYIFMoTmD08Ogw6iczO4E6XykF+zFDHDZ1xlKoQY2L8Qt3ZAdZ
8aeFPcgI64vpmXOg5WcX5v9F2pntxo1ka/dVGn3PPpwH4HRfZDJnKVNKTZZvCNmSGRyCY3B8+rNY
1f+PKrdQPsC5KUBlWXJmksGIvb+91n3cFPdaq8hSRGSebEbay++tb7yYOXOLRVY+p+MBluHKc8Hd
0jh48YAjRRVD3kCKA7EXDj8ri251pFYd4ABLOFulHZZLYnTr+2DyTr47MUTKP3JZB4Ck78i37qwM
7mEkboak+1J68RgW3bT76+Xy0/vH8DyDxcEitvLTgdWt21pNLguS2UZh47Iio7OcKowXpITsyd10
c3DiJf5iHfxsk0L9g9MrYQqySj/9WkdMMFRiXMmK9o+hB+cik9Tzi1+sRJ8+jhx2mBYdW9qIwU+/
xyYcBLw+KPbDFOy7oWMmChK8ZFqXakpJnG5VJeI+aMzbBC1Obfx6p/DZis9D1XN5j6nC/nxwDCpZ
y2pw6Cgww5HXJE478u+D5t7wv88EBTj0+asonq8s/huBETsEiXijNwCSfYqP6GRvlGruMhOllu+e
ImnSwXKAJUeIaAbImStpFNyCbbSP8+K9jNW1E/ERrvgpmHpgCtimegfBeVdQzY8RhcQMEMuhC6fS
fbQ6MHAZy2U3LT3CXFubDbRSMS2TTvr0ZhXzHssyoW9vbeA5lkInyP9uthnBnJ4BfLxeuMWTa13d
N35Jht1maEBX89vyaZaQwZj/GrPQT91njlKZRK1cTeCz0vsG3hLkXnYiXyNcrr937ATrhgVHLzTi
hEJNn976bFJxFaTgFKhCtdJToZn2SMYbMI4GCOEcKzHKDywEBNRVXn0wSAWYVIfNPfZg+QlGDLGN
0kDZj9WIeHQi8+9VKgbvEDChbcChoPfo9e6x1RmizJt41Y3M2Pbp85xV0DfkEhJn5jOJ+AULVvCv
78HPnpeuxRE9IO/Gpbrco394XiZ668gi6wvoh/SYzCfp5qdp0HeZga7m//Srfj6i9RW84RLk4154
kBQL+MIFNXYwietBab94WZ/ukl3OVeRSiKNxnPvz69Jrsypru+F1ZftWYNOLi40Yy+2yb0+N6dVA
dD4zyQ5u+Bcv87NdD1UaSlJstTiH/bTrcRtiBUXO8jLS9oWALiUjL0qdPRGcjIrPl6//+o39/Dc6
VPIXsel/VBuAU5NugWO4b9KGAbDmEarMmxFNL2XefCieIVCdNn/9K39bOn7eZy35WGqdpJW9n8M/
c1tB9cegsE/HXKxtJIc9GUeGLQNEo3qzmpX70MJmwgU35A++/4i/mkDMxB6hGZZWX8mMubrXeFC1
DLsyZyoVO9Jk3gUT0QZHK6FOYB7xpHPKCL1R6IoYipsPbuW56xmzchxVau353G8DU2m4Bqhtn3o4
uiH3yilJ4EvRvG2RCT80OYNxCiacDKx9Kc2nMajvCq2YVhGVWALNoVACmnCgZaGJP4Ha7MDU8TJ9
XrdAkwgAIgkr15w+izUc/9fUhzrhAMf763f106uWa9aiFURrmgzqn6/aYYxwpYlA7oe6+sgnvMRU
UqL5AL7ubNob1YUp847zrwqZn11A8IAoZFLQtf/jZND22iQq05V7CNUf6czHF8zt25SrN7lkMMam
uof78/jXL/azpz+dJxLv+vKf33bXf1h59KDJCCRDPsx4hJTgatYBOa3l0d+UzjH1jUte1o/L/uSv
f+9nK94ffu/P5+d0tvO+dHTJYPO48zHMwxlqz4NpvDRl/7uS+U9G5r/9wcMbfFKhxkLsEhLjWMqq
8FOpXA0+Qg+kTHurSK/j2A9hQmw9phprNrlC41L9cJC50X2ad5MumGX3YWZQNzT4oKOo9VZOu7fi
97yEfuS64yWNrXtYlaOMAJxaOSE/zXiPXWaxWhtYXuS8pmQkN6ZJLG9Eu9fCGBQp4BxnflIdSJM5
e2BthN0LeWorigN7WsaimTZpmdbG3Pby23CJ66c62ifG7oJzVjKNVGucNwzw1ytOXhSMS/b6WvGI
ZqNlJIS6c2Ts4t7BcadabHqIIYlSbQpneO1ne0ACx7HHUM6OuNc5cmNIzgPwS5wmPIIVjIlsHZsw
hDNrvLdzcVz2zXVjvfjsiMeWawOlwiYW44sdz2iw1GNadmd0D9XGy7TTmDmbAfxsookf2txMG0eo
I45ZdXYagS2K4VcMvb94xHx20wSLgJrGA3frz6HOPK9acpcVdfWK01VpvfTgKJRuvziVc6Lh+6JQ
lP1ipTc/u3gDMhlMQ3i0in++njhfxngLWSDc3DubAO+J3UZmaLTrGhJustihjKUF1ybB3o1SlIYy
Oo9Jmu7jVD40HW3NyqTtK7F2mOmPIqq+kLdHbtXPC1oiO8HihZfQAVQHm7XJe0aADQcaxF/fg59M
CtjMWJDzMFluqFX+dF/E2pSTqcxhHkVyS36KCXedivfYGGdb8qrwb+FUZ6hPm+CvZ5pAthcEBLOn
kgp5zCCiFqhd37EKq+IBqx75LUaddlgLmMSF347SI3/urW3kWsDjK4iXSkNAkeuLGlrH+5r0Yv/X
L+q3+tJPz0R2+46xbKZ8yj/LFfOHFS1wJ18q08r3I2b6mqI6KDX/UZVuv27McWsEURWWEnS4NI1H
AV+BM3zBeG+MG0QV2S7JOAZArfSF/4t16LMgBqFtWkfLLsH7j8JsPDpzFfUstpUvbrokf9Py+l6U
DEY7NoPICsdJA8e7dcZH4I8XMapbh9bXqo84earWex62UhQfKuODglJPzE1+TNgKvIEf0RX+CWkN
aR9b+/GL91T/ZAUlG0FUgIAbjZ2fu5p6GsUuZSNJPrtBpJQx79dNLBuRfsT8TEaEd3ecy+QwiGMw
gB4o02y+DXTYDYN416favNBAo7udQwyyosXP2dWk3ozpLZ65Xab8G37IYjMU6gIdFe4JZsWgosZR
uNwtTtJrYQpXFW8nN9sEddzxkyuLFYDKovT2eRbY2HYLzlK+dSxNDDmWoC68dL7gpogjADUgfTkF
ir5fuKbRB3OK15e2tgRZw0Db6HVF8lSzrr6TvBTEkFZWZxuroWKv5Gv+TRZ89waWYDft3mNHDyOH
3UzR7wmyhbX7FWLpRxzFxzGG/RSnThhb5f3yPOm9JzSYX5dNocqtl7ZpHo2uezfp9fV83SemQfef
H2zp6lGw5x+G/hBUiga5OEGt78M4GX7cRrp1DngaxHaa7agWMpLe1ChTAu8eHTLHR4iALLE9zK9K
7ed84Y5O+teinL7/4lr47FIgkGbphFY41P7cVZtoJuStsuR+TMscLKS1Au97lXE77jjP8f4kwX1v
a0g8l/WLOZtMGr9IlnyyaWFA0Cdn7ixP9J8LvOiu61ouG7Sg5OMb8urZ9UAM90HNe0OcdB9M9WZm
jnSVwFr+1V38yepPqYSeDmVcdog/V98LeuzdIJNin3VIJKsi3dslDDMP0H1o1YxXlQwj3fjOg8M9
sJWRAB7a7qOqxPsslL8zi/QcdbV5sKZFAdgHQAjxcunOoe/G6BZaZogw6THxEYeyt9ixq2FP2DS/
P8X+60/bovZf/83X38sK8Wos1E9f/mv3UZ7f5Ef738vf+v/f9a8/f8lf+vcPDd/U25++2BTEYab7
7qOZrh9tl6vffl38US7f+b/9w799/PZTHqfq459/f3vnnQMizLTyd/X3f//RMpNqUZ7m+fRff/wN
//7j5SX88+8PZafE39ZvTUnwlmLU7z/1D3/1461V//w7qvN/0A/WPUITukGPksLU8PHbn/jWPyyH
DaK9DIBycFwiF0XZKMFvd/5BB3gJC1mWa5t819//1i6/kD8y/0E3jSWdNOFyzuVq/H//xrvfn0u/
v+u8K//++o97VRrlP1/d5IKIZ9lLmsFl5vLnLU2XmFnRpAlB3VLFC4GeGkvdPUrGVdfe+NIMfXvt
W0a7cTL26PkM5yadTjxWolXHGr5jcj8otzYqibNX30eeFoUBlMhdqRlHq+RkhjYq2kTTeWoqhgT1
4Hua5h5G9ywFoguqyrLJPiVJW0PaHssQKpfM04cg0zd6U1hPU4S+QI6WtjVmhGujy2I8ZUxk6zHd
p9hHxNVgB7AbaCIM288b3aMySsAz3ZslQLpqDLZeETsn5sdWLufRjImnjcE/dMVnUW4CtnOHMkqO
tNRH5q+HGiIrWoWiSja4toJtpOJosVCfW7vftpyBHzwjb1ayt9w9aox9Qm40rBODZhzlH6tmwBHJ
qEMofnwKBJ2vIk+bG83ZdaOfnJj4dZFFDe2rZjF01jbWLmakY6vliX2OVLqQ0yiVuEPxjk6mWBWM
V4Z9aWJlzzqmsAzKC4SuzY2dtF9ycARLgPhZLYfyFEKCldTWjvDRgQaNd+pKj3LVYH1rWqa4/bYu
DkYM7dNwHoMauEeZwFMwG3tbLFMOtIz3XWTGYF7wS0QbCRrqbQbGK60nJ3CCE5M/BpX24WrpKVvg
nASdi3Lm1uspnHmgQFx5jRRgBfjp9mWYbNhhAaSnTET2OooBgTqddmJCPj/SRU/OaR/Aawiqp94V
amtREQzJxjk3ecVUDezuvOujG0CrPNXhyPuWGLZNYTf35GJeCmRVFC2957H01NpyMsqLke5dh0yF
eQ+WinH46eCW7oDbpk8304AR2FXIw5PIeaYmyvASjDpEIld7SqxtvYSY64qutSzu9EVIY7k1TR0z
ycJJuPNpytidMih+33hWduUNDbXA3c9DOzxWGua5lu3HRssFubYeFedcYVnOsnKAHxhbW0YJDF7u
ila0d2dnaYDq5BWvQvXGKGLKwFdPxb9f2Al6u+wce/dFJA7taRzGBcWlsPTyi+dCbcrGKua6B07h
19OtFGQJ2v7RjfXqJEZ59Qtzk3TqgXTOfAS/vfFFLE6V4d4EbWQdE21w9rVneUtjYl+R8QOyFe87
u25ukpF9naVs6yBm45DmdbdRHEvWI8sncydde4KPcA/HOiNWlNWn+T3VyvnoUU/kApIP7qgAlyfT
fRlH7xJebmhyguJzxRXYwmHfijqI4MbCJzYSUE4o8/CUmjg1qgJ0ItXskxmdDOQbU/BYJ019QUIu
09rZ8UGJofPDKUWgFbTYTo0WwksHHj9rsiddQjdHsHMz5cWFQlx1ZLTmwmh9fil28dnz3FPpjulp
JMW/ZuhAx4VqHjsayptAa3s6JtWwpTp1jMaq22V9CplwNBvErSP1iXobWIV4bMxn1LVr6dNTKXRj
gbx4cIlQR4+G5t1F1LZZgry7Yeh+iNbCu1xE6BFLWW5cObm0oakC9hUgnA6+uqCIuEtrAC9+xhy4
4dbnMU5IRagg2uW+BiCcWD3n5E67tf3uiixkOKIXoUY/TDgf487aaGltYWgKEt4f8yuBLHsNNjzY
6aJ7b90MxlrMDFecZwTFoA4pu/lgb4hbeciMUOma2AxMwN6FU5/5p6HRnnLEFNvEghlLkigJC9cA
szNR8BexdjfjAdzMowBZZ/k/7CB6biwh15XBjFOiufauxBbQJefJh36D5BqIqj+ioKjI+U/yWhcf
EofIU9MZIOeY+bIDZ6/bKSQPGnoGSotxQYrHac94AbgcLTIJXDg6HcEeiOLAQ0D4Kg+96SNCL75r
a29cNYaYmYSsX2j4Z+ukb9xQ53uCovjSZBgWfI8YVm2PT4UHC2oalce4b3QjjNZcD3rxffbrY1eC
FNKK4bs0kFWamCnY2/Ybb8KKVDLwQKcH/yveE+p3SOgtjSN3zWC/oThCxcTtpoSbUujP1TRCdaKF
RmQrI34ArGLLP30/BuJQ+5l3Y9tIenyD4vNAH65x9WPn0fUoZhYOq3GazRhD+kYCCYPelqAFtRc7
iZ+mdmRKFKT7YaJ7UE3DN2eU49q18NsGbguPdq5fzXj+hjoouketCJq+v7ZgQKfMuWfUI7mLE8MI
A9W3K9vlsDCVvIjWTrA7JyxxjH1sG4lMo5uZ+MhwukYgduCGBFuo/XB3LWONNCU45gaB/sAO8Hzm
UoW6fovCfb4ojyprTBt27xfpt3l2yNoZDsQ4e6Ox0u3I6tLJhIQet86CTqT/qqSc6RvjopSuaR49
0NA8shGOTGJSRxe5SOTZ0z7IGByZreaFzrfYmypZqlVJsUmH4o1I83pUQXqY5wzSqTs7oemMXCVc
YLS9WGC9NqDFeee6afw0gviWI9t0Ec/7drbfJ88Tt3MqLGzn8A4N9WOSjOAV7V4v5RfDG6qr7OOX
sp6/FxYF7VlxzcgpCZ3SaS/E2nINyG6yCyINyGjXvPpuxiwqTrgwqAaE4w7SGa/1wF16s3xg0PiQ
RSA/E9bvbe1EcHR5AVbjG/cBM4xpoSVfpuyQjrTVaDRkG5P23tYuiHE5bqxest5+8JMR+ZohwEUZ
wBHo7VVp59A51p5YloBRCPXiGfG7sHuIOlnWIiHvGhDmtJ5iVcKorV2Ab6rLH+xkIBKYM45T66x5
em1JvKlt9GV0p6/mROvCSAo7DNIbNzbtN7gyfjhgbjgp1zj7sHlOgtMjFmTlvTnC/xJV0ZvQ5+Gg
29J+RN7LuSRGkCGa2X7svealt3XuF3w+W9+v4yssGAqgQsj9PAHnVQmCisobs2PnjFdb9v2thewl
NGetggC3BwYvPmoNqhSjbOlDFuWwbkgDHaLOci4phdy1Y5cu4RpT7K1aHKpssH+gHWZpzBm0mT6E
r9+gnK0O9SggmOvGdq4r1KyC+kuWGNGumYwCW93Mnd+pG7e4on1nLkhUx4DoxmOguIidwOq/j6WL
VbC+Jn6rr+tIbw+kFTZ5WT7wVunrqU2wWyqrw+c3yxuL7t7Jr9O3JKaHkdZ+x4fihGVj1KEzJuLR
Te+WfRbaWJwUkbvzBJzMQNZPPHu3bhNnjL5iM+t0B4Zfe2cOh6hs/K8+fU/2u3PwMHuttYyjFrcJ
21XWahhyOQwjO6HqwMN/batSC6vCmkNtuXCyxsegXVI5oA7gcdtZP9J2cGiH2O5eFvqdz4je3L7Y
g9O8E/Z4jVBwfdFF5KPArnjAQQvGJTmQj4OkFpfPo4/psYgrc61rTrJpJSxXak/iNborrOQ2ol70
Qb8FQqCYX6fWetA85xvaj/JaWP0BItMt6xEriG/lu9yGGj74ycXgsoQTNqidO3xxBsNfIfmJ10zg
VptyNpqPSPE5em3iXvzePjH5S1FF+0GxR5xqH/pyqqcQz9xx2EDgR+fjZTaWLhsouDkolFxoz1w7
lHGiPfvEStjHcbb3K/3C1Jo4wIl4r3wGENrBmPZlNL7UZYuyWZvwTs3Ba9Y3txHlvkPqefp+GaAY
E/s58n3aU7r5Y5CQytn3qNBbwtdWkhVbjgnvFtTQzDW7Ey4dOJtVIgG4Js/94oHi6AFft+xl6Cx/
57e/ONhNdxQ2yLRS8r3s0B+qQWuhP2bBijNWms+nVhfPSDcQt/TjO+WkbpOaTHbkNdiZwY+esdvB
VqwsYvpxPPz+H9bng9Cre02ZOuT9OT2KBHEWV5yZuufS6PsdG7Db0eziTVQBc7S7cTj+9p8hSMYj
tolXo4TrZydGjJwB9yqTRyA/mk3vlsMxi13s8r2Jk5eCGxKNeA51T9U597xXH6MBzR86IIvefPpi
AEbYMjJ81lov2VF5LjByxfaaWUI66W13ir0O+qKwQbs6TARbejcdEbpOx4G95caSw7Jtdr+pGoer
xGWNnnaGYhmpx3qc0hB9L2c6HImxCRJQTl4fqgkqKeWmLfQyH2L6dcY0UvbdxhPfCNxnN+pdMFDM
+SG9MJYFYz0hDRwZ7QkyWHyINCooY88Yc0LXXLnBIaZ+dmugVtsWWcrkm59efA/oJK60Tcyg3Wpp
it32c/6MKZZ4QWYn12zId0aN3JQJdOLaWXo1pLcj1fUR6EJ/0NIIvFyqZRuc7MC4qOyHydy/aoMm
185c6ADF/C+FSYSbIXKoXs6qG7gl2xT1UFoskWYy4XMaBGst9l9Tkl5TQwFcL3LkOR5D9e5OVcaN
N4hvwsHCk0n7RWtuhY0tUwUcRGsD/V7KQ4sBoEunpleVBdtZxwYw5DHHD80KYzdiZJ2VTejTKoDf
zMHklBUpnZhznjirSJanOsdZCV9qN3AqpjfDsBUKkX2nmbt28qNjxDNrJWfgSR1nwFWTpe4eDyCy
HRdQMAFz2x29Y+Tc9HKwj1ZXv/UprOcuca5aO6T82krfOJEEwIdtaPDf3NG64969K7rsJbIq9xgo
eTRG/Wy7HnDF5vLbDyrn0dgDutvXEdPRbcWDo7KAM9IJdbz5xYwBvEQl97FgpGFT98D4hrLKEH1x
+XWZHDgFUT4QQX6KgFQcogb4oZTTbpLWnvlH99gAEtxlGZbqYUSsVdiHYJKA4GVdrmKT19T2UOOM
3EQYyzRAqE/dAwvPfdJZ7HEkm0gZ4b3t0UKMG2uYI9Dil8TOYL6jWZ8u1Zgah6q1tGNXx/GpceLo
oKl3rePQ2wQe0/Jdp3EIbM7+OPnbJPPGcJKIfH97/ZJxCU49/iMnK+doWzUNWDZvx4DI/87h51UV
YxuQt/I1eB8JBYn3IuiGB3uWr7mrLjh91LobBrCiGvso9jKPRl1KkpHesMVep1aRiKF4Dg37eubD
bOGACXee6HjTd+q1awHy1+iuNFMzVEiAUXoPtryfn/VZzZsY2Myax+uz7k4Cy6S4jb38Xfo5cPC+
sLeavtN09spmloMtzAWwYTurjlk37uyeAI2uR0/egIG8M6aPoXht61E+mOaHOwfPckzirZlRMe5r
4kidxVD/5OP8Fhc5DZDnyDyHo1YeMMeg4xmNU+qpb0Zt7AvBlmk2vZ0y/bs0Noi3h23ROQe7018V
NcBj6dOgmmZvpYhS7aEpzhHeaJFaXWgZbwEViZVTq51qJ2cTZ5xtmqke6YR+VFod3J4R8QZfF5yW
T3+vk0htqIzFfnxyW+ZZgnbqYSqpbelMjGzA+ApjxYRPZg0XhWcW+Whqbp3I342JTG9onTGp3bTx
Rs+ZAerb6ljaG4csqT1hJJ8c4x1JjaCEtpwBqIxwXRL5gqeySlIfFrFlQFXmu1KnfNIrlW5mF8Ob
dOawHUtiZVk/rnNyWqCOY3HxWhj/vgXyoO/MLkQMlayyskTukUztKuAEXHNZ7xvC6vhi77KiPqix
/Kg5665GEe8TDyOllo8XcKWe2g04O6TAPqbZDSy2HIxE3tLm/GoKDS6+k6PdnTMoosjDFAtaSSkE
Qxj3NdC16ihH+VEpLgfTqjEQYYFxmuFWIHnivsrCEafHDGpoZVfFm47Xq67dh1onsyYgjQPb0OHO
wXFz7O5tKsZ9z6QWlr72bPIsIdADaN51EGPPtwxi81wo2bOAmMafs0rsdz8V79QNA5E+jLHsNpll
8QE1XzJir4O7lIgPNpHLlVFXW9vrdkxD34uYF8x841spjNt+RJZRjMCkI9R5Qjt4isCdXrz7TX0Y
y7HY5Mo5RgXE2RQxhM1OeSV1GmM9OnZbRdUNh6qTnmp3VRnBPWkvcZM+Jn314AuYZqzwW/BRNNrd
K/eIiiukjv2HawLtbg33Je7Hc8l4H3GqNXLxKwWmY2Jq35LIcpmqsrdVlh51H7eEzTIfqxhy4KY1
arllUdNWxNHvGuW262Bkxe1twa71hVbb93mwSZu0T5JZ0TkeN1CSntvI3QfF+B1PYx0azXSrJcD0
x/phHuS6T5P3Xjeu3jyEetAf5qx47XNDQnSnfuRkRdh1+duIoB0/4PiOvZmAD2IBn8+Bg8rZNimb
ckw4BIlbIss2nujvH6YqO8RJyf0EkqRSr2XtPA6cAoYy3eYs5nlJhKy3YbgtVBltJ6WH/hemDEU5
6OUa7jZLcHFXCBw03Xr3RRBSHZ1XyktIIKr82XFL/o1Re/U4heh9zR/5Wo04lY6iX32jDHwHTVi+
lzW0zaa5tZqBByvSWPhj2BVzewITX39TJhk9h6zuwGBHOhbQb2FMK4MMdsa+TOlLrDL/QOBaaJCH
kJRxuqGDM9m70fDfm2h4tXsG7VOD/WMJVtutiks9VyfNustJF2n1c8FrBxVwF3BNxbBr6ySMiDrV
MxkrULd0f8GnxOBrlEUd1+wJtbaJtSGAWjLUljNk1bQtEX/21sLRHhCk6iB07OcM/VDmHwOH+kfJ
X5+pQSvU3BRDxx+VnXGMyoInJtCnlfTnV+bPAO5GFnFlOo8pdkQ+UPGDzPRZOR5dcqraEGo3puow
NYpCR/n5MVEHc4tqk1iCAHbna3u3u9aztBH1rAQ1jrUjs2ljD8sn0l3bYARSTPT6QDbkNspawak8
3+YzkkUtSS6yR2CyFHOKOqm2icbSuwzErqxi2DU9Wh1D9A1spPFbnImvBXSrJhEnTyTQfCKKKoYc
1v7UHOm0w96lNYFpoap7uKwRsEcMOlizkp3G6BEtZ+46rcPqq6fdag544vktZ8xGQKxPpo5SVVRO
Nxq3lZnXfpjImpqsgfrEq+wDI4jYVGTHxlO2OMjSN1fEw2HUa0yMxOw1Lv2VM4KX9D0nWZmJswyg
7CxYCrOpkW930MFJcOIIAuql6dz1zlOMCKgezmQA3or8ex311pMv6BA0bcdElp6eYOiRoPSc4ZCW
cbHNY4ILGg4ho+tRjCYmewyDuqSFfLdgp1X0qbVtzQRdA9o3SE/qENcUP+uk56QeaxsREaltnGrf
9E13di5z912vLHsNWNnnKTexbRQotjUcv0PfP06wG1eadp3BfvE2UJJgLhqJEp3XbAnNmcZAtBgw
eFJl447nIrKXsdNC5iPbMHDIJVtR8TxRhWvimOFHBDHEpF4yRWKX0fNLz6IVGLW5S9zgTq/tR0Zk
s5Xpi+TWbYRJVD5nmqB3rlWbNodJEC7osv5bI+JH5S4IoDZm3cGrPpRms9Hb9sHPlc9qAE7fC/Ma
C5cxHdSEbcCnArRKK54QFYX6bTNzdxItBUdo6+xFLBHc2UW7dQx2a1MMF57rYBnM7DexMveZIsZI
KvRHkQYSZyBTwjNxhr5296Iup02SvjRMHd7Zsbsy4NDnsHc2XZ60G3rFG9GX6yTQn9ngYryuvOxo
UhNhB5J/70oNk4/5BI0GXRiwq7UTSOuix/NXMsMu1/UiqBXNVub1k4y8dms56CQcgH1oaatQk9Eb
rOOcAiDTkb0V9FSl8p2Z82MzLJhh3T9T7UdX2n2k7XQcLfk+AOFmjoJ4t+a+2m5xmWOssSVesh6e
XNrPX4o2o3PNNOHo8Y/S732PJOlIVb9xBvbDX01vePALShjgHfVNBUajjIkEaXi3t5wqaqZQJaLS
0O4G3uoYMVQzEa3Tk21qM9FujO0eIBc3PjRHWyGfmaJ12zxElHSSkYXbSznA6aY6yiG61yLvobWi
C9sCSv8zCbUCbLyeWqHHPR605sBZk/BdkFFQoA9xnRo7C0k3wFrX8zfBN2d2/ENO787U3Hr6kuSq
aPtZSXU1k40RpGy+7Z2c0nMlm6/NoLhi81eH7a47jjcJCnHqv+tKq+DUux4INau/Ay2+Gqx5w3bm
VskXd6RzKDKXPZdef8w5cnQhOaVQ7rJ2md7dm+PwQndxI1srbEzvqAXdj5m3pHfsD3/MG5gg/JQh
3kuuvcR6s6J2Y2byXRrhGAdkQNxxbZjV2guGGwYs6b4ifJe9e984KAzwwgYxom43vq2T9mvroYku
22d2efY26fxzN3q3Gmy+uOHUutKNHGuW+lI50XH5WY2T3RalfWLHulPWlzpo1nQsOGyNR4Nna4J7
N0qKUywvtVd8CczpbtDdawBeQiESn3u8jt4Nn2Qw5AAnip2DDKhlQspOWH2szQS4y2SJJOJPALJ0
NjmLVKOW84k+wx6bOepU061VsVQm0njwp/kxaYsv0GHXygI2gNxRutXJGsqn3H7kXQu5Sw+JDvKc
fgjDHxdn6C7L5wWl4JDK9MKvPOvZWi/xDqj261BR1ZrTvl+5HWftcVihY54BbO6jYdhbE0QxM294
tEiejHDL1pXV1JTp63uiIC/1ok1sWp4A5hWiMcwzZ5W6852bNpvGKre0s19Tx2rJRNX3bXBfGO65
nsSh8act+PddwbZ4NdTOc9KZW1iqRwbnbuuGcEmVaY9j0Sjeufs0pVKlQZ1YYY9Nd3mePo/a+E5X
cZ1L4tFMM9xZDEvpfoGFF6jLqJqTndM3aCHKiCxiOr23L7UZb9NOvJc5DVdRVz5lsmdqz4KVkAkR
z1TmGjvlxT1H9lcKW6d86s2wGCla9+leD3CbDea+5JQs53BgebS7u9gdcZtltxoq3cQ2dkkqDl0q
Hs2UjbdmbWHBwv+v9lGkbZ2MkTqXrktVHKNqpKuEFcNnrjh3uoeIIrDSONMGxQ4EFX2bQL8xAWeS
GXlYLnylpW9lTtWDZxox4WEqGe9GEmN5X/JMnBotOOekUFvlP9Fo/zJkZZg644kTNstVrb8Yg++A
wftRWMz9jLK9n7jlV4Yb8+H0DJkNRnFi63FT9/bB1JudbA0o+tGjSfWhYv9Cap0cZ3Iu/oe7M1lu
HNnS9KvUC+Aa5mFLgoNISqTmEDewkCKEeYbDATx9f87M7Ey7t8vKeluLjJQoDiDgcD/+n3/Imp+0
rz/6yd8b2UBvnFhvT35VdkWgZnCytSXsKFw0ZlR/0D4Xo/8lSvt1Nv1XbADYdRXur2pwX+bc3Wia
eecO7Rt9zKvK8hTRVXeiR3vpv/M2ea2qfJs7+SM95ztZLut8ptEKvyKosrM+kvfUvriJCGlSkTZa
fJo6fWDXeq7idJM64gsYBiVuOIv8Z6fpT13Rf5Tc9VrVEMKc/TAb+YHww4NYZoVj7qHPKYk5HknK
pfcdmx2qPxagsl77ZXBISC5kjbnz3fjVtIxLzTWBgfmLYyVggiRLRHx1+YoG6uCyfrZGecmmF/pL
v6PZf2hj86Ev8mtBTEjsZXvsYk7pMj345GNbGmZ6ln3srOZ3OubrLh+PjiZ+WNxUrksHajYIYqRn
muuPRZ9+YPZ7IJIbPI8NrmAy4QZ7dzTn5KRpqAM2Nl67StLmIfGCvTXSTNEHQnKX5izNjmBf60Er
DeBn1ks/PvRRfhKGfAFceu5YUwgJi59qwgBj4gKGmqHN7OkYpBv53J6leREN+6cniNUa6W5xCRTp
iuHo1mr31XWb4qAv3tmZcccfHcgvQYW/oRoskVleovhiRB3+DT5RdOBXzDMaUEnfFeuoArQiuSYq
LbKOomZbd121IrBmLPbBUL1AztyMKDMJCcfWpW43g96ci2HeCO/ZyuSdM1uQE0D4Y/OHM1fWrpyA
gLz52XMVGiOxXXC68zLa99lsXgKt/bSmBMPqZpeUyymii9ovy0OZ99dSpE91+RIkSYRxgvc++9co
mO8mZ/qqtYZOimE+DH3+hCJtmV4lpj5SbMeuP8m+/5HY84cnjE2ZB28J/nZIRlaF3Q9fs5ne26Dg
tEV2jV7TxTQpp6yuvpsGM0y1eJ97KEbigc4GvBgobUcZgMWVNKPz+p64cTKAqZGYMTauxWWSRIl4
E6ovODfmRhjVtqXMWmNmaWhzHI6e8Up36z4g8At2wIE9zj61izcbq2F6vjHvvhx14IfGwtze6Bh+
AE+OfaHm/T3z98jwN8RdbCfj7LblC1KeHdT/aUnf4WA+u6gIAsoIugPA5QmWswn7umaraQkAtRNs
XMP+Vp+bz+4jPojHpE3g94ELdyZUHfWBpW08o65JwzQJTtjoPAVJdWDbsY+S9NUsCewb6zdv3RnL
PRJ6EgUnm31IMu4KuPxaQv9ZPYkU5XfhxWz30t9mnwwIdtwXWLCPItl6BFrLsKirZx9KiS2WMC+D
T8SehHJazpO+LKzkQbiwgSOVMgMZRvnWu8ubtYhd5vRbxAW7PvXXrg0oonWA3BQ72LmYAMx9rt1L
o0RGNLMcTHLfeeM5ILki0u27SPbnWfPu59i6g5y4yxbrzv4xCkBsHLtxUZzSee/74mynH7GCMmX9
O5P+J2jrnVvRA010uLTeZxu80qLZE578O7L9+yghAnh2Cf/UcdGL3KeozDZSJHd+BYJDMhsfQHZW
X4TzwhSJie4OCG8tZu9a0U0LHTrkRUF2Vi45lbmwNwur1tqrPOKcaKuus6GEugBtgA5UtbYtEICp
ND/UlAnL9YdbtuTVlqm71vqz6+NwCjG3PeTY55pMj7Am7p052Q/UE4fqT13b/1bWJhkHPnrY/561
ef+zm4ufFfYbf/M1/3zRX3xNB34lPTvomrbOTaLDx/2TsOkF/0It5WA07+jKagsq5198zeBfaH7R
AEDjtFzCA2Ax/8XX9P5FaweSiIt/s6d7uvX/w9c0/l3dGyjLKRW0gOEE6k3Yn//1T7lBpYusKxNY
h80ipNJ2w8S3e4wjCLSc6QvVE2rdHEmQgkuc9TjJ6FDkng8URpNldn+xETjZ1QBc72X/gz7wP8TP
HBzMMcip8LqQ0f+7ChIX2wSGGLnHWi8OJnyklTUSkuWwFOJZBJZYdm+zjRi/HHe0urB2dKlT/3E9
/1+MVq5C809BBgfho6Oz0CgiH/gPtcyA3+DYOsm0n4c2BXgDJm8biR95w0nxopcGMKyMrQdSXX5/
ZjXYkTOiQtHe9ZxDBGxd4VDwXHuks2aDvdbR+a8bvbgWw9XWmogdHsesJf7/ZFSq2OT/ceg40ph4
69m+yUj7d/G4ELOfjrM37B3LI+1WvI9e0WxMi3ZSxCyYTa5DXZSCN2V6SCqAExJ1PLrLR6rzLQet
uDAnMtupc73ko86utKOVMaAuMe19Tq8ntIg2GQ39ZTKT7pAG7kKS/QcnycLIeTjCky3Rp6WPQzDK
fTOCHE2Q3GNdsIMW5rw2Wz/dpyiSVwtb5s5elZMwN6h45tWMqQk7ATjoPhtZPPPWkW3kW3exaaBk
cjN72sC2sKB9Swof/AS/yu+ntKPhVsKZuaFnI5FzvpmtuzlCiOAwwYrmOYZ8pk0x2dCKtlSU7GrN
inyv3IGgnAKGsJnnukGAmYrm6kEDHianDb2x3GWljkn94uShQ2SOKxLqR0edSfXsDnEb5IsmgAQx
LCLdZVqMaKzpgNhsoFS4T8fGszaGppO51RPQahU/4spLCbBmSi4imhKjGX8HcZ1RKo/lij5asjMj
cY2l/aP2cZxo1QCP6FWvYJHrKw3+CNN3c5VpzbnLj1iXfRU6+ICV+fBMtRj+hnPm5dT4tjOuW7OV
pODOAA1pBeULDV+avdlC7co9jfxX1b6orZOXwZbrl+bSIsZVixGRmLR3q2Chugvoo/VXAx+KxD9D
Qlu1bT/vBnlDzP2101B55kNcrvqG7pinYbeqkQ5GuAFJWZB8bnepNurfeJ+sep8P4XaIfeeltWnD
+J58793s6lTJQ1P5wHz5tUNJY7WWt47K4AW9H+U6JUrj0cHvCF+cY30/8yarGW6MJFUrVUbvk5W9
T05+vf2lVGS8Ucrt5NjP2ICDZAiyPBfEj32+kD9OVNkIFkuuiUb6ouxfIc5KCKL2myqeWxdUV+ll
cruC55RXBDJy7gC7OJQl+faa+ITC/5XMjZWrOWwlRF2sXD/AQ7FLtznM0MU0keQTnyw1etIek0eH
1BAuc/sQGQzECn6vhLcZDjYeI0WlA1uzZ5a1wbTcQFlX3wBKJ0Soan62JRaWccBIzTpSPfURpzR1
3SmOv6WLJ2onT5TUL3IpgVQNuPAxl64GI1965H0N01KnUQDDTk+iidZk4t1VUE3DiKjuymIj4FvN
hRanuUH0C9gZ3Y8p7zD77BHtvN2IWg2M0Ys3wQLo4MUlEjvEDaEjl49sVHHKugpUTsbzQjN61U88
H9BwXtqd6TnNNmohvgbafFYkBviW+KFALDcN8oDbeYZtWtavHQRZZo7fRMI1mz8YclK+VbMDb1Fz
DEJsHYRHJMFlkXKrtBi9aYArMoZyr4QiwawE99iU1bzvNHicbR9wSX1YI7dpvNbRZtFhzLc66XXr
QdYnrBOh1I0MJS6zBwK+uk1+LUYUaxik51h7w2bxSzjYPuAreuraEUE31ddAslkg3oTBzOZnGM/f
rk0jGB91UFznRUcR6e9qssnb3kTlJrhJZApvG1ItRp8uBDejMe51w/7soOas82I2Nyi3VmJuOqZq
bufsPOKcRX3H8mvn3Nq3KyIGJmYpE7i02m9nSp66iTlihvTl2xz1VGSUg3vfaHBJiPl2FearlTkO
zG68eyJzelFRmFRcoxo1Z93chilAECa7GNDXJDV7XTjVrwtSOBv8epH51bDaZnP7IKoU7ujp4AjL
3LQM9l2hp2+9354tggRJy+WyszaYm1jGT4vZp1CluDXG3lkZwc8MwV3dxj9uQ2SRzGaFHn/3NV2j
gvI5hWTjGyN7v/QJmZu/8prqGhQd4cxG/m3qLEBNz+IhMqQPBoAi+67i7Dg4XIyEEPcxaZNszTDP
c7FM6cK8Ds5RPqKpw6eI7maIKbkEZJ7DwTC/YsQsNJUA3dTYtyJyODGervkOnFBfn/jjIMihtN/7
guyfYYrubgMTcICRFuff0HX0UKN5OlvIpuul/xzSCPUzDrbtKJ5vo8iCbh4iQP5pJfm56/yNF7FK
6CaXs1UU0J7MI6wQytNsstEQbZKvXNQLvlhgg3SM7S5jHtDc+moWqASmON92o/uhhLiByaRSqim6
7pawLNFi66Rb047zOQb+1pTQGeL2qwJVwF0OPjiBhcRTthu/ZCpecFHRVTCENqg3GulGVembqz55
Vht9kZ9Lq7o2hrJ6imag9OgF/Y2/ckp6xTWMMNYGpmQdR3gmeS48ZqHkzyxQc2PWnazNQvICz4Zd
NWvkxL+wBmIQN+1rz7mNfIvugciJpHb4dTBjLP3E1U2aEMCbuJsJemRK5+O2YhsYM4ciSH5DMt3S
SlBbRDyLnNLa2pHzOvLtw9Evr7c6QJsY95POMsk1WS2lyXxfPcxxLdaQCSlipvehZVHJYD2s5j7/
zhvx0djepXS0tVNjel6PMEuYXZYs/66mF4SbAKhtdNUmBtfsNap0Po307DcstTSO3V0Jt24lGiYy
cynvKhJeE6qWUJ0zS49/jikpfar00JpN3sICLDRWIZjbUNg6/4tEyzQQaEs4u3S4mZNMc+cx26ya
npP7RwlipDBc2hLITimye4bF4HcQ+N0ANd+5sUCvTWubJNzmsWyfx2F5C1xU//YKNtyDlVebFKtC
YGqPQnYiTRYF4t5GEtCDQIZdx0ASkbYBNcB5OL/vrIe51X6xKUF8XHCriGjI0RaYx8YOVF7m9B4j
nQobNa3ifE5DueHsdHVzDWJmuxbr9rX54Pa0ZqwEmyB1Lnqh52FTwh2p8axea55cxSX1leVwCNl0
wB9rXN9uWRNcC2UqXO+ce1mLeTPbm3/FPv5srs1ESge2BFrxFXah/Q5s7Gvh7uzzhWbnGKlSd60v
qIdMA7pIbGtvtSy+PZ+llZ6UDOtUKyk2vtlvbGHHJ2HHEjxX5o+h25OlVK50zPX6hF4ElfK8W1Qd
P9n9thyKl0Yrlq018yWrOt4rB/DeZFbWYASSh11vh9neByXnM1cNwHFOab3n+De5MPrMkgFT9eVX
L8ST2SL4bZHgh5bHec2cd+W0OloLKQ7AtcxDuH4fU1+xMye8tIR8g2yEJdH4HRXcOljzxbgmiyO3
ILwTczgPFHqrqEi+ffX55QjPM8fHUJdyU7jlRXTFFWz+0mifxQSt0YyUm+BtHa0vQ5zoe4+MINsF
9hRIJqqadUjr6FxliUZ2pG5CkLSPc+qtdXvSt7HBWO2tEiZ3TYmY19fb8AtGG124Fpb1uIGM/7Nc
4g03Jd0q7vRbPVdPIIuqDErNjwLixPo2GWeG/3KrQW6TeNazuBqZ/hhZAy/LATT1vEO7jA8ul1KI
/jXo6F5XBreIVfkvTZlepqq/ZjSiXHM3etPDlLxajRHGC2VGELM6l7pK5Ozzr1vt67lESEQaa7il
HWGN07pRRpXMB2RHp8U3zEDubgruos8/ArY3K2OkhHT16JCK9Ds18muieHuzWz62kBskWeC1fTDm
7uIv0bYWM+ufz047y3rUXzn6B1WiLmr6X3Ks5lu3IshdVRs+nime8RGNTAFdN+6T3rlCIUeoN7vP
RZA/VhnnekyLq9fDlHC7NYFF7N2NtS79F5EG9F4s5sjBPQ6zc72tjovGxtV0xUMp00NLCc6GIh1o
Mlxsu7imPVUNvZFfFCihp6r4oqR5gL7p9t0nmZyCeLyMqm4ISpv6k9hKv86+/3DVY91zbDiGM18I
KSrPyesTyAdFQHvqepcoFor/OHV+mtVvyJbMxLVLBoh5yXeNlv++jX3PlekujdJgdXtGkZLO7UVQ
WqliKtE/l8Q3epVaX/KFoiX9oeoFclpeCp9N95hSD1tujsqLc+PL5T4FooW3MH7WwzVvWTBvl3lJ
HnOBHj/IYhq4TnKJDX+PlddJJsw9raiuZs+xdma2S63GAz9Ektr0Xxg/GHNqMFln32qLhNuFmtCe
5cJsdxvHah1ubXuvzxwWmrWwzMvLKP2TNB5nAgUoDimRZlP8ptS8Ymoh4DdZ29Ipvum7RqtxnDdz
p/a5MsENICbGly0fMrvpCWmBjcXciU5Oet80+VFruBB27W9bd9H2mtZ+WKnzOuj+zyQIHryivhQu
9xfaNkjqbvGrcrxxh/o9355znSmmHV9SRb/LEznu7DtNbf50tUtJa8W4kWsYUqYzbGhKw/jwQMGD
CCv/AJKXKioVBmD0bNdrB5cq24j/2HTW8dZF3U6ZR0FoNOlb7kQ/PJgnwmrG0NcoLXCCe3VZIFeB
p03sv1gkIcyoNk26a21rXUPV2DWpcRJNIEI9AmxuDS3YJ7F1rorge4y8eQXbOczoLG1Bg2v4j9HI
XSPiaDuNOiIkUZ1YrE+xTyXWL8WdqcwZA3gRqwgmFSHFEwYU+DfoHRdJjXPPG+/aUTXm3SZYYcLx
zM1YH5wgbQ6D1xQwCos6CmvE8isdJJbfF48GHbxxvkdBBIaVdQd5qYqk1jcj4p9tQPyBmzY13aS/
/mkoPA96hdP/SpqLsWpihHFMDTwo47Vdes6+JkB5a7fjq6U++nYQkUmxssf/oz7cHkRVC2kMCsDG
xFfpUIzpGeW+u9VnMR5u1HzPge0XW5Bm8mWOqN20tjrc/tENBJ2Fn8CX/uuhP57i0weCnVL4fz5R
6xNeqCMn0GLQ9ryd/vk2t1f//eS/32ycl+owqX9uj91+vf3092PB7Z3/fvDv5/y3j/3bu6ZlBVIF
UvPn1ytvX3J0YLev/v6c2+H1nheFw5BjDPN/jyzSUQxncw1qqHX98fbm+RDY5T9PSvCrRppwZ9Uo
zQwdEzbL1XLYkaWNDXZnVQvUypgLMsqoP+a+heJC/Q55/VE0fruNjLIidrs3d7KYdu1QiYOeXMXg
DVvOpaRPjhYOeRbcvARytyALHccjf3APHLdzuD14+6dtyQ224kyDbQg3GxQsZheX42nYw/mOi8w/
3H5iOvUOaaOv6UoZe8foL0MT2dt6js2D1jXmIQGQOUTz+GjOAZl3LjvMvmu/ckrfJmLDcRePAX0+
we4L4rRrwC03CrojUs923LdKUsJWpNTQR0RETNUBqWIJJiFulaOWhPa68gL7tdDc4JeYN9lsHTq4
yGGMN9Y6jkbF8Cg3jlu66GXT+7FmK38XOAucMj3Kd62JDVuEubtJbBUaWagzyYPTE5CcVJrFGm0e
uFctbvqUAqJn1zkSEJyPj82IJ67RVw+aX/TrqgseIr3eeOlrrMcHWeALiIoH6rdEQYzCKdoj26V3
mtznrjylKNlDfIS+aKKqvhkEJ98QsLIWtjTI8sl7q9bCWajDo/g86emjJeIL5NgefqbYL8J8FmgD
jrJIYxY6v9oSQ/3bnO0vv/KQEbc0p0dZ/gp6QUemHb5a/DuncdpMbWFTITa7Oh0uTiYe+gZRUl1O
J2x82a7gSzC1jiQB0PbvaBPcV4MMx75mU2rJCcLTr8KY0WX2qLUsO9LY3XkbDJxwBWZA+IWHysgo
aHlKOGZZteqgWp2n0muZqqkA59jblx0CSCQb+b5U3kYuol4MS3KwHQ+pXJc8TaXrUrTkkGecDnp3
AdE7toWACQmNRPrPjjLzCQjKMBOciqrRaugTwJcjKXi94LOLsNgG8y3nhxF5wN7LZpxfyC9tSdFF
R0bf248/2pbUL7sfj0GAnr6mQ3yHAWHYN/hwgt5iYDBeDRhBIDAjpI1nMwWGxpb/aMrRALeVp2aw
fAyafB05Z7tvLB/3MFic6yYafnEE7FcMyEq51RydPIZGCA+5TSMYpDKB8DLvbD0hwYgImDjpBg4j
g7JBEm6c4hEWmPVDvnincQhxuqLCx0sWPA5Gqepm64NzF7ReaCk5h+ibL7aGe6RrV5ulcYd45AUz
Hn0jorxhGwOGmHV8VJtugFOTLSZUx0T3/YcR7JoBhB9op5M/06ZbUx/3jruEnqztrdMrTr5jXH0H
oUwX22ddRtuq1wbGPdTlwZJv7pBcgBFeXbj6wmKycJP2UrvBfWl4L1EEJNIpooqRnntNzi9ar3+y
cQVScbOj0Op3IxG4F3ri0vQTWJYhoQw347pOR/+uClpCELO9IYNktcwWUuDWffBQy65zSRDB0EGW
w4abncon0NBnsmT3o2EdtYIknbR6cB/sJBNQ5eiTGDJlMcYXpo9OWlEzz5BlUU3aY1/mPw1BGFDf
xwxbGveu8VBNmKEOLnBV7CJnq3R8G6jL913rvc8THgam428VOle5Sw8tuP1dBuVmVHvexZxPeQWK
UC7TJgqQNWXL1IW0XC/QNLp9SxLFbCYvQ1PeB9mUrWahsMfAOMMNvZ8zKQ5YTe/Q2nVrgG9u1CJa
OZl/5yN/WKIG4oZc0g1cirVidi9gC3eJ09Pi1/UTHh3JvSlnBLhaejeU+UUOOYR6NDKbmqjF46M1
2s4zHGE4IO64pSt80QciI0SMRnyY3TfHdl5RrvkRu5e6HzeaIETalG/zHFyo5BC8uO4qdZx5Vfm7
Je1/RvTYy+yFdMIdU91LKuV6XMD+auycae6tSXd7H0bw3tbZD651CMb6UJrT2ho11HYUJGg4CUiy
2ucGfWBDKyia9zh/bqEv0eFgj6hMPZIUhnEzvhAuHS6mh7UFW5ycRcx3JqgtyZdlj5s0qh9mLEp9
Ma+QdxUtBMPWKMLcgKzrFztJLrFui68smcAmIHMj4A5OonU+UfGDiYAwAq3TKdHCId/QJXtYevO+
qRt4sQZtcPNMb8tdoXmIxvIzoEPoqCFtxNn2NPpachpqKFYYQss4YpUuT0NTs1oSi4VbAQYXadOd
yYu+T9r8ZdaYNoIaesYY2qP5mZiUwWbb7TFleJOx+ei57TYeuPT4PQNrOe3KNijLMYR9mPr2mGcx
fQCxt8fhoM552ZGqsJg/jKm5GEV8MlN5Nl3wA8cDaF9qE8XMEKZF+ejpxamLx4OHxEBm6zjL2xW0
W8jHCTCVnaGJKbwniz0XQiZxKRYINwkKh657QyJwLMEjKtt+U5dGvVXqyX3LzOaDjJndfeb/sKFr
s2PHBK8bPyLf/Zpa74X4qwB+9jR5rwWXQ0zNx8w9JPFI9o1XJ0o+HVzUAz8Oo8Kh44UqwSi8u3hx
D41WHgJDhEZeKOsbeQ8Gv7Lx5feBwMU03GnTdZpxr7GATgu/xcYgho8R/wRPeZqf5rhgz6gj9wXx
tCMb1hyux8kSPEFmaiH6QWMsipat6nGBaxtKTjxE4Dc39R57v/xZLfFhqC8+oE7Rd/i9tlctI0nF
SrSfPTPZkIEskbxth4uBlRed+3sLm5zufpjMk9Ry1sAMTqrR5k+TM/8GE3unVAnbpvnq0qOfMQwr
lqs1+MEdFsv5xi6PU4lTGO7CetAfl6WNtq4BsyLI/ccZgMOTDnKwAe1hZ1tYHWQt4iX8WOZKXwu2
koCi5Skiahh0xDm6wGtGAJmfm1naxyHzcdIvHqir43B2+yV00ujaTu3vBuMHd+gDeDMxDhTGpi01
5zjN+j5rKmaDChK4qzXh4E+ffd5+uj2rfmUzCPWcFqsDqNycSmPaKHMfH6u2hHyUqZffyYgbIkaJ
694x0fBUUH5zJ/6QGmNNLlAZEdOu0VJupIZBdekjy9LF0K2Fl/S4KbV3mpe9WliEINkyYWfZbC+S
Cpr2xJaq7GAmScs7umiQVpn2BML96GqWtVb+TA7KacQqOVd+lgcjM55miiSFvOQh/AcAZbaDeHTX
s5D7TNOP2ZTbO2a/L8OI3pxYSxGXjh+COLkt+BIqt0lcaxqoCXZ9Rnqp6+VDnyq5GirW9GYeTzbm
F47Gim3b0Azr99FkjMisfBcBwGmOamdbpUh+XOA2Ftd7c8ayIpLiY06SrdAR0nkoktcLxId1lWqv
cWFzTuCpa+N876bJa6kjxzaxDZkX7M0GKY6Z6eykq3wdTLxmwE0g5DS08NINbRAIwcv4TaRhsQod
el2r2k9eWie4yNJ/hRblWvmnvSjtinXveqBSc8leOC/Tx4w4ZhnZe9tsPkZxNoa14xuf7ULnlf9m
eBHU6ygnTTpwEg4uGSF03wnBkVvsUlf0eEHF2gqwy7GBYe2VLvONepnP2m3++bd0Mtc25X2HcRGr
HM3nct0zQHQ+wuXt1bul2Iu0jbEbk58dloZ/vdRMGmYjyCLqKQgI8gnyJB9XO8FevYVAPJxH0Xr2
xGbm7ajk1a+mVYVW+roQOM37xi0SBP6vnhzxGSLxPVxRcmZCjmqyKrzMxTrNX/wamjXAHNhZALnU
YEFqEjds+NnCyO72s/ob/zUBLsSMHKIDSZHlORSpBjZEXQZgoX/C96qRllnJ7f8N7V12FdBxdp1i
8WoQH3m9ekpDPLb6Wd2OAe+TVcF9N2Kqi1FZfzTtM/PQ2gCxQyv3rQ6sIgCXFiUwbyofm8wEmxu3
+KVAtz0G/DqWARAODNtp19gOthsmRrl4+eMOkdRVqI7V6dtigyva1cKGVX1404nN7QvQuLbyCf3e
eWorLDXMtTou9bGa+jrY39y+O++B1VHMbku9Gr+KM+YP5AaAmPDUTkZrdXrU11On8K+vGnBU5kQ1
B27Wwl93sddPaazhsbNh/t62GaONx3o6YLNXhupn9Zyafj+aeZ1ti43zkc5T+/yPp+OQtNPTaB3x
djmOTb45rA1wLBCKNvG26qGYP9eKNshTmiENF8EOBeG0bRRf6q10Deza4GgA3dEff8oaUy1eo54T
1A/FclbPUMdU1b+Th78OKuZBdcBx7dypj+Ij7iXmXRWb56w3bh+n3s6VAjPGB6vL0WbMT8Gylwn6
GZGhBatPZfdDr2li+Srk2gRY7IjPHiy6emRwrirRteFo0umIrfQbz+EXi7sqk5qxQoACNTXWNZb7
+XJr4CN5/Wa5fdEmhmvptKRSlS9xRoywXup7QcfclCbt4AyLhQEsWq8YivjQ3mdRNO2gI3w3Qb+f
JrrZS43gpMqjlSudFssI/G/b7NTGPzMAPRYb85Hdwmc5TiUNd+98o0HYLQN1LLHEY1MkVFPEbl/s
uscUt/T6sOuhpKd2X92RmpCYZXJnxdVzPeLRvPiwdcgCa6lxgBuKQ1+Pj+q/MmjNDS50gKGUhz2k
IZMoou24xeeIDhaLyFomJM5HY71NvS8sd9GkOvP7EHUjnRogaj0F+V6o2BwLuoHVea8IXj6syoO0
2XYEdSpfVlaI5jo7w3MeUw8tDiC7a9JtsmbWDHtkG6ffeVOFElMtWF2mApsQB6/dhtrTj/WXG9yN
fTnPrFMv1MKuLDH/4nKSscXZLmmYdDb9mNTa4+uR7oOuTtZgrAxvQOG5nC+DyCHIFvV9TMbzylUt
M2jZSMeq/MvuUEORXXEMTMnxV79rv6ZZaxUf8CdwEhmomGju38nO2OslDSQzVRKOaNMODeZzRnWS
2LiFEVLazrK3i0GjZfAFuj6hP+OTT5fMLK5RjbHR0mKAppoU+KKl+9Zir3NrTlI77ysP7KDCQ4AY
DArwIbJ2SzTQiUVphnODhdH9vLPcutqa03jUm8K+azr92AWAEbNMrbVUzUzHrE83CL+4K2sO88a8
qqGKrfRGwv8bt+mErbgegWUbqg2N8qDBsuY5jihSbwPd95IpFJW76SAMb+wpEtuSnczsjemu6mn6
VWXTU2HRdxZqyDea57Ifd7Ktg2PL7OBOpXFVBQJumVM3ar6/r5xZ3uPeG9JWcc66dwhq7Q3x5Ffq
L8YmDbLt7aPbCf6Fm2vpZjKrZD3acXWnU187lQrqwY4um1Cd/WIrqPaVyiyCmxWam6KDVdV9tqQy
7GMilVLGBVqgt4IMjnWDBA3Nm7MdA+qWJT0j55p36cwrvczBxYGKCkbYi6WYGZI5Oku3w6QRTgST
YYe70kuJnhS3XtTM5hwdLNtE1jbeFYJrm747UY1EEXTDxbZ6iylThVz9i4qzJodtNndwGo4DQZzR
ZP7QDZoTiSxO7AOd9TwpuxNZXayk/qLfnUBtNoNNYjcHEbUX0Scnw82+/eI+CCiN2qKzcbcGdVb3
QiQY21o5vcJ1EevGZQ4wCLtCYU1Zpg+nwMDhEZxwSmBvlZWzIh0WlsWtnaoaijeWVFlzPBR5635J
r6607g3qfa+AIjJIyqMhoxrsGUrANkmQ6GgqKY1sLCnXtKCOWZEehI9fMu2iW9OgK+jLUX5ccwqm
NekKdJD4Tbfri7M4TyUMQpo9NG64gUUDkV9Yb07GBq7Sduidr/lYn0a3RT0+bfXMpecjRb6NPDoC
tUCDUW/z6DLpAgAXf2IsKkAPLKoy9SGSTnQVGe9YRl77wnnOE3hAiuXF0kH1SLNsGZC5pdzApcsw
K/xiG5X6b9U/uxFzlpF5mA89Oha8CbDi+3iO6NOyR7MTYmTSE3sPUCS1z8Whz4DS6h/bLL+aqE2s
hrFQBQmeLNDZe5raJvYz20J63M8TeVQC/nfEgj8sgTj1AztQfXpP4v4jUTCQM8LkwfCyW/mKIwMJ
5cVYwIgqvmE3NRN7EivHlgtDPTeGWEl81S8IYhZNVeITYiAyDbuVNRW4H7qd3EtR4ITTFsGp1Pxt
45gnOx+fiI5IgQ4ZIO7Il0jVRbIjqOJG2W1qZWvk19Zz0weQygUWM7WYVq4B06POnOIucO2zVTvX
zDW/mv/D3XksR66kWfpdeo8yaLHoTWhJrTcwMpmEFg4Nf/r+HFk1ffu2WY3NdhaVlZeZGQxGBBy/
OOc7ffulp+yQLUkNUOodunXeggDqlIjWhuf9WTMCSz7FIb6JuIdRjKYHz0pGBgoJ3byQas3UN3QP
du/vPHZSBcu5JmpfsinAAMAr13jstL0Oc6v/9Ec8NbafZf2jjfdJdSzt/pwB4t8uK788ca/SNE66
knW2SulJOO8GUBxzk3pAUNM2iEai8kNt7Fy1ZJ9Y3mznOflRS0HXr19wbD5mRsCwhn5jmPn0Mggm
H6F27/ncPJSNttI1rL7L7gxk8qqugrdmlG/jxAFUpew+RRBzCBuAOQcCuP69oHkhXP9PQbPhGsTK
Iq0m5RDdOarhvxDmG5MLDQ1sB9MZDcXcL0tRNr++D0SJO+ijRBx6KFrGiLYGX1MG4MO41NOeFwm7
/R9poN5x8E3c2JVWSQCRAUFW3WlqhQ+ggKFt4B2X/3LCSX3c8w9eE3GKIxeQbedeZ4sOR69Pad7T
vw2sIwO1wBO9ONGAPsiI1+3f/+DO39Hfgf7nx7Y8x+BnDxQZ+y8/ODKuqqhT0R1o0w45B8ckjWvg
IR7VuDWvZHPN6p9qhvlHbqWzEr5hrXgkNBdVygVBJ4cqgHKlQn83K5lPjBJgy2bphyLkU7SqAJPB
ly8GBCf+rnd49Za7KAO2dYagYMi5rZlx8Tg0IRcCEuRQS35U2RSrzynZUpwJFu/HH629EjiUJaMg
UCN3VFnvY8OJrU44IIe0RPGAh0QkB6yD9W+RyNtGy+3/y4tm/S+cMy8aP6hpuT7B0cHfXzTfgzQ5
aPiLYGgggKvDJ/z6B+JzOcvULndqHjuTtdgiplzkEWxdjpXNOE7dWmhYLl4VuJxB2vNQajeRMHeL
OGaRNUnJ4eG5c0Ubl5+zruWVc/kIxXp8z5j0/Y+azbaeB5M9rqRFUuKGaEwOMmvuu2HipooVtSL6
kKG0ugL//WfG+9+fGZjaqHbVj4/B4O8WhKjHPxgkERRHvYVlmm+00I/WHvA6ZrkR+60hQbnNWaGb
UKchg50XkZ5m8VYmuND2qVKThzP+7lpeLOFtOfwO0uWoK4ZjWyOxXAqGScz3E0qDSt1UIrv4mH1e
GcyYT2Ve8A0Nxi1oIDh/NBLURnZEARYmVbg6aYxkjrYir3FmFmO7Hb0KkL+PkiqdUHiADIUcdkjl
vOiQ0tEWJ6etj65Pepar7m02pq69k9jHSgmx/Gio10bOGshifJTQgu+DBvVn9qGHaI+i+TlDmiC9
FiSSuruyrqopyDOBnpx33EyDDTpuBmD2UaDE2vz7d8TUvb8T7IlKt0xMKxbGDCLR9L9FZDjEHNT5
PDaHtCKGe6BY3Xd+Om1MsP1FCW9CutgLO49bqehPrivMTTPEP9yT6x5hs9nBQFWaulrprEpRnmHx
X8m5dQlU5h9pSfnamMr1yP7qz6HUGkfb7VftINKtZpifkPW+vST6QHu2G9vkyQzyHz/j4Ci0RwYf
3FAboElKVZY1rr5uK++a2v2HLOp6O4uQ98N9F0rHSbhpsoXTnGxjQLqFpz2DIcScXPfjbeDhS5bd
WRMdaDZszH5TOufSGJ2zg9w1y6zi0LAmiXloUGbTKQyGhq+UUCxH7IiFuG2Z1R2IsM8ovFqyr6pW
R02OdnZTj4wbc73YcrRh3qg+lAbfg/cw5Rx4Shm2yNmsDgW6A44GQWyTUyOpIs1t8p88iHadz9nk
2NwaFiXV8ucmhZzVaPf6EP2URb7SUkIGzPZ7KSijor5zNTaYTdlDyVJXhhJuNZ7zJMPmovriCDSk
BwwjqMJnTsoP1ZrSRVvrWc2GACm9jYHzFmKSz5weSe8A0w4M0J4x5EVIKq5Ao0aQmK/J2npXwiAq
/rVN9ssODeMPSMN7URRnU49dmkQ09IlFFS6DbyAaL1GTHxalahd/VlH/pZnqsWJ6COI5vBJLhFNA
yq1sbYvXGLE9NMyV3ldgaelEE1FeGtd7yjQUvErVpSrONm9NJQbJ14jKL36OzS8CH0QShhIb96rv
KAcuOr3o6SMbcUjQkPoMERYGjBLQ2VB4VxlxqLBb0U+2cD3ZPaG9t+un3kDPL9oBLQ5PgEp22yKM
3LW9dU9W/BtoJSwHkm+ud+IlEebbcoHHDagYp5zu43RAAVBHGGCEeVensGHJEzDYqyi5tkMYSfPq
R+OdY2kcNvQ9UE2gSdCT+xoZ2mS70jwHtEWGpz9Monqok+puVr6JTvGhaY+Dlpu/HuZEVuFD1xie
b0KQL40lgj9td6cxOBkMRgGS8t5Q8sdK4x8SSBon46WPPpn0a9rysY3js2E03D3YGeWWf65dFP5p
ZyXnhhfZljUiCUjNuMy3wsfIlo0srtmMP/dZZZwhOzoOHPdxzJK71ByP8+yPh8oMGPTgN8VPO4Q7
DGmMLOAQVOXA/UQPnL0t4zuH3vKoZW6+qUOdBaA/XsZZfjnZbD5mkllyNly0GC+YxMTSeYpyw3HU
FDrGACZOCXpPPS42jQfDru5KBrJdAiQ/BgE8mtawpUP3N5CnWK3ne7fTHNb/fbGpgklNSTs6VZvF
XVfD3ESkWR68FtSbUicBQYA2j4vcISfPicMTqrKTldVil2nlScrE3TSTbhHRIq8mU/N9PGgIWcry
WHSzeZKBvMalDS1Pmndab9Q8XC3XCoImbakj6HqrZyG4eYtoNzrtz2TyVUdjxkCCgHVCkmadPK/9
5+9YGxpZWJw0U7+XhmvukK8dat0yN7FrPbkBcPegexlF4jJfQooyzsIpqOD5LfDrvO+SfRVnE3pF
oZ1NrzkjeZjAKUrtnHipd2rkz/IfrfrK8jscdSxBGxuZbTmnW+7jwCss/yoRrx9s2wvOYS/TvV9a
r4kIMizKE5kGsoDsUjispmb9TLL2taf/gawnbyJPGfvBIuEc6ZGb56I451qprashISatcpxzPJh3
iOic/fIsl2dhwalDldH+VCEalrAqQToFCSsVfzbWIW3ouhotZ1/4w96MQGe4ec5+R2Rg+tNg7SR8
O71KzqWukxicMzg3WB5uLQMdb4tC8OwXL6JHXmc60THzGvdcqyIkNIhk8SeCazCb3dtR1x1Gx997
hiLCUHeyaJle8PbuZDIDpzO/rTHNtmlvAtYQ0DWm2PglEKfviqnqz3E9QT30i2hXuSoUYDCOnl2y
zGFKeB5NWKxpxNqQs/gxjPyXLBlA0oQ6cpYQ01HhrgngInTISs/jfO90803ZcrnEgXFnKuADExP0
g1qbHqbHqJTGyU9OkifQS7hPRUrwGyKnYd8a+Snq526vFy5dshCyPTma1zLJsFaDZImyTmfjrkTh
dEJgn8KNCtEe41xgRmhk3Ym2MMNkcvI5qbnxpN5meYwIKS8Ruta0Nj1gGnkS3yQoxClWGIHSjCWE
NLKMa43TogDOWpwoVdWhzNLA1bURY3UvPiwWrqrrmABnw0/kotdBsHZZTq1SeTOQV39DGX22C/m8
VBfkW1eEjdj70WSdF3Xt2xChdvRZ96Hkzj980t0yOcE+V34Gp2LQntqY08PtIo3OpynZxxiqZofU
0Sb7msFoLvLs0sxdcOAmPRhD/MrEtDa62g36qN3yLBfBtBoRybC4m+INosaTERs3hg1kl6XKWvYB
66/2aamTmpnbxxgV+zhFbpWHIHK0nu6MW5TBwHvtlPJe3T4XDTnmF1T9DWc/PwVwv/RBwtbfFG32
MSppsI7snDK9eZKi+FB6WKU+dy0U6BibWCVOmxZLQIIJMqwk4FKm5mM0b7jrU0q7PFI9Is0hnAmM
H64sTIgWIJF1LdaZyE8pc8VV3/N9OqTPmUB0pvWC1oqvLCYZGdX66mPR9g8Q0RIv2Xk5M4IiG/dG
Pz7JLhmOZUH8L4y3a5OP1Y68icWztQiEieWFuqPTiw7o7LeewFmGkPLHqiM0JS1zzsKivxWThOfj
woHtcL6mlfKgBuZh0sRNowdPkSPZVZp3dLd4Q9zxyUG5W+TJjxQ51yorqF57yibmZq6Ld6CZP0jJ
E6tOF1tzFnfCsw/l7GI0cQ5LA+0ptXHfereoJW5HMEu7oUXF1XnNMV+macoPGGjHJmzudBWfVUQz
lgiX6Wp1aoN6I3PrkSwNVHPKXaOlzGN0EZzHuKdosS6OiW6KTn9ocb7w/wkQ181M5ASRytM61UW2
E+SeMTU+WaGVsZDBRRWFvwdyNFbLJ0LGFrNIyshVatY3FNHjahm2TCH9iTfkrx5he2nSvGFNO0bs
V/AVZyAYU/CoKU+6PRY9chV7onoqI+oiAto3Vi+BjxfFR6tpuzbXXpdvEDkEACm1MvjrbgXk4UmZ
dmzOB05b8apqz2V+EBIa2QniA1R93ormMWN1jUmG2rdgaJOmtPWQPy9JA3TDH72HfLZuhNZdEw8V
dNigdG6b4Ekn5X0gFoPVIC9doNcYZ9IbR8GS1FPTQeaPcBLX0fSqG+ihTfJ8WAfz9kROYqJD4C8a
TJ/X+ux9M9xCzz8qE1hRqXfI/e0PcH8HNwkunbKiJsqKRGAaT81mT7e0iBoPERAw4A/RtxZdKzzn
TKufdSv8qTWZoZvM9hX2HWhSFTX5KO/GkucazilcZdCnsLyr25x9K6cPVpcp3yZa9GWUvIaqSuWG
vXUBTMhRfByqOXjXi+LHMDELqOu2M+J7FwTk0NW/szA7GmoAUjD5xderH7O5+R6YnFrqOcIyeao9
eIppIDueIhTotKT7KGQVnmRTHwvLRC7m2jqNxmHUuHSC0HY2mka852BhbuyFvXdgV+NiSX+WiYiP
0iHSyD7xGARubJbuy5e1mOTdAZ5W5n/6U3DDDGqr6qUY6rY++KHSWvEKKLdfFX2Ujo1DEroeQ71z
phr2P2dZxBsNo/MjmLJPSHu/SZMWTKNrnNQA3EIQbMBTdnNMJ49InOOwxTcxsw21Ropqa19XPQ2O
8ty1BLatB+HtlGlF9eOqJXFm2mtqMr5JFq8F+pm5mmkVlL8+tT4Ja8QwqBweS39Ux9y1o7jGPNPl
K28Inhbj1OLAMNSHCjrMM/lKhxI79TKAW+bWpqqavRZTSjfivgGogK40wvJL4VeoObM9lhkUlR7n
D3utfjKw2WfA5NRHcfHn6PgciXBn5O8NSGlV12ET15W0RF0fG9eh7qWyHwxQXD6ajuCml92+qOAX
GWhPjkkL0rJ1fbY4SX5K5rjk1vLc21C8B+ec2tHRsE1nbbVevktdl34M4T8mXe1mkO5DV8NtJqmU
HU83MPW2fs3qlM3oQceuCYGZIjynX8NPBmt0zSjDnnZ1jKRVT1xvC/gJ6hc/pNq76MnMnagMtthp
p5xEU6Ok0S9Gur3lKdgpJ+4Yinc7hoelLm5tsm/bqeTuyomUFjSLwsa17zGg1VuKA3IftiKc74zZ
QICB66KXQXm0at0jygYjEWYNIl/omYHb2U5Pa9RtsHpq5e2y4FyaXBM0W215F/ht7NmZvjdF9W51
wMgredOOXKiL6zb02Fc6Yup31lcfTE9kCU2bzsaglkywvlOdzOvM/a6wQey6wrvUJQLa2WOQX8+g
RCsC96qY2YMOUy0KDwumY+61+WraL3nk6OtiHDCWqIkPREA8f61fXphNn6DuRSjRs59mHn+qTEP/
6WVcdFW6zvO7NEEl5FM1VcpiuHiWF+dJLMWRE+0psMX7snKbZ+51fje/y8C4pLq8J4MiXSGFZzAW
ZEqlUG5EkL4vYyucotxX4/7LgwU/odseK++pE9MLeeDk8bpPYzhcm8rZ+6p/7RlVoBrDs6W4DmGk
VdtCubzUuhmy0UWd/8saV9PhNYxalK7iKmPkk1QIzgVYXu53y50vrZu7tmd7zDZzpxyIy9WVWfPO
Fu3ZL02kS9mzHfGjALw7Bj0aurBb5aq8Ex3H83LJFWojsyw11KKoH74816iYgOtiT+J2biNT6Phw
Weld4ujfZc91CVVpN7icnEEB7UBNjn0PraseIPtQt2Q/i740IiaWFeaflbRBYAiSKFd5onqpXYgJ
eFw2vct7iNSCXX3K0Llhmd/UzbH32E203hOLJu4sqkaqdE6m3scuh/76OE3AmNUyXtO134M9vHXh
eM84jIVDFqWb+JC4XB5g+xjr8oJqTVJvl+timSFoLFhY+fCAzCcJmvYeVM2MaDPbLJuLZYHVOZ+h
3z0uXqIAa/NKQ9ToSAI9Jj+aGSTKlxjw38pXyQbUw8weea42Q8NVnjtrVo08fMblJHKIFoSE4B7g
xWGQCMZAjTMmeYnUB7KGlknZyObTgqdAD3rUmvIuIOoG1WF5MXIO35aaKYk0FA+ovSmEpoOl7ng+
kk+s3PmdqsesatoUoGuUXxA2hJp9qUrLoPRcXuU0tl9H6k5/YuCzWLyMZ0+C/Iwynb1kq3EXy4ge
ovUN+/MMiVPt+pIYfYoUN/WQ7pfHctRWV9ZsUtNGPNH4/5Skz2yITj35vPPrxVisYn3Vqc/YjszN
hOgW5TFFdbLMm6fIQHBq0MzzDqI/c9c61R4b3BokYvIjxk7u1AoTqRk7L5+3pWjusDe/tTS3UgTP
WB9YXDDLQFFvXrM8fluuIWEY486bGgwrAKkjcK9+h8NEMWqUJY4MRT7+fgQTFCMt4MM/bl5P+84Z
UuBiCvZ4Sygz1JXpD/kHgyNd0gcvJ0XPQtuYpy1cvo8pNdWL8bKsOGQBlKB2H+f4uf/tzMR2kzKF
4Mu7wZfzUdJSrwJGF/AZWC+V+Y/llR9JMd4lASExemQs+2/b2wnCpdaLf1LzuamaNXfOoi0vs4IJ
FB45KfW0t/EDVDZ9g/qwzgm1faemU6psYUeWbEjkJdOR80TVc4lCIVgF9lflUVxkI45V7HI7ZWQs
WGojn8KtqR0sr1q7uIK2JaDxDZNOLnIuLNY+J2ey78nUrRF+zOPOxuw81jYZ7NXPIhhAYs/OtOw2
oxV1m4+m0QwU5cVdInsKlMj9wAujUIYfnHRvOgA31c4kyltrt8Vd7FEdq+W3OvXSut+i9idtQ0TW
Cvj+t5pBjj015OLg5v7xEsHSgeTA59rPsAbreH1UnV4z+u3xicrQOY6uD+BW/QjxQFJ3UMqVqGIX
XfjjssEo1Wdz8sOnhWuRYbPmHon6F057BRMgq/V+nTnmRzDTLuVcV0nFPN2P5MOksTgT0Iv4c9gC
tCG1iV81ajUXMTCeFsh6HOQwdSNDPMy5K+h4af563pagxh8Lbn3QMBLzsViKFZxQd2Xp46ONf9Qr
qr5bbDV0ZMrR0ZqsRNRMmsDRDduzeuU42aVkgiydMt8tY36dxtTYlE3xDcP4qionmVGiUdvu8jTB
VUyOEGvy+kU3GMOEeEQLYxxXpnwVPQZcj0GHqwoJx7TJBovkeTkzWuVLT1METRn+SYic1jlsph1j
8S1Pl0aPZfofWzyVzdR7tM4+s1wDwlLjMiatJjmvqTYyLBV0u1GxUeQLxkSsd5TDoWi63zoLDw2M
ydocOEiKH6SjDHdD79gbAfMUOjBbGW4dEMhoyYgzBu2FGmP45abpXn3clzMxSxO+XZ/uln2Iq+P6
J1oLszcWLVVm6rGPlN/55VdYIPriktoEQfh+GZ7Yaa5HobkbNQNfkAV+4uzoo24WVIGhTPHxzJS3
cjBLFdSQy/UTWx4GDsa8BN8V1raR0UXVXrbHPrSO5A08XgjJSYOKz3ueRVsj435ehgnLHAMOaYQS
yHxc4BhNPqO2zUBfKj/QkHGM+gG5fY3lneK8uoejDzqPm41rwhltn6TNrRtwPHMmaO99/UOOKBld
GtZT4TiPMRvwValJiLN8BsqSGzuxAMYOCHavMC+FV1213oZB4s6f/vh7camHIkNeEvCa98xqfJpU
p04uMU5d3x+4FUh8XcFoirUSBnR0RIzhCaAZuIgqYJ1TzDlkkSi6DhPCPYpTbPTs0aCvsn3XiYFM
BnWrG+uXjiNZTVaKinmMUR8EnZEXIPpDPPyzNNDgkR8tq38hEwaYPu9PluXJfmEshaxLNLa2Y29t
pnGKac8R3440GJ6b/c7q6jjnOiWgK1e2p6S+alCPuux9TopPM+aIYDs3QE/XOeuQbJke4gwNk04i
tnaNkGvM3XMS6jOSOvu+UIqPfBxuRGNK9jXJje2jwWokOrhCiafqiOLd4apkOLsduLVEswtZUzJ9
E0xJN3oAWFlJLjrXp/N0ootLkbIWAedxKH97FLZoc3C9lF5ZQuiiGtVl8VYI3BhOAwWo8Xi8KXU2
XKEIu4DTLuKh2EVLN0e0py058OSp52+TY/0BHBnDZ9q16z7hKXvNh2Uq+jiS3LW6k6ud2ELeSVwW
IMLhQTXS6TVbJyuTgpK3WlCVvC5wlSQTV6i+j+q+KdCgM7jvzxCqsJGrFj5lO+QZXOZtlP+q+tfl
CF3OszL9SFyaAqtGS2m/5ip/M2E+4A4TwU5NcyWpItvR5n/A5dwaRX0fi9/EUXzWgr26n/Ke5SYl
W4Kqbj15GDCt7NKSvb2s8RZUCMV4vYLmx/z1Q3V3ZRQc/GRcDQh1rNJlyBPthbyYQ6zwAC3zGvTL
O7sOzpoW7gsj+1qgHIXGCVeo0TQeApIKGFlGoU+UHRVYaFGB+RznavrlAQVYNB2jjE+kr72hOGS4
N62WMWfNqofoFH8fEPJ7WMBQi9JrBOkZcR9YhANq+Ze5iGj9KPuN5InKKOzDlS2y3wtYyHG5oxCg
vuEO/NqnhIC0+bMCGKnbpl6lmDSq5tuv2isiyu9lXYfabz+39av0qYOg7tSwXRS3gSmn0gwNHWrL
ls1urC6+pquesGgelwWw4bGxY0CzsoPgDhbgbYjcb4spg6M2QvPehY+qYJ4myvsKIBMrSYZ5g6cI
VlSHhZL49XZxdbPAXMtS+70Mh01X2YmngfFUv2ZDgpDV4X03WpTwZQPimeYABREkcZ39HKYiELWI
39bLh5TF6LB2BncN5JnsmtR96GPUs+rV58ONrocFZNHVF8aEF6VVwr1wWGq/pXertJuEwAbps9PM
XQJX8H3i/2oQPiLMtgA0IdFNoFhn+y51Xw2TIxm16VesJLWxAU67NVmRUodYjf/g09MSBlS/doYv
Nqx31oHb3aA1QwivUGKqS5sUEgm/nw03/V3NfIciBx2gMfxU4/WqfWptNNdLe9Mp0tiyRu1789ux
SzJZnO/cmXAUKpyE6mzUdDThDli28BisycOWSMuW88eess8qKYiNNCQd/Nu516/kGSIVsOjPbEec
oHVyjJbep7og0gJpmomvRlXRiwAua6m0PJm8i9u0oaEo1A8aqwqg629JBGmKcgsoFUqI0d4v/K5M
crtO/B26eZ8O0ITdx7p16yINbysr5loGHl7OGKdNVlbrGnq5YbpPajouK++71JpPRbRSPSOLj2c8
LUR/ijvFFKkS5yIZejBEpmacQL02wSPY0jdchPgwOck57jhX7gqpPy3sw1w9/UC7TLqmb0WGh7hV
NDpIIgXxlch02zNDzM9lymJMnBxxK2lEm+eKOT/GUwJFosTaqJeQJL2apzw8+ErMU1WhxQIFEQyt
lpWXL7m+bNUXCaVqPJcrVyq6nurBltkTM4qTRfWS28UvS81P1avs1/Ja1P7Jq1nXSfdXMQpsMkh0
9eJnVswjz/42CSdVb4/lED0cs97kuGcZ4PI55N3QGDKxsxEe9SHvqS0esPBxQ2eNp/7YpESbcGms
hKqs1Mu8VMRqnL7015PHRb/QitTfnqHDoRanZF46wA68As7j7EyYHA0Td3A8R1kHea+fUkQSNcFy
s6Z8m0y2LY34K/phuoYPfMnvTsvBqzUuBTecGl4JqUptX43vYV3euhN+NaXylD2K60b4D8udZEDl
A+5Ip5Rnv5/WVCJ8RN9dgIWFLE52GMFs44jqr1nZv6uzZrn3O6G8sRAebdGJ2vNOodh65DgrM0p+
QjgYK0dPzkYN2zAp67euepwt52khSKmi17XkR16CdZY0jOVoJSuSMl67G72N32vN+q7v7V1mV86m
qXlDVVWx3Gw0EMPhPO+QRPqhKlXV9AI0OrCElT0Mx7Qcj9ikbpHov7RjMK1w1z+V40NcsEnGEvEk
TKJ4yGvg6Mo+lvpWK21tXYSrpHWeq0aMf6ZxhsEwwHFwNpqR9UcF+f8tiNhxTesvQqnNZ/f5T+Tw
zWfx+z//4+53WbZzPnyWyef/gBH/+Yf/ghHb/8D34TLXJc9HR9AH7vefMGJf/4eDVsPgj003cCyD
b/dPGrFt/oMvuSiuYBIHULXRCP6LRgyo2GDT4RloBJHu+vb/E42Y8hEN5l/Fqb5n25alSjnbM1Ae
/o1HTHfQopLSZ9YD9eOYjnILHvvRnvGlsJmsWzfYRZoBBUZXJ5WLG5z9JIU9Iqsydw5Y8fMHnNkF
fAJGPCN5ILJrsJjbEcnQEWU4BAc6sWG6QOS9HwOz5Tbe1Zspxhrux/Y6vhQDlWITsj8uev5nkR4T
WdMDBXQFLv21DBmVhQk2NkSO6rGyeIculKT6uDvZNyJ3wrvqK0UYeGwydEhOy+4b3/yBpBXAF7kb
r7PSJkWUxm5jZ72/n1m0r9sseg0ssghzzelPiHLxgYzKmt92z2n8wNFS76F27GPA3IfI9N7jsG/2
BrXr3EY/Y+vuW8sIkZFhQWXLdbErLLCZOZHKm+enXMZg99UcsRhyUoZhCu3aKSEftgTtEiUlI+OU
0yPsDULsSHohenciKdhsvsgP+UHuKDaVpT273kDmdaoPnICUQ0PuH4shtjeJa169EKFSkPrpEQfR
NbOu48R8mmyaYxmjkrTKYCQ7Q+IKsT3/OGVmTNxLL47S1Mctuzai3uMZvTFdVeUO1ySyu7Phfink
2gWzPF5ey8MYmTMSgwS2bUAg7VnfYqJRCr+B+dzOUjogF9KIN4tuPdc567puYC0D5xv9lKPtLfKZ
2EWAxZ3mjsVQKgh3Qs5YSZK20DQ+uUSZDaixD0HtH+KByTc2Xuw7v5BbfDaTIhhL97YPvOLWwY+p
xKuYiXTmNl3bXWWea2S9RbdOVXkHL4nNm4DDbqrsd88outswqi9THZCWRixvQIjPASe3EqD5JFZo
8xNpw2x/GMCk2RicZ+l4LI5Y8UY+7Ns+fEYajaWp8rytqpa2c26tdmWnSMB4vijd6S/9SLSbzLWH
Q+Gb06EnSJrMrtHZi/i7yfFOKiRlUZCRYXjFzqEYFRkr/mwCL9wwqimANDx0/i4eNe+YyoE8n7S/
lG3EUnIka1x3c+PCPxHroONzEua8cKCY+41rR3f9EMntSMzvUdZDA+HP++jiODvoE+1lXrvRFgQK
085Of5ugG63xzREJOomr7onvsQz5J1P7GLgMiqI2/Ci08QKg7RGlCJ+4MrnafmSvRgDLEGfcrW7q
OkMS6y1o8seWINkN8hrJmrxhDw44r8nrdk+20LX6BHQFtHKayhWSrTnRiwMj2/sAW4NuCGor09y0
cxHt84QR16j99uHIrtjP05IQlmcwufRE9jjD1NgWnQ5+1ih/CuyCsmW5GsvQ4vPCelD34JVGzcXx
u3KFK95alwpgM5ftmSdr3fMqfyXpeKpKqtaSA2mbmyQEeBW5IwHIVPS+jdEwHGGr5XpOunGDojt3
2XOQNZcx1PfIs9j6gxO4B7I2Dd/ZCFBQTj0RKa6/jhNdW411h/dFuS7SPmUiJmX6RvQuw3UA1xUw
HVnviJKegE2zJHWJA/QH3Nsda8GJ2dNmFvaXhSjhZAhm9NOA95it4DoMFePWRJDsUtAYhI5jPsQX
qxO/s0Uo3Gfc3tld65s+iTD+Kddm5dw3VjTc1FNcHEyHw8gA1w4149CyFGJEg+8wKJ9zsw3QHos9
DWdGORc3iD51zgcn2IM2NyFfyU0SpsW28MWb449AZHJL7CukUkK3Xqu8ZhI598muH4guILgKpabh
NKw6s5chGeBAtCwA3BJs+NAeZ1F66wmw+4tkRamP3VPnuDOWTT86GJLjQhbxeRBACF2ruJ1N+94b
zN1YjfO6jmr2fun8XOegQhPUfQ9vKCsYhqIzo506zkNHv0cXMjEvIX8+Wc8WbTm5K1aagwWBtGGj
lhuz9EbOQCX6PqrgEKHT6xzUWLxCAcMaYn2xUxYebknnYJZFuNdYmq2Ghq6z7eyQfQ0TX3c8aS7q
K8/5tgvjQXc8IDFhqjEHMTauK2dGuMmX7KySbqR87bYdagQthe3D/JzIQ6Mh4cr1j+iRe/1LH5jq
dFa816TdburaOEQVsq0g7I9IG0leSaVqgNBYWj9QCsG6cWDMTYCDCeGONLp0Z/ihseodhAGsIK6h
zB5M7Pxc7SZZ1w2jBjO5OnZI9K8Q/UEruY4pRPaDztgmKaNN3ZKHJXv4mzNaCQsBJObIFQkYaLFm
a5t2N90Q3ouG+MiC2ZoV8CGq3X0VGO8KfLSd2jnGCdBD3zeHY6eP8yk2jY4NIPLO3H8ksqVjJ0A+
ntOxg5qIl5a+b+5A/HErzm3GcSw42MolJa9x5FZ7kVF4uGF0T4LJsTTjrR3X91Muj1XKR24mERV8
dvIx6I5zjei2UlhJQFl6RGM5g3AxEUIUWDdFUJJhkMk1mQ/kf7L95r6EQD8Yx18+onLWNXszDT+j
2XsOZrV+EM02ctB06yikMjH/yjSAHJ0V0ZtJdEyBvemi7NeIyaZ3Ed8J5zWZ/V9OTKBa34Bf1vYj
CZyGPRK8KmfQuy0e9QuHQsiINzh3bnqrkNldmWo4TK8oTRpKcusqosw9Jjk3WW/otiVnATZhfKQt
KT1dSJdGtbHP6/CIiMppUPFG2sgQam6/2OkVScyNyI1PqJEvRi0oR+xo15tpdCk667YahpdsJpQz
Af0ZdXy4Osu6VoQ67wkiJRohhUAGqKHpvWzVcLoRFOTtE6N9xpwODmjOvs1J+LtJs24x6z/LtCHP
z8iMdeCwSpkgQkVkdfHh3voxMwXAHrzvPfWKQMCQ5w8l0AZ6xm8NRHxWlODHQ3cfBb2ClTzhniX6
m8B05plbNyYH3Ir59JGOjdkVAkC4rS0wD4XD7LF3U/rpdDgRV/Yc+fpoHbizR2BIjeK0/DJ2DjMA
4GmM88nOZSXtcm0yTwqjcTqRqfbXX5avueAx//wBHwBKTnfIOMBzRqr/5xff8WsYbFyyWrRjZ1Wd
UierTomn6D3Lf3Nx5seBPXkhivYUanpzkoObK0hRTKBmBY+ofiyy3kbchg9t0VG2Ud2dll+ylqiq
5XfLHzj16G6WHwT3sp8BY1BAO9zgsPNQ+c5deWxtA+CR+rqvfll+t/yy/I22F7+clBL7v7+0/G55
jD+P+d8PB5Oeu2Q9Z/UxFV8yhVDENDVCJ3jEzLYgQm/iqHQsGsXEPi1/wZOzvk/88Oih9P8v7s5j
uXFm29Kv0i+AEzAJNxUtSFlKJak0QZQFkPAJm3j6+4E6p3X7j76DnvagGBRFsigCSLP3Wt8iiWr9
bMFScffzv1h/Bv02bGbmrM0Xo0+VPmjDK67v+uDXzT8eu77jPx6jOIvY0cFqseL+/m8vDcgT3EhS
iRm3GMip8i5wZJv2pNabBOT/Ce26j/90/ZkuyGvR6HA3rUf067DKxK5PhVlzbK+HuaAWTF19fRIs
ldeSVJYdyXY8Bpm4PnYiXPuY/z4nrvf+8YYqh+Xj0VSmfls1p68bivzNyV5vro+xC1+16nAtrx/h
+lY0+/gc1zf8vJvE3pud11Bd/zfq8XrvkyVZ9LADe2f4PXYZ50yRWttlmrhaPQzq1CZpeXh1ESVW
J12QC5QePg8b7gsOzOf963cvPUbz2u3j7Sc0s1+/82YFYV7vfYE1px73XmlG9iIw6ZsrFvPzbrLq
5Olf41vAvKf8/u16GV1vUHtzFJr1iqrQLOPOZVODedlFy8mlA0qjO8Hb4iJaf7zeM9cfxShbk94O
d8kVRBVp9ru48r2j09TfjTAYzmDTUCDxiM479cjDm85o1ItrnSrFUGL3+qNr4wO5U/PF6m6FVvmF
VtrBVfE7Xf3i5BtTtmtZSlN5atW+8WO5y/rTBObnpaodd58H5VOFKJUKdCUPaa2ZLsmdX8dLNnNe
pnf1sq48bArQwgVfmg4s0KBvyWNHyc0GkXQcB2/r5ICyrcV3Tq4079uhsLZh5gSYUfA8WPQkUToY
MM/I2e28DtDh4KAgHuPy3oZ1d4A9y9rFZ2vdAN49rWTW2U2aB9Odtx5V8vMwj99Hu8poJxCDniaq
28nCdrYt4o0THvC/XOEvgok+UiH7MsPIQJOaZrEvYXxtaW6kVd899p3JAOZ5CVgALe7CgOAcZoWb
NBkzAtRZEVpKZYhbvLo85ja4vAXaGysKTj+aT+VpWs85PSqmluvdrwf/8Zzrb8OMAe7reXXnfYfV
32BcCe+uvytaD23t9e5CL2Zfz/ZjXHOmYY5Gab3eXH/8vGFbsgmLnHl+wJUv2c6gaqVOGkEGAFCB
fiQcAFF5XIGoAfGmL+P++kbEtDWfb6lyzLK5WuaI+Mmv38VVBX3EyKeb62PtusU3tXe+vnBYX/31
Fl8/Vp1LkZAu37bLbKayPE6Lo066Xb7SXxschzy23v26KQLZwTYiqbloa06oipbi9fwPBq6RAhwr
W1DSXNfHvn7x9aOnyE/F+AX5b6j8z6dcf5vk+ofdSZOB5D8vbbpGwOlhzm/W7+v6vcjGx0wZi3OT
mRxD4YnbwrBwfK9H6nocUDDwi+txTZDWauRuHHdUSdXJdNw3y0H9r0wDiuh6oxHtneyU9NtRLeT1
IVbaDiV/mnLBpU6ysY8BCyd3JfeyLgcEvN4LGw7xPx4TtkWzDx1MQVccvZLFn1Gt0284Xf/kXJ1b
38vkLl6eyF3LIiKtVqHkEk1I89aRGPEnN+s9cguQ/hjTMXFsZgav0Qd3tI9sXJOd4tKAUZjRu79+
guVKEa7Xz3b9gGoSRF1WZoqnkf99BqKxrxsHqo3RYrM2yL0cP7QEazhBjm8a0z7E6wRpexkJsEHw
RGIwWvF1gFXQ6fvz9WfgZzXdgRgmpoRXgFDPLekfJ4s+iUKBfMz/9CtI+HojPxm664xgXsm6yQrZ
Dc3ihF2q+rzpMEyTf8PXba1n2PV1198OV3pvcSX5YlZlHhhQT27TFfX73561vtHX/0iezL/f9398
LLjShr/e4Xrv+rqvx75+/Hqbr4/39ZhcIcjxikPufPkaf73z9cn+laD8+dm/XpOusOWF/vfXQ59P
MWzwzJ7b9zfD6uxaVnhzs2KcG5U/2AXXe619AJNMvWzxuZSN9eyjeJXWR7Gyoa8P1muAZd+DjJbS
Oy4oOf0VJ12vYGmhHAuD4nrKXM/c63nydUO78l4Rs75Xi2zM3fQkV4R14AOzzlas9bQCrpcr67pa
sdf9Og830mcysdbPc/0QphqfJ9ur9kGgd/SNyqNnYNjxq8bfBkGDu660shN/AtbC/uSUbRalQkl/
Y0z4dwBQgk3E0mMVPeYepuybfvXxXN+DWZxG4LS4/UFZBeMSDqGsL/+qPm0/Y97+v+0HOJ6FVf1/
Dia859tM/9fmB4lLWfV/dgQ+X/qfjoD7L7HW78F14nO3PfcrnjAQ/3JsCyk+WKK1su/gs/53R8Dx
/gXA33JYJOHe42W86j8dAedfPNUKKGuGrgnb5/8pn9AhYO8fHYEQYbbjhD6NjMAyHZ++xH+nNvj5
3EIWxDiWma44eHPzzQ0gqphy3FWNPXDO+ulTQk2tKq3iYPaJtUWd7VyqgXEqL5fhxICFjLvyLo3R
ksPV2dWe8j3AJU2S77QI9xHwfpA046M3JPuE5dRzbYA7LrIJoNXQNG+OugutfJNn5vJBvPWakjy1
93ZfNed8qZi+ZafxI1n+UxtintGkFj/7OXDExEs22oqdC8sw7Pe2ZZ/dOgvPSBEGGmhUb2xwrEgU
EebWupt/9aFxB2rH4JPjVxeVVxyXOQYZbenp3VRqG3fZ/D0LkHOgid01qsBUU3r1m9YrsC0FYu8Q
DjqXyfBt1tB3U0M3dwM+8m8d8qebuundbROwMQZ5wW6Y/DzUAXgblvLczVBblycdpyIag/ZH6IcV
tO38YLUzy7HMDW4JBk8PWJf2xIc0dW/dO072FjZQSX1yY9qlHG/DEgRrrs8dQfQxX9ariX+V0i/Y
pXB5qT30X4ZLbRgfwB9jCnZ1zX9ndgtF64V2bl7ME3Em2ypt0mO1TBc8G+TZ2M+TbxOyJMo9XNZu
b4iuhup4SycgfIUh9IRVt3pMhvk9nkqapjMZ9bqUE73dgWRTSMwJQLoJW3KIGnbG3vgo5hEYy2jd
A1aAUAOm6cAabLG9WyMoYPIRctbXlNl6RbVY94F96ny2BwOD12uMFFpkS/VITEeKKMWqj434zXXU
HnNZiqOvPfMhC+MCj5vz0uVGrHY+Pewg7R4Cu7SB8cZNFDZjyHrDBgJo94juOTj7PkzBUetx77Hl
iIq5NVYwLFv1UtN3l9TN+hwnvNG4uKEn4y+W/p+NQcNMJ63zZBqnZIydyLKr8NYdwiaaeVMcfZmz
600vOWG/Ya+VURAZnczYGxhQD8it2K6OocM+BbJYOJbdJnaKD0XlEjEIN/7Sn3HSZMe0GpqzmRec
9ykyOYy/ZUwFwg8vS+HbdwEQyTsaiKwrC8RBqNOf86whjo81SkBMFuAufQpEjCzeMYC7Bd7T7GiN
LBKLrde1GbJWRA18jGIXwvfD5NyBIsbI+ggtAdig4fuskE0OfzlAa8j8bboYw7avNalwtrEd+coJ
cSRjTsbrMZ2GGxnL5WCXTk0BCdCyDzXAauRw8zLN1XDG7ffTobIdqZZKm4ukvqLJva1NFWyC1jgs
vlJHvVwgP53R/vqQdssKjf765wOPRt9Sq9X0t2DUCPpDv56sUMezbV15YttZDaDNMQ/O2ZS/mcx7
j2FtPwNfOmUxtS8bJ21qxPW5mNbUJcrWo5fU72VtHXzVVWCpAveOa+fN7clDXzrK7VaxPC2zraNV
56lVJs9QyVO0kE66S6s1fw/D7mEANk3GTOoT7jzS5dNk9xAQxIUmGCZU3VDYKWb73smy9k5S9JWq
wvPT0uULankyYRHM34wQErXIhrvalhQ72QBhhwCAYTr9KQ0wFbvh8lrNVfNAdAGIkpomLDZEapbh
exBi5l4qH0WPW8JdJjjDE/G+DYz6eybB0NEpGVqnuUvKHj54OM/AA6xyU/hNeutrVsgt1MMNmZH4
HyoX1Z5RDg+9r+wnqMYPNnEKDzj2npYlNzYKcQ8DuIf0EI4UPQL/5zSmpNFhNGzkK8lzsI3Rm+yq
bT1KGekudm8GK8+iEePAtiv9cFeojOCZlApJZhsS0K7xE6bY9CxJ/auhvgkAM3ee6YUbWah6xzy0
gjCcp0oPb6Zm5Lf+mH5qPzSc/bvUzEwEERQUq4BabzKPA3XGxd4kg6q22SjiE8iCjWj9H5Avw1cH
QMy9UNZJ5Q6mANIZj4NEkwKtdr71SsPea9MN994C4Q5j8OOSBvWHdCfx4NOUxfxzLpU3fKtpC9qx
wALkrwwjSQemH/4ClBr2tFOwf3V1egsFj8mDjPljmQt9boP8vcgsCm2zccaVgaC2yF+U/tWM8cOQ
2sE3aRjvpT+cm8anOr+Wd3MbP4ud4sDAkb7sytJnpl1adY9o75RomqbLpD8QLX1oj2eyqQGoS7E4
wgSJCzrRFMYgIBxDznhaEKGiERc5wvmd4F14bRMA5YuZPLIGbTZDHqTPUmMfmnR2oavSHirFPwrX
d2XqYK522Ek04XgWnU2Tva3e45SUsCkvKRTlKTbeYCkP82IggI6bYe8pmnlealMFceuXoSBxm/St
+YCBJ3wInPFoAh7b+xSKkNe55m3YAm2ojT7AieRNO38ulyiBQ7+qBSzMnVVyP4GRvKMW9mHT/bKI
mvo2WfV8yqT1uGTQe+ATuBfBOZSg5/Fqazz1Md2lwQUXzEzdbO3CCMlFsP/aWv8AP2G9aotg9yp8
hX99YWH0Y6nI8m51R1BC3n1LxpA+cW8O3e3SGrsGCyQcCNqKxvTedCcDrcbWa9eiU9jk2L+s8+dE
4msZpdArNlr61k60yjyqjjlxGHqbNUBvwatBm5uuLoOwACq92D/s1nSf8sm0osJsnVs7d/BNtczU
6Zo1Bis0OCq4dBTs0/qFDL5lFwZM64OtcB/Wmpg7p6vPynYkLT58G0OuTwiNgyOXO3Le6ZdXXIp4
ic/o9+UBBSG7wza3LnmRbP1+DM9OWx9G0Fenzp3UyXcekkGYl77HDNMkZ8HmQum6jpq8J/+qhrKF
D2B/FdpDOeqeujA+hwxApAk6yCxz8tQ70qhuxyo9eS3MOUlwxg17mj/t0rIqMMC9DBOUGM5s0Cjz
hbTi574z3BdlYYTp4flUVmvugz45GH6Nq1t+FI5ZRTjffivTrXdVGPew+ognzQJ5B0xtoH+yaqgI
n6gwTiHlHoMCKCDplCNx9B8T3ClqiFQiJ/Lbvdw272nBNPCUVXVMNblqHGlnR1QGSkuwS209dDv8
g0k0LdLaLEG4HetgeBi9gcWjnG5j3QK3nbBfdcoVWxG0KFpGO7313PrPoGaSyHC1eilemU4IyvhT
QJHSMN6mOl3pEM+9b9TP8nBdRuRmDWXGusiysvZm2+JlyYfqHSEILeYEssij5ea/fMmyQ9jdthWN
fxewLtzSLFXg3WnS+eH3yr0YqZge4L7/wIs7HMrlaAYtAlhLdk+IIW9mUATnoCiw9HjWLSyrHivg
uRj1X8d1QPrHCW3/ZGFS8OGUhhnIEImP/9xbDS3nWO8qiyiGXsn+sWSpNYuJLoocHlmzlrcl3+LG
81HfCZEUR7Sp6EZWC/HoJNYehdpraXf4d3K07mXtLsgccygso9mf10DO0UG/TBZoctSB/iYohh5Q
4b74WOSOfYti0pXTQ8raDeEujcJmiOl6cs33fCLPNl4k+eVxoN4RD/IOW2xh7UMjqp2TIEKwszbK
KRoOsgbgTgkptLR5cgkKWFfYrfQs9PPDQiIjsIMYWfilxNSTYkLKB7ehqlMydzbLJUf0aGapvqsz
suOSeX6s1+waJ7OibgZ7aszhDpnXuHWM1YQxQWpEHWzu06L6jVPGgynrZERmYJHLNDbKtPfFfR/g
p/Zmbzmw62IzbzgUkVPD32NeqTdynVHgPL+VSorouhji80I0nMlG6ZvnLhuadRdgP4BlgMO5hLd+
jpAWlGB2UHbz7M9IGzMrk3s6uE/5ysvk96fCC2hh5zWmv9wmw8Jd1A6jDFZrgcDpuiib/Gm+hWVZ
85XY7Q1gZRjKU/kh6768UUZV3BIy00ZjZVZb38jyW5cAMFK/wGH7GvOl1+pdaIcOIgFwDnTbdhLP
zSaboX4qB72ThxEe/jLjoaup2G+seiKMQVv32AzWTNZwRzRKyseCflZSqKvIypxDt7wkITiBmuE4
9cw+qhNSPfQIgbxlsQ0VEGtVZrfUW5cwMhwWvkPGmtpQzgb3TH2cS87KFgDxIXXsIwqDuypUE5gP
lxq3Oe4CHVS7evgYbVZY8O1Bsro0nsX895pl2YXMqUUPkBi9SSScZiQ0Fzc0UGhjUwmPJKbOWWn/
oHvDkLxQpns8FjjTi3AkmEVLjAS9fV83FuIRAPjEJRk2p0Bqt9sike8ypzsZd/iOrsMAh27XEeDs
tctDt9jutl8CFaHq3EDHkuygpgnBtCW2tp3ch1NVvVhNhWCHFTDAgiPdUPTvM2N9rOf0LOb5uTS9
8VD3JkJqkn/YXDHTocTfmkVDZNGQvSwkxgGCh/pHviaShxDwmv8MuxaYfYMVp8mHkgncA8fuxerg
G8Z4KKR+C2Vr3cc9Bp+ii9eIeE5LZdc3FlbBE0CQu0Y3b1lKRmrhVQO4b8hSTaW/d+VIrL3Q9Rna
jLcP0GdRNog5oFn+PqC1vBlDL9vmw9Ltx8C7c22jOrlTzYUS19BbPZmcxJyfK1u0kdW6vyHFj6Qh
YnvHJIeMOSuM45zEE/Nq52wJ0CBjlB7juuHOAkDycV8+E4nNNz5af2vWL7tRpnJH7+OXdhsOd4Gs
pBUB/IhVnk8cJOKRNkDWBFPCnLjUspKU1EnTNlatb26bfE0ZyeFU1imJudomoCtVwbHrmuooLMJP
M9/0j+S3srCzvDtyWzBBIVzxfFYrAsvP3iI0Hl+3+yujrB6bbb2zCUs56LhXR+8QWsgE0pzpvmfc
3sei/eG5+le3RD37zuPSzfDvR9QxdQVKv42NiC5Id1SzdLaD79ATs2ePY6ins4Yki/OaQbjpVin3
Et/N8fjBzpUnFCNYiYCWnj96UUNY4SMQUlIdDsziqO2Yjw6CUs62bVbbQhAeENc4C0DbZULS1Htc
i66LrslUOf6jZA63Wbf8CeRCJ6OdJUtxNmFSB7c4bKwXL4GUAmu6OGT+iqNhb8rsUV2Qx0SOa5Pt
XgT1zUhs6sHDchQGZRep6n6ubXFr4xiPsgo+CSQ5sPQW7vubTi/dbpXk4n8o0WbGEn2HwCeTd7C0
tFtZ92bf7I0QDkCZxq8p3fbBbAhHlwQjWkgGz2ig8MEstwvi/ixv8nt2BP0B/SgwhiIxd0GG8azX
AKw9h1RHa50CZ2Wbt1T0v3mqn28RssyjhsCu1aMGC3YuC6SQMkYLSRhFB5TDT0P3jn3HQfZV8NjP
5uUziz2Escuiy/QCLyJ5sWZNVDKopiT9hITZvNU0cCzUmEyXy6GNXaKPOlT+mcLdikXoBLtzohsS
PFmYWB7r4AP6DBvWqX5srBI+bh/Sw4TTRYxUENG/WdtnZ4F/5qjxUmxK25v3eUORyhdEGK3BUtq6
G9gO32X59E7wW/cKCI6CQfWzp3nyLIrsHdVGeU7i9OM6Y0k8mXFXETVktRWJ3TBKKcTALlPPac74
4ijnLod5dpPi6jkwyNkRwwpL9ieMu8VrSnYElBxsvCF/m9LoRYAoldloP0ymmIg0iJMDkWZVD0iD
rr9Xd8cAEfbLgmqPjYh5hPFAkGQy39vrX4uyxWTXLLIolIThOMSxRJk++DPrvWSy9HGKe/dGJCzn
WgmxJ7eSv97i68ei8I6mY3QXLNkEmVxK4Ijf5Zod3EtqRyBG9wHAlVyK+uxW8q8UyrxzsZO5JaV0
QYk3AoGG2mu2KWLQa71HqhwOQdTOGrKHpAHUHkokoVGXLfk5m50KBnPY7xMihe4qQjGPbTA81+HE
56dVGY2lOroEfBzGFFefzGW9FTrN7orJtQ9NQYs+0TNN0VmIn4hGb1oRNe7UvVsdJiuLquYNI/mD
KOcUHFvMEr+jmwBP5s6sfwdzf5gBpm4UzuFtaobf0zU6KKA+s2Gxl5B2vajHbpXErd5CZ2A3w8pm
emw/ArEA0nKw5SjyGkUck+6AjeuSpulWduZbOvbOB57rODaGc+a4xB15ceTZfnKWQXHij5kevE5E
FHLVQcjAPEKYQCNakVRlGAbFmNJ8MiTdjibzx/vJwg5RTFRznSB/rpA2hgtx9Z3bzDscQfiO1mIt
3euLmymKmdjnWdOmPpIlkiBqAbAedOtrlz/RzVsopdC3d9LpNBp+9SAE/KBheiF53n8QU5RQQ78N
mZdta4qPbjcDsEaczOKbVIPFM0o24jPJdkEQU29Eolbio4Q3XQynOTamTTLl88aADH3MDNbW1aCT
NV4i2DQkXKL86xJysUFgXysW4wJJHQpGeTAyPF1I/PvdmBjlvlUKs2JWhwefS30hzIQiUPqIuPmC
EQofkCfuh3kYX+n2LhHz8/0kgl+jW4fPubTCZ7LEASlRmwjEI0QzvbFIfl1LznLflV5kDGZCFkDc
PqcubkwWd3dTkr91KH1PDJcZLuk2fKI+AqKnznfTMpfRzFqPsj4ZJagIjxUSV4MGwUlbuIoNh5SE
jEzGYLIBkyBjkIMH5r/P3jy/OQa5em3dX+OI9vEzSNw0/+Lik5QsKX8ECSvndA4jXFjtqW7a+yur
g9JdQWhP/ewtvU+nlWS8Qot7ljpJlJh5egzJgsdoX3e3cWEYm6K2qbi2theNBlLJYbBOblIrasGK
hKRRqqMx3qjAr1gfMVdIm15EV3U/xwar3dQYzDl00OYSSkFgVD8CgwSRJU8OGQIiZhwyfQyGZPva
bp19fSwUSUHoEyOPtOk28aeDTPx732y706g28wA3qJOUjfPiYizOjZOH88lab8zfMxnhXZnr41Uu
BCHh2aSEsu/j+MNoZ4PsF4bJAUcii/tl4ykqrgZPMippnoIhPerVqqFa1HXdaD6wAnH2k1DDiQxr
7ESDoUj/M+qjO7Q7r2f6IkMkxcuG8zeTISt/b3gYoAZEc4rZToaashExD049nYYkmU4z0reAr43a
7ZrlotJHthVb1a7K/1Lcm0norpEA9x2OTHTI7ZOAK39mY4dnq0wAua6fMx89xM85SE2n6HGDI/Uy
wvqbP9RQfBNrM7fethgDouVTg8G1Bm1kZW69TUwn3fzqGbRPXqfpuWukmqXOoyuC8JNDyHI9r32C
5VuKg8iAsZ8ku7Hp47075m+1Kn43NY1b2SGZXNV4VcbW0cG/6dcIjIdkALqF+Y86DfSItAeukmsU
1XP7a3aZrGkc1UZ+K1X4fYnfryI8e/HFEWHCzZWj6K+9WSQXcPdSbW+vei/TwG5GCWxAA0tH/npD
ybeHgEwCNCiX8SRAEx7iYbzNbTrEerYnEq2mn30aqn1i588+66ANyz2YgHrtS4g6EmawSSoQyEUy
siNE+LoHQ3WpNLIOIrdcpCcwEQbvRHWw3qM6QGW1Mi2C2Tmw1HVmdAgVJEo2WTeznU+7jLb23qjC
n0lb/K7FcsBX/7LI4k9sGkjNCSxrFxoZzJKILUJ0Qml3spwk3eNkf43RuJ1sgWBUj/rDTSlSNiGa
tLE4dLPx2M2BFWEgRUWDMGqTlsZJmwAx44QotlZzINoK2toitkiTIHt7YoAI88iZyxRYu3fX3GJP
yHIvuvhcT0RpWrJZDtQnOHmS5BUju/2tXnq4Jbl/dBkEIsiCwz5p6njlwnwjoMXZXnskCxmvZ+KF
+b/uby2QfeTaDvn3oCao3WD14fqdcWos9yU1UIdBTHBOZqVf7WnGEZH1xs0cuII2RnLIjYkxe0jE
u/bslN3jKbFigeKLKjcVK20SnIWPaVqwDog07DkJELFa7lwSAQtNpKVOnwHkn9YbnNOKbDHz8nle
rn17TZ0RRzy8ywxWEyioMvzt9q8qSy/4M+ObZWh/+CSJUrkIB9AK3kNQAs1ZBqzSpt6KEMmdZwB1
N0KTzBERRJSFIRR0PTGGedzT1xHOsal8+2Tw4tSu1oIjx9hbXaVMxhsHSetx4qQkiYQa4t4b2Lf/
YpkSeg4eZaACmSFup0JcqDhurkpaQ4Q/Arv5MDNQuFV1HnMWwB7+7cclmT/EGs9m+A0bnGl8N6rm
rfsVEChlecPOiG/NDqDeOKybavubMrtn4XsnY6Iso8cLPsstegYEaylbImpB3jCQ3oe8uC3Db7lK
wf0H31KeevJTazc5Mj+6q45jjhvCNhYskDN8/NaBm05YdAlH86S9Fc2Gf5dANFa8CxWyFoNERUWb
JvPG6zNy7m+nnu1ga2lQS7p+gkRuAQjxsCS7dhlu2bDicMdEi72T2l2KnD5LLrndUo2oAE9gw7wX
hNIsTOE6e04oP7F8SQQ8STDaDrTElEirmxoR5FrSME++W9002it33TD/vmpTq2OT9gDKFSUDo+Kv
J/ixQcEfqUUcU4WPI2FDZHlEJToanFeaiKO1Cp5wT9cnIiFPQwunB7GwcfQNZ5PYxd6TqObHiXkb
6g7bJCf8XaZGt7OThTVzaU9s8il9UR/YGJ5kUxmGdwDh3lkQJ9s5bh+usepEcaN+mV3sDCpBLGzB
6Chi/Z3OBFsMCfXG1QnXRmzKMz0UDEo1yadjOQnEXm25R2F8O8ZgJVhPUsMbzEPioPJbWct48ZM9
wAXSVOb5rbTI1HYC/dqsL4uTjgmv5eh0xhMrBJyHRfxgMv5cp7vrTbOO7SKT1U66wWNrpufZxuhs
xyAcr8pgrMTPIEoYYmOHBXGNvo4wox1jXctexWZfiFKnpkO9fto25ntPEwLuka0+oFpoEUqz6KuH
5N40eYswOTVieGh66M5ezoWe1yvQpEG0Qx+trxSb5nWWXj/59d5U/BgzrNB+RzTgXEMiSunzmVX5
Oj85FXwsvtim6QjpZOHbsJyhPIsu0666Q9ESmCRGwNT+hfkKf1+/OrSl2LMpXU6uOdAEsCwcx6V/
F84Qkkc5vtl++WNIvHmT6WnZGIgK2ePZgh2y8zNcVyfuLsRBgZWQplqA3tlgeXoC7h2gOx2rSE3h
RsClhjI1vboucwbDOXz4OKcej4OKbMOVBNW0YlcEgOrdQibbIoyZugos6inay1Nh2X9b4UbCpY45
L87hOm9TwMIG0/1wTONFZPNDup4pgROfk8Q7tpa4dOhwDn7nE6oHxJNqGV0Ef9QPQ0eEcCz3s+nR
nMSsIpz2VY9kxnpS3ef9fHaoCJ0JoN5pR4mLo8qWjkTMUOzNtxzJHiHA9JKM0wMr2yd2azC4XKV2
Zejh3Miqv67FAMFeeRuaK9NvKd4CrqR2wHAXE1Q5iebYv+XmYEdLR1YaPm+OXDJWO2H+6WBx493K
ug0jXXyA6Sx3Uxw/K7aAOB879UBFFIUYW5Y1nA8n0k1YNDMCwnlNamUUXAtzcLDwx7+0EtJalaZP
jBMxZUXKGC6dbSwLVkNoLL77LhqIHdx1eGSuaFiKt+VjXZomF7BxUA6CaDfvYPBbMJ2p2MGzAfs6
lK4ZmUEHL66jXFAG37MiyCPTYhHj64eRlshZZQHVBBQ3QzY99AkiABYmhRp+xLL6aXKIb7xA641r
DcTfKvrP09h+VJ79YYA4dHr3bDYOsTzyZ2UhYak1ibxOYEzEUJMay4adWHl21psKyqsxXmro8ex4
LGZJ7KrmuBcZgGHmR9IYcyxcMSlnW1bOr+Ek9NEafpuWcewsO4YbiRamxW0fWu6jXH0pxFRg44VA
d0Nc3YtPw/bY6eGYj7GFAPlPXMcA2/HQuuwlN8oreqAnf1UdF+8hcN6mKyO7S/OP8NCGRbKRrCCP
k6gIkHPcPyF+6Z3sSGrrNYjYMj5nqcQCsMwIXrMmckCH7PgDEkydFMgETleKyzYUUD/f9KFf3Qjy
pW5i4b1yEmzEQkEo7Zo1Bg1hADZod+3Mx2H5kE1FcrT7izki3YEOsdF5xgJPJFxUm8pMfjgsWNd2
yi8vzMOtyQ+ThNlBmsih6CFpjPFAqdFU3t5IJi7wMgpdb6JDRGpFrKeEStOzUjKJkGDpDUqG7n6Q
42Pid/smx+8dWr8p37uPweCXbKXuegxp2zFp8EFllOsGktNoqT1YbLBdQu23XZIcGKDkMagboFkC
0cUQ4Rf+HStkyvi95SELQzRJZt0cYrc6xBSGGK1YpZhyWyx3gYUePfTHHR6U8zwrFiBI3w2lus0s
UG05AtmYLVYoZFxt3cBbNr3r90fb8f+Md8tuzqj/qTIe1/xWa1N7kmb5sp13Jg20fSzFh61eHN9R
0TChUchmKdb+Fcof1B87s/MQ7VPkqh1kLnn1hLgCLXReKBrKSBjK4JgLg+ko31F8ZAflLqS71dgt
+4GmYw+UDtc17a5KnGdz3a2h0KkRWPtFcvbM+t2fvW3pDSGOjRu/hUPGmjpl12ETW+swaBiCZhPE
s5/hpABHrR+MkGdiX7W+tSuyarOubTf4n38H1INb82y4c7VL0vylaFrrrGtwsC2GOX8k4LU1WCQz
zYFvgjGSKsDiKf4ZNWyrpL2wy2OSNot202TLzhKYArJBR6JAB6Q6a+caUDJLwuQyXLElhQJCZQFy
KlBaPbkSlPm3TSOj+MELsBRaDm0j6o6bIhwiU+HdF7M61RjHPW3mx36o4JIX9l7GE91Dt7kpBF75
Oee7S6zpYqgk3KScHU3unmiMktUUNwcpDAsbVBWBwsASbgP7SHwimpLO+kXr11lRks62kyWFGHt+
NKUstxAF1j2Pmy3gNGzsEcHy0WaQYuuYiKpCzu8eQZNhp+jfiJ/F5LTbYPLN/ZBxnZf1+B3xT7n2
6LDMF+GZRrBxKFS5C3jJ/r+4O5PlxpEsyv5KW+9RBrgDDmDRG84iJVEjFYoNTDEI8wzH9PV9wCyr
yoxMy+zuZS9CFoMUJAGHD+/de27mjU9NMWp2eiMypOV/GZRp7+oSFp+NyqkrM5dS0E0ijepR5cVD
gv72SP9Gbexg+izNaIFlqjvp4YPmCIHjNm03UkQsvGlp70QYnVPc0biC7YNGnpdn/W1YeLhBiapY
FYzWqgbIYxoljWb6FpuQaNeGQsqqGvJtaITvjXjEuj6/Ekk9M6Lsga31IIS1i5MSMKrLWuTkJrVe
F9TeaII0COgO0BMftznW075QX4oMeynWFIQuxArkCYd7B9vw2MZ0d/NlNLQuXfhMrJ0ApR2EzK1p
Ji9aWW8e7aPcJgg3QCbqWWXEM/eaoUPcIdEImRMyHxGZbB9l5EUn2lR3A8JDsKQq3vnCOnkqeItI
qdnoDuRzOMYnZTfHNHeiw1LF71qFMEaHpG6y/58NIjzgg67yaSiZHyLClcz+oa4yXJhju7Msho1n
NwHivtrY1Xl8zJshum+q6T25H7X9XWY8rlNVvFZdTZe3BzZj+2IX+fUqjzJU8rO1lCFJq8Bcsi36
jmcCNVgPhzzWx1CSi1yfOlrxsWBd9mmFsZ+PL4GjEjYeIlyIwTfKdBaH0fIkjuyhmfvwfMXLDr02
dd8RuPLquW53Yy4796vK/Prltz8u4EA1kcRxNScYU51S5EC9nS9mErkUFq5frkL5//7x/+DvSIfI
kZ6bT2Bq7E3kUbi9+hb6hLAWc+ScOSltkUGPwZcjYVoGE2qjbh806XBMkm44Xn8X/ed31z/+1d9d
v+W/P/FX32LbhClQ7dEbrI8w/OKatMe2ic5kwXnb0JqJii87lHlTMG+MlvJMNJM3HDWv9mD/CHXY
nGMyobeBAg9v194JiiXVEWUWOxs5Mp5u+4fdIzMl1gZQNaB5qzp6oqcgONF21R3VwqFPbhl5e6ZY
sRsn9iTah0k2kAjbRbkNRBAQKopSOpWUORxatStbx6eQf58idMfoWNZ6PlBsC76Cg7P8Oxu+atwT
U2Iyzel2craq7vaO7eP4tj7CROrNFLThBsqtY+Ab67QETMGZkOK7dST15N1j6rgJ1KYY5ddKBA9T
GLh7lyP80sQ29PBNVMo6QTvcWB1NUOVSF5oGOL7RGZ+ZpGYoET/2KIoE9BWx7ChVYFx0/mm2fv48
WO+dNf3E3RRtZjN4DetOUVQnyrbtsEmkWEr0iK5mboS9mKnBA9u7YOBkD7Xlxzwld+xdWAbN9oIe
mrr0zFQwedk92wVwtwgvI8tNt7Gln/Jg7fXGEyoiueFDvQ6N2nNKj/kOs1kLEX9vKVCskiked6NP
rIhovJfCALzdDcO0AY4IEEL2Zznn754enkfICivTidnx5HCWysqm2EKMhxdpuY/n2TlKWTvHXnvO
0S69F1xNmj0vJ7oxJ92ActEISGDC9tw09xnss2PtuzjVtQKn0v0g3iCg3b7kgrTSOJZjQiHrMaQC
W7uEvJTjWdCrXjFp6mabsdAQDJZGq6n0i2005o+4Tp4j32tprwtYH707rwxrdI9q8UJ5EzbO1lng
47Rb0phy6uBne3I4FO+OWvpiV/KBaePFEzcerv/TRJZBl+bDwV7OeH1ZkYPed8E6bNBK+CXXwgpz
cbLd+Y2DIowe39qG/hAdqqA5gnRB8z1ah+vnt5qzVFhkzNG8p1uOn3NSnLzzNzdNH5xRPkBs+Iii
C0SB9OSZOFgC2ovo8J0nwBeIASg/Xf8j37mVis9kDJScI2XsOmoGfdSoA7oNuCTz4vx2yQFuIH5h
LiJrD9DKoY76/tBPzl46JoapTNBVL08ptDyZ3SdFcixzsnmACIQQMN3QJT/OCY5ubTBw2A+jceX0
n/o7NnnvTcRZ0HZh0Xsgs6aK7VuWQuiICZ6z3rqRdAjpBx9tZd2CN9x3mfs+F3AqCa5bIsEO7hC8
yyAi3sBK9HOPBdOczeioI1CmuCaBKtlInoEntjr4QsS9uXNlQnE/nt7Tqpro+FOP6hMj3QYJkWme
GZnPpVMDlHX3DXELTxohw8qsFRiMDHaAHT8VEZ0tPWcX13P9OyNjv87xYevSkaI17SXnPE0OpgHI
G/pndJd0yr8Zi9jc+/lRV4N9W46+cdBxQ8exAQCB0QGNd3S2tMVx5kOJDC7v/EHQFpl47tNIKSek
41gh6tgBcnjMllMUWYYllSl0Cx6dB/qOREtkw4uXUefIyMZdt0vXoaz8bwnuA9RcxHxZeJeOYhl+
nUOp3m+57GQOtWvay6dIVAthnOoWDtViwaWD2yxarOVg5tgnviVVJQEzkIWKm6I+zm7HKpZP4czs
J5j/LEVOQIgOWCu6DqCtM8wr63nySX1OHBCnaGbo7QzvPUC0o9Tj8NsXvwKGPwjqBlXc3BVWD4CH
ToQnEQVl9U2Rzckx6IRJG6F67C3nplsaGtcvV3uYYxpQ3L3gMqajWuE7wIXnxMCf+/FHTibp2vOR
Otd6PrFlKoGqdzLtNrYIX4qcjSLOCXifFKyPSpuUnZYvxORRIuzoLOrFJ2uJ+DJXfC9woCXDWOiT
KJZDTwOMD5D29QdRAHCwWuY0ZYpP3/M6IgHsi92M4FBcGtq1pOfZN3ce+qb3qqKDVyE0K4LxrVk6
2KWXEqE6pD+QS0U3vVeZ5x4k7cbVNsXA2LigV8znIH5AZNytRwNUNH5PewfhCo6AGukDmFDyK6/Q
G8px0Wk2Pifq9Zwk7JNqY3X2F3cYEVPNT4+82nXm9OHaHshqEvLLoGkUmyZiLAcs6RmK0S3182yP
IqNgX6bvct594xflU+A638ZWPod2NL8bZXny3WH8mcv4zn8YnDl6b3J62rPhxHRwKtTJ+GM3dO0u
AtJWMjvDrk+o4E9YBmbwWWtfVPEXof13OTjNj6l9c6NynRXmQ9jZitPSQBxZIT8DFzFqUoYGmTge
ltFecDYsEGxJvCgbi8BBat7Bz3S20VF38zqakAESI1HckTSCqM+a/Wd3kYBDP/W+WsNNV2GeNp0n
Vcd64zRhekOQ9c7L61dqVDSussUtAHMQZdyHkzzYYxy9YFGnjB4TAEhTnyeDmc2tkw+RNeEJ5GB+
23VS79hlVzeYZU22XOVziUYOAlKLvrg1Oc7WTwOyUduX/XevA3Xi0e99qSLcz+xsV07xpCbd3QbW
vK0nqzgmsRWgFUDYNdVViAPGwhTFfVSRW91A2LjtxfQTPtptESb7klCOT1FHN16D5JvDu9rFAxcK
dI5z1p5l3TAV6r2NwuIZzxfnXDxNP50Quo9RYZGk+YSBVZ/CyMExo62HxkGqPTa0FV2lboUu91M5
1Hd9JOcHTaj7HlgZJWDKbXeeMh875NLIl9viLgQQs2oSiql9Y3rM6dp6b8Uc7+JUuHggaVNcvwCd
Ecf0bYAoclekSXWXN7HaehXV1d/+SCF/D9lnWkv2KpM9Dw9eF32JJjxeuUeHR1fiKfECZyP9Hj1V
TTJDZtSLTcSH+Bx1a7IhXOa7Md06Y9es00B1N53bfnHdOb0NneWaV1Ru7NSyoXcZr44mI546QLHt
ok/LVcsSOV1oBxHBMs/oIW3U0g7tYB3QbmLLCpesShG5AoZqIye479EDyGw4IjhNH7znQaVIiICj
rL2S5Ffhj4QQFNa2HZBjYt5gSyxsakkVppmSyfhg5IW3vYYG/M7n+PAbK/B/YN57KGOM///rfzrm
nw2DRPXC/ROSpCVb/BIPq6Mgi6suTg5KtJh45lbc9Z15jEXnP3K5dpra1DG1JTRn6jZbZU8tqzid
/7nAlMJWCjF7NsUZipbk0rceG1xQtcc4jY0D8pWc6CCVQxGo5L+tUDKLxLoEmLEJq/agxjgBNBCz
d04z9dJlfrswZqyTTNHhlxZo+NAy5y31pOggquA9K+RwBzs7uRFanqtgDu/++8XLi/aQhfoFOD59
LZt9Uo8CjtwVoN2zBtVcmdaTdv3gH4KfbefPl9GTFv0uaHySS/kLiRGSgkWPAb5/N7g/sCVb77pJ
+nUqE2+F6UZR4ejjLzMBkS2aHyLWNpTx5RNqRwc5SFbeaDuTT/Rf27NrA2tEQLBTdo79hWL3Mw8u
ZhztvphTa9ykkBzQl4QPY5qoDde+3ZZKfc+spj0iDo4eBTZEJBfR16zJ0BSNc36xCMXZ2CVgdqZo
d438M7h3LX3jjVN9QhL60Al8enZb33T0ndmftdbFs+mf//1wk39KiOYaSY8tIFxNZbvuL3HqAI6D
MkIXcNAiID4977cqaPfVUPJxEzGxlXSWSNy6O/UmUtaoJyBKmPtBaiIL7ek+KHzzNqJD4U5Zc7ga
2BKnqw9O6Pig35Nw/cOp8vDsbetxnl7zMb4fzXzcBClaRiPI38md6p+NwT6h4fn7z8br/nkQ8OHU
8gu5sGUv//67yPSCdCFd9DOydzIrb5CXUj6FhCbjr1FFVrcdljWPEjeC7pW9k3ULKcmIDTLQLdau
kk0wDL6DnTjZtvBottI/7UE3a/MV2MewcZucUjfDatXOJeIVOrbnUJIS9d/fpU507wrZ3U8apKch
0u57zxSpzKl4U0Qs7bw94p/xiCvXup/Lloiz0HTfgyq/yW26ccSgXcwueY9FH7+yu9H7DAfMwXa1
eMoQgsMP7hFiDpNCom5AX6/VM1YJ4AMJgWKA5wj7AjC2rumbHEinuFFyY2FLO4noofEEWPjQ8p5Z
9EBa0CEgKia6rXwV3XOYZUII8FKSMxyc2rp461vV/+xpdgV297XUE/lRCimocJ66Hh0DYJ16ZTmd
/VxRy99X+QjNiAP1xrAwkuY1cj5X9+pLPZZnq5mdn0ytB6qfwUkp6KUqDoJVp73wBUwGyCfLUffY
7HBcGPkB02XMOkENMtqxbjdkqWNRGXbtXLXv2N487Ic3PLv4dwe/uxUJLhe7ZzkamuoLZBsfgMD0
ihbLPiaRkx862YCm6JBi9okAiVd2gKXZZkRBab3//SiUf56JHBfKrCt9YRJ+8OsTRoMnNiSe3INP
wfRgIl2WlDbv3P4t68VDvKCc7LBRW4qJ4pTBt6fkl4YHJPSc+L2h2zZLzzE2xbfcuQJCdbh3Tfrk
5kS0SD5BPPWxd4gWp4BeVPUzgSRu1+brfKIG2TbeVpY+9fsgekfYhmiD6uiajM87s+M7M29wDkAq
/uHhW+z1f0DhIi10TFxvStqutEzrl4nFcGpj1sKFHeGW55io4TPElnCtMiO+Dx1N1LnID0VYvJTC
Rybfm/qFE83ZGGCRTk2rH1ricXTvCro/TnhnBJlaipWQd2Y8y1WP+jvMe5SDixByHj+g95GNa+AA
DJPklYeo2vj0xNKmvVcSphvsbMrRRKSMAf1pt3aIHcidXe3sW/pfm5l21j9cAj7wX1wDZTu+wu9B
9dFaouB/N/+4vVnhCK6jQy+q/jzBQb3TjaRfJr4ot+se51BFxzqMv7s22g07rt6GOADyFI67JTh+
G+Z+9Z6l5663nrMpRcWcC/mSu1BECRWi7huPJ6du+jc/fg+QKTz0Q/+tHk3zIOoJnxtRDxdJiCyK
FJ60NsGvMpXnTgbI92ljR2V2KWi8nee4eTPIJ1uTBJQcW6PRz757DIKietFUhDY1qQkHrcuHrDKH
c0MLmSjiifz4tkdmmu/aakId7qhLOyXOuRO2fWa+/EKQmLlRwmKYdnH3hH5I3sIauBe1djga5thD
BuNO4ypazyS6beNhrs4trZoN6c53V20Jc/ZNm3Hk783RQx5Sz0+VY8Fzr8qTrpsnKTvvluhoNMMc
Bit/RnGMXnJPr/VklBWek64A/K0d3BRQavUMPNCsaRUMZsyU5z06lk73hurMddSF9nYwEKRiUwwr
aDSVW3m3wmkNREvIX0akZTvqHz/cyYdMX4HrwQJWrAedBQ9Zbp2pOGT7pAflWHkoidsibLYxx/et
aeU1CWIko4yWke5ikZKvFesDklPkezHn8gDgKIfzEBoq7L4Tmm4Q6gZFcyfygq1VW2JvdylTwYXN
Ffs/EoNXRoTxuf3mEJCzacBx7sK5fzdd2e7nCBEKzkj2fqBSkSBBUugTzg3NHH3WGaynzLizkGyR
xUpx1MZh6iHMWdUcux6aTPtb6K1yO04UXGLycGitF2gBXdQWU2y+4DMvH7NojNeD4iejQLFXn70L
SrGVdDn3oTBVt7meaPBUBJj//YRqCYDdv04trnBtAopty1a+/csWObIMCkO9a+zppo7kuyTWOXOD
YI2iG6bnbP/oOUQ/FVUSbCarzbYVhGrCvq2vfeGG0BMo3BkJXInS98eH1hDRjfZZ1vLIf3F8Lz40
IAt2vTtYBynVG3ziNfzf/M4h3+LcTQbSvbpv4Stm3T2BfuAbvZID3sMYpdHD0u57ZEOKt8IS7jYu
UP0GNOc9UxDk3UPLybuenwspp4xukbEKyfROlYgfemfQmwGrNJTRnLZ5aZF06YNtRk4WmR4531FU
oe5nPMaO5YLs7qCIKmIuo6FJVpOFdTufurd8EO4DMfFbidts8ent8uiYG7r97k7tTeyjvrWMByG+
Ub7oD0ZJt7xMdjObiHuXHS4ryTAcgIegP1HJZmBC3g49rxIKAiXNPJgPUoUPXZEgueEIRmtuuoF7
4WyuPnjHPUlFWS8LqvmQU7EhoWPwL9ho79Kphk5hPxYz0AU23vIYOT52wM4lvTemI51DG93a2LCJ
HSjkOS3YmiNMukWHubZI/lhkrscmQxkzYE06qSI04QZ5i6htUUIgrkbv4rwkOG+ofHn5pg/QYiZp
CQ/bS+v7GD3IDLZia4eY8VBJJmGSf/dThAF+IlZWE4gTVKN5cx2x/9/SeUwgvr97Jv9E67/7aNuP
75Fuf3Zd+wdc/28/+W84j/L/hffHI8gSGSH8G1bHf9P6Xfkvx1REwrAr4qDLd/yHzQOt3/Now3m4
bnBYXLE9/2bz2Na/BA1b3+REpzjYmer/htb/J1Q/7AXTd6VjOex3Tf+X/YkPTsNIKwoqZjPcl7a5
CVCru1Eld4aH8ycGi/oPZ62/ekW2gLY0XcxKlvzlFbMCYQvdgeowbNvFGjh71Su4lsEmcmsIIv0P
249lc/FbfeHmB3UFkGcIXZT0pWm7rLjesjn53eYj7Ixgbqq0OljZDol4sTZc1H1z+oHX8fK72//w
56LFX7yUJylZmBS3+XS/HrZ7N7NYOWbMwUR74Mj8DAwi9LB8Ewr696/0646KD8UrOUz8LmPgT3et
U9FM+YbdCJYP7MDLotVGyBjSMf6n67dERvx6AT0Fi5j+gONSdvtl9xZWZk4iLZ8K9Y/AQ21ekOVD
H1JoTjQGqNpE7YCzq4GZXU41ck73XoYEDIji7u8/9a8L3vKpYbj7QKmkpYBZ/fFWohP1jM4fqoPv
oxVPgzulp6cpHC+WMV3Ganxir/wzYHf99y97/YS/DCFPSaXIdSVCA8nSH1/XsJySsIuSIWSkNwm+
BWwTlHeHp7pDoKEB+hXhbVLMl8SryXQz4o/GBvY5YbiJ7YbgAE+9JCp9+X95Wza2ed9lF0AkyB/f
lmpKTVxFgTKQ+gg5OM5BubxaJ4dlR9b9IDAJXgd/QR2VeIWrXORxSnNs1rp/9oBHToRRDSqEPPYf
RtlfPAZ/eZscVzA9EcDD9PLH9zWD6p3iMq/oGNcNlS4Bw1/3m2nCMj7YPBFAOVzRvVeC1tTfv/SC
T/vzYP3day///run3fN8uzfwpR+Iz8K9hydcE0S7AA5WohkvCFC4FMl4GJT6FsevRRN0/zBa/moS
UL97B7/cFYglETxG3sEcUX8Q7nhRY/Ixk5EFcyb9/PvPK0zrz1cbb7JHdQeQFxY/95fBWQa54+Vl
lR9Ks9rhRjgpIpMHPHN0LglAtHFF1cWmz+JX3QHMmSIDkpQ3PDmNPHQ+eGptTiePn5my6eQHjB1p
+Mdx8HdVa16qMF77aX8PPuOJWvITO6TRKd9GJjg/Tj6U1eIy6sfLnO3ot9xS9NeK2upc8v8s368V
HsmevKmBcIRJYoBGW1sS09d6CI3mU60YoGnKNzkdFVup74u5qemJWYwVh5hFdpjLAzX2w5NtY60S
xJFb2AmtRTZFQhp3tLi7RuwiZis39fQxtONDDPHcCCUSk/GmBHC1KkzoFxw3OhcwmbmAqvJcyyVZ
8yavKYwFctcm86WrzYPd/kh18pG55imFxA1UdEdGHsrtod8KP/mEtPaJseZzGU/CZwhbBZ8hLh6l
g8tgmYqXK2Omg1hHAmEjNXd3FN8NFz6d2UefKor3wnXvECAEyC+GJ2tUB1xlL1mnt47T0r4fL9fJ
o1PjKUJzjSCxMtbjlH9YvKbdcIEA0V2Ghac+TNOTFRNwZeqPweDDeTMtNWw/SH3QNtI3WA2dT0iK
BfOSowtzNBK+KS+POmACWy5/4BCslaZbURovIKoIGCyhM+btzm+iz84N71A7gkebcoM4VfMU9NV3
P+pW9shHNQamHmc2l4CG+8T/OXr0XR1vuEQD64TAcNeBl0oq/1hH1rkqNWc8XPSrwJuBhiF2ZBH2
vf7J99kl584pStmROj5Hz0c4R6wuVfgBF55WYFCTNf+j7kdk1tnH8hILV448NwZarNn7m5d4qr8u
1g7fyD7kbJ5QWNcrNj/3Y6Xu3dS8GAP0NbIf0zL9sJL8o3cdVE3jpa7Zv5M/6ZXho0QXDCYLUgpY
BdvsGFOhQ2cm1IAtSv5zSUlpwg+DiSXIyWGDQYP20kdfhmK03sBOJpGCZRjv+q6uYoPmdvJxBTew
Op4RbRNLwssJyc1qlD8RT3Bf/sytrfWAtDRYd4U68lzdXt89nI10NVr907LuJnVbruIPUVG7r+sP
jibcfvvWX2AII1nZyOblKovMyzKUh2VxlgjWaY2hXQvyAyIkxilr7B7mz1oE/UXS9Nq1TdnepAl1
wbhobu2R96azCAv3Qg8mfT1oql1tBiPjQwpEtcn5OhyRrHwmy4M7L4lgjZF9QYD26HaEEAUuL32d
SnBtfA5qvPgZz0p5YLpFTTlcZMQ6hSN00V0ihTfmCf9VgDzVjz44FnJH05KH00/300QkDHvC67TV
L0t9hGNzGBlCFd3/ccxwUnbTxVpuFCAG8zvxwT1WCI7EZKa7+gn2VITvrqpXGQFA664Jt26VvrpN
+mHU9qGOu69OfKQa/Tn0DBdqD1gvgUWZJjQpzZKFG3pgCbfyFZm5VK2Wb/D1PiSqmxfoL8SnpavO
4G2NircuJS9l8SqYjzEtGvK+BUG39tAXT91thbUGcU7j2oi7m/FkNrGxSX16QZpr44PB2w8mfiLI
Eo1LyKpEnzRkzNsG9dOd04woTXS5wbt3IdyFp0uVnIV536rTaEgqnnRgeMj9LWJJqs4CbwLttawX
huHdTDfiNjW4MBUBt9uuZ8Dbw7ESQOpMDMlImG7cjlm0pXSNBGIMVobJyyr8EjxbCItR3UwG0XGi
a+/qycC1hIlpTZXombhNSjGkIm2zKnkdwz6nPWznWz/jwmUWbBOD5yqLuFZqmC5mNnib64C8bl7g
w38uy4GZZ58OZgzD5NIwxXUd2OCpM3/UgfmcAM/qTetxCPwTfYQdErpyEyi0C7/dIs782sdSlYfH
6+BHNYR1Ht2G4a3wN7MIJMWHZaXT1lqsoi3hqFON4thhWEdjX26JOfmpCVjcOqV6rgt8qQvcFt8K
qFFyGeknQtwcaaXuZNi81porErbxzqvppfuGi0PV+qZ062wITTFXlo9yAwhLvVYJ0VbmwJiXoQFr
HWvoRMNiDWJk67k5D2UFVa4aVbRqZHh0Bx4fh8hx3HCL/J14KJRQ5aYqYYxN8wGuBVo0s502teV1
NDx9kBSFREVcj5vcxbS4JIE1CI+LCgm217Nt96aftdfdC828NbFm4ir5qYAgbvOai9SngN8zfK/a
IxtKOrxYz2ReJ5J0zLjfOmkNNGu5d2XGM9TP3WdhX9pGn8eR4dLljUtLW3ykEVik1IwNqoz1Bkkd
wSoZt53GwAc/eC/sNt4XLrIyG23EdU9ki/G7n1BlQ/hC9AEBG34KrKJCSENiQBRS+eN8EQ1yY+fI
JvWyl0Uwkqz1z6WBhmIDZQUfCibCU9EpOkU8AqSqPc8kQ4llLqeBMqPcWzstj2g4yC/08jvKVtwO
RyOzTyxQf3h19IImZW2rWucCU/nnFbYmPfPVRbANQJmOqJwrVBGxjwF+4HfcFawf3nhbczzY2RVF
GfhlG2mHOLNJlO20vg29haZDfb9TVbxFSwksGvHE1mZd3CCFKw9LjLYrLJ5wNgaaZxny9+jcEpQF
h+pZgG56LlB02YIUXDF736d8eLRcb/iWgBmLUnUExae+hmiRwTl1xvCSlPZt38vqwOEbE/IQf/Ha
3jzl0CiAojpo38CWyTI5iboH6FHFCCBGcwP9BsaICCGNZahfZFR+j33MiHOdpEhrcKVaFz9kkp5i
ksvH7BVTprExY2TGlJunGlccjPC9CYBty4COVx06sj28WkSMjUEFPK6nzSRINCCcponkndmK5wJB
+8r9ej2T2wx7mrzbTrt7rw2sXZiPDcae2yKmTd44Arkg5hyrLM/porRwDGq6Ef2NCR9UlJGkRnoO
HeWppMdZbeoUZU2Y6wfTIuR6iVUCDgZqLq9Pta3rHfpxtM7dBIGYqJZVUnc/SMG518WSNILuNpax
vx+r/EQAY81DkT4R57d28os3hDluRp7PZmRFTc3WWFPfpTpJkAYyQW9jsc1z3O/dyPJh6sHadVCW
AAScG2ndBpRh17HRlJiLN6bHfqsf7S+2QbzIFDKTGyQ1oE3jYFLLjkdf8fxPvn3ooSmsxjLaU9qm
2lojGJwrR8NQYgnoBRi3IcZVi5pOJ9PW8ZuW8eV7e3eKK4hiehM2KbFeXUkwp3KgayWmc4jGZjeQ
s3cbWS2g8lCzIo2IKwiW8/wGc0Cfkq+M9LDobJoIKWxKl36b2ffvbcyTNmO+XmU9xhnpZZvCi9O9
L4oDECtz47pRc0DmvG1JsKjboVr7IbyqQTuH0qBO3bDCbDqctBtVmfbKMCxk6uz8LCP41rcpw4mL
uraXV1cdQBMHf4Gjok/ZuEeewWx/XemuuLLKjtedaq11MIb2zdxgjgypEzCd+egCiydR24IaagQR
PZQH7ctNxKqwH41wE2LXvPMVvNogfM0CXJ9T337LaiPYTWEe4QVOv5bYKsAIfCExi16a6Hep1bIp
6mI0ThifvU69eG4a7zi9qV2AjVpN7avvoXAjKKleRXFE0zcYN6ZgbzBr7+CNhKtBvyRAeCFXIqal
IMss5lmi3/faP2F7FCsgM5dCEBPvTWzTDbbJTkxFnUTEj2XB/K261M0ox1D1sv/BN8Z83fb2yrTf
etBzUymwtS6bgtSde/JBIA0ZNeu7YJ+lTE5mHjYEauRIWCN/f922ppGk7TPxztq3rJtYYTnNJGDg
dk0+PIw+7DHT9ffIi3mnkhs0AEZhj7e+XpNZei9lUT4wJ72VXnh/3eoSdkkcjEBt2MbJRXhs3kgm
eIK7WYqf3cTnbkxA1dV+2SmjQ78URD4Sy0ibtDCBxS9Gs9h4d5g7mASDFbS5Yos17rD88gUfGvXB
59yQLN5HGHFDTLoGAgHQB/wVIg6PvrvG7ZJ+NGBzwpwUZIsc34OxkbidbyNvSzZpAPCkWYNgi9a9
Td6UZHdB6jjTBki4IMp5cIFsGlaNZovbmCyHLb3UWvRyFSKcC/gW3degTb7NpXlxkgbos0w/BA55
ujMtJ07OaYbyE3qd5bpLsmRFSES2FwUXt8we3H68n13nOffUvU/lkLAhpiXs3F59X5ImQ4jhfHFY
p9dVDOI3qUgN1fWzsxxDhjF9qcDcHYwa9qLltfNGAeyUfYE0Etx2WHvjlkCjdwgmoKovlevgPMN7
vsy8ocfRVC5X1kj58tuWqise3YR5ruDwNdVoo6uWtJaZBXU5lqrO/yq6pTvPPbXJd19GaKhb8pj8
+ZTk2QZZHIzinHu9vG3tKbLHLXI6LE4LvZlhoTPPapDlRhFVsCbphvhh5T7HmQ+xjJUaC+eTzP0B
Zwyubwm1b5hOccPmWLtceHb2HNDgmcefBv2rbaL7p7Rm35Nn4ZHkEHpJmpMpndlZiMv1HuglLB0k
w+GaoUOgFjvCcjlbLOdjM5rebDUhNccOWjUE73gBqXiunDD+L6dkmc2H0TXuTUJTUM1SrJ55DrEi
MriWNyHacuMvR9tC5XfLZorrxEZ8OaxWyXzSzqubIJAyyulYCHGrap4JAlweaxj2rjudsrQ7C8oQ
kwXrCi0s+bJ8x/JfL/UPJ+y/DeUrYkhix2GIJ4yRQkaAqDPabOpQau9r1ZNrWlnjrTWz2SV04kMu
R/Rh8QAFoOWXxWh589ay5lQ241XkFCoS/t6KxScctc1Q8pNGCtq8x1hH5Xk57+K9bhnwaazuEcLw
8+OJNIjH0YoVJZjxTiasmIZzXtJQufKvy4ShSaomojYFKYfvwVKrWDYMUi6PUXPQ8bL2lo0Gm2DO
engmVrJ+vlaTwQZLlvqvhqcongmOlwveeFmXEbGturn42fQ808uhvi/ZsmuLboVbYiujc9ipDnRo
UEJeDL0tWwy0kZyEGcH8BGn1aHz3ljkC0+SpnZfqGKneP6oOp891zHuyPmFgWB40QFvHQrdf05ED
yDLRVm9F3P9o6v5pmUqWuxrN+qBK52PMoo/E+p4UC+9PpessK5hmjDOGrDvTL9GlxHzspQTRtzw9
IZBsx31JdfS9tnbkckC+VgIti7whC9iAq8E1ISBxnMcvy8dUxlJTZlKsOnXveBQzXYN7vxQudUtU
DLtWFpJXwdNRKwoVg22n2xEcy+baG5AdkN+gGxeTn6zXhjVfaqP9HKvs6X9zd2bNbSPZtv4v5x0V
CSQyAdw45z5wJkUNlixPLwjJtjDPM379/QBXd7lcHVVxX09EN4uTSJrEkHvvtb7FmPswD+Tnhez+
Iwt1aDL5eawKg3yy5C1eyEoAri+xoOnV5+BH4hl8KnXH0vBRQfg22RiD9cCnDtH/Meo5miwScZqi
1FsuonppTmFkxdRTCTAKgmBPneq7cWQTbCoGTAws9noYHxydTvu1sRC+TxWKLn/BGVYDGx7pcUsb
CQ1WyQZuTofCIrtkWQnAWDJZmdFnT+h6ZCm0oKXjIb3sJa+7ux4HaE/vRJPHtTblrDE7NobGc0Vz
blzbZ4tDGNMS8oLboS35h3NU9/hyEP0hBA/fxnp4pXm4r+phn3Z42MhW5phkZp9Qo9yu+0Pr41bS
CzQjoqCaDHdHmOM3hf5ol1RkIVMHQljbEdz6UWoCiVpoTAwI2P0a571EHL5bS20/qjajTC8mPca+
oGabxhQMGBv0Ut5zvsdX9aYDDtwqBSI0UBZpHPT10D2mw3icSotMBpr/TMAXx3aPiG9ZUSu6sGul
BbY62aQjR4Yc80TbZjAIlvMjA5fN2iPNsCbYEU23XF0HSKabOORooGFd4XQna7AMaE6F/CAqZZMk
Y4EDKZ27hXQaRuWJ8tTY+ib5cJxCj1XXU4N6rYeZOHpqdOUd4/Mgw/xQJykaeApkIYt3IflGm7wF
4uIjiMHPqJh4I9J4bgP4GT1OgE2q0m9rwsNae0K4xU7nhru04Stqney5bqfrEONinfwOX12bmeQy
OC+OmbFiuAukfWeP2dvapTHgDpAnjJKnREygheseVSS2KuTUltOaXE92LBWTfVWx2UL/3HkKhXUc
szydnG8OCkF+Tr7HzLfZaGL3OyEZvGQGoqMM5XbtZJe4L7a15LtLPLw8KWvkTe49FGA0DsuhZFpm
AaXHDCk084/2qN+6EWif6xW0up1dJMO3uHzIJk4h8UxHaS4+NXN7XxqU3n6RUESligMqpzcZTITx
Ajhda2YUyLScOw75iWYZ3Tr6e9Vgq16a1fPSmrIU+yQYQYcV4z1dhg3D6myjm26HH/oAwzDmKbBH
7S57IfmcpsEhhFp0u+7LCESoUcv5fl3Nrf9Qll54kpTNsXkhZo6UmMuPLtGKa9s49oEV4WGrHhu3
fPUYMAIUuQWK/Bm/Kv0GhgB+kH5xotLdyRD+ex+bP3oC2mZ1PVTngmCT7bLVj8ljlcBwQD7IXlnl
xwagq+GzViFP7G723g1OYPID+MRdwfXnzGvll+624VzKobRG5p9npGzGGQRXIBQlRUE9ffOl89Gw
8/JAeX5UQcfBzcOJXHnZp7JqL0GZAZ/gn+Wyaamc7JQcukj1FWqmPoTqHmXs2RDl53mJ9Z4cal2/
ba6NHZTnPHEM/Kxxv1NTejNYkXU7ir57mkT2nCU98g0FdyylX2d4h1mRmuCFeF9o323Jfi6JZce6
DAWdDNj5MI8KcyY63WKW1dWUKaGvhX2T0XvoRqs7QGu4A/ePPyLty0Ni9S4eH1eCPe/UtqrS5pCa
LBvibrxvIikw9ufol8P5IMCq7Erf709BPLyvO6nPGRCRgeU25dELjBF757vPyk4OKmsAyJTGl7bA
q2wGQXyaS5eQDJF8BKBjH4dOJVfTH9BnqfwhJ4TZ3Lq4fXUFW2vNIV2BU2s2qZpVhbkIybeFnW+9
8BezYve5yHvzwragf79QBW6IeGL5LzyDRkcunUM/le+Ab4D3XS50CntMsedAGCrOa+qpSvP7NCKk
fOqNfYLReBeaA/2DkH6xDjnSmFWAQXoxYvmJZ0GIFs2hSdOvjTCsS5eJzzkC40OKmWWfQYDZrFGw
60WU+J+9Gma0tZg9yYH5+WK9DxOJuw+r5DUq8NelRLXybdqXle2zXvvlplz8oxg74ChXgAHtbtxr
r6STukB8/rgoB+zXplfG+77yaeFUgCfOcV6zMABsbfQdeOekYO+vhirb4JaHF35NAvmUDSD2BtSu
oxyhUoQRGb6TdVkvujCRIDmX/YqGP4no/3og9nmjNFn4toY0L+sF7X7rx7UuSSTKpOURhwBv5ocW
xq4qqh48AxZZUYrHJjHFY1HBx0lyWoOLMi7McwfuXPQsdV1d7RZ3y2BE2clIRbDErz4WJMpngBee
hK6xJtXjnTYBsMkkjc8QkiA5R3m01ZAMtm5eSxSLhvUuCkW51zFhqJ5HoFNrquaAgl1x0Jm8huGv
27JBLTdptFcPA++x3hoHZQIRGI3d4OXoITs+TjBM5eMss/IRlodDa5w+xXqfQxnWep1+sI37ETv9
u7m6oyk2HZw5+myLIr2PdiOloZa0gBbr7WwnNicivs6mMxaP6HJV5eE3cwwgVGDxogQwJRxmrmGX
+v3aj/uEhj8N7M0d5pDAK7gX6Ng+G8JpMSonFWlSYEwzqPaLMXF1J67Xxj58onE24+/hDO40YrwE
On2LGbTvE8aGl/Wu9UIsEMj1Wlm3MUirMt1z0EvPFnMGpPLsUOEXPsy7pGcrtwp4uCq176Z3Xuuj
LF8uwPB85XRkE0Q7+0+TdSyG+kmRdeLXoNyIFttby17sLHtni0z02NnxlTzDJULa34O3bA903K9q
MrnHCizW/+DP2/HO6erkRkna4bIGABlxqNmF1bI+rfdTawaXes05XmKPdUu+5BAJ82xH77KFwtUn
Gi7lGkaXLtjFwi+gKXfeUdoVCQsBAZk7nEt6I6gpj0tyDjkLe0aJ1slvCWdN3IMvmxueq1nQkeqU
WPDxNLHghzhz77u4DW+SlNTPaB4LuuCGYBGRf60q3ns6rmbM3sabSX4GtAYrYY2xXhUuEK3GBaRO
K2Lc5kvysTMLG6wn19YL365/vxap0jpknsuZsztPDkh6CFo9yDZghdMQ/n5tvU8Fz0Pgz2e6xx7n
uZH2eEicFZsArCeSCtq9ZSh705jNF9SrNypyOEVP/UMZRp/SkNQGieEgLGvoRkH7bCVQ8NS4CadJ
7BM2ZhoPQ3D1gTJhaRqh1PklpghFk44AV5uSJ09j4qFK8eq7+JadG/I/T2ExfiFs5cOs4FWNrBhN
aK0D61IqXwtLlcUSPpjkM1ELzOciBJuzEd6LnB5GYxj0PewvwqrpE/TNt4pFeYsO9whfrty/yRLF
p6nYZwdXnQFf6r0J3XWA4OBqdO5FQsC9h1suVtlro91XChPExEiIQZ+8jpX/MtmAUZ3mMQ+WJMNZ
MQ8ZD4ERnpd/gLCGI+syWMsUQ/I4Q86CD8DitnNLFkaW874Nhx1Nli0+qkPEARlLCMe2ytua0rlL
Q452tf4SpfJzPfMii8jYHTnNDYTuRiGtRpSpH4OSrAPUzO8tL3iVTvsqc5O+17so0eMmDVjBEXFr
bbHrfhpggM7yMlcWwziLea/O6oOaAUaJqbWuWRF94ih0m4iwPhsm4ymnKo9W1z1YFRwod+ym0wyC
OasNG38xcv8h4gQ3Y5JgFgeK9t2Yq2HPara+wo6kjelkb7EFQGLt8tgkcuWFuFn+GeFSCKTx+x6r
zwZBIivqdJ3X+UiNwVWdMr9+Z+Kh7xzKp7WjF3vB29IKGteCStBhwQS3bS0fkHeC91oNH2oPD7oS
JbBe2hCtTwEpt4pCxzKoW+y4okHi1A9JNeylTl4iTzxJFov0DqmZ3azdRrCt0BIzI1pbSEgJOtpC
aZS+WJVrbE42Cve/19vYi8TsT1IwT1AVIGsiEtHCSvWLvqiZUeh3De0riZEin6hVShPqmwkWZ2RG
4pTZKys9MK3VwveBwLm2uzwGap0Fdi2M1b5h1U2DIkLVvFQG61eJA2tju7tUAoC2KGdZ8ixt4eZu
jDVTZkVx2fnU24BnB6JUtGQj6GLWhMI5RQV8o4FuT0HGyKGpPmvXesGuZpDNubQO0sPM4Zolf7yD
q3TVyFj+/ksxf/WXucuXgobUdGy16B9/1eUFBE64tEROdWZ+6JAT1Qkl6/KRotG9NZ2bmShcr96N
I4F7f//e1n94b1MgCgSvhQDKE7+I4Bu7Vxmt/vRULhPvzKdjxBuZ4QdFm8Gw1F0BSF2jFplG84Pr
WGdvACVDFcZY9BGaIsZfW4BEEIyU29s6hX4AsPsfZGlLkuavm40pHFTzrvCkZGj4Z1laXo95YuuE
zcblU4YtBaLbNMOGwzDFJFBWBC7goEvd4QP30FUhGauG5G0Rc0QRv2KWMx3pMF4UVMRoDV7kUsu5
KepPp8hf4jp7wQvxxjZxsC0WZUEcfimaiMXtwypBBEdAbb20A9vKvqs+xZPjbMaAonDVaVAmvDEI
1jsnDTdWTyFvEQ94jDnhBvNITCCf0pUYZBuoypyL01tIZqdhIs8hU/3jlIXfo3y4/+zp9HEp2Ojz
vOh6eEzrpt/a40draTJGujqrnPVt+FLMjB5rOT2l2Gf/fosw/+I0Y3M0lWlJpR1H6L8IVssxKgw8
oskp0gmpCsKGg8Osw1r0JvVyJLOXjL4hw/c+o4EgKicDR6GtO7O3DxqQGqcDOsquA+3FAEl+k7fR
cGp6yFzL+Xoa6OfMWepklzCgf1J7/aPtMwAuzeI6w7k59GJ+y/Bgc3Bri4OupsPabA5COhZYaXFY
vASNgRDOpF8d8dMtA8U8okkWDxz7a2oUfFv0soBdT9bSe46tE7lt0DQhgda02zSn0H3cPmBF91je
DREhXeknZ6YiZqb9klkE/0QLLG7iyFP7zpcUQuFmfTwkNgU2LhrozviexgPBFA7exLbcx3n7NfPW
dn0G3IUGxD4liDwU+Quu2HabEWvghi0jL5Ht86AX21g6y2gkCoBCi2cWevSr6PjYtOYSq8bjQP6q
Tf0N3KR9XHvtYM7vbCc5h6XxHeQ2DMWcqNfCV59NXOqRb2PQixMKLIGurAmwXTLu3eTNcDQIiiAv
oSoPjEtinCvluXyxJFGUA7Ip2J/qg+JBJgSXoBhe7QECHXnGvt3dytI5l4tIQEeMGmpPn0jT/hIs
kdTLR63OJNZ9N4aRlNICf5pO3Y3ZCcQA3Uion0KsgeU3Gdr6khbN8z9srv/hjGIqS5sCJ4DCI/PL
ASzo0JjYRpOc5PJPXs4GDvexhvO+Ge1N7sQUrThBUOREG79YhnfLwKxYlHT2omGo2vQf9Lt/VXx7
0uMkodiPLDqSv3rvW6i6GiNKdEpV8LnM4Elga19a3+mwwBGn8xq/Uwz9h0V6lbnpC9ExH6Wr/uG7
+Q8HdwlziG9HOjaSyF+l513U9b7Oi+jUhuPi8WWv6uB7NuUWZUu7RSn+taZU62f1VdfMXwIk583S
3yB0CnhGGG3JZsl3me++F0QOwVCcMPOgsYvK8R+UuN5fZPKeLTjmoJCHJCrtX3W4LLBtxuAgkHC/
+zuDKTrKip3om3jr+vBrPW5u5lQ7e8XPdpMLIDb+cHGEXe8t/pAG9RWmwbDvIjfbo59wttbSjYoy
HI7Sjnb0WUlpaRDmFZ33YdMwktwLjGsXviEDJ6jXnMl+eMbtWuzEjCrWyuqAFoeNAVR5HzxqIUs8
WvWTAWByv/bEAxK1WGvMJ/IAd3T6vH0/0FhLP5aqTU5plXf7sovCA7vFtkVZ+awz66Az706H03zr
gQGMJuYWBnGXgV3qS1yz28iKuB3LNOdD5Bkf67JJ4V72NFc98WlKEesa8rT0HFepaE5PzfWM9yED
XME5IsSQ3WsOyHOeP3nEGiE4zKZdJoGBC/WQd8GbKkR31BJAH077onFpaMPLOlS6Brw2V9fKK8vH
dCIHRYPUOGIFG0/Egn6HoVf8WH38r3U0sV5Fjv5vLf9fHU3oxL43RcsB4zsntXZaLDTWj7/63c3k
er/ZrmSK8lc7k+dgTGJvxZhhSuEii/nDzuT9Jl302S6mJc0cyGXd/C87k/zNhitmebY0ORBKVo//
97+/jv8n+F48/Fh5N7/c/pkbotUvx1NQdbimgCRLW2MSkevB7ScHAG5wORKubN70Y4yq2N9qX4jp
GzX0PCMvTlmpd24sJE46L2GAVmMknZ5LlRXxW2r0dvG9NEMjfV7c1MEHWioWSDFCLQf/hSBFkXzX
FqA1VNQOelaXwQltYxh44a5tIyN+ykFBYsNPkvRT1HJ83TmDJfSpRnQFppZ5RngY0Wo636yEqcEm
E/BgaBPh//MTl3C23O0apKFelsP4lIMXXKcm0PrGKuhAMqAzsveq7AaydAbqlGPj+eEAyq2PwJAN
M2C4OEvS17QEHEvzIbAI3HFA5JLYQuodpzV6sTMY3C75yjoTngtRLCkIo8xtCRAV4wzYv+7lB7sj
Lo8hnlLOqWfK52uyrnSq2P1dsKLNje9VIafnhHjTqD3TREQu3Axz6psvdtQO6TmojZgCjlnytJmt
VJvnLMmC9pgkAB/jtvTRdGRI8bahRgh/oNCOXxmpoR0cPT9ZIqudGhZPTIB9dhoyr4Hv1NiIpNSo
HeNzPvVDfCgGoy/Jupa+RK/aO5eydAjPtg1d4QxAOfkpkonsGL1XvvNEXpzTk21gVs9j19KOayKS
5crKgEdG+FEa4W3AWr8NlGy/ZDYu6b3Q5IXQxRJUx1Py3BGDs61Kegok/wxjvDVGE1x5Xxn9pbEV
aqxxrl0SWzNhJSTIp8azHYdtD/hqNsZ3XrFA/RM95PEuQJbFUiXtI+MtDxvYfV1rg/MrmrZn0R4v
BuI+xkyyqRpXwJUiaZVhEvCK4WCDoc+mjev3+cOSqmi8MU+N0Cw7RksAthcIo0Y5YvAHNoQDWhUT
C1Z9Y8SNGe4Nx8SzPI9t7mksr0n8TagKBIKRFxKKJZEi6cklbnfetKL2/b3oMpLD6HZX8lRlOMIP
aFk7o9l5Zhz5V4LmWQV49rBkoXfF0F5qjzMe6FjYGTiny6iRlGib1lbBu7yRxT7ozQ5ztBueRdZw
jrbIsJjBr+x0XVdgT4MKDLo37ax57O5no322VaPg7bislsuxvasqU11DjkUbYRbROcSfhWbRNFEN
tmLfyWI65NUgzpPvO68m6sj3beR8dnxhAfxFgUaMnnfsvYzK2rZrdtZ4PGQixTrDef2IdhsEsImJ
1kaYB01uqPZj1dAFnaJM78HgOJe5qbrrAJxrN2etxm8BSafrM1Iyw8DkvNWGR4P5wSWGO3tjAxs8
+gLl5wgI7lL21vu+YzjsFpN66skk3oXDmuxDzp0D+nYPPueJXK7sBT80ZUDvlcV9JZuXjqjub7ld
jgd2s3HjDEN/7wvHP+Ud5uysa0fInWNA/tsIxEbTR6A5DQIwbpKXoSeuempbQO9u2B+Z7UDpJDI7
uRWiIQ7b6aptanbN0a0N/UWSpElTMAwuXSxQBHFkYwiKrd+Ao9tSsJr1FQNDeyCpineubGRgHj7v
uYzpPEptPuuAIAPHm3FJ2275SHyzvjWIYLwxtBns3JRJua+VxYI3ALobkipezkCBmtl8mgar4hbI
xmn0XYB0dPOmTJznIdMPmc5iRtGhprRN7XuarNUxRQ8MbGbOnhu3q4+paiNaDilizIiyhCk+MipL
+bdpJrIj/ZN0z+fPH+MyNgjyBXwE7n3eNwUBkqGdwyia+PnvJjJ4d6Y7hR/aIkZ70KIs6zoZsOUg
RHYprfaq1hFvR+wVxz7cgyzGyXrT5lB/akZyvN20SDCEuB4BgKn+WrqhsWkLB7IzxLlt0bsGJnHU
J23rIhMpatz08+w8zJWK3rXtvKhOgepFeFtAuguODQNjhqrmcK7yrNtb/An65lohT1CSfpJyBH0F
Q72bsszc0Ome9h3aygXaJfc9J4WDP8/uXYSg4pyivASciOytteG0DkbJnoh2E2WBW25hgohjtoyU
RswqX0Nt1RcSRxWDwdi7H4Ogv8Q+LcU2LdodaiVgJjXwu9yy8bM0Lq3zqSJMFfTxqZaKJEWkPgcP
u9m5d3J1mjry9vJxsO6iSvRLRlt7BDQg90hYqqNVg7an7wAlMu6ySzR58wETJL3keSKHD6r5wTN7
4FuWwW+XGfaW7C9Fy0J195Dt6l2B0WFfl6nNMICct7bRpAEt0yknwiqfo3XhEEbsIGL/JZWX/Kye
1wLtruAcOgmJnk037JzSx1tpDvoKZHfetUnrAFLx7D0KXkQoqVQLPKK8upQdRz+YzX3khgR6ckC+
NRvlXPtEWCeIGGQasYw+ktNaHj0f4v6QEBxutppOsMPEFVYCMU1dxpDWlB0JfQVS4Ca0Dq4JwJL+
LWVsMMAsWHwEnuDREionrVKQ6nPr86uavYMuwQAP28yfPRrFm8zwIVqTpQHPDyaBHDqNhK3yNpE3
ou4vpxFR7dweIyXCnVBo7+uAp7RjXx/joes2oxjwgAfMD0inoW0uA+hFNhtTiZvkDOMWNN/oC8Qb
5gIgtImCGooBXTKMPb+VzpF5O+UL9TcKhRaJvQfAO01mQjl8ksWjjGDzsA+afZxBzg9ofV3wuplH
MTPA9vCBXZMpZ+HkOdknOKX48hKjPQhjMO8LRLU7vydiii20PUxZhCstTdB99AqOuicXMD+kedmb
fIc48baWYQ574c9vkJB6TurudMUA9DQXqkZCT0smljbpnyEgvXCxFNHZsnf1yAA8EkhgLRRKNCmg
T0YKRLCnreTCFgzSt+uG+z7ll5sT6EocgadtB8YTZd/Q39WsT4+idKo9JUkIX6SfD1OXEbtAuOje
z+rpUMoIIGuC3yhBGLc3ehZ5vYXbwvGNeZc1brgFp6pPduewdcyyAQzIiXlIEe3YZYH+y4YfOI7o
zsIkc+gducwoYoreoEGoRduh3ZfD2DIemtBuwxm8q6TUN9o3qyPZGNPeWRLETBC6ROkqUvvIut9a
ukOSx8L30CZ8e2WlYgJtmW3MMjnYreNuDVuGh04ITrw18WIBU4S9RzsLJUdkI4kn8twJ4or6LE22
fYedrDUhSo5mP2zV8pqO7+GO6lS4G31yAFJVtMwndLCLEgWLyAHsImdSrkXHjMqA0LyD7pfeEBrv
PNHc4y114dOOxLniKRJxA/BQJE5Y+DRjhFSRZuNTHbt8wZhy35GYQM6fCRbJaGykWKRlYM/+2CA+
REVjTkdOF/3WKmiUGyCiT4Dtog15Af4+gPX8GlswwnIGG1vfjzFW4MY7YtAQm5qQ8IfGLgQNqWJA
956gMQcXsS1a0gGAGPpHMXrp4zAqxTyCuQanRGZWNf4PcGk8p0nEK1B58IZjXRzHQWPInGA92wge
b0EKW1eCK+JtOLNv2E4PPTaLOyoSZ8g/aNwwyEPr+XPa1Xa8cxNSXm7HvPVIiASQGu61CDRj6MYR
F8QtysbNtLhFm4UI9z6oltTcoW1ciyWIYEif4BvedqkBf7Z2DSLvWaOI4tB5QVYSIeTP1uQjzRvC
oSDwKvA8/2xlSYXu44eL+n9vZQ058O8r66aJ+B/arz/X1uvf/au2dn8zhW2CdrDpdTmexuv9OyrE
M3/TSFiB5YCCyIu6Df/nv6T6TQghoVsoXoWUc0gbvxfVUvxmOsCuKawJEIBS5P7/FNWWZS5dyJ/n
Xp5SHn0tF46ZpNGlfnG1R05UqaRsknPa047zhvZLZ6NSz1qymvLRv2BcoM3Uz0cE3+4pjvJzMJJ5
rdpQnGrLoude4sV3pocEedgNdfm957fFWRvlS0rE55Zh9/cxI96hCOaCAIYEt2UwvPWFlV+bqQRs
hJnCCZL50KCMoSG+nQidmZy62xP4dCfjTxynET+haJrHZS4GyPM4hIQqtfKtttKZ0g7vz5ClN+qh
C1i7ibL5gvUba2dXOYcJdD28703YfQ1CjHCtaz/pfCSsB+/3jqY96zg87gPnkFPWk1zblThdBAi2
woUoCmXTu48TZqezkeeHGPm2B6rtLjFU8jDiPCN2p2+O0YgVZ07FdDGz4KtRm94FV5t8D4mXHmfl
fw5lHN15RQ8t0Q8i9CwiQj7tT9fYmYnf6tn9wUCf7YyG4D5fQnzq2DD2jYcPyXMCcUrGRc0XOXy4
qgn3SoYn1+eoE01pe2sl2e3kcXBSSX87NUv7LCnJq46GhzScnxiiQ0mA0fnkilf8kOc+zPvvdQxo
v/E/D+gbtpkHaQqQYXec4srcVcOuiiLCNoqGs9gIaSjRuDeYpu8sc1oy4qej19S8EPPNCgXlYugn
SFj1N+6A6Hd2+EFLGU7HgmPteQZPr2YjvXpmxZyDFya+Se6jon7BjbZdnz214Z0ixO5mjB4zP71x
SSW/wEQCe84Lxhl4cmZwyW7wo2Y3eZQjyAa800RUvY9e8egyskB5al4opMMbxw1Y+rbR1z5U8U27
XGCE/f2iAUD408310fV561P+0831Ad+OxXFU9nW9ZdD132Y9epE6Bh1HtsOf3mN9vXJ9ZL06Z7Z3
qAL9+MvHAO9EmtXcfaQOzNAM/elF1tdE40BWWFvJ3d9/vPVv17+wE2nuXYHNcP2LPx5YbwZxQBbc
evWnz/fjmQY+FJ3mm4AMUkaN/37iT1fXJ65vg3mA0EVVYqrLWPLRPsJww0VjWi0ZTNh3NbSvKwHA
C/+QpMN+Slo0fSrBZjvCPb/qpE9+ujAmO7k6C3gebXyxDVJqeG+5bxxs5OD+0amGz+vfrPd27jzh
TrOoFwL7oobmY03La19ZVlDvJJ7609RfQ6O6hdDP8s9jUzJFZlz9djCu6zUZZu5+9gV4WwRBN6lD
dpo3zOc6JkG1rVgDJ0VGL+Kks1kS3uxKfJZceCqyroR4BpYsd02XfqQ+k5QBPGS1mDacpsdUZEw3
uaH4qnEBHPoFuU8cHQ7O5VqbMuhvQDzAhvQayQ+MoOc6W7GCnmH0W1oaLTr/f93nhJDkO1FfxuUZ
ZLR+rT2goGkiAZkN+qbMcn0TMi2Hwkswur187zNiF6xjpYsPCkOMFxOhg1y+bNS8nVOY3euz1guh
U/PHTXoIhCcNySdGNwUHz/RlwDlHOq8H2sGbcrBj3clyPXXTWPx/EtVpiShHwCWZyOVfEx/cp6xI
WiWOB462k3zI8Tcc64o8x6YirWgqMovOE8p/ORfj1dHOeJ3i0CWXoHif5dN4LZaLMbYaJBi1t2ca
PF6t+mHoZ3mTcaRnLhjehQ/RQJqN4ZPZKvpCnRkOIx3Kw2u8XNAjlpcmCUmgQRCYSoOYTTzPucML
9hF2Ao278lbmX7QU6XVmMTcQFFk3hOsMuTFfDRTGV+HX85VYqOQ8l/6FDJ/f75+HoMKJ58aH9Wnx
stGv114r+yI9aHngIgfDDRETEdMhK36C3Bs6aoHSus9t9DRlm+mtwOdkRj22NAZMVx+T7TWYjRia
Jkr99gnJGanWmX2dxtk84w4+2QVm451CFL7PS0Z2kjLuWEr1Yd2wamnA1QxTHKCun95WdpHdzg2c
lcae6sN6k3lkc5iY3OLUgvhHFHOxI8OhY/jXbEE0B+Q4B+/SIHuou7TdF44LYyAh9SoJmnYr4zI9
d8lEhppBEDwhtOa9o7JjIWX6MTJyVBB+fG9pfF3Wkig0olVBTK+g4Y2M635EF0903IkbGXosKmSC
VC3152ZNKR2atkDMzbN/3PnHbcCUMOjXvKP18V+evt60+HkOnuzu17dGHemQkkoA9y9/8NNL/7ia
Z+lz41vhofjjk6zvt779vOYj1bRAtwE+5+1PH+Kn59c5DlUryINtIMwWil/V1Jf1wjXYaf+4mSz5
zL/ctz7a0Ys/2naYpu6RmhatgC80kYoQt8jaNqZ03MPRYIfTr1UevLY+rVSRVa96dr6YxJDcdgQj
7ZKeNL14/qRssV/q+nM6anYgG12WzXxnN8b2EVxdf6r9xNnBJeAvrGJLIZXuxzkCGZKm0zkrzY+G
V58JJd5E+A3teUlnCPH4KYeGn85PYT490j+BFz+Q3oDO7t4o92bHRDJRONPLwsR1CyjCCPSwJ+jW
3NpugW/cnONzlqqrinwy1JgrOH6xM82LFzcDizS3OkPP3Qm7JwGw5eULrRCiViihA+sTvfViZ4Sx
c8jIRqszcetYSPSqtnmPVyzJCfxiro8PU7fYt+S0G+xq3Ce0xbDPHhKkLluCKL5kZdajT1wq4tE9
VWFi7RplZruimaOd20fdtcs41XIgBMVA2WoWJDvG4mzULiHJfePhXuhp7aARxkDtn5MWP6oYCJrw
q/EcRhICS0SquVVpH1EI2MXCledQ9RMCOzHuTawbSBRJLaGpPW4qb6x22JY+Ij+FPJ0q/LbSeWfw
O9RRE598/AekAweCfQQT5oBib4e39KXsYbvQSe0guBO19I2E85Be95M26a4xs72dDEpZK2s+6aDx
d9q3e1z0uO5IQrn4NDbOJX6dXWQYHpmZeEwtZ2TGATamnYEOzH1wE4q6oX1Ywd/39cOE/uSaJ/WX
/IPTwSqekRENRoH7VXSfGu0nO290XgdHMPUey13S0o8vkT5KBmkbd8iHnTUYLCrGhe6cLHbm8osl
SC30bmEePJQ05QjQ8tKzOaGSHJJTPyQlMaOEZbvtx3n2v4edd3KKpsJxzVAo6vTZmyVShlHe1nkw
bsSNOffpbcvm2KIp3A2DR9GQjgG1R4HbqLxQztfPITxRL0P5Xbw5ds0M0O/QiIU8PX8p0OzuGlGc
aoUlZMra60J6FWUX3uYgELAIcHbDEg3Kh4I/6ne9rL0bGfVn20I/VZnyCxT46Z2WMJjDpL6N4FsI
wuhOBG3TFGzZQJdMldron7LuAqLfpMuhWT7PEHxJweOXspdjsveMcaTbV/aoiFrEV+kTg8KkEQoN
TxQQWTEpZQYJjDku0GC8JoODr0t7x1DxX889mFbwbFbOBzuu2aX84EQEhjx1SKLDTkcXBzOgyp3b
YMqXocylttp0X5jYhyY+o+pPTa4CHKXgbLIg7k5YK08muXiSwFORImmU4tTHPvMh1T5rCchrYaWP
aRIQTGlJWvf0o2wkbS2HFRXhbiRKLdhpjUdsmpSzF4b3/P+4O7PlxpEs234R2hwz8EoCHEVRc0h6
gSlCCsyTA3AMX98Lyq7KzOqyaruv94UmKUISRQLux8/Ze+2pM1+ynHBc1RQwiWWb79HjOIwX/aWi
LYZwF1+ruWUmVu8IILDOWX519By9EEx0LDXVsm1Afk0Wlm6Z0sz349doKMRx7KbXsa3bEMD4bZK6
3s0wNW/MQq+28BCk0yQP9JGcEIcUpI8pkcWuolcbLZkRlMTkbTBho1kl6o8oX5K94WPt7DhHfIgw
ykhWHnmDRZLhtwVUYSakj5GDX0hQAQJyBTQCg1Cd7rKWOIh/t45dMOZ0Ue3WNK1PTIthGmGCmsS8
BEOjgfAJCHPeylxTO30Nk+nH+CFyfO9cw6dtCpfrUSMInsAriBu6+53mfKetqc4TgNvpw4tXeYzm
+QebNUTLjJRCilQpXVDKV0ZzwgDrHz3x24gYLDF7kcEcx2TIEhe2q4bsqit6RusYIjF0JrIFvAS3
qYJ12Iuolx5c2nyCGcr6n54JZQd7Ww64a3rnxMrISunZtlpYqzy4vmtpF2Ek8kmljcgSzUx1kQie
jKzs4HThR9Y6YV70gZRU31FHkCliM+ZQvxb3rVLS3qaQ8Rh7sOJ1Kq5PfZu96pXsiUgrTh7100K0
C/W3xdDT6ksWduAxPt4oW3o4ibQ1y+9EwHj0CGmaQCmmS1V0juYYnlps/U5oYWxAyeOuoZtIlsaJ
lWoER/9mSnmURcIxHb26oUmE7XrIATlhaW7fZMWmhMXlN/nrBLPzQgM9w+ZJuiD3ozFeEi1RLDnp
k3R7ThZleWcyzd6kovwVMdHEcw0+SFaYZu0yO4xoZGrPC93Mvo997chEm3HnKPezGoKafh5+McJ6
y44UDb0St1wFN6ZXXkXqPVRjfonFQzwOFxFMKHpob8abWKIsK1hOhPVGSPvLaPM2ODr5aRMCgiJ+
sRfl7CukwntVPTScPFs7gnJpNxjGGFjEOCUyXcd+4UYkT1bOu8X0kYGWD2QMhZKf/DKyGs2zRfqT
36bnyAUQzpwxDVS9bXMTWLhz16ENHTRcjjLz3I01683urvFqUECt81h54j6vuP3Ae49BXnWfRRUf
iAG29jRFfzlLIh4s7csr1WHoYv9hYmaGzqAPnImot1Y/NLZ6lRmFhTffjUZM5V/GH9XA5aUhl4Aq
EFMiL/Rpm43RWDtedkJ8DYnyqEm/xtZ6Q6VBWgmy/DXJOw8XgpK5Us54uvB4xwZvoubCU9ZQU6q8
ChzFstvY9QfGWjIYHUT/dZa8uan9YVYpfIWJxpZhVk9JRdMmJjB1+YSqmocY3IkKdLzXxWn0Q51o
RHQv17rmfWWYvI05NmxTe3rvK/JqSm/ODgQXIoh7SNt+q8fVL6daAglVm8il54bYMFG9962WkwkG
/hyX4inN5K3ysvTYJYqhQm65xMfOyy3WyJSJVv1e0aNB2vJAkNC7ZjfZIe0bGv6z3PezRHIex89e
Bsz6u+QycmQZlmSDZjoVEYDH2Xex/Ra5l0duHmNz3dtVo30h5Ehg+dTqnW8r9FlOu1shZn4esX4I
SQQ2cG7ZLT9IEmo2immYOYkO41TjX2dv3nSFbZ6Vi47XzOEfjeR/t9Jf9pOK/KCT0Z1fTNd5/G2b
vdxNpQaCvidjzMObFeJ//zEMK8tIWo/VIF5mRHeoVznCZwNju9o8x+bJNhmEvuc57XbfkbzMEoqA
5Z2NaazO02qOna32FeV7sWe2+qX19VdssGxGaIA2uGiYKnY1E7/SqBnJ39aIIK5zSatDI8mH4T2n
z8RLj5Z3tBriSjwS6yAfZhBbnLG/kfdZt4ggJR00KLyakKrFuu3bEatlyzy4bhbn3DbJM8rQ+r1x
wngp0NqNGYruGPda6cNqRwBa+a69r2l1bErAp1v2SXLbuaEN14qvo2kGeaMQpEjnMR2s30aJb3xK
Y5xe/UwsHFSDrZ+J7oa6rs71nwlF0xARQNW4EttT6xKNwaF0B8l2Wi5E4WJdyL1TanX0HfjT52zC
/On+yCOf6tooVTAsHfW0eaMXeVB6NuZVQHdhVY7pES3PRWjxc1UjarYXjyxhvyA1ziH/xp4fe/ze
7LStCKEXvdEMJ6elQyu0s3Lj10BnJrBJ5Tr2pvEyEg8kwRsFujS9rS2uBSo2nO8Vu+5w9rOBTVFj
fhI3UBdIQHGRrW4su8YJ07Q3hmcfIInVm3iBOTYRCzDCftvYZHptVHunjORB+BYjp8xgu5r6JxHf
OHqlTijHh203EQpsrKR87FVoHAbS/oguR+fu8Zr4cJis4UcXdaHej+tbwQkHx/Ot29EJHJvs6pSC
0PQC8VRs39kWsJ+yv+hkrtAfJ7uOID4mLVcjQWjj9N6PeYIoN9XdS+OPD3ljvbTmQMXb+yqotPwB
0QZ5RA1pr0Wop2g+iFfCJoY5plBBnrX72vEjWhuIKcaHNItgZmnJhcQGbBkDOU1QAsrs1Hn7OUfY
Y3YVJh5j3Jk65xhH2sdWV9ntMFS3Rbc6SFktmmbmNIfk6tDR5U92ozJefXLvt9FYJmFjGrdTReD8
t7ERaYEX+prx2Tiae+YQhB6c5n8jqZIXu94iwpcTPw7i+FnLGR2UEYy9GL2qonf9wyFq7TSZ3rId
2H5orX+axePQ4oE349jb917+kBLJF87S9VB7kCzcxF8l+ribdhVRVwMsrGbCJVPaodd4HL5w/4ej
TsBZR8rTrq7Sw0Set+ZkKVXR2sLqDx598pBTj7NFLAR2zsKu4/h9SDbtIeoIU3ZYOiL4FqSPGtgb
omvsWpc88xTZ5yUButP4ZGSKYKHO20bziuRH4er6xG8Tys5hujvWCP59tMzW1B/HrIQVvDJ4Udag
0inXaKmbVSm8YVYJnqaTOidow6bMp0Uae4u751h5tPr4dyRUgbndhdq+DkwrJvjYUCg+FoCrsOTQ
t7MGK/bC0B/yCW87uKih7p+yDrBHl3DoKTNDP5dKHpk1MKYQJK/HSHTJINq1c/bECLtiC+8fJrQT
KLfQ6HaDQy+OkTGp2+RDeFXQRWzvg0v8bVftXFA+O7vy4g34DaHDoXMNlPaxbzNsTkFCzmPDFtgQ
NDPbEaAZzJ4DuyXgIlR2uv3lCiM943h+I/3N69cMzMTKdslgv6M2Yf0oFEcMMJ+p637McVNsvWKg
DgYrOMj51qffDIgls7ZznbFjFT7pcS5HG7RtM0YkNTlPMqpAUAyYAZpeGGA1UTWI8i1eA8CjynuJ
IznwGld0a3wNHcHA4VlUZP8NzZqpktw3+nKkfmN4JES7Xdp3UjpPevciCxw2GMTqy5JqM2/Ra746
CNFC/pQ0KYDPmPS9W0RuyxZb8Zrg6D5ohY3IKyELpkLlboIMoQ1hfflL/DJ3fYnwe8oZJxkpyqrx
gzSXcpeI7AUXcpwxI5ZEhN+lRd6SiaH6sJIvFUZk9hMaOa5WIO9pd3YBwiSeKn2Tl5lHdpAgp3Es
n8w4GsKpX0VbovrRmfSAl8kIl3z55Ci42IYIK4ZG5NrcJ7xj9Lgz9vk7c6SE7iHp5NOUbAbfubfa
7Hc+WVdVqiepjW7oOow8cJUsAXdlxoFLheZHFwFg0VoH827KgXTBC454Nn0qOJkdSWh7GBbjVLnT
PvWMixQRIZEGIeWe4KyavtA0KncMJyHhlEBGrP6hX29S+pEBng1tWxXWCYd3eh7dTf5zUXK91ABU
6ahzN7UZwXEGqJLBa98OiQX8bTmQmYcyATfMzu9XWCkj1b1wx92YWS+A0Yk7tDtOZcnyexnRXvQE
ZwGsFdv2VxSrPXqRR08Bo4oncC/DtE9m7SS99hUK3RBW5NluYRDRv4r83yXWyB1CivfFLPQD2yY2
XVA6gP7UlcuiD8tVsQ6toEEWiyClW3dHb9buBIPZjd/+LDBPS695MhXIxTQio21oIKh1+b0Q1tNI
8AjENtDES+H+aA2CXjOrmgHVhK6IOQMvP3Wr1hEySpDSgK0Wm6NiLIn3iRCWFZaT3cyoNJCGctIZ
62vDJcJ97bugLuOE7nHxKkHbQsrUTYSCVrfRDbq29Fi0LahU/1AODUiXMjrF7nwE0UdpLYIstj5t
zX3CxHstcONtEMB+VF5TbfTZa0PH3LoZKFnak4EWd8VBKx+B72VtMp6RqbyXfRU25MmQ1T6QaoVU
7+hMn9SY2aPrMG20B/BeHiGFiuBaXm4O5WMIAi5EQ8KhLR0on+mCoVJTYLVT9wsFzsYlqurWcKnI
266j81LdGT6D58TS5iCRI0+NFbvxlHcL+ko/2Bl/fiHMzzweqp0ui0/U5ekhaYcocG2HISMqsj+s
OC6L52bSBoiILGiB1mv0JeOKuCFi8XISIYUzy2MtqQ/10ds3XozykCht9FYn7D3pUQOP46VWChsk
5dJo5+e5B03DvL7YzdI79mmbnSyVEWFtMYOqvXafDDzjGqTGRlV6emNply5TTFVkebWy7mauaB5K
N6/3Lq3jk6novnTmjzoa7RD7L/MHR96mlK92wXh8QEoHQfROS3X3wB1D16DP731C9MJxlBJpICLW
rtR2WOSxH5l+v691/64vxJtjC7XVk3qnFDQu03kugIduCmxuKGO8CQD7ELA+7UvcZJysLos4Govm
XcfWv53mJqItCF0Eee5F0SnYz15pbs2iu2hOEoNqytpwth21qxOhAxa+VdVnOmOoscej0bFvdqaP
+gtsnPKtX6kzoL2pH83ibhzQFstolSFHMVIozXVDrbKibWvPRIGsNHDtwcOh3lmcQ/UOrlReBjSB
6JuLO49uKehTVNm5PVLUF+YltZwn15V72+uHvSTsMSDK08WmU4gDwUScoG+ciHanGhAlm41+X3nz
2c4K+HmTq45pMV0M0rKCxqL1aKf1FpkO3WhFiT4RVQRGfsmND2ZTyG2O6JFQJkur5hya0oUewZWn
4qdM/PiBtfm3m0Q0UXwG/RnG7V3BQSmUOtFfbnEHdOuGnNJNDt3mBt/MqSNB8KgvuQS9p+6Y/HdM
cSoU9hl4NhE5NHIKGtWqzbkXK/8iJvUjAZUSwiDiBc4HLyTt1KGTnrxQiZiBwUVtCBLD2iI9Lh0t
1Vl7B5K4i3Dlvrqzs9fA5N2lHepgy+lBR4t63k6KSIFIusO+9pLlNGpgWRgPDHt2cdqf3fThciUw
kDj0IlFcHx16Bwtxl2Pc2ObqgZjr52GdE/VaC+Vnzby2y5HB45+ff38k13/+82vf3+LFmgewcf2e
78+/P/qX/5Myxd4uKxfq+x8qIieXbblkxU7zjMe//Jg/fuu//ZFeYcKsmTsj+OM/ff8edkOG0H/+
8j++082qM0zWjCoNj1QSRQeVezEF7/on/vn8/vg5iC1vBNr43V9+rJTDmTNTuv/Xn/z9+R//8fsv
6Tz7IxkjFX7/6ITWEy/FP3/Ln7/q+4X7/jQpq2TrVhGixvUl+/MVFbZe7VNTB8ioPUcKnqZNWuY2
zZr3wpBakAhn5eaPCGEHuPqq0Di5kJVuTobBSRLRXm/oSG8Vh2Jq5nuyCR0ReJPhHzMz2zvC0oO4
pxNGQslzwQqX9UZg6fEvjvwxnF1AYWyxY5g5M8s8DrnRZ3yP+E+LhiyY5o5qvqqe/aE9zCZ6Fjt7
KNRPRVI3AhPIAfaQ3wqxjkxmfLGz5gISiG/0aj6rNvu1jjDkDKQrG5pLYy4feUfM4NCCRTOsvY+W
BHP7xrV3WqXdmuXEer8Q22Vm8Rh0qkefzn4yltGdMFlQMxeFgGmnXPUjkIWlIe4+oQD0yQJgiazU
gPkBpE/mn2S7QoxNC7QBed7M4jdVkVymdFFbxwHB1GDLJS705wLcGwCou8PZGsZiqtZUgmfQ+3IT
4zwKXC5a1L7TkY3toDXenkaavkEO/mHSy5tH7RWdDnRSY7pBmrM16dlulCcAUqX4YfJuDJPE3Nnd
/IYsh5NDv4u8Lkbgle2sqYtIKMRrJ6wG5J7zWY/mFKh2/hzdsueAaLFwmzUBOTF7oD4g/VXLaxIb
T3VBeduwkgVKNXlQ/xgEXdBpSTaOHhqGSLdSS+0DqOQorPTM33iSAXqWLg26I2/fCvyUYEyiKNUD
OdMZsMyq2A79d7wJx43B1fVjP1pwkbXhtcV3tXGt/GmMqCucJtsy7HlboBzSSHMZR8mfcxAPxc+Z
TS3UkHjsCEKFhOmMaIONILXsx5YWZzvJeEcaGiCNpbplGQv9CfGC3WtQmks4IqDtTmKJ7uGjYqdS
Sx1OnfMC2XQ7eZWzJZS+3fXzjn9lzORDcsAkc+0XH7ZXc7Lz/qOc0rtldW1ayfAmpsEJbfTUaHlc
d/eteXIaGCZ/UR/+j2/urz45YxXs/V3QB2bCxHthmZRK6Pr497/Y5JLImot0oDk1zwxdSkXmC8J3
DDZ6cVcI1B2pFeE0a2EKElHKfCaJdl5MVxg+qr7VzCP4vT0zFH07xPFw1kvNv7emGXSKW15zLoTa
7R5ZCuL/44n/L9gEcy7DEVwO+Ikxkvj/8sQXQiqcmR4tdhDohxp+AW4S3L4TCU0wMXpag2RbN2mR
XO0sSU+zCR3sP794q2nyX188+h+YC1cppEeV9/cXL23TzJkwPRwRa8zXpjCOuZ4lRyo/4usXVzvU
xBvsIk4HWkvJMIgTucQkNb395+fxv0gHvBZIRS0fW6fwdOJV//48cuTKlszd+Dg0Eaw+T1rHAZZw
J1gExy57JfOZ2B3yy0G+thcv16dDSrNFNdaxiTrtgpOlvaGg38jKGy8xghn2Kww9iZ6MoRWzTKMI
hXIJcSqy7JPXj92l0TqyClzm4VJjJl2RShrWqf7heEodprrd534N6Wt9SNeHvlhe//Of/W+uXdfw
TQujp+4JQvLWt+cv1+4geg9PXRLjtDHK7QjxKsz8NdYhdneNDQXNWuSNakfOlmo52EZzJISZ+T4E
36SdiFGM1aEUo3UAyKOOkZWkGxUnPmLuSO0LcpsOgzE+kghu7r6f+f/Hqub/yy/cITiW/yppXr/p
H5Jm/79A5fhE7/09+tC3/8t1kSw73D3/FDRb4r/Adejc3S4Hb0SYeOz/IWh20DpbhnD5D8JDHPX/
5BI2WC7+fgtDzsW4y90LcMF0Taa5f7+GsGZkBHjEyenbGWDFtHQqzKmxUZ+KxOhPM0CJvZ1HBI3z
2fcDgqVQCpEdxJw3R6V/2mlTn74fkMnjA/7+UHBI34p+uc3TMuDaok+F9+uA+uu9F1FCJ4SUHX11
UpnlF4zubcyKdhEt1biizz6vbX2J1JBvz25oJKyA+kA5g36NyjYlYyZubwRUwkoC1K84m4Wzzn7k
DcujWjNqG2zOuFLoUuJIOUaaoHvplTjZKMg6NHh4oeyAtjvyL2PKr+Q+OaN7WgcrP2DGVcQabJFX
3NQ531xFP7vGcQLCeW4W/AqcqHdOR0cOnz1SGMb1W8ObqwD1N+6iYRpP2OwYdkZki064ajc9SaaH
5KikTlJVi8zKa8edoaU+h/l8m3Zg1wo/p/iIp71uRBjLkg8dyd1mkFlF3Kz4Mo0nv4P5i1zPgBA2
5/CTmOKwtxEg4jGhwwATh8XaQ23UM128lQBty9Az5t1QnxsTnTbxpr+dzIUPbhhEQ+AxUTCSe9NF
9hzfec187HVQXsJpTnGOotRCy6IbAxEIuAK9JbnGNI3TULj1OvWvz22VNoGDf+QyRpQhiRFHIZOS
OxdnLSdm8Kc4yxFvMPlOdbpmKucZuwuvRx7lTySJDHDMRnXipHEq64dMH5aPzthN7fgFyy86lhGB
UrrTB+Msi6AjkZ2YqeLRHv2g8VosLRihg7anJeLHiYAyW0/hQrQIBVMW7cpeqk0KzuSIjf20TPez
VxGY1iAqyF3ryS+lPEW9drSUdykJFjvy0pzdFsd8bJtfaiFVakAuGcBVM8F6a3ep4mlS8DNe2U+C
v04WtGBd2WHDG1w60rlCgGS5eI4a5ndLXBGcU89pmEv9fll05syZkTx5mhtCzOq2RmsiaCrEmgHc
a1dCEQInz+MjHYS3Cd85mhEUDMXaNNCdKhwxAo+dCqhkUBxrRb1X7ZScqo4WQHE/JwXIpFzM14Wx
C+IH+5kGBM/esE+gzcttbYo4UPTZ4ddue9OUD06cmbxpLVHX3Gceqr0jM/r5YUWKDJ71ibm2fE+6
Y9fa+I1gxs6MQnQkyJa+cCr3nuKletOrQScaIbUOSRrhSqgf4oas8drqDuQFCdTuuJoMx6JnO++p
Q8qdDehxX7oBYfa8e4k2Ya9W6JoSKNjabOxItjqrNJo3adHc1iU3T4u9oJ87bT9CG5Rkw8R3Jt5H
w3Z2Du50ZOU0LfpqnU8Yidj3aAUa16DLjwE6aQRdZidnKEr92hSkjAzAdQzTP9pFkl8MPb0iwKpD
zJOEStyW83PfkelsE9W+JVjFKLX40eS/XwgW5qzkvbnKO3bj0Aa65t7UpXU3YUTalDB/z41h/4TQ
GqRL3eydjvf4Jm0UFTcfbzxb+Mc4fU7HlV2Sy4Rcl+4+0unZOwS0xJQa6EAg8FeqIrxYK/ZRScOh
tO/YvZer6rpXTSU/MosgDJxWEFwAhx9lBAuLn8HE/SdjflrrDqCzwguNeJnDuIIwrPniI6ZPRQc/
wiLI5GmMQxrqv5NCnQa/+YzyObo10H8AVaPfYudU83JynW0zL0lgCJTgESKfbSshXRK9poaq3VoW
E5IeufS2cEdUZOnBXjiJ4T8/L4tzNdOoYeTWNGE+dD8JsK535Gt/EUj4OrSZPBprrA8zqytcxHSb
EJ0TJIZo9hgT1552hoXWNoM5xYxFp3o3zzPUwpk+KTHSkXK7gyhrHIxpciGb8EzjxGQnQgyd0vtq
q7HfeXl5MiTCrCI17iQGETM6ZK6o9w3DULTkHGaaeL7lYNUvL+7EWTPqBD6AxfscZ4QmBlsEBo+b
ZGzvWjduD1ldfMKXAHDvZYT/0SSutUrtyEtw+9wLJT7pwCZdQs6gzSx7+ZCp5H6RdBc6HaVZQxcI
2nNub2RajIdcjL/nqa5DgDmXsfPnHZyMoMimdquqRQurSUJ+TmlrW49tXduf7vjipMUrAKv8cUx9
GyUcu6aFKGFbiPGr90t1X2XqgRkrnnqfM0hl+udu4YBr6eI9lTccFC5IFU5g1rHg17zHJWqqCLKt
E2/7pmg2RRT7gQvVBPY7r1Kv1K/S/hGXcfxIWCQuxo5VpbydfSRrYsEGOPnixezuB1MWoZOChU/9
oQknjEUb/6fuLQiWcLvEHgqaOTUfRV3mt0aSsDC3+aGnFbhzSR+yJhAa8N10XIbtuzZjSzILEi59
f4zgOjcITShCw8SZnplBvKZW05CUwSl4RN3H9fFee0Dfa9G/9ZzxtosT4+DV3XHbF9mu0+uda04V
N78DAlNfYvqzHZKGFI02qqFX0zWys+1on/QykaHYogtlZiLk9RgNIOggKJzhJeqPKL2MfhHaozqC
XTTvan0sjzHRLAgVmN1VaxM8c/PAwY/k5J062daSha5ixpE3NkdGio2iXWeXHXMn9tqr3SYnr5GE
iqHWPgmj4OwERAhHIYhRV+LftLtDC4hhmyMi3bm1gCuoXs2UedTcVaEwmRVOOSjXOjd/JbMCHWHf
al3DCMUgrarRIZGh8EX25x7dQXvgdHI3chmRAkbCUcdtnHYawWNb0xq1J19k19hUMTr4Hqt+UOCM
PvkpISBJ6q0GjOU1b7h5LQOFE/BrmrlV98quY+8qXBbB5LGZuTZmBSkWLP7g5QZTR4ApvPhaxyk0
r4Eszq46wYUiPanWT1VfjLiZK2C/zjoD796jlcwpie04SVv/Is/n3EZLdci0NtvbbrxrmUYwDPbE
0Y5L2ANljb7Rq7DFYSm808WCoNwunicGs2vbADe0IaJbBhpL2PseI3ayQG9ypPZBSa2wTV413Xzl
Wc7Y/hfWal2LXzpbMqT191bsmvtBUURKErMbF8RlXtrZidtr7UCPhPvVy1HgTiE9TyDDLpmcj555
Y+Em23h5yi7YxPBo05yKdDTy+7oBgQxq2heOv8tLfVcu+OJhsaEzY7Te6fahU6bOkUwnRzQ1zmIi
s3C0rU8JGP/goP5cbCqWwX7i+jRAIYgMxLrIA/wLJ41o6G05DvqRzZsrw+yD1qB17fleRWl2YGiW
nPGF44sfAGRLzfgiFrgLSx3pGgPSYCItC0bjeGzXpIZK2dB0MPk3uGTYczApY6EITXSJYcrrOdcd
Q7916Sxcf6OJ7mo21vtkcK2kljxD74G1mdvvlYc7Ysbm80QvWwTGwPb4/WnLsIaUA+5G7EPsIL5/
lw0Up7NtH3tujoAMZaK8ivpRSKtCyZ4uN6NY1+/C97aN1ai960DJtcb6oTVtuql5scuVal/KuDtN
TmOHIF1miuMOM5uoLllPwW4TdLCd26Bt7zUxNkFRucnOzhcCCDmmkNGQnZ3KvSOPNt5GmmQcwVte
ZqzcZZNGXIT1i2pL57JE6dUslx+NZnVswpp11vFjG0HrdfXBGzFFuY6tMdrL912EeNPHk4BpKf85
ZfCYigSpqDONZVD4xtkCg3BDIXIlhQTFjF8C9vBJnxsKJmFDe3FSxHBdexNPThvmnbmnG8L5w0X+
ajjdD3TbVNW4OmcfY48U9WM9mVGoJyYaOURcpFk6N2O+TGGXS/zT/HCG7YZnPIDOfyPC7Ggk7ttc
1/QzcwIchhpdNKlZ2ww9AXZ15P9+Zu4AjjCtThOe6UVqC81jAA4FjJytHS9cZl0XLvE7Kpz5JPtt
FnGC4eDwKj0r24O3wVneqz1L4y9oj9Y9kZhnSRwfiMb6aPYTaRENoa+W3RziU4LbYZ/E6heoOeCp
bOzbKMkgEVvRo5apz8LvWsysaY8o/0Gh5HxJbKfcp8lnp01iN7RyulmW7My49WzMp8WayIMY3nxa
HfSgrpDhUgIdRsSaRENQu1YbCTRg2y6vinftY85QeE159TsORaYuvOfz1hE6cogW2U7vroxpAhEM
ZRi7AjMILc0djXguJfvoCsI/CmnER+mkh8Yb4pA3nOFS7P0yHCaBo2bQ13RYGVvVPccNxgW7CWKd
mzSppE+6JdfR4j+4yXBTAafbZO3CPuB6x9rCo2953YMmMAL7k299lLB066wmDUSrPo0MNrzSubWb
FsooWbi8OdzJnIHDeMwZMU7Y6tKr7I2CKMaUBdrm7290TZ7MSRVbzYhwlZhgQypBrczrQkJu4QYL
XWfEWnq9z110ZnN3bRx6QykKK4778V4IPHz5hBaqZFud6/46jcub2ZR3kzCGG4Xud5caBE4izyUB
sFoLK+JWMcFxO+oL3Xtk0Uk338MUGLe4B15KV4Ih5XA/YRbYSXtG08HkcFKNQxC1Pe0HaEqh4xg/
cA3nYRKN41FbUzZ9/VfneQX3KRxn5CCJzNKLrtTV4LBNlZlr9EeN7qgi9eTnunMGQrAESb4OrU03
iKkLbipjpBgr24IefkRpWceXpum+UG85IfqkEGE7MkJe7IzQM9IVdBHMDR0Av2raS5sl22mUL9KN
AfKzDuwmIG07naSlC2oG2TMsVKQO4YtAjF+4Vkh/dZN26Q/pSFAmGgJmTRiPSY9tooPmxWAGw4/r
UutAPk1drdvEPDfeNvXVpfpzN8XW0Y03pozPIlozABuOMCKMN51GQoxiMWn8AfeLkT9Ys3WGTtPu
xrQrQ3oQ+E4jhCH6VNVnkXcnxHcIGHLB4bzWSUoCP4I8yNg4dvVs1OnXYvDjSpP0H9wN22JicuBl
HwaJKXQc+puY2RB5YtxtKDN1BLKNdetjjWA5Ojiz62wqirfW/VZo8SdUMdP1phU/HPoDSRNT3M8N
TgJ51byndMztEKke4i99uKtAdJ5aAbubdcqFFLt+vgw1KQLrR98PDRrDoULM7nTImLV70jhRCYCy
OH0/tHarn+r14ftTFm8dpPgIfrUsjFOzPiTFaLEdyeTWcZxsDysT+Wvh32HZiY7fv+07H+P7oUE6
cVIuWVX/eBKiJyrMLowunKBE8G88fH/07z7tRoIrKq07uusTFKCGTp37UYtKBwjGJ99fngzkhrmS
X0LqjMsRhSGPXCic1if7/ZGp0mtBmb8bpohEiu+vacxquezjIzxf41TGw/+8PmZWWVvdgLFsDZl3
QoGg1qGZm52G5K7vsVC6vWGRPyt6VGRV2LLwnOr14fsjn/7cHx9J3qbv/9FTABihIXECOSMyGqpZ
UkV0dGBmFw8YJ+sxYCCAgntZ9R3m+n3T1HEA5W1CBAkXQcVBvbL9lxXr//0wIXcjNOCfX4TTQ63Z
MtngrHunyRx2tXAVZSQf+evDn1+rqNYPFVorZ4Ir2kOh+uMBqCG+Ni99mpy13ebqDzERxDh5phoj
OQP1ZlBpYEyyOf35oBeiOVFkNyckg+PKXgEfXzsp/BDy7Xstbw4z2/OpGIr25FKjc0Ejd7Kk1vIO
Ia+k8EJNuH6q5UIPmMSuwjg6hFnpjKecO/GoO2/MjsaTQMS+b4kmmcx6PKn14fvrXg3pnT6owgjn
ASas+2qtgOdBnXzErae28NHNaDkBF0v5pmeXcQ1fyCe76A5Nmg0nDYYeYqb/5u48siNXsmw7lT8B
1IIwqK5rQTplMILRwQoJrTVGX9uMkc+ZzJdZv7rVASFcgHAIs2vn7DMu6zasutN1kslch9RBXFFO
xYNaz/cnJx8Qmr6MOjgKqz0xitieqgI+EtU6KKMYFPYhiTQWJAw8ARHWjpaUieukkF/aig75nVp5
b8lPMGTcTCw/sJZ70c8ZsRFqudEAvOLDaNBDlM+wiGirCh8/JC6M0OU26QJ2tnS6SQURZIxQT+Uu
6l58RMQMZqbc0w3xdZigBSUpJB/KDz/Mmuqsm1igYLXbAPOf17gRo+JS6p2CeLS1dFmPJdkPoJJe
Pbd8CKNmP+iDvesT46m2/M9zXozAiXZanER7Qlzu4xmuhTDq7jbqBAwIx/mZaE9wR+rtlEf+2rG9
l9kOb6xEZLtexlj50ejv8vlnHk/Z3uM6zgeqdImZXTJNoCoPV7p0tWAMotNwSERACo930ogj3JZW
Rh4lI9oCJFaKu6jrfak5CtFYNdlTWXkWauvuN026/tjbtEq19CVOBRFpCfdLxK7ZDCzR5hR0ZLmc
kQFCpQLgY57b3yUlH+tpHjCJEF/3hGeAAOwUUFZB0Ng4rPROJnxbP2WOGhJr+hOk0LPn2qvQOS/K
2XG5qoq1FYDYG0Zk7I7vfNOylzZ3lw08OG3lk87WmR4pTk6q7crRPbYEXJ+8BBkv5F3n1i2aY5oM
L34x3A4NeZA1SalrHAJkLMAVvG+JvWk161ON46LsaSzno/a5xDmi9eWyZxCOXmYx7InJtQEmYEYD
ql6+Kp4hsJhddsqL5nNsZz12JVI3aQgeGRl/7QlRQPwGpa8sJvMYji9JNzbPVLJWjglDFD3y2s9G
2e3MHqbQdjegVna2y/Ot9o1p6xr9l8H2aO7VFKA65xsDNtl3Z+hfUWziV3Kj793ixqtq0Xw0BvwY
WtgjbRqL7xzwz2aWwMNzEVqa1cq1yn04mD+Riz7FqCKkQS0Mg/slcGdSIal7+oa973wKIJQlVpMz
xfsGyV6aC487ONLuPin9LeX3u2I8BDoWZXsI9L1VupBPxJism7BBtjeFv/COwLKiQc7YgqyuDcT3
oPw04HMudU/PDkDXyiizm5nEiY3V+p/oIUyEpNPF7GgjxO1XagVfgX1KbhSiVsxEdJYsHiVRXN4j
sIupcrT6wfIYDZmjT0PDeHmLewItGIyztojOuXHfPC4m/3jKOCtN8NeFIICdU81A+/qBQmiNb6kc
by0rJZDGRBLS3HJpcXbZ4pLMeY8k3n4VsF9gPT6WuYTwW9OLbuRiFw7d14AEp41m6yDaXE6zNomo
XCQ0fEptF0XFa8gPQz/c3pRhJHYJoud1T4+x9eB6F0TdFfOSrdElMwiVB8/LzJ4GmEd3hgu1x7Cj
Wy6ulRzKyBBCbIU3k8uWu0cM/RWqM5Qpbt4nj+K+QoO/seD0yNJWRC3GOum19016mG6Ccijontt3
laTT20mA+4tS34xPA/HL11l42imoyLIwyGQIY9REUWY8GIH+BafnVwrbxSoI8RqNgN89Izxzb0Vj
2+1pxG0hxzlbbaJrF2GiItMGdSzP3j0kSMLbzOY5YmCFrslPfMxg1CNIGsOEOpOnFz5ey9l5mfbD
BpWKQ1H/3YykoC2T8VLG47KLTImTEfmzM+L9gytCpSBI+60rCHvOgwm84kD9GY089yzpJKLQvSL6
tbqbNLwz8wlY5acx7cx7/dDW27bkzAtQAh/Lsg3XqeZ8K9ryUzFlm9TtMOfXqJxDrz7UNjnhRWoP
m3guDv3Cjd3MyBAqcFRYIY9TzB6vXh8NO6+boXHaF25YJnoZOjem1fPdlCbpXF6i7MUeYnvtNPWL
uSQksFjYsfwQUZ8RLy/j4JWbLsCIOgPna0znUs4WJVoTMg/RQJlUlcb+SyrTkcEikfGJ3pJ6SL6f
5/h2SENUyDQ/RVZtYcl9D7V22Sc4iFbZ4DzT8PysR5ZGGWvauz7P/zJq0BGSu5Dl4W0cN+1W9z/3
wZwAi8qwOU/jS0SoGYWwEwRCOiOVb+zd2X0C7rJdZn0vTDjoCeMxdPjsiq5y+a3Mhs81IwcSa4I0
a/gWlyNk58Z4xKtTUB0BtFwHzTovw/Fm0Pu7Ns9+UQwUg4N9G53dICSCIqCO25ZBfEzkOrVBTWKp
JMwVXCLMXqhr4kZYaKWoSV3TOO256Xp5RFlsxqUYO+IyzlgG/OYxz8kuQEgO2eRETjrk8pI2g5oA
lOnf5uagC6TqIsYZFxgQF7BAQmqsTIZWem04z4EI9wjl1h6+gz7Ww21MTZJhOhFsGP4k25Uhv1CU
y8kV7XTIgvQ2z3jw+H51F008xv3E8Ix1MZIDBhXzmOr6TAufALHJH5HSUbjdAPKk5um5LS0UGrEO
flgzacujWl+jm9rnY0On3nuoKd9vl57hyTh9HIPOwTaU+ycLF/IJiN7U2fGpIlmJVhBELZ+hrKML
1frktCBns84et4VGOh7S0Wo761l+BvSXnRdsvmcRjlRE6F5JOjKqPgdKHmHZpHg4UmlltgmyFJqd
jpyoOTUZE8IAV2oWpWt5QoUc6em5QBl4niTlKEuMX1UvqtPscW1nggbcjKacQOD2Z6gD2+ggRp/s
Eh6HWqSrV60crTs0oL1x8vGTuUH859dyh2Xc45e/qSe33nhYRNZLQxIWSpWZgn2MWYPO3zqWXyWm
gtp5WKwWDgf6wAc9j7W9JZz8kAQ2on+ahdeJVdBUbM2YUq6aVVtmfJOBSX8BNkV+jjq0oUMRX4qo
ek3lOTnrU70QAN/casXo7t6t65z2dgCmwYVKz89ZunA3mQMDqpzdhnyrmmM8ujv2xcuYONaJO6d1
yoeQK4GoZqlvEH4MEUFOAIhUp2URKTF3QbfxrZzajOxF+BX9CTWnJnYymZguSphHYxufTYJTkoI6
NTZUokyo5520do/rPTzFfkMtz5qIOqhqj2qzbNYLqCUr0204x2RTX03cuPd3JpgToAHmqYu9X+VM
lZTH+tFlaL63IprhNOGKmHNHZa65YevSbZkoG0hNBwN2MdyBFnRMX7nu2nBmZ0VSBH2evyY+CsiD
AZF0KgCsrDiu+RYbz28xcOJoSURXRk78v+as2rfXZHj5qAGJWSTK+JJawT/UIgBZstSpDuBxF1df
j8heDp1Djq7sI+ayt+hjcYRjRx1X/RChZNpky4yao21cB/chdfaIRhqD+DTJqxKvjdcUSEUR3nYM
AVGgzCdtv5AYdgqThXqqXx3edL1hVQ77fhaYoxHu5lVA1pFf7NT3jApWMyrqDuh1Qejd+NB5C8M5
bk9bHUGXZYuOnR0EZjj8IKojpEFjGFKyaKXTHsVoedJjm3YrXrR1gnHlJB/wp1puVYsCI/4ei8AR
6DXdOl6xCSwdA/8iuFFasi/oR8Rb0C2kB9ICV+oiBp68gaKw1X93zPkxWcgzMmUvFMJhdYIaAVFA
LU/hQM2ziTkWQ9mf3ayOjxVlBSXBmSTh9222lOdng7EJM9OAOJedi2qSrLPmqPYUoR4dIsvsbt2W
n3CAvMMwijqfsw2Dsz5g0fhc6jNsFuegPn3uY04lNasmeopzQ343Q1U1FjEmJvTn7N3yMFjtuhDL
A8FmX6PQ2jvEcu5bSNT8O/Ls4gwhVjBa8H5P8uYi1zXCqWF8C+QP8ggIt0eErI5DorVfFlzWm2QC
ZyI3RjcFYpw/eYst9NER5NfbxSh/qGGuMXPONeN0slve5N73ABV9JssjbT2He0eWUuRSMMc/hykf
tuQ6lqeA4cO1iIJ2bbgDl4rcLXW9qEU1WeSGsY/6zeBTc1d7Ps0a6GrLvPFb+xKKDHUJv27i2vJX
maN1Ze1SAFKrYeyPQ56nJ8fiks/xAFJB/8ITTANRkmcS1g7hZpfV1ZNFou3BT/uLURh0H8IARhcC
8olaywo81e0Q6/e0IChGcucyMzDnDenfjLYCxUNF2u9rI+Ia1Iiz5Kia1fCjoq5J7nX+6FXml6Rz
Xon9udSV4W/oUaLyrrBjubZ9kyXLsgdeyeNc704QEM6tW73avcV4h60/wl5r4aijypkjNAZt/jX0
STbuBzPfZiC1i4g0NxSgq8Hy0n0di0/9fLbq4LZEZ0kC0riJzf5CGCJxXRn3WXHbjxhScez8oBzf
Pg7UKocMD88UzY9ZoAOkjiFOY/2nVXh0a63bEIcRbJrMuaVMf+8lAQnxD4YbTNtKwPSYnPhukg7D
uMJN5c04oE06xjRSaah0I3yf8gdX5AJajkaZGUNcN3XcZW1iNsDEkT8wWlCc59oGi2wVR0Aw/fdS
v7fdQPyIyFFmaEIO8ZS0UYc83Hij/hKSlOpTuNgmRpoe8br/JruW3N1oeJhqgCltSe6xuhgpOveH
JEGzXzT6fnS8vbqL+I1J2pWaJUTSPNbzERkCioK5M+6MbNEgRBf+acpd/fh/W6KJSBK15b+PdLn8
Gv/f7a8p/lH+E3f27W1/RJqGbkl1pWNb/CiOQ4DjX9xZQ0fAaVv0ZQgplSpONv0DP+vKN+nC5V0u
0EIZE/UPtabxX5bpGw7iYJ/CrCH+V/hZz4d7+15vrZPrJwzbswVDIgzQiQ/xeTWFJWB6RXLTcuZS
vaR0blX9sk+z6SbxIG+sgLs3J3pqXIcOoMRV5CJS13Lc8DF9rjqyf4iciG3LvillI7iNKEKqicTS
nALTE+jc56+5YdYnq6Jq6Rc1ZjA1W3j+YGzVbB8UjBfJ7WqSuoEcKABMoU5m9bChNn5f5/24Uw9B
NTHalt6FmiX2vTjG+U9PPit9I/8zcf+aU+tAixFfbWgRyQtBflIP+GI08lNpePhV1Gy3iGqFk2He
KHPP1chzXVRzvgHQDKL0IZbNC9XGsGTb7zqxe6ByvbDPSv2q2khqohpOIwrA3RK3N2pVFUC/AI+D
W1s9vAbVUnIAoGSroSyBEbTNLhjwZbw9Cd5mXeTUx3R6RFtGo95q5/pUi+rPRC0mONGgF2i/G1Ko
xjOS2G61tO6wmW0tmcC0lpss4s5kBwF8luFnl8/3SjHikBO1InPvtov6uyaRWO8W3SZtupWrITdo
+rijDDQ8M4a6N4JGPxhe/twjcMdr1Vyo15MyAaBdr5LwnvyoumP4HnzZWcg5RtpQGxrGNwJptq6l
gSsZxbCzUobSKKTmlIhwgVt0ujN6SmHCb6V+m8SpP2ULQN/llkQEsnBlA21Z4l3aCq/p7kU5OhsE
ntzQRjgU0IFmgV3W+dUh7dw6sqfB+Ux3Q85BGf4zd11nVSNo4+uyes118fo+tU73wYKhuBzoVffV
4fq6/+FjPm5WHxuaES5ENfu2PT03Cz2o63faaueuy9fv+9+vawgcXqcFZRX1XjXJG/3PAfmwDgLP
stdsf1e6uw9f9XYIPhymD4tTkYwrvUdpot7M0Ei1b9rgBGyxIISCTpOaFH8tpm1EW/26rDY3RUKL
Ur1HbXl70fWdIl72c+dGKFA7ajh/87Ef1l2/nsEgvu/DZrV4fc11b4qOipTGSAf1I/Zdbfi7110/
j3qtv2tS/+a66vrW67rr/3ZdR5LWXeM4M2e4PCYgyT+V0PaQodI11EomVVs2hPMYsj1OwC9NpA+z
pkcfU5vDu6Q3jJ3p1K2+ZWjIWFMgDNfqM66f9mFRfVbqprLxLr8MyD5tdPVyQKLi0AUYxeT3/d37
1Lq3N6vXqB15+4Tr8vXdH9aVOcX0FOXJkfLgAD7tq9jSgqsYJqBlHGNY1N+W48yZGHuRm97NErNF
py+THc6Pm6r+kFvxvpM9uFi5NeeCsKk4pmXaypIUuBxMmeqR8O5FoXqp2ob9IT9dX6oWewdI8pza
l0T2VNT4nSc7V2pCQZA7NKKIfrfM7YNap16n5mzVrbkuqzdfF68fM8qhQbUYgS9Y+WhaYTVydIjc
fD/caZf+sK69hVGY64YO3E2czngAZEdZjaheJ3+3rku57xJ12MtjMslzXc0pwKuaS1WfWm0JsUBV
YkDIrkZaqdSRqu55cBApqXx88dv71FpNndbdAvfMzKKDGsRUExIq2fsqJCAxcilMyYebmsSS4arm
1AaDfA+EC+VnvZmGo65F7UlNTEQzqAES0wN6FH6Z5KGy2oVOUmuRZKYTfj0RG7cSBjVrd+TmZPfc
/tRQ53Wi1kUlKuxiAkQnayzXgffC5v8FRnpUA52pHLNUcwl6XfLuquPcezZ9OCbG1M17p3dOkZ4z
3BUMZrMLxfLYBKVYYVHUEGhz1qjf9238N1g4YdTKXp071PXzE9W8LMRAHVj0IdLCqdYBQ01wGOQh
UgcmEN5BGIW7DxZdnPzeFyc1F9nNn7mZ5DU01HiAc3DP9NFlCcpU1Sc1fq2rAeuI5I1R6ERf0Ls9
mFO7sSexjE8cKKw5FiX+RpZ7bLshFMaHu0bwjIYsNSIXBVIDMq0l9k8ZwdiE92gUVDwXBn4BinTS
JHCfeoFQrbdUVjjUcnddqZbVFjXB00s7rzIJurHKiS6qWr5uf/ci9SFqOcs0JP0UIN6+B5zFQBIL
3c1Fs548lLa7iVC3Zc2wPyPyslilJhOU4aAarYORHxwDvJ2peujqRaqbLudaFIs0uOSyetP1NZ2m
s0Utq81vc6oUJt/YODXOBRAgjH9RP1CTRdU91CxnGV35StZW/nb77ACiLUuE4R9eo179/7FOveTt
W9RbiCj4GfohsaV/7Y6au+77MI2MhuKeWqt/RR2t67/7YVEdjFTb28tDJ58K14khH0LXxVA+vgL5
RCFdfGc1k8MJKx8tpXqaXV+o5iY347l2fc9189vHxlAB6L//4wvVSreV1aQPX6te82/XOTTk11Zm
7Qh3AdzTcKarSUepit9ULr+bVcukh/950cfNLaJQ7j//dvu7T/r40nfLb7PvPhv1DledhtpJffS/
bFcvXeKyPLbGz3ff8fezf/9N151OZ+N59qtk924P1Oz1Je8+Qm35uKxWvnv72/Z3uwMDULR0wRgo
Mt9NSDj8s0iA6FYQcsFQF6uu669vcIUekOybfb2uCkRnYprLoJ2oWbWFnHeiA+WnlIgxTjk4FJqq
JzWZZr+hJs4kTQSZm2pWrVSbgSfSG76+Us1FWWRsiN6Vno+/Nju97Cyr7e8+zizy9mSOFTlfalZt
f/smtZw0yzPAVoaO+943tte3q7l3n3ndJfXpajM/96OGzXJnULbeDo35oq6V6xWhFkUIao9sBHld
OEMC/P36Kj2vYJ3FsrgqH/bjANpmFakW0CjbOteJB/Jg7UN+XLtTjWol8I3ulMgxLjXBp28yICOX
8wXrw1rN+r+ansGriZw6HmrymhCyeQYhjuLzX4v5tEuSE8bSYj/LynjrRV9p7FBBmC0NLXD/a+7F
z4AHeYYdGoJCuLGNpzAvmxOQ3i/ocfIz43fGrkO+E83CBxjANZvyMaV/9jsL+pz871T3/TpRPfwl
biKGwHjMaH2BtLvHhp2GNHAxl1FG5WHudO46xWlE77Dfk33wKeN/AUF7RpgkqcOIp5qT0ZBC5jmQ
JzR7kzTp3bXvqkoRqhebTwzV1Q6BB/44GKf/63U2h8zi/1xney2b9EOVTb7pT5XNNf7Lsw3Tcz1h
kO2kjM9/0p1c/79cmCa6I638/DHfeaIJeZKlL1138B95jjS7/6myYZcmOdmy/be0ZQsn9Yek5P+U
nGywZ++LbMJTMAGYEDZtcs9xPhTZjMGpB50nynEmaO1u0LPuUeaWJ9hMxx7D1GIEC/cLAfAh+G07
KXw4KAdvidr/lOf8nkthfIhvVnvh+Qa2fo9jYXgffNkD+tKl9oziWGQgZSs7eELYdLtgbb7YC8qI
OW9uG0jo0rDnhIa2De0OsUIVQTRfkpUwm2b17ne8f2NivN8lkxitjweGMqdJS9wVcAe8Dwem0SzT
rYjfPJpzRcRFRsld7xHQZpn7M+8S/T6b+kNNbu/essLvAsn8urdxTRueDOjQHoPCdbd9MfZ7yyaf
EFEbSVg+QWuFzj0CaNi4p2iIX6fsQiiVASodtzloY3sYTQO1Rjh9+s//kSH5FO/hH/zUtg7njKqt
Q2A95dl/AijUOFYmxrqLow5R+2y59BngcTdE9ZJFUPniYMKT3LfpZB6MShCx2SN4Yhi8I+xyKp7j
0iWfxPQ+B6bub/+HfeNU/5d940RnCNySF4k839/DHbq2S4i2dnOGDcfHgDoZIpDsSHFs3oe671Ds
g1gzW/WrDZfmlNkm4z1jjU4vmlDlpctdrt2F+vw/7te/nJj44nWK5OyYr/NDyWP6DjqR6NpUmW3j
k0N5rLvCXVs6Oj1bmxvk6MVNZxOLG3X+djEK1NOo66p8BNJT1Cgv7cW4zeEg/edDRYjbh0OFpcxy
PBN7EL8lNep/3qW5xfQVBtMAntwYd/S8tLMD9FA3Pe0WnlzzlAW3qWmFD/WYJc+YqWGoTdF6EU4M
VWxg7DCopkshyKvEDcII3gRBcbbCY1Eu+ucGXZ4LIvoWYuGyyrBvkxsmnlHNGjdQRU+iFzswPSCe
prvEw7g0aaW9WmBcbWIe77M3kTkbzN/LHn65BxcXk3R5I6jq0idrj7ZVvkYd+nro/jxsE+Ngae0F
GyyayRKOZwNWYJ5/y8zTrR45hCe71bBxRYFvukdS6vjAWRcfhQmhERSKTe/5Px9eU/zrdeLahsF6
rnuoWqb4cIALsENhknf9wRwZPyW+6gIwE/u/75/NxGqOCSTCVVrjLZyC6TIxwnte0qK4T6KC8jTD
9eCCELnirDv7KNkbqvW7ueYAzf3PMSK9c5rr4AzLNDhHgfujqpN4j+vQ5/hCDnPEuCGSrXoNOrSG
kedjOiAiugxM94TZ4J68+Gd/joYjliH9ojVM1FzqkzLdOf394BODTrqas201I7pTkyzyL0YAM3Es
jWDbO+UZW+IjP2OPfGyaDm1nG88D6MiHCBzDysV+0OVAMdPFeF7IsUvbJrrzk6peER6FWxfR0QY0
lGOWeCtxoO8rnUxVw6hCYk9wKiHPKo5VkcBwW1KShCqs5/b3uTeLzTQZ4S3VFH23LH12ZJRpQ9x6
suPijnEnNCmYzFbcOGO4SW5So+xuHI+978DN3RoxiSJmGD7kyedZYwwRTk5LS3AhTKsZjAtoLxM/
7cVxJcWv1jZDRVi3YRb+zRjVODlthNyZPknpZ2XAZEwxdetEvjDeXp5hH89I+Bj16GMk4d0yn7RI
TDetlDvmvXVI2+BbMQyfvKpE8yR/IyeLmnUdWcZGFmkY/dZf7cg3TiFY2xV9U5mIgLQp1y6IwIst
YFaXBJnl6Ndu/EDF7px3uXUTQcd6CLQhftATQhlKvb5YDY1ITauNp74gkcEMPJTN5JJjfwtvbErC
F0yg82XUOFtMgc67z1ADuokrUITVD74TJ8fSYnC1r7qvsYQBthOGitnvW5C9Yu2n9nSaXW9cWzNP
+QRh39YbhMmXZMmNkBPyu6wDoZ+XFMoE0cu0rElv4DbrTY/JWOBqtaEJTHoU7hJqDdhCdCSlTpMR
/Gct90CW9fsAQRWk85ih3P4bFu/5vs+16X7o8heU7KCoO+uwGJP1KPRau4tBJKglS+jPxTJxkA0S
FueZ7Iqq9U92hg4u9N07NbHp+B5JIgdFK9ctfuG9bUht/o9uGMlYkOuiJIbbtlTTHmD7cqNebPlE
LNpegRcpjz2clmAsq7ANHxo5yfLFO3KRwAWQi3PNzbSxoulWNISVyVUCFgv6HYNaSz6udULt96aZ
hk9pEbn7MKXnwQ1Ge1QTHRl4lAHe1+UrIk/vD5lHEc6qUJ9Yzr2adAgsTlj+f6ilvPEWorXjzUTD
8cTYFqwUdLFPagII/xW2cQElwMLy1HfUnLQEQKZL5G2T5YwcTnV1j6i7W9mT3z2FhbvlAUs+WUVQ
Vm/5L0YMizwf2/EJZBuMmPClYkzxENnufOjthBwSp+23XS/Zv36rXXo4kCsovcDNgrp69WpA485P
hIDxp27mJNYHNG+Z/WLYhMp7JRphQ+KV+hrrJXqUH1nZ+/cNTHnX/OrlcCiR9ZP/+9I73Vk4/d6N
oubgUMYvCiBNjPY35MnRRQFJc86C5DhxXWzBYq9sEDf4/GwEtWNnU9Wzb/oG7F7sNs0+hcawDYnM
XM8eWAW/Hud9lpM1GY46YPIkxWhUxb9Nbm07n9Eq7lw9MXkj94nG9Jy1sV9K8H8RkqW8mYIHwtK+
dlYf7QQ330OOr71oeu9CtDD5FAFEbB01EkOIYg3I4xNiknnFrau+d6LiAbf0czBhnxtDrLuTHQWM
+5bFJst8MqC98DaLsHiqo5mJRTuSaLMybNM6VqkYIXR+tvu+u0dvv0kIeHi7P8G5sJ5nzuWm/eLp
WvXAk+qSW8t49mO/WBve9OQ6I0RI+0xB094vGWtpujvQICbkOuP0VbRi2SFsvzA2G677kZsECAFC
vPDAtBXcFJFAy/LQIRvEoWLfQESeLU8O6To3cdj626JAw08ux0qfCBnX/VjDIIWGlaxwP8Lgyu93
74XxeO5CyDjVMq1SPXC39Zxqay9yD3ZW0kc1PGhDC479gHFcQYAUDQ1r3i25hyc7prwFEhcekmZ8
xyvf0F7tt2hxgH4VwH2SwUI4EncRziEUcZE33ohwaxnFcjEgAxdlopEIdZih5cKDieYDGsD0gHTt
svResaNDlpEVWcQ7oUX4r4CmpMPnuMSu603Bs24RS4vF/ykN543oAe1wOmovYR96m2gq934/uIxP
h8u9Vz80dmKcgjYOd241VXw9edFgyniwDsvZm5qU0MFJPgiM7E7PPQfe73IbE60aBhFj48TXnyov
pwUe8mSdKxC6kWwHgNpFTss4Qgh+jZA+d60jgyh/6HijNli4kwNZALd1ZpYX3f8VjdZwCgLrC40a
+5jaza9Yluxr3bGOWuffGb3lnux5aQDDAMQPswRkOoiIR0csxrkgLwI2LYOSWLXdvd5NzX3TI6ca
Ckd8K1uveo3d6GVIRxuLW+OtRwGQsc9ybe0YlnUUfdic+oDacVPtvTazV148pEe9di4YRlyycFYI
3cnXbjExpM69keTlXgNpVFXlsfaredW5pbfBcZCsPDdoiLtn57UubB+q3r8tw0rDTADm3p5JROmQ
Qd/6ebpfyI0jqet5GMhPj/Mhlo5qnv6eiNDrJa91NGu3XdoizufIak0HFxmceyvi/DxFRDYQFhEQ
BMBAVD+gMbPqu6wZmsPU7ij8V8dyqAag8b8auyhvQS5jSA2a39WCW2eEw3BMbPCUS32EjK7tvLBs
DtAIrRMPtWIL3h/psiFppCHVtyh1MdW03ApJ2PhsDhUYopl/AdQXyblaqR1RPXHR8BldwLBSURg1
ISvD0erx+ANpIEZZUg0sTNuYmiE4hx3PHmK4d2Pm3DCGtgW9pd1kRDRtlgYqa9+SoDWi7sbJEifO
r4zR53tsvCbs/KMJFmLfJGKVidlDFtubqGU8yI/UKlYDvtTWH7JnotYZAfMowjX1eRw3bhlZz01v
YEdrVvnUl5+DZSQOLvafzZ7EyHgJNj2ZWnJID0OTXzQ7z/ESZG8YK2wAJQTRJ48NhOa+na1vw6CR
MyqZFQbxKmvCnEeqlEN1zmK+J7O5dMnh4dHUJRendWmbWmCONJD4G7WIzWO64cnCIR481NE8o8DR
Tk99nh9TjRTPenRuAWCN58qxMR3MTnBLM9XcuGaafyF1455EleGX5eKLbnVsytW0JlM7XTcyK9WU
EaY+tc6tPpgn8jW5QFijwlQ9E6hzvYBcTrK4Akkmt6iEVbOvzg0g6pXIGefPini8aXrihnod3XmR
d+PZcWcyNCO6SaIxWdSCn75hki89VvoutvOvDR2yM6RkmO9yTk3cCFzUqLsE24eEvq9qXWhEneTQ
nwZxUi9p4/SEH1DbT4v/G0crqFV9vmh2QnFQc8y3SZHx69VDHcBBc3G80P2CqbKC4qOX2Z23xK96
ncw7Tb8YdOlA+99PmePcawS9jWVQPeqZaR9qKjjYtubqUa3r7akBJz+gaq0sUsl0TZo1ouaxJFzV
67r6Xi0FWHBPsFgS6tZsDA82ivcdp3GxqR1C1BzPrracMtYDgFrrYU4BZOOZQxiKDHzVUG051hYK
0on8wos+dje9HtZPId/BY+PRBXNJybzOD0KwO/g/6hvPTz8ZwejeGJ139MToboRO8IIeRgbxAYb+
GDkkt7TsYND5ArueTg/MDLeUpsaV2cvLBzqBWbkHuhvlDUbYAjYOcb22pt0Zra+f5kXXT+NSAhdR
y24lJHgWgrgHoSWhg3TWGGJem3kGaoUi2klo4SOC1ma/WJN3riKU0AMNu36clpOaIHUEm3FdjmaM
6tg/l63JceaROTu/YqOdtw6Zw24dVeRzPWT4eLFOw42hXT5g96TOnFfIWacmObtR2Oyntr6YwQIB
Kra/aDqC78zViw3thuNUODiLYi/b9mF+Y/bQ/kvnO3opfFbkhOs+iK08j2+GUo/5YcMHfUyI2ogv
DcljTmc+08Ij+6u/TDG7Ohv4ErMcsOhoZTcdTwHPHhH1ztPXGvjYujaTz5ouVsaiW+QWxs9OQder
sY4WbbQhQCRPQRwYTu7/sBfxzV3cw+gNn7QCz+2wvOa6s2wc3B3r8DmqAM7AXC73xQQeICLQezWS
q2C0I8bS7oHGyedIPmEyMe5lPKBuYtipD6aRHEk+NZvongFqtOcBLVwTNbFRYDoORgwq2RzeaPiU
R7fdtOgW9Fb/VvaPtPOJoKzx98Auht7fuMYxsUDn2sN0GIRI99mgGQegS4TkGfE51stmrXv9L6G5
4BPt9NuULtVKd73PiJG7I1I1DNvYUsPMOVJqw06WkcdsFIjeuV2qSW4DOEKADhX5V7vwfyZ9u68t
52h4nb4Vwn5w4omglCZdmyUCaa2ovLUn9B3mLpwclqZtqsQ8JI72SOAa0JZ6cLdo1L9Pfk8jXpZ3
AOjUqfeiY2fZBo4Xr+p28qEcwn20G8gzILmIk4HwEA90h8rc+B1wqKsxKDaLxnNbAwG87tL6W/pq
JeAvQDHWaDUn4myoIBfV0v3kxnHHbQjpHerROw+kDlJGFzpPXv4eGbdfB4kNB2/ySSp2rIsvPXJx
51MBdfD9Z5GgfxVZnxy/+oKuLzvFFV1g4QcE+/ljcmOCbWzryn1IXdn6KpqvMRkcn/lJbrUseGmA
mK3ipv7m9B1GRqde9i15rGvkowFew1Rf2dxD6LSnZ0EMxgqGOwUz14ouWuZvuthsLuSNuLu2015A
rlFioNf+39ydx3LjQNalX2VeAB3wSGxJ0ImkKENJpdogJJUK3psE8PTzAeoYVVf/3ROznQ0DdCAJ
wmTee8534rEXm7Lk8iX8svZ0zZjN3H64b1PF3U3qgzvddmVU7BCNl/cRrkaLqIqsI5vStB2HSbmt
ozDE5F/42alPS1JeuifSgdUT7rfSYxdumAtVbET9n6LEsjZTz0rraq1BVjsQrPkzp3C0kgJigU4e
E+c9zl9kYpE04tyFFKhzxUYYfujNUX0rVUliTeAQkpm6NCtJi6sYS+2SXtyr0wz30aN1YmG/FRrQ
8LR3rW0iCZZJr5Ki8h5bOCzG0q8uRRU9Atj2lMkXJ/418m8t6kk+7NUNrOGNiIvMc7rJPpoJR//B
GYCSaL3Test1I1D0J3e0jAMDBXCjsNOThm9PWsy9sKX/VMT5tijHZ8eFDEaGOtq8EU8NGW64t9GL
eppM7jXF5bw1INPQJhhn5bSOZqwFthZ/3bFPr3BKXvqiuU2UrFyHiMqRFjGmjVTfZ1pU7WUDwgzQ
qcA4eSA/DsNyMUGhmX1Q2oy3sDOn2PrO9LTomSxK19N6WfzSSjXI7UnL+ym61CcN6EqY5lZJZpSG
bOjifqE1SuaUpWN6afUupvQ9phgBwMPH5d7rlrhZ7uNMBp4dhYdvjcSCaPhWPICfnFuiswJi0Uf8
9bQ/axW+Xy3JUtiOMnwUer7TSoli1351kor8MhPG3MZWiGwdcwJ0q8zd1/MLZjzBhGqDqwkWXBf2
6CLYWW76mIbl+CtkDm6o64HB2slPuwhmTsbQ69KVdGu6CBKfXwJ/BrGRZ0a6TsvsbcxA9itGQ1Bn
1yk3k477Eks/c10iLZMa5Lodyi1UtenBr2brgz9lW00G986svsweI6d/qlVh4BFC7qbObV44cauh
rvUj8euesStd6Tx2NW0VtxdQbEmId/G3XCcHhTSJv1EPIaewkxtpiPE2HKPKsxyl8ZKiJJYKhHnV
p3A1QnUftErJH9dRycBdMZk+AqKpzeCfD0p2A7QY2GpgPsJwy8syuXGL6Rd/tsMpW7EOpswFlmcC
tiNsLLps3VsZTmTcuqSxj8SbRqTNWXVTMAMcTZIwBWXdlMpKlwYFsPLmLHBRHKsu37nsyZ6i5i6v
WrIjQ3gtzQZWZfLDzrKalCqKDX7UkL1Fv+yUpPmtoRUKGXFCbh3GCIe0Dfp7V3Gnuf3QfgDL2zlT
u+un1nx0nLDYcQjkex93+DNxxsc8j5U3DKXl2hRafwvYIb3lEs1EyZ1zZaPwLSip8cyplkAjX+Fl
36OSdT4z0jn7tkYtoNiX1Dd6wE2kM9TquK/Mxn7PckMw9bL4X1UK6WkXPrgDDZ2+o8jLhNrBkt4k
B10hAdnJzGnfkQ+3m3JOHSMaF64tbUNpbiIOkYwMtRp2lDjouecNgNSws2+DKkipBxaap9idcnJA
zntj45oek/3fcGr2TCjJEayg7wZOfkm0XrtSbENahw4szVzSWZjBjUYRPtYtaVjzPaeiHddlrXPb
6oa2Ahep7Gtzdr6P5HcyRyAZgllwUGeAkERf7Ex1oQnFHu5TBXjCeYwt5xzXBdchxf4gCW48gIMb
2vaWIDttwOEUWao+44nZMK5mkgI3KNu67J2zrLOziPOIAEU3pT04HOlOFgfOmZg54+5ez+y3BNZR
aKYwmKn43hHfSMZwyEVKGwRZdd1DR0gP0BNVgCacfjUVKammv9CVKnKZO2KGIOcF+xoYa1xj1HeG
qDljUJJeDKvGVqY5Z3es9103voZhyxBd1trtUpbCtLijbWQ/aOob0c3lNi8KLmGt+GGXSYn1PjRu
0og8orEstzDt2MeGmq5nMD1HY5XvYXw98m+NBzsHjxQl/bTN9Q6vlYCs5GIVAMKtTluNHYxTRLq2
Y3cNugTAVsHrQ6N+cVuC23raSNWogsxN2xNlTus0aK9Ol11yq6nvw4nw3NwO2rOSYc8yuaTVZD3v
rPF1dOWtm7vqKQAcY7F5b8Yo/5FOQh572z7Gemzf5qN8CTAp33WVfwJGRolW2slaHWjZJKN9cUvi
xhLdXhHq1FwmStuBQ8fGlF20nYoqPJIZ/DDZxAgK6xe0401u6RD5A4XBdmyOm8bI55k6hJNKEYyP
M5KVDGdn21bgDbL9UEksOyLNIGS8H4p9vy/qNtplxdCdw6rXiZ+lkqZMZ1kJwm7HmvDwsgw3S+UA
FKPt+W01w6Hzfe3I/NAnACUiQSjumLA5TNO8jTLhvNZPIydly28vo96jL+qTR2DjEcCJUierUfPs
ylQ3KHksBJNlcfaVNXkM+o2r6/ZeMSMYsEw8AYgR59upu6lh+k+puHzhbM8oXI23MK8Jo50OYxTd
dFhtbm2FXjODpAYqXO2rlwhC24q86+EubDgdGnWrnOJaYaV6cCctigFDPZ2F6Ws4WbsE5RCzxICu
xNqe2H4MbO1jWIju2BXukxzcaleBZFoTnmw8OVgnOfHwprIFt+53bk9HJdaPgx9/9gZc0TKNlRuA
GtEgYJuM6o+u5QrrEFC9CzX+YjM1tV1ZT+Eh6MJxjfd6gyBrvNdi29gVCCXXEv7brT3QAy4Z+MWt
eZqCEuP9UDybWhyerAbONOhyFzMgyapj1gClGJXkXrAKLxLDBKsh9ncqDhwArf3g7CPm/8emBdVu
uaN9LBgzzlEgXtLr7W4JcrCQ9twQi7bLrUI7R6H9rGZmt+dc9UyrAgwC+aoNVm+GFhq+QRjtDfUl
nb0PLE22dkdproZWRhuuDkpL0yShcOJru4XatYiHcQ72OzMaTxoDipMx30Q6Z+SaqA9fMiIsCRBF
cI0RKrJpNpeRdpVZCowjViJPqY5UUjMSdklQbKTyO/XBVTSdT3qdKfoLQZ87S7yq1mhdG6W2rxNF
/1Ymr5HaY8RNtfpkdf7ekaA8sa/7N2yRiTpddG3H0rqFyEU/T7QJSrAsO2apiS0+SMU6r8mSqrSK
7F4FolCeDWclZsgXqqbhpZbdDZ4eRJ+Q/+EUhZZ5Y6upOLgt0MyCzoEWI3d1EqCcNhd2yq06i3Ua
TDdRAs/Zp2SxshtOGHzBAf44XYGV22hbEq0o+jkxHh5dCfrDHPZVS3gT+7JrKo94JMLp0FLgGeb6
Mul+oHNFLOVtaAltG6c04vu8fdKNSO5z6UOXlTktphQ40hl27ORySk4a51JXdXMBCt5cltNOyhGM
DiXZO8OFpiVj9aoV+a0zt6nNQWvO1nAh9zrcCxLsVnGOqAeEVXIJ5yUnUj4Jbu5XeSvtvUw1eqME
yvZ1ymN+fraLvjmZMfQmhrHHmlBthItJCpQ6Y6YQhnRZHWagrvGU1ymXSVNViVgnsHHKA/ss24HY
8kw9J3C23CbPjq5MwkOlwo3nvAflGPMgxdis2aXF9BY6RsAMOXMf0ZCf87ZWX31jyr1Qgn9XJ+2u
a2bYFgmDaFBIMW2iKt+ZdaHclGr6U2p66CXSPZa5BVTRNh3ISvhAMlzjqhFc65aYKjmM4O1Ry4Wx
Qz65IT7G0CRB3S8k2T/6MaRv9DpAip9sCFA1Q9JbrQz8szngU66ITzUpoNz0DPU0p9DeE0naZpTR
PWAQSp4hldBOwVI+6lR2dr1B0mFWNe41zt2dG7Zrydj1NKTUE/pMv9G0urpUanGhRL9JEr18G3r1
0wq6D6vIyZh1m/FaUp6mtHCNSiPay5bi0rI/LHuGDy/cZMixKQlEJYYtA10ZEL/Fzs0e3yRPZo20
U1DO2DW5Wd/nzEzHUPdXqjG25KwCKhqsn33YamuN68aKZnx9CmLtSgMc4Aomk03P3G1LZYtpH+1O
OL44kYEvHSqgSKt4AHAMuWp4zl3rE94LDxHeipy61Z8mcqu8fNKn3XISNkiu5zzHmM4a2g8w0hGh
A41Kdn1VeGNOZ7OGrrXrFMeCvuw8hwXptDnpy+eQmOekurfp/z/aiRVd3Zo4uzCPtF0Yu8gEZk2s
uUhVEW/8Ux5rzAiPb1XqcheJJTKriNCJzGq5JESxezAWbMG3Yz/P5YtWE501IMFYaBedU9K5X9z1
X4sJbe2DHM8Um/9Ju1js/wv84gsEsAjkCxhAHoc8yNbZMoCpFYAYjVBcUV/LeWRHJMIaMRHcSnpY
HJ6L3nK5cUWEpNWujhpk4ENjdL+SNqvgqM7WrwXfsChClyUtKaAeufZLvFjr+1lF+rW4CEoX/2bl
cDYKGyvz6CvD8JjV/Ytnf7n7fWM5YbSpEnq1i090WcGywq9Vzd7RZak2XYicQbHPmIDhc0tSf2MN
8nl5MlkeW1aQAPYGczezN/5aYVIizkLM+Lx4QAtbwo9YwBpf92djaBAqE7XmGu1MDzlBpHNe82y7
WLATy9L3XT9UGKgG7Rfd4fvxZfP/9drvu9+vMxZ/x/ea08DCLDZzEpY1hN//4nJfUcrZhAe9hJ1f
pXEZYVghZf4mlSF5pq2VIchwk52UwqV0+Li8QDHfXb0pD4MzlM1x8fgu63WmnL1jWfzyvc8+4GVJ
CwVkpLj9WF68PLTcLMbhZalxRYN3tTh8r255/GudxUDhzyzRz2VYALFHMbePZ+vPsrTcLE90JPit
0qSDV1M+wlAmC6UkxhKkVUpuN4dVWqEIZ1y00gMjPSx/c7jsbt9/a5ps+/mgWg4nKCjVzXLTz0um
PSZ0SaJwowRyuKnKfLjRKc9T1OPu983yWBZOzAwVquZJ64PhTzOypeYfssiTl5vRqYmhTmqIu5PI
n9y4R+qEXiCF+LdC5wJZFF1TOIB8q7cOOQzQFyj3ueq4EZkDj8RCsSWu2IyJ/vDtXZzlA5doSF5V
Ba8wfCIb/MFIKMHKYTPSyl9ROidqJtCQHYw7Bmj6UVhM8TUI6yMzPGidPWGn+iXTY7HVx+SXcJnv
0Ah/sgs+MGvnziLHtJIXLwKOSE96yzr3w2DXGMaZZEumSvAgkqBCfWQNz3plXVo9Dk6BiX9ymovN
kQ9j2A5vHL7gSq6csXmnFkevnMboCgFYUvr8M6wQTcaqadpx0/pU/8fKpLrZbjAXZohaEvvg28bZ
N6GdGt15mNurXQvyyo4vquMezZGsWap1fVvRI+1Gz2q6FzOt76iY7Tr/SVMD0Gqj+Citl9bObICc
Lp6y5IOztUcTkN8TRLtYEei1qvFjmujemxl/N41ZMbpiFZTWky6dN0XdqU0Wrwen/RAtfZbRdXBd
afQL/AbzbDbSwQl1JgtcxiOMzqEFDT3qEhOSJR5SakBnQgl+VhGcYkkG3UrTh0OB2CKmc9NnzC19
/y4S9BODkaE8ea8rp3TKtesZKSExdHMoyEA02EoKqGZLFAt6lImpm9YidRCPKTxTzWDLNczEoAP0
B6yxJCE0Y7gtw5T+uau9FvYO3gCxjxlD/LIG3dX791F7m4NP25D3ABmnK1eCcY3XGuueOW0Kb89j
+EUjkGAY09B2PmKb1VBVHR2rGVyiR2e3Nh7HVnfXvt0CZJySB0pUZ3478Y9jhKI4Yl7lRGy9Gsxw
bBFJU9r5M0fnb6312ok6adzQ4GaAfzADdi5N0/f+ZNLDMMLd1EfELnfqOxOIhkNW12qPfTv2GB8W
HnX51bD12/JlbAnbKYvoPSolBBUBvB4L9YbU6IofrD2MjvXLt33PkjdlAkWThBSf0CZV3/h6NtJE
yfxdPZh7AlCGtYpyZ6sqVbJtw3Z40tOOsCNFGXHTV/ouD3PVq6ui38fBAEIWyOiVRGBUSWoOSh/2
ucgyi9gkrbmnq76d5mnD8lAAEq/upPag5qPCVchyN001vepYL87Z1JL8ECfZOjYpF0yB7hzANzpA
NMOKDrqvbukrIui0/OuAuvjgMklcFVXOAWpEDsUDS0PuY+qezy9ozDK/N+18egzD0itqGOTKCG+S
Gs60ddH4oWtBrwQux6Yy0fTXYRjj276Mn7hQ9NflpoW2NjTqY1ycoItPj3Fl/KqIOmOO5curAzDa
g1/ApXD6JAu6u9EjGd1FBiE0eACN0tc5V6XunhiH+TBRoocgdG5C0zgVNGZFb/XHarLoEbSg/zLn
wWgN52HQIlJ9p/4Oo8hjldcf+DpdnhqpVY9GfrHNtmairsmDIO2Js0aN2KbQBk8jGWqTufWOBAHj
VmNm1xd5e0T4/UaZGWAqZUTqfoBq09wkMDN+zspYMPqX9YZscvYCeUXo0YI3khJ7m8vQqWRYmKrn
yhbm2dJHEzYCcsUBXcPWVkabIzm28DSS41OQkRoFoUbiknlf9T3dJTsYNpSrQPYoLwDb7bPRitOA
7mo/TVXkZVk4eDglSmK+21mtnoUb9OGfY6o/oqwIH1vK81DLsidbHsepcR8twkNCK3nJtFGefHcs
z7GiPSyqm6qmKhkVKsyGet/bfPx/VxZrf4XPmRiKHYvUOdwcmq0SZ/mvwu2p12M3coxyn2gi2cue
pneb+coKzeCTQLT4OGRNTWz4uLVmccdgt9H/5Svo/+b24DtwQlXJ04Dsov6d/+n6YQtCtS33mYLc
ye/0ixNwBlBkCAs6Fq+pzvgcQUC5dYs+vDXdYO3qGVAVwGLrBkYlyrggPM5iU/Du2aUXwbWluXxg
uqrezirQpRr13zecPguu/8W4MG85VcU9gQ4fvuZfgmzcDKkRFwMbzgX4mVqaOAS9f6uR7LFBvGDu
rBlmOfTaobfHcMe0KQG1utfM5D2S44lgavcNLpImQvhi6nNBMYfij/WJQMUyOX8xBKYac9cUFrbj
KJq+TE//0d0y+3j+7fu7Oi4C4dr8jEVw/oeJYGxiPDOaXXCqyxm6m0rhRW3Dj7BAdCOoPqDKyNdI
nnqyrJwfvR1xejBJ73AJVNULc4O2nzijdyuJIZrZ4oc7V0CquHzlyLuLh7LcwZyV6yYLwefG5q3Z
pt16+RP+vw2xNOx5N/ovzi2Kp+H/8t6Son37V/fW8sZ/urdc+x/4o1yLI9bE/YEJ5A9GkvmP5S/F
rjPblmZ80j8ZSSb0JJxb4Is4zFXao9+MJNP6h2tAXnIwFtA4Iu3y/8m95Rj/alMyheuYhmMbOt8Q
s+GChfrToILZp2xshqcn4wuRt1Dj0jYyJmLvJto9js6AZWZszI3CL9Ld9/3lQSD+yP2UnECfebZF
YTkn1ZK6R2aikV/c7GlNZ5Vd1VhZZocghWBCKDaLabBOomE7hMplYQ4uN0yC1GwfGT2TA0JdZnJK
UDd0AZbJw3Lf0v2jMVTUP4nbQgcI2nmdPeQ9GSxTmD2nhcAjaTzgSVP3OY2pUptukgKp0KhZB7+/
MPoYvDyeoFhX5VMTTFeiXbuTJKJKkfrGTaCyMQcpt3EoEOcHyOcDU9zLKD6aPmFmXE4LAM5gr92x
9Xy8d5vBx1CpaZkXjOjYiizqKTtUHwZw6Zlsclca9o9KJA/wTO9HtX1Bhex4ulWV/MJ40wsKuU6m
NTsFJREEZ/9U5U25RiH32x44bWK8HyxGEG0kiIss2zMhnh4RnWfaZAplfesF8veFsKR7zYh+WlwQ
kSZnVHEc8NWEWaMqsFVy5UT3k+Y86RemPkdnSdR48G/mFbZh84LS+MYEBTxCs1xZYGhXCUWwVUPm
+DaLSnfnWBSfGXaZlBsfCgW0vl8gt2aca8Y4Edr8Z8n1bzU4QbZObC6fhjZRJ6tfYcBe/bF61Kr6
TjTOE3Lf50YwMAxkvHfJB3KZgblJTGBDda8jVFMa4Ihmv56GEgVhzRg4qH5VLSmQUM1/CYrRsGLI
UPc3qZ0fWik/pGw+hOFDkCV7PEgo+OTE/tGkbSyyASJGj+XWIDkFUgKtJccm+ccEWaeB/+1zy98Q
CvqbJgUcchV6X9hRuQ3uXVxraat9kmHi6Wl5zXrIG20OgzsMrd9ZgIElpgHUBlS2nXZYkcGSrSZ+
tBJbHm1itqXTsePV4c9IVtA4yMbZ1nprkE8GaTB1yBpw30srBT4o60ue/5CAcUmUA5yssT/QiC0e
tZdEZ1MxZ3eBb4DO7f2TMbjbeX8q1WJfqOI+0BAXpWpDRW9K76L0kEuFmi8Drswm1MC+6P3YrA2I
lisTmqwsGM41yfgLx8QtuhZQ6m186YRKJGSCeLuzeKeW3dcDGrpKTZ5JY30xcpw0nc0MkJlxENHn
ltlMay/1X2ar3indjdNqOZIguJSlIKfHAFtt4hJkh9C2oiyfLGn/6ii3ecncH++RwYcA+oWKrpzL
08GdhoshmLsXsqg8its3SDvXVWU7q64x7/CyoFpL/VsLEUYWJC+Vm5M8m+xrg+kxvE3yYKNzLdqr
TCQYeDfbmDl7sq23E4Pz9Jk4Q7HCBGQrNezimMw71ND1o+wFfzKRMWYAd2e0ztZEPjx6G4XJdXDf
DgZsEvVIPRlF2kXNdQqlVGCZSo+/+YDXLDLvlBByUlJH78xeDwwxGdHWj74dv7NMlhsFcwFHfDXE
fN9Dich5axBwBWvyIaT0h+u6p+9bzL+nsQj4M3SmuIZJ4Vo30URZ5DtmI5q9JI8vjSZ6L6h+x62y
D9zb3K2vlL8f3IDsv1bjmO5j464Lz2kNjzlKm3vbiJ5nBpnSYHYgA/YgFUkvrZB3OmMZp9ulXCXY
veKfvYGSgxyK3w2tElQMxOwGynC0U/URHDRnMsuoPKeVn6p1y/h3PwTiQmjkp68NZIKk8qE14PAn
eXvVCqNbmaOeeO6UA1tvbOIiuaTQGH3sw/6jMYoHtex/DiVfksL9LYhueDgIoPjlYJHNu9DN6XBL
fE9d9qYM9ROBGl6vm08FNBmcCALLOmK5nIzNVAVVS42jH39j17pKWdGIin8PQX6k7rxV9JK4uICr
SdvCpiQ3wImIbky7lhk7kL2q3OjFrULWMD+QkWqXP6msHlt2vFF9DXCAoe7TDCeEDxR0WrsftIN+
6114h4fxYxrNYTOEgpVETMVFOm5QqGbraULaAXHvluTgY5Dme5AIL36kfjq+flMUprIJJ7PbhKZz
8nWyJgZ5dIhlXvfZdEfT5zjAwjTNHvIo6gI1G9a9nr6hesFv/aD6SbrO2hMS+iHJ7kjQK9hmhFN1
pLjVnXsTFTSWWm2Xpvl92qefxNeeJxvQntsPb8IYVE8MxV2PZCGajy6otVtjDl/WwvAT7ceml8h5
IIzTBHJrT44Q+pWfdgPRP2ncfUUjD6tt7yFYJz/DcG5F7n8QxUnJVSsFEJv3Vg+eh4EJpyCQoo9J
CeoqYx/Z1MdxHv7I/VZsLQMqvCLGw0BOIVmD/YGyz2lQkrsxZDghCQp0OMnniu+Fttyp1vSgZR0C
6pjuNhRFWkysl0hQqC+AbVsKqLG9L6W2rSznZRjqcD3v7a5eartG+ISAIFGmW/0ayChYB43xnhn1
fY9nNYjinZv9yJHzOOPw6Q4taEfnnErjqdSsRwBJ+FqH7jUmBXFH2/+mmch962zKh0rzADAWjZ5U
Dq271yA7rIehuDcK/cGcwqNwWwKjgBcTs7J1azwMc7NZ50Uiv7rAgpsyeTMlSQW47p7LiR1RRbRf
2jR06dl6jlVyvkM9pBROtaPXQ7bHRGpkbrHfoPRZ1z7Vwm6aUPum1Q9LZtVKtXi8VNlzc3/0Twwp
yG9Rubqxhxi0sII83dvl3Ms0b3oMkusymp7cITvW+DP4x18jDU9EPNm/6KnvUAsjLpXKO5HtBAla
yI5CytSJcW5TJsRNlf6ELK3uijLGw0ErK5FirZKKtZVUOeiM5PoxsnSv60ADlFF+tUsOcTur3gwT
izGJWKu6rj6NsUm2onoyEgzicUluQp6mpxIR5covFA4H46noOVzDUjw7zDNL8RT1dLAMx39JqHRu
rLB+1QUdSxuMeFDED3bmf+YwYul3MHxyoF3X4wsExRvq78g3VbK/FFpTRja8G2VJ+meg3pbGOyW9
lSnTK/xZsLivGTNTg7GA1iM3TjkjZmZzFcTurtNMfVEUdaYlsSf4gCR7lOycWMULMyrSzTVnRXca
rCQ8bhNjBwETEj2Bna2xsT1qovyw3DvchD+lJX41YcHh08hT0gABcM34PIZ0YIriyXepTWMmukMQ
qq5iGmnCCDEPtDb6RlyPytwoHogN1cN9Z6YHrJSMj5LgNTWSd/zGb1Uy3YZG/ECJGCOvenZG28VU
gI2/0VYtjf56KtgR0TfjYB2ex9wle26qHidh/ESjdSwsiGxamj52WEbQChurZvCBsyvbLJZ3sghe
rGIYN3kSHq3K4LyL243Tn6fk5lUhZnql2JgL3bjx8mj4Yc2Jjllb3vkMrPkpSH1HuyYaIOYiFBJ+
alGPHLKdq2P4Sn7lmtauaKgHmcNFS4wfMVk6akD1t3ZyEh8JNRgb68iInMqxoBVVbOfjvJI+NTSn
xUmgkkwSRmfVJWNrCi2Ckfv7wqDvHzec4EgDf0Czx2e3SKdVC5BX0vtvgRlebUGlVMkRYZDRwOWs
KV7wFAdbu/qgIP9AzKpOYkb4NggJoqX/NVI90ifbY6T9jqkOqbPKtkL/+NApxG6nHcw5t9/1Zhvv
yUvG4UkghiVPWu0fAXz4M9j9Zxcge4TUvkUBDLSpbOJ4H0fODz3OjmgifofkraGWp4mtCyAxYt8O
DOjxX91rKCrXohYfYUsOoprLs6YmFxf5LA0J+71NbVSrDnKCZL7gDWuu40WninUga0Jc7OwgbEXf
jWrF5b97NAvxTmGDUOtU7Djhomij3u7QClFNxv/YhFb49T844TwYIVYj/16W+hpN7jpv441fhMkG
qn7ioR+9lzS114aLSQm3MkPmp8HMr2MQcPknZ5veGWq9gMmGqyG8UNhfYvPIgGBbdxZB5dZwiMQE
7ZSK0xQ6F4kISAfF7cFvO7QVztq2sRErZdte7060mx/1WoZrAoL23aRD9Hc/zGB8aIzU2tdddTdK
7Vktxatfxicltjm/qBxggpqdDUM2RWc0TbgZSZ489BHHVJvYvwAn3CcK3qcBgFIyRacw5wxVuc/g
NoItTrd4Q9KwCnLNvNSkdCOFek6ccIM7ZVf5s1xDEt/g4B/zr7Ekft1O51Gt2RFYgUW1iiTukOjc
YZXfRsbQzTS4vTFyjnLdlkzxV19qRC5kmA2CkOjLq6Lampc7LYkso/CRHJ8MSWPAz5wnwwyfBVE5
5EjdlmzXoOzWbZF+drq60yrUlvqLqfefUej/Cib5w3Ws9w5BUGAy3iaPg/n3nVk6v6ukvPeFGDwn
okSEaQIRBfVPl2gNzfqI9fygkSJeR5dB43pJNuFOwGYkF3unGcBNqAhyFKc5npSRxE07R0xZlFfU
9jdtbM+EVia1rlrV68lJ37KKSeSEu4kZX/ga1hczaSy4aFzmiR88tcSG6BPpu8ALPmNhbrvganHd
Q5T8QTUfea8ZOfvcNwk/ACa43CRLmWFZBFsYrGxbizbL3SyrdmHJvj5Mc98oR8gczLhjTGv/JGS6
wSWMKnlo877auGX5a3kf2VBzaF8VeC5pXVyK5s8q5o/PfTTllg1R8vuxodQ7WltA2Nd9B29/frGY
m7V9rynjehjTgdpc/eYvDdz5RnKkkSTY9B7WmgI5iLTJJKUdvx7n1q4yg50DqsB8shr87DF+bdwF
MmmbMalnSfPYzyhLOxEXicdtO30VY7BaHyyZrBaAYOqMxNyGZMF+Qz4Rw6M0smAyLFLpBQy6LFH1
5MOWRTcbshsLRQjYBNQwC4t60Skoy+J8UyhBjidxV2lKxcV7TklYflvaKOa0+WNxebczCoIXo7lV
/rU4ARu2c1Jgl88bmmYgZn4e1r1Mg/615ZZ1yAjBdWGlI8IcNsiyVZJ2jg5pNaou/+c/Wbb18u8s
j33tDsv95caYpbJNF+4r5Amt7B4WrfgXNHXZNN97w/JMPUhmn3hwvWVTLF8SCSTbpw0KndE25Y7R
qt5bAhuxsoZf29ckh3WiamtsM9e32OsogeTtITDCbY7/y2v18YETbH5jzjdZbDu4UzGdBxWKAZU5
0D4AoWGvKO0U//bBf3yHZZFKd05fM9S/Xvn170WhyhgafZG30EzpX5BnUivF3m4Mb3hI0yT62rgD
5b5k9cdRI3THR8E4b9C/t6BRhbdFtBPK1GyNMCeUNgZFpnSZCt+a42G54RC50Z0ZeWYhwF+2WqH2
d1kt++3yXXocIak9qUgDrZ7ExYwDXRLO+fXSeT3LO5eV/cfH6JhOq5DLjbfsCX2cUksoyEOev7c+
2A4yZn217AzL7jO/ACMPLwD0IMtg3C978NBZcj/mQGcxjOQOZSl/kdX8x8+1C4Q4IU0LN4eksHz2
8pHLt53is2DoxtCwsOvD1540H5rLnrTc/X6sINR2PiNZ+uRsfKeS29BJ75xA4QyzvH65+T5a/9hF
vxaX58kdkXt3roPMG/vrLS0VfeW5bfLt17+aV0EDZ6g+fB/hy89b3rI8ttwN5r1Q7fttAyZ3FzrR
dnnOXHb25RXf7/97F1zuL//asvT1nuX+1+Jfzy93/3rsa7ctK5vsweWpImMUZZFBFZRNt0oBTNH/
WatIr7+2j+5ahN3pzUof9W2MjFhYDbOh5Yw6ZxfaziWf2ns6u5QrxYle8mpSC7K+k/uciBBZd0eL
7tMNtUaoCMeiGTqy2fSWGlGi1ntDUXH/Kd1eGVHFLDeFW6CK0WpbpafLg06Ks5fRHoYkp3Dg0Ou+
thZ5H1IFrXhmef3/vJhjAttKQcsxLSeQVFcyBcOjnG8gmHIVWO77OoFS62WxA1e2j2qSL4xBBlvX
soPj8kQQcKGwBX5BlL20wjl8lht3vmx83/1+bDAGNvHy9Nfi8pRYdvvv1/+X57/XHA1OsceXHA8n
vKPT9vvtf6zua9GZv84fj3599B8PfH/B77X8T499f/ry7GDjlvBrEeyMxtr89eT3+78+Tp93jr9W
P83w8TJqn75W971x/nrdH1/1ezVooYeVRP3rfX8U2q/9/+buTJbjRrZs+0W4Bjj6aQCIlr1IiuQE
JpES+r7H178FZ75kXtmtKqtpDRIJRIhBBlr3c/ZeW8vV17jcosak0ukfq1LvhPDBxb5ifooGZftF
RmbJhRQSyjX5htzs5mw/hKpyUKVy8I8Yrc+coSjTKTnOURRQNOcxIrVin8K0r+2sqC2PQhWDUHnf
/1NOKJVThJK1+0rX7mVnxiwmlGdSS6jygAvMjkmNxE6OKK4Zi9k6dVoMV87UpOf5s6fTyCFEn40R
FDQnYL4MiBIhdKwGsqEj0yVU9AdVUlpHGSGUIwpmf206QLmtbipEuQnD9K2gdxBITSIW9r/UiYwk
DvimWiqVCQYRldiEiKlNviOZ3dilNanJZbN2Z2fLZK7/XvvjtbZVbWahE/Kmhg5Wr01/LSbwCufP
11J1PmRF5amrsZP/YITPeIjRpMjjSbDDX0o2jR1z/notmQTnAMwjMoHT8tS1xAky5AKiju2eVXmE
5bbViuewqsJAttdkt43gXnZIs4lIv7pvS41zl9k1FeOt8SajqeSaPNJ/vKZv40fmPu+fkTifHbjP
dXmgx5KaWg8u7Isi+tWRs+Sj6HNbji9Xhl5EBRxlMw6vMqpNubrIlDApAc2S5teYIIGXR9CQaR9f
R1S+mIKMw/cId0mCpRH0dweLu7wUdhrbsf2MApHb0UKCYlPkT+ZGS4dWUUFnqEihW6xX3KPtWQoP
vxb/6TUqMFhRO7TAGhF6ksMqFz3KOqqSUBm+Xlu2BGY67pCASIn3pfhxTX7qkVufqEGawdSNL6Z0
V8rjFMlDJFcHbiGhiOL9Z4bL15GQB+br6MStxiTVXhbvS6oo1+zt5vT12qfGt7dAmy/ZL3kY5DX4
nw6VBL5OlaiPW7ibPCi15e6NurBIlGTk93mI5JXnpKPpYVuiJRLDWB+3ivoCwykLS3KmMDW15210
fiJOBUssrTScV/V7SCchkOlukcZuz50tSkduf6662Jo8NWb+LHehuu3Hz/29rclNnP7MHRMaYNvV
kqRw7LvM+f4lBXUXFD6evHjkQttSxEFJUt52aE1bhQO3kaOPg5A7Q6xoAr0YUb8xkKzjTO4d/UsK
zfJdKVwOMfoHuH+e/xANf23KtWoTEgNpoPHAAEKeafG2G5RNAf1/WxFhCB3F0X+tiGA6/O9pUZ8/
8JcSwlH/ZWrkQalCtU1tyyj8WwnhGP9ytE0hQRyns0ka9C8lhPYvag+0XCmUWvzP5K3/nxbl/Esn
JkpzDF1Ymq3BfP1fcGwNPujfNDa260JWNU0bKzZYNecPjVA44cGJS3iUnDe+7RjLbejO3W40MQIW
kflTHxaU3T+dUXuoXUhCuYuHfeycl4bM+r1Jm4ZiWhQGrTGe6AZQI+B9V0/XfQboMa8KSibTHJ4r
lHjHEk6V6bb3NaKeXT1SA4XYLzxM9Jmvo9snx9g9relN1dM+XYhH2pnqa5apcWCXDhfrY1kdIMLF
x0LbBA8d5pBuEP8DU1X8h10iUKGY7BWhUxr5g6nqwhoJtck1Tqtiu8dIJLoX5coN+XTLoVKUg1UK
nBVdHQbzqt/ARjmKNXtTNAvyWk1FeeGb9jVQnIE+3oo02a3B5KEf3QksCHtnVHKM1NbLguD6M4/t
v5RMaRy+Pw6oA5IYSK1lWuhnLEP/g1YbxjTrrSFpTmEUvpDjq3u1XtwXM5Sionerw7JqpIB/L5lA
eUtNcG7DvOtktM53AGATNpRIJ/ybguk05Q2UXRFYE3S7PgusOUVCa5u+6JKVEs3PsUZkoQtKHlsk
O2HZ864z84uel8WuQFyhifU+0RqQDEr7qzChStVhfwFImW/xnJdljKjGrdf4/ylezM6LGKMnu+4p
dyYg51a8NiPMjixNLpZzFxHYsevqYdgzJnhawTaF61EZxalQQhfPzGp5Shfw7ETi4c5+hhGQkcrP
Nl5BSVnj+0LQSeMYXsHPeVMMUENrgy5CcKFZo7uz+g8Rwybc9DlOGi7gTsg2jUVxzA3rezPN/LuO
XMgqo1OAc7zpaacK5b0fSLeK7d68jfPhaAtCbVUYzDsaiAjxB/WqmThbpphuJoKn02JYjyVNea+d
ISz0fIhSRQ1qbePeKMp3+GbpTkzjwU5LSsOL9iNbHucRKXc2Gz+c+KTR/9iFTX+XmA5O59rYrVDH
SHrvLlnh7IGUva6rFbgheMeqpVrdGctCTHl33RirvldjJBaIoA92Wf5Ys8XxLLNQadg2/jC2L7XZ
ciynpPaaDRrbVILSv+NTdr8URPzQuijxjKVW7iXYom5FOIDVEL4ealeIfwbKxN8cfNHHvEVKRBG0
WPEg4dg7F3YPHgeuYryuW2d4HyflD8WitQvfCUa9Opboydd72iLoRurltYBiMC6Nlzflc70Yb23f
/SS2NEiN4cV28G2PffnRpcm9iFuyEpPkts16lf04fkfY9LqaHv66jZFG9vqqrEHkDL5phJd6pSQ0
q8YLDieQLuK6UdfWq1JxSBY4YQAWaF1o0cGutYLzZ8g8gjnouwK2UWNcbDG1+n68XdAtxKK/iqv2
0CspBLzp1GXtuy3udXc8D27xBLsoDyJ1/qFoZtAMmBL1NFhpYABFY7GSNbmxTqOq2TmLjWrLJpM+
Hk4m+HzSQGIPH/t3J7MftyqVoaxXac3EgXzqguJfhLqLfv6A8mlMqofU6n5UonuNc3yoEVUgriTk
scNb7xx1Zhy7CsDhrnSOnaYNQBlCDaN96tto1O0SQ2nFVMnOf3aO8xve2FubL+fS0H8Q41NT3eOG
bnep183uXTKaLynHE7PubRYml6xJD33bPEHm3Ybhd0SAvocmX6A0fhjL1B5sDd9pGT44KYphV2H2
EDGxV8yH3GiD3gBCgZOSFmNIO3MtxkMRab9KrrydQwY9kp/8aciWPXJB4gcsxjmmikhLrBWeDPCd
SUcxo7OrB7vP94Rn8hl9nnLXIGOzzvXbCm1exQSLT74H2nqXzNl9ai03LhHrte36dOyheZlDFNg5
nWTXpYTX3SyEw4KgQ0dAJ/vUhcMp3aTUefhTmMUVWKVvaN9aD7TzU51bAsKdCXdzUu8+f2/Wr35o
VXtqzlQw0x95Zvvb9b101dbujS9wEE4hRjA9VQMNIPZqRK/4+5bdCjiPnHe0HbS3gYCgc9buwlq7
395IXfslm9adNbs/RR8+RAjduomM6ITAWaRDb86sX0XOJcxOdudG+7AZX7CSq6idGs1tuPUeqnyd
g8QlO70ZOkauKhCn2jpUIux2NixsuD4mXBIrfgwnU6P1NpwEZEAv7mmadlq014zplhnHqey177oZ
GCnQEyh9cIOr75HbXjJIWXTG8SCsRuNbP1S7TPwmma/WhB4Icp2AwHHKqjHgQkR+u3pAzjb09mPX
QvQymRTg1EtPE8B9D768AxQZxnqtP+tJfMxzbRveimmvG/ptXrfPYTzfWTaYR0itz1pHgzjrPuJk
E4wN+ocOUarq8baWrLSYn3djMbbyrcVtHmrDvSphjC61Q8s31t8E4JW1zksfxoMfu2vOLWTLOCqq
cbfQebayVdlZ6/h71gcAUq43R8VPS53VM8iwCYGHdeVOGOKxlW6Vg7HG3mTeRuhusMEXpyofHgHE
TbtIJULY5tmzgJ4yM+29aMij19Gx2FCFdgjhXzMo334a4h5Qwu9tPFzr2PF3IERL6G/qFoie0Lm7
LmxmEkKYCvbSBW0avF/XxSlQC/Qgi/MtNWdfceyXAj/RbqB64L+ldQJiZg0G4k1/mAxE0h4EkiJ6
UhVpvVEDKoOstW8MB1I89eBdU/fW3Uq49hF3sOW5FBSAXRzporR3xtYUU/FEUdiadk6t97exUEsP
b3J9DXFMvfRd9LE66mMzj0TmDi4AME54pQN7amu7cVAr+i4u7jGr+pWoGINzrYIcSrerWNID0yy4
9qjLil4PgUM89hvibwxP9pyjSCjsO9WYONjG9LEmxCk3YjlQCH1iOo3jGRMSN5fGG2z7ccJBlEXO
WfRoYtWdEddnqzJxhmDGcbhvhWv/A2oftltOieu9mafXUzh8Xx0D2HtVWCQDXk2gYFCjIALL+tdt
1wFBi7iBU440zZeoGT4gey2cSurLZG89zXLaYa/+HmnFNxr4GId7Legq7cVuRb23jWTXG/nHWGIi
rhlt97TvsXc0FzdX7uhhvRk8EKHPQ4ULyyerXJBB5RjomqZ6dqLVhxV3E1vNCbrdgyKm2xTyAtPU
R4afZ2jqj/T9zU11zK1pdU+au+v4KZx55pP8djwePXzwOzB7+BT5tbpl7EXmfgO18KtLQeIts/1c
g9se+YaW0QVTRr55eGMtza3itvzhILRjkCthvqHUHGSmrpvfDePPdSwQz2Uw1yhroP/WA6vGCm52
NBWLxT71M85PmsIIhZBWc6vXFhE0Zf009csrPb/hTF/zOCsGU918EajAlsorp8T2+jY5z9XaeAg5
wVpajHzcttrXlgE2c00CJvu4btzpDoOaCJQKzldTis6vBXiqFssuamLfHEagSwYql94ZCahjBpMZ
Ota6VLtMxYy9EHMedvUnchcZKyhJ7seG85hmKH7KteMwDr0XZuo3bYA5msAmMdPDUEVc/jiDGJcM
R4gpv5KoDYNyxaPkpOz4bJqSq0XQlIcJj+kMNZBXhO0NKlP1oSxnHoRRct8UNBEzV1F2BGo33LDA
jtdoU/LuNCOO8JW88+CG6D6MLPK8Bd0nQMocxEk9NbZyyQ3MluCVEH1Gho8Mubi2iwYblp2hdMl7
f4MRDDkWcrSWw04BdcMtzaq8PIzzI4Ijim36kkDK6VDBkUJXn8dtocqgr7835RsauI124ybLNyfI
TghGyoaG4t8/oN/l7TozMlL/+RHy3yM1Hvf2qNw1A+UuQJIumgaVZ7t+iKPVOinDlvEOuLs5x1u9
QxHR8hlrKQMoZeqk/CC5Wc/irkzTcd9sRdhZtmvkKhRl5hdh7UWO8zpv/aEy1kOvNCfqc1jpT7XQ
TkVLdrBuIzJLSCU42S0wUiZw0DH7EmZbhMp7CR8NEy+b/PjtY+Sa/BWRLPPKz863Ljpug9nvQm5M
BA9B11wsiLZaoXK8mukKc5t9Gm2iggqIsHVKdovbquoldIdol8fwy1N3mzHpZn3Qle7oJMQkyBgB
sM7x7ezE2l5ZUOw2TVeCSUHHGGldehOHUR7Mk2j9GhMUV+X6DQG7Aiq7Fw+YlVBZQxbcM4JhNJeD
GI6Q+/rGJhjTFMO8N4WWnEWRaT4cfOEtG64FWb4eIAPZFRVU4Cp0CChIJqRaWareZjF1pbF6YzxS
YZ10k6skbp/7DVOfjGUAZXm/aEVzrWKnuFMKBg9OgXqDfKu9otVQ8jR+f2fO0dU0mq/UF97Xds1O
RcEotWvD86DgAM3rE6zyemcotfEQa+nZXYaB4jEqFKvj/lDWPCr6omYUGJv528oDyUlBaOX12F6g
TdR7wxn1oIna+wIj70VorR1Q3P5maGK+nlYmU9DFun0/lNrFotQRI2S41WboB6I0T8zxjRNG1fQe
S5G1i7hkGGqUP0cgSuByz5XBA6xTivJSaozEEJx1TxEO6l2suIwubYUbRTzmL7Yd3VchSmORpfO+
SsbocVpLeFvcvyfMDnQ6+pM7hTpUoem1yYr5YGP0v+YUcXxH9CWT8Sg6WgICvGU7l8lS7AtEJ+zZ
D0tfUzzJkc9HaEC62l1uDWu8y7LUPWRD9NOs+uVUV8bPfLZj0jPGLJgtQCvIC9ObPuyTG0WHcBNG
c+sPwjova7M8Kpai+VmJr9vMxQOJKs5jpHQlWK2h8CqBFKfprLsZywt68Bo06pgyYi1TR1xhbBRX
o2qgNUJRTKhDFkjSBZzku6xGCpQM83W3KJD23fBmSrX86Oh9d4nm6Sm3cxofLvbo1b5z/LIc0odW
w/RJBOwxBquJZn55INeAzkZrauepNl4Sq0W7VmTjfjJ15xSDx0VYFAlcxzxV1eYlZDTi8xDTT52J
hzcfq8DAr3lTNyQzG0VknKx89hJTv4MSrR6Jx0DH7eb9Me9gVk2PGv42xugWlBckegQfdbsIhPgB
kM05QQS/j4vwA2pr/aAhLk7L0T5AS0FDrpnsMG19Hds5OxKsrczE3g5ldtFHtbqYnLmAnQAH6094
Zs64KvSTPQHStuMSSrSWPdjl4JPC3V0mcN+NWiR+bXNCjKuuMJyLLhFVmU29DoaRQv50Y+L0RMk2
3yeLRqyzuXZeY2TmUV2Zx2tmbfp9J/A7KbFyCY1LPzpLMLRkj0TD8CvN+/h2mNGGFfrz6DKSmdf2
gJ+5vW85c+MmKs4ansd1WPWTBhW1HrEFFMvK4GiTGaxt8qYn1YgmOAqUPjuDhI7ugWPdhHoxBmSU
l0xAgI+uKKpL5VI7C98OPHVgrM+rmrt74MzlIUnh0zmC0ktvzxQUUE4t/cWYsuGy9cnaezMpEImv
6OVCx5gPFskBnjPo9SGeS5wKynLLeDrd45FxTqFyWLPBvVXR2/Oszsm/spcbYo/EuYWDxGkj3APM
VOvGtJC4GG25HFQ1PBvom59MZXrpR029br83rZI8DvPgZ1Q57jCD7sTMgLFQTZxWOlaVKDcId9EC
GlWbwYahXUtA1GBNmV/onQhmMyz8bnY+oqJYDus0NJcZOY1trnsU+qZPrXRfRw6lNct4gsDfH3Eo
Mz2iAkekiHus1WHENV5etdkTreZrkobgOvRTCL0FmWd9KSrq92veXUTVqffULHfE4BqY0pcJYQxi
a/dsbwu5liRXdcMjWWkUm6nRtjq3V0yBQ56OMTm6IzyiBbNwCmc+CFVqSUoLZ9bLFUTviz5QtlHg
y+dx85vMSAhtqkKsI/XinbZlDiQSGip5oJ+rycYHZUCTn4vm5JSTGt6KfMMVOiiyLMYl1BfT/QTp
92y4TOBBjhf4Ve3lHHeGH9sI5JhhOJ58SS5gFj7PA6UO5E90LSWGa7TF+NdqBm0VLwoQusKEOb0t
5BpAaNhAYz/9td0veeKrKWjATCqRtjRQuVYyD2eEb9A3suZIZ75TgtZGpzQkkeNVM4Dndhu4NBb9
ESB4rq8CYPl8LZRDl6+3LZ79AdjGN27zNJ4zlySKv39WfoBc/PHa16aqbrm0OMGE10bMQb9+pLEZ
z0aluv75gRpGQtqm2x/3uaqhc6f6FhX+10//4x/JFx3FGj0up9z78xvIt7/+ILnpOlrNFJgcH/lG
3ITWrhfkmH79gj9+4j99ytc/0Wau3KRHEbWNFrkRRjuE4zly2s2TqVgmjcoqTgP5dmPQPhbT1j5O
24ckslWaZOBa5MIO4QFQPEWdIrcBi/fwG9BBZmFeBYQAMXmDCzr61jhsXETlW146j5ZLc1vIPNgp
fHcp+QRmRXhCwClOCvt2KnwGnGL7x04o8m9uv56LcCZwCAP9csnJO4O1Dv8v2qizqaG+zeV6asfp
Iy6qaY/zwQKSNYga3CveHwYWPCAXE0qijWyBswjPEuN0c3wyMqxTbVZ/SxL7d1zVt67Z+JHu3lVa
9AOiQLXTxuyGSuzvdsB9mtw186Du5iGx/ZqGIdPuF1rQWC9MBzOd/tPqoHZQ8Ol3agu4FHuEBZbI
S9f6qDTze1YU+pb0M/uxAtsG2ye/vV+u9Ur5DV884hnzrZyMpzSbHuNmqYNBOHeygwCvZxOCT+/6
ZOI8YGZkifp7a/xyZiq5Jvg6Qm6OojiNKhUgtZ2wM8b9L6NUyIuZAa1nl0KJDkKL3kgYSCh6bVHe
ntCci01EGwPEmN82+T3jv3TAMDugwY2i8puSlRcIhl5fQOxuIFCYxq0wh2eSrvSYYnrePI+L+UCq
Fjwpwzj0ifLRYe333S65Fc1MWPT6lFVAyDUDo1zrVld92x1rhcYuY7csC7NzjXb2CPP0oY6s8WYM
f9vVwrCoyRIvxs2whB3AVxgxDawfP8FewZ7QYXMCdmwxwOwmqOSOmz/NugMWbVr3zqVlsOXVmeP6
cF25L2Om2Zyl5Mcw/I+U5qFvnpZsmX7ji0JB7hJ6/bYo076Zw5M2hDcNUj13dK97INa7Xt+G5zeq
kz4amgtGv3K/2bOfQt0ygeb04zXEy6OVLIh20cx2BuVNBaoYBNxRyw5VZDzXGG9E+n0OcVVE4aAf
nDq9ENNaBO40pYxekwdHiNB3rPpnpRf8yYTZjNxIDnqqQ/Id9GQ/NZa55+yZUAE1Gh/jLn5IM2lr
eXlDTROigBe7M2oTXTd2ogzWArAQBvLRNpGxUHz4TfHRKtPsrWKsvA55hQGqR8FPXRAetltTdmA9
gQtxF+aCzNTPzuh6y4OrkJter86HPeS3hm30nphDtG4NbuQqvMdvhGmlzIj9YATr6NYS2Gb4RCLj
oVS7ZyZlJ+YSsPpHjp2hunhBDROKCF+4xnS8C9v1gsTjV5Xsszj7VuXub2dSm2CsaiJL8gT7HnGx
oSveOpgRuCRmH4dB6hlUVD2Rl+i7LWKEcdv6NvV78b3KcXWBN6MQlCd0JDpr2KmkTu24pWTHrIaR
SP9pNgZnV68EiBAfApg0e4HRdhpmnE0mVdOVXVCXRNHO5VvOQ24vtmuttgomLefa1G62/wAjJl7O
0JUCpx5kPc9XxWwfOeG501hIRt22J56TIKe2omTX5FQZ2pWHI/ljDITgYGI7Al+fAi6KUdIXsPOS
qR7o3lhQT0R0U9Aq4GlGWif+HyT4WFnc0lcXRQR5xJM7h6Va9q8d5Z5LR7DFfiWriG/bzn6FlY72
LZHxTvZCzDyIw6I14Zk238Lcho9j5LdZt1JuUl6K2aZBNXFdbSKr0HoTlRvy97IjCXuh/wVCjNkK
XS3slcby1pnue0s9hKOhvTmHqJ2h7BQh5qH5V08fss2yh8StAlCvDtSg6GlrSNPtArkJb+fgWPkB
0A7G5QJrsJ1hzYQbix47ZEivZSshfyYwpoUIKN2B/lEWhYF/Zvv6vZ34Dk7npiV/ZnbtQ96EzJgN
5oMzcHyb+YnXmepdryhTMOKkEU3cHVKxRMEGr6ORBk+SU1AY9PyM36PDbLgxEWgqt/NWsMfqnXrl
QNYrGcliSKyNi4UrQXkXMZF/efVOzBZB9CORQDWlwsu1A4fEHN2QCAElOdjWEXtffQrF8t5wBbWU
nRVNex4TSjf9kryG8+9ZWWr8CbpPYvvNBG9aVyh9Y/0CbjjeqNbvjJLBvq5pHVCR8XrMnSTJlkdm
Tq1XMJlBqOVUywYjyPYGNVg0diamOrrGafau5yIPzHylIpgCrXGj6X7FtJNxD60V88nOtAvmqxqz
jbhVinEOBs340XdAoLm+W6/v+Jvyip2u4DMJS+sWYtHgWWXn7py597na2fuWQx5ifU4beSiMRxpr
WG3ctuBGtXBChGqLIl15cDYTfFGDdezxt0H1dg+z7mY+3uJc+dUiXKRuQGdnMEEaaQXxDcXcPGf5
bV65ZFKukyDmztP1WlwPQwOap7aDbLhRVYKF6gFPGNQwQGrc+FIGSc3K4EDk0VFKTf7P4kUM00IA
89+IadpfRFz+G1jk80f+ktNomvUvw9oyZS3HQp5hoFf5KxYa9QrQEaJmEcdYFqief4BFrH8JBBGm
q+vMz014qX/LaQyUNi72TZu0aB4Qlur+b+Q0AJw3wcw/oDuqCfDEQrtjqoLRFbIf3v8HtCbrgMxO
g5vcleGbFF1KqaVF6w2473Jcclpz1fAc6014Xl2n9wzmdM6cfERqDLyRSRsZWKjgvhafEEMoE+h8
NT+fdZr/DEblotWzS99U+eGTZMlNEPJkX9t7woiu82gQZ7motinUugU59cxL3bFtTpamVUEfc+NK
6XwcrHmlXx/FJHZk4xTUXZEdB328hLrxnuZKSJ027/e97j6XDkViGuyNFdp3THxaKomgv5vkPnOK
U9gbN9rsoDXvimtzyGgWjvrPBBxfHa7KJTIma9coU7n/VMeuWy1VyvnkmpT4WWJ+rieEq01l3epj
WR/M3LzJRjW7KKAtvLHrPsI5fEfMYJ3nnCJGVeMNTgoLr6mDHX8auTfiWCdwdyJkaltg/tbPev5j
oqR2acJI9Vtm+17Et1HSswSSfjEt5aYUL4I3fJyzPuOQ4fIB1qscKUvsRmocl2zteqohsNfKET/a
hOhcfgcXHNNx2USyGR2XT1mpym9jDl3n2Mt7kNwV8SB6epXGan5ZFjH4S4XzVbSZfXZgLYO8E7eJ
0W6lWQql8JOxTYmdGoncLyRJeVTHjjmA1fkTzz44+igWe+sUhU4H5xrK8E7bfEHmYOGPnWwiEFZs
MBgS8VBHgBeLCJ+DDflJd8vPP1vu+j+OxNfRIc/GCJR2+K0b5UGtl/CIBJKehTPXAXWJ4SwX80xX
36nMXyoj5Rz7W3eOrLQ9DJuo2NoUyHLtazErcXcWOZ4VYzH3Or/+LBfyC/2xKSWT7RoajD5oZ8Uo
TlfvU1ouV7FK3U0QVr1EE68SSrvOdCLk2temFJWvdksvqwBhsk3UiIGpPk8Bufl1Msi1dZkbn4DO
caOQMJ7fToR/gEjli/LsmFLzRS8SPei2JoHcdV+Lr9f0mMlqlp4lk1YKU3NJq5WKVW0rMch3clCW
BMdMVD42NbgUEMuFZIrK67xIWtrN3UahlTxaKQpv9a1Y8CUS/9yGOWot/b2ByXoNnM2GEEseUZv/
iDLw6P1YGX6iODwQkS+ckQquVOFYyE25EJiYwYTU4PLM11QrjpoWHuqRSBRgqbrvzBWCYSI30LQs
Wb+NLlhtSoiSBDlgrw+/OxUP9EqouCpJNkHH9rg4hJdM0lAo/ygj6BOSitRtH8sXwAqVAKBZ6H+v
yU2XRuqBxslBs3HRLdsPMOYWhyJNrnlAkB1TaqcMe9rFKjS0FKpCUVKHUx6TMHZWwSlSCpvIHzDm
l6RowUYoMQSg9Yk9C6o0MvLxHOosxtgdqMo33LVj86Xu+ujS2sYjXYZiL/9E2QOKC5JSZwvou+wD
yTeAvBbNi626zWlhikQgxJQ+LkuPMlJTiVNZ7zu32YAvBjPcsbthgPqzbxVUJ8qEu30kOBQ+6/ak
85iBfSSulp8YHIF4KHqfyPlvuaMmR/qsz6rRHEkyYdpcuj8KsA0+Jt57dz8QSnNOCvVqKpJ8Xzb8
iybpj9HmviPDlJbwkl/Xjl0enHl+nafV1+bsNTIqiM9zyhiwcFaGNauf02g8FzOImjYjMHWAOA6v
I6g0xJvzMNwkAmt4lW6mtxLHXjIm3SHi2+EPrLG/LxYmBAF8Ki6vsPqQ81CNyZWBSnC1OZui4nqb
1auiXqElKP5MXsdp6cW1tk3T407zJhO4kVrY7m4i2SlYBp5vpjMfmQ1f1nQaSAPdtDVzDC04W57B
XxDgmoK6ceLyI0MuAiNgeFfUyDivtWYHupPj0O26lSwbjL5KHIBzf0rWJjvU6XKrpA4+xQWvHv3A
je6yTJ6lxLc6c96LDR36VGaIRmBVEPIagxMAkGKGGT1VerE0lPvzQiy20ro6w0oyf825aw7kMRSe
3oXEaCSQ1aPptopSEZhG03vgbgCUInUh4SD1RjOBwaMPipenQLhMcpWYEen6XifZEnFF9osgH/UA
muoRoCD5m9b0CMdGBPQF9n2lb1llYJbUDQ9gqaNPVuJwFClmq6bmQ5cuv+tXImY48PNFlJlCEzrm
h6OPeMmtGydXcr8J6wFac/E01/0cZHaq7bXKeKtS0gCnlRgIXcoq++huyesLdEliyRkNK0pL6rFF
Olg0OSRmF6OJlJiAySltO9TCYHKjgu6kM2jXTk1DFdATRWPGST9zC+Xm1jNBGz/kFMsm4TmO/p2y
bzzQ1AdlsJYCbu3oq2rykUXQyKYixABpK9cDMR/a0mA35nl+7GcuoLGMX7tirH11RWE40ig9ociA
zpq7gQBwdM0f82EbC3IxoSmkbHiQdT60Ur+zi/AefNh1lrNPLbV6692O2LdpF84umabF2bC5bjOI
LZhDo5sJh8lR5Jgtt0s1zrg6YxruOzMcrrpCM5+IAVf2SxUiZIgUglzqp2xJT0wrMKPO2t4ylMHP
wdSKNG38CVdLNWBjryz3PRcpj5MNJOyopnKzwvIpqvQAxIJrUivIaphUJlQx0NhhGe7cVSjBiC2O
kcH0HpWwgAGOp8c1N+Ejnchu/D6R6OfXivE6WzxobBfi2vxEjMfqo7f4jfLHvC9bNCTxFf3vObCj
Pju1mbX4jEvFuaxG/tw0PHY6BcvQJLKldo6tIua7TTrCH3qXJBGZWcrUXKdb+WCJTl1h/UoX/WWt
I2LSG/VKV0MnMNSRCEwy25LYuKEg2e9HSyAkIRkAZY+qXBfhhDQkTy6q3vwmOJ7i+qjG+yqHTZVq
pBHpNG9XaMKATu2fNFhuU4VUrVltrmkPpQEcTsubM+2qH+YbCCuJR+vtXtjZQ6vmmdeN/aMx+HoX
A8BK2ktskV5hgxGIAHqAeBm1XaZ1REiiafNah+omt/5oRw+cLk/d0kSYu+/4vAe/vk0qAEuWRRlx
MRYyJrv8oGeDcu1sGivzDUFFeGnDpqQAj0aCTJWgJ0eZR212N9kMZVQj6klK2BPT9HMcsnxvr8qP
tez28VC+xFHCSHw1YMfGOv+KgEaHygQZA8wfDApV8TQch1q9KDNCQxdSf5ApzUe5uv2JHYGKLb2t
TcJzKG3erQ7JCJRe7dS8zi3S/Naax5ECwRepAhViWCb0kiP3LMtEOkAjwRP7sqC84/Y03PAsjbx6
uGsdktG0MFHg5At27IKk2gKHV6hJdQS3zDRHHYOMOnmYbgoOmlB4vsbN2LRty7UoY01uTpu6dFEY
km3TF7lgbFp/rslNHonlfurK59moGX4XJeDAosQ7CF7DT7fZkFxMkun/75vVMJuniAQSwXiPNEfN
b9b/x915LMmNbNn2X94c1+DQGLxJhpYpqWoCS4qC1hpf38s9eBlsdnWb9bQ5gAEIwYwICPdz9l57
fjXNhtTehDwpko7ik9u7Hk7XuIY1xFACkRs89yEtKO/2DXbp8MNUZB/MUifo1SdJlBIwgxuBRbDP
om+hNFXFcrFQOr0tEpjG2YPHMAilbrDOa7jwrmUnUjxvIBIzOq6hQXfM5ELYQ7qLo/jcSBtOMQ/v
aQjw2aRuHo/DsFO7GxGvQlpc+xyWuVnWMznXy3xkjjEfYx3dj23m8vDCmgSs+zsgY9z4hQW0Q8SV
TQH+2Etb333RyVG5AVxGTusupNb8DMRTcXl5RXnMV82MGpWWKVGYnWXP+iaU234WzNs0dx89aeTL
U2Y0eI9ZNTNZe6FxSZYDm6TE5Mdga8mR/Zh2VGsNucq1K4IYwsCwH3cZkq7r3KKBiS3xapvlxyBL
hz13ESSCkx5ewqG+LFZuvVlhsELegZyk5OAuhfaYuPH3PjLTXT2W7mluezozFRLvoEumK5Ku6Uq3
9seSgUlWfUONnJWNaJgfLVHvj+sMIMUuCnTCL2XXwfkWh7Q3rBn1Sx67NsAWDhEMQPVuHnPnUQzz
PigYLxSR896Xln2uaZqSSR8Co6uYmuYm3RwN9AdBHERiN8b7xJTLHdvy5cytoXrVZNaz1nwioTmE
sqO5KI1i8kqF0B4su7A/EOiaHh0auHjF/p6zoLx0ojMekMKEm1TOF3XTsDaWPXBKu6J5jAgSfxwd
m/GnXva7JrFPHHmkiERcMp1YFJyVJWSeWMZlEd0+XQx/fp6y9gLY9MoP4e/LzE6eLPHDbJv0atWH
pFhQHUaVQ6M+gXjNLZ5QAiff5mitt60/S1loPD8mC1A24QBuSwVtqHKanvPe1GmO1xf0fcz/OWAe
7BEZTFUrJSbYD33JT1qYN4cJKUNA4MrVn+P22pcoH6ADcj+f4uTSOpG31cfmB/FPp9APgx3qv3rp
Ll1rLvtptp7a2CuxmtD8BTSybPKWP90mGcfCNQEckGOZ8T3NJH0hHqpExYMMFWdOgp3eMOgWtt9r
eJHo/9Jyr43BVhsi+iM1Jd05Bhjoi/lpRHKNJeop6idxmCn9aig9n5MpirZeOr03fviXVszmUzfX
w7WAh4A2SLvYuhkQd299j7slgwiODXdmjvVs6qhMZiS5JNAsO4YP10EU2amwB8ZzxDHpXUmAKjit
0RxNSs1cqRJOoVVvivqR8F7HjR+7uDvbc29dE0M76Ujj99aUf6MPhMZYNs4jL0mukMBC6sQZ8oma
UDOIjFRT8g2z5vnswhMhmRfuf9G1q6UR4tBknwGRMT0hC5pgiIkOXY/2sB8D8n9ayFUdnwhZVUvC
JH7iXRR5ZMPU/DUxI/iCy8yuXWZzpafoj2YaaZuUCatB0WHf18mnknRSuiLd2XmotDR4hjT5QkFd
7HlbZGIhGmMSSzgyG5oyJWBDfrcNkpb00YhRgcRBcPaCyURDbR1d0T6n+jSeGzAVZ7XGFAX0kpbo
a8dpih35EHisGaYy78HMM+IxZ9Z30Ui8Ws/ZC6XxEEmNnpwGnxqQViayQG4JcrAHWlIxFduEkALh
uOM2QfqQjMNGr330Ho5/BEfpvKYpmYyCmMxPdWrv/K78lnmE+ZBzF661EJCo/zghL7joYvgQTYEO
bf9L33F+YenY1kMO7dvB4czVNV0VzVehI9KxYIBtCdkj/tzIFxRhspMz9IzJRpFBmQzzR6+K0mtG
kAVk39XUmc0BfUz4BuPoqGW1d6gb3iJLyu+jwBmFfD6Ejr7K6fFss7Apr7pl75JBwlubujuVXfdO
cJh5hqUL1LFvrHUiAJ3lWVBtqHX0e7vUvveVO297mQegF87HlMj0vW0lr33nN1cR2WiZLPGmLrTt
0r6EpAMS/GCPV5HkTO/ndDehQjx2BXnOZT4fLYINqJdFkF88gXZ8DC89AcaEDuVPkanT2my+tIFo
joU3PQOOFpe45AgkZRLzK91/u8vHDbiHlnEauiAYQqioXXLs8jw7ICE+MAX+hoMpu8whBrDOcQln
AG66A7JOST5xK29djsbR8KJ+m3k00nKdVHaDayRHzOfUYrLbkKgWt4Z4jFNf7JJ0MNdUjR1adhqy
SyIK1340IrE0mscJFc+LrKZOxHQm7jeQdDtgXFh8RIsZAMv7WNJpjtsS6OBXa9R1TodhHxI9dpzE
V4YY4z4t5lIyf3DLRVgF6VysC0LQtkWK7keLp11Rl3s/c38kDNs/WIzue8SBq0jTnIuwEcbmNeCW
+T1xM7IAHE4lZ0AnbrU1CqTKCD6kl9y3DwnwyeuQlvYzw2v6WU2abOKxC1ayXbPyDP/vFpsinNiu
Y6gbxSvXsTFVaMT8BiUD7F4UbzWkl3lBUOpFAGbtyfC2XQ7bborpuLcGA9jFYTSP0xVRDLaU7dgY
VzUo0zsXObINrgv+7ccOr/SaUGJxxPT6oeY6TQQDprKyh8VZheNDDa50za3sPEixvz1OuEpmijEM
1jusRgc7gFnvLORfGSgAjUDD6rfku7DPvk3N7AOLHbADGR9x5nQnU7NOftLjw4bQjx2tAUOMptRD
WvDW6z16h/HdGmFVjlnN9WkWGLjTGD7/giw29K2LTzzHbBn4zfKoWes0ANEnngrEPhfRXquhBGPs
BMMWpcP8GpruLm2xSlCKog/nu8OmbAPEAnEWXTObsbdrLaAwmb7WsU5uWoRpo8r/bvQkxDPjj+92
U71gNc83dp0OgOkCgs7Bpi1zalLWxI2e0ky6+K5LwYFQzj6GAq27WnRYGP6s4thn1mq8MpP6e1j0
6ey2JBExY2xxsRl/Q+6ibGKYB7SnG/q08TokpIx7Rik2Zkehowdyu6mseDr1qG/9BqaXKYgNQp88
PfZmQADGe5ckxNz0ZN2VS0aApQd6Os0igRi1u2pdRCUKN/GpaGeQ09bwXJNtu9LsAkqpsIKdjcNu
bVUNRc5WvBTc6EIClc94kD/Nmc8YsSZLYCTLExVFWZ9yHdXPYMH04z6jX5gccT+cEPFERhQ+lH2m
nUNbHwB3tg2m4HFfCYtKlzxgzQapPXzawqnA5Pktuvqi+qzXXnMuRxAzLn/9pLnlqndyY41lgRD6
JXjPw6oi6DNex4PHRdb2pxetxg9QaeFrQgTwSH95nRf0P0QimIC2Xkk6Y/0Q+12/HnOYlBlT202u
h/aq40aziWRKyNAioknHwdyPfjGcoiYl8docNaJHTeMSy/+lpVL7AE6KG2nJYF72ytM8Gaiu2+LN
JN9j7UztuPJo1jB9qHvoAS8lqbCbgv8UE0trIFJjhJrW5dULr1PW2KcmJVupq7PsQBb7s9DiceuP
/ACuj+aQgFWmQD24AbptaCghQBxiA7dXGGUXChO70fK1/VAb7ckci25rteAOBgyItIJccYDK8M2w
GRSJwSPJUrOxhsAyxLEpwj2joq05hnwjSxtv4sWjdGwM1cEuPeZrZUOMTrkMa3fUTHgaGqlD8isA
SL4yhZgBEgcPjhnoJ7diHMz0bOBOtBTx1kpqqI8Q/whTbp6FLjFWFZfbkVQo5y/N8utV4ZVvepYs
ezs0NTgWuAhno7uU+fhlyBbBVZaUyGCyFC59QaROGfU8tulnq57w/+SLeQ7y3N/Vc/61y9PmQSdv
Cc2NnlGPLOicmMUZYmSISA4+sIX36wSzeysQRFL6pmN5SN0KXYlO06lMHrknhyevC7ILbCIywtLy
2und1uST7aopZmJohy8Btc1LofNNjZ/jIh7PXgo71QnMemN5nXPMXJ9JWqm92EnintTCa4aEt2sS
IMRW/mgTsL21RhRsXsgQss69ZhePrnsxwA9e+NheH2vkVDlfbLv3D4Hc6tzky8TxcGJST0j9xLVg
NJ1PuasV1xpr1jUxDaRPU3NKYoCDM3PWjZsSCEIo8QtpNOPL5LebrOhf/IGZKh6W5rFGUuT6/cmy
wZgzeTDOGt7M1VKjoU6zpD4tBIceSp/s5CITT0akTa/6EnGsY/xbxxjqd8KSpmF+uBUeexcjSOJB
rLW2qFrKzYDMeEdWVbvyuXZhUw6SY5ovj1PL+VuW01drqGNSkzPvWuCr1vI5vgA/9QhKEoJ37b+N
k209JxyGJK/orwMCoSjTr1pYiitz3sMCxuFcE19sDQuD8+xglXYLSdTLtk3l6pgJ+0cKhGhzwnim
vm2lJ6dg2GhTuM1mv794zbrWTG4GTE3xIRDKR27locq5COeZRnzBxIyFitOT13EQmUOTMsw8wz6s
seqQlGaPxjqrzLfRJvC6qb2dloTxIfRk4FXd0Typ/fQRWcojAr7hCMt916YQwC2/jDFPFNRpBiJR
LYRDCUy7Vsw43zqin7AsU2SGH4JKM4k3oixMsI3lwPXD57wenL/jpPmhJ0698wvvK37k49gOOSyG
rKbs3vYr1CwEfjfLtUHOtVp8lGxEjQFyoD+8m6ep21kZt/qEadN2zFFo9EVdbUEW7rzaJQvNCPuP
ud2ce80xD6ZLv3mZ3Wo356CBdPIAT3bWvegeuaVD2fG3TgzTK69/qwLfO1PAfQsF95IsQOwUx8In
mIvMKuhJcDUPzox6njk3B0fP7A1P7y63qe2KpUbBYZDv3dXeczdRnhrtFD2zplkEn4OPLXoqSrVo
f5jhVJ6K2sW0bZf7mAwFU+cm0/btp8Ipv+hziZtjHt/7npGtNyUb9Tl6ryZUenE/jVHBARyH2X4U
/YfIGwCck3tF2+1xCT46E/F0g1YvXAIdCsQ+nVuXxhMWI+utSk/C0qfPls19Z2wsdDR2f7z18mVF
64++n+oAqn0o9t6iGgsC1VyKvbmsJVWyG9u35aYPKMKUkbVaPGhsNJ+gEvt9xpWAzApFJRKFnq8y
V2oQ1HbStgi+yBWheIhq2h8psjpdsBZjxPAdNe6RaJ1sE1tEfHh6+Bz2ZIx3URKvVfNYoXkYQ417
vHZrKF1IE/T8PTcBs026tvebRxIAM2nr5P4vK2Wo/uG2hrB7W0eMx9Ao0CdDE3hIErjRahFlyTXo
yPPWKNUc2xkEjzVxcOd0sfA647phSPPMydI8IKn6aCPLYc4SExjAXKY8JZlA/Jeje9bh03NNFVUF
eII4iiidD5mUsofmUt6YP65McPQX7rzG4i8P1EE/iATiZpiQB+Kb3P6CmsDUOAKgzBQkgIzNJ1EL
hV9S4Y/3fZppJNt0Lj/80YcOTEZJKbMRewrgqctPrtZKmfZ431RrbjUn68akk8T0kFFwk45Hteb9
WlObkfzCSsN4W7r6GtW5ucqrCfpeOGSb2Y6C4ygXPv68h8xEOjhYTX9UC5u712HBWOphADhKxyvi
YLlaZXQ+1UJtAvaj5ZWUPp6Z6Yw4bT4RH6MzDuDLkH/bImua1POlDCNVIoWUqzNVdZrGdCsY8Cam
9Ax70a6t9M9iNskBkEVTHDDtMVX1UsYg7dF37Y+9n+BLprN8zLFaHNVaKtfAyNnQGZNHtYtG4nSI
3I+d/Dgwl38uOrwp63HITCiJnD9KKRM63hEfG65LrfIfFgd8iUfRjNh7wL3djFDm12Iwy3OPVWw3
RCmqEXuImVfJijDNQbEBbpMCHnEoI1LJjCfryfJSsf0/resyuSkDmvnvdV2vSL//KTbq5wt/qrt8
xF2WJ5gk+io1CrbRL3WXTmyUY3mmZaPWkmquOyyJbCjLYq7ue1C4UXIhyfoJS7KMf1meDX6PMCqy
46Qm7H8BSxKm+0cWHdHIXE50HRkaGEzdFjJW6jd1l6+3RRcEtXYiuV32XqiXQCbqVzjn2tXUpoc2
jAJpcP/s2RBkoS8ck6n9vOTaUzYH7iqpuYUlY/NgYeTbGgMqcbGfwa9llhy6jU+MmTM3hiAheyWN
J3mdwHVJllprVkbWXwTaUJAdiB1nfuhBZ1Rl/kKX4rNJHS6k14kVpLjihdrVtfdEyEcJlX+xD2aD
YQrD9CoT/he9cV99v/yQLMt1tKZvXgWxnazPLUCRk1XQVAimvZ8WZ/AE8DQjZpW+rPAZ6UvZgYJL
yGyC5lSRPVvr7Utqc9s36thF98j9prPLVZNkm8yY7DNc4qqNEcbm3E0Iy/obPNkO5eUpLrdFNZBT
1D8xo6MOg8d5mBg9BeXfNEFpA2cxobaW9aFnUjX26UfNDU2MsXxmO3CZTbXPSxmSRtXX6MJD49si
rM3c4btNa+OlztIjCsJXanHTg1l1yLB7f+012l+dPbxVdfGOGXrocGXRixVJ06wMEwpKWoIsnpoP
QucureM7WBic2P2QrJyYwJ3QuWgulFMxfdST4TKUEIFoKVzsnI+b8i20Gv0CUQxPVQbshBJMAVMh
2qf4U5LqpSsmelwGnow+PS/gGVbeyDxEM+L3eo5Q4864dBYv/V5mT2loP+LRfrV6qPu8xzbtK6qy
cUwoCRoaw0RrEA4hIS6ahqWNslBsT1+bPD1j72MGkGXx1l9esvilcr7pk3MZSak5dnwJM/ClF4Ku
9smMGdT/6qXxSasahPR98IYZ4YkEsZURAOEf44GJTAoRaardA7mAJBpSO2rE7GL9jz705ujto6a7
pJVRnSp3eCs9SAGShCQWm5xjl/qD3dII4cfkWpxyKCfiU46Gce2YLQ5pLz07ZZ1sRbOqrOm55fK+
B2F7NQfgGORbOKtoKABYVJ8R4M8Phf7RctNPFUr5VTqAjTJc8TEtim/zQMhBcTFQHXspUBdoR4Ys
4/ZgDLZVV76Wo/Oy5B76AcALczVyS9HXrYN82AyDJ8dur0ZxdbUwXovYfllcQgKovdkL2E/bbPqN
TpCSWTKioSa7MjszJVLz34vWia11WfARc4/5Zks2DCf0OH8mcxqVntgEXvejT0nwSj3KLEtWxyAC
8w9VxU9kcCehs7wSi/WlBh7EgAppX4EJdA2MROKrn7NusPahrlER0klBHcgEo0eIgj86BHZXbBu9
0An7NhY6+lRc1dp9n4Yno6TtK6VlatFLK5Naa+WavBhvJsv7/PPBBEpprexvvXVf1xbso3lP4/v2
2G9vh/cWc4feURa1CModO/ovqDfVFgO0ztyIOKGvbJTSNxk4/Do5vg9KguTXttGA5DH+5uoOM8se
KP6eYcWWGRyUtyIiiT7w91FSYlnypY8LCF1H0igjAbU2mtXTPHP7ve9S+5l5XuMpdrf358fyRepp
M/eSNb6BnG4vvUzFEqhIaMoX19g1CoLwB19APa8IAzrJ+k5t3F+pKASQ6VHFEgiOOpJ2gtp3e6cb
VEHtQBFGPPEAq6Lh6LaH8rXt7WCbFrH1NuYaSlD8tmnyTtvdzQzkM6FnfhlJQVl6gVco9nY1SThP
guDqh7GbrFNOb7ivu+REhtbbOM8N5rLI2DuiuDqyld53dfjQVAWJNu2qGFCYRuHyPkUDRca1D7Uu
pidDNlwOnGyqk+uSB9Z5moe3PNbKTTGQ5BKgRVjTKPOOjWvUeyMsP7QeWBzX1M9aVfWbDiX/JosT
tMR0c5fPk/CRFhGOfQyWz40JF9fWvixkIj8sWrPspinprvg/Dqmhl8dqad/rVrh7rTDbfT6XX60J
ZUln19E+omX3IcbrkTtuCptCczaVhsKYxOwv9dz/gG/Vvjh6UD4ZIIBMb9jgt+9JPu7j41IWT30w
weuZuvKTM6XwZKIXquz0+Vqn2VSRk2xa0piGLqIXF9beMfW54bb0MSMaH1NzNaLnhqOLmSxTAVpj
7VEUjMVJQ6nXAbIYpm8PnMYVSiMZxWjJUEaHdEZFs1eFbzA0ZDeqbW+gbz34h0klPCpEuVoscfA4
DDSbFER9iiWGvuuUSNPqiUIaSEax2pYz0pVi3SzBjSqLbNjCkJhiAWEOwey9kQpWtQhkWmWiiKz3
7bnSjR2WBCzSpbFgkUIWqxaky3joLDjikee2MLwmWGGOpIBWUoigFBpKe6DW1L77prsAFZV0UaXV
MCWPdFbw0RkMacxYAQI0xK5YMkrVo5bkeMSGKaFv0tPpwHesijk+ZFIuoBY2lEpKiL/kA55pf3Kc
wdvMcY9shFGBoQiqEqi6yIVSXYhfm0LSV4MQDmvuSTrrJOcTt9VIztXUtjYyiUwAuloK7epQVk8k
7TWVXwPlBRCwmaTBjou36iKXSbQkxfoJzFj1uy4YnWXKurx2SrpsLTGz8uoaAZ7lG672Kovi/iv3
EgvyR7BCBtAWNUW5UVR5Rc5XC3Ug3DfV2lJDpugqPFnqd1cSFbVQERJqX5W7jF6Cxgm3uVPjEeeA
sBSjV60KhcwG4fA5KECEu65eHfT4aysnWIGk/KaS96u+0buEpZNc4F56jO771PcdJq3Y2SCFAzlh
vi+U9uS+qdbUvsX5UktisQcbBle1/E7V4abW0hyAQ0rcykodZffF/Ri8H4gulGRd4pIHRU4OM++R
eAiclb+UQ5mUS9uqnqF2jjEo5gwmsxIH3X672zmq6M1qFTgBl7Z0Xt9/uD9DCO6/odn7jODdfq9+
m0Gds7cz97ZuJ9U30DLtRv0w959I/WJ/7HMLf8DLVqRo2vnF1Nl7E+Ko305tq0dgNgSbOtI/QlX/
98nbSJC22m5pAHL3Gdz8wLDvIVbUdXXKqFMpMo2f59d9nwjFzm0NaweBEMJ3YDKOLkida6ddK2VC
SrGjHrs9Qe4rQ1hfg90jM5Nafl2K991fa3/s02RYjMbYHYKkVIXHzBy2roSUTxJX7sMtN6TIy5Sq
MLVWSLz5Audc/YRYL34qwNRmrsjo6hcFneTs2wTs5i+lV6mo6mEouFLasNZ7CV1vFJjndp29+hLM
rtZN6SMcJbZdnZJwZJiDSai7+okdRXpXT6xM8VwkOTA36e0oapnKoM5WtbhlZDTS9p4SmLnypXDM
/yMX5rbdki61tjKdgWcxQQz/Q2pFhh878aDSosKmiUPy5y9sS9GV2lRraqGu22pfQEk9KGqf9vO/
1VZZsFQ/dVi3VaRcXwo/jJJV2lpb/1ccAhG/Zb6/4fxvsQC3x0jIQEojP+4kGB/t70R/lV1w3wzB
Hc8rw9EkBDaKvgZdSg9WSsgGwYGs1u6Lf9pXaBpX0ftzwlx+C//0FhNzlQ2Csb/V22TqdTh4TkSD
xrvfXvZPr/1jXxqhhFqIw6KCzN+qHoWf/Y43c4Q+zK5ywsLeSipS030Xo7wdFYLTxwq5AanF0PJ1
3/eNiYw4MHRtqzeGu5vGDEd7n+9MtJXwZeTLwjlmVb1Evfif3kY98Ntr/Nnd2Hi+4L5BTWrMTyIC
Fq6edXu723OHapLKO74NYaIhVI+rhSP/49ujA14kPedA0axKhlCOHF+VQIjF3Q30b+sA+Rj6smj2
uMJhJmguasbIY1hQFDsFEVd2khtZvFL+kq4U6XF5VdRwxQ+v1XghIhkG/3f+uUFvArmBM2JGwIEk
b0QoB6o/qMAKwr8MivOsSZu8vDOqurFaqE1PMffVduLngssFBea74+0G3VfbVWdyCMEQebY8emqj
2X/P6S1vFP1cRSco2r7a/FnhLj54LgjcmQne2pJXnkEPC742ANXyE6hd6gOpRZgIZzfk2a7z7ana
t/LGpbDosbw1ej6EYlX4VTVfjRsDUz2pv4QoAv15KuBJkc/AWEGWOVVtU621XR4dew5EeQG1icmw
x8VC2oEcU0UtqDU0oWsrRorTyUuvMkqptYZ6K5HERHYp05e8tKf47rkTqHKk3B6tjKISWb1EZBOS
HMvrgyuFGblhW5sQLnQ3LCNQDTlYVMXp25puhyDlUdWbi9gkcjTkyXq3Wqv5YNtk6S9JbUfGxrgE
8j57L3Y7fdSvi4A4mkpVbYGSYNmQAzNQmEJf1RFQOq8Hg5O0TOPGSNtG5Mbvlmwkelg5rWYtfKpR
X9/MdspYhbWYCfjNY9URqvRgEQ/uh8tBOat06llYjaWFUDUgiCeedzCjwAcwGlM2KrXGb8R94b5T
HyJt3TcQFFQX5b7IvcTdLa27ve9SXZguLPA6twElEot4wknTntW7qeqyWrsvQnlT6kT7CUKTt1Fv
9FuqB7mtfPEWeTxmM9j7zmIydgqGsN9jCIUHwBhcLWp1qNnR2kyyaa+j6EY/LR/VShMHV1e/q1aE
Oto8P0fkq7ZtpfeNOrPnxzXfjcE4FXmIEFkdfGoRUyPUV7CZ/qbYV2N8MQgLsZHeLwXMnFr2IPBl
T0ddtxAp3Lfh0iJYomuhehCqN1PSWMpBgUWwVdXeOI754+ziG30GmhU+uh3S5Yaj2vwv+5Jmpfkj
bdHxPBhF+Yg6brz2QQPFzNgwrqFQROXdT61gu+RoOTtHex28JUHtHLjbyHCIiPPLApZ1jqBuyest
UEEYj7q3PIn8ZdYLPBmwv4DkvVbt4pGIXL4hmce+ENP460znC5LI6DzW0aopF/2p70V5xqJdBd6F
4XZy6WfdPE2ihjTgckKE0WYUc7eJhbWCf/2EVlD/iGM3PaRDVcBhcV+SqZZVmI7Og04DNaVQOSVD
sG+C5TkN5nhfE8x5Qo95Hkwn2I+Ig2HC2ts41GFH4ErpXaYfc5vUe8cFR66N6Gn9qTUPVptdiwCn
CgJ06KYzR7RTO/2h6+FNhjEC0dq2r6ELKBp7HaXg+dNI32gFi3RGmIrSRmjo8fEto90wxkcqW/Wp
SUxa8nKtT+sfLaCurV231dlEHM0glzZSSoofLA3k/jinZhruDSQtG3wA+TlAtsEirMiniq9ZllP4
ZDZOMOpqkfgOdAnlPski1CBNc10G95HL2fhm9rG3nQ1IYHgZ6EQW+rgLkfHS08bPgjqcMkjYru1E
J+YYCd9shv3Z8Ap9NVT9sDYtA/pFGZeQbb2LWTTF1q0JGY6ozahgWq96tivtLfNNYA4uje6OQmpu
9t/sGL2wb0BenKNdj2z1wepZBB1Zs2TKb6xg+F5KKeBMgNUyVnigzDe7yKdLUOFoQMr8YdKNaFMn
RGVOvWcfq2jxNknf/1UiA3noC5Gt8KK8zon+1Wkp4hbD9yqkmwl0nAq/v1+meFmZTn8hQhX1tkmr
sjF1KsFZ8lJjn9iRLddtg9bEUmxP+nMLoqwZi2wNtNxA2IYy0ONOsZJWjaELUUn4NooILBlTPds7
G/KGpWEmdm1QeXgVTBT65QKaPewfHIb+W3POx0O1GPMqnzBbjfH3AeonSnLsKvwZWvJDJ2PzoWec
t9JF4UJVrOBr5+XFNDUgpzX/cWVDn8tmEV0nDdyCg0qeYnQJJb6nmRF79Y/OluNNmXCdMsGkr1iu
+7TlZm+E3M1Rv1CByHex2WFFLMQuAC+4NsvMWAcxQrS69dcTB+iqaL1HhDEnH93lufa6vZ5V+SFN
66/VRLOkFGa3/r/ddLOIBvmfmm4fuvfod5QCXGj5gn+jFHT/X7qte56nOzS1/hNKQchmm056nNAt
39Mt2lxF2XTR//9/dNR0waXVg5RAD4y+369mm+n+S+efKdtitkuaiP2/abYZtvdHEIfuWQAbuEyA
CLYM3zH5239vtpV1GUfl7M0XRwBozZTJRI1jflulxI+1aJDlodvqn0+wMGMhvOyxD6UL8Ep3eYoj
23toKSTvyASmvDj6H4fSHrcYOjhZ6nhXzNpT5CJkAKhybgATHa3AIsFLLH9PpQbaYSY0QMxzvCOU
TLIGNXIcJPEJVhylyAYOdeJCyEEizEgn+cLY5zNdOxdNwhjvK4trdzpOOyPv6y2uVmvlW6IFF+OA
C+wxT7YI2paV+iRe7nNrVKuaKL3lVa1aOZGhJ28px/UQdO1PM7x6SI32bl/Fb2+jHvrtW7qPCXXH
28XtInZ9Eg36LbQKEaEzfFaD56AfM0Au0ZsaCKldaqEGNvcx9h/7rLGjHK523gY/avU2BlevVNv3
dDO1qRb3/wbbFO+htv/L6v/8v6s3uv83zOvswxw304Hy0+8gYoU2VvvuDyhW8X1TrYW2nDep1ftL
VEVf7bvjjeltkjoScwf/pyfTnSZD4893vO1V72YTY8igWbKWceQNSx3dGgl//E33/0+91x//ldqM
5EGhUStd31/LVRNYldqOAs+AnTsABppn6oaFWsYy4WxUPR+1qlo8Tk7pCAcB+Rg8entiIYfX96fc
3kM9+/akX50mtfnbw8hC+N9U/+m2ql70x9upzf/+YfWev/2VoQw4jvwYsr6fIW9J5JSSscTPv7BW
s0l/1Kp1I0Nyb9uK3qyepJ6uNpmNQWV4UXvVjvs7LbDdZKOVd1aIZ7V2fyUKXGYp99d4Gib4Pjew
pEfao1khE+nwYXEw31f7oGiOxBgBvJA7pwIuc4Wm+4FAJjwpIjXXQ+/S+Na0AR3zc27b9kEUuAgD
j5p2EbdnF9D31u20eb/EExQ0OVVS5IHbqpDEBJtvkyxRORO/raq9eEdOVhJGO7WlFuqF6nn3zd/e
Uu1UD6sn3l+n9pHfROZ2UuBwCRe6r0Nefh3mOiIaozkt+NePepEB8LLpmWDJ+EtZA292wVbWL0p1
aVfeAQGaF7V6gyatn8bj6McTfuvA2YNSl/jVK8kSbyoC+ZZArGpxjn1u8nY+qBRalX6q1u4Lta+Q
BgUaIPTZ5fdxi4jO64QLO/UVpMXQ11wBaLipzV0YMQcK5EQoc0S9jRfxFucTbjMvbHXi+YI3Ur2e
W0yxq6rpuiOKTqI4AIet1WZOkI7V8SmMoYcWJsmmiTFSPo09UdK6TsBWyXKT8lq6Te1j5++3nQze
Fv1H2xzeUc0JDHdhfYqRKJ4QuKcyEJ07BP6y7SQWUGnE99Ay3dcy1lGVX21Zu1FrrQfixDVob6s6
atxEqD0Bkc9SEKUqqm3lxRkiN6bx953xoD+a5EneUooneRqpKqtauy+ImxC0Da2rKpSqRSqr8i7U
Dd/NZsbjjq4ftfCx1ilrOo1TrbVKFv/nHJ6DE6I01EATFE3/BHqB2Kn/zPi4H2SK+wHtDcUeaTBo
YzA6ky68Q3TTHiuSIo52449UgX5tq7XaQFTyQGjmDF2aYB2X0Jq0cuUvbFZc8ApIorHaRqk5Hac6
4FcZDeY2lttZG0Jf6jUTyOWh9wDskASE+PG2SqfA71vjQJLRNhgb6xhihn4IK0y5IWoMiBP+MS0F
DUW5qPuDNTJtd1AxHwFMekf8i6BWPGyZQBooXyF5RgoaEge5jqYNzTHkqA3j+3gv5uc22c6v2FnN
6NC+Tn8hnSPywCM+ELTgx2yv/V1Gu9CEnog2h3yNVfo9pqgBgH1XhZ9BdVfTutH3c/95882srjV9
+nZvoM2MNsNkrDbuEG9oVNhhBPCddLZVvFxD/Qmib21974P3ATlmvmKebvorAW0eV9XHMVo39Pwi
dJ34T/BlHD38It4erhWShcRfO+XnaD7kyw8iGBJ7fKiiI74DOzwMzkrXaGGRH7IaAB4DFHUs5lUH
0zwRBeb+IA5ttj/YpPD0aEz2TXIpHUBZuzo7B9EGQJJUJ6XnIro0+qHS94iF2g6j/39wd2bNjWpp
l/4rHX1PB/PQEd+NkNAsS/LsG8LOdDLPM7++H3DVp0zXqVPRfdmRJzgggYwQbDbvXutZiLvX5EqN
DRIEZV1xOGUBw+w08rCJA2T7NpJ3wbQnjuyvPifsRsZl2bxAIiRAgU908zsKGQkob1KNm8NgXtN4
3TXPiUDcg3fO6586JuyduSdGoeCJpl1rwS4cbGCbKMR9QYNUsUH7UBNSD7Yb8pFqu+IJfbYOzZ4R
SXOjvHceNqiM9NpdHm3l6JCgdyrsTDz5yF8JQOP4Kg+B8kTdLDkTEQPwqbLWU1rzLxkL3kv5ZAq7
XtwovwDFSvTX7qRjUhEJsXG1le6vAneRWeuY0ISncM/zbHc3iVkeMbQtFRNYtB25xNIgBic4dNsr
69zfEr+klZ+1wQP73suOWBKlYJO5jj4eTPkjHOlS00w2i2o8iNYlE5aZvsZY4I+IAc4QucOA7Eyu
C/gqmE/D6FfmPanV0eM82iPq5XiHI9SqNVrqGEz4L1RmPC3Shgmcpj1IMNDjsAD5AVscNnvtF9es
qv30x5XfLwt5aWKN/5WVlzTiqdVWxOmAcZwEKnconTk7ZWOD+TEUSBG38bDopFmQR/iWEWuN2RbU
fuoMtS0gb7DsNDwGDVR4G7sMDH2x3pDTIB7yqwb9Q32w4t0oblTC67fgt91yOZHYs308rjD8lfXB
6FB3Yf3TCeNYqPD/h8Wqf+sJm1mEG9ToMe46eUtdEy39QaudIXR6aOYLT/ewHAO4xnaFVWAhfYZv
usCugluo1ii5OvnaJQdDd8QHmWEi4VVMj4FxF7ygTkWUorc7SacHbievlrKruBS8dSKdc+hbYnAd
cROMKtBI8VyGDOkSdOEvJdUhBpvxGbjWXbeXvSUYFuoQJXwe7K8DCG8b+motHMISjwv6B3j60kNj
3tVTTMQG++kI0OInAGHrEXW4tlJO5NcwEGxwb7ao9e0YjcxVp3uFHElieogUMXXyZM1jUfYCahjJ
RIN+S1+KBA0QKiysQ98m54djfuJkNo7WSdkn63STVbDiHVQPKB1xUywqDphiQ5FmTwIBxdWqrR95
cMJ9mO+bF015KZqNEa8ghl/lny5k03LDrqG8I6phgeujzNfsk1utzeQgE+OFcNr2HvPnSiM0Zq1Y
ewz0DVV6J5PvU9cmM86iKZYoQXYHXXT8jyY4jdayabYCiUDo6GryiIhLCU4AwEp5YSBheEyfkyMj
AXfqg7Cqx6sPRwoBY/GmKHe+u2wyyi2MpUorMVy2xVrBOdQfBPVYunsPFyL+sswpTOQqZP1cWn/R
R3ZyoYYqqRssWeTZDVRlztYzAiXrR/ZkEOuy6TeAlO5BjOSEwV+IBIF8Kq36ZwtmIND6dNlFK9Kj
Eq5lYRm+iMpOH4Huy4vW2lRo9kFgBjYJUNG4QEdWcPUdqJJpGBDHB3UEWHTpeCit3nEV1iU3BlK6
FkR85arN6lroeKU9jAs1u39o/IdhBDGhoVTBLrBr4pWhU3bH8fKrG15bOKk8Ty4C/zlB/YahVvbu
sI3ZIguio+CwjNexeQVaHiODdw96v2lpWYJdLi6D4r3LD5KwryA6UD3nVmiSdLIIEGpDV8YMSNwT
IfPMw4b4ab6zl3f+S6Du+fRozwONrywUuLYEUz3odrHurhkKPDLa6hX86bjBv7Mmf6BYUcmqPyTS
ndZ+SU7G8kHEPGvrO9kGL+MYNpf6D41K43M+LAmuWJVb9aJEzuigvdsPZzREypu7qUMbcpWx4kwD
u9LZ4k8yrMIn7yGEQXpvEG+xYs8lXJ4L/7kn2MLdWMRHPKpn8ydBxUfv+Fk+Q7zRTiGiUrRaro1C
XeCMZYFSr01k4rVagp/dJDbHdIGRY+E72vXH4hNq2I/K0ZdbH+LCWTmlG/k80CjQAXhUu+mKSZ/D
Z6z7VEfLZ+3aujY5Dom6BNnnPug5dluUmkdWxb5WtVsEr9FayZbu2TVWrfyIftQk3a+y0SBppEaC
xultf2nRhcqW+Mq9brUFo5Wg1Krt7K1aA8JZ9fCMQVOhCV6Q85cStemVzrAKduqytRmjkoHpqE6b
npAp4k+Xlh/WokBLDBOnwZ36vMXm2725GKMOw8rbGAS7nIQfyB4yekSL6t3jMiB856Jtkov46O0i
DPvcEhaJbrvhiUpm9pitQ/ZqHVzMV/CzvMc4QkSWpT1+GOz1CjlrCNMj22aAxBmgo9tm81qwwL5z
gRYOKweFr/YMt4HzjBfER+kB1m17Lz9Vp3SZOu1ZO/T+oj3j/bLBpI0Lh3K5ykGztYNyqE7tudy6
6zcBSc1hPBQnxTEL29sQRHiw/NWRyzsZudhY7Mkxe6hd7hkLZ6SDMKT3rAGwbsGTzkFz/Nd6SxJE
9T6szJ27e6ve+0Ny6pdkhaEBX6YHoEwHn/QNp+I4koq+ipf4+BfNIjyinFuwyjI7xo7lyHZ4rre6
aecP0Sl/EF6Ca79s3sMHaxE+GAvxV/EE9nOrLTBxI0J79Z51EgOW1gO2VB2aVbhkmtQLoJQOd41n
WjJOHY6wynXFGIXNGUtRmTa8O4/X8mD6dr6NTsKGxLSD9pAvifm007V1Tm10IK8C2+KDOuqlPb42
Nhy5hWDTQok2QzP6q6Bs0MNzc3lN+FZrb02nZBvvOR2ewof60P2KTua6PRTvMb0eSmUv4q+X5BRc
YTb88l/Tn8lG5EjQxsBP3mPPE+wR1M99ek/xXbad5k18DC7kXoHn5rTiogoWD+InpkABKo09PEqL
ql88WB/NWy3zy0b74oJe4l19LF+HEw0hDaT6Xr6GP1S7O8GU6O+jfbSXHwmFPRcX9TFaiTYHdS0f
mdqI9/kDHznYqXXsIMVcUivUDsYGuPbOf5lOuo3w3IMbQuHNeCdRdm8TguMIhp8X+0VykTbpHbfE
XfHJuZo9ogzejvvQqR7HvUcbUz9n0So7cneKPufzvn4O73zo0NxduIqW/T7h9wqXuPDxk5KAFaBO
F9GP2FzPwSeRlfUz73ExgSXXpb3JMwqHBnQ7NywOEzY77hkf40d4L8DgAbHeYfx1JDDbw1oT8YFz
mQgf4pF2mYwLp99ij+JqOes7b9Nve36Q4dT/LF8LnkAXisP5nj6AdlN+ePpisLMn4W50UPFuMu5I
obRhuEB86pSXaC1uvW2w7Vfci1sCWFfKTjgqxzoLVsY1+QRZolXY6X5C4ELrmiAvsPpz9AzYAVWe
fxmu4tq4Gw/NcImO5Z4uhdZHXCvia2YDst+458/g0nGoESXC9yZWj67yLrwLLuNzPzeAcyvhThJB
ROWL6jH7xCoxDXUttA+AC/xXg3Sn/eA2+NEdScpUn+ptuuy3Eo9q7/VdsbM+sAcIgt1dCYU235kr
X/0X7dDegVJnrxmiAYB1bWu7KW1+9/beeBYfyzvM7hGq5MvUP3iTPoo3djHEYaUti892OIzP3BCJ
2+NnhMadTo0xDRtdhO5ICMJyWAkQZRfDblh9tBt6eDxrXpWTuSRogLbCt71VeUdbym3ybUyO3bCu
HuM7mrz4rjtyXKMNo/YrYd8A6LuTdwDhF3SBbOlN3GKdJ+1uZW658NWcF/MVbt8NCKKlviZuZy2e
sk0NkerBey6dfEmcLLcumrEnb/PhL/OVtkbM6G76i34Avc0NL7xjv/tiJdFIinbv8DT2XHDH+TB+
jq91Z2s/pVftzuTeHTrWKX3O9/q23gNMtq5yuOqMVROuuKXJZ7qD1GE4aR/7jULzXG47u1wKe+ke
9fSaHiqfvD7jvbvSp+g+IaUUb96u3WdrFBWfLe3EJtmQm2STf+qE90CNL9AMnO7qlCAGn2VOAQD9
SKIfW67MC9es+0RtkR9Q/VTAdwQr8Wl4H97zc/kQXZNTfUBYejJ+WHf+g3Ev3ZWYobfuTl8nJ/Mi
rsJl+PoRLoVrv2+5nJXN9E/vF363CIiYfZLf47OgrcJ80cUbcuHwYQsvYrxBJB3RhbIhI7yY/pE7
jfhUuQezdugX7/RdtArWE/d9y/PCBXvFiW4mZ638aOGCJkQU7Oi2f/B26haWeQp70FyNxqdIZoDp
XeD98SuO9dJ4qB8YnPN2OudRyRWbXa1nduLDW9PBn/L2Zs1c1NKx0mWDCISY56O57PZNx/r1GlEO
iinr1AooOs1avnlulvrNc1/VKFNq0NyFF55CqD/NCs0vfe0krbgtznNgOoHUEQ9gz1WoeX9MMd41
PiP/0PXuyczFIjiBRdwu3yp5Z0t1hZmloy/YBvtKeCND3JdII2RIZVW0crBBluvtTK7qSQgXCPhZ
DSBRokj6FzX5dRl7PABPEx5ddFEAuzwh0Wad5jxXVUq5GZVuOYv1vsSZs06TAtA/JZukVQfcBTqa
S1IatvDEFnJAfFloPnpmmaxGT6FCkqZX4i7JKZtZcTPqdFCKc6lSGwx0Kg7SRD/tiRcnP0wC1TRE
H1KtU32RsVv69Kjz3mOAqu+nTnkCDxE6Tq7TDZr2mKoWIwJiKBrkOBB5VzPQve7H7CQrCg1uIUx0
t03plTENJ/ukeEq50LLnvjUMG/hUYs+SxNqYhkfm2abXKWkEoLB+Q8LNdd252mvMg3VdAdjD9ZI1
fIFiN09mXepMhru9lgtNsCl9z/Ewu1BSmWRQM7KunYRS8+I8ESdSXdvxBDbXQedJLggFmaJTXVR3
3UsNiNSZ67JftVp5lJHsFQHTzofpjTwvX4gTSbifNWv/PUc0NDz16bV58m1xmNabN4uEnIGNJB3e
JDOj0F19RmL1KfamzdgqDUDUcKmK3GdqKdtLtSzvYCjF2FRpkylS4rVGSF1ISr8OYeEl7rZrPFCB
jTIluCHcmkOP+kl4OM+RH7MfU0I8YAafM1FP0Z0VVBkTyBwtSsDmrilKCb+5TiiYjK6toKpOjVR/
MmSz2X4tzW9YkxWGSKvJkzOtMr84b/e1PM8SxGClBpjXkZqrRoMvzylJ3oyf1jSfsbF5fn55nsyR
STEDlrvb4u3dArldX7Txel7t9vrXpygN6Gj79pbepRezMWonKwxyY8VAsttB1I6BxSjoQq6GiCpD
OyE9CKCaxKfuZOoR1JYMeql/BW5XrjNL3d7em+e8SfxmjiM18HkDRS8qkcBtPmCeFMS/otSq4myR
5S3ihOlT542oXtejLU3DdPOavRGz5tdH3V79Wp43mDedVwXJwG14nr193tea84u3zW/bfH3899V7
zcP4Vbb33zaZ/2Bn4GfsSmrat4+5rfd9z35b/ss9u/3pQovitWyFjDxPx23+yN/2/rdv9zU7b0mY
4z+P8W9/6Wt2XuHrC1pYoWw9pmp72+d/e0zmv2zgK/3Hj/fbX759z29fZv7Yf9mD258Y38ZafWSY
7nWGtd+A/rPA8Ntr3xb/ahXK/9S1vn2MNEfT3laf527rzB+bzUrz2zq3t//qte9/Zv6Ibx/7tY6h
jNea8TZnFkua81isFw7ZuqjCLxFuM91vbyyH26Ixj3De1LpfGt35/d/kuhm1JtkEvfFXH/FN5Xtb
/G1v/u12tz25bXfbm/m1edt5vdsq317rp1Gw/78lQ5o5CXb+vU//+b0iytCr/8xgIchk2uyfwiEy
WCyJlJN/+vRRB/2WwUI3T5Fn9c9/a4YQGomyahoSnTuJKbb+fxr0tf8FBJQIV0WSDVWd5ET/Nwb9
SRF0C1/B6m/p5iRKQtEk6rKk8od+VwwBlSoaAlx1KJEanfESxgfYZkLkxY6QU+g4iUId2CTAtiY2
da13EF9EMftyeDAgWkA9sxAtNuJRiKNfvx3J89du/I+0Sc7kkNbVf/1P+U8907x3liVZhihaqk6p
S/5z7zytV2PDr9WLTjmrGDP1GFuMTdSmoG2DWLpkqnvVJEyXACynSBCBSjlgWJTeFUMWiRkgJ8Yz
54Kx80HYHfCFIrMcDMKrQbTcNW7gQACiHsIgiJK5H/9h96eD9+3gWpaCwss0J6ACLIU/Dm6J6bEr
M0m9jFafv5ZjFp6KMaTqZOQ58gMVqL3kW2fKkfjCXwdPrM+1JO+xb/oIStXgIHvxrqhNfNZZbJtC
tKrNWnq08hKWr0Dcb+ImTgBWfdu21VU25GrvohjM3CRcKrloHBIhvvyH7zQd8j+/kyGrsiSalsl3
Q2vz53eSAaulVhgrF4AUKXn1dIVpoT3Qs962kVNGUXxJO0Q8CZBLySAfUDphp0n+cIAg1kGiKh7N
fij2RqI4yIGlk2o+yEFAQSuM1KtOCheJ0ageLa/+anl+9P/b+8z+4myaLpp/3XWuHZUriqtK+XY2
pXnqNqBz5IuU083ExXgdYLYRfruIMVgQ4tj6+5TnlUUwRJDz4v4tr+zaZCgWd9wmnAhKyCzo8OOJ
dpQGi3gXwU/iWcIu+Ap7IZSPAhBGhobJ15LL1L8zBWVF3ioxuwD1loZRwbKAlEmPy4gBPk7jHqqP
T96kHq5IVb+qCdhdFQFsrKiDmstDByCfLocRrgA3yDBaqpm3Gd3Rv+QuKYAu2LMG9u62GLxT4OvW
cZ5E4dJo9WSt6UQOl5F4JJMl2GoBz18SaB7VpVbbednwNlnEF2YXPLdChlUBZMaKpgJLm4jBDcht
6Khi3d7NczDez1FYU6kjZ/2qyDKU1MLdZpIFr0oGD0ZSUadHD/qoknEKSR79H7LdIQRC2VciGAYh
/zngx90mQfUipzxijr2pXnwp32gJPML/h1NVVwxN0wFbTqrIP09VszOhFRm+fEHie2iNhkINdPG1
W0H5b7BFmoZMFoEK4mCoHv0AlGM05XeAyADWIbvSkRzRdUOBU4rK8RA30gX+oBehNVCsYVySTwbF
LLWe/8Nu/0lMmRo9aC0WDbOBzlTm/3/uti6IRthrpXQZGWyi4favXkSskwFLVdYT0ylSOeSHh5tg
GmZ6VLHEBEJ0X1nvwFjkvS4Gv0ycLpvOVBWyBCzSpn0eRQuIKIPfBOu/313pLxoERTIV00DfSrPw
vY1uLQv4atRLlwTU/1kcpuG16C3o4oPPuB7j/GlBxrdJeUA9SGMaHSQvfAyIA9n+/Y5M0Jrvl7dC
aKeBdYm90ebL/zfSDOGKNbcmfqUmbe+LSFIPJfW+UD+Qh7vwRQGWWvsaZal6H4zR0ZOnLNROlu/m
Q4mgxwmGLj6Vaa0ux6GxsRKIobwFfELYZEVETBAKB36cjhESGNF9YmzloL22kZqdUtjynUuEOOL1
ChE+mQ14woedEMYvYQS09O+/qvwXpwg6X5UuhWRoyr+0ZLIqZFYhugje++CHSjLNHpv8lCiuGMs4
1K5DFf3SM/PCQz35v24fv4W6cpQGyBkyRnInD+tmTZYQvE5D3ss1kbNYlvs13F8BGB+qg7/fYf1f
b+SGQeeCewb/DE2efrvffhspD8VAUFr5Ula1uZSJbyeHSMIr1/zIiYGkbKIqcDICpPRGpK0ag7z3
pAzVbUUIVxNpZ8ln8FbN+h9wY80D3MtoqZnZmwo12uYGzOidqURbrGZ3HaEuMIpbZWuqz3rtmRti
z0rERSjzIY74m6ZSduDk1GWSVyCzRIX6sWQkB9w9yYHQFMUiBMmQ+2skyuahjlrqtiHqGqE3CDFp
nRQ83KkwAb0IrXkX9pT9cBuc08rTfgnI1NIgly5CY+wUImp3WSjdS5anPCa9wLC5nKk7rcoWymyT
0AFugsmFWcmXkksKWH9/3NWprfh2tzZkLglRAuVu0aD8edzDGOCdOVjSxbJyhC7G2F4HHw4ceV7U
fQUdVitiMjugf3EYhrGhjDqAeh+o9AsJgFgRK1FTEQJkSmsiiE9No6BuAN1gh6LXbkMUi56ZDfvc
eySRyXYV03LyomFEDNcKkhP6humg3nspYwugxO8iIdUfTJOgnlTej0ojH82MUZVicLujHKnO2EUb
ooni+3YK+rVq1UmI9HB67oMgFY18lZAGvpUzJDZ/f6Qk7S+OFIp+Ao1VjpcmfjtSQi83re6q0qXP
02e1AHlKrtxLFHMiVoWkkucrDAvkawWygCTZa0O98LF9wBfu4eO5SFyUfDimijF8eSz+bbdF/95t
0UWNNg2mDCQt0cRm+udvmOBbCcVoqC5drsDn66LqbGmk/ljRI1wt5PaGcCCLJl0IOagjSY/TtVuM
GsWrnOHw6fTNFdIhtKFEgCALyrE00b9AfRQPg2tBhWYEyQMys1blXHDUOiK7txqJ9Wz8KZNz4zWq
eO3IFdK5LwrdCI8nR4YWGfW7kMbIL91FKozBOom1YpWpGP/6GEhlMVoLv6BCplYMUVbTya8g8hDb
HNRekC9JUEZRE1i+IxlZiYww0iDpWhNcBWdXpynLmWwbRe9hNDQHlEh5TNNM3yOjry4/RYlEwc6k
wIqhOnGw4JW2b6meXXmQYLRMZeQrIPfVSIP4P7W/hMB8O114XBK5oBRaNRmeufmtQQM5ZRkFYT0X
IeqyUyJQDVeFmLLwRJHPhIOmFT8Dt0epMw7mtkb3ZSmp/1CDdNl2FIVs3/gwe9IjpnAC0NfGOEJ5
Lug2SuLWMEoGg7t6qFEBqpUd6h9xBcbewBiHLapjsKgKnKYmDkeUXuu6kK6RSypRq4sEg51DeKdi
KwAUimtx7Yflj6Bh+IS4i57IEc2/dq2s3ye1sIuwihGjLsM0BUzeov8yuaQREcH1p4bs4O6V6KvC
/AdcKS6544R7RjEYvY2vRhDjs/LpJbW6tdFNwtHNySc9p2iYE9anpJqe9KpsV1P4gKJH/eFrTm4u
sHN3xpRS4E15BRLBBeKUYKARZZBMmQbKlG5gEHOQY8teVFPyQT5lIHiRfLVI+rsMky/skE5ZCTWh
CRIVPDQR1J6nPIVxSlYoR1RbyZS24BO7EE/5C96UxFBMmQzGlM7Ax4LTnhMbpuwGTnQG8aY8B3FK
duinjIeCrIcp86GZ0x+mHAidQIi2EIaDlUvJqqxWFZBI7IpdTzAa+jwpbMLTYBKv1ruWjj41+TFO
uRNp6fM9NfXUq81BQNh9F9vJFEWiBH4BRJ30ilbBdNgbDNwmU7ZFT8hFQtgFOmg0WF11SlqCE3RQ
c8sSvokOZOSidpw9/LzxGqDJT+Cb7rr0B+E4dgUyFLE9ha2lnNs6fENG+56aKM7DKNYvQPBRT2nS
luiDs1q6L2Xo4/PJOkIdkmBZSpwQoSo4Ql5lmyIiDUYjAESdkkD6KROknNJBKGpvsykvhJ8tsAVz
Sr0hS0SZUkVi4kWCKWckxGi6ECNCz+JBP+dcKps+t+ojg00lMZZW6h/MrPlE5W1SS6hCBsSRC8jQ
zhyfvPgTHtDqFJfWcgSmtTUlM9nL1rCinFGAtuV+axXWAFYcqJybV8cmgDkskmp6MYD8wdQSiDjj
a+lBPdyZM9Te9IHsBn7qZFqWEzWTTIktuMtbl6cwrNLE5UbEJv/KYi4wSHvWRhKLE1Lyo0uXK/Oq
/jgorrdssGMv8fxn5aKgB06DTECLoOj7Wm+bdVdayPqiksCZ0avu1HhEhjUl0cwZpuWUTpMxNLD0
qcL3ptg/qWx1EESyxfNRMJ97/N5uO27yCnVDNKriOa5r8UykQHcOt9gsCbqsOUjVFLjTTDE6yRSo
Q7ilB2bf3dWZqh2SKXXHjYIVwMFNUPf6nRQjsIuzimFYDRmuZ465Dd8jX8ml9WMARhi3yltPxN+6
DSu3w1mIVdoYqfQzJIYGafRoa0kIMqaoIGuaGDl668KkKMSznbF3cays2z7+OZAAfR7rrt4KsnvO
TNITilF9yNLqWJaudwx0RQLIWLYbyS+fkiKS73VP3vvCMJ4CRAjUHhatIuP35bT9CMbx5+AKBhT9
SXdQW+0Bf+2CzhgKL6ns97n26Oc8C0UjUPRElQA8j8Z57st4YXBXEQ9xco3yBG7SJ4EzcddeZKQM
8iv079pCtWkI9JVftRl2ZMOew3rJ2HkrMN/HRe/fqwS6ulgCVq0yvmj+gBOtMKyF1BRonFsDnph6
l4cI5KJCuqOd8pdNHm4qMuyoiVQumk3MuDq625q4ZrQgfbnxW+HTryVl25TuWSHwBAFzoz5Kkvwo
+GO/6k03WwwBER1fibW/zfL0zijYupfxrMyZrrNXbXatzYvy7BOZZ82QsXQzGh11wqNoqTmKqxli
8LUsMpLqBhXhVdMATzFhdeaJTyCybODtn1EKM2LhNiEAFO2stjVm/3xPK7syyNCa7fXqFKulGy7y
OM0gamuaGB6hW25uLARdbjcFyVwzAMOfwrpkWOihR3wXSRTvXy/7wcHX5Wg9s5nnpNwZ1dwECfl7
KtKqmRwM4mZpTIFhwY2Fe4NGzJTcmrQxCDWlw0AJQx9TFJk8hZJhEn70SCkrdeLKzCm4zErRnExY
q108APBWfB+TbTux9FMulrFsRWzJw708BaKhmiEmrtulU1TazDSY8Rrz5NviOGGkR6HQFoZVIbxQ
cSu05LLJU0DbzcU3U0Nui9hF1E1LyhtUXxAG02QmbcyL85zXTQlx8zIufaeUBCQsRnpHDsF9GKve
Vqi5JRuxIaw7GvulDDK+9GWEujoSGYbmHiSVOigghWrZRsNZBGaOQ5zg2SITVob0KeYQMLsQUauo
oQqBpoYTQe8WhEoVtuoV7pLxQ8b/io7w2I6chS7MTrH1UNdl4HjAtVaCTHy0Va2xTWsL2sp+0bSR
vkRV4Bi6C40od22ym4dFNTAEXMUBHoMi4UBRr9h1pfhLsIR3S47QNRtcnj5PuFEdb8uQbL0akVQV
qUuP6G2DLg4BAEMKKtzfmgX3/liVik2QvqdC4HRmShLKWKGqBg9qY2U6yH08P6vHthQL97oG3A8D
IOVMb2I2SmjV8MnsKQ1tZm9dPA/mzD662ezG7Wtrebh35pdmW9u83jw3v3Zb92vbf/v27RM0n+Jg
3QrEo852wNvfJMCasfLbn8kLEa3K0O9/++wv+588jRFjQ8fnM7kUbx+eT70i1y8+yyqXkTlPw1YZ
zdOIs6rmFxl51pv/yvzObbt5V+bFyMtl+vyo4b1BWGpl2CCP6Z0w5ArJyG1E880DkpnVP8PQXQv9
RGEAmbKULVKBSWYIGoQFTEZZLhGsiQpJcTUN/iCBrkTIlUooPnuSV21TI8wnJBxpL+qRuYyslicO
VaYYlss/QNvo20D0tV2KqgGQizYpuLABOkSp3HemyZU8vz1PGp6DdmCQI1suEGZbqRKoRCOwNXdB
bTeEIUCHcMSnz3rzS/NkXkxAg2wEjRjL/35Ti2EYzGvkMernVsS8c9uAnjyCIZ6WIYkP5kYjfyA0
hXo7h0FrJTdP+G6VbMcjmUDJqG3CF69z77VEg9Y3mcxcT2OYfJ5NMdKMdjUbzuYX5kmnizkKqEkL
lOV0whrwp0t3MoLNkxmodVucFUTGzNe6vTj7+m6Lt+3mtW+L81zvIYS3KpPWp0P6smwMmSKCPJ2e
kQroaeqzP3g1qdC/WQtnf+E8+Q4AGybuzO3tb4vzG/WUBH5bxRt8c0Bw2f9ju7/ahO5AiwsxKkhh
o9bxtXaSZNY/ZkelR55727IKonqtccshXJdWXnY3X2Cy+a/cVrv90VmYdVv8q/Vm3dNt29+++PzO
t006qxBIDz5aoFhLyqe1+kVJ6xtDkXJ7/pzcHav6nqQrwiCTCLDYfGTyqE2TzSjCmUgMDcorWZG3
X3RetGbqT5JNLtav+fnl26rz3PzzBlnrkWUzb9C2kjBRT5JxrYTBphVl+v3daOUrEiKXBREzs1Cs
HPDZr+YzoB/lsHqZHY7W3HToJU9HUkEAO0HRCy1NYU9M5KJ0otDPE9x8CIhuyy7xvrZQ+UioJT3H
Sa/xhMHJdXNRarLkUZdw97GQAEYWSicQTfJ+J53Z/LuUdHwducgecp7qtjP+T55+4LFGjl+v5gP4
7fDPr/32E+WzeuDrqN9m3SjntAlglZiN98MQAkaxJiDKkJHgMzYmIs7CSC9N7+57VyAXc9T6axZF
Eb4bnrhE0zGFynQCYK9rFFWN3U9jmGqE6wRRl7/KoZauWwuEYEZXkhDssSTWSDn2hVw8a2eBLJuD
mV5cCR8gLPGtJwJKgFziLRpf+hilSj0VmfigdW2wletTE4kgAhP1QlyTvKHQ8hE4QaUNJ+jP8Uql
CeaexyhRVZQrEsp0nF3+w1gKBl0E9SGE9bfWC/Mjo7FaNHEo4sxt/ZVAwrfdB9ZbUabSKWs6w+5V
xd2ShbWf0yIqXXyzfFN3WpkAIWLqXrXIG1dDF3xliABAzO+isXBgrHc4/NzeSTse6AV1eAcv/JYK
bbYPQipQosjDEyNMMn0DS3fKCn2yEhnyoleIF0aX9GNkABi4rGCtXa/yziLYbGNZkYd5Cb3hiWQW
Yzukxk8yuAdHrBoLl1/XLYiTvxapF1yNaizWeRs+tolKLE9ixhi7cm+pDBlMmqTTgD9RMFOk0VtX
BMh0XAx3Xka1KvDj1imCDOeE+KwNBANKqWvZAUiYJYf9lA7w7IMy/SGkONFAyKHvT8MNddAzDVKx
V0fd38ZBfApDvd3GenRRLTF5aFro7JqqfvTyID6V8UZUtGyfgUt34G9lSxMoRgPKlb5LG25d01t1
cJsXDCBbeGKpGfB7/BgN5dRaubaHEId7BKk2o0O/kow6ZSTi8QC/L9lagW12lzAOdEgaM30yI57F
lIe+Ks332EPi7cmNvCHUKF4bhU1+eXOIdNoPTaqKM3qxBsm4tI4ryToUmbkwa6EHzuaOeETau3Zo
io0h9cM18MuN1ogLwdCai1z3lFCUgTHKxIz2Xk3qnRGHPOhxoxNMA1u6S25KyCBmmHrEgMfrpkZ3
GEbLplVNMhnzJ68lNouQyS2ZsbHTDNQQRS03l6ULvJ38OIJbO+Gt2cTY/XGMW4fYT7DTJH67D6QP
Ems6vFgMJwyVNyzUEXq2qxe4Z3VyKM8tnj0Zg6gc5CeLIjb0PbP6mUCGOoWW9MT4DT1YntAdiSxn
ru7sBDOIjPgO42RSpnsJcJGfK/IheYejLz3V1oecD9chSN2LFKhvSqH2Z693NWi4w5EhvOSkGSGN
mCW22zLrgVZl1VPZl9q9XETHWC7DQyX2P9KSGpXX+PpxEJJu2XSMI1mwwkcG1x9MIV51YkhIG0Fb
m7TKkPybaJYLUB2mIMIIImlEHRi/AESfM26iQynct9JIhLscsnccYDxTqrCJh/ExzGM01/0idMkj
jxQH52V1MZMAuJdO86qRakbPDrKYQRcpxg8zDv3/oezMdiNXtu36K4bfecy+Aez7kH2fylRb9UKo
qlRsgwy2weDXe6TO8YXvhWHYL8LW3lXakjJJrphrzjG3beaaW5Y2GPHHkriQkZhEV/x6W5fsD5pK
J6BKfZBXzoSsSQl5QXWag/Xk2M8RTli7PLkdWI/Rpq/TnNEIgZCRMItd58jgNS0rOBA7qwHEJYNl
bFUDYar8Qyu+c0775BHa/gMEGPnBsYxpF6i+dE/rt6RDacirjWPHvLvNQR6baRjuWA+e7dZGT+DT
FbhPh20LQZog+BXRbnapZHgZUvDaOiBIOrXy0ksY/Dq1l9Lxs0NRzuLE2vW3bdYvcMVe+kSHm0QG
u9qbz7mQH7XRXnyvnbZmzK41mn6YfWGtaqw06zxqY4J6JMqcLzPfK4jKn9YHHQePglWDHva9DAY4
CfonfERnX4/uT2UP/m7Ix3vv5X+9Im93JIWvhVej5op0BfGtfenYUMP61+1e6HuYNSbhdNhurl/N
z2pEYXQqXgDHBy/AqbX0c+PVss1dEJzsMrdfUidcTawDTh6hfzgAEbkyGKELHY7mUScmyP92M3r6
HXJEt5aYNy/eSIF4XTfROgqeTeW2p6TqEfpJHUNro3Ir5gSo6ZvY5uhRD6rP4tHKVpkl9b7Dyu0H
+WyDQd+kDsnxQYlVmFnDScy/aqXbW4hcN9jqmVHOXyu2B9OjDMDp6AxwylPn5OlzlPjQN9Ica27X
Snj/Kn01nHi8BeT3sjnC/jP7w23Uv6nka38BLSdI28yg0QvetKiRFcdoRRw1mPSyfXSJJpQi3Ki/
CKgI7GhJ/N6UlKgJw3wbe6zi3/8mdpL26EzVV5FH5Q4H+RLour81p+oUup6xm4HvL+05IwYdc8FA
7N5mkv+Pm4/ynOQTGCUP53wzCLLieZG/6t5ftJSaLnUo8itlrcQEZsHGI2r5MFXXSXjlAacwoVLH
WXa+fRw6HgyBL7uV7PUf3+svurasBVjTT3jSwT6pHrdtgRatK8JlLUMlo1cbbcp+QrrXmB6Gfjcz
Qz0Ffr89OBQm7ieqtNfm2PQ8el3juSQBGrru30oP6k16lMSZfoZRhDoM+nSJkWUJ0fp8fkqj4tNJ
dX3uxgrwEnvqQ3+jFlIf/cbd5Nzot6xdOMq7AZWAFcWKruAZhipq+3sA+eoVaYW3r0E/ROs5y9pJ
XIpH/MespD4R581tmXOEDxsVnd08wjxEM0U0FdOlVbdE/uB/SeUvv4WNtqBE+eAPtZmS/DHGjs29
o5exi2Qa85tZyip47euC8cLw2pVooQtaRfGelJR0hT5o91TZ3ab1KYeAK4flPSb+aHaUtTGpfrhu
+Toql+EViTWKm56ma+UzD0wvhVfZmMvcYqNUcp1a1M/c55vIDVKaWUinmaPJz2QG4gqOeNP/ZHln
Xcxg2PKLdATlik7VWWs6xr+Sls1czZ7pNk0GY2WfnoLoaUpGf2VX5XOd8FYesxA0kcXtnxGGd4We
rzRf5gdIhCyKgu46W1639pPpLePUjII8Zy+015xhl3rLxtPzdtbRMozdnZNHf7JmolNm5HLtMRDR
9EtmtOhJ8GtnnXcuYSr3L1NduYP+F6wqWtb30yC/WObcvcE2/zhGhpAc+e88veS6oNzEcvFVyTJ4
TWcxf6aJHxN3IUHYOQ0z41iEcCjIxEi7MbZRQA+o4amI7h8qeR3zzWyqXwHU8Qje4QGoHbFOl1S2
sOPhNCdpdJK+uFp+wFyPe2SdlQQduoKTRsssfeIoPkRFcDO6x+QVgw6Ih2JbWOFtbmD09g+5BM4l
WzZL1puypGNPTXTqJu6ALEwYPhXqUYlKTjAuKHyMkhJwCFlyr/Sbk7JGmABTAv9Ap4uiUOauLxqg
CInzFFYifPIqtY0DFIxSZUdWgjukbHQVd/7RRKI+NtwMOtYxK2tAhqsdcnB422JAJ849xzOzLD2/
3zVGZyxrvwCOUT3qCiYWdiXDfloCODEj+4QpAb3YnUipvMqArGBv9qT6AxMjUhQ+ySnSBxoifkyi
fJSH8UAJWKpW03hiVOj5DqSzk8H0p/Gs66Q3Uvncq2HgH5siesIFerUtxBYKO/fFHBTLHlBGJrzg
qcnrH9IqjtkgjS2gOyhZMyUFOdu3baf4dhircjwR/UgmSNxzbYz0Sg80EhvhXwYe52i0pJjayJ33
k6X2Ps+2K/6nfdsopoqRXskgnD79jgWMS4Dl1TOLq3C7wzTFjE1+N2+ytinWRR+gLjkeF73bAzvw
L1UKpi4sfnpSB19VF3+69Y/MMae7n5vXcnB+1FhLr0Ek3+E8WYfedsXalp1m3lQxW0CPCKk1HOtC
EevOsPqllSXOfsMJmAcLdku6HPFiHdLH1xQepZw26dfIehlLuXOMWLBpm2HUpFA9QzO8F9x/Sz14
x7Lu2yXFZzmnlUZsTcIQW8udCIzV81+08XtKd3Vq1QEvH/gGX/oAqRLrR63iM+NRdwgdn+b4ZL6Y
GW6Ddnoai1OQiB+Nq6wnm5wWCNlGEmmu6fHklVhIp43XIeVSsTMsaqt3trHun3RPdKXwHqTmZ+q1
3bPV995ySqz6bKfjrYSKUtR+do7iUlNlVNF8bslDElmUyISQc77tmUlWPiCZabnh/rpEL+lYcniU
eE8eyMx0hBL2GMYLY7r8Gh32NwPF2N/2EkGbY2iaZPp195uUD3DlkfRiqHZm2M37wa/rJb8FUuvZ
XPGVs9X3exybLOUKQu5Vpv5iQ9ymFlF0li9s+1nWLCabdXU2MVOa7rEZyi+QyfMKG47JcFQXB7I9
yI3CuqeL5C0NjRNbmvqSTD8NiVEzRIR8whCdr5IGZ8T3hwKz67kR4F8LSgqY/MRpFuTlw4bzWZUK
6MM4kUq4HqmrxY7jzUsHUqgvPrrWxSoZEeSOfRnDHGk4pCnOIN9rp9oeD7mKnXMeN2//kgZKw9kn
hXGs+ZfTo8qJLTt1POfZk9Gp4jyyyCnfXBU8bHZFFP55oHC5GQzHpituTVFYxyT33U2c66N2Al5w
0zMoawaRHDe2v7Im4w4+6Yvzdbej1POXPUFDzY0q3am0thaciY6l532w4Av3YZFGGHLNP/VMyC+Y
K4jsrtcdhwESKdfNjrbugo0YTB+2KvHKtKFz5e6wdioXXahGg3fbkviuAspbRqLZIwHb+6bn0xR4
Hj4CDdIqiDKebkW97irIQzmLjy0n4nYhuLiWyDaUxtbUPmsxP/mlMFYPo83QwqmqsqZeWBFkHvwJ
uK/W3TjsWEQ47179x5yZj3StTj2nsT1z+Dvvme7YOfceVeNWFNHFkKg0vWmKzZCa05O2UwAcKYFz
B3dPkrjuzYuMI/rConPz6lz2zqZKBGlSk3gwR8J0M0vKntMYLpSN8nqwc2NYjmXHPI+ti5gd9bOd
m72TICnOXgsdxUvIhCNwZesyDaJtqs1iiQ9TbY2AOVPi+j3yxbQbc4npRu/8zsft1to04D0EkrLv
/shsjM8Uuz/ZyXhNKXN6m3oLi3JlWkeeu1RKSsqhM06LBOmAGbgWI2npil2EUXDtBCU+OW+gzLRo
LqKsm21fOPnS0HSkG04+rWoQtEZv312df9WKHWvSVdO2AER+ikQR7TwWZcuqt/4anemcg45kJeTv
q1KqW/kZTUG8S5dTGw47Sl4lm2mW22lcWhdD7IquhpLCygsjpCkW7IemQx1E6ikFQu2jzxipuqrO
f5XSOPuOpp86sPrVEJl7zB363OeRu6DldzgHSXk1qEJf+o8DCaTmHDjo8D4P6SYYC/uPGmEriAiG
lzvYr4pbYtT72cvY9ix+x+DSdNBlIkKMrVv+tu0o4TxuPzeekUFQwUVhRwSCgRyL2+AzkfRjsomJ
JK7raO6YzGExYT55wn7p7OOWq6GU6ZphrKOJmCKkAO1hiVsnX+GlfBwZ1JCR8KYeBANdMJ5t8Ghk
Euw1HD5Q1pB20LJYnKsWQFpvak7rj6Ekt6ychBxnhEmXbNplu2tSzJcz8Ly1dEA/ezCtYtb8LAxi
ez3lZDH64hBPabex43Dl2kO8zQeLABH80WXXuxn7O/MzYoLympbfcSE/xqIwDoNn53fLYRki16Hb
AoF/RBLCkMOL6YKaSmVSrcYk+eV6xXiIqN3idnGhF++v0EA6HI7kYQEBrUsjsdYjhstuqLjvz6A7
W456S/YoxmYsswNdN8UyqFR+CvXV0NCn6lrTTk5ieBt2r0ZOA3sRZgYNz9CINEt6YrQUoRIDhSEh
3OBQ9OB+ygK8CdACi4WTu+GKrjBKcqG27PJi42pXE6urFjh/bg5HE0aal+JuKp+Sfkr3dAk6e6Vh
QPVBKrf12DwX1PZiAj87rPB3+LzBHlTu5p/6mtnd84iJupWRvuqZ40JrlDn96fG7lq1cJ3YItaOU
HaS/J55G2cnogo9vCaYMgGPB97d2xQ+QzNYhmDEE1cueyw0EHkvEkda8pBi2RvuVtV6JnKrcp2oc
/3jCB2cUq3WXmzj1SwUXZ/Keva4yaNLzsE000Gn8OrqNkaX3hWw5szpTjEoq//Jj35wmewVLb686
JNOl47WcJKXHcDSioqiHhSONzZ+9leerMCloQBS0NwoHTJedVv7VHkyYpO5mejSES0zcK3+u5g29
OVT7BAAaWMGxB3dkebet8jUcs3s0JcCUkmxa0xqOydMcxcaMandTC+8ydcFwlCwRzItbx/rgSedr
wGJxsoS3mqy8X0WUOFN0RXsR/lu1zAXgq6TgCZcxqazmLKBXerAKEDOPAWPE49hJ75wWozjmRXxV
lbkJg9r7VPJsz2l4cgQ6kgAcvPHy+U9htMlSmAPvp3Zu9hQ4UcQ81F/fZvh4Cn9V0u/e4Q36OUU4
Ybw1+SHXKRf81Vd65dmv3jSpv7NTLzUnJsxx7rgbrV8MXNm1n210v3Yqz05YP41+hthYl84mr7Gn
FlzNS9RmwPxDe65VePISq7qj20JAyPxgxTT12udwklk34x7IvPCE4eiHK2V7bBIyEkPgwuEvY3uR
d2W/pjxtoIVrYvXR+iefUkdtCjxJOQ3OI/zKjIqaZUBNzYtmJYFVF39IVVvLvPG9VYz3dteZFpR0
6Z5jbNEgz5Srn2kIBFeTtskGWQms0EN6zJMGvlX/ZBcTKr2hi43b5x/NA7Ke+8bbGLN/AaHO2FHI
a5c9zIsRLAeH7Skpy+SgorsM8uD4/aE0XN5znbhTY+ZcisL9SjmjYhzGPbdQRvWp8wtTcn2qCn96
L7IA32m6rqyUeENVRC/SjZ5LLoRj0lFW3kWPq7pAjJtKJK4i7a844bqrLUNIDWbJPX5thsiuBiGb
ICr/NtEIjlnOPMg6eXYKYR5ZskDvm1sGkjrtD3S/EeYwTg0NQK/ZlBe39pfdNdsqq4tXns4W7TEp
CJlmCxY+fzZx1q+FRdssNlB9jiz6F+ai25IrDzFxUM73rS1Y7Z0jirEzlcy2M1iAJmX/YYZttjP/
TKmRHhtC2NvCMZ6rns/swVvp3orOWhR7o84CLPctxEvL/pk1Q7i2BMSnOoTZp0JU3myyF4qhNnAp
QyXjgIaV2vQM2M0SwQb4Qg5vxkuteEc9C3YhLdCWBO1go19VKw4j/sqIm2ezIyyvrHTTp05wrwK9
deidhENvXURV/OxnDf5zlN29KqiaVIqKb85qR1l78AIrhEKLQqpjY6TberLNa1rVb/wK5NqdGcG1
Yz05KT9+xYYSgqoQ8Npyn0J7iLwOE/EWjy48SBQWKvWw7Pn2SZfGL0ONkNBCOUMOpJhAZm89/US7
NFYaSow/IqxmZ/rrYa+UY38qQ/D48TSIS1v8oslilYW2+My5my4c7CskfpKzLHq1rmwn33hWzt3I
p/nAmwhxGMpyPjygXkgd70VdxoeyM14c2csL1H3YlK4Vb6EAQBWN5ls7jdVTPEFg9Pr1mD5Yul4F
xiyN8ysIc+AH1Udryu5QExnDmmdio8nmEY9s1Z+HStrr0eP8YIeg8kbvTOjIA3VT/KYVpNzXoTau
LPufo5LVB3Jde5kUDfHxYkYMeuaZEy00nZ9Hej1imsEXBinN3Rjd0b2LZ8P4W+oeahdk3qX7OOoo
WZwmlJFzaZY4cZKMd1uepSe/cK65W9fXyArEpexe//mJPfK+wJINDAXDnu9WwdFwMKwalXIpq6d+
nMdO/ZLZijeJlYwnp4fxNQ4aqEo7B7vvwIWtmKDsjhMlq6J6S58Qqyk/pLaIlZWdGPVJ6fz9UWcW
mpb5VLOw6tLBh4naGMtAWi1KlL37PinyI+D6zY1d0PW8vjn3+9DrMdhCSrSzeVgG1EJzRke8m/Lp
yUs4cSbxrU2t6cp3wIQe6k2p7HJdxPW0xvO7rXmxlsw01gp3aHD25+ZzFuBXvmsomuQBiGyLH8nj
fhIEQJ2a3rglHa3F5qgneDIBYEmgHRQTNmsO1beyctSZvYGxbRQks+axdpQdj31FfW3kSkBCj4m1
YizGEpMv5MDDAbErXBjkLxZVTxPP2NVH4CeITzyHG+AjdhpU6zzujo03ROtOYpsbR/Jm/Ex4Evtx
Gw4IcslkQdvnWNao3wiYxU67OoWkK2hFlm2wcDPs/I7dOyeprKM05/zKOVlyFMjArKYeu4hK1oRF
oaW1vWe9IOiPmOnRWHdeoPSLm7v5LeGWlWiNqSXQz6rz+BMmvSN4n5ejfIxnVE3Es31CXCBolIPR
0TQN0G0z4MshQkO/hf1CTxw+6fwsXJt4jYPMq0L55TuFuzeYiy+VkkuEuFVhZP5Ph4xiAM8pGCge
UdYQHqnwA8UWmMPO5HUDSLJspfYZ/qwCymbW7uw6QL8TxxE3Hyna1MMj/YhPZkiELLHo22vypxE9
Y+lPSL1dn/cHid2CnaZ/kWEPQIYD16n17ffY/zklfv/Gi/WaqVCxr2jVwnMG3AX+xLnTTN1N6kIt
cuhYtRt1iUP6B6KO8zMHIBlHzB++uM8pgeSp3VbeIH/YgbFWInsWtgK6Ovj901yLvds8oIdpufze
zBUll7q06IHuaYVeuDYFf21jg/l082OgXwYXA7quy4gbZKmvdTph0PLVD9og+CGjeGXXzs7gpHQq
3V8GdtxtMiQrlhINj02aBtlgJktd+umxrykqMqwifhNpvw5T0iOVBXuramb6RtsMNSTBwVzObrLq
tCO3lUCC7dVx0KN6ekkwKx09uv5E/sbo1KwwM4O/LVpzPfjzLowdViWG7+ztSrxilZ6OkTupo2ZT
NHWecxhU0ZxbDCvbKIQk6CTV0bQdcfz+p9qT1VEV1lvStHITO/V8SFw+fP8ThGeSoYZGSyq7c2Ag
bPsEbXsPnwBNXtTo2djGwgwS2jTUd0V8iE0yL3M1QhOdcqDwdVCRVyiAkGtwPMsmIMbeJqG7oJRt
gisaLb/jZRXr1ec5/40R69q4sf+j47ySRtYPOQXD3aFQ/RgogGO9kgvpG8HRKR6hggwxsKvnsz32
6ubkP7ElUpzuFrQMRSMGs4G+qGMtu2Fl1ba9LPq/dSY+Uib/LesHVF3c6zyUZ3qzRnFgZcb8JbJD
lkwfrim4zaXhtIpCh0OkyD+//RFTopGnVdacZ1cB/Ets3OWqQsgMQ7kN0/EljXKbKnPulMhQnwPf
SI5Xb4Gb4q9FP/DC87iMW9N/+FX64+i6b8Ka7tjz4FXl9e88m8XWio2Vtj3r4M3e2Y3DGl406d0I
yGSe0UsVheOxZV10jGJxkkNSrJQkxuvWTN1OPxDXiGDEeM5rQu4d9m7or3q23KinPB16oLP/tMg+
uqZBkW++SzUqI5SsA8ueGlvRLSU5OjqIonDTCdSTTDkGiM+UXbJ8GcqwWSchd4mKRqslroBsmVcA
iwu6wxbdhGDeRuDiU9XHxNJpXu/EMLLaq71blvkl/lRvn5/xQMavTtewjOduv4x8HClZUKKNVvoT
a3izM71DYhj+GSmLsd821lln2q9hGXwJSs4Vz82tYPMiBhqGtB9mpC7RdGfP4zmg6x3GKrVTWBCq
FOG5GXeOMs2dIX4RdKm3Y51dUwRZCGFWt+s6f935alsMefBb7bq6XatZDffabq9h+kApe0a5UgP6
p0cSaZEVo7NKi8hi0rYtOsD6c+4SWxb1h0BSg6TtBtxfJNAhCQNIxZzyAkwTOqqa9S4qe3IvPjVR
UxKBswxEeZ6q4feUW+iScbF3dPDaWKxImqAwFpObkxbvhVr30kNQZV3JJG2v/DCCpc3Wto2t9iC9
9kfimBe77sRT79kbJ1PJuQutJz2kM0JtGa+4EepDmhCoN+leNwmsmJz/Hp5HdTHcwNy3c3f/zhP0
rvWCRbPe9z1zkevmz3lbj7u58t96Nyg5WgealIrxx1M8KURawNzTUUTcRhHTY+sEFMdyTlXffyZt
0x+zUT8MpN4/g8//7T8E87pvtsbvWuo2S9L+P336b9uv+vIpvrr//vhb//6n/u0/fspf+tcXXX32
n//hk3XVEzu5DV+tvn91Q9n/L5TH40/+v/7H//L1/VVetPz6H//184/IGHu5KrPf/X+oMvJtk2Th
/wVk8tX1/+Uta5Osyj7/D3/zXyyTIPhHYHuOFQK68r/BIf/OMgntf/ie41qk5ehN4g+QRiX88l2C
ZP7DdxjzAsy2vgMNgxT5v4AmTvAPK6IcyUSkMF1ai6L/H6AJ9yJgKv9b5tVz2Y5ATHE9EsdsHR3r
P+XnE+0q7FdJulcGGObQrr/E2HRLWxECCfr2qPAUrEtZEzsdhs9+oCFdG6eCCeSCFk8cZ6+GEa9J
ss0GOAxVVcQrzxUA8lWyYSTlfhxfh4lEGoMCzM4kiSgYkzFrazz2KonPmY8OQm8q6rftsHZtE4a6
wW6LNU7rd/VJgkGiqjbBauA5OkhFnYHcsYNk4CE9sjF9JO/eWc1Ns2/Dqd67riGoWjb6hV2pzyBJ
xcmFS5H7hC2tGBJiUs4nNRODCgru5mlzFeNsoJ0TkbLCRVqAuCxtmibSLt1WcQX+0GpWWBT8tWU/
DymJLwrNRuT/kSOEMz9NPiEAoX133RCIeQxSxDd1Abeyl9F6cqJ2ibFGbN0QymmdGLBjs4ImSxus
6+CFG1gy7cicrKlIXNrDZ6sf5QKPCBYPZ+6WNkZymS/0MKm1r+W5VXCQg4yp2284floGm1yW9A1b
GkhlzYCLPxvyTZpKIG+S4gScSC/OGN5F2PEkLuv95DFU2153xg+7sHZC2i+yB1FupsaLZVtr3Xdv
fqpuHmyKUfmQNVgTUZJRtQ0OnffZpgWaWFljGkclo6vP030colczkJ8uT9lR4oIrnHaDnYScRB/u
H//VKTE60MkNsqT7qXJ0P69i+upFNC5My73QcaIWpt93qMR06U2TtcysCpBvil4IVlYlPU8Bh9JH
ClqOoYlyPJofWd3RLadtjlGTVWOZgW/TsKDObCPmPC+hzrIN2+bjLFdOiL0mtnB15G63qccUqF7H
gqzmDb7ooWoszSYA6JuVzQeJaqI0x57NMG+4BFsvh7aVtGYFv4SiL20n21LALwmn34jwL6Yt5MZ6
KK4qKc52Czo8Np27tOwT64KbXUbXuqBysVE/3aQMaKBAOZJpC7LTXNDcp3bsUcNFwWzgZaw/h4dD
xegiFroWk5tRpCfOGQtBKJ88jrUlbz/zm2wO3Sghp6to6+hBr0gfpuvEYW00JPFaDMO7zRlgn5BL
XQ9pu+JOwGU2STweQbeQbXyKW+M22l6zChrSdxzc4q7dWt2oVrXrYLUQ9boUAUJLlj5T84wTb2Za
6jtr0cjg0ruiOeOf24x9r17TF2LR6Dv3UNjGlniztzDl/Cfv4Qah8P/xwuYSx3oTVSbXotsJnHIg
S4NRDpTmtmpdh336obynuGTNH00PR8jcQYWJA+JfSy6bj5wyQ48W8oEKxTGwszXYnUvQ5pTo0DPS
6vfKmr7YqwfbdPQujT/tB6vFJ0tNB+KM3syFVSNajE9apyUwfa9ajqENeHoAbK+GHU6NBg9ycuNW
vYnM+NaN19ju5nUbpXyF8hJUNevUwneWtrRJRLrYiUb8zNRYOmIZcThdpJm5M4Hd69lbWjC10WBW
gRms2M58mvhbKcmdCeLZ7iaIh20wYp9r8w6Cd1iNbMXa39hGypUQrrst23nf0KJ6KtWoF3Tz3Kcm
il9TAeuofBZpU697ojuMDi52iTQ5dBWMmrZOvyTpBytSzjVTHUxhJ7g6STweplS9BZEjDqn7Fvt5
g/2MRiUV7rMiDW8jPsRCjqA8R9rswqhNHntmGu5Tjo9K9icRel9+/jcz/DcymmyFdASIt7C/1ICL
SbDq0D4HY8MzXwIhurXqfieZoy64dYtlXZrmgr0ztkPfWkWEuisfFVqHcN+RoCiWXTrkolch0dSw
qectWEws3AS0bj4IDORi6qioncmwiadtJih3BJ8P9nQxkn5auJBEioDDaeEcJ4m3AC162abuq5DY
3lDcmlWXI3Cyd4khBkNOsNc4q9jiW8ZCZBb9DKC7TCcYWHAnr42560J2efQHTRIIEsuYR9VFvonb
2L4JWOKFi9WpQYk4dOAtVpa3pkZr1Rls2kZ7WicKcccrAOEzGJsL3/JXRL2fW+qGlmWU5Nu5iH76
UTDuxF9GzY88dFkGlc2t0xK+826asSkT1bqWLAlKH4PT9FjoyIEYLEvQtseayIIAxmpCuacvaYKJ
YExkZYJGEhOBRSfJPUy3ZfbGswAYQ2EW28BIHrxeZz+2PNYwXTw5RRc+Qd7C2FgRGESrm2w3PfqP
w/ocZPuhr3DJkF8+Zb48dzvMksbVBcWep4iOgTvwhMQM6ZrRc9YZzqEejeLJGEw+0Ly6N3JKr2S3
82i5tfrheQ6aV4I2LxTWajYa72lN+cIUqneocOJgTc1GyUHvazyoBEudrUgMwNlOtG8yOZPz23Nf
5SBhQPLBiRNClLrhmJIP3HdDZDVSrAHrmW12GPDn2jna6DG6ATrRt3ho2oOr5z8DEApqH5pww6X2
k2XRfei1gcWK93/UjISSeGMyc6hdxrptiVGOZu6FXQ/Im6K+espb1XUhV0NF6UWtOD+48gv/87Bp
pvqrGTRlDw2Kj0XvRju6JDE8GF8sOw5Y9avD2KU/xOS8UABZbDhc3hMGkKzMR7xZ0bBOY72Ihhru
ljD3mFNOXUsS1uFxlLWGXo2c9HgojOdg/MgACseAoVai4fQqkp03CXElHoACaCc/myDoNpllQNse
YRXUc/o61pjctLB/pjE4rjniAU9yMuqmd78tSDY34sUqgndvoCmb1Zh/gMgV7xxp0U2Lnr7zo36g
TIAXFFslGmH26RmzQt5NftepRSwwpOfBBo7dKM5rIb8x0yC77NgRTOthFWShf7J9135AKCyo/5S5
JJ79JkrmLt8vP/MecbSkyyxo4C14DQRxwxjvQvdv5TDOq7pJk1WNJTFgb6WTqD8lE2lVMqGvTUQt
xZxz5+qUUZzrHM9TEMzyXE8uVUuL0Ja/zLhxLk6FMxp352pir3GYNbmzLL1lFtGAQnqfcszatdXO
t8yQHMIT6AHJh5YRd8Tmp98aL4C9UOrTOF645MsQ2Y1uByjv3LnULqTlfCszqsobJ/fAHFh/hUDc
I7HOSXMOObvZ3JZUkO9ll67L8GEziN+hZkVAwCkH4XXeM62Up9CaGJG412Uqbjeiwy/Td/ivwsSr
l5xs9abRbKva9pzEENLm4FdeSLWYHp5gRfdaYbPtmcblaONYMWzzF7CPn65d+/sOSyK7o+xoiQjt
cZaETK6VyS26UrPkhFjd46a5WgHwHW/I7/lMfia9xXR2r3EOMFKWqLhVFGZLa27FQtbiJUBoqTsX
WEJrr0xQ87oxHaIp5r1mO3DpmX2ClBE9CnmOKbrtPftxc8/dZgvoil6bu2dSDDxRyIT+dAoFBAGS
/It6nAgtGHAeVMyWxzUod4u82VlN0whb2ZfDeu7m9odwm3dGXmY7nC9LZ2TDV8nuCR8hCz3LwHlD
3lW6TvM/uTuT5biRdOk+EdoCEUAA2OY8kUyOoriBkaKEeZ7x9PeA3b9Vlfq3KrO7vIuiUUWTkmQC
iIjP3Y8/JW3rQueOuxvy/WDjleFyd/P7dsj4lvwdDvuoiX33PDpmz7acloTIHekJb6kI64042liK
qqtRwX6cx2Hjx7KjuhE11KDHAvfym90fHVqsGYa/1KLZGbHDJtWSt33gKhxSoDOGuZArRtLHqVf9
ZvSQcxu7hunPc9UxqXEpjZmpzuSqVWs4yV3sUzfBPql6q8rRhthddgvZjnXNoDhcZ2Tye394sSIq
5p38ZnIIIxfMIl79Mv7Ru+xG42S8a8L+J9hntY4tHRA2sa+Cw8bF7niiRPFmpFR+pXzNeGP5Etdf
4VvNkXniR6P6M9Xn3g5nqrEJU/kRpheD3CfJiyLahUP1bbKnn6QzHpDoqX8xCJd2o7w0N5Zh7/Mq
v8lN/NZF01gbO0ZkbJj3OyL8QO+fV+xE3qDaHV3sfeN8ZYB9arrynVPUve6nl4EwmzCAskmIj2n1
1hpDu0ewYBQ1ew9ZH+xt32JUCGdIxCDJEMDW84MuvQd7DN5xbvAbrre1jTWIaMKmDt59ozt6NXEf
RkUBxxvHWqBKKQ4Ss9t4cA0IBZ5E6hyjDJFTorwx3d1gQTpoP/zwzOdxnrczp7cea0hJ+NzU3rPl
jPR9bHFhPfmT94Pd53en5xkCQnBtMPE2bzyL6bxOVzFLCyB5zgY52Acef45/nTEE5mH5EhnoCQa8
P7e5Wl7Qr9rUeUC036ThTLeESdVQGIN9GeO123LepAhu+afiNLsvrXbTa3Uys2Ta4ILJVtIY72yN
0Wior/EsX/Oa2nTyB3ZPztDnCW34lIuhtWA+L+wmRDWSNNJn8DhCmmNcXTH8kveFMF9UVR/Iiqcs
2vYHfAa/KG6AbxB/q5Inz8K6V9Z3JEOu0k+Z0n3vymJrJMUlgGbhNMamxIEyl2V0ea0jSgFMJZ7C
XJDf4KlsHv1Cah7eFv5w660qyicm6jck50nrbaVhsCl0UHdwsHo2+72KeozMu7D/ZWIcjgiHFnO5
Su8wkeHPoh3GTDdJNbIUsBEgTV+xtdMxcFDZbUlv//Ds8T71RyYCMcc+6Vxtxq+q7J+iSK6rjKHB
8tbkVCHaXrbL6oMXcnhHdDJk9RgXDHNNKq2cEaiFJGRZGhkQd3lqPXUgtkEuW35zZ/SRmGf7wIq0
/M6NwX2qC2u/eBH88qYfyneHGFIugWX1Wq8K29ngPL+S7iDOBfW06beeT0SE1ibGIM9sK16YXqRs
ozg94z25JgtsP4YFAObAfnwodVifYZt327FNYF1myTUB5XFUgMoKJi43RiLEJbIb0glzc2x7Hhpl
yA5g5hxVgItweZtSQeUAga9YNyUHZaNaKyoJWfu7U6Do+wvE3dgxAWDhivGc4AIejMeokJhhUJ0M
H8NOS78VJ0A8r4QqsLz75zwYKbVzeO5iiaqL6meh+Qb8CZcs99AMpPuuqZxvmND6Q8EpItTDjF7R
LDqp18Hbm28JOqwSwz/IDiCsoCKyZlsX9dSxpUW2FSYSU1DumVyxjQvULTXx3c651e4NhavLXlVy
mA9v2DtS1KQQ049NzTYuHlgtNLZsWu717TThCR45omGjiA5zWXzgMHSPmVX2awZ8w9rMhl3oNdcy
qMJ1axTftKYOkZExpXDiozZQCEV0V7m0Bnt+DiG9tZ+swL1h6bv2KjZWWoBqmown3Rt3nRpeZMMI
pmiYVonS2xmRpI2bpFhXzG/EtBdLEdJa607cbd2B63Ina7HkVzzkwjy5IeHr3kaBeU58Ge5cjHc1
8ZqTkaS7nlTuuoA4sU257ogndvuwlG+QU9hElz+snrH/WOtNDMP+qISzjaUS6yIp3gsfEtnQInY5
l8RbyKVB1D7lUXL0vXgbhnV7Tpl4bmwRnoJ5LwZqrqKeQienWfAFSbBBUkU+8709HijO7ebwmcXE
hgBs0N0KP4GwvqBl0nO3WQLtaugpm1vgijZHjmJ8jMMecSSjYipv6Tyg6rhlYzOkUFEtYzraRBPW
WA3OU8iAre38V6S5FRa+aD0kYpd7lHSCdzQPZj3c4oqLOI8ynIzmouRE8SvruUE7p+Ikafevuk04
LwyPKYkf6sTqbhUVJA8bj1PJkDrq7NWz3kF7uyfVl1MvKfFBLRkXDP/7UbXJQUqf091sH1hTKWF3
8Zr0yNd3bMVhjrDYDg4kjsS2D9OoT3VIvw12ha1l+SDnaPNYXDP9w9h9Fmog1YSowco9MK1SN1Vn
uUcTvvTGsxqyyB37gmy8tCWDSix2mJzqqzMWe5NR7GoYqVKojF1iVj9sn1FgrOPPedQOCQlJZahr
/nB8+2fmmDTOpDBFOteJz30pHmuvOQjoVRuLPtJWBPcqMpBwafzzPQdLN5nrklMOe8GxW5uQWFdJ
EF/L1PoRNfg63bi/EGO6mU1/l8h6uUVVtqmdRcotkSHxcB9z+eTP+XbGbuoTIVtj4rxNxeKeidv7
tFBPnVEwHJgMYs5SbRC2T22PRI77BT+LMPBmsTMxgFEJWFY6Yt8mVLK3s54qrH3tty9FEzCPDfS2
9OJsa9EZbUkaLvAd0x4USMjzWxQi79NAnNIzEykdB8CP7H7eM1A9+H12IJmSrYwopQ64HvPTEs8q
kfvYkGXVlojzlrSvuw57D+TtsfIvKbxsJL8ftWHhPeFSXo5M9146yRM1xfIUIJ6dwji1d9psrgpv
8iGKTTw11PWKgvrTIWz+8xnCK12gA4ZWzzeMEzcKJ0LOOhvbZfb59SELU32aLEmN4FRxAX79z9aL
kHgVt3rDM/PUBVG3UwysjrGi/iTozFsGMjbtFllzKnMRbhjNgAVa2qGt5YMKgqVhoyd3NeUjn6oA
CzpTGA4bNGVZUzTtGSdXp3LuD0OWYXJZKp8V9qnT12dDy6bGnY5LN0+Bkn7sivvMrCLkxKQ++8NS
n/z16iGBzlMJhUjnBWWdzORd3Je87tc38/UZI3H6Mf76/9iFolLDUwFIA0wOSXE1eA7Gznp219gN
6bITBtZuLf/zIcw5tqKsfPsqdx4XKkT4Rbj4+tRxI3K21YLO+KqBjlrWn1zalyoSfKGx7DOSY7zn
ziup3YbmES5N9mZE6a65FKR/fei4a7aDFO9//C9puyd2ueX+3+XQf3zhq0b6jz/GE72EU8uj/Y8v
DJQ1UxvJZg5x7cgEsNlzlCxOf3zw6qXN+evPEaiGqpZYzjzuAnchnmWyM/ZOZ5zgqrYbGJjJxs2q
Ryf1s5siYD/cG6ymAwPsKvPPGXI/vNeIYr1+3pqdaW7wpqpNTRIHVdlFMIVTDTEFxXYNAhjggmcY
PHgSQk1BdJ/lLPxA4MRD6tdo0+yRYtZSwiazZD0dootDHmeVzQx54VJhRur1z1ka7aHM+yNnApvC
tGhft262LZlKGeOjDIhWZuxumUJisgdzjmwMcwCjP0iv7HmKG4IQE4QCLspzbKkluNqvR5sJRDLF
T6aflhejpOTedMItz+jTFIzLIkB4wZaD3BZ+d7VSDCliDrdmMdEblue7Gf4R642KD2i1rKpOcJqV
hxMPp8R67juilB2FfVkiDrmYulPh998rI3sWI16zmHkQDDDyufecE9U6tEvnmPodxyXClDwkFXrQ
HsgtHwo2cTL44OybXkvDjHbaTz1EGzx/1rCp8/KzksVdQ6mzJQ+V4qiipn3qMPfM7JfEbOkcrdXP
zNCPNYdqQnln7C4p+jPFlYblr600Jv0rn8naTXgXVlniHonf1ogn4KSCfnxqJucUJ0+9xFQfqOHO
76wHryY45MUkpybiv8ULw3jO+zkqf+/nzxOUYUUKa913/VuYedflZUsXMAd5txUJW7EJo/gzL6JV
zwQfIW569fGe4lQnsSiyRxT4bxY2Ob480K4qXvOOJ2sx159DrV5bfkI7ZjCyMPOA2zbfw4kZNsW5
1CEXXUSjc0CDKtmcb8tPt7YYN9wkWs97b27fnT64egab8wKaEqNdmDtw7iA4Bi4nN4oFhf1U+ux/
Zm6PtFwwr6V4rtpx30vYgmHUfTZDy/aKcy4TcNZK6NWLV6Npn2Q8+ltbZNR9pu6RIqd9JLFYhwg1
ulr4h1H2MyHuimLSYxWbVnEEkzUMalZLe1xNfo3LypyeSun90IE9n5uSGZSJe2YNmbbF5w8ZzBsq
9n0tlFkjrJk47O2OMT0xY5v0g9uTbYj0FbMnh4IFCYmWkRY5DRN1CzR55kfIUfaWXx1CkXqvyM/3
yni7zQpOqSRBvZXT2a+GHjZBqx/NLt6jUlqU5QLx61tj7Utm3r7JwNfHd6RxJy7vR033xK4Oa6L5
RQMC2/3W1+KdZ6Xa5IX63hf05Vo+P3NV96uU+HhSY3MkZxvImnjskOJu8esnbSUMECbNxkbdBXlJ
hHSo6h3zGiAxsQ3ZnJm3dgpxStv4Y6Jgi6jkfaSbX07CIHSeQRBlRc9cEChF5M3Y1xAiBO/iRo0B
HYTqbcagRiG5CxnPu8xe9eB36nPIelIPIIfZUOcrcHgLT5efkC9FkQOuNGk+ZYPfybVedMRN6kc9
t2PxUjvmnYePa0eeA14axuy0euGQRVAA7R47rQUwYKAC26M7tkk4UmaZ/YSibnGRMvz1gCBuZlDa
jlNtFcH1VdT0bJ2jaFN9F91cbezMZ1WNeEvc+mw7xTcy1rdWlEGFhfoZzt+avjpKa7hrzWAXtUtE
QbrWOoloih5s89Dr8CkO7Wrn6nrZpiLeuYa1DwJSD61R8eCMl707py1P7qdmKR4l7rJyD0yzX41Q
kdhxWczPCbbtutZvFVuwxs4Va2my8Uv3ofL0h+ug3HDZ5Kr7KYv5vqyujiy2k8UYkBAcEz++ENsJ
QnDlvy4XPKHObRd5WwOGnrIokG9wxoadRaTM2RhT/N70wcHTVKAk5A47zSwOIu918pnEsFmQG3ui
47woiYAmxkOWpJey/zACv165fYtFSBynKrbWug7UCkrdrQ/+SzXdeqYrjXyqS7GYA9VLGQdaBW+Z
U91rR19V2t7n9B7nud6QO7j7et2ppUReJLijdZvuaqd4CBtRrCSuBHNmy22JiKsTEuOKDRI7omTa
dUTaHQzOqK5Bg5uAqKDX7gtX0lbJTGU12gzZbFlt4+6hcbiX8IMS46zzGy/3HzRGTDUN9T6z3qk+
wCZs2z9KnlsDXWpNXT3HcISaOjzbsMKV15+ikKfi6F1dpkkKgxy3LiF5VNj3JgWPPzlvrev+ctMP
UcCrQzt7ghROIAYEb+6YxFNR3Wtx4OE6MBRmwjqKwzzUb4xxF29pzDGy3ec8aI28eo+D7AEzxV3t
2WuiD/CIMIgRCiWSwx7kEorgRM/Mky2sbyX8BZ3xA7C3PEaTQwcw38sU4GbAdbmAHlclMszKYHzK
nnyL+nqKbdgUGXJnx8i4S8vnuB9PhGKE3f4QAXscSWyahvqU+4SFdp/SmyFYDMwQycaajiWub94X
5pIu5OB1RbIircFuxBOaWBnLfU2mESgMTPQo2k7Ceq1msahX/rmApZnjTuicKeWUiJYiCAtV5fe4
6781CZ3s9I/cqbAm7xhTz9rmnyA1kN6t7tVNq23TNh/VZL1lVf6Sp2wLyFlXuv8OHCpZ9Tnk4rTM
d5wfHRaAaFynQ/IeEof0UCdI2CE05PWHzfvpu4QRQgT9sTC3bmomB3eixtxo7+NCXMpxI0VVrdH6
1F3qmySmK9xKnNvmtc2tVKhN5PCOlt0IwWagYr2wa5pHI0JqkprWPBIIXi26pJm8txWOAJ+FAllM
7XRb3YgMvdjiF4OdIAZdOaDfyuB7g6VaTNU5b9n5WC4rJRaSM5PXq20Imu7DYzxa70Of0Og6PbmT
+c7QDPLj0O8ND0+DyvIfy/3t4x4mQke/6ZhRxyhh8Y2WfgIXf+zDnqePRoUb1HSxHZQ2t9bZSktn
4lHaHQKnte+aLuEAKo0fRcW/Yhsv+ZITaCriwKCL4dZY37AGHKycLnRKVqZjyMj4a7vvtJ9SM59q
AxBHnmEuS/Nd3lMG3lc8MoE1mkn7g4Y+UNiG+dEQdJphjs0ersc432qMPGtZ2x62DvNIoGo+GJQj
Rs8JzKBdUCTgN92rIBJw7lBKVLbIZjOKTIFAWvhPXqRfRYguEPigjfELt6I/68ZNtmZFpVAXEnvM
y59TlfPIkPN9DjLRiRKAmllyLjgOMVVACmndauWoGFeT866aiMJuhyprnIUMkiibTcZDjtHfQuFf
w5rShL9duUI9GPaFYX+D1TLAJ6OvJDbRJ53oWyXnu45N5N53JdAEmdyzBcKjMDmvGG8ONQUsQCTD
Gq4YZIZCoXF3Cxgan2Pa3U4MV/uO1vpRYPVmXEH8nucKb661y43woaoC2nP9wqdYYAfaHqd18yrn
2NwOo6J/GmNS4y0BDigZpoKuj3pygtzQnlBvSO/On4hB57LhVFE09q3p985eueMzlwI5PLhZ9jAQ
RCxgo8TPg1i6ZA2W2ihnIaO2ZxuPQ7HBHkbsDjIbu2Z+ch5RxxzvkD8x92kaSmJL7hWiIAmbPMfA
MKU9gDJxXh3K4DgDVl0F0B9FhSe/xwbNftEamBPoqzdhDCkIz6TMrfZozmLfm8kDmbyPMkjIDttH
L7mtOWTfd+Z8HsNAHZHMWgFrJWgzdjYsWAQmSAGCiD5a5YxpXdiruYzxSjHNK7uMfWQoVmCun1vG
QoMk8UYeuwIujwW6fmmbItso+9Urf2hABxujifyVkNFDFs0PuWJMV6NZwuYaHvzk3i2C88xMxDEY
iwHmPusuHXawMn/VMz0lC3iFxzL5LVL1R9vufkkvw7vuT3srFs+W8QbA5qew5vWQy/yscpwzqo8u
8ELmrRdIm+272kZDfivn9GVJufu5V6Jg4CeYmw00uHxn6FDvujI4DE1725uj2FgTXclh2+780Iy2
zKNpzk0IzM1K8Eyc8k2oWEN419jbxMcGKDtDUdJXqQ+qz9vrEYJskTt7d3xhPMOMEAv5jmDHRy6R
ZbLSfxxG59WUUFu66rnLSajjhan3RqZvceUyi54+zZqJbApQw69RbYJUR+us8yseE8e5FN0+cbuB
jFFgQ61nITHS5gohAKgJgaoNzOldC72l8pjVB278TiZwJbvsdUixP/ndG3neXd7W6PKlX7GhGm4Q
xGmLQjkQVaDv0WYdlf/Uee+uEx/Vo+uIJwwcP4OZ2ueZ6pYIUlw2gweGvmce9CzvKC1go8Wo01a7
sIn2/QDFuxzND0jEeLVTIpBBfGDtC/aF+dxRS7pGJsZ8kmbwu4yQHG92jW2q2HPV33u5fOydzybO
CJBC+2a3/lG23auO135ZZzepvTSE8t+MZWnlOWm69/35osRSUS5BUebSOiF3H5JIb1tvZpbeCFpG
TIqdXGhT8U09bnWRPUcR5uZMzavSqtXGE/O4aSnd7vJfVQ6+wOsCE5+6/rCmkdx7Bi28j8yH0BLt
cRxyHs2Tfu0+3EKGh6RCTWLE2DngXuwl3B23HLnyEqY7R9pkeHbt6iaUOtq7Li2sM2gYu3qOfMKI
XjY/amkkp4j7lw1fGm9bWUJfXVLfddrJLS6ZvWxblLX8YCrKvtG3HueA9Kgd3Nk1k3XTj961K6Nj
L/u7xrBR58eu36RjFq/DaJw2ix/ay3vnwbBpEtDiArhoAKjIldsU+borapCGI7BcMz0g5hCMnwY6
RIyDLPvuPgn4zmTc49Dr0XADwkZi/PxyH//f9Vd/lYD8jb86an7Ato/yv3qrv/7Wf7zVrv4XMxQs
zTaTNeffBur/9ER68l+ua2rpITq62PztP3mrnX8Jl+IA1+Qr0nGWYqz/eKst+S8c0CAubdwnUEyo
Kfl/DvPrv2uC/u1o//8X6Jm/tzh5nu3YimJKxT9navWbs5pqkhB3b0hsfYERAXgf8Uw92CaQJbsa
p52L//TWRsvFFKKOeVAC8xPTNnJYfTrE6K8L5C/++z+3Q5q/t2At344jNXv2pRhHm791sCT8UrAr
ZvZZ2Xhlp5Jah1j+6CenvBP5u7fMSmw8FyujL++Wme3p71//9wqYr5e3NL9dihBdtiD40P/UaeXF
yH2edKxzPfrfC7fvHu3RP2D2JdgkkIsHjSO5x2CIyfUfW9eWX/Wfi514cS4VrhXa7YQjrN9+9joc
wqBLTOucZJBLidvTzTkpvIudu4nrSD4ZMespfVWFQ+t6HH9q7JVJEZOkb6x2z/asXkFUD4msN/M/
FO/9V5fS8s2ZS9ep6wraO3934IODoW/aqC0YsU0NUKz6bi/QraryTTw/8Ea7hnMR+H0m9zmVGdge
0y5A3O7lY1qghrHPrIbR3f39G/ZVZvrbL427wfSkrU1Xu7+X9oxFCjZ5jKxz2PsMGiqKVAicig00
118co4NnS8QYvVJss4SsNk3ag/vGUXIi5ECi9tDEjDJV01MmUMHfmVpnZwjQvoMTxHfCPHlev7HG
rn5URSVXE7Vc5LQi8zzo8RMZW993xXdKs50D/u1DNLP1o6yjeEOqBYshrQcjKa/cZAlJ83wjGAvf
axHv0kCWp84jRhL4v5oleOoXBgVOjauOYex8p1Hhm5C5d/n735ZJX+1vl5gW3FZauKajHUsuvVR/
ur5jE/AN/WHWOSoKAdAFk4u2obUQnW6g9TP8mUfksKjQDPny+kcBXx7bwf/uGzGXojuSJUvp7W83
WhATIAqnyTqjDiEHifAmo53yYe7GfSnbR4Ade7ucmrPl01neZgsJdXz6+1/G7x1ckCnw6xMqgXnB
jfd7yWEEmsXQRWedez/8ZcgDjlJOh1g6Lc+7WhG8G1n+0+Ptv5+2vKaW5tdrsyT8douLPracVqbW
mQKGw1hj0TYaCQ0QY6ufGTuCFPM5g4sjW/wrQNtuALms6spUL3Vt/8OtI//7eaOFko4ptbJ4I34v
VyTsaZIoMRW4NEbZyaAuij4cFxy8iFPvQbjTDxtI9ibLnQhT+9Dv5j6/MceC7dacEy8JS/Oma1HV
m8m2TwOqwdbT6YMS7E6LiTaBqk78I+afCymBaZega6OEYBHF+vYPXW/yv5/cWlisY5C++UT+fmUz
KIYRqxPrPCyo3Hwu/bt6GcfZI5GWMSYYtKR7S4OEPMZ80F8NQCV/IrJclNUD8NrVUArOQ12S71wI
zGs11MmmKEOkoEGde1sahO2DrS/oENEZNVHMjCY8iAHxZeKvq1YzcLRLtsax1/xT7+lf80+ULHKt
WpbySGFxuTq/98UlcBnHLCm5bhK7OowGJmoh+HaHvING2L92wVj8Q7Xuf5WALq+pCXaRxmIbIn+/
P8bSrQvEcXWObA9YHjPcK2V0V7MEBebZkEi9DKAcMEP3/PXBldBqP5Mqz/5hUf5t7WGhtzBlC8ez
2KHQd/j7d1KGbZECxzNOrZ8Y+ITFIxoZXGuNMB7ijcVNE4tduey6cWGrGw4IrIRNrQ6uxE7ipcEm
COrgMTf7+h+qUu2/PlGX781x2Y0p+n2WC3DZw/35iVri/ZTadLwTYMi1pi5ua9otTb89pSc68LBB
dzEODte9EY5szjjLN0CS3LtlXQkIcOFkptwqQBU5DzaHaT1GB7sP1I6gF24Z20Pt4DLOc9s5jIO7
9diVraIFpjJK/mI82TAwcS6NZmdfxioNIJrTwMyZpjoAC/RodPHvReCuysD1tnljn9oaSaaJXbEf
Q4IOXyidhLgY6ddxV9WYlNgeJaB3I2TSuNiaBo328CPEFZu5WRTnv38M8xYSFPzTqoS+hn36q9PX
EwqlQv+2GOTuGFtjpqxTEDBfbGz9jPw574pIGzudZ3cAkgYW7U5AvWsbrFYuIgKOpjU7tDBb+XUy
nOKYdaQC4buNXFKtoqC+NVNTcoxBKKYtLoeoZSjEtusts7LjHCcD1w6UBah2itYQ3Iieo+9Rn6M9
wXcwuaQFNubI2TaRziln2r0f9HBbBTTnZQGxPs79DfGUYAL24cfrebaSFFtiXZ7iLJ/mtbU0M339
eYTdsGk8mqlErVhkSlCMWDDqtZrL8Gjg7iW0QpKfyTp+tYgepmE8+N0wAVeYdz5i91kOQb5upW53
bA+4hIbk3FajwvKPXqI8BIVWwbEABLuK8m8ppRLHOcwfaHEBJCLCw7ItqtP+bYLzBDOoeQxlVa56
+ne2NFeM61JrHyI1WWSRWdeWZ+jdYLTFhs7OcEtFCWMvWF9VHDaXrHGxUtuBs03UYkGZGu/SBoyp
C4/GuMaW4wk6kL+u5pTC9rFk20Ni46SahWUkXx2RLhdwlzLLGd8bFmE8TW9xHr8q+wC9O0LqbxEt
aS68NBbImnkQ3wjYBCSk7PcOLXGLjxVehYGqXDDs2zdg3TajIwwU316ddkUOpMUqI+to97dRp/QN
7p/9TErnnNfNOm0953EIZm9VaB+kTdsi1fpYVubpOV4I1+A3DxLT2BHY/s98BHDDRIX542Izp0YR
wB1C5YYO++Da91hrBORalTbhW5JPd5abHxDR+gcHe1AzKDbybfegE3CffppjGrD9fFvFqcM2nhxa
Ujl0Zfs12AY2HllWY/LR7TFyq5TZefqr0U3wYPT+L19IfzvYyBR9mGJYI8e2aex0vsmDl6TEskI5
yibq8vC29bNpJWfXfR3Kepkl31TxsHS4WQwN4Xkx83EGAPBEzoGD1HQWdFsk9n1n+Fgom4lUXLin
dWm8NSiJUpCtsMMKyGBc1kcTYMS6dQyUgvJWVlilRGrPB641BR4dCJJh8t4oj/lRKHOXWykdNiQk
yn9f4XVOu1Tmc6WSrWMS7f/yoro5F3Px6QWswZ43F9fBXbj8qdyU4eztA4RKukYFxPyOOFbTfBjc
Gs+++h7nw4OXRPIyD+wsFCfpfRkC3Bjy/sbo6GKvpuqxUcE+sAb/2pKjiKcG3TbG2eLpn1Hutls7
q+tdQ3Zz7SV9cYSncm7gv4H6jsOdnuPgfoqrdwvA2qFuwGc2QfrO5JsCdO3dEomprvyABfmA2jn6
El6t50/nNit+MVoebvA1CRyRilEc7+qK2GX0RDj+Mub4xs1oerH8x1riIQi6zvlsL/bch0AC0H5L
CnrWlqPquyZPNjMVc6dU5Iq4zi+PmAADsga5ra3uLIe0ZTd/BCJfusumZmsnqtgnUf0aiSNgZOcb
Tr23yPQ3DcASQrCAxQIft83kesmNHwzrYXDUCU81tSAFNjrAZyCvFsoyTXO3nVVPezztYisyjwml
CAWVMkZ8KSrjpeY4vLcHooU1Qi0PguJHxpZilTSMD02zvJZJ0Bx7N7lkReRDqKV+Rc75oxhDf6c9
wl3G/BbaC6G6gptiGk56rHprUZfe6hBsatYw0WocCr5WdQAmk4FnZ+pL5JqHqfFvYuD994ppJ2oC
chIWWYsWK267otnWDa3URiHNp9w5BK0TPHWm6ld2mj3XVjxeviAqlWX9DMRIydU8JRyj+U5I/6j7
tMQqm+nBe4FCXdwqnydS7KT9Jg8ZmLNY54fIATxSp/PK9KtvIzs0vN1BfagZpl6y3nsKJxwZVdPv
1Whad0aot+MCTa/Ghq753J6egssoenbXFnNnJxC3UeElbz161WDGARldztQZVXRNUxnHvjWvlV/x
1yka9ZvGvTFmOCzkxb8OZzkn4x3TQ35ldR2CEnajYk89i7MeGI2zX3ycGwJA42jB/eDpdJ/Ami7y
cWsSlDxPyYwXmhxvLeEFZxmpIhE3T+DbnXOQ0aIBTvrNz3TxkFEmvo5byto07NAFiqq+9RbmppL6
CqIUVNLDUrswof05IwJs8kH1x9z3EV1N014NdtVt82I/cGbYhKE1kbZPRi4SeR8YNKVpm7OEJ32i
wxUVHySfrG2Zp0+OMaYX1VymvjYOXlF1GwzdwXTu5pLTYjleG5ecoUVRK52M9qWUxjOZCWvlG/2I
/hbY+7ErOcYnNWs+1cpISTxTNBPy0VgM8cJRd3Ig654QQ5PV4L1WzfQK+LI+oCx1e+lV3w1C669w
CIDympneCnhV+EuInCUzZNkvdJBrDc3nFEvC4k4kzgkEbqIlTI0qC+Rmo8KNa9jqUoXOfYtD585t
MLd4bTnusg6OZd/W9+zDZ17OCzDU27u0RHZPG4vIPIrBybB3pYPfE3CzhacK78+MiFqEBv1Lijmy
qzD7hQmsg2nkdKnajeUZ/R7wqNiNOC8NyB8rOlyoE4HsiW8yrnkfOyqax4LTv7Xo2pVbXyoaVMAm
llA2ZLqu53448RwWOUdiz5kczuOkrnWB8dr09F1doA73ixc5tkLAfNoUZ1o8br2uxi2mqMEIlg0Y
UvjSYTs2FlpW3N02vo4IuSfeFn/8bVwpBn0Y2fdjrlrSRYy8JDAKFn+yZu2Y1xs8Scs+OXEPfpGN
S75x2LqNJLjvWSAWVebvMhXFNwSFTLmqKsPefr0i5ceQ6qDcUgP8HTTbAFXKE2smeRgOJTafcO4J
CGe1vFjpSWUtgNF8so8Avd2t3+nkZmQFJ7jagCOp8YPXKRW6TKNAung/EUh/hUWPS9+13vpcf5Zl
zHHXEtvch45peuKDMEDEkYSij8Hor33W2nTijlz/kl71GhMdRqyLUJC0NNAnyJHfpeEd2/FMaWq5
z8zyf5g7r+a2sTQN/5WuvQcLwEG82KlaZlFUdr5B0ZKMnDN//T4g5bYoe2Z6Gq5dVnWplXwEHgLn
S2941nTli7BVni7V0KHxBSul84kdGvIlrYduZ/yphrW/bkKfYxofkVIx7ru4gxpp6cY8T7wvhnE5
NMM6T3grM+0YqerfumQPLk+NAdTUH/UyxCTXWBp+Z88hyrkkcTre7YOS1b586HhkFyW+2zi4fCmt
LFzFnYIpVMyAOe+qC4jCDoiIZF70iCEzWrvS8gK9nqC8klSrW8vJMqmVamm9a9ArnBad+GDx/17h
bcMU+4vehcYSE4YLZijQwPWq571Od3Lc72olWNe98qgvGqTsmcxFD03fojVhAbnRMm0dFx+kGjoM
Ssc4OOkg2Qv9SY2gzAPtxf9TYbpXR+G0481ItZIU24Y7lGYqEI1Ov+4bRM3bHM+EPsKvXGTgppJA
4m3JmTxiYwlmLrlr5Hw2AB0WDGdQj0Py08KeQu5RloTdBs0buL2Zb/MOlScMBxjztW4xT6Kc7Bd4
z+C4FslaOW/99DoNcKuqmqWpgo8vuuqhzsCSRTlTUMZhSJzKmq3MSgU8DLonyN820CT23VoZ0Ap7
pNtm4PUWnp5R7FTlulexugEKSVNcDxcZWErKYOTw91mpTZUAuGyOwqwCv3ZB0ZdWPt5HZuQNwNwK
QsBNHl5LIvyM3dgXCEXWUjM6Y1ahASf05EYyMRpx5GrW2BzoVGpzckRcnUu/nlsaZr+5/0zFCwIC
PbJCc1AcLrQPBAYojd4TouApZxKR2zWzOXlnO9fQ/bUk1AzVUluKAqwYYov3UaIkaJAz5g/R6CZD
n0INuojRKuAI5ZQzme5J+XOvU2KINFxxbH7EnxuXPVpJuohJK11JQbZEfZA9Tos4Blu4N9NLLUAv
IxYh4MJqs4e1gJooA0sudJW4Al5+aqztOvPnMCAA8ZauPY1QUFo54RM6e89thwQsbgHmsuyDVd+Z
73wn7xdh7hEIAqQrYk/MDdfdygosblEBamisZmC+OHdxhl221d5nJMGcH1gCapL9OBAzp01Bm56x
j7uEwGZY0sAJm4tGfxCttod36rwHHvUkMrwmRE3jPAbNVOR+M8/VZWejOaMYCuPolMwxJfyAcEEg
pf4qYOlFaCa3tqTPQ4hokjFr98lg2ivSedzojOHTr5GELGiVuOUa0W2QhDAB00afRgAYTQn8RJ+U
29QCi1UpnxtVLwYk2tYlEWSY26wT08bzDhAxJ23nfUQvNS+vLUdvZk6Lgm2klXcqEowLyQHaxYVc
YJqZXpYyzNgGhLrEcnvQ0FpWXMdGRLWODHTjoUMudACkSrTRjc96MYxYtbS76Zs1tFV42YEOOa3x
pGlrssfcuhb7H15DzoWopVCOazSrAKLgO0M1wVHx1f+SdhBUta7boUZCqAeEEQ8aGlYt7KmOHnpJ
nq8zPZULbCMtgFJ+4t5rBrieLIRg5WAbsChdYxsURNdY0VcITgPXL+BgrRq3UNYqJvSm0ewK/VOk
Vk+SHZKeQFgkhKldX8/dUkO93o9mVDkCl2tl6xc16vNyVc2lOtxorbc2Y/dDImffFJfjuWYKHbQ2
5bAO68CKrl2iHPxIbxbaxq1U9dlSROFsT3t6bTL/nqmyfQ/oah6VSbOlBdo+uDYwLmoLLB1tukRi
jzugbiUp0QftNEWO1kKBsjUbRIwcW/tCx1PeFI5olowLnLnX1NFacS3YOE0nL2spgWqH8ewsz5Ho
MltfRe4if9ZtS7kyjHTbcAxvFJ9EG6WMpdwgBK3KqYEgeRdcs05wffgs6pLg2nPjW9F7e6hC379f
Am7BfQTpP81IfSoqGY6kynNx+PLwgaIkk9lmIm4mwBzWGriArmyqVRPl3nUmRCiTzTb9Jnfai2r4
XnH4Xl95Tx4S4+u0K9zrVpXWrlzKGxNm/vXhg/7nZ4aA+oocXzHtXOu9aI1PWiSadW10NJ2isrUv
PFfaMvPhS7PNt9DvuYXw5MF1YunmvrrI/Cj7Ei3TrM7Ac0XxOhk4f33QwyU0AVrUEgZ9aix/oSru
5iYCPcuDtTsgL1lxF36cPZVJMJifBNWsxAPLatc2RA6iNYZEGcQGrE/IYTwsA3ocr1EbNDe8pCYp
lzVYV6id5VWhQ/trKqy0GR5ycMba3DQQVdMLaN0gvkKX/hiEdlhe9UMQuDc1ePcVjPMly97QlAHL
tKeasxU7mk6Z0oYYOKk22hD9uzIXu94vjTnlybcavBAoxpwHaOgxeoLsHxJQDJcsnNESpZFemMVF
qe29e0tptqUqvFuwLyHyPFetlqw6n46oKI1mO5yULYRGIjdC5CIZ3GVcdNMtEB0XAJ0B2+PzjJeg
bV0il1JtrTLHoaZObko09a8zN0pxYsCqDZ+8QWjWl+71GkYQdIo5RbR6Ucod/i0xVvMi9R6YXlyZ
KnZMloW8c5GB9e56B3GoGsvhsriD62WvC1KL6R7T6AdFJ5g4Ln5BkhfGl6Ue35S6TrB2o3YdxFiH
hGFvc2ID2TdR2Zj2wMiFlwNL9ZXgokuxaZCQqCyrPejG0vNXhdqktzKtsmkHCtdEfXTrBPuFqbYf
Y4z35ow39G2ZJA8G0gaAIsNtOrDQcxPr7gxVJQsYCUJmqrUibrY4fN4mcmkixmEpd7p3Hw5yiq3j
ux+bMr4Glep9TTMgtR1NNwNZ6izXxVxSUYvlafmcSlG0jiNsu44Svn1UrFPzfWBWHO9th6UdLxUp
omXREQfc2i8eouAiUrX0UvfSxyIvyhstSuGgNhYiQz3RVdW7L3ZjfsAUGjpzocSXvHRvlcUoWHWd
i06H2JCohqvCQqh0kJ277OC4mBS3ITTyq7a/VfcYbnVu6y4YSdpTNIMBrpSKM2MiiEmBXvT3Gel9
5db5ZeqmH9U0lkG2RPraNFECt/LkwUb13JbSAYhO/K+qKN6mMf0Tt6Hw6Wz3IwYOOwk0zcZIrft+
cL8DcPFeiXTlEmo5TH96dJDJpPfgEFNcFsQF5baFrAcCNIfiU01z9wL3mys6Re4trAhEVRMY3aFw
81VM//Aqkxv5KtIC5aqUoxQrCc1elqUMDvnwzcPvtIneXFkPCbZakmaUdyCPsLxuQ+RQmAHTsCIF
mLUYmPUQBDEN0KoLQiFUtQ4bEHShNH2bOh3cTEMgxhJrSTMFyqhv0bylO4LenWm9UzIJORmc3KHJ
9DClsOfJKX/WbWu8G6RC13kR93MTcLlBW3SVtbmNBgkzcC6duZbayhdZQPmMlD3sIbiQ3Mf33l75
JHef8MKp52iqljNNhNtSlhveAw/F8qxDihop+LlISD05sGTq0AV2BsLnaeRqOeQwxXERjAC35a/b
AIuzOPWefBje3ElzVUsGXj3IX19PlrGGy31xY1OQQSDtoxhAsPcocKBY7CWp32Ahju+8Ya+hhqsb
PDSMC9n9AK6p3xw+8Bzd77XgUZMsTlKryzl2abXsLXr0dUvP/vAZAiz08MFtlwusEOmdVi6SAxT9
CD85oE5Noycv19mVyKKl6e3TdtNEYM4MZYN9r3/ZNMNQjrq/rWChpuiCWcpUbxt06dwORgeWixQY
9E8ssTWwprqUOZplV+qWtqdcoK5sTis7iuB8U4SovfHQt8Zj6cK2CYzD+aq8a/NOXzVKdtcW0NI7
jutFp3c3fuDSk2qmnoMDXSEQO4SclFBOcn6VAo1mqQ6wvSrJ8UQFxbRG9VTrLkytvEQXh1kVqfrc
iPWLMKQbnbvpN73A04jTf00XLoP6pPXr0Fr5GSVfbwDwTeoi2uCq8j5DfenOh5FgYXxXazlaPD1X
3OlSsGgqTkdKsqkcFe6VYiTAX2NAmoGE+mCWQFoFrCzWVLFuZPrTnJNzmvk4TXh5p1FWRVc0msKF
XGHdJtOKgBphfxCNpF62kfTQDTQzA+KrBJ/WNmnuWy4ORl1r38ghDSo7Kr401JIXCE2vWgWcpNlw
c4POR8JIW9SdjnRUKYfLOorZb+CKPQLHgFpog/Vqv6HsBJwe7G+FAr+lG3gA3so1NPwRoCvr+xqZ
UlR09zV8tAp+SR0AZEezxFvFEnMMHYRfQE6CtTLYdHNPY1MSn318O1dShEqYVsQXUafMGd5iiZVF
K0YK8HZRdVqo3SOtOcTpKJ2QtuYghCrlDsLr+/xJpkkUR6jw9/nQ8uniauGh0RCq3rXX3e0hqK33
oXyruMjMgJwpGRPDvo813EhVxJRrqYY41dazNC0GRYJgkcGLWtAMaVDMjucI42NAYdS8tkHyzEyI
N5nxnGsxSgV2eCeosyl8glk0CAsQGJYu5DlL0XBndj6jONYucsXGOxTBEyh++8EIEcW4fYaFUmdi
SEhdzWIMU/A7mOtZeteEjrNUMkDw6EQZdrtOPduh/3oPLT+aV6rzVBjSs+4i8tlAy56S+H3xwfNM
JZvkWosYpeUmdZDvmQCnM23JAfHeU+IHGZeXhWs4n9vYwFCssZJlhzT/rEVaiI4S2s0FtgLzKjbX
aGQu7ER8cFz3MzRWtDJEn2E1gChL32NZk2JkuEioVj0/JSY6DFOFM4fUBLk16UCiU7eXpVCvzT74
UCGusWjD4j4o6sd9V3Erfmt9soWcsZPqtxlQ5czkpFhaAU0RH3Eg+dO+8Gnh+1BuoxAWbQbaGw1D
fyGlBiQAYPkU8EbXPtrZ0OJgIo3MQDgLCvzoJPQ65wgnG4G8YiJMxIs6wFlKv1VoUSyBkWGEgmtY
W0YfdKOAl0FmNYVUzlQlQzPZj9ECDyPjbi9pX3q5MTgPLLTX/WTRGxo4WVUAyS/Ldt47GoeFGG5v
6Zse9PK8KPJoYfSAT2lO0/JQLlHdRg9N9Jzxff4ERIzHAx9m2SlVHJGQSq8CL5urtYIGAE2glnoc
qrQMlZVGBi7ruAi+l+L0zt7jCiLJ1bqsWnmTZ02+yADq3qLiFgyJJM0vNAp8nxkpXW0GcWiyrFwl
eOgo4S+B4guwc/Oe1Hsj7ICcFLOGGcgatNhbA4c/zE03uo+yo5bvP5vQAN5jsKDfGF5zUze2e6eW
ztrW2/BdNLMYrBYOxi1txJkAwT9YqRLz5FbOklms9c1lS26HBGq6HED0ipFtgf0mtv4+saydgcIn
rBpznYeVeZOl9dSmT7/c4/i1xE5328Yq5ZNSRjfYTVzGtegeYkaGGIRV7/au5Fx6WmJttdojv9IG
kTlnta81e5WZJEpZXAa0nAR1sEp1hEoq92K+SEuDcX6PgiBzA+6/WnmPMVG3gJw9T8JsIzWa+6Dv
/edaErRy0n1yFafdtV5b7arHDGYhZ/FjAiV7TROvXKM+tQOyBZMgE/IH1d07swoTZDUJy3Xm+7M6
tHIG7t1tQsK1wUnkUtPsj+kw7HBQeBNd+hGbY2XKcM1dk5U+qimvJoW0O7PimJHRfl+uqgDzhLSq
BKNZ5VZ28Y1FzgDZ9Ix0xc+kpdKg8Rj6aGdoaA66UF0SbL1sWk2QJFOZUTBTooOfsu4mT6lZP2o5
SjuVo1zpKUYWwm/WIWiSi8JCnSUV0SzyUrHCC6ldCJ0IzQzJmpceLtU19llrWOUyQo0W7mm1i0KG
bJX0rGplBS7mK/PoasZ48A4NcQ2eSBTMeiNH9KUswB8mVYCyRY9fG6Jeoe/w9tC99PWMCVen3blK
vDIElSjOooAXirnuc7rVGslP78RkW1oOHt+Gb571ygry4n1d6DLa2rCWXaD8C4CpszKPrxK9dVfY
DW7A6riLRjKhlSY1Y0nm4cj5wg13CbqO15tIeKufnYZ3zgMcEakddOQuvJA5OWeWz1CUhm6IJ+YF
3vT21Jl6WlfQhSSHpiOIJmW5drCK2QiEaAnnzDODLvc+ZPVAMSEVSZnczGRwqYtmH9IvMJueUIOX
APq5ylKVQZ+jkuozbDeyS0hakDyri6QpPhVmnKyaYTaoyYgt6E7wDTkHhAda8bXTIbXX1n6jRT0V
eu6686rsV/B8om0RoqVldZqJyrDnYlQYSg9OvrJCfV74JhNDDeyIgTLuLHmG9jhzu0zbplVnzIGo
aNNEAv9p6OoaA9mEdwmnD1JVURC8Qc/MNA+VoNr0mZ5BSvNae4GMyxQhlHzmGRl3qAdVlDYodDAk
A5xOAWuWU16XuMOJFJdOqKL00yiLXJWRuAROaUZvnALB9PylH1N8uqa2QEHa3lg0jG8BUSEmhSBf
6qvXEQoysErI4AI1d1ZKjq3wJ7WDa0V/ZlCKDlkx+EyVbRFdbRm1T/1bbiXKAnlOYCj+OvZjlwmI
P4SNEiS13W4IoNdNVK00ytIbvUT2U1LKrVoUCCoYLhDaOts2RnHVwGVaCtyftSbFkmmvUH/uFZPO
wcGjlr0r+q6ZG00HOcxFHXAv98rcafL3Zs+jgqH9e1gsAy+ipV8ul5f70lPhzCdE+0bfX9fsHHia
aqOZ/OmshA6N3+1+7vQuQzXYm+Bi1q5arYWdq1S4kjKjIVEweqB2RZMN7z44ydzYwK4G1Dw6Y0xQ
MIWYBQo6wH1g9retLpN0OqW1sOp8C2qhWiTa/haBvnIhqMJmqpoBbMB7aWaXGuZDmdKvmt7IpoVq
QhIJKkpQYTmbsPkQzIxSRvEoRTevcxDKQ0/rAUFPc1rXOZYw+Ost+o5JTtYwM7Hi5t4FKviAleFl
WLBvuRI4G0dGaburF6XUfPTZvpkM5x76UzEPXPuy7ez3iP98VWpvTV6IhoMfvP5w+F5z+oPD96RI
Rh5VCIzy5FBaaBnD6LJK8Z1Q001gYlEC2IZPD988fMhNK5jhUNDO6iIpVikQTScvi02gBsVG2ivI
Vx++/vFNU5KLTU7sisi0+fTwm6XDfeahUTiPTZP6u+W0wGu5QAJqWC1O9pdOSpgM5ZRrOPxl73A5
h0/lOIkv4B4QQJBp+fEhbwau7o+vzZ481DeCRylA4yTn5W2gW98XkJOXGqoKK0kdxCv42Y9fkHMH
+o2KFm7JSOZ4tVDGSuTshpd4+OANn5l1s22QgCGtN6pNrHZ8GLa95fGPkKZbm3sH6wshP+ShiJf6
8BUGZje2YdAKHb46fKu1RLosXe1Bi1H0CbEyQnouTOEg20yCB1LVKsUXc904jFmR7N0Ze/3p8M/D
4Z3JNAsl6+RdqWF5hsvkfibZQB4OKLv/b+bNKxMEKuJT34M/aSiD8cEtqWL1Lv17v/Sd3/Lrhf6a
V8KAHAUzfMLlOVzUwanhX60R7Xhh9RNGDBqsHCEg5ei2acuysAGDImeBqtjhx5Ii2xND02Ugqoah
Dayf12/Sr6/+Z4+If7ZVv2MXQNsfr+nIyPnzkv6DTRDaBCNV0LjCRKsIngoY95NNUJQJr96AyCNs
EzvY466/ulP+3gv8Kxt18jY+YtNY0Qp8dv30hKClDsyav3IjvFnhx40gbDhYOk4Zmm4DNdcHNszr
PbCtiQ1m21KBBNuWzGac3Y3A7fvXNuGN+8irTVAnDF10/J0sxMa599nV15tgwXzTZCGzTQIgOc/D
uW2CrttjjwRhTuBrKbJMQ5f7StHeHgkKRwI8FxWiixA6pLJz2wRFgQQy8lZQLZ4HFRKNBl9RsXid
b24FOIumqqqKMMGqKNC1zm4X5IGC9FcOhX/6PBhiouAnCWaD09/ioH17MOpiYkJNoVoC7w547uyi
g9BBbIzcBWKkpihY/kDaoEUEE+f0VqC5OYGio7IHx42A6sK2/9+Hhzfv4/Mhfbl4+u//Mk37+JD+
/RipKROiny4rqPFy/KGhdroJJkcnupg/HpdjQDqjTeCNs0cHCH2iEwJhjJInqAPV7nQXbHNCrmSo
PDL8niyU4x88o11Q7IHvM+pUIF0iE7B5+TQVhCEGYtrrKAkJHPa3BfkbYw2IoEMUPbPn4UAKH7cJ
5EO2pcNk52wkaRJvo6TMrQKRShHQvnX1QHc/r03A1GNsfBBsAhJAlmXTO9fgO53eCJiwydwixkCJ
Hc7N84uRPKYDSXDsnYCVm83tfnyRA+n07eNgQn8iqUQwQRz85s7rTrCs4e4dtwn2RIaBzeuTIVfq
3Penm2DqEzQINMQ8SB2VM0wUOMt/Mh78j4tpeaIogipSEHCHfOHNnWDZE8ICc1TYrpzD5xgdVFk+
ntZ/P1MQ+CtqlqBAQrpgkAB5kylYYkIeBecXc0aY8mdYRCmCqx75QFAkARjUqRzMl1Tg9IEgKEz4
qa7zTJxh2mwgCTJyB1B1IUuAX6kb+GaKnzoKikyypKMYQByCsM/zcPiD55QraeZLAvf3nwZNmwgL
EjCJArZydBbeZIyKomFHynNgECNRmNHOrnggxRtEHUaFh6GE0pAFglLOU/+rbEkmPsBqsdGS4Awd
UsrzipHEB2t0pmBPgJnSWuK9hrpJq+n0TKC9pKJigk6Pcqa9Vg720TkjT71K3SDAPB/CJDf863TJ
0tkE+rCyTpQY+ktnVz0oNEB/w+Eokw4RALFHGYLAm/aSTZDk9OSROCTOZxgiSJ3l0Q8ETQOaSxQJ
Q8Y4zBZO7gT6jLRV8IqApcXtcIYtZ4NCf+TRSA1F7QSG2CYSDlXUm6SRxjvdaMooU0Urhd06u6NR
xS5mbLpEmKRtQm3ASzR+UT9wKtB9otlqoxhD5nyOcyjVGt1ekieESHrvCMah4CSbb+8FZUJKaaPt
pKoITZ1hKakS1EYnCwpPhEW6JNgIWyEjOD0XTH6ua7gLn236TJAf3XvX9AkvUbX+HDa9qagNe0KD
kfhwnEgemi/nlTJhWmWPjpNiYhAf6bLReaYuG4R2XscI7gXEo4ZKy1RM2IUvc9AzKiJUWRudLQx9
NnpHjJtoJImhr/xmFwzGMIQiaq1hj84xRhDIx56OmkzfmVc4HI9INlpvR3K0Gy1BpoT2HqqOx106
syeCLGb0Lqg0kei5Ujmj9Tf0Xd/cCzwRNN4Jo4ea+gwj5TA4GJs5asZEoBlLd+EHHOH1uWBrEw5h
ei8EkgOi45imndO5oDJIG5k7DkM58kJCpSmbJAZv57O2PbGUYRrO02DJpBNntwu0CV9Sub/fYhE6
qAwBXuEVIOH1vUBZLfg5pSvdKM7O88sdiZRiNIjJniDVp6EYK9s8/r+AbRiUU5jqyqRoSHa+dDjP
6YmApT06X6AFTwwwLXqOIFR+qqZMum0mTSiwESRP54hnE7xzo3ssgrkc4yZGcvKATflpEDFEUsBu
zH2GuvocuwsMR8bGCObUzBwFJTOTiMOE8jRSwiefKDKZ+iAK+oJuOa98gSbZeHAj1RIGL+TQgKI0
4sTpJhAiBIcw6EeZgc05tts41o1j3Pr7IWKYRfAs0HodBlPHQPg6RDCeRMRp6Lad64yWJvzo+SRl
hKGpw8gNtOuh53Z6L1gyu0Bzmn04APvOby7FLEIZey+QLtA6QWyfmcuAYnl7OJpMaS2dThNMykOt
dXZzKdgX458IQgQgHUUF60kl9RN24whqs0B78dnQfT1G5nNKF2gMjw2UlJTgO4Es8ApV9Yjsfn0u
WDSogf7hDkCMRCz3/JKmIV04doRHnI4ESh6sAf+NCwJQljfDCLDAE/ZaJ0DwMwA9x27vGd0LABMH
VCbRe9QuUEQB62MY+6sZJQhHnCzYAg5i+ntn2HATBPqxjXh4AIKBCyMH5I5+hWsbuBAmYCY6s/DN
zrAFDUt86ImMvRcopV7gvMf8+ORYsJlGAGciuea5IIE+u5mM0DG/GbkJEAFAx/0opX6C95FOMM3m
QGBs/x/eCn/h7PiTbIXVU/R0oFn5z+WB1nMkzvzbX/h+Gvy8wAurZsBGD9SZk19812fPx6WPAOrh
63+cQKsP0O5XP/wO9T78nZd//vICf/7TJ3/r+6v6/s21/1zsikevP/ygf7nM610MVet/ot3XXbx7
7cvEwUxy8uNK/vu/Tq7z1fv/bxYuwzfrDuOL0esW/j5NThc+kLXGLxzuEsSgv1/i8DYecc1jV56h
m/cNxzn/5KqPpJrRa6dRWuye0tdXbR6AyONXTpLnx8p/rKuTxQ+o/7GLz5+jXbsrnl+vfASMjl7Z
L6vCf6z+SL/9MUuR/P96uu1HgPLYv7Jk1/2nk/fzhR80duXVc4qL/enKR/zk2JXX7Ljvv97xF0ji
2IUvnnbeyQ2oHCFuo9eNIh+7+dMn8oioHb108uTv3pwiRyzW6JXT9vTNO+J6xi57+fPZdISJjF6Y
BerHsD+5L46IrLFLb1HOKn/aZvuAaBi79tXOT05Oj5fp+Ph1iz7aJU+vt+Nl2Dp+6bLc4aZcPlfV
yT09oNJ+Q8S98h+xTNudUniPKJrRl+4TC8q0OrmzXyZu49cuS5//suzkbHpBgv2O1dO6eLv0MCoc
vXSaVG/OkBfy/NiVr5+/Frs32RP06aGCHr90szuNWy9jovELt3+sd3FWev5pWGf9AbDxO9bfPBfl
88lJRRt3mO78jsWvnjv/8SSMsfgwLvgdi39Ge/T7Sof64Nh+Hr005oveH7NdkRIpTx/OY0/z9/yB
+S58++wf4dtjl79BA+5kW47dt9HLhhEZyWlV80LUHL108ey+VUk49E3HLnz7nCRlHzW7N2UCfp0D
xmXs8vde+vT8x0X5U2w7QuvGLv+AetCvb8SXyePv+QM/34gvncqxy79j95/L8vkkpXiBEYxfG3uu
7+/g8PC/DODGrvu+2nknyx4bdWOX/fBcxES2k5WPjdDRK/tUNm9u75eW0tilP+6IO4mLF8/pdR94
+qMXfy6rPz786uKP47PR6/8rd+wD3X5o//y9NszHPo3ZmJNdOdKw/vVV/6rT9Kf6wM/9p++iM7/6
Z6fNteE3HqPnXfGP/wUAAP//</cx:binary>
              </cx:geoCache>
            </cx:geography>
          </cx:layoutPr>
          <cx:valueColors>
            <cx:minColor>
              <a:srgbClr val="00B050"/>
            </cx:minColor>
            <cx:midColor>
              <a:schemeClr val="bg1"/>
            </cx:midColor>
            <cx:maxColor>
              <a:srgbClr val="C00000"/>
            </cx:maxColor>
          </cx:valueColors>
          <cx:valueColorPositions count="3">
            <cx:midPosition>
              <cx:number val="0"/>
            </cx:midPosition>
            <cx:maxPosition>
              <cx:number val="0.052000000000000011"/>
            </cx:maxPosition>
          </cx:valueColorPositions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>
              <a:solidFill>
                <a:schemeClr val="tx1"/>
              </a:solidFill>
            </a:defRPr>
          </a:pPr>
          <a:endParaRPr lang="en-US" sz="12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  <cx:spPr>
    <a:solidFill>
      <a:schemeClr val="bg2"/>
    </a:solidFill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'Total (2)'!$E$21:$E$71</cx:f>
        <cx:nf>'Total (2)'!$E$20</cx:nf>
        <cx:lvl ptCount="51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DC</cx:pt>
          <cx:pt idx="8">DE</cx:pt>
          <cx:pt idx="9">FL</cx:pt>
          <cx:pt idx="10">GA</cx:pt>
          <cx:pt idx="11">HI</cx:pt>
          <cx:pt idx="12">ID</cx:pt>
          <cx:pt idx="13">IL</cx:pt>
          <cx:pt idx="14">IN</cx:pt>
          <cx:pt idx="15">IA</cx:pt>
          <cx:pt idx="16">KS</cx:pt>
          <cx:pt idx="17">KY</cx:pt>
          <cx:pt idx="18">LA</cx:pt>
          <cx:pt idx="19">ME</cx:pt>
          <cx:pt idx="20">MD</cx:pt>
          <cx:pt idx="21">MA</cx:pt>
          <cx:pt idx="22">MI</cx:pt>
          <cx:pt idx="23">MN</cx:pt>
          <cx:pt idx="24">MS</cx:pt>
          <cx:pt idx="25">MO</cx:pt>
          <cx:pt idx="26">MT</cx:pt>
          <cx:pt idx="27">NE</cx:pt>
          <cx:pt idx="28">NV</cx:pt>
          <cx:pt idx="29">NH</cx:pt>
          <cx:pt idx="30">NJ</cx:pt>
          <cx:pt idx="31">NM</cx:pt>
          <cx:pt idx="32">NY</cx:pt>
          <cx:pt idx="33">NC</cx:pt>
          <cx:pt idx="34">ND</cx:pt>
          <cx:pt idx="35">OH</cx:pt>
          <cx:pt idx="36">OK</cx:pt>
          <cx:pt idx="37">OR</cx:pt>
          <cx:pt idx="38">PA</cx:pt>
          <cx:pt idx="39">RI</cx:pt>
          <cx:pt idx="40">SC</cx:pt>
          <cx:pt idx="41">SD</cx:pt>
          <cx:pt idx="42">TN</cx:pt>
          <cx:pt idx="43">TX</cx:pt>
          <cx:pt idx="44">UT</cx:pt>
          <cx:pt idx="45">VT</cx:pt>
          <cx:pt idx="46">VA</cx:pt>
          <cx:pt idx="47">WA</cx:pt>
          <cx:pt idx="48">WV</cx:pt>
          <cx:pt idx="49">WI</cx:pt>
          <cx:pt idx="50">WY</cx:pt>
        </cx:lvl>
      </cx:strDim>
      <cx:numDim type="colorVal">
        <cx:f>'Total (2)'!$H$21:$H$71</cx:f>
        <cx:nf>'Total (2)'!$H$20</cx:nf>
        <cx:lvl ptCount="51" formatCode="0.0%" name="NOx">
          <cx:pt idx="0">-0.0023925015199149804</cx:pt>
          <cx:pt idx="1">-0.023369622695101254</cx:pt>
          <cx:pt idx="2">-0.0073252774869144955</cx:pt>
          <cx:pt idx="3">-0.012551813453289285</cx:pt>
          <cx:pt idx="4">-0.023369622695101254</cx:pt>
          <cx:pt idx="5">-0.0073252774869144955</cx:pt>
          <cx:pt idx="6">-0.017008815825105217</cx:pt>
          <cx:pt idx="7">-0.010305505124957056</cx:pt>
          <cx:pt idx="8">-0.010305505124957056</cx:pt>
          <cx:pt idx="9">-0.010305505124957056</cx:pt>
          <cx:pt idx="10">-0.010305505124957056</cx:pt>
          <cx:pt idx="11">-0.023369622695101254</cx:pt>
          <cx:pt idx="12">-0.0073252774869144955</cx:pt>
          <cx:pt idx="13">-0.00911021818385006</cx:pt>
          <cx:pt idx="14">-0.00911021818385006</cx:pt>
          <cx:pt idx="15">-0.0059306481962954844</cx:pt>
          <cx:pt idx="16">-0.0059306481962954844</cx:pt>
          <cx:pt idx="17">-0.0023925015199149804</cx:pt>
          <cx:pt idx="18">-0.012551813453289285</cx:pt>
          <cx:pt idx="19">-0.017008815825105217</cx:pt>
          <cx:pt idx="20">-0.010305505124957056</cx:pt>
          <cx:pt idx="21">-0.017008815825105217</cx:pt>
          <cx:pt idx="22">-0.00911021818385006</cx:pt>
          <cx:pt idx="23">-0.0059306481962954844</cx:pt>
          <cx:pt idx="24">-0.0023925015199149804</cx:pt>
          <cx:pt idx="25">-0.0059306481962954844</cx:pt>
          <cx:pt idx="26">-0.0073252774869144955</cx:pt>
          <cx:pt idx="27">-0.0059306481962954844</cx:pt>
          <cx:pt idx="28">-0.0073252774869144955</cx:pt>
          <cx:pt idx="29">-0.017008815825105217</cx:pt>
          <cx:pt idx="30">-0.011715516581494971</cx:pt>
          <cx:pt idx="31">-0.0073252774869144955</cx:pt>
          <cx:pt idx="32">-0.011715516581494971</cx:pt>
          <cx:pt idx="33">-0.010305505124957056</cx:pt>
          <cx:pt idx="34">-0.0059306481962954844</cx:pt>
          <cx:pt idx="35">-0.00911021818385006</cx:pt>
          <cx:pt idx="36">-0.012551813453289285</cx:pt>
          <cx:pt idx="37">-0.023369622695101254</cx:pt>
          <cx:pt idx="38">-0.011715516581494971</cx:pt>
          <cx:pt idx="39">-0.017008815825105217</cx:pt>
          <cx:pt idx="40">-0.010305505124957056</cx:pt>
          <cx:pt idx="41">-0.0059306481962954844</cx:pt>
          <cx:pt idx="42">-0.0023925015199149804</cx:pt>
          <cx:pt idx="43">-0.012551813453289285</cx:pt>
          <cx:pt idx="44">-0.0073252774869144955</cx:pt>
          <cx:pt idx="45">-0.017008815825105217</cx:pt>
          <cx:pt idx="46">-0.010305505124957056</cx:pt>
          <cx:pt idx="47">-0.023369622695101254</cx:pt>
          <cx:pt idx="48">-0.010305505124957056</cx:pt>
          <cx:pt idx="49">-0.00911021818385006</cx:pt>
          <cx:pt idx="50">-0.0073252774869144955</cx:pt>
        </cx:lvl>
      </cx:numDim>
    </cx:data>
  </cx:chartData>
  <cx:chart>
    <cx:title pos="t" align="ctr" overlay="0">
      <cx:tx>
        <cx:txData>
          <cx:v>Net NOx emission change (%) by region, 2050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</a:defRPr>
          </a:pPr>
          <a:r>
            <a:rPr lang="en-US" sz="1400" b="0" i="0" u="none" strike="noStrike" baseline="0">
              <a:solidFill>
                <a:schemeClr val="tx1"/>
              </a:solidFill>
              <a:latin typeface="Calibri" panose="020F0502020204030204"/>
            </a:rPr>
            <a:t>Net NOx emission change (%) by region, 2050</a:t>
          </a:r>
        </a:p>
      </cx:txPr>
    </cx:title>
    <cx:plotArea>
      <cx:plotAreaRegion>
        <cx:plotSurface>
          <cx:spPr>
            <a:solidFill>
              <a:schemeClr val="bg1"/>
            </a:solidFill>
          </cx:spPr>
        </cx:plotSurface>
        <cx:series layoutId="regionMap" uniqueId="{EC46FA11-36BD-4642-8676-BCFD1EA72FF9}">
          <cx:tx>
            <cx:txData>
              <cx:f>'Total (2)'!$H$20</cx:f>
              <cx:v>NOx</cx:v>
            </cx:txData>
          </cx:tx>
          <cx:spPr>
            <a:ln>
              <a:solidFill>
                <a:schemeClr val="tx1"/>
              </a:solidFill>
            </a:ln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1H1rb9u4tvZfKfr5VYYUSVHc2HOAke3Yji9Jk6ZJ+0Vwk4xE3e+3X3+W6CS2Ve/Mbk7wAgYGGnFx
LcXUI3Jdyf77ofnXQ/C0yT41YRDl/3po/vzsFkXyrz/+yB/cp3CTn4XyIYvz+O/i7CEO/4j//ls+
PP3xmG1qGTl/6AjTPx7cTVY8NZ//59/wNOcpXsYPm0LG0ZfyKWuvn/IyKPI3+o52fdo8hjIay7zI
5EOB//x89+3zp6eokEX7tU2e/vx80P/50x/Dp/zyFz8F8KOK8hFkiXlmUJ1iigRBmDNufv4UxJHz
3K2Z6MzAxMCGoIQwQTh7+dvrTQjyd0958embzBwZyc1L17GfpX7U5vExe8pzGJH6/y/iByPZDvQh
LqOif3cOvMY/P99Gsnh6/HRTbIqn/PMnmcejLcMo7odze6PG/8fh2/+ffw8I8EYGlD2Ahq/vn7p+
weev5Vsv4jfx0c+4YTCkExMRjpGgA3yMM5MiggSmBBkGRcbL397i81ew+bkJ34HMq+AAk35wJ4jJ
ePTyXo59nL+JiXkmkIFNUxjUpGpK7E8Zzs9gJukGI1iYOtWxePnTW0heZvKn+O9Pozgow5/vmTnH
nzIAqx/1CYJ185FgEQCLmAxwQhhzQG0wgdCZCcuaYRKMGDXM4QJ3E5eF+2m0yeJARu+YR0P5AUL9
UE8QodHlyzf9MdNJAEA6N5lBKUybQ4QAlzNGuYkJxYzpnMASuFV/2/kEcyjONo/xC/XYLzqufXaS
A1T64Z0gKn8t3noHv7fIGeQMc4p1DKAYpgBYBqgwcsYR1U1qGFz8Om9Af+T+O+bLi9wAkX5oJ4jI
3V8fhwjlZxRjHd41pbRXLPoAER2dMWbogMcWFP7yt59NtU3ugqFaxNEL/b+fKXd7sgNk+iGeIDKj
D0SG8DOdMYyQDoYaBWMaD5DBAqxoznSwCJQVDTroYAXbBPLvOHuXBT3akx0g0w/xBJH568fL2zn2
ff7eKkbomQ6ODe81vK4jjoarGMZnYDUbgnEiODXQwFb7K5Nd/B61/yo4wKQf3Ali8vX+AzHBZ9TQ
OahyRHTKESxT++azEGeEEHBpOEJglbHe49mfLF+fmk3+Qjr2hRzX9c9iAzj6cZ0gHOPJWy/gN6eI
OEPIxDojiKkAwGDx4gzggqlh6rCE4V/s4/FTsKk32dNbP+g4IjvJASj96E4QlOv5W+/g90ChMEdM
k2PQGLB4YYTBrd+fJBz6waXBDMyzY17LtQvhkE/zPNhEj2/9quPIHEoP0OmHeYLo/HX91nv4PXRA
q5hCCB0UPdeJQfSBTyn0M0pM0wDLGRv6Nmizv4T9lfmbKH/PKraTHKDSD+8EUVmD+7t9M8dW8t9E
BdxEIgiDaKbRgzP09Lk4g9lCuEC6SUD3YLAF9lFZx9n/ydMfyg8Q6od6ggiNvr68pf87QrCqgZ3F
EGamAQFLZAACB6saBDuJSRDFxMRHVP8ojqKnh0I+lMVbP+r4onYgPMCmH+QJYnP+gYFm3TyjQmfm
7uUfYmPCmsZ1XceEU9YH0gaW8jkEYeTj5vdxeRUcYNIP7gQxWd289Qp+c0WD+QDr2DYvAxbaABFw
KsHdpzpENo0+djlAZCXzvP8vSeRbP+n4bDkQHiDTD/EEkZmCO/xhukaHtJkJbophmpQDDIOVzCRn
EKRhDAxmIfrs2iAtM32KIWX2jtnyKjjApB/cCWKynn0cJpScGWANQxgZFAzkLPkgPgY2M+OcQaiZ
Y84hjExf/vY2PrZ+qj/NNmECUbL3uDMD8QE+/UBPEJ8ZGPsfNWcgCNa/fFDsHAyA3gA7XM8guH/2
n/yZGfiY8h3L2IvcAI1+WCeIxnz8cWhQekZMyIxB2gXrFPLLMBv2bTGMKagXWLsMyGJysMkG0eT5
48Z9R8rlWWyARz+wE8Tj9uvH4UEg7AWaHNL8wsTHsmB9pJKbwCIwQwQS0C9/e7t63RYb94VyzFI/
rua3UgM0+mGdIBrzD7SGKTrDGJxJTjgXfcpl4OGb4EsykxscgpRYQMoS9P++LzkPIFscy/yF+t8j
spMcoNIP7xRRWb/1Dn7THhZnAlYjBPVIgvR21yAqZhpnuom5EAT3lTC9wXwASvQoN+8J5s9fBIeQ
wNhOEZIPNISpfoYgOAxGLtqGIsWhGhFgCEOoDMrHVCnML+HjeVy/wwreSg3ROE0T+PIDA5NgAsPE
gGA+pCPN52q9A6WuUsQmhF+wrnzGgVK/zJ6c96SHX+QGiPRDO8H5sQD/9qOMXqivhBoxrjPBIFwM
1WIDRSJMMMP6cjGuC4i/qKDl/pq1eGeg+EVugEg/tBNEZPWx5UbgGwrw2bfVeUPV3gfvOTfB0jIZ
JMV+MbT6yEhcZu9wRnaSA1T64Z0gKovvHzhP+Bl47johkPJSJtcgK2wyUO2Qw4c4F1WVyOCuHMwT
aJQPfvtC/e8NrsWr5ACVfngniMryA7U7QWcCqo8hBwkLFGJoWB0u8Bk49AKBOw8J/V/nyjIuZf4+
m2tPdIBLP8ATxGUFWe3tF3vs2/w9Q5iyM8j96uArPpd940OryxBnEF8Bm2tb0/JL1f5qI6Ont37O
cW/xWWyARz+wU8QDYg4fhQdoedDvDNIjoDlUbvEQD25ArSTUUkKkuA9M/qLlV5usfV+qfic5RAWG
d4qofODqBb4JZlCnzyBggmlfqz9ABQLCkKEXOtRM9j780F9cbfJ88+CW+VNRvMOTH4gP8TnRVWz+
cbMGQpAmvHooMwYI+q1Hg1UMdD5kiyHhKGApO4aPfHCls3lHOevqVXKICgzvFGfNBwZZqHFGKJRR
cANRiLWotOK+DynoGcRgIIYP9UmqohJQ266j20DkSkKSPo+LzQv5mLr7D/plJzrE5TQjLWswIT9K
x8BqBvFIBNGvPu8IpthgtkCdnoFRH2g57rf0+anvcea/9YuOw7KTHKDSD+8UZ8vXt97Bb1pisNmL
EGpiJqCwCGyuASpQ/AWZYgawgao5EpNcxVHxrpjkq+AAkxUM7gQxWX+kdQx6HXxJyGtBcTG4J8Ot
K1BhbGKMYSLpgMt2Ju2vYOunn9n7Nq/sJAeo9MM7RVS+fdxM6RNcsL8Lm1BkD0bXkU0SBiQcGQVn
0zAMSOEPElzrp2rznvqiF7khIjC0U0Tk4uMQ6ZNcxASPxYBSVUgAD2OTHDLAHAr1EO0Xtl/zKb1e
uHjK8qf2rd/0n3XKi+wQGRjiKSKzeust/J5WgQJj2DdMIBwMmUe1y/jQcwE9f4YRbPw2YM/38+a8
wxWs/rR6auTDOzL0PaovskNkYIiniAy4wh9mhcEmPNi9AlExAaVdxzarItguIaguoGYfUsh9afgB
MqrIeLzx32Ugb0uMX6SH6MAwTxCdy9nLGzrmKPzevIEVDWqHYR8L1EPq+nY7177vAkWsHLZQYsEh
ESn6ur2Xv731XS5d+Y4Zs5UaoNEP6xTR+MAtxATquWDXkIBcio5U9utwFRMQ80cQAQBAtvVgZICG
H0CN0XsOr7h8lRyicprbiL9+oH8PqEAaEvaq7m1GPZgjvf8P9V4QXGawX/KXqNjXp96/z5/eET/e
Ex3g0g/wBGfL1V8vX+yHrF2g6qG0HpItpokgfX84W+BYEROsNfBsqPFSPrmvWa4Al7wNqs27thEf
Sg/Q6Yd5gujcfKTeB4sMyo6oALWB+/TxAB3Y/H2mg+aBgnDog9NfBprlRh0j8qK5/7M1ctxaPpQe
oNMP8wTR+fb1A+cOhSok2E8MNRRHrTIO5foQaTYFOPzi+cie/bnz7SkLIRDz1g86Dsyr4ACTfnCn
iMkHrmdwKAKDCMyrc9kfrLOvZzicPAbxZZgrYCsfKWh9/6FiO8khKqe5jt3N3/owf9NCBp8edq3u
n9qyDwrUtXJIUEIxH9RhQOy/L47Znyh3Mn+Io1xGL+Rjeu/4VNkTHcDSj+8EJ8vd97dewm/CAsF9
AfYWeCQQH4OkF6iPfVzAKICzXSDlD94NVtnKl7+9dVzu2hjOCHReiL+ByovgEBMY3Alg8vZP3Fez
B5y/e0iigCJWBiFLyoSuQz55gA4U8QnY5wW+zi5ltj9rBocW/uefdXzmDMQPRvL/6UTE/3xa4uvh
kuNNsZmoUyn3Dkx8u1cNF07JHIg+rzjbj/hgtC/f9/zxz89w0M4ejP0jDlaqwUvbvvNXuadNXvz5
WTOMMwE+DqRuVO1lr6JqONDyz89QkAmQU7DzwKzoNwCIz5+iPnTz52fYRkbgODK17V85R3lv2oEI
fAREh3SDAK0HEQadv54CehUHLdTVvr6M5/anqAyvYhkVOZzDiWE0yZav/5X90gs1uhApJzrEYCFV
AStx8rC5hlkO7Pj/BdjLIlz77Ckl8YpFiNw2aaCPE7cTU1wZ+m1NU30cdpmYql5kanjbq2cR2fYG
gf/ce0xWPUoxH5PFYiOd2B07VZIu1MUMgjSxdm3RtOmC95cBzXO65IVRy5dGVDQzh3bZcncJErHf
lDTUFrE/E6kgd04ShEtiCGek9c20jdCkrl0+1Y2U3um8ePSjor50ms7CrjuJeead+13d/mBJOooK
LO4qpzlnwisK20K8o+PA7uxF26b2Qt0ZibAXke0YmbVr+zYmF1XlWX6LnAnldmsVGfGcsVl3eNEE
mKfnUOGLF6rtGuWlFtvoZ+JLb9Z6NFp6nRsvg/7i2g0fBSiho0GHaqqLIbN46Se+llvqNpkJp/aX
qi9oGm3iuI03cZy2Om9IZ669PKvOncQ2125/1zVNY2WCxeMET+Oc5N8ESrWrIoj9qa+5sdUkVbyu
+out+XDhaWuxJKqtoqidMrFoaITjJHXElBTFGjtFt3YSjd5g2NQy0SvbOc+ajN24TlKvnCS/TcPQ
HiMXsera9738onFHoMzy6xIFxTWMo5pFUsotTXX0c8US0nPmqml0unP9lpB6UMCqGcnieF43JE4t
Jst2UZv+/kXREp03ex2KVtHk9hlzk6xbr5pRXAeXGZHujW1rbJpTA48yarg3Td5iq6rzZuzpdTFN
/YIswCAqLxJeVzMTp3LNGs+YRGYXX+uNSUZM8907P+CRVTeiWiRRisax3gQjr869b+oueL3La01u
abs7TnR95gWuMcFBJkeYR2wqXLt0R6pdRxWbOqFwZhVuy3HVuaml5bV7wxs/mnVZlc6cBpnXSV5l
VqWF3qPb1JMidcMfhd3isUs1uWKFbi8d4tOxXbT2eVxSZoWJ7WALwkHMgo8+Pk8CPV67rRuvEc/i
ddtfUl4zqxFZcq46MrN1Mcwb6NHcgllmmjzwslmldvBD98LaHSUi1S76ZhRVlTuKeaddkDL+AdMT
BvTazCKafcm7OSZduOhYQVKL+hQvvCjwnXEBIfIJqbtsS9z2ezn+aSShO+Mhk5PY1YxRWWmeOWXa
g1aEzcrnNlmHjRiZHg+6b1VQBxZKpWNGlukUgYVZ0loO89sr0bFme4noGCTkPsVpTCtOs25qU2Bt
gmbUUL2dBtyRX2I71i29zcIHWTuzxiubO5Znax6lU79fR9QFVj17wfp1RDVDtZjs2gDgpd1F0uIZ
9pZFhcOVm1E+BnXT3Ts2Whq5bjy6sruhHZN3oSnqCWK2t4y7LFxJIZ5Zq6hbejSM7/ZU4RHtAomI
gXYRSOhg0xhUZTJ01GufPe3CcShL13DNJ9+QwVwK3wssXcjkQkuM+KLwdWir22F7yLrX/uV2KJu3
nT/SioZOKOnQbZk61ylrm8tQSu82rkd2mIcjO27tSdDDrC7Y6CisYaG/jIJiSw/12CWW6jV7iUbL
7Ini24m9SuzoTO8cYimJf/4baZSt0qiObloz8628iusvUs+ypW243pgZRbJx/OrCaYjzLRSanFPT
Ds+dzEw21aKQjr/Jwzg/h6PBzZkR+Pk3TQvnoedbdVfcNE4XXWlGwa5Dt1w5LS/vW8bcWQcVJBPM
i/I+qtLQCrPcvQxZ7swyh+MRznBoiax1f1R23o5ChJplFZntTeinV7yn52bjTlDY2fNUsuiuK9FI
0Uvh8fO28PSpHfruD1xc1m3D7+020mZVmdGJIjsVnRdeIm8dYRaLgnb+2K4d+YPo3vgfvj4TduIf
2DYCtt/DigcZZwIWDnyKh19f5xEzh9SmfPSwT3w5AtXlIb/7QVFnjOpWB5shscl12ZmgyuP2BwqE
MdKcIl92eUuuXUe7a2HCnuM69sZtYPvLjCB/GSbZ852iaWZ45UedMxvQFW9TGk1uKb5dt2ekVxnJ
4I0feZyiodybJm75hTMaT5qyrJeoCNnSz0xvEsadc18Y3iXvJzez2VUKJUF3ilV36TNr1el7rDEP
+GOskSsvCfGdYbfxBCfYHWdu4VDX0qjWJdGVWdZzmJLntUc9x+rvUEB9x3JK9/nusHfIpzXyvPFj
kDjki80cX+hZSUdmJNBSa7v9i0jw3CNGNh/Qd7y+naClahosXhZNaM+k37altWPZySoai6NLvQ6a
mRJVnYo+FAsFutZ8vR43sX9ud0H7FZSnN8Imzu6NtpCWLMz6p5MUq853XMfy/MKSUiulFcrEKpjI
rrEMs5HGolvsNd6l7iL99rXVCYfcSpne6lXoXeK+1feplg6aasf5X8l1/V94fcru7znwF1TrtW/3
9/q+Xev1l7Eo4HM/kaXlYemuzMSho4bp8Tjk1FkpmrrbXXzV4QR0ZODmme8Ys9vYNiQtX//5gCN6
hMOunP2JDL5TX/wG/kkfGu+dnsOJ3LhS092MaI/SQzdFl5lfTO55q9y3q5Ga0WASPJQRMb+A6SNX
6SvdBHr+Sq86WY/iVG97E+Kh4VLs8Ss6cfhDYG9kJq5FEXSlBZMbL+3Xr3Z719NQl6cTTxrUEm6O
gLH/qFW3uqivTd0pRsjzU8sgFJ6oiNuHm9iORmnnorEWg1GcBn5iRZWIFmlvFIcxQVMXETlWTRSZ
wZcCe9tW3HMQ20ks2YTxQrIfXRGMTLtliyAt8star5NRIf3wIWXuyLON5kcIZvJkx2GwR5td5JVp
zDkhvlVgA4ysXTsh/2AN9FnvIYq9swu7RiGCDqW9AxSTso05rEHmo+YEmGkWw6k+UY5hjKdBqWtf
VcP3ZzVLtK+JNOIb2W6qkC/s3HNWhpGBVfjaTGwEP9ir7W2vkDz7Ipx2jEDfsC7Vl4QGzixPkL5k
/R3paepO0Xa9cWJr0x2fuqtlfY2jTi5rLsAHoXpzXqRZful3zvNFdcSlaMApfKEplg6U7Eh1JCxo
mJX1cnAqyfNjFLdiFH4rrLdnivHrTOHgHMIuaCga6XdL9RjsGVwOq6SGGpc8sqhwRrmUeFm+Xoxc
wpeq2kVBwTpMnAkpZH6xI6URABPIikw6yehakz5d+3lgecTNV7Qt6VrvL4ouPRpMRIvpaNChehsR
gGery0lRCq2Yx53kwRrFlTeWenifNhLPWczyy7wp80vS3/X0mBrtbMvre9S/pKW/qGil33Z6LK44
l4usTsgt8Vvzqu9LkbnXl/ctSuuvcRy0k1jX0nleJ95C3Xl1+3wXvN7tend3Ts29ha/n2fRtbGAL
zi8TwIRERZ9XRXAkCuxlPwTH5a4deC3KHv0i6nI64Yk4z9xWWwVmepVoTTVXrS2JY7uzsqhsxw6c
sDIKtu2eW/V7vmwvap7N28jUViR0WTVtRbz3GNWheCUc7zUu4rqw7CTzRl7cad+ZHl3HSYYdCwIk
bcHh/w65avQo/VHbiTMKigjdILdrJlGs2as0Qd5cl1E6Nw2XrHxQmhNce9kNCSNv1Oau86N/outz
1D+R2o5/bRI3m1ItIVZRp+EDlP9N06Zu72UV2pNO4/UFDgz7SnEEmVGvA8/zrEJ9rv3n2dASLbn6
Zuu0TSxGnOC8fO3ZMcZ6GYyJU0WjqCb5F9HEVpA27g1NhXuj16U+lsLMzxXtlaNoUn+MG/s67f1H
1rnRuW7bcpz3TUWTAQ/PUwG2H1cep/PajsBT+6IYFU0TnjfusJd/UR27Z4XKcY10auFcKy5o6k7S
wozWpdOAP9zfcT2M1wmL2AKnzmRAVxyqs5dUrDsh1ktmveTrYxWHois2XTbbxyrSQPzwsbmI/0Fn
m7987EyHvVBwQAAkG2DJJ4PVvjAk8lo/smE3bTSGk/6M2Cq7FDx0BG46bKcKF6qZMhtbLPO6cdyB
T2ip7gGjZ7qcj7bsiqnpn6E4d+zqkaqpHmkm7DLQSXguvaJdS0oS3SrsoFwnC0XpatKufUXmiWef
OzVqrACUum7t+iFqW1qcB/60w7Jdb7ufn4IhimRlWcgmsTNJMrMsIGJSZkvsxWk4VrfqkmuBvQid
iWqgmmbLPeYdW9v3uJBXXmjBBA7bg8cp0vbWLiUoIE7sczsP4lUeRe15Aja7xSH2tlI0dWEQWWgs
dWvWfJmgNpsbbuE+03aMriien6BoImEC6mXfMtpgi+hwuWMCUXC/wP+HFQrOHzhc7hzReUwkhfbT
z/1JAbELYmmZmY5xXDZjpSN2usSsRLM2fyiCjBJgVTqlDUk69rvumV/RlGQnu2ZdPcBK0j+111Lb
Zx0+f/tHpcf/5vAR+E2Yfwn7S8WvXUTTq63N0BsO4ILvKI4Z+leJt6SlPmoAly9+EbAboVXOOKcx
nTq2YDdRZ3gLI9VTS/U2uGE3vQC1YR1QJIi4gkDdWUGeR1Nl22jCL8cwZ+KZajphWo71AMcz1AfT
XfulV0Xed70q8q56Uc88kMU+im7jsA7nXdL8bbd6eOUiN9peNKd67BIfzxVJdZZmUM09Pfs7xHl0
FSC9GzdCJzASqF4ozz3ijKvecvSq3B+1essu0xaVC56zZMJy2/mRc22U2S657zp77DhpPLWb0h2D
cnFvqpS4N9hvJsIptEtFamQTgyGbuOOaeaDjylqfiKKMzl1NViOGY3GZwh6xS97fJcxxLIimBPNd
R+MLukq1bqTYdnT1kLKIqr0OiBV2FkEaGBvSpt2iylKIbvhgzXlJfIU046FoeXPfVnF0DgfItVMj
Sdp7u4wvjdKsr33X/YeFkEMO58DshagYohTBcab9LhFiDGJgZW2bGUq75meTQaQfWVGjRZZBG7YC
O+1LzEI7GfGC/k0qVyw6D1U3ELbNZz4P65FqqkuVfDWiLr1WDV3CdwPHS9jnquniiK0cj31RrdKO
qptK2n/7QVou9EpL1hBbpds4V9tqk7iutYWKYW1jVYEp3HO3CvzRjo+oKJYo7Ukq2FgLLpQRFgqw
lP0kQGNld8WHTdGKcFzw5BzSXmxFgvhGBffVJfHDK6fKkrVq2QDBJIB/TGGyzQZ4mbHjj3FLRhUY
qBfUa8hY3YVGY35N22xZ93EaRaetTy9EYZtfCzMZ0kmNwBzyZDaqMXLsf7LkWJ8VA5MRsmsqawbV
vf1Z9XAuZ1/mQyG+ebi0mameF21uxD/ztjbHkW1n8yIs117T+q3VRG6zcuKsWam72I/yuZHla/Dn
cnahmPtmWNteawlyHaCAr0Qsw1kihHtRaHW44l5nTHgUNjegWYSVSRlueNgs/DLJwcAKTItXvv7I
29azIsTWOsQEVxDEjyDCZbaQVwKLJO2QaVpG0EZXEfctwbtpGdq65Va6L590+CfwxlHrhqOuVz27
i+HKfGn2lx2tihIL4cax4HwZPBFg3hXXcWXMIzubhXpD7ojnxuM2oWzOAo3cFYa5tHWRXJdBW197
hb2AJdD/lvBLzjt/CT/FX6o7dTG7rM0tryoWcR7gmaJlooIMke6g6dZthsTT1yDJ7enO0Va++a6p
HGvld7/yKpLiMLRkYrOqmOeJ0y52l65K2kUYhLMwLPQZIU6SWrvebZu7kLAy7G7OvJpedkY9LqMw
XZG+pUgFaJ0FKpqVasEa80yvYiTPWw/Vox1NsUAO5wcu23xaQ4w3++kRFE3qojHmJDLA/Upa53tI
IjKC2GW7iNswusOZt6XHth3PW9fzJhCZc7+TOIdYFGyEuqRhZHzBtLg1ejqcKgfZStHY00jjESSR
WrerLTttcLuomtq4iUgsb4v4XAWeaI5VQ8WPqGu6fY9qBD2bU+2xOfI89YQLO9HeshaghvGXKQVr
I1Q0wuGDcAYI7Dc5nFINqaNERB35GbowX6B2yFyqi2Z23nnaBoW1o1G3aCtLh0D4licKArSEmcde
pRTvoKn4GWojKwhhSDwtblytay+8SkBgtL+0DI0oBUtkRzJkjqw21aNZqsd0y+YSwz83UG6OFI3U
Ph6zVKTncOhiM0qaPJzjJhVfU0NDE4MkkNHtm0lHs5lfmC64HdD02gjygXFSWKpZQkHIZYXoSrV8
t4u/OmwrqCihUc1sz+NXjpAPHgqjRWhA0LmkjW2pFFjbOyADGupp/iHfjqYxyFxvc20DuZKY7YLV
um91mvO99EP/W15V2gTrLqiU1rFXRoeqccB89B11zhzh0ng8ZPU5aB/as7K0qsayaeqpmbkcMi+V
uzb7S4ognIuQO3Jl4K4NlobIUr2qXZvNGpw9OtcyPUCWoomKuetM84sRcdtosieXajqfBibUAaSu
G1ySrvjRwVbab54BZhoNITimmllS0yn33WiimrkeyAkxa3u6ZQ5sd6QHVbZQTUdL7zlzy0vDyfA3
189HcJr8U2mXkExkhN20LJWrxMD3SospEuTmFuDfykseC750fHpN2xjynMohw2GHrARDLGnnqe3c
MtWrpxBQGvhrmo3ieYOleSE6G1afomy9i1TSudug0PJ0E1Lubb4g/cWBg4chYQh3XezHsNqJ8Y6k
7hSb4lBNdUEFzxe2jfMpZN2l5TmlOdVtTiZxLOW9EcetJbu2W/m1Y38T7aXLK3mPbGYvOjuKRqqp
i5COYbd/OFfNuIgWVYTtay/zvtu5sfFxy8eOYTcXAnZj3BZusMiCqv2h6LKnw/mxR+kcYuoXUiOd
pdKhjSH8iWqqnKjKhqqOXdp0Ryu7YpZ0aK7liKxs5MbnoPwQJL2hubuI16aNWGixlMqp6nUg9tFu
ubNU91adnNtJSlae8NKJ09BoQjpirhpwwy2nrtPvEDjoRtI17EUFkcnbpLRhssv0O/U1OvX0oDjP
O5R8T3W6kqDZb0zqiq1417MNxMNSGys6mEp0wqS3lKmp7ZU/kDjxLC/k5EKVP4AlgC/zDgMOUDTR
RrwYsQ6sRLN0/Ete3srG5qYFXjk4B5BsHDdSyyaVBwksRYNTTiCDwW9FGR+wRezer8HzsdxEE19o
e91BcC8eYRFpY18n8pyR0r1BIrX7zrSvfbArA04je0tDQBXiQEPAGR591Tts2oUdvnDS3SC2yUMt
SquoSn4kNq1GIdhfC1TJKLOIxHDd3hs2Y4uKJ2ikuwYdMdW1ZVBd20vGkqlXy8CC5Gc6rcIo2Aai
4dTudGrCtzlRLpcdG8k01vJgohwyo4qfe70qjL8ImKqqfkHVM6i7Mi9vM17K+Y6+K4WoXzoVv6qJ
2LEJVN96XX4d65HVRb689b1mwquwu9dxAHNKhhqEuLL2XtRdYwmI8a59UW/ZtI5Xq7DR9JEyeMC6
QOc2w3KbH1O0nSU0yGjsmAfm1KC5ezLoKbnNYuweqjfVsiCeeSmaYq3ykqGsv2DNr+9oxtIJ9YJi
KTRfLDWndSea5oX3OcnWcKxXuylVgBj+SUHn2gZdauGkSC8pA9u31tEFaO32nuQsnOVtBvmCvqnY
dChlWia4iqzYblMIazfh1e5bdtrwtkoadLH9mImRNDMSgo+rWNSl6D9814hvyzpGFzv6jlc9cztp
NBZvn+fFrRzlnZuNwEn1ryESjcdNzsQkEcy7Vhc9lD+6kLYL1bJrbF7Z/r1qKBmX2/qcFCKHYhmQ
OfacJvLRP5hYcFLULxOIQBE8VJhC1XUflht4LX7j56HtxsmPwtXDC4jLuauACmfV5G048sH5GLOc
RflYEY91q44iYd/znCYL5WgW4rI0nOpaNfwsy8e6bbpT1dSaEq+Q3VxvnVzfR09pzJ1llZls1mIm
R3bTsHrsidIZkzSJx3XWGrPUK+8kuD6TWLpQwNN14pLRGnOIH5I7M6LehaIZ/0vZly1XyiPdPhER
zMMte54Hz3VDlGsAJCQESAh4+n8hV5er6+vTHeeGUGrYtrdByly5VjLDBWS0kIvLmo2xptFXM9cO
3CbdC+yAdd35Kc8S/xYX08r8UswF8mDTsFiZaDmrVXFDInsR1rl+MDNav0ICh1f1zpgN3uq71zPQ
Y0zHq/y0oaXeVP7Ej8IflhLe0jkU43ieGgmc0SlsvcqVJRdFrHi4NEOdZX9JROxvxySfFnmeF9t6
5P0yHwbnXkRdv5wA7txzOvbLYW6Rua/OYvdkGbc9ok6CM7JEKr0qrkHhIm0yX7o5v2T6EfRdjTWV
9gp57OQQhzS6Tlb/ZraOrs6ndS8stnFanR+UJOGu4NlNVkN3MpQ16XK6K5I2Q7ISW7q5WCy7URp1
J2N9zjCUN7Pq92eYGWU+jKmHJz793BfNZuc6XXGS2fe/uo0Z9W5xAlRljM8t0+yPZixT3z83S9Nq
/FPfxW14ng8rERN6RImnYo+4EWQYEuiT7dQgy8TVALyvKPGlBuRZFX6fMtnUXxsmr0nlZz9D+d7z
MQQLwhGrGgzC7510vvAw4W85DfMFR8JjL1wE1K7lRafRJdGJRDI6lUFX77hDbzHl3rQs5j4zwOOH
sIAP2NvWHIAPOVnw3s03n9DcwKt1nfQn3AW3OC/8b78bVU4+esi/GvOQdKKLVfT0ENpVfLKKTk2p
bgEtqsBqEYqgM3HA4Fw2MhNrrqPyVpIg2At7KNNCSbtadH6QLy2bJmvjHGD3aW9kvFRWvGlAYjt+
7n8Rvo01/D22+Nj6+u4ui9haRQ5olrqk1SPmvzqZr95VGbK0d5DsCfyk20e28FZNixxSxLrUzKiV
Uy5l29ITUyo6h5kvFrSJ3J0V1zh04yQ4CESuh3a+GPPz0jb2RntVsfvsUiHVG2/E+zSfnbZTGwDe
K4BvxdlFNvI6IJN9jS0SIqSaok0f+VaW1jHp10UT2gsz7M8Ty6EgiDxyJDIbsonLKkm93ks2pGqn
vcM4P1ZUOmvltLh5UCp00QVZ9NJEwbdhCvgPQb00SkDjS6d83FpNO7xTC1wKV3XZcgQonsZ93T7U
VpGC6R/eqi5uHmqiypWtKF2bQa+U0SWzkrUZNF25w61UApDcGdOyK30I8gABvqZSAKepniriVaep
EXwpAvBx101ns1XJkA4pKiRXoLVBDsU0Tae50Hn4o4VXy9ap4Ei+fM4xJrbbcBP7g7WnWeFG6eC3
5b4oyetQD8kla1hy6edW45bWwqZiXJkBTethm7W5lSJ6iRY0K7GtxMP46rrInA3Ri+jd7JAPoltw
QDwN88n0PHHbxo3rkru55NaTyprsagF0vsuADwdnbL98jnutH6+0GNyl6XPt7mtcDwSOQgSC2aYa
S2RKcvFVBixcJqFbH0ttR2fHGfUCdwr79h9miNx21lr4rx7Cs3sO/NNDkPFkLBLkf1jzGDwNpJzn
mbVjrT6teWwMQ/qDAcQ9VLUiVwXO3Mfz1lQA/QcgoR/uuiEe864/ZD4Ie5lg51E61nMQd4u2nfrH
zOr6u+1wFO6vrWefB8Ox8Son1fMsInS0IU0hVma0IkW3LDoBdrEAhcB8tFtX1dWR6o/goNd9vWkz
8us3ILnHNjKnJO1o7B2Hyb0rFk0V/jNltepDpHodHXd3c0G+9DyIOljJrLsEhrjSdsiQFaUEeD/z
YT46qzGoN72LVGqWExxhoYXYzKX8Kryegwpr6Qspdqbns/tzauEE7GoGKuYM81Q7spJNL6CN2Ja1
7a6AkXcp2KXVjw7kMqfOfkQsLpEhkPIpqBJQ9h01HQfhOIfISge1gJNoLT/IPFW5T8Kpf7LzqN33
efxHvz945FRP9TvLmXfH4bOwKy95NEhLHWeLpNTibiySRa9On2UfuIwLEHTRq6bem8E+l8kSibhq
Y8zSC+WGlJG7NJ8Wju24j1wrSoM469a9UxNAmglyxVkbHG0fmZUWMuBUZ7J4x7N36x2aP/keDjDh
Mm9tl3VzGucMF6LpTdda5feo8liKLVg9ZFNubVQxjluwkPp7NcUqNVMIBdoCFsiXSlv4j/QFyGsu
6/8HBu7/B2cSda9Qn8+b30yFVyH8O17ngdeZO4movpQlTcO+UVfHs7o7lS7di442KVhL8m76RNQ5
2PQrtTGmGZi86O9Vg+VsxzqR1kMQ9imfFvGQMJr66rMBbgW7eXburoBGgRIQebI7mEvGgmZdB/bX
ybK6A8+jQaSo3tUd7PliphjT5xLrTPNz8R9rzOcMYwvh2n+NXg25o/4jZeBGOIfmUjsQeIHJ9vf3
1bV2V2jm6Te352zNcoek3uxPOPPFtERR4VgvbXlvy4jsTF85OxW6CTCAPEC3iSyPpKZT0TI+MZS5
PtI+QghU5whGQ+fyV6t3K/ejb/jd+v+fp912LYN82pg8ZQBCcFr4ANZMWGzM3Cf0YBKTxqT+QP4w
zejn5M+1su7j9K/Jn2betfhBlZUt7MGJjnFd15d4pFs2szvMBXi9t2B4HfoGAGzxUE0Jv4SRt/Bd
u3lv6Wil4CjLG3Qa7lZQBJFF7FPEBZ6XkqEPv9Ms7fDf/h5SZaWsGsheONiSQ9GJNB4q/pqP2PKt
YnA2xuRD9GjVEb9xF8k4sPPOeL0Ley2rutsWloLUwJhkmtJQZ+NJk3589vgPwib+qivOD54fz3c2
PhpKg3JZx3a3N6Ojby2SgrcgjNoDwgn8BubDbFbma/MbfJh+8ljHPb+phDf3rg/OLC+CVRCQcqdA
rFu2QxQgpSGya0lmjixtync8HG9lXHsPnk28XVg6xboLSPsljt4tGRXvfy3MlPPy3+9/aBT/Cj4B
Uc2v48brUiCgx0vt/tovJg+7ppWE7Dkc4Is8Q2Hvr7uChOM6r5aqV9nBCr3sUPTNrchzf2Ms04/M
WtSmnzbUNEDeQQPbau2z3RgSxHiFX7NF5ConjbKp23l9MNybJhTXOlSLvK3Gu+ni9dCve4vLpTHN
gO8mD2GrQBicF0UQ5xy7YnoylrkMmSMg7gKq0oPyuyIudEvR1EWbWmXTaiCgSsLJLBatLatjADLC
y1CClRCz8QlMunzXkIgsir4P5EyHmhauH8VL8xB/PPLmUS5lvfH99pAr200DHEsbkkzdxUfS6+Mi
qO+mfhVUfwwU8xSzIppXmMlchO+Ol4XQzwjo4/pcITmV0OYgf7daM2JsJHrjeIEirN8GkYDwPU+0
Bvss7fD6Fw5gzM++ckwnsNiOpqfGcXT6hAykmzfIsmV+WsS82EMBYj3nJPviY++/GEvJS+XX8RNz
M3azo+KCtJP17KpiONi2Xy7aQFnPECmVmxBQa6fBTr1DgMPv2KvJrcM/pKB28GARXJpC12kiSHMw
fUwkm1qycZMR0R+szFIHqx77Q1K5sUg/bdP6nBPPs42JsO9cAGR2e2fYfgRxBcCLfZGJJ0OjMMQJ
0/IL1aRDnYBpPgoEezmg5M95QQ0FWGeRCe6B41+cMggWYQsPyptNc7FlHly4L24zo3c/tkEZpbKn
2ants/SvaaSRY/qhjrOnzD/Qri0u5sKHlp7j8WoMoIGAnYEsP9fKnXZ80sxPzUhUzskn3wFsOy9N
cDMdYklO2HHIfeiitKp1dTWWCClD/qKcdyNyNxdWIcU1QV8F9+Jffb4o4MuLeMFoX5x4O37vst57
oqGIjSVK4j0Ra/rDQs7tw+qY6z5Rmv0x1kMUtQT0ypa5CKd9UBB7b1pSD9NHy/RBh+mltq5A0FdV
s4+CWOy92smQbosUr9KPtuNDp8hIxdMIOe9d3IzjbmCqOrpxBj2eNWZnpdm0spDqvNdMlEufF/KJ
B02UZhp5i6EvfxDEk98C7uB2HiQUACVJ/b5E0NG1bRrRnOWQd6gja6z4PSy6n1ko41ee1EnqC4c9
1VCJLbMYYqT/vqH+Q7mL8ryxjeARmyo2Uwz/Ra+iYVZw3XTRUyEzOzVHrxaqWVSaVHsDXw8WlKrC
tqu9OXrNKCu7X6O2U/0a/VxrRt1g2Cm3Frf/tN58nFlQuGAYB23rjgfeDOC1yIKnfykCQgXKPYLh
3k0/QKyYJProu2W3QLysn0SbtYs8CfWTj6BdgexqWe7F90vxMsXltB+ies7IwgRSaK/i3BuxScIM
8whU+kY2p0k69UsQ1ItmbKqNCmSyymURbqH9aTZB74ZPagruJhAc5VSkMQjPD0QHwbbL7WaTSxI9
Wb13LyGV2uZB4W+9odnbXc3fAgvUfCilnZPvcfdQ4MXGq6QO+2fWhc8G5f49lXX819Soz5yPqXEy
vNRaWEsoJqOTH0OWvHQqaKdIrQ4yKeDTqTGPTy5SsCdP6vjdZdM9xEP5bnvNj6gYwjdPMJUmLJte
oFqDJDIM+6chggiDJa56qAgfl40CSGFbsl/FTeFfOLf6NYjBxTlrhb0ZlC+PofajrWsNyR4vYWR7
z6qHXaS1fYibpt6OIcSASVmXGzWI6CxIYK3CeJyuLmjBSAFqdeekrpakjOVj17qI5V2un7Fxeali
g/NaRlYF1oS2vkTT9Iq/pP0GB+AUTU30I9Bs7au62OdI2mwbjT+n93l1GeuxuXHRvA/Ec96c3LeX
Xe40e9pBCOlUOjX9bJDRpgW3bT3kkf1W5MG2qOLiUavLgId7NyUj2QpIpaGU6soFklr0m9+otGio
+jE2cZ6qUImnMqvytRtY3kE2PD/FecBWld3kL1SHzzqZ1A+LkrVSgb8Oa+JuR8Q0i9qj6s7qzFt7
yu4PEdis2BBzsVZtIR46RrBdFh57D5pp7YhWHmhdVouIiviAxH/0cTEm3n3SwQcJiqUZwFuvdZua
ps0ImmbSRzOZl3ty4gda/vExZnJcSr2I7LrauVbSLQdtt+fMLt29Crm7zsFafAThkePA8fkPr3jT
UzF94ziYF0PL7ZvbTHxrET/e+lbuXq0ixqPXRM17l7cLs4bH8U/l2vWTYD5dK9x6h8CDMttyeAQK
bzEAjm5tHIuE7bEbPpTG+5gv3uylmP5WTQ9gfv7q+uxHVvLBWDpzIYqoyu7jM/6ffeZDzE8Y+uqV
eaAJhGUcLCEWyh9V33RnyeKra5Hi0XSFgdx3SCZf7LkrTloGAWVpb8wgCWIGOhmSAcZM3BF4XLjx
I5t0i27oV5DXnb1qkpdQWvJBFuUhryhgLKevto0TeKt+RrUgnSZp7ybdpfE89eCq/I9pagTTkiUv
Ho3GrQBMxxINFq/bxO1xCMBdMxdjMjri/xcEfAn4yLtmTp1fSbmHNBd4pemydPDFsxP5q28K8aCD
BtCszCi8DIEShP8tQAXO8O8OegzBCN5G5SK1iocT9eH+IuA0HmdTTbj7hPwnkjFr7LVir6d4EwJ3
uzXzQT4lyQayzV/WPPZpzWNmppyP9eHfZv5znZnZzZ/5+yf8XldSq93olk9p1mdIp2RKI72SHO2u
B2cyDsez6TGXEWSpjUUqlCL494EurBAFGKA4jpm9TFq+L2gAJcOccsMDXp+DNtsay1z8rgw22Cja
hRMUmoKBGKtFn8TjpuDOYgJvCRpAlVyiscz2pUduJSfJxXSZllUiXaPyycKJ8a8BoFvtmrN8PJOk
W/lscq/57LWOrBHLkFoNaCc8eCgcYh/gP9B0ZO57C5z3sXTiH5N0i6fW6fV65JmzdzIanPHWqgKM
4bzbiVonK6BRUG/J4B4JJh6o4BvKwvol5JocAwVs0JgD+IrYtQK5bgcuXsbJLReWsw9roc5WxdkS
mJQL/n0d4jHXQX3O29XkdKCMdpa1gyshVz2DCHYzTtPXwK11OtJeroBMx09KuHcPydZvrEcKZagh
CQE1KNxWHjLp/2EG0M16KTPH3UDI46wnIZHUcBk7IQYWKyZs9oyz7DuEItkP131TUnXXCspif5tF
bY7QSQRAb6rgqqva2RMgJSuILoJXW1jrYgjYN8eqfs3Ab2/vZ9HZCm9Y7U6d8LtFwShc8JnyC0hd
LaoWsbIrQHIB57S0Yn34oMhlhcqP5TgcBztvckAEZSqtDnrQjgSo3KHdn7njnwEz0/cWuuC0BxX2
JRYNX8AppY9jXzrLDH/MtSoTueagjp+Cgo3bQYLKMpZ9cciGoN7WcR2fADdWa4L3uN/wH0NRBg8J
5TFnYbeGDz6dvGaENsKtvV1uW+MrHXAGiCEBZp61pwH6g9T0+1k3Lb1iwLR54xqa4Y9pNm2CVM47
mDVyfJoMfk2jFBJvmvzE0U5ffHyFKKLQvuUod7Cqwrg4StK058qh2SKHQO/dQeWR3A6/lbZdLyZJ
EzCjEnffybbEL+s2L7RmZxbS8Burqh/c0u1j1DTif7m+c2X9P+m32KoSx/Pniq544YEPudu/Y49y
oE5UqXp8Alsnubf+c+wpbLwol7EP+gSKgYo2b6wkIg0tqS69brzb4DoorYF+OtFVP+plAR3GwhMD
3ZlAxJhlF/xpmtGwloemFLdkiqtj5pR6XbSDuFctbRcD0I43j0230vByk3gngqj52YXiqzdW8YsF
ieeCaYftkPz5iff/2AfL7pC8UWL8UkT83qFi0EM79xcg4y9z3xu/9MeGZPVF24DeTURf08le66nO
FybeN7gAElzDqXRFsAuryJeboLZ52gQe2URVD88SwnHkKmPe/gLTI+0swZbujxHhORwke9BHY2d5
rY/5EChkJQby94CZEooQS8xEmbTDisXDk/TDq2ESGu4hVO7Vce6yIBq4FSKqUGIi1kuIL+1THMlm
hRdXIRiybYESIOXwXZZQrrp58DOKmzvJYusVBQWCBSWtc50gVsf+7wCL+728zMAZM8vxzX0sD4Pc
/9mW/X3yxvyi/Exvo3Lglw6ygrTOQ/7atqVc43V/bGO1HX8tovBNZb6+ls1UPiSQzZruMeHxFsUT
UOJnXsRHRH++22ZHv7DlS1lvfS9jr0ktwgOyxO3CmIM1PkB/cyFzQSDeZueIBM1jrmV10I7XL01/
zvMLSHXNoyfHJU8mJ7UrsfalhAsOT/4I8vifl88+O5J65detl5opnwPGBFNUr6BZipZcd+NycFl1
SxqerOBu2Dgoy35TEtYc82asdxRu4Z6BuXDw8IBuPaIUaoQwZ23nfQz68sRWIyPDvaqSbCFi3j1R
WWfp4Djq1S46mjIyel/dbM4Bi/pHK7r1SLOsSKdgEwfgoqbemKWK5mWe2jWSMFkkv6m8fPD6iZOf
PcgUO5MxGzrkBTJFb/acTavjcp9hf7uZMWR0Psa8WRT/e8zk5P65LqFtsew1dz/UA4lfhiCVJsXW
MDChjfX2tSggzpo10jKPrLWvKwGqK+5I9ZDY+Q5ufP4TSsVdkdXlG7AQBxvFQM9VUnl7G6Vt1oy4
0UPcIotdojTLDxIu8PRH31unsdPJ5dY9dqZ6I+EM7Icc5ZLyBv5m41bjW93khzKp5KmzqbeJgOSl
AD7zn6CcMu57Py0h32okl18iRcWyidV08SIxbifPFTsvU/6aWlVxQKWUcl0VnXPwWqc82bKpViB9
0RdPV8+oA6B+gOWyVtQvvo4UdTtEOBZXCCOw0zS82OZt792ighYIi93gPdJf4DJDblBxT59KI1MI
B6EPc35Sz3oFMwBG0K+W74wD6hvUU2qPQXjttXxrRTK89vE4riPuA2uciVjS8Ze2spLHsdLNEbqm
cmFLv3xVNQFdDbfH1pjJ1J5Ul+t7m0l50zV9cOdZSe1VWyZHFKWZTYB3QD6t4hsPtDojn4CvQkCM
9EmSmsoxQqa5BJb/m2w1qn5poeTUxXRFPCq3bVVskCvwDhUdILjIo2Tjiw47g11Zy85R6pGGQ5ja
ba+/yFzcCO6OPBXWilJaFykn4jB6ff4uJwfC/rz0n+zp/OEYWPQbNurnTPrei5DOtFWMFytjJkmv
FpaFJ+1jFH+W5nmIktT/zU8P/3H2hZ4HgNgFgx+vxPyHwtvREyTSYWM96oQ74DZ53mJspv5ia0b3
nW6zNeSS9WNWwy3xXRZ9F+AF5hIP8efcEbrG3UjPcAswvRT8UTRFlYraCz+nMxsVqcxHVxC47j/m
zh8dzGqSLpPu4kOozScFSn1VHSQQ3x+tdPaDqukX2fX+opSEX33autsaccc2rx1yzaEaXYRWnX9h
UGTncMrNol5HFCgoeBoTeBPuvBOIgJWPUU5Sd87OFyh49Ug1kr/zDmLGflsjnf4em9eB5RL9j7Iy
oMz97X1AceKhhoEd4h2MKK3yF40O8E3mg04YPXpI7S6pGql4qYIsBcWMbkAU6w6xraHNNM1WIR0p
58vHCPfHZGE6ddUhEzmN8SJnAZik4XQyPBdDhzGtvzgxf5laByOqR8jQ30IshdpAqu/hgPfxA15Z
BKcz7tXBsZroKGnYrzqU1nhCqZI8naOgH0wcUYwh+G4WMavEooiote0h5jeLOprjsSxi7ymqBFz9
6uK6oviutF7FboenpMnrRTiCDAN139dIhtNr4shuAS1LcLdHClksLcOTJL61hf7Q3lGbFqcAdIG1
P2lrnxT+c5EBUKtAsjkCoksO4IeStcUm/cihicNZqccfGejN0scNAj4e+B49edI0CVZl0v5aBCC8
/FiEsLX5vWg0TIEWpbrayi0/FpH5J81h08dPylxLP9pZiBQJCECb3k/YioPYWT5PMv+Kdwk4R+1R
sp8ESeDsAmXsMviy3TDkW3/GIBvPrtOgGZMPDBLlpdI53nwSVbDUNvibluWEr6L/2c08d6nksG6B
p2zjgERzd+OR+pr79JVFLEN5NGh1u859QRnD7Gy6zMWYCavWAN7J8a9+v3PdhWK6XfHxTpU3Hoq5
ACIyIBATz63Pi+mjeS+2lB+xQ8U94jb7gdOZcFxlwdGZJahRCD6tG/Pw6Pah+2RGR2UHxzZ5yNuh
27mMei90StZI0oUP9hAVt7bQD9UsAqv9Ltk6jIZLa3K9laVQD6gWLd9q4O9L89Q68ci3yRirD9OM
slDsMmfcBEL+DObQbABRfw0YJ0QXTIs4pwb8z3tWf/fGyDp2yRidjINbOOsyspvTh8/rxqGcgM67
/RLgNNwZiupu2iaontYVYFfDVUOUmS9RrqA4ClKwh2Aif/ZPiPoGHrCHeX6gWPLmu8dqBMOfSWhs
qSpWvvmNSiZ2cP3jpfZ6extOAf4BrJhSJmV8krSonyyZr0ycOXIldgz48EJTVz2MQyE2IvbI2iQK
M8q8lFE/OVJ8ZS+cXIXtjM9gnz1+kGDA9fKWk2fZa/jG0Z5lyjrFvUR4SWTzGkh6zWessydiHzIe
vGk6EBDFk/LSZGW2S6yu25R54t8rXrlpDK7Kd+mufdr95NA6vPH6DjC4hojwXw3L+rvnzyEO9gJJ
/5zDGxm92RD3mZQDuC9zjigC3DrfTrxDysgtnXxtRnvIJJt6fI+jlI+I1TP8OxeQEshzVUb0qIK6
RO21LnpTrF11lXS+sVrZaeLQ6VbBSQIRMIzXVamTJyb7RzOjZSUC1rJ6kqJqNirm5c6pVHNXM/hm
ZkQoPCGCfjwJ7GlLOdcbaeeLtiGmsQvmLGOnGBHXhwSdUegtKhWRJzaUZ8+tmqs5fGpYWCCu5jae
xz4t6eV/WL/XZRluxP9++id29M/zf6bbIPPjIFH3z1pIXmB1Vm4P4+OU7FvL0WpXMnCSksTvl31N
woMRRphWrjIEQD40TkvSZRa4ZH22VhxlfyBOgQ4f2MSh8YcY2XP7kUY0WYXYqjajL8k6zDhQ4Zla
bEjGZK5xI2vUJ2ogWCtR1OgQYmd9xktXn3lM3Yux7HxIPU4eaQnUxgl5tse+3S5zHgVvUFx/j0CU
u4mks8506oeUQWF2HhOrAQYx3ArZdxD/qe+oX528tUDWwF3oxxfiqXJRttWVjrk+1wQq9DKO63Ob
RNmWOLrbtYhOGWLI1aia/mFw7elYleqLM7n9w9hwd0Fkn6/DBFkFgbPuexJ2qYfvbksdYm2bTL6P
LerAMZ8JfB+5t9RO0n518LRzV0Qv/uhnG8iB+SZshLoVoThVoPK+VcxbmrySLVGXaNR1cY1Ic9NW
QXbDUIaHjEOLYi44PsFQrBuUW5t1QrOuqv+pXZy3yNCUTfJa1BkKbXp2e4ijUV6QEsNRqspx5QVD
s25p5l9a7E4LnTXxOtZgFKRQbaNqk6LRPc7siwca3FcHhJm0FjVPs0gIBDzjurbjlyLg/Xscl3Xa
6LZbkUmRTdjazgI7gH5JwrBMW7/ov+WQw7d5o4tUeY8995OfQW/dEBRvJbLzyzGCYmGk7kJKR6aa
FfGG+jI51EM3bMPY2mdTzVfOCBV71fWpDXb1y8TVsO7Bi1vXmUIEzuXFFeDvdSAdviuqrzGSrT+Q
cgJmEyWLPCviNcoFyX0FWoxR+2HCv2SBfJx6yBaq45AX5GYuTWM7B4uCwjd3UctqFyWLg5UIauek
oxH6Ay1eh1hcm5CLR7ByH502qS4oomQ/1ZbzXOdOdHaJ6E5j0F4hBAClnxGCEO4HsRU/2mV+T6Dr
3uURK30IsWv/aAGATlZTEbI3HQI1Fspu18a0xvASC4SHodvrswrlkOYW52++Rcpla6vi4CbqBJpm
DP4zqogZBU2RoNWgZhMVRb5ho/7VbwYpQEzANfMUY6Pa2Bcrqvmyz8YnZEb4panIE7yT7jwOBE/S
pJ291l3/bMfYqUENZxuAJN9x7uobi3vvNAzRNqj8olygoBYAPR8U9HnQHjN964co2ouJviPHiBka
FRJ2SYm6ZB92iYq46QjVZJoNvF8JIMvPcGPUCtR7HGuzGXphssAb5dWOoz7zukzEuNCys1D+JfT4
4aMZ+QphEjyueKHnXprjgIpda1Hos9BFssc7aK7NSIJLzOQG0ecK7xL+XmsHHh6R79oP+uskmVi4
ddyu2/JtakH0JYh0RkW6n9p/0HGknzpaJMcmm6AdbirIKqiCiIRgS0cJv2xr65KlAo/zlVlKXPnc
inzn+n+0XVmToziz/UVEsC+vBu922a6qruruF6K3AbEjAQJ+/T0kNUWNv+m588WN+6JAypRwuWws
ZZ5zMsdD/0hDZOxKkW+lNCKfugA35Q+Kxr+nSAmXwrGeeap2eyls7lPXYdGIyFv6LVEK+xnawvIx
b0s/m3pVCcYmi7p23au9chqnBmiyt6ssNbptF9vflqHFbfH1wChGagN3f5/p2OIIFO8fdVi5h74W
yd5tQw+U0D7fMVOLzpIxsY25kT4glThsjMqoL6PLnbWXQ9pDyujq4Zd5V+ZlfoQecXOI8fXftax0
TwaUUjf6oI6Xvm7KdQjwx2M7ppCeNqX6XGU3zi2gDtwxv0HXOtl1Juf7JPKay8BahrhXxr/oYXFW
a3zT0wzYAq0QXxPeGj6QevnVQNp1ByCVuuuqNvXrUgfdDlHUvWZjNWkp00+GrH3XMbRvNg4Wusrt
X26VP2nYQ/gCUcGrNJQ1xEWqP0yQymI8C79EHV6hjNPyahWs3fGheXDxVdqmuiu3vQWsjOq4iC3Y
sf6qWuK7bufJH4V9BkoTAgv4Ml9t5J6/OLFR+XWniUfIvbSbOmvKk9vzo5cgJxhGiriCYdT6hUAm
oC57Py559kuNcczyCuxJbNcsNqAXlsdxNKyzDhxJEHtS+2zK4YwYiItEpafhkb0Rql1/Y7E1rqWr
1geEKZ3HQshf4FbgQYmsPU7Ewr7lok2OBoug5Jd3w0PuTccXy/qeaFUEWkYz7LS4abd2hC0SJItu
LVC6PzzA5FZakQ+PQ25KIMy5uuFF174iPIEECTzYtHF26zK/6VKUwAGInepE2d4ZPXuvjUl5wv8y
3Q5qY188s/YCJie5qj7xdoPOhlNRAY7fMy98tkxTXB3eH1IwU6UhV0aNdG/UN9mZQYBviwxysyZw
V4T3MrAlq/cE/WohbA6kiNtA1ArQL9G6qxaaps+q2hWPalgiZNpYR4t3mW+Yndy3rRatR1crvoCI
8QtZl/5ae6B2lEb8k03PXCv1VlWnVD7TEYcdUHl037Fu2PZdWjxGuvQQr2zFD9vjEPNstV8KUha1
ypxPtWqOa01Lv7gDr4KyMLxrPjUg2MuVnuCDGtqKrqwQCNKCkTvVOg65dyVHz7PNrZuY3moZg7Ib
+C0WHizTKuSWWb19dee158UyW9tGQDV0cnwdlCheu2VVnJUIAUDwA7F/7ozs5CXeVyc1vDMzcL6O
xdNoGMzXRx2CtR5Y7jw8OJ6rnSsQVPwR+tqAnkAU38uEvi+6bLhUU8N2xZAXGxyO2a7CSSEw7VZ/
hdzpN4P3/R/Iz41AKmOjgtM2V7J8JRqvXEvEvvG4zKLxoGR4UJuKdevxHNmpg5IEWW1rn+wkcnZh
qhQQaSzwfdWyz8DMZMHoCmy41Go4jSHQIzmqwm8S2+ihB5SWG1cdnFNZt20HJaX2ySqdfEdjS6MJ
908X4eqIqzmAf2E3AkVCIV5dIcWqcEz20kHUPehyy7imXowjKrAQwHNvE2MERQCEBOB7IAQp9Vqu
RtacJTdwBESE6ilHnmkFUna/pzEtN+xVNzYgFSvuNTGY8wu5KFRB8Jswch8jA7tkpqvfVEUZDkCe
jgdTAdNkFUI7mQ1TaKJWJDaC6WdFsOyLVGMA1gEHmoDLLgLg8QGo9A4CaIbtp73L1zYw9FbMkJCM
cnZSq77Ys7HA96FSlaB2Rh2pPS98HBz5GNnRGdzoKIY4kIIAS9puQ42XN8TTQElW6gI8tga0cRu7
JlBq+Se7HJJzj7gGQiEN/5RWpfvgpeYzPj/28ziAzQM6+J8McWdSi1moYDVOcUHdIQFMBHEyJLUI
H5rqB3XsOFbXpSPTwHH4eE0hjbUytKYHM8EYr/MY1D62euYCezG5kAGnBWikKNCAwUglk9RXrQIb
4ElArfec+tS22dtVZlTpGrKRFmS+pGiQh4XPfIknET5XmdptIJkPXUQLkpOKCmp3rnnhmRp8DLx9
C6aVAW2Rs8Vt/ADkya2plRRffzwWsYN1btrYQxwF78ze4pZzo7HGLQ96KsZdmbg6BKbA7GozG1n4
HmpwagFNlXp4QNbJuKrDYPlGGEe3GK96OzhDtlNwtKz1aAQbbZhCCBcgWIPOUk38TAO56VU6uDiJ
+aUDqe8cdz8Ho0SitR2qjecicFux1DmIUGAvNl1pKeRz5kHqU9M4D8jyDpuuZc0aYVOkKCowIaWS
fQnTOP2KYgKTIorSvOB5r/lNEkZPwKKwtZnw8GKr+FCw9BsOV0jAtxzg/dbCT8vUpUZ6OlC1lofo
AHhtMOm9Yx8KGSgy06+GeGSmALFRtSG9EuINhiQClJNVj2f70NYl+BuawvxqRDzATK0sYKNi3Kip
Y1ACsdtqN1qkvo3xpm2RsNHrfZ9xc/aTmvaAhJ59SkvL21TJhBN3NPPQMERaPGhYP2uxLR6lkCsV
IrjPptOtvVRVbtNGPWyF9moAsXpCgCCcu1aV534yyGST61XCobWLChgV5P+3kGDKkIstf7hhUqJy
gJQHfNcYTsxmf7OgpOEPXjZuLS90jylXXuKkTB8lGJJmy8VzNAz8uQQaqTIa7aGKFP7sGdLyO2hU
4wmLLqqwhFutQ2gmbMIHqwSoCtSt8KFI7J/aOCavUZ7wPVNjZIS8KH21wZZZm1KwHVnBiIB2Z2xW
QK/AijITULlNlaepdvMjfj8AY8Fw73TgLcalvbJx0Dw6ygjAYGcZO8sQWQAVERuMqVRAsAnoMfDA
7U85QgmoX+GqAeL6sA6qtq1K/LwrqWMhxBJDvxMw0TXN1b0u2lZa1a7nuS1AZ/i1R5xvcsYOT2zK
Ech4sqYdYn/mMNZzFzAt/GANvboh50JmyG/2JuQMp/uqUVqseYvA2Dy378PAQUJ7S85G1+gBj91w
tma2aKFvkde7eS6TSLx1SAnRn5COseIjw5puUYxnZzled+kgfb/J2Vid3PQI9Al7VoTfaap8VjSn
e855/wIWlXcuzaLf1R3Im4rRy0vbQIKOdR64Qwqz57FG+1aP0FObhzqIFTyYSDaHagWd2wQnZgDN
44MrXXmhNQrOMmieFGzrFr2fO4XEFo85AeDT2TGKQPwG6+1HgeDUt6qKUQ6iNKxLHlrJjvXuoWnG
/Npa6adWTaNX8JH1A+paQPHa66NXnjbNBrH2YUNWgAeEjxyhdyBrafKnXJTdNWKu8dJ+E3Ue7fS4
VINKWhyKITYPBHirW5EgyYmaFpBB8ipUB1knlvPnZTZdmlpe6/4Hhw+XZq5Vm3RA+CCyHkOQMF9s
/HlPngkYb+9FLwY+bbcwKw/UUyxpXpJoeKReMhaQQC3kD+px/NGgb7Ma6dY6fhk5tIPcHjk6WjVp
RmMTApkSJLZiXIZQfWtMZe8oMrosw9jwV4csjD6R0zKema22jgdkiu8MZZSoqzoEW2BxJhfEI3DW
gY6ZfL9d2OHAaHFN+wQ+/IbJZvjijnYYjA1AzYNWqGdVR7gL2OnAhdYL+O889tlUBYUa1FV6u8oM
y8XXu8BvuIP6J2TV3q+yMvfWfQdCyZ2BnMkqWyX6YAXZB+VXbCkQlUDsdV5VCHeViRHAvRakYgRY
hrE4QC7srUmwVThkU0NXi2HxWwx3fv/CZVl+BCA+XdH6yzzqLj7Lnf6Fy91Sy9zfvsrf3m15BYvL
3fIimoB5d+a7Oy3LLC/mbpnF5b97P367zD/fiabRq9S6od60MXtc/gQaX7q/vcVvXRbD3Rvx3y+1
/Bl3Sy1v2H91t7tX8F/N/ef35bdL/fMrhbwDx+7QKH0IhGBrx6avITX/0P9gQioKs4rMfZs191sz
LedV5v484cO0v70DDdJSH2f9/hUtd118VOSdx/Vi+bjS//X+OMzg6C3NBLvz5Y7zqvN9lvt+HP2/
3ne+48e/hO7egANh1bLbLHddXtXd2NK9f6G/nUKGDy99WYIs2fQvvxsjw78Y+xcu//1SwNS3wYAK
PyszGcRD28fOmgMR71M37ibJALMQQO7ACoyW5au1GwaKK0p9mwkU9RPcw45yMpNjP0TAxAG8cgJJ
nR/0EjWbAjJH3do0M+8MzC8YdDTUjV52rD3sAiu90rf6YDiBiaSSD96fjzQDoJdTuba5mBvVdaOS
buDsQdKTLq1+TBV/KfSmO28Tl6GlFFwYGglUjkX2LWRC2ZuQfPaLPE+3yEkhHqXm5SNQmTuzLpoH
iC0VjwqiLyfLa65kI68a39yNZ/M+AC28eCQ3PUUpsRjBlgO56KGKLVKBrSlWJYesKoHhMhOABaeb
kOFf3l13u6tj6SGCqH9zZ2+A8pIefo8KAxG4wpXnEUisYWVD++NMfRSbjP0+897Mi8F8d7FNBS5l
D5dSvk2judSQn/e+ilWn8aY0Qd7VKjBaDJ4gC0CX1CBKCJHSpf/BKXXdM9CXw/bDHCBP/3T/MApx
xcz1e0OVkOmDhj9Kv9kPncacB7rKULui64r2fDeODRELsD/FZ+huQt/Epy6NoNbw5xrkQU2F4y1U
oOxuu4zRVZw53Q40yF9347RIJdwjr0b7QEYacjK5ydVB7mvg7YGZRJ4QhZwsvEWOX9jcm8fJSON0
tTSA19lH6o4kgEeXLpIpIU/e5tI0YbIwYAZvUPMs7zeAAHQ+S0bdW0FfT1xXtYYgCYoaKfjUAkKN
sJ3dbxKvbK4yUpsr1yrn4HTuMw0t45DferbyxsVZA67U5IAjb2wz6vxhmklj8z1opWWQ7uM60TDf
hwxqNX7OSy62RNOlK+hA3d74unfUXYjwedVqts3XxNkl9i5kYYF2aAIPupwxcrgHtTGMDLrmdS4O
Sq3YuA4Vlf/lutEMrvrkHja8648NSiOvItHlgUiMN+50qrSei+gG2NFLY1QCYp2I5tPQB5d75jXZ
o8QFHfuDq6GEkqYTERvyBSsGnX8UTkPM2jRAlBaZax/jCRSBCpHq17yEOtBUSWPxiG1Ng2iwzH19
fwf6SXOAzzc06EzVQsF/tRAACcp3bBA0jY6FHSFzNEUA8U15ZMiiQrgSsnjUQJA9R125pptF8yrS
k578GmTDZj9ALeQaqicC0nGVuE0KBRvW8CSIIfUe+0AKFoCD5EkgQ4/fKjnwG41p01gLUjdKDiFG
u6E+me/W6dXkItow2ne2kKdOtbqTJ5EhXlE/gQr90dUfyrbsi2A2IPgEPEDvtN9jFLdB4l7voL8c
VcGyQlskb2vdjcXTeqH+cDdsq0zZKnp/a9+rhH74XXmrIsrD0UcMQfvwCzP/7CAFeJx9qP9h5vwj
I0Om+hFATz4YftDHVZAxzTP2KsEL2xZTsTlqsvergYrKLX0ydzKdZ9yNUxcn6G4L5P9nIVt3XCHw
CdaUBxJzbjLlvDRFKN66ZtSsWsBETmSk8XluBzaOH418XC/TEFUPg66qNX9WuzVBOAQNSkIM0DQY
AwhYq9eKI74YQ5tHh6Zw5KlIChxMmaj3yZjV+9TIXPVRWogdqL1b+OTDJ8eUqAqDB2R0i6wb4pAP
NOTGeuljMyohDyI0Nfc93YZece+MO/zMaReQWfULXeWoA6qPrD0v4zpKt51y3YJ2EVw9FaDaldZX
1tbBywbFD4NLg7Ae/hKgvgOmQMR6NjPTg1Tl+93IW0y37EsFKRncbXkBMS/EqRPmfLcP40VWAx2D
unhy1Pdjxuot4tTqk9fmEKpUQvunjnIecZvL725TSJ+D1H8N332Z4Yx3vtL5zHGbrIaecqQhBdAK
iKNlnkA4qYh2BvSa5GyubYaIJJAOb2MliFVlX6PCzjRjnkzryHgK6tWxuxKThUPHTAtoRbuPd+Ry
P2VaG9RaBtV3zCBradVBpjtOb1+AWS/WroDQMP519k87Bk9ES+tvsZ1A18MS2aXmKWr/opjhxgLP
5Zl8Sa7lr75qN1pI0wD6oOhcWTkafpKIMyBQ9QBkmBTdCUasGtBVIyuxDcjquAA6kJXmli3ykKpn
mB73Q6zjm8iTr/hUTwrxekTga+Cnli5Z66kSFVnzElVluAlAk9Cg8uu1KzPMxAVCJWDwTFeLYRmL
JysQHNrWTsBWID9qJNSYZwO4Gz9HZPhGKZFEXSbQLe5WolsMUDuBIjQWJufl3tn0ooC+EucasCbD
Mau1PQCOx+w++QIeFMrBqF8ivAFIFjJIDctW+1JbGkBW1fA0lBL8PCXNkAmPtC9OoTpIfqrhOcpG
FQUQ8YGdptOqRVPwfY94779bNex1aGMoCur7YPO4t6RrbbWwAzMb+KwV9MO6E9NZ9BpX4z6qEe1v
3GR8LuvS7ydhNPDnyge9RdmoaPICaRF7Zxs1ZsjqpXqNPwVLkpWWBCtPnsjKTPXDksVQIFGMNdym
/ImUQoYMg1cCQe+0jyoEx/etG9sbFLuyX5SRPdDv8OKRAfi5r5hjbWJhQXTZhDqVXPHRqre0Tx4T
ZhxNp/Dv9sogVWIHPqqqcbSSN+vbGFmY4B8sQ4+fn9W8VUfCZ2eU4imdyjcaWQYVHVMcGlUq8uG9
i6RodKZmLJw9yNHV2VZQzw4LlTuhueyRGg8AjyoFFo960LbQz7XZHI3ORAGYfMj7bd7KDg9ZTBjx
/X908qzxp/pb2xJSdCgS06iHqmmdM7kMeigfbHfcLhN0e0x3eIKCVU8TQGW2/Aby6bPPfN8xvVRl
Gc+LGJB3vMQDEp/0KhzA8FG2PbRW5EsNUNNZAGyT3JjT8qPiVn6PqghPShaoCeqolK2QT0PEdZ9J
FL6lsR6I2xNQUT+9Se+VhurShFRQrp6daUgCnb5JuY1d5NStcOh7NKzPZCN3MwGP1MtB2WnU0DwM
efgF2iHy6EWRPA5hDxQ6XVKDx7uioK7Fu8O9V/1uIR/qhmUT1SvqQ+qMrXVr7OY1F5+8TIbQX2bT
uhYf3l7HvAT1q9x5ViWPtncutlDxixp5n2KLo5JK65kHt1MYsIOjiktqlj7ZyZPMDqSy3jypby+e
s4lckZAYfC2Czgg50Rp0tdwStQkUw//bu5EnzqgxVAeBTFR10V8cCAwGSa+la+p2XoyxzugvnTs6
KwkNis2dIZTZzxj5lv39eNkf4irXjrzgmY1yKlikd5/0oZIPkR41ACflzsbDyfIGUXu+Cvko99Sl
Jm3dR9XskhP16iTRbq3VBwUKCF3KqeeZUXQDMXOZUkOF49y21i4cxMh8r22gMuDl3zTQv5kPjZcR
XxEdYn80fbpxb8ZyI1gOnFLNfcB75I07avwEIgBwleETNUZiN0AQWeEhm8ZcAaDqOCoo7jJ1ka1v
L0WkH2rTe5ugd4AwWCgkSEOgouVrZ+wgGzv5A3tbnLrS+WPxBzUQ8C4b1e0mh7qrBz/q4mFH3bGp
WoDRbOZTV3Ez47GoXvI0e7sbVJFqhC9tZ29kTQrUTWkgaONOdcugJZrgL0uiABLr5ZnGWGkBRLz0
zb0Bohy0+uEQTpPIi7rUGMxOgKMpo+DOsHRRu8XcxJYNjOCLobmokzMYEUqluEg29dCxtwB8DBop
xg2y8JCud1l8U5m7SoYq/w8rzTVRkod8M8ONnmg+yP3388kjhjjt7LHc4f3+ZFzWACgYWr4AoXuQ
+t9YMTS8Uo4Seisb5J2zqzRrMDMiCAlY8gdvkuiQTBjrFXm3NnP8ITb6KzUNVFPPVSgga98M18IG
ySNPwnxLrwkS0yjJYPHT3HORRhOK1a9SejverfTq8r+xZgiJfZjbTnPl9NYVamrtkKuOwHDKQL1J
K34AXBDaUgDAPvaxn7Ep4T+NlGriHey++INMsxMP23VWu2y9zIlkma2GLnpbhwwQM/5/XGe5d/+/
v562G1XfsKBQVmeWcSqFvu0S3do3oYH9VtZ1xmmosQy2XplxymwjOfSgAKMspHGiIUnW2Yfca5By
1lrjgUsyTSFPWpu6So/qEUEdQfCpSethTYNknu9I7j1ISGuQr/iKuSx9e0pXA3A+q8o0hh1qYqxR
/Y6ZPoIa5oHVuQXoNp75TYSfPJSYQN+j5zvZEcsZ3HVVN83ubV8T9myPKJ/ygC9IdHHbzN30ZWNA
6/jPMXUyoP4dmDlcn8cLKO+gWPLkggrmnzvdqvY0n4ZogoaPT4BPCmRRpvlkkF3unmx9UDZJ3oPP
IasTsBL1adSs6vR3XTKQywBVa5uPoNb+7760Usaib44NRTRuP1WKofh0ZQK0Ml8V01iVKSj+9279
Zz/Ug1WACkYw083Wd9pY1NUB41UKBsDstI+jIWp43EUfynBngBZkoQHZtjw6a04E8hnyy6aZA+Pc
mwYAzMmTMQ2HeZseBpylfepaNaj30EhSAGAey1ddQxAeUSAIjk7O2NHPa4zY01wTJ36KQFZ6RZPi
a2tiH4MKF3aOem/bsnIeRWijmuTSBTlk30UQNNkqwputEcTKboltWidIhPfXETIp1mC0R4igDdfQ
RCOYAhXsmumB01V4ePWJnZ5G920CzaLGNbJ5KvVofm+lydoBlCao3DpDrLMdtqXGjFsFotW6rRAn
My0LJfWmsVAxG78qbTG7kGHAAisosxWHSh9+tZGlHRAaNm4QNT2oSayetbZxmV++DuCK3ZrJNLSN
ctbsftcYjsdQSDsfDqmi/zF7miBrAZ1ulj7dc3kxWQSt7wSwmAoY9iONZ43X+DVKfGznpZYXQ2Z6
gYmTzS9kWa581bzU2ReJHkEwAQc7YzpPukzpdoD6g7el4Ei/Wga1YQTuls6L5A7MNzwhWj/7LEss
hmVsWQbVfpLViO8pat33LwihvYJQqTw35WBty9asdk3Os2co+X3XAXz88VeHnqHgBY8QliEpoEEF
T8aAkBeJAaqxbQR2nX/smlOXnMlKzkuXrHdzSxvw9AYYa1+2lnHOU+CB+tD9DHyrFh4iDXLpIPFA
5YtXyoAwTWKeEds1zuQt+iZIuSGPZfNHVlrmIYbE0xFMUvyragV1KsEMLTlExDCKOub9ESEhsg6T
C11RwwVIUrPlvm+zxjjY3Q+UNLPBi578aDnqI4jUggpdH5Ihglx7lHY5aNBojFGLlV1fI2A/4nfE
76y6cP/IMjM/Ag1cIfTJ8vwogIjyUyfUfJok3Mxbs7Zl2FsVjmKeUasZrHU5gAE4VUifulCNGi5e
HLYoQu69WS2147cRpQHOIOC94tRZfm7zZFxpJQtf2xZwJK0rh9ewZtbKa0TxGjooO1iWkYcqCkJZ
KRY4u60BRhPSBt5BQ3XamadtJkk4dzWSeoBazYfuYiVe3b+dm2UR8x2JI3kzsT+NFvAYgzMNewXP
OduT2gnSZ0CxD8gZHmVUr2msB+RyDGbzNCXvSm3NpxVMELrWnqbztcuVagf5FHedgrb7RU+TFwGK
wU3tav0i8zpb0XiRd2aQq4CRexOoF/RnbM20z+FYNwe8AQKVSvL0C9htYiUiL3wAFnB8rJTmRuOR
ntebLDQtBMZwEyaaTWsCTtRAZ/OVfTXipP8pxwjlCvBYu3VVM+5Q/aTeqWYePeI4CAy9Xdg/2Ve9
gf4JeULebLjZCWRh3nbW0JsE8wk1HQNIWGTgQL2Xn6dBUA2y9TA42RloPOdS1IriK5GFX7P3q6hA
qJTG2PvVYp2vkr48twXEsVhk32LsXvf4LBoP1IDEbj5YSYiqjagcuLozUHdIwltV5e6efBcP6Lwj
EmYBc9pl0SPE/YonjWfJOlQB+y8FiGOJUlW+1TnZj6ZP/NEc+q8RqoutR55+9BBTiuQfPUgnKkuY
n7MY1UQjBYSPAlKbW6jb5PgWKWp8CanOcuw5gaVCE2wuohzT4cRZai5H4DcozDp60AxtA28ykNXL
XHxpMn4elIqDFDKdaT5Mm9ZGDrg/Cn5uplK7eoeAr1F71eMAYOJeuoq+6cdKeUEEa/YwQPpZ5QOE
h+wElKgC+WFt0ltHFfBvSD1rRyjrNo/QURweoH2+Mwq8bF8th3JjDboMyJcaQ82+QcJOO1KvbtkI
TmW3g567uOJw6XcjR1oyRDE3KpTbCMThSgPRkVE0wydHLwKiQEMeFcdhlFMJiOXs6o62cm1bPYOg
6Gex1ilPLByGNVT3SxtMGcjiUhPbqnpQrKkB1jzHUwSXwNaaOigF7fccz0ZkCiYLuU+c9t9dFhGK
QHLQYcF7rYf+xqbnNcS+LORwMgvHehAXil9j2BSbpaTnCNwtqvvVqBU4ODsav6/6SS5FYvTHbIjN
1QgVjoAcybAsRVdRKrbJ+1J3bql7UTwtF2wLyRU9CZrcCprGLq5WleGgaabJlutNFgid4aSpZiDO
tyrqjJr8u6xyb6N36ohSBKhPTbWraazxutHvlV7cyPDbMXWaC4YfqKmLD03JuJB+O/RaQInHRSB6
Tlt+yGPGqF60CaX8RFnL2TxrR//n9ZzeNA2UpJs1p9uytTdd2X5yWQDxy5Wl99lZDl0Xr1MFVE+n
+I9uOrGMC4kIXdY1W+q9uzYTF5lPzfs4rUg9GiePd38aN6cCSe/+dEty9b7aNQSYqkm1mpqyCu21
6Pi4WsboatLPPOulBxlb8rFc6BKCr/82r3ElSEHkKdMapbRk6qzLOv3os6zYQHhti2zUT9RLsA91
bT3M7wd1oXoFWjTegOUvQpZtdqMht3CQBXifOnfJcjeGiO+3MOL1StOluhYNnmykLlAJ4ycA9d0l
ArQYGFZtRRoEIqrzk2lCJ5S8aJITdVBfmKTM/3NSI9LzW6pEYxoqfZsF6G5VOqCGFMozr9LK7s/U
j1AeZ9MNSCXSmDL5fHQE63qNp5UzzyYzYsIaMouIvwF7bUB4KPllIvO2V4rBuFIzNp0TOFJE62WM
g16HFKIarfJCNXEsRql2ORUOowbRauitcsS8iz6EguNUOCy2UwPFqL+Sw4fhttM2kLPNfRpb1kBM
Drgn4TjzGmSwC8076xG2mtOt2vf7AQWUbcbRlPcG7Dl+IPXa7ZfFaw9fg8ps8eHz9B0UlCAJMxVt
haghvxl6CZ61Y15EgSr0KA7Jb5MDDZEDNYnzcYhcp4kAK1vzxL+utSz/17WGsvnssUQ7uHq8cmxL
PFKTaCUq3mth+1bXpikhiqSPnrlv1ax57Lrcu3Z5PMWoUEtGRqivGqrwnvsIXCEXX2hv3g7oONcS
R5l77+V+NEOd1qexwey9a4/1qddW2ivL49c+Zc6tl9ju1akR76lL1B1vdI5goYkzcXjyxItuiXak
DjnFUKYHl9F8ZhPvh8bhHW7TDqgpboEM5rconRdoAt8cmkE+YCC/3WpZarqVgyAuym7jxWhNGd9C
Dp7ftIYK5tVJ4ja5N2W21LDYRGoMkAVw+tc47x74mA1HGqKmgqrTFkWxdYg5wg2RR2jJJ/BTLYAH
UsWpD3VvJg4qCaPs9o6OEin9xNElNdBwDING07QVHVNojI4ldLWMLTPuxmgBE1m/leqW7ToGARSQ
IeiFfRANA1nU2XM1O85yYqC7vgmGlQNfW5YOicwOxQU3CviTGz4lSMe0yjegGaSbesqmLtYh0n/0
GhA0SOkxHzwlZ30Hk6cuWSukHGfrApMnOD2ytPE8984wLzVZ0xGfZNQ2RHQLLCLUNHoZKyh1hRoU
/d1Os17CVv+KgkzFhYxto68gkqc/1zn3Hgc93tJwnKMQnyHBw+11Zr/0pSr2hVqlAVmtSCjryEuQ
R5tuEKL28XyDecneubsBkokfbsBc4W4gZQrUK2guzcmKUx9dhF2om1sA9A2a7mdpd4CAp3tqw4EF
wmLsew0ix6hD/xSF4MyN1EsbohZl+qlX+I0cAKB0IHYRGZdlJsoDxt9rDYdgLzQ/Z2NubVDcBR8r
C6r1WZ9DH2bCrHQT2GVpaKxA4RXI2xbbZdxjXG5qACUR50JxsLup1FUITDnNBU8X9aLeFx4eE4YP
k9VGvFq1U30KauyyRaCKLnkCCFYzNYuZxoYxioNRIhBEhvsl5nUqjkQxotCBoXP7tDSy7cShqwBd
eh+PgEY6GT2E9oI/L0E57EbxwadsWL9NG+97F/XlA7SS9TNXNtSBNDTKPNvYjs/jdb6lcRqhq2aa
I1Ohn7G3WYYjFJSEph2SrH9Z9MN6y/hfFo1QEKsrBHMdXwdzajpT0AHECl172/fpVxpamrvzB4jC
n1H0C3jaaSbwZfqGJT2ixVN38XWm1eqYfZ1PQGSdzzNdLQMAmtxjYuQ1QjoFfxIZCHyqMoKMktcO
dIRr53mwwUyHYM0fKGHnftLw/EQMTwtPY8L5UTcAhET9IuMJ77lcxUqj/lSaC9X5muZYtf42J9SU
8CQihtLcaTmsNTn4Q17iVIyI9tcGz+dVBxGXCxcd5DzUCKevOB+/CgfaD9CLHPxMQMvRkUMZIKOS
XAA97ve2Oyhb3RHlzdW8Gicf8LAMD3LLk3jYwOS174T++W6S1nAFaqtmeWs4dA/cQXf2pvSGHFUn
sIEEP4g7m9QqjJeU9w/Z4GY/UiMFkxK7t0foa3JwTOERK6rxwmX3QPGzv/N4X+O3HiCxuX4BFnDg
tukn6FLkVwI6tGsV2a0XaxAcBLD4mQAVZazahx4aWzPMIa8MQD1RDWNj9FCvaqG3u62MovPL0kS1
7QkJkRRsXpTmNwEtOgAtSYsShgLETmdetNWGdp2gaAmgxdimqI68RmpdnFDbACcQFCebu1SknnRj
NQwhdgKFlWm7Q+PTEE/U4kRLvK9DQyjo6TuJouFthny/DdAjiFcQ+YhOo62nFzEV0mvjuPjRxkBM
NZ73dRjVMMhw0Jo9rEbtVjFAOh6QdhtbJCBQvcdT/4e1L1uOW1eW/SJGkOD82vOsoSXL1gvD9rIJ
zgNIguDX30RRVste3nvHjTgvDKKqgNbQ3QSqsjJBByDuqjq34ICMnKL86c3oggcbMpcGji40G0Wb
ZsHA+aAfyLG3qsYJ6TVVFHdFDS5R0jXvm3QEoOrfjtYzcJbQjhgZtXlGNoR4F2tHnNbOidngIT6P
SFUVlTDF9S2/I22/2IwoUJPe3SoalPm1y16gFFp8R6bPXCahmi4W8E0nNLCDIuwtoBySdZsbwPMZ
abBVXb9xzc4/eipy/RXSJdmmBJEiUEbQmCd3YjD/mOD3Af0Q9CpztN7tc4YmdvrNALNe20D/v/Qj
mD5udnDjrJ084y9/ife0nSVhBWSjABdZBXqPPGvxKdU5SRqbQdwuUDZ2IWiH3EVYW+PC8YoOkrGN
/SJQeWk7JCGRHLjwtq8XxLIJnhVQWhngO6Sh4zn/fVJjOQDnleqMJFUF+lt9McBTCXgh9DO66ZdN
O1LIlEERRgL2ZHprBXbj2gqaUyqUeuD6Uo7uWtQV2N31iC4A/DuJwKZTW8KiN+961IppBEpH8HEA
2QdJ5Ph4M6VjWxzlYH4hE128Pqz2gcm6eaZIWr4vW/cHJHr6I7g/IWPUj9kAcdCqX4II3UWNSdbI
t2sjeSiS7uZwGjtx8aPMTRN4mWw84chkrZtpkAvCWloS3TfYl8NDY4qhO7qAJQ28BdnpZgZ9LwCc
dd+/TWgFJLabybzLmA8pI6MLfXwnGwx/ub6N1qqJg1Wa2epJDBx5VDd8YCawXHyswR7qWcaRnJM0
TTRUQmidvAHon3YQrY6W5A3wqDl7yv+KzmL15IIL+go5gKpt235ZtcZdI8EtRpGVi+7sRpXmntZh
LT46wpVqTV4menmw0O8KNkz8RMBxpPcpqw+0LEUACQnCPqN5pFFSgogSR87mRKshZ9WDxL5RoNHy
oDfqQA/PtQYcwybOniM0s6LgkYAmCkqkO4k38t4Gje4ZXdn4am7j+qkBOcbClFBmq/BHi5DwiSEX
JFZmnI67Pi4BuNA5VRynrWWS8AaseBgWrOL2AmiG7IyHEvhaagfNNobjr9IutZZ5VPwWyH2IAERN
sTHLBirAugRn6BJcpEtzOXJA4TB2FzKR0xMgsDFDR24oghxeDyInmk+22yKW2wOjW/QXspvCkJCk
gWYW+vWtU9s35a7m0UM0GQ6ov4jSKi4YiKwscKROUfq9wLMc5Craw0WIW2jBZBsP2sELMoK7GeF0
O4eCurJc9z3KUpCnXoXhC686dXdLASjDQVtAlBg7ShyQIxHOCCFs0a7wBWvfkyNnAjXvynoBQUZ+
8KuqxBdfyLZO0YeXuoOuQeEmEFSIpmlptn760smgWvhTEX1tguYiJRLyi3F6rXHgw1+16tBBMjQ/
Mqf45MqsfO0N/GvRv6yecR4oVrzMxUM/VEgIOK51Dvg47VTs94fGDCVUedm/XrkanY+v7OpXNnh9
qVWFPEuVv6Jo//GVhz77lNaFuUxLZ7ibknIDEjOwcU+OsXUqZXy1Jd7nYZ8xkGG3wRoU/+EJPf/D
AXV0a2vL1LzPQGi29EVTf3ZF/6JB25j/E9RGqHRO2VfDMsyXePCzFcOH/j7OI2OL/u30kGSpOI9d
Oq3dcKqefB6BMJo71jcIabz9GBZ+DCOK42+9jSTgHz+GmsJ//RiJE1S//RgtNjZnG/vkZT/i89xI
yFegCFE8gQq2erA7fK3okROauADLV/qqvJAJuy2xCoXdb2lI0/kErBINO3ucp6Ov2xdLPRWNAegx
BymyPznJarC5e40qq3jAUQvAhM69Qk/AvQ6xTsJABOlItjaONepXc12B5PgKhFHx4EVv0yEJhnpi
4iKb4PTmqe+ct4vQdxng754xAF2qR14yTMit5DYSp9oDch6o9ljm3gRL5Yp0HRwL2QWUQKYT2GCh
qWd+JzPURSEVo6NIp4aiykmpU92YD9i3RMukrsGHqaTTngbNoEIX1g0D9scgg05A/7i/OSCNgGjz
PVqN7brqoh3kOvuljfzZnop3eQbuKzBMBCBDBc6avOC8DvdU+CvYBDneAPSyXhStZ+DAJDlfRJEM
tlVitfaK9N4tbYSmQrAlYXcSi6c78jKwuC067W06YGd62UF1HSRhdxO3nxix1OqR8swnorAlnx7d
fDrSfI/8fR4EhufI2m5tNJIBFhZJV62zDhxKtAWcd4NkHJMaOiF6s0ilcrrM0U5no8sXpfnbJVSG
Wqsau1/JvV3qGDZACol6BbBrVedh9qKStkarH+zETZslIZgsmny2B0ozjAWRetX2W7zFnB/Yvkl8
hyH3MmrGdrp0GUO3iOwTpNtgu3ljHVf43QSwA50Wy7zgl9jCg6vrJDotlD9+DsMoXo12wQ5U3fGr
+2lS4uWPKOmnurZ4yHGCfzDwT+ttD4WLIPGdVVByFDi1MKu0xfjQKPxLqawxMJzZqLw22ob/kDum
fQXLztrA8waaKW5/MnKc10iphuUWtnOMo4lI69hA9qUENJ2LI3m73D0o0FY8xjF3aA0yD5AWPfEC
a9CSNvJgwCNlxaLgVQYFq55fa9U0oN8BUKmxE36tQNwPspZgOY1gn1029gBNwyjyN43jvXkzHKtp
Kpn+Nl9HkNNHg93ahSYNegdav6v1ryJmAnO/cpoTfhUxc5abLm9P5J10ZZy8qI4jmIPf/OalTxMN
uc8+zv1bMH3W8K2WneSxTPxxWXqh8WTE6l93amRvNvl+90eckULLfRTtuBVlZh/5GIB0R79pgYN4
VPWoru7Q2ce6VzlUDfHmbEH3beP08sFOb+boV7xMwQU6DZX0zHXt+UgQgcTkOAnOjop13gqS8PaC
bDfH34bIJbBmQfNubrucvFXHoZD9h8PS6+d44q66wIbEl2HxO7oUVf6E/lUfiMdfJroDr1u4BKd8
vq5IL5OMdSpAm+IFoED7PTrhALvn3reb2VZxcnuFwq/eXsF3gd3SrHHhksU8X9OMW7BnFNdYFnvD
AMsmupfSRVOM6aaDyie05AK27yazuZi60mvwIjyaPSAGutKLJ614FMg5QWahgW6rjiBHIZy9hR6y
eRLai/uVgLiZsqboAjnSbmHkYf2lq1GOdFnBj0U01C/QI5vtrYJKEQSJnHWTtc2XGntVy6qqR7uM
wFZUKCCNtX3Q09EBFd+mN5BcvcZe/wkiF9UK2nvZVZpIt9Ad2aS2KW2ju/+bOKNCeqE0wTU9jtxa
hvYEun39jeZup0F1nx3G1VGZwCyTNcsLazlKfKPU3IZ+xbqfQIIdQoTHAEHephWptSWhi8m3L65V
mY9ZMWb3iWD/kJmigiQwt6XjqM86ygz9rV0AD1MZzhV7zfJoufgSQD3evZKt4nw1osnxwXZt95pC
qHnlA3W9pQia4CikO7UA7JVsesLggb11zgMELE4A4svWYO3mL4BLt/toaNma69SXD7vbuR/tFY5F
rzr+b3Y55VCfbaIFH3l/yUoZbDI2VOuq5MUzaAztHXQpwyWPuuJZ8hZNy37sL4wQw3SKkJSoQY9J
wZYNPp+hkBdyZnU6PWYgIYuxdZLQ2VoVccWeWC+TB+l3cjdkXmAiDed1hxoPy3whrTjaO/bWcoUY
/iGHUYHu6liwsTvM4ZDtg94MRKiAnmrAwjLV48VJqv6lW3mjI19MQ3QQnBrzBQ3jutcMkwZkYLUX
qqQ1xBXQykLDYoSCWezKKyrT4UPQe2cy468LhqIYIPc6a7FkABW0AkIwO/L6lnqNHNVtshznu9vj
FtmRXC0SZEigBfDhMUxP29vDNxrXuqn3QwD5OCmwwDlB5mV+VtNEhhx0AjKkkwN2d5whLbkZdJWt
6MfuMZmiTdfz+I5MvRlA75i3/5CPTLdJN9vvk7pxao5WL/+h+P/fSUkPtBjYHvCj9SJAntQf78I0
BtSjFtJuvqk2PhopdpvXMuqqpzKLflp619X4bbIIsJk8g07Qnofe70Py3oKRsRLn21Bm6Diz8rhZ
hcY+cnRn8WgH0z1GMfUZD38d2X5ZLmTuNY+AhLClW3D2EDBLbSAr3Z5ABDccpIBYTugH4g75ZXtl
ADDxPDUQ0lBV034LGr4XFvC2iwpwbvATQCi0sL9BeYd/9pjPlhnKbfOSg6FpH/3ybUk5AbDUS/dt
SbSUn2K8d5NOyM9GxQZQM+JOoQdvAZ0D+bkUeE26k9r217jKnkATG4KwdDl2Bd+QNliEtMrZ80Fx
0YA4eU3Dtm8hFA5FTlIKI82wumD++d1O0mIeEhh4GGcp9oLnoIRs8AI3ToTnzwJSHfPNR9d/iTEB
+DkMU2Jv4t7uV3zyo30ShuqzDznrXlb1J2FV6TkHQ/RihK7HZwpLkszYgyMYOpuOv6jZEO7SjEVb
jmbFFRqTnXUia/yv63zqV3aVQ/eDxqpzetCKOM56hKgQdEG9aW2b/hZYpn8iV8V74q0H6Kq7o7t3
+81E9sm15niiuCeTqwEjI+x4qsZ7spOJnP/T/sf6eI9/+Hl+X59+zpAQHe9rS+ZuQnS1bSzDc/CG
/HUZQGSrWH/Xlxl43xsZoHRRpt9a24+yNbDtyP+0PUhG9IQ5xp5SCL2kPlRhUnxL/3upm+V9uXl6
CkpfbyygEK7VEJzK1e8iUS9DK8g3ZCPthB7MpxeZmwt7YODFxqPUdmJrj9KoOePGZJA7C1cE/dkH
y/xz0thvD+C0fgubYWQ6LOyq/gzWEO85+xU2deO/Vvs9jKZXUYx/sYd3vz3hYAwFpruudqFJbzf+
QyIS5wFoT4n+YbzRK/OUd2C2oEjh2N3O8+wAXIkMhxId304JqA55C65bilGG6y1aATQdQ41ljtGv
APZl98MrmKs5PJfRdAJtxD1F07JjiO8tey4OmWI8jD5QK05kFLscOpifzBoliciP4jMNQfW3bYsu
uRpQpLsWyl4p3eOa5TZD15OoFjScJsvegYzZnL35yAGEGctyR15akkNw40xDvaTKwclHS5ag18n7
uDu7cQRaFCNEsoIvGeVN9EW0BWDikIM7US6lj+sJmnhJvKGhlXF5ZCY0i4aGl08x6kZXJ59TKRTQ
NqB8vk0XojGXod+vrc6GSmGchg9jg1Y1ptVCazmAdsLvADTuB7A//DtCBt2xHfGo/yMCyCmkxXXJ
4y9r+Di/r8bEhj489iwFWwOJg5SKZzu4Tpp2f0iNDRHpz7bZD1J9kOw3LVhg3dKwtm7joCrBwGqK
Olhz8mmIksk8JIQNYWq4dGfTDVPzPonQOhT1bqIRhb5PZGhHOPEYrdQpq+76PDtCftC/AhrsX33G
PqGNqz2DJNaHZHkTrJHfHtfk7HwjPCukrDrtJFNZ5pfKzxlYaTE7S9x0jZb6dkPTA1NYOIm23+bZ
ehKkNLaA9yf3ZDKDAZsqED9v6ScYh6A/cugBL8hLazDU4EqTDQ9kkrWBDiLpZzv6EaCu3Rxc5pkA
gPz6iUD6A9Uv45EsnVlA9Wn6FqXJsKcEnABB7nZq+npO4MnE7i540D6Qk95kqMZC9D3lD/QG41mH
to/fp4uirlfcY6BvLrNgn+A5AOxusO/CpnhyWVo+Fdgn2WM23sWNjfe4y5yly7jYkRMI6Wlngyhh
SRPep+P7qgCJq/LXgVelF9u+EmiC4SG0AqR3AvsO+O6zBkXlVo7JN9DgfvV66PuAaCTcFxxqjH6e
W6+YSH6aqGojWLkpQDPlyjBTtnc1BN8yGrVDWdzS0AvxgLqwu4jqNt8EYC2QkEH63GeJDbbTHBWM
XCtJaSkXbQeyln2w/x6PmuGZhS3v92hdHgFhzYBU0Jm/P3KAtZ/USztBQePm+JAsbCkT6EuwapYJ
vsOHoQKXhoweoOIVPXgWqizYHofbATK2D+AIQM7fQ+uXDMITRbAote7H/uukXDdd5iH3NH34j8iX
Xrp0NTtwq5ekWFqDlnSbFpp9+hWagSF520O9OxrQ9KZPdvhe8iDjF3d7GrbMXHGwwj4nOHlg2/Lv
MHpUDC4UtMOi+2tYo1cjIPN7mD7HzKuRnV7U6B1xe1FarR/AqDxkEsAJCJNtuynLjtAFy4+FZThb
BRTCHZcVYOyVFVz7CKnrhrnVF5bwLwmX9Y8mhd5d5o98YY+AQLe8+tGHzRdl8PJL0ZQppHEy/6oY
Psy1wfM7CFS8vUpjjR9fxXOSdI06WAv649fGNt9YY6A0LY/AbBFHzAcztCFnWpm/2WiSpuAIYgsS
G2GwzpF7u0Ikpjq4KNlAmMd1rmSLxedOOsOjtPA4CF3IDrcTuLBu8ZC+AqRRmNiltlb7MF9ehm6C
aGnl3Ltq9A623qx6wG5srEylKGNP4g7F9hFo19+Ns3g8GW0dma6dwyiC4J8qM08mWE5uN75nzZbw
181vMVUaqk9J17zSHpl2y7RRVgPE5kVk7skuw+CO2wGwD/n0pY8hO3BL71IaWNsdBrFzx4s31Hmg
5Kc6hlIFpCKsVYI6IyTn0uliR8JcUoAbfsq6xlnyEs3qrYjzpZjMeDMlrnMxgLidL1bI+CkUznoo
IqS3yEEhEnJLyxIfsg3ZBvT/rUw3iSFM14u7QYIupHOzcVOVAn+/pjKQgBTqgE2j+gz2XB8Sla5x
6PWQsU0Tjv5LDfKaoxtAvY9r7WirmPxlL0DhP/lGCSas+ketbONV3wRZ/XZjgR83ExAEcS1UF0sr
tz41QdeteC+cO2lBWyBrk+KAggEYHaIpXNcMqgipFZXLvAb5Tqzl6Up91wdAewPIg7FpoeiXjqa1
/s8xFEiXNAXbCdfRt8Xojhdfy7ILcdyyT3TkHCo+3TNjOpEMWZYyda99dMIkX8vwbtGH03fff5sH
PhSw3I/OawtZhgWIj/iV21GwUQEwNhI0hmeWhsm6b4T1qTL6r0U1Qs08AQ8ednXfQfdsL0Y9yWC/
JgF8O57R0JOCWdMwP03jOE+CrOo8qa2Q0ALcxIiG7Jg0rrHMJ5kukXPKjnE0gqSdPF2Uqrdbck2Z
iQSKW0wHe0QBrdRtlZWBRvDEgvA6tMCSUxiBQcMoRPtoOGm9rGrBX1Uh73wXvV6LQX4dRND9QMvU
Tx64wSc/t8HDHIzOXeabGXSfBD/gL1ufM2WztXAC/8pS8ZJE8XbS9SO6yEqFwNZw9I3TOLdRLs7c
8WBRBepDzLubB1wdaNSZUJzvVDhtCRJUjdApH1pk9GaEkIYPgZLl7zbhgYGCRKkpmOLG97mEOqL1
KO4/rue22KMHWXcC/wbaU0zfWN0yLINjPoElHZgbnaQpHYACK9cDVZlGR+sLTYqg7bS+2aY0vFjG
a4Nj9yEJwhqnZNMY8TeMV/NwlIV3p2SRonM3CZEuAHFSoi/kAJNdtLDdkm8/RGO3vGpVPpxvwa6v
ib2z+vohDELuyXp0ixZc4C8giAnPoqpde9EhH7AP7eilZiy6KIFzywrw+41ng4FsDkHP1bRIk8jA
t4sqVsATQdTg9v00srwGmfWavpg6sjuqdy5l3hUrqYPJE+WowC1MAYBgKubgP778aPWC2RbIFtGW
rtkOPU2PGLMSfZl0axLx4c1FRmmlDlB9wGboKaSB9yGOD1bFVxToJhbag+zat/fMkbNtXsFW9a6F
TJvDF0VdQG7Cspz7JJuanZt0+b60XXU3QQgSGnFp82WE3KNvxMaPQDY7r2L+a+cX45ImFV7a7GRu
gXkk7NWdjSXnSYXpnekbwSm7HXJE3jwpAq7tPkzVmkGhb1HoTgVPdyrQpR6bJZJW4dl2pAVcjT7a
g2uDg/4KrQcgZHyLw6kJzCWiboA3R8pn8T7ZrBK5hT4a5I1RzrkDZni8KzLZnJkHhXrBCg/iO6BA
MZNWHarQfKCRp010B96SfNd7uj1BT6VFyFEacbYxa8Dv/Kgt31YJ87xbsR6Z1MQKomRdOjhojhkD
IeHtpVBbwk8DBM2OVhtVuovSVFwESBXWQSCTNX2iKv2xMpPyCiU3dqJRG4XduWx68P7BR5ewMeXa
A+JinVbhmw2dqw9RZQTzZxFdteW5nuw7iqePIsjjxTrmslnfFpKRuLchW3ymdZAcBv2G8lMkmUCp
Umv+KytLfgqZ+vfuAPFuEYG1nuzCc/2l1Vrs2Mbl+MxSvu1UYH3JpQUl67JVWwrLUELPLRzs22lg
h/+07MSMeuFJ0HDRskUky4NNsMDW6O0dugajdeFO3YZYyGiYIrf+Ycj1kCjLzLaJ1jdvJJGUMMuf
MR4LzwM0hQ4iw29JQ4cjW155ARoRtDd1NUckr4FL1EMzBfZQaJp+GqJkkJyzusvmYaykeY5r48e8
EioelzQuv9IoFq57GTrzkz9N03NXiu7OgI4Y+bhl8/s2Dy/kG4FcvG+VDc4AvCIYNZoHbLB2EQhW
nhNjMoApUhvyFQOzHj0QBtK83u3bq+qSJfnqKU6evOJnjXfeVqbAuvdROVxlUWag5cqHo6fJnQAb
tncpc2po6YAvag5BN01ju+4DjdIyZ8AAJtaGhoMFDHeZhRca0aQSG/QFEgTDkYa0pB/0D36WPilN
e5IPbfZo6KxtWXNniw3GALkbXu9H9O5fKARFGX6BBsX+NqErhLlFIwAQFHoRuvRFIuZF4qIZ9jag
ywswTIQoZdfeIm1CoJlrxzEWzHA5RLZEuHL6Kbqv8yq6R7dkvksgb7QwKaZhaLMr6/5CXrpQsDqU
Yezdz0FZiy+XFu+Bed0sBFOS6Wbx7jbp9lqlfhkrBYVtmJXuCg1XwJCEscmOLv4473uBQiZAa9P4
w9N/TFS+7n0kwevO3KZ9Puw8dAtdY+7+w9Op+F6aISoHfvVcgC7tbwFZ6z+HqqrnADx4h12tcOjS
K+Q4LD364JFZJB407Usrrs9+btgvTGymqEhe6mZsLmMSA6etzX0p+TYDcHyDYpT9cpv0NsRuPUUm
a5qq4/xkHFmIz0jCK7T3QR7pw6WPAHjjg4LKLxytfrbSHWTe/QsOPIk9hiuyhIxhn5NV1TbKS6jh
uU4IWddcrF3B0mdRYCuYdHH3T4VclcEc56dAGav2VfrF7ZDUyIHPxkm7x/EQ2++DVbdottPTI4jd
zNOnwGyfUfIY1mmO3X6rsRCexkeI1sHj0u8vNPJNsClMXSaWlrKA79DePpBv3jhGu3zjVkBM6anv
88NgLDdmCAbTBBTWyAWgEX7QPSq5DVoVfECuqNsH4IrCWWDwmfnayyfyR+B2WzE7nI40MdcTO2pu
mcanJk/UwddtFU0XlBdX39Ew9iJ8TqPhZE3Q2gYLB/gZm0qeKIwiJiOutl0Pstg9wEf9MnCLBhVP
Zcy9AVGeVovEMuW9NQT1BdgXA2hWlE49WVd4f9ZanPTXDDvOwgcQAoLDPHe++yIQR3o49W0SXiCD
tu04nvTLlsXDBkx67eq21dMTPJl3RzJJ0PRtzMAGSBrpUZF642uU13sQ7xg/LNc6Qbh0+iLALLD0
0e9/B94sY+f25rBDeylQm3qS76JvMTWb/TTy6m6KnHKRqZKfc92VmiWAR0tIAs2jd7sr3FKsClkc
ShtcijeSGcBCoetj9D7YVc3yQI4cb691lTuo8bMISq69qc4NGNJe+p+1tPqXmI0xOHLBihY2of0i
wP+1SS05bigIrK1vc5jXOC/WdyfOd7Ipk4e+sfmVFTaA8bkJ+qo2Ta65qNoTvnG+kHPivD6Dovpc
jl5+slWWr6CMC4FFPQx7PAEXdEuXyEjxFaY9aszg8SHcqYV6vDUZB/cbIHH5g6P85pIDP7rohtD8
zNvRWFUNK/c0zFCxgDqmfM4sfQQDznbBwQzzOUqbEdgKM9j7PEiP6Dr1ltgOLfpMiE9TEfOzaagQ
BLqAAUBItlsZVRAfKj3UYUKHmXHDz8hXQhMtblEMAwprBSobfqDhe5ilVwNYDNxoBCqY2m/o7ADD
Vl19DT3k1HXGPDVbCaRVH1zGsKxO6IjzVu8RKEmgBSCVcunpiKgDpTxFQJOo+ho3b2tQhAHFOXAR
gSMZX0jmY4di2npq0AMyVo31iFZ66zEX4aZFlvKOIooktYE4CMcFslPg2fVTb1rg20btKdix0ZMt
VAvMFabSjFaviXRku3YqORXL2jM24+B+YdDU2megY1p0mhnGnaL6SEOI1NjPbi/ehvGokk2CVuXV
2AhvV5cQDKOzuoffeicqmazoIE9eGtJp/RbsdDI6IqmTLqiq1TkdqILTctgkbWAApFz0B+HYwdEE
amuujmURKLlGVFhpAtmpdNaqMdkqYIDmlW4T/lwTmSKoEq4yjm0PywF048WQ3YcZnmjj5D80UQkT
MATHkQWvN9OQepBEcAq5jLu8T5c+L8QqNbpsM4/reNKc5Ym9n8dWhIdvU5UXWqIqvOxejT3Oh3oy
8Hbz+jlabEFSNx7y5FjEMjtht/N2mYIUYJ8/x7yqh2PRHslOM7ootEGjahLVjH3xNdh8GiIIBvvo
pbQjgy3I5moH/v3VsgQoan2jAaE7pNFRRgXSjifFdXKV+zQKwGRUctcLw30ii21Me9BH9PdCmwbb
bBZp3ftHiihRkVi1AkpordF62FGhVVI04JCiqRxSsgc0Y4ULGqIl1rr8j1fy7aa/TwBxaVGFD/vc
Raf01BTHTl+S0ca4V7wAZmgqjnRH7srpR5AT2yN4G9/nxBROfoqspxp8Pn/ekt9oh2YNKa1k6+Rx
tiLd8H2hu8NqvE9WrDXluQcA/+zmebbKTWYfR6/6IaKsP1myf7vEqdOfyOYF4NdznfxIzklH9GBr
QB7tPYQ8IzroQOkMXrXCeLiVqabB50dTNV/Ee2e5gzIDmahMRRejA0WljqIRhdLEiXfzxLmi9Wut
2/K/r0X291e8rcV+vSKtzMrSPqIXG1+f+DJqMnTeEoI3eB/iuMOe0w5fKzcvthMfh+RFQZznrD07
riHPIxPRHo+2Q8dSIHbINt8GAKjsU8s6kI0upVejn1lf0GYAktIX3uEEAd4u4atnA/D7IDVe6q6p
vpV28BLgjfANVNDzDfCk881vLjMa/U+Qyjhod6ln/o8l/s9jIAGGLi/wd6/d3nVPzeg5CyJ6KHjO
Ny10amd2CNuHsktdm+6lw6/8iQVPycTsl79NigLWzuwQ/540prX9EttOcpIlmi/7whjv6dIlfg6t
zOXNMiERd+8lekOecS36amo2y7K2tlaCM6onLfVhat4vjaiponnJwQJXhznqpIR+BZ3Tu28ibm2z
CESwZHNQoVy0nV+CGrSs1wN66veRL/JPypi2ZcMAatV2087Cm13G1ZvdB2PbvgG+7pNb4Qz5br/F
/26vGvSvUfVqLnzp6hUoL6HJrOZiWQPa2lMftk+3+lk+sGY7uMG4vNXPJEqYyMImweZWFOud+Ese
O+ORTLOdL6sIHWVUc5uMKDtxu366vXSPL5xt03C1vC3TRsPHpcmhrHxemhYyQeV833tsOVnoEBTe
hMRgDkjKJa89b2m0okAfwBhdZg++odQefS3PhbZRXMsiKCgCQbKlFea5tMD7KhLsPmho0ou+X7A9
nVe6mW5rNkm2xfPGP5ITOLDH1M3704A2/tVY+Nhx643MvPPAg69WDkqz2hSAZ3pX5QpUXXpI2xW3
jFFrk1F2JJsXgOAAoPA7cs5hel0PpfDNzVayn7dlDRV8XJYmhQaSWakUGc5R2AbRsgMYrclJl+59
2UjgqKBq7KrGznD3dYedHe1nghg4CBrSfoaGXjBINCKhNHEbkhe9bPi8ZKcgxqlnQAfxNhqnr2GH
I1Hsm8MJhOLY49HY10a6o0sSlZCIzdotTY3Aso7Hhp5C49sKUQWCf3toH/+wzyt/eBGVh8nCD0q5
QYpj2I9+fGXOYL76EGINIzf5XvTpsGzHNLhA8Lc7gcYD7YSqCr9azZkCXKgSLysfnPLNWNfnEjoi
K3J4WxsaU9+g7NysvEYm55DHxYVPwB6gtJV899jTUFvTVxtN6Svo2JZ62xxtUSJG7kFAuBPPXPVa
mI5YJJkd35el51zIgSMAeiu0w0CL3eyoDfAvRwx9FGNz8C0OakVXQ6BGIR/JJjsXKDs1qMcGmcGN
HRvyLso5u7Na80HoTW2KUhKNZGfwjQHGfCgCQ+Qx9n12QFZlT00tt0YXGkLd2T2A/Hx2UjzZ6aJQ
Wjq4ibf7066XBTu0caisbvchXtvpBbLJ4Ec05MzOP6ajexf1Y1POP96t34bCAIksj1Odb2/LMmDq
z2kgl40hxrPnoaAzApN/N0R4XKPRLHkUWQjYbwXFhrENy6XlWPWLL1q08ck2fw0CoACkLL+HGciT
Sq//2TvlKssKH/qhjygGpTil5GJZh3b0E6UzwLjz7NuY/IMevebZ6Xu15vhqPDVmWR0tVFc3U+Bg
UwnygUVcBN13m8VLY8qLn+Dg/tS7ynkJjRHJfWTeL55hmvvKQeu+jzPZQ1oGw1J2pvWqnGEvPSv/
afrToVdh8wrQJgS6wH7o92LB5TBdTVam28hpskPji+zOCXi8ssJBvgJJv1V1lv8wFf/c56n6NMhR
4fRplafQ6p0TPtnV2h/86sXvkQ7UoXY37RM/4MemTdxlHac9KLBdcUwCa7p2wrqCp8N9hUYz1Jwi
pztBP6x+BE3bN7Ljl0FWZmjkuQRt3UMrOIDUSbAywv9H2Zctx60r2f7KifN8GRckMZAdt/uh5lkq
DbbkF4Zk2ZxngtPX38UsbZc8nL2jHQ4GkUigSlVFEsjMtRbAdSDA9E9GmoXH0gyw2bft9rUSSxmF
2VcU10Ama3KwajmsgaEMlpEVZ7cAv2S3uQeAFwIOBeL1Ir01ob3mzIoU73hMbsgEDJeBzHTn2sGs
N/KNbzTRqpuKPvBVG2fLScIZwsbdzp6ee5cOD2iB0ctvqRVILz+mVnC8DkpyPPWHIASJ54+JMiSM
F7iYopVBJSJYUL9PTD4qMOtZ6lRfiextnPg4i1gP+yadZWKifLsQv12O5EOHD+2i98d9jVpXbTo7
SNjMhASLR57Yp0vNwghpDAQHohXVOPiZVR8B0PhEnWSSgXm07Pbdv0aFO9JkvtgblSPmREfB8+op
D7l5ZyFodviDvS2zj/bIap5EUr/7lygAmhN7BX43T64XWXe9DzTVJZKVeW39zu+KJMhBSXCDUk0C
QdVS8C80VQPuCY/f4oPJH1tIMm0aQLhXzWCbTyNuvL5WwSseYaBPqWPjMGgx3kCl2gFRBgDJ00jk
dPPHfhpZ5wgM+bK4jCQH4QEERiNtVFTc6Aii4+qvkfSaTKFEkUaKwGFPNYqPyAErPWAv/GXqV/wO
FeLRCl+Ge+jiEHzDEK/e2LVdIC8Q2FAL1wx61DboVW0r/grpotVQqNEHJjFYgqPL/BpxIAtRMRt9
EiPrFq7VWTd55xvrdmybnSyb4YA8O8THVV7elbjNA57XZs9YRjx4MYp7Z8HdqCswhhWqmFRF+HNt
sGz+p/c2avu39+YX7MN7Cw0DIrsT9ougW0Ffp/PaDprdBZw1NVE13+wI9lVbxh1wJPW26OK4myGy
Cgo5Ctc5lSqXdgjGgItRIm27dPrAmCGNnWHX2qhVDzGzedB7+NTJWOchntG+OIyTilc/HTLN1Kr2
IXauin5t9yrbGSgJOXZS90c6o4OOcjCUeVIurh1l6b2GNfNmaaX6lR359tZRRXDnDBOkbQDVLypP
DoB4Fp/JY+C2hfym/Qj0TzeHHru/63Ersa9p/Q8x/sspOY1wohSAikKx6voA236w0Q0I7grlAIPi
JctyKiuu7bqZmQ0qA1uUBT1IgRJpHo9P5OYx0JyKokAErsVeIwyb5tRMbq0PLN80/E9uPa78dYZS
RMhYKf1YpekaUG7k9XDlrSwRjOt0anZJMY+gG/I5zkq2iy0J2XFjZM9M9N+GyHVukWjub8CmDcT6
5G+brpzXWiFzNU2b6mxN/kOk3qfNETfejCmQ7aDWBsPuykHN2BzZxXBLW1tqFiyKtpeN79QLxEb4
oYlYZriNSoZMdAl0qUOFq34o2plptmLpZi47CKp2xUOilSvAM27fXxHqNHu/QZwmGa3mAJAJ6CVS
EFUfINDpWSu/AKg8V323on46GCp8iWRhrfvM0sCw4BBmfnvM6zIHlD8RYJBxZD8jY5jX7z621Hpe
1DWyv5M3dWjl9+C/hNJCXCB5C611fdSdh2JC6EvNmxwSjV2Man6k7nGKlVezAuNbM3MQmuxnZKym
HjpzUCmzzUt1c7UXpgXqj0uvthdmgULDHisDgcf4vqYLDZdQcGxijmuOTgPnvrCTCApniJvTATmq
pENI9692A36hDLz+ZPkwktpjHJrQLJ/TXNcxEBJCKH46WKmyl7xPZHICPVizYuACPxWmZx+ZfjSn
ci86kJnOxqCz5zIasmWIlYrCHsRzDqOfzsklJtvgZhX0ewK+vM5QhewRu5MANH2OzmYGVMl27nSg
Mz8WTQYmBQkj9nPukqzNWHGU705eQnEondfDhnzIxEX+12ia8tomH2rmeSr4/NojTZUvTAlByapD
wqjLwvdDhGhkBbw82knvlCAc8r9dbAn1kLuoVL5qU+M7RSA/BCnjMITKTwDy9AbV7AfsHT9GM38J
btJgR/iPRmh8QhW0fbQM8AN2djBAKX6IjuWQZOBe0sYZIDRrXjaBhRhP4s/AGJm99X68RJFihtqP
EMI1wgu+6ah8zX3ZPFUD8vaGDNgdFjwOuCdrhu8xj7d4aLVgwamA5lfxUuLhiutBZPgsom44XE4N
Wxs7s8KaKotLIImmHjrIDpVZA2jxeuwGm9ACaA90GM8ovDxDrLO6d8bCPQAsWM3JbmiQL+ZVUN7E
nj3euqLH+mUaEIArABmjXOw58MUPTg453Y5lj34+VrMejHwHOgydkR7YdLjaqKk7Xc9FYq3yEQXh
XVYfa+nnjy6qYO9qx5szqwpQ17KoZJY8ir7JHxF5RXljoe/I0c+TE6qknBtqVVH11mflcJkEenWg
VU0CXIfTnPm0ocWNqNtSMxnFuEAtEF9Ts3EKpAcR4F5Rcwi9GruxylnY04uCKzTcIrthz6kXmXhj
V+agt6BeR7bhsWmwQqVe1lvVDUIGZ+rE0jWcFWJgm9Qw7BFsy3EFQEa1a7A4QCgpjb0jflvekc6M
rngCX3a3scxcjDOr9FoE4AcwwZspNoYplJmnMzr4UAXYeSEO1+af/K7DaAS50LBr838/1fUlf5nq
l3dwfY1f/KhD1Z3etua9F0Bk2YBKSD6j0+sBxB9ikdtFP4NQQrK/dqgQlPRlnv41hNrXbmea8dqk
s19fIGmQkTQVWA7/fpqg/PHG6FXonVyM11clo6xKns8kN8+jDrF3m97EdQg1Ly50SkOKIvoM5c1y
a9hhfttAGlIgFXTIJsZOOhSDQBWI4RXzwbLfbR2dRfHKgKjRcZiuANRG63pV6RhYiR9jaUQeoVqu
V9bxah8ZsNtjgjsRveq1YwC9Tie7+JQ5AVbmOmjlMi5Cd355xR8TI0oF4DY4vDt67URn2CWXZrS4
TEWDA/2cqC64uUyVaLNYBqFRXlxcwz3ZICFag2FC76Rmenc5U0n7fvYHG7n0DlcJLmyMo0P24+xq
k9M011mp42orwRI6jziueNC7uXdFq8BNFYBJnZqeiN07bUFCu4utm2DyKCGvtgka0c6ps+SOe5cj
3pKWHTteBnUaSoEA8SDyhRLRTNfZjWPbJ9CklG/FKE6GZMUb1+oUKJxksDheVB9UmICbyWXeVlX9
IxWkUxm6P9WiIxJwsV9N5EH2tBxvgDKfsQEbgkREtyDQ4+cojNQJN6QltehgjGBzTuzmrR38GJm+
BhV5hVvWc0d6YDFQqb+vEj7t50v53Pw4iyPz3UZnbcLlcxAMyYzlqXq+9PprZrr3sdbxWQgRn8F7
LQ91M+7JBHGI+NygEP/Gw70Mqnm9Pye3tj0HIGO6JS86NFW9ie28O1KrD6P4XGX551xlYNKYZiZT
X4OzQhqWv73a2tyu5k7E4jW5UEeiU4AucoB4yEZzBiXkRP2Gx4vrq/pK2+u4BwP1dT7fTqytMnvU
a5kO3nCUj86ey+ZMw+hPQl1ECaXS4sPsZgka3ujyFq5/QowdZQf2r9PVlHnVbe+q4HB9Z1p54cwE
TSIwqfjAyLeWlTczDKk+/FWl5aGM1AJdFbnQwR3BAVKbtXn5q2hS1boQ3UtTPb++LGsyZ2OUqFu/
/qVt1Ro75nRP1w8OAVLw/utke313fSbcm9x/prku36HbF1PUdbi5NMeC78Cw0U1gmm6rLIgkGHna
v0R182AlafwQQbJxpxhDhe5kh56dbeTNacQ6HMWfTr1qQGW0ddKCP2oQ3ZETk5Y5bySrjqEtjIUh
8nSmIcB33/bmp64ZsmM3tWThjivUioA5uXTN+0r21a0D0qvGic17MrUmqL381A/3ZOtbv9ikYc7m
lwHC8u97c+VpbYKJEyV6WFe30ZYmByduvENUxJxRkwa4+LEY0uzPZGpHhBKTvq3WNDnQJukhsrNv
1Elv1wjNPVK4/s3l1Ru7Q7VZKJc0maPi7sR4cSJ/OrhR9JLHyjxQq8fycO0pqwWdCP6g0ej9MypV
FtRJphwSmTNeef2OmvFY2BsVIlhHLvQWOiDj2HhPBkNB48UtR7ahNwBaD7bzdY+tJPZUXfiZhXZ7
HrnSt8XYvXmd6z5B2n1YQhFw2Pg9moE2FiDdQo1m5LqHokqhwAcE9RN4CjkocdNmX7QhStes88Xc
QoFPlyX4QhCjmb/vuEGhtrnU6V1r82OkPvZtVsw+FOrZUQ0xcdO+M/C2C9/7TPlrn2Wvutb5Q4Ek
20bXkPhBlNZ9mBwotY014CuvvxgIcr5GAgWQcce/x3Zy0ySD9ayjZoAeqJWdpR22a6e0+p1Xyhhx
ipiBNZD3D/EAZdwMAp1fp+HQKOXfQwxXKYLB+Il6K89O8NNIGCAJE448dAwwW5gxwGdJ0H+CRgW4
nGG/unUT+jxxFdKICKhd3CSw9+QGdMT7bMPkdp0tjL56RHQAyeMBNN+AdxizdHhLVYDqUtf6DNnh
EkWJZrqp+yb+VLb8oAozeAWeJ5kXKI8+aWWxY24OSK3ZQ/j6Y2SXQIyCRubSR9m2bbOFEUVIEPlZ
8onOMl/Gl7PuD7Y/+fnMZLhvFsmHPJsh7WEPZrDNh6zeJccmhntDjHJL6bVLr0KWbCmMEjCTHzk6
cqZZkrLekL2Pklk2IrF7KtqiWEvQD3y20uLCZyUTx1zGtlNtUYUEcd4kv/BZYS0Ne9SAQNtyjU+T
v4M4GVBqKFMQQw4eZavorOVUOz8PpAse7DKI/0O7m0d65oXa27sxZEdQKhPnp3QUSLiY3YI6kCfM
TyE0BO1FNPYL1FB5+6ubN4hgNfiJmvccaM4OhRp7nbbtQ9BZ2RIsZf3q0hxBxMZlhbdkqfZBd+YI
AtfkQJ106BQIwwDqOlOLZutj8302bnbvs/m24a9anTWIeDlWPCPOLMgPHTrHrE7UqllSbyI3rebU
pAOCvCDm9OsTL10UbE4eNQjE5nySEiHbH+a4eEwDfp7jT69il9B+LVpwTwYDL+6N2NwTN4MHddJN
DKzVsp8uCmj0hVMsurspIdp9z7txzyD+usTNUe2D2g/mjTPyQx3n9icGuvQLbZ3O8h1YKIuFj6q5
J3LzkpIfTOavHStvAaqXr3TF1DWEK0rELM4NY82+8Vtnwfw4fNXpMS9t90sbg3Z1bMZwx9Iku58G
Un8V59DQsVAuZIex3MYJ5pG1Jd98BHyCoOlekS3t5i13g9vYMU2IuY5gGbXzESLK8buvgCKLhhxj
tjCRPG3B0AvuD84WPZ3Z2Kp2mXYQLsDZpXc6s4MX0fRQcXcAE5oOIMXU/rpGQe9aNBxJWY07UYNl
BPj91bh2cZ85lwqp9Ykv7fJlBM2wqCWCrvRdJkEbnaEsN2lw3QqXiS8JuHYhpth9scaezXUcddDS
87tNI1tjw5DpvOkACZ8jLzc+l31/IA5tNwN7Z5h3X1iZQA4S+Auji9KHDNB7QLdx5lcFZENxS34w
Iv1uu/bSWcZYveyyCsxAHDdKQDTSHb1lTybJQZbVy+UdT3+KLED2RR5poDdQLIge3bQ45LnhPkQg
fNrhjjJdhd3wZbInDE8LKwj4TipQpfxsH5HImOVmXW5w++uPWPD3x1HIDvrQPF/HVhHOStZHw4x6
VBCOs6YUwTrvBuiaGdBBcNwpqDU1rzYVJ8MGtW3VuZ0ONYj1kb2AjZrUcbXltapXpWe1c6pyo3o3
7IHPiktvS/VtV7uhonHNUDs8S4im9aps5drVGbm1eplp3D18w7RuslgYy3A68+Xwfka2P/WisBT0
OaiVXEf49ewcpA5W9aiKx6rK3mxEGd/Csl4hENd9MVMvXqB+ajhpx0Fkz8zrVZYoObey0Zh5Tmoe
HGJEoEAxtQUicljn+Dsy0UFNUWQ6Q5oCWq7FCCFaFK+uIqWBVp4Ad1TERTYQAED/xpZHBHLykzvd
fjNtPVtjwzYRF7glF0Yfbzkz8JQoY2igt7XPIaZjRm8ergrHkuKlcINoYQqRntyYOftgzOtlrzMN
rDfw4lDzfON1+n3I2+bBCcJm7Xl5uvVTAaW0aTLyGG0oroe1eEFoP1p4aswWijnDBhSCVKNOBzfL
yqWnhLWkZgfw3p18d+C2WMs0Rbn40NyPmQdofxymW+Q0ADCEwsMZyiDvtlIdDS/aZoFc/kmzwrPx
qJ06xykVr7KALVCy2Bn3iK7hU+hCv1gQ9j9G6mqDXK+FRxhUnkCkWJ0DBGMuNmpSB6rbm409NxQI
EFreWo+Agbc7bhUTN7WD8GEFaYhrU4JAEZ+rfYxsHxXSjnTn8cQwDqnWT7Ku/HslmuTQDrE3J0Zv
+Zdd53ZyyO1JngkR+CW4fBOIEhYzXLbmK/g2NGr+reRWaTmA6wVfRCLC9p45FQiHplvtELz7tgEY
jW1LB3eBCfJq7SGRhb3h+IUzKPP0evgMuZh3OxVigCPzYif/MYu8pW+MwBg0TbzhXRiskORAXs8Z
cV9ErhzsNgCFxEmyMeO0eSKPoAn5OoI43wyLrXR+oZ5vDNav/9gm4nnky4CSEY67sSSo4QJZQ/2M
PlJdfWxSLyL+3ZY+/zLsfuv9ZezVuZ2mKh1Dr0d/3HUDkq6QQi/3PSIAq6wy7fsMJWGQOc7Gt9y7
KfrO+2aP5XdbOM6jTkzsLP3eO6AKvLqM0WlhLLMBSCW63tjAq3VkBDliT9MaSE8Lnm46JO5ozxl7
uWKmr7jqAmQS27SEuA8H8rqTaQ2B4kG/I7GvftBkwNq8TR85qxl+p10FbprUXiUCxcVhXBZHgOCz
Jcqeyk+VMr8StNGQX3Hbit+uY1g4BgvDE89a4ssk1BoqjMvVtenWfbmCPHKwSpTvH8QA6JXoP1P1
e563kKYLvOHkcKc7WBobmbD0zJc6vjjY/T3rzRmyBSUqRHBJ5FhhIizMiwPJ0KRTU0xN6rVbYDup
F3tF65F6/zQ2lgEyF2kGAlUjO2GZgHUlBGitsnf2pWZYak72rpIgDBia51I7uf1dx8q5gx7tAgy3
fnoO/AnAoMMDmLoF/5oBQ7wArQa/MQqo/g2Gih/9JK+WUJIaj4B8JTtZxHI9Frl9a0eFmLdCBs+t
ld2lSc6/A9iP+kZXvwXlX8NVoFG+0cYWiPzxrAA/gotQjJseRNN6qB7oP9HlT3aLZ3KtiuqiPuQO
VnoLbPc+yyCMdBUkSougWQsdgAx3hCDRtcMsOAQ/jFsw2ICJqkDVPoIrs1KE3Z6azZC/Nwl6iKfD
x97h5yb1RgzwsP84Nh9Ro1Nm6QLUtgdRq2zrTgssVCNCkc0p0+BIbTpMLl4+ZtsoVuHBxOKT+Awi
3X3zRB7cyq7nd2yMT0SGYGedvUbZaLQiryEdvwGl599ibXvxIrM12PDqE3hNK9cfc4G/4uKV1YVc
aae2l4hQokC4r9jn0AY3HK5r75wFNfi4cfM/AiODHJTXBgi6dPZxRKk4xBFr+67J62aem1n/FLn2
S+uq+JtVNhg+5aFEUmKrxOI36UJotfcFgyCbj2var8GN0g1Ik7RmePRM4yUxPH5ZULaxmR7yKHih
ZRptEBygXGeO3cY7Wqy5HL9BgOGLJbF5Ea+X7r3kaFR4VEzMX2Rveg1ox2TnnTO/upIdMp0JHgxu
OQNh77gGaCb9rCAvnplO8Jp6gEErcLGdoiToTg4A1Cg1aILXCNIAgoF7w1Kht/55ZGyG422W2p8z
rGyOoGDKjlj1ZkfsQKKN6I1Pjh2GezsKV76VlvdJErW3MlYoaOmgDNoj5jKvPMY21Gu0ojn4vvPl
0ssG+VYD/LHH4gi7FskNSF4iQka+dABx3Up0mXFDrbB05eLf//q///P/vvb/5X/Lb1FG6ufZvzKd
3uZh1tT//W/J/v2v4mLevv33v7nr2I4QHBwWwgX7iJQO+r++3CEJDm/z/wQN+MagRmTd8zqv7xtr
AQGC9C3KPB/YNL9E6NblG9udWBWApL9r4gEwXK3VG1LnSJ9nX1tjcdnH+l0Q74FYWce0wuqEaDco
NRPJSY5BunaIVw5yqXwWDGW4vqgMxmHzUxs44lOAQpjrMiOKRbRANiaFQAiYiejgx95HGzmXabJg
+I3vIE+M6tnpILK0P9rToY+aapXjpgdGpr96k0o/gUw/3YiWYcUuUlmhHslpLy40lpxpAqgpsNnf
f/Tc+v2jl5JL/LKEQA5a8p8/etDj5UZXK3nfdOGwQRLYR9WUOS5TbpTPVYykybSc6EbgoEuHV7fk
IYF5AlSboUzsz15V5hm7NHA+zNOxiWbD7jXEio2dEHXwnISVtYjsuDsqSGLuywI8GQNyU59GkD7j
45Vvkyv4p1HjPbkyD0ojfjIc6DIzq+FGB5G949zCPReQBvUPv0vX/vXD4QxRX3w6HKUhUkjx84fT
OXHpoHQ+u78s0mUhgMvP+SdkKPIzFGXbM6D6j3Q7DOvMWNEtj5qTF8q1svNQQKvYCtwXxID1Uoo0
A2sabkxBVkOsQYjmydLVUU1rRDwU77KI5Z+FUUAyqOjgOuR8X6vbwMirWxTar5CwF/f5xKZfgtsW
dAextycbKMPidVOA/5F6aUAV9isx8fIjagbV2irkwO3Z6RzBqWg7qgys/V4GyGPvgTPD7uJqXntA
EQbNPbTrxf0vvty8raW1daDc8cvSnhTmLC3c3dRJ8nNj6wOd1CHogeUvO5g8/FZ1bvrQTAdECotK
RCAAQyMNZTtrAT3cpW6RPVjarFaGOeZL6qXRXZdcRucg7725xBt5YbGlxZv4A7l826jprmw2K+oo
LRb8wy+Cuz/9IgRjjon/AorZCjBkZU+X04c7Fe4s1gAqGf9e4BEF+TjWnzoT9MqEMwzLT6ZbWy+0
CONG2x984fUnI3CxRDMqSEFG8ZFUZS8qsSQee5GHpdPKLYpi1kxqbyGKAKG9U0YQl4nLPQ2iDmr+
R9tlMp/F3rquHVTZDLaTbFQ3mnvGHXNPZ7yP7XKWhQOqrZAoYhvuRNtr928+FwOv9Pof7j0/3/an
DxMEUJIz6bgWiOhc+fOHGQcVM5OUeXeqrwekYlN3ZgK/cGuFhoui79RctombPedMLGmtSx5VFQCl
1/EODLcgnkUasXCAPW6LTY08w3Sfraa764cDQEbHVkO8DQ5khsYHgk5mgHCaP2bzKjZB72qx9Gy6
cTijYAt1sNR470B2JkSUALTuBtfZPCoKcNl4bnKWqHP5+0/FVb/9xGyumFCmBcpdxu1fPhWsqLif
NYm8Y5DLPdqTYAaoTWKUsE0qt8SJ6ssoWvTFOZRjsvhAvZxD0IDokskG/jwAYx1QyRO1sqcG1MH1
slnUVWSAizut51QKmAvQc0AK2d+LqWIw8tdKF+rz1auWqE5TDNKN3RQaKrwIpBih4W+oqSdb5wCh
FAz2bzbyK6ZQ08V58iPbUDtYanPjuZrovWfKH/k9bsPQFbH8CExdstxST1hCY8urIMNFvR+8XV7X
EMjl7iHQ1vQTGL7g51SsIqseN5lAocpkZ3kvcY9AUBGsKdjxg7DfQTG+cGZt7fb31gQgKQBERuoW
O6WpNfV1AxSUkgZhOUiEBX4GeufO9LYQ9y5OuglBMz823t5J1VOS6eaOTDkeXYsEOYwVNanDTACh
YubL3/9GLPHbpeNCb8M1IS7gCo5d+NT/4T40uAyPu8Eu74LAnKLO2eeorsLXrEPRoddLdovMT4jy
PBQAg18veC3AiIH8vvdcIK20gm4qWDKUDB9+HulWLcMGZji4qREC4wouFtlFFWJSoKulphOOy6DQ
430bKLCK+NkqnBTxitzIj6CJRanp1MQOo9k4amK5mZppBfLR0hH9hpoAGr1PSU1IIS9DlJotHRu/
ckIEhZ5VL8NRNh+g10CLY2VUVRfgEAJV4zbhgLpdoNciBZEElMDMC/QaanP5jWeLD9Drwu/rpe5S
fXkJep0BwBzUfVuxerYspc/Scv2buAX+tQeI59nWFpTCGUsPqFBQD6Zfbr2gMJ/BKtKscE/11uQW
ReA/L5Dr6hoH9U4tdhBkl7x5uU5r+yMiwNNwmrbQuY9QfHGoNR9RNwrpxqFsgwdwrnPU5yBaV6l6
O9TICABWoOZgvwjfsHzKZulYeo9xO1oLz+iTmwy1oRudt9aWZhINMoDXmTqW+ndu0QOcDJ2s1uvn
FkTjEJwGNtmZDmQXVTMsa2HruSnHdxt1kF+PUTZj9mUOJ1xDxKq+cXxEUDKu0y8ggN+RMmQTNXvR
j+4zihjlPFJDAPwE5FNVU5mbPkTA3rRsG+/ASb84Yb2rvewRYIb4huF2eB6wMYLmBQSuRd4+IM/l
Q87Ozx/ydKwhE1C0a2rKMtHbukXhODUhwmzf1jVbRdrOz4iwm4ucJerOKvPkhpVqbQ69uiNTH3rN
wrO8cWVPNouXNZQ7Lu5el2Qnq8i2FKyFaBDYDRO5pYBRQBmyydb0CrXRLQMgHIslB9Rtz0ZmnsNK
IKiX11vbq8rvrRW/2NHoAPNae3Ns0/ltadr1mie1gXqgEXQNQHGuilDnd3+aJ4m3fVqUawQs2mXZ
QhIvC4u7YkKjoAwSKskTECUzcog21kmGSwo2OggIB5CvHHGXcsISOfl+eHLyfDEO+fAYxQBoOKU0
kWvBjh2rWw6ARo4H6URuKJJiAWBRv+uqpkIGrmu7+FhHeTmvTeaewU8arG2nCKE4kw+H2EJ0HiWJ
6l5aSBTIPHBegalaJqnPv/va3bcNMjI0HOUA7pn7QbhGQdO4+vs7of3r0xKrBs5shgeDNE0T95Sf
b4QIQ5WN1RstBONNhFg7D+klggyAburWDbS5AVUYIiJka6EdFTTtw9jIEoI3YMmXqjDPUZthPdCV
6dccv0oUl/HPVw/U8PtIVHvhRk0UK8SzokGyiv1P6y6JVEVPArZ0BglHCOPO/bpOL+sIG9XHc82H
+KSDxrqlDoYMyO3ffwzmr+vS6WMQDOuG6Z+UtMP+8DxQfY86b4fp03tNu3InJCkueQblY5B4IQxg
WyP4Mq8XfeLbC97b5a83AxpRJCjyp6s/KMBnh0xZNP/7t8zNX9Y5ynRMx8E35+DmwX/beQJpakJo
MIxOlwX96KkKTOh++AUx4WQKyoNtJ16XrsfWf5npGV+ZKKX63eyDt/FiZrYOv0Bq4+pdR41aiLDM
wNG0pDBnqtzw0RLgcsmT5RDUIA5GymORxWZwZ/jl+xmEEPii04B5ZL7JF8N0dvXLIJH3D9tx2j9c
IyECz3Rsgzk2FrZ0OUP7559zN4x9WI0i3gweoF5ibkOUpR0hta2w0EQASd11YwdB3Qlw0un4FkVv
1aerh2fwEfkhq591vgfVRgtQhrDvIeUUgGA6wTMHKNA8uBcsLXfd1EtNOvhIBA+y9w8BZ9Cq+jE+
60QMnLBpvrJu//e/AWuKLvz85+LidRRYQrilFDBZP/+5gFqkAzJZ/uaC4bKL+SUig9i+e7T8DIlL
cKhU0yEe/Ro84LC3QwZMGwiqZ7EEi6OvWxDzMYWwtW/Z6wFczgH2C4Dufmhf+wkT5lT/8GvGl2RP
0YAPf4xgFv4S17UtRHi44/waxWJQ9c1VGNTrRMd8pyEXPkelECrYOuE/hakLCjwUnjuqAlKS9+GM
7KgAUitwMSIBHWbBk8vyBGJHQp5M5BweU+RFyS3LRbb3A4RdqJkL0FLXUcdA6hhitdw3xQ4Zs1cU
W0Xf0+KERSOeSJlvIyPlOc8T1fAckUF9x72kWaWsLA9N0qodksjduqn4eAtstr/Ardz6PM3TNl74
fRzf57EMMD1KJBOL4mT6AR4gYJBsTyi0Pzp+nO8sXN3mFB7SYKDy9XE0HivwbpzIi8zUHHQ5boB+
fiE7maiTDkNbegsTy/755RXIWE9T1mbfznSW+WuyfXgxRzVrPUT1/oMtbbP00LByIboSepM0hF5K
APy1tpIq/WgjH0NU+aSB1iJg8fu7hhQ19oQOc9dYaZVbn4EFMQFyDCqOJvCZTpItgPazxCEqLITr
Y9MDTZ422j21cyf3541vhljdDsvEqyVU1cZ4mINAGU8U2aT3SgfqOHLvRvIArcmkE8+c1Q0T0AoR
KfI3Pt8bPP1+9egE+w4SbIVbO4+xXsRIJOLUtlGQWaY53GkiEKeDtECLI3nwpIw3iI0jAD11ks2O
+RKhq+D28kqpO6zSYRgXlzlCrHijMbpR1TqsYzDFTeOs2smWpmuq5WWG3CvPNvQtr5MqcwwXAHoW
a5qVj4V3ChN/5wgm8jnggFCkKLxhk7DL6zS+xw+QbvlM7jRPj7T+rAGR5o6aXuDwCbWDus7pLdCh
9MGnkUjrQKN8xzc2VYHvhN4V2WwLcATkuk/kH/IQ5ByeGSzosxl674ud1+HBATcc7jHtygo4vwPR
I7+zR1BhQU/CXTZSBNm8N+IZFFvSM7mgxsAGhA1qpKFl5Usr4s3abcEmXCcvSZckq37k4ZYbVvEp
GT0sQFTyggrIeiGb3NpDdbS/M9r21Sy9+AV1UVhKZI15cnw3vsHqVM6oI5P997ZUxjn08vgw1k2y
oBdAZHzvTOWMeTucQNUHGvseXwW9SOI95IVrg321T9ZJ0bnrmhvFE6S35wOrvJWV1ICWukjjGM2+
i0rkHjSCgXPcXaKtGSsGjDU+sv9P2XktuY1s6fqJEAFvbknQFsnyTjcISS0h4b19+vMhWbup09Ox
Y+YGgbRAsUhkYq3fEHlUV+UYqdU64CEWaGH+KFs1O+p9mzf/nSwKxQPPhPHqdaqa73BFjObiep36
jCFGtA10AnmyWOW1eg+lcX/t247ws7EKKLZBY/yUszmlo+ww2bXWvIVrz7oymk+ZcSfbrjU5TIgM
xNv1Vl2lzY+8s2C1sty5kfJ+hYgItKGGRZN47Nc9LzHRmGTdTt5HV6jmyTDzr3sebPceOHF+vefl
67BF26DYyKumFgj22XHIpC8XWA7yvok3D9f7+m/3LAeNjfI/7jlMagT7ybvdt/m4HZTE2nW1dyjJ
zcFB60qAHUrP1kKeTmlXA1slJ1JGjrX3ZIurFLAV8xRbt2vPFlJHbLkhrm0LLmSZYwBRvQ0i9z0x
BEbSsk5FXlSc5Om1tux1dQXULsiVxBcRC4CRPMdNBZ+jRuWNLUj6DO8yfa4yHCkH71F2ADRgbFSo
VBtZLNVEf2Kw7CiH4ADm+oMY8q2sa1ySxV20xgp1OhR9uv4axryNaMHldBW623qfPquh1d5Pmr27
9ciqqePP7Iq9nKubW+/MJ5L366os72Q/ObQOR+zY1LE5yLp8VIfTZMafczV3B9eoUp/Ibrwz29E6
qkmencOxZqc++kFeHtykwN5KzbNVKsrpl5i3ae40v6d0/skbtP7mFiQX4jrIwYQjfDc3Ji+Wehs+
jgE6MnmvZ990zSVXzCAAs7zptPr32DIQ4m/n7EleeZwK6xjHo31AGnBXujbyQvrs3LWx+GUMekWa
VEHc0natc8SqsTXLUINNh2X2lFTeWg3APCjNpjIR5khBWXx3Q/WChPaS/iRq4458yDFAARHpxV9K
F/6scHb9sEc1WZvDFDw36FP62DCo0D7mr2vD4i+P/7hu1IXuI3wIaHNCDG+ghCE4ayAK/r/rYdEN
n69oyq03lSiYo36+rdEA8YMUC52819hwT732HWLeKuj15tNroNoLVOP2KrGMN8+0j1W2zFp72tqd
MToyxl67z6OEXI4cSSwyENX0HHhaeXQwk97IAVm+m/XY/Qa1JMUgZ2gOwPTdl9mzH2T7bMfEdLVq
uIiS8DzsRvzOlytlXojQl+m88LNrD6Mqkm2l18G3oN5eBxpuv9G7uThqKhEuTP4+rjcCanal5Hxw
CS8EZ538zbpYJgS4dCyiLn+bXTHtdajg26ztus+knFayg2LAz8O7L7tDfKl68lzMp+SlGgvydsOu
4SEEA3GyUcD0ZYNiNVuPp+Z75xrmzkWqdCeSUXkvTP7zyzWRuKv8WbgpKVwQP3gkV9ePq8BYfQXe
JXyyFRxqgsVEWI6oYxA/BJI+29kOd+Nc1ntcSKa3ucBnZfmgkwxdBQQws7M9Kx4QvFhfzSxJrySr
XqsJB48IPMG+CBNsw66Jb7LfFtoJxLNsUpeLEIxs0ELnWRkx51xW01qJradyObgpe7vKiJWNXD4j
r6fB/SnssbkuqGUWzbsC3Z+1HCR79aB3J7aTZ1myx87DdWNgGS4Kfcc2VzvCoFo5oGJeU1NRHpOw
vNOCPnwfnYIPB7LnNRZZ1xowJzUbN7LVzsLUV0jdHWTwESTp77R01YssLTPqoChe82VG5OkQVid+
aVVc9z9k8VTgNwkp5AT21D11Vs/utK9GfT843b2+NMB1g0T2R7Mylnse+vZhLmM87MBluafA0v9z
Ogkbl515/CvUvg1miNh312cEwTwjWQtHtGuXNXJXGaqZrLFj3Om9a1wa+CZPc62Ks5Gp91+dc4WE
39hl/rWsEy+EoVm1ON0skzU5PqRq/JhGXvpEapyAv/B+dXZKm9652UZvG75m8kKNWfzsylbbgERX
N+CdDZS47Pg9DRV7kylegbENxWpAkj0QSXmSxdHQ92DQ2EUVgfWcz+WmmPLkPRQ1mYzF1IuNdPKO
W4K7q9XgqzVOx8RHsWk6yNZedb6bhajv5VAl3MyGCmMhrcoHgi+v8jpZblZHeVPZMj+U8X+/Kdma
EX2UN6Wg8MlmIal2wTSrJ4nyvOI9l2JOAnwV8CZzFQuQXa4yAn8gQ0MlIMC+dHKkmMBtomsnOWe0
dLKybParNtzwSr8GlhQ/gwOZXw3Q7kkLO1iW1KFgi4Yauyy5mnEwZjW5ltJyOhlhMTzItqD17tHr
cu9lSQ/V5wppyWsJVOV7NzraRbblYfZDE1Z0VQ1XcZgnN2IO5+sl1Dpd8dsITlIbHIHVepV7E4CQ
5eaCrkCzQEvdO9mas86vtMwkTyNb8X/nN5WCtO1C9dV2vHSdqefWrpMDqbHiZbadeJcoqubLYpiq
7dmtgw9HtSO+xfiUhhNqY7JRbblUYTTeMW+U4mVM+mKbx4ToZesQGNmpmXiiXce26KS46YvsmuVI
lROoZ+O+XFR0Q7/B8SEl+85EHgoMR9D/aT00l9TAWiBNMs0nv95crAqfX0A5nMYCjMWEY8P2WlkJ
j6aq0R7irDcPhB4mLOGWOVSAIJmRfdSDOIwzGHXEEfNnzRuySxWJi6poSgFYdOaFTTOwE1parahp
74IJxFmQVcWzrMPo6puV6QCxlqrIGzCNX16EJjnBpMFa0IuGpy/jRw3oVCAwd5RFOUIvtyLp1SdZ
own2epOVJlvZJqZkeCAMcu0uewwjhtddSSRJFl3Cngj390+zM35DKqc9yepWAdbIF7Q/ymLYVCZM
I+gCsigPQ62/GG2anuWVvBl6RcTqBWWJG5UH1fLx3vD5oqQPgzmqG0Pt+g1Pmmqbt4Xjy4F9oSlP
w6/rX9tU3uxPkM2B5THLHBv6fZLGO11M+bPsbuUkZnV11r9u3w1N3oGsdy/Bb2oNXxQ+frjG2Qll
b8cwHhJnQWYr7vFWJc+S0dmC5BvPsnStwnCDtOE47iDUfg1H598AOj71a5QODqIcnU1qwnOYQME+
9LGbXQ9B4y6GC8HR6wpkZrIGubtxzL/6GV43bDsHYz9PlJE/JKF2Jp/dnkECZn4ypuJncJBh5lu7
avb/tV2OZ2nOePlLiy1ZLsevSBHddS3cfOmOfitKEZ1bEeoQ8jNLZ2iKdGb7/XprlWMbYJl+7anj
wSWDdd8Y2m+ZErZdgURbXds7mRJm13aeMCJ4atmFyl5B7LxOA3rFYTZ426uHkq699l3UPnqmVz2m
RvomkTBlHLpbpyy9bcfSSUp2NdnQKiEZF7ubzlaq1NlJ8NqSJJEoQQH9p4vU2EpGUflI4YybaSiS
aeV4+QO6h/FBAqSudRImZY9t41/N3fD8BiBSjiig26rLh4aQsphNILs5xBl0/4xX2YrFGAbH+Dqk
yRBux5A4XakMqGlqeqGeReJtNLJjD8ZymFC/eAiz8sek18lRlmS92+lfQ2WdPKi2MvoTL233loHW
cYQ49d3kNP2LlXTNpq1Esx2WoqlozsGOw2gtWwsz9u6r2jzKRllV9r3vGar2KEv45SDPO2XFHR7s
f86matsorO1HnLLbJyU5d3o+PGqL/fmQkUL3glZdyTZZZ4cKNlbRQEBo6S/rvOTc1p1+6uPschto
T6O6ksV/DDRyi7Q4g+CDDYQp5q8ryQFxlgf7Qnfd9JKzT0B0QSOEFTp7Rcn1uzwY7P9xxg5/qzkB
6K+W6BGRNKIUCwsBeMBQ9dZJlrpRse4wxvguS/IA5H9axzid74xsQKi7d8OnnnjqMlhOE0Stsvy6
I79vElS3lxlbYVmnYVDEky0ASaU5HpDzmy7/pBhZa98UtosEKh+fPMR1fZcahnKWpWmARzsO2pss
1c7Qn+rCnXcpmbNTFAocJZdD8veZFXndrk2qT9kj1aqvHrI4penaMssYW0KzRYIWEtCMZe3KQy37
MlSpd68uDdnSUJiAWRGEhaZfDN49ZOOvEbBdf8+lDl3HSg/9AlEwtNl8NFG/nPXmKVtgCg6P9n1T
EkaRHWTdsIgBKWBhr4OaQjEfHW+bO2fbGtd2okeApXPzIg+DN2LDhofutsdQiRd6GoS7AJ2npcWE
vzgahNRkP9kKuPClx5VtL5W1cs/GEsV276Swlqehsb+SDbK8tCpB+BPMJ/x7gZdQ7g368+0sVCbh
l0udEtJqJt6frbd+Y2GdMLv5IYah+iQ4SzqEf/+FvKv+VJGNlPU1HvSEzZpyr45R9Sl4TcrG0n7r
OzY8SHDyyr3U34bnuNTc1UCzH1odxZoZH6d3XiQQQF/O6qVOnsk62Sr7DX0t/tnqesPX2KIO6rU3
CH2nzAYkuVYgkoQS/xEAykZW3erlWWG34blzzWbnWcn8YqbBWcGk46/lBMjkIE8whb/WODVOvlcr
8oD/RBd34qjU2kMa8A4Ryf+cPG28GbMedxoIkPA/tZeDbDBmXRy9/4xw+UsvVyqQg3ELGA9j9vVi
bHeDW2kv/CuV3ZCGuS+LaQPS2CJss5LFZkx4TWOnENaR3q0NRd8OQxyDHWKoB8JxVfHLu1NaQ3uR
E9dxRWB1KQqbib2cWHtAhBed4Ml9QGBsUwp9vHgLOSgZsQhVrdDvYT2Ryg5a03hHMQxJwyQr15qX
mu+KnROtVfIKnltlvNdl8zlZRvoQEv98+ZdBijapfl7o9jnHVltR4oS9kh+GoC75xfiRPBlmnxXL
3tuGbW0zRc93Exhv4uMsvrJoNCZvVsviK4stfqrrORPV4zSl5lFPPWWNDNT0oSKatO47KzsRcunf
waTlJp4JspcoTQW6mTd+eC6ivQg+ZSejV2QvOfjfehkKXJBcswXRkKR/N5WznKFsu6/LyuI/Lkuv
Jh2KbaUMmk/+MLvcDrGBHlypnm81mcY6vgKTta5rqzzJBtxF8gvk9+6kIuz7kWf8lllnXnEJs/fZ
VFnbhMznR183frpglmIHE4OwbN1TjBLs/dhjeX4FMzEyqOPkNa3ar5FakF1Hyg7p3yMrPTOuIyXa
CYvJx6lo9xFeFd+bfDciWPW7xolyVZW9/Wqh0rEp+iE615WS3NXKqG89yy6eibSQ23J682c3dys5
Kimmz07M0XtLMN4HVSYuwiS1qlnE7yDBJk9xE4h1mKXVj2hwUXkgc5YErKhK2XzMkVeh2dKIe+Qi
+4NbF59s+jO/Gk1iURgvofc0ud/YcIKp7aLfi9FJAuvtM880Zx0UVvSgtYG+d93E3heGRpII/D02
vcP4adoFNjasrZoSfHYsCJ1meZeg0oqXHgrBusQjZK95RfGikqqC7unN69IU5cswDep9i1siv7vi
RfawRncfzlP6IKvs2mvWseuKg+w/h721qzIt9WUrQfz2gjzao7yUrHLF6GO10z3KUisMD74RPiZy
7iiqla2NpzLSsNyMHRoFINjym+w7Fll9ySILxnekGJjpRNkLoatLn+bFNyMCI20i6XOsXRds7Qyp
o9GKb1MwoebZmXwp8PL4KNUfsruigU0aXTb2sogug1O0w2dhdNUeZ71mK6vxMfVbM87gUmT6odBF
tZGT9op1LPgxvth5CyXPMA9gyJKnpDDx7TEBdzdOjz9V0QcshRVrNdHkp7IFZSSmHpJXPiRrO6y7
PSpeCgnSpfy/HHydarnav06ghbiAxm2B+sqi2NDC7EfP4jXWECPrtNJayfpcG2e/DAfj2q3Oxz+6
tW76ZzebzdJBZZ98niJpCU4S8a8oab1V42j4JbSz+a7ivJujB/2mqp64t+1KrOblIcr+oN95cDM2
smhXFnl4AgUnWQyM1z602zdh1OZlzMKENCaT9bYFmbhD4jDuVzY5/5+w2X1VzwlOAGy6izXP+2Ya
uMlhnag+IdbSb8ekVe4Cr+ruIHe7WyMqlcd4QvBNwPH+ZvXdRZfj5wQZqCGq/ypzLCpGpx1QaMV7
uAy8/OKUU3dAxnrax0HT3meTgqowViRvJIh+ZXEvfofq3tIN7qPS9Fc3dUfcaPjtKQvJLI4rbQcz
oDu2Ysattc+tTYT254u6PCh4ex9/KHaDljUxMfwi+31iqMF+UurQbxvdeM2j1t2XFUEIWZyAlO0T
JYmvRUxOjb3uNcm1OIT8SjOsz3y1iM3XVB3Jlht5zvpKsbXikaJdXDs7pKv3FUaK11a7Dtu9Q0To
OlYUDvu8VGA1uIwtbbInzaRh/7jcFfSeDNs4pb+2ZhZE0s5VUaFcWj2vjPahpkzX1tQLlF3Ya+q1
dU7jYEeKHTLGMnPtkAjBEty4tloaTs+WjuC4nEpEqrFTW3RUZZG1TdvNXYNswTI2H4d5p1sBpinL
dbVeH3fYt0HVmppD45btPpjyV7yHxnEFy7I5ywP/3q+z2Lh3mnk8/bOH7CagvK5I5KU7WWxKTIZz
YWGatNhHZqbunr25BWdUBvcsvoaDOIodbasQ8VNZKfvJQ1jEP5wIZKksyUZbQX+yy4ZtvIy/dY1T
YlFpTC7sVifPWl190XMsTW9zNziz3rnCOjZRwIonuwUxnNsKrRxfTqxlPHxWEezxDJb13e1iQYH9
SKUUDwkv5H9cHwpHg8hRHm9k39vFHD05WG5Tnm71XahkR7Sr3+SVb3NHue6uCYxp1zmc58DRoIou
divyoEQ4rQgPl+xpYZX9pzpNhdWuZFnHKuPvU4tUGvotSA4YSuarACxO11PZtS1TZSVa/Phky3+Z
rk2jnR6EpBaWS07LPHbY8VYky+akuEiMePpGi132ZujgeoPmHaqQb7ks2lbi8N4kirNqeeFbjYeb
rNdG1zhUtco2FvDVh9ZABbMb4M6gnM3XjGiArE8ybzzMYoQcKCfHloccCbhCYiBsaDVSAfJQtrF3
qpeDLLatVW3VAKK4rBuqiiQ1Of5ypeqqSWQqds6x0zrnJG38zjPmOxZhk9jY0mAHTr8h8MW6kuTs
s2VH2aJF2DYuvcUy9lYvz7xA+xomi9exdWgdzQLN1R9V2uymSVdOQBpS18zO8jCZEYJVy0GeybqI
hJEPDrpe/6MBqXEIiMtY2TlW+t2klsXxH/WyhxxKmjzY1myXr1f8t4vJsVrt/SCAuETmCP2mQzBt
1cUecVoO4Lq+DqU0UEyhlRzsUN3UsnjrMxihulY9ZdjpjROvLM2KMJSuw4NTZuluEGH6FgXJo6SU
zE0Q87Vo/+zhAUb/7z0CpWr9aW6Rh/VQEPW6luBVG+YnXXU2poHX7q3KSWPEEW7l24haT7q9UVRn
6DHZSdZfOzuT6vh9hqOd1XXtA1rzMFtMHDtGYice6b7a2WNLVayqyWofrpVl3uwA9C1CrtQVy6Gp
02jDO7bqy2muDZqDf0yCmvasLjZOi7fTqEzqOk2Dbn2ri13hONdyIb2bbk2ahpzqSo6UlX+0y3LT
oIXxj+n+teO43IFskQc5o625X3W3Ir86FnbZx80rHGG2CQQ03yPjMq7KcCrPI26MZHaKSr2r4Kao
hqAoW7qg0Ts/bGu4lfyXt7LSru3FFGQyYj+p0T41huapilSeJXrkHFwvIVwy1Mmj7n7INlkD4jTe
O0Qe17c628LHI8ph02mJVT8JsAJPxZPsLg+p4bFtV13neg1ZZwo1RjRENHu9cIe9lqlgYLIsPROM
S88NsY+9QAWiCgpt4LvrcpQtsg9YzhY8do+O89JbNsCd1LZFbyAZlqX6sbCSvnkJMgx/rQorPM8N
nzMrGj+1DMx6bWUteegKU7o0BCCRN9NxqiDVs3EMHxDSxKBRgYGZ8Oq8GjJz+gui/RoSyhCu0m4A
a2R4YJZMBAXSqHtRApJ4vVEj3eEgva2mSXxQln0X3KViY4zT+FI2gMkjG2V9zU0O15kwOiW4EiD4
2PHzS7P8EswZIqpteWdYOnlcZ0pLskP/KcszeWiiptibjYHYUxie7b8PhNbgvo881rLI1Xeq23zK
xlv9P/rOYyUWbNu/znEbKhK3P+LJt5Fz3+rl2a1uLt3oFCGbvdzBP650q5M3k8xIL7u4EP7d1c3N
aFfZOUJbodWcEYbFqN4Jje3oZs2mjmfw+9mj50DkVIrWfSlz/aHEfuleJZH60nTavJqdNr3rh8x7
mYOu8Ym7OHwGtJrNYG8Ntv8bfSl6i5furADBkTPFfa3hGyO+y0YLqaCngJ8Le+5TnVglNmwhP3W8
1zkGi5wtGSiwDLIsT5FJH44gWhfex+i9ZgE+3+k4XGQJKudzlqvD/bUkTAJb7vhwLdnOPpsL9VGW
vIQIiY1uQG447+DPoQ0P7XwvDzpA2E0eGCoQBeryyvxqqEFUYrniuptWtTobhv/SgqjKKuQJtb/N
UKETcB+HYpenEWb0f88MOd7b5AboSw8TTuhOmblBe8x+aAHdPJiFE+8n04FZ1pdAS5aDQVTknGE9
rwe8jbArpa4zwp1RzyPbU0qybxyZ+qq2I+jq2Ps8dJgmxcp4UqNp8DMiWz9Q4ak0+0eN0p6vJpl+
MpTSuUw9aTXZUME2x7dT/ewHCw7n3P6CkOXupqYtjhlmDYgA3k5j4NlH0rrNvI5DvTi2mo1316gE
BywdiDlDqLStunwRPTBwVvj6QHCvfMnY4OxqrLB92ZpBLjzXQ/ZGMDpt190wr9wuap7KJamKysy8
shxcHPvQwxQAhhS2Il2uHhstmK+HJB/+LP5QZjtD6FcJ74gKwUtZzoK5EH8UZcM/6tKlX+nmWNDK
Idrcbni2WPsaONAoBBmPKRMbR6g1rNgoftSsGiZM1VQ/mt5+8UbVeEm60dwnjhls07IP3hVoBCNQ
mh/VjORo3k/tJVYz4zyS7VxX9Zjfj5FQm10YwkTLQXmhhzEEB61J8Ips9OBBXw68NVWXYSGyxYT7
N2Bg2aQ3A64xNMpuLNG/CF/HRzmHPAg7AgQebqGlgksT5oy3OVKGpjF9M8oSpU0S6bhCdfEu6kGE
B70lLjE6DpeiEmi+NoFNJILirUEsxcxsgT4ZmDDdGhTbqs4KwE2nylHOzRvnwwgDtJZF7dzZEIvf
h+6HvVQHeEAduiU4SJagWoFgDvcaXFcUsAYFd1RbOUEeNjdDmJH4WRpknWy1NF5zEWunD3DYao0G
4UrJZufea0GIu44Z/VCn9KmpKuWlBNq1b2ZT36ZVrnzklrKWHSYctv2uSsyTHBnkQHWk9Qo2I0+Z
ppLf/bKCaK2U1S4x7mPb0u+JSA7bMFNwEPm7Tp7VsajWSzhjO3lTD4eQN6N+Gl2+mIyVB6tO9YtX
vMiCUfCAWGWA/g5j4fzl1FOXbNh3pxsTBp9/G1Ut40Oj7FfNFDg72SBvJQD7gIVPiMj84ortQMVX
uka8TXi+3/elFq5I6BNwrudp51SNs5Hd3IAUgW16rLtL6/95lNVH1WuH+ZJi6P0D4kT9A2wEpD4M
fJLJJJ1u9V2UkyieZ5fXQbrJhiRV1RMh1oMcJOv5exF9aIclxOUY92S7ibAPrv2uWuqHFNWJvR26
A84vJWyQ79fc8s1pFNvvPfB1RijaQ4Nj1B5klnFvlc3XaD7RD9DDv42w+8V04fmq8ycVAJ1FmkZY
uDhFAYaeN2lA2dD2432eJqqvpxpg4MY9TxqqalKRKu71XahG7lmWZP1SJXt5swh218SvnhcA/kxb
PJeTHjwq2RMgYSgvy2HGksmPqzHayiJw0cVGuZp2VTwjbOl2p0Zrp3trzhCyJOu+hlI1H2Rj5IzT
FhfmfCNb8bsd77IcHx7ZWmcoek3guGSjrIJpAdTWnO5lyQqIMQTNKeD1Jtf9xW86Xew0egClfgog
fS2LN7/qq9GNLI9Ln6ZS2rX0tFYdd4QbrU3Protsp65gZMqWd35WYPXwMjG+TktJVqm6/oZMbHqW
/Ru+sjts4ll1lh4uMKLHXpgE8JnMg0yByAZIMR0bHT26YI/FFnDk6VOmj5Nqs3s0ozN5KdXnhoZH
ZO10NrYrnpuPY92XgCv1ZD1lE357So9LQPcRtpb3kBxtHjaPDtzudJrItqaZszOJrm9dx7O3ZpF+
lHGpANK3lbUgPbknHXtACDh69AIe7hocxW8ugW6zRaFZ000DjQtzvMgzxQJuVJUIOOo2/9ZYGTLs
28tF9NhbE39ilSYUS+SMJXlQA9yOm8D03UInipssSPK9Mz5O3rIj8pD2Dbk+EhhTcTT0el6/6hEs
b+Qzjvz+xxUwtp8FEntPpWqEh9DNPr0+/C7i0NsFkebtk0AhtsXrMKtkxLdofrWiKd3ZC5rBbcZD
XJf8rejnuBE2xaa1mpCTeihhIm4FsgdJAPq80l46Q/vmabq7UkGE+WYXEO1UnFVtkCBSJ4A/Q9it
+4FfD1GCHM+pFtsuNEPUB89TkT8nT7jSZwEBiETEBtCzA/G0HBufTMdmGDrWZTWN70ZgiytRtOeO
cHxIxP6vxMqRmK2MdhMWWrUtWyVbDSYAUz3t1+hKAnSKPjW7m7+3VbfDv/DQzNa9UdbqndeAbWVx
6jdeVOcrLZp+B933Okd9mXffX0hh81k0n6gM7mIvf+8zwCR62UHFLZ500GqrocZcXlfewzxZW3XF
slK12I8J83uaf6D7tTX4ZHIP07zRaX6pbBN8y3yDDVAdgRzzdoLZy8qMe0IGijKs9TlPAVhZ3/RI
nwF8s6f0okKs6fAJmXRT5iywU4bZVFUml8gGWT2H5O2sBI+Cseh2oEW/K0Oev3TB7woJ3R0ktFeF
6Cj7hPlSjgSQsmgRnBpTFo/Z8VVNv4DH5C+ZK1SZCC8AkRx+pXFYX7TJwAwtfen6Xns1nGMPgnKt
BOJFgxfiFygb+CPPACKe5gF78Ys5j8dCqDhxJdllaPF80qDIbOaEfwaJ3n4XgSc9RuHBq9qNo2Oe
GBQ1Fjnm8NhpUc3ms612kY3oYN93D0A/fLOeBlDI5lErXGWlRlEG0q57duaChOVUzH4X5PVRxMOh
7sDmIrVEahb4utKp+2GAY1aYOcBXcF3I1pPtjxwsVErSRG2HW1yPK0MU2BfXAeaMa47oKnvXdhHa
mZG6tkFACqQX9vMMj8HEAmilBbl25LXcXQ+dwtY9qA/EsFdm1U6gONRj7An44VUV6ZtqqppjlyCc
fi9PK3hv6eqPtllXqcgLu981ancoSgJdoCMZJWfRZPN1ghCPoDjQV9k4DzvIHjlsZ7NeYfU+oqMx
N0fhRfrW6tR7VS+rI0DymV9Y5GKXwvux30yATDp9+sVaZUOTmb3HRixq8uwMVqx+4dHWEVfIw3VQ
OnhQpe5fT/g5fcYuL3CTU0WrXP+h286zCLqVTk7vEMJV3Thx/7Ns+PcIb34oTRsB3xLtZjLwRb6I
ZPfefZ0mEfrBGK/a4iWP5mqTdgCR6+5X5qBZAlDXQTa1LDezErn3fR0cstlVngMEfoMputOM7jW3
2mKLcslnm6fKxgka/nkIO6L+059VW/Sk8ElUa03x3ET9t7A2W5QMI3uX2CRUyqHbBn2dr7nf5C7L
xp0X8YFkJZotemb156rgw9JS8ZIN5PX1ileXQOySONvOBJT3tmhOWVYg7ZMUr0OprsXiDYNPJTZR
eKaR0Uy2bRGc6hJViYQfo6r1D2WgfUS6Q6imqe9U3jfW3dz3G5iL1lHRFUHMPjEPqUDkom6r30Ir
ihWe1IZa/0alJ16NZow1eZNimBo+trmh7VHorcPO8lFALpzmWU3FW2Wq0cozRl593ewSOXa4rY0B
feEQbGrtZQddY5OQuMlHW3vzqkvcae00p7JNV6492Svh5Ri+Z6W7LUj3XDogi3XYtJfc6ojmIkeC
mBo8rFaoaFI23Ssx/XgleuvDKEIYWYSc7oXq7YcUzRO3ORbK9Mtz0L+yvE9ryLD/NIZDTuZpFQnS
xSzO43qygPMVuueuCUOPe968UrJrqNmkWXUXDy3PYHc0t5hn6Ktucfo0Uu0NQvcIdrU+mZPr+XHZ
452RQE4VQ3wnD72w4juyo3dpVttQh+0MGG//7CYQLIgsrTJbWXVt/Ts2rDdrmH7WeksOLDJPgLHv
SliIzkQc0bTdykcH4b3BbHTj5OkLsuLWZWS5X7V1Wu/LsMkesgkcnhJ1j6KbV2aXpZuMTZ2vQ8xC
FCvG4UsbwNJm9rrTcFaudGEgCOQm+zpzwxO2NAFqP0Z0N3uZdQjYqR1FlGjHeDBgaEb5fFfEybDP
EUE+AQ03dpoQ07mPspDNLLRW4DHVth8wRiTXpG3KOHEesjaMNmF9rjpoPaawSaZiAIl2BlvivMLn
MEL8d72gINdtopI3N4HEW0JYL7bhYRc4i+q1afa9YuM3kMfua0vSfl07VofafoTGcAcMyJiwZEIi
X32fK96ctKovPpSKnKiXtOOhtEzLh/LarFoelx+jBdMngtfyAa24BZwM9gGcKq5/nTA+WMBwVoSq
9THaXYeHr/h/bJ1Zc6M81sc/EVXsyy14t+PEdpJebqjuTj+IHcTOp39/kJnJ1NR7o7IEJo4N0tE5
/0XFW9PCP4O8yPcIQRSfaX34Tj6dDVta9981L+z9HJTUd89CCsmaXfk9Kpki0DGsv0MhGxHVRuIt
UowThoP6Ff1Jj4SEE27WbiJm/VoosIjG+PvcplUAL8kE0x21u9ocWWRN8xTb7InDyOyvLSKu14b/
9Ty6cgfgjL0yC9Cm8nKolpljPRFrk1HyXpRZKq9tylc2mEFv8ymRGEqR8h4HNJIRhekiY8mCouYD
NArYb4SDnj2aWmADGd+pqtJgnNL8cvuMEjPaIHD8ywc1nWnXoyeyASlkB7hhGX6vGdlzbQ2OP4nU
2KakgH3D6vd6mXp4kifDbq6ufVpPh65JwuvM/6Ik9gXM4lsWh+KFRGrno0nFkiUV9RkpdBT9ivnF
NicW7FJOAYkE0HUod1OYYier9kkXQGZod8ZigtoVSQAjPn22h648ejNOq0g74sFSzT/LrsRnpJz3
Na5826ny3gEHbzo5JBBfeP7DGcTvVLuCf8UGG4LhcDuD1nbsbZjGkR9mJFobiQ6O4OUuSaAMiRCN
L23IXmwlverL1B1lJK7svJObDu1QBR02Fm4B8YGEAFqsoRV0Xu74al5SiGR5aJPQvg+VR1LdyndN
Z1T+UJLUKL3I3aQYwPkNleVtE1f2ZnJlf0Kow35KhJZw083gFhrSZZrJhFoQQj87ZXIpjBqQrnGZ
kKbb9taUnOF21HsCf4tP9oxuWn3QUMwQShOeWx5VxKGqP6YzdxixCevQI0UTxwkp5MnRtm0blvsy
EllgJm+NrdUv0TTqPhm1n8zeVJgHMZ0Ky++nvvLjJlKe7arprqM9Kn5Buf6pEYMI0GzmH1e9U4z1
RlGS5klb+UK2G3BDB/CnlChQFhYG2o6moUyP5qWPKK2raukVeuOOW2K8tg3VRmwUvVMUujim5u4T
Qu77PlIyv3fVZ5OEztawp8nXWuXUeuWbELZzKVrlrxz5oUZLM57Mqi62zZR+NAb4HYmoOM45L2Un
k0vWD6OvJJPjj7gMtKz7qEKwrKh2fsLIO9xOIe5Boocp3YUhpmtIdwhH+WuO5nA2Q+BbYxUHcTda
QSO4T7pKz0+K6KGAGiRGp7E8ulOPM4hb1hc0x66qZEtlABUxsETUsdwALEtEJnL7LEcPR5eR4EmT
fbOHZLuNRwXKWi3mQ25lDdDK6rVtypuiAnhDYLvZO03zQxOZHhhSM3nCMh4+z3yeuxGW3Bwd3QjX
oiUn2vVxukUOmgg+0qaNyu6j8mJxgqOkUr2afzaNAVaOsGDDQwGHAp/1YB5H3Ic670cWFqbfOj25
DmSaxgxt6MZ+plQ6XkdAhmgWNbvMjd4dxGq2o6fjZiqy7TxGNpvhni+o78XOjkJ1K5zsHUOgcVOT
Mtsiuapusxg0YalECK3o1aUY0cNqQpao3DYN30ESbqckvRO0edIGIoz35OCyU4r0rq3q9pkY/4LZ
ZYuMefJiaJqyr3iQ/HB6yQBwDHkibg372cii0Gy41E0EvJK2btixqlIn0mdnVxnRuM8rW9skAGx8
4SInmzxHYrQIb5o+yEFIbiwnvcWeONuWK7ctErnUrXN110PHO8yO6sH4ReSEORwqTZ/muw7h97mz
S+S8ErwY0FPfhZO6bRxX+tCVs13oWcwkoYi2qDz90NDd2dZdMzy0nLRQDvum1nWsvjwPz1ID4a86
TMYN5o8PfiqXHIv7i/RnthMKTheTsXEyMDIRSTnQ+o7E0UQiaKeHOTCfUbzH5GfguQYK2EBA7a0M
ekKKXW2hYF6jBAE6vGzvdQaFy6AQ6FHzlyMI+mw0J18lkjY7rMGYf34jszCcRZLdlLCeg17VwifR
GD9skzr83FenpEvFsZiYrk0FOFdJNaNyzg67TKinZ7x3NxoudEFdaygilSHUuRCcUtqcWr0A5DVm
aDpGtR8isLpXFfYsfW3Jz8aaQUGYZY41km3dQi+dd3A0McNIIaR2s8JOfcwTgABefcTysjuNg+hP
66uvJrLN7pQnQKfg1LBSO6TbwbfvpyJz9/y41cnI1Opkk+/atXN5nRD7PSGJNJ+SnE2bBy8pWK/m
thQDumzc1xQYkaE5k71wfVL9V6F58pTWxbt0cxIohTnIwxznbJE9WM1uNiFL3E2nwejQMncavHBt
Lc99y0KdRS/MY68shnjVfpzm4sQqUrAJGsOt1ZXvdgwqoO2jkuuTamnw2c3NMlDiMmYv5YantSF8
JQ6N06tF2n0XKqo8zZ1EL2uw9pLp8CTVFOxiTFjq17J8TdL2T9MW3ed3tb5av6Z4ttA+n8LZRfml
E/twcaNc9xnrK3fpLtZ8/N4bWRUjH5rGHsPhZEdvkJoqJrqthtQ/uwuqsp6TvBtFVGhBo9bpsW1n
Cu7zRhvSm6Z4CW72/GMU3yxkKFGCIIJvmjAMmKSWD1A/92VzTRWmCyR0gzidwtyP1TDcz1l9GJoa
YYUCV8QkPg4tvESFYA0Y7Gic1k+AmAd1YWd+o2xX4VdhuHOwvmy0uGL7Gxp+3AKiRCoE+vdrWXhs
rQaTfA2GVCeADvpJwDEPKgceW/3bnbPf5F1cvtkQDblet1x2x/TxwMIGNRbH9beq9LE8yaVZu2tj
IubBbb78lP/f4RAj+v86e3C8ZjcNguRisdeqIcBs+Qebky5oTFThtrZiIjBSpIe+zj2KOpwQVfh/
l26CWPrkS0+CzxRODeSOpgfxt5s+BJ4SVABHTWkvYdbFx0zJkXN/7rAJ3HVxfyvC6pIyD5xQycYh
rcp/IScXkShvoGl1eMzO+nODNjzpcMXdOqlUfIDRlBOiZL6HdV4wd8/5Thuim0NVLMwf+K6/SdU1
9v2SJlAtKz+NETKRUurnScPaZg8RwXl0kmfY613wknn56q00SOwHiggiZT8cldJOeXTc6SomBNks
R2mImsgzeog31H12ClWBLnerEFZBxjrz1RzRglEsf6bq7CsjIC3X0P3Ui8wHikdFVaUnr5w/+LHx
pwG0ejSHAm9NPWk3MSUyfWi96yBmY09SuYI1FiRsITaWbMpnNYfU2LONCkRWJX6XReWzlVBxRsgK
0f5iD9F+3lCF8TgLwWdjRNkWjxvdndPvoP7lOSwSM8ASudg0ylxfUoQzDK1U3ium2Z0zSveY4Ut0
wzuTmrQ1t3/GVOyducV7vjUfjiPKPY9AcQjJo7+XRYhiQqL86kKzCpCn7UGMiuyqqOx7Gq/fVlks
fkVV/EYmKcCB2/zRR+KGIKrzNxfk01gX9EKxn7OQ8KWIktqXKrZtZmP/JjPvkgtgjnLUtjuQLLlT
GoTj0tUQrciWbMqoSY86ivMbJzfnAyqm836mdLABpWlsZqVttoSPm7Iakr1aL/kOj4xUQaa1FZ19
BeiPXaHo7wV8EiMp4x+hUtkwwSkm6I+0UsuFvBJvVcOe782g/mgb7XsxtDXq5BAmqfZTh8GrJXET
Dx2godiguZzeRJLmkFvTiUlq2055dq7zajhbS/ZuAuo7GLI+eL1U3rC+3grPIKUKY28Tdtl2jJLo
DaTgb4HR1JMpdeXVUC0F+wx12LpdDrLRKuNdJkf3hyR/LT0XbH0TTmcSn9EmM5FT6qkgH1Dk37go
uf9qvMEInNTRntkBGEdZxc2+gXv2iM0W1juV8L8S+WDLSz4khsTE05px88qsWrxHzINn9OJm1CGp
DUUUf7LqL7ICMTXSuPJnaXsP0MbhLoodCMP1jMfWnM7PpBg+Jr09zpNoH0PTurcOYYu4AM+M0bTc
owTOdLTWvzM+7GmteafU0jL/q/95eD1zHVz7a7Oe/vXur7H/9xLrYXsO13kesTLlGJH5hP2xmBp/
viwH7I7X/vpqXW/6WOWktf9fL7+Of52+jq3N/4yt11nHJq0tNoZajT57uwztt6KoWFSXl6pDCEM6
9d+jRm8SECzHMwXI7hY/tn/1P9/62YqJMqBiKbsoFfVpbaplmR3MEvGxtW8207/7qFcTRfbJpZz0
6G5pKo+DmxsBIKLovo5Vuc3snpjDfh1bGxVuuhoP4eVzKLfTl4hp7OtNLc6NRxM1/8+x9UDRzJL6
zqJ1vFz8cyxRGl/TevX4NcaOM0DM3nguzUzbxm4V7a0KqfFSqa2rWpnqNcy9mKVvbH9JV3vPASI/
dFUZT3Mo8q2NAdGtnGa2T9HkI/FW/ohBXOwTDCAPFEZgLcNOxGRvo+lev+llRi4lLJ7ssm8uZpLt
XdbYM06ehEhzmh1hju1TtvznAsnWPeIub4XMnCv0Q3WrsO1iWonsp6EdEyJ89Skd2xNiKPkZ916B
pQ5AblBU89bwNBvTkxz9uHL+JRxkJ/mivQcJ/aeileoP9NaKjRjsYqvO2gvl5o4tZodMY5mOQYO6
4d6UJZUeFUEmTYcoR+i9SftefaudAcBomy5sCjJJGf5QWFBFxvek+jCarmGnDKCxi6z3eTCrTQ53
7p7FiBRUY/mbXP50XodkpHdXL8uPa29tIApHuwbq92Y9fx1rO/3Ns3p5WXt9XM5UmMantp08cGqt
2JR5OtwLERbQYONhq0TDcF/H4pJgF3DUde15uHKe4zr/iwzNv06YR6SqyUqCQVmusTa5/k88WOK2
Xsar5vioYl3of53Qd9g9mIrMjutYzXN7aZXw6jXU8Kdyg15i9KLNuYqJZzrtHDda0hNM2+tYZMW3
vKCCug5ZZQ/qNiv/rPP6OhQP8xSolabv124yNeV9Iiv+eYUCC2wdoNKKeV1BrsBBX5IqcQ5Jw/yK
ZMu/QbefpzQz8bkWfvsa/9/zSPEXwCENfbde7+vEXosfI9U4djb5EKDgVD4hGWgejXHRz6nj0V/H
1qYv1fKpXZooUYBz6tO8aD5BzfnPga+TtXR2DpWuvnwNra+mLCyfvsbcJP+repLoR8ae78omeSp1
SsYCs97PV19jttICIpDeaT1DocL0eVoR1dlB0QHDtDqq40llYoai5u1bRCJoGxIz7NauJsocN4QO
3rVjNW8iDBeQz5IrXE6OB5EfEiEAVS/dQXQVjsHgTJBqYu8l7DfDy8C3lSYZ5qVrUlQ/6A3I/Xbo
7LexkMNBKERs69FsbNJDK6tpE5lw5fvWdk6hJCixU7JzqqIJRNIy+9XpC7Zgnnhfe1aupY+lTrD2
Yje0Xw3TQiWpzW/rUNlFRBN5NV/WLogpM8DD8UeNzsNGH2vv1Yp7BUmwWNlanue+aoRGB7UgqFu7
JVIv6K8R5KwnG0wXLzAYzuvBEETH6zed27oPhsnguaqqF3W5aNoS7raeV1zWE7ElJqabOpyRMC70
17GBlWcrGlSoPPb3Xlz1kGhY8sZ1YVvXJld3QtKdSxmn7aGLBIatzwcna3bC6TOwn1G8L1ALeY2G
W1XJfOcpGENnw6J7OdgPkgQWxV+t25agst6UtCc7lanfuihldZ+K/M3Sxok4n1kO05iMWNxwznMM
3Rkd0eytV0aKLV74jhw0Fhwj4s9eZ+7XXl0N8tUxjsyO8dbGy9IBFXRydN2DvpUiRV2E4q0ZyWRl
NSUpaDT6QSsiJxDUBJYsnxP0IF22cWZ2O9JYS27MJZzPH1NnFIGp59HB0zeIj7ov9uIHszZ6djBM
5dko5LdOV7DicevpmQ+NDEc5kq/O2LsoBrTIhOJxENkVVEMdDUFUs8pfbdG/hGGtvuJkuCJufGl6
4SMnr5XWxOqqUvP9TBrooqVZX4klxrBL8ykqouxzSBvD+KQY/T1psj+V7RqHBhuLq7DQh5sIcc95
nX8n9m7+uKa49mOu/cVmY5d6jcVm6bmZZp+AvKCG3bbAJazU9xBX/hYt+GtRSD/CG+PNTJpjDJD3
j5YjDKe8ZNiY3HW7PKPMW+xKjTxtoSTF1h2SiqJ3/I2gr973LkQG0XoCffq0fTH7UpIIsOM/UvxS
o9nee422oPMLdzOp5AiLRJQYZ7skbVWQsfas3+ZkKF6HLlnYhZk4rd2sRm8U0MQF5r39EnYTdahu
qOFqGONLLM2FX5Y0O1DByaGp0QixlOKA3RMmDpktDyT95NZcaOXszI07oT9/fqYGSYFiAwhqmygU
+ilqZX6itzHJG9s39Ruug/doZgYymGp3UaiXuH0XoL4UrXrTnRbN2ry4WezW3vrZ1W5to+/WY0if
eucOD21/tD86Juc3UzjeI6+Q58ci4623jAkXbUyYl2MjQnDkmnE1XXoqeov3uidzv/R6isX3Aife
tYcecHVvvHQnwsp6a8sas90i36/HOs9Sb04oD5+9yqxv7TAfTTVVkbXQD2mdzdd8aVp1OM9Jq5Ou
oVd1Tb/rXcVGy0i3r6OuOex5p9wno4NmwDpoLEcSizVmmvJzrkv7qg4aR8OpnbdmHPcI1i799dDa
UMDE5qm/rp3PS+V1Y1FULUmj5oM4DH1OWrIRGKa5lhQQhlAOW7vl8gcoAti8e4E9U7UATkR3bHXO
nl11PnZiev3srkc0WfWn2EqvedZ/N8ukPOZkvK59X/+rQQHT2eIrVwf/c2BQvfFJ56N8ndsajmb4
zajVPgBypEWWq8QtyaBRTxAMMMPo2UjdcSd6yJRapkbPPEmQBOx+ni6Lh9E6tp7nYg30vHbd2nyB
cUeWYXn/1/hcN8gXSVtBlzGShHKhthFTKGCc0hRJWwAwhmI5ZBVF5GUsNpk9EQKKgHPY7WtuFW9V
WIvr2vO8KVyglTiSLweHNlH2ymAnbKSL7lW1C/3JxvcDxEgL6IUzamCpbI4fa0dIakzo1c+Xtau1
QDkg42X7tVtNRXIMBw/k8PJOZDzz53mIP//wOmRbUxDLLLqvPSsfSLEOaKKs3Rjv961tLono5e3C
tqoTXAzbX7uZ7lgvEgru2ls/Xxvph8zO5cv62fMF5zVaiYKf5vK5F2DRpGvVdu1WmMtzaxa43ayf
zc6RQUoQglp669XisH/JKlK8FJYprVlaoQZK3ciTTbGARPJUM1ebZXNQbSpDEeafb85YTn4SRc4v
AMRnySs86XieGmv+h7zF+0Qm9EfVQRehKC8e+Hyz1BMa+nh0VlcQHNmhKu3w1BqzOIehEh+oQxaH
EhHPZz1P3jPk2T7aybmbE37tjlt9FHlpY7mcjietwtTYTUDfkPuJP44U4hsy+GwMtMhNrtlYJCBx
ouhMiXSfjPOrPReGjxwn8I0qs5/auStnP681bm+e1D7Ln9dGse3smWwoEtnhLweFx6BPYaC7Q009
Lap7AFdAz+HQqWhsdrBYvHY8A5afj7Kpf2ObqRwtLZ9era7mthtfNPzg3/Fd+1PMbkCBHuXuKtwJ
W/ytuzx9jpMY3drMUXbQ9NX3yko0gtZ2p7m6/SbsPSWx7Jsxz8POUOJk6yrZOVK8P4Tr6smU8V8z
Ln93ozAp79TOQQMxSpXNxTgLobFRJhkKTJAfPGGkPweKRNlkuUCRaoqVDg92Wo/eRheUl2qAAPey
3JORTyj5YXreFgnmL6gTUyXQvtVz5B0sj8onwPdsWwvkMU0HsNIAFr5p+vBi/XRhfV+HQrsbanOC
iF77VKGinVqSEbOQuyTxMpLvVYnNpWM8j+NPHccT41a2tnuY8g75wxGAsgzIMyoHTaGuBqep3sGd
15EHCY3TH6Ae6jUjA7ZBX8neFHax+MjOR5ZHJDbt6Eedu/Ix6yzaDOnPDoV7wN2OIGNKo5ijuIxe
8mcqMF0cB7RzsVr8Z4YGU7W6hxtg1ARWL9obxVttb9WWOEVWQVY+rtxNVKjGO8jP34OVVP+YqGBS
C/obd10N+VuQrC8rxCGGtvNVROqOOPcNd7XU4pcalMraW5vaarUdxHmSY8sZaxNWOkiX0TuHkFXu
yKhowP6SA9iIbYIXw3OvmepjorS69XRq3WvXQkjxmidowS8He9CFj8GAjD3a/WUdMmAf7J3YrjeN
m2oPrzdaUJ4AiJbeOqQZFoJvbZae1jcsq8/RYGUmdokPpRYuap9V95hCIK1mXN3WHp5U0TZzQyx0
loMjOxvq1e1p7Xm61j1iJQMh4CBJv47peIQce6+wYdHwhrUhKNnxaGAvurwhcpVpm9apChqBM4iq
k5dOp/qwHFSWZhxI/CmQBo7rGaS6h1NYogL1dcnIzU6Ir6afnzmPhzKIvekxJaQ7JkvTH02INVoh
xSnLBStd2Sb/2K2NrjSx090R9j0bPio8cV/JaQaTYY1YkxTGazVWf0SK0MR6jBStGiBO6R1AjJqv
toafodJ7w3Y9tzD06FRjUxOsRweVSg/269Y+NF9Y7yvAMHLKT54ggoCKFt/XBnGUclunYblN/zOm
T3HuR7WHeLetx/cpGkF5hR7a3+Y+E7HxcMvOeKSzwqQPpuW4dhPF647aDDxkPUUbbOPBAjY5efx5
ftFQRh5RaT3Yy9vrSO6Au4cIosNtq5XOua9NmjTMds0wHp0oce4t2ujXMVGgmesA0Eozgh2NI81+
PZmMoLihJceeJmyLANRvs+ULGrcAm/91Pdn9U+ZKuIXZDzAK25Q7XDodi7um++yuY60pN1JjPVt7
mJiW+7kGYPfZ1UPeNef7EODG8zo0GjPlvC5RsfWoo8c6Ns3hSSt4MNaebJX+0Fqy5Az+6Nr09vRc
AQ55+hyCBYmj1eD5hlPEL47LY96inWVPuulT26VSbAzRfW08VezV0piva28M3eYaS3df6lmcBnOz
ZIFl7fjr0TJmlc8sndRZkya7rzHDS/96qsqi11fNTYthlf118BYdG/W+NtxHKHj0VKu/xkJzeJOx
Ol5Q9FHvfRQmF6nZ379OSNmnoLzRNPuvMRe7snb8vGjTDwhWICMUWKM9XfQ4eWlHL7+yBuZXSuin
HhLEae1hlGmr/vrSy8Rda832+F9j69uspvwt2zDaaFWdA/IpnNvauJIsoQMhAIY6Y5WqANKlFiOH
TQpH9SGTsHqEaUV6zUvi/TqWxwW5ygSIuSjKKpjqUPW598PjerJp4NFaolJsmMB/KhU7rIxpdht1
sXzIubq3JAqf0HuVjzJF5NYUShio0EHxehjOTmf2fAEcFMCnNhRSQUpptnyok0yem8Q9rgfXIXzG
NJL3jXfUpqG6TuZ4tqXo+T0H460xh+rkjbIDFTRF+ZOMqm1RbRV1qDZN48iNZkUzwKOw2ZmK4Tz1
KRSNpA/TxX5si4/bt8YIS/jw/SWs+ierj1BsF9Sk4CX8DrtkZwkED1KLnU5JBOBVWn0YY/tjdgsQ
bPKo9hHMCUWA6VZ7fdMSgwQN0Ufh4S+k5/4MSjgYYwUiachqvlb7wMfArjfBoKvKcAIx8aZJJ95H
LAgkuFUg6YCU+14/qzNac62mGBQXYCe5yj4b9Xf2XUw2oBc2laFe8y47YkatXOqugh7bD+4x7yHA
GcZb0gwJ2z+XfTJoz7wX7mPOLe00UdEm39GSTDRKPy+mFs6Ur4446aJOTPl2wg3Aq/rUb2fWSDbD
T2p/00TjvSwifBMkBnuqTXiPkXExm0TdKRij+GX8Ps/zKxWhTdxq1a60W/fc57jBkAjg5VczDSjA
20Z9RrTsGwiLERe6tt9VjsDHVdfDa198cBlxQm7F8NF9HgLHNKjclop2yYlVc2tUb0bGlYc6n88W
grORACSSK1gupjqcvCk9NNogT7IL5Rb7yGHTOE50yVw5b9RW/xaN+AeAmOq20QxFQ52rmwX841br
5puSxPUhR63xgkwiuBLWlG3WOO2lKkuyJPoAf2sOg6ie+gtAgkMnEWRsZRoUstp7+egdC2OqNxlx
A1srU/gGblqB7LuDVS+IwKjTtuZgpzsAwr+Ravq1mIkeTKrkAd9WHwCH6wLU2cjgcd/YjQJcL23b
s0aLTgJwLbQk2LF3Bqu9YcO2UX/XqT7BqzPleQBocFSWhIfR3NaIWlvCakIUbqOOOkgmEGYpUiQj
4qFV3/T8V28r1yyD54s4SpAlN9DL/8yuUZ+ov6mshKlEc009TWWt3U0YHia3PeVeWw4p+BunDoxC
xJeuqKNTNBJh5BrP7yTw5cm6Crm9Ybl7q5yUldOjSeHEbxj1EmCm5FDtWsq9sKffrqm6l9FN24BU
YCtIhX6CHfBWo7ZkO8eoFzhCRJBptALTslIumZJvEAGKYEjijyavcMmOzQNreZ+CWEHeSu74Qv+R
GRYxI2l4qg+YcrS19UJiRPcT0GWbMGkentvAMXMb3N9UozwKyTyYKGYwD30TVB05AVm8oGmqXvo4
1i7t0jgmhpUOJMys8IUehVuzA6knNJ0diuJ0zL1Ws43S1A0AZe3iMvpQqDygxBCjKEQq409vDdV7
i6w5i/ahK7Cxc1w4TXpEDUQdoad6hMdPUQOQZ76xI2kD6p51ZV6xNc993ADeskQV/HnHWiDUmwly
8fPokWCXejdRFY7uCKuwfLY1CKVQ7cDhm8llBHnpY5tFVMGmsEtVODxmS/J6zqKd7S3qs3X/Eblh
jkCZAbzR1TNADGYB8DDcixmrRh3CvN9pUJnavwOkwRjY77bxgPNJ2yHr7Phm0aoBQtPlVi07EMqd
ggGLpirIR6IXE0UhhYXKfUz1dB+F3VxINebB3E2IouXtM+zlO5nmxrfQkz96kw4KVA+to2O7JyXs
vZOShu7JWnA6ddL9alzvUsVMs2ajMI1ldX2YUVjCQvXnABB1X3fdT7wPDDjBdrRVqnR6GvAqujgk
j8uFQBxl+iNz3DP4h4koewz5BoefI7t2shsR8KUk2epGF/pNCYkiT2oSFW1kUnWrrEPt1qVvpXa7
B7peAorzLEA3LAY7yMwnp6AopZdobiEd+6isziXLU2qbNEn21dSa+17W3vfMe4XL1Klt+Ge25QbO
O2upt0BklD+x0QeFlUcnfYzwR6zVZsNO3Tv0AM/2FjhQcCeUpJSQzVsH4d6xSpIeqrkhZnzyRmt4
yQY0ihx6iMmk29aMXotcsc9fTT2UzmfXJvI/2hKKGDZfVyskdvQGCxyjmwP0rD1vF0ahFwgP9TWN
qS9gy+zrasSjGJrGeZYJZVOij4+s0LdFlE4ndUa+CaGom5ZEf63FIQqqzgXd4vVmZHfGQrw0i3iO
WYzaRTVlexv6drq2yTJz0/OqqL3JmFC3ltm+ihxVBJnDzwgm7Ki07D+6PiPysOL3NNPROTTLF8sY
7d1YxOy/lyZ0n2avg4fWasm26W6Z06QnwfbglIVOvDFKCACwseOzZZs3PTJgb3gjdxR2jwOIK/J7
yXZQ5G3GoJLEHpuzbhE40/LDigGzl4o0VGFgiaa1eF2BwPxPo3TUi3q0TUsPuwxDIKkVViA1xtxr
SbPg1+Age74UApRZ3+ohtq4YbsGRwAzUg2Md9aCxpmiY2HGGvJfUyAVB6SM3anluzOlFFfMItSO0
NyOqNMG0dJEpmILe5McyMxegmSMyeCUd0pOzBrrIM8sziIzDMMFIAa507czuprT4PxVmkm50TDTn
YMXMiYXAb4E/2zrDVMApmN3rmGkaoWCXP3uU5k5JU7/PwI3e8NoAbVj+EkOcvakFLjFe++GWITf3
miVwllSBnHV2Ohk3lOO52tPaTCxhAKw8ZROuZ6MBjr1atbYKYM8QpMAkC/O0XgbXytdYRsUxTyqm
7LFzNhh2Aw+hpAAIrpyDEsW02Cltngs7MJnyngYNSq8EKID/2rBLG/4ekiPhU0KC9ZDO4l0gBYf4
6G7CWm7jOCME9wVvBEB7k2r8uuj/ZkqQ9fIf9jXtuR3yvRwlyySowNTB0lpNIQm18DilPDriR1lU
xjck5FHkHO96GlmHbFDuM0mAhd6q7mtzMR5IfqqdcUi8UVCt33jJ7B1FbF0TSmlBpiOr1KoFwn8G
iHH77Jr6dNGy5HVU2aWKOkJGUUAZXkya6hBdm7Th7wEFev9UgIhy2e1sCt5guSr7Uzgim/7pBkd7
ANt1kcZWJjYCJvO0tuDqi6xvNmVmey+wAJxndXqdQfC9GIAR7CJqdnWSfqsIDJCvjIFWVhRT1+6c
6TkxX5UD0FSUfdq5gvjJyIC/WJsi6oygrsr+ADuifO1M2RxG2CLB2tVTpwFvLC38QpXmiXCZ/6ft
7I1eRf/H2HktSYps6fqJMEOL29CRkbIyS95g1dVdaK15+vlY9N7k5Ok+NjduroAIcBwXv/hzspXp
XMTpfEP447mfAXubrp08BUi5PAWNVrMzjBSm0zvp0art6lxCAzcC2BlKgsRcxs9bmBrugFSwE7LJ
WAQ7Zx6zI7PoJ4N1DnrxQ5Y9dSFgsZ+5/YZpWXvNFsxMueDqQhAWV9N5ihbcaG1M6hVgRLggSSWY
9OiLohj+Mf5vluRL9Wx57eq7MuC+ei10ul1WpIQC9Gx0kNNaXQUH/zThCHmxwre4ASngv45NkJ4C
6Lx2a8AtGsZXhMpRN8TzbtXVEIyQ4IYykwmDGzsoeS+CG1LQ+SkkyfGPyW2CO3BZ1nxksMovkai8
0VYFl+wi0WRmBQkWFn9vqAvQvm6royBUKudpgRQyls3uih64ddDg9eDvEkVb1hHIDcBiHdlV+e4o
+SFRAxxy/zT7ARTzcuOa5YwS2/CJtpao81GgipI5ztmUXaRm5LTcGWQRg7+Pb5eTSC0tVKed7WTp
QX5lgtY0G7AIny2ufuegUc+iMOJ4e0juwxUM569ueX6jGTmXHDVq2QOWIJH7L9GYKTJbWhjfSTLL
qnNYKjr+M8tvysF9BnhnXOSS8jNwXg6jakCcpK+OXln+KcelYwDHfHmM6xOWTMFL5T67LtZCGt3y
xlLvzkit4MkE6GPF/kprgHbLDvU4peNR1eufggeWYABG3dXw61hPRXIkqwYbM6LKSenj3eYom94r
zitUgx89zMWj14Q8URsJ0VObNK/y7O3EfRpY9znNtUG3bg0RensM3dneKu5Sh+lfG6LZtj00sMM6
EOomOMjjkqchsRKPz2QnUWkFVqj77Ct3O6/o8zt8HT3QZxJdAogItA3lXOH1Tt8yJDNABGDOWA1j
BPouKkc7OFKARHaN/G6NzmkPGsqOLnK9sWlYo24OcZt8nUf9Tu7cepeglu4KK50Ocq/lriRtwfy/
1RBfWTAA8kzkCIlJ3tocJC2BkeIY0nQhEE1EH4fukzz4tWnKrdlag5TUrHzuKjDsB7kV8iP1vub+
tEGh71lBZ5RrVX+0i20Icpfr/TVzp58BXhmnjNEAre5Vq/IWpm14ymeIzq0+fdKXrkM+21lsO+c5
mEECY8e3U6FzooTboCdkJXnx/1z43W+QKLZXkN31UF9rrk8PNRkcSntDP0gXIN/3Drnxiw0ga/yU
wuVdb+4Kp3j31rwDVXy8gwbbeEUEa3JuTkaYa/MxdsMfSpepx+0O0wne6Y4LpXvrXNT+OcPE8iS/
pferp9Se1RMajf28b7Lwvh10BZjH0g8tr7UcKbF/zfO6ckY4IEwO0hL6OD0xhGHqsjQEfUTayYRj
vTWfpYJdzVQw9f2ABNtFWvDYWcNlyi2mJdUxdwaMj9wFXPmv17WL9OqHYIW93ACusABStrY3xw+u
vgAYjcKuF3kburelW5aWJMktr2D1Z+mRLH12jr5TDWBW0mcnUOgjpb4E29v6romuUSmfK2+4eI25
l5awHoKtwFn50jZsEEhfyIS9OaPQfd3e8K0tS54kg6UVqn1/agDpnUMnOkmZKY1damzHf2yCkpan
JrH1GEmv0Q/lkvyQtzbbsrLtv7sebOXY4E/NawBXbpcCjylSQG69DcJ5+XDoHkTTQGeiOuknfCjY
p2dcIE98sHWMQZ2nfG5fHMYGzA/vdVYsZrXAYzt5yQGlDHV3sxas6jyWL/ngdifTnBlKNLp6UIOC
tZsegZkdG7wn4R1M+WIXac5DfQii8snBvHh78HJVSa6v05aWzK2ZfDikGNL20mM/KI1RgnrpriWm
J9CXzBjOk9x9OUkBnnECs0Kz631o9Xt5S2C1kyvRd7mDa3zLLUSUZN4y4Rp8hFT33RYuRcgN62Il
vbIODjUkXvANY6J/jnrg7siYHOUeSyCPPV6GJwjlMkee0j/ySb/zYiM7qfN4S8wSgTKvu0gno9Fr
t3B2S9RzD2ERrF8Ao/0TUn52lRPKk5cYPX27sGHsaPhzHrxnzOLcFbPsJ/arj+fZKZcWsXUGqqY6
V47bfp/ejtqhnyDeb3exzBx60mT5zGRuZh18C7qQkErgBXwDl2wwEveQH5Uq7K1BOTHQRRk167jq
mMlgC7xudZ5c5zoBzGE/9ww9Eo3iyN5nOIato6t1FhVpQcGem66tnTBc6sfaSIyTnF9+l29H47XV
n2Yjb0+qabzIU90ercTyrvsVG1O0G4sCpX8o5H9P0LaOQ5Fvv6TXgR3T0xJHGqYPYPyPWmbnsPPb
fHhAkN28AE2r7oS1M0RddUdb+F2GWbY+X3kSWx+zPRg+0H+l0DPNyasPFgRpZDEcA4eTgpfApQc/
oBB4LLll8mSkWQcqa48W8GC/wDfkv525VNh69O1Jrg166e+3m7CVSkyq/P9PxVhthL30sHX18mMk
uY7Ft7TE1sw5wvaDAS3CDDLQVTr7ouKxKFXksuuQS6I4bPKqrVH2tf+G1a8fSvmd70YZ67Fl7u6B
BdyzIYg9Bh96Gb+yOcLStbwmc4EczD6YzB9orbCeHPbJpWjCUD1K9TXqL1/QCDBIF6TrOE5aqozo
tmDLm+aMLQcNpUgNmNgyCJO/swUrSlLS78ay668v5xEmzsNYoOvWE2+Ap59sdqnmPXq9BZtQf7jy
Q8z6Tnd19SrDMhnUSUyC9dTLsFCSbASheR1AANkqS5UtKbEt2B7jlrdd48OxUf65Q6iDPow+UzrO
DiBAfpG0vHnc8YRp/FK+/vi51IpdpAzqu2GkPMK15c0/A4j2V2muEUq6gKaXZxB2HZIb0lL+OSpH
r10VoJzm4pbp4SMVJIApsk3hPnBChOAhpVvBNgeUAgm2epIc/F+DVufX9dcvLXkle2zvzDqeWRuz
5Hp63rF/8t/3TmJrLYl+TMtB61nf1fp4gY9HKRobG639ps1IzUq/so0e5Nh/ytuqSOk6zpboFsjz
2JISk+P+9azvpjNSWyp+uNQ/5X0464crBUuHj9Fc3YUw+pZXHA9n9iqqeZ2rygsvAUspkDOhETF5
X5bZtmDLmzM8QaHfUadqDaJrJelu5eRb1XclEvXNAIQQW/Bri5aXRd6T7WXZXqp/zdsOk/dO6v1T
3v/1VP6cL+T+IgbtNx5cHNoY1i5jYflwbcE6k93S79Yq/qn6h7x1PrGcdr2CnOdDnfUKQ+Lda8rw
W+28cC9dg8xBJbZ9o6UP2ZIS2wZkW+UPeR+SUs/vEQzof2k1kghJYUPk4+Vk753hrTThNSq5kp5Z
ymZanVXZSfeK1617B0wFbXxLK/NCI5e09PyMhQJWlKzMctelIz+w2nkv3QOr/0iyNigD/01XWzsN
W2UNQXqXopwhYSL+dvin7nZrCo5M+rc6WzPY8j40F0lK6Rg0KUsWLkyvQZ3NQ+fo6byX+W8CwIDl
omR8C9ohOq1vvNyULVi71S0tt+tfk1KwvbqSDFhI+bv7lvSHM0jenCVgJ7SE12jr7NeB9Vouz2c7
ssGrhMlbdrVYGDGWFZJ3M8etmhwrgQwMtqTEPtSTTnTLe/fHpeTDIYNXKcfZeAAV+FxDpcA1QGqw
Um5oIDmWD1eJI177Kl2XnyVZdpE7UyZ9nl1m1dk1mWNd5GXfnuj67r9bzHw3VNiqSkweb1T0rOit
ldZFrtxB9MSII2RSdLSyh9kr2Y5BzUWbHuUVXdcppQWMsx433+RF/ntVq1aDI9bZbJ00bA7meXZN
kAiGJQ5pTYK6Ybdyt6V9K1DQPwutXbnoDjuzhQEZHfK28mHpWnA2df8mnG2LDYBIRbtG7qo8lzqD
yqRXxVsZwzMRPrm+POC5RXSnXdczP9x+uanvHtE6dV3vusxZJLq+5hGbk7NnTke5y3LZLZAfsCXl
xn7IW2d1UvKRzLnVlOLtL+lhqO9trPV22BhiFRfk/peuiMezgRDgUYcxSxLqGQKkxRWfSUotnb0z
w0GmZyn1PGCeepLg3VQHr5GWnbXlHGpSZw9lULc7qTV32XhR5tI8qH0GSG8Yil0T8apL4GWuubc9
AJ4amKL7NHFPahRa+RHJIAyXmdkfWZUENTw510YPmic4Wew1IxoL8TxzcC+K1fvUH98WRPunABnY
T/Bv6gOqcSOqHCQlL0PwKEvYnqhHVCBiu0o/xZ6DsqDZPUwxWggOsIWTzt7+2bP8+Tmtml/wHS+9
qZVfxtzEVSv1f+QlQ/IaH/g7P1BBimfNW+/N1k+P1Xp2dv2ADQetRR1nGHZBU9df6xlML1Py8rOu
pvYeRR3gVRGyXWqx2AKYLCXPuVWh36SqhwqJYJShSnDcGDFWj+NSwlISZgIDjgJhop2bwi4f5ymp
HiUmQVYUDrpneY6wMIvwVhEHh7JCfsifhu8mm2fnVl2k/DK1MrAjQYnjsCwA71yfmVtcxKheqxA+
DR8jURUFw0ObFWCCvHZgPtwU7h1IDbbXPBbbW1S/pn6KnoclgOgSPftq8gNZTeUqWWWGSTe6i6hy
FQifGRa7NU7w3KCG/ayyE/qcKpq2n8YxYAZBQWx7QKtSm3uZYymKh+xuGobuUUs672legjoDtmfT
tmBXU2MrCPUs3WulgyvawO6MOWE2N446ujD+X1MSzY9rCjQHyr8ObW47voos7wmVmWhfhe0O3VPj
6GiWeZimJkfjDTB9YWjmne0AdQbWqh10W0/aHVbwyGDgAF56YXlfQbW7b5ZgS9I+z0nBGuqAtJEN
N63U7/LZTI29ZhranQTFFPwns+grZT95sNy9MGWxGVGDt94HMOraY/89GfJvBlvp4MKh+/NumfCZ
QSaCVigqVGL6+S+2O7+GeaJ/n5oEtAKCOG/BmAG7RgfradbYS7amxLpVbt7f6X3cXtI0Lh55BBqU
/1b91IwKjStLzQfV6N9qVIMe3Ch5Guyqgfqq1J/ino0jB7HHoySlgK3Qz8iv58d63PUYd+ympXqs
pZjyxWC5luPYwSbLUaDd0mcc3h1s5T+cdDZvcqq6MbVHxwsvkMNw6syQRTvxwakO2y9og+R3GM7J
et7amNunpmuPuYqszd7HYrkPsleMCmcW7YuGubJt3iBaNJ/gnvePLB1fJYXRbvsJ0zrIUNmIWNNS
Q/Ico/x4UOK+qS56XLgGAtSG9sOKxRJVYNDdo5/W39cDy8plitqJFDgoWVyRwUxAs3ErdFNpz4ht
antJyu3JUnX5VDlgwpb7Y48jQJdqGejFZ3v8vf6dNMn9s13UcM6W+4fqNIi8bPLwp6fNjIOJcopE
JaiCGYb7lpbWNrZISL7LlGIp6SB3HIYngDMg8IJhB64LS4WyolPS6291HYSX3h4CNN7D6kdZnqQ8
HsL6lOqoNlWz4rBgrbi4hbMeeG2CKLjvlmBI0D1xDf/8rqDvU+xkvgS+HR+hMMS3cszwMFwCiUme
ySwbywYbRbVYixr8Bv+lohyy1t6O7kbMAf8vh6TuAL5C1c4fT9N2BSK3L+NjqbIauP/w66S2XGQq
Sr25T9uFR8G2o2m1MGBRpHyIliBHYOJBkpPvo1gY+QPkdTVmcX0pLlWUy3dbJYnhoHfjw9exj8zB
scuqSlhWHp4Yk6LcOV8soPgoS0nph0MlKRduUR29OAiBr4fK1d4dkenmsSsBaHwsWH7VVMaQHV/m
wv6WYk8Kcml201s7VenNHSMAJxrKm13GPqPKbsUxKULtVS3D4d7V6z/yUFNfB7tQX/WwfuzoYB/Z
m4bpguggX7/eQP/LqVv9ZgMt+eJmnIrNnPIhRc3gS1QpX+EjB09SaJbBg1/E9rOUgRQ+phDqPuVL
zbH+kgya+ab5UfFZS65ShW9O9qo2DfTLx7BOp/s+0NKHcQkQ99OHnZnURO1m3tFng8ZbklIHoikb
Ob77l5oMuJe6rF3CXEq/ZF6NjrZmtHtJGn0zXAxcUw+laaGIv7Otrv+EjRXSRdaoHyMIlV+aHlsE
Fb7eeeFXfgEKVh7szDcvI5aZz6U9vgGh6b5b5c/ZbdyvluK2d1kZIZ1k6933ZgZIoTpW/oyIDlq6
Yf87cOz2O5At/TDHuIjbjf+mAT5Dw7YdwHsSi8P2OGMNC1/4P1nQIv8u/JCnWw6o2Gy+LwevPuLX
VqIw5xRvmWLZd03aTWhu98WbDmP6E9bvOylUgLG9gcD4CpNXfZAs22/YX3CH8izJETWJq+ZNyV6S
deyazzO7dJKSM3aD+qCi9abDiL4F0wwuobBC41ajFQMtuvZRYbPzBxbd4+4AFg9ZT6Rlj5U/OHdS
0re+dzS1waLd4XYy+/Q8CMZEX3q16vdwfKI7STqRagNTiPqbJG2MiPCB1P17Sc7K9NPlm/8oqanP
numv82cjBt/jj8EljAblJc1a9SHyoRGHPnZVQ149A/Q5IjvRv5Re+zmJW/UGWGF40fWWVyVGVb5K
3HupIPnoIp5Kpc4eJUsCE5WjyIbAUHc6hqsF7rGZHbxI9Rg62nNuvjRNcXI7t8KwsD4iY17e7Mkp
blEHWW4RCy5vikrQdJWLzKw6HWKvR3TcjpqnUHOwAp+sNxTC0u+qVXlHdDPLiyTh6ACp14svpTki
SWn0YAmWalo/+Ts0/UDV5CPuymoLULxKv4Oizs7Q8Z2Tzt7Hd9sybrmrWK9mmDkPZWIBsFiqtZP6
1wRa8sqnTXtgWKfhRkTMXYJZS/09K3gN+N3/5G1VJGYp7V9Vr2vnfzpebwHAdHb8VI9z8zgqFXDp
wkX6DlSXyZfor1z1P5vjYH9pnBF9oFwv7rPQsFE2rlIQccP8ta/cF6k6Gul9HRnet7rJ1YNbx9ZD
WnoYsNQ1ainown6GjvRLQfzqGBd7F9jQvVryUrlj/LPTAIhZhts8eWYX3Cm2k5yjNFRfUVWpd3J6
Z/6mll7zq2PfCBiRGaPDOBkX1mxLVHdL68Wz0RzndXcQttTyXZLVBcq4aFTdl/Sp93YZHnpfj+9q
xMn/LljrSHG55cIjAfyMjP9BnQM1Pkh5CO7xXs4WOy6ZdgWdsHLM65qUYt3TkvHEqx2tNQNNf7HM
xDqr9gB3ezuF5Zg3G3j5nRNayjHVCh1bqsG5WOB9r3jdNPeaYTonO8mm5wkfl0Pfqs1n3kYV6I/r
/GDs/II2j/K78d7cIWFIOhbW6eXVbgvzF5xExCJN+nlaHy9tljiQVIL5WFdV/RjrbX0xjWq4i9zW
wt3XL7El6Bz0sQCr0vHBzNRLZLH83v8eB+PnJDKVvxSQluuFslxDKq6w/pzS4WeoKM43zW4y1I61
+TW00QZniBI8QaF2z9kiKq4qfnrr09g6sxyQPrlQgcA4NxbrZ3Rktj+H3+mAf0A+VP7UA3yQQScx
wmYQngSu+VeGMrLe9W8B1hxN+6nvwCyjU9y8eS1zwq6vtCdwGx3wHByW4F05BxbXfP+i6wYeVKOz
SBqoKW5xWpfdJOY4NVuASCA8dAmyLvjXfNKcwXvLU++bNsXKg9l7HvcA+d46TOs7SXYGynO5E3dX
Pe4RptIYl127Eqhb0bje5wBC+q4aQvWhr0r/c1TP33Ur0B8lNS8IcEe3nqSqpzm3SLP8Z0mFfXBu
0zL9ZBa6/9mf2UssrOa1NBzns38e/cz5HvOpPLej2p6ddgh+FPq5Hmr7RwkiC8ucqr4MwVB8w+Zu
31uR+4l55D0mD8Vj7SuI5weQN7o+1HZr3lIQFew446y7MFnGM2JHEy8RwmtGZPwldocWYmqhE3Sf
twqNURuHyu6s04Cl4GO3BDSM6dDgjXyQpBSwYVs8NjNuW1hW3wA7ceWgq0A3YDi6Y+2ueDSWwEaK
9+YqxkPuVPMnVgG+dWU0/ZiiBejRwudABwrJvVT/Fs/D9GOsI2s/LvnRkv+/67tILm31fdfnPMDT
9k3gIvj2n/Nv+f92/v9dX66rVwPMbc88mrkV7wcm7C/lMNUvumPqZ3vJQy6jfpGCnMnvmidVEIps
Xsol78OxfDmRs1K8c6zzTZTAWtiWXtWoJ1pG9neein20l5unrZoUjrHn7eoavkFQPilZa0GYhPM1
avUQHB3e9UOPjs0hG7XiSYLR5HkV/Rd9pzXVUQ8T9T6oIOLRSUkChXb1vl0CSdqGAul+TWfVoWe6
htbjf0olf0vKEZKHtt0tjwC0bVnrmbZ0Sqc3j+5Tye362WP/gSKZ9z2Bz0SjKvOr58Ml1Ufn02T3
3k8DATpWC73hyXJdDEcT9FaKVI3YfYVNDPH42pTKydC9+SuKDMO546wiePoFWtZVrhFmwPn6qrUe
cML2Hv1OY6NrOTfmFU86d+0zuBEL1wHDOOlNO97pdYhm92K4I446q7mOFRaQc5l8SYEEPVrdRxeQ
FUz03rmaqVkirtP6L5mTKC8IRHcH/eJhI5bMM5ouBtoxiJA75o4hCLyYeKzPSpX1ZyZ/yOIbvyuz
/YHEyPA1inGCT7q2f4qaXruocZtd/TE1H8NAxxNDKecvaZj+BnSY/ebgEDv4O8U0UcfC+vcFP5mz
MXbBY1U0zUuxBIbK8DAskEtcKhj6QkVqgGxYbfmopfDikUxWj4NXdI9SX6ph8HTENHLCAA1xmmTx
ZAcyj5dsn7wEiHXgq9akz4gOYRBhYYxmdOp4wgetfrSCLjlXUGsekgxShTGa873jgiyGHW/fnGyI
rgVSxjfPjKwryx7FnTfNw11WjeNVUaPylhkFxj5+H90njY/E0+C490k54fVas0gSdYl/ittWxYFB
rU+uV4wQXRFdRgCqf2Z/ojymsdO9+Kg9oRsMdpAeBzRQ1fevc4fVD+bO41tkIY/cmbu+C1mUCgr1
c8Me9D4cVePL6LpoeaN7+hXvmX5XRdP44ONDhQR1nh6qKYxQwkI/jm8ThA8/nf9IGvfo40f2jd3r
Bl2baOHaz9ErWNLfka3OfyiJ8QcLv9DLrYCF8sDVT1nLx9kfzHO/nMGN8e8AB1Zi8TAyobInRDqB
mPxRgEvUO/OnB9aAKWA23NBGHZ9rjNQXNf4Z0bX6wbOmDilk3gBmRuUlazSEZBDvGx9j1FoYlI+X
3FSiN1/xnEdHg00rRvCh2UO5s/zh0qfD9M20mTtpWvDmFrwp2pQXyAao47cIAOAxKIf+IkfpcXKt
jUG7yx1tOLCWWNzBCIqZqi7IYMvDkMNvd2uWOSGIKFUk9i7TXkok82PJVn3MRJ+QC2znkbyqcuGh
sYG3z3AMfLTKFivHVum+dBhY3o2+miFfwS3J0Ntm3XKA6bEkUbTzjlNb4HO5JHVzgrRkWsVVkn5a
azvYifEOkwdIcrbDpGAJ9DzE76k0p/I2ekmFgwUxCbY6EpM8nMap3ehAlIYcNNb/4bgZwagSgvr/
Orck313awUfgykho9y5vO0SuP0blfJel35opDN/oc/1dETvWVffhVvS58ap6jn82hlDZzzmP2fGK
+Nmuiouk5CDT8F7bLvMeLEu5IF00P3pdA6Wwzduv/ehUO2Nwgp9toLxBKPL+NDXtlLt0B+iA7wMt
1yMqIMrbZfFvFjOeUAeJ/6iiOuaz07TfFrv7fWJ15QPr3DcVEfcHiALVQ65V4Qk503mXmGr1sBVI
KQOsv+uZWPIUrbNXuy9AZHBuXs4gh0jFLdnbo7Nzhpo9y/9e5MOplTGBL6T7X1IwqghmLhfZTiDJ
dFAvbH7Fdwd3UJz7bgwwIMI6FMcXpQ+hkOjOs4mS43NqL72vVoAwMEN3zYPpi6VS6l4clgoeHBXj
klhF6n9NLnk4dQ8P0RJIHhBM7YgvGrsgS+lWIPUkr6rV7GQOuAJIsrWN/BghC3Po4onl/ar+I4K4
4BVq/V0LJuhvfTl9cUom7fXU+K/5nPcHoGL9i97FqGE6Y/bkGoiqxIi4PUxWP1wKULUoOEZg9rGt
ulqphybI0osPjho95qlanTLmus8qWrusGLB6nVq1wsJ6kX3m14V71rzdr4mNAoo1m+YPPEW/+U1q
/yot/05lITNACQdeU1InDKU/F2VrI9/HIgMbGt3vcfLu/TwvfhlN/FMxWaWmtwRAD2rIsnrcsEyk
FiwkPbM5Gz779dCgac4EQkpHJyxvYQYVUEpzLDzv/X5udlIap2GG5yWaclI6tXb6WCvmj2Q5Ezse
+VNaV69SFpsua04ILTEmj57KVlUeY5yEiAfWHD1JTAI1C77PulpdtyyJ4YYaHmJ8fNajtlLVyZxz
zEbUTvKcJkRu0m3gnSIOut/qbddRh+yhMQv7zp916s4xrlQwkV7HxCvZIvLZPNFS7ea5nXZT4VHB
WY+0czojFSMFEowuqkF7ZalTK8pUnbZjNF/5Vc4lynb/Pc27KpYTwyGTk29n67Hp2PfOVB7W80qx
n8Zc4l3N2VaUPXZY5sGwPYhgy+mVoYYiCIP13YFSsF5SfmCYqf7JM80va54hv2C7+OQlNEHf6dRr
E7aHf/xPW+2/z6v9mQXoNqy/YbkLEnv3Y5cft/4mKVkv2pXZU4ywK1Txs9W66q1YqkkF36xZ5pGo
lEgwye2XqOl2SDcMf3jsCD0o3XBitIGd2tg8NElU7WsMLIIIqlnQ5D+topnQ0APT2KtXO/Tns+N1
fwHLnQ4pwopq9KvXE6wjTRs/Cg99MG/ormHa/llnvndizHRzkTCNKj06aPa0SNl6v2wFi+y42yk1
HTlCsyZy+K7HGmODu5VbJ1+YZ14g4X02m97b9bx26HpMb7VfAS7uPmvByMmg+aGInTz2anPvxPAv
K1BPLOgcU1a3ClP/GRbDvcKu51RgiTghwVAuG36FwqZDAt/3Ao+YaaqX3CJFe6nbRHlWY6a8JX5G
z5V/MxmLYC+3ZA1jD00qTR7WPA0Tl91cDNl1OypgJe+Q1Ugu4ZuqPEsBHLSf7Qzjqmp7qJzza1O9
Nqk5PA8MhFqnRgs9Z0o+zEBGEC+L+SHBZ6XEZAWHHGwPqs5B2aEddyNUU9MDb2ilj7024gC2BFPq
v9QDPP6suDnBYIH6JyhYLd7DMRtPeoHWmOTlKDCcZ1zWWDD9T143M5BA0lQ/V7joFa7lP2VLgByF
VzrVc2sj15S26OKMjGGe5yWIUqO8uJMz7SRJD2I8x6hRQBhq1qwtv7HNr5HVGneS5SqVji7ZOGMX
2hRHyZPA0H2dbSI0G6XKuwIU84ypWS8s2ZZesL87FflVLix5fjjsbK81Du1Us2O9/EgpjBI1v1k2
AoRLlsWy+qPjKIchCOOXojwWEIKfW02LXtgz/z1GlX8dNOMBIfL0fsSs6lkCd0brH1kr67TlpVOf
Y+KGMn+iKrECpdE38Lzu7hIrsZ5Z7LfWY7vIPs6Fj/tR2Da4aLlM2vwUj6HZKt3zmsYhqTrVRWru
wflSHpaWflsGz3HjPs0eo4N+rtgrqjrz2fMS5cmKbsGSMKL472C06u8dq5Z3k5ku00L4Prj/AczY
6o0JKkfpTNcrJ3LUwsa7InrG8K57LIvpsLaouYwCsMbtDlXk5qmos+DFZJHsRY+L19IPxptUk4Ah
mb7DFqi8SFLqaqisH6wK5LgcJXkwKlIoCckDc7hx76mB95zmhveMLvd8Zxjdj8CvUQlZ8nUn63GS
ind+7ML8l2ooYF7ZuQ8fpAYjv2c10oxbNNP+iilqL0rg2c+QRZ1nHMSqoxa6eBmMs/MsBVqLuKda
sjkjSSlAMMV8rFIGjDhvKCjHhi1byYax7yP636S37re6IWunmJk1zjnVq/jkTiAmkLMMX0rYEAfs
WZKj4aCMtnfayj8ZnoFyOPotL0g9Ry9m28ANNRLWD0bWQ10jxVRo8TKRgLHLjFsWbp76PDLaKAPs
8BTMQvxFqc9HePjv2JJEX+9r3uLlh7eGB/5usVbxMYe+kxh2zRn713ftwhLqFgijxCQYBCi5BExq
AU5KJtK13dnT2fEeYwRfiuktXIFXC85bZdhdf1P1mWWWllnsQnzYAsbIUB0knQnroTezr+ZCPOoW
Jk29/AS8iWAe2cI/siqE3VCDZFEA3d07CfSqHWcMjupFf+O/UT31fkWJjgZGkyP7KMV9P8MQlWiM
7AyS/0nMNgfC+WzaobK33jF3woIkQWckdm22EOUursWIvdyWVZkz2ifYHcAwg75gHpXJUKDYdX9N
nfmnj1pEWlTnEfuvg6W9Bvg63hVd/83htt4i7MBOrWb+CCfTO44LqjbhNIV3o8fJjvJ/t7stMXkC
7GGFRzPgXim4pN3UTj/USWBeWoza7myjKK82k4SkiuudonbnwbQ/p/xryxph6EPqUHnCNAGtZkzu
Ikg/K9YhriExL6S0fEFcO8vDkliGaMOxQhaE726v3TUoWwSVzUaXUaLEl6Tj/bsbA0WZ+2Z7DRKK
jrZXlMxnvZ8Ftyq0fplZqBwN674Y6vGuCe1hDQwzGu98fblz2fQj0/TqDspvdeflFaLjEs1dr9eO
EhXrVYlJkDh+BdrJQw1jwc4Xix1LaVQQdBh0/GPDKj0nv0YZQgALR3T5mxLIH96SXWagLKPhm+kv
HKZ5wSjK7SiEcyrRdmbBK8+c6bA9GWmnW1JinjZgbwWBl867QCeQwFhgf1tgdWZ47kzrlizYe2kH
EkRLcmCL4zRHzb1klb6FuUPgMhoRW4NeHA1spef59kXxKdWaGvdRI4cDtrDG1qjT6cM1QeQLkjz3
dNGHqExsDCSQZByhQqxFyu+aIeVwwxiy3c2N0+OKosTjzXGLg4FNV1uM0y7IsNYN8ac+qG7FLEZX
/TNrP3966fimlYuwLuMRfGMLDOeg0k9snR/1rIc3mjxkRRXu0Chjo3Quw3sbLMxD4Hd79tub3TBl
j5nGJyL3KuvgobJ6U6t2T5dRsoXOymJZdVfkBpap7ay+wL7XL/OAg5Dt4knrfG3rNj+ZbMKAYu96
vFia4BS1GFGa+U7pM/ZHgAke+ODSacRPpq7Z+0mblKOvtNjC9PoJ7X/k6ebPhple87Jk/Q5Loqgx
v1dDhWfhlJ6QX4qOFkS/ou3uw6BWd3wcYSaHRXFoIGSE3T3Cr+BJYrZ0FZWt1yBmUQUu1R5Rtug0
VItHdGuAwmWJgs3p/VzqA/7GbnMokahoXNYa+/F343Bj3N7DKoXj5967D6Yk3kcYbPl5rKJrikVp
pLFc3asI3xox6viYZlb979iHka2CpNqPs+WefbRulLK9tHrITUCHLjJt7rQZwhVvBhNczPDFc5el
S4wgGY81fzp8upe+RdPQjnHsa56cDWWCCKyA9+8G5cyIYt6z//iDwXN4/B+uzms5UmDbtl9EBCZJ
4BUoJ1XJ+xdCrvHeJXz9GWifc3fEfelolUplIVk511xjugvz+40mc9hE2HTcldpTMJvjgkfDvskb
jytvOebuvQKBdKTjqZ8x05Ke4ZLAoFd80Q1TuszMjzHAYDd2dbK2RgFziqmnRPs3RGTLdOqyHUFm
JodLkay/Nr8Mqp4LZcsmW3Oim9ocv9sSOpLJKRoY80RY0zLTb0wcEnP0TIQIouc670nAlcyJMcEd
FsgJlmAofM31IpDDhhSBtewrc3iNuF6EUF59cpnJBy1p4bg8l2y9FCbEOgW4chaIXvZlbLV9GffR
/QJxfW3dr6YgVS/W489l0vaDy0ZwNqZwKwAnaSXXeOX2tpf8aHBY/VqRTWyo9c1rESwQIA3t1yEi
Ea6RlZ4sAyXPy/R7iAtuYC1FGCXT02K4e4JwsY8kWLE0odNtZYek5d95a4z7tVVjuCRFs9fcl0Sr
Kt/OymjXFRX6zFTtbanV5zXhAecBZTA1jNtYZQNoyuU06p/s/JPAW5xpN3aPfU5Ua0deF3r+TnrN
uzFM4FkAJLkWocfD9IIj1wJ2lCUBKZ6lTzVoBCv8Vd8jMNUfFlX6mZMcbaHp/gSyS2biBZBYKzBJ
gvkqqI9aPawy0ldciKG6MR4NK7b53fIae9NnFLcdUKf6J1vfVjMHvlYk35hzy7A3n4lQfJ7wS9J1
gZY6X3sgU7fexqBGN0RrU8voIJlhApaR+Q/5BoSJfM9m+6ZWNO0L7yxM7lYa88XSqf5Z07PdROrw
0PTnaB0JkK2WA/G8knTZKjkuXyRno1c/5dX4YYwEyuvDcicyKv9x3XC9NUIg0eg0+gQrdAVkcsQz
DNgw5pgIunoECJZ9TnxIftcQCqxZ2qlRFFmJMNpgOPDZ62HhIPgTKXBtNfuutKN7sg2HHa2dLFCt
8yxVGVrVyEKggaEtijcy7ovQ8Gh4992Q+n1fvuIXZchxYA+t8pS8JNybsiNIeMuJxRmtdr1WvADz
vwed5vr96yQh0LVpztz9fHJT86fW8p8yNb/71iIssIPMr7OHQuE+VPO47N2SZkFq4GV3C3xEyRK/
GaigqgT2Ny/1o561N+0mVFXL1oj9tXqH6IWZF5xgle0n4cO963ZKk9u4c3M7JZmf1hK1ZDPqtrE6
1QYXhRKPkATeB+uFVVPGQWacujK9dTBi+E1R35R5/a+0nFPbys8+ZeOlxF3iFmUo9OKIUQU9KBrI
a5kj5urd+WogzSwGVR22ONB3o5VB5JmnPJQaafSmNiy+ZlcqjCzt24VslEQTRvTU2glCpczBkYdF
dU/EvNGGLsUBFeBgryiZSfVcKX0vSPXeu4nEP4xnJbU5zLT6zdPr7GoK4sTdGGIPk5VAGy9elnUo
QvgzT0m3ftdKvpr1cj/JwCxlu5exuqygOXMJea4nf9KQ8lKDsXbrHs5gbdJRE/0pjyJs2vIwp1ro
pmTdvy9p8+HFxZNsxrOSeBr1+SUZimOPBydXHBPZ0O9BsoGmmc4J4EAMbYDRusIO84YduNaFVsf5
CVXeLo5tX8+IuAvMOPjQQAPIrojtj2VQH2RTl75TaM+9C8hmSM33vsy/Z3B6VqvemS/7xbaLL9Y6
rFN6GkX5tDBGHhR6/dCMwMtTOExTjqOaz+NRECJ2qGkD4Pmz0I769UADEphaf4rH8Z5MIzIEXfTx
eXB+e9GDpuAKS8Y2Ue+VAPkLQNnXxEzkpV6BbSrO5lDd56B5fGOd7Z3wvIOS3um97AH0QRs61coe
4O3nmOUX7BEJOZqksV8TilHfMDeMhc8Bm25yRjYRyg6q8GB/6+VwzvX5beRFsfV7TTFhQPosXrxO
u2ble8Rc1vjj6PDRxzcGyfS1bR6GbD6qOtr3x36u9j0fC4sEO396h8qnt5dS/8+ggJ3mJkWlOg7k
qek9wWLKO+c1rM/RyumnVPs55eyd3ei3KIhQzvGnVap7leNwNr3hbnSLgDyH+2aIP+ySfSMjZEQ3
zMW7w0w9fNJ6CmjNkPIgiP5cOTboCICNrygbOmOmolE719IxGI8HwT7j5LFbrssbokc76oBUR6vi
dBlf5YCovBau8uHw3BaZ6v3WgQioCwxHVhk/1bL4bQbV+eVQzGHrjSRGMnTYJfpp0r0Hx6KIXBLI
2VU8XVs9VXYzRh/jwHm3juZeAvN2+uliod5BTslDEHdSK+iGthEoUbxTIHdfYRBidIqR0Cy0w26y
+JAdPkYiT1YWdKMMR9PxGPh3XX/K5jIsH/sSRtSUa/retGA29F36QAD8EMG25wJHJXnv/ehqHM8G
IDJ2Y/bRjYYnTSxgN73xQwyQxhctxfcyfnS9t48nkKJ9Skaxl3thgUTQ0eAoMMaHla5x8lCEtSIL
2hhFYNT1EsU6P5br5J4ImXx1UuA9XMHHqfkxBmrjZeb0rOHrZOlZaDUJczMMxYzDpU0fDJafkOkk
XE3k96xpe47T+h8ho4kvjJG2kvUc9S5BJdWXAbnOXTumJAwSwaLUJZ+zuoxxey0pFuOhupk8mobk
i4C6ujBA9EKt/eLStAjseMuKMNX3YrMDyN1J3bgelxq5hLk7bgmDXM0lAVJZD0e1fc3NlrNjDmS3
6rf2VCqK8SL3hUsNJgt8G3H6b0LPHq7teiNk2Qrem5qf7XreGaatKKwIzUgd2A5yvNNm1ZxSLb+z
YgpyMmkr064OFspU264zBW0yHRjStnpZhghCzzKJv+BbwU7N8ewlRssZwEGj/UP0+0zr/BRJS5EM
PNCtvCkbMGYg7oVf4LY9rnbchT1ETG/Ogmy1L93o4U0df23tiqjlc0owa4UIDfAR713e7BhlvMsm
IfZ61b4DWbgaqxXic70hmj9aQXC18gyG9evkuREOlRAeKBeRwG/1mLqzTsFMYkGv3AOmJZtoSGcO
Mslwj1yYCrE/sxEE5DQvZLZLcy+s5cnU5bnNOAMTPuFcECpBV/LXdqIpLAaIw+UuMeQhlepjVVc4
Z54LHKk+uSDtrjT4nIgSv2ESA9vIyn5dMqs0LJsEb79qkPk2b1sAPeTN7K81Yy8JPPI9W3sUtdhP
AG63Rar24aAyCrVgoD5sdDnSP3IWNs26Bh34PiXWlym1ZR+ZE7BkRkghGrI9LQrwdlSEtsfRX2vM
DlCYEJuYML9CjT+kCYyk3PpnyaHypULut6EmsW4iIdrgBU39PnV1E6qcE+aknPqax1Hi2OYngssv
GcrN9ZTTtTZp3C9EFeWm8QCwrwyxyjBAaRmhntf29ge7FI04NE0a+25+EDZcWkOpo2NMLnVA1gSg
5nroKcNbZrTgqIdrLeVoqzvh90XznBUV40jyCjBmuNbUz/PgkeqLSOHLIjnMJI5D7VxvJBb2Rvws
hvfdlGsWYmRrOEzHe6ea351+/oYkelyXJZCm8VGr1IaWPIPoZfgiUp0Nn2SuAvogeiMep9y5H3uX
sYysvEzuSAOl1Wlke++ZPZBoX1pP0fAwCh1UNwxREsRI3NGdKFRJdSlscRaG5NSNB/Kc6GN0unPb
sOuY6moOk1S/I3Dk2ZxIxfTGah8ny0MS2RNeQOeehgoBLlkEs3l9c70HV2qYRMyNxVcOKhiGjAKb
AhN8XRxmZh0uUGyJOfenbqTfkBy0prpUxTPYPI9mZ3TkmAy6JrF2KjPYiU0GdzXTaqeZ0grcqz4G
2Inoh3eBbHBvxHNSObu51d+0oqDVMpqHSMHcUxFheAUYtNYZg3gavpMW671tnagv+qqgwJgd36aq
ZPc13+r5iUrahjpckFKVeoFRT5KnIQ+h8LQgwptbtZYRuG72szjJW0KfclnGMtAm2ICZZy4nZ3mt
RVrsIvNQCBrSFXOozKDGO0kOTC3Gt7yKN4WanX+U8a15sgu4INAr6QyUVvLqtEPGEOki82eluHrb
pHrvm5mSY5IDbcKe9nBCSLTneDCUf5qIjIw8aW6GONlbBInsvUVdN7n5VWgM7CYZ5PeNN9QO3ziS
nmmI13sNj4rfcsbvPM1hb+hxKs1zf1Mtew8K8LIgt+PnasMoj6Gz1YwFtkwiFHS1sp7ZvyJCC0nT
nzoqzrqjATXPGpKFIpvWU9ofEwAbPqYlx+9q82e2wE4Vz4Z0qkNcGx+OoR2dVaGfeLh5rOanrkGd
wuv+gTfzSUU971szuVlBDkP2zfOANFgoBOttlxDheqe4mnIqMnBYfWKJwfo9/SPf8ibyiFhOWaMM
gs7LyXnxDHW9dMBI4MyRJW91t1MnPiu+LJAo92numQdti1xOmuVc2DrU97Qa92nKPk2n9m+a+YVz
FBsIpvptOZS7Ll4O/B1d8DEGfJuciBV6zg1TC0nAOrwwSBr5cxvhHvrx1GvrWq9o209OOVJtYky1
VxxnRFczOnFd5B7bVJaoyKLg5dzEZIvW23bYa951aX60Bl6qEs8Egu1DzYfnV7N1rxU5kqGw3ib6
lkY8TyHpPxtPxYvPiS2e4lUejYICXcSE8rE6UQFA2mMP65qwW9vRwmgMSRjB6s5L4vvml4U3ovMz
M1mpkum+EOzUZMc8TTYTiyL0t6QjqGExa/Kg5icApMUeD9dd5kxn2goM+mnFjSjiIWQTeJ43cuti
PRqfceV+OmP/0uscmLn9QvbFoymrUMTkFBIBDAWcINnlqu84WxjrwiF+7C39bRzsL82Z0JVxuvUW
2XWZjhiTcf131tRiYmI6teNN3sIBZwHABrfBm433aNu8ulp8XiEVgtQ+56ZcEe7676ZV+9bRXgoi
iX0nseZgrim8dRs3Q8TRQhUzVrXHqLjQfVsUV3U0fFWCEYpkXIFSYn/qxkenENdWKfvA1EZqqgr7
vQ6gWmWaFootn3f0jB2j4ETRZ/V3UiZHwBVXXZrs9dz+SdwOnaqjC0iSKlGK6cFcmptcEijatcWp
mYhMHfVmhyv8Mzd67KImCd12ustyGs/ZgP8tqgAH2ztewvWY3DpphUl4PleaAd9JGonP0GM0Ww/R
wAhFFP1bK+3JJEpIyTp50vIPmImVvZqBFuu4sWbzZoE9FlqD8e2Mw8n00sd6prPOBODPEG0fdlJ8
LMb0mlfMVZO2AP2q5j2n882Sz5c6w54XxZ+UEJ8Eqya+U097u1k+xmaby9O5kGulhyNwrWGPm7jt
qM03pVId6OIlobUgzeqpSQC8iZqQfHg2iRR5X53Lgjil2n4o3VnQQdfe13g+6y0Iaa+6mCzhwnEP
Q127QTkDuauGXTqnb2nRieBfazfftlV8RU2D19Ks70tojYNTsrjIjrQlewCPd71W8y4iPx6XE7Pa
RnPNnNGjqU2Y05n8ZcriuMxgCROyQbNMR9Qbq4mjEc/5KqxQp6cKgytmFqSaAz0YVpWRlJjm+zV2
rpmg/JSi/SjW9XaC80VbTV44Q15lDq1NG0OvqvFguvHB7LLAmUcMxxppUdl6w/DSFdTa9dDa1s4G
b8D1xyCPsghck7NrWvXpSKYDFH1s4ModgazzphrLe1AO4o2DnuJbVHQcxdXFKl5GkYcEqN51yfCW
TLTAt0NwXYiYwlii72PJgcL8xM1aRAcU8bfIGW5Qbm8jQPnsEphDK1pjRwrRdSHKxyEx30slBRu9
hLKWeSrXg/IkBi6MVfr4ZxWIdUQZxOPmyG7skVDtt2bIvtn9PjEFOpzA5pOpvEYhcy9vdnPumuid
8gA/RkKJEiHUnzUaOZ1B2Mq42PnOLc0jLiNkvWyxKBnamHxI7Vw7jXbDXvNVlWi76+jsycuuwtqW
M3t65e3LFRTNKor8WHWXqtZoEPAAOzfXvtn3+guzECKN3KNaNeYmS5CVhGTFyo2vpnRm0wg5gd6+
FjSZTWzxYh+WvjSutIIOVsskAp0Ih42am+iMZxiHZfHaE+Nxqd8tZDApwyoftKUHGu/k/eHvx//c
BoY+47zsiyh0GOEAxN+YXKsGwsadsibLYEt/Um+uSIFxE2AhHbUErbecaoeRdIacPiQ6siHwnzrW
qB15P/vVoFAdRYTSB8Serc3LWnT9YaJC72auYVOHAJkOj+QLf45DsU12cfVZtfkkjMk7ONE/h8zO
YCmMT3xkXGt67G6ZLmJyjot3bQSoWluU9nI2fqPK5aShwi6j6MvKxBggEbkh2ADhWUCc9Yr3JFmW
3PYqnbeSLdGuEwcPX+R8J575PfXYtxcW4WiMTpCYAaSjWA2e+erlQL/tfbNol3Z7unTrwFgS+9QM
+d5zX+DngT2sSJZYq2BasvOqy4eyuW0yMflZMT9WMd3nwnVPXSOQNJ3b3GSa3HF/OmUD8Y/bu8Uu
7rOtdeBpJbKh6q6FHs9B31mcER4p8EyVXZGPUYVt3Cp6+ENIcT1zWlunahIE6tjs3o5WnAhgEzg7
dAmRwHAamKi55UBojLtdZje3XTa9qXILWlTZdIis8t+crv1lgLQRI2/rNjtlK/a4wC4W/QHL2nmJ
/pYuzsWL/5m9RU+2Iw/NZcPZpG7F8pg9lvNLZKXQhVz2aElsxT4j1r4aYDmoWgWul7F3duzZp6d6
yFLdeM09VmvYsexukVhUST6UkV6LEfVFTuKGPfaT1MvXvnSLndaJFKNF/AZjhBF21zwwzaQHGD1Y
BjfToUPsEMohItUYbLLnbjIZVjf5js2t27pqBEPaeX4gyJS/Mq8temF73ZWfK5P85YxUGU00V0Co
MOJOx30eFHs4jdwltyrcIJfSYKJpejIKgIC6BfJlqhtsVQhWdvOTZy3sl2o+Fgs6s1HY3skUp6Ec
Rn+JaUz1K+KT4+SfIyIfV5ta8ytMD31RJ6c4m7YC2ny3GXHxUStjcCequ9PLksaKaX/VW+sp+mhR
WAIj16hdh3OPZolNtruKGQ0cKUbuI8lRWdWInaPO3Ml0MzFfF+BRaXZeZUNJX2h7yC2xZmxR/NJ1
nOmXccBARsgPXQKlgvLOV10+3rdkpoc98UYbkP8aXf4S221QjOg2CqKGMSNrUks1p2xqIX5wRUha
EQXtmOqXYdb3JTWlvzhMTqcrieVCv/UaYR2EPrZ7CJGntc0cX+bVLjEJbFljLg5xLPrrGb09dzG4
Z7l6kRUmU314pmvG91+tWH9QZKO0z66KGlmdfSuc2kwSvTLtYTFAkWir9Dw49E/bDtG+sZTGUCw8
yMIrd+tgcTGe+zcQPbvK3urPmtG4dTrZOStpkdYvlVyto2PWuJlFvVyJfusJddhpiN/Aw+fkHXVt
QZ44sxs7kXBYaLNgALtHCOREY5sl7Zey6MrAMaooALlS4eVk6rXJAiLbKgBQ2yl5WyieIl84ha2i
swMhxJan0J5tkb0Oks82MgZ5zNIcAxOnPWM+L53kHbc2T8k8EUpMLFnWaMlId3q1PRtjcV6eQX2q
67i+15FQOKIqP+Jb2SV5D+6779ju8dxGs+wJGpnoOlNlOfR6dtJt6iCLp6Ng4068cEnE6iiqA81i
C0bM3psudUJ4C7Oyn7oUw0NpRrspW16tmanLyZme+4hZT2xA3aEiiIYlerhV6cqdtH+ClCBknfir
seQYOu54FdNDRTj0TMAo8YJsLpsf+M18REt2N+mjRvi0ywTM5BK7UTGY0Db4aU0UOpOwkZGEzYoj
2Y7ArXEiMfXfXMQysNyoyjwBKqlXygqbY040xo+K7U/d/Dep9Qf0DOEWgMLt9m7tpQ4ZJ0KHjj6B
b/HXwpR7vWCCgpYh9JqeIRN0D22ebmZ6zJIUnyyZdn2ivXudcHej0RG4lub1hc6fsytWl3Q8QU+H
tlegG1Q67HMY7qViZV97AOwjApgYechl+5RZ0XIlI53eBlsfUWHJceJa7TVY8PiQHwet0Pedewfj
gsJQX14mZRzXXkcVVt3zMNERkfMQmHHVB2r2DArFYuXVx5ekH94LSYvM+mdO6Z3Lbp9NMFfFaVJY
jdgOjIoGdOJp1OzHjrnx25g8Eq0mzJpwp3DutZ+unt6tmFyvIrrkI95KMf7MLoJ+kyHB4658GhAF
yHvz4P5WEvHDep4itocZ9IYdAzqf2ja9ljjLtXKILiiz7F4TDfR8e+GQW5var7GihMbEns/ZmPh9
U/3q1vw1TDoVi5yPBmvPYYNuz3XxhXeD9Erop/R72RmbTvfAO8o4qpIM+cUuDgkIXMyGYa5lx1In
0LmLrLu297KruufYttow5kP2l8bDHkgT3Gg9e5cM83zTuDsL92zoKkHaxvi5LPUtV9iMKtjyRcP4
XFdX+ECa/ZJtA7sD+w5C2zDIr81PxpAVW4Xs0dS9KEhapNektlP+h3BSxPV4W0kmc7VvtPb5Q4uP
dF910E7iZupps62q+nacjc0i2Bp1Pca6iW/F0NdD7K39bbr9Y6O+lThpr/5ukkVLlBHKQ5NL3m2/
RdBE6lhif8STa7KWEqzuah4U/25awqZlHY4a4ykb04zjQH/twUuEhmk6QWwdXSntUKzea5wmgik3
NO26L+ddF7GRKWfmIDK/U3V7alX/NDnNejAzK91NXXGjsIzRO6Y7Z3VFe+DkIdjYHXM4wopeLZ04
SjjWWKb0wVSgDu+srh9vpsZ9KCo+0Got/LIxupvBGxoyvPcuF323gcky0N6AOnbbRQsiPzLjkKiv
eTSgiDu05bPReLEkzsKm/2haSC5MdFEKlTuvc25LOmJhs4o+oGjdRYwOTrRYYeZsQRvzb9YtYSSn
gfjCq7wb1R7wN87F6MZb40ss2auwLdvnZpMEs5ajxxjzlUH+AEWO+mXJBR7luHeG1d23Y44MI+OX
YqH/KbguxRCkO235p8gPziLLuEltawqHqoz3WkEyQmu4/xwbj2Y5vKhhinwBBjlwFj1w+oX12Vp/
hHKPnUVMdvbPkRyga1l8t4rZWt0ZqP00QoyqJb6erea5yzFTDBxcZv/EHMe11+HwiaNkF6UdFI/R
9B1PfG8TJxTi0El6z7SCyHTOJs7rgv7LborlycPyc8Wg4rOxxYzHjUa3veYDcMRPXzBsyRxRjfi6
V5EL1CYrnjxJn9p0yCiCBXIl6+V2suge2CJ6T+5woLCqBNG87kYT6/7UXZYxLw7YMk7LFN0SF8Lo
C1pEbiisOg6PGS/La1nZv92qLkKMt1SpYIuT6zziHhydGoagfp+LkaN7q87oo9zKLBGUs32JcmId
W3s4GYoc9FI9astqXEa8QCY+4H2dHsuOEnfwrF8zt0a/kv2rVg8rOlfOxYDPzWQys8X01LnJ9UAv
Dc3t0xTDcDYIi80Sd9lrw+CF/VoHnkg4WtL7AjJDELPW190BrNIJzySX8lw3me9vPgpJnFikLBKn
td/YHj9zkX8NXbJy9JuHueV7ESnhheSt7+Xaf8QWImSWbeP0GR00i4wns3bjQIAoQ2GgY2vzMU/d
tMf4xAp7lQ3ZM9//g/PVNZ0XxugFyLSI/r2n+9rMtsqOf1WvHnrT+W2K4dVd+ke6EFFgZhqcfIfg
LA+iVBuxHRDG5t6hj6qRGiwFlmwiD1x/LNeWLb9O19mJrGtAaV9GNLtBW+ET27pZ1cB4Pju1IiR2
5zQpCfzharGWg8MZVMX1oWThjqT2Zo3pP+BmFcpzqw61jq2N8fek+62c/pWcKdToqr5txd6IuHKy
pkNX9o6lmKAfV19m7uJNV7vRTbHU6aIhl4G502aLn9EWDHaR8eOYvzQ03V2yeheFJS2sDNAIWK/T
VsfT6yVXyl4NP0uTS1NrpFZa5VkyrZZXbXkYFlvfYZuzqS7mYKzkwZhVDG2saYlgaR9MHhjCGqd/
Lq46NqUxE52kOyYMXnvtwAp/WJrsN6nbDTo1nKxK432TyikkKg7lLZuwLQNtmV+MNfGuUTYC1ZM9
7tqpsVNO9ZQ03Z01EgQBppqXkYZzidfVRS1n3tu+yJytUEu7PEgXneAqKz/D1LvH/g30TzV0rBRN
DEW4E86pQztozW5ubodVN66rctrPlRaHbU5R1vTHujKoW9GE0yrl21PVzk3WS1qyAEVJW+30ZriK
XYLbY53YBRxHhqf1O6/QGFee3grV7bqppwQY4jvNoOifq/onpqHXZoRRerGWhtpifsqhvRX6cCy9
YtkNBvVuMeQSPchiWKiAyBLNd0NsfTXiOrZYNckJdGiH/fPwONTCZsx98n7JSPlE/BKt+0IH5aCI
gWOm5dpiU5rElBEqNm8ZWLlNZv02nUfcHsapiYtybyAPyFLeKdPbrDyUo01LkOKC17XpzNdepU84
LClH4VDZw8SgRiVvqtV6jKzsQbCm7F1nPOTdevAa4yriSs6waDDWNMiIptxlGWokiZ1Z2vlmq6wQ
GyU/uTHFToMvpi9RzZnlTuvksEzG3hkGqhLERo/MAr/RirNQ3U+UTT95T68iW32jfSjaceSkYeQv
qt/MRP6kyv4dpxpevxlaetEcgN/TL1sAK7Ts2mXyhSRLw76pOsQz7daq16fEdl4yRx110zq1CaWq
Nphn8DuMewg8OiMXRLt3R//8zxDartUbLhigISZP7O2WK6w+f3UV2MD8S1iCHLb8hKh7Lx2UuGKo
X9fIC7tlFYdkMJ49cljb1ntPxs0RnyZnbcZIgdGOFIhSne2S3NPaROAu3WcditsY1bcAjyacV9Nj
O6HFDDHDsLUjLwyOEWgXNQ8lgwy+ty7navTCdLVJUeIudEzOFpwU2qzu3na7B8suP7uerDJNd2Dt
Y0jTpydPIC9bHmMFtvs4DwYFmx2y5NKBhpGADVc85wR0Mm4CXsy2us9KH0MNl2pLaqhKzVtpOGSG
wg3M0NzHJjpulzz6Aq9rldu+SCpm0xn1iVr7vrX6G7tTbkCvkW03oXW+1lp3xSj7XYWnZ3ZxPqrh
2hzpBse0UzrtG5IDUY9oq/7cQZDEl2o6fLUz/fKiMNiXOickeNbG1Gi4rq2H0RhfSh0JDCrSNpF+
0Bjs7j1JUUKhODOtsrUB4UmlYCf0eEEcoPqN+o/WNfZjJ86j48BDaUiGzFmzAVo4NYLmOFzmRgwX
o07HCwLESltv1o7YR2a/1xp1KnvRPGRCyx/YVm///7uh7pl/hFPEZVNGsCCjJDaCztb7w//+mjtq
atoRa9je/t2EHYA+hC3e//sg2RxnrOOu2tlr3zygw7QP2MUeGx14x99NFvGuN62nH/9zh+1eBQGm
e15tEv73gRDSmdKfTe30dz/M1upetcTXb4/69w+zJceEgUra1ryyv9t62Q8BDjsbjMv/3VakbmAA
9bn9uwfsrgW3S4agbefzrVDT//7D3u7eFdV89f/dLqgNQOnMNLT+7/5GK6FYiDN9UvPmvzcXRKvd
xDiM/h707/aiXoieSuw79iL7xmyju4xMz6c2wjhVN/Nw9fej9Op8y4Bbd6nKxievi4trs0VLrOJ5
5MoxuPdkIAQF4zdDUDnqMussvn9/unReH8SY9U5/P2aFlx0YbBDhfx44juYzWYWIZtvTdgXUudz4
z13/nsr1mle6LuLy90xzSmTjGrkxggR3n8e2PLKd1oK/H1MmTy+zZz6Xrcbr0PVbqzX6x7/HMfhL
pIyuPf89kF1h6msrL9r//XbI7GDB08tUTVHf//1jF223zztOLVBZSRKMsoZ1MZd98PdrHM31PU+Y
HjsymFnFt/uU6ZrguqKp9d/HyftFsR+oDogU5n4YrPQWiT3Z17Mq7mjBb86BprkHUeeEdZxODzlI
zbCHqvC4dK0MIqZvnqi9uiCeZfEyoL5x3tnza7LCs3MK23mrlF35hTbWH6JrfgmVZVyyq17dKSu/
VVMxNphZP9WKkb1w63+DoqIo6anQ4aiDSW9YOFb9LlJUNH53Rq3CkltCoREyw35ANDHlzsS91/qQ
0Av5pRFxbQ1r+1N0zr2Dw/8rnbN3t0q6T509AdVb772b9G79PCuWfdrERKN4RntPmDxczcJhCdoC
l/9ui/OGkcpVo/iZ2vb+7xdGbDgsElGz+/vx7xddijiUxYVGucND/ed+Tax2EotZ+PfjsD1A7Zju
blIuRL3/9xxkPdfYp+mj2XNbJ8HaOfpeswwoxNt9/h7foyd4UK09/eel/v2i6qPxUPX0tP7u8vf4
6n8YO7Pmto1uXf+VlK8P9sbUGE7tfBecB5GiKJqSfYOiZRnzPOPXnweQE9lOdnJSFZjdaIAUCTRW
r/UOkgzOv/Go96c5eDYY6ZuhCbGLpAR6j1tQvKlzEWAJmnkHbjNpWUld8IiIgT8vFFF9jiPpqIqs
dakRPwyW433LY3ED4G0/tYZqYYFcQZttzYisip3vpSTV9qbaWisWrw33f6xSF9ea59ZpnkWKlIsn
lrAH+IGGcHhIzMz41BlqOnfddjjbip+ubCNGbicumx3ofmuNa7Nzj61pudDyUL6CKAwQTPJOuRye
k0FVj1oWI7SgGS2lCWqBdejlRy4cCkVuGh5Dlk5rDa2FQxjq0brOUUmJEgpccdj2h1Bo1VpLQBUk
OsX/Wlfig1L36hplG/eg2Kqx5kYx78IQIkDKhMtdtksAnawzqP0bTQTeA9EIIZ1iGi9utENXwvha
sQ6flZXbn6ehvhgksjJ/DO2a8pehGjTns4zH97qpBLNvHT6Cngru8D5btw7apqgtk86Y+kh4rps8
a71li13oIitkqn5O+xCrJc7KgTMsVX9oH6YN9rLmXENOYjU1lXGc0sDEdbVMrDOmNoy7A3LZqPq4
W9XPu7fjvICksqU6xY4i+NcBNz+Eqsj0g/U/VZmN7A08JVaD1ibFRQWMZQsZGF7Cg4aq8ALQTrec
+trUch6I7sHoo7hJTYhxU5/Zaou2R55parWeEx+RKNtMrelE8NPsTYB7HnBmzjFthC4cjJu5h977
wHMWlHINdVv/OY76x0JF2u5+6spsK0HSrdikBRbqXRRVC1ltQVeQQKlWUqDz22EH6S1hI8LHlIaQ
XJZa3ps8FgACjJ3kJsP5W7vMCwT4yOO+jZyaCOeTaho376eYdqTCre4NSupoTlvIwLTlveL08mZK
3CdSxIfgwvxfOl1hyBtJIcU/HTgNnDbTDniolIPHg4chAz4e2sbWHReguVdox4b8z70b58BaUA38
TNawpMgj0pOaIVQhBvg4aU3BUTOT10RN7QffhXhj5+TTp/7YtB+R+5Af7THczXNoMZJXMz5J92mG
KpTocZt2+iRfTv21x4qorbMnqjgm4kQd9qoBpctYYDmreK20L02uptn0supxLk26BilzIe2nriII
2Tu1315Ove/7GxviWhRL337pn5q/9AnVUrZxHi5bixwqvlf93lP77xtZLh/8mr910MGLx54pnpUA
8oGchdlninZfhZ4ZN8lMrpWiVFvd0PS1pQTe0o41VD/QgL/qqUL5DIZHolrMp66CLlMR+U84XmJq
zIQJKkNallq/t1DZcvpAW4AKZ/5LumOf5/FrnyHqWZfqsytKGQRparFib6Vd+7RRlQZZUZnS/Uxu
NXfjxAlL6wpql6XGt8xWPuFPLp0RzE73iYrMoG8OABK6epXHWfTUyBTReilSVhIUrs+GM+cE8bJ+
ago32yl5Ea1kCGLbtHbjq9X3W5KRyU1ptRTWk+PsY68Jzo7ufpveblAtfsG8S+/NNG6OjkuVoRsP
GD8HCEpqWgHYwMRw9TVykl8CJEkP00ZLuvqQ6zXwWmEhcSCxSs8BSB401de72TQGLuf4Epg2HDh9
/7355ymm4XGWPcVxlG7eTx1pwIJ1qamWdQ41oOuGLbot9nFqJSEENLNB9n5qBgUoFuCp29YqjyYF
wWpbkgEBHSb78zSXiqe+oa4aJHr+yRyoW/tdVN7SKH4C5tG+YNF8qIlHX8vGgJKVuDjYp8MstaAJ
zCQW8mM62nbht8QdCBnL1Ue6fQxPvIKnPIrLpWaOwpyqZDMfa+n11HzfEUZSjA8yOMuGdPe9f5Ua
bMQ1BKnvLMPL7VWZAfFtO6Pcelq9m1rTZhoixnFTMx/ZRXrrki+rzAe/k6VtYsHrimGps0pvEFFQ
IV8t/HH3NKaQHHkeReRECyEYw2P1hSW9tHs7RFWieaG64v5tML/TUcFZQhTCfIAwxEn+fI+341sn
LriyeI8SSMG+y6p2Na/AYZ/dME7Ozrjk8OUCrM6ffVZZV4uQFBjQHSThYK6op0K2rLtcDYo7uCxP
rInFRYZWhd6YccpKE0nZADy5yYV4N+0UqNovwIFkGzkDJ1g1WrZOTPCuUaW5H30nNZdZgziCGnTw
qKB3Yp7TQHXrYuMyRKBs7NSVXlfU15zXpCEk1YpKXGLOtQQgG951QvMWWRBBIAIp8Eg2c9lxrpMm
NPE4FA6JU1NlhQnJjrU5ou6aXgWzaa+pUensK9O5ozyPwKjvR8esNIqjCWKNEnrhf8nNeFckgbgW
WmbCqXCRAxli/ymTSCCMA8yfj6SWWpJUt7wv4EXejjSYseZZX6onaktk3M08urQRDCUEPP2HwHHQ
jVKqlBJJZK7b3lD3Ac8I4DBxTUU7SO+Y36p1H8vmUef7WZphqD2kEfZ3viyZl26ULEKPd5bnurUu
a2foZ/HowVCbvXKg1BmRuER1a+xKQPAfsnHzNq4q9BRvC+n7EdOequ9xSG51BwtCyO3UuJcgEuuz
odXeY2agWeEj9LacmtOGAbpp1Gci+5EFhPDQ+4CpjwGKTjqQDEi7dexax5m2cfdGEhWH1mvjZRhH
1VX1g5fpp1a0b75ova8B1yrJ9B6ji/EYC6mivT4eE5nkFIpAL6+DNpYPWudVT96OSexImalW/P2Y
3ACXEkbJHkqVvVeq3t5T8qS+1aoUJPIgcVchz4YCN2x2JdOuX18SBGsLqfZXUZfHNSYFOjw+XHVn
JX89Ks/4qPcuIgwzIVtsk7HjfVNFPgbAoF4vA0TaZd3huF76nXaXJmq49EUgPUGSv2+5Cr8Kvznp
Zas9wVtIKIuXfxnqxPX9FLrqXnfKbP/70F/Oqg8yHutpHpJGvKlFon2UnSK7uM0PDb+5KY2hvu1R
7B/2/HpMZmftuiwcQChD3uAsXsodz1gY/xREZX05vQwVBAH8cZPZAQqT1r2Mbte+CMf12vQyQYNW
wlP1596pjTJ8sRs0UtZ2L+0S4e6hjOjriFLxjqq8tJv6Ib6TPJ06lbiz0EUeR1P0s5PZNKo2lFps
pgHl1Du9nDa5JaiVmXUwy1DO+D5+2tMr7ufaLrx9zzx/crk1NlFHYk6J8+TkJEpyml4RhV4riqm7
9/7OcZWNpVG4nw79eSxo0+9jK7R7Z2gc1MgOW+5h2giEPrmOYn1p5jHaJVUN93t6+T6m7Cl3/Dpm
2m3IArGWBmMZH5ihe5EQf98nSSWTnx5fqhKIr+nVtCldnl3Ak7zZe1+jWn1+eG+HxhCughgds+lg
KI4oNf1yHtKVFGnK0mC6sqiR/XAOAidznvSdDL4mg6uFXF9j+yeEDJKTK3vJKY96E464oy3sXo1/
3LGpGgT83nszTTMXVFq1xXTgtEFaOTmVm2IcOXWULfgwg5BjDU8jxmnmaaDceMAMIZ9NTahM6brU
UFqamqoOZVSCq3k3NX3DX/CAVC+ZraqnMNYvU3fro91a6XjIBX3SP5UKpV6WEOZ22isJ+R4nzeEB
o2z9sUyGt1PbkV7v26DO0FPiICoe/RJdIdaj48dSItQEUyFpxxZfpSfVwZnkr59WHz8tYZi3opLU
Pb1/2umUIZ82LhFozmHprycl9JjHxapKXXDRo1j6mzr6qKf+3sxLDyaaDYRm2jvtGLqImX1qR3Ly
KVKiZDO1+jjfM1VC8YmUpR0Q60IL9P0T2m7doiSfvexKswfK5MVzB6GCY0oohHWSIyg/FMhnTaPf
DjQ1D+x0bo2+Hv5JSKV/Am/msrRoH0L8L+4QkN/XUmc9ySpv39sdrCPbPuVN+LEcuxMbnk0RUk6v
6tB66iotmJOI9++mvZUR4InRh1dXAT1d6VjsdK1kPRWQxlZJEXSr6ShVbUlH1kFwtKXIvg7B3fSW
ltTIdyi9UgEc38oJAgq5RSKtp2Yf9p8GfGfRsCqzS+k6y+kt7YramDLgfF03kXrVYY2FvnWoIo2K
hyxDLsbI6oBTtnloc0HtJVAMB1yo/tj3kY7c0J+7OwkMw/shwzD0TKJI7AserZqAdeI1j65XN48Y
LZE6jACHOi5NJG8wkGn72/sIpXY+toEWHabxuJ6Ua62BaDk1i/GEYxV3PNd0TFvEYo6miL22NbGu
6r647xL49gQAQO0LibtVRiSz1gz3q/dQe036FQ+nGJygO3oN6LBth8qC6N8GH4VRfrE1KfkaOirw
FyN/1lSRLyuUCe/IRhqHbFByPJBs83Mg5YtpaG5R51Nb2ToPEd5wvezzJBFFex4yu5lN72dAUowa
I785GVBFKe8IxqRQ7EtIlcvUN6wngAOHaWgVqJ8aS4aDqBoKH4qMzvQ3pE6bz03WUX/8DSFrqLe/
IY2Jqaa/oYA19NFP8i/Ad5uVk4f6KpLDYQM4IF6oCHt8nJpNESYL1ZPVj3pVft872K72Q1MO1XxD
0ShewXamTqJJwVXGJ30h93JxBAzfbnMlLDfIJqMjKvnRwkQ377nvmycg0Po3q9yXkTS8VjnTBCLk
AYRyjh5spziW5DPTGsGFVktubZx7a/SyYuTvoja7IzOHZdT46pdmjcgzNsN6NWcdwOg8b3vYEdhA
O1VsHCNFWzqd5N9RNrLmEXnX5dSfWypYIIjOyZ0m0mVatVhGuDVHaLaP8YvdWW8naLeaqeOqpYz2
eqYp3+k6WNCxlQcuKJ606N92NoWnLIuiQZFg3DENmfbajZruKSCgoh9QoEIJbBUVrjjo5DcPxriZ
ml7UGvsBc8mpNfVPI5SY+hFFHxNl6iSA+j4e26Z4HHkiXnm43swnAXaYrh8zhP4ffRfAZKmAs5iE
0M2h/GjYVvhIOd17688ic14ravkZtQ3Y5s1X1MZ5hgF/eXAz3dm4SAetLS9KHsOWIkclyc1XrZXn
CEDXNxnVpgUyjsoR6VQc0OrIX3W5VF4LWfnoFmGLpA5GWX1iP4kAD5VAMcO7OstbPEC0HtX+3j2x
xoCMnbgP0MrbO02tjAcxbnQV3KJIH/rAN0ZFsfoABHMP/w+sZaGHxVYdCCvex9dl6a/kiiXb1Dcd
1nig8Hu/jtdTc9oh+8UrsvVi9z7MBElllml8D3nTeIhyp7y3Gmn+PgBlGUKzoH95P02pmfm6GiD1
TQdNO+ra7xZh5DlQLjjR1KdUSYfZtR9vp2aTOsYq8TPQEDLeOLYrniyWdPvWBgQwNcu+95Yo1cib
qWmG6ceKctcJMpXzCEN9VVa1eMp6FwKbfVa6QD9QukCC35W/AcOS10GRsaSZ+qaN7yflHZwraMuM
lYdUWzlDkW2rJvkEFhjque2oC0W2gnPbJ+Kkq19qcgsQZ7Cr2CJjBuV13JkWaXiWdV9eyFSHllPf
2w4n+6T1qrKfWkgpipOdfJmGTz2+UOQtQeuP5wmiVAYVUUnLwmwaiKRV+cmFQ/V2DhYXwLXz4RPk
F2te2FSmA0r/yjgB+ei9Pr63HOetNc1VHSoX7/uan1p/HjdNcn+OnI6j5tQ+qi216nEC/HPk2/uN
+0bBnb85zu5c0I9uu3XbPjzAbAwPInTOddw3G+RYwsN7//TqrS/vKJi1IBsY/t6dFMz0s6ldDs1L
5ALMx5/h4MQiPUyvpk2Z92iqqFGNgdgfOxxF9rsf2rrpb1LZjXdBiw/l22nez9CUUr9UglG7bzz/
tJnORVDQzD789t//+Z+X7v+6r+kpjXo3TX6DrXhK0dMqf/9gKB9+y966t19//2CCbrQNW7dUTZYh
kQrFYP/L7ewnLqOV/5PIlecEXWa/yIEqjM+d08FXGJdezaLIK/mjANf9sYeAxutpsUZezO7uVSOE
KQ704pMzhszeGEbHY0ANzexik/rbhVOsnahNwwMGeO00ZNpYcW7NkwK8bz6T/NYmUMEkIFq5Qagf
i0Fob5t4UI46U+uO2jDfNWpJ+hFUfraWFLeevY+bdlBzw0Az9ZFMznySoiLZ5InVHkQSd4fplfbn
q3EEyikJYRy4U4+lycFRlW3l1+lD5gOldfT+h5adyFvh2f3qn795Yf/6zZu6Zhi6ZQvNMlXNsn7+
5n3Rg+NzffNrgY3rwVDj9NjWcnTE3WJ8DXu7pL4x9uRL0eNMBmyjQzpk3HzvDgob2cC8dA4Sxc1F
rMsCwZuufLB9s0BCgb7OMQRwUrnxYPX90c7q4iWPihr3Ge+aA9e/96mGX2X1GoVV/VGDNHUOwXJP
vVZdBQfFgWI4NSOFokqnSYjnj8cIuAdLNyoLyPu1uIK1iOaDmUT7aW+Shj+cv8t+OL+kydu2LiBa
Ogqup45TIdZRNgeyz//8RdvaX75oQ5G5zk3dUqB86frPX3RtJRYBq5u8khFp0Yvh+5u+YTe2+VIF
UhYQ+1DLm77j991tiixqmSS7t3FeWcMURkd05+lDcUdaBz5syAUXG32NaebY2Vgjfnh66Tj6+NJU
v4/KhPHa5MRduZvZWzSrtGVjVcOtqmZ9ST58wCBmJcdqva1j3boIRzlN+2NWOWTM1Qwmp2McC+SN
52VjDTenDC8dOeYLc8AvJ4yAH5xlWwNoOO8idEsH0Z0a0/Tu6jY7TC1EAvvT9/7mhM8zCnxNljiz
RkP5EZiLtnD09yEcWunJ26GqpBeLgfhkkwagPDykQ5Cw97uz7OSXvlMUDN4acklWNf4trvRsmsu+
FvInGfX/DWAh461p9P4xgcP6qFmYBPmpiDFM5ei/O+t4eKGhhTBdGv/90/RXTtPhS5r1he961S/N
/6xf0+Mtfi3/Zzzqz1H/+bnJQd9PurhVt58ay6Tyq/6hfi3682tZR9Ufs+848v9352+v01kuffb6
+4cbsldkR/FU9V+qD993jbO1ajJf/HDxj+/wfff4J/z+4eylX19/25bRLfn6Nwe+3srq9w9gSf9L
UWVVMTTDprhuy8z57esfuyykv2XckVh8m+LDbwnSZd7vH3T1vzhCQfDQUgxEe1R2lbBsxl2cThey
wjyGnsqHP/787w+ft6/7f3kYmfJPt6qAUGaNdyjqJ8yLsmaqP9+qeeHWRWzb6UYyS9S8XO8z9qSG
fOmtCqSVA1G1hILfa0Uzb5IKITC7M1Yp1ajCxiehjswjaEE3Pll5g8XGwCQkni3XoMrp31klFXYB
EjsMb2iLHcwUzxYJdXhMKeN0WzLlCv8hT8xjG9jo1LTduiH3alP8mOWpZUGEHM5+Z1hIIz5UrQ6F
FHdURLQRMnTcjRtHx0huKvD3QIpV+MKURAYIsrV8rYeDWSDU7ne1PM8lfRciqj+XgjIf8bCju+y3
Kpf3ifQ5Db1uhiEbAnbG0UYFcJYPqFVWYEdhI83SZpSjUoNvQd9BoS7NYxbBXVM75RRG6Drp5teG
XFZhx6gclHCfjVLf2Fp8gB2MhgniZ1KLfEB9qXTeOygXthm/4nZwlvJiOXjuay8WJlYUM0cgIklN
3/SlRzwbnRn6K4fQSfcuGbaZ2UnYGjYPrYwHZRUd0kSHFgR4T8Bdz+Wt1PYnvzCPki/vcWnZpzai
II589SSxASdxcvKaHPfIR0WEvlyJsFiWJaoJRnSAof9NgZ9iS/6TA6DBt+oLz5nnOnSX8a50yqWZ
WkcEntZxF4LPDW6ISO77lj8zTA6oIJ492dmqWA2H1Ur36xV6Cwe0ppDQ6/eB0a7tAvta298VSF83
A+amlsxV4R+I+GEDryDyrSqdhxsGOSoQfFGFZFXtY6uypDKN57wvV2T9YZ8Yh6p/kqMBsK7ufdNi
rgPXSPdI7SEKpOydXN+0CRqvQQzsG0juDPXBDZkioH3QmaKOwmuVLZRKew6b6OaK6M5tl7alYJQp
NtitEPeUM0V1dyziDuMvDAb8Ssl3Fg6gRMPom3CB0VTdefwaM2m45hYXtT5clHxdUIzrZUD7VOEi
ckA9RquFhaNcgnRJiMSJ1p7tBG+oIm33g4FGggt1pdTsXae0pw59iLr3d7E2CxXQq4M4qh7fYNZR
adc3rtvvfeyRLJeHF+DvOQWDlayHB00M1/GaHHKxIdyc68IHw9u9WHCYLQvh++5ioAbTwr71tHA3
tMpcy8JDkQe36T0gK6CoqZ1KH1G9FpZpnbvfkJwyIEx0a7eLbqbc7UFaLQHIotOcLMIGcTauv6o/
NRo647L/LOrgWxGWTBIVLMhgh3jaQdJDtB8D9K/8jZMi0Fr0126Ae9BYiy4YTv4QHkLYqHnAtSoV
j2T3KOqui7w561F9KSRkcsbpwPrSecPVHupzSz7C7c4qP0lhRLey+WT31a5qhytGaNfxF6zlfo8Q
xwGbydv4xYzXI1ocZxN7VCkdrmVfQ6ft0WNSR/DY0kGVDi30GRmMjSDSBtc6nNpSPgGNX6fuSu3i
rasVnK9Y2Pw9oW2iGB2gyCKeyw6g+CA2vm59gYuGiFWIM2H9WEugv7i2w7Dbj58tQtpm1jbVxVc6
Eg7qOgiSQ4B8MimuYY8DLDBD7vU6rkkZRd86XUfd6LltyqXidxdVQY+Ti8nOy1Xuq1cHiK0aXyu+
Ka0xn7ss53qRh6usb0vJfnSzcoVx904KilUKVT1NhpNZdCdPdJdYFjBzllncnSj2Xs2gXVsJGD8n
9W+WKz2hHvZwV3biqBfyC4S+ue+4i0Z1/bkmk/Uxuxfc6z8mcJltEXyrkh7ArzJHcXEvuf6y6nep
axwp6WXSyWnTOw3JM9jpkEIqLLLCXWQZR100lyGXTxnMoG58KTZCG/baFxg2D6OeYlVAblGjQ5zz
2Ttuj97jkuCbNiJ5XnwukYqp62FvZ9WlLIfVEJmzwOn2cB8P4/8Sen9pvpM0Lq/OMFfonu3Jv76U
TnfquDYLvb7kKrdYoOMMCUGlMMVmnKwIDBB5RfqTeD/aKWZzGSdsgOsLNw3ubZ5sVTBclSCGjZ9/
xF4H5s1Fc0Z1D717Ub3X0qc82xnH8ZYc5wQ8iY5ewG/HTVSq3GMKQpqwCK3nmlQPHDKeNLb+nFOe
4pmIQphcnQ1Q6yoTFayfk1cFt4r3iADuoKtz8EiqkvczuNXiW2C33B/eXeEdx/eKVfM43XEK9f5R
+NTBAaaSpCNMtXgpS959M3oVGYgGIumpfRxUFFbcDLvQTqq0mdprFLhcZy4LmDNBfuvtCkWLQHkJ
XMPdQhqcmZUDKJ16xFxtDRbQiXsXen209CkMLw0IvaFp7HjcfYz8od8EDQI3HiJRUR0+x113AtML
oCeN95VSftYkoQOAsqolyDweegn5FZ6ziF4kokPBV1WGbSRfulGwXgnaeucbev32aurDvrlft3G1
rU0DCdVAXQ2Boe0wjdF306tpQ7z8valr48eeyUlc7jBHKXf4ghQ723SfSIV0i0ar7szaw8bHdnAQ
gLU2N4Xna3OMFBT01Nm0fa7s4gDomDOIJ8XKZ0NfOzusDCiiRU8edDT4n067A0LsorIVzuuoyVck
tK+KqXjbHnIhtBOmkFre5JWxUixpOZoWNUO4xMBs2dYIAYxajdKzVX4zUBoKu2hJ2okKEmIH6DCS
O4cA1MNvkKAyLmOWSEgGSeU+61Nk8MZNjUvfng83bAYT1IxXdCuCIjgKLDC8nlq15J2SVE+XxF9X
C78GcRuoGno8BRByt24FejLLvG6sHWJLn33g/okEfkqB1FoHQJpro+NpHOlX5FmqRZYhbUZdO2S6
kWdKBSML7izfTKC+RJi/Nok4WnrGaqyR52EB3jDrn2sUy3BACXZBweQxslD6+hzbw9kt0MeDbNM7
BDq6sD4h4Vzdow5qM9koKUIOTH8dmPFZH5rPJqoGAvkmtegvIQ6QkeFA7bLWg/Bvvr7Bj2evG+Hu
h6D+b5I2yl/DZBtlSYvkgWqYwvw1aeMHXIZBG6ab2gy/5SHOH9ElMduLY3XHAqiv1O9z4ijcxJb/
8s4/p4vGAN1WbVYPsAdIZVrG+Ml+SBeh7AZLqzeTDeXlU69lyIBFxjai3Mn8QqDjB/ChI8RvbOM4
hkr/8vasdn7IVk1vr2nCgp4hy6ptyr+8fWuanRY4WbpRK4J45poE+wspz9a2fA6VFhSIfyvTbdU9
+CLeFzqzGoEtyi7rf/kgY3LmPW32/YNYLMgI2uzx35+/B5dSlWeVDiVCfnzR4S9OZBJJe8uU7/uM
wCCqziaYQCsXZO8LpM1q3N7zZaLw9IkIWG0dN2V9mZlP//zJxjXaXz8ZmTzZNBWhkPP4+ZNlIRDo
AK+gjV2zhMJDRvO0B+qcMTz1UU9AGCjd11+myzsric+j/oVI7OKWp1QEN9nuXjSPCWAKDy0xnJAh
MqSnLBquFY8uLUBisCcMIbYzYhiH8ArHEMSw2zUWlhuPG2CM0mUkZq2oO8desLNi+TRoYlPwW7Su
hfU1nppecw7qAujNc4TSUM7Dz7EAntf9urDKc96j5FEJNCnR74uAxzXOKjEAiKE0l2vIOsfuVXL7
l3CQn4xOP9q9NodudrKU+uxk8TckYTl9cCuwV+cZBuHTbGYmVw3lWYeYmPVfnHbhrG6biwfB/F/S
qn93eeiKrJJPVWShqr9cp2rk23EKogaUbrnSU/lU29Eujr5MkXV3Vapi+88/u6L93e+uK9q4ard0
7pFffncbsynWptyZrtFTtwseg3hlBNo1SNtzyYNvZenhrYe9Bi3cmcnoG7Hc3eV6vNOI66NGbBWc
pXEYQHxqiJuzTb2zU3EdNceLQSYgjZr+pJGDLyz1Hv0Wv7JQZUhAKtU8OtrkbmA+rAnFxvO28PXR
fRONsdEJQMdVQcSVYHvxTlG7vU2BqjeHa8OqKhYFVX1v3sefjRJLj7pds75f60F0QBd/5ZdfLK8l
TAkRxjJMPNGUcKGamJFTy112rSW2oITRV8vQ3Z7FrppRM49qriLn4FhUoFjrvyjIwMhEUmqeLePa
vU9QN2lN5+L79bxhCUYErj2rY/KuSJeR0D4VLEfTyL+NQWsFwijAtyruy6ei7nELIxxLfJbs3jkv
toiSi9rdNnzHrggOoRwfPEt/VhH3bZtdrPd3nRR8k9RsAxxyYbn1qs+iG4byO1NdVNqpy7SN1wsw
t/2+qaxno1FO43KPiGXfLyVuVwH+flwnpcZGrQemXW+XJw+dykOLv0Nqid8QgwaBC+kehQ+l2beW
/OJYOkakpAn++Ur7OW39NvPppmWblIZMVVi/XNqDKaWURbUEXwxlPi7pOn525Wo6GfLiYpMY2Sb5
l9n272Z9IRNyoulr2kId9//w0CnU3kdZr2eyDVmQlSxM039/pP7NLWsa4IUBAyqqjRvMz2/ie3lY
RbKMfJTVoHMpSpI40XApOhjPICRNUkEPOOOdh4HYwCpxgpb3pRd+G6NsCmD7AJUzX7OXSMGMmZaN
LanHkGVPo+rPJhMhOfFd4HFMWszLIPiC2Q9xUxOCilF2I411nIhDhGYAcV6Rk+ZSpHg7U4dl1uNQ
SH2rM+uzxu9fO+FNtft9VVX7FA3lcV1masPVs3WIKujQaoTkZYIv3XloO3AMzWX8kOh77nLDOPaa
cUFBiUtm2VjZx4wMg2UjINmdQg0r7La+KKZ4dmNs74zgkBTawVPhUJf9flw2VZ5PiRLRXFHccXns
B/ceSjECIuQL1IJVEtm9WdekT0qNtJgDpr8Gyosio/9N8LiQKKlhAnBounCnqjZg6HBnRdpmzCuM
bycXTDRNIJ4To77EZbGklv4sJzKUrepsd9Fc4rNQ8LuMM7jOeu2fL25F/psAh0uMihirIkoF4pcM
ZKJmVZf2cYJAJo9PSNyAvAOoJ+B2kArTjZkU4lMYIbMAZaCaSag0tmW29TrpEZlg5PaH5liwzGtY
Gta6gZMFKrTVVSDClbNCH5duTXMq4+4MW+autNS73Ao+jRIcWVKRkpOPCHw89VZ4C1TOb6p8pS36
DYjRrVISf9TZZ7XKnJeTAmi484lGx6CiLrpz7YjjOKvmlCdTp4SkW+59p30xmfljJjNTSw86iMCs
t3aSLgg+ujVeKmP2zpG6s201Z6WuF0hor+L087hINcMAU6xuLYZqlZEcKbV6HQuiHfIvRtZdc08+
scDrWn2ukSwbozEnbBYui7mZK6DjrFyl3mFBcI6b9qWvO+SJqGaVY8pCe7apfY7y2YZjruu0vRqC
v7jGw8fSHCpxOyQ1voRCOhO7V4t//qH/ZhYjcBv/UzSbzPYvP3OL0G9UtU2yaa1kUYLx0TO4MGbb
rseLXKu6k44jaOb+y/Wlip+LUdP0aRE+84RWMJr9y/SZ61qvqXqdbCqKZ3ERHcbnHNIrDfZqrcyP
EcUHp4VeRP4sDBqUX3UkSQomARIvZDhVbhStFEhoqIukJmVFkB2S1gTQMR9jMcX4YpBI0VOwvsRL
FolSszuN2Y0ktJ5B7WIQFOzGKaP1D/BA1hAT1qiiQqaCmmAThcX9C7SAo6dqC53kXtBj/JJFBxHL
13HeDbjoArxB3ATGVyygUCzLAAVwzNjBk5yR+dkQT6T58KKOD6OEXzPQ7ww0SZoqPCQa6/FgOHdR
v49N5o3xHna18Db+zdogXwcFdt4gH/Ka3yX8IpnRAeuyGT4MBzQKlx6yvSpcbzgkuzHQMTt5X3HZ
l6xcB31R5/+Pu/Najhvbtuyv3B+AYm94PHYCaemtKL4gKIqENxse+PoeSJWO1HXqdsR5PQ+VlUyD
TFLANmvNOWZ+3TUBKZAv1AO5Ygf3Za1QRAOwljhmujWv66X4XMshkOdvSlbmPyoFrI02MbLFQI6f
TZ7uOkJhbZNVx7ws74XYGiEjUQYLE5JGMl0vK+hnXdYtFp07IFLtiFUqpiMozJHAPEWgUo73gu0u
+u7TLMxN7IqrGu7enDrX/QSGbnau16q1pF63VptmmJHkRGzXIhx7r/f1l/YMViyZvFVachIO1bS0
v19n+IRrYxys6yicb9efa30moo2M9fzU9NDeKCfDBIFElYFGXCbQRoj+w3gm/9Y8rKPvWlmr2C+a
3XAjR1AjbGLn/tGdx3dZpQ8LxRnZiwfttI66PUVyEaZXOq0DuaRvZkI7uOzZbMZvpsm30ixGaKqv
xTD7c5hauyy6sCzrZa20FSUv4OothfXCFH6R5kwfrC7r+CFV9uW6YIJE/Gzm5gu2gm0V6luZLe8I
wO4NVhNQsU84WuC6Ukf08KCAJoqcU+JGu7XWBh6Y8qLCdXdgdXuqUW+fT3iaHusyMmEankb+noxe
JlUBsywhg7ABq51rDwsfNURfL8bjOvmUUNXWYvfQ4kaK3gUWPqBI3XatvqZMqvXE3gFD3smbCloQ
lBdaZ3gG4ToiPGcmVQz+C8k9iqozw/FaJ1zq8OP/P2pJw/n33R27TcsCJIltzBB/W+Xns5Eq3bSK
A4rX97LlD7kgegufqHNR8Ogx+q2bUbcHspJm9GiAPXIhrbXn9cRqY4+Y2o49QOdRIiYt5T7HlL8O
2+cDOPp3aCLvQ5N8Vt78nhJoyvGumbwfPPInhI1/Oh+z5pJ60Lht7zINmraoEn9KNP1kDsw5JTDW
rUAs4E39fDBUDXG0728Lh016pJPwgVD+mLgLzNXkhRQM/RJUbbiZbNw/QO/fgOoQIJHWeCsoajQV
tdCuorYJMXbcXJfs0X0bqMSkV/sRRo9HlTvt5mePvLhh+BT4YPyKC3wdX2LcolWa+mONUYlR3Ta7
i63O4LSOOQ+RJq6FamBkxm/CZRUyjM+GmO7RYB26OsMPehqqZrvO4XnSMQ63u8ruAjWy1Fvn3T6/
8jgj1+uvxekojYeBvkaeitv1aOsyKdLXrXFyym60xtlW9ATWswK20/V6EI96PzIhaPb9vUY7IdOn
07rTIDD4UWY20mfUbAVfgLp9MZP1RvLUoalZBVX9vbhMlCMCOY97bNgMSzWQvvYz7/pHg/TV9YLu
nF9L///WdjlTO5uTf6mh/q1b/qvF/j/V5/9QLeyL78nbn13zn+//1TS3vxBAhvaSFriB+3NtgP9q
mjtfpFx3RMKgoy7pjv+rbW64Xyide55LIoQLf9bmqb/a5jzFGtPQedK2WMbx1H/QOl8//v8p+3iw
yFlaS3ZHlmEb62/+5x5plmUmYzwOB80jd69mI/xJX7SPop0A1CWh0AkzDVLXDUL5YbU0+4aHnmK/
WH7olL5bgSZyAgJapIdxvB2xwyU3nXqRYFq65PaPP/Ptv4vOWOf8w7dF/CQNgz8PBcW/DWNgmG2c
GBHfdgLQQCVt0xb1rXD0hb7Vy+yhHB6ybbQUGwsrcCHuHSJZ6+V6dlGTad13HUnqYOqHhbk5GjPQ
9iEKEndHV+I4mzBaRsA7VbxGD228G8f4aOt5kxEUF0NBW64VnVWCrVjD1Eyu3ffZxjmwPsYrsmbc
map6X18zZO6mq1O6XGTRUKAegQyKRePQ7q5DhFYbly602/Wh9SXrIVUN7Zlv4NbjCtLYjVZNcmsP
3end5Oi/vpQyWd7wndYveP7CatxVqLdsp/DX1yQcLlIgiTAEhzWvrQhf9nC9JLq/3lfcb8F0hJ3J
R2e7NsKu5Yqb9TVxQQiBtVcxb+Vpk2QJGmEbtb404rGU/BNVBm53Y2bTUQfoqAb+a/rt+m4z8Q6i
CKnFqJxivE0nHNpxTNAn+DLFexWkKCgHim81Ft7Vejg9veiH9mCCgV1fkSXjneLVtGUzMs355+jE
p+42m4jWs2FCVLzA2Idz45CVHIDPOH8vPlxJZ/frV10/D4cDHD257wS5W8Nhfco04vP/2diK723a
+7rqt+dfgOPgQNygZN+vf571d18/fP0dTC3dKkIR1/vrnzBc7/McmuKNVwVp9ij4arNRPpuwDPUm
xg2Qm/CaI2iYgJR7WIsM5+xWIkJQb1P9MSQgSCScDt0pIRzWxsG1/ri+uJXgEFsXF0GzEYT2KKQg
Zjrs+rTwe+ip6+MIfDfDEAbp8prwGetx24xiF56Gc9Ysh9C573UkOvRQsPhWti79X2919ZWnY26y
MaVDaxIGCuiUw6r1sNva5DfjaAT6INqT3QOy8R0WYn/9BuvbRqLqvG+SGOEML8ig5h2UW1iTQ/VW
pJLSAHmLoIsL5XH6QyyMfIGLlUUlMQp9dj9p4SPAsW5DmPorHEDIe/aGCuwteKLnsbYBXVrGpnSt
fdQ6Fy3QatXQlY56v0OC48T6VT8lfVC6PT4ztR/XlAcd1nRWvuhULhGFkrmbpS4ZXmJ8h6lBC6+k
aRhxwWgyxqBlbEnj5Tzrt8bY3eUCQhybgh4gVZIZQAvSyD8PWf+tUx/j/zpD/O9z3+NHWX607cfH
nxPeX+/6a8Zz5RcmJgfNl2msXYa/ZjtPfGGWMRyUY9IxXG5/z3b2F+RhrAJNneaQkNYfs535xXOZ
HYmbYdNrMI3+J7Mdc+e/leuYOG3pmYKSt2AO/dsM4syNocWjVR5j6Wg/M7ahUNan0TS6Y4fkSlnk
YBs6a79FuKRKqAqs+Prg+ZnzjYYMHOChHP96cNLi9o+nz0+cHyt7GqlTT1/LcbqNldTVifOvOokI
o8LPn3/exSpwhMqLlNUO7UNO8+Ic5IwjmNyGkdjr8w2QboeqeZ+Ct1TGTbpmlMM7+ZVMPoYVsQnn
R9X6KZmZgiyXRq0zCZE7YKukP8WjdlQmeZX6xNAPOu/ZygEbgnCAl7Au8BcwpRl9koaGtXByUM3h
OLJuLuWWGeFCAl/bFIjVg4S1c2p6+i6Lozc5If6ap/qpkezousx5h29nim/FbMfXM216i0oXA8sS
HmKIwn4B2W5X1/lNJ4bb0SRpNp/HitBjCu8zSY8Jyu+8hzMZD5GgMJ/uBSqOg2WSCh9NCTs4Z0fJ
MQww6b/UjXExT1G6M11Dsr9GNRflyYVm9HdT3pIrTEPIhFe0ENM7PmXxgIGSMKF+nAj7HOudXphf
hZ0/tmO3bG2ipnDMk0RQTqT1FsXd3BKo0Dpg3Eyttnau9+BGctihgyFIRrovcIBYOZFcaoXwNmbi
b2doyKydXO0g5oqRtm3ZXZDhshsbep2aSsmf3qeVWJ60+H7s0m85VMcyWUCm5DjewUsHmQGHEMXQ
GMCD9YlyJq7A1SRwxJGB1XoouABZazGzu8lNFuIkZ99DJ4MtBw7INkC/iSQhdq/Mtp4Opik/tVKz
gzLRvZPK61sja9Sdnp2sgT0GVl/CqO2aaGAHS3qByzCaUf2VUgKO1JZ7Z2Wg0OQBielq+yT3LiL4
AiDnE0ICyRjS4Vb5BMnJHSYjMgZD+/u4HsUGcpROL2WoukOdEHxsuExcoZ6gH1j884WyPMDSL0CR
TLeipC+cWJFJGtjIVBKb71FnI3UynCzIHU6bMK2PZVLqcAOguPZ05DrdPkkTDH6Re74mkKcJKKkT
Vh8KVi4x6NGM1MDYTTE8WDtzs0M0GFv2ss1JDAlcifG42KNfN/Z0mWhuEYR3np4dLZftvDsMxAda
D3oyfM97LQ1A/N91HYgrSXVEA1qAclzsIFTOUDKWQGZiK8Na+YamE/eYtPdlQxlhniB+TBmR9xZp
9ugWbf4apc06Me1xpoKL9TNYrUiQsseGQO5toskLsRyUaf5I9B65WVZYB7sSQKxBKLYmy+8pGeaN
a1TfOTtKiFRjwjLCNjb4OuKgVDOTIcYWY/Y2nMXwo5uXgWbTBQwqrbYrlIn1JsTxiytnzTWZxx2d
LrmpqgnE6dIjFaUioLsZVtFonywYsw2MgAS87m1BgYoT6A4tHAXh+QXXcrFpTEPfzusXU+gz8FsS
KoMstD2uLmRpv+IUr3dyl1giGNXar6N6VVII33jh4G6MHSHHhvPRW053sF1qNXUTkuakm7BhsvZr
zml2cAzgFfSoGaFwx2qlIN0AGcmK7qy9K3ZX/POwKBs6fDFEM2J4rfex57WBpk8p6k1qU84of6gZ
BEXzkkW95cvaSA8MIPvc5NLABsyar7yx1w+poMwS3qbtY1SsAYwJIQGmGKA4bnth/sgtxlQ6csjX
b6ch6a6xxM7+0DTRsfUewsmLnmGGhPyBkumwyPLYcI6JfraRe0FSj3UKJMSgzXDuSEukdWGtdZJx
EO96xk8FCd2R5jcJWSlrSnLYlL5b5FR14/s5CrW9Huc3ZgmBXtl6EnT5NmprzsbYmBk9EpjH9rOx
0rWpr5DnE0W5D1pADwhMBRXDwl0r8WEClaq2y6iOdgdKbQ5plydqDCEWbQZQSqQfzIRxjO4H5VyC
F+05P7DDivz62M9DBjK5PNYhM5XbFC+W+akVxC5JDSgcdIgjirzIr+pPFyLEKQuHg9aQnx2N+eNU
QICftAa6LQLWIM1j+9bCgo1slcqtFh4XItxE/6NW0XIIF+N5TfwOpkxqm4yYWtDFnr7lrIbhxDBV
m8j1coLxnPvUJelbC3vflbL1RxztnMKk0ZRzV22IsBkul/T7UtNezgzyI8LUL4hCGwb1ajQpzHjZ
t4HqjdkXWQwtOC2/T974NkF6LFBB4KW+KYa6B+3q0ZBT7YXh3QhHAuwss5z4gvBbU4nx6MZwbcdY
HsMi3ltsu6GyltAejSU/QN0K92AbDyOlWt9jn3oLDYJoCYuluAD9UjgVwJ2ZvIW4W0uGF63kkjQm
OwSMmt7NU0pS7nNTDGvRlz9evXQDkrp5P3nThGZWEQbIftNIC0j9rIUXxIYltF0yLeNHVTAXLbjh
9kiTWp9YpWQ7ZsiBcV0UIxDpmSW3n4peP7YIy+qDN8xXdc/iGVzT3iYX1hWm5deqD9jjrOuX8rP0
sKB6VkM9PMZcWzKpRO18Q67nYwO8kxZDOl8OCAfwTitiuQ3zPpIkj2mLdZGhHWWcvk7sOtpZhnpu
vJoYa4SaWkp8IkVvrYUTnKJM6kht3hoQc9a4vmRvm/a9hibcs6CBlJW+W5cvp2om/KjLLhJ7vnZK
64Er50W4xMARQ4ECM4tRzOXDz5uMhQTsSHfr6PfgZ8HKZiqw4pHlwwDkScVVG1AxBUE1Vsdi8cSp
Wm+grb0WTOkBtKCrUHbOVonFChaYu3Fdc+bF3usQFwVhpNWBBAsDo7uYGOtM5bI3tx7FgOotDudv
8FNTIHpegHneyjdERenbyIVvlaT9qTdZfQ2ZZrDKxFIlaOjs5jb1oxQxY1JbB4XncnEqtQu9H+Hc
0hqT1FATCIaodVzYzRMdKk37zpjf7jxN3UQdkdeRYui3NdPwoSXGJONg4yecfd40yq18jNqcptj0
dMSJqdXelUkWhIWWH2kpC2tYfLGO31gP602jT9VJL1EIgoi5x03NAjrTU5IBhgGueeLgQDNYVWfG
vZ1aUUCgjcEkUauTiMPoWPKZkCLFqSBeARw8V96eJt5NIlpsBLk8ZOvSVpTlowF1ADd0AqkUNItj
6AP4npQWTgxjfYpvJqMaT7OpNz41YdRBaa4fKlX7XeyoExgFtdNz975su+VoJA9z/BzB5QpQsVR4
jfk6ttetI2x8dLwCfSH52sCapyCeQjpWje6Xtq6fiEZJEApK1oSenoOWrx9TD1wnm1DT3vWTdrV4
mXUsSKFj3CPGbF2xR3VMlWwuMiyZ8kNZGmLRwo6Pil4QYsg0sJUMN3mINLVLBkVRoHVA6PeAVxLM
i7GhKwShr2ZLkX5hsdyaRRRwkQjDvS86ozmMuD0MelpUlDZDrFencU3/6ueeWpRjdodU9ttl6OJd
19iYWVpiU9D6BXT7h02TR8upAva2ddzitUiadr/kJVlLaEsd1lFdwSkVla9qeChS92OkrOTHorou
UwmJUs/J9DWepoj8B5U9JkrT/aE2hlPfkihKhNObl0ApXiwkqZ7LvzwBvCpIxpq1OZeTjPLnxesl
X9z0Mcm9sA6Md56eQg+ykx1W512uDx9DFq4S01MYZSMFjPizm/IL2VfGqRaPNc7UY9QZ88lcNxFm
pe1im8yA3CWJoq+IHeMw0Fs8zCWcRpZJGF4pWIOJunaCcsruNGWpPS7ELb1WddAEgtowr4ixHwaq
AmU7Hwvvvplt51SvN2P0njvufFzCpdjpqnw2DIkFRyzS28dZdEg0ZDRaFDc+0j2gFWzczDE2dk5e
f2NF4QG9ZbBxzKDrzLUxKha6oAs4gql8Ugy2O5sAhXoeLpJEPUCEzPcV4VAXmjv58wJUcO6JNc01
om+6N1YPz7mqAOPY7YXlYdTrU2xF2U6M8XzSbRA7mVeroI8t81S60PGZyA6t1U/b8kwLKnLCEbPK
OTrV10SD1J8zlv+8qM2xuNOVXvreROhZup6FekMMl21W2X7KHUqLUQUhfXh1UsXpXheGXwgN4G6f
X+ZTx9Bhax7DCiGfaEG4usFqaewIAQrSE6Pck5CV4VGa6Ytkz87qCqVBcppvCyvv/bHjcI4RPVZz
ZO+6tIsvCDWwj/jxWfKl4hTayNO82HmOSMfwY1I7/WnmJLFIEC+XFH0TtPqEz+7R58MDSY9RyJ65
ar1nBchpE0mj/Xmaz2TK0a1ss61nf3MS/TXOCJwZ5voyxfFOpZwaUbNc5JHFQsgi76dG/Zwui3Vq
BEtqxyJFvh4vVZYPx9h8LUqP2h+swkC5n0Xfw7Nbb4SIV4G4ZdyNxcI5uu5dzaj66yav++ehaif8
ZNZfDylbkGQYD/X2fBPaDg35POovEbaeF+nbxZB3TKTtSaqoOxlZL7dap94wIdD5TRLbx8lLd22x
uqAo1fBTe54vMWy6zK7QlmW+XSAEj3M1+bmmhl33NWEwOoWElJ4SALs/72WjDdpTMVozDyGGtFDV
RCV48xJ4MmuSWAu6aOwPrTK33diwrTQVfIAo3gtbOYdF2YGjPO80rM/9vjk/lqcIlyJtIuFsfYmq
ivBkp+l9SRTtbpqRCxjJnW4WM58Yzu8rI8Ofe9c6pVXGBFrZ3jWF4mgf24KZ2SNiusMTQROx61CN
4Bkys+pllFnH3ADjfqzAzgI7/oj20Jq+1T21AqioxLvlAD12juvesRVTJ0pQ9c8b7AcGSh1Wu6nq
ltP5RqTDciiJeTBau2DYIApswtt3Ot9oy50yNPt4ntZ+P0y9tba4hubCEiex3ix9/Vh2prfN3B5J
fGKujtyIIA0dR5XDSZWCvN0uDMVYAwlcW7LxorSHotr1JYC6esoVW/V855XDMYILEuoegMhJMLvE
NmdOYd6ebwpNfBd99WB1DhRuTz4pOodMnPRrGg8NeppcVMBUAF519b5pmeXahFQ/SWRduZ+ZEOys
PkjovWaCmQHsyGNckYsWy3Wg1ASlLy9yaAwxCJ4HT42VwGmmEH2IRLvDlST90JMjSQ1ctiiOljU2
u9tVWvp4fog5bD6B0PJ66hHcEHQ9YMsw1CbXFxH0a3VtWOtu3XqjVW7gtRZ/NJQoxgwnt5KklOZS
VLvUjJ6y9WIjgmI8REZMAjW+bG+9mfWGTOdo/PmQfi6W1br9BNcba5Qz1KfzDRpP/uFttavID4WY
yEihYvxk1Xw8P28wQp9ITyzyTRkzxhdiqklMb1kU2UtYnfKI+fd8o08EgIctuz0xtJvejht6Uez8
TufJKgTN+vMedvh8R/7t83mFWrEcdcCn7adJloepVAdbyh/wpuJ9DWGkGGzvoNk1IVgRkoxqoNDj
sR0maYJt8lymhzpiVh+m3GZ14vUHfj02s/2+FxhT7DDm3127nWRm+NDtZLCwz9uYE85ynNMXs+mC
i00lZZulzgGMbPPqPo5QT0iEqBy9x6CUPRIFkrLopOqX6AWoyRA9bU10QApXdjMoU3Jj3UY6gKkh
tMmtmMfwqgaJEhC1xKld6QH8kyzZNu4S3+CdwX4x7CtDXURuzplHcZRt/whQjak3jm57w7lNBzPb
YuEMcqUTEZc691mUflKMyGBbnbJp2tWxaMhwS9AB18NTlhYoMhTuSRKtNpSjNRARcbMh34k+11zq
W7eVM4IYXD7GRz+XJYvarNqMEc18Pbzpo2mfeRk79DbEauWlvk5RCDrRAP6GodVpJ3TlezajBkJN
EKxUhQgTtUK4sP00nrBAcA26cxnUNBR8wK4FABpCvSHZ9zuDUIrRvczoBAf94nwvM+/YeeDbUK1T
iubX95av1uic0myr9Cm7UV5ObcWWVgBHXKGYCGqKc4Q1EfFjZTbv7ilrVAsN21lme6dfHiZJKhuL
jnSLP6/2WxpEuTJoxmQFJSktlTfVLINCB1oo3OTS4I9jS3NaCwkjqq+11+apK5saF4jWj0lQi4Os
fjlRx/WNpniFu2Ed9CIkWz7PA1BG17LVLmbDNWiaaQ8UaB+2KqRuXsuXoaVcR8RtUo5vgl3RJtUF
ir4F0Aaz2T19TCJS8U5uzK6gUMg0nuTRAwu41MAjS+uZdLOHdiHdygwZqQAW+WVdPNp6dOWwlhna
Lr4irBjk5WyqSwdCMPa9jWnr7w5gLlJcngFnYgItnCdK9s+W2cpt3IMwd7r8Ck8Ica12mDFh19AV
XPyL5K4EmMZS1uHOsY2lfiCq6CpPSU0qtYzcELFzm+kraZrOUZPzo0veiLRnL6gZszBZN5dqsIJp
7sdDZkwdRVhZ73oZ+7GWhofcsu9zDXjJkBvkF+LaXSRRKpRQ2pYeXA6J8FS0xCIWeXiXhbiPNbJk
9UZuBdVuEZLHPtv0f2dNsYEbra2GrtkXsvPNiBJ94RleoBsfmtf9MAia00sCkCKtylnQfIvi27iP
wuNM9iLVHpINjQyGRTxSeCDDFsrt7PPZl4QD675s0XYVY7JhAaT4Y8H/78KTqzWvVmN+Tu8l3Z1N
HpVX2iysyyKKv5bpOzsMck4QeG67jLMb1hk0AJba9e2cGGTKeVQbTG1HeC0QOpMTxFkeFHBR1rkI
BpH/XfTJK+QArrQRePRiv6RyHNnWGbuuJYouzSKYt7l9qgnQE3VF73FkK2fGUEAiYciAtnwKKdG1
SFVq9BcUPAMNWuPJ7PTviYHSRWE7R3RFWmhBiVP2+OITGV80fQN2cCK3LKMKVM7ycaGM2RArQrzS
pu7NxzDxmkNIJj06Rtxavel76QKqcajwL5Fwg08oZqAo3+Bxb4basqkkNAvaexLhCApy2NCO6QCT
3xh34GErFHdPmUlZP6kPS4nH1HW0eyHC7iE29a/V7H0rCXqgWhJ7+44hvY3taz1MPqPUTP15jAxU
AjTn3TSl1l8yG8UgZdOozTdkEGBXydmDtnN8anNqwVs90479SL3Pm1O5tQ1kV1qFYXiEgrRhYoM8
mGjfW63dW2EY1LJFI5fU9daZJHFtjYnGc9jHlvbOxR7EjeCfsZxstoM6myKC5hz9xiguBsmVptIn
xbp6Yzd1ta8EReY2QuKfd8mevc5xcevLqLTQJE9r4SWrAuSml5m3dHs6y3E5Yw9xt03e2GvfmFjB
5gpUAiZemT2omlzMBmMgpW7OnfHbCJkQnbjXw1vPr+LHjDySfsSMjCmxBPu4cTwOAShMXZEMiiIg
fxVZxmIl6b5S/LV8Zeg3KUWdY1ppOGzRsqLBdtEZsALJu5spJg+VCZ7GelE5O+T0VlJtalPXAq76
polJl3ZKYzuBmNOUqgBpe+9dWPGXWWr7KkqX47BeUC17+1Br6g3SAsRsLOOsmkuEeaK1KdGVzJcb
S4/Qgk7sHeYek3omnK0L43IsCQ1gO8VZCIo9d16pSr0DJ29Yk9WbaTw60hOPEAco4+MiNvhH2kTG
ezJ3F9lcCUBqKliwf9uC2j5u0a37w9nLskDWVjrORkvXrf5AbXRMwSyJm1xP3+iMqF3SdfTQHcYy
BBAP4MFs9DTZ/QBxZiMmGi0ll3TQLcAz87pE8FhisrHb6dF0qlNRNOnOVdMUYHq/d+JaAPokhSFL
YwZVx612JJ9jAvIX6v2nqHF2uQOA35xZV4rSDNRUHPJIvqjc4tTUIWOqQQKiNHfgpd/Mdyw1xrVe
DySIN+SiE+txtBTmxdGxt7SSIcuUbbW1Juz/PVZUxhjHV8LBCzoNF11EVXhizNjLVXUYLz1J8N73
itKCs9DCS8eGXbp7TQ8Oj+ta8qkGWJLuvhvMeB+ua9zfN866DE5hhv/9sd8v0RaJSEFGZUQKHy6l
xCK8ogQRjm9jvZuIik4wuz+IgmNYY2aC+rhhZqtORu4yIf5+fRPq9C2L/Kk+v/38mj/u/jzc+nJo
VjaLUy4PImzKk2v0N3KRSBzOH7jenN/7+8efX+L35/1x6POLfr/85+fNKCO3kVwYqsN0RMHPp4zr
Lhw6EGUo6M+svdYHpR3LQ7GgMcZf9WQ+TV6H6Qq9tXzT9IUCwbqZ8EaPRczf7xLz156UO+vwUvtX
8Ma8cP1zn29STDBr1jo/0+T1oLuud2PdU1TV17utgOBQWJTXBvOIafvvz5+P55QrZ/X8VL5+2vne
+cbW019H+vkgUTWb2IYAUTN1/n7d76/181i/f/6n1/zTY6bWuUenRXRFvdJqZ3UaqexsHHM2gvOP
8Xp6tf969nzv/Nj52fOP55vzAX7/+E/v/adDFfgnWG7xb9GstWj6GmzjqYtG/Lacl+vP//igUTds
FX4/X61vSn6/6fzz+WlbsWnp3SM2sxGZOWci7UHuQsif/7p7fup8YyUBFQnt+Pvtf/uI848G+RQ/
3Wn/rTodoEnIZ/53mc7/abK3sn1r/1Tp/HzPL5GO9wVfnOk4OjJTXWL+/C3UMb/YEsKTjbfVslw8
TX8KdViRoeyRHnZq7yzv+SVLNb6Qjc2rkayi1WEF+J8IdTDS/M1QJdEBSWEIXOrSIlxnBVj9KUxV
CXr1Wu8Z3HOXWbng9IyKFk6o9Uz3KTnSpoi2o22+G6z0W982pH20veabMykEI0ObrIbWB9cuvrUe
6yB7cdFsV6BGpBY9edK4qljhkgrERkI3EvsUw7F1oyt2zMwCOnW8NPTMzdA7X6MZUomHEjA226CO
MvdEEOZmtpzlKohd2MzkrrMelrO103W0M0lo+HUmv1O6DVPRXgrsqH5MyWDTOSmpJtIYAEM5n9lg
2A8tqbIjUguddMCb3GKX0HYhDh0iFcg6Qls3CWtf6GQor7s0W9hi68zxrUkTFMTEtsmK1yMZlk91
vdgXLgMmXpaRdc9iXheQrAioY2OftVRU2rvYHrtLzWXDJRx0KFWVeQc4yRRtUqIv0wRbCrm9IxCr
Siel06puUOCyNsYQvfVEIXFDYyc0i3Ci2lt9lJbzEdKuAQxFlDI4RxYSZXmBRh33i+XHFfY7FITh
5lqyEiL45VQDJL2Im/aKRRG6xNTYO+n8PBb6AxgGIyiL+Ku3oI7BM2Hu5kIr+WclQWQZP8N8uuma
8DYnrCdQIhN7c6BJmwy17TeQl7M+MS8wC20sJRDueuRmLm1NLYMY6sGUX6H3wHcpReOHWbgLo2TX
2Cx0QguBo9KqnekNYl+N1pUlXRYv0T713NNAcYICA3vwKSfI3GimaC8zl6o/C8zAnXHGRJb3WFul
xYaBhnYyVkFk1yke1/K1IiIMxQSje/3auH2CxspbrkONlVfbiQUecpMcZ6+91iN18mBY+rYds6UW
tF1Id1R19NSme6ckLS0q36lA+n083eNrKN05BZtVEPRiTa+xW7Ges6U/FizVCyFvRlzFiHnkobPd
F4GpEBQxqmhqgD80lTx5MIO8mvRAtzo5ecHvJZ030ry+me5MIlfPv66yqjdnzUdGI10GoUv/NtE0
58Asjv0dcS5Fr/ACxUVWhxkbDJs87NXoOCnzm6iTDzatMKerBL1PzbJNI6jU9Is8rymg07BOZw13
RRG9Qeaxjll4q6XkannF/EK/geICTWBiqKGOJ4S2RN69U0Bd1T6sJRZY0q33IclNMubJNSzbH2FM
LnqWz6SxePpdO7oPeYzC57lKsZKXfGtWgejaBEDfqbdvG8oyCM1k69E+cWgXqCy9GMyx8420IgQ4
fs9kC+DSdBk/atSyuvFqplZKTQuzYuWxKqRA4Ug2L41FsrBCWzCW95U9DrTI8cQNffIc9ynRROys
Ji7oWM+fa0GoJkDmGCJwlLCEqJHLCaLExit+J1BwVzJx71OuuI4YGivRr8PGSTc6QER6WDLBGYvw
IB+bvU7QtuZqxyF37kzN27L1R5Xdp4fJBI42teSELCyLY1G862yQNywoITF3Lhqv5DHSYkyW+ngV
eSnL/pI0U7S6E+BWVMxjOX5CHULYlKtvFhp/xG1bQ2tSdv7mK3vJGKpScwy/KRuIDYto+2QiozY6
mOfJhJ0fgspn2CN91/MpvIju3ZpY6CxU2oOp41l3fhBf7u6KNIUORR5pZHWFX0VmTCmEWGJPDMci
zOkqN92Wku3LuQfMHMBpDl5kra5YPslj38Zyvp8mQ6wX5XisUUSlY2hcpa5W8ts0JPVxghrDhI8G
3d9MnojPWjM8OHElN8WCIwanPIU9dqGbIplex1nLAmEhjdGc72Zy1VjNj8waI5ofGfVO5OpVS0Rx
E+voydk8eEu+K/r0xshUvqOOToE1apsAVYv2f7k7j+W4lUXLfhE6Eh6Ylrc0oucEIVESvPf4+rcy
ee6hnuL2oKc9QaAMi2WAROa2xOOHK70V/jEpmI9yqhD1SUlTMxFOznJpDdwUHNKMbInsZzlRPRSO
CDVC786InRLvnxB4rhDj1Jk70A47YOP3vXM/ht+MrtSkPAbdYWAQc7QZKu06i5kgftSKRKnF67DS
HVBkXNOz02b7yebIKKdLHrQEC4TGdhH0X3uQ6TvCUDRKtEkL9i06vCtW8XoELpCNUbjr6vw5IL6X
i9kEj97GuBhR400DSyuNbJxNiTp8jujzMoARv0+0QYBYIztzhCe2flfcDlP1Fseud/HH7maqy5qi
helV6zNxnPpXrSuIVfIAM8tCA0YokHtFkUeYHsvMOL1twtA6MxgwKBemuY4x0tlBg/ndYcTz8V3h
rMdc6m+HBoiNTq5nrwyfa0dDjDE02iaxIcp1m2V5EpTVLp5ZCKY9CTuGCcwAljw6iOuNMEVrMT4l
ZbM8L96htXxv05uIliiwwQN6KMKkP2D3t3Yd3S0cMwcPHzKoeX1bDAtN5v4pNNt6YxXu1Sk1rogO
qXWeeWgKNmkVH0Y6b0md8J8HJ3qKwYnQg6xix9/jx5EQznBBi8Bb7UN+2cUu0esBy0QMu7S3Z/sB
/ZgzGAhuomzYjjU5fVxekKcC0iw8sVo0dz2kuU7G4qlI5weSd2+djveoMZCsUi/WDjFthIPWNVck
h6ssDeb7OXfew5ogwQb8YIl1/2yH42YqfUyvdJcFDSdyKbK9XvURHg3nEs95d2mlqkuUB5JeqTqP
ydfKseMa5yJw9RBQ5LdvVhz5847KmvYpwu5YhSVjLs6gacQo0cc+lA4pXsYyZFf93BYhJ589mVcE
Xgc97p2jx6zJK/lC4x4jyRL88ruXPLEtKovBMcWYHqLOXAdTlh+pVw62mjvf2bf9zIFHMce7I1JS
oUcu0CMh6S6D2SZpKtSC+cSvn8Z7gwNuDEiOmXzrB41zKEpF/zogaqSRoto7QIub5dUV3ftcWvlF
BN5dyeztnBHfgdTEwpua+u/Ea1e72nCZAY3pY6JpJDzIqzbYan30hJSG8QW6hPhu3bANNmbevi5E
Fu8jq7qSqpHwzMc6RYEs8l9GnaIBBSAvh/YYjNl3C6gJew9X0iINBeMRg1Ubt8nBFcvRs/x7w4Dt
tzNmgrE1vwCs1tALKB6LpQaZqVttVYhpYqLTzquwM45Jo3F49DqGn8gj/iTSw7VfT8dltBFhdZGH
IiM4epJGh0VgzoSX7cgssF8N3nEy+dVTyhY3uknDx5DTczPE/aWiFWLT2XqOJi1FVBj4hx7DPB6W
aljpFKVkKS0taUlr4uLdcF2aML7SChAipeSI5ADNiuDFsCiX7x+HafDX8GWC/qttECXubigSgMHQ
eLWBy7aFY688r50+51wpbfXz6PFVJ9RCTsGp1ah2J/ZTRz1wyD3nUpluchwdLoGzqGWkITOLBqKX
jFpoLNuU4p/Uwhu11YLo1h+xg5jdzFuqBR0e1aELmm9Ep4X0xlKXkLQLxccM4C1Zbbr5QnHcfNST
qtolBRW7wqSeXKeLWBtql8xtf5DhQ3ubLBI6dvDh5JPjkygZZkfHgqFdXjPmLog+E7iBqRmu7uK+
0730ow/CekOR+48YQMqQyJSeeAU8E2R3kpEf3RMlMrPkWOfG8BuI1iWqDJTLlXjXLJEvCwiMaZvF
dJOpZmBNb0M5UtDzezSr73Pk7GjrImUPNC3OSH+MevO1JuypTztrYyXdqcrilsHN2zFF9CDkfZTV
q7ZJql07Vu7RgI5lMdSj35WgnkT3shyczwTwswH+0gFlJEmO6cruKARrJo/myRZzcyNAahzAw1ah
iMCJi8QVE4kw+hJrzAEdY8DHgsmKvBqGKagkCnMXby8gTHF0f3pAl3CoEIxawXnSbFJvFEcnG85l
/nOJfJkXVLkrx4PHlIjoPB7xWhDJA1IaA5kyV3qXwhCKjln0WD2KDwqEJMraSLy1A3iFU0L+LLHY
TqKyBM46K8OptwMg/47DOkD6uRISy3Xj+RLOoMZ671x7ifeOY/CBhrzczVxzeokJF5ROrduWGmVP
2xCBjlwCl8Tg7jw0Q+tZIst0w91aQM22xJwbiT6nwNCpxKMbgOlIItRh0r14UpacDsm7ZIbcRKuu
5gJamkuEmyz6YdMCeidcGO8Ru1w1iYdPEhkPvfFNSKwcDgf7rwlpmj0MNUOpQ6FShM1g8AdnnZT+
NkvFLTJBQdfP3graC1E8LGMa09uOhnMc5uYSxMGR/JJ479UmyhtsonU/lnsny8SKa+jCKgyS4OwY
t4NkBEKoAVNyBKFkC2ZogxD6wCz3omMqi/vc2rZpXm1LyTVYkA6E+e5TSIhk1BOy85yQQE+ucLbk
Kljs6NvejaKdIcITUhMW8x3kBpwxLEddDysmtVzPdTLZIyZi6zRMN14r+e8iRdWbe8may+lvMoJu
otallBBWpZT8SgXRElvGiy6ZF19SMJKLSSr8N9JyET4RvcN1FH3SLmTJXsysTepvlmR1/AXm38Wr
swmRxxqi+q6nRrR24tTfOS2zLMkPJZIpIqjm0Yc68iWHVEImab5klaCXZqIgevGYQDqRsyWzEOGh
IggpIZmpXHJUvlc/zzMq0HnucGrH9g+ttZ8qyWy1xqsvma5Icl5yGgUDZksubJSsGEnI866GKBsg
zFLFnEkODT3YDt5vXA/lW9dqwbqkrAS18vsYR5TrMhTEheftk8h48CbUFcKqHq18P2Dk38YO9oJG
3InWc0l9hN+jSGySfJ8vmb8y+UD685KgfrtgQL6SJUhA47s+6b99iMOQsEnS9HeUgtV7OGwq2SAZ
Dck2Bnp/8SX/qEFEOpKR1CU32UuWcoGuBIIIjmF7V6TvYzdnF5qMK9D+5MYV48+++G2Mvr8pRwIV
RN+vA8mJ2pIdnaBJJ8mXYmAaYKpdguAmfZuHkoqjl9KhD1oyQxGim1NqQH3XSMy13rtSurFl9aZt
c8nWki71LQua4NC3qEA7VpVeLViezrC8c+9syqwj5N5eGFPBqNqoQE8kHo2xdo+eubzkLpoXuGO8
hcGqhE5O8844dMx4HMk04zHgOirZ5wYaOpDzkjBg3YTk6qrbmrXvvJnKoUk8V4P/REyBs3K6Z0fy
2yZE9ygZbyfhWIYBHyUX3ktW3AHVglS65tDlg2CIIlduJYaeczNPHqYI+UcRAcusEwh32khPrMXm
aye5+E6y8rBBBv3m8WsqGXtdcfeQ+ItNaBGcvmuarw6RpNfO7x7iJXpcJP9vIARIY1w6nXSftYiY
sfjIXbVJ8p9p75VH+LcELzZ8mhRrqY3ueEi6fYvWNe5SMppaL7q9ZwV3hsCZlLviSCSUfyJZS9sF
vSANVlrhqBJtcwupvfTJ2bMXLxxN7I6SsAF720d6zEiW9p+CYshMf5eFE64ypx3uZTrcXI+/yZZJ
sQM6yNsMRD+u8dy3TQjUT8yPyfJOH/DadIzIH6N2h/C4/zFm1RHRkgNRYxeE5vkQlr0DEZuNqPXj
wOOdocHT6ozvM2w+HHc6OtoCYGFjyvV00koZILay9WmlG+mtPF1XkZ8S2/Yg3AhXmhjvzMC9ktHG
HHKGXYvD6igoQVr3esySThDm083fAq2cmJxsB5Izvml2/cFQhB3IdK6Wl58odnpHKHCDbn7clBrp
w2l4Y7hnfCVPo+ml+yXusQZEwSqvOLTRlmwj30DnLd5jnaE97wk+TTKvXc2e8S0jz3LTuchZqxLC
sTvVSdKuCOVZ9p5tX3CbM6PTUmvfVLq/cTPvJu2cN78yXis//4YGvwUNGj56iqwR5J3jMifpm3LL
fVKHyMEpoeOgZ1gh/iRfORua0WOZf9hc9XkIV27p6uCzNPkUVBpXNfGwszAPmBcfZGdRUt0Ptpbu
y4766s4dXnMzQkgahKsxz9PTOPbHLE4wopu7pkD6Tj4uVph6CfZhlp6BE25wMF1mpBU7W2q9Rt/s
VlMf9RslDVMiMLUxi6I6KTmYuonEuV1r5oQ/R+rAxglBMaaTj0pKbB1CzloOpb26FdT5U5t7P+IB
1KRu8eghue5X6uRwpDXUEp7BIIMEOesdWLzUPHUnIc2pBRmyWjZ6G3OilQ7b8mlcfLRozCGr05At
86a1HEYq+c61aSHBZmHtt7g6IgR5XzfM6C3dMfL2cWjuQ9w7pbXcNwlT/i/NY56GcD5ft3V+KJEg
Wf86iedi4nv7PJ+NgwWcDlUTnjszwRQWIrvAFvApjSdIyN1RU3wNWyNZ6BBH0M9qsz523otCdkwC
UJDzNwe47H+GCF3ZYtWry/9t0pKCYMXL+3PNP8m0It+rT2y7fSFHSL4HdbuICFRxjfmbbfY//ME4
9xHwyUjxyd7uG0Kya2yKSp81LRbTKdZjFNDxjliMhePJgpUc47SjTBnFoHqnahRRN8vGXLB1sG5q
lKdWfo7GzF5rrlZcYtDL+9hAe2ewDvAt+PqCcutJdVJERCgr8/6+awNrNylSlH4c2F0lWNZ8v9jV
hf8NpqI4DbN1iKpy2DMHY0ygyqI6RMkCLGXnaEcnbW86LZ03cSLOxAXg22sI6R8mDHD0EowYiim1
6BrX2eTLjAAskkSs+j9LSJi2nUnWTcphXQoyTjR3rkutNQ54QRyxBlycq4OcYajxN42M7uQX7U2H
7p2fsALyJ0AbOAwyMJCMoNpTG3XEiVj7vQjijeYi4jBDorgNPJEdPk8Vdb7IjeHMDJiV6+Izgt7u
Ky9GYC6Fkz5/jC8N/4Nyv5SxGayLluqBpCey0kNwkpbHaq4jVhj2rzzsDTJRyWYGKdgJKRtVG9Ml
g9PuOOVRdg0ns6pRPLsmJl4a6sCNgjYE72a0Qc8bt0zVWVyVyCqCfTohhsVWUm30jlWPOhnVppLH
s9qLYq05dLgatQa3F3Y9HC/KTqM29D6Xp4/e6bnKKodCWE3mqXeeRJF0R/U7YEMp/vlFQHM8Q/vQ
BpuloBP/qEefrM+0WC6t1bUrGxnTPsQbPBm2u7Hj/HbWPJPKazZ1HO16zZgprI2ehc2SbvLmfx7T
G21vJw50Mo7SS0bxBomtYkugCOAkiMTF8UC6stgh2I0nFOPUng2nW6nHCHq5tE7we7QoJzRrbW81
47wXKW4eYwwHCy1/M+xNTrRVg/boZrDMA4KX9tCChupDUzJABXZ0xfvAamzqfZxl8lOV1Qb06gFs
AQS3YZJkyDctGjgufMUDQlphEAzPslQbuKlZyw+fRq46MftL51rnoS0O6ZJfycEFvqC4+BrMv0sk
dRfUt2BIAG6rJZrTI+nwBy90xC7pWD2P42yR+dAa+pUh07gOTU//rgehQAHGJUpJGO9rLV0bQ7br
WGKtXE97q9Ezt30CyoliwAsKDxdBg3Glmux74bfJSp/y92oG7bFF9trXy7i1Kw4GffQ+4ia/yzFA
U8o0JPu+Zo5N1pJXLdvIiS+k71Tn3o/4MufK3jh6m0ivaQivSfnQWhgIqL42LgmtiEgXKci9GIPr
7CLPvwe4FeVqmOvsnOszdvKlYw4SDus+5lLnkUFHMZhx8loStdSelRhbBCzOQYgsP5uLl31uXA+Q
E8vesu7dX9PsxpvIzrexX5JVM4cGbmpTx0vHXi03au/rgQij6Ykib9JaYEzX6gERkd1pVHa++Xqe
ehX1ZHJ8n1vw9V0tNOdE+g4x+2VCSKba9V1dO8xWBO9Pt3RDYKd8wtemGUv382bROECTdp6u9cFk
ija5CGkIePEWeSUBJz+FgfBOkzDS3ZiLQxPMG7L8GW04OMda4JJqSAAaAosXQOae0+kyBtEZubE7
+ZVJINCJ34XhMTQxbnDhPFayKmhm2Mw1KwOUxxHh4kY663O2spKRFuGcyST9KkfLYFzr8NTsbEaB
FSmOH3YkOL3bF4pufoGurEkBe6W+nNPL63Z92T7GZKEC0/ovY+pR+WkiMeGsAm7tb4og+pnR0onB
IEN3O1ZQbwQYtrmjMExcH9m7Pl6TeQTHAEkbnAYPo5F9TKKuMUq6p6xpP3wXzhuhtT+ZGNZerRlg
PLbREHbW/MQl20Aj1xHqM4J0lc2D60F8EaYKctKxzs7dfFVaKFPix4i6mjVghk3KMn0sZf6StQka
f5JtCpI97d5E+hPZ6FgrvgUbuK1I7rw2wlEVSYYtehxQDtOawrh2a84aam+R35aGJjZVHjwFnTzZ
y62wMspeiuqoFxPoUM1kYYnWeuJmRKgW1Q2toSsdo/4qCIaTR1T6WcKyctZvmtVvF8nxynAPTp3c
mbNlbwwZ/rRk3Q+uDGibjdtMmxD5JHfUhssQODp54Nj8jFIjWWedQ2fRdjMWj40bRLI3MFwvJUcA
I+Xe9yeExOGEtz9IbhdebABdLCbU/SXqxrYqQYwzCgm3orWQktFKiESbwvfVUs03eWpA7D+2Xdxs
BtO4WxgAOYODLb25ZIzXSMTEQnZlELx1OjBlXG8xoB8nb+L7ib9XMAG4A2hCqW+wqF0j7Y5YaIxx
UN5+dl/jfiFIYNUFxQ3RJysddXI0+T8Ht0DHlkApDPF3hBvbqd9SXzBwRbsPPC9dp6259UukaZVu
nolJXGszSdhRuSa0ADRi03vDnjzHTZkQn+RXW9syLgCBaIUIpRyDYU8t3GkwxRYW4gJ8bhnTTUZi
9XCIcS0GdvMxVcvVK7JNOlKVbYTPaNkfdOcSuPbPxrxJc6RO4H8PE9ZAFjd0DE1+cp5xpG1sx7RW
y2BSHCo3ak9tyBYwzrPHWEpE/HuFuR6lIpOy1FoiilryF8MOylXiZAVIf4TnN4nIK2EIgHMg8XHs
xd5rk/u+Pnw1aahiDaeROjTVrNG27kJ+FbPu0eh84r2wmiQgjP1o1azhGHnHMDXfIuYeq6ybGSmZ
q5lynQlWwY+pgi0a6WAxIizF+PoSzk78U3FIiidBErH01fVh2Zx0n3Vs7BSoPaWCTm1c171v86XZ
fcrtlAZv9kwqb9vph7OIZJ3lLGJcueLArXjwAnfeR1Ug5QTlivQYrKnqwek2afPsBOJayUKY6jSp
GVouhm6dAzWT1JQgPYmLdZJwrhSRQX6ARWqiW3AOp3oznTRH8MNLLysqB8rTZLRanvrrIbKpCfMX
UszHSZBZkTsjjYdscpY8J/FuSj9Et2gPXsEnKTR5yVNPanIIgwgX7JcejcWaFC9LlduUVMGRGg09
zSgq98IXg3wUfMVxw2zRlp94+pw9QgZRZkFjROaa/XnCQ7IikgwoXs5QzRYlHcLN/2jY1O1Ct49i
DLu9j10NJfi/yjol4YTYg+lmbJFSwzy1vLVTE8yqRHt/6fo0o7yUnPrMj/zpxFTFPUxutA2y5c20
2o6Va/FsD3p85lqgA8EBMpWFC0lXmhgJ+v5V4CxCei3JQqa/Ti/IOpYbTI0L9l8bEsjRuRrJTbhw
wmKV2xdgwye1sSP0wYGW0NsmP2G7kLSWMeUBCSBFrcMVhqU6iXdxRem3xrC4nTJCHXW3bDYVVu5V
29OCnEunOWsvlhsxmd4tmdLye+bOrHW609j5D0qC9v+rxo5qW1mW8H8X2d38Gr7//F/Jj//8yT8a
Oyil/yOjHQmGt0j4FlJI908YFj0k/4rqZEWiQJgM1Y7VGCEySrj/iOpsHrId7iUai+kphS3/D1mP
Ovo+RHN/1I8IR2fscGAJTZMKR1cGbf0pqos6axoK2IBrBLCaoKjYug2urtAvh1UY9egINDpxklys
qug7LVVMFdLIvjQ1cSCIep4CWYsx2OG0c7RgX3RGs0XlUmnSQeGANnRNja7MaMgQ16fvejTsomAk
YK1H+jxaWMIFLSuDthyyXi9ox3KfGA1mahwChLt6cRe0pb3XvRNAVXsdWC8aJWugpanmNWgkCXRi
wYYX4SBOugdGmPrS2NajZ4b6vu5xbOmNIHNuHKg4MwbwMo2UyMoud3gF22eQuEcQgucmE+WL6Y87
OIob3wvao9+zRjKHcVoLLSlPnlXfRgR6oPFrIPpD/cPVKMwNgiJAHufS0WdYJ9hj0ju8nLxZBEiA
AOg0HFgHkWT3pEngeM6bTWGIl96VpAPBrXZ2KIOweivL9i4W83VhVCXzhdBno6B4ifFoFTcsniex
3KfjG+qifsUh0W5ZabCkWfRvfjhwSZJ/4YS4/j3HX9aGV8S4kXvSjVCq4VCDDOomJ1s3CfFFQXpn
L3G178q83Zo7fYz3OtAUDWMWX3b1u+/1E7El/TrqkMuFcbFbzCLY+dZPRwMTbOXENDKdM6u54AZ/
KAWFy9zat6Po8m2R3lp110O0UEJl+eNvtx3fJjvHTh+E2xCX1MaHh497/NJJEkebhrCXVVxkLTZ6
awcDB2ZFm+DadVOUeyUqyZG8lMzq/XWJ5wlf2K7AoG103nAa+jwBHgnBhToRISQjB3fQ9LuqQT3F
MirBq+JfnWyWvHlqbrMQzGIYTsFdmGjxNUuHZiO/m3JJtEe5/CQNkCKnvNpl48B5gLpjTyl2Wm1c
I8vuqpqAIbukWOvBMzCvh0Q+Io77bTdDcK318kcRkzqF2xf+JAEJzrwITXMlXkKr9SX7ZvH1BOdF
+EAX41yutJBp+jCYNyYIH+K35mzC3pfLaL6klbdjZnCIGxssUsd/4vrmOTGTfF0EMqPDKmbyNZGt
ojKDvzc5bDtREc4hKFic2n3UGvk20Kfh2kjRI7jInkavZj1o6bRxajM7CBMKerTFKmgbj6At1CwO
AEE4ZvYWeJV6m7R4KWlhunhlWWAbfDSzqH8jTf0Bo9eTENqwKYeMyJUYg+synaeBKV2jaxj8Iiwc
I6A36W3j8uwQNgWG0WjfNTO+6iM8fcbqeVvpjCEeQUC6ph1TIqpvmpis7QAVy86Lmba5eQlB7ZXQ
+QSFuUhl91kQmTde7l3wReUHOVwVpGGRah+Gi0YvsH7thNf/qnum364ILotXkl6ZZPYq0lnZtYLv
YDaiciO0rrzi5IQRCMo3w67Qp9WwPGAgoGNtCrDldbS54K/bLNqUkYeatgfHhfeMKyu7mllKTlYB
VRs2BH3bnUZuRNviaB1K0AonMmRGk7vVkDOsCDjU93iRSenMkZG5QfBM6EPy2OclpRCesx6M2MJV
RCNsKQjSD9vljs/ZzSbfhDFjjhmkmzDJLxGWwc9NllCpYQf4ZwgmLfjJNUCElT523a1vTlT3kXeD
0sxCldNRX0iORF8wiba76lQL533WKmvvhVRbVcRUJFbAXF/34aZlo5zamHKvj1qmwF+31V5hSrMF
JUv/eXyemSGp2+rxr5ufz1R3umoyrR76Y1c9NMH17dpJv1MvoZ6i7v/rFXsTCNNMjSfvOxF31anX
weL8ZWEaGMkIs89drWRX3VZ76klq8/U3KWUUaPvkE70Wrdzq66Gvv/m6T/21esDNMtyRPWHvFNf1
C665f//t3+9AU+9LPeHz36lX+WP3892q//K5a7LQ4XTPmLfzqn+/tLqtXuPv//TH7b8+p/qbqQnK
9eQil/t63a/ntc3wMJPrQrDgv9+j+rPPD6ie+PWvv76Tv5+unvjHp1N/81/f2edf/vHy6kWRRgEz
fr3DqhqMjU0OIBkkGt+0en21gdZoxVa9/h9v4q83WvlANZkN0q9Pb6E9gHvJn+rzWZOF/C8YVuQN
pAQAdgXSNyOwr0lZ6MhPiaDxIrzZ9VTdE/GDJHpmjZFUWbusp0JC1Orer4c6wtf3TkC+h3z21/1q
z5Z/rF7h69HPV2lDuYD54xWluTSpiPGY6rQ+j2KbCJw+MdU6oOJyVyNp85/bc4xiMSpiMJ6vOwsa
U44pAS7qT9QD6u8obCCGUYy3QRr7jAOaA2Kf+6W+LagzJu4O5Zvnn+sU+gRDH4YfuddYHrxWb7bE
lWUyufqUlssNEcVUT8jzXZ2ilRoKKuPG6IAae70841jncpXymzEHLo5e66N7GX657S9Gcovonfk9
0xCJs/hgjb7IzaxyGeTGYQX8X29+PU/9Gb8GSUNIoSEP+sM0VYD1rXu0ZFqkmH4o+qdpWOmu/CVi
WWiOb0HuPLAUDzYxvMnqC8dX5JK6WU/4pp2uOJCFT9Wdg6AE1k34YJS+m5CtMKEmUPyQ2rSSKfLK
NMTlQPwa3FfIFwP34EuyQREQ6mbVLTqFv/DcVKad1WbEZ7HGRILaedA1TKWNJ0ljBL9M3byNJZkB
tXEXYNQxcA+DhAIUbaA2PQRLpdOcUJVVScV1YMZ7Z0LLPrYx1vsFCE8DmZoqb+NkgXbIphRL4VIc
Lct3Fzow0Z320r02LEwdIeuaTW3o5sl1W/OkhRpyojERGxU5lTRGzgyaAAxnqN90nKwNMxIuZ/xU
CbV8ukXWJYpUY2umBHqjKw3WI+V9R2Fu7XmhblSjAUEHA7MAdVwdsUgiyShF9Ki90bE3jWmWh0+S
yhgivDOiROnHMaXIHYDif/Z8J2KSVdpXFS+lfgOObOIzQxpbMJcAhKvvXzE+Y0dOUp19U0ysom1d
bQCfD+iJQhtJH4ckmxT59Mn/jhJJULeRQDA1YJrXa3WByoBfxKaOMz9gUIS8lHrATvJ0fj7lf2zC
OfJm6U26GbWCHBnbQkaraMNPMYIw5uGQRP5acZyKSFIHoNr7674ZDI/csXCRymCDgnXiZbRw9xk6
8kU4/3HbcSM8LcDwq0KhIyqJ5PPjyA+qdBSf/FqFti5fxoBoAg4s9fHUAfc3WegFRytCa6FoR/WB
1d7XRt3XUd+xhT59VSxplAR8JfJ01ggWSPEpIcBQd0JOk0nSIelVH1odQmrva/PF/XI1YbpKh4ai
1lSi3Be/9nVzzsTbKPMsi1ncdfFoQ87K0J7PXdOifXfwEA2rDDUVXKUirNTmr5tlS2aWGQZ7FTCj
8ma+NrOKdJYIXmh4NWEjhAON5oSfYTR+dWIm79AMupPaIHmutlPA74UcLSBrtyC/vP9NAgg6N3k8
qe9P8bxqT933dbMjeK0l5eEY2Jaz721nN+CnRmpvGmhd3ebs9I6xmiroyWQ00PmGtt7uZ6556gNZ
nNI2SrrNKAicKVppV9JDI9sY2mxwZoHhGZpFSA7QszAoXSODTJJKp5jYPFqAjX6Tgu+fJzO5hHHy
OI5dLONEs63ekFSm3iymjhBpjRzQaZY9qE/xeSqA4A8F0shsaaVjJwzPvYsiJZy1gzo6OpNYMjQD
j4rzVz+82vs6GNzaTE7WQzGRxdKQlriZ5NrIyjAWlCblxYV9duVGYzGo1YBrdgm+2KmrGpkSJ4xy
RUiGFLJN7xCLaDdE/XNf+dqOtNNwU5O1gYE8Aqg3dPsS98RKLtGYnJGp9nu3re7rlPQyayENnMkh
5KVN6iyOGlpWIM7WmscIMrhlsW0XAw26iA961R7NxKBPrRj9dSoHiw6G+mQFAuOzuq2jX1z5KZda
H0PVqSjEsLZIRkbRxzRawc0KaHYNk5Vqrz2biPYKY7jJcqkcb/07L2k4l5rmcXT2JsteIlDkqxOY
INdqgYflif87LqWJuf2SFy7yapSA+QRh0pHA4TgltntIr0Ze3dsRoUikk5IXd/ql0oUAS5b3qUeX
JJrWSJwfo55r6LKETyjQApjUsDy31o/F0kiVI8nhTOyPG/NyU4HmIK6HJxuKFWqYIp4+o6dZpAtF
NfKNFQi0931qXEq/vG3ABbaU/zEL/x21vGhUD69oP+etN3bbIByN3SA9WlIZFEo1iNrg3QoBN8Uv
qyVe3WsGHH3iwQvq+IDrHqHPKZMbtddLko64qY6cOpR17nDrehMROFFEljFc/bZoqBb6fAJn7zF1
8Lc1PdbG0V4NItgMHbF0Ah3652eLqsFdC6I0V+hs+frkZsgRMWDlyDYZGiYavkjqaJ6pM1hYbKOv
WFzEq66TPneRQ891GhRrE7HwNekA902IMa/j6qC+nXyWIg0rhrlbNKTW+UhgJIvN/KT2PC+W4rZ/
7/TlI1o7n8n0ivbqfkOOsmrva6Oe5nz9rbqtXjWNCTmudH5A+Zp/PE/tCsNJt7bj/P78W3VfjrUq
JjCRQvMPmkn7bZll9WYsu5C8KQu/ip084EBcrv6ip9/mJlgOyfgtaXxtaxqFAV8nITRt3pkUIBEr
Trj87P8Ix/wZPgwrkhQzIZFzcLEQZrUQFodWsyKYo9jnnr4FsrCQ7SNnRBRvoNqi8iJspvOYZ81H
MLXLaqz8d1LjIC5nMKUA/f3aQgq9AkhttppIp9M4LNq3xYg+9GSPHN16b02PNrdwDG7dKGyIb9Vg
8NJ4/u428WWZSufJAPs6ADH1SBrs4T3VzupxsnHHLVh8dhrQgT7Uev/kTMv03YoQvsZ54BIfVLU3
RdsXCnL5Thrnt8IIxCXMSuwxbWzDZCJJlXjM95Zo+KlPv7d+mu36xamOSegWT0203KhX5VvjUIen
vfpxOd7a4MIr9QBi8rcosfKHkcTxk21hvcxniktIF1vucJuuYrxpb7U+oXSl7vFQt/5CrUZ0VB9i
7kZtXbaxiX+j1u9Y/XBCMF+/85yGYV42RQWiCe7xgujnfopm0DXe7QKmsPhO+pprzYJypNP3etZH
r3YA4Ci/hH6OyEtNHOM8ovm7t/Edfb5dK4Sji7vYvBvCWb8U5hx+vuTsWodhso1nosW6QzmX/i5t
u/Etj6rPvyRojoT81jRPre2mD/0wvat/JbIY+3QYTLfGnJvXxenGtSXfA+a1Gy8T9RPIYHlsoWbI
7nDC7zjg1Ge3ag4nQk5Rs4+ih3hfvqkXHNEsrAfb626iuXJuypIEafWpba94MkTUsixMs23b9+lJ
txMip+RXginIjxBNLw5EPsLh4GAI135ajOyiXnWJXDoV5SHWo+e9VYed+kOrFh+g0cY3S8zxGUOO
v1Fvv0Bd1hlu+RzjJtAxiu/murKOkVv690kIwEpHSvFR9BYMdWS8TN5S71gohyeUQtM9pZlEnstn
9GFxtB0tedViizKEualPFQPSfavZOudgXn7Ek7UP7Jga+7jwt5FZL0zVQEd1KoJ9kwNNvU4+97vJ
yqI3ZlvGNglND5oyaO/mjsJX9TpE4RCVog1vmQ0SprmUpk9mEd0RgI4PUf4nsgs3/8PdmWw3qqXb
+lXOyPZlD4oFCxrZuJJQLbmMsCM6DNthU9c1T38+iJ3bsffNPGfkbWYjFEhCAksI1vr/Ob/pq52H
+14Wblyk/YmJgXZDmZh4mnlvCTUjkmhsvhM1wNftEQoLjLa8UT0Ae8t7WHJi2m7a36dSOmi/tOic
5dShkwCp0LJGizK0Q1z0YtemAUpcNOd0DNWr6dU0FOatDJwDnMh+SXKa6dmgGMicguIqa9yky1vg
2bFqA3bpvIJawACXDbxhAiacWTYEVWr+c2S/KqJRvnYt+T2OJetLbDcThyAS7r6rkzf8rPN6LZlz
m0H0xsUQfX5J2NYmrnpgAPnm5/6Uqr0mPzPACV555zBs6LUbInlNldPyDtpUGDBM8+ZadJV6br1A
3XhTor904mlZoR6HEVtNKa6NNhZnMYtCUKap17zl6+mIZKJ0X/1gSE4psm/Ue+kHxHJ5Uw2KJevu
J5t+ZKdZ5Q+Ey6vEasVLaaTKmrQ69VpyfJ4y9tHtolD5qjT+/c93c4KHws7Nr56SKDNmJz4h3BFX
DiYccIHtvWAiQ/7LhmP8VEiHw/IeO1K3z2MPKWCem3ikaWgsq2T5sM4ozr4I2UebIi6rq66J/hSb
KBL0riif1KS8XVbl1/PYIpf4Smkl3qISgRY62cFNn+PRKNWsfjUCPCPzhg0mtYjjLeVOG/FqMHhS
dpNlRA/SpySdgZH8kXJUqk6nfI8UjAFgBZXavwZyEICB7IEmNj8vATph+XhIsvnaqVX4lZ5uuR38
QTvSKq9uhhopNcbkeWT0tKw5tZ5YtZ2m3Q1e5+z7caagddVpaMv2oZeoHJbVRj9xc+GM3zGt1Zuu
bcxLr/rBeWhVemSeDJ6nNr4sf4tTOM/o9Y0vMsDyO2V2c4yJdr0htAYVKGWbN627LB9QyUxu5ZMu
fdfVPTq4oBt30HbNhxCX6s+P27P8rU27CowO52pbd/qL1JX87An8ImZYN89aCvJ2/gyp1L2EQcZ1
MkWjLb0k3WnKkB+szLHvrClFpl4Y4q0lYFB3KuVb3Brepm9yXEOmFlzNiLQCBpHNa2rfQaI2+f0l
XBRx19wYKbagohTB1su79gl94WV5r6BRPwAARI/0F+SuRmuxb8GfctiCmWWvZ7+/sx9GT8PxMnXu
ZAXDCfm8f4OsQ6WKyP4sN8tdjHLKFU49Iq351LS8bH79sobhH/+jW9qM68kV/tcd7f+bvLy+pH9q
af98yT+oMeI3mwgmFTGdLv5MjbHt34TUdIOKjk6XWZuDlbK8aoK//82Yu9jShAqjGsKypENX+h8N
bvU3XReE+TG8tEzVcLR/q8H9F2aM4G0YyLEbiCV1QOh/CXeKtEIXtSGUfZM2zlZnCrCGinxS4HJA
SN2SepKBK8ZZ69fQKKFZh+upw3Hzy2f2T2IKtX+2G3ToJDZCA80+KJw/ddknra5G1KzKHtwbOPdE
t8kabl9lrf5wsmbjl5G+CutCcZlXo5ej57wJ9MHY/y+7gVjh12b//Gk4mmYYQjccCe2Hr/7XZr8t
tIiEaoYnaiVoFiao60ZN0Q/4voxOHvo+fybG7dYKnedkrJRVkAMr1lKKAllGW8roumsfZqX7v+yW
ELPK4BcVAjsmkR9opjqThAy5ZKm/vdyHmV///W/a/xni2iSwD0eV7MDTpmqb70RU3mh5YJ9TaZJY
P4hhg5UcpO9E9quEUrsZIk65q7JmTtB1FkpvQiB2XusfuyJ3ztqQkCsvkXJ79rnWs4k6Unrb57o4
j3/ckN9bIXbtwXiN9uhmPck7qHKHm6kMx2OojE94NCgueyQIGaGSXyhjxCuCd94V2nZHcWf696Xp
48sb+t1I7ZgiDXFavpZ9OB60H2Ew6kBx59ZNvZdQCT2SmFwLliHRMHFDgHH9o2PqaE49CVhqm13U
aHqw88ojzePN82GQ1FG+HRq840ev63FAwXLcxGN38uODZrsQVfDhW6mxLZXyKqMfzhjfIkQNTkmc
ODsHafvKKImwzfT+0fM7OHxta7m1c1JJr4l0PTvj6QNh4sD0JSETyGB/xmgSHbBIbyzGMat4tMUW
bmfuJUSZaHvgpw29yo+xVNMD2UG03wPnvZm/kCwYLn34lNLP2w1Nm24QMwJtjPxNjB0d/4WA/m80
m7Cxd32nebtyDN+zlHjGAcNy6pQfwG1uc8e/LeE80JSkytWVd9FDlpSvvUxBPiBWmS2qmwow6E2M
qX2C2cBa+Ox8c1ybBoQWWXVnPxW7WgEIZLUTum+gDUaFzNKr9hIn/Qo01gN5cNZO16JD1wYRFpiK
ER2THDPtv9i6Nq0Uaj6uMvjJsRjKV4tcJ0/eavizfYnnrDANHaOp9+QMcKIKepG4ftS7ZmiuMk7e
qYqDm0+R0lTpJGmfI7dChgJ+U1JDfwg1KARONoY3kfrqU8tex+ZG2nCYApgWDPjVnRH370NOdatA
P1iTj7TLUooAtD4S/IQo9bxsgAir1VsCfIxbkcIFAl7OUTEGu6GCL4nn+G30NZAnEUjYfOw/QF7Q
Z9ZGYiZaCFWahZmsbkk20hK/2cK6oDYvCvOSedXZhKmwCUsiFApNr/ZOYhzz1jA3AQWVo2JyIxjm
U8GZF9Wo//UmbQJzUwINRfzCE/jQXscwmdxUH3D4kdIBIMXcVn6BkHp+qPPpoVEk5P5y07TZFwID
oGr+scqyRLTx76/4fGJ57PPuslSZw7SLyIPBoUnpSe9QBENseALgarnLY8yQs+OyJPRJumJMnvQg
0ya3meuzfSjy+vS5otbTMM5nN83y9HKTO1qAvmlenUOGQg4faUVrRYPMOW/154M/b5e1QgcSDuoO
8fNFZChQJvzjZrJam6C85aW/7MmoqsHew/DZzKU7SrtMjObXfO6b7VORRII578Ly6Ljs/PL2cnl0
WSyX3eUUgpoLSpGwsPOZkfPeMtWgpsvhqfjaax9jCtYFPx5gPEwq/PLU4ErYdpF3W3vqru+J9x39
alMNVX8Mhu4xFPWPtL3pvDH6CkHunKUW2YRZdyfL6asw2o8G1WdBoBsOA3qWXhE0JPu16d6YKNrw
u1APCid2KtS+fU0qsLqqfy8US2ccyji+k9F9RME2sgzal6qzH8vmTvdtZ9dl7fckcVzZBug06gou
tUMqgekXxFvY4go91jtn2XdNtS80wuJNEyG64fzdU/Yr3puO6mNmVfvMALjm6RUEDTNK1oGqPTiE
GuzyrrgqA6T0KUgOggbco45h3VPqNxLTXaogulshBF+nZh5zei7vsqmxV4NXI9EOQEuEBj6p1IlM
DIMjYLKx8ImLSxATUdhvQmqjPYP8OnBUSmlpi6a4Jt9rhIMbpjqn3+mGSfp7ye8X0c2NFbT5hkiR
adv8iKVvnS1CkjaVldGZDWYZdzNftBzsS2T4AFRnfE+RYluu8kElSJ7ELBBT4biJ8+HLaEElNjK9
2naKLbB6nuohMG8ldtReJzJJF6a5DdsfVZ++i2l6ZcpDXbfK7pVOlntdcfYOXXOkQmFxk5EctTJw
auF3jfKT+GC855CYO6KCn5WBwYhNIu5e6tnRI6E9ziXQ3LUsrqNqBfstbjkZq2h4+YUhf1h31JiZ
wWtcSQHZpFZEFGWHMMkjHT25BRJEhhe61VVRBB9h3h3TUjuZVflDw9a0xRvoFuVNOQTPoaMbCP6j
4CDL9pjK1pV9aDxZ7UvWhfoJcCHqYwIv9kquPGitUe06jO2GFlorMide9bR8t4ZBXxch/olxEtla
cZJmkxcnzRouiS2mNbmSV1AuARxyTFpz+HVPh2utokF2VI4AHW9pLQ3wIOZ+NPUzTLIdQwxYNkDU
ObBvLD0Yt6rPeJP8zWKvI0vU9VNJeculkYj3iMbaLR1e59AN7xNGQHQL/gTvadr6Tf89JC8SLgrR
SX5wl4TpGz/xQ2dad2EsU1cW5nmCuhZTSvQaUm+DvHq0zGve3dvCdO2huU+9lpZipb9UaMaNIEtd
pYDrEtrBsxHChVCxBEBjgsRWAEZOSMHq8pOhc4EaPNKFS5vaGDUuNIq3aiD57U33nWXcj2n3DIDL
XlNyH06BF22Vzpdr3bpl5HeITRILKK7ulRDnqOUP95Um0q1VtlxyJ+PDsQHyougfcgNus0zBOhUF
hAD1+1DW5G475F9ncbNiFo3iv4UJUIZcxeLwoXd0QGoo6jbtbmYwGcXNENWCK1RJgPfguJrfKqvh
oKbNUU/tW1uWtyiqYakpgjpX/G3w+osq5NcKPOLKITGtUyDO0sya+vF2IJ2PEEz7zsNebWrdY26D
iinCACCRnwxrW4FL59mcXQIkB4HfuoM0uQhXY72hxLcvZPcUqZ25tv1oFRmUWLuAQnVcbptM5FS0
w7NlUfT3AQZ24T4YxrPVgEsyFfWcJcZmmLr2VE33+hQQWoAHb+V7xffCgHLUCu0rvRmsScJ4lBMG
GBT7oRdc6Fc9jpH1bg/qyzisY8UjXxT+g6iuJkPaIMoffCclRJpMNnBXP7I+fcoL8BI0tRwYM9Av
rFQGG8N3kuusflKBXgzpNSktww2zkdnU/Mzy2M+ngX4zlrJGN86Lx5KLzD7p9OdlLa+gRlC0qCxG
Lv9XhUEMDCYOG7rEDX+MpmyjOM2uU4ZPUCeJdQrSEa6z6Ta6QjR0mZQrIg5SQIkWsOSq4NeoT/6c
KUOgFLlxWPmgOdrqB3qJvBzPhl9KNwiz+0p4h7So5cWgqHpByoD8ftKGrWwrUnxIdsWXXZHpWAwX
TXkMpeQvnPdEqHP8a+2R9Ydhfx13KmwLAq36auo2RWuafE4ffjNlc+oYN0NF4anrXvqA3pQeO/gC
85Fynz3A7pfYMlE2xBP/57nkr27SC2b4d6ovwVpRhu9KYWwSRMZMkbxz1Az2IVXzWxRq1i7LBGo/
kgn0qUX/CLpSxeCkKNZNLI3hODX+TU/nkIteY1w1pNwUapLLqxrBI4R1d1Bz66BTZDn2ZnURvVZf
/UG9MxNdPci0Ts8F+K7AVmpeK4Fgz19ikabR1k9gAah6ThBvrdGdKzuP+JruMJIR66d4FtCznFrc
wIemLNrrHMd4HYIVnPL4WuO72Gtj+Rrm/tEQXnNyoj4mw3C699p+vIrBFphQZi1S/BFY7KMT74y6
YzMpR1YMAO3am4AQ8aozaDSfSuIpV2at7jUdnWwjv9km30pSERrEjKO76pV66GIVzFoxHgM7u0li
zTtgyaKba2behqaSybVfcUvKgfRC8/LkjDRDGru/4mXrr47ev/f2rALADp5Z09fEIUHUpJHlMxlq
GLkIGZMG6XnN1TbCV8cf+j061/iM03iTYj8/ePr0w86HW9N5tWC9zVzj5aabl5SFcLws1gv3eHnK
8FssuoSezHbqYmEtz0vRwk7+vL88LRbK8rIYLM8zkf/Vfv3XB4HYERwMzDmbsc5NwKdtzU6YZSmc
/S7/8u6ySjW/Yln6fO3yss+7y9LnW9kzqJpIopwxGRta3oDzN2l39mFJCVqygZalz5t/+Zi9ELn/
2etKTvwgEgkkFKC4P99KLqTuz/vpDPJe7v58r89NhQsdfHlKBKfUw94JDLiZQeHLg7887yNA19zl
0XghjS+Ly83yfi1E8sqmjclQqVHR9LLNuDQ5US+LCTQ3xDdfkhl8rmMXJAIsYeBpJE+WmSLF92G0
KqjEm3is1zpTPDqAdUOriop9Jm0At3TTXaRmt0Hk34WDpIs/cVS3SQuFnBJ2JfL0MrZEg4kmpUll
e8nFToloRrVCfvR8t/O1BMXzTDsITALGil6QRWB8jVRT7Cb8UCtgw0TGJr1ZIBYA4ZkhQSFP3TjL
pMKoUT1I6JWBADXbVWSI4PY9FwFZnCpQ3EYLrDWuhO5gV+oNOQJgaScTUtTI7tEiglQ/OnvZTDlZ
2McvTMSnc5cp03lZsiudQULucKWdn9Dmm4wmU83g4VCX4e+r+ZM2nQ1rrLaxBmUwM3ZlwZ5M5rcw
tbJLFGJdmkbmBPVsJCgoRNOSmcNSYDXAxgGM4fnnZr7RqF3UEazZqEQtA2LI2iRXoSgXnZnK0c9K
A0b5bcKFjc+IN2Q6z+VlAp7J2XQ4m376WGLG57zMGpWv9OdYIXFljKFqIuSjDiSLlGl6QoVhCL9K
vSou0xwOE3n0+UlofgtAwgGuIRDDqcu9HYgTWHxELV2z90omeFMym5udKEXYF7545TBjl8PnyrHC
nQ/h96xCzDwvS8uN0Y8q1CRkHDowvVVkhltqPwo+iHM3xTq9t/lFEK6yLZUZNN22Y57KNLNOpqHt
swpZ3qjJN4fp/FkS33rM/MYlUlWc2/lIYX5BnVJYOPL/eCyQlFaGelV3/X2RMeolqEyclwNrWbJx
BGwjc87e0/SRgWNzbvvW2pvpZMwkUGMXR9HT5Ai92MyxxqZ2lvNTy/NWXxhnu9lXs3wpQP5OzbYn
1yWfDmbBjHLMm5MCC2UlTTifAz+Ss66mynlZSnz4sKERZjCEi0uYnmUT1vuwNZVyY5gKIRVJ+TS1
+pEU5snVS5xyUKJiEAJJfDZk860ydo4YNBwpPOorY7WxDMT6hI5FZ/nHmsvqy420T5HVPlLojLft
LD0xupRe7hyuE86fOyFsDXIPPsNmPuiXG/Jmcoi6GhkPyMXqwIxOiw5puVFCnxyOXxYVJcLygYl1
1SpQG2bBEmmO0SmPWroiv6y4LC7vtjy/3JVqGEBPMbSfm/l84nOry2Ofd52mJISnZcj7+djnRguj
hkLSPhkRmIFVFYTxL7te+BZTAMBKv+zf5xY/d69c9jzpqJx59AIgM/I39RxwjgDU9Lne52Y/d+Uv
e7us8pfdWFZe1kPK85a05aVCmLjzRaKuB0KwFFAND3Erz3YP1CcFNLURaZjd5hSc90ZhPOeEgF9R
v2ZYPChPMkoP10QEmhcngCcga9DduXMy1OFNrRQAZOAtVgNw7U1mJvASEl0/U3y89c3JQkKyCcZm
uvGjp1qqO/QStDWr+A2iLpE6luNwkmKmK3KwXwa/TgFrdlVAw5/nlsF3yI8htGjIBrUNz22YjkiF
1F2KmaOyoBCL1v7mIYAE85U8B8xrdlQ3mI4aQIC5qx/YiWaFEywEVAJyGZeUP43+ZfKy76k62k9d
8FIQDFsg7b2RQMMrMDxK1d1lHefZBqAzVh7K3JPdVS5axG8B7F5mRVN/RkkBOqc13lpRv8VtIg5z
pYNmMQDDZoiujei+1aBTSTokio541yCuT5H2xDzNPCVj4k58Ry7nc8/1co2SKkzbU2kTB9UGBKeb
KoErERgsJbVpAAxE54z+iXG/t/KtYjvhD1yV8FvNgtzekrTtjJ/gvZ7HJhV0MsSx+MU7R80JTOvr
m6HioSxvcPpR79EEydFTa0H9qNXXvqy/N6qpIZNgYjEJA7fs80RW8UNaxzvb0a0tB8ml7/G+5CK6
7Uo93MpquFE679qNFHT4KeMC3E+DiJmCKau2sSo4IQ1MfgRnOGyzPSq6/mROqJXCG6Wx6l2kesRV
CusMtmXa5LkeUIBui2vzPfIs+9wD4nlsnPDYUL485B2GxzYDMEXxy9wGeHqJrM+tG1BGhAynIluJ
etriADfvtcjfAs4GsJNbl17ptYuneruIdNZjkuEEwklln8qwf9czf9xxY7iMs8f90BD3R+0MZi3+
ip0H0XlVey10SNPHptV1OVBWBXJpP7pqCostkoq2DQT8fmpkyh04lGtrQ9eyspQqR4ut22wLMpjH
6EOgcLlRRe6sbI4oKm0oxMN+l4x+SyZ1128DmB9um/SvzPoIOrAmN7ZN/VCm9iHWrOZnW+4/1X4s
6Zf+0lnbvDQv//WeNWEzXl/S97//bZ1n2fsb57K2+TXl4+fLfu/XSu03aTuqZqEjtQzS5mgB/u5A
lsZvkiELDWFJI5BWpfNHv3Y2JJsmjTkQC2BLDIFv+fd+rVB/I+DDMm3DJJhDt/+9fq09p4z8qRNo
Qwp06NbSB5QmqB9c0b+2KE19JIiErtYeTy58Z8/HcVGeRUhjNqAwsDab5rlRPuLKuLfVDqdxPjVu
RnFnHUcWamcbh1ao1FSm7OypyMWN2tiPdmfHDOrw+HXlx0AscWeLeiUVCwNrQl8mJDiD6p2MIA+P
raAz4zvc7TwowABPMjiC5H4DWc0msN3UzEaNlMOAg91RwnVhSMqb8RdJ2gAWUnVFkB+aDfTF8lZ1
Ta8H7TuzsEt00D7uXTpC6bnvoaVoL5GWcflnFqMOXzwbdzVGwDtnvIek9Fj15kaZgI9MwUdQWVfL
jF7b3rlBrnTpUQoNDYwLtbrG5C6tiyadVrT21DUioecpIJzVy+9JL/9WJ9VuVAe3hqcBk15SlA9u
Wxl/gEYn3cEsnpM8/Mj9xlgNOR8zbvE7qzDxomlnPeNzin32GS3xs8hdyl1bI9V3nlcj98qujQPf
RMNJaCKRcSJoxvDzNDgQ6H7VjZ8hwYncqrIPIeVhrKZI4g1eEnlUxvBDulDKDOLpYpdR/YVcumFl
WXyrIt7DWV/FQVqu0TXVq4QW2Wyk3quzSken4xdYlHpV+0Bo6XdPNm9exetQuKA8j5A19ukpzFIy
RzydDuRypCg1ESPTd82aaHJVBfxdrlzx4B+s0grhpos7BMmg50mcmN+Y9iNjyPnb9mrlh0CKCkR/
VSRG45aD/RS1oDHqaCCwO0/uap+wpnIAXxWtwzl1JC6ItTN7FLLdsKqRZNHf769tNlPsAD22SyxB
YfHFI66OawfMhGxJtM2zjxqFgptE2T4P/WsoOXT4t2sQtMESxjbf5PKpwgB9chL/zUvgeTeV8xih
iYcJefEN/ESUIyW4ObTSUUTQTDRtBTESWK7GW6XT3vTqTYOue6/DI9cSJ1j5LZlsRrApib9cm95R
TGq8raSkCohs1q6MFQnH8aY35aEjCDPAebX8WDwoOGs1QIJTamI9qR8UOdUNCY13oH1CNGnOYzn4
T+GUXOOQ7xe+aKqad11Y6Wtd8+/KJiPeffQShl6Az8uMP7PYkmpIeKtXDIeZXzRXnAqwxlam3zOr
JI/0Xu3BXqqOvBKv3ROvniA2d969hmJfel/ohqtl445i5Qc83mE1AWdfEShxSDDTwJg3r8MYfwwO
LGCUGjbmv/zJ7PcBZkNPxPwS1CcNsyDHKNmNGhkSojqLnkNEdsCS05Tvys8qxty9/6zltb1pcqZF
+IkcJPPVcx9ZNC8OqW/T/kj4iSn86MAbMVdNzx4xFExMHqVDqbAr4r2vTccpfiVVexvbKeQfPuuW
vVA1/0NU2qbtt2IKH8Np2GqxdguZrFjbkh8NJXsKuNRu4zw9lGJArZF6cBdl7CYBz1t29GpoFPM4
N9qrvvSesyoY9y1foRTyUa8MZW1DvuaZbFUAI16FSFs3icX5FNEzos2Zhmr2ievI+lnGbNfCmUEh
acBdPp5tzp6xRcRqX9xmaLbXaW1r2zKFCl7E6asyO5qjpqTuyollLuOv82Cd6CQ2F36prhDrML6F
Ql4l2j2dzwS8ctnu0zoq1vrsTupRzKwdff7NtgVY1lBeh4iTZV5VL3rufOhDEq+VOoGvWw4br6Th
RPbMLhfKCeLZsCOR6TYOJgpQBs60kj/ICb7WhMu6scxnxJVxDntYrhTG6g0ikgD4uCAHOMy4GMAP
4IOgqWpffGJt0CyvnNB4UERDEhGDWHsSKzEnvqhR/GGgOl9T0SHwMTDxffENdsKsMaFYUPOzTK6C
0f6ituY+t0l+1YgGQvgx16DpmK2Q0tezt4vTW4r1AI2b6xOBses9EnKGuHM7LcNSE9tAmIRzqxn6
Vhg3SspXoXjZWS+8t1iXa18jfDkoIvjHyYPR823F5nPf9ITkglLY5kXloLYoXouYkPusNh87Lr5r
y8C8gFwQhYQO9l5wuMznEgidd2MVRxvfaQgrDR7Uqv2BDO9LZcFktWGsgVfzb2X8YznKB2eP6Syg
1UGUrLXrBfXstB7DVSHzG2bhW/DOnG4zUVFgA6izXLDgpKK1UthRwJPeuqvpFnqOAYDYDF+NjtbN
2LyA9fwIaMtFU/stLzkMNC35ATQONq3RYKHU010qdNMl1eKAwLdb29QvVokanMrIKTGFwvsczF3J
2X702oPihyMETus69bQBenVO4+IM7HX6ugw8tw1Nl8ERJ/xJfVeBKtsTUS1BMt5NBjrHKSu/he0k
V4XPxUjRaLwYg4YYyeK3PHW0rsGVXSnj8XdlIHJllL6QUvFUFTBHJpypSK3n3lahqu+mCKK17Q3f
UTn7q1gk/hp1uhCiW3fF2ey/BU2ebKqKxqKnlXM2B2XF3uJk48TWwUGwQr5Sk201aIjU4dUNzs+1
kqC1lr7WAPXi5NNL5ZG4Uk4VNulkXqvfdW21Llsysqf5BIlhFGJozZWYeWayBp5fDjijyCnFPcEf
0bcABaKABI1RSHxjV0PyvSZzO1kmBq0wLof8eIwVQTzPyTz6mgUfg4LbNZzrRL7yOI3N8xBP8XHI
W7GmyESLV9xhW9qEGsYsKCtAso2L2WB5ifGyQfwuHiik1evAuRi15nF2S/ChIus915rr56ik56FL
WOgXSXT7imb6dZzU5+XIcRAVcwRUtOKo/2eK5coBd23LJW4rMiwt8YR/DbT8Td95TyHJ4IkwMRhd
HWnEHEj0eM1BNqSUQpmeeqjyEXPhQKWwRSKOm9PUrsLs3e41bNgms89S9V4a2kBu1wXgXT063Ku8
lF/TnKFSrDDMsuKt6cBqy/FCWQXyq0YT93zk2V63rObUoGf5eVPO9ayq72gkjxVxCZVrIWo6Ghj7
7KbQ9ozAvwUlst0Y5GhdQzNkcAwesaIu3efJU6LiuVDq+d3uoUG9+NJE61UUZLBRTNWOICW048/7
KoTOTdaBttOLyTsGeXJDAtNA1g1mqtmNVoyY0Bd7NzG3De1KN2y1juZi1R7NmUq1QFmXu8sNXO/2
6NF8r1vcVq/9H1hZvMAAYsYe/36oB6c4tW+ERShePOOkHOgsqyrSLHRT+Cf0irJEs0V/pu8nGbpD
La5aGmg7NbSgd8ResCEdIdLWUQzMJNWzXS0aOpXZzKfKZl3QQBKqWTnJtlyeKGMOOfh6CiNvv6FF
pvmUrFxMavP36fv8krzpEFJ1t9sqPgXZlbqd6hK/C/CVaseZcJIzmTftukq8kkF77Z9BuZ2VnMrL
pz/cEQZETzHsLaXBm5RRsni3hswjphw5D3LLtzxHj4aJtjtPd0lgXYuSFqKR2OaRrXyxgu9EiFpH
wzNJge6SA7a5xC0rDhi7VgdIzR6upGUxljpDHIvkgvkJGpcIflpE9toUPaD16o/R7O1clqgVmZn0
T9KSxSnKwRkMuvxG6RFvAQfrmqrHs1Stepvr2L77ALI0qkRgtZ/39YFatpUFP9KZZwcBX2J0XxYF
yXSjJHaPIAuJfqAAEap4VrpKAgdDWR1uGObM5iN72uWpfi7zTjlVCMtgQgJ/nO/p4GEqpllUBwYa
7JvOTpTTclPPT/+82xdfQad7W4ten8tEBSZj2vQnEPOaq/dQEVRpdSfYdcwNJYOAOAv7s+UFBB/r
pliNlX9dauqfpe5lyROV3IhGIZ9+Ln8vq7Qlnsx6OmpWJNzlEWOuj1sZpXRZEQ3R1upFM8yL10cd
8E7lVAxq9S2uvGxjU9m69h6M8s5pu1Nf9tZlVJRzNDEKn0T/EJKscG1S85T18DFLo09OpWy1R6XO
yGfPLX+33CXN7mpgeUKowtis6FX9EUK5dq6nuaPaJfRg0Stvoa77G0xUPahDH/+VjO9iU4/XVTx8
S1uZfi1ax3QTWhjwjE2G5xa80JZPO5DW4y/1hdufAt3/yqBW5WHWzErceTb+q26X2bqwIPmj4VYt
cj71P8/WE0fRJwyoLfLqOtvpM74SVQ6K0Y2R4dKoGNUYKtOSDuWVCLl6/f9sX2g2hkRblUC6/7x9
4jD10WmKdl/L4Ys5lddKMphkImiE8Q8G+3oNpLe1wI5q0+5/3vYs2f5//nRAbigm0SehZP/zphn8
KyKcsnafjMwT5wlj3TqPQzJirBLjehLqHruYv162+p9asmL+NJeR/rW/4Pr+Wr3U8Z8MBr+/6PeK
lWP+ZmgMfMxZvU4rcn6/fzDzVHB6Jsw6BmVgP+xZVv+7w0AQPqtS31ItdOXCFgZP/VGx+rccBbpk
g79+85D3TMrAeBSkalgmu/bnbz4xWkUdvaA7Z51ohpGUJaD22eyjJRUnRfzI0ufNv/+Yv/ATFtfu
//w2lQiUbe7nLdpHzUCtsWwrLy06h8srO4H+uJMkgxXpofKSOy+huJ44cD6l3u9KYMAx5MvHoP+a
27l+yBgXux1WLiQo2jeyTg68FxImM+ESm1VPAHFndF2B8EoAA6SPlk8kWiKZM6y22+ElWk1GN+0I
jH30EJEVLXi1Kh0RvBpfmnaeFZTtrVmA6K5y21/3VT4evay7JFH31c6qQ5JU1sWJKkoaCCePRS8P
xLAoMANJDC1y1dUqT1mpI1AAP/1KDfOl7znPCW/wNnOluQBQfzQRVq5jXfmWWkhi8X1oh5ZL8dga
PzTq4SkU/oztrFqUbFsmztla9fOLozDDinMxe2Ble6PmXrdtwkmlZBSsxRghm9Vqc1NvZYT4mnDW
ctUU2Vc98ve1ZbYHoXQfvQjExu+zh1glUqZtnXbjxSRFms0qsAdG/kby1eeLgi2HBssjONHo7f2Q
dfFGQw7339ydyXLcyJZEvwjPMAewzUTOyVGkJGoDE0UK8zzj6/tEsOqxSma96G1vYECSTOYAICLu
dT++qR3N2SOevS2p/218ctvKZM6pP5JpOvlY4n1uo6md71eH6YnjffUjua52PWKp2qfSdd/6yCdD
Q9f7G0yPM7mm+X0bN/Fh6PdrUU671vK/janxZXUrZ2/b9aETxcNae2SDNYB+tAw4TMRKrEWDuPFb
EUNh705zpt14qXWymgyStW/hv2oWUGmcB4lh/0j9DBnGVEOhdb/qxHbDJdbdjY0WgooVyT74Vrcp
CaiaIJuzNIgy1a/UqDzqcNBjsxpo4dKwAMAHUJe7Rvd/jkhUd2Ud0yJn6EDqxWRD/4WBkRAl56cm
MOIiPK2B+eC7b7Pm6o15EdhckBsja+mR5lgDk6q+qwvfDWAPaJzScbNLXPtunUuXKPjhIiw8P1Cg
TkMCmWacvGoXudXXshL1cTDrZj+M9CQY7E8YLHYESO3spqFEuzqP8wIhO4ormu2xDdx74RKYW8xs
LWZLMZGPMlSUrqsQOp2rpzv0D7cFLbeNkWtHJhkDVPM+DqgJv+Zt8Ro3Q1DZJFeNtnhMwYPrurZs
Y+c0lLXL1GchxcP+WUKRponHKnU0Fxrozqlb1rd0nMOd1T/YcKS3wCoDDMreg4HM2YzyHxAnKNDO
r2s+vtA9a49OhhqIsNmfHgzibdcjj7SsZ5JZcb5MfFcEHDkEAUJ/fp0xKsj768ZbbJ8vzaYCVt74
zTTLtCKWr8hytcnWD+Uc1hiakt9uVjxye9ytfpQeKmBOO8KjtxpLHZBA6ACmnT1YT2ZZP7UZxnpN
d+ioQoD62AiMIIX9LcFtHKSJeZ+27kPWaz7B23EDlI81tDF4+tk1D2moJdQfRooNQMsNV7+slGoR
YtosNbkmREoti9xNh/rOTWplT30x/MIQsLe1dc8NABz7o1YNG2sgkg+n6aUBU7Am32iTEpLQI/9M
mymnMZ8T95i3QQJ11xz2jkWJBkvDwuRuoutqveFwsW+sYr6dk5BTw2yOQ0OTs5/vG1bjlHM6caRc
x7o8e4a5B1FToPJLfOcmEt6roGMJsPQ4e1kqYRMCnbv3WCUIRaKcpduEgNEZVrq21h0zcOIHR3pi
UYZXSXNgEdtrtzwk41TehY2zJYOq1om1I0f7hfjqc1GTLYd4YaG0xOK8XyiH2/W0Kbxw33krmvv1
vS6cozuCXexmUe5M2/5RE/fcDTftskspRga1DQCzpkRLHdm5h4s+GK3YJi0JkuYE7brLnOLWapNH
wyXEZvHI7BxaeE6r9jrYOP9X3CN4Y7tkk4dJAmhmSILa8+/R44UjjvW8WlsIVAWIaRovhra4u3gu
1i056xDOyJxd4z6wBtvCxRLu5aU1r8N0hYOIxjR9MwuCoBxb2sIorbkl6QeV9t5M43duSDyajlQZ
jGsVV2817AQGA+Q6kKHTmJtubOcPPkFJFBauPu4Aqii/ExMnSlm077GLVIo1NkNl/3sJl+Hcga1P
oaIexwH9oYESu3f73+ncz0BhKAN7wr4m9FMwvlJkJAuh15IBKRUOHICDM/mS3u9VNjzK2NlM2Rid
uh4aVAHCgIxF6Uni082dO112pui3EQw4x9VNbOPLmM3HdlmuwCoGyu9LeR3DfR9F3QaXzFejtw0C
X62ROGIsAGmy3JNW8UzVREPa63PtoC1AhmBSBaNN5NYFEZHhTY9Ir/OoJ4dTYGXOTIVjJnKzePeT
sguyRmPuYBpbfSV9lySgXenNL/1E0nrYWiiSwi2quGYbCchGfiGwjSTXqnfRanUJqbJfPRIUkUHc
C3tttkLPo122uL+dHBqFZxkbmFYj6dotH5MjHnnKQzMgrownPQWGW3J2mtE1mxrtij/rotd05Joi
9o82LRuWqbBkqDC6TbNcvP5xqpllgAEKxtonEjP3YYFxPRGh56CErsbbgVx1XFoYKkZ/56M4oppW
fy8ah85PiltvNMDf6M2hZ0q3XaVg3O+j49h1JCkV43RZElI5YJhsbKQRzC5ab2uQ05Z1Rh54TTdC
grWeqMRdEopU+yRrYZMnxNmB+rKy8Z55JJWdOU4Cv4wXWkBEvnTJdOy9+SdQunnjVSQRkjL8Hp2h
CIpjV8KCqFbtxYSTe5g7MVyYK7ibPrdrBnsC7moDJ10z29U2z5pXI5dTPPRSoeZmV00vLnQm7pbe
nLYUL31yjfSdcDUaCihzAttfD0tU9EdrLg5LTxcfFj9pmhloPA9rqL6Q+ZBb4Dr4/NJt6jXvw8AN
A0ibR96lcALuZXj6FxzejWNxojQNSciWlh56SW3tAXcYBpVvGpKcQDPE/dEq3pFAZ9cZzz+UD31K
3kq+yWY1F+ZXxXQSILr2U+73G/TSyxXQlbX3sPOggAdJ5YIYWxqicSEcIbuPADqnGTgr/q8/rRQX
l67Z63ppBmiQ86C3qWU4aJy1zqrxTcX9vnUNTB5p/FjWbXZ1tBroMTUkRFXDDecAc5D81ND42jVo
0Te0nN5El72tGPS6VnwJ4znf1jaCswyxZxOvBKgP1HDatCT8mvF95zjLM4jk9IjyYb5pQ+vJx9aJ
pmMxsNBtnHB8g0a20/q4CLipo6iAkbVpcesxhoGTSeAsWMMvs4+cO58KWEHi2MGttaei8OoHh8Zi
6Jy8xiC5CkTyPvK9m6ZKqiA1GMjXqB4Dyyt1vu5ouLIe3rup3mybTrRB3iQaWhsAm/lU3DmlToC2
cGljT8hh2pU5PfTc8UmbnTvaK7dZHkdHw7JxqhB8SXLH1tRDkihj2iU91qXbtHLp9lUkUQvJ9nO1
gv5XDXovrpqBGBhmNpaLCYJ+jc9NOamvehqNUMyad92HbdmlVnNRe4M53VnYgk8mTIF9ReVjM4tp
YbbgWNuomr5pS6EdcKVdbWdwADNwYTtJf1zSZThNDJub1MtLVDSjhocvvZ2LzDrho2TaLkiBZeUo
bTWxTjU6vFmMYQ5SxDH7ycGCYS/hkYHi2naiv+Thkhy7cH1Y0jE8zlkoNpMuzpSDKaPMUFHwiz3S
hS4DH8zzKUwb/WvhWfcpfc/ZWBDnmlG8M1OBo1oqYXTrMtRzSoKHd1NwIwGNee2qVb+fieW1jCW+
Dpb70icEiesEnh6zuXpqutW7FHXzxfHrYNVLcTSLx073VuJB1gTod9HsvbIIdz5t4kNCBXmLfAjU
MsKB8+CSFFhMCYBvO9zjcdqYuW5869EkM3OjXVhMt5NZVsTqXqOQCvsKOAtJScM8QW6od/+1+eMx
cGe/kogZR6iL8UwGIsMi4Z24TTQZNKYe1WsRFBX3Mzq189nFR3PW8zIrcGn9fTwWZLe5plw/mDoA
tWJpdmUZ/U71leXaKnPT1KYqooUoNzLbosb6mfTWsHWVCFxroLz5foHwTGmuP4775ifdGOnSQGxu
ZBq9YJux9pg4wMX/K3dXP02ga2NEGo4oPOLxwo3cOYKn2Iq5oEKt4IiFSspQuyOtrR0dkG+xhFXS
I/sLyan2JsmJVHsU+h4amyyjAXskWhWyUxR1UT2H2ujc2FmAiMPnQx//oG2QjI2x9sFgVM+Golwi
3eQ/U2BGtefbyZGa83L4JAQy1wrxIcgsuNaPVgzn16LKuRo+2IsKu6h2FXKvyRIAQrF2p2h7LDzI
2uwx5B1m6gcftfghlNnd2soSdTT0raqYw6hjvQHIqj9XoTNsMFoOQQz/Em4cG00iJd3rh8w9W5kx
EooB/QhPgS+/KrU3FxYCbLRwFqP2WaUBKnSj2qt1h9Bcexbf6QPZOxXfR5+jPlf1sFbHxVu3RInr
R4VuVCzSDCM42bfJ0JwV6pD5yXq0CK+bZXJKD9DlrPZsmbzikAI1SGBjJzdqL29ljpFJFLb81VAP
+r6ISSGk36FOPrWXkB/ECTqXC0lDssks8z8i5QBQb1zJ/snjo+FJ32j3aYeg7jrXR4hkh5i2xkG5
NNRGheIpJ8fUhWcIL+VBPbSuAggQy1AqtTgsJZpUReQpXqnx35y8EtfHbraGN9Ii+r2/9OgmSBCn
LiMxqnqFje5jVx4vMeDAzMc7qcilvnIHfzAblW9YbtThqlETdtrSL69DwTI8kQsxfR2uLOLCvTpx
NJYMuzgsvv9pK1HvZX6EbZSdGytFsPpX0p8Ai8dtoj6nZlkeXPi5TbN2ZxUy2CZ+3qLrQc0Z0qTC
hYRuQ2qlU0ntU+i+jAsFa39q0KKWxm254Zr+aw/AAqf457H6MX1aHvTHbNpRDv75+XeununrTh33
g1m03/94trWz8ADo73M9E5nSSNrxxy5uJsnFGJibyAfTUcahtsgZ/vGbgBFIppEbtad+cZwZh6ne
LICfuAjMdNjVjlsc1ZHu65xE8nHfar83Ax0NddRmlNp2ekRXflpJgqs1whvSaiT6VFIt1e8ovuUf
h65RHnyXu8rksUjdfD69ZXVakNk1vSH52aqP1ffIeFSHaqMCzD4P//iVuFqd41hyR3fktUiZCQx0
ZYRAt6MWJTMFT5bZNmldMTfP2WgItlMxnZ0kApM7IRmNcrdZzJtEpO7en++rBdMYLP7yHKqbky9p
hZ7apYzbBGvDmNBXD5r6NpWN/R+7q7zReS0r6SQeDwTwcJNkCGdb+aV9zAgwQ3lMyI87IgrT9G8M
ffX58+WrQ0Cf3DXkD9QmrpuXdRqQYcvkRjgWJCdxywIG/9/jEEvFwRsgn6i3IzdqjzbabgbZD/bU
aAPTwdSjHlcbp8NYWVODCqZoYYW3UPuT9xe3yuP2qHZhjlXYoL1+q3J1FAEhlS1RdTgrFoKK3enz
n/FkjKdRNljVxmLU594kjydDI+sB/8W/T0J56AJDPqtz0qH+tjcm+/4f57faRVYKBX1yva06rC2w
yjk8yH/8njqz9d64hZtk7f9x8qvf+fwfjVHr27KoSTuX/zeJZWhsOTODTWzcxOoFqj/p3NqFoU5L
cuPpEyo87D1M4CSJIZEXeSz3/jhUPwD8L/5/N1IM3LdAkv73Rsqpmv7VRPnrD/5uouj/MRwhDNkJ
kZLbvxoovvsf1zZlD0uQKma6Mv3ns4FC2xIYN60T1UH5l+SXCCOfwcb1PFvIv/q/ZBAJXzZM/tFK
08kecmz8V5bt6yb63z+wROQb9mMpEo+hJPsGTxINEpaArtS2gyQa6GFKLWFJkJx11y5Zu0uMBXUr
FvOnllrJDtB9fghr4DzpOl5r70fcLNMJ+B+e8OeEkW2o89+g2JMj3Pq3WfzoW82AJyy2wwKSSWSJ
+WQxVACJsC613l5pV+q3w/RMmTo7FWXG5G7Kn0waTg+LqK9aN5+XeuKkjSgKuKU2Hdwy9AnX9r7Y
NZOWthdWkBUHM2q9K94RFBjjjGspi/YUR1nPhpCLo9YilEAULA1FApBTdEGeu99iP9XJQSxY2Vr5
rk6j9RbddZC6Icby2rYemtJ9F24OVT8e3xOnx0DRQjH2+/lke91zM6/RXuTkNlohNTW7srSLbaP7
m/oX+AfabUKM3zhRLHOm8BCWxvycaaTFW/aNaQ/FK+VeKgfJMarW5YFUT/1kDP0JfR4lHOiuQViZ
6SFc4D/2o76P4CAj6SHXvqmh4GohJNP6DksVWTjptgGNQ2efssHiJJe2JkIPdYe5qeplvbSZdbTz
0wI/dm5QuczO0Y8FkURJvPOzOgm8eHl1tZwM7gFEhpgynDEznmyWUoeZNKO5LX/Ybfe8mAn4ixDc
D7rHgxE6b01ZDFtcePg+a4geMC2AX4yCSseEeKrK7vsOXOrgWtPOWB+HAjlPB73ShY5tOF56yBNx
sVjMmYSdA3aCyMHEeVPb9m/LKi8Wgu5LqbXXdNb8azh5e/crOIzosPpwIWZNbNc8frWnZgxaUz/b
jCpnlvS3tlMV+9JJWJtU7wgXXVYLqGyzmQWung4vpZhIRlqXYjf2U2CULPZN00BOoJeEvAAKhBmA
WiIGQoEnCHcKlqlxFG9l5dBQstFEQ5J4Y7U9Ha2sA/MTeUwEkyUJeiOB46WJB6eEWDBOtG2cCKML
TtYfJU07ZFD9TRat1SVEhIJRuT8VWnVyRORfVtPdUUAmAyj8Vi13ddRFD256tAAuGXFbkQlhaQfE
vwFdve+ME+tlIXgULASOe7N+aNsR13vFKjs10LPOOVGVpFw6JUvyVguJtSvRVAsbprkxlReuOFbo
rX4p7Ho41bC+maEn3waXwcXOKDrEonCvevVLm7v24I/FS7T00waf5RqgaI3PaHBNXzi3uhleMWWh
YEwIw/Sm5cUiNeiQ98Twao52NxW24NKm1MTUNY31U+HpwTBCHc/t8qYwCpml5U7H0nf3bi1rd0uZ
bW2vF3sjCrc0vIZtv3QsICUIUuSvpTva2LrQ8SVTHh38NPtOqQ5R94jT3sE+9SPJE39PWW/jx95j
O3HjwoXubpj5bIhAuTgdnc0m5KxJYdasTnKc0kgqfK2goCS906vuITfX31C/Ay8rLlEy7gafHlri
6O+ei4q90pytGdbU1ZfmOKfFL1436vRMnOoK3WPJomznkXLtiKq6rHDyq4mUrmro4kOfvMwuhQ6U
7jvKnXyBlLdmPX4uuGmjhuoLEsNJzMx7RDgkSi3bx5Z+FW7dIQscd85utceo6feiLJOTWed3djeN
+8Fxf40xkKQcM9IudJtyjxXIwSU7mJS+K+hJOTMYN70HxDvuCHSudzZyw7J3m6BwPEq0mndM7TvX
Jx01zRDPjqizt0OYpTt4/Hu/WcNtX3yv1zbbM1DRbEO/u9GJXLIbwrNNssboL6w7bXlzIgTs1HU8
2mLRvrDRqCxuC0aY88eeeZdNL+ptt4pvxftM7uchK9v11PbUeHVyeJOKjhuimwBO7q9q9gl3Fdlt
NmgL2Z69FgC2BTo9QNvkJVcYXykUw20pC1NAYHBqQrrfV+khS+a4kVAe4uWm90zQHltmHw8tiRJf
GXP3/Zzcr62fBMy82iCl5p+m4Mnysni1Xe1Z08MLEVqBERGd7UYm9Ddt/NZAAGKZum2NNCTo1xC7
0oetk3fRF78YH5uxdPbrTEyWZTvZjvYF87l4xE84iy9LqIMQq0AOio44gAwh6NfF8sLzkPaAyxDP
B9OCCqCjwHcIO7u41QUQKcsEzGF38O1gVXdQTNf7MGuJFh4a/NvYFGcHifeaiuU+M4qKk53Y+STF
+wq5bRNGwidVL2Hl28JymaGpBSbLw61oULvZfmMeYrM/Yu3HBYFwl2I1mFZvRak9YsOJEbL6XQo4
rF8Dd3TWW8utm2B0C5OwsOGShJjYBm+usZXlz97ige0fm2ddX4yAWPl4J8a5AXE9j8GAF2njmlq4
wSouEDAZwLTGCjd4tXDzJUJwctubZKivhUu8LtwWWMRmd3U7LhNnrtK7KadMG1m3a+1PJCt0KNLx
w5ZJEe1YI+CXkNBVJGuzX7K6KMh5nafyYNeUkpm1aHvPmGAZkiTtTGu/dav4IYGKEnQ4XVjrNhfR
F0cfp96GyrnMtBM+GbzJAewumvbS4MxN6/7kSAx9gkd59m1OBG9i3WF6N0Ntm8f2i5bU2jEmFJni
SfQEWBbHdbU2xBbVI8VWaDx0/BlyoZg5rnF1QjQAcZo6N3Y92nz1+6bW5mvh4JjJR9rSWeXs3Kkd
5ass7rqEaYAPwU5rDkRxaF88FgGELXqoA6FuSwZffh265bCQBxE4JPJtmxk+eyWlMqpO5eV5Onzp
YRqICLNgtAqyI0dwYJsoWpwgrN2OXhGGdsW7GFrvzewXLRhxtkpWxicFw5Z1QGEicNFnbN7d+GUW
4Xr2hgXlHfVlzjLyfGrTNbd0Nsj85jQ7u7X1I82WdpOWyB4s1N0tN7Gj3utHFncLihI2KwmVO1RK
PzMkjjtCpX5pa0h4tyqq6YX8tnMdsJqMKyicdTiGjha49NADOyaeRCT+zFQ0Ky+p6RG/qMJVP5Sq
mWAcyBxkjFqGr4WO7c7o+1d4084myiqCWeWLnMsJ/qFJK70KE9rcdGa285jpWHOe28Ldh1GnnyON
SM6sz/apXO2qIBTD765ptUR4tFjJR7UHwmAEtSMDh1UlTe2pcpra+9xQDeXDAJWramd/lNIW09JO
SbQj/VCSy4liq/xHK9TTC6HV2YnklqAcPGPrlBlVkZQ82coBFQYUDNqkXd+rlzuh6lIpO3/UTC0V
8ftZMHUjAm6j0P32WRUd6yjHTysv+znBeNCylmFsbcdT2pYt7EcWlPbY8pja7Ww+3kzHGKXONyrj
xmg0J5VNM+LyWbZqN3e6jJZUQzdXLveVLsFTJY2PrXrAsKv71UUyj+z4RWXScH6SUdH8a/NZ57T1
InDhRpBqQGvDlOUxFd+jaoDqsF2yd73umt3nQxlNqo3tk+KpCoHqs3DUx6I+q850ro6ZhHvzCZcv
0Hantc/haiPWWNOSUQq9tdp0cq/zfhPcCAJsqkDA6WBTs4g1iqr0zyPsKiY7gPeo739ufFnd13NR
7TN/fS60WjsTT6qdczrA6Cu5PhutI63i78K9Nwq8gG73nn9U9KeGGAzUD6pO/8lL8TQKYerwg8ei
r6a9m7X+RXFk1EYYJbdLz232TBy59w0EBgFBk5oM3inMcLQobXSY7XVA3d61jz4to7364Sgvdgv+
27ZvgLfZ0UpxjISXfqNXBRNySctRzYDP3oCxyIA1dQx77mviAa1QX4r6LtQXNWYWgLJSfPnIWgoB
G50b19+LhDKv+mb+OH+7aWJNhTvwH80A4bPKGv2TOTT0GtWJPHPXoF+xNN2xZULwJ6Dmo9A81xjO
i3SITywnPj4C9S7V+wUDsJ4/3zm37XLvAQEtFgBVYwtGWLfe6AyMm3imUiZ648FgRSxsjx6k2TL3
tnyg8Kv9QpTW1jNHOAd9ul+W6lkrh4TOb0kY7brSZPX6d51vxetQYOTT8r3NMm6wXkSDsMwTxnHf
Clo45yhH/t7MfkvuAbHXnbMAPcmHnbsiyWtpLAqA72biPI6xFweDfyPxtWYU3rcuazctZqCHKhql
wNk00z3Znf1Y9dWXxt4zYkJGsFdzIzIm7wZpQqtf3szjTVqWv+BQf9UjzAq5lrHykzBa/WsaZ8Bt
vPp7NJbfTRHSNrO4BIwivYVySwavPT/oLTFCTbqf5uKaRDjfCh1+oDta34aOlSdRfdzau24/QBLh
8wLzEeXDcQoXpj5ifEprs75E4AF6qeiDmvUMY0qg/kP6ZWe0wLNEnLC8ZKBw+tPgifKAk2trLPO9
X3hPKSh0FELJxXuVWIrdUhRHusvTo4MndFq88dzZ9g1JJ7P54K2PIGCTPS58qYjIrtB8XlmQFNtE
0261IcokwJMIZ3JiQ89rqEQUmOhCEVFz0PjG2i+AbwA33i9e9kbbk6bPEnMDzaOfnRTdaLiFoTlm
V8+Zve0sRrpk9aPXnny51DNJsTE8t+Lj6u/hDDJPmK11Yxf5LpyKm4EOMLO+8Uafv4ZC9MSroIZn
ktG3LZeEgWYDlUbMnDkQdf3s5Yx1FlVAKuP4drLktBJMHMxb8pN+ds741Lnej5EPYY0bOHcTsTGY
0b+0eXaGCPjY5D0mrMXa1e2KDY419ZiiE0mn7sGmg5u6OJzaHIVYlCdfhxkw1Wg+L2EIkcjvAE07
721rtThfmtNg4htYuuG+qMddXO1Xe8ZpkB5obvzuEnCXfu/HQY0d2pyda4NHo3NIbx3A/xlNghrB
wYlR691jUWvuZjma6Rptce+/EhL1mJL0gJnPvckXuJCYwK4inI9WuZz7Yrlk9rCHKUNwhT0T6mHc
Yut8XtEcZIb/IuOitibX0Updnky9DPVe490j9ziUen47ZWCHmJMeWnf4XlXFI6+SrqIPqtBIvUMZ
s/CyIQYTxrEGC1YmKiXDpqgY20SyBhpfQzTdzzkykhml4NEYpcxjdMU+wclpwT3dOrYjtmhI7gn6
/b4uITV+mo9h131vI1ojU5edetPttgXmoe3aRqDt8C1ezKRJiKjXXlopZQmlqEWTQtx3IaUuoYcz
l9Snn7o5cPPThp1jYqztSXIIXGk8E3l/P3Setw21IJZyGsrK2l7LE0wZxlPnofTykOgRNFMEqZTj
WFKYw6fWME/GeixFO4OU73joeBYp6EHrQaiVFPl4qH0GVD+5kv+gAyIjqMY47+8qFEK9lArFaIYg
/MH2lDIiOLP5lggxfJYjlm47XrZZ8rhk8XIZClrt0XiQDc5NLQVKegb/SQjtnErxko6KCT8nHusJ
YVMtJU4+WidybB59KX6i1TMGAj2ULYVRKQopZhbRzhrGhtCPeyFFVHPxdUFTxboYNpZUWUm5lUb2
tCUFWD5KLJ7y5+y0YHNa/QVLVLVbUW0NUr6VouOavbjjLH+zc7h9K8aUnRdNQZbV2xlmSGJ5Nw6a
sFmKw2wpEwO+vvGlcKyWEjKBlixBU4ZdpdoisEDpLQVnHsozRg1MgCGFQCRpnRSnaQKA+KA/+un6
iqWovDGlkG2VkrZeatukyC2XcrcE3VuL/m2UQrgCRRxVBmyKaORSKZZjGeJsOymgw4SXQ9k1djHa
uk6K7LitBYmU3ZEq/Zuyx7Jv5zqwUCoioiSOiXvQGaf9b+Qu294KGT6lnk8K+5rptyeFflp59ZTw
DwUgPaUsyEb6Kk6hX/t2uINp88YQg/MG+WDBPNBN+u/D6L0zpI9bS2r+fTSHBPOc0vQtk1LESYoS
XalORKVoDsgVzc7rqF7t0w7Acs6QxoXUuTvygih4IYgiTRUHlJRAFmFQoYg0pDTS0bjLMKtNMM7g
h+ylhLJZtVdQlTQHpbxSR2dpordspfDSLRGzugWu/WGYCLxiQMzFfc7Cetvj9gs0gmeCkeSs4aZC
14nR4kcrhZ6OlHxWaD/19b2VUtDC8Pc+bvqNZfQgSnlpVT8uG5P6Odz24dxU8UslxaVrH/hoTWMp
OgXhvDyEUoiK8m3dWTMis1XKVHEo21K2OqJf1TKErJVu5PvRdB/xd6OskXLXBsqS1UxXzfVegaHd
aKzCAtcu6k1pP5XZCnIjzYhArxSfYLwPR2s7tPTXldAWxS1wLaS3nNUJWtxVinJtKc8l5HDYx+dM
ynbpPV0SKeTVXJwKRo7CGvXYNxTURd/ZFwre24i8LBs1cMSpnxt7Kxd7R0y/Mit7qoabTkqIRzoJ
RLwh5RtBhi1SaIxClQqcawIc6Q+JFCMv42E2Vp2G64TvX/fhADuOHyRomBO0zKBMhyC3v2XUt//R
LRSjCx4ZKTQckCebG9sUTALFu4AOuk0pDtVSRE0tODmkLeTtJGPwj37D360voZReCynC7qQau0GW
rVn5DcMcEqzBJ6rXIYV+Lr+k42vSX0Ip7O6lxFtIsXeI6hs1BAd0rXuR/fRDgGP0ItrjglZ8RTPO
vAlkbv5DR0s+SVF5iLrckjLzNnmwcl5PJ6a3ObahFc5XAE1Y56REPbR/ooUjglOK12HsrVLMnqBq
H1C3V02JS7zrA8dKX2uTyBwqHkHdaz33IpaaA2ed5wHiS0ZQ51JAP0spPd8Jt+GsLCgQsN7XBpev
E+m9FuGLl2J8SqaPlpTnt+j0HfT6veGfQrea9maeNvt1laUk0uZaw6x2g+jQN6L8d6UFIMcLsEhT
AD7OOyFtAoU0DKAjd4NOmgh63AS6tBWwGgCjJa0GszQdxLgPMmlDoKDS7RMHtDQGBV3/1UjDgs/3
SFfU3A8uZoYaV8OEuyHF5dAQqGsCkOYSLxDXUzAfjOUqmtsJb8LOb6unIhdYtbUFSpJsHvfkbuXS
d96jveFYl45WUy69vqqecascr6pnrI4/N0mNgdV0uNNrJXK2xagPsYHKDodGjIiTZ9B0njBRazaP
8y1O0g8GfzmXD/REZiQ9mGs/sPryBai9cUIyFeKV31bSf5vOTt4dVVtaT2+A/714lDJ2de4PZxIr
Rv4xwchlX1YE7Hmrg0SZkD+hwpNRMU/nga7DGecIYL+Y6D0DhYx6XHdfSPlYTvAdJ8KoQcl7AxPB
dXEM+utofmBCI/vv6YyoQzy7+A2q2pXFMnrRssgR62R4HGumM1GTpCfaXd0mweoUKGmDUgl8ygLU
Xt7rSbCaKxwPubC3pSJgDq1Ho8+ZqSX5kzMBT3ekzE1tGqlyW8eMt+UScyoXzmnaw8eXG7X3+Vil
T/f9BPC5FQZFeSm9i0KQmMSj+LTN5fHngyA7ggqa3FHFKOSgOdrMrY+ajFxY5zpmdA9pFrVOOhBP
IFU0slLUkMm6CZs0pdQGfpHAg2qnpfydq6EDqaUgR+3Z8lDtyd9oTNTDmN7sAFMIkvz43rNAoTr9
MHLiD6l31k2Dt+jiA2HCZp4L1zTPtdwb0yaSqksoDp5xDrMJ8a0zEbgq2uxOPZZG3DnVnjETMqtj
1qL1M7wbloXPx2mYTUglqR2OAMKbV3WgHrb7sj9lfGO9XupntWn/u/fHIRNewkZr2H7q9WnVbHG2
BkbHGyZSxvrYqIeXvg9Pc/UwdCsceJYJ2aHO01vDjjnM5YtVrzhjkgAQyULAK1+jLeOsXblRh2rj
Nn0aNO1jVjMSFzlpFxCt1f//x4uQH5ILrRjdvXwd6icLJwLsYK7wKXN2ofdkN+2dD+9tO8R1xJoL
lID+jXBD6kZEx2wSGFAw0Vh4LcKlx0GMjxdtrLa2b9fCB5VfUdLWRqrZXdhfDRPB8OylP7M5f2UO
tM2tBQ+cSTScUSXvjlM+Vz1nSbaUqHaNBnwhMhZ3GSAOZnxcc1ldmOazltBoHo5JV+wMChV7a7FB
DGSP/Vw6h2zk6VotDn4T0st687CGMBLNNrpQ9G155NQmxnNljO+a1O2hzgEklWp8CkIAiqAa247i
HPUYDuEGfdHg2W0at03+n2s9dBsz8f8u9SCT6w/HrKH+4i+th2H6/0HM4RHJhSPaRqPxt97DEOZ/
bFs3dN9kMWX+k/AGF86yyaayqfw4mJ+kEuQvv6zDjxzd56eWJWyqHvb/Re5hiX97xuXrMUzDsQ3E
JbxsvOP/ts96YqS6Mej2OwHRv9t5YXlEt/N2HPI8oF60/kwgU2RGn9LHH0AxMOA9tGmXngwhxkPV
slCNJ0Iu43HdDUNBOIHjVF9oNHcPFDxxb+b1F7WJBmayQ144hzha6i9RU9s3g+Pdo5MBMtSPGA3g
BP8PYee15DaPtesb2qxiDvuwlbNa6ugTlu32MOfMq/8fQh7L7vF8c2AUsQBScksigbXeQMpzOgOY
5LAFGExGcyRbT0owX2pBi0Qm4tJVnB3ujZW32cEG5N5TTJEAYnRFMr8PiyMxRxxRopf2bCHvYXxg
X0oraZa6J3WTfJHyFlvK0ShK7odRvwN62LwPZZ/O8UQ1j7EXxei8aUiXGnVw1eV2fCgstV1YY4pX
hZyVh0R1i4Neu/nazdzne0jERXOPFTaZi8JwMN7hJCkwq33XPIJIYw8RF3mP1yNNFXn9TnT5psVr
p0z+I26rCOB0WY4qv5gtmls/6yPGxIVIp25K7oprS8w3bmchQLlJDQ1McVmRecqq6tHDxB0eiDRJ
zOgJOsiNkSH70Sa7aICV+R+HbpAkOz2X4g0MG0SvIPt1hxvzYjoau4ykH8nKcDeNigH4ThSXjdpe
yqFEYigqEfQZoeG6bevxlPfstzyaQanN3x0XybWe1YrlNP0RQhrK12B/3hUlcNCx0audHTb6C2vJ
mdWBJOxVM11bWuktxbQukB+zTNcuwB+7304v2LIgd+LhvWw1hjXHLSjYkqM737ouBvFH05XIPrpm
C6qI58aDbp9MU0VitIHhQdlSIjXq2KxTM+dkTA0rh53fTBzGX/HGT0nTqAisTSHR4KDonPQ4audB
0v28hg92/CHz+gRcQtjtqRB0+xZQ9n5M2hjrK75fnwbElHusCsgYaD6rB7a01q7SdH+lVMWr6DWj
XiMGNg187vtSzBCa5tYujsll4GQL0/DXzLRMJh3UVv15phhBB3PhFmQ3kfOtL6JhB78qwRYfk7Sp
L02u1LsyDR4LXHc+WjwOBty0vlLBUh7i3PGehwowRZBZ6knN/XFFbS7ZuWGX76zA61dG5jQYruZS
9+zX6GUAUk6ko1+BzAVhpqz7dgjOtwZqA5Yc5GXuoelIstkYG5HngA7999wAJaXzh9r3/s9zp5Ek
rNxFCNQEB7YsAXlQ2ItQcdDkivmfTY2u8jkjXKGjKP/vWOCOsBQl7ZA0fX0pSafvZVu6neQGISuw
gGysMLdzmjHdg0ATHYruQXuL3w79odL3g5PbC0BoP0e6yRMvVCUSwbrv9osB7TiQHrJ/tKm9y0Ch
D2HDfY+yon/EiwpnT4/8B7dbHSH2IULaSsxrRvfnOF7zH1qibIfWr1dSrcuXqoyHi0XOkeNb06n5
yqsGa1YUEYTcaWC0uDtGbrnPplDvJeme3enb/aTax6j300Xd2wUyrz1hmKTxMfrp2YbYOZJePLgj
vVsoaqpl2FmTWTCxGPmss8Oi6D73HgfxUy0TSSLhw296i1MuZFa9dQ9dqDozvzeS71j4SlI8fpMn
wIrUJNHBHmImkMQRT4X/PcEIcRSCA/TbeuD8N12Wzw9ZFEk0VTFt/gGtROv1z4dshq1NBosZKSLH
Qp2FP+we+AeCnobTmuADDXNVJPWzpCqs+gBb4U4bjNkqn/7mjS3Nh141Tl7D56G0BvYhQwqFaBoU
MR+NsQcLuz9YQ4FxoJCySaBc2Js0DL/FI4Vpinwr5Gm+Rirf0LgtenSBU3aS9ETTtZvYbJKfnTzY
y/4YnGu/k56MGlM52XGavZiZJx6e3WlZbkSXFNRDZaIgjAwDBh+xIW21cZDYaspIyeMR7CF3+aHI
wRsQLdaeZqAtU/yQluQI9olPuiXvQvkchLq1KmMt2LpVqxz0ZMwXpivjOpfC0faRc10N8ZR7bNRo
q3YAxfy21S9SQ4MYCfWlxHI3Qx9O3TZGZ8jbi56YZgPCnsc5Lz1Uln65Tds0SgBBR9WQ27ErHQxj
KK2cOrCeEeU9maXXfnO9SHng2wXhqyjHXeN4YNeSPvvmHjtLaRZKUlnzMc5Z/tSRefznL42q/ils
grIKUsHAhHXDNkxQv8qnL40Vqn0C6cD76PBpmsc4VF4wjRgfNZi7ocr2Fu4sCh81Rsz2kMAlrpCK
DPvkSc6Tem+lMCY6L+x3GE7yDRh1d8f9RNqxFsURLIF7ivSTu7sPiCMRE/NE91Psfu6ngb9NvsdY
YaoweKxNHKgporW6cYDHLm2Ad7rsWvT2DOPanvm6pL8NVnN1tE7/VwloK68073vjJwrJHk8z9kIZ
y7AqbduVsg0hf1LK8lkiUEOdorfDm35WbVQrlezFbfo0UcThdiJ5CPtg34UgJwtVrja5m+QnJ9Ti
Oel0583O6tOgZO6PQKIu2Bb5htRTMlOcTj7GajMuEJ3CGr1N6KLzq5JA5BCTlVOIhCxW7MwToYGE
F8mvkMccpTkeDca3Hs2OPSy65GnMEn9RZa22mGQPH72IRs6RPKsyVgU4iESPGq70j7YOjpZ6ZTET
MTFPlwppndgtPk3TaaLp7EICJDa83UN63yYHa0QphD85iEy03JgedhAitOcIb7SkN1Hcmhqd3O/C
jRXQXNNz/z4gjkSsAqv892EE27AGVeHOfTqvVj0ozNi3fx3jrtybjveDuopy7O3GeLFATXuaFzwp
o9dd/SFbJKEhXUhhZPvc0byZUvvKN9PS165nq6/WmKCx3nrxpkOR88rD5buYoGLvmRtGdaWUUWzw
+ZSXuaRJr2Vjg+rqlG+O62GMha3TyYzsfM/TB5u2aSBeeWm0QkkCEXoA8QB5Ru/ADtw/DKaKDKnh
q5sOJvaRpbF/BXt2DuCuHgrd9K9Khu9eaKHdJgZF00rleSgV+SB69xl4iXH6dNava4gZcLLc2zXq
0NMfOjVRF0BO0dWwAUZub4dhpthbSbOJ/nbYn8GuSCurARhdGI304rYU6dnGkcX3belFBhrNUpWn
gRg1y36OwZd09aNUunRJszKmWW0K5ux/3bb+YA/oiDBN20kHBS5DcSCQftIgc/2oDyj2pz8i1WnP
mdrmD13oViid+rs2gl79EB2VICmhoHvAkGtLfbabTN/WobT3Y5v6RoAJJRCzOFuKpxuEV21bDX68
Ddo0c5Yk8YYlKqokMCIkdP757QsH6jv5YXr7E/tBp2qt2Nx07U86YkOcFM4IY/ZD6mALO2n20pOS
aWJbe4O53mzSzrMxH9H0txArgYe2LdhQsGF+KtD9HaEEvKHPFlAm0eyF6LpN9hFrVXnWbLipFv4F
t7Pz1FqiOYMW0HRtiBWPSNrpAZUynAR7UmQeFmk7PBkHREqmw1u/tn4eRQYCxksjH6odEE5pkQ2I
MmdZFrYnn4pIZfikpxqDN6E3G2T7wWn2yNbugtiybk3YVyRhRb9DUmA+5iqaAwnFAfH0011vEdS1
/aYrZNN7Nes3Drq1V35DH2JCya/7wZIl+zKOsbVxM1C/FeDZ9xissI696teqwpoj6rnFIeSiPo+O
LC/TKtcWcmv+3tVxoMODT7omlu4dQJn4B3EkGp+cLyUIu1l+GghGL7nZxX/v/7/3I/vLSs38k/si
Pn72vJrMk0ezkLb/JCamaN4gO31ofpAcRePdQBzBawGc9okMrDIYLppT00CqmfsguZbG1BUDsVQv
QtUcbtO8qnM34AzJ4XXxg6PIG4Ac8OseYcm5j1GJMqPcJC8tBiOP+ti5j1QCopXhOQowywwZZznt
qBuZiE2IM8TE0fNeuVcbO3GGiJvgILiqCKSebourip44Q1w1UXx1dr+KP5RIARigAcS8AJJq4VVL
in8GjO0aMcnb4dQXR6LpcFrZdibrf8qFHDbhOJdLDUtfcEfLf/4RKup/fgwkvnTFQeJYtUlyf7qJ
qEEK+Dww1I84r0qEForolJTxxbGDeIv6enQSTTso0SkMNKoeOTrlIibmiqOJ9rPoFAdq0nTGfaAv
YFTghPr2KT5QRDrm3fVTOJpeXfVCkNKDD5SZnpghmgrKE8x+jdz6r7d1O0Jyc1E1tXR79ftoJeF9
jtegkJH//VJp5UUHj/3Nfe79xSQKRWC/pJ0YFPFAr0Hr2mW8+k0woMbl8OHW/3woFAVcUdb4fDje
5/paVgBu6Sb1gXtU9Gswh3MEMFAvoWh9ABcBnnk6gjUFWak/UPa4Br131SaiVZGhFW53TbY0/Hpo
H5B9sLGAZMQkDbkX3YH81LLuAowkw4k1LPndc6Uqr6NTeRcyUP3RyiwUnaVRfo8Tp5opbaTsR6Tc
n7CJ3Ik4m2lgYlTX14kfKO/UtAcVAWSTLNUmV0ppLmb95apKWozzf/7iInP5H08/B6CYbJuGyjOE
+9mfG70wg4LdtWryQdKDT9h0+8kGAuB31JXLmrLTTvSyUPXRUVZBaZFxrWci+NtIF657Ny4OIlQP
MorSOmYfLEF1KA/T9UQDucy5HVWIvO9RZKJO5DYrxFwwtouaVaDgf66Mnf3ooOR7Mi1r5lipA+iQ
EPW/agsBAX+H1LYf1anJR7NcJtQE5iIm5kU1VREZC7qViMGn2SEn7uMsl6KhqnTGThzdGxEzfT9d
couGuTPNs9QC17pPc+7d34YxOh/WwC62Y+Dqn6//X1/ufqmi4pE4oDL3l3fm1LW1jfkb7Ua5l/aZ
lUp7cRQE1UsbGdLqU7yfpt1jE93gwUFOmqUJeeT7+Z/mdbqXg20yjfmngSwrXEAP01UrL20mrSKE
ku5BcUXgJsraIY/mN4a+m+p3O1JU2JE5O6+Kymop1cTFoN1HQfmQaIFxm3c/g+zbo+siU3EP3U8T
1/R1oBJXsrvy3ua9LGSp7l5q1XjXptR31OOuTp7hKwYgLRJMfrFyyVyee6hvJRKHX6Bx4HA/lOww
msLagy2GcKC75rtDokZs+80Y3SHJl+Nrr3bR2irQGUpDf97FhXtS3XGd21b+IlWVd8rj+j1xs+Il
9KJ83xSgDkS3CXyIYRH+FLe5SaOuymbENWCa3JXgm/b4nhYzP226s9aH5WaQzXGFdGNw7TJS2qkV
Wx+y8x7aGHrHBZZWwEPGi12M9qYN7Ya8szY90RtwnDp1MDMspbWIGWE1nofAvp0gQiT7m2U6yQN6
sFsv4kqupz06eeYfxAzs0/gPkuICHw8V33RCssRwbSCmTzfAoTf6yQ2WLBDCNGzluR+KRoze74z3
gYhni6GSl76HOnGR+w31/kr3mJit/Lo8iJaNeG5748hzvHYQvhfP9Vt/eqIPCt6XnuIe7qH741/5
y2pAzLsvDj5d7n4ufwLMz0RfVzr/fywWNOXzLdfQqNUqhmYpaA4bU7Hud4siSfEkCzM27bsHt9Ys
QVc/5EHUrpE3zx9ufSfw/XM1Gdf0YZ2tb0G7sPNDP5YLqx4i+wGXaH8S9jHnw0BuRJxSY1g7KzEf
o4jahSTuwaynrMjnmmSGJxETDfxfc1UFENPEgDGNWqXqrVqkQ6jz/vNTRptWP3/sUeB6T+K7pqza
BpXF6SH0/eslSL1JFPr/aWVclTAaq+966W3USc8pzl1wLUX4oy+dUV4aRZXvb4ee81rDNd3ybJC/
e5L7lPHcelF8TV64veHsKuxEDizpdSz3MnUOjMbfIYaNGD0cwAMkNecJFtcy8GX7LYX6sG4t3cTf
0Xfear35mruVeY4zL370HO+dtP7jP/9fJznhz/9XxXB0C2q7Iivm58yp4kS22qty+t0Me4AOmJBd
XADgY+SbZ9GTZVtdpWQuZrE0AIhLzOzRU/hoxWgCW2yLdGOJmYWlL6Mi9GfozLu7fijcnTjKte7U
yiOJqClOxdNEU2w6FI2BXbg5DvK28wzcKyjLbQupLXc14vSrFqWUkx/0LDLIQjzZfoHIqJNjClem
/syvbInXNQJv75k0ZFKlnTgSsVFXw01jYdA0DX6aJuY2QDGp0E/DUjldKwigrw5B8cyy01hadpAu
R/CkL/UAXj3WXWRzpq6uKa+S5Bgn0ZPVOSz0+sXpZe3cFOMjK9Bw/c8fk/K5jGzJhsMXctL9ZjWv
Kp+TlYjiy31eGtK3AMT8qkmlL1rcpsDSaFyjjynQhGfepkNaJ0jkA5KC62Yw08fACNPHsvGSEwDK
mSMVeIzhM2aeA0zDgjYYqCp/NTrJPYlrKdMFJ6OcUcY1/f4aRsBnanOHFdcTcSkonz0FynKkjo9N
jqldVLjOrnENBZvOelzGrqle4jDxIQm33deuVtYJBmP/suNulcam/VXtQJR5huNdh3Csly0s8J0c
WfWiLQGJ6WZ2vJeDUFXkrWoKfM57iag0L45jaHtRIsLrtTnESvHXk4KmBtsCPPECzUyj7EeZSbL7
5jC9Su3HCmp3Q/T7K2Ceeg6MrpvlRVZfIBUg+RSUxyCS64sI8aMYFoWPJpLogkLPkJ2KvT6bF2BW
9rpb/kijPDtDfnYee82+dvyq3koTz8IGWiy/qsZ8K3zk+PASu/aJH5/KDieTfIq3SR+g8WbHm9SF
kR5GMRxZCSqzPsRLs+6kw73xZfNnt6wxVotacuxXX201yHf/blRX13ZxY+DIBRdN38RGPBcxMWUC
I+/8Cv+JSJ7ALGHWvKrfSwtCiFwXwyEpZArXU1eS8n5ZagNE8TLQXkuWBA9dm3rHn+dkXqFfFM83
V37nF/iGow8b89/4XpmHUc7lL5A2H2A6t/u2bLKrOZDekOGAo3U4zI1A0rdWVw/PgB/WCTWXLxrV
l4WkRckma4LgLZxEt6f5eGVY/DpzzJynLtzB6eT3FEWpNYnc5gaq+a+ZC0VR5c9PQn51mPRNz0DH
xkvw8+bD8Lq8TFD5/2ZX7OG03DZPytQUow+DI5HDpYh1TY4IRilDRLV5Ttzn+Xbe7bDE3BedVmOZ
WU960b2y8pB8eG29bhG26vg1dJJq3sm2t9czd9hqQ7rxJLU8p4bJAyk1N5YfVGcRqvXQWbVGpTzc
Y2LAGE1+wHF7cF3OLOBXP5RJhr+vDE2B5SywC8oF3U7xbaQMWnAkout5OUh4sxy63e1QRE2zUnEs
mub/Fs1hIsZh2G/EQD2N3mZPZztlCX3Njcxdq0Pb0SU3v6JCh+RgZLNyGFL54pVmjcGgVaPWakFn
qzJ/LxqXifshT0HjB3CC7zFxZE+j/zWmRV20c82n+ywxlRoZhEcZEQc/x6cPvTVw2lIhhyDIIVA0
pqtujGl75k6bNzOvl5WrAFGZQoMVZ/hPjZPFg42kBE3VpjFMFqC/Ae7mZ9XqeOyzEUWzangvIBat
dQ+P8CY3h3c/8HcQvYonN450yn5aMRPT+GAQa4YBdOxSoJZtqV9EHDQMsuWD5W1EV2VPN+FLjdB+
AMAESyGLdqEBKa0dfP+pnpoWrjXonust4sMq8OI+B91bGicQxPnON+qd2jclHwGNpPPZxH4XbkfF
LK+V78nbMoSCIkb9EcfTXB7yjWQr6J6GXnAEpoKqXB9n6O1GzUUdZeeBLbr7rStqgM66+8M0i1dq
2uVrV+HiiPplcCyw50EhyQyXCEM36YNaRmwNxaGVsku8NbjLILM99TWoDKs8RE2KHDZmzFia2FSh
nLWn12jw5h7KGbaUrEVtB8H4gvIBTq6i8COj9Y7QybC1QeW8sohALmV04gOer+OVFO4xnVIXnpvi
vFtL/VwfbZCe/Widfb129gg+bUSvyDPrLI5sOZtho2se7TigKmEDC8YEAQmC6cZrB0O7rtXgXdx3
DcRwfg6IfjL283HI1d2n+3NgaJeu6VE/xjeKZxTClr6TdY9WBszcK9XgOXYo9NZR4r/rmflhIcTw
vccxoLUT10P19RG5evSeIzomNjlH0diFmezxzl3IVmtggzcNYFnuHrNUeQtGjWK2GJAaR8WKBzmx
1JH37jDS2ImyF127jscGbAP9sjKrdWHl59u8KXQbFX1+HvLtFDGPr9hZXAriwSko42yu+CFSqaHc
XkWjsNAH9nUxMypQiIjG886MStgLTPAQqT7kSvsseg2+CNeiDL8ZMVopikbSM7cN9yQapwirOcKn
PGl/xRozkk6d6yy9pDKRQfr3XCuypl1r+4NXkk6qXLDn5F4+iUujASOCYrKMJdQGNdsj/nj1BiBI
/DZozrqGFHPNSCqfmyb8JsJhoEerKKmbpeii/YuKFzezEzJI9pODGoaI17aFHGEcRHNVseO3qAeu
PERBh+ABblRnM1O+ZBICsVnOjSDtB+ecpzAVyaCWX92IMjzwHcRm8Lfeq1rn8n5R49eHNpj3rlTv
RBOpJpoG936PYeoM+qY3xzap3iVi2AvzZheZar1TciveNLEqLYpQSs9IxCazChvUj3pEBrTGyZty
+0x3g+aUochGZbXhGRbF1kuf9I9iZqBCKO0c+9lAvgU+mhtvHfhdf17Ls/WIZHp+troRCZ9YsQqk
yznU+0grHsRhrwerHHrHRsYLd2e23xuLT6ZyzHZjeWbxXCRwJM24Q0KCTeOz7Ab1ouMJsmTZWj5n
g80f0scUTYw6Scdz3zXkuRi17DLaVOim4gLI5CrhlqYrvYTKAF2/ldF8bFmniG7KB2bFugkFBpac
nrb+D8cBnYVILOK0Lska27awo0baNFDs9DpWqMQYroLCTtVmW8lGLbhTZmguKHFkHXEZ9Bedk6nw
WSYtLysfvla1vGtKTfoSqfqGkpj3ZFa+fR61YUGJJKxmmRS9u2aVHFQp9J8yGXEbo9E99Gn1dEMJ
dthlxsSVTPaiUaj33Y5Et1EsHHWn5j4FQ6p+oaB4BGDBG5ZKOjFxewpcU0Pmu95hwUepq7ZNClqJ
La2kUm/WGgmDk2gg2QWbNq2/3kPiaJRKPMKDDMeOJKnnga4NXxLVOQHEwWbACoqdiHtTPJSlkxQN
174ttV0HZGdeehFmkYOfHUkoZ0dxJFtldozb4efoMHVFTIw6kCj2HSZub3qFW6I6yMZRM/vqUFLy
mkl5VXzDyXc25mbyPnhNuazUpEVtrFCvQOG/qiMrYOCia9+pyyMu3OVRHKGDYcEOt80ZuTI+J8lm
WIzYkz1F5Rklt2Ni9wFxMqJHUG6tIV2JARG7XQE5gqvFEm2lI4/i8BgDoRucwNdRsy4gronuAEnw
1kWiJUMYJd93ZY8H+lgOuzrvEBBRrOg85m1HBhpXZIvtMgIifXOuaiucR0pgkG4JtWeYWQU5yYlF
+GdXKk3MlQfSeslX1874EheJ9iSrWfDeano/S1IQxXodm8u+qPUdBoPYzzVDsIptOX8ErqHNxsIk
AR742YpfbnxqHf0lDdBC06aeCJEbiU+x1YQIv4clul6UwvmzMJz4UbGwoUijUFYc7Nz0L0qHKU6N
h9YSSHPz7icxcDKzeVKC1trnMs5ealK077UVQ9Vsgv6AyuN4rVX9ADm8eUe1OVn26Myuxengd8D5
p+Fjgdy6KNyToLBRUaVuLxrLT53bkRiAQ0Ut/z5Hx/p9DrlioUiNflX1cNnGbf0a8/tEfTrxZq7u
16+hhmdnh5rRbZSPUnmois7ai1E5xd9Ug7mu14V7TgtwfeEgHzK0+oBiZe6Zsmx4yEzq11NPhEST
pu8DUlMTPdA9j5KTb6LYOctYt80LNck2blFVL2qCfVudlNZOdGO1/1oPnXEUvdRV17JchBfRs6WF
Z/UN0teYgoZFMddy09xXQ2fupxpd+4AW4M++CAbd5HFZVvHiPlEMfOo2OLKCDYNV+ut6Ytrf5v7t
mnVBDVTuGp91CLTXRvWCNS4ZGOaQWMGil3XzDI28ZCFHrwM6uR91y89K1wLvgWTaqQhi6b1yDBjN
muZduunb2nbysBvinMw7wjlLZZCjtduT5+7xatzhKQmIh7vIF88IT6Un5U8iHvjBz3iqxCeD5dBF
bb/WSeCfi560W5735bfaKI5YpngvhluxWE/Zg1WDPbyU5B/EBMmclM0UvT8FQ6jszbFB1ibwqm8I
2j30YNO+JJIJzTS0s60C7fZi9iHm7NO1bSiynprk196rtI2OwsCy4jv+Pma4lk8TNITgZn095hQj
deuYa4Cq02mgi/W1j6o4tDtqRlIIFlwAwkUj8N8CKi6O7gOf5n3qislF4EczCOgezHIuer/Ap+vd
XwOt9QJk3jg5DiHaZ2RDv66KoX63y2XWNtGXytSAwKLgCGjAjr6Q5Jmh/DSQC9VGMBxFsRDTkqxG
RszonlwzDrapJskPQT2Uu76zyl0gR9Xu3m2nWGRLDQuc6VD0bxN/nXKP5VmPozCGhPO/TfbrMliX
BrRgJcsegkjjW6A6ylNThd/93EgP+tQrBxurks4Y17XkYnGLeY/mQwROsNSYMMf8eQzk3gL3t5ST
3Qe7IjD9W5LJdsi8hVXwessg3U+49UPJ21XTZHnEcJyftL+VEFmkwof/MlImP4+mmAQH/V+6ls8A
QTj7SZB0TzbC2Yvuvck8gO+18uMe+TQLHQcD0nLcAXNDOKTMqks0YeMGsETA+epmK7pouOksLlEq
cLo0fTJLOwV3Jb2HHen9QhudWZDFykFSInkuoTr8HhfooEeu+TH01gtuyN0Lfs8oopWVugsTSz40
QSHPq3gAFJkn0la1EhDaLoImqWZKJ1Nvfza9rk/+3GayMpXYO4uBWurqk9wsRWfAid56sIayW5K0
21YOekq1hzgD8pE/lBrGpBP/qw38H4FsU92SInYF/jgefIpxOOB0yWq0u/wCNBHfTx7Q3+IeZdHp
JNZI5zp3zDe50kOcSYzh1JgAybVeXyhBie3apIQgjfW3ol0KxHNQ2Bbk5yI4mhOqT4GWM2Rj9qhL
MX5Teqp+q0fp5NeR+6zUgb4yZMTrqaGXz7rtXqrUzL/0lvE8ykl2saI2vciWzUKh0OKV6IoBqazW
CZyMowhJVkL1nkJgrb2yWwb3oOQfSlS9lokL2cWq6qXmeP1WHqPxxNawh4XZp9/1bGePUfGRtAVF
akeJHmNXwo68CCqEI9Xkya/DALEkplSDudJQhnyHymHOvcJy90j12fuOxx2ikGP9brTJWrwuCXG+
qKxRL7lRmmjUut2xN8efTQa8a5fgdHGPO3YfkkwKQfgXbJtQP/735PucoaNcgEsI4hyR8RigobUK
+8J/Yaknz/PeT9a3rl3Zs9jnPyG6ozJ50rkx+j/TZCPS5Ie2kp0dyTS6kyp6gRfaQYwGtftGQto6
cisNXtgGH/Peas63C1Fo9xIvuogTFc18QOE0eUQxbXZ7bieUsLpIQqJiemiLWNOFVE1L83APiTgg
OQz59m2NICUbvhAmQ9n4K+CaXxGMBT6KVm+xyeLxO8Dhcd3IFTriBT+UItOKl2aAABhFlfMxUGRW
B7wg+O1Vx4ZM8pcgxTxWHovm4rrTRlACaosqbrpzSF6scjSjHsmqy/j+YFwe424xN90BLE8B1jp3
jPAiGqeJNzJIqOOtF1TkaU0M3sYYZv00y5aMcaWFLQpyNTIxMEElI+oPonHVOsYqfeoPzls7hsux
8tyXDPr3rkPZAI3S0XkJ8CRdqqnlL9Wp63Qu8ik1bHQxWmpoS6S6fRSnGjE+gTLpMhIf+UWLjdsk
087Vfa5FaBJMl8g8M16nSeot5HrSc2FpMuK8vO+ywVGWQ24VCzTslQcthH/LrjCoMFzJYKWJoczJ
lAcxXxMfQTLkytyLE3VWsRA6KRimbhEgehS9zPDq059xWe0Gg7Ufc9U4htDMXM1Xq9s0MKu/XUPE
RagPhm5Pquo5k5OF2AxRxcKMpKGGbqlJ8NqP8S2eyD1Gw1mGwNAU/3O+iLdllj2VcMIlU3N3TduA
Ip+OsFfCSjiGqyNFJMv7QRrXWTFyY/q16ES8RtuPXbETIdtCZ0N8ZUt3W1Ph2xR5IZWUV7rX/7q8
EwNqbaD+ofisi/5YT96Xh03U4XxuYE9SmW8kTbp3MuAtKoChs7Cmrh90J/KjLITiUD14FaUeEdci
hy92OfJsk830qWWdX7Lf8FTtWfJxlNJzHXZJIkvvmFp+Kd3WeMSDMULfAT91ETdtFnJszXMSWk67
ULPWxGXCwWrCtUh0/+JtVIqFz3s01GsBdGW9IZ2RheBbDtFDcD/yUC6XY6f2cxFLLOjjY9hUC6Vo
F4BR1HPZl8Y1jK18bjhlseLPa1xJmsu7wsTW2ssl/Sqm/DqhB87JVjkEounIyVOvVotRtYJHdepF
JffELAmfQqkbH6rK2mJwR9ourXv3mFiJC80oOfcGViPgHLZpHNe71oP+POb1YZjgeKJRp41XZFiY
vrXVRoTCaYPmT41JUmsG4jOiQEMJD9VGCdk6b3DmadYoGG/3h1tX5AoRkTkEuQlfe8oclqPKDdW2
YVYX7opFkHsVDZDOV603C2gFjnsdIwX1E11DPnTq4s3i7PVc+qJHNTIOXp4vWV0NZzE3CxxnFo6N
dLuaFkx5ZytE/iYopKumtup1/N53slnOpCHDx0gP2i0itcbSKR2U0MKXFHzOv2Q0eTCMq988yOJz
KzU/zKDS52qYsL0OIuQ1Wt08ykpYPZapXj4qeLeIUIpGxW1G3dfWUQyKadNJtgu/3R7yNTtAIHTQ
gW1s0DMfA0QluMqlnK1Z0IyA6yaghxi+zSyUcZz3eE/MfjtTTDI87yPqGmnWk1a7lJX2mOj68DbK
bPVJH6GvM3XhC3yJuXmd0Xe/zVJqcmp2Dew8YKM4Naxp+DKOCDDdY6mX+hsqpAU0xlrHGjYeEV8B
29uHLEu7Kti5venvRFc0yL+gwQHkFTXQnKWwCGLK6ftLcYjUwIg+3HS6OLPGy03O13VlFuvYbytk
jn34t/r/cXYWy5LrzBZ+IkeYYVrMtHdt6Imj0czsp7+fVX26zt8XBneisFLgQlnKXLmW1f4AGsWF
2n6TEVqac3yuzrXbdDvo5/A/dCbQwlb6Qmii/aGGKrQIyjWJZXmXeEnjrZvWIIQeEO1H+NYnc1Vn
Q9U240Xr5G6plql2b8lgSGJDvqDYpd17atFUE20dGTeiTZ56Tm15GSmPtv8+TrQpEwb6zzjdiUGT
+5E/r6K8gtQoJaI2wGAMyhxqIHTXXjINYuJsgjOZKHPq+ARDs142SaB/68BFwWWQqBdpLLN9FxUw
/IKH+VKwN8tH7VvjTV85mpXEcoPoBMwUtrupQdHQiVA4MZUdf5qy8rVdYNT8QAuLR+E0dxx2596T
gjcfMrK12inZRqkjCco0yDw1Tzd2YZEYuwoi2sdVb2bI3nX+RsuSCfgzdXm2iqvnMBQwUatI3fDE
dn3WF5r54VnqsM6jqF/3Tux+9Gjn+KmefOUxVS9VGAZ3JsvzKx/TxWThQ/cVSqkiHNtXt/QBp0WN
jCrPJKAWRj2e8wqR+6m1lSvyEXFHaKnl1vjAqnnXaNHNIL32lTx5HMGyPu6fM1UWePVsGkp/iOu0
cl+6UXNIHAc1tDZEFV5UK4svfypa29Tqmbh8dJyMEJy8wSU1roX9WRSjdwVtR6p9Xr6x7Fe/ysnn
QGbDD7a8aM+iz/Oam/AEGj50x1UfyHs9CGHtk/pTVFr9FQ794drHaD8ZAAWESRRGX8xVv2rOooYH
u78+WsUAv2SH0KIx+JyjdFi+ke7bPecIdHvYw4j2JkwJS8lJyTtAQlMqMAB1a99O6cL1VDyriQSb
k1wHa09kFIsGcP3IJOlT9rCoiwISxwgMeQHlOBP8Peu/6mHg3QpVt0lIN5KNAoZuoViS/KarwDDM
WmnXrlcrb5DHFkBvemNXjAoyBpNz3VNBKvlpkK3i1E/uvoXKYgz5z8I30/gepoW6Nf2ymg+dHN9b
I/IPZqqVqPBNVZ8sJdXJ7qJWSKB3nQLWc/gyi30Zopcnrp6FFNiESEQ9JJZlP3pWKLDsw7oOZ0EO
XbEpNa+uA6VJ4tXdPajCalcimjcX1dA04n2qpsaskJP+nvkDqCB9YgecOlu9ZB/aPoa7zDS6exfY
xhFKie/pVEtxd5zCcHgTbXURa2cnyC9iYOS52mXw/L1og4rMuBaWBI0ak2Z5jtQnBPqizUl54tXp
T9HU6350h+G98pAvhex9k1qJ/ir6pQOKkSUeUXFvq9MXhNnthd/AS63BJHNHqGcbGYQqyRbI7gjG
vsuZU51Emx0CA1bDPjqIRv7mKP46ZQibECMlCwFFnR31RlSzFj9B2vfySg8V4v65vU/dPDjm/1kM
w6KVO+UgzGNT5nio9fF3t1DBDwuFA5KbgYrm6DRUDiX6jPU4bmK1vP6uioGiXYwOm1CG1RPuHDwy
zi43O3nHdgCfE49sID1GrB00SM3RMkTJrnY1h69qMnZF6YI7FZ3sACS1POJc7NTx+CxGuNmOaqjH
kEKrW2WqiUZhjwb832SIO+UaITY4D6dmpEEAxT474T8PllUJ8zqbvF8tog0rQr4gdTslWmS9GR9E
4XsAw9sH9lGUdlMnj6akSG/BYE18HH/6iEtJCpODxYedWUN/hg67hRvWy5EwCqu3oJgoHR3Dwx9D
tVSLG1w1IYpG1PQmXoxaO7ywe+GokR0ir4CqoSyyhasSIA9GSZtWLP3qF9GwGiBlX4QOhPqI3oLU
0toMemOd39w8sYi0ezJxs0ddKZ2zn9jjIdFV/SrmQYWT54t2Gaf5sjCoT8bgAjnnFsJEwtW4G6L6
lzA97Ai9rjNfr+biRQhba2ek9bZes/RbJVspTqeza2KNjEavOntw7aLgqKHOW1bnciqEXYKCwldk
7Si66kUH1R2f1MP27CZG/ekr7Ik9QMmv8rtv8mD44roQGiiZ/NEHVr3pGweKQnL7hB2K7fHDLsd6
Y8hFs3J0eBrZqPgHvQihUiwKfd0kbXsbrKS7+crGt2v9KizsUNQNfk5YvUYHsegwlWViSka1lTyr
vemA+C4K5/9HK4Agko8CGPXEYD+JfrZAiWH+HCJ4Wottj3DCVUPFncRCE446FgolCey7/1UYq8Bu
XuAOIvjCgLTHXZGZ9V60mez3z440vIs2D3ftUVUhe23qQL3ZrfHmjeUP1c0g7S088yU3V5VUO/Wc
6e6S40pHfWoz48qCjzarN6Jra2vjGrKSisWC1mR0ncOfedShEvOEEfvVLiB1uFJUZE05GRXTaSlP
tRcl7LSjqHlyjS+o7jvkfzgsOYFbnqb+ojGb+suV8Xd//LfdUjS62lierAGiusQHtBS74Wy0exsO
eyOa5V2u33hI6TfoCgyktZxsO4kp3VLElM9DHmxEo+jmw8S1qDzc8c9RRveSkax2FWPUXGvWY4Rq
+HNQr5Q3dN/DoxjjSpm9s6cb69M9/7qxqHpheIjK4G6arXIujbJayJHvvkGX8gvO0vGnr71mkhaT
eU3msWKrI5qoHvyKowb4iMfMqiiNcR9lLo41iUNQBkLyGlgDgvKWbby5Ofp6UMEiP5y8VFNRevBg
OhIImTSLkxfHZiMB0fRB1EQPq0Bn3XH0eitGoSITHsrB+WbpFoy+nZVxZI6KBqSW1W3JBs5nauRH
p9bu1W1itWcQEb2M6tFUBq7jHRX5U/R4mEi9jE6iXhBlAhkn75XJJOzmyOEkDYt+IWdNe860iiMI
+s2fYwUPcSErw66qNPe9K19t9HNQqJPdTdfW0OMGUYEPMiYpJhorllAJEQUnz2/ZVOhuLc/80c+3
wqYpCg5fjkGN7d1IAMxuLk5Y0B1ZC8EnbaJXDtEDiRnF0eha7axNhZGirNUZUIALW6VE2hkyCe1s
+daVg4u6e5oKrdFPgXJVK/YFMzE8ByrOHz6Z848mpebHaEbGQRSS7eDqEpdZW3CZ6d6wSDgdzZ+d
qr753Z14r8EO9J+q7zXbnsjsFn3W76wbKLR4BDv7ET5c1w/4B2ftCwm/UA/bsvs1Na21omrSL6N1
VpInF98GE3mbpE6Ml8GPnOUoWeYh1CplF8CnNMGqvSuUC7vQ8MBpGQutr6xPP07slRIa/VqZqvCg
AWgzjXdbc61t2CooGkQE2TMfSop4dLWNEUvau+Old1IMjYvap+HrSHRVmNGOD/eSn8JZO/XyNNdZ
JG2i/5+DtDxK58YIS3CPczpX/G+mb6BwUtca/4bBOyM3O6OSf3Cu/NRlUDWtbhi3onAPwlwq5CUM
ZVktmyAuPtII0uW870wCzH3wRiTmMbpHaGrFmt5cYjvZ9QRjPnHFwOABTmgV54P3qQ3+xe3A5Eks
o2fc+AWUOthhu0FRpVcn56bnfxbjqgth6fVTxWSjMcI/n/UuRxddWYK3RDQHB0rLifHYKipyF1N0
u+xwAQ2tFh5BzkavPF72Isxdwsu7Gu3aWIvgOPlt844oz1sN6n0/5BD7iW4a2T/kvZUpmkOtch0G
40NMW2RRsoQCCSjTdJdmaTdu8VnF8FFBEhkuRWS9Hd1PItsdvs+qYkUdi5mYdMwlqHhBB2yr4ZvR
yuEwU7ThJYx8bZMTm8xQp7H9TUrO02E0iCNETe2s5drXSWuo2/pUt6QwIOqyx7mqwM33sGXBsYbw
H2Zdtg56267YD0dbyRykfZln8Gh1ifMaFIN0Npz4IGqRpo+vE+fJ1GS3XbOH5Lue3BZkE5Gid8hK
4vRBQ/6iq+jyJNPkfyS28z1vDemH61ZzghVQztZsdOyuHL7DMxJDR9EZb3DHBBPAqACa27fLLujL
l1HqB6i0CignpmpLZvLFmZhCFaXGva2B1kxJWFj6muuectUGtQa0ioX8FvQdlS6Bb16D5EC0SX7e
H329IEmTRr+K6BEpPyJniA4RKQUr7ktQK9KQJ2s5X4xFop/zRlYeIDC1L36l8pDAH0BQzWKDuxDg
MKXtVymH/nelrPKNphtg3nrN/CwzXK5V9ZV/cb+MfdLJWVp/qa6PdLIN/yBcDqW2qDRoN8MIYQGl
t3aiIH0DQKa4pCOX2WBau2Iq/m7/V9fneE1wZD7rYvijWtb4C4pUvdoNfqM+j9qvlgwsxEK2dxad
7AJuCYDa/jlwJP+r6qXqrGh157UsyPgGCSOfcY8ra4fcWBjYymoPeykE7bIZ78rEcK9QTrVr3/HZ
Mfe1exW2rkE6kd+ytmpTeeLJbfkdxvDvpPlYrBsgzx9DaX61syK6lKQwvKSJtvZZIDitNuM8Gk2Q
yKx75rLpcRKBYmgOrlp1NkT+wBgcv1sYAwHIFOzHrQYksZF9NduAu5Fufsd/KGffdNeiiZVXqxJi
a275PuZ9P1NNIzoaU1VCnb2ws+AO5Q8Q09a6CXOd9s42yhM4sNkrvPOMdwHla0gQTINsx/hFWq5z
Eo3CJKp11u11Mv7vfd+NG6eLbHTEGuUTj9ixaV3jRU0V7whH72vU2xZk1G04gRy4uaqEqwY5r6U6
VcHYlZvSTSOSUamSmCDtJJdIOARXwV0Lcu+k+Pj1JeMzzfx32RiM16pK1RVYsWxZ8QG8au6EpLVK
pMoqyXi1CU6c9Dy8x13lzNS661dSqR0aw2pe2gnhmUJQA8A3jPbDhAGFTcrbjrEcgR6gVfQLa+js
2QBeRa0bVPggEiCXduFcAQnnO3B25sUHCsDvtuq/K03B8SJNvrh66C/Z27O9UW351OSGOhc9cljl
pCz8XuO1mlc28Xh3BNVhlZa6GB1om9CBmHXSeDKL4OCWVfphhYoPWixqdga6kh+djjgbj6F7Y5nt
qct9Ygh8EB9tbLhLdqLqWiuHEsp+/COQfnmzUQHikrX+Mi74mQcqaW4oj0qnEGTnrs95zPD/N14h
u4fStMjzqx774SbRJOnoIHT7KOS4uBlwcmyfdhhgYTvv6+2Qwpau8Rv7lMbs3IBx/uUm0aI05fg7
UlzTYR6wE1mX0aptOCfKvdztzZEby3Ci3upcdVH+db1vVq6uQtUYfmmeuxvwxnyp1Kycy4PnHAwD
8mYpKpsZlNjlW6Cl4Q5qHpTYp2rpm+YazApRuqmqRjBy+IlrrMCnlW8EbrOFpVj2ZphaTRWHkakj
7yVa2QyRt1zzTUg4J95GVYH/LI+uYqa8IQchq7pXYDrD66DBHTzNqGoqAkh5Zp6bvv8KoKv55dpb
Xa6rnwSDofOPlPxukk6zrAYhaohz3/CTdD3g573KwCXng29kXyO73JCjV/9KCmPb4Wj5EvpeOU+D
crxGakBSt5TUuzT3h6MuRygLuI1616ZQrU2y6s+Jjn4azRLwIzEj+a2OYwswgZPxiyMnPib5dt3D
3HAxHBDAagjBesXnCIy/3UnpK6BRJdgWVl2iHFXDyz0OVkiIRI/KvShE07NqqiiEyja8Zf8ak8Zk
VSiFI214fGSncioqMCcLpezaBUyV2Qn/EhA20axUdvSvloAzHTt2+ohWslruDicJFFUzm2fxozAy
j91RV6+gkwevOjWgDgcwI63UTwiz3G0jqmUY2rAQAlidusjGCB9v5LYEX9DBISJeZjNxOXjKdDmm
1Tpz29OjpZjEtNrWLfyVuPxXf98+DzhYro4O0zjekfdRRlyBmCKQsqka1F610TQWB8VtvXe5Qb4G
p8m4Ea08qWHNzpruKFoJqsPcJckvxlAUL9OUfa1Ib2LKoBkR5JuqYsqO6NdCVD22N48pRRV2iLWh
F9ZGsDBXNd4qj3QsSMpQQXvaxFU3yTIZXYkCmqg/CzHuWRVXTxsblk3l1EciPDpkAvc6R4ak11r7
0niWfbHJ5Yph9j887Xrfq9Awg5kQPTjfopUyoRKh7jaJUP0zFJJiWDHMtpuJfv1O1wjKsj5H685v
7GM5XSl2+PtK2Dgq/W79q9//1AoowX7Ml8Xe0YXNNYpUa1f35BPCRESGrO3ouj4Xl7o+susQl48O
oi/BPHXm2231GCpsSKgyXlz+axDhEmuXK0a9GFBIJVFAKjdBC1AXEQTvMiaeR86GwrayBKZTpA7B
xz8NQ2R5J9Ln56Lb0+5EcMyyXgC3x1Vtz0RzratHUMXd/tlPCtVgVwXDR28gBFy7jryyKrnfqZHT
71oDfcCZqI9o/cAzn7n68tmu5yntoqswPvo/6qruqeACAYHC+jRDFjm10/Grl5nlUo5TmPCDoHtR
lfpD2N0SYeVh6CuV1Hy2eTEyn9ekUqRLasOgxo+9XpSVKbHt8LVqQ+hRhq2uh3R2LGpzD8ry0VsM
YXPpnKP8VVSI/TGqM6SVQ4jrKGyi0NDXnAHhZVWREcJp7Wpynk5ZsojipDpOnsjhn5VKu7aLSE31
hrurJfU1l9XiGufRm57nwwecCbATrgo/l+/1vUQx9l65rca1GrXtXWCdf1+bGsSTiTeeSdO256GZ
qatOy1XOVxBFAVn6WWqNdVCDuH8NShCavszpKQjd/pWtrrdp2IEvRKtUZfGxGp1vojEuNIUt0h5c
QtzMg7FcKZp31gYUbW29cI6iSBqC3EhXD/W6lZxw9qg/28WVVTQbWY8RV24iuVnXUuAu8hTvqhPm
7R5ZTQc2ZVdq9qJuTUZx9ZfNjpFInOGZZCOmQSGi6uB9bC041K3lndHF+l0YFnTBfTgWq78aSBiA
56qw5dmzAf+ed070NDzye5n/ZRdzun72MsDVgT4Xd+hNtTuUSBSLhB6R7TMqHbLIekau1j9pP8Ju
cEgjFe2ZSESfrUa/p+lxZZM99JxO2MScf/oK01+zq763V0w04vR+jCSymSHrMNxm40RJmJOJ0AyE
6bos27Z2NF1SF1cpTKkzLQ4Oqp+z+liudoLCSz/p6ujBITQslFbKT+bgQkSsBCki4xLKgY9Wnf1D
1zqzauSHAlaZd1cOwfug8jNK9TZBpIIquiTZAvKWYgtuOHzXlPCnOkGbRGNk3PiXWHf6uBcCjJcC
Kvl3sIzOzmyhMxSdvL4oWa4KFXQDE/K3jufgIau96Nz77rEkHH21TZN4Gr8JYa4So4SW1gweL0rV
OctJXx7Qhzz9LCIzughIA3uU6oqFDJ748kQ6gEH/y5IpnyEKXBfAwtUDL/G/z/O4T2V8POfoepLF
SFfeNekApgBHs78vZXcwkVaVgIZNBZmN9SIdY9aJNG9IV5Sa8JCQsHoQV2ilYBxHVIgitfY5uU11
0R5Uav27/6OXGBAlRNShOgOa+9ckovkxKLT86NDsMk5E+wgdxXXbOK84eKW9ryMXdRSXQZd6ZFhh
HPhDsmiQ1ADaz2rB2JHoyO8gcPGGhK6Elk6K0ER66p0fte2ie4DvEWXgKegoIpH/c1BSNAEIKMi7
oZA0f1V3JfKcTg9BCgmqhTqhSUvO5w8atkf9T3Mld1J3+lPtA3iqZ4KbTYH/qFrEUT/vCiPa90pY
e+snk1utDY8bhAZRltOf6mMGGIx66HKSjqTOsbsqn6ZhaFdRlKbaHEPdB27vs3q1foXWqVUmfHeN
dk2rWL9GhUfGCIr386fNYQ1eVJFF4HWaSjRkVumiu0CE8WmTZfPDiUZk5KeZhJ11dVGBHyeNiJGa
koUXySof9xOm0tZTwrPNTYwJLRJu21pFbxrpnVbO+4NWs161rtOyQy3CWQphR8ONu5BSLg2CXVOH
wfUWUh72O28amItO4tL1CDwKBY3nbuwvpY2/NmfPfs8N2//dpYqqSXoe6vu+5eAzgm/wGq88u8CZ
YRueCrO7IPjb7xoe86jfTjZke9/wwOpbUbOisjynmlKcLaf40RuT8sgfk+iBMi2anzD6IvsGFXHU
5tIRltVg5vrt8B6PpFP2jVvf+i4xl3EuuUenbpWNrlTxToXA+VDZo7fWsrq8SLrRLcIkSO7jWHBo
bg37LW76di81MvgoAiQ2ME0KL+mTQ17slTRwDqrr0di0+u9G0UNVh/CgI3cuczCWYyO8ZFNgMQxC
62Sjfi5qopBYBXaxVv9oBw/tXAQnu3XuFBUZCy6CRGas7yqPZHMPrfE1kiT2ayuVHFpTdV8bYAoJ
aV+c4GQZRgT9I0XE0/haQ92b2FZ9FrWH3XN2nAWlAwEIxAqztPrimoGxEz3kOI6vNuTLaOB0xka3
PNmbk6ABJKEq/fVzdjmBCLRLCZw/bVkVS8tRQydJTCMmbIpmWBNW5x1NL8qYij6N6i2qshnSTtNL
cGSNvYGpvOrVOHhzE2aKo1+36+drbkwtvWS4T//z3XU9WmVVAmh+etmiOzzsj3f3NP15h89XEOo2
IZHQMzePW6YcNwCqsH143jO0LBh4UiJwz7u2gYT8lQHGVkwvJiyD9Pc7fHxagW9D9Tu9u8fcquGx
3+Hdid5ifvEOK4jTni+ym95hUj++v8fH0uUkgUf973cnRsuWsZM8G1TU9EGI0VmSfgnV0kCfEdPj
5RN2nPUlWszA8IoXcEdTvqucH3OzsW+Eyl4q1XI+Sb6BYy91AVgqbvGeKek8N6XklKmOvnRGpARq
KzuzMBkvqYpHzh9dVpkgIuoZ6+pBUjQEv2gURQEYQzOc4dG/bEmar3GArkQ8tAv95mDn0Y9nf0fB
f8gznw2nLSNSKLHXKyaa9qTvF1VoKzeUH9UbHFoHu6+lYzjVhsKa5JX4aEWj6Ga6UNaz2/bhwaSL
W/vQUdhQHk9ziEKt836ZtFb+L5sbVSvHtKrz4y5DWOHzd9WZuI0YVesBT2YzT3ai2itDdQLc/KiJ
UX0NnVFhFtCR/nm9vtqBPlDsizCFED5sIJPI5s/XC2f4r0yOyUadBsV16B8ttXq8UmGC2x0/aB/5
RPt4Q8KmfUZe2zw+EsD++VoOE2D82pfeOWpump4qSSGBdfCCs7gyYqRgQRPlG1G1jBgm90IFgRDo
CBf91duJ5H5bku34nED0EAV3cNPh9x2eZjPKQ5Lx/7nDsyEumt93yUhCgT+e/ZDcwpEs+8kSKDOu
bTYdK9WQNFLqvWjLdh4y69Hp90SdbcLtZXFyHKQSetmvrxroggXxHPNV8m1v3mpp/2FUHQpFvTZ8
C7P6WNqt+8sZidWkfs+esCWqzNbMQ/tXZX8i+98tHXlPy5M+/MSxYQhr0rtKXs8igV/1SuoSR1NN
k0+8XGVt+q21t6TW3jop4re9xC9Xyywhw8LOS3G/8+caDkC18mZWiRJh8F2ttclWtPSaM2UcpcSS
Z2qbDIeH1dKcWc+DYAmiIuUrqPmW03mA6NZCkVBJbBS2J/MincLZyjWNkD4u4B9aB1W+DUolwGfq
eOhoggcBXyxBQNnGczQW6+NYmfItlKu7sNtepC3Csax3LK0KOZXaIs0t6RM8q7JyVNckkMzwvjtm
agPpLqqmW/4aylKYOSHuu6KXX8OrMfo2aWBmXEP+6pBnuWKbiBOSiG+873o93ldVXpOjPF2OKqwV
tqHsOgVlPtg4FoHd5stxSJO7YxI+a3rEEWzLjO+5hKyCmYHvENW2IeUqzORfojZKtQ1DunMUI+F8
MW6wpM/hRuZZPBV2ugFZUr+KShfla5jb66sYm4TjXfcC+SRqvBOYiF0/PIiucQcIsMFVv8V9IL0m
nD+3/BVyeabnVYCvnkLrlWAuW6mGmmXw2zYm5HPBcF0BFDZw+4mOYa/+0zx1NJsx37lDBt74jz03
JkdDK0cspONbhNoKsOoifm/RqYT+nye/qGo5Pk8t1D1Er/X4nT3Am2wU4YV09fGtMRaik5I68VnL
W37HzGCrIflMpsJOYBoS2wbhfMkFJTC1DgqLY2eN9lG0jsS/wSF59wF01dXQ6lNZx8m7rtjBfqyD
Enc8g7J2zFYmGIuVGGTksgTKN+DwgMLKHvZ+lF6njElRhEKXxwnQ4YknyR5h1MAS4h2FCmb0SpSm
cWsNUaNem0grYVsOomXGJ7wSjQhbu2fijI+aMJVNh2pyPPAXmoY7hLT3So0Mr9bnBCAhQr2jcB1y
TGAmHMHONiS5AATzL8WovsHsAOwnmNLEdSu/RHphrE13nHLmemgPJR7ZTmNWL7Wqo1qOM+JrZZE+
hdqgN1MaxKKALn033SKfRUkm33PfJNSiqyqObKQpOxiito40TniSPFjCJZvdq5ijGT/K7jv+tcVj
piKNtojB6V8jnUwFk8Twl6bG61XHQXLU5IzIHVrBm0C23LNvadnCVqLkHeXAH4llGT/j/vqYB9Gr
q4TUymdjdDXgq1a6OrA+LNxxRKWpj+8jslavAXoQr22FElRkpTdhCit9RIO7AVk9NRZNUqwy3OlL
0craGB1avQMiOrWiSAxtwf45F/G4yasV1QfRbjlJgl4mPzLpM3Wa9nVok0UBgfN7Y9gK8ItAm4mq
lhvWyvSbAuruunrnJIaUU9STPjF11hJ3ReCjfVHcpLyRWvUw92bi79NsQkdPveKM/xzpI/16kBtj
30l1PNMNqTtO/BQLufK7uW6O/VHYRAEUoT/GUzGGtblA0oku04gO6l5U36cWUVdlKFqfzcImWqGD
Az2Vmnu5isN5043uqTI961hnVj8ftNH+igtu5/Xu+JaPCDhkblWsyckMPlC8Q1sitr9KJDQvUnXU
D0GrhJeU8A1pvar1NQ2HdwXxCY/Ixsx30w5cYxdcnoVVu8eKjc6eZMbCnkW2E21HCdVy0SUOrN+d
vQDWZV1Oj5FJatPMxFU3K4y64v8v6pwuVkXCxxMY6XCpIDTbjR1QHpEd0A7x93KEWUlkDqAl+h1I
jw+bE1kFgxN8l80mOInsgKmtnnr+P8aJWXSj39pKGZzlkVQBqSIQ7xqRc/ORg7zZFfAR24SeD8sg
4/SBJqdeiDZhM+161Tv1eBa12IiiTdXBXOYjApfOTbe6QNPbH8NpssxV7dWIilSgGubNR2MFCs2E
g4lWmzc1G+1rbAFzoU1YKtOQli757Is4q2BtDKNwqZEAclRAZduTNn0YRuWbkqW/r4SNNKvmZejz
ORiK4IvT/dLMrPywcjPdWiS4LYXZ9YK9YzU6wV5WK6RjoDJIuuBLOMrfSdlvr37UZKdBG6yZ6F+l
GlQRmdWdHE1Orq6q/xR2w8ld9gGFCW0N/zPHLg7Cztpaw52ZNNvQSLyPEAlaYZc6KV7HULCtRZVX
Z/x5dV1n90vknIMvMMzsi8b6/epatlLzTnVXFVQqYdFlPwtLOeORzT7GMDMWZtTLR7d2in2RQfaI
WnB0H1sgCvhpsp9kg8+jutfPjaYmi0bXXKguPURApqtnkTTSsDbb6OCgXf8vu+iry/qbp9v+vW31
vRKb6ofbF/CQpZF/LJSG9HjZzZZq4lrvvRqf3cBWfoRadgMVl7xrHm+rKzNpH2pjd4SdgsxR3a8+
wcpvPbbRPxQ3/4I0l36XSyld2TnOdy2o5VPnjcFEmul+iSRvKbpCh4Sik5NXrxnZ36tWbzyEdQPz
DHtUP1eVgT/xoLeQjw8uqLZRt7Za6Gw4YESCLOh9TMt61o1D/MXIg295Urnf8CScMgg6fhbquJRZ
9v2Z0x4hPcnCWWNCf0PGyIzUj5WeIUnu+DKi6mHzTWuDn2PrGxvJdLqVjPLIiwt4L8tfoIvIXtqy
4AA6uMpK2NpRL88kjm3SrMsePaAr5PQc67gxUJgbsuDmp6FzzgMDFPN0RSY+CvBxFixrGzqRpQ/D
GN+Asy9VgtI8Xjk3GkV0e7TWLnlJoV0Hy8iCvIhwd8M8/wx52PhUH0PE/L6SKcuwD+pVbCPtG0qx
dHbtTt3HA0C5yMvKr234Bv7Y+haXjTuHbFw58oWZRx2iZQSlaWiG7wl5yF9DswuXXsk5wByAqORy
B71aFFrfRj0nI6PxP/IualeBHcpbKTfkmx36SEZNPfrWfNXIwbwHqe5t4Ae1Ae+Z5b1JlBfRAUqi
ZAapH5CzqirXqhSofATEi4BiAq+rPiww2RspTvJViRCM1UT+G4z/6jbWnW5p97LxBZHURWClw7tb
9vrGVtENEfZS/lb3QfzZIOe2boAfrRUnML/ESWJ80Ww8Cn0sW+ui6eLPIf4m2iJynFecnLUNki3j
+6BVC2FXDA6qYZWo+Lx6/w2H8kbcAv+OtQikYK2ZsTQvDR+pM84Se3GVT9WnTTTofvnfunS6o5NP
0eiLv8b2IO138NijXQbFnyjKEJxyEeTav2xp0mVnXkS4Jo6AFtGfzvHUgD6BDc+28eMvu1qTcut7
9fEvu+tl6bEB8d9G5jCvyFqed133nhpVeS2mzEUbDp/9HxNZ79UVcZqHiShbiROJrFiJY62vD8oi
R1Hv6mUGAuB6D+FJ6zirXNPzo8NJb0NWbL+Xa75PwuLu1jOdfJ9kfrupYPk8Gi6MOnWUE8GQUPGL
4EK++GEFJ4Bbei+J0sIQG7IZDVX5BAwgO5emJq9MpXVnaWq4HKwfn4U8bOBI4GRqmulZ2MSVGzvG
jsygk6hpTuhBZZT4xbEiIPVfrJ3XktvI0q2fCBHw5pbek+2luUFIIwneezz9/6EoCT0dM3vPjnNu
KlCVWQU2mySqMleuFcRder2PhWWChGAixyt/GOQnisG9Qz2WAFhdJHg56/lLANDdg7AacV2srAB5
UNHVIrs75UP2NSsT+anSy+YC2eIp9lxYe9UwIKNrRDvR1XWlW6R56N6tQTdudSdyH8mees+1ilz9
NMke2b+UOvt4mWpFgF9wzQzGSJ6wc8OTX+r1a6CXy2jQoGO2iBSOetusRbepo2/Uxg83O2mjh5Sz
p1HHgEQdXVvn6CbDe8mkBLWqjIzJTs7Qd7VMo3osbaLAehycm4mVNqqN4Nzy8Bc20XhdXa4b1S/X
pqmMMUDo5qYbprz1QJDs08BNrqJR9CJayYWJoJ2WpfexoB4TqpU8HxVQEzjj5CzGxBUVnOVObkhw
zmOu5Lsr2F6UBcjDfFy3cU9uZOLgSZwmOYQUNW1j+jfmQWfXNg0/UM6Lo2rujyA+8MCwv4eF+0Nt
evk1KaURWFLlX+ussncwwgdwLZr6pVOo3821vHhVwjwgv1G038HyGprm/NDK8Dl8TktZ5wk1mPem
TiwY6trkoYgyJE3/Ot5Oxg9jxDZQXGnQu/d/FIZXqRcHPDMlGfK41gEWnLNRU8BGht8hOB9gdRmG
o7iaG8tQkq0SNVRRI+/mTI3PPoSqx+ky1MrnViVDPAu9iXFVok5fjN2df/sJ6+zcl0qxjmXd3UlU
o20RWx1AG5nBm6pIEtyBsrEPKy9486PkS2A61ZUHd/CmT1nwuHr1XKsnNJw8iSljUakHUobdUjjF
nGBBflHtQRSWZ8rAY2PsqCwyekt7MUNdWSXRUF1jRY13ilwk4Bc081SEcbzxy155tCgSQ2PelD93
o/VIkH0C8rP9Imm1cKlkD1y2Ib6ulUvKHetHveIJkhSKfFLgqj2ktuTtxkIer7mfDqsBIdPXruOU
nH/iNyc56UZOCiCsugUBLjlaAW+NT95UJuU0lEIuRF80QPJCEA7NiEZj9Msi1hDuwuc+R/RVCcbW
rv08VHry4E/U10rfZac+La5iKJyGQCAY57Crt2JINJ2uNldiBQsxZx4XV+rEiX0fw+Pu+nt9qMG2
9wXlhDhdElVX20+zk/CXx0DauMZYAcTSnK1BYOs4FmFxqLPOIQTf+Ge70rQN+LboBi++veLgMjxl
g1GTMNaK6ZmbI86keSu7oe5Mj3TlCGMLJAbJxBailHW0EYOhktrF/dL2YGh2iaYNR3lQgaApnKcz
r6me2i4GCa67BKsTOdnKTQcxYp/r+yEpi306RSZDGBk3o1PGt1wSoWzVe9blLFmaclV8QkfYhyeU
0GILMSnVnClb5WHrToeoBcDCddsVUI25mbW17GFhTICPtpCCAwdw9N6mruU37oJ6CekUxkn7+tut
sUAX2j0VM5mv/XRzK9NFtAw3h9XEuFjNnNzAtbx3YxdighMY41NU1+VWim2S+9GgPgWmWT74/IKb
tW8US1elKKCFkeBQOrH6ZJmpuss8g0r+ydlG3OYppbRnctXzJFsqYN12wlWR6/jQSMC1RVe3agQv
nULddRYpIWiD5KfEh1nTcIzoNfc49TSjan6qQzbD/PuVL9EIlYRfK9+ktGXPFUO0TaxiYRPmChde
ueWYgegqeJp1FSXFgyRV+rJqKDUvwxaOpiYhdEgS4AtF5OfMb4hbhPbOKzP7B/m5F7cPi895YuRL
Syr0Rw2U3KaGR/VshpG2b4ZE2yHB0F7EilD9pJByubBmt73/pczYnfLsmmLH9xWLBPTOtKLeOvly
mEgKdWBRe3HG+btT0IcxMmLFwU8IbY/GzqdIMcz0PkVhZ0jWCfxDsHRLWp48BHWevRRN8ZJ1mnoZ
3DZ94VVmgBsNIjKTcZQyqO5srTwIq9VUIfydRrsTVrIeBexOrok+J3MJwxqbilh3XzUXMDQF+Hct
/mwH8smYVFdMi+OJ5zqfUt2c6EaD5uKEFcDMVnE5ntcUhEVFu6g0q/4+blxPyr+XcdwvdA1KLDnv
PlPa4ZxcqfzZ1E01rOMs1hYfDB+6Zllx2qI4UoyPQQZ3iIOEYDLqzsmvCUNDvs6hNTQ44RdB/40d
GYTMffcD5sNXBMX9T04CTzB1Rd01jHtjV1GXQ62LnV8TEsIraLbNrakPzpLHG2/71DQUGBxNxYZH
rteQFxeDGaqoCEsPEZlpw+X5NQaLQPf0U1dV7rPrddMXRa0RZqSbtE65LhsDyYvJGZUAcztqOnQb
U9dvHHicEUO+L2XlTnPxpeZFTB05FT9CeLS0JlezbrolW59gE3OeoC7SG6NVHnPwzDSp196ahJ+f
asW5ofcXQJJ7lB8CSAeMVR4N3Xc5V55Ssoxf3NasFqplOq8omA1LNHeTJ7mRgzXE00cnseAJ9Ac4
W8Mx2/cgcWA+UaRsWZftga2GDZ4dq2Lp8VYy7HiVRW76lEzNQGaBTMODGJFd7+RY417GdPZ90zmr
SmaM6HZTPi2bbrICItTJK2EvByLCWQtfcdW455C4/LLQe3uR+vJzZFF9ZVb83wfSTxvTTculYBYS
xEHhVABbZ/kkHQ+sVR4r9FVi9dXS+fPsSL2KnkwIHeT1M5qq1U2Bc/hQZmm58lLL+Dy02TcrMZKH
3KmkC/TQJL2Nju8ROg9TNPKBbHL1NfGbbwbv2WceLg3al8ACQq0JljA231Cb7y4ZRUzrwLZBEjsW
kplKV+1Lj3JrF77JAbUgBIbk8cS35Q9l5AcSHRAU7+rW25gOCEv43oJvDv8YrZSUXaSE0o4A4Neh
hNg80SEgL+BD/1nLAkNkqubWGzqi7hapk3RrFnnz4Jv5OXYHFRkyjaN/mfwp1zC7EHT2b1ZYPHSS
H+77PjCPkHjDCDk1Rnz18i9Z4dfewuuoF82C9kenbmRN3vZB4XzyM7db15pcHm0OEFePl7gMGzZZ
GgwOG1S39Ws5Nt6yIxZJtVARwhTt+NGibiKLsk/5qinN+EWZJFYhT4FT1MpzPlHDJpPtNx+u3a+2
HcCs0lFwxgMl3JolzCiubHRvjglcq9T99k/PGLalV5C4a7TnNtUdqvSkB89Md7UO2cJgQToyROqy
rhGZ7hLf3kZwkh+zvup3pi0d3DFL18rgHMe4ahcyQQ8CMU2/aQPN3GRu88m30hqFdztYVOkQfIWX
6WYbhfU958sDlTMasNCgbxyprg9Qvx4c6psvOExi5lQoXNIBXHoEDKT3/PBBNBCUKUcpgpV+Gook
CVqxxDbW5HaUc2cNylnu8k+9nd8KMyUan5XPlI/HV4id5ZdMUiDwUqyLGubVeTDKWxcC5cmTMDwG
zvdQbtKTDOmEE/bD3rNgQAHen+kn6eI2VCr6ZvK5A5WxBZsONdPUlQbzOkW2Hk217S6NWVO4LgFq
06UwWJVy4x9VpzkrdWPDWT8hDidgou9wxRbhW5T7YKQG6AvEuGgoxgJPL1xE3/GrP9j0p6vWHV56
1JSuRRy+1EpWXQi08k0aOzJ8XdW+ynYaLiiySLZl0H6zyYQ8IBOsnfveorRR94Mlu43sxNWDMEIa
3z20vQVceYy+EtbHo1OMYe8EUb649wPV6hdDpcaA6tJ2nfd28VpoYbNGBjPfiq6pmTx+HAV+WW+k
/s3Jh2VXUwZKlE1Lj/dLi1Pr0dWp9FtOoIpj5OmPpIKlpd8hu+g7h7QabsUQGlc7AdXa1Wvd0b5x
risWclh/7XSjvY11Qtopg+azDD6PJd/DUFKXQxNWPzr9qbMtWH4i3zkVpJkWsFC1qz6ieKYJkSIP
pMbdIY1HwImv8y2ByfOWTlekoW+JGhcUcTIkjG1GoVTX8VspurKqJxdJKb9GoHoylM6ey0hueQZB
CyW6VuCN58EmWMZz7hnMZ/eYNNmSMgjzOc/kZBEAEyBx3r9XkxunbhxpPHV988vfickJD2FweDzs
tYG7/9ass2DKHoL4R+Hm9qEv4H60G/RtqLpJdoFOhRX1mVQml3CTceQeNlquFdfRLi2KLeWGGI53
c+oi22Vs1Y+pTV7O5+u/4xlCci6DSgHCw/EKKXO2doNAfmzGyFrGeic/5/FDWbIBneR6H9o2DHet
jiJ86Dn1dQim5IsTl59VNz3LBd/0KO5RWwfORJRLW5oWkutaY+i7xh3lHVhplMwzNV4rhlXsFZPV
AHdPj4yuIDPNvpSq5bUql+Z3O0+elAGZoCqT5VunSevOCPMfnPIuPr+Fn72WV9j5UQZFU9DsyqG+
2HyVtpFqd9vesIebbNneCg5o9U0mQamaSfgjNc9ksoCO82W+mX1tfbZ8eE6LVqkeSTA1myKuM7Au
JdhowljsuapbVunNMq2s6GuR9Us/K+Pvsl8igpAG8YsJNHDTQn1yHEcNlhYDLK/vdAo5/eGs1rr9
bDuOwk/2hihX8SXwDco7bbk4uHpngSfsvitexA+lbQHFNyoTIHwTHqEiDtdEboZL4pj5ojWMr6GS
e8+UIg47BeLULaSnzgtndKgiU+9PaCwAEKbJ8DgkekfZTylvyrRt3uBFPQiPwKxHqtaIz6ldlW2b
vtrJlhfv4YQw9wr5hxP/y4jUX21eoZ5wVgFE/uumJ+g+qMFwSgn7LvrAcZ8NXSccVPaHCXvSaTAE
Fz1owb6OzwFAPSpqynpdGshUe7yXKxPFzz0PF+m1CUd/Ybc26e/JWjU2ijOG/izLExepm7EpqnmQ
lkAqNL3t9k1D9Hq0lfSzE1vfO5Cmt8IJ9Vum+d8Qa08pgHYWOTjqJXV8MCw4srlHRGrY9m2UPnrq
FLnOmupPE/KsJGiU75xyvhdyYL0UUD+tFSX6bA9lviLv6dySqQGzDJMquaOda0qqBL9HpazGEsyS
75bOTTg6jgk0PySJPY/lUm8S/eWHZVpFuMXElW72fe37YrGJuE5z7duOYLPk+Ws7y9Oz5FUIEIwx
xE+tFp9AXfxhAZg8B5qxzvzqCQrqYKmO6mmsnKOeEMe1HFs554i6L8fBV1ZGXfc7J67UPTokwzWf
mmCXDoRcQBkEu9xzgpVuNuqbOcCnX/b9D4rhRr/jxA6t1UtJvH1R1U627iBI4ucy9sYDGYSlr0sG
QlG5tpMHQGxxYSrEajxr50ZSuuQjz/dViT/5jgoNjI0IjCbnw2mkWHWZaKSjQ1PrV50REaGXB4uS
uqZpF1HdPEEWlOzE2NxQFfbLpbLVbt1ZnbZgN3LWSRW82VVHGMbSg9eJjXLVJoZ2ixzf2fgUZ7uJ
sSUjNZ4oMEp3noHiTacWMP4E9bkrteQJRgX21ajsgb3S+70YUxKgL7DLAgeV7BtHAeu7ohKGGic5
MvvR09glozbxRZak4eDr2XgAj82745LBCCjqPzVgj9gIRp+kirRDRxHuuoWAeZcUvf0gI2gqW2rL
oQeleepeiZUGnHH8oFnGXhKcwAyn+2AkYGED81gV1qiuNN9xIXfpHj2i4Y5hksIfQ8k81yAUXerV
HqTMyx7YS0/V0shGjCa7Jg/07ouJEADihj6bvLguX1D5Ioge6c98fkwwOksY3tOb3UxKys2LRTHy
jchncm8K8tKrAoaw9TB5CUNYVO6lzv8UHaRd5TUJ02hlWeV4g2HKWWhK3ZNl0cbbfUw2zK0a2zr4
V1yEgdOCfjWASE4jeRdGS9lAwL2WmvLUO1Zxapr451UM1QIM3dAwQnoNSFn43C/5JeJzFcvtJuZJ
eC4NBI8l2ci3ieK4Z9HwMXD2TW0Rv0/Hs1GaPACS8KEupIivPz+L7GAtNHBh6EbYhBKS0rAexFht
ZwQaK2hLQ1vlmFS5JOmI6oL6245ymq6yYrg00AHdZJgNlprrew8+r3pLaC4mW9jBmu+NNxsw0Ykv
XdUpK3gFdR7Trn50cjXZ1qH+ufXb6Oy33wiCl5e4GfKNY7uwxQQoEFUupJviCk5laHLE5dzU1qUv
+oHQKfIjvSmbCE1Y8FVL8WcXVpQ/DOQtFoYu1a/83ivLOnS9p8IuUWoLS/dqynwoggjSniA6mg1q
xGpj8GiZuqLpIPWgCtLJ+mwhTGpP3DrtVlIXqzetegwEOZNsxsjz8AbfuZtkwnF7qsJIX4wUlXDq
VadQHwJugmBJNIWvsC3wzWajeLJ2J3Aq6wb51V6FX2iicBJ+HbpW8EWbpyiDRyAPvXjVWIp+qAPq
9R3AXM+Kb1aPHKcXcp9kzzA/roFJSg/TRt1tKuVNi53iVCaBe+8aeZIsw6ELNxC4oLGStr20Rq5V
2sbAdB8rPfuT0gkwYmnXHfiuBYuOTNWDkUXg5Zx43BqOC+CqlF59tK0euyFZ6k1ZPXvDUD5niX3L
IRO+5J5UPjtaZyzbYWj4haVr24q7JUURrtzavRhZ3p3bfHAvKfLy8HOGb14SlvtA9nMKN7zozYyI
TRKHDHbCGlFHDUaeVJmwuhLCVWkkPcm2Lj/y/NiJ4d5q01PsZyCbOGgCkBx9yBvIYBpaFa+ohzBf
jDiCwFuFO5yKKvMlqYh9AzSTV/bUNQZZ2eYZj3cpsoyXhColIKFKvBZzVaf1tjB8N+v73AbkME97
DYZfnNnhVZtsdD140lgqavsA0nbqv0RXRaRyDTO/vBHOaQcmXYd29G6VvSgldOPn2/vcvndXEP7I
W+GsUUyxKn3bvVtjs2pWFmX2O+EsBx2gp3ZKw4r7jr601Os62oIb3RmW015bb7A2STDmJzs6ZkTo
nlH7ahW5e54qaZ6Tsn8lP+ecM5gFdjA8wK6v9d21qeM9Je3O0dIk2FjEWK18KUYqs+5DrdZFFx2k
givnagB1aaofyY4c7M7ursI/LYN4xfk5QLAddRMr7djiBeSJ5TBGoI7cRaL0f6a50X7Jc19FGF0z
rtSlh7sA3qiadNitMaKXRkYqzHRS9UBMvV2GTu+9lYSONxo8BxthVSpkP+oiRl1ksmY6kL4qa29e
YGuvzZeqSLyd6meQlneE7cLELFeVVJRbkMs8t2xvHA4OMhXGOjSsX5fxdKkrSaEu3zm8u9QTJd9E
U7WXZzwibuu9mvx5FC0PKwkaoFeNT9uDGyNENPUko9OvoTc8il44ptmlAJ0nemCsjJOGQs8imBjT
xxKSJ7vv4TufVkWgU9tM7Fqr0JS06+DKPxtd2lsSBYHzMBv+/BC7gCknp3k81uFc9IfAXH4wZF4o
Lwo3Gbazs3AhHsFZx4Rr/vft3JYDo1EqygvCBBvqu4fP9mi6q7F2utOgpPJZVgl3NSrAwZAzsj9A
NhFMikKiKSZZIXEVa8bEg4Ew7GihKCTGlN9XcTYlmVvkaT8YhLOwwtqL6Me0spiG5q8HjwJEFusR
EPV91YrYMrAnklLNAiTzKhrG9JBVwc+G2sD0QOQ7PYir2TD7zYYPfv/CZV4euBmE92L9eZ7ozj7z
nf6Fy4el5rn/+Cr/8W7zK5hdPixfedKvl/+Pd5qXmV0+LDO7/G/vxz8u85/vJKaJ90NpB/Qd/eBR
DM0vY+7+4y3+0WU2fHjL//el5j/jw1J/90o/uPzd3T6M/X98pf+41H9+pbbnl+wOtQzR3oGtXTB9
DUXzH/rvTFHlMyslR3ifde83epS9798nvJv2t3cQg2Kp+yr/zX++6/yq5Q4VmvVseb/Sf1vvv92f
wwxH704P2Z3Pd7yv+vF9eD/6/3rf+x3f/yXi7vUw3oyiazfzXzu/qg9jc/fjC/3HKcLw7qXPSwhL
PP3LP4wJw78Y+xcu//tStlNCnVtqXwbJCI6N1E4MiYDNjvHvRliiYSgOqnYTw2JEXFViwuxrumV4
FOaSBNLeiZFl0zrvMdMafelVBrVVtSE9ZEEMgVrdP3MKhsh26sU5lYQt+JbJLuaMgW4eyL7/EHYx
7sITtRlLGLHEmGiqHrYMUwcEVkO2f4Iu+gqpR3wtbCned7aD4HNHna9tRvcGhsr4nKcwkE5eWhSh
JCesgSUBZ/Pk031MmNVI/44cHQERq4FaRiyV+z11zrkqr++OLqySq8oIbHiSDepLshGJHU724DAR
U934EVquNnw3BvXzXXHVCRqQtw+p7pm6Q2AV10KJi6uiNNrW0wug62J2q1XDzi1ANrybbfUOwOS0
+Qy5ICuKiZWZI0tk1A/zWmJpv9Mqgpre8b5ekBTNKUxjaHl/3VK4pX3Xn1U2Fnc3feSIZqk7Ry57
ipjRC/Imhfq7WD30yJSovxOub2Tqr8ah2xr8346Acr2TX01a9kLwXgyK6bO5ACfiSI5+SLoGVIWd
FxSdpjB9ZNY+Lyz/3nGUwAENM43nwHEhuCJ4dZ8hBudpkjVGS5Ie9frdnLtnNZTrLk7S48eJozL4
+yaUHj6sJbpGZp6JdBt7pTLQqo8RWhvlzrsETeJdxBVgLw/d1tLbukBmyWtjnQ3Cr3PG6DxSWTq5
zjPvC2nto21HMXHTQD+IZiR0dkAZWT+IKwTThn0iJQthTH67ia6r615KwQkzMoqjEZuVFq0jAy9D
bcyHeKwp1EsrScpFjLaIya3B1GpLYbhbJ3dx1Y0yIW/VOwnf2YOMk7mRcig9wGv89J2tkeI/ITKk
ErD9i1EbM32nq/aXedwET6jCp5VmZHlceSss880cNAxB1XVQmEyv+vfrundTSvUoNbTX4kUYlqfy
jpQJDFu2exCNkWUo1t/bebSLTEYzakKIFk6+CcgWhK8HlO/GuJPeLaAXOQGDuIul+4L3Se8WLHu4
XiUYGlYqzOhHfWrCMG+Ooiuu5ubDGHV60MZyEFvOhv9pgXna/R5q72wyqO1SDj5lf0o4IqKArCY3
X/bTW2iknK5CBCWEgXhbhAY1IrWTViW8tPaBUgDEKUUf7OnPQcvwnxFakDdiHPSYc5hnzL6lELYU
y4i5s8+Hbu71VGM49X6Uo89Sk5LJyA2Y3PQwegoAqO1ti6CBzCfsrWi1nfCggMvhzO34N2uCsacZ
1XW5GZdAqiwo/Cc4STvBSZoBUE8+5iapx+lSDNaTRVzNPmJK1W+sHvmm2VUM/103EBCVeaVYHi9u
Ww8Po2Pc9DrpngsO3IdcV8v1UMbpF083SCkBsCJ0NkDyNqWg5Mj9VBgAV6MC+rWwrt2FVA97ATYW
KGTR1JXtLg3DSdbzmIAtp1TVrRPwW0thuMOTXccNt5rNR/8d6Nmr22gP8+LXu2NDFXcVwJiLwJV7
cArHOXBy1dOFuBQNXOwGEIIKTfv7aEkVdF+oxkabPSE7dZHhnHzIGyETOzViul3UAQBLwgK5WfUw
hqYQqsujVyObE1SXMof3WVyJJh8Sqm1THVSHW/00RL+vYg+QA0zO+lY4y5qGHHTkw4laW9W1T+PX
0HUsyIdjIKdSPKAb8mssJJV1FQZ/uvqn8aRPX+Pfa0TtM2HL/FQ7eXSG+z86N6W1qhxCn5B6/RwS
xrHoRvAklZLvIaE9yaM9dAvhU3UgqMl7ogyfOhH1gdNaSVtXwVZcxo3x3Q7UbPtuTNwq/JHDC34S
1xIh077XEojudOeQTE1vKjBSzn1xhU4wuiRmtfs4LrXO4e/GesN3DxKiT2i6Tz73VcWo6Is5omkH
Sk+WwlIUg7wjq9wapnLTdT9/rYk3+zJAdjP29ReiHrXZ5K+el8ooqHfg+uXsVUFC/mp05pOYEeZ2
fC5zNo25TrTWbPih0Sm5Pvqp7x7FVdLlfwyebW5ErxsK9+hVQJJ5uP9yCX9fzWMdMFPUcFzUJybr
bLhPFuuIFT/crqZaZ5XWycSJ/5d5s/PPuYGMCoUVbGQ/yLbFqHsPklzCQl848Seid5+NXld+IK7t
GDqpX9sLn2Irqj87bURKJ2z9Rz+0+c00Qulo1mZ8/LBOA+nX0e9K+G74EJ8UubL2nZQTf4J2YFEj
nnMKkJcYzg2sgJs2BHoJFsEs38JIctYxbF0Li0A5CdMkWsM71pyaqSFZ976Zx4SLIivrqLSl/Twu
Jsxd4SbG0lwzd2PkoNX2lyWNfHx/h3m+FpKOqJPk5hoGhVAx4g4WrORb0Y3lPLk4SXwBYBvlyyZF
zcLzUdvytRqerx4FLkUL+gWkWh2J8780GXq96L0acHvDyYQp7BR4rMVl7iWowBaE1d4NukVmrrUu
BOXmVM0mUCJlKjnwn0TT6BBIoHX/IHpeAQHO7NFNbh0egTX+8mDXBP5RQd5bKdJqRdrRO5eCJKmo
Y7btbtavxSDUmf55EIRI8eQkBv/ZZ54z+1QT7ZIwhKHm7WSwejAI5doLXCGRq+QvbYUS3a/OL0sh
FdImpTqKYpjpd0/zsnUIlcNS/AzOv4rZADOuPxnmsfvv6GTQB5dA+vSzKpp5qdkwT5uXmp0zBJuI
1yYpv+v1+EStf7+wybgfxgi9GDWxPHKtlBTFltsUywquEr9RH/vJCDGGvWwUkNnCt5dM4xhUk95t
prUFaZXgaJdqcBXWIOc/kibQmIuuRWb+onv9JCQkP5XDuqU+pgJJB2Rhkju3M23lNqa/TxG6OCUW
LFycifJoJS4hFh+qhZ2B7KQMtdzUQ9pXi0KTf7re7fNUcdUFEwfDwFlFdImyU83UA8KLpOzRptr4
4taa8jyQ9FxqkaXvQU0pz35p2bDdey6K0zlUYbLeLc0p+2og+bo3tOLPYpRtjqvTGJhGDxBYU+7H
KQ8rGt1T9H1Q13+KXjPlbIVvQOnO3/pOa87TxZVYV8mkcg9LV3zso66gfp39lML7cNVLADNirFWo
1qwd19mORSZdcup010PdojbXe/myrxLlMIomrgA4ZZOc4EIMvDNN9gyuj4OXtD+vhMs7by0KPqWZ
XO5A75QHVYZY8rfaoJAcFN0syI6kRfyjGKqFKmGVkDoz5XSi4P+lTyicS5PKOalXgR4jWfhuRq/k
R8O0vON9AWGZVxlT6K5Xv1/G0FYkykcvXhpB/p1Uav5EBqp4kqT4D3L97Umfeops9Dsgk0hZTR55
oRZPWdCsoD4fb8JfKUaEiHtKpIRRMszqQa0J3U/TxSTXjRUAR2h9329gx8k5SQ1q+7U8X3aEShZm
5GRH4QyKYNyrA5VC4v4oRMj7wSYtCXG11WpvTVVqZ0sCHiu6lgep8lhTlSO6hWNVC1mPrHPqSfLb
zzltq2hnKYFn3C0c7W2ewyY2vKkqan8+nJaBFX9NwOBcs6khhalcfTUx1v2kXjqPCUOiZ+gkRKj8
iK5ohIuvB0896MTDPCSuqBntTYIz8zrkDu2Dm0L5+/t2d0+VWnO3d8C6Ti9BNL2lw6Ce+tvOleqj
wdkzh21ArY9qX+7Mzht2tlLX0NMyFKumRtWK6ItLMXqfI6abFUlEoLhFtfZH8M9Nnf3NhEym5jMK
pJ3ScIQQTdx6LqirqV/JknofpNzlp3l2/DA2TjMas3F+ThZmXYvVrQIu/+PSRuzYCdqef1k2p/Rl
pw3wN8ILEq8iFGc+KY3T8aTVEek0veyTYr9Aimy9QnRWnqsQyUCrj9NPqTvka9ujvJwjNkTPpbyw
MllZORMyHyno9GhMyE1xJcZGgOjAiieLaLLfV6ILTRpmx4ih5emmB2/W7WX2zCd4qZub4iftTVUM
d9V1KN7MY6ZceOcqd7diqKPoEpbZidJVG+x+LwZFE0IMsTUBdEw8181tbsynsHazG+hMi6OiQRFn
VpUOgHtuWISmfE4M0GyUmK5C6DV3Odnq16biHapCA8nhSYmZ+l+qq92mPupTt6tBsFIh7J6E1bT9
L93gDBcxFQTsNSnV4iZstp5vG92MH4UtkOoFCJz4WXEU56VDfhiGF8eUngOY8m4ANqtj5oJInXoJ
1Ab3q8aJESFQ2movDL3hlTentJsdTFrsRybn2dD40l5W9AbBC9yELzg2b9N4AFNmX7E6InJF5Pv3
2XebXwLHkDRlLXmeu3E6Hx6C2MuuopENpKHGGgFd0UXQ+KehyiuoaWTZ28zO6WRFcqJb+VEO9dzv
VaJeya6erzrrrskRCPptEDOMjqhdKFmQMenSxoRpe899zH2qoBoz8VLKk9QeslxoBQtay7k/mxEu
hPBS9Ie6LnaVTvGyH43bjPw/LE9ee3M1lc/bdKVF5xANwCs55Z8joZt1U9SHf5BwmAxtXpdUMAAm
JVq8dqWYOv3QgScQAtp959TWbZgaqnJRAS6JjsVKYN38xLBuhuJa27qPrMU8piuScqLC6SiGxFTh
C43Nok5VH4wiqwmj4nnB/Tbz2Hwbp6XiuIWb5uj4VrunMJvi9Dgf30y23KtEb4hHTl0bNirK9vWH
vpWqp0i3tp6sjmBNWu8YgzBdBqKrW9E6brxqJ6xB0X8J3SlVDzrnpeDTK7zgVoH4ngMhohUsXVRK
uoGWI9iK7hgWoCgV3zmLrlKC+JTSt1TzmwtPqvg+CX0WmIdhalgLr1wzpEVZgucX3dSCsFNFcFsv
+NiaeYbSAnRA+yq30i0/utoTyQZ+ySES+BaY0G9DiP8VjsB+aSH1ff3gq8MTgBYLvmmMyjvbxxXF
u86qlkft2E6NuBJNgBTV0Sp8t4ADHYsE3GrRalG9Ft2orB41pw7fuqh2wuc8beq3XG6+K02wsa2i
eMg7WX2mLB14ZFmxUwx87bkH7bHyjM7dCuv/kXYeS24zwZp9IkQABb+lJ5umvbq1Qahl4L3H089B
URIl3f/OLEaLClSWIcUmgaqszPOFBvt9VEt0AjDoPKL8fRd7hEnFc+cKH+I9KeAH2SjHR+XXxGE3
JC1BEb37lQLheu6tFID9J8Dyqmmqq4Sf2qMsSL5SzeCxN7vikWTOCV+SCuxy8uJk6SRsVzPDAIz6
u3/T5Vs9MM2zsMV3L0WQbOi15NLn3ClZTkLHJxrx0s6FbBiyzNr7Q/rSWOUv0zwgy5ziVFnR8tq/
tfxDFEynVs1UYliAz8urW/FftjE1/1/9bsOiiO9/rjTDykj8mFhpD+LOaJAxPOecijoQEIMo5FVX
cE6ykPV/mokFDXdB6B2l/TqDHPJPv5vtjz4FrI4Nv4fvmloKFhm88B+vdBsir/59N5mBb2hgWbf4
XzvKGW9zy356oJjrkrsKpG40Apa9A1Wab21cbMyZLS3roE1CgocJaLzZ+kFHw+iP+jywlUY55lZU
jh0diqJXHggcNJ+6Ovuq5GZ/lDVcrmLD3sxcdXxvnhAO2YVxPhyz1tFQySFTY7Qigb5pJi7SJosu
M4FcOiJfy2qhTMTult20x2fL97+tgleioUMy1LQWrcA82xju2J7iuHbJUwn9gzKTX5kUxzUBQsFU
+cSg+8FFXpmCp02utdCR/25AZQzvsWd+knZrSiMwFHMXLflR9xwkyTnS3AmAQwyC25xioSBLbuh1
Ytm3Gjkw8L4mCJPcpU2S39lD9BAaZrqNfpukvbSqoFj8ezmQ0Y6VD/o6Wrb/0en3bNL2v09ZeO6v
2ZvC3xLk5Ky13s1OdRJ2gBbINCjIMVmEVhd8zwjzJInoB3+ZNx021qdJy5uVpznJJc8hCQL3E7vR
KrWLxRptZXVtsSR13+XwoZmOgUF49qYKSCWya3tY/WGUl7LQfQLUu0b3CNciZpvYbjEdb80jiPt2
0Xp8TOgmf7k1hOBh0VhD81JN80eettyOwZHKGpkSxl2dT++yJou+MOYvTV+tRT3mj9KmhoBgqsnh
x43JQzSbo9pwLduM2QT+RGwnRW+XN1uaNs5i7AhWv000xB+ehnb5dVbSwQ6kyUULOYe0ZS5sWS8Z
oo20sTgKl6UImx2ckUtejEh8ILP02LnWcIKbeYrmGmny5eMIhX8DNG1ayaos8OF/J1A+wjtJt6Q2
3YvHibccJE0N2dZbyAbdsgIMTZ7wMBJJ5iHNOBTikhAdbxRTeG7mmrSLwDLuWDscZM1RJ4MoRTGW
WxvJrYU0XotaFRdPIBWmt5DmpC3oVf1sjNGiTqtobblKeQ4Lk9NZ0Ly7xNb0M/9vh4BnW3vpLA5Q
1M4Ivo2FtkyBoZDM3RmHzAjzL0FJ4qoDlQrYkaKs46m0jwaEkoNbq8bWxily35EPuQLBon4y8/CD
E67qhx1tUdTwN9xnqq1N9tx96wprmZc+Nqtt3UXO2vzYNu5BtlpKDPE+GfmKozVq7VRiIfcJEjcr
XVTWkbT57yAVAhIoNCS9Z9OtuNksGO27XG3JN6eHtCvDWHSwrH8NI3fz/2e6/3pVaZvfIfsusfaJ
lK/m48tmLtr55FUWJButIgJ+jzeT7OGLUdu0QuUPOveVNjleVkkEfSTe3dzL2m1esmQyWCDbnHSp
Q0tY+SyznD6XXUKyqP0ZlL17qTlhG+us3OVCDc9Z35D9a+rWA94glKdcD7gSOqQLZDHMz4PZPvUx
32BlqJdmzxknu/y7K1/1D9SqvBzdVKyr0iBVZiarCt2kkFdzIbtMM521nb3W4ZT+mEQxXrijgbke
gu6DZJVDSVrlJx+40Zb88m5Xhl50qBv1w+Q7tsscG/xObuevAwlIW9eZxrWs1kPTrRFqyray6k19
tFJNPdrLqitm+BVCF3cjt8pXH5IV6Uagt0pVVU7oPxPXnIFfK1VHvAxa9rNazf5WWXVj1wNF1v1s
ldX0vjDWo69+76bJhfxqqagOJQaxvk0WEx3ds4OxNBRL+M+sUqVTT7ImizRIZ5CF+B71epauB3sv
LBz9uA100mFU/Xo1L9ZJjCl7DoFINJMNhsiMays/NYMUpbl3UpliXYge9uzvZrc09WIlZ7xOS2bt
Ysw8Zd0gFbPski4/mHGKTiBysauJ+PMP1QTCINzPytSb60kLwkNbOdmTHusfiHim28L3idNp/fwk
C8cbmmPvXGRlrMuyXd0adcXXlmaFxNLQlv0OoOGrl5UkE7qVWLjCVs7NLOfBaYB/yRJoS6am/2Ev
ysw3Fr0DfDJsWvwGdJOjINB2+6lD6ZLji+i9FTAqLdP50vQ+D7q4gBPfkZfR9k0HMyJ3v4AJ+qIV
XfVk6GN8YKmkrUE8919ilseJ7n4x8NRxUluoxMIK7dGYnO9yHPsAHt+knTwMZDxyHtEaPHdD84ok
U4cnQ7O0z2SUot1JiMhebh1lkbIVCuyCx9S8m5RFWJL2qTYlAuGZ7UAaLib7VLjWSm5CnWiWa8v8
peY16qWOI/WS1957FfraXtZkIRuj2Fv05MadbnZdCOPYFvpUIlWp1u6rNenTyfLCcdGpiApOQObW
rhicraymivmCqvMSNVY0MWZsjaFFAZ+aCI7yKp6CtF7IS9934npxa1Kdhk1LpREZzpA/Ov68RPZv
YTSWC81xGo7RXPh4YbJVpfdvdm61W9mA+paH9EmYf7KMjIzDogpq/tY90UPyMpixO9EsajE/cI7X
Yib5XOvXTi1HbhpaXwCx5phpGRVdw3PT2H4GNhqjcKkVXMXouU5i18zaPTXh8jzVI33XpEK8qJ33
sxX0XXQYe5ThWCc4C3Lp/I/JjrdVZBg/IOzv66jFyQekge2jt7dqO7+XjvxElNNC9bPgTlZ9LQjW
pQqazIntl3qY0EeKp8+W5xSbpBlwPrp29Tbb81KMn0mZBcvKV5jjnWVJhNQhV4fwzXBiYMZu/dyO
UCDTsPsuzU7aB9tCHxZmurPYox0gd0Nqnq+Mv6ujMvSzfCHN18tr94BwK6TDgef+HvPPPNfeGvIC
2eI2p+/aDzZ5ENsqs/uj4uc9gvdIWZm9dmnRMjcQ88UmW2N16I+yyKvsWRl8exvXkeWdpA00CDE0
oqgWcgRBJiHu6XnWMpvincb5T4H4K1rf5CQVSb+Jfydz8Qe0p4VsNcPoPa/Vdjc1miCrYR4RBg0n
QYUVkqX3u6PMAgPpYx3N5gvb2DgGbdmxoClYhFQNhxhbpYqtTQHPDNq10NSV7zc/igJXvpKU6ASS
90JmxS+xd/6vyL63/c8GKQB/tc2EjH8anMwm+fU2jewtVeKvwvF/z/9f09xsV/n43yMyE7IKv13e
TTi/m3CWh5a9b+/VDMSjb2T6QlPqcoWPIb9HYSy7t+cr4gtIYLIu0iKLKUBFruot+4+ubtKM7Id2
1yG/ZxjKMeU25rVrOVJObThqdx7xZUmTkXYBihemgRs5DKLNFJm+u9B4rp4Kp19rsirHpUWSc5yp
GhvVJ22cNL+uPYZEhN7emXx18n1tbvhTt701uE3b3dU4Ha9vw1BnETBlhZCz/ZDidmpdHKXCLJ2H
pHaNE3EvB9mmzqa8twF16COro7kqG5qi7deV5rorEbEOX7KD8xY17bMatH3twx/1YgHvOcpZuCu0
D6jZ3NqJ/Wv2UF1OthPvnLA1z42ZJzxfU45AtVolRAeywTmaDPMsrxy/0vd+0zxd+8khfp98y7xs
2qX803F8M8LmJ7Fraj1cWPOsst9tqjkudLSL/HB9SQ1WRkhW1qqfTxv7rvVJwSuKnayidY4QsEkq
kqw6KaiPqn1CMMC5Q1/Cvhb/VGWDtHVuFG6KMYggDxL7p0d9skDfpnpAY656CCPOvIxCkPHVjxUf
MwV5Jn/aZGeegs0q6aF1yKrsJ8c2EWsPAwfzdew/89V10GyLmlxsDdXzOyPvfhZua9/1LBpIgYe0
RDLVr4ZZsrxECAEcpxnVebWBXQ5zAsxgqZX+Ss7wx6WcVvaWLR4EEX5oSCNNKuJRiG8iiVmkaMI3
kXskZRonW2+ill70qbq61slCdY7XXqPrQ7Cwgo8/Wkw5KJ/HQz1n+02eIMvwhPWKUXnK3URWIesr
CjMuFGSYOfUD6CO0QzwU4TEkzxX6vH6I0mTj4+PcRTZpVVNRmgfObK2db/SPit6TZQ0VeaFPXbNh
AzV+jvEikH86vgkfJgLfkGZTJd3VnlnVdLX3qfjDLvtPhJNc+xtJq5xQVQTJMoBP6svyXM3quknM
9rgpxvAwzdq7vY20gIaA3qaexXZ1Ni47flHBSrb6oFmPnhXzgJrHltlo3atKuGvnvkgfOAfH915B
mE4PtdXpi7qC2gMLbgGxW/+iay3yGH4XgjM3SHEVtVgkkRufu7BInlBcupTQxN8Js8o2ll8rANbc
4t0lkxn/UUGyHxrtHPijmpieSNGsTqCrERAqEQHqnepq8q0AQBEn+dVJqxR8aSnh2bKz7CMbZFUW
hU0eu+ejyOMHM/Pl1lFeKTPSOe+/3qaXZjnJzdYH4efWfk+GfNpUeu1rm3KySFpU2K6tECItl9xH
a5ZRc5MZxeVxaHXu4qkbJRscSOnif4wilio66K6+uk4i57t2MuLuk6bo1S7So/B8K6ycKOp+XN4s
4JHCMxxLtBKm0HzGJenvpe3WRV7VhTMtPU1TVrcGbXQYhtfU35pdSt7h/GJXo7zMKyI7oDet9MT4
813oNq64tmi/OFXcH3xv7A6uav8spE1WZcOt+keXqFSSxR/139Mok2csPWS1EDRiwtvg/3Uue+6n
NEWwQ7N5D9pj2oaDHSyqGaHVQPYHBeAUq0Jx9bsscEFvSdRWDDTqFHO+sxzNEGevV40qKpeMUXP+
KOMk7mQX8AMhZCUEmHy/MHdDYtusHivlve+1PZlz0LjVYODwa2aXz/ZyKr/rMaSOMArEuWiMQx20
m17pDlFt5h9B6tQ8JXXlJYyMcjXUSn9vqWa4tWFr3DlITyzbZCyQthPA75vmS1rb0YteKPZ9TiJx
Bu7txeM85jn3D7JJFqAfCGlWa3QD6c264qGujQWau19LtIKfY8RtUa5QlrJmImb0bA/8yJy4XY2s
tVe2vrCUMH7yg7Z7ioc0Wjmp12yT1Oqe1DyPTtwBX2WjLAbf++ywWjzKGjgOe1sb5G5GKm6hJZM5
82SuHfycbKqTdosj+DS2DQd+U84aZob4dBCyiTmZq5BP1nYjtmUCDSgMlZ6H8C8lHimMoyU1YGeT
+NJbQ1kXX5B5sUEs4wVQ0oBTpiG+l5FWRBleyiaN72UQ1txWzzXZ5kfRpVYTdTE2rDpssyk4LozV
BbH6xaOdG/kja2mSJbIp28qqbNBz8oSjyD5LU2121VE09vO1/zzIV2a5VJ9NTzJ2UbLsjeYjcv32
TnbhJMO5NJO1vA3Q1GapcpM81pqxiG0WwXERdiao4MTbu6lyiSpfYbNE4OcZybLunPY15/9qQtKK
B8pzq9vkLKBRVG09T9P5EL16WZoBR2TzwzQRMWzjCNmfuSYL2ZjPPW7d/u+2sUOFb6hJ7o2VdW45
0AnZUzvgRtZjlDp3wxCUFzRKyiUqrenX/3ePlDmGv+dotRJNEj33d2WcNE/1qLx5vMdjPteqrA12
Uz9oS0Ux6ic9H5qnOHkTRhI/SouJxghKhma/kW3h6NpnY4CT5NfNQxIJwppL48zeFGXutOs+eh7Z
galEb43t6pva1cN9HqvWueVmYPWOd1fxmKtI1+VymFxl7RQEQKL67oDDnBBbmhrxMoJeulZFZ4mX
tvPsP6q3Vtn5v8Zm+P52MG/TSTRHWbgq5AMeujkox182eaW2EC9wBXucgmRzgOeYIqurQpZcXY3t
HE0atfYutfTpMBXQsSWUvUUBiWeS/dxpk7Ibu5ZQ/UyE72qpL4F+Bh8EThIOFjovwo6QSCyIwYk7
wK56eDZ7RZxjCDIkN/EzOaZ+sb42WlFj7y1f/RSQ0sBRj/ea19wiXGtqtx0CNqvcnfTnMjDqO44/
uoWsCuDg92EdI9JTKe1S1z9pomifZFsFYCFWyuAsa1oxFkvnPIXcyu9h4Dh3Y6zESwIAkBcZrfHU
lZO+RG4p+LB1e8NKyfzUNQVUEQEhyxqV4LWYBcHmDnJkPAuTVANEJzmSpXX4MZXmJhtt81Pf98W2
i9eBD/p7ImK4+haW6ByOjaa8Wl3/UZlVfJE1VbzWbaO+EFLXPnC4dkqSHOXv1uMkUyT+UlZF1qdb
QoGtNXF6byn58fuysrKJKHtl2hVEXYsE15A6F2YwwJz6fTWkkDLYDPQb2SALrUisaz8b4Mcd0LDl
bXxSc4iC/FFbQ4Dwgo2doaI1OC0742qMz26rCu6YifYIqblfxkXt8KFP/qK2KwMclz4sC8fP76y2
LJ3rZeoV+Z3mmLig7QIio/K11aFz43DLkRoaCAMfeUrleo8sTtv0T8KbNcNTI/qaeN4S12P7I426
ewMY1fs08oMx9LK4b9y42HW9hY9QS8VZj0p1FWgc2MPs/iIHjc6+gEL03Tb7dBGoWfWSdQitV7bX
LSofBXDOBzuIovzm6tGodk1stc/4JGatMWLbZWuVBz6HPMZX2WjnvvvEByObZIHc+Sv63e5J1nSr
dpa60xNxNk8Nuvg/55KNpTI5f88VInhi6Jp7MubBcq5IPPtJaqyk260z2wR1o7D56a/7o94NirNM
W4hD9by2bgTsjwkezA5WhPmcaJG9KbssXjfzWruLKtC3Cnfgbq6qgz6d8Vpz7ktN0QrxNMQPcqCc
zDaLPQoePc882hEIKsnWSt07OZeqD//9Sv5L4Yc8enTfuxa+aExCR4M43LRd3S5ki9uVP5tl9dpH
TWttT5zH/jY4KthZ+PCDFtqocxutiHG7ExbaZoSxchaYcH+dTd6MPVcDbQyRZeLy2jsNCa5VtOgw
gchTHe3dVAPCjJvW2/R+Pn7WJ9hTv8xtCWlXmlX7P81/9ZaTZLNP76/e0hxE0Tc3h208qE63Y+dk
bmNo9M/G6H/trGr8CiTkUQFA9GqIyCS5ylTJ3KzY/rTTtJA9wCxu+s4lm9MLCgLa2096pA1LnRP4
E6tJyKuq0uQnWW+JG+9nLpTbf2VpjWxXbvzI/OKMrozz3osKtaMSr7aNP3Vbwdk52HWrHLvOFesp
7+tnwOY9XLl6+JpX+nzjMX7gGNpCHV60mTs9dwS2ENuhEuM1f2pmRbjHf9jRUDs1RqE++w4s2N40
f/YPEYq69b/Z5/7d3N+z6S/nlx/o3/1vr+szzz/95fv5u/9/zC/ffzW/f3vM1wMHKM+6a34P9Lb/
2kKBnuIEfRhnQSZdCPDfzHa4DMRX9NO/DZFhH4Dcdiw4TXMHPSjaeI43fobXBoqtUj7ZAuZxOdsR
Lx4/Q+RZGr/tGYl2V/vcf3KMbof3pFmkCK7c1UZcVYskVay7stdtBDw6sZItspANt6q8qmqdIf80
51F7aINh2N3so9abeMoC9QlZZ7hMaSzei65+cThV/QFvN1VseGPt1O8GNGqWAxiWTVK4FWg/CvS0
qqOsyitZKD3H5b7R1JBQeCQppGgVU3OSRVy4zSmcC1n1zMFcgnhpVjdbZbT4sWXdV6Zooxv+tJDj
5BDZMBZQZcnprMD72+p7N+lIvVX+S+6Y4bHrbe1qHyMQJ0NiIaepokjC3sA4dz34lzhJD6XdoqKe
EM21dTOEu2G3K0ccveTN2aQiT/rMv8umpyFke+PmbLfs8Ql1kOnJQbuAlNIO8cXZRtrNiLArC47Q
Is3PEvckt41PzeCCwCUsA/KxW5VLf3DIKEjEWbZa4ZxnRZTYWtOD6akFxDXvhllMNktd1d23KBg/
aXAJfyTxvQ3J0F9YFvER05wnCFZ/3SasW0RO2EGntp8FGW79FuW54AwCat5i6j1SvpC4hp1qB0QG
aIDd1LI4yNqAa+Qir8pL3ZXD9VrhGbsyRcJnNhAIRA4/WUOpT+p5SWbiqcqKId9W3ciSGaDeksPJ
4WSStpXBgoL0o3cfXp0vh2I04N0WytpX0/AQa/30WJsRyFnAcrtBNd210wT1xhlQjNUUf3ht4hn4
2GTBXkTt8Do6kbZgA5ihw0DrVMY8URDAM9JwQKWk5Inxu0AE8meV/VF0UNwSHj0soDNpUN1LbbdL
1iKcmkQat43YRxNnrpJnD/Suy1bRoPNf0u2ZrpkTS4wLfm0VtXgrlFlDvI7dCwdu1Z1BdAnaUEpH
vmQQbJi8WZQN2RGZ44gHWbC4v+iqBsrQh112tYMdMJTiviZy+yFPSEwJxQR2+9cQIyx7/IbB2800
AencqToO7ds0nJMibMOT8Tq0Bky5TKY2W2keQsgVwTineBL6J1D8pa82n3JT+GcHmOdCmtVYoKBh
WG8aVEvO+50NEuzETcU4FFeKmMOV1WxfxZWrrNqoYo+UZ8Zm6rT04sR+di1SpE6QTQaBbRGKcs6J
rNyqOjpsZt2Ol9TvLLJvNPsziOZNYfj597xv3vJKG14NW+3XiojqIwpv/TFv8nLVi7Z57srUW3FE
Hu5qLZxe8S8QRuNXJF/02vgaOO1nhVgT0gSpqb7J+ibtn4ysMZ5VYqf4806vGco898HkPspO5fyV
IedBW9ghpGWRtVtFHeJNacDvI/dleNE796jw3P1iOXAw9YHgnDBEdZKUTLh0Q998KUdS6HI7cR4G
yGJ3vUYcwEik9pcS55vu2sUnyPvJzrf9cFs3ZvM+HxnJDqj0wsAds+5QdUI8ibB8bfG7bn18Abtq
Br82rqY9zxFHm7iywwOivyRBArNaIvYlPgblRymU8RsBpdz9yBd/DFw73OlFqO+c2lMfGh+2N+Cx
6RvxQwC0lK+V7yTE3dTi3reRra47G8lZQh2yvI7u3JkgLQtvnNQjsT/pZpxDK26265UDZNpp+EJd
W8y5Y6DxEdu6gdH+PQ+fjYUQKvJqZZENB3+ycS3+eynrshCGMRxU0kj+Zye1UVSOnf1+OJhRySwE
MAbECIFKUAky00OtO/tVaD4U1dDdR+6XyNCRVU/SIDv6o/co22y3MR+ColN3VUZMak9KQbSMzcBY
d7mlcYY1130os0tuzTnYN7q7BozHwtmmJZS/sRDabqo4kiaZ3WYdrHHiU0/EfyNg2bX3dR0S9q/2
Z1kDeNveF5aDhzmLxVraZDHzFNAq0M4ImTCVtDWeeEs1pTlce5hvIvUPeCgmWKIduVs5sRZox8zx
j6WwHzi9jy6J6iIyEzgPqV7aD1lqNgc0tcOFrPr2IC6oKeLC65zpS631h0EQ6aK48bRrFMPYsOhQ
3wlABH+q7OtBecDz1D0MdhkfHFO4C9/zfxhFPC/5Zg1r88kqWZs0nJstBgjKLyKOklXtlTWvnyAE
QJTgya5ZsNg2KetqWjl3baDWnNjm3cWb5QpAxI5PbUuU4Ggo6ZvvI9ts24DqLAu6AHneD4VXxx+o
+PmLLjUQ9uhBqsVOLRCDiAjNsLv0GVwsWlhtZD+0OP7W40D4IWnj2qYpa7IxCDzYWZnQ7zoWvXu/
42N01PkeoVrNzpj6+ET6N7cia4gvSC3yWGQX8DDOYialX0xPyJupuEcQZBtsx4S9Mmhv6CfEZBzy
o7YB2TaBXX4z1HFfZDOE3zPJGG4nJA7SYFxYnWa/TBbyuGFbsan2KzKkRbxya796IwIJZQg9Bz6s
29VbkSzYC/lvo2rlR1AiyVL2SmxyvvXEQXZkHgTyZeUkGVhUUXdns/YqftNWhRRqiXBX4JIU6eKd
yEX3ZPrKUh2PgXnukiJEs2bIDgIJpa96kX0zVTN6VzXCF8PIQVdWszh3TZKJQFkL1EXqV2cp1yOA
9tuWUxb6Qu3r7uLMaWQyk1Zm3BKL2YHD7x6dOR1XmvrYh86SdOLgOknxNJG7eEBkuluUVdztBmLi
NsgjqZe4CUP4FdpZ1oiUJTBlLiAXNtsYPjFPSN+I1qXei4VSpNYjOBaxGAfL+9y15QUVCMdf8Ki1
ZqAtr3oKs5jMkTILN5me86Ts9VghOCpB01VENokZjX3CTaVPK5+EK9aJ7fFaLTtPbBoTIJPDsTR/
hijaOLGmqgc1rtHZAjO6SIRXnmSRzoc3FZ/8cDXG2Q56jXGUjWpqQB/BR7YuTcQ8EoeokMbwo3Oi
pxtLAX0/EgfGzzg37qPO1e+DvCvPJBhCdf1lquerBsKkN4z23c0+xIqxtOqu2Ghh7MOJRrBzd52O
OyKxO6N5nUpOjORoe6yr/odWT7D1hyD/np7r3mm+K7HZLgynHJ+canL5nxr9gZ2tu+qb/IMVgIWK
BkfInZoFnISRYiert4ZrlcOr2K2z0z/2wWjVVQRXeyW73Yo8x4VhZPfSYjhp4ayGUWuXwnCz9eAd
VOF3j7IIHD5aT3TqXlYhlWsQfyHxDHX3qPAtfARzmW19x0Fdfh4lbdA0yV7XIvcg+/UNiS/x5G2u
A+ZuuQiyTT1540qO6iuje6wq9RVJ0vwoTYOD1mxXR2c5iNi9HLWRYFdwQnHWehxxo4ZypV71OGPB
8nP3FO+Kn/obw9L9A25l7VGbwLvKHoNdf+DdUp9q1an2lVn3G69BK1jNo32dF6aOyIvwzmVDvn/r
mkeoJCBc0RJYmcYMqUKacAUGttrjt3TeLB4uYWEbr0GoRceeGLRl4VnOmx7U3ArVKmKXnZuvpof8
SeoEyyYnYl7TnHhfp7p2JD4t3EZR1F/ypinW0EbVR7z11tKo6+i1LEMNvkwKl94aPysIQnytu2hf
xLrOs80Zt6E3eeSVULQBN2c3GwW7G7zxlgdYPxnfPTNxls3kTndl3NkvYWKtg2LCDn9lq01wU81M
H94zgVe6A+vq4YlAhVznCGQePuaEhQXFUFzaYqoevKD/IocXjrBWqQmWXXB6HYfpCWezvnddQs3b
YujOum1n6wC13Wez1ExSWLPwS22hHi23PFW/D7ve+gHk4MW04vw9zPNyqdaaeMyG0d/IGXu2HtcZ
bbitZyXtEZ8arPy5HAaT0H4t/GIG3UnEgk0UM2ZEVXzTOPEav87aM7oInHcr1Pl79JZ+1NPAeAp6
wjD6xH7vdUJZFOgDewOK9JPqJ+wiARRMhZoh6JVdo+j8zGjvuHO0SxlFR1RruxyzD88pQwSoPGdZ
aZXY+S7VvkuAJfU9qsn4a4ihboxtqCARLluHmB1aQEj2UrbqJUntNqmFaPuZd4ornBXMYv8jCdY8
/LWPstUaRLtS9WiGdXIZFSObU9WG5znCrMjFvqqt8YW9fnHwRRSsZWDZ3/ZwtstAtL/tBeuF/7LL
/spQVJxIpuZOTSJ/k7pagAS9Hr0Ena5s2xj+ge1F8UsvlOJgCcQvZWuuJQr7jpEn0tzqugI19SE5
Tdp8iNPUHzLcw1C65ND3YApu0R/Sxnknx/G/oz+UwUgO0iYDRGRDbXIuUBMcauuAjl0U2k7OpHOM
rETivXS4s9fCQvKkeG9QvH6tZoA+TkAIZ3PX5LsZb9qcqEbpKTDG1jjLKzFfAfS/DMqUHKTpZs8z
q9n2v0fJBg7Efw71GvOPUSKYvlVTbeyEpkWXNo3tVU66z8osoKxLmyx8Uht2onBRtSKJ51JXXcsC
l9w/8ryMZTfFHf/D30NQB9u6ZevcXfvJuTyPpMlmTlz5w6ionrWyJ+IdWrMOlVVn5NWuAnS7SNw6
QHBzfoWYV5Bzy3muo+dXMIrOXqWeht9Jb90Ha9LItNOG6purfy/yaPgwi0xf8jGkF46WzUOAQNhG
ILd7CbTYRCOtttdK6rKz1Lrs1VI7snNK0e6GuZqZFejl2KkOshWYQ0coU9AfRzXMXs02/exGvXUm
pzt7NSK28vyqDk3A10ZNeNV6Uot3YvjAGwVGdI4UN30ic+gi7aaT50RokDQ8oaj0bvfFanSt7BXZ
d+Ou6MOfw70UxFgIRf2sW8l/DvcJanm3pvw6HAi7cefbrljaqU40hh56y9jF2xPrI3sBp40+1e2b
C9Topalq5d5POEhPnehTqwfOARdPg6ZNEX8a2LVuVLsmWoq/ycJVrHorRg+FOb0KzkODOvsAH3pX
j0gkKf7YrZqgMF+n0PpRJKhTlMkDqcksseckDPI1FpGVnx3dGI5SaVfq8c4mvu/IcZi/JHp/m6oS
zcI+jTxCWKt2XyXlYwSdWt2SE9D8UUU7pt0jFfVYtmp+DuKKDEPPTVe6YUBAnIs0bT8n4FL2Y1ci
HDg2UXrRII4vI9tuN7Iq+6lzQzoKDhErPbtOUA3VytUTovA6fXwePLwIkV6/oUBYckI+miuikWaH
AsBtmNzJaeCh9mo2ySI24+bN0C314A2OspSjfF+0y9REJlq2qm8jeL83HC3hMU1QUiPHu2H1HqWr
sfaKQx2q1gq3ZrDpEp7gMAY6izxGdmC2cb3MAXXXBOQeiR/CS9Jx+h8HdbrXZ0zOirW3s2j6iuc7
jLLl/+HsvJbcRrY1/Son9vUgBi5hTsyZC3oWWSTLmxuE1FLDe4+nnw9J7S6peoc6YvoCnQ5giSAS
mWv9huhj9OQ0McgsvFK/pzVIPc/6FgFDIGxsTw9Ghg3tMJj+wRTw2ZCKCNeKDedeVDl+RRPhZrLp
6COKrz2zMKlBH2lLbBO2g1fYe7jb1qkO3XLljon+WuniLD/IDINdDBcSazhepIU6ATXIvegsS1Zd
flOUwCYR+Et7WTUuBva4i6eEPneDwoazU0V37Ky6P8pSm0U/SnYvlIMaAhVnwEfzp6G4o/fX3rab
dVWsgsBkTNosboN052JldU2b9dyg21KPXmVnMcNF8nAxJk7yKJNftmJ+YamU3cou/AOylY6/xVZ2
sgRJrtcqQ1e5SQfSyUGs+xdM7MQKoyagTSFsdtnmzSXi7mtF1UkX41J4bS89vd51ZG8XcsTHCUmI
tJRrDyUozX9fJEz5U5wQkZ/5Y2S7PCvuHHPlxtiRy46frs4HmucwUos7thLtU505t+HYgQSZa46W
Pilq6J5kza7zb146a3KMafdk4+iO12QxHcVcLcAzL0rT6YFOcKaKaM1S993upq2n7inugnGZ4pO3
l+cS8cZaMjKnnTx3UJmwxz4wt9e/QUNhxOtwTZDnOiS5Nq2hJhvZ28eeAPo4++uVWHBWqYWFYtcX
z54V7SZVt98tU7FWCeAHyENB8Qh/8HJtR5VjFbOfP6pD1tw7pv5FtsvrhGONOqfbTBcrg3vdNZPz
PrSmxmzbVOcgjN2TpQuLMISGhmCTDqt6wFaydIL+AguzvygzPb/iNTmpLpCzv9qFLoIViUvBCo0R
ssMXGmYVGQosc5NfqIqLsOt4zjArOci21IyjBTOmWJX7JgL8rbGKX5euPu5jEpuPfT7dNVWPT1BD
LHC06+7RsiEj4hBw7OfatSlAzaRCc1bWIvhqeJkn/UFWRy/K1n4SjBsvBoPotK21ySRzRw28dlHM
RczjN2bVBfMShrZ2Zvdo4HqLVRMFgHBmHK42xdvUnW6ywlbeGqZUkbIiZ2u9Q2SUXxeIyLcmdXeY
qOVPvCTqAwqxs8Mu7WgE/THieqNqD6LP8mA1XoKy1A4hy+yDAU/GaYmQ60zaC9EP1X2mZO4uGKNh
O0TJ+Jjqwx+E/q0/Iot5BL2El7wwk40D8uKGYHp4QQIXORkrtv5wsntLHdqvjY7Fr+1ZycnVAAXU
NahXxU7NA9oI9cJj3cM0R1UevLg3D3NgBrj/3PhT0ZWtRlumG/LDaD7O/Y3Q4qU7bzVZ3i8xJPCO
xK9NZ9XbargKFcVetWljn3DwbtnzRDwtQVHuOsOwwdfQ4YsawGgnBkiKTNY72UhGy7l2iyCAbOJa
3WJAqWvVauidqIY13eOdK7azsRQWXmOTMhsP3zF3qbBpiKZ732XDicjKSdbkCWQP1dUwb1VVpWhT
Frbtskzq6iKHeLzD9lOuWQsDNeB7MR98HfENP4vdvawanZ+cAnUH4/kC5Z6wfvUsUF/wFxDn71X+
5LfAj2PsksL8QYW7slZTLAYKVFn2tjcFe3ZL/ilxQ/yQiL08BH6pLHjwm/euTH5cUScH8u8r1uhm
bd0pU9dYheo7U4vRtKgq7xUh5u+VZVSXACYBdo/us2weDZXwSjq5W2ceVdjGVuih9shue8L0XRfc
a9o79HFXA1juG5yp6tcsXcn/h8mxHyyDLS90Ojsv4GInw89V3C2VBUkoa5mOE0ZLvVkdIwXC6Wac
i91sBSQPtVbaeIcwpkAApVnIxo8xBsq9W1Gk6jLMCDtKZ2BNH3dZQ6Iq4plcCDCaT6Od6OSBJnjA
fu6v+6pxnhtr/gXlLxiLuSe/D/+81gBt7mpWe6vAbPOXsUwbplYv2/ueEq4cz+s2SgnuWndx6ko7
3lRe3235yeavGaIn7Ry4NaHArOIixv4TIdo74dvxAmuz6UsLkpQ3WJrc6XGckD71YSv+JdUoS1Jw
8arKeO1ho80q19t8jOuiPl2GVmosM7z5+jbrL+N8SEqHOLpffG9TNEBkTbYbfgiLtBxZi6K/fB3m
JlV5LsSrHPXR3IwscISep7uPjrIggBXZABjl1eTn1WqngXc1svhL0ftrk6nhlNQDPlftGN5nYHmW
ugUKdawAMPRBXr5rWvOM6WX4PTPIhuots66rbbNWK9gCmv6N7tSYSiniuzEGxqtbjgERnHR41Pt4
WGVFaV46JGA2eh3Vt60Oo0TvzZnQ2XerD7x8Fwzt0ilcKHokzMiw9EF9K7tr+KA4w/TfazaI25Jw
MFI8eYxNXH43tRY+OhowrkwpiL3HOuZvGE1yt8PmpgWP9wozTw6PiLPs464OllXd5ztmKWQX68hc
BfOEKw9NExXBtR6LKqsWRg2T/F//9b//7//5Y/hv/3t+IZTi59l/ZW16ycOsqf/nX5bzr/8qrs37
b//zL9PWWG2SH3YN1dVtoZkq/X98uQ8BHf7Pv7T/5bAy7j0cbb8mGqubIWN+kgfhIK2oK/Xez6vh
VhGG2a+0XBtutTw61W7W7D/Gyna10J/4oRK7dzzuiyhViGeD/YgnSrIjgZysZLXVhH6oMN/hK6cX
ZIJ3NrzoKGt97dmP0N7BG117DVaWSF6eZUeuD1CryhxdMwehLrNL1m1jFK++Ezp7Z0qalayiNZgt
KyeNjoNZFK/tCkR1+hobJIOSSUuWcpAad93KJRS6N7PwKXOy09QM1UUzvWLn+nm30Iwc+rhszEoH
ulrgHWWNkGp1qTRlXGe1G6+cMq0uud19+f19kd/75/viIPPpOKamO7at/3pfxgI1FEKzzdcG5Rww
dfldMVbdXa/kT9IU3sjAFGWTsDbSYj7q1Gc5it1EwmaaHYGvZd+LmTMjD6LTWjx94u9A86o7bjnt
Udze/DVKzJGSv5pU3zJR5VXbZeFHw3OCbsXkkS6QNbDBkFHC56BJ2vtsciDzMsZXvPoUCZOoyOX3
X4Zl/+1HamuOrruGo+maY6jzj/inH6kO6HHq2Cp+naq62Whmm25M1oZ7wpjJU9TnZ8eM1C+Zk5Jg
aUVIPDuIzoGbKAvZUTjmE9q63gN04+imS91xHQ8lNntV84D5KJaVUxLcd02U7K/VYE4dyPyBSkB2
2yoRxjNB0sLB/KtH5hhG9NzjHquyj4yDLOmKYd9+nCvP+rjoT4M5X36uHPHR7g3AWZEO5PcOlONQ
ZKN/sGGa59d6YGBjybe1lb3WPORjHAJ5wfUMV57x0Z1EaWYtMZ33/2EW0fV5mvj15+oatmYI3Z43
z45h/XqHalWr0TOH3N0pYbnpU9XFPQj9H8eFUEmYgX0p1minyKu6Y9G4kPS7vHm1az08GEmX3YUi
yu60BPfPpHfNvWy7HjqYH35QYEg6j5NtiNumxC66diur7Whld32hOwRRk2Yzyg/3vIKkbl52aygh
HjIY0JRj08iaxVAp6DIbMcUSRD0hUqdexrZWHN2kgAfzU7FBcHgXTd7FU2vQ7lHGN94nYsezaR2n
oYy3Q2+E5zxK9DWw0f4u4olYYcQYP/odISp26d6zUvRQzIZJeUuC4KuiAj5XdOeI3vT0CBfrvjK1
ZjcBjCLM2cYXnVjnRZbgynzjAigz/tWUN4gcRk36bLrT4FxPKEofZmYKLvTj/KaDVugRhgsVnsZ8
FnybrLyMvxBWgZhsI7Lkq6W9NEWPz68uoP3OpdiekGqXxXoK3WujrAI0N2+aP0VM7tdfgtWO53Bg
snabAAizPPjxznRGZU9yM0bBWqmNpeYEWABAoj8ige8dE6XpDsSbIcBTk+2WX7GG/qkIqHmNGvt0
8zEmd1m0rWTd0q2vkenXWy9v9qFaBE+B2hYrQez9mE+mc3LJDy+NOdjdprOhZCJeecXkG7KH5h5D
bvKjXku+srLGK0xfIvMHz8eiz4HKOQP5x84lzloDN5KdgG+jc1/B9xfeVCzNKh0XoxphfzUPNhqX
NGsWvoPxbo6T26sn0JI/DlmGAQ17XXvLPnXSF3WXqqdIA5aHbPtGjrO07+rYBGe7iZ3bMcOaffCs
4N3tYX3Eo2C70dXiYg/ouLm5Eb5XXQ7xyHMS8DGm8kCa6WR2nvdETKZbuNENOaLxpHiV6q87vCNJ
awIjc8vibCjwBpCkxTo7ncqDbMvAcqJ1qRVnIhVPfYF2RMUO1F+zxSOwA7ZzNyJS7K8LwaJNycBF
yPPkKbLkBhFEmoR/zce1JgdB+ISHZZ0ECV9sBLZsbU5esLJZLq+1RufNjWr8CZZDfhBeZZ1rW7fO
YwSa7vdvDtP4PC8Zhq5qpquphqnB4DZ/nZeGyksbv7fFl8Hz1sbso6DNByJvLdt+SgJxOw9s2r8b
S2cIVhXp8Z/a5OgWdNghzhUTtZH5bFmXpWBAVl6dUpJPk4G0YNNuiH4nbCGt+FQFTHvy0A1ZhF+G
LCOroKoI8TBK1v3KhVXkdwd5jmy/DgFC9ISelY+iTq2pi1xk8NkMjK5//z3J5cQv87dh2YbrCMtx
Nd105DLxpzesKCPcjRWr+KKYUba0iQpt87LAWxQg01snULBD1+45d5z2QDwZ/YK53YlQSlQLMZ2T
SfEuvjC/9YU14lPL/oXlRH0j9EF9icpiIdsDzwh3REOLjaxqGRahIDgeidoZRzMYqutlS61gQd6o
6WkSQbpJdK3HeCEJN7rjO8y9sf3SI28Uz6DYT+2pvzSLNn/3x9hZ9xgD7RN0F19CNb8CjCO0Sq/t
uJm3LwnxZAn0/TQ+o10Cht1QidBxOISVkz/MeclVkYXmRlaVscnPsFJ3MfGuAuFlHYZ30OX7qM2L
BwyyybA09fdxVLT17++W87f1EO9am0SY4H4JnTTGr7/qqqwNhyxm8KULWpygtfxlsmrvLkpL+9Tn
Vb9oRNu/DW0AfsB3LdjKjvaERs4GS+z+TXRDsnVaPdwKM23WdQDSxQBfctDmg0Nm7SCrsiTbAqGT
q7Htm0iPswvrHSRdVB6bEi/kC2KB2MUOTC59qRZHTxv7Y4FZxlMzinNQRdMZUaL8ydXFd/Idza2s
BXOQsimC+iCraRv2y8q1+301n1n6bNX8ybC3sjcEN7420qre+K6e3gQz5AwMZHvsZj6RNWvHt8um
7usjqD2glrJF9n2MKnsdGXGH3UJWozTVRv03Jn1rzu+lukV+jNjmPe+xYhdHNcGURCWEEasMNeJu
Hlo3/s72IGfW7mjf2ki5TQth5vZtXpmnKhfjvpw7ZK9s1xrL/ocbL2/sz4+pToxSaKptqCabNe3z
QrhHirrrXd94H3W/WuVWAaJWKP31EPODR43Efc6ryNqwpYhurdKx7tIJ4V0bgUVZIw+enEVnAgdl
CzybSnXr3DPDRVaDqxl7pMzkAa2o7OTYzP1+YyosRvEcd1CdItQynDqWxPvf/6j/NlXrwlD5ORsq
TFjDMLRPS8jYFKVjaJH2bmveSw2p+bZhlvnpMPSo88F31FjITfYiRVz6FtRIvzIzz72UqZ5vYrb3
GCmhQSqy3LspndC6UYHQ7Lpkmm69bqg2BdbMF+hn/aI3xuZQhBqxeLOod4CuQQkl09rxUm9vgt+7
kaVCjSD4zm3ZX6X/1PvR9jGOxFr8D6+0vz38unAt3dFMxxDuvHn/9EpjATexZx+r9yhNv2fZmfC8
dztEkXUKZyyPxOcIPY1XKB6J1UebLMWtox81DLauJ5Ro1CxkMZpmELFRjht5ATlYdqBkM0c/vMNI
0nr8AfXuUBgogzFAa8Xpb6/wb1lUh3qWahqTdU8MFNwBhFEdQA/cML0+21LHZG6zw1a7vQ4B9XWt
GvMQH82VBVqzIzKwdXap6vRRd4R5I82GcCLOLr4qmp1ARBcCFlV5kGPzNL6OTcH7OwtRBu3OV4ZN
H+k1dF+n1RbtUN6ClHfeAzXBnt4BjEeExGYTK17Nxnffrd5uljAXUBfReudSJYix6nMHYkOEg/Mg
O4Os8c/F5CG6OXdkI2u8xhsxAxdBftsO6hweoiOaihcTQOTvHxNbPge/zAEWaxoXYKttO4AQjc+R
ASQrEw0t23drADle1iHBL9wF1pHS28+l6fUrUdfWLpirSg+GWzWa7Fb28urGvZeo8FgI8ZixxJTN
owV2ipfbV9RA7edWA//h5Ka6lJ2ujg2Lx6PCYe518rug7x9xJypPohT2rfBDfdmirPwVmDuMKmN8
neoC1B+uKfss9IvHSqle5IBOyeqF1Y7NHXKP8SHwp2SdeIPypQkXckCuZ+6qcIPx4BWZi0+8x6t/
vjR+eo/sA6xHVjHGbjAU3Mgk8dJJLcJ+fs/9ReZoq2pRfTfOB+g/P9qqzKzu5AGplJ/b5OCPc5Wo
q6/jPtr0CKUk1hS/XOvz9UsbVBDbSZ3s+YNtq6cATshbYmAvFJdDts9rxX7tI3Tja/uta+DQJZ1a
odbkWW92iR04lEUW8B24EgxGEDmjHXol1IQ6sy5dNqB5nUANdd1y3xUk/hAKSXhMDB+7aOj+EfS5
asTCpM374NnNmwdHB/ui5/WzC0HgdjIb5wE4m7HuXcTdQtyIH0a/6rC5w/coQrpiycIFhPnQnuXY
YcLBK6kUD9YqY32NZFiVT8lC9l4PebM03Wi6S9g4HsWgGVv9L6EUqXfySf7kQ2QFI+1pixXz5aNJ
nvDp/E/VT5drYfStSqFbC3mulFn5uF6K5diNWmBplNvNuutz4yIKrSHBwccac2mY22SvWrj6tfT7
cTma4RtXJcfmzRh3S8LdZdHPvSejtcxrB7Fp7ehKhLzsdebRslQMPuAUxsXkiCYDEsTEWgwUtRrd
yUPuNYgZeGG6nNE017ZGmNPezma48DyunQ9q08JvifXzx6mR3SonfWqXfTTqa9SNnkzHHe9sdaqX
Wt/VW1mVhyHT2kXfOem+a4rpTrZpKfBgBdKTrMn2YnT3uVOMtx9NrYjQz2+jS2aI5iKy755GqrhO
cDQi1Dq+Yuv1nXyjf3EVzbwftODUjPbwKkrLAE2DehMOKT+P6mNmGqiVpzEtwOXDGFxGo5GWy8Q/
eUib3buqMjzUfkS0gZTh1u+m4UEvR+M48w8dt8tK4pN4QIFzASnI2C5XHMgovJy0+EHnHYEu/3jH
drl4UIe0XVtar69ldXTj8C4by6WsXUeMpbY0fV3ZwlgmxOgTS0DYy642hmcah1DvWP312Q6bSHsn
TKuv97JDHpIe2OfGFcasZdVXCzla9jS2ehskRXmvuYhnl43ob2Pb0U5eCyAJEGn5NUGALEXW8SVP
02yboae4E2pePGH9dScHvIe6b98Edq2EqNHB63Ab83ZwnIHY0zicocCmJ8gAi+sIjZXMQYnN48cI
OcwvMlzUrAZksqk6LJYrhyhCgDX5IIb5O0uqg+YjIh+kVBOrYcmT9cYatYYSZU0COvbgpV8NBHTK
2Bq+YVQEsBhLzftu8pHHSRtr50XqyNzr2NchCc+ca9l/WCSVJbvikmXpuOd9nKJY8dLC9MKkb0AA
sM5/HNy5+tFWpCa3cSZabkC4uYuAXO4rVn1LqRyQVja6eypAzKjM7XOg8lqWigHTmNzbaakfi55v
eSp6FJ9RbXyfnJmypCnDKVUJ6ZmYiegmm1SQ38ui0cp3eEOgjwI3h0vTtm9Qc60kK98nQP5br56K
rawm+k0xeMDDhrHcTaNZb+TJSEIuc3huL72iIO/kxeNatgd1uGsiTTwVk9rdJL0pVvIyWmWf1IRw
oZf1SAe06E4mwjJhC3rDm4mN8aK0pUHRNN5h5P4u2zUf7Db4bmlsMLzGwyGYh+uNou5cDPvWclSh
irNZW6R8QUDfGlahoNjZD2+jaJAAKBcxfmvLPnbEk6W29mJo6um18esYt6dw/CIiH956pX8zomxH
msQHhKn8mcONjAjonEt27MGCNPemz9Pqe+ynd8rQGXeTH2YwpsVwyYDNLyFMeJs41mdtX6X1dqPe
5Kz1hqBee1GyqNBPPLtCybyFocEQrPhKN3Hmo5IfvemB6rLDKivl1us15Xaw0QGL9fIgmz7aZUnt
vZ5/FAvOTx1mYCjriQ/bVoOFQ9cUn50kRLbHVLynMTMSEM2ucnHzwr9jh+MsDCgcZGJps/w+Owk9
uCNFeYxUoz8Yg2ae1cYXZ/xC4lmWbS2b5CEFaINNy9DekIokgt2yZHBVLXjqYwC3QF9iUCRt+IRS
h32Ou5L5ik7Li4cH3/iel2H4VKh6tXLGFM8jd2huh/lQ6BHyDlm1U72suVUdm8Nckp1yWGkaxVJA
4lvLtk/jymTA9tJ6hLSjHStdnQ69m5YY6NTR4zSQBvcBX3wP8c1oTO97J4Jw4SE9Rb7Vn9Y+iLHr
SRD4yk2UaAsBVPpg6wjHajDSOgQrjW6nmM3lWkVV3jyONeowC3ttwrd7ajIMDKqCxyQSafVUQhRc
YwwWbB3fKp8yAzlLZnUbtxiqemliJOrkiF7O1dC27V2AlvRSVp22K29YYEbXKoqK7gFeIvijeXA6
WeqtXvjfEv3Riyf1C1DwPyIgmm9DXXoLvxL2Y1Lp9Sp3rOAO9l++ifpBvR2UciDIP6o3ychNSqwC
iRX8fJaWqrcXGLbxTuW/vaWNzQlSnlj51aixye6+aVrQ/8mjoVRJ8mfEym4RY43wXIZjsK4KIMJ/
OpmermIr4QlQI8s99qW+w2aRB6AwreeszIybwhvHy1wrm4Jvyg+yJ1DAyULRjAkRUzV9sn0TSLSv
VDey19UyNBfRtQcST6/eDT0qd+60kVWyxtG2J6C3nsYsfUKPylykrRIf3bwOzrqu/clk2L2EQZrv
Cng2awthyhc/dzXCfoWKKgu9bhcc9aDJ75uMGUT4CNvMzXZpVgfYzHJC7V4a9G7XxVCrW9nLjwWV
+6RKwGdxyb5fVcCUnk1k9M52b/70uZAC07U8x2iHjY49o6V29T2OYznQ5BLLrtgKTz5SiyunSusX
5NJfYCbx+4z6JRlv96szeQC15pME3JPtEAiswueTAgekloGt8csUJNeTLKdfOlXhfPX7FIEKO6rv
/fmTUj34+ZMAwdUvWeW/WIqvfE/L7qdPgtW7mxRrwVwqQInOyXiZopeHKm02/7DJm2MduUzWX7Py
pNF0U7UInAFA+nucp828IlBU+BR2FBgIf7bxQa8y/TnVo7fJj+ozwn/6c2DEIFjr6nEoWfr0o7eS
g+BiY2sM1Pp6StCMN5EJqkhWZ8DkFhU6gxvHJZxB6Vdokxg7eUUkIkFZFDFJurl3DKNzjAXNRWNX
fkP0JzzluZftggSfBVZrCH+IKTz6bpIvgogtZR4OsEvTAWesxHqUI/zhBc237kH2B9iO8NnNSdZC
jVdROqrJzegGz07tWgimGOzGVWvrVYYyAwmdI9xS6EFztVayaBfHUQTeiKqblAPymq69k1WzsWCG
Fo1+CJzxgYn4WXes7N6Ou+w+ZssBEpNMRlfwLCz9iIc3zNKD7AUx0t7+/g5qxufMw5wJdV1VEKux
YAmJT+GsyGY2KWunZ4c3jFsChJNB9nZiYvRSxLEazLSj21ao5sGqMn5U/Fsh2nkkmq1RXLzsq646
0X1R5fF9iYn13olFQxoxgljuoiWqIky8rdVQWY950b2qHS/mNjWas187qK0U0z5R9O516vppNwlg
nAHicK+lgfLGRAjsZJk45IAPv54OPaTZOzWPTj9frWhhyLqOVd722JM8j8Cz5el1MeU3BVl0DLgY
Vs5wisxMq2MK+vTF+fGZrlvHB8fNzKUc5QsE/TRmx4O8BppIJDXHleJEw3IgEnjRUZi7FJgv+Exv
p48mV4CJMQZE22SbPHhY8WxM1HWvpyLnrB3N0npRMdE9+vgr7nIjRe9tLn20/afS78fZkfvjeu5f
pU9XiUNXbIFOk2tV7+pO8bZREIZLNmjTvEub7rQ0SDai7fLVR5uvtdOqazVjLU+THZ2pl0sztbvt
R5stHATTRr3ciH76Bg4cecxaEzx5vroXBmGsSfQoVdehc4/+e760sqB90zvxCH4sAISjrGmAwKQ6
5ckou/r997/vvyX8DYM9Amk1CxY6YVvZ/1PCKLPY5IR6E7whVBPGN5a9q43sEYJX891y2q0Ya+1d
9R2xDHTbOJdo6u+rYLK2kP3zY476/SIHOLgAYcWPfD4oyPqvrBgkqKzqdXP6/Z9sfM6aGLYrbIPg
pmU4pmOKT4EzS1P9MCAr9T6NwypypxqICAczKfB8tu1mxzY5XvSq96NNHWwsvvGzW+ip2b3ZWX2A
2gfcXINiRRoB8lSa9m8+eP1FKlL1tkcz7EEZ07OVqv1bUXGDdCxldmmwgjZd+Jl+OzYVoc3BxF87
T3jJW66jYZtIjyzJgxwIUqHHtyrM/wGqYTifJib+4Y5tIaJs2SZZUfKMvyaPYNGDxMhm+wGLCVMk
ZX4kP+PPRt4U7fmQ6n5+9Ao45wSw95/aZVWO+Bgr2xKRo9WamHj9zRf5NO6j+nFu7kLcgdUUoQlr
9vcG4uaHQLhvEAeIgdTmiEGD7YuNY9b0zkNggi4HmPMX2QRaa9gzk05o09IpL9Kr2DjVTmjukKMb
7tWi7BHTuIgo55JKx2/Tr1pUW+YT5EUUrwwWwCf8g7wIDLPxFGMdJztF3cZrr+hNmSg5JMQIWXIC
Y4jngyw1tZkvkFlu1586shSt9oUcaPGoLHUNIdmqLWzk9OJpGRhh92gn1njiC7lv0w51r/lQDm8w
puKHa79FaJRFcn2UfYBY9CxrjnmC541VNmi5+oGGZ4OhHhOt/FGSbfIQz72fBss22Vs3pr0XPuo0
/eQXB9VtCT6MyZ3QioK4+L8PsnNyELzf5OZYHGT9o1uNkDQmaTCQpHXx21UmZWPMb15tPqjgVyKt
TU/O/B4GRhPfTk127q+vYUDyG8xaW3AKc+/s5oMEZ0YmEVSFvEhXpuqdaDeyT44K06nao7o6slCZ
3+X/6VO1btyHnvnjU6N0UJfOIIBspNOEgi4GjQmSe281iB9YaYV7hrjpnGW110flTe+J4hsIMBy7
Qc/OadZ8wV/YOKEqb55kyfJMdoC4ZFhlYbJNnADhyI6IfT42EnW5ltWPgzyjQtf1o0kl+bBotRiZ
lKZXbgECIcamZ84mUC3lVrZ9HALLD5Z+ESY3RI/jAxpeOADOJXmoFW/MF7JIrirZoI16jtogOUZ+
hgKWU2Rrh9uwqqKiWqfIbKAqgR40Qa4B4lv7p1/m6Gf0XfZQN8St+1FX19dq3bZ3LrZBumF6+VJk
FaGXsujwo2Nw4PbtKYumI8Gf5NYnh4fsqXAWXmMaL8OgW+tW1NNWVnPMARfmNMbnMqj954oVi+Ym
5ksyjR2E5V/OsrpLCkmG5WYTERfQ6688zTcj4L4Xz8qrbd6z/cnzoEDRMryXA1B6Gxd24FmXIXS7
gyhyJIQHt/gKGnS+gFMozioDOHVAWEi/tKM5LWQHULE7IiXNU+f5BeoyCMrGGej10NFv5ABRokmt
EHTpHPxUi2Wcemb32LtsWj002tg5V5uZhPNlWCGcCMgqhsDGktnYeaFuPps10Ky5O3Ji0NwW+5W0
r6y1E4jhZgYXw/tCek4JlEMpFecGdZXZiGdJYoZfxPugLlJ4uW5zGHL/B2FDH7pv5BOKOzzQxlNV
lqSngGC+1ea01sJGOaO3MN6PLnGlAgzpLs704V5HZfGuNY+yT7ZUml2ATgqspawSu7gzTdO6wVMx
2NehYWxiVctfx6zeyO/CGtpuGTRTfUqTkhTeKMT160WIeZVlefamGTzUuPKo+yEYygeB4ZM8M9Ni
JNAKASehBqikmL67docxeIercb0RuofIXu+g0Wng1XFWkzJbWhXCCEqH5GVmom1al/DkILeW7rUw
ygJOQtfCX12j+v8z5u8fwXWyuq3mZcHHRyi+Lv7htaz//a2MM5WhAnI1bcNyP7+VhfAbN7Xa4ck0
J+ccJ+0Z+47yTWvxx+zQaNnKaoZsh1XpBMwqMoPLviUEOfYrL/eVLubrsYtlhiAeJEElAhL/75Ji
2i6rjDHaytK1t7T+ITWJTMmv29Z5ZUVa0rIxyAVCZHze87B3qMsCDPWjWfUIb6K6q1aGtrNNxDhl
6aPN/Q9tcpybn3ENXYxKSlYKzZhkHxKcvummkshj4no3nV7sx2yKjK02ePZmbHnzXOu402zQM0YT
ZUjeurZJVkZd2Teli6CoqB8iW0lYlVnZPgzClOmZajR233Bf1C5QmQxIf+E3OYoIQLo2HJzMZLXy
Hm0gLS8FsMpNVzuVdUqGrERrLixe9Jb1Rx00+D/O1bDIV77hVY9+Opl3PH+s+WaAzmjjvJS7OG4G
7PSc2Eu2AUpO554s79H2ho2sjXHr/j/Gzqu5bWTb919l17zjXORQdc55QGAASWVLsl9Qsi0h54xP
f3+AvEe2Z9+ZWy6jGokiwWb36rX+4XprNb0pojKGn15qID9tbwcFPf+MglZw/Lh4u58s1U5cb32/
drs365mNt4PDhOt4HCqwZBUp2IexWBOrjNUTKWADJECV+dsnSSzrjsqlSvI2Hj4NXUGGl0+k41fg
wCmfUNwqDO1zlccvUbLk3+Il+aw2pUrYPwV0UBMEKOaQD+sFMfPEp1irGepGC8jcGi69N7cYSp5T
vllp7ltHVXgTH4FVI/VV4HyEUiiU4rkAO26/9Gq+M+OlPhKPmw+UiW8VJVZeKi1IUUwMlStFiaqr
sG6ZhNYTfbRcVfywPlliER6NuBl29ciA0ybftvOUniNvybCkVztx9WYIRk8h/L/KMuKKUbKqF9lK
nmB5Dcj6yZpPIVdwt+M8dSfBHvh51VLdj73R7o3KEp4jxGu2CzL8ozx5VBofffXkoYhJ0KwvKIZq
45jzYl5gDyvXbTVQkllP9AEFX5SshFs5aIPTkue1q+eadZOMMFzQJX1sm7JFvqwKP2msDapQmp8G
w6jOc6OinzQX8xM0j3jXxUoBIp+zcYWwqoD109V2toHzZKjFEypL01WDbQJLEq5K42XZz6GAGFIf
L09d0qeOiP3NabvJsEKvR7rtQWhH4cYocJLd/jC8l6NhRYO73YTpYuZ2gakfkTRrL02CNssyLwA7
2nXVFCfKp49dfKJ+7NZV0JxILf28u52NG1IO273d6q4U1yEp3Zzao6VS+NeiwI/DQfvRZOobVn/q
OvAlaNyC95dz2x1CoHlKqotgQo5pEQTacz21DZIdCM4BVCVln1KgGWT9mJWrNF1QifhKGcmpmgPt
Pl3Mu/fjmaWTdQNJbHZTcEs0/bodbwlJnLxFEADSUnaTd1VnRyvURJixa8kjU73Wl3q8AieLH0SC
rO7QA6xBnNczis7w35v41Rj+th9QjNlju4lGDpMsYjjqpZiRsWxrrHrej9W1fonFRfB/Atesx0Lp
dgbSHjBYEL6CchuS+GszhndGEsSvw1jvcSouI7vKv+YYhCd21V+zMtYiu0wTFC3C5bWdg2u9Mcev
uO98X5pS+iwv6oQqGAJ3E2lvG5V4ZHYDw0BSMGMFAYHNYh4SA/Q0B5Mk19rcLtpardLhFWWaubMd
ExooM7YQ8Rr59hpUEOI9+p1v2+mP+8wR67EoWkpvCPLJtpA5h2uahp6g1+oVa1wRNqskHQsr6S9g
tJCJ06L2XoiIlc2lGb6gFHcdhKAVbcENi2F4ZzfFK6lpYzZtLKYwzKVTtID8WflP3Yw1ha7kpT00
kwEAjQ3JPmgiFZ51VpgQiEBmlXn5GxTUBj+M2mdp9WfbNtbKJO7D/IJBvHDaDm2X6hGikAE6p+7H
tUaE86CkRYcsaTRXlufwWs67BfcqfcaZLlMvXSIOnmyVxQO+WDLcWyX8qkxAYFpiaHtIKzdF1udb
OaWrAp+kfrJixA+3V2pC6ccrlatBq6IL8l4XGu1CaqvU4uhirjsZYeglH5cMYbexjnetIay+CJwx
MjWBh4g/pwMSkqxJ0h1o5OdpbSVSnZ/DqukOJQ6E763oz2O/nS3DdvREqPygA0TfIjcK+2ZtRroo
+oLGZtvdNppiFrr3fhHKhpqM0QaXmqkuOaVUxTcD0puZqWRPQH5k31T71pV1qM7oZaAMFpEdgK6W
35iZgg/regI9tModrd706zCyHpusdzJdnfBIgSJRjMO823bBfR1xktMe8PZJKBdDAMtQ3+7xc+VR
E32XcRt8wbQ9dvJyFSgTlGZXZHFxRpYXLDOyu/t6CYdbyVpmJ4pgr4sZxQdlzTCFa66pG2P1aBbN
08ehrWXWo+rGq5uhiOGPlObmGUdyk0U/vDmU5jRHXne3Y9tmqYhcbDiHWESaiPOhGHTbkABzJOph
COlWSCls+8u6P7UhKKZtn1n83/th3jypYoHmVyE+i+CH80Ys3lggItpZaKyXABpEqarfgRXWd5FZ
xSfdyMNLb64FJ6FrPvVlgfoFyr6v/dcsS8u3QgZD2jSy+Ulg2AM4kHWXcGxkvzTydJ/VfX3HqhOJ
j7zOvg4Ybm53SUN1Hc6MVgD3Aoehdf/3mT9Z+5WeRJVQtQxZJC1saZoi0p1+zXmRo4wGU6yCb1q5
yh8sSnjKyfXBgXmT27D9mqeL96z1yFwnGKw7aXyZZazxpBZasaBJ8XUvT0eckLD8qwOFiKy8ipOm
PfaWqxhVvM+rMrqLirss7a5LJVR9UdAUn2wBhi5llTnx0IOAUSFlsGpS3VKcUf2aMpGhg5eDQYvG
565/klRBdbsZ/Tbydt0e+gnpZKWBUtNF2FpIvr6CbwwR9hSC0s+yhLhWoTwnryBnlZul/IQZnQXS
BwVjmfomzlFmcRalQNrnTf9JsBaMikIKmHDttQPV1NyBWCmcjOSepAeq3vLYXmszTlzBAB0pRkX6
JIgGJXcUUu0Cn9ZdDjLVHQP8qcwocwJNKndQ3cTdGGTKbtG+9apcHAdSLZ5BftzREDLdkQGfHKOp
iL21/hgscXaAiwtWZgE3lGqljUQvhE481ISYt9yW1HhSDQ3nvLYnMV7uR0SjEwH3xjlizofei6aI
nBoeOCbBA3hX7WbFlO00Gindp13tigiy4fyAlowwyi9piWTfoBe1V4RBYQtCnbt5KFd3CWhAIAXy
BRFr+dLBBUuluMeRIXJQuJl8AMfWCQdDhM9biGTUDKP7FNKkk00yKUd83QAh1s0RHT4XPUyK+Ul3
XNCxR6yhsvWJjEGy9N9ysVbOwGe+hpGyNyJiJr0uk8IOhrn2yYaHXZifc0V9nBJd8cNONNxUQ76X
qCV0Esnq8I7UW2osD6zq8jNk/vxcM0jPEaKvPYyMJgmq+0itHjSty30tplQdqCfS19fIYunPjL3H
yMTcHd9xMyoupaInT42Q7SVjHDG1ilunpBx5qwKmGxrVziID9EMVYQCHgx5M2cQehqG79Lq/AIPw
VjXPHaa+lz4zl0tUAlARDKriUNjOVYDLrAhzbWdMquZXdfJY5sF4CWaSsimaGabUBId+lm9N1qM2
Q7J5RLYUUWh5upeSpr/aNrKBcuJUF1jwRQ2gq1pUTsrcApVTjHNFNfZ6BIniznqEfL+BDS1gW2cM
FrsTL2Ftao/QNG0zik41WWxfyIXpOFvD5xz++EWVJ7DRCl+jAsDVkRWMhVnRA24EP+kODQIJwWLK
+4lI1s1lw4kF5Zs41p4cy0wv8zRdxCK/6eAu4k4PvhaSPPIYs9K5adFjhJ5HHgkLa5+FRukiouzq
U/iiy8rwD8Oa9GvOgFENKoCiSRpgcCgKfyFdklmzyhQ+2vcceS0fBUD9BH7ExdU8wSIoQ50J65DA
LmCp2iQPA3y4Mwy2ZRO+oGY6fz/IWtIvi//t3eASjmCrZUmUPn9nkk9AzuWB7v3dIiZGhaNvsJMu
XwczWik0c+cuqpXaeoJuiDmZb4qQfuu7bjr3o7UcS9Xc16JBBE0S60CkMvmBEAF/6mJjJ0U1KucL
2ob9ED2DSBKv2iW6SltDAmowxJe8l7N9jy+E5m2LcYwTn4QyDmy5Sh7ivr5nTLW8sBpz/LUybd+I
ylOcYTuYqGiIqXqKhtma7k56q+dxIYnT17roSeFwzPNWdiJNHJw5lBqcowxILetuo+uZ147GKYSI
hAtBbucT3oTIRr5ZXRzttbj7LBcLQn9VeVeaquXLoeSPsXCPUlXymNKHbMm0vuYl0nXK3IsnUCLq
oQgZzkohS/ZaIDenJPSaFWXb92/arF7TO+FkNZk3j6iZNkHan2Wx60B4WlgIiNWpq/vukuWYA+th
2Tuo56Z2KpoxWQvpBil/gWpCjG9mOy9vf//9S3+ZY+mJa38Ena7KhmH+NseW6HYatRYW3wtDnG6G
xqowewrU0aHKcN9GMkF6RY5XXntnVZfRrWYm/8CPkX5NQG19UDM0iOLk0TBF+h0bjzZfYViNVXwH
iCc/lTMIQ9yUjEGAotYZAmkIaPyoqnlVwJNVB616w0nG2EfEeDgHpWdJTFM/BXfSx8MMj57Z7u8f
k/yXn8laLAXUwW9FoQb5e+FUEox2gie7fJfK7Bs2aN0ZuEOGHFseAutEWmWr5sppcwEZsWfJEh6j
WZo8csDghcfS3MWa/BUl//4y4S6LlsosnDJI+MlciO44DvJ5GfHR/Pu3Lf2W2+PRItUtwqQ0Zcla
i4e/4RmklPUXQCDje9zw+xBT7cXqR9nFqQ9VjSCsj4WhgylZukct8sh2H1EbV76U5nRkroMFi3Ef
s3Y1XglDZZOutPzWmDM7MRHzR/3fkehWxI6m9BDXkujNUXlAUEl0uzY8SSZiDQGef3qbuxiO6Mcp
XFqXVKO5H02SY2OXIUySY7CJm9Gqi509BcJU7IwR+eKI4u6pBm/p1UGAdEkYD2dDnymAUHeF44uH
Z18mrV0n89dCpRgYQSF0UmHuvTmcjF2pmRELt3Jw22SooQ/O1i7slV1Uas2tMnY5pPzM8CaMrnaB
qiZM4RbhnRaOpMOWDoKYUruNGnZOUBHpWckLTLqorb8Kqqpd6oyATBDwu5VMnDZr+O+2kcQzyaPg
AW6ZdRzV+K0nUILmswWb03xEs7Y6VG0H/JY0xZ4pVsKD8BijsvtNVPDBRVFDaQaMqMouOuprcUpl
fYpdZIwlY6Qe2zGcvBHNL8fSteLeQsb8YA39q4b2YE4UIEsHCQbZTdUS2l2D2GFBJAI09YP5bMlV
eojqUbLnQY0X0guFo9WZM+MVfqMYAj6sNeKPo2hFhU2qX7iNi+dCpeKPdYOUnzCoJJgqJDcc31Dn
zu/bUtUP6tAuTkfOVtSkGxThV18g6Hfl0rX/MFP9xqB578oqehIG+WoLnbrfGFS9GFj8Lo3gu97E
EeHHUNipIVi7FMjOThLjnirtMFzpujZcqaGEIWYSnsoMzjxjy25Sh/thdeiD6veQ86X8/S9N/hX7
tb07EugwfCSZ4r2h/kbulEQ5a/K6Sl4nzBRxwcCmdxTLW/pJic37PB5kA+OxitKJU5Fu3WVSaysj
4ORNeb9aELJKZnw4lGynSHq7A6NApi/u8ttSLCxPXCJ5t6zLkyIdY77+TPHUXMM2r4yeOoacf/g4
fxnvDIoLmgXgQNJl4y8CM4o8Lks6jenrGPfXwIale8kC7t6AMHYCZkp37pvspkMNDZzE4EjyDCNN
MiWn0xiwBQVX77aVyi+T2YOgTQ0FEGQy3Bvjg1WaX+dwrh5Cav7/BBaxfo9mePCKTCVGUUxLZSD5
dcWoS3Gbt1gWvAohwjcLkopjaXzqsoRQAfnSnT7Jkx0JQXmEs0N5CFjsPWrDN0Zm+YWka8dtMTWI
ykVoJ/B6xVEeccsqe9Y7Ev4Udgi60ujG9qJI1TEhcbiXzHAVLIFYg2Ka5TfjItpK0O6xBvo2gxT7
rKQmwJWuuSR50OzJDacP+dCQNmMw7frp6e+/ud8QbFtHNFUWb6aoyWBdrd/wMkveo5wwpcmrmcut
Z6V6yAweQPtuzVslrtKTPkm6B1fqdRYwiuonX5hb7ZRPjQd7CQHiMbook9ictTyq0LeWng2M628U
UzjiWDgInfoI2Rc3SMgaLujF2K7bbHBIqqB9koT11VIEX3qxZ4wOWFTBc/0UwOs5NT1a5H//Wek/
f/m+wf8QtMgmnVSX9N/GhGbMtdYMi+I10zTRBUk7XsEGtjDaHkLjGBNmXudx6oKTKS7WEt6rXfQW
1IvspKKs7TLVCi/bprRI7aLcg9iDBrISulXS9+ktI29wrMz2MxbM01kg3Wt2uRcLzRWGyhNCFaRH
YTdeqby3GxXBoZi+dbDUEE/7TFBvJsp9V2nxOTaOzNMZbpb4OKBqUFiKrVUmdFdR+VTrvRdQo1dS
VTphSg6WvxtElHZxCevBzRTQ4yuDqZG81yEIk8jpMQ2x27BYix8ssZY7LS/sWdUFTE1ypFIg6Fwj
+1Ccu1X1KMytGgt7BMHB0vDGtF54FOasdilRXINfLK/k6aHrlvjAkjMkT69D6s6LCpfhIXMAgsvO
onwiJATi2Y6vvd6frLrBy4fJBzFwm6Jiep0RRtsLgFYvwfHEzlcdfl1rsCquiytidutk6mV8oohV
2l2qagcpCiZ/Nue3Ke5lqg6F5Aero2sgF69RXyN1QR7TxjRgOle4dAQ1vpQd2n4TI/tOI+qCIkfC
Q0TcZ02FqtqagRsGw8Z65jQNDaJiSfaoqw2elqsDr2yScwMzBDdGOrXR3F7U4Y0CfXedEQzZyIgc
0Xob92rQpI8A/f2gIUdczl/NTAjPjOD1bgpR9W6A1tnJjHYEuXHxpK0bGNI2Dq3VOQyqr2gUvTbw
wA9SqV0h7KzeqX0/HQzUVEd0aa/lGEjlpOXfir65qDqq9J0Z3oz4bN0gluq0Un6Hc0T5ZoRM7foV
uX3jqZAW3Z4pPZwKUb6aNEm+n6VoP5tVejOyxkTzbO4ODEvkt8doxEIogkkLXu+gx6T+kScltqhy
y0uITE4g3udL2JOqWkyrvQnxP/uHiN74y6rC0CVN0ZgMDUsCb/jbODzgTEmvU/tXHfsYJ41morgc
XpZp9YyhREDXplnTIdudjJd7ZSchgie6FLoRxox7PV6+5VOs7bMUwflEQ3j8C1kPw0YmyzqmyZqh
YuXEdH7GIRIyCFJ4DHHhBW6GnerFiPtLoNuyAk06HGfTlcIZ+f58nM9i+yXNioMC6PMOiYASA8Gi
v6BBou2SUnrbVHNgjezxLlGO2kQNCPmy9HPeDpkLdYxZpI9YhvC3xjzWdnBi5D3kAbihYVyeRkS1
0tXvs2ib/r5PZMlZhoecyhe6a1PiiQUSStFSvE4mSCN9Grp9GFBQStcuHDTx1ZAM8yXWtZtuqZr3
Ncz/+UU1rt1U5L6VyIoBBut+2/3f/Wt59ZK/tv+93vXnVf/76y43/XhR96V7+WXHK7q4m2/712a+
e237rPu3aN165f/vyX+9bq/yMFev//PHy/c8Lty47Zr4W/fHj1MrnJ5JXGah+Kcs3voXfpxeP8L/
/PGE3QCCd//hnteXtvufPwRJVP9L1FboqLbK5OFk9Me/EPjbTkkSpwyLBKu1zpbaH/8qyqaL0NbT
/kuUFFW3+CeqKiHlH/9qcRtdT4n/ZVlILogoZYnMOmR2/v3xf2j2vT/u/6zht/4EPsgC2jo/szDD
V1DCI0m1FN7Cz+po0iK36ExTWlTq56hzDEh5tbArJuQpbsT8H2bKTcnr7/7ab+tAxKbEikLReBVc
GHLRXX9E/7TM7OCW3GwDAeSpTE/hRdmXD3Flq8+VF7+G+/io7tYpo3RMJzqPj9J5co2jiHmYg+PM
Qgav9MrTT1/ij+f0s7ahpIu/RnE8GslkYiSQVlS09P6S95+lVgJlq0oXo6UCWNVL6xfrxhoxGUWj
ymj9gTUtCCkZ6lfxYOCdchTyecjsvtYav5PGxt9aSWjBlZoaBBplDeaxilWu3MfwMtYNvsW4N6ri
l83KipBx8hWcQZw8qXDDW+2vimDUbUmfK7cGZkFhGbeooK6H3YI1CtL7NSi9dWO2ERyAYhkSj6gU
M8DMLHzmOmTGY8o9/rY/tF2JHBW7lTjcFFSPdmkol76uxctWIkPxUqj9jw2Q/cbHzkvfhUt5RTBQ
+9smb6gNAJE4fBxqpBiu8WJIBLXKZLnS1FQ+HuSV3xtVxnPpK0xfJ6Dl8fonNWOUD0WNCNQSlD7G
C6iR6tt2OyAWReUv6hA7iBbMDlFEsFeGASBpVfvqoFa+kEQ/Wtba2nbbBuM3aXWLI0OeY3kC+RnA
AQ71bFbJTV+aBCp6YkxJWBAbP0Dvm7K52mc/7ZdqZnnZFDzVWX0gvpH3g5R2ft50nY/71UWMu2C3
HeqwR8lsk+UA3OAYyc66ZRGfvplDwuC67m2Hts3HrlQnz9oIj1GoV1rj+vm1dZN04bQAoeCTb9+K
2YRno83j/fZ5t0+5tcA9UD7bmuKans+XhDzZvz+hjNP0j4/NMqHJkHHov8MKooZct41vTohH/fRh
t8cgqVl24OfgzULf+oKotP7WisEV7gd45OZUhzvL0B63cxnmIMeWqW2QW5VvrRUcYiiMfIuMP20h
b7Ez+/LxfZe1auHPe3ntCYRIlb+1tt5BPU4+jGoLC5Hj2yG+cfxhLPp8aOEUZtfyVPp1gISiI0Ud
y5x2AHkUEgh3Vq0hOdelrhDVMQyefhrx8zBohtCzvXgBMDFZ8eSj1DL5I2ChtCwWwiD+1tZth/U9
v7eW/jbXcAP4qb9WMHEyiDP04rYke4aR02V7N8iJ8pb+3GgAt3yLBcn7saBV+MWVeLhiYNn5gclQ
kZf0nG1320zriY/d3y7J1Cq1GyziXbXk+xJx4fTDPMWDAAgtdSqr3LMQJvu8nl3W1m+7RTBTD7Za
fEWTgZodYlW2ogQU/bZbdGkxvCrrnz9efmt1bVwc8ON6v6qJgH6NFOydRuV5jS2//HndbK3t2IxN
Z2YXDUYeiMODLFwvXNAcs7XaItO8nf7pyk58FQYBZNw6XKUzQgtba1KTqnnemnNImIkeCee3DQWZ
l4gpw2tDwWRR8ueJ7e764+DHq23XrEoKdlbgobc9+fTPxw95SeJnJ9/1pKGOpAtFUkcj33CorUOU
lNfWYQR9NG7v3QjpH9vn3TYUYtK9FYqn97MqRdoMetM66r2fj2TTA4BE+ngqPD1RzsFseNr6Iu/X
bldt+6Uk/3jlbXc7sR17f7mf7ilQ39vPY3bC2cfYK6KwQzadH9l/epmPY+DH4E7JTfedqmjlKhbZ
y7WbmqM2wrQwXrY9OK6lL679NYNh427HRonOvbU+Nr8fyycmFV1T4r3A08gFIeQJrPcVS/Q2rx/+
P9673fZxptzu+9jfWr//qfUdfhwLexVyN49hlqmjiPIbWeKKpCETrhJJnjFV2UEAk6AGMWT2dZrb
NuM669UINxlQ26aKbLJIF4W4ki6lMDsL+D5b7KgSjmrTM1CwMUEbK0mOgMM6Gn9sRGP4eXc7UcT1
axtXlTevf4eqTULZF45ask5zBWle0etGuUd1pW/cfu3D20ZeJ+iP3Z+OrbNegwAM41W2dnsjEL1C
5SGjvC+5/VzLTqst2DajXA8sGGHzHgWrpluT5gPm4uIZonC2j3VjsgvmFpFlpACTUr1WKZC//82B
X7tvbL+gWi1Td8LUyzYnq/SoEohAMVKP6rRxKOK48+QOu9tgnS+HvKVEsDUjVCn8bUNUC85MDxc4
6OVuIiNzqIZv27PRENwpDyW65MdWvsrWJ7I9JX2d71KjvYZOlezDttXQ29fe+gQdxD6mqjGZL3Ub
hbtxXYSm7XywcBOSytBXw09Rwo+3XSOsaQ1PLKNHfB19m7u4HNY1MsfW7kBdIIOdir8WTn0L6XD5
PEpMIS1QAZdg6VaXrEdUUm5mLDyB0Z3wkU39oc31PfWKIyUp2QepI71vFrVHckBPD0M3H1REuK8q
3DMieXnAX3bYJXPuD2N1F0sEOMAAG5e0E0IFhXGLXn7lyN0kkaHWsLhcN+tg61v59GP3/QSuHQ5L
wxSZ1AC1unXz3gO2ZowvGfDfcXDiqGOSNYQrIyIzgjF44zaRekbKwHIMGXIcKPvjYI7hdTcBkYeI
TrwsE7fqvQGWMJv2aDwMTKi59NZOYu7J6yS3baRtlrbiH7uFMkj7RTf3Ral+rybppsiUwU9NYfC3
Vg1Dxoam3bhrTcPP+QRY5Sx8Mz/tWyKDXfJ+OLWi9v2cydAxaE22/zi03fj+GlTGCcngVlhkmUoN
ShdzS71uMgBci7M1ezXpsVQZOtdQeyIiEYUCblqvqlKije2irTWtM9fW+jixXfd+C4ZN37OEXOV2
zKjr1XJARXSmYCRYN+JSqDy+tUlnl2xpwWaAmK3zt2NYyHC6as54E2vH7dB2MgrHfg3tOr8UUrA3
NW8v67HoJZ/oNWNgHoteu0G3Vd3RU5jS5QjdyWDcjzp4Oef9WNe8hmbYeHJFZL4d0rB8BapiJciH
cdfHiY/d8Zq0mAXGIfOGyR5GD/8gOoAE0YV08XCV7cNk1yknQKQagpdPxStGMZeVEMDsuAd58AAZ
35buBI+SR2S7Q34H8i6a9l2CCIMtB9TFCM/dubnDv4e0wbpKStwk9OfhsZdf8BgEArbPTA8P2yh9
VJNrKdkjs50LpzK5NpJ9J/Ob2RvSyRzwQSNlWZyROa0p60/nJbGBwOTBqSPjazm6dhtCy7DcMD6m
+TGdUfyYdhgYDjvdL84m7vbM2E73bQnd2svfgO803b6PHEP40pS2xue/7yCsJQk+p9czbvXpk4wq
Pu7xLkoa2Fl/lQRbxYhbfiC3EuU2UoGYkye2IjudsAPwrALAEXd6fuwrLwR8hAS0em0CLP7UJDet
+DW7iLvKPgNceTHt5GqyAfFieOQsvuJrTvJlPrdu8jbvlBcgK+gmusKNxkhU2NMXaz855lH+Lt0W
3nhMn0W3eqxBY0wHZEyia+UwHDq7sOMbwyO9qt+w6MSt4ohF30U6VF9jFpbdlYTtc+WlYHDiXYAv
72jrZ2VwK+hERNidWwp24H6l3nNdHLXdgvORo3rprXAVvs7fo8fqDczXGUYRnBwvfy4wSGSZjQSH
q13JD+2z6r4iNX069l9wjFnseL/sY4c3TBzilze+QnJxX6FurHog1cqSKQsQkg1EEpWI+rlLDnF0
h0mDTDmz2en1IdhZkmln+Z6cv20Zjn6/kNzqHPG7ikpc5MyfQ/Bhoqcr7jK7U25jRT72B6xJ0PCY
DNhAHnE9NrpJ6yySV0mdLTZfmtPZuMXC/LY46k5xr0++OXg43R6l0RWCJxR5ynAPdpARcqFzfOp3
C1Djg3Uru9iT7qYveFS13+UzRnV566bWIYzdanLn+yx1dWvXTYcO5nRwpORb6neQN4sXBfbjsvvc
5W6CP3t6qMorCBXfMKWvFs+LmEnX/4Dg5q/GdwMbx9FBOjAljyieAkJhMJ7XEr7Qj/XsnFBFoHB1
knaVWz5p3yPmQYQ2Id5bZ7yoRRcNuMKZAyf7YmHHqKwn1ZOqHoYv84NVnWWYq2dir9vsC9rQ0EZN
W/xqFQ7uhS8ivbJGTMYh+tnjCozETHjE8DbRnQjbW5QaJVbKtvxUwCV3V1PuR/3rcAsW9rk+Tpdc
tKvRrkjnJ0CUqMK44/2g2/CX+++h07xa/HwkD4147FwnCbzYTlX3vENePhtZ9DvSRfFxq5+dafKs
/AAALn6F9/wifMtuVK90WKQ9yM/h9/ShpppTkixwdJu691X6VD+VJ/F29SrZRV4PPc8mJX3I4Ak8
Z0f16nG+0+6Fg3KTvBa1bYSOUtuaK76R8tP9aVd6dUeyfN986vbDrXwA3gZU124e5cgdXlgd43vq
TrbqCc+r7tAucDu7d/uHeASJbksOq4Jktkm91hKGeOBijnR6tPe/5MemsfG7ThCSi23xHLqMqU+q
5IMOvS+RjNUdcKwA4GyZ1e9oy7a8Q4T41vqMrfPj5Onucki/5HtMpSonNq8V9BYpljkMmm7oF61D
EQjBbrs883NLdiTpwFCTJKMfwsKzsWH1SEkgEI+3cbJfrijKmNNO20+334JDeGbleSgOCz/ULHXM
m+4gHscVl76D8gFEk3S1aNmyW9/zTI/QA6EbuwBYC3pqeIj5DIOb4c/Lz/rGeq5FFCZAPaDbuyOr
jR5FgTXxFfoZmgMmDFV10jv70Eudep98HgEufGLtlQgIoTiFtdOepMEp6XtoY59NNzzW52CX+/oj
6jTmHs+gw5Q610bugLaodtVBYU5BCtM1nJB0ZOD0ifc6XyNE86LepJ/CS7iPvhaohV5hDQoO7895
0SyoA64xF/Efw0Y+ZN2B5JGPJm6zj5TgSjIJbLp1pRKUrNfVdW3Uj6Nixy0VMPBtz+iGEFsfyLPL
tlJVOHqSAfOH9ZatFa4Lkq01aqhjHt6blohfW5JB7lbbZB+v12BeRsD+/75bSWuimFZmUdJhz16C
F067EhVl4y0qC4MFVWT1PmW2H5ukEXtfUDJU/NfWdqJtqy9CSeVHqBF9sEaU9sNl2UUIZx1bMlfm
KJD9X1RGyq05ieQeW63CCF1XWxUBZwLOsabwF5rD5EeU+ACjFcDudIUcRLLtBwanDGgAc5rOB1iV
hNNA0EiFmqSKtlYXrYuCj/2GpCN1SIBpgwoKPcPQR5ZydBXXjRET1m6tj2OSNaDe1PTYJQxuLNH5
dapxDssTVrp1IeGkifj9PgivwxX2b240AL2QjknUtPt+jaW3TZdqVzWy2btxzS58bMJ1KfixS4GK
pzRgLb6uR6Z11ba1kPphyP04qOq4FML+Qo12XQXquD2K6qIetnRwt6YEt5a+ZoPh34jgEMDR69J9
JioBDhakprAeTp25YpoI+qo+NaIk7VSF8bh/nOp5PI7xuBO0ydp/JJBEs8DVN9XXH2Pc53Zcd4uf
Q6JwFLy1HNmqWa7LRJ4QmN1Jw4Vs2xXHeMAEUbu1BkiHK+8BMb6RmG2RHqrGxGxIpSNQB5h8S5qU
vRKbhxCcAiAVVXtalW+9IZugyyZrvk5NFYS4kCFwTZwO/y9357EcubJl2S/CM2gxhQpFBrWcwKgS
Wjoc6ut7BfN13a5qq0FNa0JjBJNMBgNw93PO3mvzHbxz/3z457lpItFeT66ImqyP2gRUzyezag1X
s39UhTg7VD0GWW376dKI+23RXaYggTVNrHqXdrIpLl2kv83jf5rJuj69W6jHfVVpL/bdBdXJOp6o
fTNW1v4T4JbHPcLQJG6F8YK1UqNy44NaF36jzjISg61Fv23V3zf498M/DxGP5bxICkOVM/nv26td
SntldTQKo96zgm6dyepiwMkleGk6//1wabNa3cCTaaqFtQcyxejHJFA2jQ7db4e10Ivh+PexCzvy
72Dzf+0MDcEic6X/fob2+LN8iP80Qfv7Hf+eoHnGv5jGuAgHyXcy/s7J/u8ETbX/ZSPYRGii6Z7r
XqDn/x6hGfa/oGajOUSawexXuxiK/z1C061/YTC24LgwRAOTpdr/kxEas6D/LAABpq5bpu5iE4GK
Yhumfhkl/T9AG3VUlKlvW/VgFgPTbjE9QM3hOJ4ynmkdGz6LgZ446e7rNOGwu5GOi/sj31C7QS8l
ga67MpINQILnxpY73BtW/TEgrfBxUHCeZKVSp0eURqVvYFxFCfswjxD5Wouif7OCBJQ/Yx/zqVRY
MhCViCvLGD4alfwqs/f7tQ+xoN7YiB2NnF5G0fY+Rtn94FaxI8XL1mCZMMm4Kjv0tUlv3cF6OlvD
4gKknNl8PRI9lN64JSlPMFXeEE6WsbWMDLDGFNj+FgzKF6OplDoJ4888QFjPOO04JIJiQ/arCnDf
RkAIOwKrqdZFbrntpCafa5VDnEbmi+E1eFbyR0BeOCgc+q+yYLjXz6M/AwbbqSmSNcCqbiLeexfB
5mBeScdp6WogUnT4ewTG7ExHbTi2k7Me86qvT+2s8AvoaRp0U4pVA1UshhX37yNz6fXr3+e1wTYO
lapeu2BvztvK37nBPL1ry9TgVZjiCl3hchKKYYfrAhFftz3lprHa9DYxNoJge4XuyLxdbatRRANC
pdAjw+w23SyI8DXOgN+Hsk36W4h6JVmssYGtiD5bbj46k7h4nCbTxw+YXU9t8oLVRLkhBqmLJYJT
alg3ufn9MBCSc9Pp7cNkfNbewulrc5ALuZW9nWtE26em1ncdyQw6xVAfKTgY9gU5FCa4oQ6GZSna
0LBwGcWoAi5JTw5cVi5vStwSlGvjOFfDxTCqLN3JmhbnypvbgRTWpAvzaspul8HJz/mMZXPFwOGP
GYd0mrALSoXmllE24JFylQ9iRcS+prkIpWOND81gmXeaep68Q2ZqwxMLOh/U99TYkoffB7rFqXRu
p1sHI6k2F/bTVFOuNEr+qlZOhbaFXlVpi+J1A6cdrqDTokIYr0sr1sfEGJ+npCVpcb64fjbTvJts
RK1t3yB9TqCxLCjBTivXtHPB8/W2wgW8dOephyY/VW4bqSqkE49OzKNuG2fPLsazzW4aNgM8NKVd
v4lqO6QwY2jsAVAghSd7a2du8crbDaWJEMhd7PtsLot3HFMKrfDWfVgLi06B6pBPOtue7zYTkDMG
fPue9/luSxraeDBU390tPXRTmXxOgH6QHt/A7pyfhNNu+wzVfewKQ7zSpwZ3bus3VrJI2lyDsVsU
KyGYeU6fy9I1464m6YL2bfoMJY+d3ErV+Per3qzvNEmYQGE67r7s5PriCO0FiE17K0yDCdkgSgo6
Kw2gv0/f9Yei0UktN6C9i9ufqnryzmKpc3ifNtaUJXevMg0jo9mI7jGzIXYV/NeV0JSov2Qru8kg
jvakk9thXptdlX7UJHv5Ay6f21ZT1+usRGug14vpu9xsnPgN57hguWWh8JaHVpmXh0bX99LywAuJ
htbq5fk5m7ZozFct+v0Xjhi8/TCJ3p+yOpicer0rB2e5s8xxvqZnffznKd7Lcpeq+Sm3bdUXS9O9
qJ1Rozxqlej34boiyewyAiPrOj0N81S9kAJ7kxAyf2dtsnxaW3A95fxODsZ2PfdZ8yia6pw3Ir35
fbSkcxrqINYYh0tSABb3kRWI0XW94j3LS/WlVlOIlJb1uC6zvB0s7xlpRugg4L9n7lPdjS0EpVmY
gQnELwJWVV+bw1JdKyWVkyHJQU31i+9+MfJToj+aujEfCWhFY+7gMQcCOpBonfQ/mbeTfUH4Ifjf
0FY6L9iqsrmmMBrISKdMT8nK3jkrLEbVa59TUxEPSoO2WrJd0nHLuxhgRb7vbOMmVaf823U1wLeq
8rXEUsPh7qTri2I21lF6lRr8PgzbKTPDQfb6YRCm81pxVVVgtF9MtCwnB1R5AJrWfcWuIwKVywv3
emdEDkaTVxmx5Q+v6jYnpyrv+0Drxj+Twv2k29oNvpvp2VYMJVZzjYJ7IjeawSbmXIA1d42GJNYT
BsKy0XFCdyKhc1ihq00kZ55JlaCN4JHmPEmcY7aZdc8Ocp6gdsb8tOTNOQHMfjNvROdmqZMe+ZWL
J+K+ATtV66tO0CGBgWn+AI9Y3rkTB3FTzR7w27JWJ3a3t9qWLK1ivCp7Fz932ZEA7RbyZbCUuMjb
5mj/UnvFQC0LAu7QXUi9+tCXUa7yin6/CqDBwS9w1dTbIU1Vmfi2M2y3li3vtBQL0N/nLg+bqWij
rlafkw5ngHv58PvZ3PD7zOB36bKU02lx9On0+1lZLSlRR4TZ1egcIyNl9wXgrrA3CCi5eZ5BGte7
sCjBBtegfW8rbd47pfjDVFTboenvgsqk1J/Slm3Qro45bo1Yczkvb/wRuH7cvYGyM+DCN3yvfzPg
29FbSWENqvJQt3m8KgUb+0zLRh+cBI8fHehmLM4wsMvhtlaQliussr4k6CNW7B9t40Bksinsahim
fqmL/oRTvQrsXH2Yk7wItCLR9puR2KHjIqlvy+5gGP1b6tU7TFd6RLk17615+GQR3gDvKB4GYZPs
CMKceqcsridz+TB7LzBlJ1E8sT/I0qaluj7kUzXE+pSYvjGO/LfD4qOYHY+G8+WsMI8LHBgrdA+F
/r8YljuN9AU+6f8kOd1iOahhb6ujL0btVhnpHeHm/zawXFTDIvza0QBsKFaPSrMg7r1wzMAyxevm
1fB9JW1XtdJjx17IQMy7BHJBQZxF9wVXm2FY0jwrIwAw7ho48ZcWTR2BNH82ev1Lq5VrQPFnRU2W
QJpvbpftZs29ky21c1HNP450Mr/vaxmQ3/CUSvFcOtZO2Im96yVThm79KTthQ/FTAjkuL1ZCCm5r
TwFq5RNHDceYmVytGGro1c5ZdocSiExj4NAABpIpeW89RfjNt8xtLmZwsd7QiV0qkylQB40+v0mg
Mlm6VmWJYMrTLyxKeEJqqGEe6uHqC0P06wbYfKtoTa5Qmee8Jg2qOvZzB9Ha0l7aUX1InPKeZFUv
rm3uJ/UPCpF5Xp8Twik6nUI7tfaJrhzTabxJIFsMKy3ouosQ4COAvF2w40MEXrlYlfvJUD7KWdyp
IDFFKWlU2fvVwT3MSoyYZ3lE0JMG7SWJt8Sp7meS1igd8zalTTZV9w0eAj3fanJgtCw0ip4k9Mu4
xbW/7DnPYlfnliRCrNctOu4FyNELP9g27Ku+NLC79k/Itv3RY683jnnX3/SpCQ0jE1ecn8odqxo0
MmCP2nLWG8YeZIuKcICelVgXo3/S71BfA53rsBKTwOw0QMB6Prscu0H0lHg4Xi2ZoHrGuurU/and
mq8GUs1OKOujyv0YEjxP89gx9rW+Xc0dmGv455cfrgUUYg5du/WWPC58BEXZBKNLnErH2zNk8mEt
61OtwmAjZ3YIVqPDkIzKmks98yWE7HBL1We1RXWu0vBeIMtEvVW8bb2BYrzidSOXD7wczLSno9UW
07OojTdx+TmaZr2lYKANmDY0penTrtlPb3KPGEr/NXU0ZUlXLAL7yam9d+SRn4X7zQ5wSxA4v2qX
W34/w91y/7j1+mna+pU+CqYKDUioLJe3JdJ69kmbHPf1YzLc51Uzf0g7/Fnz/srsfoQgvAZCwxUA
cjRkvOVWlX1lVn43gs32W6v70GgcXjnZyva1QmlgL5ry7p0cN5r4qO9da9m3JFtyYH4lPeMllda9
sO0zidB3lb4SF2LU/lovb6orr1v0YWavnDga4XEasu9Mo3l9uQBrE9tzhTZ5ksUAd9e+GUr7JJld
YACxGYykTgWOXID7LbkpB8Jvqg35pmHwSJlvFa24LTrz3VJz0vWmwFbAK7TL1saTkFepMPf9ZGSR
ADur0qgd6ttpSrqd3JxgS2lwD3VNq02yZGUxUgBcuRIGB5j8sHPfzUvrpd+2H+nOl6xqhPL2WamL
iDF1EnBocP1tY1BuzAACK33c2dp0667Sb6vhPfHkoVWcIjYnjbgOIdCb5teyn5ZoHDUN4XUaamav
7tfeioTSfrSNLQ8mfSTaOop1pt4HPYgyeZCtzmmJ+lhz+RsQa5pdm0Xir57Ibh3AW6Ba/pSrMHw5
wabG1ITFzv1K74sHVxoPttfkj2VrvBCnjmBMdAojovk4WaKOOWWJg+VxSTUeuvkNkKPZjy9ElpAp
P+gwavK1jMs5WobwQojYeySpib5Q75XqMUd54+tWZ4bk+IBhmG6o/MwQu5Hg8LWsYe/ReVozLyaj
iyS8qbB2yuJiqYDknsFtZSDb3DjlWsSThwdcTZwTcd/ypPBKQSweVmNKo06tbhQYBWFvEXJNYNc+
VUnnKLyCQ8tAFJI6osZg6Q8MZXm3B0eiErEPVpYl0QZNBxtV+ZYXLaBCci7DRqjf2shAo6tgHRIa
XbPXMBDVawgn2ti/CqQw4+CiCVnGhxLKl78l9oduGBesOmvfu6XoZuBmJu4S7FEsdjNzHANvRJs7
dxkh8ZS1btAP7r1d8yVg/M+qTuSeGCod1BRyvxGOptXcrQkLPMGg10IqU9QUkF095TSzvbq1N2JW
pGvXdKvyJBKSWGkrhoOXv1pVVcWDNV/PjfonW+EKyRE5W1fWaaT1JoV16sVCIhsdbNp8Bdwmhmv/
8fj3ScOzX0odcdzv8zP+k6Mt1v//3/1+uVDzI9VYv/v9VsAwvFCaEf/lR/5+kWgRJSYq5Or3R/4+
NfdTuPQO+dEuG21ipM0JLilGgxrxEEkGwrAO89CecXn4YzP/ZEQb+HjsXml4XOcHupbC15Xx0Irx
xhyHA/Yk4edkqzXSfrXy6bPsth+nWH96gxEX3LdQeMbBmOefDVCyD//ykU3sVGdB7zGdG+uLokwH
wLuZOsGTATUlYaaddt2ueRtM39vWOnFVsQtMlnbVd3Zo5k0TtNJQA2f0skC4ncbKiczxH7Hd72cE
9rpMPYkM1qUj93JWw3+Uj9lIpMw2W099uSjRpOcfkK8J3hur/TSbPeWq41eLBPetIwQpWm/2VZNB
qHaZP/S6RNHgXqYQv487anwY43uUkncthvOdABZDw6plkkc3CVJ8diwvZl7D4nS26fVLZW5ZvDm0
uwGSwynJClJe0NZM5GOd1MnQ/n7Q/+Mzm/4fR6mUm3ipQZUDEzmsF++wXjzgnW99YZwhWnzrNj04
9WHU0+dqTk+irMMx1649a/jKRPJEkMmeuAxLX861Hc5QOWCJRbpC212Tu6nYsPYxrLNNRtFKH5ko
BXSphqibdvnSU8+EVUbRw7VBkcIgVz8lbZMGotOj2qTUd/I74vkmqKfRSJTk6CnvvZayMzjNOV+8
7251DwCJ/MsRwbI4zg5J6HjVndRItWN4NvZ3Syqvu6Y/KzmyX3gImqq8jyTE0fvjiN9HFkn3vcze
tU29pv/NvQS+iB5dQjeF9n5hqrfEV/Vhdt+UesKYbD574IKI7OEgVcWbME9TjB8Ls4zSXZkq2pBl
qH1JjtLq6jcEVzOcWXoYg9LGHDDvJgpqX8lR0QiHK7jpiXXDyEOU9NGiioKuva64tUw9edGUaZco
BfUFow79huEfI/lq/ExcAvdAnpBt2FW3enEw1FFD2dH9Kbs18Crl6K6uOOkjmh2bjgAEe39CEXfu
WPj9hVOL5bYHvVlWv+qm7iCsOlrcLlJGeYUG7KntbDUEkHtT9E4btN3NapL7PZhva5I8KFXWBGxN
x7a4lRb+5lF0DnwIlHN0sY+bHHd1A7+nFMx62/olkW60kJseEDpDhzXLHztzJ2uHiXJPFcCBg0tf
SERHDxvHfZ9pkx4MNn5tYa5PmcXibU5DGir9W0bbwd2ihIrJJwv1i+zR42iWfVTkxVcB+wp6OifW
Eh6oPl+bZfW+EHV9NBDChQ3CI3Pu9qONKqPuIGS3Sfa9roY85yanR6Pzl5JtrHK9l6K0Bj+R8rHI
J0oZFNtmM7/2Fc7xsfqZbfGimcTFlNsX0m3Pl0rZxhammUBP5kO9PVT6oIdYfJXAxKJsqcqT65Re
aGYIUlcceoO0Tmq+q6r8vnbUm1RB3YhTaEo75aCNr6Yp9sr4Ip0c9V8XzbI/qJV5XzTIhVSAH7Mm
86Dqgda4k/VnUDDYaoDK++Km7UFC18l1lQiNKMvVoIdyxlH602/5W1rcGlr/AmKjC5uurjlN2kY8
26xoUHNisiqvmLilb7JrvzS7PBhCuVrQCibps8uNaEycQlySpPCDgffCF3HxV9uaeOiF+mJaxcla
moeUsBdRzezR5WnDEQ999KEuhoM5th9lv5a+miea3xqewLoo3zLTy3bdZn4mhV0jJlu3oLbaxywr
H+qtY4A87fSt/8NgPFCT8a5SWXNI8VlE4tDC/Nzy5ZOgondNq/8Q63w9yg6Ph/O+Ft27hHfCOhUK
s2Fg317SvLW2jmeNZaXcSh8+o/42mEuBOml7ZOL2QKiLCT6Pu+upVee7ynXfuwTip8jRPgBC0vgF
t2t3Qc+0Psl6dON0RRd7OaqS1fgHxPCOvBwNx7LxNLAFyFS7Abbc+qpEgLE2cbsBa80pBYkavWbr
i+m23VUa+GPrS2cL6xLEIqX+ZmhnyemN0fG53ebDuKR3xbTd2yaHso1OsaTtAXDJnstbs51nXopy
s8A9EhZKMM+8zjV18XPDeYC/h+x9JS5hDun4wrqetTeoBPek/Pqpm+uRw9lQTWE5zT1CMqfi5bbV
xl/74gzUV07QVWSnHHi2drm7/Ill3T16ldcFaCk5ymexPmZfCnUZCIuWYw4vIXsrNlTrnmggeSHU
E4X3pC+Qkm0eXHTxwzawetabdbAqhDn5FwHvhOzlmeeT5fta5dUbQ91LaeURG1A+Y3dnRPo0N63G
t+U3vzfSWHHpd384fDzVudNGICdxhqvUaO5tb8OCnlePbjtYicBRNeqPgfgvdXlxbF6UnnBmVzaK
RVuyTZbbta5RF9lIMxydn0X2m8EVw47eBzrTLvAo6meSdaFWZrf5rH1WDpo56fW3qTZy38P2I+mD
u1LnDzgUdLAv5XYLoE5tU+3K7lQagqV35t0/TEzDiW+iHaIsauanJm2ji0GEqIj9yt4RQB4ZwsR6
snr7fbF6ujvaU5LR4JjmP5xxn2X1YEEUi3PcmHiq2pBri4mtAYqdsRP7So5GUi5ojgdrxXtL3AJF
3x9rBuhDamBcLus9TO2LgnOScSfx9c66/lm7du+L+VisVnJtSfk0I6uqhYoLHRfEHqEvU2b1pJMj
TEQUhfZFQFHL1aLlyrlU0HxCnJVNGkO3DS1638ZZpTM6bJCh5br2tmkf9Vw8r4xgEC6ievQuK2Qv
3ghO+7ANBOIu8WV2PWlX4ESkX+G6R+LDr7e0FpN2dQwXnMRsZQ19d900qM6slf2HSEFHCxh7xbbU
kERZoMWmSmoRDe6UTpsL9AixK0qO9NZRMjvK1/HSei3d45i58Vw52JDz7GmQxsKKNcTD6L1s6roz
5vFL9iTBLEDbuefSG+AGd0KnSzoaD2O/vHSGd55SZhlVr7zSsbXUBr0lwpd9rdCihHjJPsuGlufr
Z56te9i9qJjK4c9mb5gFJ2pW5nyIkvTcB8+zIA4tIvrr3iHJP2nbOxcYHs30MWgM/Q1nHFt2lX8v
yG7N2uGNQyMTQf4Caufc+7YYpzjTMSyZMsI/pjBUUB3EUnSVN09GWt2mV4rlhtLjEtfay3RzSvuw
r41dDwsoHjXvi+PNU7pR5YoNYKgkStKt8Dlm41eNlBgaFWdXL9f9RLMpIJNYbYz2rI3yGYYvCQji
BqUAb+/JSeknre18o7SZEcqJQbC48CSH8snZSppRIYclaZ4du19Ok6rTpU1b7SqDN4WHOcme1Q5y
az8DSWfChnJSfJib3QfpJI9OMl03i5mHJnlCDPAQVm4iZnleQ2umTmcGhY/Q83NleVTL7tpJWfO8
lgIN/zTU3u4DONFOy9LDWC80saYfF4gMc5WXUit0Hw3IE87/Nc57lS48sZ2W3R2aUt2i9pLV2Yqf
RumtWIF3Y9Ln17pnbWQubecOzbw8/+xOi8Cr4E7qTrmAHwoCUUr4fKv7I4VL/5+5XkO7WlEuK0Bt
MoKeI361Oq77Gr/9VNt+2RBO3KXgqnTvxV74iw/p9NHIlXy6MfK0IQtGMvbQo6mREM4dBe1jlswf
ekn05Dq6kdG4425UjbehdlYCCCTC7WV4FxX9LSh/RQhRt4w0KdictBuLQaGVENmXuax8sMmulQ5o
1gJfruaaLJmmRJAIqoAje7cXDiQzSOIcQSt332Eohc+xoFRTRGzb37OpUsE4qq9JQ4QJYBTELpoW
Qu357hmZBXNTXJI/SAymExAMjcLKThOQ/1lnIhASKIQkSBHvVpLl/mJwMFYTHSKqi1p32J5TRSFx
RuoqfkoQLnbjrqFUly8JAzOwav3WlRmI8eWYXohnNMZ4drkfLblF8Nmkn7WnyRP7bkADnNgu+DBt
CNfaUPxOV0CwtNv9KrwkXOGehF3f4BxxAc/PuXoRFXCYtF4Sx7gzwRgESU6XEBsuCfPNW0tOgief
ZSEbnATeSs5xop2MYac1Th+bOrkrAyR13QknFhjUUNWZ5SHOGevb56TiTmbyZOxhrlu+kpoqkdOT
EcuFTaazh5X9R/vJKf4Qu7LRelY8tC1Ltq/MdYWefL3KZjHv6+oSK23ah9ljiyua4cBZ+g5pXofX
JrtWDKYNebUc8tJjRleph7QClLu5HENsE7yLvgWLJ5KdIsvQKiBqN4IjgolW3Z0AQ4l8hANnU5Bv
QnltAcznBH3GXReKHolr2i0BoYgogmFZReZa6EfyXEefSELWotYT8TqunzriiesKmRzTM5BH9X1+
8Yz2inOdyBLOMvgBhkZosIvyqknyh0TOHDwwg9GevQiZAKkxqkWPXcYF00l/HOQ9dWwsVdWLtIJJ
7YT68Dg17W7Lj0JvSOtlsEAuuvQVt7qfp9R7wdBAD6ftLOWb7ly0jfaumojGWdlmTE/cJEBnQxJv
cK5a7kc2dayaMAZGB7nmYnZEt0zNp1pkYSuKNNwyhzVWMcZopSNipsXZavQjW+h959iHyblYLUaZ
sZu0KMttzpsYJtAtO6h0Gc6g/2n2lqyxHWeFG2nsUXYr9KjVE4YOdHwgH/upo302BIufZKfc9OBJ
M8d5cldU0klSlTdKEWBFiUGuWvu0xfxDWXJSzMpkfkA7BGnEocR1heQIfZxa365yuzKcvCLresE6
Jm7roWTUYWCG0R0Uv1OfA48jpE6WVEyDs0VbmT2AJzaCPm3krso79c5NUkaJivHUe+39lI2SsiOj
5JyMpzwhaZNYQaTFpnqYNMzggzdHGz3/WBX1GCbNdlspZ2C6zY7r7toolTOiApQfy0Ca80RfghoO
8U6OXG1TPvqseHJfaeiTRPQ8m+vBaCn35tSyERSy9ag/xoxRZBTVcwl07dILYuIgP1SKL7tDIYS8
4Q5TR+d7Je/kZiycXN3ajkC+MB405pcJQE60NEa8bh3m24s/be3A16S6n6WYt8qauAWjtV36SO45
I8YhFiqnPcC/1/VQOWelBIlYWIigjJLWmnzLUQ/t0CUuXOYJjYprVcne6A5SiYxDGtggdHTp+lQU
TWAi0mTyQcbORJK1DNgu7L1T13pQM1xWyNWZRDjqdLLZbk8TQ7qgE9On3ZqKb5l9ExrTK2t7x3xS
+9aE2wcFLDVk0qob1Z68rnduMoXzkO2TSxT9UnL+LeW0I8Cw53QYrTKnpKIp3xuNHjKzbEJqOi/w
SjOJtJIVmzgCDi40vi3bY39OkvWMixsrQ1qflk6b4lIis0Zqsjcd8SfVCtpc5R+zHVw4zpzxJtvA
S5EfJZIY9oHYyczPNZ8vMbhHXSPZcEV7CXj1CZznQ4Gfm7esOCbb/LTyavRpfF/zj9HCJVKhQ4ky
VQ8z22lis2mqqF1VLvVpvrxNxf1oYIGr0f9oGpJcoAMN7xrlfv1QmsvodwRk7qYWqf3Ylt96xpRH
tdvHJFn2yCbeJON3kK0sRF4vPrYi23OSVp3NAVAyMe9u2z8Mqp43CAYq1Z1J1xakt3x2tOVarG4S
JyvtunnC09e0dYAb8MNeMeIUtn7ydPU7sRtOtJz9Od+6j5O9yybDjttixsfXnz1vhFOTZ3uENUCN
aOIGc6uLnVuK71KbS4pPTsCV6vR3sjdPuWN5UT2Wce8oybGCajOO+4mpCoNCtWDTxjbSNSCWyXVw
e3JazVYvwlJ0A/jsNTTpaAT5Ur/bLnHxBN2f4d4srPvesWAfDyQ4zq6eRARC2bcW6snOhrHc1uKH
UVxL9YHwKm0YItGna1avOqaacbQXJtsog306mmYAJQ+/yUZS5lQIczfA0u7pdJgesPrKQnwhvpF2
UURV2AJ0ex13q2FgqRd2xn2s7MCZxsiOnzdV+R7SxTyKrj0Mqlfeu1fuo7ZkzUmkrj9fKLDqlD7Y
xo9dFeK2hR6aSgCqbR6Sd7GcF4w/8lJxQQ1Bb2eV/mqDK1f762Srp+t2FMPONTo1yPH2+b09Ngjc
MbK4qvpqC+t+MKzP1ipfYeYnO7NY1ZhVbXLuLRqsOwO3/wlpFDr2jQNn24zWtQ1BmWBcN6DNNISq
MyFUt9zD0r2UF9xGcvHcq1b/2QpgSXVnwLyWt2NnjCwMHDFbEibwSilDNEBoTlNrl41IJAkZTqO+
N/1Gqc7JqpQHDcjWjeYUV1U6goTIBxXyoXpD44BudrHtIE0VwD98FSrUfjQ1QV0yX0y9UElEWdZB
OpMcwoerNi+S76xmxLb0XVTY3k6xkwrhuuhCVVci2S947Mp8t1jJGYfABZXBZQAu4ryu9oPWJsa9
WYGGmwdzB2fqIWcWtUe3n3I0TY6tZWt4qpojYTXzUXPJ63H0JFQX7UmjQ2iZ0xaXiaoQyTRrRyiB
H0VH25Gcjypea4vhYQkmSpuoWkbCnkwJebjumgB9V3nCxPCsbSILE3f8AH3l7TJWmsZWalx+dMiS
jHgrYxEBSX1o1soKjHzjiQM6EJWl5L1CUhHUc6PEzN6HoMsZA/HZyh6m3oq+BoE+Y0eQ1cdk9dqN
JgkLqz8T1Sqfq6S6yyvj06rsaOxqhWbshYuURGXvxTKb7ysuBRS14xAqv9WvEiaO/T0O0Hp7icPL
bmLQXTUjU93a9ezLajd822nNwdRzSIoZu5t51Nkpp+NM4mg0EdTAOkU11WQvc6Gw+hpI+4AyQm+m
4vyGstaczTx/61r25Zp2da7gjalEeay5qPcERR6JWmOm0nO2nttFhkPkGByf1nR7NyiGF4exa1eU
kdoyxcjHV6i8OTC88U3oQxIktPACTsg/89DhgRVNFngjEQ9eTtOubzggy3ktI8eJa4XrdZulQHQr
WLkIoyn1xgvSPCdMuCkYQzinjsXGafFBTr1Kpqk7hw6JgGpKdEt/aRObLUEGsh0f69wb41HYKz0n
ywitTGIJZXGaijI5rtDgwkJkT41uwfFqTbSzUA+CYVOaWM1Y+dCS9FFqrB/DWP8Zy6VDKOXctoNq
AqbY4NkxdwAx2T2XOUfAeWue5czfzTRIL62A309qT49X37A8dvOjOk3bvg9rLVwrg2f6RFhlwIjq
kHkgcwhszU7/mKR/P/svxun/9jn914vwzzcTN/Zvr/Xvcx1HocDus7H5P9ydx3brTNJlnyhrwSTc
sEmCRqS81wRLFt4kPPD0vcFbXfr+2zXpaU+0SIqeMJER5+xz1JNCrc83nu9TKRuh3fk6fXx3Wv++
Isk8/Ot8naBu/nV+wD8uasuL/D5VbHGwMdzD+Zbz//56F3/e5J9X5HzXzP4/bwkJ+9w4IMzAi9Um
28diFz+/+p83cn5GI7LLfP/7wpVIKSHOd1WpPdd/vr8/T36+9fdZzpc0Z6zZH9hID17/FtoSx3Pe
lIciH41Du/ie/jJN/XWbO4Plh0D7f4xVCSIrumqLvep8z/OlcDlS/97WBDAFg0Tuz7f/eYbzf/88
+L897q+nscQi69FDHbsNfXQ/7vDVMBC7/n0jyhBMIM7P9Y+LJQkdmv/7bEVdhFtjtB7TfGBp3qfa
BLpGu2YvhJ505o0sVqJo+fPXbb9Xz5eI4jk5KW63v25P/vPQ85P8Xp2pQln7FC3tlgV48j/v99dt
56vZGfF0vvjXc51v+28P8VqlVnpjRcS7MXv5z2v8+bjn6+enKroqmQHW/49P/edO/+1pz49JZ+/C
a7pqZ5d2e9EQL7ohhwKw13LVCWLGaMufv65qYwtw5K9/D9o2md1t4i0dFw3+xvlBv3/+uk0j7XBl
jtJa/77CXy/z+9i/Xuq/3U/3At7T73OhL8RqD1xnufn8AEmS678v/j7BP/7/14ucr/79b+Hl1X5K
Ov+/fgW/T/v7Pv7r05zv+Nd9zrdFKMj8wTG/u7iTa3S+yAh1RmgrGCSMPvTcrNubkCSZ7Z/DxWA+
CavJAqIYjOrxfDQoFxtXlJTlQZqpE3EGp/sAHyJNBS1Flmy2KZaTWOqzw723uA52TH/r44QM6Wgt
l+jW1ZIltg2XRU+tHZ/5ykhpnWlu/qAFtbb3omSXjsTVdjEtR0FL08Fdtxob1H8dMMoq6K/h9l5a
MyeOoKNmbvLpZqr6LxkEGzjsANeSlrUHc1h6gGqR604b4qpRpBlasMt17cvLxge98tItAQAEBY8l
4qLaWk16EPtGTpUUppd5CbG7XmigxVxFJxsV1GW4zGFKrLjDlF/lAKdQAClr49kFggBKYabolU+6
ZnBbqe4wahNG7mHWbklOMfYzfjGiX8fN6DxTmrC0gVqNhJ1Cx3CbcBu3SyXGDLzPWerznW5K1iqs
9K7JJbfXzHygLYiWWS79GEwtCP3nR1NmwHOrS1S6GOYa+aqGJftjyrYUULFvcW6nQiHbg4lUEtF2
Y8VebpriMEXdia4Ea4yENqDQymYTJjowMKYApKrG20Hx3VktQFfyLh7IuV/PlTEQV+oCSGdh3rh4
bvvxp3H4Ytzee2Wmzni0907hlCbrOON5ikS7IP9g3DE7Oxm9FiF6Sli31NGz6n+SgAJS06gIxtly
d6RsOKICEmow/hY1qFoMlqtB0k6vmkH61MZP1JLjtlFYsbO2+XLimzxkaI8ukMfatJJ3ppimO2Px
1naDoDLP5rUTpG9N70U+4/t8XwkaBBX0/q0768BU22zrotHwDckHD9E17lP3lqDXeu82vOlxRvMZ
YgXAysoPXW3NiDAkZpBkWYWuxtiAfak1WNlH4qcN8nlDANiyBRmJTWBCNH8zwqZMbhgPKPnWCie4
Ko3uU+XGuDbY/YhYYA46TkjlooiYTaklkvWUc2JMMWxgua5k04yYrfOtKVOxm1MNvXM7MRTJmS2i
fHkOMJduSI1YoVnrUQ/qvGFey0ZJtinauV93I5kDdWehoxPbPCSRaYKIMCv3o8qIJg218H3qxbZ1
hVgPOnWZbl7ST4iOUYGVy4u+xKJ8LceIvvY4v3iK9FJb7nXx7XgF4pPYjA+mrsF8T7Tbmbi+tUnC
dhD1D5O+ZA57p86l+i4Fnde0r6FIpp+p0uErKApjGo/VVrhP0VJBWyCocUkReCH7gl6IKE8zu/R6
aAea4rp+HY50J3Kmr532bikc4t7k9H5X3zepekRMn609OpW2V73qbX/FDC3Hgt5us7Z/IjnOXOPA
pjMewK9ED896Qx81UiDLAPkU447EifaWFBp1sn5nJ/JJJDRFsa1lGWukJlck6CYQnlw99DUS2HUT
wWWWTc+h178TVkC4UVx+JfPLbKSgWFGHanHE7N54dFX02OM+OBZxiwH56Olbze6993bsSFYJ6b8i
xkvwvhLJaPwUmOtbzX5NBusKXeZzn3knaXC3XB8uTQ39XTtL4k+QtLRVcwrQh9CamnZpFNmrGCbx
fvqwQfMF2QPZMW96VzAXaqcbmZAz2eEZtOkkYpLg2I1jGZVhgUiKWAK0MJuQbWJdlx3quOS950si
RBchDDaLQzViwcKmBa2ZNWKkUbM7+H2a8mhW2xpC3i1qlBYGhgeGgxGyPeYbE7syljU6Dln2MoQE
2ehetijjaUeQF/VcWbq5ttppk5EDugnTYd7YtUZDZmQihsrebwSUZPAZpD/RnH7ubaa+Kk6xUiKI
iI0v2DkQXI3PRpl0OWpU7poVrjonxzHTUa7lpHjGC/LZzZhqRVP4oqNSGHN0ncNU3muJulLA7PJi
guNMo7OhYWUMvGF49l6D9Q7odu2PwqavqVXXzK3g99kS33LIujUkh2KJgshXRWqTsKKgY1utvQQs
HWqm6k7jYB7KyqscYnJuOgel7PcmrvxylDeRm+UbqWX7SHcUIYhtC28gQP/hDhctk/XQLuRGcdb1
OxNghBx6SCOC2Q3ivgl9QzFuAlN8ugS0R0E/YtqGuT8NaJQce8fU+0HqMxHRJIkSxLSz5uEyjYrH
YtS2Us8QokfIQyaVvcYWm5koXzytTC76dbiwmSt1hwb4Ibeyp2kmPkHWzUNUzyQC2s9Gia6G1nBu
q60djpezu3FSGq56g5RVt+1LAnvXLgBC2kYMZWzZHNIAhUps7wiqwV2CUu2Vqf0b+asPdtWdRtta
JdqAwDXbNzJ7TUe2iaQFvtxRG5j9KZoREU343LSaplZaGTcwzjdmzf6ZIqfN9qy6UR+S/0dInY3E
vpzW7JtvUzu+hQ0zQdhuj41b0iaImfjm6SckyEdTja+9mr8ThrR9SJJaHx86mT8wX2Uip5V3Fa7S
LhZMxwmYWPF93MsZQUo5kzSR6ma3geW/g9H+3rjNIeyw5dDd9As3R/rROt+NbGbiSxmcd+0ScisZ
P2nILYQc4BZoBTwlPEJtQdqnxioJYYSPKWo32t4BoHOyNMjcQzkypsekFq7FBFQmijk3C+OooLpd
9QGCdukY+0VHTeppsaqc9Nhan1qO8UgbXjre1EFb0oNTtdKm7MmrxZEj331cBxUYFYevPrzSK8oE
y4DeNOzHMtg2+4YWMqkkoLDpoKxjLFcromnjt2hiMAiw9Sp2F/VC2/haM9mb0SOIrLzPOhM1g1Fg
UmHvHdzgO8vGizIdrHUx1s+oQk6G1950brZ2OhjYbfgGGJ4xCIkea0Bsrw5Js+hDyn7dLHhOU9Ib
ntk2UgnGgoPYs6r1gYpm9AEgn9gld7Kb5gOoq6DMr/AGoLbBDIRnht2le7Yhna3mzB0XSth1ltAg
weXDtynRc5p5+FDa2Xe1GFdImR+QXnePMY34fR0xVUHQ4+BawGOA7rwIe3IYRbRCw/iGDWbDIdcA
+KS2TtNfmrV32ZZVulEBWvosxvPFaN0U6AqwUAPnxPoVOmJlzhZNfpMv2eFrdBwcBDkqq01nOIDM
8LDTZ2GySnJJXldsc4iZ0FCvrKaO79rebwO7feAERyV5631pI1FN+tSuAVSQuhe0D0JOrOa87g3N
L2gCMpn0oXurG2JlCMoG6TfxXyRzGU2amqlIVpZqg2yenYciTKEJVCHjM2Z9CFLzdJ/PvXtw5+zZ
oaivOIN3fYUOnNp4Gtg9Ca4pkvgk8WMR1nA9egmbi4rvdA4/m4a4V3QMKWNCdYI8/uM0Me1x8J/r
FFZ/414hOPnQR1Qpc91QemMSCmIXiGxx2YXqaFMskomALzi8ogRZJQSHGnH6RK395NpmtbZIIUWm
O37SlWLYAqHkyiUFO7CnTep272FFKLxj34owWXBMCum2Yu8YCH6nd2v1OdMmOwNH4VKD2ZncJmH8
02892R6tUq9XzN0hz4zDo1WCxDQsssBzwbnVYR1sdzfYUBn2ivTGpDfOzPWDllixY8x2rSBJUtBG
/Q5drtkw39bd4hEF0QcrZbW2UjK0yDNlD2CjET9GYLzHZXoIbKaDkPuOlbzKK02uvQgxcZZTiM5W
iOAuddceppxkti7rznvIRffNaIe8tFM8Bj6S982EU3qF1chv+/Am6aVERKJexzq56Ir5bjZpufTV
m5ICtaqHaAz482MlkYyOVfDoDgholRZSd2LKRyuLAdxFy6GBEECcwnhlJutwglVlvSddHq36YVrL
0DbglUwPhoZ5KWEPjPiGUxnDeLXEt4WgZEM+1oo1YqTbKEHGt3m8YO7zmDnspSTIwGPT+Z7kIK/C
Mb+csDIviySDcqy5bFLrWcAYkNjIkKv2L0ZzhN5iayNjAEvcy1Jue8lyjINUiTHQxQc6PbmLd3cI
/CpNObAJAv6i5rWPzA/DFtM2MPp7bQr8qdUTotcyMjRrKkKCZhIsXZPnU5jAaopAuFHjE7iG1Co1
f0zGFUDPum+G2ufjJtwVAmQnQ7uNUdevIkW4osfsXnhsJUSJvVuu+x0zX8IqWB5MY4D3a4BvMvQ7
ZXlIp3QPUbGJdS4treUBfhxb7QYB1p68cwbjxrTWEUU6eu9SByTVWveQ8CDueEl0daiD9igQKCqS
nLBNVY9JVlxGmn3R12ozkxiwGVqPGTwg2ZVNxvmgJ5tV2cxXtAJeKvk1IUmqAEMDEUZMZjbdrVMM
r04zfMY5KDeG2rahv6HvtDYVOTTrYlarYKyx9c0DAwE2nkre96lz2zEMXU0JAaA4lgQzylWZeK+J
hf4E/dND0N51UmMQytIdFrALHMgJNgyVLjNLnqTO5DMNW98GsbipNee6YtXRA5aANqvdeHJ4NHrx
qHldsQ2j6Q6HG4Fdo3ObBx6D8CQ4sNR6cb07l147IpPcWRXMkddtm1BgU2DaDr6kxCAJbLAukI2t
+rrbtU6EfgjXc/aocIBeaAl4QdWs6yoy/TEh9gi5HXc14sIXhk3n+aIJMV3qDT6/MJ59jzwEo3D8
QWkvIssu3LozdsE47cox2JZ9hulFOR2SqvYzUs1mskygej2ecAoMMiIsqkpWX8O1lh6opK2DWJQn
PbGmegk1TW8Iv8k8ge/DeymUiQbPTb4mJ3qJ2sifJgzJgtjXdeIZiK6m51LGmR8YuwwMyYpMlXzV
4GqxE0Z7sntJCybsxNsQkQyoTPPsGi2MN+B2BLrlOXvuliziKzt9HEfO3laJoLUaKDl6u117hKKu
GAIUiIQ8kNJfVQC/NI2qqzaMtmZKTJQ3jccqNT4AQeyDKOlYtKFHVu1nPEyPKSq2rSjJVVbs8b4n
iLeHNlzgzWyuimnrZbhVpzhE60m8apCGjELLAJBY4MuMPLcEk92GyPt0E8dfZZCdNAdNE0swi2W9
VRGT2uyjsWxXYLQdUgCMr8HE1JE96syudwjf3hzULM480j/xQEOa1VfJDGjrlNlXkmH1Hfphq4zo
ag4Rqir+rJtlfq/N13Xk7Z2bkbMpu+IVTuX32Ai2htX/gGS5AnvZr2KOUaBc/bx3noAmHadaoORQ
rOJLsyZTUaIrY/rnML1KPWMnllZ4VE2nzNJan3hnApURMNoMm1dVNTyxj6IG0StELoO0/Tqcdjxu
lc9duEmT6AB89REPqiDQWe6epIF2BDrXbUsy5vhMUu8z+pkHJ++oNqGuWOgs1k1A+hGiDhRJaCkd
VgsUvOybaHZLtVO1vTVfNdvA/2E+jXkn+ELru5Ivj6ageSuydNq00nzp4X7o4UB0LFotfhkvPGEh
eAhne68vujdJUjml8IoKwGbL4ucw0Jypzszpw+F67I0bSEi31TcH3iBEzKfM0xj1t5lkpWbXBrqd
QSEh0F4AdhmrySivrGx4GNEpbKcovkmc/mR66MhcZrKSMeyGRSBAWwrPybzX35FSvzs4lxuNDTO1
npzIvjfsYoM//zLy5l3aYkHJpoumZm8JsU67474xtZeutT6EgySEz3XAVLXFjUszJuH878yxudKM
nhi3q1TZlw0HAE/G+bpu9ddgWby6pO7MwFqVXp5Sw55p3DWflRoXrcBT1gEqpEM6MPyj8NYsxCIB
WwtVTFeU3n7WcFNZTJDLoCUcsL+tom6GD2CxpunuSUg/IrJo1gwpqKmQ2rtMLHljAup7nnxTAOgM
ZYwWKmn5GeXRPrHSixpvMfmJX5Fb06eq62ojMx1uZbwzpuoqtdNxXavsUAFsmzut8lVpvad6c1Eb
TGI9K/aTFP9t0pofUVDc1jCyeQvHLrompZlg1OFUCOg3pKVH5F1eB4N5F7QCd0bwMxfiwVg8azh2
HkT61qNxsMiwgv9dUXMZaDtzMOOt/ul07cHw4nuIOOGhLNKvNli+7Ch7m/T+OS2wqhQmTmOQ+ms3
Hq6mFFxgEt9joXinhHjXFpmzU/Zbq5reuiocVuTDJWuRe2CR51KuZ8NB3tydO5XjbuSQuTEnWrNa
bFygWqebEL15WIKWmeopz8IjKui73B3kytHE6xwOJ015F5FXXBocwoGi7Fro/gyuDVQ1rR8P8Uuc
1XL9o6zq0zKzj6CqCMA1ylvSg1ZI2Di42LhjAswftjrOBbnG2F5tOnpZqldHM8vvEUOuCjJpjQL1
yzRgYYr04DlJUMVaHeSXmfTXeJYmY2rE9AIqqa2KYa2t2xnorOPE6XYOnWNWFu+2VG9Ix6/JMwIu
z3bKHvKM28HxRbfxivIy7txwZ9TJ2hm60HdEQTrxfCWCAkJzP++UZfpWB+mHU57wrWztGuxdqCj7
vdWjMF/01KOLxW75UJXp3Y0OzRswTazKqejYiotLM3uCILOJsvKmjtqXqEf7umyC86SMJRUWR4bN
hkIv/wq7346O+EvgtFd0bq+DJtBYJYA5zBQ4tqQ6ZjK/byPjNR9tyUIvoqwdqp3rzX4kW06MRXyP
eoHzsEZThuZxtWc1dt9O+UvVJp+sfh8Gt20PDn4Qs5jBdarsxapOdRW8Uh50hyiiRAlo1J+EK/0a
HdUasX0KisnY10LS1ksmk5JBhad8EqfSqcQVa83nMae3O3fOtq5Ah6K0GFjTI8TBUENnXGbpvqgv
i1IwIOAJYFiJT9a9q6nrH2QcuPtxFlcVq/JDmKc0Md3woo8HFo0ChvxEQEaVILqvJms3Nbl+ITK0
zGomVIPwWxZqbqTtyOLcTZOnDpZwkeNPnrvGAZbfEY6HpgYyx+589c9tQb5P2C8Z32ycLE7RAlcG
56rWYhmfl7ssgrNZjC+ujC8Z/HRbWPATZs/pUDp5iuPAebPpI+sYqFeO2Yk9n2c76xSqnQzo9Omg
Ohv7ac7qZtdTodcD57C+pgEZt/eEI7x3LQio2ObsM4vhIPXe2znBj+NAlJwyRkNEcCNzVT1ySVQE
Dd4U0U0tFiZKe3vQv3EDs9NQYedB8GEmEmyOTQsdqhJBRVALNSRYtc1hyVWg2ZeSLRKINt29Ezif
kWdgfpGQWTkIB11wMOf4pEk6Vq1nPHvpVYcUAY/wpVpeLl4mMKatKwSib4PnPrkSIoZb7CX+m3U/
JadZs+/y6rpKwDCgrLkvQhzuGJkOdSVpaTrXeBhXteN+1aPlcDKE5GVlt8kyOvAE6UTzWB+lFg64
IEz2CK+Y/E5rL7oe3aMKFehUUqwprgd2a/NQ9PLb0yxWb/BT0Ikr8udR0AXdSneqhi3LdFbGhPEO
hNR1nfQvY95QDo0JtkYz/xniublsU3K7aG8TPlXRB/M4wRJ/6eGq8r1Ie4kn59ILf1BBJUetXrwI
LDir2C04PCb3+fAUmNhSepc1WhQijy2xfo8t8EfixkhIS1g7O8jyYMjskljTn1NvQc+3QOpSWizQ
oKydHh9lR/fF7uUVa+wHW8ufm9zNfFFjMOh1EBShgBXmGrt4kcIlKDL5EUE2O9pe0jmkSYVOk7Yn
xt85Y1aCpbkCcT4Lm3y5NN2hDOJRxtFkFrbVXPt9xpCYD7Qqg57hSh/yqGZhvLUjazhhQlgqMned
2oAfg7l/0LOSQtVUOIsh/axMGlZW9ZUm6qb2imGfTYu7KMMzYshDmxOJO4UMppqZ5pPjpO8dTT7O
NqXAbErHLCujQ5j0SwFtvFo2/le6leCkaS7daDmapcFA3raMnoI3RYcF45Kgdm1PGAcwDWKoDDNo
ehQjtwGYFyBzNDs7TXi7/qoXC4Im7yrfK6yamp+xh90P7qFTdPziuRuYl7HBeGaYwuCoN4jngN/V
aXercoZAjdXw0wzlkb78ZWjBVejo24wZcuSBtia1FEmhPRYaVlO7SEmwA12sXbaM3XGUchBzDAeP
TXxZSO3aq4CdS61T234qD7NKMGikYKUNUpbnkJNDGMqGLF6adi6WhiQdn+wCH6jWPjI14/cvSAqc
6cgGcZNcZCVtddatOcZXUubNfkvgJDBvVcSn1mF+qmqa9pU5imPNVgwDDFhgi9yTBcSL5xV+YS31
Z9lax7k/WClH0iwunwp7Nvd4zhIOYeV0IZtlJlRrYtXpOb4tJ62pazNrRawagTYRm4UYpHFk3pi3
7Ggss2zrKScvF5cYhGFXrgsDSoQ1VPhm2UWbCni2HVxDRKUBPbELm1ltrcGnmqjo1Al/7XNr890G
emtD2UvR0LDbb/LxiXx3ctQsXtJIMZiNoc1hjZGM7fbPFllsSMHzk0tT8hiWtxotFLYoBt38KoDy
SV03QSL4Aa+tV/DiSfpi6kyV5TDr8W0XJXgS9nvJwh02ai58o5PFjmGxGVnF1kOGGUXkTXfqXbNl
e0cKpt8n0zM4hlPVOz3UhKRET4m1oiApm0N0ez3GM3cSPzIXfANW+FGZdrdx3O6CGKeZxqFneDUA
C9rmdvVlEGW7xp1w0y9OXTdwn7Kod/f4lHo/VBWRZGhQN4ZS+47E1YIt2QpwTbEjQWapLuUEtb0c
C+PgGDg7KSsstjlZ6V9jaL0T6dKP81dXqFuvSnzLUjdzY2sXTYyxvAne0e7xaGnYGLofAshSG6LM
Gz+j4rHF0F8NzJht/FNJ1EM3Fq9eLV2kCrW25niHpEAKxyfy/DNKIfxHjL3WKGOpNWZqkYmKlXXt
zig5VuZkNG04bR8SM5gubKw4q5iljyQxE8Z4OW5FJXZZFd+3ItO2tXtjSEFhqE1P/QigqtHoCo8w
x3smIvaA7y4EajwOHnidMZt59+Fl1LSvmc2IzPwx+vjGZbXPIpizYt+Pz9JgOdDhV1tFnqBm39el
FV2HJa6E0mRsQK0yNOh5y/4VeASa7uAy7eDay+5rcGnoVwkt+D4UDy1NgdLIvFVoFDbND/OxD1ge
JhkpsmhB3gVL9zpyJshhsTzkSXIrZAWExoJu48xVuSo9+teQfdsV1Dia/1XxrZnDR9trVCz2sNc5
9uzSooT1mX3gKA94LOYS4bIyNpz6jk+UsFXhK6orKwPDDcZzVptUJPtcgy1UB+YNybDJRYkuGXg7
fCS8gFPlHdmOijOK14/aYSBuxTdljZBlBJ0Vde/TVF5zhk2oggkpr8oYJmqBDqTaTknZnHCW0fX3
kupGm6uvpEEL0kbJvaF5wTpStF6jkqzTSNE4wUDXXQOvj3PxSa99eBPhnukrMnYhr/qGMds8Fp/k
3OtXjmRpVDdXanHmJLo270Kodtfx8sei+5YLz7k434RP5bO36DxUqc2nbdwHwAXjPkcgvkqRQNAg
Sreu8CAL1v20qUh+xQ+tPyRdnLAdaM9NRYyqbhhQ0M29S6b4Rs7ecxhHQGVqetplkw9+HbCQyZfI
qmRVj6U6qLF56J1q3hkYkPwemNKYkgbIQQ6HdZ2pHTsPLmIXi1Lr4v3VmcRRwnGMtVHZs/JKS9+s
m+6qr1xSYPlCixm/aqXXV63XVqs0BknJ4xHAi5bxhhqS65psd3emzYij8GPodJikDmP5pNOfTFs5
qDveKlUEu2jEYF2CLqud65yJ2AYLO3JilPNBJbY9I1Y9Ew2ZkMN3gmkrsAkn1WBz191IGLkCHhZc
ASW7DG3WKizL0MFW8GJFSj9GRw/tVcSbx+M3h1xgbI57o5v1repS2jA2JI6J+afkvBSCha8F3syg
v0kCXOOxRVRGW+ThVmTg35Tu/jhWj/ewfRpblGayptxwJhS2zcTx2Zy/5OjuaxM6a/Lj2JjB5jz7
VCMkDc1pqf0Eqv9iCo+DWT3WKWKKlo3LaB7GtDl6NQoffJo+OvNHPYVr4HjyU/Y1PnmTGODGM8x1
YDgngxSGjPmL34f2wUPyc1El46M+Y+ELK8G0veQLcOQX3ACyTsQap0i2HQPA+0QLPkCIYG7q4ORH
Ro6cbrruTaYHlgxeoxsUKBxV1sEw+51BlERfXwIey3bIMg5TH1xXDQNih15Eqo9IdRyeExvUc15Y
3/U8XkrwBlSpZChFRwzJxYqtUyAIarapxKeVLtUZc5RrO4mwdKcNhs3e3CurPegQk7p8vBfTrF92
aIGMyuI0EO/hUlgU7+a3kZrgjGFFiLKd6XOlnAz43gy1zhWip9qNji2zNHpu74Zs2xP6T4727rQV
bettGjjKnozYWuLbrITLF3KsL+tdI/WD3WecygEk+5levWV2jLVuxK5kiO/Q6t5TmX60EJXZ+o3d
oPhdZDys8UGlW3tuwNXShEyS3BciYYJm4uczSpAgEhcbHQYmthZfc49mGeETR1jCHJNHfv8756PG
L7kJ6RfQpqXp33gavkOWVVb4PTbjXWM431XWPrtTc88UAgppIkK+9Ja5M+4yFbAckPqi3mGOKvBc
2xK8kRZ57qrLZ8WSX2Pq7ATmsVL6hx4MYJYKdGLLNKtoQ4QvmQssrKgO/Wgfe+I8zWnnsAcVqPdy
DtyBLV7MLv6pDZzYsKzHXQmoeQhwz9ffhdM8e1VIN7oor5Xc6gFnTo7pGfy6fS77yxGgBN7ZgeGJ
37kxkjpNVtuQQlWRH+Bbi82Fg8+XY3wz0HT9aPYuRyRpm0KXn1ke3mIWji5gCF2M1nw2lF9WAMIo
3POTDSgwLVS+aydL85HNWVQXEBsLe6cPY3hq2kptw0bd4QPzNatk908lGUnwpVolMMqDHiAEuuUI
j5Es+Y4grmFaaA9mIfjc4BSlTReH8pZFmB36YhqwQETekc7GemzIE3GtWPdHp3iIqvrG7EjxBurA
24g3Az7ajUu3fF3T87MB5q4U4/J1PMHQc8yUDDZ1G8K6Jb65YmI1MsQY84RmVbZTrQBQUl23s6ZD
be63uCbAq6UUZVVDWhqoj46ecFxA3mmJ03Oj+TKGX70OIlX4WtVehG5yCEINoTqKIx0Aow+/5jlm
sZiN+F36hhKgDeHAUfQDgPgKGeipBLCCF4p4Iybj3W7VtdTafe5lk9/q1LtZizuEulqsCwJcQP7d
tKH5UcljaHLUHOPBYRz246FxKMk6x7rjfTtT+07zSyr3iQnKbixCZiXp0WRRGoWUEWNokPU0XkcD
kuqhQ+2hH6owy7c67QE7t29GAzMc7al6VyntAq4MaLPaeG5GeDeKhqmVg1lp+2TtFfZVMZv3gZnc
SY4pW9fpdmk977yK2HbO5NJN1h1hGBc2yKQkoRu5RLdgkTDUaG6QUXLNDSl2KnQxhKqyXskPcQmq
ute3TttSldBs9IoRCYDITnKsv4Kk/0obZhXJvNLVXaa6jp1mwgpTvqC7/4pH67vrSz+AdG5qWbXT
xMi8bAJkqFi129EHLVkG9hjIaJ6Ja7OcHyLLeUqcca8Z5gFTptqI1jjFg1jwsmh0uiUMtcFre/pB
S+0rreKE0dTr3pNbS3GG1YYPJOs3WfohzQVwkB5o6t5iCTP4/crnmdysGvQBVif90Str1Ejea9Qh
bWfSeRJgElYI7TqEs+PJyt17vFY0uHP3Uav7UxeU12eU//+vYQU6G+/5A/4JNP+/8r7/Vx0zWn3/
Z1rBn4f8J+7b+xcdUR1XsyP5BeU/477lv1zaaSzodNICNNv8DStw/kUUgWa7Go0nRi8emeP/Disw
9X+ZBuEHnoPi0CIT6/8lq0C3z4ne/8zg9lyLImLJSmBdw1r1rwzuXDloTVN7OLlmRuDNkixy/jOO
6Xyhx8Z8gTWH4JEqZNV3zkdWhMyeQ5LP0RbnPzGCkQIF3HZoFxLkBJr7IvAmeGPLJQSEeZNzRF+8
BGh3/h1Pfb56jmA530bXYdkml/sIlXY7QuYO2pgk27CcHuAXhfOadQeRMQWd3BcNSKkREbp8zib5
/cPAFnXw+Xo+e1zsZc7SCYRft2TC1MvTR04LIsUOlwBZ0DAFgmt6RtLDsHL+Y6gWAz0dPK7/XmTF
9InqtvHDpgD5cv43ZqXh3/dMEBPO6yxNJkAkLAltI8G8e/7G3InQaEpuPwHtt/QHtfriz78RYByb
4gJx3oBs4MKaiMBsFxrh79XszCUsRJRckLh5BugVc2ppJIGC1guHpeN4vnj+IxiBk+esgJYGBUiL
GRA3ywI++e8fBvB88BAhMpOd5ddgbIgSLa+cTbe4e6LFmuP0SaX5LjjQJVjW1ov9+ebzHX7vBfry
yRpM4cP/bbeTUnd0q5mELDC+86Uzhu98Ke5M1tx//ZvQ7YBUTjPJt2LUH4KF3Je2Sxr1/+buPJYb
57Iu+y41blTgwmNQE3ojQ0qpTEkThFL5Cd57PP2/cFmVVOvPquiadoQCAUeQImHP2XttuaKc1gjO
5r+5Lrpu/dM2M33+asfZ20JxDffY/Dmu70794l8blTPlNi7vJEeva8oXpgXZdexrsRLPyAVobHJM
MRrtoINa0pdyVM6Ug3JKXokXwZ44v+I6SH9PmqUy7rIc/sc86zr/uq5Z47TIiy28GyKIsjl4qPYr
hpdxOfs64NE7R6MwL5cz/zj9aVNyNOTZbBObOlIi3kO+RI5dtvN1E5/e93+NRu4vPe3z/dd3+LSl
xBpRNnQ8rX569afl/+HDf3rBp9Hrh/700j8ul2t+/Whf1wytCAVRom9ssqCIxuPwv+7ecuzfzrsc
F18X41fNdl9mKrPtTR46oz0nln95h0KazxTpmDOqwdpqnNKur7mu/WWzcoE1nYOwMJHrsSvIIF05
JuZkquvkl3k5FkJsS/NL/teoXFUukmNyIDckN3mdNJWOM6CcTuXm5Ci8ILb8n99drigH8m1Mg95x
2+PHmD+PRtO9e5ajHeU68tPqSWzVnnTnOYOWZlBxGMGjc9s2x0TJmXLgJEjal5dFci05twl78Fn2
xA0+JN5+ZTTwR2jGsqlJRdv2KEcRjqf5/afNaBZWdfAL8YqCBDlUl20plIeiY1XhnI9DgnboaN26
SkWd2hp+Is548aaiWaQUmLIAxMRQtT/jBH1Z1RBv2CW/ZnNpSiF2nSp1uhyLjHK2Ex5RiVOpG7Dj
wABoU8jy/rs+dZTEuQQBG6Pp5lWlzZPM7095+TdGg6LROAeRtfMlrZvP4zLAWU7+23m1vAT/HshX
yNdeXjFfKL5MutJh+GXT/w+b0R0Tpa7h7OSWecbgmiM3fRmVc+VmnIvN8g9vff0kxALhQRvz7edP
Q0rYptDGh0JeyS4Gtt/xydIUe533dZ3r4us613mFNPxepy+22NnJe52ndRXXT/nq6yb+u7eRm71u
8boZOc+N4pc0JhB8dLlfGObrmTZfV+WYnCcnuYKf6GiPm+v8LpjD9+Qql1G5KJLXVfmaL1uUk6m8
QsrFlzXli6b5beXYZfl1+rLNwFBWo2ImqwmNMKVC5c6kfnMU6itJNekxmNKbnFAA7i4ACw1tP2xr
tdcpmAl3gw5llTuxupo8vV0CWSqWUVD8jDv0X87ohqQfFsgEA8wUUAoI1knTm9p1813XEEZRqCRj
x86rDn1uVYSHuH61FGcv4iLdU+/WlrmnBYg5HsZMxxUIKGah1OU7eTTGquMOYx3qd47lTye/9LZ1
MTgUFRNgi2H5DcEZT0t5DT+RGKu0DrejACmQT+ad36vOMoLqBLeqdjNC+kKXvGSeg804QJiew/dQ
Z1NChumVul9dBu+xh9Vo7K2dXlNhM70eWUO8SYuhXndD0m8ym/zAuDx5SviBzsGju0e1JbKsGx4R
ggUR3rQE4vhtTBzceU6cIRQZ8pVj2YdEI0dGj4e7NCxu1LFe59y7r0bLfuyAd+xN8ikCUgDKvARp
4irD2mjIq+j68MGiariyfNTQb4Cd0lXQ5gG/JHxHuAARj5/Tc56Eb3Yz6WvRv6j1Y+sXJ2BR6Bx3
eUpCeGHP5zkz2E4V9blipA8ahyrNGwcdfOshDEeDt7TPhoVTw6LZqQFzXepNni1bJ3/Ne+wCTuMr
nBY9HcW9ftb0X0nn6ocUGxlqYcLnAbk9pI11k4Xliwlbe9U6MIrHs5/6h0grjlExfBSpmJ8YKppm
1Af4LYpmIxpYxgmW5IWXAQ5sRpbGI2KNMT4QDZYuS0yPG1x2y7R16a+n5DjapfseQfJbaBj0b0Y9
xeNZ+ivTzcM9oerIic9kCqSUk8MW4fwM4SmarfDUreGb9lpHUU63LzLJy2lD/i0L4OjQOy8ZkIR7
olOmc/vsPFLw6rZ2OPYo/JW/FOBBZVZskkD9nrtTvq3Ig0voOeOF0E86fsocFawJLWJwCe5pTBod
YLNItg9QDOJUJ4ehp3Fs6JsgS+p9CcV8EUJgXJVOZa8C9FlKGKIB9Px1b6blDiHmix+3H9SihxU+
3RZ+5H1H3QORaW3em+IIRrqLXe8OZop1dHwPESW43qH4pVi+t+ndZJOktPTKXG2XTSuwexcfGTE7
pEuQUkzSCKqdCk2nMYXF1o1PRA91kLQ0HIz17JMKEnQkaTFneYe0qXMu0fRF0HjM4hPH7zh4JvFQ
TJgjkQqzHQzjSAVf0EGdrcaq1nVIFnirtQf5irEIglVAhlSW1yfSaIoXB2dQKCZqwoAyOD5AbQMB
nYMd6WS13O3TfEicI5I2uCtOSvxam55czTiU+SiOWhR5S/4ff2344n0AAbb28HljPRiL05BZ+3HA
L1olLq0KhzysIWnPBUcVUKIUKkaT09wUITiwkF/CQKpPNJrzNPUd1/BKBZ7Res3G1n2BDMv4prVD
iYi+eQTm4OymOdQzjOg7VtCnRW7yQMYtdIlE9lZ1DmkQkOWrJ6eh5/Gvi40Rppv5FCgopatphI+O
6hy+5gIxllg2flWvC6fZTFH3ZlQ5Go0ee03NgY/ovQK4RqT17HIzFW/bmv6woTcN7bMtnpQWYS02
YOPGI4sAt+Wrzs2IpVMLNmyidxQHqQP8CUxxXQVChl5ubZSELhwp+qJVqqjSI9oezVkagXZqGbTJ
j1zFndXD76UIiYvLqG/L3qXt1DVoJQOy4qcMg44qhuem6VKsJv2u4MddaF3w19R5f2U5mHvYIFY0
PHpZeaq9wtw6jQu9rLQ3hVDKVYNfEQJU8y3XFHYKLycUHcg2EDb9sdOFsZpCd484DWWzMoynPqIN
oYfKloCgOV4niTdNit+wyGethV1sGk9rN3lKQy9p1mU53Hm69Uz/UCyN2TBBQhLY/OllNWbaAwrg
7xx9EKiqtoA9itELqBYVcdThvcHzaBxmS5/4HGRmWwLWwLKNyP6G1H8KOUy3rU6OiBgooIA4FyVB
hhSeHgfPjcG2BM5ybIJ9F+GrEIp1E/vim2hpvTZuRxbhq5t42bbQgp3boJpKPXRYokofdbzJxCrM
LrIsLpeBmmwttzEfEyinnaMd23sLMfyx5wDjSANcGuEWItZyWY6Yw+qUfuvYaQvTdpy1b527aRBw
0jkme68m3qdUtP1gAogkWWtAXVHa7Ht93NLLIj8ubn4ge6DUDMzW43TXNPErDwjAljpEww2pPTl4
QrDBWKiIlq22TUVjiztpQFRAZbSxPsVOuB4jI8IqR6czo/KPSQHsTh5gJ6BR2fqIiPrSIU0rjG71
CY8ece1th3SxtQ2quN73yQL1bQzud1wbEyrmMobVmyyb0XurYId3xLzOtH3qW7H1F8w5ZYUoDnpP
5mdkB+Ff8AvtkTgSsYhpzq0TmxZ0oC6MEjMCUkBBGgrhOpGA8qNY2kvptIKwI8hEGOdIuCtUhxgh
3CNDlr9QUUv3U8cdUWuFG8W0noZu3KAYeYLybixg1u2QOYMPoH1Hj3+6gZfb8LRef8ta0L2tjrrW
1YM7NDb9Gnk24nUReuQsZKSr9D6UUvquDzhXcUU1+YYie0Pmob2xY6/fcCJpVk331rXh2veMYYVQ
76TPwk4e8FCxxOqhjJtsXVGc6OMQvi76TvISwu9eGiWHKVLu0AH+NJD5BqA8D6qDR9+k7WZoaoXs
07rLKyXZGiHxHtZ4483fdCG6O4KreVgqOPMheSDJrccpWTkL3Ql/FYL0LlxH5gItIDpa1chXVY7I
gRY4GuOO8Jko++ZQIALL5h8s4jqCGi80DVBwuabWro0+u2tREoEfKjDmqPljzZ0DblukPk1zcvWy
WvidDjhAK+5NS/uuVeoxB+hk0cuzdOT/dlQQSoktqYwf21jcsBI/m34eTJEsp9S/CbXuZ0F2MB59
B51SPC5t0z4QO1feCC14MIakYx9tNn0U/JplT318GLXhI+kVtJW2gvTPF/s664elbsSg/Yy0nSXW
1XL40LEnoC6B4qbZxpPjBiSzqMGd1znKMnDwPJR2B+Y7iwDjk3y5DOPM25fcQqtVflMUU7a2VAD3
GCdhaKPZBD3VBtCe2/jG5h3haiEBDkVSrwxiV/alPWxQS0PoNx0cWK53a2XRg2N07/Dx2QHQeYcO
X1yQhJuoxWlruu2xDCzr4JUWmYy7LBnDvaurKx9rr9mLY+NOGffzaMtQB5K4BaQrL/Qtjw80SV8R
wetQO+ZTZwKlwRqA2rbdO0nMnExIDihjj1wo5xsEo4LHui1ij+3oG6D63PRhICdhpSAO8nX1QaOx
RjclezTb9pdfE5+tFiqu1+A5iUi8coZAuyHYdo3eu90RcY0fA19/HkQBESrmXUwZGinuwjHEM3p5
F9d2SVxoXNxwHeR2y3L4uhF5tbNnJeRGoSAYEMkXZD1aJUvULAUFhD5f+epr14yvitltfH123+v5
Q+o65A80qbfKTH/XJnCTUSkXnPMme4FuY1qrnXYP4vWU+FyMAxz1bWxHt0XU3Znhr8rR7qpes37o
mY2K7VAo3G8PMbXuKfprxL+3bIhsQABLmp9jTuyjUNAUG4+Ek8ypdBbZog5Q0yAXLWFMdAktXEyE
YnBnchZajzTM0+6Ugm3kTUWlG87RIlIsHdepR48vodLQR7jb1PgYwjXekjW47v3x1sMPu4E59gOP
gr/NKjj/KGjvNOoV4CSPhkaoCIcXdweiNVdJT7ljIF+ojoM3uMpgxnKSIrz+QyOY2HY7sRdj92H5
T5Tj401fjx99OujfzQBhEnEf843loK97Ae0VpU57C+VYaO4O3tVRqf2boiHq021Vf+sot6nb/3TH
Gqxy228QahgHMczGwbCESubvfarCO2r0byZhsIu+mcxFB70v8LDFu5j5HGyTCcI6FVo+uXOwHiyK
Nm5ogGFHK540vyqsZptyGI4OHpiw1EL87VwUCtt9n9F3eQT3FiOnaddb1EdcMbFQ1J5/ps/5HcTs
rhfOkwF+ZEG2EyJTe/xWeSW/avskfDxvwsPlZKsx5LP6hrN0uCyJm3eqaJ1o+XekbG9B3t8oub0Y
MZYRfoKHNQ4n3PoJ6XONCHadhrW/cvnJFHGumlg5qZHpnQpyIk6ldzRQHBHqOM/qh25PaGh8e5kn
bBQkU94TnPn7VT5Q3FVaDcGmmOfJBd2kvzWTPazKplvpwfRYl4/w//pTDz+lsTFrSEF+P6Ev660o
4oP4T0qBumzhcRcbla297jrorkN4NI2ZHm4md50Y/DP0Lf9MLum5wo+WpTlw8948yQHlSFC648Sd
aG7/c15mjeV2agMO+d/z2olUas0ItW3pKIvcMb37dB607IyFXZ44KDRO+Q3AvVTTTtM8oDRb7JwZ
PSgnQWXrp4jw4vse44KcdZ1fW8YPfJn6Qc5ylFI7JcUwoTOuc2Q9/9qkjo13X/u4meQqnxbAiUHf
f3ljOdvUEDKFY57t5RvLeV6APsJtdLD0uHbkLLkwjNXsaFrj4+WVaRHe2TYEDz+IztQKc2LATo0Q
4bkvh48BXPR+RreoY5TcDINpnOQAOV27BCVkbq7zkrHLtl6NUCRWlQgMImWXG11pD7EZm6dwHsiV
29CinePF6zFAu5AhTuNHTXBwTWbhbC/TVT6VALMTFORyeYBmhzuj4YSk+35yZ3wcZkeOndY4uS4O
aTM8+vOEzuPNZcCj1QuR3tNhNBLeIfGnGiWFzsXh93rIwd1dMqno9ed5tppbRz8NTym66LsiH5GU
z3vUVGAmxPWzcJO0vs+5+zobiuOftSh/LDwfJP68mhxYJSBRz8mKnZyU62LVblZmCb1TvkrO00Yt
WSl5fJu0wwBdxndPSaa7J8Qb00HX21eSLNyTnK/ZKbqwHhpB5CA2lqt57bgvbHK55Bo8BZ4Iq9Up
27D/EZ/V7BTftU5lkdunIsOYLwJnWvGMZZ/kAnjVMDSRRi7kpFzgx6qBxLDEyhM3Cjf+QQObRtdR
wI3cuXXmzXXdoERh5xJ5sE20kpzgcSZqK15wLjL8FIMBRFK3PRgMdoOMHZNdu6zLMoR+y8AgHnFP
TQkQ5gAn5//r5r8mbMf9T93/W6Czb/939/+fr/nd/jf+TtffovcvhKarBo38/q+6+cffFCGsv6um
ELaqG67QhMo7ZcB+gn/8zUAzoKquStydY5qG5Ti/2/+G8XfdMky6/xr1YMsyxH/T/9d0wQcoPvf/
TUu1hM6fbjqaYzjoE4r3t4cw8+t//E38n2LKcbJ4Y3BvjfUZYx4OyJjQjaycBhqL6n7KyHmLEv2Y
tg5XqC58dWqHCNzB4mYjptpRBsdWJZObpwKe27IPbqUIw2rMF81pHoxitqF1SFhGlK8bgf3Dbtxs
15b299rMz2lv3rsBgpOYK6D6LR6bnxPE/RzkwlqEAYG/lf4SxMN7pmVby0ibe/yp6hkFNAGFBklh
MSIlj0dOE1aBSAx6LZhXFz0Zxzq1p2mCZ5f+0OFibPMPv8/X/VhtKwdtq0AkvwmqGD8ceXJLHyYv
ge74nwLYI1HoPyczNzy0x1+DAf6Hbw+Xq4EKGG8+t91zfX0kWvZtmNT4nDYYN1xusuqpim6wThyV
LjB27eShwWlHDr8ejEvohr/K1jlmHWIq14RH1aHmrdWt6uT4yF13GRItkho1JdokH7Ya/tMSPu9B
JQRyG7hw6wyqGKbDf27MJBBw5ITcWpuZP7L2C2K72j5eayal3EgbT0GyyZLBvC/B5WsQ2/E/+M4y
1MFEh2FGIIx6ajqsqq0CBw0aPflyxWPNPrBWZrqaZiTPoqqHdaklb6LFwqCT+7IJXWxAdDQnevIO
VaT6xY0IbEQllq+RHBw0l7uXogyoBxk8GeMdx1RBxo6FDd/nG0jCBREdg/3KzeeDNYGs0KIZ7G34
FB86DSLeNKFZADVHuGh1DJ3kI4oVCjupY6zA1AeNa+zGjm1McfXdLijo4VhxkVNpb35uDjvd7FC1
B90+gXy0UpPc2yWkLPPDDneKPvvPpn41hJRP9Ew1CRt1CLSxU0zs6i2akZ/Cj9qtFduv2QSvOg/A
fXUjdBX1Lij9aImC8y1tjAiZFqwAtY7uSlHBaComazNwRdWsg0JYxsKtwN45pIuRZfThqkGxD9L2
WQ0TYpsGCp4ONkysJOEKdSkRuJZ/xDZS5+8xGdiHKNNQqJB+szV0c7xRVTtYhoF2dvOYOIyqyx6C
4LsXuMmR2B+KfaHZ83kCEhaoolL+QyQ6LLi1fADOrFpBtC6Nd7PcZkQKrNTq3lZg/fizwg/qfZBy
fNtiRZ0HbSWIgIBAzf3o5D9cHY1gYdIJDU0Mf24WrxTDfksr71fDCWypTkIhFYvUDQTh9Yj/2xjN
v+xsgFdGUQK0UMyTdUuOT4iRXHRo+7taZJTQYQYI1K8d+uwdIA/SbUDu4cKvYJ0Tuv5cms6wtwt9
OlWEKQ4tl+gKQvPaSJ11FRIg5qHhXU8ZD4awe/jVqOoOtr9VS8AyqKdew7BZ5VC9Rof+vop8mgxG
vnF4zY0mjjFCxgbkuXD4bRu72+BaXo6ZsR9mg6i/g/bJk7uaa8c47N8SiCc8lMCy54EONhENXEsl
Bp2Sb7wES93vIy14LtzgTs15gg4cOM9dzi4XxoWKIRuNqJNNK3euKyZkto8N6EfVyIZt4QJ2INl4
4yrkuOXJs5/jbO6zgWJc691jWw2UCNJdPe5Ju9UTIkWE2jUbrCVvDj7QOAneMDbfZ6lu3it2BTzc
AyFLHOU5asfb4CkMYfuLcSWiplkOM67Pb7YlN7KQ6EJnq6FPb8bW21VA6/tiWCntvjWT6j6ItBgl
UsPDMvW0BEvviH4mmfrqQPe7OiRuUB96quNb11epyP1rllwDqo+qlYfLay7L5hd+mtYCHGukQrCP
Okp3gABD9Mo8Jnr9NCnWLz32tlGgi602t+vRiCOOmtv/clIO4spK16ZvfPBoiAYLGduAj9a9F7DV
Fk1MB62miEP8dO/f11O9tzSeVTqaacsyMG4mTtQrWosa5mdbuQu4e1QxQENxx3EiZWZOQ67KQo7K
QV1UcKj5GpbT3AiWA5DqZMXNnevrPNFQJc2Cvlgq3NCdBZfR3vZr+D+cCaOpetDD/FCkHjUEbfqW
83Cnx7lzN5GOEVAH240o6VVFFwc5KExfO4Ba2Lc1AQxZJeJDaR7Zr+JDYFony/d/QKA81wMObl+A
L8r9W6dx3L1uq/SAq8In1zfWeNKffzlTcNfe+I949jOc5fO8upx/umrs933zlCYDat1shZh23HGn
vbM0WMjD4Lw1yIyaSC+PSW9+5ONorhXHiraRjcdllm4MmGQOsa9B37fv0J9M0GKVLN9RXy0Otvbu
dpa3s8ccW7g/8VSJVdAXtJblQAri2nRuWstR0XB6rPycypE+2juFHkzZWAjQSd5cU63FPmLknHGl
pkDK+qRqkHpefDDOtjk8GmraHVKENxbN49AK4O0D9vRjq9tzcL6qQs039BX3IQI8nFcCDw5hNTzg
iVVqABLtvFisL3uArlJObowuxBhKM16+03XwZZ7mt2Cbeo22Wt+kQKjnbwSq2wBIlRhf+S1VIflP
aVj+Jb+b62Cy0f1dJy9jESHLtqk+dEbVHuRggpK0QviBLXkCXrQ0Sh8XAlaRwuitAfWYSwdt/jV4
ovvnQPfgOqBBfc7iAdAZu8OkcPj65JwiJ9Y+eNrBou23noojp3eIyvgZgLFUhgCgeTnv3sO8yzuh
lx6uk2kMd2YnlwySGC4XpVI6MUlxhD3GgMjlGnIZXvuN0dX4vurR2F231GVdurI0YFhyXX1Wecqx
y2YubzF/guumLm8jp9u0nUlW7Ke/V5FjcjOX9a5vdV1Hzss9E3giD4vbNLJfvyz8t5NywZdtXj7q
p491mSG/s0//xqdRuRVkjRN3IEM83CSVkn/6suTiT6v/8T/58/I/rvqnD22nRkunot0YCTfmpV4H
xwH3ypFG6OBvSlVsPRImd3KBN4rCuqyT+jgn8e2zulxkpk8cJBzygflI8wL/xUTrwUkcpKl/Hq0J
jFkqZaQtM+FRSHUh8ekXCvhMCle0hM6OfKk9T8uBCLJuV3liNYhOVLsicZpVUQ8EGZTHrJ//CWOC
PFJrJO5yGV0DD3MRg1rEf3JSP4zI+JOFwYVo5YfFvZ2WKIrYoSXfGhI2suB5cghVZD3XaTlTmfd8
OfblJTAjyYZpuC3KwanKQdX5+WVMi6NhRXsDcNksS5IbyVOizJZytPPIIFzKt0/lXDn6aW7v6M88
sBtrqx5LVEAuiIm8fKGBy8k4AIvQRkqyh+8Gni5yXIUKo/YUdsGbTyVmfZF2zQevVBNF3AyDMyd/
ThuTn9moHdwI36U6DcfYKICvuJTO5zOGGLRD07nEexUNwWs+Vga+G735leJI2MutSqGSHPNIUELB
vrfC/tfUuycyj52F/D+82HoEVBlvMnlCkPMuMiqh2nted/182nzFxFhOYfv3t1ikIJxxkxPEnTqp
SYgnfhM8d/mBO6XnTqj6upDybrmKMf/AlZ48F4Mghq1KatSA8zkQ90W5HR2b6Cv9ASoeIStiIHjb
WtLUGnbDrJrT2jKDcy98rOa2JlbyUxLKcVfpsb6R25efy7PCYd9o95OewR4w9PNlxd8/rZzM2vY9
0gkWHPKcMBwi1+aYNd5F6t2koE2Rgjo5HU+zf1ZAqM7jMSGnmSKUSC3iWcwm629bFWUQ7cry4Mz3
PvRpywP7wgdYxvTy+8pfQqrovvwwoaP/ldA9MtBvkegBUsooIb5E8P8QbtK9WhHiuC74yuQvI3dr
X6VVZvJ44eXUwuf/Sy6TA5lScZ2USy879HwL9KdJubJc5T9vqsm6gXuPW3nIyX1Nfhg5meYJ92DX
aTl2mTmFMWgzPH+X38tXWmunUuqXq8i35VmTI1mODvJQu4zK41t+OO78/nUAxvKNrh/Zp6xJSdG4
IVvmmzFf94EtcTuheNC+5GFC2QQ2BslRr3mVIXQJuniX10Ewo7JY/TLqzVekcOmZLfcUEBrzg9xT
5dh1cJ03TqmxGYW2pjW6/HIOkv9YA7FnhDbD6ciV96dy9PLpi2m4NyPMd02yoVV/X+cjhIHBBVlR
JsR3WMZPJJl8EAMpFm6Qvfyy3fmQk2PX7/46z87xEJDRSAV4PgvIBfItr5PX18qx6894XXDd3pfX
htlTiw+acxhfjTxxEiZTZTs5LY88vvG4Ocrpy4efCkEhRenJF5q/BfmbftovpzcCLSHdyy9eU+dA
2Hk0aFtuZeSO+OdRuYnLqWrIx3rnFAT5zTdv0TyQ5xI5KcfkvOuknCflzP/VenLl3nvvRZXt5fvL
z9fJHfR6zHjOvBtfdmY519UywjevL5Bjl7Xk6NfpT1v9tNbXN/j6KkVU4bKxvgmk0iBl+A6vQlX5
2j/Nu64il36VyMqZ8veQY9fBRe86n3HkvOtm5Dt9EtXKxXLmdZ1/O+/LVq+blhvw5xP+oK6rNgA8
L2/tqSTooKG38li/DiYSzKZlP19PrjPl2HUecBOOLDldNjqjlzXl6VZu/LrqpyVy1DPQTwld45Q8
79HQt7BBXQ+UT9OXUXlcfZorp+X6nw9PVDxDSGJUPAlKetwcl+9qvbY01TglE/gBy282Zla426ak
+Ob2TzHNl6Vat/AGcygx7lDYZ+rC6Aqmtnwq4no/qwgWE63Ql8zIdgSDK0+a8NxTp4EU1rzuMY7I
uc2rwV2rURzsQ2SDqmU+ZANBwEKnS53XSXEzjcC0bL+J9qmR3kw2shrs+uoyGGt/6XRpuZ3BUgJn
Mgbu+Rn86z98OZ1MGaDl+aFqSofVPzXkvy+08uoqBxfB+HX6csmV01d5+XXxl3ny0i3nXd7hT6+7
vEMfuzdWvVUR7KbzJVEOHHnsXqfd+T5yoHROWUxeN+fpfj64LjP/uPzLyy0Tbr6NPG2hNPNJTb48
dWzEP3LNLi5BqA/lWS4Y5YPYn0dDyD0zM+BdhJWF3DAEmQ3kOelRhSohiC4Sbt/t7KZVCn7o/Hsf
GSCBsuc4BZ0c1tWOgp196FU6ijxHHTqnMb7XRXgSlXXjDC5Zlt1b6ETFq6Poa61OzRezNR+8QX0v
NM+EfqDa65Bb/7lfTmreBIHLCLMeISCtwBYM8UrxYT+UdYvh1kyTVRrRUS6pM24bpT1Wr5YfmBvN
586wVByCheuTn6j+zsOEuAbtQDDDBF2/D/JpA4lg53pA04QZHwXXWYKm+E8sbVqFNJZXpCB/t9r2
xQ8GZYkbWVuZurYaqLNR5aOTn1EIX5TOXIH3xmrh2jMkbYCT0RHa2QU+VQr0RJQM03wD0nRZeBQt
xoIxswVFgk1v69d1tDAIulpnQFUV4d4bCmqXCaKFVSgfKZJEzCFauC4CPnlifk8sSOg2hTnZKCSD
4C0YOx+yqQ5FEGxX7v1oMZQ7OMidCPFDYvGtdoh1tZ+6mzV3wNWmpVuqGzOCQ1N51jpJs1+jU0CT
Q4GQ09/b8JBMBEScndDzuvc8973bbkDwSW6DVYPHOGnUr0WfGHsgjAXpFtR50SvjL6TVYUUbzcug
nToIE1wlWfPYRuUcYm6ZZ9YOZOIBx421SQckYj0grEilieASgLARBT78HuQoYqdtjE88FQaq0IaK
p5Lpj2iHnKM5kixAENCqAh7t0q1e2TYR5objPiJtG2lj1+E5MtvnYI4PSgflW+5i/5sc8U3JScOz
NfSlnKCiYyu822yqsk2L8giyVL+EMKoes8qc1lknTIL1DHiD5RuJiDkIErJVisFwCLNMUWiIuieU
KHtpHfC1pEZo5NAsaElQKBf2UzqKN54+eaqEvEnMZ7cbvAo9S06cgZdRZmoV6Eqi+2n18J9cI8dP
iISz1PuNbhcxPO1uAQGHsx71JjrgS4gb1GST7KZCjhMYot03PZQVcgVV7N9Eib8YA2rdmAJr2Va7
9N5ocKkDic4oXFYvk17/Sl0TApKwvhmwwqY6+2UXIvg56upPBPPZY9XF0SEzc5CquVixy4m7ZqRW
Tr9laVTklEyh89gnCHd6Hk882A15798MVVbvepPrCiIyBNiQzsb2Lx9Q6Cnu41+O6Hdh7RBxWeU0
5xrrjsifpWb1j1qr/pyIS7rlTBFTQQBdxmWIvIexBe/G6b8qS5RcprEOwcAsMVXxcIh5YWRni9vg
bWosMob1hNvPJAJvYzznKET6Gqwbno+eVkI0Pvv9rO3AOG/12iukIewaqKAWbgck6mEs3rPSDM6R
SiR8UWQDhAhocyaIlE6vqhsbfu1SWP2LZhMb2VIjHkN45qCL34UXWJtOQSVv0Y8PLZ1MR3i9KPXs
b6jV4CDVWr7OvQFZ9Ig+s+aMoSH+rSL4UN3cS0wKODVF4f5KKbWlQ78tvHG6SYLsbJfxkXLszJbb
xxbPmiL54YZcDYHzwc1ejEqlPDo+7+FWu1ybSdemuSWG66w5YKKq8I7Ln2WiYQKps/f5Hddj+Zir
lfbuoxnq8h99hlQWpxj+YkhzdcIXqYjk2EcdXFjeDobLd/DGP9w+VTZkZq3JFuJHydpTaqbHfuBE
qivg2Y0C3ixqVPycJUdtawAVtG3ze2fm6Ea9H9NE+yjBBJHW3w3udxaaa8MumrSjUynoeyPvrJGz
lVcecoSWTMt+Ko5VMhfJVYUvIRe3ThvujKoY7oxB8VahAfwlHLkupX45QUWvxhvuZxZlV30YuWHt
SpiwTRAuJw9RSqeTuBoKUpmMKds3uPS4vrbZvjR4IrQ0o6WhyVHu58JdJNqIhIkfdSz7/tYrkJ87
NJk3BU2b0C0qhK/wHsDdU18JO47AFm1HQmEXvUvE2cU2aMoORrNy3JeioWeqVbSCyFP6UPzm3Z86
Egb1c9cT+6LnCNkhBW0GA8h0gCYxMwMfobL2ZKqgMHCjxMdW0Q+EZ5Y10NGEbPikCJLbXgEqCvUX
vJ1NQcUEYzlExjYpOVlyaljYKXT8rgNZ0VQ1Lg3bRMHXE9rgu0fLTf2lD1GP9GAD1TAnK00AF9Ht
+IFq/KpJydBW+cZWse5G5BcEr9he7iKHkBLypxCVo+6B0K7dwqw9TTNWveL01nrWT56YtwA8ccaE
tzTFNVT61khmBVcjxfNvNUsrlm3p3JE3G5JZPwWkRwi6VdZwNkOcQgWBsEsQmzs9y9wjMWH0ggcO
x6OqPCWCb9enTL9wPctY6uEPte6ddQJMhK6+MrWQjCJurEO/3UH871TsYp1yLpM4PGimdYYKvaUx
FwOv3FA8QoOljTduzyFeOhD+x7l7M7SvdLc5QD02lP8Pd+e1I7fSdudb8Q3wM4u5AMMHnfP09ARJ
c0KMEovFnMPV++Hs38b3G7ABn/pkIGnPlnq6SdYb1noWcLtDmApCtcQbcXTtM6Ie2CCFtQ/UcOxS
3qGch0stR42hrZIrg5iq8jKMjXxEcTQcwfAXcUZCp4d/0x+RwmUErYVyOODHOyVslFPi13Xk3icv
7nmM28mGE+pkZbJdDyn1eA+FNrfiAjILstUwFjz65vgF9TuA/QyVeFEZ7DCJKEP330Rby/Ao0qrq
LRR3n2jpZMCf4X/Yck7Wk90z2rKqLXq9cWt6cJVc5brsotB3uvG0XLYEs5MEeHZ7y4SLg1Dw+zQk
/j7CmLGyUgOoSNz8mAeimmt7fh0n4x43FW9DDtaWi4QY89TY5xag3SFwf0woNcasPA9GKjCxGs3K
HjPMN/3wHjTqIPy8Ora6HjFTJDOH3DH0K6BUgeqOEiCgKyMK5lhhbjLu8OZXLXVTKaONDQ/9oe0d
k2GkYQ6ISfNGFjf+C4jhMmH5ZGl6pHr6ZNIWrnpX/S7z+TIiatqyr+WdiMVOgbWNEKPH/dOcYdax
X1BJECYVu8ZmbDlQU2SfEeC2TVXOJ04lNsFdxS2IByLMmu896osN1iv8RP1Rdj4grybYSKn+ZlPy
A6UJiTPMJS513j6syUab7vbuYYyCnypLXl0SqLYIYuB8+ch+m3SkTBLui/K/ZfQ/rKMDxO5p6W1F
GV8y9+obH36kKsCo9A6TcTYG4NvDsquaDG/XFNQtUUspxtMUhLZ6xH1z9ovZP/ohyGaYQtuYjG+k
GlW6mQRIw3SAEkloQZrdLQALx2Ho3knD+1tXHkH3mWevZQ+/V01XsG7IbCo8L0E77UFaDmpGvpB0
S9oJziivWk8eZ3Fg1UfLx90C8Z+cqtE7Wo10LzQX9AwZ0c/haeSjOqQBGR3G93ywKNQLWZytmGV6
Fhw5DZ2XmKeDj09zrN8yMqQ8xlTwaO/JaEqcZcOvuXP+hnkIaR8JUKyRD2XOtU2V3sxlfyCXWe4q
XWy8jkiTwoVePIThzWzwqUTV0V92hUA6tnPcDftcV2SEK6BXUWzG28xenkA8/OxmuKPrO0nqIKoq
IhoaYLy8kVz3cqAIT8y9gU8PfbV5GHXmPMNWRPTCIhSLjaF+5FN9a0houbX5hJRE1cZTGoldXeY7
T5Xw6BfMamDmtyQed067tCZDhbQ1+MgyiwWhTR5R6QUVV3/wpsCVTVQAY1g+NGGnhXD2Tg/StrPH
kmFsozepN1zSfMa4kYiNxscwVdCzIK9uSlfTLPjkh5Wuna3TTO9pG75XBbB6EmDIEIQobySYcIKB
41PM1UHm9X4kJI8kiO3I64fv0r0NiBZOub53Jl5OGaDPR5z7mWcE2MYMgFwJNEoufoVOuP2ZOby3
6qNj2nEVDlY735BevoDy+uUG7vC9COS3asllQmz6O0Ztvgk73AWUu4fR5vpKnVuduNZ7WvvfGpQ9
LEjFto08bCa5tVE5NEujbYadOS7BlFV0ELl+L1so4Q2kok2Gg3CcETvp2HjL9RTvGhOQWjFlWzNg
ip6L+ZunavwAY7pTAZ+l52qunCXuEhDSNhw7he0GXNVUlDiNe3ddMOMTatMb9m2wB4K6bNBNWFph
tmNhNUiZH6xU7CMf75+32A+x7K9qr1sQTRQ61jiS/+GaRKLVGrYw2lPOm53hD4v3nyM3QfMFSdtk
vIlYhcjM2Yp2hQt2No7acDVWzWKa6ik5lJ+gvwfnwOl/qofpMCRwBaKWaKOpZficBmR8kVIak2Pw
jWxCjhdW+QWqNEyWdbqGF0lLCfIgwNR5sGPXXNWsxcZ6WBADTb8hC5J4u6x+avUG8CjNB0+yNGlO
rj+5O5UhjU+zKdzU8wDkRgHu9cDnbPqg2WMyJp0omw5To58zzy+2So5Hbupiq0O40djTnvIwC3fB
CDHM86AjlnX/rLOCZwPiLeXjZ8K8ojamdCFazi03HFfgTsQ8/aMcXJ7C4ERqc/puapvHPIfWoDxj
L4lVWDWBCk918RiH5j2IH8pp3/WXmzgC35EEuz7X3pFPA/ephxp3bciID89BWps0IwKrruKG9jGf
F8RpBkq+K6CGW/beGCUib4+iLN/7DhZroZNNV8M2FjPpk8LKkNOFFDOitkBLR0Qmqr8p7+UapIvc
l3Hyh/y5n+zv98tLPGqv+3CZcq1CL32rx4Fp2NQe3DYi+VZnqyCE/TV0pKQ3u96Xl5ioLpdYuaQC
aPwXQ15ywq7LT+AHD4sWZGVHutw5EZTKMCIYbOYjLbGg0FfAXW7UrStwTbhjrzcMhtHg1R3HQPc2
W933TETWreDdgytX30ywvmwECgJI3bzZJl0KHri2XzRBYjgA/WgjsKxnxvTUkTG0awRen7iCpJ3b
ZF/6nU7PgWj/f5cECwki67/+9//2fwCCXeNfKo4+838nglni63/6D01wYP3LwbziC0d6aG5NW/wv
TbA0/+WYgZB4IlAbovz9N01w8C8BJMySnrRRl7mCV/EfSDBH/MtDLmr7gSN86QW++/+iCRbLP/Lv
kmArsFEDO7bvOTDgHfN/R4JRJo5EKDTibITipa2r4go73T0VhKUUg/w5cnafzIUX4KetuS2smOSc
alLMDQRBt/yuEwV25VRi9Kg5PFXGgTQP56/fuSOUBUMgOhRl9MvJzD+51TwXhuFcVA6rYKYr2OB0
o6ofvG03qeyMbgePIBCDFWR9UAEU7Ae7yqvHOPY/yjTxzr7XP5q6iZ6sOidpTs/2yhjN5mT5yAix
uzzxXt+b1hgfOVmB4B1D/NBgNUBTdll4bjXaPmU1T47F3AJHf2ZF0bNwO0zME+OY2G0oRedBfYJI
PGQjAUI2fJrNNIr8pSKnZzXB8dzGIwrCVoWkxvi28zybHYF/oXfvQ8t4ybT7abuN+Twi4zlThfKi
q19eEQ0vyDCG/azTbrM8KovKmj4i0yzXsmOC4WuXoWPm1TvHGs9QgvEYpMRFTdrsX7KoPET0Nxfi
OhTFMgbTsDfmAx8fC0fb9m8cb2Swh3TTjtDqgt3vqQTiQNU6HUVrYNCEpFs6Uf4HxoV/6YZGvgQz
QYqWRcRfj2WxSbT5hK3J2wy1os3uifqO4qa/4MZ/IbIv3FucVdQzIn/KC9wlfuZdmM+xDo2Dy9CM
p1zZjNjcPtgVfPtN+xy0UX2PybxFQBoTIey4G8uwyb5RxtEMIoRtMx+LcvFUDWZyzfz+MVM2PkAM
7SfPam+onmgK7RSTIPXns+Rw7l2tr6o1PsgM1VvQr9U5nFgfpNV7hD77LHoSkpRZPgaKvLXrF+0K
ZkVAMqbvrq3Rt459ELH5s1B+oX4EaG6KeyM52Wmygr2fMwubbK7tcjj92wPi/o/Y/r8Q+3Qv4rxd
VPWA/v7zDedwnwU8EszAcl3sAv9Zgx80IJAWpc158HzKBzx60BGIP2rHAp16fG3MTh1dOyYlBTdp
To8GdQlJoYPCWESkJ//fX48lrOVf/DdXAEYAB8OCD7STnHKm2f+bK8BY/FIGcY5nGdEL0wrrneuC
GE7L4dElmXM0+4TQsQqpetB5HwSsG88Y8s91j21V2mQu6cqjdqOuS7PgXqUSiUUWRh+DM1y8PFyx
+yF7js+NIlFHryTTSXfa4FKbzn2nM06oAJG7SBA9cjxBgmLC0fbM64glJihIXb3UIyZXTru243+M
vLLfRFLS0lFrH+0SoKWz5Ia1bjc/+ZO+9h0yi2nyjxXe901ePuEW8M6qB4ltijZd6zpi9mQeW1zz
P41+djdmaPgMftW1dmb9GhFkSo3on0kbwQqACnebEAdLzol3TQwRXT1hEu9ThizdStVeszp/sSbj
Y5DR9AhqIndq8z2xtHNBOHXyLMO5zzUA7FDgodADKZgS4rQurVdWYai8wQiP5pEErsdYWvqA6p0O
UDOId9R4FIafwXv4m4U2cl6NsbD2uLljwabENoD9o0WecpPbGNPUOYo0WfZabu3sR5a1EYlGObq3
VOIIz8QngW9oj4lo2Cdd981fBgdTm0ARHapNCQv2aNDnrny4DeslWskg/3bLBuXsNDm0/6iokRTa
/XPud1tyYI+8pOKgWL/AeZ7ArjYxkMVhJFa9s7ahz6ik7KruoOmoLdH/9iUm1VgXxrpVDPpE5GyZ
dE5r0/AJHNMFeOL0EACpPKuE1AQmJkfhcoF0bf3DD8RS3SP4xZ/m7R3VAYFoZ0jYtDybsuMvBR9A
RegapG9BbGnC6VuvYhSSk961vUNcajvRoVYO8YxjY0E7YUmTwlrZto1XrRzlOGdrnl75mZ5mP3xx
vF5utRP310Z4t5Q89Q0WMXFLHWLCOkTsPnH1hxa/Bll9Tsx+pI73wnrvqwmYNXfHmiBKLPmgEL26
1QCjZXtWpnkoAlte3NB/VlC6d5pREd4BJr6ABoJL5MZPNUhfGAFvxEiwjJGTxmQYftIAx7gqIA4z
4d+LIfYAFbwYnUF0svKrq4MZpyMo6+Hma+W1xSaXBdCisS83ZG6JNbqIfj/inSa9+bXBnPkIfOKm
DE6AsDGm6xQRbeyM+ZFVFTL+0n2xR+E8zd2uFLNNfpr1C39kST/Gz5nE4avt+O+FiyfDsPM9gs94
S7deXKZ6U4pxCYse76kTYAdK8lupa2MTWuR0hHn8bgkW0L0Hvp2jONloPTEYV/iOm6kn6JFwqaIV
cqsa0nWMPsYZYVELBOXCwAnhKTEVIfuOhwKpOi9LLPChMhrGTekzNUmzzYUJ4jzGQzCBcIFsWbxF
/fTTKdmhODbhqTUQbvZP8T6up8cIaHlfOemHNJyea40nTzXXH8oMim2v8Je6bv3e5/Kt6RDHMK/K
IB0bDnNt3oeids+mNsbNYqTS6Wzt3fDV777XkmmdK+6taTBMFKO/ijrEu6PdMljy2i2d/aEbzPhS
KHYN4IHd/VA6v8qYhtn+lZGXQc1AcnA17BxXkPqTcS02IXRg9TtusG0Sal8f8jC8K69emuZ4ZcN6
2nexItSCZxwobG4GhyKj8e1LOfbteWrjQzoylsuEW52cof4ohkEfDCwOJeCr2mw/yoz9fh1gYJor
XB26txhCa8z+S8ilXu5cy5mgHnjzthw0CcB4S9zs4UIp33UmKJl5dG/tkENpWe7IjMh2RdAItlbi
xciAPNSNXx/6uruRf1M+93W4jpy5voB/mVZVO5EXSz+EUbv9k1lBc8s6zCM+AVWhRShjLYJ/jJhB
MNXrMlq4QQMaod7uLhOeeF4bi4jMPnmV94F8v6ABs5OHx4zNKafmnEaUsEWsjq0EuuNnCxXbQAxO
2fwaprZ3yMtsZ6ezf8GmgkHS2vjaoNWKWGiFE7CeZlbYc5WhoN+gaQhmFoukX++mzv87DNx/qk1m
ljAsHPvc/oNkXx+SMai2joDm5MnI37kD30FVEuLWd3PYjYG7trvodyKT/LlKoI+ERfHDDB1GAnb3
jAe4ZXnZixvB6NY57oAbGCVGe7qHI5NJ99jCfxdNK7c5k4OdMUDnYBhlxvrYmEsKdnpqUmJgBmcq
zq2DBcuz009m7NPO8WwMYTM59+wSrlNsUpClXnPp9WqY2A1wGD3lapw2CkrWhrwkbpMO/jeqyHmd
ZxO7MFHeBlNV1yAInHUTDQSDORaaf27Cvm2txbQxYetqYblDgQt69isu79ja7BkFNCHboYwR8UEv
I9bKxsmOoiveO0blHv1lxAFtnyFPOPYXQw/PRgHf6ut3A1KyBVAU7zlqckbhhvOSAsVx59k8VG4f
Y15G2p9F44prLNmYCIS3OPKPurPC5wjKNvkldhCE37KSrNWpxxvQjuYTTidECdqS29kNPlMISNBX
om5bT7QlSO35uSPnbao/ylC2WwaektRjHrUdfTspt7CaJLfSUXTTdzub1cUKMH84pQCDYDG1JIdk
41UdR3yt0PapR9sGfxKS6M+JZYjXhlS4jlTcC452Sd1S/xYEAweBL0B0iVdejj7kSUzChdnee889
stDhExy9bB9F1VtTEtkXO20PBSdsSTEgnb5fPvZ4sOLbPIzvydCVGx5FZoz3OnPlDU7+sZhAwdvJ
33hJ21Nq2ptcq45h1s+jUgSgJBwGs/jFzO7sJgwybWVtDW4ybkLSn4nLYnYm6VH0LvVz48HR5XiT
uOVYDk0euwdnbtBzjKQL1Sr1j6Qj//DTqj5Xsfc8Q7R/4LbhBGROuS2yDm0DyLHYleMjNiEwC83D
Aly1xACKUSuI6h3QePut8S2SRIZNLIv2TthOveo9He9UUeVwzfjS5ebvQmu+3SA7zidu9awwziR9
dtaddDn9cQRZc3/s2oo0k9EJeQ7zkxzGanT3bQOxCVN9cfmngaxjf37kKYmuhNYxTXGOZTwjRpnn
bhNTDRKUEhJzXtvONlTZeFAzMQSatMUDgTtPaa3yXTmgUEEGULIJHxl1Q+k5kBzyJww9SfBCT4R0
yDoYpYtzjIHxrVjQrmTclT++rsosiqZ7Pyhmgvhoy6q8Y1HM1jifyp3ljj8VHdJas9BDlmVaQDao
vEtnKtl2Vt8surv1EGvEDI1bYu8oxLrPPeeTV8bLa8uBiIrS3XReku11z3Z7JPh1N9vDiVGhfWyD
Jt9G3bLItJJjIQdkP1xKahxwkZR2cS5ye0bAASUPt95ypc9Mz7OfsMObG8u+zvd4ggXHyUxYWiWU
5k3vPWwj1tvASM+RIX+NnWWenDr+48TFT1pc5zw2lX8QDGNXPVQqXYIZQtedAnEaPGCHdvIxzHqd
Tth1IwRGHHLcyvy5t6/bibUBk2jGWewOKheNQGQd7b4Xl76zfoqJKidy5NqeyAyF12euUCPNWN8k
ypMYyTSW3mDFwpoTN1DxpvC8YVX0Fu4kFTyHDv4uZ5DZvmn68OJ+BDzZbkMuHjaDCEPAboTShe+v
CI6pWxTvLoIrFCJmvZpr334axw9ytLb2M9gGoFFZB85qtG6yptRgUSkMp15NIiMyt6b84KywT798
MZq3tI/UxpEVvBVQ5rbVzUckpBwZXkTiR1C/JK310gbTvuuq9BJNg3+xebO2NPjWxtIR4lKdLxFW
WhCK4pBeI+JTVbJpyApbMTI/OrMYdkVHppLVICR2VfbcVfo9jAsPTFPrrrW33AUSS7AjeADIrPoZ
Jo19cTu0Uo3jnwVY9BtOCegR13RIFziPtA9mbTQX4VrXApbZmRf2GS6WOTe0sn03MxfPLNe8mtTc
qF0Wg6hzbwuk7GjP1NatuL3tLHbeqXJfUtbQPvspNgY3aoDkwh7C5hufJsFAGcX2dDcZ5Ai/Sk9I
Tsg+zcG4cW3S/6dXN6vZYrqw1jI5nl0ol1cBd+ufai63Qh/JdXRNQx8tlUfnAD4Pxy61+zYz7Xjv
4zu8mOCPBh0IxBV8meNt7TiEnSqBxBRg6LYjKjHwC/PggRrba2v4nVjcSUNPwWhRWy1qlMeQd8V5
qBsmycvYDdgag69ZptQKDG8WdQwNhTgaxdQjmnACLNjMvg1yJc7xqOPz168q0rnCPkYvg2BjUxal
sVJBUV2o0IIDeUJPMSudB/PJ/MntMjo0HgTrSBcTHCqBNHPsPu1QJ3fuleQ+mjg17Y7mEcDTzo+s
8qkCl3cJAftYKyga1KKGSs+U+iw5Ag67OtAkOJkzs/pUSBYnbRNQoutf6MUc9Cd59mAAKg5i6sTW
ao0ID8w6rjJ/5+Thj7BrswvyDO6s3JMbp9PBqXNpI3q/GhcxhfE6JPk3Kt2OpOwJ1GhWHQlCY/cl
i3BblfH0JLK53hKtGK+hkGTnhNlDZI/JwyAxaZ3i6libS4xOLsUZiln2RK4glvjRvvWjHFmbeRFr
2Ch+jcbcPaFkImoxNtUrT+n5MhXR78vgxP6LWfn+i6rQ6RgCLqSaXGLW/RYwj5pAtcBZjS27P5sF
VDRrkUROJL3gwPwoZpv9jev2zMz6Ym/EmXWHa/rS07HvbFfqQ6rI0ZvGwjgmSXD8+qG1neyKSGIN
qa2rTZL79etagQRzpBt+HqiF72WZzquvIWRpecmZzETEP6H1O/R6wmNFAIc1ZBsebiczH+50X7iz
WPwIPbJDxPdHvewTlI3y088a86qqtxkc1KVmGnCtDe8R+lRpFaZapzDMnaikc6mubftHz6qAGMtj
CQwGScKGxcFbs4pEX8fiFADpmV1XDUkUc7GMrj06YqaEYMosnJFJkITrsWPXCSDLooLnRxLxiAS5
4JNqAvB3FBSHekzaQ1OT6uc37Vql4YBZvyNoBoXizcDhi3DOHjCek/PCpr7a5POQEc0WN2vwkY+s
YxiZOE59SHmgc9qa417N4k+eyfKM8zTdqJg2iQxeYx9i2Ia6lp3TERq7Y0GLwOfln7++OIXV7udh
eEFE4Z975K+UlGN3+CpAAqM+zVGdbcjUECcbDO0aadSR+HkCb3Mz3VQe+2eqFDvTYjPPw59S5o/R
r85DbqAXjIvPyG4KqocSsQcn1E62AYSs6NAw9Fg5vR0cDZfZj6lHn6u7j3eO7VaHUN+6JmneZVq9
1aV57cQg3/IMRY5iLy90dMtyIa6uEbNUNXyiGaH3GRNP0CppAkQ+BDhOffDc+RKfuj8nF8m+yw1i
+1zVJM4qtzizpPxul4L7Ww5XL/bZNY6Rc3Sd+eS4xWsI1+urkSSEjr6xy763ZBStm4bm1siKRT0G
ABNu5r5ZTE9g8T/jZv5TqKDeyeYbZmmc9R6iKTu+somvdlNAuYMjGXMbsPb9XBjeeko7dZixtUYN
mp6AttUe+2NpmDYst/65BfZ7daP8u8IhQuUpP4kMb85ZCoKBUnrMWfWGccZGAR2hF7KWRvqRnxsX
wNxK06s7lcW8KeSizSJS7R3G2R2rmh0PmmaX8hhn39tGZycmNdt3LUiekKZ3mEXoAFNj21EpvyFZ
QCuDXsMrbPMVBQlUkJKox7oszO3X50/pRpSdMcu155TfjL7N94E10wqlvd4JELeTtt+njCJsysBm
MQW9SD+gu4+sC2nawKSn2NmWaWNfpzzYiUW9asgcc21Jk89qnZmJaEqYeKSEcFY+qQnbNEAJ3kf7
SCU43pucG92oSwyecCEzDx4bOo9rw5Opgc68E0w69+C8Iti6g3vKSJxyEBofmCXpDeZ2ngodOsDc
JnGsZp9puPD66gCdWh8yqCxj+9UbaGdwEeQbbSi1jjq/QilMarKl9rQJLNlrInLdRCO5m3hxWA06
U/anJsx5FyKmmFQ68WlrCzM6Dr39HVT4fKsd75FnSc08LwIft2hPLAmZxGC61xZtdEBhTaBvv6Ef
5sxi0X1YIFlr6QLEQI9bNtBHUmOdaJ9z12O8FDAZ/uvnoroYaWS8dCx3vGKS/wxTurD6ztrjUcKi
2s592rO+B1GXQbKewCeesndPMQ2PeJfIUqS0crzit13HpJ9Y/a6z6S5yw/BPbtUi41TlQc4m3YCf
mwcVhZoSS9ynSqqNlxFWRTWzT8dmXvkeYxvPYb7D/B0kTKVQxJcDMjvvIxka+9QUPHcGy89RGuK3
Ld0TlZezS0ON4LXPBjgPjIK0cPLtUKGRKj5V2w8f0F9fC54cc84iSodXGybYs0neZRfYJB0klaTN
FGierMFhlEmQfZ4umrSexXNsvbalkMfIaePz2DUVg57ZO3Gdfh8ZZ8VMQb8m9zbXNWv06ma38aPx
aLTlzGqkpc2VBUh2FYfyvZcBGpCZ3iEseYDWg3HuClybXxOJzuYZ7muqrUCjRLLSoT4M7L+AHei4
8Q6+Sc5E4IxMvEliX5m+jA+9Y4eLoOcCv5am0vEUkd0C0GhFCDSL83Ll2Z16wXiOlmPA++iKsjz7
yxc39q/4BmB5L0WLssZnv2iMnUz96Gxx6bQiWOKywzYDmQLupabhhTweb5eZANpY6SVHl98a0sou
cvmSe8a7VwDwIz0wWgs5mLeikrtO8ahuW/EMa1OhAvobGK19yBF52VEdMM1w6J4qHwBja02rtIn8
8yLNDwcHP3xSVpfG8sAGlxE4Vu/DNKJqXxQlMo5qDJ+bIf7G+f+zqFr5kvDkYl9S+WBzu+KQLKGa
TG3SV2+u0NZoIBY6X8ZH0tqX7E3RxPNCa7+3v6m5/UXmMCQRaAgnS3vRxqmzcQ++cNhKZC9ZAG4p
a0XDOQ6Cw6kn4hbHInudTfAAVpAdWwP2bTt27H/BSK6SEko1JdCh9xsy7vo+3M6pGV51VzOfsUD3
d4O97mQwvzbg3TMtWRtIv1/E5sG91dlHXQ6LkMd6rci2DEwP+5Bv3mddIfCM0x2ExmyXFMAynYEp
mD23b56bQzarS4YdIEXOwirezIDLWdpgOZsOl3I0zt/TCpix7X63iwT3qEaO7IeZuxXDCAxiokCR
fQYZABSK2RBOwFzTxl3uFS3rSLa0l1k698jjrU5Tc/w2VOHfMEETWTF1uwSQck0epd/z0npEmtlN
kpdqC6gXF30rjX1cxs29J16e8cGFu0Nc0TN1oNpbcmlzqlpU+B30KGsd5Sp4jCDjkOyZ0W5OCLTV
4zQRPqm+G+0EtRM2zkakyOvLxjZwGPg1wziekjCjij3y1IAY0Kr8UXaQz2UI/+jrv3JmsheFfKOd
/OLBu9sULB/X5Uw/4XRoPG2kIASWXHRXwCuf7mGn+mNkKOvagzdH/DvcuQ9R1LHvYC1mErnndoRE
fqKMIeGYZMgjtL1+aYzg4jBhvTruxJxaUst3uWpWPvK2b27xe1KRZtcG8kOHzsAzAqpY1ClEczob
z+NAx2hUwTPtG0NYVoBzPXVbL5uda05cYzqEZBp3SLxY+pn+ZqyzyzSJhJUNAbbw4ilIAAM9DVlm
X0zx15LYWJa1dqKp8FE6voZtXL8EwzfTs+4eXB/88P4MZiP41act0+94DlaqtlvQKZU8M8y5k1f6
G415+4jsLQN8uXEdiIftEsfVCw2ZsfE2dWV/5pb56kWeXLmmTHbQ9xDyTNJAUxlN0bod7SeniXcI
HM19rKMn/CwvjtUfNc3Htu+IA5Bc5p5n/A4Rbm2UgZCOSaLeVC49udFcW3pb3ssGttrBNMmEGBtu
H7WkSEoR87aRqliQN4Ger9n7AwSF/tlPdIsEADHS1Ge/hYm6R1PusEoBLoAcKw/GjcjMj9agNGf5
jhca8eIqQ9m7gvKcMRNHBkpDEqflB44Ui1uG0gUkrC5dufKG6mJmSXhVypPXr19FkXFBXC6PrTd2
JkGMdn9A3/F9iII3cLOk0NohK7FKRaz2+fL1q68vBsnZp94yDvlYR7cox4gwtup3ZdsJHqS0Ik05
HI5N0U8IVJY/wy+vbkODrQpIFxpRu8Ek4XliOxQ+2GCbCvz29QVuX7Tr0OP882fhPCHhbNmQ+M6o
byZ5mjdK//kYRRny1FyT9Pw///zrV0BkIGX2CwHW35mxwTilKwN9cr3i4siADq2o/nCQ84it/Gmp
IZN1a+TGBveFuePvJ8YZttLBZiC8IdO1Z8YChltK58OaJHePANpumumhNxJN+UUuqzVX9VZIil8z
RskIiF9sTSscXhJGk5c+LjfClA/Pm6P1BBP9YPFECFvmfczi7xnv7NrgIdgE6S2GLLEGc/Ux0HmB
vI/fCpMghyF+twdCKbrkxDwZkpQk1C6qGOW06OtrG0upUTtngXdnk9ntKigWOkfGenr4nec/PK//
FCz/uqgWh4HgdFGvYYt9S4XLWk01uzryLnJiWExvR9VGLMhK5dGjYY+auD4hlLLC0cnkbCXo4sCL
d/A/MMJIdIouBtLE/MxHUFnqoxM/0T+TTJ05cApGf5uDsiEcIyJMWic328LB7/RQg/IuRfGvXdhX
2hKrsT84TjE+OTVWA8f7MYv0NPlBhrM1Q1IR+M+pl7LiLeubO/c72taOvOfaZLbmhPBqe2kcw5Bg
gm6ZRCu3ew4Zia+DNsQPlnY34zCmo/pmE9qBboX6QFM0Gq3DHK9NL77iL0TD8CMPSJaf8obHbrXl
0FgzOnZXQcPfaaZLV9gcEmMCvFX8THu0x9q1C7wBcNCM0Ftrf8vrcFHKJyMh7PdRgl9GnRsVaimk
UedKgcybQEXGNju2VtTDGawEq8MMwj6PJscG2BG+UecB+uvdF8i5CDLj3yNhwsRT7LraVGuCREC6
lf6vOa7wOqTkQatgeKRlciuy8JndcbW2WgslPKGmO68Oz5btcxfg0mucAO/9ogCoKvc1YE0k/ZYR
jxLD2lfuH5n8TjqfrWkTLQM9wGzMjuONW3iHLLKnjU2igVei/50W6q7ZtSe++2VA2QowrSKmA7Jy
kzcoKf8HZWfa2zaydetfRLycisNXiZplSR7ixP5COJ2E81QciuSvvw/VF/eedg46eNGAYSfnRLRE
VtXee61n5fZzvCjMiTDQN2C1aYHqNu00+dWsMoAfKiHvovkpXJ1IaZOUC7iLOEQPrPA04+MtXko+
AcInNkQnP5mS0JxiFoTdMkiyNPcRJxMThcit6f+ixB2iekOd+cMYrVsv6T7isQsswHobXXQIr5Kf
rk2QSZv0AcNKb+uOUDH9Ngq6UEfN7MqdKcprS4PHckaHKX3hbbtMf2co+cb7CprGWpwUscNNVXUe
x/mOAX2vbZhas8dUtFFqFLx5RGZFpfH5hIuJpMfoN5qYtGH27qk5S6ZsgiEMWHwqFxNPrdpXWpVv
1ZTeWmepSTOBD6Dx/YAOGhuOWWH9sVr57Jgcm1u44KndbYakYm5ot9A2+wpKMcKknO1QEeFBVZ6u
yE0ag8htzgQRZpsGaXRm0mxCYAuEyAjQ1G0S5E0kX9aLd+Gx8lIbHkYO31zzNy4orNXUazYLYcms
rKS/5RtosLO5pISdm5VyED6TpvG9I6koMRqO9sQ0MRDW0YjXP6a0stZFTdN+dnyD5IsvlW/u84Je
ijRkFDBwf+6NBq32tqjsv/DoM12ZPlA2fWSsaCtXQBqLEdTkrXS2KtTfm4mWDx0MzDLWa6+MeOW+
FD0mprnchqY37l23e6gKRrUgAh8seypAGFWBWM6btiLPPHGGlTlziNc9le2G+l0ieSH8IPZ4e9rn
SWEstEqUlBUZRiLhQ3V0Z2u3JGao9muaZt8JpkEwzWJcymnjJyre6Z7/Mo3AlsI3k5UoICNkRGRt
P+m062EHb3rbo/JNsm9wmWNIoOZfdRW99jx1qW+CM81GDurV/E5kyU93ALRfVydyBg5RLd8Kh1zp
2RoYNcznSuIbozlEM0KStlR0AvPjcDOIb6WMD5MHqLXfizAlP9tmbl6n1Zl+6Q/UAe9RNaiD03m/
htn/GQo23CbXtkp6/xci/Lee9r/J5X4Xp7muxX+G7wI9Irr2n3K5piosL83r8NhnWZBM3tfaqbs1
mtF8HavI2plWXNKWMG3WfhxBOUFTmfaQUegHvUtn3sY4iljSiXcRp6N/18595uma4I5cAYvQBM1L
boNv/vPiYJjHbsws4QgK2zrIpf3l+AmZP7ENlTShn5/7DyCXk6Wjla8HL3a3c7ImE2IONDCNazWH
lCiFce4Asu3M6ekPF4i6+JO0z3Udl8vzURqauv5J2jfEldO3fhQebco8YgEkp4ky3mYzSTgNF74m
PQ4SW8jEUc8V+iZnbZlWdfn3y/hNY8zb5Oq6wedoWJ5vf/oMDbtvtQjp4RE1DUMK/GtV4gRVId4r
h0NnvnyYdYyYpMrzP8gbl3/6n9pGT/c9PhnP0okGFJ/Ulk3kuzXqYOdoLSPplnFhmiTeRpBttZ6X
3zhysIC0buUF//47m8tn/+mVDRJEDO5cHYizp//z3gBzkFZlXghGUElzRfZ17JQWwCUw9l1Eypwq
WLba8aWcvV+I+mXg2bfpftoDvkzHMME/nGfB5A/034CEMoPvT3kqhwchqo/C4RCP1uFP8tTPEdHc
0rxTnu65xFdzy3yWp04FLR+fk/HR6iX9FW0+qkVBUDF0wENqDzfLWDMpkHsEevZsNevQnPMzAlyJ
ApSIG1SJqTIr+IvM3LWuQ3QNXzIz5WPd1d2p12sQp+j3XEvbMTdGRD5DG/P6nWpTBg6MJlbEB/Zn
Eo7Qyrl4YZs2RT2RmmB6iwcO3sbLv39Sv9+dnnAoyDzddU2GjJ8+qKq0G8xDkJd7+sarlgd4pVvN
phn6b63FSTCRNIANN/0qnUzf/vtr/7668dou0d7UJMJEEvzPmyQPTYX6vXWOBsE2JAO1W0Sa/aZ2
w8Bd2qb//mqf8N/LZytcUsRhifs+y9anV3M6wDOoJZ1jYmo/FeEeaLxX9+4+2aO/xjr8+e+vZy7L
y6dnQPi2pZP/yW1FT+Cfv17WFA2dj0ocszCE/6Gla47EO6O1y1XVL82OZUSQVLT9I+2prqFBhabF
bgtZd38feTXStQ9WVD/dRaMkyaVrHGM04EMofMLeZixYcxeJa9Q2JDHTyf3Db/D7AurhaWIRpRKz
+O7TW1YmMD8ULjuIgBq4gor2fdrKm9F70XF0/XFvGNo3i0GY4zPNRVCFo64Y6bEtckTloRCpic0J
+2SV25PPOMN58LT61Uzq6GUuv4QCBNG/X/J/uZ1902e0y9vOfv/5PfdNlegzEQ1HWg00+AXTDuE1
5R4F4MEIYUCUi9GBVnhU6Kd/f2njv6x53MmuY9GAdm3n837o0rzltQvzOC7uAVB7WJk9lDuDBMRi
Mc0P5TA9GJ1Xr+y0Y9a1aGrlqOOgdLFg/uFqlrvr092HQcb2DFsHni+s5Wr/g3Y/6Elpxb5jHHOn
Yb1a1EPzovm5cf8RXVh/oSrngeN8qLla9Ycn2/390fZx6QgEdS4Dm9+XFWZduEJj/Vjr+hs9QfCr
sTV9E96usPKnOWEEbeEcXhXhMsLRU5y9ecSQJHbe3cTErK4Z36Xh7ue+EtfBOtK5XycG8SFyRs0Q
OemwTRhcXkfbuM0xR4w6tI+R3wO8HpoBgjLBfOag7zpROtATGLnVaGovmNkXzAP2bS5+WzSS3W9y
/E1S5X5AYtXTYHX7vvEJHt3dlwYxmTUJXL6zt2tUs8YUYR6OTaRfLcd0XxrsZUb5nurRkzl77Tb1
GRQqI9xH3drjRgkSNxrPUWo6OzU2NSFr2tmwhul9VNZeS1ElAdx4khoHNw6153ZQM3Mxn2FnS0WV
9jrhl97gnUs3f+6i7Na3MQTJuDT+cLv8lw3bh+QIKIZtjwLivpj9x+1SJlSPkwbcKFK2d5ozsUNp
8D2NW+9x6HTAC8gwsgnNQGpQyLQQzcu0fOnHUBz0WTJcpgUbYdLszB5StgFfxUPLyLCkloe+EV/E
XGorHArmHy5c/P7E+7rLKsvx2Pcs734n/seFR/mAbIUz4PEuExVoTGZt+tVHkfheFPLd06Zjngv3
IZvnEOtTzkwa6Adk/XRJvDNekNCQdMogD+UDYW7Jmu6zhXoQMz/DTutAMjZ9xfQ1Ylq1GZjy7WyI
R6uuZtaAYbkw/G9WqpDXG1phk7nNJJ/8tuhojPXtfrICge6fCxI1bRZGfzTJPoIXFjJbPtmF9Thq
zEJy+ZcMET0HI0G8a8GSuW/o4OGK9bfaO1Q2TClFYgXosPj9ON1bvMPXIgS0IXGD7asOnZcw1dsf
FpHf7Tq+zh7NKmJYPMTmpy1Mb9oYvy1bWO7tfZo9l9btmg1yNvxFPgbkqCsgri+q0ayC95M3rgFM
ElFE5tfRTmZ/WN2N37ZUx+Ldtw0sRKxt9ufraZKWwSXO5iMfrzq4gHE8F283IJgLqVbI/h9J9qsW
My5gML3exjNK9dJl8JaQcnzuE6zPf3iLlnX0H+ssl+RhHdQdB7f4byudN5tE39A8PJoxOcuzclb0
6BkYMm/IYoP2jIm8znXIbaXfPx0ckm4LfTBP5JdY6z9cy2/n/eVa0BoDhV0Or+LTml/gzqnbECKH
iAx8gbgTDm0HaYEx4Er1S46FaSJ9Ze4ZdI5mBG7PtWmqvkYZqJWpKW7M9UP+P70dNFS7FJNJeprH
+f0PF2r8tjs5HCiWogRzEwXC59Ist+JkdGpXHTVpQqqR2JGKSD+jjvWp0zJvTwNWscS04TUM/b3m
7/Dp0llLivisJU/WjAlFuUTCRlIe5ECup5Recc4n9RBvR4S+TzXJeGuWu0vnd/UzK0RxYmKJ4UjV
G7NnGa6ytg4mOyNcofLfwrL7qc/IP6vJCrcalnJ0VnVJ2EaJIFykNs3FRVgdN2GxHTyBshAIHrnC
P+3WFeRPw/SWU+FuOhNLeo1Z6CRiWtso07Z277m7viU6ZIAUsqdZQH4hp1RCCssk6NN5uvJMl3Ql
1ZHeKAF7juatK1uUp9FiLHz/UndTt4UdbO/uBUjFQA/1q9WdZ9ySuENK5zqDtgqGTdG75hdj4jif
ZtGXwqzf8pYSN0ryjWZ3BoRg2Bg6epDBmj1ir+QDdLluDRTOv94X0ZSm4Un3huep6d/0asYboW0U
SqtzYmhPrUlESzSipXDt6CGqvzLwT/Ec+P7RkdP+Xkknofw1lijYU58M1JqdYF3OkXEx8oQ9rgj3
rS3GP5w5fr/5hUGlj9/YFzCpPhe7SYlDBjVXe0wygHaZXN/P0LXaeHiAt0RvMBeZ/vdPvzB47G3X
ZkjhWp/Pm12km90wxvLoZVm31SqbHK3BP6VamR8AwiXB7Fm7riODZlFlFZh5/tYriN7xzv/+UJmf
ChybY7rrmeyEmMGE/tszVWL9MBopiHdGOti4Hlw1K2ELFjRskf3usG/YSzrgg2b3U7D4NeYlSVNU
rv8K5I2IIMWozFMPSVJ+5yBC49jU1jVCx1ErODv5jPLn+NFi/BdUKLPXM9Z5kRHFPo7mn1Z673N7
yeZ3cSzHsfhdTIsaddmb/mNjt3MmlTai7WM8NkngabFBTJ3QjzA06Gvff8ayaBzv32Vlvm5rUjuV
G5LK1+GEJoyCb70QydMq94p8O1naK/z5+Xj/knCKR+I+cvCUIrj/kdAqmoe0LgCsdPPRHDMGCl23
txDCMQRprCDLMFBcyTyTzcwwJXWsYyJSrSAlaPx/3+ooU8jFYerRV9Yxjb1pI5z2V+FPGpEiJMWL
tu3XsmiBGBYjMexWOCBbyq1ib4sMfEfNXDu1wyNcuiEEhw33k/CMbvl2wizEQOJIkH14vH/ntwkF
pV6SsoJ5mnA2Ho7HUnSYZWT63IXAHfKFLEItmu9Hx96Zno7MZoyfm55Ni1UMxVzzUhCMLu4Iptgk
PjL+EheR2LkNdjZmCejFNScBABa/3J2Zf9uv0AtiuYv6tRjxA/ULNAXuVXPTkg+jk8cQ1t9ltmMO
4BI6jIVNC7JQFe0hBuVr0KAHk+HGUwrk/qUETduiZdmM4NTXec6A1ZhseYLGQugoq/R6Kjzv7BZW
QO853NY2EezLOjqp+mYvtKw6AoyR21287zCK3a+SGfhDyez90CcgfnW3FM9dRsalD9dzS/nCZB6J
UODkWnfWrIqUKcRPFBeARQbTnsk4p9cEtfsWho3+kka6v4vQDkvbD5/x/K+zhmdI1xqLfamtNagf
d7Wf/RARJ3ptUgSzVYYCy1GOc7jbddi24AkpRleaXFJmuhJ7+4RdHrfWnnswIj45RrxqaeUuJgoG
VArltC+iatu2f+Gd3XeWMl6UnVmrrIk0PKC05KdKFGdULovaSZwFKWcrwkfiXYfIdYdzy1glHfWT
D3slyELnBcGYuUlR1+yqAj9kRlR55yUa85/olR7RFasVbSjD3nt5bBzMwt5HFPto1GfiVUJ5nCBP
MfrIysb4Vhbi1S6Lb14LoyfuY3yluOIPZi+32uCKPfnvWPmi6uDoWPzrGFefHMyvCGc5O5e5vVHS
TvbQSRQvmvZyvHGZq87BHv93h1LPkB168qlqUKljJHu6G1OnRZY7Nv6Lib6LIQy9TMHR71yO/bUy
5n5damm58RTyKjihX1HCNrvB4za6u4tDFLY3e2DCpCVO8peMP/RodnY+Gb47FaPvm/ScwIY0Br/I
U7fCZcD9OpuPM8qYF4VGfJWReo84iR/zpn/AyGOw2uoOuhG6C26vELXE1nhLCFLDmpi22wJA7L5t
9LMvtBL6Mr7nFDAXHC1kkLY2gYoJQfejF+DlZ/lMLqMb6ELfpFqG2cvxIC2z8669jJFndbAnp36G
zABITDY9wxM7X1szE9YyX/RHWG/JN17lOpZTBAT53o4qH9FQtGy9U4TYVkcCKeMzzZL4YKesQq3O
A1FavbYlDoC0A1QjwcAA68ExW5o5Lucn5bHhk3HLBVgo9HAWnNRuyn7WGVJRtH31WU+SRZmC4SRH
WHn2y0cqle5MqzcHo2gSSeSCOwObRQawVkUHb4BgkzlR88K5FmBaaT9yYsKy4rcPZdcbF9/SUjwR
Txh3CsJfetaYtp3zYCBXHWDnqE78/vER6OY60T1iOUVJHJzHSLfEcjUot9kKO/aIm2yNa83D1FDO
QjCCC5rgg18auOo4NNo5BQ0WRgzJev1bVY/05Er1kpl+yE45TUFXR1cExN5zlv3FxsCEtbW8Y1dQ
9VBJNpGJbRMxr73rMFkM4YAQ6uaPRvtCW97Y6s1kAewr8+OYR6diPE5Z4mIt6T7yCUhVUliADOus
DySypFNVeU+tPgre0o+4jw4+Pplj5iOCmxC/bxPG2isnN6KVkEPxpci+9K21HnFbnRLU5PthqInr
47PRBFuc9Ak0i8saXaNL7Ceq83Z80rJoW2voP4wKFm6nu9tR6nIXZumjXdLq62oe/Kou7UDT8aTB
11KHpCj1QzQVX9jyWajQqPJu6zT6/LbHkIS+bc2Z2MeCNA5BzjB4F/XOaowqdZ+mpjUqIttrTzUe
XJBd/k5rap5mXVzI5/iVRU4wWTHzWJMpTShGsUlQTZUR826Es9VpKjguN2HglPZ72EzmChqCue08
YhySPLuiuudjSEkhayE9MAFWOL+0XZRjFMAtNl8YSdJo02c/MHATb2NsyxtcMcUunBu8Er4BnFN/
MHvdulC2oFWDT3NV0sLJj6wVbZJpbTx69ruxk0Hlmt4ZAV2/qYgg3CLd0qEe89Z3+QTJMBsPwmrw
nC//NENhaHYLrQXpjsfDMT4rVqGNyxLqsQY9NyZZe1bUj4gnbrawxHPDUlmQbH6bSdLdqaEj4lwC
mZJDhsWHEMh1E+rGhncy3QhX4KWc2sUykpy7RKHKm8f0Q/dfnexiJ7375sDbaEWT49ci7yId1QAI
Sa7v2t8qSxizxOKjAPQMiSGPD75GHFWo2Q9FaU8bOcgbJeUPM2n23uDPB4OgN45SFEbjD+QcuA+L
9tGFHbzSK0Ps7d695Fl0MelxX812epts8IJ5lJ/NVvf3pgTCPltIbSPsies+UkTvCLXpk3nJBBTh
yqV1SS+OqiO2k7Uz0Wbo2oEYdd05FFljBFVjP9/HMn1nZQdHA51qp+W7paPg6Abn3JXNyV7E1mNk
AbPJzlVqw/PLesbJYYTReuhshHlq3Fu8ilHU6uSU1S6JYuMsBuc0e/mPpkv9S4gsyKLBswMpdWtG
mJZ5tORohHN/TIwwiOdTOfn1BX0ZkmK71g5MnoG86NLfZLwdCZAGWkEQBKb0qfK9+EFgnzAmwzs3
0gm82RKBDNXH3VneJWiMmiLeyLk9w98m6NOHIOOTZncfhnS1BaF7yIKmMUgGQtq6GRN6RBWN6A3z
fDStujoApo9hxBuPNd2RtP+L1EcwW4+2DH0iwIZmFYd1hkAPw71dYr13aqzvarEw4hDFJywtBnXx
d6TF477urBuK1jKYUlkjAujDI0UeOnms0Wuj8eQ5xJ65S0zxkYSW9SDmdjEqpQdTz7+Fo7K3zEON
VVxgXnDx+iR62Z2k6zz7eb3O7FQ7hgUUaxLa5ENWq+fSavVTb0fwZkGBd5Nd0ixu9wa2X5Oj+RO9
vZdiMvVTPqNXAdh8yIGHM94eBkBlVnxBTrJVM/ZmACXu2eg7jCdqSI70HwlJ6lh9aQsC4rfFzdGS
V5ZxeVQ0j64zm7GFvPVgARAO2i679LPwr7ROnAQBZcJEEIElY7+mHd7p/tWPzuMdcBJl7ni7n0MR
TW9z34rPnPctlnEk3VrTLfmisgw0OeuoCyM0hT0350y6p931B0QegPosb3jUfHXQ8TU/dL3WooQX
UIaEk5Fi6V5T3ZY7rcgxzcwI72AWIFRpk+/ukM2HUfU4Vv3iSZKXl2AzeNYju96lVuuz3BOXNAvo
kGUSHvyxqZ/KGVCCASaSnRN8fM1rjUP2dbDa56YYXx1DhU90i9BD1Zl5HTBZ0x4CMDOlLWK+zCv2
bUbVgrcJa94wn5JWn69mD3hAFkp7n6z8ihOpdzT3V0iUrERb9UE9rAXS7M6JZDrazHRBu8w4yKzk
fGNzb+SLqQoHWFvjPBqcVpEs2uV7p/GIcVmbOMdOTceUbA6n4phVTb0hNdjCuAHd6W8RcAucAPEo
41TMRSunAfUIx+dLI0y4fTX46bauDknswcaL+0fPKtwPxQPmz9iC+rwtjxHiyCeCXtF8SrLyIg/7
8dinGNTDZc+g1BqL+Jja3xz4+1DiWiTJdUv0bodk7djWTXKIi+kGwLna2vYcfnNi1Dajs1JVOtyi
weaZS1vr4s7syhLpN8lz5i207KsvRjwgysrPE15qP8n9F8/C44i876Fv7FNNjO+jaOv2cRhQRA71
bEMtRbO+3LcKTfhaSRgubY/yt3et8WlU0rikveW/svv4GzGhh8fos51qgAQD+thAukCOfTUdZo06
jwr71faVfdIKHYOlTvown8xXGOiCGR2rbZhC0PVRh5aSvPEFKVNLxPFTNtoAmqzxueiAFqhs2Ds5
xm7aht5z7r2FswCAYvjPCvzK31wRHmtJ+kHCtr6MC3pwmrjxUK0NVcgYsQTc0tpg1ctMrmicobkq
x0OhA/j0JLRCe4Dljdd4U/WcB/IGGLWXk2pMpBp0g7yyz2w1E3wIEwFSXf6ilQFDH0bqupVFv9bM
cTroBq6IcBTWNkWk92BV1hYxT3YqGDYdOrc7m2PcHEeGLJ6QN/45xL/phIQ5y+pd5yPVGPVO28lp
6nZVqD8T4JCeJhrS9/bW3MZ/lQMzXB/n66row/SMxZql2XReGMG/qHK6SCjjR5sT3FSCfrelwCja
xlDPJV5PY6cBS153C8uoTcVrkuDBadq83YSLqwmrfnutm6HdlZGPz8rwTiwkww5/tbclnr0Nkr79
MLveAkk2zEwTUO6AL13WsHLSvujIlyNBZeBMekBo3YVh2fiWCywo07bIc4ej7bhxQoW8ndQI6q2y
vaiuy45GFx6LLq9OXpN9jzro3Hk04uiwmYJVFvOwOyKpQz+7QbYFsDwj4pkW1AUmzrYUrXy0Ug6S
YSq/T7FP2HWILstLhlUbFng/TeYuhI7lAYCU7jREnXUkiJeGWSX6I8fh5AykvQ7n6GFsYrXFBOCv
JKMSJOBgThyGrCLmPSxRUYFRR9njjHCtXensE2DKEYLL/Wiav1w5iYdC986Thy+itfGkNFOq9jGy
zIAU0ncbxfHGoaKgaAJvPvD+7V35qjyWBtNiW++VerqDoDgb6Tz4/opczL8xE0jNjUsIDHNoYvmg
if6lQbW4bjtZbGrPCSnYkx5iqpE/0EIOVTUCFB6PHjXEsQYB1qOs26D4zaBqOfLkpubVUF77RH3O
7bkYZIvkMnjF0ct8+4ov91QBZ0V0a0c3+vfBkPrNxo0iPehcZJWTFjdn2dT9OpfN1aj76Wu/RVO+
qvVIXqGEg3yCAjPM7cXtxSkaYj558BDbUFTvSvI/vFsPhZrLgFTia4ZVKDAi1JcNropV5nWvTW+9
DNiQsRlNwE7stZuGYMJgEK1Z+b8XWowHLTebB8VrHnwlXrXKf+essmpsL99hq+WYS1Njl8sSA02e
PjRtsbpXmbIkxGoxdgGOtg6la2xbg9HrLNi79KVr6Q/5pTFjDrx9/hxaPw1gXNjDm4ljldjrTWV+
9cIPKIrfoxHPDOzacBObOf5Ig7J/NC1vg83SCAgRjrY42/YR7phstlrSFGHHxH78gHPwh91zkHNp
DKwcoxGrsMMRhGAat5r5klm0xAziwn/Ma6d812YreqjI4QbYa7z4xBa0kfNmDWK4mkl+kLqbn9Km
eIokhZdt2XBfwvFRTcQotK6WbbrM8dZtUnuHpDNPbR9Nm1ZZ4mMwyDTVJnFwstK6UoueueUrpx0P
zKnMQEvwGN9PcBWrq5EwvUhQHfMr+QjagDC6AxBu/IK7WXd/xQb9KFyZGL17ZAFq4lltUazGLvVr
pVh2/Nb61nKvr+Jo6g7WDGqdkrDc+Pq0YZlItkmnTkB/F/NHc/kbBLkIyIA/jcBjMevRgIwWiH8e
uILOO4zbYBh6dMYl3H2OWjB502ffWeyVLcJB1L47r7G1AP0baRNaSEBxEjoYZtIHXGMKGOxcgt7B
IjTP40/XAc5HVBfJFcUYL17BZUFvf9RpIvewRLCeD/N3bQeXB8ePfyGiVh2JylDr0YqH4I7vgioA
O2lEth+ZHXGDJs3au2iSQXF2dGherjIB0EVE4852JV1YyjqvrNudrTh2k0XeCrYgZ0DPW2IsX3UD
YfRRVR6HLvvoOyd54CjfrKRjsXdxbjrEVfeoOp9ok9ZlS5n0e9OUTt7yZzqRDwYA28ASJWHJanhT
tuy2qsvLdZY59D5dV258T1HojYtFpVMIbeJW3993/L6DJFFVw1ZSbTUWvjDuSWyoQO1GOOPfnNY8
JDauZ1e/YKLVxVgfypGR2QRwCOgKWTfdeEPi6a5cyaRUl5uxN2HYs8j2ntOeZl1/nL3MuCgJIKSX
Go5tpXh2KES9pdjJu/C7VFATPNlzNzdANjzRVivdVymZzn20nj1nly/DRB1vHmUUkHCzanbMT6xD
jT0IknOJ/mnGWGWEzTt/h/nF7DddkhjnVjUXU0Fh1yYM4PTSb/6xugKAFg7dopruFE6XQ5rpbdAa
tReYTvtc52b7lMvUJnuro5WoFTd5cZSwH0UWnaVX/QVB29vUg93sPMQJNCoIVqXja7w0bFUHUNNj
JatbLmC5qQQ3X8iGgMH8gKR5ekpy8BbZ5C36jeQhfcobT5ycPjcClo+b60zgAlQTrU3CN2FLT86Z
k+gwXekhB5aE4ZFCO31Es8qQriFZQjiKyJkpm64WLjeMwzWJMHVjPWoei61ttt4+BDKzrnscjdTK
glHEcuc2UGGw+vY74KcAukQZMQhv7XXFlosPW8WbYjRd8lZ69jXNpF3tJ86bmn54Me4srYYon5pj
ftFl8RH65XsvaJpM+UtbmOYXc5hxm6J/BOtRn0wx/KDmjwNMUwUzizm+slsFNsnZ5xZQydbCtb2i
rQ1TIbKfpBCbmYXzuWIxmmLvKDg0bePR/l43U/KK3uCbZ9QbML/yp6DfGWVfvNKzzn2vx0RuFHsD
TdnZ7BkfeLRb9qKcf6qkgioucyZX1mC/huEbFdFLQcfoqYoyK0ji7Nr1uc4kI5m2cxxjMFVJtudA
f1Yl7XQtDadnWes8Pt0k8Hg3/SoMlQB5R08qdqL2EY/Xq8kR6MGqz5qZ6DujBIx7nOKsZxrUvGai
J0iBFIE3b7EihGTJXxsypR6VUX7DT1ffpqr9VfbQyEyV5rtMae7XeTIXQt2sXaoJ70emZntrUnrt
295POUBp7SUabz0UpGrn5mFguSmiYFpsawgkrFXOAioQXZOdJerpY5jMNABJtp2xyODnQSZ7QMlJ
o8vP9VVsls8qHb+GlTZuYxC659BQJ2tpjTjTMHDappgrKjld0NFNF5OlLNBGQj38fvqS9ZF9IwdO
C1c2l9Y0itNu3jGE7pvhOcayuXcGnYdj+XGqw/5Z9w+2k+vXvIp3FYlBX6JYbVxTL94k05VdDqaC
QBmj++I2xYGDfzA4uN1XmxCvMvcjhBpQkdqHUU9vCujJa+xjA/d8b0P6isi77FzMyMj8QhzcDvoU
VbzndKcq7oEP89o4QLLVMpJO8TuAr+udze6J/37+vA2rYYX/nf/YrzdoLXdwq07iYt68l/yr84Nu
sFmvWrVSpDyVkFwYGwVkznlJkKxtLDobn1UYOsC0B28sz8q7JuoZHXsNq1gGqGZ3drDZXDaXtwvO
stWHtzLWMO4348bcimNzSG7JbXj1vlkk+aw49daEoDW0c9Z4RPkxfWq6TS8YfWyIUPG+j4yr9voh
P003dTNf2jeJaB2fCZ4oF/bTmsY1ccI4wbRu26sdvXzcqyhBcJDol3gqprWo45e4r7ctQDTcUgwq
+9qr94AQh12Y9jZWfOmvie3VDp4qL9juqovXx2+qKkYeVGfD3Nr6nnEQWHGc1UCDZi7hd9U5zwb1
UdXAAHqiVR4mJHe3Xumvc1RuWzXkX/kmRZlURZwxk/wrneS1kEgQMhE3eMtt+6s1OHTMUo6baXmy
MHyUXMTzV7khtAIO6/bWqQBH5vGWAa4Kn2/uI77KplZOIJZU6PuXxq6bYwPu8+8f3Tilj1jj+knN
VB5dqG3HsGnl8f7j/bus5dboi+JsME47Mvk6a/G5oHO7bch2OPq1UzEv57tPP0qmI/tZDEHqkcxc
3UOa46hZQoyZl23H3Hu6/80cOsQ3CUmHeMmNDVPr7DIg3N7/MlwiZ5sl8nW5AqVM7T/+vC5dmnB4
cEpFiuL9S7TEYoZLVOL//7P7d2BtlmWfPTvHtWwsr9mW7NfhHJIZdb90kZAMbTPTJX2lxobT18ew
jard1OUEJ+m12e8q8G6zIIPx/m+2S2L2/btPf5Y2AJwMmcs1c9Ivc9nEW+maGJnaOOkCNjSIUFpT
Hql8ymOLrTMv03mHjtFk6TFjHEIMqs1c/88v9z+LXJnT0qtO2vKu378wj6V3mvgZX0dnBHejIZGw
dFb9QSRQtmRXHbPlhRTj/b+1g//zD39Ne+fX/1XVk/w/lJ3HkuvKdqZfpUNzKOBNREsDgABIFj3L
csIoC+89nl4f6tzWProhRagne9MUHZDIXPmv34Dgtv9099/97+Lwnn03/3d51X/+1b//17u86B9v
unpv3//LHTcHmJ3O3Xc9Xb75se3f7fL/t0/+n+/fd3mcyu9/+5f3r4xY0Ih9YfTZ/t1bH9abCaPr
fzbk3+Rf0Xv+/t+85v/58av/asDk1mi0QfinZwiHZvhu2n/7F8E0/xVBk7GYYcOQ/+upvKjb8N/+
BdN9Q7OQsBi0qlTIgLDy/uHHrxj/umhbLEh5lgnf2jD/f/z4FUvlrf7OpoNoqOD9T/EPYVk3Zfmf
GOedzBibw1GApOTOakfEi2KwakfZ8c4KbOuWiI6QDkMTj5Grx9g5qci1tUnKzqkayytlJFImzQfM
XKKA3NAcYcPAoOv0GBTovW3ovxN6+KEbJZhFLp1rXVa3fRK9V0YYekCfaChVk/WlQCuWZh0b7KwI
qDBDcdcIOGEUQg63uyHKeXylBZVghzb7uGj22LoF28gk9SbJKpjNBi5sSlbsrBTNUTghWp6QxYvF
UENHEfdwitm8yTk5gVX8McktdhXquHC67lh+NgTptd1FqBHkWipb0IjZk4YTPSXkoPjdY4gmdxOK
vvtq0owbS33oTZnEbFinD5WgwnA2Mc0IBl/AfYXGgVTspcat62Jb4oHwBeHmLSZexsjQpGBP8tO/
WKJEr7RJH7oiNsmlS6yVHLIGxpnhTwLNGgS8S5NT5RCPbDB6uj2AjW5qDQodu2VXWmbYpdOztL6T
HndZ2dhlKdLAXDqKQSr7FRTEWR2qZ63KV2WZrLmewv1dGtuDGncY7fSdgzfVKatVIjYL9SNQsQYK
VWBoI9GrdRGIV/IFQinwImjsjpKVdt1SnZkhgYBybh0sQlfPVfcTt0dLloOXYSR9KhtQz8F9/uxU
w9gOeufA2wvt0Yrmg5p1fjYblylCQDplqn6s0nMS84F4G6z0JEVEvnjENthibbJWuOD2LDlVkXzp
+FPb/dzVOO5Y2DcIA2ZqRnYpWATtUJJmYKVYobxnzYY6dm6wnXRSfemql+nnvbDSbWyUWFZQskms
DStQgGYdmcJTlN9di4SIc4jMmlNHXRNNQQ42zpfOq9ltngtyiTZyOl1apZdWChmRRI5JDVufclnp
XKsB4BIUytuxIXFAm4aHSRyCA04JgFh3LCVaUb8OSVG+EDI+4VhjpkG3IjRK9ci0SwANIcDkbdpC
+SrRPHUpEi1S9opuWON68kxj6NrMYIRYYw3EYzWekMLHlREjrHULB00JeghIhE0eBWmAitBtw0xN
vTjE10y7GYM6PnaYrVv3GrflQJ42MRRmsxPImpAFHzNdzJCL6kgSSO+MuBfCNEJlxSZ1JxWJpzWp
5ohZSskgQgmNxOadBuJL10yiIwwkxVndTY77Ywyb0zajmCqqLS+CGWi7tDobuHQcCLPACisGwNR6
MV71xncSRKSHZf2KEBDZl1RDWQlt8CGkaAabKfRx9/kUkuQQKsLkY9KwljnfkEnB+gVhshWtJvjI
dCIKUuBijHSQxziKFMNqmtR5pQ9spSD+nXC/C9fwpfHUxQLTAwAfWsIP56p9BWvGn5XwLXLs2XzP
n3lKnFDU6fsgpo2aj2XpDUF77rTuOxEDnFPlVnXSiKBkTYDNYBDU1KoGkW+Geqn2CodLbQuS43L8
BwCoYhuIW2a3QRc3D3CqpDpZ5Ynmidm8Toy7uSJDOHGNkglI1QLTxRGIrjZIjIKhkYJnuZv2HYIt
hOelhMc1XQPD6YYdnkwTnpTjOg7QMQsIC1dxXp3DHIP73sQHs4vZQmjKXk2Z2jEaxeI9JodKUi5i
abwREAVpCb+yQXhJ5S7ysi55EVSErVoU9kjjp9yZE5VGGQyNVpmC14SITqK7abO2OXOEXjyGovUa
DhAHcgnT91nuTX+sq/egkg99xJ6kTwpy4Upj3fQk44VJvq6H6FsqiuFsWTmBsLP5mPUC6mahNa8F
jY4gygZfKYITHV+M0rMZXpVYuFLdDluLeVyim7dKgLrwkcas1vwJpOi+LeTuqQTVPWvRt9mOhB5n
9EwGrYLKg7durHavM0nOzay/WmW8J6Ppgkjz0orVl2rCxYr6DBHtAMGAmBMuThwBpvEoiY1nShRV
ASwWRxbK3jXNsXDCzg9mESN9WVmVInYg6Oo70nrzUJr3ptSQFVuGAkzlNyiC0UMsCVCXLQEXofkd
/kDpz1L4rcyg0bHxI82BvkmtTQ7SsjJBXqdScvEP7c6Gkhbsko/4Zc4XlWawIyd3twMo4ijE07om
zJ1ORUQffdCOGBtptmagFxGJ58PDxmxcci2UQO2ccTSuAd0nWRDFo06DTRk1EjpTDHVx8ydzT5zx
fzLn97uK7VhSJs86ne2DVWqIuDMiFsqxvGRjtMYxEsNJldlAp/1tRoG2r6v8PMghWaoNEGdnlYWd
Y+PiNmL5jdOEuKsTmdk/WrzZ9O5dr3XYbDRbzUwGfL4j8yfdpvO1roOcl5ML3uKGBzV1oua2igdF
HD5o2h/EuBKeFXhbnWp99Ch83Bb8xweyL9Fp0LjKi/wkaAgbA9bbyJq/kr77iKdO9Rs1Jl6bNL0H
JqVtHNDVJXVr8RO9TrE14nkhliu1Y6no8KJdTW31KIIzkQek966mYDwPHGyPbIFWcj4/4l6LGV+b
nsqMtVCYGt2TC5E4R+kxLKG7WxPTWYvh8r4m0TvWBX2DZVCyCmPAf6LuVeyx8GsbcQpif+Sbpb43
WnEdIPEgXFGx8cgCrsxYoInTmyW0rEowOHmpU31BwvbjjoU0CAkkSFvzCE5MsMX02tRE+bZkv8dR
kOy1JsR3LxQfJqysAiIrcQ3o1UPbp9PG6OV39mkBCEdn7IOeUHm1ESQfHNZyRLX9ol817qpsYDee
0pOgW7qPH4vKgoFQ1F+jwV6skIonXa1uMCT6ddKwjASID9zW2k5Fm16jtsbVWL2YdFNwAsxesFxS
aSGVtjilSER6gJNRHJmzy1FwZWH+iJqQDVCcH2q2xKzurQSurj4vPrDeEuNsp15v1c/lidwUvzAz
HX4ltnVSKakexI3cjvvU7YCtYcTMn+EQy7ZMpWenRfeAxVawgqfODF+yqSmTyi+xhbbJynsTurah
iMNmx0rgCpgpioFJhrhJi4ULhfYZwo1ZqnTsMEqn6HpAF9xI0gJvQpaIbsOWaaAVITPTQpEOBGqQ
Yo6fTaUSj3G2DwXrGiWtsFGitl/p0uSq1RJ9h29kbM7bdsI8ZZ4JzsOhF7jiGZqLNGoY9lrF4IGW
ej2hJQuzUl4SggVofFSBxliRQ1zJmxYXpCIrD4kq3sJlMzpR5dtaRsZ0rOrR9HDHFM4fBXGbGATG
GAq76NyMYM4sezxjurMbl8USZxM8JElbDb8yQSq2eloXoE33x0gNH+nm9Tg51RDMggQA01Trwm2L
MMS0Luq2+vIPxirtFgVH/Y/7vw9SY0ubpL4o2FanMHjZoVYJkymvjd3A4Pfirq8A8KoQFc1h4Qku
T+dRixFyJx6rTi23rCKgD8ut/+7uf/fYiHOqY8H1s39fmy6bahJJS+d/fJffvyNNSKanNHak93Wk
r//5ay2BNGv/ud9Sw2PlA8ntb8/87eafLxXoCq1ks8aZ9T9/gSDI0JGDQnZEk2Lqr/f93/5K+nHs
vMBnoG1mtwkTFPfPp/31C37fKik7hrciWH998O9jNLuX2L+EhpeacN7JbAF0UNba71CoFfjcv08U
ywj4vYX/VYa7IcvZnyfqmukGVQQcIAyLHKmFK4WtF0Mq/AUU6gXX+f3nDuSE2wI9x19YYoGClvnu
r39+H7MUkO0gB8PIFjQDFBlLKWCHbkE6MNYA81jQj+YXCBEXTCQFHJGXExpmjNB2QVMQP2dbcUFY
fm/902Oqaq7RBoDVG9QtgGIayS5WvlUnut+DRiYH6UMM+OXakbUEYAdw1MA1Stb4jALKNfgPYfS9
8/vuf/6Zlk8sFhTpz2PQwrCFnTX/vsBSwgJEBXMv0HdOdtECaf15HFqF5U2FvAsX+KkzSnbc+JGj
9+ZFVqhfQikvPEtTadeCKwKB/T6jGMgQ5b5e/37hcjnWv7f+6a48TZ03Y6Qlz8i7IlApvkG6oHLC
gtSB/9Tb31vmgt793g0XRM9csD19Qf7qBe+rF+Tv9+5fjy24IKGifrI5gfRvCSSzCbZhoLVbQfVe
RMv2ieq1m/BSu4OX7EgS378Q0GYHm8mrVs1KA9Z1G2M9dE6sead5+zJ4futCibPHCctZOE876+5K
8+Z+9ftki7jMdPz7tXa1M46T3g6EyulWxCRMtj9vmxUx9e7b8mE7JueqsE9JvXqJTWeH8fPmBbLT
iyl4+nH65IFuxQemoJwaMEfxJWWukFy5sP1s93K/tinwQcSU7oSmM2+jDVXwme9G8hsfjhLOZgr7
wanIrlaIYpxh1cJ0XlXhqiB8yLpmeIyEHAs4x/y64TWq9mp+5LCQ3dPMp0L75PBMiejO88bSXlPq
6Ns4HXMSgeeoXYfytmog+rvF5ImCh1alx2lsOlbzCdfie+CO80aUdYqcA59936fkbKVU6sNp8Dgl
EmkrilPFYMbrHntseDgOmAWeXOR/iRBrhhe+R7LrTJ+vgflijQNoauNFy6JAFBc/a14CdR1YHWbg
coO7luqV82bGZjcEIbARq6jHMPfF4cGaHMg0nARKAjz46BJ3n4rGgguuynZ4Ld1w4eRRrXSIebgH
qzq5Dm1lV4qjohVLPSM/UPwvHzaiT1txFopX2jMAkknn8OlF4+LbEm2wB51AdNIVfEHWtX0XwLrf
MCzINnLyySXcOKB3HTSueTWP1cY0j+n9xIrl8p/6Uriyz3wnnxOUutXqnq7m1k+ep8mJnpWjYpOC
eHfQk6iXfC8TT7EPtwK/dEsQw/DIDlOqIOF/iJ9it9Y41qYffointLU5YP03dnf5jaOTTc/3C7Oi
je4xDd87d/bCR+yFaSF/rJtH0XNHZtYdZLh63wouHkklVnvCJnOUS+KkHxhpx6RLZMmzVONgN8JZ
2YsXumWraEVc/c/9k2JR43zNzqHch/JDe8ifUhplmx+VC6ca3vrNmJ5beW14RUbYCZKPu4N4ghEN
wQTvv5ZwaviRuq2lW+Vn/FH45naxi98ZAp0meKKxUaV5FbvdtT9kXyDZ9TNNV7MFOHbKyeU8xc96
ebaapUH6KJH9Up2b/G1JgVwi8ZbjoR5hP9JT4KxL7LEzl8QJgQTp6ch45JR1zsu8FT99nuxewUpu
UrymLcbmnUxHKJEllMR1/mOlq9GZm4tUOlkO8cLFedMEFPzh9Jdo27luSiyxzmq5Z3ARTREay0dq
nFkTYtg+fObH8ZZcECEn1mguLR5x6jKiEYlP6CzYm837HGNUEsd405wkWkThgsdkMMk/Qs9evntn
JDfQl6WVJezCYM+gRBiilA4GIDy45E6U+YPZbNPfo5Qn28R8qspHq/zslC98RcnidasaM+wNbU8D
YGvJhPGieCfUHw3eSLyBZl6V2svkXU9x36fw8yRfIpFZWvIRTj1EOy75rDonMOGYK6qcTJbWSYuT
XO7N6yxtK4xKBc7IkMLJG15omYKsbHr24qHk8xZh8fWSoxp5bhqXmA1mRq69hZyKxH1FpJkJqWdD
fAnZPZ9QhrGQxDVgPlk388gZRtDCce2dd9Qvx9Y+ROFF86dPrmAdy5oFMmRDBA9y3YK6rjPrOKju
u3JWfJwKaKMyUHZzxuzJLU4H/bxt7y5zN3PsG0OJz/BJHvpkXh3ZFE0uL4LQ9wOvvnT5Krv8GZxp
8mSqMRjmEtaN72S3yVfhuwaou3GpkPw3fYpe6dJOJGQNf/jiQMLUVT8a+/B3aoo6H04NE72yZRDy
TdCAvLZ2eOAYgLuBYviz+tpJKz1w78fJG0iReWTmJCKt3uR2z9Eyuie+gsofazjiu0gSX83RmzzY
BNMnsw9TKSnQ/K7EZFm8r6Wt5C8rB4zq3o2ccpk182cmS7LCloEKyhfTZ+E3GD4MO/1oJqykjHrh
SW39/Ee4wb/SBa/fcrKAceQjfCk1cLONRch6B3Xr9qZehf33eHfFTw5dt+JbTPhTUJClv28fv4Ck
MO1q0YYwBq5gnmWq/v14JfNRmhQ7o3TejZvL0ReejHNrD68wc2/GmeWP82j4HKDwffjkhk9MT72s
Ignis9TDgoJ1mIVd5EQvK6GK/aAtbYUn1AImhC3c506lzIg8EsTKYjafZ84oQ4vvirORk8HOXIYD
bBVOh8LhopRcFAVe74if74w8lguDjm67rXasX+aRs2SduepnVuLGm51kZ5wz3o/1wH8xbmzDdqjF
nHAgMHjFpKD44lHYC0+4sDBpTvZL/Dw6nxwE/Ypeg7mEtWDPEecmv5+fxeBnCe23y3WqPZRuiC+m
LZ1ZXjT6oMVz+ixfOY3FjuX5fjX2SHvRfTFH+RDs82VmgtTKtzlzlWU73jZ+D/MHmfPnyAEssjWf
OPssZaZNO43UPYsxw2BhT8ormSrBWT1m0eb1jRdTo8BdxNPngaky2OTzOiL4yGbySZ+ZBqUtVx79
EmT3HPbqlcVd27/xK5QbvyaIbNZQjqxmty4u43yUcXurmx3paMKNf0A8UcfgWf7IsM82E8HbZ9Rn
E5cR54WAH9UL33PtoWGd3LSuumKWZLDS8+ELGPAkUKaulDPzP68al0Gqjx7DLP3ha7H48xFsxed1
V6/L+6n55LK+Gz5nJcfptoPSS9ng8tHWHr0uyuFVK+x45aSvR/O6jFLVJWxXZqDvFNG/VxtA45Fi
QfWGU/oDFm9S7QUXRJ+zP83jFfwAxZ3ePbFutovt0K0WyFjXhhOHgNiQUzw5zeB3vZNtejsJ3Pzh
3iHItkdGPa7ZKgIqxPKY4xsEIHV74WIABq5HDrEmwYBodoAfPVhJ2DT8Xd15KmqVNIzW0BYfMCM3
EJqsKtjazamGLaA/lrQPUtjQWOZo+3fzyibdLmExriViy1J8d23LGeDHGk9Y8yPl9FNcaG4DJx6/
NhrJAipTgcxSzUnadoOcerccfJJzlhLNgwvxkmYgix5lU4ntgGP2D/JVlnZ6dmSKQi5vD5/jVoLK
GS0gADTDKH5jOR14G3jnyHZ6GPc7BN7u3SusfUlW1B6nvJKTSEMEZRDd8fxgjZAyl2FgFvuyXrBh
5wk5nz2bh7D2pulEZS4OvlzsQ4YrFbH6oK5ExSXToqRy5fxcgr22GOjiZ/1tstd/Zmk1nmJ2lAxg
LIG4ToMVrR9qmmWA7WC+8eHXT8Ysyzl1NmM3W+NgOZxq1Wve+snBBLclelD0UyQ2r1O3ETd3jxPd
LXl+3qh6rIE5YWzmoeXueTQP0sLmsXtsMBXX930muba+CE917THSilfmK0bAKCIPt8XR66x9RjkU
rCKsxNEsu4lPetDMLMC0MjkzABg5zjr8hKVaGR3xy4x8RXQF8XHoUQ7a7DgYW35YrBr2Oyyv1G4L
38V8zGNSghyKdFaMBkHSIa3RqkMtcHFihS3Z146yH6e1HKyyXfM5Nj8ZftnCme5eTv7hpdW28qN0
I4HWVQ0Sz5iM2W88tHAoKY2ZkPHPw2z3DsqOW/wJ5fkRHfra+MAviQ1/+FbJuhu/B6R9s5WJrGuK
lXT7nPi8MGCL6kXZBckah8LcZDekG6OxJTc7rt2wI2PSIZo7xaLoGJ2R8DmjC987xouY/RcDsIWZ
mkV4n9P+2jdvLZd75rOQUrW2Fx1hID04B09a0S4PcMA/ueSK2OUihmNDdzlzFp0p1yNtBgo5cgjz
DcgXGT0v4E0TeHyAVMiuPtsflinjwcrdlrVuz2TCyQ3Rfyb7Il4FwjrFpXU/7AEfaXY2ZzFy5uxG
c7fa0mmhexJ6IgAipQu2V4hixN5F/h6SeuTqtMQG4Fp9A0OzG+AwQf4xsoOpnMS3SliG0MilnNl9
92WSQXKCjh+qXiYAx0LsO8ETyrvngU63to2FV6KMZijPyl5AeqSh3vaF52KwNXKTvTt6emb+xo7G
1xF2ldw6zUok3tj61nVmobdOcyT0RAU8dYfAYIJ8u9yD5Kt25zY8WuI7DXV+io4DV74OqJ6JLChc
XfSIy368WE7jhYffwgQCHJujG6q63jEuluZn38HTdGLBs2Y6dA+q+BCD7MoVM+O6Bwhg1c3giXX5
LlYoQ3xyor4CQPoL5jQEcLEM2vmL0Hkogu+P9zWb7rEjeALz6EJPt2JsVPT/B5o9Z+3SAAyrq7jy
s5YrqcVOvboZzD/VrScXpQ3YOeH6inakwdPL0S73M7Q65QvNVfZ8vxH7BSJiI+ePr8EefFe7WB0y
pg+kQH2+KSsfBqF4lWYofjhj7KXbfWddWgSg2BonDMt+Hcekptw4zWq/iXxT3pFQeb+OW+YfhoJh
806c6xQ9ggHP74CHv10/TP050k7B8DinryqyF8Ipw/BN4QuA6NokT+BzbisYGpoIrJ36mH7O0HPP
+dtwq1K28itWYGbJh9Fm/7qbVhOMuS0RB6kt51hz2/UH/4fH9Cg/tScaMQ2WBhkO17beH63+AO3h
jlIN4jTzRewK+0xeRUhDQdogHrwzY0Cdi0VM8O0KiBadkewSLborN7qP6RYzTNXa99vsjTttFzK7
ue0ukJgJ+1VOefBu+vtgPT8mbgLdzApJWOSI9JvGwJb0BnthVVVuZGzXcUmtzH7PmcP3RjBPIizl
VbmB5HqzPMljzmQxd6vnwFyZe/0JkMWVgYZFEhjYYWwhvbYvLf7mkpfTaQe4o49qeSLyIvZX69CT
qFHQFQt2ne6jBHA/eQgo6K2j8IDqGNq9rZ+Rt/vBk4wtV7xK/CReaQBzR2ZT9S3ZE6SH2/46S1xl
rayyCwJQO9yFTGcrKbaFB+2I7+BVZlbAd3o97gqyKYP3hWnN8HHq13yT0/xZ3d8qX6xAAPzCbfRt
6as7NIKgsqfr/aCtwp1xFIAUbONI9OyDONnjNVpjlx1Shco7LCzZ3h2rcTU+Rm7q6YMTzK/6W3Dr
nlpxJSJfW1VPKkd8zTdGiTfv0HvhRlWNNsvqi3TRYBvuJwzP5YfCdOvmyoluHJPZw86cOCce0qO1
NQjruoCJQbHlF/uh+p0TC8dizj+UrS1vDLd5JemCgfRGhyzwJY6ysoli5u+HQoWHgQDX7apbGT3i
j8NVLF0q9YTQSiI/Wd2Y0g9Vl4l6l0Wp3sQ4B1F1ZxkuDzVKhze2Tix/VAjEJlGLZgWkj3p0BFrC
y/8FznQCRdEq3pluvp0JenWaDVzohDnzIRyRi24JNY6DTaYrbOeJ4nJap9sNrwYUBGpa8yXbRX6m
mfDtJr9+gaNQBETIO71oB24pPNDMYldFS4dWG/xvHTc8uzuruDbsZQsVv1NktopKBTFPu8mJS8MY
yvAHias1fqLcZIc+vSbyap5cSv3SNazTLJ2B+sVNvuzZYZIgfYega7P+g2YI+8l7ZxQQY0bZm/m0
bab4BuczdVo3PITr4YvWH7umnKg5+iZ28JT27D2xonqx9C0UCzt67gwvyNfqvrDvb8vsHTy1tIZs
xRtfib596T6QZRTA7yvpUwM9WVnrhDBpy7kjmWt2yXRrfpZgWgXGBPO4tYfZmVUO18UPBtPMcbAL
qDh2UrWiLU4DSm52wAEyMEroEge6oc0EPwj4AAYQFQKzPIwOLFPiV1wsEqfxiR/V1uaGIv86V9vG
yS4RIyP27uV7cSZaB1N6gv7gPwEOWYfwSHiFlK/TF5O1anDQiVqwIb8wQXETkqm7XaNoisNhzLvV
uI3eOpLZ/EBZdi/hcy/5nbzSiFu7INDq2T5b1Vv5DKT62cZnKi3Bz9RTR1yuerCKrYRFxYgVfjGv
mToSspfsO2au/WY4SC/mWyfYfuWzvd9xSSpef21f9LeQWZSWOEGGqGW9ThvX+EEkHew1zYcq0H1z
BNgF/mTo5L81jWOq7hTi8R6sJ2idcr9P3mX2vYE7M0QKW/IirsF77dIkgBGcv5Qf5Ufxae21bc3O
HlzjCF0AtoBSXVMu6G50enjIlCrfMUI8jOWjk3VQHhgd0RpDX9PXjmN5DsAXtu2WnJj7rv2InsqX
0l2qsuP9MVewsDwGpFYptjSS23z/rjDjnxHCZUhLHtPIy+UnE9H6d2srsTOvgwegAcOVDVdwVSY3
mwqACXgd+f1Ha+PFweXDu4Y03R7Gdbse4SKQcO2gGx394Ex5u7cO6MEfSw+Bs/E6A6N5JNnPeW9D
3rherENwo18VknolvolXMLbndxpA+jLbPocvlFAxZ5mPNUjOeTJPqYUVA1QUm2m/fzEOWrECFz8q
zORYdwJ+2rEns4/3s732Mn7JAL835VI83TcdkWAv0XZ8ZCR+V/GpzysA7Wc12BqXR1Xgt31WTvQk
2cbhDruBoIZDshUOHSsyQ+F+SlftvMJwhkwPJ7hhJBfaxyRc97Iri6/zg+7oW4oz0I1EPrfDfZ0M
ZLI/GoWwawXEfEsDKEDcBLK83BxIK8OMaKKGJADMCwaSAEQUR/SM6PtMnWBA8OppfQx0gH4fs6ro
oYTH4/8yZ8NpzmmNLqwuuQaSJGlscv48ky1trj931aCH9yA+tmKeOe3Snft9/e8/v39K1gzvNEHs
hm1ZMQ/819djdi1tAozsRBo7raBXf/0TLHd/H7uXAyV6aGrv+CoCm7MdNrrwb3/6T6/8fQ+toFf0
592K+l54adJc4RVD/iMkl0btGluQCv43/wTV8hm/N8krg6P4e9M0kkZyDYTGfjOGD3/+vP/Pr/nn
MSsQqn+8xe+Dv3+TpXW0Zqnx/vzd7+N/7v51K8xC0fmnZxI1VGDIsDT9ecJUWj7k934xUJdJZWmt
ft/ibx//+7NhhAbslScuqyaggOSaxhAa44OBlROXLnhS+eT1pQWgh84i7qu1phmhR2cfa32l2geo
g7UoBrualUcpQYOoDNdGstZdyfYPc3ME/S0R2NAnaujlLfIlWyeNKwqEDzNp940q3yyj9accHmUr
AqNhyph1xKiRBugotCwswYIwooL/TETkOnB5c0e04hms2fT7TJJAjHvVI4V6LdbQCpK7Ya0VDZps
mLykKFYcvdE27VTDwRMfy1+uT9KPvOX4pFgSs2ARX4dhfsjulGciVkf9tIqltUxk76hSW1bJKc5e
g4A6BZRjYPOmmdZGaEZKxTgDlUsJ4Kwj9ivRMWwQhUoGc5cSnOZ30VS3BikSyPQF1Nn1UxkJ76I+
46SWePfgY+gJaFWI9YQjgOHGca4Xm9HEMumS4jKgd+3e6CQA0BlQ527cRuiiWPLkJ6hmxP7Wpcbm
CHYkOwC6r6wimvUWBJD1ShVApxh6YR+mh+FufE/tiHthKX/BJNmLgfEaJFBYyboml+5TkvDnTT9z
9Ln2kKNaa8IG/mr3g2nVB21kct9FBT24OIc+Ka94/KxnAsoAodhOtzjY3Nv8xZhieuXStq6mLWSS
TZbRZ5nvuzGSL03dnwh0RJZfw47K8SmiI1TnkLJaL2sTpx50ajGme9I0OejyEz4+vfmoq+ShoNJC
zYKjim4Saf4ktdqNw/TRQPqTrPQoyfGHSrWVLtHDM0FcMk4GJahHxjFTYum7jLuPJhAR0Mwq1R5r
fA3JhSM26cauNaTaFmoNX/zZRIeLsyqxlLRgKoVQhfFcBaX6OSe0i+7aJWun16yswUGtDjRVSeEZ
5d9SQF5T2AkP5OysRrXI10ll+GMGDKZ17KnUpU9NYRnHwrQJq/iryBxVNsRVkA1PpcnqOrUa5g89
0ts+iXcjfCDchsZVQ7yonYlpecAP420mPnpFOqCw6tF14Zr2PHZSsWmy+ZboM1OKLMGVIc8HGoBA
Gubwxl6f7hPxiSnMy6iOPUtRvxlJriS1z/fBfG8n/XinKz0bUDVmcXxCrfWAr5lb6xXM3T4jEk/c
T0ZwNcJ8m0nY3lQW8IcyyJfxuc4AdFKrlzcxvcxSbrGej9QnpTNHjLbk9+pTVKyfKsn6TVJwuMaK
CCpjQvAn3b2h4s2taWLxwpmq1ZDsC9U4Ewe1lULhMIt3BKXqHTdvzPri9lsaLHl1Z/OAcPsJNnkN
ERP27VQF+7nX3vUc+sJYUEfTEZszFOsCIa2OMRVf8ZS5013pjolYmJijHyA/H6Uqof6osUFWAzIH
lSHeDd2rJjHNkVuw1VJddyWF7naIqw5sdGJ10uynNsiyxNPCNkzzXBO85/SLRWL/ozbzFbZzBI+B
beH9Ti59XMQPut68RB27i0wecOGB0UvHmmZHituBWz6nUqb5rTYfSgF5GtcmR1d7jXSr9CQBRCYS
N2Yw0avUI6fr4ts0SC99CP1LrpFdYxAIYBVqiBMIFmuTKUTFNSAE1vca+el6JGNHPomHLEypVIfg
VHz3dfl1b+nzID6ds60SzuKqQvGPTJvEavnudLrRuHKPaa+hyUtJSMcF64GtZXaEbtP91ARgT4G5
Z13jo4nNZHQK0+qmlc1TlQ8HjvlhrmWsaO+I+2O6poL4Qig1Mmjr8T5UJ7JffaEsT5FKTq6QszDU
xiza9yz6UcerUoyqHZDqZGMcd5JVJYEajLN2KpKLRx6XLcMwdQSth9Gli7amJq0j9umnUJgh5Or2
R9WBt6q0ImI1Ic9LbZ1WCT9MzN03UIPHB+POlp/5O62Kwi4TFTIiVDijvTZd9NNG8nSSWkb/HMBW
x7wECIJVENpD4WVmHwEPdrEbN9VrMpYDDgz5USG5w54FvI+C7FvL8Cr70lXaBVX4lrYfejhzqYvy
YBcEhjukqrsQ9bdydv4P7s5kOVZlzdKvkpbj4ho4jcMgJ4o+QhHq2wkmae9N34PTPH19oHPPOXdn
VV6raU0wKRQNgcBx//+1vqX5Nc7Mqrmgrp5VpRTUjWJkZeNjNu9TujVt9qyF3actTJJcxdzqmmt1
Vr1WADVWfQGQBh7NU+TA+tHoTSL7FFc+wrmSvmc5ImAXGy0tj9og5U4H+nuVJxrcGCrmZUsRxEXb
O5TFrZnT+0KKO4ez9S/6gH8wstxDXWDgzoc5fcqzX/RaZ8au55y1XUshpE4e9Ul8FSrcFE2HmGc1
gIqALcTsKUVcIo0EBcHogDOOqaQDDlmFVMQ2RRajN/JTdcitgnS1ZmWaR627liYEFFOnzRD4HlqT
Id0bie2fA0qOXoboU5rjF2Dw6kpvKBllGSVaRUE/cS9ZV0DMUp3H3tInyfOBZOjKoNBe5vdk7DZb
ZUG7dxpKAK446sA+UF0OwzryQfrURrwCw0RhpCu/DDJMF5/U/69OMNv2wOD/341gq480+oWGLvoX
L9j3q/6wghmG9Y8ZvyXxGeEIsy1own9YwQxh/QPsHhxhxjhrMXX9xz+tYOIf+MNwjxm6kK4pdKC8
/7SCiX9AcyATivicOe3EM/5frGDiN6y/zm4ZgpmCI0nyQOdv/yv9t53Moqy6brjkvQndp6C53g7W
tdJLFotlqJ4Ka8hZqEXuuoIUA2LLpr3eRvDI8CST7Zo9ckf+CjBgIW8LKXTnl8gJZ5FUbIv8JtM9
+GPW+B4BdNqFNaf64Fn7xiufenT1N3mM5p5IeuffUKrt3xxu8xezdA+fioTQDOJ4zlz5+riP8qD5
r/80/peVj2XihZ26BIIOeE+mCw6OrwkQ0D5sg/y6kBKLfdbFO5TrjPRd417XPZHTZWj9bMOpPOEb
vymcckAmlEIS7XADu0I55zopN3pfd7cyCi0Kcn1Cn4/lPLwpkDOu/0MlfbTXh/y+YK76KLGA00Nq
1MaPS3WK3Byngp7/QhLbn2rHZcAlFk/Lq/4QzDRJs+vjU9KitxhkgyNspIPpDIZ/MsP+Fkaiu258
ZT51gzc3Riwmahs71+gaj6724EzlTAsa1SogP+/fHFPnN/L1ckwJXsGB6BFu6P4eC8CdMXQxHbWX
YJoh6V0YbT1ldZuglcGjCmipldN41CaLnY20aJeX8TuI6B+uFYCs8ypwK9j1Uz/RYZ4BT2qLttvk
DirEKt7VQ20/xE6a3KPmpzTjiCfclcA9fPs1SFvEJCkVcFWq/BQM+iawXOblfTxRL9UhiBaYuEMn
fhjSEM0rZER4xmFJ6UBkxcUajJC4YR+tkvDoWBVueqMAwOsdnpt1ZUgmvwLgryk5lt5064ZO9jwG
Nm6ljH41du9zYhQ3I5YcWaLyisZp1u/Z90mEbycOuTkJpPt2V10DgX2IMoeF+Z8b5UXcZkdKrH8b
bG6/ww/+I++IMo/ydj5r//vFOydySM5yh2vYFPM18LdzXI5a0Gtl2lxy+zMJJkhPCWARoWJqx7Nv
P/ZFdFKW7ZwHZUW7hPW74+cbeD4nEFfceHP70rWWfh21+cbEveLRtqkq/fl/3k+H3fje+8OP//pP
W5cGWEpXEhTEGMNmPq3+tpu2PgTQQ4L8ogutOcaJTcQyodh2iNugQ73+bz5uMa/+/nkeIRrSch0S
/dzfLn1wqiOptmFxYcVghDea8bNiOoh3TJDEXRvWZWyTfIMM3XuAv6ld6aRRLslKnk7rrANRJ+/N
0QueW1PHaNmbDGfyM65o3bYRPb0wpTJZ++VMJstp4Y3yXExZvS0FJbNG953zvzl+8w7/6xfiWhM2
EzzLcea7yb8eQCnNKGRRFV1sy3yXaRieZMjJP7hGzXAVVKvAQWWKrZgqmyoxHjESneqpE9vYqe6j
iAYzjo9Na/Aic2Q0BKl3u2wSy/tp5FguzYhLcDSmBKPfFJwGcmHxoSNhgwF3rQy+nQROu+0p2cV+
1R9RuDPbzhQqAM00jvrs9WhqCeFE+kyNpli+eFkRrsLwOBp+eDHiThq0el3kYC3ZL1PDEFA226Ak
i41wouGs9Uj4Wk/HViYQM8jSXGlN96tt9PDC4oWkU26oa8z5xrXr+ga6moRiqJM2J4gtGL8AT/6b
REH7t6gDTlxXzrdHk1IDllVrvv7+duLqTmfntu3TGQBh7w9YsDS7v3Pt+rUPNQZeFQvkcC7613D8
kRhu/BOM6VrERf9RJUS01Myob0It1kni1NSuFdK/j0cNpcn8XNXQLNbGH10HPzYxD4Nw4ve4cMer
zB1DCpkoLqo0o8Btg45TuWN9WIZP97y8t7BBreENeASyTkiOqvE2LrP+ekqAGyIg1w5BbjxACrK2
I1CIPWt5tZoqPd9rtl5tc2uw9hFMdA348n4gi5eeeJ5eApo6yq/fFPP5m9Qs62dL3tWiGV5ckojO
oHD/5xNbePK/ndqmRYQK5gHmOqRKyN/SB5zahYMUtua5zfxoVRmpcWJxZZz0ZmCKHUTGLp0cd7/8
YdkMru+z5pmfU+MGrbZ/vcbwta9yIpPmr4f+9hRbxkaFeZAX/vVuqqHIouRYrr/fd/mzn8Z8xN+e
OTmatiLynq6aQ+1teblGbeigiXT7txcuf/j+yGUHw4xlO+b85+/HoM2wB399OD51/hl4SXVAaMQw
/5++01/P/uN9jR9Z4I7H733488v8bWfnQ/i9T8tzvj+0K7Ob2FgbNbYIu3X1UzE/bXmCb9Wu9n3k
l78sGzjHHP7lR4tLNqkuIff4naGMaQPuAoy/DztTeHt7HbHiOSuDoU95g4n3svS3repQFTKPfVb2
9GuCLsOi52nU+l+qsIxDl5jXkId/6UPrrNUYPbZJ+IH3Y8ItOnyWmY4IpVPxqpdugo/x1Hl6+eSD
I4gb6Ixp4wBZq/MXETFdLWykvZ2+ofoc7Lo8O3HDL686g95cnGsbU9BYCX3yq8uW+lpQMU1IfHER
Ap7ZCBdO43YewLSOMIG1eNZJ/SM2ampZDSWS1beLmZpVKOpGHaA0juJNp3iPyJXFSo9/MjsDDAKT
bpNFRyuXKM+E89LAfHSiH1WsLiqR8Tky0X6z7t8mTn1rKHFDoPW4SeJezrZadM8OOBzZ0Q/jMqBr
jsRImMV9aHbckBy15fJ9t9J3FwcMsnAahBF4MttsrF1lYRuP4Z6qwqMB6c6yNvh2pQZyFXM06TuV
syGjz0Pab7wSMaQhajgmprwEQROetBYDW1qMG5cS3h6b5qbJa3FNiDHdxCJ5TXw4Rw09ECMdfsR2
+SCsukP4Ie7joD57FVm0E1RcCgQcYFKAK68Jd6k6ajlaEQ8nNVTAVaH3m7xTX5JVZp3mya410pY0
qQo9vvWOYRxuXknJZiwJpjMHoq6R0WhOvnMDxzgVOiMjfNSU1JG63GuVc6pDxzlyxz4lnVavu5Am
GaBtkgkMjoPkvxcPX1GV3sOG0M7CZZQsLHNfymEbUEg6jJKMA23gBMtdaup+e82iuaPgaB+GMEBr
MLEGDtq9EUOKbMA7Vva4A+lEw6oCzwBRlyPdzrGDAzUGUBoI+bqY2U3GUJzIJ6NCnj2JgCwRugcp
oiJNkFgtpwIBikkZjmSGQy01PFC9hsRMDL9knxzT4dmy4x9O0W2LocaCYsX3OWzGa/I2jwXu1FXR
V+626gm/FurTlOF1qtFkJKep5T5/pRLjOq+SBxroblzCKLUwyCMvF1dWuvc149Sm9vMQh9VNX1pE
sdFLLht1W1dOTYaBepr04iE0wTN0BdW+oC4vmg0aroipRUaN0Z9l4G1VRXfO842NIpbOVOVOxxC8
booSwq9uFes2SpEqDOjXWlJS6IGlPyYLHLso255GPXq6OUoBJA+zbnUhDjq5snr9mno/Skst3emj
c7GFXm8dScnCDQUeTVIwe2Pc5rH8VFpww4AFm6rB09FpCSu7ctznwjyO/khGeUJwTYCpypIpF6kT
3FmFP3BpxZvQJ89Wa9cmk41tAMiV1To92bHcug4OffUo4/TGhOQGB9q9GolMpYVDy71xu36DH/bS
0ZpZZZ1VX8V281gp1oPGBOdIIvIaJJcy+IT9xPwSfErxxGQLXr331DtBvM3T4hpjOdpRUb1xDiEn
yl13b0IwwbkJFbHqJxJvK/tNczl+A21G7JkkclhFhEcJ1NrVkFy7TlFvZJoZ0CGsB8EMFQEEOD+l
iwinekWb33N/9g0qIfYQHDbsUpZDnzh6EUtwpCPbmQje0Z6BWTL6OcGLktaOpdiwKqeW3IppR+sK
9itiFBVInQEyXVN6ZKE0jtbJzhknU1ZFU2zFd6kbbZQYm9uGfnBcWwdycCL+AWa9c5wyWcMsSyjb
ecRvkU01tFS6ujZ5T4CvzQLMxgG4mLYvYZMchqRzEW+gZaxhha+9rr2M9m1RaeIw+Ghw49JpNv00
EP/u3LUTSluCXBiuM+9UjyW2GYTyRImg1El1c2cZCHSqSjupm1654pQh5/Ba+yHSU3Jlkmr2bAUr
nIxz4Th7IBd6bnTgmGddRCKmn2NYee88BRQPDx4w0EebFALp8x+e2pAoDQp6o+8l6yaaHkSFeHgg
Ph3OojFslfnBBaZ2aRc9JQycyAwbcZWIahcyq6ZvkuOOsuDKJ8Eug683eDrc97qDrxLzay3LZwyx
92gRpreczrlNdu1V7s0dfNN5rauBan27KbNp18Gl2UpZbqvCQk2KkIbsvTTZ9pDsUBdruyEG8upr
w8jy0s03euQdetNgBm2aDwasDQo4BSOA0EKCbdrHTgMVURlatc60Sm691ju1kB93FCZuZTw8xEAK
iyI868r/2eXJT0iH4ZWhhr09UdQ1jOFVzymaGqHOdQd75ioqQ3Lih+5ctVRUrR7iQtBNiHnzF6fG
bwT0i9Ea8pdTs2rCs3wIUcF6NR2IY1Sa1lcfeftx9I1XqPQKLqrVQyz2tEveFPpqecayWX5Npjy4
AYg8nHx7ols7v2x+vcGB+XIDPltNk3bfDqQ/lCqVSBOC+JFm9q/lPZp+JPRZdS8V99Otleni2HtS
uxk10KDT/B45+ZzZXMKOk2hd2EZ4GVqSDtOOJqPp1dqbyurN8l4SPt6V5B5+J7ShOLAUy3Zd1hen
OEQgMcn0Q2pl/UNkc0+iaV81yyBBR2gQjITXnzXInWtP77J3zQm2y1M59Ji2koDySKhGVm99cgin
qb4D3+Nefb+bOsdjk34JqfUr0mj0Gz13W1r2mtoalFqe/NJ7tefP1bvkrHwZIqXWsX/rQUinp7XP
QcIto7S8EfVkuukNp8L1j71g7KrugSnPaWDVTOMIthmdZeNO73zscfPTdJhzVml9jo2mw3zI65sx
GAzIcW217fU6epbCfV6eaU/WJc5C8dIF7oDmcLBOmdYEl3CdaFa+NjylvecZwtLKrn+4QYQyzTFh
2Na1tsPfitutRR5tVXMncf4u1sy+1/Pmcyg8a1VPbnjTyYJ8vJGav9LrlhW8+7gcICOtbrldVS+p
3ZgbroP+VCVVfbFh1KwLXdQfRUF/bH5XoAsdiunCvi8THz5+Yal93kXVfQoz9Ptwe8x23XAGH9v0
D1xDQ8BkopvStFTbVAR5Pvte+LC8G1TW+z6eywaVjtqPlsAp47y71CZ65MzprI82JTVyOZAuagG6
zere8Kdm7wZhuTf6Vr+Hb6e+P7hXhKh2LsBYWgEXu8mcdWeM5XWjV5AeRgw3oZ4VX731ok2p+FA+
OQuVqvXrIi3ai6A6+P2EXDvVppV+xlGLZAv81bXStPAyso9o0cz8yytYX/bGJ0AJOBlWj2LR6s2z
Kkj2XD4iWw2KE053wDelbjudfXpl574jeKqKR/npotJedqXuqK62EssoJLYzgOwGzZ3LPbkBxu+r
/fIspnxoIfisSzFoJjxynoCmwf0Ytftlfxy/QW09RvolIXzs2qPbve6nqflQCAe/dyic1KooCPMA
phJf65VEVN7a7rvkn7U8gzpEDdg+q24YPO1TOIoYtdnYvjfoNJdPsb0e1VVkGDcpy+lT60msQYx4
b/jCv782yI1oxQEKbwMXVno2D03z4v7NiQqeyrGfWv495Bk1twmZE8cp1cVmtNLwLcegvXyKb7oY
Zwug6bEWsTaoiIiMcm/DyTS+xpDVlvdpNdu4qqST3NljjdSGe+7WcbT4VQX5YXkf+G2oNuJ6uGuE
FhxHdyKEKebyYnpwXJ6RBG13FXFJ3E1VaRExhuEhLtDlC1k8F0Am7GEaPiJI52tbH6NTZRfi3q70
r15Lhg8uHhRdvuPfuPAsz3pISUPOL9BFilWHWNCUIPW97rCw8UPRvxvNaXmhsGNQLdQ1jtzP0w2Y
Qegubv60/LGkOUkBtXQuve22l6G0oaPN7xon033f691jXDcOSZ+ElpGaM36gsBWMhR8tRJUt1Nri
AH21ehIU+Jbd1x1yeyhrQfUMfAA+KeCW5Q0x3L+3EE4euoa2WlS4+A/mD8rDkkVk27+VY8HsJI/b
PTgj8TxJa7/sYgH4aN0Ho3Edt5F5a8M7/H5HJ3ExEsjUvYtiR5zUyFi9vKXjA3FLuxCnYGvscoJI
MF07yaseWevlLdUQzsj0yDhhv/fv2hFjq+ewSNPcxrstcwMpQVMZt+TEmNdT22ur5bsPZXigzDM9
F7nN+swY5DYevOmtRPdodON0S5uju3IsP9kMZS2OUWxlD52rvX3vleBE86Oiv9Ej2yITnr7A8gfi
hi9JIPMnNTklmjhcfmLokg8U+8vedhOs1KqJ7EOYQlkrhE+NWBT330enAeJaB2XDWO4j9wub8Ptd
a6N76imMPkijJ4HLhOm2fIlUOwlu9O9uUHVb08w5ZcCqPbnkKC1/1wzNWC2nGDFF/s1y2o0uS0MR
73QRfg0Afe8DIxmOniXqjcm9nZBGCQaPNjEEifJQx867ZsTlPjPtCjh8wNQkR6DjWIU8l4kDFF2O
SAWV4q7aIRy3i0MskW/0OotVwzJ2vU6AY+0hD2bmh5Gxne7HtkbI6zUb3S09wl0wlNXTpzMm2q2I
rGlj9ui3VNNba29wUP272rt0wWI3RoTYpneLpwJZVBT3RPr5lXkEKb5HziS5IInEkETTrQKrgx0U
0XgDo/WgpdY7ZYx9Grv2cyfCYCWEUvvOacWWzEMPEUw5bEIFcWVqkwphnSy/NwFcJTi0XjL/0/Kj
dCOMNsuPg412sSMHuR6qEPsp5Im/Hv/9ecuTl4050yy+f+2scBfk02l52fIGy+OTqvmM5ce/HmQY
91YFefVX3aJeXBgiiQIzYpV4aTWCESe3GckfALw0OBCjyOd7zknQuSKCw4BK2k67gsiDKHyFCUn4
hMwIq3BIWmv+pKkg72WuWyrm/HnSHw1UHse+jTi4uoYSbbKJ+8K0lzofstXHg+YZ7bGArYzqvSg3
qksx0LlDjInpRlodtPP5CWpMWkJvWsww82b5iXBeilN7cxAP8Anxi4XNsdV/FprGF1rQO9/8Ha/C
AYQ/iG6M2Ho9avEuGzdRpV4jyLAniZZQ+PAAZNNvLLu6ySTw2qBugFQh++QqQ2OS9Ai7EjCUjsaC
Ia7U0/LlqI6WxyxD9VQycvQF9CDrkxRA2K6sVLa5jJ6AsPHeTfuox+GwahbaDlk1VAh1Hek1JN4I
gNy2nR9b/kqSIxwoZBQhGYprSOPIXeoKpYBcM1EIyhYJ3qJHNWNvDfOc5JE04xtPMRK7wdkxHXts
Eh42G+02zHwcM0IBlozWWcfSUnrmxsiz5ui6XXMsR7M5FgE33iLX1Xe6lZ+EyZrqlf0HY2Z59wVJ
s3xuFhkYzQbikEKrPRg+cY60DPcTFLhNwFBFiwUz7kTXeu3YlBziKCXyfpIEgBIAieGmvuusvCOZ
gEZqTHbHTjTy2tFGxHwR7L0rutA0RErgbFPdP0dWtJVF5eK1IFqZxaKF+uoYzjpaA4fJsVaElQ4q
cla2O4CRn9t6ZVkw/sZi3Bihich48L/6pvkRSz/DsV0ntNfMi6XyclcXzk06VcFaDP2zmi/OhVvT
zLib5SfCZbiOyKrIt22I+4h4CtT8tfk8RZ5z9tNrx+3krQao/zQJGG95THJFx0vP8KDVKm1AdtQV
2IU4tq1NLDGARAYueF/WUM+dPkAI56yESsadbShvYyqju2gRCiA4Nc+t3U2nNjbTU04k0P00onOD
gYlkyiGyJza1dDV2Ia4r6cmtX/i46jvDPPoDGL5xYG4x+CyNuTVAQNPMHWqC/MYlgyKvKBAHCTNr
MpsAgD0GVu/fJoUXb8w0LTa2nk73Wk6Vkc8pj3VHzTaBRIOJlQ5HbFfTVdobxr7MUnEMLe88tqXc
OhPwqgSKFMuhqiBnz0xOMUvk47LJBvPWazBHz4wddx7AFtDOX5tEM3KUQjjPdKl9BUn0RFhQu2IC
5kPu6Z4JQ900yUCzgYKI1KvmqGtc8lK926QybMdB3IamqI6ysVmCEzMamix0iLBxEq5rYgYJjOIA
CaPe9WZxjTpSEObzz03hoBFADDbgcSs+fXJDILuAWwwd93v/+wY+16DI4etKFa7LKO6Oy4aSE0F4
8tkr1HBouECPbRvfRDmO2FQM7XF5KP/zJ+XF6DCk/TxpXIDpMKCjCgwuw2jeiNHUNroc0LvSE6da
c5sZGKQagojWKUlKlIObEI7kcp7LFdAwSD/eqI62Zq5aEIiH3k3Gk50N10lceFe6AMYiJbfRKvW6
783yK1JfiW50/otO+dwp+uLQz99k2QCqstd+ns/FrtA/TvOmDOC5ZTlMQEMPTezjxaVQ+qNXM8qH
PruwbFxd/vGT/+dPvJl5lRMmuE5imJGtY/TH5Sdr8P/+6/IHvZTrLHbKfVCBx1425gxMSqrsKbBE
vA0Nrz4um6xiHPNnYNJfj7kJzP44DKzVglPyTQKGwzhrkNpLqIqm89QFuDf8yQRjMr/0m7UE+nFl
ZxUOKksOhwk3jESFTnKKm5Z4U9F00XWjNDon2gsQsrNPqxTbqS+eLTVRqLH0O1TFJnMJIp16A68D
0X0K3xU9WK2F85TWc6OUY7VsHGbrV4UegXycD0mXAfozUtw7w3xWLF8nqbmGfJbrurbPTWI5hij5
0Ds7PtnQSqvR6LG9MU4tw1Y3c6IKaoY0QvxbymuALSYz3ZBCgD7UsoYjQhefbkCPw2ny9CNhncEh
aXAqaopBO5NcaiLXMf4uv3uASgO/Sw+ij/O1TlVtZQGuyEAOHrs636Smz704FJzsnTDBREoQ+GRy
PqaBgHk3XyvLcLD89NtjgcOJ6LXkngjOi64tvE2J2uBMdEG8SbExrJIiya/pFXoNRWaIGKELJUEn
hgZOc0t3l8UYXOTHJE+qrT7E7s3giG3HMveDHky2zjz0g15CrlpGrMWhJ9e2oid97oh7oQQc8LgZ
7Jc0CRMVzwzL30Yknr17mThHtFgfM7seTi6S6XXyENrecJ83k3fJ0RgUpqaOsUdD0AzpLVm0xK+c
wGh2YxSMN32FNclpNYDAroP9EhlUtWlET5smVSG1WGFfG3axyxIHvnOfZGRjC9y4YRZQUo7n5Yq0
Lyhe+jtBhXczuBWg5LTv76Rts4wydH8fOkBYJi2HD51TJXbMW9+t8pXwaN3UoIZB4Javhkd+MABu
Rut4ECs7UQl5OFZ0ZYwQBx1BHqgsg4nujCvQaAbeY6riH7Xul+Av+I1aPFPAgkEljT2caZ5tvQw5
8TmaNN47S3M2pmWgvhBZ9DJY1WZ5XJaKLoIIjYNjJvVzndW7AlHuvdcXb/UYiLWHweKUVa2zFyMC
GDHZj6Vu1y8Wff5DGQFQ6IK8eSG62l4PATap5a9uoq+gTA9XJvDSbZMFAJhTZNcHveDeLNVYv0gH
4CxE9c/KMvh/AAhNsiLZwecJKeXgpO+H+/aSOHFzs2zMpowQTwzeIUbxTbmyMD5arUY8kNmPQQeQ
gqVatG3sdLztaLez9niuWs19NpFN7/M+OdNI6TZaEYrbYP5pjGDrhNFQkDJBwDut+oTpnDXehWmt
rYTtjKuRGNs12q+WQ91UwKDi8UrFOjI3bAdHOTECpXCMDjoi6X2Tpz+zutMxfpfls6cSehtRQ7HN
mrS1MBGdua6ltswbyIniXvmpggeP8MGgNPXnwY2OzQCNNJ4jpSXJNiQdoX5HwUU9Wb80jWazE5Lb
iOEMaOQaIjS9ocV8kQ7En+GuTeOEW6HXNnf4aLrTYBT+TzOBudI0SIk2RtMd+roqn2saHF1QpDdY
HxB9DebF8fJ7OlPiMQrNFm8rQ0MMZmZs40M9dM0NeX8PjhyzfWuSVL5c6ZHjmqco38qRVtfIa/iv
cavL79M87c6mqM/Lb4ZEtKfpFZ0biaPNJAltyd/ZayT8vcgh3dVTkX32HnU2X8XBRaXDWzWU4zVt
UWrftikP0rXFnT1vJgWJL6aOnulWwopFMv5VnGRenLa3aJ9WHdIKRPegmcjhGu9MeyoPKqTb5hOB
6xeIRYjEyU7CZ+7pq9x8FRQribvUV7I0kHE3TCX8Gh5X3r2hu3LWQ9PYR588t0fPo2zhVO57MJcS
KFWW1zSIOhTTnrMtE1un9TGOX27qbNwpnN48T6GISkNIHa4JJ0kvAI1bY/vQZhUjaDVFX0MQrd1S
Oj+1uBqSrabgsDM9c49F2W4YyMI3BJABwvAQd1yne3fdiPXAHl4MLzCfKluPaCByIxChLp5sv/rj
1+WvdDhpkpImdFU0fvXgDAzOsLxfLbOZdhVx4VtkzNZrVQ+vqoa2Gov+V2Pr00VBbAsUrheCf5C/
xR4TXIsKsO1kCd5VnCVOHdArJaYI3xPBJc6Xl9G+R+IRPlo+jQC6JOM+0F15P0F9pg2Dl9Eyp/4x
39l2YP3CAfhZ0Ex+yfNRrRHvZDdpwCwp8lCcZ2Rh7LIxiWk21LjCVPxkRcObnmAe5fpwPwiUuqtc
Uf0kOovWjA/EYyr2FH8AUpD5Ai3PZlguUkqkdkJ04Rg0x1E6ziPZf8EmZkYAvGkS60BqxsYcVH8T
pcZbGgXTwZqa9mxNcm04cflcMrJnsfWkHKd/yLjmc9NqbyItyLFsu8aBkwhXqe0W5EYm2bprOmjX
lgP7SLUPRZU+GpXZbmJzek9FgYHOFaxroEfeN1pjrOtOaftgKtULr3lNagvyTkUwVU2reFXJyV+N
LfUtQppZosHffIFzDcOrWSWN6byadPiz/DBUuoErtCHSMtS3leV3FEzDvUkpaU+ZCfqO01v7XOX6
fH+d03cSuGaCugxq+OaGrjALRiUAOiXg7YpcyId6tLyrpsidYwowGZJ6IY8t0UoHqkfTzkztM2ll
4VsYxMBpUu0zNIhqUvHA2jUYtfXIiPzVDD+IqKMH25vl2dTILc1rZZB80T0PGgBrt8js67hr3uva
qB/SoAStOdc3Hbe2P9y3oSiDXTPnmfWGSE9emxn3OTdP4CgNeIyaPPJpkh9xaaw10umuHMcRm8kX
wcEQTg7rI46BRVKYc4uqhSwMzCeuPVZnrUuolWZxE9OD8RqpDHWFqJA7ul/F2eqgediWdgYDH27o
F5f3ZQ1bzm1xLv3xH2xFujYD8ehkzbB2vaT5aKJ4ixpZ29l9mB7cYj4quvlQJZF50JO0JPqTPq5B
vgFxisN9OA3axSD3dPnNdhSWsTRuCGxskYBM+UwDBr8lI5OA8uJHbcNlzvjvb8A6AABoSP9FEjvh
dSF0Q+ZhdWlbGhlVNT01A8ILw42sN0+BUI/Ha6d3RwSVjXY2dSsj67WZpUT6CT/XPzc1oV1a95NO
xm0f+wgLNZOpRTQNJ4IGr9PQiJ8ibZQnDfkcONfYuxmTzrvhqgSq1hpFc4Vm6+dgp/oqDq1pT5sq
fkizQ1037rEeHXkMdO2hgZ6+J3iECqkjpkuRJ+fcZinWDOArJ78lpKBLp60IIQUsi+km69qTn4pD
3zcwdgwyW0HI3nYZsofB8QgBuApk4V7SnmVVOX9D9E8ahBUmWFW/ifunTB+7M8UL99K0MmNdoezn
Ogx3mTcSkAyN+kDTGCR11RSbiIyHc2tX3pG3e0r0/iViUfUshsAkJA0Ygl+Vb3Pn8SMKAeJYce9s
xoagiBmYvuXbpGer7NVVS33hqPXk65Ls9UWF96ZNI3HXJ4G7TSiPrcsm1nedC63C7gG2t05zzK2q
eXZ0aulBRlD8fJmoBsYImfUD0EL7Uwe6PC/h+zsk9tmJFEcyMcMlhL7Ztaqev7n/FOBn5qadhl/+
PKPUhr2DGWJTEJ5YuHemWUni7ZQC+9Li+PTCDfWiFHmQEd1Oau7f+9paF1P3pPl4X5oi4lbnU1Ga
IKmYjH/bMMc2aDfmgyXpsjiRRni2FqXrHhH2PvAGf5vS+/jf3J3HdtxKtm1/5f0AzoA33fSGSZek
KLKDIUo6Ae8C/uvvRFB1qNKratzu7WDAJJNpkEDE3mvNRQtffssHmkBdk/9NjYaumuGRH+UzWjLd
+LH2yZAj7gZgg99DY7e4YM+uk53tvJxWnSW8o6Zn5UH6BgaloUMuNmsDWcsmkb12BEHQK7MXp9Ap
sVCvL1pskxRzg3edm4Ueifxaecld40l9Y+PeuYtNq91XXkTETRmLM0mV7t4gtf3O7Ohluf1rXmLv
68M8O4+esZdByz0sFl8d4Q284BDVN+meRiUvBKJsM90h7IJ83eLeTJxuzUug/0QsCTj6b7wo61m0
IBLSQjxUSWpseenZlgKW8ZjXif7ID7iBS9rSGbVtJn52c6Ok4nkRkbYek2TizkSiwEUK91Gl93vu
H8iiOrM5W3XbnMn3e3YIvzsKBPh7RhwkfAdmttWLJfCKI+fGH5szc+VbzUWTFbbD8wgZpk4768jY
BPiZDYZxTiILC+Zyd5OvUQskYOyc+qyn2iWLzPTWT0GraJMdXah8ASXI9OgmzcgryFt5JiXiaOi5
dh+K2ViNPT/ljGrYC5CSOgHdRCRtnMX5betb2a1WzxhGnehe7cpTAzltDqmpyqZbrKZPIta9p15v
DeSlwUsfN+5DXL/0436kdPKYEJm4wt5u7vtxcX/a6dYvqZN4xqGNyCYQ1YxPtSn2QmOog8/RpF3x
Zrl0fJPSeXPcrn5MKq72Ms/dd7021uRhiGs6edDqWmw0In5LiHjf1Y5bHFrRji8tuqSkGIN1ntvZ
UdNseU0dTljaHwc/ENA0SkdQ+sstMkbC4sqnQVGqaaMzSpiVmN7bbpnuWm+jMARKjTA84OXGGxmn
N1PPOKdsfG/NWIY8J2TFvZ4WSOw889xF44zxg0+CqIXxBePJvErQU9Bg8sYXxiwIKcMGfpS1IfE1
fWAOQcZ10QRbt3Sbg0MBY6kdiItaxKPF85IlsglEu27s1ntSi5TS7mQuALt8fBlIPdvViUj2MWQF
IdwACw6I+zDqsosMuR3bBQoYEo7SA1lHsO9DwHZ5Lqs3KlX3rRV+xaV5YC7eM7TiUpB0TF/9zs9u
izdz4nKXdAsjyvXLnaSdgyAlg2yc9dl+ysln1Gj7PLUzjZqAmUAPHIy7FDHU5BxQsbeZq8f5E15Q
eEFUaxOBdJs4mJ9Bqk0nssIhp1QN0Z4a+JdY6GjIB9s6toj2itYwLpNkmllmXs3YREv2iGwdzknm
beOQPXSu3V6SPrgRLtlTZlciMstpOGuIWjwPbXZb1dDQKXwHkh9a2lsn2ACMrn16VBQxg0dftusg
E2/S8kirL70Khm1loBEtwy/z6BS7L0zyC9wtGf5eaN09/kqwSoZeijsR1emzE8Wb3tCHSw0WfVXm
0rhrhO0da7/4ajSRcYeO5Uz0Wn20Ord49grjVIx1QkOmFtt4GiuKFUn8Pk6nNtkPvhk+1cM0PJkw
wcwm/UEfqyXIW8gHZsCQW8MAt2yoUV7IyxKzT1JfvIHGqy4HC21WRwtCx/ZfSC8+pKQxr7h4ZIe2
DRoGGCxcmVIcw96KMyi/cdImOTAGQhU9jpTPSof28KA7T1ELeKWw82+B6QPSNhGkNOJaWTMMoi4t
X4tK0MDxnJ8WbXa3CCoGohg6ByfY14WfnHKnNC6UqfRLTqvlghyvPQ1gFtsCZAJlqVevR1hLAlZ8
LkX40lITPtDBo9zH9J2a833cYGOqrfwpbM3uwdLA/BN3fjQZh+Y4TL91mo/eTqNn3BkLhoqu6dHx
4XFSqbS+6L5FSDQIiF2TOkuWKnKBcfKy65AblOp9+SOes2evQqbTk2TL9FUumUaTvaOu1xhmeCON
3r/mHjDGNN9StHJOY0mRbGrI4XS40q0oejB604UFAXmy7sZeF8wJ5IsrS/tO7YqIlt4WZV8dnKqk
ZshdM4t1ELR4D9ZtNVDVRGZ5M5nOd5uS1rrstJe8nsdT2NUDrmcx3htOJXYBFkA6Nx0iIrrJCYbt
fTbq2RdmfGQnNfWmibv0QD/GW7UILw9034ntyoR7k5j1nYcEovVNcRmwaz221DNwNEK57drdLOE3
Y01LdpZmeRe3i88InKtH1+HHVGgLlRt8mRlkNEUmipMFRdWDb0TgFsLS3GhZ+WzOGT++Ob+vcaZs
bTvgGusbz24c1wchUgYMRomWYaoOdMUQIzYxSHdstZfMDn4t4qDBnFsQR8R1qvqW55p7VgtNtogh
8AVSclmIwNBgMD7XV8T+xoPXlelBj0HJViIDlNcwD0UAATttHn37AbxE5DbtQ7Is6nxFGh0KJK92
Ny1d1Y1hnKNBT1+NAmnjNBn91p1m49QyWqHUbSWoOKECtS6EPStPgAraHRlzfu2sm7Ey7+LGgl/k
Bu2h1ygbToM27OU0elvYECDPgsIn1DLyd0ZcX7HJ+2dK2v45EFGykckMb8CFz0VmN0BW0mquMnmy
l+suyU3+vs+H5glpCBN5CSVBa+WP3EVmYk/RvKmGsQI4gFjD9SV58TJa0kNRwRTfZJiLy9QrMejU
3Q0xP8xQf7b6rr2EKdKrtAayrhnikWBd73YsO/dpavm9xxjFPubVPYCdNR1patRo4NrmLaj7+XV0
mYM6oQUSYtlEIHLjljMacUoEhMsUEQkWhn1XWVONvHQmjdypvlqyte6H4ccwGN39TAj9pi9RA3WU
YC/MJQmD9krsVFPG7DTAYI66xLGj8CWxx34Hi08/mnF3zw+NTr6pk4bWoRd1G9i5xnKqRmW1oqcz
n4aemICwXxrYcWifR7UYb6n6wPyhtVoSB+qVsHcJYklNAAcDARrNAILaHOo1QmPr1a3nQz5b7kPt
Yhwoy2NZWu4PWwh0xV0yPg5efcPoIDgMsY7ctkyTZ9qBwW28yMl9qyFUmrG1bwdQ88MApTY1vdSK
TjnlqCYBlRcmaCGtqtsX00iP3yRBsxZMeWJ5myWDveK86I8GBZWT1/UQh83gEd00fJQ0sg9qE7FX
v/Gw5t7PvnEzVoRIlT2hxanPb8XS9Atq5nJLpdSFJJbpxHn1+gV6LVf0hFuiYQl5HbvXnCzpR9OT
8loyRNaE+Vq4ug4WgI9CaMWvNbVP632y2nJr77Ua8klMV1crCy6UUfrXeaLEVU09wiajwUnfAMIQ
JZcMAw0SZtSOFqKY3iiMXq2hGa9xLQfK6CkGABfBcjfkzZ0jYXEm2UywguydZ5tkn9VEaM5X3hKN
sTgpibD3nxshHmJ+6vsIpksz6+19N2M/oc3CtL0NF5BbNPrvi0vWTDwU2pHIjpmO5kkvEO9QjQuf
iCJHzBy5Jw+4xa2lYzaLYrk4B8rsiMm2OZm6EZ7gpVv2AJiyLzZ+24XfWidBG1+5X/vEIUmgdX8M
HpVfo8tQvpgIsOpM1x4pIVdrfS7SV4SLL+QAk6NFjvxmYDZ+dFvkCWWgiQeun8jtU2x8GXIjapS0
CoCkRQspLbpqU4n9Zg68kznk9Wb2gnkzVF58oxZxR4OjjqxvqoIbobM0NAEsu4PgxiXyWIv7lqvX
IdVGuL/UX+mn9/42dGkzW5q2Lem0Ia82cEHGdYKaHag4SizcVmFOU7cnh6lGuMMED7C633rtXk80
6k+25pAMafkHh7LvOm1o49VRwBSIzuTBf8cEFTy0FLjWMvNzsBHgQLikEVbhUFA2rLOzxLPX9mD+
347MNS3DwNX730kJtz+H/3f62cif0++pub/+7BcqwbP+wrWLr8O2LcsJLA8WwS9Uguf8BVWB0pFp
m+ghOPAvUILxl+ViL/ZNZ/H6W/Zvmbn+X9S8Sc3lCGNx3XD/N6AEw/T+IArYqMLQNPp0ZH0OGr7+
725Qs26K3OocZBUjFp5o0i5zKzmnAxQ0CVX8tQT3Q7gEddQ6j560xg2xYOT5SdJ/69KwfhJB+9gJ
Gm5JmxB3IIdqHQ8tc/CGLIgRIeA6ycpkJ0d8637nvtn5GJ5DNK8kvDs7Y5pRXjguU1o8E3XgVnvr
a8KV5szAf2JYzuyxzLt4Q8kO6FYX5BvLpAYfxNZ0rb+FRvLeUPN7kLaJXkF6t0U+D8QepF/MEsvI
QObjOZN9uJHQGejKadouGjR7j8DuHmhBe+v32ZNfzZfJ6eW+GYU8CkxzxAt+CRxz4aMGIPnH6W8k
4BvgdgjHl+B3mtrMkNAtSX6NXSj3gqllHwfhU1fY3wkRfautoISl5ff3dYJvhISqY5tRPNNAySBR
Onl4MNAZADK/NOA6S9MinI5s+43UG7nxJYDNdCxzspWEdqQ79pTMhkeBmVGtQxhEaNewLKnZ7xsx
PE8Ue+iv7X2KZXtz4JkrF1mNWMKip5g6bFnqJ2xGX5mxk2vUBE+Na5K47ZGGRz+Nm+tNHpHnUdMg
KqJ47+I3xRTkretFtoRvgyp6Hz45BrBnjW4tzjdnncB/gKqlU8KdyJwJAnbzIW4abPnrTBRcnaT5
Zsc09nToZ3RODu1A8G6HpGEl2xbFWibBDw2r1hvznVfx5GiizpnlvrZBV+wtLklDWz7S8OdzyxeK
WtPTlhHYq6gurtzlLwbX07ZYW138YQZxAwn7cqoVm9aR9207HXSTj6MJKnDSoxav+yWaoPmiayNf
SnScWl6nZZX+ZiF4zN38hXESwQozSW6IKUkZ8Jor2ilm7OHFmD33Bp7dDaOjcmdPEHsmJ2SoiQZp
nSJSMNNxC4un2OPkMQmPeTa98RFpmUtRoQJrCb3VD2DQ9ka7nSmsritOOhQsN6gRYuaIh3Su/U3n
nMpopvrJqYYbYs85PO7MDHRTiLNy9k9tnrRbMTMzZdSKdNbfiyCfd3ONeBDmr+1RnDRLdIkeAcPu
YOH5iNOvxXxHOrV3zmrIVV6bgd2aRwSA3moYDUlBG3xwzfATMebw7rpfq8Tor0xtHGNOli91Ptkd
3NwanHbSJD4IMz6kdI6+djLRThbCddKYiAC1LZjoucm9PzHLL7WX7jzqNvsxHooDvfF47daFcyzp
OwhOhRs/JL1Ibxl0h0nzgCiXGqyByjVvH8qmM/ehGYIjteGHezmK/Cyj7Ri5+gb/RIXQQ1vBfAL2
k8IADUtrH9Tueqg4eZiVoJXGpUhrrcmJGaKrGPXYnDKL8tJEl2vbduDfGCAyO97ALHkzWuehsbiQ
xE12nYZZUFkyvLW4n3KtQ8VSyKsPv52GK7ITD11P2E3lzucr3eiy++mWCKZBJnKyODysNQdnl2pu
gGwNcuII91QgcIlH2gWks8pFI8tlUVqr0uiLfWVXDzjuMF4VpB7iy3mP+yWMdIIlJ1J44zSlU8nQ
PXSoDs46X2/SIJHgW+jwHaTE4RSjtoNc22tGd7D/Fn4ZE9nG9+wH9AVwr8xeg8kkDrKbqSVIiKos
6Tlef82oHMMPr+Zt31Dfykr/i+Yi+WTQOj9AlRgG7Weqp88QUvyNofVHK4cATpIEXANcR3X50weI
V4XkbZi6tvWj+J2WYgECkgpGWplHV0JgNMv0vZHwiQexG/rY2iBY6zmhjR7ECj+gxkzvyraO18wn
+J2OuBOcjrp9PJ4zJLNbd3nQKPycT4iZHYPclY88izIsFdsCsbIzJIgFDxjzKH9ZpiRWqbMoH9QI
H0T+5HfFvBus6SawOBUKenFHxv0wrEFhocmtO3AowS1OCrpmQ5hsENaGuw416oo43wT+pJSbIRY/
6eAcum65qMY/mAFcRFX3a01jskPg4Fb6U7sttHzaDIvlBn4kPQKbWZxAXGpjIV4XpbhNdbyhLhwG
4Pf+3zG2WeZmZr+fC/dVVrp7UxvS3KEhRUZFMeZ2jOu9ZedksOcWKEE3M25Csu7XHUItspfa+t6c
4jXyBzqaTfWAybu683otvikysQdXCZ6OIecmmL2HsdOhD3Pwxhc1vL8mfWgkFPmEu4pWaswFhRY+
9O2E+yepz3TC0h2YgB9YWAhYMENUi9G4rzvz75kS/A258igjTXx+NEwkIuiiOc0pl6aWn2dh2gDv
49jCP9SdZUkXGY/4Lp2d5TQ45BHor5GpVk4Ve20v963OL3ZBIm/taYQfRArEdqq51nknnDz87kv3
NnIRWVmjDlAueudu3+PH5WFj3l/H5hsGKaINUsCPfj/iTNPrdNc1Ix6PMn4MUJifRHfpJtHsGZrx
huPoWYJV2eFR79ZCx2imfoxzF0HlaU2mnGR6lDgiHOLkgMnNBxvpLIXlJWKTprUpgr2bBbdA5yb4
oF9MSS7REDDhnICHlw2XGp2n5SymwBGPtx2Nk4Phht99G04lVeZ4bQ1+uCoGjI2khh8CPk90ZYl+
sHo80JCRXKu7InDa225mrlvmwWuYE98wjD5xGwKH31rDavIX7Ew3jlvfLuhjY0iloKYR1lSAiPOl
8Tc3ZtswptukW8LD3O42T4zDhF0J13cLBCRvXi2r5cTgapuGmK+MdNrZfgNiY8IxFaYvpR0QPcCw
cLmVWVHRnkw6olrFAMkZam8zcjf3jCzbeLq5Lyy0RUZERsfQIuuiiU5Ow5Ic9irjhb6ajMau7aIn
VDS31hRHuyGYeGN8uOs0nHCal9q0ySr7pdL6hRtP3nnsO3jZ/btmbptLaTi7KQL1RuqI5CLH2ERb
Lp3FNgrwd2OfgK/p2vSOogkwhORzRtbjrarKLW+0yeUL7QaCT9za2tp+MBy5KZLNW8blHeZWlDzz
FDxOfvvdn+2rW4U9Jb1k18jEZxp1LVsCF1wzlufUiIfzQBU16Jybkntzzr2RXrnFR5S2AdXizNqL
dgeXOKB77sX3lV13J5HOXFGX6kNTbehyDU+NbwU3lLB+JCGVpbS8mUapX7vxlEjRP6nFUCXPuOGS
28Gj4g/CzAXsLPoDUpKM1Axz3ok5JM8KuQfMyGpDU2W+tnZVPGjEuzulbdLhdgyugTEfRF1Yx7Ai
hmYqdW7aTvjELRGqVBjqO9FHNZTO0XvSBbmKKaLXtZ8g+SrmFqwORrMLUolXd3RoHhQTk9FuMB4Z
KxP3hBRMdybnKUzTHe5Z+fCxK8DWWAx6QRMcNmXUokMU/DjwdfeHEhPpRg70mSboJ4ipgfx0UTs+
49xNCQgKk52T8xai0f7uTOjsI/ogrtmSHlJ/l1XgMHE2i0uhV2Qj4HS8RZF4guCa9N58k6IRnoeU
nyudSmqHiOWcddzX9C5Bb3rljB4NKixaR4DFhjFj5Hb75yzL8OJYzbS2KmM3mlQmvfTO64Zwrc3a
qRoaQAu0mCh+I1Kbh/bJCuDI15Je8ghssyEKrACxPHSUluYOaERYxF8yMZHwZg7wtrU6OnCLi3fD
QoKMS+MFW+nKjoZ6n5nMAMKOVB+smlvN4lYS9eahNamkAAAVtDCTrt6XwbnICUXmrnU0AoxoK23c
p2hZUU8cloYCAA6NRE0nQ3pvdrdMOB4K0e1yA9FWHfT6puNmB74IVpTfb5MKzn8ED2ZHLY9AxN57
ysci2yEC8kCHlPXeycWuiQM4LabxnnGh2ORLol1uSZJ4XPvc8btpC8CwOGuqHRod2+cTMRw0fHPy
Ne7AmjVlNy4X1npL51FDSYDrfASWnwxTSnBR/yN5k+6cPzAWIfaYkxn4141jPblOIM+woJJNu4xQ
eq26aUzvqQACS7QoqqbIeWdw3m5tVLp81d0pDYZ3mVbWA5ebMzgI5LEmqUXY+sgSBMZ2w2xqNACM
ZqB8KAcTXpOjCAi89O88glk5uvwEIORe9cTcm86EsqStVz5pw/Q5/J+Oy29DZzaJDgWQb10dfM3f
afnwMNKfOeCu4WJMXyxCMG1/FRjVLBHLfe+64CSIZDQE1i0KY3C1i+TqRMZXv+IbydPU3fa5t7J8
Ya/CXlyKmdRqCqVX/LKkLoZvABP8TTzKa1+AfpNT+0Nw353ByqzbHOwKja6vfs0ENa2IA5wR8tH3
i9JD3HtvU9Uzix3N7kha8AyMQ9y7GmbZIMvp5uHSWIMarcmd9PUbk4EE705QPDKT7iYm21sMmneU
/i4TwnoEmrzcBiH9DT5jWRH/XYlyZ8qZrnkcwhXPyk0V/fC8Af5tViLT9M2RHgfGY49XjMKLWzeu
mWGVt3jIUXYyTbMJ4ULv5G2HxbQadOEz0g1MVkvu3kxsSpwO4BHIlAk6/I4mN4mnfvb3oY7m2AfU
dAj7nApcAOhQUO428vZuKO1XhF8rN47MWxzQHu01cTdlmXaUiM1CcHlr1508DMFmBfnXy++GmTiv
kUkf4PBvDA++0yDGGsP8IXAP3kiWgwdKUffkExpSQtNjOC2DrWHATDs4YA5g0tnWvsDZ0hYPHooZ
wHTrGJHgqsghhdmYv9ZJbaCFM7hIyoyejJCgWMHw7Y0077auERGbsljqZtO8yJnutdO8k3Pfnu0I
cWft44pEC1yYbnRbmDTNGR3WR8LeGRPWM2aaoUNeQGF0DbqM6MtaO5Qmo7y0vbhafYm4Hx05I0PO
UOMSah4p94Z77IzQJ78TJc2kVfxGu+DZsC0Km472E4/O+6yN6ZELMA14frEQWRmF4VKDrkJq/SoP
9Cen/u43ON/CuSsOeV0jqCDNRat4cQs6v5Rus+/hKLlMZBDlLtVT/dUsjOBEUHyJKscyd2nErVx0
jBrt0LbOhS3vhdkZ67rJXsuYyHu3XGtNiSAbB5L/OHXSPdg6hfSs8Um8iPAP6wC3YcZaEBIkeVw2
4+xZNBhRtlVtk9khzxlIiTWjMEN/miqslWazifuhBZXMBA8D0n4OSNAokoKuijQuaZ0ZD7f0ivZM
XL9w5/q7n3gLQRo8YJXJVolOuonkxx2KjhIVSfHAt4qDLDGOtSDp15puX/MmBMFsMySf9chYm+NL
FunokdpxbxhU0Jq2YMAw/7TNQuOXGL+FDMALrQjghU3fetgMa8fixv6QlOEbpAma/QXBYlbGZMJB
YbyyZvs7TIhVl3RYSt1KrvXoHcW5sTJ9eOHw+cnkKUmpt2S8m1uGhkz9APaKfNd3xO5117Ypz242
JgeDodAmsSWZu4ZzP48QpZPUFmvY5l9iyVymY2iAzjoNT04Kz6303mZPb17Tu8LWHeBHTbQhz5Bm
pfY9ailLSfFmWDwBbNECM3G5MdAnbgNrvveK3qelGq+AfHOFNl0mBwL0P/p8piWUs7YwvLfFSNOT
GaUkxYVBk4V1fhipkosseZ8jpsymTilmgshdIEda511IipAZU0arwqcJSsN6ivMXNYuDegj01boN
uZntZzGBl2vRRPE5q6mEL0OelRFjVD+30K53Y+kFpDWOp2h+GEzKNhirtKV6zrUPGJKEZCESzASM
Jpq93UKNWsb9VTJzFtXhmemZswvBbHjIjq2lhqbPDS0eSjXAnKpDqWdAxbn1b2U9GCs3dwmywhKZ
aFCP2kE/2RFz5MKk9+jnR5rhmuF8baYIVpfHlLiogcS4yGmXUuXUYwQBgEFUU+5egzbVNulAlwW5
vUE3tH6afE+cuyS/DydAGFlEhEQp84qkwPAuY+IEDWFC0BOK7wPW71Mos6vdTdkZEPtD6w43XR+Z
N40kAxMlq0GEBKcbugiX3lk0PeZW/NKBgKe0Pt1msjojmvTPpbtA0ct62HVGdwrDisi/3Ijwz9Jk
mn0oONp3mQTFjZgKiLOGc1Zl+f+rhGbPtaCN/ve+wxquRfPtR/l71+Hjb/7FZ9ZBLduUdQKHRoJl
LmzNX00HQw/+0mkOeuAY8AkFOv/ps+2gG0gJ+Us90IFz/sZndv8CZWgGvothxvJ4kv9N24GX8Qf7
0/d834OOSIvDcmiwLozK3xmUOeK6kHE0hR3ucx51wNMgs/rk/LP2sa8aSy6tU0xFdlDr6lH/37Ex
hLKHvK5e/XZ8eT61qRalgcfR9MVABE5wj5waHZFEiBT1XoskakmxkRFkJNJRxzVUO5LDlp0wcX8t
KvA7gJPUg5oCrMPCyy1O6lHZvz/0t6f7fMznM6m1Eb/kqunIPMeDhs/jX//mj/86KMf552G19sdj
Pl4ZdQciCIKR4L5/XhezrxcdlRWM+PZYeU2/lyHlGZinzUm3wauuUe8z/ld71cJz5b9tp6XTnNSR
mcGLgZ6JIF/+Wu3KQKiejCe1/vlAtakWn4/8ePjyh7/9g/90+I99oij9nUzdS4S7u3P16vj5TGrN
CoAO6LXLxIWwo1GFHX2a2JNl5+emiYwY7xnGm4+dnaW7qzmQ3sdX+fkt/vGlqs1Cff++MOcNomry
sN2KLnZj+xW+PU61xCYbthy9eIuNkrNWnaRlTtZ3Y1T6xwPVPvUnH3+nTmkTD+qOSJVbdZ5Oap86
TOjNubYixMTLP8kG5kpdzM3lt79Vq+Zg37udN+zU1sePY3lFavPjSZdNshhGQ7tVRlU7NhmzfBpX
YwpJxy77Viz2XIpjxFnl0oUYsCyUCVdt2ovdEYE65YXFdYsQOGoOarXFUFWKGv1/lBeb1qcGlfoW
P6pl0UlM1Trf/sYIu/jg+VAil/2E2fx6hJ6Ge7No9D1O4vIUUqPBLJiSafS5bTUl8l+3eDVHPP9q
4Tp8LmrNyvTqZCwLtclo6WWeKh8AJI/wBb3zoLAPo7OET+F8ZenHUY/p3zsov7oygwqvhYz326oV
P4wOPmNGffUmLTOOKt91rlaVGXuox/7o5PeuCEjydfSLemPFHPAv1KrvdFAGspz5FRQfagamZ+Z3
2hLFkSQuab8TcODPl+8Zibcxa6Ss7nLuVsvHwVQNW+iyqRb2P2uA9i6+RK7kLE7f1qsQVZmzjR1J
Xz4jFLSMviaJPY9PAWZAfVJr6r/pnTYdRjp8idHA8V5g3gm4MRwGU70dBy8mh7AbBzJGa1YdjHmb
KgWAmKWmd4LJ462ruNJWE1onKqHLS0JCFC+mYc7QEmbuWr0o9Z3YWrOmR2oe1C71DX1+V+EOB05x
ysKZi3ya5V8qWQhw6stmtrzmKSF2l8guG0QCcMk4FEdl/F7M4MFY00uwZ/yIJcXzxQSsjqk1G2Gb
aWcLJhLDsqbjf1ZrwQgsbaV8znWkya1hEXwLSYKaR+TxO0k1xkTNsqq2izm5Gn5a7Zzerk5abxEc
pFZDoHgntYakK+ZkEjfKsmsUBb7rViwl4sXbj/IeRzb5Eyt3ielyAvFVWfCnxYev1j43/Zkuqj1H
f6tdXSdeKWOT7Ft2nBKehuvWz/JwZ4n50hG/cVK7IkFpKHbLA+asl8rOuN7/82Z9hHK82X+2R52a
rTlq1ebzHX68TSsidNGVBKBVLenQiExFyhv8fJdqU71fWlX1ie4amOAm3GPemta6TXSKeufq7dLZ
4TT8MEWrHWVdrV1vMA/J4nTuRuD0nZmk29/OV3V2lCkBkhbCZEAcy83/4xe8nMDBQpKNLOI91Y96
Wdh2fouyxdmZjcYV2OIW/7kQcxavPSee6UXzL0uf4Wet9/cKqzAsVmt7uW1/oBZ0+Ocrte0gpkFH
1ydbqK/c8bvFLK4Wug/PQavrfocCjC5mbwUbApFIblnOeXcx5edeCqYyx1fRVMV4UvvCYnrzyjZB
5YwJXS3IA5hXbQnVYYhy+MuzQ6qjwd1xhIx6UmueDzeANJdmPDbe1RgmmHiF767LepanKs+p0CmY
Q7AQHfoReXqgj/lW6Ab3b2XOVyf4x7Zdt7SdmM8SCklwJKrtXyd4s3yRakFnj52EzUA1JaCI+FfP
mNemB6TGWs7nVtNzZgoUyNoy/tOpji74l3G9bVzmkzo0V9+IaZSizVQLIYwXYBI0E0p+7PrCsVAL
b2H3fO5Tm+VcBBiUlyPqMerw56baZyUigp7nntWWzR2a9sry1B+rau9vz/Ox6hvUalque2Bv6YHI
+sZckC7jxJXBlKNz1OVDabo9jRSP7GIjXQqNggQ2B7f6UOQpyn/Os2wZSrbLQEoaBVcNe9n5saqO
c1G5g8OJ6iFr3FWx4FEGB2BRIzRepVpVO9UCNBaDyGWhYdfkprGcbp9/ozb7BxQ68ceTqENqr3qi
yV3uWak592Bv3YqhybIdL0/y+UwRZQS6cw5AeQYokCyXw6Uaz6hVFc+o1pJl6Kg203zgS/jc/o+H
P9Ib1SPVHwHZ4Bfz+Zzqzz83Pw7/8d+Sz79xgqTct1318QrU3/32Kj8e+PEcXg1USIS+SZ2dmz6J
Ulxt5AIDUtuhaVOsDFv5sU8d6BQq6J/F7HPLVA9Wa59/qza7uY5OGXH1y6Ns4XFjVas6rFlkc8uz
aPZyu1WrH3s/n+fzX3FH1NeCtKS1Oqr+n/qT//Tg357x8/AfL1H98W/Pv7w+tW+MuVL48cFcfqxo
E34t5n/W1L7PTdBywZobvAORgweby72tXkYbnwvbgf4ZOtMPtUsnpIB61zI0+3zIH5vqwH/dB2gV
Dk+X6hSU+UeWGi/88Vwf/+U/Hu/INlnXLs38j1f8zxtVr13tg9XJRUqtfj5GHW6s5F9HPh+uHuMY
wjkSeBlUg4VSGOTt8sRqoT6tAXrXTF9zyHda6l6rqpCrPuvIaleDvLzvL5jevJ1cRmnOMhDy1JBP
bX8uPnY2hUGMel2b3JiWceHncWv5y4+nVE+ittXhj51qW58ADRjFvBp8jyxbyJqAdxFccAYEpzaj
baprDkI9+ngrv0lInnYaoA515XlrG5wMg9vltjfa83A1RrnxploeehvUcWc0pCYuA2icALBK1Fhy
ViPtCCrr2m+IvpwwzyB5Ia07mHVgjMtaVOe485c1mwbDnqk+ETJQpuQyfgrUqCpB0bsO4BGsp4yu
z1o7GybX/1wN8WCL1KeoyBhyxcv9WywLtRNmmLbuTXKDET0/mhEQ3QyYCZTcyD/hHJ6oI/u4O5ZF
h1bjGKMvxnbd0jFl1qLW8l4ek4QxA0BVHcwZCxrc80k2lrEVpfNud3p36vGa/rZQ+1xGCBvLoHtD
dyPG2YWptZSWxo0C2UWmQckz6uTr3Pg+SWXL7dhf7sRqIWenR4z+gp+Pt6U+CWcZV6kPRq2phTqQ
wQdat31YkDsCg+tjYWbRQRJgHKprY7tcrpN5KT8My/X5Y1Xt1Yv4drKTYDfRITyRioW4LIt5vwK7
y58PNpbhjvozdUStOdGqsvgyygYi0ucCQ93vm+qA2hfXCHm0YHQ2aIl7sAwAjNwEUV+wSNHUvs8D
/8PdmSzHjWRZ+1Xaeo80xwy0df+LQCAGRnAIztIGJlEiZsAxOoCn/z9QmVVKVXWW9bY2NFIiGcEA
wt3vved85+OzaX2p/AmOPw7j36/vx2d//zCu98DHNf/4t48ve31t+vz96x+fLcMlWSCO5j+qhfUX
fvzHxw9//Fwauze9Y+m7Zd1yh3Vj5WxIlvvfvtQ+tsjko9jr1v9vEOdyzvvbtyZpxehNzD4IuXU3
/fimwkz3aYrUcaRU9Rc83YdpHsYrnEtrUKHrcTjSJVUv+OMtBUZCzgNR0iP2gfPHB6xBiO4G7+AK
BvtBvOKYPj4MJX2ojUUG/CgG+WMBb3AD/L6QfaxEeLGmUOJ4ouHuzVdk5G0xXqkrcy3RAHvBCvzb
l8PCEG3z968/Pvv4no/v/vhSRqL4907Bo9Fp/2WT9fBFfUnTn1usv//IHz1W2/rNE45ONqP1s6qb
kfFvhsUdhpjasl1h0nv9vcFqGL8ZtPfJGSPFyXLIaPhbAJ6Orlv4ticMU7g6//N/CsBjbvKnBqvl
e7R3UQExKxEQbSxvbcD+3GB1/GLJ7Nh4EJLcrGIuhgOur3lDxv01UiTtpVgDgKWqTno/WE8e8yjw
vu18lRMMvXo1n6HdkGEaVdAdUwoVsQDDIldjC6NTOwmBTxN+E7M8v4sCTAllKHvUQ4NZgiyz43vl
adXZzLvHVBLE3tP1sXqNRGCIaCIq1FZzdGatmgxJJO3DQY81Rrewu2PVHWZ9cj7jwcZpgUqe9Fne
V57H9oxTQ27mSrkHeKtV6I/dwmQKSI1waugNCfaW3BuI8yUFA88JIhJV5Jse0c51PzAL7xwCTJOt
4XcPTT0dLCeSOMR7G6ifHaK2PSywQg5+zISGyZOczPqkW1mx414Cr0fnIYzgg24jl7lMYinrthvV
W9dSFc7S2rcoKPalVMNeac7X3p5fKL7bGxW7F0g68nbsiWBgkw4V8KTLbPfQKjrXpqjy2eP61L5X
EtUhvlGiVqL3RmIqcnK/3E2ms+Z5FTJMB8gkpDHlKu8Ohj/ModA7VLUZWSGjGojSiq+R149wYJut
jibjCgD4e12r/FYN2quWiruuNpb70gb2MxAG/lDh2u9dB21NYwGxamNGhbKwjlkl3hV/4ylNxBu8
H+eGHCzyV6dMbmPR94dmWR4bqolA9gni1dol95Vp+L9Ig3OMf7yRHYdZARMJuIX6Osn4+UYuF4sO
eNQ5DxUOmFxEw8GmGAqTqZg5m5JeYusAFXjchOSBz8LGdS3prHsQDq7sxCCQy6/lVqt1d+uoeq/y
Ub+4jBK36BTMu2ZTO378qNdMxqmAMXLJ8ZLmGP8X8B1hMQ07Q6/SvRr0m0LPQVbgq/S1vqRonIIY
1due3FnCxRs33ZqaXM6jzwQvI5lA67obTMV7LBVgVYhOoPQs3lyZf3GZSb9AoWEbcZ85Str3iSR6
ZFGfORbB8Oy4VX087kNn1uQbzfedRdvVHGrSdGJlPLYFNJ/KJMoIm5L/8NMk6e5H/trP8XvGOgD6
KZeNpYNR+boIeZ4QlmX/OpuRnuPFSLKrBxdqAeq5HvpMModqTEw0LIgyIvulipP4tjhPOdmPZH/d
seF97lHDbPMUZk8zo36WQ/tGMnbLMH0kaBJ94XkGpECteg3KMyPbBrovkhBsww308VUPE3ZS6VcZ
RQn9viHQhsy807P6OODHvUqnr/iaCZSR40uXa94hK9K7JqGaECQ4QuAtCaSKNkxp0ydD1vqJV6k6
a4a59wbko3DfAzNupjvbi54hbqGlaqr0ypH0BPJKgZBOoSksrvykBK6/AgV5OSza3vLOHTEi4Ddb
DtY+ypPRk58wFHp3juIg7HjlQSzmt8oZzqo19IPL4jYzXt+DMGyCpsrq5zlWZysyt3Yp3LC31rgW
s0bpOsldkklwlJmAExij55rnMhhWjVqa1CZd48S6ykj8Zh+6KcSyYuhsumO9vU8MdURNGOhj7exa
CcSG+ekrRcVbvaTnPDGjs7SeVozIg20RzU3gHFTVLCaDPt8ndXLfI1cKFlKbAswqcAeGWBxKf9hz
ltuSedyeK0H8dlZo0Kg4/+YMxk/SwSCMi2CwFABBoKJbGuPGpuhStfMTD4lRih3GT9Bqj8t8YsgN
aSJl1C5lc2iK3LoZ4q3bzuqElpedZOQtvYxyPjWwOsnooXSiheGpeDhacPQif01sKZi/N66GMdfM
mZKD2of4ZNkPnjccOBHNZFCCDxntcs8b/VuPWZShwYgpzmAaHnn5W4VO/VAWLRxxsS36XlxzXwWe
TTcHrz4xSO02yYQ8DSwmhlyqa6Xmajfr+M2bON413ZLfTvPFpFN3x/iiCqrIxsxgL+Ew23LvgNO/
/vjAKB89IkfZmb8MDVwuD1WJXMy3QVqRsL1dlPfZNNJ4J6Dp7nRJ+98z8gP5XoSk291eizh4otdF
JSVMLABZnF+ZnR0oIyYAZiHQcV4QCJPycU4Uu6PhyTsINm9Dm6gfp7m36b/i7/U/WQYYEv9pGbAF
A2DqBWFS41CbGf4vGXZGPEZRPLoYJQuUlCpZg7mrBoGnC0CZALTjgn76kiNEmiflkfBNOPMyALt2
0yNvli4UuT/j64VcTfgDjLZqfAYPLQOd7f04xtO3JRbk15TgLlgshunc2chubYYUlebstVbaYSmp
5tCnBfR9SSL15CsmHTAnywRHz+ZO1mJU7woa7dmPSbR33H1yC0XBDRGvBVxy/VwjO0TgsMpYDF0L
LbP67pATf0riATm5AaEelf8IhRiecGtUcxBX5yaZmh1w7Qk5Jk4ENaUZbF9ji3bfN6KvUwkGs1x5
Tm1H8gxymoPpU5IWrnHdkCAVKo1euG3a81ny8Bu71whL4I11Rkrqg6wBk5YNtGlrp8AcoLmQy6a+
3PVmjrC90uxTM4vnsUw+jzL96mgozA2cZ4zyV3wO0NQx1sMBie2pc1WQ9M6yq/zGC13LXrnrlbpq
OxjZMpPQrcHUOz5epHg0x10Kj4aYxt66RmqPIHsuRQiOiXOZncenNOby9lOmtg5ELBaAfN+1XFED
pT7mufy6n1CZgFetgjpWJDfF+TdKc2ffzPepRkyyBUMzEKbW3RvIoc5F4zzi+4qsujzrlbdnBFCe
h8WN8QLz4TCNw/tfb17OelP+nCkKHoLDsys8xzFsqBG/hLIqXBNavLTRfRdN/tYnWecUOdI/Lb3R
HYRlPEt8cpq2TPej/YY8Z75GGaZDRQ3MdGm+iMgkGqjImZ/gKxkNWiRQoOHU58Z0hjva0we41+Yu
u5p6XFB5613IKps/YQzqA88Xyb1E0BOkvkj3FiH1GCKQM3rGSGg6liEfNf3WqsrpuiEiYGO6LZ6t
dCqQWg6Iwx0V7XkaXx2msafezpdw6pYQo871OF2qyMVxFTld4FSDu9F6S9zbEdQhsqiYRbfYFUm0
WtxFPyhz6QNOgs7ZVmHPO+cuK6dyW69gQNfuiLwetN1fv/DWr4IOXnhrrW10B9mIi7Dkz8e0CiZC
qyexe184eAWnTJ9uGsnq+WoNS3QHz4foCItIudqzd6s51CdptO7S4SyZtwSzpWX3JBpXCUaOhkbW
Dr8aITC5fBaRsE9jEzMCtEb/RkOG9iGeqlEJ3TAx1taAqBM4iPwY1TEqdZYMUqs6F7ljQU0ARO5U
zGb+qAv7FuvYp7ZK6qtlxDZQGVF1JvyCWbDoHvo46raLKOIdp+Qj3KHo6q9fI7gd/3h3Wi7mO90w
iDe2fn2RMLWm7WKpleyqs2PCCr1N9Uu30IJqkVLuecxXh6EYoyUEzGJYJsqVbAyaUbeO5chSpyE/
3udgDjn7TorArpJjrQWIXbrINavc17d9RgRT7C/Xwq8GIINly7pdOUewXyNTSRA6TUaWirAOdXdO
yvEsXAkeSCb6URletSFXatc7pb9HF/F1TkqbjsS8PLpAhdvJ9I+QUk/EHaTnEaWtLgl2bQVaPcmJ
ETFmOW1JgUX6ZbHI5ekoTlC1dpqYqXD82rpq0IefS1EDioQtdpyrWW28/CaLyUZA1WYfqvRl1Ib2
nA6kvA45BCzHjAlUTqxHoc8yMPMFykiHA4WDBAvJVRwzVcrSkvrKyEccfkrtjWlnaYTrNp1O5KnM
vA0KvFdH8bZU1DrhpJhkt15ikYjUxQdVOvqWLiWxjEdDZ9Aa+4520Dg03emWSkMNB+dW64vyWuEH
MBLAQV3tnGtCF+7TRey0HmBw0zfODX0hF3Q/uC7fTl8HRphn9OFQr/KvxjT1XzyAtGkPWYrYbu9Q
ciZUHMXviD7/RnDuvHrmemSl26oExawPrbX/2IGspLrzWKDOtWhuGLvfgpHHB9NosBGBTIYYO5aK
xGzLxsciNOeq9nUSK2r9qlinV1q6QhYwLSQOItw2fiaiz944GIOBfSVXrfOhQBIvZe/pTwq6b04K
7xYz4UzVSYoJGNIuHMeq22FHqk6Z59718qk0yuy2aahyDPCBWNkn4EWsPHG5T43RPIEW3JTNOJyU
RZwUWRPfXX1wtwJk/E5CCSKcvMwfTVIJUi3BfYF4XHYIIT++9MhWh1nxZtZlfQRb8YZuwqfsxdQ3
ekRTeDkvu1UYZ05LxWZS/YPJRGOXzOTEuT3Qu3mKBcAS4f1gGPyvByMWs1/fxb6Ja97XcRt9NGx+
qUi9Si+HLh+be/h8aTAB0tpKe3CvOjoqN2xK94vD0m+3lXXr5tqDkUTkIjWdDAs1Nfs5apJAzxxO
FFR3k2lDlstIm0+jO62sLpDaq0eE55hbloswsuSAz92n2ZAQHO91VgD0BdvjKJBSG/KxJ1RlLzr2
7Y91Fq49DNeiU0eg8lyJeFC3Xh59G73xHh+S/xiDGyc00SPANcKwp2ftLqKBwrS39UJgRzIwRm/a
c8IVW7oz0NBrvdh1CjCeqznRAWoj6tIEEryvQcgvlLtrIbGetMXzbqKmjg9DCbRH4vDlgePq1h7M
kzbDDmr8le2J/eSTK5FroJ97dPRmDIuY8NlmItyykpeRaCsaMnXyZC5Nc8hXIF+hTdljGT04QGzA
/y3aNekMxRHfWHEcUt8AhsHqBrjkghpNXEe+WLbw385ZBERZeS2dD9t86Rwdzels5Gen4Zw/JhZQ
4Fkw5B/ct7KOq/t4EA7h4CAKXQIiNrI+VL6pwGFwnImR6dC58d2tHKE82hyZ7onCDHp6CHvIaj0h
lOxcaTUczZyCbtIXTvMMMHdFMe4rDnsIfcvoxmjIFgDXa5NXlvV7L8Gr2IM9vwGrS19Dac/pWI9h
FUmUULPOGucMlBkcOuqabK/KeBQiwZJZjyQgReQORnDCw8FJtqmZkNdSKgcslh/v8Bphk1VOy63T
4J/0CDw5FD7hrVBjX5IM0XgzCZy+Q0dgQ6zDUy98atiOyLQMajOvw9bu8jdlF/oDdJd8b9fmmmBY
dbcOnelVz4AVsSnfVoCQ7MmMq7t5i5bQOMfkJB1JeDTXvLBTZJX5TQpZu0bM81To9lcaNvp1s37V
Nz42jeW+aQqTaatjPBbgJMNYtxB6p89lpxm3neggtScmeqOWQCevgyUVidLjEvr5PUwLWu415beV
v0cttvXGcy7Zs2ESHZZ0atlNB4JA6kuqfUt7vN9923qnpID/SVCUiU3fxtAsau/JWkg0pIsI4wlc
xT5X1F1sA8/amkaXoLw/E3zmYOISEOzZf6eunBFbleljMa+2kamCbmtXT3hghv2wDpqkeISNyJGn
NlNUPOWhaa/7Ja7PS2x7u77uv+lm5p3m0iCGftXPEaS5i/UkvRFQ5y4q7o/oZ5xdjGmY5VXOz3nE
bcfhKEn65bWZZm6eHGJNaZMAMrOKn0tyiA9W9UlOhPZajuseVocuo936bnWtbLRxKvAftg8getBY
+Y1G0rRfXC+rZNuPaE+O6cSZTOtmbLLZS5UaNsRHewwGzy/3Jf497pYx2diGTpaR7jaBUiNoQFvS
cyDdUDjGTRJLfzvBW0S9koBUdAtnb41gk/tU36Vx7z0eKs5G95xWjkC0CL63kqcs6rVQxoci69sD
KpSMNhhJdA5ej+1A/YQMx4oOJbliwIpI3jRhE9zr+JMIvQpF3+E1gFtBQkEb3U02jVNyagrSqUcg
JZYZXYHNaHmhUrwdOpJ9VBQGq44at32jHpBrFiQq4+0wxxnZHGG1H8fm2SbGULZHiveHJZpzgGN+
hnVhNm5ScGl4B+SQvYGCKnY/HFMNhmMATDCEsMnWuDViQhvPADOWGzXmSHQkBoDRsjjMCt0j/Mf8
5FbuQe+6T6htjIMo5+no6xwScsKPgzx11Y2eNZ8XmsWhMEuC6zx1zwzB50Xz73iztFeZGNRNIaeO
XpP5XjTYuvJJn1+subqNW6KGkfiwpll5e5/DofD9Z93vqleP3vmW7GRYWcnQHRzO7j92yn9X0b1H
6fjTgX77pf/yH995o+Fz/1J+/5//3H4vmAi133+eCP34mT9IPzaae59+iePYtGcI8fyb6B7Sj+u5
yFEdX7d4D1A9/T4SMv3fPJN/ID/qx7CIH+rqoU/+5z9N7zcLR7Yt+H2wGlc5/v/77z+dU7pfvv65
r2t91L4/1cYr6cfRmUlxZ/nUos4vpJ88G5NMX/zmMOa1s/UQfdD+a8iJ9lAWMZZJSyK7YmumMN18
iABYfEIEEdVBH9W0LZlLbOIORoitl3GQaTjcM06ptT6ANM1dtiUkppudAHcWyq6PT2NF7LRXo0zK
R2OrOCbCvaYtkyfnoSO8S4vxMpLP2ts9O6/jDKfUQ21lwgvc6k3yRdBc3XfuGqk4l8eUDO/UsewT
hWGVCAtEC478dK6/5zXJwVaHPZu8FYYE6N05q75ak31TS/4s9tF2KD6jQvW2kTXsp6mhnzsjp6ZV
+TybIobFHN14ZgtyCxBB2Br0aaMWPhh2apYxe79CDh7qrDiJuMVmO9h9QArpcnLmeF8t1h7kV3Pd
6nYUwnfZUAUdvQGfvytIi7W6/M6I48843vQHL2VwlntnkhnaqxJnfSDmR4xq+OgZr7DskFlmIq8N
rIzJ14RtcEOb7BM+UaxeNR02w35QypAhiqf8IYrdT6nctcW12UJNU6yDYWvp35eKxlDmyhu9MHRC
rMBmYJLbGuUsNm2Xfh4gboNywH7YYtwq9QlrFCR2R9EN6llUS1Yap99xD73nCuemKe2JEIH+QcYU
Xo7Otd8Jo38ujbjYLhMkEpsg6MSBYufF32wNUmkVlcQVJsalHY2LnQ84RDEIbdWQ0BYZ683ulqbK
DcE+agtv7h0Rw7ZwqcsFowO9Lq+HNNuUFpEBEUR2t3Ma2D/zyZYpO0rWfNNX4Knd4NrMHdQlNn4m
LNIXBy7EmklxjV0ZloRhXCoNT5jpksk6XOuRzwFoqh7GtE+DNCIWFp1DMDF2Q9dcYXqE/pR78YU6
9lzPUFbF11aWd7LJryZEBCjOiKTMMi4KmQaffSc6ztK5kRqqxvxYmCa48PxzYwMscOv6YQDV5HpV
8ZyPjEg5nfUkkpsJQ7RcsBm52mEQ8xika3x2dIvzhXIgCiM3cwAw8JePAxMeG5RkB4BT4gbYlaOB
+qJZ5AbzHfxLGo8xI9SSqBpCC7D+kqG3KXmP0yOcDrVSnKMa9zDItfmkKdqujBbisqYCmUwQOVVB
ijgEsI0kUjDNYo7kuLehYjU4KMt3WAfQuE+d8pqQipKMeu2KNgm99dZ1rmfvYWg7deu0JRW9s8cS
+0AeXX9PiB8gZUZUeps8m7Kg3E7foTFEJXkJhbIPkbfQdLH75rZz/EM2P8wMTBi2AUUiU+RxoOgv
nDYs8iiopzbFPSzVRviyDroyO0NFd0PGGII0L1Hx/Bsw4qiEupylJm/H9Ci/toUd3dk35Hf0V76p
3bgsOju5rm2ExGmbOoqzbaS/zGqqd7EY7xmlkA+DhmN04W0Ps0HHgILODHSX0j9yGCFamupC5TSX
BhHW2VwmiureJ+C0n+MwMas2rFKGwGstwZiG1Wks7r0GplSJ5Enkc7eLckAd7tAvOysRt/64+DvY
AKoZGHWkyUOdNAs5TtUDaMBmk/Xle5FF+p4jI9OIRH9z0yutRE+rHqIOyM0MPYxxga7RrdDv3IYU
IH9WN+N8gSR26tfYctNMnECW0RbE0luWjmQZGvYzHMuHFHftZjSQ/9tD5Jwcq3JP2TTqRzA64ejh
848lno0C2OhJcsrd0f9/+yCgf7DQSbfKw15bvpHutaXU3Jnz9JzpsKodnfgFDtV7M2ZGPA/pBULv
tMdHjWAu8tg33NY5GQY+IrkOgxjarQu/oU8DUt5JhnSX4XcJ0R+WOj1ZaMvhgWR+wN2CBboo1kFh
ciy8cV/nGMsHD4jH6LGOYmEAiAZYnvmMMW5Ks3uHmLlmE2AzQ32lnSiM7X08Gnca3J1TNaYyyDWM
tknRlNQEgwhwnJBJ77gZLLXlhk5adcBnfG1OIESwe4CZWHCXx1NCVeUTBVWZL/6wZJB5XGZ3IxAA
k3jDOiPTI6vmLExay9mmvYUhdH0W7frh47NmeU/czL36+KLs1XTgRvvxLKskn075wHi4i3kvS+Nq
nBss1D8+bVI6ef2z7ROaGTvmYy1Ii9CGBM0EWV6tZVymVc4F+21MiO0jvdq8+visMnQQ2vSuN31G
cY/A/b20MU/UM8w3I3sdOQpyoxf7oqGubA2LPuts3a0j13Cmm1gwZEGcV1VHnZ4SAukJlcNyvVaR
/97nRpPJDy2i/92t+fwdfl/V/3xu/P1n/jg46r9ZrsmdYQrSUbBscg79AxFp/mZx8wgXPZEjdHs9
U/7h1uS4qfPPv4uM1jPl7wdHy/gNjRFER4tuE21ty/2/HBz/LAewESuBK/ChUK4yJ8sSq9LoJyWR
p4/DQsq0fQBP/0Zq58ZML4uuQJDEbLE/vTD/ZOr4i2wJrQFuVf7SVb+0HqDFL77QaBgbg4iA6DC3
gBEMD72AO04sw42Zhnj3WvEN6NhxIBJYzNd+5b022nQsSnq26Vh+pslCnwFUUKsg16pebfOJ0Gsr
pyHoVelT6olHxC02vAeSswpm6dJo1JZtjOlC7gXTRLhEZqfnOvYOCrtRqI3odUatvfvrP/QfDuPr
H2qjzRI+V8rl8v75VU1oomBW9PzDHONL671uQy8ANE1qd2ARghyMUmCnxpslincEnQc5tXcircoA
3wEyINnv4qhcU+bfS6tErjCqLY2+InBaO8wroyThLm1CAwMNsxC1aUv9JR8YfBh79JLQ2D3zODrU
5EtskVHSm2uK1XWRcboTxJQNtXmlGaKmeMfs71jDVbEk7I5JhY1NJqYIiH7fFoRWcWz1eaYWT7sf
vQLRI0QIn2UV/2P/OjcOCZJxc0hoLFcpp8+4wu/r+RmTb5Y3qimm2y6ng2w+VFLdjTC34cqRFAaR
al6+N0VzBybpnal+t/ZHHuQAJFdN4zri8bazlX+C8knylT9+GRs7A+GC/OJfXKv1pvu5cFqvlWtx
nbB52LxDf7kpRWshkSUm4ZAk0Ox1yMSZmX/GB7MZK46bVV6hO65gWsRWZm9HmgCkS6jt4tgHTLn1
Jhr6PcmWhzg3vcDNE3Hg+BQS5WBsGa3Sla+c0G6816lzisCwDGdDQjNhnFlJsnC8byW8n7Yg1sOb
L/rLKAr2IWgrduZ3mPBwKzUu3s6s5r5vRi1slfLDxfK/FgmSPbNtXjlUnAGfwNBMAehQgmwSOz+V
hnweFHE9NTeeO+EimUdSlfPPnV3dRR0HFjCUozrOZLAZenEDY/N2MPqzjSJvKq9MAdi7HyFf8Q3T
ZuAqWhUbX+L5F6HTKIpmoJJJlt36PsIlq3icuvydfuwVF+q+9Llj/sV1+ieXiSKbxjyKR5c55J/f
Up1lAuVzlU/HXKotGA0k2bE973QYZL0BByt//esH1Ndp8q83Biopk3XL9mwIun9+RHvUASfoPKI5
mSfpOEC+0zJAU9WB9hteZFrdmGstlHrDaz5zB6dM/AHRAZhExnskZu29Q4bexIdx+PTXz+2f3bO+
IA3DYDFFvMEO9fOqbaAKrEqt8A8u0oiuTvZuwlNjJ+NwZbt2MNQQaED3/4tr8E8elv6CZdouAlSE
sb9cA781OEQrxFmlXbxPtvcoJOuBV2fvHZTcMJ5yppfe41//rbpYf+0vF4KOI1ADZ92m/mGPymLQ
BYo37kGsMMmUgA8FzC1RxZlOOtoTqSOwBpcSWE9R5z7mmYXVbWIsX7viXdf9UznCIvLZlnjblddO
Vp8ajsMB1f+8T/k1he7vaf/HmyrDD8wTKQJZOAwnnPLOAt0aFHP6UrXapbKcK06WrL8upXHu1GHD
41LbJM6msMDAShAzrbhzkGtv8cIPDMbKI42ODqrUqWI4tqk/xzP+axeyS2CiRAlIots0NaA+x2vf
evGUy1yBB1O3ftREGztiAIYf93NPjGJu88xUjkY1bwCmEgblB5ZnvU+DfdIjI2c22SNGKMEE5gVF
JZ56TD3zuvAU03K2YjYDnJy0C7hsstlpaAE36cTAwizmR3OsnwZ9/V62VqKy53u3Z89pVkwJo5hH
IoN4Yj4vrt2YrwQzbPJm3R1m9LSqIbfL8HfCA0XVrlbCYaD3iOqNSKYy+Bd3hGGtU7g/3RKoF3X2
WBfpvQOA4hclCNBY6CVLO5GMRTWgiP2uxtsBEBkqq66GVnzxxDRvEp14PIbkm6QHtQSHZEMHlYGj
hcYpBNdsUgijYYw8cdA9RUVUZgDUMjYizipgD1WgCCFmpjPE59rQn4asg+tT5k1Q7AYW9G0/EASc
IF1AFj1oG81+S90CTm+5BHNHEpON3G1bFr3A5WKHEbTZzqQ6BlGV7JJyfu+JAXQNlGuW7X+txRGp
171fo79LR2jHddfvjdwCh7hY33KNmUUUzY+TpEZnzQprbidGaKlcHkxm0oVdUZIy43cm8DOkvdsb
qRuv/lCoHbUgjD1Uz8XgU9tlGsBLEhCXgSNWTGRtv+jEOerzTquqYZeM2gtty80EMXzvleZTt9Sf
ohoodNvZL+3cgfQs0ocs08Bjx7i2CDfLIvfsFTk24E67aZbhOJURCTy9e+FxuyBy/UM8tMe+RFLQ
JOrBzDBDjGnoiTLdOrm6buds2Hq8Qm7BS2U99woW0NSM9wjO3+cmrfclxLJKtsNGl0xlHZfnjX35
knCwDly7t5BT67vczwCBL0ySp2QOpshgd1omxjTOFnF2HmCh4tVLlyGMkDtoMYcvmR+nqeRO5mfJ
Qpi/cDQjWtknCbafKUkbU99ZerSdo4w0dD3xth7OaVLAxttujcwdF3o8edZuG2ZRx8n16Y813BJ4
vtC4t0TmqszkCGiWlKQ5uq04N05tZYujXDdnEwe+RysDtqdMtrlevs707bOpSZ6XuHggWP5E2sox
cxIjaOhMbbI0OZRDcygak7AFAnJcFKMWN8NcWVtAWaCq7Cnntjs0wuf05NVDYMz+BdUxoZba+ECf
F36R3j4RfEo9rxNLo1ztOHb5CS7t8qVaUzn4NWwlzp4wnme7sW8cWKthR8Iwy5C5h3O6DhkbVkEj
NvYCe5Bnw+it06eKCjfTETwoylcmj/JpMuCHLn7Rhf6E8LUcdKb/BqjEnL00yUvoQqRwQW7faGjM
OctTx6oZDc+4uLd1Kk9LYhL1NIRS076U9XTh0LphtwEYZxqcniY4h3o0fhoNBr2C61+2Qpzsdrrq
XBJLsP8lNqeVGu34rhq0BzNiZV4qllgrBuKV4vjK0kvmVbyfmMB0GlkZw6BBMALcu7RdQuODd3Wv
Z4c5x3FOAPwnk7fNZsrXDsQMUF5l1zmxmJu83DcNwc4myY1MoTJwT7BE6wh0JQS8L36/xn99w5Ok
jrBnoVtP3R5l5E3RNA+VZx8vO+Un13I2DYLYq2tIDzsn6xEAJc95OX5vXPJmxzXvWpeMlU+D03zq
m+HRB8WeW2TkLFcNeo5N6gPpzmeXDMS2QobrqpfCtpm1RRy6iU/MmxuYXwsvgtvC0axw/9G5lkn5
1BKBvDEK/0vuQUq28+mh8MHtli7oLrN0aH0CBihY6ivNM277tgCYAjMqjHPwXIym9pphAb1zsB8W
xRmI4aPSSkSWNcG3XZxtpFF8yipencR6lkLRXFztjJqzQlSUesFrBXU+E/lFan51cOtVcqw3F/Ru
TDOpDnJEExp6SkRDQUTduMnc2UHq6YDnsyDP8zufPNV1VB/jfcOALLN4M0uYFZvG6p9cH1xqL29z
s8+2FfEtmUKc12Pzazoy57rFfULWUR0XNDpYRFLWyKWTpHpFyCW9ge5MUoTkiKP7TbIvUfrYEmkY
KExrSbLyN4Wg6Bo2jrnvJyvZ60n26DaspFnrwKwEJACIqz/I2p/DPhdhPzZgsFGVheMAUxbSINwW
9SQRDG86Y8B4twwQA46pWgMDZm2fTlwrpLdfNbL17ImQnYxpqs3cj1n/ZdLZq2M/f+okpLJJ5/IL
0DoXqMkxlO5ynzepG5oJmduJbNoAhfVOlOIM+4AoiDUN0Bo6mpvmq/TBKlqYRcqBAx77ZjoOJ4iz
V9KM39YI0yJ+Ky1zQgOkFUDqx6delmlAL3fVy4DKj2ATaf5bVKYHRyrKiEh7zh3wq65eI/ENRprO
yCJQqr2O7fxYsrxs5sK7zcizJjGgOPjjqgiijMyLq8F337PMEBvbWzMrxvpF0fdFP6GHqkpuajN5
jeLXzjgxJib6mxi+IDP9PY49YMkJVIr1ZxVh9FtEHLuOTLx5wv9t+hwNlG7PQfL/uTuz3caVbct+
ES/IYP8qiWot2XJvvxDOtM2+C7bBr7+D2rfqHByggKrXwga05XQ6bUtBxoq15hzTXs9NBjc/Gt9i
h2gUueSYDYzB1tLF9Cr7+UXr822CTwLlCBTkic+XAIZUl/3aA2IUmtDjHvXzWzWjhGx0OxCNZQS6
1R5n7nH0IgDAJp53Ipjnd1q+2exVXGpR/hrXnVwhqFypJnqJBcc1k5ihdPzotEpn63wXkWG/k8SO
9uyxGGfCLMn/WQlt9tcjgV0EeBTFR1ZpO4M9d1TE85KZNCH5gdut+cYPCnjAE+qr7JyHcdQI0KGL
cNDq6b1zo7uO8eBQDlu/1Jhr29oLyVvWYSL5QY01cH4KnsBAoL5hGyCM3rUeMnIBu/IAf7k5apxc
W2sbMjbd3bAmHADlcgokgWkhX6APZg7v2FfK1XlbmeD8vWwxQszIcFcTcUy68JsDv25/nBaf6+3Z
vx6ipUFRpJhV9H4YV9Ni8GUOtVNQIXYMZSFYLMZmnOPOtpurC3KyGd8yIVRpQfwGTjljeS37o9cJ
l2AQ4OZ2tLc8/xR5BY6tvLvEi1sza8pX6RXJtlzcsUko2DlGQS/YpV+fpcauN8W5hgGkl+YGGX9N
USnOqQC7kRUvLHG2XSszV13kxKs+ohqxoeg3GlwJhmmIKgfMBka2irTsp5fJw7gQ7tlzfmwjP7vx
tU44e8wqegjD6UyZRFyVGz+MVftSttmSd3wq+upHjtMpERYyTPHlLXErR5wS7wxFQYwU1Y/IowcB
dd0gsIjjj0s6C6AOqozz0Dvs6/3L1Oc/1FCIbpcyxYo3qT6z9dEM83DfSeXFa01l3Ew7vsvM1Dio
/eKTc5862jp+jNHsS9IWMY1U8FcXdhCXqyACcNCwytb1blpMzDeiigORK7D76vUGELpxjiDHG1mL
I6/gEtWSCqml8sLj7aEcc+1IUtyFujvc3lg+c89tjJkSjKyFZILnAC5bIZ1VI6vnNOv+4mXp/1kw
t2e3tYInwYCSFlJnm1Ef78IFR3IjO92eeVZv0uZxiiCOAVQTluIIRsd2Mf8Bwcg8wokP6Bc/opTu
zziUr6EX7sqloaGn2e+Sk8KBaW/llbX2S/tOdNGLb/bJTjn+ce51e59M7G6lXnRIPKOjp+jvRB0W
pGTA6sBFcEgLijiyV1GwUrqtLZM0WL20A1vM35YaD7ceJto/9DoV5F188l5lcGBL7O0s+3dObZRH
uqYHznx2wop60N6a3DeZX3E8CXl5ZJf+DhYNOXRrP9MAm1xKfoFOaCu7ngyorIxvLUrMo8vxUroh
F6JSaGacX7xX4n5p/d0OiWENXMsh+9Qqur1XWWQGL0fueeDfNhKHbJmhO9SiIF9l+XZJaL6Ahgx8
L2F9LBEWS5tLK/znRs8/8RRS12JBBUWQ/m3D7Nea5oCokoMz8ful8hLrmrkeI6wZAilcgCH0MRUe
PbaRv+Sqe21gtuxX7K5OjCqq534YgMnV6oRo0CmayXNYxqTGvDEcP4Yh/hB2mDVGRQkHLe7L68In
pJsMJZmNSTPDztV/FQ6BQ8kgDjkt8juR3CFe8zZFSMKLVwryCsW4d+mndl+ktrurZcVMc+xsmqWP
6cwiKOLtYNA9QJ5ZB7Y9bSyJmDvSPZs2Au1oYnvQMJd6fpgW3li/tBXHKvb5tciAdOV36NARKEd1
qo2Ien2gUeGk7Vvo1TtX8XLbevVq9HO7thoAvmk2nhgFhbid2LVHaQWVSdFEzx2xmCR7N9P4oQA/
PwAvq9oliFMgKODtibnTJDEJA06Yfna8ERi5ylehs5WldAZHG0Oin5arDJrbRgvHx5mUeVi/NZdH
Zl4007vqNo0TMAF8P997JOcT7BwaMJR3/rOb0sXIneQjYTCo4Wj4Z9VlUwxkVgdzPVGdjBMJMIb+
O8/UD6gFbo2QTPLTka6L+I+OI/MHftbQe84B1LIs+ByntoYFdfBscXsDTKIlVtXSiXELQl2k9Tev
6Q35gKlpJP0kmn4prad4gGikYgaxy0uapEAeTDS9NCpVxDVql4lx+9eq7IvaFjwxxoE7t1j6uBo5
r06rM5gjkmjssqdimi5pRXd+qDjLFQnYZ6BdYpMTfEcSE6mqdbYvaTasEMWKYGbBrybi7DmU0pUr
acbR2R4PBDwwLqbDozlFGVRZLwg5LKgXxjQgHk7hV7KSPZSnjqZTRtuosA89UkyAPulnZNGFMbQ7
pLAZgo3qmBfWY+gB0ad9z3YcuycIszH5JJVcp4O39QtwBa1Vdns/fIohHezicOaiJTeK41fZV8XG
Jjlxi9IXJYo/HYxEHaRmv0eMHjgV1EFThogCsj9jlOEz7NEH5d78W+gv3bKA7ZjGGhHCn8kY4hQg
W2JGewelvniAOHIda3dXmHTn9JS20mwj+uBU2S4Lj/4FmuCMfFuWSa6lv7RXeJtH7znJxSWf7Wsb
smwpoNq86AIXX6DQwBLf1thsleNmSuEqho3i0pUCh2NzbVtGsXGV/eozd9penk1ulfhHC8QJePlW
vSGYTVvahoa9DlpfCJTr05AjKG7pq2n1QWUDnPqYt86v2r9hGJ6XLm6Y3XWYoOIhekOaaq/xSWno
A6GeDO3SR6MKjgbv4IR2vMFPK/kN25+mziCiJPEJQeyiwDANaIA0SP103GvcU9aAVwz6D4za0DHi
vvDrED3WY+ZMXxL2BlssciZ14MB/54/kEOoLCxo3R8SyImDLUjAVO+0+8vfEDByqZi910WxQPGTW
uIvqujowKXhLrO6qt+MeERVFQRotoCNCcjl27IwSYwCbM2GI655YTRJtPqSRM+jI1YuDFdEo3K/B
0/7CtkvAXGrWWlDBNebBMSgLkzShFQXRWXK+qUX6VudxBmpz+nTtUYN9kx0GM7/LCoNzDVHZKz9H
WkoQ6iX0YQV24hlpytqbEcQ2hBip5NqTBBbkRXI3+4hkcD/tfalHp6Zy/pDu+N5FHBYTLwcMgLKb
QMhD5uqEj+jQsYzEfjfIr92ObXPRfIuUBZWkJzBd/kYDfmB1iEZvWdeTokxxumti0c9cJf1ezYUK
sDz9hLNovLUORDSgzxyvQpMp/O0h0pu++LePpU9bswHQobWVR/oAoAQUyY+Sn+BoFLlau9B7iTjS
1AlYDK6yrAE2Q891mnWd8C+8DIT8SP14+xhn1z0GToRjBDbQXTTLu5CBLHbSklmdG6D4G7FNCHDl
o75zRkD6QDqNY5dl4BjYMY1jDQsC1iDPbg9ZhsQdSH8a3Ob6t4ewz1Hit4R5d4t04F+fmOPkjp7/
FEQpfUIJkTWNTLK7zOQOFkCDCpwrL6vE2qItske8jhAel+KUtIee7cg+Id1Jg4pdexWWKfHm//vB
9mvUhnAmARw25Umz5D+eq/9fNagGRQuT4P+zlmD3U8ko+fp3LcH/fM3/aAk8/b8WhaePZkAYdPZN
JjT/oyXw7P9ydN9Cu4hlit7nMq76XyrUf4kHTP2/aJpbyBCwT6LYEf8v2gHhiv+cCPmu7/AfKlZU
+8J2+E7/PojyRVV6YeXle0ZlP1XKWpkXFmzzC7wEUZ3gVEI3IimaO5R/O1p6ZBXEwzJwNkiQ53Ye
50MQLcPiYoJXnIcd7T+hY9rSljZeuAg1MYEYrU8O0GhcvV670N0xCbZlTF175i/VAbR4y/2Zneao
O5p/SklW2uYxjJ4qtS4aqEq2wIF7xGTI7eQit5dxc8GNiyitgLox2l0BPETFgdl7l0K8jwbuBztP
122acoyr7Af6jhVADcarjtmeSf/yMMYwgeQrqc7oLqzH0DzkQwG2KxPfACiiTTqbmzZjiE+EhEQM
WVbWpyEhoJPSjB9tdrYq1b+YtD+EORtn28LM8ouDmseOZnLvBTSHgYq0a7ySNMWNMvAUAwnXtY0d
N6+G2jp+Gorh2oQ0bjwfaoRMvL9+oW+ETcmlDyEm/JYYKs7iBPKm9mOaEWVm1y99N4x3c3aqynk+
WMjkC7jYKBgVCN7aKpDdjhxusBdtYJVeNUf9WLl2l5IWndD6zdCPiXKmFUXWEL7nVYyA78CxkMp2
JVR+zRz9YM/NAZQJZh3lPejV/OrFfnoESn/E8yKReWGEkaTBcZDp6jXpC+zXMf0Xh0laAYFYdbRu
JuF9F0OCjlT7FYR8gpipdPRYIt7RWviLW3uflyW4Co/14Oyi3ibKIxoJ567vFb9WOMsHt+/ewsK6
q32cu10YMWvgUI8+Qa6bydng4L7Omso3aeE9jp31oSEUs2SF6IujXf9dUxhlXf/WhymJ8DMGftfb
Oy2CRtOn8m+tO5SDVtDUpHorucMM9bN4ODwX92GcZY/CrL+pPneWlQQDEasrU837qiqOXUmMxjTl
0UYJEZ3Ixwo8z/AR7cfY/gCb4YqNyGpon+zQWFu6+mvaP6oPxWaKdT8wF1xEZOlBFvKq5zg/t67R
ndvaoophZszZIj/XjGbhkoZIS0tbbMkyQihTqcflVLZN2jA+9+SEWJnqn3JCSWH/7LmxFNexOXVi
6k5dMj1PQ5TvtZSgpFaDDh3ZMFn88H3uco6linJ8ard5QxPESzXrRAYMtAZkH4m2lJYtYZxuSh4F
SA5i9hJt5cXipGs9vWLezCaM3R3y1wVQwfJVYftMjzU+xHGjNmU/fqL7C6MyyDo25rSZuF041bnN
9E90v/6BNtVLOpnEK7lQMsz02JBWcJcSi1dVrF3if+adQTR6PPgc9gegF52ltnjH1442qnVnWfdV
5sm1O5LY5E/9PgyJxwy5S217t70OGIf3xjfwH//QZZG9McTkMAnFTFPFYeCrzDmV3fJL19ODV7J7
GmrAS5M0+6howj3F587OY383GoZG86r1MJeO0drKmnpdGub8bNJLNv34TwJNhvNr8zQpL7sH78/k
0s+P0rXrq4uKn8+Z7QZX3WnsmF4RD9JsHfc9o7V3seueOXW6Nf3EvpN2REskG3ZhJV5HmTiohHlh
4x4VYBP1FoEWJEqg0RJE0I7etqDlrVCIrFBmkdNKpORmEvVH3rs2FlurP+X1ZpLs/fP011rcUMtc
aTYkOffjwPjD6PS9NTlNgFKN0Wbh3o0as0dnpm9aR0zkteykufSaGLwU83eI3DZoDIeYlsE/p2RQ
8dXMSEIgFHuSdBD3g0qRmfPacRTfFNxoUIwRcCSy7YR4/rGKjAM5GFOg1zkd/tHJN+yFp7Yp87VW
xw1qZWPfRuWLCVpvy0h/ZzpTdapUy+Eo+WQDJTZ0Dh+TkaLGcKerjlcgnk0/oOyWdyMJw6t5ThxK
trJ47cryy9WnczpZ472B+wBpU/i3SCH+6DIjlFLGZyP+o6XMN/Hb1AEcKU77hvEi2vS1kIDf2zI5
0Qucgham8M7Xxzwo9PqeqTCDxqE8gBqFrWcbezsZlsCdUgSt7flbofqTN0VMmcOw22oNrbkk/qA1
Ix5U6kFQ1a1FhN2vfJ+M76idPmLi2C90IV4H1R1Hnwi4SDIvwR0dr23DSzY0fx7tGdmAjPR7w28e
4zHp177Tju8W1MOLJd3HobJL4Af8qEYcGiAMxphOo5wPEG/ml0rTH7ymmE6AqBGaT02xq0lEr9I5
3nTJML0DOgKFErd7ITH+qvqhrMiQVZll7LUmbE9OzysiYjx9c9juPGwc9zGe7BBTRtFmPsbU6pKn
9lcv+uRQUOn3Zic/7CWMLS4NrHmK9w9P+V0ftfF9GKmLIPE46Oyh37R29Ye9xnmbXetF4TXshiVY
NCmDUviEaWUklHryLZvzv4MZ+tiS8XKzlvazN2+dceOLGcI/8Yw7qbvfbYVs3nKc9zRmcGTUhPL5
NJlHTg4zOfWmT8iQpWV3EZ7dqlbzqe4DEzDIYzmkNK9y/96La5KHIQqhjm6Ko8dmnBd9dvFS6xwX
jX/kVo2kN1b4AX1CgTWpPTMw4Y6nug/cIdnWarAByyrrNrqnTF5YwuUtQIfEebk6+cCxhtyMVM8e
Fx2t/tLfFI6Mj30ak/bbHVRqi/MkR2yP2i5kVR3kzB5Imza5oE/cN4M8NExC6ortBOqGA80lpDr5
wECAbqWqP3Q/7y9ieVB68+WBATDC7YSNeIMXn04XF21d4NtxLEJphMRKrqNdX4Oa7raSaG+Q+IIp
R10gOzbSz0wDRzQ71bIv5YTD0b5e1wSyBSbmwmPqOASCztwtdV3f8TvEb5F87ePftvtUqPE2ut8O
O3JcnyPksY9pd/JjUwaTdItdVVFIiNiIApnRJRtVzojNibJ7q6At63qHslz68ZNZr0JKEV1vL/0A
eQE/HsTPojobVo361O3kKavcL0y0/dqIl/c4y2u0Qk8EBp/CCE8CgqzpICKWpqtD9XLq/IdyCDpr
1DB6z0j6zCQvxpwabJqzeIM5MwSdSf6QqWmQFzouFez8UuL76GobAUBy1BEL/JKkujHc/dCW8TsR
6sbOocWEz2OmxqqYLoXhoFF9DVNAXRnuE4s6W4Rjve1FLTdZ2f5NPbg1Zm0jq+ihcBRqn4xwC3p7
POfjxTMcddLDwrsuS6bOcvs6DY8j4wmEtxn8A6ejZ1jOTYDE5IjIh32qTxzYl1iWFGaH3iR+j6A5
1mwUnSd3ORZO4W4kiRzhiKvtFKZg5IHutlZl+cDUeZN57VV3wSww66/uF9bmbPQ2/S7z2TP7Z1ia
9EwVKVaz0WCJil108rnpYsAmSrDKO8InXWmuO362HcF65IP3IICkW//BCEPryOEYTl6qj9de6IEV
Z0FdCnHvO58kz7qbkFHz3i0Iborb6T2q6jvMuB9whRAMjnFJgwygRNYhWNUjj6EHmzRiaIN2bWkF
dc1WMOkEoHjTfVXgCx6U+zngtTLqItuReHgfdflmALEFDKA3mQUcJkoXrUhxiviP+I2+HBqWGnRu
stHDs1aXP3ph7ZvmtTH8P67UaX3iJRbikI3en3CsfuJuIk33w/d6Ar3VHkj9xnmVPv7c6mtIbJpF
3W6KzENi+2dq03tNtw5hiCsr7O6nadzLWN9E4D7wDWtnkyKiJzjMM4s1ih08JuOuSzzkXHjXZ6iA
WreDLfTKDBkMQCo2Opmv2HD8jTGTgmvaj2YbQmJw3T92P2+8qLub2vqJv8i8d8BuI+qrV4AAapm4
JsnPQOGNiZ6udWtuJfGe67gPT1kDrqMjuqwbMciWvXGuGQ83r8tfEnX2gu4S0CohGOn42FjhnYeJ
d1NaxhMxbKdWWKgrDZ9s2Iad1vRBvTjXSkGLG93fnnBS6CA2QYjbuo4x93QIRvR+W0OZaGZr68n6
qauit1FeI59OelM8d9GDnYKWMLxgxtLWmNaPYz20JqHLyzdszBY3JOcOfz5NfN4eFOoIK39trGy/
fF8O1KvMaM+jyx6voT2vrCepNGYORrkdNWQQ3uS4tDHrYuXSCta8MMC1j2ml0ZcLBJIYWggXBJNK
Tm5C2w7TnxdHGLzrZK86weigOkTmxOBQr4w1Ot8d9snVLJJzYbXdX2IyGCHbqJL9V4IeA4xAH1Pb
vo+yvYNmOBnNVyuHFw26YPbohobAvlZvlT391Xx1mL1PjKVvYRyHq7p4LvsEm3b72VrTRaO6Tor5
LpY1woF4X7fVH1PpDwTdnx1JwdLLlbeQRISrnsrJe3YUBnstEu+LtNxR5j41+gMhzUWngp4Sh4J+
8ZabiPMUWiM3sMv82R7yfXxfSzbXGeGSVhB+qkkSN1BccCLL15GmMYuoajDztcfVkHbbUD5oonho
Q1ZKLSgPdVqgncs8oJ38++JoU1OieeJyWtITYe6uiVFYOpDaI/JlLkjx0PTi6NBejrhF9FV2joER
LqJRvYke2wKmSN1NTwjTnr25uGO0ifqp36YARu3evowkIVtzfa836l4KtyApXNt3XnNBi7MCck6U
CwI2zb6jNfA2EGKpOWIVj3bJyjGPRZt89Jl+ZariKqNAFArA2rYeHa1/bzPwikO2Hob2RzetEySA
s++QZDxPF37TuyXcZALhTNzBp3KZvygPBGjzk03P0igeGqYTbYttZ37p9HYnRwq9GX+B533XEQ1H
03jwneiFVJFD4qYbv/CPFYoSNTD/g4CWFkz9UHnvSK95kJO3j0xrA9bOA+mlPrDa3m6ZZW5t27z9
aDX90fFw7XYbB2tCuqAIoyTQHfOpYMakxuoPSuqtIpNaDu2zJ3Zxlt/7cAh0N1xZLcetojh4VnKt
SuYNTfzCz/qLpfbq9OEn2g/fo3HcNa9kjx5mUlKrzgGF6Xx3SzbULLyXobBewKF++532J+rUsYS/
XIV4nXz/LkVT4ox/I1HsIG9wYGCxRHb6UaX1V+dRvMXWpejolhbxO0nI5TKHN3W5kwM6hyY6wxc/
1cOorafRlwAIuexVQVoEMa0YFX7FyCXnNvpbOdGfyuylAib91DXeu857KaDLtpp/mSgmytp+H8E3
c09bR/Vw6TMzqPOPXku/St4Tpr9PfRUHqa/fKQtDI5bVXa9hD9Y5o9v9EzcM2BWgedFmBH5NbIQz
PThMEooi3iFQQgKtdikHCwgJC4ADDWZ8SC2I4EKde5ulDf/I7h8mrLDlzI84MzHhSCS05ba4p+8f
xFlDD0Fr6cd+uhcajfeeoBqhOQbWJlmUOslr0tRopvK+oycdf0sBJ3Gw7pMstDi2owPJJ3KlqZaa
fEA4i2zO6rPHhrtrUYBKs31BjNT0DbL1tY5luosAIiOhIDUqHK8KfcWqybRnyba5Cov6rKQ4Nrq5
heL6OtesalUXuzLRtxIvYGU4l86/1mlzRXeIqK4uP1qz2rqp5NAGINhCpQTla1T644iOpDERzzry
DaXhtTFlQ+Or5GRqKXI0Zb3CJIokZhz3kbanIzdzIubGQXeCIDWkLui3d1rXfhqVczUy5HHGpUzy
+6IrDo6m74xuvC8H7b6wkYAbZAtlHI1Ij7KzF2usXiDhn5Q73PVmulEGbkhIDD50rbQwnqx68laN
OtezhuYoFHJlNinpkkyx2spGj9RviqXQa8J5V3EMtJx9x83ESUOGzNWOds5mcc8L964puvfYxOcu
OYNZj7Y5Pki3fI/JnUrANzH9EZz+dJ/cpxExtk86k/nOXIcy2Tq1rBFTd7YQqo5pLN/1IX1GySKt
XcQ9YpjcM63HC8EWXPZV+9pRnsukxckfnSmAqbSI2m7Bww/O1ZagnZd/q9TVXUyXolSAhrtEu2Ip
KdzqW0Z9kJq3he+O0Z7CiXclJ0vXtn50TrRR2P+25E2VrbnJ5ioQvnrLjPEKihadDhLH8oSKH11K
8xNlWI0UsF5mtG+gXc8TwQc5yvneHB4cx+V102piMidideNo7U7T3fJ+Yb79GJzh1RfdZ9HmFzhh
O3I9djjkraR+FDV2YE+np+YoeS7Vd25FvwkW107Pv0IX5cyMcWyDvOMxzDgKW3OabEi6QusK0d9I
zU1MVOBKcYpCpERFb2L01tyncgyvhuiOXpqScDo1+KgwjHcSzMja7pTBwBP1ltszhZ3afUaozd5I
ti2d7FUbkVJNdj3Qx5r2pARWwh9E1dxsaagk68buzyHz8cAvR3vDAf0ptbD0IGUtAEaKHDayq675
fEDo+FS1qGmzYX6XA0Rat6p3JIcGqPjuoYh9dKLKmCUO8GyL7wwmzNT/RE253MBfc+xjGzOHzIIf
ejeaPteGQd8U92i+0YitlSF9hd4rjZXkVA+52N9Y0GF6a1wZ3QCjtB3OFWsZ8A8H9GzxOSSDd7Rs
NL5Yps90nanqKsDDDZnLM93tqqLGSqmPTM/7zbuSHlgn9q0/DyCSQh2uDmnDBpWRDanMMmP/AUgi
fTufWx0JyqiROcJvszoigsNGvNGrMuKupg6cAFbQ94l+5uTcYfFq26epEjIYvSgObAhxvQOktI2j
Z04EhM2iX8VeIQ/9QMs8ys21K9GRml6cnEVMdJXRWM+p4z+EBpH2o2UuqOD7VuLGQ5T4iicC7WYU
Pc/a9GCF6IdsF4RBl7Ubc+o1aEONtU/rbNrlOd42EA7UzSVqcdTDBtrxwDGkt0b5+Npnub/Rlfsm
iDreJiVZUexbmI7fbc2k/OGol1DLrUIZgT6FWIZPYS1r5MKiHyTSAbktIj1HtM95yhMl8IBaRqha
fDTKLa9Qora02bsLqgvwa37cHBjhmy8VIGvb+JLjBezYurfcF1ljKAc6tS9d3sIiDHShaWuLO5rK
gFrazp1PFBeXHzOcyOcwXvpk1SIYX7txNB6iKv2K64IruOgheqNtJs3OgkNHeHxKdLSZN94mQtDU
hZW6SxU21DZGj+yjxqY5SBgyQXyrKKlBJLYSsTuCk35iKZmZJdChDRY1FCEP9hStxOAUILSyJ1Q8
P+kw7+vcb7e+w48nnY5NzXmI5fRbeB7b3VtRVZwAKkLEzBcttV6rWJBAYmtP7bKSpWQs0pElSDYK
NrO88kTQe91qQme2rpDAI52CHspikzNROyHbU9HHG06qMWFdYy4f0tR8nozqNVawVx4kseJuXd7X
pRdkBkvWHmwSRMLxQxneN6CRBTft5OgNKy1UVP+Hucp/ep0OL3lTPWSflbKx1GRT+VqPUK40gut7
YZ3qrvnDFnfWR7jlhs4J15Ij4pEW64ghKMH/GjuQlTjY6j+FaDe9pwGQH7gxkZ64y8L2kfN1wQkq
f8XpR+uwRgDmx/6GuL1vlDUpr0+crGrNDBKKBHufe3VQQqfUYxjaEaJH3oKCC7jwxWFi6GBpRKNP
7vNgDR8hNv0YjfeMz8Jy7APBAi8heXaMlYFS+qgHWDGX0euNFQPDvcB5iTDqm2MVoytSK52sJJ4R
rNOYG8y7s/LD8IeDh0Rp1I3HMU2+kZGvI9U8Ran5R0h1TkMG7mE5/dUne59546uZcCiBG0x36EUf
2X18+Ver3szBig8hO2/bQV61uJJpSWurjobdltUYdxF9WUiNHqeLJoM4z66YhqZDarX2x430Y5vW
j+jJkMjhnh2mC0OuN8QRaGmc6SeO5TWh6zd6j8xQNo0ebnVtydmZ5VM05c+i6O+NMKTyiK/AJk82
Xo67sdMPdJiHxTfbsIkjEhJRt66hPqpqYhTiyAPN6W+nC/fZFB05JW3chFhlf4R17CyI4vwror5f
W6F9HbNxN0EBivSRf8w4TM74g7Htww67dx1iaqfJPgCt/wSiPXPSb1X+RCkNjZK60QLg4bj2yUXb
pPlOAHRtZZpYAYDNXCSmcn4Rtc/l9AUUaVq1yl0kgf2m1lOMyoP3tPgqLLf+MieOWgu3j1BSFt0M
d1mO52gcFD6N9uQDhiBXof7REgls2tjKWVysKr4mnfuBCPxlwRbMNkkP6FyQDo4UI/CnSdh98JAU
wATrXiO07EY67JqXqJiQkA/Af2S8d2Zgdv1U/eQlutOpfBhKFQBIZiq7xMB3qNjoKppMKZArWg6Y
sVB3ib1ZHnyZjf88u32oLR/+x5/9x4f/8WW3r/jn30vaXaZMRk+FRynqPCVpZWz1mZcQpY+7vslS
/SXermRWwIh5fixTlOm3wEKxxPrcnv3r4f/izyaGJwgyaIu4Y5IdbuJbFc+QoVzejX8lOd7SG28f
AgnoDu78IpFZd6dbjmN+y030iIHY2HEhVjrR3ghwPXJdtVsa31R4c3B7ChmZAKPb07lbWDLetA29
hJuyD534eHvQlsy/f57hIKuc0Nmbud/t9LpB2LcEZt1+zH+e3uJVbx/XwPNo2EH+hBG4poT79yDF
W5ri7c9uz24Ji/+EK94+vj20xpJMnGf5mv2CoFbLQ1V/+0xdvloTClZ7ScVigkYQoiXY2PQRhcES
j8k4lVCj5dm/Hm5/VmiNdvD7P149PITa+J2jQT84El9F6C3sbNpxrpn8mRnfXEw3UxQAOLySMSo3
1h7/BkdRmm85mqBhUc97YvzJOm/klMqDtzBQ2qpBD6rUxve1QM3cJk27DDfFJCUuMiM8RF55D+VE
HaWl9sjtuLmq4UKkJKkrtguuletnsuuNEbEJclomHdB+w3ueHwcOAelsVxe3UDje2kEFc+Vnu8g5
aDnyOZeY1Mmzjn4/qos3zY9eOmZHYYXdKa6io66aPzKNQY2VYcbZepW2I5BLEk0undX43FGdE1OG
Cv+gG4AXPLhAOZFdIgyeBbwpTNO8/UWRbiMml9SkqFcjTwM1q4qNU7QFnQ8BpHnUr+ZotJfBlmej
QjUyVw5i47k6UIevXiBu5Wc9GqAOdOZlEKZ5UV3E1W9OJME697NZ/7pFlgR8SX8pSAQoSgtBX+Ls
WNgPSTd5B9cgSiETIRWQuQm16dPwaaN4tfhpRVecSwwa5HGZ5x54l8v/U28K6RYoXtXMp/0bS+7U
fvuFITllm63Ke62dy/s5+cUtSSCbnIeNR3cxBc0UdA7vit2GlLh6B8cvK8pL7LrFRdeemS5NZzBb
pBXUOSMV2m3AEyeExRDJOJ+755yO9Jke6SFKykcRNS6trEb9N3dnth2n0mXdJ+IbQAABt9lLmeqs
ztYNQ7Zk+h6C5ulrRrqqjq3j3x51+9/kSaV8RNIFEXuvNdfJOwS++V1QIlhosa28JhCr0l6iDZU8
OGg8mJiqFguOYZYS1AGKrQV6H/LzfG1NNITLYD4l+pvQezLozjG9sUyJEFf6sNS8iLMCvh7MMmmB
dhTk19DePvO8Mw+U6R6YgGxNfRLpKKE0oaFS0JPjXxE0DKut8cT2/NmPX59/4xbkeUwDxCD/uCRw
IRANF2PxDGT/bfCWU1U0zF3T6t5BOJ+SsBPG3iUhMY/TtO6M6dVrxLs5pA9zEV1lxYyiojmOk/WQ
oA9c9Y71VImsQetXv0h7pHyzUJVtlk/jgoGpyAWkJ/Pk9swULW88VTRgDoZcwyjF2ZScupJ5Xtrs
hhhcWyJa8k3wrCWmcnFTqGensuHr9d0mN20ywkMMjdi+kFMzT5VG8KlBur6ukthZYy2jg2Kph4Bn
lTH5d2MS0U8a51u005D77UuWtyuhsZ1+7z6N4Xjlz9mX0XCYprLwxEB3axVIZ6z2Mj/Q2mZaMgVw
wZt4NabwsFxR3xTyCswseouNCmx6KZqgkaALHyhbKdn0xA0Ataf4/W1smITJwnwZcGjAUQm2YyXU
xrCOvo8kMFzEd5e13aqxnGLnRtMnkFU4x6eKSl8ElJ65g+UBso7kGvT1DqT+dByzBaZKoT4Pnvjk
LJ+WmMsmbqPbwbDzU0pmAa7zcG3b2apWFaRwoolr4xpjxMRA6FBdaSrg58ZzWNN5taGPgDivDq27
vIahhrCp9pNvOdsx/eS610TnPgR9SXVYlo9zW2yMWZyahmSqwfXufCu+qPv0m2Pd4tBCE+zTs6j8
/qVE8QEQEeS8ZOk3TO8l3ruLlg7JrTHFEH8HWmqAE45WRQ5UVB+WKMw2Lus8NCDpDY4FZ1OMHIZ8
3k+ufTJTZpSdDaPG3k2lhZq5B/KFLhzmGtZrwSJHaFE82lGkGeayjpPxqoLQySxuk4C3XefYx7cU
KOy1KJp3GTlfpQzd1UCv0hwENck0uJ+7ZMKzaheQR1zr2ESvKrbs5wFOqHC7y0LK6CIZJgGZ0Xgm
9b1hflZXKFCctnnLG4thWl1WdQz9gHFfmsiH2/w2YHKmsMsPc4RWDO3+SoYQAysW0AbS3bzlCRx3
y6WeSnZw4GeXlp0tk2rrtYO1bicqEcncvaZ+T6W+LrluXJZlACpW0ZvfeeVRliVSNRY/K+hV8K8p
J6zs2T9Ib8GurDnMRIQ8opj6qpz0PR3ewGa6O2XP4cZbogPjrkPMFFNOl6JeCTl3YsVPP2B6hG8/
ayarpHbW97tX08XIB1V813vOsp2boFr3/XRjxdOAi4XmYxOiC0Qh657c19gQy85lRcnpvqnx0n0J
Xeu9iZcbD3E4VDTw2CmI1ZIO/aqNiWxfiAnaBj21Qo+AnomiRzzXER3NwVgVfehsYlEHyICcge/T
gc9cuLq8qLnLWXpuDbvl8RvSn2klZhij+2arch8Z+fJgLOkFI1JMOCA4cWLB9mQ438cuc2bioaY1
2h6IFpi74x7QQpiX75ORjcT/zNr4guOklt5V6iLRqUJsm841KmaUb0FOZaxrHXpnaL/cmLgQu30Z
ZjPYe3V7R1k2OAjfukloSrVu/An4HtJcOhXbwIwgx7YHKkP+dSThKXZ9bV6kca0Np0NBcqq2prso
imEvFeuONEIhhu9eszwVY6n4294lcOfTEM7pUz7cxE73Fk3qoUF7QOJ1u1GjGW7b0NwPaXhLlcXf
NVFD9bmf14w2zl4xN16FkfW1NaZxBQiR1ULjvVdUgImjkeN2svvdZAZvZo8mUw3EomaZ+S1sAN8L
WUNEdjB39Ggci5zyRMiSOvEac9eUFxl7tm77oAXcaYVHI3ovO4m8zif7mcaYfSTLo95lE/2mDPrP
Veyb/tWcGxtrxCBkLiHemiLJDqYrZ1rFwjiYshs2kY8Poi/N8VKW1GpqTqLsrmyESZdppK6pvuR7
d0CnY44tbPQm+5pjJ78kAAKDuYOUSy11Xu4KD2aA7Pn2mYFYHShEcTlWz5PhJscfn+iPYbeXl3b8
AExpWZcmIKIQcdjRaxseVVHdTbuhbZ5//IjmBKucNR7mEDgki2yai3ryN0d0LLL4eH7nUUQ+KDfd
zmcubK7NzOe3S0vBucijYiNK66lcZE/nEG/o+UWqsIKyMQAniPuDOcZoNMz82EVII2L9LvFZuvSF
uJipp3ILlhcmcUvHuuuqTWK0EDLChaV973kQ6aRXb+2B2AhJNM1KTsvLXMQlwxY6cQb3Y1zKdMsJ
OtXs/bHVLw2GpF3sGs/nj7LYDyGdEFbT9C7pIGNXJBeN4W69zg4O5AvsUDN3x/OLGkNzjVUBbmcw
HGwAFRswhYxeWqk+4tDC0wIxMp9I3SJbcFXOgAQ54+gBDWRY4KxXaVqMG1iNpI2ooSKBgynGwBDI
dV18tSLQsmWGmTnxr4cWTxsIFrQiTepsMjPDgRXirhhApeK84fJxTZR4CUlmRxFBQbRl+o1lK9cD
KtLjyPJkXU40LtIWZ4xFbjn1bdpTzlwfqS3Ux94cUHTU9t4SomIqEWTNUdVms6G6EFB5HJqjTWbT
vuqx9qbMjoYiao+l29lrq4v06BLRCDl/KKGXcElRBE8wj9WmbLd+2fDEmONj5jvUds4bxDYkG3BR
OjFR6YMQTTQMhi65aqJggHRkwg/mu6eUn47nd33Cs3VImUR1c3sDLTa5axV3mtV+syNzuQjo+eZ2
0u4rJS/6ihAwsxmPsePg0q+ZzxjLcNMXfIHEnD7btOA3jd+e4NPD5TCVpx/bL41HBaxr3AxFCtM5
OFWvHOjdMg75FW1tosb8XYVOKIL4sZY+1SRvijZWGOH8GkEeR/ThMXomO+cOF9XIXG8Omn0Sey9C
dU8p5LWtYXa7okZyiU+Oq7ajYC7T9Ees0f+3LgbL1Lyp/7eLYZdXbfL2q4vhx//zj4sBu5Pv0RAG
zWLjGfgfD4P8D4OPB63Asi0zEJJf/Y+HwfqPaQo8hR6RhkAPvX/CVW3nP6S0egC6TA8wGG6E/5Op
QbP5fkYLAWp0oTKSRvPfzMZfLQ0RBkXKpBVJlBkJQ03RJjdGWqXHrm5u+klZGwq08T4pUP/BGEa3
TuzDumqAL9W3yMjioz0MBBnh3fNrYAWS+iDrDdAteYS+cCi7i95SV53bQBVA+rUPYpDyPx3v2x9f
9mcaOMfi511wTdvxbZ86uulDaLHPro2foI4NlHj4sxOVFU4VqqlklyGDWBl4gFgbAsZayPWDqfAm
KyP/y7atD7SuHxsPfBdMluNwSrRl5KeNo8NWFjDVft82MUL2ak/8A4Vy7BXnVge36A2OYigyCLNC
gQT1z/v+2+2D2gzOJhjPEZp4+dP2WTRn9ew4/b7wu1vhjBkPc1IgO7rUhdRBU9lFk4ClToqOaQ00
jb9s/8P1c95/wd47XN62cD9i4ygn0bdxOfguJR8GcfUpIpQK3b9rkbcT+xRRe9C4fvKtPSMVZ56C
zIJ8k4I6DQRRt8ZfDsnvvxEeGH1zIZf6cET6KQ5DUfd0tisMklaKOaS0nOb0lx3XXp+fbhx23LVN
CyCXT6dPIBj99cB3kS861YRUDRbkGLMPgUYvGZ7qkAmb11M3isrwegHP5dvKOgyjMd7KlplyLhse
9AJcSj553jHFW7v/83f7YFM6fzUcUUQnWDaXpKOP0E/XhNtQHYqJQt53zZsM6Vd4RvzNEZSw5/Ah
cYC24Iiu/3Il/Puwu7ZtBzb8QMuxGLV+3WgYZ+noC/JCAAbjdQ1hpdVmUG3/vGu/O+pQI9F5S+xf
rtC//2nXTL+z8W5n7Fo0+ZvFZzfaimZ5Lsgn/fOmfncUf97UhxPsOSYwQxchgT8nwWrI1YYUkbc6
zWrm4Ti1Z0FSTTxf/Xmr4gOH8XzyfDBvrvC9gAuYh8/PezjHmeePIze0LU3YlkZfHjA5YU6RxQ6A
srNSwU1M0/CqrseHXjpMbBt18CEnUm6AlQf7WFBEMPbG6NmHLJch39veoQsA5KWRIhBDyAllxqaG
QG1DI/neRkKT5OyrcMbuTqYWJEdvAf502+KfWZMnTa8WztKJGVrU31mD8eI0bnL4y57rA/rhjhIm
Xj8LjIkE9fjhssUW59lVz42b2z2JolNyJ/oSZl3EXhmxuushyjQjUFCpgocuZ8GYOvMtizK5mSZX
oefF1wPtXevKV4O0VhiCRlT0abeJEsqEiovFVpjyu5ZMApau175kuQAAu2lMdKC2OLm2k15N3bek
AKUd+aN5CD/PHi4COx1Ohp0+/3mXoS/+bp95dunBCiCy/WGf04D+FN2enjxJgmaHYTmOTfo+Vax/
u/Fxwa2uqXXGegS0cCgRIdIE/T4H3TUp5Lt6SY1TVL2VGf81zS82bcZNW1tfsL1b20TgYw5ca+cN
LqkHPeE7IpcPwRAeAvNravjxY4EeYjVKnpNGg6DDZjTrVTHTTKNSb/bFsQg6PI0Gv3PSAgm1fxdU
9WM/nCzSPZ1yRjErJOpcCmYlaA/mxEuE4yaW9irBxT8O6i6qIVSpYzahzKmKIdEiUppxj76b37cp
IXnE04HRKwfoUCxyKnjfWYnu0THkbpHUqStAAtSLkGmtWx9MoN9PO9IyHkWa3A5S3RAWoXlNKQmg
47cZoS7eGBpfVtQUHLtVLqnl+7eS4nBhHFQ9PDgmiRej0QPWZOXZUQKc6kdIUaijHNzGlcovHZwy
lMJ71C5uSyiwMj5ZlaQEEnyLW/dbJdtb13lA8exChHJfbMt7gBj0WRYxXWrAAgW5KtSU6Z32+MxW
rRoevUjjt1wSAKqiFivGK3QDbX+Tx/Nfrqp/D1zQBJi1MhQ7AblIH0aQqYtcZPDcR4PT71ibUTPN
jLWFuy2cQL9EMZAljIR/Gf9/u1WXp65LeUA/CH4dt4KWqyNYMh675lMnRuzt+feh9a6nxXhEVvSc
Bd7nv9w9/557+a7kSWAF9F89zMC/brKLAlUayPYoAsAeKqHTzVN636Jo27avLsnklHuOZq8D0Nzl
9s8b//eN6yN/1tPzIDCF8D7cuJgvVTqqit2V1ee6tXfpbBsXzpIhPexxp/cHabwZo/wblNYS/xox
2LDj4X3yBUWQj2e3MEMDxj7H2RnkdcAdthUFttw8Im0pKxP4LoT/uopY0jxerjsGT+riyArUEypW
6y8n3fr3U59vg8fLt11pSaZEv56CLDEWy6uDDn0esyC8LCszqjMS3yEmITHmzhw767qT8FAip7rJ
Qur1uZ8CkRkf6N+XWAbNzZ/PjP27U8N8GL+35QqLdvyv3wkgobMkACX2trApyudkcXmOtVOJeqqj
+bvqRupSTRXSErEjnnv5MxbcTzPV4VOXW1+g+kWrQ+f0l7FPaGQ2WNRtPFQOnNdNb0YPVmpf9Ykp
r5mKqD1FvLAPi6tmib/HTogeNeNP/3mXztOaXx+NWAPA1rMiFKC7P85pIwQmBrlxxEg6eIbKTR8N
uN9CWghq0GWTDAhsmjRrJRwwnjmkuaVzmlXu6hu/YLXWmd4rAeH1Chtet0acNdb0y7ygg65dIGgb
c2K/XHwfWYS1e3CAHdsVySRevGjWEUNYcAom2R/cih2OHFT7PFYnJNsRx4ge0N+otx+Zt8yD2OUA
6q2QlMVZQf96FkOrDTC4jR0FU9LW4viADApHrIFTpLFOqm/WkRs7F/GIQWMoEdtW8fc0gfQaM+FX
g2McmJ7PrALRFbIAJENCoH8F5YR7Pa0+FxN2wlQvZvsYklr+1fDHxzbO/cu8ROqKJJH5jyc2aMjI
/nMBpbh2Te9LZZd+NEbbOuwWdD7z69IRP0ocPFlQ2Dw2ttndY2F6+/MFcJ71/esC+OlofLjPAEKN
0IXnDtc3Qt05n9u1jTN1VUkqdXXmF1vGhRpfPhwfS8GBs6l/Sek+qrS/+fN3cX830jMB5yHNKGTJ
j0OfPytnnN2h2weFVPvR8eejY2d4xtGFNhb9VReVR51AqsI7xYCQWzfFVGU3MqhJuswPC1/8FFao
Gd0ammRXzkcZQIdrF4PMOz3HSctmPTnZVxc3t9ZNvvbWoC6CyMHR1ng+IiPngT/70PpDiuUabDPs
I5JqaO5tCz/5TvIiuExp3/RE50AC9j5T1sLRESCWF0s47TPd7hPmRWwzREH/xr1t4kOdAoqDifks
nPCVVtKjN6Q82+sAalfzPAAnEA34kKQRa6elB2Sl+V9ilf+9vKFOZAKXYA5Ml/Ej6ZzoNKkDYnCL
OtlrFOIDNBZ4LtXCnP7PZ/E3g6THEtYhqg3OhfwYTtHlmVe2ldXt66j8ntbNuqC3wNB5648xAja4
VCBBUTSVzsOfN/ybKS/7aPv0yRzH02kgv97YTRgNNS1AhmcgcBgTu9XgT8gje/pGQk6rxQ830kaM
75WZt3IjKDnFzEo+ZF4PYFw7Efw3x4VBt6AZXs9I7rdVApGRPuSfv+pvLnTPxOOoOew2VTj9+58W
m32UNHaYYjYpYzI3wARUXfpKZMEtPYt1kSTfO1n9rZh1nrR8uNOp+NmBTzgDqRofn6iBMjryJrm7
LDVcmwJWtkEBXyabxZOnyA8JBPc6zESBOFBl+GSH/oXdlWozBllIH9a5nUSLyzvu1a5F5rFakvkh
scZjb/xtCvTv9Ron0uXRKTkvjvlx+pXA1XBjxZg0+hWuXVp1jIMSerCJctuN/7tw/EsI4J/LfGyO
JRLuCcptVPp+PRseEeNRMQAQFuXVCIvScdiqXXrXDM4Cljmy42CZ0Gv/7YL994r8HHDicLlyQuDQ
/LphIOhRhWW229P2fB5n586SrA6BOWQIX1ty2BHHR6w/Ib8Zay/qQ4DUHe525KNjGGG4LDoPDYwC
F59dLgtU6j9fptbvRg1Lsng0uZl97J+/fkFwvO4SQ+Ha24bzyqhC9htsYMThWPdc9z0GxbhSjr/z
bO1wnO9rJwK2hYNftvZChSz/LmYO4Z+/lfO7EYYZMmeK1S3xPR++VR+p0BYltqN5iFK4u6i8yKpC
6bWkGIaYvKIlANiZROYuUma0YeKI3IkiIq3E4nbGE2O7yb2Ypnc83uP9YEV3cdh111F5DOhwHxs/
vl4YaU5N0AzYtAiTT5hoXpc8F4LUuup9JCcJst6rhWRTPBxM4RIT83jsBeq5a65K/MbbZKLCc9H1
/Ssun8/LkFcXBnTJJ7uJ3pYm2WbKivdQd6er3OKxJhA1I6PZdA1zgD8fsN8cLz/wPI/BWDKXtj5c
3zRkk9ktvWavIhIKliTdDg5ugLEcQPsM7kMSD3ee0X5P8cb8ecvWh3wBPddCd0qulykt0/c/FrGT
FJFOg9l87025PKQ07A6JEUJcC0UGjdNDuNy2l0oV42UeUt8Ugv5YPIv/+5qKtZRLqKjuRvzryVCX
9dLXPjSzLMF86BQKGbJpop4pK2QW1iuSE+t6rspT6gAZ/Msx0KuCD+MuG6eayyJGUsv/cJfbCzF6
1cDGUb6hT4niPSjOr2kdRaciauxtAqCbaHHivlW0Q6EU/+Uu/s0oE5iU/BzPgi7lBh9OPzOlsg9i
F5TbsBRrICwiXMPtIWclhegH7e5ve8xS6DdrSeaUuJxlIH3BOP7rwOFDjh4i7Oh7WE4EMtCaXY91
791OFG12CQ6evIQXaE1NgPTNN7kMwzch4/gop7DZR1MY3KbGK33leDtoyuuYIILORoEoimydDucI
Xp7BWPcEtpCIKYxHPwSVMreEyJtddjKyST51lJg6tLb3dpw/dzM6adm16Sv6r52Yu/wOIiLWB1G5
PAFNlr3lBHS/r0eCo4roUNiTeM4c56vyYnc72hMtXtZEV5Gl/xA5Bq8Zbn3oBxo99olqjvHggM0M
5eg+JUGWXlD+Cq/CJI9WGMaMW9dU7d1C4MZqGMUdjY3msf8uKn8gOUR5z754wjSfvivq+u2IE2JI
HiQriLtqdI0r9A86kKRkze3HIdgGCVUhiuZjPCS3CwGpT11paX+FCD7DjiC0UpJjAHrYuYGy/cRM
hvZyGi3Xkw3Qvx6g3vXBC4ug7Kq2pvTkL7m54glZPk1z+mDiOEOtRfJiYPXzl5h5WzH306tTubBE
mJLTwkc0kpn5CGZjqO7TRH6zUbp8MzPrrvTzL32RGLvSdpKrWQ7JFcrHt3ruRrzsY45Sr6iGbUFI
Kes9KIIJOFg0y/nSbhIIpjBUi8nbAkIhwkJA/a5qZvVD/twb6bC39E/nj2SMbg5pCTILUybXPNmT
676q+suZMsn5I8uv3cseD21eJuMp1S86t+XHu/NnIcmMnWpDIFzw+rTKidKjdzq/++dlhCy5rUdq
cr4LgWcmOpVYyCq5CmGhX0XORK0T38QWyVt1jCfTQGNk9KTjyPZl8ipWL0sICjsCnn1+txCevc3R
5qLNi5YbKKPLDUxO7EnNzfkTOn/zTQK29eAvuLla79SXoXv7zwv2snXCXAXlMWp7MuinfUn5/dDN
JT4Gu3Yep0zEhx6ox9ijR+zH0IGpwZLqEtzN08wZ2CGZjbZYh8J7hNwwl0rr2Yir6tih+xMG02Sz
rklSry3j01Q1dyonMLZKS+PWQj6+BEm/DydDbFxQVg84wptLwKjR+vxjwRT/akbtNXSYrZQBz22S
2XjLNKGFKoIGM02GWzJXpJkebRhDd00OngBZan6h6iZcw5VGJWN66R3u3vSOApPaTjPRlcvsUX73
VHwUZqKOMHVhzAkZPOVzmu9hqki8/Hb4BPfXWJdOTxz74u87b1qeZgfbC7qi5aoEkPJkZ8Wl4VjB
XWG27VPxkusPnS6GLjyU3AwwVxuWL49RGMz3Xo/yT1rNYzO3DTg6wkbrRYBvqnSsM0viG69LxM35
HVPXkbXGSvpdsrPGnjlSOov2JJtF7mSTvYjcdy+l33uXRZx7XN8OJhGQPWoiMZr2Wrt3rRgXay0f
dY1S23IlWWSRQjckrHuzKHEIqNuhqtHWLex2oMLgUcWltzEnH1ZTxoZVMgDXt8b6iiB2MAx1hyj5
iApaB6wP4V2v1PCC7/WzGsajtZTljTfa4rrquE4qGzeM0RZw0EYsUF4dv8VeMa9sJyJXuTKbXRW5
xVZ1iGHTsi/ul2K4m0E2fCkAsW87VU8XBtboz+705Lqkl4rE2YoaUsZQ4i4Ji8b/MsSXjT17L/R/
p93ULv2hI7TkswvkodOfe4JZbl6TraEmhlXhA3D3HGMGkGPPh0G7qNolfSrn5IWBJH8pCQUGHQxY
o2pvfQv2VQzMK0qKp2kYhzvhJ+AKnmqnsR58uKM3fjE9RkMbPrrJkl2nvfHt/FPuJMlV2SEDLGB/
bcbS4GxQe73jIYOG2QvvSX8J72dy0qgLLc4xpwUKHcpuD6Ic+s1CcelQ29b8GIRYP5OkFvTbqvkR
eVS2BTj0dRox1zZV2t0PU2xdBU7yqe1Ud9/rF2uifjDhj1tHGvtVIS+7b8tgvBxRca4a/WM69IB0
yhqjvvkSFC1uHZwlh9ELPk/olFmvedyLdsY14sCexez6tXvnRI8HZYwDDx/fuQ09yXrcxRbbude0
5YpVCYtq7zc9bYqxbbYMeN7JNXCnuUiQNhOi6xvUevPN+R3KYBLN8YG4i5HuZiIaAR902e1U1PGN
lz8FIPd2hXIDSmMRnDolrGONXgnvv1xgPHgaI8GzN2iC5YCHQx4F9bWsjq/lLKtjZJGL4NSFue26
FJARCniYkSXxCHZ3ZyeEM4vJkcfG9utj4TlcpXKJb84Puwor6yZORxb68Gyvzy/YOZ9wGZCq0LXR
yQngaZCEduGE4euS9EcvBluZNu+Vob55IAIlqMBRMwOhEl8Ae213rKiDTQUXHghwdLRQeG7ckkyQ
EvygDYawZRmxcgETGgAKBaDCBGBhloVEa4MwjJbk3QBp2II2dDXjsNSwQ6CHPOC6bSX9w6J5iAow
Yhd3zz2SSFztb6k6OTzHWcCsJ3CKKvE+mZqvSPnrjun8ppyQpEjNYJwVlMyGOaQBntEH02jP/e0C
tpFyyE2uOY4xQMcqdFCSAAWS2bMP8BEC1jcbAKQDpGyyL2ErMqwZ30llu57BRS4YWlclAEkj0qJq
6QPfBC45acokrVAwUZo8KTWD0gBGyWIovbSq5WmYvdvGU4Dj8/oi08QzQJYKBhh0xUTzLSdNukyx
pwnQlx2cwFmRtgkS0wWNGcn5nRXnXa1z32bZYobUHE2WeILDxpTVZbdqTds0s6PqoW969WOmaZye
xnI66MSHDv+EpZmdQtM7QzCeHThPn+Ah8DqAI5e8vyuD8BPBa83GmGZr3+G7ITmg0EVGuR6pxjUg
Q/MUduiiKaIlONFeY0WFp+hNGjfJNL0mgEddTSA1NYs0FdZLWZvXlErU2veJdSJ9ZGHtGXTLG4A4
oouUjXtMIyh7miqNpp62betD+mhQvJopVESJjL8WtybAO0zJWqOrDaP2ZxuSwKy5qkoTVrMC1irx
Pd22iZvrUXNYTU1kpVUFB0NTWqPKvnYN1hFlS6pWp2xSl4G6kl32bhBFiZ5ffDdKuK++S4pUtgR4
URbo1rBhBwsSZQhCDPtWtc5KnJuZZslS+MeRHJNkpBJj2OpApJrUBBnjJpo0jXYBS9uM1cm2ksd+
AeXulu4llcDvMI7Rq0NYGYp3fPzfhRb/jVoGODCzgKDd7jItEXTQCnpKvDRWjcAAEaH7CVKGQTM6
ChRjHUJDtMskv+Ar87UIMdZyREzaxwB5opYpmlqwqLRyEQUjKg7oNmdRo4e8sUHnKHLL25BgovER
/UloMWSKKtK18NiCrrxptWASIiycOjSUQLSnXY2qstDyyhCdpdCCy64ZvpU8ANMa0HaPJlNpceag
ZZqllm5mWrp5fteh5my1rFOh76Sc4+xHLfmstfgz0TJQ6owwzVHCaoEoVrVjoCWjjYl4NNAy0uos
KEVZqrTu1D+rTW0tPK20BPX84aBlqTX6VKGFqvRumqOlxavjWcaqBa24udC2FiMy1wG9q9QbbLQE
VmoxbKFlsRn62EoLZaezZFbvRaxltAI9La2BBA8jEluPtTvWdWS3SgtwOc4m7h1Eua6W5zZaqKu0
ZFeh3a3Q8NpazItH66vS8l7gRs2q0JLfQR+ETMuAAy0INrQ0ONYi4Qq1cEyzvdDy4UILiSctKTa0
uNjXMmOhBcc+yuNZS5DJNjHXQmuTzy/0BXdSS5ah7m8nLWJuz3rmRkubcy1ybrT4GUv6c6sF0N1Z
Cq1fWIKfEi2TXtBLJ1o4vWgJNXa9F1+LqoWWV1OIqreDllxXZ/V1qo9yoyXZlhZn8/WIukKvLbVw
O0XBnWgpd69F3STZ5kcLnfeiBd8Zym9fS8D5Kbw8v1RaIO5opbiWjJtaPH7+PD0rys9vR1TmlOnk
odES9FlL0M/vAlTpBur0RcvUOwfBeoJyXZ4l7Qo1e6xl7T9+NLTYnUtqWDtaAC9iVnkI4nMtjT+/
zFouP1XP2EuKHx/7WlJfanH9uGidfa8l9/juEABqGX6LHh9HaLilmeFfCi3Wz1DtCy3fj9HxN8ke
tKdPDw2Bf6yl/pbk8sm1/N/ijK8IusoOljYH2NomsOAXIHrav8q1hSDXZgL4PvUOIonNTY7VoNKm
gyh+X7QJgSJfu83PxoTyItVGBVdbFgbhX84G+TZj5vsrh94DDlMGMJwOo7Y8EAkBWhEXxKzdEH48
Qf7FEj/25boNrHjBG9eUl+R4BRnrEd4uiQOYiZu4vPTOnwaRgZ9H6Xie86eD/lduY6VbEVKqAIC3
XUhdOZw/BwZncVPo/9v0Bl8gONH//Pxy/vPnd/hknXUagN85//hjOz9ez/9rZZDSUsC2XP/48Pyv
6vPXPb/98XMriSAeUwhu//vdpvOXP//6xzchOOWZfBxy0vRX+ucfxrgDt9PkPFeESTLn1r/NDKKZ
3YnHdFT3lyUk48vzu1y/++fH87vzZx/+HVIOwKtD+Xj+/PwyRq2OaPnfPyWjzt01U3xz/ghczrIl
Jv7rOYTIg4i+KgLpgBUgneiflyVlIQ3JhbN9fntOpXKCyd34ubgE1NAe4oaQz2Bswk1bNSdlGhhW
0URu6sXtdlmfFvupIImynkjNMHUvcCLKhgyw/vuUWv16wttEQJL3jQcRVnkG533WxheigAUlo0Hc
Ap8B1wwa4crzWYnDwtkVBcWZtgusvVP3pM8hsLIzMAHmZO6XmKARz1+o32+MgW5vYn71WbrcxJQ6
WGffF/ILM7Z40zKQr5pi0RBgQaKXw9jjZfl7B12kde07BCvIPqck34Rx+AwWDjUylGBM8PIlkLeu
Ze6qqfkagrzVkPBhK20IFH3YP+YpS7oBE2yqvGSvoy7idvH2ZuDelz3iIpCV4GbtW1y6uyRQsL8i
mAojxRNh9ae8JUgFfMNMVoe/ER6g9QzYkxhpAidVAOqmbNdKFgC28uZrcj+qhmQIgB61EMyfoltR
Tbd2Wn3vHXdbFLijeH6+K2WF+7hn4eGLfqM65zJdGlYVKV2ECYUFCzuKRdRYqIi1zJB6FqWG2lqE
dJ8KUX+ZhpvBLGEKQUdsI9/fUIwMbqWqvqoyjbckL0JwGx6MvgFbAUxwDfvlGKXxK5Zpg4gfzqyW
JQ7Oxm7jdls0w15WJYFmLdqEhLmRVY7GYbDfvTK0DrF6jJFvfcJxRlplEp4IWwyOgHFmVaFGEuYp
CPp6mwVpsk4GIrnMpijJqk8sHs/Xaf1WOREAY5bAO8slnyhzK8JcEstbKVPJfRC1YE8yE/hjVOEw
0T6JlhAv08qA77fRoQuXdzSO2bV06urSaX3ymCcwGK4a7wTCs6Sonw3czUdJVAS9joHZjtNUV3lS
H1zlmKSyJAdKT08GX+HoUvogc1PRBgyJuFscmByVTMNDZ8N6c1hH0sOpMGTZ6gaQs4mLc1UatOXr
oY8w1kgMabQ3EaQ3dBQLyYKwYu1OCazYtlQH+EXywIKGZGjaRKuUvuwxVHfomGDxBMwNkBpgvvIe
lU0MV4an18iRuJibdCgMeC2IL8hodC4Kr6xPJOjwJCpq5sGY+IQGxCxUElFFxV9k6vGEX0SyEWnb
nnrqQ52PMsspQJIT6IE6ffQ/T1adX/pfSWNtb5pwn2KMXS8uoKWICkM3GckhM6tr00L9oVzoQF0M
RT+dVbHz3C7Yo30NNnHmvIw5OVLk48QYUpnvDzRwWVZAXk2exYS4lFxEd5NWLJzi/+LuPHZc59Il
+yoXNWeB3gxqIjpRXkqfEyItvfd8+l7KKqALPevpxQ+o8iRQeXRS5Obe8UXEqtikthGN2nmTe4KQ
d6gfSe0Y1QT1fikXv6qHiybnLXWwaDLoXMEw0DsodhNXTW66C01DILTA+MiMhTORCq1IBzIdVizM
ufhx94DVAs2aAr8dznUo+vn6WzJKFqrkTajq32Ga1d0gwWtmJ6/7hY5dq1hrL9IogMZ3WFDXTl+t
IMVf9DgTxNUaly037QuJZRzjiVKkXKE/pSmxc2owTRx0vwM+J9OpMWzz6FRDsrLzsm2ravXTPsmc
UJ6+k6RarqyAGGHGgShoMw+7JCMPTm96ZrdrQUECpznQHBJsmfgc6U21l0Y2YIooP6tCEXoFuRZK
6wb6H1fB2i5juG+GdHIiK40f+ln5DrVjBbs1ZY4jjOBz2Eekl7WSrGNMcVBBLYMjtQW39v0uoktw
CppZOhtRyyHOGkEnGYavKwu2TNHKjs39ZaL0TEWao/Fh1xuW6gtNe+isOjv++0VmbewV6zdswATf
66tc0ZoY/W0ktFTfaOJDVWJTgc9kA1N1DUaAiINkd7UpG/Ydxvk9B8rZkU3mF0UUthUOOuqLClaq
+25S9rU2CqhDIcSaFPgRhNKkTX5yS8PYUhQqeG3SBH1IqcFcfqhSCq1NITU5QQNwnrux1L0cExbS
FhDq2Iw9wt50q8qs1sKSIgxZ01YVh4+lXOPACEd+FlS50KKAz5Jkl++65INrtx7kyDY7uqdEoyeR
eK/6LePEo2i4+5qK8UsWZ3AabHZKETB6S4CbfeLyU8mkFnWFhtZFRws1Ka4Q6gMuZ39kB3uRyNan
nGWIj3NFyoOCu6ZdXyHyUAeUlC9rnx5j2sj30VSkPrMcgcuNoAe8RpjXzJ1xXrXLYxeyyuZxD1FR
jd4QGzWbzS3eHZn89bzKTHMscnogolrZL3uZNWrgzrT4mQrL47nh17fEZ7apk1cPtGKShkrtIpMM
r0ufkLwJH1kQ8JSztZoWzlojR1JPctuop9MUATwTMVm4U3GPCt55jhYIB0MY5kvc7XuajSuaes8Z
O8AohzXaKvVXklH8Zqljdpyz7jWjsNCHVhF71TB6GqqZyz4ZpmqFMY4iZ4K9mXSMVU4hdIPaUzVl
e4NhupuzaNNeqK7e1EK2iglGLyj1tob7+dxR598p401aI/xzKf0G9T0SM8L0c5c3Ih3FbWSA5KRZ
qdoEzEu7QvLyKvq5RrP3qL0d1mCMsu9JimpbkUBDc08w4MmVzzy3ZF8FhOAoaF2UpKyh2xu0QjBQ
C9BllkAb2mzftQbUwDqkLHZdcUXNn4JmKfumT63DbFmRl+OpxI0lM2ybLeKR+P5OSAHiIQMLLcEG
uTQqZ1hI0DTrV7O5EYYqvVzFZCZEzXh1G2kp+IBVojJM02d5S3KrvSjhbWyV4qEGApJTuHPBo1A+
4I3PPLPse0ca3tohrB8BzAzHOU7euN2ax94c2NZrlDVb4a88psVrAr1hL9bCbIv3P+KMA/yiy9lO
Gas5iHM0hsYAjTVP0q+Q5PAqere1ZmdsNOO1WIDvYAJEJaG+QaFk6mySySPe0HMmQErSwjTdynIz
OYY0rWcaWcBCp2oR5CVbyIUf5FtC7i1N/K4BHMxTc7zWehydmJme+pme4SQftkhQEna0/LfX+tFW
hjby1EL8zfpzion/0NAIkOYdDG1iWn2OtTIuLQCug2prAzi9NJkDUeoG7i6R+IYw0JzLMGvCAeMX
mHqYbbHtXO7QPWucGJJweCmjMKEQXWdpZ5uiceHuRPmLZghXW0YFF14k0QIZcsAN+3dZqU46VfAn
aKwwNOmoCLRuDaa09OaEsFK2rB6ECf0yppqvLgpFNEu7Hfvppqlaf1rSVuQJIo1eXYEDjwqervT+
BXj3Yl8RReuQN+xhp/K1vfMPZMRLXJXWtqjlT6MXlcBKFTotkRGUWXH1Ce6puAzjDi75sKFim0O8
qR6KOfohWocgahCLz2AIuXk53dts9KCPk5I+HcB366APgIwBT1LlnqMnzOr2Xpg6UnLIHCU9g+t2
pETSrkmiaZQ6FaS+61QF6oMiIjACw2iyuHqiKrY4dcN2bfMwwMpDccEdeGjm2KpYKaZW9xSkKker
xDpoM43+zXB5jhtJ2yskFjaFjJU5ngtY4XCtKQBK6gcpL9xOR1KucLf4tQ7+l0FVQotEwbqFPL6R
m25xaGGbJbELWJFmrB/6iPAxxjeTQnARW3WnWT+SGo7BeK+L7xRt0y8Jm74prR2ZU7YNRJHdgslj
lM51wZXV4ShlwuIVQ0OpAMfl/cpxFrtryJBAS95lJNYAJvB7NIXjsdVcwN3xJZoJi9Cmwj5JFws2
FwaKSs3pjhMtjQmYtSl/LQ/TssM4zYw0/SNaadDgksTHhInjHFxAmLWkPztj8abSypwpoxWwMU5t
o0N1EucnsbPDtKXHY2YqYwB5XprQE5T5a2GveCgrDp6IawczDekMwo4D/QkCQKu+hJUWupRqCe/6
BFul1F+k9KteqGe0tHk5qCZQwrZcmcNFIQ/1LD7GJQkYSS2fqJrojmGfSbdxeqwzSg9DbAnHODUz
KqhYSZDy/QzDybWIB+ShPNGPY37S4G9eIxPXtFkQoy5p+71CSA9/l7w1TkKyoGBrmFehaVLBInD9
0h2I/BvSo0Pt/wHIrnLo1Kj3WmM1NmwbrZMl0t6SHYpF3EIsobB2XR+pnEgPjCiWW6uutrAKnDWG
lPGTpr423Wpe/16Q7bZpJv/UlcLwTswNTKhGYrN3JwwULY9rmM5HngfjTR3FHaUb7xMyMar1yIQm
xpVGZU93XAcKmcpZoIrBEvm1KiW9z5lkC8YwIQ0PzNhXOkCrHO+zWU/AJPQFYlVLL7m8OqAWLLyL
rloqi2voYkl1UJEelLhz+8xc9yVCsZvIogJMAM1TFEbGORrj5kaDDk9NwzXDNwKtYdOks3kgOzrv
rAjzdlJPP0kz0eM9r3e+VDnvNA6sQJSoj4jBNzZFJDlDTDezBL91kvZZHtUPpXbviLUVQkuHJSf/
oZSx12p1uJETjf073RF2L4TRITHLSxYryTZmwIACuti6Ur8yfGcVUcvEm6k8cPSkX85KtfQ28xFQ
Unk4uOWQtna8MAyStE+8qEKgxbXpz1Kyw2/Q7v9ehHay7HrmF0PBUnEtFjpkMN48jtzxu3TsBlIE
4rhbEvOtDKMfCvnNS64oWCXLOsBMVQGDUia2jABX16wonGVSBqdqZSbHjR4FRR/Ndls0kW+slKVo
NfWQoY5ytyxUUwvxfcYPjYJymT4FNQN1FZRpYr6u3XqkOgXbuzK1+9lIaoYi5SvB2J5LwkrcWJA+
F1Vk/7vk067nTOynkglsTS+u1Ii1J3hk8zkMqz30KdlZCkrPS1Yhv5wyGBE61Y9SE78snQA+p8/B
hAkY+EITdpORwuOoUSTOWvRhyb+NMSovVjXh69Pzt0ogHzqrc/qGrl7bIZfYpOoBB2ta8ioCf1MM
rKlXlNaLi+mxkFK6PdlSaEXiD3qv0+QZWgERGNQBP+vHZEvG/rGM45rWcRmqsjGx9+hN3UuyfghA
wWFdscTmNOzFwvgxBxnzZhNqjqwtj6peqMHQD5Qjd5gVZEzIRVnyifY95w4Tn8CA4Q2rTQ+bQdDp
do7Wb13FhVsxHOf0CIRC7pbGr2CGMZ/A+E4YpI+q2vtjPa2NgWWdU1EGxJIIiSGha60ynz7ICaWl
GDlLpI8mdDtJZqcvMPbra8vPa5kKcava1upSYTSAU1PjM/XzcKWLroZVVWN6z2qHZl+mn7VPtav6
O0Gj03RKU8Fhh4lyESSJjsdG2FZi7mY5wpU8o//o4XBsC+FtLmaK5NFCiiEa7HJdaK1aVSmohOW8
joZ1rIWsPUhVbzq4qQoGmgxRG0nySkVOXJ7391u3tLOZ+l1lfk0r+ldTY9f0Bes92L5Wbxoe9Ua0
Ua203ipsp+DtAdAs522vUAashzKWSyQZ9hL46+rJhrVLlW+VUhSTxq/NIKDUovFzSMXPU9Ngjgvo
lLfrsqvFjDrXxdhHmidJHd5xoSsdo0T8kjWr3wpWQvluBbohpLmEaUje7yqt/0YPF31TaboNQenJ
nRiy5Vn1wZhM95eIajzqNrnzM2ps5Rieqy7uKdQrN7MyhLcGcWmZmdcOpBf2AhwOjnn9rcloTR6y
CDvEIKgPPTAtWc1B5TDv64tFcpq41rbD/VwvIKyNfaJsF+K9cOFJLWhI4WRuU2T0hp1jYbzEgnWv
z6xLvxHj2WlqEM1FONPAyyGcD2sm19ByNhEb5TyW0o74HeW6dDmyl8Uk3hKv2RCEUiHvdsqBIvg1
KKbiYhl9dShLmsDbrm1PhsGeU+/nA4swEPQws855gg6SoK1BkNY2c9c/soNquVgVzDJxFyimnDqq
mdsMPyM3AoXtr2KBnWLemE1lOAKNdqfBWB8lJmV3RcrYSXJeOOoAoEs2+cVN9cLxXxdCJE/pscnW
fscKt1MXPSN0M30MkyzZaVoJdqcg78WuGlIULTds36JK+ozzPmfKUX53HNr9uS5DW6h+6ECJD1js
TM/Q0u9Ju0tdMjC/lMi9Zk6VI5Mi9FQz/JTl8hymf7otQvYiMyfrYsK/A1e1JYh6ACoY7LF1r1iq
8s6O+lqgST5lI0u00F6jUmWdLX6Y83LIgn3nhWvKc5u6Vd8UUoSFej4q/Tsahp2yEXkxpgB8gLHL
pF6yJSgfdms2TEUBY4GiEnfWqny0BqSWRIyz3VzrVNlVkisn4xA0ZTpwQGcpYR95LcNfyWirq6jS
RJhSEuOWdZr6dAzD2rAgBqqsGxanjdoiNhKBasYkaVE9Pb310MH2kCSulGPaUdvUh5xkgZ3qFRPC
lfOw2WHDmrQ7bJT9QJIjBsEy+wolJBo16/mUJ21bGTSZ69qcb7LRUiDECJ85QWKRTKuH5MjzYFzM
/azwz6MvWyc/AnKuCFXK+xk5nq0l3tIPWtwDtuC9mlDxDYYtGZ2HUQH5flqkKjAFPfcp7CS0rr6J
i2Dum7mHRJRMSWCopwqRRRFYcQThGkkaKGvIELYgd9zIefuiGCHcMnwPfr2KsFEYP82qzkBfaWgU
imvWfbW3KN/hJZ+07xptDe0voTZ46BOApOUFEr0KGkb5ZE8pfuWtetVCMT7FS2N6ErXoxgi+vElG
yUUSGj36frifB5UPuAtzzpr6Fr0leUmt6rROw7zJEcHS+j4e66PHHjsrG6Y83cllETRZl+8iMWoD
KKpXpTRmX25YtGAoM96zeWTEVH7m+Dy+gA+2Q2u+QIpmcz4pmT9n1AoWljCzD1CeaArcFkP3IdOD
/0i5Ue8zLsPhMSrNqRjaRzZVSwDjCStBmT+X7JGWuFeC0QJQQRDcDY2MY1odd6xIAFFHWoKBmxGw
b4CdU04f71rQ1ahCIWfDRiNg3mUcBVZSGFIEjZJCgwOWOe9uZHfLOTKvHb18tjDXorcs1ruBcc0W
dQom1ZnsAdGtAbhMv23kStnPoDY3FmexPkV+y6hFQGiYaEeG0iKulXi0VonnoEGdI+VR9LADzkEa
M0AMZX5XWRx1yJfzGYe3Ux7mupdaA1SJhru8q2UUmrgMj4U4b8VZtXY5e+lgzEmZ6zVMc0OmwXPM
he0cebwPzuVCelsqo8Rvs8Qni8hgnJKfkCMp9wvmlIyg5i5Ya5WjsnBMK0qVNVFNHUVa66Av+8kz
iXg5sBY2xEFGJE39NedeuRQSrBW5i4MSB9W5oB+yWNoxGPSsO1lRRPUBaKfjxH0ZK7O00yhsh9sa
UoSAFy7OTnGvDnaXa8khC6mHX8Ze9gEKsVqVYmr/LfzmvdPbEGoK7HpoWzw7TsnCVlFs6ksVpWfQ
28t1VUcHDP2458M0uIR6FvK6Frd1NhxR5Rso563+EOoMJ+JWfqhK9ijhhPlozJgMjYn0WaZ1eUmM
zh2rRn0zEVpsokC8JfIdbtkUyrM4bvvxp6979bGhAfZipj0oGvxTnIdlO1Oi/FnL459K18efCjSA
ri0WBAr8sJrAUThZl8Mo6ErQyXN2NGXVX625fuMxWOJBlFO6wSvwf0qLOj4sxoli+sgLIzr7ZviI
kdTkgcAoPUzkxw5CWVysXEQip/OlUgAUjCQEcXIqp77l+RGmvXYe63W0Y4oIKqS8c3N/WcQiJy3b
zhd1nmT0AVF9WnGNQzx6Jidn3c+41GpM+WWplXnbzfVvUWeNbaZGo3Pox1CkLvNlsqTo1Ipiwbjh
RlOiuke6MfYaOqdjEmZAvo9pJhbL2BWiwXA4WmtB07UJIQCybSs4r7XFS5uyqcUHBwlI7TnUyZNA
jjfK3iVNOpNOFnxim7Ent5jcWO7fDWnV2JFXfZAALAda2WZUEmc6Caq426pknR6yYv2tub4Tcywf
VWtQtg3n6E3GvUzzmHieZpaf1MjwrK4T+ccEqhc15hhbVHNgtLqG+wKoZ5ysyYFAY3aSpUPUMtyu
eqXAQGJd+zyqzpNetbuMenyHxFC3N/VQPI5q2Z3kLg/EpnpQNAH5mWROYLYtG5pes2WDHZdkRcrT
vFg3xP5+N5pQSYgIbJYqCh/wCD+rkzlRkt9k+4aC5KvcccNXVFs71FGjkKHmHa20QvyTCejOsVwc
mNFyxqrHbWFJtJ7CvbpW818oWHOaIdcPfy3AgygCO6WAuhsq2c3vTxEhR7rVowTnHd6miQGWllPO
nOMnvUVCJV6teNfpPmGr/CtDnrL1Wewu3Xip+jw/5IQLOHhm0ivGRALcUtuTBVunF86L43QMa9V8
U9K+YvrDQ1FC/mF3aDBdAoODZjl8lHOKdVGv1V0hde+cCMS93PJMsBLFFYmDG9NS7Xv85HwqLE5Z
PsaXaVYeK5O9nirFKCT3F5MBFZUbwzXl+X0hBnGVFFAWdITs1LTDRZRKyX6EJWv3DXmjDuwER9aJ
q5aXqOe8LazTtKXh0R/HTAoaS0tvIcY4XaTnlXXRLpRx3esIGNtFjyYkGWoeBWKBtaVEz22C7BoV
HW2eTVWSYKT9mKxr+Z6HbEQo60iuRTnIfsd09JnZNja9K8qermZnucBwV/QwAIz6uRjup2faBdpx
KxAbOqqR+BQy0PytlIZHoKFd9AGlb+yoJMhDUzkxFbpmE5shsw8XAERx6FRDcarWMWH/xBG9ymrx
KKL104U+PICLafm9lslL3CDvNCZ5sWlpPVVaFE60kq2xCYVHXh+hS7YgxTMadxqLRTjVwktb6B9m
BMgo1scHWYjObYzhdsjK2Q/1jkNbyF/TqvlVW0xzz5we3no6pegkebgtc4p/RnUZrxPpkoncwave
InxmWXKVSBsyKJH1DfckKY8wIP3n0QKpf0NtyPTQzSq0qb+XVJMMClNV8UgbkxM5AvOg11xt2r2e
c8FLWSm+9u04YFKLzb0yYe8butjwc2EsjnVC6XitacNTzMWN2Js9Y6ZKfeRDjlRrZAR1F0lAia36
c2FEtCSSeIjpc6V1x9J2srIOHOR0/J0do3qlUL5MrEJPHRIOuwENQI5htngqpvm2LDp9yX34MyMH
3ZIQ8iptu61t/elVJR7TsqZ2+k++0lv60s3l1zCEeXYUBWcnpTKSTcPd4Df9PXWQpAq0NXrNE3lU
dt0d8dJIgJb//qjXPO9oi1u8lmrLrVhhC8/LGRD9tBAWKKL3ZVCSp7y+WbVVPY9yGN0mZcJzkaZX
ytKFM8UHfh2Hj6g6y6GDZ409zzKuWRnGz9LfLGKY690IMcki9/kY5+uhtzQDOSVbHjMohwIhs32b
Y8LgmKPsJ4NIVGS1zesaMsIiXFDfAXw0m7ZoDhZuNooFBsvLBo7QGibs8m4vX7V29oH5meRLcqp1
F3KQpcIkd8Fq7o4UC3pMd3FUal11kqviF6nB9BtZxMEgT0rAjpxb4s6RnAsG/OEisMyw07XFfl69
weIsy956Oeps+O26mkb2d4K0tSS1P48rR946i+TnhdlDP5jDjTf2u7St5azYQ9whi6dtiQ1tQ/N0
eMD23btMNRmwhq1+znAUm5ANRoCZY8SGt+iGXz5OBMIIMPiSgE0ui+z+KJaUCydd9cKxciDyo+0L
QZvdfqZ0WH1ZtCJ7bCKhfWT/Fm1EIY99rWZ/NJWcsae1p5J6RijrQQoNijg8YbHliAsE4MpoRzqt
YeUMmZEeiXBoTCCXd4g50vHvRRglhj1kINEv+B5jsm3bWKNvJuuezyrf4daTbqG2S4Yhu9ZdqOzD
YmZNkzjW6IbyuEoPvSXIL9JX3g1ABazoORbk6EyjyMusW7WTawYV3GBKz0PbTWfIEgcSsJCaqbxJ
1c2KbuCVC1vUleArY+JS9Lqm7f4aDfZitvJUVu7wuTqRL4Oaf6QW3ss5rZUXfFIxJrsHIDUGnGEp
8ug+b49xV54N9U5zszCojfGIxrOm7V6KhF1X88lTmvKir9KwVUeDCkVjfONkIQUEx5Q9kl20nWep
8KyZzEybr6Vr4QNFOMlUGHwyzlpXjsLGqcjOkTZrn2NUcZth90euyvHTOlz0Pi5cgv+Tu3bDz1j3
t6WWTGdWq+lIU8VurBSN8rjoKbIakRbXntb3RVgdnhOmP8nq+O/A5f/aIlIVOsN/ZVqdj/7jf37K
Hk369FH8/OsfwfdHXP3jP98Kvv/1DwK99//Hf2pIJUn6p6gq/Cepiqjr98KV/xSRUov+TxzGkkax
HvFj4uX/qSFVLWpIRZK4JglRwg73LoeuGvr4X/9QpX9aFilVJtKaxvolKv8/NaSGJN+zpv+Vv6U0
ijID3hcNN/QHKub/09oD4qMZNCPUT9KSjhhwK3uKkwje08pEqE5yuAl5LPe7v5c6od5Aj+KbDu9z
l0tJB875/uXfS9oxJyMugKm1AZ/y97IKcbeb7y9/f6xmYtSbMo+9fJKZm7YCEJD7y4AZY5co8n/+
+O/vMSX08YHgVojAnjGVarjxefn7Su5mvonRCxnbCBmQz229q1MDGM/fl2GDqDuNBvOa6mVt9BZP
fAuH+u46NjRzyzHmEuKLpIC9Oc3WlNCRWlgbksrYCw08iyinoFp0K5q83iy4ke8DnBkwG14JRpID
ZculLrK/MoJuyT6tUofYAGV7F4Ppg4oYjzvWM8lr5O4iaHyrvRs16VfDmRk19Q3Fc/QEg/cUpebT
sFgB7XzUrohVoFAys8k6KMWaZta7ebWKfPP3ZceDOAf9DiZekWYEbKHd/r1Podaxvd3fMQ8gIwh7
jyrYdff3Iq1N7ItTcp7Jz26TdtlGkH92GZmpO92puY+wZxiIOdFBT9LZqn2kSbaPIVeLfWcEMuow
/Zp1EEUT20ZjDtjePBRF0iCtF7v+z7N798RKd6cu/erUj96BQv/3JaKd6b/+uNwtuE45pdfZlAaP
Z1q1+3sRy7L+91cGz4l/fyVzdtnmBO8sqSh3f+/878W4//Hve8Kqo64XKsisMR82f++nT9PRizK6
Gbb5A9ZSaYO3ygBrFqV2c1UOUudIZB2eZO2BQon5m8k6ls27P6UHNenh6BoFT3LQvnMPG6YtELax
zeWjRzkRHhrcNMNw4ytr8C0MVc+keDDXdLq3iGeiN5upoxpl3xl7zCrIN+Vr9is5NNS+VMc4cVMO
iJDGswBXa8WxvMPyMEPv/K40z2Q6yQS6zQbGQ5s6xtm5i8nQ2s1+pmFWpFR7wzYS01ewfopPMS3b
q03gLrlR7WPgpNnw1KKFllBCQCMI6EwLnHbrrNnBUBGc4Y/v1NLVf9ILbChGIeROcVzd9XTa3B7K
ByX19Gd9ABt5/7WBb9NItKr2MJP/2OWTnxb8W8G0W1t4eTlbCrio86Yx7DY61dZn/U34kV/feXxM
rvqzYG2syO0P/cNIsocuKYeZ7jr4amMzuMvk43JnAW+SfXVFJOxufB/v6sZwP7KAHM0erWaGmrap
3+BpApjMwZ6MuGccRkApGydwazZICZVD4GYe/SW51DAWCH79DPpmar8Y6NIgyN+pZ0HV2KSw4R72
2GKpZd30aNAY9i1b/KiHjQUyNne7E3siHswzezF5R7xnuCmkVi7yk/LC7lHSWEM2MKrx4XZXBd5z
ZNcPpBUCZrBi6SLXZ5Gnc2/eanPLiOrefwEDuQAk5+YPOlOATf9SfhpP5bPl5ueUWcxEVmxvtW9Y
FIwtUF+BTxGLRegzQ0SXMFmRxi9Dtq3syfSTY77Y4mVpnKJ3SssxH5WD8Irnkn8Ml636of7Mjwma
/V7fIYvBsLNHjrAyh3En/646MncYTv30q2BMwJQldYqjrLBSbNXnjB7MDWOS4ZpVD+OhecaX/A4u
sH0FKcewlYttPJg1GJ8NcAYKG1cb9AcWOS4oLfdkEmb4CIx9z+xet6P3du8mgQhn+RHobMInYVMf
C+URoIrk9lc1dtZfdEEc9RuZBKNr2NlO/6Xt8VHZdz/qN1L3R/JtXVl3ls7VHygAqzeEsIr1Kcy3
JMvlyRGrfX3pFB89WXqh566xrR0y/VTYurUh4b8Ng/G8lG7N40AHJ7dBq/0oKrfKtybXQ+HVDGS/
mw7b2KZ2vscjpNHxCBlZf0GOZtBdeOPRcnRXLhwmrcSyQWa8JtTNuGiGdGgam2bfOyi9x36F9cCa
AZx4a/6Wq7c8i8hy8FT61055Y+1A02VeNOvfBPNz46YxZCmcFuBLIH8sq13tEm4pHrn8uJnxNIb/
N4m49Tb97iNfR4zfkHi/EYDmd959AP31pM/qh2MKNiqTkz/+K/7+bdPa6evypB1wUrMsTn7kqsEE
6IQ8pK09JW80sU5eRenFZnofU28N6kvag6XfkPbns4w7JwxPohjUj+EOG3rZb/OL8NU09893Elw+
eu698nGOnbtjMyGQu5kPw3O4BgCDxTuDyLEEz+TfUW3oj+2oOp332oDpf1vyoGPdkXb5Y8pFyYhC
cKMPQiMx2TLsvtg+6RRPida5+pXb+1oc0090OusruvXhTmM7zQKi/Jhy5snaJob8Pb9W41PaHDMA
lA9AJ2fB48cw3UbrXoSDIbwT/Wdb4FXdof3ijPAaHi3ANMsFa/UYOdHzJOL6f9Z0KEItlQL4972q
8HvpGReGKF67+WyIv0yCiY1HTNpZbQs3VDnRu0X+U6RbcUSF3sjX+bVOKKGw+WcbD+tDOL7L3U/H
Isvd2zCHMzyFW4h+xs4iHE4vYHHhZ6j0XIlkbQaPxeKu2eBXwneGIRTUAmUfvZOH7/H4gpBXpLsQ
X9NvHvAfvFyP6kP+Yaz/os/ebBd/RRBPNo+wWq9R/pqpR/lEIj7p7fU4BXb42pKrxzbDNUtQj7IB
5KA5+iLQDBwmK4ISgNDgQU+Xi+0qenKFSelStXshcaX+OE4+bw8WJe4pvExSdczIY515s9IQ0GNP
gcvmCSTKTD8Byxiq4dXI5o1EqO3N2im79Kbvl616Us7rOXwyd1zRxUbaC69G7zYsMRl5DNGuMRt6
pOc5dwmJE9+H3qe6y7EvulK4JYNbyg+y5WBGJvgT3nKXUksPTrGHazJnjOjhwygpru1P2XyY6Fog
07SHauk9gwbhE9S+sXSrsRfK2/mOm8Sc76BTkqOjPpfZgUh7116/3d3L2PJFu/nsGZ8IZIiBWDOu
wG4Oqyn1G4mwNI9Pf0of18obtKM0bkeVoM1RZzRW2nLtRvm1zNwIK8q9FH5T31iInu4/CgjNOUaF
Y3e7sYL6p2Jo/yRcaMKRkB549Oqow5DLN+lPkl3lFLvgBlMfw84+AzZHMYQ9Na42OAjLAgiQxm0a
N1X2VvZsIJzIVPqiJWySL/WlPlpvBRGBK99diGvu4/0snEx2Grb50tQOb+kmw9zYLAdaaz+JOTni
Ib8tnQMNCTvIr2A47SmyAt1r/Z6Moy87ZLnd8r2/Cv54Xd0Iv8NuCLrztFfemu1Vx/z8Q73HCQKd
eabmjv+N9+q29KlKjgcnnY6Fk72KoIUf28oGcGDu+R1hlluYCwmb5AFprgNKznbV4qwQwLIds2fl
Qj9wy7kcOzZeFSQ5X/y03sSXoXsZJ7d9It87Xgsvp3nzYdmzV+JdMK/jRIt9xWc2m+/AdjAfvuKC
uy4v00v7xO+fvywZ9vUVB1h74sEBrcuugu5xeuR0zxVbO0gb/UwI71TujGfpaf0hGoetqSiP61O7
4xgw1Q6Nw6LsRl/Dpf5QPfIqf2AnriFHlJEekQ638W0Iogfh0fjmwml96UnsXzCSa88S4jNZp97m
EKGLL+aKjmEzuBg/JM4zzzk/rN40/bYdb4QltcrHfdXsDcWTKOfLPDzsB+IlZKIQ6Qk6l+/p/6Hr
vHYb17Ys+kUEmMMrk3K2LFkvhFMx56yv7yHfCzT6oYGDgyqXLUsk995rzTXDiUaeGXnbe9myR/jU
e2J6jnWvHxb6YLe5P+Y+5tTK58uCBzHPp9fWh/KHc9rCpDH3lXdGZtGi/CF7c9Ht+46RJVbVV7qq
+tBdxa8c/vndZHjup4WPKITYwbbdVSE5b34+Ut0eh3NzbuSdFDvDWSkXVrpKP2JYPRFPfX0ECwVf
qy/pNx++xrTtwC9AGBBmjhWv6yMJEmS4tTrkQ8RTe1l0hXiN7Wp7eLY231rqXiUti7ParSDlFZln
isyf7OQxQ3Xcp4fgxjvq4a08Y6cID2REDIWbdDicu9Y/hG6BsOazVCrw9KKJL0b1NeXL/qcu/HK8
Z8RfKm7PXNqnmpAO44prnle2uh2f6DzJgqTmjFBw2o3yRIPXtOZa+1N6jgj+K6hPpWSu//5nvEjG
AoNT02wegYKlzxBZxEz2MG///vT3tb///Rn+WJi1Z7ZJhnbWoa2selzsuiBxGf+MUGHSmmqfdnmN
xIaO7/WnUZr++6ccjgv+7K9/yVSUBYwjNpMlxqL3942TpuBr///+tFpV5AbhdGJ32tJITKdOhXvd
YO8jF1SKYJqVK5T0mf3rF8rmq9lUuNRWjEmfNK9xreqwTpjdNiiaNTQUjv2/PyoVLT5EwdGRjzrb
bed25S38LX9jmUAqR9zRorVsj04cOi+Dl4ZxM/YeLiHRaH4mfisruXh1KeMv1MgNdiLqajDWZmUX
X4DP5paOJ+lscv/oJKDmf8CtJRTQ2JYysgUmhTbN5G4QkXI7mHJYOvwVV9X3/W6wDUe+6BdlN0sE
+WwE00diDItLNrz8t7jNR8HrqEUtXECo9b3qRoxgsI2ccNd/yB80SM8Nn36fYBlqY7m11G3rNEdu
76sf/a5+0HUiUUHzjKNvDJXI9KjHqsIebjXDmw/yKo7SQ790X8Lshr/YR3Oh1Y9yYYw+TlLce8ze
Mw1LA1v+HX4SBqKw+87al+lqJ+K/iR5Po7O2R2Y/fRV+saLwkIiA2HZwj6iSnPafIDvdHYbPb+RL
j4S678M4EaLFpTPteQ9n59U826PuBB/tb/moQ+LPHcgyjCSkDRev/qW4jPixEOyDYCfLlt+byxCA
mWNY6mJYoG2VL5nz74SBKoGV1MM7gslnqtjI53ZXnT0fZwRyS+3UrcPdiEhtPyNES5Du2MDVxWyL
PyPZ44mNrlg9dMkSJSKa0IQtzyXMghkBP8RLPc/4C90DvwqYcridbNg4biAUTGZ79MMtTyWOR8UX
jiP0VMMt4nIi4LgJ3vfkTOxj8TZ4MxxiqFf66sngZhf4zey1frxWYHmgN7Kx4v9CFKP+8KoYzj5n
p1jiotA61hc6HuHSRV7Ozy/5wlk410S67VQMeAzO9zP9s7IBR5E2EhvLJTmEKEwYWRESOXrw6tSP
Fpucs4ifxhOqMr+kWma3JqDDp6ayX8w72c84yK+YHkmuug43qhfCPnLLmhq+PqM4w7OCx8hUbb6k
Ywm4UBoiYR1rJ67kxJ6W/TU5wBwybvWa2M1pkR3KR3TBX0DBiukHJ8VTMHgYzoXXLuDJdLgvljd8
kUuocJdv80hrqcee/KO+nLcdSYCi5/A5mPfnlNQXedUspxt3g0whvzoEAEIfpGOk1wpazo7upX8V
gcv4oVa+RSOQsgeXEM1X0pni/FRBzA9dbntVunC8IBGTME7au4aP/BLuBn/oWn+C5K+emdW9Ds7c
ATATpBPi/OBSRl7yifgOSZL5b1IdRdhpzUqgd/+m+KM91RfV6gWWMSZ+pSx6Gh1K/YcYgBHAk3gX
/5n5YtjSR4qhMz6e22D4JCmYNFWINwXzeWmh10Qm8KzTc/r9p/aVLw0yDQA9QCcT35C9ILwU2Zt2
88X3aQW5F5gJWYy0hKQZie6IAhQmNmscHOxWfDAyDZ+LnlRFEUtsb/qSKlfaoD564S2t0z5eT9HD
/AVFwETiwoOBPRHLEACIG96fQAWEO8239sVDEt2xD5kEp34oT1f7audTDosm8TMAiTv4PtYfH1Xt
okcpM2q1zXBs94JMTeUOt0qGlscm+WIanAmSPo26C8qVHMeHxSyP6LLQAceatVsKW9Kwi9oTf1Fg
to+58hk8b8ddwlXg+A4dPXbMfy34V+YbeM4/iCHEtjhfCMA+ISTtHfpZ13Dbr8DEhNRWd0pv5+9Q
2RfJAU0N7LrnLX9Y51nb56k39q4k4Rl/ytI3/KyKGyJfwkKHBtb6rp1eMMsr+C/ZTwFnL+BQuA0E
X76ImoNzwrlk06NxAHQAJ8DJpt4+bxAA1sMSMyq343aW9vMErOXAQuDuNj/piUUSKhcGIKg2ngq5
lX4+L/JobRHVptuK215lj+4FJG0JYXW+5ieMjutdNb6DenES4TiHEI6FzZHTfBmesQdBizfKjbXb
ifa8qw76cT6Wlq2TyMWutG0pFkpbXyu+4vI0vV7uFFdn7iPyy/n62ikSJ7pw51lywo38PfMUJxAr
WO8sxi9ODQTDCXEqiuTMENXTTXlFl3k0HqrbW2QRuOIvMpyXvjndCF9obaEloLSbozU8QRMkFMa9
YZeUEdYxoIoxbPYucMRS+P273twYVJsQIxzR/CBWwIHintultqHPDhbVAeq1BkeR9OGa0EzboAgp
lzmWjLKHKAlqtlvPBHcvgLDMX45ac3TieSFkdx0bDa4CFviVT1StIdFq2t3beJZ/O27zheXGwDUf
PSBxsLtEcGXZf9HER49fqKquZNgW5ysLRcYvzo72xHPT+5Mo0LOs7eITF8aKScD9FYBwnx/jjpXG
ho0ULul5VTuWdllyFbUNKgvkSiuiOVFoktJTlCs6VK6VoFypFkbDey5ZtTgNJwtVOA+vjV6hv+W9
c73VS8uMtcbabovwptooyNE8o3ARHFXPVd07GIXVk2/mh56n8Sf2aI99wgOlEGsiT5fedAQczRKH
MKX1mh5qk8sOcnl9ZnYWrMW4dzsSkic74i9L7SujTkEPhFps2EXVMjSOaYyHI48CXSXHdvoqjITA
iUuH1PkM4yzdeT0oKnAK/vonmLMtzId+3HFs4F0W0ycH5L741p7t1x49/X1g16KGkjeZhSbWGX+l
9oJtUDvQXe7FK4cioCAOjMNPeWrDVblI/Fg7clOUm3oNT+FV/YEmbuwHTKeANie7xWfKDpcWMkWw
X1f6To7hpp2coURpsGCNqhywlV0uwEXwSxGvJQsTxTmPxG38pfaqa7tjOOR0oD5nNXSaA3qJAZKW
/fyauBSUc6fuTStt833Gp9YliDw4tWwkLzg6pVssV2i0/PGMK946/0zPoqc/6tLVEf0isfwD9Ptx
Jd00f/xnNcsQFrhPjBq2W1jzfVflEsf/pfnJ9qvyWF45JJ+qL164sEH/Wrvt7yvZAHNFuriKycBO
+ORIT9eto67NXXWXJDv8pxt022TmXLsOYwnFMUUMX8HviLcO1pgAFXxJfQGrIpAlRJh/+Z6e/4G2
grUi/8q926Cp7N3xOnrhe84KoMAbOfj8vFhiwZFvCsQM/yJ2YIsoHlvEI9IDBwbHZOgvr6et/I9d
F7UiniUwKDY8Zd2l+MFkLSADx4XIAW1kO586wwuwq7bZwXHJrsCBkvWT4cf4S/bzGtnpGX8Fr/nm
TQa133ZbwNKqOnCT63WwUindFlq6k2nbH+Z7vVe9aQOl1S/IrX7im8rjCajT/+NYRn2SvclXSi9t
k9KUrLOtdNCex3nGGoNvUlyK8zN7VKMsZVRxDMhKpHOvMiOQNqG5jSr6Hh8+t1huae2GL+uLxSkg
MrjxsMg/cudy/WwcuN+DdXFg9bbX6Ya8mwXlcvl+Htnbc9tc2iubYgJ+An6DxbNHhb1SP55f1u3Z
LuZrGjr5g3NJUw9ZDwP5m4OG8j/YKg+G7ZG+Mb+pTgRMxIpFk6yic0758KadKgCdSyrzlm0c8/Wt
/IbtSXYblv3vK+JonR0QOZ/Eu4bv1wqv13xbbFTDQ5FOu1dCmkAug7kXxf6q8qxdCAXDjpaTpx7K
ggpc85J32Vc81s429pQlmsejtZmW03m8SwtzC6UYfYqwn19O9HZ3ABJnUBH53I0G3zwKKY/qAtG4
9IVzwHBhj8RQF41z9iU10FqXlO+hQPsE5mzWmJw4NCQoIY3Ka+oFT7haOPFWW5D3zDjgTYwxKXbF
zgPUV+BjPn20unLvENsO0UfA7IN4xFWZ+eYFnwNco4jEw8yZVEZoRTBhLVc+PB1z2RtriNQVG2sK
FgXasO4pkeVlJnkUiJU3fkvrZt09Rtg/Pvoy+T45OoKHV8VMxppGc3ig66MwPWNuID00T1+VVzq+
DQMB1LW2ca3ZiXbZvopWmQj9GMLrq9VoP0SQVjb9cIlfH8+O8Bksx/v0T+Tjlbawq+9C5/ff3Ttm
LdgDZKcakRo8MsQ47+ZG/AK4woFeveH3JC2i8/Q+Np7W+UAX5Q/iHpN3BZqvvzL5kN3gb+snKCVj
BgCAm9xwInKAQyABQ5e2eeFqcuRtJ9LgA6c8tMgRt+A+82V+bhXPWJiX+h6S8cUIimKc1O8cMAaY
5Kymj4FPFK/GezxeNNW3ZocsMwQs8hYk/XuJ3yuI0JnbVge2M2QAbzbGPqbkzkDkbCPLJwjnT+cY
/5R3hh5BiMslcmYmgMv4qDx3Uua2PBYOaqXavKKRxjKVlPGINjiDfLeE+IxplUBk3EJdjqkjFnZW
uDOj1YX5XdmSE94z8DHVeYJMQ7THq65xcU6YztLsRgGVBjIY2k5avPmQ7TtovCyYo/k9NkiDXw1C
NtsGUqodu3ZGt0O/9zP7ZJH7zBaP9Z5Ad3xzPNmv1jmLh1KZgyTc4YPgl5/9u/bVbZPBRuQXfiK8
y5rX9pv+K2c7/9d9mNProGLWpy/adbuJdsxYw3/KW7Kw3tr16Aw0/PND/Yfcj2HHM37NRiPoQUvN
9Flpwyo9B8LxSdtfv2aczwDSPs7Te14xwgPwHhSbCZkSuZjcNpD/nvyjtZni0+Ro6pZIPYZ08EEz
/LKfPoPN+HVmXaUvLBsLcylZC4aWeAgGhovqXjAXz/aupqv6ydDNYUyE40W/KEKiPagjmImazoTv
Aff6/MoS0V6/1borw5qpaQ4vCVdnweNYIFLe/KQ4DvY6cjo8TFZYqWLHjE2Bw+ibBfBdfORga4LL
bllYJ01bxNDHl80FTc9sUsDYyTceAa8jy02X+SdyVxwsEGSnTIOzAwOO0QKUZvq5pHGpvYC1uE/8
l23ULnzI7GNU955MIOmSu0cFnJ4wSXlKr3fwxNvihJgA/FO2I9LitrLX76JDou3aYYUXBAcijgog
MQu27D0fl8o4uVMt53jiTMyIyiU1mvVpXHNslt7Tn1BHdsSemzqWZ36ABBj46tB6ATORsrcN94xP
uzdMy03DtbC1eaOHZ6BofTTw2QBMklud7lnSY8kn8ITf8RthaW/LGrxiXBHg967zxzN4Hd+ccLnu
srkOl3Gv/uYndNjTyvgudbv20sif5VUQwFDkgdPuBEERXM4Jy0pKfWb904xVjtc1bjH7PLSvvZqb
T9n75taNzzSZeZmBrtvuvjlAFSf5ma+l6QnkBGO8u8tTV3wfvemAVaQnM5l6UtvUo20pXoJIAas4
+jBWGs+1YEdXXDAvKU5fkodhoVkso0eGLvRYXcuSNLUlwwUmDlICZudbw0pKjvP4biUePD7YQkFI
scFb8fuvFJxnoQPvuIwFedZVr93Nu2KFVHYJdMSzQGVXucMVXHaOcRuz0wuuXOylB3nN8ai+K37j
tzdsBCp0k60zXBGkNRDUi20MaEwgVTJ4L7HTJXx/XiQcZJVHbKJJczvGEIyylpglMZgzOifBoQyj
cSZVhr4KI//ZkOiwVqKHvte9FkkYxF+nuceQDZIrmgHViz+nzEGSwH8oBNXFMB8ZmDMwGiH6Gi6Q
JeWGytBX3TI8fb6DXHiMse49Y8qrdBRW+aF+y84c6vhw6hvBxVDlh4FRQj/a2MqKgUPssBdfRPWQ
rMeD3tn8ruw3uIm3md6XwntVfxQLBEru0wPVUT4Bu7sH+H+1RpMH21beNI/CQ42/6q7xhY+juoGE
Jp1Xj1YxBAO2a82JduFh2hULGfo0oNJrQkc8AA8NtV321ryxNKc3HjI2PLn2tYtyN9m4D1NvSyty
oRR5O5QfIhDGuw4Yg5xp8vC7zCZmso5BeBnYzW+hbBA1mGBCzMo4orn2lDs5DutLKMPkak6pPwee
xvaCo0eKBek6MVdGtZNCNzJWfbWAuNijLZmYZWC97eFppKc8/TZ2g8wfJnlhIlOC7Zje0OaAKW4G
YS/tOFiaec3oi6tn/M3j8IzDpCaFckmX9NH8xpf8ayqc4peB8ImX54l53YR1G9lQaksapVu7aX4b
kUeEI902trjaqLZ5JmeBT6cMf5MloK3aZgSIVcYA6vfG3eEzvjxMKMNu8qZ3kUAdoAk54sY8vzQO
jWf84EPpBuAQWA8zKIRHmWz0zfA5f6cSa9DG3nWBqdC+meyuhjS6GMd3FASS4qGeiFKvOIX3AQ9N
kF1jZyxEZiMita3KoHPx7F2k6ZQbOTO7jm7Wnr+QuilMBRcN7hJMdBieeP1aY51C6fkyNxV26afq
ijw/9oUVu4Pow6Fuyq2Fv+a4xAJH8lgGtVuTtPamHnH9OCMFar/RmHYOtIhr9gv1H3kwrynf+H2D
z2cHs9q1N3GpXBkpCm55ET708/QRJktpJWsLcpK+W0qUH7wsERrZ2lUIV51jLZgtXo15wZbRXpp1
NNnqLbywKejii4imqfgqvZqUvbkbl8wZKt2xyH+VnNqPj9Ji/E6PHcM34dgTJAvr7qp8qAx54kum
utXV/Jox1QX82fRvDE+e9et6NvCG7fmN1+hOzUn8UjfpweKz4qHOgPOPjzK9Px8YaYSvUWsL0AAu
emHIrEGZJoLGxl3YzS84OgCBXkTAZsc8MPKpZjfffn6+BAUgDEtyzajBfo3R7q41oJAT8Yt4j/FF
ZcO7JNfnBW5AQVXLDo5XVL8SBmdmdX5Z/Iy1/ZdxQfFuWYTY47g93AVmo5c8cBkrM7iFN+Vlv7js
+9Gp3bwq5ImDFyKADYXkCmC56fb5Qd8LSJ2ZfuHx329ivzlXJ2ulHVO3Pk4L9UthYDja0EI28lI7
mpbX3eMbSzdax25xyvajy3QRd15iv+C9AMtTdp5c8mVR1jiyT9rgbCzh4QGzAMyfFTaP6vUh+lv3
GPY6n5bx7c8Lsg251Uwpn260ETR75jrTrkd2cVWX2VkPva32r442rC99iU8Yll3c5x+wmCj0BFzg
NBt6B0Q3Hl+IN6AODBGN9fOkyCv9QImZ1m/WGmE42ydHT73luazW2RVHQeNT/+JrPZ4Iv2wRPCjS
B+rhjMr+1uxwo6Fii6mI3Fo+jp2XMKmZcXaET+ewZfMJ1XCh0NnWDrDzGL0eEfGtOcH7FBi50VHn
oOWfVO+V8jZQJD09SV5gl2Bhb/Ndb3klyLImYsvead7Hiw7zhYVQvCbB5kbdYAKjffZv+Vuy4flk
eF32tgCyDRHz0u2EdfrWr2BR6X9TfrrGs7yNZndcUalXbH28RU5MGsRoad4YYdepU+ykD3Dd34mq
ahu+F9sXRSx0zekRzCvrUH9G2BfbT/DUO5wQ5jaVM5DMuxU47qHPeZV1IMuyhg/33txbWvDRxfaZ
fXu610x3QafW4TuMDmGrn0AFcP0JHpx0bylhjCeIZSdorqfuo77h5UwdnfnVJzs25mUJiZg8PsqB
E4STRl/DGlLxDsSB5+lQaEr1Lqyd+USVbRylGYUYtmB235zwL7tox3HTLLJ0FePERWX73izYYA69
6gsb6y0LV/pehEDCyQz88fwW4kXoQorZJBPaKVvw4TwCs1D1zpGjmIt5gQHnwrw3xFW/M+tu3pN3
60pT2iHi4LAhwsI2Kb+80O3X9yzYFZFrUNeCGPNVy6Y+YaQ6/4stx7onbzQMHTcyJC3b1r362OwT
ag7amtoJMKzHrIMB0U/3SacaD4tkbz2CS0OpLXMsYCjnRuISf/iXkci4Kap9Ii71b/07lW02nYiL
uDUMV0uXjNHjOz1Vf1dnxiGezuBKPBgUu7mTHscfgm7LS7Is9goLEyOmT+HISYe7UR5+1HBYFB4u
lX5qXIrzthuXVnGOs9OoLBEp1IxaKUx/a+Z/ZC7ixvwqM0pgLLcGW7mG31PqyQEwh8PyYafGbTEv
lyPmJnjcp4u+uaGGolfnaKqB0yTYskuesqYEXWbuCnjFrCm0AcHkHeK4hZM9eK2Zsoqvs7WQGa6v
jY9c8qrF+BUXmKSBAugbTXciXAOI1i0YJbw25KfwqmjC3CPs04peB3B4mZfdL3LtTcwKItwtt7W3
9pZCUQ2XUbk1AyRibqS6pbIssx32g9Co2PkwgsfYBkiOWC/pe15H2wos4/kqYeluwC1Dp629iLOq
hiiDjRtF7tQdjBXKTlg9igINdcs5zVjaRyqELmOcz+ET45w18vRYX8u9T0XCG86zuxRAGa1sAZuJ
BJkxXoscKgwjqK3l1+Un1yo9YPefC5thOnXlOX7p7HY5Rh2Ym+JFRQ8kvAvjahyOxbw2mXYxgywZ
TOA3sVOyr1lfI4yuErJqgGuKJWUJdRm1EEWCyu0FDKFkp+yWPTP22Su5HeS/jdPWEhYBpDqSQuZl
gHU8SmPAw7t6to7Qk/oObqzTMbAul4JgUxgVlS+VnyTPttNWw4QtfWdjjvXVcNW/huPfYL9/Tfv/
d87/91dJYVfXc0n4Dxfg7/siM3yhIw18OH4AvSeu+XkTjAtNjlZ/X5tRHPpGZxxJKEAxaIoeCnpY
cC0rAUMUpk7/NyrIqGDUY16AarfZmoJKr/j3pb9vk58FhM0OaPvva6S48M/W6yf+/m41qo/TnbXo
VCj2eYLpjzjFeJS8uPZ/X2te/0AU2n//RyhW/Z+//u8//H3ff37EJMSB3RwdqjuojLf+vinPTIUd
7/VCf9+KOQ2NSSKn60HLmkM4rKaKblydIaoQEK/wZiU9NhfN2JaoqrsFSmhHTjpMl0d9dvXCi69p
P++acD5NQdu5ocldK/EHOuhFfMiy6NPCylBRhU9ZHDof31rVsRhv4Ee5ioXEa1ivfXCYiklZRCUJ
ClV2DxD82QbxxTgQYikTDtPi2bVklCQlTR4IgoWxs5ZBi52VRHQNQaKlMQ3a5B6eaKYkeHKl93wo
x9UQU5+iOOHo0zk39T5mcNX205J4bD+Lx89SLOWNGujwrsPlbKoed2WVFFwjjaTGlghKnkGg0fGY
d7K0sTSmDygmfkyRWbyp+BU61pkcZbOZH6hCWjwaKDj6Qc+x7FkoyLjdPIsZWcbwOzXYFqQRh97c
Q2tsRw7CtAVsHsVplZXRfUjkdQk79SUkCRgP9FZVLUWtA5hLep8LUjga8QxQvmuIlxbJxVoMyeup
JpDphmEX6vJvK0Jn1hH0Fa3kP5/My6toFEkJNn6SXPssLPCMLNYCcglSF40ZPA0T7gvR7CtirB2C
JWkxFElyJQIBUCmKlWnrwljQsR7yCLIdhMC5+DGnIvFQgsdTfMbxpWthizUYAjAMC9FyPUdXq18/
/vKxj6P3GMvpc1CmEJ4ifLFFDg5N0eatEZXFosjxtBHJd1u32hfutFohrJ8Ce+BcJrHLJffaCYq7
hF+uF+f9HROOalXl/8QE5gPWwDRNUzbilaGtLWYBA6KHWAJzaLo4ISsIOWv32muy4jOuUVtIuDsj
Nx5LE9LCEyd5IzUekWF05BzqX5j072ac0PGzxBu8EDV/jqHXpnyiUAXblCN92udaDaulDJZaRGYw
1lX9ylAwDBgm3IzmJ2zuyAIPZqao6OV7zZPoITUEh6xXKKIgR6ZsZgm+kM0YNZvKxGPpCSZC8iMb
dMH6CMZIhKehMuTJqF2NB1tg9U/Nw59Eb4DWMs42LFAZFvDIdmBoci0M26c5r42nwipJqAbQcX8I
JmcB2R9O3TEgalQdV0CMEm183T81YiA8BK13I0YQiQUPLWN1EVNagkEowJWxdKBIEI8hdq/Mi6xL
r4bAflVKFBFbWVLl2kGi+5dHBORJhOEkYIQcmpgUhbBzM9jfxb9RSPstEUGkZskKOtaaijzGvUu3
GHX3lDRJEKKGfmLAXkO6LWUVnqGIn0+X4cTuBBoHajlkpT9r+kbnAgw16GHe85gNZDjY4RiRuyZD
8X82ybaPKVTylqqvqNLTGH7G7bSWVHhfIiQDttgQvwPTmVXGEHE6/uSof500Du9RyUi5NDIJt6B0
MSstPvFN+lzIvVr4rTmzTGCqhkMB+N88VUKH+/SGad+7SpBSxWiKuAV7SmfIzz1PcNSYdiYAYpHQ
Rfio4ObpLJ4MNe8OJQaKcTp9i4b4MU3c61KzZk+YU/I36q+2pLdfBxjc2SjVD6YK5Cio74UucVb/
UYBmBi4J7oljXsDB1ZrzlAvqRwrcKCvMKkkIlsNo8HH1WY8UEfKkc+C0ZofvQvzA1jHxENFtcNc0
YEU+mVoPDEinEFlCAEsEj5ATMYI2tiy4ZmDT5SU1lUMnkUA81GXjFxiCyd3sEZccuik5xHbQKJes
J3FC1sAMjak0KBli1MPPBvmNQVqAFMp7Ue5xAe2vZcM66Z8l8l3cAmQDfCIK22ifVzSgGkP7pyba
5EIBttPNGWNV8brsb7IQnHHwY05RC+kaLmLdaUSRUF8k2G8Y1jZgiyzNu5gCUwY5ZgfEIi+kZO6w
4xhxTMiuFm59aOP7R0cq40rEHT0Z9a9Mz3/nTrcWqIRJJhLB4HOyYQ3ZTQOoJbKcR7hrStKhL6Ga
4+ifuqZKv9SPQFoyPt3PsIc20UYesUrvKvZqIM3gFCwzmHKYkZmq+XRDnnKYfk4bou9h4jwWib7K
TB8L35JJXospejy+i/15Htv3tjy/3uI6MCIeKhyyFsocENCraDwn2XtsKZEfFZq0lmNmNE0xj4xx
4HhImDC4ZsdSzHAv9LHxYBzB4GPQBTwcQtFpJTwrnlEY+MOgHYjSgNysqaVnEf3US/it6m12yvN8
XuJ9bo9muzBU7B7F6Amx4TlmjCvmAKJ9BsZIPKqfpy0CEV5kosMhXFfKm0MR8sgbSTu48wumbinE
1Zh7aoldjiwB7opQSbbeAC5jtGISSAX2JQciQ4hOu2UioEGO6wg51fj2wJ4oxxa/N/O5rKohWZdT
tQ60MPNKslVwCkLal7yilistwCwhwAEvoAtLhThmgkYLA/FkhLIQmqCGytyk5KucFKkSvIikd4pl
GvtEBfVodXq/gRPWNhg8RQR2okDMmGEKcLFhjtTzQAwtiduLkIAU29C1/TyBGZdri0QvUgmY72OU
6mCmy71pEMqkQtm6ISZkS2JSIFNnfhxAkG8i+YYjsGILPN9eB6BWJjM661i4WllruoGZM+QcMSHp
1PwiF8m7UOM0iLUco66WONaCZkQsZLcPEb0UbYJuicOEfIRbm2rye67uZ6XROMjJUukBMGcxRbHV
lT9ccVp207rppjbe5978DrL8MskI5PN+aDdjuFIm5gGyHo8bTQ5hmls09UMOCtVY5tYq8k8tCCJn
EJni4/Q8RaaxxuDhij3+yMNKWUN1V43tAmUr0CuTxiQQ8RWi9oLH9UR7w/yJDLh7jru3JUBiS/CL
9bsYDEsRsww2mvSjpNp7iaweW0PRm8Z5GxOR6g70Ly5uPUSqSTj1plAXovb8NIxVrNf4+kJqkAmw
NesQqDBE86OE+kNpx5ruq/OyeALEEop9pU08ek8EYwwPqlzG6E0SDj3v3+20sNmXc7MPhOhjJmtm
qeN58nTnJFdP+OwsQ6yJcfe1ngs8LL2hgf8jtky28c1cTFObrIL4uVbb8VhnZbx4WSBHMeiVFMHi
L5MaGVKMtyrWrZ4pNJkXUQtgRcDisPbhKM0rowd9aZLSTUmm88WKIX0WEVit7nQhT0gUZ7yq6QgZ
RemfNnbfptjxbeERGvS8ob7jglXXgADNVb3FzEy9PGUd3S1WGDmStCfFyeJJzGKs+ijASfKT1nhk
AEwEPLU4BG3HSGOYUgsE/8AVMuRmFWug9FMr1/Q5xyrMEdzOSEkJazHMDpO7KseX4GnAuxp3k8Up
MTL7aWtdcqwZNuTYvyuKkqyyLD9CRJjkBsElhPpa4lbHpAJ4ooBzHWpfezBqbKONeqNOaniuErIT
5MhpcYECwFJ1X627h2FV4za3rM1s0a5YWrUYpkeh7eQq3rZIhT3BMBkBzVjuxPgmStqlywhvJA2v
4zIlsAnzIKWATN/m0PyKtUFbEihg+S2ujVI3hNtcZSsr5vRDS4XftOOCauCkljasIq36aGooxkLe
3okYY65B/kQc1Bok4Gk9snLdXMeovuu4CjFW+IaQIWlSLiKJdlU8HMIKbE9a1KEp+iZ2aFZH5VQX
z+2oRT/GmAeoHL+CFGQnSGfNoxjzCTee94oh7fNIUG2hg6XgqwRYnesKUK2n62Xzt+oTvu8gwXHZ
LqoXszep+5Vl1IITKvC/EGxqT7J5tZDas0UhUmvzuzrliBXNuEN83Er4JtebWsy9sjU/SplzeMyE
RSqBHZVFClOoBXybZ+HYIC14w/sKtKj9yKekxZ1shDc5psZCg5ifbvRBpoWWh42ucH50kYzIhCAQ
vDfgzomhgttwDD9NU3AHjqFqNDHOdcO3+HwmjtAVfNJTV6OBHpGURdIcerqGOHQcYmiKM+nxQUCr
91TSC/lHJEn3zGq5G5jmkNY5ZCLJCHiYOXTR4PlmSp5nM6wUQT9KRg3eRZaQOK8FeBP/w915LDlu
bVn0VzreuPEC9uJi0BM60CXJ9GaCSFfw3uPre4ElqSS919HR0x4IoqtMJglz7jl7rz0AVKMt2VGe
Z7RPw3Rac9GCM0Di4VA7d3VxrJJNMLZzxw2tIAcPGqciXTlBvzNy3Q28irEy4LxbegqPCvB0kg+V
reHxBSpaRQ9kaN/iNouXwpRrqnkYlo169EamtaqVooKk3TgilrbErWA1tNes215lIBaNT5HfbmGL
0ToINIKKfIUPjINdl+uof7Y0BZSnpyGrdWa/bP2EuXs46AV6q7MJrfZAzOG2TOCfiBDYsiGG267T
WHnDol14RkQrtJQnQ9B79RX/ZvLmYllj56QuRZBT37CfpyvpO8x3nQ8JapBuVERQXXcB1k/iQ0XI
T82CTelrPOxdeSIV+C02Yvh7xC2vWsKK3JzAU9OO7/QB9XhnNEhLRj5fdf7ePfSkBolguuckz6og
rzJQmkPUzD7FtGMCOc5xrqXiJo3FrE9l7jI49Kb5Ks2GwYYVV8nNMPf5arh5VfDRDta+GpuY1LGa
vUOajHUqH5cPklbJssInByTqJty2vWHvguguT5Ax+EHzGahoKiqaA2XDosdhrj6YzUq18fZnPZ9u
QXMGHCSCnSZk4K3kLC6ILsPLPQ7VlqsABujKQKeLHlGUoifLxAa5afVzKwOPt44oLtShR4sBWLs3
6dmurdDXteZECJpGhJWBmpzMc+kSkUsjmtFzbgpMVdWPkVOv5UDqSttkYrcAItrWqI96x/IIAfL6
Ux0H266bbiZVjw+w5oslPMWD0zb1qqg8tINeuLYi7zauEF8rk34w5vGOZXJiMtP6SSQ2Izh1Jfrn
yfdJ7bOtp840EHN1NTRlDyUQ32ewNZUJVQxpOevMIvElazFKwUhOx5H9OlU2hoWvYXwyEoEVVZ3I
4SlQVhHBsvDZ63ugjSTVQNliFfyMNKNQK/1zKu8DnaSL+axv84ViMF3W4QkePd5gI7zNEXYUOgrD
Yiy3dZysSk3x7tUKh8jEXJg/LNGSZ9jkm47M0hpvhWKEB8rCWzomE2KL3iXT8wcnyq9gKoFMZazu
MkCSHAHpyqthsFWNwXhNJ78qk/lahA4LWuk8QBfiIBTsqDbDwp41/BlavsCcZX9OYYgmBOF7W0M8
10X/ioOq4UusquNo8ccGKKpLmOUbpYyYc8DAvh3Fh/TvsDgU9KTg/bfOGgDmm9owTOnn6dH4Yves
XBJRv+kqyzoAr5754uV4S7Fg7dUGnUfSBu+NSlMoghkQ5dEq1HvKqoghZV2WLxxyNJg8Db+Iar5W
Rgv710B4qopMR+aufhiivwccCEpCnOIqRwpQkxXsEECY9PFXYIfZZUKqr+eMyvJ5HWuxhNOo4Yre
PyoYJ2RPC2RItKM3hfLeqhiI9AyvRppfvhFqJzuHv2Vho6o7pJpxMWT3k0FoWqEFH6xtviyPQ1oT
D5lj0dU06i+ub68pMd1UZz5V1jkn5mVLO9MaABr7ZfhqqgQYQOPuuaCGQL12dUtbjVPDES7cYszw
7Tf6KjTS0iVqe0G1yyTe6DdcuhhNmPne7hO5zLTuw9OjYqnPkG6P6mSEAI3rutsGZqKRKMjpLRu1
94RI7ox4uqWRXE9WDJ88gJlD8iq1uncnkdbHciBgsUkUDUC8miPIKd+73nTnZcYyrywQwsKcDo7T
IeWgbsmnKtsQmXbDiS46SN0xF34BTVyV2kPhlKwN00FB6okpzmpfuHiFt/HQjECKnXtp+84aqCKq
/7J+lFm2EmNprgh2x5aaG/dmw/kv08xqBf3etRVVcdGowvECey6TlOscPR7wWABiVDIY405s0src
V3kmtjbKAyOxW9dTKEIlTk7DyzgLpSp+BKokNczxybPU6wLOKLIxd4rZgvsjZibOIgdub6ns/dz8
DFPFOYdRcZlUTJ1QXQdSe1jtTRLHS5pRyJtiTdLvxivVTTeS3GU6WXMyPnqEJ+ANLSBjaYm2N16l
ds3UwXs2smwtJwL3xo55RhC9V0VuXyTtaFYN40J09pOD+C7F6ofnxRzXVkEIstm6vZCg8CblbLfV
l0/jbZ1XaCX6wphcByXGBKdsWXqU3XPXPlfTfOPbBtG2gU8YtzeC5hqMhWczI7W8kUKupDggJagm
oxcNwqhzxtDoX/lTpSNlHYgQattX31eeIhiDq0SwSg6K7IX0hnSrW/HB82p1OfbYD412Flk24I9H
fPxKz4k012g2G/WlUiQoBj+lz+EH1qZ+a4lXreqRadLUY+oQFbyCuoULFyjkH2h4edRsItUzzJjt
T7QjBq5wy0hz4FvDdFuXOp+qMqiforXujDq1YHehsZJR8RaJ4V1tlJNeiSPX2kvPN/tUgC4joYFk
p6xGsVJzDKYky0XZC8HP9tar4MgoqBmyY9xj5I+QvkO/h2iDLYsLyUCsT8f1WZSfiZ9RkGoSeXE+
k3f+/c1grG77ZjZUWVa6B62dR+fry/3SliOD6nkR0fXjioV/tv/5ovmVv+6mpYCJcL3/8+b1n//b
53/986mreF+/7tuSCWPvakr/g18Z4JEweMfz5nrrulHyLttXHW7WX3evt66PXZ/99eK/Pfa3u9fX
edBmiu5TI4F1jLEKO+mQ7r2YoB78TfyJP29eH73en4yBp4CopxvdyaG48U6uG/YuHLe/7iuT9/t9
4l/oHdar8IXcEWsbTwrwRBVKq0krc5/EzcRfqTSEqaeLpBjl1hsMaDmS6WnakXEcqIG1nwJPrhxJ
SXO925TTb0/E80tsYTJ5UIztr39wfdn1rkJTyBV9cLg+FFqmuScYEidbq8Ym/mW4PdfXXZ+5bvK0
4pez6LyLQgPjtsgwdEXz27g+3eiWtcv1z9HULQTDToe7VaAVCKGIHSgcoGzNtCK7ZJgPD7tZlgXT
XzNq7puIAU1XjWSw5qLZXzf60CCICHKY9rYzoRCBOmPnzRcEcXQXEuR5OFNPoXNSLTMxC+qacSEQ
5hjY2DacqVLRDIrKrjv4fPf6WHrNmW3tCjig36xybY5kvT7T+XOcrFdk30lPV/7Xv0vqgAvq2Iq9
BxzNja8/4fqzC3+Oqw2U7sCfQwrHH7/v52+5/tifr7k+NTRMUrQ+wxX6x5uK/3hn11dfn/jTz/4f
n/71EwoZ1a7TQo/940f96XfmodyGcXVINApgmFmc/mQKSMFyolXgO/e9iXBR1/DZ2SR3x7SewUlB
z+hkxjBMCWldvsemVm7t0mMqkAc7Ox6znQii6qi00NvrmDk+WebACddRA7/ZR7dS5qC8QKyQ66G8
d5X6Q5hBuu9KBvFVQqlfUbmw4rRYZUMqUISgJ8bMUvdYeToZBPyxh0HUObXrMftQBK2AuqlovDkP
FGD5Ke45pUEcRDqrqsQZxOTN+l2JWYlhPXmpCD8laxFzAGpQw/DIAP/7obKuiPCMqQVgSI4XsjOA
K5icmDORPzSCAUIZQAaBuEvMb8bANLGZdzf4FcPE9OeMw3vdzs6Ut/VyIKySQjQiLDLMt53QqkWT
weDRWJepXoicSuLnyttLouVczEKvPQ0ag6WWCaZmMKZrZzV44jsgFIdxRc7qgHENLbE1FROHFlAc
G60y3I8RoaQslOpCCMbCi86BNyVkMDpIaLTmy/JjuZ4Ia1oRlQAxvSfD2/QQo9fe3ifaYaHazjMh
OjA0zJCAO2Kh/RZFT1bTvFfe2zZONlVWf6j2Jk4IoqWYZ6Ifx5e6ZLEdWQUa6gC/rocaVGe4djCt
N9sy3vUYiLpV00wzR21rCbTjQY4wID93MXJDOymfcRmA+ZZwTqrG9xelpE+qxaHFJRDceBdzflBM
0t9Km7WDzww2BnZ9sHvlxJyg6pqHUqUu1liZNhkMkxlUzjD41MfasTekhX6sjdaNzG+Uxig3veWd
Fd38yAgkQr8fLBR2YZojurJQohZkYIYxJvayHwRFHRKvxzjul8RJZfTQuJzBFAoVPpNEP/lQRgy1
q5ZVTTugRAIzFr6+zGYMdGN8i1jZZj7mCv7pDe0ADphguqSKuO8EzHF6j7pPsRZbKMCEZTtbGx5N
STNkr5jqiGsqjneaZBWUOcrB9u5js7MAbus/LB0Xf5g8+hQoOOozdLvma1er4FKa6TnYKr7GMmHS
o60Zz7pe0XwyDJwXfr2yliVrvSbHxGe0ybqIOKsZqTYxXKFmnbOnQiSwdWarK8ZY+jqP7U+/q4Kn
nPaW58E2DfpwU/aA2zz6uhsv9fZqHO5oZj7qpentSj4hxTGIQy5y65FomWOSOmjgJCdRM+2x1ZnW
tjMCuSWk8KYOwmpvmoT5dnm6pyVwo2LCGurutQRxrhJwuk4LRLCpd1vk2qUOBpZ+fN6dsu4sSkGj
Hb+0WCg3VYhPQK9p4SmBhpoGHVYcIgOH1/wShIiqp0yFqROkFJ14gJvAu8knQa+X4wN6hPLJcg1F
hbrLiDtf+O3BnAPjMPbUFUglTucbo4fGVyikQQxRWn6kgrZBDSFxZQjgeyb6No3WHuKXuN7Yk9nf
p02FyjBCKMNni4C5CZQTNT0APw3R7ZgdGjv0L3bLNdlnLGSaob8ZDO1NkriOGiZDf6nHj6MZtm4N
DprTjW2dusD7bGihtZoFEkNH3jW0vK+yjS4hSSYc7wbuWa/l6B66DlnMOAetGhvLRzTV9d7Gmkis
LOymf2jznrFl/0DoKSlLXfCtG62xLGkWbBoLze9A6BI1PD+UKTEal3Z2IvaOs6zwTCd12sA7iXSC
X8+8RX2lkwmKYpTWB/EJpZvBqGSMjxJ2AF2e+T3B5QI1KUIOd1IUa91HmCqgAZGy0SxEbaU73QAs
ZCnBGbJoj0ZrJiEwvSNmSTa7xlfP5YQujGHVYzslmJpAaNf1tNQlvQ9os9gLVd/c97L9jCCl0mjL
voYIJGFfBRlVmvqkqGXNp17hQbIgZZbNeFAtibGttTdd1NLChy7P2teeMaAZZotyuB8aHT24SVT3
HIWqF9OhQVyTWH56M4vM2HPtvCOxoZjIXE7TI33Ss6JeBeihuc4jUbLssCu3bdD/98MU78eKL9qZ
aujdIXAaEqVoIwyvdowGJBmGc0zfft8XDFbgBgPNiAxMw7mzU4f4tUfwag/Da0I6m6uK6KadFPTR
I1YLoWNhUitj6RNDvBm78diC6t/Peb/pLdl1nFMz573Iapr5DRZfUT3FUg3RzBT3gqFWNoVQRAVX
5lSxv8R8qAqdEU6cHqueA4ieHdXeNHx4annq1bEAmsNfH+F411Qs2TLFglwGBAPVloZU1yl36HLS
EiECFFB+HKR4AdyOMTM2qPmx6xOThI1X2uZDXjf+wQmslzCBbBhVartvZ4JNP2+0PsZM4WePgRIE
+yCtnP1oDi+BAqiiJq5ur1HtIS9hUymWv7ZS5AQROqhDXGYzx34iXpzuoVfr7jCvAVSbdUHJOlLW
ueaqM+TzutH/uHW9+/Mtzv+gDkMGc0QP8sYJ5qCcG+Z3LnvtQYkTID92r64k3nJ0kc8krhwIZMlc
yseJhtMYN3upS24ySM8XOXFLK81RAJBUjpvBREyrV8NH+6856DyvJf11QzbzBAGHzfVuoEg66CzY
VmZTtfvYe/NNcnx/vimjrvtp3Yz1bTDv4bHJ9aCJ4mkhOFpYXLKIKHXQJfm8ud7622OddLhuCgxG
lU7iUTSvnBSloKT1jRb1ZWyd/LZlQZfN3+WvTT3XqG1IEKDKxHlJ7g8oR20ms14RqX7ss2bJVJew
KVgJ8yayrZlNPt8MZyjrVNKNcRJjK5QuRldvdwWKF8isaXXXNVLbCRuekZw3U4KQlzB50nPUfiZV
AYvdtwWusyq3bgI75wQhSEedwdb7661KVfR90YucZgatWH9mxJaGMddiFksO7l3fw/WWYKm7EiYS
riA8Flap7Ztaant07F0gvJ1VQjPRCUmh50N8KO1Kc9wFxh1jkXyfabJ0g0gCZatfp546j7VeumRs
UPIVksPk+QqWHbs29oWuGfuaqPRVyzV00QjUB7bOqXJGJ8O6dOwMWgDEm8SDplAgKC2Y1o21qROG
yFqGOeal8LzQJUqM3clhybtuQuVHP68rrpt2vqX1HmL6yaAx9Dsm185CuaoSGiJVJTNo8xr2JYUL
GlSvwkGIGxESMW/or+7yZiLLbo5unebN9fO/3jVoKSYpzRw+bh+A3vwdULn9tnEGGCoSrcBychQU
uAkLIj0wEJX2bt6ieCkpeJ0ZJPxrB7zeHSM85fk4eau2lveG0b8WBZ66bpq1ktEU1ZtAHT4M7PGc
9+1dPxSH/0zNrg5MUj5POjDCydnR3AG+Sd4QYRUR8MnYhScfr23cYerb9BWwgIhoE66RV8NzXDsP
5YfykB8YTamIVFFqz7UgzOWIgniJo8k+wjd/BS/2NZyZWHiPwUOK1sMlAhWVefoDiOJ8UA4ubU8m
iAW+JEYB48Iw1wxBoFtHgCOZhr8QQk8mIzYvTurTPTzpqgf0umlVF6pj0G3Vu+ncfObcHZENLkzE
ECCOmAG+6hy+2gphTvPCrxLM4pB/Ea9whxmNIWGKGxzhjTiGHxqrGOypDv9oQs6A31g54J1qojWV
czW4OEJ0cxNYn4hhwNsWgEYftNdbAFbr8NIyjltgM0Zo8aDQKVU22M6jGTQlj+Onf9GPqNMAF6zx
x0IkSBi9fhVczpKluBdf1km/V96MvXdPP55ar8aOZcDeXXjBkZqB04r+Gj2PZ+9rwBv+3MPAblz/
qIXkPC7QZfWctAULyY1ZrhSmWMjJj8Bnp4JF9yJ/YT/AAT8xnWBqdEwO0QeOy2KZeWvN3PgVjgIc
segtMPYCeGiVRRkywloijwMU1V+oxDhvIIl3bo+oLdzhwy8X1t2302yaEan8ccTnLUsuhluz3Dr2
vZK4f8K1X36yzv8ja9NLHmZN/V//0CV0durC0c+zmdeO8ES1VMoJy5ZIUzXLEjz/+X4XIp0B5/6f
RTn0UUIo4slU94WCZGUd/1AO+Tb+aPf+HZTTBN3CRvUIXiKL06WtSFDuzfTJHkJdi0Yvmdkuo1gR
nOVRNpGANHNSI98N5M7LLjA7+wKG6sogrMTRmbFTN7g6kr8XiCYoA59IA1qUm3STvkLhuMEDui2e
utvoLn0onkj2xPq3qr6jPcTal4Ro+4XhdidCDnuSWMDe0InHTGO4IxMJ177lZIbWYItsBjs18ml8
+wbGptHV+6W54uhYgnlDWTqZuKOaJ/sGDPNAN/sourXTbr6r7ks8EPdRr4MfGBMwNNg/cECRyycO
rNJWANNeow/EkOoXfWvkr/09gwWCzsAsrXVYxTzDUQ2vgcCeLVKyHYZZ72jdsss2jB/vEJuVz0gs
5CnfnDBK4NWlN5zw+e2RRL0Sg6Bh3f1Aq79Rbo0nKJgbZ+1/Tx8CY7fhhg/JzGnUX6SxDo/tTt0G
rnnCF2q+1cUS+xRB3svmFgwgguf0OYcsgusFZdMauTPmSI5TGzfAR7RehrvMAte64AgbzzMC4IFo
hW/AZKG9pjpYNctwtQVmCeyTCXaAgfDQzsaLAz4FcOpr7Y5hpRZQ6RxpkUMXn+kN7LbI+E7jiipj
pZRbiAw7/kR/Y1y0r5Twue3wzhKct8oF3LX25et4cF5ZV7pUbhtq862CY2g1gxZOr9YbSkIUout9
5Mr1/7Lnz3D/f9nxha5qprCF4+jmX3d8QPY1ii69P+myO+FZIuaJcwy716PtvOizwnQRQut6wzaD
sgmj0SOOpHomfs9a5f/lzRCE8C9vRjNNFM+qSfbB349CK2oGUZGrfiLIeDH/16i7ICOJCQwBcoHl
xPVjhc8ugo7BHIzkrbPPABeb5SP+kfB8fTv/f2MqpCr/9IH/a0xFQlcuD+u/JlVc/9FvSRXS/qfp
CMMgdUIVOmkUv8VUONo/LVVYgocl8cmmyunx96AKfX6Kx01N2Cbfm/2P//gtqMIQ/3QEYUL8E6HP
P/H/FFRhSe1vJ2kKat02HE7Ujkl3ikrrr/tqSFJ8lGh1AK/rkeRBZzd6M6usRsryMpoVirfU1BkV
svZjVWfidBA1PRVVbsw4/BJExE1lo8xS4RINJBYBH7JvHzqXse7SPXM5h5UgykeFBQzikqPUaxC9
YQsAzz8QMG49qYzntE/f6O37obSOkzLAWbDs6a6vJ5THKedlGgjexWpHNBSwU9MyaTaiBOFVVSPD
34n0DKNG85y89HlRUidRlnT6cUhidZ1Viav10bMzguuPpQ96NymoPi2zXPsqLVQ05JxqQnQRhWUd
6yh5kqM/HVRjZ2eZvhmY4DXk82Uod156sVdaLqojgU4XPc2Wo2U4WMsIo/W4ajCshQhgcNL1B5AP
STtDR2rj0mTSg5ECZ3GOxrLGLnN93JuxE1XP6oCrKB+Y0iO1U12jYEDYWgbLb3Akkx2tJXrq03XT
CH2HKGhcxyrqC9g+TqL3m7HlrB7TcoI6EBnrNOJqCEAV122o3JlIaU8Wv6+uism1tP5QVCA85szi
UpvImhdWjlwejD9DzQLcRcuIH3jLmE3aNjbH76ofd6pj9Ouk5gouCbAX+XA25wlvApYedcxwqZLO
XkS9QlRhzuyiU1hwR5jQY+TDLOad/URbJvTp7sDkKYr6Ie1nruMAoydjPhiyat8EAk+g0ecA/50z
KxC9ygx4RkxkCa0N16T7baM8RbvaTJJvkKLWitLnMCCDKAm6Ve4XsJftFxWcUdzX5q3SQ3egTp77
bJ5xETrn3MyWb54V9HCvFXg6SQFV3g7XZU7FmGJN2RtODwFHFAkuTqW+iXMUM0iMVhkenWYIwf21
DWihQSQ/N/xp1hgk912Y0A9hHVtXOe324uzr2SujUzIoPDCLOlkPimQc23vFNi1luJUh80wjoGTJ
9Da/5B3Xb7tGyWsBy6kx9wxxjJdT1e5sUeHVmJqzBF6oEVJ9E6Ofq32DQN2WcUCj0M+yR//EhG2n
xDE8FyOXHzFVEUOoY1qIGuA0bTp0Vj6X35VR6ju8B9G3kAFJatqHGeQI9TwqaQXzzbmssKKWyH7o
x42rSQUQ0dCWXLYi9FbqgMZTOPssDW8Z/kbroaXd0zXapyTIdKUwLFZji07jkJBW7aCTU1ouwA4R
BRN8B/8w1MvcJDWs95IO7wsw87CbiHFsaMSZUbWJR2EdpRaT4ZoEgHKhGIx+zGAX2ZPT7XsSF6ZJ
/7Sq+IFgHwUUJhTwqVLpORXyOeoorsrcm0Nx5U5GAWSlcqJS0TIQSxTNY5Ff1B4WVmZAs89DaMcx
PYh8XuCOtu2iDWXUty7R0WphCgM+RPiW8r3HyjkQjKyLsX/s8oyeZoVzV6n5E0UI4py8BKEbkBm1
/kM38ied/hPqr2bLkhotpIltVCjD7MMs6xPL4pMBGaVM9gHiYNMC/9THyHQZDpGpKT+q4NU2xbD5
Filo8V7/yhDwYElamJemyc7JUPTEeJYvo5wIS5AdztwpzjcITIqFlwfDoqsJdQ4YAlgZHXg1S36U
fn9PP65EzLBKS9bQJatO6Q2QhtuBnhFrjdYIPhKUY3x48UeVlDu/QD2gN/0PhgbhSo3zzyaBXYoq
C9VaNdCtooox0P4tuhIB5BRmbuvYqDVSwHQ5C8wo0FCLePepn/zoSNfCuTPSgtAgN055dcmmyVX6
8pI4D4FkgRVY07NjKih9Ew/Vvb4t2d9GAsdEUT+GSfmWDeGlTogD94Xi0zsBNVVMEP892b6liBL3
BfAJaekjXQPUdx29h7UkwCu0GVQNBEWbwaSusm7fwJ9NWRC1VfGVfQe9f0mCZNjro3oSjcWBPBiH
KJU3Opk8QYqE10TkGAWWDoO+wzlYYI6zVXrcQpJQ5iVvSeKFxOCMX0Wo7op+fCVAtdiUnfHixwXc
5zJ8HlTtFASt5WovhdrHcPl9gm1M3NRpiHy+DG3obaJ+DqEle61HrriPhL9UERQa9XQ/Zd0PhLIl
KvKl4Xm3lqaiptVRa+k/8inI5041uShNlJ+d2reJkpjohwRgKeWLnojomNuMmjjWnc0QwIBCAnpW
nZNs8GsLHWmvQpZHV1RfKA+HZRZF1brhdy2adh3q6BW7UL6HYXjTafS0NQ9pOueWR6Wq7/WeKyuR
s9+mVR1kFTGlspUNGXFn39p7Je26IuPMHeHWOwTKtO2zCsqBLj04dOoBeRnPcXwUcQrviYDQRfgj
rK13s53bDKH5WOoNAbt5vU6dTt/VKfMn5yVSzbvRL82bNoCu2Y35flTCe049suan16KEY891A+n0
IXOmR/KJ8fBj+K5HcXZ6+W4p3ZNQsZgZ5rfkCrTRE3CptPQY2SB2HHF7G8qqiMeKoEltlwhamTWz
CsqIfNdGz3bIIpBoBZ90YDvGfq2/pl5XnHh7QJiMceXYXDiY7R9tA1skOhIkIfM5vG/HR5MDY4Wm
v/HTLw7VaacEPddiEyIOX/GY6pQyJdGGVU+IBFANqqUDY2kW7F323RvJzilZk7ZhhxpTqC+1Z5FR
hPDSL8zPcrj1SkOsJoFttk2p40OqKL+2gkNr06ObhH0s2slfWGTuBOdxMlkR+EQ7Jwanrkj7blMu
pQVuK9Cnhhasi5Cpr9nay6BMP3QnOTeWcYOG8UNvrDe/fho6RLCh5mYAfBHkg5uWD168ZYb92OGd
W7czpFXYrNPhkKvNJqb+mOL0xq7QIfTV+zRiWi2Hi5OYd+QN3tA6/NJLsathnuoNvUhiJlqreNZG
1qWCXUwt0TmUypa9cVOoU+Bi5OhcBiQZ3nX5kbU/mgCQWl6znEn7CuJYkn8OHvHvn4iY3CBGXq/5
9ktNhnbtW194pCALevZ3CMiu7xTiZjqogRFtm8RyXmkLe0w9+cSYAhVVYW17a46XlNllTBp7qXj2
W5gVh8xgREiBcOMXFoOV2JFLPqWc5qZ+DnAr15R+7LBLvfuYoPsyi7u1K//D75pHESl7OdeVamns
AUkauCE0duuQOIEyYEEMcIW/CQkcXpMp0s2lVivkHQKwVqBAKcEmTF+UIgaN1iIsxMsot3k3rjRY
rR7eo6GfDkyk75mbQ/QlWrbR5pFEyqllSNWHdqx2pRS7uJ9ZD8PzlAIgozj1thJTLRQynTkibbRJ
WFBqG8elaQ9OzekzaBkO3yorAXg2gvpWqsz5gWl6gfacVArqa2LlS8cEfdC5jam/OXFzE/nKhx3I
O4sANeR/ENL7uac6ocCY+fMF/p46l9spvtdj8jwMYT1oVVYsewJbvK6+0etIc5uEr5+5Msmc0Nlj
TnRmCNYrRAgocEYBK4t6GE70J6Lad9llQuIb5ouMGpGhpwi09WUPQeJ605ItuSfYCRDt8LT0lfK3
Z673w7IMVrLF7XR99XVzfULnswfBOf+0X5vrM7/u2jqJKNoYbv/2+J9+/fXF1zf2t9fEcXQw9DZz
mc412vr6Oq6wmB2uNznvYwn99atKS9tKow8o1gn0ydv73AYMfP3B143mqCCC5r/w14ZJ2J/vtnhV
9iWmXY9YYaeV7+n1d1xfZf71pT8fM/cqdSrmGDrutclwoZ03Eym2CypGkB6eSj/m+uD1NdeNVTEJ
oS1BpKZ4yIMJNPNf//2vu11MH7Nt0AeVCXUE3Mfff5GWi9gt+YSu2rmrLC4oGSJoc8v/+pjdDfGy
T5BIx0PobWpGRT+DHq4ZD0E6MJS53mwV/5JBEUlJ3e2Do3JTmyeuVpN1w3oiih7xLAgIDgtvzZV6
DzdieO1vjXv6R2cS7eG9HahcmI4/pi7x68Xz9ExFCjc+/0QGhjVoSSW9Dx80oNq44eQRK2TEoIBV
0BKOz3d0dk4g/CbY1ENh3yYP8mIM0+KT9iL8/2o84mRNlwzE1UUHwqnftN8cv6xVwNLpAEbekIwR
9Caw9G/Dd1J0ccGoqStIj9jDc+Fm85mRrgMHZcQnuMq7N6CQ9C8DLi0r46O+8cBHLWvXeOZUgmlg
Q4AVSp6F91Q8xAcsgyRjQUjE9kZrnpg+TI5c0m4SF0+S9oA+LmBughHGXAs6XoRMXJKzvMAbDMtF
7DbtRsXw4rOYDc7pPr/zm01+N2PkYOagVD1m2BYwju90/QUI8IA8RI7A2G/YavZCQgj7xvY8CUYJ
/Jhu2LHuEfvQTV168rWypdvOkhULJBCtKt5zHiU7DzGKQeJATlnXEknAVX1pPpDAbT4Md5H6qLxf
0FU13mraWkD6D8l9+sYJOrmEC22bLxMC+8pb8gkXCH+xXcsVw5+FTpG7YADx7mxebOcMYQdqB2nD
oHj3eFzaFajCRiVuA6qejkAMst2SJeYKQ0n0DvRjW63HF/NcrD9ZmPpH56bpV+NLhnv0jQn8EQap
dfsMq/QMW/hIz3OgcYtWxzRWLA8J/l5ewA1WW7m64Dfi4YWJK5W/kZSMpXnxvuSOCL8Val0ojHIH
hNcVl/BG7MRX9sH/CV76rp4x7H6Ej7gMvS+l3TTPJv7laOFd/DVzmgXlFx8ADNya/SrA0bonSkqs
vtVL9gx54sJVMSczYqessXyzGF2Fb97rp/MoL/KC8GvWRq4Hc+f5ewcLoA7F8UITiTAxe4OsO1m4
TD/ocfvr/JEEjLdGWW7UeGWs3vLT2b97sdACM69bHmyQHWdC8BICnKytgI1Op9lb0EiVIKeWw5Kx
qavdjRjgH2mCn76Nu7uw2ynL7wZK6UcByC5fRecQ+NUSLnr7+BCtoJFrh4nsx8Vci9wOgZvgM1il
HEvZkm5O3UOwjAF0lso3+RDnkXzFAlH/gjSQxx793IFIgtIljW7gk8pvyLcmwGsDFLehmfSGqOj3
R2lobPw9nIwO/EN2R1SDitbAiFZAjRb+foJN/8jPjc6lW35j0WFfJuMEBVjWr4Zl8VQfWaHo+LBd
+iz0eshXZGf7vImOw6ZadRt8ICEpK9UZiajBKWQ8y5sBUDnpXFt0Y8tg822SKAGCDhpwCLx5/XNP
+Y6XrrNMWKMu7HFVPX/GbvXfXJ3Vcuvatq6fSFViuLUFliGOYzvgG1VoiJn19OdT1j57Ve2qMTOD
ttTVocEPO9oJN2o+nN94AOBuk29zxPDsGYGHk/AETUfY0IWjarcuZx4ms+wABzzECQPXv19f4sfj
naYjrariXBWnIPQNahz7MD+Ie+2bTtOENchygZMX7HpUgvXdVPvxU/QcIttqbMvTtAkfFEloKbxR
79/Q2HrETroH+hfvyXPKCwETI1d64AOH/OICITK+wLamjnha/Cg6uCUmWqjKPT3K6lm+9P8KlA/m
cyO4GD7WO+S7deAqFqNWWtv6s32KX+iawj5EDq55yD8pDR/plUiXUlY9OLFHfXKxpQrpVKRv8bVZ
jsiAWurn8KOtPkWnGi4ajkebB7xyxJb/xeI5UTZftAJ1Wo6IRWu1m95xc3lDahzBYltYaVGFD8+U
SlS3ic7oReMOUNn5b+k1wpbYCk7Bb6H5C4Ks9LfNTeygNYtdt116jIoT7sE5zvfovb+M3mCcGZ3l
gM7sNl2tEkzbWDbkRnKBPJcLYJHXZ6ZDvVKHj/Ik8YgQ+nxPB7tA9xCOzSbfswqhEaBEtRxZI7Ej
Fi/KDrG4u2QDcVDNYwfc6SWhXoOOOzB9WN5A5z1kDyYe/fgLhWeDaj3uGsoXhyVHYL2dDhCo2Bzg
YZcP9COQ2QgdxqD2wgs+RJk7fc1EqsDtMLnh+IOVvj57SjXlZ77H0nyHwoz4o6AuwkQ5Re6wU9e5
V9F36l/xGAnWxx4T4iXyC4XL7PbA5RItpcufIe35hUsUf5HS3YzrTZ/YeqbAj6Md681PaHr5WFKG
NiLCO2Rp//4LRyxf6cUcQsdt75O4GiTBmHbSJ+Ca2+BSPCN7fceQNFJ3oPUYCcwBxnKL2MWke9m3
iAy3+buoZ41gFxl/rgDILDg7AnC0amFrQg1Ot4ngIck73vNfTga2kTeUFVZhG+g+9A7PzHOOt2Bf
b0QH6O6OaZX8mP90tLnBDTecUS5TqGWt1B4HlMtJyg1OGxw0sCiC+Ik01Zf8C8yI7Tyzvo0cr9Vt
QH2ObmZyhWW9aOd476scRC6YVoyn9nzc67WH5ekGFQ6gM8gI4yor4jZ2Wfz4V+sRK2srOvNPFSAx
IGXRzaLxzxx4Sm8k3l/dm3hnof5GNjYC4V451A+8jbZsnuwZgO8hY34ZhxFR2nDjhof+c3VPZRm8
h5/BQzhA7j2ELnqXjOB2cDli92X7jBA+VfnsWf4MD/RBJyoguFE7fxuTzeZkT4YLESx7fUbiAx7N
Bl4sPa4nHk57R/CGIUS1c32ISPFzv4mNoydryRuoGmEvYa4YeYfdcaVwbDrwB5+gmhf2Ogz2XOyW
Evj5WzAnBwCGW5IGYRXNJxxaygdACQKeFS6R7+b8WR2yA5YNtoBDQmbrwRGJZRn/OMxt+qthetV4
hS6CVCz4BdEPebR64mvqIaEb+4Ko0/bXM/WtsDvYokcTFxFBy0J5GptMBxljtI945AoN/03/aM6R
m1jP1c5wvMClmmUHLkjCLbP8RbFjoCTOeJkQ9T+H9Rfebfl3LdyaLNxOPwrZpKxYJwGUlrgHHShg
n2eEz1JfAUbKHQhAS4lNAnM5x6ABPjUYDuATu874zIArEu9hxCfBI1puapU5og+AmuOKMtVkXClx
asGRlq+KXIQnFN/yrZm3aI2DkJNBRZorbDc4BTtrwFKFSgKopD3bjrTDzeCc0DHfKV/sbZwnBNIS
WvpsbSz/nieXX2BLNpZLuFLfYefWE4Uxn0CVhXdm54kgP+37X/TB73DEITBXbBzIceMzQhOIzeOl
VW3tpYZOx76toYhPBOl8L4choB2zOj61qS1p3rAakTgLbsQsbY4rrEiIuDvMHVGw2zbXpdpVrvqr
/grVDp3c39FTTMKIj+rMOjfeUqfzRfzzfComMso8XM+yobqyyV8kNG1Ad3YOReKmg1LkpQ0V6M1E
CTqEEcdescU+OGYXY8UjqQe8BEAR8Y6MgAW9CCpB9NgLX2a1ytN+Us+UVJYMCLArvATJU4hD4Cl9
GO8BHpnq0zS4DN/wA8PvP+PB3gd2q08dlWv2OBOq0me0s7NA4oEVGUYphC6UH8XRr1VYAgzcFjhP
Kjgs/z59RWU4cVnPM8IO3Eu9uanjTguPGiCErX6a96Iz9Bi1HMv0eTrA5MLLFJeUep9ncGh+BfWY
xE5e2I9Y3AqSIxIWYfaErsQGmxXO53fgWP1T8zzfUZgaZVcsXwbsupBETG2KKuK9jXcIB/RcgU6Q
5iv6SWmvs/AaTB9mvC0RKiZmQLj10YkbIsK3jgozITjsxXYrAzOCUWC5Bo6XtUOAMXthfyZAXQ6A
Tpjz2plCo4E5wupdhg2LjfVOfQrW0WMqlffsKqQ3mjr7uUbzxscdipNgfM5c/HhK3A5IwoBSV7a0
G6pdk1/0aD8hORjcsgT1A1K4bWFPNN2Q3mc3wxZ8tZkpv1aosJgB63cz5bmXzoQzq08fDvSoIv2a
vzgAQ2rHyDeZXcvwatVNEXfJyluEpkkkuBUmTcFWrByVoTnTpA1RAjLY27Z4LCgIL6QoAO+M/FCH
qNraU/+PPAGhA/NKLQRuOKVG0AD06NCwHTWK33aR2GKFRKgbWA7+vsggTVBzDRsJ/PM6/bCeQbGl
sDzaMWlua99V9JL4hbGTXB2MSXKc0bsnCOMc0Ww6PfMlxAs3OlKOxlAb2YsUNjiMQiQHXvIU8QcS
EgFVDnHYEiPyL8ngTxJr8wCWL6JBHLp0LF04l+v0GY8b3JkQgR/gY6cHXHsM9dM0nhvA5eKeI1uS
kS/4Gh8qta2vCtIYucwvp5KsbX9lVAAxvOt34jM2FjS/jmhosXuFPKo9lW9szZE0gF2RuKPickzT
OkYQRY13M/GycNfcLnexZtcRu3trJCePfgIwV78cScDuSj+eblw0ew7QbKXah9RCOIoImNjrluwy
oSd743jgfNp0Z9aNiV2VXrtn3KqIX2vq4S5xR3dF65sdHef4p/Az/eyOj8ovN4/qR8Ed7huglw4V
ctv9VCo7OF52OMJ9xmxM84mH8GYQ0zBFXykLtJvmmVx2F5/yS4JkJjV2KrOkd5/CFYf16aozSJ+K
PZwn3Um+CbvwsOMYM463Cpl4G35JfTf95mt4Yy8tbCy1mHsSk3hqvBbjb4duEl1kolQ+Fuf8lO65
oU131XZr8QCpRXc9eKm6fyWCy3ZDppdiHVNUu/Fl+umbLSFNLA/YAu+gy2sUI5jVtZO3j4lZWSGR
6FoydQ/TmSBrMDPbdUCpSvAVIDfVj81jSj/3GeHh8bQeJNOVtcU7kbl79Z1trLz0HgsOyv8ZtQaT
PetYXFm8rMjMpVdOvYA9fWIP2siET+MOg2ma4L50RFeNWTb/Arr/gQABZAcnssCGwokjk0st6p94
ly4sd94lJ2l47iBO/QAoyn/jS34xDqVnOIR3+unvesLhnHyLznLE2WxNmwnyKzwKz0F/LpKPxdi3
2HKN5N7QBrHSMJOnkhICYfHaMO3vCgGV9Za8k5MbLv552k7+pcAkfKVOkH8bld1fZIdIhw2ywH3Y
5jkU0zNTqzuTqUpvhJf6tvtA+wyimuKeRZ8nbnjNmVrJnwnaErurKR0RLYMDqzneSt8UjuK2JRal
WE1HPwtIXKBcm+5KUANJ9NA/WuzraPCx/4HLPBE0adbt10DI1ZHv0+iStA8KClc2eiyeZAMhLX3S
DDHF7f3c6Oc4/4cuzRtv3o2uxYzmOK5XWEjSOStENHTEm+CWwMo4qjXcSEJ8S19GTDldbB6aaEM0
qyrP6BeKHzq1D/0ZRbL2lwnkBx73ICPGsGXLwjxn8Qc7/WyOjbypbuiJCN+ri7myzQEuDA7shGcs
jmd1G1B5qe3wiJHXW/2NcMdxvEWH4K25jxyYJJ1InsFjNjfRZYtE07Ux3gA6I/L7Oe3RSqCcuMld
u5xttGqQFMdxzuawryEVfAb/8GOzjtC6pAph2U0aX0cowLrNSiz1Gwb3BuLDw7Ea3sdPzjPe5pF7
GrFQ9/FW/ctx2NOoN5GzqcK/qqWpuk0f2fVW4mBybC9EI/0Ds7e+3MryYdVSxlm13IG4oMzYEcdS
HWh/53YTATPbQDhbUDD8VQ6e9UJsfsgdMkz6onZPDVNeHVhdHqSYPoVP8+jjBjTLB9CMyXIEKiK7
JBMcz8WVWCB/yLN3M+iGMVNxcFgTOoKwdZ/GXJk6yFrs+E2QnnbxujnNqcd3RfkgMIcmX6Ch0Z7E
hVqzkxzbtGVy58a9CpxRfUb1p3qj5luhd8LGQxxqtof81ezOU/PCUz+JNID7Qzpwq2erIRLIvkoO
gpoaXBJWwH0PuXEU53cqdIUOBeIYFPCBvvhHRcYCgrP+70kJDii9wrK/W8Zlag/6Gofq8TO6Ojs8
y27wc83oJ8vtQTjwHj0Vfy/4V5yZ9d/URizVm3ZYp5h4pwQ2G9qRHH+tj0D03wVoGLOxwsLE/OzF
CA7Q8xSyK1j6H9TpCOERN34j4iVbomBZ7fGcAwpPu2dT34OO8vm2e+ve+N9acdtpb9ZLXbwgM32A
Iq9/9MKOxOuJeY9VSuoNUEac7m1g+1kqhzCMXeNMpmEWn+KI6hfWgQU3YE/ZiR2Vt6F8TdbGYo7Y
1Ql/EbjfJe4qAgfdFBsFp/siuQSZCISnP+NitxZ05QOGirh4kXy+CU8cQ6XNpqqDOKHxQxCFW1C4
y6naeDK+LgiYDu60WwfkwRW1IxspjTAIm2sWzYkIOgztI8iafztgfmK7vZKrV1cEd/+8Kb8YreGN
WIttDZAvunbr7GPTIy4NPvp79E3qQlxMLZcNEn5M5Ro7OTmQWBx+Uc0LPmL1SoiZUPSjJ9TSf/xi
d5vec8kb+B0d8acDSHxctqHTXSlqsLRW45vMb8MTAjH9uJM4pd8kqHBfEk1s1EMpzQSSm3o+qf1m
isGKeKKKGagIGJgs7JAa1ia5QcGLU5y2zy1GEU8MclxjGeOEKhwGpz+Nd9WZ94hoEFe7LDLlq7uC
JTtS8Kip1hCAmh9E96ig8inVf1IhQgqJmhUxAg566WtIrgiqwyEYkZSdlJz71QUOke9/uA4SUaX6
lpI7JLHRQXCn9ghLQEaglzZQVfodtTe4rCCtwn3ivwtXaqJsGV4a7SkpcVk8IBxbxt+Qcs6/VWy0
Bu1cutgrEVZhT8eIAkxJSZHSPUlS8DGPJ+WtOKcOZ9sHwyYmbwFxFvm3SYUmRVwCz+mvCXPbGJ1h
n61hVUm6T1+8EtsKwl/UpTjhx/6cgZ666SS1WxMlj/KofKnyQWaDw3cXMOu0zsD0FTdJEpvglKRn
Q/N4saxF+/VJZmTILa7Kbrjmr3SSEenFovkVofcHv1+FR4RWui9ENKwrslMsYrrsDji7ExOcSpPJ
4VNWVBQdBoS9C59Pij0k6ms6AnZjdCxzg2InxqFi+qo1b5ic0mqjGUr+mt74XQo7NcEFiu8aQooe
T2PQaC45EyUh0mocI41nhDD4hL8bkf+0px3EDTKJkWFqPF7KKnw8DUvtje4M9tzWRyn860DHIKJJ
hSneU2uf9EdhuXq4q1SfyLlVDrn2JrD1c80CJpyNN4e7rPEmcV4nT7xmHmzZpNar9aQ9MisLer8O
zwF/q+68DKRtTiQgtGRztGdXAhPUMpQ/6DhXz7XyynyiSMxn6uk83ZoCab2ODffbKXfekJ2M8ajY
UqYbP81xBtHsQnaoJvI5KVd5F6etKt0SfLZURGxSnGS3ZfRTTT8Maj9+8Oe8z5quoOGwQUGLOEs5
MKzcEfcF9xpH0xk9KGXHJUn062mB8eMFeM3azzGGZ85CRpzxUmElW24CWQ2kPfkVwn+2gXhUT7GH
vLjiKVKifDA7eU10xjj3YCGV4jt3nVFsrNNXyv58weVTWcfLLUCw2s1k6tbslJx8pNQSso50MzV8
36hqrmRh+nIQpfMLDH0iRx4q5zyjCvVfoKABGJwVT8cbaAvSsBAH0NWQHeYW9FsrQEAeccL1EbEr
MJUCjR3uIrRXmDpe/bCw1nCxCHPBJwzlThT+qZTtTyYKm9TQBpc6CaXK3kSjwzFNR5femSt8SckV
V601Svh7Z94BsjyXgBsnNQ11w50xJ0lPKmU1NWWv5kK51xlEEBL2KfbuPsPP23PwF9jn7RlW/p7O
+PpAcRTFwpW5HK9qttwOk15xuCoWET/hV3gcozdFtIbX2+ZuMXjm0tAdZOgYAq4ReQPuf0F5LVxt
svkjrpdJsD4kFJB6nOkiWkg8QHJQvCLX9o04t8dgT7KBoiqbEbfJdDB7ez6ND954uNIlEMiYXN6X
2+Hf0l55QZ0yj/bE46EunJI1qyrOxWdWhab6LPlcOXSa39MV0BDzpQks2uDfeIi82Low4i0LtdZw
p6NZdzMOKvmP6fJgWSC8B7/IY+cOuc1Vu8cedK++hDIWAFSHnAX3MmCSa/8AGCjRr41eJlbRkrXL
q+0SuBNdXcuWbnp2oHgipBQTrsx53jwA9SwA5XRm4znpthjDoS/E/YxMJeLBnbEceQz8LjTQdS4C
TKH8jMIIySnQVyruhDvMVWCd9/FXa9BuWo2CuQp+j8cgmQiXwNtG+HXTrLbgrqXc+YNIPI7WkX4d
84NHOUGqyL1a8ngneu5RRsC9x2SY18kd6zCuq88g7eOquOzlSGODZZFW264/MMm65/6FBmnY4Mto
o2je3eA7UvWoOlRFCVtA6Xi02JCgxkC3sJXoEw4wV8c61iKHyHHqXTglorWtcgnuif+yWDbbidVf
hu4jASbWQj2F3quegLSJsou4UiufEFKNFheuain6tMZxbwMxlkpOqLmi9sYz5jKH4MbaM9orX3K7
K4ILW554R1weSDtj2DSCLQ3MW9pc68BC5AWiIzskTyAcF0zA1+Hf4MpeOMhRMyfN+q5O/n9GGMC2
0O3AVDI+aMmTC6fNdkQz6nXywbpxZzMun1SDEatWETP0WHDF2nXaNs+4uZmI99oIRZTpTpJtZiGY
AnSeZcFhwLBax9SPR8dArdLAsHYWNwPwycCyA/F1ozlrIlU4FdedABNHEGvPmCLkx1L+z4JsEQ3c
uNTkfrg/nivTMqBvp671yTE7WF/1JeCeSJyYjPGegSXN45K4/xUQZAAu2ka6E1DM34TlmpuCj4yR
7srvy3Lg7ddJMFDK3KInZCIpDQ8q8FSqnGRlGzoXMnZMFmxiSmqbfpg3o1VvPXbPLcLLOaKP40us
v7MYrUP0DUo1f1nnK2KhJKmmj2J7UjxWzVCOvJQ0Y6OStZXjLbXg6h/FCc1S4U0E4/m37EzV1Yd1
pJFmYSejygd/vPEILZQWKJxdMccKVGQ9WP6Yq6wDriPtsK3wjn+NyB3Yy4F30WEEPWXPLIr5MCgX
IP31jTobSA7LRHkSw4OCCtHFyAKPZbCuHxXTT/CFdgX87hmCc9kf+QaPuq4PDZKBg23ROAfD8hS8
MqKifALZlVC5l21WQMkegn9qu9M1+A+7xvxa57Vy4VlSaBVpiNL2rOFsUahHW0nASKhz+tYFcEkl
lx2ooEwKnCu31nGbZ3PPPizLFrs/KT6KmOD7kdiwcO6z82GnqV7e2WnosD2X6p5pyF2gJ0kCLRCo
s0AbB1cZHKGJSBPfip66EAC4G4osHqdLPKgUrDQQmWbil+On8A1ihW1M/a1RM0XI9SUvnZYxJbyx
3hG4rlobDOI6k9DNw8R4ZSVtxRMy9C3DsxyUEN96P6wPQ3SYC2SV35FGWbtelBIiJ8LJlxXa7Nmr
ZEpO3XrQsBZxR1E/KSNYtGm8qt4xMXkUTFkQ/5SkihjTS1agRq2PIMtAWxbZhzuHERJlzHaaeKN5
4Eds7WvMgcXKRfjiazNCORmJs5vOLVSIAW05yQuR034vpC8ZPbN5vQt+s8QwkC91u8LBAGAkQlOA
rQ3c4xFI2a7rXgD7+UFFhLc3WpuVxyvTceLczjhOt6XMbKTpP68byHpmZ1TSfHYSAMoLvmO4kFMM
0i4sS8DpQftas9HjwDXsZV4KznyMaNA3E54eSKBcWLodNl/QFRYHXdGJGwLswKpArW2pbR3Z724P
t2SzDDwwMDD9QdF24bgTZlekdB7aFXxCGjHIqwwHNJkp5DDcQnEJiLjYWP42IxZr9Zx9MGdYUlwZ
O9GCDCpX8Ledsxmxc/CIQgjBmc9DY+fJAa3oKLvQXgKoZbefAELYoDjvBM3n11HMI28mXkb3B8xa
vi2lM9tYH58aE5wxsTlanlvCBt6Md+Xso1jGl4whwRmrRZzIUZ/p4GgWZfu1ycBj5a/yEGIOmPGT
JXHYQclJJvQd1VcEdehnrvEeL0UIknpsIdmCGPyqdZCkVIcHZn84IgLns2aop2XK5wuYAFoyRGLc
vfHNJv9MbZRknXx1Pb5BnlD+BFmEjOcKM+haUH8+SAuKyRzODRUmNJsXjNsFyXTNCX3CbYuIDGL0
bB6ahVNbWEMvV+puYjDXr4WmoFs0aHrCy7PB1vXS7vumlkEJJ0RI+vi0mBncx6Iz9hqSLaGSYMaS
guTExyX2Kl3FDWBS9ugyKXtrNasQE0BUhZr7ENYeSQeNIu9meZ+iC45CRuqLY0SjW4DUEusNftNN
ipo69gT7sA9C1Jhl/MuKURG3A6okTHYKZ40ujciDYNoU64IrLTwRRKnuoz5m2zBoDYgV06oKpyro
Edxq1SSRWvUTzFUrwVi0nyYPP8eAQ6ZSOJ2jJfd6w0mIa8LQRFIA0PRm7Cw0hwzpOpk4oGJh9D9/
Huj67Aapef77VpMqOUGOeP176Ryfi91E5aZYaUGFPHX7vEV/baxjhqwfjrEMiDL93w9yuADE/Pu6
iwzAoHKFOk7Nwm3Uqt6HafT/Pyitp2klR8k414Qb4st/fyHRk29z1ntsugqaQOuHZljV5//79d9n
A8qXiHbk/vynJ/EnLfH3aSaWABqR900Qo1kOQg2yU0ibGSObqYH9ZLBGYvD+dhdg2fR3taYAIrSp
0w6HvfXTv2/+5w/XvwbZyU/++80qDfyhIQfrEKvdNpjsINIAlPPvA7rKqAz+Xc7fp3/f1Kr6zRLp
JE4KbKUwF1EYUznp0Gz/nw/j+uX/+d7fT/++J2MGrSR67CkGqukYm7jFENZAXWr8y9FsM6JQYAeo
XxtRblHgiww0QKAXhO1oi4OmbWUdlLl17BNTx9XZKL0WJUgcIMUFsJhmruXthMpAMf1D26gh8wu+
UMzIiAjqfRlYnTPWGo2RBUxbQgktMdAgqIYiPBerq6KiLqR+K5Euaql5ojhHSN7CbFr9lFDpQhi3
X+Vqxueq40AeRA2f86wC0zyTEmV4lq5sQlNNkZzFG8KazK+8vTYaBUGtkYqbSCsEqXfUTHOMuc06
wdSrohFCkURt9MssS8/IcJWeogJ8rcdg002EJzOYQ09rEL1AmkInJaA+V86uEqHGG6scaeXQv7Tg
KiuqVmaKOV+V9z4C8WIsKTThmtoOpp6uoUmuhXD8rs1G6lCV6liQ+5x8YqTDGXY2cqANukF2YxzT
EK33Oa1/pl7ggEZhH+XuEQt2mumJkNKt5xCCe2hs6SpEOLeRFWIJQR8bx3O0dBjUwbTHgfqoJWJI
NYIIySUyDIS4X0ux88HTxzqq7WVC/lwaRuxLCxikkiqzSYFQH5G6wzzlMZQMWlOPKpXXV8Uidygm
ok0RTS7IivaQw2ibHvAD0eQwBhD/yiZSovd6Rv8h6qMQSdRS9bISwQUqQJqUartJwXGuyggeo4IG
TE+xSg/oRy3UdsQY09deT0IoTX1xymv5ireCrUOF8E1KiEC9YNAaII8s5DRQ52sGwfDEaPwoe65Y
EFJAgYJ57LtJexI5u4weT/AJCzw1BuxZRemH0RGNitqXlVjaMew54HINomkVh2+STmYIjhnvUxmT
1miYsA4sioOlDBAl8OAaDK20M2kN76UycMKxyE7QwcZyHBBXGJRTIVeXZexBSNHohYKyHCRDe69l
BSjBIHhVHyNfM2KGZGLNGIaXsTi3im69xWsJUXMsBOcO+YQOeFx2GBBrKMlV5UETmpNhaOMuxfFA
DzXJHccarAqLd1sLxqWXYs69GLvqLDTjdRKR58TGQDXH+CmqZUSOH25boqo/NUrxQoiiV6cTjwhD
UWAwZQBmwB8JwSXxEBkY1SHYZCcLViSlgVG2lPQfWJHQBVq61E0kzt9Z/TFCY9yNDcQ+aB9PypDK
ewVB0bDMiP7n4FNT8DEU0hEf9BAJ6VteG+6gStaxqeojfJruAG8FhTzpnzK3EGgqCmccAfQaACRh
46NpUuIJyYBGP8yjXKr34vLS6ZBnW0TV9gXgCGh+vjkYoNjkmSSpSlaXHb3dw5DCFjTQfpD0zb28
1L1AyjgJmvY+NsVj1DMobb3kLUr2tM50mLqW6GhCJuM9Nn+ZaYVfUhw5ZgTlbYSiUkutNxF/q9ZO
UKTdGKPjJepQbQoLrEezjMjecI5Y3RDbSwDZG+dW5Nq0GhiIUcOArTXDF3riLU1G+lwOjX2OcQ0s
n2C20z7C4DtsfUkUFn9UivmiRtEuqbQDUyT/ygL5ZGLrJHfldMfLwDN6aG76SGdtbCkbRs2H2k47
1eyEwxID00DtEALYtKDlYLb3WcwmXxGVY82joeQI+juMsGHulV9tJL+BcYVCh0VUJEnz00R/d0SX
DYktbTlrqvLWWFJL5WOJ/QZlbUqLFKJQ1icnhISlV4htCc0w+aWESUwZ0UVG+AVRbbtUoOmItX6d
4b/u51AdvThAV3eWi2K/EMjoWblacymXvk5ugWTVLptx6svJXQ9L8akLqqMVLspBpp+lp7F86+aB
pg5QrLZBtwP/s2m2flAUQoRsjP/NEcZqshLdSzuEcuqX5kOIl+FoVeUpqOfMQ7ohhj0gfqJ+RjYf
0M8yq+YoVliFpFKEndZAnkcnY86kkyQsbJvmMLpCakSOlFevzNJtVQsVcoId6fmAYJdgaZkTtwJd
wFC7qhiXZIumO1BKf5MpOCatrACnzbPtUhF2lmOMnCHZbpbSdqlV2kBmKumHPhhuHdaOfghDh8bD
WiKBOxw2SXyK09pVjfxfa0jwAyTcedCkCYNxXH07UjRv5LcuD0cnUrXJG4cKTW9j8Gtt5qhVZd3V
RtIjAxfJXMxepUEBo9HOF8EIaYopmAPnWNVZZVlAfMQmT55Q8KvZWnp1kN1RlPsj1h/PyMZ9TGV3
bvKWGkE6KSjFDUeEhUOvi6OBGvSIi/TcnhNjy+CVniDnePp0oWEbuoZbYzoDcRFwqgrkwJenISO1
EJp9p0FIanWKCnUnZzfoP+dxno6oeD0JiY4o/pLDgiCgryv0pDTIkvhdUUFJhOKnwPcxSzSH+F39
DES4z0z2l0KVKJUbph8Toe+wyVhtD/sjct0vEjTksGiw4BPNAgC3jRVTsquG9m6tqqoDop7YWpJs
LaH5HS9Em6XZA5XRqVM1cujrIiXNtDA0H9u92XLTieRQGoCadBFI07KjNmfWrBlR6j3VKEGZJ8MJ
1uOUFv8g7m96xuKzWt7rZjC3YYz6fTFw/zqMl2Wx4tMcnU0tB9vQfyBOB5h1JhuQD/OSHLq6mY4N
Gt7ghn9CTScwD5vuNRJeRswe7dRqa2QOh58YTdarRWdJLOMeOQHTPIXh8B22RuAJvqJVO5wIkNPq
JsoAS+nXOSF9KuWHqMHPSEvbb6kbvEYm3KhNiuCNubxjdLh6YZD3zTPL+GG0raOGS+do0kC7WQo4
gpb0SZpOsxJHx76ihWomijtKFg1CgySHNBzRQxLeVR8WATukgiLjo4ktf5T7Dw6cFx0NX7xGUJTA
a5d16iBPph0rbCInaelgm681JrG8TlZc+gk4uDmbuEkZgq9GgV6xVNqDrQL/WUeUtT5qmBee0UOt
TwgTUNZHRdyiQmBGA24wU3VWJPSuUovW6wQRJ41QaxmTJWBvSr/MMkiOTdCDDkpST9c1Sq6ThsLD
KGIvbNiRbJMjaQdpQsfVmKU3BDzPSz/qJylrXqGtc06aoDcTCOmyzJYzzRT35sJ6TnUeJUIRoJpk
BQWeiD6nOFa2Ll2omHVZjkBMh63OIhanQm0TKuAdtTq90pwsbPfJMNSvLbBFt6K/jrrDi643lC/U
ikeWEdANIl36WsI/aGkwKIwzFMKTnnQYXUVsizQfnU3ZVy0L0V2UG3t0ddbgm8qZ0Q43UtPKa6Fh
Awfmy9zMsMhKtceMAA9Wxc1hhGRM0VJ6NGp9zlepy35Zuu26ePR0Rr0yZHA1XV0xuYSkQu4W+jS7
aA1q8LEJIwR2pgxvhbGkDhIk6qMk9nWUXPzNG6QgJ3FEDRO1zUOMDLTFIq3kkG1MYYKv3jbZ2Et+
MOS4TZboxOtsk8UI00Ix4coG7Q2zMPOE0SduyXK5K+OVhgDgs5A06TAFy5MoDtJORhxiRz6tjMsa
FQBdT0O8SNQFOCOAMBLqvZQ26aWPrcSLeprr+CQ0u7I00AbTZ+UoBim6eYNO1SwOcFWffH2EfmQa
PUkfagj7LBsizquUmhTah6q0KIQnnqlkM9TvOXw1EZ7dLinq3EkpvYfvmQEFPyGot3VjSY8tUreQ
4ArOPFkMnmYjXfkCtE8CLbuLInURXZWk58qEDKsS2uAHj1HR1Jow5RW0IFQjdIEBJl4VLLhDduUB
HuNvPRvx3lrKmMoJjgJ65S8C0sx5l43uUkr7oAG5bRkt6vaU0YqQmxXN8NwpPNzV16cWFxJDDbWu
0RSBkc1gM4QEH9SyaN8FAeU6RR4sYpak8ZsZODpZBCWnGNR/t3T7Bf5L2z0J8hCeTDE5y+oo3Eh3
Fc7O76Vp663aHgY9pmJj0mvshZeyMBAlI1EwerqaYsDxnXV00QvjiWTILlLle0wjHVwzdoWJmhe0
HVBVz7v3IZheKTtopE8mu5zW7kqjqSFQWNUx6JWRhkTmpyT3e6Nq2FvqaN/S6RcaMfDSOh3gRPI4
oTR7wpIXG1z31ixUHEjLFYCTIT3DntC5yECGSgrsE2nMfSPvlGd1HPyB8siAedkpmgWg7Vh6PDE/
2U4TZUFNGDcq4jTCbV34kWEWHEwpfp9ijlUxYjUyW1jQhLCrg1jhNlLptsBeW4ltdNbxuaxC1eQX
mo9SGRXUOpuHOGqoecUxS7Sq6OQs71Is3qOEVuEy0JY3LVR75YxWfzBjQCgU9SOK0cpWppAmJVjz
tgL+H9V0P6JoIO3K06cpVq6CMQ6eaM0GfQ/Mnb7GEPj1HFVANQQ0tDsF24wmumTL/LosMxQyiwJw
X+ZPRdvel6jYCVkYXjPtrR2G7ymxANFGpJIVZQ7URDECk6ndyq24b6ccdggIElT7wSuY+8FMT1Fz
VCTx0SxIMuSKdTBQG8B0TTfB3g4vrZUPl1Qcf5URGomJ1x2CCpa2aY00vWJP966Pr1VZaj+Lei3i
9JJPDWqyxUIbKJnWpjOdoNai3Jqqp+n/cXcmy5ErW3b9lzcWruBoHECZSgMyejbBPpmcwMhs0Pdw
Bxxfr4W499VrZBpoWpOwJJkkgxGA+/Fz9l6bDQkU7fhbd5E+jBGzPLg1mp1+ifYQlCCKCRSN8Fs+
rYXJgoCorYmY3lho+Lai+MaCpXcqJ/OUNlF+0+rsR9aUP9sg6ejqdg+9iNVtjZZSs6sGS/gzGmxB
+JPHPHJc3j5VKOZ7W1mEP/Aiwa1o9p0bowPYgrB3HkSvD0FRcaaZxl3NCn6txHyrNUFuTuJS8Kd3
SwUULtIBo4t2OczQNa5nY7AdKMARmTxWztpzWY2JU08Tw4wtDXHVQYpbKKac9ozHl9EF8URoZ733
Oop+uZXV7HI1fNWSd9zJ4nZvFnl2S0FHOg92g0VVFHC2a0OsNJ6FG1DVHRZ9BOOzBwkkwrfFu87t
46WbYQ7QehQ+rQKdOizYWAWswsT3Omp/Zowpx7H67ccwHJXEg0oioMVKE0f2p1UhJxIJ4EZTMkfO
GMZZHkzJof+qBS4o8gTM0DXH3mtYXj2OcrFOv6lheJ/1spxL/yGqcBoDkS/3MD9qtItAlSyLinmg
lx7xM6xyeByLnoDOaVBX/635bC5ncuh6//N//68f838kv5r/i8/2lvVJVmef/8xn++ub/uKzBf4f
dDQwv3DyiMIQuPDf/o5oC90/YK15gUeIMxzLyAUF9xeizY3+8HzfI0TBdqV0hB39M6KNZ+WGdiCD
0HEcKf/296f3FzZz+LeP/wWj6cl/wwl6Ib/fDQJ+Jk/Dhgr3r4i2UMumaUwiDuPSPYKS65g7EFse
3PqEGQDvYGgawQgIum5fLiRITxgCtdhL4B/kH7nxeAI0C1daGO7A4L7RyUY4M5q2uW9PTdsXB1oh
W9iBmjO+9Tr02ZZz6+siFOu0QoETpdBBSuzmNvQ0Cr9YzE8BYYaJCmEFDM/SeV3CQV8NNVrpAF+s
oIsdpPfF72Xpv9FkfI+D1qboZfE2yfwxDQ/ZW+8P4ooIriWjoxo4RPsMyddMBXyqOOwnrXwC4Q8t
c0A5LOn/W0cDFwbwaSDjXTKs440g0OYAd+86K5zgNNnoEyFvMaKv5Znt2DkNxIAdKHQ2QKlkeeWl
M6dVLzwuHrekDFhDknaB1WKWjVXXv2mQ+/iAJRCsCGATyWLIebrPfC5j/Hv5U2+/ldFPF5Wzm+m7
PIteZ0FRWa3zgXKdD/D2PWWxBtThOh1oJR4q/6paZ2e2P2NArVp0ZcRrXEHwZVtMqVEcuzZwWwvm
P5aNg2eOTtIL0g29Uu89t6Zkt+TZflzINy0ynr/juhKLkfs9vKSvXJDTFvmhbq+Aq8Ddm1INjcKl
Peku3qatX1vDU4sSpOQyJV1NeMmNzmZHXHcRbnLge8d+tvg+Xe4bBBSpYT6ciA8Vg++M1ylONThv
hDWlO8nkhqTkPjrO8gBVCV1aaa99YtpleUl3JnqZQAFMSQNGyGIcjYh/coppa8cG0RPz/RJwNDRR
U/vuviaQqRdTf3JEDb0qDUGGIwpeELKs5RpGpOKpEcLdFQmDR4vomHW3JaXAa46zSW+K3sNx1ZNa
2cjquV15yY0wX/PsTNt8nc1ETGoSqQtYTVzbPgZppCmI/v+Bh+6rGWCrFeK9Wuct0gzOJufns4VC
MB/XB08Bm2PUQNIszHSi1LI++u7Z1W3c+xbjc4gO448iRJQxFji6e8hrpGMEm6qnTV73tIIcv/x9
4ctdrpFsSG65nzNe6OZnGVTf+sqOYQxsE9VhuOn8HBxSYB8naMrSCobT5YGUs2NmlmnvD6Y7DeuQ
iVilxU2v5ypuGLMjDs9TEpQLDd8/agG9rS8MwUt3edW/FvmIjHGmLi2Irsu1XE5xndunuEKdAZCp
vGqyZLhp7OGxV2A1llzehzKXFwh61/nWXkaQH9r8Ieh63CV+ikcJHMQFgk0o0HRyPNIMx3JBhhjt
AAqNqDDUOc3RbbQOrn3dIvsyU2Vvy6nf9oPVHAJlkWs0eN21XmdAuQ7dXa9JPeigv2YyQdPD9OfP
55n5z1AVpp0mdJ2pOu+Q22gsgTMR2FP6GUL82Q38J7Gi1Pt1fDchtV1+2kUEAGJ9iBdGytNTQXDX
9aRsl4Cd63qdirpBeN/SGt6T1QJnKq+OM5UyFYD5E+reWaLcVDFIYoVbMpp62F8WTDir/pwqpobK
iIeEBuuVYop53RMZAw0KNFGDw35QOPW16B59wa0dMRsOW3OMWeVPbGwuAhxPfS3r+hYS4wE2xbdP
Kul+o3VHPyiwGVruLWknzCpC7sPOE/em9ZPngDjDQ5LwLkhjgH/N1O/REJb3RcRg25b1fMiXYNln
U4ZULRvUM0bcokvFmc6L3Jh5ERtHRtb58oA9TfnBTZ11P3iuJfrFhXNG7Fb9qXIQM/UqxBhGWoNy
6/gxGECq1XNAHOmwrB9mHVYx72noYxjW4/Tqw8g81jNe1jTD2Dcp+SpVSnD4fUcUPagYR99Desq2
sm7H4xyBOqBVjT/WeMljBT6ayFH6tr0N7KkhDwn/KOIgX5fZPvAYfadusjwqyx+OVTf8FASoYTKP
y40n2uqFbjXT7r4NXnPrLiqxqTmsesfKEIckRduhSZt+yAJPVOGGBQJlXT53gXv/MSyJ/5XFgKfk
rl4667FjAnHTp9UbofcpzSdMqsRpH8NYqjXtD1991oj7uVJ3uRyf3TBPfi5V9ubZsUN5ltLN9PVD
a9LXsMzKI940U8H4DXK8Eypni4vFwLS/Cb6qtpSHcVDNYayr8EG5j12q13RIe3l3RYoHp7LubZ2N
58key/1UpwH6AEJUCcTu77TLKMUdfDyYpSPwToqSF8yE58hnFWh6hmneimqa2tLDC5EXrxmJJLWd
1d+bTM9M+uWzIxDoNVXVvcQMTK6KWUuWJuu60Z35XBpmclWf9Wey6n8YOcWHJWs9dMiDvGHpJBP7
3/85EQNyc3kQnXlZyp4m2X996vKf6/WbL59Lo/UnXD6+fMXLgp+ZcD6Vi2JQxJW/9/Ca6yR/Y7x/
5QU/CuUG2CZcqgY/hU0T+cF1U1nuHajGTWc1xfPSLHdiHIaz1YUnARPvW2JjMauWUt/UcjK7jmEU
ipu8f3AlhiTHI2G40TTX/uvBSSrnBvYQM0JBrqdqMJNLAQirVajF6NJuRhj8TzSNjdTtk2x685S5
abwPEkWHaf2QoQchMtzV3cyJw+7RF5ARiwoZ2EMQC+T7czUfRoPtqkzUIz0s8PpTTkJ7mKHTl+RS
y6C/bnsVID3h2TThiG2cII1GsCiEw4uJDOalkQ6wLCMSuziqbB3bZ2ZQ0H4hJe4wrC6E0c8/lMfX
KlGbk1RMxtNEHVOM0WZJERzlKNMByG1IX4Dg81pa15wxzS05HdAaIoKFi4HjUFSkb0Q5drdJCdHa
Sb1gV+fI0b+mIpkf5wX5zaL1T2a2L2mjPMwBJJMzPd+SFv2rs6Nffjk7COiqH6qWX3RJy8Pooz1y
FjwwcduSGCKAvgRUBBy4nOBgeedUDM/8Ve/eUDEfyW5CarbHejlAotInNrUUakdk3xbabNPxvnNq
g99gAaHRKXdjOq96qtzwGDWJOVpBziFUvQnqnK3wIvfop83ZH0httqwJfgDzdkCkYfjYWNhUIueY
+KikeEDPibm/a4PnlGgaQjl21gRBOwh6Bp0aZWEP03tmrnTOMuoHT5tsl1DTMa/cFx4vGAGaOGNk
/10GFVkAhZdsUyR2XIDLUw22cNY5lvGeeaV6N0Ou2arVburRlPO5HIQE+hyrRi9tEbCbIQQo4Lgl
Y4upcszokBTNIaVNSGS5qMm1Yj2tF0a2vAuI4SRLjRafHWfu7YMTzN/0hGmZWBbvYCkidNSCQqqc
zH2RhgxzykqCeypHg3C4fYwBsd0Q5YWFzgpvGB4xX+7b7LuTkkheyfKjMvjRAgtaYNald1XkIgYN
WOaGeZ3tdyk68p6Ka5jVcBY2dVbIn7SRafyTIBKmTD2iSY/hHPjGKj/qfMTuv7gPg+Uy1wmtajO7
lDd2NKjDkvMHy8yi3eubYVPUIj30XE0dwQGEXdMJbX9VCbu7QCAiPMSTHSeXBy9R034ihhB1Fxl4
NmPCO+Yn7TYwaIXG0PkslwjBQHJX1iAPDA13V65gMOPZZ6eIbzN0NTd5CEPZVdWLj2jNtSXifeU9
ZxN8PCZBN32mtjryX5oVq0qrl+vFNHhowRp/dMFYPfoVFyUTGpm0u3JCHRfSd7tSgzgjZwzUacgL
fT13pFcluCG0gYM4kHlgCvxRklby0LhAGwruO4kgsmd/u24srqqmzb4sfcn8+yaUd98p8wmp+KNP
1L6PQZnOfX3uJ3LjyFcKyf5CK6fdV15dUDG4bHyn/T7H3qGYOTxC9V0qz70OSE3BLuLe+Yu5Il/2
y0ecWIWvvQ99IkTh6CCaoNvBcS6Rw28PiPgVQ5JtuLbzy5imWW0cjMWUHI6/pwC44RxI6cPVd1Xb
0Iiy9DWZDEKE7jUtvWTTZNZrXeqIgkzBnCJ5+WpJU24z9d01brLR/h3pzhNF6oSkAiDgTkfM4GYQ
0BNSK05xzTfkqdJqIVFMSNKNvlU1ABwx811tQ55J9pCmM5bA8p1r8cOrEC7q2k1g+wzfx9TL9o5A
YxvnP8ihwQFl2TetwcAUpwGwYmIcPLK5BnAAi2M80G7iyTcUZA6tGinnaVOUSDXXi9ZLi8fCegpE
1/JUXKqqvnxLDFqcMiVOvp7RuveVs/cMqSVJmL96zXB0SrCFnBB77JsYAkDCc0QneEQN2OMb47CN
8/bZeIUV9T9RR5K5hia6cOKPHavld4mCpEAzQtQR7d15G5I6EdLrw8TGtEUdggGoIueTL6CqX4GF
prnGBVq0ML+NsYEWWIyHxHZAKYGhBREuTfdrxEm/YPh9LHJAMjBj2G/Ke4RUwTaZvRsaUk7Un4Ko
OwiPwb9XoSVnHKCYCTMqqkltEcFDU6Cu0v0q4BunQzj56WZphg90d4+BoHVtL128E9GwzseuRVAc
vOjUTXoNFw6PTYKYKcqb1ch707ftjySINpL88l3f6fpOBDfRtHzZZbUKjiir7BxfwZR9Mbkn9DME
oVu5D7ltxHGqkvBK40PzFGtTGLi3ki+x+SebGBounoThV9z503npwUiI5MfkePpdhqRk2kF9hzRl
P8XTW0AFfu1ZScqBFtJp4/LS9i2DiKlV3UcRo1RVVlCcR1ilVwwZw13I34bKIsHDxIkWYRZXtnb1
xmn747w0GPtyXCNTEpK+55GwWATFLRJSHNfqjYDIk9THoFPVh+3Ssays31buoJZbuOJgFCdH33VJ
d8cqYY+VYZGa491SA1g1wWoT13gjo3ned+3wEAUBwkynvB1dFMlOSeHU6FzdlQgCmey73YtPhOks
LHaL2gB543s8zXimGDQorbQd97XXfbOHpf+ey1ZtiduzDrG/uBvfGrDlx8ANyXpc4SGzOljFgsex
Gu9C17+N6vYxSoi2UA/E/EY4FaZuLwI0NINdYXSNQkKx0UAPqK/qWdf3dWue5Dy6uwVvhLuCkjlg
PMoJLGtTId0D6lpF6IOTEqxZOoXW1rE4QXeN9eA296QZPNEkbjivNedlKp8WGyZcTqLadX5f9eDW
aAd6mxQC+s2Qp9ByEqp+vXzEjv2lHODa/Yx7gmbzF8uNGGPkATYMJXf4SiZRQmG6yzTT1pSyYxck
PuzEYWqBbpJP0sWQNyKZBvuB6y8vE1Dxdlkfa2qCUA3Rzpu+pSbm7RsSoClLfnQngwK97rncSShy
+vh3nC2/TeEx3mYwfxXl8yOCG8BxBZtCgNDfQzx4FWSsAfZSA7fprZeg+5hbNgZ/Sd5TKMZygGMA
ChhoLjYux/lk7urfVJn1UBfDcZwbpn62IKASlLmAF3wfOe0XV0QF4kdTi915jJKYDoriro6oIjhC
QUZaxtcJ1j2Jv8t465YtqqtoM40hDCvUC2BT+rc8Gp9kh8Uv7OhyVcwZ6fQAyJEQlkqUPpy830xD
DuVMENhGZcbZ6d7I26AdN8sYvDLnxRMTN7jd7QZPQ+bcuDYpMdZY710rQpNXTe+l/dFQ+e/cLh0O
hnzPXWcscVgW5pi0uRhFHBX61BKyllME38KpeTFMwIlSGuZv0wS+c6FnSJzYUjkfZA741+2Svgrd
pVe5sIpDHwTweDIHpF+Pe26uqnNQYWl25iveiBA2eXqos3dNKXmXw+Ixlg89CpvWUHLgjcP+dqkY
bgqquqg1V1Xsqm3nWopRZMxvcJ4s1shd1WGAjGP2o7Y+JbE8mZR8UTea+10748/w+E2tMvK6nRuw
cNChG/lzaquVbcuIAnI9HOPZ2+RddVYdrxijdzdx6M8ZSkF6RQfVIGTwZ5RleoETFrcW3Rn1NDr2
h+HJ7WIN08sLpp+VTJEKV7Z5lGPwqAfWrW5GxtP7bGJSrc2Oqb8vBYJsEiRTR6E8bc5G9aeY8dSu
L46SXubBq8llWjDxysnZJ/TWQDXhevAxZLc5aSBiUt+iHq+d57wNA66ecQ5e9NK8OqN6lnmwzdrh
kBTykFRMKBNtFw+ttoqHnHLw5NvRc9JCDA89dccgVd/7LKuNK60zvS3Z3lX92EDfYpO1EYcGqUUo
ACe7Gxr89XttsTChnPQIcoZh2T1QXnebKXWPIemx91Zhr1wC9ipO8IXvOreVinBKxfYD9zCFL3qE
hY0G2X1LddEgypYzQmofLy4wW5Zz4J+TTaKa396H9XSeONRcsbGalnF72T1Cv8et63Xv6kdW2fpQ
L/LDj/yMgzhMVluVz2Z1Zk7Mhr1ibgkZRQ2rHHbyBniWIK4cjnox0Xwnb5ZounXQW+U2xlDjPPYi
Q9wGjD/SRciMXe9Di7eH6VocvRTerGiEJMSmKXs3xRiK+rI9UevjQMe1keVRegL/X3jxqmBGntCl
3msSZXQMFGtGgU0KvV1D2u9i0fHscuT2VHIbmowl3RSWutRfDxpR0d8ZxFxD8jiO69qepcvengEY
Rk6/EQYSHHwB2nAptTsXZjp+5a0QSLhJjZpR9i6CFboRw3Q/RV8afSHWNfMiIVkTyDiB34RY5BXO
r9JQxhYL7cfUkm9+/lvl7q9p6W9bYt23c4nbKExqnEYtch/g7isze0YdLYJHJKBHA1GiWiAQRN1b
3XNZju74FrQCO5oPIE8Qc9tmlXvGZYHoIv5ZBM4q6PGtI8pVd4OG81NVRbPt/CchWEeHKX4Nl/Bp
jntD49x2bttwPjpywi8lNNTevvmxqJxjw0IypA5CgcBoBAyH4iim3B0iO91mav7UgqguDSu2DT5n
VATXQ/kZCXMIfRVdlQGvcUBza6OVC2ojW1riSIR77bqwGhorv9dVeh05mPB6fQ7tGDpNspMxuTmp
A/iuAHWo4k0/oU6KE5xoXL+4Y2b9gLWugYwWGorq9lpFAC9NP6Gudu+NaYJ9EKpfVvGtA3VLggqm
eOneLwUyIbU0KEAyAAjuYyvSd0HMOAGMakF2EM6ZtYlKyW/1H+pwTN/npZ+29ErUFXJmGtEc6fd9
DZpmWabdmLX3+bz8tBoIOLaZfvIH+Ve2q6x92j81cCmjx2VJpldNgB1DdSSNo3/vAwswhY+D0OMQ
C7L6qaiCcFtz0vVYh67SvJswXEOedKc72fVnurHoeMb0SWTIOjprQLs44w7yg9OYMlqq8pzRcVSi
Kx6+xfh1PL2KQBVv0EJNsmHAgQG1XVlF9N9T9OdNvOwriYKFYAgG1UHCYX+WV4RH7OKmRF4kEQnT
zME4IHG8dv10sIAhGuN0Z92k74Rzy22WfTRFZDG3Cs5l7D92wrm1bPdJQbemfi/v/IQxhXBo6qgq
eYnmH1WVZDQUHeYucXktSk6ASERJwovw4bWC+61mOyLUUI1u+16kBnUyw0JqV5IW1TDpbUM1jDGB
PEauCCxGsK/cTpF2HUywnJFSUZHJeBMgqgBGgsUn1c2ORgkBasgfb+PUvA/heNfU2EG7Sp3mBKdI
CZY5ycSBwJWJPMqZEVPZ3Ag5DjuV9dOVEN69IsYBITgyiFVjcZ3WqHtSDk8E1ACEDl57WrBzzKCv
wCHTh4pdc46u7Lb+XL+aTfOd18M+taIbDl5bCzpuIt5ynjkCFKK/6URMEvRUj7IEDsc4vNmO2C4p
mZejnm7L1nmxDwPOcVTIdwJdFsFrgBaQlgG6lE9E1cwvcYmVNkWYzzQx33UdLN+wAuySwCJuE1K4
pcauZ40Cq3POEwxMe7eoGcUdJbBDbmUdI6vmaG7OWqbeFSYl4OXZtWvwHkj6bMoPd+Osn2dBkZRE
HiEwNnQhYctyXw5rMkORR9vWY0Y4FHTG6Ryvb5vtbQUN/S3NlOWhSNRdMNXACjKscY7z7DPWwW/B
ttbEMHjTId3PdISPq8C6EqD6GMXUmonjVDRnOygithTEegnwVycGWMJ7gphp2oVJWt269fQ5Gfxw
vkcTZgjn5qjD5rgoJI9uuHXdCLiFhZ3MJd90KAvuM0DCYRFssggATPI9LuZvKiZUw809PMLhCKS7
P5WpAng03SR1iN4owrkf0DNd71pkYCMjv9mut3ken8fa/7QH3gY/I2xnPTSYDhVaj35Lk0pibC2P
5EkWPekw4Lp6u4IH1n/OorBBTc7Ixr2iR4idnFWOSjGMy18eutSdZxOoDjJPc1TD8Rbty4Qzsttq
9Qi1omUIemgcE29zUR7QhVzrpldoQYk6xba7KoLB10ibqSJ5obUOnmzP32dUXJuU7Gf+d6s3Ngqp
68Ufz6gDsqMTZxTfIVZN+ucu/TDu/GfHXVs3SI7ccbxROGkHssK2ek65T5wWQHuNUydveGaBYxVM
6ZbnPMZ9LDuSwCGV2pgH2HnzfWGAJw3mNar819yhRWjycS9NudHBqj/UeJmH4DNqnPSgv0Yj381U
Q5v2GM9NmXgqqxxXlKEvEmXyKw1LuL9Z12xVwwiqvJ4tbwbQMrub0qdk7ziNBE31OsxssjlBHdsu
xAc5JoN9UNFyLDO5rZnMUWnVi/+JcslsLTaJU17WNf3Z2aP9hUWmRve+ZnnFblm/F3hz2jr/WfvV
qZ8SJhsSEGFEETizXQ30PjHvFceGcvHNdHdDb/SHn/oYLAsb3cKRWizi33ohM665o41969FcPyzR
cx01j65yhltsCMgF+QO8pIGqkrgcPqOZ2ENy9g6N4nKi7KLnTDrUZ28BgGngvvisXkcrI73O/Z2H
uXdj/6g5n27QPflHv0UJISuCgbKqhEiRM6stnGWXpH5/izKNUkb8zhjKESOlXgivo30gg3flwaOr
pHgQlhIPdOfElU5oBrvKf68Sb7mOE4oGWub9dia2gDw1/93OwHlivrQTjtxpzSY1+d8rkU3n0nmc
o3uQLs439gn+7hx/f+ZCBPIXRU8ldPD5My0tMqia3tgRYAukhmiu67agBysGxWkpYiFjrozCN3ff
Rv0RK9w7pKqXezOrx0yqCottijk4vi0RHHJaWJu0GPCG9oHoLrkNe+zkHee7q6LPvgUtzI6xeu3n
6jzSH97VaPlqtplt2ieoOuS4zUx+x1vQPZdh+GBiA9quTKlOyycjwzvd1d/HIIQ4EEFF8J3heizm
eiux+1mOBIBlkJiMbWmg4oLVahl7V3EAqqH/QXQf8SCGnGyg44MPMUWkdFIX65EYCErINnrtl7Qg
98uFR0jMjydLIHHNejLwhnJfQwfg8p63BO4F7KmbsmNcQykEXyJe0KxV4mB7cM1Ghlpby2bdM/7B
BBXEpjSmWHV8msqKNVUzFbseg+ZLs+GflhCChQUfAskdSTpO/a1gXaSnHZ/dJAfMYKfmQNdg6KtD
mXY1CdZ4VAtJP0NGIYV9fhSNdUqj8UweHlk0C+o+0+FYjuJqV8Tyq0p1ty8cF1gH8UM7j5fb7Wk3
ORzUr5cA7WebSuJm0zy4jyigwgUIUNFCaTNhS852yi1oIu+uzqFNBhGgFS1ZCXxyMLrqV5znesdJ
era/9+lyh/hxRpzyRByjvumDfiSWVxx6JmcYsBdEdC7vsVsu10kUeocS3bGhgZvrZtPgh9j49XKt
Ze7fp6NGpEAfjS2VAxx+1pnLjugtLktUvls9KE5jI5XLwgDMzPkTJinOXUP86gyfYk0ZvwhsytK0
V8vqXhsyjUTQo1hhRh5DjevAOK8z/TrLjpmHn8rOxS9MYsU2QfiPs59oewKQoFrJ6Wi1sF6qPr3v
SgunJqZXaLd2/1JGDuQ6C7hoT5oMD6SrawQCyRwXJ7ubN4WOO3aQESRQ2aVHPyID0cP1uygSf9A1
Z5s5ffOy50AAEVNt/OSqsttdJBx1h9clHpyDH6LynD2HnvwqpmAnOHtL4++isDhJhMp7+t0zONfs
jtYzzZWxfcGkRrq8GcUhtYeNT+8ykJi+sCEgSh/GyT71vqGNDoz/8nRiGdCT5MNNkT9Pvd2emN14
myow49Wfcqpl1YNlenyi2d3trDWw3HJ64qx0jPxU48i7JjesQomyxFCMfPWo4tbgSKWwwUfTdRAS
7Gi9NSveVYlb4FqKiJb4akhPasySodWdPZWg07GzH22IO2Hi5pCWT4Jdmo0U0EO3jSJCsXS3M8zA
pZCHKc9oTBJ7thRciENVPSn24fJqXEUjzeojtoL6s7ErNPVhCnVDe9FmCXVOFKn5vmAYZEQTvCw2
TtyqQq1BRH3i7QO/Oai0AtGyWB+CDgTjlfoRzSfkOzEGW27bO4RdaFBT5wNprX1iTsRDN0F7hTfe
ps0Ao4gaJnIWQcZfQeHlhxvpPBV2CyzII0iIYeGfDx1MNW64eY/r3pymInuXtf+cSlgTMruZDH1t
lcCQzARE8pr5HFDChE9t3Ww+9yGR7MGnGyb6eFEDlTAHXT9HXe35x0I4vxNLR2yz6HWLKEZSX+KB
RpOE+b/tvG1XesSNcD6/MnExbk3ogDrykWWhhXhzHeFC9AK0EWhsnPTdT3ERhwjXws1SoygKXSGu
6UmtWpnUyK/ScYh6LxHPpoZLYkzgfDpj+8kR91s4i/naVMEdGyCQYVuZU1Mmyylscm/Xjd0T0qhp
m1XBU8RxwOdEUk3jnuZ8DKaArqYx5Q2d5w5EE3cfed/ieZibtyX1GqjG1rscZuTEWYyeqPy8KIMC
qo8/tUyGJurey6NHDg4UT+bTL1a13bgU+8ZTZ/IoQT7bu1oRlplxzKSJCYyPWjhJSHVp4xqMdjWB
dmcaHfG+1Qskap87QbFFM94SmOdoZba+3+96F9XIepOLFT4wOemwbe30xvLiB5efvb1clhdV0+Vh
QcUsy/iczOgKR+sx6BBu0hG3kV921c4JzVspIr2j6Pg2BR5cMmT7O+OnMXdgwy8hEn0aSPNRMeHi
xr5l2UZ4tD7bvoEE261Xio2n7MYzSbqxc3rjIB7W3cF8T4U7nLBa8yPIhxrbkJc2WLeYKe7O/sJx
hcjMd/QUd7HMs4PLmiR19YRtr9ohZAZsUKYWf59OfkX1xD7XY3Y2LkPnSVY7LWmq5c6KtFuv7tw7
FSsHABNyy5k68Q6O4bAvGf5MHjx1P4n3HVKaxrgViBiOShavux2DJu5SlHNwp4iP6tX8kwY5+75P
JLVkQ7/cgInLkmA5E5NMi2Z1lgCP0usi5xTPSmCXZXw9FPdK4O0ezIzzO0uedMFANdIlUIBuFwzA
haN24HbzmrQCi8UZ9b+1glqgWkHx/P9WUN981sPnv+Zb//ktf+mnI+8PP2R65Nuh73mRI1BC/xVx
LWznD9v3HFuG5Ex7nk/49N8jru0/kE7baKSdCLOb7/IcBiJb0//82xpxTfa1CG3HlSGtTfH/o59G
kb3qo/85jp1f4NoBy5T00Y3Ii776x+cTQrLhP/8m/kcXj5BOklneiDg+unkJxMxT9m0wTjPFGYWK
ncl9bdq9QO1Lxg/b8wl/Mk3ewA/bkwrClA4CemeMn+Xx8rli/T+Xf+lVsfyPDxunutb4xw6XL9bx
RxZ7zEnMUp/Emlx2+ddFf9or5ZLE+6fG8PLpf3zt8l8xqmDH+sd3jc1Q7Fu3oOhyKK+wcE5EviZb
vyu3lZV911VDSkXE/KazjovPeYqmNtKwNWbtT62wGkh1qR2dkTPAuH6hqj70kV0yqrVf6mQmesWz
aIpb6U3pZPNWSvlbj6rbM01MvVvMtIdQ9d7mIlO8PNDvY9gYlt9EZbMyubOEVcHrfWyTzeV1DCDu
WkyI9hexuVNSdvD72tO/fTi37scykI4xLPM5KBm7+ininnJhQLkKqwWBdvR2hj1u0Pl0eSiJzUWk
UDFN8DApx4F/RekaQWND+Xt5sJaVXnL5p28reNv8zQ2eP04J0Av+8TQuz+VS/Fz+dXngeYy7wZ4e
o7UM6pir/9PD5XMjzaD1lHao846J0wikKEPcnLMeyYb0XGJVoTRsPQuljxuueKDL1n15sDF1iQah
zzwuzOVXVThyKGvHAGt1jM6EY/jZulllop9PMkPtixXlouyOY4I+nP/D3Xktx61s2faL0IGES+C1
vKEXjcgXBCmJ8N7j6+9IcB/V3rrnRHT3Yz8IAVRB5ViVyFxrzjGrkuYZMADY6NRfERome9drrvQY
nT+1690gzeIw3i7TAq+iVW0KMF3kWEt0s0pQwwQLEhahdBXe1ixCYaYmN1ZJdExReUDrfGhtgxpI
y0rQdXOvyMHMT37R/7Uxukw/6C6wM3VTVBT0jLrwOi5Sl/hzNbNeNn70r71iAjAi0gd/tl7kNGmI
gMQ2mik6UFhwXEIdjqlHwlvoR4dc8s304g7UGJfX2EmnzaR1zWkoPcRoiPqxRHNRC12VUmt4n16V
mes4CsBAzbM4sa5RZ5dZMMHDUWdaza+xeUXHETW6eehji5xxvbu3uJ7uhJT6Flv0D60xiRxN63FT
CNkBzG+HU6UIRR2Sqk1Z5qDnypjAJp+5S6g+DmSW/JYqNRNfPgY7Eai0yvLhj/eeD4LPw5fhvvVr
Iu8GynGtVuFdVJtlb/lt2tngwWZVP1OfVove5fahI8jF7L0jce4/a1qUOy27QpDB6q51vfVABDVX
Ts/D3UnT0J+on824RMksQJjGupA6bhfCae3KR2ckSWLuJcmDdY/KD/5R0nnYiHJWj0nEGm7cjYZP
BIFaPQzSn0/UIxudMNZFHQ8CAYk8XndiSAJEGe7UsE63IYINyhvm5tQp/Mmvt5gWIarFVNSrHgaI
1LPNovO3LMxxKeptltDI/stsFFvW8++LgaIOUAAataLNj8SiTnxBi96bEZXjZyd9+JD0ER5WfAik
GTSQXRFrLatA8/dScNlbbnMH0W8TgErLr99VLKNqoRzNRZBtWd0CmS57sP42wtCogS5bYRzd6sLq
qWgsZVw8HXWSjoeKsvoyBi2vUqopoKUJQtjSd0HN90R+9nBKKP8jyE+sGH1yXjaI2+GC2jOFrK8f
w9euRWGh6Jz+y0sgkuLNyyNzmyiPjrJuTIFx7AzsnuCxBovZEk2eRbweB/1NWDJCGGpKDWtnE5nu
nSdgrC4fpYXpb0IjOkTk1E528OQYSLm0bVRQ+Wgx1Gz0lO7UMv4u41se6ufRcuKvcdkN8a0iteWK
V0f5QReltk+C4R72EPE6CW03JAGonRsa/R34GT9iSiUlOdt1QSVjpvVYj5Kgvri+okwz7B0/Ylmm
s0Bb9syYEE8J85KuKomFqDdPlyzS5dA3up/45bttiGFzPamnAtTAsCfNX1MCbbig0nYeQj05lzsc
NMXJxi9xGuO0QvKldpcN6tt/7ZESu/Udhs06KADnOzg1wilCIGaZ8MdTPCQmKnNqXWl2nkSXnekb
EHSlFTRWW9zz8F6QPEwMHmPVxUcfzKwXqAGl9cMY29N6NjPvhEXbOwV8i0A9Zw95g8OvJWikQkaa
D/WhnlMkr0Xbnsy4If2AfrtnqGvBctvklPAVUybw2cA4jy5p2gvdPspcH0921Xug4PjF732vvM3T
QR4jJ72mRD6ybh5nTD79aphifJq+BcK2we7qm3ZA9rA4orUDIWuRfMtZ57g0+rNXeeQqbYEIIBso
fVTMhYZIVf2lslr/6y+1HIZMhPamHE+WRwUG00kTdA8j2QGxY920UR8cusqiiNsiMT4hPE4rfgLL
BsJKvDPL/HkJfKWwmOMuZ9qzbHK155boPG3W5NLXCYb9ugPvJcyMNkt/1eNwm0miYgzB4jBs4SEa
5Dg3tXiIC1S6o+zfjTBZ1fgjEfP1L1FQvE8NkzdzqAFlah1Wq0nfj5bYupP8lpWe2AtM8ptmkidc
oVt/HJ5TO2TF7nTxOhlepoQ+nd354CrKnmV9vXU99ZPWGF9CUzvUdvWCff4x8WFssRKa9y7IHTst
tw2BhoifxWqeousWu/veCCGRuJaxT0vIi3bkPVOqxRUxTwfHBM8ymZ+N4dwUExrlzocuTlNl04po
fq69gDqMhahljn0G6OrZ6eF2RumzhH1xkzHHMydiDKIUdV1MHyGb5U2T6Fd6VPQ7vDFvsqDGO9M3
Mpk/bfs5Ie0wzw6xnHvIrzrAFLc6pBWOlVQC7qIQvCka0o00570sIMVoZQUppDAgAFdbcRiT1rir
QucpQzTOM8swK2/9aCChATOa6ia1CxAy90edBqzn7JiuYvtL4BnAYMI5a2WPkeHBT4yGeTfOo3hu
uCa5vf6JUh8oaqr9aHWTWltaUVCkmuHPDos5n9nf6PwE6o0LyGsfhaA11naQRgN0oW1OETGemWR4
I+XnbI5Ym7f7ANku3YjgDKHaj9GHpQFStEjP3sbG/D5Ng7jvQxrkpbHqRoUBMpB1TONbhertbNj1
0Zsi0j8lfTZbylujMfOjNbDSpkz77hb2yWoJL5AS7kaRRenGvHOyLn5IogwxhJmqxqw8mi5r3dHW
2+1IIK1jw9Ee4+vRyYhXZeKw02z0NFMbPBkVBES+BACTcwBwLUBUrqq73KKIWuSOuUvR9YQzFLco
zCF8a6iREOnzEra5BMldSzARWajjedH6N7drrZ0X6s+D7c38Rh8Gu8wOVuG+QrGhZWNbN3lI2FRz
7Rho+SwzwTw6FsN151SbvOs3spwEzXYV5jt7r6k7XKP0Llf9YxfcJ5SnQgc3EiOdvarDGjc0nhYL
wSLkNp0kE3QYUVTctaZAvZF4lLgHTh/HGGla1LxJ/g1ItxG4b+0yRP8YyydK3GhQ5/iqhclHTRcE
S0lCBIgAtP1Gf08VI97IiaSCGgPVaHs/m6BmILQQb1mkWu8dapKo8kZnUwyH0Xdu+7jw+BV3kKEy
iAMaxuqWMsu+7Oj0IGrAbkM+wFTgGPAxZoUBgbfgcWI0hUNGMktm/9S0cl8K3riOAMqkAxd4xUsw
5h9B2PGyB7dbV7OmICKgNQwZfhSSaoLsu1dBX+BDtM57T3bowHIZ3Wf3HQ4VayhJWEZLG3kKbLkR
9DqmMqOgz0TbwwByKiuHNdOklmv9SMyaxWWDJZYNT2a3nHDZLCddDvPlfxZqarnc+Mfd/8vbsqiG
sFvS0gQRhdB9FahVjamuuAKNJ6tldbxsot97y+FgJv+622HOSEC8vK79HKjkzGRv2WsdvSQDEVp/
4lxrGWuG5eZlk6mzLqdeblv2HKdRJMrfj/TH3cvhsqFr+teTTd8S+EtfT7w8uK7ZwXEKseurV3U5
cTn8eoLL4/SJzxPOlgMvePnfy10FM+e9n7ZHSEnedi6rl1hd48CX5NTmmoi0H4u+6+LMXW5cNpdz
LrcVk1rdX47/OEf2PhJ8rX1NHVpEl9P+eLxkWTD88X9D9ZIut+VdGdMFXM78t6+sw7WxTlzqcH97
uBRqyi4Z4vvSqk1Y44O8E24w7HKBqblvKH9cNo6adS2H1UTHefDhhMH2Y67Vo11k4fv7/q/jf38f
Ro2/HmU5H8CB4mljIJak5DAn59U52IN7HG7rZSmc5hBpb5fdGRM/asIK55LikdqqvLnsXTaRKkte
DvWqp7UNYPxy07KXawF0x2bERP/P/7D8/393G78YKqqXh7+co3vefYn7AOOOKU5h1rOp81/QSMiU
KTV3/3+68ojr16Mg+J8rj7dJ+h4W2T/YDX/9p0vt0aL7oPANNJIw3lP6+117NKkwOgyv0kDhA0Th
d+3RlOoeKVBcCdeFF+Bcao8QH4Rt267DE6n/6/5Pao9fGIi/1x7hQpjSMzxP8DKEydP9k91QI8jM
RwcUpBbJc4qVgxl7eZJKfZP64fNQz8h7AdeXyWhsOu1b4iLpKwCmbEI0SnnWDufJ0wERaxZTiwk/
eoWmWgeMefR8TTvpFoUOi6ZFHdTmtjOO4ZBHSEr2pQ5L22RlsB7q9mOsGHTnpiBImYIFOJONNYmD
F3rJzqLJfFrWMg39pU0cck0zCkdSb7OfSzuDY96wiqXv6fAbH+Vp2btswHOOFAtPkx5tbOkxX1Zn
GoEgZ2nZpWEmTwl1t12hJc/0B41TyUL3axM0pYE4w4dpxlKPRiSHSQZ/EKg2RPDfJy93LJtInbLs
LY+y7E0gfPCB5lsxBtgk6s+woTOluWSkLeu7ZYOYPgMb7zsHOza2sDAN1i40c7/22gL6tQT2OGPE
CoRsj/Qk1vE8p2c384Asep5231WR3BX+leXin+4bx6E5FuREbv5rE4uepqeDCndK/Ji486i3ifVg
VWDgtDojnbuqfCCGzU3moGGpGgMrbkLUK1PWO2Nwf4CnZNSsZtafevodwFe6CaPyzXVRnSEvvPeH
uMa+6eA7w5J2bpgtssCVG9fVXjuXsEmzx6BQkaeAxIW5lIOUy0VHNOAi3cDoM66D1hDX4zABNU9a
X7WhHH1HT+eADCE5ahhXpNEESOk6gYN7+jRzkV9jVks2vJrrocmpSFnnOja7K38itK01cEVgiovU
nDfXdeMa4wsRInWLVMEuzOuyJtwRj5q7ApzzbSrKzcgs8coZF4V1o60CzQ6vjb7m29nO6W7Ay0qz
iCByGv43VkiBK8y47IJO6gEeJj2itHqY9lalscxrCV/HzroysuEKOKl1ZTqklA/EuKFZs69o2Tso
WOfn5T6vHPj0NH2b+Ua/Wk4AcuAejZoCNW/9enIn81qoV9024TOExWlXR+FuuQ9MhHntRNktSm2g
evoM9TMGhW21SImAL12hFJmuBgf/ERS3vWdoP+Tcgu+Y8PEMYobdPHXXTlfzm28sulxxbMIlcpiW
/+22oUZlQWxaG8ykB4bZWTM8/TBp9Q6yCSUpr2jBPyiq2rK73HjZYA3faqqOwwBI4IFH412AP4Ik
Op2XI0P1+BOQIxgw4Fo5RjBBmIZVWN/PlI1GVT/iu2GcCxZhQVFDzeDHUpnOXUrRyVTVJ67rmkJy
3JgKq9CpGpXXMmU1KuxFKDstqg/jXRIa7amMESH1bvYWqoLwAKXxULDW91qD9dvXzHXZLbnE15TD
DjBOaW38SFU5zVKFNUNthvTdsvnLuar4dqGx11TmGlWiW27yVNkOgWm/rVUpjyGBFi94xVWkCn2D
Kvnpqvj3RTv3VElwAZszwcLz1/dYcpnZxGozqZ7OsrfcNroE6yapvW8EiWqN75Lwgi4hU4XJUpUo
LTrW1DPIU1Xly0YVMpeXNFPbFBFpsV+fZDeQieeOGqEZfLA57dDIBMODKYz8VxsNAZexeuupMuqo
CqpVCrRBb7HJmqrcKpfKKyST8gsO36rCLCwcC3TkqdHJ9W5jMzuYGIR1m2BYqrqpKu9iykLaHbdP
5jw5JypTI0Tw/NHx+dBRzMDGU6ViXRWNNVU+pk3Hn7E1sfZEDr2GyUQXpQrOQX5F24DQKSrRuSpJ
U58QqkStbAG9Klo7yyRz2e3UlBj7IvNitRkqoofciNo3RaeQQBuWPssXYFm1LHtNUTy09Gl2vgKt
REt9He4azKul6dCpi1dK7wKTJoV4iUM5UhX6JWfAyq1uZarSfdCqIj7VfEOV9SnrWFRUGkJXeh9j
YWMe0OtOzavd/ApUX7xaegSzahfINepwcco9ojtGKj/US5zPSLUYljNT1XbAZFWQM8PZ6LOmja/a
E0DHtzKLS9yNRnTA7bSrp2OVTyBds4GCH8MhpSgaHhqdDyN9GKqxP/7x3pfDPkKVyxqHzMEmRD+u
PoYG34CBSOqwHC0bTX0c9uhcpcb0MQAVw97gmCerN3MW2KqBo1o58GzJNqW7k9LlIVeTLyiu8c08
EU5ZG6RtspYjSVHpRuYbYB4FqW1i17R5d3Lz+mqwiwTgN074zkFN23mxAPuEpSZyrO5Ug3lSTalY
tad0fYcFMjpNqnGl08ECUqFRD6Gp5cV4+aH1dQfdxrmiFCTLhmYbA1ihOgFUMsIt2uDYK4+hsgSp
ZkoWU8dIIv+QOlwLyppagerAOWrBedkstzVzd6+DloWZymC3bMzfe8uhroY8rG8orQNZ44oPuLbS
Dlx+/X9LOFiOXdVCRFFoI3xur+IAs1KpC3IqR384LZtWdM0eczZUJBqTGR1KR7Uq8xyFX2P0t+im
SFix9LfleZfx9vIyLocz5c99joCCMhETQm8tVNvUT0qqAX2Fxxih0Eujepy96sYsm0ZLrU1DF7Ys
9MC6EhLil9Han5lq1o6qbWvQv8WpMB6M/FHz1do1V9/MUClYlr7v8tv0lvWptTSGW+ghuqo+oAbR
jvDb4z4UO2MIXtGgIGIKtpFqNDdLz7kyk3On2tCjWmIaqp5La4x17LJrqePlnsvdgm6SanRf7ltO
XU6IVWtc9m+maghLhVgaMDMsR676UGLVZL8cfu3BrsUyydBeAQii1Ml/LRI44arcVp5KG7vQOa6K
vQX3eG8yeuQGHWNLdf3jnlw0u/OOvVp7BZJVWMRyLFLrMqFWaJVaqwkWbaA/i9OSNLLsLXEW+bLM
uyRbXM75d7chNEHhrdaSy3mXTabWnILF5+WmP/7/cseiAV32OrWq1VQXefnplWWG9nfZrWonJyF0
BJplFLivRwb0jgVz5espmQXoCC+X0MvhstfPqn6/3L0cL5fZy2FmViQ+zdOpHWvKEEIft0v0iLHQ
lfrfoSSD+h3ZlkuqQjOATBAYwpeNq49kHblt5x56aNEDRumrZTNKWWwmrshrSBboUgUlXd9A8AvL
lWv+NHU9pKbCbw4RFRjSKxtitA/WxHreKQPSbZbdEaMbsiRNFKc/7/rbWVEXD/p2zFAiLWfl204v
4MhKRp/t0pJtFkGEqqAth7S0sU8tuyXo4/q87LJqqbLDsruoKkToFNlh2f0SPFwexQCMtS7l2Kfn
oEBqXCwlOtHXjOtfD/73Wy4PuXTJl0dcbhsbwz3S911u/uOscApdvAeqrf61uzz71wtZTl2Oo0py
1nL89YyXh9JjlHuG57T5mQ4eA4R6+8tz//Eqvl725e7Lo/83bisyXIOVXquUTh+96DQ1rEeVYstw
NliSSwq9+jA9jjnRfHM0GJtRVDdWrM+bdqA71M/5cxy5/abwyuekJMmL2ra9y2vd2gufsMNkLL+z
FP5kiv7eSoLj59CIN9RnMRManC4KIrvgiGbkjYRPaCr1Dbkd/smhRG6FnXLlwhhtGmfapnQZdm3R
PppFxJXGBao5c0XB5dM/UvUdNl2lvzgFUS8tSkjZS+wr8Rm4VY24JPfWiXqbljIUDKRspRoXPkfu
2oHwzYr5KXCruOa30Db06HIk6XWZ7uEv/PIdFLLuOPjrUO9fQZxDxHK+u3GLG6qMExi+PWwUUlVG
8WZqNEF68GcYwYwKed/saOZRds4JrW1xSJrkFIIwpPRonemH0L6LotfQbfMb+OvD9JF6/j6G3rXq
Y42A9jx8aXudJpwZHq2KBWlejKfANPdmW97igIT0GlTair7fTweyVql79t7wqUjEJKMHNSu3rm5f
NOn8tLUN1goKGCD7NqEyT3bJ9JAAIjCTnV2j6aRLRvp46mzD1PxA+n7vUZp47rMPveu3HVMujMTp
e0Zamg5bbmNG+l01yQl9n2kgzQaBlA45Kw6rKzEQvM2eS4597jXHIsFzp8MPOcYmuApW2Xuwufxl
HSxLAWFadWp5e89t3/WZyJmxDp6b0YvPCULfNYWTlmSvlrcu+r1mJQ6IE3s71hagsjIkrM9032O+
6WRM67x+q6eMF0aPtLGefGmoDFrtekbXeMqYpuW2g2uu9YFQgi8LSwIHhkB8c4caoW5aHEPAEQ+R
5X5zyxR3K2lacZAkfJ/wJzXxvqWBClkEoi7lDPLegEdHjrcHk4CVKgPGG8X+T1QPBA1Anq6TBCMy
ZNx1GDHANRbN8jlkmFQRAivMnHERz3vgn9RB9VsvqvVjErQ1+efxld5P0603ackRHfcN4uDV2PB9
FehY11bp7PsKdo4yLtL84suJxghJiGyxhQ53RozUM7DAD7bth6EmWTBQx+NQvmgWTE2J3D01y3oT
03+x8bMwJ2rta1dRLiCMV7QMEwSqRo/cGOdUvjbjSd9hHvD3uZ18r0z7A9vGA/AT/TsKipeSIWo9
9Ri63KrT0ZjM9d6Ysdzr+nXUWAgKcLDipyhqzsIZQHSj79fjDUgpywHCNSTi3sHeczfln0gUvhUK
OcbISlRtyNj3KK+AUiUPdUmqQDBaFLC0n8iWn/PI36XEmXgl3FMnxsqR4VvZJymNrilpSOLrm59+
mCKqsbxvtqyaQ3XGP2jtLYuczcqht4ed1+LyDzTCsaCV5vZppqrFNM/dDlAUV1nvXzUpMmwcwL+Y
5ALeHtGE+QxOOKOabUs0W9RJWg+Nd8rccNwVdgw+T8BFCBLcojrXAG8EL5YCyKCZtJEVk9CWuo9R
5vUuCf2XzFeGOSIB1nZ6CAf9Wyk1/5QSiBNK29u2lXVOdFnda6NF6JMYkp1Mmp8gHTARMEatdZqH
26hljWvhaI3a5iaPh7ugp2PbOfDc3Mehw5+K47TduIb+M3KMsz3BNDSG6B3sxtpyQwzqRgBNi+/X
Lvf6a9+on83aHjDwTTkKfz5o47nv088yaqKV69XyQKATXmu+vuU7ZQreU48l3RLJq+ePh9kpHnGc
Iwgokp9dIYN1MYeQ1q2xXYWWmX3LHHfnoYYCJdbdpfKqgVK1b4r0oZ9gYwUWBvEBp+q2LaNi503m
hr4syTcCz2I0vnfB8Da6OJLm4akN0hP1K6Q4TfrNi/onDbI99s5kOzbkTWrjbW44H32+a1OGmkjG
J6+H41gh3ieDyN2M+ucQlvoGJdKni0kyCQlrEYjsoQvy9YtKjFdNOd8I9QHlbpjs0gCmyEgYoYsX
f6sRnLPuQPQQtpsjE2F+BKYx+iiHrZsWKNy7fj8kHXqDqiZklaWny6UK/6iHZhJO6tb0AmTtEXhN
PRc/pxw2Uxx9t6yKnMjC0lZF0390TQv/ziv5XeASjcCtbfCVbIy3XuLt9MtEHqhDlUW/bhzoUkET
bX2F2dVJC8U/t3Za8hwIqiD3XAtfLRuXlH8z4n8H1V1Ee8vvXmk3nwpWw7t6sM8dktIbkYfXtY7O
BucrWdWpe0O9GaNT1o4s0TwCcSkP40or7yucRVyF8YTQ4Y4lUikjnl+KMCY1Im4dhFxGvgmZNK4G
rJeraEjunagAq06N3QzHd8uw9E3MX6Rp0mfMSyNzRuOXUdwFNmUoCNzDZrQmhsJnJzHOzXsZwmOa
tffWi9AW+cBnxNwnR5arN5OfG0wLwluzF9dWKPK9Xd5mubhzYWViWIyrXQ+xCcIWEOI2EMfJYjAO
fewD8LbaKsTAG3JdpoDwgCb0SfoMkElU6veANWF15TFW/kB7sApBxg2G/77HcN+12IbDwuphXQGh
Cj19P7fNXVJzIJEhjN18hcjhbix0itX8yTKpAAcTo4OV4haW8qzlQXgsitI+WHVK5grp4mlyy8yP
gBQpn0pssqCy7mRUwX/trQ8rV2nm9amwogje+4RIBaf4GMaQUOAekH+M8y1q/R8iHB+7mc9Ri6sK
GxMeB65j6K28hoSeihlsbzwIG3JHEN8AI10ZGtYwPZTdtmzwpwgyN6w+/0iLodjZOOOJySHLwAMk
bdruO+kwEUVUpoCm19zqE5oOVMLr3pT72AV7aBfBL9YcVPFpHHovtQYjAHP2SljRREm4vNOj05AX
4DIlsSYxts5e170tNrld2Q0PrHK5UPOrqwW+XwutxjCF/NgtAkMNMT3S0/tWGE1yhU92O+AyzzAq
MJp716FahszZg82qc5Po/Ua4yUyUTHlPjoE4a/ghy1yDLITiTBBOsdYlRKx5rsp7ALDUml3U5AG5
RjN6FhLTCxwvm7DyyfeuJZkN2ndNUoFrWHsB8p4KRBXujmpTfhdEnrwFJDTC2H1jOMJ2xmR+V7bC
26bdKG76GnW4rp88jyt4JALQT30ORiyN6MDgXJ5s84i9+aG0pvFOmnq21ZWUkRp4hKumhNhEZfKA
LDAm5Y4wWkpfwBTOU5N8SuAdQP7oIqBK/YGd5yet6ElhKUj4ZWpF+qs+3g6Y4JPhMWdKuDeK0tk6
aXcscTgiaxHzAdgCGX9I/+6HdrwKk8q4nV376FjUdtPB2zJN0taImes1a9h1Zjc3iRXWrL1IXy3A
7SDQAeuk6U2074msjSOrPg6iJqgZMOW6RXS1B0zipAQ5t0bk7Ao6N1w7PjoHdMKcKniBAVXHxs2K
AB4FmB9+Rs11nItdxvWVaaR/sLPywXS+SU+IR78Wm4HMMnx4OFvNZGNX1WvTUzjvWuPZItmGV2Te
Z4H9UprNhgLevXCdjHVfjgaIaIzN2JCWrBfzQ2FoAP4yLCo6n/ikBJfCD0gCASFGJHLfJR3KI2jR
1vgAvEhfawVBP2jwYCCjecmMu5ZG57rVxx92jp28dwdMcx03aWRWrvR6fnalWhegKiORDVG4D1F8
0KAr4G/YEFIJd6/UmcLQF4uMVdaN4TqHpEJAavo4Qateyyj7aeZSbLJMOqzH3Ab7skbiYmVQtvtl
hFm7q2x/3LQJKvPJOxS1Y5P9SHcwCYvyAEgqXceS+IXUi7escqxV3MU7eovXBJgB7ivskkx2snkG
81bvuGiNVrItozneJJGAvRR1bx1j/9qEbrIPE+e1Jg2IAU/l5hJbKeruHSrYI6Lle4tAEKJhqTGI
OlyTaVw3GM7MaXyf8ox3Z3gvfRZH8AXgypQQgjsCzVZxOOFp6gawEdYZx0jILxUiZ0MBKHO9Y1Jr
6l0aq8CObwmQkP1iu+pPxbmPog8ocA68cTT0tvE8xMNnPXNVskcbKWWv8AI3GZJ6klLKI38zlm1W
vk6zetoNXvHkVlw/psx7SWZB3lf/q8vGJyMMFORuz7T+3YfScURxpCL6nAe9ya9DbXxMYgV31WCR
290+L+BM5fPOTnTyQV1+kAVxn5veHK+LYCCu1MdEKt8BqhKTRHwMAhUjQJlAoznIEKpRJxNXnU58
uuNU47m1bmgNBRD1UPgC133SEU2BJMtX/MnAp6YT8Rm4HDJbO7fMSRmFPco1ets9zzmcNVYp8DHB
/oPRWpVAzcCdW7spbH/Qt/0Mu1ndReExMPhqO9YTo8TPiubZrszMPfK+ih8G4RokmMACwG3I9Tm4
6rWei2jgbmI660BOaS14NmEhGoLIQO93m1gL3Ad+PYjcSKUZfEyNpLhmafRTJz94JTP7lSQzxLDW
GtYZmZbRhwRcSc4NJFWpjfRWDBRrPerlnDw0TVBMbOriM5wreJ1YscNo+hB5S9R8j+xX6fA9vc8P
IqyJ68ZNXGnfsWrC0ZeS/PHuxWzNb7XR35m5dg/64dbDArLJ4oBSajb8ML15X7Vcn1jIA6UlVDoC
fgmiACyltzODxKWO06IW1EJWyGFw5xmF2CNVZN4XQuTo0k5sew/cU9RaVJgZ1Sa8yGNOqFSK2E4Y
zN67MecD8blEQnYgrcqGHRDQuwknjKr6RLhi5FriSkF7cHWjupXDu1k1r25HWM2ssAElYZDpED9P
4j00xGsACWfVNmjh8omrc0sUeS+aG2wLMtVolIzONXZz+wwoiUtmhxzUMmba/WeqT6jZKi89pBgH
bnqojlbXPUWT7V/XiIRdh+uwYXwACK4JOem7HcBmhF1ckaeSbNUWTHefJJ9eTX9aq7B2yjzYNWYI
Mhdf0NoDl8c7ylFQt4JK4iQ3qVYUu85+GAvtqRs+vZCqtyOeBrvq1jAG3jT7SUqHq5wJDgrx4MFP
WS3SJ4KfxAggA56/Tknpo/l1DEt5Y5c66PgiEFc5UQjEweIOiMFQGAmuSqguaxBV+P9bjBlucwd0
P1tVicXwEN95Ifninf4hAr/eT7yEdSkY+XjNoekiC6dnLpiOYrq6VmtUFK/k8/iAkxyHt4Sy+6Xr
anKrdLGLNQM8fGAz/XYqc1W6d1FLrqg2EOfkBeUWqeZT0tSfbVZ8Kk2JnUW3fV6IFSsVn78xaV/P
4eC55IK6MCBSZufad2zv6Bcbe4Kn+sNKszss+/axmmsgNcw7+9nEJFCZ16BXnppJ0CV28nyD1nIl
njO/W48sBRiM53wj2vCH1gfRjhwmMnIq1NvlIxfNa7OcwWzx9cy2pvo7KZTNeuhhVjkpH2BfGTXz
aL4tOko8TUZQKkK0prr3YA7itYgJ7EU3ucEOVMakl4cm2GUK0OTRXyc2EoPUpzkYhHfU43AQD8md
hOlkILOomuHRmeJHsBQP4xjdB9F0jNrypm2yXV3f2InxWvAWfCJoZfVDKVGDQbtrbDLHTe1qjBBz
57PcqYXpTPIFP1wmtIG4NZPg3fDNp9noxMqcu30XV59xKOsVCb2nPmvdna09ud50KG39uu889LmR
wmv6vF27ct6sub83+GuZPnQypoOhRcr4TJz5GB/EK9oxM2WCyKoUOHyf7dqMbwxxeIRr2PWmnb0t
dJK3Wco3J8N0yEesi+wTluSb2XUfef4x4MJb5TQ4CJJ4oo10X0GNzZz80+DFpnP5CVKYXKviMe8J
OKViSShlLj88vs/7JulecybYEBQYkuJqSlZmW7ynKhWtlmRR4R20UgoF49Ga8k1qlN9sGyx+o79I
2NyDzHbhSKu4cP17d5ypLPf1Z+Im8D6fcVkipNauwjY+dnr6o9TpKtVSO6caeGuMSGs9CK1d3VeA
Kxuv3BiietGiu3KOXpO2+ZUFN2ZTI2UqS8HH414XABiLLrz1BYIFgO+ytz9tAd4nsFSxyjBv+t4o
gLk6VJGYaQP6aUmR89sX02oOYfC9HgPtmLXTvYYVLJU6CrToYY7+b+vwcNi6RA79Zx3e+Vfedj+S
6e8ZSn/9p790eK74L48vnmF70rEdw/6twnO9/0L4JtHUmVzhv2y+fzmASVASKAD/Q4KS5SHm8Gxh
CcY6+3+UoGQa//T/WhSfhGO45DeBPxOGofKV/ub/NR0zJBbUD07DuI1hTnO5WfyTzqgdi9K/9gED
2HKGTiWtR8IY8DW4eXjQx/tIS09E8IzHvK3Bu9Wxv9MJP2SRWtBwbanWOUMdrig8YdYqM32dAoUE
HPYt0Vp7O4yot9DhoPRDPzZ4kX8cquFXbWDr7GZkj7//JH/lRv0zJ0r//98nnxQ2bN1AvSh04w+t
4ciwziDnOke/nsnEsVuy1JLs4Cupi6/TmkNTgWkH5M/Gw5t1ClS7Lihci/GQxUsypwdafc+5b9IP
0tHC13ZGBGocneMa85Tjb2vPhD7siSenlQ3aj+JbrukftBKtu2WTZsBXHG/UQa0iTHFY/xjDMSJY
M5WAZpDB51v48lmxQ2Y3nIHRHeHzdIdoziraHSMgd98Yzh7QM1679Z6YJdaQZPK43NaPS0QK8yTx
/7g7j93YtTRLv0qh50yQ3LSDntCEN1LIa0JIOhK993z6/qhKdJ0ySKCnPcjIe4+5ksLs/Zu1vnWw
sUyCL6EbWlUv68OvZXFOS3MP7+c/ftk24TkjwwEq1rHtgdSBPga5zO8DxJEQWwCEkl//9u/Dr51b
BMH9hN2NBMsOuyEh6wmqP/FW7ipT/Qbbx1ZXC5nzNRi7wrl+BWdi+8mqeIp6njMkJIH3iy2oJJLE
CwNMU5mynZl6Sz+InuiOUM+WL0VjBd2V9xnM8cMyovnA5HYzVqlKVebBQTNE5a+cfKdY/3XpZMQa
//fh99ckMj6YhZu7CqzWNhbt3bT+gZa3XxuO9PDIAjzAIOhuMhEDqcKFYSr8YQdnYEjHw5axt7VD
nQ364fefgEEph/Yllephg9ZhwuEZdIyw8apk9a4K0SX804lM+sSBnF4KTon4QSuOGakJWPpBV3+o
KWWrXKNY+8VPzEK5p29g8CGrm5y4i5NNtgUDrYGsvvWhMmhpkDnFxwEazCoymDZp1T///tLvQxhO
/Ga+SMRoiPtFZt3lZH0vHX4fKutHYXKOpJu7LNTekVGuIpuTAVSdLNAJLt2y6IeoWn4JWjCGqc/V
ZjnGAi3MUItjUzanjL2/a4DPt4w3GlRGvRFLsl8z8a+NuIpJFy2F9FxKiB6q0Uj2HVMTmg9G+VXh
AjdKDs1w/HXyhyZhheUA7pPL7dk2knzzSyxpkb7AbAc5TX7FkUwVY4Ni5REtIZYaPaPIuutxjR2a
OD1nfR5vazv0oqm2dqrN5JzPxs5M4DZLGVHA5BnwpWNDsr106uat1GWnTJYAyUu1cKWGWHEgBL3W
K5slALMdr1ZxzBzN4dcsO8nMnBVyM9xyKu+RrpQHMozpBiXYikb5wt8397xc6oEuIXEavZ/8qEZy
B5dp20W6dkC3s2oF8NPJZY3yqsYGDutFsycSL9pjWpN0pVbdcxN3H8aSSYep300LmWOBNblFbw74
Lpngk/AJ3ReiFEvZatDwSo3FU50vIJArUH1tR7tgoG/QckIVw9GmKa7eBPzejcr6DbMtS4swatxI
EsxfeYp4F9tbZOOceEpdPBcdUpspJZ9qCL/KGXkz0CfzkNk31DXzPkXFiNq4bN3fg5ILE9FBTqlb
6/V2mfL71mTylcsgdDQARn5ePDbwvp02InymK1fujlU12BUm3dWVQcIDmV1//eQlZcneDp/WnSC5
EMXR6OhuwpR4VKRxaUDCpzp8JyVo3iVMNpaanFplxOWd2a+RSQ9LyP1GDrNn9BzsEUdYV3NQo/dF
Lf0LiEFUx2g1MT66VqAyqMRwiGpJZRqcPo7M/K1aPBVqdlhmKAxdX1/KvmalZQXf2CO1sHgPOg5f
eA2/b/M5w6wZN+3WQLWJmtcAHgS/Z53U0/yao/fL22kb41UyFr5LdfATU+t4PwBExwISeH2EzwL8
L8GI7SYkOS6IpWbHOXEzxXMLegnnNDnUdok9hDcEfBbQlCq95KLCguOb8asC3mpHDjaTvmJvN/0u
oadD9yebHsEu+kVhr6TloIOTQqYHXMfgpjfq5M3EUIrcXu/9TBKI5u0Fates7uoVU6atwLJC3PDW
TeBR5XMeiTdta694szauvgFWXTRLUrywTQz8zPXeVsjVMxhasQmDbdsBGU0tfOkVf0PMnXlRhBRB
aMo6L0gXSusVukaGmi9UOAAWWhcnSIHvyrP9OSVE3OFKu0da0DtyKAcec41rZYYAztN9jc17A+jA
/7WupCsGrlUL+NGbsavmXZLnxM1CjMtWdFwZ1y+qwrBDt/FIipn4kpjyJRoaRh0RyI+QNk6apAou
SAKNLRuWfSoZuyRECkYDTVAH088i6pUd/NrztCLuCBJuGG96raAuFxWMR6xunEdLtg26mLgZm8Y3
sxHz2CQgDUvOtzFLT8RAYtkEE3VvsBll7oe5NVcPaoUsWyIxzvgKAgKIOVnAGav42gz+vNIhEzCH
mPBGFtz9CvjLdFB/Jsw/aCuZO0IBjGUqs/E28WEGqEH7GFnB3WhAzzSq7KyxRegy0I+NhWa2EeTG
cpRt6F2uk2rkTwUEIDV9MZiEO6kBwzZWdfZFTXO3lDOgLuQSy0BOCUz9pUq80VRyPudICVf0obRC
EHs4k53+HGdi4UJJGfrFvC0VLZU8uSNjq2KwU8JmbWPmiVCm6NPjRLAwNcDRs0PRZNBgNaPzU03F
9pKRNRTdgq6DDR5ab3UB4ZbBGVBH5iDliOzMfM1sbJIg+RuCP4S2VWfgNKZlviaqHQJVGBWE8IZy
B3ZBvcujcavBbSJizaJDGh8JzUs8MWg/GWvKco7bU2oh7LepyJAz9x7UfURXCrOp1iyMfQIdw2t/
pLTT2P+ETtIF287SlX3YC78ocqzEsVZ+lK1omBDjPoiRaO4mjPmOngYglSEtublECQwEDkFo2J2I
AuEKedTUXN0ZVX5SpvpsqTwxcVLb7tLuoTLsFMgGbiuzaJ2ZgYzW/GyVOYLxXvO7ftWStLxPQcgP
RmUemfYDCsj+tFbFJnwpXiGdYKVFhwK+6dxlChoDqYV4EVslRHMx+7YZGR8oXElfMZcQLynWGBVz
SJPW5JcSalWZxKFT/oHyTxgi6TxIVZOfzcStu/61bPJPy7Yi16J2T9o/vOgPpSC7WcdbYTMw0ZDE
krddbLBuyO5gazkjnqf2t84Lk10GQnWamcYxm/tcMGEz/4jQN4hNXQeuEWr35sLSgyn7Li9k0jUQ
ozjpZF/DoNiVCzEp/ZTQMABEM4vBclFBf4ODJy7PuF8my/D6Qj1LOHQtI202ZddYbhfZGzXo3yfy
hrHGv85ZxVwl+TC6lpWaJvaDhLyJb9lLDQ3qYd7eKRCCHTSeupdZOGblSu63gbQvekiGxNDHFA4s
D8ysTz21KV+6mfVxnyAANy7M9prtUKiM6/v6SVWn52kyX4sqYFuWqTgB4MzCuNmYS97s7Om5KiCI
T5q1E3OAm1lyISaTOVbyzm72Xc8nOBak0KhK7okWDdVqInXGdR9Hoc+4skPZO6uJPyoTwU9EsrMW
3YW8ypvCyopNurReWCNHQkvq6np7FEv2XNfVxRRA6kLMwzIMM18b4pPGIpS5qVocsUS4kW19l/3H
2KpP3DdbwRLbM/T+p1IH5mET79cY70BLcNGemvOHjRy5W3lxFGM+OpJhn+0yPErp/UKZfWspx0rR
GF4RLzdFjW/YeZjbyyFxS/rXUrxVLHK9OKAMGsg1R8p+CvXqFjFqlzL5KQ8QuSCe3cu40nk1kpda
1p3SGJCPhNayL5KBoSqT7qjLAXbLC7oowg2ikNdWWY7c+yR1pReFSV6YJiejEp+jgrLFEPI2R5Kz
rfT4TALrzObAuFM7bfTHkeWdUqOwiqif5IWgkzrcT6wT0ViA4RlNwuCZiK/hMZifkY73bH6TxMXa
Dw8crnEKTmLOagW2M2pRITONjcMBwruN0idMeKrJPflNOIIBfi/0cdw3yt2YUo83/Mw6e5RVpHth
0sv0u9SPUqX+WWqAQuHaVekDTHGWfYERR1uzxb4e0nJPZNIDSFD8KmpfzTK8Tgnv/TJwasILSXfn
h55yjRBEzsIOk4xvZ/a7Jir1DOAA0DybodJevCy7FlP9rOZh6Ay6xBY21DnJGQ1wY3730g7PA9yC
IgD/yySPmEqCAGWN9CpbukWB3Gymera2kk2o32JmlYtl+zGt16eUs9BgDddCxoRQwM6taG0HwRZ4
yTWVWMJqO2XUxH3bXKwe9c7UI7FVY/UjLIbJF4p6JX2Ssi1VjjWj68xgGttYX6CB782E2C8j45TQ
MhXEdfqV4I1k7ai/genmnRPlKYXVjH8NtXxBvSs3bgx6ZtdnxS4UoVtXiGkyzSg39GaOBG/iwuHI
Npr5o2J5VtxdsoLVjzRXrjT99HP8NsbpiLxEebYbZiBze+ij8ati17qX5p0tSM6ygdiTPh+6fpfE
5ZFU9JU3pSFvGLOvvo1Odm5/lQHetJ4WscxKgqT6fb8GsbDWwYHG8Yd58miCWVEYZmft/ChJ1Bz4
Or243Qv0FH6eG822ycovHcApaJ/5TjJkErBk3VdaQP6RLmrwBcbWmCD/W5zvc6/GHuTeEVhIrGH6
tiIcI/FeqJC6UVwiPLYVBGQ6SxkrXaPuc5w3Qk9jP4UZ2XXoCYdpqhloNPeSET4Vgkk6zHqfHLAb
0Vnfwui/VXoRDfGiL280c34f0D07bWLyoR/fs956iME1DFJ6URPMa01GNpMo7cCVjHeTCl4e0XWT
pSqjypBes3bZtRqNQ2YWKD/rB/7DlE0JB1hrpa8ya4cqJZwLgs8EZpwiryvTaNN1sO3KjknyWOzx
sxyUWVKhu6Gk0Tir5PBkpKYJ0gvBTquGl55ezk1GkhiKrGTLhOUrSQzWH6QJl8jIXI3THcMet2w2
ExIQkh4qU2HrNnwU1bAS2CF9jKKhepRRwm4AYaOgSnS3B4KOEGS5rP/LwXnFLBsmdI4kn6WbTn9j
gsjbdSLvaK7Iy6UggVC8j+ToFa0c96tUHjMLp5DFHVtlLGanMqVi4ONAWbAGR8Tk2OUmH//1iUwr
9cU6EcfAk2GyVwIn7upqgJcprRKabhbV4EUcyVYZwbPkCZj2OmO5ZvjKNf8J+ydjMF7FmyrKviVm
AfW0hi8LxJ2Rpt/psg3LfCAey9AXA4OhvKe2fyaceWvpwZMtkA5PtvVYUES6oglIoiqDe6nmIgMN
7Oq0RQgos2u9WH8CKQYYdLOJuOsT5RDMJeXGWBiunFhQhlKy/mIJMjKiHdvpdrKKlrJl8Mjl+BUr
ceChaTYdzax7+n9SXhfuCXh9045Yc3QMI0aatLTcoA0Cd7V2Mner6cgrdBNTTVze0ot4o+E3ZG0a
hdugJV1A5KAwjYo9AD8wauZbsH4iAankvl0lxwiKF+kSEeMTlQspea5C7TkjF3s72fWpGqWvcWy5
Y7t3cl485Gw7AhbOjU5M+XzmDBlwM+tIPRw5zh/n8Fqt2Sw5m85gsPlj407tg0szIQ6Xxg15cOKd
dD0xbJZ0Hn8oLcjvuelJHzqWjt4Gt5JwIc2wabNgncHhd+0jYSabGSou3tyMKHbcUtoSORYXJbce
4gOD164JBdhRDtEl4KSL6QTwtbAsKGekHcEPddVwKez5VndBuMtSmM458sFaag590+5auzypqyIq
K4cJatfyJOrpAdDDtbOQlkHV/q40ggfxxLDk0296Vj9rkXZPmoTQ++dS164tDI0ekcFETWFO2VEz
04dO8GkZqPoRG9xyoi4Cs/SLnJSDIDSPNoxbPKJ5gX5BzYK3gO5G6mNGVdNRLyQ3jrpvpRnpWuSC
kzbf92W/syXw4OtnTZTfdVO8lCa9xAJGRh+6r6UkoTMBcuzSld91fVuxUu4em0J9CpQHyYA4q5XS
T9vNZ4v0Wd6LUL5490D/z3Nu3mb6SpdqZwKLdQdSH2GsfUxsQB2zZaGu5uKTgs0d1xVa34avtRHv
5z42aaJ7GQFnfAcXC5HRjzqkF7NMmZUp4UckbBj4tReX1RXX6A971Idy/ZmlsXsySnzcPQe5xTJM
MRUVLbrBEZ1oSL4yYIwESKi2o0xrJrjW/VG0aQ8DsrxU8nkKYxXOZ7UnZgiNS2MFm6awlY0pT+Ck
gHujExo3U8PgjPk+HUg2rXRFMEntHDNCTKwFGdZR1MjLdGX21bgbmOp30j6U7IeYXkHUMrd08iwF
iJpwHeak1rP1w9rtwnbo9xhM8I0RexWSUnANi8odzBy+kVZ6eodIw0KiNhGBZJKFzU0f8inNG36/
JyglW9iCzjIusIrkGvSfh9LMo12skr84ye0xMJaCTFBeUGgoX5hQFwfxEDlRoHKrcU0nzq2GEQE8
pVamp7uMWv2cbhSAVDTeCkzjWHu2dCoaaQAsMCFIr0lAcYW0fGYVeeozbyMnHgq81rQSG2tAWBnX
EIaW9KVNGsuT2lsdZMIz8ih7mOQDB5FB+h1ArnX6tKvL8r0kA8Bu2MtHc/lHo9Z1pfvMiM5KBUVp
LprYA/8+nayo+QMk2Ha1WFO25Yx6EIuZeQ4o8qm1lo8ptyd4Tpl2IeGHEtWa7/JFW8h9DD0pV5Nz
VaGib0JSvmfuEE5Q1rFXZH20GMBmHTRu5hYdGtn0IhzRCRGn1OyyfOou8dIxS1OEE/WonawOmuWo
nVUUt1sl+xGAKTy7KzQ3mxlUdpSW/NwspVvkff2KdQpmxs32okE/LB9VGTD/gskBq3hMQNuQ3M2S
HdCBTI9jhL+3VGKdPdHiB+w/fM44y6kL/l41jl5YEIC8EI3kkYgzebmlP9hqHh3jEA9qkhyqrpiP
VMkcX3OvbVuz+Yzz6Q/E+fJgIi03q+wuK5QE0wz0/yqQ9S3Mi9EPEvMTeBmqFyt4Js71Ah3vc2L2
c6zLBXafIdrNNCJvaeHuB6ChOO5F4lhNm5xraiQDt+KBSfwHYecYR1R21zSOy6m18u9k1jOfhPjS
US06Ag1TNACx7L6VFO28+g41xteblBiVLT/Krpuy6jY2fLgnQ+xxHY8XWYqeA9KPIcJNHx0S0lMD
Pc6xQmIJtElH+0YejJBk+RqN836e1mGlxvacHXyntr6sRqCeGqo4kQw6UGxxxfRUbAs1sfnUmtOu
R8LsgD5EJKT2bpJo820ur9IQlW4iV4RbFLIvN+qeawJyobyPCmDqRfPThNJ44sX7M9ZJtU3KhWWG
DYFLkU4mKezoxl7FGkjfppT4plQvZwQVT6MqyqtdXQpBAjSNM/CmrYx5G/NAOvhjyarJitrqMBHu
aeTXmoSlQ5ChrGVxemI0226EheoA0cwfgsNv4UzewRydu8V4lbk9cL+8ptJEUPfIK2rSg9rdRNRL
/F13uXZfqUR9UiccAutnIOErg77l6KQyUgDX6ErS8RBKfenPMeA1aemRGYd3jI7GLUeho0PofSgG
Kdjoi/UY2JiU1LIc79sx/o7TYtfRI3k2+pwd0UHPYxwx8OIjSbTpR0Ea0HbdFnokM+koFezXeNXo
d0V3DaaqXSOhnF7M4WsY0HHIqXa/jDPpY3EEZkNXNRAZ8UvFloDI7JdwSY9dyBB1qcw3ws1uxHN6
oMskajtCecZeB8yQQNijNgwLFFyY3O8TIY/0QESxK+awUy0E3cMI3Zk5ZqYnOJOsUUOIjcE7TSO/
UQFbmUq0IjB2uh5avoV7343LJfUzM7A8JQebkSJS62qoltl4GVWiLa36oh8kDY9vEtRkxXT0nKpp
nqpzyloCrL2JgZERuLF2k1E6eYh7NQQcBBvlUfutSXyfyNZJL0qIv5a1c4NwCxHn8rVGO6WgO3YE
XR8Lu37VRoEYmaDIPkfBKqU6Z2Ib7bTeuNPHuWS5pBH0q5DcQ6KE5CYpVXmEqAgi2wLq0jEBfaIE
+QlKJfdNdnbkQs/M69JLsORfNFfRFlTuxjTsj6lSBduZUmWU2HtJGCd7s/nOxiHxpBghl6yiDxWS
hiYquGtyoZ3kurilKQ1eOgs+nslwtez+PZzIPmoxE86S9VLnw0cZjdEpZdvtIYzXeTelG8GzNeQ1
Zp2iYrjTyRjbm/Ka0jb7dRsAVTRkT8DcGkQ3Y0TGSjMMVH+jNj2a+jtpa5c4x5zF+q0/KDqJBlwl
aor+2bTJFhSyvuZGspYWbbsiZMd9t2CeyKryoZfi54owZ1vDV81gkXikikOAsHAv6de5/YoTBI2l
rWkqHbDEIvXeSkbVL9Gg8bfb3m9keF9xjyQll6vx2HXkbjbksEQjsW7VWPtBWp5yZSQsPibQOapr
BeHVeAMPaezTxy5LFx83PnoBmKNoCqdNJ0fIIhVJvZ9hNhozaq4MlcoUN6pX/2qj5nKrqjKbG8Iy
KBtwRlpx6aoIjtM6aElqSoQTEyoChKKkhTPzWyqNFPc6QV/jgnmBtRjSNpwyoYZRuOikW5d1Js+L
Gd6ZaYaRZFAYNiZw/bI1+du4LnGlIos0b3rObWDHy0VbfUWT0buDZpoHzVS/CoJ0vWkCXBmoaviS
dtem/wmoze8XtbAvLbiDYgXaLogeZlAjbq/2vN3uoeU9CBKpdl3AWG4MRXvtZeUzJ/PBj1Pp2vbA
Can4T5LC9TxkXXSuq3Rn4FeRtbF+RlNOtDs8VZgH4FDTbaOaJ4xljLft7zT6GImJwsBLcanVgiA0
2TfJuA8JZ3B7hVylWS1WrahE8Z/kJmxP3Y80OExdmVieRgLQ0UJ2178kKKaKpqdERpGVNeLN1svi
jzByJHZ+PzflGfEXmVGi35qLUm8bieOlarLjkiteJU3RZtFNmqKA0hvhH8+UxQeAMHcUNK60kBE6
lBYT6Zi0gnG84XVGGTGB19AxMc4tOglCnD7NGeNWNygqDqXlnEotY/gZXFNMtLluhNEmmfJTv6rG
LRoH1hsTqnLUTVnVD0clXbZ9r6enfnptYCPtZWojt5NiwJSRfErzEm8sCnA0qH2IC9LqjuMgRbSk
JBmas/TOyBj8d76QuZyiNScJmWpDcprmI+sR5XXjuhUqCPuT43Dtu4l/m0hNJwhiBUvl92KtbzAH
gVJsYr8aCR4yGJdDh6bBHkR2nQI4FNLQbYknUVNjx27tKyHA1TcbJXGTQGIkRvuhBAuaT0s9mK22
H7U1X9tI2k1VZLe4Xe4w5wzXXmJIoZm8nEm9fLKuPMOUSL4XU97T43GZhQRn8VNQ4LS3eY5OcoXx
XNfNz6RFBNBbpNdChrnoWs/dh0eIllHxk1RsZEZFZ24Nh11bdzWMhpdP4SOd1ucm5muqnBWtbHkM
CXQk5315p0aMTsxYEn6GSXdHlPKOrTtLY5WpdjEFOXOeFs1x8WYnxVUv89Jr0UMmXXLKJiV9MOXD
Ek/Z6fdBkpL8pK9SYabGXlTxXmjRcFDEggzSU+CfNhMCvKE9KSA08zEcCDZHFgFeZuCqGVYzszLe
49Jkdxst4s6Wa05N9oqoBthEkLV87Cb9NcQKDpdyZX+F10JP8pc847XuWL4XBqR8RNjoSNZNp8K+
SsV09QSHTMzXhhXhwbYouGaCijiZW9ThdlmsNi8HC9Wj6GcTr7cteUzqMDUdpJahl6Wr21o3hDsO
JUbjUYJ0M0ABJYzjjhQ1V0zd7OrldDUwum3TFi4+sl+/pgykiPueioW9JXPMscdALGy2BwZhsY5l
6KVfKUvgk0vjlw0TIk0Zj+hSlq1d5NtQHZJLKFnE8+RMrZdBoky2Gdx1GsMvEKe7ahqIVFg3hxC5
2iqF0meoe5s8sMvvAwZasjp1f9BFvNcw0TD0j+Qt9BNaYpzD6MKS5gVTrmPMQ7GVA6Y4dYQ8u7CC
Sy+34m7CsXGKQBqlgpGrGCL606AbHctciGwQ9knktAJF0eCzBAw7GYfSoHaaOjYgc7izikLdKOgJ
5nA5dkn2HNa6flKjGDZuC3wJIuwHKR01cvgKXpcVgqiZ4T2rY/JSrpluWSr79aCepomDieyZvfSc
YGZzKilffYn1uItbLndVBHzISCPYZuT55G0FLHWi8g7HwWINjcBWZJ2FOU6cwj41H4jK/bIcu1e1
50pQ1lYSnsMKlyeOsVPSWYfe4PWBF4WtGRusFpt3IT1Co5JObou8JiYrk3b6VP2INP4DN8Da1LJB
5ozZaL4ezyYTFI2PwFJW24V3U6nqnxk5oscxT5hiIj+TJbyeDVKUIjT3FtYRMr+YLnX2GXh/+JCw
eCRijMhRjZMxe6qRcF8Qf6lJ6at6eGUTQkdHfDW9P7cMBz9rWL9ZwsLlImFYWM6b0lTXhKBkV6m8
6C3dArZmFmpxw1/pQ2ujTsamW8K7ngUZ4zucXNu2Rh4IgsXhFrs0I3jjqG+PIclCAcNCpweX4zX4
PJyqWwlaipeRYLLF2pVtQHLwnRJOphKhzRqQZTXlgcRmd9OUtzAOlo0dx9pOLnqSiebizbAehcJq
SB7SU5np7GsKphvM1W2A26LI3/NMpdtmBmR3OPTtIth3CdsYxUbg0AQqKXdNczMtmV6p3TNtWS16
I8+Zqh/G0mYUzzqCHrmnvpXnK75b20my+7It6JSmCP4An1ZbE0y4x3ZgC0rTa6D3s2DnGorlZgmh
iUrWvRmpJQEEon7oY+la6yM6eJ1zd8kZm8mW4ZdaFT0OxkjcOGJyyAqxL0SACrMcJKfXSWrNF/uY
kwO1W0feU5UASu60P/ZMb5/ZxW4Y8VAUBHD9pm1h73pOlYRggRY2lL0+/P6TttLMOqLPUTnKQ+uQ
OjsyW2+9X4Ln78OvGgNpAvGS2NtYQkdojBqRYCBQUSkd6DhY+MQlBWtEP4U6rOgwQTGNZi/Eb/3+
/u9DO9XhppOsJ751Vr6/aRr2VDD6VPAQ8Poefn8pZBwN+H3cJau0LdYQDmVmudGyhSUVZwaD+LTb
UHX6S0mAqxS1B5y3LGUIjTxEiS7Thwk6vpWjwoS7//eH52ylYllFQpCSlDyaTd9tSIsll2v9JeiV
4//fIUiqkG3zL72t99F9/Buq57ibLx/59//+X5fv8d92HzkumLj5/lsH/c+/+U8dtCmDD1XWzCL5
bxW0qf5jRYqiZ1YNYZi/FNB/qqA1/R9AlBUd+/a6EtPFf+Qgaeo/DJsGEdmyqeiImMX/C4tUB636
N4lUs0yyKQhUWvkJTE2N/6IO1lD0hTX3zM4O220aG2eRR76FoeSpPmU703A5lGrzgH0Qy1f/2H1o
X+Fj97zmuRbebG+DGYa7a0ovXXXsg61iYCLAzezqrC9lwlq8nDRkVj3UBoy29uQcZlvGcpvig5mS
ED7zqZzFypPypz7anrm3PZYtf70m/4MGWlmV3H8lPf37z2hbPG26MPm/VSH9l9KbQwxvVG6BllnM
515RbpjQtrUl7pJR++ppUyQSrJ0qjd/0WLn96y+OQv1/+OoarxRAddmU9V8d+l9fHYnuVCchYBvr
yR6P8k95a65a5Mrv3Sb/iQIH+kr/wxiLkt/TjhGaqwdpY53tB4ushitKKO1eIZP6VB/Uj/yCZOs+
7b32wtx2vO8rF0fvZf6wiFlqHP3BTAhb8wj5+Sqfo5O4owyxvkPdMHw0Oc/pN3Zf4057a3GDOah/
iRnSz5BjqbpZ6Dn9e/2UPw2tC0QGwXJu+qbNYp31NeBO9v4uRUB7yk+gBP9MdOQ7mDQWl6vpcXZZ
XvNQX6C9K8d2ax2El7+XT8QNR1/JIz/OZnopfpathLFig+xgx+IuJa/vI7R246m/Jj63e/I973Kv
B0fnx+yOK+dHPaJKRJvuJNIeVm37yd6W3E/Jyz9bE4+ZJ+2b98Hy2DU2TxZ8fw3VIHoXJ3xkUmA/
Be02S+7nu8V0w3NooAt7LO/Tb0z2TOelc/mob5ebRWLUSz4+ytiJEQgwRDrNr8WHsRnhw8eO/pPU
rnk2DGQVhKz4BeuwcDdYm3HkCfEmWh2TSRzV3euAWpmdEruQTPEL+V6TN1AIzPvmfTwan+UdCdbl
RX0YqXaFM5S7OCTMwrVv8Va6wFq7hIdh2YV3xpFKYcax7LbCrT4y8IxgApzovvSIHfZDqoBNThdF
zsRnl/jpsIm4OwxPd4NXhqBVeRc/0idbR1Z+5uiyUEz8zi+Oy1bbkD0FFIeKtXDYvP4JzpXqGOfl
FW2m7eVXEhffwa6eBZP0PdQZGkR2GLlOf+EkW/M0KU6RbOej9QKdpNDQj3nEc9xnGCgvGCi1q/yG
+FO/hYyMnIjyHbEzs3CEEo8DzwQTos5l5FODvt0lH/2+cfMrPAAmvE/hp3GhDOokJ34Jnqx7jKy8
tVmSdB4rH7E3Lvl13BOjkIuTec+SUcr8aofRacMmJdmRYvFqU5s49i5isHu27+znBeES/XjlTn7n
5nw6nOx7QM7p9Ec1eUyow6/l3ri2Gc25I/dgkOEhHsZXrKnmvdZ6PZtthm4eZJAPY0dEO2nsvh25
bN4lF1LIvX4ImfacW7yzeG/HveLjxjS+GGetPyBqJH9NRnbChSfSUcZtcp53dH/MBSkYLnnu9vvo
nCauQrDDk+g8hmUwR3G5E4g+hD5OcOVP9hT52U68oTJmbO7MO/ohRLJbJpb6Pnnq3mdvhz/1ScP0
jTMzdMOr2UG8dPTH4AMtH2UAmvrzMOznFybNPrtkm4xWRhCOtJ2bPRuUacsOrGXpdBX9k30/nLu3
6MCqyHybb/KL7OWsvh35plyJuPrX5yMmoP98Nlts9zWSAhEsc83h6flPZzORdZa+yjd3LWM3djvs
BcwXCwbcv/4y/+0QXr+MbqumzW7fUv9r2F/TSHMPy7Te6cr4uH4Je54gYkzfS4tXdc6hHS41V/y/
9N6o//12tTAzrQmIhmYSdiJzjf9984iw1ozJbtsdiNgXMUPU1aeCVmFCIUqgBwmzOrNw6LBB9Zyg
pgYa8VHCMQT21LIclAz6yfkRB/ewWyyVj1oGirBnpdfFgoFNP12xroFFYDlDAzgTDMMaz7cmFa6K
ith4WcCjpnV76SaOjGzJPLsks5wUCxaVoj5p42x5IgEDYWwwBLXPatXrrgH1A+tlj9C3KCUfLvit
y/Ngw7vclMJ5pwoUP1b51Olm/xDqrXrGHHBkLTKssGxmBFpY7e2uPU1mEW/nkIsskKs3eyj3oX6F
Z2NuMv0Lqo5bF322aQyJ0pQIzzLfIDQ5yHmqbIW8wDHD1W6kYF00MlwlA5vm2Pwf7s5jN3Z0zbKv
0qg5CzQ/yZ+DnkQwvFPIhyaEdKRD7z2fvhZ1b6EzVY2T6GkDF0Kae5QMBs1n9l67QmLLsK4HLEGp
0d2FQGRcvvaGx4FkO1ivS9gde4J/WagGzoteVOhHnalwtSr8DZ8M0U0PGifM1YfY8sSJtRNiGxZt
PKj0YpGbCrldLAHK6koSOKU1cICBQDwkQZnBQcrf+mOgeTxTs2BwueSY0SVwwk14sMBMJoBPZSoR
HhNxOONzjEi14UbbJ5rMzLXVnhefLS5jZYwbSxEfvTOIs9PM4i3I4K2dbLErwoNozHoX1/AM+ujO
yJVfjs6RZeb0aM6iMKQnuUw/q1zApkBEAbhZv0RdAx4AuF2To+4AdfHcovNaCTZFvQc0KbEoErqa
Gq0CWzdZ1oNJF6xiUYhi7ayybVBG804bPpG83E+FYmwE65fBKp6LASg/g9mAYOShvgeV9RB5/qMe
1p+RRAxFcMvzJFr0LfXL/NdoCbU+lEhwlWhtgg2AjqKxTlP4iLHYEmjTZzhsUNAYS0ziLurgdoW7
3FgSI3sOCvMJP9ZJUVSCaRy+aWZ9eZQrGwgNoOTzahV10ImNWGVi2vbPWZHSIvbkyxR03MrwRYiO
qyrJI6uMT88mWpntMg8+JMJqvFFiQH+kSVS8KKw71UYqwqwwYbrMNzB65OxydpLppI1w/wp/3fYP
BTrSpkBFoiMAbJmxsS7J1NadvzPVQ2aefDkJQ1LaYINcPegyjAlgj0gMI3dWQXiYCbvHhjuaY/4m
E1oi/TM1b9EPNpT3HWo/Mo9DfGdvZqcgglUXMYVXZn5Fwfs0PEw4mY2he5J1f3Sg80kbYRnSezvG
BUO2fE2JhoLKOqR2ZR0MH3pEmMIkD0xyQogY1FeS0f7Cqlrj6CmthHprnycDJhxWILMRHrFZsHjH
TCt3upXN1oJ2W8fIZ1lGDO0hK6t7JSellw0hgoMYdGFuYrnza2xhBU++RWHI2pWd7m/HrttrbY32
yBu8JQGJK4nbfT+yzEMYMg9t+fGN18dSQs3G4CEAhiDvvKbLlpliQkTUGGwL4Dmrfs52G0Qf722L
jTMSKaLn+EehfMk6NKr/JwDOJLbgX1FwYJ65I6LDZGbm0vY1mDElAHCiEJiFNQmPz8FJPEx5+lfp
66TnwcBd3aFRgyFwme5p9ykXKQFgN7v1Kb/ijIYsY8NpWXg3/Wna6reImC+3OiWn4aS9k71VH9C9
W47r3E349OtlfCNnBtnCEZzK8LvaAGugQjgaZ3lb5NcA2tyN8Y64BO/1UayHE4IY75x/pAdKdnXB
4FB/5TsC+3ioH1jyuSgVbbLU5cWGPwJS0lyyVcBeGsHpwmkHJx2fxFm9A7rCoNyPUczvKWfZlEEv
kvZOuyLQYNGK2PAGF3C0jxrPBOGSeYR2lFzVD3knP+Wu/Aq7G8KtOHLRqYmWP9j9Zm9iPvdH1uUA
4rF/ZDFVzzLGwXp2NvZz/kgh79/JxfCMqHujXsDtsGXiJZZRaBi/kzd4ItlSfkxvAJztTVlDHabS
xi9I2exqltscmi0rk0Kuu4NOzKm/TzoeoA4rGYRBbmVuLO3QxytfX4/kOhHDRHXVr4wazfaOICXG
yVVzQD+pnmZDbrMywdMIWAeLogTgBiVhrs+VVc+uVFsOfLxrybPpkK5IHZfrgBizWVPN+2QJymPA
7sI5hLH4kjSbgtClhTxLjtygCIXSV73qxcbQ1hko3xGN6CJB5BAszIu+lyig9/IE0wUCOPwdk/hT
lKJu/8o5jrm/xk1D0JABiHkprePQglResrDEUzYqi6ZZIG2/5pwtqssv00M/eKg+8nL+enCVDSv0
P4hhkotj7eMSKtrWyu77bjc4N+XMI8w5m+beuuHw6bZcFqmy4xTb/iL1H+yz+CQiQY1XtGQN0yk2
ZIh9JmpG+Wif2YHV0VmGB9CdK+U6PXsX+qf6xhCM1W7zyBqJ/7b/Run7mh2LXfdJT5bVS/FlrMOz
dUrfW/BvxqJ56Z9C9InQ/M/cNvGK+bnslxZOwqdiXT0EtFqQ7GCQLoyPlGYtcjtt2ZZ8abSby/Kp
9FeI087xk0mpOi+0D1aE8HDludUL2wC/3xYcP8EmlOsnqObck5RQCrbrBUyfR8L+0MDb5aZ8Ah2E
lZWPya/uurtce83zZYaKVKKyd0Mo1jH2poVNI3kGLWUeNRQUB28v6UAlfQ3f1JrfUcYsQBYsG73n
Nn72p01qLS0g6O1B+RDZKrz3tS2RIKazYYnNRuAygs+aFulwGnbdMSbQzV9z5aJoUBZsBQ9oQIY9
uZ4nWGdUNsnnSDjxq+ockyNeD3pby1sissLiln9U5cKjm1sgimCVi5+C6n9aDiHSriVcNWWr88xo
P6KV2JJCWx+DLTAyMFTxa7JprCXFAA1YvxqeER/Fl2bDoknp3ZjMtw4fBaq/hYI+T3KJgFBd9UeU
MV3mTieHq4YWlbnAKnmrFBoX8uuWwZWOPNvH8WO3ocpzHiWyVbB7C2PYgJ3ZYf1+hRG+sZ6SDcOc
G7unidfHLjmFa8yGzBVW9vGQ4/Z96NPVcFci27xLrvQzN+aOO7hysDx4jLF6xAS3tD8xm/hbsj74
vd2r2Mg3PsOVTldm22DfbTocWAWfOkndaeUAs3OJNiYEqgKtts7Qsp+9e7IPoZTS1RXLninzormv
L8qtPJgP+AibV3lFzPsW7NDPMUihTLh6w8ppabaXQ/dALi4qFh76O+AjH/oqfeYV2tzNJLwj6M2z
f65+TfgtbborxKPORTGWgnLrqfhoXfPEE1Y8GufwKT74W6HvfWMvxpUHSmUEdImq9Fg0u0K9s67i
ZD/kz6CYKDDDjGUFxkEX8Hn1SWtAEvOh2mmvNjPdCy3dmTcMoxB6xPADllyDuwYKDjer7dqgbchh
TZH37DnvqSteywPQr0KsqlfNYFzOZSDPcIAqdI/KpvO2gbIdEA4XC48FtYH9+6oOx1zsdOhiNi4I
fODr7MRYpZ8Bske6Su2zLj+oKhzka81RXINHdDjsf9byqm+cBy1wQSnkJMRBzENHDy1whbWx2gW6
a7SL4RiSQbGSzrk8swRRxbm0lgCEEChVLuhiZKUvqF/O3485sfL36RvTlZ4Mj7fUJ0Ro4awQ+23y
fQzJZW9oH3iHInn1+1P41lN4sW+v9mgTouYgkbIn1omHPwN9P8aB8NhqXOnK70VXbqS9yiPgtSiY
4NU5j/G+exhXwS/tBdM0HUF/Sm5MIIxX7cIApDMW2iXZTevyqjULDDrp1X/jvcTDwDDenW7dnrpL
zvZ5Yf7CFo+T9kWFQuYg6lk6nIAeLT3mI8gxtIL+wtJWSJOLJ19ShS9jc4ORxcjXvFQ0nna36A2K
UHyB0jVeh1fPe1Dw6FOA7gyuWJbpAGDa1cQq5w2nCovoDOn7R/mEwJIQoucCo9GdLA6OuTW30W0u
PNGpvQ/5ApVsFxKpsoj30WUythMvihdtW6zFpsXNilJ9WW7VTbOjPW1PYewG1abU1+0X2SYNrh0T
UxUpU4v2Jh/U6ew9ZFt75d3aLzSTBVXAY5ejsV4YSJdBKZ3hbz3hYfDu8qtY+vfFkRTk+J0kg/K3
sW7fAAz7v8d9+q4bV3iWGEV7PF4n1nfI2CjCH3jnhVdnOd4BXDPDXbMPV+ObIEv3iae6kfKYJLF3
X56hGz6wVeEtYmzls8WYMl04FwZK7yzrv2Yru7npsTExZ2bEOmxmtUG5Stj2PupMLw/mfcGwhMTr
5Jp+YSWCI5l+mcBz8HE5h1hbKyuZoVQ6+4uiu+tmkgZ9gvomGLck4qObVJoTiIL+6wTlr8K11YhV
TrAVt15IY4tCYVH2OtrTClnNtCgJgQ3RobAKrQG5kbasL8RppEF/zbIlRCziYKtfFTvAOz4T0XkQ
v72d/0UNk10qioQr2zTPXyZUCXu7WVXEw8TL4kbiCF+c+ALaTLYKYHWE7u1TD2UyXLA5O3af9q/+
zbMWOBOQRHzRNRLTCyjZ+11b69lW1dMz75klmwRcYm/lLbTUNvYejqWbHtNNSnVJZs6iP8eUGVWx
ysSGFFKtc4sDAtjyHK4mdTFqa/Gp4hhdhpsqXfoHcSq3DPx4vJQr/5zcsl20CViafqCmsRlrPpYH
LPZQkXlTXOSmPEt5IKv3q/uSZ65KBVXK43QKTtkv59G/NCcWp+KDnJnnCukYm/JF+TyMa3jO2nQ3
mthXlrReY8RikC3sevhlY4VlTTELQHGecaErtTuEKdRQ6etLMYwqLnPBeR5K099PdLH499VD7yfa
Yfj+F5ranEA6KRu1hpTRJLxt2/nffv/4/v99/9X3H7N7VAdZHNc8lFsN2X6olf/6f+f2VGDyIDOp
2bKiDq61iq3cHAzXkOg0Ap4zTVkLV6I/Xdk656swgHWmhYWnfUip5eWS3NCLHwzc2GndLdNCm+PV
4mvoBAeiLjg2p2FyK1J13Sm8QZC7QN7ISkA0MZpolPYp8yNsQC1mr1CPqKgUu1kTED/rgfEcVyrD
KMdkzumhkGmi5qbFVgCirO4ftJS1dpol61Jnwk6MobdsWGy5pRdhCdCrh7o2pJt7kixmJHmBAvUM
lrKd4O73qwTBAeAVqKkVQ3MC5ddGOATPYQjlVQhwsbZGYHFTwXL1gOKZELDKjFdhXubNfUl1BJgR
3nGEeQMpP0wdhBZq3R9Ey3u9iCcGKbI/BOyeFWwhy07VvFNQGzcL0NYCCTTBIXGwgx0tFkJBRksQ
hpzNxLycvKA8dIRBa1NCvlJJhdzj2UlCD5NgXO8bpDEdwchgv3n+1QQOJPG6n2kZup0DUT/QX981
Bbm7upgYietpPEtq6URGioq0ETvQFE9BSo4cMMt10EkAKf7RK4ZXCzMCulSFPVlj3XkRQqoKLI+j
fYkioS3r5LDqxihCNQLYlAFI1AqYbZJmxYuxDU2yUMh8bqoV7Kr7yb+mWWa+pu1rreQqXsvmloFu
XGo9HjfvsTR/awrASwNwRMcGmfs9HpipOb/LzD5oNWt/RQHsrxKE6qWjtioHwNi6JD8znV6QA3dI
ttEaIUT8PXkmYyS6IYmRP+i7YOsxyyvb6am08fW2kVIvS0Uy+7bwV1p+/zLO/7GZXhcT+6470CiH
IUFkCMqMrJy10BxMLBGxJXWgb2ebyQIKy2aKBeyujKy8Sj+000tfKi9dFpwt3qHdrAGuOqzIDc3Y
959NI/O3KnexhlWggOxaM08L7YGWP5EXeKPlohrVx0YVr9kQE1i+QsOoCMr7krfOODnPPJUD1F8+
R2D/0rz6JTd7QjppiAvEI1DVm6esVBJePga1du98YLpDYv0hLErjsGsPdk7BXKRsEMj1csTNSbTX
CtcQLSgLrIY86bgfjzmMQ7+gZdDxQrgRCYIAGZKNVqX+7j4wWSoRBUvPGJQbTAI0MxgI9dK+kvb3
rES4fDq7op5Wb3HRf0QDbxqZEYziMA9Km50ZkgmntxmLHlTwInoqLXBBkcEjJVHploMai18QkkhE
fPiqHPVmK0NwqE4WEueIf960/Udg9XhsDZi6VDzNjClX1CsSgnVdO81SCR9JvH83BTFItWZjNWma
nZ4Y2OhrXHwJ6ZcETTK3UHxCs+uSiV7IBpFH5MrALY7xsnVVg32b3xaohbNr2FdPWgm1orNningN
1kBr7p0ef1ap9k+pQOId6hadjD3iu6tZW3gNhkUcGbpq+9tiZARrKetCw1fMqeXqnFEZgpLWrES9
6GJEnHlCPZKwi+EZnh6d8tmQtGhaFt1s6N6cKW88CxRBkS8fuz46TlaNnlXEa4kbPIcsv4BqqK9M
RRld/A/6pWAPqKhkrVtOaAGPgxrl4JwU8fAQSaTtWuK8f+vY8iB9GpDyY6GhqnQMRKcDKYUiLs+w
xfCVel+BJbC6tS8FPmWEQrMBOomiVTGyWMNmvK+7vaz1N4Rij23R3FTr4GsFCjIPABWyMAkczxlY
3Ke1q9YIoJXslI8Gs5nUPy3vc5DKaVk+qI6ExY4YqbfYtDVqv0ur6rNI9s6ovvs+qlGm8grgJoLA
lDph2GQnt1hZQxiaUT/BCdMb0Q3gioRPizPe3lEpo8wrKexriI9Zx5zUUPRj0zIVqZS5V5X9fSjJ
pIQadlVhw5uJSSRdydp3yAkqy50HvwKElLQjL9a42Nb1tGssMn8i4KF5pczejOR+6JpbV0Qltm50
Qb7u0yxTE6VZd80VrGcd2IzAuPgdIH3NhDrtYOxyWpzMEa0kiAqp2MMaRTdEKpO/xaFabTHZbwKb
njjzSRVy4sQmXCZ9yoeef1QwVqv67pAE/pMKQ7oGeR/XprbBBJawWsUMq3b6puZptrBkzLijM86o
rXBEjtYmFOhwJ/I2AEC9T/CrYA4ou0jVrnB25oFz8dQPoA5aq3kYDCa4Xm9fW65TOGI84HVnA6Aw
dnGL0jexa/UFbVVHgBU28nVcGq4XFlvDUDZhwaDPSBASh1q2I3f+0MnwQeHzAyphkpzHr7EdB7yJ
A6pFXmRaBrU6w/C6E516UHHYIu5LGSFHBs+pSoTroKCxt2sIb41n8drHJrKLCBltpxDbrx+FUKu6
7hLjKO8iabtW7yMJ1R3UeL22NtjrLEcGQKQQ0hpa4zuS6mg5o++WeQE6XwV0kcudiJp2BVxHQQAX
xwzHoS3g2+1RbLh9MC7jCf5LrfL9WwjbjIC+TEPEsvQi5W4UTbozCxG5lURy34KPK3OsPlGv/+7L
jjFuUi/7x07BCy4ta1mOEa1D3Z5qlJFsdoPVJLLtKJuHOgWBpTQV2a5ym9ghM4jKvPYpr9xianfh
4Jyx+uTL0MPZYXmKC4I/jFhaJUn4AMuFO6Y2X/ShMPEYp7fYU5/6Khg3YPlY1Dkvtuoz6OuGtWmQ
6hMCwgc3Zb0SF8vUIVJcUzNgFhMBttCEDSgLpkSu6a9Nhw4ZAiyTmHlmbRISOCnKISimBwJxBJWu
MIH5F9zGqegfJRzopS+1zzZtqxO+sA1zfNzHoiCDwGvufaJxEvvD0kPVrWeRdjr+jnIk49JCvulx
hnIhVu3AfE1TqNhCQc6kVY9LVHzoH8pfdkn2j2ZxSQQ1ybzNUFsuDsI0nvGes5NAJwNHbf1jNwcC
CNQRgFU7BH7hQ4wgc82Cpl0Q07N1gAoxDUUCMa3DxEOwxkZj7Jlr+I0NQZjKgAfbCWPmuADq7Xl1
jjV8mjZh1l06Y61Inb18gBF5qjKxr9Ne7L//6sffQlQYd8GcKFHGHyGboZVmlKgWZfDXH9//TFbQ
BEPVf/PnSNLvHyVEv/mBpa3SgqrN03Tgb7mxr63sl5mrsKpiNLSdquBlnol2ZtAx4Qt8mlKNRnbW
7blDB8grtJhpJnRuPgmgne/nO8HUyUQyzxA3+fePllwLJSX5FR2gta+jEZ2ybhKRrAcGucnzjyxD
f9LcwODae8wQ//4RIi8Qk1nuoprgwWT+keoDh1Oi5rNN9T7tJVMxw8zuVK/XN91sAMDsLP4/x5s6
uvxjzPgxbwmXec/+ljOu/etP/TffVP4noj4KGWFIYYM45Rf+O2fcEf+pQhjlf6BMUTXo6B7+m3BK
ArmObs+xpIUegZ7nP/4X4alN8L//Q+cXOkKiOtSJ71UNR/t/0fbB9vy7uAJJhSF0A/GZbfLkMHXC
zv8qPwjHqm9z5Ke7zOxwBgW1s+FCfywnPJgjOBJLt5RVFiDAHgH9m0Par/VEFiDOXTXAwRjELFxs
hOCOFR8lkKhNVp6GpjWvRHM/oZ3FR9Frbg4fDaQKSWZNI+XGK0penUOwSzXGQAIzB070vaVXt4TN
+LqudGKhCwU5YcUStHqRF8qGmJ0RU+k6bXCfvJICOK3JPumWyJh3UcfSaTBBEik8gSenb9EcYqMr
KHTikmG9bNUNjz90LRUHUaZUXKLdkh/xWJU1jQPm9WWuNg5uJbykQtM3PmUxjj3papnC+Aqk/64F
g5agmV/ZLVVyoYxr/EDkB2XJe5HyC6pi3A8lYgCqV9RZA6h8jY75m40o+0s11ltoNzRdNCWrsEOr
aw0gqm4BaR+ug3BiKSJLATFA1EicDyViI/AavYbSyp+3FMKq1qnGmjHD1E1bjl6xBa4qffZ9kRRv
Y2wa2z8rVLT/eYEIARXW5CrhmsNT+vcLJBol3VNXFLvCcB7VRuvYJvIjkTXMDKsuFv6ICmRK2ova
zsNciokptP99Mv98LM7/uFaFcAzVEIhkpa2pP4SouqKpQN3iYtcrFVPwIrsZGnbhba60d76ePikO
mZwi+aczMN8Cf9GGcosIG+6eLTVpOppu/DgDzEG0iYIw2dVKiI0xxiQJLBt7UUDCb9Po8NqViNYb
DOOiqMq5JO6zjdcjU+H+3mGZfv7zedBnTdDPIxKOrWoWNyyq3Fkx9Re9aKTqdZ9mdbIj44QErkwR
S/otNj89QXZ5jgSlpe225ug8UrwOfZZMYCEh10UTkFDDosHuna9uQIRrWaRKOHmy+f5Vlge51KAB
r73o4c8HbfyQcX2fRlo9dMSaFJYtf3x7PqOXEEMDB+1UvNTrcdtEEoptp6B0i5hfqbYZukZf3iwN
i2fpcx+GnmotkA7kuG8/S2vMwG0h/muV/GrRhQRh+ZR4BjMI9iV5QBsWI0gqo48mZwmbEMKz79As
oXYfPyjyz7gaORF6+DkoAxMtE+WTGej3uiwbom6cx3/4xPOF8eNrcmx02BA1VUdo4scnHmI/YSqg
hkCg+x05jGzWyxA7Uf8UyEk/GmS6ORktnKqLaE5bZ9GqoPdIJot9zGyoK5gfVB1kd2wBTNMqE4+R
4YagkRf6gFoSXMYywiDEnGdlFTwEnALSZJZ4706h4RFty5gZr6auM7N9L/Nh2lYKjv2crO7Ss+dQ
zZVgwfPnj63xcvrxsU1VRTSOltnhp/3jfkm02gZ7aUC4rZzH3Gl7Tvl0qbzkQ2m9dlP+zhhnUAmy
kcXq4uI8hsO4smsfX0pNVQmTqIHZgXzBFOc/H5vxfzs2VIS6Tg6wFAjv/n7nVORLGA3Rdrty3KpV
zNw6yV9ztHGU/dZjobB/mRRz9f060DuV4rpgou5jQjISCtW+WykYdRZFq7/VdvAhJqI6Gwh7XJaz
FLSUy7xBbaBN1W9TqIjN9MfJGfdmdpDSvCt9rdoqOtGLOZw3kovSuxq6E7KLEBZgke6hTL2FwrNO
f/7Y2v98hJmAjDTN0SzLsXGJ//1j05b3oW8V0W6yyEHH5Hgn6slZghinbJ/Ca0anKLJm0zeYfjz+
ZhoR52tlcB+lgghbAnH/QdT5870iHJPDwCCiUsqYmip+HJIIFfLtAifcBR4yYbLGLyrDDbYB2S4D
p74LGhlvfVpP3ZlXS3Z1Dm0Mf3Wq/dORzLfhX27T7yMxNez9uABUuvof1yvpcZZSKdymTegtTfFZ
B+DdZ9T0OozoUHSeQzHIvP2EHxhPl5vnQbEltGLYj33Ccq+xnxKpYx4Ej7U2dXOVW/o/HKPx058w
ny0TWapj8ebjaTK/pf/yxG+tBHJuPvAoqU2UgJqzrxQaPCd/VnRZv8HRm3w1JRywZNITfNjdvFbv
dfVshumZgvIzjuaYxOIzNp3oYdDgR7FwpC1P73QlYZkcApVhFMnadUrJwdaVp7alp8tHvT4lA9We
ZCSv2MU/nv0fr4X57GuO5J2uWTai2593JOmKcVhCS9+pAn1L2QA+LLsR8Zb03aYmBsRoBm4j7P2N
VlJWJG0EPmTEU10zRdXtnqy2rR1Hyj/cM+aPamM+MN0WnHBDYp1T5Y8LlPa7yyfPDnd9hISpYdJa
E4/Ku358NFV4V0MEijmMp3vpGUTch+w7An6uBfskHfciWUS82MCsuPUAIpModzcvDHsnsJpsp6Re
TzTElt0nFxW6wdrugN53odQYQaEjB1j2aMzOSWbzynueFjjxcF0kY/M5xALHx6SRSCIIxxbIz3Mz
vbZlHqxR0EFZzGOcsUyNl07eV0fCfD89+OeHuG3PmR7jge/4Hpt4W5pF8y6n6DToe041MNog2ToJ
OB7Hd9BA4hNBJjpB2qDj9TiQ65+fS/Z82f649YCh0R7ZdEiO+lNzTbnq9ZOtKFtB+bHtO3Y2JRuk
ieEPiHbTujPS7uo56F2kR2BmCfxkDfG/WFvMg3LNZ65Wkd7qxIO5s4XhmkEa3ZHq5I6kOu6qPPvK
DVGuwVS9eOQDbrmf5dJ3KpN5sMEC3+nDnWzIe/Ziz8E5WjCsrcSt8B7h8EPS1Y+5mSA/npzXyA8s
yA3MWQlD9nZjZ+T7qWZ+H7COSJSR8RPsIIL5UKGpy4I8ob5GY2/2ZsOaFAC5pSKB7MEh6dzL70GN
ETLpRwaf9AuGjQSzdvxtE+PBCxUcH+QABcw/Ub3JfFowwelQLjhvpg/3IcvHC0eMXarK15OSR3sx
DayqTGf55y/o57ucm0CqXP8qnRu1qvXzC1KdrMnrhLOkhE1LDEN9ib1MRZ3eYt3Wxk1kNqu8x9pT
Smbv6pA9ktUTIzBCwcjMCjAKuhclT9DhMl8HKNCs/uEIfxRZ30fIe5x6Q5f8/NkUhAqSe0+psVXP
tXDZdw+p5/urXOXdjptt0XObgaECh0360DqpqH/8Mn8bQ8pke2SWmYOFFZMNkWeiAfuHo6O9/3GB
S9W2pU7rYBJMIn/UG6OszZq0Hq6ySkdvC+Vm6bfwHSM7Xns6Q8Ji6MeDIprxkKWhAcVim06RzmB3
fukFgGT+fEDGvzr6v99z0gBeRfA2rRSH9qMqTaoC9nqpe9uB9CDXNOr4PiVgzdXkLusy5ZV/tYbT
mh19AsfYLKNa1ot3I7/h6UUzaRjVrxarr6IE6bafZHAQ+RflTMuKE1dCCFdwHYTGnccAHmluScYR
j8VlQhwzBDhYfB3m89ZjJsyguYsH/66yQ1oq7uodX+UpGurPnPXGyYpIBqyb6c7TwczUPtkWNmdy
Hfgs6CenMzZWFX5UURAcBxNZWpxXpL1FVMFEtO5xLNy1VBj7wOE4EQ6NtZC/VJRVHe7+qtgLY3C2
ZeYf2oRfBZyzXpvCLheR6t871iR3kGh6GEwIYlhEh/si8npWe9OwCbr6N183u0uAFGtY259GhYI5
SSo+VArjYibPZVDCt6qBwAkq1yH3Q821AxE96vLGyQ5ORtbfeyoRz3aPltZvGG1bNNC85KQGh5cU
Di/x+2cPP3dbg7BwssoNN5avuxK7woEX6pti99PVGJjx2owkzGlM0Iczt0zmyQUYqHBDHvfN1pTh
ECZ4w/oQjxZtU7afOnFLsaFT64Vu7NhuAdzuBCV6OKTMllGfSLl1Wos3Vottywm8YJNXnvU66aA6
9E0VdOOuSfXfhLHo920SvdvT2DMHGpWNJFQE/MD8DrHkxuoN4b7yEDynmuKcYH3u6r7xznh6wK9l
uKMjtigbS3Zr3Yl0UEZpga/da3DwO8gSm6FEL6cEd4WewgpmGs+qjRhErdU3jc5dPbGI2k0iKlxD
8eAq5vYzam7LHYvsXPcDqibLgJipQkiB83OTDbqPyM/y/Rg6oAV7+QsdQrEmoCA+MgNCCFQmUCCx
tz/SNqdrC0oBf3LEmoWvY+11XMtBljc7q+o/exv0ma9YGrwm4ssFkRzsf9hV2iT9mjUDcrs+GANR
Os7Ykw+M7pSias5NbN2u1Bq2ohorajIMoA1ZB+HUjIV6ZuZVbW90UZ3UKMH7ZSHZ1qOY8OxMcTWt
ieFfwckQRTpsrVBcMdswx80G6tSWefiUg0OPhhDKgJf6+yEt76Z2/k9Y9tFOcvWqltoh6GgbG51U
3bnorjIP4Hs7uaWWYvGybNyKmbahxdHZCBSpS57pylcmJm+VSY1ot5gpbUSdMNHJnhHJC+l0ADtq
8KVoDsK7JAFsMtW8vgz5nEOkuFYaYuc2TsjGydXu5Gij9mx43JCB/qQr/vCszxwKUYMZ0ymY4IqS
8Dh06LlzC9ux53tHaEz0YxIMo1HS1w4PXTZaJ2qgIko9OJbmBMNXXJiO+yc1/dWp6JAm4ZmYERzY
LvNBh7Vz0RJbEo2MJKTGcra06JLXOCmCZReQLOmwDeGpvClJDjzr4y8LFf2I4OMUd2wfRJSny0qw
SlWizDyqROnQDGr+Jpy6RwG+PmAxe+wGGOKqwqvcUUHY1SAMiI04dtpw8qy+WelZoJKe3roI/YZn
yPE9qZYoc0TUDs+yaGIIfNNTrOlH6kdlC2i7ukidg4uhN7wEzfQMDchZ2AqRbpMkrRAo8Q5oMWLD
fjKeCxuItpIHHYoVulzehmFA4Cy31bqozexoGexX7TAWL5nuW65BFvBh1H1jmSu1eis9wTIf3HcN
o3BD6855kswnNCASYQxbQ9NQpGuD/JX3RocSVZAoEzWA+yz7viIa6gHLEqOOMdIPmhm9sboGMsLt
Sil5Hu1wRaFB619Or6Li0VO2gDMTWFSV95V2TA3oGj/1vMSkZRrtzqiV7kJGBacwda5dXFtcfSg/
abPpcDJ/2zqD5mYjYeVBtjXt4DHth+qi5nnjCgDx9ONgzOP+ZHsXvspkp/VkXTholXNVK3aAluFl
KqxkGZO8ahQyqdnU+z4IgxMypgP5PJspKa+zc2SRVwY8GscceNajrKqiut4nPXDDsN0YVf+e5eK5
Aa2KW7Ng7VPZJCyLch+SdV8wGT9//9ahJjBADaW3ioe+wtJsBOha3sRQ8azqzWwZJCoBDohBukwt
TlMNkdSYU8LY0is6LKlCd/bAfrnEQUYvpNZn6yI4TGxer6DF84WsSeEiGnLTtN1DlVoR8fAGsX5O
NQeAIsOacgtCYKVdAsbhNkafJVuKZN9PzYScplJ3mpOrWx+eLwho8ir7hPLbQsmVWMnhv7g6ryVJ
kS2LfhFmjobX0Dq1qHrBKiurAEeD44ivn0X0HZs7/dBhnVmRKgLcj5+z99pTWhOTQtOVYF3G0mUz
XYeqfSOlixra1p95/0sVNG84sdgIfzJUukxeZcsbnBJzNhQusd9t3u5YL+BrL+mZhHs9VK17KT1P
XoYE13KaDnBObOg6UKrZ1dgEm6KyXxIoLw5B2SFxDaJpj9KotkNZBJdOE0Bm+wenWeh6c37ME+tz
Dn3zkvgCbVByEr5qtmZBCQiwX2IQrBTHyF4dwjI718FrmHB6CCcmYwayEidluxWC4ayUmGw4gvpb
XWNJsxmcngVeBS9tjW1E4umKCap9MMlxWA0Z+rRwDt6IZfgmfbm8hk5ymguaXD1pzdD7YS/jTzrP
Q4dZUWNoz5KeU7jrcY7p15UXjw+5U4aA0ZEH67+dEvIxm43n3GmTLTNoGKvIfTZ5Nq1rX2entnMh
VY7It3w5Hx3S5fY+M5wV0xSGtkWFGFMMGC1l+x6kw8/B+BgLaA4rdChGz9g2iNyXbBl4sI4fuQuC
VRpSGbpt9FYPKMCxJPv+oYPGtLZicmCtYhsgG0h72ozcch2bLlHCExRVxjrz3h7qvZepXwK+6MhO
PE7Fg0H/e8XJj7YTsRNG3uwmZB50oRmQdN57PMykm3aRS88sevKb8JQVMHU9ZRhQm8nKmkbcdYRx
2n7PmIbaadeazlo67gsl9QYDI2gAQhRi0kx2k5572jD5Fxr6sv+qY0LKgE6hFLJ/xD5o7zHKD4GT
vba0RlbC6D/7AauzZhs4DkCPVlrBjAN5g6t+wqJlRJRt1pKMXqebYvahX5D2JGb0Je1Uhqsx6yNs
3ql7sC2B047gsnFOVppo9/pjAMPLfpqhEMjZmtPYeh1mbOOq2GZxn24cuyJzPnNskpcLtR2a6bse
bAKGcu/bdDD7IhBg4NbBgsUgaQSUE2B+d0TVbfNA/EhJsGoywO5524FldFnfwSfhfKvWiTVeyJAx
1vNgfDoKQRHqCs72SFubYJ90HLfz8RiUjMiTDBoYySDtKrK7t4QDHGWFv+V5O62NakPC6pfp2Wff
w3owscnRgEmuuqRlJ729tHGAdQ2Oz1aGJ9KnyUJjcDfHzLZH4yErt5hqfQwlOFN89NsZgKYVHBoX
sSCRPBHKEa2Atqkcy8mMk0bS+YcAkDzY8R7XYzS1uJk4OPUJwL6lGRTW1q+0r6/NhL5OQU5sjfy3
BeU2BMjgOViHJkJsTIGAisrtBhIUI4PTinUSfWUBEXl+8VJ77QFm7pui34ArlSZHE3JId+AsZURL
lQXyg5iFL6Qts4pybhd4rr8zZW0KEp/nGWCqAvNFL9Hc2GTCdMCdj14Wm5ufXVWUKHfAC7AUbLyM
7Au5dAOFtvS+rZOXusVjO0Vue2UEyC3RjMZmmtufFEds2drNNl4SvnmpYOuEkkIWG2zy5UF3aQl0
J4JcSl4fzEw+vP/D/Sn3D/95mGZSbn2apyt9/98h0lvieX7dn+cVA/vY/Ykh48P/POf+8dQIQl05
xt0/+ueJQNixtYzi8s+H//Wjlm89ZEE8gymLIgwLsI2rQe7rpuCt+P/f2VK1RULw8hv/59tOnbWh
EY9kdvnk/fe8/98/X/nPk/7ru8Sh9QI0G4InLkyIWcvrIVy4+DKWYMWX3+X+5f/6/f7rW/7rOf96
4f790vzzfZZvG/flW4gEG5vYFRY181klUBR1nX5gKnzQEnXA4I+/wpxsOh33+5FkDLixyXwyWh8Q
JjnHGOjwALqsaDtJRgPSDz082gEFPinfn0WC2jdLf+kMC01LG7QjCxgW9a51MnvTquR9UCM+LUCv
W6Eg5KQISbbmqD/ipAyvPmFDSB8j6NIJ/gMmxMivG4IksxrNoq0fxZy1lFZGcWyj5NQFdXmpmL17
fn3xgqJ4tMPjiCwN8CZHMA4gkH0SuIGeJf52SRg/S/HVDovZNEuDAynt5KqEzrgLjnNJfW6M8682
zZ+yMdmCeFubgph3D9ZoQ7cPyTqrqczHKzTd4ZibBHi1gzjL1n5qp2UOEaHpD8aLSpJVjQrtUGlc
tc2Uc5QKVL8n6HGfOB5sxdy+imlclO1kaDjQ5QLjEThoQ4sEL5St89VQYxMI7UOM7vI53rac2NYx
zncExiRYNETDbDvCrYlRhp/hgL0WLymt7k07+78D3VvI1BGjdmiIveHocemsfOs7p2azbF4NBSze
dHGKyiVKXEbqinDCXvuWke7Hsm+vNCaoezRxCwWYlrHB6IVTthiu9DV+CVPvK5zgRLaPq6LjHJQM
7rTy1Zu0o+CShMUuRUK4tsPpR22Gj+D81L6VJp3cwtjpQfUbSsWWIC+Z0qPNnmqIvzjyQv8w4hVw
chZUJ4/P5OfttNfehtLNCW8cmGPZH5YGr+5pCpHGzyp+W9rptuwuLSfqh4Akgbi5+UjHL3ipkWtz
1cP3CxqMgMhJY7SF4zxJvjYkuIfua1pj2LYn8ZZBl1sHs5EeZmR1SdkwyfGc/pRhkTbpPUTmEOzL
toZPDkAk6Gl5JEwyJ7JF/BJuSNGzB04G+JRAkBh0rxc9w8N1OJkdVgFQR5AH0gP2he9sLMtdIezv
aJLJfpwGoHzKC24JWDNT8xujM8EI6kMEmvr6kT+tuxZME0rmyjdDYq1J/T9djsDFiEDzW2lvrqXr
9oc+kVtotmWNTAvPO69M0xzNdASnzIWFOFe++OO3Izpx5Iuww46k1xULDrvyfmpg5OcWGChiu5kI
XOI6aODb3XUK1rVO2+0MHxOA54wCmkqyTIeHvIxes9j5ZorktFj9E39JkDROUYLntyny6KB9pPSJ
g7MBMRoD3ci1weribmWz+xx7olqDJUwGhCpBsap5sCWeazpHpDFlGRnx1TZpmQgIF0NQ2oasXE17
thwslXL+CgStM5xgdoGIoQWBvBO5/0HKGaw+ogzYN53XrsuelvHA1A+I130PY2bavWZdfHHdL2FD
o6LL89jO6FqSglwsfwnhyqfFjypGIgNj/UDA5bQGe1Dy1tbmoWncn+R1smg4eNFMF7eVn6IZsQaA
DnatPgk6OyvfhFpoz99CLjy/6cWqhz0wjghhGikBJ92H3RZC2l8uwAGVKIZqkIzvpg8HjzofqKwD
Y9fwp11o48tXMxAd2+ICRIqS5GjxbRr8HJNx604m7TkrL7b5FzXGqOL0DJScnFLMUqlCargMn2Or
fQ5LPIwsGO+5axe7LH0PsS/XVlmfyEeQ+1SaV9DEmEyJLXRCuqiOPrpT+mqQW7lmphhv/AZLb4DX
Zt8SCAdYqwooQl0aLaUkb3xR8237Qr9K2hZ2I/8WRvAUwHdGUeuMxE45mIc7FNm7vOm4RybcZ1lx
nVxLbBkW2L75rWzb2nZKXYq4gVgDVl8u2Ph+KF7rmRQHWUhs/YCPuZSUtx3nekdCV77zq5l6BtpB
69BMMNXWM/kx2dRVjyjW4qshbqkguqXumE7Yw68I2QT5GbC7pn5idD3H7zJz/ljNBPRlaT3Ns3eS
JSUFGYP+s62SHUJ3MQK4dhvfvnTcAUlrfHVECq8G/9NoSw4sJGlc8Q7gXnfffbM/iYZwP9GsSdLR
LH7TMe6MR9GkeDFNALfZEtAy+4R9+szOkqjt90YZvCcxAb+NKH54FHqNIijYgpGChoV22TB6r8R3
HcyIQJ+OOzSbiRT0DLmu0spZJ+HAebZgTlrJ8SCkhqgFwzPto1+Jk6CLtpU+9Hl1TXv3Z08Ddxeq
jNGHv6cp+qlNlZ6ReP7xiPtd9aQgzQjfEQGH6w4ROvX3QrZIuTKT0CU80yqxHJh2fSisnVdy3gjS
ifjWvit32j+R7wFJC7znhjK/CXBIZGk2XYYliMocKoIcG/VsefQ0Gid/7fqd4Rl4Qlk9OaoCn811
e8wldvg2WY54XWedVKVe65BzfdBjrOnhd2xtD6tk6lDxs1WdREfWpExxSxhtCqJ+4bQJnR9cFf+N
QMsiVPH3lCIsywOT7bnDGRorECaCbuJq6VANDjatsGLjFMl0HmVxqGJ9rEu9ckZymMTRQ8UK3w8h
HgFZb4BTEXFbI2TrdHzEOUcKkqYpbBOsUgm6eSzfA6AdQqQzfN42wE3wFHqsDq23UBsK4KkZ7FO9
3KQijPItPxE4NCGcYZzSb0NQjjMnk0nBCythiJvwhwP8EVthxu6W3MZxQ7OiZQyDeL/H0R7/KdPc
2cytH2ylVUNCDrJnCXp335s4RoCPz5VdftMXzxvyY5FZ1LCW8/QjzuKP3iGmAOwpxZHZnI0lm6Ws
j9HsUgO1+d6FC/0AkHzVEG145ib6ditExkOS2aepFCOEfutmDAAVo7hhadDWZ2ymu+AUz4Vz4LRD
o66rfxbdOG6tqr6loStvje8dYeDoFdX8sOt8QABeY+8CeVC1lqcNBzdySQpBIBBBJ1NShIdJTM9j
tEc9Z2y7tt17soXENEANSH9aKZkBxTatJ14es4dvZDASUqHetDb0wLx23ptwIAKje28SxtlN4n0Q
ZGLtjPmhdyKyyCx1FQkliVOoKxK+s4jtR7jjvAIDBjKVPHjc/msG7jfpamgMbhORQ0y/s+s+ot4b
Wdl8XLcOAnG05ZuG89giFSc9ZZy3bodozYfjdDLjSzWqV+YEch0YIZ5+Rz7P5qNqi0WyieKpWTiA
zhRtCEuoVj25E7PRXtAHOls9akqukPgS12tuwKaSq1sMz72p6X1W9COZvJvGw6jCl2JRSN/p2LRu
aUrjeIq3sqab8s8ne/A7TYs4CG8fgyXStFeFYdRssbX9FlvMqPrYMFZdJy0mMsPEblSVm96pMFiR
1iYPXoKzfA7xBC8PfmyMyO8onaSC77w8YGXAfOWD93F70Z/85QG29MmfhX0gM5IQ9p7I0YokBWIy
rdOQQ6dUqjY3aujS8+C9qTRhTmDk8w/UudvM7v2DmYXjqR5bFGh2BeJH4OBbHgwR/uf/2K48jg5O
sL5/jvg+FzDlKbNke1KE0Zywg/JUNTBENYdY7SuSI51uavDOJ81puP+F//ex3Rc+aPmAiWvh2/3Z
7bEy61rZdH5UdfJmpoBlyvkBAgVM6pUK4g8ryyMItdtJ1lCGl59Z2ljRSI783x+f0n3rSLzC3uoN
J1rWEit3ORNvORsvTg8iu/vBoBmo7fLv9yeNkLa2o4XXaLYjFmjVAbVAvkHqBvgfr+b8Efuixu/d
MkYvIZC0Dt2IVuP7NxIX3jaOlrKRzhLTCeJGaEUYBWUFVwCuUbE8ZF1B4AIQGP6owiF5aDUj4U/r
KD2G4KX2tIMO//zjcn7njWRQOH7NgU3gsXQzgqkUnks2Pf4Sht246Dh/3h8kW8VmpG21slqjYXDV
Nyc4WBvUvjfpFWhQayU3VHEwCGIcp+PykBkdkhnG5erQyhnr6GSdCAHSqwFrxA9Sy9UxSLMDWm5i
gLL4V+M1YNxKrl+l8P9OcNrvD/SzN2bvUyoPjb+eyJelo0HM5v0f7/+XLx+2Qc0kRcE9LHuGnolB
Ire99NZ8Pb53OQBJ1MyxuXRwrKSmuHyrPHuilUb4YDb9YAUkHWKFAAoRjcbxybQfuUC2kP7F37ji
07MenvLgjHPmnaw7ppmRpssr3mfOtSskq4/WaH+Ylvnuatw5KtJrglmfo1TvpnkkldDqj9TEfwBU
bbBwuP0nwZ8gI3O+tVuWD74xPKHAfO80kVqR8TZ6VCC+/iV0yM82G7Uxmi/fcX4hvnwaW/xOYS3G
NZqlYxGUZ4Mm/zoYaJlbFjkdBA1pTpTcvw4BZkComDdz4iWQa7qQR8KhbvnU/z109KMYOvSL+RgU
zfKPOV6avSE5sy//9q+npvly8d2/5f2fRa98XFvOx7+ep0ONvv7+yfvz5g7ckGica5UVTIXKgnDP
yc7XjBr+gtO+OjlqlyZMP4nagwJBt6mol6xuKoCVX4R4U1qxCYxzIaPg3PYGstOc2DSiqdbMBZ+M
LniIWo+0B9LJusZWhHXwhkAtw9MYPTv2MglzjV2chZxhQeDgdoKXHzDa0CkZqKOq/RduOVP87SH8
P9Rggspx2LoVdFsWj4vnn5whzTcBTrUp1PKZHClJRU9xU1aZPHmjPI9dMd5cLFDrdundxYsT36jV
V4PMc18h+YSLfqCRYIFEb1459vvUdM3edR2WO4A+FhrlTZGWM75f88WUzXhw+piiG5yCH1BjTGzX
e9u72W14wPfUPY5EnTedUKckso7YHwm8DMg6hnp3SDiyUCqiuE4Qme/pRHLWV+Zf3ychK4O92mVM
kqQtP+uxokUDG8Znz5+GD2EG+kTk3S8zzdXO8rzfXR5cfa97ghP+6Kn4G9ggxrzE2MQxqYqJBuNg
7QXewyPGovUgKH6nbq/cQB85zr4VbWAxG2ZQZxbTd9UF741lx7tmGQR0lX/j7niDEYDewAThUtjB
LlDJl+yGT1Z7/kQ8SbbFWSJJXp1wfPRdRE7M++ccuHOBrXmnhnqnq2Zg5jL3eyRff4xvzlnDRQbe
q4m9e4sIdSHQ2K84TrAfOZCKDJUnpFv7fzHbk4w1w9KHPcuk7cQcswgNdMEt6VLZ/OJwWClcy9yb
cDI957eP859bl9kHczUcymihFdPY0ef3saN00VJBv+sZIvWkaezTtnik1UuVy+HcTraDYR36rr+U
41ztXANij+HotSPSR8M2f/p28jjE+lEiBnBzDpSDk5CxGAHPGMKG1nW2cQ2xJcCFk+a2ybzzVBOC
YzO8ylCSWC7wVN8aX2OTIXDZJt+GPVt0FwwweUB6gv46FuMPh0CJVWIPj1nlP7UevQrlPotBfyS5
/iyThDyS8SDp2buyBpk/FT8DH/0ZpIKVbXBbOEN1qcryF+9+hjskfiLT8ze1FqypMjlaU3ZhoRfM
lb69rrr03vBnNJ0/PSN5FuhfY46grXMHZif941wW7dpUnSLdzbr4xfRVdMFf8CMUxC6mmVZwd5qP
dveNBuZLm95P65U4SEl7h4Vybqrfk/B49ZM/Y5DRPCNrd0240y0poNLOSyvAYmbR6fcptEbORBKx
QBBziyo6FOB7ELj/4LpMt1L4NNkr+zbF4l0FXgLAjlN7lItds3wf9CItRT1G42nMznbQvpgBroeO
aSKtk2LtRtjg0eosMkCfWg+4jgCKxZAdZb01X2zfZkjPL551ZI8JXJGyUfW+nEtG/c056dUPlYuS
0f9Huth1e7bVwoQE4usoPLckbGZtvVKG+5CMdrM3ywWR1dCjQENulkO4GczxZmuPLhh2+qnP9rpt
Lt7IYIPD9UMSW+zqD/ViG3Kat5Ymrxe7FwX4FQIVa5bldtAYk6MAQuExk6K15vweBDIcSzabKQCe
ZMU9ta/oX4NOPg/dsCL72hyxVMseJ2Np0PrFycNqxQVIdiftv6I5GG1w4C5ddMJHOXRPvW38isLg
mVd4ohJhb9ePU8zSU9RbYyIuPolORq8e+iyCtuceKrCWxQDjvRjeaTDZvviL+LnsQyYEfvZcVdOL
VvNHPdSUY2Z+IlftQuoyzFbeHu2ifzRpYJnpb4QhWW4/2RkWFRz1X6YrujVUhGSdDPauSwWKGlev
QSl0+9LG+x11SEl+xWjpVqGOfs6D0FuT3wPL85AYjy45dZmYEdQwr+ztL1oTYB2xKDlR/Vup8cOh
ryNrkKbV9KfukaG1XsTsCpO0obr3JPXemFrQROvpIJOE/EdV0Km0GTwRUbTvmx+RiCDR+OImCuMq
TQJL0vB9jBmFMilEEEeSrTtTNJTvRstuW4X17ziBvkDtx8bTYq0NIhMiAt7fu9/Z6T4ZJjnrQQb1
AasCNi+t0bVZguphnI6Wpb8jxfkl6+fH1hOEXCSF2CCboVle/hW0Rdlc9RNxd9yUqAkm2ZBQkbzO
3W8jxXbUZy1Xi1JnU0dcRAj6d3nxUrQmxjEYFusqycHkakpgAtem2E+vadh+xOXid+9E+BDTTV0x
S/4yGQoccD+BHCyq4piwljiQQcGWIwkycLptZoPXUxJmihqUFuhs2Zdqps8q/KnZ6ETcwkVGL4CN
xYF7C0bPwQ1NmFeGUq9CXmGixnMjJZlTeFv+SnQ/S3uJYM3f+ITVuZk7XuIBr0gfDfu5j5uDzUFs
62cpkEM7NldRjXy98jhfCiFMxs/d38wcDnmI7CnNCtZXkL0bHy0jKHukVWVfQIkihHc3BnWzds3w
NQry+kVJTPXkqOk95WYK4Y1cTldl6bl0p6eGed4ldJR/8VJoV3hLALw1bgUiM4RgY1rX0Mq/Yuit
lwgfBRyp6DCEfnPpl4egStV2NHl78e7h1F18J9OYnwEIBHtRzyUBvRwQs2zpLKGWPLV5H+4WG+aU
F+aB/tmDJ1HP3R+CnhxGq9gUDTzBzAVcm3Y2miDa+rE3kGfZs4maTg+7M+voj7GV3O4P5oRyzwhR
mjvzY8DgHpbHsLgSEX2S7xpellDJXe6NOAslyZsa1a/VVA6IZhpbdQQh3KlG4mf7TrxQq+oXn+wS
Mb8EblZi4HCts9dD7YwU0y9dDO2rMsdihyuCKlFKax9ILrlYucaTXb3FfUWUz/KBF5vTzlxm+BWM
Ae24A8xHbi+Avyi6MzgPt2RO2Fc9qplakH4UKl4ezyqdS6LLP52j0r1ttd4ln3FWgXA+eEzo1l7T
zWuRIP7xI/sW+iOyuT4ytl6GLSKnEwy9bnC282CpvWVx3FMSYvKgidOZQoPheqH4bgAxnbliyj8J
ei4qvI3BfrBr0K2W2FhSHSY29YdMktrnaLNChqfHtTd4fM89AZXmJZ7Y4jqLVAUOoDVv8gj91ek5
MiQkN4EcP0TaPhohFqOEciKXpjz3o2bD8g4ybJ7VbOMxT00CcemZY6JjiDEb17F1+02QULt7Pco7
5DFqw20GA1ZFB2OUMxdpAz0aQFPDzpR2fLEt4p3HS7avPRrxRk1fsetUsBk06gvEA5gonVOUIqjs
bEjvs3+Kc+ex0vJo0vijgjI63EvvgeDscTf09jXsPgHKbpg5+Q12jz+PDXTrBHJrwoU+Yj+4xmPj
XxM55vtZtQ/17Fzmrih3o9/+yLTxHTqDg5aU/Od4kbdUJK13BS8Eeh2OrlF2zkvMxxSBxSoYWWHm
/suZptusSzKfNemQIQl4VRcHm4Qazq7YNktMLalvbN02TrdBMQGK087fLBpa0ijGFyRO482X0Xn5
b3bZfaU/kBMeNh8JIjHGmkkLJDCIrNd6SqeHYDA4fbL+23ACxyn5QVzRc9UZq9GMI4QsGQqvKec9
okxxmJ2Rr8hS7VQwqxFArUlYguGi+iW0M/7KZYeg1oZRnE7VfJXp77x0wyOHfRqoXgeIpJ3qPXwZ
C/MjlmLDc69Z2XAibrFkxyFNsDY70XgFT25LQtAAQbGCCmZk3gcuGfmo4uGzASFpJn1/KGMObDOU
mlCSzq4L5zyN/WKZJi44pGTyTOircWbHVDMqOdjwfFaygJROYOXOaoboZHs5d6XI1bNtksfgfEdZ
mFCDo7geGa2eI5k89q42jhEzaRWbDZS+Ep9SQsaHHGF9BTECrFwX24Ie4XKNi21v0xqew6w5T8rc
NSUbxjQGx6SviRrAfCVdh2GPnp9yM39MmsI7AG0HX+Kb6aV0wVllo//AfvgmxvoHtxARvAZaz2Bu
w6NvAkGr6ORZVvVuMYXae736KqUcTr2bPqMqXtwm42WSztXr4Y+nWKpWXTm8tyAnZm9AdcLMY/Ro
znrAQxPC6cEfMyGZ55+NbsGI1O6lE9gHnJoTldVzfzNFjrBSyhPXV0ovr350yWEfmx7zj1/jPi+d
Yz8jpYmfylo7+Mdd2JPG2kW0vNDCPnIUETYoLxwmGkN36XyZs2nsyiygh85EAkRxvYlC9XW3xt9f
saJUGnLEQ4IxKeqwhc5vtXsQJPau6sA/d7y0m7KtoPc5lIi5Ce0qo7JCYY77E4UIfWCaFIEjL13o
Pul+omJaLBR3s58YlHv2uMDXkQue0Hfd+eCi6L/VzvP9Wa0iTwA3JWt1KBB7l9QgOoFFDxUg5E1f
QlEUQgQr2PuDF+6xYVAVyOBm2l21CRviyZxSAvBgbtJ4CEeygAAQxHHXKuxsvha8gGp2d2umiI2v
eCpeOeszM5uTA7MXmIsZxSZumir7SoZYHEyPZjCs8W3mpl+lg4gVSQuQ1sVrb2pnNwwMcMsCCdOC
HCHUnHPnrMo9yRlMx9fFghLAAI5JE5me4bh4Fn7a9YDNG9notpoItY0YcAYl5rnY/wHMzlhzwnyV
Dt8yt2tSiZvomNu84uiiIGxk5go4zmvvoZlN81enGfnRGVZjeiYHB0xkb1Nx5R1fnkSoJSNoiV0Y
9av7M/2MA+19Sc3cBkSiE/2QOnqNFVkGCTMk5Gucdvsp3wyh8dfWkN6KBiyVnpnQZBioW6wh6KzW
MxIjoyHArcGh08ns0azpxVkD0Bgz4GdkjdwkCVKIgfSIVOpL6tq/fJP1KBPtrUqoqAW5l7HFOp8w
P0bOyL3gPhiDw5tkuc8NF8nEbxV0xuuY4ymv5fQDslNBZ5Wpj5HyZjuEqibwFpfWWiK6brO8Mgwj
wZcFFHfdSF7DiMKDBufeR1xoF3mw6c3k676fzI1/zOPyOMlHbbm/k5qjwz3i4d6+a200QTx1pJYc
S/2ZwFEib9wg7a8qsUMjQiFnjUwH+eCYdrn36rE4y1CahxYDQdercVckHHIDi3I+yAfjzUvUeBpM
59AIcZs7r7u2oFKuFTP3gpnp0c/K8bjUwF4+wCe2WTTTyflBXIXzuLCZxGi1GP7yrWFb+jFTy4Rn
3jBrKzfDMMpD2Xs/OnCH5/sD+KufSWLEp8mo3W1epRcjhti1pjOnNyaHkDO5uh/JYCCfdSfrOo0i
PUQzTnDW0WeG7Xo/W+K5dpW3Yy1xz3YfnRGjUA+N5JVyxD80QfMTyJy1bjrzKSGZfaOmhXXOJrlc
VGIhOiS982n4DBOlWl4/2msnd8KZ5kSn2aEJyl95GcMjw55wv5z5YZP5KwRO4qiCg9/k4Z4mv7dC
i8DgrhGbfBDtkRjfkH4Tsluz1/batKAj9Lx7FAawDykThuWkZrVWvO0YwKiK0R83YnysRPopNUrQ
zMfNQP345Gb1zR9jLGXzpsXd0xU+atM25VoajFtFJYPEgaIp97IXR7klMpw/OOyCjWcjwDY5ra/I
gtX8bvW0rlqyowfvXdUByRYF5RI4uG3ZNe8tlfG6GVmD7gsR7RUSGUM7XNUd2zFgOJeb/Wsul9No
73P2T9MH1XD3+8wlmN1T3EIfG1MOt0DtCp+pP501vfWLh0KALCFlA4AulAgqRfQiFgA9psDUeyGr
cd8B2zUwXEeUZQ5cGEp9RsYKsG/ennC9oLbVbKr318nzPo0BbZpj4pm3cAzdf+F6HoFeU22JIX6b
KQQ3lK7s9TBQTMC7KUP0XcIlgDDF/EOo7bjhntwYlYMbq0csEQwRRetIIxNXHR0F7tWUyEVS0yU9
AxYsy2SpyZD7KEVcE70ejUiUmal/rDLGeGmdnFo/+VrM/6rLv4qSqwkhLWJv09hY8BOJ4dAvsane
Jy4rPEqQVP5zCYqWobfE8x07/au50RkrVjaxPpa7tgTiG0LUa4NjaiafuOi7TTlgRIMKQVnCkyrl
76fC5egbtSHUPPFHYGCnWxZsRMuSH92KeWJN9oYrreuJ+IEqXKcoP90YkQn6gG61tL3XAVYXs3jm
HH8DTEgvxUQwt6xXuttpRBFo9lnJu4kDX8bTnZaSD4MIrUpLfoXddL231LGR2OTWocdY6JSVJyeY
q97FX/qULO0zeT4L5SIrHmsfkDKLzMoovpQJzjchYnZdi2I7gy9unPlQRF2ycWmfr4zlffxnTewH
EE/ZsAsH+ZUztFo3NmaZnLRNS9vnXCKgcIcQCCp3ezA9cCZJbg1TqFVB3/ZDa7CRBaqCXe4T4FLg
ORRDsLQz+j8pDZ0D+S7iMajEn3F8icPK+kmjAsVzOc+X1PHkwbXnFpaYb28MGlSVIG4cDOsxda3+
ao/6WGgOfyHZR1dNjVPkMzrraor2oRdyn0QQUkrkm2j7uZxrkAerBggsXJJ8k7bkWgdG+eWWJgCP
nPtxuUJas/+twunNssorTIHbUIEDiVrYVpjej6J1jvS+OeT0EAdpKG+G5epxRcMiRZUolpVgDIH4
RSwqdm6QK5xzxzlx8HMG/u3n+Jw9J/tY1kPuE1QH/rZO0q/Ej16rrHkqZ+dTTcl3nnuHhGSaNV42
IlICd41oBuSf5780lNf2QIfQTpfOfk656yw3UTPyg7qKxt7sLlbIon6I62SN1ZfLu6bswHcL+3ii
+SZYkcO8JUbMP9w37IizrbDOmObApMZuDuEVuLY867PVBl/1wjF1QtyB1jExU+xZqv4ddeD6TS4u
0buvY8Cc3CnW+JnLsJhWJQhPYIwAn0s230BzaTsMUtj85JeHmZocsvCw3LuW7OZdwa8zkv4wKpa7
VsgM+KsCJ0mt2C/lxGhHO6fBrRxUD1HNzSBA/7YdrW43dm4VOrzV/TdvNS5t6U0PTWC89NoxGMdj
f6OKqOfwZi3e4GlmI7B97JsqZJEjcMMZ/RsQsvlwB1Hdb5dYhuC0y6uBdpreIu9vjAmh74FhujXL
UoQ4HsPGu7d8mvuBBMLWJouaXaXCX7spAH9UJrzwybmRHMyr4PjEHcUi+psSvbRfPi8mpFb/Q9p5
LUeObFn2V8bmHbehHGKs+z5EBEIHdZCZfIExkyS0cggH8PWzEFV97XbN2Ey39UOVFbOSIQCHi3P2
Xputq7fJB6RCSIZk2HAnbTqm08VWQElv77X83ZYJDjwSAQ41zJzluFO7urk2LZ6kPrngiFqq9Cw6
cdkSSmB1aKgoh5Qa3RIitOigMCg8PE25A7Sb3dJy8Mp/mYV1lJmHfWzhZKVJCXKQimIYLQI7h689
++kENvgkPPhU8XK2LzSy3ivxW9ScVMKC9TmmBO3Gtb/LNd0J2Pm8Dn4YaJLDHaMfMCGWgZs11+tC
GujmUikcyyDMIliFHMWLnC0CIaMbF/gRzR0MGZqynhtTJCTTOQ6rOGlzKYUTT+MosCybDI4KT/q8
w6KhBXOD+yzDtVE27xV3jjQN/9pirDES7TFpASglBcRHzyY3G93dOpS2vjOahC/ats+26l+75ZSV
SxdyuDXhoGCZ9nTa5bF6SPF2b/I5+aVMHnppO7t+SWAHlowJHBcHBiS5j5D4o7GckZTMPiXjZTyq
Gx+pGsBJa9+3uRsvHYUGAwX7WO2HriR+uOKWjZYFXr6GyT/ZX3nxC4zZ+IM2KHDcMy46hPg5ml6c
zAeip6djY0BcTELb3wg3rdfIGrL7lNoDcEMo9txt0EWFTw+88p5p56xLRdoBL7HFKIw8CPedwRME
7jIPiPu6Zv0EyloSCAM1jBa/3iVrioeKNDEWIAW4WpuZsUx3evEsNFE8/Lg1BlorjT/vh7Z9MPiM
p9RFyDYJebAT1WzldN9S8ZrRLXlp+OqXhjzU2HLQ4Ti7IcI1ONfwNGBGGAlof3gycttZPWtsxAYI
c0NFXhqBa2PTPYA9wtQyZfmTYaG8qZi+MdIMiPrMPr20nODXFkW8UtPLh5HT4tOMgLNHT/IH0udf
fo//K/qqHv5wrrd//1d+/l1hS0uiuPvLj3/ffVVL2m77r8tv/eNv/f0//sgv/fmiS0jvf/ghuAX2
PvZfcnr6ajmw396Ot1/+5n/2f/4Z+/sy1cT+fnzSIaaq1kkaGv8c+wvrxAYC8I+QwOUd/vzNPwKD
Lx9J+fV/+Y0/gYKO8zffcoTtWCZEBkv4YEn+BAq6xt90EAgYxF3HJMnWAhv272HB7t9s4UFIIOUO
qCFwi38ABW1Yg8KF8ghOzNeXPeV/CSj4VxwD0hQQbbwQTBffMZy/UFM6N9W1btQA000rsVq2cwat
iA0CZfO3cZTv/Yt2iDZwg8UBV9A/Xag/R8L/oD7/UCVl1/7b/zT+wkWD3wNsUQjPACgCUtH4y5tX
pagaMBszdaxxhSFr7k65ukOeTjl2ibBkW+F8Iav/b77tgrj5ZzgPFuNBJryt/NFjQy3ue20HT2w9
UQxvTwJaSfH/ecu/Iov++kX/gizCES5Db+Ad0VL186PhIvcMItTvyaZLX//fXw8dwv/xdp4Bsw3N
jam76Oj+Colsc61GbtjcJlRC0ZjLgK0sUjl2UqXXsHvN4sCq2CM4fkRCKQeui1+QKhG7oljROcSn
gp4i1UIPJQPU73KioaqaulrPshCgJ4h9sVq9J/tcfwvdwSD7C2zZVGBlpOTIOrwaufHoxNySmubi
jLGKbgcZH8Z9A3opVfchRQ4WeEQsjsGecG7TDe65cuPcvGzDsEGLinELnnFlPvV4QzDmEEk7TrhF
Zk4NllPchcjmjiGiPiLg3zKfNVtLxqvlcbzTJvd5dPPw+dInJmeMOtkrNetBCLoXhhnCdqpfe0d+
tNPIyLOYdnFOV+V0FToMx7InKy0Xi5rHXVMDu7hEEZpCHMu4P9CC+G1VbITCme5GaX2JgiNB3bxT
PrgqIgbbtr1oAj6+SbS92y15HSndvJaCRGbQDlcUzJ2WgNYZhW/u/IJbStzsBD5uHuwG9a+6ji2L
Tl3Ldx3ULU0xgq4SbTtNhDwVFdwLB/rDxqr2TfabnvaXpfF7+Lt5enEwOiYvZUYEzHhesTbK+bEy
ql2t8ongHhUGXLa91kw/Su3oIC2CijjTQSYSusgxyCYG+WpVEth29e5SDU5J1nL76Subx2vs4LuN
0PnI8TqpJF7naDWGEk1o5s5fOJ+vUf1ZFu1H3zY57e9lU5SSrNtr6ylLi8BV9XuIa1Fzna1Z0tWz
nOEq6uJLV1WQdF2+WV6nsMarPon7qXpwGjbEWWtzEJxhjArqVmxa6II/YfAiowZW/1xq/JWqCmyz
Pc9JWK6xWalNr0GMxz5LmptFZaZouWoeRm/l4JVCrbo6jB4a0aKyvzS4KzvE4Wu7IBMt02CYKANj
Y/LdLtu6oqVRE2vdObOW5EELroKZyx+UDRFjV+2nX6GZ1GJ3DEBeHwsyFlfabH3pOSFdecSYM2fS
08iLM4wKFKvHByFFNlzP5UzIJaHAqZ6alxx/ELI+okoaPrPblo++IZ8gBbEnMYxzlcI+B5uaB5aO
MDXX4gPChwDdLbXShvHTZJ0iG5AzIQWEG4kxzhrJkOEXSEe63WjfY9Jpwg/QNw+8Fgyxjjk+5GIo
uJg1xX7evdsYsbqwRX7E/v/H8C1Nn7Y2qhEjdQbEjfkjwJKUnXg7rzrbe8ows+JJ4duFGsnP1QyC
3xIEbblOdljGzTiVL1mh7iZTRGsr796NxiGfGEVaVdFot10fKoEvp9Vg4sYdUXzDQPwC69+vpljf
w5+mIDyfXNNND71OJ6y2nGDIJGGxI+CLvr3AYbhqpcQC3nP5biNPz7IN8265NAY4D/MY5klT7NI0
DBIZRoFYnrgKPfaajMMm3voDVg7sSpjabDPdD5RRerPG/ot2GxIJT2cWkW6h6V+F0T2bKr3LTAL3
oJmQ9sy/LHwn67Znjrel3PqOug4u17gV8t1dHOqu3+OkgwOf+hN024gkIA01x/AaDsTD9AL1dQGo
jsL0aK+ZP9dGhE8q7IvDMpy8CqbUZDKZRV2CJj655tarbEwbDDdBMKJwHgXRPanDAxlndJariXoZ
kqAQhHlAkQL4ClP+bTpCBUAcA+YQFOC96LNVn+NsL0K+lN/Q2OJN0sj+Qnhrr4aJOwJDmChWBQcy
fPKoWa1Sbqo9m18SosLK8v39bDlP8RKAywfrRv6w9KvHxIYkMqhdL8sr0blySwkX1X8ib78/zt1W
uNWbb6prM0xX6S/15/Cexhq27QSRS5SO16W1hejhuZ+bgEkVVbfCyFLxOdG4MsfI4l0m4tqUwRDV
LtonC74RdQfBaGQuo0NlPSo7fzT04rHwm29/djcDPvzIXJ5jmzs6j1yuVsu29oAARqcFuaaGT5kc
HbCtLSi1ljhPLkUxcnd6OjAxlxVlKQGiBEbV4LO4rDHytiXZOFLOwgSb3LWcxovMwczjdZCogc0v
2pzMnWnyknf3sGiamapahhWV+VPz+WqRl7b06aZD60u6V9N1guzMh+TEj8NgVeDWA9gy376goSG8
bXpSvZcBDxruHdMRrm7KrD5p5rznejJYR5NK7Ny2+8mKTOySGQcy5Yb74RQGels8unZ7YWl/j63o
h8wwnSeujZVzzs5LpkfvAhDxE+pAY5xvOtMKepn/mg2HfPZlVqOVScaUkSFJkDP4fHrGq0QlQbjo
VpTKHj0lp31V0+Dv6hDtn9s+plPJ+d4HUeNJZ2fEAnMjee9GLCdibYpHWfJQmKN6sKsY6k17aUqh
rRYRe76sfOS9XmilPtpaRdxwFT+zRp+4heEmHSrO4egxPXWtcelvbWHOAN+rEsWU/91F5a7AbLhB
uFJvjJJYGo+vADwL8b5ARkVw+VrjiSX0k86M001Xfwn4wd4dMMtqu7ou4DklMaAgbFRTe5LqZUZY
pLvZfWfiH8udhqyx0fshG8ikvUkGXIztoHGJHzNwvbqcl9Zd1OaBLngpFtXPljTnurAfUFwYLIDj
OeOfqkN5PYXdvjYH8w3V1MYTxS4f2NaEaX9SadefUlLRRCO2A73n86xBcLJ7eChJAlpFiZ+Oy1Bu
KsVbjea7MpDZVzh54rqlmE4EwuA0kOAi/36W4yOCDdzRPWppAnuRe0XlelAtBJG8pMVi8aXi0uNy
5k4Bdyh7GWaK5iaGADrFYGKrrGdFnlkrELST+wA/f4qhPTQ2DIeqsJCjRkD9TT4R7thD2pTW2qcD
TF/uESD2L3vK4RB12rvWgaRG68jVmAZCfsjIbFqaYor0GNN80gbvIH1K7alJ+weBFuK5cevCTmKs
RfWmkJg39H729potz+bc3FvKKU/tTMqnxuQzIOkIrJn8FTptYtD3nm+AjDLIhC4TNIGQPNmWhbh8
jAKcKn2p/eCp37Nbl8eUeBdvEOCfBHlj3fCC49mmDLfIeQfCDGLdW/HPcbJY06WtqKe0n8x26uQM
4zmyaHR2I54kT/WI/IhWTUT4gbV7XP3xIYgjxxov9vZ0T+L4mYyxd8RKyeIWx8Zu5SB84pi9QYUH
24L6gR8u2qaa/qZFZOYkXb134E+S/4cdzteJpx6RVyB4QUPNIZTUIftlspInK3aLjdsN0VGaZCTJ
DqCV5YflxqjY/qC0lbtx9O5s6n9lQlWLtTdtqJkkKU0D4R7AhPwKPRs6lVaYOyBaxjx+Di4PVRgb
9SWBF80EzKagCzsEyXjU4qjW951ZPZU5ajutaX+3PJoUdz4RqeGDHeLfNtZWCoow/dJcX+Am88Zn
x7tJpy4MaKRnYvyc9cEIxjLH2UaLn7JcxtPClNtohPwACSascxlRTBSJ6yU8L+EloYq/8cdt6Ep8
U8we0XQ2VE3SUE8on2eTJcSVwJIHaIhkInhsaYSxetTCh1x8Rjk3u3WqNMBvcEHRnAe4VQg1xOM0
VoLgQi9sAitJfmXdkAdjkXACSbGz+eCSfEFCGYdbdjZeFhLX1gEqbsDBu1HLSm/Q/9dM/ZpYwLEj
MwtyTl9rP29AlijxURTDhs3WAdPu8FAkE9MACfCCrO6QJXybLs0HS3Xfo2QhVmP2i1MRklKTWlrd
2OyFC3A1FlVGos5Z0ZFtM4xhg1p1ueCbt6Vuvi5CxnVn0La9wZON6g7ClEbUOWXd5NbQiLOnWscR
vVTYIWPEO99oSP1E0wfxq8G6njIfdebaJ1MA+9qQbiphne2E/n5Ju6CZD/TbinW/lO1H275zKvHZ
c2Clo0fzkXb30pxn0bfdzyIyv0t7BpAj2NpCEySQzOS+Ojb5BqPTHFCIZaTGUDemQvmWO8OTW1N6
Nip3URDHh8iDf5ybYfdISgtBWoYKYjelH9R/CzmGgahbDrZTerX0PIZvrdSBPeqdoPxt5pBjEo+s
TsMcmlPL1gKRi6Y3HYfNLA3YUzqoFlss6G3PYYOwtNghL56TwtaZEL1Gbri15IiooPV+dJkhNtLW
npPafTLrgYAkrWh3ubVo1UCEozVh10xbDpUXm9ipbsmu3PuDSC6WCJ/DC/Ii8dQCR0RkgGsCG12a
2ujcSYIBG87vkjaZVuDhsASVB3765c5dvDE0Z6t8pCoR5ogNrXtmm2Fn2W8o0Dqk4/4z/p3uwM6K
/t3okGMdLnxU32UKV+LMRrjYDSPPta/8e8j4nMgpGcS9ApTakqCdWZ63xar7gkoBVsL4y5Y5Xkta
1H0e3aUYGw8lBdUwdxQMyvHXwtdkUuQ5M9DeBCokxnj0aItxdRnunQoArzkb1478Q6ewQXu2pJXg
jJzi2u48wv0L7FSqvYMbFcSxR8QurUhOmwxPH/POGEmc0YLEW7WMtNzG9yT0ndWY6HzFVsWcGKXh
U0BmtqROit400awjUr3DrLHXh3Q5bblVcRVtqEDsS0/HWubC0WmpN5RZoBGjACjNxbuvz3vfy06V
qi9djh/ad6adSavQTUAGxfYMeyrekm6nb4j2+VkadSANaE8DrQFXi99Viu7nt9Tno82uZlWL5qOy
YZe2o4EyzD42Oqw8UE2zN0KZauDoZMWjPjdf2TQBieIa+hLTfpzqE/M/45d64d5py5/6hKG/Ko3D
VNWPVaJ91Bj3aEFz+CpwZQ+TTXQX0YcO2xz6qP5TBwtzc29UDkIBEsJ0lYEeAXe0MkvoNdCotzPM
HyiSo7+uqqdecJINu4pcaVQ7qRW1xIfaiiwrlO+8zXNpUznMFu9+GAwA3DcOLedz6GI2IlxtEK/a
6Ja72SGJNTSKO9OjBJagNAYYmQdFmRBMDrO6p7tq1/1X0dZPQxE/u2X4ems2OnnDkT0mZSzKmVRd
7WTpQtsUsS1pXFZvYDfNDai+aht6gUk9atUouoW0Q9e0Y+ZTDb40j/gEXN3zKK3HNrEvliNhL+mg
odPa2Pa5NR5sm0+TO97eFvbZn9FO0f+4aCGVlJTbxq7WeqjxZm7RSC59rgKclGbvbE4oG5f4zSJv
rnpJ/WRE3BUuYk5cQoR71cWDs0gYDKpJwVRzvOtAMW16NvZgS5gEwxp9azM8dNYoqQ4tbTrdeXXY
JMFb09aF7OXatXsH34R+wOlCJ34/IXYBeNl/O7HTbNLdrS1e1vRmzTZij7R0nMF1Lulh0K9lQV+x
McJjjhhqhUY6L7Jy75B7t6b6fEUw6W+X8x2iJRlMzZu5hHY5dBbikukNmtoO5iPd+UUm2pBM5/I4
xlMen/OU7c9ka8dKN59y1f5wyw5KxoS/Zyimu8yVPhMKoBYrcXaTm83bGFNBbxjlWrXttJkSprCF
NJuVNlyyOKMXNA5E0Yx4w5IYjwAlwf1ULJxSoxr3miXX6DBxnee19dan7rlHG7/FL1zubCS/pyob
0S3Ttrb0WjsMIn3CqFscKlM8Wo1lnciJz8Jlqs9ADethtUV12/LMwYygZ2wgEKDya5GWt240/BOW
jhhnmq1fcQtatK3vTRejGDmmiHqnCSW8klvTdW0eZ/+CXEgeepUfBtO8z5tKnEZwDXbUqN0taKYA
YiOHmIITjhXcGX+s1U7v52vFMS2NOTX5Pgu2aGO2uqHrU07T442am7dqJqW3h9DoIbCD7sIR3ljk
EaZDrL3rhg++VeH0aK31Ta9Smzk+DiqZcGDuR6XewhSgm2PqWPmm+HiTYVWuJQ+Nus2L6RXUuDz4
BtpRp6XqKqtoh1mzWw9mkQfSptTaiDdgzFZgwpKRDsmChfYzh3CEG27ERJuxKuTCRxvEBTRpXhlY
39hQetuafmGUTTaat8TflW5KFCxzrxGHAgqF/+oJZLnQCakwIxwPhJdtC08CQ7WP+SRPDpj0WKNq
2PqsmGqs2LGQok6ljStTbm96KEbNypgyGoiLDtHWNYecF6KDh77d2Mv46nor2ZHshMK2aGjWMXJy
jQ7o1P52QptynTBfcT1ckrwM2iiJN5mMOBr9dKShzhGx19O4G6U8VAVIi05RfMTDxrNi5N+3RnUW
E4QmBNtycG+oNA3GPIN7PFHx/STSg6JgzieTmn3JLe1+SOXWGcdzWRqL1s/MHuxa+1XSi4wyd2Pq
9Ycv8R4p5Ga0BSvjGL072rc50xiGZYTXCKEoItfYx2QGmcUaaCq4uKwAX+bIgy6GhOiwSJ/4Kuyy
evUIVfOs2Rwg/NkQ68bPPsuR+X3ym3RXXiEkByizwvUgdLlq3AYQwqJ/yHAOj/T/1taiH2rd4iz8
mPKcYPxBvMd+uLS6zVJ7uQmjEkuJNSQUIvhCoFMuuRAr6VAJ8iHMEaamqNKiIV1eWe+8l9absFiA
1s3M7LdSI1TjqXhMpo+59dMdVZSLo+EwiOn9L6toAj1gTTDVSkMwCopI+HRSlyLgTG28Us29Mulu
ctjrMPBXV9XBOI0k7QAAO2/IsJa9telAInTulUYButMP+GXWxVC8aJ8iRFY+E8+O6MVdT7GAy5ls
u9pCAqXZWzHE24Y8pd5uPhpxmCRR23HDkbwV4S8nJDURlSybq61vgxDyEZm4iUHj2PHerNE6kQRB
n3WaV2VnnEEPr1pQqUXL8674Fl4lPzJJFAE0X6S5IupXbVDJ4ZPUMsRfRn7nQKkXWcTGPW2noHoa
nbPlTEjszFELOlGwRXRZ8zpcl7XTnqOaqHCvN160Gpa1B4QQxBEXUiOvR8SPET5DISuDygDgQT2z
3kLEdnbTfHgmOa1jrz2yQ/2o0f3BjXkjM/VMn+CxNZjslHasE7rGsyk/xmyq16qu9k7CV5Nj9UFh
8C0ZrZdZs19UBniqUxeNnuMqs3xUKjXEZ0b8B2bHZ1srf9qSP8g0efLbHvy/AEinQU1ytPopr2GI
tiyW2SxwGCA8oY7146auqRP/XDAWkD1Vvy0NMV0n0THcNIDTa2EY7yBVuSy2Se4L691NqeJWzOQ9
QfVNg4ICwtAfMgo61xh33HXO+UrHBbSzmxTlVQFlIBrjyyK+MDjWwkYaNwWiq7WwnyrH9p+tkIQA
gnY5JyZElYNIHFsv28maPbegzeKk0lkPnYkh+zDxSK79MBx2ui69lfIKF7ltqh5hLO8xFb+bKUKf
xLpvqS8Fqe1Bo3PGBw6SLvVzdIUFtSbTuWQt5oOpdd9m4fzQnSHZmAVbpziuVAAIMV6EEzed95By
cieckk0nbMSbvCJeFCi3Q14eUUWwB7Z0ekqWNzT2bBrvWsG0n+CIXxVRymdAzDZP6HE6162hx1XP
xmB5yDmp6E1YRJHnTKDfTTIonbDzH1Wx04svNfi/Sg+MCDYfgO7NT0J1AWlgvRy8F02OvF+KAiX3
yeUQEYodNkYEVei5t8ZlTDcxnagpLwfbztqLUAL25rHKLQMVaPHoLUl0fcoEOcbV0Vuk1n7PtsQ1
3JfBiJ6Q+1JAHRQuc+LYlw1Lg+4F5sWQn7AstSUxp1rjPoxpWZ1RlNSPjn4YLP21UNBbWqk7RzEm
b2nfRIj0yPrIJjIpKz0+VfTqSHJyrqJR9h57DWWBZAdbPTwV7F1I4lw1TW3uZZE9Iado7hyvP1So
P3dzG6U72Ocp0DWkPtZLPI2frYa4GhT/dGKzJ08Cp5Y2Fj6yC1owIaf5fpxZTdqKRTfiRpihw0zF
NfPcCmXQQPyduBZaEh0QkUR77a0BaIIn5DBL74goHSrZsk+9rYXwvxHnmk8oAFgNRucuEizZkIXu
LI0CMEJPLcjFpbE8XHwCZoVWuy831aIcYygLOEWTsKU3OtJG1Ll5t4kexQLp0Cp87ASCtAbF3W3o
AmjiiK/nAgbTkt9HkpYFu+I7R1G4sS3/rBfeg45KfVNkwx3IUfxaqKdc5Fkwwof3RTzmDYjgbs85
55VvS3LfUbnJxKCu3NTffRQHXsjLQj0EQlpXpOVOqHGX0TCQBuYvn7Facv2abN50HqWLpuJowaS1
btKq2lSE0a7iiUIo6iWnpt2LcGM/JoiWbsKtGNcpXoAZR73nkLsrzKOZ+h++ok2KUiioc2/apxk7
gNQl9UQ3MO1VwLg3oU29Ix/Cx95+tigswgGYKdDlAUI5FGA5FkCqwzFC2sCfWZXntqf1DTdpyxVK
BzUdDSghm7KcN6DceQatYmZ/woc0OW+YYGH3HQwZf5EKcfYCB6lrgTfq34kBxcaPffc4uEejcz4J
vvOPVhsR+Grixovdbry7/RdKZWPDQDVo6I/JliABOLIELKI3RVSrs0R0EQGHNhkqK8XueF2jidto
U33FVJkdjGzvjo+mxjObdgVxBXFbEwg5weX3mK0j481MwhP9yvxoDBpPMtF1i9PEuMcBiDpcDdGa
WsMmTgmqCVkf91IbHwgzgV3rF8l9p+dfuc0qMzoS8DLbRyc08x9Nau2kTmhybv8ELT0+zmLiKJk8
xFRmttGcfpa6S5vU9OjaGGRi9eE73iaXdr8F1K94n1TUU8rO2TW6lzLeYEfzV5rTpXf+YoNp5gGr
RtK8laSzBB6HKRBbkLhwbKQ/Jj45zyTiTSE529WRv8GgusSy4+IXVBbMxkL/19TJzq2c34oGvDBz
ntkaoKbACV6qlDyHqnlQy4KGeNKqyb722xTHk5USfpGQCGsk03ffEeHU4RtEF/EwcI5YiQQoTtns
KP1/hnVy0brS2OSWTuktRs9X+PQ1kghFrxuFbxHw5Xd32LpWh/J+fqkahN6jS3Q4ffmNBrPTpt5b
d0gnadCjJE8HNsi0Vjd2miAVdAVMKXM+6lk186E47peUzo2kOddlTBOpGNpDU2d3Rd1A6DPh14us
3Vbkmu+McPiAVle+jD2lWKK2d9S1riC2q4NKEFayY10cd5Dl/CUQw9KPYQuMn8LYnZtNiyo5mnbs
bpYq+Dic7dqOYeEBeLTDq8nxDPOVICI0fjFsGW5Y+Dy2gZN9CPmnkuUd3fFj6Oggf12IxlHpXfA1
d6e6MD7yDinjCKp+pxiNECrZyyGWnIPKHeSu0Gh+2mV2trLp26QhsumBzh5Naks7Oyt/lESyo90b
KQ7R5d/GI4HLjjqhqT60URXuHNGxOzLN3ZhqDL55bukTkZtjROR2pxo2UaUSuOXRop0wEJW6FEqn
Uj3XOml6jmAJZWODEpJen+fOzZNrQ8JukEVW/oMyKXQ688gh3MNLp1nZtktJ5raVcazngjSEzAxK
UMj7hPNQ1ACJISQBSEFkcOzw4/Z4+1fFKn60DMCvKNPnf/ynqTPADGy4OvVh29k2ZXv3x6/SP+R/
3f5u08nZ+nF7hUR/SUPi4RErcLIAANzZgJgl95F6PC9LIFuytdLwqke1gDN7eSkTT97nihhUo4ys
HSebYg3HyUeBMvuPPk/A2qqNCfpE7e8Nf5tpZQQeMrr3QQ5+PDlzJXG6+iHxAwyW0vxVdu5X9jhF
mnFIOlI+6im8r1t1ymJ/fuA7JEe9xoeVCgSwSb9Cqe/f62Zd47+NgikyScxL6B6TqpIhgPkSgnms
0G0XYVtGf5/3ezZY0GfUziFYoyz3z9ilDqXoqm1a1z+zOOuoJKifaWGsizEcLjrG3J3yQAWS8YC1
3bcukbTBfefcQwtv31grEqYHSqdWn2Snohh3fsIVKaCkrMxCDJemAncHHnNfV5z1TLZMRVpuE986
ySTM2FlDdSsqudWy6jqaCDOWHOsZ3Rdz88gdLPq3roKxk9XPE/iowDC7B0eCHFYOiYVhK0/UpADq
zbhZunwQR20hasVGZh/IwEOBjXWTHysmhA7Ud/VNaZFNusjf/Aq/euJulQhrbu8R+B6V0oYEr/Sk
F8uTDncFV+yYPEF8uBuU665iKoeBQSjWkS7+odHpLmNQ2yJN5+ijok1aYJGNdAdJH/TCGAEzATfK
27qu1d71MzuoqO3uLN2EDDj78M1HYtxa2mpUH0R/RaWTcvCeyCoy6wMFQIyUur9XUMU5kYIVm74m
aJZvCCpWWP6OZIOMh7JF+5HEdJubErPaJKjllQM2TMc3+21WMthRa62aHJBI38a0vuosCqBNmKte
4/nP6vpzjknwrmPvqa4VlYmaLm4z0ZpOFxnSEIv0ZI8CXoN0jhNxD2hM1beZKsIDcCX49O7cufpO
LfEq1PSbNBlkRYl9Fq440XvbUBiiGAl0ZqksvSHLg8vcly8MYnFnT4SLdjLHBR3P9rPz4GlJ/9gn
4FLMiIKlbqQboEwlETahA65DuYcSsJPmFqBS6W4B+bIEj8rgXmBAq51wc4pmHMj3siu8E7ZhEMCt
5h8HSCmHBpjyUQm+BsO/OEQ+FPlKr1rOIL55dvpw3o2ZaV3SsPaIXxnEXRXSYU/jS9vY4R16KCJm
zFR/cI2wDAioLPcz3R4ULkjeOwzfTwZ1yI0wxPBEBbbfKE1oTxYuj0FjA+dFxfjc2bTWpdYlL41N
Rq4mG/2l95sJN6VbXJHsgCh0KzbApPtiPu3GgxFyoLJ5wtZOGcpXxTEGZ2gmXyHgMMJFUr9GEPzW
o96Xr11DE6km6+jV8DB6k72SveqyzteUL9NXVPP5miCP+PVm4DSMLHoNJ/pLHZvU61giIshT37sy
MVGQb2v3iryqWmNVlQ94rAP84SYVbuRRnkSRePsxjWfzDmy2HozJjz4nBKhW9NZDX6O12GgPcSrE
IXFadRdG9nDXdYmCBl1b5z6mj7n8edcospX8YqBP5YpLa3QnzHR7o3e81y7zrp1CF1nOv4AaJhug
odREcBkFhRf9TOcO71ssaR9HrbtxRniNTpmO20oBO257aPnewI3QxoqwK5zt9CunbSIlnuPBsYOm
ojcqdWO6mOxLKIxkVpB1xYc2zWfQHdVD6qQwPuo7paxqR/68+zDzibXUOZdRevTTJn8qBNMxHeCC
2qvPfDaU6KL4/GGGSyBTZshCREfQrlFK2FjFF5FjB/BEUgDXApnEDroAd7gIe6B7okLviGgHh4js
n7ooPXWymndNq+jWiOwBVtS+lyo9jovmK5yZ5IeBfjLBaeew8tS6m49h4zp4JhJ2dmynWAS691Kv
5j1NtjYoJvnphSkFN9yny6wdERoOjaeXZC5AUKmloDe6nGvpkqwBrAomdyYRDPHnRrI0OHFD18/Z
zRFCLIRgNQIBkypPbOGmIIwH3gGWaz8fdEaVB9xIOM4lZbPJoQmCiDX1JwO+wqqkBHzvVumZztcJ
/idcutCrtrWX4PPL5bhn+C3ZYPfaMDaIWLEpDgnFcxd2QjmBX7RBeq1FHot97zic6cdygw/CCDAv
cHJIaSza6bV1jOYhmkboQBTFmLZJBKkarBEW2tHkdZ6H+SmijIAJDm1LaenhpY1VvLawYvdEDRyR
xMFxIzEsjHOmkkius74BITlSE+BLzgD/yINzZ8OkUnfxdCO7a4mDmlRvn3Py1APSSryjPZCf3Cdx
AZRkwtagLecy856uIEJVy3rT0vpryuU1RsjMyMIaV9MsH4VhLZ6KAj/NQMo8s9Y+jwRFy4paLZ7V
sx62FAXSCWa0r+4RWowu07EP9urI2h8GkxOXa6xRb9VIf2TSfSwifQk1ZbTVCSKktTPde9i51aaN
adj0tVkctXjQmfX784i8DH8R9MHUq5ozO7P/zdl57EauRVf0XzwnwBwGnlQgWVEqVSlOCEXmnPn1
Xmwb8HvVggR70hA6FYu8vOGcvdc++pPX2S3jjdZ6DLwjyC8c6yTURuRsDNawbQa1onbfgUVRIWmP
TWtzMkm2miFU635EiZf7z4JoIXunZOyMbXk7DnOMGvYclzX0SZY5BgWKORd/3MqojpaMyVitk8jO
SjNxSPQp15Y3Wyt1f9uaKYtnUZ1qhRNwx4YAFHpPDTUjO2caBnqxnrhnZwNPyuj2htHYcLorgHz6
zZ+DI3dyUaW64ATl5BoJBMJEQ0HQaQ6aVP0k6BUG5VZL1i3fxwYjfdAM5LhJ1unrWOQcXYoyynDB
P06pXOzrieOFoIyQJXSVsg4xAex2KLn2KbrxLooeFN9LtvEEHleU9Z2lN1AftMZVo+hWy0eqJIlP
fm+pthtsupyFGj+Rdn7eSrupoz8I+pBC6Px7f37p5p+8yUKWplUjxeq01lapDk+s0muCBwxCO4gn
E5ZYo2zVK9ONMoziLpz/4M9PckabP7NmNPDQQMA9mFhvTl3jaPJyAmLEON2G0wKVqHnqnnrk7hd/
VW7ClXSbPZkv3bu1J/ZUDbAI2wKFXxhYK/WB44J6KhkI6ro/4VDzXhX8a/2pLh0LLaGwmMsqIP5U
O7AW0rPf2YUTuaKbONlaf+c3bvKzzj9FRi9x3sgX6YOMPes4PRsRDKElIjvtlrAb8oKre2Mf2tNB
EG3BfajwvWHgZIN/Q6KSdaFFKL4ZG/kYKUvlHL/phq3mqwlSgTOsyniVfRSXmEJbeTCKGxDO+sl/
IFy6Lt+64sCEMBM+WEdoZWY7qV6DVFHkVYtBFcPjAWV0Cswxo2C3skwnLDgxJHYEtMhBCiPflW85
JAk3TQ6mcRGEd7464jxbuY+bJdIeakz9R7lBWNLQinwFjTocVWRa1bLYFk4ZX9Izu24VxAAEC+SK
zB0nPCTtJnuIHoQXpASUkrA9rHOn1dbKg/qWyDtZXChQ2oPP5qDcW9uIoeq2Kdpj16eZuOh2cN9S
0O2L6KV7TbuFcgpW5i1fblyq74PTPxIhDa7g0j5INmkSSG0PJCEUsLTOrGpIiBxOnNIauUh3VI0F
0OoEFcYiuydMCTWJcIlg0GDC7NZds/Ka43RT9ytQLxn9HBo+lCsXYPL7aAlx8Ny72F9ym2aPEK3p
bu2gnfFsxm22Tx+kG+2S9UtVP7Wym6DwPahbuHFdC6vOts7iybjI40pm4AgbAlDYXj61W7wBE7Xh
aCns0515oHDMQfISbZJhHgE+J47R9R9p2HV29lkdymfhNJBcZitOupnW6u4e4eSamDW+zCPIVgQ1
VJPfa7a8rwSAHMWj9DFQ7l9AnMbmcAPbvXnBDvHIBJwqm7xYS6HTqw5KjIZF9WhtAsTX9dLYjOlC
VDbRvSkuW06yw9agyMyrumovpZ0dOYejJRhhHG+DB5LILH3FE6lpsVSrei8voq1/Hu4FJzpqTrgx
7qvsVgs3pDN7/upROsm33oa9aQzX8bEBkvFZ7dIl02BNsYTaqu0DcUIJ+gx45anaeSg2H1ubjPe7
Ga+Ojm3RuMEc+bYIjsNrsq0Oxm3hvA7Bst4rTrFGlVuusCo/xi8YQs7GCY1L/jTnDINSXquxTdZn
QADEV/QFeAbxRF0uECEeReW2caUdRZ/+halMeaPPNwvqUYA7VL8TZHlHhRuDUtPNztabFi+xZd4L
S1omAIcuzc7skTu40lv9Is54tqW1Fg7lRmyXqECt5bA0n8qNeZYAPb3D0ltVTnuTnmdHD1JcIr7c
+Jz0rnChVhQ1PFLKQeIFPst7/RS9Qrkp14ajnSZjUT0WEFzPnBOnLxiJTeKme/GsnKxTEG0og3mb
iQLykTvEYR36tLmo3wQC8By2G9maNpG+Dbb5jf7U28aLt692vpO5xVdtB94yesNTPbYLiyx0uif8
54tCXbTiwstd+nS71rhLTtDtQrsTFsk9dfsnUVni1FRX2mzGXtUuJmnEyEjr+i9fPECGiVqWxIXx
gY5zJPLEPPZIa7CPMwNd8CyUrDUMGhCTI1ASpHkEiEFCJ1Brw51fFA/Bq2DgNVrW75xYh3Uzkq25
oBmbLMh0c6VbklHQjpD8tGv3YcXDZjARbzAvTbP2YWHeFCf84WYOAIjezk7oHeCrCKCR1+nreuvd
k1ipAlOu7hBEDtOtcJbpO95F9+i5BUrBiyR18H1Kh9HFeKe69EybJbPuu380DwWkwpW4bvbCebi1
9tONQBOVHcPB2vvawfvswQTuiSakAkxH9MKKCG4ie9Iuxq3x7J9ZEp6NjfIh7GuX9y/iUE/BIMWP
tgzc6qHaIgYKUYouxRtrjZlhGTzrX/4OmbhP83UhP0sU+vsFHQkQiAxggIGL0KGRa21rH50CIT68
zCvLWpvnirieL9FfC9voBW6QdydtpJuyfY326SN4MKp25MXN+edLTm3IZMDZ9FzOTcJUNnpuyXwo
9o66qcuVv0lHO/qyGsIvFuZK61kyVVJ8ljR6BWvlayveLKJ/gdA8p5u6cGkpoakwGOcb4UALFpX1
uFIQy9AAcadTkDmivMjWZNb3y2BtIM0+KeNCtpsH6yCJTrHDBKkZi9IZ9rpj8ZpIN8JTvG5ctu7y
bfjpH6J8ZX6I3UZnTr2FU4F2oV0ZqYNOmE2Q+p65zY4eZ8pXLO/B0o39Us6Ww27OLV3nx+zZemKP
Lu1LAXo2TMaV8EqdHzmu96EdY0CutzGpnN6EnmXRvFkiOj0ExofKY1pYgeE7+91JH7bTLlnVTr30
MQA55YFMvLfsUb6MTylNozdKP8HW3AFXUdf1c/BQjOv6nVcO6FazU96EO+6uLZFns+KGGf0NN2Iq
lzBawkscuJZ1ivpFK21k2miEjAo8Jd7phfIohlvdXA8bLd5DMXclZ0Kk8dS4DcpdcwHaVP/wQKwN
K7h+4o6gX+PQfTWw86h9ydSCnOyhRjC47O6F54k73a3JqibfCLIi/aZ1Nt4Bm8x2pMRy9l+U+8BV
31Tr1MK6RNkyLuEAvXsbRVhawPvvIs0VCFa4J9MR/2IDigfPFjdvh0FxXBOE4hduf6O1ez1wcGPA
y/0iFpbMKA1O24GevHaCtK4I55H9RrjUHqpTj0z+Ddg8DnycHrcwsJHUoKw1UCbDVVzzYsLlc0w3
hXpHZATghNu02EjZKhCXNKyQP7S7pIF8vRizrXzH3zcIOMJt0K2Jduh2BIrP2soY4viCPpIe2Epm
A3fnzB7qJ3YKUX6vq4emWdXmhYOk0B7YsBWf1V1jAb90PbahL1G6kU5MUMif5PCeomB2V9+ENxme
ym1frv1z+xiXDkBF3hjaNQsSbjaEBdjFO6zdgEX/QbsZFHwqNqdilAG66+cwHLYU59jOoUIKj/6r
+SIfmCSSz+jUvRjU7lxSSV7yfbkJtu2ueVbvisQZ6QijKT0D9CNZjmyVZTARhLsq1qXhWi9N6pgo
itJdTphAdkNsCRbAAK7IjT+d84/iZabQ4N5E82CyNf8k+QO7R/aFtytVP/GWjU94F7FhJToMI7Tz
WBiX7BnJUb6pQKFsKZNeMidsd/WZbqf3KMAAPExf+V4/50+RufRc8+Kz/dpmD3hQl0qzHPDmHQpt
VfCwsI7oy5KXlafEYDuV0rJCgbJM7tnHNdmrT4AtpdHDQF3vkevEHIp5gOVrC6AEg455R8fNKx61
7iTcpmecMgNERF4zTh1IRd8Qe06fLGwlxogdEFRqlN5OfES3cq45dWzhO2j02o+mS7QTt4+cbe2k
HdDRRw+j7bFHfWPgC8BVtuxbMfwQ47vMXsJyVX22e0DGvDIsT6jqEOQ/wNkmospl37JKTzCXq5Vm
59vEhsRzMPcFXjCTXfASyuMNOwf/hXcm2XX5tsACozokWxVnfSJA3Z79tjEK9jV8ERI/UdNJ2lY7
GnCjd9TVqVOo0DCR8ttwPOh4Fmfav/6LxITFjipaYSzJdrHpJA+eRIztx7PwUgwvYn7qSMF7ours
gyG02UGFDhIFhNRszwjyHlTyg+7agowVtvUNvn32PuLC+uBhsKrGbOM50GxgOR3Sy3BvhovuhWTi
agvXiyr7x6gttAuGFrqTEjkxtxUtP7t8JCMXLvUdYT+c2sN6F7Dxk4kesk1ioO95QXOU4zYkuJPv
ILI1mT+3JNPu89fOXPi75OIfC45QFnulFsHOJ4WAO/WN/gwHUTas5hqbjLVHsQy4D7H4NrzN7rhs
6VZ8gTJ1oZjBx+KO4ozwjNcHiCd7cXGXr3i4wi55oXbHQSH5rL0dApK5y37xP5iNif1BUdUczUcM
u2/RV+VGtPQ2xVp99/YmZk2PMx975EV+sO7wMlLXK/b9Nq2X0AzXwUca0cPiPOQSRsh7VG2jNWsU
46UlNmBer9snSh9NuSS0mUPDyr9R74Tn1BbfxdGGQgjRV7iNmQ8RfnLLm1eyMtT3CiY+lvBVMy0B
FvWboFtBVn73dvWjX+0ixLwbeS+sjG2KzS1YleA6zA1M8GeLyJKBN5Sb/YWEXoBWvsUHYqCVWHmD
rTnWqTo194g5H03QHvgfEX7yrqIItcd9AAB5HX0x+0nJisB7smMp8PmLz65YskVg24Q+m1W+eWxP
gbJPPrQnRudd+Oo5pLp7qyFcWTvjKOEv/KC3gOjCmh4AWedrQ0EKv1BfhL3olhjl1xYIkxWzv76j
dbIKSBRA6LOONvU2wAJ/K53nyWYWiXGGMzbSbTEfYk06DA71PP843ktPT6VEW35F2YemLZ5zFsby
JUHLvhxs9cjA4SEFJ3kXfGJ/Ne8gd4Zf0aV7ZxEQzpKdPWeXMXWIo9RPnjNsjDNzFC+F8UHXba/s
xy2EH+OZcDjYMBM5OMvhufFXLVAPokIVdmnLYMOO2PtEOc5xHe1t9KlyxGBnpALWXQQH7FXiHbO8
vxiwWxwiPDCX/Ji/Ike3SJBbIgwgi867888B79PCe0w+GcPdE1voEYDUUjyFN0xHMlMOlrMF7a76
sX7UnutHpsfgjvTIRXhb2v0jZ1f1kO0l29ht4pO4Np4q3rYSQWluM3kyWWrP7K3vu5fepRvzWNwj
UCNsFR3ptmMrbY9PHNjBVNb7Ap1kuaptkZYfzb4Ha8toeqtOJQm6/hKMI1NGfzGfxmFnrbqj994P
j1FtC6mjiU5OKAyr/rJxjSMh6xz9ZocPh7geG+NCfJ5foAHw1q74IsdAdifVTtkBtMRwuL7DX8wd
bTceixtmQTSH1nbkYiunutO2g8MdEPfKuqYheI/HOFiQKExJgqi+nLoQCyXNreO8fcZL+JaxLQvW
w1r8IDEgrtdM4I8CE/ksXFgUrnEoXusn7BQyB0/pJNyH2tLXmo5XqVUdAxF0byUw32nNbP/8BFG2
w4FaWKuatJqVUfFKI97H0PQyp1jn9DUJb6brJgHJXgP7jnfhn9+PEWGlcVMyVKx4V0sduVoV6zie
Jw/CJIYpZUqehESpbaPR+N56Lcgkumb86JvgdFVqZ2WEuyRk74VKGYVo397GYlQ6CVmNq6DosDqP
vAz9/EuE7GbZ0tnA4z0pyODqvSoNbJeG/H9+Gczq0KqF7sR6kGwHYnzVRmVDmVRJubU+rc+8trq9
BdscpnyeU4RFn7BOC4GTyp9f9ImIc8F3aC5QxERgTCBjFbJ9CMxHRJaVGxRszNE9YkGk8KziPUXJ
QYl2JNFQiy5CfOtTsegL30Q0IGF9ro69Kn/IMVTwLJpx1ebJ4/tuQ8BraJnaVV5y5iKgqV1auLtL
f/xUCu8AGF5mC+u3mMeeIl2ueVVE/Mc8iFaVXfTKKVFtE8vjcDJq0gcmrBZUZmicecWDWj+OKurV
+efQHEALhvWHEEUXCwJ6NdR3jTDFzJHqMh+S114vKKGOj2MhKE6jAi3tdFsajdt49N1CkI8KB0+Q
/HeZpJ4N4uIWhgzcn7xPEmAUsoW8k0dzZ9035kPRTpod+6iBvGG67yf5hsfBBoaIVupExYcpQEEy
unYFnPndlMnEtLwAR19AjGO1r7Oh3rS4rJhnkmRDUhuT1uD24hgcKwHTCWaM0fHK1ulEP1zOLC+Y
GcbBTKxh12VsMglzthWgXrSBJtWxLPmduGiFSD7DW4SIM4C4e/hHH6dW+1J7MLgCzD0I/ImtJWwX
5gAuDOzHqAw4DUvm8j/+F/HzHbkGBFDx32ijzcd//oemmibiJUPTLRV3Jh96BXTRh0TOOsGs3F6F
D5FbYAo61guZ9Kg6JY0lLZ1KjbaFAg6SDOn7nz/+b77L/OmWpIimTodIveLmGIM2NFpuVOC6+i9v
UFdi7VM6iKhiCLNAiUwfql0iXumfP1cCO/TX15ZkxbBMjeaWKs8X9g9yjljDYpUHqaLTQjxHhVOs
0p3Q6G9HHS/8JKKmT6sDNryDbqHnpJ3MyTZXNqrVb3+5lPk7Xj8BSSYXg4A6iyu6egJSrIkj8tDK
9USwCFEpgIUQPgPw1a5wEwDsoz85A2EYvgPds+6e3ImJTDs77/zxl+FgfHMtsoQWVTFVTbaur0UL
PUkW8pBeOURfpgcW+BkrkIzFa4AXzRNM9ZcnoXw3AGUsHgYWE1FX9asnEdOxm4pCIBk9o9xn9Om9
oWjoJNlptROIzPn2G1LzUhQElaeZU+NELQe29sgBcJkkW4X0ACTGEWmAHGCg43OXNP6RF9vYbnFc
VdWDiQakGFGmNimPtyCtBGklZd2MkKNyHZrN6eeH+t0zlRXFwCJrztSrq3E9+ioBBbFfu2bKQkiM
GpScsv/l5fkzSK9HjiLz7mgi/C3DkP89iAeczmNjyZXbVdoFNs2pS41db1D8bnhjCkqwRp+dpqID
x2DxQ29uhkg74P8AT9gnJz1gRCV1cdsTHmGS4YsP2lQ/rWZmlhQvSVkdphGARqGXjlh7t2IbfOVV
Wtk/3yz5L3oWc5Ai65osWqYEmXMeIv94GS1NhfctKxwHLLamvpFDK4BM2NJqGVOe6VSFqQvjdzNA
exLnsrJpZ1Xy4EugWIMYwog+fJLV/mnGFZw/mAuKD61g6v1bLwWz+/Plfjt3KCqNOxYvQ9b//Pk/
LlepLT03Qi6XkbVsJag2GK6W04ydktLuPqalPnv6XwZtFynULn0EcNRkFokpNr9dy3dvj8LELaoo
6hGGXg0BH2GJJJhj5cYa3ROjjMfVTBsZA2pCpVw6vsb71HS02H3aGH2Qfvx8M759fRVLk1URzpvO
QLx6dvhN/nsMDgiKVpUkU2TuQkSi470JHXMhK/mint88fFkxQJD54XTyOTKpK804mQGbHDb24ZPc
Jp40Yv9lE0mfjRFTcPUPRVLA7kk4ZZPBSkz5pQu8NzgRO2yUFEyjbjtTlpoZQ/XzF5O+v7OmbrAa
y6r517yEBpUBJFZune+0lhK7ruAKRLVmD6BmCG2JN5NkbRIK5xHkl58//bt1kRE2E89EgHvK1Zqg
Dp7aqilrwjhzegRKE/2MLO/6yJF84z7SMgokffPLd/5u1lJFiEkqfB9Idlc4uZiU725M+sqdBp4l
gpsX3cxffv5mv33G1TeDeizjE2XAIvI7THrlqGb6y+T77ZjkZZAUi/eCJvf1mLQiWC1yw0tRSrbS
0wIYmUWsgQGm5dmJGGwKX2q41sr2gF/mhKmJZjz64STZJ165C6vu0In4Q01ZIsouoUtlUDEIxuAl
LHy7mVGiJLmNsMDGezgkVEZnYJRv3BWh9zYDx0wPlcbPN06aX+V/z/aKKGqmAlVTtJDsX60pqla0
igAsyPURpy8alvGFSpa4jAgKkDivmVEn97i7aTmAu/GFkq5Jwda3AP7+86VY310JAFY2q5osGdeT
TqkbojkWSumW2Zfg02wPZOrXRiPRxx3JqGy8nQKwIlB2P3/u37sTVJMmwjpDB4lv/rlD/5h4LV9q
pipOSrJYgpUh807W3OxlXnT40Zh059jInz9xHvFX95zvZ2oGxnlNUa93x1YdhhMJA7jDVMC6Ecps
trJPRRU9/D8+R5VFiQfMbK7O3/wf34y4AsxllZG7JrWbySMuCYA2dOlf9pqm8t33+cfnXG22BCXR
iczkc0BSNIKlrtB8c8rXF8KALEDKVfqKd0mYb8ipG5i3i2c12hhldOHrU2vo2s4WrFlzpaRrBT2W
pASiHbETWkyEPZOZSRqDSgmKrMzQLVUAN61PzYjYRuz3hUgEgoy8BcA3il7oPq1lIqrw/LMPIlmW
PY75kbLRytq3p87O0yAl5ZsOHelV+dLyVQTwebMO8ukdn7mw6TlQ4pnskUfSyy/a984UkRfEAVHM
ZYZrZ4hfe2PF8ZRW24wwthLzWTJQSoB9LDA39c0q3yBDki74GLemHzz3qS4iXIWuow3qCVj2lwgT
bxV7dLANzaSGOUmGXWnaE3md0XTLobl0PCqsuUUDvNOx20Qx4gFzCB7Cabr44c3PI0X6ZmFiQ2lo
TAYiyjDtereUJJOgcEzLiSEGCCAH/blLspPSy2ezst6oRnQLcYxP2HkerTS6ra1ABdLUY/Xf56G2
HTP1jHn9SZPKtRQU95OQvEg6EZey0hDNnsjONAYUdkod/L7/UHU6qYiB1y4xJToDeT9Vjb/aiE/Y
2uhSqcFD3tE6FQCCKtZb0vdnjbCqqWnPMkDnuoPTHWU0RFLrWJXBWsVG2Kj8gygJl8rQroIeL2d0
SmV1j5fkJDfdGcucX31EY7ZRFOlj9CXHEyByqxQ6lEp+bTPJKQZajyG33SOEVw3DhFLTGgA04go8
C8v5OmW1j1e10Z4DXfr48+86fV/n9Qn17aruIFTIyPmaxNoCE3c12oJtJb7WUed6A3OapD4pcrbB
Z7FNwuwwBfKtr6k3fgwbIqjuhSk/4HaBuRME90EfP1cEv+6bACaP5wt3TVYf1Nb4IHqcar5ZPebY
EW/jjoSaDCzx1OZ3nEEZUzOP/pcR8s1CIVvQUik+aagyjavJxEuhlsrViDoaDFnuV+O2gVy61C3q
kGml2cCvP0IE7EgyKuQsIo89rgeaoJ7Su79cy7ycX02gimyo4CYsWB7W9RGFKkvX9UWau+BAkKeT
Di2Es1GNDEP0cq0udcRsE1olFP3rYDTvUi6e6wplTRCY6jrvCrqJpuBv+mb4ZRGT/j51KJzQRF2X
JRMq5vXcXvljJwStThAxlgHqXYWJVJbGC+Jyf+cN1bOXTtAJDTlxawPOViD0m5Z4lF8WtRmOfH2L
4Nuynpkm8X3sWP499zdjTPLF2IKXNe8hAqQO/r9UWP/hhmDqWAzRMO6yBHGiQlDvTNNoZs+52lnI
ihMw5qL+rqW7BDsBZfnhFt7fdMg9AfkTxhJZjZeyhXLWq5rVpAu3SpfwXcJGhjgHW0slIcVr9QWW
jeSXxfO7mYrzEbGtokZtQ5av9mF13BRJjKcKQmt7bGSL1nv1CoNq0SXVpeyzS9KOSH+UCVhM/vrz
yPt7B63Oq6lkgIQ2LE272mfGXYG7SYqwo5i0m/ArrYZxvFCts0O93PdyejcJiId+/tBvxhS7dnDX
hsHGSBH1q29c1Hne+l2buHmM5BMtYRHXr5PeAv2IbjQPnXSGR254TSPjhIr64+eP/7MF/PfbpooK
X1uWVEnXteuNmR8mRaYmJWF1WqPSW+wYHbqM9I4o3km9iRL91GEOoL2t0ZMWQFv0VCfKTl0MovlY
tcqlnf+YfPabscbLXwwmFZP8dRzvlPYAxm8b5Vj0jeq3p/X3NMGFc+hg065pXP48pf1j/1Nq1K31
NuXCMd0HCm7gyfyIMOGDoPzldPDdwFAo+uncJnZC2tVHBUiFPbOxYjeO4RoYODx8w0m19mCg88Yy
xomysR5/fjB/b5j5ehDTFSDn82Rzve1SC8Cagkm2CfNdbBWv+ShdQDKsxEK6/3PLYy9dq7Lxy3j8
e/uqihzJFXHerPPBVy+BVlPEaDwjdoW23Y5JR/5cfBPq4v7nryd9d081kXKXQuwKt/VqCmPbNYQh
/7frZ9pJ7zjDk6M9F9xYKvPnUlD2sSrbkajZJmwBtWaWrRScVu24CREFAqkijUIha0rwfhtZ30xC
3ANJZP9uyqLOifDfQ2sQ5IEMPmy/FT6gKQzOijYwB3j7Jmx2bfcskSO40CMYUdJvQ02bV9rr93Ge
+gwNSBgrzdVns4CQGxM0sWtpwCVUjH5UQGAtiEbOvJ73mwam2wKDJrgGSCQZ0cl8A1TFKbGIczJb
33kT2U7h4Q/w1pQwApq81IqE93hIY4g1rAQkw/PaUzCT5GqFMw5RSNFmtldnd4mKiXyYCTJ/oGPN
HJvp4ybBJ5bMjrbLH5aBUJprrQde9OevA8SzYCcBfcJETqkVHFzfvzS1tv0TpjLl4myKJx7aVMol
7GOQHOEbdT2UbwNwPyHvXEBc1lKWylcAz3YxHwN+GXDzS/rXjTWtuTQjmZZ6PeCmCIZroDLRjb3w
4kXo5QJtrY/btEKNVgJE8bR2m2eQSDBNfeDOWStFffvzRXz7chE5QPvCkuH/X00kqVqyefDzxMXT
iaSKry3G0sU0ml8Obd/UGxnBls65l0ldp9b37xGM203JijJL3F6h6YQ20WxBdjBP12W3ZQt1gXmA
HhxcRqNohKzJ+8rr9r05/XYhf+9U5gq9RJvIpPjJ3f/3hUyRiI0YNKsr1XAvWn5ZDZVT+69xOj5p
s5XzTyxNqR1nI3xqvv3fbzh3QWVBV01RvK7I8RroXRwwm42x9zHf7wp9WVp5v0zW8t+HZIpgzIz0
GSjfy9dv7VDHmTTlzBh6TIvBgvO/SIoEdZZxikcSR3TmrEhp3LDTrUXfMMohz5NUOtoyCUTspVGa
Q+ScLLa8c/suVK3HFGaO7BE2MCAPrCUETr9Pw9/NNsRQqBJth2/KMqZemSD8uhhlZ7sViOMWiuKV
W7kkKX4/ir/O+t/eJ1mBdQf2wvyrc5Nwkwyd6pc7DjeC1IJEjovXlrIpSEgTZU0SvrXJmwr4pRfA
VfXsSPVyG2YIYH4eGMb8BlxPBzwomryqpBBOcrXOWa0M4MkvYxeTMS4dQP8m4AcIlGROxSHaL0xS
eVPfBuwm2BKcLLN2RPPZMNVLirYm/xx8rCth2rk126WIBRLUNNGKE790FkFD/aAdNMs7jI18MQeK
GQWDQVSKV7WJHyylOadF/moN4r4AVE+EF16m6rkytXXpExiFjfKVUjUlSOsySeWdAq2JzKoZPPwZ
5jTbAzNV1rms7/EY33UKCJjCqHZBq4C3IKeHvEfPMACe6o9ZyDGXYS+iOB1EsJbyPmA4LIgehbXz
8udnQ0/JluUuFyUVlSB/i8TfVlX122dvUGFl/sPbd721r7x6LimkrGxltc2ALZlxt+1pcq7mF6Lq
e/RBwehqEuHdAwFf3OnIki5Rlb1GfvXeBvVmEtWLELLLbHom7LIqz7A4bie16tmWWsu4Ct6jN8kC
OdIGiBL08RaHl5vDIotnzpSR6CijBf2jY3CZhVYvOwXd4zwXKwZ/JELABy9V4NbpcBLk/l1T088y
hF+Wge82GJKocozE4G3Nx7h/z4qJ0Q5RCEDEFRppIQ3ZnT94W8L6JL+8z6vxVSzQ6njJycrHX844
8jdLkMRkOG+aadYq1/t9WeKtVrFvu5MnfYBrewL2/2BIwbq0snNUvLSS4iru+KnPxjIN4U7wJObG
PveUV7NrzlkJUM8s6PoVc6XKqQcEFLKX2dR7sFRZzTmoks3P7+p3sys1LUlnv89+7K9jdwdtdaj8
PHf7CEWbkW3KlvpO2p+rONtMRbwVe8NWAhxaqDTHjItDR7LoxfacNKgjjADrTHBDFud7NKhPqSl+
TLDgIvNeSsfXuBZ/OVN9+3glibYkvRjOdNerrypYUViZde5ipzuWel8hGnrwm2IniuHJZ7OVJcN6
jHxnNLVfc4W+2Vjz2XPlWZY0i7n632OLKa9varVkbBGesiTGnQGm7nlrHC1faUJ0xlm/DSbxo0jE
D+rUNsQ2J+u9oya3Z6z5i7gxkTEDn1bE7PDzk/zusMvFcZxR2INxcruadVNi0wDO8ySnJn8CN2aP
k/YUaUyXfmAsOJ/uxYzakq9pR923turgP/xyBd+cq3gyoqWYOgcs83obWBhq2KQZ1aVy7M7z8+l1
y/VrIObNk2p1ZzKpH/JU3w+xeSRx10LnkUfKEwGDH43hn8iPfMqA7AskzeIp/uXt/GY5lhRUNZai
sib91Z3v4FsS3VhmKKFbztX5p6aVl6RmAIV+eTLb7Ldm8HeDRSFmS9YkWea4dzVYGBleLtdT5lId
sCty3Sp4JgvIq6tCD85RMPKbwy+v8/yMr1Ze+vWipih0oFXZmmeofxzci6kfKtGjeIVj+XFCxzjg
DTeag59nvxW+je+e9j8/62q8WUIUR6o6F8os+Fh16GEwlSB1ccKRwtdyyAGwmcgaVcUJxPI4FbmB
CcfcmaPFS6uvsKxfZqJvqhq2Tz+vKsaNmKuPgOpTOvmkk4BbSianmNNue0Pc1EJxwRIbgNBXGoq1
UCR2xq5oq8sf8jESzZT2I2y+4lPNJJfUZDfSOrAr0bSpA2lTZsY6y7ubMfzwZWNt1RlKOmNr4sGm
5CIT+tfkoyOW1q6ouqOVAn0RRqeaamKby0sMwKcVsJpiAE26Q9qNG6XFpVa2X1HUXLqaq/Sz45BB
MEm96awldEpki0ijHJP2MjRA2CRE8hZvBNzPebG5asF88cQnomye41one7BdCKMyLgFpW8OqEwnJ
USDS2CV+tD+ES4uvYquoJHHjqVsdTZAR+aWdDiilxfS1QJpFZbEmB6vZTf6YwELNWEf0kiSfnBEI
XsBRFVI5TcsPt7zBOEFptTiR3yPcbHrYdICi+jEiIKKN79qUTaJiqYBBEjHhv5ip+8gSYSVox2Aw
AgeyEJJxKtgLQhieiMcciHFQnIxYIFMoTmD08Ogw6iczO4E6XykF+zFDHDZ1xlKoQY2L8Qt3ZAdZ
8aeFPcgI64vpmXOg5WcX5v9F2pntxo1ka/dVGn3PPpwH4HRfZDJnKVNKTZZvCNmSGRyCY3B8+rNY
1f+PKrdQPsC5KUBlWXJmksGIvb+91n3cFPdaq8hSRGSebEbay++tb7yYOXOLRVY+p+MBluHKc8Hd
0jh48YAjRRVD3kCKA7EXDj8ri251pFYd4ABLOFulHZZLYnTr+2DyTr47MUTKP3JZB4Ck78i37qwM
7mEkboak+1J68RgW3bT76+Xy0/vH8DyDxcEitvLTgdWt21pNLguS2UZh47Iio7OcKowXpITsyd10
c3DiJf5iHfxsk0L9g9MrYQqySj/9WkdMMFRiXMmK9o+hB+cik9Tzi1+sRJ8+jhx2mBYdW9qIwU+/
xyYcBLw+KPbDFOy7oWMmChK8ZFqXakpJnG5VJeI+aMzbBC1Obfx6p/DZis9D1XN5j6nC/nxwDCpZ
y2pw6Cgww5HXJE478u+D5t7wv88EBTj0+asonq8s/huBETsEiXijNwCSfYqP6GRvlGruMhOllu+e
ImnSwXKAJUeIaAbImStpFNyCbbSP8+K9jNW1E/ERrvgpmHpgCtimegfBeVdQzY8RhcQMEMuhC6fS
fbQ6MHAZy2U3LT3CXFubDbRSMS2TTvr0ZhXzHssyoW9vbeA5lkInyP9uthnBnJ4BfLxeuMWTa13d
N35Jht1maEBX89vyaZaQwZj/GrPQT91njlKZRK1cTeCz0vsG3hLkXnYiXyNcrr937ATrhgVHLzTi
hEJNn976bFJxFaTgFKhCtdJToZn2SMYbMI4GCOEcKzHKDywEBNRVXn0wSAWYVIfNPfZg+QlGDLGN
0kDZj9WIeHQi8+9VKgbvEDChbcChoPfo9e6x1RmizJt41Y3M2Pbp85xV0DfkEhJn5jOJ+AULVvCv
78HPnpeuxRE9IO/Gpbrco394XiZ668gi6wvoh/SYzCfp5qdp0HeZga7m//Srfj6i9RW84RLk4154
kBQL+MIFNXYwietBab94WZ/ukl3OVeRSiKNxnPvz69Jrsypru+F1ZftWYNOLi40Yy+2yb0+N6dVA
dD4zyQ5u+Bcv87NdD1UaSlJstTiH/bTrcRtiBUXO8jLS9oWALiUjL0qdPRGcjIrPl6//+o39/Dc6
VPIXsel/VBuAU5NugWO4b9KGAbDmEarMmxFNL2XefCieIVCdNn/9K39bOn7eZy35WGqdpJW9n8M/
c1tB9cegsE/HXKxtJIc9GUeGLQNEo3qzmpX70MJmwgU35A++/4i/mkDMxB6hGZZWX8mMubrXeFC1
DLsyZyoVO9Jk3gUT0QZHK6FOYB7xpHPKCL1R6IoYipsPbuW56xmzchxVau353G8DU2m4Bqhtn3o4
uiH3yilJ4EvRvG2RCT80OYNxCiacDKx9Kc2nMajvCq2YVhGVWALNoVACmnCgZaGJP4Ha7MDU8TJ9
XrdAkwgAIgkr15w+izUc/9fUhzrhAMf763f106uWa9aiFURrmgzqn6/aYYxwpYlA7oe6+sgnvMRU
UqL5AL7ubNob1YUp847zrwqZn11A8IAoZFLQtf/jZND22iQq05V7CNUf6czHF8zt25SrN7lkMMam
uof78/jXL/azpz+dJxLv+vKf33bXf1h59KDJCCRDPsx4hJTgatYBOa3l0d+UzjH1jUte1o/L/uSv
f+9nK94ffu/P5+d0tvO+dHTJYPO48zHMwxlqz4NpvDRl/7uS+U9G5r/9wcMbfFKhxkLsEhLjWMqq
8FOpXA0+Qg+kTHurSK/j2A9hQmw9phprNrlC41L9cJC50X2ad5MumGX3YWZQNzT4oKOo9VZOu7fi
97yEfuS64yWNrXtYlaOMAJxaOSE/zXiPXWaxWhtYXuS8pmQkN6ZJLG9Eu9fCGBQp4BxnflIdSJM5
e2BthN0LeWorigN7WsaimTZpmdbG3Pby23CJ66c62ifG7oJzVjKNVGucNwzw1ytOXhSMS/b6WvGI
ZqNlJIS6c2Ts4t7BcadabHqIIYlSbQpneO1ne0ACx7HHUM6OuNc5cmNIzgPwS5wmPIIVjIlsHZsw
hDNrvLdzcVz2zXVjvfjsiMeWawOlwiYW44sdz2iw1GNadmd0D9XGy7TTmDmbAfxsookf2txMG0eo
I45ZdXYagS2K4VcMvb94xHx20wSLgJrGA3frz6HOPK9acpcVdfWK01VpvfTgKJRuvziVc6Lh+6JQ
lP1ipTc/u3gDMhlMQ3i0in++njhfxngLWSDc3DubAO+J3UZmaLTrGhJustihjKUF1ybB3o1SlIYy
Oo9Jmu7jVD40HW3NyqTtK7F2mOmPIqq+kLdHbtXPC1oiO8HihZfQAVQHm7XJe0aADQcaxF/fg59M
CtjMWJDzMFluqFX+dF/E2pSTqcxhHkVyS36KCXedivfYGGdb8qrwb+FUZ6hPm+CvZ5pAthcEBLOn
kgp5zCCiFqhd37EKq+IBqx75LUaddlgLmMSF347SI3/urW3kWsDjK4iXSkNAkeuLGlrH+5r0Yv/X
L+q3+tJPz0R2+46xbKZ8yj/LFfOHFS1wJ18q08r3I2b6mqI6KDX/UZVuv27McWsEURWWEnS4NI1H
AV+BM3zBeG+MG0QV2S7JOAZArfSF/4t16LMgBqFtWkfLLsH7j8JsPDpzFfUstpUvbrokf9Py+l6U
DEY7NoPICsdJA8e7dcZH4I8XMapbh9bXqo84earWex62UhQfKuODglJPzE1+TNgKvIEf0RX+CWkN
aR9b+/GL91T/ZAUlG0FUgIAbjZ2fu5p6GsUuZSNJPrtBpJQx79dNLBuRfsT8TEaEd3ecy+QwiGMw
gB4o02y+DXTYDYN416favNBAo7udQwyyosXP2dWk3ozpLZ65Xab8G37IYjMU6gIdFe4JZsWgosZR
uNwtTtJrYQpXFW8nN9sEddzxkyuLFYDKovT2eRbY2HYLzlK+dSxNDDmWoC68dL7gpogjADUgfTkF
ir5fuKbRB3OK15e2tgRZw0Db6HVF8lSzrr6TvBTEkFZWZxuroWKv5Gv+TRZ89waWYDft3mNHDyOH
3UzR7wmyhbX7FWLpRxzFxzGG/RSnThhb5f3yPOm9JzSYX5dNocqtl7ZpHo2uezfp9fV83SemQfef
H2zp6lGw5x+G/hBUiga5OEGt78M4GX7cRrp1DngaxHaa7agWMpLe1ChTAu8eHTLHR4iALLE9zK9K
7ed84Y5O+teinL7/4lr47FIgkGbphFY41P7cVZtoJuStsuR+TMscLKS1Au97lXE77jjP8f4kwX1v
a0g8l/WLOZtMGr9IlnyyaWFA0Cdn7ixP9J8LvOiu61ouG7Sg5OMb8urZ9UAM90HNe0OcdB9M9WZm
jnSVwFr+1V38yepPqYSeDmVcdog/V98LeuzdIJNin3VIJKsi3dslDDMP0H1o1YxXlQwj3fjOg8M9
sJWRAB7a7qOqxPsslL8zi/QcdbV5sKZFAdgHQAjxcunOoe/G6BZaZogw6THxEYeyt9ixq2FP2DS/
P8X+60/bovZf/83X38sK8Wos1E9f/mv3UZ7f5Ef738vf+v/f9a8/f8lf+vcPDd/U25++2BTEYab7
7qOZrh9tl6vffl38US7f+b/9w799/PZTHqfq459/f3vnnQMizLTyd/X3f//RMpNqUZ7m+fRff/wN
//7j5SX88+8PZafE39ZvTUnwlmLU7z/1D3/1461V//w7qvN/0A/WPUITukGPksLU8PHbn/jWPyyH
DaK9DIBycFwiF0XZKMFvd/5BB3gJC1mWa5t819//1i6/kD8y/0E3jSWdNOFyzuVq/H//xrvfn0u/
v+u8K//++o97VRrlP1/d5IKIZ9lLmsFl5vLnLU2XmFnRpAlB3VLFC4GeGkvdPUrGVdfe+NIMfXvt
W0a7cTL26PkM5yadTjxWolXHGr5jcj8otzYqibNX30eeFoUBlMhdqRlHq+RkhjYq2kTTeWoqhgT1
4Hua5h5G9ywFoguqyrLJPiVJW0PaHssQKpfM04cg0zd6U1hPU4S+QI6WtjVmhGujy2I8ZUxk6zHd
p9hHxNVgB7AbaCIM288b3aMySsAz3ZslQLpqDLZeETsn5sdWLufRjImnjcE/dMVnUW4CtnOHMkqO
tNRH5q+HGiIrWoWiSja4toJtpOJosVCfW7vftpyBHzwjb1ayt9w9aox9Qm40rBODZhzlH6tmwBHJ
qEMofnwKBJ2vIk+bG83ZdaOfnJj4dZFFDe2rZjF01jbWLmakY6vliX2OVLqQ0yiVuEPxjk6mWBWM
V4Z9aWJlzzqmsAzKC4SuzY2dtF9ycARLgPhZLYfyFEKCldTWjvDRgQaNd+pKj3LVYH1rWqa4/bYu
DkYM7dNwHoMauEeZwFMwG3tbLFMOtIz3XWTGYF7wS0QbCRrqbQbGK60nJ3CCE5M/BpX24WrpKVvg
nASdi3Lm1uspnHmgQFx5jRRgBfjp9mWYbNhhAaSnTET2OooBgTqddmJCPj/SRU/OaR/Aawiqp94V
amtREQzJxjk3ecVUDezuvOujG0CrPNXhyPuWGLZNYTf35GJeCmRVFC2957H01NpyMsqLke5dh0yF
eQ+WinH46eCW7oDbpk8304AR2FXIw5PIeaYmyvASjDpEIld7SqxtvYSY64qutSzu9EVIY7k1TR0z
ycJJuPNpytidMih+33hWduUNDbXA3c9DOzxWGua5lu3HRssFubYeFedcYVnOsnKAHxhbW0YJDF7u
ila0d2dnaYDq5BWvQvXGKGLKwFdPxb9f2Al6u+wce/dFJA7taRzGBcWlsPTyi+dCbcrGKua6B07h
19OtFGQJ2v7RjfXqJEZ59Qtzk3TqgXTOfAS/vfFFLE6V4d4EbWQdE21w9rVneUtjYl+R8QOyFe87
u25ukpF9naVs6yBm45DmdbdRHEvWI8sncydde4KPcA/HOiNWlNWn+T3VyvnoUU/kApIP7qgAlyfT
fRlH7xJebmhyguJzxRXYwmHfijqI4MbCJzYSUE4o8/CUmjg1qgJ0ItXskxmdDOQbU/BYJ019QUIu
09rZ8UGJofPDKUWgFbTYTo0WwksHHj9rsiddQjdHsHMz5cWFQlx1ZLTmwmh9fil28dnz3FPpjulp
JMW/ZuhAx4VqHjsayptAa3s6JtWwpTp1jMaq22V9CplwNBvErSP1iXobWIV4bMxn1LVr6dNTKXRj
gbx4cIlQR4+G5t1F1LZZgry7Yeh+iNbCu1xE6BFLWW5cObm0oakC9hUgnA6+uqCIuEtrAC9+xhy4
4dbnMU5IRagg2uW+BiCcWD3n5E67tf3uiixkOKIXoUY/TDgf487aaGltYWgKEt4f8yuBLHsNNjzY
6aJ7b90MxlrMDFecZwTFoA4pu/lgb4hbeciMUOma2AxMwN6FU5/5p6HRnnLEFNvEghlLkigJC9cA
szNR8BexdjfjAdzMowBZZ/k/7CB6biwh15XBjFOiufauxBbQJefJh36D5BqIqj+ioKjI+U/yWhcf
EofIU9MZIOeY+bIDZ6/bKSQPGnoGSotxQYrHac94AbgcLTIJXDg6HcEeiOLAQ0D4Kg+96SNCL75r
a29cNYaYmYSsX2j4Z+ukb9xQ53uCovjSZBgWfI8YVm2PT4UHC2oalce4b3QjjNZcD3rxffbrY1eC
FNKK4bs0kFWamCnY2/Ybb8KKVDLwQKcH/yveE+p3SOgtjSN3zWC/oThCxcTtpoSbUujP1TRCdaKF
RmQrI34ArGLLP30/BuJQ+5l3Y9tIenyD4vNAH65x9WPn0fUoZhYOq3GazRhD+kYCCYPelqAFtRc7
iZ+mdmRKFKT7YaJ7UE3DN2eU49q18NsGbguPdq5fzXj+hjoouketCJq+v7ZgQKfMuWfUI7mLE8MI
A9W3K9vlsDCVvIjWTrA7JyxxjH1sG4lMo5uZ+MhwukYgduCGBFuo/XB3LWONNCU45gaB/sAO8Hzm
UoW6fovCfb4ojyprTBt27xfpt3l2yNoZDsQ4e6Ox0u3I6tLJhIQet86CTqT/qqSc6RvjopSuaR49
0NA8shGOTGJSRxe5SOTZ0z7IGByZreaFzrfYmypZqlVJsUmH4o1I83pUQXqY5wzSqTs7oemMXCVc
YLS9WGC9NqDFeee6afw0gviWI9t0Ec/7drbfJ88Tt3MqLGzn8A4N9WOSjOAV7V4v5RfDG6qr7OOX
sp6/FxYF7VlxzcgpCZ3SaS/E2nINyG6yCyINyGjXvPpuxiwqTrgwqAaE4w7SGa/1wF16s3xg0PiQ
RSA/E9bvbe1EcHR5AVbjG/cBM4xpoSVfpuyQjrTVaDRkG5P23tYuiHE5bqxest5+8JMR+ZohwEUZ
wBHo7VVp59A51p5YloBRCPXiGfG7sHuIOlnWIiHvGhDmtJ5iVcKorV2Ab6rLH+xkIBKYM45T66x5
em1JvKlt9GV0p6/mROvCSAo7DNIbNzbtN7gyfjhgbjgp1zj7sHlOgtMjFmTlvTnC/xJV0ZvQ5+Gg
29J+RN7LuSRGkCGa2X7svealt3XuF3w+W9+v4yssGAqgQsj9PAHnVQmCisobs2PnjFdb9v2thewl
NGetggC3BwYvPmoNqhSjbOlDFuWwbkgDHaLOci4phdy1Y5cu4RpT7K1aHKpssH+gHWZpzBm0mT6E
r9+gnK0O9SggmOvGdq4r1KyC+kuWGNGumYwCW93Mnd+pG7e4on1nLkhUx4DoxmOguIidwOq/j6WL
VbC+Jn6rr+tIbw+kFTZ5WT7wVunrqU2wWyqrw+c3yxuL7t7Jr9O3JKaHkdZ+x4fihGVj1KEzJuLR
Te+WfRbaWJwUkbvzBJzMQNZPPHu3bhNnjL5iM+t0B4Zfe2cOh6hs/K8+fU/2u3PwMHuttYyjFrcJ
21XWahhyOQwjO6HqwMN/batSC6vCmkNtuXCyxsegXVI5oA7gcdtZP9J2cGiH2O5eFvqdz4je3L7Y
g9O8E/Z4jVBwfdFF5KPArnjAQQvGJTmQj4OkFpfPo4/psYgrc61rTrJpJSxXak/iNborrOQ2ol70
Qb8FQqCYX6fWetA85xvaj/JaWP0BItMt6xEriG/lu9yGGj74ycXgsoQTNqidO3xxBsNfIfmJ10zg
VptyNpqPSPE5em3iXvzePjH5S1FF+0GxR5xqH/pyqqcQz9xx2EDgR+fjZTaWLhsouDkolFxoz1w7
lHGiPfvEStjHcbb3K/3C1Jo4wIl4r3wGENrBmPZlNL7UZYuyWZvwTs3Ba9Y3txHlvkPqefp+GaAY
E/s58n3aU7r5Y5CQytn3qNBbwtdWkhVbjgnvFtTQzDW7Ey4dOJtVIgG4Js/94oHi6AFft+xl6Cx/
57e/ONhNdxQ2yLRS8r3s0B+qQWuhP2bBijNWms+nVhfPSDcQt/TjO+WkbpOaTHbkNdiZwY+esdvB
VqwsYvpxPPz+H9bng9Cre02ZOuT9OT2KBHEWV5yZuufS6PsdG7Db0eziTVQBc7S7cTj+9p8hSMYj
tolXo4TrZydGjJwB9yqTRyA/mk3vlsMxi13s8r2Jk5eCGxKNeA51T9U597xXH6MBzR86IIvefPpi
AEbYMjJ81lov2VF5LjByxfaaWUI66W13ir0O+qKwQbs6TARbejcdEbpOx4G95caSw7Jtdr+pGoer
xGWNnnaGYhmpx3qc0hB9L2c6HImxCRJQTl4fqgkqKeWmLfQyH2L6dcY0UvbdxhPfCNxnN+pdMFDM
+SG9MJYFYz0hDRwZ7QkyWHyINCooY88Yc0LXXLnBIaZ+dmugVtsWWcrkm59efA/oJK60Tcyg3Wpp
it32c/6MKZZ4QWYn12zId0aN3JQJdOLaWXo1pLcj1fUR6EJ/0NIIvFyqZRuc7MC4qOyHydy/aoMm
185c6ADF/C+FSYSbIXKoXs6qG7gl2xT1UFoskWYy4XMaBGst9l9Tkl5TQwFcL3LkOR5D9e5OVcaN
N4hvwsHCk0n7RWtuhY0tUwUcRGsD/V7KQ4sBoEunpleVBdtZxwYw5DHHD80KYzdiZJ2VTejTKoDf
zMHklBUpnZhznjirSJanOsdZCV9qN3AqpjfDsBUKkX2nmbt28qNjxDNrJWfgSR1nwFWTpe4eDyCy
HRdQMAFz2x29Y+Tc9HKwj1ZXv/UprOcuca5aO6T82krfOJEEwIdtaPDf3NG64969K7rsJbIq9xgo
eTRG/Wy7HnDF5vLbDyrn0dgDutvXEdPRbcWDo7KAM9IJdbz5xYwBvEQl97FgpGFT98D4hrLKEH1x
+XWZHDgFUT4QQX6KgFQcogb4oZTTbpLWnvlH99gAEtxlGZbqYUSsVdiHYJKA4GVdrmKT19T2UOOM
3EQYyzRAqE/dAwvPfdJZ7HEkm0gZ4b3t0UKMG2uYI9Dil8TOYL6jWZ8u1Zgah6q1tGNXx/GpceLo
oKl3rePQ2wQe0/Jdp3EIbM7+OPnbJPPGcJKIfH97/ZJxCU49/iMnK+doWzUNWDZvx4DI/87h51UV
YxuQt/I1eB8JBYn3IuiGB3uWr7mrLjh91LobBrCiGvso9jKPRl1KkpHesMVep1aRiKF4Dg37eubD
bOGACXee6HjTd+q1awHy1+iuNFMzVEiAUXoPtryfn/VZzZsY2Myax+uz7k4Cy6S4jb38Xfo5cPC+
sLeavtN09spmloMtzAWwYTurjlk37uyeAI2uR0/egIG8M6aPoXht61E+mOaHOwfPckzirZlRMe5r
4kidxVD/5OP8Fhc5DZDnyDyHo1YeMMeg4xmNU+qpb0Zt7AvBlmk2vZ0y/bs0Noi3h23ROQe7018V
NcBj6dOgmmZvpYhS7aEpzhHeaJFaXWgZbwEViZVTq51qJ2cTZ5xtmqke6YR+VFod3J4R8QZfF5yW
T3+vk0htqIzFfnxyW+ZZgnbqYSqpbelMjGzA+ApjxYRPZg0XhWcW+Whqbp3I342JTG9onTGp3bTx
Rs+ZAerb6ljaG4csqT1hJJ8c4x1JjaCEtpwBqIxwXRL5gqeySlIfFrFlQFXmu1KnfNIrlW5mF8Ob
dOawHUtiZVk/rnNyWqCOY3HxWhj/vgXyoO/MLkQMlayyskTukUztKuAEXHNZ7xvC6vhi77KiPqix
/Kg5665GEe8TDyOllo8XcKWe2g04O6TAPqbZDSy2HIxE3tLm/GoKDS6+k6PdnTMoosjDFAtaSSkE
Qxj3NdC16ihH+VEpLgfTqjEQYYFxmuFWIHnivsrCEafHDGpoZVfFm47Xq67dh1onsyYgjQPb0OHO
wXFz7O5tKsZ9z6QWlr72bPIsIdADaN51EGPPtwxi81wo2bOAmMafs0rsdz8V79QNA5E+jLHsNpll
8QE1XzJir4O7lIgPNpHLlVFXW9vrdkxD34uYF8x841spjNt+RJZRjMCkI9R5Qjt4isCdXrz7TX0Y
y7HY5Mo5RgXE2RQxhM1OeSV1GmM9OnZbRdUNh6qTnmp3VRnBPWkvcZM+Jn314AuYZqzwW/BRNNrd
K/eIiiukjv2HawLtbg33Je7Hc8l4H3GqNXLxKwWmY2Jq35LIcpmqsrdVlh51H7eEzTIfqxhy4KY1
arllUdNWxNHvGuW262Bkxe1twa71hVbb93mwSZu0T5JZ0TkeN1CSntvI3QfF+B1PYx0azXSrJcD0
x/phHuS6T5P3Xjeu3jyEetAf5qx47XNDQnSnfuRkRdh1+duIoB0/4PiOvZmAD2IBn8+Bg8rZNimb
ckw4BIlbIss2nujvH6YqO8RJyf0EkqRSr2XtPA6cAoYy3eYs5nlJhKy3YbgtVBltJ6WH/hemDEU5
6OUa7jZLcHFXCBw03Xr3RRBSHZ1XyktIIKr82XFL/o1Re/U4heh9zR/5Wo04lY6iX32jDHwHTVi+
lzW0zaa5tZqBByvSWPhj2BVzewITX39TJhk9h6zuwGBHOhbQb2FMK4MMdsa+TOlLrDL/QOBaaJCH
kJRxuqGDM9m70fDfm2h4tXsG7VOD/WMJVtutiks9VyfNustJF2n1c8FrBxVwF3BNxbBr6ySMiDrV
MxkrULd0f8GnxOBrlEUd1+wJtbaJtSGAWjLUljNk1bQtEX/21sLRHhCk6iB07OcM/VDmHwOH+kfJ
X5+pQSvU3BRDxx+VnXGMyoInJtCnlfTnV+bPAO5GFnFlOo8pdkQ+UPGDzPRZOR5dcqraEGo3puow
NYpCR/n5MVEHc4tqk1iCAHbna3u3u9aztBH1rAQ1jrUjs2ljD8sn0l3bYARSTPT6QDbkNspawak8
3+YzkkUtSS6yR2CyFHOKOqm2icbSuwzErqxi2DU9Wh1D9A1spPFbnImvBXSrJhEnTyTQfCKKKoYc
1v7UHOm0w96lNYFpoap7uKwRsEcMOlizkp3G6BEtZ+46rcPqq6fdag544vktZ8xGQKxPpo5SVVRO
Nxq3lZnXfpjImpqsgfrEq+wDI4jYVGTHxlO2OMjSN1fEw2HUa0yMxOw1Lv2VM4KX9D0nWZmJswyg
7CxYCrOpkW930MFJcOIIAuql6dz1zlOMCKgezmQA3or8ex311pMv6BA0bcdElp6eYOiRoPSc4ZCW
cbHNY4ILGg4ho+tRjCYmewyDuqSFfLdgp1X0qbVtzQRdA9o3SE/qENcUP+uk56QeaxsREaltnGrf
9E13di5z912vLHsNWNnnKTexbRQotjUcv0PfP06wG1eadp3BfvE2UJJgLhqJEp3XbAnNmcZAtBgw
eFJl447nIrKXsdNC5iPbMHDIJVtR8TxRhWvimOFHBDHEpF4yRWKX0fNLz6IVGLW5S9zgTq/tR0Zk
s5Xpi+TWbYRJVD5nmqB3rlWbNodJEC7osv5bI+JH5S4IoDZm3cGrPpRms9Hb9sHPlc9qAE7fC/Ma
C5cxHdSEbcCnArRKK54QFYX6bTNzdxItBUdo6+xFLBHc2UW7dQx2a1MMF57rYBnM7DexMveZIsZI
KvRHkQYSZyBTwjNxhr5296Iup02SvjRMHd7Zsbsy4NDnsHc2XZ60G3rFG9GX6yTQn9ngYryuvOxo
UhNhB5J/70oNk4/5BI0GXRiwq7UTSOuix/NXMsMu1/UiqBXNVub1k4y8dms56CQcgH1oaatQk9Eb
rOOcAiDTkb0V9FSl8p2Z82MzLJhh3T9T7UdX2n2k7XQcLfk+AOFmjoJ4t+a+2m5xmWOssSVesh6e
XNrPX4o2o3PNNOHo8Y/S732PJOlIVb9xBvbDX01vePALShjgHfVNBUajjIkEaXi3t5wqaqZQJaLS
0O4G3uoYMVQzEa3Tk21qM9FujO0eIBc3PjRHWyGfmaJ12zxElHSSkYXbSznA6aY6yiG61yLvobWi
C9sCSv8zCbUCbLyeWqHHPR605sBZk/BdkFFQoA9xnRo7C0k3wFrX8zfBN2d2/ENO787U3Hr6kuSq
aPtZSXU1k40RpGy+7Z2c0nMlm6/NoLhi81eH7a47jjcJCnHqv+tKq+DUux4INau/Ay2+Gqx5w3bm
VskXd6RzKDKXPZdef8w5cnQhOaVQ7rJ2md7dm+PwQndxI1srbEzvqAXdj5m3pHfsD3/MG5gg/JQh
3kuuvcR6s6J2Y2byXRrhGAdkQNxxbZjV2guGGwYs6b4ifJe9e984KAzwwgYxom43vq2T9mvroYku
22d2efY26fxzN3q3Gmy+uOHUutKNHGuW+lI50XH5WY2T3RalfWLHulPWlzpo1nQsOGyNR4Nna4J7
N0qKUywvtVd8CczpbtDdawBeQiESn3u8jt4Nn2Qw5AAnip2DDKhlQspOWH2szQS4y2SJJOJPALJ0
NjmLVKOW84k+wx6bOepU061VsVQm0njwp/kxaYsv0GHXygI2gNxRutXJGsqn3H7kXQu5Sw+JDvKc
fgjDHxdn6C7L5wWl4JDK9MKvPOvZWi/xDqj261BR1ZrTvl+5HWftcVihY54BbO6jYdhbE0QxM294
tEiejHDL1pXV1JTp63uiIC/1ok1sWp4A5hWiMcwzZ5W6852bNpvGKre0s19Tx2rJRNX3bXBfGO65
nsSh8act+PddwbZ4NdTOc9KZW1iqRwbnbuuGcEmVaY9j0Sjeufs0pVKlQZ1YYY9Nd3mePo/a+E5X
cZ1L4tFMM9xZDEvpfoGFF6jLqJqTndM3aCHKiCxiOr23L7UZb9NOvJc5DVdRVz5lsmdqz4KVkAkR
z1TmGjvlxT1H9lcKW6d86s2wGCla9+leD3CbDea+5JQs53BgebS7u9gdcZtltxoq3cQ2dkkqDl0q
Hs2UjbdmbWHBwv+v9lGkbZ2MkTqXrktVHKNqpKuEFcNnrjh3uoeIIrDSONMGxQ4EFX2bQL8xAWeS
GXlYLnylpW9lTtWDZxox4WEqGe9GEmN5X/JMnBotOOekUFvlP9Fo/zJkZZg644kTNstVrb8Yg++A
wftRWMz9jLK9n7jlV4Yb8+H0DJkNRnFi63FT9/bB1JudbA0o+tGjSfWhYv9Cap0cZ3Iu/oe7M1lu
HNnS9KvUC+Aa5mFLgoNISqTmEDewkCKEeYbDATx9f87M7Ey7t8vKeluLjJQoDiDgcD/+n3/Imp+0
rz/6yd8b2UBvnFhvT35VdkWgZnCytSXsKFw0ZlR/0D4Xo/8lSvt1Nv1XbADYdRXur2pwX+bc3Wia
eecO7Rt9zKvK8hTRVXeiR3vpv/M2ea2qfJs7+SM95ztZLut8ptEKvyKosrM+kvfUvriJCGlSkTZa
fJo6fWDXeq7idJM64gsYBiVuOIv8Z6fpT13Rf5Tc9VrVEMKc/TAb+YHww4NYZoVj7qHPKYk5HknK
pfcdmx2qPxagsl77ZXBISC5kjbnz3fjVtIxLzTWBgfmLYyVggiRLRHx1+YoG6uCyfrZGecmmF/pL
v6PZf2hj86Ev8mtBTEjsZXvsYk7pMj345GNbGmZ6ln3srOZ3OubrLh+PjiZ+WNxUrksHajYIYqRn
muuPRZ9+YPZ7IJIbPI8NrmAy4QZ7dzTn5KRpqAM2Nl67StLmIfGCvTXSTNEHQnKX5izNjmBf60Er
DeBn1ks/PvRRfhKGfAFceu5YUwgJi59qwgBj4gKGmqHN7OkYpBv53J6leREN+6cniNUa6W5xCRTp
iuHo1mr31XWb4qAv3tmZcccfHcgvQYW/oRoskVleovhiRB3+DT5RdOBXzDMaUEnfFeuoArQiuSYq
LbKOomZbd121IrBmLPbBUL1AztyMKDMJCcfWpW43g96ci2HeCO/ZyuSdM1uQE0D4Y/OHM1fWrpyA
gLz52XMVGiOxXXC68zLa99lsXgKt/bSmBMPqZpeUyymii9ovy0OZ99dSpE91+RIkSYRxgvc++9co
mO8mZ/qqtYZOimE+DH3+hCJtmV4lpj5SbMeuP8m+/5HY84cnjE2ZB28J/nZIRlaF3Q9fs5ne26Dg
tEV2jV7TxTQpp6yuvpsGM0y1eJ97KEbigc4GvBgobUcZgMWVNKPz+p64cTKAqZGYMTauxWWSRIl4
E6ovODfmRhjVtqXMWmNmaWhzHI6e8Up36z4g8At2wIE9zj61izcbq2F6vjHvvhx14IfGwtze6Bh+
AE+OfaHm/T3z98jwN8RdbCfj7LblC1KeHdT/aUnf4WA+u6gIAsoIugPA5QmWswn7umaraQkAtRNs
XMP+Vp+bz+4jPojHpE3g94ELdyZUHfWBpW08o65JwzQJTtjoPAVJdWDbsY+S9NUsCewb6zdv3RnL
PRJ6EgUnm31IMu4KuPxaQv9ZPYkU5XfhxWz30t9mnwwIdtwXWLCPItl6BFrLsKirZx9KiS2WMC+D
T8SehHJazpO+LKzkQbiwgSOVMgMZRvnWu8ubtYhd5vRbxAW7PvXXrg0oonWA3BQ72LmYAMx9rt1L
o0RGNLMcTHLfeeM5ILki0u27SPbnWfPu59i6g5y4yxbrzv4xCkBsHLtxUZzSee/74mynH7GCMmX9
O5P+J2jrnVvRA010uLTeZxu80qLZE578O7L9+yghAnh2Cf/UcdGL3KeozDZSJHd+BYJDMhsfQHZW
X4TzwhSJie4OCG8tZu9a0U0LHTrkRUF2Vi45lbmwNwur1tqrPOKcaKuus6GEugBtgA5UtbYtEICp
ND/UlAnL9YdbtuTVlqm71vqz6+NwCjG3PeTY55pMj7Am7p052Q/UE4fqT13b/1bWJhkHPnrY/561
ef+zm4ufFfYbf/M1/3zRX3xNB34lPTvomrbOTaLDx/2TsOkF/0It5WA07+jKagsq5198zeBfaH7R
AEDjtFzCA2Ax/8XX9P5FaweSiIt/s6d7uvX/w9c0/l3dGyjLKRW0gOEE6k3Yn//1T7lBpYusKxNY
h80ipNJ2w8S3e4wjCLSc6QvVE2rdHEmQgkuc9TjJ6FDkng8URpNldn+xETjZ1QBc72X/gz7wP8TP
HBzMMcip8LqQ0f+7ChIX2wSGGLnHWi8OJnyklTUSkuWwFOJZBJZYdm+zjRi/HHe0urB2dKlT/3E9
/1+MVq5C809BBgfho6Oz0CgiH/gPtcyA3+DYOsm0n4c2BXgDJm8biR95w0nxopcGMKyMrQdSXX5/
ZjXYkTOiQtHe9ZxDBGxd4VDwXHuks2aDvdbR+a8bvbgWw9XWmogdHsesJf7/ZFSq2OT/ceg40ph4
69m+yUj7d/G4ELOfjrM37B3LI+1WvI9e0WxMi3ZSxCyYTa5DXZSCN2V6SCqAExJ1PLrLR6rzLQet
uDAnMtupc73ko86utKOVMaAuMe19Tq8ntIg2GQ39ZTKT7pAG7kKS/QcnycLIeTjCky3Rp6WPQzDK
fTOCHE2Q3GNdsIMW5rw2Wz/dpyiSVwtb5s5elZMwN6h45tWMqQk7ATjoPhtZPPPWkW3kW3exaaBk
cjN72sC2sKB9Swof/AS/yu+ntKPhVsKZuaFnI5FzvpmtuzlCiOAwwYrmOYZ8pk0x2dCKtlSU7GrN
inyv3IGgnAKGsJnnukGAmYrm6kEDHianDb2x3GWljkn94uShQ2SOKxLqR0edSfXsDnEb5IsmgAQx
LCLdZVqMaKzpgNhsoFS4T8fGszaGppO51RPQahU/4spLCbBmSi4imhKjGX8HcZ1RKo/lij5asjMj
cY2l/aP2cZxo1QCP6FWvYJHrKw3+CNN3c5VpzbnLj1iXfRU6+ICV+fBMtRj+hnPm5dT4tjOuW7OV
pODOAA1pBeULDV+avdlC7co9jfxX1b6orZOXwZbrl+bSIsZVixGRmLR3q2Chugvoo/VXAx+KxD9D
Qlu1bT/vBnlDzP2101B55kNcrvqG7pinYbeqkQ5GuAFJWZB8bnepNurfeJ+sep8P4XaIfeeltWnD
+J58793s6lTJQ1P5wHz5tUNJY7WWt47K4AW9H+U6JUrj0cHvCF+cY30/8yarGW6MJFUrVUbvk5W9
T05+vf2lVGS8Ucrt5NjP2ICDZAiyPBfEj32+kD9OVNkIFkuuiUb6ouxfIc5KCKL2myqeWxdUV+ll
cruC55RXBDJy7gC7OJQl+faa+ITC/5XMjZWrOWwlRF2sXD/AQ7FLtznM0MU0keQTnyw1etIek0eH
1BAuc/sQGQzECn6vhLcZDjYeI0WlA1uzZ5a1wbTcQFlX3wBKJ0Soan62JRaWccBIzTpSPfURpzR1
3SmOv6WLJ2onT5TUL3IpgVQNuPAxl64GI1965H0N01KnUQDDTk+iidZk4t1VUE3DiKjuymIj4FvN
hRanuUH0C9gZ3Y8p7zD77BHtvN2IWg2M0Ys3wQLo4MUlEjvEDaEjl49sVHHKugpUTsbzQjN61U88
H9BwXtqd6TnNNmohvgbafFYkBviW+KFALDcN8oDbeYZtWtavHQRZZo7fRMI1mz8YclK+VbMDb1Fz
DEJsHYRHJMFlkXKrtBi9aYArMoZyr4QiwawE99iU1bzvNHicbR9wSX1YI7dpvNbRZtFhzLc66XXr
QdYnrBOh1I0MJS6zBwK+uk1+LUYUaxik51h7w2bxSzjYPuAreuraEUE31ddAslkg3oTBzOZnGM/f
rk0jGB91UFznRUcR6e9qssnb3kTlJrhJZApvG1ItRp8uBDejMe51w/7soOas82I2Nyi3VmJuOqZq
bufsPOKcRX3H8mvn3Nq3KyIGJmYpE7i02m9nSp66iTlihvTl2xz1VGSUg3vfaHBJiPl2FearlTkO
zG68eyJzelFRmFRcoxo1Z93chilAECa7GNDXJDV7XTjVrwtSOBv8epH51bDaZnP7IKoU7ujp4AjL
3LQM9l2hp2+9354tggRJy+WyszaYm1jGT4vZp1CluDXG3lkZwc8MwV3dxj9uQ2SRzGaFHn/3NV2j
gvI5hWTjGyN7v/QJmZu/8prqGhQd4cxG/m3qLEBNz+IhMqQPBoAi+67i7Dg4XIyEEPcxaZNszTDP
c7FM6cK8Ds5RPqKpw6eI7maIKbkEZJ7DwTC/YsQsNJUA3dTYtyJyODGervkOnFBfn/jjIMihtN/7
guyfYYrubgMTcICRFuff0HX0UKN5OlvIpuul/xzSCPUzDrbtKJ5vo8iCbh4iQP5pJfm56/yNF7FK
6CaXs1UU0J7MI6wQytNsstEQbZKvXNQLvlhgg3SM7S5jHtDc+moWqASmON92o/uhhLiByaRSqim6
7pawLNFi66Rb047zOQb+1pTQGeL2qwJVwF0OPjiBhcRTthu/ZCpecFHRVTCENqg3GulGVembqz55
Vht9kZ9Lq7o2hrJ6imag9OgF/Y2/ckp6xTWMMNYGpmQdR3gmeS48ZqHkzyxQc2PWnazNQvICz4Zd
NWvkxL+wBmIQN+1rz7mNfIvugciJpHb4dTBjLP3E1U2aEMCbuJsJemRK5+O2YhsYM4ciSH5DMt3S
SlBbRDyLnNLa2pHzOvLtw9Evr7c6QJsY95POMsk1WS2lyXxfPcxxLdaQCSlipvehZVHJYD2s5j7/
zhvx0djepXS0tVNjel6PMEuYXZYs/66mF4SbAKhtdNUmBtfsNap0Po307DcstTSO3V0Jt24lGiYy
cynvKhJeE6qWUJ0zS49/jikpfar00JpN3sICLDRWIZjbUNg6/4tEyzQQaEs4u3S4mZNMc+cx26ya
npP7RwlipDBc2hLITimye4bF4HcQ+N0ANd+5sUCvTWubJNzmsWyfx2F5C1xU//YKNtyDlVebFKtC
YGqPQnYiTRYF4t5GEtCDQIZdx0ASkbYBNcB5OL/vrIe51X6xKUF8XHCriGjI0RaYx8YOVF7m9B4j
nQobNa3ifE5DueHsdHVzDWJmuxbr9rX54Pa0ZqwEmyB1Lnqh52FTwh2p8axea55cxSX1leVwCNl0
wB9rXN9uWRNcC2UqXO+ce1mLeTPbm3/FPv5srs1ESge2BFrxFXah/Q5s7Gvh7uzzhWbnGKlSd60v
qIdMA7pIbGtvtSy+PZ+llZ6UDOtUKyk2vtlvbGHHJ2HHEjxX5o+h25OlVK50zPX6hF4ElfK8W1Qd
P9n9thyKl0Yrlq018yWrOt4rB/DeZFbWYASSh11vh9neByXnM1cNwHFOab3n+De5MPrMkgFT9eVX
L8ST2SL4bZHgh5bHec2cd+W0OloLKQ7AtcxDuH4fU1+xMye8tIR8g2yEJdH4HRXcOljzxbgmiyO3
ILwTczgPFHqrqEi+ffX55QjPM8fHUJdyU7jlRXTFFWz+0mifxQSt0YyUm+BtHa0vQ5zoe4+MINsF
9hRIJqqadUjr6FxliUZ2pG5CkLSPc+qtdXvSt7HBWO2tEiZ3TYmY19fb8AtGG124Fpb1uIGM/7Nc
4g03Jd0q7vRbPVdPIIuqDErNjwLixPo2GWeG/3KrQW6TeNazuBqZ/hhZAy/LATT1vEO7jA8ul1KI
/jXo6F5XBreIVfkvTZlepqq/ZjSiXHM3etPDlLxajRHGC2VGELM6l7pK5Ozzr1vt67lESEQaa7il
HWGN07pRRpXMB2RHp8U3zEDubgruos8/ArY3K2OkhHT16JCK9Ds18muieHuzWz62kBskWeC1fTDm
7uIv0bYWM+ufz047y3rUXzn6B1WiLmr6X3Ks5lu3IshdVRs+nime8RGNTAFdN+6T3rlCIUeoN7vP
RZA/VhnnekyLq9fDlHC7NYFF7N2NtS79F5EG9F4s5sjBPQ6zc72tjovGxtV0xUMp00NLCc6GIh1o
Mlxsu7imPVUNvZFfFCihp6r4oqR5gL7p9t0nmZyCeLyMqm4ISpv6k9hKv86+/3DVY91zbDiGM18I
KSrPyesTyAdFQHvqepcoFor/OHV+mtVvyJbMxLVLBoh5yXeNlv++jX3PlekujdJgdXtGkZLO7UVQ
WqliKtE/l8Q3epVaX/KFoiX9oeoFclpeCp9N95hSD1tujsqLc+PL5T4FooW3MH7WwzVvWTBvl3lJ
HnOBHj/IYhq4TnKJDX+PlddJJsw9raiuZs+xdma2S63GAz9Ektr0Xxg/GHNqMFln32qLhNuFmtCe
5cJsdxvHah1ubXuvzxwWmrWwzMvLKP2TNB5nAgUoDimRZlP8ptS8Ymoh4DdZ29Ipvum7RqtxnDdz
p/a5MsENICbGly0fMrvpCWmBjcXciU5Oet80+VFruBB27W9bd9H2mtZ+WKnzOuj+zyQIHryivhQu
9xfaNkjqbvGrcrxxh/o9355znSmmHV9SRb/LEznu7DtNbf50tUtJa8W4kWsYUqYzbGhKw/jwQMGD
CCv/AJKXKioVBmD0bNdrB5cq24j/2HTW8dZF3U6ZR0FoNOlb7kQ/PJgnwmrG0NcoLXCCe3VZIFeB
p03sv1gkIcyoNk26a21rXUPV2DWpcRJNIEI9AmxuDS3YJ7F1rorge4y8eQXbOczoLG1Bg2v4j9HI
XSPiaDuNOiIkUZ1YrE+xTyXWL8WdqcwZA3gRqwgmFSHFEwYU+DfoHRdJjXPPG+/aUTXm3SZYYcLx
zM1YH5wgbQ6D1xQwCos6CmvE8isdJJbfF48GHbxxvkdBBIaVdQd5qYqk1jcj4p9tQPyBmzY13aS/
/mkoPA96hdP/SpqLsWpihHFMDTwo47Vdes6+JkB5a7fjq6U++nYQkUmxssf/oz7cHkRVC2kMCsDG
xFfpUIzpGeW+u9VnMR5u1HzPge0XW5Bm8mWOqN20tjrc/tENBJ2Fn8CX/uuhP57i0weCnVL4fz5R
6xNeqCMn0GLQ9ryd/vk2t1f//eS/32ycl+owqX9uj91+vf3092PB7Z3/fvDv5/y3j/3bu6ZlBVIF
UvPn1ytvX3J0YLev/v6c2+H1nheFw5BjDPN/jyzSUQxncw1qqHX98fbm+RDY5T9PSvCrRppwZ9Uo
zQwdEzbL1XLYkaWNDXZnVQvUypgLMsqoP+a+heJC/Q55/VE0fruNjLIidrs3d7KYdu1QiYOeXMXg
DVvOpaRPjhYOeRbcvARytyALHccjf3APHLdzuD14+6dtyQ224kyDbQg3GxQsZheX42nYw/mOi8w/
3H5iOvUOaaOv6UoZe8foL0MT2dt6js2D1jXmIQGQOUTz+GjOAZl3LjvMvmu/ckrfJmLDcRePAX0+
we4L4rRrwC03CrojUs923LdKUsJWpNTQR0RETNUBqWIJJiFulaOWhPa68gL7tdDc4JeYN9lsHTq4
yGGMN9Y6jkbF8Cg3jlu66GXT+7FmK38XOAucMj3Kd62JDVuEubtJbBUaWagzyYPTE5CcVJrFGm0e
uFctbvqUAqJn1zkSEJyPj82IJ67RVw+aX/TrqgseIr3eeOlrrMcHWeALiIoH6rdEQYzCKdoj26V3
mtznrjylKNlDfIS+aKKqvhkEJ98QsLIWtjTI8sl7q9bCWajDo/g86emjJeIL5NgefqbYL8J8FmgD
jrJIYxY6v9oSQ/3bnO0vv/KQEbc0p0dZ/gp6QUemHb5a/DuncdpMbWFTITa7Oh0uTiYe+gZRUl1O
J2x82a7gSzC1jiQB0PbvaBPcV4MMx75mU2rJCcLTr8KY0WX2qLUsO9LY3XkbDJxwBWZA+IWHysgo
aHlKOGZZteqgWp2n0muZqqkA59jblx0CSCQb+b5U3kYuol4MS3KwHQ+pXJc8TaXrUrTkkGecDnp3
AdE7toWACQmNRPrPjjLzCQjKMBOciqrRaugTwJcjKXi94LOLsNgG8y3nhxF5wN7LZpxfyC9tSdFF
R0bf248/2pbUL7sfj0GAnr6mQ3yHAWHYN/hwgt5iYDBeDRhBIDAjpI1nMwWGxpb/aMrRALeVp2aw
fAyafB05Z7tvLB/3MFic6yYafnEE7FcMyEq51RydPIZGCA+5TSMYpDKB8DLvbD0hwYgImDjpBg4j
g7JBEm6c4hEWmPVDvnincQhxuqLCx0sWPA5Gqepm64NzF7ReaCk5h+ibL7aGe6RrV5ulcYd45AUz
Hn0jorxhGwOGmHV8VJtugFOTLSZUx0T3/YcR7JoBhB9op5M/06ZbUx/3jruEnqztrdMrTr5jXH0H
oUwX22ddRtuq1wbGPdTlwZJv7pBcgBFeXbj6wmKycJP2UrvBfWl4L1EEJNIpooqRnntNzi9ar3+y
cQVScbOj0Op3IxG4F3ri0vQTWJYhoQw347pOR/+uClpCELO9IYNktcwWUuDWffBQy65zSRDB0EGW
w4abncon0NBnsmT3o2EdtYIknbR6cB/sJBNQ5eiTGDJlMcYXpo9OWlEzz5BlUU3aY1/mPw1BGFDf
xwxbGveu8VBNmKEOLnBV7CJnq3R8G6jL913rvc8THgam428VOle5Sw8tuP1dBuVmVHvexZxPeQWK
UC7TJgqQNWXL1IW0XC/QNLp9SxLFbCYvQ1PeB9mUrWahsMfAOMMNvZ8zKQ5YTe/Q2nVrgG9u1CJa
OZl/5yN/WKIG4oZc0g1cirVidi9gC3eJ09Pi1/UTHh3JvSlnBLhaejeU+UUOOYR6NDKbmqjF46M1
2s4zHGE4IO64pSt80QciI0SMRnyY3TfHdl5RrvkRu5e6HzeaIETalG/zHFyo5BC8uO4qdZx5Vfm7
Je1/RvTYy+yFdMIdU91LKuV6XMD+auycae6tSXd7H0bw3tbZD651CMb6UJrT2ho11HYUJGg4CUiy
2ucGfWBDKyia9zh/bqEv0eFgj6hMPZIUhnEzvhAuHS6mh7UFW5ycRcx3JqgtyZdlj5s0qh9mLEp9
Ma+QdxUtBMPWKMLcgKzrFztJLrFui68smcAmIHMj4A5OonU+UfGDiYAwAq3TKdHCId/QJXtYevO+
qRt4sQZtcPNMb8tdoXmIxvIzoEPoqCFtxNn2NPpachpqKFYYQss4YpUuT0NTs1oSi4VbAQYXadOd
yYu+T9r8ZdaYNoIaesYY2qP5mZiUwWbb7TFleJOx+ei57TYeuPT4PQNrOe3KNijLMYR9mPr2mGcx
fQCxt8fhoM552ZGqsJg/jKm5GEV8MlN5Nl3wA8cDaF9qE8XMEKZF+ejpxamLx4OHxEBm6zjL2xW0
W8jHCTCVnaGJKbwniz0XQiZxKRYINwkKh657QyJwLMEjKtt+U5dGvVXqyX3LzOaDjJndfeb/sKFr
s2PHBK8bPyLf/Zpa74X4qwB+9jR5rwWXQ0zNx8w9JPFI9o1XJ0o+HVzUAz8Oo8Kh44UqwSi8u3hx
D41WHgJDhEZeKOsbeQ8Gv7Lx5feBwMU03GnTdZpxr7GATgu/xcYgho8R/wRPeZqf5rhgz6gj9wXx
tCMb1hyux8kSPEFmaiH6QWMsipat6nGBaxtKTjxE4Dc39R57v/xZLfFhqC8+oE7Rd/i9tlctI0nF
SrSfPTPZkIEskbxth4uBlRed+3sLm5zufpjMk9Ry1sAMTqrR5k+TM/8GE3unVAnbpvnq0qOfMQwr
lqs1+MEdFsv5xi6PU4lTGO7CetAfl6WNtq4BsyLI/ccZgMOTDnKwAe1hZ1tYHWQt4iX8WOZKXwu2
koCi5Skiahh0xDm6wGtGAJmfm1naxyHzcdIvHqir43B2+yV00ujaTu3vBuMHd+gDeDMxDhTGpi01
5zjN+j5rKmaDChK4qzXh4E+ffd5+uj2rfmUzCPWcFqsDqNycSmPaKHMfH6u2hHyUqZffyYgbIkaJ
694x0fBUUH5zJ/6QGmNNLlAZEdOu0VJupIZBdekjy9LF0K2Fl/S4KbV3mpe9WliEINkyYWfZbC+S
Cpr2xJaq7GAmScs7umiQVpn2BML96GqWtVb+TA7KacQqOVd+lgcjM55miiSFvOQh/AcAZbaDeHTX
s5D7TNOP2ZTbO2a/L8OI3pxYSxGXjh+COLkt+BIqt0lcaxqoCXZ9Rnqp6+VDnyq5GirW9GYeTzbm
F47Gim3b0Azr99FkjMisfBcBwGmOamdbpUh+XOA2Ftd7c8ayIpLiY06SrdAR0nkoktcLxId1lWqv
cWFzTuCpa+N876bJa6kjxzaxDZkX7M0GKY6Z6eykq3wdTLxmwE0g5DS08NINbRAIwcv4TaRhsQod
el2r2k9eWie4yNJ/hRblWvmnvSjtinXveqBSc8leOC/Tx4w4ZhnZe9tsPkZxNoa14xuf7ULnlf9m
eBHU6ygnTTpwEg4uGSF03wnBkVvsUlf0eEHF2gqwy7GBYe2VLvONepnP2m3++bd0Mtc25X2HcRGr
HM3nct0zQHQ+wuXt1bul2Iu0jbEbk58dloZ/vdRMGmYjyCLqKQgI8gnyJB9XO8FevYVAPJxH0Xr2
xGbm7ajk1a+mVYVW+roQOM37xi0SBP6vnhzxGSLxPVxRcmZCjmqyKrzMxTrNX/wamjXAHNhZALnU
YEFqEjds+NnCyO72s/ob/zUBLsSMHKIDSZHlORSpBjZEXQZgoX/C96qRllnJ7f8N7V12FdBxdp1i
8WoQH3m9ekpDPLb6Wd2OAe+TVcF9N2Kqi1FZfzTtM/PQ2gCxQyv3rQ6sIgCXFiUwbyofm8wEmxu3
+KVAtz0G/DqWARAODNtp19gOthsmRrl4+eMOkdRVqI7V6dtigyva1cKGVX1404nN7QvQuLbyCf3e
eWorLDXMtTou9bGa+jrY39y+O++B1VHMbku9Gr+KM+YP5AaAmPDUTkZrdXrU11On8K+vGnBU5kQ1
B27Wwl93sddPaazhsbNh/t62GaONx3o6YLNXhupn9Zyafj+aeZ1ti43zkc5T+/yPp+OQtNPTaB3x
djmOTb45rA1wLBCKNvG26qGYP9eKNshTmiENF8EOBeG0bRRf6q10Deza4GgA3dEff8oaUy1eo54T
1A/FclbPUMdU1b+Th78OKuZBdcBx7dypj+Ij7iXmXRWb56w3bh+n3s6VAjPGB6vL0WbMT8Gylwn6
GZGhBatPZfdDr2li+Srk2gRY7IjPHiy6emRwrirRteFo0umIrfQbz+EXi7sqk5qxQoACNTXWNZb7
+XJr4CN5/Wa5fdEmhmvptKRSlS9xRoywXup7QcfclCbt4AyLhQEsWq8YivjQ3mdRNO2gI3w3Qb+f
JrrZS43gpMqjlSudFssI/G/b7NTGPzMAPRYb85Hdwmc5TiUNd+98o0HYLQN1LLHEY1MkVFPEbl/s
uscUt/T6sOuhpKd2X92RmpCYZXJnxdVzPeLRvPiwdcgCa6lxgBuKQ1+Pj+q/MmjNDS50gKGUhz2k
IZMoou24xeeIDhaLyFomJM5HY71NvS8sd9GkOvP7EHUjnRogaj0F+V6o2BwLuoHVea8IXj6syoO0
2XYEdSpfVlaI5jo7w3MeUw8tDiC7a9JtsmbWDHtkG6ffeVOFElMtWF2mApsQB6/dhtrTj/WXG9yN
fTnPrFMv1MKuLDH/4nKSscXZLmmYdDb9mNTa4+uR7oOuTtZgrAxvQOG5nC+DyCHIFvV9TMbzylUt
M2jZSMeq/MvuUEORXXEMTMnxV79rv6ZZaxUf8CdwEhmomGju38nO2OslDSQzVRKOaNMODeZzRnWS
2LiFEVLazrK3i0GjZfAFuj6hP+OTT5fMLK5RjbHR0mKAppoU+KKl+9Zir3NrTlI77ysP7KDCQ4AY
DArwIbJ2SzTQiUVphnODhdH9vLPcutqa03jUm8K+azr92AWAEbNMrbVUzUzHrE83CL+4K2sO88a8
qqGKrfRGwv8bt+mErbgegWUbqg2N8qDBsuY5jihSbwPd95IpFJW76SAMb+wpEtuSnczsjemu6mn6
VWXTU2HRdxZqyDea57Ifd7Ktg2PL7OBOpXFVBQJumVM3ar6/r5xZ3uPeG9JWcc66dwhq7Q3x5Ffq
L8YmDbLt7aPbCf6Fm2vpZjKrZD3acXWnU187lQrqwY4um1Cd/WIrqPaVyiyCmxWam6KDVdV9tqQy
7GMilVLGBVqgt4IMjnWDBA3Nm7MdA+qWJT0j55p36cwrvczBxYGKCkbYi6WYGZI5Oku3w6QRTgST
YYe70kuJnhS3XtTM5hwdLNtE1jbeFYJrm747UY1EEXTDxbZ6iylThVz9i4qzJodtNndwGo4DQZzR
ZP7QDZoTiSxO7AOd9TwpuxNZXayk/qLfnUBtNoNNYjcHEbUX0Scnw82+/eI+CCiN2qKzcbcGdVb3
QiQY21o5vcJ1EevGZQ4wCLtCYU1Zpg+nwMDhEZxwSmBvlZWzIh0WlsWtnaoaijeWVFlzPBR5635J
r6607g3qfa+AIjJIyqMhoxrsGUrANkmQ6GgqKY1sLCnXtKCOWZEehI9fMu2iW9OgK+jLUX5ccwqm
NekKdJD4Tbfri7M4TyUMQpo9NG64gUUDkV9Yb07GBq7Sduidr/lYn0a3RT0+bfXMpecjRb6NPDoC
tUCDUW/z6DLpAgAXf2IsKkAPLKoy9SGSTnQVGe9YRl77wnnOE3hAiuXF0kH1SLNsGZC5pdzApcsw
K/xiG5X6b9U/uxFzlpF5mA89Oha8CbDi+3iO6NOyR7MTYmTSE3sPUCS1z8Whz4DS6h/bLL+aqE2s
hrFQBQmeLNDZe5raJvYz20J63M8TeVQC/nfEgj8sgTj1AztQfXpP4v4jUTCQM8LkwfCyW/mKIwMJ
5cVYwIgqvmE3NRN7EivHlgtDPTeGWEl81S8IYhZNVeITYiAyDbuVNRW4H7qd3EtR4ITTFsGp1Pxt
45gnOx+fiI5IgQ4ZIO7Il0jVRbIjqOJG2W1qZWvk19Zz0weQygUWM7WYVq4B06POnOIucO2zVTvX
zDW/mv/D3XksR66kWfpdeo8yaLHoTWhJrTcwMpmEFg4Nf/r+HFk1ffu2WY3NdhaVlZeZGQxGBBy/
OOc7ffulp+yQLUkNUOodunXeggDqlIjWhuf9WTMCSz7FIb6JuIdRjKYHz0pGBgoJ3byQas3UN3QP
du/vPHZSBcu5JmpfsinAAMAr13jstL0Oc6v/9Ec8NbafZf2jjfdJdSzt/pwB4t8uK788ca/SNE66
knW2SulJOO8GUBxzk3pAUNM2iEai8kNt7Fy1ZJ9Y3mznOflRS0HXr19wbD5mRsCwhn5jmPn0Mggm
H6F27/ncPJSNttI1rL7L7gxk8qqugrdmlG/jxAFUpew+RRBzCBuAOQcCuP69oHkhXP9PQbPhGsTK
Iq0m5RDdOarhvxDmG5MLDQ1sB9MZDcXcL0tRNr++D0SJO+ijRBx6KFrGiLYGX1MG4MO41NOeFwm7
/R9poN5x8E3c2JVWSQCRAUFW3WlqhQ+ggKFt4B2X/3LCSX3c8w9eE3GKIxeQbedeZ4sOR69Pad7T
vw2sIwO1wBO9ONGAPsiI1+3f/+DO39Hfgf7nx7Y8x+BnDxQZ+y8/ODKuqqhT0R1o0w45B8ckjWvg
IR7VuDWvZHPN6p9qhvlHbqWzEr5hrXgkNBdVygVBJ4cqgHKlQn83K5lPjBJgy2bphyLkU7SqAJPB
ly8GBCf+rnd49Za7KAO2dYagYMi5rZlx8Tg0IRcCEuRQS35U2RSrzynZUpwJFu/HH629EjiUJaMg
UCN3VFnvY8OJrU44IIe0RPGAh0QkB6yD9W+RyNtGy+3/y4tm/S+cMy8aP6hpuT7B0cHfXzTfgzQ5
aPiLYGgggKvDJ/z6B+JzOcvULndqHjuTtdgiplzkEWxdjpXNOE7dWmhYLl4VuJxB2vNQajeRMHeL
OGaRNUnJ4eG5c0Ubl5+zruWVc/kIxXp8z5j0/Y+azbaeB5M9rqRFUuKGaEwOMmvuu2HipooVtSL6
kKG0ugL//WfG+9+fGZjaqHbVj4/B4O8WhKjHPxgkERRHvYVlmm+00I/WHvA6ZrkR+60hQbnNWaGb
UKchg50XkZ5m8VYmuND2qVKThzP+7lpeLOFtOfwO0uWoK4ZjWyOxXAqGScz3E0qDSt1UIrv4mH1e
GcyYT2Ve8A0Nxi1oIDh/NBLURnZEARYmVbg6aYxkjrYir3FmFmO7Hb0KkL+PkiqdUHiADIUcdkjl
vOiQ0tEWJ6etj65Pepar7m02pq69k9jHSgmx/Gio10bOGshifJTQgu+DBvVn9qGHaI+i+TlDmiC9
FiSSuruyrqopyDOBnpx33EyDDTpuBmD2UaDE2vz7d8TUvb8T7IlKt0xMKxbGDCLR9L9FZDjEHNT5
PDaHtCKGe6BY3Xd+Om1MsP1FCW9CutgLO49bqehPrivMTTPEP9yT6x5hs9nBQFWaulrprEpRnmHx
X8m5dQlU5h9pSfnamMr1yP7qz6HUGkfb7VftINKtZpifkPW+vST6QHu2G9vkyQzyHz/j4Ci0RwYf
3FAboElKVZY1rr5uK++a2v2HLOp6O4uQ98N9F0rHSbhpsoXTnGxjQLqFpz2DIcScXPfjbeDhS5bd
WRMdaDZszH5TOufSGJ2zg9w1y6zi0LAmiXloUGbTKQyGhq+UUCxH7IiFuG2Z1R2IsM8ovFqyr6pW
R02OdnZTj4wbc73YcrRh3qg+lAbfg/cw5Rx4Shm2yNmsDgW6A44GQWyTUyOpIs1t8p88iHadz9nk
2NwaFiXV8ucmhZzVaPf6EP2URb7SUkIGzPZ7KSijor5zNTaYTdlDyVJXhhJuNZ7zJMPmovriCDSk
BwwjqMJnTsoP1ZrSRVvrWc2GACm9jYHzFmKSz5weSe8A0w4M0J4x5EVIKq5Ao0aQmK/J2npXwiAq
/rVN9ssODeMPSMN7URRnU49dmkQ09IlFFS6DbyAaL1GTHxalahd/VlH/pZnqsWJ6COI5vBJLhFNA
yq1sbYvXGLE9NMyV3ldgaelEE1FeGtd7yjQUvErVpSrONm9NJQbJ14jKL36OzS8CH0QShhIb96rv
KAcuOr3o6SMbcUjQkPoMERYGjBLQ2VB4VxlxqLBb0U+2cD3ZPaG9t+un3kDPL9oBLQ5PgEp22yKM
3LW9dU9W/BtoJSwHkm+ud+IlEebbcoHHDagYp5zu43RAAVBHGGCEeVensGHJEzDYqyi5tkMYSfPq
R+OdY2kcNvQ9UE2gSdCT+xoZ2mS70jwHtEWGpz9Monqok+puVr6JTvGhaY+Dlpu/HuZEVuFD1xie
b0KQL40lgj9td6cxOBkMRgGS8t5Q8sdK4x8SSBon46WPPpn0a9rysY3js2E03D3YGeWWf65dFP5p
ZyXnhhfZljUiCUjNuMy3wsfIlo0srtmMP/dZZZwhOzoOHPdxzJK71ByP8+yPh8oMGPTgN8VPO4Q7
DGmMLOAQVOXA/UQPnL0t4zuH3vKoZW6+qUOdBaA/XsZZfjnZbD5mkllyNly0GC+YxMTSeYpyw3HU
FDrGACZOCXpPPS42jQfDru5KBrJdAiQ/BgE8mtawpUP3N5CnWK3ne7fTHNb/fbGpgklNSTs6VZvF
XVfD3ESkWR68FtSbUicBQYA2j4vcISfPicMTqrKTldVil2nlScrE3TSTbhHRIq8mU/N9PGgIWcry
WHSzeZKBvMalDS1Pmndab9Q8XC3XCoImbakj6HqrZyG4eYtoNzrtz2TyVUdjxkCCgHVCkmadPK/9
5+9YGxpZWJw0U7+XhmvukK8dat0yN7FrPbkBcPegexlF4jJfQooyzsIpqOD5LfDrvO+SfRVnE3pF
oZ1NrzkjeZjAKUrtnHipd2rkz/IfrfrK8jscdSxBGxuZbTmnW+7jwCss/yoRrx9s2wvOYS/TvV9a
r4kIMizKE5kGsoDsUjispmb9TLL2taf/gawnbyJPGfvBIuEc6ZGb56I451qprashISatcpxzPJh3
iOic/fIsl2dhwalDldH+VCEalrAqQToFCSsVfzbWIW3ouhotZ1/4w96MQGe4ec5+R2Rg+tNg7SR8
O71KzqWukxicMzg3WB5uLQMdb4tC8OwXL6JHXmc60THzGvdcqyIkNIhk8SeCazCb3dtR1x1Gx997
hiLCUHeyaJle8PbuZDIDpzO/rTHNtmlvAtYQ0DWm2PglEKfviqnqz3E9QT30i2hXuSoUYDCOnl2y
zGFKeB5NWKxpxNqQs/gxjPyXLBlA0oQ6cpYQ01HhrgngInTISs/jfO90803ZcrnEgXFnKuADExP0
g1qbHqbHqJTGyU9OkifQS7hPRUrwGyKnYd8a+Snq526vFy5dshCyPTma1zLJsFaDZImyTmfjrkTh
dEJgn8KNCtEe41xgRmhk3Ym2MMNkcvI5qbnxpN5meYwIKS8Ruta0Nj1gGnkS3yQoxClWGIHSjCWE
NLKMa43TogDOWpwoVdWhzNLA1bURY3UvPiwWrqrrmABnw0/kotdBsHZZTq1SeTOQV39DGX22C/m8
VBfkW1eEjdj70WSdF3Xt2xChdvRZ96Hkzj980t0yOcE+V34Gp2LQntqY08PtIo3OpynZxxiqZofU
0Sb7msFoLvLs0sxdcOAmPRhD/MrEtDa62g36qN3yLBfBtBoRybC4m+INosaTERs3hg1kl6XKWvYB
66/2aamTmpnbxxgV+zhFbpWHIHK0nu6MW5TBwHvtlPJe3T4XDTnmF1T9DWc/PwVwv/RBwtbfFG32
MSppsI7snDK9eZKi+FB6WKU+dy0U6BibWCVOmxZLQIIJMqwk4FKm5mM0b7jrU0q7PFI9Is0hnAmM
H64sTIgWIJF1LdaZyE8pc8VV3/N9OqTPmUB0pvWC1oqvLCYZGdX66mPR9g8Q0RIv2Xk5M4IiG/dG
Pz7JLhmOZUH8L4y3a5OP1Y68icWztQiEieWFuqPTiw7o7LeewFmGkPLHqiM0JS1zzsKivxWThOfj
woHtcL6mlfKgBuZh0sRNowdPkSPZVZp3dLd4Q9zxyUG5W+TJjxQ51yorqF57yibmZq6Ld6CZP0jJ
E6tOF1tzFnfCsw/l7GI0cQ5LA+0ptXHfereoJW5HMEu7oUXF1XnNMV+macoPGGjHJmzudBWfVUQz
lgiX6Wp1aoN6I3PrkSwNVHPKXaOlzGN0EZzHuKdosS6OiW6KTn9ocb7w/wkQ181M5ASRytM61UW2
E+SeMTU+WaGVsZDBRRWFvwdyNFbLJ0LGFrNIyshVatY3FNHjahm2TCH9iTfkrx5he2nSvGFNO0bs
V/AVZyAYU/CoKU+6PRY9chV7onoqI+oiAto3Vi+BjxfFR6tpuzbXXpdvEDkEACm1MvjrbgXk4UmZ
dmzOB05b8apqz2V+EBIa2QniA1R93ormMWN1jUmG2rdgaJOmtPWQPy9JA3TDH72HfLZuhNZdEw8V
dNigdG6b4Ekn5X0gFoPVIC9doNcYZ9IbR8GS1FPTQeaPcBLX0fSqG+ihTfJ8WAfz9kROYqJD4C8a
TJ/X+ux9M9xCzz8qE1hRqXfI/e0PcH8HNwkunbKiJsqKRGAaT81mT7e0iBoPERAw4A/RtxZdKzzn
TKufdSv8qTWZoZvM9hX2HWhSFTX5KO/GkucazilcZdCnsLyr25x9K6cPVpcp3yZa9GWUvIaqSuWG
vXUBTMhRfByqOXjXi+LHMDELqOu2M+J7FwTk0NW/szA7GmoAUjD5xderH7O5+R6YnFrqOcIyeao9
eIppIDueIhTotKT7KGQVnmRTHwvLRC7m2jqNxmHUuHSC0HY2mka852BhbuyFvXdgV+NiSX+WiYiP
0iHSyD7xGARubJbuy5e1mOTdAZ5W5n/6U3DDDGqr6qUY6rY++KHSWvEKKLdfFX2Ujo1DEroeQ71z
phr2P2dZxBsNo/MjmLJPSHu/SZMWTKNrnNQA3EIQbMBTdnNMJ49InOOwxTcxsw21Ropqa19XPQ2O
8ty1BLatB+HtlGlF9eOqJXFm2mtqMr5JFq8F+pm5mmkVlL8+tT4Ja8QwqBweS39Ux9y1o7jGPNPl
K28Inhbj1OLAMNSHCjrMM/lKhxI79TKAW+bWpqqavRZTSjfivgGogK40wvJL4VeoObM9lhkUlR7n
D3utfjKw2WfA5NRHcfHn6PgciXBn5O8NSGlV12ET15W0RF0fG9eh7qWyHwxQXD6ajuCml92+qOAX
GWhPjkkL0rJ1fbY4SX5K5rjk1vLc21C8B+ec2tHRsE1nbbVevktdl34M4T8mXe1mkO5DV8NtJqmU
HU83MPW2fs3qlM3oQceuCYGZIjynX8NPBmt0zSjDnnZ1jKRVT1xvC/gJ6hc/pNq76MnMnagMtthp
p5xEU6Ok0S9Gur3lKdgpJ+4Yinc7hoelLm5tsm/bqeTuyomUFjSLwsa17zGg1VuKA3IftiKc74zZ
QICB66KXQXm0at0jygYjEWYNIl/omYHb2U5Pa9RtsHpq5e2y4FyaXBM0W215F/ht7NmZvjdF9W51
wMgredOOXKiL6zb02Fc6Yup31lcfTE9kCU2bzsaglkywvlOdzOvM/a6wQey6wrvUJQLa2WOQX8+g
RCsC96qY2YMOUy0KDwumY+61+WraL3nk6OtiHDCWqIkPREA8f61fXphNn6DuRSjRs59mHn+qTEP/
6WVcdFW6zvO7NEEl5FM1VcpiuHiWF+dJLMWRE+0psMX7snKbZ+51fje/y8C4pLq8J4MiXSGFZzAW
ZEqlUG5EkL4vYyucotxX4/7LgwU/odseK++pE9MLeeDk8bpPYzhcm8rZ+6p/7RlVoBrDs6W4DmGk
VdtCubzUuhmy0UWd/8saV9PhNYxalK7iKmPkk1QIzgVYXu53y50vrZu7tmd7zDZzpxyIy9WVWfPO
Fu3ZL02kS9mzHfGjALw7Bj0aurBb5aq8Ex3H83LJFWojsyw11KKoH74816iYgOtiT+J2biNT6Phw
Weld4ujfZc91CVVpN7icnEEB7UBNjn0PraseIPtQt2Q/i740IiaWFeaflbRBYAiSKFd5onqpXYgJ
eFw2vct7iNSCXX3K0Llhmd/UzbH32E203hOLJu4sqkaqdE6m3scuh/76OE3AmNUyXtO134M9vHXh
eM84jIVDFqWb+JC4XB5g+xjr8oJqTVJvl+timSFoLFhY+fCAzCcJmvYeVM2MaDPbLJuLZYHVOZ+h
3z0uXqIAa/NKQ9ToSAI9Jj+aGSTKlxjw38pXyQbUw8weea42Q8NVnjtrVo08fMblJHKIFoSE4B7g
xWGQCMZAjTMmeYnUB7KGlknZyObTgqdAD3rUmvIuIOoG1WF5MXIO35aaKYk0FA+ovSmEpoOl7ng+
kk+s3PmdqsesatoUoGuUXxA2hJp9qUrLoPRcXuU0tl9H6k5/YuCzWLyMZ0+C/Iwynb1kq3EXy4ge
ovUN+/MMiVPt+pIYfYoUN/WQ7pfHctRWV9ZsUtNGPNH4/5Skz2yITj35vPPrxVisYn3Vqc/YjszN
hOgW5TFFdbLMm6fIQHBq0MzzDqI/c9c61R4b3BokYvIjxk7u1AoTqRk7L5+3pWjusDe/tTS3UgTP
WB9YXDDLQFFvXrM8fluuIWEY486bGgwrAKkjcK9+h8NEMWqUJY4MRT7+fgQTFCMt4MM/bl5P+84Z
UuBiCvZ4Sygz1JXpD/kHgyNd0gcvJ0XPQtuYpy1cvo8pNdWL8bKsOGQBlKB2H+f4uf/tzMR2kzKF
4Mu7wZfzUdJSrwJGF/AZWC+V+Y/llR9JMd4lASExemQs+2/b2wnCpdaLf1LzuamaNXfOoi0vs4IJ
FB45KfW0t/EDVDZ9g/qwzgm1faemU6psYUeWbEjkJdOR80TVc4lCIVgF9lflUVxkI45V7HI7ZWQs
WGojn8KtqR0sr1q7uIK2JaDxDZNOLnIuLNY+J2ey78nUrRF+zOPOxuw81jYZ7NXPIhhAYs/OtOw2
oxV1m4+m0QwU5cVdInsKlMj9wAujUIYfnHRvOgA31c4kyltrt8Vd7FEdq+W3OvXSut+i9idtQ0TW
Cvj+t5pBjj015OLg5v7xEsHSgeTA59rPsAbreH1UnV4z+u3xicrQOY6uD+BW/QjxQFJ3UMqVqGIX
XfjjssEo1Wdz8sOnhWuRYbPmHon6F057BRMgq/V+nTnmRzDTLuVcV0nFPN2P5MOksTgT0Iv4c9gC
tCG1iV81ajUXMTCeFsh6HOQwdSNDPMy5K+h4af563pagxh8Lbn3QMBLzsViKFZxQd2Xp46ONf9Qr
qr5bbDV0ZMrR0ZqsRNRMmsDRDduzeuU42aVkgiydMt8tY36dxtTYlE3xDcP4qionmVGiUdvu8jTB
VUyOEGvy+kU3GMOEeEQLYxxXpnwVPQZcj0GHqwoJx7TJBovkeTkzWuVLT1METRn+SYic1jlsph1j
8S1Pl0aPZfofWzyVzdR7tM4+s1wDwlLjMiatJjmvqTYyLBV0u1GxUeQLxkSsd5TDoWi63zoLDw2M
ydocOEiKH6SjDHdD79gbAfMUOjBbGW4dEMhoyYgzBu2FGmP45abpXn3clzMxSxO+XZ/uln2Iq+P6
J1oLszcWLVVm6rGPlN/55VdYIPriktoEQfh+GZ7Yaa5HobkbNQNfkAV+4uzoo24WVIGhTPHxzJS3
cjBLFdSQy/UTWx4GDsa8BN8V1raR0UXVXrbHPrSO5A08XgjJSYOKz3ueRVsj435ehgnLHAMOaYQS
yHxc4BhNPqO2zUBfKj/QkHGM+gG5fY3lneK8uoejDzqPm41rwhltn6TNrRtwPHMmaO99/UOOKBld
GtZT4TiPMRvwValJiLN8BsqSGzuxAMYOCHavMC+FV1213oZB4s6f/vh7camHIkNeEvCa98xqfJpU
p04uMU5d3x+4FUh8XcFoirUSBnR0RIzhCaAZuIgqYJ1TzDlkkSi6DhPCPYpTbPTs0aCvsn3XiYFM
BnWrG+uXjiNZTVaKinmMUR8EnZEXIPpDPPyzNNDgkR8tq38hEwaYPu9PluXJfmEshaxLNLa2Y29t
pnGKac8R3440GJ6b/c7q6jjnOiWgK1e2p6S+alCPuux9TopPM+aIYDs3QE/XOeuQbJke4gwNk04i
tnaNkGvM3XMS6jOSOvu+UIqPfBxuRGNK9jXJje2jwWokOrhCiafqiOLd4apkOLsduLVEswtZUzJ9
E0xJN3oAWFlJLjrXp/N0ootLkbIWAedxKH97FLZoc3C9lF5ZQuiiGtVl8VYI3BhOAwWo8Xi8KXU2
XKEIu4DTLuKh2EVLN0e0py058OSp52+TY/0BHBnDZ9q16z7hKXvNh2Uq+jiS3LW6k6ud2ELeSVwW
IMLhQTXS6TVbJyuTgpK3WlCVvC5wlSQTV6i+j+q+KdCgM7jvzxCqsJGrFj5lO+QZXOZtlP+q+tfl
CF3OszL9SFyaAqtGS2m/5ip/M2E+4A4TwU5NcyWpItvR5n/A5dwaRX0fi9/EUXzWgr26n/Ke5SYl
W4Kqbj15GDCt7NKSvb2s8RZUCMV4vYLmx/z1Q3V3ZRQc/GRcDQh1rNJlyBPthbyYQ6zwAC3zGvTL
O7sOzpoW7gsj+1qgHIXGCVeo0TQeApIKGFlGoU+UHRVYaFGB+RznavrlAQVYNB2jjE+kr72hOGS4
N62WMWfNqofoFH8fEPJ7WMBQi9JrBOkZcR9YhANq+Ze5iGj9KPuN5InKKOzDlS2y3wtYyHG5oxCg
vuEO/NqnhIC0+bMCGKnbpl6lmDSq5tuv2isiyu9lXYfabz+39av0qYOg7tSwXRS3gSmn0gwNHWrL
ls1urC6+pquesGgelwWw4bGxY0CzsoPgDhbgbYjcb4spg6M2QvPehY+qYJ4myvsKIBMrSYZ5g6cI
VlSHhZL49XZxdbPAXMtS+70Mh01X2YmngfFUv2ZDgpDV4X03WpTwZQPimeYABREkcZ39HKYiELWI
39bLh5TF6LB2BncN5JnsmtR96GPUs+rV58ONrocFZNHVF8aEF6VVwr1wWGq/pXertJuEwAbps9PM
XQJX8H3i/2oQPiLMtgA0IdFNoFhn+y51Xw2TIxm16VesJLWxAU67NVmRUodYjf/g09MSBlS/doYv
Nqx31oHb3aA1QwivUGKqS5sUEgm/nw03/V3NfIciBx2gMfxU4/WqfWptNNdLe9Mp0tiyRu1789ux
SzJZnO/cmXAUKpyE6mzUdDThDli28BisycOWSMuW88eess8qKYiNNCQd/Nu516/kGSIVsOjPbEec
oHVyjJbep7og0gJpmomvRlXRiwAua6m0PJm8i9u0oaEo1A8aqwqg629JBGmKcgsoFUqI0d4v/K5M
crtO/B26eZ8O0ITdx7p16yINbysr5loGHl7OGKdNVlbrGnq5YbpPajouK++71JpPRbRSPSOLj2c8
LUR/ijvFFKkS5yIZejBEpmacQL02wSPY0jdchPgwOck57jhX7gqpPy3sw1w9/UC7TLqmb0WGh7hV
NDpIIgXxlch02zNDzM9lymJMnBxxK2lEm+eKOT/GUwJFosTaqJeQJL2apzw8+ErMU1WhxQIFEQyt
lpWXL7m+bNUXCaVqPJcrVyq6nurBltkTM4qTRfWS28UvS81P1avs1/Ja1P7Jq1nXSfdXMQpsMkh0
9eJnVswjz/42CSdVb4/lED0cs97kuGcZ4PI55N3QGDKxsxEe9SHvqS0esPBxQ2eNp/7YpESbcGms
hKqs1Mu8VMRqnL7015PHRb/QitTfnqHDoRanZF46wA68As7j7EyYHA0Td3A8R1kHea+fUkQSNcFy
s6Z8m0y2LY34K/phuoYPfMnvTsvBqzUuBTecGl4JqUptX43vYV3euhN+NaXylD2K60b4D8udZEDl
A+5Ip5Rnv5/WVCJ8RN9dgIWFLE52GMFs44jqr1nZv6uzZrn3O6G8sRAebdGJ2vNOodh65DgrM0p+
QjgYK0dPzkYN2zAp67euepwt52khSKmi17XkR16CdZY0jOVoJSuSMl67G72N32vN+q7v7V1mV86m
qXlDVVWx3Gw0EMPhPO+QRPqhKlXV9AI0OrCElT0Mx7Qcj9ikbpHov7RjMK1w1z+V40NcsEnGEvEk
TKJ4yGvg6Mo+lvpWK21tXYSrpHWeq0aMf6ZxhsEwwHFwNpqR9UcF+f8tiNhxTesvQqnNZ/f5T+Tw
zWfx+z//4+53WbZzPnyWyef/gBH/+Yf/ghHb/8D34TLXJc9HR9AH7vefMGJf/4eDVsPgj003cCyD
b/dPGrFt/oMvuSiuYBIHULXRCP6LRgyo2GDT4RloBJHu+vb/E42Y8hEN5l/Fqb5n25alSjnbM1Ae
/o1HTHfQopLSZ9YD9eOYjnILHvvRnvGlsJmsWzfYRZoBBUZXJ5WLG5z9JIU9Iqsydw5Y8fMHnNkF
fAJGPCN5ILJrsJjbEcnQEWU4BAc6sWG6QOS9HwOz5Tbe1Zspxhrux/Y6vhQDlWITsj8uev5nkR4T
WdMDBXQFLv21DBmVhQk2NkSO6rGyeIculKT6uDvZNyJ3wrvqK0UYeGwydEhOy+4b3/yBpBXAF7kb
r7PSJkWUxm5jZ72/n1m0r9sseg0ssghzzelPiHLxgYzKmt92z2n8wNFS76F27GPA3IfI9N7jsG/2
BrXr3EY/Y+vuW8sIkZFhQWXLdbErLLCZOZHKm+enXMZg99UcsRhyUoZhCu3aKSEftgTtEiUlI+OU
0yPsDULsSHohenciKdhsvsgP+UHuKDaVpT273kDmdaoPnICUQ0PuH4shtjeJa169EKFSkPrpEQfR
NbOu48R8mmyaYxmjkrTKYCQ7Q+IKsT3/OGVmTNxLL47S1Mctuzai3uMZvTFdVeUO1ySyu7Phfink
2gWzPF5ey8MYmTMSgwS2bUAg7VnfYqJRCr+B+dzOUjogF9KIN4tuPdc567puYC0D5xv9lKPtLfKZ
2EWAxZ3mjsVQKgh3Qs5YSZK20DQ+uUSZDaixD0HtH+KByTc2Xuw7v5BbfDaTIhhL97YPvOLWwY+p
xKuYiXTmNl3bXWWea2S9RbdOVXkHL4nNm4DDbqrsd88outswqi9THZCWRixvQIjPASe3EqD5JFZo
8xNpw2x/GMCk2RicZ+l4LI5Y8UY+7Ns+fEYajaWp8rytqpa2c26tdmWnSMB4vijd6S/9SLSbzLWH
Q+Gb06EnSJrMrtHZi/i7yfFOKiRlUZCRYXjFzqEYFRkr/mwCL9wwqimANDx0/i4eNe+YyoE8n7S/
lG3EUnIka1x3c+PCPxHroONzEua8cKCY+41rR3f9EMntSMzvUdZDA+HP++jiODvoE+1lXrvRFgQK
085Of5ugG63xzREJOomr7onvsQz5J1P7GLgMiqI2/Ci08QKg7RGlCJ+4MrnafmSvRgDLEGfcrW7q
OkMS6y1o8seWINkN8hrJmrxhDw44r8nrdk+20LX6BHQFtHKayhWSrTnRiwMj2/sAW4NuCGor09y0
cxHt84QR16j99uHIrtjP05IQlmcwufRE9jjD1NgWnQ5+1ih/CuyCsmW5GsvQ4vPCelD34JVGzcXx
u3KFK95alwpgM5ftmSdr3fMqfyXpeKpKqtaSA2mbmyQEeBW5IwHIVPS+jdEwHGGr5XpOunGDojt3
2XOQNZcx1PfIs9j6gxO4B7I2Dd/ZCFBQTj0RKa6/jhNdW411h/dFuS7SPmUiJmX6RvQuw3UA1xUw
HVnviJKegE2zJHWJA/QH3Nsda8GJ2dNmFvaXhSjhZAhm9NOA95it4DoMFePWRJDsUtAYhI5jPsQX
qxO/s0Uo3Gfc3tld65s+iTD+Kddm5dw3VjTc1FNcHEyHw8gA1w4149CyFGJEg+8wKJ9zsw3QHos9
DWdGORc3iD51zgcn2IM2NyFfyU0SpsW28MWb449AZHJL7CukUkK3Xqu8ZhI598muH4guILgKpabh
NKw6s5chGeBAtCwA3BJs+NAeZ1F66wmw+4tkRamP3VPnuDOWTT86GJLjQhbxeRBACF2ruJ1N+94b
zN1YjfO6jmr2fun8XOegQhPUfQ9vKCsYhqIzo506zkNHv0cXMjEvIX8+Wc8WbTm5K1aagwWBtGGj
lhuz9EbOQCX6PqrgEKHT6xzUWLxCAcMaYn2xUxYebknnYJZFuNdYmq2Ghq6z7eyQfQ0TX3c8aS7q
K8/5tgvjQXc8IDFhqjEHMTauK2dGuMmX7KySbqR87bYdagQthe3D/JzIQ6Mh4cr1j+iRe/1LH5jq
dFa816TdburaOEQVsq0g7I9IG0leSaVqgNBYWj9QCsG6cWDMTYCDCeGONLp0Z/ihseodhAGsIK6h
zB5M7Pxc7SZZ1w2jBjO5OnZI9K8Q/UEruY4pRPaDztgmKaNN3ZKHJXv4mzNaCQsBJObIFQkYaLFm
a5t2N90Q3ouG+MiC2ZoV8CGq3X0VGO8KfLSd2jnGCdBD3zeHY6eP8yk2jY4NIPLO3H8ksqVjJ0A+
ntOxg5qIl5a+b+5A/HErzm3GcSw42MolJa9x5FZ7kVF4uGF0T4LJsTTjrR3X91Muj1XKR24mERV8
dvIx6I5zjei2UlhJQFl6RGM5g3AxEUIUWDdFUJJhkMk1mQ/kf7L95r6EQD8Yx18+onLWNXszDT+j
2XsOZrV+EM02ctB06yikMjH/yjSAHJ0V0ZtJdEyBvemi7NeIyaZ3Ed8J5zWZ/V9OTKBa34Bf1vYj
CZyGPRK8KmfQuy0e9QuHQsiINzh3bnqrkNldmWo4TK8oTRpKcusqosw9Jjk3WW/otiVnATZhfKQt
KT1dSJdGtbHP6/CIiMppUPFG2sgQam6/2OkVScyNyI1PqJEvRi0oR+xo15tpdCk667YahpdsJpQz
Af0ZdXy4Osu6VoQ67wkiJRohhUAGqKHpvWzVcLoRFOTtE6N9xpwODmjOvs1J+LtJs24x6z/LtCHP
z8iMdeCwSpkgQkVkdfHh3voxMwXAHrzvPfWKQMCQ5w8l0AZ6xm8NRHxWlODHQ3cfBb2ClTzhniX6
m8B05plbNyYH3Ir59JGOjdkVAkC4rS0wD4XD7LF3U/rpdDgRV/Yc+fpoHbizR2BIjeK0/DJ2DjMA
4GmM88nOZSXtcm0yTwqjcTqRqfbXX5avueAx//wBHwBKTnfIOMBzRqr/5xff8WsYbFyyWrRjZ1Wd
UierTomn6D3Lf3Nx5seBPXkhivYUanpzkoObK0hRTKBmBY+ofiyy3kbchg9t0VG2Ud2dll+ylqiq
5XfLHzj16G6WHwT3sp8BY1BAO9zgsPNQ+c5deWxtA+CR+rqvfll+t/yy/I22F7+clBL7v7+0/G55
jD+P+d8PB5Oeu2Q9Z/UxFV8yhVDENDVCJ3jEzLYgQm/iqHQsGsXEPi1/wZOzvk/88Oih9P8v7s5j
uXFm29Kv0i+AEzAJNxUtSFlKJak0QZQFkPAJm3j6+4E6p3X7j76DnvagGBRFsigCSLP3Wt8iiWr9
bMFScffzv1h/Bv02bGbmrM0Xo0+VPmjDK67v+uDXzT8eu77jPx6jOIvY0cFqseL+/m8vDcgT3EhS
iRm3GMip8i5wZJv2pNabBOT/Ce26j/90/ZkuyGvR6HA3rUf067DKxK5PhVlzbK+HuaAWTF19fRIs
ldeSVJYdyXY8Bpm4PnYiXPuY/z4nrvf+8YYqh+Xj0VSmfls1p68bivzNyV5vro+xC1+16nAtrx/h
+lY0+/gc1zf8vJvE3pud11Bd/zfq8XrvkyVZ9LADe2f4PXYZ50yRWttlmrhaPQzq1CZpeXh1ESVW
J12QC5QePg8b7gsOzOf963cvPUbz2u3j7Sc0s1+/82YFYV7vfYE1px73XmlG9iIw6ZsrFvPzbrLq
5Olf41vAvKf8/u16GV1vUHtzFJr1iqrQLOPOZVODedlFy8mlA0qjO8Hb4iJaf7zeM9cfxShbk94O
d8kVRBVp9ru48r2j09TfjTAYzmDTUCDxiM479cjDm85o1ItrnSrFUGL3+qNr4wO5U/PF6m6FVvmF
VtrBVfE7Xf3i5BtTtmtZSlN5atW+8WO5y/rTBObnpaodd58H5VOFKJUKdCUPaa2ZLsmdX8dLNnNe
pnf1sq48bArQwgVfmg4s0KBvyWNHyc0GkXQcB2/r5ICyrcV3Tq4079uhsLZh5gSYUfA8WPQkUToY
MM/I2e28DtDh4KAgHuPy3oZ1d4A9y9rFZ2vdAN49rWTW2U2aB9Odtx5V8vMwj99Hu8poJxCDniaq
28nCdrYt4o0THvC/XOEvgok+UiH7MsPIQJOaZrEvYXxtaW6kVd899p3JAOZ5CVgALe7CgOAcZoWb
NBkzAtRZEVpKZYhbvLo85ja4vAXaGysKTj+aT+VpWs85PSqmluvdrwf/8Zzrb8OMAe7reXXnfYfV
32BcCe+uvytaD23t9e5CL2Zfz/ZjXHOmYY5Gab3eXH/8vGFbsgmLnHl+wJUv2c6gaqVOGkEGAFCB
fiQcAFF5XIGoAfGmL+P++kbEtDWfb6lyzLK5WuaI+Mmv38VVBX3EyKeb62PtusU3tXe+vnBYX/31
Fl8/Vp1LkZAu37bLbKayPE6Lo066Xb7SXxschzy23v26KQLZwTYiqbloa06oipbi9fwPBq6RAhwr
W1DSXNfHvn7x9aOnyE/F+AX5b6j8z6dcf5vk+ofdSZOB5D8vbbpGwOlhzm/W7+v6vcjGx0wZi3OT
mRxD4YnbwrBwfK9H6nocUDDwi+txTZDWauRuHHdUSdXJdNw3y0H9r0wDiuh6oxHtneyU9NtRLeT1
IVbaDiV/mnLBpU6ysY8BCyd3JfeyLgcEvN4LGw7xPx4TtkWzDx1MQVccvZLFn1Gt0284Xf/kXJ1b
38vkLl6eyF3LIiKtVqHkEk1I89aRGPEnN+s9cguQ/hjTMXFsZgav0Qd3tI9sXJOd4tKAUZjRu79+
guVKEa7Xz3b9gGoSRF1WZoqnkf99BqKxrxsHqo3RYrM2yL0cP7QEazhBjm8a0z7E6wRpexkJsEHw
RGIwWvF1gFXQ6fvz9WfgZzXdgRgmpoRXgFDPLekfJ4s+iUKBfMz/9CtI+HojPxm664xgXsm6yQrZ
Dc3ihF2q+rzpMEyTf8PXba1n2PV1198OV3pvcSX5YlZlHhhQT27TFfX73561vtHX/0iezL/f9398
LLjShr/e4Xrv+rqvx75+/Hqbr4/39ZhcIcjxikPufPkaf73z9cn+laD8+dm/XpOusOWF/vfXQ59P
MWzwzJ7b9zfD6uxaVnhzs2KcG5U/2AXXe619AJNMvWzxuZSN9eyjeJXWR7Gyoa8P1muAZd+DjJbS
Oy4oOf0VJ12vYGmhHAuD4nrKXM/c63nydUO78l4Rs75Xi2zM3fQkV4R14AOzzlas9bQCrpcr67pa
sdf9Og830mcysdbPc/0QphqfJ9ur9kGgd/SNyqNnYNjxq8bfBkGDu660shN/AtbC/uSUbRalQkl/
Y0z4dwBQgk3E0mMVPeYepuybfvXxXN+DWZxG4LS4/UFZBeMSDqGsL/+qPm0/Y97+v+0HOJ6FVf1/
Dia859tM/9fmB4lLWfV/dgQ+X/qfjoD7L7HW78F14nO3PfcrnjAQ/3JsCyk+WKK1su/gs/53R8Dx
/gXA33JYJOHe42W86j8dAedfPNUKKGuGrgnb5/8pn9AhYO8fHYEQYbbjhD6NjMAyHZ++xH+nNvj5
3EIWxDiWma44eHPzzQ0gqphy3FWNPXDO+ulTQk2tKq3iYPaJtUWd7VyqgXEqL5fhxICFjLvyLo3R
ksPV2dWe8j3AJU2S77QI9xHwfpA046M3JPuE5dRzbYA7LrIJoNXQNG+OugutfJNn5vJBvPWakjy1
93ZfNed8qZi+ZafxI1n+UxtintGkFj/7OXDExEs22oqdC8sw7Pe2ZZ/dOgvPSBEGGmhUb2xwrEgU
EebWupt/9aFxB2rH4JPjVxeVVxyXOQYZbenp3VRqG3fZ/D0LkHOgid01qsBUU3r1m9YrsC0FYu8Q
DjqXyfBt1tB3U0M3dwM+8m8d8qebuundbROwMQZ5wW6Y/DzUAXgblvLczVBblycdpyIag/ZH6IcV
tO38YLUzy7HMDW4JBk8PWJf2xIc0dW/dO072FjZQSX1yY9qlHG/DEgRrrs8dQfQxX9ariX+V0i/Y
pXB5qT30X4ZLbRgfwB9jCnZ1zX9ndgtF64V2bl7ME3Em2ypt0mO1TBc8G+TZ2M+TbxOyJMo9XNZu
b4iuhup4SycgfIUh9IRVt3pMhvk9nkqapjMZ9bqUE73dgWRTSMwJQLoJW3KIGnbG3vgo5hEYy2jd
A1aAUAOm6cAabLG9WyMoYPIRctbXlNl6RbVY94F96ny2BwOD12uMFFpkS/VITEeKKMWqj434zXXU
HnNZiqOvPfMhC+MCj5vz0uVGrHY+Pewg7R4Cu7SB8cZNFDZjyHrDBgJo94juOTj7PkzBUetx77Hl
iIq5NVYwLFv1UtN3l9TN+hwnvNG4uKEn4y+W/p+NQcNMJ63zZBqnZIydyLKr8NYdwiaaeVMcfZmz
600vOWG/Ya+VURAZnczYGxhQD8it2K6OocM+BbJYOJbdJnaKD0XlEjEIN/7Sn3HSZMe0GpqzmRec
9ykyOYy/ZUwFwg8vS+HbdwEQyTsaiKwrC8RBqNOf86whjo81SkBMFuAufQpEjCzeMYC7Bd7T7GiN
LBKLrde1GbJWRA18jGIXwvfD5NyBIsbI+ggtAdig4fuskE0OfzlAa8j8bboYw7avNalwtrEd+coJ
cSRjTsbrMZ2GGxnL5WCXTk0BCdCyDzXAauRw8zLN1XDG7ffTobIdqZZKm4ukvqLJva1NFWyC1jgs
vlJHvVwgP53R/vqQdssKjf765wOPRt9Sq9X0t2DUCPpDv56sUMezbV15YttZDaDNMQ/O2ZS/mcx7
j2FtPwNfOmUxtS8bJ21qxPW5mNbUJcrWo5fU72VtHXzVVWCpAveOa+fN7clDXzrK7VaxPC2zraNV
56lVJs9QyVO0kE66S6s1fw/D7mEANk3GTOoT7jzS5dNk9xAQxIUmGCZU3VDYKWb73smy9k5S9JWq
wvPT0uULankyYRHM34wQErXIhrvalhQ72QBhhwCAYTr9KQ0wFbvh8lrNVfNAdAGIkpomLDZEapbh
exBi5l4qH0WPW8JdJjjDE/G+DYz6eybB0NEpGVqnuUvKHj54OM/AA6xyU/hNeutrVsgt1MMNmZH4
HyoX1Z5RDg+9r+wnqMYPNnEKDzj2npYlNzYKcQ8DuIf0EI4UPQL/5zSmpNFhNGzkK8lzsI3Rm+yq
bT1KGekudm8GK8+iEePAtiv9cFeojOCZlApJZhsS0K7xE6bY9CxJ/auhvgkAM3ee6YUbWah6xzy0
gjCcp0oPb6Zm5Lf+mH5qPzSc/bvUzEwEERQUq4BabzKPA3XGxd4kg6q22SjiE8iCjWj9H5Avw1cH
QMy9UNZJ5Q6mANIZj4NEkwKtdr71SsPea9MN994C4Q5j8OOSBvWHdCfx4NOUxfxzLpU3fKtpC9qx
wALkrwwjSQemH/4ClBr2tFOwf3V1egsFj8mDjPljmQt9boP8vcgsCm2zccaVgaC2yF+U/tWM8cOQ
2sE3aRjvpT+cm8anOr+Wd3MbP4ud4sDAkb7sytJnpl1adY9o75RomqbLpD8QLX1oj2eyqQGoS7E4
wgSJCzrRFMYgIBxDznhaEKGiERc5wvmd4F14bRMA5YuZPLIGbTZDHqTPUmMfmnR2oavSHirFPwrX
d2XqYK522Ek04XgWnU2Tva3e45SUsCkvKRTlKTbeYCkP82IggI6bYe8pmnlealMFceuXoSBxm/St
+YCBJ3wInPFoAh7b+xSKkNe55m3YAm2ojT7AieRNO38ulyiBQ7+qBSzMnVVyP4GRvKMW9mHT/bKI
mvo2WfV8yqT1uGTQe+ATuBfBOZSg5/Fqazz1Md2lwQUXzEzdbO3CCMlFsP/aWv8AP2G9aotg9yp8
hX99YWH0Y6nI8m51R1BC3n1LxpA+cW8O3e3SGrsGCyQcCNqKxvTedCcDrcbWa9eiU9jk2L+s8+dE
4msZpdArNlr61k60yjyqjjlxGHqbNUBvwatBm5uuLoOwACq92D/s1nSf8sm0osJsnVs7d/BNtczU
6Zo1Bis0OCq4dBTs0/qFDL5lFwZM64OtcB/Wmpg7p6vPynYkLT58G0OuTwiNgyOXO3Le6ZdXXIp4
ic/o9+UBBSG7wza3LnmRbP1+DM9OWx9G0Fenzp3UyXcekkGYl77HDNMkZ8HmQum6jpq8J/+qhrKF
D2B/FdpDOeqeujA+hwxApAk6yCxz8tQ70qhuxyo9eS3MOUlwxg17mj/t0rIqMMC9DBOUGM5s0Cjz
hbTi574z3BdlYYTp4flUVmvugz45GH6Nq1t+FI5ZRTjffivTrXdVGPew+ognzQJ5B0xtoH+yaqgI
n6gwTiHlHoMCKCDplCNx9B8T3ClqiFQiJ/Lbvdw272nBNPCUVXVMNblqHGlnR1QGSkuwS209dDv8
g0k0LdLaLEG4HetgeBi9gcWjnG5j3QK3nbBfdcoVWxG0KFpGO7313PrPoGaSyHC1eilemU4IyvhT
QJHSMN6mOl3pEM+9b9TP8nBdRuRmDWXGusiysvZm2+JlyYfqHSEILeYEssij5ea/fMmyQ9jdthWN
fxewLtzSLFXg3WnS+eH3yr0YqZge4L7/wIs7HMrlaAYtAlhLdk+IIW9mUATnoCiw9HjWLSyrHivg
uRj1X8d1QPrHCW3/ZGFS8OGUhhnIEImP/9xbDS3nWO8qiyiGXsn+sWSpNYuJLoocHlmzlrcl3+LG
81HfCZEUR7Sp6EZWC/HoJNYehdpraXf4d3K07mXtLsgccygso9mf10DO0UG/TBZoctSB/iYohh5Q
4b74WOSOfYti0pXTQ8raDeEujcJmiOl6cs33fCLPNl4k+eVxoN4RD/IOW2xh7UMjqp2TIEKwszbK
KRoOsgbgTgkptLR5cgkKWFfYrfQs9PPDQiIjsIMYWfilxNSTYkLKB7ehqlMydzbLJUf0aGapvqsz
suOSeX6s1+waJ7OibgZ7aszhDpnXuHWM1YQxQWpEHWzu06L6jVPGgynrZERmYJHLNDbKtPfFfR/g
p/Zmbzmw62IzbzgUkVPD32NeqTdynVHgPL+VSorouhji80I0nMlG6ZvnLhuadRdgP4BlgMO5hLd+
jpAWlGB2UHbz7M9IGzMrk3s6uE/5ysvk96fCC2hh5zWmv9wmw8Jd1A6jDFZrgcDpuiib/Gm+hWVZ
85XY7Q1gZRjKU/kh6768UUZV3BIy00ZjZVZb38jyW5cAMFK/wGH7GvOl1+pdaIcOIgFwDnTbdhLP
zSaboX4qB72ThxEe/jLjoaup2G+seiKMQVv32AzWTNZwRzRKyseCflZSqKvIypxDt7wkITiBmuE4
9cw+qhNSPfQIgbxlsQ0VEGtVZrfUW5cwMhwWvkPGmtpQzgb3TH2cS87KFgDxIXXsIwqDuypUE5gP
lxq3Oe4CHVS7evgYbVZY8O1Bsro0nsX895pl2YXMqUUPkBi9SSScZiQ0Fzc0UGhjUwmPJKbOWWn/
oHvDkLxQpns8FjjTi3AkmEVLjAS9fV83FuIRAPjEJRk2p0Bqt9sike8ypzsZd/iOrsMAh27XEeDs
tctDt9jutl8CFaHq3EDHkuygpgnBtCW2tp3ch1NVvVhNhWCHFTDAgiPdUPTvM2N9rOf0LOb5uTS9
8VD3JkJqkn/YXDHTocTfmkVDZNGQvSwkxgGCh/pHviaShxDwmv8MuxaYfYMVp8mHkgncA8fuxerg
G8Z4KKR+C2Vr3cc9Bp+ii9eIeE5LZdc3FlbBE0CQu0Y3b1lKRmrhVQO4b8hSTaW/d+VIrL3Q9Rna
jLcP0GdRNog5oFn+PqC1vBlDL9vmw9Ltx8C7c22jOrlTzYUS19BbPZmcxJyfK1u0kdW6vyHFj6Qh
YnvHJIeMOSuM45zEE/Nq52wJ0CBjlB7juuHOAkDycV8+E4nNNz5af2vWL7tRpnJH7+OXdhsOd4Gs
pBUB/IhVnk8cJOKRNkDWBFPCnLjUspKU1EnTNlatb26bfE0ZyeFU1imJudomoCtVwbHrmuooLMJP
M9/0j+S3srCzvDtyWzBBIVzxfFYrAsvP3iI0Hl+3+yujrB6bbb2zCUs56LhXR+8QWsgE0pzpvmfc
3sei/eG5+le3RD37zuPSzfDvR9QxdQVKv42NiC5Id1SzdLaD79ATs2ePY6ins4Yki/OaQbjpVin3
Et/N8fjBzpUnFCNYiYCWnj96UUNY4SMQUlIdDsziqO2Yjw6CUs62bVbbQhAeENc4C0DbZULS1Htc
i66LrslUOf6jZA63Wbf8CeRCJ6OdJUtxNmFSB7c4bKwXL4GUAmu6OGT+iqNhb8rsUV2Qx0SOa5Pt
XgT1zUhs6sHDchQGZRep6n6ubXFr4xiPsgo+CSQ5sPQW7vubTi/dbpXk4n8o0WbGEn2HwCeTd7C0
tFtZ92bf7I0QDkCZxq8p3fbBbAhHlwQjWkgGz2ig8MEstwvi/ixv8nt2BP0B/SgwhiIxd0GG8azX
AKw9h1RHa50CZ2Wbt1T0v3mqn28RssyjhsCu1aMGC3YuC6SQMkYLSRhFB5TDT0P3jn3HQfZV8NjP
5uUziz2Escuiy/QCLyJ5sWZNVDKopiT9hITZvNU0cCzUmEyXy6GNXaKPOlT+mcLdikXoBLtzohsS
PFmYWB7r4AP6DBvWqX5srBI+bh/Sw4TTRYxUENG/WdtnZ4F/5qjxUmxK25v3eUORyhdEGK3BUtq6
G9gO32X59E7wW/cKCI6CQfWzp3nyLIrsHdVGeU7i9OM6Y0k8mXFXETVktRWJ3TBKKcTALlPPac74
4ijnLod5dpPi6jkwyNkRwwpL9ieMu8VrSnYElBxsvCF/m9LoRYAoldloP0ymmIg0iJMDkWZVD0iD
rr9Xd8cAEfbLgmqPjYh5hPFAkGQy39vrX4uyxWTXLLIolIThOMSxRJk++DPrvWSy9HGKe/dGJCzn
WgmxJ7eSv97i68ei8I6mY3QXLNkEmVxK4Ijf5Zod3EtqRyBG9wHAlVyK+uxW8q8UyrxzsZO5JaV0
QYk3AoGG2mu2KWLQa71HqhwOQdTOGrKHpAHUHkokoVGXLfk5m50KBnPY7xMihe4qQjGPbTA81+HE
56dVGY2lOroEfBzGFFefzGW9FTrN7orJtQ9NQYs+0TNN0VmIn4hGb1oRNe7UvVsdJiuLquYNI/mD
KOcUHFvMEr+jmwBP5s6sfwdzf5gBpm4UzuFtaobf0zU6KKA+s2Gxl5B2vajHbpXErd5CZ2A3w8pm
emw/ArEA0nKw5SjyGkUck+6AjeuSpulWduZbOvbOB57rODaGc+a4xB15ceTZfnKWQXHij5kevE5E
FHLVQcjAPEKYQCNakVRlGAbFmNJ8MiTdjibzx/vJwg5RTFRznSB/rpA2hgtx9Z3bzDscQfiO1mIt
3euLmymKmdjnWdOmPpIlkiBqAbAedOtrlz/RzVsopdC3d9LpNBp+9SAE/KBheiF53n8QU5RQQ78N
mZdta4qPbjcDsEaczOKbVIPFM0o24jPJdkEQU29Eolbio4Q3XQynOTamTTLl88aADH3MDNbW1aCT
NV4i2DQkXKL86xJysUFgXysW4wJJHQpGeTAyPF1I/PvdmBjlvlUKs2JWhwefS30hzIQiUPqIuPmC
EQofkCfuh3kYX+n2LhHz8/0kgl+jW4fPubTCZ7LEASlRmwjEI0QzvbFIfl1LznLflV5kDGZCFkDc
PqcubkwWd3dTkr91KH1PDJcZLuk2fKI+AqKnznfTMpfRzFqPsj4ZJagIjxUSV4MGwUlbuIoNh5SE
jEzGYLIBkyBjkIMH5r/P3jy/OQa5em3dX+OI9vEzSNw0/+Lik5QsKX8ECSvndA4jXFjtqW7a+yur
g9JdQWhP/ewtvU+nlWS8Qot7ljpJlJh5egzJgsdoX3e3cWEYm6K2qbi2theNBlLJYbBOblIrasGK
hKRRqqMx3qjAr1gfMVdIm15EV3U/xwar3dQYzDl00OYSSkFgVD8CgwSRJU8OGQIiZhwyfQyGZPva
bp19fSwUSUHoEyOPtOk28aeDTPx732y706g28wA3qJOUjfPiYizOjZOH88lab8zfMxnhXZnr41Uu
BCHh2aSEsu/j+MNoZ4PsF4bJAUcii/tl4ykqrgZPMippnoIhPerVqqFa1HXdaD6wAnH2k1DDiQxr
7ESDoUj/M+qjO7Q7r2f6IkMkxcuG8zeTISt/b3gYoAZEc4rZToaashExD049nYYkmU4z0reAr43a
7ZrlotJHthVb1a7K/1Lcm0norpEA9x2OTHTI7ZOAK39mY4dnq0wAua6fMx89xM85SE2n6HGDI/Uy
wvqbP9RQfBNrM7fethgDouVTg8G1Bm1kZW69TUwn3fzqGbRPXqfpuWukmqXOoyuC8JNDyHI9r32C
5VuKg8iAsZ8ku7Hp47075m+1Kn43NY1b2SGZXNV4VcbW0cG/6dcIjIdkALqF+Y86DfSItAeukmsU
1XP7a3aZrGkc1UZ+K1X4fYnfryI8e/HFEWHCzZWj6K+9WSQXcPdSbW+vei/TwG5GCWxAA0tH/npD
ybeHgEwCNCiX8SRAEx7iYbzNbTrEerYnEq2mn30aqn1i588+66ANyz2YgHrtS4g6EmawSSoQyEUy
siNE+LoHQ3WpNLIOIrdcpCcwEQbvRHWw3qM6QGW1Mi2C2Tmw1HVmdAgVJEo2WTeznU+7jLb23qjC
n0lb/K7FcsBX/7LI4k9sGkjNCSxrFxoZzJKILUJ0Qml3spwk3eNkf43RuJ1sgWBUj/rDTSlSNiGa
tLE4dLPx2M2BFWEgRUWDMGqTlsZJmwAx44QotlZzINoK2toitkiTIHt7YoAI88iZyxRYu3fX3GJP
yHIvuvhcT0RpWrJZDtQnOHmS5BUju/2tXnq4Jbl/dBkEIsiCwz5p6njlwnwjoMXZXnskCxmvZ+KF
+b/uby2QfeTaDvn3oCao3WD14fqdcWos9yU1UIdBTHBOZqVf7WnGEZH1xs0cuII2RnLIjYkxe0jE
u/bslN3jKbFigeKLKjcVK20SnIWPaVqwDog07DkJELFa7lwSAQtNpKVOnwHkn9YbnNOKbDHz8nle
rn17TZ0RRzy8ywxWEyioMvzt9q8qSy/4M+ObZWh/+CSJUrkIB9AK3kNQAs1ZBqzSpt6KEMmdZwB1
N0KTzBERRJSFIRR0PTGGedzT1xHOsal8+2Tw4tSu1oIjx9hbXaVMxhsHSetx4qQkiYQa4t4b2Lf/
YpkSeg4eZaACmSFup0JcqDhurkpaQ4Q/Arv5MDNQuFV1HnMWwB7+7cclmT/EGs9m+A0bnGl8N6rm
rfsVEChlecPOiG/NDqDeOKybavubMrtn4XsnY6Iso8cLPsstegYEaylbImpB3jCQ3oe8uC3Db7lK
wf0H31KeevJTazc5Mj+6q45jjhvCNhYskDN8/NaBm05YdAlH86S9Fc2Gf5dANFa8CxWyFoNERUWb
JvPG6zNy7m+nnu1ga2lQS7p+gkRuAQjxsCS7dhlu2bDicMdEi72T2l2KnD5LLrndUo2oAE9gw7wX
hNIsTOE6e04oP7F8SQQ8STDaDrTElEirmxoR5FrSME++W9002it33TD/vmpTq2OT9gDKFSUDo+Kv
J/ixQcEfqUUcU4WPI2FDZHlEJToanFeaiKO1Cp5wT9cnIiFPQwunB7GwcfQNZ5PYxd6TqObHiXkb
6g7bJCf8XaZGt7OThTVzaU9s8il9UR/YGJ5kUxmGdwDh3lkQJ9s5bh+usepEcaN+mV3sDCpBLGzB
6Chi/Z3OBFsMCfXG1QnXRmzKMz0UDEo1yadjOQnEXm25R2F8O8ZgJVhPUsMbzEPioPJbWct48ZM9
wAXSVOb5rbTI1HYC/dqsL4uTjgmv5eh0xhMrBJyHRfxgMv5cp7vrTbOO7SKT1U66wWNrpufZxuhs
xyAcr8pgrMTPIEoYYmOHBXGNvo4wox1jXctexWZfiFKnpkO9fto25ntPEwLuka0+oFpoEUqz6KuH
5N40eYswOTVieGh66M5ezoWe1yvQpEG0Qx+trxSb5nWWXj/59d5U/BgzrNB+RzTgXEMiSunzmVX5
Oj85FXwsvtim6QjpZOHbsJyhPIsu0666Q9ESmCRGwNT+hfkKf1+/OrSl2LMpXU6uOdAEsCwcx6V/
F84Qkkc5vtl++WNIvHmT6WnZGIgK2ePZgh2y8zNcVyfuLsRBgZWQplqA3tlgeXoC7h2gOx2rSE3h
RsClhjI1vboucwbDOXz4OKcej4OKbMOVBNW0YlcEgOrdQibbIoyZugos6inay1Nh2X9b4UbCpY45
L87hOm9TwMIG0/1wTONFZPNDup4pgROfk8Q7tpa4dOhwDn7nE6oHxJNqGV0Ef9QPQ0eEcCz3s+nR
nMSsIpz2VY9kxnpS3ef9fHaoCJ0JoN5pR4mLo8qWjkTMUOzNtxzJHiHA9JKM0wMr2yd2azC4XKV2
Zejh3Miqv67FAMFeeRuaK9NvKd4CrqR2wHAXE1Q5iebYv+XmYEdLR1YaPm+OXDJWO2H+6WBx493K
ug0jXXyA6Sx3Uxw/K7aAOB879UBFFIUYW5Y1nA8n0k1YNDMCwnlNamUUXAtzcLDwx7+0EtJalaZP
jBMxZUXKGC6dbSwLVkNoLL77LhqIHdx1eGSuaFiKt+VjXZomF7BxUA6CaDfvYPBbMJ2p2MGzAfs6
lK4ZmUEHL66jXFAG37MiyCPTYhHj64eRlshZZQHVBBQ3QzY99AkiABYmhRp+xLL6aXKIb7xA641r
DcTfKvrP09h+VJ79YYA4dHr3bDYOsTzyZ2UhYak1ibxOYEzEUJMay4adWHl21psKyqsxXmro8ex4
LGZJ7KrmuBcZgGHmR9IYcyxcMSlnW1bOr+Ek9NEafpuWcewsO4YbiRamxW0fWu6jXH0pxFRg44VA
d0Nc3YtPw/bY6eGYj7GFAPlPXMcA2/HQuuwlN8oreqAnf1UdF+8hcN6mKyO7S/OP8NCGRbKRrCCP
k6gIkHPcPyF+6Z3sSGrrNYjYMj5nqcQCsMwIXrMmckCH7PgDEkydFMgETleKyzYUUD/f9KFf3Qjy
pW5i4b1yEmzEQkEo7Zo1Bg1hADZod+3Mx2H5kE1FcrT7izki3YEOsdF5xgJPJFxUm8pMfjgsWNd2
yi8vzMOtyQ+ThNlBmsih6CFpjPFAqdFU3t5IJi7wMgpdb6JDRGpFrKeEStOzUjKJkGDpDUqG7n6Q
42Pid/smx+8dWr8p37uPweCXbKXuegxp2zFp8EFllOsGktNoqT1YbLBdQu23XZIcGKDkMagboFkC
0cUQ4Rf+HStkyvi95SELQzRJZt0cYrc6xBSGGK1YpZhyWyx3gYUePfTHHR6U8zwrFiBI3w2lus0s
UG05AtmYLVYoZFxt3cBbNr3r90fb8f+Md8tuzqj/qTIe1/xWa1N7kmb5sp13Jg20fSzFh61eHN9R
0TChUchmKdb+Fcof1B87s/MQ7VPkqh1kLnn1hLgCLXReKBrKSBjK4JgLg+ko31F8ZAflLqS71dgt
+4GmYw+UDtc17a5KnGdz3a2h0KkRWPtFcvbM+t2fvW3pDSGOjRu/hUPGmjpl12ETW+swaBiCZhPE
s5/hpABHrR+MkGdiX7W+tSuyarOubTf4n38H1INb82y4c7VL0vylaFrrrGtwsC2GOX8k4LU1WCQz
zYFvgjGSKsDiKf4ZNWyrpL2wy2OSNot202TLzhKYArJBR6JAB6Q6a+caUDJLwuQyXLElhQJCZQFy
KlBaPbkSlPm3TSOj+MELsBRaDm0j6o6bIhwiU+HdF7M61RjHPW3mx36o4JIX9l7GE91Dt7kpBF75
Oee7S6zpYqgk3KScHU3unmiMktUUNwcpDAsbVBWBwsASbgP7SHwimpLO+kXr11lRks62kyWFGHt+
NKUstxAF1j2Pmy3gNGzsEcHy0WaQYuuYiKpCzu8eQZNhp+jfiJ/F5LTbYPLN/ZBxnZf1+B3xT7n2
6LDMF+GZRrBxKFS5C3jJ/r+4O5PlxpEsyv5KW+9RBrgDDmDRG84iJVEjFYoNTDEI8wzH9PV9wCyr
yoxMy+zuZS9CFoMUJAGHD+/de27mjU9NMWp2eiMypOV/GZRp7+oSFp+NyqkrM5dS0E0ijepR5cVD
gv72SP9Gbexg+izNaIFlqjvp4YPmCIHjNm03UkQsvGlp70QYnVPc0biC7YNGnpdn/W1YeLhBiapY
FYzWqgbIYxoljWb6FpuQaNeGQsqqGvJtaITvjXjEuj6/Ekk9M6Lsga31IIS1i5MSMKrLWuTkJrVe
F9TeaII0COgO0BMftznW075QX4oMeynWFIQuxArkCYd7B9vw2MZ0d/NlNLQuXfhMrJ0ApR2EzK1p
Ji9aWW8e7aPcJgg3QCbqWWXEM/eaoUPcIdEImRMyHxGZbB9l5EUn2lR3A8JDsKQq3vnCOnkqeItI
qdnoDuRzOMYnZTfHNHeiw1LF71qFMEaHpG6y/58NIjzgg67yaSiZHyLClcz+oa4yXJhju7Msho1n
NwHivtrY1Xl8zJshum+q6T25H7X9XWY8rlNVvFZdTZe3BzZj+2IX+fUqjzJU8rO1lCFJq8Bcsi36
jmcCNVgPhzzWx1CSi1yfOlrxsWBd9mmFsZ+PL4GjEjYeIlyIwTfKdBaH0fIkjuyhmfvwfMXLDr02
dd8RuPLquW53Yy4796vK/Prltz8u4EA1kcRxNScYU51S5EC9nS9mErkUFq5frkL5//7x/+DvSIfI
kZ6bT2Bq7E3kUbi9+hb6hLAWc+ScOSltkUGPwZcjYVoGE2qjbh806XBMkm44Xn8X/ed31z/+1d9d
v+W/P/FX32LbhClQ7dEbrI8w/OKatMe2ic5kwXnb0JqJii87lHlTMG+MlvJMNJM3HDWv9mD/CHXY
nGMyobeBAg9v194JiiXVEWUWOxs5Mp5u+4fdIzMl1gZQNaB5qzp6oqcgONF21R3VwqFPbhl5e6ZY
sRsn9iTah0k2kAjbRbkNRBAQKopSOpWUORxatStbx6eQf58idMfoWNZ6PlBsC76Cg7P8Oxu+atwT
U2Iyzel2craq7vaO7eP4tj7CROrNFLThBsqtY+Ab67QETMGZkOK7dST15N1j6rgJ1KYY5ddKBA9T
GLh7lyP80sQ29PBNVMo6QTvcWB1NUOVSF5oGOL7RGZ+ZpGYoET/2KIoE9BWx7ChVYFx0/mm2fv48
WO+dNf3E3RRtZjN4DetOUVQnyrbtsEmkWEr0iK5mboS9mKnBA9u7YOBkD7Xlxzwld+xdWAbN9oIe
mrr0zFQwedk92wVwtwgvI8tNt7Gln/Jg7fXGEyoiueFDvQ6N2nNKj/kOs1kLEX9vKVCskiked6NP
rIhovJfCALzdDcO0AY4IEEL2Zznn754enkfICivTidnx5HCWysqm2EKMhxdpuY/n2TlKWTvHXnvO
0S69F1xNmj0vJ7oxJ92ActEISGDC9tw09xnss2PtuzjVtQKn0v0g3iCg3b7kgrTSOJZjQiHrMaQC
W7uEvJTjWdCrXjFp6mabsdAQDJZGq6n0i2005o+4Tp4j32tprwtYH707rwxrdI9q8UJ5EzbO1lng
47Rb0phy6uBne3I4FO+OWvpiV/KBaePFEzcerv/TRJZBl+bDwV7OeH1ZkYPed8E6bNBK+CXXwgpz
cbLd+Y2DIowe39qG/hAdqqA5gnRB8z1ah+vnt5qzVFhkzNG8p1uOn3NSnLzzNzdNH5xRPkBs+Iii
C0SB9OSZOFgC2ovo8J0nwBeIASg/Xf8j37mVis9kDJScI2XsOmoGfdSoA7oNuCTz4vx2yQFuIH5h
LiJrD9DKoY76/tBPzl46JoapTNBVL08ptDyZ3SdFcixzsnmACIQQMN3QJT/OCY5ubTBw2A+jceX0
n/o7NnnvTcRZ0HZh0Xsgs6aK7VuWQuiICZ6z3rqRdAjpBx9tZd2CN9x3mfs+F3AqCa5bIsEO7hC8
yyAi3sBK9HOPBdOczeioI1CmuCaBKtlInoEntjr4QsS9uXNlQnE/nt7Tqpro+FOP6hMj3QYJkWme
GZnPpVMDlHX3DXELTxohw8qsFRiMDHaAHT8VEZ0tPWcX13P9OyNjv87xYevSkaI17SXnPE0OpgHI
G/pndJd0yr8Zi9jc+/lRV4N9W46+cdBxQ8exAQCB0QGNd3S2tMVx5kOJDC7v/EHQFpl47tNIKSek
41gh6tgBcnjMllMUWYYllSl0Cx6dB/qOREtkw4uXUefIyMZdt0vXoaz8bwnuA9RcxHxZeJeOYhl+
nUOp3m+57GQOtWvay6dIVAthnOoWDtViwaWD2yxarOVg5tgnviVVJQEzkIWKm6I+zm7HKpZP4czs
J5j/LEVOQIgOWCu6DqCtM8wr63nySX1OHBCnaGbo7QzvPUC0o9Tj8NsXvwKGPwjqBlXc3BVWD4CH
ToQnEQVl9U2Rzckx6IRJG6F67C3nplsaGtcvV3uYYxpQ3L3gMqajWuE7wIXnxMCf+/FHTibp2vOR
Otd6PrFlKoGqdzLtNrYIX4qcjSLOCXifFKyPSpuUnZYvxORRIuzoLOrFJ2uJ+DJXfC9woCXDWOiT
KJZDTwOMD5D29QdRAHCwWuY0ZYpP3/M6IgHsi92M4FBcGtq1pOfZN3ce+qb3qqKDVyE0K4LxrVk6
2KWXEqE6pD+QS0U3vVeZ5x4k7cbVNsXA2LigV8znIH5AZNytRwNUNH5PewfhCo6AGukDmFDyK6/Q
G8px0Wk2Pifq9Zwk7JNqY3X2F3cYEVPNT4+82nXm9OHaHshqEvLLoGkUmyZiLAcs6RmK0S3182yP
IqNgX6bvct594xflU+A638ZWPod2NL8bZXny3WH8mcv4zn8YnDl6b3J62rPhxHRwKtTJ+GM3dO0u
AtJWMjvDrk+o4E9YBmbwWWtfVPEXof13OTjNj6l9c6NynRXmQ9jZitPSQBxZIT8DFzFqUoYGmTge
ltFecDYsEGxJvCgbi8BBat7Bz3S20VF38zqakAESI1HckTSCqM+a/Wd3kYBDP/W+WsNNV2GeNp0n
Vcd64zRhekOQ9c7L61dqVDSussUtAHMQZdyHkzzYYxy9YFGnjB4TAEhTnyeDmc2tkw+RNeEJ5GB+
23VS79hlVzeYZU22XOVziUYOAlKLvrg1Oc7WTwOyUduX/XevA3Xi0e99qSLcz+xsV07xpCbd3QbW
vK0nqzgmsRWgFUDYNdVViAPGwhTFfVSRW91A2LjtxfQTPtptESb7klCOT1FHN16D5JvDu9rFAxcK
dI5z1p5l3TAV6r2NwuIZzxfnXDxNP50Quo9RYZGk+YSBVZ/CyMExo62HxkGqPTa0FV2lboUu91M5
1Hd9JOcHTaj7HlgZJWDKbXeeMh875NLIl9viLgQQs2oSiql9Y3rM6dp6b8Uc7+JUuHggaVNcvwCd
Ecf0bYAoclekSXWXN7HaehXV1d/+SCF/D9lnWkv2KpM9Dw9eF32JJjxeuUeHR1fiKfECZyP9Hj1V
TTJDZtSLTcSH+Bx1a7IhXOa7Md06Y9es00B1N53bfnHdOb0NneWaV1Ru7NSyoXcZr44mI546QLHt
ok/LVcsSOV1oBxHBMs/oIW3U0g7tYB3QbmLLCpesShG5AoZqIye479EDyGw4IjhNH7znQaVIiICj
rL2S5Ffhj4QQFNa2HZBjYt5gSyxsakkVppmSyfhg5IW3vYYG/M7n+PAbK/B/YN57KGOM///rfzrm
nw2DRPXC/ROSpCVb/BIPq6Mgi6suTg5KtJh45lbc9Z15jEXnP3K5dpra1DG1JTRn6jZbZU8tqzid
/7nAlMJWCjF7NsUZipbk0rceG1xQtcc4jY0D8pWc6CCVQxGo5L+tUDKLxLoEmLEJq/agxjgBNBCz
d04z9dJlfrswZqyTTNHhlxZo+NAy5y31pOggquA9K+RwBzs7uRFanqtgDu/++8XLi/aQhfoFOD59
LZt9Uo8CjtwVoN2zBtVcmdaTdv3gH4KfbefPl9GTFv0uaHySS/kLiRGSgkWPAb5/N7g/sCVb77pJ
+nUqE2+F6UZR4ejjLzMBkS2aHyLWNpTx5RNqRwc5SFbeaDuTT/Rf27NrA2tEQLBTdo79hWL3Mw8u
ZhztvphTa9ykkBzQl4QPY5qoDde+3ZZKfc+spj0iDo4eBTZEJBfR16zJ0BSNc36xCMXZ2CVgdqZo
d438M7h3LX3jjVN9QhL60Al8enZb33T0ndmftdbFs+mf//1wk39KiOYaSY8tIFxNZbvuL3HqAI6D
MkIXcNAiID4977cqaPfVUPJxEzGxlXSWSNy6O/UmUtaoJyBKmPtBaiIL7ek+KHzzNqJD4U5Zc7ga
2BKnqw9O6Pig35Nw/cOp8vDsbetxnl7zMb4fzXzcBClaRiPI38md6p+NwT6h4fn7z8br/nkQ8OHU
8gu5sGUv//67yPSCdCFd9DOydzIrb5CXUj6FhCbjr1FFVrcdljWPEjeC7pW9k3ULKcmIDTLQLdau
kk0wDL6DnTjZtvBottI/7UE3a/MV2MewcZucUjfDatXOJeIVOrbnUJIS9d/fpU507wrZ3U8apKch
0u57zxSpzKl4U0Qs7bw94p/xiCvXup/Lloiz0HTfgyq/yW26ccSgXcwueY9FH7+yu9H7DAfMwXa1
eMoQgsMP7hFiDpNCom5AX6/VM1YJ4AMJgWKA5wj7AjC2rumbHEinuFFyY2FLO4noofEEWPjQ8p5Z
9EBa0CEgKia6rXwV3XOYZUII8FKSMxyc2rp461vV/+xpdgV297XUE/lRCimocJ66Hh0DYJ16ZTmd
/VxRy99X+QjNiAP1xrAwkuY1cj5X9+pLPZZnq5mdn0ytB6qfwUkp6KUqDoJVp73wBUwGyCfLUffY
7HBcGPkB02XMOkENMtqxbjdkqWNRGXbtXLXv2N487Ic3PLv4dwe/uxUJLhe7ZzkamuoLZBsfgMD0
ihbLPiaRkx862YCm6JBi9okAiVd2gKXZZkRBab3//SiUf56JHBfKrCt9YRJ+8OsTRoMnNiSe3INP
wfRgIl2WlDbv3P4t68VDvKCc7LBRW4qJ4pTBt6fkl4YHJPSc+L2h2zZLzzE2xbfcuQJCdbh3Tfrk
5kS0SD5BPPWxd4gWp4BeVPUzgSRu1+brfKIG2TbeVpY+9fsgekfYhmiD6uiajM87s+M7M29wDkAq
/uHhW+z1f0DhIi10TFxvStqutEzrl4nFcGpj1sKFHeGW55io4TPElnCtMiO+Dx1N1LnID0VYvJTC
Rybfm/qFE83ZGGCRTk2rH1ricXTvCro/TnhnBJlaipWQd2Y8y1WP+jvMe5SDixByHj+g95GNa+AA
DJPklYeo2vj0xNKmvVcSphvsbMrRRKSMAf1pt3aIHcidXe3sW/pfm5l21j9cAj7wX1wDZTu+wu9B
9dFaouB/N/+4vVnhCK6jQy+q/jzBQb3TjaRfJr4ot+se51BFxzqMv7s22g07rt6GOADyFI67JTh+
G+Z+9Z6l5663nrMpRcWcC/mSu1BECRWi7huPJ6du+jc/fg+QKTz0Q/+tHk3zIOoJnxtRDxdJiCyK
FJ60NsGvMpXnTgbI92ljR2V2KWi8nee4eTPIJ1uTBJQcW6PRz757DIKietFUhDY1qQkHrcuHrDKH
c0MLmSjiifz4tkdmmu/aakId7qhLOyXOuRO2fWa+/EKQmLlRwmKYdnH3hH5I3sIauBe1djga5thD
BuNO4ypazyS6beNhrs4trZoN6c53V20Jc/ZNm3Hk783RQx5Sz0+VY8Fzr8qTrpsnKTvvluhoNMMc
Bit/RnGMXnJPr/VklBWek64A/K0d3BRQavUMPNCsaRUMZsyU5z06lk73hurMddSF9nYwEKRiUwwr
aDSVW3m3wmkNREvIX0akZTvqHz/cyYdMX4HrwQJWrAedBQ9Zbp2pOGT7pAflWHkoidsibLYxx/et
aeU1CWIko4yWke5ikZKvFesDklPkezHn8gDgKIfzEBoq7L4Tmm4Q6gZFcyfygq1VW2JvdylTwYXN
Ffs/EoNXRoTxuf3mEJCzacBx7sK5fzdd2e7nCBEKzkj2fqBSkSBBUugTzg3NHH3WGaynzLizkGyR
xUpx1MZh6iHMWdUcux6aTPtb6K1yO04UXGLycGitF2gBXdQWU2y+4DMvH7NojNeD4iejQLFXn70L
SrGVdDn3oTBVt7meaPBUBJj//YRqCYDdv04trnBtAopty1a+/csWObIMCkO9a+zppo7kuyTWOXOD
YI2iG6bnbP/oOUQ/FVUSbCarzbYVhGrCvq2vfeGG0BMo3BkJXInS98eH1hDRjfZZ1vLIf3F8Lz40
IAt2vTtYBynVG3ziNfzf/M4h3+LcTQbSvbpv4Stm3T2BfuAbvZID3sMYpdHD0u57ZEOKt8IS7jYu
UP0GNOc9UxDk3UPLybuenwspp4xukbEKyfROlYgfemfQmwGrNJTRnLZ5aZF06YNtRk4WmR4531FU
oe5nPMaO5YLs7qCIKmIuo6FJVpOFdTufurd8EO4DMfFbidts8ent8uiYG7r97k7tTeyjvrWMByG+
Ub7oD0ZJt7xMdjObiHuXHS4ryTAcgIegP1HJZmBC3g49rxIKAiXNPJgPUoUPXZEgueEIRmtuuoF7
4WyuPnjHPUlFWS8LqvmQU7EhoWPwL9ho79Kphk5hPxYz0AU23vIYOT52wM4lvTemI51DG93a2LCJ
HSjkOS3YmiNMukWHubZI/lhkrscmQxkzYE06qSI04QZ5i6htUUIgrkbv4rwkOG+ofHn5pg/QYiZp
CQ/bS+v7GD3IDLZia4eY8VBJJmGSf/dThAF+IlZWE4gTVKN5cx2x/9/SeUwgvr97Jv9E67/7aNuP
75Fuf3Zd+wdc/28/+W84j/L/hffHI8gSGSH8G1bHf9P6Xfkvx1REwrAr4qDLd/yHzQOt3/Now3m4
bnBYXLE9/2bz2Na/BA1b3+REpzjYmer/htb/J1Q/7AXTd6VjOex3Tf+X/YkPTsNIKwoqZjPcl7a5
CVCru1Eld4aH8ycGi/oPZ62/ekW2gLY0XcxKlvzlFbMCYQvdgeowbNvFGjh71Su4lsEmcmsIIv0P
249lc/FbfeHmB3UFkGcIXZT0pWm7rLjesjn53eYj7Ixgbqq0OljZDol4sTZc1H1z+oHX8fK72//w
56LFX7yUJylZmBS3+XS/HrZ7N7NYOWbMwUR74Mj8DAwi9LB8Ewr696/0646KD8UrOUz8LmPgT3et
U9FM+YbdCJYP7MDLotVGyBjSMf6n67dERvx6AT0Fi5j+gONSdvtl9xZWZk4iLZ8K9Y/AQ21ekOVD
H1JoTjQGqNpE7YCzq4GZXU41ck73XoYEDIji7u8/9a8L3vKpYbj7QKmkpYBZ/fFWohP1jM4fqoPv
oxVPgzulp6cpHC+WMV3Ganxir/wzYHf99y97/YS/DCFPSaXIdSVCA8nSH1/XsJySsIuSIWSkNwm+
BWwTlHeHp7pDoKEB+hXhbVLMl8SryXQz4o/GBvY5YbiJ7YbgAE+9JCp9+X95Wza2ed9lF0AkyB/f
lmpKTVxFgTKQ+gg5OM5BubxaJ4dlR9b9IDAJXgd/QR2VeIWrXORxSnNs1rp/9oBHToRRDSqEPPYf
RtlfPAZ/eZscVzA9EcDD9PLH9zWD6p3iMq/oGNcNlS4Bw1/3m2nCMj7YPBFAOVzRvVeC1tTfv/SC
T/vzYP3day///run3fN8uzfwpR+Iz8K9hydcE0S7AA5WohkvCFC4FMl4GJT6FsevRRN0/zBa/moS
UL97B7/cFYglETxG3sEcUX8Q7nhRY/Ixk5EFcyb9/PvPK0zrz1cbb7JHdQeQFxY/95fBWQa54+Vl
lR9Ks9rhRjgpIpMHPHN0LglAtHFF1cWmz+JX3QHMmSIDkpQ3PDmNPHQ+eGptTiePn5my6eQHjB1p
+Mdx8HdVa16qMF77aX8PPuOJWvITO6TRKd9GJjg/Tj6U1eIy6sfLnO3ot9xS9NeK2upc8v8s368V
HsmevKmBcIRJYoBGW1sS09d6CI3mU60YoGnKNzkdFVup74u5qemJWYwVh5hFdpjLAzX2w5NtY60S
xJFb2AmtRTZFQhp3tLi7RuwiZis39fQxtONDDPHcCCUSk/GmBHC1KkzoFxw3OhcwmbmAqvJcyyVZ
8yavKYwFctcm86WrzYPd/kh18pG55imFxA1UdEdGHsrtod8KP/mEtPaJseZzGU/CZwhbBZ8hLh6l
g8tgmYqXK2Omg1hHAmEjNXd3FN8NFz6d2UefKor3wnXvECAEyC+GJ2tUB1xlL1mnt47T0r4fL9fJ
o1PjKUJzjSCxMtbjlH9YvKbdcIEA0V2Ghac+TNOTFRNwZeqPweDDeTMtNWw/SH3QNtI3WA2dT0iK
BfOSowtzNBK+KS+POmACWy5/4BCslaZbURovIKoIGCyhM+btzm+iz84N71A7gkebcoM4VfMU9NV3
P+pW9shHNQamHmc2l4CG+8T/OXr0XR1vuEQD64TAcNeBl0oq/1hH1rkqNWc8XPSrwJuBhiF2ZBH2
vf7J99kl584pStmROj5Hz0c4R6wuVfgBF55WYFCTNf+j7kdk1tnH8hILV448NwZarNn7m5d4qr8u
1g7fyD7kbJ5QWNcrNj/3Y6Xu3dS8GAP0NbIf0zL9sJL8o3cdVE3jpa7Zv5M/6ZXho0QXDCYLUgpY
BdvsGFOhQ2cm1IAtSv5zSUlpwg+DiSXIyWGDQYP20kdfhmK03sBOJpGCZRjv+q6uYoPmdvJxBTew
Op4RbRNLwssJyc1qlD8RT3Bf/sytrfWAtDRYd4U68lzdXt89nI10NVr907LuJnVbruIPUVG7r+sP
jibcfvvWX2AII1nZyOblKovMyzKUh2VxlgjWaY2hXQvyAyIkxilr7B7mz1oE/UXS9Nq1TdnepAl1
wbhobu2R96azCAv3Qg8mfT1oql1tBiPjQwpEtcn5OhyRrHwmy4M7L4lgjZF9QYD26HaEEAUuL32d
SnBtfA5qvPgZz0p5YLpFTTlcZMQ6hSN00V0ihTfmCf9VgDzVjz44FnJH05KH00/300QkDHvC67TV
L0t9hGNzGBlCFd3/ccxwUnbTxVpuFCAG8zvxwT1WCI7EZKa7+gn2VITvrqpXGQFA664Jt26VvrpN
+mHU9qGOu69OfKQa/Tn0DBdqD1gvgUWZJjQpzZKFG3pgCbfyFZm5VK2Wb/D1PiSqmxfoL8SnpavO
4G2NircuJS9l8SqYjzEtGvK+BUG39tAXT91thbUGcU7j2oi7m/FkNrGxSX16QZpr44PB2w8mfiLI
Eo1LyKpEnzRkzNsG9dOd04woTXS5wbt3IdyFp0uVnIV536rTaEgqnnRgeMj9LWJJqs4CbwLttawX
huHdTDfiNjW4MBUBt9uuZ8Dbw7ESQOpMDMlImG7cjlm0pXSNBGIMVobJyyr8EjxbCItR3UwG0XGi
a+/qycC1hIlpTZXombhNSjGkIm2zKnkdwz6nPWznWz/jwmUWbBOD5yqLuFZqmC5mNnib64C8bl7g
w38uy4GZZ58OZgzD5NIwxXUd2OCpM3/UgfmcAM/qTetxCPwTfYQdErpyEyi0C7/dIs782sdSlYfH
6+BHNYR1Ht2G4a3wN7MIJMWHZaXT1lqsoi3hqFON4thhWEdjX26JOfmpCVjcOqV6rgt8qQvcFt8K
qFFyGeknQtwcaaXuZNi81porErbxzqvppfuGi0PV+qZ062wITTFXlo9yAwhLvVYJ0VbmwJiXoQFr
HWvoRMNiDWJk67k5D2UFVa4aVbRqZHh0Bx4fh8hx3HCL/J14KJRQ5aYqYYxN8wGuBVo0s502teV1
NDx9kBSFREVcj5vcxbS4JIE1CI+LCgm217Nt96aftdfdC828NbFm4ir5qYAgbvOai9SngN8zfK/a
IxtKOrxYz2ReJ5J0zLjfOmkNNGu5d2XGM9TP3WdhX9pGn8eR4dLljUtLW3ykEVik1IwNqoz1Bkkd
wSoZt53GwAc/eC/sNt4XLrIyG23EdU9ki/G7n1BlQ/hC9AEBG34KrKJCSENiQBRS+eN8EQ1yY+fI
JvWyl0Uwkqz1z6WBhmIDZQUfCibCU9EpOkU8AqSqPc8kQ4llLqeBMqPcWzstj2g4yC/08jvKVtwO
RyOzTyxQf3h19IImZW2rWucCU/nnFbYmPfPVRbANQJmOqJwrVBGxjwF+4HfcFawf3nhbczzY2RVF
GfhlG2mHOLNJlO20vg29haZDfb9TVbxFSwksGvHE1mZd3CCFKw9LjLYrLJ5wNgaaZxny9+jcEpQF
h+pZgG56LlB02YIUXDF736d8eLRcb/iWgBmLUnUExae+hmiRwTl1xvCSlPZt38vqwOEbE/IQf/Ha
3jzl0CiAojpo38CWyTI5iboH6FHFCCBGcwP9BsaICCGNZahfZFR+j33MiHOdpEhrcKVaFz9kkp5i
ksvH7BVTprExY2TGlJunGlccjPC9CYBty4COVx06sj28WkSMjUEFPK6nzSRINCCcponkndmK5wJB
+8r9ej2T2wx7mrzbTrt7rw2sXZiPDcae2yKmTd44Arkg5hyrLM/porRwDGq6Ef2NCR9UlJGkRnoO
HeWppMdZbeoUZU2Y6wfTIuR6iVUCDgZqLq9Pta3rHfpxtM7dBIGYqJZVUnc/SMG518WSNILuNpax
vx+r/EQAY81DkT4R57d28os3hDluRp7PZmRFTc3WWFPfpTpJkAYyQW9jsc1z3O/dyPJh6sHadVCW
AAScG2ndBpRh17HRlJiLN6bHfqsf7S+2QbzIFDKTGyQ1oE3jYFLLjkdf8fxPvn3ooSmsxjLaU9qm
2lojGJwrR8NQYgnoBRi3IcZVi5pOJ9PW8ZuW8eV7e3eKK4hiehM2KbFeXUkwp3KgayWmc4jGZjeQ
s3cbWS2g8lCzIo2IKwiW8/wGc0Cfkq+M9LDobJoIKWxKl36b2ffvbcyTNmO+XmU9xhnpZZvCi9O9
L4oDECtz47pRc0DmvG1JsKjboVr7IbyqQTuH0qBO3bDCbDqctBtVmfbKMCxk6uz8LCP41rcpw4mL
uraXV1cdQBMHf4Gjok/ZuEeewWx/XemuuLLKjtedaq11MIb2zdxgjgypEzCd+egCiydR24IaagQR
PZQH7ctNxKqwH41wE2LXvPMVvNogfM0CXJ9T337LaiPYTWEe4QVOv5bYKsAIfCExi16a6Hep1bIp
6mI0ThifvU69eG4a7zi9qV2AjVpN7avvoXAjKKleRXFE0zcYN6ZgbzBr7+CNhKtBvyRAeCFXIqal
IMss5lmi3/faP2F7FCsgM5dCEBPvTWzTDbbJTkxFnUTEj2XB/K261M0ox1D1sv/BN8Z83fb2yrTf
etBzUymwtS6bgtSde/JBIA0ZNeu7YJ+lTE5mHjYEauRIWCN/f922ppGk7TPxztq3rJtYYTnNJGDg
dk0+PIw+7DHT9ffIi3mnkhs0AEZhj7e+XpNZei9lUT4wJ72VXnh/3eoSdkkcjEBt2MbJRXhs3kgm
eIK7WYqf3cTnbkxA1dV+2SmjQ78URD4Sy0ibtDCBxS9Gs9h4d5g7mASDFbS5Yos17rD88gUfGvXB
59yQLN5HGHFDTLoGAgHQB/wVIg6PvrvG7ZJ+NGBzwpwUZIsc34OxkbidbyNvSzZpAPCkWYNgi9a9
Td6UZHdB6jjTBki4IMp5cIFsGlaNZovbmCyHLb3UWvRyFSKcC/gW3degTb7NpXlxkgbos0w/BA55
ujMtJ07OaYbyE3qd5bpLsmRFSES2FwUXt8we3H68n13nOffUvU/lkLAhpiXs3F59X5ImQ4jhfHFY
p9dVDOI3qUgN1fWzsxxDhjF9qcDcHYwa9qLltfNGAeyUfYE0Etx2WHvjlkCjdwgmoKovlevgPMN7
vsy8ocfRVC5X1kj58tuWqise3YR5ruDwNdVoo6uWtJaZBXU5lqrO/yq6pTvPPbXJd19GaKhb8pj8
+ZTk2QZZHIzinHu9vG3tKbLHLXI6LE4LvZlhoTPPapDlRhFVsCbphvhh5T7HmQ+xjJUaC+eTzP0B
Zwyubwm1b5hOccPmWLtceHb2HNDgmcefBv2rbaL7p7Rm35Nn4ZHkEHpJmpMpndlZiMv1HuglLB0k
w+GaoUOgFjvCcjlbLOdjM5rebDUhNccOWjUE73gBqXiunDD+L6dkmc2H0TXuTUJTUM1SrJ55DrEi
MriWNyHacuMvR9tC5XfLZorrxEZ8OaxWyXzSzqubIJAyyulYCHGrap4JAlweaxj2rjudsrQ7C8oQ
kwXrCi0s+bJ8x/JfL/UPJ+y/DeUrYkhix2GIJ4yRQkaAqDPabOpQau9r1ZNrWlnjrTWz2SV04kMu
R/Rh8QAFoOWXxWh589ay5lQ241XkFCoS/t6KxScctc1Q8pNGCtq8x1hH5Xk57+K9bhnwaazuEcLw
8+OJNIjH0YoVJZjxTiasmIZzXtJQufKvy4ShSaomojYFKYfvwVKrWDYMUi6PUXPQ8bL2lo0Gm2DO
engmVrJ+vlaTwQZLlvqvhqcongmOlwveeFmXEbGturn42fQ808uhvi/ZsmuLboVbYiujc9ipDnRo
UEJeDL0tWwy0kZyEGcH8BGn1aHz3ljkC0+SpnZfqGKneP6oOp891zHuyPmFgWB40QFvHQrdf05ED
yDLRVm9F3P9o6v5pmUqWuxrN+qBK52PMoo/E+p4UC+9PpessK5hmjDOGrDvTL9GlxHzspQTRtzw9
IZBsx31JdfS9tnbkckC+VgIti7whC9iAq8E1ISBxnMcvy8dUxlJTZlKsOnXveBQzXYN7vxQudUtU
DLtWFpJXwdNRKwoVg22n2xEcy+baG5AdkN+gGxeTn6zXhjVfaqP9HKvs6X9zd2bNbSPZtv4v5x0V
CSQyAdw45z5wJkUNlixPLwjJtjDPM379/QBXd7lcHVVxX09EN4uTSJrEkHvvtb7FmPswD+Tnhez+
Iwt1aDL5eawKg3yy5C1eyEoAri+xoOnV5+BH4hl8KnXH0vBRQfg22RiD9cCnDtH/Meo5miwScZqi
1FsuonppTmFkxdRTCTAKgmBPneq7cWQTbCoGTAws9noYHxydTvu1sRC+TxWKLn/BGVYDGx7pcUsb
CQ1WyQZuTofCIrtkWQnAWDJZmdFnT+h6ZCm0oKXjIb3sJa+7ux4HaE/vRJPHtTblrDE7NobGc0Vz
blzbZ4tDGNMS8oLboS35h3NU9/hyEP0hBA/fxnp4pXm4r+phn3Z42MhW5phkZp9Qo9yu+0Pr41bS
CzQjoqCaDHdHmOM3hf5ol1RkIVMHQljbEdz6UWoCiVpoTAwI2P0a571EHL5bS20/qjajTC8mPca+
oGabxhQMGBv0Ut5zvsdX9aYDDtwqBSI0UBZpHPT10D2mw3icSotMBpr/TMAXx3aPiG9ZUSu6sGul
BbY62aQjR4Yc80TbZjAIlvMjA5fN2iPNsCbYEU23XF0HSKabOORooGFd4XQna7AMaE6F/CAqZZMk
Y4EDKZ27hXQaRuWJ8tTY+ib5cJxCj1XXU4N6rYeZOHpqdOUd4/Mgw/xQJykaeApkIYt3IflGm7wF
4uIjiMHPqJh4I9J4bgP4GT1OgE2q0m9rwsNae0K4xU7nhru04Stqney5bqfrEONinfwOX12bmeQy
OC+OmbFiuAukfWeP2dvapTHgDpAnjJKnREygheseVSS2KuTUltOaXE92LBWTfVWx2UL/3HkKhXUc
szydnG8OCkF+Tr7HzLfZaGL3OyEZvGQGoqMM5XbtZJe4L7a15LtLPLw8KWvkTe49FGA0DsuhZFpm
AaXHDCk084/2qN+6EWif6xW0up1dJMO3uHzIJk4h8UxHaS4+NXN7XxqU3n6RUESligMqpzcZTITx
Ajhda2YUyLScOw75iWYZ3Tr6e9Vgq16a1fPSmrIU+yQYQYcV4z1dhg3D6myjm26HH/oAwzDmKbBH
7S57IfmcpsEhhFp0u+7LCESoUcv5fl3Nrf9Qll54kpTNsXkhZo6UmMuPLtGKa9s49oEV4WGrHhu3
fPUYMAIUuQWK/Bm/Kv0GhgB+kH5xotLdyRD+ex+bP3oC2mZ1PVTngmCT7bLVj8ljlcBwQD7IXlnl
xwagq+GzViFP7G723g1OYPID+MRdwfXnzGvll+624VzKobRG5p9npGzGGQRXIBQlRUE9ffOl89Gw
8/JAeX5UQcfBzcOJXHnZp7JqL0GZAZ/gn+Wyaamc7JQcukj1FWqmPoTqHmXs2RDl53mJ9Z4cal2/
ba6NHZTnPHEM/Kxxv1NTejNYkXU7ir57mkT2nCU98g0FdyylX2d4h1mRmuCFeF9o323Jfi6JZce6
DAWdDNj5MI8KcyY63WKW1dWUKaGvhX2T0XvoRqs7QGu4A/ePPyLty0Ni9S4eH1eCPe/UtqrS5pCa
LBvibrxvIikw9ufol8P5IMCq7Erf709BPLyvO6nPGRCRgeU25dELjBF757vPyk4OKmsAyJTGl7bA
q2wGQXyaS5eQDJF8BKBjH4dOJVfTH9BnqfwhJ4TZ3Lq4fXUFW2vNIV2BU2s2qZpVhbkIybeFnW+9
8BezYve5yHvzwragf79QBW6IeGL5LzyDRkcunUM/le+Ab4D3XS50CntMsedAGCrOa+qpSvP7NCKk
fOqNfYLReBeaA/2DkH6xDjnSmFWAQXoxYvmJZ0GIFs2hSdOvjTCsS5eJzzkC40OKmWWfQYDZrFGw
60WU+J+9Gma0tZg9yYH5+WK9DxOJuw+r5DUq8NelRLXybdqXle2zXvvlplz8oxg74ChXgAHtbtxr
r6STukB8/rgoB+zXplfG+77yaeFUgCfOcV6zMABsbfQdeOekYO+vhirb4JaHF35NAvmUDSD2BtSu
oxyhUoQRGb6TdVkvujCRIDmX/YqGP4no/3og9nmjNFn4toY0L+sF7X7rx7UuSSTKpOURhwBv5ocW
xq4qqh48AxZZUYrHJjHFY1HBx0lyWoOLMi7McwfuXPQsdV1d7RZ3y2BE2clIRbDErz4WJMpngBee
hK6xJtXjnTYBsMkkjc8QkiA5R3m01ZAMtm5eSxSLhvUuCkW51zFhqJ5HoFNrquaAgl1x0Jm8huGv
27JBLTdptFcPA++x3hoHZQIRGI3d4OXoITs+TjBM5eMss/IRlodDa5w+xXqfQxnWep1+sI37ETv9
u7m6oyk2HZw5+myLIr2PdiOloZa0gBbr7WwnNicivs6mMxaP6HJV5eE3cwwgVGDxogQwJRxmrmGX
+v3aj/uEhj8N7M0d5pDAK7gX6Ng+G8JpMSonFWlSYEwzqPaLMXF1J67Xxj58onE24+/hDO40YrwE
On2LGbTvE8aGl/Wu9UIsEMj1Wlm3MUirMt1z0EvPFnMGpPLsUOEXPsy7pGcrtwp4uCq176Z3Xuuj
LF8uwPB85XRkE0Q7+0+TdSyG+kmRdeLXoNyIFttby17sLHtni0z02NnxlTzDJULa34O3bA903K9q
MrnHCizW/+DP2/HO6erkRkna4bIGABlxqNmF1bI+rfdTawaXes05XmKPdUu+5BAJ82xH77KFwtUn
Gi7lGkaXLtjFwi+gKXfeUdoVCQsBAZk7nEt6I6gpj0tyDjkLe0aJ1slvCWdN3IMvmxueq1nQkeqU
WPDxNLHghzhz77u4DW+SlNTPaB4LuuCGYBGRf60q3ns6rmbM3sabSX4GtAYrYY2xXhUuEK3GBaRO
K2Lc5kvysTMLG6wn19YL365/vxap0jpknsuZsztPDkh6CFo9yDZghdMQ/n5tvU8Fz0Pgz2e6xx7n
uZH2eEicFZsArCeSCtq9ZSh705jNF9SrNypyOEVP/UMZRp/SkNQGieEgLGvoRkH7bCVQ8NS4CadJ
7BM2ZhoPQ3D1gTJhaRqh1PklpghFk44AV5uSJ09j4qFK8eq7+JadG/I/T2ExfiFs5cOs4FWNrBhN
aK0D61IqXwtLlcUSPpjkM1ELzOciBJuzEd6LnB5GYxj0PewvwqrpE/TNt4pFeYsO9whfrty/yRLF
p6nYZwdXnQFf6r0J3XWA4OBqdO5FQsC9h1suVtlro91XChPExEiIQZ+8jpX/MtmAUZ3mMQ+WJMNZ
MQ8ZD4ERnpd/gLCGI+syWMsUQ/I4Q86CD8DitnNLFkaW874Nhx1Nli0+qkPEARlLCMe2ytua0rlL
Q452tf4SpfJzPfMii8jYHTnNDYTuRiGtRpSpH4OSrAPUzO8tL3iVTvsqc5O+17so0eMmDVjBEXFr
bbHrfhpggM7yMlcWwziLea/O6oOaAUaJqbWuWRF94ih0m4iwPhsm4ymnKo9W1z1YFRwod+ym0wyC
OasNG38xcv8h4gQ3Y5JgFgeK9t2Yq2HPara+wo6kjelkb7EFQGLt8tgkcuWFuFn+GeFSCKTx+x6r
zwZBIivqdJ3X+UiNwVWdMr9+Z+Kh7xzKp7WjF3vB29IKGteCStBhwQS3bS0fkHeC91oNH2oPD7oS
JbBe2hCtTwEpt4pCxzKoW+y4okHi1A9JNeylTl4iTzxJFov0DqmZ3azdRrCt0BIzI1pbSEgJOtpC
aZS+WJVrbE42Cve/19vYi8TsT1IwT1AVIGsiEtHCSvWLvqiZUeh3De0riZEin6hVShPqmwkWZ2RG
4pTZKys9MK3VwveBwLm2uzwGap0Fdi2M1b5h1U2DIkLVvFQG61eJA2tju7tUAoC2KGdZ8ixt4eZu
jDVTZkVx2fnU24BnB6JUtGQj6GLWhMI5RQV8o4FuT0HGyKGpPmvXesGuZpDNubQO0sPM4Zolf7yD
q3TVyFj+/ksxf/WXucuXgobUdGy16B9/1eUFBE64tEROdWZ+6JAT1Qkl6/KRotG9NZ2bmShcr96N
I4F7f//e1n94b1MgCgSvhQDKE7+I4Bu7Vxmt/vRULhPvzKdjxBuZ4QdFm8Gw1F0BSF2jFplG84Pr
WGdvACVDFcZY9BGaIsZfW4BEEIyU29s6hX4AsPsfZGlLkuavm40pHFTzrvCkZGj4Z1laXo95YuuE
zcblU4YtBaLbNMOGwzDFJFBWBC7goEvd4QP30FUhGauG5G0Rc0QRv2KWMx3pMF4UVMRoDV7kUsu5
KepPp8hf4jp7wQvxxjZxsC0WZUEcfimaiMXtwypBBEdAbb20A9vKvqs+xZPjbMaAonDVaVAmvDEI
1jsnDTdWTyFvEQ94jDnhBvNITCCf0pUYZBuoypyL01tIZqdhIs8hU/3jlIXfo3y4/+zp9HEp2Ojz
vOh6eEzrpt/a40draTJGujqrnPVt+FLMjB5rOT2l2Gf/fosw/+I0Y3M0lWlJpR1H6L8IVssxKgw8
oskp0gmpCsKGg8Osw1r0JvVyJLOXjL4hw/c+o4EgKicDR6GtO7O3DxqQGqcDOsquA+3FAEl+k7fR
cGp6yFzL+Xoa6OfMWepklzCgf1J7/aPtMwAuzeI6w7k59GJ+y/Bgc3Bri4OupsPabA5COhZYaXFY
vASNgRDOpF8d8dMtA8U8okkWDxz7a2oUfFv0soBdT9bSe46tE7lt0DQhgda02zSn0H3cPmBF91je
DREhXeknZ6YiZqb9klkE/0QLLG7iyFP7zpcUQuFmfTwkNgU2LhrozviexgPBFA7exLbcx3n7NfPW
dn0G3IUGxD4liDwU+Quu2HabEWvghi0jL5Ht86AX21g6y2gkCoBCi2cWevSr6PjYtOYSq8bjQP6q
Tf0N3KR9XHvtYM7vbCc5h6XxHeQ2DMWcqNfCV59NXOqRb2PQixMKLIGurAmwXTLu3eTNcDQIiiAv
oSoPjEtinCvluXyxJFGUA7Ip2J/qg+JBJgSXoBhe7QECHXnGvt3dytI5l4tIQEeMGmpPn0jT/hIs
kdTLR63OJNZ9N4aRlNICf5pO3Y3ZCcQA3Uion0KsgeU3Gdr6khbN8z9srv/hjGIqS5sCJ4DCI/PL
ASzo0JjYRpOc5PJPXs4GDvexhvO+Ge1N7sQUrThBUOREG79YhnfLwKxYlHT2omGo2vQf9Lt/VXx7
0uMkodiPLDqSv3rvW6i6GiNKdEpV8LnM4Elga19a3+mwwBGn8xq/Uwz9h0V6lbnpC9ExH6Wr/uG7
+Q8HdwlziG9HOjaSyF+l513U9b7Oi+jUhuPi8WWv6uB7NuUWZUu7RSn+taZU62f1VdfMXwIk583S
3yB0CnhGGG3JZsl3me++F0QOwVCcMPOgsYvK8R+UuN5fZPKeLTjmoJCHJCrtX3W4LLBtxuAgkHC/
+zuDKTrKip3om3jr+vBrPW5u5lQ7e8XPdpMLIDb+cHGEXe8t/pAG9RWmwbDvIjfbo59wttbSjYoy
HI7Sjnb0WUlpaRDmFZ33YdMwktwLjGsXviEDJ6jXnMl+eMbtWuzEjCrWyuqAFoeNAVR5HzxqIUs8
WvWTAWByv/bEAxK1WGvMJ/IAd3T6vH0/0FhLP5aqTU5plXf7sovCA7vFtkVZ+awz66Az706H03zr
gQGMJuYWBnGXgV3qS1yz28iKuB3LNOdD5Bkf67JJ4V72NFc98WlKEesa8rT0HFepaE5PzfWM9yED
XME5IsSQ3WsOyHOeP3nEGiE4zKZdJoGBC/WQd8GbKkR31BJAH077onFpaMPLOlS6Brw2V9fKK8vH
dCIHRYPUOGIFG0/Egn6HoVf8WH38r3U0sV5Fjv5vLf9fHU3oxL43RcsB4zsntXZaLDTWj7/63c3k
er/ZrmSK8lc7k+dgTGJvxZhhSuEii/nDzuT9Jl302S6mJc0cyGXd/C87k/zNhitmebY0ORBKVo//
97+/jv8n+F48/Fh5N7/c/pkbotUvx1NQdbimgCRLW2MSkevB7ScHAG5wORKubN70Y4yq2N9qX4jp
GzX0PCMvTlmpd24sJE46L2GAVmMknZ5LlRXxW2r0dvG9NEMjfV7c1MEHWioWSDFCLQf/hSBFkXzX
FqA1VNQOelaXwQltYxh44a5tIyN+ykFBYsNPkvRT1HJ83TmDJfSpRnQFppZ5RngY0Wo636yEqcEm
E/BgaBPh//MTl3C23O0apKFelsP4lIMXXKcm0PrGKuhAMqAzsveq7AaydAbqlGPj+eEAyq2PwJAN
M2C4OEvS17QEHEvzIbAI3HFA5JLYQuodpzV6sTMY3C75yjoTngtRLCkIo8xtCRAV4wzYv+7lB7sj
Lo8hnlLOqWfK52uyrnSq2P1dsKLNje9VIafnhHjTqD3TREQu3Axz6psvdtQO6TmojZgCjlnytJmt
VJvnLMmC9pgkAB/jtvTRdGRI8bahRgh/oNCOXxmpoR0cPT9ZIqudGhZPTIB9dhoyr4Hv1NiIpNSo
HeNzPvVDfCgGoy/Jupa+RK/aO5eydAjPtg1d4QxAOfkpkonsGL1XvvNEXpzTk21gVs9j19KOayKS
5crKgEdG+FEa4W3AWr8NlGy/ZDYu6b3Q5IXQxRJUx1Py3BGDs61Kegok/wxjvDVGE1x5Xxn9pbEV
aqxxrl0SWzNhJSTIp8azHYdtD/hqNsZ3XrFA/RM95PEuQJbFUiXtI+MtDxvYfV1rg/MrmrZn0R4v
BuI+xkyyqRpXwJUiaZVhEvCK4WCDoc+mjev3+cOSqmi8MU+N0Cw7RksAthcIo0Y5YvAHNoQDWhUT
C1Z9Y8SNGe4Nx8SzPI9t7mksr0n8TagKBIKRFxKKJZEi6cklbnfetKL2/b3oMpLD6HZX8lRlOMIP
aFk7o9l5Zhz5V4LmWQV49rBkoXfF0F5qjzMe6FjYGTiny6iRlGib1lbBu7yRxT7ozQ5ztBueRdZw
jrbIsJjBr+x0XVdgT4MKDLo37ax57O5no322VaPg7bislsuxvasqU11DjkUbYRbROcSfhWbRNFEN
tmLfyWI65NUgzpPvO68m6sj3beR8dnxhAfxFgUaMnnfsvYzK2rZrdtZ4PGQixTrDef2IdhsEsImJ
1kaYB01uqPZj1dAFnaJM78HgOJe5qbrrAJxrN2etxm8BSafrM1Iyw8DkvNWGR4P5wSWGO3tjAxs8
+gLl5wgI7lL21vu+YzjsFpN66skk3oXDmuxDzp0D+nYPPueJXK7sBT80ZUDvlcV9JZuXjqjub7ld
jgd2s3HjDEN/7wvHP+Ud5uysa0fInWNA/tsIxEbTR6A5DQIwbpKXoSeuempbQO9u2B+Z7UDpJDI7
uRWiIQ7b6aptanbN0a0N/UWSpElTMAwuXSxQBHFkYwiKrd+Ao9tSsJr1FQNDeyCpineubGRgHj7v
uYzpPEptPuuAIAPHm3FJ2275SHyzvjWIYLwxtBns3JRJua+VxYI3ALobkipezkCBmtl8mgar4hbI
xmn0XYB0dPOmTJznIdMPmc5iRtGhprRN7XuarNUxRQ8MbGbOnhu3q4+paiNaDilizIiyhCk+MipL
+bdpJrIj/ZN0z+fPH+MyNgjyBXwE7n3eNwUBkqGdwyia+PnvJjJ4d6Y7hR/aIkZ70KIs6zoZsOUg
RHYprfaq1hFvR+wVxz7cgyzGyXrT5lB/akZyvN20SDCEuB4BgKn+WrqhsWkLB7IzxLlt0bsGJnHU
J23rIhMpatz08+w8zJWK3rXtvKhOgepFeFtAuguODQNjhqrmcK7yrNtb/An65lohT1CSfpJyBH0F
Q72bsszc0Ome9h3aygXaJfc9J4WDP8/uXYSg4pyivASciOytteG0DkbJnoh2E2WBW25hgohjtoyU
RswqX0Nt1RcSRxWDwdi7H4Ogv8Q+LcU2LdodaiVgJjXwu9yy8bM0Lq3zqSJMFfTxqZaKJEWkPgcP
u9m5d3J1mjry9vJxsO6iSvRLRlt7BDQg90hYqqNVg7an7wAlMu6ySzR58wETJL3keSKHD6r5wTN7
4FuWwW+XGfaW7C9Fy0J195Dt6l2B0WFfl6nNMICct7bRpAEt0yknwiqfo3XhEEbsIGL/JZWX/Kye
1wLtruAcOgmJnk037JzSx1tpDvoKZHfetUnrAFLx7D0KXkQoqVQLPKK8upQdRz+YzX3khgR6ckC+
NRvlXPtEWCeIGGQasYw+ktNaHj0f4v6QEBxutppOsMPEFVYCMU1dxpDWlB0JfQVS4Ca0Dq4JwJL+
LWVsMMAsWHwEnuDREionrVKQ6nPr86uavYMuwQAP28yfPRrFm8zwIVqTpQHPDyaBHDqNhK3yNpE3
ou4vpxFR7dweIyXCnVBo7+uAp7RjXx/joes2oxjwgAfMD0inoW0uA+hFNhtTiZvkDOMWNN/oC8Qb
5gIgtImCGooBXTKMPb+VzpF5O+UL9TcKhRaJvQfAO01mQjl8ksWjjGDzsA+afZxBzg9ofV3wuplH
MTPA9vCBXZMpZ+HkOdknOKX48hKjPQhjMO8LRLU7vydiii20PUxZhCstTdB99AqOuicXMD+kedmb
fIc48baWYQ574c9vkJB6TurudMUA9DQXqkZCT0smljbpnyEgvXCxFNHZsnf1yAA8EkhgLRRKNCmg
T0YKRLCnreTCFgzSt+uG+z7ll5sT6EocgadtB8YTZd/Q39WsT4+idKo9JUkIX6SfD1OXEbtAuOje
z+rpUMoIIGuC3yhBGLc3ehZ5vYXbwvGNeZc1brgFp6pPduewdcyyAQzIiXlIEe3YZYH+y4YfOI7o
zsIkc+gducwoYoreoEGoRduh3ZfD2DIemtBuwxm8q6TUN9o3qyPZGNPeWRLETBC6ROkqUvvIut9a
ukOSx8L30CZ8e2WlYgJtmW3MMjnYreNuDVuGh04ITrw18WIBU4S9RzsLJUdkI4kn8twJ4or6LE22
fYedrDUhSo5mP2zV8pqO7+GO6lS4G31yAFJVtMwndLCLEgWLyAHsImdSrkXHjMqA0LyD7pfeEBrv
PNHc4y114dOOxLniKRJxA/BQJE5Y+DRjhFSRZuNTHbt8wZhy35GYQM6fCRbJaGykWKRlYM/+2CA+
REVjTkdOF/3WKmiUGyCiT4Dtog15Af4+gPX8GlswwnIGG1vfjzFW4MY7YtAQm5qQ8IfGLgQNqWJA
956gMQcXsS1a0gGAGPpHMXrp4zAqxTyCuQanRGZWNf4PcGk8p0nEK1B58IZjXRzHQWPInGA92wge
b0EKW1eCK+JtOLNv2E4PPTaLOyoSZ8g/aNwwyEPr+XPa1Xa8cxNSXm7HvPVIiASQGu61CDRj6MYR
F8QtysbNtLhFm4UI9z6oltTcoW1ciyWIYEif4BvedqkBf7Z2DSLvWaOI4tB5QVYSIeTP1uQjzRvC
oSDwKvA8/2xlSYXu44eL+n9vZQ058O8r66aJ+B/arz/X1uvf/au2dn8zhW2CdrDpdTmexuv9OyrE
M3/TSFiB5YCCyIu6Df/nv6T6TQghoVsoXoWUc0gbvxfVUvxmOsCuKawJEIBS5P7/FNWWZS5dyJ/n
Xp5SHn0tF46ZpNGlfnG1R05UqaRsknPa047zhvZLZ6NSz1qymvLRv2BcoM3Uz0cE3+4pjvJzMJJ5
rdpQnGrLoude4sV3pocEedgNdfm957fFWRvlS0rE55Zh9/cxI96hCOaCAIYEt2UwvPWFlV+bqQRs
hJnCCZL50KCMoSG+nQidmZy62xP4dCfjTxynET+haJrHZS4GyPM4hIQqtfKtttKZ0g7vz5ClN+qh
C1i7ibL5gvUba2dXOYcJdD28703YfQ1CjHCtaz/pfCSsB+/3jqY96zg87gPnkFPWk1zblThdBAi2
woUoCmXTu48TZqezkeeHGPm2B6rtLjFU8jDiPCN2p2+O0YgVZ07FdDGz4KtRm94FV5t8D4mXHmfl
fw5lHN15RQ8t0Q8i9CwiQj7tT9fYmYnf6tn9wUCf7YyG4D5fQnzq2DD2jYcPyXMCcUrGRc0XOXy4
qgn3SoYn1+eoE01pe2sl2e3kcXBSSX87NUv7LCnJq46GhzScnxiiQ0mA0fnkilf8kOc+zPvvdQxo
v/E/D+gbtpkHaQqQYXec4srcVcOuiiLCNoqGs9gIaSjRuDeYpu8sc1oy4qej19S8EPPNCgXlYugn
SFj1N+6A6Hd2+EFLGU7HgmPteQZPr2YjvXpmxZyDFya+Se6jon7BjbZdnz214Z0ixO5mjB4zP71x
SSW/wEQCe84Lxhl4cmZwyW7wo2Y3eZQjyAa800RUvY9e8egyskB5al4opMMbxw1Y+rbR1z5U8U27
XGCE/f2iAUD408310fV561P+0831Ad+OxXFU9nW9ZdD132Y9epE6Bh1HtsOf3mN9vXJ9ZL06Z7Z3
qAL9+MvHAO9EmtXcfaQOzNAM/elF1tdE40BWWFvJ3d9/vPVv17+wE2nuXYHNcP2LPx5YbwZxQBbc
evWnz/fjmQY+FJ3mm4AMUkaN/37iT1fXJ65vg3mA0EVVYqrLWPLRPsJww0VjWi0ZTNh3NbSvKwHA
C/+QpMN+Slo0fSrBZjvCPb/qpE9+ujAmO7k6C3gebXyxDVJqeG+5bxxs5OD+0amGz+vfrPd27jzh
TrOoFwL7oobmY03La19ZVlDvJJ7609RfQ6O6hdDP8s9jUzJFZlz9djCu6zUZZu5+9gV4WwRBN6lD
dpo3zOc6JkG1rVgDJ0VGL+Kks1kS3uxKfJZceCqyroR4BpYsd02XfqQ+k5QBPGS1mDacpsdUZEw3
uaH4qnEBHPoFuU8cHQ7O5VqbMuhvQDzAhvQayQ+MoOc6W7GCnmH0W1oaLTr/f93nhJDkO1FfxuUZ
ZLR+rT2goGkiAZkN+qbMcn0TMi2Hwkswur187zNiF6xjpYsPCkOMFxOhg1y+bNS8nVOY3euz1guh
U/PHTXoIhCcNySdGNwUHz/RlwDlHOq8H2sGbcrBj3clyPXXTWPx/EtVpiShHwCWZyOVfEx/cp6xI
WiWOB462k3zI8Tcc64o8x6YirWgqMovOE8p/ORfj1dHOeJ3i0CWXoHif5dN4LZaLMbYaJBi1t2ca
PF6t+mHoZ3mTcaRnLhjehQ/RQJqN4ZPZKvpCnRkOIx3Kw2u8XNAjlpcmCUmgQRCYSoOYTTzPucML
9hF2Ao278lbmX7QU6XVmMTcQFFk3hOsMuTFfDRTGV+HX85VYqOQ8l/6FDJ/f75+HoMKJ58aH9Wnx
stGv114r+yI9aHngIgfDDRETEdMhK36C3Bs6aoHSus9t9DRlm+mtwOdkRj22NAZMVx+T7TWYjRia
Jkr99gnJGanWmX2dxtk84w4+2QVm451CFL7PS0Z2kjLuWEr1Yd2wamnA1QxTHKCun95WdpHdzg2c
lcae6sN6k3lkc5iY3OLUgvhHFHOxI8OhY/jXbEE0B+Q4B+/SIHuou7TdF44LYyAh9SoJmnYr4zI9
d8lEhppBEDwhtOa9o7JjIWX6MTJyVBB+fG9pfF3Wkig0olVBTK+g4Y2M635EF0903IkbGXosKmSC
VC3152ZNKR2atkDMzbN/3PnHbcCUMOjXvKP18V+evt60+HkOnuzu17dGHemQkkoA9y9/8NNL/7ia
Z+lz41vhofjjk6zvt779vOYj1bRAtwE+5+1PH+Kn59c5DlUryINtIMwWil/V1Jf1wjXYaf+4mSz5
zL/ctz7a0Ys/2naYpu6RmhatgC80kYoQt8jaNqZ03MPRYIfTr1UevLY+rVSRVa96dr6YxJDcdgQj
7ZKeNL14/qRssV/q+nM6anYgG12WzXxnN8b2EVxdf6r9xNnBJeAvrGJLIZXuxzkCGZKm0zkrzY+G
V58JJd5E+A3teUlnCPH4KYeGn85PYT490j+BFz+Q3oDO7t4o92bHRDJRONPLwsR1CyjCCPSwJ+jW
3NpugW/cnONzlqqrinwy1JgrOH6xM82LFzcDizS3OkPP3Qm7JwGw5eULrRCiViihA+sTvfViZ4Sx
c8jIRqszcetYSPSqtnmPVyzJCfxiro8PU7fYt+S0G+xq3Ce0xbDPHhKkLluCKL5kZdajT1wq4tE9
VWFi7RplZruimaOd20fdtcs41XIgBMVA2WoWJDvG4mzULiHJfePhXuhp7aARxkDtn5MWP6oYCJrw
q/EcRhICS0SquVVpH1EI2MXCledQ9RMCOzHuTawbSBRJLaGpPW4qb6x22JY+Ij+FPJ0q/LbSeWfw
O9RRE598/AekAweCfQQT5oBib4e39KXsYbvQSe0guBO19I2E85Be95M26a4xs72dDEpZK2s+6aDx
d9q3e1z0uO5IQrn4NDbOJX6dXWQYHpmZeEwtZ2TGATamnYEOzH1wE4q6oX1Ywd/39cOE/uSaJ/WX
/IPTwSqekRENRoH7VXSfGu0nO290XgdHMPUey13S0o8vkT5KBmkbd8iHnTUYLCrGhe6cLHbm8osl
SC30bmEePJQ05QjQ8tKzOaGSHJJTPyQlMaOEZbvtx3n2v4edd3KKpsJxzVAo6vTZmyVShlHe1nkw
bsSNOffpbcvm2KIp3A2DR9GQjgG1R4HbqLxQztfPITxRL0P5Xbw5ds0M0O/QiIU8PX8p0OzuGlGc
aoUlZMra60J6FWUX3uYgELAIcHbDEg3Kh4I/6ne9rL0bGfVn20I/VZnyCxT46Z2WMJjDpL6N4FsI
wuhOBG3TFGzZQJdMldron7LuAqLfpMuhWT7PEHxJweOXspdjsveMcaTbV/aoiFrEV+kTg8KkEQoN
TxQQWTEpZQYJjDku0GC8JoODr0t7x1DxX889mFbwbFbOBzuu2aX84EQEhjx1SKLDTkcXBzOgyp3b
YMqXocylttp0X5jYhyY+o+pPTa4CHKXgbLIg7k5YK08muXiSwFORImmU4tTHPvMh1T5rCchrYaWP
aRIQTGlJWvf0o2wkbS2HFRXhbiRKLdhpjUdsmpSzF4b3/P+4O7PlxpEs234R2hwz8EoCHEVRc0h6
gSlCCsyTA3AMX98Lyq7KzOqyaruv94UmKUISRQLux8/Ze+2pM1+ynHBc1RQwiWWb79HjOIwX/aWi
LYZwF1+ruWUmVu8IILDOWX519By9EEx0LDXVsm1Afk0Wlm6Z0sz349doKMRx7KbXsa3bEMD4bZK6
3s0wNW/MQq+28BCk0yQP9JGcEIcUpI8pkcWuolcbLZkRlMTkbTBho1kl6o8oX5K94WPt7DhHfIgw
ykhWHnmDRZLhtwVUYSakj5GDX0hQAQJyBTQCg1Cd7rKWOIh/t45dMOZ0Ue3WNK1PTIthGmGCmsS8
BEOjgfAJCHPeylxTO30Nk+nH+CFyfO9cw6dtCpfrUSMInsAriBu6+53mfKetqc4TgNvpw4tXeYzm
+QebNUTLjJRCilQpXVDKV0ZzwgDrHz3x24gYLDF7kcEcx2TIEhe2q4bsqit6RusYIjF0JrIFvAS3
qYJ12Iuolx5c2nyCGcr6n54JZQd7Ww64a3rnxMrISunZtlpYqzy4vmtpF2Ek8kmljcgSzUx1kQie
jKzs4HThR9Y6YV70gZRU31FHkCliM+ZQvxb3rVLS3qaQ8Rh7sOJ1Kq5PfZu96pXsiUgrTh7100K0
C/W3xdDT6ksWduAxPt4oW3o4ibQ1y+9EwHj0CGmaQCmmS1V0juYYnlps/U5oYWxAyeOuoZtIlsaJ
lWoER/9mSnmURcIxHb26oUmE7XrIATlhaW7fZMWmhMXlN/nrBLPzQgM9w+ZJuiD3ozFeEi1RLDnp
k3R7ThZleWcyzd6kovwVMdHEcw0+SFaYZu0yO4xoZGrPC93Mvo997chEm3HnKPezGoKafh5+McJ6
y44UDb0St1wFN6ZXXkXqPVRjfonFQzwOFxFMKHpob8abWKIsK1hOhPVGSPvLaPM2ODr5aRMCgiJ+
sRfl7CukwntVPTScPFs7gnJpNxjGGFjEOCUyXcd+4UYkT1bOu8X0kYGWD2QMhZKf/DKyGs2zRfqT
36bnyAUQzpwxDVS9bXMTWLhz16ENHTRcjjLz3I01683urvFqUECt81h54j6vuP3Ae49BXnWfRRUf
iAG29jRFfzlLIh4s7csr1WHoYv9hYmaGzqAPnImot1Y/NLZ6lRmFhTffjUZM5V/GH9XA5aUhl4Aq
EFMiL/Rpm43RWDtedkJ8DYnyqEm/xtZ6Q6VBWgmy/DXJOw8XgpK5Us54uvB4xwZvoubCU9ZQU6q8
ChzFstvY9QfGWjIYHUT/dZa8uan9YVYpfIWJxpZhVk9JRdMmJjB1+YSqmocY3IkKdLzXxWn0Q51o
RHQv17rmfWWYvI05NmxTe3rvK/JqSm/ODgQXIoh7SNt+q8fVL6daAglVm8il54bYMFG9962WkwkG
/hyX4inN5K3ysvTYJYqhQm65xMfOyy3WyJSJVv1e0aNB2vJAkNC7ZjfZIe0bGv6z3PezRHIex89e
Bsz6u+QycmQZlmSDZjoVEYDH2Xex/Ra5l0duHmNz3dtVo30h5Ehg+dTqnW8r9FlOu1shZn4esX4I
SQQ2cG7ZLT9IEmo2immYOYkO41TjX2dv3nSFbZ6Vi47XzOEfjeR/t9Jf9pOK/KCT0Z1fTNd5/G2b
vdxNpQaCvidjzMObFeJ//zEMK8tIWo/VIF5mRHeoVznCZwNju9o8x+bJNhmEvuc57XbfkbzMEoqA
5Z2NaazO02qOna32FeV7sWe2+qX19VdssGxGaIA2uGiYKnY1E7/SqBnJ39aIIK5zSatDI8mH4T2n
z8RLj5Z3tBriSjwS6yAfZhBbnLG/kfdZt4ggJR00KLyakKrFuu3bEatlyzy4bhbn3DbJM8rQ+r1x
wngp0NqNGYruGPda6cNqRwBa+a69r2l1bErAp1v2SXLbuaEN14qvo2kGeaMQpEjnMR2s30aJb3xK
Y5xe/UwsHFSDrZ+J7oa6rs71nwlF0xARQNW4EttT6xKNwaF0B8l2Wi5E4WJdyL1TanX0HfjT52zC
/On+yCOf6tooVTAsHfW0eaMXeVB6NuZVQHdhVY7pES3PRWjxc1UjarYXjyxhvyA1ziH/xp4fe/ze
7LStCKEXvdEMJ6elQyu0s3Lj10BnJrBJ5Tr2pvEyEg8kwRsFujS9rS2uBSo2nO8Vu+5w9rOBTVFj
fhI3UBdIQHGRrW4su8YJ07Q3hmcfIInVm3iBOTYRCzDCftvYZHptVHunjORB+BYjp8xgu5r6JxHf
OHqlTijHh203EQpsrKR87FVoHAbS/oguR+fu8Zr4cJis4UcXdaHej+tbwQkHx/Ot29EJHJvs6pSC
0PQC8VRs39kWsJ+yv+hkrtAfJ7uOID4mLVcjQWjj9N6PeYIoN9XdS+OPD3ljvbTmQMXb+yqotPwB
0QZ5RA1pr0Wop2g+iFfCJoY5plBBnrX72vEjWhuIKcaHNItgZmnJhcQGbBkDOU1QAsrs1Hn7OUfY
Y3YVJh5j3Jk65xhH2sdWV9ntMFS3Rbc6SFktmmbmNIfk6tDR5U92ozJefXLvt9FYJmFjGrdTReD8
t7ERaYEX+prx2Tiae+YQhB6c5n8jqZIXu94iwpcTPw7i+FnLGR2UEYy9GL2qonf9wyFq7TSZ3rId
2H5orX+axePQ4oE349jb917+kBLJF87S9VB7kCzcxF8l+ribdhVRVwMsrGbCJVPaodd4HL5w/4ej
TsBZR8rTrq7Sw0Set+ZkKVXR2sLqDx598pBTj7NFLAR2zsKu4/h9SDbtIeoIU3ZYOiL4FqSPGtgb
omvsWpc88xTZ5yUButP4ZGSKYKHO20bziuRH4er6xG8Tys5hujvWCP59tMzW1B/HrIQVvDJ4Udag
0inXaKmbVSm8YVYJnqaTOidow6bMp0Uae4u751h5tPr4dyRUgbndhdq+DkwrJvjYUCg+FoCrsOTQ
t7MGK/bC0B/yCW87uKih7p+yDrBHl3DoKTNDP5dKHpk1MKYQJK/HSHTJINq1c/bECLtiC+8fJrQT
KLfQ6HaDQy+OkTGp2+RDeFXQRWzvg0v8bVftXFA+O7vy4g34DaHDoXMNlPaxbzNsTkFCzmPDFtgQ
NDPbEaAZzJ4DuyXgIlR2uv3lCiM943h+I/3N69cMzMTKdslgv6M2Yf0oFEcMMJ+p637McVNsvWKg
DgYrOMj51qffDIgls7ZznbFjFT7pcS5HG7RtM0YkNTlPMqpAUAyYAZpeGGA1UTWI8i1eA8CjynuJ
IznwGld0a3wNHcHA4VlUZP8NzZqpktw3+nKkfmN4JES7Xdp3UjpPevciCxw2GMTqy5JqM2/Ra746
CNFC/pQ0KYDPmPS9W0RuyxZb8Zrg6D5ohY3IKyELpkLlboIMoQ1hfflL/DJ3fYnwe8oZJxkpyqrx
gzSXcpeI7AUXcpwxI5ZEhN+lRd6SiaH6sJIvFUZk9hMaOa5WIO9pd3YBwiSeKn2Tl5lHdpAgp3Es
n8w4GsKpX0VbovrRmfSAl8kIl3z55Ci42IYIK4ZG5NrcJ7xj9Lgz9vk7c6SE7iHp5NOUbAbfubfa
7Hc+WVdVqiepjW7oOow8cJUsAXdlxoFLheZHFwFg0VoH827KgXTBC454Nn0qOJkdSWh7GBbjVLnT
PvWMixQRIZEGIeWe4KyavtA0KncMJyHhlEBGrP6hX29S+pEBng1tWxXWCYd3eh7dTf5zUXK91ABU
6ahzN7UZwXEGqJLBa98OiQX8bTmQmYcyATfMzu9XWCkj1b1wx92YWS+A0Yk7tDtOZcnyexnRXvQE
ZwGsFdv2VxSrPXqRR08Bo4oncC/DtE9m7SS99hUK3RBW5NluYRDRv4r83yXWyB1CivfFLPQD2yY2
XVA6gP7UlcuiD8tVsQ6toEEWiyClW3dHb9buBIPZjd/+LDBPS695MhXIxTQio21oIKh1+b0Q1tNI
8AjENtDES+H+aA2CXjOrmgHVhK6IOQMvP3Wr1hEySpDSgK0Wm6NiLIn3iRCWFZaT3cyoNJCGctIZ
62vDJcJ97bugLuOE7nHxKkHbQsrUTYSCVrfRDbq29Fi0LahU/1AODUiXMjrF7nwE0UdpLYIstj5t
zX3CxHstcONtEMB+VF5TbfTZa0PH3LoZKFnak4EWd8VBKx+B72VtMp6RqbyXfRU25MmQ1T6QaoVU
7+hMn9SY2aPrMG20B/BeHiGFiuBaXm4O5WMIAi5EQ8KhLR0on+mCoVJTYLVT9wsFzsYlqurWcKnI
266j81LdGT6D58TS5iCRI0+NFbvxlHcL+ko/2Bl/fiHMzzweqp0ui0/U5ekhaYcocG2HISMqsj+s
OC6L52bSBoiILGiB1mv0JeOKuCFi8XISIYUzy2MtqQ/10ds3XozykCht9FYn7D3pUQOP46VWChsk
5dJo5+e5B03DvL7YzdI79mmbnSyVEWFtMYOqvXafDDzjGqTGRlV6emNply5TTFVkebWy7mauaB5K
N6/3Lq3jk6novnTmjzoa7RD7L/MHR96mlK92wXh8QEoHQfROS3X3wB1D16DP731C9MJxlBJpICLW
rtR2WOSxH5l+v691/64vxJtjC7XVk3qnFDQu03kugIduCmxuKGO8CQD7ELA+7UvcZJysLos4Govm
XcfWv53mJqItCF0Eee5F0SnYz15pbs2iu2hOEoNqytpwth21qxOhAxa+VdVnOmOoscej0bFvdqaP
+gtsnPKtX6kzoL2pH83ibhzQFstolSFHMVIozXVDrbKibWvPRIGsNHDtwcOh3lmcQ/UOrlReBjSB
6JuLO49uKehTVNm5PVLUF+YltZwn15V72+uHvSTsMSDK08WmU4gDwUScoG+ciHanGhAlm41+X3nz
2c4K+HmTq45pMV0M0rKCxqL1aKf1FpkO3WhFiT4RVQRGfsmND2ZTyG2O6JFQJkur5hya0oUewZWn
4qdM/PiBtfm3m0Q0UXwG/RnG7V3BQSmUOtFfbnEHdOuGnNJNDt3mBt/MqSNB8KgvuQS9p+6Y/HdM
cSoU9hl4NhE5NHIKGtWqzbkXK/8iJvUjAZUSwiDiBc4HLyTt1KGTnrxQiZiBwUVtCBLD2iI9Lh0t
1Vl7B5K4i3Dlvrqzs9fA5N2lHepgy+lBR4t63k6KSIFIusO+9pLlNGpgWRgPDHt2cdqf3fThciUw
kDj0IlFcHx16Bwtxl2Pc2ObqgZjr52GdE/VaC+Vnzby2y5HB45+ff38k13/+82vf3+LFmgewcf2e
78+/P/qX/5Myxd4uKxfq+x8qIieXbblkxU7zjMe//Jg/fuu//ZFeYcKsmTsj+OM/ff8edkOG0H/+
8j++082qM0zWjCoNj1QSRQeVezEF7/on/vn8/vg5iC1vBNr43V9+rJTDmTNTuv/Xn/z9+R//8fsv
6Tz7IxkjFX7/6ITWEy/FP3/Ln7/q+4X7/jQpq2TrVhGixvUl+/MVFbZe7VNTB8ioPUcKnqZNWuY2
zZr3wpBakAhn5eaPCGEHuPqq0Di5kJVuTobBSRLRXm/oSG8Vh2Jq5nuyCR0ReJPhHzMz2zvC0oO4
pxNGQslzwQqX9UZg6fEvjvwxnF1AYWyxY5g5M8s8DrnRZ3yP+E+LhiyY5o5qvqqe/aE9zCZ6Fjt7
KNRPRVI3AhPIAfaQ3wqxjkxmfLGz5gISiG/0aj6rNvu1jjDkDKQrG5pLYy4feUfM4NCCRTOsvY+W
BHP7xrV3WqXdmuXEer8Q22Vm8Rh0qkefzn4yltGdMFlQMxeFgGmnXPUjkIWlIe4+oQD0yQJgiazU
gPkBpE/mn2S7QoxNC7QBed7M4jdVkVymdFFbxwHB1GDLJS705wLcGwCou8PZGsZiqtZUgmfQ+3IT
4zwKXC5a1L7TkY3toDXenkaavkEO/mHSy5tH7RWdDnRSY7pBmrM16dlulCcAUqX4YfJuDJPE3Nnd
/IYsh5NDv4u8Lkbgle2sqYtIKMRrJ6wG5J7zWY/mFKh2/hzdsueAaLFwmzUBOTF7oD4g/VXLaxIb
T3VBeduwkgVKNXlQ/xgEXdBpSTaOHhqGSLdSS+0DqOQorPTM33iSAXqWLg26I2/fCvyUYEyiKNUD
OdMZsMyq2A79d7wJx43B1fVjP1pwkbXhtcV3tXGt/GmMqCucJtsy7HlboBzSSHMZR8mfcxAPxc+Z
TS3UkHjsCEKFhOmMaIONILXsx5YWZzvJeEcaGiCNpbplGQv9CfGC3WtQmks4IqDtTmKJ7uGjYqdS
Sx1OnfMC2XQ7eZWzJZS+3fXzjn9lzORDcsAkc+0XH7ZXc7Lz/qOc0rtldW1ayfAmpsEJbfTUaHlc
d/eteXIaGCZ/UR/+j2/urz45YxXs/V3QB2bCxHthmZRK6Pr497/Y5JLImot0oDk1zwxdSkXmC8J3
DDZ6cVcI1B2pFeE0a2EKElHKfCaJdl5MVxg+qr7VzCP4vT0zFH07xPFw1kvNv7emGXSKW15zLoTa
7R5ZCuL/44n/L9gEcy7DEVwO+Ikxkvj/8sQXQiqcmR4tdhDohxp+AW4S3L4TCU0wMXpag2RbN2mR
XO0sSU+zCR3sP794q2nyX188+h+YC1cppEeV9/cXL23TzJkwPRwRa8zXpjCOuZ4lRyo/4usXVzvU
xBvsIk4HWkvJMIgTucQkNb395+fxv0gHvBZIRS0fW6fwdOJV//48cuTKlszd+Dg0Eaw+T1rHAZZw
J1gExy57JfOZ2B3yy0G+thcv16dDSrNFNdaxiTrtgpOlvaGg38jKGy8xghn2Kww9iZ6MoRWzTKMI
hXIJcSqy7JPXj92l0TqyClzm4VJjJl2RShrWqf7heEodprrd534N6Wt9SNeHvlhe//Of/W+uXdfw
TQujp+4JQvLWt+cv1+4geg9PXRLjtDHK7QjxKsz8NdYhdneNDQXNWuSNakfOlmo52EZzJISZ+T4E
36SdiFGM1aEUo3UAyKOOkZWkGxUnPmLuSO0LcpsOgzE+kghu7r6f+f/Hqub/yy/cITiW/yppXr/p
H5Jm/79A5fhE7/09+tC3/8t1kSw73D3/FDRb4r/Adejc3S4Hb0SYeOz/IWh20DpbhnD5D8JDHPX/
5BI2WC7+fgtDzsW4y90LcMF0Taa5f7+GsGZkBHjEyenbGWDFtHQqzKmxUZ+KxOhPM0CJvZ1HBI3z
2fcDgqVQCpEdxJw3R6V/2mlTn74fkMnjA/7+UHBI34p+uc3TMuDaok+F9+uA+uu9F1FCJ4SUHX11
UpnlF4zubcyKdhEt1biizz6vbX2J1JBvz25oJKyA+kA5g36NyjYlYyZubwRUwkoC1K84m4Wzzn7k
DcujWjNqG2zOuFLoUuJIOUaaoHvplTjZKMg6NHh4oeyAtjvyL2PKr+Q+OaN7WgcrP2DGVcQabJFX
3NQ531xFP7vGcQLCeW4W/AqcqHdOR0cOnz1SGMb1W8ObqwD1N+6iYRpP2OwYdkZki064ajc9SaaH
5KikTlJVi8zKa8edoaU+h/l8m3Zg1wo/p/iIp71uRBjLkg8dyd1mkFlF3Kz4Mo0nv4P5i1zPgBA2
5/CTmOKwtxEg4jGhwwATh8XaQ23UM128lQBty9Az5t1QnxsTnTbxpr+dzIUPbhhEQ+AxUTCSe9NF
9hzfec187HVQXsJpTnGOotRCy6IbAxEIuAK9JbnGNI3TULj1OvWvz22VNoGDf+QyRpQhiRFHIZOS
OxdnLSdm8Kc4yxFvMPlOdbpmKucZuwuvRx7lTySJDHDMRnXipHEq64dMH5aPzthN7fgFyy86lhGB
UrrTB+Msi6AjkZ2YqeLRHv2g8VosLRihg7anJeLHiYAyW0/hQrQIBVMW7cpeqk0KzuSIjf20TPez
VxGY1iAqyF3ryS+lPEW9drSUdykJFjvy0pzdFsd8bJtfaiFVakAuGcBVM8F6a3ep4mlS8DNe2U+C
v04WtGBd2WHDG1w60rlCgGS5eI4a5ndLXBGcU89pmEv9fll05syZkTx5mhtCzOq2RmsiaCrEmgHc
a1dCEQInz+MjHYS3Cd85mhEUDMXaNNCdKhwxAo+dCqhkUBxrRb1X7ZScqo4WQHE/JwXIpFzM14Wx
C+IH+5kGBM/esE+gzcttbYo4UPTZ4ddue9OUD06cmbxpLVHX3Gceqr0jM/r5YUWKDJ71ibm2fE+6
Y9fa+I1gxs6MQnQkyJa+cCr3nuKletOrQScaIbUOSRrhSqgf4oas8drqDuQFCdTuuJoMx6JnO++p
Q8qdDehxX7oBYfa8e4k2Ya9W6JoSKNjabOxItjqrNJo3adHc1iU3T4u9oJ87bT9CG5Rkw8R3Jt5H
w3Z2Du50ZOU0LfpqnU8Yidj3aAUa16DLjwE6aQRdZidnKEr92hSkjAzAdQzTP9pFkl8MPb0iwKpD
zJOEStyW83PfkelsE9W+JVjFKLX40eS/XwgW5qzkvbnKO3bj0Aa65t7UpXU3YUTalDB/z41h/4TQ
GqRL3eydjvf4Jm0UFTcfbzxb+Mc4fU7HlV2Sy4Rcl+4+0unZOwS0xJQa6EAg8FeqIrxYK/ZRScOh
tO/YvZer6rpXTSU/MosgDJxWEFwAhx9lBAuLn8HE/SdjflrrDqCzwguNeJnDuIIwrPniI6ZPRQc/
wiLI5GmMQxrqv5NCnQa/+YzyObo10H8AVaPfYudU83JynW0zL0lgCJTgESKfbSshXRK9poaq3VoW
E5IeufS2cEdUZOnBXjiJ4T8/L4tzNdOoYeTWNGE+dD8JsK535Gt/EUj4OrSZPBprrA8zqytcxHSb
EJ0TJIZo9hgT1552hoXWNoM5xYxFp3o3zzPUwpk+KTHSkXK7gyhrHIxpciGb8EzjxGQnQgyd0vtq
q7HfeXl5MiTCrCI17iQGETM6ZK6o9w3DULTkHGaaeL7lYNUvL+7EWTPqBD6AxfscZ4QmBlsEBo+b
ZGzvWjduD1ldfMKXAHDvZYT/0SSutUrtyEtw+9wLJT7pwCZdQs6gzSx7+ZCp5H6RdBc6HaVZQxcI
2nNub2RajIdcjL/nqa5DgDmXsfPnHZyMoMimdquqRQurSUJ+TmlrW49tXduf7vjipMUrAKv8cUx9
GyUcu6aFKGFbiPGr90t1X2XqgRkrnnqfM0hl+udu4YBr6eI9lTccFC5IFU5g1rHg17zHJWqqCLKt
E2/7pmg2RRT7gQvVBPY7r1Kv1K/S/hGXcfxIWCQuxo5VpbydfSRrYsEGOPnixezuB1MWoZOChU/9
oQknjEUb/6fuLQiWcLvEHgqaOTUfRV3mt0aSsDC3+aGnFbhzSR+yJhAa8N10XIbtuzZjSzILEi59
f4zgOjcITShCw8SZnplBvKZW05CUwSl4RN3H9fFee0Dfa9G/9ZzxtosT4+DV3XHbF9mu0+uda04V
N78DAlNfYvqzHZKGFI02qqFX0zWys+1on/QykaHYogtlZiLk9RgNIOggKJzhJeqPKL2MfhHaozqC
XTTvan0sjzHRLAgVmN1VaxM8c/PAwY/k5J062daSha5ixpE3NkdGio2iXWeXHXMn9tqr3SYnr5GE
iqHWPgmj4OwERAhHIYhRV+LftLtDC4hhmyMi3bm1gCuoXs2UedTcVaEwmRVOOSjXOjd/JbMCHWHf
al3DCMUgrarRIZGh8EX25x7dQXvgdHI3chmRAkbCUcdtnHYawWNb0xq1J19k19hUMTr4Hqt+UOCM
PvkpISBJ6q0GjOU1b7h5LQOFE/BrmrlV98quY+8qXBbB5LGZuTZmBSkWLP7g5QZTR4ApvPhaxyk0
r4Eszq46wYUiPanWT1VfjLiZK2C/zjoD796jlcwpie04SVv/Is/n3EZLdci0NtvbbrxrmUYwDPbE
0Y5L2ANljb7Rq7DFYSm808WCoNwunicGs2vbADe0IaJbBhpL2PseI3ayQG9ypPZBSa2wTV413Xzl
Wc7Y/hfWal2LXzpbMqT191bsmvtBUURKErMbF8RlXtrZidtr7UCPhPvVy1HgTiE9TyDDLpmcj555
Y+Em23h5yi7YxPBo05yKdDTy+7oBgQxq2heOv8tLfVcu+OJhsaEzY7Te6fahU6bOkUwnRzQ1zmIi
s3C0rU8JGP/goP5cbCqWwX7i+jRAIYgMxLrIA/wLJ41o6G05DvqRzZsrw+yD1qB17fleRWl2YGiW
nPGF44sfAGRLzfgiFrgLSx3pGgPSYCItC0bjeGzXpIZK2dB0MPk3uGTYczApY6EITXSJYcrrOdcd
Q7916Sxcf6OJ7mo21vtkcK2kljxD74G1mdvvlYc7Ysbm80QvWwTGwPb4/WnLsIaUA+5G7EPsIL5/
lw0Up7NtH3tujoAMZaK8ivpRSKtCyZ4uN6NY1+/C97aN1ai960DJtcb6oTVtuql5scuVal/KuDtN
TmOHIF1miuMOM5uoLllPwW4TdLCd26Bt7zUxNkFRucnOzhcCCDmmkNGQnZ3KvSOPNt5GmmQcwVte
ZqzcZZNGXIT1i2pL57JE6dUslx+NZnVswpp11vFjG0HrdfXBGzFFuY6tMdrL912EeNPHk4BpKf85
ZfCYigSpqDONZVD4xtkCg3BDIXIlhQTFjF8C9vBJnxsKJmFDe3FSxHBdexNPThvmnbmnG8L5w0X+
ajjdD3TbVNW4OmcfY48U9WM9mVGoJyYaOURcpFk6N2O+TGGXS/zT/HCG7YZnPIDOfyPC7Ggk7ttc
1/QzcwIchhpdNKlZ2ww9AXZ15P9+Zu4AjjCtThOe6UVqC81jAA4FjJytHS9cZl0XLvE7Kpz5JPtt
FnGC4eDwKj0r24O3wVneqz1L4y9oj9Y9kZhnSRwfiMb6aPYTaRENoa+W3RziU4LbYZ/E6heoOeCp
bOzbKMkgEVvRo5apz8LvWsysaY8o/0Gh5HxJbKfcp8lnp01iN7RyulmW7My49WzMp8WayIMY3nxa
HfSgrpDhUgIdRsSaRENQu1YbCTRg2y6vinftY85QeE159TsORaYuvOfz1hE6cogW2U7vroxpAhEM
ZRi7AjMILc0djXguJfvoCsI/CmnER+mkh8Yb4pA3nOFS7P0yHCaBo2bQ13RYGVvVPccNxgW7CWKd
mzSppE+6JdfR4j+4yXBTAafbZO3CPuB6x9rCo2953YMmMAL7k299lLB066wmDUSrPo0MNrzSubWb
FsooWbi8OdzJnIHDeMwZMU7Y6tKr7I2CKMaUBdrm7290TZ7MSRVbzYhwlZhgQypBrczrQkJu4QYL
XWfEWnq9z110ZnN3bRx6QykKK4778V4IPHz5hBaqZFud6/46jcub2ZR3kzCGG4Xud5caBE4izyUB
sFoLK+JWMcFxO+oL3Xtk0Uk338MUGLe4B15KV4Ih5XA/YRbYSXtG08HkcFKNQxC1Pe0HaEqh4xg/
cA3nYRKN41FbUzZ9/VfneQX3KRxn5CCJzNKLrtTV4LBNlZlr9EeN7qgi9eTnunMGQrAESb4OrU03
iKkLbipjpBgr24IefkRpWceXpum+UG85IfqkEGE7MkJe7IzQM9IVdBHMDR0Av2raS5sl22mUL9KN
AfKzDuwmIG07naSlC2oG2TMsVKQO4YtAjF+4Vkh/dZN26Q/pSFAmGgJmTRiPSY9tooPmxWAGw4/r
UutAPk1drdvEPDfeNvXVpfpzN8XW0Y03pozPIlozABuOMCKMN51GQoxiMWn8AfeLkT9Ys3WGTtPu
xrQrQ3oQ+E4jhCH6VNVnkXcnxHcIGHLB4bzWSUoCP4I8yNg4dvVs1OnXYvDjSpP0H9wN22JicuBl
HwaJKXQc+puY2RB5YtxtKDN1BLKNdetjjWA5Ojiz62wqirfW/VZo8SdUMdP1phU/HPoDSRNT3M8N
TgJ51byndMztEKke4i99uKtAdJ5aAbubdcqFFLt+vgw1KQLrR98PDRrDoULM7nTImLV70jhRCYCy
OH0/tHarn+r14ftTFm8dpPgIfrUsjFOzPiTFaLEdyeTWcZxsDysT+Wvh32HZiY7fv+07H+P7oUE6
cVIuWVX/eBKiJyrMLowunKBE8G88fH/07z7tRoIrKq07uusTFKCGTp37UYtKBwjGJ99fngzkhrmS
X0LqjMsRhSGPXCic1if7/ZGp0mtBmb8bpohEiu+vacxquezjIzxf41TGw/+8PmZWWVvdgLFsDZl3
QoGg1qGZm52G5K7vsVC6vWGRPyt6VGRV2LLwnOr14fsjn/7cHx9J3qbv/9FTABihIXECOSMyGqpZ
UkV0dGBmFw8YJ+sxYCCAgntZ9R3m+n3T1HEA5W1CBAkXQcVBvbL9lxXr//0wIXcjNOCfX4TTQ63Z
MtngrHunyRx2tXAVZSQf+evDn1+rqNYPFVorZ4Ir2kOh+uMBqCG+Ni99mpy13ebqDzERxDh5phoj
OQP1ZlBpYEyyOf35oBeiOVFkNyckg+PKXgEfXzsp/BDy7Xstbw4z2/OpGIr25FKjc0Ejd7Kk1vIO
Ia+k8EJNuH6q5UIPmMSuwjg6hFnpjKecO/GoO2/MjsaTQMS+b4kmmcx6PKn14fvrXg3pnT6owgjn
ASas+2qtgOdBnXzErae28NHNaDkBF0v5pmeXcQ1fyCe76A5Nmg0nDYYeYqb/5u48siNXsmw7lT8B
1IIwqK5rQTplMILRwQoJrTVGX9uMkc+ZzJdZv7rVASFcgHAIs2vn7DMu6zasutN1kslch9RBXFFO
xYNaz/cnJx8Qmr6MOjgKqz0xitieqgI+EtU6KKMYFPYhiTQWJAw8ARHWjpaUieukkF/aig75nVp5
b8lPMGTcTCw/sJZ70c8ZsRFqudEAvOLDaNBDlM+wiGirCh8/JC6M0OU26QJ2tnS6SQURZIxQT+Uu
6l58RMQMZqbc0w3xdZigBSUpJB/KDz/Mmuqsm1igYLXbAPOf17gRo+JS6p2CeLS1dFmPJdkPoJJe
Pbd8CKNmP+iDvesT46m2/M9zXozAiXZanER7Qlzu4xmuhTDq7jbqBAwIx/mZaE9wR+rtlEf+2rG9
l9kOb6xEZLtexlj50ejv8vlnHk/Z3uM6zgeqdImZXTJNoCoPV7p0tWAMotNwSERACo930ogj3JZW
Rh4lI9oCJFaKu6jrfak5CtFYNdlTWXkWauvuN026/tjbtEq19CVOBRFpCfdLxK7ZDCzR5hR0ZLmc
kQFCpQLgY57b3yUlH+tpHjCJEF/3hGeAAOwUUFZB0Ng4rPROJnxbP2WOGhJr+hOk0LPn2qvQOS/K
2XG5qoq1FYDYG0Zk7I7vfNOylzZ3lw08OG3lk87WmR4pTk6q7crRPbYEXJ+8BBkv5F3n1i2aY5oM
L34x3A4NeZA1SalrHAJkLMAVvG+JvWk161ON46LsaSzno/a5xDmi9eWyZxCOXmYx7InJtQEmYEYD
ql6+Kp4hsJhddsqL5nNsZz12JVI3aQgeGRl/7QlRQPwGpa8sJvMYji9JNzbPVLJWjglDFD3y2s9G
2e3MHqbQdjegVna2y/Ot9o1p6xr9l8H2aO7VFKA65xsDNtl3Z+hfUWziV3Kj793ixqtq0Xw0BvwY
WtgjbRqL7xzwz2aWwMNzEVqa1cq1yn04mD+Riz7FqCKkQS0Mg/slcGdSIal7+oa973wKIJQlVpMz
xfsGyV6aC487ONLuPin9LeX3u2I8BDoWZXsI9L1VupBPxJism7BBtjeFv/COwLKiQc7YgqyuDcT3
oPw04HMudU/PDkDXyiizm5nEiY3V+p/oIUyEpNPF7GgjxO1XagVfgX1KbhSiVsxEdJYsHiVRXN4j
sIupcrT6wfIYDZmjT0PDeHmLewItGIyztojOuXHfPC4m/3jKOCtN8NeFIICdU81A+/qBQmiNb6kc
by0rJZDGRBLS3HJpcXbZ4pLMeY8k3n4VsF9gPT6WuYTwW9OLbuRiFw7d14AEp41m6yDaXE6zNomo
XCQ0fEptF0XFa8gPQz/c3pRhJHYJoud1T4+x9eB6F0TdFfOSrdElMwiVB8/LzJ4GmEd3hgu1x7Cj
Wy6ulRzKyBBCbIU3k8uWu0cM/RWqM5Qpbt4nj+K+QoO/seD0yNJWRC3GOum19016mG6Ccijontt3
laTT20mA+4tS34xPA/HL11l42imoyLIwyGQIY9REUWY8GIH+BafnVwrbxSoI8RqNgN89Izxzb0Vj
2+1pxG0hxzlbbaJrF2GiItMGdSzP3j0kSMLbzOY5YmCFrslPfMxg1CNIGsOEOpOnFz5ey9l5mfbD
BpWKQ1H/3YykoC2T8VLG47KLTImTEfmzM+L9gytCpSBI+60rCHvOgwm84kD9GY089yzpJKLQvSL6
tbqbNLwz8wlY5acx7cx7/dDW27bkzAtQAh/Lsg3XqeZ8K9ryUzFlm9TtMOfXqJxDrz7UNjnhRWoP
m3guDv3Cjd3MyBAqcFRYIY9TzB6vXh8NO6+boXHaF25YJnoZOjem1fPdlCbpXF6i7MUeYnvtNPWL
uSQksFjYsfwQUZ8RLy/j4JWbLsCIOgPna0znUs4WJVoTMg/RQJlUlcb+SyrTkcEikfGJ3pJ6SL6f
5/h2SENUyDQ/RVZtYcl9D7V22Sc4iFbZ4DzT8PysR5ZGGWvauz7P/zJq0BGSu5Dl4W0cN+1W9z/3
wZwAi8qwOU/jS0SoGYWwEwRCOiOVb+zd2X0C7rJdZn0vTDjoCeMxdPjsiq5y+a3Mhs81IwcSa4I0
a/gWlyNk58Z4xKtTUB0BtFwHzTovw/Fm0Pu7Ns9+UQwUg4N9G53dICSCIqCO25ZBfEzkOrVBTWKp
JMwVXCLMXqhr4kZYaKWoSV3TOO256Xp5RFlsxqUYO+IyzlgG/OYxz8kuQEgO2eRETjrk8pI2g5oA
lOnf5uagC6TqIsYZFxgQF7BAQmqsTIZWem04z4EI9wjl1h6+gz7Ww21MTZJhOhFsGP4k25Uhv1CU
y8kV7XTIgvQ2z3jw+H51F008xv3E8Ix1MZIDBhXzmOr6TAufALHJH5HSUbjdAPKk5um5LS0UGrEO
flgzacujWl+jm9rnY0On3nuoKd9vl57hyTh9HIPOwTaU+ycLF/IJiN7U2fGpIlmJVhBELZ+hrKML
1frktCBns84et4VGOh7S0Wo761l+BvSXnRdsvmcRjlRE6F5JOjKqPgdKHmHZpHg4UmlltgmyFJqd
jpyoOTUZE8IAV2oWpWt5QoUc6em5QBl4niTlKEuMX1UvqtPscW1nggbcjKacQOD2Z6gD2+ggRp/s
Eh6HWqSrV60crTs0oL1x8vGTuUH859dyh2Xc45e/qSe33nhYRNZLQxIWSpWZgn2MWYPO3zqWXyWm
gtp5WKwWDgf6wAc9j7W9JZz8kAQ2on+ahdeJVdBUbM2YUq6aVVtmfJOBSX8BNkV+jjq0oUMRX4qo
ek3lOTnrU70QAN/casXo7t6t65z2dgCmwYVKz89ZunA3mQMDqpzdhnyrmmM8ujv2xcuYONaJO6d1
yoeQK4GoZqlvEH4MEUFOAIhUp2URKTF3QbfxrZzajOxF+BX9CTWnJnYymZguSphHYxufTYJTkoI6
NTZUokyo5520do/rPTzFfkMtz5qIOqhqj2qzbNYLqCUr0204x2RTX03cuPd3JpgToAHmqYu9X+VM
lZTH+tFlaL63IprhNOGKmHNHZa65YevSbZkoG0hNBwN2MdyBFnRMX7nu2nBmZ0VSBH2evyY+CsiD
AZF0KgCsrDiu+RYbz28xcOJoSURXRk78v+as2rfXZHj5qAGJWSTK+JJawT/UIgBZstSpDuBxF1df
j8heDp1Djq7sI+ayt+hjcYRjRx1X/RChZNpky4yao21cB/chdfaIRhqD+DTJqxKvjdcUSEUR3nYM
AVGgzCdtv5AYdgqThXqqXx3edL1hVQ77fhaYoxHu5lVA1pFf7NT3jApWMyrqDuh1Qejd+NB5C8M5
bk9bHUGXZYuOnR0EZjj8IKojpEFjGFKyaKXTHsVoedJjm3YrXrR1gnHlJB/wp1puVYsCI/4ei8AR
6DXdOl6xCSwdA/8iuFFasi/oR8Rb0C2kB9ICV+oiBp68gaKw1X93zPkxWcgzMmUvFMJhdYIaAVFA
LU/hQM2ziTkWQ9mf3ayOjxVlBSXBmSTh9222lOdng7EJM9OAOJedi2qSrLPmqPYUoR4dIsvsbt2W
n3CAvMMwijqfsw2Dsz5g0fhc6jNsFuegPn3uY04lNasmeopzQ343Q1U1FjEmJvTn7N3yMFjtuhDL
A8FmX6PQ2jvEcu5bSNT8O/Ls4gwhVjBa8H5P8uYi1zXCqWF8C+QP8ggIt0eErI5DorVfFlzWm2QC
ZyI3RjcFYpw/eYst9NER5NfbxSh/qGGuMXPONeN0slve5N73ABV9JssjbT2He0eWUuRSMMc/hykf
tuQ6lqeA4cO1iIJ2bbgDl4rcLXW9qEU1WeSGsY/6zeBTc1d7Ps0a6GrLvPFb+xKKDHUJv27i2vJX
maN1Ze1SAFKrYeyPQ56nJ8fiks/xAFJB/8ITTANRkmcS1g7hZpfV1ZNFou3BT/uLURh0H8IARhcC
8olaywo81e0Q6/e0IChGcucyMzDnDenfjLYCxUNF2u9rI+Ia1Iiz5Kia1fCjoq5J7nX+6FXml6Rz
Xon9udSV4W/oUaLyrrBjubZ9kyXLsgdeyeNc704QEM6tW73avcV4h60/wl5r4aijypkjNAZt/jX0
STbuBzPfZiC1i4g0NxSgq8Hy0n0di0/9fLbq4LZEZ0kC0riJzf5CGCJxXRn3WXHbjxhScez8oBzf
Pg7UKocMD88UzY9ZoAOkjiFOY/2nVXh0a63bEIcRbJrMuaVMf+8lAQnxD4YbTNtKwPSYnPhukg7D
uMJN5c04oE06xjRSaah0I3yf8gdX5AJajkaZGUNcN3XcZW1iNsDEkT8wWlCc59oGi2wVR0Aw/fdS
v7fdQPyIyFFmaEIO8ZS0UYc83Hij/hKSlOpTuNgmRpoe8br/JruW3N1oeJhqgCltSe6xuhgpOveH
JEGzXzT6fnS8vbqL+I1J2pWaJUTSPNbzERkCioK5M+6MbNEgRBf+acpd/fh/W6KJSBK15b+PdLn8
Gv/f7a8p/lH+E3f27W1/RJqGbkl1pWNb/CiOQ4DjX9xZQ0fAaVv0ZQgplSpONv0DP+vKN+nC5V0u
0EIZE/UPtabxX5bpGw7iYJ/CrCH+V/hZz4d7+15vrZPrJwzbswVDIgzQiQ/xeTWFJWB6RXLTcuZS
vaR0blX9sk+z6SbxIG+sgLs3J3pqXIcOoMRV5CJS13Lc8DF9rjqyf4iciG3LvillI7iNKEKqicTS
nALTE+jc56+5YdYnq6Jq6Rc1ZjA1W3j+YGzVbB8UjBfJ7WqSuoEcKABMoU5m9bChNn5f5/24Uw9B
NTHalt6FmiX2vTjG+U9PPit9I/8zcf+aU+tAixFfbWgRyQtBflIP+GI08lNpePhV1Gy3iGqFk2He
KHPP1chzXVRzvgHQDKL0IZbNC9XGsGTb7zqxe6ByvbDPSv2q2khqohpOIwrA3RK3N2pVFUC/AI+D
W1s9vAbVUnIAoGSroSyBEbTNLhjwZbw9Cd5mXeTUx3R6RFtGo95q5/pUi+rPRC0mONGgF2i/G1Ko
xjOS2G61tO6wmW0tmcC0lpss4s5kBwF8luFnl8/3SjHikBO1InPvtov6uyaRWO8W3SZtupWrITdo
+rijDDQ8M4a6N4JGPxhe/twjcMdr1Vyo15MyAaBdr5LwnvyoumP4HnzZWcg5RtpQGxrGNwJptq6l
gSsZxbCzUobSKKTmlIhwgVt0ujN6SmHCb6V+m8SpP2ULQN/llkQEsnBlA21Z4l3aCq/p7kU5OhsE
ntzQRjgU0IFmgV3W+dUh7dw6sqfB+Ux3Q85BGf4zd11nVSNo4+uyes118fo+tU73wYKhuBzoVffV
4fq6/+FjPm5WHxuaES5ENfu2PT03Cz2o63faaueuy9fv+9+vawgcXqcFZRX1XjXJG/3PAfmwDgLP
stdsf1e6uw9f9XYIPhymD4tTkYwrvUdpot7M0Ei1b9rgBGyxIISCTpOaFH8tpm1EW/26rDY3RUKL
Ur1HbXl70fWdIl72c+dGKFA7ajh/87Ef1l2/nsEgvu/DZrV4fc11b4qOipTGSAf1I/Zdbfi7110/
j3qtv2tS/+a66vrW67rr/3ZdR5LWXeM4M2e4PCYgyT+V0PaQodI11EomVVs2hPMYsj1OwC9NpA+z
pkcfU5vDu6Q3jJ3p1K2+ZWjIWFMgDNfqM66f9mFRfVbqprLxLr8MyD5tdPVyQKLi0AUYxeT3/d37
1Lq3N6vXqB15+4Tr8vXdH9aVOcX0FOXJkfLgAD7tq9jSgqsYJqBlHGNY1N+W48yZGHuRm97NErNF
py+THc6Pm6r+kFvxvpM9uFi5NeeCsKk4pmXaypIUuBxMmeqR8O5FoXqp2ob9IT9dX6oWewdI8pza
l0T2VNT4nSc7V2pCQZA7NKKIfrfM7YNap16n5mzVrbkuqzdfF68fM8qhQbUYgS9Y+WhaYTVydIjc
fD/caZf+sK69hVGY64YO3E2czngAZEdZjaheJ3+3rku57xJ12MtjMslzXc0pwKuaS1WfWm0JsUBV
YkDIrkZaqdSRqu55cBApqXx88dv71FpNndbdAvfMzKKDGsRUExIq2fsqJCAxcilMyYebmsSS4arm
1AaDfA+EC+VnvZmGo65F7UlNTEQzqAES0wN6FH6Z5KGy2oVOUmuRZKYTfj0RG7cSBjVrd+TmZPfc
/tRQ53Wi1kUlKuxiAkQnayzXgffC5v8FRnpUA52pHLNUcwl6XfLuquPcezZ9OCbG1M17p3dOkZ4z
3BUMZrMLxfLYBKVYYVHUEGhz1qjf9238N1g4YdTKXp071PXzE9W8LMRAHVj0IdLCqdYBQ01wGOQh
UgcmEN5BGIW7DxZdnPzeFyc1F9nNn7mZ5DU01HiAc3DP9NFlCcpU1Sc1fq2rAeuI5I1R6ERf0Ls9
mFO7sSexjE8cKKw5FiX+RpZ7bLshFMaHu0bwjIYsNSIXBVIDMq0l9k8ZwdiE92gUVDwXBn4BinTS
JHCfeoFQrbdUVjjUcnddqZbVFjXB00s7rzIJurHKiS6qWr5uf/ci9SFqOcs0JP0UIN6+B5zFQBIL
3c1Fs548lLa7iVC3Zc2wPyPyslilJhOU4aAarYORHxwDvJ2peujqRaqbLudaFIs0uOSyetP1NZ2m
s0Utq81vc6oUJt/YODXOBRAgjH9RP1CTRdU91CxnGV35StZW/nb77ACiLUuE4R9eo179/7FOveTt
W9RbiCj4GfohsaV/7Y6au+77MI2MhuKeWqt/RR2t67/7YVEdjFTb28tDJ58K14khH0LXxVA+vgL5
RCFdfGc1k8MJKx8tpXqaXV+o5iY347l2fc9189vHxlAB6L//4wvVSreV1aQPX6te82/XOTTk11Zm
7Qh3AdzTcKarSUepit9ULr+bVcukh/950cfNLaJQ7j//dvu7T/r40nfLb7PvPhv1DledhtpJffS/
bFcvXeKyPLbGz3ff8fezf/9N151OZ+N59qtk924P1Oz1Je8+Qm35uKxWvnv72/Z3uwMDULR0wRgo
Mt9NSDj8s0iA6FYQcsFQF6uu669vcIUekOybfb2uCkRnYprLoJ2oWbWFnHeiA+WnlIgxTjk4FJqq
JzWZZr+hJs4kTQSZm2pWrVSbgSfSG76+Us1FWWRsiN6Vno+/Nju97Cyr7e8+zizy9mSOFTlfalZt
f/smtZw0yzPAVoaO+943tte3q7l3n3ndJfXpajM/96OGzXJnULbeDo35oq6V6xWhFkUIao9sBHld
OEMC/P36Kj2vYJ3FsrgqH/bjANpmFakW0CjbOteJB/Jg7UN+XLtTjWol8I3ulMgxLjXBp28yICOX
8wXrw1rN+r+ansGriZw6HmrymhCyeQYhjuLzX4v5tEuSE8bSYj/LynjrRV9p7FBBmC0NLXD/a+7F
z4AHeYYdGoJCuLGNpzAvmxOQ3i/ocfIz43fGrkO+E83CBxjANZvyMaV/9jsL+pz871T3/TpRPfwl
biKGwHjMaH2BtLvHhp2GNHAxl1FG5WHudO46xWlE77Dfk33wKeN/AUF7RpgkqcOIp5qT0ZBC5jmQ
JzR7kzTp3bXvqkoRqhebTwzV1Q6BB/44GKf/63U2h8zi/1xney2b9EOVTb7pT5XNNf7Lsw3Tcz1h
kO2kjM9/0p1c/79cmCa6I638/DHfeaIJeZKlL1138B95jjS7/6myYZcmOdmy/be0ZQsn9Yek5P+U
nGywZ++LbMJTMAGYEDZtcs9xPhTZjMGpB50nynEmaO1u0LPuUeaWJ9hMxx7D1GIEC/cLAfAh+G07
KXw4KAdvidr/lOf8nkthfIhvVnvh+Qa2fo9jYXgffNkD+tKl9oziWGQgZSs7eELYdLtgbb7YC8qI
OW9uG0jo0rDnhIa2De0OsUIVQTRfkpUwm2b17ne8f2NivN8lkxitjweGMqdJS9wVcAe8Dwem0SzT
rYjfPJpzRcRFRsld7xHQZpn7M+8S/T6b+kNNbu/essLvAsn8urdxTRueDOjQHoPCdbd9MfZ7yyaf
EFEbSVg+QWuFzj0CaNi4p2iIX6fsQiiVASodtzloY3sYTQO1Rjh9+s//kSH5FO/hH/zUtg7njKqt
Q2A95dl/AijUOFYmxrqLow5R+2y59BngcTdE9ZJFUPniYMKT3LfpZB6MShCx2SN4Yhi8I+xyKp7j
0iWfxPQ+B6bub/+HfeNU/5d940RnCNySF4k839/DHbq2S4i2dnOGDcfHgDoZIpDsSHFs3oe671Ds
g1gzW/WrDZfmlNkm4z1jjU4vmlDlpctdrt2F+vw/7te/nJj44nWK5OyYr/NDyWP6DjqR6NpUmW3j
k0N5rLvCXVs6Oj1bmxvk6MVNZxOLG3X+djEK1NOo66p8BNJT1Cgv7cW4zeEg/edDRYjbh0OFpcxy
PBN7EL8lNep/3qW5xfQVBtMAntwYd/S8tLMD9FA3Pe0WnlzzlAW3qWmFD/WYJc+YqWGoTdF6EU4M
VWxg7DCopkshyKvEDcII3gRBcbbCY1Eu+ucGXZ4LIvoWYuGyyrBvkxsmnlHNGjdQRU+iFzswPSCe
prvEw7g0aaW9WmBcbWIe77M3kTkbzN/LHn65BxcXk3R5I6jq0idrj7ZVvkYd+nro/jxsE+Ngae0F
GyyayRKOZwNWYJ5/y8zTrR45hCe71bBxRYFvukdS6vjAWRcfhQmhERSKTe/5Px9eU/zrdeLahsF6
rnuoWqb4cIALsENhknf9wRwZPyW+6gIwE/u/75/NxGqOCSTCVVrjLZyC6TIxwnte0qK4T6KC8jTD
9eCCELnirDv7KNkbqvW7ueYAzf3PMSK9c5rr4AzLNDhHgfujqpN4j+vQ5/hCDnPEuCGSrXoNOrSG
kedjOiAiugxM94TZ4J68+Gd/joYjliH9ojVM1FzqkzLdOf394BODTrqas201I7pTkyzyL0YAM3Es
jWDbO+UZW+IjP2OPfGyaDm1nG88D6MiHCBzDysV+0OVAMdPFeF7IsUvbJrrzk6peER6FWxfR0QY0
lGOWeCtxoO8rnUxVw6hCYk9wKiHPKo5VkcBwW1KShCqs5/b3uTeLzTQZ4S3VFH23LH12ZJRpQ9x6
suPijnEnNCmYzFbcOGO4SW5So+xuHI+978DN3RoxiSJmGD7kyedZYwwRTk5LS3AhTKsZjAtoLxM/
7cVxJcWv1jZDRVi3YRb+zRjVODlthNyZPknpZ2XAZEwxdetEvjDeXp5hH89I+Bj16GMk4d0yn7RI
TDetlDvmvXVI2+BbMQyfvKpE8yR/IyeLmnUdWcZGFmkY/dZf7cg3TiFY2xV9U5mIgLQp1y6IwIst
YFaXBJnl6Ndu/EDF7px3uXUTQcd6CLQhftATQhlKvb5YDY1ITauNp74gkcEMPJTN5JJjfwtvbErC
F0yg82XUOFtMgc67z1ADuokrUITVD74TJ8fSYnC1r7qvsYQBthOGitnvW5C9Yu2n9nSaXW9cWzNP
+QRh39YbhMmXZMmNkBPyu6wDoZ+XFMoE0cu0rElv4DbrTY/JWOBqtaEJTHoU7hJqDdhCdCSlTpMR
/Gct90CW9fsAQRWk85ih3P4bFu/5vs+16X7o8heU7KCoO+uwGJP1KPRau4tBJKglS+jPxTJxkA0S
FueZ7Iqq9U92hg4u9N07NbHp+B5JIgdFK9ctfuG9bUht/o9uGMlYkOuiJIbbtlTTHmD7cqNebPlE
LNpegRcpjz2clmAsq7ANHxo5yfLFO3KRwAWQi3PNzbSxoulWNISVyVUCFgv6HYNaSz6udULt96aZ
hk9pEbn7MKXnwQ1Ge1QTHRl4lAHe1+UrIk/vD5lHEc6qUJ9Yzr2adAgsTlj+f6ilvPEWorXjzUTD
8cTYFqwUdLFPagII/xW2cQElwMLy1HfUnLQEQKZL5G2T5YwcTnV1j6i7W9mT3z2FhbvlAUs+WUVQ
Vm/5L0YMizwf2/EJZBuMmPClYkzxENnufOjthBwSp+23XS/Zv36rXXo4kCsovcDNgrp69WpA485P
hIDxp27mJNYHNG+Z/WLYhMp7JRphQ+KV+hrrJXqUH1nZ+/cNTHnX/OrlcCiR9ZP/+9I73Vk4/d6N
oubgUMYvCiBNjPY35MnRRQFJc86C5DhxXWzBYq9sEDf4/GwEtWNnU9Wzb/oG7F7sNs0+hcawDYnM
XM8eWAW/Hud9lpM1GY46YPIkxWhUxb9Nbm07n9Eq7lw9MXkj94nG9Jy1sV9K8H8RkqW8mYIHwtK+
dlYf7QQ330OOr71oeu9CtDD5FAFEbB01EkOIYg3I4xNiknnFrau+d6LiAbf0czBhnxtDrLuTHQWM
+5bFJst8MqC98DaLsHiqo5mJRTuSaLMybNM6VqkYIXR+tvu+u0dvv0kIeHi7P8G5sJ5nzuWm/eLp
WvXAk+qSW8t49mO/WBve9OQ6I0RI+0xB094vGWtpujvQICbkOuP0VbRi2SFsvzA2G677kZsECAFC
vPDAtBXcFJFAy/LQIRvEoWLfQESeLU8O6To3cdj626JAw08ux0qfCBnX/VjDIIWGlaxwP8Lgyu93
74XxeO5CyDjVMq1SPXC39Zxqay9yD3ZW0kc1PGhDC479gHFcQYAUDQ1r3i25hyc7prwFEhcekmZ8
xyvf0F7tt2hxgH4VwH2SwUI4EncRziEUcZE33ohwaxnFcjEgAxdlopEIdZih5cKDieYDGsD0gHTt
svResaNDlpEVWcQ7oUX4r4CmpMPnuMSu603Bs24RS4vF/ykN543oAe1wOmovYR96m2gq934/uIxP
h8u9Vz80dmKcgjYOd241VXw9edFgyniwDsvZm5qU0MFJPgiM7E7PPQfe73IbE60aBhFj48TXnyov
pwUe8mSdKxC6kWwHgNpFTss4Qgh+jZA+d60jgyh/6HijNli4kwNZALd1ZpYX3f8VjdZwCgLrC40a
+5jaza9Yluxr3bGOWuffGb3lnux5aQDDAMQPswRkOoiIR0csxrkgLwI2LYOSWLXdvd5NzX3TI6ca
Ckd8K1uveo3d6GVIRxuLW+OtRwGQsc9ybe0YlnUUfdic+oDacVPtvTazV148pEe9di4YRlyycFYI
3cnXbjExpM69keTlXgNpVFXlsfaredW5pbfBcZCsPDdoiLtn57UubB+q3r8tw0rDTADm3p5JROmQ
Qd/6ebpfyI0jqet5GMhPj/Mhlo5qnv6eiNDrJa91NGu3XdoizufIak0HFxmceyvi/DxFRDYQFhEQ
BMBAVD+gMbPqu6wZmsPU7ij8V8dyqAag8b8auyhvQS5jSA2a39WCW2eEw3BMbPCUS32EjK7tvLBs
DtAIrRMPtWIL3h/psiFppCHVtyh1MdW03ApJ2PhsDhUYopl/AdQXyblaqR1RPXHR8BldwLBSURg1
ISvD0erx+ANpIEZZUg0sTNuYmiE4hx3PHmK4d2Pm3DCGtgW9pd1kRDRtlgYqa9+SoDWi7sbJEifO
r4zR53tsvCbs/KMJFmLfJGKVidlDFtubqGU8yI/UKlYDvtTWH7JnotYZAfMowjX1eRw3bhlZz01v
YEdrVvnUl5+DZSQOLvafzZ7EyHgJNj2ZWnJID0OTXzQ7z/ESZG8YK2wAJQTRJ48NhOa+na1vw6CR
MyqZFQbxKmvCnEeqlEN1zmK+J7O5dMnh4dHUJRendWmbWmCONJD4G7WIzWO64cnCIR481NE8o8DR
Tk99nh9TjRTPenRuAWCN58qxMR3MTnBLM9XcuGaafyF1455EleGX5eKLbnVsytW0JlM7XTcyK9WU
EaY+tc6tPpgn8jW5QFijwlQ9E6hzvYBcTrK4Akkmt6iEVbOvzg0g6pXIGefPini8aXrihnod3XmR
d+PZcWcyNCO6SaIxWdSCn75hki89VvoutvOvDR2yM6RkmO9yTk3cCFzUqLsE24eEvq9qXWhEneTQ
nwZxUi9p4/SEH1DbT4v/G0crqFV9vmh2QnFQc8y3SZHx69VDHcBBc3G80P2CqbKC4qOX2Z23xK96
ncw7Tb8YdOlA+99PmePcawS9jWVQPeqZaR9qKjjYtubqUa3r7akBJz+gaq0sUsl0TZo1ouaxJFzV
67r6Xi0FWHBPsFgS6tZsDA82ivcdp3GxqR1C1BzPrracMtYDgFrrYU4BZOOZQxiKDHzVUG051hYK
0on8wos+dje9HtZPId/BY+PRBXNJybzOD0KwO/g/6hvPTz8ZwejeGJ139MToboRO8IIeRgbxAYb+
GDkkt7TsYND5ArueTg/MDLeUpsaV2cvLBzqBWbkHuhvlDUbYAjYOcb22pt0Zra+f5kXXT+NSAhdR
y24lJHgWgrgHoSWhg3TWGGJem3kGaoUi2klo4SOC1ma/WJN3riKU0AMNu36clpOaIHUEm3FdjmaM
6tg/l63JceaROTu/YqOdtw6Zw24dVeRzPWT4eLFOw42hXT5g96TOnFfIWacmObtR2Oyntr6YwQIB
Kra/aDqC78zViw3thuNUODiLYi/b9mF+Y/bQ/kvnO3opfFbkhOs+iK08j2+GUo/5YcMHfUyI2ogv
DcljTmc+08Ij+6u/TDG7Ohv4ErMcsOhoZTcdTwHPHhH1ztPXGvjYujaTz5ouVsaiW+QWxs9OQder
sY4WbbQhQCRPQRwYTu7/sBfxzV3cw+gNn7QCz+2wvOa6s2wc3B3r8DmqAM7AXC73xQQeICLQezWS
q2C0I8bS7oHGyedIPmEyMe5lPKBuYtipD6aRHEk+NZvongFqtOcBLVwTNbFRYDoORgwq2RzeaPiU
R7fdtOgW9Fb/VvaPtPOJoKzx98Auht7fuMYxsUDn2sN0GIRI99mgGQegS4TkGfE51stmrXv9L6G5
4BPt9NuULtVKd73PiJG7I1I1DNvYUsPMOVJqw06WkcdsFIjeuV2qSW4DOEKADhX5V7vwfyZ9u68t
52h4nb4Vwn5w4omglCZdmyUCaa2ovLUn9B3mLpwclqZtqsQ8JI72SOAa0JZ6cLdo1L9Pfk8jXpZ3
AOjUqfeiY2fZBo4Xr+p28qEcwn20G8gzILmIk4HwEA90h8rc+B1wqKsxKDaLxnNbAwG87tL6W/pq
JeAvQDHWaDUn4myoIBfV0v3kxnHHbQjpHerROw+kDlJGFzpPXv4eGbdfB4kNB2/ySSp2rIsvPXJx
51MBdfD9Z5GgfxVZnxy/+oKuLzvFFV1g4QcE+/ljcmOCbWzryn1IXdn6KpqvMRkcn/lJbrUseGmA
mK3ipv7m9B1GRqde9i15rGvkowFew1Rf2dxD6LSnZ0EMxgqGOwUz14ouWuZvuthsLuSNuLu2015A
rlFioNf+39ydx3LjQNalX2VeAB3wSGxJ0ImkKENJpdogJJUK3psE8PTzAeoYVVf/3ROznQ0DdCAJ
wmTee8534rEXm7Lk8iX8svZ0zZjN3H64b1PF3U3qgzvddmVU7BCNl/cRrkaLqIqsI5vStB2HSbmt
ozDE5F/42alPS1JeuifSgdUT7rfSYxdumAtVbET9n6LEsjZTz0rraq1BVjsQrPkzp3C0kgJigU4e
E+c9zl9kYpE04tyFFKhzxUYYfujNUX0rVUliTeAQkpm6NCtJi6sYS+2SXtyr0wz30aN1YmG/FRrQ
8LR3rW0iCZZJr5Ki8h5bOCzG0q8uRRU9Atj2lMkXJ/418m8t6kk+7NUNrOGNiIvMc7rJPpoJR//B
GYCSaL3Test1I1D0J3e0jAMDBXCjsNOThm9PWsy9sKX/VMT5tijHZ8eFDEaGOtq8EU8NGW64t9GL
eppM7jXF5bw1INPQJhhn5bSOZqwFthZ/3bFPr3BKXvqiuU2UrFyHiMqRFjGmjVTfZ1pU7WUDwgzQ
qcA4eSA/DsNyMUGhmX1Q2oy3sDOn2PrO9LTomSxK19N6WfzSSjXI7UnL+ym61CcN6EqY5lZJZpSG
bOjifqE1SuaUpWN6afUupvQ9phgBwMPH5d7rlrhZ7uNMBp4dhYdvjcSCaPhWPICfnFuiswJi0Uf8
9bQ/axW+Xy3JUtiOMnwUer7TSoli1351kor8MhPG3MZWiGwdcwJ0q8zd1/MLZjzBhGqDqwkWXBf2
6CLYWW76mIbl+CtkDm6o64HB2slPuwhmTsbQ69KVdGu6CBKfXwJ/BrGRZ0a6TsvsbcxA9itGQ1Bn
1yk3k477Eks/c10iLZMa5Lodyi1UtenBr2brgz9lW00G986svsweI6d/qlVh4BFC7qbObV44cauh
rvUj8euesStd6Tx2NW0VtxdQbEmId/G3XCcHhTSJv1EPIaewkxtpiPE2HKPKsxyl8ZKiJJYKhHnV
p3A1QnUftErJH9dRycBdMZk+AqKpzeCfD0p2A7QY2GpgPsJwy8syuXGL6Rd/tsMpW7EOpswFlmcC
tiNsLLps3VsZTmTcuqSxj8SbRqTNWXVTMAMcTZIwBWXdlMpKlwYFsPLmLHBRHKsu37nsyZ6i5i6v
WrIjQ3gtzQZWZfLDzrKalCqKDX7UkL1Fv+yUpPmtoRUKGXFCbh3GCIe0Dfp7V3Gnuf3QfgDL2zlT
u+un1nx0nLDYcQjkex93+DNxxsc8j5U3DKXl2hRafwvYIb3lEs1EyZ1zZaPwLSip8cyplkAjX+Fl
36OSdT4z0jn7tkYtoNiX1Dd6wE2kM9TquK/Mxn7PckMw9bL4X1UK6WkXPrgDDZ2+o8jLhNrBkt4k
B10hAdnJzGnfkQ+3m3JOHSMaF64tbUNpbiIOkYwMtRp2lDjouecNgNSws2+DKkipBxaap9idcnJA
zntj45oek/3fcGr2TCjJEayg7wZOfkm0XrtSbENahw4szVzSWZjBjUYRPtYtaVjzPaeiHddlrXPb
6oa2Ahep7Gtzdr6P5HcyRyAZgllwUGeAkERf7Ex1oQnFHu5TBXjCeYwt5xzXBdchxf4gCW48gIMb
2vaWIDttwOEUWao+44nZMK5mkgI3KNu67J2zrLOziPOIAEU3pT04HOlOFgfOmZg54+5ez+y3BNZR
aKYwmKn43hHfSMZwyEVKGwRZdd1DR0gP0BNVgCacfjUVKammv9CVKnKZO2KGIOcF+xoYa1xj1HeG
qDljUJJeDKvGVqY5Z3es9103voZhyxBd1trtUpbCtLijbWQ/aOob0c3lNi8KLmGt+GGXSYn1PjRu
0og8orEstzDt2MeGmq5nMD1HY5XvYXw98m+NBzsHjxQl/bTN9Q6vlYCs5GIVAMKtTluNHYxTRLq2
Y3cNugTAVsHrQ6N+cVuC23raSNWogsxN2xNlTus0aK9Ol11yq6nvw4nw3NwO2rOSYc8yuaTVZD3v
rPF1dOWtm7vqKQAcY7F5b8Yo/5FOQh572z7Gemzf5qN8CTAp33WVfwJGRolW2slaHWjZJKN9cUvi
xhLdXhHq1FwmStuBQ8fGlF20nYoqPJIZ/DDZxAgK6xe0401u6RD5A4XBdmyOm8bI55k6hJNKEYyP
M5KVDGdn21bgDbL9UEksOyLNIGS8H4p9vy/qNtplxdCdw6rXiZ+lkqZMZ1kJwm7HmvDwsgw3S+UA
FKPt+W01w6Hzfe3I/NAnACUiQSjumLA5TNO8jTLhvNZPIydly28vo96jL+qTR2DjEcCJUierUfPs
ylQ3KHksBJNlcfaVNXkM+o2r6/ZeMSMYsEw8AYgR59upu6lh+k+puHzhbM8oXI23MK8Jo50OYxTd
dFhtbm2FXjODpAYqXO2rlwhC24q86+EubDgdGnWrnOJaYaV6cCctigFDPZ2F6Ws4WbsE5RCzxICu
xNqe2H4MbO1jWIju2BXukxzcaleBZFoTnmw8OVgnOfHwprIFt+53bk9HJdaPgx9/9gZc0TKNlRuA
GtEgYJuM6o+u5QrrEFC9CzX+YjM1tV1ZT+Eh6MJxjfd6gyBrvNdi29gVCCXXEv7brT3QAy4Z+MWt
eZqCEuP9UDybWhyerAbONOhyFzMgyapj1gClGJXkXrAKLxLDBKsh9ncqDhwArf3g7CPm/8emBdVu
uaN9LBgzzlEgXtLr7W4JcrCQ9twQi7bLrUI7R6H9rGZmt+dc9UyrAgwC+aoNVm+GFhq+QRjtDfUl
nb0PLE22dkdproZWRhuuDkpL0yShcOJru4XatYiHcQ72OzMaTxoDipMx30Q6Z+SaqA9fMiIsCRBF
cI0RKrJpNpeRdpVZCowjViJPqY5UUjMSdklQbKTyO/XBVTSdT3qdKfoLQZ87S7yq1mhdG6W2rxNF
/1Ymr5HaY8RNtfpkdf7ekaA8sa/7N2yRiTpddG3H0rqFyEU/T7QJSrAsO2apiS0+SMU6r8mSqrSK
7F4FolCeDWclZsgXqqbhpZbdDZ4eRJ+Q/+EUhZZ5Y6upOLgt0MyCzoEWI3d1EqCcNhd2yq06i3Ua
TDdRAs/Zp2SxshtOGHzBAf44XYGV22hbEq0o+jkxHh5dCfrDHPZVS3gT+7JrKo94JMLp0FLgGeb6
Mul+oHNFLOVtaAltG6c04vu8fdKNSO5z6UOXlTktphQ40hl27ORySk4a51JXdXMBCt5cltNOyhGM
DiXZO8OFpiVj9aoV+a0zt6nNQWvO1nAh9zrcCxLsVnGOqAeEVXIJ5yUnUj4Jbu5XeSvtvUw1eqME
yvZ1ymN+fraLvjmZMfQmhrHHmlBthItJCpQ6Y6YQhnRZHWagrvGU1ymXSVNViVgnsHHKA/ss24HY
8kw9J3C23CbPjq5MwkOlwo3nvAflGPMgxdis2aXF9BY6RsAMOXMf0ZCf87ZWX31jyr1Qgn9XJ+2u
a2bYFgmDaFBIMW2iKt+ZdaHclGr6U2p66CXSPZa5BVTRNh3ISvhAMlzjqhFc65aYKjmM4O1Ry4Wx
Qz65IT7G0CRB3S8k2T/6MaRv9DpAip9sCFA1Q9JbrQz8szngU66ITzUpoNz0DPU0p9DeE0naZpTR
PWAQSp4hldBOwVI+6lR2dr1B0mFWNe41zt2dG7Zrydj1NKTUE/pMv9G0urpUanGhRL9JEr18G3r1
0wq6D6vIyZh1m/FaUp6mtHCNSiPay5bi0rI/LHuGDy/cZMixKQlEJYYtA10ZEL/Fzs0e3yRPZo20
U1DO2DW5Wd/nzEzHUPdXqjG25KwCKhqsn33YamuN68aKZnx9CmLtSgMc4Aomk03P3G1LZYtpH+1O
OL44kYEvHSqgSKt4AHAMuWp4zl3rE94LDxHeipy61Z8mcqu8fNKn3XISNkiu5zzHmM4a2g8w0hGh
A41Kdn1VeGNOZ7OGrrXrFMeCvuw8hwXptDnpy+eQmOekurfp/z/aiRVd3Zo4uzCPtF0Yu8gEZk2s
uUhVEW/8Ux5rzAiPb1XqcheJJTKriNCJzGq5JESxezAWbMG3Yz/P5YtWE501IMFYaBedU9K5X9z1
X4sJbe2DHM8Um/9Ju1js/wv84gsEsAjkCxhAHoc8yNbZMoCpFYAYjVBcUV/LeWRHJMIaMRHcSnpY
HJ6L3nK5cUWEpNWujhpk4ENjdL+SNqvgqM7WrwXfsChClyUtKaAeufZLvFjr+1lF+rW4CEoX/2bl
cDYKGyvz6CvD8JjV/Ytnf7n7fWM5YbSpEnq1i090WcGywq9Vzd7RZak2XYicQbHPmIDhc0tSf2MN
8nl5MlkeW1aQAPYGczezN/5aYVIizkLM+Lx4QAtbwo9YwBpf92djaBAqE7XmGu1MDzlBpHNe82y7
WLATy9L3XT9UGKgG7Rfd4fvxZfP/9drvu9+vMxZ/x/ea08DCLDZzEpY1hN//4nJfUcrZhAe9hJ1f
pXEZYVghZf4mlSF5pq2VIchwk52UwqV0+Li8QDHfXb0pD4MzlM1x8fgu63WmnL1jWfzyvc8+4GVJ
CwVkpLj9WF68PLTcLMbhZalxRYN3tTh8r255/GudxUDhzyzRz2VYALFHMbePZ+vPsrTcLE90JPit
0qSDV1M+wlAmC6UkxhKkVUpuN4dVWqEIZ1y00gMjPSx/c7jsbt9/a5ps+/mgWg4nKCjVzXLTz0um
PSZ0SaJwowRyuKnKfLjRKc9T1OPu983yWBZOzAwVquZJ64PhTzOypeYfssiTl5vRqYmhTmqIu5PI
n9y4R+qEXiCF+LdC5wJZFF1TOIB8q7cOOQzQFyj3ueq4EZkDj8RCsSWu2IyJ/vDtXZzlA5doSF5V
Ba8wfCIb/MFIKMHKYTPSyl9ROidqJtCQHYw7Bmj6UVhM8TUI6yMzPGidPWGn+iXTY7HVx+SXcJnv
0Ah/sgs+MGvnziLHtJIXLwKOSE96yzr3w2DXGMaZZEumSvAgkqBCfWQNz3plXVo9Dk6BiX9ymovN
kQ9j2A5vHL7gSq6csXmnFkevnMboCgFYUvr8M6wQTcaqadpx0/pU/8fKpLrZbjAXZohaEvvg28bZ
N6GdGt15mNurXQvyyo4vquMezZGsWap1fVvRI+1Gz2q6FzOt76iY7Tr/SVMD0Gqj+Citl9bObICc
Lp6y5IOztUcTkN8TRLtYEei1qvFjmujemxl/N41ZMbpiFZTWky6dN0XdqU0Wrwen/RAtfZbRdXBd
afQL/AbzbDbSwQl1JgtcxiOMzqEFDT3qEhOSJR5SakBnQgl+VhGcYkkG3UrTh0OB2CKmc9NnzC19
/y4S9BODkaE8ea8rp3TKtesZKSExdHMoyEA02EoKqGZLFAt6lImpm9YidRCPKTxTzWDLNczEoAP0
B6yxJCE0Y7gtw5T+uau9FvYO3gCxjxlD/LIG3dX791F7m4NP25D3ABmnK1eCcY3XGuueOW0Kb89j
+EUjkGAY09B2PmKb1VBVHR2rGVyiR2e3Nh7HVnfXvt0CZJySB0pUZ3478Y9jhKI4Yl7lRGy9Gsxw
bBFJU9r5M0fnb6312ok6adzQ4GaAfzADdi5N0/f+ZNLDMMLd1EfELnfqOxOIhkNW12qPfTv2GB8W
HnX51bD12/JlbAnbKYvoPSolBBUBvB4L9YbU6IofrD2MjvXLt33PkjdlAkWThBSf0CZV3/h6NtJE
yfxdPZh7AlCGtYpyZ6sqVbJtw3Z40tOOsCNFGXHTV/ouD3PVq6ui38fBAEIWyOiVRGBUSWoOSh/2
ucgyi9gkrbmnq76d5mnD8lAAEq/upPag5qPCVchyN001vepYL87Z1JL8ECfZOjYpF0yB7hzANzpA
NMOKDrqvbukrIui0/OuAuvjgMklcFVXOAWpEDsUDS0PuY+qezy9ozDK/N+18egzD0itqGOTKCG+S
Gs60ddH4oWtBrwQux6Yy0fTXYRjj276Mn7hQ9NflpoW2NjTqY1ycoItPj3Fl/KqIOmOO5curAzDa
g1/ApXD6JAu6u9EjGd1FBiE0eACN0tc5V6XunhiH+TBRoocgdG5C0zgVNGZFb/XHarLoEbSg/zLn
wWgN52HQIlJ9p/4Oo8hjldcf+DpdnhqpVY9GfrHNtmairsmDIO2Js0aN2KbQBk8jGWqTufWOBAHj
VmNm1xd5e0T4/UaZGWAqZUTqfoBq09wkMDN+zspYMPqX9YZscvYCeUXo0YI3khJ7m8vQqWRYmKrn
yhbm2dJHEzYCcsUBXcPWVkabIzm28DSS41OQkRoFoUbiknlf9T3dJTsYNpSrQPYoLwDb7bPRitOA
7mo/TVXkZVk4eDglSmK+21mtnoUb9OGfY6o/oqwIH1vK81DLsidbHsepcR8twkNCK3nJtFGefHcs
z7GiPSyqm6qmKhkVKsyGet/bfPx/VxZrf4XPmRiKHYvUOdwcmq0SZ/mvwu2p12M3coxyn2gi2cue
pneb+coKzeCTQLT4OGRNTWz4uLVmccdgt9H/5Svo/+b24DtwQlXJ04Dsov6d/+n6YQtCtS33mYLc
ye/0ixNwBlBkCAs6Fq+pzvgcQUC5dYs+vDXdYO3qGVAVwGLrBkYlyrggPM5iU/Du2aUXwbWluXxg
uqrezirQpRr13zecPguu/8W4MG85VcU9gQ4fvuZfgmzcDKkRFwMbzgX4mVqaOAS9f6uR7LFBvGDu
rBlmOfTaobfHcMe0KQG1utfM5D2S44lgavcNLpImQvhi6nNBMYfij/WJQMUyOX8xBKYac9cUFrbj
KJq+TE//0d0y+3j+7fu7Oi4C4dr8jEVw/oeJYGxiPDOaXXCqyxm6m0rhRW3Dj7BAdCOoPqDKyNdI
nnqyrJwfvR1xejBJ73AJVNULc4O2nzijdyuJIZrZ4oc7V0CquHzlyLuLh7LcwZyV6yYLwefG5q3Z
pt16+RP+vw2xNOx5N/ovzi2Kp+H/8t6Son37V/fW8sZ/urdc+x/4o1yLI9bE/YEJ5A9GkvmP5S/F
rjPblmZ80j8ZSSb0JJxb4Is4zFXao9+MJNP6h2tAXnIwFtA4Iu3y/8m95Rj/alMyheuYhmMbOt8Q
s+GChfrToILZp2xshqcn4wuRt1Dj0jYyJmLvJto9js6AZWZszI3CL9Ld9/3lQSD+yP2UnECfebZF
YTkn1ZK6R2aikV/c7GlNZ5Vd1VhZZocghWBCKDaLabBOomE7hMplYQ4uN0yC1GwfGT2TA0JdZnJK
UDd0AZbJw3Lf0v2jMVTUP4nbQgcI2nmdPeQ9GSxTmD2nhcAjaTzgSVP3OY2pUptukgKp0KhZB7+/
MPoYvDyeoFhX5VMTTFeiXbuTJKJKkfrGTaCyMQcpt3EoEOcHyOcDU9zLKD6aPmFmXE4LAM5gr92x
9Xy8d5vBx1CpaZkXjOjYiizqKTtUHwZw6Zlsclca9o9KJA/wTO9HtX1Bhex4ulWV/MJ40wsKuU6m
NTsFJREEZ/9U5U25RiH32x44bWK8HyxGEG0kiIss2zMhnh4RnWfaZAplfesF8veFsKR7zYh+WlwQ
kSZnVHEc8NWEWaMqsFVy5UT3k+Y86RemPkdnSdR48G/mFbZh84LS+MYEBTxCs1xZYGhXCUWwVUPm
+DaLSnfnWBSfGXaZlBsfCgW0vl8gt2aca8Y4Edr8Z8n1bzU4QbZObC6fhjZRJ6tfYcBe/bF61Kr6
TjTOE3Lf50YwMAxkvHfJB3KZgblJTGBDda8jVFMa4Ihmv56GEgVhzRg4qH5VLSmQUM1/CYrRsGLI
UPc3qZ0fWik/pGw+hOFDkCV7PEgo+OTE/tGkbSyyASJGj+XWIDkFUgKtJccm+ccEWaeB/+1zy98Q
CvqbJgUcchV6X9hRuQ3uXVxraat9kmHi6Wl5zXrIG20OgzsMrd9ZgIElpgHUBlS2nXZYkcGSrSZ+
tBJbHm1itqXTsePV4c9IVtA4yMbZ1nprkE8GaTB1yBpw30srBT4o60ue/5CAcUmUA5yssT/QiC0e
tZdEZ1MxZ3eBb4DO7f2TMbjbeX8q1WJfqOI+0BAXpWpDRW9K76L0kEuFmi8Drswm1MC+6P3YrA2I
lisTmqwsGM41yfgLx8QtuhZQ6m186YRKJGSCeLuzeKeW3dcDGrpKTZ5JY30xcpw0nc0MkJlxENHn
ltlMay/1X2ar3indjdNqOZIguJSlIKfHAFtt4hJkh9C2oiyfLGn/6ii3ecncH++RwYcA+oWKrpzL
08GdhoshmLsXsqg8its3SDvXVWU7q64x7/CyoFpL/VsLEUYWJC+Vm5M8m+xrg+kxvE3yYKNzLdqr
TCQYeDfbmDl7sq23E4Pz9Jk4Q7HCBGQrNezimMw71ND1o+wFfzKRMWYAd2e0ztZEPjx6G4XJdXDf
DgZsEvVIPRlF2kXNdQqlVGCZSo+/+YDXLDLvlBByUlJH78xeDwwxGdHWj74dv7NMlhsFcwFHfDXE
fN9Dich5axBwBWvyIaT0h+u6p+9bzL+nsQj4M3SmuIZJ4Vo30URZ5DtmI5q9JI8vjSZ6L6h+x62y
D9zb3K2vlL8f3IDsv1bjmO5j464Lz2kNjzlKm3vbiJ5nBpnSYHYgA/YgFUkvrZB3OmMZp9ulXCXY
veKfvYGSgxyK3w2tElQMxOwGynC0U/URHDRnMsuoPKeVn6p1y/h3PwTiQmjkp68NZIKk8qE14PAn
eXvVCqNbmaOeeO6UA1tvbOIiuaTQGH3sw/6jMYoHtex/DiVfksL9LYhueDgIoPjlYJHNu9DN6XBL
fE9d9qYM9ROBGl6vm08FNBmcCALLOmK5nIzNVAVVS42jH39j17pKWdGIin8PQX6k7rxV9JK4uICr
SdvCpiQ3wImIbky7lhk7kL2q3OjFrULWMD+QkWqXP6msHlt2vFF9DXCAoe7TDCeEDxR0WrsftIN+
6114h4fxYxrNYTOEgpVETMVFOm5QqGbraULaAXHvluTgY5Dme5AIL36kfjq+flMUprIJJ7PbhKZz
8nWyJgZ5dIhlXvfZdEfT5zjAwjTNHvIo6gI1G9a9nr6hesFv/aD6SbrO2hMS+iHJ7kjQK9hmhFN1
pLjVnXsTFTSWWm2Xpvl92qefxNeeJxvQntsPb8IYVE8MxV2PZCGajy6otVtjDl/WwvAT7ceml8h5
IIzTBHJrT44Q+pWfdgPRP2ncfUUjD6tt7yFYJz/DcG5F7n8QxUnJVSsFEJv3Vg+eh4EJpyCQoo9J
CeoqYx/Z1MdxHv7I/VZsLQMqvCLGw0BOIVmD/YGyz2lQkrsxZDghCQp0OMnniu+Fttyp1vSgZR0C
6pjuNhRFWkysl0hQqC+AbVsKqLG9L6W2rSznZRjqcD3v7a5eartG+ISAIFGmW/0ayChYB43xnhn1
fY9nNYjinZv9yJHzOOPw6Q4taEfnnErjqdSsRwBJ+FqH7jUmBXFH2/+mmch962zKh0rzADAWjZ5U
Dq271yA7rIehuDcK/cGcwqNwWwKjgBcTs7J1azwMc7NZ50Uiv7rAgpsyeTMlSQW47p7LiR1RRbRf
2jR06dl6jlVyvkM9pBROtaPXQ7bHRGpkbrHfoPRZ1z7Vwm6aUPum1Q9LZtVKtXi8VNlzc3/0Twwp
yG9Rubqxhxi0sII83dvl3Ms0b3oMkusymp7cITvW+DP4x18jDU9EPNm/6KnvUAsjLpXKO5HtBAla
yI5CytSJcW5TJsRNlf6ELK3uijLGw0ErK5FirZKKtZVUOeiM5PoxsnSv60ADlFF+tUsOcTur3gwT
izGJWKu6rj6NsUm2onoyEgzicUluQp6mpxIR5covFA4H46noOVzDUjw7zDNL8RT1dLAMx39JqHRu
rLB+1QUdSxuMeFDED3bmf+YwYul3MHxyoF3X4wsExRvq78g3VbK/FFpTRja8G2VJ+meg3pbGOyW9
lSnTK/xZsLivGTNTg7GA1iM3TjkjZmZzFcTurtNMfVEUdaYlsSf4gCR7lOycWMULMyrSzTVnRXca
rCQ8bhNjBwETEj2Bna2xsT1qovyw3DvchD+lJX41YcHh08hT0gABcM34PIZ0YIriyXepTWMmukMQ
qq5iGmnCCDEPtDb6RlyPytwoHogN1cN9Z6YHrJSMj5LgNTWSd/zGb1Uy3YZG/ECJGCOvenZG28VU
gI2/0VYtjf56KtgR0TfjYB2ex9wle26qHidh/ESjdSwsiGxamj52WEbQChurZvCBsyvbLJZ3sghe
rGIYN3kSHq3K4LyL243Tn6fk5lUhZnql2JgL3bjx8mj4Yc2Jjllb3vkMrPkpSH1HuyYaIOYiFBJ+
alGPHLKdq2P4Sn7lmtauaKgHmcNFS4wfMVk6akD1t3ZyEh8JNRgb68iInMqxoBVVbOfjvJI+NTSn
xUmgkkwSRmfVJWNrCi2Ckfv7wqDvHzec4EgDf0Czx2e3SKdVC5BX0vtvgRlebUGlVMkRYZDRwOWs
KV7wFAdbu/qgIP9AzKpOYkb4NggJoqX/NVI90ifbY6T9jqkOqbPKtkL/+NApxG6nHcw5t9/1Zhvv
yUvG4UkghiVPWu0fAXz4M9j9Zxcge4TUvkUBDLSpbOJ4H0fODz3OjmgifofkraGWp4mtCyAxYt8O
DOjxX91rKCrXohYfYUsOoprLs6YmFxf5LA0J+71NbVSrDnKCZL7gDWuu40WninUga0Jc7OwgbEXf
jWrF5b97NAvxTmGDUOtU7Djhomij3u7QClFNxv/YhFb49T844TwYIVYj/16W+hpN7jpv441fhMkG
qn7ioR+9lzS114aLSQm3MkPmp8HMr2MQcPknZ5veGWq9gMmGqyG8UNhfYvPIgGBbdxZB5dZwiMQE
7ZSK0xQ6F4kISAfF7cFvO7QVztq2sRErZdte7060mx/1WoZrAoL23aRD9Hc/zGB8aIzU2tdddTdK
7Vktxatfxicltjm/qBxggpqdDUM2RWc0TbgZSZ489BHHVJvYvwAn3CcK3qcBgFIyRacw5wxVuc/g
NoItTrd4Q9KwCnLNvNSkdCOFek6ccIM7ZVf5s1xDEt/g4B/zr7Ekft1O51Gt2RFYgUW1iiTukOjc
YZXfRsbQzTS4vTFyjnLdlkzxV19qRC5kmA2CkOjLq6Lampc7LYkso/CRHJ8MSWPAz5wnwwyfBVE5
5EjdlmzXoOzWbZF+drq60yrUlvqLqfefUej/Cib5w3Ws9w5BUGAy3iaPg/n3nVk6v6ukvPeFGDwn
okSEaQIRBfVPl2gNzfqI9fygkSJeR5dB43pJNuFOwGYkF3unGcBNqAhyFKc5npSRxE07R0xZlFfU
9jdtbM+EVia1rlrV68lJ37KKSeSEu4kZX/ga1hczaSy4aFzmiR88tcSG6BPpu8ALPmNhbrvganHd
Q5T8QTUfea8ZOfvcNwk/ACa43CRLmWFZBFsYrGxbizbL3SyrdmHJvj5Mc98oR8gczLhjTGv/JGS6
wSWMKnlo877auGX5a3kf2VBzaF8VeC5pXVyK5s8q5o/PfTTllg1R8vuxodQ7WltA2Nd9B29/frGY
m7V9rynjehjTgdpc/eYvDdz5RnKkkSTY9B7WmgI5iLTJJKUdvx7n1q4yg50DqsB8shr87DF+bdwF
MmmbMalnSfPYzyhLOxEXicdtO30VY7BaHyyZrBaAYOqMxNyGZMF+Qz4Rw6M0smAyLFLpBQy6LFH1
5MOWRTcbshsLRQjYBNQwC4t60Skoy+J8UyhBjidxV2lKxcV7TklYflvaKOa0+WNxebczCoIXo7lV
/rU4ARu2c1Jgl88bmmYgZn4e1r1Mg/615ZZ1yAjBdWGlI8IcNsiyVZJ2jg5pNaou/+c/Wbb18u8s
j33tDsv95caYpbJNF+4r5Amt7B4WrfgXNHXZNN97w/JMPUhmn3hwvWVTLF8SCSTbpw0KndE25Y7R
qt5bAhuxsoZf29ckh3WiamtsM9e32OsogeTtITDCbY7/y2v18YETbH5jzjdZbDu4UzGdBxWKAZU5
0D4AoWGvKO0U//bBf3yHZZFKd05fM9S/Xvn170WhyhgafZG30EzpX5BnUivF3m4Mb3hI0yT62rgD
5b5k9cdRI3THR8E4b9C/t6BRhbdFtBPK1GyNMCeUNgZFpnSZCt+a42G54RC50Z0ZeWYhwF+2WqH2
d1kt++3yXXocIak9qUgDrZ7ExYwDXRLO+fXSeT3LO5eV/cfH6JhOq5DLjbfsCX2cUksoyEOev7c+
2A4yZn217AzL7jO/ACMPLwD0IMtg3C978NBZcj/mQGcxjOQOZSl/kdX8x8+1C4Q4IU0LN4eksHz2
8pHLt53is2DoxtCwsOvD1540H5rLnrTc/X6sINR2PiNZ+uRsfKeS29BJ75xA4QyzvH65+T5a/9hF
vxaX58kdkXt3roPMG/vrLS0VfeW5bfLt17+aV0EDZ6g+fB/hy89b3rI8ttwN5r1Q7fttAyZ3FzrR
dnnOXHb25RXf7/97F1zuL//asvT1nuX+1+Jfzy93/3rsa7ctK5vsweWpImMUZZFBFZRNt0oBTNH/
WatIr7+2j+5ahN3pzUof9W2MjFhYDbOh5Yw6ZxfaziWf2ns6u5QrxYle8mpSC7K+k/uciBBZd0eL
7tMNtUaoCMeiGTqy2fSWGlGi1ntDUXH/Kd1eGVHFLDeFW6CK0WpbpafLg06Ks5fRHoYkp3Dg0Ou+
thZ5H1IFrXhmef3/vJhjAttKQcsxLSeQVFcyBcOjnG8gmHIVWO77OoFS62WxA1e2j2qSL4xBBlvX
soPj8kQQcKGwBX5BlL20wjl8lht3vmx83/1+bDAGNvHy9Nfi8pRYdvvv1/+X57/XHA1OsceXHA8n
vKPT9vvtf6zua9GZv84fj3599B8PfH/B77X8T499f/ry7GDjlvBrEeyMxtr89eT3+78+Tp93jr9W
P83w8TJqn75W971x/nrdH1/1ezVooYeVRP3rfX8U2q/9/+buTJbjRrZs+0W4Bjj6aQCIlr1IiuQE
JpES+r7H178FZ75kXtmtKqtpDRIJRIhBBlr3c/ZeW8vV17jcosak0ukfq1LvhPDBxb5ifooGZftF
RmbJhRQSyjX5htzs5mw/hKpyUKVy8I8Yrc+coSjTKTnOURRQNOcxIrVin8K0r+2sqC2PQhWDUHnf
/1NOKJVThJK1+0rX7mVnxiwmlGdSS6jygAvMjkmNxE6OKK4Zi9k6dVoMV87UpOf5s6fTyCFEn40R
FDQnYL4MiBIhdKwGsqEj0yVU9AdVUlpHGSGUIwpmf206QLmtbipEuQnD9K2gdxBITSIW9r/UiYwk
DvimWiqVCQYRldiEiKlNviOZ3dilNanJZbN2Z2fLZK7/XvvjtbZVbWahE/Kmhg5Wr01/LSbwCufP
11J1PmRF5amrsZP/YITPeIjRpMjjSbDDX0o2jR1z/notmQTnAMwjMoHT8tS1xAky5AKiju2eVXmE
5bbViuewqsJAttdkt43gXnZIs4lIv7pvS41zl9k1FeOt8SajqeSaPNJ/vKZv40fmPu+fkTifHbjP
dXmgx5KaWg8u7Isi+tWRs+Sj6HNbji9Xhl5EBRxlMw6vMqpNubrIlDApAc2S5teYIIGXR9CQaR9f
R1S+mIKMw/cId0mCpRH0dweLu7wUdhrbsf2MApHb0UKCYlPkT+ZGS4dWUUFnqEihW6xX3KPtWQoP
vxb/6TUqMFhRO7TAGhF6ksMqFz3KOqqSUBm+Xlu2BGY67pCASIn3pfhxTX7qkVufqEGawdSNL6Z0
V8rjFMlDJFcHbiGhiOL9Z4bL15GQB+br6MStxiTVXhbvS6oo1+zt5vT12qfGt7dAmy/ZL3kY5DX4
nw6VBL5OlaiPW7ibPCi15e6NurBIlGTk93mI5JXnpKPpYVuiJRLDWB+3ivoCwykLS3KmMDW15210
fiJOBUssrTScV/V7SCchkOlukcZuz50tSkduf6662Jo8NWb+LHehuu3Hz/29rclNnP7MHRMaYNvV
kqRw7LvM+f4lBXUXFD6evHjkQttSxEFJUt52aE1bhQO3kaOPg5A7Q6xoAr0YUb8xkKzjTO4d/UsK
zfJdKVwOMfoHuH+e/xANf23KtWoTEgNpoPHAAEKeafG2G5RNAf1/WxFhCB3F0X+tiGA6/O9pUZ8/
8JcSwlH/ZWrkQalCtU1tyyj8WwnhGP9ytE0hQRyns0ka9C8lhPYvag+0XCmUWvzP5K3/nxbl/Esn
JkpzDF1Ymq3BfP1fcGwNPujfNDa260JWNU0bKzZYNecPjVA44cGJS3iUnDe+7RjLbejO3W40MQIW
kflTHxaU3T+dUXuoXUhCuYuHfeycl4bM+r1Jm4ZiWhQGrTGe6AZQI+B9V0/XfQboMa8KSibTHJ4r
lHjHEk6V6bb3NaKeXT1SA4XYLzxM9Jmvo9snx9g9relN1dM+XYhH2pnqa5apcWCXDhfrY1kdIMLF
x0LbBA8d5pBuEP8DU1X8h10iUKGY7BWhUxr5g6nqwhoJtck1Tqtiu8dIJLoX5coN+XTLoVKUg1UK
nBVdHQbzqt/ARjmKNXtTNAvyWk1FeeGb9jVQnIE+3oo02a3B5KEf3QksCHtnVHKM1NbLguD6M4/t
v5RMaRy+Pw6oA5IYSK1lWuhnLEP/g1YbxjTrrSFpTmEUvpDjq3u1XtwXM5Sionerw7JqpIB/L5lA
eUtNcG7DvOtktM53AGATNpRIJ/ybguk05Q2UXRFYE3S7PgusOUVCa5u+6JKVEs3PsUZkoQtKHlsk
O2HZ864z84uel8WuQFyhifU+0RqQDEr7qzChStVhfwFImW/xnJdljKjGrdf4/ylezM6LGKMnu+4p
dyYg51a8NiPMjixNLpZzFxHYsevqYdgzJnhawTaF61EZxalQQhfPzGp5Shfw7ETi4c5+hhGQkcrP
Nl5BSVnj+0LQSeMYXsHPeVMMUENrgy5CcKFZo7uz+g8Rwybc9DlOGi7gTsg2jUVxzA3rezPN/LuO
XMgqo1OAc7zpaacK5b0fSLeK7d68jfPhaAtCbVUYzDsaiAjxB/WqmThbpphuJoKn02JYjyVNea+d
ISz0fIhSRQ1qbePeKMp3+GbpTkzjwU5LSsOL9iNbHucRKXc2Gz+c+KTR/9iFTX+XmA5O59rYrVDH
SHrvLlnh7IGUva6rFbgheMeqpVrdGctCTHl33RirvldjJBaIoA92Wf5Ys8XxLLNQadg2/jC2L7XZ
ciynpPaaDRrbVILSv+NTdr8URPzQuijxjKVW7iXYom5FOIDVEL4ealeIfwbKxN8cfNHHvEVKRBG0
WPEg4dg7F3YPHgeuYryuW2d4HyflD8WitQvfCUa9Opboydd72iLoRurltYBiMC6Nlzflc70Yb23f
/SS2NEiN4cV28G2PffnRpcm9iFuyEpPkts16lf04fkfY9LqaHv66jZFG9vqqrEHkDL5phJd6pSQ0
q8YLDieQLuK6UdfWq1JxSBY4YQAWaF1o0cGutYLzZ8g8gjnouwK2UWNcbDG1+n68XdAtxKK/iqv2
0CspBLzp1GXtuy3udXc8D27xBLsoDyJ1/qFoZtAMmBL1NFhpYABFY7GSNbmxTqOq2TmLjWrLJpM+
Hk4m+HzSQGIPH/t3J7MftyqVoaxXac3EgXzqguJfhLqLfv6A8mlMqofU6n5UonuNc3yoEVUgriTk
scNb7xx1Zhy7CsDhrnSOnaYNQBlCDaN96tto1O0SQ2nFVMnOf3aO8xve2FubL+fS0H8Q41NT3eOG
bnep183uXTKaLynHE7PubRYml6xJD33bPEHm3Ybhd0SAvocmX6A0fhjL1B5sDd9pGT44KYphV2H2
EDGxV8yH3GiD3gBCgZOSFmNIO3MtxkMRab9KrrydQwY9kp/8aciWPXJB4gcsxjmmikhLrBWeDPCd
SUcxo7OrB7vP94Rn8hl9nnLXIGOzzvXbCm1exQSLT74H2nqXzNl9ai03LhHrte36dOyheZlDFNg5
nWTXpYTX3SyEw4KgQ0dAJ/vUhcMp3aTUefhTmMUVWKVvaN9aD7TzU51bAsKdCXdzUu8+f2/Wr35o
VXtqzlQw0x95Zvvb9b101dbujS9wEE4hRjA9VQMNIPZqRK/4+5bdCjiPnHe0HbS3gYCgc9buwlq7
395IXfslm9adNbs/RR8+RAjduomM6ITAWaRDb86sX0XOJcxOdudG+7AZX7CSq6idGs1tuPUeqnyd
g8QlO70ZOkauKhCn2jpUIux2NixsuD4mXBIrfgwnU6P1NpwEZEAv7mmadlq014zplhnHqey177oZ
GCnQEyh9cIOr75HbXjJIWXTG8SCsRuNbP1S7TPwmma/WhB4Icp2AwHHKqjHgQkR+u3pAzjb09mPX
QvQymRTg1EtPE8B9D768AxQZxnqtP+tJfMxzbRveimmvG/ptXrfPYTzfWTaYR0itz1pHgzjrPuJk
E4wN+ocOUarq8baWrLSYn3djMbbyrcVtHmrDvSphjC61Q8s31t8E4JW1zksfxoMfu2vOLWTLOCqq
cbfQebayVdlZ6/h71gcAUq43R8VPS53VM8iwCYGHdeVOGOKxlW6Vg7HG3mTeRuhusMEXpyofHgHE
TbtIJULY5tmzgJ4yM+29aMij19Gx2FCFdgjhXzMo334a4h5Qwu9tPFzr2PF3IERL6G/qFoie0Lm7
LmxmEkKYCvbSBW0avF/XxSlQC/Qgi/MtNWdfceyXAj/RbqB64L+ldQJiZg0G4k1/mAxE0h4EkiJ6
UhVpvVEDKoOstW8MB1I89eBdU/fW3Uq49hF3sOW5FBSAXRzporR3xtYUU/FEUdiadk6t97exUEsP
b3J9DXFMvfRd9LE66mMzj0TmDi4AME54pQN7amu7cVAr+i4u7jGr+pWoGINzrYIcSrerWNID0yy4
9qjLil4PgUM89hvibwxP9pyjSCjsO9WYONjG9LEmxCk3YjlQCH1iOo3jGRMSN5fGG2z7ccJBlEXO
WfRoYtWdEddnqzJxhmDGcbhvhWv/A2oftltOieu9mafXUzh8Xx0D2HtVWCQDXk2gYFCjIALL+tdt
1wFBi7iBU440zZeoGT4gey2cSurLZG89zXLaYa/+HmnFNxr4GId7Legq7cVuRb23jWTXG/nHWGIi
rhlt97TvsXc0FzdX7uhhvRk8EKHPQ4ULyyerXJBB5RjomqZ6dqLVhxV3E1vNCbrdgyKm2xTyAtPU
R4afZ2jqj/T9zU11zK1pdU+au+v4KZx55pP8djwePXzwOzB7+BT5tbpl7EXmfgO18KtLQeIts/1c
g9se+YaW0QVTRr55eGMtza3itvzhILRjkCthvqHUHGSmrpvfDePPdSwQz2Uw1yhroP/WA6vGCm52
NBWLxT71M85PmsIIhZBWc6vXFhE0Zf009csrPb/hTF/zOCsGU918EajAlsorp8T2+jY5z9XaeAg5
wVpajHzcttrXlgE2c00CJvu4btzpDoOaCJQKzldTis6vBXiqFssuamLfHEagSwYql94ZCahjBpMZ
Ota6VLtMxYy9EHMedvUnchcZKyhJ7seG85hmKH7KteMwDr0XZuo3bYA5msAmMdPDUEVc/jiDGJcM
R4gpv5KoDYNyxaPkpOz4bJqSq0XQlIcJj+kMNZBXhO0NKlP1oSxnHoRRct8UNBEzV1F2BGo33LDA
jtdoU/LuNCOO8JW88+CG6D6MLPK8Bd0nQMocxEk9NbZyyQ3MluCVEH1Gho8Mubi2iwYblp2hdMl7
f4MRDDkWcrSWw04BdcMtzaq8PIzzI4Ijim36kkDK6VDBkUJXn8dtocqgr7835RsauI124ybLNyfI
TghGyoaG4t8/oN/l7TozMlL/+RHy3yM1Hvf2qNw1A+UuQJIumgaVZ7t+iKPVOinDlvEOuLs5x1u9
QxHR8hlrKQMoZeqk/CC5Wc/irkzTcd9sRdhZtmvkKhRl5hdh7UWO8zpv/aEy1kOvNCfqc1jpT7XQ
TkVLdrBuIzJLSCU42S0wUiZw0DH7EmZbhMp7CR8NEy+b/PjtY+Sa/BWRLPPKz863Ljpug9nvQm5M
BA9B11wsiLZaoXK8mukKc5t9Gm2iggqIsHVKdovbquoldIdol8fwy1N3mzHpZn3Qle7oJMQkyBgB
sM7x7ezE2l5ZUOw2TVeCSUHHGGldehOHUR7Mk2j9GhMUV+X6DQG7Aiq7Fw+YlVBZQxbcM4JhNJeD
GI6Q+/rGJhjTFMO8N4WWnEWRaT4cfOEtG64FWb4eIAPZFRVU4Cp0CChIJqRaWareZjF1pbF6YzxS
YZ10k6skbp/7DVOfjGUAZXm/aEVzrWKnuFMKBg9OgXqDfKu9otVQ8jR+f2fO0dU0mq/UF97Xds1O
RcEotWvD86DgAM3rE6zyemcotfEQa+nZXYaB4jEqFKvj/lDWPCr6omYUGJv528oDyUlBaOX12F6g
TdR7wxn1oIna+wIj70VorR1Q3P5maGK+nlYmU9DFun0/lNrFotQRI2S41WboB6I0T8zxjRNG1fQe
S5G1i7hkGGqUP0cgSuByz5XBA6xTivJSaozEEJx1TxEO6l2suIwubYUbRTzmL7Yd3VchSmORpfO+
SsbocVpLeFvcvyfMDnQ6+pM7hTpUoem1yYr5YGP0v+YUcXxH9CWT8Sg6WgICvGU7l8lS7AtEJ+zZ
D0tfUzzJkc9HaEC62l1uDWu8y7LUPWRD9NOs+uVUV8bPfLZj0jPGLJgtQCvIC9ObPuyTG0WHcBNG
c+sPwjova7M8Kpai+VmJr9vMxQOJKs5jpHQlWK2h8CqBFKfprLsZywt68Bo06pgyYi1TR1xhbBRX
o2qgNUJRTKhDFkjSBZzku6xGCpQM83W3KJD23fBmSrX86Oh9d4nm6Sm3cxofLvbo1b5z/LIc0odW
w/RJBOwxBquJZn55INeAzkZrauepNl4Sq0W7VmTjfjJ15xSDx0VYFAlcxzxV1eYlZDTi8xDTT52J
hzcfq8DAr3lTNyQzG0VknKx89hJTv4MSrR6Jx0DH7eb9Me9gVk2PGv42xugWlBckegQfdbsIhPgB
kM05QQS/j4vwA2pr/aAhLk7L0T5AS0FDrpnsMG19Hds5OxKsrczE3g5ldtFHtbqYnLmAnQAH6094
Zs64KvSTPQHStuMSSrSWPdjl4JPC3V0mcN+NWiR+bXNCjKuuMJyLLhFVmU29DoaRQv50Y+L0RMk2
3yeLRqyzuXZeY2TmUV2Zx2tmbfp9J/A7KbFyCY1LPzpLMLRkj0TD8CvN+/h2mNGGFfrz6DKSmdf2
gJ+5vW85c+MmKs4ansd1WPWTBhW1HrEFFMvK4GiTGaxt8qYn1YgmOAqUPjuDhI7ugWPdhHoxBmSU
l0xAgI+uKKpL5VI7C98OPHVgrM+rmrt74MzlIUnh0zmC0ktvzxQUUE4t/cWYsuGy9cnaezMpEImv
6OVCx5gPFskBnjPo9SGeS5wKynLLeDrd45FxTqFyWLPBvVXR2/Oszsm/spcbYo/EuYWDxGkj3APM
VOvGtJC4GG25HFQ1PBvom59MZXrpR029br83rZI8DvPgZ1Q57jCD7sTMgLFQTZxWOlaVKDcId9EC
GlWbwYahXUtA1GBNmV/onQhmMyz8bnY+oqJYDus0NJcZOY1trnsU+qZPrXRfRw6lNct4gsDfH3Eo
Mz2iAkekiHus1WHENV5etdkTreZrkobgOvRTCL0FmWd9KSrq92veXUTVqffULHfE4BqY0pcJYQxi
a/dsbwu5liRXdcMjWWkUm6nRtjq3V0yBQ56OMTm6IzyiBbNwCmc+CFVqSUoLZ9bLFUTviz5QtlHg
y+dx85vMSAhtqkKsI/XinbZlDiQSGip5oJ+rycYHZUCTn4vm5JSTGt6KfMMVOiiyLMYl1BfT/QTp
92y4TOBBjhf4Ve3lHHeGH9sI5JhhOJ58SS5gFj7PA6UO5E90LSWGa7TF+NdqBm0VLwoQusKEOb0t
5BpAaNhAYz/9td0veeKrKWjATCqRtjRQuVYyD2eEb9A3suZIZ75TgtZGpzQkkeNVM4Dndhu4NBb9
ESB4rq8CYPl8LZRDl6+3LZ79AdjGN27zNJ4zlySKv39WfoBc/PHa16aqbrm0OMGE10bMQb9+pLEZ
z0aluv75gRpGQtqm2x/3uaqhc6f6FhX+10//4x/JFx3FGj0up9z78xvIt7/+ILnpOlrNFJgcH/lG
3ITWrhfkmH79gj9+4j99ytc/0Wau3KRHEbWNFrkRRjuE4zly2s2TqVgmjcoqTgP5dmPQPhbT1j5O
24ckslWaZOBa5MIO4QFQPEWdIrcBi/fwG9BBZmFeBYQAMXmDCzr61jhsXETlW146j5ZLc1vIPNgp
fHcp+QRmRXhCwClOCvt2KnwGnGL7x04o8m9uv56LcCZwCAP9csnJO4O1Dv8v2qizqaG+zeV6asfp
Iy6qaY/zwQKSNYga3CveHwYWPCAXE0qijWyBswjPEuN0c3wyMqxTbVZ/SxL7d1zVt67Z+JHu3lVa
9AOiQLXTxuyGSuzvdsB9mtw186Du5iGx/ZqGIdPuF1rQWC9MBzOd/tPqoHZQ8Ol3agu4FHuEBZbI
S9f6qDTze1YU+pb0M/uxAtsG2ye/vV+u9Ur5DV884hnzrZyMpzSbHuNmqYNBOHeygwCvZxOCT+/6
ZOI8YGZkifp7a/xyZiq5Jvg6Qm6OojiNKhUgtZ2wM8b9L6NUyIuZAa1nl0KJDkKL3kgYSCh6bVHe
ntCci01EGwPEmN82+T3jv3TAMDugwY2i8puSlRcIhl5fQOxuIFCYxq0wh2eSrvSYYnrePI+L+UCq
Fjwpwzj0ifLRYe333S65Fc1MWPT6lFVAyDUDo1zrVld92x1rhcYuY7csC7NzjXb2CPP0oY6s8WYM
f9vVwrCoyRIvxs2whB3AVxgxDawfP8FewZ7QYXMCdmwxwOwmqOSOmz/NugMWbVr3zqVlsOXVmeP6
cF25L2Om2Zyl5Mcw/I+U5qFvnpZsmX7ji0JB7hJ6/bYo076Zw5M2hDcNUj13dK97INa7Xt+G5zeq
kz4amgtGv3K/2bOfQt0ygeb04zXEy6OVLIh20cx2BuVNBaoYBNxRyw5VZDzXGG9E+n0OcVVE4aAf
nDq9ENNaBO40pYxekwdHiNB3rPpnpRf8yYTZjNxIDnqqQ/Id9GQ/NZa55+yZUAE1Gh/jLn5IM2lr
eXlDTROigBe7M2oTXTd2ogzWArAQBvLRNpGxUHz4TfHRKtPsrWKsvA55hQGqR8FPXRAetltTdmA9
gQtxF+aCzNTPzuh6y4OrkJter86HPeS3hm30nphDtG4NbuQqvMdvhGmlzIj9YATr6NYS2Gb4RCLj
oVS7ZyZlJ+YSsPpHjp2hunhBDROKCF+4xnS8C9v1gsTjV5Xsszj7VuXub2dSm2CsaiJL8gT7HnGx
oSveOpgRuCRmH4dB6hlUVD2Rl+i7LWKEcdv6NvV78b3KcXWBN6MQlCd0JDpr2KmkTu24pWTHrIaR
SP9pNgZnV68EiBAfApg0e4HRdhpmnE0mVdOVXVCXRNHO5VvOQ24vtmuttgomLefa1G62/wAjJl7O
0JUCpx5kPc9XxWwfOeG501hIRt22J56TIKe2omTX5FQZ2pWHI/ljDITgYGI7Al+fAi6KUdIXsPOS
qR7o3lhQT0R0U9Aq4GlGWif+HyT4WFnc0lcXRQR5xJM7h6Va9q8d5Z5LR7DFfiWriG/bzn6FlY72
LZHxTvZCzDyIw6I14Zk238Lcho9j5LdZt1JuUl6K2aZBNXFdbSKr0HoTlRvy97IjCXuh/wVCjNkK
XS3slcby1pnue0s9hKOhvTmHqJ2h7BQh5qH5V08fss2yh8StAlCvDtSg6GlrSNPtArkJb+fgWPkB
0A7G5QJrsJ1hzYQbix47ZEivZSshfyYwpoUIKN2B/lEWhYF/Zvv6vZ34Dk7npiV/ZnbtQ96EzJgN
5oMzcHyb+YnXmepdryhTMOKkEU3cHVKxRMEGr6ORBk+SU1AY9PyM36PDbLgxEWgqt/NWsMfqnXrl
QNYrGcliSKyNi4UrQXkXMZF/efVOzBZB9CORQDWlwsu1A4fEHN2QCAElOdjWEXtffQrF8t5wBbWU
nRVNex4TSjf9kryG8+9ZWWr8CbpPYvvNBG9aVyh9Y/0CbjjeqNbvjJLBvq5pHVCR8XrMnSTJlkdm
Tq1XMJlBqOVUywYjyPYGNVg0diamOrrGafau5yIPzHylIpgCrXGj6X7FtJNxD60V88nOtAvmqxqz
jbhVinEOBs340XdAoLm+W6/v+Jvyip2u4DMJS+sWYtHgWWXn7py597na2fuWQx5ifU4beSiMRxpr
WG3ctuBGtXBChGqLIl15cDYTfFGDdezxt0H1dg+z7mY+3uJc+dUiXKRuQGdnMEEaaQXxDcXcPGf5
bV65ZFKukyDmztP1WlwPQwOap7aDbLhRVYKF6gFPGNQwQGrc+FIGSc3K4EDk0VFKTf7P4kUM00IA
89+IadpfRFz+G1jk80f+ktNomvUvw9oyZS3HQp5hoFf5KxYa9QrQEaJmEcdYFqief4BFrH8JBBGm
q+vMz014qX/LaQyUNi72TZu0aB4Qlur+b+Q0AJw3wcw/oDuqCfDEQrtjqoLRFbIf3v8HtCbrgMxO
g5vcleGbFF1KqaVF6w2473Jcclpz1fAc6014Xl2n9wzmdM6cfERqDLyRSRsZWKjgvhafEEMoE+h8
NT+fdZr/DEblotWzS99U+eGTZMlNEPJkX9t7woiu82gQZ7motinUugU59cxL3bFtTpamVUEfc+NK
6XwcrHmlXx/FJHZk4xTUXZEdB328hLrxnuZKSJ027/e97j6XDkViGuyNFdp3THxaKomgv5vkPnOK
U9gbN9rsoDXvimtzyGgWjvrPBBxfHa7KJTIma9coU7n/VMeuWy1VyvnkmpT4WWJ+rieEq01l3epj
WR/M3LzJRjW7KKAtvLHrPsI5fEfMYJ3nnCJGVeMNTgoLr6mDHX8auTfiWCdwdyJkaltg/tbPev5j
oqR2acJI9Vtm+17Et1HSswSSfjEt5aYUL4I3fJyzPuOQ4fIB1qscKUvsRmocl2zteqohsNfKET/a
hOhcfgcXHNNx2USyGR2XT1mpym9jDl3n2Mt7kNwV8SB6epXGan5ZFjH4S4XzVbSZfXZgLYO8E7eJ
0W6lWQql8JOxTYmdGoncLyRJeVTHjjmA1fkTzz44+igWe+sUhU4H5xrK8E7bfEHmYOGPnWwiEFZs
MBgS8VBHgBeLCJ+DDflJd8vPP1vu+j+OxNfRIc/GCJR2+K0b5UGtl/CIBJKehTPXAXWJ4SwX80xX
36nMXyoj5Rz7W3eOrLQ9DJuo2NoUyHLtazErcXcWOZ4VYzH3Or/+LBfyC/2xKSWT7RoajD5oZ8Uo
TlfvU1ouV7FK3U0QVr1EE68SSrvOdCLk2temFJWvdksvqwBhsk3UiIGpPk8Bufl1Msi1dZkbn4DO
caOQMJ7fToR/gEjli/LsmFLzRS8SPei2JoHcdV+Lr9f0mMlqlp4lk1YKU3NJq5WKVW0rMch3clCW
BMdMVD42NbgUEMuFZIrK67xIWtrN3UahlTxaKQpv9a1Y8CUS/9yGOWot/b2ByXoNnM2GEEseUZv/
iDLw6P1YGX6iODwQkS+ckQquVOFYyE25EJiYwYTU4PLM11QrjpoWHuqRSBRgqbrvzBWCYSI30LQs
Wb+NLlhtSoiSBDlgrw+/OxUP9EqouCpJNkHH9rg4hJdM0lAo/ygj6BOSitRtH8sXwAqVAKBZ6H+v
yU2XRuqBxslBs3HRLdsPMOYWhyJNrnlAkB1TaqcMe9rFKjS0FKpCUVKHUx6TMHZWwSlSCpvIHzDm
l6RowUYoMQSg9Yk9C6o0MvLxHOosxtgdqMo33LVj86Xu+ujS2sYjXYZiL/9E2QOKC5JSZwvou+wD
yTeAvBbNi626zWlhikQgxJQ+LkuPMlJTiVNZ7zu32YAvBjPcsbthgPqzbxVUJ8qEu30kOBQ+6/ak
85iBfSSulp8YHIF4KHqfyPlvuaMmR/qsz6rRHEkyYdpcuj8KsA0+Jt57dz8QSnNOCvVqKpJ8Xzb8
iybpj9HmviPDlJbwkl/Xjl0enHl+nafV1+bsNTIqiM9zyhiwcFaGNauf02g8FzOImjYjMHWAOA6v
I6g0xJvzMNwkAmt4lW6mtxLHXjIm3SHi2+EPrLG/LxYmBAF8Ki6vsPqQ81CNyZWBSnC1OZui4nqb
1auiXqElKP5MXsdp6cW1tk3T407zJhO4kVrY7m4i2SlYBp5vpjMfmQ1f1nQaSAPdtDVzDC04W57B
XxDgmoK6ceLyI0MuAiNgeFfUyDivtWYHupPj0O26lSwbjL5KHIBzf0rWJjvU6XKrpA4+xQWvHv3A
je6yTJ6lxLc6c96LDR36VGaIRmBVEPIagxMAkGKGGT1VerE0lPvzQiy20ro6w0oyf825aw7kMRSe
3oXEaCSQ1aPptopSEZhG03vgbgCUInUh4SD1RjOBwaMPipenQLhMcpWYEen6XifZEnFF9osgH/UA
muoRoCD5m9b0CMdGBPQF9n2lb1llYJbUDQ9gqaNPVuJwFClmq6bmQ5cuv+tXImY48PNFlJlCEzrm
h6OPeMmtGydXcr8J6wFac/E01/0cZHaq7bXKeKtS0gCnlRgIXcoq++huyesLdEliyRkNK0pL6rFF
Olg0OSRmF6OJlJiAySltO9TCYHKjgu6kM2jXTk1DFdATRWPGST9zC+Xm1jNBGz/kFMsm4TmO/p2y
bzzQ1AdlsJYCbu3oq2rykUXQyKYixABpK9cDMR/a0mA35nl+7GcuoLGMX7tirH11RWE40ig9ociA
zpq7gQBwdM0f82EbC3IxoSmkbHiQdT60Ur+zi/AefNh1lrNPLbV6692O2LdpF84umabF2bC5bjOI
LZhDo5sJh8lR5Jgtt0s1zrg6YxruOzMcrrpCM5+IAVf2SxUiZIgUglzqp2xJT0wrMKPO2t4ylMHP
wdSKNG38CVdLNWBjryz3PRcpj5MNJOyopnKzwvIpqvQAxIJrUivIaphUJlQx0NhhGe7cVSjBiC2O
kcH0HpWwgAGOp8c1N+Ejnchu/D6R6OfXivE6WzxobBfi2vxEjMfqo7f4jfLHvC9bNCTxFf3vObCj
Pju1mbX4jEvFuaxG/tw0PHY6BcvQJLKldo6tIua7TTrCH3qXJBGZWcrUXKdb+WCJTl1h/UoX/WWt
I2LSG/VKV0MnMNSRCEwy25LYuKEg2e9HSyAkIRkAZY+qXBfhhDQkTy6q3vwmOJ7i+qjG+yqHTZVq
pBHpNG9XaMKATu2fNFhuU4VUrVltrmkPpQEcTsubM+2qH+YbCCuJR+vtXtjZQ6vmmdeN/aMx+HoX
A8BK2ktskV5hgxGIAHqAeBm1XaZ1REiiafNah+omt/5oRw+cLk/d0kSYu+/4vAe/vk0qAEuWRRlx
MRYyJrv8oGeDcu1sGivzDUFFeGnDpqQAj0aCTJWgJ0eZR212N9kMZVQj6klK2BPT9HMcsnxvr8qP
tez28VC+xFHCSHw1YMfGOv+KgEaHygQZA8wfDApV8TQch1q9KDNCQxdSf5ApzUe5uv2JHYGKLb2t
TcJzKG3erQ7JCJRe7dS8zi3S/Naax5ECwRepAhViWCb0kiP3LMtEOkAjwRP7sqC84/Y03PAsjbx6
uGsdktG0MFHg5At27IKk2gKHV6hJdQS3zDRHHYOMOnmYbgoOmlB4vsbN2LRty7UoY01uTpu6dFEY
km3TF7lgbFp/rslNHonlfurK59moGX4XJeDAosQ7CF7DT7fZkFxMkun/75vVMJuniAQSwXiPNEfN
b9b/x915LMmNbNn2X94c1+DQGLxJhpYpqWoCS4qC1hpf38s9eBlsdnWb9bQ5gAEIwYwICPdz9l57
fjXNhtTehDwpko7ik9u7Hk7XuIY1xFACkRs89yEtKO/2DXbp8MNUZB/MUifo1SdJlBIwgxuBRbDP
om+hNFXFcrFQOr0tEpjG2YPHMAilbrDOa7jwrmUnUjxvIBIzOq6hQXfM5ELYQ7qLo/jcSBtOMQ/v
aQjw2aRuHo/DsFO7GxGvQlpc+xyWuVnWMznXy3xkjjEfYx3dj23m8vDCmgSs+zsgY9z4hQW0Q8SV
TQH+2Etb333RyVG5AVxGTusupNb8DMRTcXl5RXnMV82MGpWWKVGYnWXP+iaU234WzNs0dx89aeTL
U2Y0eI9ZNTNZe6FxSZYDm6TE5Mdga8mR/Zh2VGsNucq1K4IYwsCwH3cZkq7r3KKBiS3xapvlxyBL
hz13ESSCkx5ewqG+LFZuvVlhsELegZyk5OAuhfaYuPH3PjLTXT2W7mluezozFRLvoEumK5Ku6Uq3
9seSgUlWfUONnJWNaJgfLVHvj+sMIMUuCnTCL2XXwfkWh7Q3rBn1Sx67NsAWDhEMQPVuHnPnUQzz
PigYLxSR896Xln2uaZqSSR8Co6uYmuYm3RwN9AdBHERiN8b7xJTLHdvy5cytoXrVZNaz1nwioTmE
sqO5KI1i8kqF0B4su7A/EOiaHh0auHjF/p6zoLx0ojMekMKEm1TOF3XTsDaWPXBKu6J5jAgSfxwd
m/GnXva7JrFPHHmkiERcMp1YFJyVJWSeWMZlEd0+XQx/fp6y9gLY9MoP4e/LzE6eLPHDbJv0atWH
pFhQHUaVQ6M+gXjNLZ5QAiff5mitt60/S1loPD8mC1A24QBuSwVtqHKanvPe1GmO1xf0fcz/OWAe
7BEZTFUrJSbYD33JT1qYN4cJKUNA4MrVn+P22pcoH6ADcj+f4uTSOpG31cfmB/FPp9APgx3qv3rp
Ll1rLvtptp7a2CuxmtD8BTSybPKWP90mGcfCNQEckGOZ8T3NJH0hHqpExYMMFWdOgp3eMOgWtt9r
eJHo/9Jyr43BVhsi+iM1Jd05Bhjoi/lpRHKNJeop6idxmCn9aig9n5MpirZeOr03fviXVszmUzfX
w7WAh4A2SLvYuhkQd299j7slgwiODXdmjvVs6qhMZiS5JNAsO4YP10EU2amwB8ZzxDHpXUmAKjit
0RxNSs1cqRJOoVVvivqR8F7HjR+7uDvbc29dE0M76Ujj99aUf6MPhMZYNs4jL0mukMBC6sQZ8oma
UDOIjFRT8g2z5vnswhMhmRfuf9G1q6UR4tBknwGRMT0hC5pgiIkOXY/2sB8D8n9ayFUdnwhZVUvC
JH7iXRR5ZMPU/DUxI/iCy8yuXWZzpafoj2YaaZuUCatB0WHf18mnknRSuiLd2XmotDR4hjT5QkFd
7HlbZGIhGmMSSzgyG5oyJWBDfrcNkpb00YhRgcRBcPaCyURDbR1d0T6n+jSeGzAVZ7XGFAX0kpbo
a8dpih35EHisGaYy78HMM+IxZ9Z30Ui8Ws/ZC6XxEEmNnpwGnxqQViayQG4JcrAHWlIxFduEkALh
uOM2QfqQjMNGr330Ho5/BEfpvKYpmYyCmMxPdWrv/K78lnmE+ZBzF661EJCo/zghL7joYvgQTYEO
bf9L33F+YenY1kMO7dvB4czVNV0VzVehI9KxYIBtCdkj/tzIFxRhspMz9IzJRpFBmQzzR6+K0mtG
kAVk39XUmc0BfUz4BuPoqGW1d6gb3iJLyu+jwBmFfD6Ejr7K6fFss7Apr7pl75JBwlubujuVXfdO
cJh5hqUL1LFvrHUiAJ3lWVBtqHX0e7vUvveVO297mQegF87HlMj0vW0lr33nN1cR2WiZLPGmLrTt
0r6EpAMS/GCPV5HkTO/ndDehQjx2BXnOZT4fLYINqJdFkF88gXZ8DC89AcaEDuVPkanT2my+tIFo
joU3PQOOFpe45AgkZRLzK91/u8vHDbiHlnEauiAYQqioXXLs8jw7ICE+MAX+hoMpu8whBrDOcQln
AG66A7JOST5xK29djsbR8KJ+m3k00nKdVHaDayRHzOfUYrLbkKgWt4Z4jFNf7JJ0MNdUjR1adhqy
SyIK1340IrE0mscJFc+LrKZOxHQm7jeQdDtgXFh8RIsZAMv7WNJpjtsS6OBXa9R1TodhHxI9dpzE
V4YY4z4t5lIyf3DLRVgF6VysC0LQtkWK7keLp11Rl3s/c38kDNs/WIzue8SBq0jTnIuwEcbmNeCW
+T1xM7IAHE4lZ0AnbrU1CqTKCD6kl9y3DwnwyeuQlvYzw2v6WU2abOKxC1ayXbPyDP/vFpsinNiu
Y6gbxSvXsTFVaMT8BiUD7F4UbzWkl3lBUOpFAGbtyfC2XQ7bborpuLcGA9jFYTSP0xVRDLaU7dgY
VzUo0zsXObINrgv+7ccOr/SaUGJxxPT6oeY6TQQDprKyh8VZheNDDa50za3sPEixvz1OuEpmijEM
1jusRgc7gFnvLORfGSgAjUDD6rfku7DPvk3N7AOLHbADGR9x5nQnU7NOftLjw4bQjx2tAUOMptRD
WvDW6z16h/HdGmFVjlnN9WkWGLjTGD7/giw29K2LTzzHbBn4zfKoWes0ANEnngrEPhfRXquhBGPs
BMMWpcP8GpruLm2xSlCKog/nu8OmbAPEAnEWXTObsbdrLaAwmb7WsU5uWoRpo8r/bvQkxDPjj+92
U71gNc83dp0OgOkCgs7Bpi1zalLWxI2e0ky6+K5LwYFQzj6GAq27WnRYGP6s4thn1mq8MpP6e1j0
6ey2JBExY2xxsRl/Q+6ibGKYB7SnG/q08TokpIx7Rik2Zkehowdyu6mseDr1qG/9BqaXKYgNQp88
PfZmQADGe5ckxNz0ZN2VS0aApQd6Os0igRi1u2pdRCUKN/GpaGeQ09bwXJNtu9LsAkqpsIKdjcNu
bVUNRc5WvBTc6EIClc94kD/Nmc8YsSZLYCTLExVFWZ9yHdXPYMH04z6jX5gccT+cEPFERhQ+lH2m
nUNbHwB3tg2m4HFfCYtKlzxgzQapPXzawqnA5Pktuvqi+qzXXnMuRxAzLn/9pLnlqndyY41lgRD6
JXjPw6oi6DNex4PHRdb2pxetxg9QaeFrQgTwSH95nRf0P0QimIC2Xkk6Y/0Q+12/HnOYlBlT202u
h/aq40aziWRKyNAioknHwdyPfjGcoiYl8docNaJHTeMSy/+lpVL7AE6KG2nJYF72ytM8Gaiu2+LN
JN9j7UztuPJo1jB9qHvoAS8lqbCbgv8UE0trIFJjhJrW5dULr1PW2KcmJVupq7PsQBb7s9DiceuP
/ACuj+aQgFWmQD24AbptaCghQBxiA7dXGGUXChO70fK1/VAb7ckci25rteAOBgyItIJccYDK8M2w
GRSJwSPJUrOxhsAyxLEpwj2joq05hnwjSxtv4sWjdGwM1cEuPeZrZUOMTrkMa3fUTHgaGqlD8isA
SL4yhZgBEgcPjhnoJ7diHMz0bOBOtBTx1kpqqI8Q/whTbp6FLjFWFZfbkVQo5y/N8utV4ZVvepYs
ezs0NTgWuAhno7uU+fhlyBbBVZaUyGCyFC59QaROGfU8tulnq57w/+SLeQ7y3N/Vc/61y9PmQSdv
Cc2NnlGPLOicmMUZYmSISA4+sIX36wSzeysQRFL6pmN5SN0KXYlO06lMHrknhyevC7ILbCIywtLy
2und1uST7aopZmJohy8Btc1LofNNjZ/jIh7PXgo71QnMemN5nXPMXJ9JWqm92EnintTCa4aEt2sS
IMRW/mgTsL21RhRsXsgQss69ZhePrnsxwA9e+NheH2vkVDlfbLv3D4Hc6tzky8TxcGJST0j9xLVg
NJ1PuasV1xpr1jUxDaRPU3NKYoCDM3PWjZsSCEIo8QtpNOPL5LebrOhf/IGZKh6W5rFGUuT6/cmy
wZgzeTDOGt7M1VKjoU6zpD4tBIceSp/s5CITT0akTa/6EnGsY/xbxxjqd8KSpmF+uBUeexcjSOJB
rLW2qFrKzYDMeEdWVbvyuXZhUw6SY5ovj1PL+VuW01drqGNSkzPvWuCr1vI5vgA/9QhKEoJ37b+N
k209JxyGJK/orwMCoSjTr1pYiitz3sMCxuFcE19sDQuD8+xglXYLSdTLtk3l6pgJ+0cKhGhzwnim
vm2lJ6dg2GhTuM1mv794zbrWTG4GTE3xIRDKR27locq5COeZRnzBxIyFitOT13EQmUOTMsw8wz6s
seqQlGaPxjqrzLfRJvC6qb2dloTxIfRk4FXd0Typ/fQRWcojAr7hCMt916YQwC2/jDFPFNRpBiJR
LYRDCUy7Vsw43zqin7AsU2SGH4JKM4k3oixMsI3lwPXD57wenL/jpPmhJ0698wvvK37k49gOOSyG
rKbs3vYr1CwEfjfLtUHOtVp8lGxEjQFyoD+8m6ep21kZt/qEadN2zFFo9EVdbUEW7rzaJQvNCPuP
ud2ce80xD6ZLv3mZ3Wo356CBdPIAT3bWvegeuaVD2fG3TgzTK69/qwLfO1PAfQsF95IsQOwUx8In
mIvMKuhJcDUPzox6njk3B0fP7A1P7y63qe2KpUbBYZDv3dXeczdRnhrtFD2zplkEn4OPLXoqSrVo
f5jhVJ6K2sW0bZf7mAwFU+cm0/btp8Ipv+hziZtjHt/7npGtNyUb9Tl6ryZUenE/jVHBARyH2X4U
/YfIGwCck3tF2+1xCT46E/F0g1YvXAIdCsQ+nVuXxhMWI+utSk/C0qfPls19Z2wsdDR2f7z18mVF
64++n+oAqn0o9t6iGgsC1VyKvbmsJVWyG9u35aYPKMKUkbVaPGhsNJ+gEvt9xpWAzApFJRKFnq8y
V2oQ1HbStgi+yBWheIhq2h8psjpdsBZjxPAdNe6RaJ1sE1tEfHh6+Bz2ZIx3URKvVfNYoXkYQ417
vHZrKF1IE/T8PTcBs026tvebRxIAM2nr5P4vK2Wo/uG2hrB7W0eMx9Ao0CdDE3hIErjRahFlyTXo
yPPWKNUc2xkEjzVxcOd0sfA647phSPPMydI8IKn6aCPLYc4SExjAXKY8JZlA/Jeje9bh03NNFVUF
eII4iiidD5mUsofmUt6YP65McPQX7rzG4i8P1EE/iATiZpiQB+Kb3P6CmsDUOAKgzBQkgIzNJ1EL
hV9S4Y/3fZppJNt0Lj/80YcOTEZJKbMRewrgqctPrtZKmfZ431RrbjUn68akk8T0kFFwk45Hteb9
WlObkfzCSsN4W7r6GtW5ucqrCfpeOGSb2Y6C4ygXPv68h8xEOjhYTX9UC5u712HBWOphADhKxyvi
YLlaZXQ+1UJtAvaj5ZWUPp6Z6Yw4bT4RH6MzDuDLkH/bImua1POlDCNVIoWUqzNVdZrGdCsY8Cam
9Ax70a6t9M9iNskBkEVTHDDtMVX1UsYg7dF37Y+9n+BLprN8zLFaHNVaKtfAyNnQGZNHtYtG4nSI
3I+d/Dgwl38uOrwp63HITCiJnD9KKRM63hEfG65LrfIfFgd8iUfRjNh7wL3djFDm12Iwy3OPVWw3
RCmqEXuImVfJijDNQbEBbpMCHnEoI1LJjCfryfJSsf0/resyuSkDmvnvdV2vSL//KTbq5wt/qrt8
xF2WJ5gk+io1CrbRL3WXTmyUY3mmZaPWkmquOyyJbCjLYq7ue1C4UXIhyfoJS7KMf1meDX6PMCqy
46Qm7H8BSxKm+0cWHdHIXE50HRkaGEzdFjJW6jd1l6+3RRcEtXYiuV32XqiXQCbqVzjn2tXUpoc2
jAJpcP/s2RBkoS8ck6n9vOTaUzYH7iqpuYUlY/NgYeTbGgMqcbGfwa9llhy6jU+MmTM3hiAheyWN
J3mdwHVJllprVkbWXwTaUJAdiB1nfuhBZ1Rl/kKX4rNJHS6k14kVpLjihdrVtfdEyEcJlX+xD2aD
YQrD9CoT/he9cV99v/yQLMt1tKZvXgWxnazPLUCRk1XQVAimvZ8WZ/AE8DQjZpW+rPAZ6UvZgYJL
yGyC5lSRPVvr7Utqc9s36thF98j9prPLVZNkm8yY7DNc4qqNEcbm3E0Iy/obPNkO5eUpLrdFNZBT
1D8xo6MOg8d5mBg9BeXfNEFpA2cxobaW9aFnUjX26UfNDU2MsXxmO3CZTbXPSxmSRtXX6MJD49si
rM3c4btNa+OlztIjCsJXanHTg1l1yLB7f+012l+dPbxVdfGOGXrocGXRixVJ06wMEwpKWoIsnpoP
QucureM7WBic2P2QrJyYwJ3QuWgulFMxfdST4TKUEIFoKVzsnI+b8i20Gv0CUQxPVQbshBJMAVMh
2qf4U5LqpSsmelwGnow+PS/gGVbeyDxEM+L3eo5Q4864dBYv/V5mT2loP+LRfrV6qPu8xzbtK6qy
cUwoCRoaw0RrEA4hIS6ahqWNslBsT1+bPD1j72MGkGXx1l9esvilcr7pk3MZSak5dnwJM/ClF4Ku
9smMGdT/6qXxSasahPR98IYZ4YkEsZURAOEf44GJTAoRaardA7mAJBpSO2rE7GL9jz705ujto6a7
pJVRnSp3eCs9SAGShCQWm5xjl/qD3dII4cfkWpxyKCfiU46Gce2YLQ5pLz07ZZ1sRbOqrOm55fK+
B2F7NQfgGORbOKtoKABYVJ8R4M8Phf7RctNPFUr5VTqAjTJc8TEtim/zQMhBcTFQHXspUBdoR4Ys
4/ZgDLZVV76Wo/Oy5B76AcALczVyS9HXrYN82AyDJ8dur0ZxdbUwXovYfllcQgKovdkL2E/bbPqN
TpCSWTKioSa7MjszJVLz34vWia11WfARc4/5Zks2DCf0OH8mcxqVntgEXvejT0nwSj3KLEtWxyAC
8w9VxU9kcCehs7wSi/WlBh7EgAppX4EJdA2MROKrn7NusPahrlER0klBHcgEo0eIgj86BHZXbBu9
0An7NhY6+lRc1dp9n4Yno6TtK6VlatFLK5Naa+WavBhvJsv7/PPBBEpprexvvXVf1xbso3lP4/v2
2G9vh/cWc4feURa1CModO/ovqDfVFgO0ztyIOKGvbJTSNxk4/Do5vg9KguTXttGA5DH+5uoOM8se
KP6eYcWWGRyUtyIiiT7w91FSYlnypY8LCF1H0igjAbU2mtXTPHP7ve9S+5l5XuMpdrf358fyRepp
M/eSNb6BnG4vvUzFEqhIaMoX19g1CoLwB19APa8IAzrJ+k5t3F+pKASQ6VHFEgiOOpJ2gtp3e6cb
VEHtQBFGPPEAq6Lh6LaH8rXt7WCbFrH1NuYaSlD8tmnyTtvdzQzkM6FnfhlJQVl6gVco9nY1SThP
guDqh7GbrFNOb7ivu+REhtbbOM8N5rLI2DuiuDqyld53dfjQVAWJNu2qGFCYRuHyPkUDRca1D7Uu
pidDNlwOnGyqk+uSB9Z5moe3PNbKTTGQ5BKgRVjTKPOOjWvUeyMsP7QeWBzX1M9aVfWbDiX/JosT
tMR0c5fPk/CRFhGOfQyWz40JF9fWvixkIj8sWrPspinprvg/Dqmhl8dqad/rVrh7rTDbfT6XX60J
ZUln19E+omX3IcbrkTtuCptCczaVhsKYxOwv9dz/gG/Vvjh6UD4ZIIBMb9jgt+9JPu7j41IWT30w
weuZuvKTM6XwZKIXquz0+Vqn2VSRk2xa0piGLqIXF9beMfW54bb0MSMaH1NzNaLnhqOLmSxTAVpj
7VEUjMVJQ6nXAbIYpm8PnMYVSiMZxWjJUEaHdEZFs1eFbzA0ZDeqbW+gbz34h0klPCpEuVoscfA4
DDSbFER9iiWGvuuUSNPqiUIaSEax2pYz0pVi3SzBjSqLbNjCkJhiAWEOwey9kQpWtQhkWmWiiKz3
7bnSjR2WBCzSpbFgkUIWqxaky3joLDjikee2MLwmWGGOpIBWUoigFBpKe6DW1L77prsAFZV0UaXV
MCWPdFbw0RkMacxYAQI0xK5YMkrVo5bkeMSGKaFv0tPpwHesijk+ZFIuoBY2lEpKiL/kA55pf3Kc
wdvMcY9shFGBoQiqEqi6yIVSXYhfm0LSV4MQDmvuSTrrJOcTt9VIztXUtjYyiUwAuloK7epQVk8k
7TWVXwPlBRCwmaTBjou36iKXSbQkxfoJzFj1uy4YnWXKurx2SrpsLTGz8uoaAZ7lG672Kovi/iv3
EgvyR7BCBtAWNUW5UVR5Rc5XC3Ug3DfV2lJDpugqPFnqd1cSFbVQERJqX5W7jF6Cxgm3uVPjEeeA
sBSjV60KhcwG4fA5KECEu65eHfT4aysnWIGk/KaS96u+0buEpZNc4F56jO771PcdJq3Y2SCFAzlh
vi+U9uS+qdbUvsX5UktisQcbBle1/E7V4abW0hyAQ0rcykodZffF/Ri8H4gulGRd4pIHRU4OM++R
eAiclb+UQ5mUS9uqnqF2jjEo5gwmsxIH3X672zmq6M1qFTgBl7Z0Xt9/uD9DCO6/odn7jODdfq9+
m0Gds7cz97ZuJ9U30DLtRv0w959I/WJ/7HMLf8DLVqRo2vnF1Nl7E+Ko305tq0dgNgSbOtI/QlX/
98nbSJC22m5pAHL3Gdz8wLDvIVbUdXXKqFMpMo2f59d9nwjFzm0NaweBEMJ3YDKOLkida6ddK2VC
SrGjHrs9Qe4rQ1hfg90jM5Nafl2K991fa3/s02RYjMbYHYKkVIXHzBy2roSUTxJX7sMtN6TIy5Sq
MLVWSLz5Audc/YRYL34qwNRmrsjo6hcFneTs2wTs5i+lV6mo6mEouFLasNZ7CV1vFJjndp29+hLM
rtZN6SMcJbZdnZJwZJiDSai7+okdRXpXT6xM8VwkOTA36e0oapnKoM5WtbhlZDTS9p4SmLnypXDM
/yMX5rbdki61tjKdgWcxQQz/Q2pFhh878aDSosKmiUPy5y9sS9GV2lRraqGu22pfQEk9KGqf9vO/
1VZZsFQ/dVi3VaRcXwo/jJJV2lpb/1ccAhG/Zb6/4fxvsQC3x0jIQEojP+4kGB/t70R/lV1w3wzB
Hc8rw9EkBDaKvgZdSg9WSsgGwYGs1u6Lf9pXaBpX0ftzwlx+C//0FhNzlQ2Csb/V22TqdTh4TkSD
xrvfXvZPr/1jXxqhhFqIw6KCzN+qHoWf/Y43c4Q+zK5ywsLeSipS030Xo7wdFYLTxwq5AanF0PJ1
3/eNiYw4MHRtqzeGu5vGDEd7n+9MtJXwZeTLwjlmVb1Evfif3kY98Ntr/Nnd2Hi+4L5BTWrMTyIC
Fq6edXu723OHapLKO74NYaIhVI+rhSP/49ujA14kPedA0axKhlCOHF+VQIjF3Q30b+sA+Rj6smj2
uMJhJmguasbIY1hQFDsFEVd2khtZvFL+kq4U6XF5VdRwxQ+v1XghIhkG/3f+uUFvArmBM2JGwIEk
b0QoB6o/qMAKwr8MivOsSZu8vDOqurFaqE1PMffVduLngssFBea74+0G3VfbVWdyCMEQebY8emqj
2X/P6S1vFP1cRSco2r7a/FnhLj54LgjcmQne2pJXnkEPC742ANXyE6hd6gOpRZgIZzfk2a7z7ana
t/LGpbDosbw1ej6EYlX4VTVfjRsDUz2pv4QoAv15KuBJkc/AWEGWOVVtU621XR4dew5EeQG1icmw
x8VC2oEcU0UtqDU0oWsrRorTyUuvMkqptYZ6K5HERHYp05e8tKf47rkTqHKk3B6tjKISWb1EZBOS
HMvrgyuFGblhW5sQLnQ3LCNQDTlYVMXp25puhyDlUdWbi9gkcjTkyXq3Wqv5YNtk6S9JbUfGxrgE
8j57L3Y7fdSvi4A4mkpVbYGSYNmQAzNQmEJf1RFQOq8Hg5O0TOPGSNtG5Mbvlmwkelg5rWYtfKpR
X9/MdspYhbWYCfjNY9URqvRgEQ/uh8tBOat06llYjaWFUDUgiCeedzCjwAcwGlM2KrXGb8R94b5T
HyJt3TcQFFQX5b7IvcTdLa27ve9SXZguLPA6twElEot4wknTntW7qeqyWrsvQnlT6kT7CUKTt1Fv
9FuqB7mtfPEWeTxmM9j7zmIydgqGsN9jCIUHwBhcLWp1qNnR2kyyaa+j6EY/LR/VShMHV1e/q1aE
Oto8P0fkq7ZtpfeNOrPnxzXfjcE4FXmIEFkdfGoRUyPUV7CZ/qbYV2N8MQgLsZHeLwXMnFr2IPBl
T0ddtxAp3Lfh0iJYomuhehCqN1PSWMpBgUWwVdXeOI754+ziG30GmhU+uh3S5Yaj2vwv+5Jmpfkj
bdHxPBhF+Yg6brz2QQPFzNgwrqFQROXdT61gu+RoOTtHex28JUHtHLjbyHCIiPPLApZ1jqBuyest
UEEYj7q3PIn8ZdYLPBmwv4DkvVbt4pGIXL4hmce+ENP460znC5LI6DzW0aopF/2p70V5xqJdBd6F
4XZy6WfdPE2ihjTgckKE0WYUc7eJhbWCf/2EVlD/iGM3PaRDVcBhcV+SqZZVmI7Og04DNaVQOSVD
sG+C5TkN5nhfE8x5Qo95Hkwn2I+Ig2HC2ts41GFH4ErpXaYfc5vUe8cFR66N6Gn9qTUPVptdiwCn
CgJ06KYzR7RTO/2h6+FNhjEC0dq2r6ELKBp7HaXg+dNI32gFi3RGmIrSRmjo8fEto90wxkcqW/Wp
SUxa8nKtT+sfLaCurV231dlEHM0glzZSSoofLA3k/jinZhruDSQtG3wA+TlAtsEirMiniq9ZllP4
ZDZOMOpqkfgOdAnlPski1CBNc10G95HL2fhm9rG3nQ1IYHgZ6EQW+rgLkfHS08bPgjqcMkjYru1E
J+YYCd9shv3Z8Ap9NVT9sDYtA/pFGZeQbb2LWTTF1q0JGY6ozahgWq96tivtLfNNYA4uje6OQmpu
9t/sGL2wb0BenKNdj2z1wepZBB1Zs2TKb6xg+F5KKeBMgNUyVnigzDe7yKdLUOFoQMr8YdKNaFMn
RGVOvWcfq2jxNknf/1UiA3noC5Gt8KK8zon+1Wkp4hbD9yqkmwl0nAq/v1+meFmZTn8hQhX1tkmr
sjF1KsFZ8lJjn9iRLddtg9bEUmxP+nMLoqwZi2wNtNxA2IYy0ONOsZJWjaELUUn4NooILBlTPds7
G/KGpWEmdm1QeXgVTBT65QKaPewfHIb+W3POx0O1GPMqnzBbjfH3AeonSnLsKvwZWvJDJ2PzoWec
t9JF4UJVrOBr5+XFNDUgpzX/cWVDn8tmEV0nDdyCg0qeYnQJJb6nmRF79Y/OluNNmXCdMsGkr1iu
+7TlZm+E3M1Rv1CByHex2WFFLMQuAC+4NsvMWAcxQrS69dcTB+iqaL1HhDEnH93lufa6vZ5V+SFN
66/VRLOkFGa3/r/ddLOIBvmfmm4fuvfod5QCXGj5gn+jFHT/X7qte56nOzS1/hNKQchmm056nNAt
39Mt2lxF2XTR//9/dNR0waXVg5RAD4y+369mm+n+S+efKdtitkuaiP2/abYZtvdHEIfuWQAbuEyA
CLYM3zH5239vtpV1GUfl7M0XRwBozZTJRI1jflulxI+1aJDlodvqn0+wMGMhvOyxD6UL8Ep3eYoj
23toKSTvyASmvDj6H4fSHrcYOjhZ6nhXzNpT5CJkAKhybgATHa3AIsFLLH9PpQbaYSY0QMxzvCOU
TLIGNXIcJPEJVhylyAYOdeJCyEEizEgn+cLY5zNdOxdNwhjvK4trdzpOOyPv6y2uVmvlW6IFF+OA
C+wxT7YI2paV+iRe7nNrVKuaKL3lVa1aOZGhJ28px/UQdO1PM7x6SI32bl/Fb2+jHvrtW7qPCXXH
28XtInZ9Eg36LbQKEaEzfFaD56AfM0Au0ZsaCKldaqEGNvcx9h/7rLGjHK523gY/avU2BlevVNv3
dDO1qRb3/wbbFO+htv/L6v/8v6s3uv83zOvswxw304Hy0+8gYoU2VvvuDyhW8X1TrYW2nDep1ftL
VEVf7bvjjeltkjoScwf/pyfTnSZD4893vO1V72YTY8igWbKWceQNSx3dGgl//E33/0+91x//ldqM
5EGhUStd31/LVRNYldqOAs+AnTsABppn6oaFWsYy4WxUPR+1qlo8Tk7pCAcB+Rg8entiIYfX96fc
3kM9+/akX50mtfnbw8hC+N9U/+m2ql70x9upzf/+YfWev/2VoQw4jvwYsr6fIW9J5JSSscTPv7BW
s0l/1Kp1I0Nyb9uK3qyepJ6uNpmNQWV4UXvVjvs7LbDdZKOVd1aIZ7V2fyUKXGYp99d4Gib4Pjew
pEfao1khE+nwYXEw31f7oGiOxBgBvJA7pwIuc4Wm+4FAJjwpIjXXQ+/S+Na0AR3zc27b9kEUuAgD
j5p2EbdnF9D31u20eb/EExQ0OVVS5IHbqpDEBJtvkyxRORO/raq9eEdOVhJGO7WlFuqF6nn3zd/e
Uu1UD6sn3l+n9pHfROZ2UuBwCRe6r0Nefh3mOiIaozkt+NePepEB8LLpmWDJ+EtZA292wVbWL0p1
aVfeAQGaF7V6gyatn8bj6McTfuvA2YNSl/jVK8kSbyoC+ZZArGpxjn1u8nY+qBRalX6q1u4Lta+Q
BgUaIPTZ5fdxi4jO64QLO/UVpMXQ11wBaLipzV0YMQcK5EQoc0S9jRfxFucTbjMvbHXi+YI3Ur2e
W0yxq6rpuiOKTqI4AIet1WZOkI7V8SmMoYcWJsmmiTFSPo09UdK6TsBWyXKT8lq6Te1j5++3nQze
Fv1H2xzeUc0JDHdhfYqRKJ4QuKcyEJ07BP6y7SQWUGnE99Ay3dcy1lGVX21Zu1FrrQfixDVob6s6
atxEqD0Bkc9SEKUqqm3lxRkiN6bx953xoD+a5EneUooneRqpKqtauy+ImxC0Da2rKpSqRSqr8i7U
Dd/NZsbjjq4ftfCx1ilrOo1TrbVKFv/nHJ6DE6I01EATFE3/BHqB2Kn/zPi4H2SK+wHtDcUeaTBo
YzA6ky68Q3TTHiuSIo52449UgX5tq7XaQFTyQGjmDF2aYB2X0Jq0cuUvbFZc8ApIorHaRqk5Hac6
4FcZDeY2lttZG0Jf6jUTyOWh9wDskASE+PG2SqfA71vjQJLRNhgb6xhihn4IK0y5IWoMiBP+MS0F
DUW5qPuDNTJtd1AxHwFMekf8i6BWPGyZQBooXyF5RgoaEge5jqYNzTHkqA3j+3gv5uc22c6v2FnN
6NC+Tn8hnSPywCM+ELTgx2yv/V1Gu9CEnog2h3yNVfo9pqgBgH1XhZ9BdVfTutH3c/95882srjV9
+nZvoM2MNsNkrDbuEG9oVNhhBPCddLZVvFxD/Qmib21974P3ATlmvmKebvorAW0eV9XHMVo39Pwi
dJ34T/BlHD38It4erhWShcRfO+XnaD7kyw8iGBJ7fKiiI74DOzwMzkrXaGGRH7IaAB4DFHUs5lUH
0zwRBeb+IA5ttj/YpPD0aEz2TXIpHUBZuzo7B9EGQJJUJ6XnIro0+qHS94iF2g6j/39wd2bNjWpp
l/4rHX1PB/PQEd+NkNAsS/LsG8LOdDLPM7++H3DVp0zXqVPRfdmRJzgggYwQbDbvXutZiLvX5EqN
DRIEZV1xOGUBw+w08rCJA2T7NpJ3wbQnjuyvPifsRsZl2bxAIiRAgU908zsKGQkob1KNm8NgXtN4
3TXPiUDcg3fO6586JuyduSdGoeCJpl1rwS4cbGCbKMR9QYNUsUH7UBNSD7Yb8pFqu+IJfbYOzZ4R
SXOjvHceNqiM9NpdHm3l6JCgdyrsTDz5yF8JQOP4Kg+B8kTdLDkTEQPwqbLWU1rzLxkL3kv5ZAq7
XtwovwDFSvTX7qRjUhEJsXG1le6vAneRWeuY0ISncM/zbHc3iVkeMbQtFRNYtB25xNIgBic4dNsr
69zfEr+klZ+1wQP73suOWBKlYJO5jj4eTPkjHOlS00w2i2o8iNYlE5aZvsZY4I+IAc4QucOA7Eyu
C/gqmE/D6FfmPanV0eM82iPq5XiHI9SqNVrqGEz4L1RmPC3Shgmcpj1IMNDjsAD5AVscNnvtF9es
qv30x5XfLwt5aWKN/5WVlzTiqdVWxOmAcZwEKnconTk7ZWOD+TEUSBG38bDopFmQR/iWEWuN2RbU
fuoMtS0gb7DsNDwGDVR4G7sMDH2x3pDTIB7yqwb9Q32w4t0oblTC67fgt91yOZHYs308rjD8lfXB
6FB3Yf3TCeNYqPD/h8Wqf+sJm1mEG9ToMe46eUtdEy39QaudIXR6aOYLT/ewHAO4xnaFVWAhfYZv
usCugluo1ii5OvnaJQdDd8QHmWEi4VVMj4FxF7ygTkWUorc7SacHbievlrKruBS8dSKdc+hbYnAd
cROMKtBI8VyGDOkSdOEvJdUhBpvxGbjWXbeXvSUYFuoQJXwe7K8DCG8b+motHMISjwv6B3j60kNj
3tVTTMQG++kI0OInAGHrEXW4tlJO5NcwEGxwb7ao9e0YjcxVp3uFHElieogUMXXyZM1jUfYCahjJ
RIN+S1+KBA0QKiysQ98m54djfuJkNo7WSdkn63STVbDiHVQPKB1xUywqDphiQ5FmTwIBxdWqrR95
cMJ9mO+bF015KZqNEa8ghl/lny5k03LDrqG8I6phgeujzNfsk1utzeQgE+OFcNr2HvPnSiM0Zq1Y
ewz0DVV6J5PvU9cmM86iKZYoQXYHXXT8jyY4jdayabYCiUDo6GryiIhLCU4AwEp5YSBheEyfkyMj
AXfqg7Cqx6sPRwoBY/GmKHe+u2wyyi2MpUorMVy2xVrBOdQfBPVYunsPFyL+sswpTOQqZP1cWn/R
R3ZyoYYqqRssWeTZDVRlztYzAiXrR/ZkEOuy6TeAlO5BjOSEwV+IBIF8Kq36ZwtmIND6dNlFK9Kj
Eq5lYRm+iMpOH4Huy4vW2lRo9kFgBjYJUNG4QEdWcPUdqJJpGBDHB3UEWHTpeCit3nEV1iU3BlK6
FkR85arN6lroeKU9jAs1u39o/IdhBDGhoVTBLrBr4pWhU3bH8fKrG15bOKk8Ty4C/zlB/YahVvbu
sI3ZIguio+CwjNexeQVaHiODdw96v2lpWYJdLi6D4r3LD5KwryA6UD3nVmiSdLIIEGpDV8YMSNwT
IfPMw4b4ab6zl3f+S6Du+fRozwONrywUuLYEUz3odrHurhkKPDLa6hX86bjBv7Mmf6BYUcmqPyTS
ndZ+SU7G8kHEPGvrO9kGL+MYNpf6D41K43M+LAmuWJVb9aJEzuigvdsPZzREypu7qUMbcpWx4kwD
u9LZ4k8yrMIn7yGEQXpvEG+xYs8lXJ4L/7kn2MLdWMRHPKpn8ydBxUfv+Fk+Q7zRTiGiUrRaro1C
XeCMZYFSr01k4rVagp/dJDbHdIGRY+E72vXH4hNq2I/K0ZdbH+LCWTmlG/k80CjQAXhUu+mKSZ/D
Z6z7VEfLZ+3aujY5Dom6BNnnPug5dluUmkdWxb5WtVsEr9FayZbu2TVWrfyIftQk3a+y0SBppEaC
xultf2nRhcqW+Mq9brUFo5Wg1Krt7K1aA8JZ9fCMQVOhCV6Q85cStemVzrAKduqytRmjkoHpqE6b
npAp4k+Xlh/WokBLDBOnwZ36vMXm2725GKMOw8rbGAS7nIQfyB4yekSL6t3jMiB856Jtkov46O0i
DPvcEhaJbrvhiUpm9pitQ/ZqHVzMV/CzvMc4QkSWpT1+GOz1CjlrCNMj22aAxBmgo9tm81qwwL5z
gRYOKweFr/YMt4HzjBfER+kB1m17Lz9Vp3SZOu1ZO/T+oj3j/bLBpI0Lh3K5ykGztYNyqE7tudy6
6zcBSc1hPBQnxTEL29sQRHiw/NWRyzsZudhY7Mkxe6hd7hkLZ6SDMKT3rAGwbsGTzkFz/Nd6SxJE
9T6szJ27e6ve+0Ny6pdkhaEBX6YHoEwHn/QNp+I4koq+ipf4+BfNIjyinFuwyjI7xo7lyHZ4rre6
aecP0Sl/EF6Ca79s3sMHaxE+GAvxV/EE9nOrLTBxI0J79Z51EgOW1gO2VB2aVbhkmtQLoJQOd41n
WjJOHY6wynXFGIXNGUtRmTa8O4/X8mD6dr6NTsKGxLSD9pAvifm007V1Tm10IK8C2+KDOuqlPb42
Nhy5hWDTQok2QzP6q6Bs0MNzc3lN+FZrb02nZBvvOR2ewof60P2KTua6PRTvMb0eSmUv4q+X5BRc
YTb88l/Tn8lG5EjQxsBP3mPPE+wR1M99ek/xXbad5k18DC7kXoHn5rTiogoWD+InpkABKo09PEqL
ql88WB/NWy3zy0b74oJe4l19LF+HEw0hDaT6Xr6GP1S7O8GU6O+jfbSXHwmFPRcX9TFaiTYHdS0f
mdqI9/kDHznYqXXsIMVcUivUDsYGuPbOf5lOuo3w3IMbQuHNeCdRdm8TguMIhp8X+0VykTbpHbfE
XfHJuZo9ogzejvvQqR7HvUcbUz9n0So7cneKPufzvn4O73zo0NxduIqW/T7h9wqXuPDxk5KAFaBO
F9GP2FzPwSeRlfUz73ExgSXXpb3JMwqHBnQ7NywOEzY77hkf40d4L8DgAbHeYfx1JDDbw1oT8YFz
mQgf4pF2mYwLp99ij+JqOes7b9Nve36Q4dT/LF8LnkAXisP5nj6AdlN+ePpisLMn4W50UPFuMu5I
obRhuEB86pSXaC1uvW2w7Vfci1sCWFfKTjgqxzoLVsY1+QRZolXY6X5C4ELrmiAvsPpz9AzYAVWe
fxmu4tq4Gw/NcImO5Z4uhdZHXCvia2YDst+458/g0nGoESXC9yZWj67yLrwLLuNzPzeAcyvhThJB
ROWL6jH7xCoxDXUttA+AC/xXg3Sn/eA2+NEdScpUn+ptuuy3Eo9q7/VdsbM+sAcIgt1dCYU235kr
X/0X7dDegVJnrxmiAYB1bWu7KW1+9/beeBYfyzvM7hGq5MvUP3iTPoo3djHEYaUti892OIzP3BCJ
2+NnhMadTo0xDRtdhO5ICMJyWAkQZRfDblh9tBt6eDxrXpWTuSRogLbCt71VeUdbym3ybUyO3bCu
HuM7mrz4rjtyXKMNo/YrYd8A6LuTdwDhF3SBbOlN3GKdJ+1uZW658NWcF/MVbt8NCKKlviZuZy2e
sk0NkerBey6dfEmcLLcumrEnb/PhL/OVtkbM6G76i34Avc0NL7xjv/tiJdFIinbv8DT2XHDH+TB+
jq91Z2s/pVftzuTeHTrWKX3O9/q23gNMtq5yuOqMVROuuKXJZ7qD1GE4aR/7jULzXG47u1wKe+ke
9fSaHiqfvD7jvbvSp+g+IaUUb96u3WdrFBWfLe3EJtmQm2STf+qE90CNL9AMnO7qlCAGn2VOAQD9
SKIfW67MC9es+0RtkR9Q/VTAdwQr8Wl4H97zc/kQXZNTfUBYejJ+WHf+g3Ev3ZWYobfuTl8nJ/Mi
rsJl+PoRLoVrv2+5nJXN9E/vF363CIiYfZLf47OgrcJ80cUbcuHwYQsvYrxBJB3RhbIhI7yY/pE7
jfhUuQezdugX7/RdtArWE/d9y/PCBXvFiW4mZ638aOGCJkQU7Oi2f/B26haWeQp70FyNxqdIZoDp
XeD98SuO9dJ4qB8YnPN2OudRyRWbXa1nduLDW9PBn/L2Zs1c1NKx0mWDCISY56O57PZNx/r1GlEO
iinr1AooOs1avnlulvrNc1/VKFNq0NyFF55CqD/NCs0vfe0krbgtznNgOoHUEQ9gz1WoeX9MMd41
PiP/0PXuyczFIjiBRdwu3yp5Z0t1hZmloy/YBvtKeCND3JdII2RIZVW0crBBluvtTK7qSQgXCPhZ
DSBRokj6FzX5dRl7PABPEx5ddFEAuzwh0Wad5jxXVUq5GZVuOYv1vsSZs06TAtA/JZukVQfcBTqa
S1IatvDEFnJAfFloPnpmmaxGT6FCkqZX4i7JKZtZcTPqdFCKc6lSGwx0Kg7SRD/tiRcnP0wC1TRE
H1KtU32RsVv69Kjz3mOAqu+nTnkCDxE6Tq7TDZr2mKoWIwJiKBrkOBB5VzPQve7H7CQrCg1uIUx0
t03plTENJ/ukeEq50LLnvjUMG/hUYs+SxNqYhkfm2abXKWkEoLB+Q8LNdd252mvMg3VdAdjD9ZI1
fIFiN09mXepMhru9lgtNsCl9z/Ewu1BSmWRQM7KunYRS8+I8ESdSXdvxBDbXQedJLggFmaJTXVR3
3UsNiNSZ67JftVp5lJHsFQHTzofpjTwvX4gTSbifNWv/PUc0NDz16bV58m1xmNabN4uEnIGNJB3e
JDOj0F19RmL1KfamzdgqDUDUcKmK3GdqKdtLtSzvYCjF2FRpkylS4rVGSF1ISr8OYeEl7rZrPFCB
jTIluCHcmkOP+kl4OM+RH7MfU0I8YAafM1FP0Z0VVBkTyBwtSsDmrilKCb+5TiiYjK6toKpOjVR/
MmSz2X4tzW9YkxWGSKvJkzOtMr84b/e1PM8SxGClBpjXkZqrRoMvzylJ3oyf1jSfsbF5fn55nsyR
STEDlrvb4u3dArldX7Txel7t9vrXpygN6Gj79pbepRezMWonKwxyY8VAsttB1I6BxSjoQq6GiCpD
OyE9CKCaxKfuZOoR1JYMeql/BW5XrjNL3d7em+e8SfxmjiM18HkDRS8qkcBtPmCeFMS/otSq4myR
5S3ihOlT542oXtejLU3DdPOavRGz5tdH3V79Wp43mDedVwXJwG14nr193tea84u3zW/bfH3899V7
zcP4Vbb33zaZ/2Bn4GfsSmrat4+5rfd9z35b/ss9u/3pQovitWyFjDxPx23+yN/2/rdv9zU7b0mY
4z+P8W9/6Wt2XuHrC1pYoWw9pmp72+d/e0zmv2zgK/3Hj/fbX759z29fZv7Yf9mD258Y38ZafWSY
7nWGtd+A/rPA8Ntr3xb/ahXK/9S1vn2MNEfT3laf527rzB+bzUrz2zq3t//qte9/Zv6Ibx/7tY6h
jNea8TZnFkua81isFw7ZuqjCLxFuM91vbyyH26Ixj3De1LpfGt35/d/kuhm1JtkEvfFXH/FN5Xtb
/G1v/u12tz25bXfbm/m1edt5vdsq317rp1Gw/78lQ5o5CXb+vU//+b0iytCr/8xgIchk2uyfwiEy
WCyJlJN/+vRRB/2WwUI3T5Fn9c9/a4YQGomyahoSnTuJKbb+fxr0tf8FBJQIV0WSDVWd5ET/Nwb9
SRF0C1/B6m/p5iRKQtEk6rKk8od+VwwBlSoaAlx1KJEanfESxgfYZkLkxY6QU+g4iUId2CTAtiY2
da13EF9EMftyeDAgWkA9sxAtNuJRiKNfvx3J89du/I+0Sc7kkNbVf/1P+U8907x3liVZhihaqk6p
S/5z7zytV2PDr9WLTjmrGDP1GFuMTdSmoG2DWLpkqnvVJEyXACynSBCBSjlgWJTeFUMWiRkgJ8Yz
54Kx80HYHfCFIrMcDMKrQbTcNW7gQACiHsIgiJK5H/9h96eD9+3gWpaCwss0J6ACLIU/Dm6J6bEr
M0m9jFafv5ZjFp6KMaTqZOQ58gMVqL3kW2fKkfjCXwdPrM+1JO+xb/oIStXgIHvxrqhNfNZZbJtC
tKrNWnq08hKWr0Dcb+ImTgBWfdu21VU25GrvohjM3CRcKrloHBIhvvyH7zQd8j+/kyGrsiSalsl3
Q2vz53eSAaulVhgrF4AUKXn1dIVpoT3Qs962kVNGUXxJO0Q8CZBLySAfUDphp0n+cIAg1kGiKh7N
fij2RqI4yIGlk2o+yEFAQSuM1KtOCheJ0ageLa/+anl+9P/b+8z+4myaLpp/3XWuHZUriqtK+XY2
pXnqNqBz5IuU083ExXgdYLYRfruIMVgQ4tj6+5TnlUUwRJDz4v4tr+zaZCgWd9wmnAhKyCzo8OOJ
dpQGi3gXwU/iWcIu+Ap7IZSPAhBGhobJ15LL1L8zBWVF3ioxuwD1loZRwbKAlEmPy4gBPk7jHqqP
T96kHq5IVb+qCdhdFQFsrKiDmstDByCfLocRrgA3yDBaqpm3Gd3Rv+QuKYAu2LMG9u62GLxT4OvW
cZ5E4dJo9WSt6UQOl5F4JJMl2GoBz18SaB7VpVbbednwNlnEF2YXPLdChlUBZMaKpgJLm4jBDcht
6Khi3d7NczDez1FYU6kjZ/2qyDKU1MLdZpIFr0oGD0ZSUadHD/qoknEKSR79H7LdIQRC2VciGAYh
/zngx90mQfUipzxijr2pXnwp32gJPML/h1NVVwxN0wFbTqrIP09VszOhFRm+fEHie2iNhkINdPG1
W0H5b7BFmoZMFoEK4mCoHv0AlGM05XeAyADWIbvSkRzRdUOBU4rK8RA30gX+oBehNVCsYVySTwbF
LLWe/8Nu/0lMmRo9aC0WDbOBzlTm/3/uti6IRthrpXQZGWyi4favXkSskwFLVdYT0ylSOeSHh5tg
GmZ6VLHEBEJ0X1nvwFjkvS4Gv0ycLpvOVBWyBCzSpn0eRQuIKIPfBOu/313pLxoERTIV00DfSrPw
vY1uLQv4atRLlwTU/1kcpuG16C3o4oPPuB7j/GlBxrdJeUA9SGMaHSQvfAyIA9n+/Y5M0Jrvl7dC
aKeBdYm90ebL/zfSDOGKNbcmfqUmbe+LSFIPJfW+UD+Qh7vwRQGWWvsaZal6H4zR0ZOnLNROlu/m
Q4mgxwmGLj6Vaa0ux6GxsRKIobwFfELYZEVETBAKB36cjhESGNF9YmzloL22kZqdUtjynUuEOOL1
ChE+mQ14woedEMYvYQS09O+/qvwXpwg6X5UuhWRoyr+0ZLIqZFYhugje++CHSjLNHpv8lCiuGMs4
1K5DFf3SM/PCQz35v24fv4W6cpQGyBkyRnInD+tmTZYQvE5D3ss1kbNYlvs13F8BGB+qg7/fYf1f
b+SGQeeCewb/DE2efrvffhspD8VAUFr5Ula1uZSJbyeHSMIr1/zIiYGkbKIqcDICpPRGpK0ag7z3
pAzVbUUIVxNpZ8ln8FbN+h9wY80D3MtoqZnZmwo12uYGzOidqURbrGZ3HaEuMIpbZWuqz3rtmRti
z0rERSjzIY74m6ZSduDk1GWSVyCzRIX6sWQkB9w9yYHQFMUiBMmQ+2skyuahjlrqtiHqGqE3CDFp
nRQ83KkwAb0IrXkX9pT9cBuc08rTfgnI1NIgly5CY+wUImp3WSjdS5anPCa9wLC5nKk7rcoWymyT
0AFugsmFWcmXkksKWH9/3NWprfh2tzZkLglRAuVu0aD8edzDGOCdOVjSxbJyhC7G2F4HHw4ceV7U
fQUdVitiMjugf3EYhrGhjDqAeh+o9AsJgFgRK1FTEQJkSmsiiE9No6BuAN1gh6LXbkMUi56ZDfvc
eySRyXYV03LyomFEDNcKkhP6humg3nspYwugxO8iIdUfTJOgnlTej0ojH82MUZVicLujHKnO2EUb
ooni+3YK+rVq1UmI9HB67oMgFY18lZAGvpUzJDZ/f6Qk7S+OFIp+Ao1VjpcmfjtSQi83re6q0qXP
02e1AHlKrtxLFHMiVoWkkucrDAvkawWygCTZa0O98LF9wBfu4eO5SFyUfDimijF8eSz+bbdF/95t
0UWNNg2mDCQt0cRm+udvmOBbCcVoqC5drsDn66LqbGmk/ljRI1wt5PaGcCCLJl0IOagjSY/TtVuM
GsWrnOHw6fTNFdIhtKFEgCALyrE00b9AfRQPg2tBhWYEyQMys1blXHDUOiK7txqJ9Wz8KZNz4zWq
eO3IFdK5LwrdCI8nR4YWGfW7kMbIL91FKozBOom1YpWpGP/6GEhlMVoLv6BCplYMUVbTya8g8hDb
HNRekC9JUEZRE1i+IxlZiYww0iDpWhNcBWdXpynLmWwbRe9hNDQHlEh5TNNM3yOjry4/RYlEwc6k
wIqhOnGw4JW2b6meXXmQYLRMZeQrIPfVSIP4P7W/hMB8O114XBK5oBRaNRmeufmtQQM5ZRkFYT0X
IeqyUyJQDVeFmLLwRJHPhIOmFT8Dt0epMw7mtkb3ZSmp/1CDdNl2FIVs3/gwe9IjpnAC0NfGOEJ5
Lug2SuLWMEoGg7t6qFEBqpUd6h9xBcbewBiHLapjsKgKnKYmDkeUXuu6kK6RSypRq4sEg51DeKdi
KwAUimtx7Yflj6Bh+IS4i57IEc2/dq2s3ye1sIuwihGjLsM0BUzeov8yuaQREcH1p4bs4O6V6KvC
/AdcKS6544R7RjEYvY2vRhDjs/LpJbW6tdFNwtHNySc9p2iYE9anpJqe9KpsV1P4gKJH/eFrTm4u
sHN3xpRS4E15BRLBBeKUYKARZZBMmQbKlG5gEHOQY8teVFPyQT5lIHiRfLVI+rsMky/skE5ZCTWh
CRIVPDQR1J6nPIVxSlYoR1RbyZS24BO7EE/5C96UxFBMmQzGlM7Ax4LTnhMbpuwGTnQG8aY8B3FK
duinjIeCrIcp86GZ0x+mHAidQIi2EIaDlUvJqqxWFZBI7IpdTzAa+jwpbMLTYBKv1ruWjj41+TFO
uRNp6fM9NfXUq81BQNh9F9vJFEWiBH4BRJ30ilbBdNgbDNwmU7ZFT8hFQtgFOmg0WF11SlqCE3RQ
c8sSvokOZOSidpw9/LzxGqDJT+Cb7rr0B+E4dgUyFLE9ha2lnNs6fENG+56aKM7DKNYvQPBRT2nS
luiDs1q6L2Xo4/PJOkIdkmBZSpwQoSo4Ql5lmyIiDUYjAESdkkD6KROknNJBKGpvsykvhJ8tsAVz
Sr0hS0SZUkVi4kWCKWckxGi6ECNCz+JBP+dcKps+t+ojg00lMZZW6h/MrPlE5W1SS6hCBsSRC8jQ
zhyfvPgTHtDqFJfWcgSmtTUlM9nL1rCinFGAtuV+axXWAFYcqJybV8cmgDkskmp6MYD8wdQSiDjj
a+lBPdyZM9Te9IHsBn7qZFqWEzWTTIktuMtbl6cwrNLE5UbEJv/KYi4wSHvWRhKLE1Lyo0uXK/Oq
/jgorrdssGMv8fxn5aKgB06DTECLoOj7Wm+bdVdayPqiksCZ0avu1HhEhjUl0cwZpuWUTpMxNLD0
qcL3ptg/qWx1EESyxfNRMJ97/N5uO27yCnVDNKriOa5r8UykQHcOt9gsCbqsOUjVFLjTTDE6yRSo
Q7ilB2bf3dWZqh2SKXXHjYIVwMFNUPf6nRQjsIuzimFYDRmuZ465Dd8jX8ml9WMARhi3yltPxN+6
DSu3w1mIVdoYqfQzJIYGafRoa0kIMqaoIGuaGDl668KkKMSznbF3cays2z7+OZAAfR7rrt4KsnvO
TNITilF9yNLqWJaudwx0RQLIWLYbyS+fkiKS73VP3vvCMJ4CRAjUHhatIuP35bT9CMbx5+AKBhT9
SXdQW+0Bf+2CzhgKL6ns97n26Oc8C0UjUPRElQA8j8Z57st4YXBXEQ9xco3yBG7SJ4EzcddeZKQM
8iv079pCtWkI9JVftRl2ZMOew3rJ2HkrMN/HRe/fqwS6ulgCVq0yvmj+gBOtMKyF1BRonFsDnph6
l4cI5KJCuqOd8pdNHm4qMuyoiVQumk3MuDq625q4ZrQgfbnxW+HTryVl25TuWSHwBAFzoz5Kkvwo
+GO/6k03WwwBER1fibW/zfL0zijYupfxrMyZrrNXbXatzYvy7BOZZ82QsXQzGh11wqNoqTmKqxli
8LUsMpLqBhXhVdMATzFhdeaJTyCybODtn1EKM2LhNiEAFO2stjVm/3xPK7syyNCa7fXqFKulGy7y
OM0gamuaGB6hW25uLARdbjcFyVwzAMOfwrpkWOihR3wXSRTvXy/7wcHX5Wg9s5nnpNwZ1dwECfl7
KtKqmRwM4mZpTIFhwY2Fe4NGzJTcmrQxCDWlw0AJQx9TFJk8hZJhEn70SCkrdeLKzCm4zErRnExY
q108APBWfB+TbTux9FMulrFsRWzJw708BaKhmiEmrtulU1TazDSY8Rrz5NviOGGkR6HQFoZVIbxQ
cSu05LLJU0DbzcU3U0Nui9hF1E1LyhtUXxAG02QmbcyL85zXTQlx8zIufaeUBCQsRnpHDsF9GKve
Vqi5JRuxIaw7GvulDDK+9GWEujoSGYbmHiSVOigghWrZRsNZBGaOQ5zg2SITVob0KeYQMLsQUauo
oQqBpoYTQe8WhEoVtuoV7pLxQ8b/io7w2I6chS7MTrH1UNdl4HjAtVaCTHy0Va2xTWsL2sp+0bSR
vkRV4Bi6C40od22ym4dFNTAEXMUBHoMi4UBRr9h1pfhLsIR3S47QNRtcnj5PuFEdb8uQbL0akVQV
qUuP6G2DLg4BAEMKKtzfmgX3/liVik2QvqdC4HRmShLKWKGqBg9qY2U6yH08P6vHthQL97oG3A8D
IOVMb2I2SmjV8MnsKQ1tZm9dPA/mzD662ezG7Wtrebh35pdmW9u83jw3v3Zb92vbf/v27RM0n+Jg
3QrEo852wNvfJMCasfLbn8kLEa3K0O9/++wv+588jRFjQ8fnM7kUbx+eT70i1y8+yyqXkTlPw1YZ
zdOIs6rmFxl51pv/yvzObbt5V+bFyMtl+vyo4b1BWGpl2CCP6Z0w5ArJyG1E880DkpnVP8PQXQv9
RGEAmbKULVKBSWYIGoQFTEZZLhGsiQpJcTUN/iCBrkTIlUooPnuSV21TI8wnJBxpL+qRuYyslicO
VaYYlss/QNvo20D0tV2KqgGQizYpuLABOkSp3HemyZU8vz1PGp6DdmCQI1suEGZbqRKoRCOwNXdB
bTeEIUCHcMSnz3rzS/NkXkxAg2wEjRjL/35Ti2EYzGvkMernVsS8c9uAnjyCIZ6WIYkP5kYjfyA0
hXo7h0FrJTdP+G6VbMcjmUDJqG3CF69z77VEg9Y3mcxcT2OYfJ5NMdKMdjUbzuYX5kmnizkKqEkL
lOV0whrwp0t3MoLNkxmodVucFUTGzNe6vTj7+m6Lt+3mtW+L81zvIYS3KpPWp0P6smwMmSKCPJ2e
kQroaeqzP3g1qdC/WQtnf+E8+Q4AGybuzO3tb4vzG/WUBH5bxRt8c0Bw2f9ju7/ahO5AiwsxKkhh
o9bxtXaSZNY/ZkelR55727IKonqtccshXJdWXnY3X2Cy+a/cVrv90VmYdVv8q/Vm3dNt29+++PzO
t006qxBIDz5aoFhLyqe1+kVJ6xtDkXJ7/pzcHav6nqQrwiCTCLDYfGTyqE2TzSjCmUgMDcorWZG3
X3RetGbqT5JNLtav+fnl26rz3PzzBlnrkWUzb9C2kjBRT5JxrYTBphVl+v3daOUrEiKXBREzs1Cs
HPDZr+YzoB/lsHqZHY7W3HToJU9HUkEAO0HRCy1NYU9M5KJ0otDPE9x8CIhuyy7xvrZQ+UioJT3H
Sa/xhMHJdXNRarLkUZdw97GQAEYWSicQTfJ+J53Z/LuUdHwducgecp7qtjP+T55+4LFGjl+v5gP4
7fDPr/32E+WzeuDrqN9m3SjntAlglZiN98MQAkaxJiDKkJHgMzYmIs7CSC9N7+57VyAXc9T6axZF
Eb4bnrhE0zGFynQCYK9rFFWN3U9jmGqE6wRRl7/KoZauWwuEYEZXkhDssSTWSDn2hVw8a2eBLJuD
mV5cCR8gLPGtJwJKgFziLRpf+hilSj0VmfigdW2wletTE4kgAhP1QlyTvKHQ8hE4QaUNJ+jP8Uql
CeaexyhRVZQrEsp0nF3+w1gKBl0E9SGE9bfWC/Mjo7FaNHEo4sxt/ZVAwrfdB9ZbUabSKWs6w+5V
xd2ShbWf0yIqXXyzfFN3WpkAIWLqXrXIG1dDF3xliABAzO+isXBgrHc4/NzeSTse6AV1eAcv/JYK
bbYPQipQosjDEyNMMn0DS3fKCn2yEhnyoleIF0aX9GNkABi4rGCtXa/yziLYbGNZkYd5Cb3hiWQW
Yzukxk8yuAdHrBoLl1/XLYiTvxapF1yNaizWeRs+tolKLE9ixhi7cm+pDBlMmqTTgD9RMFOk0VtX
BMh0XAx3Xka1KvDj1imCDOeE+KwNBANKqWvZAUiYJYf9lA7w7IMy/SGkONFAyKHvT8MNddAzDVKx
V0fd38ZBfApDvd3GenRRLTF5aFro7JqqfvTyID6V8UZUtGyfgUt34G9lSxMoRgPKlb5LG25d01t1
cJsXDCBbeGKpGfB7/BgN5dRaubaHEId7BKk2o0O/kow6ZSTi8QC/L9lagW12lzAOdEgaM30yI57F
lIe+Ks332EPi7cmNvCHUKF4bhU1+eXOIdNoPTaqKM3qxBsm4tI4ryToUmbkwa6EHzuaOeETau3Zo
io0h9cM18MuN1ogLwdCai1z3lFCUgTHKxIz2Xk3qnRGHPOhxoxNMA1u6S25KyCBmmHrEgMfrpkZ3
GEbLplVNMhnzJ68lNouQyS2ZsbHTDNQQRS03l6ULvJ38OIJbO+Gt2cTY/XGMW4fYT7DTJH67D6QP
Ems6vFgMJwyVNyzUEXq2qxe4Z3VyKM8tnj0Zg6gc5CeLIjb0PbP6mUCGOoWW9MT4DT1YntAdiSxn
ru7sBDOIjPgO42RSpnsJcJGfK/IheYejLz3V1oecD9chSN2LFKhvSqH2Z693NWi4w5EhvOSkGSGN
mCW22zLrgVZl1VPZl9q9XETHWC7DQyX2P9KSGpXX+PpxEJJu2XSMI1mwwkcG1x9MIV51YkhIG0Fb
m7TKkPybaJYLUB2mIMIIImlEHRi/AESfM26iQynct9JIhLscsnccYDxTqrCJh/ExzGM01/0idMkj
jxQH52V1MZMAuJdO86qRakbPDrKYQRcpxg8zDv3/oezMdiNXtu36K4bfecy+Aez7kH2fylRb9UKo
qlRsgwy2weDXe6TO8YXvhWHYL8LW3lXakjJJrphrzjG3beaaW5Y2GPHHkriQkZhEV/x6W5fsD5pK
J6BKfZBXzoSsSQl5QXWag/Xk2M8RTli7PLkdWI/Rpq/TnNEIgZCRMItd58jgNS0rOBA7qwHEJYNl
bFUDYar8Qyu+c0775BHa/gMEGPnBsYxpF6i+dE/rt6RDacirjWPHvLvNQR6baRjuWA+e7dZGT+DT
FbhPh20LQZog+BXRbnapZHgZUvDaOiBIOrXy0ksY/Dq1l9Lxs0NRzuLE2vW3bdYvcMVe+kSHm0QG
u9qbz7mQH7XRXnyvnbZmzK41mn6YfWGtaqw06zxqY4J6JMqcLzPfK4jKn9YHHQePglWDHva9DAY4
CfonfERnX4/uT2UP/m7Ix3vv5X+9Im93JIWvhVej5op0BfGtfenYUMP61+1e6HuYNSbhdNhurl/N
z2pEYXQqXgDHBy/AqbX0c+PVss1dEJzsMrdfUidcTawDTh6hfzgAEbkyGKELHY7mUScmyP92M3r6
HXJEt5aYNy/eSIF4XTfROgqeTeW2p6TqEfpJHUNro3Ir5gSo6ZvY5uhRD6rP4tHKVpkl9b7Dyu0H
+WyDQd+kDsnxQYlVmFnDScy/aqXbW4hcN9jqmVHOXyu2B9OjDMDp6AxwylPn5OlzlPjQN9Ica27X
Snj/Kn01nHi8BeT3sjnC/jP7w23Uv6nka38BLSdI28yg0QvetKiRFcdoRRw1mPSyfXSJJpQi3Ki/
CKgI7GhJ/N6UlKgJw3wbe6zi3/8mdpL26EzVV5FH5Q4H+RLour81p+oUup6xm4HvL+05IwYdc8FA
7N5mkv+Pm4/ynOQTGCUP53wzCLLieZG/6t5ftJSaLnUo8itlrcQEZsHGI2r5MFXXSXjlAacwoVLH
WXa+fRw6HgyBL7uV7PUf3+svurasBVjTT3jSwT6pHrdtgRatK8JlLUMlo1cbbcp+QrrXmB6Gfjcz
Qz0Ffr89OBQm7ieqtNfm2PQ8el3juSQBGrru30oP6k16lMSZfoZRhDoM+nSJkWUJ0fp8fkqj4tNJ
dX3uxgrwEnvqQ3+jFlIf/cbd5Nzot6xdOMq7AZWAFcWKruAZhipq+3sA+eoVaYW3r0E/ROs5y9pJ
XIpH/MespD4R581tmXOEDxsVnd08wjxEM0U0FdOlVbdE/uB/SeUvv4WNtqBE+eAPtZmS/DHGjs29
o5exi2Qa85tZyip47euC8cLw2pVooQtaRfGelJR0hT5o91TZ3ab1KYeAK4flPSb+aHaUtTGpfrhu
+Toql+EViTWKm56ma+UzD0wvhVfZmMvcYqNUcp1a1M/c55vIDVKaWUinmaPJz2QG4gqOeNP/ZHln
Xcxg2PKLdATlik7VWWs6xr+Sls1czZ7pNk0GY2WfnoLoaUpGf2VX5XOd8FYesxA0kcXtnxGGd4We
rzRf5gdIhCyKgu46W1639pPpLePUjII8Zy+015xhl3rLxtPzdtbRMozdnZNHf7JmolNm5HLtMRDR
9EtmtOhJ8GtnnXcuYSr3L1NduYP+F6wqWtb30yC/WObcvcE2/zhGhpAc+e88veS6oNzEcvFVyTJ4
TWcxf6aJHxN3IUHYOQ0z41iEcCjIxEi7MbZRQA+o4amI7h8qeR3zzWyqXwHU8Qje4QGoHbFOl1S2
sOPhNCdpdJK+uFp+wFyPe2SdlQQduoKTRsssfeIoPkRFcDO6x+QVgw6Ih2JbWOFtbmD09g+5BM4l
WzZL1puypGNPTXTqJu6ALEwYPhXqUYlKTjAuKHyMkhJwCFlyr/Sbk7JGmABTAv9Ap4uiUOauLxqg
CInzFFYifPIqtY0DFIxSZUdWgjukbHQVd/7RRKI+NtwMOtYxK2tAhqsdcnB422JAJ849xzOzLD2/
3zVGZyxrvwCOUT3qCiYWdiXDfloCODEj+4QpAb3YnUipvMqArGBv9qT6AxMjUhQ+ySnSBxoifkyi
fJSH8UAJWKpW03hiVOj5DqSzk8H0p/Gs66Q3Uvncq2HgH5siesIFerUtxBYKO/fFHBTLHlBGJrzg
qcnrH9IqjtkgjS2gOyhZMyUFOdu3baf4dhircjwR/UgmSNxzbYz0Sg80EhvhXwYe52i0pJjayJ33
k6X2Ps+2K/6nfdsopoqRXskgnD79jgWMS4Dl1TOLq3C7wzTFjE1+N2+ytinWRR+gLjkeF73bAzvw
L1UKpi4sfnpSB19VF3+69Y/MMae7n5vXcnB+1FhLr0Ek3+E8WYfedsXalp1m3lQxW0CPCKk1HOtC
EevOsPqllSXOfsMJmAcLdku6HPFiHdLH1xQepZw26dfIehlLuXOMWLBpm2HUpFA9QzO8F9x/Sz14
x7Lu2yXFZzmnlUZsTcIQW8udCIzV81+08XtKd3Vq1QEvH/gGX/oAqRLrR63iM+NRdwgdn+b4ZL6Y
GW6Ddnoai1OQiB+Nq6wnm5wWCNlGEmmu6fHklVhIp43XIeVSsTMsaqt3trHun3RPdKXwHqTmZ+q1
3bPV995ySqz6bKfjrYSKUtR+do7iUlNlVNF8bslDElmUyISQc77tmUlWPiCZabnh/rpEL+lYcniU
eE8eyMx0hBL2GMYLY7r8Gh32NwPF2N/2EkGbY2iaZPp195uUD3DlkfRiqHZm2M37wa/rJb8FUuvZ
XPGVs9X3exybLOUKQu5Vpv5iQ9ymFlF0li9s+1nWLCabdXU2MVOa7rEZyi+QyfMKG47JcFQXB7I9
yI3CuqeL5C0NjRNbmvqSTD8NiVEzRIR8whCdr5IGZ8T3hwKz67kR4F8LSgqY/MRpFuTlw4bzWZUK
6MM4kUq4HqmrxY7jzUsHUqgvPrrWxSoZEeSOfRnDHGk4pCnOIN9rp9oeD7mKnXMeN2//kgZKw9kn
hXGs+ZfTo8qJLTt1POfZk9Gp4jyyyCnfXBU8bHZFFP55oHC5GQzHpituTVFYxyT33U2c66N2Al5w
0zMoawaRHDe2v7Im4w4+6Yvzdbej1POXPUFDzY0q3am0thaciY6l532w4Av3YZFGGHLNP/VMyC+Y
K4jsrtcdhwESKdfNjrbugo0YTB+2KvHKtKFz5e6wdioXXahGg3fbkviuAspbRqLZIwHb+6bn0xR4
Hj4CDdIqiDKebkW97irIQzmLjy0n4nYhuLiWyDaUxtbUPmsxP/mlMFYPo83QwqmqsqZeWBFkHvwJ
uK/W3TjsWEQ47179x5yZj3StTj2nsT1z+Dvvme7YOfceVeNWFNHFkKg0vWmKzZCa05O2UwAcKYFz
B3dPkrjuzYuMI/rConPz6lz2zqZKBGlSk3gwR8J0M0vKntMYLpSN8nqwc2NYjmXHPI+ti5gd9bOd
m72TICnOXgsdxUvIhCNwZesyDaJtqs1iiQ9TbY2AOVPi+j3yxbQbc4npRu/8zsft1to04D0EkrLv
/shsjM8Uuz/ZyXhNKXN6m3oLi3JlWkeeu1RKSsqhM06LBOmAGbgWI2npil2EUXDtBCU+OW+gzLRo
LqKsm21fOPnS0HSkG04+rWoQtEZv312df9WKHWvSVdO2AER+ikQR7TwWZcuqt/4anemcg45kJeTv
q1KqW/kZTUG8S5dTGw47Sl4lm2mW22lcWhdD7IquhpLCygsjpCkW7IemQx1E6ikFQu2jzxipuqrO
f5XSOPuOpp86sPrVEJl7zB363OeRu6DldzgHSXk1qEJf+o8DCaTmHDjo8D4P6SYYC/uPGmEriAiG
lzvYr4pbYtT72cvY9ix+x+DSdNBlIkKMrVv+tu0o4TxuPzeekUFQwUVhRwSCgRyL2+AzkfRjsomJ
JK7raO6YzGExYT55wn7p7OOWq6GU6ZphrKOJmCKkAO1hiVsnX+GlfBwZ1JCR8KYeBANdMJ5t8Ghk
Euw1HD5Q1pB20LJYnKsWQFpvak7rj6Ekt6ychBxnhEmXbNplu2tSzJcz8Ly1dEA/ezCtYtb8LAxi
ez3lZDH64hBPabex43Dl2kO8zQeLABH80WXXuxn7O/MzYoLympbfcSE/xqIwDoNn53fLYRki16Hb
AoF/RBLCkMOL6YKaSmVSrcYk+eV6xXiIqN3idnGhF++v0EA6HI7kYQEBrUsjsdYjhstuqLjvz6A7
W456S/YoxmYsswNdN8UyqFR+CvXV0NCn6lrTTk5ieBt2r0ZOA3sRZgYNz9CINEt6YrQUoRIDhSEh
3OBQ9OB+ygK8CdACi4WTu+GKrjBKcqG27PJi42pXE6urFjh/bg5HE0aal+JuKp+Sfkr3dAk6e6Vh
QPVBKrf12DwX1PZiAj87rPB3+LzBHlTu5p/6mtnd84iJupWRvuqZ40JrlDn96fG7lq1cJ3YItaOU
HaS/J55G2cnogo9vCaYMgGPB97d2xQ+QzNYhmDEE1cueyw0EHkvEkda8pBi2RvuVtV6JnKrcp2oc
/3jCB2cUq3WXmzj1SwUXZ/Keva4yaNLzsE000Gn8OrqNkaX3hWw5szpTjEoq//Jj35wmewVLb686
JNOl47WcJKXHcDSioqiHhSONzZ+9leerMCloQBS0NwoHTJedVv7VHkyYpO5mejSES0zcK3+u5g29
OVT7BAAaWMGxB3dkebet8jUcs3s0JcCUkmxa0xqOydMcxcaMandTC+8ydcFwlCwRzItbx/rgSedr
wGJxsoS3mqy8X0WUOFN0RXsR/lu1zAXgq6TgCZcxqazmLKBXerAKEDOPAWPE49hJ75wWozjmRXxV
lbkJg9r7VPJsz2l4cgQ6kgAcvPHy+U9htMlSmAPvp3Zu9hQ4UcQ81F/fZvh4Cn9V0u/e4Q36OUU4
Ybw1+SHXKRf81Vd65dmv3jSpv7NTLzUnJsxx7rgbrV8MXNm1n210v3Yqz05YP41+hthYl84mr7Gn
FlzNS9RmwPxDe65VePISq7qj20JAyPxgxTT12udwklk34x7IvPCE4eiHK2V7bBIyEkPgwuEvY3uR
d2W/pjxtoIVrYvXR+iefUkdtCjxJOQ3OI/zKjIqaZUBNzYtmJYFVF39IVVvLvPG9VYz3dteZFpR0
6Z5jbNEgz5Srn2kIBFeTtskGWQms0EN6zJMGvlX/ZBcTKr2hi43b5x/NA7Ke+8bbGLN/AaHO2FHI
a5c9zIsRLAeH7Skpy+SgorsM8uD4/aE0XN5znbhTY+ZcisL9SjmjYhzGPbdQRvWp8wtTcn2qCn96
L7IA32m6rqyUeENVRC/SjZ5LLoRj0lFW3kWPq7pAjJtKJK4i7a844bqrLUNIDWbJPX5thsiuBiGb
ICr/NtEIjlnOPMg6eXYKYR5ZskDvm1sGkjrtD3S/EeYwTg0NQK/ZlBe39pfdNdsqq4tXns4W7TEp
CJlmCxY+fzZx1q+FRdssNlB9jiz6F+ai25IrDzFxUM73rS1Y7Z0jirEzlcy2M1iAJmX/YYZttjP/
TKmRHhtC2NvCMZ6rns/swVvp3orOWhR7o84CLPctxEvL/pk1Q7i2BMSnOoTZp0JU3myyF4qhNnAp
QyXjgIaV2vQM2M0SwQb4Qg5vxkuteEc9C3YhLdCWBO1go19VKw4j/sqIm2ezIyyvrHTTp05wrwK9
deidhENvXURV/OxnDf5zlN29KqiaVIqKb85qR1l78AIrhEKLQqpjY6TberLNa1rVb/wK5NqdGcG1
Yz05KT9+xYYSgqoQ8Npyn0J7iLwOE/EWjy48SBQWKvWw7Pn2SZfGL0ONkNBCOUMOpJhAZm89/US7
NFYaSow/IqxmZ/rrYa+UY38qQ/D48TSIS1v8oslilYW2+My5my4c7CskfpKzLHq1rmwn33hWzt3I
p/nAmwhxGMpyPjygXkgd70VdxoeyM14c2csL1H3YlK4Vb6EAQBWN5ls7jdVTPEFg9Pr1mD5Yul4F
xiyN8ysIc+AH1Udryu5QExnDmmdio8nmEY9s1Z+HStrr0eP8YIeg8kbvTOjIA3VT/KYVpNzXoTau
LPufo5LVB3Jde5kUDfHxYkYMeuaZEy00nZ9Hej1imsEXBinN3Rjd0b2LZ8P4W+oeahdk3qX7OOoo
WZwmlJFzaZY4cZKMd1uepSe/cK65W9fXyArEpexe//mJPfK+wJINDAXDnu9WwdFwMKwalXIpq6d+
nMdO/ZLZijeJlYwnp4fxNQ4aqEo7B7vvwIWtmKDsjhMlq6J6S58Qqyk/pLaIlZWdGPVJ6fz9UWcW
mpb5VLOw6tLBh4naGMtAWi1KlL37PinyI+D6zY1d0PW8vjn3+9DrMdhCSrSzeVgG1EJzRke8m/Lp
yUs4cSbxrU2t6cp3wIQe6k2p7HJdxPW0xvO7rXmxlsw01gp3aHD25+ZzFuBXvmsomuQBiGyLH8nj
fhIEQJ2a3rglHa3F5qgneDIBYEmgHRQTNmsO1beyctSZvYGxbRQks+axdpQdj31FfW3kSkBCj4m1
YizGEpMv5MDDAbErXBjkLxZVTxPP2NVH4CeITzyHG+AjdhpU6zzujo03ROtOYpsbR/Jm/Ex4Evtx
Gw4IcslkQdvnWNao3wiYxU67OoWkK2hFlm2wcDPs/I7dOyeprKM05/zKOVlyFMjArKYeu4hK1oRF
oaW1vWe9IOiPmOnRWHdeoPSLm7v5LeGWlWiNqSXQz6rz+BMmvSN4n5ejfIxnVE3Es31CXCBolIPR
0TQN0G0z4MshQkO/hf1CTxw+6fwsXJt4jYPMq0L55TuFuzeYiy+VkkuEuFVhZP5Ph4xiAM8pGCge
UdYQHqnwA8UWmMPO5HUDSLJspfYZ/qwCymbW7uw6QL8TxxE3Hyna1MMj/YhPZkiELLHo22vypxE9
Y+lPSL1dn/cHid2CnaZ/kWEPQIYD16n17ffY/zklfv/Gi/WaqVCxr2jVwnMG3AX+xLnTTN1N6kIt
cuhYtRt1iUP6B6KO8zMHIBlHzB++uM8pgeSp3VbeIH/YgbFWInsWtgK6Ovj901yLvds8oIdpufze
zBUll7q06IHuaYVeuDYFf21jg/l082OgXwYXA7quy4gbZKmvdTph0PLVD9og+CGjeGXXzs7gpHQq
3V8GdtxtMiQrlhINj02aBtlgJktd+umxrykqMqwifhNpvw5T0iOVBXuramb6RtsMNSTBwVzObrLq
tCO3lUCC7dVx0KN6ekkwKx09uv5E/sbo1KwwM4O/LVpzPfjzLowdViWG7+ztSrxilZ6OkTupo2ZT
NHWecxhU0ZxbDCvbKIQk6CTV0bQdcfz+p9qT1VEV1lvStHITO/V8SFw+fP8ThGeSoYZGSyq7c2Ag
bPsEbXsPnwBNXtTo2djGwgwS2jTUd0V8iE0yL3M1QhOdcqDwdVCRVyiAkGtwPMsmIMbeJqG7oJRt
gisaLb/jZRXr1ec5/40R69q4sf+j47ySRtYPOQXD3aFQ/RgogGO9kgvpG8HRKR6hggwxsKvnsz32
6ubkP7ElUpzuFrQMRSMGs4G+qGMtu2Fl1ba9LPq/dSY+Uib/LesHVF3c6zyUZ3qzRnFgZcb8JbJD
lkwfrim4zaXhtIpCh0OkyD+//RFTopGnVdacZ1cB/Ets3OWqQsgMQ7kN0/EljXKbKnPulMhQnwPf
SI5Xb4Gb4q9FP/DC87iMW9N/+FX64+i6b8Ka7tjz4FXl9e88m8XWio2Vtj3r4M3e2Y3DGl406d0I
yGSe0UsVheOxZV10jGJxkkNSrJQkxuvWTN1OPxDXiGDEeM5rQu4d9m7or3q23KinPB16oLP/tMg+
uqZBkW++SzUqI5SsA8ueGlvRLSU5OjqIonDTCdSTTDkGiM+UXbJ8GcqwWSchd4mKRqslroBsmVcA
iwu6wxbdhGDeRuDiU9XHxNJpXu/EMLLaq71blvkl/lRvn5/xQMavTtewjOduv4x8HClZUKKNVvoT
a3izM71DYhj+GSmLsd821lln2q9hGXwJSs4Vz82tYPMiBhqGtB9mpC7RdGfP4zmg6x3GKrVTWBCq
FOG5GXeOMs2dIX4RdKm3Y51dUwRZCGFWt+s6f935alsMefBb7bq6XatZDffabq9h+kApe0a5UgP6
p0cSaZEVo7NKi8hi0rYtOsD6c+4SWxb1h0BSg6TtBtxfJNAhCQNIxZzyAkwTOqqa9S4qe3IvPjVR
UxKBswxEeZ6q4feUW+iScbF3dPDaWKxImqAwFpObkxbvhVr30kNQZV3JJG2v/DCCpc3Wto2t9iC9
9kfimBe77sRT79kbJ1PJuQutJz2kM0JtGa+4EepDmhCoN+leNwmsmJz/Hp5HdTHcwNy3c3f/zhP0
rvWCRbPe9z1zkevmz3lbj7u58t96Nyg5WgealIrxx1M8KURawNzTUUTcRhHTY+sEFMdyTlXffyZt
0x+zUT8MpN4/g8//7T8E87pvtsbvWuo2S9L+P336b9uv+vIpvrr//vhb//6n/u0/fspf+tcXXX32
n//hk3XVEzu5DV+tvn91Q9n/L5TH40/+v/7H//L1/VVetPz6H//184/IGHu5KrPf/X+oMvJtk2Th
/wVk8tX1/+Uta5Osyj7/D3/zXyyTIPhHYHuOFQK68r/BIf/OMgntf/ie41qk5ehN4g+QRiX88l2C
ZP7DdxjzAsy2vgMNgxT5v4AmTvAPK6IcyUSkMF1ai6L/H6AJ9yJgKv9b5tVz2Y5ATHE9EsdsHR3r
P+XnE+0q7FdJulcGGObQrr/E2HRLWxECCfr2qPAUrEtZEzsdhs9+oCFdG6eCCeSCFk8cZ6+GEa9J
ss0GOAxVVcQrzxUA8lWyYSTlfhxfh4lEGoMCzM4kiSgYkzFrazz2KonPmY8OQm8q6rftsHZtE4a6
wW6LNU7rd/VJgkGiqjbBauA5OkhFnYHcsYNk4CE9sjF9JO/eWc1Ns2/Dqd67riGoWjb6hV2pzyBJ
xcmFS5H7hC2tGBJiUs4nNRODCgru5mlzFeNsoJ0TkbLCRVqAuCxtmibSLt1WcQX+0GpWWBT8tWU/
DymJLwrNRuT/kSOEMz9NPiEAoX133RCIeQxSxDd1Abeyl9F6cqJ2ibFGbN0QymmdGLBjs4ImSxus
6+CFG1gy7cicrKlIXNrDZ6sf5QKPCBYPZ+6WNkZymS/0MKm1r+W5VXCQg4yp2284floGm1yW9A1b
GkhlzYCLPxvyTZpKIG+S4gScSC/OGN5F2PEkLuv95DFU2153xg+7sHZC2i+yB1FupsaLZVtr3Xdv
fqpuHmyKUfmQNVgTUZJRtQ0OnffZpgWaWFljGkclo6vP030colczkJ8uT9lR4oIrnHaDnYScRB/u
H//VKTE60MkNsqT7qXJ0P69i+upFNC5My73QcaIWpt93qMR06U2TtcysCpBvil4IVlYlPU8Bh9JH
ClqOoYlyPJofWd3RLadtjlGTVWOZgW/TsKDObCPmPC+hzrIN2+bjLFdOiL0mtnB15G63qccUqF7H
gqzmDb7ooWoszSYA6JuVzQeJaqI0x57NMG+4BFsvh7aVtGYFv4SiL20n21LALwmn34jwL6Yt5MZ6
KK4qKc52Czo8Np27tOwT64KbXUbXuqBysVE/3aQMaKBAOZJpC7LTXNDcp3bsUcNFwWzgZaw/h4dD
xegiFroWk5tRpCfOGQtBKJ88jrUlbz/zm2wO3Sghp6to6+hBr0gfpuvEYW00JPFaDMO7zRlgn5BL
XQ9pu+JOwGU2STweQbeQbXyKW+M22l6zChrSdxzc4q7dWt2oVrXrYLUQ9boUAUJLlj5T84wTb2Za
6jtr0cjg0ruiOeOf24x9r17TF2LR6Dv3UNjGlniztzDl/Cfv4Qah8P/xwuYSx3oTVSbXotsJnHIg
S4NRDpTmtmpdh336obynuGTNH00PR8jcQYWJA+JfSy6bj5wyQ48W8oEKxTGwszXYnUvQ5pTo0DPS
6vfKmr7YqwfbdPQujT/tB6vFJ0tNB+KM3syFVSNajE9apyUwfa9ajqENeHoAbK+GHU6NBg9ycuNW
vYnM+NaN19ju5nUbpXyF8hJUNevUwneWtrRJRLrYiUb8zNRYOmIZcThdpJm5M4Hd69lbWjC10WBW
gRms2M58mvhbKcmdCeLZ7iaIh20wYp9r8w6Cd1iNbMXa39hGypUQrrst23nf0KJ6KtWoF3Tz3Kcm
il9TAeuofBZpU697ojuMDi52iTQ5dBWMmrZOvyTpBytSzjVTHUxhJ7g6STweplS9BZEjDqn7Fvt5
g/2MRiUV7rMiDW8jPsRCjqA8R9rswqhNHntmGu5Tjo9K9icRel9+/jcz/DcymmyFdASIt7C/1ICL
SbDq0D4HY8MzXwIhurXqfieZoy64dYtlXZrmgr0ztkPfWkWEuisfFVqHcN+RoCiWXTrkolch0dSw
qectWEws3AS0bj4IDORi6qioncmwiadtJih3BJ8P9nQxkn5auJBEioDDaeEcJ4m3AC162abuq5DY
3lDcmlWXI3Cyd4khBkNOsNc4q9jiW8ZCZBb9DKC7TCcYWHAnr42560J2efQHTRIIEsuYR9VFvonb
2L4JWOKFi9WpQYk4dOAtVpa3pkZr1Rls2kZ7WicKcccrAOEzGJsL3/JXRL2fW+qGlmWU5Nu5iH76
UTDuxF9GzY88dFkGlc2t0xK+826asSkT1bqWLAlKH4PT9FjoyIEYLEvQtseayIIAxmpCuacvaYKJ
YExkZYJGEhOBRSfJPUy3ZfbGswAYQ2EW28BIHrxeZz+2PNYwXTw5RRc+Qd7C2FgRGESrm2w3PfqP
w/ocZPuhr3DJkF8+Zb48dzvMksbVBcWep4iOgTvwhMQM6ZrRc9YZzqEejeLJGEw+0Ly6N3JKr2S3
82i5tfrheQ6aV4I2LxTWajYa72lN+cIUqneocOJgTc1GyUHvazyoBEudrUgMwNlOtG8yOZPz23Nf
5SBhQPLBiRNClLrhmJIP3HdDZDVSrAHrmW12GPDn2jna6DG6ATrRt3ho2oOr5z8DEApqH5pww6X2
k2XRfei1gcWK93/UjISSeGMyc6hdxrptiVGOZu6FXQ/Im6K+espb1XUhV0NF6UWtOD+48gv/87Bp
pvqrGTRlDw2Kj0XvRju6JDE8GF8sOw5Y9avD2KU/xOS8UABZbDhc3hMGkKzMR7xZ0bBOY72Ihhru
ljD3mFNOXUsS1uFxlLWGXo2c9HgojOdg/MgACseAoVai4fQqkp03CXElHoACaCc/myDoNpllQNse
YRXUc/o61pjctLB/pjE4rjniAU9yMuqmd78tSDY34sUqgndvoCmb1Zh/gMgV7xxp0U2Lnr7zo36g
TIAXFFslGmH26RmzQt5NftepRSwwpOfBBo7dKM5rIb8x0yC77NgRTOthFWShf7J9135AKCyo/5S5
JJ79JkrmLt8vP/MecbSkyyxo4C14DQRxwxjvQvdv5TDOq7pJk1WNJTFgb6WTqD8lE2lVMqGvTUQt
xZxz5+qUUZzrHM9TEMzyXE8uVUuL0Ja/zLhxLk6FMxp352pir3GYNbmzLL1lFtGAQnqfcszatdXO
t8yQHMIT6AHJh5YRd8Tmp98aL4C9UOrTOF645MsQ2Y1uByjv3LnULqTlfCszqsobJ/fAHFh/hUDc
I7HOSXMOObvZ3JZUkO9ll67L8GEziN+hZkVAwCkH4XXeM62Up9CaGJG412Uqbjeiwy/Td/ivwsSr
l5xs9abRbKva9pzEENLm4FdeSLWYHp5gRfdaYbPtmcblaONYMWzzF7CPn65d+/sOSyK7o+xoiQjt
cZaETK6VyS26UrPkhFjd46a5WgHwHW/I7/lMfia9xXR2r3EOMFKWqLhVFGZLa27FQtbiJUBoqTsX
WEJrr0xQ87oxHaIp5r1mO3DpmX2ClBE9CnmOKbrtPftxc8/dZgvoil6bu2dSDDxRyIT+dAoFBAGS
/It6nAgtGHAeVMyWxzUod4u82VlN0whb2ZfDeu7m9odwm3dGXmY7nC9LZ2TDV8nuCR8hCz3LwHlD
3lW6TvM/uTuT5biRdOk+EdoCEUAA2OY8kUyOoriBkaKEeZ7x9PeA3b9Vlfq3KrO7vIuiUUWTkmQC
iIjP3Y8/JW3rQueOuxvy/WDjleFyd/P7dsj4lvwdDvuoiX33PDpmz7acloTIHekJb6kI64042liK
qqtRwX6cx2Hjx7KjuhE11KDHAvfym90fHVqsGYa/1KLZGbHDJtWSt33gKhxSoDOGuZArRtLHqVf9
ZvSQcxu7hunPc9UxqXEpjZmpzuSqVWs4yV3sUzfBPql6q8rRhthddgvZjnXNoDhcZ2Tye394sSIq
5p38ZnIIIxfMIl79Mv7Ru+xG42S8a8L+J9hntY4tHRA2sa+Cw8bF7niiRPFmpFR+pXzNeGP5Etdf
4VvNkXniR6P6M9Xn3g5nqrEJU/kRpheD3CfJiyLahUP1bbKnn6QzHpDoqX8xCJd2o7w0N5Zh7/Mq
v8lN/NZF01gbO0ZkbJj3OyL8QO+fV+xE3qDaHV3sfeN8ZYB9arrynVPUve6nl4EwmzCAskmIj2n1
1hpDu0ewYBQ1ew9ZH+xt32JUCGdIxCDJEMDW84MuvQd7DN5xbvAbrre1jTWIaMKmDt59ozt6NXEf
RkUBxxvHWqBKKQ4Ss9t4cA0IBZ5E6hyjDJFTorwx3d1gQTpoP/zwzOdxnrczp7cea0hJ+NzU3rPl
jPR9bHFhPfmT94Pd53en5xkCQnBtMPE2bzyL6bxOVzFLCyB5zgY52Acef45/nTEE5mH5EhnoCQa8
P7e5Wl7Qr9rUeUC036ThTLeESdVQGIN9GeO123LepAhu+afiNLsvrXbTa3Uys2Ta4ILJVtIY72yN
0Wior/EsX/Oa2nTyB3ZPztDnCW34lIuhtWA+L+wmRDWSNNJn8DhCmmNcXTH8kveFMF9UVR/Iiqcs
2vYHfAa/KG6AbxB/q5Inz8K6V9Z3JEOu0k+Z0n3vymJrJMUlgGbhNMamxIEyl2V0ea0jSgFMJZ7C
XJDf4KlsHv1Cah7eFv5w660qyicm6jck50nrbaVhsCl0UHdwsHo2+72KeozMu7D/ZWIcjgiHFnO5
Su8wkeHPoh3GTDdJNbIUsBEgTV+xtdMxcFDZbUlv//Ds8T71RyYCMcc+6Vxtxq+q7J+iSK6rjKHB
8tbkVCHaXrbL6oMXcnhHdDJk9RgXDHNNKq2cEaiFJGRZGhkQd3lqPXUgtkEuW35zZ/SRmGf7wIq0
/M6NwX2qC2u/eBH88qYfyneHGFIugWX1Wq8K29ngPL+S7iDOBfW06beeT0SE1ibGIM9sK16YXqRs
ozg94z25JgtsP4YFAObAfnwodVifYZt327FNYF1myTUB5XFUgMoKJi43RiLEJbIb0glzc2x7Hhpl
yA5g5hxVgItweZtSQeUAga9YNyUHZaNaKyoJWfu7U6Do+wvE3dgxAWDhivGc4AIejMeokJhhUJ0M
H8NOS78VJ0A8r4QqsLz75zwYKbVzeO5iiaqL6meh+Qb8CZcs99AMpPuuqZxvmND6Q8EpItTDjF7R
LDqp18Hbm28JOqwSwz/IDiCsoCKyZlsX9dSxpUW2FSYSU1DumVyxjQvULTXx3c651e4NhavLXlVy
mA9v2DtS1KQQ049NzTYuHlgtNLZsWu717TThCR45omGjiA5zWXzgMHSPmVX2awZ8w9rMhl3oNdcy
qMJ1axTftKYOkZExpXDiozZQCEV0V7m0Bnt+DiG9tZ+swL1h6bv2KjZWWoBqmown3Rt3nRpeZMMI
pmiYVonS2xmRpI2bpFhXzG/EtBdLEdJa607cbd2B63Ina7HkVzzkwjy5IeHr3kaBeU58Ge5cjHc1
8ZqTkaS7nlTuuoA4sU257ogndvuwlG+QU9hElz+snrH/WOtNDMP+qISzjaUS6yIp3gsfEtnQInY5
l8RbyKVB1D7lUXL0vXgbhnV7Tpl4bmwRnoJ5LwZqrqKeQienWfAFSbBBUkU+8709HijO7ebwmcXE
hgBs0N0KP4GwvqBl0nO3WQLtaugpm1vgijZHjmJ8jMMecSSjYipv6Tyg6rhlYzOkUFEtYzraRBPW
WA3OU8iAre38V6S5FRa+aD0kYpd7lHSCdzQPZj3c4oqLOI8ynIzmouRE8SvruUE7p+Ikafevuk04
LwyPKYkf6sTqbhUVJA8bj1PJkDrq7NWz3kF7uyfVl1MvKfFBLRkXDP/7UbXJQUqf091sH1hTKWF3
8Zr0yNd3bMVhjrDYDg4kjsS2D9OoT3VIvw12ha1l+SDnaPNYXDP9w9h9Fmog1YSowco9MK1SN1Vn
uUcTvvTGsxqyyB37gmy8tCWDSix2mJzqqzMWe5NR7GoYqVKojF1iVj9sn1FgrOPPedQOCQlJZahr
/nB8+2fmmDTOpDBFOteJz30pHmuvOQjoVRuLPtJWBPcqMpBwafzzPQdLN5nrklMOe8GxW5uQWFdJ
EF/L1PoRNfg63bi/EGO6mU1/l8h6uUVVtqmdRcotkSHxcB9z+eTP+XbGbuoTIVtj4rxNxeKeidv7
tFBPnVEwHJgMYs5SbRC2T22PRI77BT+LMPBmsTMxgFEJWFY6Yt8mVLK3s54qrH3tty9FEzCPDfS2
9OJsa9EZbUkaLvAd0x4USMjzWxQi79NAnNIzEykdB8CP7H7eM1A9+H12IJmSrYwopQ64HvPTEs8q
kfvYkGXVlojzlrSvuw57D+TtsfIvKbxsJL8ftWHhPeFSXo5M9146yRM1xfIUIJ6dwji1d9psrgpv
8iGKTTw11PWKgvrTIWz+8xnCK12gA4ZWzzeMEzcKJ0LOOhvbZfb59SELU32aLEmN4FRxAX79z9aL
kHgVt3rDM/PUBVG3UwysjrGi/iTozFsGMjbtFllzKnMRbhjNgAVa2qGt5YMKgqVhoyd3NeUjn6oA
CzpTGA4bNGVZUzTtGSdXp3LuD0OWYXJZKp8V9qnT12dDy6bGnY5LN0+Bkn7sivvMrCLkxKQ++8NS
n/z16iGBzlMJhUjnBWWdzORd3Je87tc38/UZI3H6Mf76/9iFolLDUwFIA0wOSXE1eA7Gznp219gN
6bITBtZuLf/zIcw5tqKsfPsqdx4XKkT4Rbj4+tRxI3K21YLO+KqBjlrWn1zalyoSfKGx7DOSY7zn
ziup3YbmES5N9mZE6a65FKR/fei4a7aDFO9//C9puyd2ueX+3+XQf3zhq0b6jz/GE72EU8uj/Y8v
DJQ1UxvJZg5x7cgEsNlzlCxOf3zw6qXN+evPEaiGqpZYzjzuAnchnmWyM/ZOZ5zgqrYbGJjJxs2q
Ryf1s5siYD/cG6ymAwPsKvPPGXI/vNeIYr1+3pqdaW7wpqpNTRIHVdlFMIVTDTEFxXYNAhjggmcY
PHgSQk1BdJ/lLPxA4MRD6tdo0+yRYtZSwiazZD0dootDHmeVzQx54VJhRur1z1ka7aHM+yNnApvC
tGhft262LZlKGeOjDIhWZuxumUJisgdzjmwMcwCjP0iv7HmKG4IQE4QCLspzbKkluNqvR5sJRDLF
T6aflhejpOTedMItz+jTFIzLIkB4wZaD3BZ+d7VSDCliDrdmMdEblue7Gf4R642KD2i1rKpOcJqV
hxMPp8R67juilB2FfVkiDrmYulPh998rI3sWI16zmHkQDDDyufecE9U6tEvnmPodxyXClDwkFXrQ
HsgtHwo2cTL44OybXkvDjHbaTz1EGzx/1rCp8/KzksVdQ6mzJQ+V4qiipn3qMPfM7JfEbOkcrdXP
zNCPNYdqQnln7C4p+jPFlYblr600Jv0rn8naTXgXVlniHonf1ogn4KSCfnxqJucUJ0+9xFQfqOHO
76wHryY45MUkpybiv8ULw3jO+zkqf+/nzxOUYUUKa913/VuYedflZUsXMAd5txUJW7EJo/gzL6JV
zwQfIW569fGe4lQnsSiyRxT4bxY2Ob480K4qXvOOJ2sx159DrV5bfkI7ZjCyMPOA2zbfw4kZNsW5
1CEXXUSjc0CDKtmcb8tPt7YYN9wkWs97b27fnT64egab8wKaEqNdmDtw7iA4Bi4nN4oFhf1U+ux/
Zm6PtFwwr6V4rtpx30vYgmHUfTZDy/aKcy4TcNZK6NWLV6Npn2Q8+ltbZNR9pu6RIqd9JLFYhwg1
ulr4h1H2MyHuimLSYxWbVnEEkzUMalZLe1xNfo3LypyeSun90IE9n5uSGZSJe2YNmbbF5w8ZzBsq
9n0tlFkjrJk47O2OMT0xY5v0g9uTbYj0FbMnh4IFCYmWkRY5DRN1CzR55kfIUfaWXx1CkXqvyM/3
yni7zQpOqSRBvZXT2a+GHjZBqx/NLt6jUlqU5QLx61tj7Utm3r7JwNfHd6RxJy7vR033xK4Oa6L5
RQMC2/3W1+KdZ6Xa5IX63hf05Vo+P3NV96uU+HhSY3MkZxvImnjskOJu8esnbSUMECbNxkbdBXlJ
hHSo6h3zGiAxsQ3ZnJm3dgpxStv4Y6Jgi6jkfaSbX07CIHSeQRBlRc9cEChF5M3Y1xAiBO/iRo0B
HYTqbcagRiG5CxnPu8xe9eB36nPIelIPIIfZUOcrcHgLT5efkC9FkQOuNGk+ZYPfybVedMRN6kc9
t2PxUjvmnYePa0eeA14axuy0euGQRVAA7R47rQUwYKAC26M7tkk4UmaZ/YSibnGRMvz1gCBuZlDa
jlNtFcH1VdT0bJ2jaFN9F91cbezMZ1WNeEvc+mw7xTcy1rdWlEGFhfoZzt+avjpKa7hrzWAXtUtE
QbrWOoloih5s89Dr8CkO7Wrn6nrZpiLeuYa1DwJSD61R8eCMl707py1P7qdmKR4l7rJyD0yzX41Q
kdhxWczPCbbtutZvFVuwxs4Va2my8Uv3ofL0h+ug3HDZ5Kr7KYv5vqyujiy2k8UYkBAcEz++ENsJ
QnDlvy4XPKHObRd5WwOGnrIokG9wxoadRaTM2RhT/N70wcHTVKAk5A47zSwOIu918pnEsFmQG3ui
47woiYAmxkOWpJey/zACv165fYtFSBynKrbWug7UCkrdrQ/+SzXdeqYrjXyqS7GYA9VLGQdaBW+Z
U91rR19V2t7n9B7nud6QO7j7et2ppUReJLijdZvuaqd4CBtRrCSuBHNmy22JiKsTEuOKDRI7omTa
dUTaHQzOqK5Bg5uAqKDX7gtX0lbJTGU12gzZbFlt4+6hcbiX8IMS46zzGy/3HzRGTDUN9T6z3qk+
wCZs2z9KnlsDXWpNXT3HcISaOjzbsMKV15+ikKfi6F1dpkkKgxy3LiF5VNj3JgWPPzlvrev+ctMP
UcCrQzt7ghROIAYEb+6YxFNR3Wtx4OE6MBRmwjqKwzzUb4xxF29pzDGy3ec8aI28eo+D7AEzxV3t
2WuiD/CIMIgRCiWSwx7kEorgRM/Mky2sbyX8BZ3xA7C3PEaTQwcw38sU4GbAdbmAHlclMszKYHzK
nnyL+nqKbdgUGXJnx8i4S8vnuB9PhGKE3f4QAXscSWyahvqU+4SFdp/SmyFYDMwQycaajiWub94X
5pIu5OB1RbIircFuxBOaWBnLfU2mESgMTPQo2k7Ceq1msahX/rmApZnjTuicKeWUiJYiCAtV5fe4
6781CZ3s9I/cqbAm7xhTz9rmnyA1kN6t7tVNq23TNh/VZL1lVf6Sp2wLyFlXuv8OHCpZ9Tnk4rTM
d5wfHRaAaFynQ/IeEof0UCdI2CE05PWHzfvpu4QRQgT9sTC3bmomB3eixtxo7+NCXMpxI0VVrdH6
1F3qmySmK9xKnNvmtc2tVKhN5PCOlt0IwWagYr2wa5pHI0JqkprWPBIIXi26pJm8txWOAJ+FAllM
7XRb3YgMvdjiF4OdIAZdOaDfyuB7g6VaTNU5b9n5WC4rJRaSM5PXq20Imu7DYzxa70Of0Og6PbmT
+c7QDPLj0O8ND0+DyvIfy/3t4x4mQke/6ZhRxyhh8Y2WfgIXf+zDnqePRoUb1HSxHZQ2t9bZSktn
4lHaHQKnte+aLuEAKo0fRcW/Yhsv+ZITaCriwKCL4dZY37AGHKycLnRKVqZjyMj4a7vvtJ9SM59q
AxBHnmEuS/Nd3lMG3lc8MoE1mkn7g4Y+UNiG+dEQdJphjs0ersc432qMPGtZ2x62DvNIoGo+GJQj
Rs8JzKBdUCTgN92rIBJw7lBKVLbIZjOKTIFAWvhPXqRfRYguEPigjfELt6I/68ZNtmZFpVAXEnvM
y59TlfPIkPN9DjLRiRKAmllyLjgOMVVACmndauWoGFeT866aiMJuhyprnIUMkiibTcZDjtHfQuFf
w5rShL9duUI9GPaFYX+D1TLAJ6OvJDbRJ53oWyXnu45N5N53JdAEmdyzBcKjMDmvGG8ONQUsQCTD
Gq4YZIZCoXF3Cxgan2Pa3U4MV/uO1vpRYPVmXEH8nucKb661y43woaoC2nP9wqdYYAfaHqd18yrn
2NwOo6J/GmNS4y0BDigZpoKuj3pygtzQnlBvSO/On4hB57LhVFE09q3p985eueMzlwI5PLhZ9jAQ
RCxgo8TPg1i6ZA2W2ihnIaO2ZxuPQ7HBHkbsDjIbu2Z+ch5RxxzvkD8x92kaSmJL7hWiIAmbPMfA
MKU9gDJxXh3K4DgDVl0F0B9FhSe/xwbNftEamBPoqzdhDCkIz6TMrfZozmLfm8kDmbyPMkjIDttH
L7mtOWTfd+Z8HsNAHZHMWgFrJWgzdjYsWAQmSAGCiD5a5YxpXdiruYzxSjHNK7uMfWQoVmCun1vG
QoMk8UYeuwIujwW6fmmbItso+9Urf2hABxujifyVkNFDFs0PuWJMV6NZwuYaHvzk3i2C88xMxDEY
iwHmPusuHXawMn/VMz0lC3iFxzL5LVL1R9vufkkvw7vuT3srFs+W8QbA5qew5vWQy/yscpwzqo8u
8ELmrRdIm+272kZDfivn9GVJufu5V6Jg4CeYmw00uHxn6FDvujI4DE1725uj2FgTXclh2+780Iy2
zKNpzk0IzM1K8Eyc8k2oWEN419jbxMcGKDtDUdJXqQ+qz9vrEYJskTt7d3xhPMOMEAv5jmDHRy6R
ZbLSfxxG59WUUFu66rnLSajjhan3RqZvceUyi54+zZqJbApQw69RbYJUR+us8yseE8e5FN0+cbuB
jFFgQ61nITHS5gohAKgJgaoNzOldC72l8pjVB278TiZwJbvsdUixP/ndG3neXd7W6PKlX7GhGm4Q
xGmLQjkQVaDv0WYdlf/Uee+uEx/Vo+uIJwwcP4OZ2ueZ6pYIUlw2gweGvmce9CzvKC1go8Wo01a7
sIn2/QDFuxzND0jEeLVTIpBBfGDtC/aF+dxRS7pGJsZ8kmbwu4yQHG92jW2q2HPV33u5fOydzybO
CJBC+2a3/lG23auO135ZZzepvTSE8t+MZWnlOWm69/35osRSUS5BUebSOiF3H5JIb1tvZpbeCFpG
TIqdXGhT8U09bnWRPUcR5uZMzavSqtXGE/O4aSnd7vJfVQ6+wOsCE5+6/rCmkdx7Bi28j8yH0BLt
cRxyHs2Tfu0+3EKGh6RCTWLE2DngXuwl3B23HLnyEqY7R9pkeHbt6iaUOtq7Li2sM2gYu3qOfMKI
XjY/amkkp4j7lw1fGm9bWUJfXVLfddrJLS6ZvWxblLX8YCrKvtG3HueA9Kgd3Nk1k3XTj961K6Nj
L/u7xrBR58eu36RjFq/DaJw2ix/ay3vnwbBpEtDiArhoAKjIldsU+borapCGI7BcMz0g5hCMnwY6
RIyDLPvuPgn4zmTc49Dr0XADwkZi/PxyH//f9Vd/lYD8jb86an7Ato/yv3qrv/7Wf7zVrv4XMxQs
zTaTNeffBur/9ER68l+ua2rpITq62PztP3mrnX8Jl+IA1+Qr0nGWYqz/eKst+S8c0CAubdwnUEyo
Kfl/DvPrv2uC/u1o//8X6Jm/tzh5nu3YimJKxT9navWbs5pqkhB3b0hsfYERAXgf8Uw92CaQJbsa
p52L//TWRsvFFKKOeVAC8xPTNnJYfTrE6K8L5C/++z+3Q5q/t2At344jNXv2pRhHm791sCT8UrAr
ZvZZ2Xhlp5Jah1j+6CenvBP5u7fMSmw8FyujL++Wme3p71//9wqYr5e3NL9dihBdtiD40P/UaeXF
yH2edKxzPfrfC7fvHu3RP2D2JdgkkIsHjSO5x2CIyfUfW9eWX/Wfi514cS4VrhXa7YQjrN9+9joc
wqBLTOucZJBLidvTzTkpvIudu4nrSD4ZMespfVWFQ+t6HH9q7JVJEZOkb6x2z/asXkFUD4msN/M/
FO/9V5fS8s2ZS9ep6wraO3934IODoW/aqC0YsU0NUKz6bi/QraryTTw/8Ea7hnMR+H0m9zmVGdge
0y5A3O7lY1qghrHPrIbR3f39G/ZVZvrbL427wfSkrU1Xu7+X9oxFCjZ5jKxz2PsMGiqKVAicig00
118co4NnS8QYvVJss4SsNk3ag/vGUXIi5ECi9tDEjDJV01MmUMHfmVpnZwjQvoMTxHfCPHlev7HG
rn5URSVXE7Vc5LQi8zzo8RMZW993xXdKs50D/u1DNLP1o6yjeEOqBYshrQcjKa/cZAlJ83wjGAvf
axHv0kCWp84jRhL4v5oleOoXBgVOjauOYex8p1Hhm5C5d/n735ZJX+1vl5gW3FZauKajHUsuvVR/
ur5jE/AN/WHWOSoKAdAFk4u2obUQnW6g9TP8mUfksKjQDPny+kcBXx7bwf/uGzGXojuSJUvp7W83
WhATIAqnyTqjDiEHifAmo53yYe7GfSnbR4Ade7ucmrPl01neZgsJdXz6+1/G7x1ckCnw6xMqgXnB
jfd7yWEEmsXQRWedez/8ZcgDjlJOh1g6Lc+7WhG8G1n+0+Ptv5+2vKaW5tdrsyT8douLPracVqbW
mQKGw1hj0TYaCQ0QY6ufGTuCFPM5g4sjW/wrQNtuALms6spUL3Vt/8OtI//7eaOFko4ptbJ4I34v
VyTsaZIoMRW4NEbZyaAuij4cFxy8iFPvQbjTDxtI9ibLnQhT+9Dv5j6/MceC7dacEy8JS/Oma1HV
m8m2TwOqwdbT6YMS7E6LiTaBqk78I+afCymBaZega6OEYBHF+vYPXW/yv5/cWlisY5C++UT+fmUz
KIYRqxPrPCyo3Hwu/bt6GcfZI5GWMSYYtKR7S4OEPMZ80F8NQCV/IrJclNUD8NrVUArOQ12S71wI
zGs11MmmKEOkoEGde1sahO2DrS/oENEZNVHMjCY8iAHxZeKvq1YzcLRLtsax1/xT7+lf80+ULHKt
WpbySGFxuTq/98UlcBnHLCm5bhK7OowGJmoh+HaHvING2L92wVj8Q7Xuf5WALq+pCXaRxmIbIn+/
P8bSrQvEcXWObA9YHjPcK2V0V7MEBebZkEi9DKAcMEP3/PXBldBqP5Mqz/5hUf5t7WGhtzBlC8ez
2KHQd/j7d1KGbZECxzNOrZ8Y+ITFIxoZXGuNMB7ijcVNE4tduey6cWGrGw4IrIRNrQ6uxE7ipcEm
COrgMTf7+h+qUu2/PlGX781x2Y0p+n2WC3DZw/35iVri/ZTadLwTYMi1pi5ua9otTb89pSc68LBB
dzEODte9EY5szjjLN0CS3LtlXQkIcOFkptwqQBU5DzaHaT1GB7sP1I6gF24Z20Pt4DLOc9s5jIO7
9diVraIFpjJK/mI82TAwcS6NZmdfxioNIJrTwMyZpjoAC/RodPHvReCuysD1tnljn9oaSaaJXbEf
Q4IOXyidhLgY6ddxV9WYlNgeJaB3I2TSuNiaBo328CPEFZu5WRTnv38M8xYSFPzTqoS+hn36q9PX
EwqlQv+2GOTuGFtjpqxTEDBfbGz9jPw574pIGzudZ3cAkgYW7U5AvWsbrFYuIgKOpjU7tDBb+XUy
nOKYdaQC4buNXFKtoqC+NVNTcoxBKKYtLoeoZSjEtusts7LjHCcD1w6UBah2itYQ3Iieo+9Rn6M9
wXcwuaQFNubI2TaRziln2r0f9HBbBTTnZQGxPs79DfGUYAL24cfrebaSFFtiXZ7iLJ/mtbU0M339
eYTdsGk8mqlErVhkSlCMWDDqtZrL8Gjg7iW0QpKfyTp+tYgepmE8+N0wAVeYdz5i91kOQb5upW53
bA+4hIbk3FajwvKPXqI8BIVWwbEABLuK8m8ppRLHOcwfaHEBJCLCw7ItqtP+bYLzBDOoeQxlVa56
+ne2NFeM61JrHyI1WWSRWdeWZ+jdYLTFhs7OcEtFCWMvWF9VHDaXrHGxUtuBs03UYkGZGu/SBoyp
C4/GuMaW4wk6kL+u5pTC9rFk20Ni46SahWUkXx2RLhdwlzLLGd8bFmE8TW9xHr8q+wC9O0LqbxEt
aS68NBbImnkQ3wjYBCSk7PcOLXGLjxVehYGqXDDs2zdg3TajIwwU316ddkUOpMUqI+to97dRp/QN
7p/9TErnnNfNOm0953EIZm9VaB+kTdsi1fpYVubpOV4I1+A3DxLT2BHY/s98BHDDRIX542Izp0YR
wB1C5YYO++Da91hrBORalTbhW5JPd5abHxDR+gcHe1AzKDbybfegE3CffppjGrD9fFvFqcM2nhxa
Ujl0Zfs12AY2HllWY/LR7TFyq5TZefqr0U3wYPT+L19IfzvYyBR9mGJYI8e2aex0vsmDl6TEskI5
yibq8vC29bNpJWfXfR3Kepkl31TxsHS4WQwN4Xkx83EGAPBEzoGD1HQWdFsk9n1n+Fgom4lUXLin
dWm8NSiJUpCtsMMKyGBc1kcTYMS6dQyUgvJWVlilRGrPB641BR4dCJJh8t4oj/lRKHOXWykdNiQk
yn9f4XVOu1Tmc6WSrWMS7f/yoro5F3Px6QWswZ43F9fBXbj8qdyU4eztA4RKukYFxPyOOFbTfBjc
Gs+++h7nw4OXRPIyD+wsFCfpfRkC3Bjy/sbo6GKvpuqxUcE+sAb/2pKjiKcG3TbG2eLpn1Hutls7
q+tdQ3Zz7SV9cYSncm7gv4H6jsOdnuPgfoqrdwvA2qFuwGc2QfrO5JsCdO3dEomprvyABfmA2jn6
El6t50/nNit+MVoebvA1CRyRilEc7+qK2GX0RDj+Mub4xs1oerH8x1riIQi6zvlsL/bch0AC0H5L
CnrWlqPquyZPNjMVc6dU5Iq4zi+PmAADsga5ra3uLIe0ZTd/BCJfusumZmsnqtgnUf0aiSNgZOcb
Tr23yPQ3DcASQrCAxQIft83kesmNHwzrYXDUCU81tSAFNjrAZyCvFsoyTXO3nVVPezztYisyjwml
CAWVMkZ8KSrjpeY4vLcHooU1Qi0PguJHxpZilTSMD02zvJZJ0Bx7N7lkReRDqKV+Rc75oxhDf6c9
wl3G/BbaC6G6gptiGk56rHprUZfe6hBsatYw0WocCr5WdQAmk4FnZ+pL5JqHqfFvYuD994ppJ2oC
chIWWYsWK267otnWDa3URiHNp9w5BK0TPHWm6ld2mj3XVjxeviAqlWX9DMRIydU8JRyj+U5I/6j7
tMQqm+nBe4FCXdwqnydS7KT9Jg8ZmLNY54fIATxSp/PK9KtvIzs0vN1BfagZpl6y3nsKJxwZVdPv
1Whad0aot+MCTa/Ghq753J6egssoenbXFnNnJxC3UeElbz161WDGARldztQZVXRNUxnHvjWvlV/x
1yka9ZvGvTFmOCzkxb8OZzkn4x3TQ35ldR2CEnajYk89i7MeGI2zX3ycGwJA42jB/eDpdJ/Ami7y
cWsSlDxPyYwXmhxvLeEFZxmpIhE3T+DbnXOQ0aIBTvrNz3TxkFEmvo5byto07NAFiqq+9RbmppL6
CqIUVNLDUrswof05IwJs8kH1x9z3EV1N014NdtVt82I/cGbYhKE1kbZPRi4SeR8YNKVpm7OEJ32i
wxUVHySfrG2Zp0+OMaYX1VymvjYOXlF1GwzdwXTu5pLTYjleG5ecoUVRK52M9qWUxjOZCWvlG/2I
/hbY+7ErOcYnNWs+1cpISTxTNBPy0VgM8cJRd3Ig654QQ5PV4L1WzfQK+LI+oCx1e+lV3w1C669w
CIDympneCnhV+EuInCUzZNkvdJBrDc3nFEvC4k4kzgkEbqIlTI0qC+Rmo8KNa9jqUoXOfYtD585t
MLd4bTnusg6OZd/W9+zDZ17OCzDU27u0RHZPG4vIPIrBybB3pYPfE3CzhacK78+MiFqEBv1Lijmy
qzD7hQmsg2nkdKnajeUZ/R7wqNiNOC8NyB8rOlyoE4HsiW8yrnkfOyqax4LTv7Xo2pVbXyoaVMAm
llA2ZLqu53448RwWOUdiz5kczuOkrnWB8dr09F1doA73ixc5tkLAfNoUZ1o8br2uxi2mqMEIlg0Y
UvjSYTs2FlpW3N02vo4IuSfeFn/8bVwpBn0Y2fdjrlrSRYy8JDAKFn+yZu2Y1xs8Scs+OXEPfpGN
S75x2LqNJLjvWSAWVebvMhXFNwSFTLmqKsPefr0i5ceQ6qDcUgP8HTTbAFXKE2smeRgOJTafcO4J
CGe1vFjpSWUtgNF8so8Avd2t3+nkZmQFJ7jagCOp8YPXKRW6TKNAung/EUh/hUWPS9+13vpcf5Zl
zHHXEtvch45peuKDMEDEkYSij8Hor33W2nTijlz/kl71GhMdRqyLUJC0NNAnyJHfpeEd2/FMaWq5
z8zyf5g7r+a2sTQN/5WuvQcLwEG82KlaZlFUdr5B0ZKMnDN//T4g5bYoe2Z6Gq5dVnWplXwEHgLn
S2941nTli7BVni7V0KHxBSul84kdGvIlrYduZ/yphrW/bkKfYxofkVIx7ru4gxpp6cY8T7wvhnE5
NMM6T3grM+0YqerfumQPLk+NAdTUH/UyxCTXWBp+Z88hyrkkcTre7YOS1b586HhkFyW+2zi4fCmt
LFzFnYIpVMyAOe+qC4jCDoiIZF70iCEzWrvS8gK9nqC8klSrW8vJMqmVamm9a9ArnBad+GDx/17h
bcMU+4vehcYSE4YLZijQwPWq571Od3Lc72olWNe98qgvGqTsmcxFD03fojVhAbnRMm0dFx+kGjoM
Ssc4OOkg2Qv9SY2gzAPtxf9TYbpXR+G0481ItZIU24Y7lGYqEI1Ov+4bRM3bHM+EPsKvXGTgppJA
4m3JmTxiYwlmLrlr5Hw2AB0WDGdQj0Py08KeQu5RloTdBs0buL2Zb/MOlScMBxjztW4xT6Kc7Bd4
z+C4FslaOW/99DoNcKuqmqWpgo8vuuqhzsCSRTlTUMZhSJzKmq3MSgU8DLonyN820CT23VoZ0Ap7
pNtm4PUWnp5R7FTlulexugEKSVNcDxcZWErKYOTw91mpTZUAuGyOwqwCv3ZB0ZdWPt5HZuQNwNwK
QsBNHl5LIvyM3dgXCEXWUjM6Y1ahASf05EYyMRpx5GrW2BzoVGpzckRcnUu/nlsaZr+5/0zFCwIC
PbJCc1AcLrQPBAYojd4TouApZxKR2zWzOXlnO9fQ/bUk1AzVUluKAqwYYov3UaIkaJAz5g/R6CZD
n0INuojRKuAI5ZQzme5J+XOvU2KINFxxbH7EnxuXPVpJuohJK11JQbZEfZA9Tos4Blu4N9NLLUAv
IxYh4MJqs4e1gJooA0sudJW4Al5+aqztOvPnMCAA8ZauPY1QUFo54RM6e89thwQsbgHmsuyDVd+Z
73wn7xdh7hEIAqQrYk/MDdfdygosblEBamisZmC+OHdxhl221d5nJMGcH1gCapL9OBAzp01Bm56x
j7uEwGZY0sAJm4tGfxCttod36rwHHvUkMrwmRE3jPAbNVOR+M8/VZWejOaMYCuPolMwxJfyAcEEg
pf4qYOlFaCa3tqTPQ4hokjFr98lg2ivSedzojOHTr5GELGiVuOUa0W2QhDAB00afRgAYTQn8RJ+U
29QCi1UpnxtVLwYk2tYlEWSY26wT08bzDhAxJ23nfUQvNS+vLUdvZk6Lgm2klXcqEowLyQHaxYVc
YJqZXpYyzNgGhLrEcnvQ0FpWXMdGRLWODHTjoUMudACkSrTRjc96MYxYtbS76Zs1tFV42YEOOa3x
pGlrssfcuhb7H15DzoWopVCOazSrAKLgO0M1wVHx1f+SdhBUta7boUZCqAeEEQ8aGlYt7KmOHnpJ
nq8zPZULbCMtgFJ+4t5rBrieLIRg5WAbsChdYxsURNdY0VcITgPXL+BgrRq3UNYqJvSm0ewK/VOk
Vk+SHZKeQFgkhKldX8/dUkO93o9mVDkCl2tl6xc16vNyVc2lOtxorbc2Y/dDImffFJfjuWYKHbQ2
5bAO68CKrl2iHPxIbxbaxq1U9dlSROFsT3t6bTL/nqmyfQ/oah6VSbOlBdo+uDYwLmoLLB1tukRi
jzugbiUp0QftNEWO1kKBsjUbRIwcW/tCx1PeFI5olowLnLnX1NFacS3YOE0nL2spgWqH8ewsz5Ho
MltfRe4if9ZtS7kyjHTbcAxvFJ9EG6WMpdwgBK3KqYEgeRdcs05wffgs6pLg2nPjW9F7e6hC379f
Am7BfQTpP81IfSoqGY6kynNx+PLwgaIkk9lmIm4mwBzWGriArmyqVRPl3nUmRCiTzTb9Jnfai2r4
XnH4Xl95Tx4S4+u0K9zrVpXWrlzKGxNm/vXhg/7nZ4aA+oocXzHtXOu9aI1PWiSadW10NJ2isrUv
PFfaMvPhS7PNt9DvuYXw5MF1YunmvrrI/Cj7Ei3TrM7Ac0XxOhk4f33QwyU0AVrUEgZ9aix/oSru
5iYCPcuDtTsgL1lxF36cPZVJMJifBNWsxAPLatc2RA6iNYZEGcQGrE/IYTwsA3ocr1EbNDe8pCYp
lzVYV6id5VWhQ/trKqy0GR5ycMba3DQQVdMLaN0gvkKX/hiEdlhe9UMQuDc1ePcVjPMly97QlAHL
tKeasxU7mk6Z0oYYOKk22hD9uzIXu94vjTnlybcavBAoxpwHaOgxeoLsHxJQDJcsnNESpZFemMVF
qe29e0tptqUqvFuwLyHyPFetlqw6n46oKI1mO5yULYRGIjdC5CIZ3GVcdNMtEB0XAJ0B2+PzjJeg
bV0il1JtrTLHoaZObko09a8zN0pxYsCqDZ+8QWjWl+71GkYQdIo5RbR6Ucod/i0xVvMi9R6YXlyZ
KnZMloW8c5GB9e56B3GoGsvhsriD62WvC1KL6R7T6AdFJ5g4Ln5BkhfGl6Ue35S6TrB2o3YdxFiH
hGFvc2ID2TdR2Zj2wMiFlwNL9ZXgokuxaZCQqCyrPejG0vNXhdqktzKtsmkHCtdEfXTrBPuFqbYf
Y4z35ow39G2ZJA8G0gaAIsNtOrDQcxPr7gxVJQsYCUJmqrUibrY4fN4mcmkixmEpd7p3Hw5yiq3j
ux+bMr4Glep9TTMgtR1NNwNZ6izXxVxSUYvlafmcSlG0jiNsu44Svn1UrFPzfWBWHO9th6UdLxUp
omXREQfc2i8eouAiUrX0UvfSxyIvyhstSuGgNhYiQz3RVdW7L3ZjfsAUGjpzocSXvHRvlcUoWHWd
i06H2JCohqvCQqh0kJ277OC4mBS3ITTyq7a/VfcYbnVu6y4YSdpTNIMBrpSKM2MiiEmBXvT3Gel9
5db5ZeqmH9U0lkG2RPraNFECt/LkwUb13JbSAYhO/K+qKN6mMf0Tt6Hw6Wz3IwYOOwk0zcZIrft+
cL8DcPFeiXTlEmo5TH96dJDJpPfgEFNcFsQF5baFrAcCNIfiU01z9wL3mys6Re4trAhEVRMY3aFw
81VM//Aqkxv5KtIC5aqUoxQrCc1elqUMDvnwzcPvtIneXFkPCbZakmaUdyCPsLxuQ+RQmAHTsCIF
mLUYmPUQBDEN0KoLQiFUtQ4bEHShNH2bOh3cTEMgxhJrSTMFyqhv0bylO4LenWm9UzIJORmc3KHJ
9DClsOfJKX/WbWu8G6RC13kR93MTcLlBW3SVtbmNBgkzcC6duZbayhdZQPmMlD3sIbiQ3Mf33l75
JHef8MKp52iqljNNhNtSlhveAw/F8qxDihop+LlISD05sGTq0AV2BsLnaeRqOeQwxXERjAC35a/b
AIuzOPWefBje3ElzVUsGXj3IX19PlrGGy31xY1OQQSDtoxhAsPcocKBY7CWp32Ahju+8Ya+hhqsb
PDSMC9n9AK6p3xw+8Bzd77XgUZMsTlKryzl2abXsLXr0dUvP/vAZAiz08MFtlwusEOmdVi6SAxT9
CD85oE5Noycv19mVyKKl6e3TdtNEYM4MZYN9r3/ZNMNQjrq/rWChpuiCWcpUbxt06dwORgeWixQY
9E8ssTWwprqUOZplV+qWtqdcoK5sTis7iuB8U4SovfHQt8Zj6cK2CYzD+aq8a/NOXzVKdtcW0NI7
jutFp3c3fuDSk2qmnoMDXSEQO4SclFBOcn6VAo1mqQ6wvSrJ8UQFxbRG9VTrLkytvEQXh1kVqfrc
iPWLMKQbnbvpN73A04jTf00XLoP6pPXr0Fr5GSVfbwDwTeoi2uCq8j5DfenOh5FgYXxXazlaPD1X
3OlSsGgqTkdKsqkcFe6VYiTAX2NAmoGE+mCWQFoFrCzWVLFuZPrTnJNzmvk4TXh5p1FWRVc0msKF
XGHdJtOKgBphfxCNpF62kfTQDTQzA+KrBJ/WNmnuWy4ORl1r38ghDSo7Kr401JIXCE2vWgWcpNlw
c4POR8JIW9SdjnRUKYfLOorZb+CKPQLHgFpog/Vqv6HsBJwe7G+FAr+lG3gA3so1NPwRoCvr+xqZ
UlR09zV8tAp+SR0AZEezxFvFEnMMHYRfQE6CtTLYdHNPY1MSn318O1dShEqYVsQXUafMGd5iiZVF
K0YK8HZRdVqo3SOtOcTpKJ2QtuYghCrlDsLr+/xJpkkUR6jw9/nQ8uniauGh0RCq3rXX3e0hqK33
oXyruMjMgJwpGRPDvo813EhVxJRrqYY41dazNC0GRYJgkcGLWtAMaVDMjucI42NAYdS8tkHyzEyI
N5nxnGsxSgV2eCeosyl8glk0CAsQGJYu5DlL0XBndj6jONYucsXGOxTBEyh++8EIEcW4fYaFUmdi
SEhdzWIMU/A7mOtZeteEjrNUMkDw6EQZdrtOPduh/3oPLT+aV6rzVBjSs+4i8tlAy56S+H3xwfNM
JZvkWosYpeUmdZDvmQCnM23JAfHeU+IHGZeXhWs4n9vYwFCssZJlhzT/rEVaiI4S2s0FtgLzKjbX
aGQu7ER8cFz3MzRWtDJEn2E1gChL32NZk2JkuEioVj0/JSY6DFOFM4fUBLk16UCiU7eXpVCvzT74
UCGusWjD4j4o6sd9V3Erfmt9soWcsZPqtxlQ5czkpFhaAU0RH3Eg+dO+8Gnh+1BuoxAWbQbaGw1D
fyGlBiQAYPkU8EbXPtrZ0OJgIo3MQDgLCvzoJPQ65wgnG4G8YiJMxIs6wFlKv1VoUSyBkWGEgmtY
W0YfdKOAl0FmNYVUzlQlQzPZj9ECDyPjbi9pX3q5MTgPLLTX/WTRGxo4WVUAyS/Ldt47GoeFGG5v
6Zse9PK8KPJoYfSAT2lO0/JQLlHdRg9N9Jzxff4ERIzHAx9m2SlVHJGQSq8CL5urtYIGAE2glnoc
qrQMlZVGBi7ruAi+l+L0zt7jCiLJ1bqsWnmTZ02+yADq3qLiFgyJJM0vNAp8nxkpXW0GcWiyrFwl
eOgo4S+B4guwc/Oe1Hsj7ICcFLOGGcgatNhbA4c/zE03uo+yo5bvP5vQAN5jsKDfGF5zUze2e6eW
ztrW2/BdNLMYrBYOxi1txJkAwT9YqRLz5FbOklms9c1lS26HBGq6HED0ipFtgf0mtv4+saydgcIn
rBpznYeVeZOl9dSmT7/c4/i1xE5328Yq5ZNSRjfYTVzGtegeYkaGGIRV7/au5Fx6WmJttdojv9IG
kTlnta81e5WZJEpZXAa0nAR1sEp1hEoq92K+SEuDcX6PgiBzA+6/WnmPMVG3gJw9T8JsIzWa+6Dv
/edaErRy0n1yFafdtV5b7arHDGYhZ/FjAiV7TROvXKM+tQOyBZMgE/IH1d07swoTZDUJy3Xm+7M6
tHIG7t1tQsK1wUnkUtPsj+kw7HBQeBNd+hGbY2XKcM1dk5U+qimvJoW0O7PimJHRfl+uqgDzhLSq
BKNZ5VZ28Y1FzgDZ9Ix0xc+kpdKg8Rj6aGdoaA66UF0SbL1sWk2QJFOZUTBTooOfsu4mT6lZP2o5
SjuVo1zpKUYWwm/WIWiSi8JCnSUV0SzyUrHCC6ldCJ0IzQzJmpceLtU19llrWOUyQo0W7mm1i0KG
bJX0rGplBS7mK/PoasZ48A4NcQ2eSBTMeiNH9KUswB8mVYCyRY9fG6Jeoe/w9tC99PWMCVen3blK
vDIElSjOooAXirnuc7rVGslP78RkW1oOHt+Gb571ygry4n1d6DLa2rCWXaD8C4CpszKPrxK9dVfY
DW7A6riLRjKhlSY1Y0nm4cj5wg13CbqO15tIeKufnYZ3zgMcEakddOQuvJA5OWeWz1CUhm6IJ+YF
3vT21Jl6WlfQhSSHpiOIJmW5drCK2QiEaAnnzDODLvc+ZPVAMSEVSZnczGRwqYtmH9IvMJueUIOX
APq5ylKVQZ+jkuozbDeyS0hakDyri6QpPhVmnKyaYTaoyYgt6E7wDTkHhAda8bXTIbXX1n6jRT0V
eu6686rsV/B8om0RoqVldZqJyrDnYlQYSg9OvrJCfV74JhNDDeyIgTLuLHmG9jhzu0zbplVnzIGo
aNNEAv9p6OoaA9mEdwmnD1JVURC8Qc/MNA+VoNr0mZ5BSvNae4GMyxQhlHzmGRl3qAdVlDYodDAk
A5xOAWuWU16XuMOJFJdOqKL00yiLXJWRuAROaUZvnALB9PylH1N8uqa2QEHa3lg0jG8BUSEmhSBf
6qvXEQoysErI4AI1d1ZKjq3wJ7WDa0V/ZlCKDlkx+EyVbRFdbRm1T/1bbiXKAnlOYCj+OvZjlwmI
P4SNEiS13W4IoNdNVK00ytIbvUT2U1LKrVoUCCoYLhDaOts2RnHVwGVaCtyftSbFkmmvUH/uFZPO
wcGjlr0r+q6ZG00HOcxFHXAv98rcafL3Zs+jgqH9e1gsAy+ipV8ul5f70lPhzCdE+0bfX9fsHHia
aqOZ/OmshA6N3+1+7vQuQzXYm+Bi1q5arYWdq1S4kjKjIVEweqB2RZMN7z44ydzYwK4G1Dw6Y0xQ
MIWYBQo6wH1g9retLpN0OqW1sOp8C2qhWiTa/haBvnIhqMJmqpoBbMB7aWaXGuZDmdKvmt7IpoVq
QhIJKkpQYTmbsPkQzIxSRvEoRTevcxDKQ0/rAUFPc1rXOZYw+Ost+o5JTtYwM7Hi5t4FKviAleFl
WLBvuRI4G0dGaburF6XUfPTZvpkM5x76UzEPXPuy7ez3iP98VWpvTV6IhoMfvP5w+F5z+oPD96RI
Rh5VCIzy5FBaaBnD6LJK8Z1Q001gYlEC2IZPD988fMhNK5jhUNDO6iIpVikQTScvi02gBsVG2ivI
Vx++/vFNU5KLTU7sisi0+fTwm6XDfeahUTiPTZP6u+W0wGu5QAJqWC1O9pdOSpgM5ZRrOPxl73A5
h0/lOIkv4B4QQJBp+fEhbwau7o+vzZ481DeCRylA4yTn5W2gW98XkJOXGqoKK0kdxCv42Y9fkHMH
+o2KFm7JSOZ4tVDGSuTshpd4+OANn5l1s22QgCGtN6pNrHZ8GLa95fGPkKZbm3sH6wshP+ShiJf6
8BUGZje2YdAKHb46fKu1RLosXe1Bi1H0CbEyQnouTOEg20yCB1LVKsUXc904jFmR7N0Ze/3p8M/D
4Z3JNAsl6+RdqWF5hsvkfibZQB4OKLv/b+bNKxMEKuJT34M/aSiD8cEtqWL1Lv17v/Sd3/Lrhf6a
V8KAHAUzfMLlOVzUwanhX60R7Xhh9RNGDBqsHCEg5ei2acuysAGDImeBqtjhx5Ii2xND02Ugqoah
Dayf12/Sr6/+Z4+If7ZVv2MXQNsfr+nIyPnzkv6DTRDaBCNV0LjCRKsIngoY95NNUJQJr96AyCNs
EzvY466/ulP+3gv8Kxt18jY+YtNY0Qp8dv30hKClDsyav3IjvFnhx40gbDhYOk4Zmm4DNdcHNszr
PbCtiQ1m21KBBNuWzGac3Y3A7fvXNuGN+8irTVAnDF10/J0sxMa599nV15tgwXzTZCGzTQIgOc/D
uW2CrttjjwRhTuBrKbJMQ5f7StHeHgkKRwI8FxWiixA6pLJz2wRFgQQy8lZQLZ4HFRKNBl9RsXid
b24FOIumqqqKMMGqKNC1zm4X5IGC9FcOhX/6PBhiouAnCWaD09/ioH17MOpiYkJNoVoC7w547uyi
g9BBbIzcBWKkpihY/kDaoEUEE+f0VqC5OYGio7IHx42A6sK2/9+Hhzfv4/Mhfbl4+u//Mk37+JD+
/RipKROiny4rqPFy/KGhdroJJkcnupg/HpdjQDqjTeCNs0cHCH2iEwJhjJInqAPV7nQXbHNCrmSo
PDL8niyU4x88o11Q7IHvM+pUIF0iE7B5+TQVhCEGYtrrKAkJHPa3BfkbYw2IoEMUPbPn4UAKH7cJ
5EO2pcNk52wkaRJvo6TMrQKRShHQvnX1QHc/r03A1GNsfBBsAhJAlmXTO9fgO53eCJiwydwixkCJ
Hc7N84uRPKYDSXDsnYCVm83tfnyRA+n07eNgQn8iqUQwQRz85s7rTrCs4e4dtwn2RIaBzeuTIVfq
3Penm2DqEzQINMQ8SB2VM0wUOMt/Mh78j4tpeaIogipSEHCHfOHNnWDZE8ICc1TYrpzD5xgdVFk+
ntZ/P1MQ+CtqlqBAQrpgkAB5kylYYkIeBecXc0aY8mdYRCmCqx75QFAkARjUqRzMl1Tg9IEgKEz4
qa7zTJxh2mwgCTJyB1B1IUuAX6kb+GaKnzoKikyypKMYQByCsM/zcPiD55QraeZLAvf3nwZNmwgL
EjCJArZydBbeZIyKomFHynNgECNRmNHOrnggxRtEHUaFh6GE0pAFglLOU/+rbEkmPsBqsdGS4Awd
UsrzipHEB2t0pmBPgJnSWuK9hrpJq+n0TKC9pKJigk6Pcqa9Vg720TkjT71K3SDAPB/CJDf863TJ
0tkE+rCyTpQY+ktnVz0oNEB/w+Eokw4RALFHGYLAm/aSTZDk9OSROCTOZxgiSJ3l0Q8ETQOaSxQJ
Q8Y4zBZO7gT6jLRV8IqApcXtcIYtZ4NCf+TRSA1F7QSG2CYSDlXUm6SRxjvdaMooU0Urhd06u6NR
xS5mbLpEmKRtQm3ASzR+UT9wKtB9otlqoxhD5nyOcyjVGt1ekieESHrvCMah4CSbb+8FZUJKaaPt
pKoITZ1hKakS1EYnCwpPhEW6JNgIWyEjOD0XTH6ua7gLn236TJAf3XvX9AkvUbX+HDa9qagNe0KD
kfhwnEgemi/nlTJhWmWPjpNiYhAf6bLReaYuG4R2XscI7gXEo4ZKy1RM2IUvc9AzKiJUWRudLQx9
NnpHjJtoJImhr/xmFwzGMIQiaq1hj84xRhDIx56OmkzfmVc4HI9INlpvR3K0Gy1BpoT2HqqOx106
syeCLGb0Lqg0kei5Ujmj9Tf0Xd/cCzwRNN4Jo4ea+gwj5TA4GJs5asZEoBlLd+EHHOH1uWBrEw5h
ei8EkgOi45imndO5oDJIG5k7DkM58kJCpSmbJAZv57O2PbGUYRrO02DJpBNntwu0CV9Sub/fYhE6
qAwBXuEVIOH1vUBZLfg5pSvdKM7O88sdiZRiNIjJniDVp6EYK9s8/r+AbRiUU5jqyqRoSHa+dDjP
6YmApT06X6AFTwwwLXqOIFR+qqZMum0mTSiwESRP54hnE7xzo3ssgrkc4yZGcvKATflpEDFEUsBu
zH2GuvocuwsMR8bGCObUzBwFJTOTiMOE8jRSwiefKDKZ+iAK+oJuOa98gSbZeHAj1RIGL+TQgKI0
4sTpJhAiBIcw6EeZgc05tts41o1j3Pr7IWKYRfAs0HodBlPHQPg6RDCeRMRp6Lad64yWJvzo+SRl
hKGpw8gNtOuh53Z6L1gyu0Bzmn04APvOby7FLEIZey+QLtA6QWyfmcuAYnl7OJpMaS2dThNMykOt
dXZzKdgX458IQgQgHUUF60kl9RN24whqs0B78dnQfT1G5nNKF2gMjw2UlJTgO4Es8ApV9Yjsfn0u
WDSogf7hDkCMRCz3/JKmIV04doRHnI4ESh6sAf+NCwJQljfDCLDAE/ZaJ0DwMwA9x27vGd0LABMH
VCbRe9QuUEQB62MY+6sZJQhHnCzYAg5i+ntn2HATBPqxjXh4AIKBCyMH5I5+hWsbuBAmYCY6s/DN
zrAFDUt86ImMvRcopV7gvMf8+ORYsJlGAGciuea5IIE+u5mM0DG/GbkJEAFAx/0opX6C95FOMM3m
QGBs/x/eCn/h7PiTbIXVU/R0oFn5z+WB1nMkzvzbX/h+Gvy8wAurZsBGD9SZk19812fPx6WPAOrh
63+cQKsP0O5XP/wO9T78nZd//vICf/7TJ3/r+6v6/s21/1zsikevP/ygf7nM610MVet/ot3XXbx7
7cvEwUxy8uNK/vu/Tq7z1fv/bxYuwzfrDuOL0esW/j5NThc+kLXGLxzuEsSgv1/i8DYecc1jV56h
m/cNxzn/5KqPpJrRa6dRWuye0tdXbR6AyONXTpLnx8p/rKuTxQ+o/7GLz5+jXbsrnl+vfASMjl7Z
L6vCf6z+SL/9MUuR/P96uu1HgPLYv7Jk1/2nk/fzhR80duXVc4qL/enKR/zk2JXX7Ljvv97xF0ji
2IUvnnbeyQ2oHCFuo9eNIh+7+dMn8oioHb108uTv3pwiRyzW6JXT9vTNO+J6xi57+fPZdISJjF6Y
BerHsD+5L46IrLFLb1HOKn/aZvuAaBi79tXOT05Oj5fp+Ph1iz7aJU+vt+Nl2Dp+6bLc4aZcPlfV
yT09oNJ+Q8S98h+xTNudUniPKJrRl+4TC8q0OrmzXyZu49cuS5//suzkbHpBgv2O1dO6eLv0MCoc
vXSaVG/OkBfy/NiVr5+/Frs32RP06aGCHr90szuNWy9jovELt3+sd3FWev5pWGf9AbDxO9bfPBfl
88lJRRt3mO78jsWvnjv/8SSMsfgwLvgdi39Ge/T7Sof64Nh+Hr005oveH7NdkRIpTx/OY0/z9/yB
+S58++wf4dtjl79BA+5kW47dt9HLhhEZyWlV80LUHL108ey+VUk49E3HLnz7nCRlHzW7N2UCfp0D
xmXs8vde+vT8x0X5U2w7QuvGLv+AetCvb8SXyePv+QM/34gvncqxy79j95/L8vkkpXiBEYxfG3uu
7+/g8PC/DODGrvu+2nknyx4bdWOX/fBcxES2k5WPjdDRK/tUNm9u75eW0tilP+6IO4mLF8/pdR94
+qMXfy6rPz786uKP47PR6/8rd+wD3X5o//y9NszHPo3ZmJNdOdKw/vVV/6rT9Kf6wM/9p++iM7/6
Z6fNteE3HqPnXfGP/wUAAP//</cx:binary>
              </cx:geoCache>
            </cx:geography>
          </cx:layoutPr>
          <cx:valueColors>
            <cx:minColor>
              <a:srgbClr val="00B050"/>
            </cx:minColor>
            <cx:midColor>
              <a:schemeClr val="bg1"/>
            </cx:midColor>
            <cx:maxColor>
              <a:srgbClr val="C00000"/>
            </cx:maxColor>
          </cx:valueColors>
          <cx:valueColorPositions count="3">
            <cx:minPosition>
              <cx:number val="-0.023000000000000007"/>
            </cx:minPosition>
            <cx:midPosition>
              <cx:number val="0"/>
            </cx:midPosition>
            <cx:maxPosition>
              <cx:number val="0.023000000000000007"/>
            </cx:maxPosition>
          </cx:valueColorPositions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12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 sz="1200">
            <a:solidFill>
              <a:schemeClr val="tx1"/>
            </a:solidFill>
          </a:endParaRPr>
        </a:p>
      </cx:txPr>
    </cx:legend>
  </cx:chart>
  <cx:spPr>
    <a:solidFill>
      <a:schemeClr val="bg2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0.43166</cdr:x>
      <cdr:y>0.03116</cdr:y>
    </cdr:from>
    <cdr:to>
      <cdr:x>0.95531</cdr:x>
      <cdr:y>0.13221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B157F7-D91B-4B8B-A861-6D26AA694070}"/>
            </a:ext>
          </a:extLst>
        </cdr:cNvPr>
        <cdr:cNvSpPr txBox="1"/>
      </cdr:nvSpPr>
      <cdr:spPr>
        <a:xfrm xmlns:a="http://schemas.openxmlformats.org/drawingml/2006/main">
          <a:off x="1381478" y="71237"/>
          <a:ext cx="1675882" cy="230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3,320 EV </a:t>
          </a:r>
          <a:r>
            <a:rPr lang="en-US" sz="1000" dirty="0" err="1"/>
            <a:t>bln</a:t>
          </a:r>
          <a:r>
            <a:rPr lang="en-US" sz="1000" dirty="0"/>
            <a:t> pass-km</a:t>
          </a:r>
        </a:p>
      </cdr:txBody>
    </cdr:sp>
  </cdr:relSizeAnchor>
  <cdr:relSizeAnchor xmlns:cdr="http://schemas.openxmlformats.org/drawingml/2006/chartDrawing">
    <cdr:from>
      <cdr:x>0.8389</cdr:x>
      <cdr:y>0.13221</cdr:y>
    </cdr:from>
    <cdr:to>
      <cdr:x>0.93414</cdr:x>
      <cdr:y>0.29024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61D94C07-1E78-4D4B-B8B9-4430CD175BB8}"/>
            </a:ext>
          </a:extLst>
        </cdr:cNvPr>
        <cdr:cNvCxnSpPr/>
      </cdr:nvCxnSpPr>
      <cdr:spPr>
        <a:xfrm xmlns:a="http://schemas.openxmlformats.org/drawingml/2006/main">
          <a:off x="2684826" y="302227"/>
          <a:ext cx="304801" cy="36127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0.47635</cdr:x>
      <cdr:y>0.03734</cdr:y>
    </cdr:from>
    <cdr:to>
      <cdr:x>1</cdr:x>
      <cdr:y>0.13517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7BB77C-E589-4A82-8A41-DC97C350EA5E}"/>
            </a:ext>
          </a:extLst>
        </cdr:cNvPr>
        <cdr:cNvSpPr txBox="1"/>
      </cdr:nvSpPr>
      <cdr:spPr>
        <a:xfrm xmlns:a="http://schemas.openxmlformats.org/drawingml/2006/main">
          <a:off x="1524518" y="85365"/>
          <a:ext cx="1675882" cy="223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1,040 EV </a:t>
          </a:r>
          <a:r>
            <a:rPr lang="en-US" sz="1000" dirty="0" err="1"/>
            <a:t>bln</a:t>
          </a:r>
          <a:r>
            <a:rPr lang="en-US" sz="1000" dirty="0"/>
            <a:t> pass-km</a:t>
          </a:r>
        </a:p>
      </cdr:txBody>
    </cdr:sp>
  </cdr:relSizeAnchor>
  <cdr:relSizeAnchor xmlns:cdr="http://schemas.openxmlformats.org/drawingml/2006/chartDrawing">
    <cdr:from>
      <cdr:x>0.85743</cdr:x>
      <cdr:y>0.13641</cdr:y>
    </cdr:from>
    <cdr:to>
      <cdr:x>0.9379</cdr:x>
      <cdr:y>0.22547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AD9248E-DCDC-4408-9366-5A3787825A1A}"/>
            </a:ext>
          </a:extLst>
        </cdr:cNvPr>
        <cdr:cNvCxnSpPr/>
      </cdr:nvCxnSpPr>
      <cdr:spPr>
        <a:xfrm xmlns:a="http://schemas.openxmlformats.org/drawingml/2006/main">
          <a:off x="2744114" y="311828"/>
          <a:ext cx="257532" cy="20359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0.11567</cdr:x>
      <cdr:y>0.65813</cdr:y>
    </cdr:from>
    <cdr:to>
      <cdr:x>0.16964</cdr:x>
      <cdr:y>0.72708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7CC5F6B-71E1-4808-867D-7A9F28C583D9}"/>
            </a:ext>
          </a:extLst>
        </cdr:cNvPr>
        <cdr:cNvSpPr txBox="1"/>
      </cdr:nvSpPr>
      <cdr:spPr>
        <a:xfrm xmlns:a="http://schemas.openxmlformats.org/drawingml/2006/main">
          <a:off x="707930" y="2976729"/>
          <a:ext cx="330324" cy="311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0.51544</cdr:x>
      <cdr:y>0.52794</cdr:y>
    </cdr:from>
    <cdr:to>
      <cdr:x>0.56941</cdr:x>
      <cdr:y>0.58683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607AF4E-802F-43BB-9D81-87C3A41B59E3}"/>
            </a:ext>
          </a:extLst>
        </cdr:cNvPr>
        <cdr:cNvSpPr txBox="1"/>
      </cdr:nvSpPr>
      <cdr:spPr>
        <a:xfrm xmlns:a="http://schemas.openxmlformats.org/drawingml/2006/main">
          <a:off x="3154748" y="2387870"/>
          <a:ext cx="330323" cy="266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bg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0.4263</cdr:x>
      <cdr:y>0.47627</cdr:y>
    </cdr:from>
    <cdr:to>
      <cdr:x>0.48026</cdr:x>
      <cdr:y>0.53516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1B0DAF9-4E79-4278-ACA1-B75AAA6C24F3}"/>
            </a:ext>
          </a:extLst>
        </cdr:cNvPr>
        <cdr:cNvSpPr txBox="1"/>
      </cdr:nvSpPr>
      <cdr:spPr>
        <a:xfrm xmlns:a="http://schemas.openxmlformats.org/drawingml/2006/main">
          <a:off x="2609188" y="2154153"/>
          <a:ext cx="330262" cy="266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chemeClr val="tx1"/>
              </a:solidFill>
            </a:rPr>
            <a:t>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FFF86-85B1-46E6-A9EF-036FE5DDDA7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DA76-A14F-4D13-9149-444A1F4C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DF74-3743-4AF6-93A7-56F8B098D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A65E2-C2CA-48FA-BC51-A2B67A61D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EBAB8-F2B3-4FBF-9565-13F7DC30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D93CD5-CDC7-4A3B-AB66-A11987F20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8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4F93-0BA8-4AC6-AC89-7DA7B1CF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9BFF5-528E-4FDE-B2B7-F734715E9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EEA6-7C64-4108-8693-A10D40EC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1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902D33-1155-4443-A81B-64F6EB12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7C9B8-3461-42EA-A400-74E52283C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A1259-BCC8-44B9-9FCB-5024819B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41B8-8A26-42B1-ABAA-8A3DB16D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F34D-1226-4278-A9E5-170F2D91F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4F54F-BC88-4F04-9112-1099AE4E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D29C-0E54-4C12-AF4B-7E4B532F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995B-3C70-4A8E-9498-58999FCA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79DEB-3094-4F9E-BBEE-3E173D2D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5ACC-A2BC-4B38-94DF-D7015E70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1B2FA-BF81-426D-B7D1-C1BF1D7BD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633A5-1376-4FAE-B67A-8F4825021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F0F4B-9A0C-440E-A1DE-01298658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3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843A-4264-45BB-99FB-ECC74961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8E3BC-7FD3-44BC-B917-779F0577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9C11F-12FD-4360-9C4B-6E83DCB2F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0D5EC-BEDE-4089-B6E5-401368034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DB3A6-50F2-4DCD-A805-4669CDA3A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8A155-2F4E-4CEC-B32E-9255CCA9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5972C-E845-4561-9B97-3BE06FE1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CC89A-9CF9-4040-AFA2-B13A5D90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A233-62D5-4115-8E4B-6CC7C888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E18BE-387B-4BD1-94B2-8E6FB2CC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A79F4-50BB-47F4-866E-606A6524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EB22-E2B5-4D8F-865B-514C000B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ABE5-4282-41CC-8811-FD1E07B4D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EE927-0A22-4A12-AB01-B7FDDA145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D10CF-6C38-4766-9FB9-CE29F0D4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1CE6-CA2A-498C-8D18-5F7D97CF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6FAE4-7FE9-4D50-8402-5B1F08D7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9F262-4618-4E48-AB81-EAC915AA9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E15EB-4BAE-48DF-AD0F-D943A0CA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3C4FD8F4-FE61-4E8A-BA0B-5F4CEED844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7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80000">
                <a:srgbClr val="28477E"/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F718A-7E72-4B84-8FFC-F9C5642A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A2A5-5AF0-45CB-883C-6EAD194E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8440"/>
            <a:ext cx="10515600" cy="484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5" descr="EPA Logo">
            <a:extLst>
              <a:ext uri="{FF2B5EF4-FFF2-40B4-BE49-F238E27FC236}">
                <a16:creationId xmlns:a16="http://schemas.microsoft.com/office/drawing/2014/main" id="{99A2640E-BD7C-427D-BCB4-D382A17CA5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A161AA-FA9D-449B-BF26-90A5E02C16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94DE-A556-49E2-8AAA-4917B8FD3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" y="6356350"/>
            <a:ext cx="72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3CD5-CDC7-4A3B-AB66-A11987F20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research/glimpse-computational-framework-supporting-state-level-environmental-and-energy" TargetMode="External"/><Relationship Id="rId2" Type="http://schemas.openxmlformats.org/officeDocument/2006/relationships/hyperlink" Target="mailto:Loughlin.Dan@ep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281F-092D-40CC-BB3C-EF334FD4A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840" y="1088824"/>
            <a:ext cx="10388320" cy="2414136"/>
          </a:xfrm>
        </p:spPr>
        <p:txBody>
          <a:bodyPr anchor="ctr">
            <a:noAutofit/>
          </a:bodyPr>
          <a:lstStyle/>
          <a:p>
            <a:r>
              <a:rPr lang="en-US" sz="4800" dirty="0"/>
              <a:t>Air pollutant emission impacts of electric vehicle market penetration scenarios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66C51-FBBB-4949-9DB5-63DC86A69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021" y="3650213"/>
            <a:ext cx="9591151" cy="307126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000" dirty="0"/>
              <a:t>Dan Loughlin, Samaneh Babaee*, Yang Ou*, Carol Lenox, Chris Nolte, and Tai Wu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U.S. EPA Office of Research and Development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Research participants through the Oak Ridge Institute for Science and Education</a:t>
            </a:r>
          </a:p>
          <a:p>
            <a:pPr>
              <a:spcBef>
                <a:spcPts val="600"/>
              </a:spcBef>
            </a:pPr>
            <a:endParaRPr lang="en-US" sz="7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000" dirty="0"/>
              <a:t>Susan Burke, Meredith Cleveland, Chris Ramig, Michael Shell, Ryan Sims, and Aaron Sobel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U.S. EPA Office of Air and Radiation</a:t>
            </a:r>
          </a:p>
          <a:p>
            <a:pPr>
              <a:spcBef>
                <a:spcPts val="600"/>
              </a:spcBef>
            </a:pPr>
            <a:endParaRPr lang="en-US" sz="700" dirty="0"/>
          </a:p>
          <a:p>
            <a:pPr>
              <a:spcBef>
                <a:spcPts val="300"/>
              </a:spcBef>
            </a:pPr>
            <a:r>
              <a:rPr lang="en-US" sz="2000" dirty="0"/>
              <a:t>Steven J. Smith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Joint Global Change Research Institute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539F6-84DA-4630-AC9C-28C017CE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9A2EA0-ACE4-45B7-ACF6-34CDCE24CBCC}"/>
              </a:ext>
            </a:extLst>
          </p:cNvPr>
          <p:cNvSpPr/>
          <p:nvPr/>
        </p:nvSpPr>
        <p:spPr>
          <a:xfrm>
            <a:off x="431800" y="6451600"/>
            <a:ext cx="28575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0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8B9C-9BC2-43A5-9058-2E4E81ED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Illustrative application: </a:t>
            </a:r>
            <a:br>
              <a:rPr lang="en-US" dirty="0"/>
            </a:br>
            <a:r>
              <a:rPr lang="en-US" sz="4000" dirty="0"/>
              <a:t>Energy and emission impacts of electric vehicles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9A95-ADA1-4C24-9E6A-E2CDC680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418665"/>
            <a:ext cx="12115800" cy="54393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AEO18 passenger vehicle EV market share in 2050: ~11% </a:t>
            </a:r>
          </a:p>
          <a:p>
            <a:pPr lvl="1"/>
            <a:r>
              <a:rPr lang="en-US" dirty="0"/>
              <a:t>However, recent EV cost projections are much lower than in AEO18</a:t>
            </a:r>
          </a:p>
          <a:p>
            <a:r>
              <a:rPr lang="en-US" dirty="0"/>
              <a:t>Research questions</a:t>
            </a:r>
          </a:p>
          <a:p>
            <a:pPr lvl="1"/>
            <a:r>
              <a:rPr lang="en-US" dirty="0"/>
              <a:t>What EV penetration is projected by GCAM-USA using updated EV costs?</a:t>
            </a:r>
          </a:p>
          <a:p>
            <a:pPr lvl="1"/>
            <a:r>
              <a:rPr lang="en-US" dirty="0"/>
              <a:t>What are the energy and emission impacts of greater EV penetration?</a:t>
            </a:r>
          </a:p>
          <a:p>
            <a:pPr lvl="1"/>
            <a:r>
              <a:rPr lang="en-US" dirty="0"/>
              <a:t>How do these impacts differ by U.S. region? </a:t>
            </a:r>
          </a:p>
          <a:p>
            <a:pPr lvl="1"/>
            <a:r>
              <a:rPr lang="en-US" dirty="0"/>
              <a:t>What drives regional differences?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Compare two scenarios with GCAM-USA:</a:t>
            </a:r>
          </a:p>
          <a:p>
            <a:pPr lvl="2"/>
            <a:r>
              <a:rPr lang="en-US" dirty="0"/>
              <a:t>Low-EV: calibrated to approximate AEO18</a:t>
            </a:r>
          </a:p>
          <a:p>
            <a:pPr lvl="2"/>
            <a:r>
              <a:rPr lang="en-US" dirty="0"/>
              <a:t>Higher-EV: projected using GCAM-USA using updated EV costs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EEE3E-1EA6-4FEB-BCC4-340226FD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EA34-ABB9-4EEE-918D-10FFDF3E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06" y="171410"/>
            <a:ext cx="9752626" cy="824299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Results: </a:t>
            </a:r>
            <a:br>
              <a:rPr lang="en-US" sz="4000" dirty="0"/>
            </a:br>
            <a:r>
              <a:rPr lang="en-US" dirty="0"/>
              <a:t>Light duty market penetration</a:t>
            </a:r>
            <a:endParaRPr lang="en-US" sz="4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1C8EB7-0F21-4283-858F-88E070012E86}"/>
              </a:ext>
            </a:extLst>
          </p:cNvPr>
          <p:cNvGrpSpPr/>
          <p:nvPr/>
        </p:nvGrpSpPr>
        <p:grpSpPr>
          <a:xfrm>
            <a:off x="3958823" y="2622539"/>
            <a:ext cx="3545714" cy="3167245"/>
            <a:chOff x="3958823" y="2622539"/>
            <a:chExt cx="3545714" cy="3167245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C1272101-1146-445B-A4DE-A55BAE7E24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3024392"/>
                </p:ext>
              </p:extLst>
            </p:nvPr>
          </p:nvGraphicFramePr>
          <p:xfrm>
            <a:off x="4088507" y="3027969"/>
            <a:ext cx="32004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84C485-07D3-4C28-AF3D-1F2CCC430405}"/>
                </a:ext>
              </a:extLst>
            </p:cNvPr>
            <p:cNvSpPr txBox="1"/>
            <p:nvPr/>
          </p:nvSpPr>
          <p:spPr>
            <a:xfrm>
              <a:off x="5328874" y="2622539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Higher-EV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523CAB-B684-4859-B04E-F65DE9B15B5D}"/>
                </a:ext>
              </a:extLst>
            </p:cNvPr>
            <p:cNvSpPr txBox="1"/>
            <p:nvPr/>
          </p:nvSpPr>
          <p:spPr>
            <a:xfrm>
              <a:off x="3958823" y="5451230"/>
              <a:ext cx="3545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Light duty travel met by EVs, 2050: 31%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080D9F-A230-4FCB-A4CD-1BE71030863B}"/>
              </a:ext>
            </a:extLst>
          </p:cNvPr>
          <p:cNvGrpSpPr/>
          <p:nvPr/>
        </p:nvGrpSpPr>
        <p:grpSpPr>
          <a:xfrm>
            <a:off x="7487194" y="2622539"/>
            <a:ext cx="3334918" cy="3409118"/>
            <a:chOff x="7487194" y="2622539"/>
            <a:chExt cx="3334918" cy="3409118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46F3E7BD-CC1F-4FB0-86AD-1A2C9632FC8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95194"/>
                </p:ext>
              </p:extLst>
            </p:nvPr>
          </p:nvGraphicFramePr>
          <p:xfrm>
            <a:off x="7487194" y="3027969"/>
            <a:ext cx="32004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152DC2-2FA8-482B-B776-930012286E7D}"/>
                </a:ext>
              </a:extLst>
            </p:cNvPr>
            <p:cNvSpPr txBox="1"/>
            <p:nvPr/>
          </p:nvSpPr>
          <p:spPr>
            <a:xfrm>
              <a:off x="8025921" y="2622539"/>
              <a:ext cx="2496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Higher-EV minus Low-EV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E569D9-2B0E-43B0-9F21-410E05E4EBEA}"/>
                </a:ext>
              </a:extLst>
            </p:cNvPr>
            <p:cNvSpPr txBox="1"/>
            <p:nvPr/>
          </p:nvSpPr>
          <p:spPr>
            <a:xfrm>
              <a:off x="7555833" y="5446882"/>
              <a:ext cx="3266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About 60% of offset travel demand is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  from hybrid cars and trucks.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BC7B17-17F4-4FE0-8025-9368BC1A69A7}"/>
              </a:ext>
            </a:extLst>
          </p:cNvPr>
          <p:cNvSpPr txBox="1"/>
          <p:nvPr/>
        </p:nvSpPr>
        <p:spPr>
          <a:xfrm>
            <a:off x="579842" y="1307631"/>
            <a:ext cx="11032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does EV market penetration differ between the Low-EV and Higher-EV scenarios?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3641D-A933-4A61-95E3-F9BF83BA177D}"/>
              </a:ext>
            </a:extLst>
          </p:cNvPr>
          <p:cNvSpPr txBox="1"/>
          <p:nvPr/>
        </p:nvSpPr>
        <p:spPr>
          <a:xfrm>
            <a:off x="579842" y="1784188"/>
            <a:ext cx="849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technologies are being displaced by higher EV penetration?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14AB69-378F-4793-846C-22A3AAD00C4E}"/>
              </a:ext>
            </a:extLst>
          </p:cNvPr>
          <p:cNvGrpSpPr/>
          <p:nvPr/>
        </p:nvGrpSpPr>
        <p:grpSpPr>
          <a:xfrm>
            <a:off x="491515" y="2622539"/>
            <a:ext cx="11544999" cy="3167245"/>
            <a:chOff x="491515" y="2622539"/>
            <a:chExt cx="11544999" cy="31672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E4EAC0-47BB-478C-A0F9-A82EED146A38}"/>
                </a:ext>
              </a:extLst>
            </p:cNvPr>
            <p:cNvGrpSpPr/>
            <p:nvPr/>
          </p:nvGrpSpPr>
          <p:grpSpPr>
            <a:xfrm>
              <a:off x="491515" y="2622539"/>
              <a:ext cx="3597010" cy="3167245"/>
              <a:chOff x="491515" y="2622539"/>
              <a:chExt cx="3597010" cy="3167245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F0CB68E0-A52E-43C5-BF8C-AA1D69592F6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8964358"/>
                  </p:ext>
                </p:extLst>
              </p:nvPr>
            </p:nvGraphicFramePr>
            <p:xfrm>
              <a:off x="689820" y="3021190"/>
              <a:ext cx="3200400" cy="228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4E6A70-6B4C-48A4-B48A-C3D9BF85F92D}"/>
                  </a:ext>
                </a:extLst>
              </p:cNvPr>
              <p:cNvSpPr txBox="1"/>
              <p:nvPr/>
            </p:nvSpPr>
            <p:spPr>
              <a:xfrm>
                <a:off x="1145140" y="4718269"/>
                <a:ext cx="10063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Conventional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AE0DE2-8D8C-46BE-AD6B-0A32B6AF34EF}"/>
                  </a:ext>
                </a:extLst>
              </p:cNvPr>
              <p:cNvSpPr txBox="1"/>
              <p:nvPr/>
            </p:nvSpPr>
            <p:spPr>
              <a:xfrm>
                <a:off x="2027695" y="3893970"/>
                <a:ext cx="5982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Hybrid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25F220-17AC-4846-A3EB-B6CD2FF51379}"/>
                  </a:ext>
                </a:extLst>
              </p:cNvPr>
              <p:cNvSpPr txBox="1"/>
              <p:nvPr/>
            </p:nvSpPr>
            <p:spPr>
              <a:xfrm>
                <a:off x="2079586" y="3300877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EV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465AE3-E1AE-4226-B6BA-BFCE62C38034}"/>
                  </a:ext>
                </a:extLst>
              </p:cNvPr>
              <p:cNvSpPr txBox="1"/>
              <p:nvPr/>
            </p:nvSpPr>
            <p:spPr>
              <a:xfrm>
                <a:off x="1625648" y="3330196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CNG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00EB091-0FEB-438F-BCC8-2C3D8DF691EB}"/>
                  </a:ext>
                </a:extLst>
              </p:cNvPr>
              <p:cNvCxnSpPr>
                <a:cxnSpLocks/>
                <a:stCxn id="11" idx="2"/>
              </p:cNvCxnSpPr>
              <p:nvPr/>
            </p:nvCxnSpPr>
            <p:spPr>
              <a:xfrm>
                <a:off x="2252871" y="3577876"/>
                <a:ext cx="373065" cy="13591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DAEF383-FF24-4B31-8631-7A36DA79AD8E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>
                <a:off x="1857442" y="3607195"/>
                <a:ext cx="476605" cy="2056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CC840-ADF2-446B-BA36-387E7F6C8A31}"/>
                  </a:ext>
                </a:extLst>
              </p:cNvPr>
              <p:cNvSpPr txBox="1"/>
              <p:nvPr/>
            </p:nvSpPr>
            <p:spPr>
              <a:xfrm>
                <a:off x="1848681" y="2622539"/>
                <a:ext cx="882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Low-EV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84462B-3AE9-4A1F-AC7D-4F08E9F71AA2}"/>
                  </a:ext>
                </a:extLst>
              </p:cNvPr>
              <p:cNvSpPr txBox="1"/>
              <p:nvPr/>
            </p:nvSpPr>
            <p:spPr>
              <a:xfrm>
                <a:off x="491515" y="5451230"/>
                <a:ext cx="35970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Light duty travel met by EVS, 2050: 11%</a:t>
                </a:r>
              </a:p>
            </p:txBody>
          </p:sp>
        </p:grpSp>
        <p:pic>
          <p:nvPicPr>
            <p:cNvPr id="21" name="chart">
              <a:extLst>
                <a:ext uri="{FF2B5EF4-FFF2-40B4-BE49-F238E27FC236}">
                  <a16:creationId xmlns:a16="http://schemas.microsoft.com/office/drawing/2014/main" id="{9A466C81-B48B-4A69-B400-A7AC3D62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5881" y="3552363"/>
              <a:ext cx="1150633" cy="137773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9FB41-C8B8-41A2-AB83-9E2B74BD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5D12-6806-467D-8A22-4DBBBBFE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3" y="0"/>
            <a:ext cx="9873018" cy="958002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Results: </a:t>
            </a:r>
            <a:br>
              <a:rPr lang="en-US" sz="4000" dirty="0"/>
            </a:br>
            <a:r>
              <a:rPr lang="en-US" dirty="0"/>
              <a:t>Electricity production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A9C061-8D9B-491C-ABED-26425DBEBF7A}"/>
              </a:ext>
            </a:extLst>
          </p:cNvPr>
          <p:cNvSpPr txBox="1"/>
          <p:nvPr/>
        </p:nvSpPr>
        <p:spPr>
          <a:xfrm>
            <a:off x="579842" y="1377973"/>
            <a:ext cx="9773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much additional electricity must be produced in the Higher-EV scenario?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E6B73-4EFB-41E7-985A-973EA6ED9BE5}"/>
              </a:ext>
            </a:extLst>
          </p:cNvPr>
          <p:cNvSpPr txBox="1"/>
          <p:nvPr/>
        </p:nvSpPr>
        <p:spPr>
          <a:xfrm>
            <a:off x="579842" y="1854530"/>
            <a:ext cx="1004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mix of technologies are used to meet the additional electricity demands?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55D1B4-3132-4737-BE39-24961350BE19}"/>
              </a:ext>
            </a:extLst>
          </p:cNvPr>
          <p:cNvGrpSpPr/>
          <p:nvPr/>
        </p:nvGrpSpPr>
        <p:grpSpPr>
          <a:xfrm>
            <a:off x="7413392" y="2622539"/>
            <a:ext cx="3576341" cy="3905909"/>
            <a:chOff x="7413392" y="2622539"/>
            <a:chExt cx="3576341" cy="390590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075DAB08-7AC3-4AC1-96C9-16767396AB5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2209390"/>
                </p:ext>
              </p:extLst>
            </p:nvPr>
          </p:nvGraphicFramePr>
          <p:xfrm>
            <a:off x="7434526" y="2965452"/>
            <a:ext cx="32004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0D9ADB-D42C-4878-965F-5A1AFD1EB7EF}"/>
                </a:ext>
              </a:extLst>
            </p:cNvPr>
            <p:cNvSpPr txBox="1"/>
            <p:nvPr/>
          </p:nvSpPr>
          <p:spPr>
            <a:xfrm>
              <a:off x="7886775" y="2622539"/>
              <a:ext cx="2496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Higher-EV minus Low-EV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ED584E-25A2-424A-87B3-3A323496CB46}"/>
                </a:ext>
              </a:extLst>
            </p:cNvPr>
            <p:cNvSpPr txBox="1"/>
            <p:nvPr/>
          </p:nvSpPr>
          <p:spPr>
            <a:xfrm>
              <a:off x="7413392" y="5451230"/>
              <a:ext cx="35763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Some coal that would retire under the Low-EV scenario instead stays in use.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Natural gas, wind, and solar comprise most of the additional generation.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564602-ABE0-4A12-8EDB-30135073AF21}"/>
              </a:ext>
            </a:extLst>
          </p:cNvPr>
          <p:cNvGrpSpPr/>
          <p:nvPr/>
        </p:nvGrpSpPr>
        <p:grpSpPr>
          <a:xfrm>
            <a:off x="555406" y="2622539"/>
            <a:ext cx="11407637" cy="3413466"/>
            <a:chOff x="555406" y="2622539"/>
            <a:chExt cx="11407637" cy="34134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CA7389-D89E-4668-8C11-0AC7E6EA0DBD}"/>
                </a:ext>
              </a:extLst>
            </p:cNvPr>
            <p:cNvGrpSpPr/>
            <p:nvPr/>
          </p:nvGrpSpPr>
          <p:grpSpPr>
            <a:xfrm>
              <a:off x="555406" y="2622539"/>
              <a:ext cx="3237746" cy="3413466"/>
              <a:chOff x="555406" y="2622539"/>
              <a:chExt cx="3237746" cy="3413466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113E7248-2AC9-41DB-8D4D-57DEC85B98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8479927"/>
                  </p:ext>
                </p:extLst>
              </p:nvPr>
            </p:nvGraphicFramePr>
            <p:xfrm>
              <a:off x="565455" y="2965455"/>
              <a:ext cx="3200400" cy="228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1CB88B-2986-441F-B981-2DA20DC0DD74}"/>
                  </a:ext>
                </a:extLst>
              </p:cNvPr>
              <p:cNvSpPr txBox="1"/>
              <p:nvPr/>
            </p:nvSpPr>
            <p:spPr>
              <a:xfrm>
                <a:off x="1020775" y="4659661"/>
                <a:ext cx="457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Coal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E0D78A-6041-4707-BADD-2E2C8DAAE1BB}"/>
                  </a:ext>
                </a:extLst>
              </p:cNvPr>
              <p:cNvSpPr txBox="1"/>
              <p:nvPr/>
            </p:nvSpPr>
            <p:spPr>
              <a:xfrm>
                <a:off x="1294247" y="4307272"/>
                <a:ext cx="4171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Gas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8765-D93A-4105-A4A9-1FC459FFA032}"/>
                  </a:ext>
                </a:extLst>
              </p:cNvPr>
              <p:cNvSpPr txBox="1"/>
              <p:nvPr/>
            </p:nvSpPr>
            <p:spPr>
              <a:xfrm>
                <a:off x="1450091" y="3878098"/>
                <a:ext cx="6687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Nuclear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2C8AC1-D8A0-42B2-BB65-3425A1C11466}"/>
                  </a:ext>
                </a:extLst>
              </p:cNvPr>
              <p:cNvSpPr txBox="1"/>
              <p:nvPr/>
            </p:nvSpPr>
            <p:spPr>
              <a:xfrm>
                <a:off x="2353117" y="3163865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Solar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4085DC-15B5-4267-8959-8091DDF9F3C6}"/>
                  </a:ext>
                </a:extLst>
              </p:cNvPr>
              <p:cNvSpPr txBox="1"/>
              <p:nvPr/>
            </p:nvSpPr>
            <p:spPr>
              <a:xfrm>
                <a:off x="1807775" y="3223463"/>
                <a:ext cx="5164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Wind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83E8A-3262-428B-A0C0-871055045027}"/>
                  </a:ext>
                </a:extLst>
              </p:cNvPr>
              <p:cNvSpPr txBox="1"/>
              <p:nvPr/>
            </p:nvSpPr>
            <p:spPr>
              <a:xfrm>
                <a:off x="1286232" y="3361962"/>
                <a:ext cx="560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Hydro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29FB8E7-2EEE-472C-A775-79C0D0F42852}"/>
                  </a:ext>
                </a:extLst>
              </p:cNvPr>
              <p:cNvCxnSpPr>
                <a:stCxn id="12" idx="2"/>
              </p:cNvCxnSpPr>
              <p:nvPr/>
            </p:nvCxnSpPr>
            <p:spPr>
              <a:xfrm>
                <a:off x="2602545" y="3440864"/>
                <a:ext cx="295914" cy="1460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2CE2D4A-9474-4FD1-B6A4-D3A8D67B1180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>
                <a:off x="2066019" y="3500462"/>
                <a:ext cx="406922" cy="27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42EC94D-5193-4CB7-84D8-E6CC8E48F597}"/>
                  </a:ext>
                </a:extLst>
              </p:cNvPr>
              <p:cNvCxnSpPr/>
              <p:nvPr/>
            </p:nvCxnSpPr>
            <p:spPr>
              <a:xfrm>
                <a:off x="1758392" y="3586918"/>
                <a:ext cx="225347" cy="291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135204-40EE-4F5F-8500-AB4DD0ABFB40}"/>
                  </a:ext>
                </a:extLst>
              </p:cNvPr>
              <p:cNvSpPr txBox="1"/>
              <p:nvPr/>
            </p:nvSpPr>
            <p:spPr>
              <a:xfrm>
                <a:off x="1795673" y="2622539"/>
                <a:ext cx="882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Low-EV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4431BF-927C-4C79-994F-0A66BE7C2986}"/>
                  </a:ext>
                </a:extLst>
              </p:cNvPr>
              <p:cNvSpPr txBox="1"/>
              <p:nvPr/>
            </p:nvSpPr>
            <p:spPr>
              <a:xfrm>
                <a:off x="555406" y="5451230"/>
                <a:ext cx="32377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After 2020, wind and solar make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up a large portion of new generation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2FAD61-7276-4168-84E6-E5E9AEF5F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05768" y="2822577"/>
              <a:ext cx="1057275" cy="257175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585AC5-ECCD-4B76-9F10-DE24A2B520B2}"/>
              </a:ext>
            </a:extLst>
          </p:cNvPr>
          <p:cNvGrpSpPr/>
          <p:nvPr/>
        </p:nvGrpSpPr>
        <p:grpSpPr>
          <a:xfrm>
            <a:off x="3989117" y="2622539"/>
            <a:ext cx="3219038" cy="3413466"/>
            <a:chOff x="3989117" y="2622539"/>
            <a:chExt cx="3219038" cy="3413466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354F085-2317-46E9-84B9-9259373474B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6089174"/>
                </p:ext>
              </p:extLst>
            </p:nvPr>
          </p:nvGraphicFramePr>
          <p:xfrm>
            <a:off x="4007755" y="2965453"/>
            <a:ext cx="32004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757677-958B-4769-B7F4-FE3B4F66A5ED}"/>
                </a:ext>
              </a:extLst>
            </p:cNvPr>
            <p:cNvSpPr txBox="1"/>
            <p:nvPr/>
          </p:nvSpPr>
          <p:spPr>
            <a:xfrm>
              <a:off x="5229484" y="2622539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Higher-EV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48A11E-BFA8-4535-AE00-FA47F4CF17FF}"/>
                </a:ext>
              </a:extLst>
            </p:cNvPr>
            <p:cNvSpPr txBox="1"/>
            <p:nvPr/>
          </p:nvSpPr>
          <p:spPr>
            <a:xfrm>
              <a:off x="3989117" y="5451230"/>
              <a:ext cx="3066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By 2050, electricity production has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increased by 7% relative to Low-EV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0D6840-58CB-4561-A2AB-7BA3169434C4}"/>
              </a:ext>
            </a:extLst>
          </p:cNvPr>
          <p:cNvGrpSpPr/>
          <p:nvPr/>
        </p:nvGrpSpPr>
        <p:grpSpPr>
          <a:xfrm>
            <a:off x="4390465" y="3069425"/>
            <a:ext cx="2639864" cy="732187"/>
            <a:chOff x="4390465" y="3069425"/>
            <a:chExt cx="2639864" cy="7321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A0A429-EFCE-45C2-9964-A32C3396F10D}"/>
                </a:ext>
              </a:extLst>
            </p:cNvPr>
            <p:cNvSpPr/>
            <p:nvPr/>
          </p:nvSpPr>
          <p:spPr>
            <a:xfrm>
              <a:off x="4390465" y="3369812"/>
              <a:ext cx="2639864" cy="431800"/>
            </a:xfrm>
            <a:custGeom>
              <a:avLst/>
              <a:gdLst>
                <a:gd name="connsiteX0" fmla="*/ 0 w 2802466"/>
                <a:gd name="connsiteY0" fmla="*/ 431800 h 431800"/>
                <a:gd name="connsiteX1" fmla="*/ 355600 w 2802466"/>
                <a:gd name="connsiteY1" fmla="*/ 355600 h 431800"/>
                <a:gd name="connsiteX2" fmla="*/ 719666 w 2802466"/>
                <a:gd name="connsiteY2" fmla="*/ 364066 h 431800"/>
                <a:gd name="connsiteX3" fmla="*/ 1371600 w 2802466"/>
                <a:gd name="connsiteY3" fmla="*/ 296333 h 431800"/>
                <a:gd name="connsiteX4" fmla="*/ 2006600 w 2802466"/>
                <a:gd name="connsiteY4" fmla="*/ 160866 h 431800"/>
                <a:gd name="connsiteX5" fmla="*/ 2802466 w 2802466"/>
                <a:gd name="connsiteY5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2466" h="431800">
                  <a:moveTo>
                    <a:pt x="0" y="431800"/>
                  </a:moveTo>
                  <a:lnTo>
                    <a:pt x="355600" y="355600"/>
                  </a:lnTo>
                  <a:lnTo>
                    <a:pt x="719666" y="364066"/>
                  </a:lnTo>
                  <a:lnTo>
                    <a:pt x="1371600" y="296333"/>
                  </a:lnTo>
                  <a:lnTo>
                    <a:pt x="2006600" y="160866"/>
                  </a:lnTo>
                  <a:lnTo>
                    <a:pt x="2802466" y="0"/>
                  </a:lnTo>
                </a:path>
              </a:pathLst>
            </a:cu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E3FE5C-D82E-46C2-8687-F1DEA3F451A5}"/>
                </a:ext>
              </a:extLst>
            </p:cNvPr>
            <p:cNvSpPr txBox="1"/>
            <p:nvPr/>
          </p:nvSpPr>
          <p:spPr>
            <a:xfrm>
              <a:off x="5692912" y="3069425"/>
              <a:ext cx="118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Low-EV total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F38C3AC-018B-4A2B-8DFB-A4CC0A439DD4}"/>
                </a:ext>
              </a:extLst>
            </p:cNvPr>
            <p:cNvCxnSpPr>
              <a:cxnSpLocks/>
            </p:cNvCxnSpPr>
            <p:nvPr/>
          </p:nvCxnSpPr>
          <p:spPr>
            <a:xfrm>
              <a:off x="6472663" y="3289229"/>
              <a:ext cx="165094" cy="1460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898A7B-B138-4B64-9BCF-461B9FD2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600C-1B7C-439D-B5E8-7236D846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568" y="0"/>
            <a:ext cx="10099431" cy="1072662"/>
          </a:xfrm>
        </p:spPr>
        <p:txBody>
          <a:bodyPr>
            <a:normAutofit/>
          </a:bodyPr>
          <a:lstStyle/>
          <a:p>
            <a:r>
              <a:rPr lang="en-US" sz="1800" dirty="0"/>
              <a:t>Results: </a:t>
            </a:r>
            <a:br>
              <a:rPr lang="en-US" dirty="0"/>
            </a:br>
            <a:r>
              <a:rPr lang="en-US" sz="3600" dirty="0"/>
              <a:t>System-wide emissions response at the national level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A9309C-5081-426A-A911-828B48F4B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164031"/>
              </p:ext>
            </p:extLst>
          </p:nvPr>
        </p:nvGraphicFramePr>
        <p:xfrm>
          <a:off x="286719" y="1072662"/>
          <a:ext cx="6267390" cy="431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D1CE6A4-72BA-4246-A203-3C39E4F0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34" y="5577385"/>
            <a:ext cx="4836160" cy="1171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0103C-7C70-4E6E-A56D-80FD621636C9}"/>
              </a:ext>
            </a:extLst>
          </p:cNvPr>
          <p:cNvSpPr txBox="1"/>
          <p:nvPr/>
        </p:nvSpPr>
        <p:spPr>
          <a:xfrm>
            <a:off x="6720146" y="1414458"/>
            <a:ext cx="4935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Categories: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(1) Primary: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Avoided tailpipe emissions (purple)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(2) Secondary: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Avoided refinery emissions (red)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Electricity production emissions (blue)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(3) Tertiary: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Price-induced fuel-switching (light purple,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green, and orange)</a:t>
            </a:r>
          </a:p>
          <a:p>
            <a:pPr marL="342900" indent="-342900">
              <a:buAutoNum type="arabicParenBoth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There is a net reduction in CO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, NOx, and SO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. PM</a:t>
            </a:r>
            <a:r>
              <a:rPr lang="en-US" sz="2000" baseline="-25000" dirty="0">
                <a:solidFill>
                  <a:schemeClr val="bg1"/>
                </a:solidFill>
              </a:rPr>
              <a:t>2.5</a:t>
            </a:r>
            <a:r>
              <a:rPr lang="en-US" sz="2000" dirty="0">
                <a:solidFill>
                  <a:schemeClr val="bg1"/>
                </a:solidFill>
              </a:rPr>
              <a:t> increases, driven by the electric sector.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185B5-D663-4240-9811-5F945C34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F051E-5D0D-4B74-8416-931158FB6C70}"/>
              </a:ext>
            </a:extLst>
          </p:cNvPr>
          <p:cNvSpPr/>
          <p:nvPr/>
        </p:nvSpPr>
        <p:spPr>
          <a:xfrm>
            <a:off x="681925" y="4971902"/>
            <a:ext cx="5742122" cy="33393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CO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(MTC)               NOx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                  SO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             PM</a:t>
            </a:r>
            <a:r>
              <a:rPr lang="en-US" sz="1600" baseline="-25000" dirty="0">
                <a:solidFill>
                  <a:schemeClr val="tx1"/>
                </a:solidFill>
              </a:rPr>
              <a:t>2.5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7A70F-D5DD-4E75-892D-47911EB9A7B6}"/>
              </a:ext>
            </a:extLst>
          </p:cNvPr>
          <p:cNvSpPr/>
          <p:nvPr/>
        </p:nvSpPr>
        <p:spPr>
          <a:xfrm>
            <a:off x="2092568" y="1537252"/>
            <a:ext cx="4175710" cy="312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D7D6FF-850D-4CEB-8D4C-E5EB9C676324}"/>
              </a:ext>
            </a:extLst>
          </p:cNvPr>
          <p:cNvGrpSpPr/>
          <p:nvPr/>
        </p:nvGrpSpPr>
        <p:grpSpPr>
          <a:xfrm>
            <a:off x="1977715" y="3494849"/>
            <a:ext cx="1859943" cy="369332"/>
            <a:chOff x="1979539" y="2860503"/>
            <a:chExt cx="1859943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A1C582-629B-43B1-9070-AA657981339A}"/>
                </a:ext>
              </a:extLst>
            </p:cNvPr>
            <p:cNvSpPr txBox="1"/>
            <p:nvPr/>
          </p:nvSpPr>
          <p:spPr>
            <a:xfrm>
              <a:off x="2279375" y="2860503"/>
              <a:ext cx="1560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Transportation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2016ED-BD1F-43AF-902F-F81A20E603E1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F7BB7-D1B5-4523-A242-29C21FF53127}"/>
              </a:ext>
            </a:extLst>
          </p:cNvPr>
          <p:cNvGrpSpPr/>
          <p:nvPr/>
        </p:nvGrpSpPr>
        <p:grpSpPr>
          <a:xfrm>
            <a:off x="1979539" y="2026581"/>
            <a:ext cx="1803133" cy="369332"/>
            <a:chOff x="1979539" y="2860503"/>
            <a:chExt cx="1803133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C35EC7-6489-4DF8-B112-711C58BB6775}"/>
                </a:ext>
              </a:extLst>
            </p:cNvPr>
            <p:cNvSpPr txBox="1"/>
            <p:nvPr/>
          </p:nvSpPr>
          <p:spPr>
            <a:xfrm>
              <a:off x="2279375" y="2860503"/>
              <a:ext cx="1503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Electric sector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E7AFD5E-4C62-476A-8C32-2E3D65D00744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02AF74-0C5F-4DAC-AC54-77EA306F713D}"/>
              </a:ext>
            </a:extLst>
          </p:cNvPr>
          <p:cNvGrpSpPr/>
          <p:nvPr/>
        </p:nvGrpSpPr>
        <p:grpSpPr>
          <a:xfrm>
            <a:off x="1979539" y="2540794"/>
            <a:ext cx="2709726" cy="646331"/>
            <a:chOff x="1979539" y="2860503"/>
            <a:chExt cx="2709726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E3A839-4769-4130-B555-9E4B06837DAE}"/>
                </a:ext>
              </a:extLst>
            </p:cNvPr>
            <p:cNvSpPr txBox="1"/>
            <p:nvPr/>
          </p:nvSpPr>
          <p:spPr>
            <a:xfrm>
              <a:off x="2279375" y="2860503"/>
              <a:ext cx="24098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Fuel extraction, refining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and transport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CBBCCF6-A673-4C7C-B32F-AD9AA0D0C1A9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A0F76-3865-4430-A787-0673D4AFC521}"/>
              </a:ext>
            </a:extLst>
          </p:cNvPr>
          <p:cNvGrpSpPr/>
          <p:nvPr/>
        </p:nvGrpSpPr>
        <p:grpSpPr>
          <a:xfrm>
            <a:off x="1977715" y="3180211"/>
            <a:ext cx="824723" cy="369332"/>
            <a:chOff x="1979539" y="2860503"/>
            <a:chExt cx="824723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D8B944-BBDB-4DA0-915C-8479EF4971F7}"/>
                </a:ext>
              </a:extLst>
            </p:cNvPr>
            <p:cNvSpPr txBox="1"/>
            <p:nvPr/>
          </p:nvSpPr>
          <p:spPr>
            <a:xfrm>
              <a:off x="2279375" y="2860503"/>
              <a:ext cx="52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95E200C-7332-4AE7-B4D9-C2632AC5095C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2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600C-1B7C-439D-B5E8-7236D846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568" y="0"/>
            <a:ext cx="10099431" cy="1072662"/>
          </a:xfrm>
        </p:spPr>
        <p:txBody>
          <a:bodyPr>
            <a:normAutofit/>
          </a:bodyPr>
          <a:lstStyle/>
          <a:p>
            <a:r>
              <a:rPr lang="en-US" sz="1800" dirty="0"/>
              <a:t>Results: </a:t>
            </a:r>
            <a:br>
              <a:rPr lang="en-US" dirty="0"/>
            </a:br>
            <a:r>
              <a:rPr lang="en-US" sz="3600" dirty="0"/>
              <a:t>System-wide emissions response at the national level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A9309C-5081-426A-A911-828B48F4B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047566"/>
              </p:ext>
            </p:extLst>
          </p:nvPr>
        </p:nvGraphicFramePr>
        <p:xfrm>
          <a:off x="286719" y="1072662"/>
          <a:ext cx="6267390" cy="431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D1CE6A4-72BA-4246-A203-3C39E4F0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34" y="5577385"/>
            <a:ext cx="4836160" cy="1171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0103C-7C70-4E6E-A56D-80FD621636C9}"/>
              </a:ext>
            </a:extLst>
          </p:cNvPr>
          <p:cNvSpPr txBox="1"/>
          <p:nvPr/>
        </p:nvSpPr>
        <p:spPr>
          <a:xfrm>
            <a:off x="6720146" y="1414458"/>
            <a:ext cx="4935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Categories: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(1) Primary: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Avoided tailpipe emissions (purple)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(2) Secondary: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Avoided refinery emissions (red)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Electricity production emissions (blue)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(3) Tertiary: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Price-induced fuel-switching (light purple,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green, and orange)</a:t>
            </a:r>
          </a:p>
          <a:p>
            <a:pPr marL="342900" indent="-342900">
              <a:buAutoNum type="arabicParenBoth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There is a net reduction in CO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, NOx, and SO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. PM</a:t>
            </a:r>
            <a:r>
              <a:rPr lang="en-US" sz="2000" baseline="-25000" dirty="0">
                <a:solidFill>
                  <a:schemeClr val="bg1"/>
                </a:solidFill>
              </a:rPr>
              <a:t>2.5</a:t>
            </a:r>
            <a:r>
              <a:rPr lang="en-US" sz="2000" dirty="0">
                <a:solidFill>
                  <a:schemeClr val="bg1"/>
                </a:solidFill>
              </a:rPr>
              <a:t> increases, driven by the electric sector.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185B5-D663-4240-9811-5F945C34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F051E-5D0D-4B74-8416-931158FB6C70}"/>
              </a:ext>
            </a:extLst>
          </p:cNvPr>
          <p:cNvSpPr/>
          <p:nvPr/>
        </p:nvSpPr>
        <p:spPr>
          <a:xfrm>
            <a:off x="681925" y="4971902"/>
            <a:ext cx="5742122" cy="33393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CO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(MTC)               NOx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                  SO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             PM</a:t>
            </a:r>
            <a:r>
              <a:rPr lang="en-US" sz="1600" baseline="-25000" dirty="0">
                <a:solidFill>
                  <a:schemeClr val="tx1"/>
                </a:solidFill>
              </a:rPr>
              <a:t>2.5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E5AA7-1FFE-495E-B119-A20616C860D8}"/>
              </a:ext>
            </a:extLst>
          </p:cNvPr>
          <p:cNvSpPr/>
          <p:nvPr/>
        </p:nvSpPr>
        <p:spPr>
          <a:xfrm>
            <a:off x="3458816" y="1537252"/>
            <a:ext cx="2809461" cy="312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8CDA16-4F7B-42BC-89FF-20E5C5F24FDD}"/>
              </a:ext>
            </a:extLst>
          </p:cNvPr>
          <p:cNvGrpSpPr/>
          <p:nvPr/>
        </p:nvGrpSpPr>
        <p:grpSpPr>
          <a:xfrm>
            <a:off x="3395701" y="3494849"/>
            <a:ext cx="1859943" cy="369332"/>
            <a:chOff x="1979539" y="2860503"/>
            <a:chExt cx="1859943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2ECD08-5DF5-4F68-940A-2003BD023EDF}"/>
                </a:ext>
              </a:extLst>
            </p:cNvPr>
            <p:cNvSpPr txBox="1"/>
            <p:nvPr/>
          </p:nvSpPr>
          <p:spPr>
            <a:xfrm>
              <a:off x="2279375" y="2860503"/>
              <a:ext cx="1560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Transportation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AADB270-578C-4620-A8AF-C5193BC0279D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824A56-9B08-4E26-AEF3-200BE51B6430}"/>
              </a:ext>
            </a:extLst>
          </p:cNvPr>
          <p:cNvGrpSpPr/>
          <p:nvPr/>
        </p:nvGrpSpPr>
        <p:grpSpPr>
          <a:xfrm>
            <a:off x="3397525" y="2026581"/>
            <a:ext cx="1803133" cy="369332"/>
            <a:chOff x="1979539" y="2860503"/>
            <a:chExt cx="1803133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21085A-0B15-4E42-B2AE-6B8E6C43F3EC}"/>
                </a:ext>
              </a:extLst>
            </p:cNvPr>
            <p:cNvSpPr txBox="1"/>
            <p:nvPr/>
          </p:nvSpPr>
          <p:spPr>
            <a:xfrm>
              <a:off x="2279375" y="2860503"/>
              <a:ext cx="1503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Electric sector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52C236-B9AA-4A3C-A80C-338DCD9C0CF8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09110D-ABFA-4B9F-A634-94E7C567DF23}"/>
              </a:ext>
            </a:extLst>
          </p:cNvPr>
          <p:cNvGrpSpPr/>
          <p:nvPr/>
        </p:nvGrpSpPr>
        <p:grpSpPr>
          <a:xfrm>
            <a:off x="3395701" y="2699753"/>
            <a:ext cx="2709726" cy="646331"/>
            <a:chOff x="1979539" y="2860503"/>
            <a:chExt cx="2709726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34DF04-F6F9-4893-866F-7B7A62C02EE6}"/>
                </a:ext>
              </a:extLst>
            </p:cNvPr>
            <p:cNvSpPr txBox="1"/>
            <p:nvPr/>
          </p:nvSpPr>
          <p:spPr>
            <a:xfrm>
              <a:off x="2279375" y="2860503"/>
              <a:ext cx="24098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Fuel extraction, refining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and transport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D1BA2E-08FE-4B52-A878-DDFEF4190752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55530E-9594-4D2C-86A1-E52AB3B67F12}"/>
              </a:ext>
            </a:extLst>
          </p:cNvPr>
          <p:cNvGrpSpPr/>
          <p:nvPr/>
        </p:nvGrpSpPr>
        <p:grpSpPr>
          <a:xfrm>
            <a:off x="3395701" y="3853760"/>
            <a:ext cx="824723" cy="369332"/>
            <a:chOff x="1979539" y="2860503"/>
            <a:chExt cx="824723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06A1C0-CA59-43C5-B2F1-822C6521EC6E}"/>
                </a:ext>
              </a:extLst>
            </p:cNvPr>
            <p:cNvSpPr txBox="1"/>
            <p:nvPr/>
          </p:nvSpPr>
          <p:spPr>
            <a:xfrm>
              <a:off x="2279375" y="2860503"/>
              <a:ext cx="52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41FC6D7-79F4-4196-8B52-4011D1A23A4B}"/>
                </a:ext>
              </a:extLst>
            </p:cNvPr>
            <p:cNvCxnSpPr/>
            <p:nvPr/>
          </p:nvCxnSpPr>
          <p:spPr>
            <a:xfrm flipH="1">
              <a:off x="1979539" y="3034748"/>
              <a:ext cx="326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88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600C-1B7C-439D-B5E8-7236D846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568" y="0"/>
            <a:ext cx="10099431" cy="1072662"/>
          </a:xfrm>
        </p:spPr>
        <p:txBody>
          <a:bodyPr>
            <a:normAutofit/>
          </a:bodyPr>
          <a:lstStyle/>
          <a:p>
            <a:r>
              <a:rPr lang="en-US" sz="1800" dirty="0"/>
              <a:t>Results: </a:t>
            </a:r>
            <a:br>
              <a:rPr lang="en-US" dirty="0"/>
            </a:br>
            <a:r>
              <a:rPr lang="en-US" sz="3600" dirty="0"/>
              <a:t>System-wide emissions response at the national level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A9309C-5081-426A-A911-828B48F4B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06507"/>
              </p:ext>
            </p:extLst>
          </p:nvPr>
        </p:nvGraphicFramePr>
        <p:xfrm>
          <a:off x="286719" y="1072662"/>
          <a:ext cx="6267390" cy="431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D1CE6A4-72BA-4246-A203-3C39E4F0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34" y="5577385"/>
            <a:ext cx="4836160" cy="1171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0103C-7C70-4E6E-A56D-80FD621636C9}"/>
              </a:ext>
            </a:extLst>
          </p:cNvPr>
          <p:cNvSpPr txBox="1"/>
          <p:nvPr/>
        </p:nvSpPr>
        <p:spPr>
          <a:xfrm>
            <a:off x="6720146" y="1414458"/>
            <a:ext cx="4935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Categories: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(1) Primary: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Avoided tailpipe emissions (purple)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(2) Secondary: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Avoided refinery emissions (red)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Electricity production emissions (blue)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(3) Tertiary: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Price-induced fuel-switching (light purple,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green, and orange)</a:t>
            </a:r>
          </a:p>
          <a:p>
            <a:pPr marL="342900" indent="-342900">
              <a:buAutoNum type="arabicParenBoth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There is a net reduction in CO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, NOx, and SO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. PM</a:t>
            </a:r>
            <a:r>
              <a:rPr lang="en-US" sz="2000" baseline="-25000" dirty="0">
                <a:solidFill>
                  <a:schemeClr val="bg1"/>
                </a:solidFill>
              </a:rPr>
              <a:t>2.5</a:t>
            </a:r>
            <a:r>
              <a:rPr lang="en-US" sz="2000" dirty="0">
                <a:solidFill>
                  <a:schemeClr val="bg1"/>
                </a:solidFill>
              </a:rPr>
              <a:t> increases, driven by the electric sector.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185B5-D663-4240-9811-5F945C34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F051E-5D0D-4B74-8416-931158FB6C70}"/>
              </a:ext>
            </a:extLst>
          </p:cNvPr>
          <p:cNvSpPr/>
          <p:nvPr/>
        </p:nvSpPr>
        <p:spPr>
          <a:xfrm>
            <a:off x="681925" y="4971902"/>
            <a:ext cx="5742122" cy="33393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CO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(MTC)               NOx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                  SO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             PM</a:t>
            </a:r>
            <a:r>
              <a:rPr lang="en-US" sz="1600" baseline="-25000" dirty="0">
                <a:solidFill>
                  <a:schemeClr val="tx1"/>
                </a:solidFill>
              </a:rPr>
              <a:t>2.5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kT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4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E81B-158E-4819-962B-BC582CC8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110" y="12931"/>
            <a:ext cx="10145889" cy="1114798"/>
          </a:xfrm>
        </p:spPr>
        <p:txBody>
          <a:bodyPr>
            <a:normAutofit/>
          </a:bodyPr>
          <a:lstStyle/>
          <a:p>
            <a:r>
              <a:rPr lang="en-US" sz="1800" dirty="0"/>
              <a:t>Results: </a:t>
            </a:r>
            <a:br>
              <a:rPr lang="en-US" dirty="0"/>
            </a:br>
            <a:r>
              <a:rPr lang="en-US" sz="4000" dirty="0"/>
              <a:t>Comparison of regional emission responses</a:t>
            </a:r>
            <a:endParaRPr lang="en-US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2" name="Chart 31">
                <a:extLst>
                  <a:ext uri="{FF2B5EF4-FFF2-40B4-BE49-F238E27FC236}">
                    <a16:creationId xmlns:a16="http://schemas.microsoft.com/office/drawing/2014/main" id="{32AF1523-6633-4DB7-B5A4-2C32320BCF9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65584144"/>
                  </p:ext>
                </p:extLst>
              </p:nvPr>
            </p:nvGraphicFramePr>
            <p:xfrm>
              <a:off x="858571" y="1907585"/>
              <a:ext cx="4572000" cy="23814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2" name="Chart 31">
                <a:extLst>
                  <a:ext uri="{FF2B5EF4-FFF2-40B4-BE49-F238E27FC236}">
                    <a16:creationId xmlns:a16="http://schemas.microsoft.com/office/drawing/2014/main" id="{32AF1523-6633-4DB7-B5A4-2C32320BCF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571" y="1907585"/>
                <a:ext cx="4572000" cy="2381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7C5921E3-031C-484C-BAC2-8745A748527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8370945"/>
                  </p:ext>
                </p:extLst>
              </p:nvPr>
            </p:nvGraphicFramePr>
            <p:xfrm>
              <a:off x="858571" y="4356406"/>
              <a:ext cx="4572000" cy="23814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3" name="Chart 32">
                <a:extLst>
                  <a:ext uri="{FF2B5EF4-FFF2-40B4-BE49-F238E27FC236}">
                    <a16:creationId xmlns:a16="http://schemas.microsoft.com/office/drawing/2014/main" id="{7C5921E3-031C-484C-BAC2-8745A74852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571" y="4356406"/>
                <a:ext cx="4572000" cy="2381444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E3040B4-6386-4FDC-9AA4-E09B6B467D42}"/>
              </a:ext>
            </a:extLst>
          </p:cNvPr>
          <p:cNvSpPr txBox="1"/>
          <p:nvPr/>
        </p:nvSpPr>
        <p:spPr>
          <a:xfrm>
            <a:off x="2746684" y="1228233"/>
            <a:ext cx="684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do the regional net emission changes compare?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20F5BD-9FCC-4E35-BB9E-9410BD6A07C6}"/>
              </a:ext>
            </a:extLst>
          </p:cNvPr>
          <p:cNvSpPr/>
          <p:nvPr/>
        </p:nvSpPr>
        <p:spPr>
          <a:xfrm>
            <a:off x="999067" y="3651956"/>
            <a:ext cx="1535289" cy="570088"/>
          </a:xfrm>
          <a:custGeom>
            <a:avLst/>
            <a:gdLst>
              <a:gd name="connsiteX0" fmla="*/ 124177 w 1535289"/>
              <a:gd name="connsiteY0" fmla="*/ 570088 h 570088"/>
              <a:gd name="connsiteX1" fmla="*/ 1535289 w 1535289"/>
              <a:gd name="connsiteY1" fmla="*/ 564444 h 570088"/>
              <a:gd name="connsiteX2" fmla="*/ 1535289 w 1535289"/>
              <a:gd name="connsiteY2" fmla="*/ 428977 h 570088"/>
              <a:gd name="connsiteX3" fmla="*/ 1145822 w 1535289"/>
              <a:gd name="connsiteY3" fmla="*/ 169333 h 570088"/>
              <a:gd name="connsiteX4" fmla="*/ 519289 w 1535289"/>
              <a:gd name="connsiteY4" fmla="*/ 0 h 570088"/>
              <a:gd name="connsiteX5" fmla="*/ 0 w 1535289"/>
              <a:gd name="connsiteY5" fmla="*/ 197555 h 570088"/>
              <a:gd name="connsiteX6" fmla="*/ 124177 w 1535289"/>
              <a:gd name="connsiteY6" fmla="*/ 570088 h 57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5289" h="570088">
                <a:moveTo>
                  <a:pt x="124177" y="570088"/>
                </a:moveTo>
                <a:lnTo>
                  <a:pt x="1535289" y="564444"/>
                </a:lnTo>
                <a:lnTo>
                  <a:pt x="1535289" y="428977"/>
                </a:lnTo>
                <a:lnTo>
                  <a:pt x="1145822" y="169333"/>
                </a:lnTo>
                <a:lnTo>
                  <a:pt x="519289" y="0"/>
                </a:lnTo>
                <a:lnTo>
                  <a:pt x="0" y="197555"/>
                </a:lnTo>
                <a:lnTo>
                  <a:pt x="124177" y="57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90C83FE-6DBF-4E41-A9A5-CAF0B5CE2F3A}"/>
              </a:ext>
            </a:extLst>
          </p:cNvPr>
          <p:cNvSpPr/>
          <p:nvPr/>
        </p:nvSpPr>
        <p:spPr>
          <a:xfrm>
            <a:off x="1059872" y="6101644"/>
            <a:ext cx="1535289" cy="570088"/>
          </a:xfrm>
          <a:custGeom>
            <a:avLst/>
            <a:gdLst>
              <a:gd name="connsiteX0" fmla="*/ 124177 w 1535289"/>
              <a:gd name="connsiteY0" fmla="*/ 570088 h 570088"/>
              <a:gd name="connsiteX1" fmla="*/ 1535289 w 1535289"/>
              <a:gd name="connsiteY1" fmla="*/ 564444 h 570088"/>
              <a:gd name="connsiteX2" fmla="*/ 1535289 w 1535289"/>
              <a:gd name="connsiteY2" fmla="*/ 428977 h 570088"/>
              <a:gd name="connsiteX3" fmla="*/ 1145822 w 1535289"/>
              <a:gd name="connsiteY3" fmla="*/ 169333 h 570088"/>
              <a:gd name="connsiteX4" fmla="*/ 519289 w 1535289"/>
              <a:gd name="connsiteY4" fmla="*/ 0 h 570088"/>
              <a:gd name="connsiteX5" fmla="*/ 0 w 1535289"/>
              <a:gd name="connsiteY5" fmla="*/ 197555 h 570088"/>
              <a:gd name="connsiteX6" fmla="*/ 124177 w 1535289"/>
              <a:gd name="connsiteY6" fmla="*/ 570088 h 57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5289" h="570088">
                <a:moveTo>
                  <a:pt x="124177" y="570088"/>
                </a:moveTo>
                <a:lnTo>
                  <a:pt x="1535289" y="564444"/>
                </a:lnTo>
                <a:lnTo>
                  <a:pt x="1535289" y="428977"/>
                </a:lnTo>
                <a:lnTo>
                  <a:pt x="1145822" y="169333"/>
                </a:lnTo>
                <a:lnTo>
                  <a:pt x="519289" y="0"/>
                </a:lnTo>
                <a:lnTo>
                  <a:pt x="0" y="197555"/>
                </a:lnTo>
                <a:lnTo>
                  <a:pt x="124177" y="57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41C9-C85F-4495-9F77-09E24F83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8CAF6E-21DC-406C-81BE-31BD46DC2F4B}"/>
              </a:ext>
            </a:extLst>
          </p:cNvPr>
          <p:cNvGrpSpPr/>
          <p:nvPr/>
        </p:nvGrpSpPr>
        <p:grpSpPr>
          <a:xfrm>
            <a:off x="5718924" y="1907585"/>
            <a:ext cx="6120500" cy="4937484"/>
            <a:chOff x="5718924" y="1907585"/>
            <a:chExt cx="6120500" cy="49374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DDA915-6C84-4400-89D5-69E5BE9C7F1C}"/>
                </a:ext>
              </a:extLst>
            </p:cNvPr>
            <p:cNvGrpSpPr/>
            <p:nvPr/>
          </p:nvGrpSpPr>
          <p:grpSpPr>
            <a:xfrm>
              <a:off x="5718924" y="1907585"/>
              <a:ext cx="6120500" cy="4523007"/>
              <a:chOff x="5718924" y="1907585"/>
              <a:chExt cx="6120500" cy="4523007"/>
            </a:xfrm>
          </p:grpSpPr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1CAAC099-6F28-4521-BADB-953A1B9F28A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5675987"/>
                  </p:ext>
                </p:extLst>
              </p:nvPr>
            </p:nvGraphicFramePr>
            <p:xfrm>
              <a:off x="5718924" y="1907585"/>
              <a:ext cx="6120500" cy="45230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FAA667ED-FC06-45D3-8BA8-1C24EF584937}"/>
                  </a:ext>
                </a:extLst>
              </p:cNvPr>
              <p:cNvSpPr/>
              <p:nvPr/>
            </p:nvSpPr>
            <p:spPr>
              <a:xfrm rot="3189441">
                <a:off x="7306384" y="4237476"/>
                <a:ext cx="660351" cy="13699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Greater reductions</a:t>
                </a:r>
              </a:p>
            </p:txBody>
          </p:sp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AF561EF9-118B-4C40-A111-00B905F6A9AF}"/>
                  </a:ext>
                </a:extLst>
              </p:cNvPr>
              <p:cNvSpPr txBox="1"/>
              <p:nvPr/>
            </p:nvSpPr>
            <p:spPr>
              <a:xfrm>
                <a:off x="9156309" y="4337502"/>
                <a:ext cx="272955" cy="26634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F180534B-7522-4696-AE44-A881573FA563}"/>
                  </a:ext>
                </a:extLst>
              </p:cNvPr>
              <p:cNvSpPr txBox="1"/>
              <p:nvPr/>
            </p:nvSpPr>
            <p:spPr>
              <a:xfrm>
                <a:off x="9537740" y="3930759"/>
                <a:ext cx="303374" cy="26634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dirty="0"/>
                  <a:t>3</a:t>
                </a:r>
              </a:p>
            </p:txBody>
          </p:sp>
          <p:sp>
            <p:nvSpPr>
              <p:cNvPr id="25" name="TextBox 1">
                <a:extLst>
                  <a:ext uri="{FF2B5EF4-FFF2-40B4-BE49-F238E27FC236}">
                    <a16:creationId xmlns:a16="http://schemas.microsoft.com/office/drawing/2014/main" id="{BD2082BC-8B90-4065-8049-72EAADF1BA31}"/>
                  </a:ext>
                </a:extLst>
              </p:cNvPr>
              <p:cNvSpPr txBox="1"/>
              <p:nvPr/>
            </p:nvSpPr>
            <p:spPr>
              <a:xfrm>
                <a:off x="9383430" y="3710034"/>
                <a:ext cx="419872" cy="26634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26" name="TextBox 1">
                <a:extLst>
                  <a:ext uri="{FF2B5EF4-FFF2-40B4-BE49-F238E27FC236}">
                    <a16:creationId xmlns:a16="http://schemas.microsoft.com/office/drawing/2014/main" id="{9708C35E-9730-41A6-9FA1-A4A9E9761023}"/>
                  </a:ext>
                </a:extLst>
              </p:cNvPr>
              <p:cNvSpPr txBox="1"/>
              <p:nvPr/>
            </p:nvSpPr>
            <p:spPr>
              <a:xfrm>
                <a:off x="8921786" y="3535896"/>
                <a:ext cx="419872" cy="26634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TextBox 1">
                <a:extLst>
                  <a:ext uri="{FF2B5EF4-FFF2-40B4-BE49-F238E27FC236}">
                    <a16:creationId xmlns:a16="http://schemas.microsoft.com/office/drawing/2014/main" id="{4E170D8F-2277-456D-B195-B4A42896030C}"/>
                  </a:ext>
                </a:extLst>
              </p:cNvPr>
              <p:cNvSpPr txBox="1"/>
              <p:nvPr/>
            </p:nvSpPr>
            <p:spPr>
              <a:xfrm>
                <a:off x="10143749" y="3124183"/>
                <a:ext cx="322635" cy="26634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8" name="TextBox 1">
                <a:extLst>
                  <a:ext uri="{FF2B5EF4-FFF2-40B4-BE49-F238E27FC236}">
                    <a16:creationId xmlns:a16="http://schemas.microsoft.com/office/drawing/2014/main" id="{222906D4-C904-4560-AC91-08809BD3E389}"/>
                  </a:ext>
                </a:extLst>
              </p:cNvPr>
              <p:cNvSpPr txBox="1"/>
              <p:nvPr/>
            </p:nvSpPr>
            <p:spPr>
              <a:xfrm>
                <a:off x="7545120" y="5654745"/>
                <a:ext cx="272955" cy="26634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29" name="TextBox 1">
                <a:extLst>
                  <a:ext uri="{FF2B5EF4-FFF2-40B4-BE49-F238E27FC236}">
                    <a16:creationId xmlns:a16="http://schemas.microsoft.com/office/drawing/2014/main" id="{9874F3E2-BE2E-47BA-831B-40B39416032C}"/>
                  </a:ext>
                </a:extLst>
              </p:cNvPr>
              <p:cNvSpPr txBox="1"/>
              <p:nvPr/>
            </p:nvSpPr>
            <p:spPr>
              <a:xfrm>
                <a:off x="8711850" y="3902744"/>
                <a:ext cx="419872" cy="26634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dirty="0"/>
                  <a:t>National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7A8B5DF-1A03-4D7F-BF98-222F8BDD3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1793" y="2402469"/>
                <a:ext cx="2480025" cy="1559290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234912B-733E-454B-A7B4-767AE8A99695}"/>
                  </a:ext>
                </a:extLst>
              </p:cNvPr>
              <p:cNvSpPr/>
              <p:nvPr/>
            </p:nvSpPr>
            <p:spPr>
              <a:xfrm>
                <a:off x="7993081" y="2690386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1A29658-F351-44C7-AF8F-A87729E8DC76}"/>
                  </a:ext>
                </a:extLst>
              </p:cNvPr>
              <p:cNvSpPr/>
              <p:nvPr/>
            </p:nvSpPr>
            <p:spPr>
              <a:xfrm>
                <a:off x="7782994" y="2854510"/>
                <a:ext cx="182880" cy="1828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F74991D-3089-433F-85FA-A96BE16DB777}"/>
                  </a:ext>
                </a:extLst>
              </p:cNvPr>
              <p:cNvSpPr/>
              <p:nvPr/>
            </p:nvSpPr>
            <p:spPr>
              <a:xfrm>
                <a:off x="7453680" y="2945950"/>
                <a:ext cx="182880" cy="18288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9CF5F21-529C-47BD-82F8-58BE0C305541}"/>
                  </a:ext>
                </a:extLst>
              </p:cNvPr>
              <p:cNvSpPr/>
              <p:nvPr/>
            </p:nvSpPr>
            <p:spPr>
              <a:xfrm>
                <a:off x="7079519" y="2873266"/>
                <a:ext cx="182880" cy="1828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59992E9-C34E-43BA-956C-F310AEB4DF65}"/>
                  </a:ext>
                </a:extLst>
              </p:cNvPr>
              <p:cNvSpPr/>
              <p:nvPr/>
            </p:nvSpPr>
            <p:spPr>
              <a:xfrm>
                <a:off x="7767599" y="3186932"/>
                <a:ext cx="182880" cy="1828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EF9FB69-CA0B-4B07-B0F0-DF403776FDE4}"/>
                  </a:ext>
                </a:extLst>
              </p:cNvPr>
              <p:cNvSpPr/>
              <p:nvPr/>
            </p:nvSpPr>
            <p:spPr>
              <a:xfrm>
                <a:off x="7456519" y="3264686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95CD0E8-2094-4C2D-97DC-DA62D37F33E1}"/>
                  </a:ext>
                </a:extLst>
              </p:cNvPr>
              <p:cNvSpPr/>
              <p:nvPr/>
            </p:nvSpPr>
            <p:spPr>
              <a:xfrm>
                <a:off x="7043707" y="334946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8892A53-7DA8-486D-9C6D-E1A1C30BE448}"/>
                  </a:ext>
                </a:extLst>
              </p:cNvPr>
              <p:cNvSpPr/>
              <p:nvPr/>
            </p:nvSpPr>
            <p:spPr>
              <a:xfrm>
                <a:off x="6533954" y="2979760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A313138-2308-4A91-9050-5F07B0F822B7}"/>
                  </a:ext>
                </a:extLst>
              </p:cNvPr>
              <p:cNvSpPr/>
              <p:nvPr/>
            </p:nvSpPr>
            <p:spPr>
              <a:xfrm>
                <a:off x="6260468" y="2690386"/>
                <a:ext cx="182880" cy="18288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B80EEF9-A2B7-4525-94D4-65AA83B09B1A}"/>
                  </a:ext>
                </a:extLst>
              </p:cNvPr>
              <p:cNvCxnSpPr/>
              <p:nvPr/>
            </p:nvCxnSpPr>
            <p:spPr>
              <a:xfrm flipH="1">
                <a:off x="8084521" y="2959398"/>
                <a:ext cx="9124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8B90AC5-64A8-42FA-9ED3-AFD306B36169}"/>
                  </a:ext>
                </a:extLst>
              </p:cNvPr>
              <p:cNvCxnSpPr/>
              <p:nvPr/>
            </p:nvCxnSpPr>
            <p:spPr>
              <a:xfrm flipH="1">
                <a:off x="5987145" y="2959398"/>
                <a:ext cx="1828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D12F09-1E4F-4C8D-9C38-6BC048D89336}"/>
                </a:ext>
              </a:extLst>
            </p:cNvPr>
            <p:cNvSpPr txBox="1"/>
            <p:nvPr/>
          </p:nvSpPr>
          <p:spPr>
            <a:xfrm>
              <a:off x="5775918" y="6475737"/>
              <a:ext cx="5871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Hawaii and Alaska are not included in Region 9 values shown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F36C7C-E2CE-4164-99FD-FB795E0A10D5}"/>
              </a:ext>
            </a:extLst>
          </p:cNvPr>
          <p:cNvSpPr txBox="1"/>
          <p:nvPr/>
        </p:nvSpPr>
        <p:spPr>
          <a:xfrm>
            <a:off x="7376214" y="5416323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Pacific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6D1C22-35A7-4D48-96AB-982B150F03A7}"/>
              </a:ext>
            </a:extLst>
          </p:cNvPr>
          <p:cNvSpPr txBox="1"/>
          <p:nvPr/>
        </p:nvSpPr>
        <p:spPr>
          <a:xfrm>
            <a:off x="6110346" y="4647144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20892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E81B-158E-4819-962B-BC582CC8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111" y="12931"/>
            <a:ext cx="9885570" cy="1114798"/>
          </a:xfrm>
        </p:spPr>
        <p:txBody>
          <a:bodyPr>
            <a:normAutofit/>
          </a:bodyPr>
          <a:lstStyle/>
          <a:p>
            <a:r>
              <a:rPr lang="en-US" sz="1800" dirty="0"/>
              <a:t>Results: </a:t>
            </a:r>
            <a:br>
              <a:rPr lang="en-US" dirty="0"/>
            </a:br>
            <a:r>
              <a:rPr lang="en-US" sz="4000" dirty="0"/>
              <a:t>Differences in regional CO</a:t>
            </a:r>
            <a:r>
              <a:rPr lang="en-US" sz="4000" baseline="-25000" dirty="0"/>
              <a:t>2</a:t>
            </a:r>
            <a:r>
              <a:rPr lang="en-US" sz="4000" dirty="0"/>
              <a:t> emissions</a:t>
            </a:r>
            <a:endParaRPr lang="en-US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3040B4-6386-4FDC-9AA4-E09B6B467D42}"/>
              </a:ext>
            </a:extLst>
          </p:cNvPr>
          <p:cNvSpPr txBox="1"/>
          <p:nvPr/>
        </p:nvSpPr>
        <p:spPr>
          <a:xfrm>
            <a:off x="1427655" y="1199502"/>
            <a:ext cx="1008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Differences in 2050 CO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by Census Division and sector, Higher-EV minus Low-EV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EB932-8C97-4F24-B48F-521239C8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63" y="2516062"/>
            <a:ext cx="4241079" cy="25410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B0C013C-60D9-4B03-90F6-9D3457D49CB8}"/>
              </a:ext>
            </a:extLst>
          </p:cNvPr>
          <p:cNvSpPr txBox="1"/>
          <p:nvPr/>
        </p:nvSpPr>
        <p:spPr>
          <a:xfrm>
            <a:off x="3622104" y="1784544"/>
            <a:ext cx="85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Sectoral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1247C-D74B-4ADF-A1B1-6C0AFB25BD1A}"/>
              </a:ext>
            </a:extLst>
          </p:cNvPr>
          <p:cNvSpPr txBox="1"/>
          <p:nvPr/>
        </p:nvSpPr>
        <p:spPr>
          <a:xfrm>
            <a:off x="8132177" y="5097923"/>
            <a:ext cx="372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Largest decrease: Region 5, Southeast, -6.5 MTC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8166D-7CB6-4675-A3E5-6FEE62F1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22" y="6356350"/>
            <a:ext cx="723900" cy="365125"/>
          </a:xfrm>
        </p:spPr>
        <p:txBody>
          <a:bodyPr/>
          <a:lstStyle/>
          <a:p>
            <a:fld id="{E7D93CD5-CDC7-4A3B-AB66-A11987F208FB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05B6-8296-4D3F-8916-758FDBBE611A}"/>
              </a:ext>
            </a:extLst>
          </p:cNvPr>
          <p:cNvSpPr txBox="1"/>
          <p:nvPr/>
        </p:nvSpPr>
        <p:spPr>
          <a:xfrm>
            <a:off x="11539818" y="2804184"/>
            <a:ext cx="53572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(MTC)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931F4-3389-47FE-8433-02F9B29ABF22}"/>
              </a:ext>
            </a:extLst>
          </p:cNvPr>
          <p:cNvSpPr txBox="1"/>
          <p:nvPr/>
        </p:nvSpPr>
        <p:spPr>
          <a:xfrm>
            <a:off x="9130185" y="2556855"/>
            <a:ext cx="183095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Net change across all sectors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6FF483-F592-4C3B-8EFE-EFA0E495CF05}"/>
              </a:ext>
            </a:extLst>
          </p:cNvPr>
          <p:cNvGrpSpPr/>
          <p:nvPr/>
        </p:nvGrpSpPr>
        <p:grpSpPr>
          <a:xfrm>
            <a:off x="377472" y="2143390"/>
            <a:ext cx="7296821" cy="4364741"/>
            <a:chOff x="339438" y="2133711"/>
            <a:chExt cx="7296821" cy="43647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5108D2-157B-45B6-820F-F9EE75E3D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438" y="2133711"/>
              <a:ext cx="7296821" cy="43647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A855AC-A1E9-41F8-87F5-38EA95EC966B}"/>
                </a:ext>
              </a:extLst>
            </p:cNvPr>
            <p:cNvSpPr/>
            <p:nvPr/>
          </p:nvSpPr>
          <p:spPr>
            <a:xfrm>
              <a:off x="4335017" y="6167913"/>
              <a:ext cx="900953" cy="262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9AE97F-41C2-4E96-9B6D-8E4850FA8F3E}"/>
                </a:ext>
              </a:extLst>
            </p:cNvPr>
            <p:cNvSpPr/>
            <p:nvPr/>
          </p:nvSpPr>
          <p:spPr>
            <a:xfrm>
              <a:off x="364091" y="3761976"/>
              <a:ext cx="1436487" cy="512492"/>
            </a:xfrm>
            <a:custGeom>
              <a:avLst/>
              <a:gdLst>
                <a:gd name="connsiteX0" fmla="*/ 1653989 w 1653989"/>
                <a:gd name="connsiteY0" fmla="*/ 605118 h 645459"/>
                <a:gd name="connsiteX1" fmla="*/ 1149724 w 1653989"/>
                <a:gd name="connsiteY1" fmla="*/ 208430 h 645459"/>
                <a:gd name="connsiteX2" fmla="*/ 497542 w 1653989"/>
                <a:gd name="connsiteY2" fmla="*/ 0 h 645459"/>
                <a:gd name="connsiteX3" fmla="*/ 67236 w 1653989"/>
                <a:gd name="connsiteY3" fmla="*/ 188259 h 645459"/>
                <a:gd name="connsiteX4" fmla="*/ 0 w 1653989"/>
                <a:gd name="connsiteY4" fmla="*/ 430306 h 645459"/>
                <a:gd name="connsiteX5" fmla="*/ 6724 w 1653989"/>
                <a:gd name="connsiteY5" fmla="*/ 578224 h 645459"/>
                <a:gd name="connsiteX6" fmla="*/ 107577 w 1653989"/>
                <a:gd name="connsiteY6" fmla="*/ 625288 h 645459"/>
                <a:gd name="connsiteX7" fmla="*/ 934571 w 1653989"/>
                <a:gd name="connsiteY7" fmla="*/ 645459 h 645459"/>
                <a:gd name="connsiteX8" fmla="*/ 1653989 w 1653989"/>
                <a:gd name="connsiteY8" fmla="*/ 605118 h 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989" h="645459">
                  <a:moveTo>
                    <a:pt x="1653989" y="605118"/>
                  </a:moveTo>
                  <a:lnTo>
                    <a:pt x="1149724" y="208430"/>
                  </a:lnTo>
                  <a:lnTo>
                    <a:pt x="497542" y="0"/>
                  </a:lnTo>
                  <a:lnTo>
                    <a:pt x="67236" y="188259"/>
                  </a:lnTo>
                  <a:lnTo>
                    <a:pt x="0" y="430306"/>
                  </a:lnTo>
                  <a:lnTo>
                    <a:pt x="6724" y="578224"/>
                  </a:lnTo>
                  <a:lnTo>
                    <a:pt x="107577" y="625288"/>
                  </a:lnTo>
                  <a:lnTo>
                    <a:pt x="934571" y="645459"/>
                  </a:lnTo>
                  <a:lnTo>
                    <a:pt x="1653989" y="6051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94FFFB7-3824-4F65-AA3E-691468697EAE}"/>
                </a:ext>
              </a:extLst>
            </p:cNvPr>
            <p:cNvSpPr/>
            <p:nvPr/>
          </p:nvSpPr>
          <p:spPr>
            <a:xfrm>
              <a:off x="364091" y="5897089"/>
              <a:ext cx="1436487" cy="595719"/>
            </a:xfrm>
            <a:custGeom>
              <a:avLst/>
              <a:gdLst>
                <a:gd name="connsiteX0" fmla="*/ 1653989 w 1653989"/>
                <a:gd name="connsiteY0" fmla="*/ 605118 h 645459"/>
                <a:gd name="connsiteX1" fmla="*/ 1149724 w 1653989"/>
                <a:gd name="connsiteY1" fmla="*/ 208430 h 645459"/>
                <a:gd name="connsiteX2" fmla="*/ 497542 w 1653989"/>
                <a:gd name="connsiteY2" fmla="*/ 0 h 645459"/>
                <a:gd name="connsiteX3" fmla="*/ 67236 w 1653989"/>
                <a:gd name="connsiteY3" fmla="*/ 188259 h 645459"/>
                <a:gd name="connsiteX4" fmla="*/ 0 w 1653989"/>
                <a:gd name="connsiteY4" fmla="*/ 430306 h 645459"/>
                <a:gd name="connsiteX5" fmla="*/ 6724 w 1653989"/>
                <a:gd name="connsiteY5" fmla="*/ 578224 h 645459"/>
                <a:gd name="connsiteX6" fmla="*/ 107577 w 1653989"/>
                <a:gd name="connsiteY6" fmla="*/ 625288 h 645459"/>
                <a:gd name="connsiteX7" fmla="*/ 934571 w 1653989"/>
                <a:gd name="connsiteY7" fmla="*/ 645459 h 645459"/>
                <a:gd name="connsiteX8" fmla="*/ 1653989 w 1653989"/>
                <a:gd name="connsiteY8" fmla="*/ 605118 h 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989" h="645459">
                  <a:moveTo>
                    <a:pt x="1653989" y="605118"/>
                  </a:moveTo>
                  <a:lnTo>
                    <a:pt x="1149724" y="208430"/>
                  </a:lnTo>
                  <a:lnTo>
                    <a:pt x="497542" y="0"/>
                  </a:lnTo>
                  <a:lnTo>
                    <a:pt x="67236" y="188259"/>
                  </a:lnTo>
                  <a:lnTo>
                    <a:pt x="0" y="430306"/>
                  </a:lnTo>
                  <a:lnTo>
                    <a:pt x="6724" y="578224"/>
                  </a:lnTo>
                  <a:lnTo>
                    <a:pt x="107577" y="625288"/>
                  </a:lnTo>
                  <a:lnTo>
                    <a:pt x="934571" y="645459"/>
                  </a:lnTo>
                  <a:lnTo>
                    <a:pt x="1653989" y="6051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06652A-A778-474C-8337-EC30BED1DED3}"/>
                </a:ext>
              </a:extLst>
            </p:cNvPr>
            <p:cNvSpPr/>
            <p:nvPr/>
          </p:nvSpPr>
          <p:spPr>
            <a:xfrm>
              <a:off x="4005819" y="5897089"/>
              <a:ext cx="1436487" cy="595719"/>
            </a:xfrm>
            <a:custGeom>
              <a:avLst/>
              <a:gdLst>
                <a:gd name="connsiteX0" fmla="*/ 1653989 w 1653989"/>
                <a:gd name="connsiteY0" fmla="*/ 605118 h 645459"/>
                <a:gd name="connsiteX1" fmla="*/ 1149724 w 1653989"/>
                <a:gd name="connsiteY1" fmla="*/ 208430 h 645459"/>
                <a:gd name="connsiteX2" fmla="*/ 497542 w 1653989"/>
                <a:gd name="connsiteY2" fmla="*/ 0 h 645459"/>
                <a:gd name="connsiteX3" fmla="*/ 67236 w 1653989"/>
                <a:gd name="connsiteY3" fmla="*/ 188259 h 645459"/>
                <a:gd name="connsiteX4" fmla="*/ 0 w 1653989"/>
                <a:gd name="connsiteY4" fmla="*/ 430306 h 645459"/>
                <a:gd name="connsiteX5" fmla="*/ 6724 w 1653989"/>
                <a:gd name="connsiteY5" fmla="*/ 578224 h 645459"/>
                <a:gd name="connsiteX6" fmla="*/ 107577 w 1653989"/>
                <a:gd name="connsiteY6" fmla="*/ 625288 h 645459"/>
                <a:gd name="connsiteX7" fmla="*/ 934571 w 1653989"/>
                <a:gd name="connsiteY7" fmla="*/ 645459 h 645459"/>
                <a:gd name="connsiteX8" fmla="*/ 1653989 w 1653989"/>
                <a:gd name="connsiteY8" fmla="*/ 605118 h 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989" h="645459">
                  <a:moveTo>
                    <a:pt x="1653989" y="605118"/>
                  </a:moveTo>
                  <a:lnTo>
                    <a:pt x="1149724" y="208430"/>
                  </a:lnTo>
                  <a:lnTo>
                    <a:pt x="497542" y="0"/>
                  </a:lnTo>
                  <a:lnTo>
                    <a:pt x="67236" y="188259"/>
                  </a:lnTo>
                  <a:lnTo>
                    <a:pt x="0" y="430306"/>
                  </a:lnTo>
                  <a:lnTo>
                    <a:pt x="6724" y="578224"/>
                  </a:lnTo>
                  <a:lnTo>
                    <a:pt x="107577" y="625288"/>
                  </a:lnTo>
                  <a:lnTo>
                    <a:pt x="934571" y="645459"/>
                  </a:lnTo>
                  <a:lnTo>
                    <a:pt x="1653989" y="6051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0B36FA-13F2-4CE5-B3B2-C8A6768CDA92}"/>
                </a:ext>
              </a:extLst>
            </p:cNvPr>
            <p:cNvSpPr/>
            <p:nvPr/>
          </p:nvSpPr>
          <p:spPr>
            <a:xfrm>
              <a:off x="4012329" y="3678749"/>
              <a:ext cx="1436487" cy="595719"/>
            </a:xfrm>
            <a:custGeom>
              <a:avLst/>
              <a:gdLst>
                <a:gd name="connsiteX0" fmla="*/ 1653989 w 1653989"/>
                <a:gd name="connsiteY0" fmla="*/ 605118 h 645459"/>
                <a:gd name="connsiteX1" fmla="*/ 1149724 w 1653989"/>
                <a:gd name="connsiteY1" fmla="*/ 208430 h 645459"/>
                <a:gd name="connsiteX2" fmla="*/ 497542 w 1653989"/>
                <a:gd name="connsiteY2" fmla="*/ 0 h 645459"/>
                <a:gd name="connsiteX3" fmla="*/ 67236 w 1653989"/>
                <a:gd name="connsiteY3" fmla="*/ 188259 h 645459"/>
                <a:gd name="connsiteX4" fmla="*/ 0 w 1653989"/>
                <a:gd name="connsiteY4" fmla="*/ 430306 h 645459"/>
                <a:gd name="connsiteX5" fmla="*/ 6724 w 1653989"/>
                <a:gd name="connsiteY5" fmla="*/ 578224 h 645459"/>
                <a:gd name="connsiteX6" fmla="*/ 107577 w 1653989"/>
                <a:gd name="connsiteY6" fmla="*/ 625288 h 645459"/>
                <a:gd name="connsiteX7" fmla="*/ 934571 w 1653989"/>
                <a:gd name="connsiteY7" fmla="*/ 645459 h 645459"/>
                <a:gd name="connsiteX8" fmla="*/ 1653989 w 1653989"/>
                <a:gd name="connsiteY8" fmla="*/ 605118 h 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989" h="645459">
                  <a:moveTo>
                    <a:pt x="1653989" y="605118"/>
                  </a:moveTo>
                  <a:lnTo>
                    <a:pt x="1149724" y="208430"/>
                  </a:lnTo>
                  <a:lnTo>
                    <a:pt x="497542" y="0"/>
                  </a:lnTo>
                  <a:lnTo>
                    <a:pt x="67236" y="188259"/>
                  </a:lnTo>
                  <a:lnTo>
                    <a:pt x="0" y="430306"/>
                  </a:lnTo>
                  <a:lnTo>
                    <a:pt x="6724" y="578224"/>
                  </a:lnTo>
                  <a:lnTo>
                    <a:pt x="107577" y="625288"/>
                  </a:lnTo>
                  <a:lnTo>
                    <a:pt x="934571" y="645459"/>
                  </a:lnTo>
                  <a:lnTo>
                    <a:pt x="1653989" y="6051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86677C-D157-4FC7-AC4E-48DE4E84914D}"/>
                </a:ext>
              </a:extLst>
            </p:cNvPr>
            <p:cNvSpPr txBox="1"/>
            <p:nvPr/>
          </p:nvSpPr>
          <p:spPr>
            <a:xfrm>
              <a:off x="2640378" y="5770564"/>
              <a:ext cx="4168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Net change in CO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</a:rPr>
                <a:t> emissions by Census Division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407D6-AD4C-4992-AC6F-6C8056E2390C}"/>
                </a:ext>
              </a:extLst>
            </p:cNvPr>
            <p:cNvSpPr txBox="1"/>
            <p:nvPr/>
          </p:nvSpPr>
          <p:spPr>
            <a:xfrm>
              <a:off x="3536937" y="2402108"/>
              <a:ext cx="37034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(MTC)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EC28EC-57BE-4593-AD33-6BF5A3411DE2}"/>
                </a:ext>
              </a:extLst>
            </p:cNvPr>
            <p:cNvSpPr txBox="1"/>
            <p:nvPr/>
          </p:nvSpPr>
          <p:spPr>
            <a:xfrm>
              <a:off x="7265911" y="2385376"/>
              <a:ext cx="37034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(MTC)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D1EB12-85D8-4EDA-A951-865130581E83}"/>
                </a:ext>
              </a:extLst>
            </p:cNvPr>
            <p:cNvSpPr txBox="1"/>
            <p:nvPr/>
          </p:nvSpPr>
          <p:spPr>
            <a:xfrm>
              <a:off x="3536937" y="4595176"/>
              <a:ext cx="37034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(MTC)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74124E-2469-4698-9054-39BE43357F25}"/>
                </a:ext>
              </a:extLst>
            </p:cNvPr>
            <p:cNvSpPr txBox="1"/>
            <p:nvPr/>
          </p:nvSpPr>
          <p:spPr>
            <a:xfrm>
              <a:off x="7265911" y="4595176"/>
              <a:ext cx="37034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(MTC)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9735BD-1865-4747-BCB3-27662A7DDDCB}"/>
              </a:ext>
            </a:extLst>
          </p:cNvPr>
          <p:cNvSpPr/>
          <p:nvPr/>
        </p:nvSpPr>
        <p:spPr>
          <a:xfrm>
            <a:off x="7863021" y="4411671"/>
            <a:ext cx="1653989" cy="645459"/>
          </a:xfrm>
          <a:custGeom>
            <a:avLst/>
            <a:gdLst>
              <a:gd name="connsiteX0" fmla="*/ 1653989 w 1653989"/>
              <a:gd name="connsiteY0" fmla="*/ 605118 h 645459"/>
              <a:gd name="connsiteX1" fmla="*/ 1149724 w 1653989"/>
              <a:gd name="connsiteY1" fmla="*/ 208430 h 645459"/>
              <a:gd name="connsiteX2" fmla="*/ 497542 w 1653989"/>
              <a:gd name="connsiteY2" fmla="*/ 0 h 645459"/>
              <a:gd name="connsiteX3" fmla="*/ 67236 w 1653989"/>
              <a:gd name="connsiteY3" fmla="*/ 188259 h 645459"/>
              <a:gd name="connsiteX4" fmla="*/ 0 w 1653989"/>
              <a:gd name="connsiteY4" fmla="*/ 430306 h 645459"/>
              <a:gd name="connsiteX5" fmla="*/ 6724 w 1653989"/>
              <a:gd name="connsiteY5" fmla="*/ 578224 h 645459"/>
              <a:gd name="connsiteX6" fmla="*/ 107577 w 1653989"/>
              <a:gd name="connsiteY6" fmla="*/ 625288 h 645459"/>
              <a:gd name="connsiteX7" fmla="*/ 934571 w 1653989"/>
              <a:gd name="connsiteY7" fmla="*/ 645459 h 645459"/>
              <a:gd name="connsiteX8" fmla="*/ 1653989 w 1653989"/>
              <a:gd name="connsiteY8" fmla="*/ 605118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989" h="645459">
                <a:moveTo>
                  <a:pt x="1653989" y="605118"/>
                </a:moveTo>
                <a:lnTo>
                  <a:pt x="1149724" y="208430"/>
                </a:lnTo>
                <a:lnTo>
                  <a:pt x="497542" y="0"/>
                </a:lnTo>
                <a:lnTo>
                  <a:pt x="67236" y="188259"/>
                </a:lnTo>
                <a:lnTo>
                  <a:pt x="0" y="430306"/>
                </a:lnTo>
                <a:lnTo>
                  <a:pt x="6724" y="578224"/>
                </a:lnTo>
                <a:lnTo>
                  <a:pt x="107577" y="625288"/>
                </a:lnTo>
                <a:lnTo>
                  <a:pt x="934571" y="645459"/>
                </a:lnTo>
                <a:lnTo>
                  <a:pt x="1653989" y="6051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C31D7D-1080-410B-9270-12BDFDF6247B}"/>
              </a:ext>
            </a:extLst>
          </p:cNvPr>
          <p:cNvSpPr txBox="1"/>
          <p:nvPr/>
        </p:nvSpPr>
        <p:spPr>
          <a:xfrm>
            <a:off x="9651274" y="2127722"/>
            <a:ext cx="488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Net</a:t>
            </a:r>
          </a:p>
        </p:txBody>
      </p:sp>
    </p:spTree>
    <p:extLst>
      <p:ext uri="{BB962C8B-B14F-4D97-AF65-F5344CB8AC3E}">
        <p14:creationId xmlns:p14="http://schemas.microsoft.com/office/powerpoint/2010/main" val="71778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E579E7-9EF7-4657-8CB4-43C315DFD5B2}"/>
              </a:ext>
            </a:extLst>
          </p:cNvPr>
          <p:cNvSpPr/>
          <p:nvPr/>
        </p:nvSpPr>
        <p:spPr>
          <a:xfrm>
            <a:off x="1358153" y="5952161"/>
            <a:ext cx="9390338" cy="8202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7FFA6-17A3-4684-8479-0114898D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Results: </a:t>
            </a:r>
            <a:br>
              <a:rPr lang="en-US" dirty="0"/>
            </a:br>
            <a:r>
              <a:rPr lang="en-US" sz="4000" dirty="0"/>
              <a:t>Factors driving regional differences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8549E-92E9-49C4-BE21-0B9B103BFBC3}"/>
              </a:ext>
            </a:extLst>
          </p:cNvPr>
          <p:cNvSpPr txBox="1"/>
          <p:nvPr/>
        </p:nvSpPr>
        <p:spPr>
          <a:xfrm>
            <a:off x="851026" y="1604782"/>
            <a:ext cx="996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technologies used to meet additional electricity demands differ by region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60AA53-41F2-4BAE-ABEC-EB06218CAE20}"/>
              </a:ext>
            </a:extLst>
          </p:cNvPr>
          <p:cNvGrpSpPr/>
          <p:nvPr/>
        </p:nvGrpSpPr>
        <p:grpSpPr>
          <a:xfrm>
            <a:off x="359601" y="2119832"/>
            <a:ext cx="11462175" cy="3595109"/>
            <a:chOff x="359601" y="1754924"/>
            <a:chExt cx="11462175" cy="35951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4FCB2A-6C73-44C4-8415-0AE85E7AA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4501" y="1762685"/>
              <a:ext cx="1057275" cy="257175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3B9A47-DCD1-4C7B-B8C8-C0C3FA7B0F08}"/>
                </a:ext>
              </a:extLst>
            </p:cNvPr>
            <p:cNvGrpSpPr/>
            <p:nvPr/>
          </p:nvGrpSpPr>
          <p:grpSpPr>
            <a:xfrm>
              <a:off x="359601" y="1754924"/>
              <a:ext cx="3391131" cy="3595109"/>
              <a:chOff x="359601" y="1754924"/>
              <a:chExt cx="3391131" cy="3595109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DCE078FF-969F-493A-BD1A-261A41F3FA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25692567"/>
                  </p:ext>
                </p:extLst>
              </p:nvPr>
            </p:nvGraphicFramePr>
            <p:xfrm>
              <a:off x="359601" y="1754924"/>
              <a:ext cx="3291840" cy="24645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4C2F23-B354-477D-BAFC-CAA922ED3B6C}"/>
                  </a:ext>
                </a:extLst>
              </p:cNvPr>
              <p:cNvSpPr txBox="1"/>
              <p:nvPr/>
            </p:nvSpPr>
            <p:spPr>
              <a:xfrm>
                <a:off x="370224" y="4272815"/>
                <a:ext cx="33805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Emission intensity of additional electricity in 2050: 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CO</a:t>
                </a:r>
                <a:r>
                  <a:rPr lang="en-US" sz="1600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</a:rPr>
                  <a:t>: 24 MTC/EJ 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NOx: 21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kT</a:t>
                </a:r>
                <a:r>
                  <a:rPr lang="en-US" sz="1600" dirty="0">
                    <a:solidFill>
                      <a:schemeClr val="bg1"/>
                    </a:solidFill>
                  </a:rPr>
                  <a:t>/EJ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19F25D-07BB-4698-B239-2132EC4F727C}"/>
              </a:ext>
            </a:extLst>
          </p:cNvPr>
          <p:cNvGrpSpPr/>
          <p:nvPr/>
        </p:nvGrpSpPr>
        <p:grpSpPr>
          <a:xfrm>
            <a:off x="3846139" y="2119832"/>
            <a:ext cx="3678717" cy="3602870"/>
            <a:chOff x="3846139" y="1754924"/>
            <a:chExt cx="3678717" cy="360287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C7B6943-472B-41A8-B87C-28F248B4DF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6716030"/>
                </p:ext>
              </p:extLst>
            </p:nvPr>
          </p:nvGraphicFramePr>
          <p:xfrm>
            <a:off x="3846139" y="1754924"/>
            <a:ext cx="3291840" cy="2464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E358F2-8567-449B-8C9E-1AEDDA900B05}"/>
                </a:ext>
              </a:extLst>
            </p:cNvPr>
            <p:cNvSpPr txBox="1"/>
            <p:nvPr/>
          </p:nvSpPr>
          <p:spPr>
            <a:xfrm>
              <a:off x="4144348" y="4280576"/>
              <a:ext cx="33805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Emission intensity of additional electricity in 2050: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  CO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</a:rPr>
                <a:t>: 19 MTC/EJ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  NOx:  7.8 </a:t>
              </a:r>
              <a:r>
                <a:rPr lang="en-US" sz="1600" dirty="0" err="1">
                  <a:solidFill>
                    <a:schemeClr val="bg1"/>
                  </a:solidFill>
                </a:rPr>
                <a:t>kT</a:t>
              </a:r>
              <a:r>
                <a:rPr lang="en-US" sz="1600" dirty="0">
                  <a:solidFill>
                    <a:schemeClr val="bg1"/>
                  </a:solidFill>
                </a:rPr>
                <a:t>/EJ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E1AFE5-8FBB-42C2-8D1D-7B047F7D6743}"/>
              </a:ext>
            </a:extLst>
          </p:cNvPr>
          <p:cNvGrpSpPr/>
          <p:nvPr/>
        </p:nvGrpSpPr>
        <p:grpSpPr>
          <a:xfrm>
            <a:off x="7277963" y="2116084"/>
            <a:ext cx="3627401" cy="3614379"/>
            <a:chOff x="7277963" y="1751176"/>
            <a:chExt cx="3627401" cy="361437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C10A5819-4129-4079-8A28-C88B7AA1BFD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1011759"/>
                </p:ext>
              </p:extLst>
            </p:nvPr>
          </p:nvGraphicFramePr>
          <p:xfrm>
            <a:off x="7277963" y="1762685"/>
            <a:ext cx="3291840" cy="2464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D03D189C-D361-40CB-8F9A-A28385533BA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7159299"/>
                </p:ext>
              </p:extLst>
            </p:nvPr>
          </p:nvGraphicFramePr>
          <p:xfrm>
            <a:off x="7277963" y="1751176"/>
            <a:ext cx="3291840" cy="2476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BD30CF-85C8-4670-B3E1-3844D6EE24B2}"/>
                </a:ext>
              </a:extLst>
            </p:cNvPr>
            <p:cNvSpPr txBox="1"/>
            <p:nvPr/>
          </p:nvSpPr>
          <p:spPr>
            <a:xfrm>
              <a:off x="7524856" y="4288337"/>
              <a:ext cx="33805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Emission intensity of additional electricity in 2050: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   CO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</a:rPr>
                <a:t>: -1.9 MTC/EJ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   NOx:  -0.004 </a:t>
              </a:r>
              <a:r>
                <a:rPr lang="en-US" sz="1600" dirty="0" err="1">
                  <a:solidFill>
                    <a:schemeClr val="bg1"/>
                  </a:solidFill>
                </a:rPr>
                <a:t>kT</a:t>
              </a:r>
              <a:r>
                <a:rPr lang="en-US" sz="1600" dirty="0">
                  <a:solidFill>
                    <a:schemeClr val="bg1"/>
                  </a:solidFill>
                </a:rPr>
                <a:t>/EJ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B41612-38B9-45A2-A0BB-5CE6457E7C47}"/>
              </a:ext>
            </a:extLst>
          </p:cNvPr>
          <p:cNvSpPr txBox="1"/>
          <p:nvPr/>
        </p:nvSpPr>
        <p:spPr>
          <a:xfrm>
            <a:off x="1443508" y="6050274"/>
            <a:ext cx="9304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 calculation:  Change in regional electric sector emissions         (Higher-EV minus Low-EV)</a:t>
            </a:r>
          </a:p>
          <a:p>
            <a:r>
              <a:rPr lang="en-US" dirty="0"/>
              <a:t>                                       Change in regional electricity production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9FEC2C-8882-4D31-8D07-D0049343DD00}"/>
              </a:ext>
            </a:extLst>
          </p:cNvPr>
          <p:cNvCxnSpPr/>
          <p:nvPr/>
        </p:nvCxnSpPr>
        <p:spPr>
          <a:xfrm>
            <a:off x="3541814" y="6373003"/>
            <a:ext cx="40940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70E8FA-E8B5-42F2-9CE9-8A81A68D5CC3}"/>
              </a:ext>
            </a:extLst>
          </p:cNvPr>
          <p:cNvGrpSpPr/>
          <p:nvPr/>
        </p:nvGrpSpPr>
        <p:grpSpPr>
          <a:xfrm>
            <a:off x="9473454" y="4210767"/>
            <a:ext cx="2433916" cy="1515667"/>
            <a:chOff x="9473454" y="3845859"/>
            <a:chExt cx="2433916" cy="151566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88DA344-2F26-42C1-B740-7584253566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3454" y="4982135"/>
              <a:ext cx="793375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BCD931-9E9D-447A-B77F-844B8B213B97}"/>
                </a:ext>
              </a:extLst>
            </p:cNvPr>
            <p:cNvSpPr txBox="1"/>
            <p:nvPr/>
          </p:nvSpPr>
          <p:spPr>
            <a:xfrm>
              <a:off x="10314334" y="4622862"/>
              <a:ext cx="15930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The Region 1 response to EVs</a:t>
              </a:r>
            </a:p>
            <a:p>
              <a:r>
                <a:rPr lang="en-US" sz="1400" dirty="0">
                  <a:solidFill>
                    <a:srgbClr val="FFFF00"/>
                  </a:solidFill>
                </a:rPr>
                <a:t>reflects RGGI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B7E8E4C-8C65-41A6-96BA-926BE152B6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65976" y="3845859"/>
              <a:ext cx="316006" cy="777003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13D8-F189-4092-8165-E149A9B6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18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C47616-3A3B-4AB3-BD8B-34AF16534F71}"/>
              </a:ext>
            </a:extLst>
          </p:cNvPr>
          <p:cNvGrpSpPr/>
          <p:nvPr/>
        </p:nvGrpSpPr>
        <p:grpSpPr>
          <a:xfrm>
            <a:off x="9620727" y="100956"/>
            <a:ext cx="2480025" cy="1559290"/>
            <a:chOff x="6011793" y="2402469"/>
            <a:chExt cx="2480025" cy="155929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2D8A141-F9E6-41E1-A57E-1708C94C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1793" y="2402469"/>
              <a:ext cx="2480025" cy="155929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D4E8F5-3DA4-406A-9C49-5CB81EB03C18}"/>
                </a:ext>
              </a:extLst>
            </p:cNvPr>
            <p:cNvSpPr/>
            <p:nvPr/>
          </p:nvSpPr>
          <p:spPr>
            <a:xfrm>
              <a:off x="7993081" y="2690386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537E53-5405-4437-8F48-6A864FCEDD63}"/>
                </a:ext>
              </a:extLst>
            </p:cNvPr>
            <p:cNvSpPr/>
            <p:nvPr/>
          </p:nvSpPr>
          <p:spPr>
            <a:xfrm>
              <a:off x="7782994" y="2854510"/>
              <a:ext cx="182880" cy="1828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8E70F3B-6E73-42C1-8A11-1CCAE9B80600}"/>
                </a:ext>
              </a:extLst>
            </p:cNvPr>
            <p:cNvSpPr/>
            <p:nvPr/>
          </p:nvSpPr>
          <p:spPr>
            <a:xfrm>
              <a:off x="7453680" y="2945950"/>
              <a:ext cx="182880" cy="1828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0106B4-ABD5-40E6-A946-23E4099FD0A7}"/>
                </a:ext>
              </a:extLst>
            </p:cNvPr>
            <p:cNvSpPr/>
            <p:nvPr/>
          </p:nvSpPr>
          <p:spPr>
            <a:xfrm>
              <a:off x="7079519" y="2873266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3F561D-7E03-490F-949C-3F5979D2FC0E}"/>
                </a:ext>
              </a:extLst>
            </p:cNvPr>
            <p:cNvSpPr/>
            <p:nvPr/>
          </p:nvSpPr>
          <p:spPr>
            <a:xfrm>
              <a:off x="7767599" y="3186932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EADB07-3D3A-4942-B025-61554AE05F30}"/>
                </a:ext>
              </a:extLst>
            </p:cNvPr>
            <p:cNvSpPr/>
            <p:nvPr/>
          </p:nvSpPr>
          <p:spPr>
            <a:xfrm>
              <a:off x="7456519" y="3264686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F43039-A2B4-42C3-8D18-A6E289BC4302}"/>
                </a:ext>
              </a:extLst>
            </p:cNvPr>
            <p:cNvSpPr/>
            <p:nvPr/>
          </p:nvSpPr>
          <p:spPr>
            <a:xfrm>
              <a:off x="7043707" y="334946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A0B5BD7-97E1-40DF-B100-64F84103C11E}"/>
                </a:ext>
              </a:extLst>
            </p:cNvPr>
            <p:cNvSpPr/>
            <p:nvPr/>
          </p:nvSpPr>
          <p:spPr>
            <a:xfrm>
              <a:off x="6533954" y="2979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9A585B5-44D8-436C-ABEE-D077F2CF9D1A}"/>
                </a:ext>
              </a:extLst>
            </p:cNvPr>
            <p:cNvSpPr/>
            <p:nvPr/>
          </p:nvSpPr>
          <p:spPr>
            <a:xfrm>
              <a:off x="6260468" y="2690386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4456BA-5E71-4999-B656-7780EC65A339}"/>
              </a:ext>
            </a:extLst>
          </p:cNvPr>
          <p:cNvSpPr txBox="1"/>
          <p:nvPr/>
        </p:nvSpPr>
        <p:spPr>
          <a:xfrm>
            <a:off x="10487814" y="43203"/>
            <a:ext cx="835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Regions</a:t>
            </a:r>
          </a:p>
        </p:txBody>
      </p:sp>
    </p:spTree>
    <p:extLst>
      <p:ext uri="{BB962C8B-B14F-4D97-AF65-F5344CB8AC3E}">
        <p14:creationId xmlns:p14="http://schemas.microsoft.com/office/powerpoint/2010/main" val="21563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9AB7-656F-453F-8C7B-DAD5919C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5C2A-DFB3-4055-858A-58ED93C9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83" y="1325563"/>
            <a:ext cx="11389658" cy="53959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GCAM-USA suggests that increased EV market share will generally lead to net CO</a:t>
            </a:r>
            <a:r>
              <a:rPr lang="en-US" baseline="-25000" dirty="0"/>
              <a:t>2</a:t>
            </a:r>
            <a:r>
              <a:rPr lang="en-US" dirty="0"/>
              <a:t> and NOx reduction benefits</a:t>
            </a:r>
          </a:p>
          <a:p>
            <a:pPr lvl="1"/>
            <a:r>
              <a:rPr lang="en-US" dirty="0"/>
              <a:t>Changes in transportation, electric, and refinery sector emissions drive these trends</a:t>
            </a:r>
          </a:p>
          <a:p>
            <a:r>
              <a:rPr lang="en-US" dirty="0"/>
              <a:t>There is geographic heterogeneity in benefits due to factors such as: </a:t>
            </a:r>
          </a:p>
          <a:p>
            <a:pPr lvl="1"/>
            <a:r>
              <a:rPr lang="en-US" dirty="0"/>
              <a:t>How additional electricity is produced</a:t>
            </a:r>
          </a:p>
          <a:p>
            <a:pPr lvl="1"/>
            <a:r>
              <a:rPr lang="en-US" dirty="0"/>
              <a:t>How state and regional policies affect the</a:t>
            </a:r>
          </a:p>
          <a:p>
            <a:pPr marL="457200" lvl="1" indent="0">
              <a:buNone/>
            </a:pPr>
            <a:r>
              <a:rPr lang="en-US" dirty="0"/>
              <a:t>      production mix and use of controls</a:t>
            </a:r>
          </a:p>
          <a:p>
            <a:pPr lvl="1"/>
            <a:r>
              <a:rPr lang="en-US" dirty="0"/>
              <a:t>How electricity is traded among regions</a:t>
            </a:r>
          </a:p>
          <a:p>
            <a:pPr lvl="1"/>
            <a:r>
              <a:rPr lang="en-US" dirty="0"/>
              <a:t>Refineries activity is concentrated in several states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247ED-773C-4AC7-9158-AEAA30C5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1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A9D1-C1FE-4EEA-8DE5-20521C40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41D8-16CE-41A4-A9C3-C19397C0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8138"/>
            <a:ext cx="10874022" cy="52407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Intended audience</a:t>
            </a:r>
          </a:p>
          <a:p>
            <a:pPr lvl="1"/>
            <a:r>
              <a:rPr lang="en-US" dirty="0"/>
              <a:t>Air quality researchers and managers interested in assessing the multi-decadal and environmental implications of emerging technologies and future scenarios. 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All results are intended to be illustrative. Assumptions are not fully described here. Please do not cite the results. </a:t>
            </a:r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Others who have contributed substantially to the work presented here include Wenjing Shi, a grantee through the Oak Ridge Institute for Science and Education (ORISE), and Gokul Iyer of Pacific Northwest National Laboratory (PNNL).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The views expressed in this presentation are those of the authors and do not necessarily represent the views or policies of the U.S. EPA or other author institutions.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FBDD1-8698-4DB4-9319-56AAC4E4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9AB7-656F-453F-8C7B-DAD5919C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5C2A-DFB3-4055-858A-58ED93C9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83" y="1325563"/>
            <a:ext cx="10939182" cy="5395911"/>
          </a:xfrm>
        </p:spPr>
        <p:txBody>
          <a:bodyPr>
            <a:normAutofit/>
          </a:bodyPr>
          <a:lstStyle/>
          <a:p>
            <a:r>
              <a:rPr lang="en-US" dirty="0"/>
              <a:t>GCAM-USA can be applied to examine the long-term energy and emission impacts of EVs</a:t>
            </a:r>
          </a:p>
          <a:p>
            <a:pPr lvl="1"/>
            <a:r>
              <a:rPr lang="en-US" dirty="0"/>
              <a:t>Categories of impacts:</a:t>
            </a:r>
          </a:p>
          <a:p>
            <a:pPr lvl="2"/>
            <a:r>
              <a:rPr lang="en-US" dirty="0"/>
              <a:t>Primary (transportation sector)</a:t>
            </a:r>
          </a:p>
          <a:p>
            <a:pPr lvl="2"/>
            <a:r>
              <a:rPr lang="en-US" dirty="0"/>
              <a:t>Secondary (electricity production and refining)</a:t>
            </a:r>
          </a:p>
          <a:p>
            <a:pPr lvl="2"/>
            <a:r>
              <a:rPr lang="en-US" dirty="0"/>
              <a:t>Tertiary (price-induced fuel switching within and across sectors)</a:t>
            </a:r>
          </a:p>
          <a:p>
            <a:pPr lvl="1"/>
            <a:r>
              <a:rPr lang="en-US" dirty="0"/>
              <a:t>State-level insights informed by:</a:t>
            </a:r>
          </a:p>
          <a:p>
            <a:pPr lvl="2"/>
            <a:r>
              <a:rPr lang="en-US" dirty="0"/>
              <a:t>Existing technology stock</a:t>
            </a:r>
          </a:p>
          <a:p>
            <a:pPr lvl="2"/>
            <a:r>
              <a:rPr lang="en-US" dirty="0"/>
              <a:t>Fuel prices and renewable resources</a:t>
            </a:r>
          </a:p>
          <a:p>
            <a:pPr lvl="2"/>
            <a:r>
              <a:rPr lang="en-US" dirty="0"/>
              <a:t>State, regional, and national policies and regulations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247ED-773C-4AC7-9158-AEAA30C5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9AB7-656F-453F-8C7B-DAD5919C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5C2A-DFB3-4055-858A-58ED93C9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83" y="1325563"/>
            <a:ext cx="10939182" cy="5395911"/>
          </a:xfrm>
        </p:spPr>
        <p:txBody>
          <a:bodyPr>
            <a:normAutofit/>
          </a:bodyPr>
          <a:lstStyle/>
          <a:p>
            <a:r>
              <a:rPr lang="en-US" dirty="0"/>
              <a:t>Re-evaluate EV scenarios with the forthcoming version of GCAM-USA, which has an improved electric sector representation </a:t>
            </a:r>
          </a:p>
          <a:p>
            <a:r>
              <a:rPr lang="en-US" dirty="0"/>
              <a:t>Explore higher EV penetration scenarios </a:t>
            </a:r>
          </a:p>
          <a:p>
            <a:r>
              <a:rPr lang="en-US" dirty="0"/>
              <a:t>Link GCAM-USA with IPM to provide a more detailed exploration of electric sector response to EVs, including under alternative charging scenarios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247ED-773C-4AC7-9158-AEAA30C5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B9B3-03E1-4407-B7B7-84613383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0E93E-F870-4A6B-B67E-482ECAAC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15351F-8AEA-4C8B-AC2F-1C321C0FDC15}"/>
              </a:ext>
            </a:extLst>
          </p:cNvPr>
          <p:cNvSpPr txBox="1">
            <a:spLocks/>
          </p:cNvSpPr>
          <p:nvPr/>
        </p:nvSpPr>
        <p:spPr>
          <a:xfrm>
            <a:off x="1470991" y="2411896"/>
            <a:ext cx="9972262" cy="256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information, please contact:</a:t>
            </a:r>
          </a:p>
          <a:p>
            <a:r>
              <a:rPr lang="en-US" dirty="0"/>
              <a:t>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Loughlin.Dan@epa.gov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https://www.epa.gov/air-research/glimpse-computational-framework-supporting-state-level-environmental-and-energy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0CB4-62B9-4345-864B-55E0BD1F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DFCA4-3987-4638-9CBE-E62804F3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30" y="1325563"/>
            <a:ext cx="5508811" cy="5532437"/>
          </a:xfrm>
        </p:spPr>
        <p:txBody>
          <a:bodyPr>
            <a:normAutofit/>
          </a:bodyPr>
          <a:lstStyle/>
          <a:p>
            <a:r>
              <a:rPr lang="en-US" sz="1800" dirty="0"/>
              <a:t>Models</a:t>
            </a:r>
          </a:p>
          <a:p>
            <a:pPr lvl="1"/>
            <a:r>
              <a:rPr lang="en-US" sz="1600" dirty="0"/>
              <a:t>GCAM – Global Change Assessment Model</a:t>
            </a:r>
          </a:p>
          <a:p>
            <a:pPr lvl="1"/>
            <a:r>
              <a:rPr lang="en-US" sz="1600" dirty="0"/>
              <a:t>GCAM-USA – GCAM version with state-level resolution for the United States</a:t>
            </a:r>
          </a:p>
          <a:p>
            <a:pPr marL="457200" lvl="1" indent="0">
              <a:buNone/>
            </a:pPr>
            <a:endParaRPr lang="en-US" sz="100" dirty="0"/>
          </a:p>
          <a:p>
            <a:r>
              <a:rPr lang="en-US" sz="1800" dirty="0"/>
              <a:t>Emissions</a:t>
            </a:r>
          </a:p>
          <a:p>
            <a:pPr lvl="1"/>
            <a:r>
              <a:rPr lang="en-US" sz="1600" dirty="0"/>
              <a:t>BC – Black carbon</a:t>
            </a:r>
          </a:p>
          <a:p>
            <a:pPr lvl="1"/>
            <a:r>
              <a:rPr lang="en-US" sz="1600" dirty="0"/>
              <a:t>CFCs - Chlorofluorocarbons</a:t>
            </a:r>
          </a:p>
          <a:p>
            <a:pPr lvl="1"/>
            <a:r>
              <a:rPr lang="en-US" sz="1600" dirty="0"/>
              <a:t>CH</a:t>
            </a:r>
            <a:r>
              <a:rPr lang="en-US" sz="1600" baseline="-25000" dirty="0"/>
              <a:t>4</a:t>
            </a:r>
            <a:r>
              <a:rPr lang="en-US" sz="1600" dirty="0"/>
              <a:t> – Methane</a:t>
            </a:r>
          </a:p>
          <a:p>
            <a:pPr lvl="1"/>
            <a:r>
              <a:rPr lang="en-US" sz="1600" dirty="0"/>
              <a:t>CO – Carbon monoxide</a:t>
            </a:r>
          </a:p>
          <a:p>
            <a:pPr lvl="1"/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 – Carbon dioxide</a:t>
            </a:r>
          </a:p>
          <a:p>
            <a:pPr lvl="1"/>
            <a:r>
              <a:rPr lang="en-US" sz="1600" dirty="0"/>
              <a:t>GHG – Greenhouse gases</a:t>
            </a:r>
          </a:p>
          <a:p>
            <a:pPr lvl="1"/>
            <a:r>
              <a:rPr lang="en-US" sz="1600" dirty="0"/>
              <a:t>N</a:t>
            </a:r>
            <a:r>
              <a:rPr lang="en-US" sz="1600" baseline="-25000" dirty="0"/>
              <a:t>2</a:t>
            </a:r>
            <a:r>
              <a:rPr lang="en-US" sz="1600" dirty="0"/>
              <a:t>O – Nitrous Oxide</a:t>
            </a:r>
          </a:p>
          <a:p>
            <a:pPr lvl="1"/>
            <a:r>
              <a:rPr lang="en-US" sz="1600" dirty="0"/>
              <a:t>NOx – Nitrogen oxides</a:t>
            </a:r>
          </a:p>
          <a:p>
            <a:pPr lvl="1"/>
            <a:r>
              <a:rPr lang="en-US" sz="1600" dirty="0"/>
              <a:t>OC – Organic carbon </a:t>
            </a:r>
          </a:p>
          <a:p>
            <a:pPr lvl="1"/>
            <a:r>
              <a:rPr lang="en-US" sz="1600" dirty="0"/>
              <a:t>PM – Particulate Matter</a:t>
            </a:r>
          </a:p>
          <a:p>
            <a:pPr lvl="1"/>
            <a:r>
              <a:rPr lang="en-US" sz="1600" dirty="0"/>
              <a:t>PM</a:t>
            </a:r>
            <a:r>
              <a:rPr lang="en-US" sz="1600" baseline="-25000" dirty="0"/>
              <a:t>2.5</a:t>
            </a:r>
            <a:r>
              <a:rPr lang="en-US" sz="1600" dirty="0"/>
              <a:t> – PM of diameter less than 2.5 microns</a:t>
            </a:r>
          </a:p>
          <a:p>
            <a:pPr lvl="1"/>
            <a:r>
              <a:rPr lang="en-US" sz="1600" dirty="0"/>
              <a:t>SO</a:t>
            </a:r>
            <a:r>
              <a:rPr lang="en-US" sz="1600" baseline="-25000" dirty="0"/>
              <a:t>2</a:t>
            </a:r>
            <a:r>
              <a:rPr lang="en-US" sz="1600" dirty="0"/>
              <a:t> – Sulfur dioxide</a:t>
            </a:r>
          </a:p>
          <a:p>
            <a:pPr lvl="1"/>
            <a:r>
              <a:rPr lang="en-US" sz="1600" dirty="0"/>
              <a:t>VOC – Volatile Organic Compounds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5FF49-8FB4-40C4-B4E9-B650917B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E834C-B720-49DF-BDD5-90638DD8608A}"/>
              </a:ext>
            </a:extLst>
          </p:cNvPr>
          <p:cNvSpPr txBox="1">
            <a:spLocks/>
          </p:cNvSpPr>
          <p:nvPr/>
        </p:nvSpPr>
        <p:spPr>
          <a:xfrm>
            <a:off x="6096001" y="1383193"/>
            <a:ext cx="6057900" cy="5474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Units </a:t>
            </a:r>
          </a:p>
          <a:p>
            <a:pPr lvl="1"/>
            <a:r>
              <a:rPr lang="en-US" sz="1700" dirty="0"/>
              <a:t>EJ – Exajoules</a:t>
            </a:r>
          </a:p>
          <a:p>
            <a:pPr lvl="1"/>
            <a:r>
              <a:rPr lang="en-US" sz="1700" dirty="0"/>
              <a:t>MTC – </a:t>
            </a:r>
            <a:r>
              <a:rPr lang="en-US" sz="1700" dirty="0" err="1"/>
              <a:t>Megatonnes</a:t>
            </a:r>
            <a:r>
              <a:rPr lang="en-US" sz="1700" dirty="0"/>
              <a:t> Carbon</a:t>
            </a:r>
          </a:p>
          <a:p>
            <a:pPr lvl="1"/>
            <a:r>
              <a:rPr lang="en-US" sz="1700" dirty="0" err="1"/>
              <a:t>kT</a:t>
            </a:r>
            <a:r>
              <a:rPr lang="en-US" sz="1700" dirty="0"/>
              <a:t> – </a:t>
            </a:r>
            <a:r>
              <a:rPr lang="en-US" sz="1700" dirty="0" err="1"/>
              <a:t>Kilotonnes</a:t>
            </a:r>
            <a:endParaRPr lang="en-US" sz="1700" dirty="0"/>
          </a:p>
          <a:p>
            <a:pPr marL="457200" lvl="1" indent="0">
              <a:buNone/>
            </a:pPr>
            <a:endParaRPr lang="en-US" sz="500" dirty="0"/>
          </a:p>
          <a:p>
            <a:r>
              <a:rPr lang="en-US" sz="1900" dirty="0"/>
              <a:t>Technologies and fuels </a:t>
            </a:r>
          </a:p>
          <a:p>
            <a:pPr lvl="1"/>
            <a:r>
              <a:rPr lang="en-US" sz="1700" dirty="0"/>
              <a:t>CCS – Carbon Capture and Sequestration</a:t>
            </a:r>
          </a:p>
          <a:p>
            <a:pPr lvl="1"/>
            <a:r>
              <a:rPr lang="en-US" sz="1700" dirty="0"/>
              <a:t>CHP – Combined Heat and Power</a:t>
            </a:r>
          </a:p>
          <a:p>
            <a:pPr lvl="1"/>
            <a:r>
              <a:rPr lang="en-US" sz="1700" dirty="0"/>
              <a:t>EV – Electric Vehicle</a:t>
            </a:r>
          </a:p>
          <a:p>
            <a:pPr lvl="1"/>
            <a:r>
              <a:rPr lang="en-US" sz="1700" dirty="0"/>
              <a:t>CNG – Compressed Natural Gas</a:t>
            </a:r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sz="1900" dirty="0"/>
              <a:t>Organizations</a:t>
            </a:r>
            <a:endParaRPr lang="en-US" sz="1700" dirty="0"/>
          </a:p>
          <a:p>
            <a:pPr lvl="1"/>
            <a:r>
              <a:rPr lang="en-US" sz="1700" dirty="0"/>
              <a:t>JGCRI – Joint Global Change Research Institute</a:t>
            </a:r>
          </a:p>
          <a:p>
            <a:pPr lvl="1"/>
            <a:r>
              <a:rPr lang="en-US" sz="1700" dirty="0"/>
              <a:t>NREL – National Renewable Energy Laboratory</a:t>
            </a:r>
          </a:p>
          <a:p>
            <a:pPr lvl="1"/>
            <a:r>
              <a:rPr lang="en-US" sz="1700" dirty="0"/>
              <a:t>ORISE – Oak Ridge Institute for Science and Education</a:t>
            </a:r>
          </a:p>
          <a:p>
            <a:pPr lvl="1"/>
            <a:r>
              <a:rPr lang="en-US" sz="1700" dirty="0"/>
              <a:t>PNNL – Pacific Northwest National Laboratory</a:t>
            </a:r>
          </a:p>
          <a:p>
            <a:pPr lvl="1"/>
            <a:r>
              <a:rPr lang="en-US" sz="1700" dirty="0"/>
              <a:t>RGGI – Regional Greenhouse Gas Initiative</a:t>
            </a:r>
          </a:p>
          <a:p>
            <a:pPr lvl="1"/>
            <a:r>
              <a:rPr lang="en-US" sz="1700" dirty="0"/>
              <a:t>U.S. EPA – United States Environmental Protection Agency</a:t>
            </a:r>
          </a:p>
          <a:p>
            <a:pPr marL="457200" lvl="1" indent="0">
              <a:buNone/>
            </a:pPr>
            <a:endParaRPr lang="en-US" sz="400" dirty="0"/>
          </a:p>
          <a:p>
            <a:r>
              <a:rPr lang="en-US" sz="1900" dirty="0"/>
              <a:t>Other</a:t>
            </a:r>
          </a:p>
          <a:p>
            <a:pPr lvl="1"/>
            <a:r>
              <a:rPr lang="en-US" sz="1700" dirty="0"/>
              <a:t>AEO18 – Annual Energy Outlook 2018</a:t>
            </a:r>
          </a:p>
          <a:p>
            <a:pPr lvl="1"/>
            <a:r>
              <a:rPr lang="en-US" sz="1700" dirty="0"/>
              <a:t>PC – Personal Computer</a:t>
            </a:r>
          </a:p>
          <a:p>
            <a:pPr lvl="1"/>
            <a:r>
              <a:rPr lang="en-US" sz="1700" dirty="0"/>
              <a:t>IPM – Integrated Planning Model</a:t>
            </a:r>
          </a:p>
          <a:p>
            <a:pPr lvl="1"/>
            <a:r>
              <a:rPr lang="en-US" sz="1700" dirty="0"/>
              <a:t>GDP – Gross Domestic Product</a:t>
            </a:r>
          </a:p>
        </p:txBody>
      </p:sp>
    </p:spTree>
    <p:extLst>
      <p:ext uri="{BB962C8B-B14F-4D97-AF65-F5344CB8AC3E}">
        <p14:creationId xmlns:p14="http://schemas.microsoft.com/office/powerpoint/2010/main" val="213585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A1A-880E-4B7C-A6CA-6F02FBCE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483B-2F84-43E5-B535-BA16A86A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031"/>
            <a:ext cx="10515600" cy="53294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Human-earth system models</a:t>
            </a:r>
          </a:p>
          <a:p>
            <a:pPr lvl="1"/>
            <a:r>
              <a:rPr lang="en-US" dirty="0"/>
              <a:t>Global Change Assessment Model (GCAM)</a:t>
            </a:r>
          </a:p>
          <a:p>
            <a:pPr lvl="1"/>
            <a:r>
              <a:rPr lang="en-US" dirty="0"/>
              <a:t>GCAM Long-term Interactive Multi-Pollutant Scenario Evaluator (GLIMPSE)</a:t>
            </a:r>
          </a:p>
          <a:p>
            <a:r>
              <a:rPr lang="en-US" dirty="0"/>
              <a:t>Illustrative application: Electric vehicles</a:t>
            </a:r>
          </a:p>
          <a:p>
            <a:pPr lvl="1"/>
            <a:r>
              <a:rPr lang="en-US" dirty="0"/>
              <a:t>U.S. national impacts</a:t>
            </a:r>
          </a:p>
          <a:p>
            <a:pPr lvl="1"/>
            <a:r>
              <a:rPr lang="en-US" dirty="0"/>
              <a:t>U.S. regional impacts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559BA-26C3-49DA-AC4E-DFE93E5A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A1A-880E-4B7C-A6CA-6F02FBCE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Background: </a:t>
            </a:r>
            <a:br>
              <a:rPr lang="en-US" dirty="0"/>
            </a:br>
            <a:r>
              <a:rPr lang="en-US" sz="4000" dirty="0"/>
              <a:t>Human-earth system models</a:t>
            </a:r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B77FE50-DF80-4D34-882C-F08E8C6667D8}"/>
              </a:ext>
            </a:extLst>
          </p:cNvPr>
          <p:cNvSpPr/>
          <p:nvPr/>
        </p:nvSpPr>
        <p:spPr>
          <a:xfrm>
            <a:off x="3074504" y="3047515"/>
            <a:ext cx="6016487" cy="13833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1655FA-ABBC-4813-8038-477DEDB30897}"/>
              </a:ext>
            </a:extLst>
          </p:cNvPr>
          <p:cNvSpPr txBox="1"/>
          <p:nvPr/>
        </p:nvSpPr>
        <p:spPr>
          <a:xfrm>
            <a:off x="9649427" y="1290274"/>
            <a:ext cx="14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End points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6730CD-634C-492D-AF75-2FC88B9EC41B}"/>
              </a:ext>
            </a:extLst>
          </p:cNvPr>
          <p:cNvSpPr/>
          <p:nvPr/>
        </p:nvSpPr>
        <p:spPr>
          <a:xfrm>
            <a:off x="9453687" y="2047789"/>
            <a:ext cx="2103120" cy="337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Technology penetrations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3B5761-6684-4823-BCD1-5ABB02622DA6}"/>
              </a:ext>
            </a:extLst>
          </p:cNvPr>
          <p:cNvSpPr txBox="1"/>
          <p:nvPr/>
        </p:nvSpPr>
        <p:spPr>
          <a:xfrm>
            <a:off x="10044299" y="1730413"/>
            <a:ext cx="76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F2728-D59D-4F6A-A2CF-3E5F87659AB8}"/>
              </a:ext>
            </a:extLst>
          </p:cNvPr>
          <p:cNvSpPr/>
          <p:nvPr/>
        </p:nvSpPr>
        <p:spPr>
          <a:xfrm>
            <a:off x="9453687" y="2381211"/>
            <a:ext cx="2103120" cy="3375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Fuel use and prices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B009A7-7B87-4F8E-815C-1464D0ED967A}"/>
              </a:ext>
            </a:extLst>
          </p:cNvPr>
          <p:cNvSpPr/>
          <p:nvPr/>
        </p:nvSpPr>
        <p:spPr>
          <a:xfrm>
            <a:off x="9453687" y="4286293"/>
            <a:ext cx="2103120" cy="3525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GHG emissions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2AE3A1-D3D0-4CF4-A9D4-9241B57AEE3F}"/>
              </a:ext>
            </a:extLst>
          </p:cNvPr>
          <p:cNvSpPr txBox="1"/>
          <p:nvPr/>
        </p:nvSpPr>
        <p:spPr>
          <a:xfrm>
            <a:off x="10017742" y="3973256"/>
            <a:ext cx="81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Climate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C61213-CD7F-43C3-A165-B2E3747E83BF}"/>
              </a:ext>
            </a:extLst>
          </p:cNvPr>
          <p:cNvSpPr/>
          <p:nvPr/>
        </p:nvSpPr>
        <p:spPr>
          <a:xfrm>
            <a:off x="9453687" y="4613835"/>
            <a:ext cx="2103120" cy="352559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Global mean temperature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2ED968-F099-466D-995C-BEC7F1241487}"/>
              </a:ext>
            </a:extLst>
          </p:cNvPr>
          <p:cNvSpPr/>
          <p:nvPr/>
        </p:nvSpPr>
        <p:spPr>
          <a:xfrm>
            <a:off x="9453687" y="5248843"/>
            <a:ext cx="2103120" cy="3525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pollutant emissions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42520F-669A-40A8-B54A-7DD26FBBB7B9}"/>
              </a:ext>
            </a:extLst>
          </p:cNvPr>
          <p:cNvSpPr txBox="1"/>
          <p:nvPr/>
        </p:nvSpPr>
        <p:spPr>
          <a:xfrm>
            <a:off x="9510281" y="4928086"/>
            <a:ext cx="183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Environmental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A172E9D-E009-4D43-9C62-DA627A7D0F80}"/>
              </a:ext>
            </a:extLst>
          </p:cNvPr>
          <p:cNvSpPr/>
          <p:nvPr/>
        </p:nvSpPr>
        <p:spPr>
          <a:xfrm>
            <a:off x="9465787" y="3004750"/>
            <a:ext cx="2103120" cy="3375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Policy cost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6DAAA1-C2BD-4CBC-A5B8-839A687A8DE9}"/>
              </a:ext>
            </a:extLst>
          </p:cNvPr>
          <p:cNvSpPr txBox="1"/>
          <p:nvPr/>
        </p:nvSpPr>
        <p:spPr>
          <a:xfrm>
            <a:off x="9920701" y="2687352"/>
            <a:ext cx="103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D39443-6713-4830-8796-7BBC6A83DBF1}"/>
              </a:ext>
            </a:extLst>
          </p:cNvPr>
          <p:cNvSpPr/>
          <p:nvPr/>
        </p:nvSpPr>
        <p:spPr>
          <a:xfrm>
            <a:off x="9465787" y="3338172"/>
            <a:ext cx="2103120" cy="3375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Energy prices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E0BA02-DE26-4BF6-BA45-DF847DDB4332}"/>
              </a:ext>
            </a:extLst>
          </p:cNvPr>
          <p:cNvSpPr/>
          <p:nvPr/>
        </p:nvSpPr>
        <p:spPr>
          <a:xfrm>
            <a:off x="9465787" y="3648177"/>
            <a:ext cx="2103120" cy="337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Land and food prices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925F3-D33D-4044-9156-21C06B6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5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0C7C79-0B1F-494E-9AF7-4D7F82E867E3}"/>
              </a:ext>
            </a:extLst>
          </p:cNvPr>
          <p:cNvSpPr/>
          <p:nvPr/>
        </p:nvSpPr>
        <p:spPr>
          <a:xfrm>
            <a:off x="9453687" y="5601403"/>
            <a:ext cx="2103120" cy="35256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Water use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E082DC-227A-4720-AB6B-EFD232E69207}"/>
              </a:ext>
            </a:extLst>
          </p:cNvPr>
          <p:cNvSpPr/>
          <p:nvPr/>
        </p:nvSpPr>
        <p:spPr>
          <a:xfrm>
            <a:off x="9453687" y="5918540"/>
            <a:ext cx="2103120" cy="3525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Health impacts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BB061D-3E25-4266-83D3-2F4F414254CE}"/>
              </a:ext>
            </a:extLst>
          </p:cNvPr>
          <p:cNvSpPr txBox="1"/>
          <p:nvPr/>
        </p:nvSpPr>
        <p:spPr>
          <a:xfrm>
            <a:off x="1195754" y="1092292"/>
            <a:ext cx="1499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Scenario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BF8EEB-277F-40BE-BBB6-819F6764883F}"/>
              </a:ext>
            </a:extLst>
          </p:cNvPr>
          <p:cNvSpPr/>
          <p:nvPr/>
        </p:nvSpPr>
        <p:spPr>
          <a:xfrm>
            <a:off x="1195754" y="1839119"/>
            <a:ext cx="1482970" cy="6400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growth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5DD1DB-C4A1-43A6-92AC-DBD605E9A95A}"/>
              </a:ext>
            </a:extLst>
          </p:cNvPr>
          <p:cNvSpPr/>
          <p:nvPr/>
        </p:nvSpPr>
        <p:spPr>
          <a:xfrm>
            <a:off x="1195754" y="2469123"/>
            <a:ext cx="1482970" cy="64008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Economic growth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956B32-2095-4D02-BE28-897F68980219}"/>
              </a:ext>
            </a:extLst>
          </p:cNvPr>
          <p:cNvSpPr/>
          <p:nvPr/>
        </p:nvSpPr>
        <p:spPr>
          <a:xfrm>
            <a:off x="1195754" y="3729131"/>
            <a:ext cx="1482970" cy="64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Climate change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822232-3997-4CFF-9553-6321E3D3621A}"/>
              </a:ext>
            </a:extLst>
          </p:cNvPr>
          <p:cNvSpPr/>
          <p:nvPr/>
        </p:nvSpPr>
        <p:spPr>
          <a:xfrm>
            <a:off x="1195754" y="4359135"/>
            <a:ext cx="1482970" cy="6400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Technology development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5C183F-F5CF-466D-8945-D24EDE585CE1}"/>
              </a:ext>
            </a:extLst>
          </p:cNvPr>
          <p:cNvSpPr/>
          <p:nvPr/>
        </p:nvSpPr>
        <p:spPr>
          <a:xfrm>
            <a:off x="1195754" y="4989139"/>
            <a:ext cx="1482970" cy="64008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Behavior and preferences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56B47E-6F56-4B80-9EA7-749CED9C6DB7}"/>
              </a:ext>
            </a:extLst>
          </p:cNvPr>
          <p:cNvSpPr/>
          <p:nvPr/>
        </p:nvSpPr>
        <p:spPr>
          <a:xfrm>
            <a:off x="1195754" y="3099127"/>
            <a:ext cx="1482970" cy="64008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3771E2-7015-472E-9700-4D0D6E5D863E}"/>
              </a:ext>
            </a:extLst>
          </p:cNvPr>
          <p:cNvSpPr/>
          <p:nvPr/>
        </p:nvSpPr>
        <p:spPr>
          <a:xfrm>
            <a:off x="1195754" y="5619145"/>
            <a:ext cx="1482970" cy="64008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86178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A1A-880E-4B7C-A6CA-6F02FBCE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Background: </a:t>
            </a:r>
            <a:br>
              <a:rPr lang="en-US" dirty="0"/>
            </a:br>
            <a:r>
              <a:rPr lang="en-US" sz="4000" dirty="0"/>
              <a:t>Human-earth system models</a:t>
            </a:r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B77FE50-DF80-4D34-882C-F08E8C6667D8}"/>
              </a:ext>
            </a:extLst>
          </p:cNvPr>
          <p:cNvSpPr/>
          <p:nvPr/>
        </p:nvSpPr>
        <p:spPr>
          <a:xfrm>
            <a:off x="2831123" y="3047515"/>
            <a:ext cx="679938" cy="13833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AA341C6-CE8B-4C91-AB41-266F026E0159}"/>
              </a:ext>
            </a:extLst>
          </p:cNvPr>
          <p:cNvSpPr/>
          <p:nvPr/>
        </p:nvSpPr>
        <p:spPr>
          <a:xfrm>
            <a:off x="8576947" y="3047515"/>
            <a:ext cx="679938" cy="13833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F548EC-E8AE-4B5B-9D7F-868EFD877C85}"/>
              </a:ext>
            </a:extLst>
          </p:cNvPr>
          <p:cNvSpPr/>
          <p:nvPr/>
        </p:nvSpPr>
        <p:spPr>
          <a:xfrm>
            <a:off x="3615054" y="1987601"/>
            <a:ext cx="4843146" cy="35514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8B8C30-B8E8-47D9-A057-A11DF2A9EEA6}"/>
              </a:ext>
            </a:extLst>
          </p:cNvPr>
          <p:cNvSpPr/>
          <p:nvPr/>
        </p:nvSpPr>
        <p:spPr>
          <a:xfrm>
            <a:off x="3680207" y="2043284"/>
            <a:ext cx="4747546" cy="2470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9D3541-62C3-46A4-9455-BE4C5BCCE475}"/>
              </a:ext>
            </a:extLst>
          </p:cNvPr>
          <p:cNvSpPr/>
          <p:nvPr/>
        </p:nvSpPr>
        <p:spPr>
          <a:xfrm>
            <a:off x="3670898" y="4293125"/>
            <a:ext cx="4747546" cy="1191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6738CAA2-9ECC-4770-AEB5-3291150AB991}"/>
              </a:ext>
            </a:extLst>
          </p:cNvPr>
          <p:cNvSpPr/>
          <p:nvPr/>
        </p:nvSpPr>
        <p:spPr>
          <a:xfrm>
            <a:off x="3793561" y="2415850"/>
            <a:ext cx="137160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Energy</a:t>
            </a:r>
          </a:p>
          <a:p>
            <a:pPr algn="ctr"/>
            <a:r>
              <a:rPr lang="en-US" dirty="0"/>
              <a:t>system</a:t>
            </a: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B0940B5E-9411-48E3-8A94-7FDA8F02E09B}"/>
              </a:ext>
            </a:extLst>
          </p:cNvPr>
          <p:cNvSpPr/>
          <p:nvPr/>
        </p:nvSpPr>
        <p:spPr>
          <a:xfrm>
            <a:off x="6961673" y="2432062"/>
            <a:ext cx="1371599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Industry</a:t>
            </a: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1FB620BC-C237-40BB-AEF2-4026D0BCEAB5}"/>
              </a:ext>
            </a:extLst>
          </p:cNvPr>
          <p:cNvSpPr/>
          <p:nvPr/>
        </p:nvSpPr>
        <p:spPr>
          <a:xfrm>
            <a:off x="5375575" y="2432062"/>
            <a:ext cx="137160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Buildings</a:t>
            </a:r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857ECD2A-6D96-4034-A577-EC2444D53FD2}"/>
              </a:ext>
            </a:extLst>
          </p:cNvPr>
          <p:cNvSpPr/>
          <p:nvPr/>
        </p:nvSpPr>
        <p:spPr>
          <a:xfrm>
            <a:off x="3798513" y="3343000"/>
            <a:ext cx="137160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Transport</a:t>
            </a: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A82A115D-3A00-449F-8053-546FAA6DA21C}"/>
              </a:ext>
            </a:extLst>
          </p:cNvPr>
          <p:cNvSpPr/>
          <p:nvPr/>
        </p:nvSpPr>
        <p:spPr>
          <a:xfrm>
            <a:off x="5380094" y="3331668"/>
            <a:ext cx="137160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Agriculture</a:t>
            </a:r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3BED38D3-F375-4F40-B96E-48EB9C74BACA}"/>
              </a:ext>
            </a:extLst>
          </p:cNvPr>
          <p:cNvSpPr/>
          <p:nvPr/>
        </p:nvSpPr>
        <p:spPr>
          <a:xfrm>
            <a:off x="6961674" y="3328111"/>
            <a:ext cx="137160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Land use</a:t>
            </a: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BE0D95B6-666C-4082-8733-4990DCE52F11}"/>
              </a:ext>
            </a:extLst>
          </p:cNvPr>
          <p:cNvSpPr/>
          <p:nvPr/>
        </p:nvSpPr>
        <p:spPr>
          <a:xfrm>
            <a:off x="3794526" y="4575157"/>
            <a:ext cx="109728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Water resources</a:t>
            </a:r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F6CAD3D1-9E23-4738-8BB2-187E70C46F2E}"/>
              </a:ext>
            </a:extLst>
          </p:cNvPr>
          <p:cNvSpPr/>
          <p:nvPr/>
        </p:nvSpPr>
        <p:spPr>
          <a:xfrm>
            <a:off x="6104010" y="4591369"/>
            <a:ext cx="109728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Atmosphere</a:t>
            </a: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51FD4D98-4E02-45BC-B065-4DDBEF18242E}"/>
              </a:ext>
            </a:extLst>
          </p:cNvPr>
          <p:cNvSpPr/>
          <p:nvPr/>
        </p:nvSpPr>
        <p:spPr>
          <a:xfrm>
            <a:off x="4949268" y="4591369"/>
            <a:ext cx="109728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Land resources</a:t>
            </a:r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82AEB568-3984-4B69-BEA7-BD5A0D6F2120}"/>
              </a:ext>
            </a:extLst>
          </p:cNvPr>
          <p:cNvSpPr/>
          <p:nvPr/>
        </p:nvSpPr>
        <p:spPr>
          <a:xfrm>
            <a:off x="7258752" y="4603105"/>
            <a:ext cx="1097280" cy="815993"/>
          </a:xfrm>
          <a:prstGeom prst="can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Carbon cycle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8D6CBD-56B6-40D7-BDC4-753E782EF1FE}"/>
              </a:ext>
            </a:extLst>
          </p:cNvPr>
          <p:cNvSpPr txBox="1"/>
          <p:nvPr/>
        </p:nvSpPr>
        <p:spPr>
          <a:xfrm>
            <a:off x="3692358" y="4258010"/>
            <a:ext cx="142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Earth systems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3F5C55-641E-49E0-83D1-A512F55FC6EE}"/>
              </a:ext>
            </a:extLst>
          </p:cNvPr>
          <p:cNvSpPr txBox="1"/>
          <p:nvPr/>
        </p:nvSpPr>
        <p:spPr>
          <a:xfrm>
            <a:off x="3692357" y="2096086"/>
            <a:ext cx="1558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Human systems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2E49B4-4588-4C58-BCF2-E0BA9DB867B0}"/>
              </a:ext>
            </a:extLst>
          </p:cNvPr>
          <p:cNvSpPr txBox="1"/>
          <p:nvPr/>
        </p:nvSpPr>
        <p:spPr>
          <a:xfrm>
            <a:off x="3968489" y="5527219"/>
            <a:ext cx="427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Simulate each system and their interactions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1655FA-ABBC-4813-8038-477DEDB30897}"/>
              </a:ext>
            </a:extLst>
          </p:cNvPr>
          <p:cNvSpPr txBox="1"/>
          <p:nvPr/>
        </p:nvSpPr>
        <p:spPr>
          <a:xfrm>
            <a:off x="9649427" y="1290274"/>
            <a:ext cx="14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End points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6730CD-634C-492D-AF75-2FC88B9EC41B}"/>
              </a:ext>
            </a:extLst>
          </p:cNvPr>
          <p:cNvSpPr/>
          <p:nvPr/>
        </p:nvSpPr>
        <p:spPr>
          <a:xfrm>
            <a:off x="9453687" y="2047789"/>
            <a:ext cx="2103120" cy="337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Technology penetrations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3B5761-6684-4823-BCD1-5ABB02622DA6}"/>
              </a:ext>
            </a:extLst>
          </p:cNvPr>
          <p:cNvSpPr txBox="1"/>
          <p:nvPr/>
        </p:nvSpPr>
        <p:spPr>
          <a:xfrm>
            <a:off x="10044299" y="1730413"/>
            <a:ext cx="76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F2728-D59D-4F6A-A2CF-3E5F87659AB8}"/>
              </a:ext>
            </a:extLst>
          </p:cNvPr>
          <p:cNvSpPr/>
          <p:nvPr/>
        </p:nvSpPr>
        <p:spPr>
          <a:xfrm>
            <a:off x="9453687" y="2381211"/>
            <a:ext cx="2103120" cy="3375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Fuel use and prices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B009A7-7B87-4F8E-815C-1464D0ED967A}"/>
              </a:ext>
            </a:extLst>
          </p:cNvPr>
          <p:cNvSpPr/>
          <p:nvPr/>
        </p:nvSpPr>
        <p:spPr>
          <a:xfrm>
            <a:off x="9453687" y="4286293"/>
            <a:ext cx="2103120" cy="3525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GHG emissions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2AE3A1-D3D0-4CF4-A9D4-9241B57AEE3F}"/>
              </a:ext>
            </a:extLst>
          </p:cNvPr>
          <p:cNvSpPr txBox="1"/>
          <p:nvPr/>
        </p:nvSpPr>
        <p:spPr>
          <a:xfrm>
            <a:off x="10017742" y="3973256"/>
            <a:ext cx="81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Climate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C61213-CD7F-43C3-A165-B2E3747E83BF}"/>
              </a:ext>
            </a:extLst>
          </p:cNvPr>
          <p:cNvSpPr/>
          <p:nvPr/>
        </p:nvSpPr>
        <p:spPr>
          <a:xfrm>
            <a:off x="9453687" y="4613835"/>
            <a:ext cx="2103120" cy="352559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Global mean temperature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2ED968-F099-466D-995C-BEC7F1241487}"/>
              </a:ext>
            </a:extLst>
          </p:cNvPr>
          <p:cNvSpPr/>
          <p:nvPr/>
        </p:nvSpPr>
        <p:spPr>
          <a:xfrm>
            <a:off x="9453687" y="5248843"/>
            <a:ext cx="2103120" cy="3525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pollutant emissions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42520F-669A-40A8-B54A-7DD26FBBB7B9}"/>
              </a:ext>
            </a:extLst>
          </p:cNvPr>
          <p:cNvSpPr txBox="1"/>
          <p:nvPr/>
        </p:nvSpPr>
        <p:spPr>
          <a:xfrm>
            <a:off x="9510281" y="4928086"/>
            <a:ext cx="183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Environmental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A172E9D-E009-4D43-9C62-DA627A7D0F80}"/>
              </a:ext>
            </a:extLst>
          </p:cNvPr>
          <p:cNvSpPr/>
          <p:nvPr/>
        </p:nvSpPr>
        <p:spPr>
          <a:xfrm>
            <a:off x="9465787" y="3004750"/>
            <a:ext cx="2103120" cy="3375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Policy cost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6DAAA1-C2BD-4CBC-A5B8-839A687A8DE9}"/>
              </a:ext>
            </a:extLst>
          </p:cNvPr>
          <p:cNvSpPr txBox="1"/>
          <p:nvPr/>
        </p:nvSpPr>
        <p:spPr>
          <a:xfrm>
            <a:off x="9920701" y="2687352"/>
            <a:ext cx="103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D39443-6713-4830-8796-7BBC6A83DBF1}"/>
              </a:ext>
            </a:extLst>
          </p:cNvPr>
          <p:cNvSpPr/>
          <p:nvPr/>
        </p:nvSpPr>
        <p:spPr>
          <a:xfrm>
            <a:off x="9465787" y="3338172"/>
            <a:ext cx="2103120" cy="3375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Energy prices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E0BA02-DE26-4BF6-BA45-DF847DDB4332}"/>
              </a:ext>
            </a:extLst>
          </p:cNvPr>
          <p:cNvSpPr/>
          <p:nvPr/>
        </p:nvSpPr>
        <p:spPr>
          <a:xfrm>
            <a:off x="9465787" y="3648177"/>
            <a:ext cx="2103120" cy="337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Land and food prices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98866-2DFF-424B-A2BC-66BB3CBB5C39}"/>
              </a:ext>
            </a:extLst>
          </p:cNvPr>
          <p:cNvSpPr txBox="1"/>
          <p:nvPr/>
        </p:nvSpPr>
        <p:spPr>
          <a:xfrm>
            <a:off x="4907052" y="1519847"/>
            <a:ext cx="237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Simulation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925F3-D33D-4044-9156-21C06B6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6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0C7C79-0B1F-494E-9AF7-4D7F82E867E3}"/>
              </a:ext>
            </a:extLst>
          </p:cNvPr>
          <p:cNvSpPr/>
          <p:nvPr/>
        </p:nvSpPr>
        <p:spPr>
          <a:xfrm>
            <a:off x="9453687" y="5601403"/>
            <a:ext cx="2103120" cy="35256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Water use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E082DC-227A-4720-AB6B-EFD232E69207}"/>
              </a:ext>
            </a:extLst>
          </p:cNvPr>
          <p:cNvSpPr/>
          <p:nvPr/>
        </p:nvSpPr>
        <p:spPr>
          <a:xfrm>
            <a:off x="9453687" y="5918540"/>
            <a:ext cx="2103120" cy="3525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Health impacts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BCF4BA-524E-47B2-91BA-F016AAFDE496}"/>
              </a:ext>
            </a:extLst>
          </p:cNvPr>
          <p:cNvSpPr txBox="1"/>
          <p:nvPr/>
        </p:nvSpPr>
        <p:spPr>
          <a:xfrm>
            <a:off x="2311098" y="6447380"/>
            <a:ext cx="830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Human-earth system models differ in their components, level of detail, and outputs.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5B2542-A045-4878-B3D5-53700BFDF015}"/>
              </a:ext>
            </a:extLst>
          </p:cNvPr>
          <p:cNvSpPr txBox="1"/>
          <p:nvPr/>
        </p:nvSpPr>
        <p:spPr>
          <a:xfrm>
            <a:off x="1195754" y="1092292"/>
            <a:ext cx="1499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Scenario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5B259D-5DC9-4118-AB12-39DB7AC261F5}"/>
              </a:ext>
            </a:extLst>
          </p:cNvPr>
          <p:cNvSpPr/>
          <p:nvPr/>
        </p:nvSpPr>
        <p:spPr>
          <a:xfrm>
            <a:off x="1195754" y="1839119"/>
            <a:ext cx="1482970" cy="6400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growth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D0B8DDA-D22C-406D-8D72-C5FD5D9DC464}"/>
              </a:ext>
            </a:extLst>
          </p:cNvPr>
          <p:cNvSpPr/>
          <p:nvPr/>
        </p:nvSpPr>
        <p:spPr>
          <a:xfrm>
            <a:off x="1195754" y="2469123"/>
            <a:ext cx="1482970" cy="64008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Economic growth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E1BF75-22C1-4702-81BB-471DF1C7F861}"/>
              </a:ext>
            </a:extLst>
          </p:cNvPr>
          <p:cNvSpPr/>
          <p:nvPr/>
        </p:nvSpPr>
        <p:spPr>
          <a:xfrm>
            <a:off x="1195754" y="3729131"/>
            <a:ext cx="1482970" cy="64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Climate change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A9275B-5FCE-4046-9C0F-D769A88CAE58}"/>
              </a:ext>
            </a:extLst>
          </p:cNvPr>
          <p:cNvSpPr/>
          <p:nvPr/>
        </p:nvSpPr>
        <p:spPr>
          <a:xfrm>
            <a:off x="1195754" y="4359135"/>
            <a:ext cx="1482970" cy="6400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Technology development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F2DD5C-DFD9-46BE-88C1-9CDCEFE41E33}"/>
              </a:ext>
            </a:extLst>
          </p:cNvPr>
          <p:cNvSpPr/>
          <p:nvPr/>
        </p:nvSpPr>
        <p:spPr>
          <a:xfrm>
            <a:off x="1195754" y="4989139"/>
            <a:ext cx="1482970" cy="64008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Behavior and preferences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F50C19-10A4-49B6-91C1-640F5E5B2240}"/>
              </a:ext>
            </a:extLst>
          </p:cNvPr>
          <p:cNvSpPr/>
          <p:nvPr/>
        </p:nvSpPr>
        <p:spPr>
          <a:xfrm>
            <a:off x="1195754" y="3099127"/>
            <a:ext cx="1482970" cy="64008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15A399-BCF2-494C-8109-AF4B419DB184}"/>
              </a:ext>
            </a:extLst>
          </p:cNvPr>
          <p:cNvSpPr/>
          <p:nvPr/>
        </p:nvSpPr>
        <p:spPr>
          <a:xfrm>
            <a:off x="1195754" y="5619145"/>
            <a:ext cx="1482970" cy="64008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150902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A1A-880E-4B7C-A6CA-6F02FBCE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Background: </a:t>
            </a:r>
            <a:br>
              <a:rPr lang="en-US" dirty="0"/>
            </a:br>
            <a:r>
              <a:rPr lang="en-US" sz="3900" dirty="0"/>
              <a:t>Global Change Assessment Model with state resolution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B77FE50-DF80-4D34-882C-F08E8C6667D8}"/>
              </a:ext>
            </a:extLst>
          </p:cNvPr>
          <p:cNvSpPr/>
          <p:nvPr/>
        </p:nvSpPr>
        <p:spPr>
          <a:xfrm>
            <a:off x="2831123" y="3047515"/>
            <a:ext cx="679938" cy="13833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AA341C6-CE8B-4C91-AB41-266F026E0159}"/>
              </a:ext>
            </a:extLst>
          </p:cNvPr>
          <p:cNvSpPr/>
          <p:nvPr/>
        </p:nvSpPr>
        <p:spPr>
          <a:xfrm>
            <a:off x="8576947" y="3047515"/>
            <a:ext cx="679938" cy="13833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F548EC-E8AE-4B5B-9D7F-868EFD877C85}"/>
              </a:ext>
            </a:extLst>
          </p:cNvPr>
          <p:cNvSpPr/>
          <p:nvPr/>
        </p:nvSpPr>
        <p:spPr>
          <a:xfrm>
            <a:off x="3615054" y="1987601"/>
            <a:ext cx="4843146" cy="35514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1655FA-ABBC-4813-8038-477DEDB30897}"/>
              </a:ext>
            </a:extLst>
          </p:cNvPr>
          <p:cNvSpPr txBox="1"/>
          <p:nvPr/>
        </p:nvSpPr>
        <p:spPr>
          <a:xfrm>
            <a:off x="9649427" y="1290274"/>
            <a:ext cx="14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End points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6730CD-634C-492D-AF75-2FC88B9EC41B}"/>
              </a:ext>
            </a:extLst>
          </p:cNvPr>
          <p:cNvSpPr/>
          <p:nvPr/>
        </p:nvSpPr>
        <p:spPr>
          <a:xfrm>
            <a:off x="9453687" y="2047789"/>
            <a:ext cx="2103120" cy="337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Technology penetrations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3B5761-6684-4823-BCD1-5ABB02622DA6}"/>
              </a:ext>
            </a:extLst>
          </p:cNvPr>
          <p:cNvSpPr txBox="1"/>
          <p:nvPr/>
        </p:nvSpPr>
        <p:spPr>
          <a:xfrm>
            <a:off x="10044299" y="1730413"/>
            <a:ext cx="76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F2728-D59D-4F6A-A2CF-3E5F87659AB8}"/>
              </a:ext>
            </a:extLst>
          </p:cNvPr>
          <p:cNvSpPr/>
          <p:nvPr/>
        </p:nvSpPr>
        <p:spPr>
          <a:xfrm>
            <a:off x="9453687" y="2381211"/>
            <a:ext cx="2103120" cy="3375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Fuel use and prices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B009A7-7B87-4F8E-815C-1464D0ED967A}"/>
              </a:ext>
            </a:extLst>
          </p:cNvPr>
          <p:cNvSpPr/>
          <p:nvPr/>
        </p:nvSpPr>
        <p:spPr>
          <a:xfrm>
            <a:off x="9453687" y="4286293"/>
            <a:ext cx="2103120" cy="3525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GHG emissions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2AE3A1-D3D0-4CF4-A9D4-9241B57AEE3F}"/>
              </a:ext>
            </a:extLst>
          </p:cNvPr>
          <p:cNvSpPr txBox="1"/>
          <p:nvPr/>
        </p:nvSpPr>
        <p:spPr>
          <a:xfrm>
            <a:off x="10017742" y="3973256"/>
            <a:ext cx="81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Climate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C61213-CD7F-43C3-A165-B2E3747E83BF}"/>
              </a:ext>
            </a:extLst>
          </p:cNvPr>
          <p:cNvSpPr/>
          <p:nvPr/>
        </p:nvSpPr>
        <p:spPr>
          <a:xfrm>
            <a:off x="9453687" y="4613835"/>
            <a:ext cx="2103120" cy="352559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Global mean temperature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2ED968-F099-466D-995C-BEC7F1241487}"/>
              </a:ext>
            </a:extLst>
          </p:cNvPr>
          <p:cNvSpPr/>
          <p:nvPr/>
        </p:nvSpPr>
        <p:spPr>
          <a:xfrm>
            <a:off x="9453687" y="5248843"/>
            <a:ext cx="2103120" cy="3525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pollutant emissions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42520F-669A-40A8-B54A-7DD26FBBB7B9}"/>
              </a:ext>
            </a:extLst>
          </p:cNvPr>
          <p:cNvSpPr txBox="1"/>
          <p:nvPr/>
        </p:nvSpPr>
        <p:spPr>
          <a:xfrm>
            <a:off x="9510281" y="4928086"/>
            <a:ext cx="183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Environmental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A172E9D-E009-4D43-9C62-DA627A7D0F80}"/>
              </a:ext>
            </a:extLst>
          </p:cNvPr>
          <p:cNvSpPr/>
          <p:nvPr/>
        </p:nvSpPr>
        <p:spPr>
          <a:xfrm>
            <a:off x="9465787" y="3004750"/>
            <a:ext cx="2103120" cy="3375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Policy cost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6DAAA1-C2BD-4CBC-A5B8-839A687A8DE9}"/>
              </a:ext>
            </a:extLst>
          </p:cNvPr>
          <p:cNvSpPr txBox="1"/>
          <p:nvPr/>
        </p:nvSpPr>
        <p:spPr>
          <a:xfrm>
            <a:off x="9920701" y="2687352"/>
            <a:ext cx="103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D39443-6713-4830-8796-7BBC6A83DBF1}"/>
              </a:ext>
            </a:extLst>
          </p:cNvPr>
          <p:cNvSpPr/>
          <p:nvPr/>
        </p:nvSpPr>
        <p:spPr>
          <a:xfrm>
            <a:off x="9465787" y="3338172"/>
            <a:ext cx="2103120" cy="3375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Energy prices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E0BA02-DE26-4BF6-BA45-DF847DDB4332}"/>
              </a:ext>
            </a:extLst>
          </p:cNvPr>
          <p:cNvSpPr/>
          <p:nvPr/>
        </p:nvSpPr>
        <p:spPr>
          <a:xfrm>
            <a:off x="9465787" y="3648177"/>
            <a:ext cx="2103120" cy="337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Land and food prices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98866-2DFF-424B-A2BC-66BB3CBB5C39}"/>
              </a:ext>
            </a:extLst>
          </p:cNvPr>
          <p:cNvSpPr txBox="1"/>
          <p:nvPr/>
        </p:nvSpPr>
        <p:spPr>
          <a:xfrm>
            <a:off x="3643933" y="1551884"/>
            <a:ext cx="4843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GCAM-USA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0465AB-D386-435D-9702-3CA5025A3538}"/>
              </a:ext>
            </a:extLst>
          </p:cNvPr>
          <p:cNvSpPr txBox="1"/>
          <p:nvPr/>
        </p:nvSpPr>
        <p:spPr>
          <a:xfrm>
            <a:off x="2757137" y="5873783"/>
            <a:ext cx="67531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GCAM development is organized by the Joint Global Change Research Institute</a:t>
            </a:r>
          </a:p>
          <a:p>
            <a:endParaRPr lang="en-US" sz="4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U.S. EPA modifications to GCAM-USA include refined emission factors, emissions controls, air quality and energy policies, and a graphical interface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925F3-D33D-4044-9156-21C06B6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59AD7-CD1A-427A-8380-ECA6E6F73767}"/>
              </a:ext>
            </a:extLst>
          </p:cNvPr>
          <p:cNvSpPr txBox="1"/>
          <p:nvPr/>
        </p:nvSpPr>
        <p:spPr>
          <a:xfrm>
            <a:off x="3660959" y="2058492"/>
            <a:ext cx="48756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horizon:</a:t>
            </a:r>
            <a:r>
              <a:rPr lang="en-US" dirty="0"/>
              <a:t>  2010 – 2100 (typically 2010-2050)</a:t>
            </a:r>
          </a:p>
          <a:p>
            <a:r>
              <a:rPr lang="en-US" b="1" dirty="0"/>
              <a:t>Time steps:</a:t>
            </a:r>
            <a:r>
              <a:rPr lang="en-US" dirty="0"/>
              <a:t> 5 years</a:t>
            </a:r>
          </a:p>
          <a:p>
            <a:r>
              <a:rPr lang="en-US" b="1" dirty="0"/>
              <a:t>Spatial coverage:</a:t>
            </a:r>
            <a:r>
              <a:rPr lang="en-US" dirty="0"/>
              <a:t>  </a:t>
            </a:r>
          </a:p>
          <a:p>
            <a:r>
              <a:rPr lang="en-US" dirty="0"/>
              <a:t>     Global, 32 energy-economic regions</a:t>
            </a:r>
          </a:p>
          <a:p>
            <a:r>
              <a:rPr lang="en-US" dirty="0"/>
              <a:t>     U.S. energy system at 50-state resolution</a:t>
            </a:r>
          </a:p>
          <a:p>
            <a:r>
              <a:rPr lang="en-US" b="1" dirty="0"/>
              <a:t>Sectors:</a:t>
            </a:r>
          </a:p>
          <a:p>
            <a:r>
              <a:rPr lang="en-US" dirty="0"/>
              <a:t>     Electric, industrial, buildings, transportation, ag</a:t>
            </a:r>
          </a:p>
          <a:p>
            <a:r>
              <a:rPr lang="en-US" b="1" dirty="0"/>
              <a:t>Emissions: </a:t>
            </a:r>
          </a:p>
          <a:p>
            <a:r>
              <a:rPr lang="en-US" dirty="0"/>
              <a:t>     GHG: 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O, CFCs</a:t>
            </a:r>
          </a:p>
          <a:p>
            <a:r>
              <a:rPr lang="en-US" dirty="0"/>
              <a:t>     Air pollutant: NOx, SO</a:t>
            </a:r>
            <a:r>
              <a:rPr lang="en-US" baseline="-25000" dirty="0"/>
              <a:t>2</a:t>
            </a:r>
            <a:r>
              <a:rPr lang="en-US" dirty="0"/>
              <a:t>, PM, CO, VOC, BC, OC</a:t>
            </a:r>
          </a:p>
          <a:p>
            <a:r>
              <a:rPr lang="en-US" b="1" dirty="0"/>
              <a:t>Platform:</a:t>
            </a:r>
            <a:r>
              <a:rPr lang="en-US" dirty="0"/>
              <a:t> PC, Mac, or Linux</a:t>
            </a:r>
          </a:p>
          <a:p>
            <a:r>
              <a:rPr lang="en-US" b="1" dirty="0"/>
              <a:t>Availability</a:t>
            </a:r>
            <a:r>
              <a:rPr lang="en-US" dirty="0"/>
              <a:t>: Open source, free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9DE901-B04E-4299-9CED-4353749BF38B}"/>
              </a:ext>
            </a:extLst>
          </p:cNvPr>
          <p:cNvSpPr/>
          <p:nvPr/>
        </p:nvSpPr>
        <p:spPr>
          <a:xfrm>
            <a:off x="9453687" y="5601403"/>
            <a:ext cx="2103120" cy="35256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Water use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65EF0-AAD5-4A5C-8633-D50D95EA6551}"/>
              </a:ext>
            </a:extLst>
          </p:cNvPr>
          <p:cNvSpPr/>
          <p:nvPr/>
        </p:nvSpPr>
        <p:spPr>
          <a:xfrm>
            <a:off x="9453687" y="5918540"/>
            <a:ext cx="2103120" cy="3525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Health impacts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4A33AF-D12F-4399-9BE0-BBCB340C5DC3}"/>
              </a:ext>
            </a:extLst>
          </p:cNvPr>
          <p:cNvSpPr txBox="1"/>
          <p:nvPr/>
        </p:nvSpPr>
        <p:spPr>
          <a:xfrm>
            <a:off x="1195754" y="1092292"/>
            <a:ext cx="1499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Scenario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10E0FE-4BDD-467D-855B-AC0DA1386F82}"/>
              </a:ext>
            </a:extLst>
          </p:cNvPr>
          <p:cNvSpPr/>
          <p:nvPr/>
        </p:nvSpPr>
        <p:spPr>
          <a:xfrm>
            <a:off x="1195754" y="1839119"/>
            <a:ext cx="1482970" cy="6400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growth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F8B86C-2598-4247-9FB4-5B0105316320}"/>
              </a:ext>
            </a:extLst>
          </p:cNvPr>
          <p:cNvSpPr/>
          <p:nvPr/>
        </p:nvSpPr>
        <p:spPr>
          <a:xfrm>
            <a:off x="1195754" y="2469123"/>
            <a:ext cx="1482970" cy="64008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Economic growth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9DC72D-06F7-44E3-88EC-C76F4F918472}"/>
              </a:ext>
            </a:extLst>
          </p:cNvPr>
          <p:cNvSpPr/>
          <p:nvPr/>
        </p:nvSpPr>
        <p:spPr>
          <a:xfrm>
            <a:off x="1195754" y="3729131"/>
            <a:ext cx="1482970" cy="64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Climate change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3E61C4-50D2-4985-BBC2-B1B1C4E5EB21}"/>
              </a:ext>
            </a:extLst>
          </p:cNvPr>
          <p:cNvSpPr/>
          <p:nvPr/>
        </p:nvSpPr>
        <p:spPr>
          <a:xfrm>
            <a:off x="1195754" y="4359135"/>
            <a:ext cx="1482970" cy="6400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Technology development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4D9A97-8B4B-497F-A085-3071FAA5F49C}"/>
              </a:ext>
            </a:extLst>
          </p:cNvPr>
          <p:cNvSpPr/>
          <p:nvPr/>
        </p:nvSpPr>
        <p:spPr>
          <a:xfrm>
            <a:off x="1195754" y="4989139"/>
            <a:ext cx="1482970" cy="64008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Behavior and preferences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8DBBF2-B34F-4809-BFB9-D6809F432294}"/>
              </a:ext>
            </a:extLst>
          </p:cNvPr>
          <p:cNvSpPr/>
          <p:nvPr/>
        </p:nvSpPr>
        <p:spPr>
          <a:xfrm>
            <a:off x="1195754" y="3099127"/>
            <a:ext cx="1482970" cy="64008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6E9985-CF36-4687-96E0-3696A9B2A704}"/>
              </a:ext>
            </a:extLst>
          </p:cNvPr>
          <p:cNvSpPr/>
          <p:nvPr/>
        </p:nvSpPr>
        <p:spPr>
          <a:xfrm>
            <a:off x="1195754" y="5619145"/>
            <a:ext cx="1482970" cy="64008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225554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5114-3A8C-48A0-BBC8-D6C29E3B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Background: </a:t>
            </a:r>
            <a:br>
              <a:rPr lang="en-US" dirty="0"/>
            </a:br>
            <a:r>
              <a:rPr lang="en-US" sz="4000" dirty="0"/>
              <a:t>Topics that can be explored with GCAM-USA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8198-C4AB-476C-B4B7-B25DFDB9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64666"/>
            <a:ext cx="11214464" cy="50742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Estimate future air pollutant and greenhouse gas emissions</a:t>
            </a:r>
          </a:p>
          <a:p>
            <a:r>
              <a:rPr lang="en-US" dirty="0"/>
              <a:t>Evaluate outputs over alternative scenarios or assumptions</a:t>
            </a:r>
          </a:p>
          <a:p>
            <a:pPr lvl="1"/>
            <a:r>
              <a:rPr lang="en-US" dirty="0"/>
              <a:t>Population, GDP, technologies, etc.</a:t>
            </a:r>
          </a:p>
          <a:p>
            <a:r>
              <a:rPr lang="en-US" dirty="0"/>
              <a:t>Evaluate the impacts of various policies and regulations</a:t>
            </a:r>
          </a:p>
          <a:p>
            <a:pPr lvl="1"/>
            <a:r>
              <a:rPr lang="en-US" dirty="0"/>
              <a:t>Pollutant taxes or caps</a:t>
            </a:r>
          </a:p>
          <a:p>
            <a:pPr lvl="1"/>
            <a:r>
              <a:rPr lang="en-US" dirty="0"/>
              <a:t>Renewable portfolio standards</a:t>
            </a:r>
          </a:p>
          <a:p>
            <a:pPr lvl="1"/>
            <a:r>
              <a:rPr lang="en-US" dirty="0"/>
              <a:t>Vehicle efficiency standards</a:t>
            </a:r>
          </a:p>
          <a:p>
            <a:pPr lvl="1"/>
            <a:r>
              <a:rPr lang="en-US" dirty="0"/>
              <a:t>Subsidies on specific technologies</a:t>
            </a:r>
          </a:p>
          <a:p>
            <a:pPr lvl="1"/>
            <a:r>
              <a:rPr lang="en-US" dirty="0"/>
              <a:t>Emission standards on new sources</a:t>
            </a:r>
          </a:p>
          <a:p>
            <a:r>
              <a:rPr lang="en-US" dirty="0"/>
              <a:t>For various technological or policy scenarios</a:t>
            </a:r>
          </a:p>
          <a:p>
            <a:pPr lvl="1"/>
            <a:r>
              <a:rPr lang="en-US" dirty="0"/>
              <a:t>Characterize cross-sector interactions</a:t>
            </a:r>
          </a:p>
          <a:p>
            <a:pPr lvl="1"/>
            <a:r>
              <a:rPr lang="en-US" dirty="0"/>
              <a:t>Identify unintended consequences</a:t>
            </a:r>
          </a:p>
          <a:p>
            <a:r>
              <a:rPr lang="en-US" dirty="0"/>
              <a:t>Develop low-cost management strategies</a:t>
            </a:r>
          </a:p>
          <a:p>
            <a:pPr lvl="1"/>
            <a:r>
              <a:rPr lang="en-US" dirty="0"/>
              <a:t>Simultaneously considering measures such as controls, energy efficiency, renewable electricity, and fuel switching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13E61-AB89-498B-BCE2-D0876877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A1A-880E-4B7C-A6CA-6F02FBCE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Background: </a:t>
            </a:r>
            <a:br>
              <a:rPr lang="en-US" dirty="0"/>
            </a:br>
            <a:r>
              <a:rPr lang="en-US" sz="3900" dirty="0"/>
              <a:t>GLIMPSE multi-pollutant scenario evaluator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B77FE50-DF80-4D34-882C-F08E8C6667D8}"/>
              </a:ext>
            </a:extLst>
          </p:cNvPr>
          <p:cNvSpPr/>
          <p:nvPr/>
        </p:nvSpPr>
        <p:spPr>
          <a:xfrm>
            <a:off x="2831123" y="3047515"/>
            <a:ext cx="679938" cy="13833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AA341C6-CE8B-4C91-AB41-266F026E0159}"/>
              </a:ext>
            </a:extLst>
          </p:cNvPr>
          <p:cNvSpPr/>
          <p:nvPr/>
        </p:nvSpPr>
        <p:spPr>
          <a:xfrm>
            <a:off x="8576947" y="3047515"/>
            <a:ext cx="679938" cy="13833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F548EC-E8AE-4B5B-9D7F-868EFD877C85}"/>
              </a:ext>
            </a:extLst>
          </p:cNvPr>
          <p:cNvSpPr/>
          <p:nvPr/>
        </p:nvSpPr>
        <p:spPr>
          <a:xfrm>
            <a:off x="3615054" y="1987601"/>
            <a:ext cx="4843146" cy="35514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1655FA-ABBC-4813-8038-477DEDB30897}"/>
              </a:ext>
            </a:extLst>
          </p:cNvPr>
          <p:cNvSpPr txBox="1"/>
          <p:nvPr/>
        </p:nvSpPr>
        <p:spPr>
          <a:xfrm>
            <a:off x="9649427" y="1290274"/>
            <a:ext cx="14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End points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6730CD-634C-492D-AF75-2FC88B9EC41B}"/>
              </a:ext>
            </a:extLst>
          </p:cNvPr>
          <p:cNvSpPr/>
          <p:nvPr/>
        </p:nvSpPr>
        <p:spPr>
          <a:xfrm>
            <a:off x="9453687" y="2047789"/>
            <a:ext cx="2103120" cy="337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Technology penetrations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3B5761-6684-4823-BCD1-5ABB02622DA6}"/>
              </a:ext>
            </a:extLst>
          </p:cNvPr>
          <p:cNvSpPr txBox="1"/>
          <p:nvPr/>
        </p:nvSpPr>
        <p:spPr>
          <a:xfrm>
            <a:off x="10044299" y="1730413"/>
            <a:ext cx="76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F2728-D59D-4F6A-A2CF-3E5F87659AB8}"/>
              </a:ext>
            </a:extLst>
          </p:cNvPr>
          <p:cNvSpPr/>
          <p:nvPr/>
        </p:nvSpPr>
        <p:spPr>
          <a:xfrm>
            <a:off x="9453687" y="2381211"/>
            <a:ext cx="2103120" cy="3375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Fuel use and prices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B009A7-7B87-4F8E-815C-1464D0ED967A}"/>
              </a:ext>
            </a:extLst>
          </p:cNvPr>
          <p:cNvSpPr/>
          <p:nvPr/>
        </p:nvSpPr>
        <p:spPr>
          <a:xfrm>
            <a:off x="9453687" y="4286293"/>
            <a:ext cx="2103120" cy="3525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GHG emissions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2AE3A1-D3D0-4CF4-A9D4-9241B57AEE3F}"/>
              </a:ext>
            </a:extLst>
          </p:cNvPr>
          <p:cNvSpPr txBox="1"/>
          <p:nvPr/>
        </p:nvSpPr>
        <p:spPr>
          <a:xfrm>
            <a:off x="10017742" y="3973256"/>
            <a:ext cx="81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Climate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C61213-CD7F-43C3-A165-B2E3747E83BF}"/>
              </a:ext>
            </a:extLst>
          </p:cNvPr>
          <p:cNvSpPr/>
          <p:nvPr/>
        </p:nvSpPr>
        <p:spPr>
          <a:xfrm>
            <a:off x="9453687" y="4613835"/>
            <a:ext cx="2103120" cy="352559"/>
          </a:xfrm>
          <a:prstGeom prst="rect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Global mean temperature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2ED968-F099-466D-995C-BEC7F1241487}"/>
              </a:ext>
            </a:extLst>
          </p:cNvPr>
          <p:cNvSpPr/>
          <p:nvPr/>
        </p:nvSpPr>
        <p:spPr>
          <a:xfrm>
            <a:off x="9453687" y="5248843"/>
            <a:ext cx="2103120" cy="3525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Air pollutant emissions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42520F-669A-40A8-B54A-7DD26FBBB7B9}"/>
              </a:ext>
            </a:extLst>
          </p:cNvPr>
          <p:cNvSpPr txBox="1"/>
          <p:nvPr/>
        </p:nvSpPr>
        <p:spPr>
          <a:xfrm>
            <a:off x="9510281" y="4928086"/>
            <a:ext cx="183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Environmental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A172E9D-E009-4D43-9C62-DA627A7D0F80}"/>
              </a:ext>
            </a:extLst>
          </p:cNvPr>
          <p:cNvSpPr/>
          <p:nvPr/>
        </p:nvSpPr>
        <p:spPr>
          <a:xfrm>
            <a:off x="9465787" y="3004750"/>
            <a:ext cx="2103120" cy="3375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Policy cost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6DAAA1-C2BD-4CBC-A5B8-839A687A8DE9}"/>
              </a:ext>
            </a:extLst>
          </p:cNvPr>
          <p:cNvSpPr txBox="1"/>
          <p:nvPr/>
        </p:nvSpPr>
        <p:spPr>
          <a:xfrm>
            <a:off x="9920701" y="2687352"/>
            <a:ext cx="103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D39443-6713-4830-8796-7BBC6A83DBF1}"/>
              </a:ext>
            </a:extLst>
          </p:cNvPr>
          <p:cNvSpPr/>
          <p:nvPr/>
        </p:nvSpPr>
        <p:spPr>
          <a:xfrm>
            <a:off x="9465787" y="3338172"/>
            <a:ext cx="2103120" cy="3375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Energy prices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E0BA02-DE26-4BF6-BA45-DF847DDB4332}"/>
              </a:ext>
            </a:extLst>
          </p:cNvPr>
          <p:cNvSpPr/>
          <p:nvPr/>
        </p:nvSpPr>
        <p:spPr>
          <a:xfrm>
            <a:off x="9465787" y="3648177"/>
            <a:ext cx="2103120" cy="337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Land and food prices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98866-2DFF-424B-A2BC-66BB3CBB5C39}"/>
              </a:ext>
            </a:extLst>
          </p:cNvPr>
          <p:cNvSpPr txBox="1"/>
          <p:nvPr/>
        </p:nvSpPr>
        <p:spPr>
          <a:xfrm>
            <a:off x="3613656" y="1230444"/>
            <a:ext cx="4843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GLIMPSE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0465AB-D386-435D-9702-3CA5025A3538}"/>
              </a:ext>
            </a:extLst>
          </p:cNvPr>
          <p:cNvSpPr txBox="1"/>
          <p:nvPr/>
        </p:nvSpPr>
        <p:spPr>
          <a:xfrm>
            <a:off x="3032224" y="5873783"/>
            <a:ext cx="603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The GLIMPSE graphical interface simplifies setting up and executing modeling runs, visualizing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925F3-D33D-4044-9156-21C06B6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3CD5-CDC7-4A3B-AB66-A11987F208FB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59AD7-CD1A-427A-8380-ECA6E6F73767}"/>
              </a:ext>
            </a:extLst>
          </p:cNvPr>
          <p:cNvSpPr txBox="1"/>
          <p:nvPr/>
        </p:nvSpPr>
        <p:spPr>
          <a:xfrm>
            <a:off x="3674211" y="2058492"/>
            <a:ext cx="4782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horizon:</a:t>
            </a:r>
            <a:r>
              <a:rPr lang="en-US" dirty="0"/>
              <a:t>  2010 – 2100 (typically 2010-2050)</a:t>
            </a:r>
          </a:p>
          <a:p>
            <a:r>
              <a:rPr lang="en-US" b="1" dirty="0"/>
              <a:t>Time steps:</a:t>
            </a:r>
            <a:r>
              <a:rPr lang="en-US" dirty="0"/>
              <a:t> 5 years</a:t>
            </a:r>
          </a:p>
          <a:p>
            <a:r>
              <a:rPr lang="en-US" b="1" dirty="0"/>
              <a:t>Spatial coverage:</a:t>
            </a:r>
            <a:r>
              <a:rPr lang="en-US" dirty="0"/>
              <a:t>  </a:t>
            </a:r>
          </a:p>
          <a:p>
            <a:r>
              <a:rPr lang="en-US" dirty="0"/>
              <a:t>     Global, 32 energy-economic regions</a:t>
            </a:r>
          </a:p>
          <a:p>
            <a:r>
              <a:rPr lang="en-US" dirty="0"/>
              <a:t>     U.S. energy system at 50-state resolution</a:t>
            </a:r>
          </a:p>
          <a:p>
            <a:r>
              <a:rPr lang="en-US" b="1" dirty="0"/>
              <a:t>Sectors:</a:t>
            </a:r>
          </a:p>
          <a:p>
            <a:r>
              <a:rPr lang="en-US" dirty="0"/>
              <a:t>     Electric, industrial, buildings, transportation</a:t>
            </a:r>
          </a:p>
          <a:p>
            <a:r>
              <a:rPr lang="en-US" b="1" dirty="0"/>
              <a:t>Emissions: </a:t>
            </a:r>
          </a:p>
          <a:p>
            <a:r>
              <a:rPr lang="en-US" dirty="0"/>
              <a:t>     GHG: 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O, CFCs</a:t>
            </a:r>
          </a:p>
          <a:p>
            <a:r>
              <a:rPr lang="en-US" dirty="0"/>
              <a:t>     Air pollutant: NOx, SO</a:t>
            </a:r>
            <a:r>
              <a:rPr lang="en-US" baseline="-25000" dirty="0"/>
              <a:t>2</a:t>
            </a:r>
            <a:r>
              <a:rPr lang="en-US" dirty="0"/>
              <a:t>, PM, CO, VOC, BC, OC</a:t>
            </a:r>
          </a:p>
          <a:p>
            <a:r>
              <a:rPr lang="en-US" b="1" dirty="0"/>
              <a:t>Platform:</a:t>
            </a:r>
            <a:r>
              <a:rPr lang="en-US" dirty="0"/>
              <a:t> PC, Mac, or Linux</a:t>
            </a:r>
          </a:p>
          <a:p>
            <a:r>
              <a:rPr lang="en-US" b="1" dirty="0"/>
              <a:t>Availability</a:t>
            </a:r>
            <a:r>
              <a:rPr lang="en-US" dirty="0"/>
              <a:t>: Open source, free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9DE901-B04E-4299-9CED-4353749BF38B}"/>
              </a:ext>
            </a:extLst>
          </p:cNvPr>
          <p:cNvSpPr/>
          <p:nvPr/>
        </p:nvSpPr>
        <p:spPr>
          <a:xfrm>
            <a:off x="9453687" y="5601403"/>
            <a:ext cx="2103120" cy="35256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Water use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65EF0-AAD5-4A5C-8633-D50D95EA6551}"/>
              </a:ext>
            </a:extLst>
          </p:cNvPr>
          <p:cNvSpPr/>
          <p:nvPr/>
        </p:nvSpPr>
        <p:spPr>
          <a:xfrm>
            <a:off x="9453687" y="5918540"/>
            <a:ext cx="2103120" cy="3525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Health impacts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AFBEE0-6194-49F9-8D52-5EB08369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24" y="1659360"/>
            <a:ext cx="6032281" cy="420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B517729-53AB-41BB-BB11-384ECD1E0B76}"/>
              </a:ext>
            </a:extLst>
          </p:cNvPr>
          <p:cNvSpPr txBox="1"/>
          <p:nvPr/>
        </p:nvSpPr>
        <p:spPr>
          <a:xfrm>
            <a:off x="1195754" y="1092292"/>
            <a:ext cx="1499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Scenario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79DC7C-BB49-4A09-BC33-C8D42873EB02}"/>
              </a:ext>
            </a:extLst>
          </p:cNvPr>
          <p:cNvSpPr/>
          <p:nvPr/>
        </p:nvSpPr>
        <p:spPr>
          <a:xfrm>
            <a:off x="1195754" y="1839119"/>
            <a:ext cx="1482970" cy="6400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growth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80800A-D945-46E0-A81A-85591127DF0C}"/>
              </a:ext>
            </a:extLst>
          </p:cNvPr>
          <p:cNvSpPr/>
          <p:nvPr/>
        </p:nvSpPr>
        <p:spPr>
          <a:xfrm>
            <a:off x="1195754" y="2469123"/>
            <a:ext cx="1482970" cy="64008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Economic growth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5B3E39-023A-4753-A063-6E82AB2AA5FD}"/>
              </a:ext>
            </a:extLst>
          </p:cNvPr>
          <p:cNvSpPr/>
          <p:nvPr/>
        </p:nvSpPr>
        <p:spPr>
          <a:xfrm>
            <a:off x="1195754" y="3729131"/>
            <a:ext cx="1482970" cy="64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Climate change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F51A5C-FC12-45FA-94ED-DB764727FB65}"/>
              </a:ext>
            </a:extLst>
          </p:cNvPr>
          <p:cNvSpPr/>
          <p:nvPr/>
        </p:nvSpPr>
        <p:spPr>
          <a:xfrm>
            <a:off x="1195754" y="4359135"/>
            <a:ext cx="1482970" cy="6400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Technology development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C4508E-C36E-46B4-A2EC-6B3DF7CE5825}"/>
              </a:ext>
            </a:extLst>
          </p:cNvPr>
          <p:cNvSpPr/>
          <p:nvPr/>
        </p:nvSpPr>
        <p:spPr>
          <a:xfrm>
            <a:off x="1195754" y="4989139"/>
            <a:ext cx="1482970" cy="64008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Behavior and preferences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83E46D-EF4E-4869-B76A-0C2B2DC3BE70}"/>
              </a:ext>
            </a:extLst>
          </p:cNvPr>
          <p:cNvSpPr/>
          <p:nvPr/>
        </p:nvSpPr>
        <p:spPr>
          <a:xfrm>
            <a:off x="1195754" y="3099127"/>
            <a:ext cx="1482970" cy="64008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9CFAF7-103F-49E5-92E4-A322ADF97ABD}"/>
              </a:ext>
            </a:extLst>
          </p:cNvPr>
          <p:cNvSpPr/>
          <p:nvPr/>
        </p:nvSpPr>
        <p:spPr>
          <a:xfrm>
            <a:off x="1195754" y="5619145"/>
            <a:ext cx="1482970" cy="64008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763680679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C092ADD-E0B3-4C24-A8EF-D10338EA5CE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A339F59-C126-4354-9EFB-24C3893EBD2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5CAE414-74A0-4AC3-87F5-B824F406884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B9ECBD4-A94B-4684-B333-DA312D4AD2A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B861872-822E-443E-A01E-CE75FFCFB12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2786651-AF65-483E-A96B-D6A25723D43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DD29C01-5C31-484A-A143-2B9C9A715E5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E3AE939-9B10-4B70-9BCE-7334085C195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5F4557A-E502-434E-A22A-2055B138D92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EA37BF3-E42A-4E86-82CC-02A2813432D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163A290-9E45-443A-AA21-F3738D9823A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F8E0D3-3973-4512-B26B-F75F394BDB1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9AD954B-2307-4016-AC25-C897D79C59B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2874AC5-86F5-410A-83BC-50966F8BC1C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381AE64-8A31-4F09-B694-4853FF092C0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415B3A7-0631-44E5-A821-EE9D227EA74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61F604F-1A6F-4F95-AE3F-FD9C7B11DB4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90C7A57-E185-4A9B-85B7-7B0E7639E9B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D1CCEF5-C624-41C4-8BF9-D2F61D335D8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F6EDAF2-17F1-4A00-B141-C64E0016A2A0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DA264AB-4CB4-440D-95AC-8FD3EACA7FE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D716EC7-C7A5-40F2-83D8-B9864A6B9F0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4CFEE52-1324-464D-A01B-08E13A5EEA0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1ECFD53-D8A8-452A-8D7F-DA1361BD555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EF1EBD1-6F79-4A39-A151-1EDA65BBCE6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601ACA4-F062-4046-B635-F2397BA185A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62B2D05-97C0-4CB7-AB65-05ED5D26B6C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540B4ED-0186-4E8A-9445-6F23E3BBECA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9200</TotalTime>
  <Words>2118</Words>
  <Application>Microsoft Office PowerPoint</Application>
  <PresentationFormat>Widescreen</PresentationFormat>
  <Paragraphs>483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Air pollutant emission impacts of electric vehicle market penetration scenarios</vt:lpstr>
      <vt:lpstr>Foreword</vt:lpstr>
      <vt:lpstr>Abbreviations</vt:lpstr>
      <vt:lpstr>Outline</vt:lpstr>
      <vt:lpstr>Background:  Human-earth system models</vt:lpstr>
      <vt:lpstr>Background:  Human-earth system models</vt:lpstr>
      <vt:lpstr>Background:  Global Change Assessment Model with state resolution</vt:lpstr>
      <vt:lpstr>Background:  Topics that can be explored with GCAM-USA</vt:lpstr>
      <vt:lpstr>Background:  GLIMPSE multi-pollutant scenario evaluator</vt:lpstr>
      <vt:lpstr>Illustrative application:  Energy and emission impacts of electric vehicles</vt:lpstr>
      <vt:lpstr>Results:  Light duty market penetration</vt:lpstr>
      <vt:lpstr>Results:  Electricity production</vt:lpstr>
      <vt:lpstr>Results:  System-wide emissions response at the national level</vt:lpstr>
      <vt:lpstr>Results:  System-wide emissions response at the national level</vt:lpstr>
      <vt:lpstr>Results:  System-wide emissions response at the national level</vt:lpstr>
      <vt:lpstr>Results:  Comparison of regional emission responses</vt:lpstr>
      <vt:lpstr>Results:  Differences in regional CO2 emissions</vt:lpstr>
      <vt:lpstr>Results:  Factors driving regional differences</vt:lpstr>
      <vt:lpstr>Observations</vt:lpstr>
      <vt:lpstr>Summary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Dan Loughlin</cp:lastModifiedBy>
  <cp:revision>194</cp:revision>
  <cp:lastPrinted>2019-05-09T13:44:23Z</cp:lastPrinted>
  <dcterms:created xsi:type="dcterms:W3CDTF">2019-04-17T16:50:05Z</dcterms:created>
  <dcterms:modified xsi:type="dcterms:W3CDTF">2019-10-22T13:20:43Z</dcterms:modified>
</cp:coreProperties>
</file>