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3"/>
  </p:sldMasterIdLst>
  <p:notesMasterIdLst>
    <p:notesMasterId r:id="rId38"/>
  </p:notesMasterIdLst>
  <p:sldIdLst>
    <p:sldId id="671" r:id="rId14"/>
    <p:sldId id="941" r:id="rId15"/>
    <p:sldId id="860" r:id="rId16"/>
    <p:sldId id="871" r:id="rId17"/>
    <p:sldId id="870" r:id="rId18"/>
    <p:sldId id="866" r:id="rId19"/>
    <p:sldId id="862" r:id="rId20"/>
    <p:sldId id="863" r:id="rId21"/>
    <p:sldId id="864" r:id="rId22"/>
    <p:sldId id="865" r:id="rId23"/>
    <p:sldId id="868" r:id="rId24"/>
    <p:sldId id="872" r:id="rId25"/>
    <p:sldId id="869" r:id="rId26"/>
    <p:sldId id="873" r:id="rId27"/>
    <p:sldId id="940" r:id="rId28"/>
    <p:sldId id="923" r:id="rId29"/>
    <p:sldId id="875" r:id="rId30"/>
    <p:sldId id="876" r:id="rId31"/>
    <p:sldId id="877" r:id="rId32"/>
    <p:sldId id="731" r:id="rId33"/>
    <p:sldId id="874" r:id="rId34"/>
    <p:sldId id="942" r:id="rId35"/>
    <p:sldId id="867" r:id="rId36"/>
    <p:sldId id="86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kas, Caroline" initials="FC" lastIdx="6" clrIdx="0">
    <p:extLst>
      <p:ext uri="{19B8F6BF-5375-455C-9EA6-DF929625EA0E}">
        <p15:presenceInfo xmlns:p15="http://schemas.microsoft.com/office/powerpoint/2012/main" userId="S::farkas.caroline@epa.gov::799b63c5-998c-4f0f-b147-7d18345ff3d4" providerId="AD"/>
      </p:ext>
    </p:extLst>
  </p:cmAuthor>
  <p:cmAuthor id="2" name="Eyth, Alison" initials="EA" lastIdx="1" clrIdx="1">
    <p:extLst>
      <p:ext uri="{19B8F6BF-5375-455C-9EA6-DF929625EA0E}">
        <p15:presenceInfo xmlns:p15="http://schemas.microsoft.com/office/powerpoint/2012/main" userId="S::Eyth.Alison@epa.gov::649d2ced-6280-4c44-830a-d941bed67d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88394" autoAdjust="0"/>
  </p:normalViewPr>
  <p:slideViewPr>
    <p:cSldViewPr snapToGrid="0">
      <p:cViewPr varScale="1">
        <p:scale>
          <a:sx n="61" d="100"/>
          <a:sy n="61" d="100"/>
        </p:scale>
        <p:origin x="12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Master" Target="slideMasters/slideMaster1.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EC7A8B-1AA5-4E37-93A0-EE1065F07DDD}" type="datetimeFigureOut">
              <a:rPr lang="en-US" smtClean="0"/>
              <a:t>10/22/2019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33A25-38A4-4AF7-A59E-7EE72C19EE00}" type="slidenum">
              <a:rPr lang="en-US" smtClean="0"/>
              <a:t>‹#›</a:t>
            </a:fld>
            <a:endParaRPr lang="en-US"/>
          </a:p>
        </p:txBody>
      </p:sp>
    </p:spTree>
    <p:extLst>
      <p:ext uri="{BB962C8B-B14F-4D97-AF65-F5344CB8AC3E}">
        <p14:creationId xmlns:p14="http://schemas.microsoft.com/office/powerpoint/2010/main" val="1590643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Projections are created from the emissions modeling platform base year to support policy and regulation research and evaluation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FF909-214C-4283-A38D-5D8E6479E6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797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O&amp;G plot?</a:t>
            </a:r>
          </a:p>
        </p:txBody>
      </p:sp>
      <p:sp>
        <p:nvSpPr>
          <p:cNvPr id="4" name="Slide Number Placeholder 3"/>
          <p:cNvSpPr>
            <a:spLocks noGrp="1"/>
          </p:cNvSpPr>
          <p:nvPr>
            <p:ph type="sldNum" sz="quarter" idx="5"/>
          </p:nvPr>
        </p:nvSpPr>
        <p:spPr/>
        <p:txBody>
          <a:bodyPr/>
          <a:lstStyle/>
          <a:p>
            <a:fld id="{DA533A25-38A4-4AF7-A59E-7EE72C19EE00}" type="slidenum">
              <a:rPr lang="en-US" smtClean="0"/>
              <a:t>18</a:t>
            </a:fld>
            <a:endParaRPr lang="en-US"/>
          </a:p>
        </p:txBody>
      </p:sp>
    </p:spTree>
    <p:extLst>
      <p:ext uri="{BB962C8B-B14F-4D97-AF65-F5344CB8AC3E}">
        <p14:creationId xmlns:p14="http://schemas.microsoft.com/office/powerpoint/2010/main" val="3103116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O&amp;G plot?</a:t>
            </a:r>
          </a:p>
        </p:txBody>
      </p:sp>
      <p:sp>
        <p:nvSpPr>
          <p:cNvPr id="4" name="Slide Number Placeholder 3"/>
          <p:cNvSpPr>
            <a:spLocks noGrp="1"/>
          </p:cNvSpPr>
          <p:nvPr>
            <p:ph type="sldNum" sz="quarter" idx="5"/>
          </p:nvPr>
        </p:nvSpPr>
        <p:spPr/>
        <p:txBody>
          <a:bodyPr/>
          <a:lstStyle/>
          <a:p>
            <a:fld id="{DA533A25-38A4-4AF7-A59E-7EE72C19EE00}" type="slidenum">
              <a:rPr lang="en-US" smtClean="0"/>
              <a:t>19</a:t>
            </a:fld>
            <a:endParaRPr lang="en-US"/>
          </a:p>
        </p:txBody>
      </p:sp>
    </p:spTree>
    <p:extLst>
      <p:ext uri="{BB962C8B-B14F-4D97-AF65-F5344CB8AC3E}">
        <p14:creationId xmlns:p14="http://schemas.microsoft.com/office/powerpoint/2010/main" val="212888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533A25-38A4-4AF7-A59E-7EE72C19EE00}" type="slidenum">
              <a:rPr lang="en-US" smtClean="0"/>
              <a:t>3</a:t>
            </a:fld>
            <a:endParaRPr lang="en-US"/>
          </a:p>
        </p:txBody>
      </p:sp>
    </p:spTree>
    <p:extLst>
      <p:ext uri="{BB962C8B-B14F-4D97-AF65-F5344CB8AC3E}">
        <p14:creationId xmlns:p14="http://schemas.microsoft.com/office/powerpoint/2010/main" val="3900669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Emissions of SO2 are predicted to decrease – especially from EGUs</a:t>
            </a:r>
          </a:p>
        </p:txBody>
      </p:sp>
      <p:sp>
        <p:nvSpPr>
          <p:cNvPr id="4" name="Slide Number Placeholder 3"/>
          <p:cNvSpPr>
            <a:spLocks noGrp="1"/>
          </p:cNvSpPr>
          <p:nvPr>
            <p:ph type="sldNum" sz="quarter" idx="5"/>
          </p:nvPr>
        </p:nvSpPr>
        <p:spPr/>
        <p:txBody>
          <a:bodyPr/>
          <a:lstStyle/>
          <a:p>
            <a:fld id="{DA533A25-38A4-4AF7-A59E-7EE72C19EE00}" type="slidenum">
              <a:rPr lang="en-US" smtClean="0"/>
              <a:t>7</a:t>
            </a:fld>
            <a:endParaRPr lang="en-US"/>
          </a:p>
        </p:txBody>
      </p:sp>
    </p:spTree>
    <p:extLst>
      <p:ext uri="{BB962C8B-B14F-4D97-AF65-F5344CB8AC3E}">
        <p14:creationId xmlns:p14="http://schemas.microsoft.com/office/powerpoint/2010/main" val="1851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Emissions of NOx are predicted to decrease – especially for EGUs, </a:t>
            </a:r>
            <a:r>
              <a:rPr lang="en-US" dirty="0" err="1"/>
              <a:t>onroad</a:t>
            </a:r>
            <a:r>
              <a:rPr lang="en-US" dirty="0"/>
              <a:t>, and nonroad</a:t>
            </a:r>
          </a:p>
        </p:txBody>
      </p:sp>
      <p:sp>
        <p:nvSpPr>
          <p:cNvPr id="4" name="Slide Number Placeholder 3"/>
          <p:cNvSpPr>
            <a:spLocks noGrp="1"/>
          </p:cNvSpPr>
          <p:nvPr>
            <p:ph type="sldNum" sz="quarter" idx="5"/>
          </p:nvPr>
        </p:nvSpPr>
        <p:spPr/>
        <p:txBody>
          <a:bodyPr/>
          <a:lstStyle/>
          <a:p>
            <a:fld id="{DA533A25-38A4-4AF7-A59E-7EE72C19EE00}" type="slidenum">
              <a:rPr lang="en-US" smtClean="0"/>
              <a:t>8</a:t>
            </a:fld>
            <a:endParaRPr lang="en-US"/>
          </a:p>
        </p:txBody>
      </p:sp>
    </p:spTree>
    <p:extLst>
      <p:ext uri="{BB962C8B-B14F-4D97-AF65-F5344CB8AC3E}">
        <p14:creationId xmlns:p14="http://schemas.microsoft.com/office/powerpoint/2010/main" val="345463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Emissions of VOCs are dominated by biogenic processes, but </a:t>
            </a:r>
            <a:r>
              <a:rPr lang="en-US" dirty="0" err="1"/>
              <a:t>onroad</a:t>
            </a:r>
            <a:r>
              <a:rPr lang="en-US" dirty="0"/>
              <a:t> VOC emissions are predicted to decrease</a:t>
            </a:r>
          </a:p>
        </p:txBody>
      </p:sp>
      <p:sp>
        <p:nvSpPr>
          <p:cNvPr id="4" name="Slide Number Placeholder 3"/>
          <p:cNvSpPr>
            <a:spLocks noGrp="1"/>
          </p:cNvSpPr>
          <p:nvPr>
            <p:ph type="sldNum" sz="quarter" idx="5"/>
          </p:nvPr>
        </p:nvSpPr>
        <p:spPr/>
        <p:txBody>
          <a:bodyPr/>
          <a:lstStyle/>
          <a:p>
            <a:fld id="{DA533A25-38A4-4AF7-A59E-7EE72C19EE00}" type="slidenum">
              <a:rPr lang="en-US" smtClean="0"/>
              <a:t>9</a:t>
            </a:fld>
            <a:endParaRPr lang="en-US"/>
          </a:p>
        </p:txBody>
      </p:sp>
    </p:spTree>
    <p:extLst>
      <p:ext uri="{BB962C8B-B14F-4D97-AF65-F5344CB8AC3E}">
        <p14:creationId xmlns:p14="http://schemas.microsoft.com/office/powerpoint/2010/main" val="4035600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Ammonia emissions are projected to increase – especially from agriculture</a:t>
            </a:r>
          </a:p>
        </p:txBody>
      </p:sp>
      <p:sp>
        <p:nvSpPr>
          <p:cNvPr id="4" name="Slide Number Placeholder 3"/>
          <p:cNvSpPr>
            <a:spLocks noGrp="1"/>
          </p:cNvSpPr>
          <p:nvPr>
            <p:ph type="sldNum" sz="quarter" idx="5"/>
          </p:nvPr>
        </p:nvSpPr>
        <p:spPr/>
        <p:txBody>
          <a:bodyPr/>
          <a:lstStyle/>
          <a:p>
            <a:fld id="{DA533A25-38A4-4AF7-A59E-7EE72C19EE00}" type="slidenum">
              <a:rPr lang="en-US" smtClean="0"/>
              <a:t>10</a:t>
            </a:fld>
            <a:endParaRPr lang="en-US"/>
          </a:p>
        </p:txBody>
      </p:sp>
    </p:spTree>
    <p:extLst>
      <p:ext uri="{BB962C8B-B14F-4D97-AF65-F5344CB8AC3E}">
        <p14:creationId xmlns:p14="http://schemas.microsoft.com/office/powerpoint/2010/main" val="1077058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EGU county projection map</a:t>
            </a:r>
          </a:p>
        </p:txBody>
      </p:sp>
      <p:sp>
        <p:nvSpPr>
          <p:cNvPr id="4" name="Slide Number Placeholder 3"/>
          <p:cNvSpPr>
            <a:spLocks noGrp="1"/>
          </p:cNvSpPr>
          <p:nvPr>
            <p:ph type="sldNum" sz="quarter" idx="5"/>
          </p:nvPr>
        </p:nvSpPr>
        <p:spPr/>
        <p:txBody>
          <a:bodyPr/>
          <a:lstStyle/>
          <a:p>
            <a:fld id="{DA533A25-38A4-4AF7-A59E-7EE72C19EE00}" type="slidenum">
              <a:rPr lang="en-US" smtClean="0"/>
              <a:t>12</a:t>
            </a:fld>
            <a:endParaRPr lang="en-US"/>
          </a:p>
        </p:txBody>
      </p:sp>
    </p:spTree>
    <p:extLst>
      <p:ext uri="{BB962C8B-B14F-4D97-AF65-F5344CB8AC3E}">
        <p14:creationId xmlns:p14="http://schemas.microsoft.com/office/powerpoint/2010/main" val="1358197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the dip for the recession moving back in time as the year modeled is later</a:t>
            </a:r>
          </a:p>
        </p:txBody>
      </p:sp>
      <p:sp>
        <p:nvSpPr>
          <p:cNvPr id="4" name="Slide Number Placeholder 3"/>
          <p:cNvSpPr>
            <a:spLocks noGrp="1"/>
          </p:cNvSpPr>
          <p:nvPr>
            <p:ph type="sldNum" sz="quarter" idx="5"/>
          </p:nvPr>
        </p:nvSpPr>
        <p:spPr/>
        <p:txBody>
          <a:bodyPr/>
          <a:lstStyle/>
          <a:p>
            <a:fld id="{DA533A25-38A4-4AF7-A59E-7EE72C19EE00}" type="slidenum">
              <a:rPr lang="en-US" smtClean="0"/>
              <a:t>14</a:t>
            </a:fld>
            <a:endParaRPr lang="en-US"/>
          </a:p>
        </p:txBody>
      </p:sp>
    </p:spTree>
    <p:extLst>
      <p:ext uri="{BB962C8B-B14F-4D97-AF65-F5344CB8AC3E}">
        <p14:creationId xmlns:p14="http://schemas.microsoft.com/office/powerpoint/2010/main" val="1441899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533A25-38A4-4AF7-A59E-7EE72C19EE00}" type="slidenum">
              <a:rPr lang="en-US" smtClean="0"/>
              <a:t>17</a:t>
            </a:fld>
            <a:endParaRPr lang="en-US"/>
          </a:p>
        </p:txBody>
      </p:sp>
    </p:spTree>
    <p:extLst>
      <p:ext uri="{BB962C8B-B14F-4D97-AF65-F5344CB8AC3E}">
        <p14:creationId xmlns:p14="http://schemas.microsoft.com/office/powerpoint/2010/main" val="166868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685800" y="1752605"/>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7706202" y="6407944"/>
            <a:ext cx="941070" cy="365760"/>
          </a:xfrm>
        </p:spPr>
        <p:txBody>
          <a:bodyPr/>
          <a:lstStyle>
            <a:lvl1pPr>
              <a:defRPr>
                <a:solidFill>
                  <a:srgbClr val="FFFFFF"/>
                </a:solidFill>
              </a:defRPr>
            </a:lvl1pPr>
            <a:extLst/>
          </a:lstStyle>
          <a:p>
            <a:r>
              <a:rPr lang="en-US" dirty="0"/>
              <a:t>8/14/2017</a:t>
            </a:r>
          </a:p>
        </p:txBody>
      </p:sp>
      <p:sp>
        <p:nvSpPr>
          <p:cNvPr id="19" name="Footer Placeholder 18"/>
          <p:cNvSpPr>
            <a:spLocks noGrp="1"/>
          </p:cNvSpPr>
          <p:nvPr>
            <p:ph type="ftr" sz="quarter" idx="11"/>
          </p:nvPr>
        </p:nvSpPr>
        <p:spPr>
          <a:xfrm>
            <a:off x="0" y="6492879"/>
            <a:ext cx="3657600" cy="323015"/>
          </a:xfrm>
        </p:spPr>
        <p:txBody>
          <a:bodyPr/>
          <a:lstStyle>
            <a:lvl1pPr>
              <a:defRPr sz="1000">
                <a:solidFill>
                  <a:schemeClr val="accent1">
                    <a:tint val="20000"/>
                  </a:schemeClr>
                </a:solidFill>
              </a:defRPr>
            </a:lvl1pPr>
            <a:extLst/>
          </a:lstStyle>
          <a:p>
            <a:r>
              <a:rPr lang="en-US" dirty="0"/>
              <a:t>US EPA OAQPS, Emission Inventory and Analysis Group</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1C894BD-DCE2-4A96-A9AF-225BBEAC2A40}" type="slidenum">
              <a:rPr lang="en-US" smtClean="0"/>
              <a:pPr/>
              <a:t>‹#›</a:t>
            </a:fld>
            <a:endParaRPr lang="en-US"/>
          </a:p>
        </p:txBody>
      </p:sp>
      <p:pic>
        <p:nvPicPr>
          <p:cNvPr id="13" name="Picture 4" descr="EPA seal">
            <a:extLst>
              <a:ext uri="{FF2B5EF4-FFF2-40B4-BE49-F238E27FC236}">
                <a16:creationId xmlns:a16="http://schemas.microsoft.com/office/drawing/2014/main" id="{57D5F9EA-F25C-441C-A995-C393F4C5D44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9082" y="157052"/>
            <a:ext cx="1123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847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3"/>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891E54-FDBA-45F8-91F6-5708D7EC203B}" type="datetime1">
              <a:rPr lang="en-US" smtClean="0"/>
              <a:pPr/>
              <a:t>10/22/2019</a:t>
            </a:fld>
            <a:endParaRPr lang="en-US"/>
          </a:p>
        </p:txBody>
      </p:sp>
      <p:sp>
        <p:nvSpPr>
          <p:cNvPr id="5" name="Footer Placeholder 4"/>
          <p:cNvSpPr>
            <a:spLocks noGrp="1"/>
          </p:cNvSpPr>
          <p:nvPr>
            <p:ph type="ftr" sz="quarter" idx="11"/>
          </p:nvPr>
        </p:nvSpPr>
        <p:spPr/>
        <p:txBody>
          <a:bodyPr/>
          <a:lstStyle/>
          <a:p>
            <a:r>
              <a:rPr lang="en-US" dirty="0"/>
              <a:t>US EPA OAQPS, Emission Inventory and Analysis Group</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Tree>
    <p:extLst>
      <p:ext uri="{BB962C8B-B14F-4D97-AF65-F5344CB8AC3E}">
        <p14:creationId xmlns:p14="http://schemas.microsoft.com/office/powerpoint/2010/main" val="1022247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4"/>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4B6E3F2-AFAA-4D24-8B99-FEF50B4E69E7}" type="datetime1">
              <a:rPr lang="en-US" smtClean="0"/>
              <a:pPr/>
              <a:t>10/22/2019</a:t>
            </a:fld>
            <a:endParaRPr lang="en-US"/>
          </a:p>
        </p:txBody>
      </p:sp>
      <p:sp>
        <p:nvSpPr>
          <p:cNvPr id="5" name="Footer Placeholder 4"/>
          <p:cNvSpPr>
            <a:spLocks noGrp="1"/>
          </p:cNvSpPr>
          <p:nvPr>
            <p:ph type="ftr" sz="quarter" idx="11"/>
          </p:nvPr>
        </p:nvSpPr>
        <p:spPr/>
        <p:txBody>
          <a:bodyPr/>
          <a:lstStyle/>
          <a:p>
            <a:r>
              <a:rPr lang="en-US" dirty="0"/>
              <a:t>US EPA OAQPS, Emission Inventory and Analysis Group</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Tree>
    <p:extLst>
      <p:ext uri="{BB962C8B-B14F-4D97-AF65-F5344CB8AC3E}">
        <p14:creationId xmlns:p14="http://schemas.microsoft.com/office/powerpoint/2010/main" val="406867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a:xfrm>
            <a:off x="7696200" y="6407944"/>
            <a:ext cx="951072" cy="365760"/>
          </a:xfrm>
        </p:spPr>
        <p:txBody>
          <a:bodyPr/>
          <a:lstStyle>
            <a:lvl1pPr>
              <a:defRPr/>
            </a:lvl1pPr>
          </a:lstStyle>
          <a:p>
            <a:r>
              <a:rPr lang="en-US" dirty="0"/>
              <a:t>3/15/2018</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
        <p:nvSpPr>
          <p:cNvPr id="7" name="Title 6"/>
          <p:cNvSpPr>
            <a:spLocks noGrp="1"/>
          </p:cNvSpPr>
          <p:nvPr>
            <p:ph type="title"/>
          </p:nvPr>
        </p:nvSpPr>
        <p:spPr>
          <a:xfrm>
            <a:off x="457200" y="274638"/>
            <a:ext cx="7431882" cy="1143000"/>
          </a:xfrm>
        </p:spPr>
        <p:txBody>
          <a:bodyPr rtlCol="0">
            <a:normAutofit/>
          </a:bodyPr>
          <a:lstStyle>
            <a:lvl1pPr>
              <a:defRPr sz="3600"/>
            </a:lvl1pPr>
          </a:lstStyle>
          <a:p>
            <a:r>
              <a:rPr kumimoji="0" lang="en-US" dirty="0"/>
              <a:t>Click to edit Master title style</a:t>
            </a:r>
          </a:p>
        </p:txBody>
      </p:sp>
      <p:pic>
        <p:nvPicPr>
          <p:cNvPr id="8" name="Picture 4" descr="EPA seal">
            <a:extLst>
              <a:ext uri="{FF2B5EF4-FFF2-40B4-BE49-F238E27FC236}">
                <a16:creationId xmlns:a16="http://schemas.microsoft.com/office/drawing/2014/main" id="{A18B6769-CC83-4DDE-B96C-6AA4891DF9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9082" y="157052"/>
            <a:ext cx="1123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05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3/15/2018</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29172419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D54C6A6-87B3-41A2-A18F-7E4E7206EED7}" type="datetime1">
              <a:rPr lang="en-US" smtClean="0"/>
              <a:pPr/>
              <a:t>10/22/2019</a:t>
            </a:fld>
            <a:endParaRPr lang="en-US"/>
          </a:p>
        </p:txBody>
      </p:sp>
      <p:sp>
        <p:nvSpPr>
          <p:cNvPr id="7" name="Slide Number Placeholder 6"/>
          <p:cNvSpPr>
            <a:spLocks noGrp="1"/>
          </p:cNvSpPr>
          <p:nvPr>
            <p:ph type="sldNum" sz="quarter" idx="12"/>
          </p:nvPr>
        </p:nvSpPr>
        <p:spPr/>
        <p:txBody>
          <a:bodyPr/>
          <a:lstStyle/>
          <a:p>
            <a:fld id="{61C894BD-DCE2-4A96-A9AF-225BBEAC2A40}"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9042148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8"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8"/>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7" y="1444298"/>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3F539EC-FA9C-4557-ADEF-16E6D24D8931}" type="datetime1">
              <a:rPr lang="en-US" smtClean="0"/>
              <a:pPr/>
              <a:t>10/22/2019</a:t>
            </a:fld>
            <a:endParaRPr lang="en-US"/>
          </a:p>
        </p:txBody>
      </p:sp>
      <p:sp>
        <p:nvSpPr>
          <p:cNvPr id="8" name="Footer Placeholder 7"/>
          <p:cNvSpPr>
            <a:spLocks noGrp="1"/>
          </p:cNvSpPr>
          <p:nvPr>
            <p:ph type="ftr" sz="quarter" idx="11"/>
          </p:nvPr>
        </p:nvSpPr>
        <p:spPr/>
        <p:txBody>
          <a:bodyPr/>
          <a:lstStyle/>
          <a:p>
            <a:r>
              <a:rPr lang="en-US" dirty="0"/>
              <a:t>US EPA OAQPS, Emission Inventory and Analysis Group</a:t>
            </a:r>
          </a:p>
        </p:txBody>
      </p:sp>
      <p:sp>
        <p:nvSpPr>
          <p:cNvPr id="9" name="Slide Number Placeholder 8"/>
          <p:cNvSpPr>
            <a:spLocks noGrp="1"/>
          </p:cNvSpPr>
          <p:nvPr>
            <p:ph type="sldNum" sz="quarter" idx="12"/>
          </p:nvPr>
        </p:nvSpPr>
        <p:spPr/>
        <p:txBody>
          <a:bodyPr/>
          <a:lstStyle/>
          <a:p>
            <a:fld id="{61C894BD-DCE2-4A96-A9AF-225BBEAC2A40}" type="slidenum">
              <a:rPr lang="en-US" smtClean="0"/>
              <a:pPr/>
              <a:t>‹#›</a:t>
            </a:fld>
            <a:endParaRPr lang="en-US"/>
          </a:p>
        </p:txBody>
      </p:sp>
    </p:spTree>
    <p:extLst>
      <p:ext uri="{BB962C8B-B14F-4D97-AF65-F5344CB8AC3E}">
        <p14:creationId xmlns:p14="http://schemas.microsoft.com/office/powerpoint/2010/main" val="54500895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BA3DEE-D6A2-4108-BF0D-8CD761C1BB4E}" type="datetime1">
              <a:rPr lang="en-US" smtClean="0"/>
              <a:pPr/>
              <a:t>10/22/2019</a:t>
            </a:fld>
            <a:endParaRPr lang="en-US"/>
          </a:p>
        </p:txBody>
      </p:sp>
      <p:sp>
        <p:nvSpPr>
          <p:cNvPr id="5" name="Slide Number Placeholder 4"/>
          <p:cNvSpPr>
            <a:spLocks noGrp="1"/>
          </p:cNvSpPr>
          <p:nvPr>
            <p:ph type="sldNum" sz="quarter" idx="12"/>
          </p:nvPr>
        </p:nvSpPr>
        <p:spPr/>
        <p:txBody>
          <a:bodyPr/>
          <a:lstStyle/>
          <a:p>
            <a:fld id="{61C894BD-DCE2-4A96-A9AF-225BBEAC2A40}"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98571666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96200" y="6407944"/>
            <a:ext cx="951072" cy="365760"/>
          </a:xfrm>
        </p:spPr>
        <p:txBody>
          <a:bodyPr/>
          <a:lstStyle>
            <a:lvl1pPr>
              <a:defRPr/>
            </a:lvl1pPr>
          </a:lstStyle>
          <a:p>
            <a:r>
              <a:rPr lang="en-US" dirty="0"/>
              <a:t>3/15/2018</a:t>
            </a:r>
          </a:p>
        </p:txBody>
      </p:sp>
      <p:sp>
        <p:nvSpPr>
          <p:cNvPr id="4" name="Slide Number Placeholder 3"/>
          <p:cNvSpPr>
            <a:spLocks noGrp="1"/>
          </p:cNvSpPr>
          <p:nvPr>
            <p:ph type="sldNum" sz="quarter" idx="12"/>
          </p:nvPr>
        </p:nvSpPr>
        <p:spPr/>
        <p:txBody>
          <a:bodyPr/>
          <a:lstStyle/>
          <a:p>
            <a:fld id="{61C894BD-DCE2-4A96-A9AF-225BBEAC2A40}" type="slidenum">
              <a:rPr lang="en-US" smtClean="0"/>
              <a:pPr/>
              <a:t>‹#›</a:t>
            </a:fld>
            <a:endParaRPr lang="en-US"/>
          </a:p>
        </p:txBody>
      </p:sp>
    </p:spTree>
    <p:extLst>
      <p:ext uri="{BB962C8B-B14F-4D97-AF65-F5344CB8AC3E}">
        <p14:creationId xmlns:p14="http://schemas.microsoft.com/office/powerpoint/2010/main" val="168582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lvl1pPr>
              <a:defRPr/>
            </a:lvl1pPr>
          </a:lstStyle>
          <a:p>
            <a:r>
              <a:rPr lang="en-US" dirty="0"/>
              <a:t>3/14/2018</a:t>
            </a:r>
          </a:p>
        </p:txBody>
      </p:sp>
      <p:sp>
        <p:nvSpPr>
          <p:cNvPr id="7" name="Slide Number Placeholder 6"/>
          <p:cNvSpPr>
            <a:spLocks noGrp="1"/>
          </p:cNvSpPr>
          <p:nvPr>
            <p:ph type="sldNum" sz="quarter" idx="12"/>
          </p:nvPr>
        </p:nvSpPr>
        <p:spPr/>
        <p:txBody>
          <a:bodyPr/>
          <a:lstStyle/>
          <a:p>
            <a:fld id="{61C894BD-DCE2-4A96-A9AF-225BBEAC2A40}" type="slidenum">
              <a:rPr lang="en-US" smtClean="0"/>
              <a:pPr/>
              <a:t>‹#›</a:t>
            </a:fld>
            <a:endParaRPr lang="en-US"/>
          </a:p>
        </p:txBody>
      </p:sp>
    </p:spTree>
    <p:extLst>
      <p:ext uri="{BB962C8B-B14F-4D97-AF65-F5344CB8AC3E}">
        <p14:creationId xmlns:p14="http://schemas.microsoft.com/office/powerpoint/2010/main" val="175705288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7F70F5D-DBD7-4E1C-AE9A-5E07E8AC14F9}" type="datetime1">
              <a:rPr lang="en-US" smtClean="0"/>
              <a:pPr/>
              <a:t>10/22/2019</a:t>
            </a:fld>
            <a:endParaRPr lang="en-US"/>
          </a:p>
        </p:txBody>
      </p:sp>
      <p:sp>
        <p:nvSpPr>
          <p:cNvPr id="6" name="Footer Placeholder 5"/>
          <p:cNvSpPr>
            <a:spLocks noGrp="1"/>
          </p:cNvSpPr>
          <p:nvPr>
            <p:ph type="ftr" sz="quarter" idx="11"/>
          </p:nvPr>
        </p:nvSpPr>
        <p:spPr>
          <a:xfrm>
            <a:off x="4380074" y="6407948"/>
            <a:ext cx="2350681" cy="365125"/>
          </a:xfrm>
        </p:spPr>
        <p:txBody>
          <a:bodyPr/>
          <a:lstStyle>
            <a:lvl1pPr>
              <a:defRPr>
                <a:solidFill>
                  <a:schemeClr val="tx1"/>
                </a:solidFill>
              </a:defRPr>
            </a:lvl1pPr>
            <a:extLst/>
          </a:lstStyle>
          <a:p>
            <a:r>
              <a:rPr lang="en-US" dirty="0"/>
              <a:t>US EPA OAQPS, Emission Inventory and Analysis Group</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1C894BD-DCE2-4A96-A9AF-225BBEAC2A40}" type="slidenum">
              <a:rPr lang="en-US" smtClean="0"/>
              <a:pPr/>
              <a:t>‹#›</a:t>
            </a:fld>
            <a:endParaRPr lang="en-US"/>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110465737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7431882"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32"/>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D9A2A93-CF92-4B7B-BCF1-09FEFD2E7F45}" type="datetime1">
              <a:rPr lang="en-US" smtClean="0"/>
              <a:pPr/>
              <a:t>10/22/2019</a:t>
            </a:fld>
            <a:endParaRPr lang="en-US"/>
          </a:p>
        </p:txBody>
      </p:sp>
      <p:sp>
        <p:nvSpPr>
          <p:cNvPr id="22" name="Footer Placeholder 21"/>
          <p:cNvSpPr>
            <a:spLocks noGrp="1"/>
          </p:cNvSpPr>
          <p:nvPr>
            <p:ph type="ftr" sz="quarter" idx="3"/>
          </p:nvPr>
        </p:nvSpPr>
        <p:spPr>
          <a:xfrm>
            <a:off x="4380074" y="6407948"/>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dirty="0"/>
              <a:t>US EPA OAQPS, Emission Inventory and Analysis Group</a:t>
            </a:r>
          </a:p>
        </p:txBody>
      </p:sp>
      <p:sp>
        <p:nvSpPr>
          <p:cNvPr id="18" name="Slide Number Placeholder 17"/>
          <p:cNvSpPr>
            <a:spLocks noGrp="1"/>
          </p:cNvSpPr>
          <p:nvPr>
            <p:ph type="sldNum" sz="quarter" idx="4"/>
          </p:nvPr>
        </p:nvSpPr>
        <p:spPr>
          <a:xfrm>
            <a:off x="8647272" y="6407948"/>
            <a:ext cx="365760" cy="365125"/>
          </a:xfrm>
          <a:prstGeom prst="rect">
            <a:avLst/>
          </a:prstGeom>
        </p:spPr>
        <p:txBody>
          <a:bodyPr vert="horz" anchor="b"/>
          <a:lstStyle>
            <a:lvl1pPr algn="r" eaLnBrk="1" latinLnBrk="0" hangingPunct="1">
              <a:defRPr kumimoji="0" sz="1000" b="0">
                <a:solidFill>
                  <a:schemeClr val="tx1"/>
                </a:solidFill>
              </a:defRPr>
            </a:lvl1pPr>
            <a:extLst/>
          </a:lstStyle>
          <a:p>
            <a:fld id="{61C894BD-DCE2-4A96-A9AF-225BBEAC2A40}" type="slidenum">
              <a:rPr lang="en-US" smtClean="0"/>
              <a:pPr/>
              <a:t>‹#›</a:t>
            </a:fld>
            <a:endParaRPr lang="en-US"/>
          </a:p>
        </p:txBody>
      </p:sp>
      <p:pic>
        <p:nvPicPr>
          <p:cNvPr id="11" name="Picture 4" descr="EPA seal">
            <a:extLst>
              <a:ext uri="{FF2B5EF4-FFF2-40B4-BE49-F238E27FC236}">
                <a16:creationId xmlns:a16="http://schemas.microsoft.com/office/drawing/2014/main" id="{0A9464C9-B2EB-406D-9B27-AD396FFFF3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89082" y="157052"/>
            <a:ext cx="1123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4234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36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epa.gov/air-emissions-modeling/2016v1-platfor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epa.gov/air-emissions-modeling/2016v1-platfor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417672" y="1828800"/>
            <a:ext cx="8229600" cy="1828800"/>
          </a:xfrm>
        </p:spPr>
        <p:txBody>
          <a:bodyPr>
            <a:noAutofit/>
          </a:bodyPr>
          <a:lstStyle/>
          <a:p>
            <a:pPr algn="ctr"/>
            <a:r>
              <a:rPr lang="en-US" sz="4000" dirty="0"/>
              <a:t>Updates and Improvements to 2023 and 2028 Emission Inventory Projections</a:t>
            </a:r>
          </a:p>
        </p:txBody>
      </p:sp>
      <p:sp>
        <p:nvSpPr>
          <p:cNvPr id="7" name="Content Placeholder 1">
            <a:extLst>
              <a:ext uri="{FF2B5EF4-FFF2-40B4-BE49-F238E27FC236}">
                <a16:creationId xmlns:a16="http://schemas.microsoft.com/office/drawing/2014/main" id="{FFB31873-B0B8-C047-8D29-5A7341F3F0CC}"/>
              </a:ext>
            </a:extLst>
          </p:cNvPr>
          <p:cNvSpPr>
            <a:spLocks noGrp="1"/>
          </p:cNvSpPr>
          <p:nvPr>
            <p:ph idx="1"/>
          </p:nvPr>
        </p:nvSpPr>
        <p:spPr>
          <a:xfrm>
            <a:off x="457200" y="4572000"/>
            <a:ext cx="8229600" cy="1600200"/>
          </a:xfrm>
        </p:spPr>
        <p:txBody>
          <a:bodyPr>
            <a:normAutofit/>
          </a:bodyPr>
          <a:lstStyle/>
          <a:p>
            <a:pPr marL="109728" indent="0" algn="ctr">
              <a:buNone/>
            </a:pPr>
            <a:r>
              <a:rPr lang="en-US" dirty="0"/>
              <a:t>Caroline Farkas, Alison Eyth, Jeff Vukovich</a:t>
            </a:r>
          </a:p>
          <a:p>
            <a:pPr marL="109728" indent="0">
              <a:buNone/>
            </a:pPr>
            <a:endParaRPr lang="en-US" dirty="0"/>
          </a:p>
          <a:p>
            <a:pPr marL="109728" indent="0" algn="ctr">
              <a:buNone/>
            </a:pPr>
            <a:r>
              <a:rPr lang="en-US" dirty="0"/>
              <a:t>October 22, 2019</a:t>
            </a:r>
          </a:p>
        </p:txBody>
      </p:sp>
    </p:spTree>
    <p:extLst>
      <p:ext uri="{BB962C8B-B14F-4D97-AF65-F5344CB8AC3E}">
        <p14:creationId xmlns:p14="http://schemas.microsoft.com/office/powerpoint/2010/main" val="1003953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BFDA49-37A3-4E17-B7F3-62A53DD8789D}"/>
              </a:ext>
            </a:extLst>
          </p:cNvPr>
          <p:cNvSpPr>
            <a:spLocks noGrp="1"/>
          </p:cNvSpPr>
          <p:nvPr>
            <p:ph type="sldNum" sz="quarter" idx="12"/>
          </p:nvPr>
        </p:nvSpPr>
        <p:spPr/>
        <p:txBody>
          <a:bodyPr/>
          <a:lstStyle/>
          <a:p>
            <a:fld id="{61C894BD-DCE2-4A96-A9AF-225BBEAC2A40}" type="slidenum">
              <a:rPr lang="en-US" smtClean="0"/>
              <a:pPr/>
              <a:t>10</a:t>
            </a:fld>
            <a:endParaRPr lang="en-US"/>
          </a:p>
        </p:txBody>
      </p:sp>
      <p:pic>
        <p:nvPicPr>
          <p:cNvPr id="3" name="Picture 2">
            <a:extLst>
              <a:ext uri="{FF2B5EF4-FFF2-40B4-BE49-F238E27FC236}">
                <a16:creationId xmlns:a16="http://schemas.microsoft.com/office/drawing/2014/main" id="{A07C86DA-5138-45B8-814A-0D1D550DDA74}"/>
              </a:ext>
            </a:extLst>
          </p:cNvPr>
          <p:cNvPicPr>
            <a:picLocks noChangeAspect="1"/>
          </p:cNvPicPr>
          <p:nvPr/>
        </p:nvPicPr>
        <p:blipFill rotWithShape="1">
          <a:blip r:embed="rId3"/>
          <a:srcRect l="2886" t="438" r="15038"/>
          <a:stretch/>
        </p:blipFill>
        <p:spPr>
          <a:xfrm>
            <a:off x="262759" y="10886"/>
            <a:ext cx="7782902" cy="6860161"/>
          </a:xfrm>
          <a:prstGeom prst="rect">
            <a:avLst/>
          </a:prstGeom>
        </p:spPr>
      </p:pic>
      <p:pic>
        <p:nvPicPr>
          <p:cNvPr id="4" name="Picture 3">
            <a:extLst>
              <a:ext uri="{FF2B5EF4-FFF2-40B4-BE49-F238E27FC236}">
                <a16:creationId xmlns:a16="http://schemas.microsoft.com/office/drawing/2014/main" id="{562B4CE7-30D1-40D1-83CA-045AFC84B107}"/>
              </a:ext>
            </a:extLst>
          </p:cNvPr>
          <p:cNvPicPr>
            <a:picLocks noChangeAspect="1"/>
          </p:cNvPicPr>
          <p:nvPr/>
        </p:nvPicPr>
        <p:blipFill rotWithShape="1">
          <a:blip r:embed="rId4"/>
          <a:srcRect l="89666" t="772" r="529" b="40469"/>
          <a:stretch/>
        </p:blipFill>
        <p:spPr>
          <a:xfrm>
            <a:off x="8046719" y="1476037"/>
            <a:ext cx="902010" cy="3927697"/>
          </a:xfrm>
          <a:prstGeom prst="rect">
            <a:avLst/>
          </a:prstGeom>
        </p:spPr>
      </p:pic>
    </p:spTree>
    <p:extLst>
      <p:ext uri="{BB962C8B-B14F-4D97-AF65-F5344CB8AC3E}">
        <p14:creationId xmlns:p14="http://schemas.microsoft.com/office/powerpoint/2010/main" val="322539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68B1EA-C30C-479D-BEA3-ACF7B0C55FF4}"/>
              </a:ext>
            </a:extLst>
          </p:cNvPr>
          <p:cNvSpPr>
            <a:spLocks noGrp="1"/>
          </p:cNvSpPr>
          <p:nvPr>
            <p:ph idx="1"/>
          </p:nvPr>
        </p:nvSpPr>
        <p:spPr>
          <a:xfrm>
            <a:off x="457200" y="1481332"/>
            <a:ext cx="8229600" cy="4926616"/>
          </a:xfrm>
        </p:spPr>
        <p:txBody>
          <a:bodyPr>
            <a:normAutofit fontScale="92500" lnSpcReduction="10000"/>
          </a:bodyPr>
          <a:lstStyle/>
          <a:p>
            <a:pPr>
              <a:spcBef>
                <a:spcPts val="600"/>
              </a:spcBef>
              <a:spcAft>
                <a:spcPts val="600"/>
              </a:spcAft>
            </a:pPr>
            <a:r>
              <a:rPr lang="en-US" sz="2400" dirty="0"/>
              <a:t>Two options are available for future year EGUs:</a:t>
            </a:r>
          </a:p>
          <a:p>
            <a:pPr lvl="1">
              <a:spcAft>
                <a:spcPts val="600"/>
              </a:spcAft>
            </a:pPr>
            <a:r>
              <a:rPr lang="en-US" sz="2000" dirty="0"/>
              <a:t>Eastern Regional Technical Advisory Committee (ERTAC) EGU model v16.0</a:t>
            </a:r>
          </a:p>
          <a:p>
            <a:pPr lvl="1">
              <a:spcAft>
                <a:spcPts val="600"/>
              </a:spcAft>
            </a:pPr>
            <a:r>
              <a:rPr lang="en-US" sz="2000" dirty="0"/>
              <a:t>EPA’s Integrated Planning Model (IPM) version 6, May 2019 case</a:t>
            </a:r>
          </a:p>
          <a:p>
            <a:pPr>
              <a:spcAft>
                <a:spcPts val="600"/>
              </a:spcAft>
            </a:pPr>
            <a:r>
              <a:rPr lang="en-US" sz="2400" dirty="0"/>
              <a:t>New for 2016v1 platform projections</a:t>
            </a:r>
          </a:p>
          <a:p>
            <a:pPr lvl="1">
              <a:spcAft>
                <a:spcPts val="600"/>
              </a:spcAft>
            </a:pPr>
            <a:r>
              <a:rPr lang="en-US" sz="2000" dirty="0"/>
              <a:t>Recent closures and committed units have been incorporated</a:t>
            </a:r>
          </a:p>
          <a:p>
            <a:pPr lvl="1">
              <a:spcAft>
                <a:spcPts val="600"/>
              </a:spcAft>
            </a:pPr>
            <a:r>
              <a:rPr lang="en-US" sz="2000" dirty="0"/>
              <a:t>ERTAC</a:t>
            </a:r>
          </a:p>
          <a:p>
            <a:pPr lvl="2">
              <a:spcAft>
                <a:spcPts val="600"/>
              </a:spcAft>
            </a:pPr>
            <a:r>
              <a:rPr lang="en-US" sz="1800" dirty="0"/>
              <a:t>New CAMD data</a:t>
            </a:r>
          </a:p>
          <a:p>
            <a:pPr lvl="1">
              <a:spcAft>
                <a:spcPts val="600"/>
              </a:spcAft>
            </a:pPr>
            <a:r>
              <a:rPr lang="en-US" sz="2000" dirty="0"/>
              <a:t>IPM</a:t>
            </a:r>
          </a:p>
          <a:p>
            <a:pPr lvl="2">
              <a:spcAft>
                <a:spcPts val="600"/>
              </a:spcAft>
            </a:pPr>
            <a:r>
              <a:rPr lang="en-US" sz="1800" dirty="0"/>
              <a:t>Adjustments to SO2 emission factors for coal units</a:t>
            </a:r>
          </a:p>
          <a:p>
            <a:pPr lvl="2">
              <a:spcAft>
                <a:spcPts val="600"/>
              </a:spcAft>
            </a:pPr>
            <a:r>
              <a:rPr lang="en-US" sz="1800" dirty="0"/>
              <a:t>Updated methodology for PM post-processing that makes base and future year PM more consistent for units operating similarly</a:t>
            </a:r>
          </a:p>
          <a:p>
            <a:pPr>
              <a:spcAft>
                <a:spcPts val="600"/>
              </a:spcAft>
            </a:pPr>
            <a:endParaRPr lang="en-US" sz="2400" dirty="0"/>
          </a:p>
        </p:txBody>
      </p:sp>
      <p:sp>
        <p:nvSpPr>
          <p:cNvPr id="3" name="Slide Number Placeholder 2">
            <a:extLst>
              <a:ext uri="{FF2B5EF4-FFF2-40B4-BE49-F238E27FC236}">
                <a16:creationId xmlns:a16="http://schemas.microsoft.com/office/drawing/2014/main" id="{B0AB1F20-1BDC-4A1B-B5BA-98045C296937}"/>
              </a:ext>
            </a:extLst>
          </p:cNvPr>
          <p:cNvSpPr>
            <a:spLocks noGrp="1"/>
          </p:cNvSpPr>
          <p:nvPr>
            <p:ph type="sldNum" sz="quarter" idx="12"/>
          </p:nvPr>
        </p:nvSpPr>
        <p:spPr/>
        <p:txBody>
          <a:bodyPr/>
          <a:lstStyle/>
          <a:p>
            <a:fld id="{61C894BD-DCE2-4A96-A9AF-225BBEAC2A40}" type="slidenum">
              <a:rPr lang="en-US" smtClean="0"/>
              <a:pPr/>
              <a:t>11</a:t>
            </a:fld>
            <a:endParaRPr lang="en-US"/>
          </a:p>
        </p:txBody>
      </p:sp>
      <p:sp>
        <p:nvSpPr>
          <p:cNvPr id="4" name="Title 3">
            <a:extLst>
              <a:ext uri="{FF2B5EF4-FFF2-40B4-BE49-F238E27FC236}">
                <a16:creationId xmlns:a16="http://schemas.microsoft.com/office/drawing/2014/main" id="{3F21D2BA-BB40-4FB5-B13D-D2FBC0C5BD9D}"/>
              </a:ext>
            </a:extLst>
          </p:cNvPr>
          <p:cNvSpPr>
            <a:spLocks noGrp="1"/>
          </p:cNvSpPr>
          <p:nvPr>
            <p:ph type="title"/>
          </p:nvPr>
        </p:nvSpPr>
        <p:spPr/>
        <p:txBody>
          <a:bodyPr>
            <a:normAutofit/>
          </a:bodyPr>
          <a:lstStyle/>
          <a:p>
            <a:r>
              <a:rPr lang="en-US" dirty="0"/>
              <a:t>Electric Generating Units (EGUs)</a:t>
            </a:r>
          </a:p>
        </p:txBody>
      </p:sp>
    </p:spTree>
    <p:extLst>
      <p:ext uri="{BB962C8B-B14F-4D97-AF65-F5344CB8AC3E}">
        <p14:creationId xmlns:p14="http://schemas.microsoft.com/office/powerpoint/2010/main" val="219410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C7B339-CC75-4842-8485-EE793652C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914" y="1093447"/>
            <a:ext cx="6272086" cy="3260189"/>
          </a:xfrm>
          <a:prstGeom prst="rect">
            <a:avLst/>
          </a:prstGeom>
        </p:spPr>
      </p:pic>
      <p:sp>
        <p:nvSpPr>
          <p:cNvPr id="2" name="Slide Number Placeholder 1">
            <a:extLst>
              <a:ext uri="{FF2B5EF4-FFF2-40B4-BE49-F238E27FC236}">
                <a16:creationId xmlns:a16="http://schemas.microsoft.com/office/drawing/2014/main" id="{1EF35EC5-F524-4E4B-8BDF-F1AD54E2F083}"/>
              </a:ext>
            </a:extLst>
          </p:cNvPr>
          <p:cNvSpPr>
            <a:spLocks noGrp="1"/>
          </p:cNvSpPr>
          <p:nvPr>
            <p:ph type="sldNum" sz="quarter" idx="12"/>
          </p:nvPr>
        </p:nvSpPr>
        <p:spPr/>
        <p:txBody>
          <a:bodyPr/>
          <a:lstStyle/>
          <a:p>
            <a:fld id="{61C894BD-DCE2-4A96-A9AF-225BBEAC2A40}" type="slidenum">
              <a:rPr lang="en-US" smtClean="0"/>
              <a:pPr/>
              <a:t>12</a:t>
            </a:fld>
            <a:endParaRPr lang="en-US"/>
          </a:p>
        </p:txBody>
      </p:sp>
      <p:pic>
        <p:nvPicPr>
          <p:cNvPr id="8" name="Picture 7">
            <a:extLst>
              <a:ext uri="{FF2B5EF4-FFF2-40B4-BE49-F238E27FC236}">
                <a16:creationId xmlns:a16="http://schemas.microsoft.com/office/drawing/2014/main" id="{8C9B97E4-9690-4BCA-A4F8-7EF1F7B9F1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1" y="4021954"/>
            <a:ext cx="5437318" cy="2836046"/>
          </a:xfrm>
          <a:prstGeom prst="rect">
            <a:avLst/>
          </a:prstGeom>
        </p:spPr>
      </p:pic>
      <p:sp>
        <p:nvSpPr>
          <p:cNvPr id="11" name="Title 3">
            <a:extLst>
              <a:ext uri="{FF2B5EF4-FFF2-40B4-BE49-F238E27FC236}">
                <a16:creationId xmlns:a16="http://schemas.microsoft.com/office/drawing/2014/main" id="{3E1DFE91-9E40-4137-9AD1-21748A6F0EB5}"/>
              </a:ext>
            </a:extLst>
          </p:cNvPr>
          <p:cNvSpPr txBox="1">
            <a:spLocks/>
          </p:cNvSpPr>
          <p:nvPr/>
        </p:nvSpPr>
        <p:spPr>
          <a:xfrm>
            <a:off x="156950" y="192752"/>
            <a:ext cx="7431882" cy="1143000"/>
          </a:xfrm>
          <a:prstGeom prst="rect">
            <a:avLst/>
          </a:prstGeom>
        </p:spPr>
        <p:txBody>
          <a:bodyPr>
            <a:normAutofit lnSpcReduction="10000"/>
          </a:bodyPr>
          <a:lstStyle>
            <a:lvl1pPr algn="l" rtl="0" eaLnBrk="1" latinLnBrk="0" hangingPunct="1">
              <a:spcBef>
                <a:spcPct val="0"/>
              </a:spcBef>
              <a:buNone/>
              <a:defRPr kumimoji="0" sz="36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defTabSz="914400"/>
            <a:r>
              <a:rPr lang="en-US" dirty="0"/>
              <a:t>2028 EGU SO</a:t>
            </a:r>
            <a:r>
              <a:rPr lang="en-US" baseline="-25000" dirty="0"/>
              <a:t>2</a:t>
            </a:r>
            <a:r>
              <a:rPr lang="en-US" dirty="0"/>
              <a:t> Emissions and Changes from 2016</a:t>
            </a:r>
          </a:p>
        </p:txBody>
      </p:sp>
    </p:spTree>
    <p:extLst>
      <p:ext uri="{BB962C8B-B14F-4D97-AF65-F5344CB8AC3E}">
        <p14:creationId xmlns:p14="http://schemas.microsoft.com/office/powerpoint/2010/main" val="1927070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BC8904-19BA-4ADA-B4C6-0FEEA1001379}"/>
              </a:ext>
            </a:extLst>
          </p:cNvPr>
          <p:cNvSpPr>
            <a:spLocks noGrp="1"/>
          </p:cNvSpPr>
          <p:nvPr>
            <p:ph idx="1"/>
          </p:nvPr>
        </p:nvSpPr>
        <p:spPr/>
        <p:txBody>
          <a:bodyPr>
            <a:normAutofit fontScale="92500" lnSpcReduction="20000"/>
          </a:bodyPr>
          <a:lstStyle/>
          <a:p>
            <a:pPr>
              <a:spcAft>
                <a:spcPts val="600"/>
              </a:spcAft>
            </a:pPr>
            <a:r>
              <a:rPr lang="en-US" dirty="0"/>
              <a:t>Projected by combining emission factors from the Motor Vehicle Emissions Simulator (MOVES) with year-specific activity data</a:t>
            </a:r>
          </a:p>
          <a:p>
            <a:pPr>
              <a:spcAft>
                <a:spcPts val="600"/>
              </a:spcAft>
            </a:pPr>
            <a:r>
              <a:rPr lang="en-US" dirty="0"/>
              <a:t>New for 2016v1 platform projections</a:t>
            </a:r>
          </a:p>
          <a:p>
            <a:pPr lvl="1">
              <a:spcAft>
                <a:spcPts val="600"/>
              </a:spcAft>
            </a:pPr>
            <a:r>
              <a:rPr lang="en-US" dirty="0"/>
              <a:t>Projections of vehicle age distributions now reflect the dip in vehicle counts that resulted from reduced car sales during the economic recession</a:t>
            </a:r>
          </a:p>
          <a:p>
            <a:pPr lvl="1">
              <a:spcAft>
                <a:spcPts val="600"/>
              </a:spcAft>
            </a:pPr>
            <a:r>
              <a:rPr lang="en-US" dirty="0"/>
              <a:t>AEO 2019 to project vehicle miles traveled (VMT)</a:t>
            </a:r>
          </a:p>
          <a:p>
            <a:pPr lvl="1">
              <a:spcAft>
                <a:spcPts val="600"/>
              </a:spcAft>
            </a:pPr>
            <a:r>
              <a:rPr lang="en-US" dirty="0"/>
              <a:t>Hoteling hours reduced based on new factors for combination long haul truck VMT on restricted highways</a:t>
            </a:r>
          </a:p>
          <a:p>
            <a:pPr lvl="1">
              <a:spcAft>
                <a:spcPts val="600"/>
              </a:spcAft>
            </a:pPr>
            <a:r>
              <a:rPr lang="en-US" dirty="0"/>
              <a:t>State/local agencies provided updated inputs</a:t>
            </a:r>
          </a:p>
          <a:p>
            <a:pPr>
              <a:spcAft>
                <a:spcPts val="600"/>
              </a:spcAft>
            </a:pPr>
            <a:r>
              <a:rPr lang="en-US" dirty="0"/>
              <a:t>California provided emissions for base and future years</a:t>
            </a:r>
          </a:p>
        </p:txBody>
      </p:sp>
      <p:sp>
        <p:nvSpPr>
          <p:cNvPr id="3" name="Slide Number Placeholder 2">
            <a:extLst>
              <a:ext uri="{FF2B5EF4-FFF2-40B4-BE49-F238E27FC236}">
                <a16:creationId xmlns:a16="http://schemas.microsoft.com/office/drawing/2014/main" id="{97059BF1-294B-401F-9342-3E463135D728}"/>
              </a:ext>
            </a:extLst>
          </p:cNvPr>
          <p:cNvSpPr>
            <a:spLocks noGrp="1"/>
          </p:cNvSpPr>
          <p:nvPr>
            <p:ph type="sldNum" sz="quarter" idx="12"/>
          </p:nvPr>
        </p:nvSpPr>
        <p:spPr/>
        <p:txBody>
          <a:bodyPr/>
          <a:lstStyle/>
          <a:p>
            <a:fld id="{61C894BD-DCE2-4A96-A9AF-225BBEAC2A40}" type="slidenum">
              <a:rPr lang="en-US" smtClean="0"/>
              <a:pPr/>
              <a:t>13</a:t>
            </a:fld>
            <a:endParaRPr lang="en-US"/>
          </a:p>
        </p:txBody>
      </p:sp>
      <p:sp>
        <p:nvSpPr>
          <p:cNvPr id="4" name="Title 3">
            <a:extLst>
              <a:ext uri="{FF2B5EF4-FFF2-40B4-BE49-F238E27FC236}">
                <a16:creationId xmlns:a16="http://schemas.microsoft.com/office/drawing/2014/main" id="{54A1FA4B-9BD3-456D-8929-CA3CCD6AD146}"/>
              </a:ext>
            </a:extLst>
          </p:cNvPr>
          <p:cNvSpPr>
            <a:spLocks noGrp="1"/>
          </p:cNvSpPr>
          <p:nvPr>
            <p:ph type="title"/>
          </p:nvPr>
        </p:nvSpPr>
        <p:spPr/>
        <p:txBody>
          <a:bodyPr/>
          <a:lstStyle/>
          <a:p>
            <a:r>
              <a:rPr lang="en-US" dirty="0"/>
              <a:t>Onroad Emissions</a:t>
            </a:r>
          </a:p>
        </p:txBody>
      </p:sp>
    </p:spTree>
    <p:extLst>
      <p:ext uri="{BB962C8B-B14F-4D97-AF65-F5344CB8AC3E}">
        <p14:creationId xmlns:p14="http://schemas.microsoft.com/office/powerpoint/2010/main" val="705297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91ED53-F289-46DB-ABA1-95E6CD0547A9}"/>
              </a:ext>
            </a:extLst>
          </p:cNvPr>
          <p:cNvSpPr>
            <a:spLocks noGrp="1"/>
          </p:cNvSpPr>
          <p:nvPr>
            <p:ph type="sldNum" sz="quarter" idx="12"/>
          </p:nvPr>
        </p:nvSpPr>
        <p:spPr/>
        <p:txBody>
          <a:bodyPr/>
          <a:lstStyle/>
          <a:p>
            <a:fld id="{61C894BD-DCE2-4A96-A9AF-225BBEAC2A40}" type="slidenum">
              <a:rPr lang="en-US" smtClean="0"/>
              <a:pPr/>
              <a:t>14</a:t>
            </a:fld>
            <a:endParaRPr lang="en-US"/>
          </a:p>
        </p:txBody>
      </p:sp>
      <p:sp>
        <p:nvSpPr>
          <p:cNvPr id="5" name="TextBox 4">
            <a:extLst>
              <a:ext uri="{FF2B5EF4-FFF2-40B4-BE49-F238E27FC236}">
                <a16:creationId xmlns:a16="http://schemas.microsoft.com/office/drawing/2014/main" id="{B9226665-B1AB-4479-A7BA-447F3C408AF0}"/>
              </a:ext>
            </a:extLst>
          </p:cNvPr>
          <p:cNvSpPr txBox="1"/>
          <p:nvPr/>
        </p:nvSpPr>
        <p:spPr>
          <a:xfrm>
            <a:off x="1054666" y="754668"/>
            <a:ext cx="6291943" cy="646331"/>
          </a:xfrm>
          <a:prstGeom prst="rect">
            <a:avLst/>
          </a:prstGeom>
          <a:noFill/>
        </p:spPr>
        <p:txBody>
          <a:bodyPr wrap="square" rtlCol="0">
            <a:spAutoFit/>
          </a:bodyPr>
          <a:lstStyle/>
          <a:p>
            <a:pPr algn="ctr"/>
            <a:r>
              <a:rPr lang="en-US" b="1" dirty="0"/>
              <a:t>Example Base and Future Year Age Distributions for Passenger Cars</a:t>
            </a:r>
          </a:p>
        </p:txBody>
      </p:sp>
      <p:sp>
        <p:nvSpPr>
          <p:cNvPr id="7" name="Rectangle 6">
            <a:extLst>
              <a:ext uri="{FF2B5EF4-FFF2-40B4-BE49-F238E27FC236}">
                <a16:creationId xmlns:a16="http://schemas.microsoft.com/office/drawing/2014/main" id="{462FF6CD-92A9-4E3D-B92C-6DAA1FE30756}"/>
              </a:ext>
            </a:extLst>
          </p:cNvPr>
          <p:cNvSpPr/>
          <p:nvPr/>
        </p:nvSpPr>
        <p:spPr>
          <a:xfrm>
            <a:off x="-315686" y="4855029"/>
            <a:ext cx="6117772" cy="2035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936632D-9439-445F-85B9-92E38A6B5EB9}"/>
              </a:ext>
            </a:extLst>
          </p:cNvPr>
          <p:cNvPicPr>
            <a:picLocks noChangeAspect="1"/>
          </p:cNvPicPr>
          <p:nvPr/>
        </p:nvPicPr>
        <p:blipFill>
          <a:blip r:embed="rId3"/>
          <a:stretch>
            <a:fillRect/>
          </a:stretch>
        </p:blipFill>
        <p:spPr>
          <a:xfrm>
            <a:off x="-65314" y="1400999"/>
            <a:ext cx="8531904" cy="4967142"/>
          </a:xfrm>
          <a:prstGeom prst="rect">
            <a:avLst/>
          </a:prstGeom>
        </p:spPr>
      </p:pic>
    </p:spTree>
    <p:extLst>
      <p:ext uri="{BB962C8B-B14F-4D97-AF65-F5344CB8AC3E}">
        <p14:creationId xmlns:p14="http://schemas.microsoft.com/office/powerpoint/2010/main" val="1091526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E3FB802-3A42-4172-96BB-25FDC2179A8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0" y="1342628"/>
            <a:ext cx="4390258" cy="2397838"/>
          </a:xfrm>
        </p:spPr>
      </p:pic>
      <p:sp>
        <p:nvSpPr>
          <p:cNvPr id="4" name="Slide Number Placeholder 3">
            <a:extLst>
              <a:ext uri="{FF2B5EF4-FFF2-40B4-BE49-F238E27FC236}">
                <a16:creationId xmlns:a16="http://schemas.microsoft.com/office/drawing/2014/main" id="{B4C410E9-81A6-46FF-B16F-9A0A41DC72E3}"/>
              </a:ext>
            </a:extLst>
          </p:cNvPr>
          <p:cNvSpPr>
            <a:spLocks noGrp="1"/>
          </p:cNvSpPr>
          <p:nvPr>
            <p:ph type="sldNum" sz="quarter" idx="12"/>
          </p:nvPr>
        </p:nvSpPr>
        <p:spPr/>
        <p:txBody>
          <a:bodyPr/>
          <a:lstStyle/>
          <a:p>
            <a:fld id="{61C894BD-DCE2-4A96-A9AF-225BBEAC2A40}" type="slidenum">
              <a:rPr lang="en-US" smtClean="0"/>
              <a:pPr/>
              <a:t>15</a:t>
            </a:fld>
            <a:endParaRPr lang="en-US"/>
          </a:p>
        </p:txBody>
      </p:sp>
      <p:sp>
        <p:nvSpPr>
          <p:cNvPr id="5" name="Title 4">
            <a:extLst>
              <a:ext uri="{FF2B5EF4-FFF2-40B4-BE49-F238E27FC236}">
                <a16:creationId xmlns:a16="http://schemas.microsoft.com/office/drawing/2014/main" id="{B41A70A9-584E-4072-9582-AFDBDC12EC83}"/>
              </a:ext>
            </a:extLst>
          </p:cNvPr>
          <p:cNvSpPr>
            <a:spLocks noGrp="1"/>
          </p:cNvSpPr>
          <p:nvPr>
            <p:ph type="title"/>
          </p:nvPr>
        </p:nvSpPr>
        <p:spPr>
          <a:xfrm>
            <a:off x="299113" y="69199"/>
            <a:ext cx="8229600" cy="1143000"/>
          </a:xfrm>
        </p:spPr>
        <p:txBody>
          <a:bodyPr>
            <a:normAutofit/>
          </a:bodyPr>
          <a:lstStyle/>
          <a:p>
            <a:r>
              <a:rPr lang="en-US" dirty="0"/>
              <a:t>Total Onroad NOx 202x-2016</a:t>
            </a:r>
          </a:p>
        </p:txBody>
      </p:sp>
      <p:pic>
        <p:nvPicPr>
          <p:cNvPr id="9" name="Picture 8">
            <a:extLst>
              <a:ext uri="{FF2B5EF4-FFF2-40B4-BE49-F238E27FC236}">
                <a16:creationId xmlns:a16="http://schemas.microsoft.com/office/drawing/2014/main" id="{D0BE9A0C-0B7E-43CF-AB22-081C7C4463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70" y="1287352"/>
            <a:ext cx="4459130" cy="2435932"/>
          </a:xfrm>
          <a:prstGeom prst="rect">
            <a:avLst/>
          </a:prstGeom>
        </p:spPr>
      </p:pic>
      <p:pic>
        <p:nvPicPr>
          <p:cNvPr id="15" name="Picture 14">
            <a:extLst>
              <a:ext uri="{FF2B5EF4-FFF2-40B4-BE49-F238E27FC236}">
                <a16:creationId xmlns:a16="http://schemas.microsoft.com/office/drawing/2014/main" id="{CD11494C-B6A1-446B-8071-D10FD4118D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 y="3829415"/>
            <a:ext cx="4664670" cy="2397839"/>
          </a:xfrm>
          <a:prstGeom prst="rect">
            <a:avLst/>
          </a:prstGeom>
        </p:spPr>
      </p:pic>
      <p:pic>
        <p:nvPicPr>
          <p:cNvPr id="17" name="Picture 16">
            <a:extLst>
              <a:ext uri="{FF2B5EF4-FFF2-40B4-BE49-F238E27FC236}">
                <a16:creationId xmlns:a16="http://schemas.microsoft.com/office/drawing/2014/main" id="{E2A71E50-7418-49E9-BC06-2CE98BAD03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3223" y="3895041"/>
            <a:ext cx="4409334" cy="2266585"/>
          </a:xfrm>
          <a:prstGeom prst="rect">
            <a:avLst/>
          </a:prstGeom>
        </p:spPr>
      </p:pic>
      <p:sp>
        <p:nvSpPr>
          <p:cNvPr id="10" name="TextBox 9">
            <a:extLst>
              <a:ext uri="{FF2B5EF4-FFF2-40B4-BE49-F238E27FC236}">
                <a16:creationId xmlns:a16="http://schemas.microsoft.com/office/drawing/2014/main" id="{5C597611-3B40-439E-9BA5-05108CD09C0B}"/>
              </a:ext>
            </a:extLst>
          </p:cNvPr>
          <p:cNvSpPr txBox="1"/>
          <p:nvPr/>
        </p:nvSpPr>
        <p:spPr>
          <a:xfrm>
            <a:off x="95965" y="932783"/>
            <a:ext cx="3886200" cy="369332"/>
          </a:xfrm>
          <a:prstGeom prst="rect">
            <a:avLst/>
          </a:prstGeom>
          <a:noFill/>
        </p:spPr>
        <p:txBody>
          <a:bodyPr wrap="square" rtlCol="0">
            <a:spAutoFit/>
          </a:bodyPr>
          <a:lstStyle/>
          <a:p>
            <a:pPr algn="ctr"/>
            <a:r>
              <a:rPr lang="en-US" dirty="0"/>
              <a:t>2023 v1 Onroad total NOx</a:t>
            </a:r>
          </a:p>
        </p:txBody>
      </p:sp>
      <p:sp>
        <p:nvSpPr>
          <p:cNvPr id="3" name="TextBox 2">
            <a:extLst>
              <a:ext uri="{FF2B5EF4-FFF2-40B4-BE49-F238E27FC236}">
                <a16:creationId xmlns:a16="http://schemas.microsoft.com/office/drawing/2014/main" id="{E5B63F27-5DE6-44C6-90CA-87F95CDF42F0}"/>
              </a:ext>
            </a:extLst>
          </p:cNvPr>
          <p:cNvSpPr txBox="1"/>
          <p:nvPr/>
        </p:nvSpPr>
        <p:spPr>
          <a:xfrm>
            <a:off x="4931807" y="955304"/>
            <a:ext cx="3392328" cy="369332"/>
          </a:xfrm>
          <a:prstGeom prst="rect">
            <a:avLst/>
          </a:prstGeom>
          <a:noFill/>
        </p:spPr>
        <p:txBody>
          <a:bodyPr wrap="square" rtlCol="0">
            <a:spAutoFit/>
          </a:bodyPr>
          <a:lstStyle/>
          <a:p>
            <a:r>
              <a:rPr lang="en-US" dirty="0"/>
              <a:t>2028 v1 Onroad total NOx</a:t>
            </a:r>
          </a:p>
        </p:txBody>
      </p:sp>
      <p:sp>
        <p:nvSpPr>
          <p:cNvPr id="12" name="TextBox 11">
            <a:extLst>
              <a:ext uri="{FF2B5EF4-FFF2-40B4-BE49-F238E27FC236}">
                <a16:creationId xmlns:a16="http://schemas.microsoft.com/office/drawing/2014/main" id="{2873FBCA-B011-4699-9EAF-1D46D4E6E4D9}"/>
              </a:ext>
            </a:extLst>
          </p:cNvPr>
          <p:cNvSpPr txBox="1"/>
          <p:nvPr/>
        </p:nvSpPr>
        <p:spPr>
          <a:xfrm>
            <a:off x="85725" y="3591684"/>
            <a:ext cx="3886200" cy="369332"/>
          </a:xfrm>
          <a:prstGeom prst="rect">
            <a:avLst/>
          </a:prstGeom>
          <a:noFill/>
        </p:spPr>
        <p:txBody>
          <a:bodyPr wrap="square" rtlCol="0">
            <a:spAutoFit/>
          </a:bodyPr>
          <a:lstStyle/>
          <a:p>
            <a:pPr algn="ctr"/>
            <a:r>
              <a:rPr lang="en-US" dirty="0"/>
              <a:t>2023 minus 2016 v1 NOx</a:t>
            </a:r>
          </a:p>
        </p:txBody>
      </p:sp>
      <p:sp>
        <p:nvSpPr>
          <p:cNvPr id="13" name="TextBox 12">
            <a:extLst>
              <a:ext uri="{FF2B5EF4-FFF2-40B4-BE49-F238E27FC236}">
                <a16:creationId xmlns:a16="http://schemas.microsoft.com/office/drawing/2014/main" id="{AFFF084A-F0D9-4FED-9676-CD363FCFE26B}"/>
              </a:ext>
            </a:extLst>
          </p:cNvPr>
          <p:cNvSpPr txBox="1"/>
          <p:nvPr/>
        </p:nvSpPr>
        <p:spPr>
          <a:xfrm>
            <a:off x="4671088" y="3633088"/>
            <a:ext cx="3886200" cy="369332"/>
          </a:xfrm>
          <a:prstGeom prst="rect">
            <a:avLst/>
          </a:prstGeom>
          <a:noFill/>
        </p:spPr>
        <p:txBody>
          <a:bodyPr wrap="square" rtlCol="0">
            <a:spAutoFit/>
          </a:bodyPr>
          <a:lstStyle/>
          <a:p>
            <a:pPr algn="ctr"/>
            <a:r>
              <a:rPr lang="en-US" dirty="0"/>
              <a:t>2028 minus 2016 v1 NOx</a:t>
            </a:r>
          </a:p>
        </p:txBody>
      </p:sp>
    </p:spTree>
    <p:extLst>
      <p:ext uri="{BB962C8B-B14F-4D97-AF65-F5344CB8AC3E}">
        <p14:creationId xmlns:p14="http://schemas.microsoft.com/office/powerpoint/2010/main" val="2867799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811577-900D-497B-A467-2F996869B53A}"/>
              </a:ext>
            </a:extLst>
          </p:cNvPr>
          <p:cNvPicPr>
            <a:picLocks noChangeAspect="1"/>
          </p:cNvPicPr>
          <p:nvPr/>
        </p:nvPicPr>
        <p:blipFill>
          <a:blip r:embed="rId2"/>
          <a:stretch>
            <a:fillRect/>
          </a:stretch>
        </p:blipFill>
        <p:spPr>
          <a:xfrm>
            <a:off x="4388708" y="3645563"/>
            <a:ext cx="4755292" cy="3048264"/>
          </a:xfrm>
          <a:prstGeom prst="rect">
            <a:avLst/>
          </a:prstGeom>
        </p:spPr>
      </p:pic>
      <p:pic>
        <p:nvPicPr>
          <p:cNvPr id="9" name="Picture 8">
            <a:extLst>
              <a:ext uri="{FF2B5EF4-FFF2-40B4-BE49-F238E27FC236}">
                <a16:creationId xmlns:a16="http://schemas.microsoft.com/office/drawing/2014/main" id="{A3B40E56-1B3E-4FB5-9F39-A02E57C1253B}"/>
              </a:ext>
            </a:extLst>
          </p:cNvPr>
          <p:cNvPicPr>
            <a:picLocks noChangeAspect="1"/>
          </p:cNvPicPr>
          <p:nvPr/>
        </p:nvPicPr>
        <p:blipFill>
          <a:blip r:embed="rId3"/>
          <a:stretch>
            <a:fillRect/>
          </a:stretch>
        </p:blipFill>
        <p:spPr>
          <a:xfrm>
            <a:off x="0" y="1224207"/>
            <a:ext cx="4755292" cy="3048264"/>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0" y="0"/>
            <a:ext cx="8229600" cy="1143000"/>
          </a:xfrm>
        </p:spPr>
        <p:txBody>
          <a:bodyPr>
            <a:noAutofit/>
          </a:bodyPr>
          <a:lstStyle/>
          <a:p>
            <a:r>
              <a:rPr lang="en-US" sz="3200" dirty="0"/>
              <a:t>Nonroad Projections: 2016v1</a:t>
            </a:r>
          </a:p>
        </p:txBody>
      </p:sp>
      <p:sp>
        <p:nvSpPr>
          <p:cNvPr id="13" name="Content Placeholder 1">
            <a:extLst>
              <a:ext uri="{FF2B5EF4-FFF2-40B4-BE49-F238E27FC236}">
                <a16:creationId xmlns:a16="http://schemas.microsoft.com/office/drawing/2014/main" id="{07BD4F07-6821-4AB1-ADAB-CC5CF7C36FC3}"/>
              </a:ext>
            </a:extLst>
          </p:cNvPr>
          <p:cNvSpPr>
            <a:spLocks noGrp="1"/>
          </p:cNvSpPr>
          <p:nvPr>
            <p:ph idx="1"/>
          </p:nvPr>
        </p:nvSpPr>
        <p:spPr>
          <a:xfrm>
            <a:off x="5001328" y="1371600"/>
            <a:ext cx="4011704" cy="2241690"/>
          </a:xfrm>
        </p:spPr>
        <p:txBody>
          <a:bodyPr>
            <a:noAutofit/>
          </a:bodyPr>
          <a:lstStyle/>
          <a:p>
            <a:r>
              <a:rPr lang="en-US" sz="1800" dirty="0"/>
              <a:t>Declines in emissions from 2016 to 2028 are the result of equipment turnover </a:t>
            </a:r>
            <a:r>
              <a:rPr lang="en-US" sz="1800" dirty="0">
                <a:sym typeface="Wingdings" panose="05000000000000000000" pitchFamily="2" charset="2"/>
              </a:rPr>
              <a:t> newer, cleaner engines are projected to dominate the market in future years</a:t>
            </a:r>
            <a:endParaRPr lang="en-US" sz="1800" dirty="0"/>
          </a:p>
        </p:txBody>
      </p:sp>
      <p:sp>
        <p:nvSpPr>
          <p:cNvPr id="14" name="Content Placeholder 1">
            <a:extLst>
              <a:ext uri="{FF2B5EF4-FFF2-40B4-BE49-F238E27FC236}">
                <a16:creationId xmlns:a16="http://schemas.microsoft.com/office/drawing/2014/main" id="{6E2C76F8-4FA2-4786-B085-26D5D5AB53D2}"/>
              </a:ext>
            </a:extLst>
          </p:cNvPr>
          <p:cNvSpPr txBox="1">
            <a:spLocks/>
          </p:cNvSpPr>
          <p:nvPr/>
        </p:nvSpPr>
        <p:spPr>
          <a:xfrm>
            <a:off x="109557" y="4106121"/>
            <a:ext cx="4120904" cy="2709483"/>
          </a:xfrm>
          <a:prstGeom prst="rect">
            <a:avLst/>
          </a:prstGeom>
          <a:solidFill>
            <a:schemeClr val="bg1"/>
          </a:solidFill>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1800" dirty="0"/>
              <a:t>Nonroad engine regulations driving emissions reductions include:</a:t>
            </a:r>
          </a:p>
          <a:p>
            <a:pPr lvl="1"/>
            <a:r>
              <a:rPr lang="en-US" sz="1600" dirty="0"/>
              <a:t>Tier 4 standards for nonroad diesel engines (starting in 2008)</a:t>
            </a:r>
          </a:p>
          <a:p>
            <a:pPr lvl="1"/>
            <a:r>
              <a:rPr lang="en-US" sz="1600" dirty="0"/>
              <a:t>Emission standards for new nonroad spark-ignition engines, equipment, and vessels (starting in 2010)</a:t>
            </a:r>
          </a:p>
          <a:p>
            <a:pPr lvl="1"/>
            <a:endParaRPr lang="en-US" sz="1200" dirty="0"/>
          </a:p>
        </p:txBody>
      </p:sp>
      <p:sp>
        <p:nvSpPr>
          <p:cNvPr id="11" name="TextBox 10">
            <a:extLst>
              <a:ext uri="{FF2B5EF4-FFF2-40B4-BE49-F238E27FC236}">
                <a16:creationId xmlns:a16="http://schemas.microsoft.com/office/drawing/2014/main" id="{C8AD90C4-E547-4C6A-A617-258252C685B9}"/>
              </a:ext>
            </a:extLst>
          </p:cNvPr>
          <p:cNvSpPr txBox="1"/>
          <p:nvPr/>
        </p:nvSpPr>
        <p:spPr>
          <a:xfrm>
            <a:off x="714275" y="1575443"/>
            <a:ext cx="620683" cy="276999"/>
          </a:xfrm>
          <a:prstGeom prst="rect">
            <a:avLst/>
          </a:prstGeom>
          <a:noFill/>
        </p:spPr>
        <p:txBody>
          <a:bodyPr wrap="none" rtlCol="0">
            <a:spAutoFit/>
          </a:bodyPr>
          <a:lstStyle/>
          <a:p>
            <a:r>
              <a:rPr lang="en-US" sz="1200" b="1" dirty="0">
                <a:solidFill>
                  <a:srgbClr val="FF0000"/>
                </a:solidFill>
              </a:rPr>
              <a:t>-61.6%</a:t>
            </a:r>
          </a:p>
        </p:txBody>
      </p:sp>
      <p:sp>
        <p:nvSpPr>
          <p:cNvPr id="15" name="TextBox 14">
            <a:extLst>
              <a:ext uri="{FF2B5EF4-FFF2-40B4-BE49-F238E27FC236}">
                <a16:creationId xmlns:a16="http://schemas.microsoft.com/office/drawing/2014/main" id="{75871002-369F-45B5-952B-14D4F60CFD1A}"/>
              </a:ext>
            </a:extLst>
          </p:cNvPr>
          <p:cNvSpPr txBox="1"/>
          <p:nvPr/>
        </p:nvSpPr>
        <p:spPr>
          <a:xfrm>
            <a:off x="1256107" y="1708899"/>
            <a:ext cx="620683" cy="276999"/>
          </a:xfrm>
          <a:prstGeom prst="rect">
            <a:avLst/>
          </a:prstGeom>
          <a:noFill/>
        </p:spPr>
        <p:txBody>
          <a:bodyPr wrap="none" rtlCol="0">
            <a:spAutoFit/>
          </a:bodyPr>
          <a:lstStyle/>
          <a:p>
            <a:r>
              <a:rPr lang="en-US" sz="1200" b="1" dirty="0">
                <a:solidFill>
                  <a:srgbClr val="FF0000"/>
                </a:solidFill>
              </a:rPr>
              <a:t>-61.9%</a:t>
            </a:r>
          </a:p>
        </p:txBody>
      </p:sp>
      <p:sp>
        <p:nvSpPr>
          <p:cNvPr id="17" name="TextBox 16">
            <a:extLst>
              <a:ext uri="{FF2B5EF4-FFF2-40B4-BE49-F238E27FC236}">
                <a16:creationId xmlns:a16="http://schemas.microsoft.com/office/drawing/2014/main" id="{83F17384-D407-4B5C-B27C-12182B4D0615}"/>
              </a:ext>
            </a:extLst>
          </p:cNvPr>
          <p:cNvSpPr txBox="1"/>
          <p:nvPr/>
        </p:nvSpPr>
        <p:spPr>
          <a:xfrm>
            <a:off x="1782961" y="2729517"/>
            <a:ext cx="620683" cy="276999"/>
          </a:xfrm>
          <a:prstGeom prst="rect">
            <a:avLst/>
          </a:prstGeom>
          <a:noFill/>
        </p:spPr>
        <p:txBody>
          <a:bodyPr wrap="none" rtlCol="0">
            <a:spAutoFit/>
          </a:bodyPr>
          <a:lstStyle/>
          <a:p>
            <a:r>
              <a:rPr lang="en-US" sz="1200" b="1" dirty="0">
                <a:solidFill>
                  <a:srgbClr val="FF0000"/>
                </a:solidFill>
              </a:rPr>
              <a:t>-10.5%</a:t>
            </a:r>
          </a:p>
        </p:txBody>
      </p:sp>
      <p:sp>
        <p:nvSpPr>
          <p:cNvPr id="18" name="TextBox 17">
            <a:extLst>
              <a:ext uri="{FF2B5EF4-FFF2-40B4-BE49-F238E27FC236}">
                <a16:creationId xmlns:a16="http://schemas.microsoft.com/office/drawing/2014/main" id="{397E05F1-02CE-47D7-98A2-9E137C8B9688}"/>
              </a:ext>
            </a:extLst>
          </p:cNvPr>
          <p:cNvSpPr txBox="1"/>
          <p:nvPr/>
        </p:nvSpPr>
        <p:spPr>
          <a:xfrm>
            <a:off x="2324793" y="2729517"/>
            <a:ext cx="620683" cy="276999"/>
          </a:xfrm>
          <a:prstGeom prst="rect">
            <a:avLst/>
          </a:prstGeom>
          <a:noFill/>
        </p:spPr>
        <p:txBody>
          <a:bodyPr wrap="none" rtlCol="0">
            <a:spAutoFit/>
          </a:bodyPr>
          <a:lstStyle/>
          <a:p>
            <a:r>
              <a:rPr lang="en-US" sz="1200" b="1" dirty="0">
                <a:solidFill>
                  <a:srgbClr val="FF0000"/>
                </a:solidFill>
              </a:rPr>
              <a:t>-25.8%</a:t>
            </a:r>
          </a:p>
        </p:txBody>
      </p:sp>
      <p:sp>
        <p:nvSpPr>
          <p:cNvPr id="19" name="TextBox 18">
            <a:extLst>
              <a:ext uri="{FF2B5EF4-FFF2-40B4-BE49-F238E27FC236}">
                <a16:creationId xmlns:a16="http://schemas.microsoft.com/office/drawing/2014/main" id="{3BDEA330-695F-4B1D-9331-F3D968BA12A7}"/>
              </a:ext>
            </a:extLst>
          </p:cNvPr>
          <p:cNvSpPr txBox="1"/>
          <p:nvPr/>
        </p:nvSpPr>
        <p:spPr>
          <a:xfrm>
            <a:off x="2939793" y="2609839"/>
            <a:ext cx="542136" cy="276999"/>
          </a:xfrm>
          <a:prstGeom prst="rect">
            <a:avLst/>
          </a:prstGeom>
          <a:noFill/>
        </p:spPr>
        <p:txBody>
          <a:bodyPr wrap="none" rtlCol="0">
            <a:spAutoFit/>
          </a:bodyPr>
          <a:lstStyle/>
          <a:p>
            <a:r>
              <a:rPr lang="en-US" sz="1200" b="1" dirty="0">
                <a:solidFill>
                  <a:srgbClr val="FF0000"/>
                </a:solidFill>
              </a:rPr>
              <a:t>-9.2%</a:t>
            </a:r>
          </a:p>
        </p:txBody>
      </p:sp>
      <p:sp>
        <p:nvSpPr>
          <p:cNvPr id="21" name="TextBox 20">
            <a:extLst>
              <a:ext uri="{FF2B5EF4-FFF2-40B4-BE49-F238E27FC236}">
                <a16:creationId xmlns:a16="http://schemas.microsoft.com/office/drawing/2014/main" id="{8A9E83DA-83AB-48D1-A2BF-F508317D59E8}"/>
              </a:ext>
            </a:extLst>
          </p:cNvPr>
          <p:cNvSpPr txBox="1"/>
          <p:nvPr/>
        </p:nvSpPr>
        <p:spPr>
          <a:xfrm>
            <a:off x="3408456" y="2948454"/>
            <a:ext cx="651140" cy="276999"/>
          </a:xfrm>
          <a:prstGeom prst="rect">
            <a:avLst/>
          </a:prstGeom>
          <a:noFill/>
        </p:spPr>
        <p:txBody>
          <a:bodyPr wrap="none" rtlCol="0">
            <a:spAutoFit/>
          </a:bodyPr>
          <a:lstStyle/>
          <a:p>
            <a:r>
              <a:rPr lang="en-US" sz="1200" b="1" dirty="0">
                <a:solidFill>
                  <a:srgbClr val="FF0000"/>
                </a:solidFill>
              </a:rPr>
              <a:t>+21.5%</a:t>
            </a:r>
          </a:p>
        </p:txBody>
      </p:sp>
      <p:sp>
        <p:nvSpPr>
          <p:cNvPr id="22" name="TextBox 21">
            <a:extLst>
              <a:ext uri="{FF2B5EF4-FFF2-40B4-BE49-F238E27FC236}">
                <a16:creationId xmlns:a16="http://schemas.microsoft.com/office/drawing/2014/main" id="{5D167520-80BB-434E-8A48-59F95639A06F}"/>
              </a:ext>
            </a:extLst>
          </p:cNvPr>
          <p:cNvSpPr txBox="1"/>
          <p:nvPr/>
        </p:nvSpPr>
        <p:spPr>
          <a:xfrm>
            <a:off x="3952130" y="2564886"/>
            <a:ext cx="620683" cy="276999"/>
          </a:xfrm>
          <a:prstGeom prst="rect">
            <a:avLst/>
          </a:prstGeom>
          <a:noFill/>
        </p:spPr>
        <p:txBody>
          <a:bodyPr wrap="none" rtlCol="0">
            <a:spAutoFit/>
          </a:bodyPr>
          <a:lstStyle/>
          <a:p>
            <a:r>
              <a:rPr lang="en-US" sz="1200" b="1" dirty="0">
                <a:solidFill>
                  <a:srgbClr val="FF0000"/>
                </a:solidFill>
              </a:rPr>
              <a:t>-13.6%</a:t>
            </a:r>
          </a:p>
        </p:txBody>
      </p:sp>
      <p:sp>
        <p:nvSpPr>
          <p:cNvPr id="23" name="TextBox 22">
            <a:extLst>
              <a:ext uri="{FF2B5EF4-FFF2-40B4-BE49-F238E27FC236}">
                <a16:creationId xmlns:a16="http://schemas.microsoft.com/office/drawing/2014/main" id="{6BEBB1FC-8307-4592-A659-16990225D8ED}"/>
              </a:ext>
            </a:extLst>
          </p:cNvPr>
          <p:cNvSpPr txBox="1"/>
          <p:nvPr/>
        </p:nvSpPr>
        <p:spPr>
          <a:xfrm>
            <a:off x="5105400" y="4217195"/>
            <a:ext cx="620683" cy="276999"/>
          </a:xfrm>
          <a:prstGeom prst="rect">
            <a:avLst/>
          </a:prstGeom>
          <a:noFill/>
        </p:spPr>
        <p:txBody>
          <a:bodyPr wrap="none" rtlCol="0">
            <a:spAutoFit/>
          </a:bodyPr>
          <a:lstStyle/>
          <a:p>
            <a:r>
              <a:rPr lang="en-US" sz="1200" b="1" dirty="0">
                <a:solidFill>
                  <a:srgbClr val="FF0000"/>
                </a:solidFill>
              </a:rPr>
              <a:t>-70.6%</a:t>
            </a:r>
          </a:p>
        </p:txBody>
      </p:sp>
      <p:sp>
        <p:nvSpPr>
          <p:cNvPr id="24" name="TextBox 23">
            <a:extLst>
              <a:ext uri="{FF2B5EF4-FFF2-40B4-BE49-F238E27FC236}">
                <a16:creationId xmlns:a16="http://schemas.microsoft.com/office/drawing/2014/main" id="{A8D26041-BC11-455C-8527-D32B331A9215}"/>
              </a:ext>
            </a:extLst>
          </p:cNvPr>
          <p:cNvSpPr txBox="1"/>
          <p:nvPr/>
        </p:nvSpPr>
        <p:spPr>
          <a:xfrm>
            <a:off x="5678147" y="4184922"/>
            <a:ext cx="620683" cy="276999"/>
          </a:xfrm>
          <a:prstGeom prst="rect">
            <a:avLst/>
          </a:prstGeom>
          <a:noFill/>
        </p:spPr>
        <p:txBody>
          <a:bodyPr wrap="none" rtlCol="0">
            <a:spAutoFit/>
          </a:bodyPr>
          <a:lstStyle/>
          <a:p>
            <a:r>
              <a:rPr lang="en-US" sz="1200" b="1" dirty="0">
                <a:solidFill>
                  <a:srgbClr val="FF0000"/>
                </a:solidFill>
              </a:rPr>
              <a:t>-68.8%</a:t>
            </a:r>
          </a:p>
        </p:txBody>
      </p:sp>
      <p:sp>
        <p:nvSpPr>
          <p:cNvPr id="25" name="TextBox 24">
            <a:extLst>
              <a:ext uri="{FF2B5EF4-FFF2-40B4-BE49-F238E27FC236}">
                <a16:creationId xmlns:a16="http://schemas.microsoft.com/office/drawing/2014/main" id="{BF6333BB-BD63-4323-8DFB-3F87D8BE767B}"/>
              </a:ext>
            </a:extLst>
          </p:cNvPr>
          <p:cNvSpPr txBox="1"/>
          <p:nvPr/>
        </p:nvSpPr>
        <p:spPr>
          <a:xfrm>
            <a:off x="6230516" y="4461921"/>
            <a:ext cx="572593" cy="276999"/>
          </a:xfrm>
          <a:prstGeom prst="rect">
            <a:avLst/>
          </a:prstGeom>
          <a:noFill/>
        </p:spPr>
        <p:txBody>
          <a:bodyPr wrap="none" rtlCol="0">
            <a:spAutoFit/>
          </a:bodyPr>
          <a:lstStyle/>
          <a:p>
            <a:r>
              <a:rPr lang="en-US" sz="1200" b="1" dirty="0">
                <a:solidFill>
                  <a:srgbClr val="FF0000"/>
                </a:solidFill>
              </a:rPr>
              <a:t>+5.0%</a:t>
            </a:r>
          </a:p>
        </p:txBody>
      </p:sp>
      <p:sp>
        <p:nvSpPr>
          <p:cNvPr id="26" name="TextBox 25">
            <a:extLst>
              <a:ext uri="{FF2B5EF4-FFF2-40B4-BE49-F238E27FC236}">
                <a16:creationId xmlns:a16="http://schemas.microsoft.com/office/drawing/2014/main" id="{0697A081-EF51-42C9-B441-344D2D12A0B1}"/>
              </a:ext>
            </a:extLst>
          </p:cNvPr>
          <p:cNvSpPr txBox="1"/>
          <p:nvPr/>
        </p:nvSpPr>
        <p:spPr>
          <a:xfrm>
            <a:off x="6766354" y="5169695"/>
            <a:ext cx="620683" cy="276999"/>
          </a:xfrm>
          <a:prstGeom prst="rect">
            <a:avLst/>
          </a:prstGeom>
          <a:noFill/>
        </p:spPr>
        <p:txBody>
          <a:bodyPr wrap="none" rtlCol="0">
            <a:spAutoFit/>
          </a:bodyPr>
          <a:lstStyle/>
          <a:p>
            <a:r>
              <a:rPr lang="en-US" sz="1200" b="1" dirty="0">
                <a:solidFill>
                  <a:srgbClr val="FF0000"/>
                </a:solidFill>
              </a:rPr>
              <a:t>-30.2%</a:t>
            </a:r>
          </a:p>
        </p:txBody>
      </p:sp>
      <p:sp>
        <p:nvSpPr>
          <p:cNvPr id="27" name="TextBox 26">
            <a:extLst>
              <a:ext uri="{FF2B5EF4-FFF2-40B4-BE49-F238E27FC236}">
                <a16:creationId xmlns:a16="http://schemas.microsoft.com/office/drawing/2014/main" id="{94E68000-59D4-4F72-A429-4553D7D0AAEE}"/>
              </a:ext>
            </a:extLst>
          </p:cNvPr>
          <p:cNvSpPr txBox="1"/>
          <p:nvPr/>
        </p:nvSpPr>
        <p:spPr>
          <a:xfrm>
            <a:off x="7260687" y="5243664"/>
            <a:ext cx="620683" cy="276999"/>
          </a:xfrm>
          <a:prstGeom prst="rect">
            <a:avLst/>
          </a:prstGeom>
          <a:noFill/>
        </p:spPr>
        <p:txBody>
          <a:bodyPr wrap="none" rtlCol="0">
            <a:spAutoFit/>
          </a:bodyPr>
          <a:lstStyle/>
          <a:p>
            <a:r>
              <a:rPr lang="en-US" sz="1200" b="1" dirty="0">
                <a:solidFill>
                  <a:srgbClr val="FF0000"/>
                </a:solidFill>
              </a:rPr>
              <a:t>-37.9%</a:t>
            </a:r>
          </a:p>
        </p:txBody>
      </p:sp>
      <p:sp>
        <p:nvSpPr>
          <p:cNvPr id="28" name="TextBox 27">
            <a:extLst>
              <a:ext uri="{FF2B5EF4-FFF2-40B4-BE49-F238E27FC236}">
                <a16:creationId xmlns:a16="http://schemas.microsoft.com/office/drawing/2014/main" id="{5CD3595E-610B-4382-8C53-9D32A63927FE}"/>
              </a:ext>
            </a:extLst>
          </p:cNvPr>
          <p:cNvSpPr txBox="1"/>
          <p:nvPr/>
        </p:nvSpPr>
        <p:spPr>
          <a:xfrm>
            <a:off x="7816412" y="5169695"/>
            <a:ext cx="620683" cy="276999"/>
          </a:xfrm>
          <a:prstGeom prst="rect">
            <a:avLst/>
          </a:prstGeom>
          <a:noFill/>
        </p:spPr>
        <p:txBody>
          <a:bodyPr wrap="none" rtlCol="0">
            <a:spAutoFit/>
          </a:bodyPr>
          <a:lstStyle/>
          <a:p>
            <a:r>
              <a:rPr lang="en-US" sz="1200" b="1" dirty="0">
                <a:solidFill>
                  <a:srgbClr val="FF0000"/>
                </a:solidFill>
              </a:rPr>
              <a:t>-30.4%</a:t>
            </a:r>
          </a:p>
        </p:txBody>
      </p:sp>
      <p:sp>
        <p:nvSpPr>
          <p:cNvPr id="29" name="TextBox 28">
            <a:extLst>
              <a:ext uri="{FF2B5EF4-FFF2-40B4-BE49-F238E27FC236}">
                <a16:creationId xmlns:a16="http://schemas.microsoft.com/office/drawing/2014/main" id="{70A99E98-FDE7-410B-A77B-0F50B4804904}"/>
              </a:ext>
            </a:extLst>
          </p:cNvPr>
          <p:cNvSpPr txBox="1"/>
          <p:nvPr/>
        </p:nvSpPr>
        <p:spPr>
          <a:xfrm>
            <a:off x="8375703" y="5169695"/>
            <a:ext cx="620683" cy="276999"/>
          </a:xfrm>
          <a:prstGeom prst="rect">
            <a:avLst/>
          </a:prstGeom>
          <a:noFill/>
        </p:spPr>
        <p:txBody>
          <a:bodyPr wrap="none" rtlCol="0">
            <a:spAutoFit/>
          </a:bodyPr>
          <a:lstStyle/>
          <a:p>
            <a:r>
              <a:rPr lang="en-US" sz="1200" b="1" dirty="0">
                <a:solidFill>
                  <a:srgbClr val="FF0000"/>
                </a:solidFill>
              </a:rPr>
              <a:t>-59.2%</a:t>
            </a:r>
          </a:p>
        </p:txBody>
      </p:sp>
    </p:spTree>
    <p:extLst>
      <p:ext uri="{BB962C8B-B14F-4D97-AF65-F5344CB8AC3E}">
        <p14:creationId xmlns:p14="http://schemas.microsoft.com/office/powerpoint/2010/main" val="1745101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88D434-46C9-4771-8BE1-5642B0979BAE}"/>
              </a:ext>
            </a:extLst>
          </p:cNvPr>
          <p:cNvSpPr>
            <a:spLocks noGrp="1"/>
          </p:cNvSpPr>
          <p:nvPr>
            <p:ph idx="1"/>
          </p:nvPr>
        </p:nvSpPr>
        <p:spPr>
          <a:xfrm>
            <a:off x="457200" y="1265276"/>
            <a:ext cx="8229600" cy="5635256"/>
          </a:xfrm>
          <a:solidFill>
            <a:schemeClr val="bg1"/>
          </a:solidFill>
        </p:spPr>
        <p:txBody>
          <a:bodyPr>
            <a:normAutofit fontScale="77500" lnSpcReduction="20000"/>
          </a:bodyPr>
          <a:lstStyle/>
          <a:p>
            <a:pPr>
              <a:spcAft>
                <a:spcPts val="600"/>
              </a:spcAft>
            </a:pPr>
            <a:r>
              <a:rPr lang="en-US" dirty="0"/>
              <a:t>Point Oil and Gas sources</a:t>
            </a:r>
          </a:p>
          <a:p>
            <a:pPr lvl="2">
              <a:spcAft>
                <a:spcPts val="600"/>
              </a:spcAft>
            </a:pPr>
            <a:r>
              <a:rPr lang="en-US" dirty="0"/>
              <a:t>Production-related sources: used State historical data and AEO 2019</a:t>
            </a:r>
          </a:p>
          <a:p>
            <a:pPr lvl="2">
              <a:spcAft>
                <a:spcPts val="600"/>
              </a:spcAft>
            </a:pPr>
            <a:r>
              <a:rPr lang="en-US" dirty="0"/>
              <a:t>Exploration-related sources: used a four year average of 2014-2017 exploration activity (instead of 2 year average in beta version)</a:t>
            </a:r>
          </a:p>
          <a:p>
            <a:pPr lvl="2">
              <a:spcAft>
                <a:spcPts val="600"/>
              </a:spcAft>
            </a:pPr>
            <a:r>
              <a:rPr lang="en-US" dirty="0"/>
              <a:t>Transmission-related sources: used factors based on AEO 2019</a:t>
            </a:r>
          </a:p>
          <a:p>
            <a:pPr>
              <a:spcAft>
                <a:spcPts val="600"/>
              </a:spcAft>
            </a:pPr>
            <a:r>
              <a:rPr lang="en-US" dirty="0"/>
              <a:t>Nonpoint Oil and Gas sources</a:t>
            </a:r>
          </a:p>
          <a:p>
            <a:pPr lvl="2">
              <a:spcAft>
                <a:spcPts val="600"/>
              </a:spcAft>
            </a:pPr>
            <a:r>
              <a:rPr lang="en-US" dirty="0"/>
              <a:t>Exploration-related sources: used 4-year average emission dataset</a:t>
            </a:r>
          </a:p>
          <a:p>
            <a:pPr lvl="2">
              <a:spcAft>
                <a:spcPts val="600"/>
              </a:spcAft>
            </a:pPr>
            <a:r>
              <a:rPr lang="en-US" dirty="0"/>
              <a:t>Production-related sources: used State historical data and AEO 2019</a:t>
            </a:r>
          </a:p>
          <a:p>
            <a:pPr>
              <a:spcAft>
                <a:spcPts val="600"/>
              </a:spcAft>
            </a:pPr>
            <a:r>
              <a:rPr lang="en-US" dirty="0"/>
              <a:t>Federal and state-level controls</a:t>
            </a:r>
          </a:p>
          <a:p>
            <a:pPr lvl="1">
              <a:spcAft>
                <a:spcPts val="600"/>
              </a:spcAft>
            </a:pPr>
            <a:r>
              <a:rPr lang="en-US" dirty="0"/>
              <a:t>New source performance standards (NSPS) for oil and gas, reciprocating internal combustion engines (RICE), natural gas turbines, and process heaters</a:t>
            </a:r>
          </a:p>
          <a:p>
            <a:pPr lvl="1">
              <a:spcAft>
                <a:spcPts val="600"/>
              </a:spcAft>
            </a:pPr>
            <a:r>
              <a:rPr lang="en-US" dirty="0"/>
              <a:t>Reasonably Available Control Technology (RACT) in Pennsylvania, and updates to natural gas transmission compressors in New Jersey</a:t>
            </a:r>
          </a:p>
          <a:p>
            <a:pPr>
              <a:spcAft>
                <a:spcPts val="600"/>
              </a:spcAft>
            </a:pPr>
            <a:r>
              <a:rPr lang="en-US" dirty="0"/>
              <a:t>Western Regional Air Partnership (WRAP) Oil and Gas inventory has been provided and is being reviewed</a:t>
            </a:r>
          </a:p>
        </p:txBody>
      </p:sp>
      <p:sp>
        <p:nvSpPr>
          <p:cNvPr id="3" name="Slide Number Placeholder 2">
            <a:extLst>
              <a:ext uri="{FF2B5EF4-FFF2-40B4-BE49-F238E27FC236}">
                <a16:creationId xmlns:a16="http://schemas.microsoft.com/office/drawing/2014/main" id="{42F774ED-08A5-4E0E-B3D8-D53129941D25}"/>
              </a:ext>
            </a:extLst>
          </p:cNvPr>
          <p:cNvSpPr>
            <a:spLocks noGrp="1"/>
          </p:cNvSpPr>
          <p:nvPr>
            <p:ph type="sldNum" sz="quarter" idx="12"/>
          </p:nvPr>
        </p:nvSpPr>
        <p:spPr/>
        <p:txBody>
          <a:bodyPr/>
          <a:lstStyle/>
          <a:p>
            <a:fld id="{61C894BD-DCE2-4A96-A9AF-225BBEAC2A40}" type="slidenum">
              <a:rPr lang="en-US" smtClean="0"/>
              <a:pPr/>
              <a:t>17</a:t>
            </a:fld>
            <a:endParaRPr lang="en-US"/>
          </a:p>
        </p:txBody>
      </p:sp>
      <p:sp>
        <p:nvSpPr>
          <p:cNvPr id="4" name="Title 3">
            <a:extLst>
              <a:ext uri="{FF2B5EF4-FFF2-40B4-BE49-F238E27FC236}">
                <a16:creationId xmlns:a16="http://schemas.microsoft.com/office/drawing/2014/main" id="{EFF7A696-02CE-4DBE-AE8A-71F198863274}"/>
              </a:ext>
            </a:extLst>
          </p:cNvPr>
          <p:cNvSpPr>
            <a:spLocks noGrp="1"/>
          </p:cNvSpPr>
          <p:nvPr>
            <p:ph type="title"/>
          </p:nvPr>
        </p:nvSpPr>
        <p:spPr>
          <a:xfrm>
            <a:off x="457200" y="125776"/>
            <a:ext cx="7431882" cy="1143000"/>
          </a:xfrm>
        </p:spPr>
        <p:txBody>
          <a:bodyPr/>
          <a:lstStyle/>
          <a:p>
            <a:r>
              <a:rPr lang="en-US" dirty="0"/>
              <a:t>Oil and Gas Projections</a:t>
            </a:r>
          </a:p>
        </p:txBody>
      </p:sp>
    </p:spTree>
    <p:extLst>
      <p:ext uri="{BB962C8B-B14F-4D97-AF65-F5344CB8AC3E}">
        <p14:creationId xmlns:p14="http://schemas.microsoft.com/office/powerpoint/2010/main" val="4197260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F50411-F501-43C7-8B88-F5E3B91CA68A}"/>
              </a:ext>
            </a:extLst>
          </p:cNvPr>
          <p:cNvSpPr>
            <a:spLocks noGrp="1"/>
          </p:cNvSpPr>
          <p:nvPr>
            <p:ph type="sldNum" sz="quarter" idx="12"/>
          </p:nvPr>
        </p:nvSpPr>
        <p:spPr/>
        <p:txBody>
          <a:bodyPr/>
          <a:lstStyle/>
          <a:p>
            <a:fld id="{61C894BD-DCE2-4A96-A9AF-225BBEAC2A40}" type="slidenum">
              <a:rPr lang="en-US" smtClean="0"/>
              <a:pPr/>
              <a:t>18</a:t>
            </a:fld>
            <a:endParaRPr lang="en-US"/>
          </a:p>
        </p:txBody>
      </p:sp>
      <p:pic>
        <p:nvPicPr>
          <p:cNvPr id="7" name="Picture 6">
            <a:extLst>
              <a:ext uri="{FF2B5EF4-FFF2-40B4-BE49-F238E27FC236}">
                <a16:creationId xmlns:a16="http://schemas.microsoft.com/office/drawing/2014/main" id="{2FB10778-3BDE-4364-BB27-6F07E24906CF}"/>
              </a:ext>
            </a:extLst>
          </p:cNvPr>
          <p:cNvPicPr>
            <a:picLocks noChangeAspect="1"/>
          </p:cNvPicPr>
          <p:nvPr/>
        </p:nvPicPr>
        <p:blipFill>
          <a:blip r:embed="rId3"/>
          <a:stretch>
            <a:fillRect/>
          </a:stretch>
        </p:blipFill>
        <p:spPr>
          <a:xfrm>
            <a:off x="0" y="459793"/>
            <a:ext cx="4572000" cy="2717540"/>
          </a:xfrm>
          <a:prstGeom prst="rect">
            <a:avLst/>
          </a:prstGeom>
        </p:spPr>
      </p:pic>
      <p:pic>
        <p:nvPicPr>
          <p:cNvPr id="8" name="Picture 7">
            <a:extLst>
              <a:ext uri="{FF2B5EF4-FFF2-40B4-BE49-F238E27FC236}">
                <a16:creationId xmlns:a16="http://schemas.microsoft.com/office/drawing/2014/main" id="{7BABBA79-B7D9-407F-83E0-CFAEC6DB804A}"/>
              </a:ext>
            </a:extLst>
          </p:cNvPr>
          <p:cNvPicPr>
            <a:picLocks noChangeAspect="1"/>
          </p:cNvPicPr>
          <p:nvPr/>
        </p:nvPicPr>
        <p:blipFill>
          <a:blip r:embed="rId4"/>
          <a:stretch>
            <a:fillRect/>
          </a:stretch>
        </p:blipFill>
        <p:spPr>
          <a:xfrm>
            <a:off x="4572000" y="404038"/>
            <a:ext cx="4572000" cy="2822439"/>
          </a:xfrm>
          <a:prstGeom prst="rect">
            <a:avLst/>
          </a:prstGeom>
        </p:spPr>
      </p:pic>
      <p:sp>
        <p:nvSpPr>
          <p:cNvPr id="3" name="TextBox 2">
            <a:extLst>
              <a:ext uri="{FF2B5EF4-FFF2-40B4-BE49-F238E27FC236}">
                <a16:creationId xmlns:a16="http://schemas.microsoft.com/office/drawing/2014/main" id="{4B9BB6B6-42F9-474B-A21C-74A0A93B7B1B}"/>
              </a:ext>
            </a:extLst>
          </p:cNvPr>
          <p:cNvSpPr txBox="1"/>
          <p:nvPr/>
        </p:nvSpPr>
        <p:spPr>
          <a:xfrm>
            <a:off x="570634" y="2830271"/>
            <a:ext cx="4084493" cy="169277"/>
          </a:xfrm>
          <a:prstGeom prst="rect">
            <a:avLst/>
          </a:prstGeom>
          <a:solidFill>
            <a:schemeClr val="bg1"/>
          </a:solidFill>
        </p:spPr>
        <p:txBody>
          <a:bodyPr wrap="square" lIns="0" tIns="0" rIns="0" bIns="0" rtlCol="0">
            <a:spAutoFit/>
          </a:bodyPr>
          <a:lstStyle/>
          <a:p>
            <a:r>
              <a:rPr lang="en-US" sz="1100" dirty="0"/>
              <a:t>Texas Oklahoma   Kansas   Louisiana Arkansas Mississippi</a:t>
            </a:r>
          </a:p>
        </p:txBody>
      </p:sp>
      <p:sp>
        <p:nvSpPr>
          <p:cNvPr id="10" name="TextBox 9">
            <a:extLst>
              <a:ext uri="{FF2B5EF4-FFF2-40B4-BE49-F238E27FC236}">
                <a16:creationId xmlns:a16="http://schemas.microsoft.com/office/drawing/2014/main" id="{1C88503D-9722-46EE-808B-52BAC00C844F}"/>
              </a:ext>
            </a:extLst>
          </p:cNvPr>
          <p:cNvSpPr txBox="1"/>
          <p:nvPr/>
        </p:nvSpPr>
        <p:spPr>
          <a:xfrm>
            <a:off x="4822330" y="2914909"/>
            <a:ext cx="4357905" cy="161583"/>
          </a:xfrm>
          <a:prstGeom prst="rect">
            <a:avLst/>
          </a:prstGeom>
          <a:solidFill>
            <a:schemeClr val="bg1"/>
          </a:solidFill>
        </p:spPr>
        <p:txBody>
          <a:bodyPr wrap="square" lIns="0" tIns="0" rIns="0" bIns="0" rtlCol="0">
            <a:spAutoFit/>
          </a:bodyPr>
          <a:lstStyle/>
          <a:p>
            <a:r>
              <a:rPr lang="en-US" sz="1050" dirty="0"/>
              <a:t>Colorado New Mex. Wyoming </a:t>
            </a:r>
            <a:r>
              <a:rPr lang="en-US" sz="1050" dirty="0" err="1"/>
              <a:t>N.Dakota</a:t>
            </a:r>
            <a:r>
              <a:rPr lang="en-US" sz="1050" dirty="0"/>
              <a:t> Utah   Montana California </a:t>
            </a:r>
          </a:p>
        </p:txBody>
      </p:sp>
      <p:sp>
        <p:nvSpPr>
          <p:cNvPr id="13" name="TextBox 12">
            <a:extLst>
              <a:ext uri="{FF2B5EF4-FFF2-40B4-BE49-F238E27FC236}">
                <a16:creationId xmlns:a16="http://schemas.microsoft.com/office/drawing/2014/main" id="{EA75FD08-E701-4BCB-A8B0-E485FDB4DDCB}"/>
              </a:ext>
            </a:extLst>
          </p:cNvPr>
          <p:cNvSpPr txBox="1"/>
          <p:nvPr/>
        </p:nvSpPr>
        <p:spPr>
          <a:xfrm>
            <a:off x="2286000" y="914164"/>
            <a:ext cx="2690297" cy="923330"/>
          </a:xfrm>
          <a:prstGeom prst="rect">
            <a:avLst/>
          </a:prstGeom>
          <a:noFill/>
        </p:spPr>
        <p:txBody>
          <a:bodyPr wrap="square" rtlCol="0">
            <a:spAutoFit/>
          </a:bodyPr>
          <a:lstStyle/>
          <a:p>
            <a:r>
              <a:rPr lang="en-US" dirty="0"/>
              <a:t>Green: 2016v1</a:t>
            </a:r>
          </a:p>
          <a:p>
            <a:r>
              <a:rPr lang="en-US" dirty="0"/>
              <a:t>Orange: 2023v1</a:t>
            </a:r>
          </a:p>
          <a:p>
            <a:r>
              <a:rPr lang="en-US" dirty="0"/>
              <a:t>Red: 2028v1</a:t>
            </a:r>
          </a:p>
        </p:txBody>
      </p:sp>
      <p:pic>
        <p:nvPicPr>
          <p:cNvPr id="4" name="Picture 3">
            <a:extLst>
              <a:ext uri="{FF2B5EF4-FFF2-40B4-BE49-F238E27FC236}">
                <a16:creationId xmlns:a16="http://schemas.microsoft.com/office/drawing/2014/main" id="{D12F6F89-0ABA-4112-BB27-A2D82D7BE8A6}"/>
              </a:ext>
            </a:extLst>
          </p:cNvPr>
          <p:cNvPicPr>
            <a:picLocks noChangeAspect="1"/>
          </p:cNvPicPr>
          <p:nvPr/>
        </p:nvPicPr>
        <p:blipFill>
          <a:blip r:embed="rId5"/>
          <a:stretch>
            <a:fillRect/>
          </a:stretch>
        </p:blipFill>
        <p:spPr>
          <a:xfrm>
            <a:off x="36927" y="3542660"/>
            <a:ext cx="3829050" cy="3314700"/>
          </a:xfrm>
          <a:prstGeom prst="rect">
            <a:avLst/>
          </a:prstGeom>
        </p:spPr>
      </p:pic>
      <p:sp>
        <p:nvSpPr>
          <p:cNvPr id="11" name="TextBox 10">
            <a:extLst>
              <a:ext uri="{FF2B5EF4-FFF2-40B4-BE49-F238E27FC236}">
                <a16:creationId xmlns:a16="http://schemas.microsoft.com/office/drawing/2014/main" id="{60C33CAE-B127-4ADC-80A2-9848DC458C1B}"/>
              </a:ext>
            </a:extLst>
          </p:cNvPr>
          <p:cNvSpPr txBox="1"/>
          <p:nvPr/>
        </p:nvSpPr>
        <p:spPr>
          <a:xfrm>
            <a:off x="227427" y="6490452"/>
            <a:ext cx="3829050" cy="138499"/>
          </a:xfrm>
          <a:prstGeom prst="rect">
            <a:avLst/>
          </a:prstGeom>
          <a:solidFill>
            <a:schemeClr val="bg1"/>
          </a:solidFill>
        </p:spPr>
        <p:txBody>
          <a:bodyPr wrap="square" lIns="182880" tIns="0" rIns="0" bIns="0" rtlCol="0">
            <a:spAutoFit/>
          </a:bodyPr>
          <a:lstStyle/>
          <a:p>
            <a:r>
              <a:rPr lang="en-US" sz="900" dirty="0"/>
              <a:t>Penn. </a:t>
            </a:r>
            <a:r>
              <a:rPr lang="en-US" sz="900" dirty="0" err="1"/>
              <a:t>W.Virginia</a:t>
            </a:r>
            <a:r>
              <a:rPr lang="en-US" sz="900" dirty="0"/>
              <a:t> Louisiana Kentucky Illinois Michigan Virginia</a:t>
            </a:r>
          </a:p>
        </p:txBody>
      </p:sp>
      <p:pic>
        <p:nvPicPr>
          <p:cNvPr id="5" name="Picture 4">
            <a:extLst>
              <a:ext uri="{FF2B5EF4-FFF2-40B4-BE49-F238E27FC236}">
                <a16:creationId xmlns:a16="http://schemas.microsoft.com/office/drawing/2014/main" id="{1AE69C44-079A-4439-B492-2A962E1B653B}"/>
              </a:ext>
            </a:extLst>
          </p:cNvPr>
          <p:cNvPicPr>
            <a:picLocks noChangeAspect="1"/>
          </p:cNvPicPr>
          <p:nvPr/>
        </p:nvPicPr>
        <p:blipFill>
          <a:blip r:embed="rId6"/>
          <a:stretch>
            <a:fillRect/>
          </a:stretch>
        </p:blipFill>
        <p:spPr>
          <a:xfrm>
            <a:off x="4171536" y="3693599"/>
            <a:ext cx="4935537" cy="3113569"/>
          </a:xfrm>
          <a:prstGeom prst="rect">
            <a:avLst/>
          </a:prstGeom>
        </p:spPr>
      </p:pic>
      <p:sp>
        <p:nvSpPr>
          <p:cNvPr id="9" name="TextBox 8">
            <a:extLst>
              <a:ext uri="{FF2B5EF4-FFF2-40B4-BE49-F238E27FC236}">
                <a16:creationId xmlns:a16="http://schemas.microsoft.com/office/drawing/2014/main" id="{FA036768-A21B-433E-85F1-99B790DD45A5}"/>
              </a:ext>
            </a:extLst>
          </p:cNvPr>
          <p:cNvSpPr txBox="1"/>
          <p:nvPr/>
        </p:nvSpPr>
        <p:spPr>
          <a:xfrm>
            <a:off x="4171536" y="3365734"/>
            <a:ext cx="4100594" cy="646331"/>
          </a:xfrm>
          <a:prstGeom prst="rect">
            <a:avLst/>
          </a:prstGeom>
          <a:solidFill>
            <a:schemeClr val="bg1"/>
          </a:solidFill>
        </p:spPr>
        <p:txBody>
          <a:bodyPr wrap="square" rtlCol="0">
            <a:spAutoFit/>
          </a:bodyPr>
          <a:lstStyle/>
          <a:p>
            <a:r>
              <a:rPr lang="en-US" dirty="0"/>
              <a:t>2028-2016 NO</a:t>
            </a:r>
            <a:r>
              <a:rPr lang="en-US" baseline="-25000" dirty="0"/>
              <a:t>x</a:t>
            </a:r>
            <a:r>
              <a:rPr lang="en-US" dirty="0"/>
              <a:t> nonpoint Oil and Gas percent difference</a:t>
            </a:r>
          </a:p>
        </p:txBody>
      </p:sp>
      <p:sp>
        <p:nvSpPr>
          <p:cNvPr id="6" name="TextBox 5">
            <a:extLst>
              <a:ext uri="{FF2B5EF4-FFF2-40B4-BE49-F238E27FC236}">
                <a16:creationId xmlns:a16="http://schemas.microsoft.com/office/drawing/2014/main" id="{B7CEEC32-D07E-433D-9210-0BCBC5A37DDA}"/>
              </a:ext>
            </a:extLst>
          </p:cNvPr>
          <p:cNvSpPr txBox="1"/>
          <p:nvPr/>
        </p:nvSpPr>
        <p:spPr>
          <a:xfrm>
            <a:off x="36927" y="90461"/>
            <a:ext cx="6430100" cy="369332"/>
          </a:xfrm>
          <a:prstGeom prst="rect">
            <a:avLst/>
          </a:prstGeom>
          <a:noFill/>
        </p:spPr>
        <p:txBody>
          <a:bodyPr wrap="square" rtlCol="0">
            <a:spAutoFit/>
          </a:bodyPr>
          <a:lstStyle/>
          <a:p>
            <a:r>
              <a:rPr lang="en-US" b="1" dirty="0"/>
              <a:t>Nonpoint Oil &amp; Gas NO</a:t>
            </a:r>
            <a:r>
              <a:rPr lang="en-US" b="1" baseline="-25000" dirty="0"/>
              <a:t>x</a:t>
            </a:r>
            <a:r>
              <a:rPr lang="en-US" b="1" dirty="0"/>
              <a:t> emissions comparison</a:t>
            </a:r>
          </a:p>
        </p:txBody>
      </p:sp>
    </p:spTree>
    <p:extLst>
      <p:ext uri="{BB962C8B-B14F-4D97-AF65-F5344CB8AC3E}">
        <p14:creationId xmlns:p14="http://schemas.microsoft.com/office/powerpoint/2010/main" val="2763157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F50411-F501-43C7-8B88-F5E3B91CA68A}"/>
              </a:ext>
            </a:extLst>
          </p:cNvPr>
          <p:cNvSpPr>
            <a:spLocks noGrp="1"/>
          </p:cNvSpPr>
          <p:nvPr>
            <p:ph type="sldNum" sz="quarter" idx="12"/>
          </p:nvPr>
        </p:nvSpPr>
        <p:spPr/>
        <p:txBody>
          <a:bodyPr/>
          <a:lstStyle/>
          <a:p>
            <a:fld id="{61C894BD-DCE2-4A96-A9AF-225BBEAC2A40}" type="slidenum">
              <a:rPr lang="en-US" smtClean="0"/>
              <a:pPr/>
              <a:t>19</a:t>
            </a:fld>
            <a:endParaRPr lang="en-US"/>
          </a:p>
        </p:txBody>
      </p:sp>
      <p:sp>
        <p:nvSpPr>
          <p:cNvPr id="6" name="TextBox 5">
            <a:extLst>
              <a:ext uri="{FF2B5EF4-FFF2-40B4-BE49-F238E27FC236}">
                <a16:creationId xmlns:a16="http://schemas.microsoft.com/office/drawing/2014/main" id="{B7CEEC32-D07E-433D-9210-0BCBC5A37DDA}"/>
              </a:ext>
            </a:extLst>
          </p:cNvPr>
          <p:cNvSpPr txBox="1"/>
          <p:nvPr/>
        </p:nvSpPr>
        <p:spPr>
          <a:xfrm>
            <a:off x="408744" y="174900"/>
            <a:ext cx="4572000" cy="369332"/>
          </a:xfrm>
          <a:prstGeom prst="rect">
            <a:avLst/>
          </a:prstGeom>
          <a:noFill/>
        </p:spPr>
        <p:txBody>
          <a:bodyPr wrap="square" rtlCol="0">
            <a:spAutoFit/>
          </a:bodyPr>
          <a:lstStyle/>
          <a:p>
            <a:r>
              <a:rPr lang="en-US" b="1" dirty="0"/>
              <a:t>Point Oil &amp; Gas NO</a:t>
            </a:r>
            <a:r>
              <a:rPr lang="en-US" b="1" baseline="-25000" dirty="0"/>
              <a:t>x</a:t>
            </a:r>
            <a:r>
              <a:rPr lang="en-US" b="1" dirty="0"/>
              <a:t> emissions</a:t>
            </a:r>
            <a:endParaRPr lang="en-US" dirty="0"/>
          </a:p>
        </p:txBody>
      </p:sp>
      <p:pic>
        <p:nvPicPr>
          <p:cNvPr id="10" name="Picture 9">
            <a:extLst>
              <a:ext uri="{FF2B5EF4-FFF2-40B4-BE49-F238E27FC236}">
                <a16:creationId xmlns:a16="http://schemas.microsoft.com/office/drawing/2014/main" id="{EAE585A9-BED6-417E-B07E-EEC4F5C721FB}"/>
              </a:ext>
            </a:extLst>
          </p:cNvPr>
          <p:cNvPicPr>
            <a:picLocks noChangeAspect="1"/>
          </p:cNvPicPr>
          <p:nvPr/>
        </p:nvPicPr>
        <p:blipFill>
          <a:blip r:embed="rId3"/>
          <a:stretch>
            <a:fillRect/>
          </a:stretch>
        </p:blipFill>
        <p:spPr>
          <a:xfrm>
            <a:off x="0" y="533203"/>
            <a:ext cx="4572000" cy="2405664"/>
          </a:xfrm>
          <a:prstGeom prst="rect">
            <a:avLst/>
          </a:prstGeom>
        </p:spPr>
      </p:pic>
      <p:pic>
        <p:nvPicPr>
          <p:cNvPr id="11" name="Picture 10">
            <a:extLst>
              <a:ext uri="{FF2B5EF4-FFF2-40B4-BE49-F238E27FC236}">
                <a16:creationId xmlns:a16="http://schemas.microsoft.com/office/drawing/2014/main" id="{9D4613F9-F735-467E-952F-468B9BB9F275}"/>
              </a:ext>
            </a:extLst>
          </p:cNvPr>
          <p:cNvPicPr>
            <a:picLocks noChangeAspect="1"/>
          </p:cNvPicPr>
          <p:nvPr/>
        </p:nvPicPr>
        <p:blipFill>
          <a:blip r:embed="rId4"/>
          <a:stretch>
            <a:fillRect/>
          </a:stretch>
        </p:blipFill>
        <p:spPr>
          <a:xfrm>
            <a:off x="4624686" y="165850"/>
            <a:ext cx="4572000" cy="2762594"/>
          </a:xfrm>
          <a:prstGeom prst="rect">
            <a:avLst/>
          </a:prstGeom>
        </p:spPr>
      </p:pic>
      <p:sp>
        <p:nvSpPr>
          <p:cNvPr id="7" name="TextBox 6">
            <a:extLst>
              <a:ext uri="{FF2B5EF4-FFF2-40B4-BE49-F238E27FC236}">
                <a16:creationId xmlns:a16="http://schemas.microsoft.com/office/drawing/2014/main" id="{78578148-CCDC-4D5D-8E5D-0EA399D2C18E}"/>
              </a:ext>
            </a:extLst>
          </p:cNvPr>
          <p:cNvSpPr txBox="1"/>
          <p:nvPr/>
        </p:nvSpPr>
        <p:spPr>
          <a:xfrm>
            <a:off x="391973" y="2587627"/>
            <a:ext cx="4084493" cy="169277"/>
          </a:xfrm>
          <a:prstGeom prst="rect">
            <a:avLst/>
          </a:prstGeom>
          <a:solidFill>
            <a:schemeClr val="bg1"/>
          </a:solidFill>
        </p:spPr>
        <p:txBody>
          <a:bodyPr wrap="square" lIns="0" tIns="0" rIns="0" bIns="0" rtlCol="0">
            <a:spAutoFit/>
          </a:bodyPr>
          <a:lstStyle/>
          <a:p>
            <a:r>
              <a:rPr lang="en-US" sz="1100" dirty="0"/>
              <a:t>Texas Oklahoma Louis.  Kansas Arkansas   Miss. Nebraska</a:t>
            </a:r>
          </a:p>
        </p:txBody>
      </p:sp>
      <p:sp>
        <p:nvSpPr>
          <p:cNvPr id="8" name="TextBox 7">
            <a:extLst>
              <a:ext uri="{FF2B5EF4-FFF2-40B4-BE49-F238E27FC236}">
                <a16:creationId xmlns:a16="http://schemas.microsoft.com/office/drawing/2014/main" id="{EAA60B98-1F67-4B8D-BDCF-F3D7118BEA6B}"/>
              </a:ext>
            </a:extLst>
          </p:cNvPr>
          <p:cNvSpPr txBox="1"/>
          <p:nvPr/>
        </p:nvSpPr>
        <p:spPr>
          <a:xfrm>
            <a:off x="4868439" y="2743778"/>
            <a:ext cx="4084494" cy="184666"/>
          </a:xfrm>
          <a:prstGeom prst="rect">
            <a:avLst/>
          </a:prstGeom>
          <a:solidFill>
            <a:schemeClr val="bg1"/>
          </a:solidFill>
        </p:spPr>
        <p:txBody>
          <a:bodyPr wrap="square" lIns="0" tIns="0" rIns="0" bIns="0" rtlCol="0">
            <a:spAutoFit/>
          </a:bodyPr>
          <a:lstStyle/>
          <a:p>
            <a:r>
              <a:rPr lang="en-US" sz="1200" dirty="0"/>
              <a:t>CO  NM  WY  ND CA  UT   AZ  MT   ID   WA SD  OR  NV</a:t>
            </a:r>
          </a:p>
        </p:txBody>
      </p:sp>
      <p:pic>
        <p:nvPicPr>
          <p:cNvPr id="4" name="Picture 3">
            <a:extLst>
              <a:ext uri="{FF2B5EF4-FFF2-40B4-BE49-F238E27FC236}">
                <a16:creationId xmlns:a16="http://schemas.microsoft.com/office/drawing/2014/main" id="{D6BBEEEB-5D1D-40DD-8434-2244D3C1EF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892" y="3023794"/>
            <a:ext cx="7351012" cy="3834206"/>
          </a:xfrm>
          <a:prstGeom prst="rect">
            <a:avLst/>
          </a:prstGeom>
        </p:spPr>
      </p:pic>
      <p:sp>
        <p:nvSpPr>
          <p:cNvPr id="13" name="TextBox 12">
            <a:extLst>
              <a:ext uri="{FF2B5EF4-FFF2-40B4-BE49-F238E27FC236}">
                <a16:creationId xmlns:a16="http://schemas.microsoft.com/office/drawing/2014/main" id="{FDE42EB8-F691-420B-ACBC-6C76B5C7FC36}"/>
              </a:ext>
            </a:extLst>
          </p:cNvPr>
          <p:cNvSpPr txBox="1"/>
          <p:nvPr/>
        </p:nvSpPr>
        <p:spPr>
          <a:xfrm>
            <a:off x="7166883" y="371835"/>
            <a:ext cx="1846149" cy="830997"/>
          </a:xfrm>
          <a:prstGeom prst="rect">
            <a:avLst/>
          </a:prstGeom>
          <a:noFill/>
        </p:spPr>
        <p:txBody>
          <a:bodyPr wrap="square" rtlCol="0">
            <a:spAutoFit/>
          </a:bodyPr>
          <a:lstStyle/>
          <a:p>
            <a:r>
              <a:rPr lang="en-US" sz="1600" dirty="0"/>
              <a:t>Green: 2016v1</a:t>
            </a:r>
          </a:p>
          <a:p>
            <a:r>
              <a:rPr lang="en-US" sz="1600" dirty="0"/>
              <a:t>Orange: 2023v1</a:t>
            </a:r>
          </a:p>
          <a:p>
            <a:r>
              <a:rPr lang="en-US" sz="1600" dirty="0"/>
              <a:t>Red: 2028v1</a:t>
            </a:r>
          </a:p>
        </p:txBody>
      </p:sp>
    </p:spTree>
    <p:extLst>
      <p:ext uri="{BB962C8B-B14F-4D97-AF65-F5344CB8AC3E}">
        <p14:creationId xmlns:p14="http://schemas.microsoft.com/office/powerpoint/2010/main" val="334167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A8F0F0-5E5C-4E10-9D55-E7AE4E6A4D01}"/>
              </a:ext>
            </a:extLst>
          </p:cNvPr>
          <p:cNvSpPr>
            <a:spLocks noGrp="1"/>
          </p:cNvSpPr>
          <p:nvPr>
            <p:ph type="sldNum" sz="quarter" idx="12"/>
          </p:nvPr>
        </p:nvSpPr>
        <p:spPr/>
        <p:txBody>
          <a:bodyPr/>
          <a:lstStyle/>
          <a:p>
            <a:fld id="{61C894BD-DCE2-4A96-A9AF-225BBEAC2A40}" type="slidenum">
              <a:rPr lang="en-US" smtClean="0"/>
              <a:pPr/>
              <a:t>2</a:t>
            </a:fld>
            <a:endParaRPr lang="en-US"/>
          </a:p>
        </p:txBody>
      </p:sp>
      <p:sp>
        <p:nvSpPr>
          <p:cNvPr id="3" name="Rectangle 2">
            <a:extLst>
              <a:ext uri="{FF2B5EF4-FFF2-40B4-BE49-F238E27FC236}">
                <a16:creationId xmlns:a16="http://schemas.microsoft.com/office/drawing/2014/main" id="{20FEA6E3-76F0-4A35-B32D-1F4712BE1E1B}"/>
              </a:ext>
            </a:extLst>
          </p:cNvPr>
          <p:cNvSpPr/>
          <p:nvPr/>
        </p:nvSpPr>
        <p:spPr>
          <a:xfrm>
            <a:off x="382772" y="2491526"/>
            <a:ext cx="8264500" cy="1200329"/>
          </a:xfrm>
          <a:prstGeom prst="rect">
            <a:avLst/>
          </a:prstGeom>
        </p:spPr>
        <p:txBody>
          <a:bodyPr wrap="square">
            <a:spAutoFit/>
          </a:bodyPr>
          <a:lstStyle/>
          <a:p>
            <a:r>
              <a:rPr lang="en-US" sz="2400" dirty="0"/>
              <a:t>The views expressed in this presentation are those of the author(s) and do not necessarily represent the views or policies of the Agency.</a:t>
            </a:r>
          </a:p>
        </p:txBody>
      </p:sp>
      <p:sp>
        <p:nvSpPr>
          <p:cNvPr id="4" name="Title 3">
            <a:extLst>
              <a:ext uri="{FF2B5EF4-FFF2-40B4-BE49-F238E27FC236}">
                <a16:creationId xmlns:a16="http://schemas.microsoft.com/office/drawing/2014/main" id="{34ACD9DE-47D3-40FD-9533-04A0086592CE}"/>
              </a:ext>
            </a:extLst>
          </p:cNvPr>
          <p:cNvSpPr txBox="1">
            <a:spLocks/>
          </p:cNvSpPr>
          <p:nvPr/>
        </p:nvSpPr>
        <p:spPr>
          <a:xfrm>
            <a:off x="496728" y="1348526"/>
            <a:ext cx="7431882" cy="1143000"/>
          </a:xfrm>
          <a:prstGeom prst="rect">
            <a:avLst/>
          </a:prstGeom>
        </p:spPr>
        <p:txBody>
          <a:bodyPr/>
          <a:lstStyle>
            <a:lvl1pPr algn="l" rtl="0" eaLnBrk="1" latinLnBrk="0" hangingPunct="1">
              <a:spcBef>
                <a:spcPct val="0"/>
              </a:spcBef>
              <a:buNone/>
              <a:defRPr kumimoji="0" sz="36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defTabSz="914400"/>
            <a:r>
              <a:rPr lang="en-US" dirty="0"/>
              <a:t>Disclaimer</a:t>
            </a:r>
          </a:p>
        </p:txBody>
      </p:sp>
    </p:spTree>
    <p:extLst>
      <p:ext uri="{BB962C8B-B14F-4D97-AF65-F5344CB8AC3E}">
        <p14:creationId xmlns:p14="http://schemas.microsoft.com/office/powerpoint/2010/main" val="223338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A48FBF-DCB9-41B9-B834-FB9285D947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pic>
        <p:nvPicPr>
          <p:cNvPr id="4" name="Picture 3" descr="A close up of a map&#10;&#10;Description automatically generated">
            <a:extLst>
              <a:ext uri="{FF2B5EF4-FFF2-40B4-BE49-F238E27FC236}">
                <a16:creationId xmlns:a16="http://schemas.microsoft.com/office/drawing/2014/main" id="{48E03DF0-28EA-44FC-988A-A3AC1E3D0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857" y="3429000"/>
            <a:ext cx="6574143" cy="3429000"/>
          </a:xfrm>
          <a:prstGeom prst="rect">
            <a:avLst/>
          </a:prstGeom>
        </p:spPr>
      </p:pic>
      <p:pic>
        <p:nvPicPr>
          <p:cNvPr id="6" name="Picture 5" descr="A close up of a map&#10;&#10;Description automatically generated">
            <a:extLst>
              <a:ext uri="{FF2B5EF4-FFF2-40B4-BE49-F238E27FC236}">
                <a16:creationId xmlns:a16="http://schemas.microsoft.com/office/drawing/2014/main" id="{3B7DBB67-D9BE-482B-94D5-FB33E094F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856" y="0"/>
            <a:ext cx="6574143" cy="3429000"/>
          </a:xfrm>
          <a:prstGeom prst="rect">
            <a:avLst/>
          </a:prstGeom>
        </p:spPr>
      </p:pic>
      <p:sp>
        <p:nvSpPr>
          <p:cNvPr id="7" name="Title 3">
            <a:extLst>
              <a:ext uri="{FF2B5EF4-FFF2-40B4-BE49-F238E27FC236}">
                <a16:creationId xmlns:a16="http://schemas.microsoft.com/office/drawing/2014/main" id="{EE1B3347-BB83-457B-BC95-CE04D510E190}"/>
              </a:ext>
            </a:extLst>
          </p:cNvPr>
          <p:cNvSpPr txBox="1">
            <a:spLocks/>
          </p:cNvSpPr>
          <p:nvPr/>
        </p:nvSpPr>
        <p:spPr>
          <a:xfrm>
            <a:off x="120580" y="214350"/>
            <a:ext cx="2449276" cy="1143000"/>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1F497D"/>
                </a:solidFill>
                <a:effectLst>
                  <a:outerShdw blurRad="31750" dist="25400" dir="5400000" algn="tl" rotWithShape="0">
                    <a:srgbClr val="000000">
                      <a:alpha val="25000"/>
                    </a:srgbClr>
                  </a:outerShdw>
                </a:effectLst>
                <a:uLnTx/>
                <a:uFillTx/>
                <a:latin typeface="Lucida Sans Unicode"/>
                <a:ea typeface="+mj-ea"/>
                <a:cs typeface="+mj-cs"/>
              </a:rPr>
              <a:t>Residential</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b="0" dirty="0">
                <a:solidFill>
                  <a:srgbClr val="1F497D"/>
                </a:solidFill>
                <a:latin typeface="Lucida Sans Unicode"/>
              </a:rPr>
              <a:t>Wood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1F497D"/>
                </a:solidFill>
                <a:effectLst>
                  <a:outerShdw blurRad="31750" dist="25400" dir="5400000" algn="tl" rotWithShape="0">
                    <a:srgbClr val="000000">
                      <a:alpha val="25000"/>
                    </a:srgbClr>
                  </a:outerShdw>
                </a:effectLst>
                <a:uLnTx/>
                <a:uFillTx/>
                <a:latin typeface="Lucida Sans Unicode"/>
                <a:ea typeface="+mj-ea"/>
                <a:cs typeface="+mj-cs"/>
              </a:rPr>
              <a:t>Combustion difference maps</a:t>
            </a:r>
            <a:endParaRPr kumimoji="0" lang="en-US" sz="3200" b="0" i="0" u="none" strike="noStrike" kern="1200" cap="none" spc="0" normalizeH="0" baseline="0" noProof="0" dirty="0">
              <a:ln>
                <a:noFill/>
              </a:ln>
              <a:solidFill>
                <a:srgbClr val="1F497D"/>
              </a:solidFill>
              <a:effectLst>
                <a:outerShdw blurRad="31750" dist="25400" dir="5400000" algn="tl" rotWithShape="0">
                  <a:srgbClr val="000000">
                    <a:alpha val="25000"/>
                  </a:srgbClr>
                </a:outerShdw>
              </a:effectLst>
              <a:uLnTx/>
              <a:uFillTx/>
              <a:latin typeface="Lucida Sans Unicode"/>
              <a:ea typeface="+mj-ea"/>
              <a:cs typeface="+mj-cs"/>
            </a:endParaRPr>
          </a:p>
        </p:txBody>
      </p:sp>
      <p:sp>
        <p:nvSpPr>
          <p:cNvPr id="8" name="Content Placeholder 1">
            <a:extLst>
              <a:ext uri="{FF2B5EF4-FFF2-40B4-BE49-F238E27FC236}">
                <a16:creationId xmlns:a16="http://schemas.microsoft.com/office/drawing/2014/main" id="{78DAF66A-F6CD-4D14-A6D8-170A3B194E35}"/>
              </a:ext>
            </a:extLst>
          </p:cNvPr>
          <p:cNvSpPr txBox="1">
            <a:spLocks/>
          </p:cNvSpPr>
          <p:nvPr/>
        </p:nvSpPr>
        <p:spPr>
          <a:xfrm>
            <a:off x="0" y="2394519"/>
            <a:ext cx="2449276" cy="4249131"/>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marR="0" lvl="0" indent="-256032" algn="l" defTabSz="914400" rtl="0" eaLnBrk="1" fontAlgn="auto" latinLnBrk="0" hangingPunct="1">
              <a:lnSpc>
                <a:spcPct val="120000"/>
              </a:lnSpc>
              <a:spcBef>
                <a:spcPts val="400"/>
              </a:spcBef>
              <a:spcAft>
                <a:spcPts val="0"/>
              </a:spcAft>
              <a:buClr>
                <a:srgbClr val="4F81BD"/>
              </a:buClr>
              <a:buSzPct val="68000"/>
              <a:buFont typeface="Wingdings 3"/>
              <a:buChar char=""/>
              <a:tabLst/>
              <a:defRPr/>
            </a:pPr>
            <a:r>
              <a:rPr kumimoji="0" lang="en-US" sz="1600" b="0" i="0" u="none" strike="noStrike" kern="1200" cap="none" spc="0" normalizeH="0" baseline="0" noProof="0" dirty="0">
                <a:ln>
                  <a:noFill/>
                </a:ln>
                <a:solidFill>
                  <a:prstClr val="black"/>
                </a:solidFill>
                <a:effectLst/>
                <a:uLnTx/>
                <a:uFillTx/>
                <a:latin typeface="Lucida Sans Unicode"/>
                <a:ea typeface="+mn-ea"/>
                <a:cs typeface="+mn-cs"/>
              </a:rPr>
              <a:t>VT and NC submitted edits for v1</a:t>
            </a:r>
          </a:p>
          <a:p>
            <a:pPr marL="365760" marR="0" lvl="0" indent="-256032" algn="l" defTabSz="914400" rtl="0" eaLnBrk="1" fontAlgn="auto" latinLnBrk="0" hangingPunct="1">
              <a:lnSpc>
                <a:spcPct val="120000"/>
              </a:lnSpc>
              <a:spcBef>
                <a:spcPts val="400"/>
              </a:spcBef>
              <a:spcAft>
                <a:spcPts val="0"/>
              </a:spcAft>
              <a:buClr>
                <a:srgbClr val="4F81BD"/>
              </a:buClr>
              <a:buSzPct val="68000"/>
              <a:buFont typeface="Wingdings 3"/>
              <a:buChar char=""/>
              <a:tabLst/>
              <a:defRPr/>
            </a:pPr>
            <a:r>
              <a:rPr kumimoji="0" lang="en-US" sz="1600" b="0" i="0" u="none" strike="noStrike" kern="1200" cap="none" spc="0" normalizeH="0" baseline="0" noProof="0" dirty="0">
                <a:ln>
                  <a:noFill/>
                </a:ln>
                <a:solidFill>
                  <a:prstClr val="black"/>
                </a:solidFill>
                <a:effectLst/>
                <a:uLnTx/>
                <a:uFillTx/>
                <a:latin typeface="Lucida Sans Unicode"/>
                <a:ea typeface="+mn-ea"/>
                <a:cs typeface="+mn-cs"/>
              </a:rPr>
              <a:t>CA, OR, WA have no growth for future year scenarios</a:t>
            </a:r>
          </a:p>
          <a:p>
            <a:pPr marL="365760" marR="0" lvl="0" indent="-256032" algn="l" defTabSz="914400" rtl="0" eaLnBrk="1" fontAlgn="auto" latinLnBrk="0" hangingPunct="1">
              <a:lnSpc>
                <a:spcPct val="120000"/>
              </a:lnSpc>
              <a:spcBef>
                <a:spcPts val="400"/>
              </a:spcBef>
              <a:spcAft>
                <a:spcPts val="0"/>
              </a:spcAft>
              <a:buClr>
                <a:srgbClr val="4F81BD"/>
              </a:buClr>
              <a:buSzPct val="68000"/>
              <a:buFont typeface="Wingdings 3"/>
              <a:buChar char=""/>
              <a:tabLst/>
              <a:defRPr/>
            </a:pPr>
            <a:r>
              <a:rPr kumimoji="0" lang="en-US" sz="1600" b="0" i="0" u="none" strike="noStrike" kern="1200" cap="none" spc="0" normalizeH="0" baseline="0" noProof="0" dirty="0">
                <a:ln>
                  <a:noFill/>
                </a:ln>
                <a:solidFill>
                  <a:prstClr val="black"/>
                </a:solidFill>
                <a:effectLst/>
                <a:uLnTx/>
                <a:uFillTx/>
                <a:latin typeface="Lucida Sans Unicode"/>
                <a:ea typeface="+mn-ea"/>
                <a:cs typeface="+mn-cs"/>
              </a:rPr>
              <a:t>Largest decreases in projections are from indoor wood non-EPA certified furnaces</a:t>
            </a:r>
          </a:p>
        </p:txBody>
      </p:sp>
    </p:spTree>
    <p:extLst>
      <p:ext uri="{BB962C8B-B14F-4D97-AF65-F5344CB8AC3E}">
        <p14:creationId xmlns:p14="http://schemas.microsoft.com/office/powerpoint/2010/main" val="2622184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446C9F-7B42-42D9-96AB-5D20DC98029D}"/>
              </a:ext>
            </a:extLst>
          </p:cNvPr>
          <p:cNvSpPr>
            <a:spLocks noGrp="1"/>
          </p:cNvSpPr>
          <p:nvPr>
            <p:ph idx="1"/>
          </p:nvPr>
        </p:nvSpPr>
        <p:spPr>
          <a:xfrm>
            <a:off x="457200" y="1481332"/>
            <a:ext cx="8555832" cy="4525963"/>
          </a:xfrm>
        </p:spPr>
        <p:txBody>
          <a:bodyPr/>
          <a:lstStyle/>
          <a:p>
            <a:pPr>
              <a:spcAft>
                <a:spcPts val="600"/>
              </a:spcAft>
            </a:pPr>
            <a:r>
              <a:rPr lang="en-US" dirty="0"/>
              <a:t>Area fugitive dust (</a:t>
            </a:r>
            <a:r>
              <a:rPr lang="en-US" dirty="0" err="1"/>
              <a:t>afdust</a:t>
            </a:r>
            <a:r>
              <a:rPr lang="en-US" dirty="0"/>
              <a:t>) projections</a:t>
            </a:r>
          </a:p>
          <a:p>
            <a:pPr lvl="1">
              <a:spcAft>
                <a:spcPts val="600"/>
              </a:spcAft>
            </a:pPr>
            <a:r>
              <a:rPr lang="en-US" dirty="0"/>
              <a:t>Unpaved road dust emissions are held constant (instead of growing them in future years)</a:t>
            </a:r>
          </a:p>
          <a:p>
            <a:pPr>
              <a:spcAft>
                <a:spcPts val="600"/>
              </a:spcAft>
            </a:pPr>
            <a:r>
              <a:rPr lang="en-US" dirty="0"/>
              <a:t>Nonroad emission projections</a:t>
            </a:r>
          </a:p>
          <a:p>
            <a:pPr lvl="1">
              <a:spcAft>
                <a:spcPts val="600"/>
              </a:spcAft>
            </a:pPr>
            <a:r>
              <a:rPr lang="en-US" dirty="0"/>
              <a:t>Texas provided future-year nonroad emissions for v1</a:t>
            </a:r>
          </a:p>
          <a:p>
            <a:pPr>
              <a:spcAft>
                <a:spcPts val="600"/>
              </a:spcAft>
            </a:pPr>
            <a:r>
              <a:rPr lang="en-US" dirty="0"/>
              <a:t>Rail projections updated</a:t>
            </a:r>
          </a:p>
          <a:p>
            <a:pPr lvl="1">
              <a:spcAft>
                <a:spcPts val="600"/>
              </a:spcAft>
            </a:pPr>
            <a:r>
              <a:rPr lang="en-US" dirty="0"/>
              <a:t>2016v1 method uses emission factor trend derived from recent rail inventory efforts</a:t>
            </a:r>
          </a:p>
        </p:txBody>
      </p:sp>
      <p:sp>
        <p:nvSpPr>
          <p:cNvPr id="3" name="Slide Number Placeholder 2">
            <a:extLst>
              <a:ext uri="{FF2B5EF4-FFF2-40B4-BE49-F238E27FC236}">
                <a16:creationId xmlns:a16="http://schemas.microsoft.com/office/drawing/2014/main" id="{0911FBBB-3371-4093-9815-46EA4AFBFCE4}"/>
              </a:ext>
            </a:extLst>
          </p:cNvPr>
          <p:cNvSpPr>
            <a:spLocks noGrp="1"/>
          </p:cNvSpPr>
          <p:nvPr>
            <p:ph type="sldNum" sz="quarter" idx="12"/>
          </p:nvPr>
        </p:nvSpPr>
        <p:spPr/>
        <p:txBody>
          <a:bodyPr/>
          <a:lstStyle/>
          <a:p>
            <a:fld id="{61C894BD-DCE2-4A96-A9AF-225BBEAC2A40}" type="slidenum">
              <a:rPr lang="en-US" smtClean="0"/>
              <a:pPr/>
              <a:t>21</a:t>
            </a:fld>
            <a:endParaRPr lang="en-US"/>
          </a:p>
        </p:txBody>
      </p:sp>
      <p:sp>
        <p:nvSpPr>
          <p:cNvPr id="4" name="Title 3">
            <a:extLst>
              <a:ext uri="{FF2B5EF4-FFF2-40B4-BE49-F238E27FC236}">
                <a16:creationId xmlns:a16="http://schemas.microsoft.com/office/drawing/2014/main" id="{914047F0-9840-46C4-B008-071570200B86}"/>
              </a:ext>
            </a:extLst>
          </p:cNvPr>
          <p:cNvSpPr>
            <a:spLocks noGrp="1"/>
          </p:cNvSpPr>
          <p:nvPr>
            <p:ph type="title"/>
          </p:nvPr>
        </p:nvSpPr>
        <p:spPr/>
        <p:txBody>
          <a:bodyPr>
            <a:normAutofit/>
          </a:bodyPr>
          <a:lstStyle/>
          <a:p>
            <a:r>
              <a:rPr lang="en-US" dirty="0"/>
              <a:t>Projections for Other Sectors</a:t>
            </a:r>
          </a:p>
        </p:txBody>
      </p:sp>
    </p:spTree>
    <p:extLst>
      <p:ext uri="{BB962C8B-B14F-4D97-AF65-F5344CB8AC3E}">
        <p14:creationId xmlns:p14="http://schemas.microsoft.com/office/powerpoint/2010/main" val="3326178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477290-4A45-44E1-8FD1-31D4690753B1}"/>
              </a:ext>
            </a:extLst>
          </p:cNvPr>
          <p:cNvSpPr>
            <a:spLocks noGrp="1"/>
          </p:cNvSpPr>
          <p:nvPr>
            <p:ph idx="1"/>
          </p:nvPr>
        </p:nvSpPr>
        <p:spPr/>
        <p:txBody>
          <a:bodyPr/>
          <a:lstStyle/>
          <a:p>
            <a:r>
              <a:rPr lang="en-US" dirty="0"/>
              <a:t>Access 2016, 2023, and 2028 modeling platform and emission inventories: </a:t>
            </a:r>
            <a:r>
              <a:rPr lang="en-US" sz="2800" dirty="0">
                <a:hlinkClick r:id="rId2"/>
              </a:rPr>
              <a:t>https://www.epa.gov/air-emissions-modeling/2016v1-platform</a:t>
            </a:r>
            <a:r>
              <a:rPr lang="en-US" sz="2800" dirty="0"/>
              <a:t> </a:t>
            </a:r>
          </a:p>
          <a:p>
            <a:endParaRPr lang="en-US" dirty="0"/>
          </a:p>
          <a:p>
            <a:r>
              <a:rPr lang="en-US" dirty="0"/>
              <a:t>Thank you to our collaborators!</a:t>
            </a:r>
          </a:p>
        </p:txBody>
      </p:sp>
      <p:sp>
        <p:nvSpPr>
          <p:cNvPr id="3" name="Slide Number Placeholder 2">
            <a:extLst>
              <a:ext uri="{FF2B5EF4-FFF2-40B4-BE49-F238E27FC236}">
                <a16:creationId xmlns:a16="http://schemas.microsoft.com/office/drawing/2014/main" id="{39F38379-55AA-4666-A1C2-C90B2EE893C4}"/>
              </a:ext>
            </a:extLst>
          </p:cNvPr>
          <p:cNvSpPr>
            <a:spLocks noGrp="1"/>
          </p:cNvSpPr>
          <p:nvPr>
            <p:ph type="sldNum" sz="quarter" idx="12"/>
          </p:nvPr>
        </p:nvSpPr>
        <p:spPr/>
        <p:txBody>
          <a:bodyPr/>
          <a:lstStyle/>
          <a:p>
            <a:fld id="{61C894BD-DCE2-4A96-A9AF-225BBEAC2A40}" type="slidenum">
              <a:rPr lang="en-US" smtClean="0"/>
              <a:pPr/>
              <a:t>22</a:t>
            </a:fld>
            <a:endParaRPr lang="en-US"/>
          </a:p>
        </p:txBody>
      </p:sp>
      <p:sp>
        <p:nvSpPr>
          <p:cNvPr id="4" name="Title 3">
            <a:extLst>
              <a:ext uri="{FF2B5EF4-FFF2-40B4-BE49-F238E27FC236}">
                <a16:creationId xmlns:a16="http://schemas.microsoft.com/office/drawing/2014/main" id="{F26A56EC-2D20-4EB7-BA13-6EE7AF80CA8D}"/>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75145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E8F2BA-823F-44E9-B718-FD0045B8FA09}"/>
              </a:ext>
            </a:extLst>
          </p:cNvPr>
          <p:cNvSpPr>
            <a:spLocks noGrp="1"/>
          </p:cNvSpPr>
          <p:nvPr>
            <p:ph idx="1"/>
          </p:nvPr>
        </p:nvSpPr>
        <p:spPr>
          <a:xfrm>
            <a:off x="457200" y="1481332"/>
            <a:ext cx="8229600" cy="5206547"/>
          </a:xfrm>
          <a:solidFill>
            <a:schemeClr val="bg1"/>
          </a:solidFill>
        </p:spPr>
        <p:txBody>
          <a:bodyPr>
            <a:normAutofit fontScale="85000" lnSpcReduction="20000"/>
          </a:bodyPr>
          <a:lstStyle/>
          <a:p>
            <a:pPr>
              <a:spcAft>
                <a:spcPts val="600"/>
              </a:spcAft>
            </a:pPr>
            <a:r>
              <a:rPr lang="en-US" dirty="0"/>
              <a:t>Ag Livestock Waste Emissions</a:t>
            </a:r>
          </a:p>
          <a:p>
            <a:pPr lvl="1">
              <a:spcAft>
                <a:spcPts val="600"/>
              </a:spcAft>
            </a:pPr>
            <a:r>
              <a:rPr lang="en-US" dirty="0"/>
              <a:t>2017 National Emissions Inventory (NEI) data used in 2016v1 corrected a past underprediction of animal counts for dairy cows, poultry</a:t>
            </a:r>
          </a:p>
          <a:p>
            <a:pPr>
              <a:spcAft>
                <a:spcPts val="600"/>
              </a:spcAft>
            </a:pPr>
            <a:r>
              <a:rPr lang="en-US" dirty="0"/>
              <a:t>Airport Emissions</a:t>
            </a:r>
          </a:p>
          <a:p>
            <a:pPr lvl="1">
              <a:spcAft>
                <a:spcPts val="600"/>
              </a:spcAft>
            </a:pPr>
            <a:r>
              <a:rPr lang="en-US" dirty="0"/>
              <a:t>2017 NEI estimates emissions using Aviation Environmental Design Tool (AEDT), but projections are still based on the Terminal Area Forecast (TAF)</a:t>
            </a:r>
          </a:p>
          <a:p>
            <a:pPr>
              <a:spcAft>
                <a:spcPts val="600"/>
              </a:spcAft>
            </a:pPr>
            <a:r>
              <a:rPr lang="en-US" dirty="0"/>
              <a:t>Onroad Age Distributions</a:t>
            </a:r>
          </a:p>
          <a:p>
            <a:pPr lvl="1">
              <a:spcAft>
                <a:spcPts val="600"/>
              </a:spcAft>
            </a:pPr>
            <a:r>
              <a:rPr lang="en-US" dirty="0"/>
              <a:t>CRCA-115 VIN decode project</a:t>
            </a:r>
          </a:p>
          <a:p>
            <a:pPr>
              <a:spcAft>
                <a:spcPts val="600"/>
              </a:spcAft>
            </a:pPr>
            <a:r>
              <a:rPr lang="en-US" dirty="0"/>
              <a:t>Nonroad MOVES setup</a:t>
            </a:r>
          </a:p>
          <a:p>
            <a:pPr lvl="1">
              <a:spcAft>
                <a:spcPts val="600"/>
              </a:spcAft>
            </a:pPr>
            <a:r>
              <a:rPr lang="en-US" dirty="0"/>
              <a:t>Month and spatial allocations of snowmobiles in UT</a:t>
            </a:r>
          </a:p>
          <a:p>
            <a:pPr lvl="1">
              <a:spcAft>
                <a:spcPts val="600"/>
              </a:spcAft>
            </a:pPr>
            <a:r>
              <a:rPr lang="en-US" dirty="0"/>
              <a:t>Recreational marine allocations in WA</a:t>
            </a:r>
          </a:p>
          <a:p>
            <a:pPr lvl="1">
              <a:spcAft>
                <a:spcPts val="600"/>
              </a:spcAft>
            </a:pPr>
            <a:r>
              <a:rPr lang="en-US" dirty="0"/>
              <a:t>Updated equipment pops. in AZ, UT, CT</a:t>
            </a:r>
          </a:p>
          <a:p>
            <a:pPr>
              <a:spcAft>
                <a:spcPts val="600"/>
              </a:spcAft>
            </a:pPr>
            <a:r>
              <a:rPr lang="en-US" dirty="0"/>
              <a:t>Commercial Marine Vessel (CMV) Inventory</a:t>
            </a:r>
          </a:p>
          <a:p>
            <a:pPr lvl="1"/>
            <a:endParaRPr lang="en-US" dirty="0"/>
          </a:p>
          <a:p>
            <a:pPr lvl="1"/>
            <a:endParaRPr lang="en-US" dirty="0"/>
          </a:p>
        </p:txBody>
      </p:sp>
      <p:sp>
        <p:nvSpPr>
          <p:cNvPr id="3" name="Slide Number Placeholder 2">
            <a:extLst>
              <a:ext uri="{FF2B5EF4-FFF2-40B4-BE49-F238E27FC236}">
                <a16:creationId xmlns:a16="http://schemas.microsoft.com/office/drawing/2014/main" id="{882E1ADF-F52B-4FD6-972A-73FCD2585E72}"/>
              </a:ext>
            </a:extLst>
          </p:cNvPr>
          <p:cNvSpPr>
            <a:spLocks noGrp="1"/>
          </p:cNvSpPr>
          <p:nvPr>
            <p:ph type="sldNum" sz="quarter" idx="12"/>
          </p:nvPr>
        </p:nvSpPr>
        <p:spPr/>
        <p:txBody>
          <a:bodyPr/>
          <a:lstStyle/>
          <a:p>
            <a:fld id="{61C894BD-DCE2-4A96-A9AF-225BBEAC2A40}" type="slidenum">
              <a:rPr lang="en-US" smtClean="0"/>
              <a:pPr/>
              <a:t>23</a:t>
            </a:fld>
            <a:endParaRPr lang="en-US"/>
          </a:p>
        </p:txBody>
      </p:sp>
      <p:sp>
        <p:nvSpPr>
          <p:cNvPr id="4" name="Title 3">
            <a:extLst>
              <a:ext uri="{FF2B5EF4-FFF2-40B4-BE49-F238E27FC236}">
                <a16:creationId xmlns:a16="http://schemas.microsoft.com/office/drawing/2014/main" id="{E4910964-0934-44FB-B06A-AB200E96DF95}"/>
              </a:ext>
            </a:extLst>
          </p:cNvPr>
          <p:cNvSpPr>
            <a:spLocks noGrp="1"/>
          </p:cNvSpPr>
          <p:nvPr>
            <p:ph type="title"/>
          </p:nvPr>
        </p:nvSpPr>
        <p:spPr/>
        <p:txBody>
          <a:bodyPr>
            <a:normAutofit fontScale="90000"/>
          </a:bodyPr>
          <a:lstStyle/>
          <a:p>
            <a:r>
              <a:rPr lang="en-US" dirty="0"/>
              <a:t>Changes in future year emissions carried over from work on 2017NEI</a:t>
            </a:r>
          </a:p>
        </p:txBody>
      </p:sp>
    </p:spTree>
    <p:extLst>
      <p:ext uri="{BB962C8B-B14F-4D97-AF65-F5344CB8AC3E}">
        <p14:creationId xmlns:p14="http://schemas.microsoft.com/office/powerpoint/2010/main" val="2716723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1E09AD-EF3B-4917-B534-7F6719146631}"/>
              </a:ext>
            </a:extLst>
          </p:cNvPr>
          <p:cNvSpPr>
            <a:spLocks noGrp="1"/>
          </p:cNvSpPr>
          <p:nvPr>
            <p:ph type="sldNum" sz="quarter" idx="12"/>
          </p:nvPr>
        </p:nvSpPr>
        <p:spPr/>
        <p:txBody>
          <a:bodyPr/>
          <a:lstStyle/>
          <a:p>
            <a:fld id="{61C894BD-DCE2-4A96-A9AF-225BBEAC2A40}" type="slidenum">
              <a:rPr lang="en-US" smtClean="0"/>
              <a:pPr/>
              <a:t>24</a:t>
            </a:fld>
            <a:endParaRPr lang="en-US"/>
          </a:p>
        </p:txBody>
      </p:sp>
      <p:pic>
        <p:nvPicPr>
          <p:cNvPr id="4" name="Picture 3">
            <a:extLst>
              <a:ext uri="{FF2B5EF4-FFF2-40B4-BE49-F238E27FC236}">
                <a16:creationId xmlns:a16="http://schemas.microsoft.com/office/drawing/2014/main" id="{22D68A3C-EA5E-4A03-A8CF-D318B22A10B8}"/>
              </a:ext>
            </a:extLst>
          </p:cNvPr>
          <p:cNvPicPr>
            <a:picLocks noChangeAspect="1"/>
          </p:cNvPicPr>
          <p:nvPr/>
        </p:nvPicPr>
        <p:blipFill rotWithShape="1">
          <a:blip r:embed="rId2"/>
          <a:srcRect r="15217" b="595"/>
          <a:stretch/>
        </p:blipFill>
        <p:spPr>
          <a:xfrm>
            <a:off x="-1" y="0"/>
            <a:ext cx="4011091" cy="3413925"/>
          </a:xfrm>
          <a:prstGeom prst="rect">
            <a:avLst/>
          </a:prstGeom>
        </p:spPr>
      </p:pic>
      <p:pic>
        <p:nvPicPr>
          <p:cNvPr id="6" name="Picture 5">
            <a:extLst>
              <a:ext uri="{FF2B5EF4-FFF2-40B4-BE49-F238E27FC236}">
                <a16:creationId xmlns:a16="http://schemas.microsoft.com/office/drawing/2014/main" id="{696AE3AE-8436-402B-9683-F485E8687238}"/>
              </a:ext>
            </a:extLst>
          </p:cNvPr>
          <p:cNvPicPr>
            <a:picLocks noChangeAspect="1"/>
          </p:cNvPicPr>
          <p:nvPr/>
        </p:nvPicPr>
        <p:blipFill rotWithShape="1">
          <a:blip r:embed="rId3"/>
          <a:srcRect l="260" r="14936" b="571"/>
          <a:stretch/>
        </p:blipFill>
        <p:spPr>
          <a:xfrm>
            <a:off x="5129301" y="0"/>
            <a:ext cx="4011092" cy="3413925"/>
          </a:xfrm>
          <a:prstGeom prst="rect">
            <a:avLst/>
          </a:prstGeom>
        </p:spPr>
      </p:pic>
      <p:pic>
        <p:nvPicPr>
          <p:cNvPr id="9" name="Picture 8">
            <a:extLst>
              <a:ext uri="{FF2B5EF4-FFF2-40B4-BE49-F238E27FC236}">
                <a16:creationId xmlns:a16="http://schemas.microsoft.com/office/drawing/2014/main" id="{E306DFED-635B-47DE-9D79-ACB11C3A78D8}"/>
              </a:ext>
            </a:extLst>
          </p:cNvPr>
          <p:cNvPicPr>
            <a:picLocks noChangeAspect="1"/>
          </p:cNvPicPr>
          <p:nvPr/>
        </p:nvPicPr>
        <p:blipFill rotWithShape="1">
          <a:blip r:embed="rId4"/>
          <a:srcRect l="323" t="2397" r="14914"/>
          <a:stretch/>
        </p:blipFill>
        <p:spPr>
          <a:xfrm>
            <a:off x="5129301" y="3498852"/>
            <a:ext cx="4014699" cy="3359148"/>
          </a:xfrm>
          <a:prstGeom prst="rect">
            <a:avLst/>
          </a:prstGeom>
        </p:spPr>
      </p:pic>
      <p:pic>
        <p:nvPicPr>
          <p:cNvPr id="10" name="Picture 9">
            <a:extLst>
              <a:ext uri="{FF2B5EF4-FFF2-40B4-BE49-F238E27FC236}">
                <a16:creationId xmlns:a16="http://schemas.microsoft.com/office/drawing/2014/main" id="{3ED219F0-AAF6-467B-A93E-46342FED6E2C}"/>
              </a:ext>
            </a:extLst>
          </p:cNvPr>
          <p:cNvPicPr>
            <a:picLocks noChangeAspect="1"/>
          </p:cNvPicPr>
          <p:nvPr/>
        </p:nvPicPr>
        <p:blipFill rotWithShape="1">
          <a:blip r:embed="rId4"/>
          <a:srcRect l="89666" t="772" r="529" b="40469"/>
          <a:stretch/>
        </p:blipFill>
        <p:spPr>
          <a:xfrm>
            <a:off x="4120995" y="1535003"/>
            <a:ext cx="902010" cy="3927697"/>
          </a:xfrm>
          <a:prstGeom prst="rect">
            <a:avLst/>
          </a:prstGeom>
        </p:spPr>
      </p:pic>
      <p:pic>
        <p:nvPicPr>
          <p:cNvPr id="11" name="Picture 10">
            <a:extLst>
              <a:ext uri="{FF2B5EF4-FFF2-40B4-BE49-F238E27FC236}">
                <a16:creationId xmlns:a16="http://schemas.microsoft.com/office/drawing/2014/main" id="{97D88D07-70E2-4D0C-85E1-471D5F344E7D}"/>
              </a:ext>
            </a:extLst>
          </p:cNvPr>
          <p:cNvPicPr>
            <a:picLocks noChangeAspect="1"/>
          </p:cNvPicPr>
          <p:nvPr/>
        </p:nvPicPr>
        <p:blipFill rotWithShape="1">
          <a:blip r:embed="rId5"/>
          <a:srcRect t="438" r="15038"/>
          <a:stretch/>
        </p:blipFill>
        <p:spPr>
          <a:xfrm>
            <a:off x="-19580" y="3444076"/>
            <a:ext cx="4030011" cy="3431560"/>
          </a:xfrm>
          <a:prstGeom prst="rect">
            <a:avLst/>
          </a:prstGeom>
        </p:spPr>
      </p:pic>
      <p:sp>
        <p:nvSpPr>
          <p:cNvPr id="3" name="TextBox 2">
            <a:extLst>
              <a:ext uri="{FF2B5EF4-FFF2-40B4-BE49-F238E27FC236}">
                <a16:creationId xmlns:a16="http://schemas.microsoft.com/office/drawing/2014/main" id="{4027A6F8-FAD0-4ABB-865D-8D988D5C5099}"/>
              </a:ext>
            </a:extLst>
          </p:cNvPr>
          <p:cNvSpPr txBox="1"/>
          <p:nvPr/>
        </p:nvSpPr>
        <p:spPr>
          <a:xfrm>
            <a:off x="1025324" y="3283407"/>
            <a:ext cx="455253" cy="215444"/>
          </a:xfrm>
          <a:prstGeom prst="rect">
            <a:avLst/>
          </a:prstGeom>
          <a:solidFill>
            <a:schemeClr val="bg1"/>
          </a:solidFill>
        </p:spPr>
        <p:txBody>
          <a:bodyPr wrap="none" lIns="0" tIns="0" rIns="0" bIns="0" rtlCol="0">
            <a:spAutoFit/>
          </a:bodyPr>
          <a:lstStyle/>
          <a:p>
            <a:r>
              <a:rPr lang="en-US" sz="1400" dirty="0"/>
              <a:t>2016</a:t>
            </a:r>
          </a:p>
        </p:txBody>
      </p:sp>
      <p:sp>
        <p:nvSpPr>
          <p:cNvPr id="12" name="TextBox 11">
            <a:extLst>
              <a:ext uri="{FF2B5EF4-FFF2-40B4-BE49-F238E27FC236}">
                <a16:creationId xmlns:a16="http://schemas.microsoft.com/office/drawing/2014/main" id="{72A39675-C98D-4917-876D-42A0A744DE96}"/>
              </a:ext>
            </a:extLst>
          </p:cNvPr>
          <p:cNvSpPr txBox="1"/>
          <p:nvPr/>
        </p:nvSpPr>
        <p:spPr>
          <a:xfrm>
            <a:off x="2143535" y="3306202"/>
            <a:ext cx="455253" cy="215444"/>
          </a:xfrm>
          <a:prstGeom prst="rect">
            <a:avLst/>
          </a:prstGeom>
          <a:solidFill>
            <a:schemeClr val="bg1"/>
          </a:solidFill>
        </p:spPr>
        <p:txBody>
          <a:bodyPr wrap="none" lIns="0" tIns="0" rIns="0" bIns="0" rtlCol="0">
            <a:spAutoFit/>
          </a:bodyPr>
          <a:lstStyle/>
          <a:p>
            <a:r>
              <a:rPr lang="en-US" sz="1400" dirty="0"/>
              <a:t>2023</a:t>
            </a:r>
          </a:p>
        </p:txBody>
      </p:sp>
      <p:sp>
        <p:nvSpPr>
          <p:cNvPr id="13" name="TextBox 12">
            <a:extLst>
              <a:ext uri="{FF2B5EF4-FFF2-40B4-BE49-F238E27FC236}">
                <a16:creationId xmlns:a16="http://schemas.microsoft.com/office/drawing/2014/main" id="{39A79690-1598-4A02-B6CD-744D64FC1D5E}"/>
              </a:ext>
            </a:extLst>
          </p:cNvPr>
          <p:cNvSpPr txBox="1"/>
          <p:nvPr/>
        </p:nvSpPr>
        <p:spPr>
          <a:xfrm>
            <a:off x="3285756" y="3306202"/>
            <a:ext cx="455253" cy="215444"/>
          </a:xfrm>
          <a:prstGeom prst="rect">
            <a:avLst/>
          </a:prstGeom>
          <a:solidFill>
            <a:schemeClr val="bg1"/>
          </a:solidFill>
        </p:spPr>
        <p:txBody>
          <a:bodyPr wrap="none" lIns="0" tIns="0" rIns="0" bIns="0" rtlCol="0">
            <a:spAutoFit/>
          </a:bodyPr>
          <a:lstStyle/>
          <a:p>
            <a:r>
              <a:rPr lang="en-US" sz="1400" dirty="0"/>
              <a:t>2028</a:t>
            </a:r>
          </a:p>
        </p:txBody>
      </p:sp>
      <p:sp>
        <p:nvSpPr>
          <p:cNvPr id="14" name="TextBox 13">
            <a:extLst>
              <a:ext uri="{FF2B5EF4-FFF2-40B4-BE49-F238E27FC236}">
                <a16:creationId xmlns:a16="http://schemas.microsoft.com/office/drawing/2014/main" id="{C22E6A82-B048-4B8B-A244-3FA1BAA79B2A}"/>
              </a:ext>
            </a:extLst>
          </p:cNvPr>
          <p:cNvSpPr txBox="1"/>
          <p:nvPr/>
        </p:nvSpPr>
        <p:spPr>
          <a:xfrm>
            <a:off x="6200083" y="3283407"/>
            <a:ext cx="455253" cy="215444"/>
          </a:xfrm>
          <a:prstGeom prst="rect">
            <a:avLst/>
          </a:prstGeom>
          <a:solidFill>
            <a:schemeClr val="bg1"/>
          </a:solidFill>
        </p:spPr>
        <p:txBody>
          <a:bodyPr wrap="none" lIns="0" tIns="0" rIns="0" bIns="0" rtlCol="0">
            <a:spAutoFit/>
          </a:bodyPr>
          <a:lstStyle/>
          <a:p>
            <a:r>
              <a:rPr lang="en-US" sz="1400" dirty="0"/>
              <a:t>2016</a:t>
            </a:r>
          </a:p>
        </p:txBody>
      </p:sp>
      <p:sp>
        <p:nvSpPr>
          <p:cNvPr id="15" name="TextBox 14">
            <a:extLst>
              <a:ext uri="{FF2B5EF4-FFF2-40B4-BE49-F238E27FC236}">
                <a16:creationId xmlns:a16="http://schemas.microsoft.com/office/drawing/2014/main" id="{7BB4B790-A78E-4977-95AB-5F5960D2B352}"/>
              </a:ext>
            </a:extLst>
          </p:cNvPr>
          <p:cNvSpPr txBox="1"/>
          <p:nvPr/>
        </p:nvSpPr>
        <p:spPr>
          <a:xfrm>
            <a:off x="6166049" y="6650551"/>
            <a:ext cx="455253" cy="215444"/>
          </a:xfrm>
          <a:prstGeom prst="rect">
            <a:avLst/>
          </a:prstGeom>
          <a:solidFill>
            <a:schemeClr val="bg1"/>
          </a:solidFill>
        </p:spPr>
        <p:txBody>
          <a:bodyPr wrap="none" lIns="0" tIns="0" rIns="0" bIns="0" rtlCol="0">
            <a:spAutoFit/>
          </a:bodyPr>
          <a:lstStyle/>
          <a:p>
            <a:r>
              <a:rPr lang="en-US" sz="1400" dirty="0"/>
              <a:t>2016</a:t>
            </a:r>
          </a:p>
        </p:txBody>
      </p:sp>
      <p:sp>
        <p:nvSpPr>
          <p:cNvPr id="16" name="TextBox 15">
            <a:extLst>
              <a:ext uri="{FF2B5EF4-FFF2-40B4-BE49-F238E27FC236}">
                <a16:creationId xmlns:a16="http://schemas.microsoft.com/office/drawing/2014/main" id="{B2955CEE-407E-4B64-B003-CF3220CA9494}"/>
              </a:ext>
            </a:extLst>
          </p:cNvPr>
          <p:cNvSpPr txBox="1"/>
          <p:nvPr/>
        </p:nvSpPr>
        <p:spPr>
          <a:xfrm>
            <a:off x="981901" y="6674536"/>
            <a:ext cx="455253" cy="215444"/>
          </a:xfrm>
          <a:prstGeom prst="rect">
            <a:avLst/>
          </a:prstGeom>
          <a:solidFill>
            <a:schemeClr val="bg1"/>
          </a:solidFill>
        </p:spPr>
        <p:txBody>
          <a:bodyPr wrap="none" lIns="0" tIns="0" rIns="0" bIns="0" rtlCol="0">
            <a:spAutoFit/>
          </a:bodyPr>
          <a:lstStyle/>
          <a:p>
            <a:r>
              <a:rPr lang="en-US" sz="1400" dirty="0"/>
              <a:t>2016</a:t>
            </a:r>
          </a:p>
        </p:txBody>
      </p:sp>
      <p:sp>
        <p:nvSpPr>
          <p:cNvPr id="20" name="TextBox 19">
            <a:extLst>
              <a:ext uri="{FF2B5EF4-FFF2-40B4-BE49-F238E27FC236}">
                <a16:creationId xmlns:a16="http://schemas.microsoft.com/office/drawing/2014/main" id="{E7795026-B2ED-4ECF-9F9D-1B64B38AAC8A}"/>
              </a:ext>
            </a:extLst>
          </p:cNvPr>
          <p:cNvSpPr txBox="1"/>
          <p:nvPr/>
        </p:nvSpPr>
        <p:spPr>
          <a:xfrm>
            <a:off x="7334810" y="6658546"/>
            <a:ext cx="455253" cy="215444"/>
          </a:xfrm>
          <a:prstGeom prst="rect">
            <a:avLst/>
          </a:prstGeom>
          <a:solidFill>
            <a:schemeClr val="bg1"/>
          </a:solidFill>
        </p:spPr>
        <p:txBody>
          <a:bodyPr wrap="none" lIns="0" tIns="0" rIns="0" bIns="0" rtlCol="0">
            <a:spAutoFit/>
          </a:bodyPr>
          <a:lstStyle/>
          <a:p>
            <a:r>
              <a:rPr lang="en-US" sz="1400" dirty="0"/>
              <a:t>2023</a:t>
            </a:r>
          </a:p>
        </p:txBody>
      </p:sp>
      <p:sp>
        <p:nvSpPr>
          <p:cNvPr id="21" name="TextBox 20">
            <a:extLst>
              <a:ext uri="{FF2B5EF4-FFF2-40B4-BE49-F238E27FC236}">
                <a16:creationId xmlns:a16="http://schemas.microsoft.com/office/drawing/2014/main" id="{C0133369-C434-4CF5-B8B1-51680EA979AC}"/>
              </a:ext>
            </a:extLst>
          </p:cNvPr>
          <p:cNvSpPr txBox="1"/>
          <p:nvPr/>
        </p:nvSpPr>
        <p:spPr>
          <a:xfrm>
            <a:off x="7315139" y="3306202"/>
            <a:ext cx="455253" cy="215444"/>
          </a:xfrm>
          <a:prstGeom prst="rect">
            <a:avLst/>
          </a:prstGeom>
          <a:solidFill>
            <a:schemeClr val="bg1"/>
          </a:solidFill>
        </p:spPr>
        <p:txBody>
          <a:bodyPr wrap="none" lIns="0" tIns="0" rIns="0" bIns="0" rtlCol="0">
            <a:spAutoFit/>
          </a:bodyPr>
          <a:lstStyle/>
          <a:p>
            <a:r>
              <a:rPr lang="en-US" sz="1400" dirty="0"/>
              <a:t>2023</a:t>
            </a:r>
          </a:p>
        </p:txBody>
      </p:sp>
      <p:sp>
        <p:nvSpPr>
          <p:cNvPr id="22" name="TextBox 21">
            <a:extLst>
              <a:ext uri="{FF2B5EF4-FFF2-40B4-BE49-F238E27FC236}">
                <a16:creationId xmlns:a16="http://schemas.microsoft.com/office/drawing/2014/main" id="{12FD3FAE-5077-4972-8C68-137F5EBE58BE}"/>
              </a:ext>
            </a:extLst>
          </p:cNvPr>
          <p:cNvSpPr txBox="1"/>
          <p:nvPr/>
        </p:nvSpPr>
        <p:spPr>
          <a:xfrm>
            <a:off x="2192825" y="6680108"/>
            <a:ext cx="455253" cy="215444"/>
          </a:xfrm>
          <a:prstGeom prst="rect">
            <a:avLst/>
          </a:prstGeom>
          <a:solidFill>
            <a:schemeClr val="bg1"/>
          </a:solidFill>
        </p:spPr>
        <p:txBody>
          <a:bodyPr wrap="none" lIns="0" tIns="0" rIns="0" bIns="0" rtlCol="0">
            <a:spAutoFit/>
          </a:bodyPr>
          <a:lstStyle/>
          <a:p>
            <a:r>
              <a:rPr lang="en-US" sz="1400" dirty="0"/>
              <a:t>2023</a:t>
            </a:r>
          </a:p>
        </p:txBody>
      </p:sp>
      <p:sp>
        <p:nvSpPr>
          <p:cNvPr id="23" name="TextBox 22">
            <a:extLst>
              <a:ext uri="{FF2B5EF4-FFF2-40B4-BE49-F238E27FC236}">
                <a16:creationId xmlns:a16="http://schemas.microsoft.com/office/drawing/2014/main" id="{CF422C34-933F-4457-A1A6-E72DE9852CD5}"/>
              </a:ext>
            </a:extLst>
          </p:cNvPr>
          <p:cNvSpPr txBox="1"/>
          <p:nvPr/>
        </p:nvSpPr>
        <p:spPr>
          <a:xfrm>
            <a:off x="8453680" y="6658546"/>
            <a:ext cx="455253" cy="215444"/>
          </a:xfrm>
          <a:prstGeom prst="rect">
            <a:avLst/>
          </a:prstGeom>
          <a:solidFill>
            <a:schemeClr val="bg1"/>
          </a:solidFill>
        </p:spPr>
        <p:txBody>
          <a:bodyPr wrap="none" lIns="0" tIns="0" rIns="0" bIns="0" rtlCol="0">
            <a:spAutoFit/>
          </a:bodyPr>
          <a:lstStyle/>
          <a:p>
            <a:r>
              <a:rPr lang="en-US" sz="1400" dirty="0"/>
              <a:t>2028</a:t>
            </a:r>
          </a:p>
        </p:txBody>
      </p:sp>
      <p:sp>
        <p:nvSpPr>
          <p:cNvPr id="24" name="TextBox 23">
            <a:extLst>
              <a:ext uri="{FF2B5EF4-FFF2-40B4-BE49-F238E27FC236}">
                <a16:creationId xmlns:a16="http://schemas.microsoft.com/office/drawing/2014/main" id="{3A5E21A8-C88A-49F8-B48A-7E58DF846FD9}"/>
              </a:ext>
            </a:extLst>
          </p:cNvPr>
          <p:cNvSpPr txBox="1"/>
          <p:nvPr/>
        </p:nvSpPr>
        <p:spPr>
          <a:xfrm>
            <a:off x="3325266" y="6690343"/>
            <a:ext cx="455253" cy="215444"/>
          </a:xfrm>
          <a:prstGeom prst="rect">
            <a:avLst/>
          </a:prstGeom>
          <a:solidFill>
            <a:schemeClr val="bg1"/>
          </a:solidFill>
        </p:spPr>
        <p:txBody>
          <a:bodyPr wrap="none" lIns="0" tIns="0" rIns="0" bIns="0" rtlCol="0">
            <a:spAutoFit/>
          </a:bodyPr>
          <a:lstStyle/>
          <a:p>
            <a:r>
              <a:rPr lang="en-US" sz="1400" dirty="0"/>
              <a:t>2028</a:t>
            </a:r>
          </a:p>
        </p:txBody>
      </p:sp>
      <p:sp>
        <p:nvSpPr>
          <p:cNvPr id="25" name="TextBox 24">
            <a:extLst>
              <a:ext uri="{FF2B5EF4-FFF2-40B4-BE49-F238E27FC236}">
                <a16:creationId xmlns:a16="http://schemas.microsoft.com/office/drawing/2014/main" id="{B47805F8-1A95-4DC6-A806-97046E012C89}"/>
              </a:ext>
            </a:extLst>
          </p:cNvPr>
          <p:cNvSpPr txBox="1"/>
          <p:nvPr/>
        </p:nvSpPr>
        <p:spPr>
          <a:xfrm>
            <a:off x="8433350" y="3283407"/>
            <a:ext cx="455253" cy="215444"/>
          </a:xfrm>
          <a:prstGeom prst="rect">
            <a:avLst/>
          </a:prstGeom>
          <a:solidFill>
            <a:schemeClr val="bg1"/>
          </a:solidFill>
        </p:spPr>
        <p:txBody>
          <a:bodyPr wrap="none" lIns="0" tIns="0" rIns="0" bIns="0" rtlCol="0">
            <a:spAutoFit/>
          </a:bodyPr>
          <a:lstStyle/>
          <a:p>
            <a:r>
              <a:rPr lang="en-US" sz="1400" dirty="0"/>
              <a:t>2028</a:t>
            </a:r>
          </a:p>
        </p:txBody>
      </p:sp>
    </p:spTree>
    <p:extLst>
      <p:ext uri="{BB962C8B-B14F-4D97-AF65-F5344CB8AC3E}">
        <p14:creationId xmlns:p14="http://schemas.microsoft.com/office/powerpoint/2010/main" val="1138187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C534E5-BDE8-41AB-B734-302DB8C0AD30}"/>
              </a:ext>
            </a:extLst>
          </p:cNvPr>
          <p:cNvSpPr>
            <a:spLocks noGrp="1"/>
          </p:cNvSpPr>
          <p:nvPr>
            <p:ph idx="1"/>
          </p:nvPr>
        </p:nvSpPr>
        <p:spPr/>
        <p:txBody>
          <a:bodyPr>
            <a:normAutofit/>
          </a:bodyPr>
          <a:lstStyle/>
          <a:p>
            <a:pPr>
              <a:spcBef>
                <a:spcPts val="0"/>
              </a:spcBef>
              <a:spcAft>
                <a:spcPts val="2400"/>
              </a:spcAft>
            </a:pPr>
            <a:r>
              <a:rPr lang="en-US" dirty="0"/>
              <a:t>Why develop projected emission inventories?</a:t>
            </a:r>
          </a:p>
          <a:p>
            <a:pPr>
              <a:spcBef>
                <a:spcPts val="0"/>
              </a:spcBef>
              <a:spcAft>
                <a:spcPts val="2400"/>
              </a:spcAft>
            </a:pPr>
            <a:r>
              <a:rPr lang="en-US" dirty="0"/>
              <a:t>How do we project emissions?</a:t>
            </a:r>
          </a:p>
          <a:p>
            <a:pPr>
              <a:spcBef>
                <a:spcPts val="0"/>
              </a:spcBef>
              <a:spcAft>
                <a:spcPts val="2400"/>
              </a:spcAft>
            </a:pPr>
            <a:r>
              <a:rPr lang="en-US" dirty="0"/>
              <a:t>2016 Collaborative Emissions Modeling Platform</a:t>
            </a:r>
          </a:p>
          <a:p>
            <a:pPr>
              <a:spcBef>
                <a:spcPts val="0"/>
              </a:spcBef>
              <a:spcAft>
                <a:spcPts val="2400"/>
              </a:spcAft>
            </a:pPr>
            <a:r>
              <a:rPr lang="en-US" dirty="0"/>
              <a:t>Pollutant-Sector Comparison</a:t>
            </a:r>
          </a:p>
          <a:p>
            <a:pPr>
              <a:spcBef>
                <a:spcPts val="0"/>
              </a:spcBef>
              <a:spcAft>
                <a:spcPts val="2400"/>
              </a:spcAft>
            </a:pPr>
            <a:r>
              <a:rPr lang="en-US" dirty="0"/>
              <a:t>Projections for Various Sectors</a:t>
            </a:r>
          </a:p>
          <a:p>
            <a:pPr marL="109728" indent="0">
              <a:spcBef>
                <a:spcPts val="0"/>
              </a:spcBef>
              <a:spcAft>
                <a:spcPts val="600"/>
              </a:spcAft>
              <a:buNone/>
            </a:pPr>
            <a:endParaRPr lang="en-US" dirty="0"/>
          </a:p>
        </p:txBody>
      </p:sp>
      <p:sp>
        <p:nvSpPr>
          <p:cNvPr id="3" name="Slide Number Placeholder 2">
            <a:extLst>
              <a:ext uri="{FF2B5EF4-FFF2-40B4-BE49-F238E27FC236}">
                <a16:creationId xmlns:a16="http://schemas.microsoft.com/office/drawing/2014/main" id="{AD992C4A-2448-4BB2-9F7D-1C4345BDD9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1D909D7F-61E4-4404-A1AF-77D35C6B1C55}"/>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81695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1C969A-26FF-441F-BE9F-8C93C80E4958}"/>
              </a:ext>
            </a:extLst>
          </p:cNvPr>
          <p:cNvSpPr>
            <a:spLocks noGrp="1"/>
          </p:cNvSpPr>
          <p:nvPr>
            <p:ph idx="1"/>
          </p:nvPr>
        </p:nvSpPr>
        <p:spPr>
          <a:xfrm>
            <a:off x="457200" y="1481332"/>
            <a:ext cx="8229600" cy="4742047"/>
          </a:xfrm>
        </p:spPr>
        <p:txBody>
          <a:bodyPr>
            <a:normAutofit fontScale="85000" lnSpcReduction="10000"/>
          </a:bodyPr>
          <a:lstStyle/>
          <a:p>
            <a:pPr>
              <a:spcAft>
                <a:spcPts val="600"/>
              </a:spcAft>
            </a:pPr>
            <a:r>
              <a:rPr lang="en-US" dirty="0"/>
              <a:t>To evaluate policy options and impacts of changing emissions and use the results in a relative sense </a:t>
            </a:r>
            <a:br>
              <a:rPr lang="en-US" dirty="0"/>
            </a:br>
            <a:endParaRPr lang="en-US" sz="1500" dirty="0"/>
          </a:p>
          <a:p>
            <a:pPr>
              <a:spcAft>
                <a:spcPts val="600"/>
              </a:spcAft>
            </a:pPr>
            <a:r>
              <a:rPr lang="en-US" dirty="0"/>
              <a:t>EPA develops Regulatory Impact Analyses (RIAs) for regulations</a:t>
            </a:r>
          </a:p>
          <a:p>
            <a:pPr lvl="1">
              <a:spcAft>
                <a:spcPts val="600"/>
              </a:spcAft>
            </a:pPr>
            <a:r>
              <a:rPr lang="en-US" dirty="0"/>
              <a:t>Describe the potential social benefits and social costs</a:t>
            </a:r>
            <a:br>
              <a:rPr lang="en-US" dirty="0"/>
            </a:br>
            <a:endParaRPr lang="en-US" sz="1200" dirty="0"/>
          </a:p>
          <a:p>
            <a:pPr>
              <a:spcAft>
                <a:spcPts val="1200"/>
              </a:spcAft>
            </a:pPr>
            <a:r>
              <a:rPr lang="en-US" dirty="0"/>
              <a:t>Interstate transport</a:t>
            </a:r>
            <a:r>
              <a:rPr lang="en-US" b="1" dirty="0"/>
              <a:t>: </a:t>
            </a:r>
            <a:r>
              <a:rPr lang="en-US" dirty="0"/>
              <a:t>The Clean Air Act’s "good neighbor" provision requires EPA and states to address interstate transport of air pollution that affects downwind states' ability to attain and maintain National Ambient Air Quality Standards (NAAQS)</a:t>
            </a:r>
          </a:p>
          <a:p>
            <a:pPr>
              <a:spcAft>
                <a:spcPts val="1200"/>
              </a:spcAft>
            </a:pPr>
            <a:r>
              <a:rPr lang="en-US" dirty="0"/>
              <a:t>Other types of analyses: regional haze, etc.</a:t>
            </a:r>
          </a:p>
          <a:p>
            <a:endParaRPr lang="en-US" dirty="0"/>
          </a:p>
        </p:txBody>
      </p:sp>
      <p:sp>
        <p:nvSpPr>
          <p:cNvPr id="3" name="Slide Number Placeholder 2">
            <a:extLst>
              <a:ext uri="{FF2B5EF4-FFF2-40B4-BE49-F238E27FC236}">
                <a16:creationId xmlns:a16="http://schemas.microsoft.com/office/drawing/2014/main" id="{7951CA69-B2C4-42C7-AC03-E31024EA7896}"/>
              </a:ext>
            </a:extLst>
          </p:cNvPr>
          <p:cNvSpPr>
            <a:spLocks noGrp="1"/>
          </p:cNvSpPr>
          <p:nvPr>
            <p:ph type="sldNum" sz="quarter" idx="12"/>
          </p:nvPr>
        </p:nvSpPr>
        <p:spPr/>
        <p:txBody>
          <a:bodyPr/>
          <a:lstStyle/>
          <a:p>
            <a:fld id="{61C894BD-DCE2-4A96-A9AF-225BBEAC2A40}" type="slidenum">
              <a:rPr lang="en-US" smtClean="0"/>
              <a:pPr/>
              <a:t>4</a:t>
            </a:fld>
            <a:endParaRPr lang="en-US"/>
          </a:p>
        </p:txBody>
      </p:sp>
      <p:sp>
        <p:nvSpPr>
          <p:cNvPr id="4" name="Title 3">
            <a:extLst>
              <a:ext uri="{FF2B5EF4-FFF2-40B4-BE49-F238E27FC236}">
                <a16:creationId xmlns:a16="http://schemas.microsoft.com/office/drawing/2014/main" id="{F4A54202-B83B-4085-BD7C-6EF38F86690C}"/>
              </a:ext>
            </a:extLst>
          </p:cNvPr>
          <p:cNvSpPr>
            <a:spLocks noGrp="1"/>
          </p:cNvSpPr>
          <p:nvPr>
            <p:ph type="title"/>
          </p:nvPr>
        </p:nvSpPr>
        <p:spPr/>
        <p:txBody>
          <a:bodyPr>
            <a:normAutofit fontScale="90000"/>
          </a:bodyPr>
          <a:lstStyle/>
          <a:p>
            <a:r>
              <a:rPr lang="en-US" dirty="0"/>
              <a:t>Why develop projected emission inventories?</a:t>
            </a:r>
          </a:p>
        </p:txBody>
      </p:sp>
    </p:spTree>
    <p:extLst>
      <p:ext uri="{BB962C8B-B14F-4D97-AF65-F5344CB8AC3E}">
        <p14:creationId xmlns:p14="http://schemas.microsoft.com/office/powerpoint/2010/main" val="8374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A13608-D629-448A-A3D6-985B0E7E4B54}"/>
              </a:ext>
            </a:extLst>
          </p:cNvPr>
          <p:cNvSpPr>
            <a:spLocks noGrp="1"/>
          </p:cNvSpPr>
          <p:nvPr>
            <p:ph idx="1"/>
          </p:nvPr>
        </p:nvSpPr>
        <p:spPr>
          <a:xfrm>
            <a:off x="457200" y="1528549"/>
            <a:ext cx="8454788" cy="4879399"/>
          </a:xfrm>
        </p:spPr>
        <p:txBody>
          <a:bodyPr>
            <a:normAutofit fontScale="85000" lnSpcReduction="20000"/>
          </a:bodyPr>
          <a:lstStyle/>
          <a:p>
            <a:pPr>
              <a:spcAft>
                <a:spcPts val="600"/>
              </a:spcAft>
            </a:pPr>
            <a:r>
              <a:rPr lang="en-US" dirty="0"/>
              <a:t>Models are used to project some sectors (e.g., electric generating units (EGUs), nonroad, </a:t>
            </a:r>
            <a:r>
              <a:rPr lang="en-US" dirty="0" err="1"/>
              <a:t>onroad</a:t>
            </a:r>
            <a:r>
              <a:rPr lang="en-US" dirty="0"/>
              <a:t>)</a:t>
            </a:r>
          </a:p>
          <a:p>
            <a:pPr>
              <a:spcAft>
                <a:spcPts val="600"/>
              </a:spcAft>
            </a:pPr>
            <a:r>
              <a:rPr lang="en-US" dirty="0"/>
              <a:t>Projection factors are developed for many sectors based on the U.S. Energy Information Administration’s (EIA) Annual Energy Outlook (AEO)</a:t>
            </a:r>
          </a:p>
          <a:p>
            <a:pPr lvl="1">
              <a:spcAft>
                <a:spcPts val="600"/>
              </a:spcAft>
            </a:pPr>
            <a:r>
              <a:rPr lang="en-US" dirty="0"/>
              <a:t>AEO is a rich data source with 30 year forecasts of U.S. energy markets</a:t>
            </a:r>
          </a:p>
          <a:p>
            <a:pPr lvl="1">
              <a:spcAft>
                <a:spcPts val="600"/>
              </a:spcAft>
            </a:pPr>
            <a:r>
              <a:rPr lang="en-US" dirty="0"/>
              <a:t>Sectors: non-EGU point, nonpoint, </a:t>
            </a:r>
            <a:r>
              <a:rPr lang="en-US" dirty="0" err="1"/>
              <a:t>onroad</a:t>
            </a:r>
            <a:r>
              <a:rPr lang="en-US" dirty="0"/>
              <a:t> activity, oil and gas</a:t>
            </a:r>
          </a:p>
          <a:p>
            <a:pPr>
              <a:spcAft>
                <a:spcPts val="600"/>
              </a:spcAft>
            </a:pPr>
            <a:r>
              <a:rPr lang="en-US" dirty="0"/>
              <a:t>Known federal, state, and local regulations and control technology requirements are implemented as “control factors”</a:t>
            </a:r>
          </a:p>
          <a:p>
            <a:pPr>
              <a:spcAft>
                <a:spcPts val="600"/>
              </a:spcAft>
            </a:pPr>
            <a:r>
              <a:rPr lang="en-US" dirty="0"/>
              <a:t>Meteorology is kept the same as the base year</a:t>
            </a:r>
          </a:p>
          <a:p>
            <a:pPr lvl="1">
              <a:spcAft>
                <a:spcPts val="600"/>
              </a:spcAft>
            </a:pPr>
            <a:r>
              <a:rPr lang="en-US" dirty="0"/>
              <a:t>Base year fire and biogenic emissions are used in future years </a:t>
            </a:r>
          </a:p>
        </p:txBody>
      </p:sp>
      <p:sp>
        <p:nvSpPr>
          <p:cNvPr id="3" name="Slide Number Placeholder 2">
            <a:extLst>
              <a:ext uri="{FF2B5EF4-FFF2-40B4-BE49-F238E27FC236}">
                <a16:creationId xmlns:a16="http://schemas.microsoft.com/office/drawing/2014/main" id="{4D5442DD-2988-4842-BC4C-26CAC9A82D5F}"/>
              </a:ext>
            </a:extLst>
          </p:cNvPr>
          <p:cNvSpPr>
            <a:spLocks noGrp="1"/>
          </p:cNvSpPr>
          <p:nvPr>
            <p:ph type="sldNum" sz="quarter" idx="12"/>
          </p:nvPr>
        </p:nvSpPr>
        <p:spPr/>
        <p:txBody>
          <a:bodyPr/>
          <a:lstStyle/>
          <a:p>
            <a:fld id="{61C894BD-DCE2-4A96-A9AF-225BBEAC2A40}" type="slidenum">
              <a:rPr lang="en-US" smtClean="0"/>
              <a:pPr/>
              <a:t>5</a:t>
            </a:fld>
            <a:endParaRPr lang="en-US"/>
          </a:p>
        </p:txBody>
      </p:sp>
      <p:sp>
        <p:nvSpPr>
          <p:cNvPr id="4" name="Title 3">
            <a:extLst>
              <a:ext uri="{FF2B5EF4-FFF2-40B4-BE49-F238E27FC236}">
                <a16:creationId xmlns:a16="http://schemas.microsoft.com/office/drawing/2014/main" id="{793DF14C-90E5-492F-9D08-D44F383EDBF2}"/>
              </a:ext>
            </a:extLst>
          </p:cNvPr>
          <p:cNvSpPr>
            <a:spLocks noGrp="1"/>
          </p:cNvSpPr>
          <p:nvPr>
            <p:ph type="title"/>
          </p:nvPr>
        </p:nvSpPr>
        <p:spPr/>
        <p:txBody>
          <a:bodyPr>
            <a:normAutofit/>
          </a:bodyPr>
          <a:lstStyle/>
          <a:p>
            <a:r>
              <a:rPr lang="en-US" dirty="0"/>
              <a:t>How do we project emissions?</a:t>
            </a:r>
          </a:p>
        </p:txBody>
      </p:sp>
    </p:spTree>
    <p:extLst>
      <p:ext uri="{BB962C8B-B14F-4D97-AF65-F5344CB8AC3E}">
        <p14:creationId xmlns:p14="http://schemas.microsoft.com/office/powerpoint/2010/main" val="1836158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1011E1-9850-4222-AB89-E4E95C1A8343}"/>
              </a:ext>
            </a:extLst>
          </p:cNvPr>
          <p:cNvSpPr>
            <a:spLocks noGrp="1"/>
          </p:cNvSpPr>
          <p:nvPr>
            <p:ph idx="1"/>
          </p:nvPr>
        </p:nvSpPr>
        <p:spPr>
          <a:xfrm>
            <a:off x="457200" y="1481332"/>
            <a:ext cx="8229600" cy="4646513"/>
          </a:xfrm>
        </p:spPr>
        <p:txBody>
          <a:bodyPr>
            <a:normAutofit lnSpcReduction="10000"/>
          </a:bodyPr>
          <a:lstStyle/>
          <a:p>
            <a:pPr>
              <a:spcBef>
                <a:spcPts val="0"/>
              </a:spcBef>
              <a:spcAft>
                <a:spcPts val="600"/>
              </a:spcAft>
            </a:pPr>
            <a:r>
              <a:rPr lang="en-US" dirty="0"/>
              <a:t>The projection of 2016v1 emissions was a collaborative process with heavy involvement from sector workgroups</a:t>
            </a:r>
          </a:p>
          <a:p>
            <a:pPr lvl="1">
              <a:spcBef>
                <a:spcPts val="0"/>
              </a:spcBef>
              <a:spcAft>
                <a:spcPts val="600"/>
              </a:spcAft>
            </a:pPr>
            <a:r>
              <a:rPr lang="en-US" dirty="0"/>
              <a:t>Includes data provided by Federal, State, and Local agencies and Regional Organizations</a:t>
            </a:r>
          </a:p>
          <a:p>
            <a:pPr lvl="1">
              <a:spcBef>
                <a:spcPts val="0"/>
              </a:spcBef>
              <a:spcAft>
                <a:spcPts val="600"/>
              </a:spcAft>
            </a:pPr>
            <a:r>
              <a:rPr lang="en-US" dirty="0"/>
              <a:t>Updated data were due by May 31, 2019</a:t>
            </a:r>
          </a:p>
          <a:p>
            <a:pPr>
              <a:spcBef>
                <a:spcPts val="0"/>
              </a:spcBef>
              <a:spcAft>
                <a:spcPts val="600"/>
              </a:spcAft>
            </a:pPr>
            <a:r>
              <a:rPr lang="en-US" dirty="0"/>
              <a:t>Projected inventories released early October</a:t>
            </a:r>
          </a:p>
          <a:p>
            <a:pPr lvl="1">
              <a:spcBef>
                <a:spcPts val="0"/>
              </a:spcBef>
              <a:spcAft>
                <a:spcPts val="600"/>
              </a:spcAft>
            </a:pPr>
            <a:r>
              <a:rPr lang="en-US" sz="2000" dirty="0">
                <a:hlinkClick r:id="rId2"/>
              </a:rPr>
              <a:t>https://www.epa.gov/air-emissions-modeling/2016v1-platform</a:t>
            </a:r>
            <a:r>
              <a:rPr lang="en-US" sz="2000" dirty="0"/>
              <a:t> </a:t>
            </a:r>
          </a:p>
          <a:p>
            <a:pPr lvl="1">
              <a:spcBef>
                <a:spcPts val="0"/>
              </a:spcBef>
              <a:spcAft>
                <a:spcPts val="600"/>
              </a:spcAft>
            </a:pPr>
            <a:r>
              <a:rPr lang="en-US" dirty="0"/>
              <a:t>Future year scripts and air quality model-ready files coming soon</a:t>
            </a:r>
          </a:p>
          <a:p>
            <a:pPr>
              <a:spcBef>
                <a:spcPts val="0"/>
              </a:spcBef>
              <a:spcAft>
                <a:spcPts val="600"/>
              </a:spcAft>
            </a:pPr>
            <a:r>
              <a:rPr lang="en-US" b="1" dirty="0"/>
              <a:t>First public projections since 2011 platform</a:t>
            </a:r>
          </a:p>
          <a:p>
            <a:pPr>
              <a:spcBef>
                <a:spcPts val="0"/>
              </a:spcBef>
              <a:spcAft>
                <a:spcPts val="600"/>
              </a:spcAft>
            </a:pPr>
            <a:endParaRPr lang="en-US" dirty="0"/>
          </a:p>
          <a:p>
            <a:pPr marL="109728" indent="0">
              <a:spcBef>
                <a:spcPts val="0"/>
              </a:spcBef>
              <a:spcAft>
                <a:spcPts val="600"/>
              </a:spcAft>
              <a:buNone/>
            </a:pPr>
            <a:endParaRPr lang="en-US" dirty="0"/>
          </a:p>
        </p:txBody>
      </p:sp>
      <p:sp>
        <p:nvSpPr>
          <p:cNvPr id="3" name="Slide Number Placeholder 2">
            <a:extLst>
              <a:ext uri="{FF2B5EF4-FFF2-40B4-BE49-F238E27FC236}">
                <a16:creationId xmlns:a16="http://schemas.microsoft.com/office/drawing/2014/main" id="{B7CC37D5-1165-4FEC-983C-3D51CAF8860E}"/>
              </a:ext>
            </a:extLst>
          </p:cNvPr>
          <p:cNvSpPr>
            <a:spLocks noGrp="1"/>
          </p:cNvSpPr>
          <p:nvPr>
            <p:ph type="sldNum" sz="quarter" idx="12"/>
          </p:nvPr>
        </p:nvSpPr>
        <p:spPr/>
        <p:txBody>
          <a:bodyPr/>
          <a:lstStyle/>
          <a:p>
            <a:fld id="{61C894BD-DCE2-4A96-A9AF-225BBEAC2A40}" type="slidenum">
              <a:rPr lang="en-US" smtClean="0"/>
              <a:pPr/>
              <a:t>6</a:t>
            </a:fld>
            <a:endParaRPr lang="en-US"/>
          </a:p>
        </p:txBody>
      </p:sp>
      <p:sp>
        <p:nvSpPr>
          <p:cNvPr id="4" name="Title 3">
            <a:extLst>
              <a:ext uri="{FF2B5EF4-FFF2-40B4-BE49-F238E27FC236}">
                <a16:creationId xmlns:a16="http://schemas.microsoft.com/office/drawing/2014/main" id="{0A408548-5B26-45A8-80E1-EE8DB634ED1A}"/>
              </a:ext>
            </a:extLst>
          </p:cNvPr>
          <p:cNvSpPr>
            <a:spLocks noGrp="1"/>
          </p:cNvSpPr>
          <p:nvPr>
            <p:ph type="title"/>
          </p:nvPr>
        </p:nvSpPr>
        <p:spPr/>
        <p:txBody>
          <a:bodyPr/>
          <a:lstStyle/>
          <a:p>
            <a:r>
              <a:rPr lang="en-US" dirty="0"/>
              <a:t>2016v1 Platform Projections</a:t>
            </a:r>
          </a:p>
        </p:txBody>
      </p:sp>
    </p:spTree>
    <p:extLst>
      <p:ext uri="{BB962C8B-B14F-4D97-AF65-F5344CB8AC3E}">
        <p14:creationId xmlns:p14="http://schemas.microsoft.com/office/powerpoint/2010/main" val="2535237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A870AF-F896-4B6F-AB53-8E61CACADC22}"/>
              </a:ext>
            </a:extLst>
          </p:cNvPr>
          <p:cNvPicPr>
            <a:picLocks noChangeAspect="1"/>
          </p:cNvPicPr>
          <p:nvPr/>
        </p:nvPicPr>
        <p:blipFill rotWithShape="1">
          <a:blip r:embed="rId3"/>
          <a:srcRect r="15217" b="595"/>
          <a:stretch/>
        </p:blipFill>
        <p:spPr>
          <a:xfrm>
            <a:off x="-10887" y="10886"/>
            <a:ext cx="8057606" cy="6858000"/>
          </a:xfrm>
          <a:prstGeom prst="rect">
            <a:avLst/>
          </a:prstGeom>
        </p:spPr>
      </p:pic>
      <p:sp>
        <p:nvSpPr>
          <p:cNvPr id="2" name="Slide Number Placeholder 1">
            <a:extLst>
              <a:ext uri="{FF2B5EF4-FFF2-40B4-BE49-F238E27FC236}">
                <a16:creationId xmlns:a16="http://schemas.microsoft.com/office/drawing/2014/main" id="{44A582E6-C428-4D07-91FD-31751AFA6A51}"/>
              </a:ext>
            </a:extLst>
          </p:cNvPr>
          <p:cNvSpPr>
            <a:spLocks noGrp="1"/>
          </p:cNvSpPr>
          <p:nvPr>
            <p:ph type="sldNum" sz="quarter" idx="12"/>
          </p:nvPr>
        </p:nvSpPr>
        <p:spPr/>
        <p:txBody>
          <a:bodyPr/>
          <a:lstStyle/>
          <a:p>
            <a:fld id="{61C894BD-DCE2-4A96-A9AF-225BBEAC2A40}" type="slidenum">
              <a:rPr lang="en-US" smtClean="0"/>
              <a:pPr/>
              <a:t>7</a:t>
            </a:fld>
            <a:endParaRPr lang="en-US"/>
          </a:p>
        </p:txBody>
      </p:sp>
      <p:pic>
        <p:nvPicPr>
          <p:cNvPr id="4" name="Picture 3">
            <a:extLst>
              <a:ext uri="{FF2B5EF4-FFF2-40B4-BE49-F238E27FC236}">
                <a16:creationId xmlns:a16="http://schemas.microsoft.com/office/drawing/2014/main" id="{1D3D594C-05A0-4D5B-A01A-48638C1EE0C7}"/>
              </a:ext>
            </a:extLst>
          </p:cNvPr>
          <p:cNvPicPr>
            <a:picLocks noChangeAspect="1"/>
          </p:cNvPicPr>
          <p:nvPr/>
        </p:nvPicPr>
        <p:blipFill rotWithShape="1">
          <a:blip r:embed="rId4"/>
          <a:srcRect l="89666" t="772" r="529" b="40469"/>
          <a:stretch/>
        </p:blipFill>
        <p:spPr>
          <a:xfrm>
            <a:off x="8046719" y="1476037"/>
            <a:ext cx="902010" cy="3927697"/>
          </a:xfrm>
          <a:prstGeom prst="rect">
            <a:avLst/>
          </a:prstGeom>
        </p:spPr>
      </p:pic>
    </p:spTree>
    <p:extLst>
      <p:ext uri="{BB962C8B-B14F-4D97-AF65-F5344CB8AC3E}">
        <p14:creationId xmlns:p14="http://schemas.microsoft.com/office/powerpoint/2010/main" val="2893803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8D6A1E-D615-4C96-A9C8-3AEC5B519107}"/>
              </a:ext>
            </a:extLst>
          </p:cNvPr>
          <p:cNvSpPr>
            <a:spLocks noGrp="1"/>
          </p:cNvSpPr>
          <p:nvPr>
            <p:ph type="sldNum" sz="quarter" idx="12"/>
          </p:nvPr>
        </p:nvSpPr>
        <p:spPr/>
        <p:txBody>
          <a:bodyPr/>
          <a:lstStyle/>
          <a:p>
            <a:fld id="{61C894BD-DCE2-4A96-A9AF-225BBEAC2A40}" type="slidenum">
              <a:rPr lang="en-US" smtClean="0"/>
              <a:pPr/>
              <a:t>8</a:t>
            </a:fld>
            <a:endParaRPr lang="en-US"/>
          </a:p>
        </p:txBody>
      </p:sp>
      <p:pic>
        <p:nvPicPr>
          <p:cNvPr id="3" name="Picture 2">
            <a:extLst>
              <a:ext uri="{FF2B5EF4-FFF2-40B4-BE49-F238E27FC236}">
                <a16:creationId xmlns:a16="http://schemas.microsoft.com/office/drawing/2014/main" id="{820EFF59-9E16-45E2-B745-EBE69DDB3CB7}"/>
              </a:ext>
            </a:extLst>
          </p:cNvPr>
          <p:cNvPicPr>
            <a:picLocks noChangeAspect="1"/>
          </p:cNvPicPr>
          <p:nvPr/>
        </p:nvPicPr>
        <p:blipFill rotWithShape="1">
          <a:blip r:embed="rId3"/>
          <a:srcRect l="260" r="14936" b="571"/>
          <a:stretch/>
        </p:blipFill>
        <p:spPr>
          <a:xfrm>
            <a:off x="-10886" y="1"/>
            <a:ext cx="8070398" cy="6868886"/>
          </a:xfrm>
          <a:prstGeom prst="rect">
            <a:avLst/>
          </a:prstGeom>
        </p:spPr>
      </p:pic>
      <p:pic>
        <p:nvPicPr>
          <p:cNvPr id="4" name="Picture 3">
            <a:extLst>
              <a:ext uri="{FF2B5EF4-FFF2-40B4-BE49-F238E27FC236}">
                <a16:creationId xmlns:a16="http://schemas.microsoft.com/office/drawing/2014/main" id="{32493C39-C313-46E4-A9BE-277A362CAB56}"/>
              </a:ext>
            </a:extLst>
          </p:cNvPr>
          <p:cNvPicPr>
            <a:picLocks noChangeAspect="1"/>
          </p:cNvPicPr>
          <p:nvPr/>
        </p:nvPicPr>
        <p:blipFill rotWithShape="1">
          <a:blip r:embed="rId4"/>
          <a:srcRect l="89666" t="772" r="529" b="40469"/>
          <a:stretch/>
        </p:blipFill>
        <p:spPr>
          <a:xfrm>
            <a:off x="8046719" y="1476037"/>
            <a:ext cx="902010" cy="3927697"/>
          </a:xfrm>
          <a:prstGeom prst="rect">
            <a:avLst/>
          </a:prstGeom>
        </p:spPr>
      </p:pic>
    </p:spTree>
    <p:extLst>
      <p:ext uri="{BB962C8B-B14F-4D97-AF65-F5344CB8AC3E}">
        <p14:creationId xmlns:p14="http://schemas.microsoft.com/office/powerpoint/2010/main" val="246719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149E5A-2F01-41B8-905E-556BA5782403}"/>
              </a:ext>
            </a:extLst>
          </p:cNvPr>
          <p:cNvSpPr>
            <a:spLocks noGrp="1"/>
          </p:cNvSpPr>
          <p:nvPr>
            <p:ph type="sldNum" sz="quarter" idx="12"/>
          </p:nvPr>
        </p:nvSpPr>
        <p:spPr/>
        <p:txBody>
          <a:bodyPr/>
          <a:lstStyle/>
          <a:p>
            <a:fld id="{61C894BD-DCE2-4A96-A9AF-225BBEAC2A40}" type="slidenum">
              <a:rPr lang="en-US" smtClean="0"/>
              <a:pPr/>
              <a:t>9</a:t>
            </a:fld>
            <a:endParaRPr lang="en-US"/>
          </a:p>
        </p:txBody>
      </p:sp>
      <p:pic>
        <p:nvPicPr>
          <p:cNvPr id="3" name="Picture 2">
            <a:extLst>
              <a:ext uri="{FF2B5EF4-FFF2-40B4-BE49-F238E27FC236}">
                <a16:creationId xmlns:a16="http://schemas.microsoft.com/office/drawing/2014/main" id="{BF6F848F-3AB7-4E7E-AE1F-8ABCAAA148BB}"/>
              </a:ext>
            </a:extLst>
          </p:cNvPr>
          <p:cNvPicPr>
            <a:picLocks noChangeAspect="1"/>
          </p:cNvPicPr>
          <p:nvPr/>
        </p:nvPicPr>
        <p:blipFill rotWithShape="1">
          <a:blip r:embed="rId3"/>
          <a:srcRect l="323" t="2397" r="14914"/>
          <a:stretch/>
        </p:blipFill>
        <p:spPr>
          <a:xfrm>
            <a:off x="-10886" y="83269"/>
            <a:ext cx="8109857" cy="6785617"/>
          </a:xfrm>
          <a:prstGeom prst="rect">
            <a:avLst/>
          </a:prstGeom>
        </p:spPr>
      </p:pic>
      <p:pic>
        <p:nvPicPr>
          <p:cNvPr id="4" name="Picture 3">
            <a:extLst>
              <a:ext uri="{FF2B5EF4-FFF2-40B4-BE49-F238E27FC236}">
                <a16:creationId xmlns:a16="http://schemas.microsoft.com/office/drawing/2014/main" id="{F21B699A-94E7-4B19-AC9D-17D18923CAB6}"/>
              </a:ext>
            </a:extLst>
          </p:cNvPr>
          <p:cNvPicPr>
            <a:picLocks noChangeAspect="1"/>
          </p:cNvPicPr>
          <p:nvPr/>
        </p:nvPicPr>
        <p:blipFill rotWithShape="1">
          <a:blip r:embed="rId3"/>
          <a:srcRect l="89666" t="772" r="529" b="40469"/>
          <a:stretch/>
        </p:blipFill>
        <p:spPr>
          <a:xfrm>
            <a:off x="8046719" y="1476037"/>
            <a:ext cx="902010" cy="3927697"/>
          </a:xfrm>
          <a:prstGeom prst="rect">
            <a:avLst/>
          </a:prstGeom>
        </p:spPr>
      </p:pic>
    </p:spTree>
    <p:extLst>
      <p:ext uri="{BB962C8B-B14F-4D97-AF65-F5344CB8AC3E}">
        <p14:creationId xmlns:p14="http://schemas.microsoft.com/office/powerpoint/2010/main" val="12557670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s_x0020_Status xmlns="a789570a-371e-419e-9869-b19a9b693587">Pending</Records_x0020_Status>
    <Record xmlns="4ffa91fb-a0ff-4ac5-b2db-65c790d184a4">Shared</Record>
    <Rights xmlns="4ffa91fb-a0ff-4ac5-b2db-65c790d184a4" xsi:nil="true"/>
    <Document_x0020_Creation_x0020_Date xmlns="4ffa91fb-a0ff-4ac5-b2db-65c790d184a4">2019-10-08T16:26:35+00:00</Document_x0020_Creation_x0020_Date>
    <EPA_x0020_Office xmlns="4ffa91fb-a0ff-4ac5-b2db-65c790d184a4" xsi:nil="true"/>
    <Records_x0020_Date xmlns="a789570a-371e-419e-9869-b19a9b693587"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29f62856-1543-49d4-a736-4569d363f533" ContentTypeId="0x0101" PreviousValue="false"/>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ct:contentTypeSchema xmlns:ct="http://schemas.microsoft.com/office/2006/metadata/contentType" xmlns:ma="http://schemas.microsoft.com/office/2006/metadata/properties/metaAttributes" ct:_="" ma:_="" ma:contentTypeName="Document" ma:contentTypeID="0x010100ECD23A30810E9D4DB24F3B173E5AA70C" ma:contentTypeVersion="19" ma:contentTypeDescription="Create a new document." ma:contentTypeScope="" ma:versionID="e35c4dd2114051ab4f06307853eb967e">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a789570a-371e-419e-9869-b19a9b693587" xmlns:ns7="ca91c62f-82dd-4410-a7e7-92a839421f39" targetNamespace="http://schemas.microsoft.com/office/2006/metadata/properties" ma:root="true" ma:fieldsID="e3a200fc1d09b45b5880e73f4c81e1dc" ns1:_="" ns3:_="" ns4:_="" ns5:_="" ns6:_="" ns7:_="">
    <xsd:import namespace="http://schemas.microsoft.com/sharepoint/v3"/>
    <xsd:import namespace="4ffa91fb-a0ff-4ac5-b2db-65c790d184a4"/>
    <xsd:import namespace="http://schemas.microsoft.com/sharepoint.v3"/>
    <xsd:import namespace="http://schemas.microsoft.com/sharepoint/v3/fields"/>
    <xsd:import namespace="a789570a-371e-419e-9869-b19a9b693587"/>
    <xsd:import namespace="ca91c62f-82dd-4410-a7e7-92a839421f39"/>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7:MediaServiceAutoTags" minOccurs="0"/>
                <xsd:element ref="ns7:MediaServiceDateTaken" minOccurs="0"/>
                <xsd:element ref="ns7:MediaServiceLocation" minOccurs="0"/>
                <xsd:element ref="ns7:MediaServiceOCR" minOccurs="0"/>
                <xsd:element ref="ns6:Records_x0020_Status" minOccurs="0"/>
                <xsd:element ref="ns6:Records_x0020_Date" minOccurs="0"/>
                <xsd:element ref="ns7:MediaServiceEventHashCode" minOccurs="0"/>
                <xsd:element ref="ns7: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e3b44f35-90e9-471a-8613-b62b88aa8ee3}" ma:internalName="TaxCatchAllLabel" ma:readOnly="true" ma:showField="CatchAllDataLabel" ma:web="a789570a-371e-419e-9869-b19a9b693587">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e3b44f35-90e9-471a-8613-b62b88aa8ee3}" ma:internalName="TaxCatchAll" ma:showField="CatchAllData" ma:web="a789570a-371e-419e-9869-b19a9b69358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89570a-371e-419e-9869-b19a9b693587" elementFormDefault="qualified">
    <xsd:import namespace="http://schemas.microsoft.com/office/2006/documentManagement/types"/>
    <xsd:import namespace="http://schemas.microsoft.com/office/infopath/2007/PartnerControls"/>
    <xsd:element name="SharedWithUsers" ma:index="2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hidden="true" ma:internalName="SharingHintHash" ma:readOnly="true">
      <xsd:simpleType>
        <xsd:restriction base="dms:Text"/>
      </xsd:simpleType>
    </xsd:element>
    <xsd:element name="Records_x0020_Status" ma:index="37" nillable="true" ma:displayName="Records Status" ma:default="Pending" ma:internalName="Records_x0020_Status">
      <xsd:simpleType>
        <xsd:restriction base="dms:Text"/>
      </xsd:simpleType>
    </xsd:element>
    <xsd:element name="Records_x0020_Date" ma:index="38"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a91c62f-82dd-4410-a7e7-92a839421f39"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AutoTags" ma:index="33" nillable="true" ma:displayName="MediaServiceAutoTags" ma:description="" ma:internalName="MediaServiceAutoTags" ma:readOnly="true">
      <xsd:simpleType>
        <xsd:restriction base="dms:Text"/>
      </xsd:simpleType>
    </xsd:element>
    <xsd:element name="MediaServiceDateTaken" ma:index="34" nillable="true" ma:displayName="MediaServiceDateTaken" ma:description="" ma:hidden="true" ma:internalName="MediaServiceDateTaken" ma:readOnly="true">
      <xsd:simpleType>
        <xsd:restriction base="dms:Text"/>
      </xsd:simpleType>
    </xsd:element>
    <xsd:element name="MediaServiceLocation" ma:index="35" nillable="true" ma:displayName="MediaServiceLocation" ma:internalName="MediaServiceLocation"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GenerationTime" ma:index="40"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D4AA743-173A-4A35-9DB1-7312DD873047}">
  <ds:schemaRefs>
    <ds:schemaRef ds:uri="ESRI.ArcGIS.Mapping.OfficeIntegration.PowerPointInfo"/>
  </ds:schemaRefs>
</ds:datastoreItem>
</file>

<file path=customXml/itemProps10.xml><?xml version="1.0" encoding="utf-8"?>
<ds:datastoreItem xmlns:ds="http://schemas.openxmlformats.org/officeDocument/2006/customXml" ds:itemID="{DFFBAE25-B870-4747-B12B-0FB42E804539}">
  <ds:schemaRefs>
    <ds:schemaRef ds:uri="http://schemas.microsoft.com/office/2006/metadata/properties"/>
    <ds:schemaRef ds:uri="ca91c62f-82dd-4410-a7e7-92a839421f39"/>
    <ds:schemaRef ds:uri="http://schemas.microsoft.com/sharepoint/v3"/>
    <ds:schemaRef ds:uri="a789570a-371e-419e-9869-b19a9b693587"/>
    <ds:schemaRef ds:uri="http://purl.org/dc/terms/"/>
    <ds:schemaRef ds:uri="4ffa91fb-a0ff-4ac5-b2db-65c790d184a4"/>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fields"/>
    <ds:schemaRef ds:uri="http://purl.org/dc/elements/1.1/"/>
    <ds:schemaRef ds:uri="http://schemas.microsoft.com/sharepoint.v3"/>
    <ds:schemaRef ds:uri="http://www.w3.org/XML/1998/namespace"/>
    <ds:schemaRef ds:uri="http://purl.org/dc/dcmitype/"/>
  </ds:schemaRefs>
</ds:datastoreItem>
</file>

<file path=customXml/itemProps11.xml><?xml version="1.0" encoding="utf-8"?>
<ds:datastoreItem xmlns:ds="http://schemas.openxmlformats.org/officeDocument/2006/customXml" ds:itemID="{99060406-EBC6-4E7F-A0B1-3F38CB08D42D}">
  <ds:schemaRefs>
    <ds:schemaRef ds:uri="ESRI.ArcGIS.Mapping.OfficeIntegration.PowerPointInfo"/>
  </ds:schemaRefs>
</ds:datastoreItem>
</file>

<file path=customXml/itemProps12.xml><?xml version="1.0" encoding="utf-8"?>
<ds:datastoreItem xmlns:ds="http://schemas.openxmlformats.org/officeDocument/2006/customXml" ds:itemID="{DF50A81E-8011-4687-89A8-C8E154883A2C}">
  <ds:schemaRefs>
    <ds:schemaRef ds:uri="ESRI.ArcGIS.Mapping.OfficeIntegration.PowerPointInfo"/>
  </ds:schemaRefs>
</ds:datastoreItem>
</file>

<file path=customXml/itemProps2.xml><?xml version="1.0" encoding="utf-8"?>
<ds:datastoreItem xmlns:ds="http://schemas.openxmlformats.org/officeDocument/2006/customXml" ds:itemID="{CDFED496-3B0F-4E96-96AA-E9925027E56B}">
  <ds:schemaRefs>
    <ds:schemaRef ds:uri="http://schemas.microsoft.com/sharepoint/v3/contenttype/forms"/>
  </ds:schemaRefs>
</ds:datastoreItem>
</file>

<file path=customXml/itemProps3.xml><?xml version="1.0" encoding="utf-8"?>
<ds:datastoreItem xmlns:ds="http://schemas.openxmlformats.org/officeDocument/2006/customXml" ds:itemID="{6C3D63FB-ABC6-4E12-BC0F-CA628B34F3DB}">
  <ds:schemaRefs>
    <ds:schemaRef ds:uri="Microsoft.SharePoint.Taxonomy.ContentTypeSync"/>
  </ds:schemaRefs>
</ds:datastoreItem>
</file>

<file path=customXml/itemProps4.xml><?xml version="1.0" encoding="utf-8"?>
<ds:datastoreItem xmlns:ds="http://schemas.openxmlformats.org/officeDocument/2006/customXml" ds:itemID="{835B8152-65DA-422E-8282-F25DF0A3A78B}">
  <ds:schemaRefs>
    <ds:schemaRef ds:uri="ESRI.ArcGIS.Mapping.OfficeIntegration.PowerPointInfo"/>
  </ds:schemaRefs>
</ds:datastoreItem>
</file>

<file path=customXml/itemProps5.xml><?xml version="1.0" encoding="utf-8"?>
<ds:datastoreItem xmlns:ds="http://schemas.openxmlformats.org/officeDocument/2006/customXml" ds:itemID="{70CC2F2B-B225-425F-A50E-1BF5DC34D450}">
  <ds:schemaRefs>
    <ds:schemaRef ds:uri="ESRI.ArcGIS.Mapping.OfficeIntegration.PowerPointInfo"/>
  </ds:schemaRefs>
</ds:datastoreItem>
</file>

<file path=customXml/itemProps6.xml><?xml version="1.0" encoding="utf-8"?>
<ds:datastoreItem xmlns:ds="http://schemas.openxmlformats.org/officeDocument/2006/customXml" ds:itemID="{6D6734B9-A782-48AB-9197-98BE87838018}">
  <ds:schemaRefs>
    <ds:schemaRef ds:uri="ESRI.ArcGIS.Mapping.OfficeIntegration.PowerPointInfo"/>
  </ds:schemaRefs>
</ds:datastoreItem>
</file>

<file path=customXml/itemProps7.xml><?xml version="1.0" encoding="utf-8"?>
<ds:datastoreItem xmlns:ds="http://schemas.openxmlformats.org/officeDocument/2006/customXml" ds:itemID="{D1BAD610-DEEC-45FB-ABE8-2F6DECCF6EA2}">
  <ds:schemaRefs>
    <ds:schemaRef ds:uri="ESRI.ArcGIS.Mapping.OfficeIntegration.PowerPointInfo"/>
  </ds:schemaRefs>
</ds:datastoreItem>
</file>

<file path=customXml/itemProps8.xml><?xml version="1.0" encoding="utf-8"?>
<ds:datastoreItem xmlns:ds="http://schemas.openxmlformats.org/officeDocument/2006/customXml" ds:itemID="{DFAADF33-735A-437B-AB8B-91A0F27B96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a789570a-371e-419e-9869-b19a9b693587"/>
    <ds:schemaRef ds:uri="ca91c62f-82dd-4410-a7e7-92a839421f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9.xml><?xml version="1.0" encoding="utf-8"?>
<ds:datastoreItem xmlns:ds="http://schemas.openxmlformats.org/officeDocument/2006/customXml" ds:itemID="{E45E0511-BC88-4771-8097-40779C170ADC}">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3982</TotalTime>
  <Words>1184</Words>
  <Application>Microsoft Office PowerPoint</Application>
  <PresentationFormat>On-screen Show (4:3)</PresentationFormat>
  <Paragraphs>190</Paragraphs>
  <Slides>24</Slides>
  <Notes>11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Lucida Sans Unicode</vt:lpstr>
      <vt:lpstr>Verdana</vt:lpstr>
      <vt:lpstr>Wingdings</vt:lpstr>
      <vt:lpstr>Wingdings 2</vt:lpstr>
      <vt:lpstr>Wingdings 3</vt:lpstr>
      <vt:lpstr>Concourse</vt:lpstr>
      <vt:lpstr>Updates and Improvements to 2023 and 2028 Emission Inventory Projections</vt:lpstr>
      <vt:lpstr>PowerPoint Presentation</vt:lpstr>
      <vt:lpstr>Outline</vt:lpstr>
      <vt:lpstr>Why develop projected emission inventories?</vt:lpstr>
      <vt:lpstr>How do we project emissions?</vt:lpstr>
      <vt:lpstr>2016v1 Platform Projections</vt:lpstr>
      <vt:lpstr>PowerPoint Presentation</vt:lpstr>
      <vt:lpstr>PowerPoint Presentation</vt:lpstr>
      <vt:lpstr>PowerPoint Presentation</vt:lpstr>
      <vt:lpstr>PowerPoint Presentation</vt:lpstr>
      <vt:lpstr>Electric Generating Units (EGUs)</vt:lpstr>
      <vt:lpstr>PowerPoint Presentation</vt:lpstr>
      <vt:lpstr>Onroad Emissions</vt:lpstr>
      <vt:lpstr>PowerPoint Presentation</vt:lpstr>
      <vt:lpstr>Total Onroad NOx 202x-2016</vt:lpstr>
      <vt:lpstr>Nonroad Projections: 2016v1</vt:lpstr>
      <vt:lpstr>Oil and Gas Projections</vt:lpstr>
      <vt:lpstr>PowerPoint Presentation</vt:lpstr>
      <vt:lpstr>PowerPoint Presentation</vt:lpstr>
      <vt:lpstr>PowerPoint Presentation</vt:lpstr>
      <vt:lpstr>Projections for Other Sectors</vt:lpstr>
      <vt:lpstr>Questions?</vt:lpstr>
      <vt:lpstr>Changes in future year emissions carried over from work on 2017NEI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Farkas, Caroline</dc:creator>
  <cp:lastModifiedBy>FCCR User</cp:lastModifiedBy>
  <cp:revision>41</cp:revision>
  <dcterms:created xsi:type="dcterms:W3CDTF">2019-10-07T14:32:00Z</dcterms:created>
  <dcterms:modified xsi:type="dcterms:W3CDTF">2019-10-22T12:25:52Z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0x010100ECD23A30810E9D4DB24F3B173E5AA70C</vt:lpwstr>
  </property>
</Properties>
</file>