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69" r:id="rId2"/>
    <p:sldId id="293" r:id="rId3"/>
    <p:sldId id="329" r:id="rId4"/>
    <p:sldId id="324" r:id="rId5"/>
    <p:sldId id="292" r:id="rId6"/>
    <p:sldId id="311" r:id="rId7"/>
    <p:sldId id="312" r:id="rId8"/>
    <p:sldId id="310" r:id="rId9"/>
    <p:sldId id="297" r:id="rId10"/>
    <p:sldId id="327" r:id="rId11"/>
    <p:sldId id="331" r:id="rId12"/>
    <p:sldId id="315" r:id="rId13"/>
    <p:sldId id="316" r:id="rId14"/>
    <p:sldId id="317" r:id="rId15"/>
    <p:sldId id="330" r:id="rId16"/>
    <p:sldId id="318" r:id="rId17"/>
    <p:sldId id="319" r:id="rId18"/>
    <p:sldId id="306" r:id="rId19"/>
    <p:sldId id="307" r:id="rId20"/>
    <p:sldId id="323" r:id="rId21"/>
    <p:sldId id="308" r:id="rId22"/>
    <p:sldId id="305" r:id="rId23"/>
    <p:sldId id="320" r:id="rId24"/>
    <p:sldId id="321" r:id="rId25"/>
    <p:sldId id="325" r:id="rId26"/>
    <p:sldId id="32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7104" userDrawn="1">
          <p15:clr>
            <a:srgbClr val="A4A3A4"/>
          </p15:clr>
        </p15:guide>
        <p15:guide id="3" pos="696" userDrawn="1">
          <p15:clr>
            <a:srgbClr val="A4A3A4"/>
          </p15:clr>
        </p15:guide>
        <p15:guide id="4" orient="horz" pos="1140">
          <p15:clr>
            <a:srgbClr val="A4A3A4"/>
          </p15:clr>
        </p15:guide>
        <p15:guide id="5" pos="7415">
          <p15:clr>
            <a:srgbClr val="A4A3A4"/>
          </p15:clr>
        </p15:guide>
        <p15:guide id="6"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788"/>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786" autoAdjust="0"/>
  </p:normalViewPr>
  <p:slideViewPr>
    <p:cSldViewPr snapToGrid="0" showGuides="1">
      <p:cViewPr varScale="1">
        <p:scale>
          <a:sx n="83" d="100"/>
          <a:sy n="83" d="100"/>
        </p:scale>
        <p:origin x="614" y="77"/>
      </p:cViewPr>
      <p:guideLst>
        <p:guide orient="horz" pos="3696"/>
        <p:guide pos="7104"/>
        <p:guide pos="696"/>
        <p:guide orient="horz" pos="1140"/>
        <p:guide pos="7415"/>
        <p:guide pos="3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F1F5D876-C445-4D66-B96F-4B67155A15A9}" type="datetimeFigureOut">
              <a:rPr lang="en-US" smtClean="0"/>
              <a:t>10/21/2019</a:t>
            </a:fld>
            <a:endParaRPr lang="en-US" dirty="0"/>
          </a:p>
        </p:txBody>
      </p:sp>
      <p:sp>
        <p:nvSpPr>
          <p:cNvPr id="4" name="Footer Placeholder 3"/>
          <p:cNvSpPr>
            <a:spLocks noGrp="1"/>
          </p:cNvSpPr>
          <p:nvPr>
            <p:ph type="ftr" sz="quarter" idx="2"/>
          </p:nvPr>
        </p:nvSpPr>
        <p:spPr>
          <a:xfrm>
            <a:off x="1" y="8829180"/>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a:defRPr sz="1200"/>
            </a:lvl1pPr>
          </a:lstStyle>
          <a:p>
            <a:fld id="{32F182D2-5294-4102-A5D3-4E847BDC23A8}" type="slidenum">
              <a:rPr lang="en-US" smtClean="0"/>
              <a:t>‹#›</a:t>
            </a:fld>
            <a:endParaRPr lang="en-US" dirty="0"/>
          </a:p>
        </p:txBody>
      </p:sp>
    </p:spTree>
    <p:extLst>
      <p:ext uri="{BB962C8B-B14F-4D97-AF65-F5344CB8AC3E}">
        <p14:creationId xmlns:p14="http://schemas.microsoft.com/office/powerpoint/2010/main" val="411310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5A2E6E2-F8DC-48F4-AFA8-03CC59BC3F2D}" type="datetimeFigureOut">
              <a:rPr lang="en-US" smtClean="0"/>
              <a:t>10/21/2019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1FDE2EAE-A618-4B03-80FB-1BE9467A12D4}" type="slidenum">
              <a:rPr lang="en-US" smtClean="0"/>
              <a:t>‹#›</a:t>
            </a:fld>
            <a:endParaRPr lang="en-US" dirty="0"/>
          </a:p>
        </p:txBody>
      </p:sp>
    </p:spTree>
    <p:extLst>
      <p:ext uri="{BB962C8B-B14F-4D97-AF65-F5344CB8AC3E}">
        <p14:creationId xmlns:p14="http://schemas.microsoft.com/office/powerpoint/2010/main" val="171473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optional. If you want to keep it, feel free to modify it. If your client doesn’t care where our offices are, remove that information.</a:t>
            </a:r>
          </a:p>
          <a:p>
            <a:endParaRPr lang="en-US" baseline="0" dirty="0"/>
          </a:p>
          <a:p>
            <a:r>
              <a:rPr lang="en-US" baseline="0" dirty="0"/>
              <a:t>Replace content above with text from our website, www.sonomatech.com.</a:t>
            </a:r>
          </a:p>
          <a:p>
            <a:endParaRPr lang="en-US" baseline="0" dirty="0"/>
          </a:p>
          <a:p>
            <a:r>
              <a:rPr lang="en-US" baseline="0" dirty="0"/>
              <a:t>Remove business areas/services that don’t apply. Replace them with others that do (try not to list more than eight):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Air 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Capacity Building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Content and 508 Compliance</a:t>
            </a:r>
          </a:p>
          <a:p>
            <a:r>
              <a:rPr lang="en-US" baseline="0" dirty="0"/>
              <a:t>Data Science/Analysis</a:t>
            </a:r>
          </a:p>
          <a:p>
            <a:r>
              <a:rPr lang="en-US" baseline="0" dirty="0"/>
              <a:t>Data Management</a:t>
            </a:r>
          </a:p>
          <a:p>
            <a:r>
              <a:rPr lang="en-US" baseline="0" dirty="0"/>
              <a:t>Emissions</a:t>
            </a:r>
          </a:p>
          <a:p>
            <a:r>
              <a:rPr lang="en-US" baseline="0" dirty="0"/>
              <a:t>Exceptional Events</a:t>
            </a:r>
          </a:p>
          <a:p>
            <a:r>
              <a:rPr lang="en-US" baseline="0" dirty="0"/>
              <a:t>Expert Testimony</a:t>
            </a:r>
          </a:p>
          <a:p>
            <a:r>
              <a:rPr lang="en-US" baseline="0" dirty="0"/>
              <a:t>Fire and Fuels</a:t>
            </a:r>
          </a:p>
          <a:p>
            <a:r>
              <a:rPr lang="en-US" baseline="0" dirty="0"/>
              <a:t>Forecasting</a:t>
            </a:r>
          </a:p>
          <a:p>
            <a:r>
              <a:rPr lang="en-US" baseline="0" dirty="0"/>
              <a:t>Fuels Mapping</a:t>
            </a:r>
          </a:p>
          <a:p>
            <a:r>
              <a:rPr lang="en-US" baseline="0" dirty="0"/>
              <a:t>Kids Making Sense</a:t>
            </a:r>
          </a:p>
          <a:p>
            <a:r>
              <a:rPr lang="en-US" baseline="0" dirty="0"/>
              <a:t>Low-Cost Sensors</a:t>
            </a:r>
          </a:p>
          <a:p>
            <a:r>
              <a:rPr lang="en-US" baseline="0" dirty="0"/>
              <a:t>Modeling</a:t>
            </a:r>
          </a:p>
          <a:p>
            <a:r>
              <a:rPr lang="en-US" baseline="0" dirty="0"/>
              <a:t>Measurements</a:t>
            </a:r>
          </a:p>
          <a:p>
            <a:r>
              <a:rPr lang="en-US" baseline="0" dirty="0"/>
              <a:t>Meteorology</a:t>
            </a:r>
          </a:p>
          <a:p>
            <a:r>
              <a:rPr lang="en-US" baseline="0" dirty="0"/>
              <a:t>Monitoring</a:t>
            </a:r>
          </a:p>
          <a:p>
            <a:r>
              <a:rPr lang="en-US" baseline="0" dirty="0"/>
              <a:t>Public Outreach</a:t>
            </a:r>
          </a:p>
          <a:p>
            <a:r>
              <a:rPr lang="en-US" baseline="0" dirty="0"/>
              <a:t>Public Data Displays</a:t>
            </a:r>
          </a:p>
          <a:p>
            <a:r>
              <a:rPr lang="en-US" baseline="0" dirty="0"/>
              <a:t>Smoke Impact Analysis</a:t>
            </a:r>
          </a:p>
          <a:p>
            <a:r>
              <a:rPr lang="en-US" baseline="0" dirty="0"/>
              <a:t>Software Development</a:t>
            </a:r>
          </a:p>
          <a:p>
            <a:r>
              <a:rPr lang="en-US" baseline="0" dirty="0"/>
              <a:t>Training</a:t>
            </a:r>
          </a:p>
          <a:p>
            <a:r>
              <a:rPr lang="en-US" baseline="0" dirty="0"/>
              <a:t>Transportation</a:t>
            </a:r>
          </a:p>
        </p:txBody>
      </p:sp>
      <p:sp>
        <p:nvSpPr>
          <p:cNvPr id="4" name="Slide Number Placeholder 3"/>
          <p:cNvSpPr>
            <a:spLocks noGrp="1"/>
          </p:cNvSpPr>
          <p:nvPr>
            <p:ph type="sldNum" sz="quarter" idx="10"/>
          </p:nvPr>
        </p:nvSpPr>
        <p:spPr/>
        <p:txBody>
          <a:bodyPr/>
          <a:lstStyle/>
          <a:p>
            <a:fld id="{1FDE2EAE-A618-4B03-80FB-1BE9467A12D4}" type="slidenum">
              <a:rPr lang="en-US" smtClean="0"/>
              <a:t>20</a:t>
            </a:fld>
            <a:endParaRPr lang="en-US" dirty="0"/>
          </a:p>
        </p:txBody>
      </p:sp>
    </p:spTree>
    <p:extLst>
      <p:ext uri="{BB962C8B-B14F-4D97-AF65-F5344CB8AC3E}">
        <p14:creationId xmlns:p14="http://schemas.microsoft.com/office/powerpoint/2010/main" val="89563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569" y="401392"/>
            <a:ext cx="3521869" cy="668066"/>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Add Title</a:t>
            </a:r>
          </a:p>
        </p:txBody>
      </p:sp>
      <p:sp>
        <p:nvSpPr>
          <p:cNvPr id="3" name="Subtitle 2"/>
          <p:cNvSpPr>
            <a:spLocks noGrp="1"/>
          </p:cNvSpPr>
          <p:nvPr>
            <p:ph type="subTitle" idx="1" hasCustomPrompt="1"/>
          </p:nvPr>
        </p:nvSpPr>
        <p:spPr>
          <a:xfrm>
            <a:off x="1524000" y="3602038"/>
            <a:ext cx="9144000" cy="1338262"/>
          </a:xfrm>
        </p:spPr>
        <p:txBody>
          <a:bodyPr>
            <a:normAutofit/>
          </a:bodyPr>
          <a:lstStyle>
            <a:lvl1pPr marL="0" indent="0" algn="ctr">
              <a:buNone/>
              <a:defRPr sz="2600" baseline="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if Desired</a:t>
            </a:r>
          </a:p>
        </p:txBody>
      </p:sp>
      <p:sp>
        <p:nvSpPr>
          <p:cNvPr id="9" name="Text Placeholder 3"/>
          <p:cNvSpPr>
            <a:spLocks noGrp="1"/>
          </p:cNvSpPr>
          <p:nvPr>
            <p:ph type="body" sz="half" idx="13" hasCustomPrompt="1"/>
          </p:nvPr>
        </p:nvSpPr>
        <p:spPr>
          <a:xfrm>
            <a:off x="1026373" y="5424187"/>
            <a:ext cx="7054637" cy="1106154"/>
          </a:xfrm>
        </p:spPr>
        <p:txBody>
          <a:bodyPr anchor="t">
            <a:normAutofit/>
          </a:bodyPr>
          <a:lstStyle>
            <a:lvl1pPr marL="0" indent="0">
              <a:lnSpc>
                <a:spcPct val="100000"/>
              </a:lnSpc>
              <a:spcBef>
                <a:spcPts val="600"/>
              </a:spcBef>
              <a:buNone/>
              <a:defRPr sz="1800" baseline="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
        <p:nvSpPr>
          <p:cNvPr id="5" name="Text Placeholder 4"/>
          <p:cNvSpPr>
            <a:spLocks noGrp="1"/>
          </p:cNvSpPr>
          <p:nvPr>
            <p:ph type="body" sz="quarter" idx="15" hasCustomPrompt="1"/>
          </p:nvPr>
        </p:nvSpPr>
        <p:spPr>
          <a:xfrm>
            <a:off x="1030605" y="6569392"/>
            <a:ext cx="2343150" cy="252095"/>
          </a:xfrm>
        </p:spPr>
        <p:txBody>
          <a:bodyPr>
            <a:noAutofit/>
          </a:bodyPr>
          <a:lstStyle>
            <a:lvl1pPr marL="0" indent="0">
              <a:buFontTx/>
              <a:buNone/>
              <a:defRPr sz="900"/>
            </a:lvl1pPr>
            <a:lvl2pPr>
              <a:defRPr sz="900"/>
            </a:lvl2pPr>
            <a:lvl3pPr>
              <a:defRPr sz="900"/>
            </a:lvl3pPr>
            <a:lvl4pPr>
              <a:defRPr sz="900"/>
            </a:lvl4pPr>
            <a:lvl5pPr>
              <a:defRPr sz="900"/>
            </a:lvl5pPr>
          </a:lstStyle>
          <a:p>
            <a:pPr lvl="0"/>
            <a:r>
              <a:rPr lang="en-US" dirty="0"/>
              <a:t>Click to add content</a:t>
            </a:r>
          </a:p>
        </p:txBody>
      </p:sp>
    </p:spTree>
    <p:extLst>
      <p:ext uri="{BB962C8B-B14F-4D97-AF65-F5344CB8AC3E}">
        <p14:creationId xmlns:p14="http://schemas.microsoft.com/office/powerpoint/2010/main" val="3338308750"/>
      </p:ext>
    </p:extLst>
  </p:cSld>
  <p:clrMapOvr>
    <a:masterClrMapping/>
  </p:clrMapOvr>
  <p:extLst>
    <p:ext uri="{DCECCB84-F9BA-43D5-87BE-67443E8EF086}">
      <p15:sldGuideLst xmlns:p15="http://schemas.microsoft.com/office/powerpoint/2012/main">
        <p15:guide id="1" orient="horz" pos="2160">
          <p15:clr>
            <a:srgbClr val="FBAE40"/>
          </p15:clr>
        </p15:guide>
        <p15:guide id="2" pos="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C5788"/>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rgbClr val="0C5788"/>
                </a:solidFill>
              </a:defRPr>
            </a:lvl1pPr>
            <a:lvl2pPr>
              <a:defRPr>
                <a:solidFill>
                  <a:srgbClr val="0C5788"/>
                </a:solidFill>
              </a:defRPr>
            </a:lvl2pPr>
            <a:lvl3pPr>
              <a:defRPr>
                <a:solidFill>
                  <a:srgbClr val="0C5788"/>
                </a:solidFill>
              </a:defRPr>
            </a:lvl3pPr>
            <a:lvl4pPr>
              <a:defRPr>
                <a:solidFill>
                  <a:srgbClr val="0C5788"/>
                </a:solidFill>
              </a:defRPr>
            </a:lvl4pPr>
            <a:lvl5pPr>
              <a:defRPr>
                <a:solidFill>
                  <a:srgbClr val="0C57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C5788"/>
                </a:solidFill>
              </a:defRPr>
            </a:lvl1pPr>
          </a:lstStyle>
          <a:p>
            <a:fld id="{945AA98F-B8D2-4FE4-8C5A-919DAE2FE786}" type="datetime1">
              <a:rPr lang="en-US" smtClean="0"/>
              <a:pPr/>
              <a:t>10/21/2019</a:t>
            </a:fld>
            <a:endParaRPr lang="en-US" dirty="0"/>
          </a:p>
        </p:txBody>
      </p:sp>
      <p:sp>
        <p:nvSpPr>
          <p:cNvPr id="5" name="Footer Placeholder 4"/>
          <p:cNvSpPr>
            <a:spLocks noGrp="1"/>
          </p:cNvSpPr>
          <p:nvPr>
            <p:ph type="ftr" sz="quarter" idx="11"/>
          </p:nvPr>
        </p:nvSpPr>
        <p:spPr/>
        <p:txBody>
          <a:bodyPr/>
          <a:lstStyle>
            <a:lvl1pPr>
              <a:defRPr>
                <a:solidFill>
                  <a:srgbClr val="0C5788"/>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C5788"/>
                </a:solidFill>
              </a:defRPr>
            </a:lvl1pPr>
          </a:lstStyle>
          <a:p>
            <a:fld id="{DADFA7F5-40CC-4FC0-89A8-DE9E694DC4C4}" type="slidenum">
              <a:rPr lang="en-US" smtClean="0"/>
              <a:pPr/>
              <a:t>‹#›</a:t>
            </a:fld>
            <a:endParaRPr lang="en-US" dirty="0"/>
          </a:p>
        </p:txBody>
      </p:sp>
    </p:spTree>
    <p:extLst>
      <p:ext uri="{BB962C8B-B14F-4D97-AF65-F5344CB8AC3E}">
        <p14:creationId xmlns:p14="http://schemas.microsoft.com/office/powerpoint/2010/main" val="398836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5" y="365125"/>
            <a:ext cx="10261600" cy="1325563"/>
          </a:xfrm>
        </p:spPr>
        <p:txBody>
          <a:bodyPr/>
          <a:lstStyle>
            <a:lvl1pPr>
              <a:defRPr>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Add Slide Title</a:t>
            </a:r>
          </a:p>
        </p:txBody>
      </p:sp>
      <p:sp>
        <p:nvSpPr>
          <p:cNvPr id="6" name="Slide Number Placeholder 5"/>
          <p:cNvSpPr>
            <a:spLocks noGrp="1"/>
          </p:cNvSpPr>
          <p:nvPr>
            <p:ph type="sldNum" sz="quarter" idx="12"/>
          </p:nvPr>
        </p:nvSpPr>
        <p:spPr/>
        <p:txBody>
          <a:bodyPr/>
          <a:lstStyle>
            <a:lvl1pPr>
              <a:defRPr sz="16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fld id="{DADFA7F5-40CC-4FC0-89A8-DE9E694DC4C4}" type="slidenum">
              <a:rPr lang="en-US" smtClean="0"/>
              <a:pPr/>
              <a:t>‹#›</a:t>
            </a:fld>
            <a:endParaRPr lang="en-US" dirty="0"/>
          </a:p>
        </p:txBody>
      </p:sp>
      <p:sp>
        <p:nvSpPr>
          <p:cNvPr id="5" name="Content Placeholder 2"/>
          <p:cNvSpPr>
            <a:spLocks noGrp="1"/>
          </p:cNvSpPr>
          <p:nvPr>
            <p:ph sz="half" idx="13" hasCustomPrompt="1"/>
          </p:nvPr>
        </p:nvSpPr>
        <p:spPr>
          <a:xfrm>
            <a:off x="1536700" y="1812925"/>
            <a:ext cx="9817100" cy="4351338"/>
          </a:xfrm>
        </p:spPr>
        <p:txBody>
          <a:bodyPr/>
          <a:lstStyle>
            <a:lvl1pPr marL="292100" indent="-292100">
              <a:lnSpc>
                <a:spcPct val="100000"/>
              </a:lnSpc>
              <a:defRPr>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nSpc>
                <a:spcPct val="100000"/>
              </a:lnSpc>
              <a:spcBef>
                <a:spcPts val="600"/>
              </a:spcBef>
              <a:buFont typeface="Segoe UI Light" panose="020B0502040204020203" pitchFamily="34" charset="0"/>
              <a:buChar char="‒"/>
              <a:defRPr>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854075" indent="-228600">
              <a:lnSpc>
                <a:spcPct val="100000"/>
              </a:lnSpc>
              <a:spcBef>
                <a:spcPts val="600"/>
              </a:spcBef>
              <a:defRPr>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085850" indent="-228600">
              <a:lnSpc>
                <a:spcPct val="100000"/>
              </a:lnSpc>
              <a:spcBef>
                <a:spcPts val="600"/>
              </a:spcBef>
              <a:defRPr>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1316038" indent="-228600">
              <a:lnSpc>
                <a:spcPct val="100000"/>
              </a:lnSpc>
              <a:spcBef>
                <a:spcPts val="600"/>
              </a:spcBef>
              <a:defRPr>
                <a:solidFill>
                  <a:srgbClr val="0C5788"/>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add content in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4868039"/>
      </p:ext>
    </p:extLst>
  </p:cSld>
  <p:clrMapOvr>
    <a:masterClrMapping/>
  </p:clrMapOvr>
  <p:extLst>
    <p:ext uri="{DCECCB84-F9BA-43D5-87BE-67443E8EF086}">
      <p15:sldGuideLst xmlns:p15="http://schemas.microsoft.com/office/powerpoint/2012/main">
        <p15:guide id="1" orient="horz" pos="2160">
          <p15:clr>
            <a:srgbClr val="FBAE40"/>
          </p15:clr>
        </p15:guide>
        <p15:guide id="2"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Column">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000125" y="365125"/>
            <a:ext cx="10261600" cy="1325563"/>
          </a:xfrm>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Add Slide Title</a:t>
            </a:r>
          </a:p>
        </p:txBody>
      </p:sp>
      <p:sp>
        <p:nvSpPr>
          <p:cNvPr id="6" name="Slide Number Placeholder 5"/>
          <p:cNvSpPr>
            <a:spLocks noGrp="1"/>
          </p:cNvSpPr>
          <p:nvPr>
            <p:ph type="sldNum" sz="quarter" idx="12"/>
          </p:nvPr>
        </p:nvSpPr>
        <p:spPr/>
        <p:txBody>
          <a:bodyPr/>
          <a:lstStyle>
            <a:lvl1pPr>
              <a:defRPr sz="16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fld id="{DADFA7F5-40CC-4FC0-89A8-DE9E694DC4C4}" type="slidenum">
              <a:rPr lang="en-US" smtClean="0"/>
              <a:pPr/>
              <a:t>‹#›</a:t>
            </a:fld>
            <a:endParaRPr lang="en-US" dirty="0"/>
          </a:p>
        </p:txBody>
      </p:sp>
      <p:sp>
        <p:nvSpPr>
          <p:cNvPr id="5" name="Content Placeholder 2"/>
          <p:cNvSpPr>
            <a:spLocks noGrp="1"/>
          </p:cNvSpPr>
          <p:nvPr>
            <p:ph sz="half" idx="13" hasCustomPrompt="1"/>
          </p:nvPr>
        </p:nvSpPr>
        <p:spPr>
          <a:xfrm>
            <a:off x="1536700" y="1812925"/>
            <a:ext cx="9817100" cy="4351338"/>
          </a:xfrm>
        </p:spPr>
        <p:txBody>
          <a:bodyPr/>
          <a:lstStyle>
            <a:lvl1pPr marL="292100" indent="-292100">
              <a:lnSpc>
                <a:spcPct val="100000"/>
              </a:lnSpc>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nSpc>
                <a:spcPct val="100000"/>
              </a:lnSpc>
              <a:spcBef>
                <a:spcPts val="600"/>
              </a:spcBef>
              <a:buFont typeface="Segoe UI Light" panose="020B0502040204020203" pitchFamily="34" charset="0"/>
              <a:buChar char="‒"/>
              <a:defRPr>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854075" indent="-228600">
              <a:lnSpc>
                <a:spcPct val="100000"/>
              </a:lnSpc>
              <a:spcBef>
                <a:spcPts val="600"/>
              </a:spcBef>
              <a:defRPr>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085850" indent="-228600">
              <a:lnSpc>
                <a:spcPct val="100000"/>
              </a:lnSpc>
              <a:spcBef>
                <a:spcPts val="600"/>
              </a:spcBef>
              <a:defRPr>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1316038" indent="-228600">
              <a:lnSpc>
                <a:spcPct val="100000"/>
              </a:lnSpc>
              <a:spcBef>
                <a:spcPts val="600"/>
              </a:spcBef>
              <a:defRPr>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add content in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234457"/>
      </p:ext>
    </p:extLst>
  </p:cSld>
  <p:clrMapOvr>
    <a:masterClrMapping/>
  </p:clrMapOvr>
  <p:extLst>
    <p:ext uri="{DCECCB84-F9BA-43D5-87BE-67443E8EF086}">
      <p15:sldGuideLst xmlns:p15="http://schemas.microsoft.com/office/powerpoint/2012/main">
        <p15:guide id="1" orient="horz" pos="2160">
          <p15:clr>
            <a:srgbClr val="FBAE40"/>
          </p15:clr>
        </p15:guide>
        <p15:guide id="2"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2030" y="365125"/>
            <a:ext cx="10199370" cy="1325563"/>
          </a:xfrm>
        </p:spPr>
        <p:txBody>
          <a:bodyPr/>
          <a:lstStyle>
            <a:lvl1pPr>
              <a:defRPr>
                <a:solidFill>
                  <a:srgbClr val="0C5788"/>
                </a:solidFill>
              </a:defRPr>
            </a:lvl1pPr>
          </a:lstStyle>
          <a:p>
            <a:r>
              <a:rPr lang="en-US" dirty="0"/>
              <a:t>Click to Add Slide Title</a:t>
            </a:r>
          </a:p>
        </p:txBody>
      </p:sp>
      <p:sp>
        <p:nvSpPr>
          <p:cNvPr id="4" name="Content Placeholder 3"/>
          <p:cNvSpPr>
            <a:spLocks noGrp="1"/>
          </p:cNvSpPr>
          <p:nvPr>
            <p:ph sz="half" idx="2" hasCustomPrompt="1"/>
          </p:nvPr>
        </p:nvSpPr>
        <p:spPr>
          <a:xfrm>
            <a:off x="6183630" y="1825625"/>
            <a:ext cx="5170170" cy="4351338"/>
          </a:xfrm>
        </p:spPr>
        <p:txBody>
          <a:bodyPr/>
          <a:lstStyle>
            <a:lvl1pPr>
              <a:lnSpc>
                <a:spcPct val="100000"/>
              </a:lnSpc>
              <a:defRPr>
                <a:solidFill>
                  <a:srgbClr val="0C5788"/>
                </a:solidFill>
              </a:defRPr>
            </a:lvl1pPr>
            <a:lvl2pPr marL="631825" indent="-292100">
              <a:lnSpc>
                <a:spcPct val="100000"/>
              </a:lnSpc>
              <a:spcBef>
                <a:spcPts val="600"/>
              </a:spcBef>
              <a:buFont typeface="Segoe UI Light" panose="020B0502040204020203" pitchFamily="34" charset="0"/>
              <a:buChar char="‒"/>
              <a:defRPr>
                <a:solidFill>
                  <a:srgbClr val="0C5788"/>
                </a:solidFill>
              </a:defRPr>
            </a:lvl2pPr>
            <a:lvl3pPr marL="854075" indent="-228600">
              <a:lnSpc>
                <a:spcPct val="100000"/>
              </a:lnSpc>
              <a:spcBef>
                <a:spcPts val="600"/>
              </a:spcBef>
              <a:defRPr>
                <a:solidFill>
                  <a:srgbClr val="0C5788"/>
                </a:solidFill>
              </a:defRPr>
            </a:lvl3pPr>
            <a:lvl4pPr marL="1085850" indent="-228600">
              <a:lnSpc>
                <a:spcPct val="100000"/>
              </a:lnSpc>
              <a:spcBef>
                <a:spcPts val="600"/>
              </a:spcBef>
              <a:defRPr>
                <a:solidFill>
                  <a:srgbClr val="0C5788"/>
                </a:solidFill>
              </a:defRPr>
            </a:lvl4pPr>
            <a:lvl5pPr marL="1316038" indent="-228600">
              <a:lnSpc>
                <a:spcPct val="100000"/>
              </a:lnSpc>
              <a:spcBef>
                <a:spcPts val="600"/>
              </a:spcBef>
              <a:defRPr>
                <a:solidFill>
                  <a:srgbClr val="0C5788"/>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sz="1600">
                <a:solidFill>
                  <a:srgbClr val="0C5788"/>
                </a:solidFill>
              </a:defRPr>
            </a:lvl1pPr>
          </a:lstStyle>
          <a:p>
            <a:fld id="{DADFA7F5-40CC-4FC0-89A8-DE9E694DC4C4}" type="slidenum">
              <a:rPr lang="en-US" smtClean="0"/>
              <a:pPr/>
              <a:t>‹#›</a:t>
            </a:fld>
            <a:endParaRPr lang="en-US" dirty="0"/>
          </a:p>
        </p:txBody>
      </p:sp>
      <p:sp>
        <p:nvSpPr>
          <p:cNvPr id="6" name="Content Placeholder 3"/>
          <p:cNvSpPr>
            <a:spLocks noGrp="1"/>
          </p:cNvSpPr>
          <p:nvPr>
            <p:ph sz="half" idx="13" hasCustomPrompt="1"/>
          </p:nvPr>
        </p:nvSpPr>
        <p:spPr>
          <a:xfrm>
            <a:off x="1073469" y="1825625"/>
            <a:ext cx="4889500" cy="4351338"/>
          </a:xfrm>
        </p:spPr>
        <p:txBody>
          <a:bodyPr/>
          <a:lstStyle>
            <a:lvl1pPr>
              <a:lnSpc>
                <a:spcPct val="100000"/>
              </a:lnSpc>
              <a:defRPr>
                <a:solidFill>
                  <a:srgbClr val="0C5788"/>
                </a:solidFill>
              </a:defRPr>
            </a:lvl1pPr>
            <a:lvl2pPr marL="631825" indent="-292100">
              <a:lnSpc>
                <a:spcPct val="100000"/>
              </a:lnSpc>
              <a:spcBef>
                <a:spcPts val="600"/>
              </a:spcBef>
              <a:buFont typeface="Segoe UI Light" panose="020B0502040204020203" pitchFamily="34" charset="0"/>
              <a:buChar char="‒"/>
              <a:defRPr>
                <a:solidFill>
                  <a:srgbClr val="0C5788"/>
                </a:solidFill>
              </a:defRPr>
            </a:lvl2pPr>
            <a:lvl3pPr marL="854075" indent="-228600">
              <a:lnSpc>
                <a:spcPct val="100000"/>
              </a:lnSpc>
              <a:spcBef>
                <a:spcPts val="600"/>
              </a:spcBef>
              <a:defRPr>
                <a:solidFill>
                  <a:srgbClr val="0C5788"/>
                </a:solidFill>
              </a:defRPr>
            </a:lvl3pPr>
            <a:lvl4pPr marL="1085850" indent="-228600">
              <a:lnSpc>
                <a:spcPct val="100000"/>
              </a:lnSpc>
              <a:spcBef>
                <a:spcPts val="600"/>
              </a:spcBef>
              <a:defRPr>
                <a:solidFill>
                  <a:srgbClr val="0C5788"/>
                </a:solidFill>
              </a:defRPr>
            </a:lvl4pPr>
            <a:lvl5pPr marL="1316038" indent="-228600">
              <a:lnSpc>
                <a:spcPct val="100000"/>
              </a:lnSpc>
              <a:spcBef>
                <a:spcPts val="600"/>
              </a:spcBef>
              <a:defRPr>
                <a:solidFill>
                  <a:srgbClr val="0C5788"/>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26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2030" y="365125"/>
            <a:ext cx="10199370" cy="1325563"/>
          </a:xfrm>
        </p:spPr>
        <p:txBody>
          <a:bodyPr/>
          <a:lstStyle>
            <a:lvl1pPr>
              <a:defRPr>
                <a:solidFill>
                  <a:srgbClr val="0C5788"/>
                </a:solidFill>
              </a:defRPr>
            </a:lvl1pPr>
          </a:lstStyle>
          <a:p>
            <a:r>
              <a:rPr lang="en-US" dirty="0"/>
              <a:t>Click to Add Slide Title</a:t>
            </a:r>
          </a:p>
        </p:txBody>
      </p:sp>
      <p:sp>
        <p:nvSpPr>
          <p:cNvPr id="7" name="Slide Number Placeholder 6"/>
          <p:cNvSpPr>
            <a:spLocks noGrp="1"/>
          </p:cNvSpPr>
          <p:nvPr>
            <p:ph type="sldNum" sz="quarter" idx="12"/>
          </p:nvPr>
        </p:nvSpPr>
        <p:spPr/>
        <p:txBody>
          <a:bodyPr/>
          <a:lstStyle>
            <a:lvl1pPr>
              <a:defRPr sz="1600">
                <a:solidFill>
                  <a:srgbClr val="0C5788"/>
                </a:solidFill>
              </a:defRPr>
            </a:lvl1pPr>
          </a:lstStyle>
          <a:p>
            <a:fld id="{DADFA7F5-40CC-4FC0-89A8-DE9E694DC4C4}" type="slidenum">
              <a:rPr lang="en-US" smtClean="0"/>
              <a:pPr/>
              <a:t>‹#›</a:t>
            </a:fld>
            <a:endParaRPr lang="en-US" dirty="0"/>
          </a:p>
        </p:txBody>
      </p:sp>
      <p:sp>
        <p:nvSpPr>
          <p:cNvPr id="11" name="Content Placeholder 3"/>
          <p:cNvSpPr>
            <a:spLocks noGrp="1"/>
          </p:cNvSpPr>
          <p:nvPr>
            <p:ph sz="half" idx="15" hasCustomPrompt="1"/>
          </p:nvPr>
        </p:nvSpPr>
        <p:spPr>
          <a:xfrm>
            <a:off x="4523555" y="1809750"/>
            <a:ext cx="3415665" cy="4367213"/>
          </a:xfrm>
        </p:spPr>
        <p:txBody>
          <a:bodyPr/>
          <a:lstStyle>
            <a:lvl1pPr>
              <a:lnSpc>
                <a:spcPct val="100000"/>
              </a:lnSpc>
              <a:defRPr>
                <a:solidFill>
                  <a:srgbClr val="0C5788"/>
                </a:solidFill>
              </a:defRPr>
            </a:lvl1pPr>
            <a:lvl2pPr marL="749300" indent="-292100">
              <a:lnSpc>
                <a:spcPct val="100000"/>
              </a:lnSpc>
              <a:spcBef>
                <a:spcPts val="600"/>
              </a:spcBef>
              <a:buFont typeface="Segoe UI Light" panose="020B0502040204020203" pitchFamily="34" charset="0"/>
              <a:buChar char="‒"/>
              <a:defRPr>
                <a:solidFill>
                  <a:srgbClr val="0C5788"/>
                </a:solidFill>
              </a:defRPr>
            </a:lvl2pPr>
            <a:lvl3pPr>
              <a:lnSpc>
                <a:spcPct val="100000"/>
              </a:lnSpc>
              <a:spcBef>
                <a:spcPts val="600"/>
              </a:spcBef>
              <a:defRPr>
                <a:solidFill>
                  <a:srgbClr val="0C5788"/>
                </a:solidFill>
              </a:defRPr>
            </a:lvl3pPr>
            <a:lvl4pPr>
              <a:lnSpc>
                <a:spcPct val="100000"/>
              </a:lnSpc>
              <a:spcBef>
                <a:spcPts val="600"/>
              </a:spcBef>
              <a:defRPr>
                <a:solidFill>
                  <a:srgbClr val="0C5788"/>
                </a:solidFill>
              </a:defRPr>
            </a:lvl4pPr>
            <a:lvl5pPr>
              <a:lnSpc>
                <a:spcPct val="100000"/>
              </a:lnSpc>
              <a:spcBef>
                <a:spcPts val="600"/>
              </a:spcBef>
              <a:defRPr>
                <a:solidFill>
                  <a:srgbClr val="0C5788"/>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6" hasCustomPrompt="1"/>
          </p:nvPr>
        </p:nvSpPr>
        <p:spPr>
          <a:xfrm>
            <a:off x="8355648" y="1809750"/>
            <a:ext cx="3415665" cy="4367213"/>
          </a:xfrm>
        </p:spPr>
        <p:txBody>
          <a:bodyPr/>
          <a:lstStyle>
            <a:lvl1pPr>
              <a:lnSpc>
                <a:spcPct val="100000"/>
              </a:lnSpc>
              <a:defRPr>
                <a:solidFill>
                  <a:srgbClr val="0C5788"/>
                </a:solidFill>
              </a:defRPr>
            </a:lvl1pPr>
            <a:lvl2pPr marL="749300" indent="-292100">
              <a:lnSpc>
                <a:spcPct val="100000"/>
              </a:lnSpc>
              <a:spcBef>
                <a:spcPts val="600"/>
              </a:spcBef>
              <a:buFont typeface="Segoe UI Light" panose="020B0502040204020203" pitchFamily="34" charset="0"/>
              <a:buChar char="‒"/>
              <a:defRPr>
                <a:solidFill>
                  <a:srgbClr val="0C5788"/>
                </a:solidFill>
              </a:defRPr>
            </a:lvl2pPr>
            <a:lvl3pPr>
              <a:lnSpc>
                <a:spcPct val="100000"/>
              </a:lnSpc>
              <a:spcBef>
                <a:spcPts val="600"/>
              </a:spcBef>
              <a:defRPr>
                <a:solidFill>
                  <a:srgbClr val="0C5788"/>
                </a:solidFill>
              </a:defRPr>
            </a:lvl3pPr>
            <a:lvl4pPr>
              <a:lnSpc>
                <a:spcPct val="100000"/>
              </a:lnSpc>
              <a:spcBef>
                <a:spcPts val="600"/>
              </a:spcBef>
              <a:defRPr>
                <a:solidFill>
                  <a:srgbClr val="0C5788"/>
                </a:solidFill>
              </a:defRPr>
            </a:lvl4pPr>
            <a:lvl5pPr>
              <a:lnSpc>
                <a:spcPct val="100000"/>
              </a:lnSpc>
              <a:spcBef>
                <a:spcPts val="600"/>
              </a:spcBef>
              <a:defRPr>
                <a:solidFill>
                  <a:srgbClr val="0C5788"/>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7" hasCustomPrompt="1"/>
          </p:nvPr>
        </p:nvSpPr>
        <p:spPr>
          <a:xfrm>
            <a:off x="722207" y="1808325"/>
            <a:ext cx="3415665" cy="4367213"/>
          </a:xfrm>
        </p:spPr>
        <p:txBody>
          <a:bodyPr/>
          <a:lstStyle>
            <a:lvl1pPr>
              <a:lnSpc>
                <a:spcPct val="100000"/>
              </a:lnSpc>
              <a:defRPr>
                <a:solidFill>
                  <a:srgbClr val="0C5788"/>
                </a:solidFill>
              </a:defRPr>
            </a:lvl1pPr>
            <a:lvl2pPr marL="749300" indent="-292100">
              <a:lnSpc>
                <a:spcPct val="100000"/>
              </a:lnSpc>
              <a:spcBef>
                <a:spcPts val="600"/>
              </a:spcBef>
              <a:buFont typeface="Segoe UI Light" panose="020B0502040204020203" pitchFamily="34" charset="0"/>
              <a:buChar char="‒"/>
              <a:defRPr>
                <a:solidFill>
                  <a:srgbClr val="0C5788"/>
                </a:solidFill>
              </a:defRPr>
            </a:lvl2pPr>
            <a:lvl3pPr>
              <a:lnSpc>
                <a:spcPct val="100000"/>
              </a:lnSpc>
              <a:spcBef>
                <a:spcPts val="600"/>
              </a:spcBef>
              <a:defRPr>
                <a:solidFill>
                  <a:srgbClr val="0C5788"/>
                </a:solidFill>
              </a:defRPr>
            </a:lvl3pPr>
            <a:lvl4pPr>
              <a:lnSpc>
                <a:spcPct val="100000"/>
              </a:lnSpc>
              <a:spcBef>
                <a:spcPts val="600"/>
              </a:spcBef>
              <a:defRPr>
                <a:solidFill>
                  <a:srgbClr val="0C5788"/>
                </a:solidFill>
              </a:defRPr>
            </a:lvl4pPr>
            <a:lvl5pPr>
              <a:lnSpc>
                <a:spcPct val="100000"/>
              </a:lnSpc>
              <a:spcBef>
                <a:spcPts val="600"/>
              </a:spcBef>
              <a:defRPr>
                <a:solidFill>
                  <a:srgbClr val="0C5788"/>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43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353300" y="987425"/>
            <a:ext cx="4002088" cy="4873625"/>
          </a:xfrm>
        </p:spPr>
        <p:txBody>
          <a:bodyPr/>
          <a:lstStyle>
            <a:lvl1pPr marL="0" indent="0">
              <a:buNone/>
              <a:defRPr sz="3200">
                <a:solidFill>
                  <a:srgbClr val="0C578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019175" y="987425"/>
            <a:ext cx="5438775" cy="4956174"/>
          </a:xfrm>
        </p:spPr>
        <p:txBody>
          <a:bodyPr anchor="t">
            <a:normAutofit/>
          </a:bodyPr>
          <a:lstStyle>
            <a:lvl1pPr marL="0" indent="0">
              <a:lnSpc>
                <a:spcPct val="100000"/>
              </a:lnSpc>
              <a:spcBef>
                <a:spcPts val="0"/>
              </a:spcBef>
              <a:buNone/>
              <a:defRPr sz="2800">
                <a:solidFill>
                  <a:srgbClr val="0C57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
        <p:nvSpPr>
          <p:cNvPr id="7" name="Slide Number Placeholder 6"/>
          <p:cNvSpPr>
            <a:spLocks noGrp="1"/>
          </p:cNvSpPr>
          <p:nvPr>
            <p:ph type="sldNum" sz="quarter" idx="12"/>
          </p:nvPr>
        </p:nvSpPr>
        <p:spPr/>
        <p:txBody>
          <a:bodyPr/>
          <a:lstStyle>
            <a:lvl1pPr>
              <a:defRPr sz="1600">
                <a:solidFill>
                  <a:srgbClr val="0C5788"/>
                </a:solidFill>
              </a:defRPr>
            </a:lvl1pPr>
          </a:lstStyle>
          <a:p>
            <a:fld id="{DADFA7F5-40CC-4FC0-89A8-DE9E694DC4C4}" type="slidenum">
              <a:rPr lang="en-US" smtClean="0"/>
              <a:pPr/>
              <a:t>‹#›</a:t>
            </a:fld>
            <a:endParaRPr lang="en-US" dirty="0"/>
          </a:p>
        </p:txBody>
      </p:sp>
    </p:spTree>
    <p:extLst>
      <p:ext uri="{BB962C8B-B14F-4D97-AF65-F5344CB8AC3E}">
        <p14:creationId xmlns:p14="http://schemas.microsoft.com/office/powerpoint/2010/main" val="1149814697"/>
      </p:ext>
    </p:extLst>
  </p:cSld>
  <p:clrMapOvr>
    <a:masterClrMapping/>
  </p:clrMapOvr>
  <p:extLst>
    <p:ext uri="{DCECCB84-F9BA-43D5-87BE-67443E8EF086}">
      <p15:sldGuideLst xmlns:p15="http://schemas.microsoft.com/office/powerpoint/2012/main">
        <p15:guide id="1" orient="horz" pos="3744">
          <p15:clr>
            <a:srgbClr val="FBAE40"/>
          </p15:clr>
        </p15:guide>
        <p15:guide id="2"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2">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30008" y="987425"/>
            <a:ext cx="4523792" cy="4873625"/>
          </a:xfrm>
        </p:spPr>
        <p:txBody>
          <a:bodyPr/>
          <a:lstStyle>
            <a:lvl1pPr marL="0" indent="0">
              <a:buNone/>
              <a:defRPr sz="3200">
                <a:solidFill>
                  <a:srgbClr val="0C578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39788" y="987425"/>
            <a:ext cx="5531829" cy="2225675"/>
          </a:xfrm>
        </p:spPr>
        <p:txBody>
          <a:bodyPr anchor="t">
            <a:normAutofit/>
          </a:bodyPr>
          <a:lstStyle>
            <a:lvl1pPr marL="0" indent="0">
              <a:lnSpc>
                <a:spcPct val="100000"/>
              </a:lnSpc>
              <a:buNone/>
              <a:defRPr sz="2800">
                <a:solidFill>
                  <a:srgbClr val="0C57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
        <p:nvSpPr>
          <p:cNvPr id="7" name="Slide Number Placeholder 6"/>
          <p:cNvSpPr>
            <a:spLocks noGrp="1"/>
          </p:cNvSpPr>
          <p:nvPr>
            <p:ph type="sldNum" sz="quarter" idx="12"/>
          </p:nvPr>
        </p:nvSpPr>
        <p:spPr/>
        <p:txBody>
          <a:bodyPr/>
          <a:lstStyle>
            <a:lvl1pPr>
              <a:defRPr sz="1600">
                <a:solidFill>
                  <a:srgbClr val="0C5788"/>
                </a:solidFill>
              </a:defRPr>
            </a:lvl1pPr>
          </a:lstStyle>
          <a:p>
            <a:fld id="{DADFA7F5-40CC-4FC0-89A8-DE9E694DC4C4}" type="slidenum">
              <a:rPr lang="en-US" smtClean="0"/>
              <a:pPr/>
              <a:t>‹#›</a:t>
            </a:fld>
            <a:endParaRPr lang="en-US" dirty="0"/>
          </a:p>
        </p:txBody>
      </p:sp>
      <p:sp>
        <p:nvSpPr>
          <p:cNvPr id="9" name="Text Placeholder 3"/>
          <p:cNvSpPr>
            <a:spLocks noGrp="1"/>
          </p:cNvSpPr>
          <p:nvPr>
            <p:ph type="body" sz="half" idx="13" hasCustomPrompt="1"/>
          </p:nvPr>
        </p:nvSpPr>
        <p:spPr>
          <a:xfrm>
            <a:off x="839788" y="3540868"/>
            <a:ext cx="5531829" cy="2320182"/>
          </a:xfrm>
        </p:spPr>
        <p:txBody>
          <a:bodyPr anchor="t">
            <a:normAutofit/>
          </a:bodyPr>
          <a:lstStyle>
            <a:lvl1pPr marL="0" indent="0">
              <a:lnSpc>
                <a:spcPct val="100000"/>
              </a:lnSpc>
              <a:buNone/>
              <a:defRPr sz="2800">
                <a:solidFill>
                  <a:srgbClr val="0C57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31953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sz="half" idx="13" hasCustomPrompt="1"/>
          </p:nvPr>
        </p:nvSpPr>
        <p:spPr>
          <a:xfrm>
            <a:off x="0" y="1206500"/>
            <a:ext cx="12192000" cy="5651499"/>
          </a:xfrm>
        </p:spPr>
        <p:txBody>
          <a:bodyPr/>
          <a:lstStyle>
            <a:lvl1pPr marL="0" indent="0">
              <a:buFontTx/>
              <a:buNone/>
              <a:defRPr>
                <a:solidFill>
                  <a:srgbClr val="0C5788"/>
                </a:solidFill>
              </a:defRPr>
            </a:lvl1pPr>
            <a:lvl2pPr marL="685800" indent="-228600">
              <a:buFont typeface="Segoe UI Light" panose="020B0502040204020203" pitchFamily="34" charset="0"/>
              <a:buChar char="‒"/>
              <a:defRPr>
                <a:solidFill>
                  <a:srgbClr val="0C5788"/>
                </a:solidFill>
              </a:defRPr>
            </a:lvl2pPr>
            <a:lvl3pPr>
              <a:defRPr>
                <a:solidFill>
                  <a:srgbClr val="0C5788"/>
                </a:solidFill>
              </a:defRPr>
            </a:lvl3pPr>
            <a:lvl4pPr>
              <a:defRPr>
                <a:solidFill>
                  <a:srgbClr val="0C5788"/>
                </a:solidFill>
              </a:defRPr>
            </a:lvl4pPr>
            <a:lvl5pPr>
              <a:defRPr>
                <a:solidFill>
                  <a:srgbClr val="0C5788"/>
                </a:solidFill>
              </a:defRPr>
            </a:lvl5pPr>
          </a:lstStyle>
          <a:p>
            <a:pPr lvl="0"/>
            <a:r>
              <a:rPr lang="en-US" dirty="0"/>
              <a:t>Click icon to insert image</a:t>
            </a:r>
          </a:p>
        </p:txBody>
      </p:sp>
      <p:sp>
        <p:nvSpPr>
          <p:cNvPr id="2" name="Title 1"/>
          <p:cNvSpPr>
            <a:spLocks noGrp="1"/>
          </p:cNvSpPr>
          <p:nvPr>
            <p:ph type="title" hasCustomPrompt="1"/>
          </p:nvPr>
        </p:nvSpPr>
        <p:spPr>
          <a:xfrm>
            <a:off x="1012825" y="365125"/>
            <a:ext cx="10515600" cy="803275"/>
          </a:xfrm>
        </p:spPr>
        <p:txBody>
          <a:bodyPr>
            <a:normAutofit/>
          </a:bodyPr>
          <a:lstStyle>
            <a:lvl1pPr>
              <a:defRPr sz="3600" baseline="0">
                <a:solidFill>
                  <a:srgbClr val="0C5788"/>
                </a:solidFill>
              </a:defRPr>
            </a:lvl1pPr>
          </a:lstStyle>
          <a:p>
            <a:r>
              <a:rPr lang="en-US" dirty="0"/>
              <a:t>Click to Add Image Description</a:t>
            </a:r>
          </a:p>
        </p:txBody>
      </p:sp>
      <p:sp>
        <p:nvSpPr>
          <p:cNvPr id="5" name="Slide Number Placeholder 4"/>
          <p:cNvSpPr>
            <a:spLocks noGrp="1"/>
          </p:cNvSpPr>
          <p:nvPr>
            <p:ph type="sldNum" sz="quarter" idx="12"/>
          </p:nvPr>
        </p:nvSpPr>
        <p:spPr/>
        <p:txBody>
          <a:bodyPr/>
          <a:lstStyle>
            <a:lvl1pPr>
              <a:defRPr sz="1600">
                <a:solidFill>
                  <a:srgbClr val="0C5788"/>
                </a:solidFill>
              </a:defRPr>
            </a:lvl1pPr>
          </a:lstStyle>
          <a:p>
            <a:fld id="{DADFA7F5-40CC-4FC0-89A8-DE9E694DC4C4}" type="slidenum">
              <a:rPr lang="en-US" smtClean="0"/>
              <a:pPr/>
              <a:t>‹#›</a:t>
            </a:fld>
            <a:endParaRPr lang="en-US" dirty="0"/>
          </a:p>
        </p:txBody>
      </p:sp>
    </p:spTree>
    <p:extLst>
      <p:ext uri="{BB962C8B-B14F-4D97-AF65-F5344CB8AC3E}">
        <p14:creationId xmlns:p14="http://schemas.microsoft.com/office/powerpoint/2010/main" val="154598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578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0C5788"/>
                </a:solidFill>
              </a:defRPr>
            </a:lvl1pPr>
            <a:lvl2pPr>
              <a:defRPr>
                <a:solidFill>
                  <a:srgbClr val="0C5788"/>
                </a:solidFill>
              </a:defRPr>
            </a:lvl2pPr>
            <a:lvl3pPr>
              <a:defRPr>
                <a:solidFill>
                  <a:srgbClr val="0C5788"/>
                </a:solidFill>
              </a:defRPr>
            </a:lvl3pPr>
            <a:lvl4pPr>
              <a:defRPr>
                <a:solidFill>
                  <a:srgbClr val="0C5788"/>
                </a:solidFill>
              </a:defRPr>
            </a:lvl4pPr>
            <a:lvl5pPr>
              <a:defRPr>
                <a:solidFill>
                  <a:srgbClr val="0C57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C5788"/>
                </a:solidFill>
              </a:defRPr>
            </a:lvl1pPr>
          </a:lstStyle>
          <a:p>
            <a:fld id="{A6E133DB-1E86-441C-90DF-326069F822FE}" type="datetime1">
              <a:rPr lang="en-US" smtClean="0"/>
              <a:pPr/>
              <a:t>10/21/2019</a:t>
            </a:fld>
            <a:endParaRPr lang="en-US" dirty="0"/>
          </a:p>
        </p:txBody>
      </p:sp>
      <p:sp>
        <p:nvSpPr>
          <p:cNvPr id="5" name="Footer Placeholder 4"/>
          <p:cNvSpPr>
            <a:spLocks noGrp="1"/>
          </p:cNvSpPr>
          <p:nvPr>
            <p:ph type="ftr" sz="quarter" idx="11"/>
          </p:nvPr>
        </p:nvSpPr>
        <p:spPr/>
        <p:txBody>
          <a:bodyPr/>
          <a:lstStyle>
            <a:lvl1pPr>
              <a:defRPr>
                <a:solidFill>
                  <a:srgbClr val="0C5788"/>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C5788"/>
                </a:solidFill>
              </a:defRPr>
            </a:lvl1pPr>
          </a:lstStyle>
          <a:p>
            <a:fld id="{DADFA7F5-40CC-4FC0-89A8-DE9E694DC4C4}" type="slidenum">
              <a:rPr lang="en-US" smtClean="0"/>
              <a:pPr/>
              <a:t>‹#›</a:t>
            </a:fld>
            <a:endParaRPr lang="en-US" dirty="0"/>
          </a:p>
        </p:txBody>
      </p:sp>
    </p:spTree>
    <p:extLst>
      <p:ext uri="{BB962C8B-B14F-4D97-AF65-F5344CB8AC3E}">
        <p14:creationId xmlns:p14="http://schemas.microsoft.com/office/powerpoint/2010/main" val="373563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fld id="{299027B7-25EC-4124-BA06-1E45BB9C1342}" type="datetime1">
              <a:rPr lang="en-US" smtClean="0"/>
              <a:pPr/>
              <a:t>10/21/2019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599" y="6356350"/>
            <a:ext cx="3148013" cy="365125"/>
          </a:xfrm>
          <a:prstGeom prst="rect">
            <a:avLst/>
          </a:prstGeom>
        </p:spPr>
        <p:txBody>
          <a:bodyPr vert="horz" lIns="91440" tIns="45720" rIns="91440" bIns="45720" rtlCol="0" anchor="ctr"/>
          <a:lstStyle>
            <a:lvl1pPr algn="r">
              <a:defRPr sz="1600">
                <a:solidFill>
                  <a:srgbClr val="0C5788"/>
                </a:solidFill>
                <a:latin typeface="Segoe UI" panose="020B0502040204020203" pitchFamily="34" charset="0"/>
                <a:ea typeface="Segoe UI" panose="020B0502040204020203" pitchFamily="34" charset="0"/>
                <a:cs typeface="Segoe UI" panose="020B0502040204020203" pitchFamily="34" charset="0"/>
              </a:defRPr>
            </a:lvl1pPr>
          </a:lstStyle>
          <a:p>
            <a:fld id="{DADFA7F5-40CC-4FC0-89A8-DE9E694DC4C4}" type="slidenum">
              <a:rPr lang="en-US" smtClean="0"/>
              <a:pPr/>
              <a:t>‹#›</a:t>
            </a:fld>
            <a:endParaRPr lang="en-US" dirty="0"/>
          </a:p>
        </p:txBody>
      </p:sp>
    </p:spTree>
    <p:extLst>
      <p:ext uri="{BB962C8B-B14F-4D97-AF65-F5344CB8AC3E}">
        <p14:creationId xmlns:p14="http://schemas.microsoft.com/office/powerpoint/2010/main" val="123726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1" r:id="rId5"/>
    <p:sldLayoutId id="2147483657" r:id="rId6"/>
    <p:sldLayoutId id="2147483660" r:id="rId7"/>
    <p:sldLayoutId id="2147483654"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92100" indent="-292100" algn="l" defTabSz="914400" rtl="0" eaLnBrk="1" latinLnBrk="0" hangingPunct="1">
        <a:lnSpc>
          <a:spcPct val="100000"/>
        </a:lnSpc>
        <a:spcBef>
          <a:spcPts val="1000"/>
        </a:spcBef>
        <a:buFont typeface="Arial" panose="020B0604020202020204" pitchFamily="34" charset="0"/>
        <a:buChar char="•"/>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gn="l" defTabSz="914400" rtl="0" eaLnBrk="1" latinLnBrk="0" hangingPunct="1">
        <a:lnSpc>
          <a:spcPct val="100000"/>
        </a:lnSpc>
        <a:spcBef>
          <a:spcPts val="600"/>
        </a:spcBef>
        <a:buFont typeface="Segoe UI" panose="020B0502040204020203" pitchFamily="34" charset="0"/>
        <a:buChar char="‒"/>
        <a:defRPr sz="2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600"/>
        </a:spcBef>
        <a:buFont typeface="Arial" panose="020B0604020202020204" pitchFamily="34" charset="0"/>
        <a:buChar char="•"/>
        <a:defRPr sz="20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144588"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1376363"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681" y="2265086"/>
            <a:ext cx="10122615" cy="2387600"/>
          </a:xfrm>
        </p:spPr>
        <p:txBody>
          <a:bodyPr>
            <a:noAutofit/>
          </a:bodyPr>
          <a:lstStyle/>
          <a:p>
            <a:pPr>
              <a:lnSpc>
                <a:spcPct val="100000"/>
              </a:lnSpc>
            </a:pPr>
            <a:r>
              <a:rPr lang="en-US" sz="4800" dirty="0"/>
              <a:t>Source Apportionment Modeling to Investigate Local and Non-Local Contributions to Ground-Level Ozone in Albuquerque, New Mexico</a:t>
            </a:r>
          </a:p>
        </p:txBody>
      </p:sp>
      <p:sp>
        <p:nvSpPr>
          <p:cNvPr id="4" name="Text Placeholder 3"/>
          <p:cNvSpPr>
            <a:spLocks noGrp="1"/>
          </p:cNvSpPr>
          <p:nvPr>
            <p:ph type="body" sz="half" idx="13"/>
          </p:nvPr>
        </p:nvSpPr>
        <p:spPr>
          <a:xfrm>
            <a:off x="1008681" y="5378466"/>
            <a:ext cx="8715182" cy="1177871"/>
          </a:xfrm>
        </p:spPr>
        <p:txBody>
          <a:bodyPr anchor="b"/>
          <a:lstStyle/>
          <a:p>
            <a:r>
              <a:rPr lang="en-US" dirty="0"/>
              <a:t>By Kenneth Craig, </a:t>
            </a:r>
            <a:r>
              <a:rPr lang="en-US" dirty="0">
                <a:latin typeface="Segoe UI Semibold" panose="020B0702040204020203" pitchFamily="34" charset="0"/>
                <a:cs typeface="Segoe UI Semibold" panose="020B0702040204020203" pitchFamily="34" charset="0"/>
              </a:rPr>
              <a:t>Garnet Erdakos</a:t>
            </a:r>
            <a:r>
              <a:rPr lang="en-US" dirty="0"/>
              <a:t>, Shih Ying Chang, and Lynn Baringer</a:t>
            </a:r>
          </a:p>
          <a:p>
            <a:r>
              <a:rPr lang="en-US" dirty="0"/>
              <a:t>For the 18th Annual CMAS Conference</a:t>
            </a:r>
          </a:p>
          <a:p>
            <a:r>
              <a:rPr lang="en-US" dirty="0"/>
              <a:t>October 23, 2019</a:t>
            </a:r>
          </a:p>
        </p:txBody>
      </p:sp>
      <p:sp>
        <p:nvSpPr>
          <p:cNvPr id="5" name="Title 1"/>
          <p:cNvSpPr txBox="1">
            <a:spLocks/>
          </p:cNvSpPr>
          <p:nvPr/>
        </p:nvSpPr>
        <p:spPr>
          <a:xfrm>
            <a:off x="1023709" y="6591300"/>
            <a:ext cx="1125447" cy="203233"/>
          </a:xfrm>
          <a:prstGeom prst="rect">
            <a:avLst/>
          </a:prstGeom>
        </p:spPr>
        <p:txBody>
          <a:bodyPr anchor="b"/>
          <a:lstStyle>
            <a:lvl1pPr algn="l" defTabSz="1306220" rtl="0" eaLnBrk="1" latinLnBrk="0" hangingPunct="1">
              <a:spcBef>
                <a:spcPct val="0"/>
              </a:spcBef>
              <a:buNone/>
              <a:defRPr sz="2900" b="1" kern="1200">
                <a:solidFill>
                  <a:schemeClr val="tx1"/>
                </a:solidFill>
                <a:latin typeface="Segoe UI Light" panose="020B0502040204020203" pitchFamily="34" charset="0"/>
                <a:ea typeface="+mj-ea"/>
                <a:cs typeface="Segoe UI Light" panose="020B0502040204020203" pitchFamily="34" charset="0"/>
              </a:defRPr>
            </a:lvl1pPr>
          </a:lstStyle>
          <a:p>
            <a:pPr>
              <a:spcBef>
                <a:spcPts val="600"/>
              </a:spcBef>
            </a:pPr>
            <a:r>
              <a:rPr lang="en-US" sz="900" b="0" dirty="0">
                <a:solidFill>
                  <a:srgbClr val="0C5788"/>
                </a:solidFill>
                <a:latin typeface="Segoe UI" panose="020B0502040204020203" pitchFamily="34" charset="0"/>
                <a:ea typeface="Segoe UI" panose="020B0502040204020203" pitchFamily="34" charset="0"/>
                <a:cs typeface="Segoe UI" panose="020B0502040204020203" pitchFamily="34" charset="0"/>
              </a:rPr>
              <a:t>STI-7145</a:t>
            </a:r>
          </a:p>
        </p:txBody>
      </p:sp>
    </p:spTree>
    <p:extLst>
      <p:ext uri="{BB962C8B-B14F-4D97-AF65-F5344CB8AC3E}">
        <p14:creationId xmlns:p14="http://schemas.microsoft.com/office/powerpoint/2010/main" val="80691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err="1">
                <a:solidFill>
                  <a:schemeClr val="bg1"/>
                </a:solidFill>
              </a:rPr>
              <a:t>CAMx</a:t>
            </a:r>
            <a:r>
              <a:rPr lang="en-US" dirty="0">
                <a:solidFill>
                  <a:schemeClr val="bg1"/>
                </a:solidFill>
              </a:rPr>
              <a:t> Modeling</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10</a:t>
            </a:fld>
            <a:endParaRPr lang="en-US" dirty="0">
              <a:solidFill>
                <a:schemeClr val="bg1"/>
              </a:solidFill>
            </a:endParaRPr>
          </a:p>
        </p:txBody>
      </p:sp>
      <p:sp>
        <p:nvSpPr>
          <p:cNvPr id="6" name="Content Placeholder 5"/>
          <p:cNvSpPr>
            <a:spLocks noGrp="1"/>
          </p:cNvSpPr>
          <p:nvPr>
            <p:ph sz="half" idx="17"/>
          </p:nvPr>
        </p:nvSpPr>
        <p:spPr>
          <a:xfrm>
            <a:off x="508177" y="1808325"/>
            <a:ext cx="3876058" cy="4367213"/>
          </a:xfrm>
        </p:spPr>
        <p:txBody>
          <a:bodyPr>
            <a:normAutofit fontScale="55000" lnSpcReduction="20000"/>
          </a:bodyPr>
          <a:lstStyle/>
          <a:p>
            <a:pPr>
              <a:lnSpc>
                <a:spcPct val="120000"/>
              </a:lnSpc>
              <a:spcBef>
                <a:spcPts val="600"/>
              </a:spcBef>
            </a:pPr>
            <a:r>
              <a:rPr lang="en-US" dirty="0" err="1">
                <a:solidFill>
                  <a:schemeClr val="bg1"/>
                </a:solidFill>
              </a:rPr>
              <a:t>CAMx</a:t>
            </a:r>
            <a:r>
              <a:rPr lang="en-US" dirty="0">
                <a:solidFill>
                  <a:schemeClr val="bg1"/>
                </a:solidFill>
              </a:rPr>
              <a:t> Version 6.4</a:t>
            </a:r>
          </a:p>
          <a:p>
            <a:pPr lvl="1">
              <a:lnSpc>
                <a:spcPct val="120000"/>
              </a:lnSpc>
            </a:pPr>
            <a:r>
              <a:rPr lang="en-US" sz="2900" dirty="0" err="1">
                <a:solidFill>
                  <a:schemeClr val="bg1"/>
                </a:solidFill>
              </a:rPr>
              <a:t>OSAT3</a:t>
            </a:r>
            <a:endParaRPr lang="en-US" sz="2900" dirty="0">
              <a:solidFill>
                <a:schemeClr val="bg1"/>
              </a:solidFill>
            </a:endParaRPr>
          </a:p>
          <a:p>
            <a:pPr lvl="1">
              <a:lnSpc>
                <a:spcPct val="120000"/>
              </a:lnSpc>
            </a:pPr>
            <a:r>
              <a:rPr lang="en-US" sz="2900" dirty="0" err="1">
                <a:solidFill>
                  <a:schemeClr val="bg1"/>
                </a:solidFill>
              </a:rPr>
              <a:t>APCA</a:t>
            </a:r>
            <a:endParaRPr lang="en-US" sz="2900" dirty="0">
              <a:solidFill>
                <a:schemeClr val="bg1"/>
              </a:solidFill>
            </a:endParaRPr>
          </a:p>
          <a:p>
            <a:pPr>
              <a:lnSpc>
                <a:spcPct val="120000"/>
              </a:lnSpc>
              <a:spcBef>
                <a:spcPts val="600"/>
              </a:spcBef>
            </a:pPr>
            <a:r>
              <a:rPr lang="en-US" dirty="0">
                <a:solidFill>
                  <a:schemeClr val="bg1"/>
                </a:solidFill>
              </a:rPr>
              <a:t>36-km, 12-km, and 4-km modeling domains</a:t>
            </a:r>
          </a:p>
          <a:p>
            <a:pPr>
              <a:lnSpc>
                <a:spcPct val="120000"/>
              </a:lnSpc>
              <a:spcBef>
                <a:spcPts val="600"/>
              </a:spcBef>
            </a:pPr>
            <a:r>
              <a:rPr lang="en-US" dirty="0">
                <a:solidFill>
                  <a:schemeClr val="bg1"/>
                </a:solidFill>
              </a:rPr>
              <a:t>Nine source regions</a:t>
            </a:r>
          </a:p>
          <a:p>
            <a:pPr>
              <a:lnSpc>
                <a:spcPct val="120000"/>
              </a:lnSpc>
              <a:spcBef>
                <a:spcPts val="600"/>
              </a:spcBef>
            </a:pPr>
            <a:r>
              <a:rPr lang="en-US" dirty="0">
                <a:solidFill>
                  <a:schemeClr val="bg1"/>
                </a:solidFill>
              </a:rPr>
              <a:t>Four source sectors</a:t>
            </a:r>
          </a:p>
          <a:p>
            <a:pPr lvl="1">
              <a:lnSpc>
                <a:spcPct val="120000"/>
              </a:lnSpc>
            </a:pPr>
            <a:r>
              <a:rPr lang="en-US" sz="2900" dirty="0">
                <a:solidFill>
                  <a:prstClr val="white"/>
                </a:solidFill>
              </a:rPr>
              <a:t>Biogenic</a:t>
            </a:r>
          </a:p>
          <a:p>
            <a:pPr lvl="1">
              <a:lnSpc>
                <a:spcPct val="120000"/>
              </a:lnSpc>
            </a:pPr>
            <a:r>
              <a:rPr lang="en-US" sz="2900" dirty="0" err="1">
                <a:solidFill>
                  <a:prstClr val="white"/>
                </a:solidFill>
              </a:rPr>
              <a:t>Onroad</a:t>
            </a:r>
            <a:r>
              <a:rPr lang="en-US" sz="2900" dirty="0">
                <a:solidFill>
                  <a:prstClr val="white"/>
                </a:solidFill>
              </a:rPr>
              <a:t> mobile</a:t>
            </a:r>
          </a:p>
          <a:p>
            <a:pPr lvl="1">
              <a:lnSpc>
                <a:spcPct val="120000"/>
              </a:lnSpc>
            </a:pPr>
            <a:r>
              <a:rPr lang="en-US" sz="2900" dirty="0">
                <a:solidFill>
                  <a:prstClr val="white"/>
                </a:solidFill>
              </a:rPr>
              <a:t>Wildland fire</a:t>
            </a:r>
          </a:p>
          <a:p>
            <a:pPr lvl="1">
              <a:lnSpc>
                <a:spcPct val="120000"/>
              </a:lnSpc>
            </a:pPr>
            <a:r>
              <a:rPr lang="en-US" sz="2900" dirty="0">
                <a:solidFill>
                  <a:prstClr val="white"/>
                </a:solidFill>
              </a:rPr>
              <a:t>Other anthropogenic</a:t>
            </a:r>
          </a:p>
          <a:p>
            <a:pPr>
              <a:lnSpc>
                <a:spcPct val="120000"/>
              </a:lnSpc>
              <a:spcBef>
                <a:spcPts val="600"/>
              </a:spcBef>
            </a:pPr>
            <a:r>
              <a:rPr lang="en-US" dirty="0">
                <a:solidFill>
                  <a:schemeClr val="bg1"/>
                </a:solidFill>
              </a:rPr>
              <a:t>Three EGUs and one refinery in New Mexico, tagged individually</a:t>
            </a:r>
          </a:p>
          <a:p>
            <a:pPr marL="0" indent="0">
              <a:lnSpc>
                <a:spcPct val="120000"/>
              </a:lnSpc>
              <a:spcBef>
                <a:spcPts val="600"/>
              </a:spcBef>
              <a:buNone/>
            </a:pPr>
            <a:endParaRPr lang="en-US" sz="2400" dirty="0">
              <a:solidFill>
                <a:schemeClr val="bg1"/>
              </a:solidFill>
            </a:endParaRPr>
          </a:p>
        </p:txBody>
      </p:sp>
      <p:sp>
        <p:nvSpPr>
          <p:cNvPr id="8" name="Content Placeholder 2"/>
          <p:cNvSpPr>
            <a:spLocks noGrp="1"/>
          </p:cNvSpPr>
          <p:nvPr>
            <p:ph sz="half" idx="4294967295"/>
          </p:nvPr>
        </p:nvSpPr>
        <p:spPr>
          <a:xfrm>
            <a:off x="4449681" y="5787224"/>
            <a:ext cx="3688438" cy="711692"/>
          </a:xfrm>
          <a:prstGeom prst="rect">
            <a:avLst/>
          </a:prstGeom>
        </p:spPr>
        <p:txBody>
          <a:bodyPr>
            <a:noAutofit/>
          </a:bodyPr>
          <a:lstStyle/>
          <a:p>
            <a:pPr marL="0" indent="0" algn="ctr">
              <a:buNone/>
            </a:pPr>
            <a:r>
              <a:rPr lang="en-US" sz="2000" dirty="0">
                <a:solidFill>
                  <a:schemeClr val="bg1"/>
                </a:solidFill>
              </a:rPr>
              <a:t>12-km Nested Domain</a:t>
            </a:r>
          </a:p>
        </p:txBody>
      </p:sp>
      <p:sp>
        <p:nvSpPr>
          <p:cNvPr id="9" name="Content Placeholder 2"/>
          <p:cNvSpPr>
            <a:spLocks noGrp="1"/>
          </p:cNvSpPr>
          <p:nvPr>
            <p:ph sz="half" idx="4294967295"/>
          </p:nvPr>
        </p:nvSpPr>
        <p:spPr>
          <a:xfrm>
            <a:off x="8203565" y="5760914"/>
            <a:ext cx="3689350" cy="711200"/>
          </a:xfrm>
        </p:spPr>
        <p:txBody>
          <a:bodyPr>
            <a:noAutofit/>
          </a:bodyPr>
          <a:lstStyle/>
          <a:p>
            <a:pPr marL="0" indent="0" algn="ctr">
              <a:buNone/>
            </a:pPr>
            <a:r>
              <a:rPr lang="en-US" sz="2000" dirty="0">
                <a:solidFill>
                  <a:schemeClr val="bg1"/>
                </a:solidFill>
              </a:rPr>
              <a:t>4-km Nested Domain</a:t>
            </a:r>
          </a:p>
        </p:txBody>
      </p:sp>
      <p:pic>
        <p:nvPicPr>
          <p:cNvPr id="12" name="Picture 11">
            <a:extLst>
              <a:ext uri="{FF2B5EF4-FFF2-40B4-BE49-F238E27FC236}">
                <a16:creationId xmlns:a16="http://schemas.microsoft.com/office/drawing/2014/main" id="{BA88A7CD-CC62-45BB-A805-6DE42201C8E1}"/>
              </a:ext>
            </a:extLst>
          </p:cNvPr>
          <p:cNvPicPr>
            <a:picLocks noChangeAspect="1"/>
          </p:cNvPicPr>
          <p:nvPr/>
        </p:nvPicPr>
        <p:blipFill rotWithShape="1">
          <a:blip r:embed="rId2"/>
          <a:srcRect l="12022" r="10820"/>
          <a:stretch/>
        </p:blipFill>
        <p:spPr bwMode="auto">
          <a:xfrm>
            <a:off x="4535182" y="1960054"/>
            <a:ext cx="3517436" cy="364506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5D7F22C-B87C-4178-ABE4-EE7B79323D81}"/>
              </a:ext>
            </a:extLst>
          </p:cNvPr>
          <p:cNvPicPr>
            <a:picLocks noChangeAspect="1"/>
          </p:cNvPicPr>
          <p:nvPr/>
        </p:nvPicPr>
        <p:blipFill rotWithShape="1">
          <a:blip r:embed="rId3"/>
          <a:srcRect l="11795" r="13217"/>
          <a:stretch/>
        </p:blipFill>
        <p:spPr bwMode="auto">
          <a:xfrm>
            <a:off x="8340409" y="1963816"/>
            <a:ext cx="3415663" cy="3645271"/>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898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a:solidFill>
                  <a:schemeClr val="bg1"/>
                </a:solidFill>
              </a:rPr>
              <a:t>Data Analysis Approach</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11</a:t>
            </a:fld>
            <a:endParaRPr lang="en-US" dirty="0">
              <a:solidFill>
                <a:schemeClr val="bg1"/>
              </a:solidFill>
            </a:endParaRPr>
          </a:p>
        </p:txBody>
      </p:sp>
      <p:sp>
        <p:nvSpPr>
          <p:cNvPr id="15" name="Content Placeholder 4">
            <a:extLst>
              <a:ext uri="{FF2B5EF4-FFF2-40B4-BE49-F238E27FC236}">
                <a16:creationId xmlns:a16="http://schemas.microsoft.com/office/drawing/2014/main" id="{5413949A-F05D-46AC-BAC3-1B391B47A89E}"/>
              </a:ext>
            </a:extLst>
          </p:cNvPr>
          <p:cNvSpPr txBox="1">
            <a:spLocks/>
          </p:cNvSpPr>
          <p:nvPr/>
        </p:nvSpPr>
        <p:spPr>
          <a:xfrm>
            <a:off x="1073468" y="1825625"/>
            <a:ext cx="11118531" cy="4351338"/>
          </a:xfrm>
          <a:prstGeom prst="rect">
            <a:avLst/>
          </a:prstGeom>
        </p:spPr>
        <p:txBody>
          <a:bodyPr>
            <a:noAutofit/>
          </a:bodyPr>
          <a:lstStyle>
            <a:lvl1pPr marL="292100" indent="-292100" algn="l" defTabSz="914400" rtl="0" eaLnBrk="1" latinLnBrk="0" hangingPunct="1">
              <a:lnSpc>
                <a:spcPct val="100000"/>
              </a:lnSpc>
              <a:spcBef>
                <a:spcPts val="1000"/>
              </a:spcBef>
              <a:buFont typeface="Arial" panose="020B0604020202020204" pitchFamily="34" charset="0"/>
              <a:buChar char="•"/>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gn="l" defTabSz="914400" rtl="0" eaLnBrk="1" latinLnBrk="0" hangingPunct="1">
              <a:lnSpc>
                <a:spcPct val="100000"/>
              </a:lnSpc>
              <a:spcBef>
                <a:spcPts val="600"/>
              </a:spcBef>
              <a:buFont typeface="Segoe UI" panose="020B0502040204020203" pitchFamily="34" charset="0"/>
              <a:buChar char="‒"/>
              <a:defRPr sz="2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600"/>
              </a:spcBef>
              <a:buFont typeface="Arial" panose="020B0604020202020204" pitchFamily="34" charset="0"/>
              <a:buChar char="•"/>
              <a:defRPr sz="20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144588"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1376363"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mn-lt"/>
                <a:cs typeface="Segoe UI Semibold" panose="020B0702040204020203" pitchFamily="34" charset="0"/>
              </a:rPr>
              <a:t>Calculate the source contributions to the daily 8-hr average ozone concentration for time periods with the highest modeled daily 8-hr average ozone concentration</a:t>
            </a:r>
          </a:p>
          <a:p>
            <a:r>
              <a:rPr lang="en-US" dirty="0">
                <a:solidFill>
                  <a:schemeClr val="bg1"/>
                </a:solidFill>
                <a:latin typeface="+mn-lt"/>
                <a:cs typeface="Segoe UI Semibold" panose="020B0702040204020203" pitchFamily="34" charset="0"/>
              </a:rPr>
              <a:t>Select data for the grid cell with the highest daily 8-hr average concentration in Albuquerque/Bernalillo County</a:t>
            </a:r>
          </a:p>
          <a:p>
            <a:r>
              <a:rPr lang="en-US" dirty="0">
                <a:solidFill>
                  <a:schemeClr val="bg1"/>
                </a:solidFill>
                <a:latin typeface="+mn-lt"/>
                <a:cs typeface="Segoe UI Semibold" panose="020B0702040204020203" pitchFamily="34" charset="0"/>
              </a:rPr>
              <a:t>Average the contributions across days with 8-hr average ≥ 65 ppb</a:t>
            </a:r>
          </a:p>
          <a:p>
            <a:r>
              <a:rPr lang="en-US" dirty="0">
                <a:solidFill>
                  <a:schemeClr val="bg1"/>
                </a:solidFill>
                <a:latin typeface="+mn-lt"/>
                <a:cs typeface="Segoe UI Semibold" panose="020B0702040204020203" pitchFamily="34" charset="0"/>
              </a:rPr>
              <a:t>Analyze absolute and relative contributions</a:t>
            </a:r>
            <a:endParaRPr lang="en-US" dirty="0">
              <a:solidFill>
                <a:schemeClr val="bg1"/>
              </a:solidFill>
              <a:latin typeface="+mn-lt"/>
            </a:endParaRPr>
          </a:p>
          <a:p>
            <a:endParaRPr lang="en-US" sz="2600" dirty="0">
              <a:solidFill>
                <a:schemeClr val="bg1"/>
              </a:solidFill>
            </a:endParaRPr>
          </a:p>
        </p:txBody>
      </p:sp>
    </p:spTree>
    <p:extLst>
      <p:ext uri="{BB962C8B-B14F-4D97-AF65-F5344CB8AC3E}">
        <p14:creationId xmlns:p14="http://schemas.microsoft.com/office/powerpoint/2010/main" val="370939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Source Apportionment Results</a:t>
            </a:r>
          </a:p>
        </p:txBody>
      </p:sp>
      <p:sp>
        <p:nvSpPr>
          <p:cNvPr id="4" name="Slide Number Placeholder 3"/>
          <p:cNvSpPr>
            <a:spLocks noGrp="1"/>
          </p:cNvSpPr>
          <p:nvPr>
            <p:ph type="sldNum" sz="quarter" idx="12"/>
          </p:nvPr>
        </p:nvSpPr>
        <p:spPr/>
        <p:txBody>
          <a:bodyPr/>
          <a:lstStyle/>
          <a:p>
            <a:fld id="{DADFA7F5-40CC-4FC0-89A8-DE9E694DC4C4}" type="slidenum">
              <a:rPr lang="en-US" smtClean="0"/>
              <a:t>12</a:t>
            </a:fld>
            <a:endParaRPr lang="en-US" dirty="0"/>
          </a:p>
        </p:txBody>
      </p:sp>
      <p:sp>
        <p:nvSpPr>
          <p:cNvPr id="6" name="TextBox 5">
            <a:extLst>
              <a:ext uri="{FF2B5EF4-FFF2-40B4-BE49-F238E27FC236}">
                <a16:creationId xmlns:a16="http://schemas.microsoft.com/office/drawing/2014/main" id="{09E9E3A8-1708-455D-B780-F1F22A4B6C80}"/>
              </a:ext>
            </a:extLst>
          </p:cNvPr>
          <p:cNvSpPr txBox="1"/>
          <p:nvPr/>
        </p:nvSpPr>
        <p:spPr>
          <a:xfrm>
            <a:off x="484407" y="2018985"/>
            <a:ext cx="317319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C5788"/>
                </a:solidFill>
                <a:latin typeface="+mn-lt"/>
              </a:rPr>
              <a:t>Non-local ozone is more prevalent in Albuquerque during the June episode.</a:t>
            </a:r>
          </a:p>
          <a:p>
            <a:endParaRPr lang="en-US" sz="2400" dirty="0">
              <a:solidFill>
                <a:srgbClr val="0C5788"/>
              </a:solidFill>
              <a:latin typeface="+mn-lt"/>
            </a:endParaRPr>
          </a:p>
          <a:p>
            <a:pPr marL="342900" indent="-342900">
              <a:buFont typeface="Arial" panose="020B0604020202020204" pitchFamily="34" charset="0"/>
              <a:buChar char="•"/>
            </a:pPr>
            <a:r>
              <a:rPr lang="en-US" sz="2400" dirty="0">
                <a:solidFill>
                  <a:srgbClr val="0C5788"/>
                </a:solidFill>
                <a:latin typeface="+mn-lt"/>
              </a:rPr>
              <a:t>Local ozone is more prevalent during the July episode.</a:t>
            </a: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2036" t="30284" r="11939"/>
          <a:stretch/>
        </p:blipFill>
        <p:spPr bwMode="auto">
          <a:xfrm>
            <a:off x="3878037" y="1632928"/>
            <a:ext cx="8071137" cy="45577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634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619248"/>
            <a:ext cx="10144124" cy="844243"/>
          </a:xfrm>
        </p:spPr>
        <p:txBody>
          <a:bodyPr>
            <a:noAutofit/>
          </a:bodyPr>
          <a:lstStyle/>
          <a:p>
            <a:r>
              <a:rPr lang="en-US" sz="3800" dirty="0"/>
              <a:t>Source Apportionment Results: </a:t>
            </a:r>
            <a:br>
              <a:rPr lang="en-US" sz="3800" dirty="0"/>
            </a:br>
            <a:r>
              <a:rPr lang="en-US" sz="3800" dirty="0"/>
              <a:t>New Mexico Contributions</a:t>
            </a:r>
          </a:p>
        </p:txBody>
      </p:sp>
      <p:sp>
        <p:nvSpPr>
          <p:cNvPr id="4" name="Slide Number Placeholder 3"/>
          <p:cNvSpPr>
            <a:spLocks noGrp="1"/>
          </p:cNvSpPr>
          <p:nvPr>
            <p:ph type="sldNum" sz="quarter" idx="12"/>
          </p:nvPr>
        </p:nvSpPr>
        <p:spPr/>
        <p:txBody>
          <a:bodyPr/>
          <a:lstStyle/>
          <a:p>
            <a:fld id="{DADFA7F5-40CC-4FC0-89A8-DE9E694DC4C4}" type="slidenum">
              <a:rPr lang="en-US" smtClean="0"/>
              <a:t>13</a:t>
            </a:fld>
            <a:endParaRPr lang="en-US" dirty="0"/>
          </a:p>
        </p:txBody>
      </p:sp>
      <p:grpSp>
        <p:nvGrpSpPr>
          <p:cNvPr id="3" name="Group 2"/>
          <p:cNvGrpSpPr/>
          <p:nvPr/>
        </p:nvGrpSpPr>
        <p:grpSpPr>
          <a:xfrm>
            <a:off x="6491977" y="1681238"/>
            <a:ext cx="4011900" cy="4633548"/>
            <a:chOff x="6491977" y="1575731"/>
            <a:chExt cx="4011900" cy="4633548"/>
          </a:xfrm>
        </p:grpSpPr>
        <p:pic>
          <p:nvPicPr>
            <p:cNvPr id="7" name="Picture 6">
              <a:extLst>
                <a:ext uri="{FF2B5EF4-FFF2-40B4-BE49-F238E27FC236}">
                  <a16:creationId xmlns:a16="http://schemas.microsoft.com/office/drawing/2014/main" id="{4E12D590-A5C6-402C-A628-4C3126A5220D}"/>
                </a:ext>
              </a:extLst>
            </p:cNvPr>
            <p:cNvPicPr>
              <a:picLocks noChangeAspect="1"/>
            </p:cNvPicPr>
            <p:nvPr/>
          </p:nvPicPr>
          <p:blipFill rotWithShape="1">
            <a:blip r:embed="rId2"/>
            <a:srcRect l="61221" t="5300" b="19610"/>
            <a:stretch/>
          </p:blipFill>
          <p:spPr>
            <a:xfrm>
              <a:off x="6518031" y="1575731"/>
              <a:ext cx="3985846" cy="4633548"/>
            </a:xfrm>
            <a:prstGeom prst="rect">
              <a:avLst/>
            </a:prstGeom>
            <a:effectLst/>
          </p:spPr>
        </p:pic>
        <p:sp>
          <p:nvSpPr>
            <p:cNvPr id="9" name="Rectangle 8"/>
            <p:cNvSpPr/>
            <p:nvPr/>
          </p:nvSpPr>
          <p:spPr>
            <a:xfrm rot="21480000">
              <a:off x="6491977" y="2880839"/>
              <a:ext cx="1644823"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21720000">
              <a:off x="6515629" y="5816385"/>
              <a:ext cx="1246860" cy="8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602906">
              <a:off x="6927658" y="5797199"/>
              <a:ext cx="1246860" cy="8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300000">
              <a:off x="6702992" y="2892563"/>
              <a:ext cx="1644823"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p:nvPr/>
        </p:nvGrpSpPr>
        <p:grpSpPr>
          <a:xfrm>
            <a:off x="1515445" y="1712559"/>
            <a:ext cx="4301588" cy="4589125"/>
            <a:chOff x="1515445" y="1712559"/>
            <a:chExt cx="4301588" cy="4589125"/>
          </a:xfrm>
        </p:grpSpPr>
        <p:grpSp>
          <p:nvGrpSpPr>
            <p:cNvPr id="20" name="Group 19"/>
            <p:cNvGrpSpPr/>
            <p:nvPr/>
          </p:nvGrpSpPr>
          <p:grpSpPr>
            <a:xfrm>
              <a:off x="1515445" y="1712559"/>
              <a:ext cx="4301588" cy="4589125"/>
              <a:chOff x="8565931" y="1701934"/>
              <a:chExt cx="3192681" cy="3406094"/>
            </a:xfrm>
            <a:effectLst/>
          </p:grpSpPr>
          <p:pic>
            <p:nvPicPr>
              <p:cNvPr id="23" name="Picture 22">
                <a:extLst>
                  <a:ext uri="{FF2B5EF4-FFF2-40B4-BE49-F238E27FC236}">
                    <a16:creationId xmlns:a16="http://schemas.microsoft.com/office/drawing/2014/main" id="{A8970DA9-919B-4EEB-8777-B9E9F408F712}"/>
                  </a:ext>
                </a:extLst>
              </p:cNvPr>
              <p:cNvPicPr>
                <a:picLocks noChangeAspect="1"/>
              </p:cNvPicPr>
              <p:nvPr/>
            </p:nvPicPr>
            <p:blipFill rotWithShape="1">
              <a:blip r:embed="rId3"/>
              <a:srcRect l="58644" t="5181" b="20598"/>
              <a:stretch/>
            </p:blipFill>
            <p:spPr>
              <a:xfrm>
                <a:off x="8565931" y="1701934"/>
                <a:ext cx="3192681" cy="3406093"/>
              </a:xfrm>
              <a:prstGeom prst="rect">
                <a:avLst/>
              </a:prstGeom>
              <a:effectLst/>
            </p:spPr>
          </p:pic>
          <p:sp>
            <p:nvSpPr>
              <p:cNvPr id="24" name="Rectangle 23"/>
              <p:cNvSpPr/>
              <p:nvPr/>
            </p:nvSpPr>
            <p:spPr>
              <a:xfrm>
                <a:off x="8565931" y="4529959"/>
                <a:ext cx="515007" cy="578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719107">
                <a:off x="8923277" y="4698119"/>
                <a:ext cx="641131" cy="84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1058445">
                <a:off x="8598576" y="2812404"/>
                <a:ext cx="881410" cy="7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565931" y="2743723"/>
                <a:ext cx="45719" cy="21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Connector 20"/>
            <p:cNvCxnSpPr/>
            <p:nvPr/>
          </p:nvCxnSpPr>
          <p:spPr>
            <a:xfrm rot="780000">
              <a:off x="2663603" y="5884790"/>
              <a:ext cx="4572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20940000">
              <a:off x="2640158" y="3106409"/>
              <a:ext cx="4572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9E9E3A8-1708-455D-B780-F1F22A4B6C80}"/>
              </a:ext>
            </a:extLst>
          </p:cNvPr>
          <p:cNvSpPr txBox="1"/>
          <p:nvPr/>
        </p:nvSpPr>
        <p:spPr>
          <a:xfrm>
            <a:off x="7004740" y="6149376"/>
            <a:ext cx="3012428" cy="461665"/>
          </a:xfrm>
          <a:prstGeom prst="rect">
            <a:avLst/>
          </a:prstGeom>
          <a:noFill/>
        </p:spPr>
        <p:txBody>
          <a:bodyPr wrap="square" rtlCol="0">
            <a:spAutoFit/>
          </a:bodyPr>
          <a:lstStyle/>
          <a:p>
            <a:pPr algn="ctr"/>
            <a:r>
              <a:rPr lang="en-US" sz="2400" dirty="0">
                <a:solidFill>
                  <a:srgbClr val="0C5788"/>
                </a:solidFill>
                <a:latin typeface="+mn-lt"/>
              </a:rPr>
              <a:t>July episode</a:t>
            </a:r>
          </a:p>
        </p:txBody>
      </p:sp>
      <p:sp>
        <p:nvSpPr>
          <p:cNvPr id="31" name="TextBox 30">
            <a:extLst>
              <a:ext uri="{FF2B5EF4-FFF2-40B4-BE49-F238E27FC236}">
                <a16:creationId xmlns:a16="http://schemas.microsoft.com/office/drawing/2014/main" id="{09E9E3A8-1708-455D-B780-F1F22A4B6C80}"/>
              </a:ext>
            </a:extLst>
          </p:cNvPr>
          <p:cNvSpPr txBox="1"/>
          <p:nvPr/>
        </p:nvSpPr>
        <p:spPr>
          <a:xfrm>
            <a:off x="2153203" y="6149376"/>
            <a:ext cx="3012428" cy="461665"/>
          </a:xfrm>
          <a:prstGeom prst="rect">
            <a:avLst/>
          </a:prstGeom>
          <a:noFill/>
        </p:spPr>
        <p:txBody>
          <a:bodyPr wrap="square" rtlCol="0">
            <a:spAutoFit/>
          </a:bodyPr>
          <a:lstStyle/>
          <a:p>
            <a:pPr algn="ctr"/>
            <a:r>
              <a:rPr lang="en-US" sz="2400" dirty="0">
                <a:solidFill>
                  <a:srgbClr val="0C5788"/>
                </a:solidFill>
                <a:latin typeface="+mn-lt"/>
              </a:rPr>
              <a:t>June episode</a:t>
            </a:r>
          </a:p>
        </p:txBody>
      </p:sp>
    </p:spTree>
    <p:extLst>
      <p:ext uri="{BB962C8B-B14F-4D97-AF65-F5344CB8AC3E}">
        <p14:creationId xmlns:p14="http://schemas.microsoft.com/office/powerpoint/2010/main" val="354244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Fire Impacts on Ozone on June 15, 2017</a:t>
            </a:r>
          </a:p>
        </p:txBody>
      </p:sp>
      <p:sp>
        <p:nvSpPr>
          <p:cNvPr id="4" name="Slide Number Placeholder 3"/>
          <p:cNvSpPr>
            <a:spLocks noGrp="1"/>
          </p:cNvSpPr>
          <p:nvPr>
            <p:ph type="sldNum" sz="quarter" idx="12"/>
          </p:nvPr>
        </p:nvSpPr>
        <p:spPr/>
        <p:txBody>
          <a:bodyPr/>
          <a:lstStyle/>
          <a:p>
            <a:fld id="{DADFA7F5-40CC-4FC0-89A8-DE9E694DC4C4}" type="slidenum">
              <a:rPr lang="en-US" smtClean="0"/>
              <a:t>14</a:t>
            </a:fld>
            <a:endParaRPr lang="en-US" dirty="0"/>
          </a:p>
        </p:txBody>
      </p:sp>
      <p:sp>
        <p:nvSpPr>
          <p:cNvPr id="12" name="Text Placeholder 5">
            <a:extLst>
              <a:ext uri="{FF2B5EF4-FFF2-40B4-BE49-F238E27FC236}">
                <a16:creationId xmlns:a16="http://schemas.microsoft.com/office/drawing/2014/main" id="{7EBBBB92-1588-41BB-B81F-FCEA4C37DF16}"/>
              </a:ext>
            </a:extLst>
          </p:cNvPr>
          <p:cNvSpPr txBox="1">
            <a:spLocks/>
          </p:cNvSpPr>
          <p:nvPr/>
        </p:nvSpPr>
        <p:spPr>
          <a:xfrm>
            <a:off x="2549123" y="1637710"/>
            <a:ext cx="3546877" cy="53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solidFill>
                  <a:srgbClr val="0C5788"/>
                </a:solidFill>
              </a:rPr>
              <a:t>Fires within New Mexico</a:t>
            </a:r>
          </a:p>
        </p:txBody>
      </p:sp>
      <p:sp>
        <p:nvSpPr>
          <p:cNvPr id="14" name="Text Placeholder 5">
            <a:extLst>
              <a:ext uri="{FF2B5EF4-FFF2-40B4-BE49-F238E27FC236}">
                <a16:creationId xmlns:a16="http://schemas.microsoft.com/office/drawing/2014/main" id="{93117356-ADA1-48DF-807E-F6D868BABEE7}"/>
              </a:ext>
            </a:extLst>
          </p:cNvPr>
          <p:cNvSpPr txBox="1">
            <a:spLocks/>
          </p:cNvSpPr>
          <p:nvPr/>
        </p:nvSpPr>
        <p:spPr>
          <a:xfrm>
            <a:off x="5936164" y="1637709"/>
            <a:ext cx="3787321" cy="53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solidFill>
                  <a:srgbClr val="0C5788"/>
                </a:solidFill>
              </a:rPr>
              <a:t>Fires outside New Mexico</a:t>
            </a:r>
          </a:p>
        </p:txBody>
      </p:sp>
      <p:pic>
        <p:nvPicPr>
          <p:cNvPr id="8" name="Picture 7">
            <a:extLst>
              <a:ext uri="{FF2B5EF4-FFF2-40B4-BE49-F238E27FC236}">
                <a16:creationId xmlns:a16="http://schemas.microsoft.com/office/drawing/2014/main" id="{5190613C-8BAC-4110-9E3D-9A174BD9E430}"/>
              </a:ext>
            </a:extLst>
          </p:cNvPr>
          <p:cNvPicPr>
            <a:picLocks noChangeAspect="1"/>
          </p:cNvPicPr>
          <p:nvPr/>
        </p:nvPicPr>
        <p:blipFill rotWithShape="1">
          <a:blip r:embed="rId2"/>
          <a:srcRect t="7910"/>
          <a:stretch/>
        </p:blipFill>
        <p:spPr>
          <a:xfrm>
            <a:off x="2628352" y="2170127"/>
            <a:ext cx="6935297" cy="4448647"/>
          </a:xfrm>
          <a:prstGeom prst="rect">
            <a:avLst/>
          </a:prstGeom>
        </p:spPr>
      </p:pic>
      <p:sp>
        <p:nvSpPr>
          <p:cNvPr id="3" name="5-Point Star 2"/>
          <p:cNvSpPr>
            <a:spLocks noChangeAspect="1"/>
          </p:cNvSpPr>
          <p:nvPr/>
        </p:nvSpPr>
        <p:spPr>
          <a:xfrm>
            <a:off x="4088524" y="3435670"/>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a:spLocks noChangeAspect="1"/>
          </p:cNvSpPr>
          <p:nvPr/>
        </p:nvSpPr>
        <p:spPr>
          <a:xfrm>
            <a:off x="7630128" y="3429550"/>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a:spLocks noChangeAspect="1"/>
          </p:cNvSpPr>
          <p:nvPr/>
        </p:nvSpPr>
        <p:spPr>
          <a:xfrm>
            <a:off x="9727665" y="5860584"/>
            <a:ext cx="274320" cy="27432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7EBBBB92-1588-41BB-B81F-FCEA4C37DF16}"/>
              </a:ext>
            </a:extLst>
          </p:cNvPr>
          <p:cNvSpPr txBox="1">
            <a:spLocks/>
          </p:cNvSpPr>
          <p:nvPr/>
        </p:nvSpPr>
        <p:spPr>
          <a:xfrm>
            <a:off x="9903510" y="5823932"/>
            <a:ext cx="1897159" cy="53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t>Albuquerque</a:t>
            </a:r>
          </a:p>
        </p:txBody>
      </p:sp>
    </p:spTree>
    <p:extLst>
      <p:ext uri="{BB962C8B-B14F-4D97-AF65-F5344CB8AC3E}">
        <p14:creationId xmlns:p14="http://schemas.microsoft.com/office/powerpoint/2010/main" val="44872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fontScale="90000"/>
          </a:bodyPr>
          <a:lstStyle/>
          <a:p>
            <a:r>
              <a:rPr lang="en-US" sz="3800" dirty="0"/>
              <a:t>Ozone Impacts from Major Power Plants on </a:t>
            </a:r>
            <a:br>
              <a:rPr lang="en-US" sz="3800" dirty="0"/>
            </a:br>
            <a:r>
              <a:rPr lang="en-US" sz="3800" dirty="0"/>
              <a:t>June 15, 2017</a:t>
            </a:r>
          </a:p>
        </p:txBody>
      </p:sp>
      <p:sp>
        <p:nvSpPr>
          <p:cNvPr id="4" name="Slide Number Placeholder 3"/>
          <p:cNvSpPr>
            <a:spLocks noGrp="1"/>
          </p:cNvSpPr>
          <p:nvPr>
            <p:ph type="sldNum" sz="quarter" idx="12"/>
          </p:nvPr>
        </p:nvSpPr>
        <p:spPr/>
        <p:txBody>
          <a:bodyPr/>
          <a:lstStyle/>
          <a:p>
            <a:fld id="{DADFA7F5-40CC-4FC0-89A8-DE9E694DC4C4}" type="slidenum">
              <a:rPr lang="en-US" smtClean="0"/>
              <a:t>15</a:t>
            </a:fld>
            <a:endParaRPr lang="en-US" dirty="0"/>
          </a:p>
        </p:txBody>
      </p:sp>
      <p:grpSp>
        <p:nvGrpSpPr>
          <p:cNvPr id="3" name="Group 2">
            <a:extLst>
              <a:ext uri="{FF2B5EF4-FFF2-40B4-BE49-F238E27FC236}">
                <a16:creationId xmlns:a16="http://schemas.microsoft.com/office/drawing/2014/main" id="{3D709B2B-8303-47D7-8746-772FCDA98031}"/>
              </a:ext>
            </a:extLst>
          </p:cNvPr>
          <p:cNvGrpSpPr/>
          <p:nvPr/>
        </p:nvGrpSpPr>
        <p:grpSpPr>
          <a:xfrm>
            <a:off x="1246390" y="1708974"/>
            <a:ext cx="9699221" cy="4783901"/>
            <a:chOff x="1967584" y="2189353"/>
            <a:chExt cx="8409482" cy="4147769"/>
          </a:xfrm>
        </p:grpSpPr>
        <p:pic>
          <p:nvPicPr>
            <p:cNvPr id="7" name="Picture 6">
              <a:extLst>
                <a:ext uri="{FF2B5EF4-FFF2-40B4-BE49-F238E27FC236}">
                  <a16:creationId xmlns:a16="http://schemas.microsoft.com/office/drawing/2014/main" id="{AAF8C63A-712C-4392-84EF-C10DAA26BF64}"/>
                </a:ext>
              </a:extLst>
            </p:cNvPr>
            <p:cNvPicPr>
              <a:picLocks noChangeAspect="1"/>
            </p:cNvPicPr>
            <p:nvPr/>
          </p:nvPicPr>
          <p:blipFill rotWithShape="1">
            <a:blip r:embed="rId2"/>
            <a:srcRect b="53536"/>
            <a:stretch/>
          </p:blipFill>
          <p:spPr>
            <a:xfrm>
              <a:off x="4851742" y="2189353"/>
              <a:ext cx="5525324" cy="3308803"/>
            </a:xfrm>
            <a:prstGeom prst="rect">
              <a:avLst/>
            </a:prstGeom>
          </p:spPr>
        </p:pic>
        <p:pic>
          <p:nvPicPr>
            <p:cNvPr id="9" name="Picture 8">
              <a:extLst>
                <a:ext uri="{FF2B5EF4-FFF2-40B4-BE49-F238E27FC236}">
                  <a16:creationId xmlns:a16="http://schemas.microsoft.com/office/drawing/2014/main" id="{E6C3FC54-9122-4E18-B3B6-4CB49618AF07}"/>
                </a:ext>
              </a:extLst>
            </p:cNvPr>
            <p:cNvPicPr>
              <a:picLocks noChangeAspect="1"/>
            </p:cNvPicPr>
            <p:nvPr/>
          </p:nvPicPr>
          <p:blipFill rotWithShape="1">
            <a:blip r:embed="rId2"/>
            <a:srcRect t="46614" r="50000" b="8844"/>
            <a:stretch/>
          </p:blipFill>
          <p:spPr>
            <a:xfrm>
              <a:off x="1967584" y="2189353"/>
              <a:ext cx="2888098" cy="3315950"/>
            </a:xfrm>
            <a:prstGeom prst="rect">
              <a:avLst/>
            </a:prstGeom>
          </p:spPr>
        </p:pic>
        <p:pic>
          <p:nvPicPr>
            <p:cNvPr id="10" name="Picture 9">
              <a:extLst>
                <a:ext uri="{FF2B5EF4-FFF2-40B4-BE49-F238E27FC236}">
                  <a16:creationId xmlns:a16="http://schemas.microsoft.com/office/drawing/2014/main" id="{D4AE39DC-F06C-427A-88BC-008F24275DE9}"/>
                </a:ext>
              </a:extLst>
            </p:cNvPr>
            <p:cNvPicPr>
              <a:picLocks noChangeAspect="1"/>
            </p:cNvPicPr>
            <p:nvPr/>
          </p:nvPicPr>
          <p:blipFill rotWithShape="1">
            <a:blip r:embed="rId2"/>
            <a:srcRect t="89816"/>
            <a:stretch/>
          </p:blipFill>
          <p:spPr>
            <a:xfrm>
              <a:off x="2887844" y="5482682"/>
              <a:ext cx="6509953" cy="854440"/>
            </a:xfrm>
            <a:prstGeom prst="rect">
              <a:avLst/>
            </a:prstGeom>
          </p:spPr>
        </p:pic>
      </p:grpSp>
      <p:sp>
        <p:nvSpPr>
          <p:cNvPr id="8" name="5-Point Star 2">
            <a:extLst>
              <a:ext uri="{FF2B5EF4-FFF2-40B4-BE49-F238E27FC236}">
                <a16:creationId xmlns:a16="http://schemas.microsoft.com/office/drawing/2014/main" id="{21E5E3C8-CD96-4CE7-9380-47BD71E09E95}"/>
              </a:ext>
            </a:extLst>
          </p:cNvPr>
          <p:cNvSpPr>
            <a:spLocks noChangeAspect="1"/>
          </p:cNvSpPr>
          <p:nvPr/>
        </p:nvSpPr>
        <p:spPr>
          <a:xfrm>
            <a:off x="2644553" y="3197628"/>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a:extLst>
              <a:ext uri="{FF2B5EF4-FFF2-40B4-BE49-F238E27FC236}">
                <a16:creationId xmlns:a16="http://schemas.microsoft.com/office/drawing/2014/main" id="{B698FD43-96FD-4E5D-BB59-6A31DA86DF1D}"/>
              </a:ext>
            </a:extLst>
          </p:cNvPr>
          <p:cNvSpPr>
            <a:spLocks noChangeAspect="1"/>
          </p:cNvSpPr>
          <p:nvPr/>
        </p:nvSpPr>
        <p:spPr>
          <a:xfrm>
            <a:off x="10087881" y="5749750"/>
            <a:ext cx="274320" cy="27432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37AFC6DB-D87B-40D9-98A1-1DC7A5A2BB45}"/>
              </a:ext>
            </a:extLst>
          </p:cNvPr>
          <p:cNvSpPr txBox="1">
            <a:spLocks/>
          </p:cNvSpPr>
          <p:nvPr/>
        </p:nvSpPr>
        <p:spPr>
          <a:xfrm>
            <a:off x="10263726" y="5713098"/>
            <a:ext cx="1897159" cy="53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t>Albuquerque</a:t>
            </a:r>
          </a:p>
        </p:txBody>
      </p:sp>
      <p:sp>
        <p:nvSpPr>
          <p:cNvPr id="13" name="5-Point Star 2">
            <a:extLst>
              <a:ext uri="{FF2B5EF4-FFF2-40B4-BE49-F238E27FC236}">
                <a16:creationId xmlns:a16="http://schemas.microsoft.com/office/drawing/2014/main" id="{DA40F315-3857-4BCF-BF9D-CACC3BD7EE14}"/>
              </a:ext>
            </a:extLst>
          </p:cNvPr>
          <p:cNvSpPr>
            <a:spLocks noChangeAspect="1"/>
          </p:cNvSpPr>
          <p:nvPr/>
        </p:nvSpPr>
        <p:spPr>
          <a:xfrm>
            <a:off x="5918491" y="3197628"/>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2">
            <a:extLst>
              <a:ext uri="{FF2B5EF4-FFF2-40B4-BE49-F238E27FC236}">
                <a16:creationId xmlns:a16="http://schemas.microsoft.com/office/drawing/2014/main" id="{F396F214-AB4B-4632-91FE-26F10DE08FAB}"/>
              </a:ext>
            </a:extLst>
          </p:cNvPr>
          <p:cNvSpPr>
            <a:spLocks noChangeAspect="1"/>
          </p:cNvSpPr>
          <p:nvPr/>
        </p:nvSpPr>
        <p:spPr>
          <a:xfrm>
            <a:off x="9174309" y="3199937"/>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69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fontScale="90000"/>
          </a:bodyPr>
          <a:lstStyle/>
          <a:p>
            <a:r>
              <a:rPr lang="en-US" sz="3800" dirty="0"/>
              <a:t>Mobile Source Impacts on Ozone on July 10, 2017</a:t>
            </a:r>
          </a:p>
        </p:txBody>
      </p:sp>
      <p:sp>
        <p:nvSpPr>
          <p:cNvPr id="4" name="Slide Number Placeholder 3"/>
          <p:cNvSpPr>
            <a:spLocks noGrp="1"/>
          </p:cNvSpPr>
          <p:nvPr>
            <p:ph type="sldNum" sz="quarter" idx="12"/>
          </p:nvPr>
        </p:nvSpPr>
        <p:spPr/>
        <p:txBody>
          <a:bodyPr/>
          <a:lstStyle/>
          <a:p>
            <a:fld id="{DADFA7F5-40CC-4FC0-89A8-DE9E694DC4C4}" type="slidenum">
              <a:rPr lang="en-US" smtClean="0"/>
              <a:t>16</a:t>
            </a:fld>
            <a:endParaRPr lang="en-US" dirty="0"/>
          </a:p>
        </p:txBody>
      </p:sp>
      <p:pic>
        <p:nvPicPr>
          <p:cNvPr id="7" name="Picture 6">
            <a:extLst>
              <a:ext uri="{FF2B5EF4-FFF2-40B4-BE49-F238E27FC236}">
                <a16:creationId xmlns:a16="http://schemas.microsoft.com/office/drawing/2014/main" id="{F2F28028-5B9C-41AF-A899-4D0F04B09C0A}"/>
              </a:ext>
            </a:extLst>
          </p:cNvPr>
          <p:cNvPicPr/>
          <p:nvPr/>
        </p:nvPicPr>
        <p:blipFill>
          <a:blip r:embed="rId2"/>
          <a:stretch>
            <a:fillRect/>
          </a:stretch>
        </p:blipFill>
        <p:spPr>
          <a:xfrm>
            <a:off x="2651078" y="1511365"/>
            <a:ext cx="6889844" cy="4932477"/>
          </a:xfrm>
          <a:prstGeom prst="rect">
            <a:avLst/>
          </a:prstGeom>
        </p:spPr>
      </p:pic>
      <p:sp>
        <p:nvSpPr>
          <p:cNvPr id="5" name="5-Point Star 4"/>
          <p:cNvSpPr>
            <a:spLocks noChangeAspect="1"/>
          </p:cNvSpPr>
          <p:nvPr/>
        </p:nvSpPr>
        <p:spPr>
          <a:xfrm>
            <a:off x="4111970" y="3166041"/>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a:spLocks noChangeAspect="1"/>
          </p:cNvSpPr>
          <p:nvPr/>
        </p:nvSpPr>
        <p:spPr>
          <a:xfrm>
            <a:off x="7618405" y="3171644"/>
            <a:ext cx="182880" cy="18288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a:spLocks noChangeAspect="1"/>
          </p:cNvSpPr>
          <p:nvPr/>
        </p:nvSpPr>
        <p:spPr>
          <a:xfrm>
            <a:off x="9727665" y="5860584"/>
            <a:ext cx="274320" cy="274320"/>
          </a:xfrm>
          <a:prstGeom prst="star5">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5">
            <a:extLst>
              <a:ext uri="{FF2B5EF4-FFF2-40B4-BE49-F238E27FC236}">
                <a16:creationId xmlns:a16="http://schemas.microsoft.com/office/drawing/2014/main" id="{7EBBBB92-1588-41BB-B81F-FCEA4C37DF16}"/>
              </a:ext>
            </a:extLst>
          </p:cNvPr>
          <p:cNvSpPr txBox="1">
            <a:spLocks/>
          </p:cNvSpPr>
          <p:nvPr/>
        </p:nvSpPr>
        <p:spPr>
          <a:xfrm>
            <a:off x="9903510" y="5823932"/>
            <a:ext cx="1897159" cy="53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t>Albuquerque</a:t>
            </a:r>
          </a:p>
        </p:txBody>
      </p:sp>
    </p:spTree>
    <p:extLst>
      <p:ext uri="{BB962C8B-B14F-4D97-AF65-F5344CB8AC3E}">
        <p14:creationId xmlns:p14="http://schemas.microsoft.com/office/powerpoint/2010/main" val="294683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Source Apportionment of 8-hr Ozone</a:t>
            </a:r>
          </a:p>
        </p:txBody>
      </p:sp>
      <p:sp>
        <p:nvSpPr>
          <p:cNvPr id="4" name="Slide Number Placeholder 3"/>
          <p:cNvSpPr>
            <a:spLocks noGrp="1"/>
          </p:cNvSpPr>
          <p:nvPr>
            <p:ph type="sldNum" sz="quarter" idx="12"/>
          </p:nvPr>
        </p:nvSpPr>
        <p:spPr/>
        <p:txBody>
          <a:bodyPr/>
          <a:lstStyle/>
          <a:p>
            <a:fld id="{DADFA7F5-40CC-4FC0-89A8-DE9E694DC4C4}" type="slidenum">
              <a:rPr lang="en-US" smtClean="0"/>
              <a:t>17</a:t>
            </a:fld>
            <a:endParaRPr lang="en-US" dirty="0"/>
          </a:p>
        </p:txBody>
      </p:sp>
      <p:sp>
        <p:nvSpPr>
          <p:cNvPr id="6" name="TextBox 5">
            <a:extLst>
              <a:ext uri="{FF2B5EF4-FFF2-40B4-BE49-F238E27FC236}">
                <a16:creationId xmlns:a16="http://schemas.microsoft.com/office/drawing/2014/main" id="{09E9E3A8-1708-455D-B780-F1F22A4B6C80}"/>
              </a:ext>
            </a:extLst>
          </p:cNvPr>
          <p:cNvSpPr txBox="1"/>
          <p:nvPr/>
        </p:nvSpPr>
        <p:spPr>
          <a:xfrm>
            <a:off x="727235" y="6356350"/>
            <a:ext cx="10737531" cy="461665"/>
          </a:xfrm>
          <a:prstGeom prst="rect">
            <a:avLst/>
          </a:prstGeom>
          <a:noFill/>
        </p:spPr>
        <p:txBody>
          <a:bodyPr wrap="square" rtlCol="0">
            <a:spAutoFit/>
          </a:bodyPr>
          <a:lstStyle/>
          <a:p>
            <a:pPr algn="ctr"/>
            <a:r>
              <a:rPr lang="en-US" sz="2400" dirty="0">
                <a:solidFill>
                  <a:srgbClr val="0C5788"/>
                </a:solidFill>
              </a:rPr>
              <a:t>Average modeled peak 8-hr ozone impact across high-ozone days.</a:t>
            </a:r>
          </a:p>
        </p:txBody>
      </p:sp>
      <p:graphicFrame>
        <p:nvGraphicFramePr>
          <p:cNvPr id="8" name="Table 7">
            <a:extLst>
              <a:ext uri="{FF2B5EF4-FFF2-40B4-BE49-F238E27FC236}">
                <a16:creationId xmlns:a16="http://schemas.microsoft.com/office/drawing/2014/main" id="{0C2AD2E6-B991-43A5-88DC-CE26E084A835}"/>
              </a:ext>
            </a:extLst>
          </p:cNvPr>
          <p:cNvGraphicFramePr>
            <a:graphicFrameLocks noGrp="1"/>
          </p:cNvGraphicFramePr>
          <p:nvPr>
            <p:extLst>
              <p:ext uri="{D42A27DB-BD31-4B8C-83A1-F6EECF244321}">
                <p14:modId xmlns:p14="http://schemas.microsoft.com/office/powerpoint/2010/main" val="1845024159"/>
              </p:ext>
            </p:extLst>
          </p:nvPr>
        </p:nvGraphicFramePr>
        <p:xfrm>
          <a:off x="1026795" y="1311075"/>
          <a:ext cx="5385916" cy="4993640"/>
        </p:xfrm>
        <a:graphic>
          <a:graphicData uri="http://schemas.openxmlformats.org/drawingml/2006/table">
            <a:tbl>
              <a:tblPr firstRow="1" bandRow="1">
                <a:tableStyleId>{5C22544A-7EE6-4342-B048-85BDC9FD1C3A}</a:tableStyleId>
              </a:tblPr>
              <a:tblGrid>
                <a:gridCol w="3637503">
                  <a:extLst>
                    <a:ext uri="{9D8B030D-6E8A-4147-A177-3AD203B41FA5}">
                      <a16:colId xmlns:a16="http://schemas.microsoft.com/office/drawing/2014/main" val="20000"/>
                    </a:ext>
                  </a:extLst>
                </a:gridCol>
                <a:gridCol w="1748413">
                  <a:extLst>
                    <a:ext uri="{9D8B030D-6E8A-4147-A177-3AD203B41FA5}">
                      <a16:colId xmlns:a16="http://schemas.microsoft.com/office/drawing/2014/main" val="20001"/>
                    </a:ext>
                  </a:extLst>
                </a:gridCol>
              </a:tblGrid>
              <a:tr h="370840">
                <a:tc>
                  <a:txBody>
                    <a:bodyPr/>
                    <a:lstStyle/>
                    <a:p>
                      <a:pPr algn="ctr"/>
                      <a:r>
                        <a:rPr lang="en-US" dirty="0"/>
                        <a:t>Source</a:t>
                      </a:r>
                    </a:p>
                  </a:txBody>
                  <a:tcPr>
                    <a:solidFill>
                      <a:srgbClr val="0C5788"/>
                    </a:solidFill>
                  </a:tcPr>
                </a:tc>
                <a:tc>
                  <a:txBody>
                    <a:bodyPr/>
                    <a:lstStyle/>
                    <a:p>
                      <a:pPr algn="ctr"/>
                      <a:r>
                        <a:rPr lang="en-US" dirty="0"/>
                        <a:t>June Episode</a:t>
                      </a:r>
                    </a:p>
                  </a:txBody>
                  <a:tcPr>
                    <a:solidFill>
                      <a:srgbClr val="0C5788"/>
                    </a:solidFill>
                  </a:tcPr>
                </a:tc>
                <a:extLst>
                  <a:ext uri="{0D108BD9-81ED-4DB2-BD59-A6C34878D82A}">
                    <a16:rowId xmlns:a16="http://schemas.microsoft.com/office/drawing/2014/main" val="10000"/>
                  </a:ext>
                </a:extLst>
              </a:tr>
              <a:tr h="370840">
                <a:tc>
                  <a:txBody>
                    <a:bodyPr/>
                    <a:lstStyle/>
                    <a:p>
                      <a:r>
                        <a:rPr lang="en-US" dirty="0"/>
                        <a:t>Boundary</a:t>
                      </a:r>
                      <a:r>
                        <a:rPr lang="en-US" baseline="0" dirty="0"/>
                        <a:t> Conditions</a:t>
                      </a:r>
                      <a:endParaRPr lang="en-US" dirty="0"/>
                    </a:p>
                  </a:txBody>
                  <a:tcPr>
                    <a:solidFill>
                      <a:srgbClr val="F2F2F2"/>
                    </a:solidFill>
                  </a:tcPr>
                </a:tc>
                <a:tc>
                  <a:txBody>
                    <a:bodyPr/>
                    <a:lstStyle/>
                    <a:p>
                      <a:r>
                        <a:rPr lang="en-US" dirty="0"/>
                        <a:t>48 ppb</a:t>
                      </a:r>
                    </a:p>
                  </a:txBody>
                  <a:tcPr>
                    <a:solidFill>
                      <a:srgbClr val="F2F2F2"/>
                    </a:solidFill>
                  </a:tcPr>
                </a:tc>
                <a:extLst>
                  <a:ext uri="{0D108BD9-81ED-4DB2-BD59-A6C34878D82A}">
                    <a16:rowId xmlns:a16="http://schemas.microsoft.com/office/drawing/2014/main" val="2129097510"/>
                  </a:ext>
                </a:extLst>
              </a:tr>
              <a:tr h="370840">
                <a:tc>
                  <a:txBody>
                    <a:bodyPr/>
                    <a:lstStyle/>
                    <a:p>
                      <a:r>
                        <a:rPr lang="en-US" dirty="0"/>
                        <a:t>Anthropogenic</a:t>
                      </a:r>
                      <a:r>
                        <a:rPr lang="en-US" baseline="0" dirty="0"/>
                        <a:t> and </a:t>
                      </a:r>
                      <a:br>
                        <a:rPr lang="en-US" baseline="0" dirty="0"/>
                      </a:br>
                      <a:r>
                        <a:rPr lang="en-US" baseline="0" dirty="0"/>
                        <a:t>non-anthropogenic from other </a:t>
                      </a:r>
                      <a:r>
                        <a:rPr lang="en-US" dirty="0"/>
                        <a:t>western and eastern</a:t>
                      </a:r>
                      <a:r>
                        <a:rPr lang="en-US" baseline="0" dirty="0"/>
                        <a:t> states</a:t>
                      </a:r>
                      <a:endParaRPr lang="en-US" dirty="0"/>
                    </a:p>
                  </a:txBody>
                  <a:tcPr>
                    <a:solidFill>
                      <a:srgbClr val="E6E6E6"/>
                    </a:solidFill>
                  </a:tcPr>
                </a:tc>
                <a:tc>
                  <a:txBody>
                    <a:bodyPr/>
                    <a:lstStyle/>
                    <a:p>
                      <a:r>
                        <a:rPr lang="en-US" dirty="0"/>
                        <a:t>6.3 ppb</a:t>
                      </a:r>
                    </a:p>
                  </a:txBody>
                  <a:tcPr>
                    <a:solidFill>
                      <a:srgbClr val="E6E6E6"/>
                    </a:solidFill>
                  </a:tcPr>
                </a:tc>
                <a:extLst>
                  <a:ext uri="{0D108BD9-81ED-4DB2-BD59-A6C34878D82A}">
                    <a16:rowId xmlns:a16="http://schemas.microsoft.com/office/drawing/2014/main" val="4248990289"/>
                  </a:ext>
                </a:extLst>
              </a:tr>
              <a:tr h="370840">
                <a:tc>
                  <a:txBody>
                    <a:bodyPr/>
                    <a:lstStyle/>
                    <a:p>
                      <a:r>
                        <a:rPr lang="en-US" dirty="0">
                          <a:latin typeface="Segoe UI Semibold" panose="020B0702040204020203" pitchFamily="34" charset="0"/>
                        </a:rPr>
                        <a:t>Bernalillo</a:t>
                      </a:r>
                      <a:r>
                        <a:rPr lang="en-US" baseline="0" dirty="0">
                          <a:latin typeface="Segoe UI Semibold" panose="020B0702040204020203" pitchFamily="34" charset="0"/>
                        </a:rPr>
                        <a:t> County</a:t>
                      </a:r>
                      <a:endParaRPr lang="en-US" dirty="0">
                        <a:latin typeface="Segoe UI Semibold" panose="020B0702040204020203" pitchFamily="34" charset="0"/>
                      </a:endParaRPr>
                    </a:p>
                  </a:txBody>
                  <a:tcPr>
                    <a:solidFill>
                      <a:srgbClr val="F2F2F2"/>
                    </a:solidFill>
                  </a:tcPr>
                </a:tc>
                <a:tc>
                  <a:txBody>
                    <a:bodyPr/>
                    <a:lstStyle/>
                    <a:p>
                      <a:r>
                        <a:rPr lang="en-US" baseline="0" dirty="0">
                          <a:latin typeface="Segoe UI Semibold" panose="020B0702040204020203" pitchFamily="34" charset="0"/>
                        </a:rPr>
                        <a:t>6.0 ppb</a:t>
                      </a:r>
                      <a:endParaRPr lang="en-US" dirty="0">
                        <a:latin typeface="Segoe UI Semibold" panose="020B0702040204020203" pitchFamily="34" charset="0"/>
                      </a:endParaRPr>
                    </a:p>
                  </a:txBody>
                  <a:tcPr>
                    <a:solidFill>
                      <a:srgbClr val="F2F2F2"/>
                    </a:solidFill>
                  </a:tcPr>
                </a:tc>
                <a:extLst>
                  <a:ext uri="{0D108BD9-81ED-4DB2-BD59-A6C34878D82A}">
                    <a16:rowId xmlns:a16="http://schemas.microsoft.com/office/drawing/2014/main" val="10001"/>
                  </a:ext>
                </a:extLst>
              </a:tr>
              <a:tr h="370840">
                <a:tc>
                  <a:txBody>
                    <a:bodyPr/>
                    <a:lstStyle/>
                    <a:p>
                      <a:r>
                        <a:rPr lang="en-US" dirty="0"/>
                        <a:t>New Mexico (remainder)</a:t>
                      </a:r>
                    </a:p>
                  </a:txBody>
                  <a:tcPr>
                    <a:solidFill>
                      <a:srgbClr val="E6E6E6"/>
                    </a:solidFill>
                  </a:tcPr>
                </a:tc>
                <a:tc>
                  <a:txBody>
                    <a:bodyPr/>
                    <a:lstStyle/>
                    <a:p>
                      <a:r>
                        <a:rPr lang="en-US" dirty="0"/>
                        <a:t>3.6 ppb</a:t>
                      </a:r>
                    </a:p>
                  </a:txBody>
                  <a:tcPr>
                    <a:solidFill>
                      <a:srgbClr val="E6E6E6"/>
                    </a:solidFill>
                  </a:tcPr>
                </a:tc>
                <a:extLst>
                  <a:ext uri="{0D108BD9-81ED-4DB2-BD59-A6C34878D82A}">
                    <a16:rowId xmlns:a16="http://schemas.microsoft.com/office/drawing/2014/main" val="10010"/>
                  </a:ext>
                </a:extLst>
              </a:tr>
              <a:tr h="370840">
                <a:tc>
                  <a:txBody>
                    <a:bodyPr/>
                    <a:lstStyle/>
                    <a:p>
                      <a:r>
                        <a:rPr lang="en-US" dirty="0"/>
                        <a:t>California</a:t>
                      </a:r>
                    </a:p>
                  </a:txBody>
                  <a:tcPr>
                    <a:solidFill>
                      <a:srgbClr val="F2F2F2"/>
                    </a:solidFill>
                  </a:tcPr>
                </a:tc>
                <a:tc>
                  <a:txBody>
                    <a:bodyPr/>
                    <a:lstStyle/>
                    <a:p>
                      <a:r>
                        <a:rPr lang="en-US" dirty="0"/>
                        <a:t>1.5 ppb</a:t>
                      </a:r>
                    </a:p>
                  </a:txBody>
                  <a:tcPr>
                    <a:solidFill>
                      <a:srgbClr val="F2F2F2"/>
                    </a:solidFill>
                  </a:tcPr>
                </a:tc>
                <a:extLst>
                  <a:ext uri="{0D108BD9-81ED-4DB2-BD59-A6C34878D82A}">
                    <a16:rowId xmlns:a16="http://schemas.microsoft.com/office/drawing/2014/main" val="4058250597"/>
                  </a:ext>
                </a:extLst>
              </a:tr>
              <a:tr h="370840">
                <a:tc>
                  <a:txBody>
                    <a:bodyPr/>
                    <a:lstStyle/>
                    <a:p>
                      <a:r>
                        <a:rPr lang="en-US" dirty="0"/>
                        <a:t>Wildland</a:t>
                      </a:r>
                      <a:r>
                        <a:rPr lang="en-US" baseline="0" dirty="0"/>
                        <a:t> Fire</a:t>
                      </a:r>
                      <a:endParaRPr lang="en-US" dirty="0"/>
                    </a:p>
                  </a:txBody>
                  <a:tcPr>
                    <a:solidFill>
                      <a:srgbClr val="E6E6E6"/>
                    </a:solidFill>
                  </a:tcPr>
                </a:tc>
                <a:tc>
                  <a:txBody>
                    <a:bodyPr/>
                    <a:lstStyle/>
                    <a:p>
                      <a:r>
                        <a:rPr lang="en-US" baseline="0" dirty="0"/>
                        <a:t>1.4 ppb</a:t>
                      </a:r>
                      <a:endParaRPr lang="en-US" dirty="0"/>
                    </a:p>
                  </a:txBody>
                  <a:tcPr>
                    <a:solidFill>
                      <a:srgbClr val="E6E6E6"/>
                    </a:solidFill>
                  </a:tcPr>
                </a:tc>
                <a:extLst>
                  <a:ext uri="{0D108BD9-81ED-4DB2-BD59-A6C34878D82A}">
                    <a16:rowId xmlns:a16="http://schemas.microsoft.com/office/drawing/2014/main" val="3717951962"/>
                  </a:ext>
                </a:extLst>
              </a:tr>
              <a:tr h="370840">
                <a:tc>
                  <a:txBody>
                    <a:bodyPr/>
                    <a:lstStyle/>
                    <a:p>
                      <a:r>
                        <a:rPr lang="en-US" dirty="0"/>
                        <a:t>San Juan</a:t>
                      </a:r>
                      <a:r>
                        <a:rPr lang="en-US" baseline="0" dirty="0"/>
                        <a:t> and Four Corners </a:t>
                      </a:r>
                      <a:r>
                        <a:rPr lang="en-US" baseline="0" dirty="0" err="1"/>
                        <a:t>EGUs</a:t>
                      </a:r>
                      <a:endParaRPr lang="en-US" dirty="0"/>
                    </a:p>
                  </a:txBody>
                  <a:tcPr>
                    <a:solidFill>
                      <a:srgbClr val="F2F2F2"/>
                    </a:solidFill>
                  </a:tcPr>
                </a:tc>
                <a:tc>
                  <a:txBody>
                    <a:bodyPr/>
                    <a:lstStyle/>
                    <a:p>
                      <a:r>
                        <a:rPr lang="en-US" dirty="0"/>
                        <a:t>0.4 ppb</a:t>
                      </a:r>
                    </a:p>
                  </a:txBody>
                  <a:tcPr>
                    <a:solidFill>
                      <a:srgbClr val="F2F2F2"/>
                    </a:solidFill>
                  </a:tcPr>
                </a:tc>
                <a:extLst>
                  <a:ext uri="{0D108BD9-81ED-4DB2-BD59-A6C34878D82A}">
                    <a16:rowId xmlns:a16="http://schemas.microsoft.com/office/drawing/2014/main" val="3875411876"/>
                  </a:ext>
                </a:extLst>
              </a:tr>
              <a:tr h="370840">
                <a:tc>
                  <a:txBody>
                    <a:bodyPr/>
                    <a:lstStyle/>
                    <a:p>
                      <a:r>
                        <a:rPr lang="en-US" dirty="0"/>
                        <a:t>Mexico</a:t>
                      </a:r>
                    </a:p>
                  </a:txBody>
                  <a:tcPr>
                    <a:solidFill>
                      <a:srgbClr val="E6E6E6"/>
                    </a:solidFill>
                  </a:tcPr>
                </a:tc>
                <a:tc>
                  <a:txBody>
                    <a:bodyPr/>
                    <a:lstStyle/>
                    <a:p>
                      <a:r>
                        <a:rPr lang="en-US" dirty="0"/>
                        <a:t>0.3 ppb</a:t>
                      </a:r>
                    </a:p>
                  </a:txBody>
                  <a:tcPr>
                    <a:solidFill>
                      <a:srgbClr val="E6E6E6"/>
                    </a:solidFill>
                  </a:tcPr>
                </a:tc>
                <a:extLst>
                  <a:ext uri="{0D108BD9-81ED-4DB2-BD59-A6C34878D82A}">
                    <a16:rowId xmlns:a16="http://schemas.microsoft.com/office/drawing/2014/main" val="10002"/>
                  </a:ext>
                </a:extLst>
              </a:tr>
              <a:tr h="370840">
                <a:tc>
                  <a:txBody>
                    <a:bodyPr/>
                    <a:lstStyle/>
                    <a:p>
                      <a:r>
                        <a:rPr lang="en-US" dirty="0"/>
                        <a:t>Texas</a:t>
                      </a:r>
                    </a:p>
                  </a:txBody>
                  <a:tcPr>
                    <a:solidFill>
                      <a:srgbClr val="F2F2F2"/>
                    </a:solidFill>
                  </a:tcPr>
                </a:tc>
                <a:tc>
                  <a:txBody>
                    <a:bodyPr/>
                    <a:lstStyle/>
                    <a:p>
                      <a:r>
                        <a:rPr lang="en-US" dirty="0"/>
                        <a:t>No Impact</a:t>
                      </a:r>
                    </a:p>
                  </a:txBody>
                  <a:tcPr>
                    <a:solidFill>
                      <a:srgbClr val="F2F2F2"/>
                    </a:solidFill>
                  </a:tcPr>
                </a:tc>
                <a:extLst>
                  <a:ext uri="{0D108BD9-81ED-4DB2-BD59-A6C34878D82A}">
                    <a16:rowId xmlns:a16="http://schemas.microsoft.com/office/drawing/2014/main" val="4064507206"/>
                  </a:ext>
                </a:extLst>
              </a:tr>
              <a:tr h="370840">
                <a:tc>
                  <a:txBody>
                    <a:bodyPr/>
                    <a:lstStyle/>
                    <a:p>
                      <a:r>
                        <a:rPr lang="en-US" dirty="0"/>
                        <a:t>Denver</a:t>
                      </a:r>
                    </a:p>
                  </a:txBody>
                  <a:tcPr>
                    <a:solidFill>
                      <a:srgbClr val="E6E6E6"/>
                    </a:solidFill>
                  </a:tcPr>
                </a:tc>
                <a:tc>
                  <a:txBody>
                    <a:bodyPr/>
                    <a:lstStyle/>
                    <a:p>
                      <a:r>
                        <a:rPr lang="en-US" dirty="0"/>
                        <a:t>No</a:t>
                      </a:r>
                      <a:r>
                        <a:rPr lang="en-US" baseline="0" dirty="0"/>
                        <a:t> Impact</a:t>
                      </a:r>
                      <a:endParaRPr lang="en-US" dirty="0"/>
                    </a:p>
                  </a:txBody>
                  <a:tcPr>
                    <a:solidFill>
                      <a:srgbClr val="E6E6E6"/>
                    </a:solidFill>
                  </a:tcPr>
                </a:tc>
                <a:extLst>
                  <a:ext uri="{0D108BD9-81ED-4DB2-BD59-A6C34878D82A}">
                    <a16:rowId xmlns:a16="http://schemas.microsoft.com/office/drawing/2014/main" val="10003"/>
                  </a:ext>
                </a:extLst>
              </a:tr>
              <a:tr h="370840">
                <a:tc>
                  <a:txBody>
                    <a:bodyPr/>
                    <a:lstStyle/>
                    <a:p>
                      <a:r>
                        <a:rPr lang="en-US" dirty="0">
                          <a:latin typeface="Segoe UI Semibold" panose="020B0702040204020203" pitchFamily="34" charset="0"/>
                        </a:rPr>
                        <a:t>Total</a:t>
                      </a:r>
                    </a:p>
                  </a:txBody>
                  <a:tcPr>
                    <a:solidFill>
                      <a:srgbClr val="F2F2F2"/>
                    </a:solidFill>
                  </a:tcPr>
                </a:tc>
                <a:tc>
                  <a:txBody>
                    <a:bodyPr/>
                    <a:lstStyle/>
                    <a:p>
                      <a:r>
                        <a:rPr lang="en-US" dirty="0">
                          <a:latin typeface="Segoe UI Semibold" panose="020B0702040204020203" pitchFamily="34" charset="0"/>
                        </a:rPr>
                        <a:t>67.5 ppb</a:t>
                      </a:r>
                    </a:p>
                  </a:txBody>
                  <a:tcPr>
                    <a:solidFill>
                      <a:srgbClr val="F2F2F2"/>
                    </a:solidFill>
                  </a:tcPr>
                </a:tc>
                <a:extLst>
                  <a:ext uri="{0D108BD9-81ED-4DB2-BD59-A6C34878D82A}">
                    <a16:rowId xmlns:a16="http://schemas.microsoft.com/office/drawing/2014/main" val="10012"/>
                  </a:ext>
                </a:extLst>
              </a:tr>
            </a:tbl>
          </a:graphicData>
        </a:graphic>
      </p:graphicFrame>
      <p:graphicFrame>
        <p:nvGraphicFramePr>
          <p:cNvPr id="7" name="Table 6">
            <a:extLst>
              <a:ext uri="{FF2B5EF4-FFF2-40B4-BE49-F238E27FC236}">
                <a16:creationId xmlns:a16="http://schemas.microsoft.com/office/drawing/2014/main" id="{0C2AD2E6-B991-43A5-88DC-CE26E084A835}"/>
              </a:ext>
            </a:extLst>
          </p:cNvPr>
          <p:cNvGraphicFramePr>
            <a:graphicFrameLocks noGrp="1"/>
          </p:cNvGraphicFramePr>
          <p:nvPr>
            <p:extLst>
              <p:ext uri="{D42A27DB-BD31-4B8C-83A1-F6EECF244321}">
                <p14:modId xmlns:p14="http://schemas.microsoft.com/office/powerpoint/2010/main" val="3795975141"/>
              </p:ext>
            </p:extLst>
          </p:nvPr>
        </p:nvGraphicFramePr>
        <p:xfrm>
          <a:off x="6488468" y="1311075"/>
          <a:ext cx="5270144" cy="4993640"/>
        </p:xfrm>
        <a:graphic>
          <a:graphicData uri="http://schemas.openxmlformats.org/drawingml/2006/table">
            <a:tbl>
              <a:tblPr firstRow="1" bandRow="1">
                <a:tableStyleId>{5C22544A-7EE6-4342-B048-85BDC9FD1C3A}</a:tableStyleId>
              </a:tblPr>
              <a:tblGrid>
                <a:gridCol w="3637503">
                  <a:extLst>
                    <a:ext uri="{9D8B030D-6E8A-4147-A177-3AD203B41FA5}">
                      <a16:colId xmlns:a16="http://schemas.microsoft.com/office/drawing/2014/main" val="20000"/>
                    </a:ext>
                  </a:extLst>
                </a:gridCol>
                <a:gridCol w="1632641">
                  <a:extLst>
                    <a:ext uri="{9D8B030D-6E8A-4147-A177-3AD203B41FA5}">
                      <a16:colId xmlns:a16="http://schemas.microsoft.com/office/drawing/2014/main" val="20002"/>
                    </a:ext>
                  </a:extLst>
                </a:gridCol>
              </a:tblGrid>
              <a:tr h="370840">
                <a:tc>
                  <a:txBody>
                    <a:bodyPr/>
                    <a:lstStyle/>
                    <a:p>
                      <a:pPr algn="ctr"/>
                      <a:r>
                        <a:rPr lang="en-US" dirty="0"/>
                        <a:t>Source</a:t>
                      </a:r>
                    </a:p>
                  </a:txBody>
                  <a:tcPr>
                    <a:solidFill>
                      <a:srgbClr val="0C5788"/>
                    </a:solidFill>
                  </a:tcPr>
                </a:tc>
                <a:tc>
                  <a:txBody>
                    <a:bodyPr/>
                    <a:lstStyle/>
                    <a:p>
                      <a:pPr algn="ctr"/>
                      <a:r>
                        <a:rPr lang="en-US" dirty="0"/>
                        <a:t>July Episode</a:t>
                      </a:r>
                    </a:p>
                  </a:txBody>
                  <a:tcPr>
                    <a:solidFill>
                      <a:srgbClr val="0C5788"/>
                    </a:solidFill>
                  </a:tcPr>
                </a:tc>
                <a:extLst>
                  <a:ext uri="{0D108BD9-81ED-4DB2-BD59-A6C34878D82A}">
                    <a16:rowId xmlns:a16="http://schemas.microsoft.com/office/drawing/2014/main" val="10000"/>
                  </a:ext>
                </a:extLst>
              </a:tr>
              <a:tr h="370840">
                <a:tc>
                  <a:txBody>
                    <a:bodyPr/>
                    <a:lstStyle/>
                    <a:p>
                      <a:r>
                        <a:rPr lang="en-US" dirty="0"/>
                        <a:t>Boundary</a:t>
                      </a:r>
                      <a:r>
                        <a:rPr lang="en-US" baseline="0" dirty="0"/>
                        <a:t> Conditions</a:t>
                      </a:r>
                      <a:endParaRPr lang="en-US" dirty="0"/>
                    </a:p>
                  </a:txBody>
                  <a:tcPr>
                    <a:solidFill>
                      <a:srgbClr val="F2F2F2"/>
                    </a:solidFill>
                  </a:tcPr>
                </a:tc>
                <a:tc>
                  <a:txBody>
                    <a:bodyPr/>
                    <a:lstStyle/>
                    <a:p>
                      <a:r>
                        <a:rPr lang="en-US" dirty="0"/>
                        <a:t>37 ppb</a:t>
                      </a:r>
                    </a:p>
                  </a:txBody>
                  <a:tcPr>
                    <a:solidFill>
                      <a:srgbClr val="F2F2F2"/>
                    </a:solidFill>
                  </a:tcPr>
                </a:tc>
                <a:extLst>
                  <a:ext uri="{0D108BD9-81ED-4DB2-BD59-A6C34878D82A}">
                    <a16:rowId xmlns:a16="http://schemas.microsoft.com/office/drawing/2014/main" val="1709535533"/>
                  </a:ext>
                </a:extLst>
              </a:tr>
              <a:tr h="370840">
                <a:tc>
                  <a:txBody>
                    <a:bodyPr/>
                    <a:lstStyle/>
                    <a:p>
                      <a:r>
                        <a:rPr lang="en-US" dirty="0">
                          <a:latin typeface="Segoe UI Semibold" panose="020B0702040204020203" pitchFamily="34" charset="0"/>
                        </a:rPr>
                        <a:t>Bernalillo</a:t>
                      </a:r>
                      <a:r>
                        <a:rPr lang="en-US" baseline="0" dirty="0">
                          <a:latin typeface="Segoe UI Semibold" panose="020B0702040204020203" pitchFamily="34" charset="0"/>
                        </a:rPr>
                        <a:t> County</a:t>
                      </a:r>
                      <a:endParaRPr lang="en-US" dirty="0">
                        <a:latin typeface="Segoe UI Semibold" panose="020B0702040204020203" pitchFamily="34" charset="0"/>
                      </a:endParaRPr>
                    </a:p>
                  </a:txBody>
                  <a:tcPr>
                    <a:solidFill>
                      <a:srgbClr val="E6E6E6"/>
                    </a:solidFill>
                  </a:tcPr>
                </a:tc>
                <a:tc>
                  <a:txBody>
                    <a:bodyPr/>
                    <a:lstStyle/>
                    <a:p>
                      <a:r>
                        <a:rPr lang="en-US" dirty="0">
                          <a:latin typeface="Segoe UI Semibold" panose="020B0702040204020203" pitchFamily="34" charset="0"/>
                        </a:rPr>
                        <a:t>12.3 ppb</a:t>
                      </a:r>
                    </a:p>
                  </a:txBody>
                  <a:tcPr>
                    <a:solidFill>
                      <a:srgbClr val="E6E6E6"/>
                    </a:solidFill>
                  </a:tcPr>
                </a:tc>
                <a:extLst>
                  <a:ext uri="{0D108BD9-81ED-4DB2-BD59-A6C34878D82A}">
                    <a16:rowId xmlns:a16="http://schemas.microsoft.com/office/drawing/2014/main" val="10001"/>
                  </a:ext>
                </a:extLst>
              </a:tr>
              <a:tr h="370840">
                <a:tc>
                  <a:txBody>
                    <a:bodyPr/>
                    <a:lstStyle/>
                    <a:p>
                      <a:r>
                        <a:rPr lang="en-US" dirty="0"/>
                        <a:t>Anthropogenic</a:t>
                      </a:r>
                      <a:r>
                        <a:rPr lang="en-US" baseline="0" dirty="0"/>
                        <a:t> and </a:t>
                      </a:r>
                      <a:br>
                        <a:rPr lang="en-US" baseline="0" dirty="0"/>
                      </a:br>
                      <a:r>
                        <a:rPr lang="en-US" baseline="0" dirty="0"/>
                        <a:t>non-anthropogenic from other </a:t>
                      </a:r>
                      <a:r>
                        <a:rPr lang="en-US" dirty="0"/>
                        <a:t>western and eastern</a:t>
                      </a:r>
                      <a:r>
                        <a:rPr lang="en-US" baseline="0" dirty="0"/>
                        <a:t> states</a:t>
                      </a:r>
                      <a:endParaRPr lang="en-US" dirty="0"/>
                    </a:p>
                  </a:txBody>
                  <a:tcPr>
                    <a:solidFill>
                      <a:srgbClr val="F2F2F2"/>
                    </a:solidFill>
                  </a:tcPr>
                </a:tc>
                <a:tc>
                  <a:txBody>
                    <a:bodyPr/>
                    <a:lstStyle/>
                    <a:p>
                      <a:r>
                        <a:rPr lang="en-US" dirty="0"/>
                        <a:t>7.9 ppb</a:t>
                      </a:r>
                    </a:p>
                  </a:txBody>
                  <a:tcPr>
                    <a:solidFill>
                      <a:srgbClr val="F2F2F2"/>
                    </a:solidFill>
                  </a:tcPr>
                </a:tc>
                <a:extLst>
                  <a:ext uri="{0D108BD9-81ED-4DB2-BD59-A6C34878D82A}">
                    <a16:rowId xmlns:a16="http://schemas.microsoft.com/office/drawing/2014/main" val="141271282"/>
                  </a:ext>
                </a:extLst>
              </a:tr>
              <a:tr h="370840">
                <a:tc>
                  <a:txBody>
                    <a:bodyPr/>
                    <a:lstStyle/>
                    <a:p>
                      <a:r>
                        <a:rPr lang="en-US" dirty="0"/>
                        <a:t>New Mexico (remainder)</a:t>
                      </a:r>
                    </a:p>
                  </a:txBody>
                  <a:tcPr>
                    <a:solidFill>
                      <a:srgbClr val="E6E6E6"/>
                    </a:solidFill>
                  </a:tcPr>
                </a:tc>
                <a:tc>
                  <a:txBody>
                    <a:bodyPr/>
                    <a:lstStyle/>
                    <a:p>
                      <a:r>
                        <a:rPr lang="en-US" dirty="0"/>
                        <a:t>5.3 ppb</a:t>
                      </a:r>
                    </a:p>
                  </a:txBody>
                  <a:tcPr>
                    <a:solidFill>
                      <a:srgbClr val="E6E6E6"/>
                    </a:solidFill>
                  </a:tcPr>
                </a:tc>
                <a:extLst>
                  <a:ext uri="{0D108BD9-81ED-4DB2-BD59-A6C34878D82A}">
                    <a16:rowId xmlns:a16="http://schemas.microsoft.com/office/drawing/2014/main" val="10010"/>
                  </a:ext>
                </a:extLst>
              </a:tr>
              <a:tr h="370840">
                <a:tc>
                  <a:txBody>
                    <a:bodyPr/>
                    <a:lstStyle/>
                    <a:p>
                      <a:r>
                        <a:rPr lang="en-US" dirty="0"/>
                        <a:t>Wildland</a:t>
                      </a:r>
                      <a:r>
                        <a:rPr lang="en-US" baseline="0" dirty="0"/>
                        <a:t> Fire</a:t>
                      </a:r>
                      <a:endParaRPr lang="en-US" dirty="0"/>
                    </a:p>
                  </a:txBody>
                  <a:tcPr>
                    <a:solidFill>
                      <a:srgbClr val="F2F2F2"/>
                    </a:solidFill>
                  </a:tcPr>
                </a:tc>
                <a:tc>
                  <a:txBody>
                    <a:bodyPr/>
                    <a:lstStyle/>
                    <a:p>
                      <a:r>
                        <a:rPr lang="en-US" dirty="0"/>
                        <a:t>1.7 ppb</a:t>
                      </a:r>
                    </a:p>
                  </a:txBody>
                  <a:tcPr>
                    <a:solidFill>
                      <a:srgbClr val="F2F2F2"/>
                    </a:solidFill>
                  </a:tcPr>
                </a:tc>
                <a:extLst>
                  <a:ext uri="{0D108BD9-81ED-4DB2-BD59-A6C34878D82A}">
                    <a16:rowId xmlns:a16="http://schemas.microsoft.com/office/drawing/2014/main" val="4081910587"/>
                  </a:ext>
                </a:extLst>
              </a:tr>
              <a:tr h="370840">
                <a:tc>
                  <a:txBody>
                    <a:bodyPr/>
                    <a:lstStyle/>
                    <a:p>
                      <a:r>
                        <a:rPr lang="en-US" dirty="0"/>
                        <a:t>Texas</a:t>
                      </a:r>
                    </a:p>
                  </a:txBody>
                  <a:tcPr>
                    <a:solidFill>
                      <a:srgbClr val="E6E6E6"/>
                    </a:solidFill>
                  </a:tcPr>
                </a:tc>
                <a:tc>
                  <a:txBody>
                    <a:bodyPr/>
                    <a:lstStyle/>
                    <a:p>
                      <a:r>
                        <a:rPr lang="en-US" baseline="0" dirty="0"/>
                        <a:t>1.4 ppb</a:t>
                      </a:r>
                      <a:endParaRPr lang="en-US" dirty="0"/>
                    </a:p>
                  </a:txBody>
                  <a:tcPr>
                    <a:solidFill>
                      <a:srgbClr val="E6E6E6"/>
                    </a:solidFill>
                  </a:tcPr>
                </a:tc>
                <a:extLst>
                  <a:ext uri="{0D108BD9-81ED-4DB2-BD59-A6C34878D82A}">
                    <a16:rowId xmlns:a16="http://schemas.microsoft.com/office/drawing/2014/main" val="1126184592"/>
                  </a:ext>
                </a:extLst>
              </a:tr>
              <a:tr h="370840">
                <a:tc>
                  <a:txBody>
                    <a:bodyPr/>
                    <a:lstStyle/>
                    <a:p>
                      <a:r>
                        <a:rPr lang="en-US" dirty="0"/>
                        <a:t>Mexico</a:t>
                      </a:r>
                    </a:p>
                  </a:txBody>
                  <a:tcPr>
                    <a:solidFill>
                      <a:srgbClr val="F2F2F2"/>
                    </a:solidFill>
                  </a:tcPr>
                </a:tc>
                <a:tc>
                  <a:txBody>
                    <a:bodyPr/>
                    <a:lstStyle/>
                    <a:p>
                      <a:r>
                        <a:rPr lang="en-US" dirty="0"/>
                        <a:t>1.2 ppb</a:t>
                      </a:r>
                    </a:p>
                  </a:txBody>
                  <a:tcPr>
                    <a:solidFill>
                      <a:srgbClr val="F2F2F2"/>
                    </a:solidFill>
                  </a:tcPr>
                </a:tc>
                <a:extLst>
                  <a:ext uri="{0D108BD9-81ED-4DB2-BD59-A6C34878D82A}">
                    <a16:rowId xmlns:a16="http://schemas.microsoft.com/office/drawing/2014/main" val="10002"/>
                  </a:ext>
                </a:extLst>
              </a:tr>
              <a:tr h="370840">
                <a:tc>
                  <a:txBody>
                    <a:bodyPr/>
                    <a:lstStyle/>
                    <a:p>
                      <a:r>
                        <a:rPr lang="en-US" dirty="0"/>
                        <a:t>California</a:t>
                      </a:r>
                    </a:p>
                  </a:txBody>
                  <a:tcPr>
                    <a:solidFill>
                      <a:srgbClr val="E6E6E6"/>
                    </a:solidFill>
                  </a:tcPr>
                </a:tc>
                <a:tc>
                  <a:txBody>
                    <a:bodyPr/>
                    <a:lstStyle/>
                    <a:p>
                      <a:r>
                        <a:rPr lang="en-US" dirty="0"/>
                        <a:t>1.0 ppb</a:t>
                      </a:r>
                    </a:p>
                  </a:txBody>
                  <a:tcPr>
                    <a:solidFill>
                      <a:srgbClr val="E6E6E6"/>
                    </a:solidFill>
                  </a:tcPr>
                </a:tc>
                <a:extLst>
                  <a:ext uri="{0D108BD9-81ED-4DB2-BD59-A6C34878D82A}">
                    <a16:rowId xmlns:a16="http://schemas.microsoft.com/office/drawing/2014/main" val="3559222953"/>
                  </a:ext>
                </a:extLst>
              </a:tr>
              <a:tr h="370840">
                <a:tc>
                  <a:txBody>
                    <a:bodyPr/>
                    <a:lstStyle/>
                    <a:p>
                      <a:r>
                        <a:rPr lang="en-US" dirty="0"/>
                        <a:t>Denver</a:t>
                      </a:r>
                    </a:p>
                  </a:txBody>
                  <a:tcPr>
                    <a:solidFill>
                      <a:srgbClr val="F2F2F2"/>
                    </a:solidFill>
                  </a:tcPr>
                </a:tc>
                <a:tc>
                  <a:txBody>
                    <a:bodyPr/>
                    <a:lstStyle/>
                    <a:p>
                      <a:r>
                        <a:rPr lang="en-US" dirty="0"/>
                        <a:t>0.8 ppb</a:t>
                      </a:r>
                    </a:p>
                  </a:txBody>
                  <a:tcPr>
                    <a:solidFill>
                      <a:srgbClr val="F2F2F2"/>
                    </a:solidFill>
                  </a:tcPr>
                </a:tc>
                <a:extLst>
                  <a:ext uri="{0D108BD9-81ED-4DB2-BD59-A6C34878D82A}">
                    <a16:rowId xmlns:a16="http://schemas.microsoft.com/office/drawing/2014/main" val="10003"/>
                  </a:ext>
                </a:extLst>
              </a:tr>
              <a:tr h="370840">
                <a:tc>
                  <a:txBody>
                    <a:bodyPr/>
                    <a:lstStyle/>
                    <a:p>
                      <a:r>
                        <a:rPr lang="en-US" dirty="0"/>
                        <a:t>San Juan</a:t>
                      </a:r>
                      <a:r>
                        <a:rPr lang="en-US" baseline="0" dirty="0"/>
                        <a:t> and Four Corners </a:t>
                      </a:r>
                      <a:r>
                        <a:rPr lang="en-US" baseline="0" dirty="0" err="1"/>
                        <a:t>EGUs</a:t>
                      </a:r>
                      <a:endParaRPr lang="en-US" dirty="0"/>
                    </a:p>
                  </a:txBody>
                  <a:tcPr>
                    <a:solidFill>
                      <a:srgbClr val="E6E6E6"/>
                    </a:solidFill>
                  </a:tcPr>
                </a:tc>
                <a:tc>
                  <a:txBody>
                    <a:bodyPr/>
                    <a:lstStyle/>
                    <a:p>
                      <a:r>
                        <a:rPr lang="en-US" dirty="0"/>
                        <a:t>0.3 ppb</a:t>
                      </a:r>
                    </a:p>
                  </a:txBody>
                  <a:tcPr>
                    <a:solidFill>
                      <a:srgbClr val="E6E6E6"/>
                    </a:solidFill>
                  </a:tcPr>
                </a:tc>
                <a:extLst>
                  <a:ext uri="{0D108BD9-81ED-4DB2-BD59-A6C34878D82A}">
                    <a16:rowId xmlns:a16="http://schemas.microsoft.com/office/drawing/2014/main" val="10007"/>
                  </a:ext>
                </a:extLst>
              </a:tr>
              <a:tr h="370840">
                <a:tc>
                  <a:txBody>
                    <a:bodyPr/>
                    <a:lstStyle/>
                    <a:p>
                      <a:r>
                        <a:rPr lang="en-US" dirty="0">
                          <a:latin typeface="Segoe UI Semibold" panose="020B0702040204020203" pitchFamily="34" charset="0"/>
                        </a:rPr>
                        <a:t>Total</a:t>
                      </a:r>
                    </a:p>
                  </a:txBody>
                  <a:tcPr>
                    <a:solidFill>
                      <a:srgbClr val="F2F2F2"/>
                    </a:solidFill>
                  </a:tcPr>
                </a:tc>
                <a:tc>
                  <a:txBody>
                    <a:bodyPr/>
                    <a:lstStyle/>
                    <a:p>
                      <a:r>
                        <a:rPr lang="en-US" dirty="0">
                          <a:latin typeface="Segoe UI Semibold" panose="020B0702040204020203" pitchFamily="34" charset="0"/>
                        </a:rPr>
                        <a:t>68.9 ppb</a:t>
                      </a:r>
                    </a:p>
                  </a:txBody>
                  <a:tcPr>
                    <a:solidFill>
                      <a:srgbClr val="F2F2F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0492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r>
              <a:rPr lang="en-US" sz="2100" dirty="0"/>
              <a:t> (1 of 2)</a:t>
            </a:r>
          </a:p>
        </p:txBody>
      </p:sp>
      <p:sp>
        <p:nvSpPr>
          <p:cNvPr id="3" name="Slide Number Placeholder 2"/>
          <p:cNvSpPr>
            <a:spLocks noGrp="1"/>
          </p:cNvSpPr>
          <p:nvPr>
            <p:ph type="sldNum" sz="quarter" idx="12"/>
          </p:nvPr>
        </p:nvSpPr>
        <p:spPr/>
        <p:txBody>
          <a:bodyPr/>
          <a:lstStyle/>
          <a:p>
            <a:fld id="{DADFA7F5-40CC-4FC0-89A8-DE9E694DC4C4}" type="slidenum">
              <a:rPr lang="en-US" smtClean="0"/>
              <a:pPr/>
              <a:t>18</a:t>
            </a:fld>
            <a:endParaRPr lang="en-US" dirty="0"/>
          </a:p>
        </p:txBody>
      </p:sp>
      <p:sp>
        <p:nvSpPr>
          <p:cNvPr id="4" name="Content Placeholder 3"/>
          <p:cNvSpPr>
            <a:spLocks noGrp="1"/>
          </p:cNvSpPr>
          <p:nvPr>
            <p:ph sz="half" idx="13"/>
          </p:nvPr>
        </p:nvSpPr>
        <p:spPr>
          <a:xfrm>
            <a:off x="1536700" y="1790065"/>
            <a:ext cx="9817100" cy="4351338"/>
          </a:xfrm>
        </p:spPr>
        <p:txBody>
          <a:bodyPr/>
          <a:lstStyle/>
          <a:p>
            <a:r>
              <a:rPr lang="en-US" dirty="0"/>
              <a:t>Transport from outside New Mexico is always important and accounts for over half of the ozone in Albuquerque. </a:t>
            </a:r>
          </a:p>
          <a:p>
            <a:r>
              <a:rPr lang="en-US" dirty="0"/>
              <a:t>Local emissions in Albuquerque and Bernalillo County are also important. Half of the locally generated ozone is due to </a:t>
            </a:r>
            <a:r>
              <a:rPr lang="en-US" dirty="0" err="1"/>
              <a:t>onroad</a:t>
            </a:r>
            <a:r>
              <a:rPr lang="en-US" dirty="0"/>
              <a:t> mobile source emissions.</a:t>
            </a:r>
          </a:p>
          <a:p>
            <a:r>
              <a:rPr lang="en-US" dirty="0"/>
              <a:t>Contributions from emissions in Albuquerque and Bernalillo County were less prevalent during the June ozone episode, which was driven largely by long-range transport.</a:t>
            </a:r>
          </a:p>
        </p:txBody>
      </p:sp>
    </p:spTree>
    <p:extLst>
      <p:ext uri="{BB962C8B-B14F-4D97-AF65-F5344CB8AC3E}">
        <p14:creationId xmlns:p14="http://schemas.microsoft.com/office/powerpoint/2010/main" val="393499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r>
              <a:rPr lang="en-US" sz="2100" dirty="0"/>
              <a:t> (2 of 2)</a:t>
            </a:r>
          </a:p>
        </p:txBody>
      </p:sp>
      <p:sp>
        <p:nvSpPr>
          <p:cNvPr id="3" name="Slide Number Placeholder 2"/>
          <p:cNvSpPr>
            <a:spLocks noGrp="1"/>
          </p:cNvSpPr>
          <p:nvPr>
            <p:ph type="sldNum" sz="quarter" idx="12"/>
          </p:nvPr>
        </p:nvSpPr>
        <p:spPr/>
        <p:txBody>
          <a:bodyPr/>
          <a:lstStyle/>
          <a:p>
            <a:fld id="{DADFA7F5-40CC-4FC0-89A8-DE9E694DC4C4}" type="slidenum">
              <a:rPr lang="en-US" smtClean="0"/>
              <a:pPr/>
              <a:t>19</a:t>
            </a:fld>
            <a:endParaRPr lang="en-US" dirty="0"/>
          </a:p>
        </p:txBody>
      </p:sp>
      <p:sp>
        <p:nvSpPr>
          <p:cNvPr id="4" name="Content Placeholder 3"/>
          <p:cNvSpPr>
            <a:spLocks noGrp="1"/>
          </p:cNvSpPr>
          <p:nvPr>
            <p:ph sz="half" idx="13"/>
          </p:nvPr>
        </p:nvSpPr>
        <p:spPr>
          <a:xfrm>
            <a:off x="1536700" y="1790065"/>
            <a:ext cx="9817100" cy="4351338"/>
          </a:xfrm>
        </p:spPr>
        <p:txBody>
          <a:bodyPr/>
          <a:lstStyle/>
          <a:p>
            <a:r>
              <a:rPr lang="en-US" dirty="0"/>
              <a:t>On high ozone days in the two modeled episodes, contributions from major power plants in northern </a:t>
            </a:r>
            <a:br>
              <a:rPr lang="en-US" dirty="0"/>
            </a:br>
            <a:r>
              <a:rPr lang="en-US" dirty="0"/>
              <a:t>New Mexico were small.</a:t>
            </a:r>
          </a:p>
          <a:p>
            <a:r>
              <a:rPr lang="en-US" dirty="0"/>
              <a:t>Impacts from man-made emissions in western states, including California, are non-negligible.</a:t>
            </a:r>
          </a:p>
          <a:p>
            <a:r>
              <a:rPr lang="en-US" dirty="0"/>
              <a:t>Ozone contributions from wildfire smoke were important during both episodes.</a:t>
            </a:r>
          </a:p>
          <a:p>
            <a:r>
              <a:rPr lang="en-US" dirty="0"/>
              <a:t>Emissions from nonroad and non-mobile source sectors are becoming increasingly important.</a:t>
            </a:r>
          </a:p>
        </p:txBody>
      </p:sp>
    </p:spTree>
    <p:extLst>
      <p:ext uri="{BB962C8B-B14F-4D97-AF65-F5344CB8AC3E}">
        <p14:creationId xmlns:p14="http://schemas.microsoft.com/office/powerpoint/2010/main" val="10273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643420"/>
            <a:ext cx="12192002" cy="221458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5840" y="5006341"/>
            <a:ext cx="10391774" cy="1479396"/>
          </a:xfrm>
        </p:spPr>
        <p:txBody>
          <a:bodyPr>
            <a:normAutofit fontScale="90000"/>
          </a:bodyPr>
          <a:lstStyle/>
          <a:p>
            <a:pPr>
              <a:lnSpc>
                <a:spcPct val="100000"/>
              </a:lnSpc>
            </a:pPr>
            <a:r>
              <a:rPr lang="en-US" sz="2400" dirty="0">
                <a:solidFill>
                  <a:schemeClr val="bg1"/>
                </a:solidFill>
              </a:rPr>
              <a:t>Ozone design values in the Albuquerque area have been decreasing over the last 15 years, but have increased in recent years. In 2018, the design value was 70 ppb, which is on the cusp of violating the current federal standard.</a:t>
            </a:r>
          </a:p>
        </p:txBody>
      </p:sp>
      <p:sp>
        <p:nvSpPr>
          <p:cNvPr id="4" name="Slide Number Placeholder 3"/>
          <p:cNvSpPr>
            <a:spLocks noGrp="1"/>
          </p:cNvSpPr>
          <p:nvPr>
            <p:ph type="sldNum" sz="quarter" idx="12"/>
          </p:nvPr>
        </p:nvSpPr>
        <p:spPr/>
        <p:txBody>
          <a:bodyPr/>
          <a:lstStyle/>
          <a:p>
            <a:fld id="{DADFA7F5-40CC-4FC0-89A8-DE9E694DC4C4}" type="slidenum">
              <a:rPr lang="en-US" smtClean="0"/>
              <a:t>2</a:t>
            </a:fld>
            <a:endParaRPr lang="en-US" dirty="0"/>
          </a:p>
        </p:txBody>
      </p:sp>
      <p:sp>
        <p:nvSpPr>
          <p:cNvPr id="7" name="Slide Number Placeholder 2"/>
          <p:cNvSpPr txBox="1">
            <a:spLocks/>
          </p:cNvSpPr>
          <p:nvPr/>
        </p:nvSpPr>
        <p:spPr>
          <a:xfrm>
            <a:off x="900249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DFA7F5-40CC-4FC0-89A8-DE9E694DC4C4}" type="slidenum">
              <a:rPr lang="en-US" smtClean="0">
                <a:solidFill>
                  <a:schemeClr val="bg1"/>
                </a:solidFill>
              </a:rPr>
              <a:pPr/>
              <a:t>2</a:t>
            </a:fld>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972" y="499807"/>
            <a:ext cx="7456054" cy="3907875"/>
          </a:xfrm>
          <a:prstGeom prst="rect">
            <a:avLst/>
          </a:prstGeom>
        </p:spPr>
      </p:pic>
    </p:spTree>
    <p:extLst>
      <p:ext uri="{BB962C8B-B14F-4D97-AF65-F5344CB8AC3E}">
        <p14:creationId xmlns:p14="http://schemas.microsoft.com/office/powerpoint/2010/main" val="223264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californiabeaches.com/wp-content/uploads/2014/09/bigstock-People-Enjoy-The-Beach-52809058-Custom.jpg"/>
          <p:cNvPicPr>
            <a:picLocks noChangeAspect="1" noChangeArrowheads="1"/>
          </p:cNvPicPr>
          <p:nvPr/>
        </p:nvPicPr>
        <p:blipFill rotWithShape="1">
          <a:blip r:embed="rId3">
            <a:extLst>
              <a:ext uri="{28A0092B-C50C-407E-A947-70E740481C1C}">
                <a14:useLocalDpi xmlns:a14="http://schemas.microsoft.com/office/drawing/2010/main" val="0"/>
              </a:ext>
            </a:extLst>
          </a:blip>
          <a:srcRect t="3912" r="781" b="33782"/>
          <a:stretch/>
        </p:blipFill>
        <p:spPr bwMode="auto">
          <a:xfrm>
            <a:off x="1" y="0"/>
            <a:ext cx="12192000" cy="465201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13"/>
          </p:nvPr>
        </p:nvSpPr>
        <p:spPr>
          <a:xfrm>
            <a:off x="1017590" y="678998"/>
            <a:ext cx="5439292" cy="838200"/>
          </a:xfrm>
        </p:spPr>
        <p:txBody>
          <a:bodyPr>
            <a:normAutofit/>
          </a:bodyPr>
          <a:lstStyle/>
          <a:p>
            <a:r>
              <a:rPr lang="en-US" sz="4400" dirty="0"/>
              <a:t>Acknowledgement</a:t>
            </a:r>
          </a:p>
        </p:txBody>
      </p:sp>
      <p:sp>
        <p:nvSpPr>
          <p:cNvPr id="4" name="Slide Number Placeholder 3"/>
          <p:cNvSpPr>
            <a:spLocks noGrp="1"/>
          </p:cNvSpPr>
          <p:nvPr>
            <p:ph type="sldNum" sz="quarter" idx="12"/>
          </p:nvPr>
        </p:nvSpPr>
        <p:spPr/>
        <p:txBody>
          <a:bodyPr/>
          <a:lstStyle/>
          <a:p>
            <a:fld id="{DADFA7F5-40CC-4FC0-89A8-DE9E694DC4C4}" type="slidenum">
              <a:rPr lang="en-US" smtClean="0"/>
              <a:t>20</a:t>
            </a:fld>
            <a:endParaRPr lang="en-US" dirty="0"/>
          </a:p>
        </p:txBody>
      </p:sp>
      <p:sp>
        <p:nvSpPr>
          <p:cNvPr id="5" name="Rectangle 4"/>
          <p:cNvSpPr/>
          <p:nvPr/>
        </p:nvSpPr>
        <p:spPr>
          <a:xfrm>
            <a:off x="0" y="1927225"/>
            <a:ext cx="12192002" cy="4930775"/>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p:cNvSpPr txBox="1">
            <a:spLocks/>
          </p:cNvSpPr>
          <p:nvPr/>
        </p:nvSpPr>
        <p:spPr>
          <a:xfrm>
            <a:off x="900249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DFA7F5-40CC-4FC0-89A8-DE9E694DC4C4}" type="slidenum">
              <a:rPr lang="en-US" smtClean="0">
                <a:solidFill>
                  <a:schemeClr val="bg1"/>
                </a:solidFill>
              </a:rPr>
              <a:pPr/>
              <a:t>20</a:t>
            </a:fld>
            <a:endParaRPr lang="en-US" dirty="0">
              <a:solidFill>
                <a:schemeClr val="bg1"/>
              </a:solidFill>
            </a:endParaRPr>
          </a:p>
        </p:txBody>
      </p:sp>
      <p:sp>
        <p:nvSpPr>
          <p:cNvPr id="12" name="Content Placeholder 3"/>
          <p:cNvSpPr txBox="1">
            <a:spLocks/>
          </p:cNvSpPr>
          <p:nvPr/>
        </p:nvSpPr>
        <p:spPr>
          <a:xfrm>
            <a:off x="778511" y="2308860"/>
            <a:ext cx="11413490" cy="15128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Segoe UI Light" panose="020B0502040204020203" pitchFamily="34" charset="0"/>
              <a:buChar char="‒"/>
              <a:defRPr sz="2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bg1"/>
                </a:solidFill>
              </a:rPr>
              <a:t>This work was supported by the City of Albuquerque Environmental Health Department.</a:t>
            </a:r>
            <a:endParaRPr lang="en-US" b="1" dirty="0">
              <a:solidFill>
                <a:srgbClr val="FF0000"/>
              </a:solidFill>
            </a:endParaRPr>
          </a:p>
        </p:txBody>
      </p:sp>
    </p:spTree>
    <p:extLst>
      <p:ext uri="{BB962C8B-B14F-4D97-AF65-F5344CB8AC3E}">
        <p14:creationId xmlns:p14="http://schemas.microsoft.com/office/powerpoint/2010/main" val="150457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335756" y="4408172"/>
            <a:ext cx="4702497" cy="1366196"/>
          </a:xfrm>
        </p:spPr>
        <p:txBody>
          <a:bodyPr>
            <a:noAutofit/>
          </a:bodyPr>
          <a:lstStyle/>
          <a:p>
            <a:pPr>
              <a:spcBef>
                <a:spcPts val="0"/>
              </a:spcBef>
            </a:pPr>
            <a:r>
              <a:rPr lang="en-US" dirty="0"/>
              <a:t>Kenneth Craig</a:t>
            </a:r>
          </a:p>
          <a:p>
            <a:pPr>
              <a:spcBef>
                <a:spcPts val="0"/>
              </a:spcBef>
            </a:pPr>
            <a:r>
              <a:rPr lang="en-US" sz="2000" dirty="0"/>
              <a:t>Senior Atmospheric Scientist</a:t>
            </a:r>
          </a:p>
          <a:p>
            <a:r>
              <a:rPr lang="en-US" sz="2000" dirty="0"/>
              <a:t>Manager, Atmospheric and Emissions Modeling Group</a:t>
            </a:r>
          </a:p>
          <a:p>
            <a:pPr>
              <a:spcBef>
                <a:spcPts val="0"/>
              </a:spcBef>
            </a:pPr>
            <a:r>
              <a:rPr lang="en-US" sz="2000" dirty="0"/>
              <a:t>kcraig@sonomatech.com</a:t>
            </a:r>
          </a:p>
        </p:txBody>
      </p:sp>
      <p:sp>
        <p:nvSpPr>
          <p:cNvPr id="10" name="TextBox 9"/>
          <p:cNvSpPr txBox="1"/>
          <p:nvPr/>
        </p:nvSpPr>
        <p:spPr>
          <a:xfrm>
            <a:off x="5383743" y="4393242"/>
            <a:ext cx="4906289" cy="1446550"/>
          </a:xfrm>
          <a:prstGeom prst="rect">
            <a:avLst/>
          </a:prstGeom>
          <a:noFill/>
        </p:spPr>
        <p:txBody>
          <a:bodyPr wrap="square" rtlCol="0">
            <a:spAutoFit/>
          </a:bodyPr>
          <a:lstStyle/>
          <a:p>
            <a:r>
              <a:rPr lang="en-US" sz="2800" dirty="0">
                <a:solidFill>
                  <a:srgbClr val="0C5788"/>
                </a:solidFill>
                <a:latin typeface="Segoe UI" panose="020B0502040204020203" pitchFamily="34" charset="0"/>
                <a:ea typeface="Segoe UI" panose="020B0502040204020203" pitchFamily="34" charset="0"/>
                <a:cs typeface="Segoe UI" panose="020B0502040204020203" pitchFamily="34" charset="0"/>
              </a:rPr>
              <a:t>Garnet Erdakos</a:t>
            </a:r>
          </a:p>
          <a:p>
            <a:r>
              <a:rPr lang="en-US" sz="2000" dirty="0">
                <a:solidFill>
                  <a:srgbClr val="0C5788"/>
                </a:solidFill>
                <a:latin typeface="Segoe UI" panose="020B0502040204020203" pitchFamily="34" charset="0"/>
                <a:ea typeface="Segoe UI" panose="020B0502040204020203" pitchFamily="34" charset="0"/>
                <a:cs typeface="Segoe UI" panose="020B0502040204020203" pitchFamily="34" charset="0"/>
              </a:rPr>
              <a:t>Atmospheric Scientist</a:t>
            </a:r>
          </a:p>
          <a:p>
            <a:r>
              <a:rPr lang="en-US" sz="2000" dirty="0">
                <a:solidFill>
                  <a:srgbClr val="0C5788"/>
                </a:solidFill>
                <a:latin typeface="Segoe UI" panose="020B0502040204020203" pitchFamily="34" charset="0"/>
                <a:ea typeface="Segoe UI" panose="020B0502040204020203" pitchFamily="34" charset="0"/>
                <a:cs typeface="Segoe UI" panose="020B0502040204020203" pitchFamily="34" charset="0"/>
              </a:rPr>
              <a:t>Project Manager</a:t>
            </a:r>
          </a:p>
          <a:p>
            <a:r>
              <a:rPr lang="en-US" sz="2000" dirty="0">
                <a:solidFill>
                  <a:srgbClr val="0C5788"/>
                </a:solidFill>
                <a:latin typeface="Segoe UI" panose="020B0502040204020203" pitchFamily="34" charset="0"/>
                <a:ea typeface="Segoe UI" panose="020B0502040204020203" pitchFamily="34" charset="0"/>
                <a:cs typeface="Segoe UI" panose="020B0502040204020203" pitchFamily="34" charset="0"/>
              </a:rPr>
              <a:t>gerdakos@sonomatech.com</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56" y="401392"/>
            <a:ext cx="3521869" cy="668066"/>
          </a:xfrm>
          <a:prstGeom prst="rect">
            <a:avLst/>
          </a:prstGeom>
        </p:spPr>
      </p:pic>
      <p:sp>
        <p:nvSpPr>
          <p:cNvPr id="12" name="Rectangle 11"/>
          <p:cNvSpPr/>
          <p:nvPr/>
        </p:nvSpPr>
        <p:spPr>
          <a:xfrm>
            <a:off x="1" y="6226629"/>
            <a:ext cx="12191999" cy="631371"/>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6034" y="6357648"/>
            <a:ext cx="5655115" cy="369332"/>
          </a:xfrm>
          <a:prstGeom prst="rect">
            <a:avLst/>
          </a:prstGeom>
          <a:noFill/>
        </p:spPr>
        <p:txBody>
          <a:bodyPr wrap="squar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SonomaTech.com   707-665-9900</a:t>
            </a:r>
          </a:p>
        </p:txBody>
      </p:sp>
      <p:sp>
        <p:nvSpPr>
          <p:cNvPr id="4" name="Slide Number Placeholder 3"/>
          <p:cNvSpPr>
            <a:spLocks noGrp="1"/>
          </p:cNvSpPr>
          <p:nvPr>
            <p:ph type="sldNum" sz="quarter" idx="12"/>
          </p:nvPr>
        </p:nvSpPr>
        <p:spPr/>
        <p:txBody>
          <a:bodyPr/>
          <a:lstStyle/>
          <a:p>
            <a:fld id="{DADFA7F5-40CC-4FC0-89A8-DE9E694DC4C4}" type="slidenum">
              <a:rPr lang="en-US" smtClean="0">
                <a:solidFill>
                  <a:schemeClr val="bg1"/>
                </a:solidFill>
              </a:rPr>
              <a:pPr/>
              <a:t>21</a:t>
            </a:fld>
            <a:endParaRPr lang="en-US" dirty="0">
              <a:solidFill>
                <a:schemeClr val="bg1"/>
              </a:solidFill>
            </a:endParaRPr>
          </a:p>
        </p:txBody>
      </p:sp>
      <p:pic>
        <p:nvPicPr>
          <p:cNvPr id="3" name="Picture 2" descr="A person smiling for the camera&#10;&#10;Description automatically generated">
            <a:extLst>
              <a:ext uri="{FF2B5EF4-FFF2-40B4-BE49-F238E27FC236}">
                <a16:creationId xmlns:a16="http://schemas.microsoft.com/office/drawing/2014/main" id="{8E56C6B6-DF90-43F1-8C9E-4BA70CD22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603" y="1533937"/>
            <a:ext cx="1856369" cy="2780855"/>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77AE9C4B-4CCF-4DF4-82E0-89A0A85CB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6" t="697"/>
          <a:stretch/>
        </p:blipFill>
        <p:spPr>
          <a:xfrm>
            <a:off x="438911" y="1533937"/>
            <a:ext cx="1866503" cy="2775906"/>
          </a:xfrm>
          <a:prstGeom prst="rect">
            <a:avLst/>
          </a:prstGeom>
        </p:spPr>
      </p:pic>
    </p:spTree>
    <p:extLst>
      <p:ext uri="{BB962C8B-B14F-4D97-AF65-F5344CB8AC3E}">
        <p14:creationId xmlns:p14="http://schemas.microsoft.com/office/powerpoint/2010/main" val="204603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Slide Number Placeholder 2"/>
          <p:cNvSpPr>
            <a:spLocks noGrp="1"/>
          </p:cNvSpPr>
          <p:nvPr>
            <p:ph type="sldNum" sz="quarter" idx="12"/>
          </p:nvPr>
        </p:nvSpPr>
        <p:spPr>
          <a:xfrm>
            <a:off x="9002496" y="6356350"/>
            <a:ext cx="2743200" cy="365125"/>
          </a:xfrm>
        </p:spPr>
        <p:txBody>
          <a:bodyPr/>
          <a:lstStyle/>
          <a:p>
            <a:fld id="{DADFA7F5-40CC-4FC0-89A8-DE9E694DC4C4}" type="slidenum">
              <a:rPr lang="en-US" sz="1600" smtClean="0"/>
              <a:pPr/>
              <a:t>22</a:t>
            </a:fld>
            <a:endParaRPr lang="en-US" sz="1600" dirty="0"/>
          </a:p>
        </p:txBody>
      </p:sp>
    </p:spTree>
    <p:extLst>
      <p:ext uri="{BB962C8B-B14F-4D97-AF65-F5344CB8AC3E}">
        <p14:creationId xmlns:p14="http://schemas.microsoft.com/office/powerpoint/2010/main" val="157445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Smoke and Ozone on June 14, 2017</a:t>
            </a:r>
          </a:p>
        </p:txBody>
      </p:sp>
      <p:sp>
        <p:nvSpPr>
          <p:cNvPr id="4" name="Slide Number Placeholder 3"/>
          <p:cNvSpPr>
            <a:spLocks noGrp="1"/>
          </p:cNvSpPr>
          <p:nvPr>
            <p:ph type="sldNum" sz="quarter" idx="12"/>
          </p:nvPr>
        </p:nvSpPr>
        <p:spPr/>
        <p:txBody>
          <a:bodyPr/>
          <a:lstStyle/>
          <a:p>
            <a:fld id="{DADFA7F5-40CC-4FC0-89A8-DE9E694DC4C4}" type="slidenum">
              <a:rPr lang="en-US" smtClean="0"/>
              <a:t>23</a:t>
            </a:fld>
            <a:endParaRPr lang="en-US" dirty="0"/>
          </a:p>
        </p:txBody>
      </p:sp>
      <p:pic>
        <p:nvPicPr>
          <p:cNvPr id="11" name="Picture 10">
            <a:extLst>
              <a:ext uri="{FF2B5EF4-FFF2-40B4-BE49-F238E27FC236}">
                <a16:creationId xmlns:a16="http://schemas.microsoft.com/office/drawing/2014/main" id="{BE856377-0BAC-4452-90B1-C72DCE2DBED0}"/>
              </a:ext>
            </a:extLst>
          </p:cNvPr>
          <p:cNvPicPr>
            <a:picLocks noChangeAspect="1"/>
          </p:cNvPicPr>
          <p:nvPr/>
        </p:nvPicPr>
        <p:blipFill rotWithShape="1">
          <a:blip r:embed="rId2"/>
          <a:srcRect l="8721" b="10393"/>
          <a:stretch/>
        </p:blipFill>
        <p:spPr>
          <a:xfrm>
            <a:off x="3326848" y="1512686"/>
            <a:ext cx="5544018" cy="4843664"/>
          </a:xfrm>
          <a:prstGeom prst="rect">
            <a:avLst/>
          </a:prstGeom>
          <a:effectLst>
            <a:outerShdw blurRad="190500">
              <a:scrgbClr r="0" g="0" b="0">
                <a:alpha val="70000"/>
              </a:scrgbClr>
            </a:outerShdw>
          </a:effectLst>
        </p:spPr>
      </p:pic>
    </p:spTree>
    <p:extLst>
      <p:ext uri="{BB962C8B-B14F-4D97-AF65-F5344CB8AC3E}">
        <p14:creationId xmlns:p14="http://schemas.microsoft.com/office/powerpoint/2010/main" val="250141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Smoke and Ozone on July 7, 2017</a:t>
            </a:r>
          </a:p>
        </p:txBody>
      </p:sp>
      <p:sp>
        <p:nvSpPr>
          <p:cNvPr id="4" name="Slide Number Placeholder 3"/>
          <p:cNvSpPr>
            <a:spLocks noGrp="1"/>
          </p:cNvSpPr>
          <p:nvPr>
            <p:ph type="sldNum" sz="quarter" idx="12"/>
          </p:nvPr>
        </p:nvSpPr>
        <p:spPr/>
        <p:txBody>
          <a:bodyPr/>
          <a:lstStyle/>
          <a:p>
            <a:fld id="{DADFA7F5-40CC-4FC0-89A8-DE9E694DC4C4}" type="slidenum">
              <a:rPr lang="en-US" smtClean="0"/>
              <a:t>24</a:t>
            </a:fld>
            <a:endParaRPr lang="en-US" dirty="0"/>
          </a:p>
        </p:txBody>
      </p:sp>
      <p:pic>
        <p:nvPicPr>
          <p:cNvPr id="10" name="Picture 9">
            <a:extLst>
              <a:ext uri="{FF2B5EF4-FFF2-40B4-BE49-F238E27FC236}">
                <a16:creationId xmlns:a16="http://schemas.microsoft.com/office/drawing/2014/main" id="{2A11963E-3300-49E2-98AB-C57CA1999F60}"/>
              </a:ext>
            </a:extLst>
          </p:cNvPr>
          <p:cNvPicPr>
            <a:picLocks noChangeAspect="1"/>
          </p:cNvPicPr>
          <p:nvPr/>
        </p:nvPicPr>
        <p:blipFill rotWithShape="1">
          <a:blip r:embed="rId2"/>
          <a:srcRect l="14139" t="8411" r="1183" b="5114"/>
          <a:stretch/>
        </p:blipFill>
        <p:spPr>
          <a:xfrm>
            <a:off x="3709979" y="1381418"/>
            <a:ext cx="4777755" cy="4974932"/>
          </a:xfrm>
          <a:prstGeom prst="rect">
            <a:avLst/>
          </a:prstGeom>
          <a:effectLst>
            <a:outerShdw blurRad="190500">
              <a:scrgbClr r="0" g="0" b="0">
                <a:alpha val="70000"/>
              </a:scrgbClr>
            </a:outerShdw>
          </a:effectLst>
        </p:spPr>
      </p:pic>
    </p:spTree>
    <p:extLst>
      <p:ext uri="{BB962C8B-B14F-4D97-AF65-F5344CB8AC3E}">
        <p14:creationId xmlns:p14="http://schemas.microsoft.com/office/powerpoint/2010/main" val="3367111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Source Apportionment Results: June Episode</a:t>
            </a:r>
          </a:p>
        </p:txBody>
      </p:sp>
      <p:sp>
        <p:nvSpPr>
          <p:cNvPr id="4" name="Slide Number Placeholder 3"/>
          <p:cNvSpPr>
            <a:spLocks noGrp="1"/>
          </p:cNvSpPr>
          <p:nvPr>
            <p:ph type="sldNum" sz="quarter" idx="12"/>
          </p:nvPr>
        </p:nvSpPr>
        <p:spPr/>
        <p:txBody>
          <a:bodyPr/>
          <a:lstStyle/>
          <a:p>
            <a:fld id="{DADFA7F5-40CC-4FC0-89A8-DE9E694DC4C4}" type="slidenum">
              <a:rPr lang="en-US" smtClean="0"/>
              <a:t>25</a:t>
            </a:fld>
            <a:endParaRPr lang="en-US" dirty="0"/>
          </a:p>
        </p:txBody>
      </p:sp>
      <p:pic>
        <p:nvPicPr>
          <p:cNvPr id="5" name="Picture 4">
            <a:extLst>
              <a:ext uri="{FF2B5EF4-FFF2-40B4-BE49-F238E27FC236}">
                <a16:creationId xmlns:a16="http://schemas.microsoft.com/office/drawing/2014/main" id="{A8970DA9-919B-4EEB-8777-B9E9F408F712}"/>
              </a:ext>
            </a:extLst>
          </p:cNvPr>
          <p:cNvPicPr>
            <a:picLocks noChangeAspect="1"/>
          </p:cNvPicPr>
          <p:nvPr/>
        </p:nvPicPr>
        <p:blipFill>
          <a:blip r:embed="rId2"/>
          <a:stretch>
            <a:fillRect/>
          </a:stretch>
        </p:blipFill>
        <p:spPr>
          <a:xfrm>
            <a:off x="2235987" y="1353885"/>
            <a:ext cx="7720023" cy="4589125"/>
          </a:xfrm>
          <a:prstGeom prst="rect">
            <a:avLst/>
          </a:prstGeom>
          <a:effectLst>
            <a:outerShdw blurRad="190500">
              <a:scrgbClr r="0" g="0" b="0">
                <a:alpha val="70000"/>
              </a:scrgbClr>
            </a:outerShdw>
          </a:effectLst>
        </p:spPr>
      </p:pic>
      <p:sp>
        <p:nvSpPr>
          <p:cNvPr id="6" name="TextBox 5">
            <a:extLst>
              <a:ext uri="{FF2B5EF4-FFF2-40B4-BE49-F238E27FC236}">
                <a16:creationId xmlns:a16="http://schemas.microsoft.com/office/drawing/2014/main" id="{09E9E3A8-1708-455D-B780-F1F22A4B6C80}"/>
              </a:ext>
            </a:extLst>
          </p:cNvPr>
          <p:cNvSpPr txBox="1"/>
          <p:nvPr/>
        </p:nvSpPr>
        <p:spPr>
          <a:xfrm>
            <a:off x="727233" y="6076431"/>
            <a:ext cx="10737531" cy="461665"/>
          </a:xfrm>
          <a:prstGeom prst="rect">
            <a:avLst/>
          </a:prstGeom>
          <a:noFill/>
        </p:spPr>
        <p:txBody>
          <a:bodyPr wrap="square" rtlCol="0">
            <a:spAutoFit/>
          </a:bodyPr>
          <a:lstStyle/>
          <a:p>
            <a:pPr algn="ctr"/>
            <a:r>
              <a:rPr lang="en-US" sz="2400" dirty="0">
                <a:latin typeface="+mn-lt"/>
              </a:rPr>
              <a:t>Non-local ozone is more prevalent in Albuquerque during the June episode.</a:t>
            </a:r>
          </a:p>
        </p:txBody>
      </p:sp>
    </p:spTree>
    <p:extLst>
      <p:ext uri="{BB962C8B-B14F-4D97-AF65-F5344CB8AC3E}">
        <p14:creationId xmlns:p14="http://schemas.microsoft.com/office/powerpoint/2010/main" val="354575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365125"/>
            <a:ext cx="10144124" cy="844243"/>
          </a:xfrm>
        </p:spPr>
        <p:txBody>
          <a:bodyPr>
            <a:normAutofit/>
          </a:bodyPr>
          <a:lstStyle/>
          <a:p>
            <a:r>
              <a:rPr lang="en-US" sz="3800" dirty="0"/>
              <a:t>Source Apportionment Results: July Episode</a:t>
            </a:r>
          </a:p>
        </p:txBody>
      </p:sp>
      <p:sp>
        <p:nvSpPr>
          <p:cNvPr id="4" name="Slide Number Placeholder 3"/>
          <p:cNvSpPr>
            <a:spLocks noGrp="1"/>
          </p:cNvSpPr>
          <p:nvPr>
            <p:ph type="sldNum" sz="quarter" idx="12"/>
          </p:nvPr>
        </p:nvSpPr>
        <p:spPr/>
        <p:txBody>
          <a:bodyPr/>
          <a:lstStyle/>
          <a:p>
            <a:fld id="{DADFA7F5-40CC-4FC0-89A8-DE9E694DC4C4}" type="slidenum">
              <a:rPr lang="en-US" smtClean="0"/>
              <a:t>26</a:t>
            </a:fld>
            <a:endParaRPr lang="en-US" dirty="0"/>
          </a:p>
        </p:txBody>
      </p:sp>
      <p:sp>
        <p:nvSpPr>
          <p:cNvPr id="6" name="TextBox 5">
            <a:extLst>
              <a:ext uri="{FF2B5EF4-FFF2-40B4-BE49-F238E27FC236}">
                <a16:creationId xmlns:a16="http://schemas.microsoft.com/office/drawing/2014/main" id="{09E9E3A8-1708-455D-B780-F1F22A4B6C80}"/>
              </a:ext>
            </a:extLst>
          </p:cNvPr>
          <p:cNvSpPr txBox="1"/>
          <p:nvPr/>
        </p:nvSpPr>
        <p:spPr>
          <a:xfrm>
            <a:off x="727235" y="6125199"/>
            <a:ext cx="10737531" cy="461665"/>
          </a:xfrm>
          <a:prstGeom prst="rect">
            <a:avLst/>
          </a:prstGeom>
          <a:noFill/>
        </p:spPr>
        <p:txBody>
          <a:bodyPr wrap="square" rtlCol="0">
            <a:spAutoFit/>
          </a:bodyPr>
          <a:lstStyle/>
          <a:p>
            <a:pPr algn="ctr"/>
            <a:r>
              <a:rPr lang="en-US" sz="2400" dirty="0">
                <a:latin typeface="+mn-lt"/>
              </a:rPr>
              <a:t>Local ozone is more prevalent in Albuquerque during the July episode.</a:t>
            </a:r>
          </a:p>
        </p:txBody>
      </p:sp>
      <p:pic>
        <p:nvPicPr>
          <p:cNvPr id="7" name="Picture 6">
            <a:extLst>
              <a:ext uri="{FF2B5EF4-FFF2-40B4-BE49-F238E27FC236}">
                <a16:creationId xmlns:a16="http://schemas.microsoft.com/office/drawing/2014/main" id="{4E12D590-A5C6-402C-A628-4C3126A5220D}"/>
              </a:ext>
            </a:extLst>
          </p:cNvPr>
          <p:cNvPicPr>
            <a:picLocks noChangeAspect="1"/>
          </p:cNvPicPr>
          <p:nvPr/>
        </p:nvPicPr>
        <p:blipFill>
          <a:blip r:embed="rId2"/>
          <a:stretch>
            <a:fillRect/>
          </a:stretch>
        </p:blipFill>
        <p:spPr>
          <a:xfrm>
            <a:off x="2235987" y="1402653"/>
            <a:ext cx="7645432" cy="4589914"/>
          </a:xfrm>
          <a:prstGeom prst="rect">
            <a:avLst/>
          </a:prstGeom>
          <a:effectLst>
            <a:outerShdw blurRad="190500">
              <a:scrgbClr r="0" g="0" b="0">
                <a:alpha val="70000"/>
              </a:scrgbClr>
            </a:outerShdw>
          </a:effectLst>
        </p:spPr>
      </p:pic>
    </p:spTree>
    <p:extLst>
      <p:ext uri="{BB962C8B-B14F-4D97-AF65-F5344CB8AC3E}">
        <p14:creationId xmlns:p14="http://schemas.microsoft.com/office/powerpoint/2010/main" val="26981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Bernalillo County 2014 Emissions</a:t>
            </a:r>
          </a:p>
        </p:txBody>
      </p:sp>
      <p:sp>
        <p:nvSpPr>
          <p:cNvPr id="3" name="Slide Number Placeholder 2"/>
          <p:cNvSpPr>
            <a:spLocks noGrp="1"/>
          </p:cNvSpPr>
          <p:nvPr>
            <p:ph type="sldNum" sz="quarter" idx="12"/>
          </p:nvPr>
        </p:nvSpPr>
        <p:spPr>
          <a:xfrm>
            <a:off x="9002496" y="6356350"/>
            <a:ext cx="2743200" cy="365125"/>
          </a:xfrm>
        </p:spPr>
        <p:txBody>
          <a:bodyPr/>
          <a:lstStyle/>
          <a:p>
            <a:fld id="{DADFA7F5-40CC-4FC0-89A8-DE9E694DC4C4}" type="slidenum">
              <a:rPr lang="en-US" sz="1600" smtClean="0"/>
              <a:pPr/>
              <a:t>3</a:t>
            </a:fld>
            <a:endParaRPr lang="en-US" sz="1600" dirty="0"/>
          </a:p>
        </p:txBody>
      </p:sp>
      <p:sp>
        <p:nvSpPr>
          <p:cNvPr id="6" name="TextBox 5"/>
          <p:cNvSpPr txBox="1"/>
          <p:nvPr/>
        </p:nvSpPr>
        <p:spPr>
          <a:xfrm>
            <a:off x="1739847" y="1710620"/>
            <a:ext cx="3353263" cy="400110"/>
          </a:xfrm>
          <a:prstGeom prst="rect">
            <a:avLst/>
          </a:prstGeom>
          <a:noFill/>
        </p:spPr>
        <p:txBody>
          <a:bodyPr wrap="square" rtlCol="0">
            <a:spAutoFit/>
          </a:bodyPr>
          <a:lstStyle/>
          <a:p>
            <a:pPr algn="ctr"/>
            <a:r>
              <a:rPr lang="en-US" sz="2000" dirty="0">
                <a:solidFill>
                  <a:srgbClr val="0C5788"/>
                </a:solidFill>
                <a:latin typeface="+mn-lt"/>
              </a:rPr>
              <a:t>NOx Emissions</a:t>
            </a:r>
          </a:p>
        </p:txBody>
      </p:sp>
      <p:sp>
        <p:nvSpPr>
          <p:cNvPr id="7" name="TextBox 6"/>
          <p:cNvSpPr txBox="1"/>
          <p:nvPr/>
        </p:nvSpPr>
        <p:spPr>
          <a:xfrm>
            <a:off x="6476847" y="1710620"/>
            <a:ext cx="4219729" cy="400110"/>
          </a:xfrm>
          <a:prstGeom prst="rect">
            <a:avLst/>
          </a:prstGeom>
          <a:noFill/>
        </p:spPr>
        <p:txBody>
          <a:bodyPr wrap="square" rtlCol="0">
            <a:spAutoFit/>
          </a:bodyPr>
          <a:lstStyle/>
          <a:p>
            <a:pPr algn="ctr"/>
            <a:r>
              <a:rPr lang="en-US" sz="2000" dirty="0">
                <a:solidFill>
                  <a:srgbClr val="0C5788"/>
                </a:solidFill>
                <a:latin typeface="+mn-lt"/>
              </a:rPr>
              <a:t>VOC Emissions</a:t>
            </a:r>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20038" r="19910" b="6179"/>
          <a:stretch/>
        </p:blipFill>
        <p:spPr>
          <a:xfrm>
            <a:off x="1386349" y="2379140"/>
            <a:ext cx="4137564" cy="4346125"/>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blip>
          <a:srcRect r="18702" b="4682"/>
          <a:stretch/>
        </p:blipFill>
        <p:spPr>
          <a:xfrm>
            <a:off x="5523912" y="2400306"/>
            <a:ext cx="5517714" cy="4354456"/>
          </a:xfrm>
          <a:prstGeom prst="rect">
            <a:avLst/>
          </a:prstGeom>
        </p:spPr>
      </p:pic>
    </p:spTree>
    <p:extLst>
      <p:ext uri="{BB962C8B-B14F-4D97-AF65-F5344CB8AC3E}">
        <p14:creationId xmlns:p14="http://schemas.microsoft.com/office/powerpoint/2010/main" val="39427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Bernalillo County Emissions Summary</a:t>
            </a:r>
          </a:p>
        </p:txBody>
      </p:sp>
      <p:sp>
        <p:nvSpPr>
          <p:cNvPr id="3" name="Slide Number Placeholder 2"/>
          <p:cNvSpPr>
            <a:spLocks noGrp="1"/>
          </p:cNvSpPr>
          <p:nvPr>
            <p:ph type="sldNum" sz="quarter" idx="12"/>
          </p:nvPr>
        </p:nvSpPr>
        <p:spPr>
          <a:xfrm>
            <a:off x="9002496" y="6356350"/>
            <a:ext cx="2743200" cy="365125"/>
          </a:xfrm>
        </p:spPr>
        <p:txBody>
          <a:bodyPr/>
          <a:lstStyle/>
          <a:p>
            <a:fld id="{DADFA7F5-40CC-4FC0-89A8-DE9E694DC4C4}" type="slidenum">
              <a:rPr lang="en-US" sz="1600" smtClean="0"/>
              <a:pPr/>
              <a:t>4</a:t>
            </a:fld>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679465430"/>
              </p:ext>
            </p:extLst>
          </p:nvPr>
        </p:nvGraphicFramePr>
        <p:xfrm>
          <a:off x="1008165" y="1814199"/>
          <a:ext cx="7059564" cy="2595880"/>
        </p:xfrm>
        <a:graphic>
          <a:graphicData uri="http://schemas.openxmlformats.org/drawingml/2006/table">
            <a:tbl>
              <a:tblPr firstRow="1" bandRow="1">
                <a:tableStyleId>{5C22544A-7EE6-4342-B048-85BDC9FD1C3A}</a:tableStyleId>
              </a:tblPr>
              <a:tblGrid>
                <a:gridCol w="2723536">
                  <a:extLst>
                    <a:ext uri="{9D8B030D-6E8A-4147-A177-3AD203B41FA5}">
                      <a16:colId xmlns:a16="http://schemas.microsoft.com/office/drawing/2014/main" val="20000"/>
                    </a:ext>
                  </a:extLst>
                </a:gridCol>
                <a:gridCol w="1982840">
                  <a:extLst>
                    <a:ext uri="{9D8B030D-6E8A-4147-A177-3AD203B41FA5}">
                      <a16:colId xmlns:a16="http://schemas.microsoft.com/office/drawing/2014/main" val="20001"/>
                    </a:ext>
                  </a:extLst>
                </a:gridCol>
                <a:gridCol w="2353188">
                  <a:extLst>
                    <a:ext uri="{9D8B030D-6E8A-4147-A177-3AD203B41FA5}">
                      <a16:colId xmlns:a16="http://schemas.microsoft.com/office/drawing/2014/main" val="20002"/>
                    </a:ext>
                  </a:extLst>
                </a:gridCol>
              </a:tblGrid>
              <a:tr h="370840">
                <a:tc>
                  <a:txBody>
                    <a:bodyPr/>
                    <a:lstStyle/>
                    <a:p>
                      <a:r>
                        <a:rPr lang="en-US" dirty="0"/>
                        <a:t>Sector</a:t>
                      </a:r>
                    </a:p>
                  </a:txBody>
                  <a:tcPr>
                    <a:solidFill>
                      <a:srgbClr val="0C5788"/>
                    </a:solidFill>
                  </a:tcPr>
                </a:tc>
                <a:tc>
                  <a:txBody>
                    <a:bodyPr/>
                    <a:lstStyle/>
                    <a:p>
                      <a:r>
                        <a:rPr lang="en-US" dirty="0"/>
                        <a:t>NO</a:t>
                      </a:r>
                      <a:r>
                        <a:rPr lang="en-US" baseline="-25000" dirty="0"/>
                        <a:t>x</a:t>
                      </a:r>
                      <a:r>
                        <a:rPr lang="en-US" dirty="0"/>
                        <a:t> [tons/day]</a:t>
                      </a:r>
                    </a:p>
                  </a:txBody>
                  <a:tcPr>
                    <a:solidFill>
                      <a:srgbClr val="0C5788"/>
                    </a:solidFill>
                  </a:tcPr>
                </a:tc>
                <a:tc>
                  <a:txBody>
                    <a:bodyPr/>
                    <a:lstStyle/>
                    <a:p>
                      <a:r>
                        <a:rPr lang="en-US" dirty="0"/>
                        <a:t>VOC [tons/day]</a:t>
                      </a:r>
                    </a:p>
                  </a:txBody>
                  <a:tcPr>
                    <a:solidFill>
                      <a:srgbClr val="0C5788"/>
                    </a:solidFill>
                  </a:tcPr>
                </a:tc>
                <a:extLst>
                  <a:ext uri="{0D108BD9-81ED-4DB2-BD59-A6C34878D82A}">
                    <a16:rowId xmlns:a16="http://schemas.microsoft.com/office/drawing/2014/main" val="10000"/>
                  </a:ext>
                </a:extLst>
              </a:tr>
              <a:tr h="370840">
                <a:tc>
                  <a:txBody>
                    <a:bodyPr/>
                    <a:lstStyle/>
                    <a:p>
                      <a:r>
                        <a:rPr lang="en-US" dirty="0" err="1"/>
                        <a:t>Onroad</a:t>
                      </a:r>
                      <a:r>
                        <a:rPr lang="en-US" dirty="0"/>
                        <a:t> Mobile</a:t>
                      </a:r>
                    </a:p>
                  </a:txBody>
                  <a:tcPr>
                    <a:solidFill>
                      <a:srgbClr val="F2F2F2"/>
                    </a:solidFill>
                  </a:tcPr>
                </a:tc>
                <a:tc>
                  <a:txBody>
                    <a:bodyPr/>
                    <a:lstStyle/>
                    <a:p>
                      <a:r>
                        <a:rPr lang="en-US" dirty="0"/>
                        <a:t>22.5</a:t>
                      </a:r>
                    </a:p>
                  </a:txBody>
                  <a:tcPr>
                    <a:solidFill>
                      <a:srgbClr val="F2F2F2"/>
                    </a:solidFill>
                  </a:tcPr>
                </a:tc>
                <a:tc>
                  <a:txBody>
                    <a:bodyPr/>
                    <a:lstStyle/>
                    <a:p>
                      <a:r>
                        <a:rPr lang="en-US" dirty="0"/>
                        <a:t>11.1</a:t>
                      </a:r>
                    </a:p>
                  </a:txBody>
                  <a:tcPr>
                    <a:solidFill>
                      <a:srgbClr val="F2F2F2"/>
                    </a:solidFill>
                  </a:tcPr>
                </a:tc>
                <a:extLst>
                  <a:ext uri="{0D108BD9-81ED-4DB2-BD59-A6C34878D82A}">
                    <a16:rowId xmlns:a16="http://schemas.microsoft.com/office/drawing/2014/main" val="10001"/>
                  </a:ext>
                </a:extLst>
              </a:tr>
              <a:tr h="370840">
                <a:tc>
                  <a:txBody>
                    <a:bodyPr/>
                    <a:lstStyle/>
                    <a:p>
                      <a:r>
                        <a:rPr lang="en-US" dirty="0"/>
                        <a:t>Nonpoint</a:t>
                      </a:r>
                    </a:p>
                  </a:txBody>
                  <a:tcPr>
                    <a:solidFill>
                      <a:srgbClr val="E6E6E6"/>
                    </a:solidFill>
                  </a:tcPr>
                </a:tc>
                <a:tc>
                  <a:txBody>
                    <a:bodyPr/>
                    <a:lstStyle/>
                    <a:p>
                      <a:r>
                        <a:rPr lang="en-US" dirty="0"/>
                        <a:t>7.8</a:t>
                      </a:r>
                    </a:p>
                  </a:txBody>
                  <a:tcPr>
                    <a:solidFill>
                      <a:srgbClr val="E6E6E6"/>
                    </a:solidFill>
                  </a:tcPr>
                </a:tc>
                <a:tc>
                  <a:txBody>
                    <a:bodyPr/>
                    <a:lstStyle/>
                    <a:p>
                      <a:r>
                        <a:rPr lang="en-US" dirty="0"/>
                        <a:t>28.1</a:t>
                      </a:r>
                    </a:p>
                  </a:txBody>
                  <a:tcPr>
                    <a:solidFill>
                      <a:srgbClr val="E6E6E6"/>
                    </a:solidFill>
                  </a:tcPr>
                </a:tc>
                <a:extLst>
                  <a:ext uri="{0D108BD9-81ED-4DB2-BD59-A6C34878D82A}">
                    <a16:rowId xmlns:a16="http://schemas.microsoft.com/office/drawing/2014/main" val="10002"/>
                  </a:ext>
                </a:extLst>
              </a:tr>
              <a:tr h="370840">
                <a:tc>
                  <a:txBody>
                    <a:bodyPr/>
                    <a:lstStyle/>
                    <a:p>
                      <a:r>
                        <a:rPr lang="en-US" dirty="0"/>
                        <a:t>Point (major</a:t>
                      </a:r>
                      <a:r>
                        <a:rPr lang="en-US" baseline="0" dirty="0"/>
                        <a:t> industry)</a:t>
                      </a:r>
                      <a:endParaRPr lang="en-US" dirty="0"/>
                    </a:p>
                  </a:txBody>
                  <a:tcPr>
                    <a:solidFill>
                      <a:srgbClr val="F2F2F2"/>
                    </a:solidFill>
                  </a:tcPr>
                </a:tc>
                <a:tc>
                  <a:txBody>
                    <a:bodyPr/>
                    <a:lstStyle/>
                    <a:p>
                      <a:r>
                        <a:rPr lang="en-US" dirty="0"/>
                        <a:t>4.7</a:t>
                      </a:r>
                    </a:p>
                  </a:txBody>
                  <a:tcPr>
                    <a:solidFill>
                      <a:srgbClr val="F2F2F2"/>
                    </a:solidFill>
                  </a:tcPr>
                </a:tc>
                <a:tc>
                  <a:txBody>
                    <a:bodyPr/>
                    <a:lstStyle/>
                    <a:p>
                      <a:r>
                        <a:rPr lang="en-US" dirty="0"/>
                        <a:t>1.7</a:t>
                      </a:r>
                    </a:p>
                  </a:txBody>
                  <a:tcPr>
                    <a:solidFill>
                      <a:srgbClr val="F2F2F2"/>
                    </a:solidFill>
                  </a:tcPr>
                </a:tc>
                <a:extLst>
                  <a:ext uri="{0D108BD9-81ED-4DB2-BD59-A6C34878D82A}">
                    <a16:rowId xmlns:a16="http://schemas.microsoft.com/office/drawing/2014/main" val="1770758758"/>
                  </a:ext>
                </a:extLst>
              </a:tr>
              <a:tr h="370840">
                <a:tc>
                  <a:txBody>
                    <a:bodyPr/>
                    <a:lstStyle/>
                    <a:p>
                      <a:r>
                        <a:rPr lang="en-US" dirty="0"/>
                        <a:t>Non-road</a:t>
                      </a:r>
                    </a:p>
                  </a:txBody>
                  <a:tcPr>
                    <a:solidFill>
                      <a:srgbClr val="E6E6E6"/>
                    </a:solidFill>
                  </a:tcPr>
                </a:tc>
                <a:tc>
                  <a:txBody>
                    <a:bodyPr/>
                    <a:lstStyle/>
                    <a:p>
                      <a:r>
                        <a:rPr lang="en-US" dirty="0"/>
                        <a:t>4.6</a:t>
                      </a:r>
                    </a:p>
                  </a:txBody>
                  <a:tcPr>
                    <a:solidFill>
                      <a:srgbClr val="E6E6E6"/>
                    </a:solidFill>
                  </a:tcPr>
                </a:tc>
                <a:tc>
                  <a:txBody>
                    <a:bodyPr/>
                    <a:lstStyle/>
                    <a:p>
                      <a:r>
                        <a:rPr lang="en-US" dirty="0"/>
                        <a:t>6.8</a:t>
                      </a:r>
                    </a:p>
                  </a:txBody>
                  <a:tcPr>
                    <a:solidFill>
                      <a:srgbClr val="E6E6E6"/>
                    </a:solidFill>
                  </a:tcPr>
                </a:tc>
                <a:extLst>
                  <a:ext uri="{0D108BD9-81ED-4DB2-BD59-A6C34878D82A}">
                    <a16:rowId xmlns:a16="http://schemas.microsoft.com/office/drawing/2014/main" val="10003"/>
                  </a:ext>
                </a:extLst>
              </a:tr>
              <a:tr h="370840">
                <a:tc>
                  <a:txBody>
                    <a:bodyPr/>
                    <a:lstStyle/>
                    <a:p>
                      <a:r>
                        <a:rPr lang="en-US" dirty="0"/>
                        <a:t>Biogenic and Soil</a:t>
                      </a:r>
                      <a:r>
                        <a:rPr lang="en-US" baseline="0" dirty="0"/>
                        <a:t> </a:t>
                      </a:r>
                      <a:r>
                        <a:rPr lang="en-US" dirty="0"/>
                        <a:t>(</a:t>
                      </a:r>
                      <a:r>
                        <a:rPr lang="en-US" dirty="0" err="1"/>
                        <a:t>BEIS</a:t>
                      </a:r>
                      <a:r>
                        <a:rPr lang="en-US" dirty="0"/>
                        <a:t>)</a:t>
                      </a:r>
                    </a:p>
                  </a:txBody>
                  <a:tcPr>
                    <a:solidFill>
                      <a:srgbClr val="F2F2F2"/>
                    </a:solidFill>
                  </a:tcPr>
                </a:tc>
                <a:tc>
                  <a:txBody>
                    <a:bodyPr/>
                    <a:lstStyle/>
                    <a:p>
                      <a:r>
                        <a:rPr lang="en-US" dirty="0"/>
                        <a:t>1.3</a:t>
                      </a:r>
                    </a:p>
                  </a:txBody>
                  <a:tcPr>
                    <a:solidFill>
                      <a:srgbClr val="F2F2F2"/>
                    </a:solidFill>
                  </a:tcPr>
                </a:tc>
                <a:tc>
                  <a:txBody>
                    <a:bodyPr/>
                    <a:lstStyle/>
                    <a:p>
                      <a:r>
                        <a:rPr lang="en-US" dirty="0"/>
                        <a:t>101.8</a:t>
                      </a:r>
                    </a:p>
                  </a:txBody>
                  <a:tcPr>
                    <a:solidFill>
                      <a:srgbClr val="F2F2F2"/>
                    </a:solidFill>
                  </a:tcPr>
                </a:tc>
                <a:extLst>
                  <a:ext uri="{0D108BD9-81ED-4DB2-BD59-A6C34878D82A}">
                    <a16:rowId xmlns:a16="http://schemas.microsoft.com/office/drawing/2014/main" val="10005"/>
                  </a:ext>
                </a:extLst>
              </a:tr>
              <a:tr h="370840">
                <a:tc>
                  <a:txBody>
                    <a:bodyPr/>
                    <a:lstStyle/>
                    <a:p>
                      <a:r>
                        <a:rPr lang="en-US" b="1" dirty="0"/>
                        <a:t>Total</a:t>
                      </a:r>
                    </a:p>
                  </a:txBody>
                  <a:tcPr>
                    <a:solidFill>
                      <a:srgbClr val="E6E6E6"/>
                    </a:solidFill>
                  </a:tcPr>
                </a:tc>
                <a:tc>
                  <a:txBody>
                    <a:bodyPr/>
                    <a:lstStyle/>
                    <a:p>
                      <a:r>
                        <a:rPr lang="en-US" b="1" dirty="0"/>
                        <a:t>40.9</a:t>
                      </a:r>
                    </a:p>
                  </a:txBody>
                  <a:tcPr>
                    <a:solidFill>
                      <a:srgbClr val="E6E6E6"/>
                    </a:solidFill>
                  </a:tcPr>
                </a:tc>
                <a:tc>
                  <a:txBody>
                    <a:bodyPr/>
                    <a:lstStyle/>
                    <a:p>
                      <a:r>
                        <a:rPr lang="en-US" b="1" dirty="0"/>
                        <a:t>145.3</a:t>
                      </a:r>
                    </a:p>
                  </a:txBody>
                  <a:tcPr>
                    <a:solidFill>
                      <a:srgbClr val="E6E6E6"/>
                    </a:solid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09E9E3A8-1708-455D-B780-F1F22A4B6C80}"/>
              </a:ext>
            </a:extLst>
          </p:cNvPr>
          <p:cNvSpPr txBox="1"/>
          <p:nvPr/>
        </p:nvSpPr>
        <p:spPr>
          <a:xfrm>
            <a:off x="1000125" y="4756327"/>
            <a:ext cx="10874883" cy="1785104"/>
          </a:xfrm>
          <a:prstGeom prst="rect">
            <a:avLst/>
          </a:prstGeom>
          <a:noFill/>
        </p:spPr>
        <p:txBody>
          <a:bodyPr wrap="square" rtlCol="0">
            <a:spAutoFit/>
          </a:bodyPr>
          <a:lstStyle/>
          <a:p>
            <a:r>
              <a:rPr lang="en-US" sz="2200" dirty="0">
                <a:solidFill>
                  <a:srgbClr val="0C5788"/>
                </a:solidFill>
              </a:rPr>
              <a:t>These numbers are representative of summer weekday emissions.</a:t>
            </a:r>
          </a:p>
          <a:p>
            <a:endParaRPr lang="en-US" sz="2200" dirty="0">
              <a:solidFill>
                <a:srgbClr val="0C5788"/>
              </a:solidFill>
            </a:endParaRPr>
          </a:p>
          <a:p>
            <a:r>
              <a:rPr lang="en-US" sz="2200" i="1" dirty="0">
                <a:solidFill>
                  <a:srgbClr val="0C5788"/>
                </a:solidFill>
              </a:rPr>
              <a:t>Nonpoint</a:t>
            </a:r>
            <a:r>
              <a:rPr lang="en-US" sz="2200" dirty="0">
                <a:solidFill>
                  <a:srgbClr val="0C5788"/>
                </a:solidFill>
              </a:rPr>
              <a:t> include sources too numerous to account for individually, such as small-scale fuel combustion, solvent utilization, mining and quarrying, gas distribution, commercial cooking, treatment works, and other miscellaneous sources. </a:t>
            </a:r>
          </a:p>
        </p:txBody>
      </p:sp>
    </p:spTree>
    <p:extLst>
      <p:ext uri="{BB962C8B-B14F-4D97-AF65-F5344CB8AC3E}">
        <p14:creationId xmlns:p14="http://schemas.microsoft.com/office/powerpoint/2010/main" val="91648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050" y="0"/>
            <a:ext cx="607695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DADFA7F5-40CC-4FC0-89A8-DE9E694DC4C4}" type="slidenum">
              <a:rPr lang="en-US" smtClean="0">
                <a:solidFill>
                  <a:schemeClr val="bg1"/>
                </a:solidFill>
              </a:rPr>
              <a:pPr/>
              <a:t>5</a:t>
            </a:fld>
            <a:endParaRPr lang="en-US" dirty="0">
              <a:solidFill>
                <a:schemeClr val="bg1"/>
              </a:solidFill>
            </a:endParaRPr>
          </a:p>
        </p:txBody>
      </p:sp>
      <p:sp>
        <p:nvSpPr>
          <p:cNvPr id="10" name="Title 1"/>
          <p:cNvSpPr txBox="1">
            <a:spLocks/>
          </p:cNvSpPr>
          <p:nvPr/>
        </p:nvSpPr>
        <p:spPr>
          <a:xfrm>
            <a:off x="762220" y="428994"/>
            <a:ext cx="5063905" cy="1231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solidFill>
                  <a:srgbClr val="0C5788"/>
                </a:solidFill>
              </a:rPr>
              <a:t>Modeling Episodes</a:t>
            </a:r>
          </a:p>
        </p:txBody>
      </p:sp>
      <p:sp>
        <p:nvSpPr>
          <p:cNvPr id="11" name="Text Placeholder 3"/>
          <p:cNvSpPr txBox="1">
            <a:spLocks/>
          </p:cNvSpPr>
          <p:nvPr/>
        </p:nvSpPr>
        <p:spPr>
          <a:xfrm>
            <a:off x="762000" y="1660894"/>
            <a:ext cx="4775200" cy="13716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600" dirty="0"/>
              <a:t>Two Episodes</a:t>
            </a:r>
          </a:p>
          <a:p>
            <a:pPr marL="228600" indent="-228600">
              <a:spcBef>
                <a:spcPts val="1000"/>
              </a:spcBef>
              <a:buFont typeface="Arial" panose="020B0604020202020204" pitchFamily="34" charset="0"/>
              <a:buChar char="•"/>
            </a:pPr>
            <a:r>
              <a:rPr lang="en-US" sz="2400" dirty="0"/>
              <a:t>June 12–16, 2017</a:t>
            </a:r>
          </a:p>
          <a:p>
            <a:pPr marL="228600" indent="-228600">
              <a:spcBef>
                <a:spcPts val="1000"/>
              </a:spcBef>
              <a:buFont typeface="Arial" panose="020B0604020202020204" pitchFamily="34" charset="0"/>
              <a:buChar char="•"/>
            </a:pPr>
            <a:r>
              <a:rPr lang="en-US" sz="2400" dirty="0"/>
              <a:t>July 3–14, 2017</a:t>
            </a:r>
          </a:p>
          <a:p>
            <a:endParaRPr lang="en-US" sz="1800" dirty="0"/>
          </a:p>
          <a:p>
            <a:r>
              <a:rPr lang="en-US" sz="2600" dirty="0"/>
              <a:t>Ozone was in the Unhealthy for Sensitive Groups category in Albuquerque on four days during these episodes.</a:t>
            </a:r>
          </a:p>
          <a:p>
            <a:endParaRPr lang="en-US" sz="1800" dirty="0"/>
          </a:p>
          <a:p>
            <a:r>
              <a:rPr lang="en-US" sz="2600" dirty="0"/>
              <a:t>These episodes include most of the high ozone days that occurred in 2017.</a:t>
            </a:r>
          </a:p>
        </p:txBody>
      </p:sp>
      <p:pic>
        <p:nvPicPr>
          <p:cNvPr id="19" name="Picture 2">
            <a:extLst>
              <a:ext uri="{FF2B5EF4-FFF2-40B4-BE49-F238E27FC236}">
                <a16:creationId xmlns:a16="http://schemas.microsoft.com/office/drawing/2014/main" id="{836E7402-4DBF-4380-AABA-060EE09E5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3"/>
          <a:stretch/>
        </p:blipFill>
        <p:spPr bwMode="auto">
          <a:xfrm>
            <a:off x="7341304" y="297328"/>
            <a:ext cx="3624442" cy="57813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765AB5AD-E8C7-42A3-8169-E18AA915EADC}"/>
              </a:ext>
            </a:extLst>
          </p:cNvPr>
          <p:cNvSpPr txBox="1"/>
          <p:nvPr/>
        </p:nvSpPr>
        <p:spPr>
          <a:xfrm>
            <a:off x="7620855" y="6154586"/>
            <a:ext cx="3065340" cy="400110"/>
          </a:xfrm>
          <a:prstGeom prst="rect">
            <a:avLst/>
          </a:prstGeom>
          <a:noFill/>
        </p:spPr>
        <p:txBody>
          <a:bodyPr wrap="square" rtlCol="0">
            <a:spAutoFit/>
          </a:bodyPr>
          <a:lstStyle/>
          <a:p>
            <a:pPr algn="ctr"/>
            <a:r>
              <a:rPr lang="en-US" sz="2000" i="1" dirty="0">
                <a:solidFill>
                  <a:schemeClr val="bg1"/>
                </a:solidFill>
                <a:latin typeface="+mn-lt"/>
              </a:rPr>
              <a:t>Ozone on July 10, 2017</a:t>
            </a:r>
          </a:p>
        </p:txBody>
      </p:sp>
    </p:spTree>
    <p:extLst>
      <p:ext uri="{BB962C8B-B14F-4D97-AF65-F5344CB8AC3E}">
        <p14:creationId xmlns:p14="http://schemas.microsoft.com/office/powerpoint/2010/main" val="91577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02030" y="365125"/>
            <a:ext cx="10401694" cy="1325563"/>
          </a:xfrm>
        </p:spPr>
        <p:txBody>
          <a:bodyPr/>
          <a:lstStyle/>
          <a:p>
            <a:r>
              <a:rPr lang="en-US" dirty="0">
                <a:solidFill>
                  <a:schemeClr val="bg1"/>
                </a:solidFill>
              </a:rPr>
              <a:t>High Ozone Conditions on June 14, 2017</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6</a:t>
            </a:fld>
            <a:endParaRPr lang="en-US" dirty="0">
              <a:solidFill>
                <a:schemeClr val="bg1"/>
              </a:solidFill>
            </a:endParaRPr>
          </a:p>
        </p:txBody>
      </p:sp>
      <p:sp>
        <p:nvSpPr>
          <p:cNvPr id="8" name="Content Placeholder 2"/>
          <p:cNvSpPr>
            <a:spLocks noGrp="1"/>
          </p:cNvSpPr>
          <p:nvPr>
            <p:ph sz="half" idx="4294967295"/>
          </p:nvPr>
        </p:nvSpPr>
        <p:spPr>
          <a:xfrm>
            <a:off x="1155266" y="5580459"/>
            <a:ext cx="4297931" cy="711692"/>
          </a:xfrm>
          <a:prstGeom prst="rect">
            <a:avLst/>
          </a:prstGeom>
        </p:spPr>
        <p:txBody>
          <a:bodyPr>
            <a:noAutofit/>
          </a:bodyPr>
          <a:lstStyle/>
          <a:p>
            <a:pPr marL="0" indent="0" algn="ctr">
              <a:buNone/>
            </a:pPr>
            <a:r>
              <a:rPr lang="en-US" sz="1800" dirty="0">
                <a:solidFill>
                  <a:schemeClr val="bg1"/>
                </a:solidFill>
              </a:rPr>
              <a:t>500 </a:t>
            </a:r>
            <a:r>
              <a:rPr lang="en-US" sz="1800" dirty="0" err="1">
                <a:solidFill>
                  <a:schemeClr val="bg1"/>
                </a:solidFill>
              </a:rPr>
              <a:t>mb</a:t>
            </a:r>
            <a:r>
              <a:rPr lang="en-US" sz="1800" dirty="0">
                <a:solidFill>
                  <a:schemeClr val="bg1"/>
                </a:solidFill>
              </a:rPr>
              <a:t> weather map on June 14, 2017 from </a:t>
            </a:r>
            <a:r>
              <a:rPr lang="en-US" sz="1800" dirty="0" err="1">
                <a:solidFill>
                  <a:schemeClr val="bg1"/>
                </a:solidFill>
              </a:rPr>
              <a:t>NCEP</a:t>
            </a:r>
            <a:r>
              <a:rPr lang="en-US" sz="1800" dirty="0">
                <a:solidFill>
                  <a:schemeClr val="bg1"/>
                </a:solidFill>
              </a:rPr>
              <a:t> Daily Weather Map archive</a:t>
            </a:r>
          </a:p>
        </p:txBody>
      </p:sp>
      <p:sp>
        <p:nvSpPr>
          <p:cNvPr id="9" name="Content Placeholder 2"/>
          <p:cNvSpPr>
            <a:spLocks noGrp="1"/>
          </p:cNvSpPr>
          <p:nvPr>
            <p:ph sz="half" idx="4294967295"/>
          </p:nvPr>
        </p:nvSpPr>
        <p:spPr>
          <a:xfrm>
            <a:off x="6358759" y="5568505"/>
            <a:ext cx="4897820" cy="711200"/>
          </a:xfrm>
        </p:spPr>
        <p:txBody>
          <a:bodyPr>
            <a:noAutofit/>
          </a:bodyPr>
          <a:lstStyle/>
          <a:p>
            <a:pPr marL="0" indent="0" algn="ctr">
              <a:buNone/>
            </a:pPr>
            <a:r>
              <a:rPr lang="en-US" sz="1800" dirty="0">
                <a:solidFill>
                  <a:schemeClr val="bg1"/>
                </a:solidFill>
              </a:rPr>
              <a:t>Hazard Mapping System (HMS) satellite detections (red triangles) and HMS-analyzed smoke (gray shading) on June 14, 2017</a:t>
            </a:r>
            <a:br>
              <a:rPr lang="en-US" sz="1800" dirty="0">
                <a:solidFill>
                  <a:schemeClr val="bg1"/>
                </a:solidFill>
              </a:rPr>
            </a:br>
            <a:r>
              <a:rPr lang="en-US" sz="1800" dirty="0">
                <a:solidFill>
                  <a:schemeClr val="bg1"/>
                </a:solidFill>
              </a:rPr>
              <a:t>(from </a:t>
            </a:r>
            <a:r>
              <a:rPr lang="en-US" sz="1800" dirty="0" err="1">
                <a:solidFill>
                  <a:schemeClr val="bg1"/>
                </a:solidFill>
              </a:rPr>
              <a:t>AirNow</a:t>
            </a:r>
            <a:r>
              <a:rPr lang="en-US" sz="1800" dirty="0">
                <a:solidFill>
                  <a:schemeClr val="bg1"/>
                </a:solidFill>
              </a:rPr>
              <a:t>-Tech)</a:t>
            </a:r>
          </a:p>
        </p:txBody>
      </p:sp>
      <p:pic>
        <p:nvPicPr>
          <p:cNvPr id="11" name="Picture 10" descr="Daily 7:00 AM  E.S.T. 500-Millibar Height Contour Map"/>
          <p:cNvPicPr/>
          <p:nvPr/>
        </p:nvPicPr>
        <p:blipFill rotWithShape="1">
          <a:blip r:embed="rId2">
            <a:extLst>
              <a:ext uri="{28A0092B-C50C-407E-A947-70E740481C1C}">
                <a14:useLocalDpi xmlns:a14="http://schemas.microsoft.com/office/drawing/2010/main" val="0"/>
              </a:ext>
            </a:extLst>
          </a:blip>
          <a:srcRect l="15227" t="24490" r="37551" b="17823"/>
          <a:stretch/>
        </p:blipFill>
        <p:spPr bwMode="auto">
          <a:xfrm>
            <a:off x="1155266" y="1537935"/>
            <a:ext cx="4297932" cy="3942545"/>
          </a:xfrm>
          <a:prstGeom prst="rect">
            <a:avLst/>
          </a:prstGeom>
          <a:noFill/>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4" name="Picture 13"/>
          <p:cNvPicPr>
            <a:picLocks noChangeAspect="1"/>
          </p:cNvPicPr>
          <p:nvPr/>
        </p:nvPicPr>
        <p:blipFill>
          <a:blip r:embed="rId3"/>
          <a:stretch>
            <a:fillRect/>
          </a:stretch>
        </p:blipFill>
        <p:spPr>
          <a:xfrm>
            <a:off x="6608464" y="1537935"/>
            <a:ext cx="4428270" cy="3941064"/>
          </a:xfrm>
          <a:prstGeom prst="rect">
            <a:avLst/>
          </a:prstGeom>
          <a:effectLst>
            <a:outerShdw blurRad="190500">
              <a:scrgbClr r="0" g="0" b="0">
                <a:alpha val="70000"/>
              </a:scrgbClr>
            </a:outerShdw>
          </a:effectLst>
        </p:spPr>
      </p:pic>
    </p:spTree>
    <p:extLst>
      <p:ext uri="{BB962C8B-B14F-4D97-AF65-F5344CB8AC3E}">
        <p14:creationId xmlns:p14="http://schemas.microsoft.com/office/powerpoint/2010/main" val="56579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02030" y="365125"/>
            <a:ext cx="10401694" cy="1325563"/>
          </a:xfrm>
        </p:spPr>
        <p:txBody>
          <a:bodyPr/>
          <a:lstStyle/>
          <a:p>
            <a:r>
              <a:rPr lang="en-US" dirty="0">
                <a:solidFill>
                  <a:schemeClr val="bg1"/>
                </a:solidFill>
              </a:rPr>
              <a:t>High Ozone Conditions on July 7, 2017</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7</a:t>
            </a:fld>
            <a:endParaRPr lang="en-US" dirty="0">
              <a:solidFill>
                <a:schemeClr val="bg1"/>
              </a:solidFill>
            </a:endParaRPr>
          </a:p>
        </p:txBody>
      </p:sp>
      <p:sp>
        <p:nvSpPr>
          <p:cNvPr id="8" name="Content Placeholder 2"/>
          <p:cNvSpPr>
            <a:spLocks noGrp="1"/>
          </p:cNvSpPr>
          <p:nvPr>
            <p:ph sz="half" idx="4294967295"/>
          </p:nvPr>
        </p:nvSpPr>
        <p:spPr>
          <a:xfrm>
            <a:off x="1155266" y="5609705"/>
            <a:ext cx="4297931" cy="711692"/>
          </a:xfrm>
          <a:prstGeom prst="rect">
            <a:avLst/>
          </a:prstGeom>
        </p:spPr>
        <p:txBody>
          <a:bodyPr>
            <a:noAutofit/>
          </a:bodyPr>
          <a:lstStyle/>
          <a:p>
            <a:pPr marL="0" indent="0" algn="ctr">
              <a:buNone/>
            </a:pPr>
            <a:r>
              <a:rPr lang="en-US" sz="1800" dirty="0">
                <a:solidFill>
                  <a:schemeClr val="bg1"/>
                </a:solidFill>
              </a:rPr>
              <a:t>500 </a:t>
            </a:r>
            <a:r>
              <a:rPr lang="en-US" sz="1800" dirty="0" err="1">
                <a:solidFill>
                  <a:schemeClr val="bg1"/>
                </a:solidFill>
              </a:rPr>
              <a:t>mb</a:t>
            </a:r>
            <a:r>
              <a:rPr lang="en-US" sz="1800" dirty="0">
                <a:solidFill>
                  <a:schemeClr val="bg1"/>
                </a:solidFill>
              </a:rPr>
              <a:t> weather map on July 7, 2017 from </a:t>
            </a:r>
            <a:r>
              <a:rPr lang="en-US" sz="1800" dirty="0" err="1">
                <a:solidFill>
                  <a:schemeClr val="bg1"/>
                </a:solidFill>
              </a:rPr>
              <a:t>NCEP</a:t>
            </a:r>
            <a:r>
              <a:rPr lang="en-US" sz="1800" dirty="0">
                <a:solidFill>
                  <a:schemeClr val="bg1"/>
                </a:solidFill>
              </a:rPr>
              <a:t> Daily Weather Map archive</a:t>
            </a:r>
          </a:p>
        </p:txBody>
      </p:sp>
      <p:sp>
        <p:nvSpPr>
          <p:cNvPr id="9" name="Content Placeholder 2"/>
          <p:cNvSpPr>
            <a:spLocks noGrp="1"/>
          </p:cNvSpPr>
          <p:nvPr>
            <p:ph sz="half" idx="4294967295"/>
          </p:nvPr>
        </p:nvSpPr>
        <p:spPr>
          <a:xfrm>
            <a:off x="6608464" y="5609705"/>
            <a:ext cx="4428270" cy="711200"/>
          </a:xfrm>
        </p:spPr>
        <p:txBody>
          <a:bodyPr>
            <a:noAutofit/>
          </a:bodyPr>
          <a:lstStyle/>
          <a:p>
            <a:pPr marL="0" indent="0" algn="ctr">
              <a:buNone/>
            </a:pPr>
            <a:r>
              <a:rPr lang="en-US" sz="1800" dirty="0">
                <a:solidFill>
                  <a:schemeClr val="bg1"/>
                </a:solidFill>
              </a:rPr>
              <a:t>HMS satellite detections (red triangles) and HMS-analyzed smoke (gray shading) on July 7, 2017 (from </a:t>
            </a:r>
            <a:r>
              <a:rPr lang="en-US" sz="1800" dirty="0" err="1">
                <a:solidFill>
                  <a:schemeClr val="bg1"/>
                </a:solidFill>
              </a:rPr>
              <a:t>AirNow</a:t>
            </a:r>
            <a:r>
              <a:rPr lang="en-US" sz="1800" dirty="0">
                <a:solidFill>
                  <a:schemeClr val="bg1"/>
                </a:solidFill>
              </a:rPr>
              <a:t>-Tech)</a:t>
            </a:r>
          </a:p>
        </p:txBody>
      </p:sp>
      <p:pic>
        <p:nvPicPr>
          <p:cNvPr id="10" name="Picture 9" descr="Daily 7:00 AM  E.S.T. 500-Millibar Height Contour Map"/>
          <p:cNvPicPr/>
          <p:nvPr/>
        </p:nvPicPr>
        <p:blipFill rotWithShape="1">
          <a:blip r:embed="rId2" cstate="print">
            <a:extLst>
              <a:ext uri="{28A0092B-C50C-407E-A947-70E740481C1C}">
                <a14:useLocalDpi xmlns:a14="http://schemas.microsoft.com/office/drawing/2010/main" val="0"/>
              </a:ext>
            </a:extLst>
          </a:blip>
          <a:srcRect l="16866" t="21834" r="33598" b="17562"/>
          <a:stretch/>
        </p:blipFill>
        <p:spPr bwMode="auto">
          <a:xfrm>
            <a:off x="1160889" y="1545081"/>
            <a:ext cx="4295456" cy="3941064"/>
          </a:xfrm>
          <a:prstGeom prst="rect">
            <a:avLst/>
          </a:prstGeom>
          <a:noFill/>
          <a:ln>
            <a:noFill/>
          </a:ln>
          <a:effectLst>
            <a:outerShdw blurRad="190500">
              <a:scrgbClr r="0" g="0" b="0">
                <a:alpha val="70000"/>
              </a:scrgbClr>
            </a:outerShdw>
          </a:effectLst>
          <a:extLst>
            <a:ext uri="{53640926-AAD7-44D8-BBD7-CCE9431645EC}">
              <a14:shadowObscured xmlns:a14="http://schemas.microsoft.com/office/drawing/2010/main"/>
            </a:ext>
          </a:extLst>
        </p:spPr>
      </p:pic>
      <p:pic>
        <p:nvPicPr>
          <p:cNvPr id="13" name="Picture 12"/>
          <p:cNvPicPr/>
          <p:nvPr/>
        </p:nvPicPr>
        <p:blipFill>
          <a:blip r:embed="rId3"/>
          <a:stretch>
            <a:fillRect/>
          </a:stretch>
        </p:blipFill>
        <p:spPr>
          <a:xfrm>
            <a:off x="6909842" y="1520697"/>
            <a:ext cx="3865236" cy="3941064"/>
          </a:xfrm>
          <a:prstGeom prst="rect">
            <a:avLst/>
          </a:prstGeom>
          <a:effectLst>
            <a:outerShdw blurRad="190500">
              <a:scrgbClr r="0" g="0" b="0">
                <a:alpha val="70000"/>
              </a:scrgbClr>
            </a:outerShdw>
          </a:effectLst>
        </p:spPr>
      </p:pic>
    </p:spTree>
    <p:extLst>
      <p:ext uri="{BB962C8B-B14F-4D97-AF65-F5344CB8AC3E}">
        <p14:creationId xmlns:p14="http://schemas.microsoft.com/office/powerpoint/2010/main" val="413810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err="1">
                <a:solidFill>
                  <a:schemeClr val="bg1"/>
                </a:solidFill>
              </a:rPr>
              <a:t>CAMx</a:t>
            </a:r>
            <a:r>
              <a:rPr lang="en-US" dirty="0">
                <a:solidFill>
                  <a:schemeClr val="bg1"/>
                </a:solidFill>
              </a:rPr>
              <a:t> Input Data</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8</a:t>
            </a:fld>
            <a:endParaRPr lang="en-US" dirty="0">
              <a:solidFill>
                <a:schemeClr val="bg1"/>
              </a:solidFill>
            </a:endParaRPr>
          </a:p>
        </p:txBody>
      </p:sp>
      <p:sp>
        <p:nvSpPr>
          <p:cNvPr id="14" name="Content Placeholder 2">
            <a:extLst>
              <a:ext uri="{FF2B5EF4-FFF2-40B4-BE49-F238E27FC236}">
                <a16:creationId xmlns:a16="http://schemas.microsoft.com/office/drawing/2014/main" id="{08939264-F046-411A-8E75-59910E01E107}"/>
              </a:ext>
            </a:extLst>
          </p:cNvPr>
          <p:cNvSpPr txBox="1">
            <a:spLocks/>
          </p:cNvSpPr>
          <p:nvPr/>
        </p:nvSpPr>
        <p:spPr>
          <a:xfrm>
            <a:off x="6183630" y="1825625"/>
            <a:ext cx="5170170" cy="4351338"/>
          </a:xfrm>
          <a:prstGeom prst="rect">
            <a:avLst/>
          </a:prstGeom>
        </p:spPr>
        <p:txBody>
          <a:bodyPr>
            <a:noAutofit/>
          </a:bodyPr>
          <a:lstStyle>
            <a:lvl1pPr marL="292100" indent="-292100" algn="l" defTabSz="914400" rtl="0" eaLnBrk="1" latinLnBrk="0" hangingPunct="1">
              <a:lnSpc>
                <a:spcPct val="100000"/>
              </a:lnSpc>
              <a:spcBef>
                <a:spcPts val="1000"/>
              </a:spcBef>
              <a:buFont typeface="Arial" panose="020B0604020202020204" pitchFamily="34" charset="0"/>
              <a:buChar char="•"/>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gn="l" defTabSz="914400" rtl="0" eaLnBrk="1" latinLnBrk="0" hangingPunct="1">
              <a:lnSpc>
                <a:spcPct val="100000"/>
              </a:lnSpc>
              <a:spcBef>
                <a:spcPts val="600"/>
              </a:spcBef>
              <a:buFont typeface="Segoe UI" panose="020B0502040204020203" pitchFamily="34" charset="0"/>
              <a:buChar char="‒"/>
              <a:defRPr sz="2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600"/>
              </a:spcBef>
              <a:buFont typeface="Arial" panose="020B0604020202020204" pitchFamily="34" charset="0"/>
              <a:buChar char="•"/>
              <a:defRPr sz="20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144588"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1376363"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chemeClr val="bg1"/>
                </a:solidFill>
                <a:latin typeface="Segoe UI Semibold" panose="020B0702040204020203" pitchFamily="34" charset="0"/>
                <a:cs typeface="Segoe UI Semibold" panose="020B0702040204020203" pitchFamily="34" charset="0"/>
              </a:rPr>
              <a:t>Meteorology</a:t>
            </a:r>
          </a:p>
          <a:p>
            <a:r>
              <a:rPr lang="en-US" sz="2600" dirty="0" err="1">
                <a:solidFill>
                  <a:schemeClr val="bg1"/>
                </a:solidFill>
              </a:rPr>
              <a:t>WRF</a:t>
            </a:r>
            <a:r>
              <a:rPr lang="en-US" sz="2600" dirty="0">
                <a:solidFill>
                  <a:schemeClr val="bg1"/>
                </a:solidFill>
              </a:rPr>
              <a:t> version 3.9.1</a:t>
            </a:r>
          </a:p>
          <a:p>
            <a:r>
              <a:rPr lang="en-US" sz="2600" dirty="0">
                <a:solidFill>
                  <a:schemeClr val="bg1"/>
                </a:solidFill>
              </a:rPr>
              <a:t>Model performance was good and within established benchmarks</a:t>
            </a:r>
          </a:p>
          <a:p>
            <a:pPr marL="0" indent="0">
              <a:buFont typeface="Arial" panose="020B0604020202020204" pitchFamily="34" charset="0"/>
              <a:buNone/>
            </a:pPr>
            <a:r>
              <a:rPr lang="en-US" sz="2600" dirty="0">
                <a:solidFill>
                  <a:schemeClr val="bg1"/>
                </a:solidFill>
                <a:latin typeface="Segoe UI Semibold" panose="020B0702040204020203" pitchFamily="34" charset="0"/>
                <a:cs typeface="Segoe UI Semibold" panose="020B0702040204020203" pitchFamily="34" charset="0"/>
              </a:rPr>
              <a:t>Boundary Conditions</a:t>
            </a:r>
          </a:p>
          <a:p>
            <a:r>
              <a:rPr lang="en-US" sz="2600" dirty="0">
                <a:solidFill>
                  <a:schemeClr val="bg1"/>
                </a:solidFill>
              </a:rPr>
              <a:t>Based on output data (every 6 hours) from the Model for Ozone and Related chemical Tracers (MOZART) from </a:t>
            </a:r>
            <a:r>
              <a:rPr lang="en-US" sz="2600" dirty="0" err="1">
                <a:solidFill>
                  <a:schemeClr val="bg1"/>
                </a:solidFill>
              </a:rPr>
              <a:t>NCAR</a:t>
            </a:r>
            <a:endParaRPr lang="en-US" sz="2600" dirty="0">
              <a:solidFill>
                <a:schemeClr val="bg1"/>
              </a:solidFill>
            </a:endParaRPr>
          </a:p>
        </p:txBody>
      </p:sp>
      <p:sp>
        <p:nvSpPr>
          <p:cNvPr id="15" name="Content Placeholder 4">
            <a:extLst>
              <a:ext uri="{FF2B5EF4-FFF2-40B4-BE49-F238E27FC236}">
                <a16:creationId xmlns:a16="http://schemas.microsoft.com/office/drawing/2014/main" id="{5413949A-F05D-46AC-BAC3-1B391B47A89E}"/>
              </a:ext>
            </a:extLst>
          </p:cNvPr>
          <p:cNvSpPr txBox="1">
            <a:spLocks/>
          </p:cNvSpPr>
          <p:nvPr/>
        </p:nvSpPr>
        <p:spPr>
          <a:xfrm>
            <a:off x="1073469" y="1825625"/>
            <a:ext cx="4889500" cy="4351338"/>
          </a:xfrm>
          <a:prstGeom prst="rect">
            <a:avLst/>
          </a:prstGeom>
        </p:spPr>
        <p:txBody>
          <a:bodyPr>
            <a:noAutofit/>
          </a:bodyPr>
          <a:lstStyle>
            <a:lvl1pPr marL="292100" indent="-292100" algn="l" defTabSz="914400" rtl="0" eaLnBrk="1" latinLnBrk="0" hangingPunct="1">
              <a:lnSpc>
                <a:spcPct val="100000"/>
              </a:lnSpc>
              <a:spcBef>
                <a:spcPts val="1000"/>
              </a:spcBef>
              <a:buFont typeface="Arial" panose="020B0604020202020204" pitchFamily="34" charset="0"/>
              <a:buChar char="•"/>
              <a:defRPr sz="2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1pPr>
            <a:lvl2pPr marL="631825" indent="-292100" algn="l" defTabSz="914400" rtl="0" eaLnBrk="1" latinLnBrk="0" hangingPunct="1">
              <a:lnSpc>
                <a:spcPct val="100000"/>
              </a:lnSpc>
              <a:spcBef>
                <a:spcPts val="600"/>
              </a:spcBef>
              <a:buFont typeface="Segoe UI" panose="020B0502040204020203" pitchFamily="34" charset="0"/>
              <a:buChar char="‒"/>
              <a:defRPr sz="24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600"/>
              </a:spcBef>
              <a:buFont typeface="Arial" panose="020B0604020202020204" pitchFamily="34" charset="0"/>
              <a:buChar char="•"/>
              <a:defRPr sz="20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3pPr>
            <a:lvl4pPr marL="1144588"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4pPr>
            <a:lvl5pPr marL="1376363" indent="-228600" algn="l" defTabSz="914400" rtl="0" eaLnBrk="1" latinLnBrk="0" hangingPunct="1">
              <a:lnSpc>
                <a:spcPct val="100000"/>
              </a:lnSpc>
              <a:spcBef>
                <a:spcPts val="600"/>
              </a:spcBef>
              <a:buFont typeface="Arial" panose="020B0604020202020204" pitchFamily="34" charset="0"/>
              <a:buChar char="•"/>
              <a:defRPr sz="1800" kern="1200">
                <a:solidFill>
                  <a:srgbClr val="0C5788"/>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chemeClr val="bg1"/>
                </a:solidFill>
                <a:latin typeface="Segoe UI Semibold" panose="020B0702040204020203" pitchFamily="34" charset="0"/>
                <a:cs typeface="Segoe UI Semibold" panose="020B0702040204020203" pitchFamily="34" charset="0"/>
              </a:rPr>
              <a:t>Emissions</a:t>
            </a:r>
          </a:p>
          <a:p>
            <a:r>
              <a:rPr lang="en-US" sz="2600" dirty="0">
                <a:solidFill>
                  <a:schemeClr val="bg1"/>
                </a:solidFill>
              </a:rPr>
              <a:t>Primarily based on NEI </a:t>
            </a:r>
            <a:r>
              <a:rPr lang="en-US" sz="2600" dirty="0" err="1">
                <a:solidFill>
                  <a:schemeClr val="bg1"/>
                </a:solidFill>
              </a:rPr>
              <a:t>2014v7.2</a:t>
            </a:r>
            <a:r>
              <a:rPr lang="en-US" sz="2600" dirty="0">
                <a:solidFill>
                  <a:schemeClr val="bg1"/>
                </a:solidFill>
              </a:rPr>
              <a:t> platform</a:t>
            </a:r>
          </a:p>
          <a:p>
            <a:r>
              <a:rPr lang="en-US" sz="2600" dirty="0">
                <a:solidFill>
                  <a:schemeClr val="bg1"/>
                </a:solidFill>
              </a:rPr>
              <a:t>2017 </a:t>
            </a:r>
            <a:r>
              <a:rPr lang="en-US" sz="2600" dirty="0" err="1">
                <a:solidFill>
                  <a:schemeClr val="bg1"/>
                </a:solidFill>
              </a:rPr>
              <a:t>CEMS</a:t>
            </a:r>
            <a:r>
              <a:rPr lang="en-US" sz="2600" dirty="0">
                <a:solidFill>
                  <a:schemeClr val="bg1"/>
                </a:solidFill>
              </a:rPr>
              <a:t> for </a:t>
            </a:r>
            <a:r>
              <a:rPr lang="en-US" sz="2600" dirty="0" err="1">
                <a:solidFill>
                  <a:schemeClr val="bg1"/>
                </a:solidFill>
              </a:rPr>
              <a:t>EGUs</a:t>
            </a:r>
            <a:endParaRPr lang="en-US" sz="2600" dirty="0">
              <a:solidFill>
                <a:schemeClr val="bg1"/>
              </a:solidFill>
            </a:endParaRPr>
          </a:p>
          <a:p>
            <a:r>
              <a:rPr lang="en-US" sz="2600" dirty="0">
                <a:solidFill>
                  <a:schemeClr val="bg1"/>
                </a:solidFill>
              </a:rPr>
              <a:t>Adjustments to </a:t>
            </a:r>
            <a:r>
              <a:rPr lang="en-US" sz="2600" dirty="0" err="1">
                <a:solidFill>
                  <a:schemeClr val="bg1"/>
                </a:solidFill>
              </a:rPr>
              <a:t>onroad</a:t>
            </a:r>
            <a:r>
              <a:rPr lang="en-US" sz="2600" dirty="0">
                <a:solidFill>
                  <a:schemeClr val="bg1"/>
                </a:solidFill>
              </a:rPr>
              <a:t> mobile emissions from </a:t>
            </a:r>
            <a:br>
              <a:rPr lang="en-US" sz="2600" dirty="0">
                <a:solidFill>
                  <a:schemeClr val="bg1"/>
                </a:solidFill>
              </a:rPr>
            </a:br>
            <a:r>
              <a:rPr lang="en-US" sz="2600" dirty="0">
                <a:solidFill>
                  <a:schemeClr val="bg1"/>
                </a:solidFill>
              </a:rPr>
              <a:t>2014 to 2017</a:t>
            </a:r>
          </a:p>
          <a:p>
            <a:r>
              <a:rPr lang="en-US" sz="2600" dirty="0" err="1">
                <a:solidFill>
                  <a:schemeClr val="bg1"/>
                </a:solidFill>
              </a:rPr>
              <a:t>BEIS</a:t>
            </a:r>
            <a:r>
              <a:rPr lang="en-US" sz="2600" dirty="0">
                <a:solidFill>
                  <a:schemeClr val="bg1"/>
                </a:solidFill>
              </a:rPr>
              <a:t> for 2017 </a:t>
            </a:r>
            <a:r>
              <a:rPr lang="en-US" sz="2600" dirty="0" err="1">
                <a:solidFill>
                  <a:schemeClr val="bg1"/>
                </a:solidFill>
              </a:rPr>
              <a:t>biogenics</a:t>
            </a:r>
            <a:endParaRPr lang="en-US" sz="2600" dirty="0">
              <a:solidFill>
                <a:schemeClr val="bg1"/>
              </a:solidFill>
            </a:endParaRPr>
          </a:p>
          <a:p>
            <a:r>
              <a:rPr lang="en-US" sz="2600" dirty="0">
                <a:solidFill>
                  <a:schemeClr val="bg1"/>
                </a:solidFill>
              </a:rPr>
              <a:t>Day-specific wildfire and prescribed fire emissions</a:t>
            </a:r>
          </a:p>
          <a:p>
            <a:endParaRPr lang="en-US" sz="2600" dirty="0">
              <a:solidFill>
                <a:schemeClr val="bg1"/>
              </a:solidFill>
            </a:endParaRPr>
          </a:p>
        </p:txBody>
      </p:sp>
    </p:spTree>
    <p:extLst>
      <p:ext uri="{BB962C8B-B14F-4D97-AF65-F5344CB8AC3E}">
        <p14:creationId xmlns:p14="http://schemas.microsoft.com/office/powerpoint/2010/main" val="199929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8000"/>
          </a:xfrm>
          <a:prstGeom prst="rect">
            <a:avLst/>
          </a:prstGeom>
          <a:solidFill>
            <a:srgbClr val="0C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err="1">
                <a:solidFill>
                  <a:schemeClr val="bg1"/>
                </a:solidFill>
              </a:rPr>
              <a:t>CAMx</a:t>
            </a:r>
            <a:r>
              <a:rPr lang="en-US" dirty="0">
                <a:solidFill>
                  <a:schemeClr val="bg1"/>
                </a:solidFill>
              </a:rPr>
              <a:t> Modeling</a:t>
            </a:r>
          </a:p>
        </p:txBody>
      </p:sp>
      <p:sp>
        <p:nvSpPr>
          <p:cNvPr id="3" name="Slide Number Placeholder 2"/>
          <p:cNvSpPr>
            <a:spLocks noGrp="1"/>
          </p:cNvSpPr>
          <p:nvPr>
            <p:ph type="sldNum" sz="quarter" idx="12"/>
          </p:nvPr>
        </p:nvSpPr>
        <p:spPr/>
        <p:txBody>
          <a:bodyPr/>
          <a:lstStyle/>
          <a:p>
            <a:fld id="{DADFA7F5-40CC-4FC0-89A8-DE9E694DC4C4}" type="slidenum">
              <a:rPr lang="en-US" smtClean="0">
                <a:solidFill>
                  <a:schemeClr val="bg1"/>
                </a:solidFill>
              </a:rPr>
              <a:pPr/>
              <a:t>9</a:t>
            </a:fld>
            <a:endParaRPr lang="en-US" dirty="0">
              <a:solidFill>
                <a:schemeClr val="bg1"/>
              </a:solidFill>
            </a:endParaRPr>
          </a:p>
        </p:txBody>
      </p:sp>
      <p:sp>
        <p:nvSpPr>
          <p:cNvPr id="6" name="Content Placeholder 5"/>
          <p:cNvSpPr>
            <a:spLocks noGrp="1"/>
          </p:cNvSpPr>
          <p:nvPr>
            <p:ph sz="half" idx="17"/>
          </p:nvPr>
        </p:nvSpPr>
        <p:spPr>
          <a:xfrm>
            <a:off x="508177" y="1808325"/>
            <a:ext cx="3876058" cy="4367213"/>
          </a:xfrm>
        </p:spPr>
        <p:txBody>
          <a:bodyPr>
            <a:normAutofit fontScale="55000" lnSpcReduction="20000"/>
          </a:bodyPr>
          <a:lstStyle/>
          <a:p>
            <a:pPr>
              <a:lnSpc>
                <a:spcPct val="120000"/>
              </a:lnSpc>
              <a:spcBef>
                <a:spcPts val="600"/>
              </a:spcBef>
            </a:pPr>
            <a:r>
              <a:rPr lang="en-US" dirty="0" err="1">
                <a:solidFill>
                  <a:schemeClr val="bg1"/>
                </a:solidFill>
              </a:rPr>
              <a:t>CAMx</a:t>
            </a:r>
            <a:r>
              <a:rPr lang="en-US" dirty="0">
                <a:solidFill>
                  <a:schemeClr val="bg1"/>
                </a:solidFill>
              </a:rPr>
              <a:t> Version 6.4</a:t>
            </a:r>
          </a:p>
          <a:p>
            <a:pPr lvl="1">
              <a:lnSpc>
                <a:spcPct val="120000"/>
              </a:lnSpc>
            </a:pPr>
            <a:r>
              <a:rPr lang="en-US" sz="2900" dirty="0" err="1">
                <a:solidFill>
                  <a:schemeClr val="bg1"/>
                </a:solidFill>
              </a:rPr>
              <a:t>OSAT3</a:t>
            </a:r>
            <a:endParaRPr lang="en-US" sz="2900" dirty="0">
              <a:solidFill>
                <a:schemeClr val="bg1"/>
              </a:solidFill>
            </a:endParaRPr>
          </a:p>
          <a:p>
            <a:pPr lvl="1">
              <a:lnSpc>
                <a:spcPct val="120000"/>
              </a:lnSpc>
            </a:pPr>
            <a:r>
              <a:rPr lang="en-US" sz="2900" dirty="0" err="1">
                <a:solidFill>
                  <a:schemeClr val="bg1"/>
                </a:solidFill>
              </a:rPr>
              <a:t>APCA</a:t>
            </a:r>
            <a:endParaRPr lang="en-US" sz="2900" dirty="0">
              <a:solidFill>
                <a:schemeClr val="bg1"/>
              </a:solidFill>
            </a:endParaRPr>
          </a:p>
          <a:p>
            <a:pPr>
              <a:lnSpc>
                <a:spcPct val="120000"/>
              </a:lnSpc>
              <a:spcBef>
                <a:spcPts val="600"/>
              </a:spcBef>
            </a:pPr>
            <a:r>
              <a:rPr lang="en-US" dirty="0">
                <a:solidFill>
                  <a:schemeClr val="bg1"/>
                </a:solidFill>
              </a:rPr>
              <a:t>36-km, 12-km, and 4-km modeling domains</a:t>
            </a:r>
          </a:p>
          <a:p>
            <a:pPr>
              <a:lnSpc>
                <a:spcPct val="120000"/>
              </a:lnSpc>
              <a:spcBef>
                <a:spcPts val="600"/>
              </a:spcBef>
            </a:pPr>
            <a:r>
              <a:rPr lang="en-US" dirty="0">
                <a:solidFill>
                  <a:schemeClr val="bg1"/>
                </a:solidFill>
              </a:rPr>
              <a:t>Nine source regions</a:t>
            </a:r>
          </a:p>
          <a:p>
            <a:pPr>
              <a:lnSpc>
                <a:spcPct val="120000"/>
              </a:lnSpc>
              <a:spcBef>
                <a:spcPts val="600"/>
              </a:spcBef>
            </a:pPr>
            <a:r>
              <a:rPr lang="en-US" dirty="0">
                <a:solidFill>
                  <a:schemeClr val="bg1"/>
                </a:solidFill>
              </a:rPr>
              <a:t>Four source sectors</a:t>
            </a:r>
          </a:p>
          <a:p>
            <a:pPr lvl="1">
              <a:lnSpc>
                <a:spcPct val="120000"/>
              </a:lnSpc>
            </a:pPr>
            <a:r>
              <a:rPr lang="en-US" sz="2900" dirty="0">
                <a:solidFill>
                  <a:prstClr val="white"/>
                </a:solidFill>
              </a:rPr>
              <a:t>Biogenic</a:t>
            </a:r>
          </a:p>
          <a:p>
            <a:pPr lvl="1">
              <a:lnSpc>
                <a:spcPct val="120000"/>
              </a:lnSpc>
            </a:pPr>
            <a:r>
              <a:rPr lang="en-US" sz="2900" dirty="0" err="1">
                <a:solidFill>
                  <a:prstClr val="white"/>
                </a:solidFill>
              </a:rPr>
              <a:t>Onroad</a:t>
            </a:r>
            <a:r>
              <a:rPr lang="en-US" sz="2900" dirty="0">
                <a:solidFill>
                  <a:prstClr val="white"/>
                </a:solidFill>
              </a:rPr>
              <a:t> mobile</a:t>
            </a:r>
          </a:p>
          <a:p>
            <a:pPr lvl="1">
              <a:lnSpc>
                <a:spcPct val="120000"/>
              </a:lnSpc>
            </a:pPr>
            <a:r>
              <a:rPr lang="en-US" sz="2900" dirty="0">
                <a:solidFill>
                  <a:prstClr val="white"/>
                </a:solidFill>
              </a:rPr>
              <a:t>Wildland fire</a:t>
            </a:r>
          </a:p>
          <a:p>
            <a:pPr lvl="1">
              <a:lnSpc>
                <a:spcPct val="120000"/>
              </a:lnSpc>
            </a:pPr>
            <a:r>
              <a:rPr lang="en-US" sz="2900" dirty="0">
                <a:solidFill>
                  <a:prstClr val="white"/>
                </a:solidFill>
              </a:rPr>
              <a:t>Other anthropogenic</a:t>
            </a:r>
          </a:p>
          <a:p>
            <a:pPr>
              <a:lnSpc>
                <a:spcPct val="120000"/>
              </a:lnSpc>
              <a:spcBef>
                <a:spcPts val="600"/>
              </a:spcBef>
            </a:pPr>
            <a:r>
              <a:rPr lang="en-US" dirty="0">
                <a:solidFill>
                  <a:schemeClr val="bg1"/>
                </a:solidFill>
              </a:rPr>
              <a:t>Three EGUs and one refinery in New Mexico, tagged individually</a:t>
            </a:r>
          </a:p>
          <a:p>
            <a:pPr marL="0" indent="0">
              <a:lnSpc>
                <a:spcPct val="120000"/>
              </a:lnSpc>
              <a:spcBef>
                <a:spcPts val="600"/>
              </a:spcBef>
              <a:buNone/>
            </a:pPr>
            <a:endParaRPr lang="en-US" sz="2400" dirty="0">
              <a:solidFill>
                <a:schemeClr val="bg1"/>
              </a:solidFill>
            </a:endParaRPr>
          </a:p>
        </p:txBody>
      </p:sp>
      <p:sp>
        <p:nvSpPr>
          <p:cNvPr id="9" name="Content Placeholder 2"/>
          <p:cNvSpPr>
            <a:spLocks noGrp="1"/>
          </p:cNvSpPr>
          <p:nvPr>
            <p:ph sz="half" idx="4294967295"/>
          </p:nvPr>
        </p:nvSpPr>
        <p:spPr>
          <a:xfrm>
            <a:off x="5848143" y="6356350"/>
            <a:ext cx="3689350" cy="365125"/>
          </a:xfrm>
        </p:spPr>
        <p:txBody>
          <a:bodyPr>
            <a:noAutofit/>
          </a:bodyPr>
          <a:lstStyle/>
          <a:p>
            <a:pPr marL="0" indent="0" algn="ctr">
              <a:buNone/>
            </a:pPr>
            <a:r>
              <a:rPr lang="en-US" sz="2000" dirty="0">
                <a:solidFill>
                  <a:schemeClr val="bg1"/>
                </a:solidFill>
              </a:rPr>
              <a:t>36-km Domain</a:t>
            </a:r>
          </a:p>
        </p:txBody>
      </p:sp>
      <p:pic>
        <p:nvPicPr>
          <p:cNvPr id="10" name="Picture 9" descr="T:\ProjectDocs\918015 City of Albuquerque Modeling\Modeling\CAMx\GIS\ABQ_Grid_SourceAreas_9srcs_03_label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142" y="1690688"/>
            <a:ext cx="6009353" cy="4514035"/>
          </a:xfrm>
          <a:prstGeom prst="rect">
            <a:avLst/>
          </a:prstGeom>
          <a:noFill/>
          <a:ln>
            <a:noFill/>
          </a:ln>
          <a:effectLst>
            <a:outerShdw blurRad="190500">
              <a:scrgbClr r="0" g="0" b="0">
                <a:alpha val="70000"/>
              </a:scrgbClr>
            </a:outerShdw>
          </a:effectLst>
        </p:spPr>
      </p:pic>
    </p:spTree>
    <p:extLst>
      <p:ext uri="{BB962C8B-B14F-4D97-AF65-F5344CB8AC3E}">
        <p14:creationId xmlns:p14="http://schemas.microsoft.com/office/powerpoint/2010/main" val="2779335095"/>
      </p:ext>
    </p:extLst>
  </p:cSld>
  <p:clrMapOvr>
    <a:masterClrMapping/>
  </p:clrMapOvr>
</p:sld>
</file>

<file path=ppt/theme/theme1.xml><?xml version="1.0" encoding="utf-8"?>
<a:theme xmlns:a="http://schemas.openxmlformats.org/drawingml/2006/main" name="PPT_Template_Wid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5788"/>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Wide.potx [Read-Only]" id="{A7ADCDDD-B9CB-44A6-B851-813C45B5BA76}" vid="{B982257C-FCAE-4B38-BF9C-2913286DA9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PPT_Template_Wide</Template>
  <TotalTime>3698</TotalTime>
  <Words>1058</Words>
  <Application>Microsoft Office PowerPoint</Application>
  <PresentationFormat>Widescreen</PresentationFormat>
  <Paragraphs>241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 UI</vt:lpstr>
      <vt:lpstr>Segoe UI Light</vt:lpstr>
      <vt:lpstr>Segoe UI Semibold</vt:lpstr>
      <vt:lpstr>PPT_Template_Wide2</vt:lpstr>
      <vt:lpstr>Source Apportionment Modeling to Investigate Local and Non-Local Contributions to Ground-Level Ozone in Albuquerque, New Mexico</vt:lpstr>
      <vt:lpstr>Ozone design values in the Albuquerque area have been decreasing over the last 15 years, but have increased in recent years. In 2018, the design value was 70 ppb, which is on the cusp of violating the current federal standard.</vt:lpstr>
      <vt:lpstr>Bernalillo County 2014 Emissions</vt:lpstr>
      <vt:lpstr>Bernalillo County Emissions Summary</vt:lpstr>
      <vt:lpstr>PowerPoint Presentation</vt:lpstr>
      <vt:lpstr>High Ozone Conditions on June 14, 2017</vt:lpstr>
      <vt:lpstr>High Ozone Conditions on July 7, 2017</vt:lpstr>
      <vt:lpstr>CAMx Input Data</vt:lpstr>
      <vt:lpstr>CAMx Modeling</vt:lpstr>
      <vt:lpstr>CAMx Modeling</vt:lpstr>
      <vt:lpstr>Data Analysis Approach</vt:lpstr>
      <vt:lpstr>Source Apportionment Results</vt:lpstr>
      <vt:lpstr>Source Apportionment Results:  New Mexico Contributions</vt:lpstr>
      <vt:lpstr>Fire Impacts on Ozone on June 15, 2017</vt:lpstr>
      <vt:lpstr>Ozone Impacts from Major Power Plants on  June 15, 2017</vt:lpstr>
      <vt:lpstr>Mobile Source Impacts on Ozone on July 10, 2017</vt:lpstr>
      <vt:lpstr>Source Apportionment of 8-hr Ozone</vt:lpstr>
      <vt:lpstr>Summary (1 of 2)</vt:lpstr>
      <vt:lpstr>Summary (2 of 2)</vt:lpstr>
      <vt:lpstr>PowerPoint Presentation</vt:lpstr>
      <vt:lpstr>PowerPoint Presentation</vt:lpstr>
      <vt:lpstr>Supplemental Slides</vt:lpstr>
      <vt:lpstr>Smoke and Ozone on June 14, 2017</vt:lpstr>
      <vt:lpstr>Smoke and Ozone on July 7, 2017</vt:lpstr>
      <vt:lpstr>Source Apportionment Results: June Episode</vt:lpstr>
      <vt:lpstr>Source Apportionment Results: July Episode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Garnet Erdakos</dc:creator>
  <cp:lastModifiedBy>Garnet Erdakos</cp:lastModifiedBy>
  <cp:revision>94</cp:revision>
  <cp:lastPrinted>2019-10-16T20:52:17Z</cp:lastPrinted>
  <dcterms:created xsi:type="dcterms:W3CDTF">2019-10-09T17:45:36Z</dcterms:created>
  <dcterms:modified xsi:type="dcterms:W3CDTF">2019-10-23T00:00:40Z</dcterms:modified>
</cp:coreProperties>
</file>