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18"/>
  </p:notesMasterIdLst>
  <p:handoutMasterIdLst>
    <p:handoutMasterId r:id="rId19"/>
  </p:handoutMasterIdLst>
  <p:sldIdLst>
    <p:sldId id="539" r:id="rId2"/>
    <p:sldId id="745" r:id="rId3"/>
    <p:sldId id="746" r:id="rId4"/>
    <p:sldId id="304" r:id="rId5"/>
    <p:sldId id="305" r:id="rId6"/>
    <p:sldId id="310" r:id="rId7"/>
    <p:sldId id="311" r:id="rId8"/>
    <p:sldId id="312" r:id="rId9"/>
    <p:sldId id="744" r:id="rId10"/>
    <p:sldId id="313" r:id="rId11"/>
    <p:sldId id="734" r:id="rId12"/>
    <p:sldId id="737" r:id="rId13"/>
    <p:sldId id="738" r:id="rId14"/>
    <p:sldId id="740" r:id="rId15"/>
    <p:sldId id="742" r:id="rId16"/>
    <p:sldId id="747" r:id="rId17"/>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1pPr>
    <a:lvl2pPr marL="457200" algn="ctr" rtl="0" fontAlgn="base">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2pPr>
    <a:lvl3pPr marL="914400" algn="ctr" rtl="0" fontAlgn="base">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3pPr>
    <a:lvl4pPr marL="1371600" algn="ctr" rtl="0" fontAlgn="base">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4pPr>
    <a:lvl5pPr marL="1828800" algn="ctr" rtl="0" fontAlgn="base">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395"/>
  </p:normalViewPr>
  <p:slideViewPr>
    <p:cSldViewPr snapToGrid="0">
      <p:cViewPr varScale="1">
        <p:scale>
          <a:sx n="110" d="100"/>
          <a:sy n="110" d="100"/>
        </p:scale>
        <p:origin x="1216" y="168"/>
      </p:cViewPr>
      <p:guideLst>
        <p:guide orient="horz" pos="2160"/>
        <p:guide pos="2880"/>
      </p:guideLst>
    </p:cSldViewPr>
  </p:slideViewPr>
  <p:outlineViewPr>
    <p:cViewPr>
      <p:scale>
        <a:sx n="33" d="100"/>
        <a:sy n="33" d="100"/>
      </p:scale>
      <p:origin x="0" y="-9784"/>
    </p:cViewPr>
  </p:outlineViewPr>
  <p:notesTextViewPr>
    <p:cViewPr>
      <p:scale>
        <a:sx n="100" d="100"/>
        <a:sy n="100" d="100"/>
      </p:scale>
      <p:origin x="0" y="0"/>
    </p:cViewPr>
  </p:notesTextViewPr>
  <p:sorterViewPr>
    <p:cViewPr>
      <p:scale>
        <a:sx n="139" d="100"/>
        <a:sy n="139" d="100"/>
      </p:scale>
      <p:origin x="0" y="0"/>
    </p:cViewPr>
  </p:sorterViewPr>
  <p:notesViewPr>
    <p:cSldViewPr snapToGrid="0">
      <p:cViewPr varScale="1">
        <p:scale>
          <a:sx n="66" d="100"/>
          <a:sy n="66" d="100"/>
        </p:scale>
        <p:origin x="2" y="0"/>
      </p:cViewPr>
      <p:guideLst/>
    </p:cSldViewPr>
  </p:notesViewPr>
  <p:gridSpacing cx="72237" cy="7223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E8503B8-9DF2-1943-A3AC-D8AA86BD9E96}"/>
              </a:ext>
            </a:extLst>
          </p:cNvPr>
          <p:cNvSpPr>
            <a:spLocks noChangeArrowheads="1"/>
          </p:cNvSpPr>
          <p:nvPr/>
        </p:nvSpPr>
        <p:spPr bwMode="auto">
          <a:xfrm>
            <a:off x="6513513" y="8897938"/>
            <a:ext cx="401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191" tIns="46903" rIns="92191" bIns="46903" anchor="ctr">
            <a:spAutoFit/>
          </a:bodyPr>
          <a:lstStyle>
            <a:lvl1pPr defTabSz="928688" eaLnBrk="0" hangingPunct="0">
              <a:defRPr sz="2400">
                <a:solidFill>
                  <a:schemeClr val="tx1"/>
                </a:solidFill>
                <a:latin typeface="Helvetica" pitchFamily="2" charset="0"/>
                <a:ea typeface="ＭＳ Ｐゴシック" panose="020B0600070205080204" pitchFamily="34" charset="-128"/>
              </a:defRPr>
            </a:lvl1pPr>
            <a:lvl2pPr marL="742950" indent="-285750" defTabSz="928688" eaLnBrk="0" hangingPunct="0">
              <a:defRPr sz="2400">
                <a:solidFill>
                  <a:schemeClr val="tx1"/>
                </a:solidFill>
                <a:latin typeface="Helvetica" pitchFamily="2" charset="0"/>
                <a:ea typeface="ＭＳ Ｐゴシック" panose="020B0600070205080204" pitchFamily="34" charset="-128"/>
              </a:defRPr>
            </a:lvl2pPr>
            <a:lvl3pPr marL="1143000" indent="-228600" defTabSz="928688" eaLnBrk="0" hangingPunct="0">
              <a:defRPr sz="2400">
                <a:solidFill>
                  <a:schemeClr val="tx1"/>
                </a:solidFill>
                <a:latin typeface="Helvetica" pitchFamily="2" charset="0"/>
                <a:ea typeface="ＭＳ Ｐゴシック" panose="020B0600070205080204" pitchFamily="34" charset="-128"/>
              </a:defRPr>
            </a:lvl3pPr>
            <a:lvl4pPr marL="1600200" indent="-228600" defTabSz="928688" eaLnBrk="0" hangingPunct="0">
              <a:defRPr sz="2400">
                <a:solidFill>
                  <a:schemeClr val="tx1"/>
                </a:solidFill>
                <a:latin typeface="Helvetica" pitchFamily="2" charset="0"/>
                <a:ea typeface="ＭＳ Ｐゴシック" panose="020B0600070205080204" pitchFamily="34" charset="-128"/>
              </a:defRPr>
            </a:lvl4pPr>
            <a:lvl5pPr marL="2057400" indent="-228600" defTabSz="928688" eaLnBrk="0" hangingPunct="0">
              <a:defRPr sz="2400">
                <a:solidFill>
                  <a:schemeClr val="tx1"/>
                </a:solidFill>
                <a:latin typeface="Helvetica" pitchFamily="2" charset="0"/>
                <a:ea typeface="ＭＳ Ｐゴシック" panose="020B0600070205080204" pitchFamily="34" charset="-128"/>
              </a:defRPr>
            </a:lvl5pPr>
            <a:lvl6pPr marL="2514600" indent="-228600" algn="ctr"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algn="ctr"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algn="ctr"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algn="ctr"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algn="r"/>
            <a:fld id="{B951A594-76B7-A744-BBE2-901B8653AE0C}" type="slidenum">
              <a:rPr lang="en-US" altLang="en-US" sz="1400"/>
              <a:pPr algn="r"/>
              <a:t>‹#›</a:t>
            </a:fld>
            <a:endParaRPr lang="en-US" altLang="en-US"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16C4C9C-BE6B-1543-8954-F9C730193A6D}"/>
              </a:ext>
            </a:extLst>
          </p:cNvPr>
          <p:cNvSpPr>
            <a:spLocks noGrp="1" noChangeArrowheads="1"/>
          </p:cNvSpPr>
          <p:nvPr>
            <p:ph type="body" sz="quarter" idx="3"/>
          </p:nvPr>
        </p:nvSpPr>
        <p:spPr bwMode="auto">
          <a:xfrm>
            <a:off x="933450" y="4414838"/>
            <a:ext cx="5143500" cy="4184650"/>
          </a:xfrm>
          <a:prstGeom prst="rect">
            <a:avLst/>
          </a:prstGeom>
          <a:noFill/>
          <a:ln w="12700">
            <a:noFill/>
            <a:miter lim="800000"/>
            <a:headEnd/>
            <a:tailEnd/>
          </a:ln>
          <a:effectLst/>
        </p:spPr>
        <p:txBody>
          <a:bodyPr vert="horz" wrap="square" lIns="92191" tIns="46903" rIns="92191" bIns="46903"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a:extLst>
              <a:ext uri="{FF2B5EF4-FFF2-40B4-BE49-F238E27FC236}">
                <a16:creationId xmlns:a16="http://schemas.microsoft.com/office/drawing/2014/main" id="{3F04202A-F0BE-E44D-BD1D-8C75664BA0B1}"/>
              </a:ext>
            </a:extLst>
          </p:cNvPr>
          <p:cNvSpPr>
            <a:spLocks noGrp="1" noRot="1" noChangeAspect="1" noChangeArrowheads="1" noTextEdit="1"/>
          </p:cNvSpPr>
          <p:nvPr>
            <p:ph type="sldImg" idx="2"/>
          </p:nvPr>
        </p:nvSpPr>
        <p:spPr bwMode="auto">
          <a:xfrm>
            <a:off x="1182688" y="696913"/>
            <a:ext cx="4648200" cy="348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4">
            <a:extLst>
              <a:ext uri="{FF2B5EF4-FFF2-40B4-BE49-F238E27FC236}">
                <a16:creationId xmlns:a16="http://schemas.microsoft.com/office/drawing/2014/main" id="{66B3FCA3-A00F-3B42-81CD-848539902962}"/>
              </a:ext>
            </a:extLst>
          </p:cNvPr>
          <p:cNvSpPr>
            <a:spLocks noChangeArrowheads="1"/>
          </p:cNvSpPr>
          <p:nvPr/>
        </p:nvSpPr>
        <p:spPr bwMode="auto">
          <a:xfrm>
            <a:off x="6615113" y="8850313"/>
            <a:ext cx="3000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191" tIns="46903" rIns="92191" bIns="46903" anchor="ctr">
            <a:spAutoFit/>
          </a:bodyPr>
          <a:lstStyle>
            <a:lvl1pPr defTabSz="928688" eaLnBrk="0" hangingPunct="0">
              <a:defRPr sz="2400">
                <a:solidFill>
                  <a:schemeClr val="tx1"/>
                </a:solidFill>
                <a:latin typeface="Helvetica" pitchFamily="2" charset="0"/>
                <a:ea typeface="ＭＳ Ｐゴシック" panose="020B0600070205080204" pitchFamily="34" charset="-128"/>
              </a:defRPr>
            </a:lvl1pPr>
            <a:lvl2pPr marL="742950" indent="-285750" defTabSz="928688" eaLnBrk="0" hangingPunct="0">
              <a:defRPr sz="2400">
                <a:solidFill>
                  <a:schemeClr val="tx1"/>
                </a:solidFill>
                <a:latin typeface="Helvetica" pitchFamily="2" charset="0"/>
                <a:ea typeface="ＭＳ Ｐゴシック" panose="020B0600070205080204" pitchFamily="34" charset="-128"/>
              </a:defRPr>
            </a:lvl2pPr>
            <a:lvl3pPr marL="1143000" indent="-228600" defTabSz="928688" eaLnBrk="0" hangingPunct="0">
              <a:defRPr sz="2400">
                <a:solidFill>
                  <a:schemeClr val="tx1"/>
                </a:solidFill>
                <a:latin typeface="Helvetica" pitchFamily="2" charset="0"/>
                <a:ea typeface="ＭＳ Ｐゴシック" panose="020B0600070205080204" pitchFamily="34" charset="-128"/>
              </a:defRPr>
            </a:lvl3pPr>
            <a:lvl4pPr marL="1600200" indent="-228600" defTabSz="928688" eaLnBrk="0" hangingPunct="0">
              <a:defRPr sz="2400">
                <a:solidFill>
                  <a:schemeClr val="tx1"/>
                </a:solidFill>
                <a:latin typeface="Helvetica" pitchFamily="2" charset="0"/>
                <a:ea typeface="ＭＳ Ｐゴシック" panose="020B0600070205080204" pitchFamily="34" charset="-128"/>
              </a:defRPr>
            </a:lvl4pPr>
            <a:lvl5pPr marL="2057400" indent="-228600" defTabSz="928688" eaLnBrk="0" hangingPunct="0">
              <a:defRPr sz="2400">
                <a:solidFill>
                  <a:schemeClr val="tx1"/>
                </a:solidFill>
                <a:latin typeface="Helvetica" pitchFamily="2" charset="0"/>
                <a:ea typeface="ＭＳ Ｐゴシック" panose="020B0600070205080204" pitchFamily="34" charset="-128"/>
              </a:defRPr>
            </a:lvl5pPr>
            <a:lvl6pPr marL="2514600" indent="-228600" algn="ctr"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algn="ctr"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algn="ctr"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algn="ctr"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algn="r"/>
            <a:fld id="{58C134F7-74B6-FA42-B1C7-2F9DEB662D5C}" type="slidenum">
              <a:rPr lang="en-US" altLang="en-US" sz="1400"/>
              <a:pPr algn="r"/>
              <a:t>‹#›</a:t>
            </a:fld>
            <a:endParaRPr lang="en-US" altLang="en-US" sz="1400"/>
          </a:p>
        </p:txBody>
      </p:sp>
    </p:spTree>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Helvetica" pitchFamily="-107" charset="0"/>
        <a:ea typeface="ＭＳ Ｐゴシック" pitchFamily="-107" charset="-128"/>
        <a:cs typeface="ＭＳ Ｐゴシック" pitchFamily="-107" charset="-128"/>
      </a:defRPr>
    </a:lvl1pPr>
    <a:lvl2pPr marL="455613" algn="l" defTabSz="911225" rtl="0" eaLnBrk="0" fontAlgn="base" hangingPunct="0">
      <a:spcBef>
        <a:spcPct val="30000"/>
      </a:spcBef>
      <a:spcAft>
        <a:spcPct val="0"/>
      </a:spcAft>
      <a:defRPr sz="1200" kern="1200">
        <a:solidFill>
          <a:schemeClr val="tx1"/>
        </a:solidFill>
        <a:latin typeface="Helvetica" pitchFamily="-107" charset="0"/>
        <a:ea typeface="ＭＳ Ｐゴシック" pitchFamily="-107" charset="-128"/>
        <a:cs typeface="+mn-cs"/>
      </a:defRPr>
    </a:lvl2pPr>
    <a:lvl3pPr marL="911225" algn="l" defTabSz="911225" rtl="0" eaLnBrk="0" fontAlgn="base" hangingPunct="0">
      <a:spcBef>
        <a:spcPct val="30000"/>
      </a:spcBef>
      <a:spcAft>
        <a:spcPct val="0"/>
      </a:spcAft>
      <a:defRPr sz="1200" kern="1200">
        <a:solidFill>
          <a:schemeClr val="tx1"/>
        </a:solidFill>
        <a:latin typeface="Helvetica" pitchFamily="-107" charset="0"/>
        <a:ea typeface="ＭＳ Ｐゴシック" pitchFamily="-107" charset="-128"/>
        <a:cs typeface="+mn-cs"/>
      </a:defRPr>
    </a:lvl3pPr>
    <a:lvl4pPr marL="1366838" algn="l" defTabSz="911225" rtl="0" eaLnBrk="0" fontAlgn="base" hangingPunct="0">
      <a:spcBef>
        <a:spcPct val="30000"/>
      </a:spcBef>
      <a:spcAft>
        <a:spcPct val="0"/>
      </a:spcAft>
      <a:defRPr sz="1200" kern="1200">
        <a:solidFill>
          <a:schemeClr val="tx1"/>
        </a:solidFill>
        <a:latin typeface="Helvetica" pitchFamily="-107" charset="0"/>
        <a:ea typeface="ＭＳ Ｐゴシック" pitchFamily="-107" charset="-128"/>
        <a:cs typeface="+mn-cs"/>
      </a:defRPr>
    </a:lvl4pPr>
    <a:lvl5pPr marL="1822450" algn="l" defTabSz="911225" rtl="0" eaLnBrk="0" fontAlgn="base" hangingPunct="0">
      <a:spcBef>
        <a:spcPct val="30000"/>
      </a:spcBef>
      <a:spcAft>
        <a:spcPct val="0"/>
      </a:spcAft>
      <a:defRPr sz="1200" kern="1200">
        <a:solidFill>
          <a:schemeClr val="tx1"/>
        </a:solidFill>
        <a:latin typeface="Helvetica"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3B3B388D-04AD-0F4B-A835-184AA90D9494}"/>
              </a:ext>
            </a:extLst>
          </p:cNvPr>
          <p:cNvSpPr>
            <a:spLocks noGrp="1" noRot="1" noChangeAspect="1" noChangeArrowheads="1" noTextEdit="1"/>
          </p:cNvSpPr>
          <p:nvPr>
            <p:ph type="sldImg"/>
          </p:nvPr>
        </p:nvSpPr>
        <p:spPr>
          <a:ln/>
        </p:spPr>
      </p:sp>
      <p:sp>
        <p:nvSpPr>
          <p:cNvPr id="6146" name="Rectangle 3">
            <a:extLst>
              <a:ext uri="{FF2B5EF4-FFF2-40B4-BE49-F238E27FC236}">
                <a16:creationId xmlns:a16="http://schemas.microsoft.com/office/drawing/2014/main" id="{C9B28CF7-1783-A248-B377-B9BF5046603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8011E0-4460-E64E-8DA1-C381DB5C27E1}" type="slidenum">
              <a:rPr lang="en-US" smtClean="0"/>
              <a:t>4</a:t>
            </a:fld>
            <a:endParaRPr lang="en-US"/>
          </a:p>
        </p:txBody>
      </p:sp>
    </p:spTree>
    <p:extLst>
      <p:ext uri="{BB962C8B-B14F-4D97-AF65-F5344CB8AC3E}">
        <p14:creationId xmlns:p14="http://schemas.microsoft.com/office/powerpoint/2010/main" val="277667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523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8011E0-4460-E64E-8DA1-C381DB5C27E1}" type="slidenum">
              <a:rPr lang="en-US" smtClean="0"/>
              <a:t>8</a:t>
            </a:fld>
            <a:endParaRPr lang="en-US"/>
          </a:p>
        </p:txBody>
      </p:sp>
    </p:spTree>
    <p:extLst>
      <p:ext uri="{BB962C8B-B14F-4D97-AF65-F5344CB8AC3E}">
        <p14:creationId xmlns:p14="http://schemas.microsoft.com/office/powerpoint/2010/main" val="2118005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A95F6170-EF6D-3748-AFAF-C2A5C0B8F583}"/>
              </a:ext>
            </a:extLst>
          </p:cNvPr>
          <p:cNvSpPr>
            <a:spLocks noChangeArrowheads="1"/>
          </p:cNvSpPr>
          <p:nvPr/>
        </p:nvSpPr>
        <p:spPr bwMode="auto">
          <a:xfrm>
            <a:off x="8197850" y="651033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Helvetica" pitchFamily="2" charset="0"/>
                <a:ea typeface="ＭＳ Ｐゴシック" panose="020B0600070205080204" pitchFamily="34" charset="-128"/>
              </a:defRPr>
            </a:lvl1pPr>
            <a:lvl2pPr marL="742950" indent="-285750" eaLnBrk="0" hangingPunct="0">
              <a:defRPr sz="2400">
                <a:solidFill>
                  <a:schemeClr val="tx1"/>
                </a:solidFill>
                <a:latin typeface="Helvetica" pitchFamily="2" charset="0"/>
                <a:ea typeface="ＭＳ Ｐゴシック" panose="020B0600070205080204" pitchFamily="34" charset="-128"/>
              </a:defRPr>
            </a:lvl2pPr>
            <a:lvl3pPr marL="1143000" indent="-228600" eaLnBrk="0" hangingPunct="0">
              <a:defRPr sz="2400">
                <a:solidFill>
                  <a:schemeClr val="tx1"/>
                </a:solidFill>
                <a:latin typeface="Helvetica" pitchFamily="2" charset="0"/>
                <a:ea typeface="ＭＳ Ｐゴシック" panose="020B0600070205080204" pitchFamily="34" charset="-128"/>
              </a:defRPr>
            </a:lvl3pPr>
            <a:lvl4pPr marL="1600200" indent="-228600" eaLnBrk="0" hangingPunct="0">
              <a:defRPr sz="2400">
                <a:solidFill>
                  <a:schemeClr val="tx1"/>
                </a:solidFill>
                <a:latin typeface="Helvetica" pitchFamily="2" charset="0"/>
                <a:ea typeface="ＭＳ Ｐゴシック" panose="020B0600070205080204" pitchFamily="34" charset="-128"/>
              </a:defRPr>
            </a:lvl4pPr>
            <a:lvl5pPr marL="2057400" indent="-228600" eaLnBrk="0" hangingPunct="0">
              <a:defRPr sz="24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eaLnBrk="1" hangingPunct="1"/>
            <a:endParaRPr lang="en-US" altLang="en-US"/>
          </a:p>
        </p:txBody>
      </p:sp>
      <p:sp>
        <p:nvSpPr>
          <p:cNvPr id="428034" name="Rectangle 2"/>
          <p:cNvSpPr>
            <a:spLocks noGrp="1" noChangeArrowheads="1"/>
          </p:cNvSpPr>
          <p:nvPr>
            <p:ph type="subTitle" idx="1"/>
          </p:nvPr>
        </p:nvSpPr>
        <p:spPr>
          <a:xfrm>
            <a:off x="1428750" y="3536950"/>
            <a:ext cx="6664325" cy="2039938"/>
          </a:xfrm>
        </p:spPr>
        <p:txBody>
          <a:bodyPr/>
          <a:lstStyle>
            <a:lvl1pPr marL="0" indent="0" algn="ctr">
              <a:spcBef>
                <a:spcPct val="0"/>
              </a:spcBef>
              <a:buFont typeface="Helvetica CY" pitchFamily="-107" charset="-52"/>
              <a:buNone/>
              <a:defRPr b="1"/>
            </a:lvl1pPr>
          </a:lstStyle>
          <a:p>
            <a:r>
              <a:rPr lang="en-US"/>
              <a:t>Click to edit Master subtitle style</a:t>
            </a:r>
          </a:p>
        </p:txBody>
      </p:sp>
      <p:sp>
        <p:nvSpPr>
          <p:cNvPr id="428036" name="Rectangle 4"/>
          <p:cNvSpPr>
            <a:spLocks noGrp="1" noChangeArrowheads="1"/>
          </p:cNvSpPr>
          <p:nvPr>
            <p:ph type="ctrTitle"/>
          </p:nvPr>
        </p:nvSpPr>
        <p:spPr>
          <a:xfrm>
            <a:off x="865188" y="2057400"/>
            <a:ext cx="7772400" cy="1143000"/>
          </a:xfrm>
        </p:spPr>
        <p:txBody>
          <a:bodyPr anchorCtr="1"/>
          <a:lstStyle>
            <a:lvl1pPr algn="ctr">
              <a:lnSpc>
                <a:spcPct val="95000"/>
              </a:lnSpc>
              <a:defRPr sz="3600">
                <a:solidFill>
                  <a:srgbClr val="993300"/>
                </a:solidFill>
                <a:effectLst>
                  <a:outerShdw blurRad="38100" dist="38100" dir="2700000" algn="tl">
                    <a:srgbClr val="000000"/>
                  </a:outerShdw>
                </a:effectLst>
              </a:defRPr>
            </a:lvl1pPr>
          </a:lstStyle>
          <a:p>
            <a:r>
              <a:rPr lang="en-US"/>
              <a:t>Click to edit Master title style</a:t>
            </a:r>
          </a:p>
        </p:txBody>
      </p:sp>
      <p:pic>
        <p:nvPicPr>
          <p:cNvPr id="3" name="Picture 2">
            <a:extLst>
              <a:ext uri="{FF2B5EF4-FFF2-40B4-BE49-F238E27FC236}">
                <a16:creationId xmlns:a16="http://schemas.microsoft.com/office/drawing/2014/main" id="{1F32448F-56AA-F34D-B520-58EE5047CC30}"/>
              </a:ext>
            </a:extLst>
          </p:cNvPr>
          <p:cNvPicPr>
            <a:picLocks noChangeAspect="1"/>
          </p:cNvPicPr>
          <p:nvPr userDrawn="1"/>
        </p:nvPicPr>
        <p:blipFill>
          <a:blip r:embed="rId2"/>
          <a:stretch>
            <a:fillRect/>
          </a:stretch>
        </p:blipFill>
        <p:spPr>
          <a:xfrm>
            <a:off x="2485611" y="5814598"/>
            <a:ext cx="4784912" cy="675517"/>
          </a:xfrm>
          <a:prstGeom prst="rect">
            <a:avLst/>
          </a:prstGeom>
        </p:spPr>
      </p:pic>
    </p:spTree>
    <p:extLst>
      <p:ext uri="{BB962C8B-B14F-4D97-AF65-F5344CB8AC3E}">
        <p14:creationId xmlns:p14="http://schemas.microsoft.com/office/powerpoint/2010/main" val="139634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008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73025"/>
            <a:ext cx="2124075" cy="631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013" y="73025"/>
            <a:ext cx="6224587"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238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Width">
    <p:spTree>
      <p:nvGrpSpPr>
        <p:cNvPr id="1" name=""/>
        <p:cNvGrpSpPr/>
        <p:nvPr/>
      </p:nvGrpSpPr>
      <p:grpSpPr>
        <a:xfrm>
          <a:off x="0" y="0"/>
          <a:ext cx="0" cy="0"/>
          <a:chOff x="0" y="0"/>
          <a:chExt cx="0" cy="0"/>
        </a:xfrm>
      </p:grpSpPr>
      <p:sp>
        <p:nvSpPr>
          <p:cNvPr id="5" name="Rectangle 4"/>
          <p:cNvSpPr/>
          <p:nvPr/>
        </p:nvSpPr>
        <p:spPr>
          <a:xfrm>
            <a:off x="0" y="6721477"/>
            <a:ext cx="6629400" cy="1365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6" name="Picture 9" descr="line-break-dotted-blue-3.png"/>
          <p:cNvPicPr>
            <a:picLocks noChangeAspect="1"/>
          </p:cNvPicPr>
          <p:nvPr/>
        </p:nvPicPr>
        <p:blipFill>
          <a:blip r:embed="rId2">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108139"/>
            <a:ext cx="8229600" cy="1429685"/>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57200" y="1727202"/>
            <a:ext cx="8229600" cy="5130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820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357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0015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58900"/>
            <a:ext cx="40798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358900"/>
            <a:ext cx="40814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84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12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77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20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20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05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211D16-2747-C843-B96B-E9359570A8DB}"/>
              </a:ext>
            </a:extLst>
          </p:cNvPr>
          <p:cNvSpPr>
            <a:spLocks noGrp="1" noChangeArrowheads="1"/>
          </p:cNvSpPr>
          <p:nvPr>
            <p:ph type="body" idx="1"/>
          </p:nvPr>
        </p:nvSpPr>
        <p:spPr bwMode="auto">
          <a:xfrm>
            <a:off x="414338" y="1358900"/>
            <a:ext cx="831373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a:extLst>
              <a:ext uri="{FF2B5EF4-FFF2-40B4-BE49-F238E27FC236}">
                <a16:creationId xmlns:a16="http://schemas.microsoft.com/office/drawing/2014/main" id="{8927F146-4E86-5443-A34E-D4DB1E9FAC63}"/>
              </a:ext>
            </a:extLst>
          </p:cNvPr>
          <p:cNvSpPr>
            <a:spLocks noChangeArrowheads="1"/>
          </p:cNvSpPr>
          <p:nvPr/>
        </p:nvSpPr>
        <p:spPr bwMode="auto">
          <a:xfrm>
            <a:off x="8197850" y="651033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Helvetica" pitchFamily="2" charset="0"/>
                <a:ea typeface="ＭＳ Ｐゴシック" panose="020B0600070205080204" pitchFamily="34" charset="-128"/>
              </a:defRPr>
            </a:lvl1pPr>
            <a:lvl2pPr marL="742950" indent="-285750" eaLnBrk="0" hangingPunct="0">
              <a:defRPr sz="2400">
                <a:solidFill>
                  <a:schemeClr val="tx1"/>
                </a:solidFill>
                <a:latin typeface="Helvetica" pitchFamily="2" charset="0"/>
                <a:ea typeface="ＭＳ Ｐゴシック" panose="020B0600070205080204" pitchFamily="34" charset="-128"/>
              </a:defRPr>
            </a:lvl2pPr>
            <a:lvl3pPr marL="1143000" indent="-228600" eaLnBrk="0" hangingPunct="0">
              <a:defRPr sz="2400">
                <a:solidFill>
                  <a:schemeClr val="tx1"/>
                </a:solidFill>
                <a:latin typeface="Helvetica" pitchFamily="2" charset="0"/>
                <a:ea typeface="ＭＳ Ｐゴシック" panose="020B0600070205080204" pitchFamily="34" charset="-128"/>
              </a:defRPr>
            </a:lvl3pPr>
            <a:lvl4pPr marL="1600200" indent="-228600" eaLnBrk="0" hangingPunct="0">
              <a:defRPr sz="2400">
                <a:solidFill>
                  <a:schemeClr val="tx1"/>
                </a:solidFill>
                <a:latin typeface="Helvetica" pitchFamily="2" charset="0"/>
                <a:ea typeface="ＭＳ Ｐゴシック" panose="020B0600070205080204" pitchFamily="34" charset="-128"/>
              </a:defRPr>
            </a:lvl4pPr>
            <a:lvl5pPr marL="2057400" indent="-228600" eaLnBrk="0" hangingPunct="0">
              <a:defRPr sz="24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eaLnBrk="1" hangingPunct="1"/>
            <a:endParaRPr lang="en-US" altLang="en-US"/>
          </a:p>
        </p:txBody>
      </p:sp>
      <p:sp>
        <p:nvSpPr>
          <p:cNvPr id="1028" name="Rectangle 4">
            <a:extLst>
              <a:ext uri="{FF2B5EF4-FFF2-40B4-BE49-F238E27FC236}">
                <a16:creationId xmlns:a16="http://schemas.microsoft.com/office/drawing/2014/main" id="{A20254BA-EB71-9F49-BFDC-B2ED25CF9ED5}"/>
              </a:ext>
            </a:extLst>
          </p:cNvPr>
          <p:cNvSpPr>
            <a:spLocks noGrp="1" noChangeArrowheads="1"/>
          </p:cNvSpPr>
          <p:nvPr>
            <p:ph type="title"/>
          </p:nvPr>
        </p:nvSpPr>
        <p:spPr bwMode="auto">
          <a:xfrm>
            <a:off x="227013" y="73025"/>
            <a:ext cx="62404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GB" altLang="en-US"/>
              <a:t>Click to edit Master title style</a:t>
            </a:r>
            <a:endParaRPr lang="en-US" altLang="en-US"/>
          </a:p>
        </p:txBody>
      </p:sp>
      <p:sp>
        <p:nvSpPr>
          <p:cNvPr id="427191" name="Text Box 183">
            <a:extLst>
              <a:ext uri="{FF2B5EF4-FFF2-40B4-BE49-F238E27FC236}">
                <a16:creationId xmlns:a16="http://schemas.microsoft.com/office/drawing/2014/main" id="{67C1F28C-DCBA-C64C-80E5-4435D3D3BA89}"/>
              </a:ext>
            </a:extLst>
          </p:cNvPr>
          <p:cNvSpPr txBox="1">
            <a:spLocks noChangeArrowheads="1"/>
          </p:cNvSpPr>
          <p:nvPr/>
        </p:nvSpPr>
        <p:spPr bwMode="auto">
          <a:xfrm>
            <a:off x="8577263" y="6569075"/>
            <a:ext cx="400050" cy="304800"/>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Helvetica" pitchFamily="2" charset="0"/>
                <a:ea typeface="ＭＳ Ｐゴシック" panose="020B0600070205080204" pitchFamily="34" charset="-128"/>
              </a:defRPr>
            </a:lvl1pPr>
            <a:lvl2pPr marL="742950" indent="-285750" eaLnBrk="0" hangingPunct="0">
              <a:defRPr sz="2400">
                <a:solidFill>
                  <a:schemeClr val="tx1"/>
                </a:solidFill>
                <a:latin typeface="Helvetica" pitchFamily="2" charset="0"/>
                <a:ea typeface="ＭＳ Ｐゴシック" panose="020B0600070205080204" pitchFamily="34" charset="-128"/>
              </a:defRPr>
            </a:lvl2pPr>
            <a:lvl3pPr marL="1143000" indent="-228600" eaLnBrk="0" hangingPunct="0">
              <a:defRPr sz="2400">
                <a:solidFill>
                  <a:schemeClr val="tx1"/>
                </a:solidFill>
                <a:latin typeface="Helvetica" pitchFamily="2" charset="0"/>
                <a:ea typeface="ＭＳ Ｐゴシック" panose="020B0600070205080204" pitchFamily="34" charset="-128"/>
              </a:defRPr>
            </a:lvl3pPr>
            <a:lvl4pPr marL="1600200" indent="-228600" eaLnBrk="0" hangingPunct="0">
              <a:defRPr sz="2400">
                <a:solidFill>
                  <a:schemeClr val="tx1"/>
                </a:solidFill>
                <a:latin typeface="Helvetica" pitchFamily="2" charset="0"/>
                <a:ea typeface="ＭＳ Ｐゴシック" panose="020B0600070205080204" pitchFamily="34" charset="-128"/>
              </a:defRPr>
            </a:lvl4pPr>
            <a:lvl5pPr marL="2057400" indent="-228600" eaLnBrk="0" hangingPunct="0">
              <a:defRPr sz="24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algn="l"/>
            <a:fld id="{0F871323-C789-814F-9993-C39C4400BBAD}" type="slidenum">
              <a:rPr lang="en-US" altLang="en-US" sz="1400">
                <a:solidFill>
                  <a:schemeClr val="bg1"/>
                </a:solidFill>
              </a:rPr>
              <a:pPr algn="l"/>
              <a:t>‹#›</a:t>
            </a:fld>
            <a:endParaRPr lang="en-US" altLang="en-US" sz="1400">
              <a:solidFill>
                <a:schemeClr val="bg1"/>
              </a:solidFill>
            </a:endParaRPr>
          </a:p>
        </p:txBody>
      </p:sp>
      <p:pic>
        <p:nvPicPr>
          <p:cNvPr id="3" name="Picture 2">
            <a:extLst>
              <a:ext uri="{FF2B5EF4-FFF2-40B4-BE49-F238E27FC236}">
                <a16:creationId xmlns:a16="http://schemas.microsoft.com/office/drawing/2014/main" id="{4DFEDA45-2B30-2046-88D6-35B1EA8E0F5C}"/>
              </a:ext>
            </a:extLst>
          </p:cNvPr>
          <p:cNvPicPr>
            <a:picLocks noChangeAspect="1"/>
          </p:cNvPicPr>
          <p:nvPr userDrawn="1"/>
        </p:nvPicPr>
        <p:blipFill>
          <a:blip r:embed="rId14"/>
          <a:stretch>
            <a:fillRect/>
          </a:stretch>
        </p:blipFill>
        <p:spPr>
          <a:xfrm>
            <a:off x="6935236" y="73025"/>
            <a:ext cx="2139191" cy="302003"/>
          </a:xfrm>
          <a:prstGeom prst="rect">
            <a:avLst/>
          </a:prstGeom>
        </p:spPr>
      </p:pic>
    </p:spTree>
  </p:cSld>
  <p:clrMap bg1="lt1" tx1="dk1" bg2="lt2" tx2="dk2" accent1="accent1" accent2="accent2" accent3="accent3" accent4="accent4" accent5="accent5" accent6="accent6" hlink="hlink" folHlink="folHlink"/>
  <p:sldLayoutIdLst>
    <p:sldLayoutId id="2147483931"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3" r:id="rId12"/>
  </p:sldLayoutIdLst>
  <p:txStyles>
    <p:titleStyle>
      <a:lvl1pPr algn="l" rtl="0" eaLnBrk="0" fontAlgn="base" hangingPunct="0">
        <a:lnSpc>
          <a:spcPct val="80000"/>
        </a:lnSpc>
        <a:spcBef>
          <a:spcPct val="0"/>
        </a:spcBef>
        <a:spcAft>
          <a:spcPct val="0"/>
        </a:spcAft>
        <a:defRPr sz="2800" b="1">
          <a:solidFill>
            <a:srgbClr val="EAFD39"/>
          </a:solidFill>
          <a:latin typeface="+mj-lt"/>
          <a:ea typeface="ＭＳ Ｐゴシック" pitchFamily="-107" charset="-128"/>
          <a:cs typeface="ＭＳ Ｐゴシック" pitchFamily="-107" charset="-128"/>
        </a:defRPr>
      </a:lvl1pPr>
      <a:lvl2pPr algn="l" rtl="0" eaLnBrk="0" fontAlgn="base" hangingPunct="0">
        <a:lnSpc>
          <a:spcPct val="80000"/>
        </a:lnSpc>
        <a:spcBef>
          <a:spcPct val="0"/>
        </a:spcBef>
        <a:spcAft>
          <a:spcPct val="0"/>
        </a:spcAft>
        <a:defRPr sz="2800" b="1">
          <a:solidFill>
            <a:srgbClr val="EAFD39"/>
          </a:solidFill>
          <a:latin typeface="Helvetica" pitchFamily="-107" charset="0"/>
          <a:ea typeface="ＭＳ Ｐゴシック" pitchFamily="-107" charset="-128"/>
          <a:cs typeface="ＭＳ Ｐゴシック" pitchFamily="-107" charset="-128"/>
        </a:defRPr>
      </a:lvl2pPr>
      <a:lvl3pPr algn="l" rtl="0" eaLnBrk="0" fontAlgn="base" hangingPunct="0">
        <a:lnSpc>
          <a:spcPct val="80000"/>
        </a:lnSpc>
        <a:spcBef>
          <a:spcPct val="0"/>
        </a:spcBef>
        <a:spcAft>
          <a:spcPct val="0"/>
        </a:spcAft>
        <a:defRPr sz="2800" b="1">
          <a:solidFill>
            <a:srgbClr val="EAFD39"/>
          </a:solidFill>
          <a:latin typeface="Helvetica" pitchFamily="-107" charset="0"/>
          <a:ea typeface="ＭＳ Ｐゴシック" pitchFamily="-107" charset="-128"/>
          <a:cs typeface="ＭＳ Ｐゴシック" pitchFamily="-107" charset="-128"/>
        </a:defRPr>
      </a:lvl3pPr>
      <a:lvl4pPr algn="l" rtl="0" eaLnBrk="0" fontAlgn="base" hangingPunct="0">
        <a:lnSpc>
          <a:spcPct val="80000"/>
        </a:lnSpc>
        <a:spcBef>
          <a:spcPct val="0"/>
        </a:spcBef>
        <a:spcAft>
          <a:spcPct val="0"/>
        </a:spcAft>
        <a:defRPr sz="2800" b="1">
          <a:solidFill>
            <a:srgbClr val="EAFD39"/>
          </a:solidFill>
          <a:latin typeface="Helvetica" pitchFamily="-107" charset="0"/>
          <a:ea typeface="ＭＳ Ｐゴシック" pitchFamily="-107" charset="-128"/>
          <a:cs typeface="ＭＳ Ｐゴシック" pitchFamily="-107" charset="-128"/>
        </a:defRPr>
      </a:lvl4pPr>
      <a:lvl5pPr algn="l" rtl="0" eaLnBrk="0" fontAlgn="base" hangingPunct="0">
        <a:lnSpc>
          <a:spcPct val="80000"/>
        </a:lnSpc>
        <a:spcBef>
          <a:spcPct val="0"/>
        </a:spcBef>
        <a:spcAft>
          <a:spcPct val="0"/>
        </a:spcAft>
        <a:defRPr sz="2800" b="1">
          <a:solidFill>
            <a:srgbClr val="EAFD39"/>
          </a:solidFill>
          <a:latin typeface="Helvetica" pitchFamily="-107" charset="0"/>
          <a:ea typeface="ＭＳ Ｐゴシック" pitchFamily="-107" charset="-128"/>
          <a:cs typeface="ＭＳ Ｐゴシック" pitchFamily="-107" charset="-128"/>
        </a:defRPr>
      </a:lvl5pPr>
      <a:lvl6pPr marL="457200" algn="l" rtl="0" eaLnBrk="0" fontAlgn="base" hangingPunct="0">
        <a:lnSpc>
          <a:spcPct val="80000"/>
        </a:lnSpc>
        <a:spcBef>
          <a:spcPct val="0"/>
        </a:spcBef>
        <a:spcAft>
          <a:spcPct val="0"/>
        </a:spcAft>
        <a:defRPr sz="2800" b="1">
          <a:solidFill>
            <a:srgbClr val="EAFD39"/>
          </a:solidFill>
          <a:latin typeface="Helvetica" pitchFamily="-107" charset="0"/>
        </a:defRPr>
      </a:lvl6pPr>
      <a:lvl7pPr marL="914400" algn="l" rtl="0" eaLnBrk="0" fontAlgn="base" hangingPunct="0">
        <a:lnSpc>
          <a:spcPct val="80000"/>
        </a:lnSpc>
        <a:spcBef>
          <a:spcPct val="0"/>
        </a:spcBef>
        <a:spcAft>
          <a:spcPct val="0"/>
        </a:spcAft>
        <a:defRPr sz="2800" b="1">
          <a:solidFill>
            <a:srgbClr val="EAFD39"/>
          </a:solidFill>
          <a:latin typeface="Helvetica" pitchFamily="-107" charset="0"/>
        </a:defRPr>
      </a:lvl7pPr>
      <a:lvl8pPr marL="1371600" algn="l" rtl="0" eaLnBrk="0" fontAlgn="base" hangingPunct="0">
        <a:lnSpc>
          <a:spcPct val="80000"/>
        </a:lnSpc>
        <a:spcBef>
          <a:spcPct val="0"/>
        </a:spcBef>
        <a:spcAft>
          <a:spcPct val="0"/>
        </a:spcAft>
        <a:defRPr sz="2800" b="1">
          <a:solidFill>
            <a:srgbClr val="EAFD39"/>
          </a:solidFill>
          <a:latin typeface="Helvetica" pitchFamily="-107" charset="0"/>
        </a:defRPr>
      </a:lvl8pPr>
      <a:lvl9pPr marL="1828800" algn="l" rtl="0" eaLnBrk="0" fontAlgn="base" hangingPunct="0">
        <a:lnSpc>
          <a:spcPct val="80000"/>
        </a:lnSpc>
        <a:spcBef>
          <a:spcPct val="0"/>
        </a:spcBef>
        <a:spcAft>
          <a:spcPct val="0"/>
        </a:spcAft>
        <a:defRPr sz="2800" b="1">
          <a:solidFill>
            <a:srgbClr val="EAFD39"/>
          </a:solidFill>
          <a:latin typeface="Helvetica" pitchFamily="-107" charset="0"/>
        </a:defRPr>
      </a:lvl9pPr>
    </p:titleStyle>
    <p:bodyStyle>
      <a:lvl1pPr marL="342900" indent="-342900" algn="l" rtl="0" eaLnBrk="0" fontAlgn="base" hangingPunct="0">
        <a:spcBef>
          <a:spcPct val="50000"/>
        </a:spcBef>
        <a:spcAft>
          <a:spcPct val="0"/>
        </a:spcAft>
        <a:buClr>
          <a:schemeClr val="bg1"/>
        </a:buClr>
        <a:buFont typeface="Helvetica CY" pitchFamily="2" charset="0"/>
        <a:buChar char="•"/>
        <a:defRPr sz="2400">
          <a:solidFill>
            <a:schemeClr val="bg1"/>
          </a:solidFill>
          <a:latin typeface="+mn-lt"/>
          <a:ea typeface="ＭＳ Ｐゴシック" pitchFamily="-107" charset="-128"/>
          <a:cs typeface="ＭＳ Ｐゴシック" pitchFamily="-107" charset="-128"/>
        </a:defRPr>
      </a:lvl1pPr>
      <a:lvl2pPr marL="742950" indent="-285750" algn="l" rtl="0" eaLnBrk="0" fontAlgn="base" hangingPunct="0">
        <a:spcBef>
          <a:spcPct val="0"/>
        </a:spcBef>
        <a:spcAft>
          <a:spcPct val="0"/>
        </a:spcAft>
        <a:buClr>
          <a:schemeClr val="bg1"/>
        </a:buClr>
        <a:buFont typeface="Helvetica CY" pitchFamily="2" charset="0"/>
        <a:buChar char="–"/>
        <a:defRPr sz="2000">
          <a:solidFill>
            <a:schemeClr val="bg1"/>
          </a:solidFill>
          <a:latin typeface="+mn-lt"/>
          <a:ea typeface="ＭＳ Ｐゴシック" pitchFamily="-107" charset="-128"/>
        </a:defRPr>
      </a:lvl2pPr>
      <a:lvl3pPr marL="1143000" indent="-228600" algn="l" rtl="0" eaLnBrk="0" fontAlgn="base" hangingPunct="0">
        <a:spcBef>
          <a:spcPct val="0"/>
        </a:spcBef>
        <a:spcAft>
          <a:spcPct val="0"/>
        </a:spcAft>
        <a:buClr>
          <a:schemeClr val="bg1"/>
        </a:buClr>
        <a:buFont typeface="Helvetica CY" pitchFamily="2" charset="0"/>
        <a:buChar char="•"/>
        <a:defRPr>
          <a:solidFill>
            <a:schemeClr val="bg1"/>
          </a:solidFill>
          <a:latin typeface="+mn-lt"/>
          <a:ea typeface="ＭＳ Ｐゴシック" pitchFamily="-107" charset="-128"/>
        </a:defRPr>
      </a:lvl3pPr>
      <a:lvl4pPr marL="1600200" indent="-228600" algn="l" rtl="0" eaLnBrk="0" fontAlgn="base" hangingPunct="0">
        <a:spcBef>
          <a:spcPct val="0"/>
        </a:spcBef>
        <a:spcAft>
          <a:spcPct val="0"/>
        </a:spcAft>
        <a:buClr>
          <a:schemeClr val="bg1"/>
        </a:buClr>
        <a:buFont typeface="Helvetica CY" pitchFamily="2" charset="0"/>
        <a:buChar char="–"/>
        <a:defRPr sz="1600">
          <a:solidFill>
            <a:schemeClr val="bg1"/>
          </a:solidFill>
          <a:latin typeface="+mn-lt"/>
          <a:ea typeface="ＭＳ Ｐゴシック" pitchFamily="-107" charset="-128"/>
        </a:defRPr>
      </a:lvl4pPr>
      <a:lvl5pPr marL="2057400" indent="-228600" algn="l" rtl="0" eaLnBrk="0" fontAlgn="base" hangingPunct="0">
        <a:spcBef>
          <a:spcPct val="0"/>
        </a:spcBef>
        <a:spcAft>
          <a:spcPct val="0"/>
        </a:spcAft>
        <a:buClr>
          <a:schemeClr val="bg1"/>
        </a:buClr>
        <a:buFont typeface="Helvetica CY" pitchFamily="2" charset="0"/>
        <a:buChar char="»"/>
        <a:defRPr sz="1600">
          <a:solidFill>
            <a:schemeClr val="bg1"/>
          </a:solidFill>
          <a:latin typeface="+mn-lt"/>
          <a:ea typeface="ＭＳ Ｐゴシック" pitchFamily="-107" charset="-128"/>
        </a:defRPr>
      </a:lvl5pPr>
      <a:lvl6pPr marL="2514600" indent="-228600" algn="l" rtl="0" eaLnBrk="0" fontAlgn="base" hangingPunct="0">
        <a:spcBef>
          <a:spcPct val="0"/>
        </a:spcBef>
        <a:spcAft>
          <a:spcPct val="0"/>
        </a:spcAft>
        <a:buClr>
          <a:schemeClr val="bg1"/>
        </a:buClr>
        <a:buFont typeface="Helvetica CY" pitchFamily="-107" charset="-52"/>
        <a:buChar char="»"/>
        <a:defRPr sz="1600">
          <a:solidFill>
            <a:schemeClr val="bg1"/>
          </a:solidFill>
          <a:latin typeface="+mn-lt"/>
          <a:ea typeface="ＭＳ Ｐゴシック" pitchFamily="-107" charset="-128"/>
        </a:defRPr>
      </a:lvl6pPr>
      <a:lvl7pPr marL="2971800" indent="-228600" algn="l" rtl="0" eaLnBrk="0" fontAlgn="base" hangingPunct="0">
        <a:spcBef>
          <a:spcPct val="0"/>
        </a:spcBef>
        <a:spcAft>
          <a:spcPct val="0"/>
        </a:spcAft>
        <a:buClr>
          <a:schemeClr val="bg1"/>
        </a:buClr>
        <a:buFont typeface="Helvetica CY" pitchFamily="-107" charset="-52"/>
        <a:buChar char="»"/>
        <a:defRPr sz="1600">
          <a:solidFill>
            <a:schemeClr val="bg1"/>
          </a:solidFill>
          <a:latin typeface="+mn-lt"/>
          <a:ea typeface="ＭＳ Ｐゴシック" pitchFamily="-107" charset="-128"/>
        </a:defRPr>
      </a:lvl7pPr>
      <a:lvl8pPr marL="3429000" indent="-228600" algn="l" rtl="0" eaLnBrk="0" fontAlgn="base" hangingPunct="0">
        <a:spcBef>
          <a:spcPct val="0"/>
        </a:spcBef>
        <a:spcAft>
          <a:spcPct val="0"/>
        </a:spcAft>
        <a:buClr>
          <a:schemeClr val="bg1"/>
        </a:buClr>
        <a:buFont typeface="Helvetica CY" pitchFamily="-107" charset="-52"/>
        <a:buChar char="»"/>
        <a:defRPr sz="1600">
          <a:solidFill>
            <a:schemeClr val="bg1"/>
          </a:solidFill>
          <a:latin typeface="+mn-lt"/>
          <a:ea typeface="ＭＳ Ｐゴシック" pitchFamily="-107" charset="-128"/>
        </a:defRPr>
      </a:lvl8pPr>
      <a:lvl9pPr marL="3886200" indent="-228600" algn="l" rtl="0" eaLnBrk="0" fontAlgn="base" hangingPunct="0">
        <a:spcBef>
          <a:spcPct val="0"/>
        </a:spcBef>
        <a:spcAft>
          <a:spcPct val="0"/>
        </a:spcAft>
        <a:buClr>
          <a:schemeClr val="bg1"/>
        </a:buClr>
        <a:buFont typeface="Helvetica CY" pitchFamily="-107" charset="-52"/>
        <a:buChar char="»"/>
        <a:defRPr sz="1600">
          <a:solidFill>
            <a:schemeClr val="bg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cmascenter.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forum.cmascenter.org/" TargetMode="Externa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dataverse.unc.edu/dataverse.xhtml?alias=cmascenter"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a:extLst>
              <a:ext uri="{FF2B5EF4-FFF2-40B4-BE49-F238E27FC236}">
                <a16:creationId xmlns:a16="http://schemas.microsoft.com/office/drawing/2014/main" id="{4080A5C7-0240-CA44-9262-E024B1C6A9FA}"/>
              </a:ext>
            </a:extLst>
          </p:cNvPr>
          <p:cNvSpPr>
            <a:spLocks noGrp="1" noChangeArrowheads="1"/>
          </p:cNvSpPr>
          <p:nvPr>
            <p:ph type="ctrTitle"/>
          </p:nvPr>
        </p:nvSpPr>
        <p:spPr>
          <a:xfrm>
            <a:off x="133349" y="1274761"/>
            <a:ext cx="8877299" cy="1143000"/>
          </a:xfrm>
        </p:spPr>
        <p:txBody>
          <a:bodyPr/>
          <a:lstStyle/>
          <a:p>
            <a:pPr>
              <a:defRPr/>
            </a:pPr>
            <a:r>
              <a:rPr lang="en-US" sz="3200" dirty="0">
                <a:solidFill>
                  <a:srgbClr val="FFFF00"/>
                </a:solidFill>
              </a:rPr>
              <a:t>State of the </a:t>
            </a:r>
            <a:br>
              <a:rPr lang="en-US" sz="3200" dirty="0">
                <a:solidFill>
                  <a:srgbClr val="FFFF00"/>
                </a:solidFill>
              </a:rPr>
            </a:br>
            <a:r>
              <a:rPr lang="en-US" sz="3200" dirty="0">
                <a:solidFill>
                  <a:srgbClr val="FFFF00"/>
                </a:solidFill>
              </a:rPr>
              <a:t>Center for Community Modeling and Analyses System (CMAS)</a:t>
            </a:r>
            <a:br>
              <a:rPr lang="en-US" sz="3200" dirty="0">
                <a:solidFill>
                  <a:srgbClr val="FFFF00"/>
                </a:solidFill>
              </a:rPr>
            </a:br>
            <a:r>
              <a:rPr lang="en-US" sz="3200" dirty="0">
                <a:solidFill>
                  <a:srgbClr val="FFFF00"/>
                </a:solidFill>
              </a:rPr>
              <a:t> </a:t>
            </a:r>
            <a:r>
              <a:rPr lang="en-US" sz="2400" dirty="0">
                <a:solidFill>
                  <a:srgbClr val="FFFF00"/>
                </a:solidFill>
              </a:rPr>
              <a:t>– 18 Years Serving the Community</a:t>
            </a:r>
            <a:endParaRPr lang="en-US" sz="2400" dirty="0">
              <a:solidFill>
                <a:srgbClr val="FFFF00"/>
              </a:solidFill>
              <a:ea typeface="ＭＳ Ｐゴシック" charset="0"/>
              <a:cs typeface="ＭＳ Ｐゴシック" charset="0"/>
            </a:endParaRPr>
          </a:p>
        </p:txBody>
      </p:sp>
      <p:sp>
        <p:nvSpPr>
          <p:cNvPr id="5123" name="Rectangle 3">
            <a:extLst>
              <a:ext uri="{FF2B5EF4-FFF2-40B4-BE49-F238E27FC236}">
                <a16:creationId xmlns:a16="http://schemas.microsoft.com/office/drawing/2014/main" id="{1A0F1B48-DE7C-5842-8181-EC35CB648C79}"/>
              </a:ext>
            </a:extLst>
          </p:cNvPr>
          <p:cNvSpPr>
            <a:spLocks noGrp="1" noChangeArrowheads="1"/>
          </p:cNvSpPr>
          <p:nvPr>
            <p:ph type="subTitle" idx="1"/>
          </p:nvPr>
        </p:nvSpPr>
        <p:spPr>
          <a:xfrm>
            <a:off x="133348" y="2928338"/>
            <a:ext cx="8877300" cy="1917700"/>
          </a:xfrm>
        </p:spPr>
        <p:txBody>
          <a:bodyPr/>
          <a:lstStyle/>
          <a:p>
            <a:pPr>
              <a:lnSpc>
                <a:spcPct val="80000"/>
              </a:lnSpc>
              <a:buFont typeface="Helvetica CY" pitchFamily="2" charset="0"/>
              <a:buNone/>
            </a:pPr>
            <a:endParaRPr lang="en-US" altLang="en-US" sz="800" dirty="0">
              <a:ea typeface="ＭＳ Ｐゴシック" panose="020B0600070205080204" pitchFamily="34" charset="-128"/>
            </a:endParaRPr>
          </a:p>
          <a:p>
            <a:pPr>
              <a:lnSpc>
                <a:spcPct val="80000"/>
              </a:lnSpc>
              <a:buFont typeface="Helvetica CY" pitchFamily="2" charset="0"/>
              <a:buNone/>
            </a:pPr>
            <a:endParaRPr lang="en-US" altLang="en-US" dirty="0">
              <a:ea typeface="ＭＳ Ｐゴシック" panose="020B0600070205080204" pitchFamily="34" charset="-128"/>
            </a:endParaRPr>
          </a:p>
          <a:p>
            <a:pPr>
              <a:lnSpc>
                <a:spcPct val="80000"/>
              </a:lnSpc>
              <a:buFont typeface="Helvetica CY" pitchFamily="2" charset="0"/>
              <a:buNone/>
            </a:pPr>
            <a:r>
              <a:rPr lang="en-US" altLang="en-US" dirty="0">
                <a:solidFill>
                  <a:srgbClr val="FFFF00"/>
                </a:solidFill>
                <a:ea typeface="ＭＳ Ｐゴシック" panose="020B0600070205080204" pitchFamily="34" charset="-128"/>
              </a:rPr>
              <a:t>Sarav Arunachalam</a:t>
            </a:r>
          </a:p>
          <a:p>
            <a:pPr>
              <a:lnSpc>
                <a:spcPct val="80000"/>
              </a:lnSpc>
              <a:buFont typeface="Helvetica CY" pitchFamily="2" charset="0"/>
              <a:buNone/>
            </a:pPr>
            <a:r>
              <a:rPr lang="en-US" altLang="en-US" dirty="0">
                <a:solidFill>
                  <a:srgbClr val="FFFF00"/>
                </a:solidFill>
                <a:ea typeface="ＭＳ Ｐゴシック" panose="020B0600070205080204" pitchFamily="34" charset="-128"/>
              </a:rPr>
              <a:t>Acting Director, CMAS Center</a:t>
            </a:r>
          </a:p>
          <a:p>
            <a:pPr>
              <a:lnSpc>
                <a:spcPct val="80000"/>
              </a:lnSpc>
              <a:buFont typeface="Helvetica CY" pitchFamily="2" charset="0"/>
              <a:buNone/>
            </a:pPr>
            <a:endParaRPr lang="en-US" altLang="en-US" sz="2000" dirty="0">
              <a:solidFill>
                <a:srgbClr val="FFFF00"/>
              </a:solidFill>
              <a:ea typeface="ＭＳ Ｐゴシック" panose="020B0600070205080204" pitchFamily="34" charset="-128"/>
            </a:endParaRPr>
          </a:p>
          <a:p>
            <a:pPr>
              <a:lnSpc>
                <a:spcPct val="80000"/>
              </a:lnSpc>
              <a:buFont typeface="Helvetica CY" pitchFamily="2" charset="0"/>
              <a:buNone/>
            </a:pPr>
            <a:endParaRPr lang="en-US" altLang="en-US" sz="2800" dirty="0">
              <a:solidFill>
                <a:srgbClr val="FFFF00"/>
              </a:solidFill>
              <a:ea typeface="ＭＳ Ｐゴシック" panose="020B0600070205080204" pitchFamily="34" charset="-128"/>
            </a:endParaRPr>
          </a:p>
          <a:p>
            <a:pPr>
              <a:lnSpc>
                <a:spcPct val="80000"/>
              </a:lnSpc>
              <a:buFont typeface="Helvetica CY" pitchFamily="2" charset="0"/>
              <a:buNone/>
            </a:pPr>
            <a:r>
              <a:rPr lang="en-US" altLang="en-US" sz="2000" dirty="0">
                <a:solidFill>
                  <a:srgbClr val="FFFF00"/>
                </a:solidFill>
                <a:ea typeface="ＭＳ Ｐゴシック" panose="020B0600070205080204" pitchFamily="34" charset="-128"/>
              </a:rPr>
              <a:t>18</a:t>
            </a:r>
            <a:r>
              <a:rPr lang="en-US" altLang="en-US" sz="2000" baseline="30000" dirty="0">
                <a:solidFill>
                  <a:srgbClr val="FFFF00"/>
                </a:solidFill>
                <a:ea typeface="ＭＳ Ｐゴシック" panose="020B0600070205080204" pitchFamily="34" charset="-128"/>
              </a:rPr>
              <a:t>th</a:t>
            </a:r>
            <a:r>
              <a:rPr lang="en-US" altLang="en-US" sz="2000" dirty="0">
                <a:solidFill>
                  <a:srgbClr val="FFFF00"/>
                </a:solidFill>
                <a:ea typeface="ＭＳ Ｐゴシック" panose="020B0600070205080204" pitchFamily="34" charset="-128"/>
              </a:rPr>
              <a:t> Annual CMAS Conference</a:t>
            </a:r>
          </a:p>
          <a:p>
            <a:pPr>
              <a:lnSpc>
                <a:spcPct val="80000"/>
              </a:lnSpc>
              <a:buFont typeface="Helvetica CY" pitchFamily="2" charset="0"/>
              <a:buNone/>
            </a:pPr>
            <a:r>
              <a:rPr lang="en-US" altLang="en-US" sz="2000" dirty="0">
                <a:solidFill>
                  <a:srgbClr val="FFFF00"/>
                </a:solidFill>
                <a:ea typeface="ＭＳ Ｐゴシック" panose="020B0600070205080204" pitchFamily="34" charset="-128"/>
              </a:rPr>
              <a:t>October 21 – 23, 2019</a:t>
            </a:r>
          </a:p>
          <a:p>
            <a:pPr>
              <a:lnSpc>
                <a:spcPct val="80000"/>
              </a:lnSpc>
              <a:buFont typeface="Helvetica CY" pitchFamily="2" charset="0"/>
              <a:buNone/>
            </a:pPr>
            <a:r>
              <a:rPr lang="en-US" altLang="en-US" sz="2000" dirty="0">
                <a:solidFill>
                  <a:srgbClr val="FFFF00"/>
                </a:solidFill>
                <a:ea typeface="ＭＳ Ｐゴシック" panose="020B0600070205080204" pitchFamily="34" charset="-128"/>
              </a:rPr>
              <a:t>Chapel Hill, NC</a:t>
            </a:r>
            <a:endParaRPr lang="en-US" altLang="en-US" sz="2800" dirty="0">
              <a:solidFill>
                <a:srgbClr val="FFFF00"/>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F34B17C3-DBFC-3F49-99C8-E7F677123DDE}"/>
              </a:ext>
            </a:extLst>
          </p:cNvPr>
          <p:cNvSpPr txBox="1"/>
          <p:nvPr/>
        </p:nvSpPr>
        <p:spPr>
          <a:xfrm>
            <a:off x="7138168" y="3183467"/>
            <a:ext cx="184731" cy="461665"/>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61EE-A40D-A24F-A9D3-1964A1C61E18}"/>
              </a:ext>
            </a:extLst>
          </p:cNvPr>
          <p:cNvSpPr>
            <a:spLocks noGrp="1"/>
          </p:cNvSpPr>
          <p:nvPr>
            <p:ph type="title"/>
          </p:nvPr>
        </p:nvSpPr>
        <p:spPr/>
        <p:txBody>
          <a:bodyPr/>
          <a:lstStyle/>
          <a:p>
            <a:r>
              <a:rPr lang="en-US" b="1" dirty="0"/>
              <a:t>CMAS Data Warehouse</a:t>
            </a:r>
            <a:br>
              <a:rPr lang="en-US" b="1" dirty="0"/>
            </a:br>
            <a:r>
              <a:rPr lang="en-US" b="1" dirty="0"/>
              <a:t>- </a:t>
            </a:r>
            <a:r>
              <a:rPr lang="en-US" sz="2100" dirty="0"/>
              <a:t>both </a:t>
            </a:r>
            <a:r>
              <a:rPr lang="en-US" sz="2100" dirty="0">
                <a:solidFill>
                  <a:schemeClr val="bg1"/>
                </a:solidFill>
              </a:rPr>
              <a:t>for</a:t>
            </a:r>
            <a:r>
              <a:rPr lang="en-US" sz="2100" dirty="0"/>
              <a:t> and </a:t>
            </a:r>
            <a:r>
              <a:rPr lang="en-US" sz="2100" dirty="0">
                <a:solidFill>
                  <a:schemeClr val="bg1"/>
                </a:solidFill>
              </a:rPr>
              <a:t>from</a:t>
            </a:r>
            <a:r>
              <a:rPr lang="en-US" sz="2100" dirty="0"/>
              <a:t> the community</a:t>
            </a:r>
          </a:p>
        </p:txBody>
      </p:sp>
      <p:sp>
        <p:nvSpPr>
          <p:cNvPr id="3" name="Content Placeholder 2">
            <a:extLst>
              <a:ext uri="{FF2B5EF4-FFF2-40B4-BE49-F238E27FC236}">
                <a16:creationId xmlns:a16="http://schemas.microsoft.com/office/drawing/2014/main" id="{7418959B-13C1-634B-B22F-C12DEB356589}"/>
              </a:ext>
            </a:extLst>
          </p:cNvPr>
          <p:cNvSpPr>
            <a:spLocks noGrp="1"/>
          </p:cNvSpPr>
          <p:nvPr>
            <p:ph idx="1"/>
          </p:nvPr>
        </p:nvSpPr>
        <p:spPr>
          <a:xfrm>
            <a:off x="457200" y="2071548"/>
            <a:ext cx="8229600" cy="3848099"/>
          </a:xfrm>
        </p:spPr>
        <p:txBody>
          <a:bodyPr/>
          <a:lstStyle/>
          <a:p>
            <a:r>
              <a:rPr lang="en-US" dirty="0"/>
              <a:t>Current datasets available </a:t>
            </a:r>
            <a:r>
              <a:rPr lang="en-US" dirty="0">
                <a:solidFill>
                  <a:srgbClr val="FFFF00"/>
                </a:solidFill>
              </a:rPr>
              <a:t>for</a:t>
            </a:r>
            <a:r>
              <a:rPr lang="en-US" dirty="0"/>
              <a:t> CMAS community</a:t>
            </a:r>
          </a:p>
          <a:p>
            <a:pPr lvl="1"/>
            <a:r>
              <a:rPr lang="en-US" dirty="0"/>
              <a:t>CMAQ outputs – hourly and daily</a:t>
            </a:r>
          </a:p>
          <a:p>
            <a:pPr lvl="2"/>
            <a:r>
              <a:rPr lang="en-US" dirty="0"/>
              <a:t>2002 – 2016 @ 12x12-km for Continental U.S.</a:t>
            </a:r>
          </a:p>
          <a:p>
            <a:pPr lvl="1"/>
            <a:r>
              <a:rPr lang="en-US" dirty="0"/>
              <a:t>NEI Emissions Inventories</a:t>
            </a:r>
          </a:p>
          <a:p>
            <a:pPr lvl="2"/>
            <a:r>
              <a:rPr lang="en-US" dirty="0"/>
              <a:t>2014 V7.1 and 2016 Beta, and V1</a:t>
            </a:r>
          </a:p>
          <a:p>
            <a:pPr lvl="1"/>
            <a:r>
              <a:rPr lang="en-US" dirty="0"/>
              <a:t>MCIP </a:t>
            </a:r>
          </a:p>
          <a:p>
            <a:pPr lvl="2"/>
            <a:r>
              <a:rPr lang="en-US" dirty="0"/>
              <a:t>2015, 2016 @ 12x12-km for Continental U.S.</a:t>
            </a:r>
          </a:p>
          <a:p>
            <a:pPr lvl="1"/>
            <a:r>
              <a:rPr lang="en-US" dirty="0"/>
              <a:t>CMAQ Northern Hemispheric Outputs</a:t>
            </a:r>
          </a:p>
          <a:p>
            <a:pPr lvl="2"/>
            <a:r>
              <a:rPr lang="en-US" dirty="0"/>
              <a:t>2016 @ 108x108-km for extracting custom IC/BCs</a:t>
            </a:r>
          </a:p>
          <a:p>
            <a:r>
              <a:rPr lang="en-US" dirty="0"/>
              <a:t>Interactive Forms interface to share datasets </a:t>
            </a:r>
            <a:r>
              <a:rPr lang="en-US" dirty="0">
                <a:solidFill>
                  <a:srgbClr val="FFFF00"/>
                </a:solidFill>
              </a:rPr>
              <a:t>from</a:t>
            </a:r>
            <a:r>
              <a:rPr lang="en-US" dirty="0"/>
              <a:t> researchers to others</a:t>
            </a:r>
          </a:p>
        </p:txBody>
      </p:sp>
      <p:sp>
        <p:nvSpPr>
          <p:cNvPr id="4" name="TextBox 3">
            <a:extLst>
              <a:ext uri="{FF2B5EF4-FFF2-40B4-BE49-F238E27FC236}">
                <a16:creationId xmlns:a16="http://schemas.microsoft.com/office/drawing/2014/main" id="{319B943C-4321-B041-9523-388C6F32BFB6}"/>
              </a:ext>
            </a:extLst>
          </p:cNvPr>
          <p:cNvSpPr txBox="1"/>
          <p:nvPr/>
        </p:nvSpPr>
        <p:spPr>
          <a:xfrm>
            <a:off x="1257944" y="108139"/>
            <a:ext cx="6561438" cy="307777"/>
          </a:xfrm>
          <a:prstGeom prst="rect">
            <a:avLst/>
          </a:prstGeom>
          <a:noFill/>
        </p:spPr>
        <p:txBody>
          <a:bodyPr wrap="square" rtlCol="0">
            <a:spAutoFit/>
          </a:bodyPr>
          <a:lstStyle/>
          <a:p>
            <a:r>
              <a:rPr lang="en-US" sz="1400" b="1" dirty="0">
                <a:solidFill>
                  <a:schemeClr val="bg1"/>
                </a:solidFill>
              </a:rPr>
              <a:t>USER SUPPORT</a:t>
            </a:r>
          </a:p>
        </p:txBody>
      </p:sp>
    </p:spTree>
    <p:extLst>
      <p:ext uri="{BB962C8B-B14F-4D97-AF65-F5344CB8AC3E}">
        <p14:creationId xmlns:p14="http://schemas.microsoft.com/office/powerpoint/2010/main" val="198325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D709-A857-EB40-B283-1913B6EE4E2E}"/>
              </a:ext>
            </a:extLst>
          </p:cNvPr>
          <p:cNvSpPr>
            <a:spLocks noGrp="1"/>
          </p:cNvSpPr>
          <p:nvPr>
            <p:ph type="title"/>
          </p:nvPr>
        </p:nvSpPr>
        <p:spPr>
          <a:xfrm>
            <a:off x="227013" y="241284"/>
            <a:ext cx="6240462" cy="704850"/>
          </a:xfrm>
        </p:spPr>
        <p:txBody>
          <a:bodyPr/>
          <a:lstStyle/>
          <a:p>
            <a:r>
              <a:rPr lang="en-US" dirty="0"/>
              <a:t>Model Downloads</a:t>
            </a:r>
          </a:p>
        </p:txBody>
      </p:sp>
      <p:sp>
        <p:nvSpPr>
          <p:cNvPr id="3" name="Content Placeholder 2">
            <a:extLst>
              <a:ext uri="{FF2B5EF4-FFF2-40B4-BE49-F238E27FC236}">
                <a16:creationId xmlns:a16="http://schemas.microsoft.com/office/drawing/2014/main" id="{2EDF3FE0-7B03-5C46-869C-C0501CD7C925}"/>
              </a:ext>
            </a:extLst>
          </p:cNvPr>
          <p:cNvSpPr>
            <a:spLocks noGrp="1"/>
          </p:cNvSpPr>
          <p:nvPr>
            <p:ph sz="half" idx="1"/>
          </p:nvPr>
        </p:nvSpPr>
        <p:spPr>
          <a:xfrm>
            <a:off x="574323" y="4868349"/>
            <a:ext cx="3683100" cy="1748367"/>
          </a:xfrm>
        </p:spPr>
        <p:txBody>
          <a:bodyPr/>
          <a:lstStyle/>
          <a:p>
            <a:r>
              <a:rPr lang="en-US" sz="2000" dirty="0"/>
              <a:t>FEST-C v1.4</a:t>
            </a:r>
          </a:p>
          <a:p>
            <a:r>
              <a:rPr lang="en-US" sz="2000" dirty="0"/>
              <a:t>SMOKE v4.6</a:t>
            </a:r>
          </a:p>
          <a:p>
            <a:r>
              <a:rPr lang="en-US" sz="2000" dirty="0"/>
              <a:t>Spatial Allocator v4.4</a:t>
            </a:r>
          </a:p>
          <a:p>
            <a:r>
              <a:rPr lang="en-US" sz="2000" dirty="0"/>
              <a:t>VERDI v2.0</a:t>
            </a:r>
            <a:r>
              <a:rPr lang="el-GR" sz="2000" dirty="0">
                <a:latin typeface="Calibri" panose="020F0502020204030204" pitchFamily="34" charset="0"/>
                <a:cs typeface="Calibri" panose="020F0502020204030204" pitchFamily="34" charset="0"/>
              </a:rPr>
              <a:t>β</a:t>
            </a:r>
            <a:endParaRPr lang="en-US" sz="2000" dirty="0"/>
          </a:p>
        </p:txBody>
      </p:sp>
      <p:pic>
        <p:nvPicPr>
          <p:cNvPr id="5" name="Picture 4">
            <a:extLst>
              <a:ext uri="{FF2B5EF4-FFF2-40B4-BE49-F238E27FC236}">
                <a16:creationId xmlns:a16="http://schemas.microsoft.com/office/drawing/2014/main" id="{993C1457-CDB8-DE42-8011-F540EB593EEC}"/>
              </a:ext>
            </a:extLst>
          </p:cNvPr>
          <p:cNvPicPr>
            <a:picLocks noChangeAspect="1"/>
          </p:cNvPicPr>
          <p:nvPr/>
        </p:nvPicPr>
        <p:blipFill>
          <a:blip r:embed="rId2"/>
          <a:stretch>
            <a:fillRect/>
          </a:stretch>
        </p:blipFill>
        <p:spPr>
          <a:xfrm>
            <a:off x="192671" y="635947"/>
            <a:ext cx="5009995" cy="3871360"/>
          </a:xfrm>
          <a:prstGeom prst="rect">
            <a:avLst/>
          </a:prstGeom>
        </p:spPr>
      </p:pic>
      <p:pic>
        <p:nvPicPr>
          <p:cNvPr id="6" name="Picture 5">
            <a:extLst>
              <a:ext uri="{FF2B5EF4-FFF2-40B4-BE49-F238E27FC236}">
                <a16:creationId xmlns:a16="http://schemas.microsoft.com/office/drawing/2014/main" id="{FC909092-8AB7-6740-B7B1-C4373A4BB4BF}"/>
              </a:ext>
            </a:extLst>
          </p:cNvPr>
          <p:cNvPicPr>
            <a:picLocks noChangeAspect="1"/>
          </p:cNvPicPr>
          <p:nvPr/>
        </p:nvPicPr>
        <p:blipFill>
          <a:blip r:embed="rId3"/>
          <a:stretch>
            <a:fillRect/>
          </a:stretch>
        </p:blipFill>
        <p:spPr>
          <a:xfrm>
            <a:off x="4980612" y="926609"/>
            <a:ext cx="4114316" cy="3179243"/>
          </a:xfrm>
          <a:prstGeom prst="rect">
            <a:avLst/>
          </a:prstGeom>
        </p:spPr>
      </p:pic>
      <p:sp>
        <p:nvSpPr>
          <p:cNvPr id="7" name="Content Placeholder 2">
            <a:extLst>
              <a:ext uri="{FF2B5EF4-FFF2-40B4-BE49-F238E27FC236}">
                <a16:creationId xmlns:a16="http://schemas.microsoft.com/office/drawing/2014/main" id="{7D38F836-9AA7-0D46-838B-E0F83AD67E1D}"/>
              </a:ext>
            </a:extLst>
          </p:cNvPr>
          <p:cNvSpPr txBox="1">
            <a:spLocks/>
          </p:cNvSpPr>
          <p:nvPr/>
        </p:nvSpPr>
        <p:spPr bwMode="auto">
          <a:xfrm>
            <a:off x="4257423" y="4868349"/>
            <a:ext cx="3683100" cy="174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50000"/>
              </a:spcBef>
              <a:spcAft>
                <a:spcPct val="0"/>
              </a:spcAft>
              <a:buClr>
                <a:schemeClr val="bg1"/>
              </a:buClr>
              <a:buFont typeface="Helvetica CY" pitchFamily="2" charset="0"/>
              <a:buChar char="•"/>
              <a:defRPr sz="2800">
                <a:solidFill>
                  <a:schemeClr val="bg1"/>
                </a:solidFill>
                <a:latin typeface="+mn-lt"/>
                <a:ea typeface="ＭＳ Ｐゴシック" pitchFamily="-107" charset="-128"/>
                <a:cs typeface="ＭＳ Ｐゴシック" pitchFamily="-107" charset="-128"/>
              </a:defRPr>
            </a:lvl1pPr>
            <a:lvl2pPr marL="742950" indent="-285750" algn="l" rtl="0" eaLnBrk="0" fontAlgn="base" hangingPunct="0">
              <a:spcBef>
                <a:spcPct val="0"/>
              </a:spcBef>
              <a:spcAft>
                <a:spcPct val="0"/>
              </a:spcAft>
              <a:buClr>
                <a:schemeClr val="bg1"/>
              </a:buClr>
              <a:buFont typeface="Helvetica CY" pitchFamily="2" charset="0"/>
              <a:buChar char="–"/>
              <a:defRPr sz="2400">
                <a:solidFill>
                  <a:schemeClr val="bg1"/>
                </a:solidFill>
                <a:latin typeface="+mn-lt"/>
                <a:ea typeface="ＭＳ Ｐゴシック" pitchFamily="-107" charset="-128"/>
              </a:defRPr>
            </a:lvl2pPr>
            <a:lvl3pPr marL="1143000" indent="-228600" algn="l" rtl="0" eaLnBrk="0" fontAlgn="base" hangingPunct="0">
              <a:spcBef>
                <a:spcPct val="0"/>
              </a:spcBef>
              <a:spcAft>
                <a:spcPct val="0"/>
              </a:spcAft>
              <a:buClr>
                <a:schemeClr val="bg1"/>
              </a:buClr>
              <a:buFont typeface="Helvetica CY" pitchFamily="2" charset="0"/>
              <a:buChar char="•"/>
              <a:defRPr sz="2000">
                <a:solidFill>
                  <a:schemeClr val="bg1"/>
                </a:solidFill>
                <a:latin typeface="+mn-lt"/>
                <a:ea typeface="ＭＳ Ｐゴシック" pitchFamily="-107" charset="-128"/>
              </a:defRPr>
            </a:lvl3pPr>
            <a:lvl4pPr marL="1600200" indent="-228600" algn="l" rtl="0" eaLnBrk="0" fontAlgn="base" hangingPunct="0">
              <a:spcBef>
                <a:spcPct val="0"/>
              </a:spcBef>
              <a:spcAft>
                <a:spcPct val="0"/>
              </a:spcAft>
              <a:buClr>
                <a:schemeClr val="bg1"/>
              </a:buClr>
              <a:buFont typeface="Helvetica CY" pitchFamily="2" charset="0"/>
              <a:buChar char="–"/>
              <a:defRPr sz="1800">
                <a:solidFill>
                  <a:schemeClr val="bg1"/>
                </a:solidFill>
                <a:latin typeface="+mn-lt"/>
                <a:ea typeface="ＭＳ Ｐゴシック" pitchFamily="-107" charset="-128"/>
              </a:defRPr>
            </a:lvl4pPr>
            <a:lvl5pPr marL="2057400" indent="-228600" algn="l" rtl="0" eaLnBrk="0" fontAlgn="base" hangingPunct="0">
              <a:spcBef>
                <a:spcPct val="0"/>
              </a:spcBef>
              <a:spcAft>
                <a:spcPct val="0"/>
              </a:spcAft>
              <a:buClr>
                <a:schemeClr val="bg1"/>
              </a:buClr>
              <a:buFont typeface="Helvetica CY" pitchFamily="2" charset="0"/>
              <a:buChar char="»"/>
              <a:defRPr sz="1800">
                <a:solidFill>
                  <a:schemeClr val="bg1"/>
                </a:solidFill>
                <a:latin typeface="+mn-lt"/>
                <a:ea typeface="ＭＳ Ｐゴシック" pitchFamily="-107" charset="-128"/>
              </a:defRPr>
            </a:lvl5pPr>
            <a:lvl6pPr marL="2514600" indent="-228600" algn="l" rtl="0" eaLnBrk="0" fontAlgn="base" hangingPunct="0">
              <a:spcBef>
                <a:spcPct val="0"/>
              </a:spcBef>
              <a:spcAft>
                <a:spcPct val="0"/>
              </a:spcAft>
              <a:buClr>
                <a:schemeClr val="bg1"/>
              </a:buClr>
              <a:buFont typeface="Helvetica CY" pitchFamily="-107" charset="-52"/>
              <a:buChar char="»"/>
              <a:defRPr sz="1800">
                <a:solidFill>
                  <a:schemeClr val="bg1"/>
                </a:solidFill>
                <a:latin typeface="+mn-lt"/>
                <a:ea typeface="ＭＳ Ｐゴシック" pitchFamily="-107" charset="-128"/>
              </a:defRPr>
            </a:lvl6pPr>
            <a:lvl7pPr marL="2971800" indent="-228600" algn="l" rtl="0" eaLnBrk="0" fontAlgn="base" hangingPunct="0">
              <a:spcBef>
                <a:spcPct val="0"/>
              </a:spcBef>
              <a:spcAft>
                <a:spcPct val="0"/>
              </a:spcAft>
              <a:buClr>
                <a:schemeClr val="bg1"/>
              </a:buClr>
              <a:buFont typeface="Helvetica CY" pitchFamily="-107" charset="-52"/>
              <a:buChar char="»"/>
              <a:defRPr sz="1800">
                <a:solidFill>
                  <a:schemeClr val="bg1"/>
                </a:solidFill>
                <a:latin typeface="+mn-lt"/>
                <a:ea typeface="ＭＳ Ｐゴシック" pitchFamily="-107" charset="-128"/>
              </a:defRPr>
            </a:lvl7pPr>
            <a:lvl8pPr marL="3429000" indent="-228600" algn="l" rtl="0" eaLnBrk="0" fontAlgn="base" hangingPunct="0">
              <a:spcBef>
                <a:spcPct val="0"/>
              </a:spcBef>
              <a:spcAft>
                <a:spcPct val="0"/>
              </a:spcAft>
              <a:buClr>
                <a:schemeClr val="bg1"/>
              </a:buClr>
              <a:buFont typeface="Helvetica CY" pitchFamily="-107" charset="-52"/>
              <a:buChar char="»"/>
              <a:defRPr sz="1800">
                <a:solidFill>
                  <a:schemeClr val="bg1"/>
                </a:solidFill>
                <a:latin typeface="+mn-lt"/>
                <a:ea typeface="ＭＳ Ｐゴシック" pitchFamily="-107" charset="-128"/>
              </a:defRPr>
            </a:lvl8pPr>
            <a:lvl9pPr marL="3886200" indent="-228600" algn="l" rtl="0" eaLnBrk="0" fontAlgn="base" hangingPunct="0">
              <a:spcBef>
                <a:spcPct val="0"/>
              </a:spcBef>
              <a:spcAft>
                <a:spcPct val="0"/>
              </a:spcAft>
              <a:buClr>
                <a:schemeClr val="bg1"/>
              </a:buClr>
              <a:buFont typeface="Helvetica CY" pitchFamily="-107" charset="-52"/>
              <a:buChar char="»"/>
              <a:defRPr sz="1800">
                <a:solidFill>
                  <a:schemeClr val="bg1"/>
                </a:solidFill>
                <a:latin typeface="+mn-lt"/>
                <a:ea typeface="ＭＳ Ｐゴシック" pitchFamily="-107" charset="-128"/>
              </a:defRPr>
            </a:lvl9pPr>
          </a:lstStyle>
          <a:p>
            <a:r>
              <a:rPr lang="en-US" sz="2000" kern="0" dirty="0" err="1"/>
              <a:t>CoST</a:t>
            </a:r>
            <a:r>
              <a:rPr lang="en-US" sz="2000" kern="0" dirty="0"/>
              <a:t>/EMF v3.2 and v3.3</a:t>
            </a:r>
          </a:p>
          <a:p>
            <a:r>
              <a:rPr lang="en-US" sz="2000" kern="0" dirty="0"/>
              <a:t>C-LINE v5.1</a:t>
            </a:r>
          </a:p>
          <a:p>
            <a:r>
              <a:rPr lang="en-US" sz="2000" kern="0" dirty="0"/>
              <a:t>CMAQ v5.3</a:t>
            </a:r>
          </a:p>
        </p:txBody>
      </p:sp>
      <p:sp>
        <p:nvSpPr>
          <p:cNvPr id="8" name="Title 1">
            <a:extLst>
              <a:ext uri="{FF2B5EF4-FFF2-40B4-BE49-F238E27FC236}">
                <a16:creationId xmlns:a16="http://schemas.microsoft.com/office/drawing/2014/main" id="{5A7EDF98-92CA-C743-B4C3-7148CA9344A8}"/>
              </a:ext>
            </a:extLst>
          </p:cNvPr>
          <p:cNvSpPr txBox="1">
            <a:spLocks/>
          </p:cNvSpPr>
          <p:nvPr/>
        </p:nvSpPr>
        <p:spPr bwMode="auto">
          <a:xfrm>
            <a:off x="227013" y="4107789"/>
            <a:ext cx="8229600" cy="87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lvl1pPr algn="l" rtl="0" eaLnBrk="0" fontAlgn="base" hangingPunct="0">
              <a:lnSpc>
                <a:spcPct val="80000"/>
              </a:lnSpc>
              <a:spcBef>
                <a:spcPct val="0"/>
              </a:spcBef>
              <a:spcAft>
                <a:spcPct val="0"/>
              </a:spcAft>
              <a:defRPr sz="2800" b="1">
                <a:solidFill>
                  <a:srgbClr val="EAFD39"/>
                </a:solidFill>
                <a:latin typeface="+mj-lt"/>
                <a:ea typeface="ＭＳ Ｐゴシック" pitchFamily="-107" charset="-128"/>
                <a:cs typeface="ＭＳ Ｐゴシック" pitchFamily="-107" charset="-128"/>
              </a:defRPr>
            </a:lvl1pPr>
            <a:lvl2pPr algn="l" rtl="0" eaLnBrk="0" fontAlgn="base" hangingPunct="0">
              <a:lnSpc>
                <a:spcPct val="80000"/>
              </a:lnSpc>
              <a:spcBef>
                <a:spcPct val="0"/>
              </a:spcBef>
              <a:spcAft>
                <a:spcPct val="0"/>
              </a:spcAft>
              <a:defRPr sz="2800" b="1">
                <a:solidFill>
                  <a:srgbClr val="EAFD39"/>
                </a:solidFill>
                <a:latin typeface="Helvetica" pitchFamily="-107" charset="0"/>
                <a:ea typeface="ＭＳ Ｐゴシック" pitchFamily="-107" charset="-128"/>
                <a:cs typeface="ＭＳ Ｐゴシック" pitchFamily="-107" charset="-128"/>
              </a:defRPr>
            </a:lvl2pPr>
            <a:lvl3pPr algn="l" rtl="0" eaLnBrk="0" fontAlgn="base" hangingPunct="0">
              <a:lnSpc>
                <a:spcPct val="80000"/>
              </a:lnSpc>
              <a:spcBef>
                <a:spcPct val="0"/>
              </a:spcBef>
              <a:spcAft>
                <a:spcPct val="0"/>
              </a:spcAft>
              <a:defRPr sz="2800" b="1">
                <a:solidFill>
                  <a:srgbClr val="EAFD39"/>
                </a:solidFill>
                <a:latin typeface="Helvetica" pitchFamily="-107" charset="0"/>
                <a:ea typeface="ＭＳ Ｐゴシック" pitchFamily="-107" charset="-128"/>
                <a:cs typeface="ＭＳ Ｐゴシック" pitchFamily="-107" charset="-128"/>
              </a:defRPr>
            </a:lvl3pPr>
            <a:lvl4pPr algn="l" rtl="0" eaLnBrk="0" fontAlgn="base" hangingPunct="0">
              <a:lnSpc>
                <a:spcPct val="80000"/>
              </a:lnSpc>
              <a:spcBef>
                <a:spcPct val="0"/>
              </a:spcBef>
              <a:spcAft>
                <a:spcPct val="0"/>
              </a:spcAft>
              <a:defRPr sz="2800" b="1">
                <a:solidFill>
                  <a:srgbClr val="EAFD39"/>
                </a:solidFill>
                <a:latin typeface="Helvetica" pitchFamily="-107" charset="0"/>
                <a:ea typeface="ＭＳ Ｐゴシック" pitchFamily="-107" charset="-128"/>
                <a:cs typeface="ＭＳ Ｐゴシック" pitchFamily="-107" charset="-128"/>
              </a:defRPr>
            </a:lvl4pPr>
            <a:lvl5pPr algn="l" rtl="0" eaLnBrk="0" fontAlgn="base" hangingPunct="0">
              <a:lnSpc>
                <a:spcPct val="80000"/>
              </a:lnSpc>
              <a:spcBef>
                <a:spcPct val="0"/>
              </a:spcBef>
              <a:spcAft>
                <a:spcPct val="0"/>
              </a:spcAft>
              <a:defRPr sz="2800" b="1">
                <a:solidFill>
                  <a:srgbClr val="EAFD39"/>
                </a:solidFill>
                <a:latin typeface="Helvetica" pitchFamily="-107" charset="0"/>
                <a:ea typeface="ＭＳ Ｐゴシック" pitchFamily="-107" charset="-128"/>
                <a:cs typeface="ＭＳ Ｐゴシック" pitchFamily="-107" charset="-128"/>
              </a:defRPr>
            </a:lvl5pPr>
            <a:lvl6pPr marL="457200" algn="l" rtl="0" eaLnBrk="0" fontAlgn="base" hangingPunct="0">
              <a:lnSpc>
                <a:spcPct val="80000"/>
              </a:lnSpc>
              <a:spcBef>
                <a:spcPct val="0"/>
              </a:spcBef>
              <a:spcAft>
                <a:spcPct val="0"/>
              </a:spcAft>
              <a:defRPr sz="2800" b="1">
                <a:solidFill>
                  <a:srgbClr val="EAFD39"/>
                </a:solidFill>
                <a:latin typeface="Helvetica" pitchFamily="-107" charset="0"/>
              </a:defRPr>
            </a:lvl6pPr>
            <a:lvl7pPr marL="914400" algn="l" rtl="0" eaLnBrk="0" fontAlgn="base" hangingPunct="0">
              <a:lnSpc>
                <a:spcPct val="80000"/>
              </a:lnSpc>
              <a:spcBef>
                <a:spcPct val="0"/>
              </a:spcBef>
              <a:spcAft>
                <a:spcPct val="0"/>
              </a:spcAft>
              <a:defRPr sz="2800" b="1">
                <a:solidFill>
                  <a:srgbClr val="EAFD39"/>
                </a:solidFill>
                <a:latin typeface="Helvetica" pitchFamily="-107" charset="0"/>
              </a:defRPr>
            </a:lvl7pPr>
            <a:lvl8pPr marL="1371600" algn="l" rtl="0" eaLnBrk="0" fontAlgn="base" hangingPunct="0">
              <a:lnSpc>
                <a:spcPct val="80000"/>
              </a:lnSpc>
              <a:spcBef>
                <a:spcPct val="0"/>
              </a:spcBef>
              <a:spcAft>
                <a:spcPct val="0"/>
              </a:spcAft>
              <a:defRPr sz="2800" b="1">
                <a:solidFill>
                  <a:srgbClr val="EAFD39"/>
                </a:solidFill>
                <a:latin typeface="Helvetica" pitchFamily="-107" charset="0"/>
              </a:defRPr>
            </a:lvl8pPr>
            <a:lvl9pPr marL="1828800" algn="l" rtl="0" eaLnBrk="0" fontAlgn="base" hangingPunct="0">
              <a:lnSpc>
                <a:spcPct val="80000"/>
              </a:lnSpc>
              <a:spcBef>
                <a:spcPct val="0"/>
              </a:spcBef>
              <a:spcAft>
                <a:spcPct val="0"/>
              </a:spcAft>
              <a:defRPr sz="2800" b="1">
                <a:solidFill>
                  <a:srgbClr val="EAFD39"/>
                </a:solidFill>
                <a:latin typeface="Helvetica" pitchFamily="-107" charset="0"/>
              </a:defRPr>
            </a:lvl9pPr>
          </a:lstStyle>
          <a:p>
            <a:r>
              <a:rPr lang="en-US" kern="0" dirty="0"/>
              <a:t>Model Releases during 2018 – 2019</a:t>
            </a:r>
            <a:endParaRPr lang="en-US" sz="2000" kern="0" dirty="0">
              <a:solidFill>
                <a:schemeClr val="bg1"/>
              </a:solidFill>
            </a:endParaRPr>
          </a:p>
        </p:txBody>
      </p:sp>
      <p:sp>
        <p:nvSpPr>
          <p:cNvPr id="9" name="TextBox 8">
            <a:extLst>
              <a:ext uri="{FF2B5EF4-FFF2-40B4-BE49-F238E27FC236}">
                <a16:creationId xmlns:a16="http://schemas.microsoft.com/office/drawing/2014/main" id="{A4D9A747-6796-EC46-83F5-5544CFEDE747}"/>
              </a:ext>
            </a:extLst>
          </p:cNvPr>
          <p:cNvSpPr txBox="1"/>
          <p:nvPr/>
        </p:nvSpPr>
        <p:spPr>
          <a:xfrm>
            <a:off x="1257944" y="108139"/>
            <a:ext cx="6561438" cy="307777"/>
          </a:xfrm>
          <a:prstGeom prst="rect">
            <a:avLst/>
          </a:prstGeom>
          <a:noFill/>
        </p:spPr>
        <p:txBody>
          <a:bodyPr wrap="square" rtlCol="0">
            <a:spAutoFit/>
          </a:bodyPr>
          <a:lstStyle/>
          <a:p>
            <a:r>
              <a:rPr lang="en-US" sz="1400" b="1" dirty="0">
                <a:solidFill>
                  <a:schemeClr val="bg1"/>
                </a:solidFill>
              </a:rPr>
              <a:t>USER SUPPORT</a:t>
            </a:r>
          </a:p>
        </p:txBody>
      </p:sp>
    </p:spTree>
    <p:extLst>
      <p:ext uri="{BB962C8B-B14F-4D97-AF65-F5344CB8AC3E}">
        <p14:creationId xmlns:p14="http://schemas.microsoft.com/office/powerpoint/2010/main" val="7915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81C7-6B72-B849-8BF1-665F26DC4E20}"/>
              </a:ext>
            </a:extLst>
          </p:cNvPr>
          <p:cNvSpPr>
            <a:spLocks noGrp="1"/>
          </p:cNvSpPr>
          <p:nvPr>
            <p:ph type="title"/>
          </p:nvPr>
        </p:nvSpPr>
        <p:spPr/>
        <p:txBody>
          <a:bodyPr/>
          <a:lstStyle/>
          <a:p>
            <a:r>
              <a:rPr lang="en-US" dirty="0"/>
              <a:t>Training – both Onsite and Offsite</a:t>
            </a:r>
          </a:p>
        </p:txBody>
      </p:sp>
      <p:sp>
        <p:nvSpPr>
          <p:cNvPr id="3" name="Content Placeholder 2">
            <a:extLst>
              <a:ext uri="{FF2B5EF4-FFF2-40B4-BE49-F238E27FC236}">
                <a16:creationId xmlns:a16="http://schemas.microsoft.com/office/drawing/2014/main" id="{998E5A0B-F09D-1B46-9E84-A2F341EEB9B0}"/>
              </a:ext>
            </a:extLst>
          </p:cNvPr>
          <p:cNvSpPr>
            <a:spLocks noGrp="1"/>
          </p:cNvSpPr>
          <p:nvPr>
            <p:ph idx="1"/>
          </p:nvPr>
        </p:nvSpPr>
        <p:spPr/>
        <p:txBody>
          <a:bodyPr/>
          <a:lstStyle/>
          <a:p>
            <a:r>
              <a:rPr lang="en-US" dirty="0"/>
              <a:t>Twice a year onsite at UNC</a:t>
            </a:r>
          </a:p>
          <a:p>
            <a:r>
              <a:rPr lang="en-US" dirty="0"/>
              <a:t>Recently started to transition to online training</a:t>
            </a:r>
          </a:p>
          <a:p>
            <a:r>
              <a:rPr lang="en-US" dirty="0"/>
              <a:t>Conducted international training sessions</a:t>
            </a:r>
          </a:p>
          <a:p>
            <a:pPr lvl="1"/>
            <a:r>
              <a:rPr lang="en-US" dirty="0"/>
              <a:t>Brazil, Bulgaria, Canada, China, Colombia, Greece, Hong Kong, India, Mexico, S. Korea</a:t>
            </a:r>
          </a:p>
          <a:p>
            <a:r>
              <a:rPr lang="en-US" dirty="0"/>
              <a:t>Special trainings</a:t>
            </a:r>
          </a:p>
          <a:p>
            <a:pPr lvl="1"/>
            <a:r>
              <a:rPr lang="en-US" dirty="0"/>
              <a:t>Python for Air Quality Research and Applications</a:t>
            </a:r>
          </a:p>
          <a:p>
            <a:pPr lvl="1"/>
            <a:r>
              <a:rPr lang="en-US" dirty="0"/>
              <a:t>Model Interpretive Analyses</a:t>
            </a:r>
          </a:p>
        </p:txBody>
      </p:sp>
      <p:sp>
        <p:nvSpPr>
          <p:cNvPr id="4" name="TextBox 3">
            <a:extLst>
              <a:ext uri="{FF2B5EF4-FFF2-40B4-BE49-F238E27FC236}">
                <a16:creationId xmlns:a16="http://schemas.microsoft.com/office/drawing/2014/main" id="{4C55476D-C97E-054E-85C1-A4DBEA92BFDD}"/>
              </a:ext>
            </a:extLst>
          </p:cNvPr>
          <p:cNvSpPr txBox="1"/>
          <p:nvPr/>
        </p:nvSpPr>
        <p:spPr>
          <a:xfrm>
            <a:off x="1257944" y="108139"/>
            <a:ext cx="6561438" cy="307777"/>
          </a:xfrm>
          <a:prstGeom prst="rect">
            <a:avLst/>
          </a:prstGeom>
          <a:noFill/>
        </p:spPr>
        <p:txBody>
          <a:bodyPr wrap="square" rtlCol="0">
            <a:spAutoFit/>
          </a:bodyPr>
          <a:lstStyle/>
          <a:p>
            <a:r>
              <a:rPr lang="en-US" sz="1400" b="1" dirty="0">
                <a:solidFill>
                  <a:schemeClr val="bg1"/>
                </a:solidFill>
              </a:rPr>
              <a:t>APPLICATIONS AND TRAINING</a:t>
            </a:r>
          </a:p>
        </p:txBody>
      </p:sp>
    </p:spTree>
    <p:extLst>
      <p:ext uri="{BB962C8B-B14F-4D97-AF65-F5344CB8AC3E}">
        <p14:creationId xmlns:p14="http://schemas.microsoft.com/office/powerpoint/2010/main" val="7039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81C7-6B72-B849-8BF1-665F26DC4E20}"/>
              </a:ext>
            </a:extLst>
          </p:cNvPr>
          <p:cNvSpPr>
            <a:spLocks noGrp="1"/>
          </p:cNvSpPr>
          <p:nvPr>
            <p:ph type="title"/>
          </p:nvPr>
        </p:nvSpPr>
        <p:spPr/>
        <p:txBody>
          <a:bodyPr/>
          <a:lstStyle/>
          <a:p>
            <a:r>
              <a:rPr lang="en-US" dirty="0"/>
              <a:t>Collaboration and Information Sharing</a:t>
            </a:r>
          </a:p>
        </p:txBody>
      </p:sp>
      <p:sp>
        <p:nvSpPr>
          <p:cNvPr id="3" name="Content Placeholder 2">
            <a:extLst>
              <a:ext uri="{FF2B5EF4-FFF2-40B4-BE49-F238E27FC236}">
                <a16:creationId xmlns:a16="http://schemas.microsoft.com/office/drawing/2014/main" id="{998E5A0B-F09D-1B46-9E84-A2F341EEB9B0}"/>
              </a:ext>
            </a:extLst>
          </p:cNvPr>
          <p:cNvSpPr>
            <a:spLocks noGrp="1"/>
          </p:cNvSpPr>
          <p:nvPr>
            <p:ph idx="1"/>
          </p:nvPr>
        </p:nvSpPr>
        <p:spPr>
          <a:xfrm>
            <a:off x="457200" y="1160044"/>
            <a:ext cx="8229600" cy="5130799"/>
          </a:xfrm>
        </p:spPr>
        <p:txBody>
          <a:bodyPr/>
          <a:lstStyle/>
          <a:p>
            <a:r>
              <a:rPr lang="en-US" dirty="0"/>
              <a:t>CMAS Conferences</a:t>
            </a:r>
          </a:p>
          <a:p>
            <a:pPr lvl="1"/>
            <a:r>
              <a:rPr lang="en-US" dirty="0"/>
              <a:t>Annually at Chapel Hill, NC during October</a:t>
            </a:r>
          </a:p>
          <a:p>
            <a:pPr lvl="2"/>
            <a:r>
              <a:rPr lang="en-US" dirty="0"/>
              <a:t>18</a:t>
            </a:r>
            <a:r>
              <a:rPr lang="en-US" baseline="30000" dirty="0"/>
              <a:t>th</a:t>
            </a:r>
            <a:r>
              <a:rPr lang="en-US" dirty="0"/>
              <a:t> Annual Conference (October 21 – 23, 2019)</a:t>
            </a:r>
          </a:p>
          <a:p>
            <a:pPr lvl="1"/>
            <a:r>
              <a:rPr lang="en-US" dirty="0"/>
              <a:t>Asia</a:t>
            </a:r>
          </a:p>
          <a:p>
            <a:pPr lvl="2"/>
            <a:r>
              <a:rPr lang="en-US" dirty="0"/>
              <a:t>CMAS – Asia Pacific Conference (Beijing, China in May 2018)</a:t>
            </a:r>
          </a:p>
          <a:p>
            <a:pPr lvl="2"/>
            <a:r>
              <a:rPr lang="en-US" dirty="0"/>
              <a:t>CMAS – Asia Pacific Conference (Japan in May 2022)*</a:t>
            </a:r>
          </a:p>
          <a:p>
            <a:pPr lvl="1"/>
            <a:r>
              <a:rPr lang="en-US" dirty="0"/>
              <a:t>South America</a:t>
            </a:r>
          </a:p>
          <a:p>
            <a:pPr lvl="2"/>
            <a:r>
              <a:rPr lang="en-US" dirty="0"/>
              <a:t>4</a:t>
            </a:r>
            <a:r>
              <a:rPr lang="en-US" baseline="30000" dirty="0"/>
              <a:t>th</a:t>
            </a:r>
            <a:r>
              <a:rPr lang="en-US" dirty="0"/>
              <a:t> CMAS South America Conference (July 2019)</a:t>
            </a:r>
          </a:p>
          <a:p>
            <a:pPr lvl="2"/>
            <a:r>
              <a:rPr lang="en-US" dirty="0"/>
              <a:t>5</a:t>
            </a:r>
            <a:r>
              <a:rPr lang="en-US" baseline="30000" dirty="0"/>
              <a:t>th</a:t>
            </a:r>
            <a:r>
              <a:rPr lang="en-US" dirty="0"/>
              <a:t> CMAS South America Conference (July 2021) *</a:t>
            </a:r>
          </a:p>
          <a:p>
            <a:r>
              <a:rPr lang="en-US" dirty="0"/>
              <a:t>Webinars</a:t>
            </a:r>
          </a:p>
          <a:p>
            <a:pPr lvl="1"/>
            <a:r>
              <a:rPr lang="en-US" dirty="0"/>
              <a:t>Webinar series on special topics or new releases</a:t>
            </a:r>
          </a:p>
          <a:p>
            <a:r>
              <a:rPr lang="en-US" dirty="0"/>
              <a:t>CMAS Visiting Scientist Program</a:t>
            </a:r>
          </a:p>
          <a:p>
            <a:pPr lvl="1"/>
            <a:r>
              <a:rPr lang="en-US" dirty="0"/>
              <a:t>2018: Brazil, Hong Kong, Aveiro (Portugal)</a:t>
            </a:r>
          </a:p>
          <a:p>
            <a:pPr lvl="1"/>
            <a:r>
              <a:rPr lang="en-US" dirty="0"/>
              <a:t>2019: Brazil, China </a:t>
            </a:r>
          </a:p>
          <a:p>
            <a:r>
              <a:rPr lang="en-US" dirty="0"/>
              <a:t>Peer-reviewed Journal Articles</a:t>
            </a:r>
          </a:p>
          <a:p>
            <a:pPr lvl="1"/>
            <a:r>
              <a:rPr lang="en-US" dirty="0"/>
              <a:t>J. Air and Waste </a:t>
            </a:r>
            <a:r>
              <a:rPr lang="en-US" dirty="0" err="1"/>
              <a:t>Mgmt</a:t>
            </a:r>
            <a:r>
              <a:rPr lang="en-US" dirty="0"/>
              <a:t> Assoc (from CMAS 2019)</a:t>
            </a:r>
          </a:p>
          <a:p>
            <a:endParaRPr lang="en-US" dirty="0"/>
          </a:p>
          <a:p>
            <a:endParaRPr lang="en-US" dirty="0"/>
          </a:p>
        </p:txBody>
      </p:sp>
      <p:sp>
        <p:nvSpPr>
          <p:cNvPr id="5" name="TextBox 4">
            <a:extLst>
              <a:ext uri="{FF2B5EF4-FFF2-40B4-BE49-F238E27FC236}">
                <a16:creationId xmlns:a16="http://schemas.microsoft.com/office/drawing/2014/main" id="{F01CC496-50B5-9540-AA0C-9D1F37268014}"/>
              </a:ext>
            </a:extLst>
          </p:cNvPr>
          <p:cNvSpPr txBox="1"/>
          <p:nvPr/>
        </p:nvSpPr>
        <p:spPr>
          <a:xfrm>
            <a:off x="1257944" y="108139"/>
            <a:ext cx="6561438" cy="307777"/>
          </a:xfrm>
          <a:prstGeom prst="rect">
            <a:avLst/>
          </a:prstGeom>
          <a:noFill/>
        </p:spPr>
        <p:txBody>
          <a:bodyPr wrap="square" rtlCol="0">
            <a:spAutoFit/>
          </a:bodyPr>
          <a:lstStyle/>
          <a:p>
            <a:r>
              <a:rPr lang="en-US" sz="1400" b="1" dirty="0">
                <a:solidFill>
                  <a:schemeClr val="bg1"/>
                </a:solidFill>
              </a:rPr>
              <a:t>OUTREACH</a:t>
            </a:r>
          </a:p>
        </p:txBody>
      </p:sp>
    </p:spTree>
    <p:extLst>
      <p:ext uri="{BB962C8B-B14F-4D97-AF65-F5344CB8AC3E}">
        <p14:creationId xmlns:p14="http://schemas.microsoft.com/office/powerpoint/2010/main" val="88930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C868-BAC7-F044-8A91-ADD859226FBF}"/>
              </a:ext>
            </a:extLst>
          </p:cNvPr>
          <p:cNvSpPr>
            <a:spLocks noGrp="1"/>
          </p:cNvSpPr>
          <p:nvPr>
            <p:ph type="title"/>
          </p:nvPr>
        </p:nvSpPr>
        <p:spPr/>
        <p:txBody>
          <a:bodyPr/>
          <a:lstStyle/>
          <a:p>
            <a:r>
              <a:rPr lang="en-US" dirty="0"/>
              <a:t>CMAS Center Team</a:t>
            </a:r>
          </a:p>
        </p:txBody>
      </p:sp>
      <p:sp>
        <p:nvSpPr>
          <p:cNvPr id="3" name="Content Placeholder 2">
            <a:extLst>
              <a:ext uri="{FF2B5EF4-FFF2-40B4-BE49-F238E27FC236}">
                <a16:creationId xmlns:a16="http://schemas.microsoft.com/office/drawing/2014/main" id="{711C7475-3ED0-154D-A709-EAC872D4AB5E}"/>
              </a:ext>
            </a:extLst>
          </p:cNvPr>
          <p:cNvSpPr>
            <a:spLocks noGrp="1"/>
          </p:cNvSpPr>
          <p:nvPr>
            <p:ph sz="half" idx="1"/>
          </p:nvPr>
        </p:nvSpPr>
        <p:spPr/>
        <p:txBody>
          <a:bodyPr/>
          <a:lstStyle/>
          <a:p>
            <a:r>
              <a:rPr lang="en-US" sz="2000" dirty="0"/>
              <a:t>Director and Outreach</a:t>
            </a:r>
          </a:p>
          <a:p>
            <a:pPr lvl="1"/>
            <a:r>
              <a:rPr lang="en-US" sz="2000" dirty="0"/>
              <a:t>Sarav Arunachalam (Acting)</a:t>
            </a:r>
          </a:p>
          <a:p>
            <a:r>
              <a:rPr lang="en-US" sz="2000" dirty="0"/>
              <a:t>Research and Applications</a:t>
            </a:r>
          </a:p>
          <a:p>
            <a:pPr lvl="1"/>
            <a:r>
              <a:rPr lang="en-US" sz="2000" dirty="0"/>
              <a:t>Sarav Arunachalam</a:t>
            </a:r>
          </a:p>
          <a:p>
            <a:r>
              <a:rPr lang="en-US" sz="2000" dirty="0"/>
              <a:t>Training and Conference</a:t>
            </a:r>
          </a:p>
          <a:p>
            <a:pPr lvl="1"/>
            <a:r>
              <a:rPr lang="en-US" sz="2000" dirty="0"/>
              <a:t>B.H. </a:t>
            </a:r>
            <a:r>
              <a:rPr lang="en-US" sz="2000" dirty="0" err="1"/>
              <a:t>Baek</a:t>
            </a:r>
            <a:endParaRPr lang="en-US" sz="2000" dirty="0"/>
          </a:p>
          <a:p>
            <a:r>
              <a:rPr lang="en-US" sz="2000" dirty="0"/>
              <a:t>User Support and Documentation</a:t>
            </a:r>
          </a:p>
          <a:p>
            <a:pPr lvl="1"/>
            <a:r>
              <a:rPr lang="en-US" sz="2000" dirty="0"/>
              <a:t>Liz Adams</a:t>
            </a:r>
          </a:p>
          <a:p>
            <a:r>
              <a:rPr lang="en-US" sz="2000" dirty="0"/>
              <a:t>Communications and Events</a:t>
            </a:r>
          </a:p>
          <a:p>
            <a:pPr lvl="1"/>
            <a:r>
              <a:rPr lang="en-US" sz="2000" dirty="0"/>
              <a:t>Brian </a:t>
            </a:r>
            <a:r>
              <a:rPr lang="en-US" sz="2000" dirty="0" err="1"/>
              <a:t>Naess</a:t>
            </a:r>
            <a:endParaRPr lang="en-US" sz="2000" dirty="0"/>
          </a:p>
          <a:p>
            <a:pPr lvl="1"/>
            <a:r>
              <a:rPr lang="en-US" sz="2000" dirty="0"/>
              <a:t>Emily Williams</a:t>
            </a:r>
          </a:p>
          <a:p>
            <a:r>
              <a:rPr lang="en-US" sz="2000" dirty="0"/>
              <a:t>Technical Editing</a:t>
            </a:r>
          </a:p>
          <a:p>
            <a:pPr lvl="1"/>
            <a:r>
              <a:rPr lang="en-US" sz="2000" dirty="0"/>
              <a:t>Kurt Thurber</a:t>
            </a:r>
          </a:p>
        </p:txBody>
      </p:sp>
      <p:sp>
        <p:nvSpPr>
          <p:cNvPr id="4" name="Content Placeholder 3">
            <a:extLst>
              <a:ext uri="{FF2B5EF4-FFF2-40B4-BE49-F238E27FC236}">
                <a16:creationId xmlns:a16="http://schemas.microsoft.com/office/drawing/2014/main" id="{496A5E72-20A7-9841-986A-490882D371BA}"/>
              </a:ext>
            </a:extLst>
          </p:cNvPr>
          <p:cNvSpPr>
            <a:spLocks noGrp="1"/>
          </p:cNvSpPr>
          <p:nvPr>
            <p:ph sz="half" idx="2"/>
          </p:nvPr>
        </p:nvSpPr>
        <p:spPr>
          <a:xfrm>
            <a:off x="4646613" y="1358900"/>
            <a:ext cx="4328054" cy="5029200"/>
          </a:xfrm>
        </p:spPr>
        <p:txBody>
          <a:bodyPr/>
          <a:lstStyle/>
          <a:p>
            <a:r>
              <a:rPr lang="en-US" sz="1800" dirty="0" err="1"/>
              <a:t>Arastoo</a:t>
            </a:r>
            <a:r>
              <a:rPr lang="en-US" sz="1800" dirty="0"/>
              <a:t> Pour </a:t>
            </a:r>
            <a:r>
              <a:rPr lang="en-US" sz="1800" dirty="0" err="1"/>
              <a:t>Biazar</a:t>
            </a:r>
            <a:r>
              <a:rPr lang="en-US" sz="1800" dirty="0"/>
              <a:t> (Univ Alabama)</a:t>
            </a:r>
          </a:p>
          <a:p>
            <a:r>
              <a:rPr lang="en-US" sz="1800" dirty="0"/>
              <a:t>Tyler Fox (US EPA)</a:t>
            </a:r>
          </a:p>
          <a:p>
            <a:r>
              <a:rPr lang="en-US" sz="1800" dirty="0"/>
              <a:t>Amir </a:t>
            </a:r>
            <a:r>
              <a:rPr lang="en-US" sz="1800" dirty="0" err="1"/>
              <a:t>Hakami</a:t>
            </a:r>
            <a:r>
              <a:rPr lang="en-US" sz="1800" dirty="0"/>
              <a:t> (Carleton Univ)</a:t>
            </a:r>
          </a:p>
          <a:p>
            <a:r>
              <a:rPr lang="en-US" sz="1800" dirty="0"/>
              <a:t>Prakash Karamchandani (Ramboll)</a:t>
            </a:r>
          </a:p>
          <a:p>
            <a:r>
              <a:rPr lang="en-US" sz="1800" dirty="0" err="1"/>
              <a:t>Byeong-Uk</a:t>
            </a:r>
            <a:r>
              <a:rPr lang="en-US" sz="1800" dirty="0"/>
              <a:t> Kim (GA EPD)</a:t>
            </a:r>
          </a:p>
          <a:p>
            <a:r>
              <a:rPr lang="en-US" sz="1800" dirty="0"/>
              <a:t>Naresh Kumar (EPRI)</a:t>
            </a:r>
          </a:p>
          <a:p>
            <a:r>
              <a:rPr lang="en-US" sz="1800" dirty="0"/>
              <a:t>Rebecca </a:t>
            </a:r>
            <a:r>
              <a:rPr lang="en-US" sz="1800" dirty="0" err="1"/>
              <a:t>Matichuk</a:t>
            </a:r>
            <a:r>
              <a:rPr lang="en-US" sz="1800" dirty="0"/>
              <a:t> (US EPA)</a:t>
            </a:r>
          </a:p>
          <a:p>
            <a:r>
              <a:rPr lang="en-US" sz="1800" dirty="0"/>
              <a:t>Mike Moran (Env Canada)</a:t>
            </a:r>
          </a:p>
          <a:p>
            <a:r>
              <a:rPr lang="en-US" sz="1800" dirty="0" err="1"/>
              <a:t>Talad</a:t>
            </a:r>
            <a:r>
              <a:rPr lang="en-US" sz="1800" dirty="0"/>
              <a:t> </a:t>
            </a:r>
            <a:r>
              <a:rPr lang="en-US" sz="1800" dirty="0" err="1"/>
              <a:t>Odman</a:t>
            </a:r>
            <a:r>
              <a:rPr lang="en-US" sz="1800" dirty="0"/>
              <a:t> (Ga Tech)</a:t>
            </a:r>
          </a:p>
          <a:p>
            <a:r>
              <a:rPr lang="en-US" sz="1800" dirty="0"/>
              <a:t>Roger </a:t>
            </a:r>
            <a:r>
              <a:rPr lang="en-US" sz="1800" dirty="0" err="1"/>
              <a:t>Timmis</a:t>
            </a:r>
            <a:r>
              <a:rPr lang="en-US" sz="1800" dirty="0"/>
              <a:t> (Env Agency, UK)</a:t>
            </a:r>
          </a:p>
          <a:p>
            <a:r>
              <a:rPr lang="en-US" sz="1800" dirty="0" err="1"/>
              <a:t>Taciana</a:t>
            </a:r>
            <a:r>
              <a:rPr lang="en-US" sz="1800" dirty="0"/>
              <a:t> Toledo (UFMG, Brazil) </a:t>
            </a:r>
          </a:p>
          <a:p>
            <a:r>
              <a:rPr lang="en-US" sz="1800" dirty="0"/>
              <a:t>Neil Wheeler (Science-One)</a:t>
            </a:r>
          </a:p>
          <a:p>
            <a:r>
              <a:rPr lang="en-US" sz="1800" dirty="0"/>
              <a:t>Yang Zhang (NCSU)</a:t>
            </a:r>
          </a:p>
          <a:p>
            <a:endParaRPr lang="en-US" dirty="0"/>
          </a:p>
        </p:txBody>
      </p:sp>
      <p:sp>
        <p:nvSpPr>
          <p:cNvPr id="5" name="TextBox 4">
            <a:extLst>
              <a:ext uri="{FF2B5EF4-FFF2-40B4-BE49-F238E27FC236}">
                <a16:creationId xmlns:a16="http://schemas.microsoft.com/office/drawing/2014/main" id="{9E2A5EAC-B4AD-4740-A75F-924125E9CD8E}"/>
              </a:ext>
            </a:extLst>
          </p:cNvPr>
          <p:cNvSpPr txBox="1"/>
          <p:nvPr/>
        </p:nvSpPr>
        <p:spPr>
          <a:xfrm>
            <a:off x="1406555" y="837555"/>
            <a:ext cx="1788057" cy="461665"/>
          </a:xfrm>
          <a:prstGeom prst="rect">
            <a:avLst/>
          </a:prstGeom>
          <a:noFill/>
        </p:spPr>
        <p:txBody>
          <a:bodyPr wrap="square" rtlCol="0">
            <a:spAutoFit/>
          </a:bodyPr>
          <a:lstStyle/>
          <a:p>
            <a:r>
              <a:rPr lang="en-US" dirty="0">
                <a:solidFill>
                  <a:srgbClr val="FFFF00"/>
                </a:solidFill>
              </a:rPr>
              <a:t>@ UNC</a:t>
            </a:r>
          </a:p>
        </p:txBody>
      </p:sp>
      <p:sp>
        <p:nvSpPr>
          <p:cNvPr id="6" name="TextBox 5">
            <a:extLst>
              <a:ext uri="{FF2B5EF4-FFF2-40B4-BE49-F238E27FC236}">
                <a16:creationId xmlns:a16="http://schemas.microsoft.com/office/drawing/2014/main" id="{132BBF7D-B616-BA47-A065-05A525726540}"/>
              </a:ext>
            </a:extLst>
          </p:cNvPr>
          <p:cNvSpPr txBox="1"/>
          <p:nvPr/>
        </p:nvSpPr>
        <p:spPr>
          <a:xfrm>
            <a:off x="3953881" y="794156"/>
            <a:ext cx="5190119" cy="461665"/>
          </a:xfrm>
          <a:prstGeom prst="rect">
            <a:avLst/>
          </a:prstGeom>
          <a:noFill/>
        </p:spPr>
        <p:txBody>
          <a:bodyPr wrap="square" rtlCol="0">
            <a:spAutoFit/>
          </a:bodyPr>
          <a:lstStyle/>
          <a:p>
            <a:r>
              <a:rPr lang="en-US" dirty="0">
                <a:solidFill>
                  <a:srgbClr val="FFFF00"/>
                </a:solidFill>
              </a:rPr>
              <a:t>External Advisory Committee (EAC)</a:t>
            </a:r>
          </a:p>
        </p:txBody>
      </p:sp>
    </p:spTree>
    <p:extLst>
      <p:ext uri="{BB962C8B-B14F-4D97-AF65-F5344CB8AC3E}">
        <p14:creationId xmlns:p14="http://schemas.microsoft.com/office/powerpoint/2010/main" val="345525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 calcmode="lin" valueType="num">
                                      <p:cBhvr additive="base">
                                        <p:cTn id="5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additive="base">
                                        <p:cTn id="6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B925-4B45-7744-8B0F-68144514A48E}"/>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88B3EA3B-4B29-5C45-AD04-C101513E3801}"/>
              </a:ext>
            </a:extLst>
          </p:cNvPr>
          <p:cNvSpPr>
            <a:spLocks noGrp="1"/>
          </p:cNvSpPr>
          <p:nvPr>
            <p:ph idx="1"/>
          </p:nvPr>
        </p:nvSpPr>
        <p:spPr/>
        <p:txBody>
          <a:bodyPr/>
          <a:lstStyle/>
          <a:p>
            <a:r>
              <a:rPr lang="en-US" dirty="0"/>
              <a:t>Adel Hanna, CMAS Director</a:t>
            </a:r>
          </a:p>
          <a:p>
            <a:pPr lvl="1"/>
            <a:r>
              <a:rPr lang="en-US" dirty="0"/>
              <a:t>We wish him a speedy recovery</a:t>
            </a:r>
          </a:p>
          <a:p>
            <a:r>
              <a:rPr lang="en-US" dirty="0"/>
              <a:t>CMAS Community and EAC Members</a:t>
            </a:r>
          </a:p>
          <a:p>
            <a:r>
              <a:rPr lang="en-US" dirty="0"/>
              <a:t>U.S. EPA</a:t>
            </a:r>
          </a:p>
          <a:p>
            <a:r>
              <a:rPr lang="en-US" dirty="0"/>
              <a:t>Tom Pierce, U.S. EPA ORD</a:t>
            </a:r>
          </a:p>
          <a:p>
            <a:pPr lvl="1"/>
            <a:r>
              <a:rPr lang="en-US" dirty="0"/>
              <a:t>CMAS Center Program Officer</a:t>
            </a:r>
          </a:p>
          <a:p>
            <a:r>
              <a:rPr lang="en-US" dirty="0"/>
              <a:t>Electric Power Research Institute</a:t>
            </a:r>
          </a:p>
          <a:p>
            <a:pPr lvl="1"/>
            <a:r>
              <a:rPr lang="en-US" dirty="0"/>
              <a:t>Sponsoring the Student Poster awards</a:t>
            </a:r>
          </a:p>
        </p:txBody>
      </p:sp>
    </p:spTree>
    <p:extLst>
      <p:ext uri="{BB962C8B-B14F-4D97-AF65-F5344CB8AC3E}">
        <p14:creationId xmlns:p14="http://schemas.microsoft.com/office/powerpoint/2010/main" val="267474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background logo2">
            <a:extLst>
              <a:ext uri="{FF2B5EF4-FFF2-40B4-BE49-F238E27FC236}">
                <a16:creationId xmlns:a16="http://schemas.microsoft.com/office/drawing/2014/main" id="{0B566C51-E2E2-7A45-9063-173E90107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33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D41E-10E7-8E49-9492-57794BB2EFEE}"/>
              </a:ext>
            </a:extLst>
          </p:cNvPr>
          <p:cNvSpPr>
            <a:spLocks noGrp="1"/>
          </p:cNvSpPr>
          <p:nvPr>
            <p:ph type="title"/>
          </p:nvPr>
        </p:nvSpPr>
        <p:spPr>
          <a:xfrm>
            <a:off x="243947" y="293158"/>
            <a:ext cx="6240462" cy="704850"/>
          </a:xfrm>
        </p:spPr>
        <p:txBody>
          <a:bodyPr/>
          <a:lstStyle/>
          <a:p>
            <a:r>
              <a:rPr lang="en-US" dirty="0"/>
              <a:t>The CMAS Center at UNC</a:t>
            </a:r>
            <a:br>
              <a:rPr lang="en-US" dirty="0"/>
            </a:br>
            <a:r>
              <a:rPr lang="en-US" dirty="0">
                <a:solidFill>
                  <a:schemeClr val="bg1"/>
                </a:solidFill>
                <a:hlinkClick r:id="rId2">
                  <a:extLst>
                    <a:ext uri="{A12FA001-AC4F-418D-AE19-62706E023703}">
                      <ahyp:hlinkClr xmlns:ahyp="http://schemas.microsoft.com/office/drawing/2018/hyperlinkcolor" val="tx"/>
                    </a:ext>
                  </a:extLst>
                </a:hlinkClick>
              </a:rPr>
              <a:t>https://www.cmascenter.org/</a:t>
            </a:r>
            <a:r>
              <a:rPr lang="en-US" dirty="0">
                <a:solidFill>
                  <a:schemeClr val="bg1"/>
                </a:solidFill>
              </a:rPr>
              <a:t> </a:t>
            </a:r>
          </a:p>
        </p:txBody>
      </p:sp>
      <p:sp>
        <p:nvSpPr>
          <p:cNvPr id="3" name="Content Placeholder 2">
            <a:extLst>
              <a:ext uri="{FF2B5EF4-FFF2-40B4-BE49-F238E27FC236}">
                <a16:creationId xmlns:a16="http://schemas.microsoft.com/office/drawing/2014/main" id="{54335B29-CCD4-2248-AE14-548C90B50248}"/>
              </a:ext>
            </a:extLst>
          </p:cNvPr>
          <p:cNvSpPr>
            <a:spLocks noGrp="1"/>
          </p:cNvSpPr>
          <p:nvPr>
            <p:ph idx="1"/>
          </p:nvPr>
        </p:nvSpPr>
        <p:spPr>
          <a:xfrm>
            <a:off x="414338" y="1358900"/>
            <a:ext cx="8509529" cy="5029200"/>
          </a:xfrm>
        </p:spPr>
        <p:txBody>
          <a:bodyPr/>
          <a:lstStyle/>
          <a:p>
            <a:pPr marL="0" indent="0" algn="ctr">
              <a:buNone/>
            </a:pPr>
            <a:r>
              <a:rPr lang="en-US" altLang="en-US" sz="1800" dirty="0">
                <a:solidFill>
                  <a:srgbClr val="FFFF00"/>
                </a:solidFill>
                <a:ea typeface="ＭＳ Ｐゴシック" pitchFamily="34" charset="-128"/>
                <a:cs typeface="Ideal Sans Book" pitchFamily="2" charset="0"/>
              </a:rPr>
              <a:t>Established in 2001, the U.S. EPA’s CMAS Center has been hosted at UNC since 2003, which works with the agency to lead the international, </a:t>
            </a:r>
            <a:r>
              <a:rPr lang="en-US" altLang="en-US" sz="1800" b="1" i="1" dirty="0">
                <a:ea typeface="ＭＳ Ｐゴシック" pitchFamily="34" charset="-128"/>
                <a:cs typeface="Ideal Sans Book" pitchFamily="2" charset="0"/>
              </a:rPr>
              <a:t>open-source</a:t>
            </a:r>
            <a:r>
              <a:rPr lang="en-US" altLang="en-US" sz="1800" dirty="0">
                <a:ea typeface="ＭＳ Ｐゴシック" pitchFamily="34" charset="-128"/>
                <a:cs typeface="Ideal Sans Book" pitchFamily="2" charset="0"/>
              </a:rPr>
              <a:t>, </a:t>
            </a:r>
            <a:r>
              <a:rPr lang="en-US" altLang="en-US" sz="1800" dirty="0">
                <a:solidFill>
                  <a:srgbClr val="FFFF00"/>
                </a:solidFill>
                <a:ea typeface="ＭＳ Ｐゴシック" pitchFamily="34" charset="-128"/>
                <a:cs typeface="Ideal Sans Book" pitchFamily="2" charset="0"/>
              </a:rPr>
              <a:t>community-based air quality modeling and analysis software used to develop policies and analyze air quality impacts</a:t>
            </a:r>
          </a:p>
          <a:p>
            <a:r>
              <a:rPr lang="en-US" altLang="en-US" dirty="0">
                <a:ea typeface="ＭＳ Ｐゴシック" pitchFamily="34" charset="-128"/>
                <a:cs typeface="Ideal Sans Book" pitchFamily="2" charset="0"/>
              </a:rPr>
              <a:t>Objectives</a:t>
            </a:r>
          </a:p>
          <a:p>
            <a:pPr lvl="1"/>
            <a:r>
              <a:rPr lang="en-US" altLang="en-US" dirty="0">
                <a:ea typeface="ＭＳ Ｐゴシック" pitchFamily="34" charset="-128"/>
                <a:cs typeface="Ideal Sans Book" pitchFamily="2" charset="0"/>
              </a:rPr>
              <a:t>Serve as bridge between segments of the AQ modeling community</a:t>
            </a:r>
          </a:p>
          <a:p>
            <a:pPr lvl="1"/>
            <a:r>
              <a:rPr lang="en-US" altLang="en-US" dirty="0">
                <a:ea typeface="ＭＳ Ｐゴシック" pitchFamily="34" charset="-128"/>
                <a:cs typeface="Ideal Sans Book" pitchFamily="2" charset="0"/>
              </a:rPr>
              <a:t>Foster growth of developer and user communities</a:t>
            </a:r>
          </a:p>
          <a:p>
            <a:pPr lvl="1"/>
            <a:r>
              <a:rPr lang="en-US" altLang="en-US" dirty="0">
                <a:ea typeface="ＭＳ Ｐゴシック" pitchFamily="34" charset="-128"/>
                <a:cs typeface="Ideal Sans Book" pitchFamily="2" charset="0"/>
              </a:rPr>
              <a:t>Serve as hub for modeling education and training</a:t>
            </a:r>
          </a:p>
          <a:p>
            <a:pPr marL="0" indent="0">
              <a:buNone/>
            </a:pPr>
            <a:endParaRPr lang="en-US" altLang="en-US" dirty="0">
              <a:latin typeface="Ideal Sans Book" pitchFamily="2" charset="0"/>
              <a:ea typeface="ＭＳ Ｐゴシック" pitchFamily="34" charset="-128"/>
              <a:cs typeface="Ideal Sans Book" pitchFamily="2" charset="0"/>
            </a:endParaRPr>
          </a:p>
          <a:p>
            <a:endParaRPr lang="en-US" altLang="en-US" dirty="0">
              <a:latin typeface="Ideal Sans Book" pitchFamily="2" charset="0"/>
              <a:ea typeface="ＭＳ Ｐゴシック" pitchFamily="34" charset="-128"/>
              <a:cs typeface="Ideal Sans Book" pitchFamily="2" charset="0"/>
            </a:endParaRPr>
          </a:p>
          <a:p>
            <a:endParaRPr lang="en-US" dirty="0"/>
          </a:p>
        </p:txBody>
      </p:sp>
      <p:sp>
        <p:nvSpPr>
          <p:cNvPr id="4" name="Content Placeholder 2">
            <a:extLst>
              <a:ext uri="{FF2B5EF4-FFF2-40B4-BE49-F238E27FC236}">
                <a16:creationId xmlns:a16="http://schemas.microsoft.com/office/drawing/2014/main" id="{5461ECC7-AA9D-D043-83C3-3C7E79ED3108}"/>
              </a:ext>
            </a:extLst>
          </p:cNvPr>
          <p:cNvSpPr txBox="1">
            <a:spLocks/>
          </p:cNvSpPr>
          <p:nvPr/>
        </p:nvSpPr>
        <p:spPr bwMode="auto">
          <a:xfrm>
            <a:off x="414338" y="4066033"/>
            <a:ext cx="8229600" cy="249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50000"/>
              </a:spcBef>
              <a:spcAft>
                <a:spcPct val="0"/>
              </a:spcAft>
              <a:buClr>
                <a:schemeClr val="bg1"/>
              </a:buClr>
              <a:buFont typeface="Helvetica CY" pitchFamily="2" charset="0"/>
              <a:buChar char="•"/>
              <a:defRPr sz="2400">
                <a:solidFill>
                  <a:schemeClr val="bg1"/>
                </a:solidFill>
                <a:latin typeface="+mn-lt"/>
                <a:ea typeface="ＭＳ Ｐゴシック" pitchFamily="-107" charset="-128"/>
                <a:cs typeface="ＭＳ Ｐゴシック" pitchFamily="-107" charset="-128"/>
              </a:defRPr>
            </a:lvl1pPr>
            <a:lvl2pPr marL="742950" indent="-285750" algn="l" rtl="0" eaLnBrk="0" fontAlgn="base" hangingPunct="0">
              <a:spcBef>
                <a:spcPct val="0"/>
              </a:spcBef>
              <a:spcAft>
                <a:spcPct val="0"/>
              </a:spcAft>
              <a:buClr>
                <a:schemeClr val="bg1"/>
              </a:buClr>
              <a:buFont typeface="Helvetica CY" pitchFamily="2" charset="0"/>
              <a:buChar char="–"/>
              <a:defRPr sz="2000">
                <a:solidFill>
                  <a:schemeClr val="bg1"/>
                </a:solidFill>
                <a:latin typeface="+mn-lt"/>
                <a:ea typeface="ＭＳ Ｐゴシック" pitchFamily="-107" charset="-128"/>
              </a:defRPr>
            </a:lvl2pPr>
            <a:lvl3pPr marL="1143000" indent="-228600" algn="l" rtl="0" eaLnBrk="0" fontAlgn="base" hangingPunct="0">
              <a:spcBef>
                <a:spcPct val="0"/>
              </a:spcBef>
              <a:spcAft>
                <a:spcPct val="0"/>
              </a:spcAft>
              <a:buClr>
                <a:schemeClr val="bg1"/>
              </a:buClr>
              <a:buFont typeface="Helvetica CY" pitchFamily="2" charset="0"/>
              <a:buChar char="•"/>
              <a:defRPr>
                <a:solidFill>
                  <a:schemeClr val="bg1"/>
                </a:solidFill>
                <a:latin typeface="+mn-lt"/>
                <a:ea typeface="ＭＳ Ｐゴシック" pitchFamily="-107" charset="-128"/>
              </a:defRPr>
            </a:lvl3pPr>
            <a:lvl4pPr marL="1600200" indent="-228600" algn="l" rtl="0" eaLnBrk="0" fontAlgn="base" hangingPunct="0">
              <a:spcBef>
                <a:spcPct val="0"/>
              </a:spcBef>
              <a:spcAft>
                <a:spcPct val="0"/>
              </a:spcAft>
              <a:buClr>
                <a:schemeClr val="bg1"/>
              </a:buClr>
              <a:buFont typeface="Helvetica CY" pitchFamily="2" charset="0"/>
              <a:buChar char="–"/>
              <a:defRPr sz="1600">
                <a:solidFill>
                  <a:schemeClr val="bg1"/>
                </a:solidFill>
                <a:latin typeface="+mn-lt"/>
                <a:ea typeface="ＭＳ Ｐゴシック" pitchFamily="-107" charset="-128"/>
              </a:defRPr>
            </a:lvl4pPr>
            <a:lvl5pPr marL="2057400" indent="-228600" algn="l" rtl="0" eaLnBrk="0" fontAlgn="base" hangingPunct="0">
              <a:spcBef>
                <a:spcPct val="0"/>
              </a:spcBef>
              <a:spcAft>
                <a:spcPct val="0"/>
              </a:spcAft>
              <a:buClr>
                <a:schemeClr val="bg1"/>
              </a:buClr>
              <a:buFont typeface="Helvetica CY" pitchFamily="2" charset="0"/>
              <a:buChar char="»"/>
              <a:defRPr sz="1600">
                <a:solidFill>
                  <a:schemeClr val="bg1"/>
                </a:solidFill>
                <a:latin typeface="+mn-lt"/>
                <a:ea typeface="ＭＳ Ｐゴシック" pitchFamily="-107" charset="-128"/>
              </a:defRPr>
            </a:lvl5pPr>
            <a:lvl6pPr marL="2514600" indent="-228600" algn="l" rtl="0" eaLnBrk="0" fontAlgn="base" hangingPunct="0">
              <a:spcBef>
                <a:spcPct val="0"/>
              </a:spcBef>
              <a:spcAft>
                <a:spcPct val="0"/>
              </a:spcAft>
              <a:buClr>
                <a:schemeClr val="bg1"/>
              </a:buClr>
              <a:buFont typeface="Helvetica CY" pitchFamily="-107" charset="-52"/>
              <a:buChar char="»"/>
              <a:defRPr sz="1600">
                <a:solidFill>
                  <a:schemeClr val="bg1"/>
                </a:solidFill>
                <a:latin typeface="+mn-lt"/>
                <a:ea typeface="ＭＳ Ｐゴシック" pitchFamily="-107" charset="-128"/>
              </a:defRPr>
            </a:lvl6pPr>
            <a:lvl7pPr marL="2971800" indent="-228600" algn="l" rtl="0" eaLnBrk="0" fontAlgn="base" hangingPunct="0">
              <a:spcBef>
                <a:spcPct val="0"/>
              </a:spcBef>
              <a:spcAft>
                <a:spcPct val="0"/>
              </a:spcAft>
              <a:buClr>
                <a:schemeClr val="bg1"/>
              </a:buClr>
              <a:buFont typeface="Helvetica CY" pitchFamily="-107" charset="-52"/>
              <a:buChar char="»"/>
              <a:defRPr sz="1600">
                <a:solidFill>
                  <a:schemeClr val="bg1"/>
                </a:solidFill>
                <a:latin typeface="+mn-lt"/>
                <a:ea typeface="ＭＳ Ｐゴシック" pitchFamily="-107" charset="-128"/>
              </a:defRPr>
            </a:lvl7pPr>
            <a:lvl8pPr marL="3429000" indent="-228600" algn="l" rtl="0" eaLnBrk="0" fontAlgn="base" hangingPunct="0">
              <a:spcBef>
                <a:spcPct val="0"/>
              </a:spcBef>
              <a:spcAft>
                <a:spcPct val="0"/>
              </a:spcAft>
              <a:buClr>
                <a:schemeClr val="bg1"/>
              </a:buClr>
              <a:buFont typeface="Helvetica CY" pitchFamily="-107" charset="-52"/>
              <a:buChar char="»"/>
              <a:defRPr sz="1600">
                <a:solidFill>
                  <a:schemeClr val="bg1"/>
                </a:solidFill>
                <a:latin typeface="+mn-lt"/>
                <a:ea typeface="ＭＳ Ｐゴシック" pitchFamily="-107" charset="-128"/>
              </a:defRPr>
            </a:lvl8pPr>
            <a:lvl9pPr marL="3886200" indent="-228600" algn="l" rtl="0" eaLnBrk="0" fontAlgn="base" hangingPunct="0">
              <a:spcBef>
                <a:spcPct val="0"/>
              </a:spcBef>
              <a:spcAft>
                <a:spcPct val="0"/>
              </a:spcAft>
              <a:buClr>
                <a:schemeClr val="bg1"/>
              </a:buClr>
              <a:buFont typeface="Helvetica CY" pitchFamily="-107" charset="-52"/>
              <a:buChar char="»"/>
              <a:defRPr sz="1600">
                <a:solidFill>
                  <a:schemeClr val="bg1"/>
                </a:solidFill>
                <a:latin typeface="+mn-lt"/>
                <a:ea typeface="ＭＳ Ｐゴシック" pitchFamily="-107" charset="-128"/>
              </a:defRPr>
            </a:lvl9pPr>
          </a:lstStyle>
          <a:p>
            <a:r>
              <a:rPr lang="en-US" kern="0" dirty="0"/>
              <a:t>Functions</a:t>
            </a:r>
          </a:p>
          <a:p>
            <a:pPr lvl="1"/>
            <a:r>
              <a:rPr lang="en-US" kern="0" dirty="0"/>
              <a:t>Model Research and Development</a:t>
            </a:r>
          </a:p>
          <a:p>
            <a:pPr lvl="1"/>
            <a:r>
              <a:rPr lang="en-US" kern="0" dirty="0"/>
              <a:t>User Support</a:t>
            </a:r>
          </a:p>
          <a:p>
            <a:pPr lvl="1"/>
            <a:r>
              <a:rPr lang="en-US" kern="0" dirty="0"/>
              <a:t>Applications and Training</a:t>
            </a:r>
          </a:p>
          <a:p>
            <a:pPr lvl="1"/>
            <a:r>
              <a:rPr lang="en-US" kern="0" dirty="0"/>
              <a:t>Outreach</a:t>
            </a:r>
          </a:p>
          <a:p>
            <a:endParaRPr lang="en-US" kern="0" dirty="0"/>
          </a:p>
          <a:p>
            <a:endParaRPr lang="en-US" kern="0" dirty="0"/>
          </a:p>
        </p:txBody>
      </p:sp>
    </p:spTree>
    <p:extLst>
      <p:ext uri="{BB962C8B-B14F-4D97-AF65-F5344CB8AC3E}">
        <p14:creationId xmlns:p14="http://schemas.microsoft.com/office/powerpoint/2010/main" val="272518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5652-FB8F-C941-8C9B-0278950DBF83}"/>
              </a:ext>
            </a:extLst>
          </p:cNvPr>
          <p:cNvSpPr>
            <a:spLocks noGrp="1"/>
          </p:cNvSpPr>
          <p:nvPr>
            <p:ph type="title"/>
          </p:nvPr>
        </p:nvSpPr>
        <p:spPr/>
        <p:txBody>
          <a:bodyPr/>
          <a:lstStyle/>
          <a:p>
            <a:r>
              <a:rPr lang="en-US" dirty="0"/>
              <a:t>Illustrative News Alerts</a:t>
            </a:r>
          </a:p>
        </p:txBody>
      </p:sp>
      <p:sp>
        <p:nvSpPr>
          <p:cNvPr id="4" name="Rectangle 7">
            <a:extLst>
              <a:ext uri="{FF2B5EF4-FFF2-40B4-BE49-F238E27FC236}">
                <a16:creationId xmlns:a16="http://schemas.microsoft.com/office/drawing/2014/main" id="{2BCD27AF-B908-1740-ACD0-18629ECC5846}"/>
              </a:ext>
            </a:extLst>
          </p:cNvPr>
          <p:cNvSpPr>
            <a:spLocks noChangeArrowheads="1"/>
          </p:cNvSpPr>
          <p:nvPr/>
        </p:nvSpPr>
        <p:spPr bwMode="auto">
          <a:xfrm>
            <a:off x="288925" y="1670050"/>
            <a:ext cx="8620125" cy="2239963"/>
          </a:xfrm>
          <a:prstGeom prst="rect">
            <a:avLst/>
          </a:prstGeom>
          <a:solidFill>
            <a:srgbClr val="E0E0E0"/>
          </a:solidFill>
          <a:ln w="9525">
            <a:solidFill>
              <a:schemeClr val="tx1"/>
            </a:solidFill>
            <a:miter lim="800000"/>
            <a:headEnd/>
            <a:tailEnd/>
          </a:ln>
        </p:spPr>
        <p:txBody>
          <a:bodyPr wrap="none" anchor="ctr"/>
          <a:lstStyle>
            <a:lvl1pPr eaLnBrk="0" hangingPunct="0">
              <a:defRPr sz="2400">
                <a:solidFill>
                  <a:schemeClr val="tx1"/>
                </a:solidFill>
                <a:latin typeface="Helvetica" pitchFamily="2" charset="0"/>
                <a:ea typeface="ＭＳ Ｐゴシック" panose="020B0600070205080204" pitchFamily="34" charset="-128"/>
              </a:defRPr>
            </a:lvl1pPr>
            <a:lvl2pPr marL="742950" indent="-285750" eaLnBrk="0" hangingPunct="0">
              <a:defRPr sz="2400">
                <a:solidFill>
                  <a:schemeClr val="tx1"/>
                </a:solidFill>
                <a:latin typeface="Helvetica" pitchFamily="2" charset="0"/>
                <a:ea typeface="ＭＳ Ｐゴシック" panose="020B0600070205080204" pitchFamily="34" charset="-128"/>
              </a:defRPr>
            </a:lvl2pPr>
            <a:lvl3pPr marL="1143000" indent="-228600" eaLnBrk="0" hangingPunct="0">
              <a:defRPr sz="2400">
                <a:solidFill>
                  <a:schemeClr val="tx1"/>
                </a:solidFill>
                <a:latin typeface="Helvetica" pitchFamily="2" charset="0"/>
                <a:ea typeface="ＭＳ Ｐゴシック" panose="020B0600070205080204" pitchFamily="34" charset="-128"/>
              </a:defRPr>
            </a:lvl3pPr>
            <a:lvl4pPr marL="1600200" indent="-228600" eaLnBrk="0" hangingPunct="0">
              <a:defRPr sz="2400">
                <a:solidFill>
                  <a:schemeClr val="tx1"/>
                </a:solidFill>
                <a:latin typeface="Helvetica" pitchFamily="2" charset="0"/>
                <a:ea typeface="ＭＳ Ｐゴシック" panose="020B0600070205080204" pitchFamily="34" charset="-128"/>
              </a:defRPr>
            </a:lvl4pPr>
            <a:lvl5pPr marL="2057400" indent="-228600" eaLnBrk="0" hangingPunct="0">
              <a:defRPr sz="24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eaLnBrk="1" hangingPunct="1"/>
            <a:endParaRPr lang="en-US" altLang="en-US" sz="1800"/>
          </a:p>
        </p:txBody>
      </p:sp>
      <p:sp>
        <p:nvSpPr>
          <p:cNvPr id="5" name="Rectangle 7">
            <a:extLst>
              <a:ext uri="{FF2B5EF4-FFF2-40B4-BE49-F238E27FC236}">
                <a16:creationId xmlns:a16="http://schemas.microsoft.com/office/drawing/2014/main" id="{0330E712-8E38-4142-BA54-6E7BC9E0AC4D}"/>
              </a:ext>
            </a:extLst>
          </p:cNvPr>
          <p:cNvSpPr>
            <a:spLocks noChangeArrowheads="1"/>
          </p:cNvSpPr>
          <p:nvPr/>
        </p:nvSpPr>
        <p:spPr bwMode="auto">
          <a:xfrm>
            <a:off x="284163" y="4171950"/>
            <a:ext cx="8620125" cy="1549400"/>
          </a:xfrm>
          <a:prstGeom prst="rect">
            <a:avLst/>
          </a:prstGeom>
          <a:solidFill>
            <a:srgbClr val="E0E0E0"/>
          </a:solidFill>
          <a:ln w="9525">
            <a:solidFill>
              <a:schemeClr val="tx1"/>
            </a:solidFill>
            <a:miter lim="800000"/>
            <a:headEnd/>
            <a:tailEnd/>
          </a:ln>
        </p:spPr>
        <p:txBody>
          <a:bodyPr wrap="none" anchor="ctr"/>
          <a:lstStyle>
            <a:lvl1pPr eaLnBrk="0" hangingPunct="0">
              <a:defRPr sz="2400">
                <a:solidFill>
                  <a:schemeClr val="tx1"/>
                </a:solidFill>
                <a:latin typeface="Helvetica" pitchFamily="2" charset="0"/>
                <a:ea typeface="ＭＳ Ｐゴシック" panose="020B0600070205080204" pitchFamily="34" charset="-128"/>
              </a:defRPr>
            </a:lvl1pPr>
            <a:lvl2pPr marL="742950" indent="-285750" eaLnBrk="0" hangingPunct="0">
              <a:defRPr sz="2400">
                <a:solidFill>
                  <a:schemeClr val="tx1"/>
                </a:solidFill>
                <a:latin typeface="Helvetica" pitchFamily="2" charset="0"/>
                <a:ea typeface="ＭＳ Ｐゴシック" panose="020B0600070205080204" pitchFamily="34" charset="-128"/>
              </a:defRPr>
            </a:lvl2pPr>
            <a:lvl3pPr marL="1143000" indent="-228600" eaLnBrk="0" hangingPunct="0">
              <a:defRPr sz="2400">
                <a:solidFill>
                  <a:schemeClr val="tx1"/>
                </a:solidFill>
                <a:latin typeface="Helvetica" pitchFamily="2" charset="0"/>
                <a:ea typeface="ＭＳ Ｐゴシック" panose="020B0600070205080204" pitchFamily="34" charset="-128"/>
              </a:defRPr>
            </a:lvl3pPr>
            <a:lvl4pPr marL="1600200" indent="-228600" eaLnBrk="0" hangingPunct="0">
              <a:defRPr sz="2400">
                <a:solidFill>
                  <a:schemeClr val="tx1"/>
                </a:solidFill>
                <a:latin typeface="Helvetica" pitchFamily="2" charset="0"/>
                <a:ea typeface="ＭＳ Ｐゴシック" panose="020B0600070205080204" pitchFamily="34" charset="-128"/>
              </a:defRPr>
            </a:lvl4pPr>
            <a:lvl5pPr marL="2057400" indent="-228600" eaLnBrk="0" hangingPunct="0">
              <a:defRPr sz="24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eaLnBrk="1" hangingPunct="1"/>
            <a:endParaRPr lang="en-US" altLang="en-US" sz="1800" dirty="0"/>
          </a:p>
        </p:txBody>
      </p:sp>
      <p:sp>
        <p:nvSpPr>
          <p:cNvPr id="6" name="Rectangle 8">
            <a:extLst>
              <a:ext uri="{FF2B5EF4-FFF2-40B4-BE49-F238E27FC236}">
                <a16:creationId xmlns:a16="http://schemas.microsoft.com/office/drawing/2014/main" id="{4DB6552F-69DC-BF4A-99C2-1D371F39C262}"/>
              </a:ext>
            </a:extLst>
          </p:cNvPr>
          <p:cNvSpPr>
            <a:spLocks noChangeArrowheads="1"/>
          </p:cNvSpPr>
          <p:nvPr/>
        </p:nvSpPr>
        <p:spPr bwMode="auto">
          <a:xfrm>
            <a:off x="442913" y="1768475"/>
            <a:ext cx="8191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pitchFamily="2" charset="0"/>
                <a:ea typeface="ＭＳ Ｐゴシック" panose="020B0600070205080204" pitchFamily="34" charset="-128"/>
              </a:defRPr>
            </a:lvl1pPr>
            <a:lvl2pPr marL="742950" indent="-285750" eaLnBrk="0" hangingPunct="0">
              <a:defRPr sz="2400">
                <a:solidFill>
                  <a:schemeClr val="tx1"/>
                </a:solidFill>
                <a:latin typeface="Helvetica" pitchFamily="2" charset="0"/>
                <a:ea typeface="ＭＳ Ｐゴシック" panose="020B0600070205080204" pitchFamily="34" charset="-128"/>
              </a:defRPr>
            </a:lvl2pPr>
            <a:lvl3pPr marL="1143000" indent="-228600" eaLnBrk="0" hangingPunct="0">
              <a:defRPr sz="2400">
                <a:solidFill>
                  <a:schemeClr val="tx1"/>
                </a:solidFill>
                <a:latin typeface="Helvetica" pitchFamily="2" charset="0"/>
                <a:ea typeface="ＭＳ Ｐゴシック" panose="020B0600070205080204" pitchFamily="34" charset="-128"/>
              </a:defRPr>
            </a:lvl3pPr>
            <a:lvl4pPr marL="1600200" indent="-228600" eaLnBrk="0" hangingPunct="0">
              <a:defRPr sz="2400">
                <a:solidFill>
                  <a:schemeClr val="tx1"/>
                </a:solidFill>
                <a:latin typeface="Helvetica" pitchFamily="2" charset="0"/>
                <a:ea typeface="ＭＳ Ｐゴシック" panose="020B0600070205080204" pitchFamily="34" charset="-128"/>
              </a:defRPr>
            </a:lvl4pPr>
            <a:lvl5pPr marL="2057400" indent="-228600" eaLnBrk="0" hangingPunct="0">
              <a:defRPr sz="24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eaLnBrk="1" hangingPunct="1"/>
            <a:r>
              <a:rPr lang="ja-JP" altLang="en-US">
                <a:solidFill>
                  <a:srgbClr val="660066"/>
                </a:solidFill>
              </a:rPr>
              <a:t>“</a:t>
            </a:r>
            <a:r>
              <a:rPr lang="en-US" altLang="ja-JP" sz="2000" b="1" dirty="0">
                <a:solidFill>
                  <a:srgbClr val="660066"/>
                </a:solidFill>
              </a:rPr>
              <a:t>The new [Transport] rules would bring $120 billion in annual health benefits. These include preventing 14,000 to 36,000 premature deaths, 23,000 nonfatal heart attacks, 21,000 cases of acute bronchitis, 240,000 cases of aggravated asthma and 1.9 million missed school and work days.</a:t>
            </a:r>
            <a:r>
              <a:rPr lang="ja-JP" altLang="en-US" sz="2000" b="1">
                <a:solidFill>
                  <a:srgbClr val="660066"/>
                </a:solidFill>
              </a:rPr>
              <a:t>”</a:t>
            </a:r>
            <a:endParaRPr lang="en-US" altLang="ja-JP" sz="2000" b="1" dirty="0">
              <a:solidFill>
                <a:srgbClr val="660066"/>
              </a:solidFill>
            </a:endParaRPr>
          </a:p>
          <a:p>
            <a:pPr eaLnBrk="1" hangingPunct="1"/>
            <a:r>
              <a:rPr lang="en-US" altLang="en-US" sz="2000" b="1" dirty="0">
                <a:solidFill>
                  <a:srgbClr val="0000FF"/>
                </a:solidFill>
              </a:rPr>
              <a:t>			- New York Times (July 2010)</a:t>
            </a:r>
          </a:p>
        </p:txBody>
      </p:sp>
      <p:sp>
        <p:nvSpPr>
          <p:cNvPr id="7" name="Rectangle 6">
            <a:extLst>
              <a:ext uri="{FF2B5EF4-FFF2-40B4-BE49-F238E27FC236}">
                <a16:creationId xmlns:a16="http://schemas.microsoft.com/office/drawing/2014/main" id="{72723D58-4201-F64C-A6BB-41B356206A36}"/>
              </a:ext>
            </a:extLst>
          </p:cNvPr>
          <p:cNvSpPr>
            <a:spLocks noChangeArrowheads="1"/>
          </p:cNvSpPr>
          <p:nvPr/>
        </p:nvSpPr>
        <p:spPr bwMode="auto">
          <a:xfrm>
            <a:off x="657225" y="4214813"/>
            <a:ext cx="8020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elvetica" pitchFamily="2" charset="0"/>
                <a:ea typeface="ＭＳ Ｐゴシック" panose="020B0600070205080204" pitchFamily="34" charset="-128"/>
              </a:defRPr>
            </a:lvl1pPr>
            <a:lvl2pPr marL="742950" indent="-285750" eaLnBrk="0" hangingPunct="0">
              <a:defRPr sz="2400">
                <a:solidFill>
                  <a:schemeClr val="tx1"/>
                </a:solidFill>
                <a:latin typeface="Helvetica" pitchFamily="2" charset="0"/>
                <a:ea typeface="ＭＳ Ｐゴシック" panose="020B0600070205080204" pitchFamily="34" charset="-128"/>
              </a:defRPr>
            </a:lvl2pPr>
            <a:lvl3pPr marL="1143000" indent="-228600" eaLnBrk="0" hangingPunct="0">
              <a:defRPr sz="2400">
                <a:solidFill>
                  <a:schemeClr val="tx1"/>
                </a:solidFill>
                <a:latin typeface="Helvetica" pitchFamily="2" charset="0"/>
                <a:ea typeface="ＭＳ Ｐゴシック" panose="020B0600070205080204" pitchFamily="34" charset="-128"/>
              </a:defRPr>
            </a:lvl3pPr>
            <a:lvl4pPr marL="1600200" indent="-228600" eaLnBrk="0" hangingPunct="0">
              <a:defRPr sz="2400">
                <a:solidFill>
                  <a:schemeClr val="tx1"/>
                </a:solidFill>
                <a:latin typeface="Helvetica" pitchFamily="2" charset="0"/>
                <a:ea typeface="ＭＳ Ｐゴシック" panose="020B0600070205080204" pitchFamily="34" charset="-128"/>
              </a:defRPr>
            </a:lvl4pPr>
            <a:lvl5pPr marL="2057400" indent="-228600" eaLnBrk="0" hangingPunct="0">
              <a:defRPr sz="24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eaLnBrk="1" hangingPunct="1"/>
            <a:r>
              <a:rPr lang="en-US" altLang="en-US" sz="2000" b="1" dirty="0">
                <a:solidFill>
                  <a:srgbClr val="660066"/>
                </a:solidFill>
              </a:rPr>
              <a:t>“The new [Ozone] standard will result in health benefits valued at $2 billion to $19 billion and cost an estimated $7.6 billion to $8.5 billion, the agency [EPA] said in an e-mailed release.”</a:t>
            </a:r>
          </a:p>
          <a:p>
            <a:pPr eaLnBrk="1" hangingPunct="1"/>
            <a:r>
              <a:rPr lang="en-US" altLang="en-US" sz="2000" b="1" dirty="0">
                <a:solidFill>
                  <a:srgbClr val="0000FF"/>
                </a:solidFill>
              </a:rPr>
              <a:t>- </a:t>
            </a:r>
            <a:r>
              <a:rPr lang="en-US" altLang="en-US" sz="2000" b="1" dirty="0" err="1">
                <a:solidFill>
                  <a:srgbClr val="0000FF"/>
                </a:solidFill>
              </a:rPr>
              <a:t>Bloomberg.com</a:t>
            </a:r>
            <a:r>
              <a:rPr lang="en-US" altLang="en-US" sz="2000" b="1" dirty="0">
                <a:solidFill>
                  <a:srgbClr val="0000FF"/>
                </a:solidFill>
              </a:rPr>
              <a:t> (March 2008)</a:t>
            </a:r>
          </a:p>
        </p:txBody>
      </p:sp>
    </p:spTree>
    <p:extLst>
      <p:ext uri="{BB962C8B-B14F-4D97-AF65-F5344CB8AC3E}">
        <p14:creationId xmlns:p14="http://schemas.microsoft.com/office/powerpoint/2010/main" val="41267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itchFamily="2" charset="0"/>
              </a:rPr>
              <a:t>CMAS Modeling and Analysis Tools (1 of 2)</a:t>
            </a:r>
          </a:p>
        </p:txBody>
      </p:sp>
      <p:sp>
        <p:nvSpPr>
          <p:cNvPr id="3" name="Content Placeholder 2"/>
          <p:cNvSpPr>
            <a:spLocks noGrp="1"/>
          </p:cNvSpPr>
          <p:nvPr>
            <p:ph idx="1"/>
          </p:nvPr>
        </p:nvSpPr>
        <p:spPr/>
        <p:txBody>
          <a:bodyPr>
            <a:normAutofit/>
          </a:bodyPr>
          <a:lstStyle/>
          <a:p>
            <a:pPr marL="0" indent="0">
              <a:buNone/>
              <a:defRPr/>
            </a:pPr>
            <a:r>
              <a:rPr lang="en-US" sz="2000" b="1" dirty="0">
                <a:latin typeface="Helvetica" pitchFamily="2" charset="0"/>
                <a:cs typeface="Ideal Sans Book" pitchFamily="2" charset="0"/>
              </a:rPr>
              <a:t>Modeling (Regional)</a:t>
            </a:r>
          </a:p>
          <a:p>
            <a:pPr>
              <a:buFont typeface="Arial"/>
              <a:buChar char="•"/>
              <a:defRPr/>
            </a:pPr>
            <a:r>
              <a:rPr lang="en-US" sz="1600" dirty="0">
                <a:latin typeface="Helvetica" pitchFamily="2" charset="0"/>
                <a:cs typeface="Ideal Sans Book" pitchFamily="2" charset="0"/>
              </a:rPr>
              <a:t>CMAQ, Community Multiscale Air Quality modeling System</a:t>
            </a:r>
          </a:p>
          <a:p>
            <a:pPr>
              <a:buFont typeface="Arial"/>
              <a:buChar char="•"/>
              <a:defRPr/>
            </a:pPr>
            <a:r>
              <a:rPr lang="en-US" sz="1600" dirty="0">
                <a:latin typeface="Helvetica" pitchFamily="2" charset="0"/>
                <a:cs typeface="Ideal Sans Book" pitchFamily="2" charset="0"/>
              </a:rPr>
              <a:t>SMOKE, Sparse Matrix Operator Kernel Emission modeling System</a:t>
            </a:r>
          </a:p>
          <a:p>
            <a:pPr marL="0" indent="0">
              <a:buNone/>
              <a:defRPr/>
            </a:pPr>
            <a:r>
              <a:rPr lang="en-US" sz="2000" b="1" dirty="0">
                <a:latin typeface="Helvetica" pitchFamily="2" charset="0"/>
                <a:cs typeface="Ideal Sans Book" pitchFamily="2" charset="0"/>
              </a:rPr>
              <a:t>Modeling (Dispersion of Near Source Releases</a:t>
            </a:r>
            <a:r>
              <a:rPr lang="en-US" sz="2000" dirty="0">
                <a:latin typeface="Helvetica" pitchFamily="2" charset="0"/>
                <a:cs typeface="Ideal Sans Book" pitchFamily="2" charset="0"/>
              </a:rPr>
              <a:t>)</a:t>
            </a:r>
          </a:p>
          <a:p>
            <a:pPr>
              <a:buFont typeface="Arial"/>
              <a:buChar char="•"/>
              <a:defRPr/>
            </a:pPr>
            <a:r>
              <a:rPr lang="en-US" sz="1600" dirty="0">
                <a:latin typeface="Helvetica" pitchFamily="2" charset="0"/>
                <a:cs typeface="Ideal Sans Book" pitchFamily="2" charset="0"/>
              </a:rPr>
              <a:t>R-LINE, Research LINE source dispersion Model</a:t>
            </a:r>
          </a:p>
          <a:p>
            <a:pPr>
              <a:buFont typeface="Arial"/>
              <a:buChar char="•"/>
              <a:defRPr/>
            </a:pPr>
            <a:r>
              <a:rPr lang="en-US" sz="1600" dirty="0">
                <a:latin typeface="Helvetica" pitchFamily="2" charset="0"/>
                <a:cs typeface="Ideal Sans Book" pitchFamily="2" charset="0"/>
              </a:rPr>
              <a:t>C-LINE, Community-LINE Source Model</a:t>
            </a:r>
          </a:p>
          <a:p>
            <a:pPr>
              <a:buFont typeface="Arial"/>
              <a:buChar char="•"/>
              <a:defRPr/>
            </a:pPr>
            <a:r>
              <a:rPr lang="en-US" sz="1600" dirty="0">
                <a:latin typeface="Helvetica" pitchFamily="2" charset="0"/>
                <a:cs typeface="Ideal Sans Book" pitchFamily="2" charset="0"/>
              </a:rPr>
              <a:t>C-PORT, Community PORT Model</a:t>
            </a:r>
          </a:p>
          <a:p>
            <a:pPr marL="0" indent="0">
              <a:buNone/>
              <a:defRPr/>
            </a:pPr>
            <a:r>
              <a:rPr lang="en-US" sz="2000" b="1" dirty="0">
                <a:latin typeface="Helvetica" pitchFamily="2" charset="0"/>
                <a:cs typeface="Ideal Sans Book" pitchFamily="2" charset="0"/>
              </a:rPr>
              <a:t>Modeling (Architecture, Design and Coupling)</a:t>
            </a:r>
          </a:p>
          <a:p>
            <a:pPr>
              <a:buFont typeface="Arial"/>
              <a:buChar char="•"/>
              <a:defRPr/>
            </a:pPr>
            <a:r>
              <a:rPr lang="en-US" sz="1600" dirty="0">
                <a:latin typeface="Helvetica" pitchFamily="2" charset="0"/>
                <a:cs typeface="Ideal Sans Book" pitchFamily="2" charset="0"/>
              </a:rPr>
              <a:t>I/O API, </a:t>
            </a:r>
            <a:r>
              <a:rPr lang="en-US" sz="1600" dirty="0" err="1">
                <a:latin typeface="Helvetica" pitchFamily="2" charset="0"/>
                <a:cs typeface="Ideal Sans Book" pitchFamily="2" charset="0"/>
              </a:rPr>
              <a:t>Input/Output</a:t>
            </a:r>
            <a:r>
              <a:rPr lang="en-US" sz="1600" dirty="0">
                <a:latin typeface="Helvetica" pitchFamily="2" charset="0"/>
                <a:cs typeface="Ideal Sans Book" pitchFamily="2" charset="0"/>
              </a:rPr>
              <a:t> Applications Programming Interface</a:t>
            </a:r>
          </a:p>
          <a:p>
            <a:pPr>
              <a:buFont typeface="Arial"/>
              <a:buChar char="•"/>
              <a:defRPr/>
            </a:pPr>
            <a:r>
              <a:rPr lang="en-US" sz="1600" dirty="0">
                <a:latin typeface="Helvetica" pitchFamily="2" charset="0"/>
                <a:cs typeface="Ideal Sans Book" pitchFamily="2" charset="0"/>
              </a:rPr>
              <a:t>MCIP, Meteorology Chemistry Interface Processor</a:t>
            </a:r>
          </a:p>
          <a:p>
            <a:pPr>
              <a:buFont typeface="Arial"/>
              <a:buChar char="•"/>
              <a:defRPr/>
            </a:pPr>
            <a:r>
              <a:rPr lang="en-US" sz="1600" dirty="0">
                <a:latin typeface="Helvetica" pitchFamily="2" charset="0"/>
                <a:cs typeface="Ideal Sans Book" pitchFamily="2" charset="0"/>
              </a:rPr>
              <a:t>Spatial Allocator</a:t>
            </a:r>
          </a:p>
          <a:p>
            <a:pPr>
              <a:buFont typeface="Arial"/>
              <a:buChar char="•"/>
              <a:defRPr/>
            </a:pPr>
            <a:r>
              <a:rPr lang="en-US" sz="1600" dirty="0">
                <a:latin typeface="Helvetica" pitchFamily="2" charset="0"/>
                <a:cs typeface="Ideal Sans Book" pitchFamily="2" charset="0"/>
              </a:rPr>
              <a:t>Speciation Tool</a:t>
            </a:r>
          </a:p>
          <a:p>
            <a:pPr>
              <a:buFont typeface="Arial"/>
              <a:buChar char="•"/>
              <a:defRPr/>
            </a:pPr>
            <a:r>
              <a:rPr lang="en-US" sz="1600" dirty="0">
                <a:latin typeface="Helvetica" pitchFamily="2" charset="0"/>
                <a:cs typeface="Ideal Sans Book" pitchFamily="2" charset="0"/>
              </a:rPr>
              <a:t>FEST-C, </a:t>
            </a:r>
            <a:r>
              <a:rPr lang="en-US" altLang="en-US" sz="1600" dirty="0">
                <a:latin typeface="Helvetica" pitchFamily="2" charset="0"/>
                <a:cs typeface="Ideal Sans Book" pitchFamily="2" charset="0"/>
              </a:rPr>
              <a:t>Fertilizer Emission Scenario Tool </a:t>
            </a:r>
          </a:p>
        </p:txBody>
      </p:sp>
      <p:pic>
        <p:nvPicPr>
          <p:cNvPr id="5" name="Picture 4">
            <a:extLst>
              <a:ext uri="{FF2B5EF4-FFF2-40B4-BE49-F238E27FC236}">
                <a16:creationId xmlns:a16="http://schemas.microsoft.com/office/drawing/2014/main" id="{FFBF7FBD-2F51-7246-866C-4FAFB74FE0A1}"/>
              </a:ext>
            </a:extLst>
          </p:cNvPr>
          <p:cNvPicPr>
            <a:picLocks noChangeAspect="1"/>
          </p:cNvPicPr>
          <p:nvPr/>
        </p:nvPicPr>
        <p:blipFill>
          <a:blip r:embed="rId3"/>
          <a:stretch>
            <a:fillRect/>
          </a:stretch>
        </p:blipFill>
        <p:spPr>
          <a:xfrm>
            <a:off x="6215449" y="3299086"/>
            <a:ext cx="2694230" cy="2020672"/>
          </a:xfrm>
          <a:prstGeom prst="rect">
            <a:avLst/>
          </a:prstGeom>
        </p:spPr>
      </p:pic>
      <p:sp>
        <p:nvSpPr>
          <p:cNvPr id="6" name="TextBox 5">
            <a:extLst>
              <a:ext uri="{FF2B5EF4-FFF2-40B4-BE49-F238E27FC236}">
                <a16:creationId xmlns:a16="http://schemas.microsoft.com/office/drawing/2014/main" id="{CDF9B2FD-F5D5-0F4C-B5CD-BF321C7F6C7B}"/>
              </a:ext>
            </a:extLst>
          </p:cNvPr>
          <p:cNvSpPr txBox="1"/>
          <p:nvPr/>
        </p:nvSpPr>
        <p:spPr>
          <a:xfrm>
            <a:off x="1257944" y="108139"/>
            <a:ext cx="6561438" cy="307777"/>
          </a:xfrm>
          <a:prstGeom prst="rect">
            <a:avLst/>
          </a:prstGeom>
          <a:noFill/>
        </p:spPr>
        <p:txBody>
          <a:bodyPr wrap="square" rtlCol="0">
            <a:spAutoFit/>
          </a:bodyPr>
          <a:lstStyle/>
          <a:p>
            <a:r>
              <a:rPr lang="en-US" sz="1400" b="1" dirty="0">
                <a:solidFill>
                  <a:schemeClr val="bg1"/>
                </a:solidFill>
              </a:rPr>
              <a:t>MODEL RESEARCH AND DEVELOPMENT</a:t>
            </a:r>
          </a:p>
        </p:txBody>
      </p:sp>
    </p:spTree>
    <p:extLst>
      <p:ext uri="{BB962C8B-B14F-4D97-AF65-F5344CB8AC3E}">
        <p14:creationId xmlns:p14="http://schemas.microsoft.com/office/powerpoint/2010/main" val="41230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887"/>
            <a:ext cx="8229600" cy="1072264"/>
          </a:xfrm>
        </p:spPr>
        <p:txBody>
          <a:bodyPr/>
          <a:lstStyle/>
          <a:p>
            <a:r>
              <a:rPr lang="en-US" dirty="0">
                <a:latin typeface="Helvetica" pitchFamily="2" charset="0"/>
              </a:rPr>
              <a:t>CMAS Modeling and Analysis Tools (2 of 2)</a:t>
            </a:r>
          </a:p>
        </p:txBody>
      </p:sp>
      <p:sp>
        <p:nvSpPr>
          <p:cNvPr id="3" name="Content Placeholder 2"/>
          <p:cNvSpPr>
            <a:spLocks noGrp="1"/>
          </p:cNvSpPr>
          <p:nvPr>
            <p:ph idx="1"/>
          </p:nvPr>
        </p:nvSpPr>
        <p:spPr/>
        <p:txBody>
          <a:bodyPr/>
          <a:lstStyle/>
          <a:p>
            <a:pPr marL="0" indent="0">
              <a:buNone/>
              <a:defRPr/>
            </a:pPr>
            <a:r>
              <a:rPr lang="en-US" sz="2000" b="1" dirty="0">
                <a:latin typeface="Helvetica" pitchFamily="2" charset="0"/>
                <a:cs typeface="Ideal Sans Book" pitchFamily="2" charset="0"/>
              </a:rPr>
              <a:t>Analysis and Visualization</a:t>
            </a:r>
          </a:p>
          <a:p>
            <a:pPr>
              <a:defRPr/>
            </a:pPr>
            <a:r>
              <a:rPr lang="en-US" sz="1600" dirty="0">
                <a:latin typeface="Helvetica" pitchFamily="2" charset="0"/>
                <a:cs typeface="Ideal Sans Book" pitchFamily="2" charset="0"/>
              </a:rPr>
              <a:t>VERDI, Visualization Environment for Rich Data Interpretation</a:t>
            </a:r>
          </a:p>
          <a:p>
            <a:pPr>
              <a:defRPr/>
            </a:pPr>
            <a:r>
              <a:rPr lang="en-US" sz="1600" dirty="0">
                <a:latin typeface="Helvetica" pitchFamily="2" charset="0"/>
                <a:cs typeface="Ideal Sans Book" pitchFamily="2" charset="0"/>
              </a:rPr>
              <a:t>PAVE, Package for Analysis and Visualization of Environmental data (deprecated)</a:t>
            </a:r>
          </a:p>
          <a:p>
            <a:pPr marL="0" indent="0">
              <a:buNone/>
              <a:defRPr/>
            </a:pPr>
            <a:r>
              <a:rPr lang="en-US" sz="2000" b="1" dirty="0">
                <a:latin typeface="Helvetica" pitchFamily="2" charset="0"/>
                <a:cs typeface="Ideal Sans Book" pitchFamily="2" charset="0"/>
              </a:rPr>
              <a:t>Model Evaluation</a:t>
            </a:r>
          </a:p>
          <a:p>
            <a:pPr>
              <a:buFont typeface="Arial"/>
              <a:buChar char="•"/>
              <a:defRPr/>
            </a:pPr>
            <a:r>
              <a:rPr lang="en-US" sz="1600" dirty="0">
                <a:latin typeface="Helvetica" pitchFamily="2" charset="0"/>
                <a:cs typeface="Ideal Sans Book" pitchFamily="2" charset="0"/>
              </a:rPr>
              <a:t>AMET, Atmospheric Model Evaluation Tool</a:t>
            </a:r>
          </a:p>
          <a:p>
            <a:pPr marL="0" indent="0">
              <a:buNone/>
              <a:defRPr/>
            </a:pPr>
            <a:r>
              <a:rPr lang="en-US" sz="2000" b="1" dirty="0">
                <a:latin typeface="Helvetica" pitchFamily="2" charset="0"/>
                <a:cs typeface="Ideal Sans Book" pitchFamily="2" charset="0"/>
              </a:rPr>
              <a:t>Policy and Planning</a:t>
            </a:r>
          </a:p>
          <a:p>
            <a:pPr>
              <a:buFont typeface="Arial"/>
              <a:buChar char="•"/>
              <a:defRPr/>
            </a:pPr>
            <a:r>
              <a:rPr lang="en-US" sz="1600" dirty="0" err="1">
                <a:latin typeface="Helvetica" pitchFamily="2" charset="0"/>
                <a:cs typeface="Ideal Sans Book" pitchFamily="2" charset="0"/>
              </a:rPr>
              <a:t>CoST</a:t>
            </a:r>
            <a:r>
              <a:rPr lang="en-US" sz="1600" dirty="0">
                <a:latin typeface="Helvetica" pitchFamily="2" charset="0"/>
                <a:cs typeface="Ideal Sans Book" pitchFamily="2" charset="0"/>
              </a:rPr>
              <a:t>, Control Strategy Tool</a:t>
            </a:r>
          </a:p>
          <a:p>
            <a:pPr>
              <a:buFont typeface="Arial"/>
              <a:buChar char="•"/>
              <a:defRPr/>
            </a:pPr>
            <a:r>
              <a:rPr lang="en-US" sz="1600" dirty="0">
                <a:latin typeface="Helvetica" pitchFamily="2" charset="0"/>
                <a:cs typeface="Ideal Sans Book" pitchFamily="2" charset="0"/>
              </a:rPr>
              <a:t>EMF, Emissions Modeling Framework</a:t>
            </a:r>
          </a:p>
          <a:p>
            <a:pPr>
              <a:buFont typeface="Arial"/>
              <a:buChar char="•"/>
              <a:defRPr/>
            </a:pPr>
            <a:r>
              <a:rPr lang="en-US" sz="1600" dirty="0" err="1">
                <a:latin typeface="Helvetica" pitchFamily="2" charset="0"/>
                <a:cs typeface="Ideal Sans Book" pitchFamily="2" charset="0"/>
              </a:rPr>
              <a:t>BenMAP</a:t>
            </a:r>
            <a:r>
              <a:rPr lang="en-US" sz="1600" dirty="0">
                <a:latin typeface="Helvetica" pitchFamily="2" charset="0"/>
                <a:cs typeface="Ideal Sans Book" pitchFamily="2" charset="0"/>
              </a:rPr>
              <a:t>, Benefits Mapping and Analysis Program</a:t>
            </a:r>
          </a:p>
          <a:p>
            <a:pPr>
              <a:buFont typeface="Arial"/>
              <a:buChar char="•"/>
              <a:defRPr/>
            </a:pPr>
            <a:r>
              <a:rPr lang="en-US" sz="1600" dirty="0" err="1">
                <a:latin typeface="Helvetica" pitchFamily="2" charset="0"/>
                <a:cs typeface="Ideal Sans Book" pitchFamily="2" charset="0"/>
              </a:rPr>
              <a:t>ABaCAS</a:t>
            </a:r>
            <a:r>
              <a:rPr lang="en-US" sz="1600" dirty="0">
                <a:latin typeface="Helvetica" pitchFamily="2" charset="0"/>
                <a:cs typeface="Ideal Sans Book" pitchFamily="2" charset="0"/>
              </a:rPr>
              <a:t>, Air Benefit and Cost and Assessment System</a:t>
            </a:r>
          </a:p>
        </p:txBody>
      </p:sp>
      <p:sp>
        <p:nvSpPr>
          <p:cNvPr id="4" name="TextBox 3"/>
          <p:cNvSpPr txBox="1"/>
          <p:nvPr/>
        </p:nvSpPr>
        <p:spPr>
          <a:xfrm>
            <a:off x="-666510" y="5018002"/>
            <a:ext cx="184731" cy="369332"/>
          </a:xfrm>
          <a:prstGeom prst="rect">
            <a:avLst/>
          </a:prstGeom>
          <a:noFill/>
        </p:spPr>
        <p:txBody>
          <a:bodyPr wrap="none" rtlCol="0">
            <a:spAutoFit/>
          </a:bodyPr>
          <a:lstStyle/>
          <a:p>
            <a:endParaRPr lang="en-US" sz="1800"/>
          </a:p>
        </p:txBody>
      </p:sp>
      <p:pic>
        <p:nvPicPr>
          <p:cNvPr id="5" name="Picture 4">
            <a:extLst>
              <a:ext uri="{FF2B5EF4-FFF2-40B4-BE49-F238E27FC236}">
                <a16:creationId xmlns:a16="http://schemas.microsoft.com/office/drawing/2014/main" id="{3DBCBFDE-4AC2-7643-B108-280C2B50ED32}"/>
              </a:ext>
            </a:extLst>
          </p:cNvPr>
          <p:cNvPicPr>
            <a:picLocks noChangeAspect="1"/>
          </p:cNvPicPr>
          <p:nvPr/>
        </p:nvPicPr>
        <p:blipFill>
          <a:blip r:embed="rId2"/>
          <a:stretch>
            <a:fillRect/>
          </a:stretch>
        </p:blipFill>
        <p:spPr>
          <a:xfrm>
            <a:off x="5530222" y="2868528"/>
            <a:ext cx="3193649" cy="2395236"/>
          </a:xfrm>
          <a:prstGeom prst="rect">
            <a:avLst/>
          </a:prstGeom>
        </p:spPr>
      </p:pic>
      <p:sp>
        <p:nvSpPr>
          <p:cNvPr id="6" name="TextBox 5">
            <a:extLst>
              <a:ext uri="{FF2B5EF4-FFF2-40B4-BE49-F238E27FC236}">
                <a16:creationId xmlns:a16="http://schemas.microsoft.com/office/drawing/2014/main" id="{935EA91C-FA44-7344-B5EF-260C982F769E}"/>
              </a:ext>
            </a:extLst>
          </p:cNvPr>
          <p:cNvSpPr txBox="1"/>
          <p:nvPr/>
        </p:nvSpPr>
        <p:spPr>
          <a:xfrm>
            <a:off x="1257944" y="108139"/>
            <a:ext cx="6561438" cy="307777"/>
          </a:xfrm>
          <a:prstGeom prst="rect">
            <a:avLst/>
          </a:prstGeom>
          <a:noFill/>
        </p:spPr>
        <p:txBody>
          <a:bodyPr wrap="square" rtlCol="0">
            <a:spAutoFit/>
          </a:bodyPr>
          <a:lstStyle/>
          <a:p>
            <a:r>
              <a:rPr lang="en-US" sz="1400" b="1" dirty="0">
                <a:solidFill>
                  <a:schemeClr val="bg1"/>
                </a:solidFill>
              </a:rPr>
              <a:t>MODEL RESEARCH AND DEVELOPMENT</a:t>
            </a:r>
          </a:p>
        </p:txBody>
      </p:sp>
    </p:spTree>
    <p:extLst>
      <p:ext uri="{BB962C8B-B14F-4D97-AF65-F5344CB8AC3E}">
        <p14:creationId xmlns:p14="http://schemas.microsoft.com/office/powerpoint/2010/main" val="190397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5FCD-A103-A748-B531-33F932F10F5D}"/>
              </a:ext>
            </a:extLst>
          </p:cNvPr>
          <p:cNvSpPr>
            <a:spLocks noGrp="1"/>
          </p:cNvSpPr>
          <p:nvPr>
            <p:ph type="title"/>
          </p:nvPr>
        </p:nvSpPr>
        <p:spPr/>
        <p:txBody>
          <a:bodyPr/>
          <a:lstStyle/>
          <a:p>
            <a:r>
              <a:rPr lang="en-US" b="1" dirty="0"/>
              <a:t>CMAS Global Footprint</a:t>
            </a:r>
          </a:p>
        </p:txBody>
      </p:sp>
      <p:sp>
        <p:nvSpPr>
          <p:cNvPr id="9" name="TextBox 8">
            <a:extLst>
              <a:ext uri="{FF2B5EF4-FFF2-40B4-BE49-F238E27FC236}">
                <a16:creationId xmlns:a16="http://schemas.microsoft.com/office/drawing/2014/main" id="{4082D9BB-C3CC-B443-BA73-744753A6F043}"/>
              </a:ext>
            </a:extLst>
          </p:cNvPr>
          <p:cNvSpPr txBox="1"/>
          <p:nvPr/>
        </p:nvSpPr>
        <p:spPr>
          <a:xfrm>
            <a:off x="1257944" y="108139"/>
            <a:ext cx="6561438" cy="307777"/>
          </a:xfrm>
          <a:prstGeom prst="rect">
            <a:avLst/>
          </a:prstGeom>
          <a:noFill/>
        </p:spPr>
        <p:txBody>
          <a:bodyPr wrap="square" rtlCol="0">
            <a:spAutoFit/>
          </a:bodyPr>
          <a:lstStyle/>
          <a:p>
            <a:r>
              <a:rPr lang="en-US" sz="1400" b="1" dirty="0">
                <a:solidFill>
                  <a:schemeClr val="bg1"/>
                </a:solidFill>
              </a:rPr>
              <a:t>USER SUPPORT</a:t>
            </a:r>
          </a:p>
        </p:txBody>
      </p:sp>
      <p:pic>
        <p:nvPicPr>
          <p:cNvPr id="4" name="Picture 3">
            <a:extLst>
              <a:ext uri="{FF2B5EF4-FFF2-40B4-BE49-F238E27FC236}">
                <a16:creationId xmlns:a16="http://schemas.microsoft.com/office/drawing/2014/main" id="{5B599631-ABC3-DF4C-A9B4-ACC07935377E}"/>
              </a:ext>
            </a:extLst>
          </p:cNvPr>
          <p:cNvPicPr>
            <a:picLocks noChangeAspect="1"/>
          </p:cNvPicPr>
          <p:nvPr/>
        </p:nvPicPr>
        <p:blipFill>
          <a:blip r:embed="rId3"/>
          <a:stretch>
            <a:fillRect/>
          </a:stretch>
        </p:blipFill>
        <p:spPr>
          <a:xfrm>
            <a:off x="628972" y="1119931"/>
            <a:ext cx="7819382" cy="5532143"/>
          </a:xfrm>
          <a:prstGeom prst="rect">
            <a:avLst/>
          </a:prstGeom>
        </p:spPr>
      </p:pic>
    </p:spTree>
    <p:extLst>
      <p:ext uri="{BB962C8B-B14F-4D97-AF65-F5344CB8AC3E}">
        <p14:creationId xmlns:p14="http://schemas.microsoft.com/office/powerpoint/2010/main" val="28206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E2B6-F7CE-0448-87EC-1CA6E7BAE898}"/>
              </a:ext>
            </a:extLst>
          </p:cNvPr>
          <p:cNvSpPr>
            <a:spLocks noGrp="1"/>
          </p:cNvSpPr>
          <p:nvPr>
            <p:ph type="title"/>
          </p:nvPr>
        </p:nvSpPr>
        <p:spPr/>
        <p:txBody>
          <a:bodyPr/>
          <a:lstStyle/>
          <a:p>
            <a:r>
              <a:rPr lang="en-US" b="1" dirty="0"/>
              <a:t>CMAS Discourse Forum</a:t>
            </a:r>
            <a:br>
              <a:rPr lang="en-US" b="1" dirty="0"/>
            </a:br>
            <a:r>
              <a:rPr lang="en-US" sz="2100" dirty="0">
                <a:solidFill>
                  <a:schemeClr val="bg1"/>
                </a:solidFill>
                <a:hlinkClick r:id="rId2">
                  <a:extLst>
                    <a:ext uri="{A12FA001-AC4F-418D-AE19-62706E023703}">
                      <ahyp:hlinkClr xmlns:ahyp="http://schemas.microsoft.com/office/drawing/2018/hyperlinkcolor" val="tx"/>
                    </a:ext>
                  </a:extLst>
                </a:hlinkClick>
              </a:rPr>
              <a:t>http://forum.cmascenter.org</a:t>
            </a:r>
            <a:r>
              <a:rPr lang="en-US" sz="2100" dirty="0">
                <a:solidFill>
                  <a:schemeClr val="bg1"/>
                </a:solidFill>
              </a:rPr>
              <a:t>  </a:t>
            </a:r>
          </a:p>
        </p:txBody>
      </p:sp>
      <p:pic>
        <p:nvPicPr>
          <p:cNvPr id="5" name="Picture 4">
            <a:extLst>
              <a:ext uri="{FF2B5EF4-FFF2-40B4-BE49-F238E27FC236}">
                <a16:creationId xmlns:a16="http://schemas.microsoft.com/office/drawing/2014/main" id="{63D48D20-48ED-A042-BCDC-694BFC729842}"/>
              </a:ext>
            </a:extLst>
          </p:cNvPr>
          <p:cNvPicPr>
            <a:picLocks noChangeAspect="1"/>
          </p:cNvPicPr>
          <p:nvPr/>
        </p:nvPicPr>
        <p:blipFill rotWithShape="1">
          <a:blip r:embed="rId3"/>
          <a:srcRect l="16129" t="10633" r="16259" b="9873"/>
          <a:stretch/>
        </p:blipFill>
        <p:spPr>
          <a:xfrm>
            <a:off x="766589" y="1606359"/>
            <a:ext cx="7248889" cy="4933855"/>
          </a:xfrm>
          <a:prstGeom prst="rect">
            <a:avLst/>
          </a:prstGeom>
        </p:spPr>
      </p:pic>
      <p:pic>
        <p:nvPicPr>
          <p:cNvPr id="2050" name="Picture 2" descr="Image result for meeting images">
            <a:extLst>
              <a:ext uri="{FF2B5EF4-FFF2-40B4-BE49-F238E27FC236}">
                <a16:creationId xmlns:a16="http://schemas.microsoft.com/office/drawing/2014/main" id="{ADAF7235-63ED-6649-83E5-66A56A5F7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354" y="317786"/>
            <a:ext cx="1510496" cy="10789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92105C-79E2-F649-8DC2-04810792F3DD}"/>
              </a:ext>
            </a:extLst>
          </p:cNvPr>
          <p:cNvSpPr txBox="1"/>
          <p:nvPr/>
        </p:nvSpPr>
        <p:spPr>
          <a:xfrm>
            <a:off x="1257944" y="108139"/>
            <a:ext cx="6561438" cy="307777"/>
          </a:xfrm>
          <a:prstGeom prst="rect">
            <a:avLst/>
          </a:prstGeom>
          <a:noFill/>
        </p:spPr>
        <p:txBody>
          <a:bodyPr wrap="square" rtlCol="0">
            <a:spAutoFit/>
          </a:bodyPr>
          <a:lstStyle/>
          <a:p>
            <a:r>
              <a:rPr lang="en-US" sz="1400" b="1" dirty="0">
                <a:solidFill>
                  <a:schemeClr val="bg1"/>
                </a:solidFill>
              </a:rPr>
              <a:t>USER SUPPORT</a:t>
            </a:r>
          </a:p>
        </p:txBody>
      </p:sp>
    </p:spTree>
    <p:extLst>
      <p:ext uri="{BB962C8B-B14F-4D97-AF65-F5344CB8AC3E}">
        <p14:creationId xmlns:p14="http://schemas.microsoft.com/office/powerpoint/2010/main" val="344488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174E-CFCD-2B40-B7A2-CE2609CA94CF}"/>
              </a:ext>
            </a:extLst>
          </p:cNvPr>
          <p:cNvSpPr>
            <a:spLocks noGrp="1"/>
          </p:cNvSpPr>
          <p:nvPr>
            <p:ph type="title"/>
          </p:nvPr>
        </p:nvSpPr>
        <p:spPr>
          <a:xfrm>
            <a:off x="457200" y="938354"/>
            <a:ext cx="8229600" cy="1072264"/>
          </a:xfrm>
        </p:spPr>
        <p:txBody>
          <a:bodyPr>
            <a:normAutofit/>
          </a:bodyPr>
          <a:lstStyle/>
          <a:p>
            <a:r>
              <a:rPr lang="en-US" b="1" dirty="0"/>
              <a:t>CMAS Data Warehouse</a:t>
            </a:r>
            <a:br>
              <a:rPr lang="en-US" b="1" dirty="0"/>
            </a:br>
            <a:r>
              <a:rPr lang="en-US" sz="2025" dirty="0">
                <a:solidFill>
                  <a:schemeClr val="bg1"/>
                </a:solidFill>
                <a:hlinkClick r:id="rId3">
                  <a:extLst>
                    <a:ext uri="{A12FA001-AC4F-418D-AE19-62706E023703}">
                      <ahyp:hlinkClr xmlns:ahyp="http://schemas.microsoft.com/office/drawing/2018/hyperlinkcolor" val="tx"/>
                    </a:ext>
                  </a:extLst>
                </a:hlinkClick>
              </a:rPr>
              <a:t>https://dataverse.unc.edu/dataverse.xhtml?alias=cmascenter</a:t>
            </a:r>
            <a:r>
              <a:rPr lang="en-US" sz="2025" dirty="0">
                <a:solidFill>
                  <a:schemeClr val="bg1"/>
                </a:solidFill>
              </a:rPr>
              <a:t> </a:t>
            </a:r>
          </a:p>
        </p:txBody>
      </p:sp>
      <p:sp>
        <p:nvSpPr>
          <p:cNvPr id="3" name="Content Placeholder 2">
            <a:extLst>
              <a:ext uri="{FF2B5EF4-FFF2-40B4-BE49-F238E27FC236}">
                <a16:creationId xmlns:a16="http://schemas.microsoft.com/office/drawing/2014/main" id="{DE827ECB-B8D5-654B-B8A9-80D8B3D817B6}"/>
              </a:ext>
            </a:extLst>
          </p:cNvPr>
          <p:cNvSpPr>
            <a:spLocks noGrp="1"/>
          </p:cNvSpPr>
          <p:nvPr>
            <p:ph idx="1"/>
          </p:nvPr>
        </p:nvSpPr>
        <p:spPr>
          <a:xfrm>
            <a:off x="457200" y="2152651"/>
            <a:ext cx="8562372" cy="3848099"/>
          </a:xfrm>
        </p:spPr>
        <p:txBody>
          <a:bodyPr>
            <a:normAutofit fontScale="85000" lnSpcReduction="10000"/>
          </a:bodyPr>
          <a:lstStyle/>
          <a:p>
            <a:r>
              <a:rPr lang="en-US" dirty="0"/>
              <a:t>Uses </a:t>
            </a:r>
            <a:r>
              <a:rPr lang="en-US" dirty="0" err="1"/>
              <a:t>DataVerse</a:t>
            </a:r>
            <a:r>
              <a:rPr lang="en-US" dirty="0"/>
              <a:t> </a:t>
            </a:r>
          </a:p>
          <a:p>
            <a:pPr lvl="1"/>
            <a:r>
              <a:rPr lang="en-US" dirty="0"/>
              <a:t>An open source web application to share, preserve, cite, explore, analyze data</a:t>
            </a:r>
          </a:p>
          <a:p>
            <a:pPr lvl="1"/>
            <a:r>
              <a:rPr lang="en-US" dirty="0"/>
              <a:t>Facilitates data access, and allows to replicate others' work more easily</a:t>
            </a:r>
          </a:p>
          <a:p>
            <a:pPr lvl="1"/>
            <a:r>
              <a:rPr lang="en-US" dirty="0"/>
              <a:t>Researchers, journals, data authors, publishers, data distributors, and affiliated institutions all receive academic credit and web visibility</a:t>
            </a:r>
          </a:p>
          <a:p>
            <a:pPr lvl="1"/>
            <a:r>
              <a:rPr lang="en-US" dirty="0"/>
              <a:t>Each </a:t>
            </a:r>
            <a:r>
              <a:rPr lang="en-US" dirty="0" err="1"/>
              <a:t>Dataverse</a:t>
            </a:r>
            <a:r>
              <a:rPr lang="en-US" dirty="0"/>
              <a:t> entry linked to a unique DOI, enabling easy citation, discovery</a:t>
            </a:r>
          </a:p>
          <a:p>
            <a:r>
              <a:rPr lang="en-US" dirty="0"/>
              <a:t>Open-access database for collecting and disseminating model data</a:t>
            </a:r>
          </a:p>
          <a:p>
            <a:pPr lvl="1"/>
            <a:r>
              <a:rPr lang="en-US" dirty="0"/>
              <a:t>Includes meteorology, emissions and air quality model inputs and outputs</a:t>
            </a:r>
          </a:p>
          <a:p>
            <a:pPr lvl="1"/>
            <a:r>
              <a:rPr lang="en-US" dirty="0" err="1"/>
              <a:t>DataVerse</a:t>
            </a:r>
            <a:r>
              <a:rPr lang="en-US" dirty="0"/>
              <a:t> does not contain data files; however, each dataset description includes instructions on how to obtain the downloadable data</a:t>
            </a:r>
          </a:p>
          <a:p>
            <a:pPr lvl="1"/>
            <a:r>
              <a:rPr lang="en-US" dirty="0"/>
              <a:t>All data stored on UNC’s portal to the Google cloud</a:t>
            </a:r>
          </a:p>
          <a:p>
            <a:r>
              <a:rPr lang="en-US" dirty="0"/>
              <a:t>Maintained as a public service by the CMAS Center</a:t>
            </a:r>
          </a:p>
          <a:p>
            <a:pPr lvl="1"/>
            <a:r>
              <a:rPr lang="en-US" dirty="0"/>
              <a:t>In collaboration with the U.S. EPA’s ORD and OAR</a:t>
            </a:r>
          </a:p>
        </p:txBody>
      </p:sp>
      <p:pic>
        <p:nvPicPr>
          <p:cNvPr id="1026" name="Picture 2" descr="The Dataverse Project">
            <a:extLst>
              <a:ext uri="{FF2B5EF4-FFF2-40B4-BE49-F238E27FC236}">
                <a16:creationId xmlns:a16="http://schemas.microsoft.com/office/drawing/2014/main" id="{81153583-800C-2E47-8E2D-882260663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300" y="5590100"/>
            <a:ext cx="2149997" cy="8212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8EC5F7-AC23-2543-A793-EE0175B79641}"/>
              </a:ext>
            </a:extLst>
          </p:cNvPr>
          <p:cNvSpPr txBox="1"/>
          <p:nvPr/>
        </p:nvSpPr>
        <p:spPr>
          <a:xfrm>
            <a:off x="1257944" y="108139"/>
            <a:ext cx="6561438" cy="307777"/>
          </a:xfrm>
          <a:prstGeom prst="rect">
            <a:avLst/>
          </a:prstGeom>
          <a:noFill/>
        </p:spPr>
        <p:txBody>
          <a:bodyPr wrap="square" rtlCol="0">
            <a:spAutoFit/>
          </a:bodyPr>
          <a:lstStyle/>
          <a:p>
            <a:r>
              <a:rPr lang="en-US" sz="1400" b="1" dirty="0">
                <a:solidFill>
                  <a:schemeClr val="bg1"/>
                </a:solidFill>
              </a:rPr>
              <a:t>USER SUPPORT</a:t>
            </a:r>
          </a:p>
        </p:txBody>
      </p:sp>
    </p:spTree>
    <p:extLst>
      <p:ext uri="{BB962C8B-B14F-4D97-AF65-F5344CB8AC3E}">
        <p14:creationId xmlns:p14="http://schemas.microsoft.com/office/powerpoint/2010/main" val="341997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247D-B353-FB41-B2B2-28E122A12F4C}"/>
              </a:ext>
            </a:extLst>
          </p:cNvPr>
          <p:cNvSpPr>
            <a:spLocks noGrp="1"/>
          </p:cNvSpPr>
          <p:nvPr>
            <p:ph type="title"/>
          </p:nvPr>
        </p:nvSpPr>
        <p:spPr>
          <a:xfrm>
            <a:off x="487775" y="107656"/>
            <a:ext cx="8229600" cy="1429685"/>
          </a:xfrm>
        </p:spPr>
        <p:txBody>
          <a:bodyPr/>
          <a:lstStyle/>
          <a:p>
            <a:r>
              <a:rPr lang="en-US" dirty="0"/>
              <a:t>CMAS Data Warehouse</a:t>
            </a:r>
          </a:p>
        </p:txBody>
      </p:sp>
      <p:grpSp>
        <p:nvGrpSpPr>
          <p:cNvPr id="39" name="Group 38">
            <a:extLst>
              <a:ext uri="{FF2B5EF4-FFF2-40B4-BE49-F238E27FC236}">
                <a16:creationId xmlns:a16="http://schemas.microsoft.com/office/drawing/2014/main" id="{1FF25498-EDBC-374E-8FB6-4F2B835A1ABC}"/>
              </a:ext>
            </a:extLst>
          </p:cNvPr>
          <p:cNvGrpSpPr/>
          <p:nvPr/>
        </p:nvGrpSpPr>
        <p:grpSpPr>
          <a:xfrm>
            <a:off x="-151924" y="1301409"/>
            <a:ext cx="9140689" cy="4424462"/>
            <a:chOff x="372869" y="1057824"/>
            <a:chExt cx="11109606" cy="5395016"/>
          </a:xfrm>
        </p:grpSpPr>
        <p:sp>
          <p:nvSpPr>
            <p:cNvPr id="40" name="Can 39">
              <a:extLst>
                <a:ext uri="{FF2B5EF4-FFF2-40B4-BE49-F238E27FC236}">
                  <a16:creationId xmlns:a16="http://schemas.microsoft.com/office/drawing/2014/main" id="{00167BBE-FFF4-C740-AB6A-C447D66C037B}"/>
                </a:ext>
              </a:extLst>
            </p:cNvPr>
            <p:cNvSpPr/>
            <p:nvPr/>
          </p:nvSpPr>
          <p:spPr>
            <a:xfrm>
              <a:off x="1034305" y="3733800"/>
              <a:ext cx="914400" cy="608076"/>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n 40">
              <a:extLst>
                <a:ext uri="{FF2B5EF4-FFF2-40B4-BE49-F238E27FC236}">
                  <a16:creationId xmlns:a16="http://schemas.microsoft.com/office/drawing/2014/main" id="{1A640FB3-813A-2041-83B3-30CEA01D101B}"/>
                </a:ext>
              </a:extLst>
            </p:cNvPr>
            <p:cNvSpPr/>
            <p:nvPr/>
          </p:nvSpPr>
          <p:spPr>
            <a:xfrm>
              <a:off x="1010507" y="2537253"/>
              <a:ext cx="914400" cy="608076"/>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a:extLst>
                <a:ext uri="{FF2B5EF4-FFF2-40B4-BE49-F238E27FC236}">
                  <a16:creationId xmlns:a16="http://schemas.microsoft.com/office/drawing/2014/main" id="{3B6EED40-1152-664D-827A-0A8BDF8ACD60}"/>
                </a:ext>
              </a:extLst>
            </p:cNvPr>
            <p:cNvSpPr/>
            <p:nvPr/>
          </p:nvSpPr>
          <p:spPr>
            <a:xfrm>
              <a:off x="1010507" y="1392195"/>
              <a:ext cx="914400" cy="608076"/>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43" name="Straight Arrow Connector 42">
              <a:extLst>
                <a:ext uri="{FF2B5EF4-FFF2-40B4-BE49-F238E27FC236}">
                  <a16:creationId xmlns:a16="http://schemas.microsoft.com/office/drawing/2014/main" id="{B58F8D4C-BF3D-3F4C-A42E-2B09319D96FD}"/>
                </a:ext>
              </a:extLst>
            </p:cNvPr>
            <p:cNvCxnSpPr>
              <a:cxnSpLocks/>
            </p:cNvCxnSpPr>
            <p:nvPr/>
          </p:nvCxnSpPr>
          <p:spPr>
            <a:xfrm>
              <a:off x="1924907" y="1643447"/>
              <a:ext cx="100089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662CE1D-73D5-634B-96F2-6B9607AD1DEC}"/>
                </a:ext>
              </a:extLst>
            </p:cNvPr>
            <p:cNvCxnSpPr>
              <a:cxnSpLocks/>
            </p:cNvCxnSpPr>
            <p:nvPr/>
          </p:nvCxnSpPr>
          <p:spPr>
            <a:xfrm>
              <a:off x="1968057" y="4037838"/>
              <a:ext cx="100089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761A76D-31BF-0146-9529-DF16D1FE3327}"/>
                </a:ext>
              </a:extLst>
            </p:cNvPr>
            <p:cNvCxnSpPr>
              <a:cxnSpLocks/>
            </p:cNvCxnSpPr>
            <p:nvPr/>
          </p:nvCxnSpPr>
          <p:spPr>
            <a:xfrm>
              <a:off x="1933220" y="2841291"/>
              <a:ext cx="100089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Can 45">
              <a:extLst>
                <a:ext uri="{FF2B5EF4-FFF2-40B4-BE49-F238E27FC236}">
                  <a16:creationId xmlns:a16="http://schemas.microsoft.com/office/drawing/2014/main" id="{6481DE60-E62F-814D-83B1-3CB901269A56}"/>
                </a:ext>
              </a:extLst>
            </p:cNvPr>
            <p:cNvSpPr/>
            <p:nvPr/>
          </p:nvSpPr>
          <p:spPr>
            <a:xfrm>
              <a:off x="1046661" y="4911583"/>
              <a:ext cx="914400" cy="608076"/>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F1ABD26E-4694-BE43-A363-E4EBCE0068FE}"/>
                </a:ext>
              </a:extLst>
            </p:cNvPr>
            <p:cNvCxnSpPr>
              <a:cxnSpLocks/>
            </p:cNvCxnSpPr>
            <p:nvPr/>
          </p:nvCxnSpPr>
          <p:spPr>
            <a:xfrm>
              <a:off x="1980413" y="5215621"/>
              <a:ext cx="100089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0EC9C5B-B292-A946-9AFE-DDF470AB4C16}"/>
                </a:ext>
              </a:extLst>
            </p:cNvPr>
            <p:cNvCxnSpPr>
              <a:cxnSpLocks/>
            </p:cNvCxnSpPr>
            <p:nvPr/>
          </p:nvCxnSpPr>
          <p:spPr>
            <a:xfrm>
              <a:off x="2899678" y="1643447"/>
              <a:ext cx="70020" cy="359093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3B18657-A09C-5940-9030-9D9D3CA0DBEF}"/>
                </a:ext>
              </a:extLst>
            </p:cNvPr>
            <p:cNvCxnSpPr>
              <a:cxnSpLocks/>
            </p:cNvCxnSpPr>
            <p:nvPr/>
          </p:nvCxnSpPr>
          <p:spPr>
            <a:xfrm>
              <a:off x="2960815" y="3438916"/>
              <a:ext cx="100089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2" descr="Image result for gear wheel images">
              <a:extLst>
                <a:ext uri="{FF2B5EF4-FFF2-40B4-BE49-F238E27FC236}">
                  <a16:creationId xmlns:a16="http://schemas.microsoft.com/office/drawing/2014/main" id="{EA5CC079-49F8-7644-A9DF-719248311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723" y="3080951"/>
              <a:ext cx="1142948" cy="956887"/>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a:extLst>
                <a:ext uri="{FF2B5EF4-FFF2-40B4-BE49-F238E27FC236}">
                  <a16:creationId xmlns:a16="http://schemas.microsoft.com/office/drawing/2014/main" id="{7AB66A47-417A-E44B-828D-33E81077A804}"/>
                </a:ext>
              </a:extLst>
            </p:cNvPr>
            <p:cNvCxnSpPr>
              <a:cxnSpLocks/>
            </p:cNvCxnSpPr>
            <p:nvPr/>
          </p:nvCxnSpPr>
          <p:spPr>
            <a:xfrm>
              <a:off x="4912360" y="3429000"/>
              <a:ext cx="100089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Can 51">
              <a:extLst>
                <a:ext uri="{FF2B5EF4-FFF2-40B4-BE49-F238E27FC236}">
                  <a16:creationId xmlns:a16="http://schemas.microsoft.com/office/drawing/2014/main" id="{23FF00E8-A68A-C743-BF6F-2420831003DC}"/>
                </a:ext>
              </a:extLst>
            </p:cNvPr>
            <p:cNvSpPr/>
            <p:nvPr/>
          </p:nvSpPr>
          <p:spPr>
            <a:xfrm>
              <a:off x="5959369" y="2189053"/>
              <a:ext cx="2343952" cy="2676588"/>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4699C582-1B2B-974D-AC08-0265E54A9512}"/>
                </a:ext>
              </a:extLst>
            </p:cNvPr>
            <p:cNvCxnSpPr>
              <a:cxnSpLocks/>
            </p:cNvCxnSpPr>
            <p:nvPr/>
          </p:nvCxnSpPr>
          <p:spPr>
            <a:xfrm>
              <a:off x="8303321" y="3457837"/>
              <a:ext cx="100089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8" descr="Image result for free clipart images of computer">
              <a:extLst>
                <a:ext uri="{FF2B5EF4-FFF2-40B4-BE49-F238E27FC236}">
                  <a16:creationId xmlns:a16="http://schemas.microsoft.com/office/drawing/2014/main" id="{F90F4F77-DAF8-924B-9417-162C4C60A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8720" y="2974469"/>
              <a:ext cx="1082923" cy="116984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Image result for free clipart images of report">
              <a:extLst>
                <a:ext uri="{FF2B5EF4-FFF2-40B4-BE49-F238E27FC236}">
                  <a16:creationId xmlns:a16="http://schemas.microsoft.com/office/drawing/2014/main" id="{033AB188-AF7B-C04C-B981-273F33BAB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8217" y="1057824"/>
              <a:ext cx="1354410" cy="131277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A picture containing screenshot&#10;&#10;Description automatically generated">
              <a:extLst>
                <a:ext uri="{FF2B5EF4-FFF2-40B4-BE49-F238E27FC236}">
                  <a16:creationId xmlns:a16="http://schemas.microsoft.com/office/drawing/2014/main" id="{14B58E3D-FAE2-4047-805A-F1DEA77DD13B}"/>
                </a:ext>
              </a:extLst>
            </p:cNvPr>
            <p:cNvPicPr>
              <a:picLocks noChangeAspect="1"/>
            </p:cNvPicPr>
            <p:nvPr/>
          </p:nvPicPr>
          <p:blipFill rotWithShape="1">
            <a:blip r:embed="rId5">
              <a:extLst>
                <a:ext uri="{28A0092B-C50C-407E-A947-70E740481C1C}">
                  <a14:useLocalDpi xmlns:a14="http://schemas.microsoft.com/office/drawing/2010/main" val="0"/>
                </a:ext>
              </a:extLst>
            </a:blip>
            <a:srcRect l="9029" t="10178" r="46446" b="32632"/>
            <a:stretch/>
          </p:blipFill>
          <p:spPr>
            <a:xfrm>
              <a:off x="9938843" y="5094459"/>
              <a:ext cx="1282364" cy="850399"/>
            </a:xfrm>
            <a:prstGeom prst="rect">
              <a:avLst/>
            </a:prstGeom>
          </p:spPr>
        </p:pic>
        <p:sp>
          <p:nvSpPr>
            <p:cNvPr id="57" name="TextBox 56">
              <a:extLst>
                <a:ext uri="{FF2B5EF4-FFF2-40B4-BE49-F238E27FC236}">
                  <a16:creationId xmlns:a16="http://schemas.microsoft.com/office/drawing/2014/main" id="{1E0D3339-6D81-B542-B7B1-200B38B8FF36}"/>
                </a:ext>
              </a:extLst>
            </p:cNvPr>
            <p:cNvSpPr txBox="1"/>
            <p:nvPr/>
          </p:nvSpPr>
          <p:spPr>
            <a:xfrm>
              <a:off x="492444" y="2010638"/>
              <a:ext cx="2313493" cy="412820"/>
            </a:xfrm>
            <a:prstGeom prst="rect">
              <a:avLst/>
            </a:prstGeom>
            <a:noFill/>
          </p:spPr>
          <p:txBody>
            <a:bodyPr wrap="square" rtlCol="0">
              <a:spAutoFit/>
            </a:bodyPr>
            <a:lstStyle/>
            <a:p>
              <a:r>
                <a:rPr lang="en-US" sz="1600" b="1" dirty="0">
                  <a:solidFill>
                    <a:schemeClr val="bg1"/>
                  </a:solidFill>
                </a:rPr>
                <a:t>Emissions (NEI)</a:t>
              </a:r>
            </a:p>
          </p:txBody>
        </p:sp>
        <p:sp>
          <p:nvSpPr>
            <p:cNvPr id="58" name="TextBox 57">
              <a:extLst>
                <a:ext uri="{FF2B5EF4-FFF2-40B4-BE49-F238E27FC236}">
                  <a16:creationId xmlns:a16="http://schemas.microsoft.com/office/drawing/2014/main" id="{A7C68119-A0F3-D540-A008-DD37EEDF25C2}"/>
                </a:ext>
              </a:extLst>
            </p:cNvPr>
            <p:cNvSpPr txBox="1"/>
            <p:nvPr/>
          </p:nvSpPr>
          <p:spPr>
            <a:xfrm>
              <a:off x="372869" y="3200172"/>
              <a:ext cx="2495608" cy="412820"/>
            </a:xfrm>
            <a:prstGeom prst="rect">
              <a:avLst/>
            </a:prstGeom>
            <a:noFill/>
          </p:spPr>
          <p:txBody>
            <a:bodyPr wrap="square" rtlCol="0">
              <a:spAutoFit/>
            </a:bodyPr>
            <a:lstStyle/>
            <a:p>
              <a:r>
                <a:rPr lang="en-US" sz="1600" b="1" dirty="0">
                  <a:solidFill>
                    <a:schemeClr val="bg1"/>
                  </a:solidFill>
                </a:rPr>
                <a:t>Met (WRF/MCIP)</a:t>
              </a:r>
            </a:p>
          </p:txBody>
        </p:sp>
        <p:sp>
          <p:nvSpPr>
            <p:cNvPr id="59" name="TextBox 58">
              <a:extLst>
                <a:ext uri="{FF2B5EF4-FFF2-40B4-BE49-F238E27FC236}">
                  <a16:creationId xmlns:a16="http://schemas.microsoft.com/office/drawing/2014/main" id="{A8577EBB-314B-C948-BEAF-6747FA50C480}"/>
                </a:ext>
              </a:extLst>
            </p:cNvPr>
            <p:cNvSpPr txBox="1"/>
            <p:nvPr/>
          </p:nvSpPr>
          <p:spPr>
            <a:xfrm>
              <a:off x="612543" y="4401137"/>
              <a:ext cx="1945160" cy="412820"/>
            </a:xfrm>
            <a:prstGeom prst="rect">
              <a:avLst/>
            </a:prstGeom>
            <a:noFill/>
          </p:spPr>
          <p:txBody>
            <a:bodyPr wrap="square" rtlCol="0">
              <a:spAutoFit/>
            </a:bodyPr>
            <a:lstStyle/>
            <a:p>
              <a:r>
                <a:rPr lang="en-US" sz="1600" b="1" dirty="0">
                  <a:solidFill>
                    <a:schemeClr val="bg1"/>
                  </a:solidFill>
                </a:rPr>
                <a:t>AQ (CMAQ)</a:t>
              </a:r>
            </a:p>
          </p:txBody>
        </p:sp>
        <p:sp>
          <p:nvSpPr>
            <p:cNvPr id="60" name="TextBox 59">
              <a:extLst>
                <a:ext uri="{FF2B5EF4-FFF2-40B4-BE49-F238E27FC236}">
                  <a16:creationId xmlns:a16="http://schemas.microsoft.com/office/drawing/2014/main" id="{C0A57C38-063B-FE4E-A63C-2FB881BF8EA7}"/>
                </a:ext>
              </a:extLst>
            </p:cNvPr>
            <p:cNvSpPr txBox="1"/>
            <p:nvPr/>
          </p:nvSpPr>
          <p:spPr>
            <a:xfrm>
              <a:off x="809403" y="5652495"/>
              <a:ext cx="1945160" cy="412820"/>
            </a:xfrm>
            <a:prstGeom prst="rect">
              <a:avLst/>
            </a:prstGeom>
            <a:noFill/>
          </p:spPr>
          <p:txBody>
            <a:bodyPr wrap="square" rtlCol="0">
              <a:spAutoFit/>
            </a:bodyPr>
            <a:lstStyle/>
            <a:p>
              <a:r>
                <a:rPr lang="en-US" sz="1600" b="1" dirty="0">
                  <a:solidFill>
                    <a:schemeClr val="bg1"/>
                  </a:solidFill>
                </a:rPr>
                <a:t>Observations</a:t>
              </a:r>
            </a:p>
          </p:txBody>
        </p:sp>
        <p:sp>
          <p:nvSpPr>
            <p:cNvPr id="61" name="TextBox 60">
              <a:extLst>
                <a:ext uri="{FF2B5EF4-FFF2-40B4-BE49-F238E27FC236}">
                  <a16:creationId xmlns:a16="http://schemas.microsoft.com/office/drawing/2014/main" id="{3B210AB7-DC5F-A843-BE97-56651736B600}"/>
                </a:ext>
              </a:extLst>
            </p:cNvPr>
            <p:cNvSpPr txBox="1"/>
            <p:nvPr/>
          </p:nvSpPr>
          <p:spPr>
            <a:xfrm>
              <a:off x="5959369" y="4944608"/>
              <a:ext cx="2222032" cy="713052"/>
            </a:xfrm>
            <a:prstGeom prst="rect">
              <a:avLst/>
            </a:prstGeom>
            <a:noFill/>
          </p:spPr>
          <p:txBody>
            <a:bodyPr wrap="square" rtlCol="0">
              <a:spAutoFit/>
            </a:bodyPr>
            <a:lstStyle/>
            <a:p>
              <a:r>
                <a:rPr lang="en-US" sz="1600" b="1" dirty="0">
                  <a:solidFill>
                    <a:schemeClr val="bg1"/>
                  </a:solidFill>
                </a:rPr>
                <a:t>Data Warehouse on Google Cloud</a:t>
              </a:r>
            </a:p>
          </p:txBody>
        </p:sp>
        <p:sp>
          <p:nvSpPr>
            <p:cNvPr id="62" name="TextBox 61">
              <a:extLst>
                <a:ext uri="{FF2B5EF4-FFF2-40B4-BE49-F238E27FC236}">
                  <a16:creationId xmlns:a16="http://schemas.microsoft.com/office/drawing/2014/main" id="{2406A7F9-6745-EC48-A63C-1A813957F97A}"/>
                </a:ext>
              </a:extLst>
            </p:cNvPr>
            <p:cNvSpPr txBox="1"/>
            <p:nvPr/>
          </p:nvSpPr>
          <p:spPr>
            <a:xfrm>
              <a:off x="9572969" y="2389739"/>
              <a:ext cx="1804904" cy="412820"/>
            </a:xfrm>
            <a:prstGeom prst="rect">
              <a:avLst/>
            </a:prstGeom>
            <a:noFill/>
          </p:spPr>
          <p:txBody>
            <a:bodyPr wrap="square" rtlCol="0">
              <a:spAutoFit/>
            </a:bodyPr>
            <a:lstStyle/>
            <a:p>
              <a:r>
                <a:rPr lang="en-US" sz="1600" b="1" dirty="0">
                  <a:solidFill>
                    <a:schemeClr val="bg1"/>
                  </a:solidFill>
                </a:rPr>
                <a:t>Reporting</a:t>
              </a:r>
            </a:p>
          </p:txBody>
        </p:sp>
        <p:sp>
          <p:nvSpPr>
            <p:cNvPr id="63" name="TextBox 62">
              <a:extLst>
                <a:ext uri="{FF2B5EF4-FFF2-40B4-BE49-F238E27FC236}">
                  <a16:creationId xmlns:a16="http://schemas.microsoft.com/office/drawing/2014/main" id="{45B12B4B-127F-E64B-8BC1-771531FADC02}"/>
                </a:ext>
              </a:extLst>
            </p:cNvPr>
            <p:cNvSpPr txBox="1"/>
            <p:nvPr/>
          </p:nvSpPr>
          <p:spPr>
            <a:xfrm>
              <a:off x="9677571" y="6040020"/>
              <a:ext cx="1804904" cy="412820"/>
            </a:xfrm>
            <a:prstGeom prst="rect">
              <a:avLst/>
            </a:prstGeom>
            <a:noFill/>
          </p:spPr>
          <p:txBody>
            <a:bodyPr wrap="square" rtlCol="0">
              <a:spAutoFit/>
            </a:bodyPr>
            <a:lstStyle/>
            <a:p>
              <a:r>
                <a:rPr lang="en-US" sz="1600" b="1" dirty="0">
                  <a:solidFill>
                    <a:schemeClr val="bg1"/>
                  </a:solidFill>
                </a:rPr>
                <a:t>Visualization</a:t>
              </a:r>
            </a:p>
          </p:txBody>
        </p:sp>
        <p:sp>
          <p:nvSpPr>
            <p:cNvPr id="64" name="TextBox 63">
              <a:extLst>
                <a:ext uri="{FF2B5EF4-FFF2-40B4-BE49-F238E27FC236}">
                  <a16:creationId xmlns:a16="http://schemas.microsoft.com/office/drawing/2014/main" id="{ACBED790-DE1A-C040-9EAC-8E8EEFC66B17}"/>
                </a:ext>
              </a:extLst>
            </p:cNvPr>
            <p:cNvSpPr txBox="1"/>
            <p:nvPr/>
          </p:nvSpPr>
          <p:spPr>
            <a:xfrm>
              <a:off x="9597948" y="4243048"/>
              <a:ext cx="1804904" cy="412820"/>
            </a:xfrm>
            <a:prstGeom prst="rect">
              <a:avLst/>
            </a:prstGeom>
            <a:noFill/>
          </p:spPr>
          <p:txBody>
            <a:bodyPr wrap="square" rtlCol="0">
              <a:spAutoFit/>
            </a:bodyPr>
            <a:lstStyle/>
            <a:p>
              <a:r>
                <a:rPr lang="en-US" sz="1600" b="1" dirty="0">
                  <a:solidFill>
                    <a:schemeClr val="bg1"/>
                  </a:solidFill>
                </a:rPr>
                <a:t>Modeling</a:t>
              </a:r>
            </a:p>
          </p:txBody>
        </p:sp>
        <p:cxnSp>
          <p:nvCxnSpPr>
            <p:cNvPr id="65" name="Straight Connector 64">
              <a:extLst>
                <a:ext uri="{FF2B5EF4-FFF2-40B4-BE49-F238E27FC236}">
                  <a16:creationId xmlns:a16="http://schemas.microsoft.com/office/drawing/2014/main" id="{3A475816-E877-4E40-AABF-295BE7D2543B}"/>
                </a:ext>
              </a:extLst>
            </p:cNvPr>
            <p:cNvCxnSpPr>
              <a:cxnSpLocks/>
            </p:cNvCxnSpPr>
            <p:nvPr/>
          </p:nvCxnSpPr>
          <p:spPr>
            <a:xfrm>
              <a:off x="9305890" y="1837280"/>
              <a:ext cx="70020" cy="359093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F29F6A5-8414-364D-BD01-528BB774051C}"/>
                </a:ext>
              </a:extLst>
            </p:cNvPr>
            <p:cNvCxnSpPr>
              <a:cxnSpLocks/>
            </p:cNvCxnSpPr>
            <p:nvPr/>
          </p:nvCxnSpPr>
          <p:spPr>
            <a:xfrm>
              <a:off x="9304219" y="1837280"/>
              <a:ext cx="512704"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96D26CA-453E-7C43-AFFD-1B0901B726BD}"/>
                </a:ext>
              </a:extLst>
            </p:cNvPr>
            <p:cNvCxnSpPr>
              <a:cxnSpLocks/>
            </p:cNvCxnSpPr>
            <p:nvPr/>
          </p:nvCxnSpPr>
          <p:spPr>
            <a:xfrm>
              <a:off x="9375910" y="5421458"/>
              <a:ext cx="512704"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8C40F13-3B28-1E40-B79B-0F91176A72D2}"/>
                </a:ext>
              </a:extLst>
            </p:cNvPr>
            <p:cNvCxnSpPr>
              <a:cxnSpLocks/>
            </p:cNvCxnSpPr>
            <p:nvPr/>
          </p:nvCxnSpPr>
          <p:spPr>
            <a:xfrm>
              <a:off x="9368290" y="3462636"/>
              <a:ext cx="512704"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12" descr="Image result for Google cloud image">
              <a:extLst>
                <a:ext uri="{FF2B5EF4-FFF2-40B4-BE49-F238E27FC236}">
                  <a16:creationId xmlns:a16="http://schemas.microsoft.com/office/drawing/2014/main" id="{1BD1F47D-995C-4B4F-B2D9-E93E4F3BC9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4784" y="5713694"/>
              <a:ext cx="608077" cy="608077"/>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TextBox 69">
            <a:extLst>
              <a:ext uri="{FF2B5EF4-FFF2-40B4-BE49-F238E27FC236}">
                <a16:creationId xmlns:a16="http://schemas.microsoft.com/office/drawing/2014/main" id="{34A0F307-9654-8A46-99F8-1846096EE44C}"/>
              </a:ext>
            </a:extLst>
          </p:cNvPr>
          <p:cNvSpPr txBox="1"/>
          <p:nvPr/>
        </p:nvSpPr>
        <p:spPr>
          <a:xfrm>
            <a:off x="3719638" y="5694864"/>
            <a:ext cx="3613504" cy="461665"/>
          </a:xfrm>
          <a:prstGeom prst="rect">
            <a:avLst/>
          </a:prstGeom>
          <a:noFill/>
        </p:spPr>
        <p:txBody>
          <a:bodyPr wrap="square" rtlCol="0">
            <a:spAutoFit/>
          </a:bodyPr>
          <a:lstStyle/>
          <a:p>
            <a:r>
              <a:rPr lang="en-US" sz="2400" b="1" dirty="0">
                <a:solidFill>
                  <a:srgbClr val="FFFF00"/>
                </a:solidFill>
              </a:rPr>
              <a:t>25 TB and Growing</a:t>
            </a:r>
          </a:p>
        </p:txBody>
      </p:sp>
      <p:pic>
        <p:nvPicPr>
          <p:cNvPr id="71" name="Picture 2" descr="The Dataverse Project">
            <a:extLst>
              <a:ext uri="{FF2B5EF4-FFF2-40B4-BE49-F238E27FC236}">
                <a16:creationId xmlns:a16="http://schemas.microsoft.com/office/drawing/2014/main" id="{D51ECCFD-DCFD-B749-A1AE-96FDC51862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7699" y="3766428"/>
            <a:ext cx="1593056" cy="60854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44F37353-6953-8E4C-9330-404C80F035C3}"/>
              </a:ext>
            </a:extLst>
          </p:cNvPr>
          <p:cNvSpPr txBox="1"/>
          <p:nvPr/>
        </p:nvSpPr>
        <p:spPr>
          <a:xfrm>
            <a:off x="1257944" y="108139"/>
            <a:ext cx="6561438" cy="307777"/>
          </a:xfrm>
          <a:prstGeom prst="rect">
            <a:avLst/>
          </a:prstGeom>
          <a:noFill/>
        </p:spPr>
        <p:txBody>
          <a:bodyPr wrap="square" rtlCol="0">
            <a:spAutoFit/>
          </a:bodyPr>
          <a:lstStyle/>
          <a:p>
            <a:r>
              <a:rPr lang="en-US" sz="1400" b="1" dirty="0">
                <a:solidFill>
                  <a:schemeClr val="bg1"/>
                </a:solidFill>
              </a:rPr>
              <a:t>USER SUPPORT</a:t>
            </a:r>
          </a:p>
        </p:txBody>
      </p:sp>
    </p:spTree>
    <p:extLst>
      <p:ext uri="{BB962C8B-B14F-4D97-AF65-F5344CB8AC3E}">
        <p14:creationId xmlns:p14="http://schemas.microsoft.com/office/powerpoint/2010/main" val="41472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1000" fill="hold"/>
                                        <p:tgtEl>
                                          <p:spTgt spid="70"/>
                                        </p:tgtEl>
                                        <p:attrNameLst>
                                          <p:attrName>ppt_w</p:attrName>
                                        </p:attrNameLst>
                                      </p:cBhvr>
                                      <p:tavLst>
                                        <p:tav tm="0">
                                          <p:val>
                                            <p:strVal val="#ppt_w*0.70"/>
                                          </p:val>
                                        </p:tav>
                                        <p:tav tm="100000">
                                          <p:val>
                                            <p:strVal val="#ppt_w"/>
                                          </p:val>
                                        </p:tav>
                                      </p:tavLst>
                                    </p:anim>
                                    <p:anim calcmode="lin" valueType="num">
                                      <p:cBhvr>
                                        <p:cTn id="8" dur="1000" fill="hold"/>
                                        <p:tgtEl>
                                          <p:spTgt spid="70"/>
                                        </p:tgtEl>
                                        <p:attrNameLst>
                                          <p:attrName>ppt_h</p:attrName>
                                        </p:attrNameLst>
                                      </p:cBhvr>
                                      <p:tavLst>
                                        <p:tav tm="0">
                                          <p:val>
                                            <p:strVal val="#ppt_h"/>
                                          </p:val>
                                        </p:tav>
                                        <p:tav tm="100000">
                                          <p:val>
                                            <p:strVal val="#ppt_h"/>
                                          </p:val>
                                        </p:tav>
                                      </p:tavLst>
                                    </p:anim>
                                    <p:animEffect transition="in" filter="fade">
                                      <p:cBhvr>
                                        <p:cTn id="9"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heme/theme1.xml><?xml version="1.0" encoding="utf-8"?>
<a:theme xmlns:a="http://schemas.openxmlformats.org/drawingml/2006/main" name="PARTNER_Proj">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TNER_Proj">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107" charset="0"/>
          </a:defRPr>
        </a:defPPr>
      </a:lstStyle>
    </a:lnDef>
  </a:objectDefaults>
  <a:extraClrSchemeLst>
    <a:extraClrScheme>
      <a:clrScheme name="PARTNER_Proj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RTNER_Proj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RTNER_Proj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RTNER_Proj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RTNER_Proj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RTNER_Proj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RTNER_Proj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neilyoung:Applications:Microsoft Office X:Templates:My Templates:PARTNER_Proj.pot</Template>
  <TotalTime>22921</TotalTime>
  <Pages>11</Pages>
  <Words>1029</Words>
  <Application>Microsoft Macintosh PowerPoint</Application>
  <PresentationFormat>On-screen Show (4:3)</PresentationFormat>
  <Paragraphs>171</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Helvetica</vt:lpstr>
      <vt:lpstr>Helvetica CY</vt:lpstr>
      <vt:lpstr>Ideal Sans Book</vt:lpstr>
      <vt:lpstr>PARTNER_Proj</vt:lpstr>
      <vt:lpstr>State of the  Center for Community Modeling and Analyses System (CMAS)  – 18 Years Serving the Community</vt:lpstr>
      <vt:lpstr>The CMAS Center at UNC https://www.cmascenter.org/ </vt:lpstr>
      <vt:lpstr>Illustrative News Alerts</vt:lpstr>
      <vt:lpstr>CMAS Modeling and Analysis Tools (1 of 2)</vt:lpstr>
      <vt:lpstr>CMAS Modeling and Analysis Tools (2 of 2)</vt:lpstr>
      <vt:lpstr>CMAS Global Footprint</vt:lpstr>
      <vt:lpstr>CMAS Discourse Forum http://forum.cmascenter.org  </vt:lpstr>
      <vt:lpstr>CMAS Data Warehouse https://dataverse.unc.edu/dataverse.xhtml?alias=cmascenter </vt:lpstr>
      <vt:lpstr>CMAS Data Warehouse</vt:lpstr>
      <vt:lpstr>CMAS Data Warehouse - both for and from the community</vt:lpstr>
      <vt:lpstr>Model Downloads</vt:lpstr>
      <vt:lpstr>Training – both Onsite and Offsite</vt:lpstr>
      <vt:lpstr>Collaboration and Information Sharing</vt:lpstr>
      <vt:lpstr>CMAS Center Team</vt:lpstr>
      <vt:lpstr>Acknowledgements</vt:lpstr>
      <vt:lpstr>PowerPoint Presentation</vt:lpstr>
    </vt:vector>
  </TitlesOfParts>
  <Manager/>
  <Company>뿿촰뿿첐ˡაÔ뿿</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(in words) (Project #)</dc:title>
  <dc:subject>Project Overview </dc:subject>
  <dc:creator>Jennie Leith</dc:creator>
  <cp:keywords/>
  <dc:description/>
  <cp:lastModifiedBy>Arunachalam, Sarav</cp:lastModifiedBy>
  <cp:revision>551</cp:revision>
  <cp:lastPrinted>2019-04-05T03:19:00Z</cp:lastPrinted>
  <dcterms:created xsi:type="dcterms:W3CDTF">2010-04-28T08:22:37Z</dcterms:created>
  <dcterms:modified xsi:type="dcterms:W3CDTF">2019-10-21T11:10:25Z</dcterms:modified>
  <cp:category/>
</cp:coreProperties>
</file>