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7" r:id="rId2"/>
    <p:sldId id="258" r:id="rId3"/>
    <p:sldId id="304" r:id="rId4"/>
    <p:sldId id="292" r:id="rId5"/>
    <p:sldId id="260" r:id="rId6"/>
    <p:sldId id="261" r:id="rId7"/>
    <p:sldId id="305" r:id="rId8"/>
    <p:sldId id="264" r:id="rId9"/>
    <p:sldId id="265" r:id="rId10"/>
    <p:sldId id="306" r:id="rId11"/>
    <p:sldId id="276" r:id="rId12"/>
    <p:sldId id="270" r:id="rId13"/>
    <p:sldId id="308" r:id="rId14"/>
    <p:sldId id="303" r:id="rId15"/>
    <p:sldId id="279" r:id="rId1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EAEAEA"/>
    <a:srgbClr val="FFCCFF"/>
    <a:srgbClr val="0000FF"/>
    <a:srgbClr val="FFFFFF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43" autoAdjust="0"/>
    <p:restoredTop sz="94660"/>
  </p:normalViewPr>
  <p:slideViewPr>
    <p:cSldViewPr snapToGrid="0">
      <p:cViewPr varScale="1">
        <p:scale>
          <a:sx n="70" d="100"/>
          <a:sy n="70" d="100"/>
        </p:scale>
        <p:origin x="15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6D2D5-5B4E-4096-A303-F3539326F7D2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2DAF48-72CA-4BEC-A23E-8A6821C9808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0861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C:\Users\my\Documents\WORK\Present\Seminar\Projects_</a:t>
            </a:r>
            <a:r>
              <a:rPr kumimoji="1" lang="ja-JP" altLang="en-US" dirty="0"/>
              <a:t>所外</a:t>
            </a:r>
            <a:r>
              <a:rPr kumimoji="1" lang="en-US" altLang="ja-JP" dirty="0"/>
              <a:t>\PM_</a:t>
            </a:r>
            <a:r>
              <a:rPr kumimoji="1" lang="ja-JP" altLang="en-US" dirty="0"/>
              <a:t>菅田推進費</a:t>
            </a:r>
            <a:r>
              <a:rPr kumimoji="1" lang="en-US" altLang="ja-JP" dirty="0"/>
              <a:t>_H26-\151221_SPECIATE\160301_</a:t>
            </a:r>
            <a:r>
              <a:rPr kumimoji="1" lang="ja-JP" altLang="en-US" dirty="0"/>
              <a:t>揮発性分布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B15F9-4A7A-4D99-87F7-B7CA56829AD0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551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3D2B24-5E6A-4D90-B7DD-834E6F4A0D14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19887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1170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5619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203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2561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83152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55850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088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3872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7443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8233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1939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2018/10/24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617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0.png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emf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image" Target="../media/image16.emf"/><Relationship Id="rId7" Type="http://schemas.openxmlformats.org/officeDocument/2006/relationships/image" Target="../media/image20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Relationship Id="rId9" Type="http://schemas.openxmlformats.org/officeDocument/2006/relationships/image" Target="../media/image2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7" Type="http://schemas.openxmlformats.org/officeDocument/2006/relationships/image" Target="../media/image2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0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/>
        </p:nvSpPr>
        <p:spPr>
          <a:xfrm>
            <a:off x="57150" y="105291"/>
            <a:ext cx="9233807" cy="2259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ja-JP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Contributions of </a:t>
            </a:r>
            <a:r>
              <a:rPr lang="en-US" altLang="ja-JP" sz="26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Condensable Particulate Matter </a:t>
            </a:r>
          </a:p>
          <a:p>
            <a:pPr>
              <a:defRPr/>
            </a:pPr>
            <a:r>
              <a:rPr lang="en-US" altLang="ja-JP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to Atmospheric Organic Aerosol over Japan</a:t>
            </a:r>
            <a:endParaRPr lang="en-US" altLang="ja-JP" sz="26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defRPr/>
            </a:pPr>
            <a:endParaRPr lang="ja-JP" altLang="ja-JP" sz="16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TW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</a:t>
            </a:r>
            <a:r>
              <a:rPr lang="en-US" altLang="zh-TW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Yu Morino,</a:t>
            </a:r>
            <a:r>
              <a:rPr lang="en-US" altLang="zh-TW" sz="16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*1 </a:t>
            </a:r>
            <a:r>
              <a:rPr lang="en-US" altLang="zh-TW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Satoru Chatani,</a:t>
            </a:r>
            <a:r>
              <a:rPr lang="en-US" altLang="zh-TW" sz="16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en-US" altLang="zh-TW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Kiyoshi Tanabe,</a:t>
            </a:r>
            <a:r>
              <a:rPr lang="en-US" altLang="zh-TW" sz="16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en-US" altLang="zh-TW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Yuji Fujitani,</a:t>
            </a:r>
            <a:r>
              <a:rPr lang="en-US" altLang="zh-TW" sz="16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en-US" altLang="zh-TW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Tazuko Morikawa,</a:t>
            </a:r>
            <a:r>
              <a:rPr lang="en-US" altLang="zh-TW" sz="16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en-US" altLang="zh-TW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TW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 </a:t>
            </a:r>
            <a:r>
              <a:rPr lang="en-US" altLang="zh-TW" sz="16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Katsuyuki</a:t>
            </a:r>
            <a:r>
              <a:rPr lang="en-US" altLang="zh-TW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Takahashi,</a:t>
            </a:r>
            <a:r>
              <a:rPr lang="en-US" altLang="zh-TW" sz="16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lang="en-US" altLang="zh-TW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Kei Sato,</a:t>
            </a:r>
            <a:r>
              <a:rPr lang="en-US" altLang="zh-TW" sz="16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en-US" altLang="zh-TW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and Seiji Sugata</a:t>
            </a:r>
            <a:r>
              <a:rPr lang="en-US" altLang="zh-TW" sz="16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TW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</a:t>
            </a:r>
            <a:r>
              <a:rPr lang="en-US" altLang="zh-TW" sz="14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</a:t>
            </a:r>
            <a:r>
              <a:rPr lang="en-US" altLang="zh-TW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National Institute for Environmental Studies, Japan, </a:t>
            </a:r>
            <a:r>
              <a:rPr lang="en-US" altLang="zh-TW" sz="14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</a:t>
            </a:r>
            <a:r>
              <a:rPr lang="en-US" altLang="zh-TW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Japan Automobile Research Institute, Japan, </a:t>
            </a:r>
          </a:p>
          <a:p>
            <a:pPr>
              <a:lnSpc>
                <a:spcPct val="120000"/>
              </a:lnSpc>
              <a:defRPr/>
            </a:pPr>
            <a:r>
              <a:rPr lang="ja-JP" altLang="en-US" sz="14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 </a:t>
            </a:r>
            <a:r>
              <a:rPr lang="en-US" altLang="zh-TW" sz="1400" baseline="30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3</a:t>
            </a:r>
            <a:r>
              <a:rPr lang="en-US" altLang="zh-TW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Japan Environmental Sanitation Center, Japan)</a:t>
            </a:r>
            <a:endParaRPr lang="zh-TW" altLang="en-US" sz="14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9" name="Picture 1252" descr="NIES_LOGO_trans_smal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02" y="5573988"/>
            <a:ext cx="1042576" cy="4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xmlns="" id="{CF9F54B8-8EA5-4284-99B9-3991C8A9326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951"/>
          <a:stretch/>
        </p:blipFill>
        <p:spPr>
          <a:xfrm rot="5400000">
            <a:off x="152545" y="2725029"/>
            <a:ext cx="3022686" cy="235984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xmlns="" id="{2EC0BF9A-DD24-4312-83EF-C31E686ADA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4"/>
          <a:stretch/>
        </p:blipFill>
        <p:spPr>
          <a:xfrm>
            <a:off x="3300351" y="2407554"/>
            <a:ext cx="4220305" cy="3030825"/>
          </a:xfrm>
          <a:prstGeom prst="rect">
            <a:avLst/>
          </a:prstGeom>
        </p:spPr>
      </p:pic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xmlns="" id="{4ABC4407-07A7-44BB-95C5-7F7DA6C362F9}"/>
              </a:ext>
            </a:extLst>
          </p:cNvPr>
          <p:cNvSpPr/>
          <p:nvPr/>
        </p:nvSpPr>
        <p:spPr>
          <a:xfrm>
            <a:off x="2843810" y="5573988"/>
            <a:ext cx="6160031" cy="585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17th Annual CMAS Conference</a:t>
            </a:r>
          </a:p>
          <a:p>
            <a:pPr algn="r">
              <a:lnSpc>
                <a:spcPct val="120000"/>
              </a:lnSpc>
            </a:pP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Friday Center, UNC-Chapel Hill, October 22-24, 2018</a:t>
            </a:r>
            <a:endParaRPr lang="ja-JP" altLang="en-US" sz="14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4987FD73-F95C-423F-AF7C-AF6E84201564}"/>
              </a:ext>
            </a:extLst>
          </p:cNvPr>
          <p:cNvSpPr/>
          <p:nvPr/>
        </p:nvSpPr>
        <p:spPr>
          <a:xfrm>
            <a:off x="163286" y="6201947"/>
            <a:ext cx="8840555" cy="60939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Acknowledgements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This research was partly supported by the Environment Research and Technology </a:t>
            </a:r>
          </a:p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Development Fund (5-1408, 5-1506, S-12-1,</a:t>
            </a:r>
            <a:r>
              <a:rPr lang="ja-JP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ja-JP" alt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5-1801) of the Ministry of the Environment, Japan. 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55CF96B0-11C9-4540-980D-F06ED586B28A}"/>
              </a:ext>
            </a:extLst>
          </p:cNvPr>
          <p:cNvSpPr/>
          <p:nvPr/>
        </p:nvSpPr>
        <p:spPr>
          <a:xfrm>
            <a:off x="5227094" y="2061177"/>
            <a:ext cx="38309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ja-JP" sz="1400" b="1" i="1" dirty="0">
                <a:solidFill>
                  <a:srgbClr val="0000FF"/>
                </a:solidFill>
                <a:latin typeface="TimesNewRomanPS-ItalicMT"/>
              </a:rPr>
              <a:t>Environ. Sci. Technol. 2018, 52, 8456−8466</a:t>
            </a:r>
            <a:endParaRPr lang="ja-JP" altLang="en-US" sz="1400" b="1" i="1" dirty="0">
              <a:solidFill>
                <a:srgbClr val="0000FF"/>
              </a:solidFill>
              <a:latin typeface="TimesNewRomanPS-ItalicMT"/>
              <a:ea typeface="ＭＳ Ｐゴシック" panose="020B0600070205080204" pitchFamily="50" charset="-128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xmlns="" id="{A437B342-5DB7-4D5A-A1B7-A4212E05DD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" t="14549" r="7088" b="15271"/>
          <a:stretch/>
        </p:blipFill>
        <p:spPr>
          <a:xfrm>
            <a:off x="1836534" y="5551903"/>
            <a:ext cx="1122042" cy="564871"/>
          </a:xfrm>
          <a:prstGeom prst="rect">
            <a:avLst/>
          </a:prstGeom>
        </p:spPr>
      </p:pic>
      <p:pic>
        <p:nvPicPr>
          <p:cNvPr id="10" name="図 9" descr="「jesc environmental」の画像検索結果">
            <a:extLst>
              <a:ext uri="{FF2B5EF4-FFF2-40B4-BE49-F238E27FC236}">
                <a16:creationId xmlns:a16="http://schemas.microsoft.com/office/drawing/2014/main" xmlns="" id="{A1CFD842-308F-431E-B138-AF7A1E2824F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171" y="5502377"/>
            <a:ext cx="666804" cy="6572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6983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xmlns="" id="{BFD63B7A-7104-4DD7-9428-077CC72F4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62" y="1827933"/>
            <a:ext cx="9077712" cy="3765739"/>
          </a:xfrm>
          <a:prstGeom prst="rect">
            <a:avLst/>
          </a:prstGeom>
          <a:ln w="6350">
            <a:solidFill>
              <a:schemeClr val="bg1">
                <a:lumMod val="95000"/>
              </a:schemeClr>
            </a:solidFill>
          </a:ln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xmlns="" id="{FF4E2BC7-639A-4AF3-B452-D0F26A1D4D0E}"/>
              </a:ext>
            </a:extLst>
          </p:cNvPr>
          <p:cNvGrpSpPr/>
          <p:nvPr/>
        </p:nvGrpSpPr>
        <p:grpSpPr>
          <a:xfrm>
            <a:off x="19062" y="7303"/>
            <a:ext cx="9106680" cy="648331"/>
            <a:chOff x="19062" y="7303"/>
            <a:chExt cx="9106680" cy="648331"/>
          </a:xfrm>
        </p:grpSpPr>
        <p:pic>
          <p:nvPicPr>
            <p:cNvPr id="6" name="Picture 1252" descr="NIES_LOGO_trans_small">
              <a:extLst>
                <a:ext uri="{FF2B5EF4-FFF2-40B4-BE49-F238E27FC236}">
                  <a16:creationId xmlns:a16="http://schemas.microsoft.com/office/drawing/2014/main" xmlns="" id="{ACBBA4D5-F94B-423F-884F-106F57D617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848" y="7303"/>
              <a:ext cx="1089222" cy="56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xmlns="" id="{08052B91-BA20-4570-909D-8A492F8FAEA8}"/>
                </a:ext>
              </a:extLst>
            </p:cNvPr>
            <p:cNvCxnSpPr>
              <a:cxnSpLocks/>
            </p:cNvCxnSpPr>
            <p:nvPr/>
          </p:nvCxnSpPr>
          <p:spPr>
            <a:xfrm>
              <a:off x="19062" y="655634"/>
              <a:ext cx="9106680" cy="0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xmlns="" id="{2D9E869F-FCDD-40F2-8C7D-43D7DCBFEE4D}"/>
                  </a:ext>
                </a:extLst>
              </p:cNvPr>
              <p:cNvSpPr txBox="1"/>
              <p:nvPr/>
            </p:nvSpPr>
            <p:spPr>
              <a:xfrm>
                <a:off x="1823864" y="610187"/>
                <a:ext cx="4760406" cy="779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ja-JP" alt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d>
                        <m:dPr>
                          <m:ctrlPr>
                            <a:rPr lang="ja-JP" alt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ja-JP" altLang="en-US" sz="2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FCPM</m:t>
                          </m:r>
                        </m:e>
                      </m:d>
                      <m:r>
                        <m:rPr>
                          <m:aln/>
                        </m:rPr>
                        <a:rPr lang="ja-JP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ja-JP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ja-JP" alt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2.5</m:t>
                          </m:r>
                        </m:sub>
                      </m:sSub>
                      <m:d>
                        <m:dPr>
                          <m:ctrlPr>
                            <a:rPr lang="ja-JP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ja-JP" alt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FPM</m:t>
                          </m:r>
                        </m:e>
                      </m:d>
                      <m:r>
                        <a:rPr lang="ja-JP" altLang="en-US" sz="200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ja-JP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en-US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ja-JP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ja-JP" altLang="en-US" sz="20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FCPM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ja-JP" alt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ja-JP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  <m:r>
                                <a:rPr lang="ja-JP" alt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ja-JP" alt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FPM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r>
                  <a:rPr lang="ja-JP" alt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ja-JP" alt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2D9E869F-FCDD-40F2-8C7D-43D7DCBFEE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4" y="610187"/>
                <a:ext cx="4760406" cy="7794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右大かっこ 15">
            <a:extLst>
              <a:ext uri="{FF2B5EF4-FFF2-40B4-BE49-F238E27FC236}">
                <a16:creationId xmlns:a16="http://schemas.microsoft.com/office/drawing/2014/main" xmlns="" id="{E7E8C5AD-42E5-4B3D-906B-3DDD8CCD80B6}"/>
              </a:ext>
            </a:extLst>
          </p:cNvPr>
          <p:cNvSpPr/>
          <p:nvPr/>
        </p:nvSpPr>
        <p:spPr>
          <a:xfrm rot="5400000">
            <a:off x="5807480" y="745995"/>
            <a:ext cx="88694" cy="1464880"/>
          </a:xfrm>
          <a:prstGeom prst="rightBracket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442DF24C-A8EC-43AC-87A4-DB84DDE71357}"/>
              </a:ext>
            </a:extLst>
          </p:cNvPr>
          <p:cNvSpPr/>
          <p:nvPr/>
        </p:nvSpPr>
        <p:spPr>
          <a:xfrm>
            <a:off x="2331365" y="1282738"/>
            <a:ext cx="1036245" cy="299838"/>
          </a:xfrm>
          <a:prstGeom prst="rect">
            <a:avLst/>
          </a:prstGeom>
          <a:solidFill>
            <a:srgbClr val="F2F2F2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37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filterable + condensable PM</a:t>
            </a: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xmlns="" id="{D8D814E8-EFF2-4E78-AD5A-387AF3214DDB}"/>
              </a:ext>
            </a:extLst>
          </p:cNvPr>
          <p:cNvSpPr/>
          <p:nvPr/>
        </p:nvSpPr>
        <p:spPr>
          <a:xfrm>
            <a:off x="4144170" y="1301392"/>
            <a:ext cx="855659" cy="185218"/>
          </a:xfrm>
          <a:prstGeom prst="rect">
            <a:avLst/>
          </a:prstGeom>
          <a:solidFill>
            <a:srgbClr val="F2F2F2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37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filterable PM</a:t>
            </a: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xmlns="" id="{20B61866-C5BA-4BEB-8F2F-4A052F722FA4}"/>
              </a:ext>
            </a:extLst>
          </p:cNvPr>
          <p:cNvGrpSpPr/>
          <p:nvPr/>
        </p:nvGrpSpPr>
        <p:grpSpPr>
          <a:xfrm>
            <a:off x="2470940" y="2307255"/>
            <a:ext cx="5106873" cy="3776625"/>
            <a:chOff x="2457970" y="2241939"/>
            <a:chExt cx="5106873" cy="3776625"/>
          </a:xfrm>
        </p:grpSpPr>
        <p:sp>
          <p:nvSpPr>
            <p:cNvPr id="18" name="四角形: 角を丸くする 17">
              <a:extLst>
                <a:ext uri="{FF2B5EF4-FFF2-40B4-BE49-F238E27FC236}">
                  <a16:creationId xmlns:a16="http://schemas.microsoft.com/office/drawing/2014/main" xmlns="" id="{6825E425-F598-493F-AC8E-FA51457DB37D}"/>
                </a:ext>
              </a:extLst>
            </p:cNvPr>
            <p:cNvSpPr/>
            <p:nvPr/>
          </p:nvSpPr>
          <p:spPr>
            <a:xfrm>
              <a:off x="6193243" y="2241939"/>
              <a:ext cx="1371600" cy="2878435"/>
            </a:xfrm>
            <a:prstGeom prst="roundRect">
              <a:avLst>
                <a:gd name="adj" fmla="val 12047"/>
              </a:avLst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xmlns="" id="{B54B4409-34C6-49A1-84EA-10879FEBAC40}"/>
                </a:ext>
              </a:extLst>
            </p:cNvPr>
            <p:cNvSpPr/>
            <p:nvPr/>
          </p:nvSpPr>
          <p:spPr>
            <a:xfrm>
              <a:off x="2457970" y="5715969"/>
              <a:ext cx="3961241" cy="3025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ja-JP" sz="2000" u="sng" dirty="0">
                  <a:solidFill>
                    <a:srgbClr val="FF000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Original speciation (filterable PM)</a:t>
              </a:r>
            </a:p>
          </p:txBody>
        </p:sp>
        <p:cxnSp>
          <p:nvCxnSpPr>
            <p:cNvPr id="27" name="コネクタ: カギ線 26">
              <a:extLst>
                <a:ext uri="{FF2B5EF4-FFF2-40B4-BE49-F238E27FC236}">
                  <a16:creationId xmlns:a16="http://schemas.microsoft.com/office/drawing/2014/main" xmlns="" id="{D4F34604-D72A-4963-9BFA-06826C9A1C97}"/>
                </a:ext>
              </a:extLst>
            </p:cNvPr>
            <p:cNvCxnSpPr>
              <a:cxnSpLocks/>
              <a:stCxn id="20" idx="3"/>
              <a:endCxn id="18" idx="2"/>
            </p:cNvCxnSpPr>
            <p:nvPr/>
          </p:nvCxnSpPr>
          <p:spPr>
            <a:xfrm flipV="1">
              <a:off x="6419211" y="5120374"/>
              <a:ext cx="459832" cy="746893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xmlns="" id="{9A224ACF-5C6D-412B-9074-1B6E213F014E}"/>
              </a:ext>
            </a:extLst>
          </p:cNvPr>
          <p:cNvSpPr/>
          <p:nvPr/>
        </p:nvSpPr>
        <p:spPr>
          <a:xfrm>
            <a:off x="355167" y="63528"/>
            <a:ext cx="8502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Emissions of </a:t>
            </a:r>
            <a:r>
              <a:rPr lang="en-US" altLang="ja-JP" sz="2200" dirty="0">
                <a:solidFill>
                  <a:srgbClr val="00B05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condensable PM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- Profiles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xmlns="" id="{06D00A93-8DF5-4137-900E-3D5F66EFDC43}"/>
              </a:ext>
            </a:extLst>
          </p:cNvPr>
          <p:cNvSpPr/>
          <p:nvPr/>
        </p:nvSpPr>
        <p:spPr>
          <a:xfrm>
            <a:off x="6579813" y="724635"/>
            <a:ext cx="1036245" cy="299838"/>
          </a:xfrm>
          <a:prstGeom prst="rect">
            <a:avLst/>
          </a:prstGeom>
          <a:solidFill>
            <a:srgbClr val="F2F2F2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37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filterable + condensable PM</a:t>
            </a: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xmlns="" id="{50F92B3D-72BD-49FC-83A6-ECBBEAE75765}"/>
              </a:ext>
            </a:extLst>
          </p:cNvPr>
          <p:cNvSpPr/>
          <p:nvPr/>
        </p:nvSpPr>
        <p:spPr>
          <a:xfrm>
            <a:off x="6601868" y="1209997"/>
            <a:ext cx="855659" cy="185218"/>
          </a:xfrm>
          <a:prstGeom prst="rect">
            <a:avLst/>
          </a:prstGeom>
          <a:solidFill>
            <a:srgbClr val="F2F2F2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37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filterable PM</a:t>
            </a:r>
          </a:p>
        </p:txBody>
      </p: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xmlns="" id="{2B693C7C-9711-4885-A25B-F72FE2451033}"/>
              </a:ext>
            </a:extLst>
          </p:cNvPr>
          <p:cNvGrpSpPr/>
          <p:nvPr/>
        </p:nvGrpSpPr>
        <p:grpSpPr>
          <a:xfrm>
            <a:off x="2408351" y="1522782"/>
            <a:ext cx="6708125" cy="5190878"/>
            <a:chOff x="2408351" y="1522782"/>
            <a:chExt cx="6708125" cy="5190878"/>
          </a:xfrm>
        </p:grpSpPr>
        <p:grpSp>
          <p:nvGrpSpPr>
            <p:cNvPr id="8" name="グループ化 7">
              <a:extLst>
                <a:ext uri="{FF2B5EF4-FFF2-40B4-BE49-F238E27FC236}">
                  <a16:creationId xmlns:a16="http://schemas.microsoft.com/office/drawing/2014/main" xmlns="" id="{267E023D-0363-4587-A17F-3D4A9D19B359}"/>
                </a:ext>
              </a:extLst>
            </p:cNvPr>
            <p:cNvGrpSpPr/>
            <p:nvPr/>
          </p:nvGrpSpPr>
          <p:grpSpPr>
            <a:xfrm>
              <a:off x="2408351" y="2307255"/>
              <a:ext cx="6708125" cy="4406405"/>
              <a:chOff x="2408351" y="2241938"/>
              <a:chExt cx="6708125" cy="4406405"/>
            </a:xfrm>
          </p:grpSpPr>
          <p:sp>
            <p:nvSpPr>
              <p:cNvPr id="3" name="四角形: 角を丸くする 2">
                <a:extLst>
                  <a:ext uri="{FF2B5EF4-FFF2-40B4-BE49-F238E27FC236}">
                    <a16:creationId xmlns:a16="http://schemas.microsoft.com/office/drawing/2014/main" xmlns="" id="{ACCD4789-3B67-4412-BA26-F524F50E8184}"/>
                  </a:ext>
                </a:extLst>
              </p:cNvPr>
              <p:cNvSpPr/>
              <p:nvPr/>
            </p:nvSpPr>
            <p:spPr>
              <a:xfrm>
                <a:off x="7922757" y="2241938"/>
                <a:ext cx="1193719" cy="2878435"/>
              </a:xfrm>
              <a:prstGeom prst="roundRect">
                <a:avLst>
                  <a:gd name="adj" fmla="val 7933"/>
                </a:avLst>
              </a:prstGeom>
              <a:noFill/>
              <a:ln w="57150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/>
              </a:p>
            </p:txBody>
          </p:sp>
          <p:sp>
            <p:nvSpPr>
              <p:cNvPr id="19" name="正方形/長方形 18">
                <a:extLst>
                  <a:ext uri="{FF2B5EF4-FFF2-40B4-BE49-F238E27FC236}">
                    <a16:creationId xmlns:a16="http://schemas.microsoft.com/office/drawing/2014/main" xmlns="" id="{7CAA6A0F-0C06-40EE-BE4C-C62FA3BA8DBA}"/>
                  </a:ext>
                </a:extLst>
              </p:cNvPr>
              <p:cNvSpPr/>
              <p:nvPr/>
            </p:nvSpPr>
            <p:spPr>
              <a:xfrm>
                <a:off x="2408351" y="6196641"/>
                <a:ext cx="4317705" cy="4517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ja-JP" sz="2000" u="sng" dirty="0">
                    <a:solidFill>
                      <a:srgbClr val="0000FF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  <a:cs typeface="Arial" panose="020B0604020202020204" pitchFamily="34" charset="0"/>
                  </a:rPr>
                  <a:t>For the estimate of condensable PM</a:t>
                </a:r>
              </a:p>
            </p:txBody>
          </p:sp>
          <p:cxnSp>
            <p:nvCxnSpPr>
              <p:cNvPr id="4" name="コネクタ: カギ線 3">
                <a:extLst>
                  <a:ext uri="{FF2B5EF4-FFF2-40B4-BE49-F238E27FC236}">
                    <a16:creationId xmlns:a16="http://schemas.microsoft.com/office/drawing/2014/main" xmlns="" id="{27225DCD-AE96-46A7-BAC9-7564F43125E4}"/>
                  </a:ext>
                </a:extLst>
              </p:cNvPr>
              <p:cNvCxnSpPr>
                <a:cxnSpLocks/>
                <a:stCxn id="19" idx="3"/>
                <a:endCxn id="3" idx="2"/>
              </p:cNvCxnSpPr>
              <p:nvPr/>
            </p:nvCxnSpPr>
            <p:spPr>
              <a:xfrm flipV="1">
                <a:off x="6726056" y="5120373"/>
                <a:ext cx="1793561" cy="1302119"/>
              </a:xfrm>
              <a:prstGeom prst="bentConnector2">
                <a:avLst/>
              </a:prstGeom>
              <a:ln w="38100">
                <a:solidFill>
                  <a:srgbClr val="0000FF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8" name="コネクタ: カギ線 27">
              <a:extLst>
                <a:ext uri="{FF2B5EF4-FFF2-40B4-BE49-F238E27FC236}">
                  <a16:creationId xmlns:a16="http://schemas.microsoft.com/office/drawing/2014/main" xmlns="" id="{1725FEAA-E3DD-44DB-8703-FE03C57E6F6A}"/>
                </a:ext>
              </a:extLst>
            </p:cNvPr>
            <p:cNvCxnSpPr>
              <a:cxnSpLocks/>
              <a:stCxn id="3" idx="0"/>
              <a:endCxn id="16" idx="2"/>
            </p:cNvCxnSpPr>
            <p:nvPr/>
          </p:nvCxnSpPr>
          <p:spPr>
            <a:xfrm rot="16200000" flipV="1">
              <a:off x="6793486" y="581124"/>
              <a:ext cx="784473" cy="2667790"/>
            </a:xfrm>
            <a:prstGeom prst="bentConnector3">
              <a:avLst>
                <a:gd name="adj1" fmla="val 70137"/>
              </a:avLst>
            </a:prstGeom>
            <a:ln w="38100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9338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図 24">
            <a:extLst>
              <a:ext uri="{FF2B5EF4-FFF2-40B4-BE49-F238E27FC236}">
                <a16:creationId xmlns:a16="http://schemas.microsoft.com/office/drawing/2014/main" xmlns="" id="{DD409C4F-B12A-4277-BE1D-65F4EA549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04" y="1989254"/>
            <a:ext cx="5055865" cy="4844640"/>
          </a:xfrm>
          <a:prstGeom prst="rect">
            <a:avLst/>
          </a:prstGeom>
        </p:spPr>
      </p:pic>
      <p:sp>
        <p:nvSpPr>
          <p:cNvPr id="11" name="正方形/長方形 10"/>
          <p:cNvSpPr/>
          <p:nvPr/>
        </p:nvSpPr>
        <p:spPr>
          <a:xfrm>
            <a:off x="5074807" y="2410286"/>
            <a:ext cx="3860056" cy="2677656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srgbClr val="0000FF"/>
                </a:solidFill>
              </a:rPr>
              <a:t>OA emission rates increased by a factor of seven after correction for condensable PM </a:t>
            </a:r>
            <a:r>
              <a:rPr lang="en-US" altLang="ja-JP" sz="2000" dirty="0"/>
              <a:t>(</a:t>
            </a:r>
            <a:r>
              <a:rPr lang="en-US" altLang="ja-JP" sz="2000" dirty="0">
                <a:solidFill>
                  <a:srgbClr val="FF0000"/>
                </a:solidFill>
              </a:rPr>
              <a:t>even higher than total PM</a:t>
            </a:r>
            <a:r>
              <a:rPr lang="en-US" altLang="ja-JP" sz="2000" baseline="-25000" dirty="0">
                <a:solidFill>
                  <a:srgbClr val="FF0000"/>
                </a:solidFill>
              </a:rPr>
              <a:t>2.5</a:t>
            </a:r>
            <a:r>
              <a:rPr lang="en-US" altLang="ja-JP" sz="2000" dirty="0">
                <a:solidFill>
                  <a:srgbClr val="FF0000"/>
                </a:solidFill>
              </a:rPr>
              <a:t> emissions in filterable PM</a:t>
            </a:r>
            <a:r>
              <a:rPr lang="en-US" altLang="ja-JP" sz="2000" dirty="0"/>
              <a:t>)</a:t>
            </a:r>
            <a:endParaRPr lang="en-US" altLang="ja-JP" sz="2000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2000" dirty="0"/>
              <a:t>EC emission rates did not largely change even after correction,</a:t>
            </a:r>
            <a:endParaRPr kumimoji="1" lang="en-US" altLang="ja-JP" sz="2000" dirty="0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xmlns="" id="{50DEE37E-5CCB-4777-8AB6-703457F1C4D8}"/>
              </a:ext>
            </a:extLst>
          </p:cNvPr>
          <p:cNvGrpSpPr/>
          <p:nvPr/>
        </p:nvGrpSpPr>
        <p:grpSpPr>
          <a:xfrm>
            <a:off x="19062" y="7303"/>
            <a:ext cx="9106680" cy="648331"/>
            <a:chOff x="19062" y="7303"/>
            <a:chExt cx="9106680" cy="648331"/>
          </a:xfrm>
        </p:grpSpPr>
        <p:pic>
          <p:nvPicPr>
            <p:cNvPr id="33" name="Picture 1252" descr="NIES_LOGO_trans_small">
              <a:extLst>
                <a:ext uri="{FF2B5EF4-FFF2-40B4-BE49-F238E27FC236}">
                  <a16:creationId xmlns:a16="http://schemas.microsoft.com/office/drawing/2014/main" xmlns="" id="{160F4343-3C62-45E1-A4AD-9AA2414BF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848" y="7303"/>
              <a:ext cx="1089222" cy="56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4" name="直線コネクタ 33">
              <a:extLst>
                <a:ext uri="{FF2B5EF4-FFF2-40B4-BE49-F238E27FC236}">
                  <a16:creationId xmlns:a16="http://schemas.microsoft.com/office/drawing/2014/main" xmlns="" id="{505664C1-D309-44EE-8BE8-E9B7BCA6E135}"/>
                </a:ext>
              </a:extLst>
            </p:cNvPr>
            <p:cNvCxnSpPr>
              <a:cxnSpLocks/>
            </p:cNvCxnSpPr>
            <p:nvPr/>
          </p:nvCxnSpPr>
          <p:spPr>
            <a:xfrm>
              <a:off x="19062" y="655634"/>
              <a:ext cx="9106680" cy="0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xmlns="" id="{6D775DD3-617C-4670-AA5C-DC7BB2FB3E91}"/>
              </a:ext>
            </a:extLst>
          </p:cNvPr>
          <p:cNvSpPr/>
          <p:nvPr/>
        </p:nvSpPr>
        <p:spPr>
          <a:xfrm>
            <a:off x="4997846" y="6025170"/>
            <a:ext cx="3860056" cy="707886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altLang="ja-JP" sz="2000" dirty="0">
                <a:solidFill>
                  <a:srgbClr val="FF0000"/>
                </a:solidFill>
              </a:rPr>
              <a:t>FPM</a:t>
            </a:r>
            <a:r>
              <a:rPr lang="ja-JP" altLang="en-US" sz="2000" dirty="0">
                <a:solidFill>
                  <a:srgbClr val="FF0000"/>
                </a:solidFill>
              </a:rPr>
              <a:t>：</a:t>
            </a:r>
            <a:r>
              <a:rPr lang="en-US" altLang="ja-JP" sz="2000" dirty="0">
                <a:solidFill>
                  <a:srgbClr val="FF0000"/>
                </a:solidFill>
              </a:rPr>
              <a:t>Filterable PM</a:t>
            </a:r>
          </a:p>
          <a:p>
            <a:pPr algn="just">
              <a:spcAft>
                <a:spcPts val="0"/>
              </a:spcAft>
            </a:pPr>
            <a:r>
              <a:rPr lang="en-US" altLang="ja-JP" sz="2000" dirty="0">
                <a:solidFill>
                  <a:srgbClr val="0000FF"/>
                </a:solidFill>
              </a:rPr>
              <a:t>FCPM</a:t>
            </a:r>
            <a:r>
              <a:rPr lang="ja-JP" altLang="en-US" sz="2000" dirty="0">
                <a:solidFill>
                  <a:srgbClr val="0000FF"/>
                </a:solidFill>
              </a:rPr>
              <a:t>：</a:t>
            </a:r>
            <a:r>
              <a:rPr lang="en-US" altLang="ja-JP" sz="2000" dirty="0">
                <a:solidFill>
                  <a:srgbClr val="0000FF"/>
                </a:solidFill>
              </a:rPr>
              <a:t>filterable + Condensable PM</a:t>
            </a:r>
            <a:endParaRPr lang="ja-JP" altLang="ja-JP" sz="2000" dirty="0">
              <a:solidFill>
                <a:srgbClr val="0000FF"/>
              </a:solidFill>
            </a:endParaRPr>
          </a:p>
        </p:txBody>
      </p:sp>
      <p:sp>
        <p:nvSpPr>
          <p:cNvPr id="23" name="正方形/長方形 22"/>
          <p:cNvSpPr>
            <a:spLocks noChangeAspect="1"/>
          </p:cNvSpPr>
          <p:nvPr/>
        </p:nvSpPr>
        <p:spPr>
          <a:xfrm>
            <a:off x="2407920" y="5640324"/>
            <a:ext cx="815850" cy="113603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xmlns="" id="{AC11DCCD-BD3C-47BA-BC6B-A01DD218CFD4}"/>
              </a:ext>
            </a:extLst>
          </p:cNvPr>
          <p:cNvSpPr>
            <a:spLocks noChangeAspect="1"/>
          </p:cNvSpPr>
          <p:nvPr/>
        </p:nvSpPr>
        <p:spPr>
          <a:xfrm>
            <a:off x="3249252" y="5629708"/>
            <a:ext cx="787378" cy="114607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xmlns="" id="{0727BA2C-9D20-470D-9816-8C98D6FB42B5}"/>
              </a:ext>
            </a:extLst>
          </p:cNvPr>
          <p:cNvSpPr/>
          <p:nvPr/>
        </p:nvSpPr>
        <p:spPr>
          <a:xfrm>
            <a:off x="1564207" y="1703010"/>
            <a:ext cx="5809667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200" u="sng" dirty="0"/>
              <a:t>Emissions of PM</a:t>
            </a:r>
            <a:r>
              <a:rPr lang="en-US" altLang="ja-JP" sz="2200" u="sng" baseline="-25000" dirty="0"/>
              <a:t>2.5</a:t>
            </a:r>
            <a:r>
              <a:rPr lang="en-US" altLang="ja-JP" sz="2200" u="sng" dirty="0"/>
              <a:t>, OA, and EC over Japan(Gg/</a:t>
            </a:r>
            <a:r>
              <a:rPr lang="en-US" altLang="ja-JP" sz="2200" u="sng" dirty="0" err="1"/>
              <a:t>yr</a:t>
            </a:r>
            <a:r>
              <a:rPr lang="en-US" altLang="ja-JP" sz="2200" u="sng" dirty="0"/>
              <a:t>)</a:t>
            </a:r>
            <a:endParaRPr lang="ja-JP" altLang="en-US" sz="2200" u="sng" dirty="0"/>
          </a:p>
        </p:txBody>
      </p:sp>
      <p:cxnSp>
        <p:nvCxnSpPr>
          <p:cNvPr id="37" name="直線矢印コネクタ 36">
            <a:extLst>
              <a:ext uri="{FF2B5EF4-FFF2-40B4-BE49-F238E27FC236}">
                <a16:creationId xmlns:a16="http://schemas.microsoft.com/office/drawing/2014/main" xmlns="" id="{9869D1AA-7885-4A80-B3B5-33C478BF1961}"/>
              </a:ext>
            </a:extLst>
          </p:cNvPr>
          <p:cNvCxnSpPr>
            <a:cxnSpLocks noChangeAspect="1"/>
          </p:cNvCxnSpPr>
          <p:nvPr/>
        </p:nvCxnSpPr>
        <p:spPr>
          <a:xfrm flipV="1">
            <a:off x="1926501" y="3117615"/>
            <a:ext cx="331507" cy="1806778"/>
          </a:xfrm>
          <a:prstGeom prst="straightConnector1">
            <a:avLst/>
          </a:prstGeom>
          <a:ln w="127000">
            <a:gradFill>
              <a:gsLst>
                <a:gs pos="0">
                  <a:srgbClr val="FF0000"/>
                </a:gs>
                <a:gs pos="34000">
                  <a:schemeClr val="bg1">
                    <a:lumMod val="95000"/>
                  </a:schemeClr>
                </a:gs>
                <a:gs pos="100000">
                  <a:srgbClr val="0005C0"/>
                </a:gs>
              </a:gsLst>
              <a:lin ang="5400000" scaled="1"/>
            </a:gra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正方形/長方形 47">
            <a:extLst>
              <a:ext uri="{FF2B5EF4-FFF2-40B4-BE49-F238E27FC236}">
                <a16:creationId xmlns:a16="http://schemas.microsoft.com/office/drawing/2014/main" xmlns="" id="{E1199FAF-8D59-4602-99A7-32636F2F093E}"/>
              </a:ext>
            </a:extLst>
          </p:cNvPr>
          <p:cNvSpPr>
            <a:spLocks noChangeAspect="1"/>
          </p:cNvSpPr>
          <p:nvPr/>
        </p:nvSpPr>
        <p:spPr>
          <a:xfrm>
            <a:off x="4069394" y="5640324"/>
            <a:ext cx="821883" cy="1146069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49" name="正方形/長方形 48">
            <a:extLst>
              <a:ext uri="{FF2B5EF4-FFF2-40B4-BE49-F238E27FC236}">
                <a16:creationId xmlns:a16="http://schemas.microsoft.com/office/drawing/2014/main" xmlns="" id="{8FF7E41F-3A88-4C89-A279-3E2DE419C9A4}"/>
              </a:ext>
            </a:extLst>
          </p:cNvPr>
          <p:cNvSpPr>
            <a:spLocks noChangeAspect="1"/>
          </p:cNvSpPr>
          <p:nvPr/>
        </p:nvSpPr>
        <p:spPr>
          <a:xfrm>
            <a:off x="759281" y="5629708"/>
            <a:ext cx="1615875" cy="11460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xmlns="" id="{270EFCB2-2D97-4CEA-BF26-CF835947D27E}"/>
                  </a:ext>
                </a:extLst>
              </p:cNvPr>
              <p:cNvSpPr txBox="1"/>
              <p:nvPr/>
            </p:nvSpPr>
            <p:spPr>
              <a:xfrm>
                <a:off x="1823864" y="610187"/>
                <a:ext cx="4760406" cy="779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20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ja-JP" alt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d>
                        <m:dPr>
                          <m:ctrlPr>
                            <a:rPr lang="ja-JP" altLang="en-US" sz="20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ja-JP" altLang="en-US" sz="20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FCPM</m:t>
                          </m:r>
                        </m:e>
                      </m:d>
                      <m:r>
                        <m:rPr>
                          <m:aln/>
                        </m:rPr>
                        <a:rPr lang="ja-JP" altLang="en-US" sz="20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sz="2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ja-JP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ja-JP" alt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2.5</m:t>
                          </m:r>
                        </m:sub>
                      </m:sSub>
                      <m:d>
                        <m:dPr>
                          <m:ctrlPr>
                            <a:rPr lang="ja-JP" altLang="en-US" sz="2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ja-JP" altLang="en-US" sz="20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FPM</m:t>
                          </m:r>
                        </m:e>
                      </m:d>
                      <m:r>
                        <a:rPr lang="ja-JP" altLang="en-US" sz="200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ja-JP" alt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en-US" sz="20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ja-JP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en-US" sz="20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ja-JP" altLang="en-US" sz="20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FCPM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ja-JP" altLang="en-US" sz="20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ja-JP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  <m:r>
                                <a:rPr lang="ja-JP" alt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en-US" sz="2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ja-JP" altLang="en-US" sz="20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FPM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r>
                  <a:rPr lang="ja-JP" alt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ja-JP" altLang="en-US" sz="20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ja-JP" alt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270EFCB2-2D97-4CEA-BF26-CF835947D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3864" y="610187"/>
                <a:ext cx="4760406" cy="7794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xmlns="" id="{50720A3A-D661-4485-B8DE-4397E16CC12F}"/>
              </a:ext>
            </a:extLst>
          </p:cNvPr>
          <p:cNvSpPr/>
          <p:nvPr/>
        </p:nvSpPr>
        <p:spPr>
          <a:xfrm>
            <a:off x="2331365" y="1217421"/>
            <a:ext cx="1036245" cy="299838"/>
          </a:xfrm>
          <a:prstGeom prst="rect">
            <a:avLst/>
          </a:prstGeom>
          <a:solidFill>
            <a:srgbClr val="F2F2F2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37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filterable + condensable PM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xmlns="" id="{C6EBB4EA-E749-4EAA-AAF1-C41D318C6D42}"/>
              </a:ext>
            </a:extLst>
          </p:cNvPr>
          <p:cNvSpPr/>
          <p:nvPr/>
        </p:nvSpPr>
        <p:spPr>
          <a:xfrm>
            <a:off x="4144170" y="1236075"/>
            <a:ext cx="855659" cy="185218"/>
          </a:xfrm>
          <a:prstGeom prst="rect">
            <a:avLst/>
          </a:prstGeom>
          <a:solidFill>
            <a:srgbClr val="F2F2F2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37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filterable PM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xmlns="" id="{EE0FA9E1-A104-4572-8179-9E6B7C021A19}"/>
              </a:ext>
            </a:extLst>
          </p:cNvPr>
          <p:cNvSpPr/>
          <p:nvPr/>
        </p:nvSpPr>
        <p:spPr>
          <a:xfrm>
            <a:off x="355167" y="63528"/>
            <a:ext cx="8502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Emissions of </a:t>
            </a:r>
            <a:r>
              <a:rPr lang="en-US" altLang="ja-JP" sz="2200" dirty="0">
                <a:solidFill>
                  <a:srgbClr val="00B05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condensable PM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- Results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31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xmlns="" id="{50DEE37E-5CCB-4777-8AB6-703457F1C4D8}"/>
              </a:ext>
            </a:extLst>
          </p:cNvPr>
          <p:cNvGrpSpPr/>
          <p:nvPr/>
        </p:nvGrpSpPr>
        <p:grpSpPr>
          <a:xfrm>
            <a:off x="19062" y="7303"/>
            <a:ext cx="9106680" cy="648331"/>
            <a:chOff x="19062" y="7303"/>
            <a:chExt cx="9106680" cy="648331"/>
          </a:xfrm>
        </p:grpSpPr>
        <p:pic>
          <p:nvPicPr>
            <p:cNvPr id="12" name="Picture 1252" descr="NIES_LOGO_trans_small">
              <a:extLst>
                <a:ext uri="{FF2B5EF4-FFF2-40B4-BE49-F238E27FC236}">
                  <a16:creationId xmlns:a16="http://schemas.microsoft.com/office/drawing/2014/main" xmlns="" id="{160F4343-3C62-45E1-A4AD-9AA2414BF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848" y="7303"/>
              <a:ext cx="1089222" cy="56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xmlns="" id="{505664C1-D309-44EE-8BE8-E9B7BCA6E135}"/>
                </a:ext>
              </a:extLst>
            </p:cNvPr>
            <p:cNvCxnSpPr>
              <a:cxnSpLocks/>
            </p:cNvCxnSpPr>
            <p:nvPr/>
          </p:nvCxnSpPr>
          <p:spPr>
            <a:xfrm>
              <a:off x="19062" y="655634"/>
              <a:ext cx="9106680" cy="0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xmlns="" id="{04D99E6A-B495-49E5-8676-18A0545604BE}"/>
              </a:ext>
            </a:extLst>
          </p:cNvPr>
          <p:cNvSpPr/>
          <p:nvPr/>
        </p:nvSpPr>
        <p:spPr>
          <a:xfrm>
            <a:off x="355168" y="63528"/>
            <a:ext cx="7841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Contributions of </a:t>
            </a:r>
            <a:r>
              <a:rPr lang="en-US" altLang="ja-JP" sz="2200" dirty="0">
                <a:solidFill>
                  <a:srgbClr val="00B05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condensable PM 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to atmospheric OA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19ED0D83-8411-4F10-A68B-ED0963B31F0B}"/>
              </a:ext>
            </a:extLst>
          </p:cNvPr>
          <p:cNvSpPr/>
          <p:nvPr/>
        </p:nvSpPr>
        <p:spPr>
          <a:xfrm>
            <a:off x="287781" y="5110480"/>
            <a:ext cx="4445718" cy="1754326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Model performance of OA was improved in winter but overestimated in summer.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Simulated OA drastically increased </a:t>
            </a:r>
            <a:r>
              <a:rPr lang="en-US" altLang="ja-JP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around urban and industrial areas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ja-JP" altLang="ja-JP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xmlns="" id="{2CF943F7-E850-4681-9673-F04D8640F7A5}"/>
              </a:ext>
            </a:extLst>
          </p:cNvPr>
          <p:cNvGrpSpPr/>
          <p:nvPr/>
        </p:nvGrpSpPr>
        <p:grpSpPr>
          <a:xfrm>
            <a:off x="5130026" y="637243"/>
            <a:ext cx="4399503" cy="5985514"/>
            <a:chOff x="5130026" y="637243"/>
            <a:chExt cx="4399503" cy="5985514"/>
          </a:xfrm>
        </p:grpSpPr>
        <p:pic>
          <p:nvPicPr>
            <p:cNvPr id="40" name="図 39" descr="C:\Users\my\AppData\Local\Microsoft\Windows\INetCache\Content.Word\JPv5multi_OA_seasonal.png">
              <a:extLst>
                <a:ext uri="{FF2B5EF4-FFF2-40B4-BE49-F238E27FC236}">
                  <a16:creationId xmlns:a16="http://schemas.microsoft.com/office/drawing/2014/main" xmlns="" id="{A6446144-FFB7-405F-AB07-DB8EF70314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595" t="10160" r="34980" b="10677"/>
            <a:stretch/>
          </p:blipFill>
          <p:spPr bwMode="auto">
            <a:xfrm>
              <a:off x="5516506" y="891570"/>
              <a:ext cx="4013023" cy="573118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xmlns="" id="{E649AF92-16E7-4F9E-AE20-0BC975485760}"/>
                </a:ext>
              </a:extLst>
            </p:cNvPr>
            <p:cNvSpPr/>
            <p:nvPr/>
          </p:nvSpPr>
          <p:spPr>
            <a:xfrm>
              <a:off x="7693986" y="637243"/>
              <a:ext cx="1446996" cy="338554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ja-JP" sz="1600" b="1" u="sng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S2</a:t>
              </a:r>
              <a:r>
                <a:rPr lang="ja-JP" altLang="en-US" sz="1600" b="1" u="sng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r>
                <a:rPr lang="en-US" altLang="ja-JP" sz="1600" b="1" u="sng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FPM</a:t>
              </a:r>
              <a:endParaRPr lang="ja-JP" altLang="ja-JP" sz="1600" b="1" u="sng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正方形/長方形 19">
              <a:extLst>
                <a:ext uri="{FF2B5EF4-FFF2-40B4-BE49-F238E27FC236}">
                  <a16:creationId xmlns:a16="http://schemas.microsoft.com/office/drawing/2014/main" xmlns="" id="{038BE07E-4FD0-43BC-AE09-574D6C9A4772}"/>
                </a:ext>
              </a:extLst>
            </p:cNvPr>
            <p:cNvSpPr/>
            <p:nvPr/>
          </p:nvSpPr>
          <p:spPr>
            <a:xfrm>
              <a:off x="5430170" y="638908"/>
              <a:ext cx="2032099" cy="338554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ja-JP" sz="16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r>
                <a:rPr lang="ja-JP" altLang="en-US" sz="16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r>
                <a:rPr lang="en-US" altLang="ja-JP" sz="16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FPM+CPM</a:t>
              </a:r>
            </a:p>
          </p:txBody>
        </p:sp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xmlns="" id="{57D2171F-76A9-4D03-B2E0-9C3BF912C189}"/>
                </a:ext>
              </a:extLst>
            </p:cNvPr>
            <p:cNvSpPr/>
            <p:nvPr/>
          </p:nvSpPr>
          <p:spPr>
            <a:xfrm>
              <a:off x="5130026" y="917115"/>
              <a:ext cx="710710" cy="28200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ja-JP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Winter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xmlns="" id="{348AEBB6-8A1F-40CE-B3B9-D28D3703D1D4}"/>
                </a:ext>
              </a:extLst>
            </p:cNvPr>
            <p:cNvSpPr/>
            <p:nvPr/>
          </p:nvSpPr>
          <p:spPr>
            <a:xfrm>
              <a:off x="5161151" y="2684772"/>
              <a:ext cx="710710" cy="28200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ja-JP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Spring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xmlns="" id="{A15792F1-0D3C-44C1-B967-A468DD3FEF9D}"/>
                </a:ext>
              </a:extLst>
            </p:cNvPr>
            <p:cNvSpPr/>
            <p:nvPr/>
          </p:nvSpPr>
          <p:spPr>
            <a:xfrm>
              <a:off x="5161150" y="4668746"/>
              <a:ext cx="866425" cy="27699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ja-JP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Summer</a:t>
              </a:r>
            </a:p>
          </p:txBody>
        </p:sp>
      </p:grp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xmlns="" id="{3397D360-0F17-438D-8A33-0CD09DED5F7D}"/>
              </a:ext>
            </a:extLst>
          </p:cNvPr>
          <p:cNvGrpSpPr/>
          <p:nvPr/>
        </p:nvGrpSpPr>
        <p:grpSpPr>
          <a:xfrm>
            <a:off x="13520" y="644252"/>
            <a:ext cx="5076418" cy="4334959"/>
            <a:chOff x="13520" y="644252"/>
            <a:chExt cx="5076418" cy="4334959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xmlns="" id="{30F6DFCF-2691-49B2-B250-E166ABC5C1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67498"/>
            <a:stretch/>
          </p:blipFill>
          <p:spPr>
            <a:xfrm>
              <a:off x="384091" y="849081"/>
              <a:ext cx="2304336" cy="4130130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xmlns="" id="{75B10DE1-7A4F-48D9-9B22-A72F167D91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6557"/>
            <a:stretch/>
          </p:blipFill>
          <p:spPr>
            <a:xfrm>
              <a:off x="2718907" y="849082"/>
              <a:ext cx="2371031" cy="4130129"/>
            </a:xfrm>
            <a:prstGeom prst="rect">
              <a:avLst/>
            </a:prstGeom>
          </p:spPr>
        </p:pic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xmlns="" id="{FBCD7B42-7872-43CB-86D7-82337921A9A6}"/>
                </a:ext>
              </a:extLst>
            </p:cNvPr>
            <p:cNvSpPr/>
            <p:nvPr/>
          </p:nvSpPr>
          <p:spPr>
            <a:xfrm>
              <a:off x="3462103" y="1016727"/>
              <a:ext cx="1549157" cy="461665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ja-JP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S1</a:t>
              </a:r>
              <a:r>
                <a:rPr lang="ja-JP" altLang="en-US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r>
                <a:rPr lang="en-US" altLang="ja-JP" sz="1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FPM+CPM</a:t>
              </a:r>
            </a:p>
            <a:p>
              <a:pPr algn="just"/>
              <a:r>
                <a:rPr lang="en-US" altLang="ja-JP" sz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S2</a:t>
              </a:r>
              <a:r>
                <a:rPr lang="ja-JP" altLang="en-US" sz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：</a:t>
              </a:r>
              <a:r>
                <a:rPr lang="en-US" altLang="ja-JP" sz="12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with FPM</a:t>
              </a:r>
            </a:p>
          </p:txBody>
        </p:sp>
        <p:sp>
          <p:nvSpPr>
            <p:cNvPr id="23" name="正方形/長方形 22">
              <a:extLst>
                <a:ext uri="{FF2B5EF4-FFF2-40B4-BE49-F238E27FC236}">
                  <a16:creationId xmlns:a16="http://schemas.microsoft.com/office/drawing/2014/main" xmlns="" id="{BA8F29D3-1EBA-4BFD-8EDB-A92ED6E02F93}"/>
                </a:ext>
              </a:extLst>
            </p:cNvPr>
            <p:cNvSpPr/>
            <p:nvPr/>
          </p:nvSpPr>
          <p:spPr>
            <a:xfrm>
              <a:off x="3586911" y="644252"/>
              <a:ext cx="873121" cy="27699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ja-JP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Summer</a:t>
              </a:r>
            </a:p>
          </p:txBody>
        </p:sp>
        <p:sp>
          <p:nvSpPr>
            <p:cNvPr id="24" name="正方形/長方形 23">
              <a:extLst>
                <a:ext uri="{FF2B5EF4-FFF2-40B4-BE49-F238E27FC236}">
                  <a16:creationId xmlns:a16="http://schemas.microsoft.com/office/drawing/2014/main" xmlns="" id="{5DDCD0B3-9CA3-4AAA-AB96-86C8ACC558E9}"/>
                </a:ext>
              </a:extLst>
            </p:cNvPr>
            <p:cNvSpPr/>
            <p:nvPr/>
          </p:nvSpPr>
          <p:spPr>
            <a:xfrm>
              <a:off x="1347953" y="676792"/>
              <a:ext cx="710710" cy="28200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ja-JP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Winter</a:t>
              </a:r>
            </a:p>
          </p:txBody>
        </p:sp>
        <p:sp>
          <p:nvSpPr>
            <p:cNvPr id="25" name="正方形/長方形 24">
              <a:extLst>
                <a:ext uri="{FF2B5EF4-FFF2-40B4-BE49-F238E27FC236}">
                  <a16:creationId xmlns:a16="http://schemas.microsoft.com/office/drawing/2014/main" xmlns="" id="{ABE72080-6F4B-40E7-A862-976EC457E434}"/>
                </a:ext>
              </a:extLst>
            </p:cNvPr>
            <p:cNvSpPr/>
            <p:nvPr/>
          </p:nvSpPr>
          <p:spPr>
            <a:xfrm>
              <a:off x="13520" y="827924"/>
              <a:ext cx="789368" cy="276999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ja-JP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Remote</a:t>
              </a:r>
            </a:p>
          </p:txBody>
        </p:sp>
        <p:sp>
          <p:nvSpPr>
            <p:cNvPr id="26" name="正方形/長方形 25">
              <a:extLst>
                <a:ext uri="{FF2B5EF4-FFF2-40B4-BE49-F238E27FC236}">
                  <a16:creationId xmlns:a16="http://schemas.microsoft.com/office/drawing/2014/main" xmlns="" id="{08E51967-BF82-439C-9271-B07DE5841CB0}"/>
                </a:ext>
              </a:extLst>
            </p:cNvPr>
            <p:cNvSpPr/>
            <p:nvPr/>
          </p:nvSpPr>
          <p:spPr>
            <a:xfrm>
              <a:off x="154402" y="2147401"/>
              <a:ext cx="710710" cy="28200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ja-JP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Urban</a:t>
              </a:r>
            </a:p>
          </p:txBody>
        </p: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xmlns="" id="{601F8472-9842-45B1-BECF-65B6CF3DF0C7}"/>
                </a:ext>
              </a:extLst>
            </p:cNvPr>
            <p:cNvSpPr/>
            <p:nvPr/>
          </p:nvSpPr>
          <p:spPr>
            <a:xfrm>
              <a:off x="154402" y="3503986"/>
              <a:ext cx="710710" cy="282008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>
                <a:spcAft>
                  <a:spcPts val="0"/>
                </a:spcAft>
              </a:pPr>
              <a:r>
                <a:rPr lang="en-US" altLang="ja-JP" sz="1200" b="1" u="sng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Rural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71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図 21">
            <a:extLst>
              <a:ext uri="{FF2B5EF4-FFF2-40B4-BE49-F238E27FC236}">
                <a16:creationId xmlns:a16="http://schemas.microsoft.com/office/drawing/2014/main" xmlns="" id="{CD4C3F3F-BA7A-4588-9246-B925567CB4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461" y="4289081"/>
            <a:ext cx="8936198" cy="2537033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xmlns="" id="{06D262CD-E246-436A-BE57-A30AC5B43890}"/>
              </a:ext>
            </a:extLst>
          </p:cNvPr>
          <p:cNvGrpSpPr/>
          <p:nvPr/>
        </p:nvGrpSpPr>
        <p:grpSpPr>
          <a:xfrm>
            <a:off x="123832" y="645396"/>
            <a:ext cx="6289462" cy="3695459"/>
            <a:chOff x="123832" y="645396"/>
            <a:chExt cx="6289462" cy="3695459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xmlns="" id="{A23EB82C-B80C-4B0D-8200-9A5193C6D6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63379"/>
            <a:stretch/>
          </p:blipFill>
          <p:spPr>
            <a:xfrm>
              <a:off x="123832" y="645396"/>
              <a:ext cx="6289462" cy="3414711"/>
            </a:xfrm>
            <a:prstGeom prst="rect">
              <a:avLst/>
            </a:prstGeom>
          </p:spPr>
        </p:pic>
        <p:sp>
          <p:nvSpPr>
            <p:cNvPr id="14" name="正方形/長方形 13">
              <a:extLst>
                <a:ext uri="{FF2B5EF4-FFF2-40B4-BE49-F238E27FC236}">
                  <a16:creationId xmlns:a16="http://schemas.microsoft.com/office/drawing/2014/main" xmlns="" id="{49F5FD72-51D0-4AFC-80E6-F1CBC66D177F}"/>
                </a:ext>
              </a:extLst>
            </p:cNvPr>
            <p:cNvSpPr/>
            <p:nvPr/>
          </p:nvSpPr>
          <p:spPr>
            <a:xfrm rot="16200000">
              <a:off x="194479" y="3428041"/>
              <a:ext cx="1387015" cy="40011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ja-JP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FPM+CPM</a:t>
              </a:r>
            </a:p>
            <a:p>
              <a:pPr algn="just"/>
              <a:r>
                <a:rPr lang="en-US" altLang="ja-JP" sz="1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FPM</a:t>
              </a:r>
            </a:p>
          </p:txBody>
        </p:sp>
        <p:sp>
          <p:nvSpPr>
            <p:cNvPr id="15" name="正方形/長方形 14">
              <a:extLst>
                <a:ext uri="{FF2B5EF4-FFF2-40B4-BE49-F238E27FC236}">
                  <a16:creationId xmlns:a16="http://schemas.microsoft.com/office/drawing/2014/main" xmlns="" id="{70DD63A6-BD0E-456C-8CD1-720CA31A6828}"/>
                </a:ext>
              </a:extLst>
            </p:cNvPr>
            <p:cNvSpPr/>
            <p:nvPr/>
          </p:nvSpPr>
          <p:spPr>
            <a:xfrm rot="16200000">
              <a:off x="1926941" y="3447293"/>
              <a:ext cx="1387015" cy="40011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ja-JP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FPM+CPM</a:t>
              </a:r>
            </a:p>
            <a:p>
              <a:pPr algn="just"/>
              <a:r>
                <a:rPr lang="en-US" altLang="ja-JP" sz="1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FPM</a:t>
              </a:r>
            </a:p>
          </p:txBody>
        </p:sp>
        <p:sp>
          <p:nvSpPr>
            <p:cNvPr id="16" name="正方形/長方形 15">
              <a:extLst>
                <a:ext uri="{FF2B5EF4-FFF2-40B4-BE49-F238E27FC236}">
                  <a16:creationId xmlns:a16="http://schemas.microsoft.com/office/drawing/2014/main" xmlns="" id="{1783BD7A-0C7B-4293-94DA-E617DBE69998}"/>
                </a:ext>
              </a:extLst>
            </p:cNvPr>
            <p:cNvSpPr/>
            <p:nvPr/>
          </p:nvSpPr>
          <p:spPr>
            <a:xfrm rot="16200000">
              <a:off x="3654776" y="3447293"/>
              <a:ext cx="1387015" cy="400110"/>
            </a:xfrm>
            <a:prstGeom prst="rect">
              <a:avLst/>
            </a:prstGeom>
            <a:noFill/>
            <a:ln w="635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just"/>
              <a:r>
                <a:rPr lang="en-US" altLang="ja-JP" sz="10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FPM+CPM</a:t>
              </a:r>
            </a:p>
            <a:p>
              <a:pPr algn="just"/>
              <a:r>
                <a:rPr lang="en-US" altLang="ja-JP" sz="10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FPM</a:t>
              </a:r>
            </a:p>
          </p:txBody>
        </p:sp>
      </p:grp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xmlns="" id="{5FB2603D-3EF8-4989-8E30-0415665D0A0F}"/>
              </a:ext>
            </a:extLst>
          </p:cNvPr>
          <p:cNvGrpSpPr/>
          <p:nvPr/>
        </p:nvGrpSpPr>
        <p:grpSpPr>
          <a:xfrm>
            <a:off x="19062" y="7303"/>
            <a:ext cx="9106680" cy="648331"/>
            <a:chOff x="19062" y="7303"/>
            <a:chExt cx="9106680" cy="648331"/>
          </a:xfrm>
        </p:grpSpPr>
        <p:pic>
          <p:nvPicPr>
            <p:cNvPr id="7" name="Picture 1252" descr="NIES_LOGO_trans_small">
              <a:extLst>
                <a:ext uri="{FF2B5EF4-FFF2-40B4-BE49-F238E27FC236}">
                  <a16:creationId xmlns:a16="http://schemas.microsoft.com/office/drawing/2014/main" xmlns="" id="{0D6FDC48-1B56-40DB-B244-31D1060E0DC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848" y="7303"/>
              <a:ext cx="1089222" cy="56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xmlns="" id="{8C79D6AC-3340-4267-8A69-ADB85205F705}"/>
                </a:ext>
              </a:extLst>
            </p:cNvPr>
            <p:cNvCxnSpPr>
              <a:cxnSpLocks/>
            </p:cNvCxnSpPr>
            <p:nvPr/>
          </p:nvCxnSpPr>
          <p:spPr>
            <a:xfrm>
              <a:off x="19062" y="655634"/>
              <a:ext cx="9106680" cy="0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xmlns="" id="{23CE93D6-4364-480A-B362-A0C1DF2591C0}"/>
              </a:ext>
            </a:extLst>
          </p:cNvPr>
          <p:cNvSpPr/>
          <p:nvPr/>
        </p:nvSpPr>
        <p:spPr>
          <a:xfrm>
            <a:off x="355167" y="63528"/>
            <a:ext cx="8502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solidFill>
                  <a:srgbClr val="00B05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Sensitivity analysis</a:t>
            </a:r>
            <a:r>
              <a:rPr lang="en-US" altLang="ja-JP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of uncertain parameters</a:t>
            </a:r>
            <a:endParaRPr lang="ja-JP" altLang="en-US" sz="2400" dirty="0"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58E0741F-390E-4178-BC66-E728A5A9DFF7}"/>
              </a:ext>
            </a:extLst>
          </p:cNvPr>
          <p:cNvSpPr/>
          <p:nvPr/>
        </p:nvSpPr>
        <p:spPr>
          <a:xfrm>
            <a:off x="6529874" y="1239032"/>
            <a:ext cx="2487441" cy="2419124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Simulated OA is highly sensitive to </a:t>
            </a:r>
            <a:r>
              <a:rPr lang="en-US" altLang="ja-JP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C*</a:t>
            </a:r>
            <a:r>
              <a:rPr lang="en-US" altLang="ja-JP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distributions.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Less sensitive to vaporization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enthalpy </a:t>
            </a:r>
            <a:r>
              <a:rPr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ja-JP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ΔH</a:t>
            </a:r>
            <a:r>
              <a:rPr lang="en-US" altLang="ja-JP" sz="1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vap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kumimoji="1"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and aging rates 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1" lang="en-US" altLang="ja-JP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kumimoji="1" lang="en-US" altLang="ja-JP" sz="1400" i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OH+SVOC</a:t>
            </a:r>
            <a:r>
              <a:rPr kumimoji="1" lang="en-US" altLang="ja-JP" sz="1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xmlns="" id="{1B026690-C062-4641-B9E6-8CBDF336BF56}"/>
              </a:ext>
            </a:extLst>
          </p:cNvPr>
          <p:cNvGrpSpPr/>
          <p:nvPr/>
        </p:nvGrpSpPr>
        <p:grpSpPr>
          <a:xfrm>
            <a:off x="120462" y="1579430"/>
            <a:ext cx="8084590" cy="4338364"/>
            <a:chOff x="120462" y="1579430"/>
            <a:chExt cx="8084590" cy="4338364"/>
          </a:xfrm>
        </p:grpSpPr>
        <p:grpSp>
          <p:nvGrpSpPr>
            <p:cNvPr id="26" name="グループ化 25">
              <a:extLst>
                <a:ext uri="{FF2B5EF4-FFF2-40B4-BE49-F238E27FC236}">
                  <a16:creationId xmlns:a16="http://schemas.microsoft.com/office/drawing/2014/main" xmlns="" id="{5A181486-FD3A-4E0D-A17B-8BD91D876D78}"/>
                </a:ext>
              </a:extLst>
            </p:cNvPr>
            <p:cNvGrpSpPr/>
            <p:nvPr/>
          </p:nvGrpSpPr>
          <p:grpSpPr>
            <a:xfrm>
              <a:off x="1407941" y="1579430"/>
              <a:ext cx="3873679" cy="1788503"/>
              <a:chOff x="1407941" y="1579430"/>
              <a:chExt cx="3873679" cy="1788503"/>
            </a:xfrm>
          </p:grpSpPr>
          <p:sp>
            <p:nvSpPr>
              <p:cNvPr id="10" name="正方形/長方形 9">
                <a:extLst>
                  <a:ext uri="{FF2B5EF4-FFF2-40B4-BE49-F238E27FC236}">
                    <a16:creationId xmlns:a16="http://schemas.microsoft.com/office/drawing/2014/main" xmlns="" id="{A56E4640-86AC-448D-BE2D-E7924D91020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407941" y="1579431"/>
                <a:ext cx="398959" cy="1788159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1" name="正方形/長方形 10">
                <a:extLst>
                  <a:ext uri="{FF2B5EF4-FFF2-40B4-BE49-F238E27FC236}">
                    <a16:creationId xmlns:a16="http://schemas.microsoft.com/office/drawing/2014/main" xmlns="" id="{F36E9A82-DDC3-4DD3-8BA7-D20CDDB204A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145301" y="1579774"/>
                <a:ext cx="398959" cy="1788159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12" name="正方形/長方形 11">
                <a:extLst>
                  <a:ext uri="{FF2B5EF4-FFF2-40B4-BE49-F238E27FC236}">
                    <a16:creationId xmlns:a16="http://schemas.microsoft.com/office/drawing/2014/main" xmlns="" id="{F7B9F610-7A7E-4EA0-8AF7-BEF05C4F2F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4882661" y="1579430"/>
                <a:ext cx="398959" cy="1788159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rgbClr val="0000FF"/>
                  </a:solidFill>
                </a:endParaRPr>
              </a:p>
            </p:txBody>
          </p:sp>
        </p:grpSp>
        <p:cxnSp>
          <p:nvCxnSpPr>
            <p:cNvPr id="3" name="直線矢印コネクタ 2">
              <a:extLst>
                <a:ext uri="{FF2B5EF4-FFF2-40B4-BE49-F238E27FC236}">
                  <a16:creationId xmlns:a16="http://schemas.microsoft.com/office/drawing/2014/main" xmlns="" id="{8D48F009-ED71-4DA0-9B4E-B6BD1E33C9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06900" y="3330635"/>
              <a:ext cx="154610" cy="1917843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正方形/長方形 18">
              <a:extLst>
                <a:ext uri="{FF2B5EF4-FFF2-40B4-BE49-F238E27FC236}">
                  <a16:creationId xmlns:a16="http://schemas.microsoft.com/office/drawing/2014/main" xmlns="" id="{3CCB99B8-88FC-4588-AE3E-3F9C2DEEEEB7}"/>
                </a:ext>
              </a:extLst>
            </p:cNvPr>
            <p:cNvSpPr>
              <a:spLocks/>
            </p:cNvSpPr>
            <p:nvPr/>
          </p:nvSpPr>
          <p:spPr>
            <a:xfrm>
              <a:off x="120462" y="5278225"/>
              <a:ext cx="8084590" cy="639569"/>
            </a:xfrm>
            <a:prstGeom prst="rect">
              <a:avLst/>
            </a:prstGeom>
            <a:noFill/>
            <a:ln w="76200">
              <a:solidFill>
                <a:srgbClr val="7030A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rgbClr val="0000FF"/>
                </a:solidFill>
              </a:endParaRPr>
            </a:p>
          </p:txBody>
        </p: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xmlns="" id="{26A732EF-824E-41FF-9B54-9AF778A4EE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5758" y="3367590"/>
              <a:ext cx="619543" cy="1919279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xmlns="" id="{424DE070-CFE2-470A-9FAB-35D500B74AA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284462" y="3408368"/>
              <a:ext cx="173889" cy="1797541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36653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xmlns="" id="{E323663A-4659-45CF-AA24-715E1FB39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20441" y="5896723"/>
            <a:ext cx="1677641" cy="1036743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xmlns="" id="{F5E7476C-8E16-44F9-BC1F-933FAB02D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732" y="837685"/>
            <a:ext cx="7754189" cy="2524257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xmlns="" id="{9120A648-F196-4FA1-8B8E-7994B2CA81EE}"/>
              </a:ext>
            </a:extLst>
          </p:cNvPr>
          <p:cNvGrpSpPr/>
          <p:nvPr/>
        </p:nvGrpSpPr>
        <p:grpSpPr>
          <a:xfrm>
            <a:off x="19062" y="7303"/>
            <a:ext cx="9106680" cy="648331"/>
            <a:chOff x="19062" y="7303"/>
            <a:chExt cx="9106680" cy="648331"/>
          </a:xfrm>
        </p:grpSpPr>
        <p:pic>
          <p:nvPicPr>
            <p:cNvPr id="11" name="Picture 1252" descr="NIES_LOGO_trans_small">
              <a:extLst>
                <a:ext uri="{FF2B5EF4-FFF2-40B4-BE49-F238E27FC236}">
                  <a16:creationId xmlns:a16="http://schemas.microsoft.com/office/drawing/2014/main" xmlns="" id="{5B6337BA-E2B8-47AD-8D05-9AB0755B78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848" y="7303"/>
              <a:ext cx="1089222" cy="56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2" name="直線コネクタ 11">
              <a:extLst>
                <a:ext uri="{FF2B5EF4-FFF2-40B4-BE49-F238E27FC236}">
                  <a16:creationId xmlns:a16="http://schemas.microsoft.com/office/drawing/2014/main" xmlns="" id="{57F81B48-B374-4458-A9BF-3F74A97F37D3}"/>
                </a:ext>
              </a:extLst>
            </p:cNvPr>
            <p:cNvCxnSpPr>
              <a:cxnSpLocks/>
            </p:cNvCxnSpPr>
            <p:nvPr/>
          </p:nvCxnSpPr>
          <p:spPr>
            <a:xfrm>
              <a:off x="19062" y="655634"/>
              <a:ext cx="9106680" cy="0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EBFF6814-106D-46A2-8944-798857C2C04C}"/>
              </a:ext>
            </a:extLst>
          </p:cNvPr>
          <p:cNvSpPr/>
          <p:nvPr/>
        </p:nvSpPr>
        <p:spPr>
          <a:xfrm>
            <a:off x="355168" y="63528"/>
            <a:ext cx="7986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Measurement of </a:t>
            </a:r>
            <a:r>
              <a:rPr kumimoji="1" lang="en-US" altLang="ja-JP" sz="2200" dirty="0">
                <a:solidFill>
                  <a:srgbClr val="00B050"/>
                </a:solidFill>
                <a:latin typeface="Arial Black" panose="020B0A040201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volatility distributions</a:t>
            </a:r>
            <a:endParaRPr kumimoji="1" lang="ja-JP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xmlns="" id="{3768CA7C-0B81-4B97-88F2-C2DFEFA365A6}"/>
              </a:ext>
            </a:extLst>
          </p:cNvPr>
          <p:cNvSpPr txBox="1"/>
          <p:nvPr/>
        </p:nvSpPr>
        <p:spPr>
          <a:xfrm>
            <a:off x="1083587" y="1635531"/>
            <a:ext cx="1120820" cy="246221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1. Filterable PM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xmlns="" id="{80EE0204-190C-469D-A20D-8990234B1C44}"/>
              </a:ext>
            </a:extLst>
          </p:cNvPr>
          <p:cNvSpPr txBox="1"/>
          <p:nvPr/>
        </p:nvSpPr>
        <p:spPr>
          <a:xfrm>
            <a:off x="809786" y="2171631"/>
            <a:ext cx="1356462" cy="246221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2. Condensable PM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xmlns="" id="{A0475A57-84A9-4DE6-8AFC-0B1545610480}"/>
              </a:ext>
            </a:extLst>
          </p:cNvPr>
          <p:cNvSpPr txBox="1"/>
          <p:nvPr/>
        </p:nvSpPr>
        <p:spPr>
          <a:xfrm>
            <a:off x="2204407" y="2936214"/>
            <a:ext cx="853119" cy="246221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none" rtlCol="0">
            <a:spAutoFit/>
          </a:bodyPr>
          <a:lstStyle/>
          <a:p>
            <a:r>
              <a: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rPr>
              <a:t>Dilution air</a:t>
            </a:r>
            <a:endParaRPr kumimoji="1" lang="ja-JP" altLang="en-US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xmlns="" id="{97E36B20-D5EA-4AD5-A127-1343FC039238}"/>
              </a:ext>
            </a:extLst>
          </p:cNvPr>
          <p:cNvSpPr txBox="1"/>
          <p:nvPr/>
        </p:nvSpPr>
        <p:spPr>
          <a:xfrm>
            <a:off x="2883750" y="2438633"/>
            <a:ext cx="696358" cy="338554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Residence </a:t>
            </a:r>
          </a:p>
          <a:p>
            <a:r>
              <a:rPr kumimoji="1" lang="en-US" altLang="ja-JP" sz="800" b="1" dirty="0">
                <a:latin typeface="Arial" panose="020B0604020202020204" pitchFamily="34" charset="0"/>
                <a:cs typeface="Arial" panose="020B0604020202020204" pitchFamily="34" charset="0"/>
              </a:rPr>
              <a:t>chamber</a:t>
            </a:r>
            <a:endParaRPr kumimoji="1" lang="ja-JP" altLang="en-US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矢印: 右 17">
            <a:extLst>
              <a:ext uri="{FF2B5EF4-FFF2-40B4-BE49-F238E27FC236}">
                <a16:creationId xmlns:a16="http://schemas.microsoft.com/office/drawing/2014/main" xmlns="" id="{1D9B99B7-4368-4EDC-A3C8-72A0CAF7FBBD}"/>
              </a:ext>
            </a:extLst>
          </p:cNvPr>
          <p:cNvSpPr/>
          <p:nvPr/>
        </p:nvSpPr>
        <p:spPr>
          <a:xfrm>
            <a:off x="4331776" y="2526224"/>
            <a:ext cx="317716" cy="15495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xmlns="" id="{C21A8E44-34F9-4BFF-98CA-1F5CC04EA8CB}"/>
              </a:ext>
            </a:extLst>
          </p:cNvPr>
          <p:cNvSpPr txBox="1"/>
          <p:nvPr/>
        </p:nvSpPr>
        <p:spPr>
          <a:xfrm>
            <a:off x="2387398" y="1417136"/>
            <a:ext cx="776299" cy="122529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lIns="36000" tIns="18000" rIns="36000" bIns="18000" rtlCol="0">
            <a:spAutoFit/>
          </a:bodyPr>
          <a:lstStyle/>
          <a:p>
            <a:pPr defTabSz="72000">
              <a:lnSpc>
                <a:spcPct val="80000"/>
              </a:lnSpc>
            </a:pPr>
            <a:r>
              <a:rPr kumimoji="1" lang="en-US" altLang="ja-JP" sz="700" b="1" dirty="0">
                <a:latin typeface="Arial" panose="020B0604020202020204" pitchFamily="34" charset="0"/>
                <a:cs typeface="Arial" panose="020B0604020202020204" pitchFamily="34" charset="0"/>
              </a:rPr>
              <a:t>Virtual impactor</a:t>
            </a:r>
            <a:endParaRPr kumimoji="1" lang="ja-JP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xmlns="" id="{36845672-9CE7-4256-B6B0-B9E3972A1306}"/>
              </a:ext>
            </a:extLst>
          </p:cNvPr>
          <p:cNvSpPr txBox="1"/>
          <p:nvPr/>
        </p:nvSpPr>
        <p:spPr>
          <a:xfrm>
            <a:off x="3397777" y="945397"/>
            <a:ext cx="778564" cy="208706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lIns="36000" tIns="18000" rIns="36000" bIns="18000" rtlCol="0">
            <a:spAutoFit/>
          </a:bodyPr>
          <a:lstStyle/>
          <a:p>
            <a:pPr defTabSz="72000">
              <a:lnSpc>
                <a:spcPct val="80000"/>
              </a:lnSpc>
            </a:pPr>
            <a:r>
              <a:rPr kumimoji="1" lang="en-US" altLang="ja-JP" sz="700" b="1" dirty="0">
                <a:latin typeface="Arial" panose="020B0604020202020204" pitchFamily="34" charset="0"/>
                <a:cs typeface="Arial" panose="020B0604020202020204" pitchFamily="34" charset="0"/>
              </a:rPr>
              <a:t>Electrical Low Pres. Impactor</a:t>
            </a:r>
            <a:endParaRPr kumimoji="1" lang="ja-JP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xmlns="" id="{F6412F54-5314-4357-B0DC-D4D55E886FFF}"/>
              </a:ext>
            </a:extLst>
          </p:cNvPr>
          <p:cNvSpPr txBox="1"/>
          <p:nvPr/>
        </p:nvSpPr>
        <p:spPr>
          <a:xfrm>
            <a:off x="4724211" y="1253631"/>
            <a:ext cx="472698" cy="122529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lIns="36000" tIns="18000" rIns="36000" bIns="18000" rtlCol="0">
            <a:spAutoFit/>
          </a:bodyPr>
          <a:lstStyle/>
          <a:p>
            <a:pPr defTabSz="72000">
              <a:lnSpc>
                <a:spcPct val="80000"/>
              </a:lnSpc>
            </a:pPr>
            <a:r>
              <a:rPr kumimoji="1" lang="en-US" altLang="ja-JP" sz="700" b="1" dirty="0">
                <a:latin typeface="Arial" panose="020B0604020202020204" pitchFamily="34" charset="0"/>
                <a:cs typeface="Arial" panose="020B0604020202020204" pitchFamily="34" charset="0"/>
              </a:rPr>
              <a:t>Impactor</a:t>
            </a:r>
            <a:endParaRPr kumimoji="1" lang="ja-JP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9EC9DC4F-1EF7-4355-83AB-5FE6E9878F3C}"/>
              </a:ext>
            </a:extLst>
          </p:cNvPr>
          <p:cNvSpPr txBox="1"/>
          <p:nvPr/>
        </p:nvSpPr>
        <p:spPr>
          <a:xfrm>
            <a:off x="5334640" y="1006661"/>
            <a:ext cx="385712" cy="208706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lIns="36000" tIns="18000" rIns="36000" bIns="18000" rtlCol="0">
            <a:spAutoFit/>
          </a:bodyPr>
          <a:lstStyle/>
          <a:p>
            <a:pPr defTabSz="72000">
              <a:lnSpc>
                <a:spcPct val="80000"/>
              </a:lnSpc>
            </a:pPr>
            <a:r>
              <a:rPr kumimoji="1" lang="en-US" altLang="ja-JP" sz="700" b="1" dirty="0">
                <a:latin typeface="Arial" panose="020B0604020202020204" pitchFamily="34" charset="0"/>
                <a:cs typeface="Arial" panose="020B0604020202020204" pitchFamily="34" charset="0"/>
              </a:rPr>
              <a:t>Teflon filter</a:t>
            </a:r>
            <a:endParaRPr kumimoji="1" lang="ja-JP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xmlns="" id="{24E5C2C5-866E-4ACE-8C2A-D3054172BDAC}"/>
              </a:ext>
            </a:extLst>
          </p:cNvPr>
          <p:cNvSpPr txBox="1"/>
          <p:nvPr/>
        </p:nvSpPr>
        <p:spPr>
          <a:xfrm>
            <a:off x="5758981" y="995680"/>
            <a:ext cx="385712" cy="208706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lIns="36000" tIns="18000" rIns="36000" bIns="18000" rtlCol="0">
            <a:spAutoFit/>
          </a:bodyPr>
          <a:lstStyle/>
          <a:p>
            <a:pPr defTabSz="72000">
              <a:lnSpc>
                <a:spcPct val="80000"/>
              </a:lnSpc>
            </a:pPr>
            <a:r>
              <a:rPr kumimoji="1" lang="en-US" altLang="ja-JP" sz="700" b="1" dirty="0">
                <a:latin typeface="Arial" panose="020B0604020202020204" pitchFamily="34" charset="0"/>
                <a:cs typeface="Arial" panose="020B0604020202020204" pitchFamily="34" charset="0"/>
              </a:rPr>
              <a:t>Quartz filter</a:t>
            </a:r>
            <a:endParaRPr kumimoji="1" lang="ja-JP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xmlns="" id="{55327C55-EA25-4C90-811B-2F4E78B72584}"/>
              </a:ext>
            </a:extLst>
          </p:cNvPr>
          <p:cNvSpPr txBox="1"/>
          <p:nvPr/>
        </p:nvSpPr>
        <p:spPr>
          <a:xfrm>
            <a:off x="6241553" y="2271024"/>
            <a:ext cx="438216" cy="122529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lIns="36000" tIns="18000" rIns="36000" bIns="18000" rtlCol="0">
            <a:spAutoFit/>
          </a:bodyPr>
          <a:lstStyle/>
          <a:p>
            <a:pPr defTabSz="72000">
              <a:lnSpc>
                <a:spcPct val="80000"/>
              </a:lnSpc>
            </a:pPr>
            <a:r>
              <a:rPr kumimoji="1" lang="en-US" altLang="ja-JP" sz="700" b="1" dirty="0">
                <a:latin typeface="Arial" panose="020B0604020202020204" pitchFamily="34" charset="0"/>
                <a:cs typeface="Arial" panose="020B0604020202020204" pitchFamily="34" charset="0"/>
              </a:rPr>
              <a:t>Canister</a:t>
            </a:r>
            <a:endParaRPr kumimoji="1" lang="ja-JP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xmlns="" id="{35D56974-58BD-439A-A0F5-D7F6039859C4}"/>
              </a:ext>
            </a:extLst>
          </p:cNvPr>
          <p:cNvGrpSpPr/>
          <p:nvPr/>
        </p:nvGrpSpPr>
        <p:grpSpPr>
          <a:xfrm>
            <a:off x="4641744" y="3603356"/>
            <a:ext cx="4300702" cy="3018944"/>
            <a:chOff x="4572001" y="3316637"/>
            <a:chExt cx="4300702" cy="3018944"/>
          </a:xfrm>
        </p:grpSpPr>
        <p:pic>
          <p:nvPicPr>
            <p:cNvPr id="8" name="図 7">
              <a:extLst>
                <a:ext uri="{FF2B5EF4-FFF2-40B4-BE49-F238E27FC236}">
                  <a16:creationId xmlns:a16="http://schemas.microsoft.com/office/drawing/2014/main" xmlns="" id="{68E6C577-B3A0-4048-B1E1-CAB8C140A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72001" y="3316637"/>
              <a:ext cx="4300702" cy="3018944"/>
            </a:xfrm>
            <a:prstGeom prst="rect">
              <a:avLst/>
            </a:prstGeom>
          </p:spPr>
        </p:pic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xmlns="" id="{E9F6D92A-09E8-4722-83E3-06BF1C4CD685}"/>
                </a:ext>
              </a:extLst>
            </p:cNvPr>
            <p:cNvSpPr txBox="1"/>
            <p:nvPr/>
          </p:nvSpPr>
          <p:spPr>
            <a:xfrm>
              <a:off x="5427649" y="3498792"/>
              <a:ext cx="2654717" cy="805793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</p:spPr>
          <p:txBody>
            <a:bodyPr wrap="square" lIns="36000" tIns="18000" rIns="36000" bIns="18000" rtlCol="0">
              <a:spAutoFit/>
            </a:bodyPr>
            <a:lstStyle/>
            <a:p>
              <a:pPr defTabSz="72000"/>
              <a:r>
                <a:rPr kumimoji="1" lang="en-US" altLang="ja-JP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Diesel vehicle</a:t>
              </a:r>
            </a:p>
            <a:p>
              <a:pPr defTabSz="72000"/>
              <a:endPara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72000"/>
              <a:r>
                <a:rPr kumimoji="1" lang="en-US" altLang="ja-JP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Incinerator of general waste</a:t>
              </a:r>
            </a:p>
            <a:p>
              <a:pPr defTabSz="72000"/>
              <a:endParaRPr kumimoji="1" lang="en-US" altLang="ja-JP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72000"/>
              <a:r>
                <a:rPr kumimoji="1" lang="en-US" altLang="ja-JP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Incinerator of sewage sludge (+ Bunker A)</a:t>
              </a:r>
              <a:endParaRPr kumimoji="1" lang="ja-JP" altLang="en-US" sz="1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7" name="図 26">
            <a:extLst>
              <a:ext uri="{FF2B5EF4-FFF2-40B4-BE49-F238E27FC236}">
                <a16:creationId xmlns:a16="http://schemas.microsoft.com/office/drawing/2014/main" xmlns="" id="{B6BCA2AF-CF53-4D5C-B0B5-DB2419730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2428"/>
          <a:stretch/>
        </p:blipFill>
        <p:spPr>
          <a:xfrm>
            <a:off x="317930" y="3376703"/>
            <a:ext cx="4188203" cy="972441"/>
          </a:xfrm>
          <a:prstGeom prst="rect">
            <a:avLst/>
          </a:prstGeom>
        </p:spPr>
      </p:pic>
      <p:graphicFrame>
        <p:nvGraphicFramePr>
          <p:cNvPr id="26" name="表 25">
            <a:extLst>
              <a:ext uri="{FF2B5EF4-FFF2-40B4-BE49-F238E27FC236}">
                <a16:creationId xmlns:a16="http://schemas.microsoft.com/office/drawing/2014/main" xmlns="" id="{38F372B6-4DFD-4D33-9D74-4C19F890C5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35494"/>
              </p:ext>
            </p:extLst>
          </p:nvPr>
        </p:nvGraphicFramePr>
        <p:xfrm>
          <a:off x="201554" y="4216326"/>
          <a:ext cx="4370448" cy="2629962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092612">
                  <a:extLst>
                    <a:ext uri="{9D8B030D-6E8A-4147-A177-3AD203B41FA5}">
                      <a16:colId xmlns:a16="http://schemas.microsoft.com/office/drawing/2014/main" xmlns="" val="3200463752"/>
                    </a:ext>
                  </a:extLst>
                </a:gridCol>
                <a:gridCol w="1092612">
                  <a:extLst>
                    <a:ext uri="{9D8B030D-6E8A-4147-A177-3AD203B41FA5}">
                      <a16:colId xmlns:a16="http://schemas.microsoft.com/office/drawing/2014/main" xmlns="" val="1434464477"/>
                    </a:ext>
                  </a:extLst>
                </a:gridCol>
                <a:gridCol w="1092612">
                  <a:extLst>
                    <a:ext uri="{9D8B030D-6E8A-4147-A177-3AD203B41FA5}">
                      <a16:colId xmlns:a16="http://schemas.microsoft.com/office/drawing/2014/main" xmlns="" val="687813136"/>
                    </a:ext>
                  </a:extLst>
                </a:gridCol>
                <a:gridCol w="1092612">
                  <a:extLst>
                    <a:ext uri="{9D8B030D-6E8A-4147-A177-3AD203B41FA5}">
                      <a16:colId xmlns:a16="http://schemas.microsoft.com/office/drawing/2014/main" xmlns="" val="1933754834"/>
                    </a:ext>
                  </a:extLst>
                </a:gridCol>
              </a:tblGrid>
              <a:tr h="37717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Diesel vehicle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Incinerator 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(general waste)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Incinerator 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(sewage sludge)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2864336678"/>
                  </a:ext>
                </a:extLst>
              </a:tr>
              <a:tr h="27191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Fuel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Diesel fuel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General waste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sewage sludge + Bunker A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211222225"/>
                  </a:ext>
                </a:extLst>
              </a:tr>
              <a:tr h="27191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(ºC, </a:t>
                      </a: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furnace)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2000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1000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700-800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249479981"/>
                  </a:ext>
                </a:extLst>
              </a:tr>
              <a:tr h="16665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Aftertreatment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Oxidation catalyst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Bug filter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Cyclone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307132547"/>
                  </a:ext>
                </a:extLst>
              </a:tr>
              <a:tr h="27191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Flow rate 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(stacks, m/s)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13.0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16.0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601270807"/>
                  </a:ext>
                </a:extLst>
              </a:tr>
              <a:tr h="27191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content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(stacks, %)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19.8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8.4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1418474687"/>
                  </a:ext>
                </a:extLst>
              </a:tr>
              <a:tr h="27191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temperature </a:t>
                      </a:r>
                    </a:p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1" lang="en-US" altLang="ja-JP" sz="9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ºC, stacks)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160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1782202059"/>
                  </a:ext>
                </a:extLst>
              </a:tr>
              <a:tr h="166654"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PM10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213.9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19507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3206785680"/>
                  </a:ext>
                </a:extLst>
              </a:tr>
              <a:tr h="2719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Gas temperature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8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kumimoji="1" lang="en-US" altLang="ja-JP" sz="900" kern="1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ºC, after dilution)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tc>
                  <a:txBody>
                    <a:bodyPr/>
                    <a:lstStyle/>
                    <a:p>
                      <a:pPr>
                        <a:lnSpc>
                          <a:spcPct val="85000"/>
                        </a:lnSpc>
                      </a:pPr>
                      <a:r>
                        <a:rPr kumimoji="1" lang="en-US" altLang="ja-JP" sz="9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kumimoji="1" lang="ja-JP" altLang="en-US" sz="9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6000" marR="36000" marT="36000" marB="36000"/>
                </a:tc>
                <a:extLst>
                  <a:ext uri="{0D108BD9-81ED-4DB2-BD59-A6C34878D82A}">
                    <a16:rowId xmlns:a16="http://schemas.microsoft.com/office/drawing/2014/main" xmlns="" val="1867247981"/>
                  </a:ext>
                </a:extLst>
              </a:tr>
            </a:tbl>
          </a:graphicData>
        </a:graphic>
      </p:graphicFrame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xmlns="" id="{596CF918-698F-48BD-ACDA-6F1A9EB6FCC9}"/>
              </a:ext>
            </a:extLst>
          </p:cNvPr>
          <p:cNvSpPr txBox="1"/>
          <p:nvPr/>
        </p:nvSpPr>
        <p:spPr>
          <a:xfrm>
            <a:off x="1904473" y="995680"/>
            <a:ext cx="620122" cy="257951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lIns="36000" tIns="18000" rIns="36000" bIns="18000" rtlCol="0">
            <a:spAutoFit/>
          </a:bodyPr>
          <a:lstStyle/>
          <a:p>
            <a:pPr defTabSz="72000">
              <a:lnSpc>
                <a:spcPct val="80000"/>
              </a:lnSpc>
            </a:pPr>
            <a:r>
              <a:rPr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l-GR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m-cut  cyclone</a:t>
            </a:r>
            <a:endParaRPr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xmlns="" id="{056D6B28-68EB-4891-9164-AE4ED3B8D543}"/>
              </a:ext>
            </a:extLst>
          </p:cNvPr>
          <p:cNvSpPr txBox="1"/>
          <p:nvPr/>
        </p:nvSpPr>
        <p:spPr>
          <a:xfrm>
            <a:off x="883506" y="1437043"/>
            <a:ext cx="400161" cy="147151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lIns="36000" tIns="18000" rIns="36000" bIns="18000" rtlCol="0">
            <a:spAutoFit/>
          </a:bodyPr>
          <a:lstStyle/>
          <a:p>
            <a:pPr defTabSz="72000">
              <a:lnSpc>
                <a:spcPct val="80000"/>
              </a:lnSpc>
            </a:pPr>
            <a:r>
              <a:rPr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stack</a:t>
            </a:r>
            <a:endParaRPr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xmlns="" id="{5108D4A7-7D00-4122-9131-7F60B7891C33}"/>
              </a:ext>
            </a:extLst>
          </p:cNvPr>
          <p:cNvSpPr txBox="1"/>
          <p:nvPr/>
        </p:nvSpPr>
        <p:spPr>
          <a:xfrm>
            <a:off x="1048242" y="3059324"/>
            <a:ext cx="695656" cy="147151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lIns="36000" tIns="18000" rIns="36000" bIns="18000" rtlCol="0">
            <a:spAutoFit/>
          </a:bodyPr>
          <a:lstStyle/>
          <a:p>
            <a:pPr defTabSz="72000">
              <a:lnSpc>
                <a:spcPct val="80000"/>
              </a:lnSpc>
            </a:pPr>
            <a:r>
              <a:rPr lang="en-US" altLang="ja-JP" sz="900" b="1" dirty="0">
                <a:latin typeface="Arial" panose="020B0604020202020204" pitchFamily="34" charset="0"/>
                <a:cs typeface="Arial" panose="020B0604020202020204" pitchFamily="34" charset="0"/>
              </a:rPr>
              <a:t>incinerator</a:t>
            </a:r>
            <a:endParaRPr lang="ja-JP" altLang="en-US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xmlns="" id="{8E9E2602-7688-40FC-8F1C-B858AA7D8A2B}"/>
              </a:ext>
            </a:extLst>
          </p:cNvPr>
          <p:cNvSpPr txBox="1"/>
          <p:nvPr/>
        </p:nvSpPr>
        <p:spPr>
          <a:xfrm>
            <a:off x="4649492" y="1781485"/>
            <a:ext cx="472698" cy="122529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lIns="36000" tIns="18000" rIns="36000" bIns="18000" rtlCol="0">
            <a:spAutoFit/>
          </a:bodyPr>
          <a:lstStyle/>
          <a:p>
            <a:pPr defTabSz="72000">
              <a:lnSpc>
                <a:spcPct val="80000"/>
              </a:lnSpc>
            </a:pPr>
            <a:r>
              <a:rPr kumimoji="1" lang="en-US" altLang="ja-JP" sz="700" b="1" dirty="0">
                <a:latin typeface="Arial" panose="020B0604020202020204" pitchFamily="34" charset="0"/>
                <a:cs typeface="Arial" panose="020B0604020202020204" pitchFamily="34" charset="0"/>
              </a:rPr>
              <a:t>Impactor</a:t>
            </a:r>
            <a:endParaRPr kumimoji="1" lang="ja-JP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xmlns="" id="{25223980-2244-4F0B-92E5-BED28BF36053}"/>
              </a:ext>
            </a:extLst>
          </p:cNvPr>
          <p:cNvSpPr txBox="1"/>
          <p:nvPr/>
        </p:nvSpPr>
        <p:spPr>
          <a:xfrm>
            <a:off x="4722608" y="2377368"/>
            <a:ext cx="472698" cy="122529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lIns="36000" tIns="18000" rIns="36000" bIns="18000" rtlCol="0">
            <a:spAutoFit/>
          </a:bodyPr>
          <a:lstStyle/>
          <a:p>
            <a:pPr defTabSz="72000">
              <a:lnSpc>
                <a:spcPct val="80000"/>
              </a:lnSpc>
            </a:pPr>
            <a:r>
              <a:rPr kumimoji="1" lang="en-US" altLang="ja-JP" sz="700" b="1" dirty="0">
                <a:latin typeface="Arial" panose="020B0604020202020204" pitchFamily="34" charset="0"/>
                <a:cs typeface="Arial" panose="020B0604020202020204" pitchFamily="34" charset="0"/>
              </a:rPr>
              <a:t>Impactor</a:t>
            </a:r>
            <a:endParaRPr kumimoji="1" lang="ja-JP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xmlns="" id="{7707C346-4F39-4C22-A7FA-A548E02F822E}"/>
              </a:ext>
            </a:extLst>
          </p:cNvPr>
          <p:cNvSpPr txBox="1"/>
          <p:nvPr/>
        </p:nvSpPr>
        <p:spPr>
          <a:xfrm>
            <a:off x="5412967" y="2184847"/>
            <a:ext cx="385712" cy="208706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lIns="36000" tIns="18000" rIns="36000" bIns="18000" rtlCol="0">
            <a:spAutoFit/>
          </a:bodyPr>
          <a:lstStyle/>
          <a:p>
            <a:pPr defTabSz="72000">
              <a:lnSpc>
                <a:spcPct val="80000"/>
              </a:lnSpc>
            </a:pPr>
            <a:r>
              <a:rPr kumimoji="1" lang="en-US" altLang="ja-JP" sz="700" b="1" dirty="0">
                <a:latin typeface="Arial" panose="020B0604020202020204" pitchFamily="34" charset="0"/>
                <a:cs typeface="Arial" panose="020B0604020202020204" pitchFamily="34" charset="0"/>
              </a:rPr>
              <a:t>Teflon filter</a:t>
            </a:r>
            <a:endParaRPr kumimoji="1" lang="ja-JP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xmlns="" id="{8A53A77D-04B9-4992-B8BD-EF3372B879BD}"/>
              </a:ext>
            </a:extLst>
          </p:cNvPr>
          <p:cNvSpPr txBox="1"/>
          <p:nvPr/>
        </p:nvSpPr>
        <p:spPr>
          <a:xfrm>
            <a:off x="5492748" y="1566780"/>
            <a:ext cx="385712" cy="208706"/>
          </a:xfrm>
          <a:prstGeom prst="rect">
            <a:avLst/>
          </a:prstGeom>
          <a:solidFill>
            <a:srgbClr val="F2F2F2">
              <a:alpha val="80000"/>
            </a:srgbClr>
          </a:solidFill>
        </p:spPr>
        <p:txBody>
          <a:bodyPr wrap="square" lIns="36000" tIns="18000" rIns="36000" bIns="18000" rtlCol="0">
            <a:spAutoFit/>
          </a:bodyPr>
          <a:lstStyle/>
          <a:p>
            <a:pPr defTabSz="72000">
              <a:lnSpc>
                <a:spcPct val="80000"/>
              </a:lnSpc>
            </a:pPr>
            <a:r>
              <a:rPr kumimoji="1" lang="en-US" altLang="ja-JP" sz="700" b="1" dirty="0">
                <a:latin typeface="Arial" panose="020B0604020202020204" pitchFamily="34" charset="0"/>
                <a:cs typeface="Arial" panose="020B0604020202020204" pitchFamily="34" charset="0"/>
              </a:rPr>
              <a:t>Quartz filter</a:t>
            </a:r>
            <a:endParaRPr kumimoji="1" lang="ja-JP" altLang="en-US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xmlns="" id="{50DEE37E-5CCB-4777-8AB6-703457F1C4D8}"/>
              </a:ext>
            </a:extLst>
          </p:cNvPr>
          <p:cNvGrpSpPr/>
          <p:nvPr/>
        </p:nvGrpSpPr>
        <p:grpSpPr>
          <a:xfrm>
            <a:off x="19062" y="7303"/>
            <a:ext cx="9106680" cy="648331"/>
            <a:chOff x="19062" y="7303"/>
            <a:chExt cx="9106680" cy="648331"/>
          </a:xfrm>
        </p:grpSpPr>
        <p:pic>
          <p:nvPicPr>
            <p:cNvPr id="12" name="Picture 1252" descr="NIES_LOGO_trans_small">
              <a:extLst>
                <a:ext uri="{FF2B5EF4-FFF2-40B4-BE49-F238E27FC236}">
                  <a16:creationId xmlns:a16="http://schemas.microsoft.com/office/drawing/2014/main" xmlns="" id="{160F4343-3C62-45E1-A4AD-9AA2414BF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848" y="7303"/>
              <a:ext cx="1089222" cy="56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直線コネクタ 12">
              <a:extLst>
                <a:ext uri="{FF2B5EF4-FFF2-40B4-BE49-F238E27FC236}">
                  <a16:creationId xmlns:a16="http://schemas.microsoft.com/office/drawing/2014/main" xmlns="" id="{505664C1-D309-44EE-8BE8-E9B7BCA6E135}"/>
                </a:ext>
              </a:extLst>
            </p:cNvPr>
            <p:cNvCxnSpPr>
              <a:cxnSpLocks/>
            </p:cNvCxnSpPr>
            <p:nvPr/>
          </p:nvCxnSpPr>
          <p:spPr>
            <a:xfrm>
              <a:off x="19062" y="655634"/>
              <a:ext cx="9106680" cy="0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xmlns="" id="{341E5806-8E14-439B-8AAF-DA08D421B533}"/>
              </a:ext>
            </a:extLst>
          </p:cNvPr>
          <p:cNvSpPr/>
          <p:nvPr/>
        </p:nvSpPr>
        <p:spPr>
          <a:xfrm>
            <a:off x="355167" y="63528"/>
            <a:ext cx="8502735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600" dirty="0">
                <a:solidFill>
                  <a:srgbClr val="00B05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Summary</a:t>
            </a:r>
            <a:endParaRPr lang="ja-JP" altLang="en-US" sz="2600" dirty="0">
              <a:solidFill>
                <a:srgbClr val="00B050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5" name="コンテンツ プレースホルダー 4">
            <a:extLst>
              <a:ext uri="{FF2B5EF4-FFF2-40B4-BE49-F238E27FC236}">
                <a16:creationId xmlns:a16="http://schemas.microsoft.com/office/drawing/2014/main" xmlns="" id="{1632E0DD-BA04-436D-AD45-CCE5F415A4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4829" y="900095"/>
            <a:ext cx="8473440" cy="556768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ja-JP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Preliminary estimate of condensable PM emissions </a:t>
            </a:r>
          </a:p>
          <a:p>
            <a:pPr>
              <a:lnSpc>
                <a:spcPct val="120000"/>
              </a:lnSpc>
              <a:spcBef>
                <a:spcPts val="300"/>
              </a:spcBef>
              <a:buFont typeface="Calibri" panose="020F0502020204030204" pitchFamily="34" charset="0"/>
              <a:buChar char="→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By considering </a:t>
            </a:r>
            <a:r>
              <a:rPr lang="en-US" altLang="ja-JP" sz="18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condensable PM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, OA emissions increased </a:t>
            </a:r>
            <a:r>
              <a:rPr lang="en-US" altLang="ja-JP" sz="18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by a factor of seven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altLang="ja-JP" sz="18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stationary combustion sources in industrial or energy sector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 became the largest contributors to OA emissions over Japan.</a:t>
            </a: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en-US" altLang="ja-JP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ja-JP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Simulation of CMAQ (with VBS)</a:t>
            </a:r>
          </a:p>
          <a:p>
            <a:pPr>
              <a:lnSpc>
                <a:spcPct val="120000"/>
              </a:lnSpc>
              <a:spcBef>
                <a:spcPts val="300"/>
              </a:spcBef>
              <a:buFont typeface="Calibri" panose="020F0502020204030204" pitchFamily="34" charset="0"/>
              <a:buChar char="→"/>
            </a:pPr>
            <a:r>
              <a:rPr lang="en-US" altLang="ja-JP" sz="1800" dirty="0"/>
              <a:t>By considering condensable PM, </a:t>
            </a:r>
            <a:r>
              <a:rPr lang="en-US" altLang="ja-JP" sz="18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simulated OA increased</a:t>
            </a:r>
            <a:r>
              <a:rPr lang="en-US" altLang="ja-JP" sz="1800" dirty="0"/>
              <a:t> by </a:t>
            </a:r>
            <a:r>
              <a:rPr lang="en-US" altLang="ja-JP" sz="18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factors of 2.5–6.1</a:t>
            </a:r>
            <a:r>
              <a:rPr lang="en-US" altLang="ja-JP" sz="1800" dirty="0"/>
              <a:t> in the Kanto regions.</a:t>
            </a:r>
            <a:endParaRPr lang="ja-JP" altLang="ja-JP" sz="1800" dirty="0"/>
          </a:p>
          <a:p>
            <a:pPr>
              <a:lnSpc>
                <a:spcPct val="120000"/>
              </a:lnSpc>
              <a:spcBef>
                <a:spcPts val="300"/>
              </a:spcBef>
              <a:buFont typeface="Calibri" panose="020F0502020204030204" pitchFamily="34" charset="0"/>
              <a:buChar char="→"/>
            </a:pPr>
            <a:r>
              <a:rPr lang="en-US" altLang="ja-JP" sz="1800" dirty="0"/>
              <a:t>Model performance of OA was </a:t>
            </a:r>
            <a:r>
              <a:rPr lang="en-US" altLang="ja-JP" sz="18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improved in winter</a:t>
            </a:r>
            <a:r>
              <a:rPr lang="en-US" altLang="ja-JP" sz="1800" dirty="0"/>
              <a:t>,  but observed OA was </a:t>
            </a:r>
            <a:r>
              <a:rPr lang="en-US" altLang="ja-JP" sz="18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overestimated in summer</a:t>
            </a:r>
            <a:r>
              <a:rPr lang="en-US" altLang="ja-JP" sz="1800" dirty="0"/>
              <a:t>.</a:t>
            </a:r>
            <a:endParaRPr lang="en-US" altLang="ja-JP" sz="18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endParaRPr lang="en-US" altLang="ja-JP" sz="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spcBef>
                <a:spcPts val="300"/>
              </a:spcBef>
              <a:buNone/>
            </a:pPr>
            <a:r>
              <a:rPr lang="en-US" altLang="ja-JP" sz="2200" b="1" u="sng" dirty="0">
                <a:latin typeface="Arial" panose="020B0604020202020204" pitchFamily="34" charset="0"/>
                <a:cs typeface="Arial" panose="020B0604020202020204" pitchFamily="34" charset="0"/>
              </a:rPr>
              <a:t>Future works</a:t>
            </a:r>
          </a:p>
          <a:p>
            <a:pPr>
              <a:lnSpc>
                <a:spcPct val="120000"/>
              </a:lnSpc>
              <a:spcBef>
                <a:spcPts val="300"/>
              </a:spcBef>
              <a:buFont typeface="Calibri" panose="020F0502020204030204" pitchFamily="34" charset="0"/>
              <a:buChar char="→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Improvement of emission estimates by collecting </a:t>
            </a:r>
            <a:r>
              <a:rPr lang="en-US" altLang="ja-JP" sz="18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emission survey data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20000"/>
              </a:lnSpc>
              <a:spcBef>
                <a:spcPts val="300"/>
              </a:spcBef>
              <a:buFont typeface="Calibri" panose="020F0502020204030204" pitchFamily="34" charset="0"/>
              <a:buChar char="→"/>
            </a:pP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Evaluation of contributions of primary and secondary OA by comparing with </a:t>
            </a:r>
            <a:r>
              <a:rPr lang="en-US" altLang="ja-JP" sz="18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organic tracer measurements</a:t>
            </a:r>
            <a:r>
              <a:rPr lang="en-US" altLang="ja-JP" sz="1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631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楕円 29">
            <a:extLst>
              <a:ext uri="{FF2B5EF4-FFF2-40B4-BE49-F238E27FC236}">
                <a16:creationId xmlns:a16="http://schemas.microsoft.com/office/drawing/2014/main" xmlns="" id="{194A5C7C-DBCF-4679-8079-7E91B3B18F97}"/>
              </a:ext>
            </a:extLst>
          </p:cNvPr>
          <p:cNvSpPr/>
          <p:nvPr/>
        </p:nvSpPr>
        <p:spPr>
          <a:xfrm>
            <a:off x="2713775" y="4271655"/>
            <a:ext cx="419246" cy="3077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xmlns="" id="{3E1BDDBA-09F1-49D7-9EEA-ACD2EF56860A}"/>
              </a:ext>
            </a:extLst>
          </p:cNvPr>
          <p:cNvSpPr/>
          <p:nvPr/>
        </p:nvSpPr>
        <p:spPr>
          <a:xfrm>
            <a:off x="62447" y="3858341"/>
            <a:ext cx="260844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u="sng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#1: two-product model</a:t>
            </a:r>
            <a:endParaRPr lang="ja-JP" altLang="en-US" sz="1600" b="1" u="sng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7" name="楕円 26">
            <a:extLst>
              <a:ext uri="{FF2B5EF4-FFF2-40B4-BE49-F238E27FC236}">
                <a16:creationId xmlns:a16="http://schemas.microsoft.com/office/drawing/2014/main" xmlns="" id="{CB21E891-EFE4-4701-AD4E-4883E06E287D}"/>
              </a:ext>
            </a:extLst>
          </p:cNvPr>
          <p:cNvSpPr/>
          <p:nvPr/>
        </p:nvSpPr>
        <p:spPr>
          <a:xfrm>
            <a:off x="570330" y="4330765"/>
            <a:ext cx="525282" cy="313649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8" name="楕円 27">
            <a:extLst>
              <a:ext uri="{FF2B5EF4-FFF2-40B4-BE49-F238E27FC236}">
                <a16:creationId xmlns:a16="http://schemas.microsoft.com/office/drawing/2014/main" xmlns="" id="{1165DEC6-F616-4321-987B-77B82A0F1C4B}"/>
              </a:ext>
            </a:extLst>
          </p:cNvPr>
          <p:cNvSpPr/>
          <p:nvPr/>
        </p:nvSpPr>
        <p:spPr>
          <a:xfrm>
            <a:off x="3726538" y="4243521"/>
            <a:ext cx="621430" cy="343927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9" name="フリーフォーム: 図形 28">
            <a:extLst>
              <a:ext uri="{FF2B5EF4-FFF2-40B4-BE49-F238E27FC236}">
                <a16:creationId xmlns:a16="http://schemas.microsoft.com/office/drawing/2014/main" xmlns="" id="{C7CB68D2-8B37-4D39-A820-16377529380E}"/>
              </a:ext>
            </a:extLst>
          </p:cNvPr>
          <p:cNvSpPr/>
          <p:nvPr/>
        </p:nvSpPr>
        <p:spPr>
          <a:xfrm>
            <a:off x="2398627" y="4563033"/>
            <a:ext cx="1666313" cy="280928"/>
          </a:xfrm>
          <a:custGeom>
            <a:avLst/>
            <a:gdLst>
              <a:gd name="connsiteX0" fmla="*/ 0 w 6593840"/>
              <a:gd name="connsiteY0" fmla="*/ 0 h 426720"/>
              <a:gd name="connsiteX1" fmla="*/ 0 w 6593840"/>
              <a:gd name="connsiteY1" fmla="*/ 426720 h 426720"/>
              <a:gd name="connsiteX2" fmla="*/ 6593840 w 6593840"/>
              <a:gd name="connsiteY2" fmla="*/ 406400 h 426720"/>
              <a:gd name="connsiteX3" fmla="*/ 6583680 w 6593840"/>
              <a:gd name="connsiteY3" fmla="*/ 5080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3840" h="426720">
                <a:moveTo>
                  <a:pt x="0" y="0"/>
                </a:moveTo>
                <a:lnTo>
                  <a:pt x="0" y="426720"/>
                </a:lnTo>
                <a:lnTo>
                  <a:pt x="6593840" y="406400"/>
                </a:lnTo>
                <a:lnTo>
                  <a:pt x="6583680" y="50800"/>
                </a:lnTo>
              </a:path>
            </a:pathLst>
          </a:custGeom>
          <a:noFill/>
          <a:ln w="25400">
            <a:solidFill>
              <a:schemeClr val="accent2">
                <a:lumMod val="40000"/>
                <a:lumOff val="60000"/>
              </a:schemeClr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楕円 29">
            <a:extLst>
              <a:ext uri="{FF2B5EF4-FFF2-40B4-BE49-F238E27FC236}">
                <a16:creationId xmlns:a16="http://schemas.microsoft.com/office/drawing/2014/main" xmlns="" id="{194A5C7C-DBCF-4679-8079-7E91B3B18F97}"/>
              </a:ext>
            </a:extLst>
          </p:cNvPr>
          <p:cNvSpPr/>
          <p:nvPr/>
        </p:nvSpPr>
        <p:spPr>
          <a:xfrm>
            <a:off x="2195511" y="4264766"/>
            <a:ext cx="419246" cy="307783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2" name="フリーフォーム: 図形 31">
            <a:extLst>
              <a:ext uri="{FF2B5EF4-FFF2-40B4-BE49-F238E27FC236}">
                <a16:creationId xmlns:a16="http://schemas.microsoft.com/office/drawing/2014/main" xmlns="" id="{698B13D4-4997-4E1C-B1BD-089452586083}"/>
              </a:ext>
            </a:extLst>
          </p:cNvPr>
          <p:cNvSpPr/>
          <p:nvPr/>
        </p:nvSpPr>
        <p:spPr>
          <a:xfrm>
            <a:off x="2923400" y="4560528"/>
            <a:ext cx="1141539" cy="280928"/>
          </a:xfrm>
          <a:custGeom>
            <a:avLst/>
            <a:gdLst>
              <a:gd name="connsiteX0" fmla="*/ 0 w 6593840"/>
              <a:gd name="connsiteY0" fmla="*/ 0 h 426720"/>
              <a:gd name="connsiteX1" fmla="*/ 0 w 6593840"/>
              <a:gd name="connsiteY1" fmla="*/ 426720 h 426720"/>
              <a:gd name="connsiteX2" fmla="*/ 6593840 w 6593840"/>
              <a:gd name="connsiteY2" fmla="*/ 406400 h 426720"/>
              <a:gd name="connsiteX3" fmla="*/ 6583680 w 6593840"/>
              <a:gd name="connsiteY3" fmla="*/ 5080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3840" h="426720">
                <a:moveTo>
                  <a:pt x="0" y="0"/>
                </a:moveTo>
                <a:lnTo>
                  <a:pt x="0" y="426720"/>
                </a:lnTo>
                <a:lnTo>
                  <a:pt x="6593840" y="406400"/>
                </a:lnTo>
                <a:lnTo>
                  <a:pt x="6583680" y="50800"/>
                </a:lnTo>
              </a:path>
            </a:pathLst>
          </a:custGeom>
          <a:noFill/>
          <a:ln w="25400">
            <a:solidFill>
              <a:schemeClr val="accent2">
                <a:lumMod val="40000"/>
                <a:lumOff val="60000"/>
              </a:schemeClr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四角形: 角を丸くする 32">
            <a:extLst>
              <a:ext uri="{FF2B5EF4-FFF2-40B4-BE49-F238E27FC236}">
                <a16:creationId xmlns:a16="http://schemas.microsoft.com/office/drawing/2014/main" xmlns="" id="{01E338F1-1DB2-464A-B9F5-87B7244D4A68}"/>
              </a:ext>
            </a:extLst>
          </p:cNvPr>
          <p:cNvSpPr/>
          <p:nvPr/>
        </p:nvSpPr>
        <p:spPr>
          <a:xfrm>
            <a:off x="81138" y="3849290"/>
            <a:ext cx="4323525" cy="1050747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xmlns="" id="{A2F5DF6A-3F3C-44CE-A897-1DD127E7C9E5}"/>
              </a:ext>
            </a:extLst>
          </p:cNvPr>
          <p:cNvSpPr/>
          <p:nvPr/>
        </p:nvSpPr>
        <p:spPr>
          <a:xfrm>
            <a:off x="146987" y="5056051"/>
            <a:ext cx="178005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u="sng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#2: VBS model</a:t>
            </a:r>
            <a:endParaRPr lang="ja-JP" altLang="en-US" sz="1600" b="1" u="sng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6" name="楕円 35">
            <a:extLst>
              <a:ext uri="{FF2B5EF4-FFF2-40B4-BE49-F238E27FC236}">
                <a16:creationId xmlns:a16="http://schemas.microsoft.com/office/drawing/2014/main" xmlns="" id="{E421B8F3-CB07-4C2A-8D3C-AEB61366CCF7}"/>
              </a:ext>
            </a:extLst>
          </p:cNvPr>
          <p:cNvSpPr/>
          <p:nvPr/>
        </p:nvSpPr>
        <p:spPr>
          <a:xfrm>
            <a:off x="3746334" y="5304896"/>
            <a:ext cx="621430" cy="527320"/>
          </a:xfrm>
          <a:prstGeom prst="ellipse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7" name="フリーフォーム: 図形 36">
            <a:extLst>
              <a:ext uri="{FF2B5EF4-FFF2-40B4-BE49-F238E27FC236}">
                <a16:creationId xmlns:a16="http://schemas.microsoft.com/office/drawing/2014/main" xmlns="" id="{9FC06F19-7222-47A0-ADB9-8CA293B4EBA8}"/>
              </a:ext>
            </a:extLst>
          </p:cNvPr>
          <p:cNvSpPr/>
          <p:nvPr/>
        </p:nvSpPr>
        <p:spPr>
          <a:xfrm>
            <a:off x="2405136" y="5812599"/>
            <a:ext cx="1679599" cy="280928"/>
          </a:xfrm>
          <a:custGeom>
            <a:avLst/>
            <a:gdLst>
              <a:gd name="connsiteX0" fmla="*/ 0 w 6593840"/>
              <a:gd name="connsiteY0" fmla="*/ 0 h 426720"/>
              <a:gd name="connsiteX1" fmla="*/ 0 w 6593840"/>
              <a:gd name="connsiteY1" fmla="*/ 426720 h 426720"/>
              <a:gd name="connsiteX2" fmla="*/ 6593840 w 6593840"/>
              <a:gd name="connsiteY2" fmla="*/ 406400 h 426720"/>
              <a:gd name="connsiteX3" fmla="*/ 6583680 w 6593840"/>
              <a:gd name="connsiteY3" fmla="*/ 5080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3840" h="426720">
                <a:moveTo>
                  <a:pt x="0" y="0"/>
                </a:moveTo>
                <a:lnTo>
                  <a:pt x="0" y="426720"/>
                </a:lnTo>
                <a:lnTo>
                  <a:pt x="6593840" y="406400"/>
                </a:lnTo>
                <a:lnTo>
                  <a:pt x="6583680" y="50800"/>
                </a:lnTo>
              </a:path>
            </a:pathLst>
          </a:custGeom>
          <a:noFill/>
          <a:ln w="25400">
            <a:solidFill>
              <a:schemeClr val="accent2">
                <a:lumMod val="40000"/>
                <a:lumOff val="60000"/>
              </a:schemeClr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8" name="楕円 37">
            <a:extLst>
              <a:ext uri="{FF2B5EF4-FFF2-40B4-BE49-F238E27FC236}">
                <a16:creationId xmlns:a16="http://schemas.microsoft.com/office/drawing/2014/main" xmlns="" id="{CDB47C3B-4BB3-4F90-BED4-DB6504549AD4}"/>
              </a:ext>
            </a:extLst>
          </p:cNvPr>
          <p:cNvSpPr/>
          <p:nvPr/>
        </p:nvSpPr>
        <p:spPr>
          <a:xfrm>
            <a:off x="2322380" y="5517470"/>
            <a:ext cx="776334" cy="33737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xmlns="" id="{52231D27-D456-49AA-873E-5906CA05380D}"/>
              </a:ext>
            </a:extLst>
          </p:cNvPr>
          <p:cNvSpPr/>
          <p:nvPr/>
        </p:nvSpPr>
        <p:spPr>
          <a:xfrm>
            <a:off x="3028926" y="5810094"/>
            <a:ext cx="1055808" cy="280928"/>
          </a:xfrm>
          <a:custGeom>
            <a:avLst/>
            <a:gdLst>
              <a:gd name="connsiteX0" fmla="*/ 0 w 6593840"/>
              <a:gd name="connsiteY0" fmla="*/ 0 h 426720"/>
              <a:gd name="connsiteX1" fmla="*/ 0 w 6593840"/>
              <a:gd name="connsiteY1" fmla="*/ 426720 h 426720"/>
              <a:gd name="connsiteX2" fmla="*/ 6593840 w 6593840"/>
              <a:gd name="connsiteY2" fmla="*/ 406400 h 426720"/>
              <a:gd name="connsiteX3" fmla="*/ 6583680 w 6593840"/>
              <a:gd name="connsiteY3" fmla="*/ 5080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3840" h="426720">
                <a:moveTo>
                  <a:pt x="0" y="0"/>
                </a:moveTo>
                <a:lnTo>
                  <a:pt x="0" y="426720"/>
                </a:lnTo>
                <a:lnTo>
                  <a:pt x="6593840" y="406400"/>
                </a:lnTo>
                <a:lnTo>
                  <a:pt x="6583680" y="50800"/>
                </a:lnTo>
              </a:path>
            </a:pathLst>
          </a:custGeom>
          <a:noFill/>
          <a:ln w="25400">
            <a:solidFill>
              <a:schemeClr val="accent2">
                <a:lumMod val="40000"/>
                <a:lumOff val="60000"/>
              </a:schemeClr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0" name="フリーフォーム: 図形 39">
            <a:extLst>
              <a:ext uri="{FF2B5EF4-FFF2-40B4-BE49-F238E27FC236}">
                <a16:creationId xmlns:a16="http://schemas.microsoft.com/office/drawing/2014/main" xmlns="" id="{009DF2B1-89F9-49F2-AB9A-C06E39D6EE73}"/>
              </a:ext>
            </a:extLst>
          </p:cNvPr>
          <p:cNvSpPr/>
          <p:nvPr/>
        </p:nvSpPr>
        <p:spPr>
          <a:xfrm>
            <a:off x="2824808" y="5804265"/>
            <a:ext cx="1259925" cy="280928"/>
          </a:xfrm>
          <a:custGeom>
            <a:avLst/>
            <a:gdLst>
              <a:gd name="connsiteX0" fmla="*/ 0 w 6593840"/>
              <a:gd name="connsiteY0" fmla="*/ 0 h 426720"/>
              <a:gd name="connsiteX1" fmla="*/ 0 w 6593840"/>
              <a:gd name="connsiteY1" fmla="*/ 426720 h 426720"/>
              <a:gd name="connsiteX2" fmla="*/ 6593840 w 6593840"/>
              <a:gd name="connsiteY2" fmla="*/ 406400 h 426720"/>
              <a:gd name="connsiteX3" fmla="*/ 6583680 w 6593840"/>
              <a:gd name="connsiteY3" fmla="*/ 5080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3840" h="426720">
                <a:moveTo>
                  <a:pt x="0" y="0"/>
                </a:moveTo>
                <a:lnTo>
                  <a:pt x="0" y="426720"/>
                </a:lnTo>
                <a:lnTo>
                  <a:pt x="6593840" y="406400"/>
                </a:lnTo>
                <a:lnTo>
                  <a:pt x="6583680" y="50800"/>
                </a:lnTo>
              </a:path>
            </a:pathLst>
          </a:custGeom>
          <a:noFill/>
          <a:ln w="25400">
            <a:solidFill>
              <a:schemeClr val="accent2">
                <a:lumMod val="40000"/>
                <a:lumOff val="60000"/>
              </a:schemeClr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1" name="フリーフォーム: 図形 40">
            <a:extLst>
              <a:ext uri="{FF2B5EF4-FFF2-40B4-BE49-F238E27FC236}">
                <a16:creationId xmlns:a16="http://schemas.microsoft.com/office/drawing/2014/main" xmlns="" id="{785E5162-C745-46C7-97DB-E8DA22AE3502}"/>
              </a:ext>
            </a:extLst>
          </p:cNvPr>
          <p:cNvSpPr/>
          <p:nvPr/>
        </p:nvSpPr>
        <p:spPr>
          <a:xfrm>
            <a:off x="2614758" y="5804265"/>
            <a:ext cx="1474713" cy="280928"/>
          </a:xfrm>
          <a:custGeom>
            <a:avLst/>
            <a:gdLst>
              <a:gd name="connsiteX0" fmla="*/ 0 w 6593840"/>
              <a:gd name="connsiteY0" fmla="*/ 0 h 426720"/>
              <a:gd name="connsiteX1" fmla="*/ 0 w 6593840"/>
              <a:gd name="connsiteY1" fmla="*/ 426720 h 426720"/>
              <a:gd name="connsiteX2" fmla="*/ 6593840 w 6593840"/>
              <a:gd name="connsiteY2" fmla="*/ 406400 h 426720"/>
              <a:gd name="connsiteX3" fmla="*/ 6583680 w 6593840"/>
              <a:gd name="connsiteY3" fmla="*/ 50800 h 426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93840" h="426720">
                <a:moveTo>
                  <a:pt x="0" y="0"/>
                </a:moveTo>
                <a:lnTo>
                  <a:pt x="0" y="426720"/>
                </a:lnTo>
                <a:lnTo>
                  <a:pt x="6593840" y="406400"/>
                </a:lnTo>
                <a:lnTo>
                  <a:pt x="6583680" y="50800"/>
                </a:lnTo>
              </a:path>
            </a:pathLst>
          </a:custGeom>
          <a:noFill/>
          <a:ln w="25400">
            <a:solidFill>
              <a:schemeClr val="accent2">
                <a:lumMod val="40000"/>
                <a:lumOff val="60000"/>
              </a:schemeClr>
            </a:solidFill>
            <a:head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xmlns="" id="{A318C522-B6C9-4306-AC59-19519FE8421A}"/>
              </a:ext>
            </a:extLst>
          </p:cNvPr>
          <p:cNvSpPr/>
          <p:nvPr/>
        </p:nvSpPr>
        <p:spPr>
          <a:xfrm>
            <a:off x="2057265" y="5121551"/>
            <a:ext cx="1478995" cy="351246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Primary-OA/SVOC</a:t>
            </a:r>
            <a:endParaRPr lang="ja-JP" altLang="en-US" sz="1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3" name="四角形: 角を丸くする 42">
            <a:extLst>
              <a:ext uri="{FF2B5EF4-FFF2-40B4-BE49-F238E27FC236}">
                <a16:creationId xmlns:a16="http://schemas.microsoft.com/office/drawing/2014/main" xmlns="" id="{D052578A-CBEC-49FD-AA37-1EED643D62FC}"/>
              </a:ext>
            </a:extLst>
          </p:cNvPr>
          <p:cNvSpPr/>
          <p:nvPr/>
        </p:nvSpPr>
        <p:spPr>
          <a:xfrm>
            <a:off x="81138" y="4968708"/>
            <a:ext cx="4323525" cy="1187551"/>
          </a:xfrm>
          <a:prstGeom prst="roundRect">
            <a:avLst/>
          </a:prstGeom>
          <a:noFill/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1000" dirty="0">
              <a:solidFill>
                <a:prstClr val="white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xmlns="" id="{00E69B95-81E0-4923-9C68-0434017E4A74}"/>
              </a:ext>
            </a:extLst>
          </p:cNvPr>
          <p:cNvSpPr/>
          <p:nvPr/>
        </p:nvSpPr>
        <p:spPr>
          <a:xfrm>
            <a:off x="187738" y="737355"/>
            <a:ext cx="4069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u="sng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Model representation of OA</a:t>
            </a:r>
            <a:endParaRPr lang="ja-JP" altLang="en-US" sz="2000" b="1" u="sng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xmlns="" id="{EB27E349-A25D-4DAA-8655-2AFED45FD35B}"/>
              </a:ext>
            </a:extLst>
          </p:cNvPr>
          <p:cNvGrpSpPr/>
          <p:nvPr/>
        </p:nvGrpSpPr>
        <p:grpSpPr>
          <a:xfrm>
            <a:off x="19062" y="7305"/>
            <a:ext cx="9106680" cy="648331"/>
            <a:chOff x="19062" y="7303"/>
            <a:chExt cx="9106680" cy="648331"/>
          </a:xfrm>
        </p:grpSpPr>
        <p:pic>
          <p:nvPicPr>
            <p:cNvPr id="66" name="Picture 1252" descr="NIES_LOGO_trans_small">
              <a:extLst>
                <a:ext uri="{FF2B5EF4-FFF2-40B4-BE49-F238E27FC236}">
                  <a16:creationId xmlns:a16="http://schemas.microsoft.com/office/drawing/2014/main" xmlns="" id="{3A449377-6BF5-4684-8D18-DC4903227DE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848" y="7303"/>
              <a:ext cx="1089222" cy="56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7" name="直線コネクタ 66">
              <a:extLst>
                <a:ext uri="{FF2B5EF4-FFF2-40B4-BE49-F238E27FC236}">
                  <a16:creationId xmlns:a16="http://schemas.microsoft.com/office/drawing/2014/main" xmlns="" id="{DEDC9B70-C1C7-4C88-BCF1-9405D0B39DE3}"/>
                </a:ext>
              </a:extLst>
            </p:cNvPr>
            <p:cNvCxnSpPr>
              <a:cxnSpLocks/>
            </p:cNvCxnSpPr>
            <p:nvPr/>
          </p:nvCxnSpPr>
          <p:spPr>
            <a:xfrm>
              <a:off x="19062" y="655634"/>
              <a:ext cx="9106680" cy="0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xmlns="" id="{79489CD9-AA88-41FB-826F-3C23929C05E4}"/>
              </a:ext>
            </a:extLst>
          </p:cNvPr>
          <p:cNvSpPr/>
          <p:nvPr/>
        </p:nvSpPr>
        <p:spPr>
          <a:xfrm>
            <a:off x="684347" y="68121"/>
            <a:ext cx="717882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Problems of </a:t>
            </a:r>
            <a:r>
              <a:rPr lang="en-US" altLang="ja-JP" sz="2800" dirty="0">
                <a:solidFill>
                  <a:srgbClr val="00B050"/>
                </a:solidFill>
                <a:latin typeface="Arial Black" panose="020B0A040201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organic aerosol modeling</a:t>
            </a:r>
            <a:endParaRPr lang="ja-JP" altLang="en-US" sz="2800" dirty="0">
              <a:solidFill>
                <a:srgbClr val="00B050"/>
              </a:solidFill>
              <a:latin typeface="Arial Black" panose="020B0A040201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047F9E1F-DF57-4D77-9278-024015C1E0FA}"/>
              </a:ext>
            </a:extLst>
          </p:cNvPr>
          <p:cNvSpPr/>
          <p:nvPr/>
        </p:nvSpPr>
        <p:spPr>
          <a:xfrm>
            <a:off x="2398627" y="5529512"/>
            <a:ext cx="6303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altLang="ja-JP" sz="1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SOA1 </a:t>
            </a:r>
          </a:p>
          <a:p>
            <a:pPr algn="ctr">
              <a:lnSpc>
                <a:spcPct val="80000"/>
              </a:lnSpc>
            </a:pPr>
            <a:r>
              <a:rPr lang="en-US" altLang="ja-JP" sz="1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– SOA4</a:t>
            </a:r>
            <a:endParaRPr lang="ja-JP" altLang="en-US" sz="1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xmlns="" id="{9F321481-7272-4F53-9FE3-7F2042C13E3B}"/>
              </a:ext>
            </a:extLst>
          </p:cNvPr>
          <p:cNvSpPr/>
          <p:nvPr/>
        </p:nvSpPr>
        <p:spPr>
          <a:xfrm>
            <a:off x="95512" y="6198696"/>
            <a:ext cx="4453734" cy="634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0000"/>
              </a:lnSpc>
              <a:buFont typeface="Wingdings" panose="05000000000000000000" pitchFamily="2" charset="2"/>
              <a:buChar char="l"/>
            </a:pPr>
            <a:r>
              <a:rPr lang="en-US" altLang="ja-JP" sz="16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Simulation models treat OA in a very simple manner. </a:t>
            </a:r>
            <a:endParaRPr lang="en-US" altLang="ja-JP" sz="1600" b="1" u="sng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xmlns="" id="{B5D23647-A436-4A0A-8564-B74E8E237085}"/>
              </a:ext>
            </a:extLst>
          </p:cNvPr>
          <p:cNvSpPr/>
          <p:nvPr/>
        </p:nvSpPr>
        <p:spPr>
          <a:xfrm>
            <a:off x="2909823" y="3544481"/>
            <a:ext cx="16177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dirty="0" err="1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Shiraiwa</a:t>
            </a:r>
            <a:r>
              <a:rPr lang="ja-JP" altLang="en-US" sz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lang="en-US" altLang="ja-JP" sz="1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et al., 2014;</a:t>
            </a:r>
            <a:endParaRPr lang="ja-JP" altLang="en-US" sz="12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xmlns="" id="{0FC56781-D26D-4040-AE68-A4B83F7785F5}"/>
              </a:ext>
            </a:extLst>
          </p:cNvPr>
          <p:cNvSpPr/>
          <p:nvPr/>
        </p:nvSpPr>
        <p:spPr>
          <a:xfrm>
            <a:off x="590850" y="4373763"/>
            <a:ext cx="4539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POA</a:t>
            </a:r>
            <a:endParaRPr lang="ja-JP" altLang="en-US" sz="1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xmlns="" id="{060A526F-5514-4307-B60A-C3C4DD2B7205}"/>
              </a:ext>
            </a:extLst>
          </p:cNvPr>
          <p:cNvSpPr/>
          <p:nvPr/>
        </p:nvSpPr>
        <p:spPr>
          <a:xfrm>
            <a:off x="2142882" y="4302437"/>
            <a:ext cx="5245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SOA1</a:t>
            </a:r>
            <a:endParaRPr lang="ja-JP" altLang="en-US" sz="1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2" name="正方形/長方形 51">
            <a:extLst>
              <a:ext uri="{FF2B5EF4-FFF2-40B4-BE49-F238E27FC236}">
                <a16:creationId xmlns:a16="http://schemas.microsoft.com/office/drawing/2014/main" xmlns="" id="{ED919779-E765-4FD7-97A4-DC3476B09C3B}"/>
              </a:ext>
            </a:extLst>
          </p:cNvPr>
          <p:cNvSpPr/>
          <p:nvPr/>
        </p:nvSpPr>
        <p:spPr>
          <a:xfrm>
            <a:off x="2644836" y="4305543"/>
            <a:ext cx="52450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SOA2</a:t>
            </a:r>
            <a:endParaRPr lang="ja-JP" altLang="en-US" sz="1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3" name="正方形/長方形 52">
            <a:extLst>
              <a:ext uri="{FF2B5EF4-FFF2-40B4-BE49-F238E27FC236}">
                <a16:creationId xmlns:a16="http://schemas.microsoft.com/office/drawing/2014/main" xmlns="" id="{DB99BE5B-70F3-4B43-93F6-9960A3578C81}"/>
              </a:ext>
            </a:extLst>
          </p:cNvPr>
          <p:cNvSpPr/>
          <p:nvPr/>
        </p:nvSpPr>
        <p:spPr>
          <a:xfrm>
            <a:off x="3813202" y="4287039"/>
            <a:ext cx="461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VOC</a:t>
            </a:r>
            <a:endParaRPr lang="ja-JP" altLang="en-US" sz="1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5" name="正方形/長方形 54">
            <a:extLst>
              <a:ext uri="{FF2B5EF4-FFF2-40B4-BE49-F238E27FC236}">
                <a16:creationId xmlns:a16="http://schemas.microsoft.com/office/drawing/2014/main" xmlns="" id="{F389B849-8A04-4A43-8B01-585400F6B99F}"/>
              </a:ext>
            </a:extLst>
          </p:cNvPr>
          <p:cNvSpPr/>
          <p:nvPr/>
        </p:nvSpPr>
        <p:spPr>
          <a:xfrm>
            <a:off x="3839672" y="5438073"/>
            <a:ext cx="4619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0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VOC</a:t>
            </a:r>
            <a:endParaRPr lang="ja-JP" altLang="en-US" sz="1000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xmlns="" id="{3F413EF6-1AB7-4DA9-ACE7-F23CC1BF7B4F}"/>
              </a:ext>
            </a:extLst>
          </p:cNvPr>
          <p:cNvGrpSpPr/>
          <p:nvPr/>
        </p:nvGrpSpPr>
        <p:grpSpPr>
          <a:xfrm>
            <a:off x="4497444" y="705548"/>
            <a:ext cx="4755076" cy="6104100"/>
            <a:chOff x="4497444" y="705548"/>
            <a:chExt cx="4755076" cy="6104100"/>
          </a:xfrm>
        </p:grpSpPr>
        <p:pic>
          <p:nvPicPr>
            <p:cNvPr id="57" name="Picture 3">
              <a:extLst>
                <a:ext uri="{FF2B5EF4-FFF2-40B4-BE49-F238E27FC236}">
                  <a16:creationId xmlns:a16="http://schemas.microsoft.com/office/drawing/2014/main" xmlns="" id="{56D1C73D-E950-4833-BB9D-15696348ED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497444" y="1150868"/>
              <a:ext cx="3534066" cy="1981455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3">
              <a:extLst>
                <a:ext uri="{FF2B5EF4-FFF2-40B4-BE49-F238E27FC236}">
                  <a16:creationId xmlns:a16="http://schemas.microsoft.com/office/drawing/2014/main" xmlns="" id="{60C9C25A-0860-44D2-8DF2-4AE57D89CD8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33725" y="3120919"/>
              <a:ext cx="3397343" cy="196803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xmlns="" id="{51E1BC79-1AAF-4399-B42B-B3B9E78971A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315468" y="1254890"/>
              <a:ext cx="1657658" cy="369896"/>
            </a:xfrm>
            <a:prstGeom prst="rect">
              <a:avLst/>
            </a:prstGeom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" name="正方形/長方形 45">
              <a:extLst>
                <a:ext uri="{FF2B5EF4-FFF2-40B4-BE49-F238E27FC236}">
                  <a16:creationId xmlns:a16="http://schemas.microsoft.com/office/drawing/2014/main" xmlns="" id="{D280C2DD-A78F-4701-A3AB-E7F324345523}"/>
                </a:ext>
              </a:extLst>
            </p:cNvPr>
            <p:cNvSpPr/>
            <p:nvPr/>
          </p:nvSpPr>
          <p:spPr>
            <a:xfrm>
              <a:off x="8104151" y="4929087"/>
              <a:ext cx="114836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1200" b="1" i="1" dirty="0" err="1">
                  <a:solidFill>
                    <a:srgbClr val="0000FF"/>
                  </a:solidFill>
                  <a:latin typeface="TimesNewRomanPS-ItalicMT"/>
                  <a:ea typeface="ＭＳ Ｐゴシック" panose="020B0600070205080204" pitchFamily="50" charset="-128"/>
                </a:rPr>
                <a:t>Morino</a:t>
              </a:r>
              <a:r>
                <a:rPr lang="ja-JP" altLang="en-US" sz="1200" b="1" i="1" dirty="0">
                  <a:solidFill>
                    <a:srgbClr val="0000FF"/>
                  </a:solidFill>
                  <a:latin typeface="TimesNewRomanPS-ItalicMT"/>
                  <a:ea typeface="ＭＳ Ｐゴシック" panose="020B0600070205080204" pitchFamily="50" charset="-128"/>
                </a:rPr>
                <a:t> </a:t>
              </a:r>
              <a:r>
                <a:rPr lang="en-US" altLang="ja-JP" sz="1200" b="1" i="1" dirty="0">
                  <a:solidFill>
                    <a:srgbClr val="0000FF"/>
                  </a:solidFill>
                  <a:latin typeface="TimesNewRomanPS-ItalicMT"/>
                  <a:ea typeface="ＭＳ Ｐゴシック" panose="020B0600070205080204" pitchFamily="50" charset="-128"/>
                </a:rPr>
                <a:t>et al., AAQR, 2015;</a:t>
              </a:r>
              <a:endParaRPr lang="ja-JP" altLang="en-US" sz="1200" b="1" i="1" dirty="0">
                <a:solidFill>
                  <a:srgbClr val="0000FF"/>
                </a:solidFill>
                <a:latin typeface="TimesNewRomanPS-ItalicMT"/>
                <a:ea typeface="ＭＳ Ｐゴシック" panose="020B0600070205080204" pitchFamily="50" charset="-128"/>
              </a:endParaRPr>
            </a:p>
          </p:txBody>
        </p:sp>
        <p:sp>
          <p:nvSpPr>
            <p:cNvPr id="47" name="正方形/長方形 46">
              <a:extLst>
                <a:ext uri="{FF2B5EF4-FFF2-40B4-BE49-F238E27FC236}">
                  <a16:creationId xmlns:a16="http://schemas.microsoft.com/office/drawing/2014/main" xmlns="" id="{42A21E59-38E6-486E-AEAC-01FD5BA36293}"/>
                </a:ext>
              </a:extLst>
            </p:cNvPr>
            <p:cNvSpPr/>
            <p:nvPr/>
          </p:nvSpPr>
          <p:spPr>
            <a:xfrm>
              <a:off x="7040002" y="1245764"/>
              <a:ext cx="8224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u="sng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Winter</a:t>
              </a:r>
              <a:endParaRPr lang="ja-JP" altLang="en-US" sz="1600" b="1" u="sng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8" name="正方形/長方形 47">
              <a:extLst>
                <a:ext uri="{FF2B5EF4-FFF2-40B4-BE49-F238E27FC236}">
                  <a16:creationId xmlns:a16="http://schemas.microsoft.com/office/drawing/2014/main" xmlns="" id="{6B771AF0-4A0D-4F90-B074-070796B197CC}"/>
                </a:ext>
              </a:extLst>
            </p:cNvPr>
            <p:cNvSpPr/>
            <p:nvPr/>
          </p:nvSpPr>
          <p:spPr>
            <a:xfrm>
              <a:off x="6871231" y="3211097"/>
              <a:ext cx="100540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600" b="1" u="sng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Summer</a:t>
              </a:r>
              <a:endParaRPr lang="ja-JP" altLang="en-US" sz="1600" b="1" u="sng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49" name="正方形/長方形 48">
              <a:extLst>
                <a:ext uri="{FF2B5EF4-FFF2-40B4-BE49-F238E27FC236}">
                  <a16:creationId xmlns:a16="http://schemas.microsoft.com/office/drawing/2014/main" xmlns="" id="{65B4CBE4-DAF5-411C-B1C0-5F1E7B915862}"/>
                </a:ext>
              </a:extLst>
            </p:cNvPr>
            <p:cNvSpPr/>
            <p:nvPr/>
          </p:nvSpPr>
          <p:spPr>
            <a:xfrm>
              <a:off x="4631237" y="5445954"/>
              <a:ext cx="4462042" cy="415498"/>
            </a:xfrm>
            <a:prstGeom prst="rect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05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1,Tsushima; 2,Fukuoka; 3,Oki; 4,Matsue; 5,Kyotango; 6,Osaka; 7,Shiga; 8,Tateyama; 9,Toyama; 10,Sado; 11,Niigata; 12,Sapporo; 13,Rishiri;</a:t>
              </a:r>
              <a:endParaRPr lang="ja-JP" altLang="en-US" sz="105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0" name="テキスト ボックス 5">
              <a:extLst>
                <a:ext uri="{FF2B5EF4-FFF2-40B4-BE49-F238E27FC236}">
                  <a16:creationId xmlns:a16="http://schemas.microsoft.com/office/drawing/2014/main" xmlns="" id="{7B663B13-A3EC-4D8B-8387-012C2D3849C2}"/>
                </a:ext>
              </a:extLst>
            </p:cNvPr>
            <p:cNvSpPr txBox="1"/>
            <p:nvPr/>
          </p:nvSpPr>
          <p:spPr>
            <a:xfrm>
              <a:off x="7880881" y="3526805"/>
              <a:ext cx="124597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ja-JP" sz="1400" dirty="0" err="1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Obs</a:t>
              </a:r>
              <a:endParaRPr lang="en-US" altLang="ja-JP" sz="14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  <a:p>
              <a:r>
                <a:rPr lang="en-US" altLang="ja-JP" sz="1400" dirty="0">
                  <a:solidFill>
                    <a:srgbClr val="00B05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VBS model</a:t>
              </a:r>
            </a:p>
            <a:p>
              <a:r>
                <a:rPr lang="en-US" altLang="ja-JP" sz="1400" dirty="0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Two-product model</a:t>
              </a:r>
              <a:endParaRPr lang="ja-JP" altLang="en-US" sz="14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1" name="右矢印 617">
              <a:extLst>
                <a:ext uri="{FF2B5EF4-FFF2-40B4-BE49-F238E27FC236}">
                  <a16:creationId xmlns:a16="http://schemas.microsoft.com/office/drawing/2014/main" xmlns="" id="{BA6CAC4A-496F-4617-A5E3-B4AFCD9B9723}"/>
                </a:ext>
              </a:extLst>
            </p:cNvPr>
            <p:cNvSpPr/>
            <p:nvPr/>
          </p:nvSpPr>
          <p:spPr>
            <a:xfrm rot="16200000">
              <a:off x="6578270" y="3903399"/>
              <a:ext cx="186203" cy="598342"/>
            </a:xfrm>
            <a:prstGeom prst="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4" name="正方形/長方形 53">
              <a:extLst>
                <a:ext uri="{FF2B5EF4-FFF2-40B4-BE49-F238E27FC236}">
                  <a16:creationId xmlns:a16="http://schemas.microsoft.com/office/drawing/2014/main" xmlns="" id="{76171A92-C9E7-472A-A9BE-794E8616861A}"/>
                </a:ext>
              </a:extLst>
            </p:cNvPr>
            <p:cNvSpPr/>
            <p:nvPr/>
          </p:nvSpPr>
          <p:spPr>
            <a:xfrm>
              <a:off x="4700847" y="705548"/>
              <a:ext cx="4397169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000" b="1" u="sng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Simulation of OA in Japan</a:t>
              </a:r>
              <a:endParaRPr lang="ja-JP" altLang="en-US" sz="2000" b="1" u="sng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71" name="角丸四角形 1">
              <a:extLst>
                <a:ext uri="{FF2B5EF4-FFF2-40B4-BE49-F238E27FC236}">
                  <a16:creationId xmlns:a16="http://schemas.microsoft.com/office/drawing/2014/main" xmlns="" id="{5887F727-C643-4296-A7EB-6F72E7588421}"/>
                </a:ext>
              </a:extLst>
            </p:cNvPr>
            <p:cNvSpPr/>
            <p:nvPr/>
          </p:nvSpPr>
          <p:spPr>
            <a:xfrm>
              <a:off x="4595840" y="729044"/>
              <a:ext cx="4502176" cy="6053496"/>
            </a:xfrm>
            <a:prstGeom prst="roundRect">
              <a:avLst>
                <a:gd name="adj" fmla="val 5850"/>
              </a:avLst>
            </a:prstGeom>
            <a:noFill/>
            <a:ln w="635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xmlns="" id="{D919B72B-A320-44D1-955E-D800603AC860}"/>
                </a:ext>
              </a:extLst>
            </p:cNvPr>
            <p:cNvSpPr/>
            <p:nvPr/>
          </p:nvSpPr>
          <p:spPr>
            <a:xfrm>
              <a:off x="5232655" y="5003543"/>
              <a:ext cx="2794355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12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←</a:t>
              </a:r>
              <a:r>
                <a:rPr lang="en-US" altLang="ja-JP" sz="12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west		</a:t>
              </a:r>
              <a:r>
                <a:rPr lang="ja-JP" altLang="en-US" sz="12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    </a:t>
              </a:r>
              <a:r>
                <a:rPr lang="en-US" altLang="ja-JP" sz="12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east</a:t>
              </a:r>
              <a:r>
                <a:rPr lang="ja-JP" altLang="en-US" sz="12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→</a:t>
              </a:r>
              <a:endParaRPr lang="ja-JP" altLang="en-US" sz="12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  <p:sp>
          <p:nvSpPr>
            <p:cNvPr id="73" name="正方形/長方形 72">
              <a:extLst>
                <a:ext uri="{FF2B5EF4-FFF2-40B4-BE49-F238E27FC236}">
                  <a16:creationId xmlns:a16="http://schemas.microsoft.com/office/drawing/2014/main" xmlns="" id="{EDA28A2A-0B8F-49B9-8872-8FC131990FC6}"/>
                </a:ext>
              </a:extLst>
            </p:cNvPr>
            <p:cNvSpPr/>
            <p:nvPr/>
          </p:nvSpPr>
          <p:spPr>
            <a:xfrm>
              <a:off x="4593343" y="5904785"/>
              <a:ext cx="4453734" cy="9048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10000"/>
                </a:lnSpc>
                <a:buFont typeface="Wingdings" panose="05000000000000000000" pitchFamily="2" charset="2"/>
                <a:buChar char="l"/>
              </a:pPr>
              <a:r>
                <a:rPr lang="en-US" altLang="ja-JP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srgbClr val="00B05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VBS</a:t>
              </a:r>
              <a:r>
                <a:rPr lang="ja-JP" altLang="en-US" sz="1600" dirty="0">
                  <a:solidFill>
                    <a:srgbClr val="00B05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srgbClr val="00B05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model</a:t>
              </a:r>
              <a:r>
                <a:rPr lang="ja-JP" altLang="en-US" sz="1600" dirty="0">
                  <a:solidFill>
                    <a:srgbClr val="00B050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better</a:t>
              </a:r>
              <a:r>
                <a:rPr lang="ja-JP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reproduced</a:t>
              </a:r>
              <a:r>
                <a:rPr lang="ja-JP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observed</a:t>
              </a:r>
              <a:r>
                <a:rPr lang="ja-JP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OA than </a:t>
              </a:r>
              <a:r>
                <a:rPr lang="en-US" altLang="ja-JP" sz="1600" dirty="0">
                  <a:solidFill>
                    <a:srgbClr val="0000FF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the traditional model</a:t>
              </a:r>
              <a:r>
                <a:rPr lang="en-US" altLang="ja-JP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,</a:t>
              </a:r>
              <a:r>
                <a:rPr lang="ja-JP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though</a:t>
              </a:r>
              <a:r>
                <a:rPr lang="ja-JP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several</a:t>
              </a:r>
              <a:r>
                <a:rPr lang="ja-JP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problems remained.</a:t>
              </a:r>
              <a:endParaRPr lang="en-US" altLang="ja-JP" sz="1600" b="1" u="sng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endParaRPr>
            </a:p>
          </p:txBody>
        </p:sp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xmlns="" id="{05D0A097-81BB-4D8C-86C8-37AA49450266}"/>
                </a:ext>
              </a:extLst>
            </p:cNvPr>
            <p:cNvSpPr/>
            <p:nvPr/>
          </p:nvSpPr>
          <p:spPr>
            <a:xfrm>
              <a:off x="6028413" y="5088814"/>
              <a:ext cx="103906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Obs.</a:t>
              </a:r>
              <a:r>
                <a:rPr lang="ja-JP" altLang="en-US" sz="14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 </a:t>
              </a:r>
              <a:r>
                <a:rPr lang="en-US" altLang="ja-JP" sz="1400" b="1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sites</a:t>
              </a:r>
              <a:endParaRPr lang="ja-JP" altLang="en-US" sz="1200" b="1" dirty="0">
                <a:solidFill>
                  <a:prstClr val="black"/>
                </a:solidFill>
                <a:latin typeface="Calibri"/>
                <a:ea typeface="ＭＳ Ｐゴシック" panose="020B0600070205080204" pitchFamily="50" charset="-128"/>
              </a:endParaRPr>
            </a:p>
          </p:txBody>
        </p:sp>
      </p:grpSp>
      <p:sp>
        <p:nvSpPr>
          <p:cNvPr id="62" name="正方形/長方形 61">
            <a:extLst>
              <a:ext uri="{FF2B5EF4-FFF2-40B4-BE49-F238E27FC236}">
                <a16:creationId xmlns:a16="http://schemas.microsoft.com/office/drawing/2014/main" xmlns="" id="{78292AC2-45E4-4405-B958-57E4C0E9183D}"/>
              </a:ext>
            </a:extLst>
          </p:cNvPr>
          <p:cNvSpPr/>
          <p:nvPr/>
        </p:nvSpPr>
        <p:spPr>
          <a:xfrm>
            <a:off x="1699526" y="3361372"/>
            <a:ext cx="16321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~ vapor pressure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xmlns="" id="{B9A07D09-CA28-41B7-9C67-090B8C5736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8106" y="1152953"/>
            <a:ext cx="4303461" cy="2280951"/>
          </a:xfrm>
          <a:prstGeom prst="rect">
            <a:avLst/>
          </a:prstGeom>
        </p:spPr>
      </p:pic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xmlns="" id="{81A39D3A-A464-4FD7-A090-DB6DDB108524}"/>
              </a:ext>
            </a:extLst>
          </p:cNvPr>
          <p:cNvSpPr/>
          <p:nvPr/>
        </p:nvSpPr>
        <p:spPr>
          <a:xfrm rot="16200000">
            <a:off x="-395852" y="2207523"/>
            <a:ext cx="117051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4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Molar mass</a:t>
            </a:r>
            <a:endParaRPr lang="ja-JP" altLang="en-US" sz="1200" b="1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" name="円弧 6">
            <a:extLst>
              <a:ext uri="{FF2B5EF4-FFF2-40B4-BE49-F238E27FC236}">
                <a16:creationId xmlns:a16="http://schemas.microsoft.com/office/drawing/2014/main" xmlns="" id="{80D759A7-97AE-4D23-8B73-A3CF968CE946}"/>
              </a:ext>
            </a:extLst>
          </p:cNvPr>
          <p:cNvSpPr/>
          <p:nvPr/>
        </p:nvSpPr>
        <p:spPr>
          <a:xfrm rot="7699465">
            <a:off x="2803188" y="5634316"/>
            <a:ext cx="186299" cy="268024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9" name="円弧 68">
            <a:extLst>
              <a:ext uri="{FF2B5EF4-FFF2-40B4-BE49-F238E27FC236}">
                <a16:creationId xmlns:a16="http://schemas.microsoft.com/office/drawing/2014/main" xmlns="" id="{3AAB658D-78DC-4D7D-B2C0-7352E41EF789}"/>
              </a:ext>
            </a:extLst>
          </p:cNvPr>
          <p:cNvSpPr/>
          <p:nvPr/>
        </p:nvSpPr>
        <p:spPr>
          <a:xfrm rot="7699465">
            <a:off x="2594081" y="5653051"/>
            <a:ext cx="186299" cy="268024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74" name="円弧 73">
            <a:extLst>
              <a:ext uri="{FF2B5EF4-FFF2-40B4-BE49-F238E27FC236}">
                <a16:creationId xmlns:a16="http://schemas.microsoft.com/office/drawing/2014/main" xmlns="" id="{9A2E7BDE-85D1-41D7-A5AB-2A465F599BDE}"/>
              </a:ext>
            </a:extLst>
          </p:cNvPr>
          <p:cNvSpPr/>
          <p:nvPr/>
        </p:nvSpPr>
        <p:spPr>
          <a:xfrm rot="7699465">
            <a:off x="2378898" y="5641407"/>
            <a:ext cx="186299" cy="268024"/>
          </a:xfrm>
          <a:prstGeom prst="arc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  <a:latin typeface="Calibri"/>
              <a:ea typeface="ＭＳ Ｐゴシック" panose="020B0600070205080204" pitchFamily="50" charset="-128"/>
            </a:endParaRPr>
          </a:p>
        </p:txBody>
      </p:sp>
      <p:sp>
        <p:nvSpPr>
          <p:cNvPr id="61" name="角丸四角形 1">
            <a:extLst>
              <a:ext uri="{FF2B5EF4-FFF2-40B4-BE49-F238E27FC236}">
                <a16:creationId xmlns:a16="http://schemas.microsoft.com/office/drawing/2014/main" xmlns="" id="{42A54819-25CD-4053-85DE-18A03C236ECC}"/>
              </a:ext>
            </a:extLst>
          </p:cNvPr>
          <p:cNvSpPr/>
          <p:nvPr/>
        </p:nvSpPr>
        <p:spPr>
          <a:xfrm>
            <a:off x="36555" y="739578"/>
            <a:ext cx="4502176" cy="6042962"/>
          </a:xfrm>
          <a:prstGeom prst="roundRect">
            <a:avLst>
              <a:gd name="adj" fmla="val 5850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10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xmlns="" id="{6CA3C9AE-7931-4590-80D0-DB5D47697BCD}"/>
              </a:ext>
            </a:extLst>
          </p:cNvPr>
          <p:cNvGrpSpPr/>
          <p:nvPr/>
        </p:nvGrpSpPr>
        <p:grpSpPr>
          <a:xfrm>
            <a:off x="19062" y="7303"/>
            <a:ext cx="9106680" cy="648331"/>
            <a:chOff x="19062" y="7303"/>
            <a:chExt cx="9106680" cy="648331"/>
          </a:xfrm>
        </p:grpSpPr>
        <p:pic>
          <p:nvPicPr>
            <p:cNvPr id="5" name="Picture 1252" descr="NIES_LOGO_trans_small">
              <a:extLst>
                <a:ext uri="{FF2B5EF4-FFF2-40B4-BE49-F238E27FC236}">
                  <a16:creationId xmlns:a16="http://schemas.microsoft.com/office/drawing/2014/main" xmlns="" id="{3677A3C7-2A9F-4193-A659-DDA7D1EBEB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848" y="7303"/>
              <a:ext cx="1089222" cy="56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xmlns="" id="{710226E7-12FA-4733-852C-C1F6F2260F07}"/>
                </a:ext>
              </a:extLst>
            </p:cNvPr>
            <p:cNvCxnSpPr>
              <a:cxnSpLocks/>
            </p:cNvCxnSpPr>
            <p:nvPr/>
          </p:nvCxnSpPr>
          <p:spPr>
            <a:xfrm>
              <a:off x="19062" y="655634"/>
              <a:ext cx="9106680" cy="0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41F359D3-27F7-427A-99FB-73ADD3D3CDD5}"/>
              </a:ext>
            </a:extLst>
          </p:cNvPr>
          <p:cNvSpPr/>
          <p:nvPr/>
        </p:nvSpPr>
        <p:spPr>
          <a:xfrm>
            <a:off x="433954" y="57077"/>
            <a:ext cx="80281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Condensable particulate matter</a:t>
            </a:r>
            <a:endParaRPr lang="ja-JP" altLang="en-US" sz="28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xmlns="" id="{594CC7D0-6CD5-4525-9DD8-EE37C87F06D6}"/>
              </a:ext>
            </a:extLst>
          </p:cNvPr>
          <p:cNvSpPr/>
          <p:nvPr/>
        </p:nvSpPr>
        <p:spPr>
          <a:xfrm>
            <a:off x="610927" y="824278"/>
            <a:ext cx="8176612" cy="707886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latin typeface="Arial Black" panose="020B0A04020102020204" pitchFamily="34" charset="0"/>
                <a:cs typeface="Arial" panose="020B0604020202020204" pitchFamily="34" charset="0"/>
              </a:rPr>
              <a:t>In the gas phase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under stack conditions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ja-JP" sz="2000" dirty="0"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Condense into PM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immediately after discharge from the stack</a:t>
            </a:r>
            <a:endParaRPr lang="ja-JP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xmlns="" id="{24E401A3-49DE-42E4-AB19-634111D68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416" y="1654848"/>
            <a:ext cx="7424214" cy="5146075"/>
          </a:xfrm>
          <a:prstGeom prst="rect">
            <a:avLst/>
          </a:prstGeom>
        </p:spPr>
      </p:pic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xmlns="" id="{8FA9846D-9231-4E46-B065-7457AD2CBD25}"/>
              </a:ext>
            </a:extLst>
          </p:cNvPr>
          <p:cNvSpPr/>
          <p:nvPr/>
        </p:nvSpPr>
        <p:spPr>
          <a:xfrm>
            <a:off x="705173" y="1596325"/>
            <a:ext cx="7964956" cy="5146064"/>
          </a:xfrm>
          <a:prstGeom prst="roundRect">
            <a:avLst>
              <a:gd name="adj" fmla="val 8942"/>
            </a:avLst>
          </a:prstGeom>
          <a:noFill/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xmlns="" id="{5A2F434B-C144-4865-960C-7CA2BD902EDE}"/>
              </a:ext>
            </a:extLst>
          </p:cNvPr>
          <p:cNvSpPr txBox="1"/>
          <p:nvPr/>
        </p:nvSpPr>
        <p:spPr>
          <a:xfrm>
            <a:off x="3125906" y="2096883"/>
            <a:ext cx="1678223" cy="215444"/>
          </a:xfrm>
          <a:prstGeom prst="rect">
            <a:avLst/>
          </a:prstGeom>
          <a:solidFill>
            <a:srgbClr val="EAEAEA">
              <a:alpha val="50196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8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Japanese industrial standards</a:t>
            </a:r>
            <a:endParaRPr kumimoji="1" lang="ja-JP" altLang="en-US" sz="800" b="1" u="sng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xmlns="" id="{966E50DA-2038-4B84-8842-B900029B4F33}"/>
              </a:ext>
            </a:extLst>
          </p:cNvPr>
          <p:cNvGrpSpPr/>
          <p:nvPr/>
        </p:nvGrpSpPr>
        <p:grpSpPr>
          <a:xfrm>
            <a:off x="1574644" y="1768263"/>
            <a:ext cx="4610431" cy="1917390"/>
            <a:chOff x="1574644" y="1768263"/>
            <a:chExt cx="4610431" cy="1917390"/>
          </a:xfrm>
        </p:grpSpPr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xmlns="" id="{DB6BBD74-3F5B-4FE5-8F34-2D94D3745925}"/>
                </a:ext>
              </a:extLst>
            </p:cNvPr>
            <p:cNvSpPr txBox="1"/>
            <p:nvPr/>
          </p:nvSpPr>
          <p:spPr>
            <a:xfrm>
              <a:off x="4928371" y="2071065"/>
              <a:ext cx="1256704" cy="584774"/>
            </a:xfrm>
            <a:prstGeom prst="rect">
              <a:avLst/>
            </a:prstGeom>
            <a:solidFill>
              <a:srgbClr val="EAEAEA">
                <a:alpha val="50196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u="sng" dirty="0">
                  <a:solidFill>
                    <a:schemeClr val="bg2">
                      <a:lumMod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Filterable PM</a:t>
              </a:r>
              <a:endParaRPr kumimoji="1" lang="ja-JP" altLang="en-US" sz="1600" b="1" u="sng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" name="楕円 2">
              <a:extLst>
                <a:ext uri="{FF2B5EF4-FFF2-40B4-BE49-F238E27FC236}">
                  <a16:creationId xmlns:a16="http://schemas.microsoft.com/office/drawing/2014/main" xmlns="" id="{9892D298-675C-42B8-BA6E-1F4ABCB7B130}"/>
                </a:ext>
              </a:extLst>
            </p:cNvPr>
            <p:cNvSpPr/>
            <p:nvPr/>
          </p:nvSpPr>
          <p:spPr>
            <a:xfrm rot="20325095">
              <a:off x="1574644" y="1768263"/>
              <a:ext cx="3370704" cy="1917390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xmlns="" id="{C90C83B4-2E04-4551-9131-D0FFC116C03C}"/>
              </a:ext>
            </a:extLst>
          </p:cNvPr>
          <p:cNvGrpSpPr/>
          <p:nvPr/>
        </p:nvGrpSpPr>
        <p:grpSpPr>
          <a:xfrm>
            <a:off x="2407107" y="3442836"/>
            <a:ext cx="3269003" cy="1917390"/>
            <a:chOff x="2407107" y="3442836"/>
            <a:chExt cx="3269003" cy="1917390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xmlns="" id="{35FBD751-647E-412C-A982-F069848A9F83}"/>
                </a:ext>
              </a:extLst>
            </p:cNvPr>
            <p:cNvSpPr txBox="1"/>
            <p:nvPr/>
          </p:nvSpPr>
          <p:spPr>
            <a:xfrm>
              <a:off x="3902089" y="3935498"/>
              <a:ext cx="1641554" cy="584774"/>
            </a:xfrm>
            <a:prstGeom prst="rect">
              <a:avLst/>
            </a:prstGeom>
            <a:solidFill>
              <a:srgbClr val="FFCCFF">
                <a:alpha val="50196"/>
              </a:srgbClr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Condensable  PM</a:t>
              </a:r>
              <a:endParaRPr kumimoji="1" lang="ja-JP" altLang="en-US" sz="16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xmlns="" id="{CA0130A1-C708-4028-9C36-42950A1E4A08}"/>
                </a:ext>
              </a:extLst>
            </p:cNvPr>
            <p:cNvSpPr/>
            <p:nvPr/>
          </p:nvSpPr>
          <p:spPr>
            <a:xfrm rot="19190506">
              <a:off x="2407107" y="3442836"/>
              <a:ext cx="3269003" cy="191739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7477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>
            <a:extLst>
              <a:ext uri="{FF2B5EF4-FFF2-40B4-BE49-F238E27FC236}">
                <a16:creationId xmlns:a16="http://schemas.microsoft.com/office/drawing/2014/main" xmlns="" id="{25EC2896-F605-4D5B-AC45-93BDDD462D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0315" y="1894185"/>
            <a:ext cx="4438050" cy="286476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xmlns="" id="{1528C293-1AE5-4FDB-99A6-673A2334E730}"/>
              </a:ext>
            </a:extLst>
          </p:cNvPr>
          <p:cNvSpPr txBox="1"/>
          <p:nvPr/>
        </p:nvSpPr>
        <p:spPr>
          <a:xfrm>
            <a:off x="5076056" y="1124744"/>
            <a:ext cx="2892138" cy="67710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</a:rPr>
              <a:t>Impinger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</a:rPr>
              <a:t> method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</a:rPr>
              <a:t> 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16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</a:t>
            </a:r>
            <a:r>
              <a:rPr lang="en-US" altLang="ja-JP" sz="1600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e.g.,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EPA 201A/202)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xmlns="" id="{71A1A5D6-8754-41FF-AF8D-4D27F10B17D9}"/>
              </a:ext>
            </a:extLst>
          </p:cNvPr>
          <p:cNvSpPr txBox="1"/>
          <p:nvPr/>
        </p:nvSpPr>
        <p:spPr>
          <a:xfrm>
            <a:off x="125635" y="1124744"/>
            <a:ext cx="421140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Dilution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sampling method</a:t>
            </a:r>
            <a:r>
              <a:rPr kumimoji="1" lang="ja-JP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endParaRPr kumimoji="1" lang="en-US" altLang="ja-JP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2200" dirty="0">
                <a:solidFill>
                  <a:srgbClr val="FF0000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(e.g., ISO,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CTM-039, Tokyo</a:t>
            </a:r>
            <a:r>
              <a:rPr kumimoji="1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metropolis)</a:t>
            </a:r>
            <a:endParaRPr kumimoji="1" lang="ja-JP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2125EAC7-D5FD-44AE-8F43-7C8EAEFA3E2B}"/>
              </a:ext>
            </a:extLst>
          </p:cNvPr>
          <p:cNvSpPr/>
          <p:nvPr/>
        </p:nvSpPr>
        <p:spPr>
          <a:xfrm>
            <a:off x="7703841" y="6185747"/>
            <a:ext cx="144015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ItalicMT"/>
                <a:ea typeface="ＭＳ Ｐゴシック" panose="020B0600070205080204" pitchFamily="50" charset="-128"/>
                <a:cs typeface="+mn-cs"/>
              </a:rPr>
              <a:t>PEC/MOE, 2014</a:t>
            </a:r>
            <a:endParaRPr kumimoji="1" lang="ja-JP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NewRomanPS-ItalicMT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xmlns="" id="{CF455CAD-984B-4488-ADF7-61D854E445CD}"/>
              </a:ext>
            </a:extLst>
          </p:cNvPr>
          <p:cNvGrpSpPr/>
          <p:nvPr/>
        </p:nvGrpSpPr>
        <p:grpSpPr>
          <a:xfrm>
            <a:off x="19062" y="7303"/>
            <a:ext cx="9106680" cy="648331"/>
            <a:chOff x="19062" y="7303"/>
            <a:chExt cx="9106680" cy="648331"/>
          </a:xfrm>
        </p:grpSpPr>
        <p:pic>
          <p:nvPicPr>
            <p:cNvPr id="10" name="Picture 1252" descr="NIES_LOGO_trans_small">
              <a:extLst>
                <a:ext uri="{FF2B5EF4-FFF2-40B4-BE49-F238E27FC236}">
                  <a16:creationId xmlns:a16="http://schemas.microsoft.com/office/drawing/2014/main" xmlns="" id="{4F02CF0A-226F-4666-AB0A-ED4C5CBFC2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848" y="7303"/>
              <a:ext cx="1089222" cy="56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直線コネクタ 10">
              <a:extLst>
                <a:ext uri="{FF2B5EF4-FFF2-40B4-BE49-F238E27FC236}">
                  <a16:creationId xmlns:a16="http://schemas.microsoft.com/office/drawing/2014/main" xmlns="" id="{4ACE69A0-83D5-4627-A6B6-96EECD525A20}"/>
                </a:ext>
              </a:extLst>
            </p:cNvPr>
            <p:cNvCxnSpPr>
              <a:cxnSpLocks/>
            </p:cNvCxnSpPr>
            <p:nvPr/>
          </p:nvCxnSpPr>
          <p:spPr>
            <a:xfrm>
              <a:off x="19062" y="655634"/>
              <a:ext cx="9106680" cy="0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8C422DB6-87BC-44B3-83EF-95F431E534E7}"/>
              </a:ext>
            </a:extLst>
          </p:cNvPr>
          <p:cNvSpPr/>
          <p:nvPr/>
        </p:nvSpPr>
        <p:spPr>
          <a:xfrm>
            <a:off x="351692" y="5042622"/>
            <a:ext cx="3989691" cy="1391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Sampling of CPM after isothermal dilution.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Possibility of negative artifacts by SVOC wall loss.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xmlns="" id="{5104202F-A5A9-417A-AFEF-9CC895DE0DC9}"/>
              </a:ext>
            </a:extLst>
          </p:cNvPr>
          <p:cNvSpPr/>
          <p:nvPr/>
        </p:nvSpPr>
        <p:spPr>
          <a:xfrm>
            <a:off x="4572000" y="5012782"/>
            <a:ext cx="4501752" cy="1059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CPM is sampled with a condenser, dry </a:t>
            </a:r>
            <a:r>
              <a:rPr lang="en-US" altLang="ja-JP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impingers</a:t>
            </a:r>
            <a:r>
              <a:rPr lang="en-US" altLang="ja-JP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a filter.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Positive artifacts by gas adsorption.</a:t>
            </a:r>
          </a:p>
        </p:txBody>
      </p:sp>
      <p:sp>
        <p:nvSpPr>
          <p:cNvPr id="15" name="角丸四角形 1">
            <a:extLst>
              <a:ext uri="{FF2B5EF4-FFF2-40B4-BE49-F238E27FC236}">
                <a16:creationId xmlns:a16="http://schemas.microsoft.com/office/drawing/2014/main" xmlns="" id="{A5C667E2-9B0D-41DD-A4A2-E5AF3C7053B9}"/>
              </a:ext>
            </a:extLst>
          </p:cNvPr>
          <p:cNvSpPr/>
          <p:nvPr/>
        </p:nvSpPr>
        <p:spPr>
          <a:xfrm>
            <a:off x="4568749" y="1046591"/>
            <a:ext cx="4511639" cy="5442828"/>
          </a:xfrm>
          <a:prstGeom prst="roundRect">
            <a:avLst>
              <a:gd name="adj" fmla="val 5850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角丸四角形 1">
            <a:extLst>
              <a:ext uri="{FF2B5EF4-FFF2-40B4-BE49-F238E27FC236}">
                <a16:creationId xmlns:a16="http://schemas.microsoft.com/office/drawing/2014/main" xmlns="" id="{EC1C8D05-DE56-497A-9F66-64CACFC68EEE}"/>
              </a:ext>
            </a:extLst>
          </p:cNvPr>
          <p:cNvSpPr/>
          <p:nvPr/>
        </p:nvSpPr>
        <p:spPr>
          <a:xfrm>
            <a:off x="63610" y="1046590"/>
            <a:ext cx="4435119" cy="5416799"/>
          </a:xfrm>
          <a:prstGeom prst="roundRect">
            <a:avLst>
              <a:gd name="adj" fmla="val 5850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xmlns="" id="{8CCAEB43-2816-413E-93E9-DA4BA484CC9B}"/>
              </a:ext>
            </a:extLst>
          </p:cNvPr>
          <p:cNvSpPr/>
          <p:nvPr/>
        </p:nvSpPr>
        <p:spPr>
          <a:xfrm>
            <a:off x="2671465" y="6125191"/>
            <a:ext cx="17399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ItalicMT"/>
                <a:ea typeface="ＭＳ Ｐゴシック" panose="020B0600070205080204" pitchFamily="50" charset="-128"/>
                <a:cs typeface="+mn-cs"/>
              </a:rPr>
              <a:t>Richards</a:t>
            </a:r>
            <a:r>
              <a:rPr kumimoji="1" lang="ja-JP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ItalicMT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ItalicMT"/>
                <a:ea typeface="ＭＳ Ｐゴシック" panose="020B0600070205080204" pitchFamily="50" charset="-128"/>
                <a:cs typeface="+mn-cs"/>
              </a:rPr>
              <a:t>et</a:t>
            </a:r>
            <a:r>
              <a:rPr kumimoji="1" lang="ja-JP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ItalicMT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ItalicMT"/>
                <a:ea typeface="ＭＳ Ｐゴシック" panose="020B0600070205080204" pitchFamily="50" charset="-128"/>
                <a:cs typeface="+mn-cs"/>
              </a:rPr>
              <a:t>al.,</a:t>
            </a:r>
            <a:r>
              <a:rPr kumimoji="1" lang="ja-JP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ItalicMT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ItalicMT"/>
                <a:ea typeface="ＭＳ Ｐゴシック" panose="020B0600070205080204" pitchFamily="50" charset="-128"/>
                <a:cs typeface="+mn-cs"/>
              </a:rPr>
              <a:t>2005</a:t>
            </a:r>
            <a:endParaRPr kumimoji="1" lang="ja-JP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NewRomanPS-Italic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0" name="タイトル 3">
            <a:extLst>
              <a:ext uri="{FF2B5EF4-FFF2-40B4-BE49-F238E27FC236}">
                <a16:creationId xmlns:a16="http://schemas.microsoft.com/office/drawing/2014/main" xmlns="" id="{A18E6D98-1612-40B8-84B8-EBCB6BC3A024}"/>
              </a:ext>
            </a:extLst>
          </p:cNvPr>
          <p:cNvSpPr txBox="1">
            <a:spLocks/>
          </p:cNvSpPr>
          <p:nvPr/>
        </p:nvSpPr>
        <p:spPr>
          <a:xfrm>
            <a:off x="233494" y="48906"/>
            <a:ext cx="7865476" cy="6009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Methodology – measurement of </a:t>
            </a:r>
            <a:r>
              <a:rPr lang="en-US" altLang="ja-JP" sz="22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condensable PM</a:t>
            </a:r>
            <a:endParaRPr lang="ja-JP" altLang="en-US" sz="22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xmlns="" id="{D85F13AB-E131-4C9F-8130-3AC0FC16E1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01" y="1875654"/>
            <a:ext cx="3801131" cy="319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8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5871" y="7302"/>
            <a:ext cx="9106680" cy="829410"/>
            <a:chOff x="25871" y="7302"/>
            <a:chExt cx="9106680" cy="829410"/>
          </a:xfrm>
        </p:grpSpPr>
        <p:pic>
          <p:nvPicPr>
            <p:cNvPr id="7" name="Picture 1252" descr="NIES_LOGO_trans_sm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201" y="7302"/>
              <a:ext cx="1498869" cy="77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>
              <a:cxnSpLocks/>
            </p:cNvCxnSpPr>
            <p:nvPr/>
          </p:nvCxnSpPr>
          <p:spPr>
            <a:xfrm>
              <a:off x="25871" y="836712"/>
              <a:ext cx="9106680" cy="0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7" name="正方形/長方形 16"/>
          <p:cNvSpPr/>
          <p:nvPr/>
        </p:nvSpPr>
        <p:spPr>
          <a:xfrm>
            <a:off x="395536" y="1844824"/>
            <a:ext cx="274293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u="sng" dirty="0">
                <a:solidFill>
                  <a:prstClr val="black"/>
                </a:solidFill>
              </a:rPr>
              <a:t>Emission survey of PM</a:t>
            </a:r>
            <a:r>
              <a:rPr lang="en-US" altLang="ja-JP" sz="2000" u="sng" baseline="-25000" dirty="0">
                <a:solidFill>
                  <a:prstClr val="black"/>
                </a:solidFill>
              </a:rPr>
              <a:t>2.5</a:t>
            </a:r>
          </a:p>
          <a:p>
            <a:r>
              <a:rPr lang="en-US" altLang="ja-JP" sz="1400" dirty="0">
                <a:solidFill>
                  <a:prstClr val="black"/>
                </a:solidFill>
              </a:rPr>
              <a:t>(stationary combustion sources)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42" name="正方形/長方形 41"/>
          <p:cNvSpPr/>
          <p:nvPr/>
        </p:nvSpPr>
        <p:spPr>
          <a:xfrm>
            <a:off x="35496" y="975402"/>
            <a:ext cx="9077726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prstClr val="black"/>
                </a:solidFill>
              </a:rPr>
              <a:t>In the conventional emission survey of PM</a:t>
            </a:r>
            <a:r>
              <a:rPr lang="en-US" altLang="ja-JP" sz="2000" baseline="-25000" dirty="0">
                <a:solidFill>
                  <a:prstClr val="black"/>
                </a:solidFill>
              </a:rPr>
              <a:t>2.5</a:t>
            </a:r>
            <a:r>
              <a:rPr lang="en-US" altLang="ja-JP" sz="2000" dirty="0">
                <a:solidFill>
                  <a:prstClr val="black"/>
                </a:solidFill>
              </a:rPr>
              <a:t>, </a:t>
            </a:r>
            <a:r>
              <a:rPr lang="en-US" altLang="ja-JP" sz="2000" dirty="0">
                <a:solidFill>
                  <a:srgbClr val="FF0000"/>
                </a:solidFill>
              </a:rPr>
              <a:t>condensable PM was not measured</a:t>
            </a:r>
            <a:r>
              <a:rPr lang="en-US" altLang="ja-JP" sz="20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ja-JP" altLang="en-US" sz="2000" dirty="0">
                <a:solidFill>
                  <a:prstClr val="black"/>
                </a:solidFill>
              </a:rPr>
              <a:t>→　</a:t>
            </a:r>
            <a:r>
              <a:rPr lang="en-US" altLang="ja-JP" sz="2000" dirty="0">
                <a:solidFill>
                  <a:prstClr val="black"/>
                </a:solidFill>
              </a:rPr>
              <a:t>Exhaust should be sampled </a:t>
            </a:r>
            <a:r>
              <a:rPr lang="en-US" altLang="ja-JP" sz="2000" dirty="0">
                <a:solidFill>
                  <a:srgbClr val="0066FF"/>
                </a:solidFill>
              </a:rPr>
              <a:t>after dilution and cooling</a:t>
            </a:r>
            <a:r>
              <a:rPr lang="en-US" altLang="ja-JP" sz="2000" dirty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25" name="円柱 24"/>
          <p:cNvSpPr/>
          <p:nvPr/>
        </p:nvSpPr>
        <p:spPr>
          <a:xfrm>
            <a:off x="233494" y="2672683"/>
            <a:ext cx="1578349" cy="3200486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0" name="正方形/長方形 19"/>
          <p:cNvSpPr/>
          <p:nvPr/>
        </p:nvSpPr>
        <p:spPr>
          <a:xfrm>
            <a:off x="710780" y="2671625"/>
            <a:ext cx="76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Stacks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21" name="右矢印 12"/>
          <p:cNvSpPr/>
          <p:nvPr/>
        </p:nvSpPr>
        <p:spPr>
          <a:xfrm rot="16200000">
            <a:off x="810741" y="5487138"/>
            <a:ext cx="446409" cy="1833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22" name="正方形/長方形 21"/>
          <p:cNvSpPr/>
          <p:nvPr/>
        </p:nvSpPr>
        <p:spPr>
          <a:xfrm>
            <a:off x="207763" y="5192486"/>
            <a:ext cx="845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>
                <a:solidFill>
                  <a:prstClr val="black"/>
                </a:solidFill>
              </a:rPr>
              <a:t>Flow of </a:t>
            </a:r>
          </a:p>
          <a:p>
            <a:pPr algn="ctr"/>
            <a:r>
              <a:rPr lang="en-US" altLang="ja-JP" sz="1600" dirty="0">
                <a:solidFill>
                  <a:prstClr val="black"/>
                </a:solidFill>
              </a:rPr>
              <a:t>exhaust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sp>
        <p:nvSpPr>
          <p:cNvPr id="48" name="タイトル 3"/>
          <p:cNvSpPr txBox="1">
            <a:spLocks/>
          </p:cNvSpPr>
          <p:nvPr/>
        </p:nvSpPr>
        <p:spPr>
          <a:xfrm>
            <a:off x="233494" y="48905"/>
            <a:ext cx="7865476" cy="744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surveys of </a:t>
            </a:r>
            <a:r>
              <a:rPr lang="en-US" altLang="ja-JP" sz="22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filterable and condensable PM</a:t>
            </a:r>
            <a:endParaRPr lang="ja-JP" altLang="en-US" sz="22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808619" y="1934369"/>
            <a:ext cx="4236544" cy="4839315"/>
            <a:chOff x="4808619" y="1934369"/>
            <a:chExt cx="4236544" cy="4839315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4808619" y="1934369"/>
              <a:ext cx="4236544" cy="2341429"/>
              <a:chOff x="4808619" y="1934369"/>
              <a:chExt cx="4236544" cy="2341429"/>
            </a:xfrm>
          </p:grpSpPr>
          <p:grpSp>
            <p:nvGrpSpPr>
              <p:cNvPr id="9" name="グループ化 8"/>
              <p:cNvGrpSpPr/>
              <p:nvPr/>
            </p:nvGrpSpPr>
            <p:grpSpPr>
              <a:xfrm>
                <a:off x="4936099" y="2303701"/>
                <a:ext cx="3389535" cy="1972097"/>
                <a:chOff x="5467672" y="3716352"/>
                <a:chExt cx="3389535" cy="1972097"/>
              </a:xfrm>
            </p:grpSpPr>
            <p:pic>
              <p:nvPicPr>
                <p:cNvPr id="57" name="Picture 3" descr="C:\Users\my\Documents\WORK\Present\Conference\2017\NIES公開シンポジウム\pres\DSC_6885.JPG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467672" y="3716352"/>
                  <a:ext cx="2958146" cy="19720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" name="正方形/長方形 3"/>
                <p:cNvSpPr/>
                <p:nvPr/>
              </p:nvSpPr>
              <p:spPr>
                <a:xfrm>
                  <a:off x="6263640" y="3997612"/>
                  <a:ext cx="967741" cy="307777"/>
                </a:xfrm>
                <a:prstGeom prst="rect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sz="1400" b="1" dirty="0">
                      <a:solidFill>
                        <a:srgbClr val="0000FF"/>
                      </a:solidFill>
                    </a:rPr>
                    <a:t>Diluter</a:t>
                  </a:r>
                  <a:endParaRPr lang="ja-JP" altLang="en-US" sz="1400" b="1" dirty="0">
                    <a:solidFill>
                      <a:srgbClr val="0000FF"/>
                    </a:solidFill>
                  </a:endParaRPr>
                </a:p>
              </p:txBody>
            </p:sp>
            <p:sp>
              <p:nvSpPr>
                <p:cNvPr id="58" name="正方形/長方形 57"/>
                <p:cNvSpPr/>
                <p:nvPr/>
              </p:nvSpPr>
              <p:spPr>
                <a:xfrm>
                  <a:off x="7772052" y="3889890"/>
                  <a:ext cx="1085155" cy="523220"/>
                </a:xfrm>
                <a:prstGeom prst="rect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altLang="ja-JP" sz="1400" b="1" dirty="0">
                      <a:solidFill>
                        <a:srgbClr val="0000FF"/>
                      </a:solidFill>
                    </a:rPr>
                    <a:t>Residence chamber</a:t>
                  </a:r>
                  <a:endParaRPr lang="ja-JP" altLang="en-US" sz="1400" b="1" dirty="0">
                    <a:solidFill>
                      <a:srgbClr val="0000FF"/>
                    </a:solidFill>
                  </a:endParaRPr>
                </a:p>
              </p:txBody>
            </p:sp>
          </p:grpSp>
          <p:sp>
            <p:nvSpPr>
              <p:cNvPr id="2" name="正方形/長方形 1"/>
              <p:cNvSpPr/>
              <p:nvPr/>
            </p:nvSpPr>
            <p:spPr>
              <a:xfrm>
                <a:off x="4808619" y="1934369"/>
                <a:ext cx="423654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prstClr val="black"/>
                    </a:solidFill>
                  </a:rPr>
                  <a:t>PM</a:t>
                </a:r>
                <a:r>
                  <a:rPr lang="en-US" altLang="ja-JP" baseline="-25000" dirty="0">
                    <a:solidFill>
                      <a:prstClr val="black"/>
                    </a:solidFill>
                  </a:rPr>
                  <a:t>2.5</a:t>
                </a:r>
                <a:r>
                  <a:rPr lang="en-US" altLang="ja-JP" dirty="0">
                    <a:solidFill>
                      <a:prstClr val="black"/>
                    </a:solidFill>
                  </a:rPr>
                  <a:t> measurement by NIES </a:t>
                </a:r>
                <a:r>
                  <a:rPr lang="en-US" altLang="ja-JP" sz="1400" dirty="0">
                    <a:solidFill>
                      <a:prstClr val="black"/>
                    </a:solidFill>
                  </a:rPr>
                  <a:t>(dilution sampling)</a:t>
                </a:r>
              </a:p>
            </p:txBody>
          </p:sp>
        </p:grpSp>
        <p:grpSp>
          <p:nvGrpSpPr>
            <p:cNvPr id="5" name="グループ化 4"/>
            <p:cNvGrpSpPr/>
            <p:nvPr/>
          </p:nvGrpSpPr>
          <p:grpSpPr>
            <a:xfrm>
              <a:off x="4932040" y="4332828"/>
              <a:ext cx="2947895" cy="2440856"/>
              <a:chOff x="4885464" y="4372077"/>
              <a:chExt cx="2947895" cy="2440856"/>
            </a:xfrm>
          </p:grpSpPr>
          <p:pic>
            <p:nvPicPr>
              <p:cNvPr id="4098" name="Picture 2" descr="C:\Users\my\Documents\WORK\Present\Conference\2017\NIES公開シンポジウム\pres\170511_予聴会\DSCN0004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06893" y="4693227"/>
                <a:ext cx="2826466" cy="211970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3" name="正方形/長方形 42"/>
              <p:cNvSpPr/>
              <p:nvPr/>
            </p:nvSpPr>
            <p:spPr>
              <a:xfrm>
                <a:off x="4885464" y="4372077"/>
                <a:ext cx="257795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u="sng" dirty="0">
                    <a:solidFill>
                      <a:prstClr val="black"/>
                    </a:solidFill>
                  </a:rPr>
                  <a:t>Emission survey in the US</a:t>
                </a:r>
                <a:endParaRPr lang="ja-JP" alt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6" name="正方形/長方形 45"/>
              <p:cNvSpPr/>
              <p:nvPr/>
            </p:nvSpPr>
            <p:spPr>
              <a:xfrm>
                <a:off x="5843117" y="6047414"/>
                <a:ext cx="810115" cy="307777"/>
              </a:xfrm>
              <a:prstGeom prst="rect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400" b="1" dirty="0">
                    <a:solidFill>
                      <a:srgbClr val="0000FF"/>
                    </a:solidFill>
                  </a:rPr>
                  <a:t>Diluter</a:t>
                </a:r>
                <a:endParaRPr lang="ja-JP" altLang="en-US" sz="1400" b="1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47" name="正方形/長方形 46"/>
              <p:cNvSpPr/>
              <p:nvPr/>
            </p:nvSpPr>
            <p:spPr>
              <a:xfrm>
                <a:off x="5217384" y="5070164"/>
                <a:ext cx="1155927" cy="523220"/>
              </a:xfrm>
              <a:prstGeom prst="rect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400" b="1" dirty="0">
                    <a:solidFill>
                      <a:srgbClr val="0000FF"/>
                    </a:solidFill>
                  </a:rPr>
                  <a:t>Residence chamber</a:t>
                </a:r>
                <a:endParaRPr lang="ja-JP" altLang="en-US" sz="1400" b="1" dirty="0">
                  <a:solidFill>
                    <a:srgbClr val="0000FF"/>
                  </a:solidFill>
                </a:endParaRPr>
              </a:p>
            </p:txBody>
          </p:sp>
        </p:grpSp>
      </p:grpSp>
      <p:grpSp>
        <p:nvGrpSpPr>
          <p:cNvPr id="12" name="グループ化 11"/>
          <p:cNvGrpSpPr/>
          <p:nvPr/>
        </p:nvGrpSpPr>
        <p:grpSpPr>
          <a:xfrm>
            <a:off x="480645" y="3109576"/>
            <a:ext cx="4527001" cy="916656"/>
            <a:chOff x="719335" y="2849547"/>
            <a:chExt cx="4527001" cy="916656"/>
          </a:xfrm>
        </p:grpSpPr>
        <p:sp>
          <p:nvSpPr>
            <p:cNvPr id="26" name="フリーフォーム 1"/>
            <p:cNvSpPr/>
            <p:nvPr/>
          </p:nvSpPr>
          <p:spPr>
            <a:xfrm>
              <a:off x="1170193" y="3595692"/>
              <a:ext cx="1834090" cy="134029"/>
            </a:xfrm>
            <a:custGeom>
              <a:avLst/>
              <a:gdLst>
                <a:gd name="connsiteX0" fmla="*/ 0 w 1440873"/>
                <a:gd name="connsiteY0" fmla="*/ 105294 h 105294"/>
                <a:gd name="connsiteX1" fmla="*/ 0 w 1440873"/>
                <a:gd name="connsiteY1" fmla="*/ 5542 h 105294"/>
                <a:gd name="connsiteX2" fmla="*/ 1440873 w 1440873"/>
                <a:gd name="connsiteY2" fmla="*/ 0 h 10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873" h="105294">
                  <a:moveTo>
                    <a:pt x="0" y="105294"/>
                  </a:moveTo>
                  <a:lnTo>
                    <a:pt x="0" y="5542"/>
                  </a:lnTo>
                  <a:lnTo>
                    <a:pt x="144087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27" name="グループ化 26"/>
            <p:cNvGrpSpPr/>
            <p:nvPr/>
          </p:nvGrpSpPr>
          <p:grpSpPr>
            <a:xfrm>
              <a:off x="1288516" y="3510274"/>
              <a:ext cx="370030" cy="184175"/>
              <a:chOff x="7595665" y="4364431"/>
              <a:chExt cx="290698" cy="72682"/>
            </a:xfrm>
            <a:solidFill>
              <a:schemeClr val="bg1"/>
            </a:solidFill>
          </p:grpSpPr>
          <p:sp>
            <p:nvSpPr>
              <p:cNvPr id="40" name="二等辺三角形 39"/>
              <p:cNvSpPr/>
              <p:nvPr/>
            </p:nvSpPr>
            <p:spPr>
              <a:xfrm rot="16200000">
                <a:off x="7622670" y="4337427"/>
                <a:ext cx="72681" cy="126691"/>
              </a:xfrm>
              <a:prstGeom prst="triangl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" name="正方形/長方形 40"/>
              <p:cNvSpPr/>
              <p:nvPr/>
            </p:nvSpPr>
            <p:spPr>
              <a:xfrm>
                <a:off x="7724351" y="4364431"/>
                <a:ext cx="162012" cy="72682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3" name="正方形/長方形 32"/>
            <p:cNvSpPr/>
            <p:nvPr/>
          </p:nvSpPr>
          <p:spPr>
            <a:xfrm>
              <a:off x="719335" y="3104123"/>
              <a:ext cx="13882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FF0000"/>
                  </a:solidFill>
                </a:rPr>
                <a:t>Particle sampler</a:t>
              </a:r>
              <a:endParaRPr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正方形/長方形 22"/>
            <p:cNvSpPr/>
            <p:nvPr/>
          </p:nvSpPr>
          <p:spPr>
            <a:xfrm>
              <a:off x="2094511" y="2849547"/>
              <a:ext cx="3151825" cy="5539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Conventional (w/o dilution)</a:t>
              </a:r>
              <a:endParaRPr kumimoji="0" lang="ja-JP" altLang="en-US" sz="1400" kern="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kumimoji="0" lang="en-US" altLang="ja-JP" sz="16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Measurement of </a:t>
              </a:r>
              <a:r>
                <a:rPr kumimoji="0" lang="en-US" altLang="ja-JP" sz="1600" b="1" u="sng" kern="0" dirty="0">
                  <a:solidFill>
                    <a:srgbClr val="FF0000"/>
                  </a:solidFill>
                  <a:latin typeface="Arial Black" panose="020B0A04020102020204" pitchFamily="34" charset="0"/>
                  <a:ea typeface="ＭＳ Ｐゴシック"/>
                  <a:cs typeface="Arial" panose="020B0604020202020204" pitchFamily="34" charset="0"/>
                </a:rPr>
                <a:t>filterable PM</a:t>
              </a:r>
            </a:p>
          </p:txBody>
        </p:sp>
        <p:cxnSp>
          <p:nvCxnSpPr>
            <p:cNvPr id="44" name="直線矢印コネクタ 43"/>
            <p:cNvCxnSpPr/>
            <p:nvPr/>
          </p:nvCxnSpPr>
          <p:spPr>
            <a:xfrm>
              <a:off x="1255744" y="3766203"/>
              <a:ext cx="56474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グループ化 12"/>
          <p:cNvGrpSpPr/>
          <p:nvPr/>
        </p:nvGrpSpPr>
        <p:grpSpPr>
          <a:xfrm>
            <a:off x="476765" y="3883256"/>
            <a:ext cx="4576703" cy="1817800"/>
            <a:chOff x="715455" y="3623227"/>
            <a:chExt cx="4576703" cy="1817800"/>
          </a:xfrm>
        </p:grpSpPr>
        <p:sp>
          <p:nvSpPr>
            <p:cNvPr id="28" name="フリーフォーム 36"/>
            <p:cNvSpPr/>
            <p:nvPr/>
          </p:nvSpPr>
          <p:spPr>
            <a:xfrm>
              <a:off x="1201488" y="4338594"/>
              <a:ext cx="2779880" cy="404102"/>
            </a:xfrm>
            <a:custGeom>
              <a:avLst/>
              <a:gdLst>
                <a:gd name="connsiteX0" fmla="*/ 0 w 1440873"/>
                <a:gd name="connsiteY0" fmla="*/ 105294 h 105294"/>
                <a:gd name="connsiteX1" fmla="*/ 0 w 1440873"/>
                <a:gd name="connsiteY1" fmla="*/ 5542 h 105294"/>
                <a:gd name="connsiteX2" fmla="*/ 1440873 w 1440873"/>
                <a:gd name="connsiteY2" fmla="*/ 0 h 10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873" h="105294">
                  <a:moveTo>
                    <a:pt x="0" y="105294"/>
                  </a:moveTo>
                  <a:lnTo>
                    <a:pt x="0" y="5542"/>
                  </a:lnTo>
                  <a:lnTo>
                    <a:pt x="1440873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29" name="グループ化 28"/>
            <p:cNvGrpSpPr/>
            <p:nvPr/>
          </p:nvGrpSpPr>
          <p:grpSpPr>
            <a:xfrm rot="16200000">
              <a:off x="1057114" y="4296380"/>
              <a:ext cx="280944" cy="285646"/>
              <a:chOff x="7477976" y="4364432"/>
              <a:chExt cx="361839" cy="112726"/>
            </a:xfrm>
            <a:solidFill>
              <a:schemeClr val="bg1"/>
            </a:solidFill>
          </p:grpSpPr>
          <p:sp>
            <p:nvSpPr>
              <p:cNvPr id="38" name="二等辺三角形 37"/>
              <p:cNvSpPr/>
              <p:nvPr/>
            </p:nvSpPr>
            <p:spPr>
              <a:xfrm rot="16200000">
                <a:off x="7529082" y="4313326"/>
                <a:ext cx="112726" cy="214938"/>
              </a:xfrm>
              <a:prstGeom prst="triangl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9" name="正方形/長方形 38"/>
              <p:cNvSpPr/>
              <p:nvPr/>
            </p:nvSpPr>
            <p:spPr>
              <a:xfrm>
                <a:off x="7692915" y="4364432"/>
                <a:ext cx="146900" cy="11272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30" name="正方形/長方形 29"/>
            <p:cNvSpPr/>
            <p:nvPr/>
          </p:nvSpPr>
          <p:spPr>
            <a:xfrm>
              <a:off x="1937196" y="4147338"/>
              <a:ext cx="733273" cy="64495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ja-JP" sz="1400" b="1" dirty="0">
                  <a:solidFill>
                    <a:srgbClr val="0070C0"/>
                  </a:solidFill>
                </a:rPr>
                <a:t>Diluter</a:t>
              </a:r>
            </a:p>
            <a:p>
              <a:pPr algn="ctr"/>
              <a:r>
                <a:rPr lang="en-US" altLang="ja-JP" sz="1200" b="1" dirty="0">
                  <a:solidFill>
                    <a:srgbClr val="0070C0"/>
                  </a:solidFill>
                </a:rPr>
                <a:t>(DR=20)</a:t>
              </a:r>
              <a:endParaRPr lang="ja-JP" alt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31" name="正方形/長方形 30"/>
            <p:cNvSpPr/>
            <p:nvPr/>
          </p:nvSpPr>
          <p:spPr>
            <a:xfrm>
              <a:off x="2733910" y="4160085"/>
              <a:ext cx="820892" cy="53314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ja-JP" sz="1400" b="1" dirty="0">
                  <a:solidFill>
                    <a:srgbClr val="0070C0"/>
                  </a:solidFill>
                </a:rPr>
                <a:t>Residence chamber</a:t>
              </a:r>
              <a:endParaRPr lang="ja-JP" alt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32" name="グループ化 31"/>
            <p:cNvGrpSpPr/>
            <p:nvPr/>
          </p:nvGrpSpPr>
          <p:grpSpPr>
            <a:xfrm>
              <a:off x="3585326" y="4184477"/>
              <a:ext cx="326461" cy="274501"/>
              <a:chOff x="8197976" y="4976524"/>
              <a:chExt cx="256469" cy="215650"/>
            </a:xfrm>
          </p:grpSpPr>
          <p:sp>
            <p:nvSpPr>
              <p:cNvPr id="36" name="二等辺三角形 35"/>
              <p:cNvSpPr/>
              <p:nvPr/>
            </p:nvSpPr>
            <p:spPr>
              <a:xfrm rot="16200000">
                <a:off x="8153653" y="5020847"/>
                <a:ext cx="215649" cy="127004"/>
              </a:xfrm>
              <a:prstGeom prst="triangl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37" name="二等辺三角形 36"/>
              <p:cNvSpPr/>
              <p:nvPr/>
            </p:nvSpPr>
            <p:spPr>
              <a:xfrm rot="5400000">
                <a:off x="8283117" y="5020847"/>
                <a:ext cx="215649" cy="127006"/>
              </a:xfrm>
              <a:prstGeom prst="triangl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b="1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34" name="正方形/長方形 33"/>
            <p:cNvSpPr/>
            <p:nvPr/>
          </p:nvSpPr>
          <p:spPr>
            <a:xfrm>
              <a:off x="715455" y="3927550"/>
              <a:ext cx="11922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dirty="0">
                  <a:solidFill>
                    <a:srgbClr val="0070C0"/>
                  </a:solidFill>
                </a:rPr>
                <a:t>PM</a:t>
              </a:r>
              <a:r>
                <a:rPr lang="en-US" altLang="ja-JP" sz="1400" b="1" baseline="-25000" dirty="0">
                  <a:solidFill>
                    <a:srgbClr val="0070C0"/>
                  </a:solidFill>
                </a:rPr>
                <a:t>2.5</a:t>
              </a:r>
              <a:r>
                <a:rPr lang="ja-JP" altLang="en-US" sz="1400" b="1" dirty="0">
                  <a:solidFill>
                    <a:srgbClr val="0070C0"/>
                  </a:solidFill>
                </a:rPr>
                <a:t> </a:t>
              </a:r>
              <a:r>
                <a:rPr lang="en-US" altLang="ja-JP" sz="1400" b="1" dirty="0">
                  <a:solidFill>
                    <a:srgbClr val="0070C0"/>
                  </a:solidFill>
                </a:rPr>
                <a:t>cyclone</a:t>
              </a:r>
              <a:endParaRPr lang="ja-JP" alt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35" name="正方形/長方形 34"/>
            <p:cNvSpPr/>
            <p:nvPr/>
          </p:nvSpPr>
          <p:spPr>
            <a:xfrm>
              <a:off x="3240400" y="3623227"/>
              <a:ext cx="9270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0070C0"/>
                  </a:solidFill>
                </a:rPr>
                <a:t>Particle sampler</a:t>
              </a:r>
              <a:endParaRPr lang="ja-JP" alt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24" name="正方形/長方形 23"/>
            <p:cNvSpPr/>
            <p:nvPr/>
          </p:nvSpPr>
          <p:spPr>
            <a:xfrm>
              <a:off x="2078181" y="4856252"/>
              <a:ext cx="3213977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altLang="ja-JP" sz="16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Measurement of </a:t>
              </a:r>
              <a:r>
                <a:rPr kumimoji="0" lang="en-US" altLang="ja-JP" sz="1600" b="1" u="sng" kern="0" dirty="0">
                  <a:solidFill>
                    <a:srgbClr val="0000FF"/>
                  </a:solidFill>
                  <a:latin typeface="Arial Black" panose="020B0A04020102020204" pitchFamily="34" charset="0"/>
                  <a:ea typeface="ＭＳ Ｐゴシック"/>
                  <a:cs typeface="Arial" panose="020B0604020202020204" pitchFamily="34" charset="0"/>
                </a:rPr>
                <a:t>condensable + filterable PM</a:t>
              </a:r>
              <a:r>
                <a:rPr kumimoji="0" lang="en-US" altLang="ja-JP" sz="1400" kern="0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kumimoji="0" lang="en-US" altLang="ja-JP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(with dilution)</a:t>
              </a:r>
            </a:p>
          </p:txBody>
        </p:sp>
        <p:cxnSp>
          <p:nvCxnSpPr>
            <p:cNvPr id="45" name="直線矢印コネクタ 44"/>
            <p:cNvCxnSpPr/>
            <p:nvPr/>
          </p:nvCxnSpPr>
          <p:spPr>
            <a:xfrm>
              <a:off x="3619769" y="4563347"/>
              <a:ext cx="42183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8119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グループ化 5"/>
          <p:cNvGrpSpPr/>
          <p:nvPr/>
        </p:nvGrpSpPr>
        <p:grpSpPr>
          <a:xfrm>
            <a:off x="25871" y="7302"/>
            <a:ext cx="9106680" cy="829410"/>
            <a:chOff x="25871" y="7302"/>
            <a:chExt cx="9106680" cy="829410"/>
          </a:xfrm>
        </p:grpSpPr>
        <p:pic>
          <p:nvPicPr>
            <p:cNvPr id="7" name="Picture 1252" descr="NIES_LOGO_trans_small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76201" y="7302"/>
              <a:ext cx="1498869" cy="776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8" name="直線コネクタ 7"/>
            <p:cNvCxnSpPr>
              <a:cxnSpLocks/>
            </p:cNvCxnSpPr>
            <p:nvPr/>
          </p:nvCxnSpPr>
          <p:spPr>
            <a:xfrm>
              <a:off x="25871" y="836712"/>
              <a:ext cx="9106680" cy="0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/>
          <p:nvPr/>
        </p:nvGrpSpPr>
        <p:grpSpPr>
          <a:xfrm>
            <a:off x="4933091" y="1864021"/>
            <a:ext cx="4583323" cy="4085259"/>
            <a:chOff x="4368882" y="1844824"/>
            <a:chExt cx="4583323" cy="4085259"/>
          </a:xfrm>
        </p:grpSpPr>
        <p:sp>
          <p:nvSpPr>
            <p:cNvPr id="49" name="正方形/長方形 48"/>
            <p:cNvSpPr/>
            <p:nvPr/>
          </p:nvSpPr>
          <p:spPr>
            <a:xfrm>
              <a:off x="4572000" y="1844824"/>
              <a:ext cx="403674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2000" u="sng" dirty="0">
                  <a:solidFill>
                    <a:prstClr val="black"/>
                  </a:solidFill>
                </a:rPr>
                <a:t>PM</a:t>
              </a:r>
              <a:r>
                <a:rPr lang="en-US" altLang="ja-JP" sz="2000" u="sng" baseline="-25000" dirty="0">
                  <a:solidFill>
                    <a:prstClr val="black"/>
                  </a:solidFill>
                </a:rPr>
                <a:t>2.5</a:t>
              </a:r>
              <a:r>
                <a:rPr lang="en-US" altLang="ja-JP" sz="2000" u="sng" dirty="0">
                  <a:solidFill>
                    <a:prstClr val="black"/>
                  </a:solidFill>
                </a:rPr>
                <a:t> at combustion sources</a:t>
              </a:r>
              <a:r>
                <a:rPr lang="ja-JP" altLang="en-US" sz="2000" u="sng" dirty="0">
                  <a:solidFill>
                    <a:prstClr val="black"/>
                  </a:solidFill>
                </a:rPr>
                <a:t> </a:t>
              </a:r>
              <a:r>
                <a:rPr lang="en-US" altLang="ja-JP" sz="2000" u="sng" dirty="0">
                  <a:solidFill>
                    <a:prstClr val="black"/>
                  </a:solidFill>
                </a:rPr>
                <a:t>(</a:t>
              </a:r>
              <a:r>
                <a:rPr lang="el-GR" altLang="ja-JP" sz="2000" u="sng" dirty="0">
                  <a:solidFill>
                    <a:prstClr val="black"/>
                  </a:solidFill>
                </a:rPr>
                <a:t>μ</a:t>
              </a:r>
              <a:r>
                <a:rPr lang="en-US" altLang="ja-JP" sz="2000" u="sng" dirty="0">
                  <a:solidFill>
                    <a:prstClr val="black"/>
                  </a:solidFill>
                </a:rPr>
                <a:t>g m</a:t>
              </a:r>
              <a:r>
                <a:rPr lang="en-US" altLang="ja-JP" sz="2000" u="sng" baseline="30000" dirty="0">
                  <a:solidFill>
                    <a:prstClr val="black"/>
                  </a:solidFill>
                </a:rPr>
                <a:t>-3</a:t>
              </a:r>
              <a:r>
                <a:rPr lang="en-US" altLang="ja-JP" sz="2000" u="sng" dirty="0">
                  <a:solidFill>
                    <a:prstClr val="black"/>
                  </a:solidFill>
                </a:rPr>
                <a:t>)</a:t>
              </a:r>
              <a:endParaRPr lang="ja-JP" altLang="en-US" sz="2000" u="sng" dirty="0">
                <a:solidFill>
                  <a:prstClr val="black"/>
                </a:solidFill>
              </a:endParaRPr>
            </a:p>
          </p:txBody>
        </p:sp>
        <p:sp>
          <p:nvSpPr>
            <p:cNvPr id="50" name="正方形/長方形 49"/>
            <p:cNvSpPr/>
            <p:nvPr/>
          </p:nvSpPr>
          <p:spPr>
            <a:xfrm>
              <a:off x="6727045" y="5653084"/>
              <a:ext cx="1677062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b="1" i="1" dirty="0">
                  <a:solidFill>
                    <a:srgbClr val="0000FF"/>
                  </a:solidFill>
                  <a:latin typeface="TimesNewRomanPS-ItalicMT"/>
                  <a:ea typeface="ＭＳ Ｐゴシック" panose="020B0600070205080204" pitchFamily="50" charset="-128"/>
                </a:rPr>
                <a:t>Tokyo metropolis, 2011</a:t>
              </a:r>
              <a:endParaRPr lang="ja-JP" altLang="en-US" sz="1200" b="1" i="1" dirty="0">
                <a:solidFill>
                  <a:srgbClr val="0000FF"/>
                </a:solidFill>
                <a:latin typeface="TimesNewRomanPS-ItalicMT"/>
                <a:ea typeface="ＭＳ Ｐゴシック" panose="020B0600070205080204" pitchFamily="50" charset="-128"/>
              </a:endParaRPr>
            </a:p>
          </p:txBody>
        </p:sp>
        <p:pic>
          <p:nvPicPr>
            <p:cNvPr id="9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68882" y="2218541"/>
              <a:ext cx="4100559" cy="34598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3" name="グループ化 102"/>
            <p:cNvGrpSpPr/>
            <p:nvPr/>
          </p:nvGrpSpPr>
          <p:grpSpPr>
            <a:xfrm>
              <a:off x="5580024" y="3630394"/>
              <a:ext cx="2003761" cy="1170688"/>
              <a:chOff x="5809862" y="3067246"/>
              <a:chExt cx="2118057" cy="1237465"/>
            </a:xfrm>
          </p:grpSpPr>
          <p:cxnSp>
            <p:nvCxnSpPr>
              <p:cNvPr id="105" name="直線矢印コネクタ 104"/>
              <p:cNvCxnSpPr>
                <a:cxnSpLocks/>
              </p:cNvCxnSpPr>
              <p:nvPr/>
            </p:nvCxnSpPr>
            <p:spPr>
              <a:xfrm flipV="1">
                <a:off x="7748136" y="3460282"/>
                <a:ext cx="179783" cy="844429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直線矢印コネクタ 103"/>
              <p:cNvCxnSpPr/>
              <p:nvPr/>
            </p:nvCxnSpPr>
            <p:spPr>
              <a:xfrm flipV="1">
                <a:off x="5809862" y="3067246"/>
                <a:ext cx="180394" cy="1221256"/>
              </a:xfrm>
              <a:prstGeom prst="straightConnector1">
                <a:avLst/>
              </a:prstGeom>
              <a:ln w="57150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テキスト ボックス 83"/>
            <p:cNvSpPr txBox="1"/>
            <p:nvPr/>
          </p:nvSpPr>
          <p:spPr>
            <a:xfrm>
              <a:off x="4749349" y="4859202"/>
              <a:ext cx="3672408" cy="30777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sz="1400" dirty="0">
                  <a:solidFill>
                    <a:prstClr val="black"/>
                  </a:solidFill>
                </a:rPr>
                <a:t>w/o dilution  w. dilution w/o dilution  w. dilution</a:t>
              </a:r>
              <a:endParaRPr lang="ja-JP" altLang="en-US" sz="1400" dirty="0">
                <a:solidFill>
                  <a:prstClr val="black"/>
                </a:solidFill>
              </a:endParaRPr>
            </a:p>
          </p:txBody>
        </p:sp>
        <p:sp>
          <p:nvSpPr>
            <p:cNvPr id="87" name="テキスト ボックス 86"/>
            <p:cNvSpPr txBox="1"/>
            <p:nvPr/>
          </p:nvSpPr>
          <p:spPr>
            <a:xfrm>
              <a:off x="4891142" y="5215369"/>
              <a:ext cx="3434493" cy="3693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</a:rPr>
                <a:t>Gas combustion      Waste burning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5055811" y="4268823"/>
              <a:ext cx="4014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FF0000"/>
                  </a:solidFill>
                </a:rPr>
                <a:t>①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5917677" y="2802500"/>
              <a:ext cx="41601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70C0"/>
                  </a:solidFill>
                </a:rPr>
                <a:t>②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6816641" y="3690472"/>
              <a:ext cx="350704" cy="38249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FF0000"/>
                  </a:solidFill>
                </a:rPr>
                <a:t>①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7676449" y="2260782"/>
              <a:ext cx="350783" cy="37647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ja-JP" altLang="en-US" b="1" dirty="0">
                  <a:solidFill>
                    <a:srgbClr val="0070C0"/>
                  </a:solidFill>
                </a:rPr>
                <a:t>②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 rot="16200000">
              <a:off x="7428071" y="4176077"/>
              <a:ext cx="9272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prstClr val="black"/>
                  </a:solidFill>
                </a:rPr>
                <a:t>organics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 rot="16200000">
              <a:off x="7470235" y="3052169"/>
              <a:ext cx="8429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prstClr val="black"/>
                  </a:solidFill>
                </a:rPr>
                <a:t>other</a:t>
              </a:r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8040663" y="3644900"/>
              <a:ext cx="91154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dirty="0">
                  <a:solidFill>
                    <a:srgbClr val="FF0000"/>
                  </a:solidFill>
                </a:rPr>
                <a:t>SO</a:t>
              </a:r>
              <a:r>
                <a:rPr lang="en-US" altLang="ja-JP" baseline="-25000" dirty="0">
                  <a:solidFill>
                    <a:srgbClr val="FF0000"/>
                  </a:solidFill>
                </a:rPr>
                <a:t>4</a:t>
              </a:r>
              <a:r>
                <a:rPr lang="en-US" altLang="ja-JP" baseline="30000" dirty="0">
                  <a:solidFill>
                    <a:srgbClr val="FF0000"/>
                  </a:solidFill>
                </a:rPr>
                <a:t>2-</a:t>
              </a:r>
              <a:endParaRPr lang="ja-JP" altLang="en-US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96" name="角丸四角形 23"/>
            <p:cNvSpPr/>
            <p:nvPr/>
          </p:nvSpPr>
          <p:spPr>
            <a:xfrm>
              <a:off x="4917024" y="2368109"/>
              <a:ext cx="986662" cy="6686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cxnSp>
          <p:nvCxnSpPr>
            <p:cNvPr id="97" name="直線コネクタ 96"/>
            <p:cNvCxnSpPr/>
            <p:nvPr/>
          </p:nvCxnSpPr>
          <p:spPr>
            <a:xfrm>
              <a:off x="4811566" y="2712567"/>
              <a:ext cx="2841808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テキスト ボックス 105"/>
            <p:cNvSpPr txBox="1"/>
            <p:nvPr/>
          </p:nvSpPr>
          <p:spPr>
            <a:xfrm rot="16200000">
              <a:off x="5669974" y="3971702"/>
              <a:ext cx="92727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prstClr val="black"/>
                  </a:solidFill>
                </a:rPr>
                <a:t>organics</a:t>
              </a:r>
              <a:endParaRPr lang="ja-JP" altLang="en-US" sz="1600" dirty="0">
                <a:solidFill>
                  <a:prstClr val="black"/>
                </a:solidFill>
              </a:endParaRPr>
            </a:p>
          </p:txBody>
        </p:sp>
        <p:sp>
          <p:nvSpPr>
            <p:cNvPr id="107" name="正方形/長方形 106"/>
            <p:cNvSpPr/>
            <p:nvPr/>
          </p:nvSpPr>
          <p:spPr>
            <a:xfrm>
              <a:off x="5757526" y="4895600"/>
              <a:ext cx="850862" cy="25392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1" name="正方形/長方形 100"/>
            <p:cNvSpPr/>
            <p:nvPr/>
          </p:nvSpPr>
          <p:spPr>
            <a:xfrm>
              <a:off x="4811566" y="4891062"/>
              <a:ext cx="900396" cy="2813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8" name="正方形/長方形 107"/>
            <p:cNvSpPr/>
            <p:nvPr/>
          </p:nvSpPr>
          <p:spPr>
            <a:xfrm>
              <a:off x="7562140" y="4905766"/>
              <a:ext cx="765821" cy="253923"/>
            </a:xfrm>
            <a:prstGeom prst="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black"/>
                </a:solidFill>
              </a:endParaRPr>
            </a:p>
          </p:txBody>
        </p:sp>
        <p:sp>
          <p:nvSpPr>
            <p:cNvPr id="109" name="正方形/長方形 108"/>
            <p:cNvSpPr/>
            <p:nvPr/>
          </p:nvSpPr>
          <p:spPr>
            <a:xfrm>
              <a:off x="6595785" y="4891062"/>
              <a:ext cx="908370" cy="281327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10" name="正方形/長方形 109"/>
          <p:cNvSpPr/>
          <p:nvPr/>
        </p:nvSpPr>
        <p:spPr>
          <a:xfrm>
            <a:off x="925006" y="5949280"/>
            <a:ext cx="7214959" cy="769441"/>
          </a:xfrm>
          <a:prstGeom prst="rect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ja-JP" sz="2000" u="sng" dirty="0">
                <a:solidFill>
                  <a:prstClr val="black"/>
                </a:solidFill>
              </a:rPr>
              <a:t>Condensable PM had critical contributions to PM</a:t>
            </a:r>
            <a:r>
              <a:rPr lang="en-US" altLang="ja-JP" sz="2000" u="sng" baseline="-25000" dirty="0">
                <a:solidFill>
                  <a:prstClr val="black"/>
                </a:solidFill>
              </a:rPr>
              <a:t>2.5</a:t>
            </a:r>
            <a:r>
              <a:rPr lang="en-US" altLang="ja-JP" sz="2000" u="sng" dirty="0">
                <a:solidFill>
                  <a:prstClr val="black"/>
                </a:solidFill>
              </a:rPr>
              <a:t> (particularly, </a:t>
            </a:r>
            <a:r>
              <a:rPr lang="en-US" altLang="ja-JP" sz="2000" b="1" u="sng" dirty="0">
                <a:solidFill>
                  <a:srgbClr val="00B050"/>
                </a:solidFill>
              </a:rPr>
              <a:t>organic aerosol)</a:t>
            </a:r>
            <a:r>
              <a:rPr lang="en-US" altLang="ja-JP" sz="2000" u="sng" dirty="0">
                <a:solidFill>
                  <a:prstClr val="black"/>
                </a:solidFill>
              </a:rPr>
              <a:t> from stationary combustion sources.</a:t>
            </a:r>
            <a:endParaRPr lang="en-US" altLang="ja-JP" sz="2000" b="1" u="sng" dirty="0">
              <a:solidFill>
                <a:srgbClr val="FF0000"/>
              </a:solidFill>
            </a:endParaRPr>
          </a:p>
        </p:txBody>
      </p:sp>
      <p:sp>
        <p:nvSpPr>
          <p:cNvPr id="74" name="正方形/長方形 73">
            <a:extLst>
              <a:ext uri="{FF2B5EF4-FFF2-40B4-BE49-F238E27FC236}">
                <a16:creationId xmlns:a16="http://schemas.microsoft.com/office/drawing/2014/main" xmlns="" id="{8242D4E6-69F8-4341-BD8A-8A063441BA97}"/>
              </a:ext>
            </a:extLst>
          </p:cNvPr>
          <p:cNvSpPr/>
          <p:nvPr/>
        </p:nvSpPr>
        <p:spPr>
          <a:xfrm>
            <a:off x="395536" y="1844824"/>
            <a:ext cx="2742930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u="sng" dirty="0">
                <a:solidFill>
                  <a:prstClr val="black"/>
                </a:solidFill>
              </a:rPr>
              <a:t>Emission survey of PM</a:t>
            </a:r>
            <a:r>
              <a:rPr lang="en-US" altLang="ja-JP" sz="2000" u="sng" baseline="-25000" dirty="0">
                <a:solidFill>
                  <a:prstClr val="black"/>
                </a:solidFill>
              </a:rPr>
              <a:t>2.5</a:t>
            </a:r>
          </a:p>
          <a:p>
            <a:r>
              <a:rPr lang="en-US" altLang="ja-JP" sz="1400" dirty="0">
                <a:solidFill>
                  <a:prstClr val="black"/>
                </a:solidFill>
              </a:rPr>
              <a:t>(stationary combustion sources)</a:t>
            </a:r>
            <a:endParaRPr lang="ja-JP" altLang="en-US" sz="1400" dirty="0">
              <a:solidFill>
                <a:prstClr val="black"/>
              </a:solidFill>
            </a:endParaRPr>
          </a:p>
        </p:txBody>
      </p:sp>
      <p:sp>
        <p:nvSpPr>
          <p:cNvPr id="124" name="正方形/長方形 123">
            <a:extLst>
              <a:ext uri="{FF2B5EF4-FFF2-40B4-BE49-F238E27FC236}">
                <a16:creationId xmlns:a16="http://schemas.microsoft.com/office/drawing/2014/main" xmlns="" id="{BD50B017-BC1E-4931-9F93-95E3BD2134DF}"/>
              </a:ext>
            </a:extLst>
          </p:cNvPr>
          <p:cNvSpPr/>
          <p:nvPr/>
        </p:nvSpPr>
        <p:spPr>
          <a:xfrm>
            <a:off x="35496" y="975402"/>
            <a:ext cx="9077726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altLang="ja-JP" sz="2000" dirty="0">
                <a:solidFill>
                  <a:prstClr val="black"/>
                </a:solidFill>
              </a:rPr>
              <a:t>In the conventional emission survey of PM</a:t>
            </a:r>
            <a:r>
              <a:rPr lang="en-US" altLang="ja-JP" sz="2000" baseline="-25000" dirty="0">
                <a:solidFill>
                  <a:prstClr val="black"/>
                </a:solidFill>
              </a:rPr>
              <a:t>2.5</a:t>
            </a:r>
            <a:r>
              <a:rPr lang="en-US" altLang="ja-JP" sz="2000" dirty="0">
                <a:solidFill>
                  <a:prstClr val="black"/>
                </a:solidFill>
              </a:rPr>
              <a:t>, </a:t>
            </a:r>
            <a:r>
              <a:rPr lang="en-US" altLang="ja-JP" sz="2000" dirty="0">
                <a:solidFill>
                  <a:srgbClr val="FF0000"/>
                </a:solidFill>
              </a:rPr>
              <a:t>condensable PM was not measured</a:t>
            </a:r>
            <a:r>
              <a:rPr lang="en-US" altLang="ja-JP" sz="2000" dirty="0">
                <a:solidFill>
                  <a:prstClr val="black"/>
                </a:solidFill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ja-JP" altLang="en-US" sz="2000" dirty="0">
                <a:solidFill>
                  <a:prstClr val="black"/>
                </a:solidFill>
              </a:rPr>
              <a:t>→　</a:t>
            </a:r>
            <a:r>
              <a:rPr lang="en-US" altLang="ja-JP" sz="2000" dirty="0">
                <a:solidFill>
                  <a:prstClr val="black"/>
                </a:solidFill>
              </a:rPr>
              <a:t>Exhaust should be sampled </a:t>
            </a:r>
            <a:r>
              <a:rPr lang="en-US" altLang="ja-JP" sz="2000" dirty="0">
                <a:solidFill>
                  <a:srgbClr val="0066FF"/>
                </a:solidFill>
              </a:rPr>
              <a:t>after dilution and cooling</a:t>
            </a:r>
            <a:r>
              <a:rPr lang="en-US" altLang="ja-JP" sz="2000" dirty="0">
                <a:solidFill>
                  <a:prstClr val="black"/>
                </a:solidFill>
              </a:rPr>
              <a:t>.</a:t>
            </a:r>
            <a:endParaRPr lang="ja-JP" altLang="en-US" sz="2000" dirty="0">
              <a:solidFill>
                <a:prstClr val="black"/>
              </a:solidFill>
            </a:endParaRPr>
          </a:p>
        </p:txBody>
      </p:sp>
      <p:sp>
        <p:nvSpPr>
          <p:cNvPr id="75" name="円柱 74">
            <a:extLst>
              <a:ext uri="{FF2B5EF4-FFF2-40B4-BE49-F238E27FC236}">
                <a16:creationId xmlns:a16="http://schemas.microsoft.com/office/drawing/2014/main" xmlns="" id="{078632F8-2895-4EA8-B52D-328DE7490596}"/>
              </a:ext>
            </a:extLst>
          </p:cNvPr>
          <p:cNvSpPr/>
          <p:nvPr/>
        </p:nvSpPr>
        <p:spPr>
          <a:xfrm>
            <a:off x="233494" y="2672683"/>
            <a:ext cx="1578349" cy="3200486"/>
          </a:xfrm>
          <a:prstGeom prst="can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6" name="正方形/長方形 75">
            <a:extLst>
              <a:ext uri="{FF2B5EF4-FFF2-40B4-BE49-F238E27FC236}">
                <a16:creationId xmlns:a16="http://schemas.microsoft.com/office/drawing/2014/main" xmlns="" id="{49AEB670-C855-4F1D-ACF0-77B2C592FF28}"/>
              </a:ext>
            </a:extLst>
          </p:cNvPr>
          <p:cNvSpPr/>
          <p:nvPr/>
        </p:nvSpPr>
        <p:spPr>
          <a:xfrm>
            <a:off x="710780" y="2671625"/>
            <a:ext cx="7648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prstClr val="black"/>
                </a:solidFill>
              </a:rPr>
              <a:t>Stacks</a:t>
            </a:r>
            <a:endParaRPr lang="ja-JP" altLang="en-US" dirty="0">
              <a:solidFill>
                <a:prstClr val="black"/>
              </a:solidFill>
            </a:endParaRPr>
          </a:p>
        </p:txBody>
      </p:sp>
      <p:sp>
        <p:nvSpPr>
          <p:cNvPr id="77" name="右矢印 12">
            <a:extLst>
              <a:ext uri="{FF2B5EF4-FFF2-40B4-BE49-F238E27FC236}">
                <a16:creationId xmlns:a16="http://schemas.microsoft.com/office/drawing/2014/main" xmlns="" id="{32C197C9-FAFB-4978-9EFE-8F3B7FAD584D}"/>
              </a:ext>
            </a:extLst>
          </p:cNvPr>
          <p:cNvSpPr/>
          <p:nvPr/>
        </p:nvSpPr>
        <p:spPr>
          <a:xfrm rot="16200000">
            <a:off x="810741" y="5487138"/>
            <a:ext cx="446409" cy="183320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78" name="正方形/長方形 77">
            <a:extLst>
              <a:ext uri="{FF2B5EF4-FFF2-40B4-BE49-F238E27FC236}">
                <a16:creationId xmlns:a16="http://schemas.microsoft.com/office/drawing/2014/main" xmlns="" id="{C71B8CFA-CC3E-4C99-BC2A-099B3CF13F26}"/>
              </a:ext>
            </a:extLst>
          </p:cNvPr>
          <p:cNvSpPr/>
          <p:nvPr/>
        </p:nvSpPr>
        <p:spPr>
          <a:xfrm>
            <a:off x="207763" y="5192486"/>
            <a:ext cx="8458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ja-JP" sz="1600" dirty="0">
                <a:solidFill>
                  <a:prstClr val="black"/>
                </a:solidFill>
              </a:rPr>
              <a:t>Flow of </a:t>
            </a:r>
          </a:p>
          <a:p>
            <a:pPr algn="ctr"/>
            <a:r>
              <a:rPr lang="en-US" altLang="ja-JP" sz="1600" dirty="0">
                <a:solidFill>
                  <a:prstClr val="black"/>
                </a:solidFill>
              </a:rPr>
              <a:t>exhaust</a:t>
            </a:r>
            <a:endParaRPr lang="ja-JP" altLang="en-US" sz="1600" dirty="0">
              <a:solidFill>
                <a:prstClr val="black"/>
              </a:solidFill>
            </a:endParaRPr>
          </a:p>
        </p:txBody>
      </p:sp>
      <p:grpSp>
        <p:nvGrpSpPr>
          <p:cNvPr id="79" name="グループ化 78">
            <a:extLst>
              <a:ext uri="{FF2B5EF4-FFF2-40B4-BE49-F238E27FC236}">
                <a16:creationId xmlns:a16="http://schemas.microsoft.com/office/drawing/2014/main" xmlns="" id="{5CD8A485-D1C7-40C5-AA23-A7F7844D1670}"/>
              </a:ext>
            </a:extLst>
          </p:cNvPr>
          <p:cNvGrpSpPr/>
          <p:nvPr/>
        </p:nvGrpSpPr>
        <p:grpSpPr>
          <a:xfrm>
            <a:off x="480645" y="3109576"/>
            <a:ext cx="4527001" cy="916656"/>
            <a:chOff x="719335" y="2849547"/>
            <a:chExt cx="4527001" cy="916656"/>
          </a:xfrm>
        </p:grpSpPr>
        <p:sp>
          <p:nvSpPr>
            <p:cNvPr id="80" name="フリーフォーム 1">
              <a:extLst>
                <a:ext uri="{FF2B5EF4-FFF2-40B4-BE49-F238E27FC236}">
                  <a16:creationId xmlns:a16="http://schemas.microsoft.com/office/drawing/2014/main" xmlns="" id="{303DC234-9671-457B-91C7-B70C5868EDF7}"/>
                </a:ext>
              </a:extLst>
            </p:cNvPr>
            <p:cNvSpPr/>
            <p:nvPr/>
          </p:nvSpPr>
          <p:spPr>
            <a:xfrm>
              <a:off x="1170193" y="3595692"/>
              <a:ext cx="1834090" cy="134029"/>
            </a:xfrm>
            <a:custGeom>
              <a:avLst/>
              <a:gdLst>
                <a:gd name="connsiteX0" fmla="*/ 0 w 1440873"/>
                <a:gd name="connsiteY0" fmla="*/ 105294 h 105294"/>
                <a:gd name="connsiteX1" fmla="*/ 0 w 1440873"/>
                <a:gd name="connsiteY1" fmla="*/ 5542 h 105294"/>
                <a:gd name="connsiteX2" fmla="*/ 1440873 w 1440873"/>
                <a:gd name="connsiteY2" fmla="*/ 0 h 10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873" h="105294">
                  <a:moveTo>
                    <a:pt x="0" y="105294"/>
                  </a:moveTo>
                  <a:lnTo>
                    <a:pt x="0" y="5542"/>
                  </a:lnTo>
                  <a:lnTo>
                    <a:pt x="1440873" y="0"/>
                  </a:lnTo>
                </a:path>
              </a:pathLst>
            </a:cu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81" name="グループ化 80">
              <a:extLst>
                <a:ext uri="{FF2B5EF4-FFF2-40B4-BE49-F238E27FC236}">
                  <a16:creationId xmlns:a16="http://schemas.microsoft.com/office/drawing/2014/main" xmlns="" id="{5FDA3CF6-5626-4923-9BA0-D0A5CF2CDF0F}"/>
                </a:ext>
              </a:extLst>
            </p:cNvPr>
            <p:cNvGrpSpPr/>
            <p:nvPr/>
          </p:nvGrpSpPr>
          <p:grpSpPr>
            <a:xfrm>
              <a:off x="1288516" y="3510274"/>
              <a:ext cx="370030" cy="184175"/>
              <a:chOff x="7595665" y="4364431"/>
              <a:chExt cx="290698" cy="72682"/>
            </a:xfrm>
            <a:solidFill>
              <a:schemeClr val="bg1"/>
            </a:solidFill>
          </p:grpSpPr>
          <p:sp>
            <p:nvSpPr>
              <p:cNvPr id="86" name="二等辺三角形 85">
                <a:extLst>
                  <a:ext uri="{FF2B5EF4-FFF2-40B4-BE49-F238E27FC236}">
                    <a16:creationId xmlns:a16="http://schemas.microsoft.com/office/drawing/2014/main" xmlns="" id="{977C6C00-A0C3-43C8-84A8-586D5A2A63FD}"/>
                  </a:ext>
                </a:extLst>
              </p:cNvPr>
              <p:cNvSpPr/>
              <p:nvPr/>
            </p:nvSpPr>
            <p:spPr>
              <a:xfrm rot="16200000">
                <a:off x="7622670" y="4337427"/>
                <a:ext cx="72681" cy="126691"/>
              </a:xfrm>
              <a:prstGeom prst="triangle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8" name="正方形/長方形 87">
                <a:extLst>
                  <a:ext uri="{FF2B5EF4-FFF2-40B4-BE49-F238E27FC236}">
                    <a16:creationId xmlns:a16="http://schemas.microsoft.com/office/drawing/2014/main" xmlns="" id="{09AFF42B-AFC5-4D6A-81ED-B7B91F68F9D2}"/>
                  </a:ext>
                </a:extLst>
              </p:cNvPr>
              <p:cNvSpPr/>
              <p:nvPr/>
            </p:nvSpPr>
            <p:spPr>
              <a:xfrm>
                <a:off x="7724351" y="4364431"/>
                <a:ext cx="162012" cy="72682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82" name="正方形/長方形 81">
              <a:extLst>
                <a:ext uri="{FF2B5EF4-FFF2-40B4-BE49-F238E27FC236}">
                  <a16:creationId xmlns:a16="http://schemas.microsoft.com/office/drawing/2014/main" xmlns="" id="{C3682FD8-4DD8-4B28-A322-36048986102A}"/>
                </a:ext>
              </a:extLst>
            </p:cNvPr>
            <p:cNvSpPr/>
            <p:nvPr/>
          </p:nvSpPr>
          <p:spPr>
            <a:xfrm>
              <a:off x="719335" y="3104123"/>
              <a:ext cx="138820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FF0000"/>
                  </a:solidFill>
                </a:rPr>
                <a:t>Particle sampler</a:t>
              </a:r>
              <a:endParaRPr lang="ja-JP" altLang="en-US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xmlns="" id="{6EE26EA0-EC36-493F-A663-6B49CFF95A0A}"/>
                </a:ext>
              </a:extLst>
            </p:cNvPr>
            <p:cNvSpPr/>
            <p:nvPr/>
          </p:nvSpPr>
          <p:spPr>
            <a:xfrm>
              <a:off x="2094511" y="2849547"/>
              <a:ext cx="3151825" cy="553998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0" lang="en-US" altLang="ja-JP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Conventional (w/o dilution)</a:t>
              </a:r>
              <a:endParaRPr kumimoji="0" lang="ja-JP" altLang="en-US" sz="1400" kern="0" dirty="0">
                <a:solidFill>
                  <a:prstClr val="black"/>
                </a:solidFill>
                <a:latin typeface="Arial" panose="020B0604020202020204" pitchFamily="34" charset="0"/>
                <a:ea typeface="ＭＳ Ｐゴシック"/>
                <a:cs typeface="Arial" panose="020B0604020202020204" pitchFamily="34" charset="0"/>
              </a:endParaRPr>
            </a:p>
            <a:p>
              <a:pPr>
                <a:defRPr/>
              </a:pPr>
              <a:r>
                <a:rPr kumimoji="0" lang="en-US" altLang="ja-JP" sz="16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Measurement of </a:t>
              </a:r>
              <a:r>
                <a:rPr kumimoji="0" lang="en-US" altLang="ja-JP" sz="1600" b="1" u="sng" kern="0" dirty="0">
                  <a:solidFill>
                    <a:srgbClr val="FF0000"/>
                  </a:solidFill>
                  <a:latin typeface="Arial Black" panose="020B0A04020102020204" pitchFamily="34" charset="0"/>
                  <a:ea typeface="ＭＳ Ｐゴシック"/>
                  <a:cs typeface="Arial" panose="020B0604020202020204" pitchFamily="34" charset="0"/>
                </a:rPr>
                <a:t>filterable PM</a:t>
              </a:r>
            </a:p>
          </p:txBody>
        </p:sp>
        <p:cxnSp>
          <p:nvCxnSpPr>
            <p:cNvPr id="85" name="直線矢印コネクタ 84">
              <a:extLst>
                <a:ext uri="{FF2B5EF4-FFF2-40B4-BE49-F238E27FC236}">
                  <a16:creationId xmlns:a16="http://schemas.microsoft.com/office/drawing/2014/main" xmlns="" id="{35F5C391-2E41-4093-854E-9721924B20ED}"/>
                </a:ext>
              </a:extLst>
            </p:cNvPr>
            <p:cNvCxnSpPr/>
            <p:nvPr/>
          </p:nvCxnSpPr>
          <p:spPr>
            <a:xfrm>
              <a:off x="1255744" y="3766203"/>
              <a:ext cx="564740" cy="0"/>
            </a:xfrm>
            <a:prstGeom prst="straightConnector1">
              <a:avLst/>
            </a:prstGeom>
            <a:ln w="190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グループ化 98">
            <a:extLst>
              <a:ext uri="{FF2B5EF4-FFF2-40B4-BE49-F238E27FC236}">
                <a16:creationId xmlns:a16="http://schemas.microsoft.com/office/drawing/2014/main" xmlns="" id="{5685B351-7802-426F-BC76-A71BF989F2D6}"/>
              </a:ext>
            </a:extLst>
          </p:cNvPr>
          <p:cNvGrpSpPr/>
          <p:nvPr/>
        </p:nvGrpSpPr>
        <p:grpSpPr>
          <a:xfrm>
            <a:off x="476765" y="3883256"/>
            <a:ext cx="4507169" cy="1817800"/>
            <a:chOff x="715455" y="3623227"/>
            <a:chExt cx="4507169" cy="1817800"/>
          </a:xfrm>
        </p:grpSpPr>
        <p:sp>
          <p:nvSpPr>
            <p:cNvPr id="100" name="フリーフォーム 36">
              <a:extLst>
                <a:ext uri="{FF2B5EF4-FFF2-40B4-BE49-F238E27FC236}">
                  <a16:creationId xmlns:a16="http://schemas.microsoft.com/office/drawing/2014/main" xmlns="" id="{A2889652-19B1-47B5-A427-0B5A4BBB833C}"/>
                </a:ext>
              </a:extLst>
            </p:cNvPr>
            <p:cNvSpPr/>
            <p:nvPr/>
          </p:nvSpPr>
          <p:spPr>
            <a:xfrm>
              <a:off x="1201488" y="4338594"/>
              <a:ext cx="2779880" cy="404102"/>
            </a:xfrm>
            <a:custGeom>
              <a:avLst/>
              <a:gdLst>
                <a:gd name="connsiteX0" fmla="*/ 0 w 1440873"/>
                <a:gd name="connsiteY0" fmla="*/ 105294 h 105294"/>
                <a:gd name="connsiteX1" fmla="*/ 0 w 1440873"/>
                <a:gd name="connsiteY1" fmla="*/ 5542 h 105294"/>
                <a:gd name="connsiteX2" fmla="*/ 1440873 w 1440873"/>
                <a:gd name="connsiteY2" fmla="*/ 0 h 105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0873" h="105294">
                  <a:moveTo>
                    <a:pt x="0" y="105294"/>
                  </a:moveTo>
                  <a:lnTo>
                    <a:pt x="0" y="5542"/>
                  </a:lnTo>
                  <a:lnTo>
                    <a:pt x="1440873" y="0"/>
                  </a:lnTo>
                </a:path>
              </a:pathLst>
            </a:cu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prstClr val="white"/>
                </a:solidFill>
              </a:endParaRPr>
            </a:p>
          </p:txBody>
        </p:sp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xmlns="" id="{2366C292-CCD2-4EDE-8C3D-EC006BA07E6A}"/>
                </a:ext>
              </a:extLst>
            </p:cNvPr>
            <p:cNvGrpSpPr/>
            <p:nvPr/>
          </p:nvGrpSpPr>
          <p:grpSpPr>
            <a:xfrm rot="16200000">
              <a:off x="1057114" y="4296380"/>
              <a:ext cx="280944" cy="285646"/>
              <a:chOff x="7477976" y="4364432"/>
              <a:chExt cx="361839" cy="112726"/>
            </a:xfrm>
            <a:solidFill>
              <a:schemeClr val="bg1"/>
            </a:solidFill>
          </p:grpSpPr>
          <p:sp>
            <p:nvSpPr>
              <p:cNvPr id="120" name="二等辺三角形 119">
                <a:extLst>
                  <a:ext uri="{FF2B5EF4-FFF2-40B4-BE49-F238E27FC236}">
                    <a16:creationId xmlns:a16="http://schemas.microsoft.com/office/drawing/2014/main" xmlns="" id="{5232F2F0-D41D-4DFA-8090-7FB1FDE42FD3}"/>
                  </a:ext>
                </a:extLst>
              </p:cNvPr>
              <p:cNvSpPr/>
              <p:nvPr/>
            </p:nvSpPr>
            <p:spPr>
              <a:xfrm rot="16200000">
                <a:off x="7529082" y="4313326"/>
                <a:ext cx="112726" cy="214938"/>
              </a:xfrm>
              <a:prstGeom prst="triangl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1" name="正方形/長方形 120">
                <a:extLst>
                  <a:ext uri="{FF2B5EF4-FFF2-40B4-BE49-F238E27FC236}">
                    <a16:creationId xmlns:a16="http://schemas.microsoft.com/office/drawing/2014/main" xmlns="" id="{2488E76A-8C82-4750-9C2B-13A5FB7BC869}"/>
                  </a:ext>
                </a:extLst>
              </p:cNvPr>
              <p:cNvSpPr/>
              <p:nvPr/>
            </p:nvSpPr>
            <p:spPr>
              <a:xfrm>
                <a:off x="7692915" y="4364432"/>
                <a:ext cx="146900" cy="112726"/>
              </a:xfrm>
              <a:prstGeom prst="rect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11" name="正方形/長方形 110">
              <a:extLst>
                <a:ext uri="{FF2B5EF4-FFF2-40B4-BE49-F238E27FC236}">
                  <a16:creationId xmlns:a16="http://schemas.microsoft.com/office/drawing/2014/main" xmlns="" id="{11D6D275-DF96-44CD-9B01-F2DD8C9D11B3}"/>
                </a:ext>
              </a:extLst>
            </p:cNvPr>
            <p:cNvSpPr/>
            <p:nvPr/>
          </p:nvSpPr>
          <p:spPr>
            <a:xfrm>
              <a:off x="1937196" y="4147338"/>
              <a:ext cx="733273" cy="644957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ja-JP" sz="1400" b="1" dirty="0">
                  <a:solidFill>
                    <a:srgbClr val="0070C0"/>
                  </a:solidFill>
                </a:rPr>
                <a:t>Diluter</a:t>
              </a:r>
            </a:p>
            <a:p>
              <a:pPr algn="ctr"/>
              <a:r>
                <a:rPr lang="en-US" altLang="ja-JP" sz="1200" b="1" dirty="0">
                  <a:solidFill>
                    <a:srgbClr val="0070C0"/>
                  </a:solidFill>
                </a:rPr>
                <a:t>(DR=20)</a:t>
              </a:r>
              <a:endParaRPr lang="ja-JP" altLang="en-US" sz="1200" b="1" dirty="0">
                <a:solidFill>
                  <a:srgbClr val="0070C0"/>
                </a:solidFill>
              </a:endParaRPr>
            </a:p>
          </p:txBody>
        </p:sp>
        <p:sp>
          <p:nvSpPr>
            <p:cNvPr id="112" name="正方形/長方形 111">
              <a:extLst>
                <a:ext uri="{FF2B5EF4-FFF2-40B4-BE49-F238E27FC236}">
                  <a16:creationId xmlns:a16="http://schemas.microsoft.com/office/drawing/2014/main" xmlns="" id="{845DE234-0C8B-4123-9534-9CD814537CB2}"/>
                </a:ext>
              </a:extLst>
            </p:cNvPr>
            <p:cNvSpPr/>
            <p:nvPr/>
          </p:nvSpPr>
          <p:spPr>
            <a:xfrm>
              <a:off x="2733910" y="4160085"/>
              <a:ext cx="820892" cy="533142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pPr algn="ctr"/>
              <a:r>
                <a:rPr lang="en-US" altLang="ja-JP" sz="1400" b="1" dirty="0">
                  <a:solidFill>
                    <a:srgbClr val="0070C0"/>
                  </a:solidFill>
                </a:rPr>
                <a:t>Residence chamber</a:t>
              </a:r>
              <a:endParaRPr lang="ja-JP" altLang="en-US" sz="1400" b="1" dirty="0">
                <a:solidFill>
                  <a:srgbClr val="0070C0"/>
                </a:solidFill>
              </a:endParaRPr>
            </a:p>
          </p:txBody>
        </p:sp>
        <p:grpSp>
          <p:nvGrpSpPr>
            <p:cNvPr id="113" name="グループ化 112">
              <a:extLst>
                <a:ext uri="{FF2B5EF4-FFF2-40B4-BE49-F238E27FC236}">
                  <a16:creationId xmlns:a16="http://schemas.microsoft.com/office/drawing/2014/main" xmlns="" id="{85D2D470-2718-4AA9-A4BC-D451C00583B6}"/>
                </a:ext>
              </a:extLst>
            </p:cNvPr>
            <p:cNvGrpSpPr/>
            <p:nvPr/>
          </p:nvGrpSpPr>
          <p:grpSpPr>
            <a:xfrm>
              <a:off x="3585326" y="4184477"/>
              <a:ext cx="326461" cy="274501"/>
              <a:chOff x="8197976" y="4976524"/>
              <a:chExt cx="256469" cy="215650"/>
            </a:xfrm>
          </p:grpSpPr>
          <p:sp>
            <p:nvSpPr>
              <p:cNvPr id="118" name="二等辺三角形 117">
                <a:extLst>
                  <a:ext uri="{FF2B5EF4-FFF2-40B4-BE49-F238E27FC236}">
                    <a16:creationId xmlns:a16="http://schemas.microsoft.com/office/drawing/2014/main" xmlns="" id="{82D670BC-CD7A-4619-8D14-DB850194486C}"/>
                  </a:ext>
                </a:extLst>
              </p:cNvPr>
              <p:cNvSpPr/>
              <p:nvPr/>
            </p:nvSpPr>
            <p:spPr>
              <a:xfrm rot="16200000">
                <a:off x="8153653" y="5020847"/>
                <a:ext cx="215649" cy="127004"/>
              </a:xfrm>
              <a:prstGeom prst="triangl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119" name="二等辺三角形 118">
                <a:extLst>
                  <a:ext uri="{FF2B5EF4-FFF2-40B4-BE49-F238E27FC236}">
                    <a16:creationId xmlns:a16="http://schemas.microsoft.com/office/drawing/2014/main" xmlns="" id="{C4102C11-ABF0-43EC-961D-AA85E74094E3}"/>
                  </a:ext>
                </a:extLst>
              </p:cNvPr>
              <p:cNvSpPr/>
              <p:nvPr/>
            </p:nvSpPr>
            <p:spPr>
              <a:xfrm rot="5400000">
                <a:off x="8283117" y="5020847"/>
                <a:ext cx="215649" cy="127006"/>
              </a:xfrm>
              <a:prstGeom prst="triangle">
                <a:avLst/>
              </a:prstGeom>
              <a:ln/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400" b="1">
                  <a:solidFill>
                    <a:srgbClr val="0070C0"/>
                  </a:solidFill>
                </a:endParaRPr>
              </a:p>
            </p:txBody>
          </p:sp>
        </p:grpSp>
        <p:sp>
          <p:nvSpPr>
            <p:cNvPr id="114" name="正方形/長方形 113">
              <a:extLst>
                <a:ext uri="{FF2B5EF4-FFF2-40B4-BE49-F238E27FC236}">
                  <a16:creationId xmlns:a16="http://schemas.microsoft.com/office/drawing/2014/main" xmlns="" id="{A10C3CA2-BA62-42F3-BFAB-AF7C8715C8C7}"/>
                </a:ext>
              </a:extLst>
            </p:cNvPr>
            <p:cNvSpPr/>
            <p:nvPr/>
          </p:nvSpPr>
          <p:spPr>
            <a:xfrm>
              <a:off x="715455" y="3927550"/>
              <a:ext cx="119224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400" b="1" dirty="0">
                  <a:solidFill>
                    <a:srgbClr val="0070C0"/>
                  </a:solidFill>
                </a:rPr>
                <a:t>PM</a:t>
              </a:r>
              <a:r>
                <a:rPr lang="en-US" altLang="ja-JP" sz="1400" b="1" baseline="-25000" dirty="0">
                  <a:solidFill>
                    <a:srgbClr val="0070C0"/>
                  </a:solidFill>
                </a:rPr>
                <a:t>2.5</a:t>
              </a:r>
              <a:r>
                <a:rPr lang="ja-JP" altLang="en-US" sz="1400" b="1" dirty="0">
                  <a:solidFill>
                    <a:srgbClr val="0070C0"/>
                  </a:solidFill>
                </a:rPr>
                <a:t> </a:t>
              </a:r>
              <a:r>
                <a:rPr lang="en-US" altLang="ja-JP" sz="1400" b="1" dirty="0">
                  <a:solidFill>
                    <a:srgbClr val="0070C0"/>
                  </a:solidFill>
                </a:rPr>
                <a:t>cyclone</a:t>
              </a:r>
              <a:endParaRPr lang="ja-JP" alt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5" name="正方形/長方形 114">
              <a:extLst>
                <a:ext uri="{FF2B5EF4-FFF2-40B4-BE49-F238E27FC236}">
                  <a16:creationId xmlns:a16="http://schemas.microsoft.com/office/drawing/2014/main" xmlns="" id="{D32AF3AD-A431-4586-9453-AA27ED8E92A4}"/>
                </a:ext>
              </a:extLst>
            </p:cNvPr>
            <p:cNvSpPr/>
            <p:nvPr/>
          </p:nvSpPr>
          <p:spPr>
            <a:xfrm>
              <a:off x="3240400" y="3623227"/>
              <a:ext cx="9270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ja-JP" sz="1400" b="1" dirty="0">
                  <a:solidFill>
                    <a:srgbClr val="0070C0"/>
                  </a:solidFill>
                </a:rPr>
                <a:t>Particle sampler</a:t>
              </a:r>
              <a:endParaRPr lang="ja-JP" altLang="en-US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116" name="正方形/長方形 115">
              <a:extLst>
                <a:ext uri="{FF2B5EF4-FFF2-40B4-BE49-F238E27FC236}">
                  <a16:creationId xmlns:a16="http://schemas.microsoft.com/office/drawing/2014/main" xmlns="" id="{017394E6-2B4C-42DF-86B0-B3213FB514BE}"/>
                </a:ext>
              </a:extLst>
            </p:cNvPr>
            <p:cNvSpPr/>
            <p:nvPr/>
          </p:nvSpPr>
          <p:spPr>
            <a:xfrm>
              <a:off x="2078182" y="4856252"/>
              <a:ext cx="3144442" cy="584775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>
                <a:defRPr/>
              </a:pPr>
              <a:r>
                <a:rPr kumimoji="0" lang="en-US" altLang="ja-JP" sz="16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Measurement of </a:t>
              </a:r>
              <a:r>
                <a:rPr kumimoji="0" lang="en-US" altLang="ja-JP" sz="1600" b="1" u="sng" kern="0" dirty="0">
                  <a:solidFill>
                    <a:srgbClr val="0000FF"/>
                  </a:solidFill>
                  <a:latin typeface="Arial Black" panose="020B0A04020102020204" pitchFamily="34" charset="0"/>
                  <a:ea typeface="ＭＳ Ｐゴシック"/>
                  <a:cs typeface="Arial" panose="020B0604020202020204" pitchFamily="34" charset="0"/>
                </a:rPr>
                <a:t>condensable + filterable PM</a:t>
              </a:r>
              <a:r>
                <a:rPr kumimoji="0" lang="en-US" altLang="ja-JP" sz="1400" kern="0" dirty="0">
                  <a:solidFill>
                    <a:prstClr val="black"/>
                  </a:solidFill>
                  <a:latin typeface="Arial Black" panose="020B0A04020102020204" pitchFamily="34" charset="0"/>
                  <a:ea typeface="ＭＳ Ｐゴシック"/>
                  <a:cs typeface="Arial" panose="020B0604020202020204" pitchFamily="34" charset="0"/>
                </a:rPr>
                <a:t> </a:t>
              </a:r>
              <a:r>
                <a:rPr kumimoji="0" lang="en-US" altLang="ja-JP" sz="1400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rPr>
                <a:t>(with dilution)</a:t>
              </a:r>
            </a:p>
          </p:txBody>
        </p:sp>
        <p:cxnSp>
          <p:nvCxnSpPr>
            <p:cNvPr id="117" name="直線矢印コネクタ 116">
              <a:extLst>
                <a:ext uri="{FF2B5EF4-FFF2-40B4-BE49-F238E27FC236}">
                  <a16:creationId xmlns:a16="http://schemas.microsoft.com/office/drawing/2014/main" xmlns="" id="{E1B4E970-415F-40F0-8780-E61A61211163}"/>
                </a:ext>
              </a:extLst>
            </p:cNvPr>
            <p:cNvCxnSpPr/>
            <p:nvPr/>
          </p:nvCxnSpPr>
          <p:spPr>
            <a:xfrm>
              <a:off x="3619769" y="4563347"/>
              <a:ext cx="421830" cy="0"/>
            </a:xfrm>
            <a:prstGeom prst="straightConnector1">
              <a:avLst/>
            </a:prstGeom>
            <a:ln w="19050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タイトル 3">
            <a:extLst>
              <a:ext uri="{FF2B5EF4-FFF2-40B4-BE49-F238E27FC236}">
                <a16:creationId xmlns:a16="http://schemas.microsoft.com/office/drawing/2014/main" xmlns="" id="{1E26E26B-BD39-4CEF-98DA-3DDDDDBA69BB}"/>
              </a:ext>
            </a:extLst>
          </p:cNvPr>
          <p:cNvSpPr txBox="1">
            <a:spLocks/>
          </p:cNvSpPr>
          <p:nvPr/>
        </p:nvSpPr>
        <p:spPr>
          <a:xfrm>
            <a:off x="233494" y="48905"/>
            <a:ext cx="7865476" cy="7443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ja-JP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surveys of </a:t>
            </a:r>
            <a:r>
              <a:rPr lang="en-US" altLang="ja-JP" sz="2200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filterable and condensable PM</a:t>
            </a:r>
            <a:endParaRPr lang="ja-JP" altLang="en-US" sz="2200" dirty="0">
              <a:solidFill>
                <a:srgbClr val="00B05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xmlns="" id="{87437E68-E246-4763-8175-0F677CC68B34}"/>
              </a:ext>
            </a:extLst>
          </p:cNvPr>
          <p:cNvSpPr/>
          <p:nvPr/>
        </p:nvSpPr>
        <p:spPr>
          <a:xfrm>
            <a:off x="6191674" y="2560476"/>
            <a:ext cx="1168615" cy="299838"/>
          </a:xfrm>
          <a:prstGeom prst="rect">
            <a:avLst/>
          </a:prstGeom>
          <a:solidFill>
            <a:srgbClr val="F2F2F2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37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1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filterable + condensable PM</a:t>
            </a:r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xmlns="" id="{0DE1B79A-AEF9-4250-A563-03DC133E579D}"/>
              </a:ext>
            </a:extLst>
          </p:cNvPr>
          <p:cNvSpPr/>
          <p:nvPr/>
        </p:nvSpPr>
        <p:spPr>
          <a:xfrm>
            <a:off x="5282028" y="4038450"/>
            <a:ext cx="1075513" cy="275828"/>
          </a:xfrm>
          <a:prstGeom prst="rect">
            <a:avLst/>
          </a:prstGeom>
          <a:solidFill>
            <a:srgbClr val="F2F2F2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37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11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filterable PM</a:t>
            </a:r>
          </a:p>
        </p:txBody>
      </p:sp>
    </p:spTree>
    <p:extLst>
      <p:ext uri="{BB962C8B-B14F-4D97-AF65-F5344CB8AC3E}">
        <p14:creationId xmlns:p14="http://schemas.microsoft.com/office/powerpoint/2010/main" val="2891561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9E77F05C-FE5A-41B9-B552-E6ED9B92B90A}"/>
              </a:ext>
            </a:extLst>
          </p:cNvPr>
          <p:cNvSpPr/>
          <p:nvPr/>
        </p:nvSpPr>
        <p:spPr>
          <a:xfrm>
            <a:off x="6412418" y="6515577"/>
            <a:ext cx="2552196" cy="28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ItalicMT"/>
                <a:ea typeface="ＭＳ Ｐゴシック" panose="020B0600070205080204" pitchFamily="50" charset="-128"/>
                <a:cs typeface="+mn-cs"/>
              </a:rPr>
              <a:t>Denier van der Gon</a:t>
            </a:r>
            <a:r>
              <a:rPr kumimoji="1" lang="en-US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ItalicMT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ja-JP" altLang="en-US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ItalicMT"/>
                <a:ea typeface="ＭＳ Ｐゴシック" panose="020B0600070205080204" pitchFamily="50" charset="-128"/>
                <a:cs typeface="+mn-cs"/>
              </a:rPr>
              <a:t>ACP</a:t>
            </a:r>
            <a:r>
              <a:rPr kumimoji="1" lang="en-US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ItalicMT"/>
                <a:ea typeface="ＭＳ Ｐゴシック" panose="020B0600070205080204" pitchFamily="50" charset="-128"/>
                <a:cs typeface="+mn-cs"/>
              </a:rPr>
              <a:t>, 2015</a:t>
            </a:r>
            <a:endParaRPr kumimoji="1" lang="ja-JP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NewRomanPS-ItalicMT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xmlns="" id="{59B5CEF1-AACC-41B4-A7BD-8ABC59887C12}"/>
              </a:ext>
            </a:extLst>
          </p:cNvPr>
          <p:cNvGrpSpPr/>
          <p:nvPr/>
        </p:nvGrpSpPr>
        <p:grpSpPr>
          <a:xfrm>
            <a:off x="19062" y="7303"/>
            <a:ext cx="9106680" cy="648331"/>
            <a:chOff x="19062" y="7303"/>
            <a:chExt cx="9106680" cy="648331"/>
          </a:xfrm>
        </p:grpSpPr>
        <p:pic>
          <p:nvPicPr>
            <p:cNvPr id="9" name="Picture 1252" descr="NIES_LOGO_trans_small">
              <a:extLst>
                <a:ext uri="{FF2B5EF4-FFF2-40B4-BE49-F238E27FC236}">
                  <a16:creationId xmlns:a16="http://schemas.microsoft.com/office/drawing/2014/main" xmlns="" id="{E25990F1-6254-49A1-B38E-2A59F31625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848" y="7303"/>
              <a:ext cx="1089222" cy="56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0" name="直線コネクタ 9">
              <a:extLst>
                <a:ext uri="{FF2B5EF4-FFF2-40B4-BE49-F238E27FC236}">
                  <a16:creationId xmlns:a16="http://schemas.microsoft.com/office/drawing/2014/main" xmlns="" id="{2ED4958E-A3E8-4936-8FD3-DC61528A984C}"/>
                </a:ext>
              </a:extLst>
            </p:cNvPr>
            <p:cNvCxnSpPr>
              <a:cxnSpLocks/>
            </p:cNvCxnSpPr>
            <p:nvPr/>
          </p:nvCxnSpPr>
          <p:spPr>
            <a:xfrm>
              <a:off x="19062" y="655634"/>
              <a:ext cx="9106680" cy="0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xmlns="" id="{172DF5BF-6B6E-4631-85D3-FD243262316A}"/>
              </a:ext>
            </a:extLst>
          </p:cNvPr>
          <p:cNvSpPr/>
          <p:nvPr/>
        </p:nvSpPr>
        <p:spPr>
          <a:xfrm>
            <a:off x="179387" y="5566603"/>
            <a:ext cx="4392612" cy="656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SVOC emissions and its aging reactions have important contributions to ambient OA.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xmlns="" id="{C5FBF947-3365-4D16-8784-4DE0FA85F7CD}"/>
              </a:ext>
            </a:extLst>
          </p:cNvPr>
          <p:cNvSpPr/>
          <p:nvPr/>
        </p:nvSpPr>
        <p:spPr>
          <a:xfrm>
            <a:off x="4984320" y="5454627"/>
            <a:ext cx="3980293" cy="951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OC emissions and concentrations significantly increased by considering condensable PM from RWC.</a:t>
            </a: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xmlns="" id="{943BDA86-F04D-4E4C-B64F-640C47DC97E0}"/>
              </a:ext>
            </a:extLst>
          </p:cNvPr>
          <p:cNvSpPr/>
          <p:nvPr/>
        </p:nvSpPr>
        <p:spPr>
          <a:xfrm rot="16200000">
            <a:off x="4048579" y="3867707"/>
            <a:ext cx="23131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OC conc. from biomass burning</a:t>
            </a:r>
            <a:endParaRPr lang="ja-JP" altLang="en-US" sz="16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xmlns="" id="{434EB0D5-E4AB-4674-B538-480CA8288F49}"/>
              </a:ext>
            </a:extLst>
          </p:cNvPr>
          <p:cNvSpPr/>
          <p:nvPr/>
        </p:nvSpPr>
        <p:spPr>
          <a:xfrm>
            <a:off x="745422" y="1465320"/>
            <a:ext cx="35431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SVOC aging and emission profiles</a:t>
            </a:r>
            <a:endParaRPr kumimoji="1" lang="ja-JP" alt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xmlns="" id="{4749AA63-63BC-4392-B3BE-E05771D12969}"/>
              </a:ext>
            </a:extLst>
          </p:cNvPr>
          <p:cNvSpPr/>
          <p:nvPr/>
        </p:nvSpPr>
        <p:spPr>
          <a:xfrm>
            <a:off x="402534" y="130349"/>
            <a:ext cx="792231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Previous studies</a:t>
            </a:r>
            <a:r>
              <a:rPr lang="ja-JP" altLang="en-US" sz="2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　</a:t>
            </a:r>
            <a:r>
              <a:rPr lang="en-US" altLang="ja-JP" sz="2200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– modeling of </a:t>
            </a:r>
            <a:r>
              <a:rPr lang="en-US" altLang="ja-JP" sz="2200" dirty="0">
                <a:solidFill>
                  <a:srgbClr val="00B05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condensable PM</a:t>
            </a:r>
            <a:endParaRPr lang="ja-JP" altLang="en-US" sz="2200" dirty="0">
              <a:solidFill>
                <a:srgbClr val="00B050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xmlns="" id="{07F11ABC-1E04-4E3C-AC2F-090E0DAFE8BD}"/>
              </a:ext>
            </a:extLst>
          </p:cNvPr>
          <p:cNvGrpSpPr/>
          <p:nvPr/>
        </p:nvGrpSpPr>
        <p:grpSpPr>
          <a:xfrm>
            <a:off x="5304719" y="1169518"/>
            <a:ext cx="3780909" cy="2130735"/>
            <a:chOff x="502467" y="3824855"/>
            <a:chExt cx="3780909" cy="2130735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xmlns="" id="{28F4E589-C58A-4008-9E13-BD8A854C0D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27437"/>
            <a:stretch/>
          </p:blipFill>
          <p:spPr>
            <a:xfrm>
              <a:off x="502467" y="3824855"/>
              <a:ext cx="3780909" cy="1938399"/>
            </a:xfrm>
            <a:prstGeom prst="rect">
              <a:avLst/>
            </a:prstGeom>
          </p:spPr>
        </p:pic>
        <p:sp>
          <p:nvSpPr>
            <p:cNvPr id="2" name="矢印: 右 1">
              <a:extLst>
                <a:ext uri="{FF2B5EF4-FFF2-40B4-BE49-F238E27FC236}">
                  <a16:creationId xmlns:a16="http://schemas.microsoft.com/office/drawing/2014/main" xmlns="" id="{43BCE244-288D-488E-9FF7-332F29151B2C}"/>
                </a:ext>
              </a:extLst>
            </p:cNvPr>
            <p:cNvSpPr/>
            <p:nvPr/>
          </p:nvSpPr>
          <p:spPr>
            <a:xfrm rot="18601470">
              <a:off x="2490234" y="4215315"/>
              <a:ext cx="520425" cy="239057"/>
            </a:xfrm>
            <a:prstGeom prst="rightArrow">
              <a:avLst/>
            </a:prstGeom>
            <a:noFill/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xmlns="" id="{A6A972E2-21C7-4143-B35A-439B7590AFD9}"/>
                </a:ext>
              </a:extLst>
            </p:cNvPr>
            <p:cNvSpPr/>
            <p:nvPr/>
          </p:nvSpPr>
          <p:spPr>
            <a:xfrm>
              <a:off x="2032491" y="3994520"/>
              <a:ext cx="73193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RWC</a:t>
              </a:r>
              <a:endPara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xmlns="" id="{1C56E172-F0F5-44A4-ADA1-F81D785B0F0E}"/>
                </a:ext>
              </a:extLst>
            </p:cNvPr>
            <p:cNvSpPr/>
            <p:nvPr/>
          </p:nvSpPr>
          <p:spPr>
            <a:xfrm>
              <a:off x="1958295" y="5678591"/>
              <a:ext cx="180369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kumimoji="1" lang="en-US" altLang="ja-JP" sz="12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Arial Black" panose="020B0A040201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rPr>
                <a:t>w/o CPM  </a:t>
              </a:r>
              <a:r>
                <a:rPr lang="en-US" altLang="ja-JP" sz="1200" b="1" dirty="0">
                  <a:solidFill>
                    <a:srgbClr val="FF0000"/>
                  </a:solidFill>
                  <a:latin typeface="Arial Black" panose="020B0A04020102020204" pitchFamily="34" charset="0"/>
                  <a:cs typeface="Arial" panose="020B0604020202020204" pitchFamily="34" charset="0"/>
                </a:rPr>
                <a:t>with CPM</a:t>
              </a:r>
              <a:endParaRPr lang="ja-JP" altLang="en-US" sz="1200" b="1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xmlns="" id="{6CA2F0FB-F290-4A3E-87D9-43B91264F742}"/>
              </a:ext>
            </a:extLst>
          </p:cNvPr>
          <p:cNvGrpSpPr/>
          <p:nvPr/>
        </p:nvGrpSpPr>
        <p:grpSpPr>
          <a:xfrm>
            <a:off x="5447620" y="3210097"/>
            <a:ext cx="3466975" cy="2166730"/>
            <a:chOff x="4553173" y="3360778"/>
            <a:chExt cx="3466975" cy="2166730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xmlns="" id="{FB6B4FC6-019E-42E7-8C03-F26FD52520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53173" y="3360778"/>
              <a:ext cx="3466975" cy="2166730"/>
            </a:xfrm>
            <a:prstGeom prst="rect">
              <a:avLst/>
            </a:prstGeom>
          </p:spPr>
        </p:pic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xmlns="" id="{C52BFCD3-FB76-4DD6-AEEA-7258B441A774}"/>
                </a:ext>
              </a:extLst>
            </p:cNvPr>
            <p:cNvSpPr txBox="1"/>
            <p:nvPr/>
          </p:nvSpPr>
          <p:spPr>
            <a:xfrm>
              <a:off x="5094777" y="4244088"/>
              <a:ext cx="1261884" cy="400110"/>
            </a:xfrm>
            <a:prstGeom prst="rect">
              <a:avLst/>
            </a:prstGeom>
            <a:solidFill>
              <a:srgbClr val="F2F2F2">
                <a:alpha val="80000"/>
              </a:srgbClr>
            </a:solidFill>
          </p:spPr>
          <p:txBody>
            <a:bodyPr wrap="none" rtlCol="0">
              <a:spAutoFit/>
            </a:bodyPr>
            <a:lstStyle/>
            <a:p>
              <a:r>
                <a:rPr lang="en-US" altLang="ja-JP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 </a:t>
              </a:r>
              <a:r>
                <a:rPr lang="en-US" altLang="ja-JP" sz="10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Vavihill</a:t>
              </a:r>
              <a:endParaRPr lang="en-US" altLang="ja-JP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altLang="ja-JP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(southern Sweden)</a:t>
              </a:r>
              <a:endParaRPr lang="ja-JP" altLang="en-US" sz="1000" dirty="0"/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xmlns="" id="{37DE4FD4-13B2-427E-8416-B16B908FB932}"/>
              </a:ext>
            </a:extLst>
          </p:cNvPr>
          <p:cNvGrpSpPr>
            <a:grpSpLocks noChangeAspect="1"/>
          </p:cNvGrpSpPr>
          <p:nvPr/>
        </p:nvGrpSpPr>
        <p:grpSpPr>
          <a:xfrm>
            <a:off x="156527" y="3584309"/>
            <a:ext cx="4666361" cy="1977805"/>
            <a:chOff x="101614" y="3529265"/>
            <a:chExt cx="4423901" cy="1875040"/>
          </a:xfrm>
        </p:grpSpPr>
        <p:pic>
          <p:nvPicPr>
            <p:cNvPr id="21" name="図 20">
              <a:extLst>
                <a:ext uri="{FF2B5EF4-FFF2-40B4-BE49-F238E27FC236}">
                  <a16:creationId xmlns:a16="http://schemas.microsoft.com/office/drawing/2014/main" xmlns="" id="{69D2C637-B329-4BB4-AD59-52DC171CAD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3573" y="3529265"/>
              <a:ext cx="321942" cy="1875040"/>
            </a:xfrm>
            <a:prstGeom prst="rect">
              <a:avLst/>
            </a:prstGeom>
          </p:spPr>
        </p:pic>
        <p:pic>
          <p:nvPicPr>
            <p:cNvPr id="22" name="図 21">
              <a:extLst>
                <a:ext uri="{FF2B5EF4-FFF2-40B4-BE49-F238E27FC236}">
                  <a16:creationId xmlns:a16="http://schemas.microsoft.com/office/drawing/2014/main" xmlns="" id="{9F28161B-9F46-4174-A902-CAAC49A54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01614" y="3681562"/>
              <a:ext cx="2006766" cy="1383569"/>
            </a:xfrm>
            <a:prstGeom prst="rect">
              <a:avLst/>
            </a:prstGeom>
          </p:spPr>
        </p:pic>
        <p:pic>
          <p:nvPicPr>
            <p:cNvPr id="23" name="図 22">
              <a:extLst>
                <a:ext uri="{FF2B5EF4-FFF2-40B4-BE49-F238E27FC236}">
                  <a16:creationId xmlns:a16="http://schemas.microsoft.com/office/drawing/2014/main" xmlns="" id="{402FC83F-6BF2-4509-AB0D-4646A25453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179057" y="3681562"/>
              <a:ext cx="2018039" cy="1383569"/>
            </a:xfrm>
            <a:prstGeom prst="rect">
              <a:avLst/>
            </a:prstGeom>
          </p:spPr>
        </p:pic>
      </p:grpSp>
      <p:pic>
        <p:nvPicPr>
          <p:cNvPr id="24" name="図 23">
            <a:extLst>
              <a:ext uri="{FF2B5EF4-FFF2-40B4-BE49-F238E27FC236}">
                <a16:creationId xmlns:a16="http://schemas.microsoft.com/office/drawing/2014/main" xmlns="" id="{5D3F73A8-5564-43B0-BAC2-661FF92F4E8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47550" b="50000"/>
          <a:stretch/>
        </p:blipFill>
        <p:spPr>
          <a:xfrm>
            <a:off x="52750" y="1818197"/>
            <a:ext cx="2046529" cy="1503503"/>
          </a:xfrm>
          <a:prstGeom prst="rect">
            <a:avLst/>
          </a:prstGeom>
        </p:spPr>
      </p:pic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xmlns="" id="{8C2721A2-9906-4E78-93DE-DDBB2DE064D2}"/>
              </a:ext>
            </a:extLst>
          </p:cNvPr>
          <p:cNvSpPr/>
          <p:nvPr/>
        </p:nvSpPr>
        <p:spPr>
          <a:xfrm>
            <a:off x="132550" y="821476"/>
            <a:ext cx="44394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1600" u="sng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Semivolatile</a:t>
            </a:r>
            <a:r>
              <a:rPr lang="en-US" altLang="ja-JP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organics from </a:t>
            </a:r>
            <a:r>
              <a:rPr lang="en-US" altLang="ja-JP" sz="1600" u="sng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vehicle exhaust</a:t>
            </a:r>
            <a:endParaRPr kumimoji="1" lang="ja-JP" altLang="en-US" sz="1600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xmlns="" id="{1B29C2B7-F13A-4BD1-BAEB-42E7A839720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57575"/>
          <a:stretch/>
        </p:blipFill>
        <p:spPr>
          <a:xfrm>
            <a:off x="2158590" y="1842465"/>
            <a:ext cx="2647950" cy="1454965"/>
          </a:xfrm>
          <a:prstGeom prst="rect">
            <a:avLst/>
          </a:prstGeom>
        </p:spPr>
      </p:pic>
      <p:sp>
        <p:nvSpPr>
          <p:cNvPr id="29" name="角丸四角形 1">
            <a:extLst>
              <a:ext uri="{FF2B5EF4-FFF2-40B4-BE49-F238E27FC236}">
                <a16:creationId xmlns:a16="http://schemas.microsoft.com/office/drawing/2014/main" xmlns="" id="{4AB8E0D8-4940-45C1-A4B0-886CEF1EFB0E}"/>
              </a:ext>
            </a:extLst>
          </p:cNvPr>
          <p:cNvSpPr/>
          <p:nvPr/>
        </p:nvSpPr>
        <p:spPr>
          <a:xfrm>
            <a:off x="63610" y="684282"/>
            <a:ext cx="4777367" cy="6118202"/>
          </a:xfrm>
          <a:prstGeom prst="roundRect">
            <a:avLst>
              <a:gd name="adj" fmla="val 5850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0" name="角丸四角形 1">
            <a:extLst>
              <a:ext uri="{FF2B5EF4-FFF2-40B4-BE49-F238E27FC236}">
                <a16:creationId xmlns:a16="http://schemas.microsoft.com/office/drawing/2014/main" xmlns="" id="{2357AF46-C232-42EA-AED3-48BC8171244B}"/>
              </a:ext>
            </a:extLst>
          </p:cNvPr>
          <p:cNvSpPr/>
          <p:nvPr/>
        </p:nvSpPr>
        <p:spPr>
          <a:xfrm>
            <a:off x="4881091" y="715811"/>
            <a:ext cx="4244650" cy="6118202"/>
          </a:xfrm>
          <a:prstGeom prst="roundRect">
            <a:avLst>
              <a:gd name="adj" fmla="val 5850"/>
            </a:avLst>
          </a:prstGeom>
          <a:noFill/>
          <a:ln w="63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xmlns="" id="{72CD0A4F-898B-411B-8DD9-9CF3C673F57F}"/>
              </a:ext>
            </a:extLst>
          </p:cNvPr>
          <p:cNvSpPr/>
          <p:nvPr/>
        </p:nvSpPr>
        <p:spPr>
          <a:xfrm>
            <a:off x="2347829" y="6515577"/>
            <a:ext cx="2507916" cy="286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2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NewRomanPS-ItalicMT"/>
                <a:ea typeface="ＭＳ Ｐゴシック" panose="020B0600070205080204" pitchFamily="50" charset="-128"/>
                <a:cs typeface="+mn-cs"/>
              </a:rPr>
              <a:t>Robinson et al., Science, 2007;</a:t>
            </a:r>
            <a:endParaRPr kumimoji="1" lang="ja-JP" altLang="en-US" sz="12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NewRomanPS-ItalicMT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xmlns="" id="{E48DEDFA-D50A-487F-AE97-3328F67A67F8}"/>
              </a:ext>
            </a:extLst>
          </p:cNvPr>
          <p:cNvSpPr/>
          <p:nvPr/>
        </p:nvSpPr>
        <p:spPr>
          <a:xfrm>
            <a:off x="5367528" y="753992"/>
            <a:ext cx="369655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ja-JP" sz="16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Condensable PM from </a:t>
            </a:r>
            <a:r>
              <a:rPr lang="en-US" altLang="ja-JP" sz="1600" u="sng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RWC</a:t>
            </a:r>
            <a:endParaRPr kumimoji="1" lang="ja-JP" altLang="en-US" sz="1600" i="0" u="sng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 Black" panose="020B0A040201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xmlns="" id="{B07FE71D-ED70-4516-9B28-A508F26219B0}"/>
              </a:ext>
            </a:extLst>
          </p:cNvPr>
          <p:cNvSpPr/>
          <p:nvPr/>
        </p:nvSpPr>
        <p:spPr>
          <a:xfrm>
            <a:off x="7123442" y="985212"/>
            <a:ext cx="168828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(residential wood burning) </a:t>
            </a:r>
            <a:endParaRPr lang="ja-JP" altLang="en-US" sz="1000" dirty="0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xmlns="" id="{D05DF817-2B19-4FA6-AB50-5C289D50EB0D}"/>
              </a:ext>
            </a:extLst>
          </p:cNvPr>
          <p:cNvSpPr/>
          <p:nvPr/>
        </p:nvSpPr>
        <p:spPr>
          <a:xfrm rot="16200000">
            <a:off x="3947103" y="1690397"/>
            <a:ext cx="25567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600" b="1" dirty="0">
                <a:solidFill>
                  <a:prstClr val="black"/>
                </a:solidFill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Emissions in Europe</a:t>
            </a:r>
            <a:endParaRPr lang="ja-JP" altLang="en-US" sz="1600" b="1" dirty="0">
              <a:solidFill>
                <a:prstClr val="black"/>
              </a:solidFill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5" name="正方形/長方形 34">
            <a:extLst>
              <a:ext uri="{FF2B5EF4-FFF2-40B4-BE49-F238E27FC236}">
                <a16:creationId xmlns:a16="http://schemas.microsoft.com/office/drawing/2014/main" xmlns="" id="{D72CE631-0750-475B-846B-5523A18B2E0C}"/>
              </a:ext>
            </a:extLst>
          </p:cNvPr>
          <p:cNvSpPr/>
          <p:nvPr/>
        </p:nvSpPr>
        <p:spPr>
          <a:xfrm>
            <a:off x="332275" y="3350807"/>
            <a:ext cx="38503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Contributions of SVOC to ambient OA</a:t>
            </a:r>
            <a:endParaRPr kumimoji="1" lang="ja-JP" altLang="en-US" sz="16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xmlns="" id="{2E2CD4B8-37EB-4BED-8E7F-98C93145D5BF}"/>
              </a:ext>
            </a:extLst>
          </p:cNvPr>
          <p:cNvSpPr/>
          <p:nvPr/>
        </p:nvSpPr>
        <p:spPr>
          <a:xfrm>
            <a:off x="6412417" y="2878394"/>
            <a:ext cx="4154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EC</a:t>
            </a:r>
            <a:endParaRPr lang="ja-JP" altLang="en-US" sz="1200" b="1" dirty="0">
              <a:latin typeface="Arial Black" panose="020B0A04020102020204" pitchFamily="34" charset="0"/>
            </a:endParaRPr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xmlns="" id="{8AB41E03-C870-4094-8423-09F02D258CEF}"/>
              </a:ext>
            </a:extLst>
          </p:cNvPr>
          <p:cNvSpPr/>
          <p:nvPr/>
        </p:nvSpPr>
        <p:spPr>
          <a:xfrm>
            <a:off x="7578143" y="2878393"/>
            <a:ext cx="43313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kumimoji="1" lang="en-US" altLang="ja-JP" sz="12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 Black" panose="020B0A040201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OC</a:t>
            </a:r>
            <a:endParaRPr lang="ja-JP" altLang="en-US" sz="12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55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xmlns="" id="{4AF1F716-1878-4213-ABAD-755FA43A4EBA}"/>
              </a:ext>
            </a:extLst>
          </p:cNvPr>
          <p:cNvGrpSpPr/>
          <p:nvPr/>
        </p:nvGrpSpPr>
        <p:grpSpPr>
          <a:xfrm>
            <a:off x="19062" y="7303"/>
            <a:ext cx="9106680" cy="648331"/>
            <a:chOff x="19062" y="7303"/>
            <a:chExt cx="9106680" cy="648331"/>
          </a:xfrm>
        </p:grpSpPr>
        <p:pic>
          <p:nvPicPr>
            <p:cNvPr id="5" name="Picture 1252" descr="NIES_LOGO_trans_small">
              <a:extLst>
                <a:ext uri="{FF2B5EF4-FFF2-40B4-BE49-F238E27FC236}">
                  <a16:creationId xmlns:a16="http://schemas.microsoft.com/office/drawing/2014/main" xmlns="" id="{3FB711B5-02E8-4985-9049-D6CEF8E7D0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848" y="7303"/>
              <a:ext cx="1089222" cy="56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xmlns="" id="{F10A8710-3A6E-4259-9C86-CFE409D6DC15}"/>
                </a:ext>
              </a:extLst>
            </p:cNvPr>
            <p:cNvCxnSpPr>
              <a:cxnSpLocks/>
            </p:cNvCxnSpPr>
            <p:nvPr/>
          </p:nvCxnSpPr>
          <p:spPr>
            <a:xfrm>
              <a:off x="19062" y="655634"/>
              <a:ext cx="9106680" cy="0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xmlns="" id="{55DE4876-837A-4663-9E48-BDEB2796CA3F}"/>
              </a:ext>
            </a:extLst>
          </p:cNvPr>
          <p:cNvSpPr/>
          <p:nvPr/>
        </p:nvSpPr>
        <p:spPr>
          <a:xfrm>
            <a:off x="2525562" y="89776"/>
            <a:ext cx="41748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dirty="0">
                <a:solidFill>
                  <a:srgbClr val="00B05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Objectives of this study</a:t>
            </a:r>
            <a:endParaRPr lang="ja-JP" altLang="en-US" sz="2400" dirty="0">
              <a:solidFill>
                <a:srgbClr val="00B050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xmlns="" id="{6CFD7D68-CC2F-4C9F-ADF7-9FED543BF115}"/>
              </a:ext>
            </a:extLst>
          </p:cNvPr>
          <p:cNvSpPr/>
          <p:nvPr/>
        </p:nvSpPr>
        <p:spPr>
          <a:xfrm>
            <a:off x="323528" y="753266"/>
            <a:ext cx="8283657" cy="163121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To estimate contributions of </a:t>
            </a:r>
            <a:r>
              <a:rPr lang="en-US" altLang="ja-JP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condensable PM </a:t>
            </a: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from stationary combustion sources to </a:t>
            </a:r>
            <a:r>
              <a:rPr lang="en-US" altLang="ja-JP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atmospheric OA</a:t>
            </a:r>
          </a:p>
          <a:p>
            <a:pPr marL="800100" lvl="1" indent="-342900">
              <a:buFont typeface="+mj-ea"/>
              <a:buAutoNum type="circleNumDbPlain"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Emission inventory of condensable PM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was preliminary estimated from data of Japanese emission surveys. </a:t>
            </a:r>
          </a:p>
          <a:p>
            <a:pPr marL="800100" lvl="1" indent="-342900">
              <a:buFont typeface="+mj-ea"/>
              <a:buAutoNum type="circleNumDbPlain"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Contributions of </a:t>
            </a:r>
            <a:r>
              <a:rPr lang="en-US" altLang="ja-JP" sz="1600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condensable PM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altLang="ja-JP" sz="16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1600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atmospheric organic aerosol 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were estimated using a chemical transport model.</a:t>
            </a:r>
          </a:p>
        </p:txBody>
      </p: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xmlns="" id="{E8E433DD-977C-4242-B4F1-B4B262D8D53D}"/>
              </a:ext>
            </a:extLst>
          </p:cNvPr>
          <p:cNvGrpSpPr>
            <a:grpSpLocks noChangeAspect="1"/>
          </p:cNvGrpSpPr>
          <p:nvPr/>
        </p:nvGrpSpPr>
        <p:grpSpPr>
          <a:xfrm>
            <a:off x="4418201" y="4796753"/>
            <a:ext cx="4518410" cy="1958558"/>
            <a:chOff x="81995" y="2114044"/>
            <a:chExt cx="5104100" cy="2212434"/>
          </a:xfrm>
        </p:grpSpPr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xmlns="" id="{9D3C87EC-FA2D-4801-89B5-8FAF47C175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5194" y="2621872"/>
              <a:ext cx="3248821" cy="1432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図 13">
              <a:extLst>
                <a:ext uri="{FF2B5EF4-FFF2-40B4-BE49-F238E27FC236}">
                  <a16:creationId xmlns:a16="http://schemas.microsoft.com/office/drawing/2014/main" xmlns="" id="{3C0C2C10-1753-4D43-A71A-9BD34341C0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5535" y="2686490"/>
              <a:ext cx="1185313" cy="1184429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xmlns="" id="{6D8B7177-58A0-4B61-BC0F-C1808BCD3820}"/>
                </a:ext>
              </a:extLst>
            </p:cNvPr>
            <p:cNvSpPr txBox="1"/>
            <p:nvPr/>
          </p:nvSpPr>
          <p:spPr>
            <a:xfrm>
              <a:off x="81995" y="2174321"/>
              <a:ext cx="1738573" cy="5061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1200" b="1" dirty="0">
                  <a:latin typeface="Arial" panose="020B0604020202020204" pitchFamily="34" charset="0"/>
                  <a:ea typeface="HGPｺﾞｼｯｸM" panose="020B0600000000000000" pitchFamily="50" charset="-128"/>
                  <a:cs typeface="Arial" panose="020B0604020202020204" pitchFamily="34" charset="0"/>
                </a:rPr>
                <a:t>Global-scale </a:t>
              </a:r>
              <a:r>
                <a:rPr kumimoji="1" lang="en-US" altLang="ja-JP" sz="1200" b="1" dirty="0">
                  <a:latin typeface="Arial" panose="020B0604020202020204" pitchFamily="34" charset="0"/>
                  <a:ea typeface="HGPｺﾞｼｯｸM" panose="020B0600000000000000" pitchFamily="50" charset="-128"/>
                  <a:cs typeface="Arial" panose="020B0604020202020204" pitchFamily="34" charset="0"/>
                </a:rPr>
                <a:t>CTM</a:t>
              </a:r>
            </a:p>
            <a:p>
              <a:pPr algn="ctr"/>
              <a:r>
                <a:rPr lang="en-US" altLang="ja-JP" sz="12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MIROC-ESM-CHEM</a:t>
              </a:r>
              <a:endParaRPr lang="ja-JP" altLang="en-US" sz="1200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xmlns="" id="{96757878-CE13-462D-9B28-702A1466A883}"/>
                </a:ext>
              </a:extLst>
            </p:cNvPr>
            <p:cNvSpPr txBox="1"/>
            <p:nvPr/>
          </p:nvSpPr>
          <p:spPr>
            <a:xfrm>
              <a:off x="397068" y="3990210"/>
              <a:ext cx="1230737" cy="30370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lang="en-US" altLang="ja-JP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Δx</a:t>
              </a:r>
              <a:r>
                <a:rPr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 = 300 km</a:t>
              </a:r>
            </a:p>
          </p:txBody>
        </p:sp>
        <p:sp>
          <p:nvSpPr>
            <p:cNvPr id="17" name="テキスト ボックス 16">
              <a:extLst>
                <a:ext uri="{FF2B5EF4-FFF2-40B4-BE49-F238E27FC236}">
                  <a16:creationId xmlns:a16="http://schemas.microsoft.com/office/drawing/2014/main" xmlns="" id="{D9F5E415-A4F2-4965-9123-325B3B7E3B21}"/>
                </a:ext>
              </a:extLst>
            </p:cNvPr>
            <p:cNvSpPr txBox="1"/>
            <p:nvPr/>
          </p:nvSpPr>
          <p:spPr>
            <a:xfrm>
              <a:off x="2522286" y="2114044"/>
              <a:ext cx="2065480" cy="573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b="1" dirty="0">
                  <a:latin typeface="Arial" panose="020B0604020202020204" pitchFamily="34" charset="0"/>
                  <a:ea typeface="HGPｺﾞｼｯｸM" panose="020B0600000000000000" pitchFamily="50" charset="-128"/>
                  <a:cs typeface="Arial" panose="020B0604020202020204" pitchFamily="34" charset="0"/>
                </a:rPr>
                <a:t>Regional-scale CTM</a:t>
              </a:r>
            </a:p>
            <a:p>
              <a:pPr algn="ctr"/>
              <a:r>
                <a:rPr lang="en-US" altLang="ja-JP" sz="1400" b="1" dirty="0">
                  <a:solidFill>
                    <a:srgbClr val="FF66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WRF/CMAQ</a:t>
              </a:r>
              <a:endParaRPr lang="ja-JP" altLang="en-US" sz="1400" b="1" dirty="0">
                <a:solidFill>
                  <a:srgbClr val="FF66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右矢印 9">
              <a:extLst>
                <a:ext uri="{FF2B5EF4-FFF2-40B4-BE49-F238E27FC236}">
                  <a16:creationId xmlns:a16="http://schemas.microsoft.com/office/drawing/2014/main" xmlns="" id="{168BD07F-A3F2-4CAC-9DCA-DFB943B81235}"/>
                </a:ext>
              </a:extLst>
            </p:cNvPr>
            <p:cNvSpPr/>
            <p:nvPr/>
          </p:nvSpPr>
          <p:spPr>
            <a:xfrm>
              <a:off x="3555026" y="3125966"/>
              <a:ext cx="440910" cy="360040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右矢印 10">
              <a:extLst>
                <a:ext uri="{FF2B5EF4-FFF2-40B4-BE49-F238E27FC236}">
                  <a16:creationId xmlns:a16="http://schemas.microsoft.com/office/drawing/2014/main" xmlns="" id="{AB058C13-3B85-410C-B8B7-1B61CC7B007F}"/>
                </a:ext>
              </a:extLst>
            </p:cNvPr>
            <p:cNvSpPr/>
            <p:nvPr/>
          </p:nvSpPr>
          <p:spPr>
            <a:xfrm>
              <a:off x="1547664" y="3121609"/>
              <a:ext cx="439798" cy="360040"/>
            </a:xfrm>
            <a:prstGeom prst="rightArrow">
              <a:avLst/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xmlns="" id="{2A97E80F-760A-402C-9DB1-1C43B583DE55}"/>
                </a:ext>
              </a:extLst>
            </p:cNvPr>
            <p:cNvSpPr txBox="1"/>
            <p:nvPr/>
          </p:nvSpPr>
          <p:spPr>
            <a:xfrm>
              <a:off x="2291108" y="4022772"/>
              <a:ext cx="1149983" cy="30370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Δx</a:t>
              </a:r>
              <a:r>
                <a:rPr kumimoji="1"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 = 60km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テキスト ボックス 20">
              <a:extLst>
                <a:ext uri="{FF2B5EF4-FFF2-40B4-BE49-F238E27FC236}">
                  <a16:creationId xmlns:a16="http://schemas.microsoft.com/office/drawing/2014/main" xmlns="" id="{79872B12-9F9F-4F76-B860-06242D942A31}"/>
                </a:ext>
              </a:extLst>
            </p:cNvPr>
            <p:cNvSpPr txBox="1"/>
            <p:nvPr/>
          </p:nvSpPr>
          <p:spPr>
            <a:xfrm>
              <a:off x="4022226" y="3992918"/>
              <a:ext cx="1163869" cy="303706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200" dirty="0" err="1">
                  <a:latin typeface="Arial" panose="020B0604020202020204" pitchFamily="34" charset="0"/>
                  <a:cs typeface="Arial" panose="020B0604020202020204" pitchFamily="34" charset="0"/>
                </a:rPr>
                <a:t>Δx</a:t>
              </a:r>
              <a:r>
                <a:rPr kumimoji="1"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 = </a:t>
              </a:r>
              <a:r>
                <a:rPr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15</a:t>
              </a:r>
              <a:r>
                <a:rPr kumimoji="1" lang="en-US" altLang="ja-JP" sz="1200" dirty="0">
                  <a:latin typeface="Arial" panose="020B0604020202020204" pitchFamily="34" charset="0"/>
                  <a:cs typeface="Arial" panose="020B0604020202020204" pitchFamily="34" charset="0"/>
                </a:rPr>
                <a:t>km</a:t>
              </a:r>
              <a:endParaRPr kumimoji="1" lang="ja-JP" altLang="en-US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コンテンツ プレースホルダー 2">
            <a:extLst>
              <a:ext uri="{FF2B5EF4-FFF2-40B4-BE49-F238E27FC236}">
                <a16:creationId xmlns:a16="http://schemas.microsoft.com/office/drawing/2014/main" xmlns="" id="{123F6016-FD46-418C-B685-9406F1B2EC84}"/>
              </a:ext>
            </a:extLst>
          </p:cNvPr>
          <p:cNvSpPr txBox="1">
            <a:spLocks/>
          </p:cNvSpPr>
          <p:nvPr/>
        </p:nvSpPr>
        <p:spPr>
          <a:xfrm>
            <a:off x="107504" y="2627213"/>
            <a:ext cx="4456332" cy="1845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ja-JP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Model setups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■</a:t>
            </a:r>
            <a:r>
              <a:rPr lang="en-US" altLang="ja-JP" sz="1600" dirty="0" err="1">
                <a:latin typeface="Arial" panose="020B0604020202020204" pitchFamily="34" charset="0"/>
                <a:cs typeface="Arial" panose="020B0604020202020204" pitchFamily="34" charset="0"/>
              </a:rPr>
              <a:t>Meteo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. model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WRF v3.3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■CTM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1600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CMAQ v5.0.2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■Chem./aerosol module: 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altLang="ja-JP" sz="1600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CB05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ja-JP" sz="1600" b="1" dirty="0">
                <a:solidFill>
                  <a:srgbClr val="00B05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AERO6VBS</a:t>
            </a:r>
          </a:p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■Period</a:t>
            </a:r>
            <a:r>
              <a:rPr lang="ja-JP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：</a:t>
            </a:r>
            <a:r>
              <a:rPr lang="en-US" altLang="ja-JP" sz="1600" dirty="0">
                <a:latin typeface="Arial" panose="020B0604020202020204" pitchFamily="34" charset="0"/>
                <a:cs typeface="Arial" panose="020B0604020202020204" pitchFamily="34" charset="0"/>
              </a:rPr>
              <a:t>Jan-Feb, Apr-May and Jul-Aug, 2012</a:t>
            </a:r>
          </a:p>
        </p:txBody>
      </p:sp>
      <p:graphicFrame>
        <p:nvGraphicFramePr>
          <p:cNvPr id="22" name="表 21">
            <a:extLst>
              <a:ext uri="{FF2B5EF4-FFF2-40B4-BE49-F238E27FC236}">
                <a16:creationId xmlns:a16="http://schemas.microsoft.com/office/drawing/2014/main" xmlns="" id="{53946491-0EB9-43BE-AF8C-8E13F1BA2F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539710"/>
              </p:ext>
            </p:extLst>
          </p:nvPr>
        </p:nvGraphicFramePr>
        <p:xfrm>
          <a:off x="111696" y="4513369"/>
          <a:ext cx="4022746" cy="186537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34359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7915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99683">
                <a:tc gridSpan="2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■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Emission data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kumimoji="1" lang="ja-JP" altLang="en-US" sz="18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9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Anthropogenic (Japan)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JATOP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968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Anthropogenic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(East Asia)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REAS</a:t>
                      </a:r>
                      <a:r>
                        <a:rPr kumimoji="1" lang="ja-JP" altLang="en-US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v2.1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9968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Biomass burning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GFED v3.1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9968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Volcano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AEROCOM/JMA 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99683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Biogenic VOC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kumimoji="1" lang="en-US" altLang="ja-JP" sz="1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MEGAN v2.10</a:t>
                      </a:r>
                      <a:endParaRPr kumimoji="1" lang="ja-JP" altLang="en-US" sz="1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2050" name="Picture 2" descr="C:\Users\my\Documents\WORK\Present\Conference\2017\大気環境学会\pres\vbs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00"/>
          <a:stretch/>
        </p:blipFill>
        <p:spPr bwMode="auto">
          <a:xfrm>
            <a:off x="4695784" y="2490085"/>
            <a:ext cx="4212151" cy="226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xmlns="" id="{521F561F-0BD5-4384-8F65-E2D3EF3AA2D5}"/>
              </a:ext>
            </a:extLst>
          </p:cNvPr>
          <p:cNvSpPr/>
          <p:nvPr/>
        </p:nvSpPr>
        <p:spPr>
          <a:xfrm>
            <a:off x="676885" y="6452221"/>
            <a:ext cx="37395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200" b="1" i="1" dirty="0">
                <a:solidFill>
                  <a:srgbClr val="0000FF"/>
                </a:solidFill>
                <a:latin typeface="TimesNewRomanPS-ItalicMT"/>
              </a:rPr>
              <a:t>Morino et al., AAQR, 2015; Morino et al., ES&amp;T</a:t>
            </a:r>
            <a:r>
              <a:rPr lang="en-US" altLang="ja-JP" sz="1200" b="1" i="1">
                <a:solidFill>
                  <a:srgbClr val="0000FF"/>
                </a:solidFill>
                <a:latin typeface="TimesNewRomanPS-ItalicMT"/>
              </a:rPr>
              <a:t>, 2017;</a:t>
            </a:r>
            <a:endParaRPr lang="ja-JP" altLang="en-US" sz="1200" b="1" i="1" dirty="0">
              <a:solidFill>
                <a:srgbClr val="0000FF"/>
              </a:solidFill>
              <a:latin typeface="TimesNewRomanPS-ItalicMT"/>
            </a:endParaRPr>
          </a:p>
        </p:txBody>
      </p:sp>
    </p:spTree>
    <p:extLst>
      <p:ext uri="{BB962C8B-B14F-4D97-AF65-F5344CB8AC3E}">
        <p14:creationId xmlns:p14="http://schemas.microsoft.com/office/powerpoint/2010/main" val="179704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xmlns="" id="{E5573C15-1C37-449B-B063-F11ED96F08EE}"/>
                  </a:ext>
                </a:extLst>
              </p:cNvPr>
              <p:cNvSpPr txBox="1"/>
              <p:nvPr/>
            </p:nvSpPr>
            <p:spPr>
              <a:xfrm>
                <a:off x="254608" y="953624"/>
                <a:ext cx="3924088" cy="6236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ja-JP" altLang="en-US" sz="1600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ja-JP" altLang="en-US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𝑂𝐴</m:t>
                          </m:r>
                        </m:sub>
                      </m:sSub>
                      <m:d>
                        <m:dPr>
                          <m:ctrlPr>
                            <a:rPr lang="ja-JP" altLang="en-US" sz="1600" i="1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ja-JP" altLang="en-US" sz="160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FCPM</m:t>
                          </m:r>
                        </m:e>
                      </m:d>
                      <m:r>
                        <m:rPr>
                          <m:aln/>
                        </m:rPr>
                        <a:rPr lang="ja-JP" altLang="en-US" sz="160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ja-JP" altLang="en-US" sz="1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ja-JP" alt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𝑃𝑀</m:t>
                          </m:r>
                          <m:r>
                            <a:rPr lang="ja-JP" alt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2.5</m:t>
                          </m:r>
                        </m:sub>
                      </m:sSub>
                      <m:d>
                        <m:dPr>
                          <m:ctrlPr>
                            <a:rPr lang="ja-JP" altLang="en-US" sz="16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ja-JP" altLang="en-US" sz="1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FPM</m:t>
                          </m:r>
                        </m:e>
                      </m:d>
                      <m:r>
                        <a:rPr lang="ja-JP" altLang="en-US" sz="1600">
                          <a:latin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ja-JP" altLang="en-US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ja-JP" altLang="en-US" sz="1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ja-JP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en-US" sz="1600" i="1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ja-JP" altLang="en-US" sz="160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  <m:t>FCPM</m:t>
                              </m:r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ja-JP" altLang="en-US" sz="16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ja-JP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𝑃𝑀</m:t>
                              </m:r>
                              <m:r>
                                <a:rPr lang="ja-JP" altLang="en-US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2.5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en-US" sz="1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ja-JP" altLang="en-US" sz="160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FPM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r>
                  <a:rPr lang="ja-JP" alt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ja-JP" altLang="en-US" sz="1600" dirty="0">
                    <a:solidFill>
                      <a:srgbClr val="FF0000"/>
                    </a:solidFill>
                    <a:latin typeface="Cambria Math" panose="02040503050406030204" pitchFamily="18" charset="0"/>
                  </a:rPr>
                </a:br>
                <a:endParaRPr lang="ja-JP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5573C15-1C37-449B-B063-F11ED96F0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08" y="953624"/>
                <a:ext cx="3924088" cy="6236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xmlns="" id="{50DEE37E-5CCB-4777-8AB6-703457F1C4D8}"/>
              </a:ext>
            </a:extLst>
          </p:cNvPr>
          <p:cNvGrpSpPr/>
          <p:nvPr/>
        </p:nvGrpSpPr>
        <p:grpSpPr>
          <a:xfrm>
            <a:off x="19062" y="7303"/>
            <a:ext cx="9106680" cy="648331"/>
            <a:chOff x="19062" y="7303"/>
            <a:chExt cx="9106680" cy="648331"/>
          </a:xfrm>
        </p:grpSpPr>
        <p:pic>
          <p:nvPicPr>
            <p:cNvPr id="72" name="Picture 1252" descr="NIES_LOGO_trans_small">
              <a:extLst>
                <a:ext uri="{FF2B5EF4-FFF2-40B4-BE49-F238E27FC236}">
                  <a16:creationId xmlns:a16="http://schemas.microsoft.com/office/drawing/2014/main" xmlns="" id="{160F4343-3C62-45E1-A4AD-9AA2414BF5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5848" y="7303"/>
              <a:ext cx="1089222" cy="5643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3" name="直線コネクタ 72">
              <a:extLst>
                <a:ext uri="{FF2B5EF4-FFF2-40B4-BE49-F238E27FC236}">
                  <a16:creationId xmlns:a16="http://schemas.microsoft.com/office/drawing/2014/main" xmlns="" id="{505664C1-D309-44EE-8BE8-E9B7BCA6E135}"/>
                </a:ext>
              </a:extLst>
            </p:cNvPr>
            <p:cNvCxnSpPr>
              <a:cxnSpLocks/>
            </p:cNvCxnSpPr>
            <p:nvPr/>
          </p:nvCxnSpPr>
          <p:spPr>
            <a:xfrm>
              <a:off x="19062" y="655634"/>
              <a:ext cx="9106680" cy="0"/>
            </a:xfrm>
            <a:prstGeom prst="line">
              <a:avLst/>
            </a:prstGeom>
            <a:ln w="57150">
              <a:solidFill>
                <a:srgbClr val="33CC33"/>
              </a:solidFill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75" name="正方形/長方形 74">
            <a:extLst>
              <a:ext uri="{FF2B5EF4-FFF2-40B4-BE49-F238E27FC236}">
                <a16:creationId xmlns:a16="http://schemas.microsoft.com/office/drawing/2014/main" xmlns="" id="{9CE6FB34-5747-487B-8835-FCD1A4D200F3}"/>
              </a:ext>
            </a:extLst>
          </p:cNvPr>
          <p:cNvSpPr/>
          <p:nvPr/>
        </p:nvSpPr>
        <p:spPr>
          <a:xfrm>
            <a:off x="355167" y="63528"/>
            <a:ext cx="8502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Emissions of </a:t>
            </a:r>
            <a:r>
              <a:rPr lang="en-US" altLang="ja-JP" sz="2200" dirty="0">
                <a:solidFill>
                  <a:srgbClr val="00B050"/>
                </a:solidFill>
                <a:latin typeface="Arial Black" panose="020B0A04020102020204" pitchFamily="34" charset="0"/>
                <a:ea typeface="+mj-ea"/>
                <a:cs typeface="Arial" panose="020B0604020202020204" pitchFamily="34" charset="0"/>
              </a:rPr>
              <a:t>condensable PM</a:t>
            </a:r>
            <a:r>
              <a:rPr lang="en-US" altLang="ja-JP" sz="2000" dirty="0">
                <a:latin typeface="Arial" panose="020B0604020202020204" pitchFamily="34" charset="0"/>
                <a:cs typeface="Arial" panose="020B0604020202020204" pitchFamily="34" charset="0"/>
              </a:rPr>
              <a:t> - Methods</a:t>
            </a:r>
            <a:endParaRPr lang="ja-JP" altLang="en-US" sz="2200" dirty="0">
              <a:solidFill>
                <a:srgbClr val="00B050"/>
              </a:solidFill>
              <a:latin typeface="Arial Black" panose="020B0A040201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145" name="正方形/長方形 144">
            <a:extLst>
              <a:ext uri="{FF2B5EF4-FFF2-40B4-BE49-F238E27FC236}">
                <a16:creationId xmlns:a16="http://schemas.microsoft.com/office/drawing/2014/main" xmlns="" id="{1E166CDA-05CA-40C7-B92A-EE6414241FA2}"/>
              </a:ext>
            </a:extLst>
          </p:cNvPr>
          <p:cNvSpPr/>
          <p:nvPr/>
        </p:nvSpPr>
        <p:spPr>
          <a:xfrm>
            <a:off x="613734" y="1444123"/>
            <a:ext cx="1036245" cy="299838"/>
          </a:xfrm>
          <a:prstGeom prst="rect">
            <a:avLst/>
          </a:prstGeom>
          <a:solidFill>
            <a:srgbClr val="F2F2F2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37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filterable + condensable PM</a:t>
            </a:r>
          </a:p>
        </p:txBody>
      </p:sp>
      <p:sp>
        <p:nvSpPr>
          <p:cNvPr id="146" name="正方形/長方形 145">
            <a:extLst>
              <a:ext uri="{FF2B5EF4-FFF2-40B4-BE49-F238E27FC236}">
                <a16:creationId xmlns:a16="http://schemas.microsoft.com/office/drawing/2014/main" xmlns="" id="{6E25B323-EB3F-402C-847A-F9F8E10126B6}"/>
              </a:ext>
            </a:extLst>
          </p:cNvPr>
          <p:cNvSpPr/>
          <p:nvPr/>
        </p:nvSpPr>
        <p:spPr>
          <a:xfrm>
            <a:off x="3405534" y="1547230"/>
            <a:ext cx="855659" cy="185218"/>
          </a:xfrm>
          <a:prstGeom prst="rect">
            <a:avLst/>
          </a:prstGeom>
          <a:solidFill>
            <a:srgbClr val="F2F2F2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37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filterable PM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xmlns="" id="{96E1A1A2-AC29-4971-8709-1CC4FE483483}"/>
              </a:ext>
            </a:extLst>
          </p:cNvPr>
          <p:cNvGrpSpPr/>
          <p:nvPr/>
        </p:nvGrpSpPr>
        <p:grpSpPr>
          <a:xfrm>
            <a:off x="-18133" y="1750397"/>
            <a:ext cx="2828836" cy="967159"/>
            <a:chOff x="-18133" y="1750397"/>
            <a:chExt cx="2828836" cy="967159"/>
          </a:xfrm>
        </p:grpSpPr>
        <p:sp>
          <p:nvSpPr>
            <p:cNvPr id="10" name="矢印: 下 9">
              <a:extLst>
                <a:ext uri="{FF2B5EF4-FFF2-40B4-BE49-F238E27FC236}">
                  <a16:creationId xmlns:a16="http://schemas.microsoft.com/office/drawing/2014/main" xmlns="" id="{19AB2583-66DB-4F9E-8E59-0617D317780F}"/>
                </a:ext>
              </a:extLst>
            </p:cNvPr>
            <p:cNvSpPr/>
            <p:nvPr/>
          </p:nvSpPr>
          <p:spPr>
            <a:xfrm>
              <a:off x="1727356" y="1860234"/>
              <a:ext cx="190147" cy="361294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右大かっこ 11">
              <a:extLst>
                <a:ext uri="{FF2B5EF4-FFF2-40B4-BE49-F238E27FC236}">
                  <a16:creationId xmlns:a16="http://schemas.microsoft.com/office/drawing/2014/main" xmlns="" id="{EE62B986-3275-408F-B127-D0845B16FDA3}"/>
                </a:ext>
              </a:extLst>
            </p:cNvPr>
            <p:cNvSpPr/>
            <p:nvPr/>
          </p:nvSpPr>
          <p:spPr>
            <a:xfrm rot="5400000">
              <a:off x="2200675" y="1241793"/>
              <a:ext cx="101424" cy="1118632"/>
            </a:xfrm>
            <a:prstGeom prst="rightBracke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" name="正方形/長方形 147">
              <a:extLst>
                <a:ext uri="{FF2B5EF4-FFF2-40B4-BE49-F238E27FC236}">
                  <a16:creationId xmlns:a16="http://schemas.microsoft.com/office/drawing/2014/main" xmlns="" id="{257B54C9-EF8C-4D85-B21E-2EA606C97021}"/>
                </a:ext>
              </a:extLst>
            </p:cNvPr>
            <p:cNvSpPr/>
            <p:nvPr/>
          </p:nvSpPr>
          <p:spPr>
            <a:xfrm>
              <a:off x="-18133" y="2163558"/>
              <a:ext cx="2417650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5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PM</a:t>
              </a:r>
              <a:r>
                <a:rPr lang="en-US" altLang="ja-JP" sz="1500" b="1" u="sng" baseline="-25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2.5</a:t>
              </a:r>
              <a:r>
                <a:rPr lang="en-US" altLang="ja-JP" sz="15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emission rates </a:t>
              </a:r>
              <a:endParaRPr lang="ja-JP" altLang="en-US" sz="1500" b="1" u="sng" dirty="0">
                <a:solidFill>
                  <a:srgbClr val="FF0000"/>
                </a:solidFill>
              </a:endParaRPr>
            </a:p>
            <a:p>
              <a:r>
                <a:rPr lang="en-US" altLang="ja-JP" sz="1500" b="1" u="sng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from emission inventory</a:t>
              </a:r>
              <a:endParaRPr lang="ja-JP" altLang="en-US" sz="1500" b="1" u="sng" dirty="0">
                <a:solidFill>
                  <a:srgbClr val="FF0000"/>
                </a:solidFill>
              </a:endParaRPr>
            </a:p>
          </p:txBody>
        </p:sp>
      </p:grpSp>
      <p:sp>
        <p:nvSpPr>
          <p:cNvPr id="48" name="コンテンツ プレースホルダー 2">
            <a:extLst>
              <a:ext uri="{FF2B5EF4-FFF2-40B4-BE49-F238E27FC236}">
                <a16:creationId xmlns:a16="http://schemas.microsoft.com/office/drawing/2014/main" xmlns="" id="{6168AFB9-C29E-4F38-8F04-D27F963233E8}"/>
              </a:ext>
            </a:extLst>
          </p:cNvPr>
          <p:cNvSpPr txBox="1">
            <a:spLocks/>
          </p:cNvSpPr>
          <p:nvPr/>
        </p:nvSpPr>
        <p:spPr>
          <a:xfrm>
            <a:off x="705879" y="683302"/>
            <a:ext cx="3079725" cy="379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lnSpc>
                <a:spcPct val="120000"/>
              </a:lnSpc>
              <a:spcBef>
                <a:spcPts val="0"/>
              </a:spcBef>
              <a:buNone/>
              <a:defRPr/>
            </a:pPr>
            <a:r>
              <a:rPr lang="en-US" altLang="ja-JP" sz="1600" b="1" u="sng" dirty="0">
                <a:latin typeface="Arial" panose="020B0604020202020204" pitchFamily="34" charset="0"/>
                <a:cs typeface="Arial" panose="020B0604020202020204" pitchFamily="34" charset="0"/>
              </a:rPr>
              <a:t>Emissions of organic aerosol</a:t>
            </a:r>
            <a:endParaRPr lang="en-US" altLang="ja-JP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xmlns="" id="{7ABEBBD2-162F-40EE-983C-E79570F5CC8A}"/>
              </a:ext>
            </a:extLst>
          </p:cNvPr>
          <p:cNvGrpSpPr/>
          <p:nvPr/>
        </p:nvGrpSpPr>
        <p:grpSpPr>
          <a:xfrm>
            <a:off x="91737" y="1723191"/>
            <a:ext cx="4744481" cy="4792997"/>
            <a:chOff x="91737" y="1723191"/>
            <a:chExt cx="4744481" cy="4792997"/>
          </a:xfrm>
        </p:grpSpPr>
        <p:sp>
          <p:nvSpPr>
            <p:cNvPr id="13" name="L 字 12">
              <a:extLst>
                <a:ext uri="{FF2B5EF4-FFF2-40B4-BE49-F238E27FC236}">
                  <a16:creationId xmlns:a16="http://schemas.microsoft.com/office/drawing/2014/main" xmlns="" id="{3A1B7FA2-75ED-47F2-B7C2-42A3649C7310}"/>
                </a:ext>
              </a:extLst>
            </p:cNvPr>
            <p:cNvSpPr/>
            <p:nvPr/>
          </p:nvSpPr>
          <p:spPr>
            <a:xfrm flipH="1">
              <a:off x="91737" y="2154983"/>
              <a:ext cx="4740870" cy="4057885"/>
            </a:xfrm>
            <a:prstGeom prst="corner">
              <a:avLst>
                <a:gd name="adj1" fmla="val 85458"/>
                <a:gd name="adj2" fmla="val 61432"/>
              </a:avLst>
            </a:prstGeom>
            <a:noFill/>
            <a:ln w="127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3" name="グループ化 2">
              <a:extLst>
                <a:ext uri="{FF2B5EF4-FFF2-40B4-BE49-F238E27FC236}">
                  <a16:creationId xmlns:a16="http://schemas.microsoft.com/office/drawing/2014/main" xmlns="" id="{EA59FB34-D40B-4612-A42C-42C030BB41C1}"/>
                </a:ext>
              </a:extLst>
            </p:cNvPr>
            <p:cNvGrpSpPr/>
            <p:nvPr/>
          </p:nvGrpSpPr>
          <p:grpSpPr>
            <a:xfrm>
              <a:off x="174894" y="1723191"/>
              <a:ext cx="4661324" cy="4792997"/>
              <a:chOff x="174894" y="1723191"/>
              <a:chExt cx="4661324" cy="4792997"/>
            </a:xfrm>
          </p:grpSpPr>
          <p:sp>
            <p:nvSpPr>
              <p:cNvPr id="104" name="正方形/長方形 103">
                <a:extLst>
                  <a:ext uri="{FF2B5EF4-FFF2-40B4-BE49-F238E27FC236}">
                    <a16:creationId xmlns:a16="http://schemas.microsoft.com/office/drawing/2014/main" xmlns="" id="{2C709124-9431-460D-B13B-5EA3C348BD41}"/>
                  </a:ext>
                </a:extLst>
              </p:cNvPr>
              <p:cNvSpPr/>
              <p:nvPr/>
            </p:nvSpPr>
            <p:spPr>
              <a:xfrm>
                <a:off x="811669" y="6239189"/>
                <a:ext cx="4024548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1" i="1" dirty="0">
                    <a:solidFill>
                      <a:srgbClr val="0000FF"/>
                    </a:solidFill>
                    <a:latin typeface="TimesNewRomanPS-ItalicMT"/>
                    <a:ea typeface="ＭＳ Ｐゴシック" panose="020B0600070205080204" pitchFamily="50" charset="-128"/>
                  </a:rPr>
                  <a:t>Tokyo Metropolis, 2011; 2016; Ministry of </a:t>
                </a:r>
                <a:r>
                  <a:rPr lang="en-US" altLang="ja-JP" sz="1200" b="1" i="1" dirty="0" err="1">
                    <a:solidFill>
                      <a:srgbClr val="0000FF"/>
                    </a:solidFill>
                    <a:latin typeface="TimesNewRomanPS-ItalicMT"/>
                    <a:ea typeface="ＭＳ Ｐゴシック" panose="020B0600070205080204" pitchFamily="50" charset="-128"/>
                  </a:rPr>
                  <a:t>Env</a:t>
                </a:r>
                <a:r>
                  <a:rPr lang="en-US" altLang="ja-JP" sz="1200" b="1" i="1" dirty="0">
                    <a:solidFill>
                      <a:srgbClr val="0000FF"/>
                    </a:solidFill>
                    <a:latin typeface="TimesNewRomanPS-ItalicMT"/>
                    <a:ea typeface="ＭＳ Ｐゴシック" panose="020B0600070205080204" pitchFamily="50" charset="-128"/>
                  </a:rPr>
                  <a:t>., 2015;</a:t>
                </a:r>
                <a:endParaRPr lang="ja-JP" altLang="en-US" sz="1200" b="1" i="1" dirty="0">
                  <a:solidFill>
                    <a:srgbClr val="0000FF"/>
                  </a:solidFill>
                  <a:latin typeface="TimesNewRomanPS-ItalicMT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114" name="円柱 113">
                <a:extLst>
                  <a:ext uri="{FF2B5EF4-FFF2-40B4-BE49-F238E27FC236}">
                    <a16:creationId xmlns:a16="http://schemas.microsoft.com/office/drawing/2014/main" xmlns="" id="{6EA5E860-4D3D-4D06-A778-BCD491F8CBBB}"/>
                  </a:ext>
                </a:extLst>
              </p:cNvPr>
              <p:cNvSpPr/>
              <p:nvPr/>
            </p:nvSpPr>
            <p:spPr>
              <a:xfrm>
                <a:off x="229094" y="2861746"/>
                <a:ext cx="1578349" cy="3200486"/>
              </a:xfrm>
              <a:prstGeom prst="can">
                <a:avLst/>
              </a:prstGeom>
              <a:gradFill rotWithShape="1">
                <a:gsLst>
                  <a:gs pos="0">
                    <a:sysClr val="windowText" lastClr="000000">
                      <a:tint val="50000"/>
                      <a:satMod val="300000"/>
                    </a:sysClr>
                  </a:gs>
                  <a:gs pos="35000">
                    <a:sysClr val="windowText" lastClr="000000">
                      <a:tint val="37000"/>
                      <a:satMod val="300000"/>
                    </a:sysClr>
                  </a:gs>
                  <a:gs pos="100000">
                    <a:sysClr val="windowText" lastClr="000000">
                      <a:tint val="15000"/>
                      <a:satMod val="350000"/>
                    </a:sysClr>
                  </a:gs>
                </a:gsLst>
                <a:lin ang="16200000" scaled="1"/>
              </a:gradFill>
              <a:ln w="9525" cap="flat" cmpd="sng" algn="ctr">
                <a:solidFill>
                  <a:sysClr val="windowText" lastClr="000000">
                    <a:shade val="95000"/>
                    <a:satMod val="105000"/>
                  </a:sysClr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algn="ctr">
                  <a:defRPr/>
                </a:pPr>
                <a:endParaRPr kumimoji="0" lang="ja-JP" altLang="en-US" kern="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  <p:sp>
            <p:nvSpPr>
              <p:cNvPr id="115" name="正方形/長方形 114">
                <a:extLst>
                  <a:ext uri="{FF2B5EF4-FFF2-40B4-BE49-F238E27FC236}">
                    <a16:creationId xmlns:a16="http://schemas.microsoft.com/office/drawing/2014/main" xmlns="" id="{30AC295C-41A5-422E-90D8-3B8FC237FD96}"/>
                  </a:ext>
                </a:extLst>
              </p:cNvPr>
              <p:cNvSpPr/>
              <p:nvPr/>
            </p:nvSpPr>
            <p:spPr>
              <a:xfrm>
                <a:off x="706380" y="2860688"/>
                <a:ext cx="8771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Stacks</a:t>
                </a:r>
                <a:endParaRPr lang="ja-JP" altLang="en-US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  <p:sp>
            <p:nvSpPr>
              <p:cNvPr id="116" name="右矢印 12">
                <a:extLst>
                  <a:ext uri="{FF2B5EF4-FFF2-40B4-BE49-F238E27FC236}">
                    <a16:creationId xmlns:a16="http://schemas.microsoft.com/office/drawing/2014/main" xmlns="" id="{34FECE91-4016-4B90-96CD-C3A62B730F17}"/>
                  </a:ext>
                </a:extLst>
              </p:cNvPr>
              <p:cNvSpPr/>
              <p:nvPr/>
            </p:nvSpPr>
            <p:spPr>
              <a:xfrm rot="16200000">
                <a:off x="901141" y="5575796"/>
                <a:ext cx="446409" cy="183320"/>
              </a:xfrm>
              <a:prstGeom prst="rightArrow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>
                    <a:shade val="50000"/>
                  </a:sys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algn="ctr">
                  <a:defRPr/>
                </a:pPr>
                <a:endParaRPr kumimoji="0" lang="ja-JP" altLang="en-US" kern="0">
                  <a:solidFill>
                    <a:prstClr val="white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  <p:sp>
            <p:nvSpPr>
              <p:cNvPr id="117" name="正方形/長方形 116">
                <a:extLst>
                  <a:ext uri="{FF2B5EF4-FFF2-40B4-BE49-F238E27FC236}">
                    <a16:creationId xmlns:a16="http://schemas.microsoft.com/office/drawing/2014/main" xmlns="" id="{6192E8E9-46EE-4ED9-8DB9-84CE5C9CD654}"/>
                  </a:ext>
                </a:extLst>
              </p:cNvPr>
              <p:cNvSpPr/>
              <p:nvPr/>
            </p:nvSpPr>
            <p:spPr>
              <a:xfrm>
                <a:off x="174894" y="5381549"/>
                <a:ext cx="90281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6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Flow of </a:t>
                </a:r>
              </a:p>
              <a:p>
                <a:pPr algn="ctr"/>
                <a:r>
                  <a:rPr lang="en-US" altLang="ja-JP" sz="160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rPr>
                  <a:t>exhaust</a:t>
                </a:r>
                <a:endParaRPr lang="ja-JP" altLang="en-US" sz="1600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/>
                  <a:cs typeface="Arial" panose="020B0604020202020204" pitchFamily="34" charset="0"/>
                </a:endParaRPr>
              </a:p>
            </p:txBody>
          </p:sp>
          <p:grpSp>
            <p:nvGrpSpPr>
              <p:cNvPr id="118" name="グループ化 117">
                <a:extLst>
                  <a:ext uri="{FF2B5EF4-FFF2-40B4-BE49-F238E27FC236}">
                    <a16:creationId xmlns:a16="http://schemas.microsoft.com/office/drawing/2014/main" xmlns="" id="{6F676C99-26A4-4D14-88E7-90CBEAE67B22}"/>
                  </a:ext>
                </a:extLst>
              </p:cNvPr>
              <p:cNvGrpSpPr/>
              <p:nvPr/>
            </p:nvGrpSpPr>
            <p:grpSpPr>
              <a:xfrm>
                <a:off x="394659" y="3209180"/>
                <a:ext cx="4405953" cy="1006115"/>
                <a:chOff x="637749" y="2760088"/>
                <a:chExt cx="4405953" cy="1006115"/>
              </a:xfrm>
            </p:grpSpPr>
            <p:sp>
              <p:nvSpPr>
                <p:cNvPr id="119" name="フリーフォーム 1">
                  <a:extLst>
                    <a:ext uri="{FF2B5EF4-FFF2-40B4-BE49-F238E27FC236}">
                      <a16:creationId xmlns:a16="http://schemas.microsoft.com/office/drawing/2014/main" xmlns="" id="{77F997AC-9092-4735-8F7E-3367D6891175}"/>
                    </a:ext>
                  </a:extLst>
                </p:cNvPr>
                <p:cNvSpPr/>
                <p:nvPr/>
              </p:nvSpPr>
              <p:spPr>
                <a:xfrm>
                  <a:off x="1170193" y="3603856"/>
                  <a:ext cx="1834090" cy="134029"/>
                </a:xfrm>
                <a:custGeom>
                  <a:avLst/>
                  <a:gdLst>
                    <a:gd name="connsiteX0" fmla="*/ 0 w 1440873"/>
                    <a:gd name="connsiteY0" fmla="*/ 105294 h 105294"/>
                    <a:gd name="connsiteX1" fmla="*/ 0 w 1440873"/>
                    <a:gd name="connsiteY1" fmla="*/ 5542 h 105294"/>
                    <a:gd name="connsiteX2" fmla="*/ 1440873 w 1440873"/>
                    <a:gd name="connsiteY2" fmla="*/ 0 h 10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0873" h="105294">
                      <a:moveTo>
                        <a:pt x="0" y="105294"/>
                      </a:moveTo>
                      <a:lnTo>
                        <a:pt x="0" y="5542"/>
                      </a:lnTo>
                      <a:lnTo>
                        <a:pt x="1440873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FF000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0" lang="ja-JP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0" name="グループ化 119">
                  <a:extLst>
                    <a:ext uri="{FF2B5EF4-FFF2-40B4-BE49-F238E27FC236}">
                      <a16:creationId xmlns:a16="http://schemas.microsoft.com/office/drawing/2014/main" xmlns="" id="{0B07140C-3388-4203-A9AB-E2451A0E48C6}"/>
                    </a:ext>
                  </a:extLst>
                </p:cNvPr>
                <p:cNvGrpSpPr/>
                <p:nvPr/>
              </p:nvGrpSpPr>
              <p:grpSpPr>
                <a:xfrm>
                  <a:off x="1288528" y="3510274"/>
                  <a:ext cx="367491" cy="184175"/>
                  <a:chOff x="7595665" y="4364431"/>
                  <a:chExt cx="288703" cy="72682"/>
                </a:xfrm>
                <a:solidFill>
                  <a:sysClr val="window" lastClr="FFFFFF"/>
                </a:solidFill>
              </p:grpSpPr>
              <p:sp>
                <p:nvSpPr>
                  <p:cNvPr id="125" name="二等辺三角形 124">
                    <a:extLst>
                      <a:ext uri="{FF2B5EF4-FFF2-40B4-BE49-F238E27FC236}">
                        <a16:creationId xmlns:a16="http://schemas.microsoft.com/office/drawing/2014/main" xmlns="" id="{DB7274A8-4152-410D-B8CA-1091DC42CDE0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622670" y="4337427"/>
                    <a:ext cx="72681" cy="126691"/>
                  </a:xfrm>
                  <a:prstGeom prst="triangle">
                    <a:avLst/>
                  </a:prstGeom>
                  <a:gradFill rotWithShape="1">
                    <a:gsLst>
                      <a:gs pos="0">
                        <a:srgbClr val="C0504D">
                          <a:tint val="50000"/>
                          <a:satMod val="300000"/>
                        </a:srgbClr>
                      </a:gs>
                      <a:gs pos="35000">
                        <a:srgbClr val="C0504D">
                          <a:tint val="37000"/>
                          <a:satMod val="300000"/>
                        </a:srgbClr>
                      </a:gs>
                      <a:gs pos="100000">
                        <a:srgbClr val="C0504D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C0504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kumimoji="0" lang="ja-JP" altLang="en-US" kern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26" name="正方形/長方形 125">
                    <a:extLst>
                      <a:ext uri="{FF2B5EF4-FFF2-40B4-BE49-F238E27FC236}">
                        <a16:creationId xmlns:a16="http://schemas.microsoft.com/office/drawing/2014/main" xmlns="" id="{83060D9B-A837-49EA-96F0-5F48567351E9}"/>
                      </a:ext>
                    </a:extLst>
                  </p:cNvPr>
                  <p:cNvSpPr/>
                  <p:nvPr/>
                </p:nvSpPr>
                <p:spPr>
                  <a:xfrm>
                    <a:off x="7722356" y="4364431"/>
                    <a:ext cx="162012" cy="72682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C0504D">
                          <a:tint val="50000"/>
                          <a:satMod val="300000"/>
                        </a:srgbClr>
                      </a:gs>
                      <a:gs pos="35000">
                        <a:srgbClr val="C0504D">
                          <a:tint val="37000"/>
                          <a:satMod val="300000"/>
                        </a:srgbClr>
                      </a:gs>
                      <a:gs pos="100000">
                        <a:srgbClr val="C0504D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C0504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kumimoji="0" lang="ja-JP" altLang="en-US" kern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21" name="正方形/長方形 120">
                  <a:extLst>
                    <a:ext uri="{FF2B5EF4-FFF2-40B4-BE49-F238E27FC236}">
                      <a16:creationId xmlns:a16="http://schemas.microsoft.com/office/drawing/2014/main" xmlns="" id="{7CE42028-AB31-43DC-B6E6-39C1F489803F}"/>
                    </a:ext>
                  </a:extLst>
                </p:cNvPr>
                <p:cNvSpPr/>
                <p:nvPr/>
              </p:nvSpPr>
              <p:spPr>
                <a:xfrm>
                  <a:off x="637749" y="3014831"/>
                  <a:ext cx="870731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kumimoji="0" lang="en-US" altLang="ja-JP" sz="1400" b="1" kern="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Particle sampler</a:t>
                  </a:r>
                  <a:endParaRPr kumimoji="0" lang="ja-JP" altLang="en-US" sz="1400" b="1" kern="0" dirty="0">
                    <a:solidFill>
                      <a:srgbClr val="FF000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22" name="正方形/長方形 121">
                  <a:extLst>
                    <a:ext uri="{FF2B5EF4-FFF2-40B4-BE49-F238E27FC236}">
                      <a16:creationId xmlns:a16="http://schemas.microsoft.com/office/drawing/2014/main" xmlns="" id="{C359BCC0-D2F1-4742-B85C-F464C7F92713}"/>
                    </a:ext>
                  </a:extLst>
                </p:cNvPr>
                <p:cNvSpPr/>
                <p:nvPr/>
              </p:nvSpPr>
              <p:spPr>
                <a:xfrm>
                  <a:off x="1891877" y="2760088"/>
                  <a:ext cx="3151825" cy="553998"/>
                </a:xfrm>
                <a:prstGeom prst="rect">
                  <a:avLst/>
                </a:prstGeom>
                <a:gradFill rotWithShape="1">
                  <a:gsLst>
                    <a:gs pos="0">
                      <a:srgbClr val="C0504D">
                        <a:tint val="50000"/>
                        <a:satMod val="300000"/>
                      </a:srgbClr>
                    </a:gs>
                    <a:gs pos="35000">
                      <a:srgbClr val="C0504D">
                        <a:tint val="37000"/>
                        <a:satMod val="300000"/>
                      </a:srgbClr>
                    </a:gs>
                    <a:gs pos="100000">
                      <a:srgbClr val="C0504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C0504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kumimoji="0" lang="en-US" altLang="ja-JP" sz="14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Conventional (w/o dilution)</a:t>
                  </a:r>
                  <a:endParaRPr kumimoji="0" lang="ja-JP" altLang="en-US" sz="1400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  <a:p>
                  <a:pPr>
                    <a:defRPr/>
                  </a:pPr>
                  <a:r>
                    <a:rPr kumimoji="0" lang="en-US" altLang="ja-JP" sz="16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Measurement of </a:t>
                  </a:r>
                  <a:r>
                    <a:rPr kumimoji="0" lang="en-US" altLang="ja-JP" sz="1600" b="1" u="sng" kern="0" dirty="0">
                      <a:solidFill>
                        <a:srgbClr val="FF0000"/>
                      </a:solidFill>
                      <a:latin typeface="Arial Black" panose="020B0A04020102020204" pitchFamily="34" charset="0"/>
                      <a:ea typeface="ＭＳ Ｐゴシック"/>
                      <a:cs typeface="Arial" panose="020B0604020202020204" pitchFamily="34" charset="0"/>
                    </a:rPr>
                    <a:t>filterable PM</a:t>
                  </a:r>
                </a:p>
              </p:txBody>
            </p:sp>
            <p:cxnSp>
              <p:nvCxnSpPr>
                <p:cNvPr id="123" name="直線矢印コネクタ 122">
                  <a:extLst>
                    <a:ext uri="{FF2B5EF4-FFF2-40B4-BE49-F238E27FC236}">
                      <a16:creationId xmlns:a16="http://schemas.microsoft.com/office/drawing/2014/main" xmlns="" id="{0DF341E5-AF1E-44C6-AC42-8230CE0765BC}"/>
                    </a:ext>
                  </a:extLst>
                </p:cNvPr>
                <p:cNvCxnSpPr/>
                <p:nvPr/>
              </p:nvCxnSpPr>
              <p:spPr>
                <a:xfrm>
                  <a:off x="1255744" y="3766203"/>
                  <a:ext cx="564740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FF000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24" name="正方形/長方形 123">
                  <a:extLst>
                    <a:ext uri="{FF2B5EF4-FFF2-40B4-BE49-F238E27FC236}">
                      <a16:creationId xmlns:a16="http://schemas.microsoft.com/office/drawing/2014/main" xmlns="" id="{87EA5ED7-FDC2-447F-92D0-204E9DF005C2}"/>
                    </a:ext>
                  </a:extLst>
                </p:cNvPr>
                <p:cNvSpPr/>
                <p:nvPr/>
              </p:nvSpPr>
              <p:spPr>
                <a:xfrm>
                  <a:off x="1320796" y="2942274"/>
                  <a:ext cx="417102" cy="369332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kumimoji="0" lang="ja-JP" altLang="en-US" b="1" kern="0" dirty="0">
                      <a:solidFill>
                        <a:srgbClr val="FF0000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①</a:t>
                  </a:r>
                  <a:endParaRPr kumimoji="0" lang="ja-JP" altLang="en-US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127" name="グループ化 126">
                <a:extLst>
                  <a:ext uri="{FF2B5EF4-FFF2-40B4-BE49-F238E27FC236}">
                    <a16:creationId xmlns:a16="http://schemas.microsoft.com/office/drawing/2014/main" xmlns="" id="{061CE358-6AE5-4422-BCF0-CDCEA6656001}"/>
                  </a:ext>
                </a:extLst>
              </p:cNvPr>
              <p:cNvGrpSpPr/>
              <p:nvPr/>
            </p:nvGrpSpPr>
            <p:grpSpPr>
              <a:xfrm>
                <a:off x="472365" y="4061434"/>
                <a:ext cx="4283695" cy="1775231"/>
                <a:chOff x="715455" y="3612342"/>
                <a:chExt cx="4283695" cy="1775231"/>
              </a:xfrm>
            </p:grpSpPr>
            <p:sp>
              <p:nvSpPr>
                <p:cNvPr id="128" name="フリーフォーム 36">
                  <a:extLst>
                    <a:ext uri="{FF2B5EF4-FFF2-40B4-BE49-F238E27FC236}">
                      <a16:creationId xmlns:a16="http://schemas.microsoft.com/office/drawing/2014/main" xmlns="" id="{9E7C854E-B09E-4C79-95E3-ABE22F5ABA90}"/>
                    </a:ext>
                  </a:extLst>
                </p:cNvPr>
                <p:cNvSpPr/>
                <p:nvPr/>
              </p:nvSpPr>
              <p:spPr>
                <a:xfrm>
                  <a:off x="1201487" y="4338594"/>
                  <a:ext cx="2965929" cy="337082"/>
                </a:xfrm>
                <a:custGeom>
                  <a:avLst/>
                  <a:gdLst>
                    <a:gd name="connsiteX0" fmla="*/ 0 w 1440873"/>
                    <a:gd name="connsiteY0" fmla="*/ 105294 h 105294"/>
                    <a:gd name="connsiteX1" fmla="*/ 0 w 1440873"/>
                    <a:gd name="connsiteY1" fmla="*/ 5542 h 105294"/>
                    <a:gd name="connsiteX2" fmla="*/ 1440873 w 1440873"/>
                    <a:gd name="connsiteY2" fmla="*/ 0 h 1052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0873" h="105294">
                      <a:moveTo>
                        <a:pt x="0" y="105294"/>
                      </a:moveTo>
                      <a:lnTo>
                        <a:pt x="0" y="5542"/>
                      </a:lnTo>
                      <a:lnTo>
                        <a:pt x="1440873" y="0"/>
                      </a:lnTo>
                    </a:path>
                  </a:pathLst>
                </a:custGeom>
                <a:noFill/>
                <a:ln w="28575" cap="flat" cmpd="sng" algn="ctr">
                  <a:solidFill>
                    <a:srgbClr val="0070C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algn="ctr">
                    <a:defRPr/>
                  </a:pPr>
                  <a:endParaRPr kumimoji="0" lang="ja-JP" altLang="en-US" kern="0">
                    <a:solidFill>
                      <a:prstClr val="white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29" name="グループ化 128">
                  <a:extLst>
                    <a:ext uri="{FF2B5EF4-FFF2-40B4-BE49-F238E27FC236}">
                      <a16:creationId xmlns:a16="http://schemas.microsoft.com/office/drawing/2014/main" xmlns="" id="{3D190C9B-BEBC-4F5E-81B0-CD0AEDB5E398}"/>
                    </a:ext>
                  </a:extLst>
                </p:cNvPr>
                <p:cNvGrpSpPr/>
                <p:nvPr/>
              </p:nvGrpSpPr>
              <p:grpSpPr>
                <a:xfrm rot="16200000">
                  <a:off x="1057111" y="4273448"/>
                  <a:ext cx="280945" cy="285646"/>
                  <a:chOff x="7507419" y="4364432"/>
                  <a:chExt cx="361836" cy="112726"/>
                </a:xfrm>
                <a:solidFill>
                  <a:sysClr val="window" lastClr="FFFFFF"/>
                </a:solidFill>
              </p:grpSpPr>
              <p:sp>
                <p:nvSpPr>
                  <p:cNvPr id="140" name="二等辺三角形 139">
                    <a:extLst>
                      <a:ext uri="{FF2B5EF4-FFF2-40B4-BE49-F238E27FC236}">
                        <a16:creationId xmlns:a16="http://schemas.microsoft.com/office/drawing/2014/main" xmlns="" id="{515A1D80-F716-4849-B5F6-9D2FE0611E14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7558525" y="4313326"/>
                    <a:ext cx="112726" cy="214937"/>
                  </a:xfrm>
                  <a:prstGeom prst="triangle">
                    <a:avLst/>
                  </a:prstGeom>
                  <a:gradFill rotWithShape="1">
                    <a:gsLst>
                      <a:gs pos="0">
                        <a:srgbClr val="4F81BD">
                          <a:tint val="50000"/>
                          <a:satMod val="300000"/>
                        </a:srgbClr>
                      </a:gs>
                      <a:gs pos="35000">
                        <a:srgbClr val="4F81BD">
                          <a:tint val="37000"/>
                          <a:satMod val="300000"/>
                        </a:srgbClr>
                      </a:gs>
                      <a:gs pos="100000">
                        <a:srgbClr val="4F81BD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kumimoji="0" lang="ja-JP" altLang="en-US" kern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41" name="正方形/長方形 140">
                    <a:extLst>
                      <a:ext uri="{FF2B5EF4-FFF2-40B4-BE49-F238E27FC236}">
                        <a16:creationId xmlns:a16="http://schemas.microsoft.com/office/drawing/2014/main" xmlns="" id="{B5B519F3-72B0-48F4-8840-F82F01407E5D}"/>
                      </a:ext>
                    </a:extLst>
                  </p:cNvPr>
                  <p:cNvSpPr/>
                  <p:nvPr/>
                </p:nvSpPr>
                <p:spPr>
                  <a:xfrm>
                    <a:off x="7722356" y="4364432"/>
                    <a:ext cx="146899" cy="112726"/>
                  </a:xfrm>
                  <a:prstGeom prst="rect">
                    <a:avLst/>
                  </a:prstGeom>
                  <a:gradFill rotWithShape="1">
                    <a:gsLst>
                      <a:gs pos="0">
                        <a:srgbClr val="4F81BD">
                          <a:tint val="50000"/>
                          <a:satMod val="300000"/>
                        </a:srgbClr>
                      </a:gs>
                      <a:gs pos="35000">
                        <a:srgbClr val="4F81BD">
                          <a:tint val="37000"/>
                          <a:satMod val="300000"/>
                        </a:srgbClr>
                      </a:gs>
                      <a:gs pos="100000">
                        <a:srgbClr val="4F81BD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kumimoji="0" lang="ja-JP" altLang="en-US" kern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0" name="正方形/長方形 129">
                  <a:extLst>
                    <a:ext uri="{FF2B5EF4-FFF2-40B4-BE49-F238E27FC236}">
                      <a16:creationId xmlns:a16="http://schemas.microsoft.com/office/drawing/2014/main" xmlns="" id="{2E00D6AB-79CD-4EBA-A11D-8CAF22AA9A1E}"/>
                    </a:ext>
                  </a:extLst>
                </p:cNvPr>
                <p:cNvSpPr/>
                <p:nvPr/>
              </p:nvSpPr>
              <p:spPr>
                <a:xfrm>
                  <a:off x="1937197" y="4041204"/>
                  <a:ext cx="688988" cy="644957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kumimoji="0" lang="en-US" altLang="ja-JP" sz="1400" b="1" kern="0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Diluter</a:t>
                  </a:r>
                </a:p>
                <a:p>
                  <a:pPr algn="ctr">
                    <a:defRPr/>
                  </a:pPr>
                  <a:r>
                    <a:rPr kumimoji="0" lang="en-US" altLang="ja-JP" sz="1200" b="1" kern="0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(DR=20)</a:t>
                  </a:r>
                  <a:endParaRPr kumimoji="0" lang="ja-JP" altLang="en-US" sz="1200" b="1" kern="0" dirty="0">
                    <a:solidFill>
                      <a:srgbClr val="0070C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1" name="正方形/長方形 130">
                  <a:extLst>
                    <a:ext uri="{FF2B5EF4-FFF2-40B4-BE49-F238E27FC236}">
                      <a16:creationId xmlns:a16="http://schemas.microsoft.com/office/drawing/2014/main" xmlns="" id="{D0BCDA29-789C-461B-B8C4-8AF9ABE7B990}"/>
                    </a:ext>
                  </a:extLst>
                </p:cNvPr>
                <p:cNvSpPr/>
                <p:nvPr/>
              </p:nvSpPr>
              <p:spPr>
                <a:xfrm>
                  <a:off x="2712005" y="4102937"/>
                  <a:ext cx="891781" cy="533142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rIns="0" rtlCol="0" anchor="ctr"/>
                <a:lstStyle/>
                <a:p>
                  <a:pPr algn="ctr">
                    <a:defRPr/>
                  </a:pPr>
                  <a:r>
                    <a:rPr kumimoji="0" lang="en-US" altLang="ja-JP" sz="1400" b="1" kern="0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Residence chamber</a:t>
                  </a:r>
                  <a:endParaRPr kumimoji="0" lang="ja-JP" altLang="en-US" sz="1400" b="1" kern="0" dirty="0">
                    <a:solidFill>
                      <a:srgbClr val="0070C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2" name="グループ化 131">
                  <a:extLst>
                    <a:ext uri="{FF2B5EF4-FFF2-40B4-BE49-F238E27FC236}">
                      <a16:creationId xmlns:a16="http://schemas.microsoft.com/office/drawing/2014/main" xmlns="" id="{2F5CC21B-33DE-423C-83BC-65EA676E6AE2}"/>
                    </a:ext>
                  </a:extLst>
                </p:cNvPr>
                <p:cNvGrpSpPr/>
                <p:nvPr/>
              </p:nvGrpSpPr>
              <p:grpSpPr>
                <a:xfrm>
                  <a:off x="3709850" y="4184477"/>
                  <a:ext cx="318844" cy="274501"/>
                  <a:chOff x="8295897" y="4976524"/>
                  <a:chExt cx="250488" cy="215650"/>
                </a:xfrm>
              </p:grpSpPr>
              <p:sp>
                <p:nvSpPr>
                  <p:cNvPr id="138" name="二等辺三角形 137">
                    <a:extLst>
                      <a:ext uri="{FF2B5EF4-FFF2-40B4-BE49-F238E27FC236}">
                        <a16:creationId xmlns:a16="http://schemas.microsoft.com/office/drawing/2014/main" xmlns="" id="{D0961108-2EC4-4BA4-8964-20422D405F3F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8251574" y="5020847"/>
                    <a:ext cx="215649" cy="127004"/>
                  </a:xfrm>
                  <a:prstGeom prst="triangle">
                    <a:avLst/>
                  </a:prstGeom>
                  <a:gradFill rotWithShape="1">
                    <a:gsLst>
                      <a:gs pos="0">
                        <a:srgbClr val="4F81BD">
                          <a:tint val="50000"/>
                          <a:satMod val="300000"/>
                        </a:srgbClr>
                      </a:gs>
                      <a:gs pos="35000">
                        <a:srgbClr val="4F81BD">
                          <a:tint val="37000"/>
                          <a:satMod val="300000"/>
                        </a:srgbClr>
                      </a:gs>
                      <a:gs pos="100000">
                        <a:srgbClr val="4F81BD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kumimoji="0" lang="ja-JP" altLang="en-US" sz="1400" b="1" kern="0">
                      <a:solidFill>
                        <a:srgbClr val="0070C0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9" name="二等辺三角形 138">
                    <a:extLst>
                      <a:ext uri="{FF2B5EF4-FFF2-40B4-BE49-F238E27FC236}">
                        <a16:creationId xmlns:a16="http://schemas.microsoft.com/office/drawing/2014/main" xmlns="" id="{FBB17152-06A9-458E-AFA4-95AE2C78D0EC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8375057" y="5020847"/>
                    <a:ext cx="215649" cy="127006"/>
                  </a:xfrm>
                  <a:prstGeom prst="triangle">
                    <a:avLst/>
                  </a:prstGeom>
                  <a:gradFill rotWithShape="1">
                    <a:gsLst>
                      <a:gs pos="0">
                        <a:srgbClr val="4F81BD">
                          <a:tint val="50000"/>
                          <a:satMod val="300000"/>
                        </a:srgbClr>
                      </a:gs>
                      <a:gs pos="35000">
                        <a:srgbClr val="4F81BD">
                          <a:tint val="37000"/>
                          <a:satMod val="300000"/>
                        </a:srgbClr>
                      </a:gs>
                      <a:gs pos="100000">
                        <a:srgbClr val="4F81BD">
                          <a:tint val="15000"/>
                          <a:satMod val="350000"/>
                        </a:srgbClr>
                      </a:gs>
                    </a:gsLst>
                    <a:lin ang="16200000" scaled="1"/>
                  </a:gradFill>
                  <a:ln w="9525" cap="flat" cmpd="sng" algn="ctr">
                    <a:solidFill>
                      <a:srgbClr val="4F81BD">
                        <a:shade val="95000"/>
                        <a:satMod val="105000"/>
                      </a:srgbClr>
                    </a:solidFill>
                    <a:prstDash val="solid"/>
                  </a:ln>
                  <a:effectLst>
                    <a:outerShdw blurRad="400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algn="ctr">
                      <a:defRPr/>
                    </a:pPr>
                    <a:endParaRPr kumimoji="0" lang="ja-JP" altLang="en-US" sz="1400" b="1" kern="0">
                      <a:solidFill>
                        <a:srgbClr val="0070C0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133" name="正方形/長方形 132">
                  <a:extLst>
                    <a:ext uri="{FF2B5EF4-FFF2-40B4-BE49-F238E27FC236}">
                      <a16:creationId xmlns:a16="http://schemas.microsoft.com/office/drawing/2014/main" xmlns="" id="{97B31922-46CA-4CC1-82A2-B2CD1565079D}"/>
                    </a:ext>
                  </a:extLst>
                </p:cNvPr>
                <p:cNvSpPr/>
                <p:nvPr/>
              </p:nvSpPr>
              <p:spPr>
                <a:xfrm>
                  <a:off x="715455" y="3927550"/>
                  <a:ext cx="1337226" cy="30777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kumimoji="0" lang="en-US" altLang="ja-JP" sz="1400" b="1" kern="0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PM</a:t>
                  </a:r>
                  <a:r>
                    <a:rPr kumimoji="0" lang="en-US" altLang="ja-JP" sz="1400" b="1" kern="0" baseline="-25000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2.5</a:t>
                  </a:r>
                  <a:r>
                    <a:rPr kumimoji="0" lang="ja-JP" altLang="en-US" sz="1400" b="1" kern="0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ja-JP" sz="1400" b="1" kern="0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cyclone</a:t>
                  </a:r>
                  <a:endParaRPr kumimoji="0" lang="ja-JP" altLang="en-US" sz="1400" b="1" kern="0" dirty="0">
                    <a:solidFill>
                      <a:srgbClr val="0070C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4" name="正方形/長方形 133">
                  <a:extLst>
                    <a:ext uri="{FF2B5EF4-FFF2-40B4-BE49-F238E27FC236}">
                      <a16:creationId xmlns:a16="http://schemas.microsoft.com/office/drawing/2014/main" xmlns="" id="{98CFEA75-487E-4912-874D-7C8ADDDC212B}"/>
                    </a:ext>
                  </a:extLst>
                </p:cNvPr>
                <p:cNvSpPr/>
                <p:nvPr/>
              </p:nvSpPr>
              <p:spPr>
                <a:xfrm>
                  <a:off x="3347358" y="3612342"/>
                  <a:ext cx="927017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>
                    <a:defRPr/>
                  </a:pPr>
                  <a:r>
                    <a:rPr kumimoji="0" lang="en-US" altLang="ja-JP" sz="1400" b="1" kern="0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Particle sampler</a:t>
                  </a:r>
                  <a:endParaRPr kumimoji="0" lang="ja-JP" altLang="en-US" sz="1400" b="1" kern="0" dirty="0">
                    <a:solidFill>
                      <a:srgbClr val="0070C0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35" name="正方形/長方形 134">
                  <a:extLst>
                    <a:ext uri="{FF2B5EF4-FFF2-40B4-BE49-F238E27FC236}">
                      <a16:creationId xmlns:a16="http://schemas.microsoft.com/office/drawing/2014/main" xmlns="" id="{851FA292-0778-4552-8AC3-0F0FE6B6D619}"/>
                    </a:ext>
                  </a:extLst>
                </p:cNvPr>
                <p:cNvSpPr/>
                <p:nvPr/>
              </p:nvSpPr>
              <p:spPr>
                <a:xfrm>
                  <a:off x="1855745" y="4802798"/>
                  <a:ext cx="3143405" cy="584775"/>
                </a:xfrm>
                <a:prstGeom prst="rect">
                  <a:avLst/>
                </a:prstGeom>
                <a:gradFill rotWithShape="1">
                  <a:gsLst>
                    <a:gs pos="0">
                      <a:srgbClr val="4F81BD">
                        <a:tint val="50000"/>
                        <a:satMod val="300000"/>
                      </a:srgbClr>
                    </a:gs>
                    <a:gs pos="35000">
                      <a:srgbClr val="4F81BD">
                        <a:tint val="37000"/>
                        <a:satMod val="300000"/>
                      </a:srgbClr>
                    </a:gs>
                    <a:gs pos="100000">
                      <a:srgbClr val="4F81BD">
                        <a:tint val="15000"/>
                        <a:satMod val="350000"/>
                      </a:srgbClr>
                    </a:gs>
                  </a:gsLst>
                  <a:lin ang="16200000" scaled="1"/>
                </a:gradFill>
                <a:ln w="9525" cap="flat" cmpd="sng" algn="ctr">
                  <a:solidFill>
                    <a:srgbClr val="4F81BD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kumimoji="0" lang="en-US" altLang="ja-JP" sz="16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Measurement of </a:t>
                  </a:r>
                  <a:r>
                    <a:rPr kumimoji="0" lang="en-US" altLang="ja-JP" sz="1600" b="1" u="sng" kern="0" dirty="0">
                      <a:solidFill>
                        <a:srgbClr val="0000FF"/>
                      </a:solidFill>
                      <a:latin typeface="Arial Black" panose="020B0A04020102020204" pitchFamily="34" charset="0"/>
                      <a:ea typeface="ＭＳ Ｐゴシック"/>
                      <a:cs typeface="Arial" panose="020B0604020202020204" pitchFamily="34" charset="0"/>
                    </a:rPr>
                    <a:t>condensable + filterable PM</a:t>
                  </a:r>
                  <a:r>
                    <a:rPr kumimoji="0" lang="en-US" altLang="ja-JP" sz="1600" b="1" u="sng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 </a:t>
                  </a:r>
                  <a:r>
                    <a:rPr kumimoji="0" lang="en-US" altLang="ja-JP" sz="1600" kern="0" dirty="0">
                      <a:solidFill>
                        <a:prstClr val="black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(with dilution)</a:t>
                  </a:r>
                </a:p>
              </p:txBody>
            </p:sp>
            <p:cxnSp>
              <p:nvCxnSpPr>
                <p:cNvPr id="136" name="直線矢印コネクタ 135">
                  <a:extLst>
                    <a:ext uri="{FF2B5EF4-FFF2-40B4-BE49-F238E27FC236}">
                      <a16:creationId xmlns:a16="http://schemas.microsoft.com/office/drawing/2014/main" xmlns="" id="{253CBC3C-34BA-4EFE-B6E4-02FBC6FE30BC}"/>
                    </a:ext>
                  </a:extLst>
                </p:cNvPr>
                <p:cNvCxnSpPr/>
                <p:nvPr/>
              </p:nvCxnSpPr>
              <p:spPr>
                <a:xfrm>
                  <a:off x="3656113" y="4562202"/>
                  <a:ext cx="421830" cy="0"/>
                </a:xfrm>
                <a:prstGeom prst="straightConnector1">
                  <a:avLst/>
                </a:prstGeom>
                <a:noFill/>
                <a:ln w="19050" cap="flat" cmpd="sng" algn="ctr">
                  <a:solidFill>
                    <a:srgbClr val="0070C0"/>
                  </a:solidFill>
                  <a:prstDash val="solid"/>
                  <a:tailEnd type="triangle"/>
                </a:ln>
                <a:effectLst/>
              </p:spPr>
            </p:cxnSp>
            <p:sp>
              <p:nvSpPr>
                <p:cNvPr id="137" name="正方形/長方形 136">
                  <a:extLst>
                    <a:ext uri="{FF2B5EF4-FFF2-40B4-BE49-F238E27FC236}">
                      <a16:creationId xmlns:a16="http://schemas.microsoft.com/office/drawing/2014/main" xmlns="" id="{3BC31CA3-B887-4C58-B958-1923AF28D312}"/>
                    </a:ext>
                  </a:extLst>
                </p:cNvPr>
                <p:cNvSpPr/>
                <p:nvPr/>
              </p:nvSpPr>
              <p:spPr>
                <a:xfrm>
                  <a:off x="4035691" y="3937864"/>
                  <a:ext cx="41710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defRPr/>
                  </a:pPr>
                  <a:r>
                    <a:rPr kumimoji="0" lang="ja-JP" altLang="en-US" b="1" kern="0" dirty="0">
                      <a:solidFill>
                        <a:srgbClr val="0070C0"/>
                      </a:solidFill>
                      <a:latin typeface="Arial" panose="020B0604020202020204" pitchFamily="34" charset="0"/>
                      <a:ea typeface="ＭＳ Ｐゴシック"/>
                      <a:cs typeface="Arial" panose="020B0604020202020204" pitchFamily="34" charset="0"/>
                    </a:rPr>
                    <a:t>②</a:t>
                  </a:r>
                  <a:endParaRPr kumimoji="0" lang="ja-JP" altLang="en-US" kern="0" dirty="0">
                    <a:solidFill>
                      <a:prstClr val="black"/>
                    </a:solidFill>
                    <a:latin typeface="Arial" panose="020B0604020202020204" pitchFamily="34" charset="0"/>
                    <a:ea typeface="ＭＳ Ｐゴシック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47" name="右大かっこ 146">
                <a:extLst>
                  <a:ext uri="{FF2B5EF4-FFF2-40B4-BE49-F238E27FC236}">
                    <a16:creationId xmlns:a16="http://schemas.microsoft.com/office/drawing/2014/main" xmlns="" id="{BE35C4D8-45EB-4E6B-A1BC-5C7AEA0033B6}"/>
                  </a:ext>
                </a:extLst>
              </p:cNvPr>
              <p:cNvSpPr/>
              <p:nvPr/>
            </p:nvSpPr>
            <p:spPr>
              <a:xfrm rot="5400000">
                <a:off x="3502033" y="1160679"/>
                <a:ext cx="123411" cy="1248436"/>
              </a:xfrm>
              <a:prstGeom prst="rightBracket">
                <a:avLst/>
              </a:prstGeom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49" name="正方形/長方形 148">
                <a:extLst>
                  <a:ext uri="{FF2B5EF4-FFF2-40B4-BE49-F238E27FC236}">
                    <a16:creationId xmlns:a16="http://schemas.microsoft.com/office/drawing/2014/main" xmlns="" id="{E53E2568-F199-4B39-BC09-BB88A189B263}"/>
                  </a:ext>
                </a:extLst>
              </p:cNvPr>
              <p:cNvSpPr/>
              <p:nvPr/>
            </p:nvSpPr>
            <p:spPr>
              <a:xfrm>
                <a:off x="2381210" y="2196911"/>
                <a:ext cx="245500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From emission surveys of condensable PM</a:t>
                </a:r>
              </a:p>
            </p:txBody>
          </p:sp>
          <p:sp>
            <p:nvSpPr>
              <p:cNvPr id="150" name="矢印: 下 149">
                <a:extLst>
                  <a:ext uri="{FF2B5EF4-FFF2-40B4-BE49-F238E27FC236}">
                    <a16:creationId xmlns:a16="http://schemas.microsoft.com/office/drawing/2014/main" xmlns="" id="{B669B60B-0F22-4D1F-AC1E-D2CEE939126D}"/>
                  </a:ext>
                </a:extLst>
              </p:cNvPr>
              <p:cNvSpPr/>
              <p:nvPr/>
            </p:nvSpPr>
            <p:spPr>
              <a:xfrm>
                <a:off x="3466759" y="1854659"/>
                <a:ext cx="181375" cy="365220"/>
              </a:xfrm>
              <a:prstGeom prst="downArrow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xmlns="" id="{FB3EE245-2DDE-42D2-9FF7-5FD89FE1095C}"/>
              </a:ext>
            </a:extLst>
          </p:cNvPr>
          <p:cNvSpPr/>
          <p:nvPr/>
        </p:nvSpPr>
        <p:spPr>
          <a:xfrm>
            <a:off x="1968953" y="1521872"/>
            <a:ext cx="855659" cy="185218"/>
          </a:xfrm>
          <a:prstGeom prst="rect">
            <a:avLst/>
          </a:prstGeom>
          <a:solidFill>
            <a:srgbClr val="F2F2F2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37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b="1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filterable PM</a:t>
            </a:r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xmlns="" id="{4C19FA85-FED4-4898-803F-7DA120288471}"/>
              </a:ext>
            </a:extLst>
          </p:cNvPr>
          <p:cNvSpPr/>
          <p:nvPr/>
        </p:nvSpPr>
        <p:spPr>
          <a:xfrm>
            <a:off x="3705687" y="756787"/>
            <a:ext cx="1036245" cy="299838"/>
          </a:xfrm>
          <a:prstGeom prst="rect">
            <a:avLst/>
          </a:prstGeom>
          <a:solidFill>
            <a:srgbClr val="F2F2F2">
              <a:alpha val="50196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defTabSz="12370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9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filterable + condensable PM</a:t>
            </a:r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xmlns="" id="{15E1744F-CE78-4104-AB97-F3479197E78A}"/>
              </a:ext>
            </a:extLst>
          </p:cNvPr>
          <p:cNvGrpSpPr/>
          <p:nvPr/>
        </p:nvGrpSpPr>
        <p:grpSpPr>
          <a:xfrm>
            <a:off x="4671221" y="642266"/>
            <a:ext cx="4469087" cy="5646650"/>
            <a:chOff x="4671221" y="642266"/>
            <a:chExt cx="4469087" cy="5646650"/>
          </a:xfrm>
        </p:grpSpPr>
        <p:grpSp>
          <p:nvGrpSpPr>
            <p:cNvPr id="2" name="グループ化 1">
              <a:extLst>
                <a:ext uri="{FF2B5EF4-FFF2-40B4-BE49-F238E27FC236}">
                  <a16:creationId xmlns:a16="http://schemas.microsoft.com/office/drawing/2014/main" xmlns="" id="{1310222D-198B-4345-A932-FB69461673F7}"/>
                </a:ext>
              </a:extLst>
            </p:cNvPr>
            <p:cNvGrpSpPr/>
            <p:nvPr/>
          </p:nvGrpSpPr>
          <p:grpSpPr>
            <a:xfrm>
              <a:off x="4671221" y="642266"/>
              <a:ext cx="4469087" cy="5646650"/>
              <a:chOff x="4671221" y="642266"/>
              <a:chExt cx="4469087" cy="5646650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4" name="正方形/長方形 143">
                    <a:extLst>
                      <a:ext uri="{FF2B5EF4-FFF2-40B4-BE49-F238E27FC236}">
                        <a16:creationId xmlns:a16="http://schemas.microsoft.com/office/drawing/2014/main" xmlns="" id="{7391FF89-7F67-40FF-B51C-1626D6BBCCE1}"/>
                      </a:ext>
                    </a:extLst>
                  </p:cNvPr>
                  <p:cNvSpPr/>
                  <p:nvPr/>
                </p:nvSpPr>
                <p:spPr>
                  <a:xfrm>
                    <a:off x="4671221" y="1076625"/>
                    <a:ext cx="4206151" cy="62344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ja-JP" altLang="en-US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>
                                      <a:latin typeface="Cambria Math" panose="02040503050406030204" pitchFamily="18" charset="0"/>
                                    </a:rPr>
                                    <m:t>𝑂𝑀</m:t>
                                  </m:r>
                                </m:e>
                                <m:sub>
                                  <m:r>
                                    <a:rPr lang="ja-JP" altLang="en-US" sz="1600">
                                      <a:latin typeface="Cambria Math" panose="02040503050406030204" pitchFamily="18" charset="0"/>
                                    </a:rPr>
                                    <m:t>𝑙𝑠𝑖</m:t>
                                  </m:r>
                                </m:sub>
                              </m:sSub>
                            </m:sub>
                          </m:sSub>
                          <m:d>
                            <m:dPr>
                              <m:ctrlP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ja-JP" altLang="en-US" sz="1600">
                                  <a:latin typeface="Cambria Math" panose="02040503050406030204" pitchFamily="18" charset="0"/>
                                </a:rPr>
                                <m:t>FCPM</m:t>
                              </m:r>
                            </m:e>
                          </m:d>
                          <m:r>
                            <a:rPr lang="ja-JP" altLang="en-US" sz="1600">
                              <a:latin typeface="Cambria Math" panose="02040503050406030204" pitchFamily="18" charset="0"/>
                            </a:rPr>
                            <m:t>=</m:t>
                          </m:r>
                          <m:sSub>
                            <m:sSubPr>
                              <m:ctrlP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ja-JP" altLang="en-US" sz="1600">
                                  <a:latin typeface="Cambria Math" panose="02040503050406030204" pitchFamily="18" charset="0"/>
                                </a:rPr>
                                <m:t>𝑂𝐴</m:t>
                              </m:r>
                            </m:sub>
                          </m:sSub>
                          <m:d>
                            <m:dPr>
                              <m:ctrlPr>
                                <a:rPr lang="ja-JP" altLang="en-US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ja-JP" altLang="en-US" sz="1600">
                                  <a:latin typeface="Cambria Math" panose="02040503050406030204" pitchFamily="18" charset="0"/>
                                </a:rPr>
                                <m:t>FCPM</m:t>
                              </m:r>
                            </m:e>
                          </m:d>
                          <m:r>
                            <a:rPr lang="ja-JP" altLang="en-US" sz="1600">
                              <a:latin typeface="Cambria Math" panose="02040503050406030204" pitchFamily="18" charset="0"/>
                            </a:rPr>
                            <m:t>× </m:t>
                          </m:r>
                          <m:f>
                            <m:fPr>
                              <m:ctrlPr>
                                <a:rPr lang="ja-JP" altLang="en-US" sz="1600" i="1" smtClean="0">
                                  <a:solidFill>
                                    <a:srgbClr val="0000FF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ja-JP" alt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ja-JP" altLang="en-US" sz="1600" i="1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𝑂𝑀</m:t>
                                      </m:r>
                                    </m:e>
                                    <m:sub>
                                      <m:r>
                                        <a:rPr lang="ja-JP" altLang="en-US" sz="1600">
                                          <a:solidFill>
                                            <a:srgbClr val="0000FF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𝑙𝑠𝑖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ja-JP" alt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ja-JP" altLang="en-US" sz="16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FCPM</m:t>
                                  </m:r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ja-JP" alt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ja-JP" altLang="en-US" sz="16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ja-JP" altLang="en-US" sz="16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𝑂𝐴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ja-JP" altLang="en-US" sz="1600" i="1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ja-JP" altLang="en-US" sz="1600">
                                      <a:solidFill>
                                        <a:srgbClr val="0000FF"/>
                                      </a:solidFill>
                                      <a:latin typeface="Cambria Math" panose="02040503050406030204" pitchFamily="18" charset="0"/>
                                    </a:rPr>
                                    <m:t>FCPM</m:t>
                                  </m:r>
                                </m:e>
                              </m:d>
                            </m:den>
                          </m:f>
                        </m:oMath>
                      </m:oMathPara>
                    </a14:m>
                    <a:endParaRPr lang="ja-JP" altLang="en-US" sz="1600" dirty="0">
                      <a:latin typeface="Cambria Math" panose="0204050305040603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144" name="正方形/長方形 143">
                    <a:extLst>
                      <a:ext uri="{FF2B5EF4-FFF2-40B4-BE49-F238E27FC236}">
                        <a16:creationId xmlns:a16="http://schemas.microsoft.com/office/drawing/2014/main" id="{7391FF89-7F67-40FF-B51C-1626D6BBCCE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671221" y="1076625"/>
                    <a:ext cx="4206151" cy="62344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コンテンツ プレースホルダー 2">
                <a:extLst>
                  <a:ext uri="{FF2B5EF4-FFF2-40B4-BE49-F238E27FC236}">
                    <a16:creationId xmlns:a16="http://schemas.microsoft.com/office/drawing/2014/main" xmlns="" id="{89757730-E82F-4854-8F54-2ADC65FCFB1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682185" y="642266"/>
                <a:ext cx="4289509" cy="37932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kumimoji="1"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kumimoji="1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lnSpc>
                    <a:spcPct val="120000"/>
                  </a:lnSpc>
                  <a:spcBef>
                    <a:spcPts val="0"/>
                  </a:spcBef>
                  <a:buNone/>
                  <a:defRPr/>
                </a:pPr>
                <a:r>
                  <a:rPr lang="en-US" altLang="ja-JP" sz="1600" b="1" u="sng" dirty="0">
                    <a:latin typeface="Arial" panose="020B0604020202020204" pitchFamily="34" charset="0"/>
                    <a:cs typeface="Arial" panose="020B0604020202020204" pitchFamily="34" charset="0"/>
                  </a:rPr>
                  <a:t>Emissions of organic aerosol + S/IVOC</a:t>
                </a:r>
                <a:endParaRPr lang="en-US" altLang="ja-JP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正方形/長方形 51">
                    <a:extLst>
                      <a:ext uri="{FF2B5EF4-FFF2-40B4-BE49-F238E27FC236}">
                        <a16:creationId xmlns:a16="http://schemas.microsoft.com/office/drawing/2014/main" xmlns="" id="{B8124E5B-0554-4D0D-815C-9167798A76C8}"/>
                      </a:ext>
                    </a:extLst>
                  </p:cNvPr>
                  <p:cNvSpPr/>
                  <p:nvPr/>
                </p:nvSpPr>
                <p:spPr>
                  <a:xfrm>
                    <a:off x="5110425" y="2938918"/>
                    <a:ext cx="2875423" cy="629147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marL="139700" indent="-139700">
                      <a:lnSpc>
                        <a:spcPct val="120000"/>
                      </a:lnSpc>
                    </a:pPr>
                    <a14:m>
                      <m:oMath xmlns:m="http://schemas.openxmlformats.org/officeDocument/2006/math">
                        <m:f>
                          <m:fPr>
                            <m:ctrlPr>
                              <a:rPr lang="ja-JP" altLang="en-US" sz="160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ja-JP" alt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𝑂𝑀</m:t>
                                    </m:r>
                                  </m:e>
                                  <m:sub>
                                    <m:r>
                                      <a:rPr lang="ja-JP" altLang="en-US" sz="1600" i="1">
                                        <a:solidFill>
                                          <a:srgbClr val="0000FF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𝑙𝑠𝑖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ja-JP" altLang="en-US" sz="16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FCPM</m:t>
                                </m:r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𝑂𝐴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ja-JP" altLang="en-US" sz="1600" i="1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ja-JP" altLang="en-US" sz="1600">
                                    <a:solidFill>
                                      <a:srgbClr val="0000FF"/>
                                    </a:solidFill>
                                    <a:latin typeface="Cambria Math" panose="02040503050406030204" pitchFamily="18" charset="0"/>
                                  </a:rPr>
                                  <m:t>FCPM</m:t>
                                </m:r>
                              </m:e>
                            </m:d>
                          </m:den>
                        </m:f>
                        <m:r>
                          <a:rPr lang="en-US" altLang="ja-JP" sz="1600">
                            <a:latin typeface="Cambria Math" panose="02040503050406030204" pitchFamily="18" charset="0"/>
                            <a:ea typeface="ＭＳ 明朝" panose="02020609040205080304" pitchFamily="17" charset="-128"/>
                            <a:cs typeface="Times New Roman" panose="020206030504050203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subHide m:val="on"/>
                            <m:supHide m:val="on"/>
                            <m:ctrlPr>
                              <a:rPr lang="ja-JP" altLang="ja-JP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>
                              <m:sSubPr>
                                <m:ctrlPr>
                                  <a:rPr lang="ja-JP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𝑓</m:t>
                                </m:r>
                              </m:e>
                              <m: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𝑖</m:t>
                                </m:r>
                              </m:sub>
                            </m:sSub>
                            <m:f>
                              <m:fPr>
                                <m:ctrlPr>
                                  <a:rPr lang="ja-JP" altLang="ja-JP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(1+</m:t>
                                </m:r>
                                <m:sSubSup>
                                  <m:sSubSupPr>
                                    <m:ctrlPr>
                                      <a:rPr lang="ja-JP" altLang="ja-JP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/</m:t>
                                </m:r>
                                <m:sSub>
                                  <m:sSubPr>
                                    <m:ctrlPr>
                                      <a:rPr lang="ja-JP" altLang="ja-JP" sz="16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altLang="ja-JP" sz="1600" i="1">
                                        <a:latin typeface="Cambria Math" panose="02040503050406030204" pitchFamily="18" charset="0"/>
                                        <a:ea typeface="ＭＳ 明朝" panose="02020609040205080304" pitchFamily="17" charset="-128"/>
                                        <a:cs typeface="Times New Roman" panose="02020603050405020304" pitchFamily="18" charset="0"/>
                                      </a:rPr>
                                      <m:t>𝑂𝐴</m:t>
                                    </m:r>
                                  </m:sub>
                                </m:sSub>
                                <m:r>
                                  <a:rPr lang="en-US" altLang="ja-JP" sz="1600" i="1">
                                    <a:latin typeface="Cambria Math" panose="02040503050406030204" pitchFamily="18" charset="0"/>
                                    <a:ea typeface="ＭＳ 明朝" panose="02020609040205080304" pitchFamily="17" charset="-128"/>
                                    <a:cs typeface="Times New Roman" panose="02020603050405020304" pitchFamily="18" charset="0"/>
                                  </a:rPr>
                                  <m:t>)</m:t>
                                </m:r>
                              </m:den>
                            </m:f>
                          </m:e>
                        </m:nary>
                      </m:oMath>
                    </a14:m>
                    <a:r>
                      <a:rPr lang="en-US" altLang="ja-JP" sz="1600" dirty="0">
                        <a:latin typeface="Arial" panose="020B0604020202020204" pitchFamily="34" charset="0"/>
                        <a:ea typeface="ＭＳ 明朝" panose="02020609040205080304" pitchFamily="17" charset="-128"/>
                        <a:cs typeface="Arial" panose="020B0604020202020204" pitchFamily="34" charset="0"/>
                      </a:rPr>
                      <a:t> </a:t>
                    </a:r>
                    <a:endParaRPr lang="ja-JP" altLang="en-US" sz="16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正方形/長方形 51">
                    <a:extLst>
                      <a:ext uri="{FF2B5EF4-FFF2-40B4-BE49-F238E27FC236}">
                        <a16:creationId xmlns:a16="http://schemas.microsoft.com/office/drawing/2014/main" id="{B8124E5B-0554-4D0D-815C-9167798A76C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110425" y="2938918"/>
                    <a:ext cx="2875423" cy="62914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9126" b="-75728"/>
                    </a:stretch>
                  </a:blipFill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54" name="Picture 3">
                <a:extLst>
                  <a:ext uri="{FF2B5EF4-FFF2-40B4-BE49-F238E27FC236}">
                    <a16:creationId xmlns:a16="http://schemas.microsoft.com/office/drawing/2014/main" xmlns="" id="{5EB2227B-84F9-4876-95D5-DE3376A0D6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6786" y="3956338"/>
                <a:ext cx="4096426" cy="22565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55" name="正方形/長方形 54">
                <a:extLst>
                  <a:ext uri="{FF2B5EF4-FFF2-40B4-BE49-F238E27FC236}">
                    <a16:creationId xmlns:a16="http://schemas.microsoft.com/office/drawing/2014/main" xmlns="" id="{B915C532-C251-4C42-A5D2-9BFFDE6A000B}"/>
                  </a:ext>
                </a:extLst>
              </p:cNvPr>
              <p:cNvSpPr/>
              <p:nvPr/>
            </p:nvSpPr>
            <p:spPr>
              <a:xfrm>
                <a:off x="7179921" y="4788282"/>
                <a:ext cx="10999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ja-JP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OA+SVOC</a:t>
                </a:r>
                <a:endParaRPr lang="ja-JP" altLang="en-US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56" name="直線矢印コネクタ 55">
                <a:extLst>
                  <a:ext uri="{FF2B5EF4-FFF2-40B4-BE49-F238E27FC236}">
                    <a16:creationId xmlns:a16="http://schemas.microsoft.com/office/drawing/2014/main" xmlns="" id="{DDFD3325-A303-4856-B12D-6D8F5E8CB1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84618" y="5436354"/>
                <a:ext cx="368919" cy="0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直線矢印コネクタ 56">
                <a:extLst>
                  <a:ext uri="{FF2B5EF4-FFF2-40B4-BE49-F238E27FC236}">
                    <a16:creationId xmlns:a16="http://schemas.microsoft.com/office/drawing/2014/main" xmlns="" id="{DB2259A3-A117-4FA7-8462-36A6C8775F6F}"/>
                  </a:ext>
                </a:extLst>
              </p:cNvPr>
              <p:cNvCxnSpPr/>
              <p:nvPr/>
            </p:nvCxnSpPr>
            <p:spPr>
              <a:xfrm flipH="1" flipV="1">
                <a:off x="6753234" y="4740573"/>
                <a:ext cx="492476" cy="151259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直線矢印コネクタ 57">
                <a:extLst>
                  <a:ext uri="{FF2B5EF4-FFF2-40B4-BE49-F238E27FC236}">
                    <a16:creationId xmlns:a16="http://schemas.microsoft.com/office/drawing/2014/main" xmlns="" id="{87C9DC87-FB31-4FA6-A45A-7C3053DFB4EA}"/>
                  </a:ext>
                </a:extLst>
              </p:cNvPr>
              <p:cNvCxnSpPr/>
              <p:nvPr/>
            </p:nvCxnSpPr>
            <p:spPr>
              <a:xfrm flipH="1">
                <a:off x="6877641" y="4950787"/>
                <a:ext cx="340076" cy="1142"/>
              </a:xfrm>
              <a:prstGeom prst="straightConnector1">
                <a:avLst/>
              </a:prstGeom>
              <a:ln>
                <a:solidFill>
                  <a:schemeClr val="bg1">
                    <a:lumMod val="5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正方形/長方形 58">
                <a:extLst>
                  <a:ext uri="{FF2B5EF4-FFF2-40B4-BE49-F238E27FC236}">
                    <a16:creationId xmlns:a16="http://schemas.microsoft.com/office/drawing/2014/main" xmlns="" id="{6187E800-2D4A-4F79-8256-F5474F138414}"/>
                  </a:ext>
                </a:extLst>
              </p:cNvPr>
              <p:cNvSpPr/>
              <p:nvPr/>
            </p:nvSpPr>
            <p:spPr>
              <a:xfrm>
                <a:off x="7580776" y="4051795"/>
                <a:ext cx="108074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w/o dilution</a:t>
                </a:r>
                <a:endParaRPr lang="ja-JP" alt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正方形/長方形 59">
                <a:extLst>
                  <a:ext uri="{FF2B5EF4-FFF2-40B4-BE49-F238E27FC236}">
                    <a16:creationId xmlns:a16="http://schemas.microsoft.com/office/drawing/2014/main" xmlns="" id="{393F21FB-8C2B-481F-ABB5-F83B8CBAAA3A}"/>
                  </a:ext>
                </a:extLst>
              </p:cNvPr>
              <p:cNvSpPr/>
              <p:nvPr/>
            </p:nvSpPr>
            <p:spPr>
              <a:xfrm>
                <a:off x="5602671" y="4274934"/>
                <a:ext cx="1265090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sz="14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With dilution</a:t>
                </a:r>
                <a:endParaRPr lang="ja-JP" altLang="en-US" sz="14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1" name="正方形/長方形 60">
                <a:extLst>
                  <a:ext uri="{FF2B5EF4-FFF2-40B4-BE49-F238E27FC236}">
                    <a16:creationId xmlns:a16="http://schemas.microsoft.com/office/drawing/2014/main" xmlns="" id="{73D249B9-C25F-49F7-88A0-9D64E2BFE440}"/>
                  </a:ext>
                </a:extLst>
              </p:cNvPr>
              <p:cNvSpPr/>
              <p:nvPr/>
            </p:nvSpPr>
            <p:spPr>
              <a:xfrm>
                <a:off x="7267769" y="5260938"/>
                <a:ext cx="5741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ja-JP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altLang="ja-JP" i="1" baseline="-25000" dirty="0">
                    <a:latin typeface="Arial" panose="020B0604020202020204" pitchFamily="34" charset="0"/>
                    <a:cs typeface="Arial" panose="020B0604020202020204" pitchFamily="34" charset="0"/>
                  </a:rPr>
                  <a:t>OA</a:t>
                </a:r>
                <a:endParaRPr lang="ja-JP" altLang="en-US" i="1" baseline="-25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2" name="角丸四角形 1">
                <a:extLst>
                  <a:ext uri="{FF2B5EF4-FFF2-40B4-BE49-F238E27FC236}">
                    <a16:creationId xmlns:a16="http://schemas.microsoft.com/office/drawing/2014/main" xmlns="" id="{D41AEDD7-8431-4D52-B2B4-90DD3619520D}"/>
                  </a:ext>
                </a:extLst>
              </p:cNvPr>
              <p:cNvSpPr/>
              <p:nvPr/>
            </p:nvSpPr>
            <p:spPr>
              <a:xfrm>
                <a:off x="4890305" y="2074470"/>
                <a:ext cx="4222428" cy="4214446"/>
              </a:xfrm>
              <a:prstGeom prst="roundRect">
                <a:avLst>
                  <a:gd name="adj" fmla="val 4431"/>
                </a:avLst>
              </a:prstGeom>
              <a:noFill/>
              <a:ln w="63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dirty="0">
                  <a:solidFill>
                    <a:prstClr val="black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sp>
            <p:nvSpPr>
              <p:cNvPr id="63" name="正方形/長方形 62">
                <a:extLst>
                  <a:ext uri="{FF2B5EF4-FFF2-40B4-BE49-F238E27FC236}">
                    <a16:creationId xmlns:a16="http://schemas.microsoft.com/office/drawing/2014/main" xmlns="" id="{D36E5CB2-6813-4143-A962-27309B1FDEB7}"/>
                  </a:ext>
                </a:extLst>
              </p:cNvPr>
              <p:cNvSpPr/>
              <p:nvPr/>
            </p:nvSpPr>
            <p:spPr>
              <a:xfrm>
                <a:off x="4715197" y="1548783"/>
                <a:ext cx="863071" cy="299838"/>
              </a:xfrm>
              <a:prstGeom prst="rect">
                <a:avLst/>
              </a:prstGeom>
              <a:solidFill>
                <a:srgbClr val="F2F2F2">
                  <a:alpha val="50196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370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800" b="1" kern="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LVOC+ SVOC</a:t>
                </a:r>
              </a:p>
              <a:p>
                <a:pPr defTabSz="12370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800" b="1" kern="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IVOC</a:t>
                </a:r>
              </a:p>
            </p:txBody>
          </p:sp>
          <p:sp>
            <p:nvSpPr>
              <p:cNvPr id="64" name="正方形/長方形 63">
                <a:extLst>
                  <a:ext uri="{FF2B5EF4-FFF2-40B4-BE49-F238E27FC236}">
                    <a16:creationId xmlns:a16="http://schemas.microsoft.com/office/drawing/2014/main" xmlns="" id="{C56117F2-62A7-4151-A18C-0C05FBF30172}"/>
                  </a:ext>
                </a:extLst>
              </p:cNvPr>
              <p:cNvSpPr/>
              <p:nvPr/>
            </p:nvSpPr>
            <p:spPr>
              <a:xfrm>
                <a:off x="6282486" y="1530640"/>
                <a:ext cx="632545" cy="299838"/>
              </a:xfrm>
              <a:prstGeom prst="rect">
                <a:avLst/>
              </a:prstGeom>
              <a:solidFill>
                <a:srgbClr val="F2F2F2">
                  <a:alpha val="50196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defTabSz="1237000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kumimoji="0" lang="en-US" altLang="ja-JP" sz="800" b="1" kern="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Organic aerosol</a:t>
                </a:r>
              </a:p>
            </p:txBody>
          </p:sp>
          <p:sp>
            <p:nvSpPr>
              <p:cNvPr id="65" name="正方形/長方形 64">
                <a:extLst>
                  <a:ext uri="{FF2B5EF4-FFF2-40B4-BE49-F238E27FC236}">
                    <a16:creationId xmlns:a16="http://schemas.microsoft.com/office/drawing/2014/main" xmlns="" id="{039E1D95-D260-4BE7-ADF0-CDBD2C4AA1CA}"/>
                  </a:ext>
                </a:extLst>
              </p:cNvPr>
              <p:cNvSpPr/>
              <p:nvPr/>
            </p:nvSpPr>
            <p:spPr>
              <a:xfrm>
                <a:off x="6021243" y="2619952"/>
                <a:ext cx="311906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1200" b="1" i="1" dirty="0">
                    <a:solidFill>
                      <a:srgbClr val="0000FF"/>
                    </a:solidFill>
                    <a:latin typeface="TimesNewRomanPS-ItalicMT"/>
                    <a:ea typeface="ＭＳ Ｐゴシック" panose="020B0600070205080204" pitchFamily="50" charset="-128"/>
                  </a:rPr>
                  <a:t>Shrivastava et al., 2011; </a:t>
                </a:r>
                <a:r>
                  <a:rPr lang="en-US" altLang="ja-JP" sz="1200" b="1" i="1" dirty="0" err="1">
                    <a:solidFill>
                      <a:srgbClr val="0000FF"/>
                    </a:solidFill>
                    <a:latin typeface="TimesNewRomanPS-ItalicMT"/>
                    <a:ea typeface="ＭＳ Ｐゴシック" panose="020B0600070205080204" pitchFamily="50" charset="-128"/>
                  </a:rPr>
                  <a:t>Grieshop</a:t>
                </a:r>
                <a:r>
                  <a:rPr lang="en-US" altLang="ja-JP" sz="1200" b="1" i="1" dirty="0">
                    <a:solidFill>
                      <a:srgbClr val="0000FF"/>
                    </a:solidFill>
                    <a:latin typeface="TimesNewRomanPS-ItalicMT"/>
                    <a:ea typeface="ＭＳ Ｐゴシック" panose="020B0600070205080204" pitchFamily="50" charset="-128"/>
                  </a:rPr>
                  <a:t> et al., 2009;</a:t>
                </a:r>
                <a:endParaRPr lang="ja-JP" altLang="en-US" sz="1200" b="1" i="1" dirty="0">
                  <a:solidFill>
                    <a:srgbClr val="0000FF"/>
                  </a:solidFill>
                  <a:latin typeface="TimesNewRomanPS-ItalicMT"/>
                  <a:ea typeface="ＭＳ Ｐゴシック" panose="020B0600070205080204" pitchFamily="50" charset="-128"/>
                </a:endParaRPr>
              </a:p>
            </p:txBody>
          </p:sp>
          <p:sp>
            <p:nvSpPr>
              <p:cNvPr id="53" name="正方形/長方形 52">
                <a:extLst>
                  <a:ext uri="{FF2B5EF4-FFF2-40B4-BE49-F238E27FC236}">
                    <a16:creationId xmlns:a16="http://schemas.microsoft.com/office/drawing/2014/main" xmlns="" id="{D004779E-C077-43E6-BF98-F20C8CFE9E9A}"/>
                  </a:ext>
                </a:extLst>
              </p:cNvPr>
              <p:cNvSpPr/>
              <p:nvPr/>
            </p:nvSpPr>
            <p:spPr>
              <a:xfrm>
                <a:off x="4845118" y="2136760"/>
                <a:ext cx="4223505" cy="584775"/>
              </a:xfrm>
              <a:prstGeom prst="rect">
                <a:avLst/>
              </a:prstGeom>
              <a:solidFill>
                <a:srgbClr val="FFFFFF">
                  <a:alpha val="50196"/>
                </a:srgbClr>
              </a:solidFill>
            </p:spPr>
            <p:txBody>
              <a:bodyPr wrap="square">
                <a:spAutoFit/>
              </a:bodyPr>
              <a:lstStyle/>
              <a:p>
                <a:r>
                  <a:rPr lang="en-US" altLang="ja-JP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Emissions of S/IVOC were estimated based on the assumed volatility distributions. </a:t>
                </a:r>
                <a:endParaRPr lang="ja-JP" alt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6" name="右大かっこ 65">
              <a:extLst>
                <a:ext uri="{FF2B5EF4-FFF2-40B4-BE49-F238E27FC236}">
                  <a16:creationId xmlns:a16="http://schemas.microsoft.com/office/drawing/2014/main" xmlns="" id="{1FE9C307-78EA-4A46-9265-9570A2171146}"/>
                </a:ext>
              </a:extLst>
            </p:cNvPr>
            <p:cNvSpPr/>
            <p:nvPr/>
          </p:nvSpPr>
          <p:spPr>
            <a:xfrm rot="5400000">
              <a:off x="8095141" y="1068178"/>
              <a:ext cx="123411" cy="1248436"/>
            </a:xfrm>
            <a:prstGeom prst="rightBracke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7" name="コネクタ: カギ線 6">
              <a:extLst>
                <a:ext uri="{FF2B5EF4-FFF2-40B4-BE49-F238E27FC236}">
                  <a16:creationId xmlns:a16="http://schemas.microsoft.com/office/drawing/2014/main" xmlns="" id="{28E5D88B-A337-4B4A-8E89-4D2CCE751BA5}"/>
                </a:ext>
              </a:extLst>
            </p:cNvPr>
            <p:cNvCxnSpPr>
              <a:cxnSpLocks/>
              <a:stCxn id="66" idx="2"/>
            </p:cNvCxnSpPr>
            <p:nvPr/>
          </p:nvCxnSpPr>
          <p:spPr>
            <a:xfrm rot="16200000" flipH="1" flipV="1">
              <a:off x="6251907" y="1124440"/>
              <a:ext cx="1275278" cy="2534602"/>
            </a:xfrm>
            <a:prstGeom prst="bentConnector4">
              <a:avLst>
                <a:gd name="adj1" fmla="val 15731"/>
                <a:gd name="adj2" fmla="val 99810"/>
              </a:avLst>
            </a:prstGeom>
            <a:ln w="28575">
              <a:solidFill>
                <a:srgbClr val="0000FF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1814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1729</TotalTime>
  <Words>1358</Words>
  <Application>Microsoft Office PowerPoint</Application>
  <PresentationFormat>On-screen Show (4:3)</PresentationFormat>
  <Paragraphs>319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ＭＳ 明朝</vt:lpstr>
      <vt:lpstr>ＭＳ Ｐゴシック</vt:lpstr>
      <vt:lpstr>Arial</vt:lpstr>
      <vt:lpstr>Arial Black</vt:lpstr>
      <vt:lpstr>Calibri</vt:lpstr>
      <vt:lpstr>Cambria Math</vt:lpstr>
      <vt:lpstr>HGPｺﾞｼｯｸM</vt:lpstr>
      <vt:lpstr>Times New Roman</vt:lpstr>
      <vt:lpstr>TimesNewRomanPS-ItalicMT</vt:lpstr>
      <vt:lpstr>Wingdings</vt:lpstr>
      <vt:lpstr>游ゴシック</vt:lpstr>
      <vt:lpstr>1_Office テーマ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Yu MORINO</dc:creator>
  <cp:lastModifiedBy>Friday Center</cp:lastModifiedBy>
  <cp:revision>179</cp:revision>
  <dcterms:created xsi:type="dcterms:W3CDTF">2018-05-06T23:33:56Z</dcterms:created>
  <dcterms:modified xsi:type="dcterms:W3CDTF">2018-10-24T14:25:13Z</dcterms:modified>
</cp:coreProperties>
</file>