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32"/>
  </p:notesMasterIdLst>
  <p:sldIdLst>
    <p:sldId id="349" r:id="rId2"/>
    <p:sldId id="257" r:id="rId3"/>
    <p:sldId id="263" r:id="rId4"/>
    <p:sldId id="274" r:id="rId5"/>
    <p:sldId id="273" r:id="rId6"/>
    <p:sldId id="357" r:id="rId7"/>
    <p:sldId id="277" r:id="rId8"/>
    <p:sldId id="359" r:id="rId9"/>
    <p:sldId id="358" r:id="rId10"/>
    <p:sldId id="360" r:id="rId11"/>
    <p:sldId id="289" r:id="rId12"/>
    <p:sldId id="293" r:id="rId13"/>
    <p:sldId id="294" r:id="rId14"/>
    <p:sldId id="295" r:id="rId15"/>
    <p:sldId id="296" r:id="rId16"/>
    <p:sldId id="326" r:id="rId17"/>
    <p:sldId id="351" r:id="rId18"/>
    <p:sldId id="348" r:id="rId19"/>
    <p:sldId id="352" r:id="rId20"/>
    <p:sldId id="334" r:id="rId21"/>
    <p:sldId id="361" r:id="rId22"/>
    <p:sldId id="362" r:id="rId23"/>
    <p:sldId id="353" r:id="rId24"/>
    <p:sldId id="346" r:id="rId25"/>
    <p:sldId id="364" r:id="rId26"/>
    <p:sldId id="365" r:id="rId27"/>
    <p:sldId id="366" r:id="rId28"/>
    <p:sldId id="340" r:id="rId29"/>
    <p:sldId id="342" r:id="rId30"/>
    <p:sldId id="34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D39E-0763-468F-A592-174CA03BA9E4}">
          <p14:sldIdLst>
            <p14:sldId id="349"/>
            <p14:sldId id="257"/>
            <p14:sldId id="263"/>
            <p14:sldId id="274"/>
            <p14:sldId id="273"/>
            <p14:sldId id="357"/>
            <p14:sldId id="277"/>
            <p14:sldId id="359"/>
            <p14:sldId id="358"/>
            <p14:sldId id="360"/>
            <p14:sldId id="289"/>
            <p14:sldId id="293"/>
            <p14:sldId id="294"/>
            <p14:sldId id="295"/>
            <p14:sldId id="296"/>
            <p14:sldId id="326"/>
            <p14:sldId id="351"/>
            <p14:sldId id="348"/>
            <p14:sldId id="352"/>
            <p14:sldId id="334"/>
            <p14:sldId id="361"/>
            <p14:sldId id="362"/>
            <p14:sldId id="353"/>
            <p14:sldId id="346"/>
            <p14:sldId id="364"/>
            <p14:sldId id="365"/>
            <p14:sldId id="366"/>
            <p14:sldId id="340"/>
            <p14:sldId id="342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212F97"/>
    <a:srgbClr val="FFFFE1"/>
    <a:srgbClr val="EDF9F6"/>
    <a:srgbClr val="FFFFCC"/>
    <a:srgbClr val="FFFFDD"/>
    <a:srgbClr val="FFFFF3"/>
    <a:srgbClr val="8585FF"/>
    <a:srgbClr val="8C72FA"/>
    <a:srgbClr val="B3E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907" autoAdjust="0"/>
  </p:normalViewPr>
  <p:slideViewPr>
    <p:cSldViewPr snapToGrid="0">
      <p:cViewPr varScale="1">
        <p:scale>
          <a:sx n="69" d="100"/>
          <a:sy n="69" d="100"/>
        </p:scale>
        <p:origin x="792" y="48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2FDF6-4FB4-4BA6-86DA-1F85695CD88B}" type="doc">
      <dgm:prSet loTypeId="urn:microsoft.com/office/officeart/2011/layout/Tab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13128F-FF82-4BBF-A148-21536BDFE873}">
      <dgm:prSet phldrT="[Text]" custT="1"/>
      <dgm:spPr/>
      <dgm:t>
        <a:bodyPr/>
        <a:lstStyle/>
        <a:p>
          <a:r>
            <a:rPr lang="en-HK" sz="2400" b="1" dirty="0">
              <a:latin typeface="Calibri" panose="020F0502020204030204" pitchFamily="34" charset="0"/>
            </a:rPr>
            <a:t>Intense Shear Layer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3AB02968-2E95-4A4B-9187-41A2A589CD10}" type="parTrans" cxnId="{C26C4D83-208C-42CC-B073-D522B2B32FF6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267F2E1E-A893-46F7-AF0A-72B085A62E2F}" type="sibTrans" cxnId="{C26C4D83-208C-42CC-B073-D522B2B32FF6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6C35BA3D-AFF9-4AA2-B6E1-169ECE33CA85}">
      <dgm:prSet phldrT="[Text]" phldr="1" custT="1"/>
      <dgm:spPr/>
      <dgm:t>
        <a:bodyPr/>
        <a:lstStyle/>
        <a:p>
          <a:endParaRPr lang="en-US" sz="2800">
            <a:latin typeface="Calibri" panose="020F0502020204030204" pitchFamily="34" charset="0"/>
          </a:endParaRPr>
        </a:p>
      </dgm:t>
    </dgm:pt>
    <dgm:pt modelId="{3E351562-0D7A-45D1-97F3-E30684A00B94}" type="parTrans" cxnId="{3BBBA7A3-947E-4C2E-8325-262902933A2A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F25F5183-DE81-4197-B50D-8028B777A118}" type="sibTrans" cxnId="{3BBBA7A3-947E-4C2E-8325-262902933A2A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6EA66023-5DF2-46DE-83DE-3156A40E89B8}">
      <dgm:prSet phldrT="[Text]" custT="1"/>
      <dgm:spPr/>
      <dgm:t>
        <a:bodyPr/>
        <a:lstStyle/>
        <a:p>
          <a:r>
            <a:rPr lang="en-HK" sz="1800" dirty="0">
              <a:latin typeface="Calibri" panose="020F0502020204030204" pitchFamily="34" charset="0"/>
            </a:rPr>
            <a:t>At the top of the Urban canopy</a:t>
          </a:r>
          <a:endParaRPr lang="en-US" sz="1800" dirty="0">
            <a:latin typeface="Calibri" panose="020F0502020204030204" pitchFamily="34" charset="0"/>
          </a:endParaRPr>
        </a:p>
      </dgm:t>
    </dgm:pt>
    <dgm:pt modelId="{319FD05F-010C-4A37-A416-3C92E32CF2A8}" type="parTrans" cxnId="{66999B76-8B0C-4722-8580-4B4649695724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0E9DBE72-C0AF-44A5-983B-EDB858E0BF23}" type="sibTrans" cxnId="{66999B76-8B0C-4722-8580-4B4649695724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029FDAB0-CBEA-46F5-AD08-4BCFCF19873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HK" sz="2400" b="1" dirty="0">
              <a:latin typeface="Calibri" panose="020F0502020204030204" pitchFamily="34" charset="0"/>
            </a:rPr>
            <a:t>Wake Development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4E7C3ABF-207F-49E6-A1B9-19B580B35E43}" type="parTrans" cxnId="{35FAF00A-9586-4BDF-88AC-23331D2BAE5F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C4B9E64C-A681-4674-B67E-B591D88BAE54}" type="sibTrans" cxnId="{35FAF00A-9586-4BDF-88AC-23331D2BAE5F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5C293630-29D8-4C63-89DB-2AFA92910E7C}">
      <dgm:prSet phldrT="[Text]" phldr="1" custT="1"/>
      <dgm:spPr/>
      <dgm:t>
        <a:bodyPr/>
        <a:lstStyle/>
        <a:p>
          <a:endParaRPr lang="en-US" sz="2800" dirty="0">
            <a:latin typeface="Calibri" panose="020F0502020204030204" pitchFamily="34" charset="0"/>
          </a:endParaRPr>
        </a:p>
      </dgm:t>
    </dgm:pt>
    <dgm:pt modelId="{C19277F4-8EB1-472A-9FD3-9A94FE48C9F9}" type="parTrans" cxnId="{1F76656E-E403-4DA2-8E35-B9909CB33521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8E69FCB5-3DD4-4323-94B4-92AE79203A5E}" type="sibTrans" cxnId="{1F76656E-E403-4DA2-8E35-B9909CB33521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5BDAC82A-B052-4DC3-B222-9E235B787B54}">
      <dgm:prSet phldrT="[Text]" custT="1"/>
      <dgm:spPr/>
      <dgm:t>
        <a:bodyPr/>
        <a:lstStyle/>
        <a:p>
          <a:r>
            <a:rPr lang="en-HK" sz="1800" dirty="0">
              <a:latin typeface="Calibri" panose="020F0502020204030204" pitchFamily="34" charset="0"/>
            </a:rPr>
            <a:t>Turbulent wakes are generated by roughness elements</a:t>
          </a:r>
          <a:endParaRPr lang="en-US" sz="1800" dirty="0">
            <a:latin typeface="Calibri" panose="020F0502020204030204" pitchFamily="34" charset="0"/>
          </a:endParaRPr>
        </a:p>
      </dgm:t>
    </dgm:pt>
    <dgm:pt modelId="{2B5D636F-7B37-4134-A36E-7A56466A1D98}" type="parTrans" cxnId="{E207F20A-AD1E-4AFF-B3A5-993DB04331C1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C0D006E2-B282-4428-B88E-FB1A4835D610}" type="sibTrans" cxnId="{E207F20A-AD1E-4AFF-B3A5-993DB04331C1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01F934EA-98E5-4995-97CB-BBB8AEF14EB5}">
      <dgm:prSet phldrT="[Text]" custT="1"/>
      <dgm:spPr/>
      <dgm:t>
        <a:bodyPr/>
        <a:lstStyle/>
        <a:p>
          <a:r>
            <a:rPr lang="en-HK" sz="2400" b="1" dirty="0">
              <a:latin typeface="Calibri" panose="020F0502020204030204" pitchFamily="34" charset="0"/>
            </a:rPr>
            <a:t>Drag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059FBE67-F8BA-4689-99D0-F58F7E99740D}" type="parTrans" cxnId="{1774BD14-E0E6-43AB-AF4A-814D9FAC9061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63279270-0178-4E67-A2E8-2356FA916E36}" type="sibTrans" cxnId="{1774BD14-E0E6-43AB-AF4A-814D9FAC9061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060BBE3A-1CA7-4DEF-81BC-B1A776DBBBA0}">
      <dgm:prSet phldrT="[Text]" phldr="1" custT="1"/>
      <dgm:spPr/>
      <dgm:t>
        <a:bodyPr/>
        <a:lstStyle/>
        <a:p>
          <a:endParaRPr lang="en-US" sz="2800" dirty="0">
            <a:latin typeface="Calibri" panose="020F0502020204030204" pitchFamily="34" charset="0"/>
          </a:endParaRPr>
        </a:p>
      </dgm:t>
    </dgm:pt>
    <dgm:pt modelId="{6CB5E6B9-B58F-4B8D-BCAF-15B9A27F68EF}" type="parTrans" cxnId="{3D8FC4FA-1F9B-4E6B-8087-B0D620789D84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8983CBE3-BED3-4B54-B77F-1B442C38B0C9}" type="sibTrans" cxnId="{3D8FC4FA-1F9B-4E6B-8087-B0D620789D84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2320C06C-11F2-4546-A428-24FB88D85D52}">
      <dgm:prSet phldrT="[Text]" custT="1"/>
      <dgm:spPr/>
      <dgm:t>
        <a:bodyPr/>
        <a:lstStyle/>
        <a:p>
          <a:r>
            <a:rPr lang="en-HK" sz="1800" dirty="0">
              <a:latin typeface="Calibri" panose="020F0502020204030204" pitchFamily="34" charset="0"/>
            </a:rPr>
            <a:t>Drag occurs due to the presence of buildings</a:t>
          </a:r>
          <a:endParaRPr lang="en-US" sz="1800" dirty="0">
            <a:latin typeface="Calibri" panose="020F0502020204030204" pitchFamily="34" charset="0"/>
          </a:endParaRPr>
        </a:p>
      </dgm:t>
    </dgm:pt>
    <dgm:pt modelId="{025C0211-5F92-48E6-A710-50B2A0C02702}" type="parTrans" cxnId="{3E47401A-D98D-4D76-BF9F-6A53AB026894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647A3FB6-A0DE-4BD7-B498-60B1AF0FCEB9}" type="sibTrans" cxnId="{3E47401A-D98D-4D76-BF9F-6A53AB026894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EEF5199A-EEFE-4888-9423-2F4CF4DF17F3}">
      <dgm:prSet phldrT="[Text]" custT="1"/>
      <dgm:spPr/>
      <dgm:t>
        <a:bodyPr/>
        <a:lstStyle/>
        <a:p>
          <a:r>
            <a:rPr lang="en-HK" sz="1800" dirty="0">
              <a:latin typeface="Calibri" panose="020F0502020204030204" pitchFamily="34" charset="0"/>
            </a:rPr>
            <a:t>Mean kinetic energy is converted into turbulent kinetic energy </a:t>
          </a:r>
          <a:endParaRPr lang="en-US" sz="1800" dirty="0">
            <a:latin typeface="Calibri" panose="020F0502020204030204" pitchFamily="34" charset="0"/>
          </a:endParaRPr>
        </a:p>
      </dgm:t>
    </dgm:pt>
    <dgm:pt modelId="{EAEC03BD-F0FA-4D01-B74A-46B1538330D0}" type="parTrans" cxnId="{CCAA1D8F-91B8-44BB-80A8-EB01E563E8F5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3C077876-689C-46E2-A171-D0800CB5632B}" type="sibTrans" cxnId="{CCAA1D8F-91B8-44BB-80A8-EB01E563E8F5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16855E3E-DD52-4D28-A918-AA6174352B22}">
      <dgm:prSet phldrT="[Text]" custT="1"/>
      <dgm:spPr/>
      <dgm:t>
        <a:bodyPr/>
        <a:lstStyle/>
        <a:p>
          <a:r>
            <a:rPr lang="en-HK" sz="1800" dirty="0">
              <a:latin typeface="Calibri" panose="020F0502020204030204" pitchFamily="34" charset="0"/>
            </a:rPr>
            <a:t>Wakes efficiently </a:t>
          </a:r>
          <a:r>
            <a:rPr lang="en-HK" sz="1800" b="1" dirty="0">
              <a:solidFill>
                <a:srgbClr val="FF0000"/>
              </a:solidFill>
              <a:latin typeface="Calibri" panose="020F0502020204030204" pitchFamily="34" charset="0"/>
            </a:rPr>
            <a:t>mix and diffuse momentum, heat, moisture and scalers </a:t>
          </a:r>
          <a:r>
            <a:rPr lang="en-HK" sz="1800" dirty="0">
              <a:solidFill>
                <a:srgbClr val="FF0000"/>
              </a:solidFill>
              <a:latin typeface="Calibri" panose="020F0502020204030204" pitchFamily="34" charset="0"/>
            </a:rPr>
            <a:t>like pollutants</a:t>
          </a:r>
          <a:endParaRPr lang="en-US" sz="1800" dirty="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7C779F63-D96C-4FC7-8D2D-E85872349256}" type="parTrans" cxnId="{63D131D5-165E-43F3-B1F1-083BA9B031AC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CDC8A509-DCA2-4FA4-9CE7-778163F998A1}" type="sibTrans" cxnId="{63D131D5-165E-43F3-B1F1-083BA9B031AC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B052568D-23DC-45AD-A57F-DEF61C595523}">
      <dgm:prSet phldrT="[Text]" custT="1"/>
      <dgm:spPr/>
      <dgm:t>
        <a:bodyPr/>
        <a:lstStyle/>
        <a:p>
          <a:r>
            <a:rPr lang="en-HK" sz="1800" dirty="0">
              <a:latin typeface="Calibri" panose="020F0502020204030204" pitchFamily="34" charset="0"/>
            </a:rPr>
            <a:t>Size of eddies are related to the dimensions of roughness elements </a:t>
          </a:r>
          <a:endParaRPr lang="en-US" sz="1800" dirty="0">
            <a:latin typeface="Calibri" panose="020F0502020204030204" pitchFamily="34" charset="0"/>
          </a:endParaRPr>
        </a:p>
      </dgm:t>
    </dgm:pt>
    <dgm:pt modelId="{BD05072D-CAF1-42E0-BCEF-B0BCC2A44FB8}" type="parTrans" cxnId="{0A932698-A0A9-4370-803B-ABA7E200C0FE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5CFD77B0-39D4-4BC1-BE1C-E7177F2E32C7}" type="sibTrans" cxnId="{0A932698-A0A9-4370-803B-ABA7E200C0FE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98D274D7-5546-4B7C-8F7A-4A313E5AB52A}">
      <dgm:prSet phldrT="[Text]" custT="1"/>
      <dgm:spPr/>
      <dgm:t>
        <a:bodyPr/>
        <a:lstStyle/>
        <a:p>
          <a:r>
            <a:rPr lang="en-HK" sz="1800" dirty="0">
              <a:latin typeface="Calibri" panose="020F0502020204030204" pitchFamily="34" charset="0"/>
            </a:rPr>
            <a:t>It includes momentum and thermal drag</a:t>
          </a:r>
          <a:endParaRPr lang="en-US" sz="1800" dirty="0">
            <a:latin typeface="Calibri" panose="020F0502020204030204" pitchFamily="34" charset="0"/>
          </a:endParaRPr>
        </a:p>
      </dgm:t>
    </dgm:pt>
    <dgm:pt modelId="{D32FFFB8-C0CE-4F08-BB18-0AEE50EB296C}" type="parTrans" cxnId="{65ACF301-4AC8-4F0A-8A99-44AC3027E392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5376F356-7F62-4925-AEC9-BB3231CA3DE7}" type="sibTrans" cxnId="{65ACF301-4AC8-4F0A-8A99-44AC3027E392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E84FF418-9800-45BF-8D50-5AB2AF15DD31}">
      <dgm:prSet phldrT="[Text]" custT="1"/>
      <dgm:spPr/>
      <dgm:t>
        <a:bodyPr/>
        <a:lstStyle/>
        <a:p>
          <a:endParaRPr lang="en-US" sz="1400" dirty="0">
            <a:latin typeface="Calibri" panose="020F0502020204030204" pitchFamily="34" charset="0"/>
          </a:endParaRPr>
        </a:p>
      </dgm:t>
    </dgm:pt>
    <dgm:pt modelId="{AD102E9C-D44E-4C58-8CED-1AD995CFC10A}" type="parTrans" cxnId="{105D37D2-3B78-4516-BE2A-E3AE05704F6A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77FE5A96-076B-4DE5-AAA4-5AFABE71FBDB}" type="sibTrans" cxnId="{105D37D2-3B78-4516-BE2A-E3AE05704F6A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FDD25A6D-6A12-409A-B5E6-1638CE5F2FAA}">
      <dgm:prSet phldrT="[Text]" custT="1"/>
      <dgm:spPr/>
      <dgm:t>
        <a:bodyPr/>
        <a:lstStyle/>
        <a:p>
          <a:endParaRPr lang="en-US" sz="1400" dirty="0">
            <a:latin typeface="Calibri" panose="020F0502020204030204" pitchFamily="34" charset="0"/>
          </a:endParaRPr>
        </a:p>
      </dgm:t>
    </dgm:pt>
    <dgm:pt modelId="{567C2FF6-4E89-4209-9E9C-4F2CB28DABFF}" type="parTrans" cxnId="{56DFDA8C-EC87-4C06-84A5-9FC87D05EC61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0D3FD69C-64EF-4751-A4F8-F97114C6F1FE}" type="sibTrans" cxnId="{56DFDA8C-EC87-4C06-84A5-9FC87D05EC61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970245A3-530F-414B-9769-57AB48753444}">
      <dgm:prSet phldrT="[Text]" custT="1"/>
      <dgm:spPr/>
      <dgm:t>
        <a:bodyPr/>
        <a:lstStyle/>
        <a:p>
          <a:endParaRPr lang="en-US" sz="1400" dirty="0">
            <a:latin typeface="Calibri" panose="020F0502020204030204" pitchFamily="34" charset="0"/>
          </a:endParaRPr>
        </a:p>
      </dgm:t>
    </dgm:pt>
    <dgm:pt modelId="{D60AA29D-3BC2-41FC-A9D0-4392E20F36AD}" type="parTrans" cxnId="{CE9BD621-93BC-48AA-9622-BD9B0C912968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BAE7F5E7-C016-4F29-9D26-771782DF12D4}" type="sibTrans" cxnId="{CE9BD621-93BC-48AA-9622-BD9B0C912968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683C3E20-8E7A-4E0D-ACAF-3A98ED96678E}">
      <dgm:prSet phldrT="[Text]" custT="1"/>
      <dgm:spPr/>
      <dgm:t>
        <a:bodyPr/>
        <a:lstStyle/>
        <a:p>
          <a:endParaRPr lang="en-US" sz="1400" dirty="0">
            <a:latin typeface="Calibri" panose="020F0502020204030204" pitchFamily="34" charset="0"/>
          </a:endParaRPr>
        </a:p>
      </dgm:t>
    </dgm:pt>
    <dgm:pt modelId="{377FE907-6D70-4C33-9C6B-837E8CD6D16D}" type="parTrans" cxnId="{EC1F9687-812B-43B8-83DA-EB2C1AB48333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4A1D9814-4BF6-41A5-92BA-9F83F21D8E9D}" type="sibTrans" cxnId="{EC1F9687-812B-43B8-83DA-EB2C1AB48333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5731EAA1-D5CA-46CF-B894-715B0B992610}">
      <dgm:prSet phldrT="[Text]" custT="1"/>
      <dgm:spPr/>
      <dgm:t>
        <a:bodyPr/>
        <a:lstStyle/>
        <a:p>
          <a:endParaRPr lang="en-US" sz="1400" dirty="0">
            <a:latin typeface="Calibri" panose="020F0502020204030204" pitchFamily="34" charset="0"/>
          </a:endParaRPr>
        </a:p>
      </dgm:t>
    </dgm:pt>
    <dgm:pt modelId="{53C504E0-0624-4866-B804-637BDED3F2DE}" type="parTrans" cxnId="{8D8B6D50-0882-4AA5-A3EB-598341C426B7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C18B9814-1A37-45B2-8F57-7AABBBEDABB8}" type="sibTrans" cxnId="{8D8B6D50-0882-4AA5-A3EB-598341C426B7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F014EA27-0024-499C-9FD9-00174AE5CB04}">
      <dgm:prSet phldrT="[Text]" custT="1"/>
      <dgm:spPr/>
      <dgm:t>
        <a:bodyPr/>
        <a:lstStyle/>
        <a:p>
          <a:r>
            <a:rPr lang="en-HK" sz="2400" b="1" dirty="0">
              <a:latin typeface="Calibri" panose="020F0502020204030204" pitchFamily="34" charset="0"/>
            </a:rPr>
            <a:t>Radiations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B5557066-5C9D-495D-82F5-01D059902910}" type="parTrans" cxnId="{13AFA7C1-1E61-43A4-BFF7-4C4110629D3F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E7C0A960-772A-4DD5-B5E2-0D97CC4F0AA9}" type="sibTrans" cxnId="{13AFA7C1-1E61-43A4-BFF7-4C4110629D3F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F12B1AB8-3F20-4240-A173-44EC55DA4BD3}">
      <dgm:prSet phldrT="[Text]" custT="1"/>
      <dgm:spPr/>
      <dgm:t>
        <a:bodyPr/>
        <a:lstStyle/>
        <a:p>
          <a:endParaRPr lang="en-US" sz="1800" dirty="0">
            <a:latin typeface="Calibri" panose="020F0502020204030204" pitchFamily="34" charset="0"/>
          </a:endParaRPr>
        </a:p>
      </dgm:t>
    </dgm:pt>
    <dgm:pt modelId="{DCA91EE5-153E-4F89-99CB-7CAA295FB39B}" type="parTrans" cxnId="{E6D38032-7CDB-4E86-8FFE-1B2CC15CA0A5}">
      <dgm:prSet/>
      <dgm:spPr/>
      <dgm:t>
        <a:bodyPr/>
        <a:lstStyle/>
        <a:p>
          <a:endParaRPr lang="en-US" sz="2000"/>
        </a:p>
      </dgm:t>
    </dgm:pt>
    <dgm:pt modelId="{E010ADED-ECA5-497C-BCA7-E7F1D0EB2242}" type="sibTrans" cxnId="{E6D38032-7CDB-4E86-8FFE-1B2CC15CA0A5}">
      <dgm:prSet/>
      <dgm:spPr/>
      <dgm:t>
        <a:bodyPr/>
        <a:lstStyle/>
        <a:p>
          <a:endParaRPr lang="en-US" sz="2000"/>
        </a:p>
      </dgm:t>
    </dgm:pt>
    <dgm:pt modelId="{A9A6CDEB-B155-4488-87FE-67C8AC156F02}" type="pres">
      <dgm:prSet presAssocID="{BA92FDF6-4FB4-4BA6-86DA-1F85695CD88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AA0A09A5-3657-4E9F-9E48-BC4C4C8F0B1A}" type="pres">
      <dgm:prSet presAssocID="{FF13128F-FF82-4BBF-A148-21536BDFE873}" presName="composite" presStyleCnt="0"/>
      <dgm:spPr/>
    </dgm:pt>
    <dgm:pt modelId="{74763EAB-1CCF-4C33-A971-E59E397B9F3A}" type="pres">
      <dgm:prSet presAssocID="{FF13128F-FF82-4BBF-A148-21536BDFE873}" presName="FirstChild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95FFE393-723E-493B-B735-2AE9E173F51D}" type="pres">
      <dgm:prSet presAssocID="{FF13128F-FF82-4BBF-A148-21536BDFE873}" presName="Parent" presStyleLbl="alignNode1" presStyleIdx="0" presStyleCnt="4" custScaleX="163266">
        <dgm:presLayoutVars>
          <dgm:chMax val="3"/>
          <dgm:chPref val="3"/>
          <dgm:bulletEnabled val="1"/>
        </dgm:presLayoutVars>
      </dgm:prSet>
      <dgm:spPr/>
    </dgm:pt>
    <dgm:pt modelId="{4A935072-DAB1-4E77-9A05-808B577FA98B}" type="pres">
      <dgm:prSet presAssocID="{FF13128F-FF82-4BBF-A148-21536BDFE873}" presName="Accent" presStyleLbl="parChTrans1D1" presStyleIdx="0" presStyleCnt="4"/>
      <dgm:spPr>
        <a:ln>
          <a:solidFill>
            <a:srgbClr val="212F97"/>
          </a:solidFill>
        </a:ln>
      </dgm:spPr>
    </dgm:pt>
    <dgm:pt modelId="{7948B2A9-354E-4718-89E8-15E0943B6080}" type="pres">
      <dgm:prSet presAssocID="{FF13128F-FF82-4BBF-A148-21536BDFE873}" presName="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FEE17664-E6F3-456C-BBC7-8887FDFBED01}" type="pres">
      <dgm:prSet presAssocID="{267F2E1E-A893-46F7-AF0A-72B085A62E2F}" presName="sibTrans" presStyleCnt="0"/>
      <dgm:spPr/>
    </dgm:pt>
    <dgm:pt modelId="{B100E789-94DF-42A0-A65A-306A5338428E}" type="pres">
      <dgm:prSet presAssocID="{029FDAB0-CBEA-46F5-AD08-4BCFCF198738}" presName="composite" presStyleCnt="0"/>
      <dgm:spPr/>
    </dgm:pt>
    <dgm:pt modelId="{DB07889C-1BF5-4500-A7A3-E2544CB63060}" type="pres">
      <dgm:prSet presAssocID="{029FDAB0-CBEA-46F5-AD08-4BCFCF198738}" presName="First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9932DE76-6E8B-4563-9B99-49F223558950}" type="pres">
      <dgm:prSet presAssocID="{029FDAB0-CBEA-46F5-AD08-4BCFCF198738}" presName="Parent" presStyleLbl="alignNode1" presStyleIdx="1" presStyleCnt="4" custScaleX="160476" custLinFactNeighborX="231" custLinFactNeighborY="-57332">
        <dgm:presLayoutVars>
          <dgm:chMax val="3"/>
          <dgm:chPref val="3"/>
          <dgm:bulletEnabled val="1"/>
        </dgm:presLayoutVars>
      </dgm:prSet>
      <dgm:spPr/>
    </dgm:pt>
    <dgm:pt modelId="{F9DE4618-055E-43B1-BDCC-7C5DDBDC8762}" type="pres">
      <dgm:prSet presAssocID="{029FDAB0-CBEA-46F5-AD08-4BCFCF198738}" presName="Accent" presStyleLbl="parChTrans1D1" presStyleIdx="1" presStyleCnt="4" custLinFactY="-354455" custLinFactNeighborX="-900" custLinFactNeighborY="-400000"/>
      <dgm:spPr>
        <a:ln>
          <a:solidFill>
            <a:srgbClr val="212F97"/>
          </a:solidFill>
        </a:ln>
      </dgm:spPr>
    </dgm:pt>
    <dgm:pt modelId="{54DD2AA2-0CEA-4FB6-AA3B-2AFADFE75861}" type="pres">
      <dgm:prSet presAssocID="{029FDAB0-CBEA-46F5-AD08-4BCFCF198738}" presName="Child" presStyleLbl="revTx" presStyleIdx="3" presStyleCnt="7" custLinFactY="-23782" custLinFactNeighborY="-100000">
        <dgm:presLayoutVars>
          <dgm:chMax val="0"/>
          <dgm:chPref val="0"/>
          <dgm:bulletEnabled val="1"/>
        </dgm:presLayoutVars>
      </dgm:prSet>
      <dgm:spPr/>
    </dgm:pt>
    <dgm:pt modelId="{4CB63A5A-EFD9-478D-BD4D-1FE9F679F13E}" type="pres">
      <dgm:prSet presAssocID="{C4B9E64C-A681-4674-B67E-B591D88BAE54}" presName="sibTrans" presStyleCnt="0"/>
      <dgm:spPr/>
    </dgm:pt>
    <dgm:pt modelId="{B6993E2D-F09A-458D-8BB0-12055FA617FC}" type="pres">
      <dgm:prSet presAssocID="{01F934EA-98E5-4995-97CB-BBB8AEF14EB5}" presName="composite" presStyleCnt="0"/>
      <dgm:spPr/>
    </dgm:pt>
    <dgm:pt modelId="{1860EAA4-00E0-4875-AEAF-29354B186248}" type="pres">
      <dgm:prSet presAssocID="{01F934EA-98E5-4995-97CB-BBB8AEF14EB5}" presName="First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29FC4572-366F-4ED7-9542-B922C46BC011}" type="pres">
      <dgm:prSet presAssocID="{01F934EA-98E5-4995-97CB-BBB8AEF14EB5}" presName="Parent" presStyleLbl="alignNode1" presStyleIdx="2" presStyleCnt="4" custScaleX="161895" custLinFactNeighborX="3032" custLinFactNeighborY="31050">
        <dgm:presLayoutVars>
          <dgm:chMax val="3"/>
          <dgm:chPref val="3"/>
          <dgm:bulletEnabled val="1"/>
        </dgm:presLayoutVars>
      </dgm:prSet>
      <dgm:spPr/>
    </dgm:pt>
    <dgm:pt modelId="{F2C0224F-E6D5-4189-B30E-B10A7B0B579E}" type="pres">
      <dgm:prSet presAssocID="{01F934EA-98E5-4995-97CB-BBB8AEF14EB5}" presName="Accent" presStyleLbl="parChTrans1D1" presStyleIdx="2" presStyleCnt="4" custLinFactY="151145" custLinFactNeighborX="136" custLinFactNeighborY="200000"/>
      <dgm:spPr>
        <a:ln>
          <a:solidFill>
            <a:srgbClr val="212F97"/>
          </a:solidFill>
        </a:ln>
      </dgm:spPr>
    </dgm:pt>
    <dgm:pt modelId="{4D99D028-01D6-435D-8A25-5D04FF125992}" type="pres">
      <dgm:prSet presAssocID="{01F934EA-98E5-4995-97CB-BBB8AEF14EB5}" presName="Child" presStyleLbl="revTx" presStyleIdx="5" presStyleCnt="7" custLinFactY="-4284" custLinFactNeighborY="-100000">
        <dgm:presLayoutVars>
          <dgm:chMax val="0"/>
          <dgm:chPref val="0"/>
          <dgm:bulletEnabled val="1"/>
        </dgm:presLayoutVars>
      </dgm:prSet>
      <dgm:spPr/>
    </dgm:pt>
    <dgm:pt modelId="{FAEDC9C9-BFB7-4C36-971E-7459F9A1C5DC}" type="pres">
      <dgm:prSet presAssocID="{63279270-0178-4E67-A2E8-2356FA916E36}" presName="sibTrans" presStyleCnt="0"/>
      <dgm:spPr/>
    </dgm:pt>
    <dgm:pt modelId="{1EC6B320-86EA-43C4-8B8F-E81F153E5D3D}" type="pres">
      <dgm:prSet presAssocID="{F014EA27-0024-499C-9FD9-00174AE5CB04}" presName="composite" presStyleCnt="0"/>
      <dgm:spPr/>
    </dgm:pt>
    <dgm:pt modelId="{4863A90F-C83E-4B7E-A256-7736FCD183EF}" type="pres">
      <dgm:prSet presAssocID="{F014EA27-0024-499C-9FD9-00174AE5CB04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4E083973-91A5-4566-B75D-D39F24D686D0}" type="pres">
      <dgm:prSet presAssocID="{F014EA27-0024-499C-9FD9-00174AE5CB04}" presName="Parent" presStyleLbl="alignNode1" presStyleIdx="3" presStyleCnt="4" custScaleX="161895" custLinFactNeighborX="3129" custLinFactNeighborY="-687">
        <dgm:presLayoutVars>
          <dgm:chMax val="3"/>
          <dgm:chPref val="3"/>
          <dgm:bulletEnabled val="1"/>
        </dgm:presLayoutVars>
      </dgm:prSet>
      <dgm:spPr/>
    </dgm:pt>
    <dgm:pt modelId="{AECA5261-3931-4EEE-BDDC-86E4E7A066F1}" type="pres">
      <dgm:prSet presAssocID="{F014EA27-0024-499C-9FD9-00174AE5CB04}" presName="Accent" presStyleLbl="parChTrans1D1" presStyleIdx="3" presStyleCnt="4" custLinFactY="100000" custLinFactNeighborX="-678" custLinFactNeighborY="122186"/>
      <dgm:spPr>
        <a:ln>
          <a:solidFill>
            <a:srgbClr val="212F97"/>
          </a:solidFill>
        </a:ln>
      </dgm:spPr>
    </dgm:pt>
  </dgm:ptLst>
  <dgm:cxnLst>
    <dgm:cxn modelId="{65ACF301-4AC8-4F0A-8A99-44AC3027E392}" srcId="{01F934EA-98E5-4995-97CB-BBB8AEF14EB5}" destId="{98D274D7-5546-4B7C-8F7A-4A313E5AB52A}" srcOrd="3" destOrd="0" parTransId="{D32FFFB8-C0CE-4F08-BB18-0AEE50EB296C}" sibTransId="{5376F356-7F62-4925-AEC9-BB3231CA3DE7}"/>
    <dgm:cxn modelId="{2D342909-881C-48F4-A917-1F7D3B098872}" type="presOf" srcId="{F014EA27-0024-499C-9FD9-00174AE5CB04}" destId="{4E083973-91A5-4566-B75D-D39F24D686D0}" srcOrd="0" destOrd="0" presId="urn:microsoft.com/office/officeart/2011/layout/TabList"/>
    <dgm:cxn modelId="{17AC6F0A-2643-47E0-9DBB-56A87ABCA296}" type="presOf" srcId="{16855E3E-DD52-4D28-A918-AA6174352B22}" destId="{54DD2AA2-0CEA-4FB6-AA3B-2AFADFE75861}" srcOrd="0" destOrd="1" presId="urn:microsoft.com/office/officeart/2011/layout/TabList"/>
    <dgm:cxn modelId="{35FAF00A-9586-4BDF-88AC-23331D2BAE5F}" srcId="{BA92FDF6-4FB4-4BA6-86DA-1F85695CD88B}" destId="{029FDAB0-CBEA-46F5-AD08-4BCFCF198738}" srcOrd="1" destOrd="0" parTransId="{4E7C3ABF-207F-49E6-A1B9-19B580B35E43}" sibTransId="{C4B9E64C-A681-4674-B67E-B591D88BAE54}"/>
    <dgm:cxn modelId="{E207F20A-AD1E-4AFF-B3A5-993DB04331C1}" srcId="{029FDAB0-CBEA-46F5-AD08-4BCFCF198738}" destId="{5BDAC82A-B052-4DC3-B222-9E235B787B54}" srcOrd="1" destOrd="0" parTransId="{2B5D636F-7B37-4134-A36E-7A56466A1D98}" sibTransId="{C0D006E2-B282-4428-B88E-FB1A4835D610}"/>
    <dgm:cxn modelId="{1774BD14-E0E6-43AB-AF4A-814D9FAC9061}" srcId="{BA92FDF6-4FB4-4BA6-86DA-1F85695CD88B}" destId="{01F934EA-98E5-4995-97CB-BBB8AEF14EB5}" srcOrd="2" destOrd="0" parTransId="{059FBE67-F8BA-4689-99D0-F58F7E99740D}" sibTransId="{63279270-0178-4E67-A2E8-2356FA916E36}"/>
    <dgm:cxn modelId="{3E47401A-D98D-4D76-BF9F-6A53AB026894}" srcId="{01F934EA-98E5-4995-97CB-BBB8AEF14EB5}" destId="{2320C06C-11F2-4546-A428-24FB88D85D52}" srcOrd="2" destOrd="0" parTransId="{025C0211-5F92-48E6-A710-50B2A0C02702}" sibTransId="{647A3FB6-A0DE-4BD7-B498-60B1AF0FCEB9}"/>
    <dgm:cxn modelId="{CE9BD621-93BC-48AA-9622-BD9B0C912968}" srcId="{029FDAB0-CBEA-46F5-AD08-4BCFCF198738}" destId="{970245A3-530F-414B-9769-57AB48753444}" srcOrd="6" destOrd="0" parTransId="{D60AA29D-3BC2-41FC-A9D0-4392E20F36AD}" sibTransId="{BAE7F5E7-C016-4F29-9D26-771782DF12D4}"/>
    <dgm:cxn modelId="{27316923-0C61-4E7E-BB97-DBA75E3C5D3D}" type="presOf" srcId="{01F934EA-98E5-4995-97CB-BBB8AEF14EB5}" destId="{29FC4572-366F-4ED7-9542-B922C46BC011}" srcOrd="0" destOrd="0" presId="urn:microsoft.com/office/officeart/2011/layout/TabList"/>
    <dgm:cxn modelId="{0C3B7123-78EC-4AD0-A70B-9CE47C1E6D94}" type="presOf" srcId="{2320C06C-11F2-4546-A428-24FB88D85D52}" destId="{4D99D028-01D6-435D-8A25-5D04FF125992}" srcOrd="0" destOrd="1" presId="urn:microsoft.com/office/officeart/2011/layout/TabList"/>
    <dgm:cxn modelId="{5B192627-24BB-4461-82F8-78A53791679D}" type="presOf" srcId="{EEF5199A-EEFE-4888-9423-2F4CF4DF17F3}" destId="{7948B2A9-354E-4718-89E8-15E0943B6080}" srcOrd="0" destOrd="1" presId="urn:microsoft.com/office/officeart/2011/layout/TabList"/>
    <dgm:cxn modelId="{0FC25F2D-38CF-475A-B6DD-710D64ADD193}" type="presOf" srcId="{029FDAB0-CBEA-46F5-AD08-4BCFCF198738}" destId="{9932DE76-6E8B-4563-9B99-49F223558950}" srcOrd="0" destOrd="0" presId="urn:microsoft.com/office/officeart/2011/layout/TabList"/>
    <dgm:cxn modelId="{E6D38032-7CDB-4E86-8FFE-1B2CC15CA0A5}" srcId="{029FDAB0-CBEA-46F5-AD08-4BCFCF198738}" destId="{F12B1AB8-3F20-4240-A173-44EC55DA4BD3}" srcOrd="4" destOrd="0" parTransId="{DCA91EE5-153E-4F89-99CB-7CAA295FB39B}" sibTransId="{E010ADED-ECA5-497C-BCA7-E7F1D0EB2242}"/>
    <dgm:cxn modelId="{19E21F3D-C950-4ED0-A6EE-396E46073B9C}" type="presOf" srcId="{F12B1AB8-3F20-4240-A173-44EC55DA4BD3}" destId="{54DD2AA2-0CEA-4FB6-AA3B-2AFADFE75861}" srcOrd="0" destOrd="3" presId="urn:microsoft.com/office/officeart/2011/layout/TabList"/>
    <dgm:cxn modelId="{C1D6EB6B-F859-4E28-B31F-BE1A2FBC99C1}" type="presOf" srcId="{970245A3-530F-414B-9769-57AB48753444}" destId="{54DD2AA2-0CEA-4FB6-AA3B-2AFADFE75861}" srcOrd="0" destOrd="5" presId="urn:microsoft.com/office/officeart/2011/layout/TabList"/>
    <dgm:cxn modelId="{1F76656E-E403-4DA2-8E35-B9909CB33521}" srcId="{029FDAB0-CBEA-46F5-AD08-4BCFCF198738}" destId="{5C293630-29D8-4C63-89DB-2AFA92910E7C}" srcOrd="0" destOrd="0" parTransId="{C19277F4-8EB1-472A-9FD3-9A94FE48C9F9}" sibTransId="{8E69FCB5-3DD4-4323-94B4-92AE79203A5E}"/>
    <dgm:cxn modelId="{8D8B6D50-0882-4AA5-A3EB-598341C426B7}" srcId="{01F934EA-98E5-4995-97CB-BBB8AEF14EB5}" destId="{5731EAA1-D5CA-46CF-B894-715B0B992610}" srcOrd="1" destOrd="0" parTransId="{53C504E0-0624-4866-B804-637BDED3F2DE}" sibTransId="{C18B9814-1A37-45B2-8F57-7AABBBEDABB8}"/>
    <dgm:cxn modelId="{66999B76-8B0C-4722-8580-4B4649695724}" srcId="{FF13128F-FF82-4BBF-A148-21536BDFE873}" destId="{6EA66023-5DF2-46DE-83DE-3156A40E89B8}" srcOrd="1" destOrd="0" parTransId="{319FD05F-010C-4A37-A416-3C92E32CF2A8}" sibTransId="{0E9DBE72-C0AF-44A5-983B-EDB858E0BF23}"/>
    <dgm:cxn modelId="{8E3DF958-A18D-466A-B5B7-656571C203A3}" type="presOf" srcId="{5BDAC82A-B052-4DC3-B222-9E235B787B54}" destId="{54DD2AA2-0CEA-4FB6-AA3B-2AFADFE75861}" srcOrd="0" destOrd="0" presId="urn:microsoft.com/office/officeart/2011/layout/TabList"/>
    <dgm:cxn modelId="{C26C4D83-208C-42CC-B073-D522B2B32FF6}" srcId="{BA92FDF6-4FB4-4BA6-86DA-1F85695CD88B}" destId="{FF13128F-FF82-4BBF-A148-21536BDFE873}" srcOrd="0" destOrd="0" parTransId="{3AB02968-2E95-4A4B-9187-41A2A589CD10}" sibTransId="{267F2E1E-A893-46F7-AF0A-72B085A62E2F}"/>
    <dgm:cxn modelId="{EC1F9687-812B-43B8-83DA-EB2C1AB48333}" srcId="{029FDAB0-CBEA-46F5-AD08-4BCFCF198738}" destId="{683C3E20-8E7A-4E0D-ACAF-3A98ED96678E}" srcOrd="5" destOrd="0" parTransId="{377FE907-6D70-4C33-9C6B-837E8CD6D16D}" sibTransId="{4A1D9814-4BF6-41A5-92BA-9F83F21D8E9D}"/>
    <dgm:cxn modelId="{56DFDA8C-EC87-4C06-84A5-9FC87D05EC61}" srcId="{029FDAB0-CBEA-46F5-AD08-4BCFCF198738}" destId="{FDD25A6D-6A12-409A-B5E6-1638CE5F2FAA}" srcOrd="7" destOrd="0" parTransId="{567C2FF6-4E89-4209-9E9C-4F2CB28DABFF}" sibTransId="{0D3FD69C-64EF-4751-A4F8-F97114C6F1FE}"/>
    <dgm:cxn modelId="{CCAA1D8F-91B8-44BB-80A8-EB01E563E8F5}" srcId="{FF13128F-FF82-4BBF-A148-21536BDFE873}" destId="{EEF5199A-EEFE-4888-9423-2F4CF4DF17F3}" srcOrd="2" destOrd="0" parTransId="{EAEC03BD-F0FA-4D01-B74A-46B1538330D0}" sibTransId="{3C077876-689C-46E2-A171-D0800CB5632B}"/>
    <dgm:cxn modelId="{5FE3EE93-C4F4-4DAF-92DB-4A6E1FA95EFD}" type="presOf" srcId="{FF13128F-FF82-4BBF-A148-21536BDFE873}" destId="{95FFE393-723E-493B-B735-2AE9E173F51D}" srcOrd="0" destOrd="0" presId="urn:microsoft.com/office/officeart/2011/layout/TabList"/>
    <dgm:cxn modelId="{DF2B7B94-6FBE-4FEF-A0DF-A1337DE8B0BA}" type="presOf" srcId="{FDD25A6D-6A12-409A-B5E6-1638CE5F2FAA}" destId="{54DD2AA2-0CEA-4FB6-AA3B-2AFADFE75861}" srcOrd="0" destOrd="6" presId="urn:microsoft.com/office/officeart/2011/layout/TabList"/>
    <dgm:cxn modelId="{0A932698-A0A9-4370-803B-ABA7E200C0FE}" srcId="{029FDAB0-CBEA-46F5-AD08-4BCFCF198738}" destId="{B052568D-23DC-45AD-A57F-DEF61C595523}" srcOrd="3" destOrd="0" parTransId="{BD05072D-CAF1-42E0-BCEF-B0BCC2A44FB8}" sibTransId="{5CFD77B0-39D4-4BC1-BE1C-E7177F2E32C7}"/>
    <dgm:cxn modelId="{3BBBA7A3-947E-4C2E-8325-262902933A2A}" srcId="{FF13128F-FF82-4BBF-A148-21536BDFE873}" destId="{6C35BA3D-AFF9-4AA2-B6E1-169ECE33CA85}" srcOrd="0" destOrd="0" parTransId="{3E351562-0D7A-45D1-97F3-E30684A00B94}" sibTransId="{F25F5183-DE81-4197-B50D-8028B777A118}"/>
    <dgm:cxn modelId="{F87BFCA4-497D-4BCA-B1B4-54138F6126AE}" type="presOf" srcId="{6EA66023-5DF2-46DE-83DE-3156A40E89B8}" destId="{7948B2A9-354E-4718-89E8-15E0943B6080}" srcOrd="0" destOrd="0" presId="urn:microsoft.com/office/officeart/2011/layout/TabList"/>
    <dgm:cxn modelId="{C3DB62B1-BB7E-4CA8-B235-59BD92EB6EED}" type="presOf" srcId="{5C293630-29D8-4C63-89DB-2AFA92910E7C}" destId="{DB07889C-1BF5-4500-A7A3-E2544CB63060}" srcOrd="0" destOrd="0" presId="urn:microsoft.com/office/officeart/2011/layout/TabList"/>
    <dgm:cxn modelId="{E4AFD2B9-FC60-441E-BE73-E92E80392F54}" type="presOf" srcId="{BA92FDF6-4FB4-4BA6-86DA-1F85695CD88B}" destId="{A9A6CDEB-B155-4488-87FE-67C8AC156F02}" srcOrd="0" destOrd="0" presId="urn:microsoft.com/office/officeart/2011/layout/TabList"/>
    <dgm:cxn modelId="{13AFA7C1-1E61-43A4-BFF7-4C4110629D3F}" srcId="{BA92FDF6-4FB4-4BA6-86DA-1F85695CD88B}" destId="{F014EA27-0024-499C-9FD9-00174AE5CB04}" srcOrd="3" destOrd="0" parTransId="{B5557066-5C9D-495D-82F5-01D059902910}" sibTransId="{E7C0A960-772A-4DD5-B5E2-0D97CC4F0AA9}"/>
    <dgm:cxn modelId="{F68B3AC8-6AEA-4549-B829-B27FFE49A41C}" type="presOf" srcId="{5731EAA1-D5CA-46CF-B894-715B0B992610}" destId="{4D99D028-01D6-435D-8A25-5D04FF125992}" srcOrd="0" destOrd="0" presId="urn:microsoft.com/office/officeart/2011/layout/TabList"/>
    <dgm:cxn modelId="{105D37D2-3B78-4516-BE2A-E3AE05704F6A}" srcId="{029FDAB0-CBEA-46F5-AD08-4BCFCF198738}" destId="{E84FF418-9800-45BF-8D50-5AB2AF15DD31}" srcOrd="8" destOrd="0" parTransId="{AD102E9C-D44E-4C58-8CED-1AD995CFC10A}" sibTransId="{77FE5A96-076B-4DE5-AAA4-5AFABE71FBDB}"/>
    <dgm:cxn modelId="{358775D2-1A97-43E7-80C7-3DD9A3941986}" type="presOf" srcId="{6C35BA3D-AFF9-4AA2-B6E1-169ECE33CA85}" destId="{74763EAB-1CCF-4C33-A971-E59E397B9F3A}" srcOrd="0" destOrd="0" presId="urn:microsoft.com/office/officeart/2011/layout/TabList"/>
    <dgm:cxn modelId="{63D131D5-165E-43F3-B1F1-083BA9B031AC}" srcId="{029FDAB0-CBEA-46F5-AD08-4BCFCF198738}" destId="{16855E3E-DD52-4D28-A918-AA6174352B22}" srcOrd="2" destOrd="0" parTransId="{7C779F63-D96C-4FC7-8D2D-E85872349256}" sibTransId="{CDC8A509-DCA2-4FA4-9CE7-778163F998A1}"/>
    <dgm:cxn modelId="{492192D8-A58C-4C75-9241-9B626A81249E}" type="presOf" srcId="{060BBE3A-1CA7-4DEF-81BC-B1A776DBBBA0}" destId="{1860EAA4-00E0-4875-AEAF-29354B186248}" srcOrd="0" destOrd="0" presId="urn:microsoft.com/office/officeart/2011/layout/TabList"/>
    <dgm:cxn modelId="{038720E7-ABBC-435A-9CF1-F49E8E799643}" type="presOf" srcId="{683C3E20-8E7A-4E0D-ACAF-3A98ED96678E}" destId="{54DD2AA2-0CEA-4FB6-AA3B-2AFADFE75861}" srcOrd="0" destOrd="4" presId="urn:microsoft.com/office/officeart/2011/layout/TabList"/>
    <dgm:cxn modelId="{0A28FDEC-EE04-484F-B0C2-990EF5E0CE0C}" type="presOf" srcId="{B052568D-23DC-45AD-A57F-DEF61C595523}" destId="{54DD2AA2-0CEA-4FB6-AA3B-2AFADFE75861}" srcOrd="0" destOrd="2" presId="urn:microsoft.com/office/officeart/2011/layout/TabList"/>
    <dgm:cxn modelId="{E1ABADF7-699D-40E0-8DB6-82E921D36A54}" type="presOf" srcId="{98D274D7-5546-4B7C-8F7A-4A313E5AB52A}" destId="{4D99D028-01D6-435D-8A25-5D04FF125992}" srcOrd="0" destOrd="2" presId="urn:microsoft.com/office/officeart/2011/layout/TabList"/>
    <dgm:cxn modelId="{3D8FC4FA-1F9B-4E6B-8087-B0D620789D84}" srcId="{01F934EA-98E5-4995-97CB-BBB8AEF14EB5}" destId="{060BBE3A-1CA7-4DEF-81BC-B1A776DBBBA0}" srcOrd="0" destOrd="0" parTransId="{6CB5E6B9-B58F-4B8D-BCAF-15B9A27F68EF}" sibTransId="{8983CBE3-BED3-4B54-B77F-1B442C38B0C9}"/>
    <dgm:cxn modelId="{41040CFE-3D54-490C-813A-7062E1D03B55}" type="presOf" srcId="{E84FF418-9800-45BF-8D50-5AB2AF15DD31}" destId="{54DD2AA2-0CEA-4FB6-AA3B-2AFADFE75861}" srcOrd="0" destOrd="7" presId="urn:microsoft.com/office/officeart/2011/layout/TabList"/>
    <dgm:cxn modelId="{B21E85EC-3819-48F3-A30E-779602769DEE}" type="presParOf" srcId="{A9A6CDEB-B155-4488-87FE-67C8AC156F02}" destId="{AA0A09A5-3657-4E9F-9E48-BC4C4C8F0B1A}" srcOrd="0" destOrd="0" presId="urn:microsoft.com/office/officeart/2011/layout/TabList"/>
    <dgm:cxn modelId="{7FC21FFB-D4FC-4146-9AD5-4AB1BF2B4921}" type="presParOf" srcId="{AA0A09A5-3657-4E9F-9E48-BC4C4C8F0B1A}" destId="{74763EAB-1CCF-4C33-A971-E59E397B9F3A}" srcOrd="0" destOrd="0" presId="urn:microsoft.com/office/officeart/2011/layout/TabList"/>
    <dgm:cxn modelId="{6513D19E-17D1-409B-A2FB-3298C96E2EC3}" type="presParOf" srcId="{AA0A09A5-3657-4E9F-9E48-BC4C4C8F0B1A}" destId="{95FFE393-723E-493B-B735-2AE9E173F51D}" srcOrd="1" destOrd="0" presId="urn:microsoft.com/office/officeart/2011/layout/TabList"/>
    <dgm:cxn modelId="{F52DCE7E-CBA9-4604-A4B8-34CFE40FCDCB}" type="presParOf" srcId="{AA0A09A5-3657-4E9F-9E48-BC4C4C8F0B1A}" destId="{4A935072-DAB1-4E77-9A05-808B577FA98B}" srcOrd="2" destOrd="0" presId="urn:microsoft.com/office/officeart/2011/layout/TabList"/>
    <dgm:cxn modelId="{A1FE56FB-E523-417C-8097-B0A5FD8B9988}" type="presParOf" srcId="{A9A6CDEB-B155-4488-87FE-67C8AC156F02}" destId="{7948B2A9-354E-4718-89E8-15E0943B6080}" srcOrd="1" destOrd="0" presId="urn:microsoft.com/office/officeart/2011/layout/TabList"/>
    <dgm:cxn modelId="{DFEDE5AA-6979-4431-A676-36EC6105345C}" type="presParOf" srcId="{A9A6CDEB-B155-4488-87FE-67C8AC156F02}" destId="{FEE17664-E6F3-456C-BBC7-8887FDFBED01}" srcOrd="2" destOrd="0" presId="urn:microsoft.com/office/officeart/2011/layout/TabList"/>
    <dgm:cxn modelId="{27D34E57-C0E2-4043-98B0-FEDD14EE4997}" type="presParOf" srcId="{A9A6CDEB-B155-4488-87FE-67C8AC156F02}" destId="{B100E789-94DF-42A0-A65A-306A5338428E}" srcOrd="3" destOrd="0" presId="urn:microsoft.com/office/officeart/2011/layout/TabList"/>
    <dgm:cxn modelId="{49A49605-555D-42F1-BDF7-1298DB2EE86A}" type="presParOf" srcId="{B100E789-94DF-42A0-A65A-306A5338428E}" destId="{DB07889C-1BF5-4500-A7A3-E2544CB63060}" srcOrd="0" destOrd="0" presId="urn:microsoft.com/office/officeart/2011/layout/TabList"/>
    <dgm:cxn modelId="{2773A7E1-8419-4030-965D-EF2436BA02B2}" type="presParOf" srcId="{B100E789-94DF-42A0-A65A-306A5338428E}" destId="{9932DE76-6E8B-4563-9B99-49F223558950}" srcOrd="1" destOrd="0" presId="urn:microsoft.com/office/officeart/2011/layout/TabList"/>
    <dgm:cxn modelId="{18637A57-31B1-4D4A-BB8D-E592B87E95BE}" type="presParOf" srcId="{B100E789-94DF-42A0-A65A-306A5338428E}" destId="{F9DE4618-055E-43B1-BDCC-7C5DDBDC8762}" srcOrd="2" destOrd="0" presId="urn:microsoft.com/office/officeart/2011/layout/TabList"/>
    <dgm:cxn modelId="{8DD490A6-6420-4D34-897A-92D1DCC7F1B0}" type="presParOf" srcId="{A9A6CDEB-B155-4488-87FE-67C8AC156F02}" destId="{54DD2AA2-0CEA-4FB6-AA3B-2AFADFE75861}" srcOrd="4" destOrd="0" presId="urn:microsoft.com/office/officeart/2011/layout/TabList"/>
    <dgm:cxn modelId="{3AACE2A2-A3F3-4E9D-9223-36E4085DAC19}" type="presParOf" srcId="{A9A6CDEB-B155-4488-87FE-67C8AC156F02}" destId="{4CB63A5A-EFD9-478D-BD4D-1FE9F679F13E}" srcOrd="5" destOrd="0" presId="urn:microsoft.com/office/officeart/2011/layout/TabList"/>
    <dgm:cxn modelId="{4C84DDA8-C4C2-4796-97A7-27225C381612}" type="presParOf" srcId="{A9A6CDEB-B155-4488-87FE-67C8AC156F02}" destId="{B6993E2D-F09A-458D-8BB0-12055FA617FC}" srcOrd="6" destOrd="0" presId="urn:microsoft.com/office/officeart/2011/layout/TabList"/>
    <dgm:cxn modelId="{1F2A74E0-886A-46C9-B480-96506BB941B2}" type="presParOf" srcId="{B6993E2D-F09A-458D-8BB0-12055FA617FC}" destId="{1860EAA4-00E0-4875-AEAF-29354B186248}" srcOrd="0" destOrd="0" presId="urn:microsoft.com/office/officeart/2011/layout/TabList"/>
    <dgm:cxn modelId="{7C42580E-B60E-46FC-BB60-947A1346DAD8}" type="presParOf" srcId="{B6993E2D-F09A-458D-8BB0-12055FA617FC}" destId="{29FC4572-366F-4ED7-9542-B922C46BC011}" srcOrd="1" destOrd="0" presId="urn:microsoft.com/office/officeart/2011/layout/TabList"/>
    <dgm:cxn modelId="{2D23522F-3BE8-4D5C-9F38-45CEC0D92CC9}" type="presParOf" srcId="{B6993E2D-F09A-458D-8BB0-12055FA617FC}" destId="{F2C0224F-E6D5-4189-B30E-B10A7B0B579E}" srcOrd="2" destOrd="0" presId="urn:microsoft.com/office/officeart/2011/layout/TabList"/>
    <dgm:cxn modelId="{770D7CB0-E179-45FE-A1DC-6ED943D949B4}" type="presParOf" srcId="{A9A6CDEB-B155-4488-87FE-67C8AC156F02}" destId="{4D99D028-01D6-435D-8A25-5D04FF125992}" srcOrd="7" destOrd="0" presId="urn:microsoft.com/office/officeart/2011/layout/TabList"/>
    <dgm:cxn modelId="{769AC949-AE45-4FE4-B964-4C0F23F1513E}" type="presParOf" srcId="{A9A6CDEB-B155-4488-87FE-67C8AC156F02}" destId="{FAEDC9C9-BFB7-4C36-971E-7459F9A1C5DC}" srcOrd="8" destOrd="0" presId="urn:microsoft.com/office/officeart/2011/layout/TabList"/>
    <dgm:cxn modelId="{B1759508-5840-4E21-8E2B-748D2C0B1D98}" type="presParOf" srcId="{A9A6CDEB-B155-4488-87FE-67C8AC156F02}" destId="{1EC6B320-86EA-43C4-8B8F-E81F153E5D3D}" srcOrd="9" destOrd="0" presId="urn:microsoft.com/office/officeart/2011/layout/TabList"/>
    <dgm:cxn modelId="{C728B76A-BB4B-4E08-ADB5-85666FE016C8}" type="presParOf" srcId="{1EC6B320-86EA-43C4-8B8F-E81F153E5D3D}" destId="{4863A90F-C83E-4B7E-A256-7736FCD183EF}" srcOrd="0" destOrd="0" presId="urn:microsoft.com/office/officeart/2011/layout/TabList"/>
    <dgm:cxn modelId="{87DF5C46-CD47-4EB6-B987-C3FA410F268E}" type="presParOf" srcId="{1EC6B320-86EA-43C4-8B8F-E81F153E5D3D}" destId="{4E083973-91A5-4566-B75D-D39F24D686D0}" srcOrd="1" destOrd="0" presId="urn:microsoft.com/office/officeart/2011/layout/TabList"/>
    <dgm:cxn modelId="{643A31AF-CF14-4FE1-BFE9-A32578890F8B}" type="presParOf" srcId="{1EC6B320-86EA-43C4-8B8F-E81F153E5D3D}" destId="{AECA5261-3931-4EEE-BDDC-86E4E7A066F1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E88339-03EC-4F1C-B3D9-4BA906003883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55B122F-E687-4504-BBA1-8B9BE34D4C9F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HK" sz="1700" b="1" dirty="0">
              <a:latin typeface="Calibri" panose="020F0502020204030204" pitchFamily="34" charset="0"/>
            </a:rPr>
            <a:t>Slab Model</a:t>
          </a:r>
          <a:endParaRPr lang="en-US" sz="1700" b="1" dirty="0">
            <a:latin typeface="Calibri" panose="020F0502020204030204" pitchFamily="34" charset="0"/>
          </a:endParaRPr>
        </a:p>
      </dgm:t>
    </dgm:pt>
    <dgm:pt modelId="{043E5358-0952-46DD-9C2D-0355627C101E}" type="parTrans" cxnId="{85181C72-1D42-4D71-B579-062B10DB2DB3}">
      <dgm:prSet/>
      <dgm:spPr/>
      <dgm:t>
        <a:bodyPr/>
        <a:lstStyle/>
        <a:p>
          <a:endParaRPr lang="en-US"/>
        </a:p>
      </dgm:t>
    </dgm:pt>
    <dgm:pt modelId="{58678AE0-8442-4359-A3CD-4FAC15B17698}" type="sibTrans" cxnId="{85181C72-1D42-4D71-B579-062B10DB2DB3}">
      <dgm:prSet/>
      <dgm:spPr/>
      <dgm:t>
        <a:bodyPr/>
        <a:lstStyle/>
        <a:p>
          <a:endParaRPr lang="en-US"/>
        </a:p>
      </dgm:t>
    </dgm:pt>
    <dgm:pt modelId="{EB03788E-F24B-4C36-A2EF-1941BBF9753F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HK" sz="1800" dirty="0">
              <a:latin typeface="Calibri" panose="020F0502020204030204" pitchFamily="34" charset="0"/>
            </a:rPr>
            <a:t>It treats the urban geometry as a </a:t>
          </a:r>
          <a:r>
            <a:rPr lang="en-HK" sz="1800" b="1" dirty="0">
              <a:latin typeface="Calibri" panose="020F0502020204030204" pitchFamily="34" charset="0"/>
            </a:rPr>
            <a:t>flat surface</a:t>
          </a:r>
          <a:endParaRPr lang="en-US" sz="1800" b="1" dirty="0">
            <a:latin typeface="Calibri" panose="020F0502020204030204" pitchFamily="34" charset="0"/>
          </a:endParaRPr>
        </a:p>
      </dgm:t>
    </dgm:pt>
    <dgm:pt modelId="{6F6F16BD-736D-4634-9D6D-291AFF64821F}" type="parTrans" cxnId="{4F64B49F-171D-488F-9D04-104AB2BD6D4E}">
      <dgm:prSet/>
      <dgm:spPr/>
      <dgm:t>
        <a:bodyPr/>
        <a:lstStyle/>
        <a:p>
          <a:endParaRPr lang="en-US"/>
        </a:p>
      </dgm:t>
    </dgm:pt>
    <dgm:pt modelId="{38C8C6FC-D9E8-40A3-8C91-7889218010B2}" type="sibTrans" cxnId="{4F64B49F-171D-488F-9D04-104AB2BD6D4E}">
      <dgm:prSet/>
      <dgm:spPr/>
      <dgm:t>
        <a:bodyPr/>
        <a:lstStyle/>
        <a:p>
          <a:endParaRPr lang="en-US"/>
        </a:p>
      </dgm:t>
    </dgm:pt>
    <dgm:pt modelId="{1CE83540-19FD-408B-9133-2B85D2851E0B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HK" sz="1800" dirty="0">
              <a:latin typeface="Calibri" panose="020F0502020204030204" pitchFamily="34" charset="0"/>
            </a:rPr>
            <a:t>Parameters such as soil heat capacity, thermal conductivity, surface albedo, roughness length, moisture availability </a:t>
          </a:r>
          <a:r>
            <a:rPr lang="en-HK" sz="1800" b="1" dirty="0">
              <a:latin typeface="Calibri" panose="020F0502020204030204" pitchFamily="34" charset="0"/>
            </a:rPr>
            <a:t>are varied at the surface   </a:t>
          </a:r>
          <a:endParaRPr lang="en-US" sz="1800" b="1" dirty="0">
            <a:latin typeface="Calibri" panose="020F0502020204030204" pitchFamily="34" charset="0"/>
          </a:endParaRPr>
        </a:p>
      </dgm:t>
    </dgm:pt>
    <dgm:pt modelId="{838D369D-482D-40AD-832D-D03659C80F3E}" type="parTrans" cxnId="{E9CF02AF-C029-4316-A1E5-39A2AE89B105}">
      <dgm:prSet/>
      <dgm:spPr/>
      <dgm:t>
        <a:bodyPr/>
        <a:lstStyle/>
        <a:p>
          <a:endParaRPr lang="en-US"/>
        </a:p>
      </dgm:t>
    </dgm:pt>
    <dgm:pt modelId="{A6D01828-4C97-4860-9213-4AA809B606D3}" type="sibTrans" cxnId="{E9CF02AF-C029-4316-A1E5-39A2AE89B105}">
      <dgm:prSet/>
      <dgm:spPr/>
      <dgm:t>
        <a:bodyPr/>
        <a:lstStyle/>
        <a:p>
          <a:endParaRPr lang="en-US"/>
        </a:p>
      </dgm:t>
    </dgm:pt>
    <dgm:pt modelId="{C39652C8-218D-4E3A-9F79-7D004EF27821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HK" sz="1700" b="1" dirty="0">
              <a:latin typeface="Calibri" panose="020F0502020204030204" pitchFamily="34" charset="0"/>
            </a:rPr>
            <a:t>UCM (Urban Canopy Model)</a:t>
          </a:r>
          <a:endParaRPr lang="en-US" sz="1700" b="1" dirty="0">
            <a:latin typeface="Calibri" panose="020F0502020204030204" pitchFamily="34" charset="0"/>
          </a:endParaRPr>
        </a:p>
      </dgm:t>
    </dgm:pt>
    <dgm:pt modelId="{4E3B7520-1C31-49B5-81E3-AD838F30DE94}" type="parTrans" cxnId="{6EEB40A2-A732-4389-8AB6-7DB14EBAF3B2}">
      <dgm:prSet/>
      <dgm:spPr/>
      <dgm:t>
        <a:bodyPr/>
        <a:lstStyle/>
        <a:p>
          <a:endParaRPr lang="en-US"/>
        </a:p>
      </dgm:t>
    </dgm:pt>
    <dgm:pt modelId="{20DDEFDD-C6AD-4BE9-AC97-7124F7EF7AB1}" type="sibTrans" cxnId="{6EEB40A2-A732-4389-8AB6-7DB14EBAF3B2}">
      <dgm:prSet/>
      <dgm:spPr/>
      <dgm:t>
        <a:bodyPr/>
        <a:lstStyle/>
        <a:p>
          <a:endParaRPr lang="en-US"/>
        </a:p>
      </dgm:t>
    </dgm:pt>
    <dgm:pt modelId="{CA57C913-40A7-4AA4-BAC6-1DE342D42273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HK" sz="1600" dirty="0">
              <a:latin typeface="Calibri" panose="020F0502020204030204" pitchFamily="34" charset="0"/>
            </a:rPr>
            <a:t>Single layer approach can calculate </a:t>
          </a:r>
          <a:r>
            <a:rPr lang="en-HK" sz="1600" b="1" dirty="0">
              <a:latin typeface="Calibri" panose="020F0502020204030204" pitchFamily="34" charset="0"/>
            </a:rPr>
            <a:t>canyon drag coefficient</a:t>
          </a:r>
          <a:r>
            <a:rPr lang="en-HK" sz="1600" dirty="0">
              <a:latin typeface="Calibri" panose="020F0502020204030204" pitchFamily="34" charset="0"/>
            </a:rPr>
            <a:t>, friction velocity etc. </a:t>
          </a:r>
          <a:endParaRPr lang="en-US" sz="1600" dirty="0">
            <a:latin typeface="Calibri" panose="020F0502020204030204" pitchFamily="34" charset="0"/>
          </a:endParaRPr>
        </a:p>
      </dgm:t>
    </dgm:pt>
    <dgm:pt modelId="{DC447DE3-8240-4819-9567-F8DB54AF8D9D}" type="parTrans" cxnId="{DC61FDC6-06A8-4BC8-9761-A6856244B90B}">
      <dgm:prSet/>
      <dgm:spPr/>
      <dgm:t>
        <a:bodyPr/>
        <a:lstStyle/>
        <a:p>
          <a:endParaRPr lang="en-US"/>
        </a:p>
      </dgm:t>
    </dgm:pt>
    <dgm:pt modelId="{17A5C112-4E96-4474-878D-53BF7AC691AB}" type="sibTrans" cxnId="{DC61FDC6-06A8-4BC8-9761-A6856244B90B}">
      <dgm:prSet/>
      <dgm:spPr/>
      <dgm:t>
        <a:bodyPr/>
        <a:lstStyle/>
        <a:p>
          <a:endParaRPr lang="en-US"/>
        </a:p>
      </dgm:t>
    </dgm:pt>
    <dgm:pt modelId="{84C33433-6064-4797-95E0-B3914F5FD13F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HK" sz="1600" dirty="0">
              <a:latin typeface="Calibri" panose="020F0502020204030204" pitchFamily="34" charset="0"/>
            </a:rPr>
            <a:t>Surface skin temp. </a:t>
          </a:r>
          <a:r>
            <a:rPr lang="en-HK" sz="1600" b="1" dirty="0">
              <a:latin typeface="Calibri" panose="020F0502020204030204" pitchFamily="34" charset="0"/>
            </a:rPr>
            <a:t>at roof, walls, road </a:t>
          </a:r>
          <a:r>
            <a:rPr lang="en-HK" sz="1600" dirty="0">
              <a:latin typeface="Calibri" panose="020F0502020204030204" pitchFamily="34" charset="0"/>
            </a:rPr>
            <a:t>and temp. profiles, radiations also</a:t>
          </a:r>
          <a:endParaRPr lang="en-US" sz="1600" dirty="0">
            <a:latin typeface="Calibri" panose="020F0502020204030204" pitchFamily="34" charset="0"/>
          </a:endParaRPr>
        </a:p>
      </dgm:t>
    </dgm:pt>
    <dgm:pt modelId="{7684347F-EE2F-4282-84C0-8A6CBE2E5B31}" type="parTrans" cxnId="{8A15D631-CB2E-46ED-8554-ADDB3208072C}">
      <dgm:prSet/>
      <dgm:spPr/>
      <dgm:t>
        <a:bodyPr/>
        <a:lstStyle/>
        <a:p>
          <a:endParaRPr lang="en-US"/>
        </a:p>
      </dgm:t>
    </dgm:pt>
    <dgm:pt modelId="{0893AF9B-CA7D-4F47-AE45-D9863184B6A8}" type="sibTrans" cxnId="{8A15D631-CB2E-46ED-8554-ADDB3208072C}">
      <dgm:prSet/>
      <dgm:spPr/>
      <dgm:t>
        <a:bodyPr/>
        <a:lstStyle/>
        <a:p>
          <a:endParaRPr lang="en-US"/>
        </a:p>
      </dgm:t>
    </dgm:pt>
    <dgm:pt modelId="{4EEA6952-08B6-4E9F-96AA-B7837010D748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HK" sz="1700" b="1" dirty="0">
              <a:latin typeface="Calibri" panose="020F0502020204030204" pitchFamily="34" charset="0"/>
            </a:rPr>
            <a:t>BEP (Building Effect Parameterization) </a:t>
          </a:r>
        </a:p>
        <a:p>
          <a:r>
            <a:rPr lang="en-HK" sz="1700" b="1" dirty="0">
              <a:latin typeface="Calibri" panose="020F0502020204030204" pitchFamily="34" charset="0"/>
            </a:rPr>
            <a:t>+</a:t>
          </a:r>
        </a:p>
        <a:p>
          <a:r>
            <a:rPr lang="en-HK" sz="1700" b="1" dirty="0">
              <a:latin typeface="Calibri" panose="020F0502020204030204" pitchFamily="34" charset="0"/>
            </a:rPr>
            <a:t>BEM (Building Energy Model)</a:t>
          </a:r>
          <a:endParaRPr lang="en-US" sz="1700" b="1" dirty="0">
            <a:latin typeface="Calibri" panose="020F0502020204030204" pitchFamily="34" charset="0"/>
          </a:endParaRPr>
        </a:p>
      </dgm:t>
    </dgm:pt>
    <dgm:pt modelId="{D0D9579D-B1ED-470A-98B4-1D5F89CCF66C}" type="parTrans" cxnId="{C1998A33-8A4E-4DD8-BCC1-74B6BA7F1A20}">
      <dgm:prSet/>
      <dgm:spPr/>
      <dgm:t>
        <a:bodyPr/>
        <a:lstStyle/>
        <a:p>
          <a:endParaRPr lang="en-US"/>
        </a:p>
      </dgm:t>
    </dgm:pt>
    <dgm:pt modelId="{D4973599-1529-4C3A-8F7A-DA0BF4D864D4}" type="sibTrans" cxnId="{C1998A33-8A4E-4DD8-BCC1-74B6BA7F1A20}">
      <dgm:prSet/>
      <dgm:spPr/>
      <dgm:t>
        <a:bodyPr/>
        <a:lstStyle/>
        <a:p>
          <a:endParaRPr lang="en-US"/>
        </a:p>
      </dgm:t>
    </dgm:pt>
    <dgm:pt modelId="{BEDD89B5-E1CA-4A2C-BA33-76A1F64493E1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HK" sz="1600" dirty="0">
              <a:latin typeface="Calibri" panose="020F0502020204030204" pitchFamily="34" charset="0"/>
            </a:rPr>
            <a:t>Most sophisticated </a:t>
          </a:r>
          <a:r>
            <a:rPr lang="en-HK" sz="1600" b="1" dirty="0">
              <a:solidFill>
                <a:srgbClr val="FF0000"/>
              </a:solidFill>
              <a:latin typeface="Calibri" panose="020F0502020204030204" pitchFamily="34" charset="0"/>
            </a:rPr>
            <a:t>Multi layer </a:t>
          </a:r>
          <a:r>
            <a:rPr lang="en-HK" sz="1600" dirty="0">
              <a:latin typeface="Calibri" panose="020F0502020204030204" pitchFamily="34" charset="0"/>
            </a:rPr>
            <a:t>approach</a:t>
          </a:r>
          <a:endParaRPr lang="en-US" sz="1600" dirty="0">
            <a:latin typeface="Calibri" panose="020F0502020204030204" pitchFamily="34" charset="0"/>
          </a:endParaRPr>
        </a:p>
      </dgm:t>
    </dgm:pt>
    <dgm:pt modelId="{29D1F028-1438-4A2E-B16B-D5A23F095FF6}" type="parTrans" cxnId="{65584CE4-129E-42F0-9D20-724715DC6009}">
      <dgm:prSet/>
      <dgm:spPr/>
      <dgm:t>
        <a:bodyPr/>
        <a:lstStyle/>
        <a:p>
          <a:endParaRPr lang="en-US"/>
        </a:p>
      </dgm:t>
    </dgm:pt>
    <dgm:pt modelId="{852970FB-AF9F-4F2B-B1A3-C147498425BB}" type="sibTrans" cxnId="{65584CE4-129E-42F0-9D20-724715DC6009}">
      <dgm:prSet/>
      <dgm:spPr/>
      <dgm:t>
        <a:bodyPr/>
        <a:lstStyle/>
        <a:p>
          <a:endParaRPr lang="en-US"/>
        </a:p>
      </dgm:t>
    </dgm:pt>
    <dgm:pt modelId="{87020276-CAB2-4721-874C-39FC772A31DB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HK" sz="1600" dirty="0">
              <a:latin typeface="Calibri" panose="020F0502020204030204" pitchFamily="34" charset="0"/>
            </a:rPr>
            <a:t>Building effects are parameterized on the grid averaged variables</a:t>
          </a:r>
          <a:endParaRPr lang="en-US" sz="1600" dirty="0">
            <a:latin typeface="Calibri" panose="020F0502020204030204" pitchFamily="34" charset="0"/>
          </a:endParaRPr>
        </a:p>
      </dgm:t>
    </dgm:pt>
    <dgm:pt modelId="{3ACAA996-9505-46F9-8B85-CC2E85221CFD}" type="parTrans" cxnId="{2107A48A-3A0F-44B6-B18E-B8F6B3F6217B}">
      <dgm:prSet/>
      <dgm:spPr/>
      <dgm:t>
        <a:bodyPr/>
        <a:lstStyle/>
        <a:p>
          <a:endParaRPr lang="en-US"/>
        </a:p>
      </dgm:t>
    </dgm:pt>
    <dgm:pt modelId="{84A9C5E9-0B85-41CA-B029-D7E4D03C1BBF}" type="sibTrans" cxnId="{2107A48A-3A0F-44B6-B18E-B8F6B3F6217B}">
      <dgm:prSet/>
      <dgm:spPr/>
      <dgm:t>
        <a:bodyPr/>
        <a:lstStyle/>
        <a:p>
          <a:endParaRPr lang="en-US"/>
        </a:p>
      </dgm:t>
    </dgm:pt>
    <dgm:pt modelId="{0A946B49-15A8-4DBD-983E-82E0DDE5E573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HK" sz="1600" dirty="0">
              <a:latin typeface="Calibri" panose="020F0502020204030204" pitchFamily="34" charset="0"/>
            </a:rPr>
            <a:t>Sensible heat flux, momentum flux </a:t>
          </a:r>
          <a:r>
            <a:rPr lang="en-HK" sz="1600" b="1" dirty="0">
              <a:latin typeface="Calibri" panose="020F0502020204030204" pitchFamily="34" charset="0"/>
            </a:rPr>
            <a:t>is </a:t>
          </a:r>
          <a:r>
            <a:rPr lang="en-HK" sz="1600" b="1" dirty="0">
              <a:solidFill>
                <a:srgbClr val="FF0000"/>
              </a:solidFill>
              <a:latin typeface="Calibri" panose="020F0502020204030204" pitchFamily="34" charset="0"/>
            </a:rPr>
            <a:t>passed to the WRF-Noah </a:t>
          </a:r>
          <a:r>
            <a:rPr lang="en-HK" sz="1600" dirty="0">
              <a:latin typeface="Calibri" panose="020F0502020204030204" pitchFamily="34" charset="0"/>
            </a:rPr>
            <a:t>land surface model </a:t>
          </a:r>
          <a:endParaRPr lang="en-US" sz="1600" dirty="0">
            <a:latin typeface="Calibri" panose="020F0502020204030204" pitchFamily="34" charset="0"/>
          </a:endParaRPr>
        </a:p>
      </dgm:t>
    </dgm:pt>
    <dgm:pt modelId="{A096DD7B-F1A9-42C6-9D69-1CDFA62E2C08}" type="parTrans" cxnId="{2326199E-CC32-4BAD-AEF2-06965DFC97AE}">
      <dgm:prSet/>
      <dgm:spPr/>
      <dgm:t>
        <a:bodyPr/>
        <a:lstStyle/>
        <a:p>
          <a:endParaRPr lang="en-US"/>
        </a:p>
      </dgm:t>
    </dgm:pt>
    <dgm:pt modelId="{6D9128EC-342E-4B3E-B370-9BF1B1505DA1}" type="sibTrans" cxnId="{2326199E-CC32-4BAD-AEF2-06965DFC97AE}">
      <dgm:prSet/>
      <dgm:spPr/>
      <dgm:t>
        <a:bodyPr/>
        <a:lstStyle/>
        <a:p>
          <a:endParaRPr lang="en-US"/>
        </a:p>
      </dgm:t>
    </dgm:pt>
    <dgm:pt modelId="{17C51B39-6A41-4CFA-B3D9-5710F47173E2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HK" sz="1600" dirty="0">
              <a:latin typeface="Calibri" panose="020F0502020204030204" pitchFamily="34" charset="0"/>
            </a:rPr>
            <a:t>Accounts roof, walls, road effects on </a:t>
          </a:r>
          <a:r>
            <a:rPr lang="en-HK" sz="1600" b="1" dirty="0">
              <a:solidFill>
                <a:srgbClr val="FF0000"/>
              </a:solidFill>
              <a:latin typeface="Calibri" panose="020F0502020204030204" pitchFamily="34" charset="0"/>
            </a:rPr>
            <a:t>momentum, TKE and potential temp</a:t>
          </a:r>
          <a:r>
            <a:rPr lang="en-HK" sz="1600" b="1" dirty="0">
              <a:latin typeface="Calibri" panose="020F0502020204030204" pitchFamily="34" charset="0"/>
            </a:rPr>
            <a:t>.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6A44F296-CF8A-44DC-8F8F-07831B63B5A3}" type="parTrans" cxnId="{BCA02303-5D55-4CDC-A33F-58B073B76602}">
      <dgm:prSet/>
      <dgm:spPr/>
      <dgm:t>
        <a:bodyPr/>
        <a:lstStyle/>
        <a:p>
          <a:endParaRPr lang="en-US"/>
        </a:p>
      </dgm:t>
    </dgm:pt>
    <dgm:pt modelId="{2686C185-2FF7-4727-AAD1-B5015184DC7B}" type="sibTrans" cxnId="{BCA02303-5D55-4CDC-A33F-58B073B76602}">
      <dgm:prSet/>
      <dgm:spPr/>
      <dgm:t>
        <a:bodyPr/>
        <a:lstStyle/>
        <a:p>
          <a:endParaRPr lang="en-US"/>
        </a:p>
      </dgm:t>
    </dgm:pt>
    <dgm:pt modelId="{381C88DC-0BE4-49DA-9B6D-8F5E560B4EEA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HK" sz="1600" dirty="0">
              <a:latin typeface="Calibri" panose="020F0502020204030204" pitchFamily="34" charset="0"/>
            </a:rPr>
            <a:t>BEM accounts for the </a:t>
          </a:r>
          <a:r>
            <a:rPr lang="en-HK" sz="1600" b="1" dirty="0">
              <a:solidFill>
                <a:schemeClr val="tx1"/>
              </a:solidFill>
              <a:latin typeface="Calibri" panose="020F0502020204030204" pitchFamily="34" charset="0"/>
            </a:rPr>
            <a:t>anthropogenic fluxes </a:t>
          </a:r>
          <a:r>
            <a:rPr lang="en-HK" sz="1600" dirty="0">
              <a:latin typeface="Calibri" panose="020F0502020204030204" pitchFamily="34" charset="0"/>
            </a:rPr>
            <a:t>e.g. air conditioning </a:t>
          </a:r>
          <a:endParaRPr lang="en-US" sz="1600" dirty="0">
            <a:latin typeface="Calibri" panose="020F0502020204030204" pitchFamily="34" charset="0"/>
          </a:endParaRPr>
        </a:p>
      </dgm:t>
    </dgm:pt>
    <dgm:pt modelId="{329472A4-F624-4A1E-A7EB-9012C940F735}" type="sibTrans" cxnId="{485848C4-374A-4126-9057-4CF590372D47}">
      <dgm:prSet/>
      <dgm:spPr/>
      <dgm:t>
        <a:bodyPr/>
        <a:lstStyle/>
        <a:p>
          <a:endParaRPr lang="en-US"/>
        </a:p>
      </dgm:t>
    </dgm:pt>
    <dgm:pt modelId="{428DBC23-43FF-46D4-A593-1CE28525239F}" type="parTrans" cxnId="{485848C4-374A-4126-9057-4CF590372D47}">
      <dgm:prSet/>
      <dgm:spPr/>
      <dgm:t>
        <a:bodyPr/>
        <a:lstStyle/>
        <a:p>
          <a:endParaRPr lang="en-US"/>
        </a:p>
      </dgm:t>
    </dgm:pt>
    <dgm:pt modelId="{D1F565D6-92AC-44C9-86DF-1B4B8C6AD20E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HK" sz="1600" b="1" dirty="0">
              <a:solidFill>
                <a:srgbClr val="FF0000"/>
              </a:solidFill>
              <a:latin typeface="Calibri" panose="020F0502020204030204" pitchFamily="34" charset="0"/>
            </a:rPr>
            <a:t>Shadowing, trapping and reflections </a:t>
          </a:r>
          <a:r>
            <a:rPr lang="en-HK" sz="1600" dirty="0">
              <a:latin typeface="Calibri" panose="020F0502020204030204" pitchFamily="34" charset="0"/>
            </a:rPr>
            <a:t>of radiations are considered</a:t>
          </a:r>
          <a:endParaRPr lang="en-US" sz="1600" dirty="0">
            <a:latin typeface="Calibri" panose="020F0502020204030204" pitchFamily="34" charset="0"/>
          </a:endParaRPr>
        </a:p>
      </dgm:t>
    </dgm:pt>
    <dgm:pt modelId="{94C73FFD-7D49-4BD7-97F8-C3AF7C96B311}" type="parTrans" cxnId="{5B4AB4F2-E52F-4C7C-A505-299A5A21A12B}">
      <dgm:prSet/>
      <dgm:spPr/>
      <dgm:t>
        <a:bodyPr/>
        <a:lstStyle/>
        <a:p>
          <a:endParaRPr lang="en-US"/>
        </a:p>
      </dgm:t>
    </dgm:pt>
    <dgm:pt modelId="{13123978-FA7C-4D1F-B53F-629F38D0694A}" type="sibTrans" cxnId="{5B4AB4F2-E52F-4C7C-A505-299A5A21A12B}">
      <dgm:prSet/>
      <dgm:spPr/>
      <dgm:t>
        <a:bodyPr/>
        <a:lstStyle/>
        <a:p>
          <a:endParaRPr lang="en-US"/>
        </a:p>
      </dgm:t>
    </dgm:pt>
    <dgm:pt modelId="{BFA81608-8658-428D-A812-9F535AE2A0F9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HK" sz="1600" b="1" dirty="0">
              <a:latin typeface="Calibri" panose="020F0502020204030204" pitchFamily="34" charset="0"/>
            </a:rPr>
            <a:t>Reflection of radiations </a:t>
          </a:r>
          <a:r>
            <a:rPr lang="en-HK" sz="1600" dirty="0">
              <a:latin typeface="Calibri" panose="020F0502020204030204" pitchFamily="34" charset="0"/>
            </a:rPr>
            <a:t>from the surfaces </a:t>
          </a:r>
          <a:r>
            <a:rPr lang="en-HK" sz="1600" b="1" dirty="0">
              <a:latin typeface="Calibri" panose="020F0502020204030204" pitchFamily="34" charset="0"/>
            </a:rPr>
            <a:t>and shadowing effects </a:t>
          </a:r>
          <a:r>
            <a:rPr lang="en-HK" sz="1600" dirty="0">
              <a:latin typeface="Calibri" panose="020F0502020204030204" pitchFamily="34" charset="0"/>
            </a:rPr>
            <a:t>of buildings in</a:t>
          </a:r>
          <a:r>
            <a:rPr lang="en-HK" sz="1600" b="1" dirty="0">
              <a:latin typeface="Calibri" panose="020F0502020204030204" pitchFamily="34" charset="0"/>
            </a:rPr>
            <a:t> 3D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019FB8A0-BADC-468B-ACE4-017642F4FE63}" type="parTrans" cxnId="{E38ED455-62F5-4777-81E2-107D60893CB7}">
      <dgm:prSet/>
      <dgm:spPr/>
      <dgm:t>
        <a:bodyPr/>
        <a:lstStyle/>
        <a:p>
          <a:endParaRPr lang="en-US"/>
        </a:p>
      </dgm:t>
    </dgm:pt>
    <dgm:pt modelId="{F6B6C5E4-A983-4E98-A2B1-3F181D579F9A}" type="sibTrans" cxnId="{E38ED455-62F5-4777-81E2-107D60893CB7}">
      <dgm:prSet/>
      <dgm:spPr/>
      <dgm:t>
        <a:bodyPr/>
        <a:lstStyle/>
        <a:p>
          <a:endParaRPr lang="en-US"/>
        </a:p>
      </dgm:t>
    </dgm:pt>
    <dgm:pt modelId="{6DCA57AE-B89B-42BF-9511-69B96D87A90A}" type="pres">
      <dgm:prSet presAssocID="{F2E88339-03EC-4F1C-B3D9-4BA906003883}" presName="Name0" presStyleCnt="0">
        <dgm:presLayoutVars>
          <dgm:dir/>
          <dgm:animLvl val="lvl"/>
          <dgm:resizeHandles val="exact"/>
        </dgm:presLayoutVars>
      </dgm:prSet>
      <dgm:spPr/>
    </dgm:pt>
    <dgm:pt modelId="{E60155CE-5B9A-45F9-B98F-983725D7D513}" type="pres">
      <dgm:prSet presAssocID="{D55B122F-E687-4504-BBA1-8B9BE34D4C9F}" presName="linNode" presStyleCnt="0"/>
      <dgm:spPr/>
    </dgm:pt>
    <dgm:pt modelId="{92943159-27B2-41E0-8825-B5BFDA3E1074}" type="pres">
      <dgm:prSet presAssocID="{D55B122F-E687-4504-BBA1-8B9BE34D4C9F}" presName="parentText" presStyleLbl="node1" presStyleIdx="0" presStyleCnt="3" custScaleX="39782" custScaleY="52409">
        <dgm:presLayoutVars>
          <dgm:chMax val="1"/>
          <dgm:bulletEnabled val="1"/>
        </dgm:presLayoutVars>
      </dgm:prSet>
      <dgm:spPr/>
    </dgm:pt>
    <dgm:pt modelId="{4681A056-73C2-4BDE-B66A-D7F82FA54C7C}" type="pres">
      <dgm:prSet presAssocID="{D55B122F-E687-4504-BBA1-8B9BE34D4C9F}" presName="descendantText" presStyleLbl="alignAccFollowNode1" presStyleIdx="0" presStyleCnt="3" custScaleX="115011" custScaleY="45154">
        <dgm:presLayoutVars>
          <dgm:bulletEnabled val="1"/>
        </dgm:presLayoutVars>
      </dgm:prSet>
      <dgm:spPr/>
    </dgm:pt>
    <dgm:pt modelId="{BA3EFAB5-6FDF-471C-9BC7-9AC7EA1165EA}" type="pres">
      <dgm:prSet presAssocID="{58678AE0-8442-4359-A3CD-4FAC15B17698}" presName="sp" presStyleCnt="0"/>
      <dgm:spPr/>
    </dgm:pt>
    <dgm:pt modelId="{18C2BE7B-7131-4C96-BF92-B823839342C5}" type="pres">
      <dgm:prSet presAssocID="{C39652C8-218D-4E3A-9F79-7D004EF27821}" presName="linNode" presStyleCnt="0"/>
      <dgm:spPr/>
    </dgm:pt>
    <dgm:pt modelId="{831C81DD-0C09-4DF8-8223-AD4E74F4D2FF}" type="pres">
      <dgm:prSet presAssocID="{C39652C8-218D-4E3A-9F79-7D004EF27821}" presName="parentText" presStyleLbl="node1" presStyleIdx="1" presStyleCnt="3" custScaleX="40654" custScaleY="55343">
        <dgm:presLayoutVars>
          <dgm:chMax val="1"/>
          <dgm:bulletEnabled val="1"/>
        </dgm:presLayoutVars>
      </dgm:prSet>
      <dgm:spPr/>
    </dgm:pt>
    <dgm:pt modelId="{5DAAA66C-5A04-42A4-90E0-3F07F95D51BB}" type="pres">
      <dgm:prSet presAssocID="{C39652C8-218D-4E3A-9F79-7D004EF27821}" presName="descendantText" presStyleLbl="alignAccFollowNode1" presStyleIdx="1" presStyleCnt="3" custScaleX="115041" custScaleY="51476">
        <dgm:presLayoutVars>
          <dgm:bulletEnabled val="1"/>
        </dgm:presLayoutVars>
      </dgm:prSet>
      <dgm:spPr/>
    </dgm:pt>
    <dgm:pt modelId="{95EEF6AE-7874-4EF0-B33B-E5C8035BC41A}" type="pres">
      <dgm:prSet presAssocID="{20DDEFDD-C6AD-4BE9-AC97-7124F7EF7AB1}" presName="sp" presStyleCnt="0"/>
      <dgm:spPr/>
    </dgm:pt>
    <dgm:pt modelId="{18D1CE98-FC46-4902-807D-62B9A5D922C7}" type="pres">
      <dgm:prSet presAssocID="{4EEA6952-08B6-4E9F-96AA-B7837010D748}" presName="linNode" presStyleCnt="0"/>
      <dgm:spPr/>
    </dgm:pt>
    <dgm:pt modelId="{EB5CDEF8-21A5-4574-ACD0-A5C79B07F592}" type="pres">
      <dgm:prSet presAssocID="{4EEA6952-08B6-4E9F-96AA-B7837010D748}" presName="parentText" presStyleLbl="node1" presStyleIdx="2" presStyleCnt="3" custScaleX="42047" custScaleY="85964">
        <dgm:presLayoutVars>
          <dgm:chMax val="1"/>
          <dgm:bulletEnabled val="1"/>
        </dgm:presLayoutVars>
      </dgm:prSet>
      <dgm:spPr/>
    </dgm:pt>
    <dgm:pt modelId="{881342A4-96D5-4CE8-A2E4-7C02A90415D9}" type="pres">
      <dgm:prSet presAssocID="{4EEA6952-08B6-4E9F-96AA-B7837010D748}" presName="descendantText" presStyleLbl="alignAccFollowNode1" presStyleIdx="2" presStyleCnt="3" custScaleX="114344" custScaleY="67125">
        <dgm:presLayoutVars>
          <dgm:bulletEnabled val="1"/>
        </dgm:presLayoutVars>
      </dgm:prSet>
      <dgm:spPr/>
    </dgm:pt>
  </dgm:ptLst>
  <dgm:cxnLst>
    <dgm:cxn modelId="{BCA02303-5D55-4CDC-A33F-58B073B76602}" srcId="{4EEA6952-08B6-4E9F-96AA-B7837010D748}" destId="{17C51B39-6A41-4CFA-B3D9-5710F47173E2}" srcOrd="2" destOrd="0" parTransId="{6A44F296-CF8A-44DC-8F8F-07831B63B5A3}" sibTransId="{2686C185-2FF7-4727-AAD1-B5015184DC7B}"/>
    <dgm:cxn modelId="{53B46B04-6438-4401-9572-C0C79AC93B4A}" type="presOf" srcId="{87020276-CAB2-4721-874C-39FC772A31DB}" destId="{881342A4-96D5-4CE8-A2E4-7C02A90415D9}" srcOrd="0" destOrd="1" presId="urn:microsoft.com/office/officeart/2005/8/layout/vList5"/>
    <dgm:cxn modelId="{3F83520F-BB33-4DD6-8BBA-D6609D6500DF}" type="presOf" srcId="{D55B122F-E687-4504-BBA1-8B9BE34D4C9F}" destId="{92943159-27B2-41E0-8825-B5BFDA3E1074}" srcOrd="0" destOrd="0" presId="urn:microsoft.com/office/officeart/2005/8/layout/vList5"/>
    <dgm:cxn modelId="{F7A40C24-E7F6-4E98-95F8-F4B301847001}" type="presOf" srcId="{4EEA6952-08B6-4E9F-96AA-B7837010D748}" destId="{EB5CDEF8-21A5-4574-ACD0-A5C79B07F592}" srcOrd="0" destOrd="0" presId="urn:microsoft.com/office/officeart/2005/8/layout/vList5"/>
    <dgm:cxn modelId="{CA7BA628-528E-43C9-84F0-197F50DA100C}" type="presOf" srcId="{0A946B49-15A8-4DBD-983E-82E0DDE5E573}" destId="{5DAAA66C-5A04-42A4-90E0-3F07F95D51BB}" srcOrd="0" destOrd="3" presId="urn:microsoft.com/office/officeart/2005/8/layout/vList5"/>
    <dgm:cxn modelId="{8A15D631-CB2E-46ED-8554-ADDB3208072C}" srcId="{C39652C8-218D-4E3A-9F79-7D004EF27821}" destId="{84C33433-6064-4797-95E0-B3914F5FD13F}" srcOrd="1" destOrd="0" parTransId="{7684347F-EE2F-4282-84C0-8A6CBE2E5B31}" sibTransId="{0893AF9B-CA7D-4F47-AE45-D9863184B6A8}"/>
    <dgm:cxn modelId="{C1998A33-8A4E-4DD8-BCC1-74B6BA7F1A20}" srcId="{F2E88339-03EC-4F1C-B3D9-4BA906003883}" destId="{4EEA6952-08B6-4E9F-96AA-B7837010D748}" srcOrd="2" destOrd="0" parTransId="{D0D9579D-B1ED-470A-98B4-1D5F89CCF66C}" sibTransId="{D4973599-1529-4C3A-8F7A-DA0BF4D864D4}"/>
    <dgm:cxn modelId="{6E974B45-6925-42ED-9982-907C978F8493}" type="presOf" srcId="{D1F565D6-92AC-44C9-86DF-1B4B8C6AD20E}" destId="{881342A4-96D5-4CE8-A2E4-7C02A90415D9}" srcOrd="0" destOrd="3" presId="urn:microsoft.com/office/officeart/2005/8/layout/vList5"/>
    <dgm:cxn modelId="{67051C4E-145C-44D6-A6AC-9C81763EADC0}" type="presOf" srcId="{84C33433-6064-4797-95E0-B3914F5FD13F}" destId="{5DAAA66C-5A04-42A4-90E0-3F07F95D51BB}" srcOrd="0" destOrd="1" presId="urn:microsoft.com/office/officeart/2005/8/layout/vList5"/>
    <dgm:cxn modelId="{85181C72-1D42-4D71-B579-062B10DB2DB3}" srcId="{F2E88339-03EC-4F1C-B3D9-4BA906003883}" destId="{D55B122F-E687-4504-BBA1-8B9BE34D4C9F}" srcOrd="0" destOrd="0" parTransId="{043E5358-0952-46DD-9C2D-0355627C101E}" sibTransId="{58678AE0-8442-4359-A3CD-4FAC15B17698}"/>
    <dgm:cxn modelId="{E38ED455-62F5-4777-81E2-107D60893CB7}" srcId="{C39652C8-218D-4E3A-9F79-7D004EF27821}" destId="{BFA81608-8658-428D-A812-9F535AE2A0F9}" srcOrd="2" destOrd="0" parTransId="{019FB8A0-BADC-468B-ACE4-017642F4FE63}" sibTransId="{F6B6C5E4-A983-4E98-A2B1-3F181D579F9A}"/>
    <dgm:cxn modelId="{4E744158-339F-4CB2-AA24-C007EB37FC50}" type="presOf" srcId="{BFA81608-8658-428D-A812-9F535AE2A0F9}" destId="{5DAAA66C-5A04-42A4-90E0-3F07F95D51BB}" srcOrd="0" destOrd="2" presId="urn:microsoft.com/office/officeart/2005/8/layout/vList5"/>
    <dgm:cxn modelId="{2107A48A-3A0F-44B6-B18E-B8F6B3F6217B}" srcId="{4EEA6952-08B6-4E9F-96AA-B7837010D748}" destId="{87020276-CAB2-4721-874C-39FC772A31DB}" srcOrd="1" destOrd="0" parTransId="{3ACAA996-9505-46F9-8B85-CC2E85221CFD}" sibTransId="{84A9C5E9-0B85-41CA-B029-D7E4D03C1BBF}"/>
    <dgm:cxn modelId="{CC90578B-F873-43A7-99EF-7F9CC0BC7650}" type="presOf" srcId="{BEDD89B5-E1CA-4A2C-BA33-76A1F64493E1}" destId="{881342A4-96D5-4CE8-A2E4-7C02A90415D9}" srcOrd="0" destOrd="0" presId="urn:microsoft.com/office/officeart/2005/8/layout/vList5"/>
    <dgm:cxn modelId="{81D0589C-B264-463C-91D3-43D46AB50EB9}" type="presOf" srcId="{CA57C913-40A7-4AA4-BAC6-1DE342D42273}" destId="{5DAAA66C-5A04-42A4-90E0-3F07F95D51BB}" srcOrd="0" destOrd="0" presId="urn:microsoft.com/office/officeart/2005/8/layout/vList5"/>
    <dgm:cxn modelId="{2326199E-CC32-4BAD-AEF2-06965DFC97AE}" srcId="{C39652C8-218D-4E3A-9F79-7D004EF27821}" destId="{0A946B49-15A8-4DBD-983E-82E0DDE5E573}" srcOrd="3" destOrd="0" parTransId="{A096DD7B-F1A9-42C6-9D69-1CDFA62E2C08}" sibTransId="{6D9128EC-342E-4B3E-B370-9BF1B1505DA1}"/>
    <dgm:cxn modelId="{4F64B49F-171D-488F-9D04-104AB2BD6D4E}" srcId="{D55B122F-E687-4504-BBA1-8B9BE34D4C9F}" destId="{EB03788E-F24B-4C36-A2EF-1941BBF9753F}" srcOrd="0" destOrd="0" parTransId="{6F6F16BD-736D-4634-9D6D-291AFF64821F}" sibTransId="{38C8C6FC-D9E8-40A3-8C91-7889218010B2}"/>
    <dgm:cxn modelId="{6EEB40A2-A732-4389-8AB6-7DB14EBAF3B2}" srcId="{F2E88339-03EC-4F1C-B3D9-4BA906003883}" destId="{C39652C8-218D-4E3A-9F79-7D004EF27821}" srcOrd="1" destOrd="0" parTransId="{4E3B7520-1C31-49B5-81E3-AD838F30DE94}" sibTransId="{20DDEFDD-C6AD-4BE9-AC97-7124F7EF7AB1}"/>
    <dgm:cxn modelId="{63AC1FA9-6FB5-49EF-B457-DBA89AE3E024}" type="presOf" srcId="{EB03788E-F24B-4C36-A2EF-1941BBF9753F}" destId="{4681A056-73C2-4BDE-B66A-D7F82FA54C7C}" srcOrd="0" destOrd="0" presId="urn:microsoft.com/office/officeart/2005/8/layout/vList5"/>
    <dgm:cxn modelId="{E9CF02AF-C029-4316-A1E5-39A2AE89B105}" srcId="{D55B122F-E687-4504-BBA1-8B9BE34D4C9F}" destId="{1CE83540-19FD-408B-9133-2B85D2851E0B}" srcOrd="1" destOrd="0" parTransId="{838D369D-482D-40AD-832D-D03659C80F3E}" sibTransId="{A6D01828-4C97-4860-9213-4AA809B606D3}"/>
    <dgm:cxn modelId="{485848C4-374A-4126-9057-4CF590372D47}" srcId="{4EEA6952-08B6-4E9F-96AA-B7837010D748}" destId="{381C88DC-0BE4-49DA-9B6D-8F5E560B4EEA}" srcOrd="4" destOrd="0" parTransId="{428DBC23-43FF-46D4-A593-1CE28525239F}" sibTransId="{329472A4-F624-4A1E-A7EB-9012C940F735}"/>
    <dgm:cxn modelId="{DC61FDC6-06A8-4BC8-9761-A6856244B90B}" srcId="{C39652C8-218D-4E3A-9F79-7D004EF27821}" destId="{CA57C913-40A7-4AA4-BAC6-1DE342D42273}" srcOrd="0" destOrd="0" parTransId="{DC447DE3-8240-4819-9567-F8DB54AF8D9D}" sibTransId="{17A5C112-4E96-4474-878D-53BF7AC691AB}"/>
    <dgm:cxn modelId="{E45C56D5-D53C-4AA4-80D7-5EDE7C23151F}" type="presOf" srcId="{F2E88339-03EC-4F1C-B3D9-4BA906003883}" destId="{6DCA57AE-B89B-42BF-9511-69B96D87A90A}" srcOrd="0" destOrd="0" presId="urn:microsoft.com/office/officeart/2005/8/layout/vList5"/>
    <dgm:cxn modelId="{E20424E0-4D15-4110-92AF-7B6BF188B5AC}" type="presOf" srcId="{381C88DC-0BE4-49DA-9B6D-8F5E560B4EEA}" destId="{881342A4-96D5-4CE8-A2E4-7C02A90415D9}" srcOrd="0" destOrd="4" presId="urn:microsoft.com/office/officeart/2005/8/layout/vList5"/>
    <dgm:cxn modelId="{F231F6E0-64B1-431E-ADA4-FEAF8E9E53AC}" type="presOf" srcId="{17C51B39-6A41-4CFA-B3D9-5710F47173E2}" destId="{881342A4-96D5-4CE8-A2E4-7C02A90415D9}" srcOrd="0" destOrd="2" presId="urn:microsoft.com/office/officeart/2005/8/layout/vList5"/>
    <dgm:cxn modelId="{20665BE3-7844-4322-A26C-4027D0027069}" type="presOf" srcId="{C39652C8-218D-4E3A-9F79-7D004EF27821}" destId="{831C81DD-0C09-4DF8-8223-AD4E74F4D2FF}" srcOrd="0" destOrd="0" presId="urn:microsoft.com/office/officeart/2005/8/layout/vList5"/>
    <dgm:cxn modelId="{65584CE4-129E-42F0-9D20-724715DC6009}" srcId="{4EEA6952-08B6-4E9F-96AA-B7837010D748}" destId="{BEDD89B5-E1CA-4A2C-BA33-76A1F64493E1}" srcOrd="0" destOrd="0" parTransId="{29D1F028-1438-4A2E-B16B-D5A23F095FF6}" sibTransId="{852970FB-AF9F-4F2B-B1A3-C147498425BB}"/>
    <dgm:cxn modelId="{5B4AB4F2-E52F-4C7C-A505-299A5A21A12B}" srcId="{4EEA6952-08B6-4E9F-96AA-B7837010D748}" destId="{D1F565D6-92AC-44C9-86DF-1B4B8C6AD20E}" srcOrd="3" destOrd="0" parTransId="{94C73FFD-7D49-4BD7-97F8-C3AF7C96B311}" sibTransId="{13123978-FA7C-4D1F-B53F-629F38D0694A}"/>
    <dgm:cxn modelId="{7DE034F3-253F-415A-9F01-52C2D9121D1C}" type="presOf" srcId="{1CE83540-19FD-408B-9133-2B85D2851E0B}" destId="{4681A056-73C2-4BDE-B66A-D7F82FA54C7C}" srcOrd="0" destOrd="1" presId="urn:microsoft.com/office/officeart/2005/8/layout/vList5"/>
    <dgm:cxn modelId="{5AE4D1C6-5DF9-4904-B5CE-840F941D1A86}" type="presParOf" srcId="{6DCA57AE-B89B-42BF-9511-69B96D87A90A}" destId="{E60155CE-5B9A-45F9-B98F-983725D7D513}" srcOrd="0" destOrd="0" presId="urn:microsoft.com/office/officeart/2005/8/layout/vList5"/>
    <dgm:cxn modelId="{E7FAEC12-4BC5-41A0-90DC-9D4D67DF6577}" type="presParOf" srcId="{E60155CE-5B9A-45F9-B98F-983725D7D513}" destId="{92943159-27B2-41E0-8825-B5BFDA3E1074}" srcOrd="0" destOrd="0" presId="urn:microsoft.com/office/officeart/2005/8/layout/vList5"/>
    <dgm:cxn modelId="{417CA151-A984-4009-99A8-50D1E415C958}" type="presParOf" srcId="{E60155CE-5B9A-45F9-B98F-983725D7D513}" destId="{4681A056-73C2-4BDE-B66A-D7F82FA54C7C}" srcOrd="1" destOrd="0" presId="urn:microsoft.com/office/officeart/2005/8/layout/vList5"/>
    <dgm:cxn modelId="{2643A5FF-C036-4E57-B754-D6905016EBA8}" type="presParOf" srcId="{6DCA57AE-B89B-42BF-9511-69B96D87A90A}" destId="{BA3EFAB5-6FDF-471C-9BC7-9AC7EA1165EA}" srcOrd="1" destOrd="0" presId="urn:microsoft.com/office/officeart/2005/8/layout/vList5"/>
    <dgm:cxn modelId="{4C4A10DD-E949-40EA-B25C-E81EFCD9B1F1}" type="presParOf" srcId="{6DCA57AE-B89B-42BF-9511-69B96D87A90A}" destId="{18C2BE7B-7131-4C96-BF92-B823839342C5}" srcOrd="2" destOrd="0" presId="urn:microsoft.com/office/officeart/2005/8/layout/vList5"/>
    <dgm:cxn modelId="{6E62A986-3792-40AF-A50E-F8153CCDBF9F}" type="presParOf" srcId="{18C2BE7B-7131-4C96-BF92-B823839342C5}" destId="{831C81DD-0C09-4DF8-8223-AD4E74F4D2FF}" srcOrd="0" destOrd="0" presId="urn:microsoft.com/office/officeart/2005/8/layout/vList5"/>
    <dgm:cxn modelId="{C5F94F7A-11A1-4FDC-93AD-E94EA1242BEB}" type="presParOf" srcId="{18C2BE7B-7131-4C96-BF92-B823839342C5}" destId="{5DAAA66C-5A04-42A4-90E0-3F07F95D51BB}" srcOrd="1" destOrd="0" presId="urn:microsoft.com/office/officeart/2005/8/layout/vList5"/>
    <dgm:cxn modelId="{F8EB634E-C715-4301-B0EC-F69883FDE1CF}" type="presParOf" srcId="{6DCA57AE-B89B-42BF-9511-69B96D87A90A}" destId="{95EEF6AE-7874-4EF0-B33B-E5C8035BC41A}" srcOrd="3" destOrd="0" presId="urn:microsoft.com/office/officeart/2005/8/layout/vList5"/>
    <dgm:cxn modelId="{6584D22C-9BFF-4DEE-8ADA-16EF258C5A7A}" type="presParOf" srcId="{6DCA57AE-B89B-42BF-9511-69B96D87A90A}" destId="{18D1CE98-FC46-4902-807D-62B9A5D922C7}" srcOrd="4" destOrd="0" presId="urn:microsoft.com/office/officeart/2005/8/layout/vList5"/>
    <dgm:cxn modelId="{4553C368-17C7-45B7-8141-816B8CE02740}" type="presParOf" srcId="{18D1CE98-FC46-4902-807D-62B9A5D922C7}" destId="{EB5CDEF8-21A5-4574-ACD0-A5C79B07F592}" srcOrd="0" destOrd="0" presId="urn:microsoft.com/office/officeart/2005/8/layout/vList5"/>
    <dgm:cxn modelId="{330FA980-7A53-4F93-8418-30303E2F7018}" type="presParOf" srcId="{18D1CE98-FC46-4902-807D-62B9A5D922C7}" destId="{881342A4-96D5-4CE8-A2E4-7C02A90415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F26A47-F7DF-4243-9309-8C22F4BE7B77}" type="doc">
      <dgm:prSet loTypeId="urn:microsoft.com/office/officeart/2005/8/layout/arrow2" loCatId="process" qsTypeId="urn:microsoft.com/office/officeart/2005/8/quickstyle/simple4" qsCatId="simple" csTypeId="urn:microsoft.com/office/officeart/2005/8/colors/colorful5" csCatId="colorful" phldr="1"/>
      <dgm:spPr/>
    </dgm:pt>
    <dgm:pt modelId="{DA829A1D-3F39-4E74-B585-8EC27BC79CBE}">
      <dgm:prSet phldrT="[Text]" custT="1"/>
      <dgm:spPr/>
      <dgm:t>
        <a:bodyPr/>
        <a:lstStyle/>
        <a:p>
          <a:r>
            <a:rPr lang="en-HK" sz="1200" b="1" dirty="0">
              <a:latin typeface="Calibri" panose="020F0502020204030204" pitchFamily="34" charset="0"/>
            </a:rPr>
            <a:t>Slab Model</a:t>
          </a:r>
          <a:endParaRPr lang="en-US" sz="1200" b="1" dirty="0">
            <a:latin typeface="Calibri" panose="020F0502020204030204" pitchFamily="34" charset="0"/>
          </a:endParaRPr>
        </a:p>
      </dgm:t>
    </dgm:pt>
    <dgm:pt modelId="{8FD49D40-567F-4363-8180-F3A9D0BBA43F}" type="parTrans" cxnId="{1A1D5E40-A21B-4835-9000-A0B372123DCD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59B0C43-6F4B-43EB-8C56-57F73B6F8631}" type="sibTrans" cxnId="{1A1D5E40-A21B-4835-9000-A0B372123DCD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6E2F627-5B90-4EBF-B364-10E19C945F28}">
      <dgm:prSet phldrT="[Text]" custT="1"/>
      <dgm:spPr/>
      <dgm:t>
        <a:bodyPr/>
        <a:lstStyle/>
        <a:p>
          <a:r>
            <a:rPr lang="en-HK" sz="1200" b="1" dirty="0">
              <a:latin typeface="Calibri" panose="020F0502020204030204" pitchFamily="34" charset="0"/>
            </a:rPr>
            <a:t>UCM</a:t>
          </a:r>
        </a:p>
        <a:p>
          <a:endParaRPr lang="en-HK" sz="1200" b="1" dirty="0">
            <a:latin typeface="Calibri" panose="020F0502020204030204" pitchFamily="34" charset="0"/>
          </a:endParaRPr>
        </a:p>
        <a:p>
          <a:endParaRPr lang="en-HK" sz="1200" b="1" dirty="0">
            <a:latin typeface="Calibri" panose="020F0502020204030204" pitchFamily="34" charset="0"/>
          </a:endParaRPr>
        </a:p>
        <a:p>
          <a:endParaRPr lang="en-HK" sz="1200" b="1" dirty="0">
            <a:latin typeface="Calibri" panose="020F0502020204030204" pitchFamily="34" charset="0"/>
          </a:endParaRPr>
        </a:p>
      </dgm:t>
    </dgm:pt>
    <dgm:pt modelId="{25BA0451-C26C-4C87-B32C-A1A71B21F78C}" type="parTrans" cxnId="{2E49C3C9-B914-464E-9C51-F825EA61600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7A64C4A-6735-4107-8CD6-78D090BB9995}" type="sibTrans" cxnId="{2E49C3C9-B914-464E-9C51-F825EA61600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9D269C1-768F-415C-84A6-842BDB911FB5}">
      <dgm:prSet phldrT="[Text]" custT="1"/>
      <dgm:spPr/>
      <dgm:t>
        <a:bodyPr/>
        <a:lstStyle/>
        <a:p>
          <a:r>
            <a:rPr lang="en-HK" sz="1200" b="1" dirty="0">
              <a:latin typeface="Calibri" panose="020F0502020204030204" pitchFamily="34" charset="0"/>
            </a:rPr>
            <a:t>BEP + BEM</a:t>
          </a:r>
          <a:endParaRPr lang="en-US" sz="1200" b="1" dirty="0">
            <a:latin typeface="Calibri" panose="020F0502020204030204" pitchFamily="34" charset="0"/>
          </a:endParaRPr>
        </a:p>
      </dgm:t>
    </dgm:pt>
    <dgm:pt modelId="{A8AE5A23-5D31-4CB9-B4C1-EB13B6CE38DD}" type="parTrans" cxnId="{32786285-F5AD-4F19-855B-C43144AF79B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2B98829-3A36-4290-B12E-144B5DFD126C}" type="sibTrans" cxnId="{32786285-F5AD-4F19-855B-C43144AF79B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E079E8A-AB10-4B3D-B546-DFBA79BB2755}" type="pres">
      <dgm:prSet presAssocID="{67F26A47-F7DF-4243-9309-8C22F4BE7B77}" presName="arrowDiagram" presStyleCnt="0">
        <dgm:presLayoutVars>
          <dgm:chMax val="5"/>
          <dgm:dir/>
          <dgm:resizeHandles val="exact"/>
        </dgm:presLayoutVars>
      </dgm:prSet>
      <dgm:spPr/>
    </dgm:pt>
    <dgm:pt modelId="{CE4239AD-C228-42FD-96BF-15241DAC4372}" type="pres">
      <dgm:prSet presAssocID="{67F26A47-F7DF-4243-9309-8C22F4BE7B77}" presName="arrow" presStyleLbl="bgShp" presStyleIdx="0" presStyleCnt="1" custLinFactNeighborX="-1917" custLinFactNeighborY="-1185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99B20C1B-31FC-482B-9D46-7E92EB01638A}" type="pres">
      <dgm:prSet presAssocID="{67F26A47-F7DF-4243-9309-8C22F4BE7B77}" presName="arrowDiagram3" presStyleCnt="0"/>
      <dgm:spPr/>
    </dgm:pt>
    <dgm:pt modelId="{6791D830-8017-434C-93D8-13833AE2246F}" type="pres">
      <dgm:prSet presAssocID="{DA829A1D-3F39-4E74-B585-8EC27BC79CBE}" presName="bullet3a" presStyleLbl="node1" presStyleIdx="0" presStyleCnt="3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</dgm:pt>
    <dgm:pt modelId="{25862029-792A-4765-B278-4C2A69A8855E}" type="pres">
      <dgm:prSet presAssocID="{DA829A1D-3F39-4E74-B585-8EC27BC79CBE}" presName="textBox3a" presStyleLbl="revTx" presStyleIdx="0" presStyleCnt="3">
        <dgm:presLayoutVars>
          <dgm:bulletEnabled val="1"/>
        </dgm:presLayoutVars>
      </dgm:prSet>
      <dgm:spPr/>
    </dgm:pt>
    <dgm:pt modelId="{A2AF1771-FE49-4586-B13D-7534ACA3441B}" type="pres">
      <dgm:prSet presAssocID="{86E2F627-5B90-4EBF-B364-10E19C945F28}" presName="bullet3b" presStyleLbl="node1" presStyleIdx="1" presStyleCnt="3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</dgm:pt>
    <dgm:pt modelId="{05525131-F4FE-4142-938D-6406B8F1C32F}" type="pres">
      <dgm:prSet presAssocID="{86E2F627-5B90-4EBF-B364-10E19C945F28}" presName="textBox3b" presStyleLbl="revTx" presStyleIdx="1" presStyleCnt="3">
        <dgm:presLayoutVars>
          <dgm:bulletEnabled val="1"/>
        </dgm:presLayoutVars>
      </dgm:prSet>
      <dgm:spPr/>
    </dgm:pt>
    <dgm:pt modelId="{D8EFAAB2-8532-4E2A-8967-08FE7CF6F1A9}" type="pres">
      <dgm:prSet presAssocID="{99D269C1-768F-415C-84A6-842BDB911FB5}" presName="bullet3c" presStyleLbl="node1" presStyleIdx="2" presStyleCnt="3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</dgm:pt>
    <dgm:pt modelId="{2B2C3167-276D-469C-8C53-F4F69857539A}" type="pres">
      <dgm:prSet presAssocID="{99D269C1-768F-415C-84A6-842BDB911FB5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1A1D5E40-A21B-4835-9000-A0B372123DCD}" srcId="{67F26A47-F7DF-4243-9309-8C22F4BE7B77}" destId="{DA829A1D-3F39-4E74-B585-8EC27BC79CBE}" srcOrd="0" destOrd="0" parTransId="{8FD49D40-567F-4363-8180-F3A9D0BBA43F}" sibTransId="{C59B0C43-6F4B-43EB-8C56-57F73B6F8631}"/>
    <dgm:cxn modelId="{3D290D61-8574-4C94-B6C2-687250F3FB96}" type="presOf" srcId="{DA829A1D-3F39-4E74-B585-8EC27BC79CBE}" destId="{25862029-792A-4765-B278-4C2A69A8855E}" srcOrd="0" destOrd="0" presId="urn:microsoft.com/office/officeart/2005/8/layout/arrow2"/>
    <dgm:cxn modelId="{00B64F7B-4F50-4FC7-BAAF-79BF5013E441}" type="presOf" srcId="{86E2F627-5B90-4EBF-B364-10E19C945F28}" destId="{05525131-F4FE-4142-938D-6406B8F1C32F}" srcOrd="0" destOrd="0" presId="urn:microsoft.com/office/officeart/2005/8/layout/arrow2"/>
    <dgm:cxn modelId="{32786285-F5AD-4F19-855B-C43144AF79B0}" srcId="{67F26A47-F7DF-4243-9309-8C22F4BE7B77}" destId="{99D269C1-768F-415C-84A6-842BDB911FB5}" srcOrd="2" destOrd="0" parTransId="{A8AE5A23-5D31-4CB9-B4C1-EB13B6CE38DD}" sibTransId="{92B98829-3A36-4290-B12E-144B5DFD126C}"/>
    <dgm:cxn modelId="{3F4D6FB9-C280-4988-819B-3CDBCA2A7A73}" type="presOf" srcId="{99D269C1-768F-415C-84A6-842BDB911FB5}" destId="{2B2C3167-276D-469C-8C53-F4F69857539A}" srcOrd="0" destOrd="0" presId="urn:microsoft.com/office/officeart/2005/8/layout/arrow2"/>
    <dgm:cxn modelId="{2E49C3C9-B914-464E-9C51-F825EA616006}" srcId="{67F26A47-F7DF-4243-9309-8C22F4BE7B77}" destId="{86E2F627-5B90-4EBF-B364-10E19C945F28}" srcOrd="1" destOrd="0" parTransId="{25BA0451-C26C-4C87-B32C-A1A71B21F78C}" sibTransId="{27A64C4A-6735-4107-8CD6-78D090BB9995}"/>
    <dgm:cxn modelId="{FD4157CB-1364-45B7-9F2E-1111F7B8511D}" type="presOf" srcId="{67F26A47-F7DF-4243-9309-8C22F4BE7B77}" destId="{1E079E8A-AB10-4B3D-B546-DFBA79BB2755}" srcOrd="0" destOrd="0" presId="urn:microsoft.com/office/officeart/2005/8/layout/arrow2"/>
    <dgm:cxn modelId="{B8C798CF-416B-456F-BE8A-A1A3AF0CBAF6}" type="presParOf" srcId="{1E079E8A-AB10-4B3D-B546-DFBA79BB2755}" destId="{CE4239AD-C228-42FD-96BF-15241DAC4372}" srcOrd="0" destOrd="0" presId="urn:microsoft.com/office/officeart/2005/8/layout/arrow2"/>
    <dgm:cxn modelId="{BAC89C5C-9E69-42A5-94DE-4771A25B19CF}" type="presParOf" srcId="{1E079E8A-AB10-4B3D-B546-DFBA79BB2755}" destId="{99B20C1B-31FC-482B-9D46-7E92EB01638A}" srcOrd="1" destOrd="0" presId="urn:microsoft.com/office/officeart/2005/8/layout/arrow2"/>
    <dgm:cxn modelId="{76474F7C-9A67-492D-B798-42A1A787AD67}" type="presParOf" srcId="{99B20C1B-31FC-482B-9D46-7E92EB01638A}" destId="{6791D830-8017-434C-93D8-13833AE2246F}" srcOrd="0" destOrd="0" presId="urn:microsoft.com/office/officeart/2005/8/layout/arrow2"/>
    <dgm:cxn modelId="{9F30E1CE-6B85-4281-A7EF-09AC8786B23B}" type="presParOf" srcId="{99B20C1B-31FC-482B-9D46-7E92EB01638A}" destId="{25862029-792A-4765-B278-4C2A69A8855E}" srcOrd="1" destOrd="0" presId="urn:microsoft.com/office/officeart/2005/8/layout/arrow2"/>
    <dgm:cxn modelId="{AA3CAB88-9DFC-47AD-89B0-F52CB7EF4055}" type="presParOf" srcId="{99B20C1B-31FC-482B-9D46-7E92EB01638A}" destId="{A2AF1771-FE49-4586-B13D-7534ACA3441B}" srcOrd="2" destOrd="0" presId="urn:microsoft.com/office/officeart/2005/8/layout/arrow2"/>
    <dgm:cxn modelId="{1D932FD7-BA3A-4FAE-8F61-BE0F462C01DC}" type="presParOf" srcId="{99B20C1B-31FC-482B-9D46-7E92EB01638A}" destId="{05525131-F4FE-4142-938D-6406B8F1C32F}" srcOrd="3" destOrd="0" presId="urn:microsoft.com/office/officeart/2005/8/layout/arrow2"/>
    <dgm:cxn modelId="{98E82B55-A3EC-4D17-90DA-124E7133B0C3}" type="presParOf" srcId="{99B20C1B-31FC-482B-9D46-7E92EB01638A}" destId="{D8EFAAB2-8532-4E2A-8967-08FE7CF6F1A9}" srcOrd="4" destOrd="0" presId="urn:microsoft.com/office/officeart/2005/8/layout/arrow2"/>
    <dgm:cxn modelId="{6C59D5BF-4201-4764-8C47-16279C72F4AE}" type="presParOf" srcId="{99B20C1B-31FC-482B-9D46-7E92EB01638A}" destId="{2B2C3167-276D-469C-8C53-F4F69857539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A5261-3931-4EEE-BDDC-86E4E7A066F1}">
      <dsp:nvSpPr>
        <dsp:cNvPr id="0" name=""/>
        <dsp:cNvSpPr/>
      </dsp:nvSpPr>
      <dsp:spPr>
        <a:xfrm>
          <a:off x="223345" y="4554083"/>
          <a:ext cx="6676654" cy="0"/>
        </a:xfrm>
        <a:prstGeom prst="line">
          <a:avLst/>
        </a:prstGeom>
        <a:noFill/>
        <a:ln w="6350" cap="flat" cmpd="sng" algn="in">
          <a:solidFill>
            <a:srgbClr val="212F97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0224F-E6D5-4189-B30E-B10A7B0B579E}">
      <dsp:nvSpPr>
        <dsp:cNvPr id="0" name=""/>
        <dsp:cNvSpPr/>
      </dsp:nvSpPr>
      <dsp:spPr>
        <a:xfrm>
          <a:off x="268613" y="3311522"/>
          <a:ext cx="6676654" cy="0"/>
        </a:xfrm>
        <a:prstGeom prst="line">
          <a:avLst/>
        </a:prstGeom>
        <a:noFill/>
        <a:ln w="6350" cap="flat" cmpd="sng" algn="in">
          <a:solidFill>
            <a:srgbClr val="212F97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E4618-055E-43B1-BDCC-7C5DDBDC8762}">
      <dsp:nvSpPr>
        <dsp:cNvPr id="0" name=""/>
        <dsp:cNvSpPr/>
      </dsp:nvSpPr>
      <dsp:spPr>
        <a:xfrm>
          <a:off x="202365" y="1545764"/>
          <a:ext cx="6676654" cy="0"/>
        </a:xfrm>
        <a:prstGeom prst="line">
          <a:avLst/>
        </a:prstGeom>
        <a:noFill/>
        <a:ln w="6350" cap="flat" cmpd="sng" algn="in">
          <a:solidFill>
            <a:srgbClr val="212F97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35072-DAB1-4E77-9A05-808B577FA98B}">
      <dsp:nvSpPr>
        <dsp:cNvPr id="0" name=""/>
        <dsp:cNvSpPr/>
      </dsp:nvSpPr>
      <dsp:spPr>
        <a:xfrm>
          <a:off x="274563" y="449626"/>
          <a:ext cx="6676654" cy="0"/>
        </a:xfrm>
        <a:prstGeom prst="line">
          <a:avLst/>
        </a:prstGeom>
        <a:noFill/>
        <a:ln w="6350" cap="flat" cmpd="sng" algn="in">
          <a:solidFill>
            <a:srgbClr val="212F97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63EAB-1CCF-4C33-A971-E59E397B9F3A}">
      <dsp:nvSpPr>
        <dsp:cNvPr id="0" name=""/>
        <dsp:cNvSpPr/>
      </dsp:nvSpPr>
      <dsp:spPr>
        <a:xfrm>
          <a:off x="2010493" y="1230"/>
          <a:ext cx="4940723" cy="44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Calibri" panose="020F0502020204030204" pitchFamily="34" charset="0"/>
          </a:endParaRPr>
        </a:p>
      </dsp:txBody>
      <dsp:txXfrm>
        <a:off x="2010493" y="1230"/>
        <a:ext cx="4940723" cy="448395"/>
      </dsp:txXfrm>
    </dsp:sp>
    <dsp:sp modelId="{95FFE393-723E-493B-B735-2AE9E173F51D}">
      <dsp:nvSpPr>
        <dsp:cNvPr id="0" name=""/>
        <dsp:cNvSpPr/>
      </dsp:nvSpPr>
      <dsp:spPr>
        <a:xfrm>
          <a:off x="-274563" y="1230"/>
          <a:ext cx="2834183" cy="44839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400" b="1" kern="1200" dirty="0">
              <a:latin typeface="Calibri" panose="020F0502020204030204" pitchFamily="34" charset="0"/>
            </a:rPr>
            <a:t>Intense Shear Layer</a:t>
          </a:r>
          <a:endParaRPr lang="en-US" sz="2400" b="1" kern="1200" dirty="0">
            <a:latin typeface="Calibri" panose="020F0502020204030204" pitchFamily="34" charset="0"/>
          </a:endParaRPr>
        </a:p>
      </dsp:txBody>
      <dsp:txXfrm>
        <a:off x="-252670" y="23123"/>
        <a:ext cx="2790397" cy="426502"/>
      </dsp:txXfrm>
    </dsp:sp>
    <dsp:sp modelId="{7948B2A9-354E-4718-89E8-15E0943B6080}">
      <dsp:nvSpPr>
        <dsp:cNvPr id="0" name=""/>
        <dsp:cNvSpPr/>
      </dsp:nvSpPr>
      <dsp:spPr>
        <a:xfrm>
          <a:off x="0" y="449626"/>
          <a:ext cx="6676654" cy="89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800" kern="1200" dirty="0">
              <a:latin typeface="Calibri" panose="020F0502020204030204" pitchFamily="34" charset="0"/>
            </a:rPr>
            <a:t>At the top of the Urban canopy</a:t>
          </a:r>
          <a:endParaRPr lang="en-US" sz="180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800" kern="1200" dirty="0">
              <a:latin typeface="Calibri" panose="020F0502020204030204" pitchFamily="34" charset="0"/>
            </a:rPr>
            <a:t>Mean kinetic energy is converted into turbulent kinetic energy 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0" y="449626"/>
        <a:ext cx="6676654" cy="896926"/>
      </dsp:txXfrm>
    </dsp:sp>
    <dsp:sp modelId="{DB07889C-1BF5-4500-A7A3-E2544CB63060}">
      <dsp:nvSpPr>
        <dsp:cNvPr id="0" name=""/>
        <dsp:cNvSpPr/>
      </dsp:nvSpPr>
      <dsp:spPr>
        <a:xfrm>
          <a:off x="1998385" y="1368972"/>
          <a:ext cx="4940723" cy="44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Calibri" panose="020F0502020204030204" pitchFamily="34" charset="0"/>
          </a:endParaRPr>
        </a:p>
      </dsp:txBody>
      <dsp:txXfrm>
        <a:off x="1998385" y="1368972"/>
        <a:ext cx="4940723" cy="448395"/>
      </dsp:txXfrm>
    </dsp:sp>
    <dsp:sp modelId="{9932DE76-6E8B-4563-9B99-49F223558950}">
      <dsp:nvSpPr>
        <dsp:cNvPr id="0" name=""/>
        <dsp:cNvSpPr/>
      </dsp:nvSpPr>
      <dsp:spPr>
        <a:xfrm>
          <a:off x="-258445" y="1111898"/>
          <a:ext cx="2785751" cy="448395"/>
        </a:xfrm>
        <a:prstGeom prst="round2SameRect">
          <a:avLst>
            <a:gd name="adj1" fmla="val 16670"/>
            <a:gd name="adj2" fmla="val 0"/>
          </a:avLst>
        </a:prstGeom>
        <a:solidFill>
          <a:srgbClr val="92D050"/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400" b="1" kern="1200" dirty="0">
              <a:latin typeface="Calibri" panose="020F0502020204030204" pitchFamily="34" charset="0"/>
            </a:rPr>
            <a:t>Wake Development</a:t>
          </a:r>
          <a:endParaRPr lang="en-US" sz="2400" b="1" kern="1200" dirty="0">
            <a:latin typeface="Calibri" panose="020F0502020204030204" pitchFamily="34" charset="0"/>
          </a:endParaRPr>
        </a:p>
      </dsp:txBody>
      <dsp:txXfrm>
        <a:off x="-236552" y="1133791"/>
        <a:ext cx="2741965" cy="426502"/>
      </dsp:txXfrm>
    </dsp:sp>
    <dsp:sp modelId="{54DD2AA2-0CEA-4FB6-AA3B-2AFADFE75861}">
      <dsp:nvSpPr>
        <dsp:cNvPr id="0" name=""/>
        <dsp:cNvSpPr/>
      </dsp:nvSpPr>
      <dsp:spPr>
        <a:xfrm>
          <a:off x="0" y="1581641"/>
          <a:ext cx="6676654" cy="89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800" kern="1200" dirty="0">
              <a:latin typeface="Calibri" panose="020F0502020204030204" pitchFamily="34" charset="0"/>
            </a:rPr>
            <a:t>Turbulent wakes are generated by roughness elements</a:t>
          </a:r>
          <a:endParaRPr lang="en-US" sz="180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800" kern="1200" dirty="0">
              <a:latin typeface="Calibri" panose="020F0502020204030204" pitchFamily="34" charset="0"/>
            </a:rPr>
            <a:t>Wakes efficiently </a:t>
          </a:r>
          <a:r>
            <a:rPr lang="en-HK" sz="1800" b="1" kern="1200" dirty="0">
              <a:solidFill>
                <a:srgbClr val="FF0000"/>
              </a:solidFill>
              <a:latin typeface="Calibri" panose="020F0502020204030204" pitchFamily="34" charset="0"/>
            </a:rPr>
            <a:t>mix and diffuse momentum, heat, moisture and scalers </a:t>
          </a:r>
          <a:r>
            <a:rPr lang="en-HK" sz="1800" kern="1200" dirty="0">
              <a:solidFill>
                <a:srgbClr val="FF0000"/>
              </a:solidFill>
              <a:latin typeface="Calibri" panose="020F0502020204030204" pitchFamily="34" charset="0"/>
            </a:rPr>
            <a:t>like pollutants</a:t>
          </a:r>
          <a:endParaRPr lang="en-US" sz="1800" kern="1200" dirty="0">
            <a:solidFill>
              <a:srgbClr val="FF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800" kern="1200" dirty="0">
              <a:latin typeface="Calibri" panose="020F0502020204030204" pitchFamily="34" charset="0"/>
            </a:rPr>
            <a:t>Size of eddies are related to the dimensions of roughness elements </a:t>
          </a:r>
          <a:endParaRPr lang="en-US" sz="180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Calibri" panose="020F0502020204030204" pitchFamily="34" charset="0"/>
          </a:endParaRPr>
        </a:p>
      </dsp:txBody>
      <dsp:txXfrm>
        <a:off x="0" y="1581641"/>
        <a:ext cx="6676654" cy="896926"/>
      </dsp:txXfrm>
    </dsp:sp>
    <dsp:sp modelId="{1860EAA4-00E0-4875-AEAF-29354B186248}">
      <dsp:nvSpPr>
        <dsp:cNvPr id="0" name=""/>
        <dsp:cNvSpPr/>
      </dsp:nvSpPr>
      <dsp:spPr>
        <a:xfrm>
          <a:off x="2004543" y="2736714"/>
          <a:ext cx="4940723" cy="44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Calibri" panose="020F0502020204030204" pitchFamily="34" charset="0"/>
          </a:endParaRPr>
        </a:p>
      </dsp:txBody>
      <dsp:txXfrm>
        <a:off x="2004543" y="2736714"/>
        <a:ext cx="4940723" cy="448395"/>
      </dsp:txXfrm>
    </dsp:sp>
    <dsp:sp modelId="{29FC4572-366F-4ED7-9542-B922C46BC011}">
      <dsp:nvSpPr>
        <dsp:cNvPr id="0" name=""/>
        <dsp:cNvSpPr/>
      </dsp:nvSpPr>
      <dsp:spPr>
        <a:xfrm>
          <a:off x="-215980" y="2875941"/>
          <a:ext cx="2810383" cy="44839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400" b="1" kern="1200" dirty="0">
              <a:latin typeface="Calibri" panose="020F0502020204030204" pitchFamily="34" charset="0"/>
            </a:rPr>
            <a:t>Drag</a:t>
          </a:r>
          <a:endParaRPr lang="en-US" sz="2400" b="1" kern="1200" dirty="0">
            <a:latin typeface="Calibri" panose="020F0502020204030204" pitchFamily="34" charset="0"/>
          </a:endParaRPr>
        </a:p>
      </dsp:txBody>
      <dsp:txXfrm>
        <a:off x="-194087" y="2897834"/>
        <a:ext cx="2766597" cy="426502"/>
      </dsp:txXfrm>
    </dsp:sp>
    <dsp:sp modelId="{4D99D028-01D6-435D-8A25-5D04FF125992}">
      <dsp:nvSpPr>
        <dsp:cNvPr id="0" name=""/>
        <dsp:cNvSpPr/>
      </dsp:nvSpPr>
      <dsp:spPr>
        <a:xfrm>
          <a:off x="0" y="3124266"/>
          <a:ext cx="6676654" cy="89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800" kern="1200" dirty="0">
              <a:latin typeface="Calibri" panose="020F0502020204030204" pitchFamily="34" charset="0"/>
            </a:rPr>
            <a:t>Drag occurs due to the presence of buildings</a:t>
          </a:r>
          <a:endParaRPr lang="en-US" sz="180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800" kern="1200" dirty="0">
              <a:latin typeface="Calibri" panose="020F0502020204030204" pitchFamily="34" charset="0"/>
            </a:rPr>
            <a:t>It includes momentum and thermal drag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0" y="3124266"/>
        <a:ext cx="6676654" cy="896926"/>
      </dsp:txXfrm>
    </dsp:sp>
    <dsp:sp modelId="{4863A90F-C83E-4B7E-A256-7736FCD183EF}">
      <dsp:nvSpPr>
        <dsp:cNvPr id="0" name=""/>
        <dsp:cNvSpPr/>
      </dsp:nvSpPr>
      <dsp:spPr>
        <a:xfrm>
          <a:off x="2004543" y="4104456"/>
          <a:ext cx="4940723" cy="44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83973-91A5-4566-B75D-D39F24D686D0}">
      <dsp:nvSpPr>
        <dsp:cNvPr id="0" name=""/>
        <dsp:cNvSpPr/>
      </dsp:nvSpPr>
      <dsp:spPr>
        <a:xfrm>
          <a:off x="-214296" y="4101376"/>
          <a:ext cx="2810383" cy="44839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400" b="1" kern="1200" dirty="0">
              <a:latin typeface="Calibri" panose="020F0502020204030204" pitchFamily="34" charset="0"/>
            </a:rPr>
            <a:t>Radiations</a:t>
          </a:r>
          <a:endParaRPr lang="en-US" sz="2400" b="1" kern="1200" dirty="0">
            <a:latin typeface="Calibri" panose="020F0502020204030204" pitchFamily="34" charset="0"/>
          </a:endParaRPr>
        </a:p>
      </dsp:txBody>
      <dsp:txXfrm>
        <a:off x="-192403" y="4123269"/>
        <a:ext cx="2766597" cy="426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1A056-73C2-4BDE-B66A-D7F82FA54C7C}">
      <dsp:nvSpPr>
        <dsp:cNvPr id="0" name=""/>
        <dsp:cNvSpPr/>
      </dsp:nvSpPr>
      <dsp:spPr>
        <a:xfrm rot="5400000">
          <a:off x="5700036" y="-3295160"/>
          <a:ext cx="960538" cy="7985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in">
          <a:solidFill>
            <a:schemeClr val="accent4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800" kern="1200" dirty="0">
              <a:latin typeface="Calibri" panose="020F0502020204030204" pitchFamily="34" charset="0"/>
            </a:rPr>
            <a:t>It treats the urban geometry as a </a:t>
          </a:r>
          <a:r>
            <a:rPr lang="en-HK" sz="1800" b="1" kern="1200" dirty="0">
              <a:latin typeface="Calibri" panose="020F0502020204030204" pitchFamily="34" charset="0"/>
            </a:rPr>
            <a:t>flat surface</a:t>
          </a:r>
          <a:endParaRPr lang="en-US" sz="1800" b="1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800" kern="1200" dirty="0">
              <a:latin typeface="Calibri" panose="020F0502020204030204" pitchFamily="34" charset="0"/>
            </a:rPr>
            <a:t>Parameters such as soil heat capacity, thermal conductivity, surface albedo, roughness length, moisture availability </a:t>
          </a:r>
          <a:r>
            <a:rPr lang="en-HK" sz="1800" b="1" kern="1200" dirty="0">
              <a:latin typeface="Calibri" panose="020F0502020204030204" pitchFamily="34" charset="0"/>
            </a:rPr>
            <a:t>are varied at the surface   </a:t>
          </a:r>
          <a:endParaRPr lang="en-US" sz="1800" b="1" kern="1200" dirty="0">
            <a:latin typeface="Calibri" panose="020F0502020204030204" pitchFamily="34" charset="0"/>
          </a:endParaRPr>
        </a:p>
      </dsp:txBody>
      <dsp:txXfrm rot="-5400000">
        <a:off x="2187485" y="264281"/>
        <a:ext cx="7938750" cy="866758"/>
      </dsp:txXfrm>
    </dsp:sp>
    <dsp:sp modelId="{92943159-27B2-41E0-8825-B5BFDA3E1074}">
      <dsp:nvSpPr>
        <dsp:cNvPr id="0" name=""/>
        <dsp:cNvSpPr/>
      </dsp:nvSpPr>
      <dsp:spPr>
        <a:xfrm>
          <a:off x="633740" y="865"/>
          <a:ext cx="1553744" cy="1393588"/>
        </a:xfrm>
        <a:prstGeom prst="roundRect">
          <a:avLst/>
        </a:prstGeom>
        <a:gradFill rotWithShape="1">
          <a:gsLst>
            <a:gs pos="0">
              <a:schemeClr val="accent4">
                <a:tint val="94000"/>
                <a:satMod val="103000"/>
                <a:lumMod val="102000"/>
              </a:schemeClr>
            </a:gs>
            <a:gs pos="50000">
              <a:schemeClr val="accent4">
                <a:shade val="100000"/>
                <a:satMod val="110000"/>
                <a:lumMod val="100000"/>
              </a:schemeClr>
            </a:gs>
            <a:gs pos="100000">
              <a:schemeClr val="accent4"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700" b="1" kern="1200" dirty="0">
              <a:latin typeface="Calibri" panose="020F0502020204030204" pitchFamily="34" charset="0"/>
            </a:rPr>
            <a:t>Slab Model</a:t>
          </a:r>
          <a:endParaRPr lang="en-US" sz="1700" b="1" kern="1200" dirty="0">
            <a:latin typeface="Calibri" panose="020F0502020204030204" pitchFamily="34" charset="0"/>
          </a:endParaRPr>
        </a:p>
      </dsp:txBody>
      <dsp:txXfrm>
        <a:off x="701769" y="68894"/>
        <a:ext cx="1417686" cy="1257530"/>
      </dsp:txXfrm>
    </dsp:sp>
    <dsp:sp modelId="{5DAAA66C-5A04-42A4-90E0-3F07F95D51BB}">
      <dsp:nvSpPr>
        <dsp:cNvPr id="0" name=""/>
        <dsp:cNvSpPr/>
      </dsp:nvSpPr>
      <dsp:spPr>
        <a:xfrm rot="5400000">
          <a:off x="5667892" y="-1730652"/>
          <a:ext cx="1095023" cy="7987723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6350" cap="flat" cmpd="sng" algn="in">
          <a:solidFill>
            <a:schemeClr val="accent5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600" kern="1200" dirty="0">
              <a:latin typeface="Calibri" panose="020F0502020204030204" pitchFamily="34" charset="0"/>
            </a:rPr>
            <a:t>Single layer approach can calculate </a:t>
          </a:r>
          <a:r>
            <a:rPr lang="en-HK" sz="1600" b="1" kern="1200" dirty="0">
              <a:latin typeface="Calibri" panose="020F0502020204030204" pitchFamily="34" charset="0"/>
            </a:rPr>
            <a:t>canyon drag coefficient</a:t>
          </a:r>
          <a:r>
            <a:rPr lang="en-HK" sz="1600" kern="1200" dirty="0">
              <a:latin typeface="Calibri" panose="020F0502020204030204" pitchFamily="34" charset="0"/>
            </a:rPr>
            <a:t>, friction velocity etc. </a:t>
          </a:r>
          <a:endParaRPr lang="en-US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600" kern="1200" dirty="0">
              <a:latin typeface="Calibri" panose="020F0502020204030204" pitchFamily="34" charset="0"/>
            </a:rPr>
            <a:t>Surface skin temp. </a:t>
          </a:r>
          <a:r>
            <a:rPr lang="en-HK" sz="1600" b="1" kern="1200" dirty="0">
              <a:latin typeface="Calibri" panose="020F0502020204030204" pitchFamily="34" charset="0"/>
            </a:rPr>
            <a:t>at roof, walls, road </a:t>
          </a:r>
          <a:r>
            <a:rPr lang="en-HK" sz="1600" kern="1200" dirty="0">
              <a:latin typeface="Calibri" panose="020F0502020204030204" pitchFamily="34" charset="0"/>
            </a:rPr>
            <a:t>and temp. profiles, radiations also</a:t>
          </a:r>
          <a:endParaRPr lang="en-US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600" b="1" kern="1200" dirty="0">
              <a:latin typeface="Calibri" panose="020F0502020204030204" pitchFamily="34" charset="0"/>
            </a:rPr>
            <a:t>Reflection of radiations </a:t>
          </a:r>
          <a:r>
            <a:rPr lang="en-HK" sz="1600" kern="1200" dirty="0">
              <a:latin typeface="Calibri" panose="020F0502020204030204" pitchFamily="34" charset="0"/>
            </a:rPr>
            <a:t>from the surfaces </a:t>
          </a:r>
          <a:r>
            <a:rPr lang="en-HK" sz="1600" b="1" kern="1200" dirty="0">
              <a:latin typeface="Calibri" panose="020F0502020204030204" pitchFamily="34" charset="0"/>
            </a:rPr>
            <a:t>and shadowing effects </a:t>
          </a:r>
          <a:r>
            <a:rPr lang="en-HK" sz="1600" kern="1200" dirty="0">
              <a:latin typeface="Calibri" panose="020F0502020204030204" pitchFamily="34" charset="0"/>
            </a:rPr>
            <a:t>of buildings in</a:t>
          </a:r>
          <a:r>
            <a:rPr lang="en-HK" sz="1600" b="1" kern="1200" dirty="0">
              <a:latin typeface="Calibri" panose="020F0502020204030204" pitchFamily="34" charset="0"/>
            </a:rPr>
            <a:t> 3D</a:t>
          </a:r>
          <a:endParaRPr lang="en-US" sz="1600" b="1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600" kern="1200" dirty="0">
              <a:latin typeface="Calibri" panose="020F0502020204030204" pitchFamily="34" charset="0"/>
            </a:rPr>
            <a:t>Sensible heat flux, momentum flux </a:t>
          </a:r>
          <a:r>
            <a:rPr lang="en-HK" sz="1600" b="1" kern="1200" dirty="0">
              <a:latin typeface="Calibri" panose="020F0502020204030204" pitchFamily="34" charset="0"/>
            </a:rPr>
            <a:t>is </a:t>
          </a:r>
          <a:r>
            <a:rPr lang="en-HK" sz="1600" b="1" kern="1200" dirty="0">
              <a:solidFill>
                <a:srgbClr val="FF0000"/>
              </a:solidFill>
              <a:latin typeface="Calibri" panose="020F0502020204030204" pitchFamily="34" charset="0"/>
            </a:rPr>
            <a:t>passed to the WRF-Noah </a:t>
          </a:r>
          <a:r>
            <a:rPr lang="en-HK" sz="1600" kern="1200" dirty="0">
              <a:latin typeface="Calibri" panose="020F0502020204030204" pitchFamily="34" charset="0"/>
            </a:rPr>
            <a:t>land surface model </a:t>
          </a:r>
          <a:endParaRPr lang="en-US" sz="1600" kern="1200" dirty="0">
            <a:latin typeface="Calibri" panose="020F0502020204030204" pitchFamily="34" charset="0"/>
          </a:endParaRPr>
        </a:p>
      </dsp:txBody>
      <dsp:txXfrm rot="-5400000">
        <a:off x="2221543" y="1769152"/>
        <a:ext cx="7934268" cy="988113"/>
      </dsp:txXfrm>
    </dsp:sp>
    <dsp:sp modelId="{831C81DD-0C09-4DF8-8223-AD4E74F4D2FF}">
      <dsp:nvSpPr>
        <dsp:cNvPr id="0" name=""/>
        <dsp:cNvSpPr/>
      </dsp:nvSpPr>
      <dsp:spPr>
        <a:xfrm>
          <a:off x="633740" y="1527406"/>
          <a:ext cx="1587801" cy="1471605"/>
        </a:xfrm>
        <a:prstGeom prst="roundRect">
          <a:avLst/>
        </a:prstGeom>
        <a:gradFill rotWithShape="1">
          <a:gsLst>
            <a:gs pos="0">
              <a:schemeClr val="accent5">
                <a:tint val="94000"/>
                <a:satMod val="103000"/>
                <a:lumMod val="102000"/>
              </a:schemeClr>
            </a:gs>
            <a:gs pos="50000">
              <a:schemeClr val="accent5">
                <a:shade val="100000"/>
                <a:satMod val="110000"/>
                <a:lumMod val="100000"/>
              </a:schemeClr>
            </a:gs>
            <a:gs pos="100000">
              <a:schemeClr val="accent5"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700" b="1" kern="1200" dirty="0">
              <a:latin typeface="Calibri" panose="020F0502020204030204" pitchFamily="34" charset="0"/>
            </a:rPr>
            <a:t>UCM (Urban Canopy Model)</a:t>
          </a:r>
          <a:endParaRPr lang="en-US" sz="1700" b="1" kern="1200" dirty="0">
            <a:latin typeface="Calibri" panose="020F0502020204030204" pitchFamily="34" charset="0"/>
          </a:endParaRPr>
        </a:p>
      </dsp:txBody>
      <dsp:txXfrm>
        <a:off x="705578" y="1599244"/>
        <a:ext cx="1444125" cy="1327929"/>
      </dsp:txXfrm>
    </dsp:sp>
    <dsp:sp modelId="{881342A4-96D5-4CE8-A2E4-7C02A90415D9}">
      <dsp:nvSpPr>
        <dsp:cNvPr id="0" name=""/>
        <dsp:cNvSpPr/>
      </dsp:nvSpPr>
      <dsp:spPr>
        <a:xfrm rot="5400000">
          <a:off x="5531653" y="305219"/>
          <a:ext cx="1427916" cy="7939327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in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600" kern="1200" dirty="0">
              <a:latin typeface="Calibri" panose="020F0502020204030204" pitchFamily="34" charset="0"/>
            </a:rPr>
            <a:t>Most sophisticated </a:t>
          </a:r>
          <a:r>
            <a:rPr lang="en-HK" sz="1600" b="1" kern="1200" dirty="0">
              <a:solidFill>
                <a:srgbClr val="FF0000"/>
              </a:solidFill>
              <a:latin typeface="Calibri" panose="020F0502020204030204" pitchFamily="34" charset="0"/>
            </a:rPr>
            <a:t>Multi layer </a:t>
          </a:r>
          <a:r>
            <a:rPr lang="en-HK" sz="1600" kern="1200" dirty="0">
              <a:latin typeface="Calibri" panose="020F0502020204030204" pitchFamily="34" charset="0"/>
            </a:rPr>
            <a:t>approach</a:t>
          </a:r>
          <a:endParaRPr lang="en-US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600" kern="1200" dirty="0">
              <a:latin typeface="Calibri" panose="020F0502020204030204" pitchFamily="34" charset="0"/>
            </a:rPr>
            <a:t>Building effects are parameterized on the grid averaged variables</a:t>
          </a:r>
          <a:endParaRPr lang="en-US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600" kern="1200" dirty="0">
              <a:latin typeface="Calibri" panose="020F0502020204030204" pitchFamily="34" charset="0"/>
            </a:rPr>
            <a:t>Accounts roof, walls, road effects on </a:t>
          </a:r>
          <a:r>
            <a:rPr lang="en-HK" sz="1600" b="1" kern="1200" dirty="0">
              <a:solidFill>
                <a:srgbClr val="FF0000"/>
              </a:solidFill>
              <a:latin typeface="Calibri" panose="020F0502020204030204" pitchFamily="34" charset="0"/>
            </a:rPr>
            <a:t>momentum, TKE and potential temp</a:t>
          </a:r>
          <a:r>
            <a:rPr lang="en-HK" sz="1600" b="1" kern="1200" dirty="0">
              <a:latin typeface="Calibri" panose="020F0502020204030204" pitchFamily="34" charset="0"/>
            </a:rPr>
            <a:t>.</a:t>
          </a:r>
          <a:endParaRPr lang="en-US" sz="1600" b="1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600" b="1" kern="1200" dirty="0">
              <a:solidFill>
                <a:srgbClr val="FF0000"/>
              </a:solidFill>
              <a:latin typeface="Calibri" panose="020F0502020204030204" pitchFamily="34" charset="0"/>
            </a:rPr>
            <a:t>Shadowing, trapping and reflections </a:t>
          </a:r>
          <a:r>
            <a:rPr lang="en-HK" sz="1600" kern="1200" dirty="0">
              <a:latin typeface="Calibri" panose="020F0502020204030204" pitchFamily="34" charset="0"/>
            </a:rPr>
            <a:t>of radiations are considered</a:t>
          </a:r>
          <a:endParaRPr lang="en-US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600" kern="1200" dirty="0">
              <a:latin typeface="Calibri" panose="020F0502020204030204" pitchFamily="34" charset="0"/>
            </a:rPr>
            <a:t>BEM accounts for the </a:t>
          </a:r>
          <a:r>
            <a:rPr lang="en-HK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anthropogenic fluxes </a:t>
          </a:r>
          <a:r>
            <a:rPr lang="en-HK" sz="1600" kern="1200" dirty="0">
              <a:latin typeface="Calibri" panose="020F0502020204030204" pitchFamily="34" charset="0"/>
            </a:rPr>
            <a:t>e.g. air conditioning </a:t>
          </a:r>
          <a:endParaRPr lang="en-US" sz="1600" kern="1200" dirty="0">
            <a:latin typeface="Calibri" panose="020F0502020204030204" pitchFamily="34" charset="0"/>
          </a:endParaRPr>
        </a:p>
      </dsp:txBody>
      <dsp:txXfrm rot="-5400000">
        <a:off x="2275948" y="3630630"/>
        <a:ext cx="7869622" cy="1288506"/>
      </dsp:txXfrm>
    </dsp:sp>
    <dsp:sp modelId="{EB5CDEF8-21A5-4574-ACD0-A5C79B07F592}">
      <dsp:nvSpPr>
        <dsp:cNvPr id="0" name=""/>
        <dsp:cNvSpPr/>
      </dsp:nvSpPr>
      <dsp:spPr>
        <a:xfrm>
          <a:off x="633740" y="3131964"/>
          <a:ext cx="1642207" cy="2285836"/>
        </a:xfrm>
        <a:prstGeom prst="roundRect">
          <a:avLst/>
        </a:prstGeom>
        <a:gradFill rotWithShape="1">
          <a:gsLst>
            <a:gs pos="0">
              <a:schemeClr val="accent2">
                <a:tint val="94000"/>
                <a:satMod val="103000"/>
                <a:lumMod val="102000"/>
              </a:schemeClr>
            </a:gs>
            <a:gs pos="50000">
              <a:schemeClr val="accent2">
                <a:shade val="100000"/>
                <a:satMod val="110000"/>
                <a:lumMod val="100000"/>
              </a:schemeClr>
            </a:gs>
            <a:gs pos="100000">
              <a:schemeClr val="accent2"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700" b="1" kern="1200" dirty="0">
              <a:latin typeface="Calibri" panose="020F0502020204030204" pitchFamily="34" charset="0"/>
            </a:rPr>
            <a:t>BEP (Building Effect Parameterization)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700" b="1" kern="1200" dirty="0">
              <a:latin typeface="Calibri" panose="020F0502020204030204" pitchFamily="34" charset="0"/>
            </a:rPr>
            <a:t>+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700" b="1" kern="1200" dirty="0">
              <a:latin typeface="Calibri" panose="020F0502020204030204" pitchFamily="34" charset="0"/>
            </a:rPr>
            <a:t>BEM (Building Energy Model)</a:t>
          </a:r>
          <a:endParaRPr lang="en-US" sz="1700" b="1" kern="1200" dirty="0">
            <a:latin typeface="Calibri" panose="020F0502020204030204" pitchFamily="34" charset="0"/>
          </a:endParaRPr>
        </a:p>
      </dsp:txBody>
      <dsp:txXfrm>
        <a:off x="713906" y="3212130"/>
        <a:ext cx="1481875" cy="2125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239AD-C228-42FD-96BF-15241DAC4372}">
      <dsp:nvSpPr>
        <dsp:cNvPr id="0" name=""/>
        <dsp:cNvSpPr/>
      </dsp:nvSpPr>
      <dsp:spPr>
        <a:xfrm>
          <a:off x="899595" y="0"/>
          <a:ext cx="2310374" cy="1443983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1">
                <a:tint val="67000"/>
                <a:satMod val="105000"/>
                <a:lumMod val="110000"/>
              </a:schemeClr>
            </a:gs>
            <a:gs pos="50000">
              <a:schemeClr val="accent1">
                <a:tint val="73000"/>
                <a:satMod val="103000"/>
                <a:lumMod val="105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6791D830-8017-434C-93D8-13833AE2246F}">
      <dsp:nvSpPr>
        <dsp:cNvPr id="0" name=""/>
        <dsp:cNvSpPr/>
      </dsp:nvSpPr>
      <dsp:spPr>
        <a:xfrm>
          <a:off x="1237303" y="996637"/>
          <a:ext cx="60069" cy="60069"/>
        </a:xfrm>
        <a:prstGeom prst="ellipse">
          <a:avLst/>
        </a:prstGeom>
        <a:solidFill>
          <a:srgbClr val="002060"/>
        </a:solidFill>
        <a:ln w="6350" cap="flat" cmpd="sng" algn="in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25862029-792A-4765-B278-4C2A69A8855E}">
      <dsp:nvSpPr>
        <dsp:cNvPr id="0" name=""/>
        <dsp:cNvSpPr/>
      </dsp:nvSpPr>
      <dsp:spPr>
        <a:xfrm>
          <a:off x="1267338" y="1026672"/>
          <a:ext cx="538317" cy="417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3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200" b="1" kern="1200" dirty="0">
              <a:latin typeface="Calibri" panose="020F0502020204030204" pitchFamily="34" charset="0"/>
            </a:rPr>
            <a:t>Slab Model</a:t>
          </a:r>
          <a:endParaRPr lang="en-US" sz="1200" b="1" kern="1200" dirty="0">
            <a:latin typeface="Calibri" panose="020F0502020204030204" pitchFamily="34" charset="0"/>
          </a:endParaRPr>
        </a:p>
      </dsp:txBody>
      <dsp:txXfrm>
        <a:off x="1267338" y="1026672"/>
        <a:ext cx="538317" cy="417311"/>
      </dsp:txXfrm>
    </dsp:sp>
    <dsp:sp modelId="{A2AF1771-FE49-4586-B13D-7534ACA3441B}">
      <dsp:nvSpPr>
        <dsp:cNvPr id="0" name=""/>
        <dsp:cNvSpPr/>
      </dsp:nvSpPr>
      <dsp:spPr>
        <a:xfrm>
          <a:off x="1767534" y="604162"/>
          <a:ext cx="108587" cy="108587"/>
        </a:xfrm>
        <a:prstGeom prst="ellipse">
          <a:avLst/>
        </a:prstGeom>
        <a:solidFill>
          <a:srgbClr val="002060"/>
        </a:solidFill>
        <a:ln w="6350" cap="flat" cmpd="sng" algn="in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05525131-F4FE-4142-938D-6406B8F1C32F}">
      <dsp:nvSpPr>
        <dsp:cNvPr id="0" name=""/>
        <dsp:cNvSpPr/>
      </dsp:nvSpPr>
      <dsp:spPr>
        <a:xfrm>
          <a:off x="1821828" y="658456"/>
          <a:ext cx="554489" cy="785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38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200" b="1" kern="1200" dirty="0">
              <a:latin typeface="Calibri" panose="020F0502020204030204" pitchFamily="34" charset="0"/>
            </a:rPr>
            <a:t>UCM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1200" b="1" kern="1200" dirty="0">
            <a:latin typeface="Calibri" panose="020F050202020403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1200" b="1" kern="1200" dirty="0">
            <a:latin typeface="Calibri" panose="020F050202020403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1200" b="1" kern="1200" dirty="0">
            <a:latin typeface="Calibri" panose="020F0502020204030204" pitchFamily="34" charset="0"/>
          </a:endParaRPr>
        </a:p>
      </dsp:txBody>
      <dsp:txXfrm>
        <a:off x="1821828" y="658456"/>
        <a:ext cx="554489" cy="785527"/>
      </dsp:txXfrm>
    </dsp:sp>
    <dsp:sp modelId="{D8EFAAB2-8532-4E2A-8967-08FE7CF6F1A9}">
      <dsp:nvSpPr>
        <dsp:cNvPr id="0" name=""/>
        <dsp:cNvSpPr/>
      </dsp:nvSpPr>
      <dsp:spPr>
        <a:xfrm>
          <a:off x="2405197" y="365327"/>
          <a:ext cx="150174" cy="150174"/>
        </a:xfrm>
        <a:prstGeom prst="ellipse">
          <a:avLst/>
        </a:prstGeom>
        <a:solidFill>
          <a:srgbClr val="002060"/>
        </a:solidFill>
        <a:ln w="6350" cap="flat" cmpd="sng" algn="in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2B2C3167-276D-469C-8C53-F4F69857539A}">
      <dsp:nvSpPr>
        <dsp:cNvPr id="0" name=""/>
        <dsp:cNvSpPr/>
      </dsp:nvSpPr>
      <dsp:spPr>
        <a:xfrm>
          <a:off x="2480284" y="440415"/>
          <a:ext cx="554489" cy="100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74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200" b="1" kern="1200" dirty="0">
              <a:latin typeface="Calibri" panose="020F0502020204030204" pitchFamily="34" charset="0"/>
            </a:rPr>
            <a:t>BEP + BEM</a:t>
          </a:r>
          <a:endParaRPr lang="en-US" sz="1200" b="1" kern="1200" dirty="0">
            <a:latin typeface="Calibri" panose="020F0502020204030204" pitchFamily="34" charset="0"/>
          </a:endParaRPr>
        </a:p>
      </dsp:txBody>
      <dsp:txXfrm>
        <a:off x="2480284" y="440415"/>
        <a:ext cx="554489" cy="1003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DCD0-9328-43A8-AC5F-93E07ED3B237}" type="datetimeFigureOut">
              <a:rPr lang="en-US" smtClean="0"/>
              <a:t>24-Oct-18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1A27F-0B40-42BC-ADC3-143C24F9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9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CD59-2005-4175-972B-562CE7528B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9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1A27F-0B40-42BC-ADC3-143C24F925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6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1A27F-0B40-42BC-ADC3-143C24F925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7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1A27F-0B40-42BC-ADC3-143C24F925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61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1A27F-0B40-42BC-ADC3-143C24F925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6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1A27F-0B40-42BC-ADC3-143C24F925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96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1A27F-0B40-42BC-ADC3-143C24F925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47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1A27F-0B40-42BC-ADC3-143C24F925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3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C92145A-1D22-47C6-A767-AEB6B3D5CC82}" type="datetime1">
              <a:rPr lang="en-US" smtClean="0"/>
              <a:t>24-Oct-18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141726-0BE0-464D-B583-3ABD29FE820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13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3D0-180A-4BBC-A955-EC29E6EC3611}" type="datetime1">
              <a:rPr lang="en-US" smtClean="0"/>
              <a:t>24-Oct-18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A9DB-3D56-4DB9-90E6-B2E14BB4751C}" type="datetime1">
              <a:rPr lang="en-US" smtClean="0"/>
              <a:t>24-Oct-18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2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508E-FA02-4B9C-9B24-73B4B760E403}" type="datetime1">
              <a:rPr lang="en-US" smtClean="0"/>
              <a:t>24-Oct-18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1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BBE82F-6EE5-4868-8570-3AFE901C05AF}" type="datetime1">
              <a:rPr lang="en-US" smtClean="0"/>
              <a:t>24-Oct-18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41726-0BE0-464D-B583-3ABD29FE82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14248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9132-171F-4565-8C68-22863B4C8095}" type="datetime1">
              <a:rPr lang="en-US" smtClean="0"/>
              <a:t>24-Oct-18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553C-DADA-494E-B37D-3CE96E628442}" type="datetime1">
              <a:rPr lang="en-US" smtClean="0"/>
              <a:t>24-Oct-18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2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647E-C0DD-4032-8852-016E1B6F14D9}" type="datetime1">
              <a:rPr lang="en-US" smtClean="0"/>
              <a:t>24-Oct-18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3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849C-8285-4762-8BDE-8DB5F1EF7B8D}" type="datetime1">
              <a:rPr lang="en-US" smtClean="0"/>
              <a:t>24-Oct-18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8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316878-FEB8-4672-B8B1-6F7C7AFB30FC}" type="datetime1">
              <a:rPr lang="en-US" smtClean="0"/>
              <a:t>24-Oct-18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41726-0BE0-464D-B583-3ABD29FE82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86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147B49-9C50-4124-9D49-4F21CBD1D310}" type="datetime1">
              <a:rPr lang="en-US" smtClean="0"/>
              <a:t>24-Oct-18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41726-0BE0-464D-B583-3ABD29FE82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188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2AEC740-8789-4DA5-8968-6C1E0AC5BFB7}" type="datetime1">
              <a:rPr lang="en-US" smtClean="0"/>
              <a:t>24-Oct-18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1141726-0BE0-464D-B583-3ABD29FE82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840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15.jpeg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77.png"/><Relationship Id="rId5" Type="http://schemas.openxmlformats.org/officeDocument/2006/relationships/image" Target="../media/image75.png"/><Relationship Id="rId10" Type="http://schemas.openxmlformats.org/officeDocument/2006/relationships/image" Target="../media/image71.png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6546" y="1682381"/>
            <a:ext cx="11290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212F97"/>
                </a:solidFill>
                <a:latin typeface="Calibri" panose="020F0502020204030204" pitchFamily="34" charset="0"/>
              </a:rPr>
              <a:t>Simulation of the Meteorological Conditions by Introducing the Urban Physics within the PX-LSM and ACM2-PBL Scheme in the WRF Model over the PRD Region in Southern China</a:t>
            </a:r>
            <a:endParaRPr lang="en-US" sz="2800" b="1" dirty="0">
              <a:solidFill>
                <a:srgbClr val="212F97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5932" y="3531163"/>
            <a:ext cx="884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Utkarsh Prakash </a:t>
            </a:r>
            <a:r>
              <a:rPr lang="en-HK" dirty="0" err="1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BHAUTMAGE</a:t>
            </a:r>
            <a:r>
              <a:rPr lang="en-HK" baseline="30000" dirty="0" err="1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a</a:t>
            </a:r>
            <a:r>
              <a:rPr lang="en-HK" dirty="0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, Chun Yin </a:t>
            </a:r>
            <a:r>
              <a:rPr lang="en-HK" dirty="0" err="1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DY</a:t>
            </a:r>
            <a:r>
              <a:rPr lang="en-HK" baseline="30000" dirty="0" err="1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a</a:t>
            </a:r>
            <a:r>
              <a:rPr lang="en-HK" dirty="0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, Jimmy Chi-Hung </a:t>
            </a:r>
            <a:r>
              <a:rPr lang="en-HK" dirty="0" err="1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FUNG</a:t>
            </a:r>
            <a:r>
              <a:rPr lang="en-HK" baseline="30000" dirty="0" err="1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a</a:t>
            </a:r>
            <a:r>
              <a:rPr lang="en-HK" dirty="0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,</a:t>
            </a:r>
          </a:p>
          <a:p>
            <a:r>
              <a:rPr lang="en-HK" dirty="0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Jonathan </a:t>
            </a:r>
            <a:r>
              <a:rPr lang="en-HK" dirty="0" err="1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PLEIM</a:t>
            </a:r>
            <a:r>
              <a:rPr lang="en-HK" baseline="30000" dirty="0" err="1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b</a:t>
            </a:r>
            <a:r>
              <a:rPr lang="en-HK" dirty="0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, Alexis </a:t>
            </a:r>
            <a:r>
              <a:rPr lang="en-HK" dirty="0" err="1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LAU</a:t>
            </a:r>
            <a:r>
              <a:rPr lang="en-HK" baseline="30000" dirty="0" err="1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a</a:t>
            </a:r>
            <a:r>
              <a:rPr lang="en-HK" dirty="0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, Adel </a:t>
            </a:r>
            <a:r>
              <a:rPr lang="en-HK" dirty="0" err="1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HANNA</a:t>
            </a:r>
            <a:r>
              <a:rPr lang="en-HK" baseline="30000" dirty="0" err="1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c</a:t>
            </a:r>
            <a:r>
              <a:rPr lang="en-HK" dirty="0">
                <a:solidFill>
                  <a:srgbClr val="27467D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22" y="140569"/>
            <a:ext cx="2361508" cy="801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AA1-8ED8-4143-A038-2837A9166E9B}" type="slidenum">
              <a:rPr lang="en-US" smtClean="0">
                <a:latin typeface="Calibri" panose="020F0502020204030204" pitchFamily="34" charset="0"/>
              </a:rPr>
              <a:t>1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0427" y="5500106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HK" b="1" dirty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Date – 24.OCT.2018</a:t>
            </a:r>
            <a:endParaRPr lang="en-HK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1" y="5996981"/>
            <a:ext cx="2387505" cy="769243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766546" y="187542"/>
            <a:ext cx="6584513" cy="707886"/>
          </a:xfrm>
          <a:prstGeom prst="rect">
            <a:avLst/>
          </a:prstGeom>
          <a:solidFill>
            <a:srgbClr val="FFFFE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HK" sz="2000" b="1" dirty="0">
                <a:latin typeface="Cambria" panose="02040503050406030204" pitchFamily="18" charset="0"/>
              </a:rPr>
              <a:t>COMMUNITY MODELING AND ANALYSIS SYSTEM: 2018 Conference, UNC Chapel Hill, USA 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7397" y="4177494"/>
            <a:ext cx="5267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baseline="30000" dirty="0" err="1">
                <a:solidFill>
                  <a:srgbClr val="27467D"/>
                </a:solidFill>
                <a:latin typeface="Calibri" panose="020F050202020403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a</a:t>
            </a:r>
            <a:r>
              <a:rPr lang="en-HK" sz="1400" i="1" dirty="0" err="1">
                <a:solidFill>
                  <a:srgbClr val="27467D"/>
                </a:solidFill>
                <a:latin typeface="Calibri" panose="020F050202020403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Division</a:t>
            </a:r>
            <a:r>
              <a:rPr lang="en-HK" sz="1400" i="1" dirty="0">
                <a:solidFill>
                  <a:srgbClr val="27467D"/>
                </a:solidFill>
                <a:latin typeface="Calibri" panose="020F050202020403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 of Environment, HKUST, Hong Kong</a:t>
            </a:r>
          </a:p>
          <a:p>
            <a:r>
              <a:rPr lang="en-HK" sz="1400" baseline="30000" dirty="0" err="1">
                <a:solidFill>
                  <a:srgbClr val="27467D"/>
                </a:solidFill>
                <a:latin typeface="Calibri" panose="020F050202020403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b</a:t>
            </a:r>
            <a:r>
              <a:rPr lang="en-HK" sz="1400" i="1" dirty="0" err="1">
                <a:solidFill>
                  <a:srgbClr val="27467D"/>
                </a:solidFill>
                <a:latin typeface="Calibri" panose="020F050202020403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Environmental</a:t>
            </a:r>
            <a:r>
              <a:rPr lang="en-HK" sz="1400" i="1" dirty="0">
                <a:solidFill>
                  <a:srgbClr val="27467D"/>
                </a:solidFill>
                <a:latin typeface="Calibri" panose="020F050202020403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 Protection Agency, Research Triangle Park, NC, USA</a:t>
            </a:r>
          </a:p>
          <a:p>
            <a:r>
              <a:rPr lang="en-HK" sz="1400" baseline="30000" dirty="0" err="1">
                <a:solidFill>
                  <a:srgbClr val="27467D"/>
                </a:solidFill>
                <a:latin typeface="Calibri" panose="020F050202020403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c</a:t>
            </a:r>
            <a:r>
              <a:rPr lang="en-HK" sz="1400" i="1" dirty="0" err="1">
                <a:solidFill>
                  <a:srgbClr val="27467D"/>
                </a:solidFill>
                <a:latin typeface="Calibri" panose="020F050202020403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Institute</a:t>
            </a:r>
            <a:r>
              <a:rPr lang="en-HK" sz="1400" i="1" dirty="0">
                <a:solidFill>
                  <a:srgbClr val="27467D"/>
                </a:solidFill>
                <a:latin typeface="Calibri" panose="020F050202020403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 for the Environment, UNC Chapel Hill, USA</a:t>
            </a:r>
          </a:p>
        </p:txBody>
      </p:sp>
    </p:spTree>
    <p:extLst>
      <p:ext uri="{BB962C8B-B14F-4D97-AF65-F5344CB8AC3E}">
        <p14:creationId xmlns:p14="http://schemas.microsoft.com/office/powerpoint/2010/main" val="2720590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4692" y="0"/>
            <a:ext cx="11497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3200" b="1" u="sng" dirty="0">
                <a:solidFill>
                  <a:srgbClr val="212F97"/>
                </a:solidFill>
                <a:latin typeface="Calibri" panose="020F0502020204030204" pitchFamily="34" charset="0"/>
              </a:rPr>
              <a:t>[II] Estimation of Urban Ground and Roof Temperatures in PX-LSM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6277" y="1070674"/>
            <a:ext cx="10020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  <a:ea typeface="Cambria Math" panose="02040503050406030204" pitchFamily="18" charset="0"/>
              </a:rPr>
              <a:t>The new model includes the prognostic equations for estimating the </a:t>
            </a:r>
            <a:r>
              <a:rPr lang="en-HK" b="1" dirty="0">
                <a:latin typeface="Calibri" panose="020F0502020204030204" pitchFamily="34" charset="0"/>
                <a:ea typeface="Cambria Math" panose="02040503050406030204" pitchFamily="18" charset="0"/>
              </a:rPr>
              <a:t>Urban ground </a:t>
            </a:r>
            <a:r>
              <a:rPr lang="en-HK" b="1" dirty="0">
                <a:solidFill>
                  <a:srgbClr val="FF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(Street + Veg)</a:t>
            </a:r>
            <a:r>
              <a:rPr lang="en-HK" b="1" dirty="0"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en-HK" dirty="0">
                <a:latin typeface="Calibri" panose="020F0502020204030204" pitchFamily="34" charset="0"/>
                <a:ea typeface="Cambria Math" panose="02040503050406030204" pitchFamily="18" charset="0"/>
              </a:rPr>
              <a:t>and </a:t>
            </a:r>
            <a:r>
              <a:rPr lang="en-HK" b="1" dirty="0">
                <a:latin typeface="Calibri" panose="020F0502020204030204" pitchFamily="34" charset="0"/>
                <a:ea typeface="Cambria Math" panose="02040503050406030204" pitchFamily="18" charset="0"/>
              </a:rPr>
              <a:t>Roof </a:t>
            </a:r>
            <a:r>
              <a:rPr lang="en-HK" dirty="0">
                <a:latin typeface="Calibri" panose="020F0502020204030204" pitchFamily="34" charset="0"/>
                <a:ea typeface="Cambria Math" panose="02040503050406030204" pitchFamily="18" charset="0"/>
              </a:rPr>
              <a:t>temperatures based on </a:t>
            </a:r>
            <a:r>
              <a:rPr lang="en-HK" b="1" u="sng" dirty="0">
                <a:latin typeface="Calibri" panose="020F0502020204030204" pitchFamily="34" charset="0"/>
                <a:ea typeface="Cambria Math" panose="02040503050406030204" pitchFamily="18" charset="0"/>
              </a:rPr>
              <a:t>two layer force-restore algorithm.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b="1" u="sng" dirty="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  <a:ea typeface="Cambria Math" panose="02040503050406030204" pitchFamily="18" charset="0"/>
              </a:rPr>
              <a:t>Latent heat fluxes from the urban street and roof are accounted for the </a:t>
            </a:r>
            <a:r>
              <a:rPr lang="en-HK" b="1" u="sng" dirty="0">
                <a:latin typeface="Calibri" panose="020F0502020204030204" pitchFamily="34" charset="0"/>
                <a:ea typeface="Cambria Math" panose="02040503050406030204" pitchFamily="18" charset="0"/>
              </a:rPr>
              <a:t>precipitation events </a:t>
            </a:r>
            <a:r>
              <a:rPr lang="en-HK" dirty="0">
                <a:latin typeface="Calibri" panose="020F0502020204030204" pitchFamily="34" charset="0"/>
                <a:ea typeface="Cambria Math" panose="02040503050406030204" pitchFamily="18" charset="0"/>
              </a:rPr>
              <a:t> and from </a:t>
            </a:r>
            <a:r>
              <a:rPr lang="en-HK" b="1" u="sng" dirty="0">
                <a:latin typeface="Calibri" panose="020F0502020204030204" pitchFamily="34" charset="0"/>
                <a:ea typeface="Cambria Math" panose="02040503050406030204" pitchFamily="18" charset="0"/>
              </a:rPr>
              <a:t>evapotranspiration</a:t>
            </a:r>
            <a:r>
              <a:rPr lang="en-HK" dirty="0">
                <a:latin typeface="Calibri" panose="020F0502020204030204" pitchFamily="34" charset="0"/>
                <a:ea typeface="Cambria Math" panose="02040503050406030204" pitchFamily="18" charset="0"/>
              </a:rPr>
              <a:t> from vegetation at street level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66277" y="3563782"/>
                <a:ext cx="4946098" cy="501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𝑈𝐺</m:t>
                              </m:r>
                            </m:sub>
                          </m:sSub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latin typeface="Cambria Math" panose="02040503050406030204" pitchFamily="18" charset="0"/>
                                </a:rPr>
                                <m:t>𝐻𝐹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𝑈𝐺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𝐿𝐸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𝑣𝑒𝑔</m:t>
                              </m:r>
                            </m:sub>
                          </m:sSub>
                          <m:r>
                            <a:rPr lang="en-HK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𝐿𝐸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𝑠𝑡𝑟𝑒𝑒𝑡</m:t>
                              </m:r>
                            </m:sub>
                          </m:sSub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𝑈𝐺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HK" sz="1400" b="0" i="0" smtClean="0">
                                  <a:latin typeface="Cambria Math" panose="02040503050406030204" pitchFamily="18" charset="0"/>
                                </a:rPr>
                                <m:t>UG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277" y="3563782"/>
                <a:ext cx="4946098" cy="501997"/>
              </a:xfrm>
              <a:prstGeom prst="rect">
                <a:avLst/>
              </a:prstGeom>
              <a:blipFill rotWithShape="0"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90227" y="4325072"/>
                <a:ext cx="2051972" cy="501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HK" sz="1400" b="0" i="0" smtClean="0">
                                  <a:latin typeface="Cambria Math" panose="02040503050406030204" pitchFamily="18" charset="0"/>
                                </a:rPr>
                                <m:t>UG</m:t>
                              </m:r>
                            </m:sub>
                          </m:sSub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𝑈𝐺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HK" sz="1400" b="0" i="0" smtClean="0">
                                  <a:latin typeface="Cambria Math" panose="02040503050406030204" pitchFamily="18" charset="0"/>
                                </a:rPr>
                                <m:t>UG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227" y="4325072"/>
                <a:ext cx="2051972" cy="501997"/>
              </a:xfrm>
              <a:prstGeom prst="rect">
                <a:avLst/>
              </a:prstGeom>
              <a:blipFill rotWithShape="0">
                <a:blip r:embed="rId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405533" y="4357654"/>
                <a:ext cx="2004203" cy="501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HK" sz="1400" b="0" i="0" smtClean="0">
                                  <a:latin typeface="Cambria Math" panose="02040503050406030204" pitchFamily="18" charset="0"/>
                                </a:rPr>
                                <m:t>RF</m:t>
                              </m:r>
                            </m:sub>
                          </m:sSub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HK" sz="1400" b="0" i="0" smtClean="0">
                                  <a:latin typeface="Cambria Math" panose="02040503050406030204" pitchFamily="18" charset="0"/>
                                </a:rPr>
                                <m:t>RF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533" y="4357654"/>
                <a:ext cx="2004203" cy="501997"/>
              </a:xfrm>
              <a:prstGeom prst="rect">
                <a:avLst/>
              </a:prstGeom>
              <a:blipFill rotWithShape="0"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376793" y="3596365"/>
                <a:ext cx="4382482" cy="501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HK" sz="1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HK" sz="1400" b="0" i="1" smtClean="0"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𝐻𝐹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𝐿𝐸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𝑟𝑜𝑜𝑓</m:t>
                              </m:r>
                            </m:sub>
                          </m:sSub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HK" sz="1400" b="0" i="0" smtClean="0">
                                  <a:latin typeface="Cambria Math" panose="02040503050406030204" pitchFamily="18" charset="0"/>
                                </a:rPr>
                                <m:t>RF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793" y="3596365"/>
                <a:ext cx="4382482" cy="501997"/>
              </a:xfrm>
              <a:prstGeom prst="rect">
                <a:avLst/>
              </a:prstGeom>
              <a:blipFill rotWithShape="0"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45267" y="5630520"/>
                <a:ext cx="2792496" cy="312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sz="1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𝑆𝑊</m:t>
                        </m:r>
                      </m:e>
                      <m:sub>
                        <m:r>
                          <a:rPr lang="en-HK" sz="1400" i="1">
                            <a:latin typeface="Cambria Math" panose="02040503050406030204" pitchFamily="18" charset="0"/>
                          </a:rPr>
                          <m:t>𝑢𝑟𝑏𝑎𝑛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</a:rPr>
                      <m:t>↓</m:t>
                    </m:r>
                    <m:r>
                      <a:rPr lang="en-HK" sz="1400" b="0" i="0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sty m:val="p"/>
                      </m:rPr>
                      <a:rPr lang="el-G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l-G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sSubSup>
                      <m:sSubSupPr>
                        <m:ctrl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𝑈𝐺</m:t>
                        </m:r>
                      </m:sub>
                      <m:sup>
                        <m:r>
                          <a:rPr lang="en-HK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HK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HK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HK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267" y="5630520"/>
                <a:ext cx="2792496" cy="31245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231581" y="5619506"/>
                <a:ext cx="2390206" cy="309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sz="1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1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sty m:val="p"/>
                      </m:rPr>
                      <a:rPr lang="en-HK" sz="14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↓</m:t>
                    </m:r>
                    <m:r>
                      <a:rPr lang="en-HK" sz="1400" b="0" i="0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sty m:val="p"/>
                      </m:rPr>
                      <a:rPr lang="el-G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l-G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sSubSup>
                      <m:sSubSupPr>
                        <m:ctrl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𝑅𝐹</m:t>
                        </m:r>
                      </m:sub>
                      <m:sup>
                        <m:r>
                          <a:rPr lang="en-HK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HK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HK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HK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581" y="5619506"/>
                <a:ext cx="2390206" cy="3098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8519530" y="2779633"/>
            <a:ext cx="1906412" cy="425513"/>
          </a:xfrm>
          <a:prstGeom prst="roundRect">
            <a:avLst/>
          </a:prstGeom>
          <a:solidFill>
            <a:srgbClr val="FFFFCC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8630108" y="2774222"/>
            <a:ext cx="1685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Urban Roof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50868" y="2784981"/>
            <a:ext cx="2091331" cy="425513"/>
          </a:xfrm>
          <a:prstGeom prst="roundRect">
            <a:avLst/>
          </a:prstGeom>
          <a:solidFill>
            <a:srgbClr val="FFFFCC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extBox 16"/>
          <p:cNvSpPr txBox="1"/>
          <p:nvPr/>
        </p:nvSpPr>
        <p:spPr>
          <a:xfrm>
            <a:off x="2350868" y="2781412"/>
            <a:ext cx="2091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Urban Ground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420" y="5589754"/>
            <a:ext cx="91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alibri" panose="020F0502020204030204" pitchFamily="34" charset="0"/>
              </a:rPr>
              <a:t>where</a:t>
            </a:r>
            <a:r>
              <a:rPr lang="en-GB" dirty="0">
                <a:latin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39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396" y="28901"/>
            <a:ext cx="10756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3200" b="1" u="sng" dirty="0">
                <a:solidFill>
                  <a:srgbClr val="212F97"/>
                </a:solidFill>
                <a:latin typeface="Calibri" panose="020F0502020204030204" pitchFamily="34" charset="0"/>
              </a:rPr>
              <a:t>[III] Estimation of Urban Momentum and Thermal Fluxes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2896" y="2377600"/>
                <a:ext cx="3827010" cy="6528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HK" sz="1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𝐻𝑜𝑟𝑧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  <m:sSubSup>
                      <m:sSub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b>
                      <m:sup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acc>
                      <m:accPr>
                        <m:chr m:val="̂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𝑼</m:t>
                        </m:r>
                      </m:e>
                    </m:acc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f>
                      <m:f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HK" sz="16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/2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</m:acc>
                      </m:e>
                    </m:d>
                    <m:acc>
                      <m:accPr>
                        <m:chr m:val="̅"/>
                        <m:ctrlP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HK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96" y="2377600"/>
                <a:ext cx="3827010" cy="652871"/>
              </a:xfrm>
              <a:prstGeom prst="rect">
                <a:avLst/>
              </a:prstGeom>
              <a:blipFill rotWithShape="0">
                <a:blip r:embed="rId2"/>
                <a:stretch>
                  <a:fillRect r="-460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6274" y="3691586"/>
                <a:ext cx="2560253" cy="351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HK" sz="1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𝑉𝑒𝑟𝑡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HK" sz="1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𝑼</m:t>
                                </m:r>
                              </m:e>
                            </m:acc>
                          </m:e>
                          <m:sub>
                            <m:r>
                              <a:rPr lang="en-HK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𝑜𝑟𝑡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</m:acc>
                      </m:e>
                      <m:sub>
                        <m:r>
                          <a:rPr lang="en-HK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𝑜𝑟𝑡</m:t>
                        </m:r>
                      </m:sub>
                    </m:sSub>
                  </m:oMath>
                </a14:m>
                <a:r>
                  <a:rPr lang="en-HK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274" y="3691586"/>
                <a:ext cx="2560253" cy="351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73794" y="3540871"/>
                <a:ext cx="5385064" cy="6528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HK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HK" sz="1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𝑅𝐹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HK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𝑅𝐹</m:t>
                        </m:r>
                      </m:sub>
                    </m:sSub>
                    <m:f>
                      <m:f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HK" sz="16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/2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sz="160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HK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HK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</m:acc>
                      </m:e>
                    </m:d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HK" sz="1600" b="0" i="1" smtClean="0">
                            <a:latin typeface="Cambria Math" panose="02040503050406030204" pitchFamily="18" charset="0"/>
                          </a:rPr>
                          <m:t>𝑎𝑖𝑟</m:t>
                        </m:r>
                        <m:r>
                          <a:rPr lang="en-HK" sz="16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HK" sz="1600" b="0" i="1" smtClean="0"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HK" sz="1600" i="1"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HK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HK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a:rPr lang="en-HK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𝑎𝑖𝑟</m:t>
                        </m:r>
                        <m:r>
                          <a:rPr lang="en-HK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a:rPr lang="en-HK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𝑅𝐹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794" y="3540871"/>
                <a:ext cx="5385064" cy="6528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67" y="787238"/>
            <a:ext cx="2355237" cy="191363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461512" y="1432243"/>
            <a:ext cx="2516130" cy="432593"/>
          </a:xfrm>
          <a:prstGeom prst="roundRect">
            <a:avLst/>
          </a:prstGeom>
          <a:solidFill>
            <a:srgbClr val="FFFFCC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ounded Rectangle 16"/>
          <p:cNvSpPr/>
          <p:nvPr/>
        </p:nvSpPr>
        <p:spPr>
          <a:xfrm>
            <a:off x="8136804" y="1450318"/>
            <a:ext cx="2741963" cy="425513"/>
          </a:xfrm>
          <a:prstGeom prst="roundRect">
            <a:avLst/>
          </a:prstGeom>
          <a:solidFill>
            <a:srgbClr val="FFFFCC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92896" y="4842684"/>
                <a:ext cx="900504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is the drag coefficient</a:t>
                </a:r>
                <a:endParaRPr lang="en-HK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𝑜𝑟𝑡</m:t>
                        </m:r>
                      </m:sub>
                    </m:sSub>
                  </m:oMath>
                </a14:m>
                <a:r>
                  <a:rPr lang="en-HK" b="1" dirty="0">
                    <a:latin typeface="Calibri" panose="020F0502020204030204" pitchFamily="34" charset="0"/>
                  </a:rPr>
                  <a:t> </a:t>
                </a:r>
                <a:r>
                  <a:rPr lang="en-HK" dirty="0">
                    <a:latin typeface="Calibri" panose="020F0502020204030204" pitchFamily="34" charset="0"/>
                  </a:rPr>
                  <a:t>is the wind speed vector orthogonal to the street direction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𝑎𝐻</m:t>
                        </m:r>
                      </m:sub>
                    </m:sSub>
                  </m:oMath>
                </a14:m>
                <a:r>
                  <a:rPr lang="en-HK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is the aerodynamic resistance for Heat</a:t>
                </a:r>
                <a:endParaRPr lang="en-HK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are scalar functions based on the atmospheric stability </a:t>
                </a:r>
                <a:r>
                  <a:rPr lang="en-US" i="1" dirty="0">
                    <a:latin typeface="Calibri" panose="020F0502020204030204" pitchFamily="34" charset="0"/>
                  </a:rPr>
                  <a:t>(taken from Louis, 1979)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is the roof fraction</a:t>
                </a:r>
                <a:endParaRPr lang="en-HK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96" y="4842684"/>
                <a:ext cx="9005044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406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11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61512" y="1417708"/>
            <a:ext cx="251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Momentum Flux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17487" y="1432243"/>
            <a:ext cx="293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Sensible Heat Flux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927388" y="2376461"/>
                <a:ext cx="3228768" cy="6455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HK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HK" sz="1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𝑈𝐺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HK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HK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HK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HK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  <m:r>
                                    <a:rPr lang="en-HK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_</m:t>
                                  </m:r>
                                  <m:r>
                                    <a:rPr lang="en-HK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𝑎𝑖𝑟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1600" b="1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dirty="0"/>
                                <m:t>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HK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HK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HK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𝑈𝐺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388" y="2376461"/>
                <a:ext cx="3228768" cy="6455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12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6" grpId="0" animBg="1"/>
      <p:bldP spid="17" grpId="0" animBg="1"/>
      <p:bldP spid="52" grpId="0"/>
      <p:bldP spid="32" grpId="0"/>
      <p:bldP spid="33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068" y="2570772"/>
            <a:ext cx="8335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4000" b="1" dirty="0">
                <a:solidFill>
                  <a:srgbClr val="212F97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Model Setup Configuration over the PRD Region </a:t>
            </a:r>
            <a:endParaRPr lang="en-US" sz="4000" b="1" dirty="0">
              <a:solidFill>
                <a:srgbClr val="212F9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9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TKARSH FOLDER ViMP\HKUST Study Docmn\WORK\THESIS MS WORD  Writing\New Images\WRFdomain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77" y="4019723"/>
            <a:ext cx="3875203" cy="26623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55" y="96202"/>
            <a:ext cx="2447925" cy="38576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431695"/>
              </p:ext>
            </p:extLst>
          </p:nvPr>
        </p:nvGraphicFramePr>
        <p:xfrm>
          <a:off x="763202" y="993928"/>
          <a:ext cx="6985535" cy="545820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370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WRF V4.0 schemes and other options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Selected configuration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8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Sigma levels</a:t>
                      </a:r>
                      <a:endParaRPr lang="en-US" sz="1600" dirty="0">
                        <a:solidFill>
                          <a:srgbClr val="212F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(0 m, 8 m, 17.5 m, 26.5 m, 36.5 m, 46.5 m, 57 m, ....)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2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Model top pressure </a:t>
                      </a:r>
                      <a:endParaRPr lang="en-US" sz="1600" dirty="0">
                        <a:solidFill>
                          <a:srgbClr val="212F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50 hPa (about 20 km AGL)</a:t>
                      </a:r>
                      <a:endParaRPr lang="en-US" sz="1600">
                        <a:solidFill>
                          <a:srgbClr val="212F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Met. data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(initial condition)</a:t>
                      </a:r>
                      <a:endParaRPr lang="en-US" sz="1600" dirty="0">
                        <a:solidFill>
                          <a:srgbClr val="212F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NCEP FNL</a:t>
                      </a:r>
                      <a:r>
                        <a:rPr lang="en-US" sz="1600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 (Final Operational Global Analysis data) with spatial resolution of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1⁰ </a:t>
                      </a:r>
                      <a:r>
                        <a:rPr lang="en-US" sz="1600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in </a:t>
                      </a:r>
                      <a:r>
                        <a:rPr lang="en-US" sz="1600" dirty="0" err="1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lat</a:t>
                      </a:r>
                      <a:r>
                        <a:rPr lang="en-US" sz="1600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 &amp; long and temporal resolution of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6-hrs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8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Nested domain resolution </a:t>
                      </a:r>
                      <a:endParaRPr lang="en-US" sz="1600" dirty="0">
                        <a:solidFill>
                          <a:srgbClr val="212F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HK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  <a:r>
                        <a:rPr lang="en-HK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(27 km), </a:t>
                      </a:r>
                      <a:r>
                        <a:rPr lang="en-HK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D2</a:t>
                      </a:r>
                      <a:r>
                        <a:rPr lang="en-HK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(9 km), </a:t>
                      </a:r>
                      <a:r>
                        <a:rPr lang="en-HK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D3</a:t>
                      </a:r>
                      <a:r>
                        <a:rPr lang="en-HK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(3 km), </a:t>
                      </a:r>
                      <a:r>
                        <a:rPr lang="en-HK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D4</a:t>
                      </a:r>
                      <a:r>
                        <a:rPr lang="en-HK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(1 km)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2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Surface layer physics</a:t>
                      </a:r>
                      <a:endParaRPr lang="en-US" sz="1600" dirty="0">
                        <a:solidFill>
                          <a:srgbClr val="212F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Pleim-Xiu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(D1-D4)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2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Surface physics</a:t>
                      </a:r>
                      <a:endParaRPr lang="en-US" sz="1600" dirty="0">
                        <a:solidFill>
                          <a:srgbClr val="212F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Pleim-Xiu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scheme (D1-D3)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New Urban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Pleim-Xiu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uPX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scheme only at D4</a:t>
                      </a:r>
                    </a:p>
                  </a:txBody>
                  <a:tcPr marL="43051" marR="4305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0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PBL physics</a:t>
                      </a:r>
                      <a:endParaRPr lang="en-US" sz="1600">
                        <a:solidFill>
                          <a:srgbClr val="212F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ACM2 (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Pleim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) scheme (D1-D3),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New Urban-ACM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(uACM)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scheme only at D4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2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No. of soil layers </a:t>
                      </a:r>
                      <a:endParaRPr lang="en-US" sz="1600" dirty="0">
                        <a:solidFill>
                          <a:srgbClr val="212F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HK" sz="1600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2 (for </a:t>
                      </a:r>
                      <a:r>
                        <a:rPr lang="en-HK" sz="1600" dirty="0" err="1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Pleim-Xiu</a:t>
                      </a:r>
                      <a:r>
                        <a:rPr lang="en-HK" sz="1600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600" dirty="0">
                        <a:solidFill>
                          <a:srgbClr val="212F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2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No. of land categories</a:t>
                      </a:r>
                      <a:endParaRPr lang="en-US" sz="1600">
                        <a:solidFill>
                          <a:srgbClr val="212F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HK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 (USGS)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2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Coarse domain time step</a:t>
                      </a:r>
                      <a:endParaRPr lang="en-US" sz="1600" dirty="0">
                        <a:solidFill>
                          <a:srgbClr val="212F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HK" sz="1600" b="1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60 sec</a:t>
                      </a:r>
                      <a:r>
                        <a:rPr lang="en-HK" sz="1600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 (1:3 Parent time step ratio for nested domains)</a:t>
                      </a:r>
                      <a:endParaRPr lang="en-US" sz="1600" dirty="0">
                        <a:solidFill>
                          <a:srgbClr val="212F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2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12F97"/>
                          </a:solidFill>
                          <a:effectLst/>
                          <a:latin typeface="Calibri" panose="020F0502020204030204" pitchFamily="34" charset="0"/>
                        </a:rPr>
                        <a:t>Surface urban physics</a:t>
                      </a:r>
                      <a:endParaRPr lang="en-US" sz="1600" dirty="0">
                        <a:solidFill>
                          <a:srgbClr val="212F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HK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Off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(D1-D4)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1" marR="43051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3202" y="-67866"/>
            <a:ext cx="9222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u="sng" dirty="0">
                <a:solidFill>
                  <a:srgbClr val="212F97"/>
                </a:solidFill>
                <a:latin typeface="Calibri" panose="020F0502020204030204" pitchFamily="34" charset="0"/>
              </a:rPr>
              <a:t>Details of Configuration Setting Used in WRF V4.0 Model</a:t>
            </a:r>
            <a:endParaRPr lang="en-US" sz="3200" b="1" u="sng" dirty="0">
              <a:solidFill>
                <a:srgbClr val="212F97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48737" y="2999720"/>
            <a:ext cx="1624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2800" b="1" dirty="0">
                <a:latin typeface="Calibri" panose="020F0502020204030204" pitchFamily="34" charset="0"/>
              </a:rPr>
              <a:t>Domains Setup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7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255" y="-61556"/>
            <a:ext cx="11184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u="sng" dirty="0">
                <a:solidFill>
                  <a:srgbClr val="212F97"/>
                </a:solidFill>
                <a:latin typeface="Calibri" panose="020F0502020204030204" pitchFamily="34" charset="0"/>
              </a:rPr>
              <a:t>Default USGS-24 Landuse Category Plots Used for Basic-ACM Run</a:t>
            </a:r>
            <a:endParaRPr lang="en-US" sz="3200" b="1" u="sng" dirty="0">
              <a:solidFill>
                <a:srgbClr val="212F97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 descr="C:\UTKARSH FOLDER ViMP\HKUST Study Docmn\WORK\THESIS MS WORD  Writing\New Images\LU_D1_WRF3.8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0" y="523221"/>
            <a:ext cx="2581708" cy="309995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C:\UTKARSH FOLDER ViMP\HKUST Study Docmn\WORK\THESIS MS WORD  Writing\New Images\LU_D2_WRF3.8b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17" y="523220"/>
            <a:ext cx="2581709" cy="309995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UTKARSH FOLDER ViMP\HKUST Study Docmn\WORK\THESIS MS WORD  Writing\New Images\LU_D3_WRF3.8b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8" y="3623176"/>
            <a:ext cx="2581709" cy="313320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C:\UTKARSH FOLDER ViMP\HKUST Study Docmn\WORK\THESIS MS WORD  Writing\New Images\LU_D4_updtd_WRF3.8b1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07" y="523218"/>
            <a:ext cx="3740727" cy="46243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C:\UTKARSH FOLDER ViMP\HKUST Study Docmn\WORK\THESIS MS WORD  Writing\New Images\LU_D4_updtd_WRF3.8b2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15" y="3772516"/>
            <a:ext cx="3933825" cy="29838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Notched Right Arrow 8"/>
          <p:cNvSpPr/>
          <p:nvPr/>
        </p:nvSpPr>
        <p:spPr>
          <a:xfrm rot="8757154">
            <a:off x="6921385" y="3576704"/>
            <a:ext cx="1466175" cy="463771"/>
          </a:xfrm>
          <a:prstGeom prst="notchedRightArrow">
            <a:avLst/>
          </a:prstGeom>
          <a:solidFill>
            <a:srgbClr val="212F97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843247" y="1918447"/>
            <a:ext cx="1030053" cy="93499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70999" y="1654016"/>
            <a:ext cx="1788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The Default Landuse has only few Urban in the </a:t>
            </a:r>
            <a:r>
              <a:rPr lang="en-HK" sz="2000" b="1" dirty="0">
                <a:latin typeface="Calibri" panose="020F0502020204030204" pitchFamily="34" charset="0"/>
              </a:rPr>
              <a:t>Domain4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1867" y="523219"/>
            <a:ext cx="12195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HK" sz="2000" b="1" dirty="0">
                <a:latin typeface="Calibri" panose="020F0502020204030204" pitchFamily="34" charset="0"/>
              </a:rPr>
              <a:t>Domain1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9687" y="523219"/>
            <a:ext cx="13695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HK" sz="2000" b="1" dirty="0">
                <a:latin typeface="Calibri" panose="020F0502020204030204" pitchFamily="34" charset="0"/>
              </a:rPr>
              <a:t>Domain2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7295" y="3623923"/>
            <a:ext cx="13695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HK" sz="2000" b="1" dirty="0">
                <a:latin typeface="Calibri" panose="020F0502020204030204" pitchFamily="34" charset="0"/>
              </a:rPr>
              <a:t>Domain3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70820" y="523219"/>
            <a:ext cx="13695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HK" sz="2000" b="1" dirty="0">
                <a:latin typeface="Calibri" panose="020F0502020204030204" pitchFamily="34" charset="0"/>
              </a:rPr>
              <a:t>Domain4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1330" y="3772516"/>
            <a:ext cx="26246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HK" sz="2000" b="1" dirty="0">
                <a:latin typeface="Calibri" panose="020F0502020204030204" pitchFamily="34" charset="0"/>
              </a:rPr>
              <a:t>Hong Kong in Domain4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TKARSH FOLDER ViMP\HKUST Study Docmn\WORK\THESIS MS WORD  Writing\New Images\MichaelPRD_HGTBDG_Final_D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4" y="1650582"/>
            <a:ext cx="3910969" cy="381378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8392" y="53143"/>
            <a:ext cx="11543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u="sng" dirty="0">
                <a:solidFill>
                  <a:srgbClr val="212F97"/>
                </a:solidFill>
                <a:latin typeface="Calibri" panose="020F0502020204030204" pitchFamily="34" charset="0"/>
              </a:rPr>
              <a:t>WUDAPT Landuse Category Domain4 Plot Used for Urban-ACM Run</a:t>
            </a:r>
            <a:endParaRPr lang="en-US" sz="3200" b="1" u="sng" dirty="0">
              <a:solidFill>
                <a:srgbClr val="212F97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8587" y="1135451"/>
            <a:ext cx="33176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HK" sz="2400" b="1" dirty="0">
                <a:latin typeface="Calibri" panose="020F0502020204030204" pitchFamily="34" charset="0"/>
              </a:rPr>
              <a:t>Avg. Building Height (m)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28480" y="773842"/>
            <a:ext cx="41834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HK" sz="2400" b="1" dirty="0">
                <a:latin typeface="Calibri" panose="020F0502020204030204" pitchFamily="34" charset="0"/>
              </a:rPr>
              <a:t>Landuse Showing Urban Areas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778986" y="2089489"/>
            <a:ext cx="31760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HK" sz="2400" b="1" dirty="0">
                <a:latin typeface="Calibri" panose="020F0502020204030204" pitchFamily="34" charset="0"/>
              </a:rPr>
              <a:t>Dominant Urban in HK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50" y="1230081"/>
            <a:ext cx="3998638" cy="48811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945" y="2529725"/>
            <a:ext cx="3592073" cy="24720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Notched Right Arrow 15"/>
          <p:cNvSpPr/>
          <p:nvPr/>
        </p:nvSpPr>
        <p:spPr>
          <a:xfrm rot="175579">
            <a:off x="7534874" y="2802346"/>
            <a:ext cx="883234" cy="414182"/>
          </a:xfrm>
          <a:prstGeom prst="notchedRightArrow">
            <a:avLst/>
          </a:prstGeom>
          <a:solidFill>
            <a:srgbClr val="212F97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5976" y="2412243"/>
            <a:ext cx="1137060" cy="111162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133673" y="883145"/>
            <a:ext cx="2359080" cy="809799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33673" y="920080"/>
            <a:ext cx="2466656" cy="73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b="1" dirty="0">
                <a:latin typeface="Calibri" panose="020F0502020204030204" pitchFamily="34" charset="0"/>
              </a:rPr>
              <a:t>Landuse Based upon </a:t>
            </a:r>
            <a:r>
              <a:rPr lang="en-HK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2010 WUDAPT </a:t>
            </a:r>
            <a:r>
              <a:rPr lang="en-HK" sz="2000" b="1" dirty="0">
                <a:latin typeface="Calibri" panose="020F0502020204030204" pitchFamily="34" charset="0"/>
              </a:rPr>
              <a:t>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7752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689" y="0"/>
            <a:ext cx="10751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3200" b="1" u="sng" dirty="0">
                <a:solidFill>
                  <a:srgbClr val="212F97"/>
                </a:solidFill>
                <a:latin typeface="Calibri" panose="020F0502020204030204" pitchFamily="34" charset="0"/>
              </a:rPr>
              <a:t>Urban Morphological Parameters Dataset for the PRD Region </a:t>
            </a:r>
          </a:p>
        </p:txBody>
      </p:sp>
      <p:pic>
        <p:nvPicPr>
          <p:cNvPr id="5" name="Picture 4" descr="C:\UTKARSH FOLDER ViMP\HKUST Study Docmn\WORK\THESIS MS WORD  Writing\New Images\lamp lamf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207" y="639137"/>
            <a:ext cx="4222849" cy="142652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C:\UTKARSH FOLDER ViMP\HKUST Study Docmn\WORK\THESIS MS WORD  Writing\New Images\MichaelPRD_LAMP_Final_D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280" y="2574496"/>
            <a:ext cx="3830588" cy="38788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C:\UTKARSH FOLDER ViMP\HKUST Study Docmn\WORK\THESIS MS WORD  Writing\New Images\MichaelPRD_LAMF_Final_D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518" y="2574496"/>
            <a:ext cx="3908944" cy="38788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C:\UTKARSH FOLDER ViMP\HKUST Study Docmn\WORK\THESIS MS WORD  Writing\New Images\MichaelPRD_HGTBDG_Final_D4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8" y="2574496"/>
            <a:ext cx="3875963" cy="387888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16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167054" y="2120025"/>
            <a:ext cx="1268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b="1" dirty="0">
                <a:latin typeface="Calibri" panose="020F0502020204030204" pitchFamily="34" charset="0"/>
              </a:rPr>
              <a:t>            Avg. Building Height (m)                 Plan Area Density                         Frontal Area Density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80740" y="878146"/>
            <a:ext cx="2359080" cy="809799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80740" y="915081"/>
            <a:ext cx="2466656" cy="73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2000" b="1" dirty="0">
                <a:latin typeface="Calibri" panose="020F0502020204030204" pitchFamily="34" charset="0"/>
              </a:rPr>
              <a:t>Based upon </a:t>
            </a:r>
            <a:r>
              <a:rPr lang="en-HK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2010 WUDAPT </a:t>
            </a:r>
            <a:r>
              <a:rPr lang="en-HK" sz="2000" b="1" dirty="0">
                <a:latin typeface="Calibri" panose="020F0502020204030204" pitchFamily="34" charset="0"/>
              </a:rPr>
              <a:t>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8539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16" y="299890"/>
            <a:ext cx="4309717" cy="379307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00" y="1372523"/>
            <a:ext cx="4531993" cy="324919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95" y="4274404"/>
            <a:ext cx="3083038" cy="245203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18120" y="118450"/>
            <a:ext cx="6959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3200" b="1" u="sng" dirty="0">
                <a:solidFill>
                  <a:srgbClr val="212F97"/>
                </a:solidFill>
                <a:latin typeface="Calibri" panose="020F0502020204030204" pitchFamily="34" charset="0"/>
              </a:rPr>
              <a:t>Obtaining </a:t>
            </a:r>
            <a:r>
              <a:rPr lang="en-HK" sz="32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Dominant</a:t>
            </a:r>
            <a:r>
              <a:rPr lang="en-HK" sz="3200" b="1" u="sng" dirty="0">
                <a:solidFill>
                  <a:srgbClr val="212F97"/>
                </a:solidFill>
                <a:latin typeface="Calibri" panose="020F0502020204030204" pitchFamily="34" charset="0"/>
              </a:rPr>
              <a:t> Street Angle Information at each 1km x 1km grid cell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5461" y="4707779"/>
            <a:ext cx="3626473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HK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Street Distribution in Hong Kong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C:\UTKARSH FOLDER ViMP\HKUST Study Docmn\WORK\THESIS MS WORD  Writing\New Images\HKisland_220.66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88" y="4977396"/>
            <a:ext cx="1775573" cy="16782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C:\UTKARSH FOLDER ViMP\HKUST Study Docmn\WORK\THESIS MS WORD  Writing\New Images\tst_136.3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21" y="4977396"/>
            <a:ext cx="1775573" cy="16782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00620" y="5627761"/>
            <a:ext cx="265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>
                <a:solidFill>
                  <a:srgbClr val="0033CC"/>
                </a:solidFill>
                <a:latin typeface="Calibri" panose="020F0502020204030204" pitchFamily="34" charset="0"/>
              </a:rPr>
              <a:t>Street canyons with longer length</a:t>
            </a:r>
            <a:endParaRPr lang="en-US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8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73312" y="41471"/>
            <a:ext cx="1072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HK" sz="2400" b="1" u="sng" dirty="0">
                <a:latin typeface="Calibri" panose="020F0502020204030204" pitchFamily="34" charset="0"/>
              </a:rPr>
              <a:t>[I] 10m-WSP (m/s)</a:t>
            </a:r>
            <a:r>
              <a:rPr lang="en-HK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 Basic-ACM </a:t>
            </a:r>
            <a:r>
              <a:rPr lang="en-HK" sz="2400" b="1" u="sng" dirty="0">
                <a:latin typeface="Calibri" panose="020F0502020204030204" pitchFamily="34" charset="0"/>
              </a:rPr>
              <a:t>and </a:t>
            </a:r>
            <a:r>
              <a:rPr lang="en-HK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Urban-ACM</a:t>
            </a:r>
            <a:r>
              <a:rPr lang="en-HK" sz="2400" b="1" u="sng" dirty="0">
                <a:latin typeface="Calibri" panose="020F0502020204030204" pitchFamily="34" charset="0"/>
              </a:rPr>
              <a:t> Plots over </a:t>
            </a:r>
            <a:r>
              <a:rPr lang="en-HK" sz="2400" b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PRD</a:t>
            </a:r>
            <a:r>
              <a:rPr lang="en-HK" sz="2400" b="1" u="sng" dirty="0">
                <a:latin typeface="Calibri" panose="020F0502020204030204" pitchFamily="34" charset="0"/>
              </a:rPr>
              <a:t> on </a:t>
            </a:r>
            <a:r>
              <a:rPr lang="en-HK" sz="24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29</a:t>
            </a:r>
            <a:r>
              <a:rPr lang="en-HK" sz="2400" b="1" u="sng" baseline="30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HK" sz="24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March 2010 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407" y="1325635"/>
            <a:ext cx="1221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Basic-ACM                                         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Urban-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ACM  [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HK" b="1" dirty="0">
                <a:solidFill>
                  <a:srgbClr val="FF0000"/>
                </a:solidFill>
                <a:latin typeface="Calibri" panose="020F0502020204030204" pitchFamily="34" charset="0"/>
              </a:rPr>
              <a:t>°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st. angle]                      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Urban-ACM  [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45</a:t>
            </a:r>
            <a:r>
              <a:rPr lang="en-HK" b="1" dirty="0">
                <a:solidFill>
                  <a:srgbClr val="FF0000"/>
                </a:solidFill>
                <a:latin typeface="Calibri" panose="020F0502020204030204" pitchFamily="34" charset="0"/>
              </a:rPr>
              <a:t>°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st. angle]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025" y="6255583"/>
            <a:ext cx="8931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sz="2000" dirty="0">
                <a:latin typeface="Calibri" panose="020F0502020204030204" pitchFamily="34" charset="0"/>
              </a:rPr>
              <a:t>Change of street angle affects the wind speed </a:t>
            </a:r>
            <a:r>
              <a:rPr lang="en-HK" sz="2000" b="1" dirty="0">
                <a:latin typeface="Calibri" panose="020F0502020204030204" pitchFamily="34" charset="0"/>
              </a:rPr>
              <a:t>magnitude and direction </a:t>
            </a:r>
            <a:r>
              <a:rPr lang="en-HK" sz="2000" dirty="0">
                <a:latin typeface="Calibri" panose="020F0502020204030204" pitchFamily="34" charset="0"/>
              </a:rPr>
              <a:t>both 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65668" y="710568"/>
            <a:ext cx="1938672" cy="369332"/>
          </a:xfrm>
          <a:prstGeom prst="rect">
            <a:avLst/>
          </a:prstGeo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06 UTC (14 LT)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62" y="5218901"/>
            <a:ext cx="3669884" cy="1036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96" y="1694785"/>
            <a:ext cx="4248020" cy="345928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84" y="1694783"/>
            <a:ext cx="4248020" cy="345892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8" y="1694600"/>
            <a:ext cx="4278424" cy="345910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54369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73312" y="41471"/>
            <a:ext cx="1072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HK" sz="2400" b="1" u="sng" dirty="0">
                <a:latin typeface="Calibri" panose="020F0502020204030204" pitchFamily="34" charset="0"/>
              </a:rPr>
              <a:t>[II] 10m-WSP (m/s)</a:t>
            </a:r>
            <a:r>
              <a:rPr lang="en-HK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 Basic-ACM </a:t>
            </a:r>
            <a:r>
              <a:rPr lang="en-HK" sz="2400" b="1" u="sng" dirty="0">
                <a:latin typeface="Calibri" panose="020F0502020204030204" pitchFamily="34" charset="0"/>
              </a:rPr>
              <a:t>and </a:t>
            </a:r>
            <a:r>
              <a:rPr lang="en-HK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Urban-ACM</a:t>
            </a:r>
            <a:r>
              <a:rPr lang="en-HK" sz="2400" b="1" u="sng" dirty="0">
                <a:latin typeface="Calibri" panose="020F0502020204030204" pitchFamily="34" charset="0"/>
              </a:rPr>
              <a:t> Plots over </a:t>
            </a:r>
            <a:r>
              <a:rPr lang="en-HK" sz="2400" b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PRD</a:t>
            </a:r>
            <a:r>
              <a:rPr lang="en-HK" sz="2400" b="1" u="sng" dirty="0">
                <a:latin typeface="Calibri" panose="020F0502020204030204" pitchFamily="34" charset="0"/>
              </a:rPr>
              <a:t> on </a:t>
            </a:r>
            <a:r>
              <a:rPr lang="en-HK" sz="24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29</a:t>
            </a:r>
            <a:r>
              <a:rPr lang="en-HK" sz="2400" b="1" u="sng" baseline="30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HK" sz="24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March 2010 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407" y="1325635"/>
            <a:ext cx="1221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Basic-ACM                                         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Urban-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ACM  [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HK" b="1" dirty="0">
                <a:solidFill>
                  <a:srgbClr val="FF0000"/>
                </a:solidFill>
                <a:latin typeface="Calibri" panose="020F0502020204030204" pitchFamily="34" charset="0"/>
              </a:rPr>
              <a:t>°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st. angle]                 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Urban-ACM  [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RNDM</a:t>
            </a:r>
            <a:r>
              <a:rPr lang="en-HK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st. angle]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025" y="6255583"/>
            <a:ext cx="8931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sz="2000" dirty="0">
                <a:latin typeface="Calibri" panose="020F0502020204030204" pitchFamily="34" charset="0"/>
              </a:rPr>
              <a:t>Change of street angle affects the wind speed </a:t>
            </a:r>
            <a:r>
              <a:rPr lang="en-HK" sz="2000" b="1" dirty="0">
                <a:latin typeface="Calibri" panose="020F0502020204030204" pitchFamily="34" charset="0"/>
              </a:rPr>
              <a:t>magnitude and direction </a:t>
            </a:r>
            <a:r>
              <a:rPr lang="en-HK" sz="2000" dirty="0">
                <a:latin typeface="Calibri" panose="020F0502020204030204" pitchFamily="34" charset="0"/>
              </a:rPr>
              <a:t>both 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65668" y="710568"/>
            <a:ext cx="1938672" cy="369332"/>
          </a:xfrm>
          <a:prstGeom prst="rect">
            <a:avLst/>
          </a:prstGeo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06 UTC (14 LT)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62" y="5218901"/>
            <a:ext cx="3669884" cy="1036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96" y="1694600"/>
            <a:ext cx="4278424" cy="345910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84" y="1694783"/>
            <a:ext cx="4248020" cy="345892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8" y="1694600"/>
            <a:ext cx="4278424" cy="345910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3946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207" y="917912"/>
            <a:ext cx="845549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HK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sz="2000" dirty="0">
                <a:latin typeface="Calibri" panose="020F0502020204030204" pitchFamily="34" charset="0"/>
              </a:rPr>
              <a:t>It is a non-hydrostatic, compressible model with a mass coordinate system developed by NCAR.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sz="2000" dirty="0">
                <a:latin typeface="Calibri" panose="020F0502020204030204" pitchFamily="34" charset="0"/>
              </a:rPr>
              <a:t>It was designed as a numerical weather prediction model, but can also be used as a regional climate model.</a:t>
            </a:r>
          </a:p>
          <a:p>
            <a:r>
              <a:rPr lang="en-HK" sz="2000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sz="2000" dirty="0">
                <a:latin typeface="Calibri" panose="020F0502020204030204" pitchFamily="34" charset="0"/>
              </a:rPr>
              <a:t>The model has a capability to resolve </a:t>
            </a:r>
            <a:r>
              <a:rPr lang="en-HK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large scale motions explicitly</a:t>
            </a:r>
            <a:r>
              <a:rPr lang="en-HK" sz="2000" dirty="0">
                <a:latin typeface="Calibri" panose="020F0502020204030204" pitchFamily="34" charset="0"/>
              </a:rPr>
              <a:t>, whereas the </a:t>
            </a:r>
            <a:r>
              <a:rPr lang="en-HK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small scale motions are parameterized </a:t>
            </a:r>
            <a:r>
              <a:rPr lang="en-HK" sz="2000" dirty="0">
                <a:latin typeface="Calibri" panose="020F0502020204030204" pitchFamily="34" charset="0"/>
              </a:rPr>
              <a:t>by subgrid scale modelling.</a:t>
            </a:r>
          </a:p>
          <a:p>
            <a:endParaRPr lang="en-HK" sz="2000" dirty="0">
              <a:latin typeface="Calibri" panose="020F0502020204030204" pitchFamily="34" charset="0"/>
            </a:endParaRPr>
          </a:p>
          <a:p>
            <a:endParaRPr lang="en-HK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sz="2000" dirty="0">
                <a:latin typeface="Calibri" panose="020F0502020204030204" pitchFamily="34" charset="0"/>
              </a:rPr>
              <a:t>It serves a wide range of meteorological applications across scales from </a:t>
            </a:r>
            <a:r>
              <a:rPr lang="en-HK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tens of meters to thousands of kilometres</a:t>
            </a:r>
            <a:r>
              <a:rPr lang="en-HK" sz="2000" dirty="0">
                <a:latin typeface="Calibri" panose="020F0502020204030204" pitchFamily="34" charset="0"/>
              </a:rPr>
              <a:t>.  </a:t>
            </a:r>
          </a:p>
          <a:p>
            <a:endParaRPr lang="en-HK" sz="2000" dirty="0">
              <a:latin typeface="Calibri" panose="020F0502020204030204" pitchFamily="34" charset="0"/>
            </a:endParaRPr>
          </a:p>
          <a:p>
            <a:endParaRPr lang="en-HK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sz="2000" dirty="0">
                <a:latin typeface="Calibri" panose="020F0502020204030204" pitchFamily="34" charset="0"/>
              </a:rPr>
              <a:t>It is designed for </a:t>
            </a:r>
            <a:r>
              <a:rPr lang="en-HK" sz="2000" b="1" dirty="0">
                <a:latin typeface="Calibri" panose="020F0502020204030204" pitchFamily="34" charset="0"/>
              </a:rPr>
              <a:t>both Research and Operational needs</a:t>
            </a:r>
            <a:r>
              <a:rPr lang="en-HK" sz="2000" dirty="0">
                <a:latin typeface="Calibri" panose="020F0502020204030204" pitchFamily="34" charset="0"/>
              </a:rPr>
              <a:t>. 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HK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87" y="259861"/>
            <a:ext cx="1962741" cy="184516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06207" y="259862"/>
            <a:ext cx="8104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200" b="1" u="sng" dirty="0">
                <a:solidFill>
                  <a:srgbClr val="212F97"/>
                </a:solidFill>
                <a:latin typeface="Calibri" panose="020F0502020204030204" pitchFamily="34" charset="0"/>
              </a:rPr>
              <a:t>WRF (Weather Research Forecast) Model V4.0 </a:t>
            </a:r>
          </a:p>
        </p:txBody>
      </p:sp>
    </p:spTree>
    <p:extLst>
      <p:ext uri="{BB962C8B-B14F-4D97-AF65-F5344CB8AC3E}">
        <p14:creationId xmlns:p14="http://schemas.microsoft.com/office/powerpoint/2010/main" val="1780737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50406" y="781309"/>
            <a:ext cx="6245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b="1" dirty="0">
                <a:latin typeface="Calibri" panose="020F0502020204030204" pitchFamily="34" charset="0"/>
              </a:rPr>
              <a:t>                      4 m                                                            22 m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5932" y="0"/>
            <a:ext cx="115010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HK" sz="2400" b="1" u="sng" dirty="0">
                <a:latin typeface="Calibri" panose="020F0502020204030204" pitchFamily="34" charset="0"/>
              </a:rPr>
              <a:t>[III] 10m-WSP (m/s) </a:t>
            </a:r>
            <a:r>
              <a:rPr lang="en-HK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Urban-ACM</a:t>
            </a:r>
            <a:r>
              <a:rPr lang="en-HK" sz="2400" b="1" u="sng" dirty="0">
                <a:latin typeface="Calibri" panose="020F0502020204030204" pitchFamily="34" charset="0"/>
              </a:rPr>
              <a:t> Plots [</a:t>
            </a:r>
            <a:r>
              <a:rPr lang="en-HK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0°</a:t>
            </a:r>
            <a:r>
              <a:rPr lang="en-HK" sz="2400" b="1" u="sng" dirty="0">
                <a:latin typeface="Calibri" panose="020F0502020204030204" pitchFamily="34" charset="0"/>
              </a:rPr>
              <a:t>]</a:t>
            </a:r>
            <a:r>
              <a:rPr lang="en-HK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HK" sz="2400" b="1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st.</a:t>
            </a:r>
            <a:r>
              <a:rPr lang="en-HK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 angle  </a:t>
            </a:r>
            <a:r>
              <a:rPr lang="en-HK" sz="2400" b="1" u="sng" dirty="0">
                <a:latin typeface="Calibri" panose="020F0502020204030204" pitchFamily="34" charset="0"/>
              </a:rPr>
              <a:t>vertical height comparison over </a:t>
            </a:r>
            <a:r>
              <a:rPr lang="en-HK" sz="2400" b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PRD</a:t>
            </a:r>
            <a:r>
              <a:rPr lang="en-HK" sz="2400" b="1" u="sng" dirty="0">
                <a:solidFill>
                  <a:srgbClr val="0099FF"/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en-HK" sz="2400" b="1" u="sng" dirty="0">
                <a:latin typeface="Calibri" panose="020F0502020204030204" pitchFamily="34" charset="0"/>
              </a:rPr>
              <a:t>on </a:t>
            </a:r>
            <a:r>
              <a:rPr lang="en-HK" sz="24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29</a:t>
            </a:r>
            <a:r>
              <a:rPr lang="en-HK" sz="2400" b="1" u="sng" baseline="30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HK" sz="24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March 2010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3781" y="3751128"/>
            <a:ext cx="5964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b="1" dirty="0">
                <a:latin typeface="Calibri" panose="020F0502020204030204" pitchFamily="34" charset="0"/>
              </a:rPr>
              <a:t>                31.5 m                                                        51.5 m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091876" y="1050304"/>
            <a:ext cx="1907058" cy="369332"/>
          </a:xfrm>
          <a:prstGeom prst="rect">
            <a:avLst/>
          </a:prstGeo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06 UTC (14 LT)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25" y="4679578"/>
            <a:ext cx="4068161" cy="11559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766457" y="2085018"/>
            <a:ext cx="3103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sz="2000" dirty="0">
                <a:latin typeface="Calibri" panose="020F0502020204030204" pitchFamily="34" charset="0"/>
              </a:rPr>
              <a:t>Wind speed </a:t>
            </a:r>
            <a:r>
              <a:rPr lang="en-HK" sz="2000" b="1" dirty="0">
                <a:latin typeface="Calibri" panose="020F0502020204030204" pitchFamily="34" charset="0"/>
              </a:rPr>
              <a:t>increases</a:t>
            </a:r>
            <a:r>
              <a:rPr lang="en-HK" sz="2000" dirty="0">
                <a:latin typeface="Calibri" panose="020F0502020204030204" pitchFamily="34" charset="0"/>
              </a:rPr>
              <a:t> with the increase of height above ground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sz="2000" dirty="0">
                <a:latin typeface="Calibri" panose="020F0502020204030204" pitchFamily="34" charset="0"/>
              </a:rPr>
              <a:t>Wind direction changes too with the height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34" y="1100955"/>
            <a:ext cx="3426810" cy="265017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59" y="1100954"/>
            <a:ext cx="3427212" cy="265017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31" y="4075566"/>
            <a:ext cx="3427213" cy="264538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59" y="4075566"/>
            <a:ext cx="3427212" cy="264538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86325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pbhautmage\Documents\Transferred FILES from cluster3\VectorPlots\BasicVsWUDAPT\01-15JUNE_2010 Analysis\stsn by stsn TimeSeries Plots\10mWSPD\10mWSPDtime_series_02-16June2010_at_Kings_Park(HK).00000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59" y="90435"/>
            <a:ext cx="5458754" cy="2123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 descr="C:\Users\upbhautmage\Documents\Transferred FILES from cluster3\VectorPlots\BasicVsWUDAPT\01-15JUNE_2010 Analysis\stsn by stsn TimeSeries Plots\10mWSPD\10mWSPDtime_series_02-16June2010_at_Kwun_Tong(HK).00000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57" y="2360723"/>
            <a:ext cx="5458755" cy="20873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C:\Users\upbhautmage\Documents\Transferred FILES from cluster3\VectorPlots\BasicVsWUDAPT\01-15JUNE_2010 Analysis\stsn by stsn TimeSeries Plots\10mWSPD\10mWSPDtime_series_02-16June2010_at_Mong_Kok(HK).00000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58" y="4594984"/>
            <a:ext cx="5458754" cy="2136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C:\Users\upbhautmage\Documents\Transferred FILES from cluster3\VectorPlots\BasicVsWUDAPT\01-15JUNE_2010 Analysis\stsn by stsn TimeSeries Plots\10mWSPD\10mWSPDtime_series_02-16June2010_at_Sha_Tin(HK).000004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70" y="90435"/>
            <a:ext cx="5458755" cy="2123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 descr="C:\Users\upbhautmage\Documents\Transferred FILES from cluster3\VectorPlots\BasicVsWUDAPT\01-15JUNE_2010 Analysis\stsn by stsn TimeSeries Plots\10mWSPD\10mWSPDtime_series_02-16June2010_at_Sham_Shui_Po(HK).000004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70" y="2360723"/>
            <a:ext cx="5458755" cy="20873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 descr="C:\Users\upbhautmage\Documents\Transferred FILES from cluster3\VectorPlots\BasicVsWUDAPT\01-15JUNE_2010 Analysis\stsn by stsn TimeSeries Plots\10mWSPD\10mWSPDtime_series_02-16June2010_at_Cheung_Sha_Wan(HK).000004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70" y="4594984"/>
            <a:ext cx="5458755" cy="2136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/>
          <a:lstStyle/>
          <a:p>
            <a:fld id="{D1141726-0BE0-464D-B583-3ABD29FE820B}" type="slidenum">
              <a:rPr lang="en-US" smtClean="0"/>
              <a:t>21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713102" y="3206904"/>
            <a:ext cx="1938672" cy="369332"/>
          </a:xfrm>
          <a:prstGeom prst="rect">
            <a:avLst/>
          </a:prstGeo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10m-WSPD</a:t>
            </a:r>
          </a:p>
        </p:txBody>
      </p:sp>
    </p:spTree>
    <p:extLst>
      <p:ext uri="{BB962C8B-B14F-4D97-AF65-F5344CB8AC3E}">
        <p14:creationId xmlns:p14="http://schemas.microsoft.com/office/powerpoint/2010/main" val="4082414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pbhautmage\Documents\Transferred FILES from cluster3\VectorPlots\BasicVsWUDAPT\01-15JUNE_2010 Analysis\stsn by stsn TimeSeries Plots\10mWDIR\10mWDIRtime_series_02-16June2010_at_Hong_Kong_INTL(HK).00000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27" y="136057"/>
            <a:ext cx="5492493" cy="21047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 descr="C:\Users\upbhautmage\Documents\Transferred FILES from cluster3\VectorPlots\BasicVsWUDAPT\01-15JUNE_2010 Analysis\stsn by stsn TimeSeries Plots\10mWDIR\10mWDIRtime_series_02-16June2010_at_Kai_Tak(HK).00000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25" y="2422234"/>
            <a:ext cx="5492494" cy="2120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C:\Users\upbhautmage\Documents\Transferred FILES from cluster3\VectorPlots\BasicVsWUDAPT\01-15JUNE_2010 Analysis\stsn by stsn TimeSeries Plots\10mWDIR\10mWDIRtime_series_02-16June2010_at_Lau_Fau_Shan(HK).00000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26" y="4724269"/>
            <a:ext cx="5492493" cy="1998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C:\Users\upbhautmage\Documents\Transferred FILES from cluster3\VectorPlots\BasicVsWUDAPT\01-15JUNE_2010 Analysis\stsn by stsn TimeSeries Plots\10mWDIR\10mWDIRtime_series_02-16June2010_at_Sai_Kung(HK).00000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25" y="136057"/>
            <a:ext cx="5466304" cy="21047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 descr="C:\Users\upbhautmage\Documents\Transferred FILES from cluster3\VectorPlots\BasicVsWUDAPT\01-15JUNE_2010 Analysis\stsn by stsn TimeSeries Plots\10mWDIR\10mWDIRtime_series_02-16June2010_at_Tin_Shui_Wai(HK).000003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25" y="2422234"/>
            <a:ext cx="5466304" cy="2120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 descr="C:\Users\upbhautmage\Documents\Transferred FILES from cluster3\VectorPlots\BasicVsWUDAPT\01-15JUNE_2010 Analysis\stsn by stsn TimeSeries Plots\10mWDIR\10mWDIRtime_series_02-16June2010_at_Star_Ferry_TST(HK).000003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25" y="4724269"/>
            <a:ext cx="5466304" cy="1998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/>
          <a:lstStyle/>
          <a:p>
            <a:fld id="{D1141726-0BE0-464D-B583-3ABD29FE820B}" type="slidenum">
              <a:rPr lang="en-US" smtClean="0"/>
              <a:t>22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746886" y="3297860"/>
            <a:ext cx="1938672" cy="369332"/>
          </a:xfrm>
          <a:prstGeom prst="rect">
            <a:avLst/>
          </a:prstGeo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10m-WDIR</a:t>
            </a:r>
          </a:p>
        </p:txBody>
      </p:sp>
    </p:spTree>
    <p:extLst>
      <p:ext uri="{BB962C8B-B14F-4D97-AF65-F5344CB8AC3E}">
        <p14:creationId xmlns:p14="http://schemas.microsoft.com/office/powerpoint/2010/main" val="3040006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2548"/>
            <a:ext cx="6858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17149" y="2833919"/>
            <a:ext cx="2237362" cy="1488332"/>
          </a:xfrm>
          <a:prstGeom prst="rect">
            <a:avLst/>
          </a:prstGeom>
          <a:solidFill>
            <a:schemeClr val="tx2">
              <a:lumMod val="20000"/>
              <a:lumOff val="80000"/>
              <a:alpha val="39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40935" y="1500446"/>
            <a:ext cx="33826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</a:rPr>
              <a:t>Hong Kong Dense Urban Region was considered as shown with the </a:t>
            </a:r>
            <a:r>
              <a:rPr lang="en-GB" b="1" dirty="0">
                <a:solidFill>
                  <a:srgbClr val="8585FF"/>
                </a:solidFill>
                <a:latin typeface="Calibri" panose="020F0502020204030204" pitchFamily="34" charset="0"/>
              </a:rPr>
              <a:t>Purple transparent</a:t>
            </a:r>
            <a:r>
              <a:rPr lang="en-GB" dirty="0">
                <a:solidFill>
                  <a:srgbClr val="8585FF"/>
                </a:solidFill>
                <a:latin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</a:rPr>
              <a:t>rectangle</a:t>
            </a:r>
            <a:r>
              <a:rPr lang="en-GB" dirty="0">
                <a:latin typeface="Calibri" panose="020F0502020204030204" pitchFamily="34" charset="0"/>
              </a:rPr>
              <a:t> in the plot (</a:t>
            </a:r>
            <a:r>
              <a:rPr lang="en-GB" b="1" dirty="0">
                <a:latin typeface="Calibri" panose="020F0502020204030204" pitchFamily="34" charset="0"/>
              </a:rPr>
              <a:t>Black dots </a:t>
            </a:r>
            <a:r>
              <a:rPr lang="en-GB" dirty="0">
                <a:latin typeface="Calibri" panose="020F0502020204030204" pitchFamily="34" charset="0"/>
              </a:rPr>
              <a:t>represents HK Meteorology Stations)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</a:rPr>
              <a:t>Vertical Plots of Horizontal wind-speed are plotted averaged at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</a:rPr>
              <a:t>87</a:t>
            </a:r>
            <a:r>
              <a:rPr lang="en-GB" dirty="0">
                <a:latin typeface="Calibri" panose="020F0502020204030204" pitchFamily="34" charset="0"/>
              </a:rPr>
              <a:t> urban cells at time </a:t>
            </a:r>
            <a:r>
              <a:rPr lang="en-GB" b="1" dirty="0">
                <a:latin typeface="Calibri" panose="020F0502020204030204" pitchFamily="34" charset="0"/>
              </a:rPr>
              <a:t>06 UTC.</a:t>
            </a:r>
          </a:p>
          <a:p>
            <a:endParaRPr lang="en-GB" b="1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383" y="296756"/>
            <a:ext cx="589655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</a:rPr>
              <a:t>WITH ONLY DENSE URBAN IN HONG KONG 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94475" y="4018621"/>
            <a:ext cx="82709" cy="7811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721046" y="3733434"/>
            <a:ext cx="82709" cy="7811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94794" y="3655320"/>
            <a:ext cx="82709" cy="7811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679691" y="3499971"/>
            <a:ext cx="82709" cy="7811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008583" y="3476088"/>
            <a:ext cx="82709" cy="7811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761428" y="3489366"/>
            <a:ext cx="82709" cy="7811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330676" y="3662378"/>
            <a:ext cx="82709" cy="7811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389998" y="3589931"/>
            <a:ext cx="82709" cy="7811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372030" y="3515145"/>
            <a:ext cx="82709" cy="7811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333600" y="3421857"/>
            <a:ext cx="82709" cy="7811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289321" y="3355828"/>
            <a:ext cx="82709" cy="7811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241073" y="3322916"/>
            <a:ext cx="82709" cy="7811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146142" y="2983904"/>
            <a:ext cx="82709" cy="7811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472707" y="2983904"/>
            <a:ext cx="82709" cy="7811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947083" y="3022961"/>
            <a:ext cx="82709" cy="7811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029792" y="3144619"/>
            <a:ext cx="82709" cy="78114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72707" y="6453386"/>
            <a:ext cx="1596292" cy="404614"/>
          </a:xfrm>
        </p:spPr>
        <p:txBody>
          <a:bodyPr/>
          <a:lstStyle/>
          <a:p>
            <a:fld id="{D1141726-0BE0-464D-B583-3ABD29FE820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32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24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0077" y="111790"/>
            <a:ext cx="11490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HK" sz="2400" b="1" u="sng" dirty="0">
                <a:latin typeface="Calibri" panose="020F0502020204030204" pitchFamily="34" charset="0"/>
              </a:rPr>
              <a:t>[IV] Vertical Profiles Averaged over </a:t>
            </a:r>
            <a:r>
              <a:rPr lang="en-HK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87</a:t>
            </a:r>
            <a:r>
              <a:rPr lang="en-HK" sz="2400" b="1" u="sng" dirty="0">
                <a:latin typeface="Calibri" panose="020F0502020204030204" pitchFamily="34" charset="0"/>
              </a:rPr>
              <a:t> Urban Grid Cells in </a:t>
            </a:r>
            <a:r>
              <a:rPr lang="en-HK" sz="2800" b="1" u="sng" dirty="0">
                <a:solidFill>
                  <a:srgbClr val="00B0F0"/>
                </a:solidFill>
                <a:latin typeface="Calibri" panose="020F0502020204030204" pitchFamily="34" charset="0"/>
              </a:rPr>
              <a:t>Hong Kong</a:t>
            </a:r>
            <a:r>
              <a:rPr lang="en-HK" sz="2800" b="1" u="sng" dirty="0">
                <a:latin typeface="Calibri" panose="020F0502020204030204" pitchFamily="34" charset="0"/>
              </a:rPr>
              <a:t> </a:t>
            </a:r>
            <a:endParaRPr lang="en-HK" sz="2400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7680" y="2429762"/>
            <a:ext cx="42223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</a:rPr>
              <a:t>The horizontal </a:t>
            </a:r>
            <a:r>
              <a:rPr lang="en-HK" dirty="0" err="1">
                <a:latin typeface="Calibri" panose="020F0502020204030204" pitchFamily="34" charset="0"/>
              </a:rPr>
              <a:t>windspeed</a:t>
            </a:r>
            <a:r>
              <a:rPr lang="en-HK" dirty="0">
                <a:latin typeface="Calibri" panose="020F0502020204030204" pitchFamily="34" charset="0"/>
              </a:rPr>
              <a:t> was </a:t>
            </a:r>
            <a:r>
              <a:rPr lang="en-HK" b="1" dirty="0">
                <a:solidFill>
                  <a:srgbClr val="FF0000"/>
                </a:solidFill>
                <a:latin typeface="Calibri" panose="020F0502020204030204" pitchFamily="34" charset="0"/>
              </a:rPr>
              <a:t>reduced</a:t>
            </a:r>
            <a:r>
              <a:rPr lang="en-HK" dirty="0">
                <a:latin typeface="Calibri" panose="020F0502020204030204" pitchFamily="34" charset="0"/>
              </a:rPr>
              <a:t> by greater extent near to the surface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b="1" dirty="0">
                <a:latin typeface="Calibri" panose="020F0502020204030204" pitchFamily="34" charset="0"/>
              </a:rPr>
              <a:t>Inflection point </a:t>
            </a:r>
            <a:r>
              <a:rPr lang="en-HK" dirty="0">
                <a:latin typeface="Calibri" panose="020F0502020204030204" pitchFamily="34" charset="0"/>
              </a:rPr>
              <a:t>is observed in the curve at Urban Rooftop height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b="1" dirty="0">
              <a:latin typeface="Calibri" panose="020F0502020204030204" pitchFamily="34" charset="0"/>
            </a:endParaRPr>
          </a:p>
          <a:p>
            <a:endParaRPr lang="en-HK" b="1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4511" y="6011597"/>
            <a:ext cx="2401298" cy="369332"/>
          </a:xfrm>
          <a:prstGeom prst="rect">
            <a:avLst/>
          </a:prstGeo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Windspeed</a:t>
            </a:r>
            <a:endParaRPr lang="en-US" dirty="0"/>
          </a:p>
        </p:txBody>
      </p:sp>
      <p:pic>
        <p:nvPicPr>
          <p:cNvPr id="10" name="Picture 9" descr="C:\UTKARSH FOLDER ViMP\HKUST Study Docmn\WORK\THESIS MS WORD  Writing\New Images\Results IMG\FINAL PLOTS used in QE PPT\Changed Plots NEW\Vert.Prof_HzWSPD_Spatial_Avg_HKdenseUrbanZoom_29Mar2010_06UTC.00000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163" y="1669089"/>
            <a:ext cx="4083993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503509" y="979717"/>
            <a:ext cx="288330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HK" sz="2400" b="1" dirty="0">
                <a:latin typeface="Calibri" panose="020F0502020204030204" pitchFamily="34" charset="0"/>
              </a:rPr>
              <a:t>29</a:t>
            </a:r>
            <a:r>
              <a:rPr lang="en-HK" sz="2400" b="1" baseline="30000" dirty="0">
                <a:latin typeface="Calibri" panose="020F0502020204030204" pitchFamily="34" charset="0"/>
              </a:rPr>
              <a:t>th</a:t>
            </a:r>
            <a:r>
              <a:rPr lang="en-HK" sz="2400" b="1" dirty="0">
                <a:latin typeface="Calibri" panose="020F0502020204030204" pitchFamily="34" charset="0"/>
              </a:rPr>
              <a:t> Mar 2010, 02PM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03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09217" y="0"/>
            <a:ext cx="11490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HK" sz="2400" b="1" u="sng" dirty="0">
                <a:latin typeface="Calibri" panose="020F0502020204030204" pitchFamily="34" charset="0"/>
              </a:rPr>
              <a:t>[V] Time-Series of Urban Rooftop and Ground </a:t>
            </a:r>
            <a:r>
              <a:rPr lang="en-HK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heat fluxes </a:t>
            </a:r>
            <a:r>
              <a:rPr lang="en-HK" sz="2400" b="1" u="sng" dirty="0">
                <a:latin typeface="Calibri" panose="020F0502020204030204" pitchFamily="34" charset="0"/>
              </a:rPr>
              <a:t>in June 2010 in PRD Region</a:t>
            </a:r>
            <a:endParaRPr lang="en-HK" sz="2400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35" y="573544"/>
            <a:ext cx="5315036" cy="30459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17" y="573545"/>
            <a:ext cx="5324001" cy="30459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17" y="3731355"/>
            <a:ext cx="5324001" cy="3045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922494" y="573544"/>
            <a:ext cx="1855694" cy="251209"/>
          </a:xfrm>
          <a:prstGeom prst="rect">
            <a:avLst/>
          </a:prstGeom>
          <a:solidFill>
            <a:srgbClr val="FFFFE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Urban</a:t>
            </a: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Rooftop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44888" y="573544"/>
            <a:ext cx="1855695" cy="251209"/>
          </a:xfrm>
          <a:prstGeom prst="rect">
            <a:avLst/>
          </a:prstGeom>
          <a:solidFill>
            <a:srgbClr val="FFFFE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Urban</a:t>
            </a: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Ground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22494" y="3731355"/>
            <a:ext cx="1855694" cy="251209"/>
          </a:xfrm>
          <a:prstGeom prst="rect">
            <a:avLst/>
          </a:prstGeom>
          <a:solidFill>
            <a:srgbClr val="FFFFE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Non-Urban Ground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0570" y="4506981"/>
            <a:ext cx="4222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</a:rPr>
              <a:t>Urban Rooftop Heat Fluxes are </a:t>
            </a:r>
            <a:r>
              <a:rPr lang="en-HK" b="1" dirty="0">
                <a:latin typeface="Calibri" panose="020F0502020204030204" pitchFamily="34" charset="0"/>
              </a:rPr>
              <a:t>larger </a:t>
            </a:r>
            <a:r>
              <a:rPr lang="en-HK" dirty="0">
                <a:latin typeface="Calibri" panose="020F0502020204030204" pitchFamily="34" charset="0"/>
              </a:rPr>
              <a:t>than the Ground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09217" y="0"/>
            <a:ext cx="11490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HK" sz="2400" b="1" u="sng" dirty="0">
                <a:latin typeface="Calibri" panose="020F0502020204030204" pitchFamily="34" charset="0"/>
              </a:rPr>
              <a:t>[VI] Time-Series of Urban Rooftop and Ground </a:t>
            </a:r>
            <a:r>
              <a:rPr lang="en-HK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Temperature </a:t>
            </a:r>
            <a:r>
              <a:rPr lang="en-HK" sz="2400" b="1" u="sng" dirty="0">
                <a:latin typeface="Calibri" panose="020F0502020204030204" pitchFamily="34" charset="0"/>
              </a:rPr>
              <a:t>in June 2010 in PRD Region</a:t>
            </a:r>
            <a:endParaRPr lang="en-HK" sz="2400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18" y="542349"/>
            <a:ext cx="5196597" cy="3097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42" y="542351"/>
            <a:ext cx="5329983" cy="3097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43" y="3720357"/>
            <a:ext cx="5329982" cy="29942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2896392" y="542349"/>
            <a:ext cx="1855694" cy="251209"/>
          </a:xfrm>
          <a:prstGeom prst="rect">
            <a:avLst/>
          </a:prstGeom>
          <a:solidFill>
            <a:srgbClr val="FFFFE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Urban</a:t>
            </a: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Rooftop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44888" y="542348"/>
            <a:ext cx="1855695" cy="251209"/>
          </a:xfrm>
          <a:prstGeom prst="rect">
            <a:avLst/>
          </a:prstGeom>
          <a:solidFill>
            <a:srgbClr val="FFFFE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Urban</a:t>
            </a: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Ground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22494" y="3731355"/>
            <a:ext cx="1855694" cy="251209"/>
          </a:xfrm>
          <a:prstGeom prst="rect">
            <a:avLst/>
          </a:prstGeom>
          <a:solidFill>
            <a:srgbClr val="FFFFE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Non-Urban Ground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2033" y="4446364"/>
            <a:ext cx="4222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</a:rPr>
              <a:t>Urban Rooftop Temperatures are</a:t>
            </a:r>
            <a:r>
              <a:rPr lang="en-HK" b="1" dirty="0">
                <a:latin typeface="Calibri" panose="020F0502020204030204" pitchFamily="34" charset="0"/>
              </a:rPr>
              <a:t> higher </a:t>
            </a:r>
            <a:r>
              <a:rPr lang="en-HK" dirty="0">
                <a:latin typeface="Calibri" panose="020F0502020204030204" pitchFamily="34" charset="0"/>
              </a:rPr>
              <a:t>than the Urban Ground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84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09217" y="-81467"/>
            <a:ext cx="11490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HK" sz="2400" b="1" u="sng" dirty="0">
                <a:latin typeface="Calibri" panose="020F0502020204030204" pitchFamily="34" charset="0"/>
              </a:rPr>
              <a:t>[VII] Vertical Profiles of </a:t>
            </a:r>
            <a:r>
              <a:rPr lang="en-HK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Potential Temperature </a:t>
            </a:r>
            <a:r>
              <a:rPr lang="en-HK" sz="2400" b="1" u="sng" dirty="0">
                <a:latin typeface="Calibri" panose="020F0502020204030204" pitchFamily="34" charset="0"/>
              </a:rPr>
              <a:t>at Urban Location on 1</a:t>
            </a:r>
            <a:r>
              <a:rPr lang="en-HK" sz="2400" b="1" u="sng" baseline="30000" dirty="0">
                <a:latin typeface="Calibri" panose="020F0502020204030204" pitchFamily="34" charset="0"/>
              </a:rPr>
              <a:t>st</a:t>
            </a:r>
            <a:r>
              <a:rPr lang="en-HK" sz="2400" b="1" u="sng" dirty="0">
                <a:latin typeface="Calibri" panose="020F0502020204030204" pitchFamily="34" charset="0"/>
              </a:rPr>
              <a:t> June 2010</a:t>
            </a:r>
            <a:endParaRPr lang="en-HK" sz="2400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11242" r="13006" b="8366"/>
          <a:stretch/>
        </p:blipFill>
        <p:spPr>
          <a:xfrm>
            <a:off x="1291187" y="449866"/>
            <a:ext cx="3118684" cy="3088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10979" r="14183" b="8366"/>
          <a:stretch/>
        </p:blipFill>
        <p:spPr>
          <a:xfrm>
            <a:off x="4868350" y="449866"/>
            <a:ext cx="3118684" cy="3088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11372" r="14967" b="8235"/>
          <a:stretch/>
        </p:blipFill>
        <p:spPr>
          <a:xfrm>
            <a:off x="8445513" y="453842"/>
            <a:ext cx="3118684" cy="3088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11634" r="14575" b="8366"/>
          <a:stretch/>
        </p:blipFill>
        <p:spPr>
          <a:xfrm>
            <a:off x="1291187" y="3688767"/>
            <a:ext cx="3118684" cy="3088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397935" y="449866"/>
            <a:ext cx="1223807" cy="251209"/>
          </a:xfrm>
          <a:prstGeom prst="rect">
            <a:avLst/>
          </a:prstGeom>
          <a:solidFill>
            <a:srgbClr val="FFFFE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10 AM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8641" y="449866"/>
            <a:ext cx="1223807" cy="251209"/>
          </a:xfrm>
          <a:prstGeom prst="rect">
            <a:avLst/>
          </a:prstGeom>
          <a:solidFill>
            <a:srgbClr val="FFFFE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02 PM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58978" y="449866"/>
            <a:ext cx="1223807" cy="251209"/>
          </a:xfrm>
          <a:prstGeom prst="rect">
            <a:avLst/>
          </a:prstGeom>
          <a:solidFill>
            <a:srgbClr val="FFFFE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04 PM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7934" y="3688767"/>
            <a:ext cx="1223807" cy="251209"/>
          </a:xfrm>
          <a:prstGeom prst="rect">
            <a:avLst/>
          </a:prstGeom>
          <a:solidFill>
            <a:srgbClr val="FFFFE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09 PM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2026" r="14483" b="8758"/>
          <a:stretch/>
        </p:blipFill>
        <p:spPr>
          <a:xfrm>
            <a:off x="4868350" y="3688766"/>
            <a:ext cx="3118684" cy="3088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028641" y="3688767"/>
            <a:ext cx="1223807" cy="251209"/>
          </a:xfrm>
          <a:prstGeom prst="rect">
            <a:avLst/>
          </a:prstGeom>
          <a:solidFill>
            <a:srgbClr val="FFFFE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03 AM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19240" y="3939976"/>
            <a:ext cx="257122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</a:rPr>
              <a:t>Urban Ground is </a:t>
            </a:r>
            <a:r>
              <a:rPr lang="en-HK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cooler</a:t>
            </a:r>
            <a:r>
              <a:rPr lang="en-HK" dirty="0">
                <a:latin typeface="Calibri" panose="020F0502020204030204" pitchFamily="34" charset="0"/>
              </a:rPr>
              <a:t> in the morning with stable profile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</a:rPr>
              <a:t>At </a:t>
            </a:r>
            <a:r>
              <a:rPr lang="en-HK" dirty="0" err="1">
                <a:latin typeface="Calibri" panose="020F0502020204030204" pitchFamily="34" charset="0"/>
              </a:rPr>
              <a:t>Nighttime</a:t>
            </a:r>
            <a:r>
              <a:rPr lang="en-HK" dirty="0">
                <a:latin typeface="Calibri" panose="020F0502020204030204" pitchFamily="34" charset="0"/>
              </a:rPr>
              <a:t> the ground is slightly </a:t>
            </a:r>
            <a:r>
              <a:rPr lang="en-HK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warmer with </a:t>
            </a:r>
            <a:r>
              <a:rPr lang="en-HK" sz="2000" dirty="0">
                <a:latin typeface="Calibri" panose="020F0502020204030204" pitchFamily="34" charset="0"/>
              </a:rPr>
              <a:t>profiles remaining isothermal</a:t>
            </a:r>
          </a:p>
        </p:txBody>
      </p:sp>
    </p:spTree>
    <p:extLst>
      <p:ext uri="{BB962C8B-B14F-4D97-AF65-F5344CB8AC3E}">
        <p14:creationId xmlns:p14="http://schemas.microsoft.com/office/powerpoint/2010/main" val="138883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6337" y="350478"/>
            <a:ext cx="1044469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u="sng" dirty="0">
                <a:solidFill>
                  <a:srgbClr val="212F97"/>
                </a:solidFill>
                <a:latin typeface="Calibri" panose="020F0502020204030204" pitchFamily="34" charset="0"/>
              </a:rPr>
              <a:t>Conclusions</a:t>
            </a:r>
            <a:endParaRPr lang="en-HK" sz="3200" dirty="0">
              <a:solidFill>
                <a:srgbClr val="212F97"/>
              </a:solidFill>
              <a:latin typeface="Calibri" panose="020F0502020204030204" pitchFamily="34" charset="0"/>
            </a:endParaRPr>
          </a:p>
          <a:p>
            <a:endParaRPr lang="en-HK" sz="1600" dirty="0">
              <a:latin typeface="Calibri" panose="020F0502020204030204" pitchFamily="34" charset="0"/>
            </a:endParaRPr>
          </a:p>
          <a:p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</a:rPr>
              <a:t>The newly developed </a:t>
            </a:r>
            <a:r>
              <a:rPr lang="en-HK" b="1" dirty="0">
                <a:latin typeface="Calibri" panose="020F0502020204030204" pitchFamily="34" charset="0"/>
              </a:rPr>
              <a:t>Urban-PX and Urban-ACM2 scheme </a:t>
            </a:r>
            <a:r>
              <a:rPr lang="en-HK" dirty="0">
                <a:latin typeface="Calibri" panose="020F0502020204030204" pitchFamily="34" charset="0"/>
              </a:rPr>
              <a:t>is able to represent the urban phenomenon with less number of Urban parameters and within less computational time.</a:t>
            </a:r>
          </a:p>
          <a:p>
            <a:endParaRPr lang="en-HK" dirty="0">
              <a:latin typeface="Calibri" panose="020F0502020204030204" pitchFamily="34" charset="0"/>
            </a:endParaRPr>
          </a:p>
          <a:p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</a:rPr>
              <a:t>The meteorological field variables such as </a:t>
            </a:r>
            <a:r>
              <a:rPr lang="en-HK" b="1" dirty="0">
                <a:latin typeface="Calibri" panose="020F0502020204030204" pitchFamily="34" charset="0"/>
              </a:rPr>
              <a:t>Wind speed and Potential temperature </a:t>
            </a:r>
            <a:r>
              <a:rPr lang="en-HK" dirty="0">
                <a:latin typeface="Calibri" panose="020F0502020204030204" pitchFamily="34" charset="0"/>
              </a:rPr>
              <a:t>are sensitive to the urban parameters such as </a:t>
            </a:r>
            <a:r>
              <a:rPr lang="en-HK" dirty="0">
                <a:solidFill>
                  <a:srgbClr val="FF0000"/>
                </a:solidFill>
                <a:latin typeface="Calibri" panose="020F0502020204030204" pitchFamily="34" charset="0"/>
              </a:rPr>
              <a:t>Avg. building height, Plan area density, Frontal area density and Street angle data</a:t>
            </a:r>
            <a:r>
              <a:rPr lang="en-HK" dirty="0">
                <a:latin typeface="Calibri" panose="020F0502020204030204" pitchFamily="34" charset="0"/>
              </a:rPr>
              <a:t>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</a:rPr>
              <a:t>The vertical profiles of the </a:t>
            </a:r>
            <a:r>
              <a:rPr lang="en-HK" b="1" dirty="0">
                <a:latin typeface="Calibri" panose="020F0502020204030204" pitchFamily="34" charset="0"/>
              </a:rPr>
              <a:t>Horizontal wind speed </a:t>
            </a:r>
            <a:r>
              <a:rPr lang="en-HK" dirty="0">
                <a:latin typeface="Calibri" panose="020F0502020204030204" pitchFamily="34" charset="0"/>
              </a:rPr>
              <a:t>and </a:t>
            </a:r>
            <a:r>
              <a:rPr lang="en-HK" b="1" dirty="0">
                <a:latin typeface="Calibri" panose="020F0502020204030204" pitchFamily="34" charset="0"/>
              </a:rPr>
              <a:t>Potential Temperature </a:t>
            </a:r>
            <a:r>
              <a:rPr lang="en-HK" dirty="0">
                <a:latin typeface="Calibri" panose="020F0502020204030204" pitchFamily="34" charset="0"/>
              </a:rPr>
              <a:t>were obtained as expected when compared with the theoretical basis.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</a:rPr>
              <a:t>The </a:t>
            </a:r>
            <a:r>
              <a:rPr lang="en-HK" b="1" dirty="0">
                <a:solidFill>
                  <a:srgbClr val="FF0000"/>
                </a:solidFill>
                <a:latin typeface="Calibri" panose="020F0502020204030204" pitchFamily="34" charset="0"/>
              </a:rPr>
              <a:t>Urban</a:t>
            </a:r>
            <a:r>
              <a:rPr lang="en-HK" dirty="0">
                <a:latin typeface="Calibri" panose="020F0502020204030204" pitchFamily="34" charset="0"/>
              </a:rPr>
              <a:t> ground temperature and the Rooftop Temperature profiles have shown a </a:t>
            </a:r>
            <a:r>
              <a:rPr lang="en-HK" b="1" dirty="0">
                <a:latin typeface="Calibri" panose="020F0502020204030204" pitchFamily="34" charset="0"/>
              </a:rPr>
              <a:t>diurnal variation </a:t>
            </a:r>
            <a:r>
              <a:rPr lang="en-HK" dirty="0">
                <a:latin typeface="Calibri" panose="020F0502020204030204" pitchFamily="34" charset="0"/>
              </a:rPr>
              <a:t>along with the </a:t>
            </a:r>
            <a:r>
              <a:rPr lang="en-HK" b="1" dirty="0">
                <a:latin typeface="Calibri" panose="020F0502020204030204" pitchFamily="34" charset="0"/>
              </a:rPr>
              <a:t>heat fluxes.</a:t>
            </a:r>
          </a:p>
          <a:p>
            <a:endParaRPr lang="en-HK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sz="2000" dirty="0">
              <a:latin typeface="Calibri" panose="020F0502020204030204" pitchFamily="34" charset="0"/>
            </a:endParaRPr>
          </a:p>
          <a:p>
            <a:endParaRPr lang="en-HK" dirty="0">
              <a:latin typeface="Calibri" panose="020F0502020204030204" pitchFamily="34" charset="0"/>
            </a:endParaRPr>
          </a:p>
          <a:p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</a:endParaRPr>
          </a:p>
          <a:p>
            <a:endParaRPr lang="en-HK" sz="1600" dirty="0">
              <a:latin typeface="Calibri" panose="020F0502020204030204" pitchFamily="34" charset="0"/>
            </a:endParaRPr>
          </a:p>
          <a:p>
            <a:endParaRPr lang="en-HK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7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43136" y="431160"/>
            <a:ext cx="97258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u="sng" dirty="0">
                <a:solidFill>
                  <a:srgbClr val="212F97"/>
                </a:solidFill>
                <a:latin typeface="Calibri" panose="020F0502020204030204" pitchFamily="34" charset="0"/>
              </a:rPr>
              <a:t>Objectives</a:t>
            </a:r>
            <a:endParaRPr lang="en-HK" sz="3200" dirty="0">
              <a:solidFill>
                <a:srgbClr val="212F97"/>
              </a:solidFill>
              <a:latin typeface="Calibri" panose="020F0502020204030204" pitchFamily="34" charset="0"/>
            </a:endParaRPr>
          </a:p>
          <a:p>
            <a:endParaRPr lang="en-HK" sz="1600" dirty="0">
              <a:latin typeface="Calibri" panose="020F0502020204030204" pitchFamily="34" charset="0"/>
            </a:endParaRPr>
          </a:p>
          <a:p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</a:rPr>
              <a:t>To develop </a:t>
            </a:r>
            <a:r>
              <a:rPr lang="en-HK" b="1" dirty="0">
                <a:latin typeface="Calibri" panose="020F0502020204030204" pitchFamily="34" charset="0"/>
              </a:rPr>
              <a:t>Urban Rooftop convection </a:t>
            </a:r>
            <a:r>
              <a:rPr lang="en-HK" dirty="0">
                <a:latin typeface="Calibri" panose="020F0502020204030204" pitchFamily="34" charset="0"/>
              </a:rPr>
              <a:t>in the Urban-ACM model</a:t>
            </a:r>
          </a:p>
          <a:p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</a:rPr>
              <a:t>To incorporate the </a:t>
            </a:r>
            <a:r>
              <a:rPr lang="en-HK" b="1" dirty="0">
                <a:solidFill>
                  <a:srgbClr val="FF0000"/>
                </a:solidFill>
                <a:latin typeface="Calibri" panose="020F0502020204030204" pitchFamily="34" charset="0"/>
              </a:rPr>
              <a:t>anthropogenic fluxes </a:t>
            </a:r>
            <a:r>
              <a:rPr lang="en-HK" dirty="0">
                <a:latin typeface="Calibri" panose="020F0502020204030204" pitchFamily="34" charset="0"/>
              </a:rPr>
              <a:t>in the model</a:t>
            </a:r>
          </a:p>
          <a:p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</a:rPr>
              <a:t>To compare the modelled </a:t>
            </a:r>
            <a:r>
              <a:rPr lang="en-HK" b="1" dirty="0">
                <a:latin typeface="Calibri" panose="020F0502020204030204" pitchFamily="34" charset="0"/>
              </a:rPr>
              <a:t>2m-Temperature</a:t>
            </a:r>
            <a:r>
              <a:rPr lang="en-HK" dirty="0">
                <a:latin typeface="Calibri" panose="020F0502020204030204" pitchFamily="34" charset="0"/>
              </a:rPr>
              <a:t> time series with the meteorological station observation data in Hong Kong for different seasons along with statistical model evaluation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</a:endParaRPr>
          </a:p>
          <a:p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</a:rPr>
              <a:t>To compare the modelled Planetary Boundary Layer </a:t>
            </a:r>
            <a:r>
              <a:rPr lang="en-HK" b="1" dirty="0">
                <a:latin typeface="Calibri" panose="020F0502020204030204" pitchFamily="34" charset="0"/>
              </a:rPr>
              <a:t>(PBL) height </a:t>
            </a:r>
            <a:r>
              <a:rPr lang="en-HK" dirty="0">
                <a:latin typeface="Calibri" panose="020F0502020204030204" pitchFamily="34" charset="0"/>
              </a:rPr>
              <a:t>with the observation data at Hong Kong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</a:rPr>
              <a:t>To check the newly developed model’s performance for determining the </a:t>
            </a:r>
            <a:r>
              <a:rPr lang="en-HK" b="1" dirty="0">
                <a:solidFill>
                  <a:srgbClr val="0033CC"/>
                </a:solidFill>
                <a:latin typeface="Calibri" panose="020F0502020204030204" pitchFamily="34" charset="0"/>
              </a:rPr>
              <a:t>air pollutant dispersion </a:t>
            </a:r>
            <a:r>
              <a:rPr lang="en-HK" dirty="0">
                <a:latin typeface="Calibri" panose="020F0502020204030204" pitchFamily="34" charset="0"/>
              </a:rPr>
              <a:t>in the city areas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</a:endParaRPr>
          </a:p>
          <a:p>
            <a:endParaRPr lang="en-HK" dirty="0">
              <a:latin typeface="Calibri" panose="020F0502020204030204" pitchFamily="34" charset="0"/>
            </a:endParaRPr>
          </a:p>
          <a:p>
            <a:endParaRPr lang="en-HK" dirty="0">
              <a:latin typeface="Calibri" panose="020F0502020204030204" pitchFamily="34" charset="0"/>
            </a:endParaRPr>
          </a:p>
          <a:p>
            <a:endParaRPr lang="en-HK" sz="1600" dirty="0">
              <a:latin typeface="Calibri" panose="020F0502020204030204" pitchFamily="34" charset="0"/>
            </a:endParaRPr>
          </a:p>
          <a:p>
            <a:endParaRPr lang="en-HK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7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36" y="3996145"/>
            <a:ext cx="2141600" cy="2673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78" y="4001821"/>
            <a:ext cx="2205232" cy="2673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3138" y="1098150"/>
            <a:ext cx="1114864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HK" dirty="0">
                <a:latin typeface="Calibri" panose="020F0502020204030204" pitchFamily="34" charset="0"/>
              </a:rPr>
              <a:t>The WRF Model V4.0 provides </a:t>
            </a:r>
            <a:r>
              <a:rPr lang="en-HK" b="1" dirty="0">
                <a:latin typeface="Calibri" panose="020F0502020204030204" pitchFamily="34" charset="0"/>
              </a:rPr>
              <a:t>13 Nos. </a:t>
            </a:r>
            <a:r>
              <a:rPr lang="en-HK" dirty="0">
                <a:latin typeface="Calibri" panose="020F0502020204030204" pitchFamily="34" charset="0"/>
              </a:rPr>
              <a:t>of planetary boundary layer physics schemes </a:t>
            </a:r>
          </a:p>
          <a:p>
            <a:pPr algn="just"/>
            <a:endParaRPr lang="en-HK" dirty="0">
              <a:latin typeface="Calibri" panose="020F0502020204030204" pitchFamily="34" charset="0"/>
            </a:endParaRPr>
          </a:p>
          <a:p>
            <a:pPr algn="just"/>
            <a:r>
              <a:rPr lang="en-HK" sz="2000" b="1" dirty="0">
                <a:latin typeface="Calibri" panose="020F0502020204030204" pitchFamily="34" charset="0"/>
              </a:rPr>
              <a:t>Most commonly used PBL schemes include:</a:t>
            </a:r>
          </a:p>
          <a:p>
            <a:pPr algn="just"/>
            <a:r>
              <a:rPr lang="en-HK" dirty="0">
                <a:latin typeface="Calibri" panose="020F0502020204030204" pitchFamily="34" charset="0"/>
              </a:rPr>
              <a:t> 1. </a:t>
            </a:r>
            <a:r>
              <a:rPr lang="en-HK" dirty="0" err="1">
                <a:latin typeface="Calibri" panose="020F0502020204030204" pitchFamily="34" charset="0"/>
              </a:rPr>
              <a:t>Yonsei</a:t>
            </a:r>
            <a:r>
              <a:rPr lang="en-HK" dirty="0">
                <a:latin typeface="Calibri" panose="020F0502020204030204" pitchFamily="34" charset="0"/>
              </a:rPr>
              <a:t> University </a:t>
            </a:r>
            <a:r>
              <a:rPr lang="en-HK" b="1" dirty="0">
                <a:solidFill>
                  <a:srgbClr val="C00000"/>
                </a:solidFill>
                <a:latin typeface="Calibri" panose="020F0502020204030204" pitchFamily="34" charset="0"/>
              </a:rPr>
              <a:t>(YSU) </a:t>
            </a:r>
            <a:r>
              <a:rPr lang="en-HK" dirty="0">
                <a:latin typeface="Calibri" panose="020F0502020204030204" pitchFamily="34" charset="0"/>
              </a:rPr>
              <a:t>non-local scheme </a:t>
            </a:r>
            <a:r>
              <a:rPr lang="en-HK" i="1" dirty="0">
                <a:latin typeface="Calibri" panose="020F0502020204030204" pitchFamily="34" charset="0"/>
              </a:rPr>
              <a:t>(Hong et al. 2006)</a:t>
            </a:r>
          </a:p>
          <a:p>
            <a:pPr algn="just"/>
            <a:r>
              <a:rPr lang="en-HK" dirty="0">
                <a:latin typeface="Calibri" panose="020F0502020204030204" pitchFamily="34" charset="0"/>
              </a:rPr>
              <a:t> 2. Asymmetric Convective Model version2 </a:t>
            </a:r>
            <a:r>
              <a:rPr lang="en-HK" b="1" dirty="0">
                <a:solidFill>
                  <a:srgbClr val="C00000"/>
                </a:solidFill>
                <a:latin typeface="Calibri" panose="020F0502020204030204" pitchFamily="34" charset="0"/>
              </a:rPr>
              <a:t>(ACM2) </a:t>
            </a:r>
            <a:r>
              <a:rPr lang="en-HK" dirty="0">
                <a:latin typeface="Calibri" panose="020F0502020204030204" pitchFamily="34" charset="0"/>
              </a:rPr>
              <a:t>non-local scheme </a:t>
            </a:r>
            <a:r>
              <a:rPr lang="en-HK" i="1" dirty="0">
                <a:latin typeface="Calibri" panose="020F0502020204030204" pitchFamily="34" charset="0"/>
              </a:rPr>
              <a:t>(</a:t>
            </a:r>
            <a:r>
              <a:rPr lang="en-HK" i="1" dirty="0" err="1">
                <a:latin typeface="Calibri" panose="020F0502020204030204" pitchFamily="34" charset="0"/>
              </a:rPr>
              <a:t>Pleim</a:t>
            </a:r>
            <a:r>
              <a:rPr lang="en-HK" i="1" dirty="0">
                <a:latin typeface="Calibri" panose="020F0502020204030204" pitchFamily="34" charset="0"/>
              </a:rPr>
              <a:t>, 2007a, 2007b)</a:t>
            </a:r>
          </a:p>
          <a:p>
            <a:pPr algn="just"/>
            <a:r>
              <a:rPr lang="en-HK" dirty="0">
                <a:latin typeface="Calibri" panose="020F0502020204030204" pitchFamily="34" charset="0"/>
              </a:rPr>
              <a:t> 3. Mellor-Yamada-</a:t>
            </a:r>
            <a:r>
              <a:rPr lang="en-HK" dirty="0" err="1">
                <a:latin typeface="Calibri" panose="020F0502020204030204" pitchFamily="34" charset="0"/>
              </a:rPr>
              <a:t>Janjic</a:t>
            </a:r>
            <a:r>
              <a:rPr lang="en-HK" dirty="0">
                <a:latin typeface="Calibri" panose="020F0502020204030204" pitchFamily="34" charset="0"/>
              </a:rPr>
              <a:t> </a:t>
            </a:r>
            <a:r>
              <a:rPr lang="en-HK" b="1" dirty="0">
                <a:solidFill>
                  <a:srgbClr val="C00000"/>
                </a:solidFill>
                <a:latin typeface="Calibri" panose="020F0502020204030204" pitchFamily="34" charset="0"/>
              </a:rPr>
              <a:t>(MYJ) </a:t>
            </a:r>
            <a:r>
              <a:rPr lang="en-HK" dirty="0">
                <a:latin typeface="Calibri" panose="020F0502020204030204" pitchFamily="34" charset="0"/>
              </a:rPr>
              <a:t>local scheme </a:t>
            </a:r>
            <a:r>
              <a:rPr lang="en-HK" i="1" dirty="0">
                <a:latin typeface="Calibri" panose="020F0502020204030204" pitchFamily="34" charset="0"/>
              </a:rPr>
              <a:t>(</a:t>
            </a:r>
            <a:r>
              <a:rPr lang="en-HK" i="1" dirty="0" err="1">
                <a:latin typeface="Calibri" panose="020F0502020204030204" pitchFamily="34" charset="0"/>
              </a:rPr>
              <a:t>Janjic</a:t>
            </a:r>
            <a:r>
              <a:rPr lang="en-HK" i="1" dirty="0">
                <a:latin typeface="Calibri" panose="020F0502020204030204" pitchFamily="34" charset="0"/>
              </a:rPr>
              <a:t>, 1990, 1996, 2002) </a:t>
            </a:r>
          </a:p>
          <a:p>
            <a:pPr algn="just"/>
            <a:r>
              <a:rPr lang="en-HK" dirty="0">
                <a:latin typeface="Calibri" panose="020F0502020204030204" pitchFamily="34" charset="0"/>
              </a:rPr>
              <a:t> 4. </a:t>
            </a:r>
            <a:r>
              <a:rPr lang="en-HK" dirty="0" err="1">
                <a:latin typeface="Calibri" panose="020F0502020204030204" pitchFamily="34" charset="0"/>
              </a:rPr>
              <a:t>Bougeault-Lacarrere</a:t>
            </a:r>
            <a:r>
              <a:rPr lang="en-HK" dirty="0">
                <a:latin typeface="Calibri" panose="020F0502020204030204" pitchFamily="34" charset="0"/>
              </a:rPr>
              <a:t> </a:t>
            </a:r>
            <a:r>
              <a:rPr lang="en-HK" b="1" dirty="0">
                <a:solidFill>
                  <a:srgbClr val="C00000"/>
                </a:solidFill>
                <a:latin typeface="Calibri" panose="020F0502020204030204" pitchFamily="34" charset="0"/>
              </a:rPr>
              <a:t>(</a:t>
            </a:r>
            <a:r>
              <a:rPr lang="en-HK" b="1" dirty="0" err="1">
                <a:solidFill>
                  <a:srgbClr val="C00000"/>
                </a:solidFill>
                <a:latin typeface="Calibri" panose="020F0502020204030204" pitchFamily="34" charset="0"/>
              </a:rPr>
              <a:t>Boulac</a:t>
            </a:r>
            <a:r>
              <a:rPr lang="en-HK" b="1" dirty="0">
                <a:solidFill>
                  <a:srgbClr val="C00000"/>
                </a:solidFill>
                <a:latin typeface="Calibri" panose="020F0502020204030204" pitchFamily="34" charset="0"/>
              </a:rPr>
              <a:t>) </a:t>
            </a:r>
            <a:r>
              <a:rPr lang="en-HK" dirty="0">
                <a:latin typeface="Calibri" panose="020F0502020204030204" pitchFamily="34" charset="0"/>
              </a:rPr>
              <a:t>local scheme </a:t>
            </a:r>
            <a:r>
              <a:rPr lang="en-HK" i="1" dirty="0">
                <a:latin typeface="Calibri" panose="020F0502020204030204" pitchFamily="34" charset="0"/>
              </a:rPr>
              <a:t>(</a:t>
            </a:r>
            <a:r>
              <a:rPr lang="en-HK" i="1" dirty="0" err="1">
                <a:latin typeface="Calibri" panose="020F0502020204030204" pitchFamily="34" charset="0"/>
              </a:rPr>
              <a:t>Bougeault</a:t>
            </a:r>
            <a:r>
              <a:rPr lang="en-HK" i="1" dirty="0">
                <a:latin typeface="Calibri" panose="020F0502020204030204" pitchFamily="34" charset="0"/>
              </a:rPr>
              <a:t> and </a:t>
            </a:r>
            <a:r>
              <a:rPr lang="en-HK" i="1" dirty="0" err="1">
                <a:latin typeface="Calibri" panose="020F0502020204030204" pitchFamily="34" charset="0"/>
              </a:rPr>
              <a:t>Lacarrere</a:t>
            </a:r>
            <a:r>
              <a:rPr lang="en-HK" i="1" dirty="0">
                <a:latin typeface="Calibri" panose="020F0502020204030204" pitchFamily="34" charset="0"/>
              </a:rPr>
              <a:t>, 1989)</a:t>
            </a:r>
            <a:endParaRPr lang="en-HK" sz="2000" dirty="0">
              <a:latin typeface="Calibri" panose="020F0502020204030204" pitchFamily="34" charset="0"/>
            </a:endParaRPr>
          </a:p>
          <a:p>
            <a:pPr algn="just"/>
            <a:endParaRPr lang="en-HK" sz="2000" i="1" dirty="0">
              <a:latin typeface="Calibri" panose="020F0502020204030204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742848" y="2616250"/>
            <a:ext cx="633046" cy="36933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72736" y="2589434"/>
            <a:ext cx="237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>
                <a:latin typeface="Calibri" panose="020F0502020204030204" pitchFamily="34" charset="0"/>
              </a:rPr>
              <a:t>TKE closure schemes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973014" y="4257083"/>
            <a:ext cx="1365715" cy="692198"/>
          </a:xfrm>
          <a:prstGeom prst="flowChartDocumen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HK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The fluxes are diffused locally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10207741" y="3060052"/>
            <a:ext cx="1821038" cy="2109217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HK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Nonlocal upward flux transport from the surface</a:t>
            </a:r>
            <a:r>
              <a:rPr lang="en-HK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AND </a:t>
            </a:r>
            <a:r>
              <a:rPr lang="en-HK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asymmetrical layer by layer downward transport from the adjacent upper layer 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Curved Connector 11"/>
          <p:cNvCxnSpPr/>
          <p:nvPr/>
        </p:nvCxnSpPr>
        <p:spPr>
          <a:xfrm rot="10800000" flipV="1">
            <a:off x="7432188" y="5169269"/>
            <a:ext cx="1098854" cy="11551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0800000" flipV="1">
            <a:off x="7432188" y="4773885"/>
            <a:ext cx="1047909" cy="51090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Multidocument 13"/>
          <p:cNvSpPr/>
          <p:nvPr/>
        </p:nvSpPr>
        <p:spPr>
          <a:xfrm>
            <a:off x="6385772" y="5169269"/>
            <a:ext cx="1074290" cy="998775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HK" sz="1400" b="1" dirty="0">
                <a:latin typeface="Calibri" panose="020F0502020204030204" pitchFamily="34" charset="0"/>
              </a:rPr>
              <a:t>Local upward diffusion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3138" y="3389681"/>
            <a:ext cx="303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>
                <a:latin typeface="Calibri" panose="020F0502020204030204" pitchFamily="34" charset="0"/>
              </a:rPr>
              <a:t>Local vs. Nonlocal schemes: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58" y="3996145"/>
            <a:ext cx="2081950" cy="2685083"/>
          </a:xfrm>
          <a:prstGeom prst="rect">
            <a:avLst/>
          </a:prstGeom>
        </p:spPr>
      </p:pic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43755" y="133860"/>
            <a:ext cx="11924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3200" b="1" u="sng" dirty="0">
                <a:solidFill>
                  <a:srgbClr val="212F97"/>
                </a:solidFill>
                <a:latin typeface="Calibri" panose="020F0502020204030204" pitchFamily="34" charset="0"/>
              </a:rPr>
              <a:t>Planetary Boundary Layer (PBL) Modeling Options in WRF V4.0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1111" y="3764651"/>
            <a:ext cx="160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>
                <a:latin typeface="Calibri" panose="020F0502020204030204" pitchFamily="34" charset="0"/>
              </a:rPr>
              <a:t>  Local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6290" y="3764651"/>
            <a:ext cx="160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>
                <a:latin typeface="Calibri" panose="020F0502020204030204" pitchFamily="34" charset="0"/>
              </a:rPr>
              <a:t>  ACM1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5142" y="3764651"/>
            <a:ext cx="160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>
                <a:latin typeface="Calibri" panose="020F0502020204030204" pitchFamily="34" charset="0"/>
              </a:rPr>
              <a:t>  ACM2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4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19" y="2345234"/>
            <a:ext cx="3574064" cy="2013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0181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40" y="1349291"/>
            <a:ext cx="3211924" cy="20589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24-Point Star 4"/>
          <p:cNvSpPr/>
          <p:nvPr/>
        </p:nvSpPr>
        <p:spPr>
          <a:xfrm>
            <a:off x="8717953" y="1487172"/>
            <a:ext cx="270934" cy="279401"/>
          </a:xfrm>
          <a:prstGeom prst="star24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778099" y="1820912"/>
            <a:ext cx="49042" cy="29745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53266" y="1590844"/>
            <a:ext cx="292100" cy="3602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53266" y="1731108"/>
            <a:ext cx="118533" cy="7093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38966" y="1806137"/>
            <a:ext cx="135468" cy="18307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053266" y="1451031"/>
            <a:ext cx="146050" cy="2710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82460852"/>
              </p:ext>
            </p:extLst>
          </p:nvPr>
        </p:nvGraphicFramePr>
        <p:xfrm>
          <a:off x="1236075" y="1113386"/>
          <a:ext cx="6676654" cy="455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236074" y="5219307"/>
            <a:ext cx="6393757" cy="1234079"/>
            <a:chOff x="0" y="2720821"/>
            <a:chExt cx="5190066" cy="1080591"/>
          </a:xfrm>
        </p:grpSpPr>
        <p:sp>
          <p:nvSpPr>
            <p:cNvPr id="13" name="Rectangle 12"/>
            <p:cNvSpPr/>
            <p:nvPr/>
          </p:nvSpPr>
          <p:spPr>
            <a:xfrm>
              <a:off x="0" y="2720821"/>
              <a:ext cx="5190066" cy="7637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0" y="3037693"/>
              <a:ext cx="5190066" cy="763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>
                <a:latin typeface="Calibri" panose="020F050202020403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HK" kern="1200" dirty="0">
                  <a:latin typeface="Calibri" panose="020F0502020204030204" pitchFamily="34" charset="0"/>
                </a:rPr>
                <a:t>Differential heating/cooling of sunlit/shaded surfaces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HK" dirty="0">
                  <a:latin typeface="Calibri" panose="020F0502020204030204" pitchFamily="34" charset="0"/>
                </a:rPr>
                <a:t>Radiation trappings in the street canyon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HK" b="1" kern="1200" dirty="0">
                  <a:solidFill>
                    <a:srgbClr val="FF0000"/>
                  </a:solidFill>
                  <a:latin typeface="Calibri" panose="020F0502020204030204" pitchFamily="34" charset="0"/>
                </a:rPr>
                <a:t>Heat storage in the buildings </a:t>
              </a:r>
              <a:r>
                <a:rPr lang="en-HK" kern="1200" dirty="0">
                  <a:latin typeface="Calibri" panose="020F0502020204030204" pitchFamily="34" charset="0"/>
                </a:rPr>
                <a:t>including </a:t>
              </a:r>
              <a:r>
                <a:rPr lang="en-HK" b="1" kern="1200" dirty="0">
                  <a:latin typeface="Calibri" panose="020F0502020204030204" pitchFamily="34" charset="0"/>
                </a:rPr>
                <a:t>anthropogenic sources</a:t>
              </a:r>
              <a:endParaRPr lang="en-US" b="1" kern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09471" y="77788"/>
            <a:ext cx="5900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u="sng" dirty="0">
                <a:solidFill>
                  <a:srgbClr val="212F97"/>
                </a:solidFill>
                <a:latin typeface="Calibri" panose="020F0502020204030204" pitchFamily="34" charset="0"/>
              </a:rPr>
              <a:t>Urban Effect on the Airflow</a:t>
            </a:r>
            <a:endParaRPr lang="en-US" sz="3200" b="1" u="sng" dirty="0">
              <a:solidFill>
                <a:srgbClr val="212F97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64502721"/>
              </p:ext>
            </p:extLst>
          </p:nvPr>
        </p:nvGraphicFramePr>
        <p:xfrm>
          <a:off x="1671924" y="739475"/>
          <a:ext cx="108490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28846584"/>
              </p:ext>
            </p:extLst>
          </p:nvPr>
        </p:nvGraphicFramePr>
        <p:xfrm>
          <a:off x="8749595" y="5211709"/>
          <a:ext cx="4198146" cy="144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0" y="4271123"/>
            <a:ext cx="2057498" cy="14238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0" y="758885"/>
            <a:ext cx="2057498" cy="14153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0" y="2365601"/>
            <a:ext cx="2057498" cy="14153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00183" y="33955"/>
            <a:ext cx="1060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u="sng" dirty="0">
                <a:solidFill>
                  <a:srgbClr val="212F97"/>
                </a:solidFill>
                <a:latin typeface="Calibri" panose="020F0502020204030204" pitchFamily="34" charset="0"/>
              </a:rPr>
              <a:t>URBAN Modeling Options Used in the WRF Model  </a:t>
            </a:r>
            <a:endParaRPr lang="en-US" sz="3200" b="1" u="sng" dirty="0">
              <a:solidFill>
                <a:srgbClr val="212F97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6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8022" y="125522"/>
            <a:ext cx="10151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dirty="0" err="1"/>
              <a:t>Grimmond</a:t>
            </a:r>
            <a:r>
              <a:rPr lang="en-GB" sz="1200" dirty="0"/>
              <a:t>, C. S. B., Blackett, M., Best, M. J., Barlow, J., </a:t>
            </a:r>
            <a:r>
              <a:rPr lang="en-GB" sz="1200" dirty="0" err="1"/>
              <a:t>Baik</a:t>
            </a:r>
            <a:r>
              <a:rPr lang="en-GB" sz="1200" dirty="0"/>
              <a:t>, J. J., Belcher, S. E., ... &amp; </a:t>
            </a:r>
            <a:r>
              <a:rPr lang="en-GB" sz="1200" dirty="0" err="1"/>
              <a:t>Fortuniak</a:t>
            </a:r>
            <a:r>
              <a:rPr lang="en-GB" sz="1200" dirty="0"/>
              <a:t>, K. (2010). The international urban energy balance models comparison project: first results from phase 1. </a:t>
            </a:r>
            <a:r>
              <a:rPr lang="en-GB" sz="1200" i="1" dirty="0"/>
              <a:t>Journal of applied meteorology and climatology</a:t>
            </a:r>
            <a:r>
              <a:rPr lang="en-GB" sz="1200" dirty="0"/>
              <a:t>, </a:t>
            </a:r>
            <a:r>
              <a:rPr lang="en-GB" sz="1200" i="1" dirty="0"/>
              <a:t>49</a:t>
            </a:r>
            <a:r>
              <a:rPr lang="en-GB" sz="1200" dirty="0"/>
              <a:t>(6), 1268-1292.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200" dirty="0">
              <a:latin typeface="AdvPSTIM10-B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err="1"/>
              <a:t>Grimmond</a:t>
            </a:r>
            <a:r>
              <a:rPr lang="en-US" sz="1200" dirty="0"/>
              <a:t>, C. S. B., Blackett, M., Best, M. J., </a:t>
            </a:r>
            <a:r>
              <a:rPr lang="en-US" sz="1200" dirty="0" err="1"/>
              <a:t>Baik</a:t>
            </a:r>
            <a:r>
              <a:rPr lang="en-US" sz="1200" dirty="0"/>
              <a:t>, J. J., Belcher, S. E., </a:t>
            </a:r>
            <a:r>
              <a:rPr lang="en-US" sz="1200" dirty="0" err="1"/>
              <a:t>Beringer</a:t>
            </a:r>
            <a:r>
              <a:rPr lang="en-US" sz="1200" dirty="0"/>
              <a:t>, J., ... &amp; </a:t>
            </a:r>
            <a:r>
              <a:rPr lang="en-US" sz="1200" dirty="0" err="1"/>
              <a:t>Dandou</a:t>
            </a:r>
            <a:r>
              <a:rPr lang="en-US" sz="1200" dirty="0"/>
              <a:t>, A. (2011). Initial results from Phase 2 of the international urban energy balance model comparison. </a:t>
            </a:r>
            <a:r>
              <a:rPr lang="en-US" sz="1200" i="1" dirty="0"/>
              <a:t>International Journal of Climatology</a:t>
            </a:r>
            <a:r>
              <a:rPr lang="en-US" sz="1200" dirty="0"/>
              <a:t>, </a:t>
            </a:r>
            <a:r>
              <a:rPr lang="en-US" sz="1200" i="1" dirty="0"/>
              <a:t>31</a:t>
            </a:r>
            <a:r>
              <a:rPr lang="en-US" sz="1200" dirty="0"/>
              <a:t>(2), 244-272.</a:t>
            </a:r>
            <a:endParaRPr lang="en-GB" sz="1200" dirty="0">
              <a:latin typeface="AdvPSTIM10-B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200" dirty="0">
              <a:latin typeface="AdvPSTIM10-B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23" y="1325851"/>
            <a:ext cx="3774261" cy="3872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78" y="1325851"/>
            <a:ext cx="6014358" cy="38560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18022" y="5455364"/>
            <a:ext cx="11528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</a:rPr>
              <a:t>No individual model does best for every </a:t>
            </a:r>
            <a:r>
              <a:rPr lang="en-US" b="1" dirty="0">
                <a:latin typeface="Calibri" panose="020F0502020204030204" pitchFamily="34" charset="0"/>
              </a:rPr>
              <a:t>flux modelled.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Using an ensemble of models rather than one model is generally better than any individual model for an individual flux.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 general, the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medium complexity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ensemble performs least well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>
                <a:solidFill>
                  <a:srgbClr val="FF0000"/>
                </a:solidFill>
                <a:latin typeface="Calibri" panose="020F0502020204030204" pitchFamily="34" charset="0"/>
              </a:rPr>
              <a:t>and the simple performs best.</a:t>
            </a:r>
            <a:endParaRPr lang="en-US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114483"/>
            <a:ext cx="10757084" cy="107462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6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38" y="994307"/>
            <a:ext cx="989524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u="sng" dirty="0">
                <a:solidFill>
                  <a:srgbClr val="212F97"/>
                </a:solidFill>
                <a:latin typeface="Calibri" panose="020F0502020204030204" pitchFamily="34" charset="0"/>
              </a:rPr>
              <a:t>Objectives</a:t>
            </a:r>
            <a:endParaRPr lang="en-HK" sz="3200" dirty="0">
              <a:solidFill>
                <a:srgbClr val="212F97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sz="1600" dirty="0">
              <a:latin typeface="Calibri" panose="020F0502020204030204" pitchFamily="34" charset="0"/>
            </a:endParaRPr>
          </a:p>
          <a:p>
            <a:endParaRPr lang="en-HK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sz="2400" dirty="0">
                <a:latin typeface="Calibri" panose="020F0502020204030204" pitchFamily="34" charset="0"/>
              </a:rPr>
              <a:t>To develop an </a:t>
            </a:r>
            <a:r>
              <a:rPr lang="en-HK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Urban</a:t>
            </a:r>
            <a:r>
              <a:rPr lang="en-HK" sz="2400" b="1" dirty="0">
                <a:latin typeface="Calibri" panose="020F0502020204030204" pitchFamily="34" charset="0"/>
              </a:rPr>
              <a:t> integrated PX-LSM and ACM2 PBL scheme </a:t>
            </a:r>
            <a:r>
              <a:rPr lang="en-HK" sz="2400" dirty="0">
                <a:latin typeface="Calibri" panose="020F0502020204030204" pitchFamily="34" charset="0"/>
              </a:rPr>
              <a:t>module to incorporate the governing urban physics in the </a:t>
            </a:r>
            <a:r>
              <a:rPr lang="en-HK" sz="2400" b="1" dirty="0">
                <a:latin typeface="Calibri" panose="020F0502020204030204" pitchFamily="34" charset="0"/>
              </a:rPr>
              <a:t>WRF</a:t>
            </a:r>
            <a:r>
              <a:rPr lang="en-HK" sz="2400" dirty="0">
                <a:latin typeface="Calibri" panose="020F0502020204030204" pitchFamily="34" charset="0"/>
              </a:rPr>
              <a:t> </a:t>
            </a:r>
            <a:r>
              <a:rPr lang="en-HK" sz="2400" b="1" dirty="0">
                <a:latin typeface="Calibri" panose="020F0502020204030204" pitchFamily="34" charset="0"/>
              </a:rPr>
              <a:t>model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sz="2400" dirty="0">
              <a:latin typeface="Calibri" panose="020F0502020204030204" pitchFamily="34" charset="0"/>
            </a:endParaRPr>
          </a:p>
          <a:p>
            <a:endParaRPr lang="en-HK" sz="2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sz="2400" dirty="0">
                <a:latin typeface="Calibri" panose="020F0502020204030204" pitchFamily="34" charset="0"/>
              </a:rPr>
              <a:t>To check the newly developed Urban-PBL scheme’s performance mainly </a:t>
            </a:r>
            <a:r>
              <a:rPr lang="en-HK" sz="2400" b="1" dirty="0">
                <a:latin typeface="Calibri" panose="020F0502020204030204" pitchFamily="34" charset="0"/>
              </a:rPr>
              <a:t>over the PRD region </a:t>
            </a:r>
            <a:r>
              <a:rPr lang="en-HK" sz="2400" dirty="0">
                <a:latin typeface="Calibri" panose="020F0502020204030204" pitchFamily="34" charset="0"/>
              </a:rPr>
              <a:t>in Southern China along with the real time observation comparison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sz="1600" dirty="0">
              <a:latin typeface="Calibri" panose="020F0502020204030204" pitchFamily="34" charset="0"/>
            </a:endParaRPr>
          </a:p>
          <a:p>
            <a:endParaRPr lang="en-HK" sz="1600" dirty="0">
              <a:latin typeface="Calibri" panose="020F0502020204030204" pitchFamily="34" charset="0"/>
            </a:endParaRPr>
          </a:p>
          <a:p>
            <a:endParaRPr lang="en-HK" sz="1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8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4692" y="-74897"/>
                <a:ext cx="11288626" cy="1103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HK" sz="3200" b="1" u="sng" dirty="0">
                    <a:solidFill>
                      <a:srgbClr val="212F97"/>
                    </a:solidFill>
                    <a:latin typeface="Calibri" panose="020F0502020204030204" pitchFamily="34" charset="0"/>
                  </a:rPr>
                  <a:t>[I] Correction to the Shortwave Radiation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1" i="1" smtClean="0">
                            <a:solidFill>
                              <a:srgbClr val="212F9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sz="3200" b="1" i="1" smtClean="0">
                            <a:solidFill>
                              <a:srgbClr val="212F97"/>
                            </a:solidFill>
                            <a:latin typeface="Cambria Math" panose="02040503050406030204" pitchFamily="18" charset="0"/>
                          </a:rPr>
                          <m:t>𝑺𝑾</m:t>
                        </m:r>
                      </m:e>
                      <m:sub>
                        <m:r>
                          <a:rPr lang="en-HK" sz="3200" b="1" i="1" smtClean="0">
                            <a:solidFill>
                              <a:srgbClr val="212F97"/>
                            </a:solidFill>
                            <a:latin typeface="Cambria Math" panose="02040503050406030204" pitchFamily="18" charset="0"/>
                          </a:rPr>
                          <m:t>𝒔𝒕𝒓𝒆𝒆𝒕</m:t>
                        </m:r>
                      </m:sub>
                      <m:sup>
                        <m:r>
                          <a:rPr lang="en-US" sz="3200" b="1" i="0">
                            <a:solidFill>
                              <a:srgbClr val="212F97"/>
                            </a:solidFill>
                            <a:latin typeface="Cambria Math" panose="02040503050406030204" pitchFamily="18" charset="0"/>
                          </a:rPr>
                          <m:t>↓</m:t>
                        </m:r>
                      </m:sup>
                    </m:sSubSup>
                  </m:oMath>
                </a14:m>
                <a:r>
                  <a:rPr lang="en-HK" sz="3200" b="1" u="sng" dirty="0">
                    <a:solidFill>
                      <a:srgbClr val="212F97"/>
                    </a:solidFill>
                    <a:latin typeface="Calibri" panose="020F0502020204030204" pitchFamily="34" charset="0"/>
                  </a:rPr>
                  <a:t> reaching the urban surface in PX-LSM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92" y="-74897"/>
                <a:ext cx="11288626" cy="1103059"/>
              </a:xfrm>
              <a:prstGeom prst="rect">
                <a:avLst/>
              </a:prstGeom>
              <a:blipFill rotWithShape="0">
                <a:blip r:embed="rId3"/>
                <a:stretch>
                  <a:fillRect l="-1404" t="-3867" r="-1350" b="-17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31098" y="3893129"/>
                <a:ext cx="4615815" cy="501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𝑆𝑊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𝑠𝑡𝑟𝑒𝑒𝑡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𝑆𝑊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HK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HK" sz="1400" b="0" i="1" smtClean="0">
                              <a:latin typeface="Cambria Math" panose="02040503050406030204" pitchFamily="18" charset="0"/>
                            </a:rPr>
                            <m:t>𝐷𝑖𝑟</m:t>
                          </m:r>
                          <m:r>
                            <a:rPr lang="en-HK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↓</m:t>
                      </m:r>
                      <m:r>
                        <a:rPr lang="en-HK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sz="1400" b="0" i="1" smtClean="0">
                              <a:latin typeface="Cambria Math" panose="02040503050406030204" pitchFamily="18" charset="0"/>
                            </a:rPr>
                            <m:t>1−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func>
                                    <m:func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func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den>
                              </m:f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l-G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l-GR" sz="1400" i="1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l-GR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HK" sz="1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HK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HK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098" y="3893129"/>
                <a:ext cx="4615815" cy="501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56901" y="4006900"/>
                <a:ext cx="1204497" cy="3077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𝑆𝑊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𝑠𝑡𝑟𝑒𝑒𝑡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901" y="4006900"/>
                <a:ext cx="1204497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24993" y="5941000"/>
                <a:ext cx="4676858" cy="331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𝑆𝑊</m:t>
                          </m:r>
                        </m:e>
                        <m:sub>
                          <m:r>
                            <a:rPr lang="en-HK" sz="1400" b="0" i="1" smtClean="0">
                              <a:latin typeface="Cambria Math" panose="02040503050406030204" pitchFamily="18" charset="0"/>
                            </a:rPr>
                            <m:t>𝑢𝑟𝑏𝑎𝑛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↓</m:t>
                      </m:r>
                      <m:r>
                        <a:rPr lang="en-HK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sz="14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sz="1400" i="1">
                              <a:latin typeface="Cambria Math" panose="02040503050406030204" pitchFamily="18" charset="0"/>
                            </a:rPr>
                            <m:t>𝑆𝑊</m:t>
                          </m:r>
                        </m:e>
                        <m:sub>
                          <m:r>
                            <a:rPr lang="en-HK" sz="1400" i="1">
                              <a:latin typeface="Cambria Math" panose="02040503050406030204" pitchFamily="18" charset="0"/>
                            </a:rPr>
                            <m:t>𝑠𝑡𝑟𝑒𝑒𝑡</m:t>
                          </m:r>
                        </m:sub>
                        <m:sup>
                          <m:r>
                            <a:rPr lang="en-HK" sz="1400" i="1">
                              <a:latin typeface="Cambria Math" panose="02040503050406030204" pitchFamily="18" charset="0"/>
                            </a:rPr>
                            <m:t>𝐹𝑁𝐿</m:t>
                          </m:r>
                        </m:sup>
                      </m:sSubSup>
                      <m:r>
                        <a:rPr lang="en-US" sz="1400" i="0">
                          <a:latin typeface="Cambria Math" panose="02040503050406030204" pitchFamily="18" charset="0"/>
                        </a:rPr>
                        <m:t>)+(1−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HK" sz="1400" b="0" i="0" smtClean="0">
                          <a:latin typeface="Cambria Math" panose="02040503050406030204" pitchFamily="18" charset="0"/>
                        </a:rPr>
                        <m:t> (1 − 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HK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140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HK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𝑆𝑂𝐿𝐷𝑁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993" y="5941000"/>
                <a:ext cx="4676858" cy="331501"/>
              </a:xfrm>
              <a:prstGeom prst="rect">
                <a:avLst/>
              </a:prstGeom>
              <a:blipFill rotWithShape="0">
                <a:blip r:embed="rId6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:\UTKARSH FOLDER ViMP\HKUST Study Docmn\WORK\THESIS MS WORD  Writing\New Images\afterslr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35" y="1046224"/>
            <a:ext cx="2627859" cy="25128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C:\UTKARSH FOLDER ViMP\HKUST Study Docmn\WORK\THESIS MS WORD  Writing\New Images\slrmrng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73" y="1046224"/>
            <a:ext cx="2581154" cy="250332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33309" y="3179620"/>
                <a:ext cx="815685" cy="37946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1000" i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309" y="3179620"/>
                <a:ext cx="815685" cy="3794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313411" y="1928553"/>
            <a:ext cx="251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1002" y="1693683"/>
            <a:ext cx="29699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b="1" dirty="0">
                <a:latin typeface="Calibri" panose="020F0502020204030204" pitchFamily="34" charset="0"/>
                <a:ea typeface="Cambria Math" panose="02040503050406030204" pitchFamily="18" charset="0"/>
              </a:rPr>
              <a:t>Solar Zenith Angle </a:t>
            </a:r>
            <a:r>
              <a:rPr lang="en-HK" dirty="0">
                <a:latin typeface="Calibri" panose="020F0502020204030204" pitchFamily="34" charset="0"/>
                <a:ea typeface="Cambria Math" panose="02040503050406030204" pitchFamily="18" charset="0"/>
              </a:rPr>
              <a:t>keeps on changing during the daytime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  <a:ea typeface="Cambria Math" panose="02040503050406030204" pitchFamily="18" charset="0"/>
              </a:rPr>
              <a:t>Presence of Urban </a:t>
            </a:r>
            <a:r>
              <a:rPr lang="en-HK" b="1" dirty="0">
                <a:solidFill>
                  <a:srgbClr val="FF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structure obstructs the solar radiation </a:t>
            </a:r>
            <a:r>
              <a:rPr lang="en-HK" dirty="0">
                <a:latin typeface="Calibri" panose="020F0502020204030204" pitchFamily="34" charset="0"/>
                <a:ea typeface="Cambria Math" panose="02040503050406030204" pitchFamily="18" charset="0"/>
              </a:rPr>
              <a:t>from reaching the ground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HK" dirty="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HK" dirty="0">
                <a:latin typeface="Calibri" panose="020F0502020204030204" pitchFamily="34" charset="0"/>
                <a:ea typeface="Cambria Math" panose="02040503050406030204" pitchFamily="18" charset="0"/>
              </a:rPr>
              <a:t>Urban morphological parameters will play a major role in the</a:t>
            </a:r>
          </a:p>
          <a:p>
            <a:r>
              <a:rPr lang="en-HK" dirty="0">
                <a:latin typeface="Calibri" panose="020F0502020204030204" pitchFamily="34" charset="0"/>
                <a:ea typeface="Cambria Math" panose="02040503050406030204" pitchFamily="18" charset="0"/>
              </a:rPr>
              <a:t>     distribution of</a:t>
            </a:r>
          </a:p>
          <a:p>
            <a:r>
              <a:rPr lang="en-HK" dirty="0">
                <a:latin typeface="Calibri" panose="020F0502020204030204" pitchFamily="34" charset="0"/>
                <a:ea typeface="Cambria Math" panose="02040503050406030204" pitchFamily="18" charset="0"/>
              </a:rPr>
              <a:t>     radiation on surface</a:t>
            </a:r>
          </a:p>
          <a:p>
            <a:r>
              <a:rPr lang="en-HK" dirty="0"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67441" y="5040689"/>
                <a:ext cx="6149119" cy="334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𝑆𝑊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𝑠𝑡𝑟𝑒𝑒𝑡</m:t>
                        </m:r>
                      </m:sub>
                      <m:sup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𝐹𝑁𝐿</m:t>
                        </m:r>
                      </m:sup>
                    </m:sSubSup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HK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HK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HK" sz="1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𝑆𝑊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𝑠𝑡𝑟𝑒𝑒𝑡</m:t>
                        </m:r>
                      </m:sub>
                    </m:sSub>
                    <m:r>
                      <a:rPr lang="en-HK" sz="1400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14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HK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HK" sz="1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HK" sz="1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𝑆𝑊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𝐷𝑖𝑓</m:t>
                        </m:r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↓</m:t>
                    </m:r>
                    <m:r>
                      <a:rPr lang="en-HK" sz="1400" b="0" i="0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HK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14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HK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HK" sz="1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HK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14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HK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HK" sz="1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HK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441" y="5040689"/>
                <a:ext cx="6149119" cy="334963"/>
              </a:xfrm>
              <a:prstGeom prst="rect">
                <a:avLst/>
              </a:prstGeom>
              <a:blipFill rotWithShape="0">
                <a:blip r:embed="rId1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73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1726-0BE0-464D-B583-3ABD29FE820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13176" y="1244650"/>
                <a:ext cx="2331023" cy="675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HK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HK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num>
                                        <m:den>
                                          <m:r>
                                            <a:rPr lang="en-HK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HK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HK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HK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176" y="1244650"/>
                <a:ext cx="2331023" cy="6756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13176" y="2273350"/>
                <a:ext cx="3092513" cy="1034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HK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HK" sz="14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num>
                                    <m:den>
                                      <m:r>
                                        <a:rPr lang="en-HK" sz="14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+1 −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HK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𝐻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HK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𝑊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HK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HK" sz="1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HK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HK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HK" sz="1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HK" sz="1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176" y="2273350"/>
                <a:ext cx="3092513" cy="103425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13176" y="3853934"/>
                <a:ext cx="3590534" cy="548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HK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HK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HK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sSub>
                                <m:sSubPr>
                                  <m:ctrlPr>
                                    <a:rPr lang="en-HK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HK" sz="1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HK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HK" sz="1400" b="0" i="1" smtClean="0">
                              <a:latin typeface="Cambria Math" panose="02040503050406030204" pitchFamily="18" charset="0"/>
                            </a:rPr>
                            <m:t>+(1−</m:t>
                          </m:r>
                          <m:sSub>
                            <m:sSubPr>
                              <m:ctrlPr>
                                <a:rPr lang="en-HK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HK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HK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HK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HK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HK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176" y="3853934"/>
                <a:ext cx="3590534" cy="548676"/>
              </a:xfrm>
              <a:prstGeom prst="rect">
                <a:avLst/>
              </a:prstGeom>
              <a:blipFill rotWithShape="0"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13176" y="5111234"/>
                <a:ext cx="3244350" cy="328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HK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HK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HK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𝑆𝑊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𝑠𝑡𝑟𝑒𝑒𝑡</m:t>
                          </m:r>
                        </m:sub>
                      </m:sSub>
                      <m:r>
                        <a:rPr lang="en-HK" sz="1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HK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𝑆𝑊</m:t>
                          </m:r>
                        </m:e>
                        <m:sub>
                          <m:r>
                            <a:rPr lang="en-HK" sz="1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HK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HK" sz="1400" i="1">
                              <a:latin typeface="Cambria Math" panose="02040503050406030204" pitchFamily="18" charset="0"/>
                            </a:rPr>
                            <m:t>𝐷𝑖𝑓</m:t>
                          </m:r>
                          <m:r>
                            <a:rPr lang="en-HK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176" y="5111234"/>
                <a:ext cx="3244350" cy="328488"/>
              </a:xfrm>
              <a:prstGeom prst="rect">
                <a:avLst/>
              </a:prstGeom>
              <a:blipFill rotWithShape="0"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50670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ustom 1">
      <a:dk1>
        <a:sysClr val="windowText" lastClr="000000"/>
      </a:dk1>
      <a:lt1>
        <a:srgbClr val="FFFFFF"/>
      </a:lt1>
      <a:dk2>
        <a:srgbClr val="170468"/>
      </a:dk2>
      <a:lt2>
        <a:srgbClr val="FFFFFF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0</TotalTime>
  <Words>1997</Words>
  <Application>Microsoft Office PowerPoint</Application>
  <PresentationFormat>Widescreen</PresentationFormat>
  <Paragraphs>306</Paragraphs>
  <Slides>30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Gungsuh</vt:lpstr>
      <vt:lpstr>AdvPSTIM10-B</vt:lpstr>
      <vt:lpstr>Arial</vt:lpstr>
      <vt:lpstr>Calibri</vt:lpstr>
      <vt:lpstr>Cambria</vt:lpstr>
      <vt:lpstr>Cambria Math</vt:lpstr>
      <vt:lpstr>Franklin Gothic Book</vt:lpstr>
      <vt:lpstr>Times New Roman</vt:lpstr>
      <vt:lpstr>Wingdings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BHAUTMAGE, Utkarsh Prakash</dc:creator>
  <cp:lastModifiedBy>Utkarsh Prakash BHAUTMAGE</cp:lastModifiedBy>
  <cp:revision>1594</cp:revision>
  <dcterms:created xsi:type="dcterms:W3CDTF">2017-09-25T01:52:51Z</dcterms:created>
  <dcterms:modified xsi:type="dcterms:W3CDTF">2018-10-24T15:04:24Z</dcterms:modified>
</cp:coreProperties>
</file>