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4"/>
  </p:notesMasterIdLst>
  <p:sldIdLst>
    <p:sldId id="256" r:id="rId2"/>
    <p:sldId id="261" r:id="rId3"/>
    <p:sldId id="293" r:id="rId4"/>
    <p:sldId id="292" r:id="rId5"/>
    <p:sldId id="270" r:id="rId6"/>
    <p:sldId id="273" r:id="rId7"/>
    <p:sldId id="282" r:id="rId8"/>
    <p:sldId id="274" r:id="rId9"/>
    <p:sldId id="283" r:id="rId10"/>
    <p:sldId id="275" r:id="rId11"/>
    <p:sldId id="286" r:id="rId12"/>
    <p:sldId id="284" r:id="rId13"/>
    <p:sldId id="285" r:id="rId14"/>
    <p:sldId id="264" r:id="rId15"/>
    <p:sldId id="272" r:id="rId16"/>
    <p:sldId id="267" r:id="rId17"/>
    <p:sldId id="288" r:id="rId18"/>
    <p:sldId id="298" r:id="rId19"/>
    <p:sldId id="289" r:id="rId20"/>
    <p:sldId id="290" r:id="rId21"/>
    <p:sldId id="294" r:id="rId22"/>
    <p:sldId id="295" r:id="rId23"/>
    <p:sldId id="296" r:id="rId24"/>
    <p:sldId id="297" r:id="rId25"/>
    <p:sldId id="269" r:id="rId26"/>
    <p:sldId id="280" r:id="rId27"/>
    <p:sldId id="268" r:id="rId28"/>
    <p:sldId id="259" r:id="rId29"/>
    <p:sldId id="279" r:id="rId30"/>
    <p:sldId id="258" r:id="rId31"/>
    <p:sldId id="287" r:id="rId32"/>
    <p:sldId id="281" r:id="rId33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  <a:srgbClr val="B592F0"/>
    <a:srgbClr val="E3D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6433" autoAdjust="0"/>
  </p:normalViewPr>
  <p:slideViewPr>
    <p:cSldViewPr snapToGrid="0" snapToObjects="1" showGuides="1">
      <p:cViewPr varScale="1">
        <p:scale>
          <a:sx n="99" d="100"/>
          <a:sy n="99" d="100"/>
        </p:scale>
        <p:origin x="90" y="246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2A87-2092-4654-91B0-DAA8B34EABFF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9BCA7-19AA-4E64-B7A2-88989C8D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1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BCA7-19AA-4E64-B7A2-88989C8D7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BCA7-19AA-4E64-B7A2-88989C8D7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5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if dealing with the noise from these roads was not enough, there is also substantial evidence of elevated levels of many pollutant concentrations in the areas within a couple 100m of major roads. To make things even more complicated, the dispersion pattern of these species differs both spatially and temporally.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BCA7-19AA-4E64-B7A2-88989C8D7F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our study, we</a:t>
            </a:r>
            <a:r>
              <a:rPr lang="en-US" baseline="0" dirty="0" smtClean="0"/>
              <a:t> are investigating spatiotemporal near road pollutant levels in several major cities in Connecticut. For those who are not particularly familiar with Connecticut, while it is often thought of as a wealthier state, the story in the urban areas if quite the opposite. </a:t>
            </a:r>
          </a:p>
          <a:p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Hartford and New Haven are two of five medium-sized cities (population 100,000-150,000) in Connecticut.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median household income in Hartford is less than half the state average with over 30% of the population living below the poverty line.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Hartford has the highest unemployment rate in the state (almost three times the state average).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relevant to this project, Hartford residents, particularly children, suffer from elevated rates of asthma, with rate of children’s Emergency Department visits for asthma approximately four times the state average.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approximately one third of the households in Hartford do not have access to a car meaning they spend more time exposed to TRAP while walking, biking, and waiting for buses.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BCA7-19AA-4E64-B7A2-88989C8D7F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19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I am sure many of you are aware, traffic-related air pollution is an important problem impacting a large fraction of the population. In the US, over 1/5 of the population lives within a couple of 100m major roadways and this is even higher in other areas of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9BCA7-19AA-4E64-B7A2-88989C8D7F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0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5F6F-E4DE-45B2-AC0F-F1819E3BB0E4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2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71710-1FC6-444A-BE43-F668BAD11E52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7F60-A4AA-46B2-9413-E9DAD62B74AD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54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49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7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66E7-9817-45AD-9574-D31C8A429666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E6A2-9CFF-47E5-AEB2-56DA5356BDD5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E7D75-2FF4-49FD-AD79-DBB3BE4F2551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78803-6B01-42F4-8AC4-77DD7DE8AD7A}" type="datetime1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4C4B-C0E7-4C2C-93F9-E140955A097F}" type="datetime1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9D355-B568-4AFE-BA1E-A0872FAD4A9C}" type="datetime1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CC4FC-4D6C-4C15-9B4B-6DAD1A8AEAA1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7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A072-4D63-4CD4-AA2A-8B41122C870E}" type="datetime1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4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F4779-1CED-4449-B429-BD7CEAA1DCA4}" type="datetime1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EB21D-36BF-45DB-82B5-A8FCE8C01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67" r="10" b="14139"/>
          <a:stretch/>
        </p:blipFill>
        <p:spPr>
          <a:xfrm>
            <a:off x="0" y="0"/>
            <a:ext cx="12192000" cy="6849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7945" y="1402080"/>
            <a:ext cx="8774055" cy="1256453"/>
          </a:xfrm>
          <a:solidFill>
            <a:schemeClr val="tx1">
              <a:alpha val="70000"/>
            </a:schemeClr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+mn-lt"/>
              </a:rPr>
              <a:t>Hybrid Modeling to Estimate Near-Road Pollutant </a:t>
            </a:r>
            <a:r>
              <a:rPr lang="en-US" sz="4000" b="1" dirty="0" smtClean="0">
                <a:solidFill>
                  <a:schemeClr val="bg1"/>
                </a:solidFill>
                <a:latin typeface="+mn-lt"/>
              </a:rPr>
              <a:t>Concentrations and Exposures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2060" y="4471816"/>
            <a:ext cx="5094014" cy="755711"/>
          </a:xfrm>
          <a:prstGeom prst="rect">
            <a:avLst/>
          </a:prstGeom>
          <a:solidFill>
            <a:schemeClr val="tx1">
              <a:alpha val="7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Fatema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Parvez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, KRISTINA WAGSTROM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+mn-lt"/>
              </a:rPr>
              <a:t>University of Connecticut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2060" y="6238240"/>
            <a:ext cx="12204060" cy="621068"/>
          </a:xfrm>
          <a:prstGeom prst="rect">
            <a:avLst/>
          </a:prstGeom>
          <a:solidFill>
            <a:schemeClr val="tx1"/>
          </a:solidFill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</a:rPr>
              <a:t>ACKNOWLEDGEMENTS: Computing Resources: </a:t>
            </a:r>
            <a:r>
              <a:rPr lang="en-US" sz="1800" dirty="0" smtClean="0">
                <a:solidFill>
                  <a:schemeClr val="bg1"/>
                </a:solidFill>
              </a:rPr>
              <a:t>UConn Booth </a:t>
            </a:r>
            <a:r>
              <a:rPr lang="en-US" sz="1800" dirty="0">
                <a:solidFill>
                  <a:schemeClr val="bg1"/>
                </a:solidFill>
              </a:rPr>
              <a:t>Engineering Center for Advanced </a:t>
            </a:r>
            <a:r>
              <a:rPr lang="en-US" sz="1800" dirty="0" smtClean="0">
                <a:solidFill>
                  <a:schemeClr val="bg1"/>
                </a:solidFill>
              </a:rPr>
              <a:t>Technology 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Funding: </a:t>
            </a:r>
            <a:r>
              <a:rPr lang="en-US" sz="1800" dirty="0" smtClean="0">
                <a:solidFill>
                  <a:schemeClr val="bg1"/>
                </a:solidFill>
              </a:rPr>
              <a:t>NSF </a:t>
            </a:r>
            <a:r>
              <a:rPr lang="en-US" sz="1800" dirty="0">
                <a:solidFill>
                  <a:schemeClr val="bg1"/>
                </a:solidFill>
              </a:rPr>
              <a:t>CAREER Award #</a:t>
            </a:r>
            <a:r>
              <a:rPr lang="en-US" sz="1800" dirty="0" smtClean="0">
                <a:solidFill>
                  <a:schemeClr val="bg1"/>
                </a:solidFill>
              </a:rPr>
              <a:t>1752231, </a:t>
            </a:r>
            <a:r>
              <a:rPr lang="en-US" sz="1800" dirty="0" err="1" smtClean="0">
                <a:solidFill>
                  <a:schemeClr val="bg1"/>
                </a:solidFill>
              </a:rPr>
              <a:t>Eversource</a:t>
            </a:r>
            <a:r>
              <a:rPr lang="en-US" sz="1800" dirty="0" smtClean="0">
                <a:solidFill>
                  <a:schemeClr val="bg1"/>
                </a:solidFill>
              </a:rPr>
              <a:t> Energy </a:t>
            </a:r>
            <a:r>
              <a:rPr lang="en-US" sz="1800" dirty="0">
                <a:solidFill>
                  <a:schemeClr val="bg1"/>
                </a:solidFill>
              </a:rPr>
              <a:t>Assistant </a:t>
            </a:r>
            <a:r>
              <a:rPr lang="en-US" sz="1800" dirty="0" smtClean="0">
                <a:solidFill>
                  <a:schemeClr val="bg1"/>
                </a:solidFill>
              </a:rPr>
              <a:t>Professorship </a:t>
            </a:r>
            <a:r>
              <a:rPr lang="en-US" sz="1800" dirty="0">
                <a:solidFill>
                  <a:schemeClr val="bg1"/>
                </a:solidFill>
              </a:rPr>
              <a:t>for Environmental Engineering </a:t>
            </a:r>
            <a:r>
              <a:rPr lang="en-US" sz="1800" dirty="0" smtClean="0">
                <a:solidFill>
                  <a:schemeClr val="bg1"/>
                </a:solidFill>
              </a:rPr>
              <a:t>Education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52255" y="6492632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TRAP</a:t>
            </a:r>
            <a:r>
              <a:rPr lang="en-US" i="1" dirty="0"/>
              <a:t> = Traffic-Related Air Pollution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8251" y="325604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Normalized TRAP Proxy</a:t>
            </a:r>
          </a:p>
        </p:txBody>
      </p:sp>
      <p:sp>
        <p:nvSpPr>
          <p:cNvPr id="9" name="Rectangle 8"/>
          <p:cNvSpPr/>
          <p:nvPr/>
        </p:nvSpPr>
        <p:spPr>
          <a:xfrm>
            <a:off x="5408248" y="1124164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Onroad Contribution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07630" y="1124164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Regional Concentration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08248" y="3257220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 TRAP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07630" y="3257220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Spatiotemporal Concentration</a:t>
            </a:r>
          </a:p>
        </p:txBody>
      </p:sp>
      <p:cxnSp>
        <p:nvCxnSpPr>
          <p:cNvPr id="14" name="Straight Arrow Connector 13"/>
          <p:cNvCxnSpPr>
            <a:stCxn id="11" idx="3"/>
            <a:endCxn id="12" idx="1"/>
          </p:cNvCxnSpPr>
          <p:nvPr/>
        </p:nvCxnSpPr>
        <p:spPr>
          <a:xfrm>
            <a:off x="7025382" y="3617053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12" idx="0"/>
          </p:cNvCxnSpPr>
          <p:nvPr/>
        </p:nvCxnSpPr>
        <p:spPr>
          <a:xfrm>
            <a:off x="8316197" y="1843830"/>
            <a:ext cx="0" cy="14133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  <a:endCxn id="11" idx="0"/>
          </p:cNvCxnSpPr>
          <p:nvPr/>
        </p:nvCxnSpPr>
        <p:spPr>
          <a:xfrm>
            <a:off x="6216815" y="1843830"/>
            <a:ext cx="0" cy="14133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  <a:endCxn id="11" idx="1"/>
          </p:cNvCxnSpPr>
          <p:nvPr/>
        </p:nvCxnSpPr>
        <p:spPr>
          <a:xfrm>
            <a:off x="3975386" y="3615881"/>
            <a:ext cx="1432863" cy="11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715998" y="830054"/>
            <a:ext cx="1101016" cy="44806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CAMx</a:t>
            </a:r>
          </a:p>
        </p:txBody>
      </p:sp>
      <p:sp>
        <p:nvSpPr>
          <p:cNvPr id="20" name="Oval 19"/>
          <p:cNvSpPr/>
          <p:nvPr/>
        </p:nvSpPr>
        <p:spPr>
          <a:xfrm>
            <a:off x="6699423" y="2963204"/>
            <a:ext cx="1168749" cy="44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Hybrid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820108" y="1300124"/>
            <a:ext cx="728257" cy="700018"/>
            <a:chOff x="3844948" y="3597079"/>
            <a:chExt cx="1163264" cy="126477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l="41779" t="40166" r="31755" b="24585"/>
            <a:stretch/>
          </p:blipFill>
          <p:spPr>
            <a:xfrm>
              <a:off x="3845983" y="3597079"/>
              <a:ext cx="1162229" cy="126477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3" name="Rectangle 22"/>
            <p:cNvSpPr/>
            <p:nvPr/>
          </p:nvSpPr>
          <p:spPr>
            <a:xfrm>
              <a:off x="3844948" y="3597079"/>
              <a:ext cx="1151642" cy="126477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17127" y="3856226"/>
            <a:ext cx="967184" cy="877813"/>
            <a:chOff x="970671" y="1777525"/>
            <a:chExt cx="3507325" cy="32730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538" r="24589" b="11153"/>
            <a:stretch/>
          </p:blipFill>
          <p:spPr>
            <a:xfrm>
              <a:off x="970671" y="1794616"/>
              <a:ext cx="3507325" cy="3252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Rectangle 25"/>
            <p:cNvSpPr/>
            <p:nvPr/>
          </p:nvSpPr>
          <p:spPr>
            <a:xfrm>
              <a:off x="974221" y="1777525"/>
              <a:ext cx="3503775" cy="327303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23" y="-1194"/>
            <a:ext cx="5947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Combined Contribution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E1D73B4-8BD0-4D2B-A275-8C33C341844A}"/>
              </a:ext>
            </a:extLst>
          </p:cNvPr>
          <p:cNvGrpSpPr>
            <a:grpSpLocks noChangeAspect="1"/>
          </p:cNvGrpSpPr>
          <p:nvPr/>
        </p:nvGrpSpPr>
        <p:grpSpPr>
          <a:xfrm>
            <a:off x="9018992" y="1250986"/>
            <a:ext cx="747309" cy="711684"/>
            <a:chOff x="10354112" y="2265389"/>
            <a:chExt cx="997503" cy="96012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501C0E32-1373-441E-9264-F433F2A25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8" t="19998" r="39072" b="70377"/>
            <a:stretch/>
          </p:blipFill>
          <p:spPr>
            <a:xfrm>
              <a:off x="10362265" y="2272554"/>
              <a:ext cx="989350" cy="95097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1593FC80-B30E-4B7A-B980-D6E40DA68CAF}"/>
                </a:ext>
              </a:extLst>
            </p:cNvPr>
            <p:cNvSpPr/>
            <p:nvPr/>
          </p:nvSpPr>
          <p:spPr>
            <a:xfrm>
              <a:off x="10354112" y="2265389"/>
              <a:ext cx="996696" cy="96012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729393" y="1961204"/>
            <a:ext cx="100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Hourly, 12000m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828095" y="1935187"/>
            <a:ext cx="103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Hourly, 12000m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78110" y="4715520"/>
            <a:ext cx="171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Hourly proxies, 40m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3952" y="4718467"/>
            <a:ext cx="171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Hourly TRAP, 40m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76120" y="4711414"/>
            <a:ext cx="171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Hourly total, 40m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1E484FE-950F-4D6E-B0B2-40629C873D94}"/>
              </a:ext>
            </a:extLst>
          </p:cNvPr>
          <p:cNvGrpSpPr>
            <a:grpSpLocks noChangeAspect="1"/>
          </p:cNvGrpSpPr>
          <p:nvPr/>
        </p:nvGrpSpPr>
        <p:grpSpPr>
          <a:xfrm>
            <a:off x="5210868" y="3830468"/>
            <a:ext cx="887763" cy="880870"/>
            <a:chOff x="4222548" y="1714390"/>
            <a:chExt cx="3293662" cy="3288682"/>
          </a:xfrm>
        </p:grpSpPr>
        <p:pic>
          <p:nvPicPr>
            <p:cNvPr id="45" name="Picture 44" descr="A close up of a map&#10;&#10;Description generated with high confidence">
              <a:extLst>
                <a:ext uri="{FF2B5EF4-FFF2-40B4-BE49-F238E27FC236}">
                  <a16:creationId xmlns:a16="http://schemas.microsoft.com/office/drawing/2014/main" xmlns="" id="{B2903570-48D1-426D-ABDE-B4CD0262A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4871" t="7135" r="23371" b="10649"/>
            <a:stretch/>
          </p:blipFill>
          <p:spPr>
            <a:xfrm>
              <a:off x="4222548" y="1714390"/>
              <a:ext cx="3293662" cy="3288682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3AE255CF-F798-494A-B6F4-93F54FD85CC4}"/>
                </a:ext>
              </a:extLst>
            </p:cNvPr>
            <p:cNvSpPr/>
            <p:nvPr/>
          </p:nvSpPr>
          <p:spPr>
            <a:xfrm>
              <a:off x="4222548" y="1736969"/>
              <a:ext cx="3293662" cy="326610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7" name="Picture 46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59D7C3DC-855A-4975-A8F3-8A30248A54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982" t="7289" r="22889" b="11032"/>
          <a:stretch/>
        </p:blipFill>
        <p:spPr>
          <a:xfrm>
            <a:off x="8686310" y="3881513"/>
            <a:ext cx="876908" cy="8756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1636296" y="5811552"/>
            <a:ext cx="8843160" cy="4522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Result: </a:t>
            </a:r>
            <a:r>
              <a:rPr lang="en-US" sz="2800" b="1" u="sng" dirty="0">
                <a:solidFill>
                  <a:schemeClr val="bg1"/>
                </a:solidFill>
              </a:rPr>
              <a:t>Hourly</a:t>
            </a:r>
            <a:r>
              <a:rPr lang="en-US" sz="2800" b="1" dirty="0">
                <a:solidFill>
                  <a:schemeClr val="bg1"/>
                </a:solidFill>
              </a:rPr>
              <a:t> total concentrations at </a:t>
            </a:r>
            <a:r>
              <a:rPr lang="en-US" sz="2800" b="1" u="sng" dirty="0" smtClean="0">
                <a:solidFill>
                  <a:schemeClr val="bg1"/>
                </a:solidFill>
              </a:rPr>
              <a:t>40</a:t>
            </a:r>
            <a:r>
              <a:rPr lang="en-US" sz="2800" b="1" i="1" u="sng" dirty="0" smtClean="0">
                <a:solidFill>
                  <a:schemeClr val="bg1"/>
                </a:solidFill>
              </a:rPr>
              <a:t>m</a:t>
            </a:r>
            <a:r>
              <a:rPr lang="en-US" sz="2800" b="1" dirty="0" smtClean="0">
                <a:solidFill>
                  <a:schemeClr val="bg1"/>
                </a:solidFill>
              </a:rPr>
              <a:t> for </a:t>
            </a:r>
            <a:r>
              <a:rPr lang="en-US" sz="2800" b="1" u="sng" dirty="0" smtClean="0">
                <a:solidFill>
                  <a:schemeClr val="bg1"/>
                </a:solidFill>
              </a:rPr>
              <a:t>all</a:t>
            </a:r>
            <a:r>
              <a:rPr lang="en-US" sz="2800" b="1" dirty="0" smtClean="0">
                <a:solidFill>
                  <a:schemeClr val="bg1"/>
                </a:solidFill>
              </a:rPr>
              <a:t> species.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38" grpId="0"/>
      <p:bldP spid="40" grpId="0"/>
      <p:bldP spid="41" grpId="0"/>
      <p:bldP spid="42" grpId="0"/>
      <p:bldP spid="43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New Haven, CT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8838" r="38704" b="8497"/>
          <a:stretch/>
        </p:blipFill>
        <p:spPr>
          <a:xfrm>
            <a:off x="5447362" y="1377118"/>
            <a:ext cx="4253484" cy="42534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06787" y="4027005"/>
            <a:ext cx="767538" cy="2662949"/>
            <a:chOff x="11424462" y="438299"/>
            <a:chExt cx="767538" cy="2662949"/>
          </a:xfrm>
        </p:grpSpPr>
        <p:sp>
          <p:nvSpPr>
            <p:cNvPr id="8" name="Rectangle 7"/>
            <p:cNvSpPr/>
            <p:nvPr/>
          </p:nvSpPr>
          <p:spPr>
            <a:xfrm>
              <a:off x="11509514" y="825187"/>
              <a:ext cx="164592" cy="457200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509514" y="1282387"/>
              <a:ext cx="164592" cy="457200"/>
            </a:xfrm>
            <a:prstGeom prst="rect">
              <a:avLst/>
            </a:prstGeom>
            <a:solidFill>
              <a:srgbClr val="FFE1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509514" y="1747736"/>
              <a:ext cx="164592" cy="457200"/>
            </a:xfrm>
            <a:prstGeom prst="rect">
              <a:avLst/>
            </a:prstGeom>
            <a:solidFill>
              <a:srgbClr val="30FF8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09514" y="2196787"/>
              <a:ext cx="164592" cy="457200"/>
            </a:xfrm>
            <a:prstGeom prst="rect">
              <a:avLst/>
            </a:prstGeom>
            <a:solidFill>
              <a:srgbClr val="62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512297" y="2644048"/>
              <a:ext cx="164592" cy="457200"/>
            </a:xfrm>
            <a:prstGeom prst="rect">
              <a:avLst/>
            </a:prstGeom>
            <a:solidFill>
              <a:srgbClr val="BED2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41891" y="715233"/>
              <a:ext cx="5501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&gt;50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644289" y="1118349"/>
              <a:ext cx="442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639320" y="1588141"/>
              <a:ext cx="442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631461" y="2016375"/>
              <a:ext cx="442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640168" y="2504233"/>
              <a:ext cx="442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24462" y="438299"/>
              <a:ext cx="767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ppb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49455" y="722063"/>
            <a:ext cx="2753098" cy="2743200"/>
            <a:chOff x="339865" y="739743"/>
            <a:chExt cx="2753098" cy="27432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2" t="4154" r="44295" b="12956"/>
            <a:stretch/>
          </p:blipFill>
          <p:spPr>
            <a:xfrm>
              <a:off x="350139" y="739743"/>
              <a:ext cx="2742824" cy="27432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39865" y="739743"/>
              <a:ext cx="2742824" cy="2743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06699" y="2106589"/>
              <a:ext cx="1371600" cy="137635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2359" r="41853" b="13966"/>
          <a:stretch/>
        </p:blipFill>
        <p:spPr>
          <a:xfrm>
            <a:off x="1754963" y="3596832"/>
            <a:ext cx="2743201" cy="2743200"/>
          </a:xfrm>
          <a:prstGeom prst="rect">
            <a:avLst/>
          </a:prstGeom>
        </p:spPr>
      </p:pic>
      <p:sp>
        <p:nvSpPr>
          <p:cNvPr id="32" name="Right Arrow 6">
            <a:extLst>
              <a:ext uri="{FF2B5EF4-FFF2-40B4-BE49-F238E27FC236}">
                <a16:creationId xmlns:a16="http://schemas.microsoft.com/office/drawing/2014/main" xmlns="" id="{A30A636B-3A26-4598-8F3E-3B65735A3138}"/>
              </a:ext>
            </a:extLst>
          </p:cNvPr>
          <p:cNvSpPr/>
          <p:nvPr/>
        </p:nvSpPr>
        <p:spPr>
          <a:xfrm>
            <a:off x="4609837" y="3257259"/>
            <a:ext cx="730243" cy="484094"/>
          </a:xfrm>
          <a:prstGeom prst="rightArrow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9815749" y="1377118"/>
            <a:ext cx="0" cy="425348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9555923" y="3431558"/>
            <a:ext cx="80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 </a:t>
            </a:r>
            <a:r>
              <a:rPr lang="en-US" i="1" dirty="0"/>
              <a:t>km</a:t>
            </a:r>
          </a:p>
        </p:txBody>
      </p:sp>
      <p:sp>
        <p:nvSpPr>
          <p:cNvPr id="41" name="Oval 40"/>
          <p:cNvSpPr/>
          <p:nvPr/>
        </p:nvSpPr>
        <p:spPr>
          <a:xfrm>
            <a:off x="1652446" y="432245"/>
            <a:ext cx="1772782" cy="44806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CAMx Only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39443" y="6505287"/>
            <a:ext cx="34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Summer - New Haven, CT</a:t>
            </a:r>
          </a:p>
        </p:txBody>
      </p:sp>
    </p:spTree>
    <p:extLst>
      <p:ext uri="{BB962C8B-B14F-4D97-AF65-F5344CB8AC3E}">
        <p14:creationId xmlns:p14="http://schemas.microsoft.com/office/powerpoint/2010/main" val="107057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8868" r="38841" b="8453"/>
          <a:stretch/>
        </p:blipFill>
        <p:spPr>
          <a:xfrm>
            <a:off x="3077257" y="943620"/>
            <a:ext cx="2743200" cy="274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8870" r="38828" b="8452"/>
          <a:stretch/>
        </p:blipFill>
        <p:spPr>
          <a:xfrm>
            <a:off x="6202454" y="930661"/>
            <a:ext cx="2744070" cy="2743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2" t="8838" r="38704" b="8497"/>
          <a:stretch/>
        </p:blipFill>
        <p:spPr>
          <a:xfrm>
            <a:off x="3077257" y="4067038"/>
            <a:ext cx="2743200" cy="2743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8836" r="38705" b="8497"/>
          <a:stretch/>
        </p:blipFill>
        <p:spPr>
          <a:xfrm>
            <a:off x="6229848" y="4067038"/>
            <a:ext cx="2743199" cy="2743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9849580" y="2182023"/>
            <a:ext cx="791024" cy="2662949"/>
            <a:chOff x="11424462" y="438299"/>
            <a:chExt cx="791024" cy="2662949"/>
          </a:xfrm>
        </p:grpSpPr>
        <p:sp>
          <p:nvSpPr>
            <p:cNvPr id="20" name="Rectangle 19"/>
            <p:cNvSpPr/>
            <p:nvPr/>
          </p:nvSpPr>
          <p:spPr>
            <a:xfrm>
              <a:off x="11509514" y="825187"/>
              <a:ext cx="164592" cy="457200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509514" y="1282387"/>
              <a:ext cx="164592" cy="457200"/>
            </a:xfrm>
            <a:prstGeom prst="rect">
              <a:avLst/>
            </a:prstGeom>
            <a:solidFill>
              <a:srgbClr val="FFE1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509514" y="1747736"/>
              <a:ext cx="164592" cy="457200"/>
            </a:xfrm>
            <a:prstGeom prst="rect">
              <a:avLst/>
            </a:prstGeom>
            <a:solidFill>
              <a:srgbClr val="30FF8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509514" y="2196787"/>
              <a:ext cx="164592" cy="457200"/>
            </a:xfrm>
            <a:prstGeom prst="rect">
              <a:avLst/>
            </a:prstGeom>
            <a:solidFill>
              <a:srgbClr val="62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512297" y="2644048"/>
              <a:ext cx="164592" cy="457200"/>
            </a:xfrm>
            <a:prstGeom prst="rect">
              <a:avLst/>
            </a:prstGeom>
            <a:solidFill>
              <a:srgbClr val="BED2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641891" y="715233"/>
              <a:ext cx="5735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&gt;50</a:t>
              </a:r>
              <a:endParaRPr lang="en-US" sz="16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44289" y="1118349"/>
              <a:ext cx="442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39320" y="1588141"/>
              <a:ext cx="442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631461" y="2016375"/>
              <a:ext cx="442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640168" y="2504233"/>
              <a:ext cx="4428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424462" y="438299"/>
              <a:ext cx="7675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ppb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97524" y="656631"/>
            <a:ext cx="90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Winter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72449" y="605348"/>
            <a:ext cx="79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Spring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43746" y="3743653"/>
            <a:ext cx="110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Summer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18999" y="3748339"/>
            <a:ext cx="110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Fall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348689" y="1446613"/>
            <a:ext cx="5325534" cy="14985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Significant seasonal variation: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Winter highest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Fall and Spring lowest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0" y="-1742"/>
            <a:ext cx="58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NOx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Concentrations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4298" y="6430494"/>
            <a:ext cx="34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New Haven, CT</a:t>
            </a:r>
          </a:p>
        </p:txBody>
      </p:sp>
    </p:spTree>
    <p:extLst>
      <p:ext uri="{BB962C8B-B14F-4D97-AF65-F5344CB8AC3E}">
        <p14:creationId xmlns:p14="http://schemas.microsoft.com/office/powerpoint/2010/main" val="35330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191694" y="6457312"/>
            <a:ext cx="34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New Haven, CT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6939" r="41995" b="10332"/>
          <a:stretch/>
        </p:blipFill>
        <p:spPr>
          <a:xfrm>
            <a:off x="3070514" y="915525"/>
            <a:ext cx="2743397" cy="27432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7116" r="42241" b="10154"/>
          <a:stretch/>
        </p:blipFill>
        <p:spPr>
          <a:xfrm>
            <a:off x="6018927" y="918292"/>
            <a:ext cx="2743200" cy="27432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6761" r="41995" b="10510"/>
          <a:stretch/>
        </p:blipFill>
        <p:spPr>
          <a:xfrm>
            <a:off x="3070710" y="4076030"/>
            <a:ext cx="2743200" cy="27432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t="6936" r="42268" b="10335"/>
          <a:stretch/>
        </p:blipFill>
        <p:spPr>
          <a:xfrm>
            <a:off x="6023214" y="4081993"/>
            <a:ext cx="2743201" cy="27432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3308664" y="1676985"/>
            <a:ext cx="5325534" cy="1057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Seasonal variation is even more substantial for particulate </a:t>
            </a:r>
            <a:r>
              <a:rPr lang="en-US" sz="2800" b="1" dirty="0" smtClean="0">
                <a:solidFill>
                  <a:schemeClr val="bg1"/>
                </a:solidFill>
              </a:rPr>
              <a:t>matter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30708" y="604468"/>
            <a:ext cx="90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Winter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85516" y="602243"/>
            <a:ext cx="79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Spring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61407" y="3747149"/>
            <a:ext cx="110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Summer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32066" y="3757449"/>
            <a:ext cx="110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Fall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9154778" y="2169073"/>
            <a:ext cx="847126" cy="2672888"/>
            <a:chOff x="11344874" y="438299"/>
            <a:chExt cx="847126" cy="2672888"/>
          </a:xfrm>
        </p:grpSpPr>
        <p:sp>
          <p:nvSpPr>
            <p:cNvPr id="83" name="Rectangle 82"/>
            <p:cNvSpPr/>
            <p:nvPr/>
          </p:nvSpPr>
          <p:spPr>
            <a:xfrm>
              <a:off x="11509514" y="825187"/>
              <a:ext cx="164592" cy="457200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509514" y="1282387"/>
              <a:ext cx="164592" cy="457200"/>
            </a:xfrm>
            <a:prstGeom prst="rect">
              <a:avLst/>
            </a:prstGeom>
            <a:solidFill>
              <a:srgbClr val="FFE1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509514" y="1747736"/>
              <a:ext cx="164592" cy="457200"/>
            </a:xfrm>
            <a:prstGeom prst="rect">
              <a:avLst/>
            </a:prstGeom>
            <a:solidFill>
              <a:srgbClr val="30FF8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509514" y="2196787"/>
              <a:ext cx="164592" cy="457200"/>
            </a:xfrm>
            <a:prstGeom prst="rect">
              <a:avLst/>
            </a:prstGeom>
            <a:solidFill>
              <a:srgbClr val="62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1512297" y="2653987"/>
              <a:ext cx="164592" cy="457200"/>
            </a:xfrm>
            <a:prstGeom prst="rect">
              <a:avLst/>
            </a:prstGeom>
            <a:solidFill>
              <a:srgbClr val="BED2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641891" y="715233"/>
              <a:ext cx="550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&gt;3.0</a:t>
              </a:r>
              <a:endParaRPr lang="en-US" sz="1600" b="1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644289" y="1118349"/>
              <a:ext cx="468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2.5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1639320" y="1588141"/>
              <a:ext cx="552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2.0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1631461" y="2016375"/>
              <a:ext cx="5605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1.5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640168" y="2504233"/>
              <a:ext cx="551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1.0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344874" y="438299"/>
              <a:ext cx="847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µg/m</a:t>
              </a:r>
              <a:r>
                <a:rPr lang="en-US" b="1" baseline="30000" dirty="0"/>
                <a:t>3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1" y="-1742"/>
            <a:ext cx="8540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Elemental Carbon (EC) Concentrations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10429553" y="6018073"/>
            <a:ext cx="160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New Haven, </a:t>
            </a:r>
            <a:r>
              <a:rPr lang="en-US" i="1" dirty="0" smtClean="0"/>
              <a:t>CT </a:t>
            </a:r>
          </a:p>
          <a:p>
            <a:r>
              <a:rPr lang="en-US" i="1" dirty="0" smtClean="0"/>
              <a:t>January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15319" r="48813" b="15859"/>
          <a:stretch/>
        </p:blipFill>
        <p:spPr>
          <a:xfrm>
            <a:off x="1582626" y="738999"/>
            <a:ext cx="1371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t="15498" r="48715" b="15681"/>
          <a:stretch/>
        </p:blipFill>
        <p:spPr>
          <a:xfrm>
            <a:off x="3013862" y="738999"/>
            <a:ext cx="1371601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15321" r="48616" b="15857"/>
          <a:stretch/>
        </p:blipFill>
        <p:spPr>
          <a:xfrm>
            <a:off x="4445097" y="738999"/>
            <a:ext cx="13716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5498" r="48717" b="15681"/>
          <a:stretch/>
        </p:blipFill>
        <p:spPr>
          <a:xfrm>
            <a:off x="5876332" y="738999"/>
            <a:ext cx="13716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15498" r="48814" b="15680"/>
          <a:stretch/>
        </p:blipFill>
        <p:spPr>
          <a:xfrm>
            <a:off x="7307567" y="738999"/>
            <a:ext cx="13716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4" t="15276" r="48814" b="16156"/>
          <a:stretch/>
        </p:blipFill>
        <p:spPr>
          <a:xfrm>
            <a:off x="8738802" y="738999"/>
            <a:ext cx="137160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5140" r="48716" b="16036"/>
          <a:stretch/>
        </p:blipFill>
        <p:spPr>
          <a:xfrm>
            <a:off x="1582627" y="2284604"/>
            <a:ext cx="1371600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15142" r="48813" b="16037"/>
          <a:stretch/>
        </p:blipFill>
        <p:spPr>
          <a:xfrm>
            <a:off x="3013862" y="2284604"/>
            <a:ext cx="1371600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15319" r="48518" b="15859"/>
          <a:stretch/>
        </p:blipFill>
        <p:spPr>
          <a:xfrm>
            <a:off x="4445097" y="2284604"/>
            <a:ext cx="1371600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15141" r="48619" b="16036"/>
          <a:stretch/>
        </p:blipFill>
        <p:spPr>
          <a:xfrm>
            <a:off x="5876332" y="2284604"/>
            <a:ext cx="13716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15141" r="48617" b="16039"/>
          <a:stretch/>
        </p:blipFill>
        <p:spPr>
          <a:xfrm>
            <a:off x="7307569" y="2284604"/>
            <a:ext cx="1371601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15500" r="48616" b="15680"/>
          <a:stretch/>
        </p:blipFill>
        <p:spPr>
          <a:xfrm>
            <a:off x="8738803" y="2284604"/>
            <a:ext cx="137160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15211" r="48715" b="15969"/>
          <a:stretch/>
        </p:blipFill>
        <p:spPr>
          <a:xfrm>
            <a:off x="1582627" y="3830209"/>
            <a:ext cx="1371600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15745" r="48615" b="15610"/>
          <a:stretch/>
        </p:blipFill>
        <p:spPr>
          <a:xfrm>
            <a:off x="3013862" y="3830209"/>
            <a:ext cx="1375162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15211" r="48618" b="15788"/>
          <a:stretch/>
        </p:blipFill>
        <p:spPr>
          <a:xfrm>
            <a:off x="4448641" y="3830209"/>
            <a:ext cx="1368056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t="15321" r="48634" b="15859"/>
          <a:stretch/>
        </p:blipFill>
        <p:spPr>
          <a:xfrm>
            <a:off x="5876332" y="3830209"/>
            <a:ext cx="13716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15389" r="48731" b="15790"/>
          <a:stretch/>
        </p:blipFill>
        <p:spPr>
          <a:xfrm>
            <a:off x="7307568" y="3848797"/>
            <a:ext cx="1371600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5390" r="48733" b="15789"/>
          <a:stretch/>
        </p:blipFill>
        <p:spPr>
          <a:xfrm>
            <a:off x="8738804" y="3848797"/>
            <a:ext cx="1371600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15211" r="48715" b="15968"/>
          <a:stretch/>
        </p:blipFill>
        <p:spPr>
          <a:xfrm>
            <a:off x="1586171" y="5411335"/>
            <a:ext cx="1371600" cy="1371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15334" r="48814" b="15666"/>
          <a:stretch/>
        </p:blipFill>
        <p:spPr>
          <a:xfrm>
            <a:off x="3020950" y="5411335"/>
            <a:ext cx="1368056" cy="1371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15054" r="48715" b="15946"/>
          <a:stretch/>
        </p:blipFill>
        <p:spPr>
          <a:xfrm>
            <a:off x="4448641" y="5411335"/>
            <a:ext cx="1371600" cy="1371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15412" r="48651" b="15589"/>
          <a:stretch/>
        </p:blipFill>
        <p:spPr>
          <a:xfrm>
            <a:off x="5879876" y="5411335"/>
            <a:ext cx="1371600" cy="1371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2" t="15411" r="48615" b="15767"/>
          <a:stretch/>
        </p:blipFill>
        <p:spPr>
          <a:xfrm>
            <a:off x="7311111" y="5411335"/>
            <a:ext cx="1371600" cy="1371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15141" r="48618" b="16037"/>
          <a:stretch/>
        </p:blipFill>
        <p:spPr>
          <a:xfrm>
            <a:off x="8742346" y="5411335"/>
            <a:ext cx="1371600" cy="1371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3699661" y="2459453"/>
            <a:ext cx="4728634" cy="9675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Strong diurnal </a:t>
            </a:r>
            <a:r>
              <a:rPr lang="en-US" sz="2800" b="1" dirty="0" smtClean="0">
                <a:solidFill>
                  <a:schemeClr val="bg1"/>
                </a:solidFill>
              </a:rPr>
              <a:t>variability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0271069" y="2280624"/>
            <a:ext cx="762736" cy="2514161"/>
            <a:chOff x="11344874" y="438299"/>
            <a:chExt cx="847126" cy="2672888"/>
          </a:xfrm>
        </p:grpSpPr>
        <p:sp>
          <p:nvSpPr>
            <p:cNvPr id="35" name="Rectangle 34"/>
            <p:cNvSpPr/>
            <p:nvPr/>
          </p:nvSpPr>
          <p:spPr>
            <a:xfrm>
              <a:off x="11509514" y="825187"/>
              <a:ext cx="164592" cy="457200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509514" y="1282387"/>
              <a:ext cx="164592" cy="457200"/>
            </a:xfrm>
            <a:prstGeom prst="rect">
              <a:avLst/>
            </a:prstGeom>
            <a:solidFill>
              <a:srgbClr val="FFE1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1509514" y="1747736"/>
              <a:ext cx="164592" cy="457200"/>
            </a:xfrm>
            <a:prstGeom prst="rect">
              <a:avLst/>
            </a:prstGeom>
            <a:solidFill>
              <a:srgbClr val="30FF8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509514" y="2196787"/>
              <a:ext cx="164592" cy="457200"/>
            </a:xfrm>
            <a:prstGeom prst="rect">
              <a:avLst/>
            </a:prstGeom>
            <a:solidFill>
              <a:srgbClr val="62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512297" y="2653987"/>
              <a:ext cx="164592" cy="457200"/>
            </a:xfrm>
            <a:prstGeom prst="rect">
              <a:avLst/>
            </a:prstGeom>
            <a:solidFill>
              <a:srgbClr val="BED2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1641891" y="715234"/>
              <a:ext cx="550033" cy="35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&gt;75</a:t>
              </a:r>
              <a:endParaRPr lang="en-US" sz="16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644290" y="1118349"/>
              <a:ext cx="468123" cy="35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60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639321" y="1588141"/>
              <a:ext cx="552604" cy="35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45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631461" y="2016375"/>
              <a:ext cx="560539" cy="35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640168" y="2504233"/>
              <a:ext cx="551832" cy="35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15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344874" y="438299"/>
              <a:ext cx="847126" cy="39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ppb</a:t>
              </a:r>
              <a:endParaRPr lang="en-US" b="1" baseline="300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761" y="-4395"/>
            <a:ext cx="58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NOx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Temporal Variability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73426" y="463695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1:00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45026" y="45632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2:00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835897" y="46146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3:00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26768" y="45632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4:00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98368" y="456327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5:00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157526" y="461469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6:00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46312" y="203766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7:00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22506" y="203544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8:00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67281" y="203989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9:00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38881" y="203252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10:00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729752" y="203766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11:00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220623" y="203252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12:00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946312" y="357714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13:00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05470" y="358228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14:00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760644" y="358451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15:00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36838" y="358228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16:00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758811" y="361631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17:00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130411" y="360894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18:00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985907" y="515476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19:00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476778" y="514962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20:00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848378" y="514962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21:00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07536" y="515476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22:00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62710" y="5156995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23:00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038904" y="5154769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24:00</a:t>
            </a:r>
          </a:p>
        </p:txBody>
      </p:sp>
    </p:spTree>
    <p:extLst>
      <p:ext uri="{BB962C8B-B14F-4D97-AF65-F5344CB8AC3E}">
        <p14:creationId xmlns:p14="http://schemas.microsoft.com/office/powerpoint/2010/main" val="22609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85" y="429508"/>
            <a:ext cx="9509423" cy="6404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1830"/>
            <a:ext cx="940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NOx Near Road Concentration Gradient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1694" y="6495019"/>
            <a:ext cx="34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New Haven, CT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3297" y="1919771"/>
            <a:ext cx="4728634" cy="9675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Reaches background by 400m</a:t>
            </a:r>
          </a:p>
        </p:txBody>
      </p:sp>
    </p:spTree>
    <p:extLst>
      <p:ext uri="{BB962C8B-B14F-4D97-AF65-F5344CB8AC3E}">
        <p14:creationId xmlns:p14="http://schemas.microsoft.com/office/powerpoint/2010/main" val="40514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9927"/>
            <a:ext cx="780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Near Road Concentration Gradients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1694" y="6495019"/>
            <a:ext cx="34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New Haven, 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8" y="694591"/>
            <a:ext cx="11596707" cy="553036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809959" y="3772744"/>
            <a:ext cx="4728634" cy="9675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Still represents the differences between </a:t>
            </a:r>
            <a:r>
              <a:rPr lang="en-US" sz="2800" b="1" dirty="0" smtClean="0">
                <a:solidFill>
                  <a:schemeClr val="bg1"/>
                </a:solidFill>
              </a:rPr>
              <a:t>species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" t="9969" r="54875" b="29961"/>
          <a:stretch/>
        </p:blipFill>
        <p:spPr bwMode="auto">
          <a:xfrm>
            <a:off x="0" y="1613222"/>
            <a:ext cx="6614160" cy="52191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9927"/>
            <a:ext cx="1010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Change in Population-Weighted Concentration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8" t="9969" r="4076" b="29961"/>
          <a:stretch/>
        </p:blipFill>
        <p:spPr bwMode="auto">
          <a:xfrm>
            <a:off x="6453784" y="1623383"/>
            <a:ext cx="5832097" cy="52142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46320" y="1859280"/>
            <a:ext cx="1607464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1920" y="1859280"/>
            <a:ext cx="1607464" cy="4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46288" y="1859280"/>
            <a:ext cx="1607464" cy="41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13478" y="1879608"/>
            <a:ext cx="1932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 Haven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47001" y="1884676"/>
            <a:ext cx="1695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Hartford</a:t>
            </a:r>
            <a:endParaRPr lang="en-US" sz="2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035058" y="743031"/>
                <a:ext cx="4669548" cy="8937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change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hybrid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regional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regional</m:t>
                          </m:r>
                        </m:den>
                      </m:f>
                    </m:oMath>
                  </m:oMathPara>
                </a14:m>
                <a:endParaRPr lang="en-US" sz="2800" b="0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058" y="743031"/>
                <a:ext cx="4669548" cy="8937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97375" y="1884676"/>
            <a:ext cx="2958142" cy="43942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75017" y="1884680"/>
            <a:ext cx="2958142" cy="43942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56965" y="5100085"/>
            <a:ext cx="2497686" cy="11566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984817" y="5100085"/>
            <a:ext cx="2497686" cy="115663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95111" y="4019792"/>
            <a:ext cx="2497686" cy="19686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780825" y="4451325"/>
            <a:ext cx="2497686" cy="196861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208424" y="2879803"/>
            <a:ext cx="4728634" cy="9675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Potential for increased exposure estimates to PM</a:t>
            </a:r>
            <a:r>
              <a:rPr lang="en-US" sz="2800" b="1" baseline="-25000" dirty="0" smtClean="0">
                <a:solidFill>
                  <a:schemeClr val="bg1"/>
                </a:solidFill>
              </a:rPr>
              <a:t>2.5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160" y="709351"/>
            <a:ext cx="113948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Satellite-Based Estimates:</a:t>
            </a:r>
          </a:p>
          <a:p>
            <a:r>
              <a:rPr lang="en-US" sz="2800" dirty="0" smtClean="0"/>
              <a:t>Berkeley High-Resolution (BEHR v3.0A) OMI NO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: </a:t>
            </a:r>
            <a:r>
              <a:rPr lang="en-US" sz="2800" i="1" dirty="0" smtClean="0"/>
              <a:t>Russel et al. (2011) ACP</a:t>
            </a:r>
          </a:p>
          <a:p>
            <a:endParaRPr lang="en-US" sz="2800" b="1" dirty="0"/>
          </a:p>
          <a:p>
            <a:r>
              <a:rPr lang="en-US" sz="2800" b="1" dirty="0" smtClean="0"/>
              <a:t>Land Use Regression Estimates: </a:t>
            </a:r>
          </a:p>
          <a:p>
            <a:r>
              <a:rPr lang="en-US" sz="2800" dirty="0" smtClean="0"/>
              <a:t>Census Block Level: </a:t>
            </a:r>
            <a:r>
              <a:rPr lang="en-US" sz="2800" i="1" dirty="0" err="1" smtClean="0"/>
              <a:t>Bechle</a:t>
            </a:r>
            <a:r>
              <a:rPr lang="en-US" sz="2800" i="1" dirty="0" smtClean="0"/>
              <a:t> </a:t>
            </a:r>
            <a:r>
              <a:rPr lang="en-US" sz="2800" i="1" dirty="0"/>
              <a:t>et </a:t>
            </a:r>
            <a:r>
              <a:rPr lang="en-US" sz="2800" i="1" dirty="0" smtClean="0"/>
              <a:t>al. (2015) ES&amp;T</a:t>
            </a:r>
            <a:endParaRPr lang="en-US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-8356"/>
            <a:ext cx="888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Model Evaluation for NO</a:t>
            </a:r>
            <a:r>
              <a:rPr lang="en-US" sz="40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– New Haven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820" y="3437060"/>
            <a:ext cx="8486775" cy="2305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4596" y="5894940"/>
            <a:ext cx="7208676" cy="656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Reasonable alignment with other estimates</a:t>
            </a:r>
            <a:endParaRPr lang="en-US" sz="2800" b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nut 21"/>
          <p:cNvSpPr/>
          <p:nvPr/>
        </p:nvSpPr>
        <p:spPr>
          <a:xfrm>
            <a:off x="9364296" y="4697686"/>
            <a:ext cx="1600200" cy="1600200"/>
          </a:xfrm>
          <a:prstGeom prst="donut">
            <a:avLst>
              <a:gd name="adj" fmla="val 112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6722533" y="3919543"/>
            <a:ext cx="1600200" cy="1600200"/>
          </a:xfrm>
          <a:prstGeom prst="donut">
            <a:avLst>
              <a:gd name="adj" fmla="val 112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3852498" y="4786162"/>
            <a:ext cx="1600200" cy="1600200"/>
          </a:xfrm>
          <a:prstGeom prst="noSmoking">
            <a:avLst>
              <a:gd name="adj" fmla="val 9025"/>
            </a:avLst>
          </a:pr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1240696" y="3919249"/>
            <a:ext cx="1600200" cy="1600200"/>
          </a:xfrm>
          <a:prstGeom prst="noSmoking">
            <a:avLst>
              <a:gd name="adj" fmla="val 9025"/>
            </a:avLst>
          </a:pr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B8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64" y="163397"/>
            <a:ext cx="12203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/>
              <a:t> </a:t>
            </a:r>
            <a:endParaRPr lang="en-US" sz="4000" b="1" dirty="0" smtClean="0"/>
          </a:p>
          <a:p>
            <a:pPr lvl="0"/>
            <a:r>
              <a:rPr lang="en-US" sz="4000" dirty="0" smtClean="0"/>
              <a:t>Provide improved estimates of ambient air pollutant concentrations for use in exposure estimation.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548630" y="225560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regional  +  local  =  total</a:t>
            </a:r>
          </a:p>
        </p:txBody>
      </p:sp>
      <p:sp>
        <p:nvSpPr>
          <p:cNvPr id="8" name="Oval 7"/>
          <p:cNvSpPr/>
          <p:nvPr/>
        </p:nvSpPr>
        <p:spPr>
          <a:xfrm>
            <a:off x="2938097" y="2870297"/>
            <a:ext cx="1583267" cy="56440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CAMx</a:t>
            </a:r>
          </a:p>
        </p:txBody>
      </p:sp>
      <p:sp>
        <p:nvSpPr>
          <p:cNvPr id="9" name="Oval 8"/>
          <p:cNvSpPr/>
          <p:nvPr/>
        </p:nvSpPr>
        <p:spPr>
          <a:xfrm>
            <a:off x="7179896" y="2840319"/>
            <a:ext cx="1583267" cy="56440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RLINE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80630" y="2838662"/>
            <a:ext cx="321734" cy="2431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798895" y="2803667"/>
            <a:ext cx="347135" cy="2281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5229" y="4220339"/>
            <a:ext cx="187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double counting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10631" y="4916006"/>
            <a:ext cx="2650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computational and data expense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4101" y="4220632"/>
            <a:ext cx="2650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spatiotemporal resolution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63163" y="5174446"/>
            <a:ext cx="265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chemistry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7783" y="-12581"/>
            <a:ext cx="68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Objective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0" grpId="0" animBg="1"/>
      <p:bldP spid="19" grpId="0" animBg="1"/>
      <p:bldP spid="7" grpId="0"/>
      <p:bldP spid="8" grpId="0" animBg="1"/>
      <p:bldP spid="9" grpId="0" animBg="1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2562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TRAP Concentrations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1943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Normalized TRAP Proxy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1324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Onroad Contribution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140706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Regional Concentration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1324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140706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Spatiotemporal Concentration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0706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Exposure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324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Population and Activity Data</a:t>
            </a:r>
          </a:p>
        </p:txBody>
      </p:sp>
      <p:cxnSp>
        <p:nvCxnSpPr>
          <p:cNvPr id="13" name="Straight Arrow Connector 12"/>
          <p:cNvCxnSpPr>
            <a:stCxn id="3" idx="3"/>
            <a:endCxn id="5" idx="1"/>
          </p:cNvCxnSpPr>
          <p:nvPr/>
        </p:nvCxnSpPr>
        <p:spPr>
          <a:xfrm>
            <a:off x="3459697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0" idx="1"/>
          </p:cNvCxnSpPr>
          <p:nvPr/>
        </p:nvCxnSpPr>
        <p:spPr>
          <a:xfrm>
            <a:off x="7658458" y="5283473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8949273" y="3652844"/>
            <a:ext cx="0" cy="12707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7658458" y="3293011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>
            <a:off x="8949273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0"/>
          </p:cNvCxnSpPr>
          <p:nvPr/>
        </p:nvCxnSpPr>
        <p:spPr>
          <a:xfrm>
            <a:off x="6849891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1"/>
          </p:cNvCxnSpPr>
          <p:nvPr/>
        </p:nvCxnSpPr>
        <p:spPr>
          <a:xfrm>
            <a:off x="5559078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83821" y="2659203"/>
            <a:ext cx="1033996" cy="44806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RLINE</a:t>
            </a:r>
          </a:p>
        </p:txBody>
      </p:sp>
      <p:sp>
        <p:nvSpPr>
          <p:cNvPr id="35" name="Oval 34"/>
          <p:cNvSpPr/>
          <p:nvPr/>
        </p:nvSpPr>
        <p:spPr>
          <a:xfrm>
            <a:off x="7349074" y="678814"/>
            <a:ext cx="1101016" cy="44806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CAMx</a:t>
            </a:r>
          </a:p>
        </p:txBody>
      </p:sp>
      <p:sp>
        <p:nvSpPr>
          <p:cNvPr id="36" name="Oval 35"/>
          <p:cNvSpPr/>
          <p:nvPr/>
        </p:nvSpPr>
        <p:spPr>
          <a:xfrm>
            <a:off x="7332499" y="2639162"/>
            <a:ext cx="1168749" cy="44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Hybrid</a:t>
            </a:r>
          </a:p>
        </p:txBody>
      </p:sp>
      <p:sp>
        <p:nvSpPr>
          <p:cNvPr id="37" name="Oval 36"/>
          <p:cNvSpPr/>
          <p:nvPr/>
        </p:nvSpPr>
        <p:spPr>
          <a:xfrm>
            <a:off x="7349075" y="4655488"/>
            <a:ext cx="1168749" cy="44806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Final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18855" y="1234737"/>
            <a:ext cx="986850" cy="948584"/>
            <a:chOff x="3844948" y="3597079"/>
            <a:chExt cx="1163264" cy="126477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41779" t="40166" r="31755" b="24585"/>
            <a:stretch/>
          </p:blipFill>
          <p:spPr>
            <a:xfrm>
              <a:off x="3845983" y="3597079"/>
              <a:ext cx="1162229" cy="126477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3844948" y="3597079"/>
              <a:ext cx="1151642" cy="1264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00819" y="3533356"/>
            <a:ext cx="967184" cy="877813"/>
            <a:chOff x="970671" y="1777525"/>
            <a:chExt cx="3507325" cy="327303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538" r="24589" b="11153"/>
            <a:stretch/>
          </p:blipFill>
          <p:spPr>
            <a:xfrm>
              <a:off x="970671" y="1794616"/>
              <a:ext cx="3507325" cy="3252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3" name="Rectangle 42"/>
            <p:cNvSpPr/>
            <p:nvPr/>
          </p:nvSpPr>
          <p:spPr>
            <a:xfrm>
              <a:off x="974221" y="1777525"/>
              <a:ext cx="3503775" cy="327303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82113" y="3479742"/>
            <a:ext cx="967778" cy="930467"/>
            <a:chOff x="7377112" y="2053388"/>
            <a:chExt cx="3483394" cy="32405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2" t="7520" r="24966" b="11467"/>
            <a:stretch/>
          </p:blipFill>
          <p:spPr>
            <a:xfrm>
              <a:off x="7379368" y="2053388"/>
              <a:ext cx="3481138" cy="32405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7377112" y="2053388"/>
              <a:ext cx="3480232" cy="32405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90466" y="3537940"/>
            <a:ext cx="964964" cy="930467"/>
            <a:chOff x="7331528" y="1845129"/>
            <a:chExt cx="3722915" cy="31187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7123" r="23457" b="11323"/>
            <a:stretch/>
          </p:blipFill>
          <p:spPr>
            <a:xfrm>
              <a:off x="7331528" y="1845129"/>
              <a:ext cx="3722915" cy="31187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7331528" y="1845129"/>
              <a:ext cx="3722915" cy="3118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734668" y="6488668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TRAP</a:t>
            </a:r>
            <a:r>
              <a:rPr lang="en-US" i="1" dirty="0"/>
              <a:t> = Traffic-Related Air Pollution</a:t>
            </a:r>
          </a:p>
        </p:txBody>
      </p:sp>
      <p:sp>
        <p:nvSpPr>
          <p:cNvPr id="51" name="Oval 50"/>
          <p:cNvSpPr/>
          <p:nvPr/>
        </p:nvSpPr>
        <p:spPr>
          <a:xfrm>
            <a:off x="5451231" y="4371784"/>
            <a:ext cx="4994031" cy="17212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0" y="-1742"/>
            <a:ext cx="582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Exposure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3332" r="7222" b="47386"/>
          <a:stretch/>
        </p:blipFill>
        <p:spPr>
          <a:xfrm>
            <a:off x="3778369" y="533616"/>
            <a:ext cx="7999563" cy="6143229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-2" y="-1742"/>
            <a:ext cx="1072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Change in estimate of All Cause Mortality (25-99)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167" y="1110287"/>
            <a:ext cx="3514033" cy="2695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Increased spatial variability leads to increases in the estimated all cause mortality throughout the city.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7960" y="5107578"/>
            <a:ext cx="1981200" cy="1661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-2" y="6045829"/>
            <a:ext cx="6163408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BenMAP</a:t>
            </a:r>
            <a:r>
              <a:rPr lang="en-US" sz="2800" b="1" dirty="0" smtClean="0"/>
              <a:t>-CE: </a:t>
            </a:r>
            <a:r>
              <a:rPr lang="en-US" sz="2800" dirty="0" smtClean="0"/>
              <a:t>Laden et al. (2006)</a:t>
            </a:r>
          </a:p>
          <a:p>
            <a:r>
              <a:rPr lang="en-US" i="1" dirty="0" smtClean="0"/>
              <a:t>Similar results using Pope et al. (2002)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2" t="42901" r="78051" b="45024"/>
          <a:stretch/>
        </p:blipFill>
        <p:spPr>
          <a:xfrm>
            <a:off x="10625140" y="4236084"/>
            <a:ext cx="1566860" cy="1928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95025" y="6045829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p</a:t>
            </a:r>
            <a:r>
              <a:rPr lang="en-US" sz="2000" b="1" i="1" dirty="0" smtClean="0"/>
              <a:t>er 10,000</a:t>
            </a:r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38637" y="706144"/>
            <a:ext cx="4353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 = Hybrid - </a:t>
            </a:r>
            <a:r>
              <a:rPr lang="en-US" sz="2800" dirty="0" smtClean="0"/>
              <a:t>Regional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20242" y="4845968"/>
            <a:ext cx="439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Total Increase: 40 deaths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901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" y="-1742"/>
            <a:ext cx="1072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Demographic Specific Impacts (New Haven)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6720"/>
          <a:stretch/>
        </p:blipFill>
        <p:spPr>
          <a:xfrm>
            <a:off x="0" y="1049866"/>
            <a:ext cx="12192000" cy="560493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72152" y="4371785"/>
            <a:ext cx="11020925" cy="106649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76926" y="1040552"/>
            <a:ext cx="6063916" cy="37143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" y="-1742"/>
            <a:ext cx="1072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Demographic Specific Impacts (Hartford)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858"/>
          <a:stretch/>
        </p:blipFill>
        <p:spPr>
          <a:xfrm>
            <a:off x="220133" y="880532"/>
            <a:ext cx="11971867" cy="597746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22846" y="1203158"/>
            <a:ext cx="6612555" cy="16747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29336" y="2654969"/>
            <a:ext cx="4012129" cy="16747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6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" y="-1742"/>
            <a:ext cx="1072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Demographic Specific Impacts (Willimantic)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203"/>
          <a:stretch/>
        </p:blipFill>
        <p:spPr>
          <a:xfrm>
            <a:off x="0" y="795867"/>
            <a:ext cx="12192000" cy="60621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961120" y="625643"/>
            <a:ext cx="3230880" cy="396560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547234" y="1203158"/>
            <a:ext cx="3474719" cy="167479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15692" y="2378695"/>
            <a:ext cx="86338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Winter exhibits the highest concentrations for </a:t>
            </a:r>
            <a:r>
              <a:rPr lang="en-US" sz="2800" dirty="0" smtClean="0"/>
              <a:t>PM</a:t>
            </a:r>
            <a:r>
              <a:rPr lang="en-US" sz="2800" baseline="-25000" dirty="0" smtClean="0"/>
              <a:t>2.5</a:t>
            </a:r>
            <a:r>
              <a:rPr lang="en-US" sz="2800" dirty="0" smtClean="0"/>
              <a:t>.</a:t>
            </a:r>
          </a:p>
          <a:p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Fall </a:t>
            </a:r>
            <a:r>
              <a:rPr lang="en-US" sz="2800" dirty="0"/>
              <a:t>and Spring exhibit the highest spread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Concentrations </a:t>
            </a:r>
            <a:r>
              <a:rPr lang="en-US" sz="2800" dirty="0"/>
              <a:t>reach background by ~400</a:t>
            </a:r>
            <a:r>
              <a:rPr lang="en-US" sz="2800" i="1" dirty="0"/>
              <a:t>m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Estimates </a:t>
            </a:r>
            <a:r>
              <a:rPr lang="en-US" sz="2800" dirty="0"/>
              <a:t>align well with existing estimates.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8941" y="895907"/>
            <a:ext cx="11667391" cy="13324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This approach provides </a:t>
            </a:r>
            <a:r>
              <a:rPr lang="en-US" sz="2800" b="1" u="sng" dirty="0"/>
              <a:t>spatiotemporal estimates</a:t>
            </a:r>
            <a:r>
              <a:rPr lang="en-US" sz="2800" b="1" dirty="0"/>
              <a:t> </a:t>
            </a:r>
            <a:r>
              <a:rPr lang="en-US" sz="2800" dirty="0"/>
              <a:t>of a wide number of pollutants accounting for some chemistry without double counting or undue computational and data burden.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8941" y="4866645"/>
            <a:ext cx="11667391" cy="11254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Accounting for the increased spatial variability resulted in overall </a:t>
            </a:r>
            <a:r>
              <a:rPr lang="en-US" sz="2800" b="1" u="sng" dirty="0" smtClean="0"/>
              <a:t>higher</a:t>
            </a:r>
            <a:r>
              <a:rPr lang="en-US" sz="2800" dirty="0" smtClean="0"/>
              <a:t> estimates of negative health impacts.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244"/>
            <a:ext cx="1072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Take Home Points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939" y="6228272"/>
            <a:ext cx="11667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Parvez</a:t>
            </a:r>
            <a:r>
              <a:rPr lang="en-US" dirty="0" smtClean="0"/>
              <a:t>, F., Wagstrom, K. A hybrid modeling framework to estimate pollutant concentrations and exposure in  near road environments. </a:t>
            </a:r>
            <a:r>
              <a:rPr lang="en-US" i="1" dirty="0" smtClean="0"/>
              <a:t>Submitted.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6963" y="1046006"/>
            <a:ext cx="88039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Co-author: </a:t>
            </a:r>
            <a:r>
              <a:rPr lang="en-US" sz="2800" dirty="0" err="1"/>
              <a:t>Fatema</a:t>
            </a:r>
            <a:r>
              <a:rPr lang="en-US" sz="2800" dirty="0"/>
              <a:t> </a:t>
            </a:r>
            <a:r>
              <a:rPr lang="en-US" sz="2800" dirty="0" err="1"/>
              <a:t>Parvez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Computing Resources: </a:t>
            </a:r>
            <a:endParaRPr lang="en-US" sz="2800" b="1" dirty="0" smtClean="0"/>
          </a:p>
          <a:p>
            <a:r>
              <a:rPr lang="en-US" sz="2800" dirty="0" smtClean="0"/>
              <a:t>University </a:t>
            </a:r>
            <a:r>
              <a:rPr lang="en-US" sz="2800" dirty="0"/>
              <a:t>of Connecticut Booth Engineering Center for Advanced Technology</a:t>
            </a:r>
          </a:p>
          <a:p>
            <a:endParaRPr lang="en-US" sz="2800" dirty="0"/>
          </a:p>
          <a:p>
            <a:r>
              <a:rPr lang="en-US" sz="2800" b="1" dirty="0"/>
              <a:t>Funding: </a:t>
            </a:r>
            <a:endParaRPr lang="en-US" sz="2800" b="1" dirty="0" smtClean="0"/>
          </a:p>
          <a:p>
            <a:r>
              <a:rPr lang="en-US" sz="2800" dirty="0" smtClean="0"/>
              <a:t>National Science Foundation CAREER Award #1752231</a:t>
            </a:r>
          </a:p>
          <a:p>
            <a:r>
              <a:rPr lang="en-US" sz="2800" dirty="0" err="1" smtClean="0"/>
              <a:t>Eversource</a:t>
            </a:r>
            <a:r>
              <a:rPr lang="en-US" sz="2800" dirty="0" smtClean="0"/>
              <a:t> </a:t>
            </a:r>
            <a:r>
              <a:rPr lang="en-US" sz="2800" dirty="0"/>
              <a:t>Assistant Professor for Environmental Engineering Education Endowment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072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13721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7177" y="-20736"/>
            <a:ext cx="706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Note about RLINE Meteorology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6820" r="9195"/>
          <a:stretch/>
        </p:blipFill>
        <p:spPr>
          <a:xfrm>
            <a:off x="6157516" y="1425932"/>
            <a:ext cx="4267732" cy="3878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5784" r="7964"/>
          <a:stretch/>
        </p:blipFill>
        <p:spPr>
          <a:xfrm>
            <a:off x="1676401" y="1395517"/>
            <a:ext cx="4284713" cy="3878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515" y="4346883"/>
            <a:ext cx="207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Observation-Based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42696" y="4346883"/>
            <a:ext cx="148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Model-Based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5765" y="1611714"/>
            <a:ext cx="808103" cy="23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0478" y="1611714"/>
            <a:ext cx="808103" cy="232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1068" y="5736194"/>
            <a:ext cx="8664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Parvez</a:t>
            </a:r>
            <a:r>
              <a:rPr lang="en-US" dirty="0"/>
              <a:t> and Wagstrom. 2018. Comparing Estimates from the R-LINE Near Road Dispersion Model Using Model-derived and Observation-derived Meteorology. </a:t>
            </a:r>
            <a:r>
              <a:rPr lang="en-US" i="1" dirty="0"/>
              <a:t>Atmospheric Pollution Research.</a:t>
            </a:r>
            <a:r>
              <a:rPr lang="en-US" dirty="0"/>
              <a:t> 9(3). 483-493.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727" y="1056600"/>
            <a:ext cx="1706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New Haven, 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35201" y="2048933"/>
            <a:ext cx="7763933" cy="1041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Caution is important when using model-derived meteorology – particularly in coastal areas.</a:t>
            </a:r>
          </a:p>
        </p:txBody>
      </p:sp>
    </p:spTree>
    <p:extLst>
      <p:ext uri="{BB962C8B-B14F-4D97-AF65-F5344CB8AC3E}">
        <p14:creationId xmlns:p14="http://schemas.microsoft.com/office/powerpoint/2010/main" val="30637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57644" y="6488668"/>
            <a:ext cx="271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Beckerman et al. (2008) </a:t>
            </a:r>
            <a:r>
              <a:rPr lang="en-US" i="1" dirty="0"/>
              <a:t>AE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5" t="6471" r="4135" b="1556"/>
          <a:stretch/>
        </p:blipFill>
        <p:spPr>
          <a:xfrm>
            <a:off x="2080685" y="397935"/>
            <a:ext cx="8232021" cy="5933078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5833534" y="414869"/>
            <a:ext cx="2032000" cy="4741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wind direction</a:t>
            </a:r>
          </a:p>
        </p:txBody>
      </p:sp>
    </p:spTree>
    <p:extLst>
      <p:ext uri="{BB962C8B-B14F-4D97-AF65-F5344CB8AC3E}">
        <p14:creationId xmlns:p14="http://schemas.microsoft.com/office/powerpoint/2010/main" val="21378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0737"/>
            <a:ext cx="535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 </a:t>
            </a:r>
            <a:r>
              <a:rPr lang="en-US" sz="2800" b="1" dirty="0" smtClean="0"/>
              <a:t>Haven Asthma </a:t>
            </a:r>
            <a:r>
              <a:rPr lang="en-US" sz="2800" b="1" dirty="0"/>
              <a:t>Levels: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556" t="11481" r="26667" b="4321"/>
          <a:stretch/>
        </p:blipFill>
        <p:spPr>
          <a:xfrm>
            <a:off x="4142470" y="120762"/>
            <a:ext cx="6423930" cy="63679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0306" y="2504825"/>
            <a:ext cx="2743794" cy="23535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</a:rPr>
              <a:t>New Haven and Hartford both have asthma levels ~4</a:t>
            </a:r>
            <a:r>
              <a:rPr lang="en-US" sz="2800" b="1" i="1" dirty="0">
                <a:solidFill>
                  <a:schemeClr val="bg1"/>
                </a:solidFill>
              </a:rPr>
              <a:t>x</a:t>
            </a:r>
            <a:r>
              <a:rPr lang="en-US" sz="2800" b="1" dirty="0">
                <a:solidFill>
                  <a:schemeClr val="bg1"/>
                </a:solidFill>
              </a:rPr>
              <a:t> the CT state average.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7091" y="6488668"/>
            <a:ext cx="5435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 Department of Public Health Asthma Program (2010)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38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2562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TRAP Concentrations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1943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Normalized TRAP Proxy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1324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Onroad Contribution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140706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Regional Concentration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1324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140706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Spatiotemporal Concentration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0706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Exposure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324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Population and Activity Data</a:t>
            </a:r>
          </a:p>
        </p:txBody>
      </p:sp>
      <p:cxnSp>
        <p:nvCxnSpPr>
          <p:cNvPr id="13" name="Straight Arrow Connector 12"/>
          <p:cNvCxnSpPr>
            <a:stCxn id="3" idx="3"/>
            <a:endCxn id="5" idx="1"/>
          </p:cNvCxnSpPr>
          <p:nvPr/>
        </p:nvCxnSpPr>
        <p:spPr>
          <a:xfrm>
            <a:off x="3459697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0" idx="1"/>
          </p:cNvCxnSpPr>
          <p:nvPr/>
        </p:nvCxnSpPr>
        <p:spPr>
          <a:xfrm>
            <a:off x="7658458" y="5283473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8949273" y="3652844"/>
            <a:ext cx="0" cy="12707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7658458" y="3293011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>
            <a:off x="8949273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0"/>
          </p:cNvCxnSpPr>
          <p:nvPr/>
        </p:nvCxnSpPr>
        <p:spPr>
          <a:xfrm>
            <a:off x="6849891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1"/>
          </p:cNvCxnSpPr>
          <p:nvPr/>
        </p:nvCxnSpPr>
        <p:spPr>
          <a:xfrm>
            <a:off x="5559078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83821" y="2659203"/>
            <a:ext cx="1033996" cy="44806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RLINE</a:t>
            </a:r>
          </a:p>
        </p:txBody>
      </p:sp>
      <p:sp>
        <p:nvSpPr>
          <p:cNvPr id="35" name="Oval 34"/>
          <p:cNvSpPr/>
          <p:nvPr/>
        </p:nvSpPr>
        <p:spPr>
          <a:xfrm>
            <a:off x="7349074" y="678814"/>
            <a:ext cx="1101016" cy="44806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CAMx</a:t>
            </a:r>
          </a:p>
        </p:txBody>
      </p:sp>
      <p:sp>
        <p:nvSpPr>
          <p:cNvPr id="36" name="Oval 35"/>
          <p:cNvSpPr/>
          <p:nvPr/>
        </p:nvSpPr>
        <p:spPr>
          <a:xfrm>
            <a:off x="7332499" y="2639162"/>
            <a:ext cx="1168749" cy="44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Hybrid</a:t>
            </a:r>
          </a:p>
        </p:txBody>
      </p:sp>
      <p:sp>
        <p:nvSpPr>
          <p:cNvPr id="37" name="Oval 36"/>
          <p:cNvSpPr/>
          <p:nvPr/>
        </p:nvSpPr>
        <p:spPr>
          <a:xfrm>
            <a:off x="7349075" y="4655488"/>
            <a:ext cx="1168749" cy="44806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Final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18855" y="1234737"/>
            <a:ext cx="986850" cy="948584"/>
            <a:chOff x="3844948" y="3597079"/>
            <a:chExt cx="1163264" cy="126477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41779" t="40166" r="31755" b="24585"/>
            <a:stretch/>
          </p:blipFill>
          <p:spPr>
            <a:xfrm>
              <a:off x="3845983" y="3597079"/>
              <a:ext cx="1162229" cy="126477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3844948" y="3597079"/>
              <a:ext cx="1151642" cy="1264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00819" y="3533356"/>
            <a:ext cx="967184" cy="877813"/>
            <a:chOff x="970671" y="1777525"/>
            <a:chExt cx="3507325" cy="327303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538" r="24589" b="11153"/>
            <a:stretch/>
          </p:blipFill>
          <p:spPr>
            <a:xfrm>
              <a:off x="970671" y="1794616"/>
              <a:ext cx="3507325" cy="3252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3" name="Rectangle 42"/>
            <p:cNvSpPr/>
            <p:nvPr/>
          </p:nvSpPr>
          <p:spPr>
            <a:xfrm>
              <a:off x="974221" y="1777525"/>
              <a:ext cx="3503775" cy="327303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82113" y="3479742"/>
            <a:ext cx="967778" cy="930467"/>
            <a:chOff x="7377112" y="2053388"/>
            <a:chExt cx="3483394" cy="32405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2" t="7520" r="24966" b="11467"/>
            <a:stretch/>
          </p:blipFill>
          <p:spPr>
            <a:xfrm>
              <a:off x="7379368" y="2053388"/>
              <a:ext cx="3481138" cy="32405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7377112" y="2053388"/>
              <a:ext cx="3480232" cy="32405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90466" y="3537940"/>
            <a:ext cx="964964" cy="930467"/>
            <a:chOff x="7331528" y="1845129"/>
            <a:chExt cx="3722915" cy="31187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7123" r="23457" b="11323"/>
            <a:stretch/>
          </p:blipFill>
          <p:spPr>
            <a:xfrm>
              <a:off x="7331528" y="1845129"/>
              <a:ext cx="3722915" cy="31187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7331528" y="1845129"/>
              <a:ext cx="3722915" cy="3118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734668" y="6488668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TRAP</a:t>
            </a:r>
            <a:r>
              <a:rPr lang="en-US" i="1" dirty="0"/>
              <a:t> = Traffic-Related Air Pollution</a:t>
            </a:r>
          </a:p>
        </p:txBody>
      </p:sp>
    </p:spTree>
    <p:extLst>
      <p:ext uri="{BB962C8B-B14F-4D97-AF65-F5344CB8AC3E}">
        <p14:creationId xmlns:p14="http://schemas.microsoft.com/office/powerpoint/2010/main" val="2286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667" r="10" b="14139"/>
          <a:stretch/>
        </p:blipFill>
        <p:spPr>
          <a:xfrm>
            <a:off x="0" y="0"/>
            <a:ext cx="12192000" cy="68492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0134600" y="6356350"/>
            <a:ext cx="2057400" cy="365125"/>
          </a:xfrm>
        </p:spPr>
        <p:txBody>
          <a:bodyPr/>
          <a:lstStyle/>
          <a:p>
            <a:fld id="{D7DFBE13-02E6-4027-A348-B93A4AF7F3F1}" type="slidenum">
              <a:rPr lang="en-US" smtClean="0"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77738" y="2673532"/>
            <a:ext cx="7201989" cy="132343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~19% of the US population lives near major roadways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93793" y="6492793"/>
            <a:ext cx="5156926" cy="369332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Rowangould</a:t>
            </a:r>
            <a:r>
              <a:rPr lang="en-US" dirty="0">
                <a:solidFill>
                  <a:schemeClr val="bg1"/>
                </a:solidFill>
              </a:rPr>
              <a:t> (2013) </a:t>
            </a:r>
            <a:r>
              <a:rPr lang="en-US" i="1" dirty="0">
                <a:solidFill>
                  <a:schemeClr val="bg1"/>
                </a:solidFill>
              </a:rPr>
              <a:t>Transp. Res. Part Transp. Environ.</a:t>
            </a:r>
          </a:p>
        </p:txBody>
      </p:sp>
    </p:spTree>
    <p:extLst>
      <p:ext uri="{BB962C8B-B14F-4D97-AF65-F5344CB8AC3E}">
        <p14:creationId xmlns:p14="http://schemas.microsoft.com/office/powerpoint/2010/main" val="12548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4250" r="55829" b="20673"/>
          <a:stretch/>
        </p:blipFill>
        <p:spPr>
          <a:xfrm>
            <a:off x="3142000" y="963033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" t="14250" r="55732" b="20673"/>
          <a:stretch/>
        </p:blipFill>
        <p:spPr>
          <a:xfrm>
            <a:off x="6072906" y="963033"/>
            <a:ext cx="2743199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14071" r="55830" b="20852"/>
          <a:stretch/>
        </p:blipFill>
        <p:spPr>
          <a:xfrm>
            <a:off x="3127421" y="4057522"/>
            <a:ext cx="274319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14250" r="55829" b="20673"/>
          <a:stretch/>
        </p:blipFill>
        <p:spPr>
          <a:xfrm>
            <a:off x="6058324" y="4057522"/>
            <a:ext cx="2743200" cy="2743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08664" y="1601667"/>
            <a:ext cx="5325534" cy="10570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Seasonal variation is similar for Hartford, CT.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154778" y="2225635"/>
            <a:ext cx="847126" cy="2672888"/>
            <a:chOff x="11344874" y="438299"/>
            <a:chExt cx="847126" cy="2672888"/>
          </a:xfrm>
        </p:grpSpPr>
        <p:sp>
          <p:nvSpPr>
            <p:cNvPr id="17" name="Rectangle 16"/>
            <p:cNvSpPr/>
            <p:nvPr/>
          </p:nvSpPr>
          <p:spPr>
            <a:xfrm>
              <a:off x="11509514" y="825187"/>
              <a:ext cx="164592" cy="457200"/>
            </a:xfrm>
            <a:prstGeom prst="rect">
              <a:avLst/>
            </a:prstGeom>
            <a:solidFill>
              <a:srgbClr val="8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509514" y="1282387"/>
              <a:ext cx="164592" cy="457200"/>
            </a:xfrm>
            <a:prstGeom prst="rect">
              <a:avLst/>
            </a:prstGeom>
            <a:solidFill>
              <a:srgbClr val="FFE1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09514" y="1747736"/>
              <a:ext cx="164592" cy="457200"/>
            </a:xfrm>
            <a:prstGeom prst="rect">
              <a:avLst/>
            </a:prstGeom>
            <a:solidFill>
              <a:srgbClr val="30FF8D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509514" y="2196787"/>
              <a:ext cx="164592" cy="457200"/>
            </a:xfrm>
            <a:prstGeom prst="rect">
              <a:avLst/>
            </a:prstGeom>
            <a:solidFill>
              <a:srgbClr val="62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512297" y="2653987"/>
              <a:ext cx="164592" cy="457200"/>
            </a:xfrm>
            <a:prstGeom prst="rect">
              <a:avLst/>
            </a:prstGeom>
            <a:solidFill>
              <a:srgbClr val="BED2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641891" y="715233"/>
              <a:ext cx="5500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3.0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44289" y="1118349"/>
              <a:ext cx="4681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2.5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639320" y="1588141"/>
              <a:ext cx="5526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2.0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631461" y="2016375"/>
              <a:ext cx="5605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1.5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40168" y="2504233"/>
              <a:ext cx="5518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1.0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344874" y="438299"/>
              <a:ext cx="8471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µg/m</a:t>
              </a:r>
              <a:r>
                <a:rPr lang="en-US" b="1" baseline="30000" dirty="0"/>
                <a:t>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017019" y="688222"/>
            <a:ext cx="902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Winter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71432" y="688222"/>
            <a:ext cx="792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Spring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14734" y="3763672"/>
            <a:ext cx="110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Summer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31751" y="3772933"/>
            <a:ext cx="110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Fall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91694" y="6429033"/>
            <a:ext cx="3476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Hartford, 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-1742"/>
            <a:ext cx="7191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</a:rPr>
              <a:t>Hartford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EC Concentrations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4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8B7E98-4F75-4DE9-A1DA-7DD9DA0ABDEF}"/>
              </a:ext>
            </a:extLst>
          </p:cNvPr>
          <p:cNvSpPr txBox="1"/>
          <p:nvPr/>
        </p:nvSpPr>
        <p:spPr>
          <a:xfrm>
            <a:off x="7720654" y="1932981"/>
            <a:ext cx="1729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Hartford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949C61-4090-4EB9-9DF0-2AB651913BC5}"/>
              </a:ext>
            </a:extLst>
          </p:cNvPr>
          <p:cNvSpPr txBox="1"/>
          <p:nvPr/>
        </p:nvSpPr>
        <p:spPr>
          <a:xfrm>
            <a:off x="2838499" y="1932981"/>
            <a:ext cx="1729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New Haven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17177" y="-20736"/>
            <a:ext cx="706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Population Weighted Average Concentrations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539067" y="891581"/>
            <a:ext cx="5325534" cy="1041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Higher concentrations in New Haven than Hartford.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7963" r="4924" b="10000"/>
          <a:stretch/>
        </p:blipFill>
        <p:spPr>
          <a:xfrm>
            <a:off x="6324600" y="2348479"/>
            <a:ext cx="4343400" cy="3180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7778" r="4924" b="8889"/>
          <a:stretch/>
        </p:blipFill>
        <p:spPr>
          <a:xfrm>
            <a:off x="1567662" y="2348479"/>
            <a:ext cx="4295511" cy="319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03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8231559" y="206598"/>
            <a:ext cx="2192514" cy="1924267"/>
            <a:chOff x="465992" y="386862"/>
            <a:chExt cx="927638" cy="9144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65" name="Rectangle 164"/>
            <p:cNvSpPr/>
            <p:nvPr/>
          </p:nvSpPr>
          <p:spPr>
            <a:xfrm>
              <a:off x="465992" y="386862"/>
              <a:ext cx="914400" cy="91440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465992" y="586401"/>
              <a:ext cx="927638" cy="626173"/>
            </a:xfrm>
            <a:custGeom>
              <a:avLst/>
              <a:gdLst>
                <a:gd name="connsiteX0" fmla="*/ 0 w 884582"/>
                <a:gd name="connsiteY0" fmla="*/ 626173 h 626173"/>
                <a:gd name="connsiteX1" fmla="*/ 188843 w 884582"/>
                <a:gd name="connsiteY1" fmla="*/ 477086 h 626173"/>
                <a:gd name="connsiteX2" fmla="*/ 198782 w 884582"/>
                <a:gd name="connsiteY2" fmla="*/ 447269 h 626173"/>
                <a:gd name="connsiteX3" fmla="*/ 238539 w 884582"/>
                <a:gd name="connsiteY3" fmla="*/ 407512 h 626173"/>
                <a:gd name="connsiteX4" fmla="*/ 258417 w 884582"/>
                <a:gd name="connsiteY4" fmla="*/ 377695 h 626173"/>
                <a:gd name="connsiteX5" fmla="*/ 298174 w 884582"/>
                <a:gd name="connsiteY5" fmla="*/ 337938 h 626173"/>
                <a:gd name="connsiteX6" fmla="*/ 337930 w 884582"/>
                <a:gd name="connsiteY6" fmla="*/ 288242 h 626173"/>
                <a:gd name="connsiteX7" fmla="*/ 367747 w 884582"/>
                <a:gd name="connsiteY7" fmla="*/ 278303 h 626173"/>
                <a:gd name="connsiteX8" fmla="*/ 387626 w 884582"/>
                <a:gd name="connsiteY8" fmla="*/ 258425 h 626173"/>
                <a:gd name="connsiteX9" fmla="*/ 447260 w 884582"/>
                <a:gd name="connsiteY9" fmla="*/ 228608 h 626173"/>
                <a:gd name="connsiteX10" fmla="*/ 467139 w 884582"/>
                <a:gd name="connsiteY10" fmla="*/ 208729 h 626173"/>
                <a:gd name="connsiteX11" fmla="*/ 556591 w 884582"/>
                <a:gd name="connsiteY11" fmla="*/ 159034 h 626173"/>
                <a:gd name="connsiteX12" fmla="*/ 596347 w 884582"/>
                <a:gd name="connsiteY12" fmla="*/ 149095 h 626173"/>
                <a:gd name="connsiteX13" fmla="*/ 655982 w 884582"/>
                <a:gd name="connsiteY13" fmla="*/ 129216 h 626173"/>
                <a:gd name="connsiteX14" fmla="*/ 705678 w 884582"/>
                <a:gd name="connsiteY14" fmla="*/ 79521 h 626173"/>
                <a:gd name="connsiteX15" fmla="*/ 725556 w 884582"/>
                <a:gd name="connsiteY15" fmla="*/ 59642 h 626173"/>
                <a:gd name="connsiteX16" fmla="*/ 785191 w 884582"/>
                <a:gd name="connsiteY16" fmla="*/ 39764 h 626173"/>
                <a:gd name="connsiteX17" fmla="*/ 815008 w 884582"/>
                <a:gd name="connsiteY17" fmla="*/ 19886 h 626173"/>
                <a:gd name="connsiteX18" fmla="*/ 884582 w 884582"/>
                <a:gd name="connsiteY18" fmla="*/ 8 h 62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4582" h="626173">
                  <a:moveTo>
                    <a:pt x="0" y="626173"/>
                  </a:moveTo>
                  <a:cubicBezTo>
                    <a:pt x="62948" y="576477"/>
                    <a:pt x="129231" y="530737"/>
                    <a:pt x="188843" y="477086"/>
                  </a:cubicBezTo>
                  <a:cubicBezTo>
                    <a:pt x="196630" y="470078"/>
                    <a:pt x="192693" y="455794"/>
                    <a:pt x="198782" y="447269"/>
                  </a:cubicBezTo>
                  <a:cubicBezTo>
                    <a:pt x="209675" y="432018"/>
                    <a:pt x="228143" y="423106"/>
                    <a:pt x="238539" y="407512"/>
                  </a:cubicBezTo>
                  <a:cubicBezTo>
                    <a:pt x="245165" y="397573"/>
                    <a:pt x="250643" y="386764"/>
                    <a:pt x="258417" y="377695"/>
                  </a:cubicBezTo>
                  <a:cubicBezTo>
                    <a:pt x="270614" y="363465"/>
                    <a:pt x="287778" y="353532"/>
                    <a:pt x="298174" y="337938"/>
                  </a:cubicBezTo>
                  <a:cubicBezTo>
                    <a:pt x="307201" y="324397"/>
                    <a:pt x="322196" y="297683"/>
                    <a:pt x="337930" y="288242"/>
                  </a:cubicBezTo>
                  <a:cubicBezTo>
                    <a:pt x="346914" y="282852"/>
                    <a:pt x="357808" y="281616"/>
                    <a:pt x="367747" y="278303"/>
                  </a:cubicBezTo>
                  <a:cubicBezTo>
                    <a:pt x="374373" y="271677"/>
                    <a:pt x="379591" y="263246"/>
                    <a:pt x="387626" y="258425"/>
                  </a:cubicBezTo>
                  <a:cubicBezTo>
                    <a:pt x="461104" y="214339"/>
                    <a:pt x="371865" y="288924"/>
                    <a:pt x="447260" y="228608"/>
                  </a:cubicBezTo>
                  <a:cubicBezTo>
                    <a:pt x="454578" y="222754"/>
                    <a:pt x="459642" y="214352"/>
                    <a:pt x="467139" y="208729"/>
                  </a:cubicBezTo>
                  <a:cubicBezTo>
                    <a:pt x="510947" y="175873"/>
                    <a:pt x="514872" y="170954"/>
                    <a:pt x="556591" y="159034"/>
                  </a:cubicBezTo>
                  <a:cubicBezTo>
                    <a:pt x="569725" y="155281"/>
                    <a:pt x="583263" y="153020"/>
                    <a:pt x="596347" y="149095"/>
                  </a:cubicBezTo>
                  <a:cubicBezTo>
                    <a:pt x="616417" y="143074"/>
                    <a:pt x="655982" y="129216"/>
                    <a:pt x="655982" y="129216"/>
                  </a:cubicBezTo>
                  <a:cubicBezTo>
                    <a:pt x="690060" y="78099"/>
                    <a:pt x="658347" y="117386"/>
                    <a:pt x="705678" y="79521"/>
                  </a:cubicBezTo>
                  <a:cubicBezTo>
                    <a:pt x="712995" y="73667"/>
                    <a:pt x="717175" y="63833"/>
                    <a:pt x="725556" y="59642"/>
                  </a:cubicBezTo>
                  <a:cubicBezTo>
                    <a:pt x="744297" y="50271"/>
                    <a:pt x="767757" y="51387"/>
                    <a:pt x="785191" y="39764"/>
                  </a:cubicBezTo>
                  <a:cubicBezTo>
                    <a:pt x="795130" y="33138"/>
                    <a:pt x="804092" y="24737"/>
                    <a:pt x="815008" y="19886"/>
                  </a:cubicBezTo>
                  <a:cubicBezTo>
                    <a:pt x="862091" y="-1040"/>
                    <a:pt x="856171" y="8"/>
                    <a:pt x="884582" y="8"/>
                  </a:cubicBezTo>
                </a:path>
              </a:pathLst>
            </a:cu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Rectangle 192"/>
          <p:cNvSpPr/>
          <p:nvPr/>
        </p:nvSpPr>
        <p:spPr>
          <a:xfrm>
            <a:off x="9888085" y="4529429"/>
            <a:ext cx="1067206" cy="960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10964800" y="5496955"/>
            <a:ext cx="1067206" cy="960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9881938" y="5486926"/>
            <a:ext cx="1067206" cy="9603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10975658" y="4520966"/>
            <a:ext cx="1067206" cy="9603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6945813" y="4529429"/>
            <a:ext cx="1067206" cy="9603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8022528" y="5496955"/>
            <a:ext cx="1067206" cy="9603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6939666" y="5486926"/>
            <a:ext cx="1067206" cy="9603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8022528" y="4541840"/>
            <a:ext cx="1067206" cy="9603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872665" y="4555850"/>
            <a:ext cx="1067206" cy="960368"/>
          </a:xfrm>
          <a:prstGeom prst="rect">
            <a:avLst/>
          </a:pr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4949380" y="5523376"/>
            <a:ext cx="1067206" cy="960368"/>
          </a:xfrm>
          <a:prstGeom prst="rect">
            <a:avLst/>
          </a:prstGeom>
          <a:solidFill>
            <a:srgbClr val="FF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3866518" y="5513347"/>
            <a:ext cx="1067206" cy="960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4949380" y="4568261"/>
            <a:ext cx="1067206" cy="960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233322" y="5512953"/>
            <a:ext cx="1067206" cy="9603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1299673" y="4548227"/>
            <a:ext cx="1067206" cy="9603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1289658" y="5503086"/>
            <a:ext cx="1067206" cy="960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222995" y="4554735"/>
            <a:ext cx="1067206" cy="9603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680297" y="1540814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676332" y="1979464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223097" y="1970532"/>
            <a:ext cx="4572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219132" y="1518082"/>
            <a:ext cx="457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7783" y="-12581"/>
            <a:ext cx="6853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Simplified, Illustrative Example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267" y="3819521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TRAP Concentrations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9490" y="3819521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Normalized TRAP Proxy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6673" y="2348024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Onroad Contribution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9989133" y="2342786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Regional Concentration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154972" y="3819521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9989133" y="3829362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Spatiotemporal Concentration</a:t>
            </a:r>
          </a:p>
        </p:txBody>
      </p: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2083401" y="4179354"/>
            <a:ext cx="210608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  <a:endCxn id="9" idx="1"/>
          </p:cNvCxnSpPr>
          <p:nvPr/>
        </p:nvCxnSpPr>
        <p:spPr>
          <a:xfrm>
            <a:off x="8772106" y="4179354"/>
            <a:ext cx="1217027" cy="984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9" idx="0"/>
          </p:cNvCxnSpPr>
          <p:nvPr/>
        </p:nvCxnSpPr>
        <p:spPr>
          <a:xfrm>
            <a:off x="10797700" y="3062452"/>
            <a:ext cx="0" cy="7669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8" idx="0"/>
          </p:cNvCxnSpPr>
          <p:nvPr/>
        </p:nvCxnSpPr>
        <p:spPr>
          <a:xfrm flipH="1">
            <a:off x="7963539" y="3067690"/>
            <a:ext cx="1701" cy="7518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8" idx="1"/>
          </p:cNvCxnSpPr>
          <p:nvPr/>
        </p:nvCxnSpPr>
        <p:spPr>
          <a:xfrm>
            <a:off x="5806624" y="4179354"/>
            <a:ext cx="13483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158" y="3468606"/>
            <a:ext cx="1033996" cy="44806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RLINE</a:t>
            </a:r>
          </a:p>
        </p:txBody>
      </p:sp>
      <p:sp>
        <p:nvSpPr>
          <p:cNvPr id="20" name="Oval 19"/>
          <p:cNvSpPr/>
          <p:nvPr/>
        </p:nvSpPr>
        <p:spPr>
          <a:xfrm>
            <a:off x="8830962" y="2084531"/>
            <a:ext cx="1101016" cy="643414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CAMx PSAT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8796244" y="3568544"/>
            <a:ext cx="1168749" cy="44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Hybrid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42562" y="1518082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465992" y="1518082"/>
            <a:ext cx="927638" cy="914400"/>
            <a:chOff x="465992" y="386862"/>
            <a:chExt cx="927638" cy="914400"/>
          </a:xfrm>
        </p:grpSpPr>
        <p:sp>
          <p:nvSpPr>
            <p:cNvPr id="36" name="Rectangle 35"/>
            <p:cNvSpPr/>
            <p:nvPr/>
          </p:nvSpPr>
          <p:spPr>
            <a:xfrm>
              <a:off x="465992" y="386862"/>
              <a:ext cx="914400" cy="914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65992" y="586401"/>
              <a:ext cx="927638" cy="626173"/>
            </a:xfrm>
            <a:custGeom>
              <a:avLst/>
              <a:gdLst>
                <a:gd name="connsiteX0" fmla="*/ 0 w 884582"/>
                <a:gd name="connsiteY0" fmla="*/ 626173 h 626173"/>
                <a:gd name="connsiteX1" fmla="*/ 188843 w 884582"/>
                <a:gd name="connsiteY1" fmla="*/ 477086 h 626173"/>
                <a:gd name="connsiteX2" fmla="*/ 198782 w 884582"/>
                <a:gd name="connsiteY2" fmla="*/ 447269 h 626173"/>
                <a:gd name="connsiteX3" fmla="*/ 238539 w 884582"/>
                <a:gd name="connsiteY3" fmla="*/ 407512 h 626173"/>
                <a:gd name="connsiteX4" fmla="*/ 258417 w 884582"/>
                <a:gd name="connsiteY4" fmla="*/ 377695 h 626173"/>
                <a:gd name="connsiteX5" fmla="*/ 298174 w 884582"/>
                <a:gd name="connsiteY5" fmla="*/ 337938 h 626173"/>
                <a:gd name="connsiteX6" fmla="*/ 337930 w 884582"/>
                <a:gd name="connsiteY6" fmla="*/ 288242 h 626173"/>
                <a:gd name="connsiteX7" fmla="*/ 367747 w 884582"/>
                <a:gd name="connsiteY7" fmla="*/ 278303 h 626173"/>
                <a:gd name="connsiteX8" fmla="*/ 387626 w 884582"/>
                <a:gd name="connsiteY8" fmla="*/ 258425 h 626173"/>
                <a:gd name="connsiteX9" fmla="*/ 447260 w 884582"/>
                <a:gd name="connsiteY9" fmla="*/ 228608 h 626173"/>
                <a:gd name="connsiteX10" fmla="*/ 467139 w 884582"/>
                <a:gd name="connsiteY10" fmla="*/ 208729 h 626173"/>
                <a:gd name="connsiteX11" fmla="*/ 556591 w 884582"/>
                <a:gd name="connsiteY11" fmla="*/ 159034 h 626173"/>
                <a:gd name="connsiteX12" fmla="*/ 596347 w 884582"/>
                <a:gd name="connsiteY12" fmla="*/ 149095 h 626173"/>
                <a:gd name="connsiteX13" fmla="*/ 655982 w 884582"/>
                <a:gd name="connsiteY13" fmla="*/ 129216 h 626173"/>
                <a:gd name="connsiteX14" fmla="*/ 705678 w 884582"/>
                <a:gd name="connsiteY14" fmla="*/ 79521 h 626173"/>
                <a:gd name="connsiteX15" fmla="*/ 725556 w 884582"/>
                <a:gd name="connsiteY15" fmla="*/ 59642 h 626173"/>
                <a:gd name="connsiteX16" fmla="*/ 785191 w 884582"/>
                <a:gd name="connsiteY16" fmla="*/ 39764 h 626173"/>
                <a:gd name="connsiteX17" fmla="*/ 815008 w 884582"/>
                <a:gd name="connsiteY17" fmla="*/ 19886 h 626173"/>
                <a:gd name="connsiteX18" fmla="*/ 884582 w 884582"/>
                <a:gd name="connsiteY18" fmla="*/ 8 h 62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4582" h="626173">
                  <a:moveTo>
                    <a:pt x="0" y="626173"/>
                  </a:moveTo>
                  <a:cubicBezTo>
                    <a:pt x="62948" y="576477"/>
                    <a:pt x="129231" y="530737"/>
                    <a:pt x="188843" y="477086"/>
                  </a:cubicBezTo>
                  <a:cubicBezTo>
                    <a:pt x="196630" y="470078"/>
                    <a:pt x="192693" y="455794"/>
                    <a:pt x="198782" y="447269"/>
                  </a:cubicBezTo>
                  <a:cubicBezTo>
                    <a:pt x="209675" y="432018"/>
                    <a:pt x="228143" y="423106"/>
                    <a:pt x="238539" y="407512"/>
                  </a:cubicBezTo>
                  <a:cubicBezTo>
                    <a:pt x="245165" y="397573"/>
                    <a:pt x="250643" y="386764"/>
                    <a:pt x="258417" y="377695"/>
                  </a:cubicBezTo>
                  <a:cubicBezTo>
                    <a:pt x="270614" y="363465"/>
                    <a:pt x="287778" y="353532"/>
                    <a:pt x="298174" y="337938"/>
                  </a:cubicBezTo>
                  <a:cubicBezTo>
                    <a:pt x="307201" y="324397"/>
                    <a:pt x="322196" y="297683"/>
                    <a:pt x="337930" y="288242"/>
                  </a:cubicBezTo>
                  <a:cubicBezTo>
                    <a:pt x="346914" y="282852"/>
                    <a:pt x="357808" y="281616"/>
                    <a:pt x="367747" y="278303"/>
                  </a:cubicBezTo>
                  <a:cubicBezTo>
                    <a:pt x="374373" y="271677"/>
                    <a:pt x="379591" y="263246"/>
                    <a:pt x="387626" y="258425"/>
                  </a:cubicBezTo>
                  <a:cubicBezTo>
                    <a:pt x="461104" y="214339"/>
                    <a:pt x="371865" y="288924"/>
                    <a:pt x="447260" y="228608"/>
                  </a:cubicBezTo>
                  <a:cubicBezTo>
                    <a:pt x="454578" y="222754"/>
                    <a:pt x="459642" y="214352"/>
                    <a:pt x="467139" y="208729"/>
                  </a:cubicBezTo>
                  <a:cubicBezTo>
                    <a:pt x="510947" y="175873"/>
                    <a:pt x="514872" y="170954"/>
                    <a:pt x="556591" y="159034"/>
                  </a:cubicBezTo>
                  <a:cubicBezTo>
                    <a:pt x="569725" y="155281"/>
                    <a:pt x="583263" y="153020"/>
                    <a:pt x="596347" y="149095"/>
                  </a:cubicBezTo>
                  <a:cubicBezTo>
                    <a:pt x="616417" y="143074"/>
                    <a:pt x="655982" y="129216"/>
                    <a:pt x="655982" y="129216"/>
                  </a:cubicBezTo>
                  <a:cubicBezTo>
                    <a:pt x="690060" y="78099"/>
                    <a:pt x="658347" y="117386"/>
                    <a:pt x="705678" y="79521"/>
                  </a:cubicBezTo>
                  <a:cubicBezTo>
                    <a:pt x="712995" y="73667"/>
                    <a:pt x="717175" y="63833"/>
                    <a:pt x="725556" y="59642"/>
                  </a:cubicBezTo>
                  <a:cubicBezTo>
                    <a:pt x="744297" y="50271"/>
                    <a:pt x="767757" y="51387"/>
                    <a:pt x="785191" y="39764"/>
                  </a:cubicBezTo>
                  <a:cubicBezTo>
                    <a:pt x="795130" y="33138"/>
                    <a:pt x="804092" y="24737"/>
                    <a:pt x="815008" y="19886"/>
                  </a:cubicBezTo>
                  <a:cubicBezTo>
                    <a:pt x="862091" y="-1040"/>
                    <a:pt x="856171" y="8"/>
                    <a:pt x="884582" y="8"/>
                  </a:cubicBezTo>
                </a:path>
              </a:pathLst>
            </a:cu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219132" y="1518082"/>
            <a:ext cx="914400" cy="9144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801673" y="2520602"/>
            <a:ext cx="110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Regional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268106" y="2520602"/>
            <a:ext cx="94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Hybrid</a:t>
            </a:r>
            <a:endParaRPr lang="en-US" dirty="0"/>
          </a:p>
        </p:txBody>
      </p:sp>
      <p:sp>
        <p:nvSpPr>
          <p:cNvPr id="74" name="Freeform 73"/>
          <p:cNvSpPr/>
          <p:nvPr/>
        </p:nvSpPr>
        <p:spPr>
          <a:xfrm>
            <a:off x="1829324" y="1717621"/>
            <a:ext cx="927638" cy="626173"/>
          </a:xfrm>
          <a:custGeom>
            <a:avLst/>
            <a:gdLst>
              <a:gd name="connsiteX0" fmla="*/ 0 w 884582"/>
              <a:gd name="connsiteY0" fmla="*/ 626173 h 626173"/>
              <a:gd name="connsiteX1" fmla="*/ 188843 w 884582"/>
              <a:gd name="connsiteY1" fmla="*/ 477086 h 626173"/>
              <a:gd name="connsiteX2" fmla="*/ 198782 w 884582"/>
              <a:gd name="connsiteY2" fmla="*/ 447269 h 626173"/>
              <a:gd name="connsiteX3" fmla="*/ 238539 w 884582"/>
              <a:gd name="connsiteY3" fmla="*/ 407512 h 626173"/>
              <a:gd name="connsiteX4" fmla="*/ 258417 w 884582"/>
              <a:gd name="connsiteY4" fmla="*/ 377695 h 626173"/>
              <a:gd name="connsiteX5" fmla="*/ 298174 w 884582"/>
              <a:gd name="connsiteY5" fmla="*/ 337938 h 626173"/>
              <a:gd name="connsiteX6" fmla="*/ 337930 w 884582"/>
              <a:gd name="connsiteY6" fmla="*/ 288242 h 626173"/>
              <a:gd name="connsiteX7" fmla="*/ 367747 w 884582"/>
              <a:gd name="connsiteY7" fmla="*/ 278303 h 626173"/>
              <a:gd name="connsiteX8" fmla="*/ 387626 w 884582"/>
              <a:gd name="connsiteY8" fmla="*/ 258425 h 626173"/>
              <a:gd name="connsiteX9" fmla="*/ 447260 w 884582"/>
              <a:gd name="connsiteY9" fmla="*/ 228608 h 626173"/>
              <a:gd name="connsiteX10" fmla="*/ 467139 w 884582"/>
              <a:gd name="connsiteY10" fmla="*/ 208729 h 626173"/>
              <a:gd name="connsiteX11" fmla="*/ 556591 w 884582"/>
              <a:gd name="connsiteY11" fmla="*/ 159034 h 626173"/>
              <a:gd name="connsiteX12" fmla="*/ 596347 w 884582"/>
              <a:gd name="connsiteY12" fmla="*/ 149095 h 626173"/>
              <a:gd name="connsiteX13" fmla="*/ 655982 w 884582"/>
              <a:gd name="connsiteY13" fmla="*/ 129216 h 626173"/>
              <a:gd name="connsiteX14" fmla="*/ 705678 w 884582"/>
              <a:gd name="connsiteY14" fmla="*/ 79521 h 626173"/>
              <a:gd name="connsiteX15" fmla="*/ 725556 w 884582"/>
              <a:gd name="connsiteY15" fmla="*/ 59642 h 626173"/>
              <a:gd name="connsiteX16" fmla="*/ 785191 w 884582"/>
              <a:gd name="connsiteY16" fmla="*/ 39764 h 626173"/>
              <a:gd name="connsiteX17" fmla="*/ 815008 w 884582"/>
              <a:gd name="connsiteY17" fmla="*/ 19886 h 626173"/>
              <a:gd name="connsiteX18" fmla="*/ 884582 w 884582"/>
              <a:gd name="connsiteY18" fmla="*/ 8 h 6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582" h="626173">
                <a:moveTo>
                  <a:pt x="0" y="626173"/>
                </a:moveTo>
                <a:cubicBezTo>
                  <a:pt x="62948" y="576477"/>
                  <a:pt x="129231" y="530737"/>
                  <a:pt x="188843" y="477086"/>
                </a:cubicBezTo>
                <a:cubicBezTo>
                  <a:pt x="196630" y="470078"/>
                  <a:pt x="192693" y="455794"/>
                  <a:pt x="198782" y="447269"/>
                </a:cubicBezTo>
                <a:cubicBezTo>
                  <a:pt x="209675" y="432018"/>
                  <a:pt x="228143" y="423106"/>
                  <a:pt x="238539" y="407512"/>
                </a:cubicBezTo>
                <a:cubicBezTo>
                  <a:pt x="245165" y="397573"/>
                  <a:pt x="250643" y="386764"/>
                  <a:pt x="258417" y="377695"/>
                </a:cubicBezTo>
                <a:cubicBezTo>
                  <a:pt x="270614" y="363465"/>
                  <a:pt x="287778" y="353532"/>
                  <a:pt x="298174" y="337938"/>
                </a:cubicBezTo>
                <a:cubicBezTo>
                  <a:pt x="307201" y="324397"/>
                  <a:pt x="322196" y="297683"/>
                  <a:pt x="337930" y="288242"/>
                </a:cubicBezTo>
                <a:cubicBezTo>
                  <a:pt x="346914" y="282852"/>
                  <a:pt x="357808" y="281616"/>
                  <a:pt x="367747" y="278303"/>
                </a:cubicBezTo>
                <a:cubicBezTo>
                  <a:pt x="374373" y="271677"/>
                  <a:pt x="379591" y="263246"/>
                  <a:pt x="387626" y="258425"/>
                </a:cubicBezTo>
                <a:cubicBezTo>
                  <a:pt x="461104" y="214339"/>
                  <a:pt x="371865" y="288924"/>
                  <a:pt x="447260" y="228608"/>
                </a:cubicBezTo>
                <a:cubicBezTo>
                  <a:pt x="454578" y="222754"/>
                  <a:pt x="459642" y="214352"/>
                  <a:pt x="467139" y="208729"/>
                </a:cubicBezTo>
                <a:cubicBezTo>
                  <a:pt x="510947" y="175873"/>
                  <a:pt x="514872" y="170954"/>
                  <a:pt x="556591" y="159034"/>
                </a:cubicBezTo>
                <a:cubicBezTo>
                  <a:pt x="569725" y="155281"/>
                  <a:pt x="583263" y="153020"/>
                  <a:pt x="596347" y="149095"/>
                </a:cubicBezTo>
                <a:cubicBezTo>
                  <a:pt x="616417" y="143074"/>
                  <a:pt x="655982" y="129216"/>
                  <a:pt x="655982" y="129216"/>
                </a:cubicBezTo>
                <a:cubicBezTo>
                  <a:pt x="690060" y="78099"/>
                  <a:pt x="658347" y="117386"/>
                  <a:pt x="705678" y="79521"/>
                </a:cubicBezTo>
                <a:cubicBezTo>
                  <a:pt x="712995" y="73667"/>
                  <a:pt x="717175" y="63833"/>
                  <a:pt x="725556" y="59642"/>
                </a:cubicBezTo>
                <a:cubicBezTo>
                  <a:pt x="744297" y="50271"/>
                  <a:pt x="767757" y="51387"/>
                  <a:pt x="785191" y="39764"/>
                </a:cubicBezTo>
                <a:cubicBezTo>
                  <a:pt x="795130" y="33138"/>
                  <a:pt x="804092" y="24737"/>
                  <a:pt x="815008" y="19886"/>
                </a:cubicBezTo>
                <a:cubicBezTo>
                  <a:pt x="862091" y="-1040"/>
                  <a:pt x="856171" y="8"/>
                  <a:pt x="884582" y="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227061" y="1717621"/>
            <a:ext cx="927638" cy="626173"/>
          </a:xfrm>
          <a:custGeom>
            <a:avLst/>
            <a:gdLst>
              <a:gd name="connsiteX0" fmla="*/ 0 w 884582"/>
              <a:gd name="connsiteY0" fmla="*/ 626173 h 626173"/>
              <a:gd name="connsiteX1" fmla="*/ 188843 w 884582"/>
              <a:gd name="connsiteY1" fmla="*/ 477086 h 626173"/>
              <a:gd name="connsiteX2" fmla="*/ 198782 w 884582"/>
              <a:gd name="connsiteY2" fmla="*/ 447269 h 626173"/>
              <a:gd name="connsiteX3" fmla="*/ 238539 w 884582"/>
              <a:gd name="connsiteY3" fmla="*/ 407512 h 626173"/>
              <a:gd name="connsiteX4" fmla="*/ 258417 w 884582"/>
              <a:gd name="connsiteY4" fmla="*/ 377695 h 626173"/>
              <a:gd name="connsiteX5" fmla="*/ 298174 w 884582"/>
              <a:gd name="connsiteY5" fmla="*/ 337938 h 626173"/>
              <a:gd name="connsiteX6" fmla="*/ 337930 w 884582"/>
              <a:gd name="connsiteY6" fmla="*/ 288242 h 626173"/>
              <a:gd name="connsiteX7" fmla="*/ 367747 w 884582"/>
              <a:gd name="connsiteY7" fmla="*/ 278303 h 626173"/>
              <a:gd name="connsiteX8" fmla="*/ 387626 w 884582"/>
              <a:gd name="connsiteY8" fmla="*/ 258425 h 626173"/>
              <a:gd name="connsiteX9" fmla="*/ 447260 w 884582"/>
              <a:gd name="connsiteY9" fmla="*/ 228608 h 626173"/>
              <a:gd name="connsiteX10" fmla="*/ 467139 w 884582"/>
              <a:gd name="connsiteY10" fmla="*/ 208729 h 626173"/>
              <a:gd name="connsiteX11" fmla="*/ 556591 w 884582"/>
              <a:gd name="connsiteY11" fmla="*/ 159034 h 626173"/>
              <a:gd name="connsiteX12" fmla="*/ 596347 w 884582"/>
              <a:gd name="connsiteY12" fmla="*/ 149095 h 626173"/>
              <a:gd name="connsiteX13" fmla="*/ 655982 w 884582"/>
              <a:gd name="connsiteY13" fmla="*/ 129216 h 626173"/>
              <a:gd name="connsiteX14" fmla="*/ 705678 w 884582"/>
              <a:gd name="connsiteY14" fmla="*/ 79521 h 626173"/>
              <a:gd name="connsiteX15" fmla="*/ 725556 w 884582"/>
              <a:gd name="connsiteY15" fmla="*/ 59642 h 626173"/>
              <a:gd name="connsiteX16" fmla="*/ 785191 w 884582"/>
              <a:gd name="connsiteY16" fmla="*/ 39764 h 626173"/>
              <a:gd name="connsiteX17" fmla="*/ 815008 w 884582"/>
              <a:gd name="connsiteY17" fmla="*/ 19886 h 626173"/>
              <a:gd name="connsiteX18" fmla="*/ 884582 w 884582"/>
              <a:gd name="connsiteY18" fmla="*/ 8 h 62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582" h="626173">
                <a:moveTo>
                  <a:pt x="0" y="626173"/>
                </a:moveTo>
                <a:cubicBezTo>
                  <a:pt x="62948" y="576477"/>
                  <a:pt x="129231" y="530737"/>
                  <a:pt x="188843" y="477086"/>
                </a:cubicBezTo>
                <a:cubicBezTo>
                  <a:pt x="196630" y="470078"/>
                  <a:pt x="192693" y="455794"/>
                  <a:pt x="198782" y="447269"/>
                </a:cubicBezTo>
                <a:cubicBezTo>
                  <a:pt x="209675" y="432018"/>
                  <a:pt x="228143" y="423106"/>
                  <a:pt x="238539" y="407512"/>
                </a:cubicBezTo>
                <a:cubicBezTo>
                  <a:pt x="245165" y="397573"/>
                  <a:pt x="250643" y="386764"/>
                  <a:pt x="258417" y="377695"/>
                </a:cubicBezTo>
                <a:cubicBezTo>
                  <a:pt x="270614" y="363465"/>
                  <a:pt x="287778" y="353532"/>
                  <a:pt x="298174" y="337938"/>
                </a:cubicBezTo>
                <a:cubicBezTo>
                  <a:pt x="307201" y="324397"/>
                  <a:pt x="322196" y="297683"/>
                  <a:pt x="337930" y="288242"/>
                </a:cubicBezTo>
                <a:cubicBezTo>
                  <a:pt x="346914" y="282852"/>
                  <a:pt x="357808" y="281616"/>
                  <a:pt x="367747" y="278303"/>
                </a:cubicBezTo>
                <a:cubicBezTo>
                  <a:pt x="374373" y="271677"/>
                  <a:pt x="379591" y="263246"/>
                  <a:pt x="387626" y="258425"/>
                </a:cubicBezTo>
                <a:cubicBezTo>
                  <a:pt x="461104" y="214339"/>
                  <a:pt x="371865" y="288924"/>
                  <a:pt x="447260" y="228608"/>
                </a:cubicBezTo>
                <a:cubicBezTo>
                  <a:pt x="454578" y="222754"/>
                  <a:pt x="459642" y="214352"/>
                  <a:pt x="467139" y="208729"/>
                </a:cubicBezTo>
                <a:cubicBezTo>
                  <a:pt x="510947" y="175873"/>
                  <a:pt x="514872" y="170954"/>
                  <a:pt x="556591" y="159034"/>
                </a:cubicBezTo>
                <a:cubicBezTo>
                  <a:pt x="569725" y="155281"/>
                  <a:pt x="583263" y="153020"/>
                  <a:pt x="596347" y="149095"/>
                </a:cubicBezTo>
                <a:cubicBezTo>
                  <a:pt x="616417" y="143074"/>
                  <a:pt x="655982" y="129216"/>
                  <a:pt x="655982" y="129216"/>
                </a:cubicBezTo>
                <a:cubicBezTo>
                  <a:pt x="690060" y="78099"/>
                  <a:pt x="658347" y="117386"/>
                  <a:pt x="705678" y="79521"/>
                </a:cubicBezTo>
                <a:cubicBezTo>
                  <a:pt x="712995" y="73667"/>
                  <a:pt x="717175" y="63833"/>
                  <a:pt x="725556" y="59642"/>
                </a:cubicBezTo>
                <a:cubicBezTo>
                  <a:pt x="744297" y="50271"/>
                  <a:pt x="767757" y="51387"/>
                  <a:pt x="785191" y="39764"/>
                </a:cubicBezTo>
                <a:cubicBezTo>
                  <a:pt x="795130" y="33138"/>
                  <a:pt x="804092" y="24737"/>
                  <a:pt x="815008" y="19886"/>
                </a:cubicBezTo>
                <a:cubicBezTo>
                  <a:pt x="862091" y="-1040"/>
                  <a:pt x="856171" y="8"/>
                  <a:pt x="884582" y="8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406435" y="206598"/>
            <a:ext cx="1412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 µg/m</a:t>
            </a:r>
            <a:r>
              <a:rPr lang="en-US" sz="2400" b="1" baseline="30000" dirty="0" smtClean="0"/>
              <a:t>3</a:t>
            </a:r>
            <a:endParaRPr lang="en-US" sz="2400" b="1" baseline="30000" dirty="0"/>
          </a:p>
        </p:txBody>
      </p:sp>
      <p:sp>
        <p:nvSpPr>
          <p:cNvPr id="81" name="TextBox 80"/>
          <p:cNvSpPr txBox="1"/>
          <p:nvPr/>
        </p:nvSpPr>
        <p:spPr>
          <a:xfrm>
            <a:off x="6382941" y="1816828"/>
            <a:ext cx="128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 µg/m</a:t>
            </a:r>
            <a:r>
              <a:rPr lang="en-US" sz="2400" b="1" baseline="30000" dirty="0" smtClean="0"/>
              <a:t>3</a:t>
            </a:r>
            <a:endParaRPr lang="en-US" sz="2400" b="1" baseline="30000" dirty="0"/>
          </a:p>
        </p:txBody>
      </p:sp>
      <p:sp>
        <p:nvSpPr>
          <p:cNvPr id="82" name="TextBox 81"/>
          <p:cNvSpPr txBox="1"/>
          <p:nvPr/>
        </p:nvSpPr>
        <p:spPr>
          <a:xfrm>
            <a:off x="10864161" y="1821897"/>
            <a:ext cx="143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µg/m</a:t>
            </a:r>
            <a:r>
              <a:rPr lang="en-US" sz="2400" b="1" baseline="30000" dirty="0" smtClean="0"/>
              <a:t>3</a:t>
            </a:r>
            <a:endParaRPr lang="en-US" sz="2400" b="1" baseline="30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216292" y="4546461"/>
            <a:ext cx="2192514" cy="1924267"/>
            <a:chOff x="465992" y="386862"/>
            <a:chExt cx="927638" cy="914400"/>
          </a:xfrm>
        </p:grpSpPr>
        <p:sp>
          <p:nvSpPr>
            <p:cNvPr id="86" name="Rectangle 85"/>
            <p:cNvSpPr/>
            <p:nvPr/>
          </p:nvSpPr>
          <p:spPr>
            <a:xfrm>
              <a:off x="465992" y="386862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465992" y="586401"/>
              <a:ext cx="927638" cy="626173"/>
            </a:xfrm>
            <a:custGeom>
              <a:avLst/>
              <a:gdLst>
                <a:gd name="connsiteX0" fmla="*/ 0 w 884582"/>
                <a:gd name="connsiteY0" fmla="*/ 626173 h 626173"/>
                <a:gd name="connsiteX1" fmla="*/ 188843 w 884582"/>
                <a:gd name="connsiteY1" fmla="*/ 477086 h 626173"/>
                <a:gd name="connsiteX2" fmla="*/ 198782 w 884582"/>
                <a:gd name="connsiteY2" fmla="*/ 447269 h 626173"/>
                <a:gd name="connsiteX3" fmla="*/ 238539 w 884582"/>
                <a:gd name="connsiteY3" fmla="*/ 407512 h 626173"/>
                <a:gd name="connsiteX4" fmla="*/ 258417 w 884582"/>
                <a:gd name="connsiteY4" fmla="*/ 377695 h 626173"/>
                <a:gd name="connsiteX5" fmla="*/ 298174 w 884582"/>
                <a:gd name="connsiteY5" fmla="*/ 337938 h 626173"/>
                <a:gd name="connsiteX6" fmla="*/ 337930 w 884582"/>
                <a:gd name="connsiteY6" fmla="*/ 288242 h 626173"/>
                <a:gd name="connsiteX7" fmla="*/ 367747 w 884582"/>
                <a:gd name="connsiteY7" fmla="*/ 278303 h 626173"/>
                <a:gd name="connsiteX8" fmla="*/ 387626 w 884582"/>
                <a:gd name="connsiteY8" fmla="*/ 258425 h 626173"/>
                <a:gd name="connsiteX9" fmla="*/ 447260 w 884582"/>
                <a:gd name="connsiteY9" fmla="*/ 228608 h 626173"/>
                <a:gd name="connsiteX10" fmla="*/ 467139 w 884582"/>
                <a:gd name="connsiteY10" fmla="*/ 208729 h 626173"/>
                <a:gd name="connsiteX11" fmla="*/ 556591 w 884582"/>
                <a:gd name="connsiteY11" fmla="*/ 159034 h 626173"/>
                <a:gd name="connsiteX12" fmla="*/ 596347 w 884582"/>
                <a:gd name="connsiteY12" fmla="*/ 149095 h 626173"/>
                <a:gd name="connsiteX13" fmla="*/ 655982 w 884582"/>
                <a:gd name="connsiteY13" fmla="*/ 129216 h 626173"/>
                <a:gd name="connsiteX14" fmla="*/ 705678 w 884582"/>
                <a:gd name="connsiteY14" fmla="*/ 79521 h 626173"/>
                <a:gd name="connsiteX15" fmla="*/ 725556 w 884582"/>
                <a:gd name="connsiteY15" fmla="*/ 59642 h 626173"/>
                <a:gd name="connsiteX16" fmla="*/ 785191 w 884582"/>
                <a:gd name="connsiteY16" fmla="*/ 39764 h 626173"/>
                <a:gd name="connsiteX17" fmla="*/ 815008 w 884582"/>
                <a:gd name="connsiteY17" fmla="*/ 19886 h 626173"/>
                <a:gd name="connsiteX18" fmla="*/ 884582 w 884582"/>
                <a:gd name="connsiteY18" fmla="*/ 8 h 62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4582" h="626173">
                  <a:moveTo>
                    <a:pt x="0" y="626173"/>
                  </a:moveTo>
                  <a:cubicBezTo>
                    <a:pt x="62948" y="576477"/>
                    <a:pt x="129231" y="530737"/>
                    <a:pt x="188843" y="477086"/>
                  </a:cubicBezTo>
                  <a:cubicBezTo>
                    <a:pt x="196630" y="470078"/>
                    <a:pt x="192693" y="455794"/>
                    <a:pt x="198782" y="447269"/>
                  </a:cubicBezTo>
                  <a:cubicBezTo>
                    <a:pt x="209675" y="432018"/>
                    <a:pt x="228143" y="423106"/>
                    <a:pt x="238539" y="407512"/>
                  </a:cubicBezTo>
                  <a:cubicBezTo>
                    <a:pt x="245165" y="397573"/>
                    <a:pt x="250643" y="386764"/>
                    <a:pt x="258417" y="377695"/>
                  </a:cubicBezTo>
                  <a:cubicBezTo>
                    <a:pt x="270614" y="363465"/>
                    <a:pt x="287778" y="353532"/>
                    <a:pt x="298174" y="337938"/>
                  </a:cubicBezTo>
                  <a:cubicBezTo>
                    <a:pt x="307201" y="324397"/>
                    <a:pt x="322196" y="297683"/>
                    <a:pt x="337930" y="288242"/>
                  </a:cubicBezTo>
                  <a:cubicBezTo>
                    <a:pt x="346914" y="282852"/>
                    <a:pt x="357808" y="281616"/>
                    <a:pt x="367747" y="278303"/>
                  </a:cubicBezTo>
                  <a:cubicBezTo>
                    <a:pt x="374373" y="271677"/>
                    <a:pt x="379591" y="263246"/>
                    <a:pt x="387626" y="258425"/>
                  </a:cubicBezTo>
                  <a:cubicBezTo>
                    <a:pt x="461104" y="214339"/>
                    <a:pt x="371865" y="288924"/>
                    <a:pt x="447260" y="228608"/>
                  </a:cubicBezTo>
                  <a:cubicBezTo>
                    <a:pt x="454578" y="222754"/>
                    <a:pt x="459642" y="214352"/>
                    <a:pt x="467139" y="208729"/>
                  </a:cubicBezTo>
                  <a:cubicBezTo>
                    <a:pt x="510947" y="175873"/>
                    <a:pt x="514872" y="170954"/>
                    <a:pt x="556591" y="159034"/>
                  </a:cubicBezTo>
                  <a:cubicBezTo>
                    <a:pt x="569725" y="155281"/>
                    <a:pt x="583263" y="153020"/>
                    <a:pt x="596347" y="149095"/>
                  </a:cubicBezTo>
                  <a:cubicBezTo>
                    <a:pt x="616417" y="143074"/>
                    <a:pt x="655982" y="129216"/>
                    <a:pt x="655982" y="129216"/>
                  </a:cubicBezTo>
                  <a:cubicBezTo>
                    <a:pt x="690060" y="78099"/>
                    <a:pt x="658347" y="117386"/>
                    <a:pt x="705678" y="79521"/>
                  </a:cubicBezTo>
                  <a:cubicBezTo>
                    <a:pt x="712995" y="73667"/>
                    <a:pt x="717175" y="63833"/>
                    <a:pt x="725556" y="59642"/>
                  </a:cubicBezTo>
                  <a:cubicBezTo>
                    <a:pt x="744297" y="50271"/>
                    <a:pt x="767757" y="51387"/>
                    <a:pt x="785191" y="39764"/>
                  </a:cubicBezTo>
                  <a:cubicBezTo>
                    <a:pt x="795130" y="33138"/>
                    <a:pt x="804092" y="24737"/>
                    <a:pt x="815008" y="19886"/>
                  </a:cubicBezTo>
                  <a:cubicBezTo>
                    <a:pt x="862091" y="-1040"/>
                    <a:pt x="856171" y="8"/>
                    <a:pt x="884582" y="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" name="Straight Connector 88"/>
          <p:cNvCxnSpPr>
            <a:stCxn id="86" idx="1"/>
            <a:endCxn id="86" idx="3"/>
          </p:cNvCxnSpPr>
          <p:nvPr/>
        </p:nvCxnSpPr>
        <p:spPr>
          <a:xfrm>
            <a:off x="216292" y="5508595"/>
            <a:ext cx="2161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6" idx="2"/>
            <a:endCxn id="86" idx="0"/>
          </p:cNvCxnSpPr>
          <p:nvPr/>
        </p:nvCxnSpPr>
        <p:spPr>
          <a:xfrm flipV="1">
            <a:off x="1296905" y="4546461"/>
            <a:ext cx="0" cy="19242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22996" y="4553851"/>
            <a:ext cx="1281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 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sp>
        <p:nvSpPr>
          <p:cNvPr id="95" name="TextBox 94"/>
          <p:cNvSpPr txBox="1"/>
          <p:nvPr/>
        </p:nvSpPr>
        <p:spPr>
          <a:xfrm>
            <a:off x="324151" y="6106451"/>
            <a:ext cx="1281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 µg/m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endParaRPr lang="en-US" sz="2000" b="1" baseline="30000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337541" y="4538230"/>
            <a:ext cx="1281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 µg/m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endParaRPr lang="en-US" sz="2000" b="1" baseline="30000" dirty="0">
              <a:solidFill>
                <a:schemeClr val="bg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372566" y="6106451"/>
            <a:ext cx="1281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 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3862064" y="4552969"/>
            <a:ext cx="2192514" cy="1924267"/>
            <a:chOff x="465992" y="386862"/>
            <a:chExt cx="927638" cy="914400"/>
          </a:xfrm>
        </p:grpSpPr>
        <p:sp>
          <p:nvSpPr>
            <p:cNvPr id="99" name="Rectangle 98"/>
            <p:cNvSpPr/>
            <p:nvPr/>
          </p:nvSpPr>
          <p:spPr>
            <a:xfrm>
              <a:off x="465992" y="386862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65992" y="586401"/>
              <a:ext cx="927638" cy="626173"/>
            </a:xfrm>
            <a:custGeom>
              <a:avLst/>
              <a:gdLst>
                <a:gd name="connsiteX0" fmla="*/ 0 w 884582"/>
                <a:gd name="connsiteY0" fmla="*/ 626173 h 626173"/>
                <a:gd name="connsiteX1" fmla="*/ 188843 w 884582"/>
                <a:gd name="connsiteY1" fmla="*/ 477086 h 626173"/>
                <a:gd name="connsiteX2" fmla="*/ 198782 w 884582"/>
                <a:gd name="connsiteY2" fmla="*/ 447269 h 626173"/>
                <a:gd name="connsiteX3" fmla="*/ 238539 w 884582"/>
                <a:gd name="connsiteY3" fmla="*/ 407512 h 626173"/>
                <a:gd name="connsiteX4" fmla="*/ 258417 w 884582"/>
                <a:gd name="connsiteY4" fmla="*/ 377695 h 626173"/>
                <a:gd name="connsiteX5" fmla="*/ 298174 w 884582"/>
                <a:gd name="connsiteY5" fmla="*/ 337938 h 626173"/>
                <a:gd name="connsiteX6" fmla="*/ 337930 w 884582"/>
                <a:gd name="connsiteY6" fmla="*/ 288242 h 626173"/>
                <a:gd name="connsiteX7" fmla="*/ 367747 w 884582"/>
                <a:gd name="connsiteY7" fmla="*/ 278303 h 626173"/>
                <a:gd name="connsiteX8" fmla="*/ 387626 w 884582"/>
                <a:gd name="connsiteY8" fmla="*/ 258425 h 626173"/>
                <a:gd name="connsiteX9" fmla="*/ 447260 w 884582"/>
                <a:gd name="connsiteY9" fmla="*/ 228608 h 626173"/>
                <a:gd name="connsiteX10" fmla="*/ 467139 w 884582"/>
                <a:gd name="connsiteY10" fmla="*/ 208729 h 626173"/>
                <a:gd name="connsiteX11" fmla="*/ 556591 w 884582"/>
                <a:gd name="connsiteY11" fmla="*/ 159034 h 626173"/>
                <a:gd name="connsiteX12" fmla="*/ 596347 w 884582"/>
                <a:gd name="connsiteY12" fmla="*/ 149095 h 626173"/>
                <a:gd name="connsiteX13" fmla="*/ 655982 w 884582"/>
                <a:gd name="connsiteY13" fmla="*/ 129216 h 626173"/>
                <a:gd name="connsiteX14" fmla="*/ 705678 w 884582"/>
                <a:gd name="connsiteY14" fmla="*/ 79521 h 626173"/>
                <a:gd name="connsiteX15" fmla="*/ 725556 w 884582"/>
                <a:gd name="connsiteY15" fmla="*/ 59642 h 626173"/>
                <a:gd name="connsiteX16" fmla="*/ 785191 w 884582"/>
                <a:gd name="connsiteY16" fmla="*/ 39764 h 626173"/>
                <a:gd name="connsiteX17" fmla="*/ 815008 w 884582"/>
                <a:gd name="connsiteY17" fmla="*/ 19886 h 626173"/>
                <a:gd name="connsiteX18" fmla="*/ 884582 w 884582"/>
                <a:gd name="connsiteY18" fmla="*/ 8 h 62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4582" h="626173">
                  <a:moveTo>
                    <a:pt x="0" y="626173"/>
                  </a:moveTo>
                  <a:cubicBezTo>
                    <a:pt x="62948" y="576477"/>
                    <a:pt x="129231" y="530737"/>
                    <a:pt x="188843" y="477086"/>
                  </a:cubicBezTo>
                  <a:cubicBezTo>
                    <a:pt x="196630" y="470078"/>
                    <a:pt x="192693" y="455794"/>
                    <a:pt x="198782" y="447269"/>
                  </a:cubicBezTo>
                  <a:cubicBezTo>
                    <a:pt x="209675" y="432018"/>
                    <a:pt x="228143" y="423106"/>
                    <a:pt x="238539" y="407512"/>
                  </a:cubicBezTo>
                  <a:cubicBezTo>
                    <a:pt x="245165" y="397573"/>
                    <a:pt x="250643" y="386764"/>
                    <a:pt x="258417" y="377695"/>
                  </a:cubicBezTo>
                  <a:cubicBezTo>
                    <a:pt x="270614" y="363465"/>
                    <a:pt x="287778" y="353532"/>
                    <a:pt x="298174" y="337938"/>
                  </a:cubicBezTo>
                  <a:cubicBezTo>
                    <a:pt x="307201" y="324397"/>
                    <a:pt x="322196" y="297683"/>
                    <a:pt x="337930" y="288242"/>
                  </a:cubicBezTo>
                  <a:cubicBezTo>
                    <a:pt x="346914" y="282852"/>
                    <a:pt x="357808" y="281616"/>
                    <a:pt x="367747" y="278303"/>
                  </a:cubicBezTo>
                  <a:cubicBezTo>
                    <a:pt x="374373" y="271677"/>
                    <a:pt x="379591" y="263246"/>
                    <a:pt x="387626" y="258425"/>
                  </a:cubicBezTo>
                  <a:cubicBezTo>
                    <a:pt x="461104" y="214339"/>
                    <a:pt x="371865" y="288924"/>
                    <a:pt x="447260" y="228608"/>
                  </a:cubicBezTo>
                  <a:cubicBezTo>
                    <a:pt x="454578" y="222754"/>
                    <a:pt x="459642" y="214352"/>
                    <a:pt x="467139" y="208729"/>
                  </a:cubicBezTo>
                  <a:cubicBezTo>
                    <a:pt x="510947" y="175873"/>
                    <a:pt x="514872" y="170954"/>
                    <a:pt x="556591" y="159034"/>
                  </a:cubicBezTo>
                  <a:cubicBezTo>
                    <a:pt x="569725" y="155281"/>
                    <a:pt x="583263" y="153020"/>
                    <a:pt x="596347" y="149095"/>
                  </a:cubicBezTo>
                  <a:cubicBezTo>
                    <a:pt x="616417" y="143074"/>
                    <a:pt x="655982" y="129216"/>
                    <a:pt x="655982" y="129216"/>
                  </a:cubicBezTo>
                  <a:cubicBezTo>
                    <a:pt x="690060" y="78099"/>
                    <a:pt x="658347" y="117386"/>
                    <a:pt x="705678" y="79521"/>
                  </a:cubicBezTo>
                  <a:cubicBezTo>
                    <a:pt x="712995" y="73667"/>
                    <a:pt x="717175" y="63833"/>
                    <a:pt x="725556" y="59642"/>
                  </a:cubicBezTo>
                  <a:cubicBezTo>
                    <a:pt x="744297" y="50271"/>
                    <a:pt x="767757" y="51387"/>
                    <a:pt x="785191" y="39764"/>
                  </a:cubicBezTo>
                  <a:cubicBezTo>
                    <a:pt x="795130" y="33138"/>
                    <a:pt x="804092" y="24737"/>
                    <a:pt x="815008" y="19886"/>
                  </a:cubicBezTo>
                  <a:cubicBezTo>
                    <a:pt x="862091" y="-1040"/>
                    <a:pt x="856171" y="8"/>
                    <a:pt x="884582" y="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/>
          <p:cNvCxnSpPr>
            <a:stCxn id="99" idx="1"/>
            <a:endCxn id="99" idx="3"/>
          </p:cNvCxnSpPr>
          <p:nvPr/>
        </p:nvCxnSpPr>
        <p:spPr>
          <a:xfrm>
            <a:off x="3862064" y="5515103"/>
            <a:ext cx="2161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9" idx="2"/>
            <a:endCxn id="99" idx="0"/>
          </p:cNvCxnSpPr>
          <p:nvPr/>
        </p:nvCxnSpPr>
        <p:spPr>
          <a:xfrm flipV="1">
            <a:off x="4942677" y="4552969"/>
            <a:ext cx="0" cy="19242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103330" y="4560359"/>
            <a:ext cx="1046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20%</a:t>
            </a:r>
            <a:endParaRPr lang="en-US" sz="2000" b="1" baseline="30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133531" y="6112959"/>
            <a:ext cx="1117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baseline="30000" dirty="0">
              <a:solidFill>
                <a:schemeClr val="bg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194551" y="4554698"/>
            <a:ext cx="111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30%</a:t>
            </a:r>
            <a:endParaRPr lang="en-US" sz="2000" b="1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F0AB1D1B-F8B3-4D2D-A0E2-F5BEF6FD12C0}"/>
                  </a:ext>
                </a:extLst>
              </p:cNvPr>
              <p:cNvSpPr txBox="1"/>
              <p:nvPr/>
            </p:nvSpPr>
            <p:spPr>
              <a:xfrm>
                <a:off x="2618783" y="5425261"/>
                <a:ext cx="1071310" cy="9310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AB1D1B-F8B3-4D2D-A0E2-F5BEF6FD1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83" y="5425261"/>
                <a:ext cx="1071310" cy="9310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/>
          <p:cNvCxnSpPr/>
          <p:nvPr/>
        </p:nvCxnSpPr>
        <p:spPr>
          <a:xfrm flipV="1">
            <a:off x="2356353" y="5168348"/>
            <a:ext cx="1481126" cy="1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180110" y="6106451"/>
            <a:ext cx="1117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20%</a:t>
            </a:r>
            <a:endParaRPr lang="en-US" sz="2000" b="1" baseline="300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6936570" y="4539187"/>
            <a:ext cx="2192514" cy="1924267"/>
            <a:chOff x="465992" y="386862"/>
            <a:chExt cx="927638" cy="914400"/>
          </a:xfrm>
        </p:grpSpPr>
        <p:sp>
          <p:nvSpPr>
            <p:cNvPr id="114" name="Rectangle 113"/>
            <p:cNvSpPr/>
            <p:nvPr/>
          </p:nvSpPr>
          <p:spPr>
            <a:xfrm>
              <a:off x="465992" y="386862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465992" y="586401"/>
              <a:ext cx="927638" cy="626173"/>
            </a:xfrm>
            <a:custGeom>
              <a:avLst/>
              <a:gdLst>
                <a:gd name="connsiteX0" fmla="*/ 0 w 884582"/>
                <a:gd name="connsiteY0" fmla="*/ 626173 h 626173"/>
                <a:gd name="connsiteX1" fmla="*/ 188843 w 884582"/>
                <a:gd name="connsiteY1" fmla="*/ 477086 h 626173"/>
                <a:gd name="connsiteX2" fmla="*/ 198782 w 884582"/>
                <a:gd name="connsiteY2" fmla="*/ 447269 h 626173"/>
                <a:gd name="connsiteX3" fmla="*/ 238539 w 884582"/>
                <a:gd name="connsiteY3" fmla="*/ 407512 h 626173"/>
                <a:gd name="connsiteX4" fmla="*/ 258417 w 884582"/>
                <a:gd name="connsiteY4" fmla="*/ 377695 h 626173"/>
                <a:gd name="connsiteX5" fmla="*/ 298174 w 884582"/>
                <a:gd name="connsiteY5" fmla="*/ 337938 h 626173"/>
                <a:gd name="connsiteX6" fmla="*/ 337930 w 884582"/>
                <a:gd name="connsiteY6" fmla="*/ 288242 h 626173"/>
                <a:gd name="connsiteX7" fmla="*/ 367747 w 884582"/>
                <a:gd name="connsiteY7" fmla="*/ 278303 h 626173"/>
                <a:gd name="connsiteX8" fmla="*/ 387626 w 884582"/>
                <a:gd name="connsiteY8" fmla="*/ 258425 h 626173"/>
                <a:gd name="connsiteX9" fmla="*/ 447260 w 884582"/>
                <a:gd name="connsiteY9" fmla="*/ 228608 h 626173"/>
                <a:gd name="connsiteX10" fmla="*/ 467139 w 884582"/>
                <a:gd name="connsiteY10" fmla="*/ 208729 h 626173"/>
                <a:gd name="connsiteX11" fmla="*/ 556591 w 884582"/>
                <a:gd name="connsiteY11" fmla="*/ 159034 h 626173"/>
                <a:gd name="connsiteX12" fmla="*/ 596347 w 884582"/>
                <a:gd name="connsiteY12" fmla="*/ 149095 h 626173"/>
                <a:gd name="connsiteX13" fmla="*/ 655982 w 884582"/>
                <a:gd name="connsiteY13" fmla="*/ 129216 h 626173"/>
                <a:gd name="connsiteX14" fmla="*/ 705678 w 884582"/>
                <a:gd name="connsiteY14" fmla="*/ 79521 h 626173"/>
                <a:gd name="connsiteX15" fmla="*/ 725556 w 884582"/>
                <a:gd name="connsiteY15" fmla="*/ 59642 h 626173"/>
                <a:gd name="connsiteX16" fmla="*/ 785191 w 884582"/>
                <a:gd name="connsiteY16" fmla="*/ 39764 h 626173"/>
                <a:gd name="connsiteX17" fmla="*/ 815008 w 884582"/>
                <a:gd name="connsiteY17" fmla="*/ 19886 h 626173"/>
                <a:gd name="connsiteX18" fmla="*/ 884582 w 884582"/>
                <a:gd name="connsiteY18" fmla="*/ 8 h 62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4582" h="626173">
                  <a:moveTo>
                    <a:pt x="0" y="626173"/>
                  </a:moveTo>
                  <a:cubicBezTo>
                    <a:pt x="62948" y="576477"/>
                    <a:pt x="129231" y="530737"/>
                    <a:pt x="188843" y="477086"/>
                  </a:cubicBezTo>
                  <a:cubicBezTo>
                    <a:pt x="196630" y="470078"/>
                    <a:pt x="192693" y="455794"/>
                    <a:pt x="198782" y="447269"/>
                  </a:cubicBezTo>
                  <a:cubicBezTo>
                    <a:pt x="209675" y="432018"/>
                    <a:pt x="228143" y="423106"/>
                    <a:pt x="238539" y="407512"/>
                  </a:cubicBezTo>
                  <a:cubicBezTo>
                    <a:pt x="245165" y="397573"/>
                    <a:pt x="250643" y="386764"/>
                    <a:pt x="258417" y="377695"/>
                  </a:cubicBezTo>
                  <a:cubicBezTo>
                    <a:pt x="270614" y="363465"/>
                    <a:pt x="287778" y="353532"/>
                    <a:pt x="298174" y="337938"/>
                  </a:cubicBezTo>
                  <a:cubicBezTo>
                    <a:pt x="307201" y="324397"/>
                    <a:pt x="322196" y="297683"/>
                    <a:pt x="337930" y="288242"/>
                  </a:cubicBezTo>
                  <a:cubicBezTo>
                    <a:pt x="346914" y="282852"/>
                    <a:pt x="357808" y="281616"/>
                    <a:pt x="367747" y="278303"/>
                  </a:cubicBezTo>
                  <a:cubicBezTo>
                    <a:pt x="374373" y="271677"/>
                    <a:pt x="379591" y="263246"/>
                    <a:pt x="387626" y="258425"/>
                  </a:cubicBezTo>
                  <a:cubicBezTo>
                    <a:pt x="461104" y="214339"/>
                    <a:pt x="371865" y="288924"/>
                    <a:pt x="447260" y="228608"/>
                  </a:cubicBezTo>
                  <a:cubicBezTo>
                    <a:pt x="454578" y="222754"/>
                    <a:pt x="459642" y="214352"/>
                    <a:pt x="467139" y="208729"/>
                  </a:cubicBezTo>
                  <a:cubicBezTo>
                    <a:pt x="510947" y="175873"/>
                    <a:pt x="514872" y="170954"/>
                    <a:pt x="556591" y="159034"/>
                  </a:cubicBezTo>
                  <a:cubicBezTo>
                    <a:pt x="569725" y="155281"/>
                    <a:pt x="583263" y="153020"/>
                    <a:pt x="596347" y="149095"/>
                  </a:cubicBezTo>
                  <a:cubicBezTo>
                    <a:pt x="616417" y="143074"/>
                    <a:pt x="655982" y="129216"/>
                    <a:pt x="655982" y="129216"/>
                  </a:cubicBezTo>
                  <a:cubicBezTo>
                    <a:pt x="690060" y="78099"/>
                    <a:pt x="658347" y="117386"/>
                    <a:pt x="705678" y="79521"/>
                  </a:cubicBezTo>
                  <a:cubicBezTo>
                    <a:pt x="712995" y="73667"/>
                    <a:pt x="717175" y="63833"/>
                    <a:pt x="725556" y="59642"/>
                  </a:cubicBezTo>
                  <a:cubicBezTo>
                    <a:pt x="744297" y="50271"/>
                    <a:pt x="767757" y="51387"/>
                    <a:pt x="785191" y="39764"/>
                  </a:cubicBezTo>
                  <a:cubicBezTo>
                    <a:pt x="795130" y="33138"/>
                    <a:pt x="804092" y="24737"/>
                    <a:pt x="815008" y="19886"/>
                  </a:cubicBezTo>
                  <a:cubicBezTo>
                    <a:pt x="862091" y="-1040"/>
                    <a:pt x="856171" y="8"/>
                    <a:pt x="884582" y="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6" name="Straight Connector 115"/>
          <p:cNvCxnSpPr>
            <a:stCxn id="114" idx="1"/>
            <a:endCxn id="114" idx="3"/>
          </p:cNvCxnSpPr>
          <p:nvPr/>
        </p:nvCxnSpPr>
        <p:spPr>
          <a:xfrm>
            <a:off x="6936570" y="5501321"/>
            <a:ext cx="2161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14" idx="2"/>
            <a:endCxn id="114" idx="0"/>
          </p:cNvCxnSpPr>
          <p:nvPr/>
        </p:nvCxnSpPr>
        <p:spPr>
          <a:xfrm flipV="1">
            <a:off x="8017183" y="4539187"/>
            <a:ext cx="0" cy="19242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943274" y="4546577"/>
            <a:ext cx="128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1.6 </a:t>
            </a:r>
          </a:p>
          <a:p>
            <a:r>
              <a:rPr lang="en-US" sz="2000" b="1" dirty="0" smtClean="0"/>
              <a:t>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6767228" y="5769744"/>
            <a:ext cx="128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2.4 </a:t>
            </a:r>
          </a:p>
          <a:p>
            <a:pPr algn="r"/>
            <a:r>
              <a:rPr lang="en-US" sz="2000" b="1" dirty="0" smtClean="0"/>
              <a:t>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8057819" y="4530956"/>
            <a:ext cx="128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2.4 </a:t>
            </a:r>
          </a:p>
          <a:p>
            <a:r>
              <a:rPr lang="en-US" sz="2000" b="1" dirty="0" smtClean="0"/>
              <a:t>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816553" y="5770138"/>
            <a:ext cx="128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1.6</a:t>
            </a:r>
          </a:p>
          <a:p>
            <a:pPr algn="r"/>
            <a:r>
              <a:rPr lang="en-US" sz="2000" b="1" dirty="0" smtClean="0"/>
              <a:t>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cxnSp>
        <p:nvCxnSpPr>
          <p:cNvPr id="128" name="Straight Arrow Connector 127"/>
          <p:cNvCxnSpPr/>
          <p:nvPr/>
        </p:nvCxnSpPr>
        <p:spPr>
          <a:xfrm flipV="1">
            <a:off x="6003530" y="5168348"/>
            <a:ext cx="933040" cy="3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81" idx="2"/>
          </p:cNvCxnSpPr>
          <p:nvPr/>
        </p:nvCxnSpPr>
        <p:spPr>
          <a:xfrm flipH="1">
            <a:off x="7021292" y="2278493"/>
            <a:ext cx="2270" cy="228186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9883399" y="4534878"/>
            <a:ext cx="2192514" cy="1924267"/>
            <a:chOff x="465992" y="386862"/>
            <a:chExt cx="927638" cy="914400"/>
          </a:xfrm>
        </p:grpSpPr>
        <p:sp>
          <p:nvSpPr>
            <p:cNvPr id="134" name="Rectangle 133"/>
            <p:cNvSpPr/>
            <p:nvPr/>
          </p:nvSpPr>
          <p:spPr>
            <a:xfrm>
              <a:off x="465992" y="386862"/>
              <a:ext cx="9144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465992" y="586401"/>
              <a:ext cx="927638" cy="626173"/>
            </a:xfrm>
            <a:custGeom>
              <a:avLst/>
              <a:gdLst>
                <a:gd name="connsiteX0" fmla="*/ 0 w 884582"/>
                <a:gd name="connsiteY0" fmla="*/ 626173 h 626173"/>
                <a:gd name="connsiteX1" fmla="*/ 188843 w 884582"/>
                <a:gd name="connsiteY1" fmla="*/ 477086 h 626173"/>
                <a:gd name="connsiteX2" fmla="*/ 198782 w 884582"/>
                <a:gd name="connsiteY2" fmla="*/ 447269 h 626173"/>
                <a:gd name="connsiteX3" fmla="*/ 238539 w 884582"/>
                <a:gd name="connsiteY3" fmla="*/ 407512 h 626173"/>
                <a:gd name="connsiteX4" fmla="*/ 258417 w 884582"/>
                <a:gd name="connsiteY4" fmla="*/ 377695 h 626173"/>
                <a:gd name="connsiteX5" fmla="*/ 298174 w 884582"/>
                <a:gd name="connsiteY5" fmla="*/ 337938 h 626173"/>
                <a:gd name="connsiteX6" fmla="*/ 337930 w 884582"/>
                <a:gd name="connsiteY6" fmla="*/ 288242 h 626173"/>
                <a:gd name="connsiteX7" fmla="*/ 367747 w 884582"/>
                <a:gd name="connsiteY7" fmla="*/ 278303 h 626173"/>
                <a:gd name="connsiteX8" fmla="*/ 387626 w 884582"/>
                <a:gd name="connsiteY8" fmla="*/ 258425 h 626173"/>
                <a:gd name="connsiteX9" fmla="*/ 447260 w 884582"/>
                <a:gd name="connsiteY9" fmla="*/ 228608 h 626173"/>
                <a:gd name="connsiteX10" fmla="*/ 467139 w 884582"/>
                <a:gd name="connsiteY10" fmla="*/ 208729 h 626173"/>
                <a:gd name="connsiteX11" fmla="*/ 556591 w 884582"/>
                <a:gd name="connsiteY11" fmla="*/ 159034 h 626173"/>
                <a:gd name="connsiteX12" fmla="*/ 596347 w 884582"/>
                <a:gd name="connsiteY12" fmla="*/ 149095 h 626173"/>
                <a:gd name="connsiteX13" fmla="*/ 655982 w 884582"/>
                <a:gd name="connsiteY13" fmla="*/ 129216 h 626173"/>
                <a:gd name="connsiteX14" fmla="*/ 705678 w 884582"/>
                <a:gd name="connsiteY14" fmla="*/ 79521 h 626173"/>
                <a:gd name="connsiteX15" fmla="*/ 725556 w 884582"/>
                <a:gd name="connsiteY15" fmla="*/ 59642 h 626173"/>
                <a:gd name="connsiteX16" fmla="*/ 785191 w 884582"/>
                <a:gd name="connsiteY16" fmla="*/ 39764 h 626173"/>
                <a:gd name="connsiteX17" fmla="*/ 815008 w 884582"/>
                <a:gd name="connsiteY17" fmla="*/ 19886 h 626173"/>
                <a:gd name="connsiteX18" fmla="*/ 884582 w 884582"/>
                <a:gd name="connsiteY18" fmla="*/ 8 h 626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84582" h="626173">
                  <a:moveTo>
                    <a:pt x="0" y="626173"/>
                  </a:moveTo>
                  <a:cubicBezTo>
                    <a:pt x="62948" y="576477"/>
                    <a:pt x="129231" y="530737"/>
                    <a:pt x="188843" y="477086"/>
                  </a:cubicBezTo>
                  <a:cubicBezTo>
                    <a:pt x="196630" y="470078"/>
                    <a:pt x="192693" y="455794"/>
                    <a:pt x="198782" y="447269"/>
                  </a:cubicBezTo>
                  <a:cubicBezTo>
                    <a:pt x="209675" y="432018"/>
                    <a:pt x="228143" y="423106"/>
                    <a:pt x="238539" y="407512"/>
                  </a:cubicBezTo>
                  <a:cubicBezTo>
                    <a:pt x="245165" y="397573"/>
                    <a:pt x="250643" y="386764"/>
                    <a:pt x="258417" y="377695"/>
                  </a:cubicBezTo>
                  <a:cubicBezTo>
                    <a:pt x="270614" y="363465"/>
                    <a:pt x="287778" y="353532"/>
                    <a:pt x="298174" y="337938"/>
                  </a:cubicBezTo>
                  <a:cubicBezTo>
                    <a:pt x="307201" y="324397"/>
                    <a:pt x="322196" y="297683"/>
                    <a:pt x="337930" y="288242"/>
                  </a:cubicBezTo>
                  <a:cubicBezTo>
                    <a:pt x="346914" y="282852"/>
                    <a:pt x="357808" y="281616"/>
                    <a:pt x="367747" y="278303"/>
                  </a:cubicBezTo>
                  <a:cubicBezTo>
                    <a:pt x="374373" y="271677"/>
                    <a:pt x="379591" y="263246"/>
                    <a:pt x="387626" y="258425"/>
                  </a:cubicBezTo>
                  <a:cubicBezTo>
                    <a:pt x="461104" y="214339"/>
                    <a:pt x="371865" y="288924"/>
                    <a:pt x="447260" y="228608"/>
                  </a:cubicBezTo>
                  <a:cubicBezTo>
                    <a:pt x="454578" y="222754"/>
                    <a:pt x="459642" y="214352"/>
                    <a:pt x="467139" y="208729"/>
                  </a:cubicBezTo>
                  <a:cubicBezTo>
                    <a:pt x="510947" y="175873"/>
                    <a:pt x="514872" y="170954"/>
                    <a:pt x="556591" y="159034"/>
                  </a:cubicBezTo>
                  <a:cubicBezTo>
                    <a:pt x="569725" y="155281"/>
                    <a:pt x="583263" y="153020"/>
                    <a:pt x="596347" y="149095"/>
                  </a:cubicBezTo>
                  <a:cubicBezTo>
                    <a:pt x="616417" y="143074"/>
                    <a:pt x="655982" y="129216"/>
                    <a:pt x="655982" y="129216"/>
                  </a:cubicBezTo>
                  <a:cubicBezTo>
                    <a:pt x="690060" y="78099"/>
                    <a:pt x="658347" y="117386"/>
                    <a:pt x="705678" y="79521"/>
                  </a:cubicBezTo>
                  <a:cubicBezTo>
                    <a:pt x="712995" y="73667"/>
                    <a:pt x="717175" y="63833"/>
                    <a:pt x="725556" y="59642"/>
                  </a:cubicBezTo>
                  <a:cubicBezTo>
                    <a:pt x="744297" y="50271"/>
                    <a:pt x="767757" y="51387"/>
                    <a:pt x="785191" y="39764"/>
                  </a:cubicBezTo>
                  <a:cubicBezTo>
                    <a:pt x="795130" y="33138"/>
                    <a:pt x="804092" y="24737"/>
                    <a:pt x="815008" y="19886"/>
                  </a:cubicBezTo>
                  <a:cubicBezTo>
                    <a:pt x="862091" y="-1040"/>
                    <a:pt x="856171" y="8"/>
                    <a:pt x="884582" y="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6" name="Straight Connector 135"/>
          <p:cNvCxnSpPr>
            <a:stCxn id="134" idx="1"/>
            <a:endCxn id="134" idx="3"/>
          </p:cNvCxnSpPr>
          <p:nvPr/>
        </p:nvCxnSpPr>
        <p:spPr>
          <a:xfrm>
            <a:off x="9883399" y="5497012"/>
            <a:ext cx="2161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134" idx="2"/>
            <a:endCxn id="134" idx="0"/>
          </p:cNvCxnSpPr>
          <p:nvPr/>
        </p:nvCxnSpPr>
        <p:spPr>
          <a:xfrm flipV="1">
            <a:off x="10964012" y="4534878"/>
            <a:ext cx="0" cy="192426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9890103" y="4542268"/>
            <a:ext cx="128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.6 </a:t>
            </a:r>
          </a:p>
          <a:p>
            <a:r>
              <a:rPr lang="en-US" sz="2000" b="1" dirty="0" smtClean="0"/>
              <a:t>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9714057" y="5765435"/>
            <a:ext cx="128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3</a:t>
            </a:r>
            <a:r>
              <a:rPr lang="en-US" sz="2000" b="1" dirty="0" smtClean="0"/>
              <a:t>.4 </a:t>
            </a:r>
          </a:p>
          <a:p>
            <a:pPr algn="r"/>
            <a:r>
              <a:rPr lang="en-US" sz="2000" b="1" dirty="0" smtClean="0"/>
              <a:t>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11004648" y="4526647"/>
            <a:ext cx="128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en-US" sz="2000" b="1" dirty="0" smtClean="0"/>
              <a:t>.4 </a:t>
            </a:r>
          </a:p>
          <a:p>
            <a:r>
              <a:rPr lang="en-US" sz="2000" b="1" dirty="0" smtClean="0"/>
              <a:t>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0763382" y="5765829"/>
            <a:ext cx="1281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2</a:t>
            </a:r>
            <a:r>
              <a:rPr lang="en-US" sz="2000" b="1" dirty="0" smtClean="0"/>
              <a:t>.6</a:t>
            </a:r>
          </a:p>
          <a:p>
            <a:pPr algn="r"/>
            <a:r>
              <a:rPr lang="en-US" sz="2000" b="1" dirty="0" smtClean="0"/>
              <a:t>µg/m</a:t>
            </a:r>
            <a:r>
              <a:rPr lang="en-US" sz="2000" b="1" baseline="30000" dirty="0" smtClean="0"/>
              <a:t>3</a:t>
            </a:r>
            <a:endParaRPr lang="en-US" sz="2000" b="1" baseline="30000" dirty="0"/>
          </a:p>
        </p:txBody>
      </p:sp>
      <p:cxnSp>
        <p:nvCxnSpPr>
          <p:cNvPr id="142" name="Straight Arrow Connector 141"/>
          <p:cNvCxnSpPr/>
          <p:nvPr/>
        </p:nvCxnSpPr>
        <p:spPr>
          <a:xfrm flipV="1">
            <a:off x="9086814" y="5168348"/>
            <a:ext cx="796585" cy="7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11758847" y="2283562"/>
            <a:ext cx="0" cy="2243085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65" idx="1"/>
          </p:cNvCxnSpPr>
          <p:nvPr/>
        </p:nvCxnSpPr>
        <p:spPr>
          <a:xfrm flipH="1">
            <a:off x="7313138" y="1168732"/>
            <a:ext cx="918421" cy="64809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65" idx="3"/>
          </p:cNvCxnSpPr>
          <p:nvPr/>
        </p:nvCxnSpPr>
        <p:spPr>
          <a:xfrm>
            <a:off x="10392784" y="1168732"/>
            <a:ext cx="918421" cy="729668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189" grpId="0" animBg="1"/>
      <p:bldP spid="190" grpId="0" animBg="1"/>
      <p:bldP spid="191" grpId="0" animBg="1"/>
      <p:bldP spid="192" grpId="0" animBg="1"/>
      <p:bldP spid="185" grpId="0" animBg="1"/>
      <p:bldP spid="186" grpId="0" animBg="1"/>
      <p:bldP spid="187" grpId="0" animBg="1"/>
      <p:bldP spid="188" grpId="0" animBg="1"/>
      <p:bldP spid="183" grpId="0" animBg="1"/>
      <p:bldP spid="184" grpId="0" animBg="1"/>
      <p:bldP spid="182" grpId="0" animBg="1"/>
      <p:bldP spid="181" grpId="0" animBg="1"/>
      <p:bldP spid="79" grpId="0" animBg="1"/>
      <p:bldP spid="77" grpId="0" animBg="1"/>
      <p:bldP spid="78" grpId="0" animBg="1"/>
      <p:bldP spid="76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69" grpId="0" animBg="1"/>
      <p:bldP spid="71" grpId="0" animBg="1"/>
      <p:bldP spid="72" grpId="0"/>
      <p:bldP spid="73" grpId="0"/>
      <p:bldP spid="74" grpId="0" animBg="1"/>
      <p:bldP spid="75" grpId="0" animBg="1"/>
      <p:bldP spid="80" grpId="0"/>
      <p:bldP spid="81" grpId="0"/>
      <p:bldP spid="82" grpId="0"/>
      <p:bldP spid="94" grpId="0"/>
      <p:bldP spid="95" grpId="0"/>
      <p:bldP spid="96" grpId="0"/>
      <p:bldP spid="97" grpId="0"/>
      <p:bldP spid="103" grpId="0"/>
      <p:bldP spid="104" grpId="0"/>
      <p:bldP spid="105" grpId="0"/>
      <p:bldP spid="107" grpId="0"/>
      <p:bldP spid="111" grpId="0"/>
      <p:bldP spid="118" grpId="0"/>
      <p:bldP spid="119" grpId="0"/>
      <p:bldP spid="120" grpId="0"/>
      <p:bldP spid="121" grpId="0"/>
      <p:bldP spid="138" grpId="0"/>
      <p:bldP spid="139" grpId="0"/>
      <p:bldP spid="140" grpId="0"/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2562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TRAP Concentrations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1943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Normalized TRAP Proxy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1324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Onroad Contribution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140706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Regional Concentration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1324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140706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Spatiotemporal Concentration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0706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Exposure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324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Population and Activity Data</a:t>
            </a:r>
          </a:p>
        </p:txBody>
      </p:sp>
      <p:cxnSp>
        <p:nvCxnSpPr>
          <p:cNvPr id="13" name="Straight Arrow Connector 12"/>
          <p:cNvCxnSpPr>
            <a:stCxn id="3" idx="3"/>
            <a:endCxn id="5" idx="1"/>
          </p:cNvCxnSpPr>
          <p:nvPr/>
        </p:nvCxnSpPr>
        <p:spPr>
          <a:xfrm>
            <a:off x="3459697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0" idx="1"/>
          </p:cNvCxnSpPr>
          <p:nvPr/>
        </p:nvCxnSpPr>
        <p:spPr>
          <a:xfrm>
            <a:off x="7658458" y="5283473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8949273" y="3652844"/>
            <a:ext cx="0" cy="12707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7658458" y="3293011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>
            <a:off x="8949273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0"/>
          </p:cNvCxnSpPr>
          <p:nvPr/>
        </p:nvCxnSpPr>
        <p:spPr>
          <a:xfrm>
            <a:off x="6849891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1"/>
          </p:cNvCxnSpPr>
          <p:nvPr/>
        </p:nvCxnSpPr>
        <p:spPr>
          <a:xfrm>
            <a:off x="5559078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83821" y="2659203"/>
            <a:ext cx="1033996" cy="44806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RLINE</a:t>
            </a:r>
          </a:p>
        </p:txBody>
      </p:sp>
      <p:sp>
        <p:nvSpPr>
          <p:cNvPr id="35" name="Oval 34"/>
          <p:cNvSpPr/>
          <p:nvPr/>
        </p:nvSpPr>
        <p:spPr>
          <a:xfrm>
            <a:off x="7349074" y="678814"/>
            <a:ext cx="1101016" cy="44806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CAMx</a:t>
            </a:r>
          </a:p>
        </p:txBody>
      </p:sp>
      <p:sp>
        <p:nvSpPr>
          <p:cNvPr id="36" name="Oval 35"/>
          <p:cNvSpPr/>
          <p:nvPr/>
        </p:nvSpPr>
        <p:spPr>
          <a:xfrm>
            <a:off x="7332499" y="2639162"/>
            <a:ext cx="1168749" cy="44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Hybrid</a:t>
            </a:r>
          </a:p>
        </p:txBody>
      </p:sp>
      <p:sp>
        <p:nvSpPr>
          <p:cNvPr id="37" name="Oval 36"/>
          <p:cNvSpPr/>
          <p:nvPr/>
        </p:nvSpPr>
        <p:spPr>
          <a:xfrm>
            <a:off x="7349075" y="4655488"/>
            <a:ext cx="1168749" cy="44806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Final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18855" y="1234737"/>
            <a:ext cx="986850" cy="948584"/>
            <a:chOff x="3844948" y="3597079"/>
            <a:chExt cx="1163264" cy="126477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41779" t="40166" r="31755" b="24585"/>
            <a:stretch/>
          </p:blipFill>
          <p:spPr>
            <a:xfrm>
              <a:off x="3845983" y="3597079"/>
              <a:ext cx="1162229" cy="126477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3844948" y="3597079"/>
              <a:ext cx="1151642" cy="1264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00819" y="3533356"/>
            <a:ext cx="967184" cy="877813"/>
            <a:chOff x="970671" y="1777525"/>
            <a:chExt cx="3507325" cy="327303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538" r="24589" b="11153"/>
            <a:stretch/>
          </p:blipFill>
          <p:spPr>
            <a:xfrm>
              <a:off x="970671" y="1794616"/>
              <a:ext cx="3507325" cy="3252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3" name="Rectangle 42"/>
            <p:cNvSpPr/>
            <p:nvPr/>
          </p:nvSpPr>
          <p:spPr>
            <a:xfrm>
              <a:off x="974221" y="1777525"/>
              <a:ext cx="3503775" cy="327303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82113" y="3479742"/>
            <a:ext cx="967778" cy="930467"/>
            <a:chOff x="7377112" y="2053388"/>
            <a:chExt cx="3483394" cy="32405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2" t="7520" r="24966" b="11467"/>
            <a:stretch/>
          </p:blipFill>
          <p:spPr>
            <a:xfrm>
              <a:off x="7379368" y="2053388"/>
              <a:ext cx="3481138" cy="32405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7377112" y="2053388"/>
              <a:ext cx="3480232" cy="32405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90466" y="3537940"/>
            <a:ext cx="964964" cy="930467"/>
            <a:chOff x="7331528" y="1845129"/>
            <a:chExt cx="3722915" cy="31187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7123" r="23457" b="11323"/>
            <a:stretch/>
          </p:blipFill>
          <p:spPr>
            <a:xfrm>
              <a:off x="7331528" y="1845129"/>
              <a:ext cx="3722915" cy="31187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7331528" y="1845129"/>
              <a:ext cx="3722915" cy="3118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734668" y="6488668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TRAP</a:t>
            </a:r>
            <a:r>
              <a:rPr lang="en-US" i="1" dirty="0"/>
              <a:t> = Traffic-Related Air Pollution</a:t>
            </a:r>
          </a:p>
        </p:txBody>
      </p:sp>
      <p:sp>
        <p:nvSpPr>
          <p:cNvPr id="51" name="Oval 50"/>
          <p:cNvSpPr/>
          <p:nvPr/>
        </p:nvSpPr>
        <p:spPr>
          <a:xfrm>
            <a:off x="4574905" y="431369"/>
            <a:ext cx="5953395" cy="22068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0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72475" y="1954854"/>
            <a:ext cx="2148742" cy="8979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Local Onroad Contribution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85391" y="1954854"/>
            <a:ext cx="2264827" cy="87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Regional Concentration</a:t>
            </a:r>
          </a:p>
        </p:txBody>
      </p:sp>
      <p:sp>
        <p:nvSpPr>
          <p:cNvPr id="16" name="Oval 15"/>
          <p:cNvSpPr/>
          <p:nvPr/>
        </p:nvSpPr>
        <p:spPr>
          <a:xfrm>
            <a:off x="5063067" y="699722"/>
            <a:ext cx="2472269" cy="929491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CAMx with PSAT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79619" y="1954854"/>
            <a:ext cx="1667183" cy="1485933"/>
            <a:chOff x="3844948" y="3597079"/>
            <a:chExt cx="1163264" cy="126477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41779" t="40166" r="31755" b="24585"/>
            <a:stretch/>
          </p:blipFill>
          <p:spPr>
            <a:xfrm>
              <a:off x="3845983" y="3597079"/>
              <a:ext cx="1162229" cy="126477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3844948" y="3597079"/>
              <a:ext cx="1151642" cy="1264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1" name="Straight Connector 20"/>
          <p:cNvCxnSpPr>
            <a:stCxn id="16" idx="3"/>
            <a:endCxn id="14" idx="0"/>
          </p:cNvCxnSpPr>
          <p:nvPr/>
        </p:nvCxnSpPr>
        <p:spPr>
          <a:xfrm flipH="1">
            <a:off x="4546847" y="1493091"/>
            <a:ext cx="878275" cy="461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5"/>
            <a:endCxn id="15" idx="0"/>
          </p:cNvCxnSpPr>
          <p:nvPr/>
        </p:nvCxnSpPr>
        <p:spPr>
          <a:xfrm>
            <a:off x="7173280" y="1493091"/>
            <a:ext cx="944524" cy="4617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90915" y="2907364"/>
            <a:ext cx="61552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CAMx: </a:t>
            </a:r>
            <a:r>
              <a:rPr lang="en-US" sz="2800" dirty="0"/>
              <a:t>Chemical transport model</a:t>
            </a:r>
          </a:p>
          <a:p>
            <a:r>
              <a:rPr lang="en-US" sz="2800" b="1" dirty="0"/>
              <a:t>PSAT: </a:t>
            </a:r>
            <a:r>
              <a:rPr lang="en-US" sz="2800" dirty="0"/>
              <a:t>Particulate Matter Source Apportionment Technology</a:t>
            </a:r>
          </a:p>
          <a:p>
            <a:r>
              <a:rPr lang="en-US" sz="2800" b="1" dirty="0"/>
              <a:t>Spatial Domain: </a:t>
            </a:r>
            <a:r>
              <a:rPr lang="en-US" sz="2800" dirty="0"/>
              <a:t>Northeastern US</a:t>
            </a:r>
          </a:p>
          <a:p>
            <a:r>
              <a:rPr lang="en-US" sz="2800" b="1" dirty="0"/>
              <a:t>Spatial Resolution: </a:t>
            </a:r>
            <a:r>
              <a:rPr lang="en-US" sz="2800" dirty="0"/>
              <a:t>12 x 12 </a:t>
            </a:r>
            <a:r>
              <a:rPr lang="en-US" sz="2800" i="1" dirty="0"/>
              <a:t>km</a:t>
            </a:r>
          </a:p>
          <a:p>
            <a:r>
              <a:rPr lang="en-US" sz="2800" b="1" dirty="0"/>
              <a:t>Temporal Domain: </a:t>
            </a:r>
            <a:r>
              <a:rPr lang="en-US" sz="2800" dirty="0"/>
              <a:t>2011</a:t>
            </a:r>
          </a:p>
          <a:p>
            <a:r>
              <a:rPr lang="en-US" sz="2800" b="1" dirty="0"/>
              <a:t>Temporal Resolution: </a:t>
            </a:r>
            <a:r>
              <a:rPr lang="en-US" sz="2800" dirty="0"/>
              <a:t>Hourly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4298" y="-15391"/>
            <a:ext cx="6028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Regional Contribution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E1D73B4-8BD0-4D2B-A275-8C33C341844A}"/>
              </a:ext>
            </a:extLst>
          </p:cNvPr>
          <p:cNvGrpSpPr>
            <a:grpSpLocks noChangeAspect="1"/>
          </p:cNvGrpSpPr>
          <p:nvPr/>
        </p:nvGrpSpPr>
        <p:grpSpPr>
          <a:xfrm>
            <a:off x="9206920" y="1954854"/>
            <a:ext cx="1595278" cy="1519229"/>
            <a:chOff x="10354112" y="2265389"/>
            <a:chExt cx="997503" cy="96012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501C0E32-1373-441E-9264-F433F2A25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38" t="19998" r="39072" b="70377"/>
            <a:stretch/>
          </p:blipFill>
          <p:spPr>
            <a:xfrm>
              <a:off x="10362265" y="2272554"/>
              <a:ext cx="989350" cy="95097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1593FC80-B30E-4B7A-B980-D6E40DA68CAF}"/>
                </a:ext>
              </a:extLst>
            </p:cNvPr>
            <p:cNvSpPr/>
            <p:nvPr/>
          </p:nvSpPr>
          <p:spPr>
            <a:xfrm>
              <a:off x="10354112" y="2265389"/>
              <a:ext cx="996696" cy="960120"/>
            </a:xfrm>
            <a:prstGeom prst="rect">
              <a:avLst/>
            </a:pr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202130" y="6016227"/>
            <a:ext cx="11758865" cy="4522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Result: </a:t>
            </a:r>
            <a:r>
              <a:rPr lang="en-US" sz="2800" b="1" u="sng" dirty="0">
                <a:solidFill>
                  <a:schemeClr val="bg1"/>
                </a:solidFill>
              </a:rPr>
              <a:t>Hourly</a:t>
            </a:r>
            <a:r>
              <a:rPr lang="en-US" sz="2800" b="1" dirty="0">
                <a:solidFill>
                  <a:schemeClr val="bg1"/>
                </a:solidFill>
              </a:rPr>
              <a:t> regional and </a:t>
            </a:r>
            <a:r>
              <a:rPr lang="en-US" sz="2800" b="1" dirty="0" smtClean="0">
                <a:solidFill>
                  <a:schemeClr val="bg1"/>
                </a:solidFill>
              </a:rPr>
              <a:t>local onroad </a:t>
            </a:r>
            <a:r>
              <a:rPr lang="en-US" sz="2800" b="1" dirty="0">
                <a:solidFill>
                  <a:schemeClr val="bg1"/>
                </a:solidFill>
              </a:rPr>
              <a:t>concentrations at </a:t>
            </a:r>
            <a:r>
              <a:rPr lang="en-US" sz="2800" b="1" u="sng" dirty="0" smtClean="0">
                <a:solidFill>
                  <a:schemeClr val="bg1"/>
                </a:solidFill>
              </a:rPr>
              <a:t>12km</a:t>
            </a:r>
            <a:r>
              <a:rPr lang="en-US" sz="2800" b="1" dirty="0" smtClean="0">
                <a:solidFill>
                  <a:schemeClr val="bg1"/>
                </a:solidFill>
              </a:rPr>
              <a:t> for </a:t>
            </a:r>
            <a:r>
              <a:rPr lang="en-US" sz="2800" b="1" u="sng" dirty="0" smtClean="0">
                <a:solidFill>
                  <a:schemeClr val="bg1"/>
                </a:solidFill>
              </a:rPr>
              <a:t>all</a:t>
            </a:r>
            <a:r>
              <a:rPr lang="en-US" sz="2800" b="1" dirty="0" smtClean="0">
                <a:solidFill>
                  <a:schemeClr val="bg1"/>
                </a:solidFill>
              </a:rPr>
              <a:t> species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2562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TRAP Concentrations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1943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Normalized TRAP Proxy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1324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Onroad Contribution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140706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Regional Concentration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1324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140706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Spatiotemporal Concentration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0706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Exposure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324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Population and Activity Data</a:t>
            </a:r>
          </a:p>
        </p:txBody>
      </p:sp>
      <p:cxnSp>
        <p:nvCxnSpPr>
          <p:cNvPr id="13" name="Straight Arrow Connector 12"/>
          <p:cNvCxnSpPr>
            <a:stCxn id="3" idx="3"/>
            <a:endCxn id="5" idx="1"/>
          </p:cNvCxnSpPr>
          <p:nvPr/>
        </p:nvCxnSpPr>
        <p:spPr>
          <a:xfrm>
            <a:off x="3459697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0" idx="1"/>
          </p:cNvCxnSpPr>
          <p:nvPr/>
        </p:nvCxnSpPr>
        <p:spPr>
          <a:xfrm>
            <a:off x="7658458" y="5283473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8949273" y="3652844"/>
            <a:ext cx="0" cy="12707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7658458" y="3293011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>
            <a:off x="8949273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0"/>
          </p:cNvCxnSpPr>
          <p:nvPr/>
        </p:nvCxnSpPr>
        <p:spPr>
          <a:xfrm>
            <a:off x="6849891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1"/>
          </p:cNvCxnSpPr>
          <p:nvPr/>
        </p:nvCxnSpPr>
        <p:spPr>
          <a:xfrm>
            <a:off x="5559078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83821" y="2659203"/>
            <a:ext cx="1033996" cy="44806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RLINE</a:t>
            </a:r>
          </a:p>
        </p:txBody>
      </p:sp>
      <p:sp>
        <p:nvSpPr>
          <p:cNvPr id="35" name="Oval 34"/>
          <p:cNvSpPr/>
          <p:nvPr/>
        </p:nvSpPr>
        <p:spPr>
          <a:xfrm>
            <a:off x="7349074" y="678814"/>
            <a:ext cx="1101016" cy="44806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CAMx</a:t>
            </a:r>
          </a:p>
        </p:txBody>
      </p:sp>
      <p:sp>
        <p:nvSpPr>
          <p:cNvPr id="36" name="Oval 35"/>
          <p:cNvSpPr/>
          <p:nvPr/>
        </p:nvSpPr>
        <p:spPr>
          <a:xfrm>
            <a:off x="7332499" y="2639162"/>
            <a:ext cx="1168749" cy="44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Hybrid</a:t>
            </a:r>
          </a:p>
        </p:txBody>
      </p:sp>
      <p:sp>
        <p:nvSpPr>
          <p:cNvPr id="37" name="Oval 36"/>
          <p:cNvSpPr/>
          <p:nvPr/>
        </p:nvSpPr>
        <p:spPr>
          <a:xfrm>
            <a:off x="7349075" y="4655488"/>
            <a:ext cx="1168749" cy="44806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Final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18855" y="1234737"/>
            <a:ext cx="986850" cy="948584"/>
            <a:chOff x="3844948" y="3597079"/>
            <a:chExt cx="1163264" cy="126477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/>
            <a:srcRect l="41779" t="40166" r="31755" b="24585"/>
            <a:stretch/>
          </p:blipFill>
          <p:spPr>
            <a:xfrm>
              <a:off x="3845983" y="3597079"/>
              <a:ext cx="1162229" cy="126477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3844948" y="3597079"/>
              <a:ext cx="1151642" cy="1264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00819" y="3533356"/>
            <a:ext cx="967184" cy="877813"/>
            <a:chOff x="970671" y="1777525"/>
            <a:chExt cx="3507325" cy="327303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538" r="24589" b="11153"/>
            <a:stretch/>
          </p:blipFill>
          <p:spPr>
            <a:xfrm>
              <a:off x="970671" y="1794616"/>
              <a:ext cx="3507325" cy="3252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3" name="Rectangle 42"/>
            <p:cNvSpPr/>
            <p:nvPr/>
          </p:nvSpPr>
          <p:spPr>
            <a:xfrm>
              <a:off x="974221" y="1777525"/>
              <a:ext cx="3503775" cy="327303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82113" y="3479742"/>
            <a:ext cx="967778" cy="930467"/>
            <a:chOff x="7377112" y="2053388"/>
            <a:chExt cx="3483394" cy="32405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2" t="7520" r="24966" b="11467"/>
            <a:stretch/>
          </p:blipFill>
          <p:spPr>
            <a:xfrm>
              <a:off x="7379368" y="2053388"/>
              <a:ext cx="3481138" cy="32405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7377112" y="2053388"/>
              <a:ext cx="3480232" cy="32405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90466" y="3537940"/>
            <a:ext cx="964964" cy="930467"/>
            <a:chOff x="7331528" y="1845129"/>
            <a:chExt cx="3722915" cy="31187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7123" r="23457" b="11323"/>
            <a:stretch/>
          </p:blipFill>
          <p:spPr>
            <a:xfrm>
              <a:off x="7331528" y="1845129"/>
              <a:ext cx="3722915" cy="31187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7331528" y="1845129"/>
              <a:ext cx="3722915" cy="3118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737600" y="6488668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TRAP</a:t>
            </a:r>
            <a:r>
              <a:rPr lang="en-US" i="1" dirty="0"/>
              <a:t> = Traffic-Related Air Pollution</a:t>
            </a:r>
          </a:p>
        </p:txBody>
      </p:sp>
      <p:sp>
        <p:nvSpPr>
          <p:cNvPr id="51" name="Oval 50"/>
          <p:cNvSpPr/>
          <p:nvPr/>
        </p:nvSpPr>
        <p:spPr>
          <a:xfrm>
            <a:off x="1541725" y="2261574"/>
            <a:ext cx="4341016" cy="22068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62346" y="1162767"/>
            <a:ext cx="2586859" cy="10172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TRAP Concentrations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1451" y="1162767"/>
            <a:ext cx="2298760" cy="10172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Normalized TRAP Proxy</a:t>
            </a:r>
          </a:p>
        </p:txBody>
      </p:sp>
      <p:cxnSp>
        <p:nvCxnSpPr>
          <p:cNvPr id="10" name="Straight Arrow Connector 9"/>
          <p:cNvCxnSpPr>
            <a:stCxn id="8" idx="3"/>
            <a:endCxn id="9" idx="1"/>
          </p:cNvCxnSpPr>
          <p:nvPr/>
        </p:nvCxnSpPr>
        <p:spPr>
          <a:xfrm>
            <a:off x="6749205" y="1671368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999321" y="1379435"/>
            <a:ext cx="1524000" cy="583867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RLINE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36455" y="1690216"/>
            <a:ext cx="1535038" cy="1293299"/>
            <a:chOff x="970671" y="1777525"/>
            <a:chExt cx="3507325" cy="327303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538" r="24589" b="11153"/>
            <a:stretch/>
          </p:blipFill>
          <p:spPr>
            <a:xfrm>
              <a:off x="970671" y="1794616"/>
              <a:ext cx="3507325" cy="3252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Rectangle 13"/>
            <p:cNvSpPr/>
            <p:nvPr/>
          </p:nvSpPr>
          <p:spPr>
            <a:xfrm>
              <a:off x="974221" y="1777525"/>
              <a:ext cx="3503775" cy="327303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736949" y="6492137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TRAP</a:t>
            </a:r>
            <a:r>
              <a:rPr lang="en-US" i="1" dirty="0"/>
              <a:t> = Traffic-Related Air Pollution</a:t>
            </a:r>
          </a:p>
        </p:txBody>
      </p:sp>
      <p:cxnSp>
        <p:nvCxnSpPr>
          <p:cNvPr id="16" name="Straight Arrow Connector 15"/>
          <p:cNvCxnSpPr>
            <a:stCxn id="11" idx="6"/>
            <a:endCxn id="8" idx="1"/>
          </p:cNvCxnSpPr>
          <p:nvPr/>
        </p:nvCxnSpPr>
        <p:spPr>
          <a:xfrm>
            <a:off x="3523321" y="1671368"/>
            <a:ext cx="639024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026629" y="2471902"/>
                <a:ext cx="8089973" cy="3623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RLINE: </a:t>
                </a:r>
                <a:r>
                  <a:rPr lang="en-US" sz="2800" dirty="0"/>
                  <a:t>Dispersion model</a:t>
                </a:r>
              </a:p>
              <a:p>
                <a:r>
                  <a:rPr lang="en-US" sz="2800" b="1" dirty="0"/>
                  <a:t>Spatial Domain: </a:t>
                </a:r>
                <a:r>
                  <a:rPr lang="en-US" sz="2800" dirty="0"/>
                  <a:t>Each 12 x 12 </a:t>
                </a:r>
                <a:r>
                  <a:rPr lang="en-US" sz="2800" i="1" dirty="0"/>
                  <a:t>km</a:t>
                </a:r>
                <a:r>
                  <a:rPr lang="en-US" sz="2800" dirty="0"/>
                  <a:t> CAMx gridcell</a:t>
                </a:r>
              </a:p>
              <a:p>
                <a:r>
                  <a:rPr lang="en-US" sz="2800" b="1" dirty="0"/>
                  <a:t>Spatial Resolution: </a:t>
                </a:r>
                <a:r>
                  <a:rPr lang="en-US" sz="2800" dirty="0"/>
                  <a:t>40 x 40 </a:t>
                </a:r>
                <a:r>
                  <a:rPr lang="en-US" sz="2800" i="1" dirty="0"/>
                  <a:t>m</a:t>
                </a:r>
              </a:p>
              <a:p>
                <a:r>
                  <a:rPr lang="en-US" sz="2800" b="1" dirty="0"/>
                  <a:t>Temporal Domain: </a:t>
                </a:r>
                <a:r>
                  <a:rPr lang="en-US" sz="2800" dirty="0"/>
                  <a:t>2011</a:t>
                </a:r>
              </a:p>
              <a:p>
                <a:r>
                  <a:rPr lang="en-US" sz="2800" b="1" dirty="0"/>
                  <a:t>Temporal Resolution: </a:t>
                </a:r>
                <a:r>
                  <a:rPr lang="en-US" sz="2800" dirty="0"/>
                  <a:t>One diurnal pattern per </a:t>
                </a:r>
                <a:r>
                  <a:rPr lang="en-US" sz="2800" dirty="0" smtClean="0"/>
                  <a:t>month</a:t>
                </a:r>
              </a:p>
              <a:p>
                <a:r>
                  <a:rPr lang="en-US" sz="2800" b="1" dirty="0" smtClean="0"/>
                  <a:t>Traffic Rate: </a:t>
                </a:r>
                <a:r>
                  <a:rPr lang="en-US" sz="2800" dirty="0" smtClean="0"/>
                  <a:t>Annual Average Daily Traffic (AADT)</a:t>
                </a:r>
                <a:endParaRPr lang="en-US" sz="2800" b="1" dirty="0" smtClean="0"/>
              </a:p>
              <a:p>
                <a:r>
                  <a:rPr lang="en-US" sz="2800" b="1" dirty="0" smtClean="0"/>
                  <a:t>Emissions Rate:</a:t>
                </a:r>
                <a:r>
                  <a:rPr lang="en-US" sz="2800" dirty="0" smtClean="0"/>
                  <a:t> 1.0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𝑣𝑒h𝑖𝑐𝑙𝑒</m:t>
                        </m:r>
                      </m:den>
                    </m:f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endParaRPr lang="en-US" sz="800" dirty="0"/>
              </a:p>
              <a:p>
                <a:endParaRPr lang="en-US" sz="800" dirty="0"/>
              </a:p>
              <a:p>
                <a:endParaRPr lang="en-US" sz="8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629" y="2471902"/>
                <a:ext cx="8089973" cy="3623492"/>
              </a:xfrm>
              <a:prstGeom prst="rect">
                <a:avLst/>
              </a:prstGeom>
              <a:blipFill rotWithShape="0">
                <a:blip r:embed="rId3"/>
                <a:stretch>
                  <a:fillRect l="-1506" t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0" y="-12273"/>
            <a:ext cx="584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Local Contribution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49667" y="5889316"/>
            <a:ext cx="9307259" cy="4522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Result: </a:t>
            </a:r>
            <a:r>
              <a:rPr lang="en-US" sz="2800" b="1" u="sng" dirty="0">
                <a:solidFill>
                  <a:schemeClr val="bg1"/>
                </a:solidFill>
              </a:rPr>
              <a:t>288</a:t>
            </a:r>
            <a:r>
              <a:rPr lang="en-US" sz="2800" b="1" dirty="0">
                <a:solidFill>
                  <a:schemeClr val="bg1"/>
                </a:solidFill>
              </a:rPr>
              <a:t> hourly spatial proxies at </a:t>
            </a:r>
            <a:r>
              <a:rPr lang="en-US" sz="2800" b="1" u="sng" dirty="0" smtClean="0">
                <a:solidFill>
                  <a:schemeClr val="bg1"/>
                </a:solidFill>
              </a:rPr>
              <a:t>40m</a:t>
            </a:r>
            <a:r>
              <a:rPr lang="en-US" sz="2800" b="1" dirty="0" smtClean="0">
                <a:solidFill>
                  <a:schemeClr val="bg1"/>
                </a:solidFill>
              </a:rPr>
              <a:t> for a generic species</a:t>
            </a:r>
            <a:endParaRPr lang="en-US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7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42562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TRAP Concentrations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41943" y="2933178"/>
            <a:ext cx="1617134" cy="7196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Normalized TRAP Proxy</a:t>
            </a:r>
          </a:p>
        </p:txBody>
      </p:sp>
      <p:sp>
        <p:nvSpPr>
          <p:cNvPr id="6" name="Rectangle 5"/>
          <p:cNvSpPr/>
          <p:nvPr/>
        </p:nvSpPr>
        <p:spPr>
          <a:xfrm>
            <a:off x="6041324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 Onroad Contribution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140706" y="928959"/>
            <a:ext cx="1617134" cy="719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Regional Concentration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1324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Updated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140706" y="2933178"/>
            <a:ext cx="1617134" cy="7196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Spatiotemporal Concentration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40706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Exposure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1324" y="4923640"/>
            <a:ext cx="1617134" cy="719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Population and Activity Data</a:t>
            </a:r>
          </a:p>
        </p:txBody>
      </p:sp>
      <p:cxnSp>
        <p:nvCxnSpPr>
          <p:cNvPr id="13" name="Straight Arrow Connector 12"/>
          <p:cNvCxnSpPr>
            <a:stCxn id="3" idx="3"/>
            <a:endCxn id="5" idx="1"/>
          </p:cNvCxnSpPr>
          <p:nvPr/>
        </p:nvCxnSpPr>
        <p:spPr>
          <a:xfrm>
            <a:off x="3459697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0" idx="1"/>
          </p:cNvCxnSpPr>
          <p:nvPr/>
        </p:nvCxnSpPr>
        <p:spPr>
          <a:xfrm>
            <a:off x="7658458" y="5283473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>
            <a:off x="8949273" y="3652844"/>
            <a:ext cx="0" cy="12707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7658458" y="3293011"/>
            <a:ext cx="4822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>
            <a:off x="8949273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8" idx="0"/>
          </p:cNvCxnSpPr>
          <p:nvPr/>
        </p:nvCxnSpPr>
        <p:spPr>
          <a:xfrm>
            <a:off x="6849891" y="1648626"/>
            <a:ext cx="0" cy="12845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1"/>
          </p:cNvCxnSpPr>
          <p:nvPr/>
        </p:nvCxnSpPr>
        <p:spPr>
          <a:xfrm>
            <a:off x="5559078" y="3293011"/>
            <a:ext cx="48224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83821" y="2659203"/>
            <a:ext cx="1033996" cy="44806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RLINE</a:t>
            </a:r>
          </a:p>
        </p:txBody>
      </p:sp>
      <p:sp>
        <p:nvSpPr>
          <p:cNvPr id="35" name="Oval 34"/>
          <p:cNvSpPr/>
          <p:nvPr/>
        </p:nvSpPr>
        <p:spPr>
          <a:xfrm>
            <a:off x="7349074" y="678814"/>
            <a:ext cx="1101016" cy="44806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CAMx</a:t>
            </a:r>
          </a:p>
        </p:txBody>
      </p:sp>
      <p:sp>
        <p:nvSpPr>
          <p:cNvPr id="36" name="Oval 35"/>
          <p:cNvSpPr/>
          <p:nvPr/>
        </p:nvSpPr>
        <p:spPr>
          <a:xfrm>
            <a:off x="7332499" y="2639162"/>
            <a:ext cx="1168749" cy="4480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Hybrid</a:t>
            </a:r>
          </a:p>
        </p:txBody>
      </p:sp>
      <p:sp>
        <p:nvSpPr>
          <p:cNvPr id="37" name="Oval 36"/>
          <p:cNvSpPr/>
          <p:nvPr/>
        </p:nvSpPr>
        <p:spPr>
          <a:xfrm>
            <a:off x="7349075" y="4655488"/>
            <a:ext cx="1168749" cy="44806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Final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18855" y="1234737"/>
            <a:ext cx="986850" cy="948584"/>
            <a:chOff x="3844948" y="3597079"/>
            <a:chExt cx="1163264" cy="126477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41779" t="40166" r="31755" b="24585"/>
            <a:stretch/>
          </p:blipFill>
          <p:spPr>
            <a:xfrm>
              <a:off x="3845983" y="3597079"/>
              <a:ext cx="1162229" cy="126477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40" name="Rectangle 39"/>
            <p:cNvSpPr/>
            <p:nvPr/>
          </p:nvSpPr>
          <p:spPr>
            <a:xfrm>
              <a:off x="3844948" y="3597079"/>
              <a:ext cx="1151642" cy="12647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00819" y="3533356"/>
            <a:ext cx="967184" cy="877813"/>
            <a:chOff x="970671" y="1777525"/>
            <a:chExt cx="3507325" cy="3273039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48" t="7538" r="24589" b="11153"/>
            <a:stretch/>
          </p:blipFill>
          <p:spPr>
            <a:xfrm>
              <a:off x="970671" y="1794616"/>
              <a:ext cx="3507325" cy="32523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3" name="Rectangle 42"/>
            <p:cNvSpPr/>
            <p:nvPr/>
          </p:nvSpPr>
          <p:spPr>
            <a:xfrm>
              <a:off x="974221" y="1777525"/>
              <a:ext cx="3503775" cy="3273039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882113" y="3479742"/>
            <a:ext cx="967778" cy="930467"/>
            <a:chOff x="7377112" y="2053388"/>
            <a:chExt cx="3483394" cy="32405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62" t="7520" r="24966" b="11467"/>
            <a:stretch/>
          </p:blipFill>
          <p:spPr>
            <a:xfrm>
              <a:off x="7379368" y="2053388"/>
              <a:ext cx="3481138" cy="324050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6" name="Rectangle 45"/>
            <p:cNvSpPr/>
            <p:nvPr/>
          </p:nvSpPr>
          <p:spPr>
            <a:xfrm>
              <a:off x="7377112" y="2053388"/>
              <a:ext cx="3480232" cy="32405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90466" y="3537940"/>
            <a:ext cx="964964" cy="930467"/>
            <a:chOff x="7331528" y="1845129"/>
            <a:chExt cx="3722915" cy="31187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9" t="7123" r="23457" b="11323"/>
            <a:stretch/>
          </p:blipFill>
          <p:spPr>
            <a:xfrm>
              <a:off x="7331528" y="1845129"/>
              <a:ext cx="3722915" cy="31187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9" name="Rectangle 48"/>
            <p:cNvSpPr/>
            <p:nvPr/>
          </p:nvSpPr>
          <p:spPr>
            <a:xfrm>
              <a:off x="7331528" y="1845129"/>
              <a:ext cx="3722915" cy="311875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8737600" y="6492575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TRAP</a:t>
            </a:r>
            <a:r>
              <a:rPr lang="en-US" i="1" dirty="0"/>
              <a:t> = Traffic-Related Air Pollution</a:t>
            </a:r>
          </a:p>
        </p:txBody>
      </p:sp>
      <p:sp>
        <p:nvSpPr>
          <p:cNvPr id="51" name="Oval 50"/>
          <p:cNvSpPr/>
          <p:nvPr/>
        </p:nvSpPr>
        <p:spPr>
          <a:xfrm>
            <a:off x="5656095" y="2451474"/>
            <a:ext cx="4486975" cy="220683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14263</TotalTime>
  <Words>1335</Words>
  <Application>Microsoft Office PowerPoint</Application>
  <PresentationFormat>Widescreen</PresentationFormat>
  <Paragraphs>326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Hybrid Modeling to Estimate Near-Road Pollutant Concentrations and Exposures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Haven, 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Fatema Parvez</dc:creator>
  <cp:lastModifiedBy>Kwagstrom</cp:lastModifiedBy>
  <cp:revision>123</cp:revision>
  <cp:lastPrinted>2017-10-05T17:56:44Z</cp:lastPrinted>
  <dcterms:created xsi:type="dcterms:W3CDTF">2017-10-05T15:54:14Z</dcterms:created>
  <dcterms:modified xsi:type="dcterms:W3CDTF">2018-10-23T13:56:47Z</dcterms:modified>
</cp:coreProperties>
</file>