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57" r:id="rId2"/>
    <p:sldId id="343" r:id="rId3"/>
    <p:sldId id="362" r:id="rId4"/>
    <p:sldId id="358" r:id="rId5"/>
    <p:sldId id="345" r:id="rId6"/>
    <p:sldId id="361" r:id="rId7"/>
    <p:sldId id="272" r:id="rId8"/>
    <p:sldId id="294" r:id="rId9"/>
    <p:sldId id="295" r:id="rId10"/>
    <p:sldId id="367" r:id="rId11"/>
    <p:sldId id="368" r:id="rId12"/>
    <p:sldId id="369" r:id="rId13"/>
    <p:sldId id="261" r:id="rId14"/>
    <p:sldId id="262" r:id="rId15"/>
    <p:sldId id="264" r:id="rId16"/>
    <p:sldId id="360" r:id="rId17"/>
    <p:sldId id="370" r:id="rId18"/>
    <p:sldId id="266" r:id="rId19"/>
    <p:sldId id="372" r:id="rId20"/>
    <p:sldId id="270" r:id="rId21"/>
    <p:sldId id="373" r:id="rId22"/>
    <p:sldId id="36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00"/>
    <a:srgbClr val="DC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65" autoAdjust="0"/>
    <p:restoredTop sz="94600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96B3848-3B9B-4291-87DF-455F6D2B123E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B232FCE-4487-4760-86DC-79ED7FFAE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위성자료를 이용한 배출량의 보정은 우선 위성에서 관측된 </a:t>
            </a:r>
            <a:r>
              <a:rPr lang="en-US" altLang="ko-KR" dirty="0"/>
              <a:t>VCD</a:t>
            </a:r>
            <a:r>
              <a:rPr lang="ko-KR" altLang="en-US" dirty="0"/>
              <a:t>와 모델에서 계산된 </a:t>
            </a:r>
            <a:r>
              <a:rPr lang="en-US" altLang="ko-KR" dirty="0"/>
              <a:t>VCD</a:t>
            </a:r>
            <a:r>
              <a:rPr lang="ko-KR" altLang="en-US" dirty="0"/>
              <a:t>를 정확하게 비교하는 과정이 필요합니다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에 맞추어 모델에서 특정 시간을 맞추어 추출해야 하며</a:t>
            </a:r>
            <a:r>
              <a:rPr lang="en-US" altLang="ko-KR" dirty="0"/>
              <a:t>, </a:t>
            </a:r>
            <a:r>
              <a:rPr lang="ko-KR" altLang="en-US" dirty="0"/>
              <a:t>수직적인 민감도를 고려하기 위해 </a:t>
            </a:r>
            <a:r>
              <a:rPr lang="en-US" altLang="ko-KR" dirty="0"/>
              <a:t>averaging kernel </a:t>
            </a:r>
            <a:r>
              <a:rPr lang="ko-KR" altLang="en-US" dirty="0"/>
              <a:t>기법을 도입합니다</a:t>
            </a:r>
            <a:r>
              <a:rPr lang="en-US" altLang="ko-KR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의 경우 격자 해상도가 위성에 비해 성기기 때문에 이를 보완하기 위해 최근에 개발된 </a:t>
            </a:r>
            <a:r>
              <a:rPr lang="en-US" altLang="ko-KR" sz="1200" dirty="0"/>
              <a:t>Conservative Downscaling </a:t>
            </a:r>
            <a:r>
              <a:rPr lang="ko-KR" altLang="en-US" sz="1200" dirty="0"/>
              <a:t>기법을 이용합니다</a:t>
            </a:r>
            <a:r>
              <a:rPr lang="en-US" altLang="ko-KR" sz="1200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자세한 사항은 다음 슬라이드에 제시되어 있습니다</a:t>
            </a:r>
            <a:r>
              <a:rPr lang="en-US" altLang="ko-KR" sz="1200" dirty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VCD</a:t>
            </a:r>
            <a:r>
              <a:rPr lang="ko-KR" altLang="en-US" sz="1200" dirty="0"/>
              <a:t>는 대기</a:t>
            </a:r>
            <a:r>
              <a:rPr lang="ko-KR" altLang="en-US" sz="1200" baseline="0" dirty="0"/>
              <a:t> 중 가스상 오염물질의 분포로</a:t>
            </a:r>
            <a:r>
              <a:rPr lang="en-US" altLang="ko-KR" sz="1200" baseline="0" dirty="0"/>
              <a:t>,</a:t>
            </a:r>
            <a:r>
              <a:rPr lang="ko-KR" altLang="en-US" sz="1200" baseline="0" dirty="0"/>
              <a:t> 배출량과 보정을 하기 위해 </a:t>
            </a:r>
            <a:r>
              <a:rPr lang="ko-KR" altLang="en-US" sz="1200" baseline="0" dirty="0" err="1"/>
              <a:t>장기런을</a:t>
            </a:r>
            <a:r>
              <a:rPr lang="ko-KR" altLang="en-US" sz="1200" baseline="0" dirty="0"/>
              <a:t> 이용한 배출량 </a:t>
            </a:r>
            <a:r>
              <a:rPr lang="en-US" altLang="ko-KR" sz="1200" baseline="0" dirty="0"/>
              <a:t>– </a:t>
            </a:r>
            <a:r>
              <a:rPr lang="ko-KR" altLang="en-US" sz="1200" baseline="0" dirty="0"/>
              <a:t>농도 </a:t>
            </a:r>
            <a:r>
              <a:rPr lang="ko-KR" altLang="en-US" sz="1200" baseline="0" dirty="0" err="1"/>
              <a:t>전환율을</a:t>
            </a:r>
            <a:r>
              <a:rPr lang="ko-KR" altLang="en-US" sz="1200" baseline="0" dirty="0"/>
              <a:t> 고려합니다</a:t>
            </a:r>
            <a:r>
              <a:rPr lang="en-US" altLang="ko-KR" sz="1200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403A-1D4C-40A0-8F5B-49E2EC34127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7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위성자료를 이용한 배출량의 보정은 우선 위성에서 관측된 </a:t>
            </a:r>
            <a:r>
              <a:rPr lang="en-US" altLang="ko-KR" dirty="0"/>
              <a:t>VCD</a:t>
            </a:r>
            <a:r>
              <a:rPr lang="ko-KR" altLang="en-US" dirty="0"/>
              <a:t>와 모델에서 계산된 </a:t>
            </a:r>
            <a:r>
              <a:rPr lang="en-US" altLang="ko-KR" dirty="0"/>
              <a:t>VCD</a:t>
            </a:r>
            <a:r>
              <a:rPr lang="ko-KR" altLang="en-US" dirty="0"/>
              <a:t>를 정확하게 비교하는 과정이 필요합니다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에 맞추어 모델에서 특정 시간을 맞추어 추출해야 하며</a:t>
            </a:r>
            <a:r>
              <a:rPr lang="en-US" altLang="ko-KR" dirty="0"/>
              <a:t>, </a:t>
            </a:r>
            <a:r>
              <a:rPr lang="ko-KR" altLang="en-US" dirty="0"/>
              <a:t>수직적인 민감도를 고려하기 위해 </a:t>
            </a:r>
            <a:r>
              <a:rPr lang="en-US" altLang="ko-KR" dirty="0"/>
              <a:t>averaging kernel </a:t>
            </a:r>
            <a:r>
              <a:rPr lang="ko-KR" altLang="en-US" dirty="0"/>
              <a:t>기법을 도입합니다</a:t>
            </a:r>
            <a:r>
              <a:rPr lang="en-US" altLang="ko-KR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의 경우 격자 해상도가 위성에 비해 성기기 때문에 이를 보완하기 위해 최근에 개발된 </a:t>
            </a:r>
            <a:r>
              <a:rPr lang="en-US" altLang="ko-KR" sz="1200" dirty="0"/>
              <a:t>Conservative Downscaling </a:t>
            </a:r>
            <a:r>
              <a:rPr lang="ko-KR" altLang="en-US" sz="1200" dirty="0"/>
              <a:t>기법을 이용합니다</a:t>
            </a:r>
            <a:r>
              <a:rPr lang="en-US" altLang="ko-KR" sz="1200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자세한 사항은 다음 슬라이드에 제시되어 있습니다</a:t>
            </a:r>
            <a:r>
              <a:rPr lang="en-US" altLang="ko-KR" sz="1200" dirty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VCD</a:t>
            </a:r>
            <a:r>
              <a:rPr lang="ko-KR" altLang="en-US" sz="1200" dirty="0"/>
              <a:t>는 대기</a:t>
            </a:r>
            <a:r>
              <a:rPr lang="ko-KR" altLang="en-US" sz="1200" baseline="0" dirty="0"/>
              <a:t> 중 가스상 오염물질의 분포로</a:t>
            </a:r>
            <a:r>
              <a:rPr lang="en-US" altLang="ko-KR" sz="1200" baseline="0" dirty="0"/>
              <a:t>,</a:t>
            </a:r>
            <a:r>
              <a:rPr lang="ko-KR" altLang="en-US" sz="1200" baseline="0" dirty="0"/>
              <a:t> 배출량과 보정을 하기 위해 </a:t>
            </a:r>
            <a:r>
              <a:rPr lang="ko-KR" altLang="en-US" sz="1200" baseline="0" dirty="0" err="1"/>
              <a:t>장기런을</a:t>
            </a:r>
            <a:r>
              <a:rPr lang="ko-KR" altLang="en-US" sz="1200" baseline="0" dirty="0"/>
              <a:t> 이용한 배출량 </a:t>
            </a:r>
            <a:r>
              <a:rPr lang="en-US" altLang="ko-KR" sz="1200" baseline="0" dirty="0"/>
              <a:t>– </a:t>
            </a:r>
            <a:r>
              <a:rPr lang="ko-KR" altLang="en-US" sz="1200" baseline="0" dirty="0"/>
              <a:t>농도 </a:t>
            </a:r>
            <a:r>
              <a:rPr lang="ko-KR" altLang="en-US" sz="1200" baseline="0" dirty="0" err="1"/>
              <a:t>전환율을</a:t>
            </a:r>
            <a:r>
              <a:rPr lang="ko-KR" altLang="en-US" sz="1200" baseline="0" dirty="0"/>
              <a:t> 고려합니다</a:t>
            </a:r>
            <a:r>
              <a:rPr lang="en-US" altLang="ko-KR" sz="1200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403A-1D4C-40A0-8F5B-49E2EC34127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59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위성자료를 이용한 배출량의 보정은 우선 위성에서 관측된 </a:t>
            </a:r>
            <a:r>
              <a:rPr lang="en-US" altLang="ko-KR" dirty="0"/>
              <a:t>VCD</a:t>
            </a:r>
            <a:r>
              <a:rPr lang="ko-KR" altLang="en-US" dirty="0"/>
              <a:t>와 모델에서 계산된 </a:t>
            </a:r>
            <a:r>
              <a:rPr lang="en-US" altLang="ko-KR" dirty="0"/>
              <a:t>VCD</a:t>
            </a:r>
            <a:r>
              <a:rPr lang="ko-KR" altLang="en-US" dirty="0"/>
              <a:t>를 정확하게 비교하는 과정이 필요합니다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에 맞추어 모델에서 특정 시간을 맞추어 추출해야 하며</a:t>
            </a:r>
            <a:r>
              <a:rPr lang="en-US" altLang="ko-KR" dirty="0"/>
              <a:t>, </a:t>
            </a:r>
            <a:r>
              <a:rPr lang="ko-KR" altLang="en-US" dirty="0"/>
              <a:t>수직적인 민감도를 고려하기 위해 </a:t>
            </a:r>
            <a:r>
              <a:rPr lang="en-US" altLang="ko-KR" dirty="0"/>
              <a:t>averaging kernel </a:t>
            </a:r>
            <a:r>
              <a:rPr lang="ko-KR" altLang="en-US" dirty="0"/>
              <a:t>기법을 도입합니다</a:t>
            </a:r>
            <a:r>
              <a:rPr lang="en-US" altLang="ko-KR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위성 </a:t>
            </a:r>
            <a:r>
              <a:rPr lang="en-US" altLang="ko-KR" dirty="0"/>
              <a:t>VCD</a:t>
            </a:r>
            <a:r>
              <a:rPr lang="ko-KR" altLang="en-US" dirty="0"/>
              <a:t>의 경우 격자 해상도가 위성에 비해 성기기 때문에 이를 보완하기 위해 최근에 개발된 </a:t>
            </a:r>
            <a:r>
              <a:rPr lang="en-US" altLang="ko-KR" sz="1200" dirty="0"/>
              <a:t>Conservative Downscaling </a:t>
            </a:r>
            <a:r>
              <a:rPr lang="ko-KR" altLang="en-US" sz="1200" dirty="0"/>
              <a:t>기법을 이용합니다</a:t>
            </a:r>
            <a:r>
              <a:rPr lang="en-US" altLang="ko-KR" sz="1200" dirty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- </a:t>
            </a:r>
            <a:r>
              <a:rPr lang="ko-KR" altLang="en-US" sz="1200" dirty="0"/>
              <a:t>자세한 사항은 다음 슬라이드에 제시되어 있습니다</a:t>
            </a:r>
            <a:r>
              <a:rPr lang="en-US" altLang="ko-KR" sz="1200" dirty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VCD</a:t>
            </a:r>
            <a:r>
              <a:rPr lang="ko-KR" altLang="en-US" sz="1200" dirty="0"/>
              <a:t>는 대기</a:t>
            </a:r>
            <a:r>
              <a:rPr lang="ko-KR" altLang="en-US" sz="1200" baseline="0" dirty="0"/>
              <a:t> 중 가스상 오염물질의 분포로</a:t>
            </a:r>
            <a:r>
              <a:rPr lang="en-US" altLang="ko-KR" sz="1200" baseline="0" dirty="0"/>
              <a:t>,</a:t>
            </a:r>
            <a:r>
              <a:rPr lang="ko-KR" altLang="en-US" sz="1200" baseline="0" dirty="0"/>
              <a:t> 배출량과 보정을 하기 위해 </a:t>
            </a:r>
            <a:r>
              <a:rPr lang="ko-KR" altLang="en-US" sz="1200" baseline="0" dirty="0" err="1"/>
              <a:t>장기런을</a:t>
            </a:r>
            <a:r>
              <a:rPr lang="ko-KR" altLang="en-US" sz="1200" baseline="0" dirty="0"/>
              <a:t> 이용한 배출량 </a:t>
            </a:r>
            <a:r>
              <a:rPr lang="en-US" altLang="ko-KR" sz="1200" baseline="0" dirty="0"/>
              <a:t>– </a:t>
            </a:r>
            <a:r>
              <a:rPr lang="ko-KR" altLang="en-US" sz="1200" baseline="0" dirty="0"/>
              <a:t>농도 </a:t>
            </a:r>
            <a:r>
              <a:rPr lang="ko-KR" altLang="en-US" sz="1200" baseline="0" dirty="0" err="1"/>
              <a:t>전환율을</a:t>
            </a:r>
            <a:r>
              <a:rPr lang="ko-KR" altLang="en-US" sz="1200" baseline="0" dirty="0"/>
              <a:t> 고려합니다</a:t>
            </a:r>
            <a:r>
              <a:rPr lang="en-US" altLang="ko-KR" sz="1200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403A-1D4C-40A0-8F5B-49E2EC34127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3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124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altLang="ko-KR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83EDDA6-F643-4BFB-8228-A12C81C3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7" y="1143000"/>
            <a:ext cx="8763000" cy="556961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4C9FCE3-2115-4251-8FB9-A5CC19C6A210}"/>
              </a:ext>
            </a:extLst>
          </p:cNvPr>
          <p:cNvSpPr/>
          <p:nvPr/>
        </p:nvSpPr>
        <p:spPr>
          <a:xfrm>
            <a:off x="142653" y="1143000"/>
            <a:ext cx="8934893" cy="57912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" y="2362200"/>
            <a:ext cx="8458200" cy="1600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/>
              <a:t>Reconstruction of surface NO</a:t>
            </a:r>
            <a:r>
              <a:rPr lang="en-US" sz="3600" b="1" baseline="-25000" dirty="0"/>
              <a:t>2</a:t>
            </a:r>
            <a:r>
              <a:rPr lang="en-US" sz="3600" b="1" dirty="0"/>
              <a:t> concentrations using a conservative downscaling of OMI, GOME-2, and CMAQ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9600" y="5029200"/>
            <a:ext cx="8305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/>
              <a:t>Hyun </a:t>
            </a:r>
            <a:r>
              <a:rPr lang="en-US" sz="1400" dirty="0" err="1"/>
              <a:t>Cheol</a:t>
            </a:r>
            <a:r>
              <a:rPr lang="en-US" sz="1400" dirty="0"/>
              <a:t> Kim</a:t>
            </a:r>
            <a:r>
              <a:rPr lang="en-US" sz="1400" baseline="30000" dirty="0"/>
              <a:t>1,2</a:t>
            </a:r>
            <a:r>
              <a:rPr lang="en-US" sz="1400" dirty="0"/>
              <a:t>, Sang-</a:t>
            </a:r>
            <a:r>
              <a:rPr lang="en-US" sz="1400" dirty="0" err="1"/>
              <a:t>Mi</a:t>
            </a:r>
            <a:r>
              <a:rPr lang="en-US" sz="1400" dirty="0"/>
              <a:t> Lee</a:t>
            </a:r>
            <a:r>
              <a:rPr lang="en-US" sz="1400" baseline="30000" dirty="0"/>
              <a:t>3</a:t>
            </a:r>
            <a:r>
              <a:rPr lang="en-US" sz="1400" dirty="0"/>
              <a:t>, </a:t>
            </a:r>
            <a:r>
              <a:rPr lang="en-US" sz="1400" dirty="0" err="1"/>
              <a:t>Tianfeng</a:t>
            </a:r>
            <a:r>
              <a:rPr lang="en-US" sz="1400" dirty="0"/>
              <a:t> Chai</a:t>
            </a:r>
            <a:r>
              <a:rPr lang="en-US" sz="1400" baseline="30000" dirty="0"/>
              <a:t>1,2</a:t>
            </a:r>
            <a:r>
              <a:rPr lang="en-US" sz="1400" dirty="0"/>
              <a:t>, Barry Baker</a:t>
            </a:r>
            <a:r>
              <a:rPr lang="en-US" sz="1400" baseline="30000" dirty="0"/>
              <a:t>1,2</a:t>
            </a:r>
            <a:r>
              <a:rPr lang="en-US" sz="1400" dirty="0"/>
              <a:t>, Fong Ngan</a:t>
            </a:r>
            <a:r>
              <a:rPr lang="en-US" sz="1400" baseline="30000" dirty="0"/>
              <a:t>1,2</a:t>
            </a:r>
            <a:r>
              <a:rPr lang="en-US" sz="1400" dirty="0"/>
              <a:t>, Li Pan</a:t>
            </a:r>
            <a:r>
              <a:rPr lang="en-US" sz="1400" baseline="30000" dirty="0"/>
              <a:t>1,2</a:t>
            </a:r>
            <a:r>
              <a:rPr lang="en-US" sz="1400" dirty="0"/>
              <a:t>, and Pius Lee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baseline="30000" dirty="0"/>
              <a:t>1</a:t>
            </a:r>
            <a:r>
              <a:rPr lang="en-US" sz="1400" dirty="0"/>
              <a:t>Air Resources Laboratory, National Oceanic and Atmospheric Administration, College Park, MD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Cooperative Institute for Climate and Satellites, University of Maryland, College Park, MD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South Coast Air Quality Management District, Diamond Bar, CA</a:t>
            </a:r>
          </a:p>
          <a:p>
            <a:pPr algn="ctr"/>
            <a:endParaRPr lang="en-US" sz="1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402EC79-2D91-4D8E-92ED-3CBC9C98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7A99CB-E6C6-4C98-870F-D6D97EF7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1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3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Model and observations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>
            <a:normAutofit/>
          </a:bodyPr>
          <a:lstStyle/>
          <a:p>
            <a:r>
              <a:rPr lang="en-US" sz="1800" dirty="0"/>
              <a:t>4-km WRF-CMAQ simulations over Southern California (SCAQMD)</a:t>
            </a:r>
          </a:p>
          <a:p>
            <a:r>
              <a:rPr lang="en-US" sz="1800" dirty="0"/>
              <a:t>AQS surface observations</a:t>
            </a:r>
          </a:p>
          <a:p>
            <a:r>
              <a:rPr lang="en-US" sz="1800" dirty="0"/>
              <a:t>OMI and GOME-2 NO2 column densities (KNMI, TEMIS)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59905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cd.sp.omi-cmaq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9328"/>
            <a:ext cx="7620000" cy="4795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57383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Spatial distribution of OMI and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densities. “DS” and “</a:t>
            </a:r>
            <a:r>
              <a:rPr lang="en-US" sz="1400" dirty="0" err="1"/>
              <a:t>xDS</a:t>
            </a:r>
            <a:r>
              <a:rPr lang="en-US" sz="1400" dirty="0"/>
              <a:t>” denote OMI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downscaling method, respectively, whereas “AK” and “</a:t>
            </a:r>
            <a:r>
              <a:rPr lang="en-US" sz="1400" dirty="0" err="1"/>
              <a:t>xAK</a:t>
            </a:r>
            <a:r>
              <a:rPr lang="en-US" sz="1400" dirty="0"/>
              <a:t>” denote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averaging kernel, respectively.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9DAB4E-7166-4249-AA18-16D04AF5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7AF2F4-1B04-4C42-AB3C-D29E5275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5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cd.sc.omi-cmaq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0800" cy="5596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" y="5638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Scatter plot comparison of OMI and CMAQ NO</a:t>
            </a:r>
            <a:r>
              <a:rPr lang="en-US" sz="1600" baseline="-25000" dirty="0"/>
              <a:t>2</a:t>
            </a:r>
            <a:r>
              <a:rPr lang="en-US" sz="1600" dirty="0"/>
              <a:t> column densities. “DS” and “</a:t>
            </a:r>
            <a:r>
              <a:rPr lang="en-US" sz="1600" dirty="0" err="1"/>
              <a:t>xDS</a:t>
            </a:r>
            <a:r>
              <a:rPr lang="en-US" sz="1600" dirty="0"/>
              <a:t>” denote OMI NO</a:t>
            </a:r>
            <a:r>
              <a:rPr lang="en-US" sz="1600" baseline="-25000" dirty="0"/>
              <a:t>2</a:t>
            </a:r>
            <a:r>
              <a:rPr lang="en-US" sz="1600" dirty="0"/>
              <a:t> column densities with and without the downscaling method, respectively, whereas “AK” and “</a:t>
            </a:r>
            <a:r>
              <a:rPr lang="en-US" sz="1600" dirty="0" err="1"/>
              <a:t>xAK</a:t>
            </a:r>
            <a:r>
              <a:rPr lang="en-US" sz="1600" dirty="0"/>
              <a:t>” denote CMAQ NO</a:t>
            </a:r>
            <a:r>
              <a:rPr lang="en-US" sz="1600" baseline="-25000" dirty="0"/>
              <a:t>2</a:t>
            </a:r>
            <a:r>
              <a:rPr lang="en-US" sz="1600" dirty="0"/>
              <a:t> column densities with and without the averaging kernel, respectively.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565" y="220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507098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DS+AK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565" y="51415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1290AB-E570-4D29-B500-637472A4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cd.sp.gome2a-cmaq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9" y="808580"/>
            <a:ext cx="8159202" cy="5135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59436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Spatial distribution of GOME-2 and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densities. “DS” and “</a:t>
            </a:r>
            <a:r>
              <a:rPr lang="en-US" sz="1400" dirty="0" err="1"/>
              <a:t>xDS</a:t>
            </a:r>
            <a:r>
              <a:rPr lang="en-US" sz="1400" dirty="0"/>
              <a:t>” denote GOME-2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downscaling method, respectively, whereas “AK” and “</a:t>
            </a:r>
            <a:r>
              <a:rPr lang="en-US" sz="1400" dirty="0" err="1"/>
              <a:t>xAK</a:t>
            </a:r>
            <a:r>
              <a:rPr lang="en-US" sz="1400" dirty="0"/>
              <a:t>” denote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averaging kernel, respectively.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99F0A5-2217-490C-A4FF-EDD6A7A6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cd.sc.gome2a-cmaq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89708"/>
            <a:ext cx="6324600" cy="5530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8111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Scatter plot comparison of GOME-2 and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densities. “DS” and “</a:t>
            </a:r>
            <a:r>
              <a:rPr lang="en-US" sz="1400" dirty="0" err="1"/>
              <a:t>xDS</a:t>
            </a:r>
            <a:r>
              <a:rPr lang="en-US" sz="1400" dirty="0"/>
              <a:t>” denote GOME-2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downscaling method, respectively, whereas “AK” and “</a:t>
            </a:r>
            <a:r>
              <a:rPr lang="en-US" sz="1400" dirty="0" err="1"/>
              <a:t>xAK</a:t>
            </a:r>
            <a:r>
              <a:rPr lang="en-US" sz="1400" dirty="0"/>
              <a:t>” denote CMAQ NO</a:t>
            </a:r>
            <a:r>
              <a:rPr lang="en-US" sz="1400" baseline="-25000" dirty="0"/>
              <a:t>2</a:t>
            </a:r>
            <a:r>
              <a:rPr lang="en-US" sz="1400" dirty="0"/>
              <a:t> column densities with and without the averaging kernel, respectively.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7600" y="507098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DS+AK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700" y="227483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117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090601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What’s wrong with GOME-2 AK?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9E4074B-C764-42E1-9A84-C35A3126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hyuncheol.kim\Documents\user\paper\Submitted\2018 aqmd\submission\RS\response\AK-omi-gome2a.sp.200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3"/>
          <a:stretch/>
        </p:blipFill>
        <p:spPr bwMode="auto">
          <a:xfrm>
            <a:off x="626556" y="3886200"/>
            <a:ext cx="7730113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6" y="1048118"/>
            <a:ext cx="7730113" cy="28883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Averaging Kernel (bottom layer)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345304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snapshots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35176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GOME-2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44034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52E6BF-59FB-4354-BCF5-BC9284D2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EA2366-14FD-494A-A878-2268C41E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3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Reconstruction of surface NO</a:t>
            </a:r>
            <a:r>
              <a:rPr lang="en-US" sz="3200" baseline="-25000" dirty="0"/>
              <a:t>2</a:t>
            </a:r>
            <a:r>
              <a:rPr lang="en-US" sz="3200" dirty="0"/>
              <a:t> concentration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5996"/>
            <a:ext cx="5867400" cy="102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495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l-GR" dirty="0"/>
              <a:t>α</a:t>
            </a:r>
            <a:r>
              <a:rPr lang="en-US" dirty="0"/>
              <a:t> is an additional adjustment due to satellite and model uncertainties.</a:t>
            </a:r>
          </a:p>
          <a:p>
            <a:r>
              <a:rPr lang="en-US" dirty="0"/>
              <a:t>For perfect model and satellite, </a:t>
            </a:r>
            <a:r>
              <a:rPr lang="el-GR" dirty="0"/>
              <a:t>α</a:t>
            </a:r>
            <a:r>
              <a:rPr lang="en-US" dirty="0"/>
              <a:t>=1.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360922"/>
            <a:ext cx="439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 inferred surface NO</a:t>
            </a:r>
            <a:r>
              <a:rPr lang="en-US" baseline="-25000" dirty="0"/>
              <a:t>2</a:t>
            </a:r>
            <a:r>
              <a:rPr lang="en-US" dirty="0"/>
              <a:t> concentrations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3329EC-E319-460D-868B-9E1692B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7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143000"/>
            <a:ext cx="7591425" cy="5715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Reconstructed NO</a:t>
            </a:r>
            <a:r>
              <a:rPr lang="en-US" sz="3200" baseline="-25000" dirty="0"/>
              <a:t>2</a:t>
            </a:r>
            <a:r>
              <a:rPr lang="en-US" sz="3200" dirty="0"/>
              <a:t> [OMI]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4063" y="288840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CMAQ</a:t>
            </a:r>
          </a:p>
          <a:p>
            <a:r>
              <a:rPr lang="en-US" b="1" dirty="0"/>
              <a:t>Bias = -3.73</a:t>
            </a:r>
          </a:p>
          <a:p>
            <a:r>
              <a:rPr lang="en-US" b="1" dirty="0"/>
              <a:t>RMSE=5.03</a:t>
            </a:r>
          </a:p>
          <a:p>
            <a:r>
              <a:rPr lang="en-US" b="1" dirty="0">
                <a:solidFill>
                  <a:srgbClr val="FF0000"/>
                </a:solidFill>
              </a:rPr>
              <a:t>R=0.86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AK</a:t>
            </a:r>
          </a:p>
          <a:p>
            <a:r>
              <a:rPr lang="en-US" b="1" dirty="0"/>
              <a:t>Bias = -3.59</a:t>
            </a:r>
          </a:p>
          <a:p>
            <a:r>
              <a:rPr lang="en-US" b="1" dirty="0"/>
              <a:t>RMSE=5.56</a:t>
            </a:r>
          </a:p>
          <a:p>
            <a:r>
              <a:rPr lang="en-US" b="1" dirty="0"/>
              <a:t>R=0.76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9854" y="2438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DS</a:t>
            </a:r>
          </a:p>
          <a:p>
            <a:pPr algn="r"/>
            <a:r>
              <a:rPr lang="en-US" b="1" dirty="0"/>
              <a:t>Bias = -3.03</a:t>
            </a:r>
          </a:p>
          <a:p>
            <a:pPr algn="r"/>
            <a:r>
              <a:rPr lang="en-US" b="1" dirty="0"/>
              <a:t>RMSE=4.63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R=0.86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1887" y="493685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DS &amp; AK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Bias = -2.59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RMSE=4.31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R=0.86</a:t>
            </a:r>
          </a:p>
        </p:txBody>
      </p:sp>
    </p:spTree>
    <p:extLst>
      <p:ext uri="{BB962C8B-B14F-4D97-AF65-F5344CB8AC3E}">
        <p14:creationId xmlns:p14="http://schemas.microsoft.com/office/powerpoint/2010/main" val="342542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s-adj.sp.omi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85800"/>
            <a:ext cx="7647774" cy="52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8026" y="6096000"/>
            <a:ext cx="78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Reconstructed surface NO</a:t>
            </a:r>
            <a:r>
              <a:rPr lang="en-US" baseline="-25000" dirty="0"/>
              <a:t>2 </a:t>
            </a:r>
            <a:r>
              <a:rPr lang="en-US" dirty="0"/>
              <a:t>concentrations using OMI column densities and CMAQ column-to-surface ratios at 13:30 local time in 2008.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B5EAC0E-C635-46B2-B332-345351CC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143000"/>
            <a:ext cx="7591425" cy="571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Reconstructed NO</a:t>
            </a:r>
            <a:r>
              <a:rPr lang="en-US" sz="3200" baseline="-25000" dirty="0"/>
              <a:t>2</a:t>
            </a:r>
            <a:r>
              <a:rPr lang="en-US" sz="3200" dirty="0"/>
              <a:t> [GOME-2]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4829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CMAQ</a:t>
            </a:r>
          </a:p>
          <a:p>
            <a:r>
              <a:rPr lang="en-US" b="1" dirty="0"/>
              <a:t>Bias = -3.66</a:t>
            </a:r>
          </a:p>
          <a:p>
            <a:r>
              <a:rPr lang="en-US" b="1" dirty="0">
                <a:solidFill>
                  <a:srgbClr val="FF0000"/>
                </a:solidFill>
              </a:rPr>
              <a:t>RMSE=6.14</a:t>
            </a:r>
          </a:p>
          <a:p>
            <a:r>
              <a:rPr lang="en-US" b="1" dirty="0"/>
              <a:t>R=0.84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AK</a:t>
            </a:r>
          </a:p>
          <a:p>
            <a:r>
              <a:rPr lang="en-US" b="1" dirty="0">
                <a:solidFill>
                  <a:srgbClr val="FF0000"/>
                </a:solidFill>
              </a:rPr>
              <a:t>Bias = 0.64</a:t>
            </a:r>
          </a:p>
          <a:p>
            <a:r>
              <a:rPr lang="en-US" b="1" dirty="0"/>
              <a:t>RMSE=7.18</a:t>
            </a:r>
          </a:p>
          <a:p>
            <a:r>
              <a:rPr lang="en-US" b="1" dirty="0"/>
              <a:t>R=0.82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7823" y="2438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DS</a:t>
            </a:r>
          </a:p>
          <a:p>
            <a:pPr algn="r"/>
            <a:r>
              <a:rPr lang="en-US" b="1" dirty="0"/>
              <a:t>Bias = 1.84</a:t>
            </a:r>
          </a:p>
          <a:p>
            <a:pPr algn="r"/>
            <a:r>
              <a:rPr lang="en-US" b="1" dirty="0"/>
              <a:t>RMSE=6.62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R=0.87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1887" y="493685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DS &amp; AK</a:t>
            </a:r>
          </a:p>
          <a:p>
            <a:pPr algn="r"/>
            <a:r>
              <a:rPr lang="en-US" b="1" dirty="0"/>
              <a:t>Bias = 11.38</a:t>
            </a:r>
          </a:p>
          <a:p>
            <a:pPr algn="r"/>
            <a:r>
              <a:rPr lang="en-US" b="1" dirty="0"/>
              <a:t>RMSE=18.48</a:t>
            </a:r>
          </a:p>
          <a:p>
            <a:pPr algn="r"/>
            <a:r>
              <a:rPr lang="en-US" b="1" dirty="0"/>
              <a:t>R=0.86</a:t>
            </a:r>
          </a:p>
        </p:txBody>
      </p:sp>
    </p:spTree>
    <p:extLst>
      <p:ext uri="{BB962C8B-B14F-4D97-AF65-F5344CB8AC3E}">
        <p14:creationId xmlns:p14="http://schemas.microsoft.com/office/powerpoint/2010/main" val="24543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Motivation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high-resolution and full coverage NO</a:t>
            </a:r>
            <a:r>
              <a:rPr lang="en-US" baseline="-25000" dirty="0"/>
              <a:t>2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For epidemiology,</a:t>
            </a:r>
          </a:p>
          <a:p>
            <a:pPr lvl="2"/>
            <a:r>
              <a:rPr lang="en-US" dirty="0"/>
              <a:t>One of NAAQS pollutants</a:t>
            </a:r>
          </a:p>
          <a:p>
            <a:pPr lvl="2"/>
            <a:r>
              <a:rPr lang="en-US" dirty="0"/>
              <a:t>Raised levels of nitrogen dioxide causes respiratory problems. Significant impacts on people with asthma.</a:t>
            </a:r>
          </a:p>
          <a:p>
            <a:pPr lvl="1"/>
            <a:r>
              <a:rPr lang="en-US" dirty="0"/>
              <a:t>For emission estimation,</a:t>
            </a:r>
          </a:p>
          <a:p>
            <a:pPr lvl="2"/>
            <a:r>
              <a:rPr lang="en-US" dirty="0"/>
              <a:t>Import precursor of ozone and particulate matter</a:t>
            </a:r>
          </a:p>
          <a:p>
            <a:pPr lvl="2"/>
            <a:r>
              <a:rPr lang="en-US" dirty="0"/>
              <a:t>Detection of urban emission sources</a:t>
            </a:r>
          </a:p>
          <a:p>
            <a:pPr lvl="2"/>
            <a:r>
              <a:rPr lang="en-US" dirty="0"/>
              <a:t>Fine-scale air quality simulations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8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8 aqmd\no2s-adj.sp.gome2a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02197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5762" y="6096000"/>
            <a:ext cx="727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Reconstructed surface NO</a:t>
            </a:r>
            <a:r>
              <a:rPr lang="en-US" baseline="-25000" dirty="0"/>
              <a:t>2</a:t>
            </a:r>
            <a:r>
              <a:rPr lang="en-US" dirty="0"/>
              <a:t> concentrations using GOME-2 column densities and CMAQ column-to-surface ratios at 09:30 local time in 2008.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04D6A9-1A2E-4AB6-B8EB-10096195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C:\Users\hyuncheol.kim\Documents\user\paper\current\2018 aqmd\no2s-adj.sp.omi.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315"/>
            <a:ext cx="4572000" cy="313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hyuncheol.kim\Documents\user\paper\current\2018 aqmd\no2s-adj.sp.gome2a.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7314"/>
            <a:ext cx="4572000" cy="313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4611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OMI with </a:t>
            </a:r>
            <a:r>
              <a:rPr lang="el-GR" b="1" dirty="0"/>
              <a:t>α</a:t>
            </a:r>
            <a:r>
              <a:rPr lang="en-US" b="1" dirty="0"/>
              <a:t>=1.37</a:t>
            </a:r>
          </a:p>
          <a:p>
            <a:r>
              <a:rPr lang="en-US" b="1" dirty="0"/>
              <a:t>Bias = 0, </a:t>
            </a:r>
            <a:r>
              <a:rPr lang="en-US" b="1" dirty="0">
                <a:solidFill>
                  <a:srgbClr val="FF0000"/>
                </a:solidFill>
              </a:rPr>
              <a:t>RMSE=4.31, </a:t>
            </a:r>
            <a:r>
              <a:rPr lang="en-US" b="1" dirty="0"/>
              <a:t>R=0.86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4611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GOME-2 with </a:t>
            </a:r>
            <a:r>
              <a:rPr lang="el-GR" b="1" dirty="0"/>
              <a:t>α</a:t>
            </a:r>
            <a:r>
              <a:rPr lang="en-US" b="1" dirty="0"/>
              <a:t>=0.88</a:t>
            </a:r>
          </a:p>
          <a:p>
            <a:r>
              <a:rPr lang="en-US" b="1" dirty="0"/>
              <a:t>Bias = 0, RMSE=6.62, </a:t>
            </a:r>
            <a:r>
              <a:rPr lang="en-US" b="1" dirty="0">
                <a:solidFill>
                  <a:srgbClr val="FF0000"/>
                </a:solidFill>
              </a:rPr>
              <a:t>R=0.87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F1AB69-D4CE-4F3E-BE0F-B70E7B4C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2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conservative downscaling was designed to enhance the spatial resolution of satellite measurements by applying the fine-scale spatial structure from the model, with strict mass conservation at each satellite footprint pixel level. </a:t>
            </a:r>
          </a:p>
          <a:p>
            <a:r>
              <a:rPr lang="en-US" dirty="0"/>
              <a:t>With the downscaling approach, NO</a:t>
            </a:r>
            <a:r>
              <a:rPr lang="en-US" baseline="-25000" dirty="0"/>
              <a:t>2</a:t>
            </a:r>
            <a:r>
              <a:rPr lang="en-US" dirty="0"/>
              <a:t> column densities from the OMI (13×24 km) and the GOME-2 (40×80 km) show excellent agreement with the CMAQ (4×4 km) NO</a:t>
            </a:r>
            <a:r>
              <a:rPr lang="en-US" baseline="-25000" dirty="0"/>
              <a:t>2</a:t>
            </a:r>
            <a:r>
              <a:rPr lang="en-US" dirty="0"/>
              <a:t> column densities, with R = 0.96 for OMI and R = 0.97 for GOME-2. </a:t>
            </a:r>
          </a:p>
          <a:p>
            <a:r>
              <a:rPr lang="en-US" dirty="0"/>
              <a:t>We further reconstructed surface NO</a:t>
            </a:r>
            <a:r>
              <a:rPr lang="en-US" baseline="-25000" dirty="0"/>
              <a:t>2</a:t>
            </a:r>
            <a:r>
              <a:rPr lang="en-US" dirty="0"/>
              <a:t> concentrations by combining satellite column densities and simulated surface-to-column ratios from the model. Compared with AQS surface observations, the reconstructed surface concentrations show a good agreement; R = 0.86 for both OMI and GOME-2. </a:t>
            </a:r>
          </a:p>
          <a:p>
            <a:r>
              <a:rPr lang="en-US" dirty="0"/>
              <a:t>Limitation in using current GOME-2 AK is also discussed.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Topics to discuss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comparison of model and satellite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Temporal sampling (diurnal)</a:t>
            </a:r>
          </a:p>
          <a:p>
            <a:pPr lvl="1"/>
            <a:r>
              <a:rPr lang="en-US" dirty="0"/>
              <a:t>Spatial resolution (downscaling)</a:t>
            </a:r>
          </a:p>
          <a:p>
            <a:pPr lvl="1"/>
            <a:r>
              <a:rPr lang="en-US" dirty="0"/>
              <a:t>Vertical sensitivity (averaging kernel)</a:t>
            </a:r>
          </a:p>
          <a:p>
            <a:r>
              <a:rPr lang="en-US" dirty="0"/>
              <a:t>Reconstruction of surface NO</a:t>
            </a:r>
            <a:r>
              <a:rPr lang="en-US" baseline="-25000" dirty="0"/>
              <a:t>2</a:t>
            </a:r>
            <a:r>
              <a:rPr lang="en-US" dirty="0"/>
              <a:t> concentration</a:t>
            </a:r>
          </a:p>
          <a:p>
            <a:pPr lvl="1"/>
            <a:r>
              <a:rPr lang="en-US" dirty="0"/>
              <a:t>Data fusion</a:t>
            </a:r>
          </a:p>
          <a:p>
            <a:r>
              <a:rPr lang="en-US" dirty="0"/>
              <a:t>Conversion to emission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Machine learning (See Kim et al. poster [#4] tomorrow)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6910" y="2160668"/>
            <a:ext cx="6824077" cy="3779947"/>
            <a:chOff x="1223622" y="1405754"/>
            <a:chExt cx="6824077" cy="3779947"/>
          </a:xfrm>
        </p:grpSpPr>
        <p:grpSp>
          <p:nvGrpSpPr>
            <p:cNvPr id="64" name="Group 63"/>
            <p:cNvGrpSpPr/>
            <p:nvPr/>
          </p:nvGrpSpPr>
          <p:grpSpPr>
            <a:xfrm>
              <a:off x="1223622" y="1405754"/>
              <a:ext cx="5279461" cy="3779947"/>
              <a:chOff x="1207899" y="1405754"/>
              <a:chExt cx="5279461" cy="377994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26703" y="1405754"/>
                <a:ext cx="212651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Satellite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60848" y="1419604"/>
                <a:ext cx="212651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Model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76955" y="2275923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sVCD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42198" y="2278583"/>
                <a:ext cx="109097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mVCD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5382532" y="1775081"/>
                <a:ext cx="3" cy="503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4" idx="3"/>
              </p:cNvCxnSpPr>
              <p:nvPr/>
            </p:nvCxnSpPr>
            <p:spPr>
              <a:xfrm>
                <a:off x="3453215" y="1590420"/>
                <a:ext cx="1957036" cy="436414"/>
              </a:xfrm>
              <a:prstGeom prst="bentConnector3">
                <a:avLst>
                  <a:gd name="adj1" fmla="val 30886"/>
                </a:avLst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285459" y="2278596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42198" y="3802589"/>
                <a:ext cx="109097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mVCD</a:t>
                </a:r>
                <a:r>
                  <a:rPr lang="en-US" dirty="0"/>
                  <a:t>/AK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76955" y="3802589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sVCD</a:t>
                </a:r>
                <a:r>
                  <a:rPr lang="en-US" dirty="0"/>
                  <a:t>/DS</a:t>
                </a:r>
              </a:p>
            </p:txBody>
          </p:sp>
          <p:cxnSp>
            <p:nvCxnSpPr>
              <p:cNvPr id="22" name="Straight Arrow Connector 21"/>
              <p:cNvCxnSpPr>
                <a:stCxn id="7" idx="2"/>
                <a:endCxn id="19" idx="0"/>
              </p:cNvCxnSpPr>
              <p:nvPr/>
            </p:nvCxnSpPr>
            <p:spPr>
              <a:xfrm>
                <a:off x="5387686" y="2647915"/>
                <a:ext cx="0" cy="11546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983152" y="1775081"/>
                <a:ext cx="0" cy="503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42863" y="1775076"/>
                <a:ext cx="0" cy="503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15" idx="2"/>
              </p:cNvCxnSpPr>
              <p:nvPr/>
            </p:nvCxnSpPr>
            <p:spPr>
              <a:xfrm rot="16200000" flipH="1">
                <a:off x="3197916" y="1251310"/>
                <a:ext cx="787999" cy="3581234"/>
              </a:xfrm>
              <a:prstGeom prst="bentConnector2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>
                <a:stCxn id="7" idx="1"/>
              </p:cNvCxnSpPr>
              <p:nvPr/>
            </p:nvCxnSpPr>
            <p:spPr>
              <a:xfrm rot="10800000" flipV="1">
                <a:off x="2983152" y="2463249"/>
                <a:ext cx="1859046" cy="548668"/>
              </a:xfrm>
              <a:prstGeom prst="bentConnector3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992793" y="2644045"/>
                <a:ext cx="0" cy="1157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466849" y="1999152"/>
                <a:ext cx="1547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Local pass time</a:t>
                </a:r>
              </a:p>
              <a:p>
                <a:pPr algn="ctr"/>
                <a:r>
                  <a:rPr lang="en-US" sz="1200" dirty="0"/>
                  <a:t>(Temporal match)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45812" y="2661777"/>
                <a:ext cx="14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Conservative Downscaling</a:t>
                </a:r>
              </a:p>
              <a:p>
                <a:pPr algn="ctr"/>
                <a:r>
                  <a:rPr lang="en-US" sz="1200" dirty="0"/>
                  <a:t>(Horizontal match)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07899" y="3423239"/>
                <a:ext cx="1279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Averaging Kernel</a:t>
                </a:r>
              </a:p>
              <a:p>
                <a:pPr algn="ctr"/>
                <a:r>
                  <a:rPr lang="en-US" sz="1200" dirty="0"/>
                  <a:t>(Vertical match)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993091" y="4184377"/>
                <a:ext cx="2408582" cy="212036"/>
                <a:chOff x="3221690" y="4393096"/>
                <a:chExt cx="2408582" cy="212036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221690" y="4601817"/>
                  <a:ext cx="23993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221690" y="4393096"/>
                  <a:ext cx="0" cy="208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5630272" y="4396411"/>
                  <a:ext cx="0" cy="208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/>
              <p:cNvCxnSpPr>
                <a:endCxn id="52" idx="0"/>
              </p:cNvCxnSpPr>
              <p:nvPr/>
            </p:nvCxnSpPr>
            <p:spPr>
              <a:xfrm>
                <a:off x="4200152" y="4393098"/>
                <a:ext cx="6678" cy="4232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2976955" y="4816369"/>
                <a:ext cx="245974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Comparison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664683" y="2787686"/>
              <a:ext cx="1383016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Emission</a:t>
              </a:r>
            </a:p>
            <a:p>
              <a:pPr algn="ctr"/>
              <a:r>
                <a:rPr lang="en-US" dirty="0"/>
                <a:t>Adjustment</a:t>
              </a:r>
            </a:p>
          </p:txBody>
        </p:sp>
        <p:cxnSp>
          <p:nvCxnSpPr>
            <p:cNvPr id="30" name="Elbow Connector 29"/>
            <p:cNvCxnSpPr>
              <a:stCxn id="52" idx="3"/>
              <a:endCxn id="28" idx="2"/>
            </p:cNvCxnSpPr>
            <p:nvPr/>
          </p:nvCxnSpPr>
          <p:spPr>
            <a:xfrm flipV="1">
              <a:off x="5452427" y="3434017"/>
              <a:ext cx="1903764" cy="156701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</p:cNvCxnSpPr>
            <p:nvPr/>
          </p:nvCxnSpPr>
          <p:spPr>
            <a:xfrm rot="16200000" flipV="1">
              <a:off x="6330068" y="1761562"/>
              <a:ext cx="1183416" cy="86883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2687" y="4544100"/>
              <a:ext cx="1371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Emission-to-VCD</a:t>
              </a:r>
            </a:p>
            <a:p>
              <a:pPr algn="ctr"/>
              <a:r>
                <a:rPr lang="en-US" sz="1200" dirty="0"/>
                <a:t>Conversion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Top-down estimation of NO</a:t>
            </a:r>
            <a:r>
              <a:rPr lang="en-US" sz="3200" baseline="-25000" dirty="0">
                <a:latin typeface="+mn-lt"/>
              </a:rPr>
              <a:t>x</a:t>
            </a:r>
            <a:r>
              <a:rPr lang="en-US" sz="3200" dirty="0">
                <a:latin typeface="+mn-lt"/>
              </a:rPr>
              <a:t> emissions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872B621-7A74-4D17-939F-ECE95FCD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23379E08-C3DD-4A61-872F-66093ADE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6910" y="2160668"/>
            <a:ext cx="6824077" cy="3779947"/>
            <a:chOff x="1223622" y="1405754"/>
            <a:chExt cx="6824077" cy="3779947"/>
          </a:xfrm>
        </p:grpSpPr>
        <p:grpSp>
          <p:nvGrpSpPr>
            <p:cNvPr id="64" name="Group 63"/>
            <p:cNvGrpSpPr/>
            <p:nvPr/>
          </p:nvGrpSpPr>
          <p:grpSpPr>
            <a:xfrm>
              <a:off x="1223622" y="1405754"/>
              <a:ext cx="5279461" cy="3779947"/>
              <a:chOff x="1207899" y="1405754"/>
              <a:chExt cx="5279461" cy="377994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26703" y="1405754"/>
                <a:ext cx="212651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Satellite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60848" y="1419604"/>
                <a:ext cx="212651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Model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76955" y="2275923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sVCD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42198" y="2278583"/>
                <a:ext cx="109097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mVCD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5382532" y="1775081"/>
                <a:ext cx="3" cy="503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4" idx="3"/>
              </p:cNvCxnSpPr>
              <p:nvPr/>
            </p:nvCxnSpPr>
            <p:spPr>
              <a:xfrm>
                <a:off x="3453215" y="1590420"/>
                <a:ext cx="1957036" cy="436414"/>
              </a:xfrm>
              <a:prstGeom prst="bentConnector3">
                <a:avLst>
                  <a:gd name="adj1" fmla="val 30886"/>
                </a:avLst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285459" y="2278596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42198" y="3802589"/>
                <a:ext cx="109097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mVCD</a:t>
                </a:r>
                <a:r>
                  <a:rPr lang="en-US" dirty="0"/>
                  <a:t>/AK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76955" y="3802589"/>
                <a:ext cx="103167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sVCD</a:t>
                </a:r>
                <a:r>
                  <a:rPr lang="en-US" dirty="0"/>
                  <a:t>/DS</a:t>
                </a:r>
              </a:p>
            </p:txBody>
          </p:sp>
          <p:cxnSp>
            <p:nvCxnSpPr>
              <p:cNvPr id="22" name="Straight Arrow Connector 21"/>
              <p:cNvCxnSpPr>
                <a:stCxn id="7" idx="2"/>
                <a:endCxn id="19" idx="0"/>
              </p:cNvCxnSpPr>
              <p:nvPr/>
            </p:nvCxnSpPr>
            <p:spPr>
              <a:xfrm>
                <a:off x="5387686" y="2647915"/>
                <a:ext cx="0" cy="11546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983152" y="1775081"/>
                <a:ext cx="0" cy="503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42863" y="1775076"/>
                <a:ext cx="0" cy="503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15" idx="2"/>
              </p:cNvCxnSpPr>
              <p:nvPr/>
            </p:nvCxnSpPr>
            <p:spPr>
              <a:xfrm rot="16200000" flipH="1">
                <a:off x="3197916" y="1251310"/>
                <a:ext cx="787999" cy="3581234"/>
              </a:xfrm>
              <a:prstGeom prst="bentConnector2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>
                <a:stCxn id="7" idx="1"/>
              </p:cNvCxnSpPr>
              <p:nvPr/>
            </p:nvCxnSpPr>
            <p:spPr>
              <a:xfrm rot="10800000" flipV="1">
                <a:off x="2983152" y="2463249"/>
                <a:ext cx="1859046" cy="548668"/>
              </a:xfrm>
              <a:prstGeom prst="bentConnector3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992793" y="2644045"/>
                <a:ext cx="0" cy="1157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466849" y="1999152"/>
                <a:ext cx="1547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Local pass time</a:t>
                </a:r>
              </a:p>
              <a:p>
                <a:pPr algn="ctr"/>
                <a:r>
                  <a:rPr lang="en-US" sz="1200" dirty="0"/>
                  <a:t>(Temporal match)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45812" y="2661777"/>
                <a:ext cx="14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Conservative Downscaling</a:t>
                </a:r>
              </a:p>
              <a:p>
                <a:pPr algn="ctr"/>
                <a:r>
                  <a:rPr lang="en-US" sz="1200" dirty="0"/>
                  <a:t>(Horizontal match)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07899" y="3423239"/>
                <a:ext cx="1279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Averaging Kernel</a:t>
                </a:r>
              </a:p>
              <a:p>
                <a:pPr algn="ctr"/>
                <a:r>
                  <a:rPr lang="en-US" sz="1200" dirty="0"/>
                  <a:t>(Vertical match)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993091" y="4184377"/>
                <a:ext cx="2408582" cy="212036"/>
                <a:chOff x="3221690" y="4393096"/>
                <a:chExt cx="2408582" cy="212036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221690" y="4601817"/>
                  <a:ext cx="23993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221690" y="4393096"/>
                  <a:ext cx="0" cy="208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5630272" y="4396411"/>
                  <a:ext cx="0" cy="208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/>
              <p:cNvCxnSpPr>
                <a:endCxn id="52" idx="0"/>
              </p:cNvCxnSpPr>
              <p:nvPr/>
            </p:nvCxnSpPr>
            <p:spPr>
              <a:xfrm>
                <a:off x="4200152" y="4393098"/>
                <a:ext cx="6678" cy="4232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2976955" y="4816369"/>
                <a:ext cx="245974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Comparison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664683" y="2787686"/>
              <a:ext cx="1383016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Emission</a:t>
              </a:r>
            </a:p>
            <a:p>
              <a:pPr algn="ctr"/>
              <a:r>
                <a:rPr lang="en-US" dirty="0"/>
                <a:t>Adjustment</a:t>
              </a:r>
            </a:p>
          </p:txBody>
        </p:sp>
        <p:cxnSp>
          <p:nvCxnSpPr>
            <p:cNvPr id="30" name="Elbow Connector 29"/>
            <p:cNvCxnSpPr>
              <a:stCxn id="52" idx="3"/>
              <a:endCxn id="28" idx="2"/>
            </p:cNvCxnSpPr>
            <p:nvPr/>
          </p:nvCxnSpPr>
          <p:spPr>
            <a:xfrm flipV="1">
              <a:off x="5452427" y="3434017"/>
              <a:ext cx="1903764" cy="156701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</p:cNvCxnSpPr>
            <p:nvPr/>
          </p:nvCxnSpPr>
          <p:spPr>
            <a:xfrm rot="16200000" flipV="1">
              <a:off x="6330068" y="1761562"/>
              <a:ext cx="1183416" cy="86883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2687" y="4544100"/>
              <a:ext cx="1371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Emission-to-VCD</a:t>
              </a:r>
            </a:p>
            <a:p>
              <a:pPr algn="ctr"/>
              <a:r>
                <a:rPr lang="en-US" sz="1200" dirty="0"/>
                <a:t>Conversion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F12AB-5AE0-4B3F-9056-25C65E31049A}"/>
              </a:ext>
            </a:extLst>
          </p:cNvPr>
          <p:cNvSpPr txBox="1"/>
          <p:nvPr/>
        </p:nvSpPr>
        <p:spPr>
          <a:xfrm>
            <a:off x="350602" y="1594511"/>
            <a:ext cx="246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Retrieval uncertainties: Detection limit &amp; Instrumental error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343F00-4306-4B69-87D4-5FA8218B933A}"/>
              </a:ext>
            </a:extLst>
          </p:cNvPr>
          <p:cNvSpPr txBox="1"/>
          <p:nvPr/>
        </p:nvSpPr>
        <p:spPr>
          <a:xfrm>
            <a:off x="6167379" y="1263963"/>
            <a:ext cx="2767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uncertainties: Chemical &amp; Meteorological (e.g. PBL)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3AD348-0A40-4E79-8650-0E7F0BBC61B9}"/>
              </a:ext>
            </a:extLst>
          </p:cNvPr>
          <p:cNvSpPr txBox="1"/>
          <p:nvPr/>
        </p:nvSpPr>
        <p:spPr>
          <a:xfrm>
            <a:off x="212007" y="4549248"/>
            <a:ext cx="246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AK quality &amp; spatial resolution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D1BDD2-F0DA-444D-B5BE-7B82A5C3AAEB}"/>
              </a:ext>
            </a:extLst>
          </p:cNvPr>
          <p:cNvSpPr txBox="1"/>
          <p:nvPr/>
        </p:nvSpPr>
        <p:spPr>
          <a:xfrm>
            <a:off x="4158947" y="3888936"/>
            <a:ext cx="246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Footprint resolution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FC9ED8-9F01-4CA9-BE5B-A58E9E6AF1C6}"/>
              </a:ext>
            </a:extLst>
          </p:cNvPr>
          <p:cNvSpPr txBox="1"/>
          <p:nvPr/>
        </p:nvSpPr>
        <p:spPr>
          <a:xfrm>
            <a:off x="4443733" y="2500135"/>
            <a:ext cx="246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Diurnal profile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9EE12D-9EC3-4101-9CA0-27AF8B3CCD14}"/>
              </a:ext>
            </a:extLst>
          </p:cNvPr>
          <p:cNvSpPr txBox="1"/>
          <p:nvPr/>
        </p:nvSpPr>
        <p:spPr>
          <a:xfrm>
            <a:off x="6870645" y="5743357"/>
            <a:ext cx="18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Conversion ratio</a:t>
            </a:r>
          </a:p>
          <a:p>
            <a:r>
              <a:rPr lang="en-US" dirty="0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4C29E05-E9BC-47C9-BFBD-38F1DCF3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날짜 개체 틀 10">
            <a:extLst>
              <a:ext uri="{FF2B5EF4-FFF2-40B4-BE49-F238E27FC236}">
                <a16:creationId xmlns:a16="http://schemas.microsoft.com/office/drawing/2014/main" id="{FA3E2FFE-9D12-4F47-9B97-FC209473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0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58" y="1373796"/>
            <a:ext cx="4114800" cy="525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4" y="1373796"/>
            <a:ext cx="4114800" cy="5255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400" y="5955268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A6EB9-7593-461B-A678-7F224D325B90}"/>
              </a:ext>
            </a:extLst>
          </p:cNvPr>
          <p:cNvSpPr txBox="1"/>
          <p:nvPr/>
        </p:nvSpPr>
        <p:spPr>
          <a:xfrm>
            <a:off x="4826000" y="594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CMAQ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33AB772-239D-400B-A175-DA1F0188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How to compare?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D7D1EA-6B04-4889-BCF8-65451448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D08938-1B73-4D05-808C-7ED97A4B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124200" cy="365125"/>
          </a:xfrm>
        </p:spPr>
        <p:txBody>
          <a:bodyPr/>
          <a:lstStyle/>
          <a:p>
            <a:r>
              <a:rPr lang="en-US" altLang="ko-KR" dirty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6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74" y="3193869"/>
            <a:ext cx="2677641" cy="34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59" y="3193869"/>
            <a:ext cx="2677641" cy="34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74" y="0"/>
            <a:ext cx="2677640" cy="34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48" y="0"/>
            <a:ext cx="2677641" cy="34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9447" y="410707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OMI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A6EB9-7593-461B-A678-7F224D325B90}"/>
              </a:ext>
            </a:extLst>
          </p:cNvPr>
          <p:cNvSpPr txBox="1"/>
          <p:nvPr/>
        </p:nvSpPr>
        <p:spPr>
          <a:xfrm>
            <a:off x="4811138" y="410707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CMAQ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250DCF-1CAE-4634-84BA-C6F360A2A6CE}"/>
              </a:ext>
            </a:extLst>
          </p:cNvPr>
          <p:cNvSpPr txBox="1"/>
          <p:nvPr/>
        </p:nvSpPr>
        <p:spPr>
          <a:xfrm>
            <a:off x="1894358" y="6128653"/>
            <a:ext cx="235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OMI-downscaled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D2F26-BD1F-443D-B098-C64E9F556D8E}"/>
              </a:ext>
            </a:extLst>
          </p:cNvPr>
          <p:cNvSpPr txBox="1"/>
          <p:nvPr/>
        </p:nvSpPr>
        <p:spPr>
          <a:xfrm>
            <a:off x="4750474" y="5881907"/>
            <a:ext cx="235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 CAMQ-upscaled</a:t>
            </a:r>
          </a:p>
          <a:p>
            <a:r>
              <a:rPr lang="en-US" dirty="0"/>
              <a:t>       (Pseudo-OMI)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DDF07A5-8E69-4E4A-B508-7D5661B54F1B}"/>
              </a:ext>
            </a:extLst>
          </p:cNvPr>
          <p:cNvGrpSpPr/>
          <p:nvPr/>
        </p:nvGrpSpPr>
        <p:grpSpPr>
          <a:xfrm>
            <a:off x="1659579" y="3087570"/>
            <a:ext cx="6036621" cy="608821"/>
            <a:chOff x="1659579" y="3087570"/>
            <a:chExt cx="6036621" cy="60882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2F989B7-C043-4791-BBB1-4D793A4D2DFA}"/>
                </a:ext>
              </a:extLst>
            </p:cNvPr>
            <p:cNvGrpSpPr/>
            <p:nvPr/>
          </p:nvGrpSpPr>
          <p:grpSpPr>
            <a:xfrm>
              <a:off x="3027240" y="3087570"/>
              <a:ext cx="3215397" cy="608821"/>
              <a:chOff x="3027240" y="3087570"/>
              <a:chExt cx="3215397" cy="608821"/>
            </a:xfrm>
          </p:grpSpPr>
          <p:sp>
            <p:nvSpPr>
              <p:cNvPr id="11" name="Right Arrow 12">
                <a:extLst>
                  <a:ext uri="{FF2B5EF4-FFF2-40B4-BE49-F238E27FC236}">
                    <a16:creationId xmlns:a16="http://schemas.microsoft.com/office/drawing/2014/main" id="{C1928641-5D10-40EA-B6DA-49445D909475}"/>
                  </a:ext>
                </a:extLst>
              </p:cNvPr>
              <p:cNvSpPr/>
              <p:nvPr/>
            </p:nvSpPr>
            <p:spPr>
              <a:xfrm rot="5400000">
                <a:off x="2939958" y="3205338"/>
                <a:ext cx="578335" cy="403772"/>
              </a:xfrm>
              <a:prstGeom prst="rightArrow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2">
                <a:extLst>
                  <a:ext uri="{FF2B5EF4-FFF2-40B4-BE49-F238E27FC236}">
                    <a16:creationId xmlns:a16="http://schemas.microsoft.com/office/drawing/2014/main" id="{0AAA10EA-8065-4D49-A304-A56CBA89195E}"/>
                  </a:ext>
                </a:extLst>
              </p:cNvPr>
              <p:cNvSpPr/>
              <p:nvPr/>
            </p:nvSpPr>
            <p:spPr>
              <a:xfrm rot="5400000">
                <a:off x="5751583" y="3174852"/>
                <a:ext cx="578335" cy="403772"/>
              </a:xfrm>
              <a:prstGeom prst="rightArrow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A3E4D2-1833-46CA-B6FA-B9A335E3FA89}"/>
                </a:ext>
              </a:extLst>
            </p:cNvPr>
            <p:cNvSpPr txBox="1"/>
            <p:nvPr/>
          </p:nvSpPr>
          <p:spPr>
            <a:xfrm>
              <a:off x="1659579" y="3177347"/>
              <a:ext cx="1411599" cy="369332"/>
            </a:xfrm>
            <a:prstGeom prst="rect">
              <a:avLst/>
            </a:prstGeom>
            <a:solidFill>
              <a:schemeClr val="bg2">
                <a:lumMod val="9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Downscaling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63CC22-2001-49BE-ABA8-EF207B257A82}"/>
                </a:ext>
              </a:extLst>
            </p:cNvPr>
            <p:cNvSpPr txBox="1"/>
            <p:nvPr/>
          </p:nvSpPr>
          <p:spPr>
            <a:xfrm>
              <a:off x="6284601" y="3216937"/>
              <a:ext cx="1411599" cy="369332"/>
            </a:xfrm>
            <a:prstGeom prst="rect">
              <a:avLst/>
            </a:prstGeom>
            <a:solidFill>
              <a:schemeClr val="bg2">
                <a:lumMod val="9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Upscaling</a:t>
              </a:r>
            </a:p>
          </p:txBody>
        </p:sp>
      </p:grpSp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26A9151E-E602-4525-AD85-8D413C3FBF94}"/>
              </a:ext>
            </a:extLst>
          </p:cNvPr>
          <p:cNvCxnSpPr/>
          <p:nvPr/>
        </p:nvCxnSpPr>
        <p:spPr>
          <a:xfrm>
            <a:off x="3703715" y="2809289"/>
            <a:ext cx="1519684" cy="1092200"/>
          </a:xfrm>
          <a:prstGeom prst="straightConnector1">
            <a:avLst/>
          </a:prstGeom>
          <a:ln w="66675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893474A8-8AE3-4329-B2C2-219F2E93F8C3}"/>
              </a:ext>
            </a:extLst>
          </p:cNvPr>
          <p:cNvCxnSpPr/>
          <p:nvPr/>
        </p:nvCxnSpPr>
        <p:spPr>
          <a:xfrm flipV="1">
            <a:off x="3703715" y="2784157"/>
            <a:ext cx="1796926" cy="1139192"/>
          </a:xfrm>
          <a:prstGeom prst="straightConnector1">
            <a:avLst/>
          </a:prstGeom>
          <a:ln w="66675">
            <a:solidFill>
              <a:srgbClr val="E9479C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9C3B06-7B36-4812-84E2-538BD991A932}"/>
              </a:ext>
            </a:extLst>
          </p:cNvPr>
          <p:cNvSpPr txBox="1"/>
          <p:nvPr/>
        </p:nvSpPr>
        <p:spPr>
          <a:xfrm>
            <a:off x="3563085" y="2924549"/>
            <a:ext cx="2048010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Fair comparison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272FDFE-4682-4125-A01C-E12E7C08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날짜 개체 틀 12">
            <a:extLst>
              <a:ext uri="{FF2B5EF4-FFF2-40B4-BE49-F238E27FC236}">
                <a16:creationId xmlns:a16="http://schemas.microsoft.com/office/drawing/2014/main" id="{22B8A900-4070-447F-8F1A-AB12E6F3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743200" y="1066800"/>
            <a:ext cx="6400800" cy="5740924"/>
            <a:chOff x="2590800" y="0"/>
            <a:chExt cx="12405360" cy="11490960"/>
          </a:xfrm>
        </p:grpSpPr>
        <p:pic>
          <p:nvPicPr>
            <p:cNvPr id="1026" name="Picture 2" descr="C:\Users\HyunCheol.Kim\Documents\user\work\NO2\2014 CALNEX\CMAQ-pixe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0"/>
              <a:ext cx="5852160" cy="585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HyunCheol.Kim\Documents\user\work\NO2\2014 CALNEX\OMI-pix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0"/>
              <a:ext cx="5852160" cy="585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HyunCheol.Kim\Documents\user\work\NO2\2014 CALNEX\OMI-pixel-d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638800"/>
              <a:ext cx="5852160" cy="585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yunCheol.Kim\Documents\user\work\NO2\2014 CALNEX\spatial-kerne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638800"/>
              <a:ext cx="5852160" cy="585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95598" y="609599"/>
              <a:ext cx="1935056" cy="924063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OMI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48800" y="609599"/>
              <a:ext cx="2273725" cy="924063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CMAQ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6400802"/>
              <a:ext cx="4864100" cy="1478500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Spatial weighting kernel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48800" y="6424136"/>
              <a:ext cx="3775165" cy="1478500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Reconstructed OMI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Conservative downscaling of NO</a:t>
            </a:r>
            <a:r>
              <a:rPr lang="en-US" sz="3200" baseline="-25000" dirty="0"/>
              <a:t>2</a:t>
            </a:r>
            <a:r>
              <a:rPr lang="en-US" sz="3200" dirty="0"/>
              <a:t> column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917" y="1896131"/>
            <a:ext cx="2892551" cy="412366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Apply model’s spatial information to OMI pixels</a:t>
            </a:r>
          </a:p>
          <a:p>
            <a:r>
              <a:rPr lang="en-US" altLang="ko-KR" sz="2000" dirty="0"/>
              <a:t>Model’s emission inventory has high uncertainty in its intensity, but has reliable accuracy in the location of emission sources.</a:t>
            </a:r>
          </a:p>
          <a:p>
            <a:r>
              <a:rPr lang="en-US" altLang="ko-KR" sz="2000" dirty="0"/>
              <a:t>OMI’s original quantity is strictly preserved</a:t>
            </a:r>
            <a:endParaRPr lang="ko-KR" altLang="en-US" sz="2000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A4BAC0-A877-4A94-B88F-77E77BA8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1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90500" y="609601"/>
            <a:ext cx="8724900" cy="5982790"/>
            <a:chOff x="1828800" y="1219201"/>
            <a:chExt cx="14935200" cy="10241282"/>
          </a:xfrm>
        </p:grpSpPr>
        <p:pic>
          <p:nvPicPr>
            <p:cNvPr id="2051" name="Picture 3" descr="C:\Users\HyunCheol.Kim\Documents\work\today\20140624\no2cd.sp.P3-omi_ds.2010050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1219201"/>
              <a:ext cx="7315200" cy="1024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HyunCheol.Kim\Documents\work\today\20140624\no2cd.sp.P3-omi_knmi.201005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219201"/>
              <a:ext cx="7315200" cy="1024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42215" y="10515600"/>
              <a:ext cx="4267201" cy="790274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(A)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01200" y="10515600"/>
              <a:ext cx="4267201" cy="790274"/>
            </a:xfrm>
            <a:prstGeom prst="rect">
              <a:avLst/>
            </a:prstGeom>
            <a:noFill/>
          </p:spPr>
          <p:txBody>
            <a:bodyPr wrap="square" lIns="182880" tIns="91440" rIns="182880" bIns="91440" rtlCol="0">
              <a:spAutoFit/>
            </a:bodyPr>
            <a:lstStyle/>
            <a:p>
              <a:r>
                <a:rPr lang="en-US" dirty="0"/>
                <a:t>(B)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90900" y="6515100"/>
            <a:ext cx="1428750" cy="176972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sz="1000" dirty="0"/>
              <a:t>[X10 </a:t>
            </a:r>
            <a:r>
              <a:rPr lang="en-US" sz="1000" baseline="30000" dirty="0"/>
              <a:t>15</a:t>
            </a:r>
            <a:r>
              <a:rPr lang="en-US" sz="1000" dirty="0"/>
              <a:t> #/cm</a:t>
            </a:r>
            <a:r>
              <a:rPr lang="en-US" sz="1000" baseline="30000" dirty="0"/>
              <a:t>2</a:t>
            </a:r>
            <a:r>
              <a:rPr lang="en-US" sz="1000" dirty="0"/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6515100"/>
            <a:ext cx="952500" cy="176972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sz="1000" dirty="0"/>
              <a:t>[X10 </a:t>
            </a:r>
            <a:r>
              <a:rPr lang="en-US" sz="1000" baseline="30000" dirty="0"/>
              <a:t>15</a:t>
            </a:r>
            <a:r>
              <a:rPr lang="en-US" sz="1000" dirty="0"/>
              <a:t> #/cm</a:t>
            </a:r>
            <a:r>
              <a:rPr lang="en-US" sz="1000" baseline="30000" dirty="0"/>
              <a:t>2</a:t>
            </a:r>
            <a:r>
              <a:rPr lang="en-US" sz="1000" dirty="0"/>
              <a:t>]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OMI &amp; P3 NO</a:t>
            </a:r>
            <a:r>
              <a:rPr lang="en-US" sz="3200" baseline="-25000" dirty="0"/>
              <a:t>2</a:t>
            </a:r>
            <a:r>
              <a:rPr lang="en-US" sz="3200" dirty="0"/>
              <a:t> column density (CALNEX2010)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4795" y="1098108"/>
            <a:ext cx="8325953" cy="3280708"/>
            <a:chOff x="264795" y="1098108"/>
            <a:chExt cx="8325953" cy="3280708"/>
          </a:xfrm>
        </p:grpSpPr>
        <p:pic>
          <p:nvPicPr>
            <p:cNvPr id="11" name="Picture 5" descr="C:\Users\HyunCheol.Kim\Documents\work\today\20140624\no2vcd.P3-omi_d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268" y="1189265"/>
              <a:ext cx="3840480" cy="318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HyunCheol.Kim\Documents\work\today\20140624\no2vcd.P3-omi_knm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" y="1098108"/>
              <a:ext cx="3840480" cy="318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54595" y="6086572"/>
            <a:ext cx="175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2912" y="6102935"/>
            <a:ext cx="175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Downscaled</a:t>
            </a:r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B4D9A88D-57CB-4537-BD46-8F2FA387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ARL_Template_RDS.potx</Template>
  <TotalTime>9986</TotalTime>
  <Words>1317</Words>
  <Application>Microsoft Office PowerPoint</Application>
  <PresentationFormat>화면 슬라이드 쇼(4:3)</PresentationFormat>
  <Paragraphs>215</Paragraphs>
  <Slides>22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 Black</vt:lpstr>
      <vt:lpstr>Calibri</vt:lpstr>
      <vt:lpstr>Wingdings 2</vt:lpstr>
      <vt:lpstr>1_Flow</vt:lpstr>
      <vt:lpstr>PowerPoint 프레젠테이션</vt:lpstr>
      <vt:lpstr>Motivation</vt:lpstr>
      <vt:lpstr>Topics to discuss</vt:lpstr>
      <vt:lpstr>Top-down estimation of NOx emissions</vt:lpstr>
      <vt:lpstr>Problems</vt:lpstr>
      <vt:lpstr>How to compare?</vt:lpstr>
      <vt:lpstr>PowerPoint 프레젠테이션</vt:lpstr>
      <vt:lpstr>Conservative downscaling of NO2 column density</vt:lpstr>
      <vt:lpstr>OMI &amp; P3 NO2 column density (CALNEX2010)</vt:lpstr>
      <vt:lpstr>Model and observations</vt:lpstr>
      <vt:lpstr>PowerPoint 프레젠테이션</vt:lpstr>
      <vt:lpstr>PowerPoint 프레젠테이션</vt:lpstr>
      <vt:lpstr>PowerPoint 프레젠테이션</vt:lpstr>
      <vt:lpstr>PowerPoint 프레젠테이션</vt:lpstr>
      <vt:lpstr>Averaging Kernel (bottom layer)</vt:lpstr>
      <vt:lpstr>Reconstruction of surface NO2 concentration</vt:lpstr>
      <vt:lpstr>Reconstructed NO2 [OMI]</vt:lpstr>
      <vt:lpstr>PowerPoint 프레젠테이션</vt:lpstr>
      <vt:lpstr>Reconstructed NO2 [GOME-2]</vt:lpstr>
      <vt:lpstr>PowerPoint 프레젠테이션</vt:lpstr>
      <vt:lpstr>PowerPoint 프레젠테이션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HyunCheol Kim</dc:creator>
  <cp:lastModifiedBy>Hyun Cheol Kim</cp:lastModifiedBy>
  <cp:revision>760</cp:revision>
  <cp:lastPrinted>2018-04-09T20:56:07Z</cp:lastPrinted>
  <dcterms:created xsi:type="dcterms:W3CDTF">2010-09-09T13:56:55Z</dcterms:created>
  <dcterms:modified xsi:type="dcterms:W3CDTF">2018-10-22T03:30:07Z</dcterms:modified>
</cp:coreProperties>
</file>