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73" r:id="rId2"/>
  </p:sldMasterIdLst>
  <p:notesMasterIdLst>
    <p:notesMasterId r:id="rId26"/>
  </p:notesMasterIdLst>
  <p:sldIdLst>
    <p:sldId id="290" r:id="rId3"/>
    <p:sldId id="1183" r:id="rId4"/>
    <p:sldId id="1201" r:id="rId5"/>
    <p:sldId id="1184" r:id="rId6"/>
    <p:sldId id="1187" r:id="rId7"/>
    <p:sldId id="1202" r:id="rId8"/>
    <p:sldId id="1188" r:id="rId9"/>
    <p:sldId id="1203" r:id="rId10"/>
    <p:sldId id="1192" r:id="rId11"/>
    <p:sldId id="1206" r:id="rId12"/>
    <p:sldId id="1191" r:id="rId13"/>
    <p:sldId id="1186" r:id="rId14"/>
    <p:sldId id="1193" r:id="rId15"/>
    <p:sldId id="1207" r:id="rId16"/>
    <p:sldId id="1194" r:id="rId17"/>
    <p:sldId id="1197" r:id="rId18"/>
    <p:sldId id="1198" r:id="rId19"/>
    <p:sldId id="1204" r:id="rId20"/>
    <p:sldId id="1195" r:id="rId21"/>
    <p:sldId id="1199" r:id="rId22"/>
    <p:sldId id="1205" r:id="rId23"/>
    <p:sldId id="1200" r:id="rId24"/>
    <p:sldId id="313" r:id="rId25"/>
  </p:sldIdLst>
  <p:sldSz cx="9144000" cy="5143500" type="screen16x9"/>
  <p:notesSz cx="6858000" cy="9144000"/>
  <p:embeddedFontLst>
    <p:embeddedFont>
      <p:font typeface="ＭＳ Ｐゴシック" panose="020B0600070205080204" pitchFamily="34" charset="-128"/>
      <p:regular r:id="rId27"/>
    </p:embeddedFont>
    <p:embeddedFont>
      <p:font typeface="Georgia" panose="02040502050405020303" pitchFamily="18" charset="0"/>
      <p:regular r:id="rId28"/>
      <p:bold r:id="rId29"/>
      <p:italic r:id="rId30"/>
      <p:boldItalic r:id="rId31"/>
    </p:embeddedFont>
    <p:embeddedFont>
      <p:font typeface="Nixie One" panose="020B0604020202020204" charset="0"/>
      <p:regular r:id="rId32"/>
    </p:embeddedFont>
    <p:embeddedFont>
      <p:font typeface="Calibri Light" panose="020F0302020204030204" pitchFamily="34" charset="0"/>
      <p:regular r:id="rId33"/>
      <p:italic r:id="rId34"/>
    </p:embeddedFont>
    <p:embeddedFont>
      <p:font typeface="Impact" panose="020B0806030902050204" pitchFamily="34" charset="0"/>
      <p:regular r:id="rId35"/>
    </p:embeddedFont>
    <p:embeddedFont>
      <p:font typeface="Roboto Slab" panose="020B0604020202020204" charset="0"/>
      <p:regular r:id="rId36"/>
      <p:bold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102E"/>
    <a:srgbClr val="BBBBB1"/>
    <a:srgbClr val="A70002"/>
    <a:srgbClr val="BCBCB2"/>
    <a:srgbClr val="CC9900"/>
    <a:srgbClr val="3B8D61"/>
    <a:srgbClr val="D24754"/>
    <a:srgbClr val="7E0002"/>
    <a:srgbClr val="88212B"/>
    <a:srgbClr val="C57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7FF9A7-3775-4AC7-A8DF-E7373628C855}">
  <a:tblStyle styleId="{B57FF9A7-3775-4AC7-A8DF-E7373628C855}"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9" autoAdjust="0"/>
    <p:restoredTop sz="86438" autoAdjust="0"/>
  </p:normalViewPr>
  <p:slideViewPr>
    <p:cSldViewPr snapToGrid="0">
      <p:cViewPr varScale="1">
        <p:scale>
          <a:sx n="84" d="100"/>
          <a:sy n="84" d="100"/>
        </p:scale>
        <p:origin x="1068" y="90"/>
      </p:cViewPr>
      <p:guideLst>
        <p:guide orient="horz" pos="1620"/>
        <p:guide pos="2880"/>
      </p:guideLst>
    </p:cSldViewPr>
  </p:slideViewPr>
  <p:notesTextViewPr>
    <p:cViewPr>
      <p:scale>
        <a:sx n="1" d="1"/>
        <a:sy n="1" d="1"/>
      </p:scale>
      <p:origin x="0" y="0"/>
    </p:cViewPr>
  </p:notesTextViewPr>
  <p:sorterViewPr>
    <p:cViewPr>
      <p:scale>
        <a:sx n="100" d="100"/>
        <a:sy n="100" d="100"/>
      </p:scale>
      <p:origin x="0" y="-12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32939115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Good afternoon, my name is Rizzieri Pedruzzi, </a:t>
            </a:r>
            <a:r>
              <a:rPr lang="en-US" dirty="0" err="1"/>
              <a:t>im</a:t>
            </a:r>
            <a:r>
              <a:rPr lang="en-US" dirty="0"/>
              <a:t> a PhD student from Brazil and our work is the .. READ Title.</a:t>
            </a:r>
          </a:p>
          <a:p>
            <a:r>
              <a:rPr lang="en-US" dirty="0"/>
              <a:t>This research is at beginning… so we only have preliminary results </a:t>
            </a:r>
          </a:p>
          <a:p>
            <a:r>
              <a:rPr lang="en-US" dirty="0"/>
              <a:t>I would like to thank all authors, which helped me develop this </a:t>
            </a:r>
            <a:r>
              <a:rPr lang="en-US" dirty="0" err="1"/>
              <a:t>worf</a:t>
            </a:r>
            <a:endParaRPr lang="en-US" dirty="0"/>
          </a:p>
        </p:txBody>
      </p:sp>
    </p:spTree>
    <p:extLst>
      <p:ext uri="{BB962C8B-B14F-4D97-AF65-F5344CB8AC3E}">
        <p14:creationId xmlns:p14="http://schemas.microsoft.com/office/powerpoint/2010/main" val="251385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xfrm>
            <a:off x="82550" y="742950"/>
            <a:ext cx="6604000" cy="3714750"/>
          </a:xfrm>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noProof="0" dirty="0"/>
              <a:t>The input data do not stop there… there are also the soil texture. Which is an important information for WRF on moisture content of it the temperature diffusion over the soil layer…</a:t>
            </a:r>
          </a:p>
          <a:p>
            <a:r>
              <a:rPr lang="en-US" altLang="pt-BR" noProof="0" dirty="0"/>
              <a:t>The soil texture is an mixture of clay, sand and silt contents. It is needed to get all these information to find the specific soil texture. WRF model is allow to read 16 soil textures, which comes from the Soil Survey division  which uses the soil triangle to specify it.</a:t>
            </a:r>
          </a:p>
          <a:p>
            <a:r>
              <a:rPr lang="en-US" altLang="pt-BR" noProof="0" dirty="0"/>
              <a:t>To create a new input data for soil, it was used the data from Soils Grid, which has 6 layers which represent one lever under the grounds… varying from 0cm to 200cm. The soils Grid has data with 250m resolution, but he data was really big about 80 Gb to be processed.. So it was used the country bases with 1km of grid spacing, which is better than WRF default soil information for South America…</a:t>
            </a:r>
          </a:p>
          <a:p>
            <a:r>
              <a:rPr lang="en-US" altLang="pt-BR" noProof="0" dirty="0"/>
              <a:t>Since WRF use two soil layers, it used the aggregate of the three first one to represent the TOP Soil and more to </a:t>
            </a:r>
            <a:r>
              <a:rPr lang="en-US" altLang="pt-BR" noProof="0" dirty="0" err="1"/>
              <a:t>to</a:t>
            </a:r>
            <a:r>
              <a:rPr lang="en-US" altLang="pt-BR" noProof="0" dirty="0"/>
              <a:t> reach the WRF bottom Soil, which is at 1 meter below the ground.</a:t>
            </a:r>
          </a:p>
          <a:p>
            <a:r>
              <a:rPr lang="en-US" altLang="pt-BR" noProof="0" dirty="0"/>
              <a:t>After selecting which layer of Soil Grids will go for Top and Bottom… we classified each grid cell according its content of clay, silt and sand and the soil triangle and set it to matches the WRF input data.</a:t>
            </a:r>
          </a:p>
          <a:p>
            <a:r>
              <a:rPr lang="en-US" altLang="pt-BR" noProof="0" dirty="0"/>
              <a:t>Finishing the mapping, this data was also converted in binary format</a:t>
            </a:r>
          </a:p>
        </p:txBody>
      </p:sp>
      <p:sp>
        <p:nvSpPr>
          <p:cNvPr id="9220" name="Espaço Reservado para Número de Slide 3"/>
          <p:cNvSpPr txBox="1">
            <a:spLocks noGrp="1"/>
          </p:cNvSpPr>
          <p:nvPr/>
        </p:nvSpPr>
        <p:spPr bwMode="auto">
          <a:xfrm>
            <a:off x="3835400" y="941070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Tahoma" panose="020B0604030504040204" pitchFamily="34" charset="0"/>
                <a:cs typeface="Arial" panose="020B0604020202020204" pitchFamily="34" charset="0"/>
              </a:defRPr>
            </a:lvl1pPr>
            <a:lvl2pPr marL="742950" indent="-285750">
              <a:defRPr sz="1600" b="1">
                <a:solidFill>
                  <a:schemeClr val="tx1"/>
                </a:solidFill>
                <a:latin typeface="Tahoma" panose="020B0604030504040204" pitchFamily="34" charset="0"/>
                <a:cs typeface="Arial" panose="020B0604020202020204" pitchFamily="34" charset="0"/>
              </a:defRPr>
            </a:lvl2pPr>
            <a:lvl3pPr marL="1143000" indent="-228600">
              <a:defRPr sz="1600" b="1">
                <a:solidFill>
                  <a:schemeClr val="tx1"/>
                </a:solidFill>
                <a:latin typeface="Tahoma" panose="020B0604030504040204" pitchFamily="34" charset="0"/>
                <a:cs typeface="Arial" panose="020B0604020202020204" pitchFamily="34" charset="0"/>
              </a:defRPr>
            </a:lvl3pPr>
            <a:lvl4pPr marL="1600200" indent="-228600">
              <a:defRPr sz="1600" b="1">
                <a:solidFill>
                  <a:schemeClr val="tx1"/>
                </a:solidFill>
                <a:latin typeface="Tahoma" panose="020B0604030504040204" pitchFamily="34" charset="0"/>
                <a:cs typeface="Arial" panose="020B0604020202020204" pitchFamily="34" charset="0"/>
              </a:defRPr>
            </a:lvl4pPr>
            <a:lvl5pPr marL="2057400" indent="-228600">
              <a:defRPr sz="16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9pPr>
          </a:lstStyle>
          <a:p>
            <a:pPr algn="r"/>
            <a:fld id="{007557DF-F350-48C6-9083-B3589F8EEEA6}" type="slidenum">
              <a:rPr lang="pt-BR" altLang="pt-BR" sz="1200" b="0">
                <a:latin typeface="Times New Roman" panose="02020603050405020304" pitchFamily="18" charset="0"/>
              </a:rPr>
              <a:pPr algn="r"/>
              <a:t>10</a:t>
            </a:fld>
            <a:endParaRPr lang="pt-BR" altLang="pt-BR" sz="1200" b="0">
              <a:latin typeface="Times New Roman" panose="02020603050405020304" pitchFamily="18" charset="0"/>
            </a:endParaRPr>
          </a:p>
        </p:txBody>
      </p:sp>
      <p:sp>
        <p:nvSpPr>
          <p:cNvPr id="2" name="Espaço Reservado para Número de Slide 1"/>
          <p:cNvSpPr>
            <a:spLocks noGrp="1"/>
          </p:cNvSpPr>
          <p:nvPr>
            <p:ph type="sldNum" sz="quarter" idx="10"/>
          </p:nvPr>
        </p:nvSpPr>
        <p:spPr/>
        <p:txBody>
          <a:bodyPr/>
          <a:lstStyle/>
          <a:p>
            <a:pPr>
              <a:defRPr/>
            </a:pPr>
            <a:fld id="{A10117E8-964E-4975-8FDF-C72B48D2B0B1}" type="slidenum">
              <a:rPr lang="pt-BR" altLang="pt-BR" smtClean="0"/>
              <a:pPr>
                <a:defRPr/>
              </a:pPr>
              <a:t>10</a:t>
            </a:fld>
            <a:endParaRPr lang="pt-BR" altLang="pt-BR"/>
          </a:p>
        </p:txBody>
      </p:sp>
      <p:sp>
        <p:nvSpPr>
          <p:cNvPr id="3" name="Espaço Reservado para Rodapé 2"/>
          <p:cNvSpPr>
            <a:spLocks noGrp="1"/>
          </p:cNvSpPr>
          <p:nvPr>
            <p:ph type="ftr" sz="quarter" idx="11"/>
          </p:nvPr>
        </p:nvSpPr>
        <p:spPr/>
        <p:txBody>
          <a:bodyPr/>
          <a:lstStyle/>
          <a:p>
            <a:pPr>
              <a:defRPr/>
            </a:pPr>
            <a:endParaRPr lang="pt-BR"/>
          </a:p>
        </p:txBody>
      </p:sp>
    </p:spTree>
    <p:extLst>
      <p:ext uri="{BB962C8B-B14F-4D97-AF65-F5344CB8AC3E}">
        <p14:creationId xmlns:p14="http://schemas.microsoft.com/office/powerpoint/2010/main" val="2129586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xfrm>
            <a:off x="82550" y="742950"/>
            <a:ext cx="6604000" cy="3714750"/>
          </a:xfrm>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9220" name="Espaço Reservado para Número de Slide 3"/>
          <p:cNvSpPr txBox="1">
            <a:spLocks noGrp="1"/>
          </p:cNvSpPr>
          <p:nvPr/>
        </p:nvSpPr>
        <p:spPr bwMode="auto">
          <a:xfrm>
            <a:off x="3835400" y="941070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Tahoma" panose="020B0604030504040204" pitchFamily="34" charset="0"/>
                <a:cs typeface="Arial" panose="020B0604020202020204" pitchFamily="34" charset="0"/>
              </a:defRPr>
            </a:lvl1pPr>
            <a:lvl2pPr marL="742950" indent="-285750">
              <a:defRPr sz="1600" b="1">
                <a:solidFill>
                  <a:schemeClr val="tx1"/>
                </a:solidFill>
                <a:latin typeface="Tahoma" panose="020B0604030504040204" pitchFamily="34" charset="0"/>
                <a:cs typeface="Arial" panose="020B0604020202020204" pitchFamily="34" charset="0"/>
              </a:defRPr>
            </a:lvl2pPr>
            <a:lvl3pPr marL="1143000" indent="-228600">
              <a:defRPr sz="1600" b="1">
                <a:solidFill>
                  <a:schemeClr val="tx1"/>
                </a:solidFill>
                <a:latin typeface="Tahoma" panose="020B0604030504040204" pitchFamily="34" charset="0"/>
                <a:cs typeface="Arial" panose="020B0604020202020204" pitchFamily="34" charset="0"/>
              </a:defRPr>
            </a:lvl3pPr>
            <a:lvl4pPr marL="1600200" indent="-228600">
              <a:defRPr sz="1600" b="1">
                <a:solidFill>
                  <a:schemeClr val="tx1"/>
                </a:solidFill>
                <a:latin typeface="Tahoma" panose="020B0604030504040204" pitchFamily="34" charset="0"/>
                <a:cs typeface="Arial" panose="020B0604020202020204" pitchFamily="34" charset="0"/>
              </a:defRPr>
            </a:lvl4pPr>
            <a:lvl5pPr marL="2057400" indent="-228600">
              <a:defRPr sz="16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9pPr>
          </a:lstStyle>
          <a:p>
            <a:pPr algn="r"/>
            <a:fld id="{007557DF-F350-48C6-9083-B3589F8EEEA6}" type="slidenum">
              <a:rPr lang="pt-BR" altLang="pt-BR" sz="1200" b="0">
                <a:latin typeface="Times New Roman" panose="02020603050405020304" pitchFamily="18" charset="0"/>
              </a:rPr>
              <a:pPr algn="r"/>
              <a:t>11</a:t>
            </a:fld>
            <a:endParaRPr lang="pt-BR" altLang="pt-BR" sz="1200" b="0">
              <a:latin typeface="Times New Roman" panose="02020603050405020304" pitchFamily="18" charset="0"/>
            </a:endParaRPr>
          </a:p>
        </p:txBody>
      </p:sp>
      <p:sp>
        <p:nvSpPr>
          <p:cNvPr id="2" name="Espaço Reservado para Número de Slide 1"/>
          <p:cNvSpPr>
            <a:spLocks noGrp="1"/>
          </p:cNvSpPr>
          <p:nvPr>
            <p:ph type="sldNum" sz="quarter" idx="10"/>
          </p:nvPr>
        </p:nvSpPr>
        <p:spPr/>
        <p:txBody>
          <a:bodyPr/>
          <a:lstStyle/>
          <a:p>
            <a:pPr>
              <a:defRPr/>
            </a:pPr>
            <a:fld id="{A10117E8-964E-4975-8FDF-C72B48D2B0B1}" type="slidenum">
              <a:rPr lang="pt-BR" altLang="pt-BR" smtClean="0"/>
              <a:pPr>
                <a:defRPr/>
              </a:pPr>
              <a:t>11</a:t>
            </a:fld>
            <a:endParaRPr lang="pt-BR" altLang="pt-BR"/>
          </a:p>
        </p:txBody>
      </p:sp>
      <p:sp>
        <p:nvSpPr>
          <p:cNvPr id="3" name="Espaço Reservado para Rodapé 2"/>
          <p:cNvSpPr>
            <a:spLocks noGrp="1"/>
          </p:cNvSpPr>
          <p:nvPr>
            <p:ph type="ftr" sz="quarter" idx="11"/>
          </p:nvPr>
        </p:nvSpPr>
        <p:spPr/>
        <p:txBody>
          <a:bodyPr/>
          <a:lstStyle/>
          <a:p>
            <a:pPr>
              <a:defRPr/>
            </a:pPr>
            <a:endParaRPr lang="pt-BR"/>
          </a:p>
        </p:txBody>
      </p:sp>
    </p:spTree>
    <p:extLst>
      <p:ext uri="{BB962C8B-B14F-4D97-AF65-F5344CB8AC3E}">
        <p14:creationId xmlns:p14="http://schemas.microsoft.com/office/powerpoint/2010/main" val="3080405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xfrm>
            <a:off x="82550" y="742950"/>
            <a:ext cx="6604000" cy="3714750"/>
          </a:xfrm>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dirty="0"/>
          </a:p>
        </p:txBody>
      </p:sp>
      <p:sp>
        <p:nvSpPr>
          <p:cNvPr id="9220" name="Espaço Reservado para Número de Slide 3"/>
          <p:cNvSpPr txBox="1">
            <a:spLocks noGrp="1"/>
          </p:cNvSpPr>
          <p:nvPr/>
        </p:nvSpPr>
        <p:spPr bwMode="auto">
          <a:xfrm>
            <a:off x="3835400" y="941070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Tahoma" panose="020B0604030504040204" pitchFamily="34" charset="0"/>
                <a:cs typeface="Arial" panose="020B0604020202020204" pitchFamily="34" charset="0"/>
              </a:defRPr>
            </a:lvl1pPr>
            <a:lvl2pPr marL="742950" indent="-285750">
              <a:defRPr sz="1600" b="1">
                <a:solidFill>
                  <a:schemeClr val="tx1"/>
                </a:solidFill>
                <a:latin typeface="Tahoma" panose="020B0604030504040204" pitchFamily="34" charset="0"/>
                <a:cs typeface="Arial" panose="020B0604020202020204" pitchFamily="34" charset="0"/>
              </a:defRPr>
            </a:lvl2pPr>
            <a:lvl3pPr marL="1143000" indent="-228600">
              <a:defRPr sz="1600" b="1">
                <a:solidFill>
                  <a:schemeClr val="tx1"/>
                </a:solidFill>
                <a:latin typeface="Tahoma" panose="020B0604030504040204" pitchFamily="34" charset="0"/>
                <a:cs typeface="Arial" panose="020B0604020202020204" pitchFamily="34" charset="0"/>
              </a:defRPr>
            </a:lvl3pPr>
            <a:lvl4pPr marL="1600200" indent="-228600">
              <a:defRPr sz="1600" b="1">
                <a:solidFill>
                  <a:schemeClr val="tx1"/>
                </a:solidFill>
                <a:latin typeface="Tahoma" panose="020B0604030504040204" pitchFamily="34" charset="0"/>
                <a:cs typeface="Arial" panose="020B0604020202020204" pitchFamily="34" charset="0"/>
              </a:defRPr>
            </a:lvl4pPr>
            <a:lvl5pPr marL="2057400" indent="-228600">
              <a:defRPr sz="16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9pPr>
          </a:lstStyle>
          <a:p>
            <a:pPr algn="r"/>
            <a:fld id="{007557DF-F350-48C6-9083-B3589F8EEEA6}" type="slidenum">
              <a:rPr lang="pt-BR" altLang="pt-BR" sz="1200" b="0">
                <a:latin typeface="Times New Roman" panose="02020603050405020304" pitchFamily="18" charset="0"/>
              </a:rPr>
              <a:pPr algn="r"/>
              <a:t>12</a:t>
            </a:fld>
            <a:endParaRPr lang="pt-BR" altLang="pt-BR" sz="1200" b="0">
              <a:latin typeface="Times New Roman" panose="02020603050405020304" pitchFamily="18" charset="0"/>
            </a:endParaRPr>
          </a:p>
        </p:txBody>
      </p:sp>
      <p:sp>
        <p:nvSpPr>
          <p:cNvPr id="2" name="Espaço Reservado para Número de Slide 1"/>
          <p:cNvSpPr>
            <a:spLocks noGrp="1"/>
          </p:cNvSpPr>
          <p:nvPr>
            <p:ph type="sldNum" sz="quarter" idx="10"/>
          </p:nvPr>
        </p:nvSpPr>
        <p:spPr/>
        <p:txBody>
          <a:bodyPr/>
          <a:lstStyle/>
          <a:p>
            <a:pPr>
              <a:defRPr/>
            </a:pPr>
            <a:fld id="{A10117E8-964E-4975-8FDF-C72B48D2B0B1}" type="slidenum">
              <a:rPr lang="pt-BR" altLang="pt-BR" smtClean="0"/>
              <a:pPr>
                <a:defRPr/>
              </a:pPr>
              <a:t>12</a:t>
            </a:fld>
            <a:endParaRPr lang="pt-BR" altLang="pt-BR"/>
          </a:p>
        </p:txBody>
      </p:sp>
      <p:sp>
        <p:nvSpPr>
          <p:cNvPr id="3" name="Espaço Reservado para Rodapé 2"/>
          <p:cNvSpPr>
            <a:spLocks noGrp="1"/>
          </p:cNvSpPr>
          <p:nvPr>
            <p:ph type="ftr" sz="quarter" idx="11"/>
          </p:nvPr>
        </p:nvSpPr>
        <p:spPr/>
        <p:txBody>
          <a:bodyPr/>
          <a:lstStyle/>
          <a:p>
            <a:pPr>
              <a:defRPr/>
            </a:pPr>
            <a:endParaRPr lang="pt-BR"/>
          </a:p>
        </p:txBody>
      </p:sp>
    </p:spTree>
    <p:extLst>
      <p:ext uri="{BB962C8B-B14F-4D97-AF65-F5344CB8AC3E}">
        <p14:creationId xmlns:p14="http://schemas.microsoft.com/office/powerpoint/2010/main" val="3095769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xfrm>
            <a:off x="82550" y="742950"/>
            <a:ext cx="6604000" cy="3714750"/>
          </a:xfrm>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9220" name="Espaço Reservado para Número de Slide 3"/>
          <p:cNvSpPr txBox="1">
            <a:spLocks noGrp="1"/>
          </p:cNvSpPr>
          <p:nvPr/>
        </p:nvSpPr>
        <p:spPr bwMode="auto">
          <a:xfrm>
            <a:off x="3835400" y="941070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Tahoma" panose="020B0604030504040204" pitchFamily="34" charset="0"/>
                <a:cs typeface="Arial" panose="020B0604020202020204" pitchFamily="34" charset="0"/>
              </a:defRPr>
            </a:lvl1pPr>
            <a:lvl2pPr marL="742950" indent="-285750">
              <a:defRPr sz="1600" b="1">
                <a:solidFill>
                  <a:schemeClr val="tx1"/>
                </a:solidFill>
                <a:latin typeface="Tahoma" panose="020B0604030504040204" pitchFamily="34" charset="0"/>
                <a:cs typeface="Arial" panose="020B0604020202020204" pitchFamily="34" charset="0"/>
              </a:defRPr>
            </a:lvl2pPr>
            <a:lvl3pPr marL="1143000" indent="-228600">
              <a:defRPr sz="1600" b="1">
                <a:solidFill>
                  <a:schemeClr val="tx1"/>
                </a:solidFill>
                <a:latin typeface="Tahoma" panose="020B0604030504040204" pitchFamily="34" charset="0"/>
                <a:cs typeface="Arial" panose="020B0604020202020204" pitchFamily="34" charset="0"/>
              </a:defRPr>
            </a:lvl3pPr>
            <a:lvl4pPr marL="1600200" indent="-228600">
              <a:defRPr sz="1600" b="1">
                <a:solidFill>
                  <a:schemeClr val="tx1"/>
                </a:solidFill>
                <a:latin typeface="Tahoma" panose="020B0604030504040204" pitchFamily="34" charset="0"/>
                <a:cs typeface="Arial" panose="020B0604020202020204" pitchFamily="34" charset="0"/>
              </a:defRPr>
            </a:lvl4pPr>
            <a:lvl5pPr marL="2057400" indent="-228600">
              <a:defRPr sz="16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9pPr>
          </a:lstStyle>
          <a:p>
            <a:pPr algn="r"/>
            <a:fld id="{007557DF-F350-48C6-9083-B3589F8EEEA6}" type="slidenum">
              <a:rPr lang="pt-BR" altLang="pt-BR" sz="1200" b="0">
                <a:latin typeface="Times New Roman" panose="02020603050405020304" pitchFamily="18" charset="0"/>
              </a:rPr>
              <a:pPr algn="r"/>
              <a:t>13</a:t>
            </a:fld>
            <a:endParaRPr lang="pt-BR" altLang="pt-BR" sz="1200" b="0">
              <a:latin typeface="Times New Roman" panose="02020603050405020304" pitchFamily="18" charset="0"/>
            </a:endParaRPr>
          </a:p>
        </p:txBody>
      </p:sp>
      <p:sp>
        <p:nvSpPr>
          <p:cNvPr id="2" name="Espaço Reservado para Número de Slide 1"/>
          <p:cNvSpPr>
            <a:spLocks noGrp="1"/>
          </p:cNvSpPr>
          <p:nvPr>
            <p:ph type="sldNum" sz="quarter" idx="10"/>
          </p:nvPr>
        </p:nvSpPr>
        <p:spPr/>
        <p:txBody>
          <a:bodyPr/>
          <a:lstStyle/>
          <a:p>
            <a:pPr>
              <a:defRPr/>
            </a:pPr>
            <a:fld id="{A10117E8-964E-4975-8FDF-C72B48D2B0B1}" type="slidenum">
              <a:rPr lang="pt-BR" altLang="pt-BR" smtClean="0"/>
              <a:pPr>
                <a:defRPr/>
              </a:pPr>
              <a:t>13</a:t>
            </a:fld>
            <a:endParaRPr lang="pt-BR" altLang="pt-BR"/>
          </a:p>
        </p:txBody>
      </p:sp>
      <p:sp>
        <p:nvSpPr>
          <p:cNvPr id="3" name="Espaço Reservado para Rodapé 2"/>
          <p:cNvSpPr>
            <a:spLocks noGrp="1"/>
          </p:cNvSpPr>
          <p:nvPr>
            <p:ph type="ftr" sz="quarter" idx="11"/>
          </p:nvPr>
        </p:nvSpPr>
        <p:spPr/>
        <p:txBody>
          <a:bodyPr/>
          <a:lstStyle/>
          <a:p>
            <a:pPr>
              <a:defRPr/>
            </a:pPr>
            <a:endParaRPr lang="pt-BR"/>
          </a:p>
        </p:txBody>
      </p:sp>
    </p:spTree>
    <p:extLst>
      <p:ext uri="{BB962C8B-B14F-4D97-AF65-F5344CB8AC3E}">
        <p14:creationId xmlns:p14="http://schemas.microsoft.com/office/powerpoint/2010/main" val="2219121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xfrm>
            <a:off x="82550" y="742950"/>
            <a:ext cx="6604000" cy="3714750"/>
          </a:xfrm>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9220" name="Espaço Reservado para Número de Slide 3"/>
          <p:cNvSpPr txBox="1">
            <a:spLocks noGrp="1"/>
          </p:cNvSpPr>
          <p:nvPr/>
        </p:nvSpPr>
        <p:spPr bwMode="auto">
          <a:xfrm>
            <a:off x="3835400" y="941070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Tahoma" panose="020B0604030504040204" pitchFamily="34" charset="0"/>
                <a:cs typeface="Arial" panose="020B0604020202020204" pitchFamily="34" charset="0"/>
              </a:defRPr>
            </a:lvl1pPr>
            <a:lvl2pPr marL="742950" indent="-285750">
              <a:defRPr sz="1600" b="1">
                <a:solidFill>
                  <a:schemeClr val="tx1"/>
                </a:solidFill>
                <a:latin typeface="Tahoma" panose="020B0604030504040204" pitchFamily="34" charset="0"/>
                <a:cs typeface="Arial" panose="020B0604020202020204" pitchFamily="34" charset="0"/>
              </a:defRPr>
            </a:lvl2pPr>
            <a:lvl3pPr marL="1143000" indent="-228600">
              <a:defRPr sz="1600" b="1">
                <a:solidFill>
                  <a:schemeClr val="tx1"/>
                </a:solidFill>
                <a:latin typeface="Tahoma" panose="020B0604030504040204" pitchFamily="34" charset="0"/>
                <a:cs typeface="Arial" panose="020B0604020202020204" pitchFamily="34" charset="0"/>
              </a:defRPr>
            </a:lvl3pPr>
            <a:lvl4pPr marL="1600200" indent="-228600">
              <a:defRPr sz="1600" b="1">
                <a:solidFill>
                  <a:schemeClr val="tx1"/>
                </a:solidFill>
                <a:latin typeface="Tahoma" panose="020B0604030504040204" pitchFamily="34" charset="0"/>
                <a:cs typeface="Arial" panose="020B0604020202020204" pitchFamily="34" charset="0"/>
              </a:defRPr>
            </a:lvl4pPr>
            <a:lvl5pPr marL="2057400" indent="-228600">
              <a:defRPr sz="16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9pPr>
          </a:lstStyle>
          <a:p>
            <a:pPr algn="r"/>
            <a:fld id="{007557DF-F350-48C6-9083-B3589F8EEEA6}" type="slidenum">
              <a:rPr lang="pt-BR" altLang="pt-BR" sz="1200" b="0">
                <a:latin typeface="Times New Roman" panose="02020603050405020304" pitchFamily="18" charset="0"/>
              </a:rPr>
              <a:pPr algn="r"/>
              <a:t>14</a:t>
            </a:fld>
            <a:endParaRPr lang="pt-BR" altLang="pt-BR" sz="1200" b="0">
              <a:latin typeface="Times New Roman" panose="02020603050405020304" pitchFamily="18" charset="0"/>
            </a:endParaRPr>
          </a:p>
        </p:txBody>
      </p:sp>
      <p:sp>
        <p:nvSpPr>
          <p:cNvPr id="2" name="Espaço Reservado para Número de Slide 1"/>
          <p:cNvSpPr>
            <a:spLocks noGrp="1"/>
          </p:cNvSpPr>
          <p:nvPr>
            <p:ph type="sldNum" sz="quarter" idx="10"/>
          </p:nvPr>
        </p:nvSpPr>
        <p:spPr/>
        <p:txBody>
          <a:bodyPr/>
          <a:lstStyle/>
          <a:p>
            <a:pPr>
              <a:defRPr/>
            </a:pPr>
            <a:fld id="{A10117E8-964E-4975-8FDF-C72B48D2B0B1}" type="slidenum">
              <a:rPr lang="pt-BR" altLang="pt-BR" smtClean="0"/>
              <a:pPr>
                <a:defRPr/>
              </a:pPr>
              <a:t>14</a:t>
            </a:fld>
            <a:endParaRPr lang="pt-BR" altLang="pt-BR"/>
          </a:p>
        </p:txBody>
      </p:sp>
      <p:sp>
        <p:nvSpPr>
          <p:cNvPr id="3" name="Espaço Reservado para Rodapé 2"/>
          <p:cNvSpPr>
            <a:spLocks noGrp="1"/>
          </p:cNvSpPr>
          <p:nvPr>
            <p:ph type="ftr" sz="quarter" idx="11"/>
          </p:nvPr>
        </p:nvSpPr>
        <p:spPr/>
        <p:txBody>
          <a:bodyPr/>
          <a:lstStyle/>
          <a:p>
            <a:pPr>
              <a:defRPr/>
            </a:pPr>
            <a:endParaRPr lang="pt-BR"/>
          </a:p>
        </p:txBody>
      </p:sp>
    </p:spTree>
    <p:extLst>
      <p:ext uri="{BB962C8B-B14F-4D97-AF65-F5344CB8AC3E}">
        <p14:creationId xmlns:p14="http://schemas.microsoft.com/office/powerpoint/2010/main" val="660157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xfrm>
            <a:off x="82550" y="742950"/>
            <a:ext cx="6604000" cy="3714750"/>
          </a:xfrm>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9220" name="Espaço Reservado para Número de Slide 3"/>
          <p:cNvSpPr txBox="1">
            <a:spLocks noGrp="1"/>
          </p:cNvSpPr>
          <p:nvPr/>
        </p:nvSpPr>
        <p:spPr bwMode="auto">
          <a:xfrm>
            <a:off x="3835400" y="941070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Tahoma" panose="020B0604030504040204" pitchFamily="34" charset="0"/>
                <a:cs typeface="Arial" panose="020B0604020202020204" pitchFamily="34" charset="0"/>
              </a:defRPr>
            </a:lvl1pPr>
            <a:lvl2pPr marL="742950" indent="-285750">
              <a:defRPr sz="1600" b="1">
                <a:solidFill>
                  <a:schemeClr val="tx1"/>
                </a:solidFill>
                <a:latin typeface="Tahoma" panose="020B0604030504040204" pitchFamily="34" charset="0"/>
                <a:cs typeface="Arial" panose="020B0604020202020204" pitchFamily="34" charset="0"/>
              </a:defRPr>
            </a:lvl2pPr>
            <a:lvl3pPr marL="1143000" indent="-228600">
              <a:defRPr sz="1600" b="1">
                <a:solidFill>
                  <a:schemeClr val="tx1"/>
                </a:solidFill>
                <a:latin typeface="Tahoma" panose="020B0604030504040204" pitchFamily="34" charset="0"/>
                <a:cs typeface="Arial" panose="020B0604020202020204" pitchFamily="34" charset="0"/>
              </a:defRPr>
            </a:lvl3pPr>
            <a:lvl4pPr marL="1600200" indent="-228600">
              <a:defRPr sz="1600" b="1">
                <a:solidFill>
                  <a:schemeClr val="tx1"/>
                </a:solidFill>
                <a:latin typeface="Tahoma" panose="020B0604030504040204" pitchFamily="34" charset="0"/>
                <a:cs typeface="Arial" panose="020B0604020202020204" pitchFamily="34" charset="0"/>
              </a:defRPr>
            </a:lvl4pPr>
            <a:lvl5pPr marL="2057400" indent="-228600">
              <a:defRPr sz="16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9pPr>
          </a:lstStyle>
          <a:p>
            <a:pPr algn="r"/>
            <a:fld id="{007557DF-F350-48C6-9083-B3589F8EEEA6}" type="slidenum">
              <a:rPr lang="pt-BR" altLang="pt-BR" sz="1200" b="0">
                <a:latin typeface="Times New Roman" panose="02020603050405020304" pitchFamily="18" charset="0"/>
              </a:rPr>
              <a:pPr algn="r"/>
              <a:t>15</a:t>
            </a:fld>
            <a:endParaRPr lang="pt-BR" altLang="pt-BR" sz="1200" b="0">
              <a:latin typeface="Times New Roman" panose="02020603050405020304" pitchFamily="18" charset="0"/>
            </a:endParaRPr>
          </a:p>
        </p:txBody>
      </p:sp>
      <p:sp>
        <p:nvSpPr>
          <p:cNvPr id="2" name="Espaço Reservado para Número de Slide 1"/>
          <p:cNvSpPr>
            <a:spLocks noGrp="1"/>
          </p:cNvSpPr>
          <p:nvPr>
            <p:ph type="sldNum" sz="quarter" idx="10"/>
          </p:nvPr>
        </p:nvSpPr>
        <p:spPr/>
        <p:txBody>
          <a:bodyPr/>
          <a:lstStyle/>
          <a:p>
            <a:pPr>
              <a:defRPr/>
            </a:pPr>
            <a:fld id="{A10117E8-964E-4975-8FDF-C72B48D2B0B1}" type="slidenum">
              <a:rPr lang="pt-BR" altLang="pt-BR" smtClean="0"/>
              <a:pPr>
                <a:defRPr/>
              </a:pPr>
              <a:t>15</a:t>
            </a:fld>
            <a:endParaRPr lang="pt-BR" altLang="pt-BR"/>
          </a:p>
        </p:txBody>
      </p:sp>
      <p:sp>
        <p:nvSpPr>
          <p:cNvPr id="3" name="Espaço Reservado para Rodapé 2"/>
          <p:cNvSpPr>
            <a:spLocks noGrp="1"/>
          </p:cNvSpPr>
          <p:nvPr>
            <p:ph type="ftr" sz="quarter" idx="11"/>
          </p:nvPr>
        </p:nvSpPr>
        <p:spPr/>
        <p:txBody>
          <a:bodyPr/>
          <a:lstStyle/>
          <a:p>
            <a:pPr>
              <a:defRPr/>
            </a:pPr>
            <a:endParaRPr lang="pt-BR"/>
          </a:p>
        </p:txBody>
      </p:sp>
    </p:spTree>
    <p:extLst>
      <p:ext uri="{BB962C8B-B14F-4D97-AF65-F5344CB8AC3E}">
        <p14:creationId xmlns:p14="http://schemas.microsoft.com/office/powerpoint/2010/main" val="1380573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xfrm>
            <a:off x="82550" y="742950"/>
            <a:ext cx="6604000" cy="3714750"/>
          </a:xfrm>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dirty="0"/>
          </a:p>
        </p:txBody>
      </p:sp>
      <p:sp>
        <p:nvSpPr>
          <p:cNvPr id="9220" name="Espaço Reservado para Número de Slide 3"/>
          <p:cNvSpPr txBox="1">
            <a:spLocks noGrp="1"/>
          </p:cNvSpPr>
          <p:nvPr/>
        </p:nvSpPr>
        <p:spPr bwMode="auto">
          <a:xfrm>
            <a:off x="3835400" y="941070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Tahoma" panose="020B0604030504040204" pitchFamily="34" charset="0"/>
                <a:cs typeface="Arial" panose="020B0604020202020204" pitchFamily="34" charset="0"/>
              </a:defRPr>
            </a:lvl1pPr>
            <a:lvl2pPr marL="742950" indent="-285750">
              <a:defRPr sz="1600" b="1">
                <a:solidFill>
                  <a:schemeClr val="tx1"/>
                </a:solidFill>
                <a:latin typeface="Tahoma" panose="020B0604030504040204" pitchFamily="34" charset="0"/>
                <a:cs typeface="Arial" panose="020B0604020202020204" pitchFamily="34" charset="0"/>
              </a:defRPr>
            </a:lvl2pPr>
            <a:lvl3pPr marL="1143000" indent="-228600">
              <a:defRPr sz="1600" b="1">
                <a:solidFill>
                  <a:schemeClr val="tx1"/>
                </a:solidFill>
                <a:latin typeface="Tahoma" panose="020B0604030504040204" pitchFamily="34" charset="0"/>
                <a:cs typeface="Arial" panose="020B0604020202020204" pitchFamily="34" charset="0"/>
              </a:defRPr>
            </a:lvl3pPr>
            <a:lvl4pPr marL="1600200" indent="-228600">
              <a:defRPr sz="1600" b="1">
                <a:solidFill>
                  <a:schemeClr val="tx1"/>
                </a:solidFill>
                <a:latin typeface="Tahoma" panose="020B0604030504040204" pitchFamily="34" charset="0"/>
                <a:cs typeface="Arial" panose="020B0604020202020204" pitchFamily="34" charset="0"/>
              </a:defRPr>
            </a:lvl4pPr>
            <a:lvl5pPr marL="2057400" indent="-228600">
              <a:defRPr sz="16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9pPr>
          </a:lstStyle>
          <a:p>
            <a:pPr algn="r"/>
            <a:fld id="{007557DF-F350-48C6-9083-B3589F8EEEA6}" type="slidenum">
              <a:rPr lang="pt-BR" altLang="pt-BR" sz="1200" b="0">
                <a:latin typeface="Times New Roman" panose="02020603050405020304" pitchFamily="18" charset="0"/>
              </a:rPr>
              <a:pPr algn="r"/>
              <a:t>16</a:t>
            </a:fld>
            <a:endParaRPr lang="pt-BR" altLang="pt-BR" sz="1200" b="0">
              <a:latin typeface="Times New Roman" panose="02020603050405020304" pitchFamily="18" charset="0"/>
            </a:endParaRPr>
          </a:p>
        </p:txBody>
      </p:sp>
      <p:sp>
        <p:nvSpPr>
          <p:cNvPr id="2" name="Espaço Reservado para Número de Slide 1"/>
          <p:cNvSpPr>
            <a:spLocks noGrp="1"/>
          </p:cNvSpPr>
          <p:nvPr>
            <p:ph type="sldNum" sz="quarter" idx="10"/>
          </p:nvPr>
        </p:nvSpPr>
        <p:spPr/>
        <p:txBody>
          <a:bodyPr/>
          <a:lstStyle/>
          <a:p>
            <a:pPr>
              <a:defRPr/>
            </a:pPr>
            <a:fld id="{A10117E8-964E-4975-8FDF-C72B48D2B0B1}" type="slidenum">
              <a:rPr lang="pt-BR" altLang="pt-BR" smtClean="0"/>
              <a:pPr>
                <a:defRPr/>
              </a:pPr>
              <a:t>16</a:t>
            </a:fld>
            <a:endParaRPr lang="pt-BR" altLang="pt-BR"/>
          </a:p>
        </p:txBody>
      </p:sp>
      <p:sp>
        <p:nvSpPr>
          <p:cNvPr id="3" name="Espaço Reservado para Rodapé 2"/>
          <p:cNvSpPr>
            <a:spLocks noGrp="1"/>
          </p:cNvSpPr>
          <p:nvPr>
            <p:ph type="ftr" sz="quarter" idx="11"/>
          </p:nvPr>
        </p:nvSpPr>
        <p:spPr/>
        <p:txBody>
          <a:bodyPr/>
          <a:lstStyle/>
          <a:p>
            <a:pPr>
              <a:defRPr/>
            </a:pPr>
            <a:endParaRPr lang="pt-BR"/>
          </a:p>
        </p:txBody>
      </p:sp>
    </p:spTree>
    <p:extLst>
      <p:ext uri="{BB962C8B-B14F-4D97-AF65-F5344CB8AC3E}">
        <p14:creationId xmlns:p14="http://schemas.microsoft.com/office/powerpoint/2010/main" val="2973027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xfrm>
            <a:off x="82550" y="742950"/>
            <a:ext cx="6604000" cy="3714750"/>
          </a:xfrm>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9220" name="Espaço Reservado para Número de Slide 3"/>
          <p:cNvSpPr txBox="1">
            <a:spLocks noGrp="1"/>
          </p:cNvSpPr>
          <p:nvPr/>
        </p:nvSpPr>
        <p:spPr bwMode="auto">
          <a:xfrm>
            <a:off x="3835400" y="941070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Tahoma" panose="020B0604030504040204" pitchFamily="34" charset="0"/>
                <a:cs typeface="Arial" panose="020B0604020202020204" pitchFamily="34" charset="0"/>
              </a:defRPr>
            </a:lvl1pPr>
            <a:lvl2pPr marL="742950" indent="-285750">
              <a:defRPr sz="1600" b="1">
                <a:solidFill>
                  <a:schemeClr val="tx1"/>
                </a:solidFill>
                <a:latin typeface="Tahoma" panose="020B0604030504040204" pitchFamily="34" charset="0"/>
                <a:cs typeface="Arial" panose="020B0604020202020204" pitchFamily="34" charset="0"/>
              </a:defRPr>
            </a:lvl2pPr>
            <a:lvl3pPr marL="1143000" indent="-228600">
              <a:defRPr sz="1600" b="1">
                <a:solidFill>
                  <a:schemeClr val="tx1"/>
                </a:solidFill>
                <a:latin typeface="Tahoma" panose="020B0604030504040204" pitchFamily="34" charset="0"/>
                <a:cs typeface="Arial" panose="020B0604020202020204" pitchFamily="34" charset="0"/>
              </a:defRPr>
            </a:lvl3pPr>
            <a:lvl4pPr marL="1600200" indent="-228600">
              <a:defRPr sz="1600" b="1">
                <a:solidFill>
                  <a:schemeClr val="tx1"/>
                </a:solidFill>
                <a:latin typeface="Tahoma" panose="020B0604030504040204" pitchFamily="34" charset="0"/>
                <a:cs typeface="Arial" panose="020B0604020202020204" pitchFamily="34" charset="0"/>
              </a:defRPr>
            </a:lvl4pPr>
            <a:lvl5pPr marL="2057400" indent="-228600">
              <a:defRPr sz="16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9pPr>
          </a:lstStyle>
          <a:p>
            <a:pPr algn="r"/>
            <a:fld id="{007557DF-F350-48C6-9083-B3589F8EEEA6}" type="slidenum">
              <a:rPr lang="pt-BR" altLang="pt-BR" sz="1200" b="0">
                <a:latin typeface="Times New Roman" panose="02020603050405020304" pitchFamily="18" charset="0"/>
              </a:rPr>
              <a:pPr algn="r"/>
              <a:t>17</a:t>
            </a:fld>
            <a:endParaRPr lang="pt-BR" altLang="pt-BR" sz="1200" b="0">
              <a:latin typeface="Times New Roman" panose="02020603050405020304" pitchFamily="18" charset="0"/>
            </a:endParaRPr>
          </a:p>
        </p:txBody>
      </p:sp>
      <p:sp>
        <p:nvSpPr>
          <p:cNvPr id="2" name="Espaço Reservado para Número de Slide 1"/>
          <p:cNvSpPr>
            <a:spLocks noGrp="1"/>
          </p:cNvSpPr>
          <p:nvPr>
            <p:ph type="sldNum" sz="quarter" idx="10"/>
          </p:nvPr>
        </p:nvSpPr>
        <p:spPr/>
        <p:txBody>
          <a:bodyPr/>
          <a:lstStyle/>
          <a:p>
            <a:pPr>
              <a:defRPr/>
            </a:pPr>
            <a:fld id="{A10117E8-964E-4975-8FDF-C72B48D2B0B1}" type="slidenum">
              <a:rPr lang="pt-BR" altLang="pt-BR" smtClean="0"/>
              <a:pPr>
                <a:defRPr/>
              </a:pPr>
              <a:t>17</a:t>
            </a:fld>
            <a:endParaRPr lang="pt-BR" altLang="pt-BR"/>
          </a:p>
        </p:txBody>
      </p:sp>
      <p:sp>
        <p:nvSpPr>
          <p:cNvPr id="3" name="Espaço Reservado para Rodapé 2"/>
          <p:cNvSpPr>
            <a:spLocks noGrp="1"/>
          </p:cNvSpPr>
          <p:nvPr>
            <p:ph type="ftr" sz="quarter" idx="11"/>
          </p:nvPr>
        </p:nvSpPr>
        <p:spPr/>
        <p:txBody>
          <a:bodyPr/>
          <a:lstStyle/>
          <a:p>
            <a:pPr>
              <a:defRPr/>
            </a:pPr>
            <a:endParaRPr lang="pt-BR"/>
          </a:p>
        </p:txBody>
      </p:sp>
    </p:spTree>
    <p:extLst>
      <p:ext uri="{BB962C8B-B14F-4D97-AF65-F5344CB8AC3E}">
        <p14:creationId xmlns:p14="http://schemas.microsoft.com/office/powerpoint/2010/main" val="1134558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xfrm>
            <a:off x="82550" y="742950"/>
            <a:ext cx="6604000" cy="3714750"/>
          </a:xfrm>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9220" name="Espaço Reservado para Número de Slide 3"/>
          <p:cNvSpPr txBox="1">
            <a:spLocks noGrp="1"/>
          </p:cNvSpPr>
          <p:nvPr/>
        </p:nvSpPr>
        <p:spPr bwMode="auto">
          <a:xfrm>
            <a:off x="3835400" y="941070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Tahoma" panose="020B0604030504040204" pitchFamily="34" charset="0"/>
                <a:cs typeface="Arial" panose="020B0604020202020204" pitchFamily="34" charset="0"/>
              </a:defRPr>
            </a:lvl1pPr>
            <a:lvl2pPr marL="742950" indent="-285750">
              <a:defRPr sz="1600" b="1">
                <a:solidFill>
                  <a:schemeClr val="tx1"/>
                </a:solidFill>
                <a:latin typeface="Tahoma" panose="020B0604030504040204" pitchFamily="34" charset="0"/>
                <a:cs typeface="Arial" panose="020B0604020202020204" pitchFamily="34" charset="0"/>
              </a:defRPr>
            </a:lvl2pPr>
            <a:lvl3pPr marL="1143000" indent="-228600">
              <a:defRPr sz="1600" b="1">
                <a:solidFill>
                  <a:schemeClr val="tx1"/>
                </a:solidFill>
                <a:latin typeface="Tahoma" panose="020B0604030504040204" pitchFamily="34" charset="0"/>
                <a:cs typeface="Arial" panose="020B0604020202020204" pitchFamily="34" charset="0"/>
              </a:defRPr>
            </a:lvl3pPr>
            <a:lvl4pPr marL="1600200" indent="-228600">
              <a:defRPr sz="1600" b="1">
                <a:solidFill>
                  <a:schemeClr val="tx1"/>
                </a:solidFill>
                <a:latin typeface="Tahoma" panose="020B0604030504040204" pitchFamily="34" charset="0"/>
                <a:cs typeface="Arial" panose="020B0604020202020204" pitchFamily="34" charset="0"/>
              </a:defRPr>
            </a:lvl4pPr>
            <a:lvl5pPr marL="2057400" indent="-228600">
              <a:defRPr sz="16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9pPr>
          </a:lstStyle>
          <a:p>
            <a:pPr algn="r"/>
            <a:fld id="{007557DF-F350-48C6-9083-B3589F8EEEA6}" type="slidenum">
              <a:rPr lang="pt-BR" altLang="pt-BR" sz="1200" b="0">
                <a:latin typeface="Times New Roman" panose="02020603050405020304" pitchFamily="18" charset="0"/>
              </a:rPr>
              <a:pPr algn="r"/>
              <a:t>18</a:t>
            </a:fld>
            <a:endParaRPr lang="pt-BR" altLang="pt-BR" sz="1200" b="0">
              <a:latin typeface="Times New Roman" panose="02020603050405020304" pitchFamily="18" charset="0"/>
            </a:endParaRPr>
          </a:p>
        </p:txBody>
      </p:sp>
      <p:sp>
        <p:nvSpPr>
          <p:cNvPr id="2" name="Espaço Reservado para Número de Slide 1"/>
          <p:cNvSpPr>
            <a:spLocks noGrp="1"/>
          </p:cNvSpPr>
          <p:nvPr>
            <p:ph type="sldNum" sz="quarter" idx="10"/>
          </p:nvPr>
        </p:nvSpPr>
        <p:spPr/>
        <p:txBody>
          <a:bodyPr/>
          <a:lstStyle/>
          <a:p>
            <a:pPr>
              <a:defRPr/>
            </a:pPr>
            <a:fld id="{A10117E8-964E-4975-8FDF-C72B48D2B0B1}" type="slidenum">
              <a:rPr lang="pt-BR" altLang="pt-BR" smtClean="0"/>
              <a:pPr>
                <a:defRPr/>
              </a:pPr>
              <a:t>18</a:t>
            </a:fld>
            <a:endParaRPr lang="pt-BR" altLang="pt-BR"/>
          </a:p>
        </p:txBody>
      </p:sp>
      <p:sp>
        <p:nvSpPr>
          <p:cNvPr id="3" name="Espaço Reservado para Rodapé 2"/>
          <p:cNvSpPr>
            <a:spLocks noGrp="1"/>
          </p:cNvSpPr>
          <p:nvPr>
            <p:ph type="ftr" sz="quarter" idx="11"/>
          </p:nvPr>
        </p:nvSpPr>
        <p:spPr/>
        <p:txBody>
          <a:bodyPr/>
          <a:lstStyle/>
          <a:p>
            <a:pPr>
              <a:defRPr/>
            </a:pPr>
            <a:endParaRPr lang="pt-BR"/>
          </a:p>
        </p:txBody>
      </p:sp>
    </p:spTree>
    <p:extLst>
      <p:ext uri="{BB962C8B-B14F-4D97-AF65-F5344CB8AC3E}">
        <p14:creationId xmlns:p14="http://schemas.microsoft.com/office/powerpoint/2010/main" val="411866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xfrm>
            <a:off x="82550" y="742950"/>
            <a:ext cx="6604000" cy="3714750"/>
          </a:xfrm>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9220" name="Espaço Reservado para Número de Slide 3"/>
          <p:cNvSpPr txBox="1">
            <a:spLocks noGrp="1"/>
          </p:cNvSpPr>
          <p:nvPr/>
        </p:nvSpPr>
        <p:spPr bwMode="auto">
          <a:xfrm>
            <a:off x="3835400" y="941070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Tahoma" panose="020B0604030504040204" pitchFamily="34" charset="0"/>
                <a:cs typeface="Arial" panose="020B0604020202020204" pitchFamily="34" charset="0"/>
              </a:defRPr>
            </a:lvl1pPr>
            <a:lvl2pPr marL="742950" indent="-285750">
              <a:defRPr sz="1600" b="1">
                <a:solidFill>
                  <a:schemeClr val="tx1"/>
                </a:solidFill>
                <a:latin typeface="Tahoma" panose="020B0604030504040204" pitchFamily="34" charset="0"/>
                <a:cs typeface="Arial" panose="020B0604020202020204" pitchFamily="34" charset="0"/>
              </a:defRPr>
            </a:lvl2pPr>
            <a:lvl3pPr marL="1143000" indent="-228600">
              <a:defRPr sz="1600" b="1">
                <a:solidFill>
                  <a:schemeClr val="tx1"/>
                </a:solidFill>
                <a:latin typeface="Tahoma" panose="020B0604030504040204" pitchFamily="34" charset="0"/>
                <a:cs typeface="Arial" panose="020B0604020202020204" pitchFamily="34" charset="0"/>
              </a:defRPr>
            </a:lvl3pPr>
            <a:lvl4pPr marL="1600200" indent="-228600">
              <a:defRPr sz="1600" b="1">
                <a:solidFill>
                  <a:schemeClr val="tx1"/>
                </a:solidFill>
                <a:latin typeface="Tahoma" panose="020B0604030504040204" pitchFamily="34" charset="0"/>
                <a:cs typeface="Arial" panose="020B0604020202020204" pitchFamily="34" charset="0"/>
              </a:defRPr>
            </a:lvl4pPr>
            <a:lvl5pPr marL="2057400" indent="-228600">
              <a:defRPr sz="16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9pPr>
          </a:lstStyle>
          <a:p>
            <a:pPr algn="r"/>
            <a:fld id="{007557DF-F350-48C6-9083-B3589F8EEEA6}" type="slidenum">
              <a:rPr lang="pt-BR" altLang="pt-BR" sz="1200" b="0">
                <a:latin typeface="Times New Roman" panose="02020603050405020304" pitchFamily="18" charset="0"/>
              </a:rPr>
              <a:pPr algn="r"/>
              <a:t>19</a:t>
            </a:fld>
            <a:endParaRPr lang="pt-BR" altLang="pt-BR" sz="1200" b="0">
              <a:latin typeface="Times New Roman" panose="02020603050405020304" pitchFamily="18" charset="0"/>
            </a:endParaRPr>
          </a:p>
        </p:txBody>
      </p:sp>
      <p:sp>
        <p:nvSpPr>
          <p:cNvPr id="2" name="Espaço Reservado para Número de Slide 1"/>
          <p:cNvSpPr>
            <a:spLocks noGrp="1"/>
          </p:cNvSpPr>
          <p:nvPr>
            <p:ph type="sldNum" sz="quarter" idx="10"/>
          </p:nvPr>
        </p:nvSpPr>
        <p:spPr/>
        <p:txBody>
          <a:bodyPr/>
          <a:lstStyle/>
          <a:p>
            <a:pPr>
              <a:defRPr/>
            </a:pPr>
            <a:fld id="{A10117E8-964E-4975-8FDF-C72B48D2B0B1}" type="slidenum">
              <a:rPr lang="pt-BR" altLang="pt-BR" smtClean="0"/>
              <a:pPr>
                <a:defRPr/>
              </a:pPr>
              <a:t>19</a:t>
            </a:fld>
            <a:endParaRPr lang="pt-BR" altLang="pt-BR"/>
          </a:p>
        </p:txBody>
      </p:sp>
      <p:sp>
        <p:nvSpPr>
          <p:cNvPr id="3" name="Espaço Reservado para Rodapé 2"/>
          <p:cNvSpPr>
            <a:spLocks noGrp="1"/>
          </p:cNvSpPr>
          <p:nvPr>
            <p:ph type="ftr" sz="quarter" idx="11"/>
          </p:nvPr>
        </p:nvSpPr>
        <p:spPr/>
        <p:txBody>
          <a:bodyPr/>
          <a:lstStyle/>
          <a:p>
            <a:pPr>
              <a:defRPr/>
            </a:pPr>
            <a:endParaRPr lang="pt-BR"/>
          </a:p>
        </p:txBody>
      </p:sp>
    </p:spTree>
    <p:extLst>
      <p:ext uri="{BB962C8B-B14F-4D97-AF65-F5344CB8AC3E}">
        <p14:creationId xmlns:p14="http://schemas.microsoft.com/office/powerpoint/2010/main" val="2504678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xfrm>
            <a:off x="82550" y="742950"/>
            <a:ext cx="6604000" cy="3714750"/>
          </a:xfrm>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noProof="0" dirty="0"/>
              <a:t>All right, WRF model is well known around scientific world and its use is well spread around the world as well...</a:t>
            </a:r>
          </a:p>
          <a:p>
            <a:r>
              <a:rPr lang="en-US" altLang="pt-BR" noProof="0" dirty="0"/>
              <a:t>But, the model was developed to North hemisphere, more focus on USA... What is make sense, since the developers are concentrated here. However the entire world use it and makes updates to it.</a:t>
            </a:r>
          </a:p>
          <a:p>
            <a:r>
              <a:rPr lang="en-US" altLang="pt-BR" noProof="0" dirty="0"/>
              <a:t>To run WRF model, there are some important input data which play a key role on model results, like Topography, LULC and soil texture…. The influence were highlighted by READ authors.</a:t>
            </a:r>
          </a:p>
          <a:p>
            <a:r>
              <a:rPr lang="en-US" altLang="pt-BR" noProof="0" dirty="0"/>
              <a:t>Since the WRF is more focus over here, these geographic data have high resolution for USA, what is great, but tor other places, like Brazil, it is not like this. Sometime the available data for other countries are not good enough, or they are outdated, or simply does represent the reality… what brings the necessity to improve those input data, what is, sometimes, not a easy task…</a:t>
            </a:r>
          </a:p>
          <a:p>
            <a:r>
              <a:rPr lang="en-US" altLang="pt-BR" noProof="0" dirty="0"/>
              <a:t>But, why is necessary to work on update  these inputs ? </a:t>
            </a:r>
          </a:p>
          <a:p>
            <a:endParaRPr lang="pt-BR" altLang="pt-BR" dirty="0"/>
          </a:p>
        </p:txBody>
      </p:sp>
      <p:sp>
        <p:nvSpPr>
          <p:cNvPr id="9220" name="Espaço Reservado para Número de Slide 3"/>
          <p:cNvSpPr txBox="1">
            <a:spLocks noGrp="1"/>
          </p:cNvSpPr>
          <p:nvPr/>
        </p:nvSpPr>
        <p:spPr bwMode="auto">
          <a:xfrm>
            <a:off x="3835400" y="941070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Tahoma" panose="020B0604030504040204" pitchFamily="34" charset="0"/>
                <a:cs typeface="Arial" panose="020B0604020202020204" pitchFamily="34" charset="0"/>
              </a:defRPr>
            </a:lvl1pPr>
            <a:lvl2pPr marL="742950" indent="-285750">
              <a:defRPr sz="1600" b="1">
                <a:solidFill>
                  <a:schemeClr val="tx1"/>
                </a:solidFill>
                <a:latin typeface="Tahoma" panose="020B0604030504040204" pitchFamily="34" charset="0"/>
                <a:cs typeface="Arial" panose="020B0604020202020204" pitchFamily="34" charset="0"/>
              </a:defRPr>
            </a:lvl2pPr>
            <a:lvl3pPr marL="1143000" indent="-228600">
              <a:defRPr sz="1600" b="1">
                <a:solidFill>
                  <a:schemeClr val="tx1"/>
                </a:solidFill>
                <a:latin typeface="Tahoma" panose="020B0604030504040204" pitchFamily="34" charset="0"/>
                <a:cs typeface="Arial" panose="020B0604020202020204" pitchFamily="34" charset="0"/>
              </a:defRPr>
            </a:lvl3pPr>
            <a:lvl4pPr marL="1600200" indent="-228600">
              <a:defRPr sz="1600" b="1">
                <a:solidFill>
                  <a:schemeClr val="tx1"/>
                </a:solidFill>
                <a:latin typeface="Tahoma" panose="020B0604030504040204" pitchFamily="34" charset="0"/>
                <a:cs typeface="Arial" panose="020B0604020202020204" pitchFamily="34" charset="0"/>
              </a:defRPr>
            </a:lvl4pPr>
            <a:lvl5pPr marL="2057400" indent="-228600">
              <a:defRPr sz="16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9pPr>
          </a:lstStyle>
          <a:p>
            <a:pPr algn="r"/>
            <a:fld id="{007557DF-F350-48C6-9083-B3589F8EEEA6}" type="slidenum">
              <a:rPr lang="pt-BR" altLang="pt-BR" sz="1200" b="0">
                <a:latin typeface="Times New Roman" panose="02020603050405020304" pitchFamily="18" charset="0"/>
              </a:rPr>
              <a:pPr algn="r"/>
              <a:t>2</a:t>
            </a:fld>
            <a:endParaRPr lang="pt-BR" altLang="pt-BR" sz="1200" b="0">
              <a:latin typeface="Times New Roman" panose="02020603050405020304" pitchFamily="18" charset="0"/>
            </a:endParaRPr>
          </a:p>
        </p:txBody>
      </p:sp>
      <p:sp>
        <p:nvSpPr>
          <p:cNvPr id="2" name="Espaço Reservado para Número de Slide 1"/>
          <p:cNvSpPr>
            <a:spLocks noGrp="1"/>
          </p:cNvSpPr>
          <p:nvPr>
            <p:ph type="sldNum" sz="quarter" idx="10"/>
          </p:nvPr>
        </p:nvSpPr>
        <p:spPr/>
        <p:txBody>
          <a:bodyPr/>
          <a:lstStyle/>
          <a:p>
            <a:pPr>
              <a:defRPr/>
            </a:pPr>
            <a:fld id="{A10117E8-964E-4975-8FDF-C72B48D2B0B1}" type="slidenum">
              <a:rPr lang="pt-BR" altLang="pt-BR" smtClean="0"/>
              <a:pPr>
                <a:defRPr/>
              </a:pPr>
              <a:t>2</a:t>
            </a:fld>
            <a:endParaRPr lang="pt-BR" altLang="pt-BR"/>
          </a:p>
        </p:txBody>
      </p:sp>
      <p:sp>
        <p:nvSpPr>
          <p:cNvPr id="3" name="Espaço Reservado para Rodapé 2"/>
          <p:cNvSpPr>
            <a:spLocks noGrp="1"/>
          </p:cNvSpPr>
          <p:nvPr>
            <p:ph type="ftr" sz="quarter" idx="11"/>
          </p:nvPr>
        </p:nvSpPr>
        <p:spPr/>
        <p:txBody>
          <a:bodyPr/>
          <a:lstStyle/>
          <a:p>
            <a:pPr>
              <a:defRPr/>
            </a:pPr>
            <a:endParaRPr lang="pt-BR"/>
          </a:p>
        </p:txBody>
      </p:sp>
    </p:spTree>
    <p:extLst>
      <p:ext uri="{BB962C8B-B14F-4D97-AF65-F5344CB8AC3E}">
        <p14:creationId xmlns:p14="http://schemas.microsoft.com/office/powerpoint/2010/main" val="2207089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xfrm>
            <a:off x="82550" y="742950"/>
            <a:ext cx="6604000" cy="3714750"/>
          </a:xfrm>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9220" name="Espaço Reservado para Número de Slide 3"/>
          <p:cNvSpPr txBox="1">
            <a:spLocks noGrp="1"/>
          </p:cNvSpPr>
          <p:nvPr/>
        </p:nvSpPr>
        <p:spPr bwMode="auto">
          <a:xfrm>
            <a:off x="3835400" y="941070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Tahoma" panose="020B0604030504040204" pitchFamily="34" charset="0"/>
                <a:cs typeface="Arial" panose="020B0604020202020204" pitchFamily="34" charset="0"/>
              </a:defRPr>
            </a:lvl1pPr>
            <a:lvl2pPr marL="742950" indent="-285750">
              <a:defRPr sz="1600" b="1">
                <a:solidFill>
                  <a:schemeClr val="tx1"/>
                </a:solidFill>
                <a:latin typeface="Tahoma" panose="020B0604030504040204" pitchFamily="34" charset="0"/>
                <a:cs typeface="Arial" panose="020B0604020202020204" pitchFamily="34" charset="0"/>
              </a:defRPr>
            </a:lvl2pPr>
            <a:lvl3pPr marL="1143000" indent="-228600">
              <a:defRPr sz="1600" b="1">
                <a:solidFill>
                  <a:schemeClr val="tx1"/>
                </a:solidFill>
                <a:latin typeface="Tahoma" panose="020B0604030504040204" pitchFamily="34" charset="0"/>
                <a:cs typeface="Arial" panose="020B0604020202020204" pitchFamily="34" charset="0"/>
              </a:defRPr>
            </a:lvl3pPr>
            <a:lvl4pPr marL="1600200" indent="-228600">
              <a:defRPr sz="1600" b="1">
                <a:solidFill>
                  <a:schemeClr val="tx1"/>
                </a:solidFill>
                <a:latin typeface="Tahoma" panose="020B0604030504040204" pitchFamily="34" charset="0"/>
                <a:cs typeface="Arial" panose="020B0604020202020204" pitchFamily="34" charset="0"/>
              </a:defRPr>
            </a:lvl4pPr>
            <a:lvl5pPr marL="2057400" indent="-228600">
              <a:defRPr sz="16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9pPr>
          </a:lstStyle>
          <a:p>
            <a:pPr algn="r"/>
            <a:fld id="{007557DF-F350-48C6-9083-B3589F8EEEA6}" type="slidenum">
              <a:rPr lang="pt-BR" altLang="pt-BR" sz="1200" b="0">
                <a:latin typeface="Times New Roman" panose="02020603050405020304" pitchFamily="18" charset="0"/>
              </a:rPr>
              <a:pPr algn="r"/>
              <a:t>20</a:t>
            </a:fld>
            <a:endParaRPr lang="pt-BR" altLang="pt-BR" sz="1200" b="0">
              <a:latin typeface="Times New Roman" panose="02020603050405020304" pitchFamily="18" charset="0"/>
            </a:endParaRPr>
          </a:p>
        </p:txBody>
      </p:sp>
      <p:sp>
        <p:nvSpPr>
          <p:cNvPr id="2" name="Espaço Reservado para Número de Slide 1"/>
          <p:cNvSpPr>
            <a:spLocks noGrp="1"/>
          </p:cNvSpPr>
          <p:nvPr>
            <p:ph type="sldNum" sz="quarter" idx="10"/>
          </p:nvPr>
        </p:nvSpPr>
        <p:spPr/>
        <p:txBody>
          <a:bodyPr/>
          <a:lstStyle/>
          <a:p>
            <a:pPr>
              <a:defRPr/>
            </a:pPr>
            <a:fld id="{A10117E8-964E-4975-8FDF-C72B48D2B0B1}" type="slidenum">
              <a:rPr lang="pt-BR" altLang="pt-BR" smtClean="0"/>
              <a:pPr>
                <a:defRPr/>
              </a:pPr>
              <a:t>20</a:t>
            </a:fld>
            <a:endParaRPr lang="pt-BR" altLang="pt-BR"/>
          </a:p>
        </p:txBody>
      </p:sp>
      <p:sp>
        <p:nvSpPr>
          <p:cNvPr id="3" name="Espaço Reservado para Rodapé 2"/>
          <p:cNvSpPr>
            <a:spLocks noGrp="1"/>
          </p:cNvSpPr>
          <p:nvPr>
            <p:ph type="ftr" sz="quarter" idx="11"/>
          </p:nvPr>
        </p:nvSpPr>
        <p:spPr/>
        <p:txBody>
          <a:bodyPr/>
          <a:lstStyle/>
          <a:p>
            <a:pPr>
              <a:defRPr/>
            </a:pPr>
            <a:endParaRPr lang="pt-BR"/>
          </a:p>
        </p:txBody>
      </p:sp>
    </p:spTree>
    <p:extLst>
      <p:ext uri="{BB962C8B-B14F-4D97-AF65-F5344CB8AC3E}">
        <p14:creationId xmlns:p14="http://schemas.microsoft.com/office/powerpoint/2010/main" val="2374353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xfrm>
            <a:off x="82550" y="742950"/>
            <a:ext cx="6604000" cy="3714750"/>
          </a:xfrm>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9220" name="Espaço Reservado para Número de Slide 3"/>
          <p:cNvSpPr txBox="1">
            <a:spLocks noGrp="1"/>
          </p:cNvSpPr>
          <p:nvPr/>
        </p:nvSpPr>
        <p:spPr bwMode="auto">
          <a:xfrm>
            <a:off x="3835400" y="941070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Tahoma" panose="020B0604030504040204" pitchFamily="34" charset="0"/>
                <a:cs typeface="Arial" panose="020B0604020202020204" pitchFamily="34" charset="0"/>
              </a:defRPr>
            </a:lvl1pPr>
            <a:lvl2pPr marL="742950" indent="-285750">
              <a:defRPr sz="1600" b="1">
                <a:solidFill>
                  <a:schemeClr val="tx1"/>
                </a:solidFill>
                <a:latin typeface="Tahoma" panose="020B0604030504040204" pitchFamily="34" charset="0"/>
                <a:cs typeface="Arial" panose="020B0604020202020204" pitchFamily="34" charset="0"/>
              </a:defRPr>
            </a:lvl2pPr>
            <a:lvl3pPr marL="1143000" indent="-228600">
              <a:defRPr sz="1600" b="1">
                <a:solidFill>
                  <a:schemeClr val="tx1"/>
                </a:solidFill>
                <a:latin typeface="Tahoma" panose="020B0604030504040204" pitchFamily="34" charset="0"/>
                <a:cs typeface="Arial" panose="020B0604020202020204" pitchFamily="34" charset="0"/>
              </a:defRPr>
            </a:lvl3pPr>
            <a:lvl4pPr marL="1600200" indent="-228600">
              <a:defRPr sz="1600" b="1">
                <a:solidFill>
                  <a:schemeClr val="tx1"/>
                </a:solidFill>
                <a:latin typeface="Tahoma" panose="020B0604030504040204" pitchFamily="34" charset="0"/>
                <a:cs typeface="Arial" panose="020B0604020202020204" pitchFamily="34" charset="0"/>
              </a:defRPr>
            </a:lvl4pPr>
            <a:lvl5pPr marL="2057400" indent="-228600">
              <a:defRPr sz="16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9pPr>
          </a:lstStyle>
          <a:p>
            <a:pPr algn="r"/>
            <a:fld id="{007557DF-F350-48C6-9083-B3589F8EEEA6}" type="slidenum">
              <a:rPr lang="pt-BR" altLang="pt-BR" sz="1200" b="0">
                <a:latin typeface="Times New Roman" panose="02020603050405020304" pitchFamily="18" charset="0"/>
              </a:rPr>
              <a:pPr algn="r"/>
              <a:t>21</a:t>
            </a:fld>
            <a:endParaRPr lang="pt-BR" altLang="pt-BR" sz="1200" b="0">
              <a:latin typeface="Times New Roman" panose="02020603050405020304" pitchFamily="18" charset="0"/>
            </a:endParaRPr>
          </a:p>
        </p:txBody>
      </p:sp>
      <p:sp>
        <p:nvSpPr>
          <p:cNvPr id="2" name="Espaço Reservado para Número de Slide 1"/>
          <p:cNvSpPr>
            <a:spLocks noGrp="1"/>
          </p:cNvSpPr>
          <p:nvPr>
            <p:ph type="sldNum" sz="quarter" idx="10"/>
          </p:nvPr>
        </p:nvSpPr>
        <p:spPr/>
        <p:txBody>
          <a:bodyPr/>
          <a:lstStyle/>
          <a:p>
            <a:pPr>
              <a:defRPr/>
            </a:pPr>
            <a:fld id="{A10117E8-964E-4975-8FDF-C72B48D2B0B1}" type="slidenum">
              <a:rPr lang="pt-BR" altLang="pt-BR" smtClean="0"/>
              <a:pPr>
                <a:defRPr/>
              </a:pPr>
              <a:t>21</a:t>
            </a:fld>
            <a:endParaRPr lang="pt-BR" altLang="pt-BR"/>
          </a:p>
        </p:txBody>
      </p:sp>
      <p:sp>
        <p:nvSpPr>
          <p:cNvPr id="3" name="Espaço Reservado para Rodapé 2"/>
          <p:cNvSpPr>
            <a:spLocks noGrp="1"/>
          </p:cNvSpPr>
          <p:nvPr>
            <p:ph type="ftr" sz="quarter" idx="11"/>
          </p:nvPr>
        </p:nvSpPr>
        <p:spPr/>
        <p:txBody>
          <a:bodyPr/>
          <a:lstStyle/>
          <a:p>
            <a:pPr>
              <a:defRPr/>
            </a:pPr>
            <a:endParaRPr lang="pt-BR"/>
          </a:p>
        </p:txBody>
      </p:sp>
    </p:spTree>
    <p:extLst>
      <p:ext uri="{BB962C8B-B14F-4D97-AF65-F5344CB8AC3E}">
        <p14:creationId xmlns:p14="http://schemas.microsoft.com/office/powerpoint/2010/main" val="2624551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xfrm>
            <a:off x="82550" y="742950"/>
            <a:ext cx="6604000" cy="3714750"/>
          </a:xfrm>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9220" name="Espaço Reservado para Número de Slide 3"/>
          <p:cNvSpPr txBox="1">
            <a:spLocks noGrp="1"/>
          </p:cNvSpPr>
          <p:nvPr/>
        </p:nvSpPr>
        <p:spPr bwMode="auto">
          <a:xfrm>
            <a:off x="3835400" y="941070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Tahoma" panose="020B0604030504040204" pitchFamily="34" charset="0"/>
                <a:cs typeface="Arial" panose="020B0604020202020204" pitchFamily="34" charset="0"/>
              </a:defRPr>
            </a:lvl1pPr>
            <a:lvl2pPr marL="742950" indent="-285750">
              <a:defRPr sz="1600" b="1">
                <a:solidFill>
                  <a:schemeClr val="tx1"/>
                </a:solidFill>
                <a:latin typeface="Tahoma" panose="020B0604030504040204" pitchFamily="34" charset="0"/>
                <a:cs typeface="Arial" panose="020B0604020202020204" pitchFamily="34" charset="0"/>
              </a:defRPr>
            </a:lvl2pPr>
            <a:lvl3pPr marL="1143000" indent="-228600">
              <a:defRPr sz="1600" b="1">
                <a:solidFill>
                  <a:schemeClr val="tx1"/>
                </a:solidFill>
                <a:latin typeface="Tahoma" panose="020B0604030504040204" pitchFamily="34" charset="0"/>
                <a:cs typeface="Arial" panose="020B0604020202020204" pitchFamily="34" charset="0"/>
              </a:defRPr>
            </a:lvl3pPr>
            <a:lvl4pPr marL="1600200" indent="-228600">
              <a:defRPr sz="1600" b="1">
                <a:solidFill>
                  <a:schemeClr val="tx1"/>
                </a:solidFill>
                <a:latin typeface="Tahoma" panose="020B0604030504040204" pitchFamily="34" charset="0"/>
                <a:cs typeface="Arial" panose="020B0604020202020204" pitchFamily="34" charset="0"/>
              </a:defRPr>
            </a:lvl4pPr>
            <a:lvl5pPr marL="2057400" indent="-228600">
              <a:defRPr sz="16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9pPr>
          </a:lstStyle>
          <a:p>
            <a:pPr algn="r"/>
            <a:fld id="{007557DF-F350-48C6-9083-B3589F8EEEA6}" type="slidenum">
              <a:rPr lang="pt-BR" altLang="pt-BR" sz="1200" b="0">
                <a:latin typeface="Times New Roman" panose="02020603050405020304" pitchFamily="18" charset="0"/>
              </a:rPr>
              <a:pPr algn="r"/>
              <a:t>22</a:t>
            </a:fld>
            <a:endParaRPr lang="pt-BR" altLang="pt-BR" sz="1200" b="0">
              <a:latin typeface="Times New Roman" panose="02020603050405020304" pitchFamily="18" charset="0"/>
            </a:endParaRPr>
          </a:p>
        </p:txBody>
      </p:sp>
      <p:sp>
        <p:nvSpPr>
          <p:cNvPr id="2" name="Espaço Reservado para Número de Slide 1"/>
          <p:cNvSpPr>
            <a:spLocks noGrp="1"/>
          </p:cNvSpPr>
          <p:nvPr>
            <p:ph type="sldNum" sz="quarter" idx="10"/>
          </p:nvPr>
        </p:nvSpPr>
        <p:spPr/>
        <p:txBody>
          <a:bodyPr/>
          <a:lstStyle/>
          <a:p>
            <a:pPr>
              <a:defRPr/>
            </a:pPr>
            <a:fld id="{A10117E8-964E-4975-8FDF-C72B48D2B0B1}" type="slidenum">
              <a:rPr lang="pt-BR" altLang="pt-BR" smtClean="0"/>
              <a:pPr>
                <a:defRPr/>
              </a:pPr>
              <a:t>22</a:t>
            </a:fld>
            <a:endParaRPr lang="pt-BR" altLang="pt-BR"/>
          </a:p>
        </p:txBody>
      </p:sp>
      <p:sp>
        <p:nvSpPr>
          <p:cNvPr id="3" name="Espaço Reservado para Rodapé 2"/>
          <p:cNvSpPr>
            <a:spLocks noGrp="1"/>
          </p:cNvSpPr>
          <p:nvPr>
            <p:ph type="ftr" sz="quarter" idx="11"/>
          </p:nvPr>
        </p:nvSpPr>
        <p:spPr/>
        <p:txBody>
          <a:bodyPr/>
          <a:lstStyle/>
          <a:p>
            <a:pPr>
              <a:defRPr/>
            </a:pPr>
            <a:endParaRPr lang="pt-BR"/>
          </a:p>
        </p:txBody>
      </p:sp>
    </p:spTree>
    <p:extLst>
      <p:ext uri="{BB962C8B-B14F-4D97-AF65-F5344CB8AC3E}">
        <p14:creationId xmlns:p14="http://schemas.microsoft.com/office/powerpoint/2010/main" val="2590575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77016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xfrm>
            <a:off x="82550" y="742950"/>
            <a:ext cx="6604000" cy="3714750"/>
          </a:xfrm>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noProof="0" dirty="0"/>
              <a:t>The answers is.... The geographic input data really play a role on the WRF simulation… Like topography change the wind pattern, which flow around hill, mountains and constructions finding the easy way.</a:t>
            </a:r>
          </a:p>
          <a:p>
            <a:r>
              <a:rPr lang="en-US" altLang="pt-BR" noProof="0" dirty="0"/>
              <a:t>The LULC and soil texture can affect in special the heat and radiations process on model… Because these two input have specific information, like Albedo, Roughness length, </a:t>
            </a:r>
            <a:r>
              <a:rPr lang="en-US" altLang="pt-BR" noProof="0" dirty="0" err="1"/>
              <a:t>bowen</a:t>
            </a:r>
            <a:r>
              <a:rPr lang="en-US" altLang="pt-BR" noProof="0" dirty="0"/>
              <a:t> ratio, moisture content…. Like the vegetation, which has a totally different albedo from a urban area, meaning that the arriving radiation would be absorbed or reflected, what impacts on heat flux</a:t>
            </a:r>
          </a:p>
          <a:p>
            <a:r>
              <a:rPr lang="en-US" altLang="pt-BR" noProof="0" dirty="0"/>
              <a:t>Like latent heat flux, which is higher when there are mores moistures, what also affects sensible heat, which is responsible to heat the surface, what starts the vertical movement, and increase the planetary boundary layer, turbulence, and associated to updrafts movements, take moisture to higher levels and create clouds… and so on… All these means that, if you want a good WRF modeling, you need good input data.. And since these inputs are important, comes to our goals, which is</a:t>
            </a:r>
          </a:p>
        </p:txBody>
      </p:sp>
      <p:sp>
        <p:nvSpPr>
          <p:cNvPr id="9220" name="Espaço Reservado para Número de Slide 3"/>
          <p:cNvSpPr txBox="1">
            <a:spLocks noGrp="1"/>
          </p:cNvSpPr>
          <p:nvPr/>
        </p:nvSpPr>
        <p:spPr bwMode="auto">
          <a:xfrm>
            <a:off x="3835400" y="941070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Tahoma" panose="020B0604030504040204" pitchFamily="34" charset="0"/>
                <a:cs typeface="Arial" panose="020B0604020202020204" pitchFamily="34" charset="0"/>
              </a:defRPr>
            </a:lvl1pPr>
            <a:lvl2pPr marL="742950" indent="-285750">
              <a:defRPr sz="1600" b="1">
                <a:solidFill>
                  <a:schemeClr val="tx1"/>
                </a:solidFill>
                <a:latin typeface="Tahoma" panose="020B0604030504040204" pitchFamily="34" charset="0"/>
                <a:cs typeface="Arial" panose="020B0604020202020204" pitchFamily="34" charset="0"/>
              </a:defRPr>
            </a:lvl2pPr>
            <a:lvl3pPr marL="1143000" indent="-228600">
              <a:defRPr sz="1600" b="1">
                <a:solidFill>
                  <a:schemeClr val="tx1"/>
                </a:solidFill>
                <a:latin typeface="Tahoma" panose="020B0604030504040204" pitchFamily="34" charset="0"/>
                <a:cs typeface="Arial" panose="020B0604020202020204" pitchFamily="34" charset="0"/>
              </a:defRPr>
            </a:lvl3pPr>
            <a:lvl4pPr marL="1600200" indent="-228600">
              <a:defRPr sz="1600" b="1">
                <a:solidFill>
                  <a:schemeClr val="tx1"/>
                </a:solidFill>
                <a:latin typeface="Tahoma" panose="020B0604030504040204" pitchFamily="34" charset="0"/>
                <a:cs typeface="Arial" panose="020B0604020202020204" pitchFamily="34" charset="0"/>
              </a:defRPr>
            </a:lvl4pPr>
            <a:lvl5pPr marL="2057400" indent="-228600">
              <a:defRPr sz="16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9pPr>
          </a:lstStyle>
          <a:p>
            <a:pPr algn="r"/>
            <a:fld id="{007557DF-F350-48C6-9083-B3589F8EEEA6}" type="slidenum">
              <a:rPr lang="pt-BR" altLang="pt-BR" sz="1200" b="0">
                <a:latin typeface="Times New Roman" panose="02020603050405020304" pitchFamily="18" charset="0"/>
              </a:rPr>
              <a:pPr algn="r"/>
              <a:t>3</a:t>
            </a:fld>
            <a:endParaRPr lang="pt-BR" altLang="pt-BR" sz="1200" b="0">
              <a:latin typeface="Times New Roman" panose="02020603050405020304" pitchFamily="18" charset="0"/>
            </a:endParaRPr>
          </a:p>
        </p:txBody>
      </p:sp>
      <p:sp>
        <p:nvSpPr>
          <p:cNvPr id="2" name="Espaço Reservado para Número de Slide 1"/>
          <p:cNvSpPr>
            <a:spLocks noGrp="1"/>
          </p:cNvSpPr>
          <p:nvPr>
            <p:ph type="sldNum" sz="quarter" idx="10"/>
          </p:nvPr>
        </p:nvSpPr>
        <p:spPr/>
        <p:txBody>
          <a:bodyPr/>
          <a:lstStyle/>
          <a:p>
            <a:pPr>
              <a:defRPr/>
            </a:pPr>
            <a:fld id="{A10117E8-964E-4975-8FDF-C72B48D2B0B1}" type="slidenum">
              <a:rPr lang="pt-BR" altLang="pt-BR" smtClean="0"/>
              <a:pPr>
                <a:defRPr/>
              </a:pPr>
              <a:t>3</a:t>
            </a:fld>
            <a:endParaRPr lang="pt-BR" altLang="pt-BR"/>
          </a:p>
        </p:txBody>
      </p:sp>
      <p:sp>
        <p:nvSpPr>
          <p:cNvPr id="3" name="Espaço Reservado para Rodapé 2"/>
          <p:cNvSpPr>
            <a:spLocks noGrp="1"/>
          </p:cNvSpPr>
          <p:nvPr>
            <p:ph type="ftr" sz="quarter" idx="11"/>
          </p:nvPr>
        </p:nvSpPr>
        <p:spPr/>
        <p:txBody>
          <a:bodyPr/>
          <a:lstStyle/>
          <a:p>
            <a:pPr>
              <a:defRPr/>
            </a:pPr>
            <a:endParaRPr lang="pt-BR"/>
          </a:p>
        </p:txBody>
      </p:sp>
    </p:spTree>
    <p:extLst>
      <p:ext uri="{BB962C8B-B14F-4D97-AF65-F5344CB8AC3E}">
        <p14:creationId xmlns:p14="http://schemas.microsoft.com/office/powerpoint/2010/main" val="1477789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xfrm>
            <a:off x="82550" y="742950"/>
            <a:ext cx="6604000" cy="3714750"/>
          </a:xfrm>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noProof="0" dirty="0"/>
              <a:t>Read the objectives </a:t>
            </a:r>
          </a:p>
          <a:p>
            <a:r>
              <a:rPr lang="en-US" altLang="pt-BR" noProof="0" dirty="0"/>
              <a:t>So, with this modeling test we will be able to say if all these changes have influenced on WRF results or not</a:t>
            </a:r>
          </a:p>
        </p:txBody>
      </p:sp>
      <p:sp>
        <p:nvSpPr>
          <p:cNvPr id="9220" name="Espaço Reservado para Número de Slide 3"/>
          <p:cNvSpPr txBox="1">
            <a:spLocks noGrp="1"/>
          </p:cNvSpPr>
          <p:nvPr/>
        </p:nvSpPr>
        <p:spPr bwMode="auto">
          <a:xfrm>
            <a:off x="3835400" y="941070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Tahoma" panose="020B0604030504040204" pitchFamily="34" charset="0"/>
                <a:cs typeface="Arial" panose="020B0604020202020204" pitchFamily="34" charset="0"/>
              </a:defRPr>
            </a:lvl1pPr>
            <a:lvl2pPr marL="742950" indent="-285750">
              <a:defRPr sz="1600" b="1">
                <a:solidFill>
                  <a:schemeClr val="tx1"/>
                </a:solidFill>
                <a:latin typeface="Tahoma" panose="020B0604030504040204" pitchFamily="34" charset="0"/>
                <a:cs typeface="Arial" panose="020B0604020202020204" pitchFamily="34" charset="0"/>
              </a:defRPr>
            </a:lvl2pPr>
            <a:lvl3pPr marL="1143000" indent="-228600">
              <a:defRPr sz="1600" b="1">
                <a:solidFill>
                  <a:schemeClr val="tx1"/>
                </a:solidFill>
                <a:latin typeface="Tahoma" panose="020B0604030504040204" pitchFamily="34" charset="0"/>
                <a:cs typeface="Arial" panose="020B0604020202020204" pitchFamily="34" charset="0"/>
              </a:defRPr>
            </a:lvl3pPr>
            <a:lvl4pPr marL="1600200" indent="-228600">
              <a:defRPr sz="1600" b="1">
                <a:solidFill>
                  <a:schemeClr val="tx1"/>
                </a:solidFill>
                <a:latin typeface="Tahoma" panose="020B0604030504040204" pitchFamily="34" charset="0"/>
                <a:cs typeface="Arial" panose="020B0604020202020204" pitchFamily="34" charset="0"/>
              </a:defRPr>
            </a:lvl4pPr>
            <a:lvl5pPr marL="2057400" indent="-228600">
              <a:defRPr sz="16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9pPr>
          </a:lstStyle>
          <a:p>
            <a:pPr algn="r"/>
            <a:fld id="{007557DF-F350-48C6-9083-B3589F8EEEA6}" type="slidenum">
              <a:rPr lang="pt-BR" altLang="pt-BR" sz="1200" b="0">
                <a:latin typeface="Times New Roman" panose="02020603050405020304" pitchFamily="18" charset="0"/>
              </a:rPr>
              <a:pPr algn="r"/>
              <a:t>4</a:t>
            </a:fld>
            <a:endParaRPr lang="pt-BR" altLang="pt-BR" sz="1200" b="0">
              <a:latin typeface="Times New Roman" panose="02020603050405020304" pitchFamily="18" charset="0"/>
            </a:endParaRPr>
          </a:p>
        </p:txBody>
      </p:sp>
      <p:sp>
        <p:nvSpPr>
          <p:cNvPr id="2" name="Espaço Reservado para Número de Slide 1"/>
          <p:cNvSpPr>
            <a:spLocks noGrp="1"/>
          </p:cNvSpPr>
          <p:nvPr>
            <p:ph type="sldNum" sz="quarter" idx="10"/>
          </p:nvPr>
        </p:nvSpPr>
        <p:spPr/>
        <p:txBody>
          <a:bodyPr/>
          <a:lstStyle/>
          <a:p>
            <a:pPr>
              <a:defRPr/>
            </a:pPr>
            <a:fld id="{A10117E8-964E-4975-8FDF-C72B48D2B0B1}" type="slidenum">
              <a:rPr lang="pt-BR" altLang="pt-BR" smtClean="0"/>
              <a:pPr>
                <a:defRPr/>
              </a:pPr>
              <a:t>4</a:t>
            </a:fld>
            <a:endParaRPr lang="pt-BR" altLang="pt-BR"/>
          </a:p>
        </p:txBody>
      </p:sp>
      <p:sp>
        <p:nvSpPr>
          <p:cNvPr id="3" name="Espaço Reservado para Rodapé 2"/>
          <p:cNvSpPr>
            <a:spLocks noGrp="1"/>
          </p:cNvSpPr>
          <p:nvPr>
            <p:ph type="ftr" sz="quarter" idx="11"/>
          </p:nvPr>
        </p:nvSpPr>
        <p:spPr/>
        <p:txBody>
          <a:bodyPr/>
          <a:lstStyle/>
          <a:p>
            <a:pPr>
              <a:defRPr/>
            </a:pPr>
            <a:endParaRPr lang="pt-BR"/>
          </a:p>
        </p:txBody>
      </p:sp>
    </p:spTree>
    <p:extLst>
      <p:ext uri="{BB962C8B-B14F-4D97-AF65-F5344CB8AC3E}">
        <p14:creationId xmlns:p14="http://schemas.microsoft.com/office/powerpoint/2010/main" val="85353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xfrm>
            <a:off x="82550" y="742950"/>
            <a:ext cx="6604000" cy="3714750"/>
          </a:xfrm>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pt-BR" noProof="0" dirty="0"/>
              <a:t>To reach all these goals, we started by the topography data… Bu default on the newer version of WRF, the topography are from GMTED 2010 with more or less 900m of grid spacing…</a:t>
            </a:r>
          </a:p>
          <a:p>
            <a:pPr>
              <a:buNone/>
            </a:pPr>
            <a:r>
              <a:rPr lang="en-US" altLang="pt-BR" noProof="0" dirty="0"/>
              <a:t>However, there the same data base with higher resolution, like de GMTED 2010 with 7.5 arc-seconds, approximately 250 meters. What is great, almost four times higher resolution.</a:t>
            </a:r>
          </a:p>
          <a:p>
            <a:pPr>
              <a:buNone/>
            </a:pPr>
            <a:r>
              <a:rPr lang="en-US" altLang="pt-BR" noProof="0" dirty="0"/>
              <a:t>So, we collect the data from USGS website on </a:t>
            </a:r>
            <a:r>
              <a:rPr lang="en-US" altLang="pt-BR" noProof="0" dirty="0" err="1"/>
              <a:t>geotiff</a:t>
            </a:r>
            <a:r>
              <a:rPr lang="en-US" altLang="pt-BR" noProof="0" dirty="0"/>
              <a:t> format and it was converted to binary format… require to input to WRF model</a:t>
            </a:r>
          </a:p>
          <a:p>
            <a:pPr>
              <a:buNone/>
            </a:pPr>
            <a:r>
              <a:rPr lang="en-US" altLang="pt-BR" noProof="0" dirty="0"/>
              <a:t>Great, fist step done</a:t>
            </a:r>
          </a:p>
        </p:txBody>
      </p:sp>
      <p:sp>
        <p:nvSpPr>
          <p:cNvPr id="9220" name="Espaço Reservado para Número de Slide 3"/>
          <p:cNvSpPr txBox="1">
            <a:spLocks noGrp="1"/>
          </p:cNvSpPr>
          <p:nvPr/>
        </p:nvSpPr>
        <p:spPr bwMode="auto">
          <a:xfrm>
            <a:off x="3835400" y="941070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Tahoma" panose="020B0604030504040204" pitchFamily="34" charset="0"/>
                <a:cs typeface="Arial" panose="020B0604020202020204" pitchFamily="34" charset="0"/>
              </a:defRPr>
            </a:lvl1pPr>
            <a:lvl2pPr marL="742950" indent="-285750">
              <a:defRPr sz="1600" b="1">
                <a:solidFill>
                  <a:schemeClr val="tx1"/>
                </a:solidFill>
                <a:latin typeface="Tahoma" panose="020B0604030504040204" pitchFamily="34" charset="0"/>
                <a:cs typeface="Arial" panose="020B0604020202020204" pitchFamily="34" charset="0"/>
              </a:defRPr>
            </a:lvl2pPr>
            <a:lvl3pPr marL="1143000" indent="-228600">
              <a:defRPr sz="1600" b="1">
                <a:solidFill>
                  <a:schemeClr val="tx1"/>
                </a:solidFill>
                <a:latin typeface="Tahoma" panose="020B0604030504040204" pitchFamily="34" charset="0"/>
                <a:cs typeface="Arial" panose="020B0604020202020204" pitchFamily="34" charset="0"/>
              </a:defRPr>
            </a:lvl3pPr>
            <a:lvl4pPr marL="1600200" indent="-228600">
              <a:defRPr sz="1600" b="1">
                <a:solidFill>
                  <a:schemeClr val="tx1"/>
                </a:solidFill>
                <a:latin typeface="Tahoma" panose="020B0604030504040204" pitchFamily="34" charset="0"/>
                <a:cs typeface="Arial" panose="020B0604020202020204" pitchFamily="34" charset="0"/>
              </a:defRPr>
            </a:lvl4pPr>
            <a:lvl5pPr marL="2057400" indent="-228600">
              <a:defRPr sz="16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9pPr>
          </a:lstStyle>
          <a:p>
            <a:pPr algn="r"/>
            <a:fld id="{007557DF-F350-48C6-9083-B3589F8EEEA6}" type="slidenum">
              <a:rPr lang="pt-BR" altLang="pt-BR" sz="1200" b="0">
                <a:latin typeface="Times New Roman" panose="02020603050405020304" pitchFamily="18" charset="0"/>
              </a:rPr>
              <a:pPr algn="r"/>
              <a:t>5</a:t>
            </a:fld>
            <a:endParaRPr lang="pt-BR" altLang="pt-BR" sz="1200" b="0">
              <a:latin typeface="Times New Roman" panose="02020603050405020304" pitchFamily="18" charset="0"/>
            </a:endParaRPr>
          </a:p>
        </p:txBody>
      </p:sp>
      <p:sp>
        <p:nvSpPr>
          <p:cNvPr id="2" name="Espaço Reservado para Número de Slide 1"/>
          <p:cNvSpPr>
            <a:spLocks noGrp="1"/>
          </p:cNvSpPr>
          <p:nvPr>
            <p:ph type="sldNum" sz="quarter" idx="10"/>
          </p:nvPr>
        </p:nvSpPr>
        <p:spPr/>
        <p:txBody>
          <a:bodyPr/>
          <a:lstStyle/>
          <a:p>
            <a:pPr>
              <a:defRPr/>
            </a:pPr>
            <a:fld id="{A10117E8-964E-4975-8FDF-C72B48D2B0B1}" type="slidenum">
              <a:rPr lang="pt-BR" altLang="pt-BR" smtClean="0"/>
              <a:pPr>
                <a:defRPr/>
              </a:pPr>
              <a:t>5</a:t>
            </a:fld>
            <a:endParaRPr lang="pt-BR" altLang="pt-BR"/>
          </a:p>
        </p:txBody>
      </p:sp>
      <p:sp>
        <p:nvSpPr>
          <p:cNvPr id="3" name="Espaço Reservado para Rodapé 2"/>
          <p:cNvSpPr>
            <a:spLocks noGrp="1"/>
          </p:cNvSpPr>
          <p:nvPr>
            <p:ph type="ftr" sz="quarter" idx="11"/>
          </p:nvPr>
        </p:nvSpPr>
        <p:spPr/>
        <p:txBody>
          <a:bodyPr/>
          <a:lstStyle/>
          <a:p>
            <a:pPr>
              <a:defRPr/>
            </a:pPr>
            <a:endParaRPr lang="pt-BR"/>
          </a:p>
        </p:txBody>
      </p:sp>
    </p:spTree>
    <p:extLst>
      <p:ext uri="{BB962C8B-B14F-4D97-AF65-F5344CB8AC3E}">
        <p14:creationId xmlns:p14="http://schemas.microsoft.com/office/powerpoint/2010/main" val="410699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xfrm>
            <a:off x="82550" y="742950"/>
            <a:ext cx="6604000" cy="3714750"/>
          </a:xfrm>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noProof="0" dirty="0"/>
              <a:t>Another input, which is very important, is the LULC data. WRF have two data set to it… the 1997 USGS classification with 24 classes, and a newer version from MODIS with 20 classes and another MODIS with 21 classes( adding lakes on it). These two option are available for entire world on WRF repository, it is just use it.</a:t>
            </a:r>
          </a:p>
          <a:p>
            <a:r>
              <a:rPr lang="en-US" altLang="pt-BR" noProof="0" dirty="0"/>
              <a:t>However, in 2014, Brazilian geographic institute released the National Land Use data for the entire country on a vector format (shape file)… this data was made based on satellite data and observed data… what is supposed to make it more realistic.</a:t>
            </a:r>
          </a:p>
          <a:p>
            <a:r>
              <a:rPr lang="en-US" altLang="pt-BR" noProof="0" dirty="0"/>
              <a:t>With the Goal to input this information on WRF, this IBGE data were mapped as MODIS 20 classes and later converted into binary format using </a:t>
            </a:r>
            <a:r>
              <a:rPr lang="en-US" altLang="pt-BR" noProof="0" dirty="0" err="1"/>
              <a:t>geotiff</a:t>
            </a:r>
            <a:r>
              <a:rPr lang="en-US" altLang="pt-BR" noProof="0" dirty="0"/>
              <a:t> functions.</a:t>
            </a:r>
          </a:p>
        </p:txBody>
      </p:sp>
      <p:sp>
        <p:nvSpPr>
          <p:cNvPr id="9220" name="Espaço Reservado para Número de Slide 3"/>
          <p:cNvSpPr txBox="1">
            <a:spLocks noGrp="1"/>
          </p:cNvSpPr>
          <p:nvPr/>
        </p:nvSpPr>
        <p:spPr bwMode="auto">
          <a:xfrm>
            <a:off x="3835400" y="941070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Tahoma" panose="020B0604030504040204" pitchFamily="34" charset="0"/>
                <a:cs typeface="Arial" panose="020B0604020202020204" pitchFamily="34" charset="0"/>
              </a:defRPr>
            </a:lvl1pPr>
            <a:lvl2pPr marL="742950" indent="-285750">
              <a:defRPr sz="1600" b="1">
                <a:solidFill>
                  <a:schemeClr val="tx1"/>
                </a:solidFill>
                <a:latin typeface="Tahoma" panose="020B0604030504040204" pitchFamily="34" charset="0"/>
                <a:cs typeface="Arial" panose="020B0604020202020204" pitchFamily="34" charset="0"/>
              </a:defRPr>
            </a:lvl2pPr>
            <a:lvl3pPr marL="1143000" indent="-228600">
              <a:defRPr sz="1600" b="1">
                <a:solidFill>
                  <a:schemeClr val="tx1"/>
                </a:solidFill>
                <a:latin typeface="Tahoma" panose="020B0604030504040204" pitchFamily="34" charset="0"/>
                <a:cs typeface="Arial" panose="020B0604020202020204" pitchFamily="34" charset="0"/>
              </a:defRPr>
            </a:lvl3pPr>
            <a:lvl4pPr marL="1600200" indent="-228600">
              <a:defRPr sz="1600" b="1">
                <a:solidFill>
                  <a:schemeClr val="tx1"/>
                </a:solidFill>
                <a:latin typeface="Tahoma" panose="020B0604030504040204" pitchFamily="34" charset="0"/>
                <a:cs typeface="Arial" panose="020B0604020202020204" pitchFamily="34" charset="0"/>
              </a:defRPr>
            </a:lvl4pPr>
            <a:lvl5pPr marL="2057400" indent="-228600">
              <a:defRPr sz="16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9pPr>
          </a:lstStyle>
          <a:p>
            <a:pPr algn="r"/>
            <a:fld id="{007557DF-F350-48C6-9083-B3589F8EEEA6}" type="slidenum">
              <a:rPr lang="pt-BR" altLang="pt-BR" sz="1200" b="0">
                <a:latin typeface="Times New Roman" panose="02020603050405020304" pitchFamily="18" charset="0"/>
              </a:rPr>
              <a:pPr algn="r"/>
              <a:t>6</a:t>
            </a:fld>
            <a:endParaRPr lang="pt-BR" altLang="pt-BR" sz="1200" b="0">
              <a:latin typeface="Times New Roman" panose="02020603050405020304" pitchFamily="18" charset="0"/>
            </a:endParaRPr>
          </a:p>
        </p:txBody>
      </p:sp>
      <p:sp>
        <p:nvSpPr>
          <p:cNvPr id="2" name="Espaço Reservado para Número de Slide 1"/>
          <p:cNvSpPr>
            <a:spLocks noGrp="1"/>
          </p:cNvSpPr>
          <p:nvPr>
            <p:ph type="sldNum" sz="quarter" idx="10"/>
          </p:nvPr>
        </p:nvSpPr>
        <p:spPr/>
        <p:txBody>
          <a:bodyPr/>
          <a:lstStyle/>
          <a:p>
            <a:pPr>
              <a:defRPr/>
            </a:pPr>
            <a:fld id="{A10117E8-964E-4975-8FDF-C72B48D2B0B1}" type="slidenum">
              <a:rPr lang="pt-BR" altLang="pt-BR" smtClean="0"/>
              <a:pPr>
                <a:defRPr/>
              </a:pPr>
              <a:t>6</a:t>
            </a:fld>
            <a:endParaRPr lang="pt-BR" altLang="pt-BR"/>
          </a:p>
        </p:txBody>
      </p:sp>
      <p:sp>
        <p:nvSpPr>
          <p:cNvPr id="3" name="Espaço Reservado para Rodapé 2"/>
          <p:cNvSpPr>
            <a:spLocks noGrp="1"/>
          </p:cNvSpPr>
          <p:nvPr>
            <p:ph type="ftr" sz="quarter" idx="11"/>
          </p:nvPr>
        </p:nvSpPr>
        <p:spPr/>
        <p:txBody>
          <a:bodyPr/>
          <a:lstStyle/>
          <a:p>
            <a:pPr>
              <a:defRPr/>
            </a:pPr>
            <a:endParaRPr lang="pt-BR"/>
          </a:p>
        </p:txBody>
      </p:sp>
    </p:spTree>
    <p:extLst>
      <p:ext uri="{BB962C8B-B14F-4D97-AF65-F5344CB8AC3E}">
        <p14:creationId xmlns:p14="http://schemas.microsoft.com/office/powerpoint/2010/main" val="3573038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xfrm>
            <a:off x="82550" y="742950"/>
            <a:ext cx="6604000" cy="3714750"/>
          </a:xfrm>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9220" name="Espaço Reservado para Número de Slide 3"/>
          <p:cNvSpPr txBox="1">
            <a:spLocks noGrp="1"/>
          </p:cNvSpPr>
          <p:nvPr/>
        </p:nvSpPr>
        <p:spPr bwMode="auto">
          <a:xfrm>
            <a:off x="3835400" y="941070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Tahoma" panose="020B0604030504040204" pitchFamily="34" charset="0"/>
                <a:cs typeface="Arial" panose="020B0604020202020204" pitchFamily="34" charset="0"/>
              </a:defRPr>
            </a:lvl1pPr>
            <a:lvl2pPr marL="742950" indent="-285750">
              <a:defRPr sz="1600" b="1">
                <a:solidFill>
                  <a:schemeClr val="tx1"/>
                </a:solidFill>
                <a:latin typeface="Tahoma" panose="020B0604030504040204" pitchFamily="34" charset="0"/>
                <a:cs typeface="Arial" panose="020B0604020202020204" pitchFamily="34" charset="0"/>
              </a:defRPr>
            </a:lvl2pPr>
            <a:lvl3pPr marL="1143000" indent="-228600">
              <a:defRPr sz="1600" b="1">
                <a:solidFill>
                  <a:schemeClr val="tx1"/>
                </a:solidFill>
                <a:latin typeface="Tahoma" panose="020B0604030504040204" pitchFamily="34" charset="0"/>
                <a:cs typeface="Arial" panose="020B0604020202020204" pitchFamily="34" charset="0"/>
              </a:defRPr>
            </a:lvl3pPr>
            <a:lvl4pPr marL="1600200" indent="-228600">
              <a:defRPr sz="1600" b="1">
                <a:solidFill>
                  <a:schemeClr val="tx1"/>
                </a:solidFill>
                <a:latin typeface="Tahoma" panose="020B0604030504040204" pitchFamily="34" charset="0"/>
                <a:cs typeface="Arial" panose="020B0604020202020204" pitchFamily="34" charset="0"/>
              </a:defRPr>
            </a:lvl4pPr>
            <a:lvl5pPr marL="2057400" indent="-228600">
              <a:defRPr sz="16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9pPr>
          </a:lstStyle>
          <a:p>
            <a:pPr algn="r"/>
            <a:fld id="{007557DF-F350-48C6-9083-B3589F8EEEA6}" type="slidenum">
              <a:rPr lang="pt-BR" altLang="pt-BR" sz="1200" b="0">
                <a:latin typeface="Times New Roman" panose="02020603050405020304" pitchFamily="18" charset="0"/>
              </a:rPr>
              <a:pPr algn="r"/>
              <a:t>7</a:t>
            </a:fld>
            <a:endParaRPr lang="pt-BR" altLang="pt-BR" sz="1200" b="0">
              <a:latin typeface="Times New Roman" panose="02020603050405020304" pitchFamily="18" charset="0"/>
            </a:endParaRPr>
          </a:p>
        </p:txBody>
      </p:sp>
      <p:sp>
        <p:nvSpPr>
          <p:cNvPr id="2" name="Espaço Reservado para Número de Slide 1"/>
          <p:cNvSpPr>
            <a:spLocks noGrp="1"/>
          </p:cNvSpPr>
          <p:nvPr>
            <p:ph type="sldNum" sz="quarter" idx="10"/>
          </p:nvPr>
        </p:nvSpPr>
        <p:spPr/>
        <p:txBody>
          <a:bodyPr/>
          <a:lstStyle/>
          <a:p>
            <a:pPr>
              <a:defRPr/>
            </a:pPr>
            <a:fld id="{A10117E8-964E-4975-8FDF-C72B48D2B0B1}" type="slidenum">
              <a:rPr lang="pt-BR" altLang="pt-BR" smtClean="0"/>
              <a:pPr>
                <a:defRPr/>
              </a:pPr>
              <a:t>7</a:t>
            </a:fld>
            <a:endParaRPr lang="pt-BR" altLang="pt-BR"/>
          </a:p>
        </p:txBody>
      </p:sp>
      <p:sp>
        <p:nvSpPr>
          <p:cNvPr id="3" name="Espaço Reservado para Rodapé 2"/>
          <p:cNvSpPr>
            <a:spLocks noGrp="1"/>
          </p:cNvSpPr>
          <p:nvPr>
            <p:ph type="ftr" sz="quarter" idx="11"/>
          </p:nvPr>
        </p:nvSpPr>
        <p:spPr/>
        <p:txBody>
          <a:bodyPr/>
          <a:lstStyle/>
          <a:p>
            <a:pPr>
              <a:defRPr/>
            </a:pPr>
            <a:endParaRPr lang="pt-BR"/>
          </a:p>
        </p:txBody>
      </p:sp>
    </p:spTree>
    <p:extLst>
      <p:ext uri="{BB962C8B-B14F-4D97-AF65-F5344CB8AC3E}">
        <p14:creationId xmlns:p14="http://schemas.microsoft.com/office/powerpoint/2010/main" val="2766740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xfrm>
            <a:off x="82550" y="742950"/>
            <a:ext cx="6604000" cy="3714750"/>
          </a:xfrm>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noProof="0" dirty="0"/>
              <a:t>The input data do not stop there… there are also the soil texture. Which is an important information for WRF on moisture content of it the temperature diffusion over the soil layer…</a:t>
            </a:r>
          </a:p>
          <a:p>
            <a:r>
              <a:rPr lang="en-US" altLang="pt-BR" noProof="0" dirty="0"/>
              <a:t>The soil texture is an mixture of clay, sand and silt contents. It is needed to get all these information to find the specific soil texture. WRF model is allow to read 16 soil textures, which comes from the Soil Survey division  which uses the soil triangle to specify it.</a:t>
            </a:r>
          </a:p>
          <a:p>
            <a:r>
              <a:rPr lang="en-US" altLang="pt-BR" noProof="0" dirty="0"/>
              <a:t>To create a new input data for soil, it was used the data from Soils Grid, which has 6 layers which represent one lever under the grounds… varying from 0cm to 200cm. The soils Grid has data with 250m resolution, but he data was really big about 80 Gb to be processed.. So it was used the country bases with 1km of grid spacing, which is better than WRF default soil information for South America…</a:t>
            </a:r>
          </a:p>
          <a:p>
            <a:r>
              <a:rPr lang="en-US" altLang="pt-BR" noProof="0" dirty="0"/>
              <a:t>Since WRF use two soil layers, it used the aggregate of the three first one to represent the TOP Soil and more to </a:t>
            </a:r>
            <a:r>
              <a:rPr lang="en-US" altLang="pt-BR" noProof="0" dirty="0" err="1"/>
              <a:t>to</a:t>
            </a:r>
            <a:r>
              <a:rPr lang="en-US" altLang="pt-BR" noProof="0" dirty="0"/>
              <a:t> reach the WRF bottom Soil, which is at 1 meter below the ground.</a:t>
            </a:r>
          </a:p>
          <a:p>
            <a:r>
              <a:rPr lang="en-US" altLang="pt-BR" noProof="0" dirty="0"/>
              <a:t>After selecting which layer of Soil Grids will go for Top and Bottom… we classified each grid cell according its content of clay, silt and sand and the soil triangle and set it to matches the WRF input data.</a:t>
            </a:r>
          </a:p>
          <a:p>
            <a:r>
              <a:rPr lang="en-US" altLang="pt-BR" noProof="0" dirty="0"/>
              <a:t>Finishing the mapping, this data was also converted in binary format</a:t>
            </a:r>
          </a:p>
        </p:txBody>
      </p:sp>
      <p:sp>
        <p:nvSpPr>
          <p:cNvPr id="9220" name="Espaço Reservado para Número de Slide 3"/>
          <p:cNvSpPr txBox="1">
            <a:spLocks noGrp="1"/>
          </p:cNvSpPr>
          <p:nvPr/>
        </p:nvSpPr>
        <p:spPr bwMode="auto">
          <a:xfrm>
            <a:off x="3835400" y="941070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Tahoma" panose="020B0604030504040204" pitchFamily="34" charset="0"/>
                <a:cs typeface="Arial" panose="020B0604020202020204" pitchFamily="34" charset="0"/>
              </a:defRPr>
            </a:lvl1pPr>
            <a:lvl2pPr marL="742950" indent="-285750">
              <a:defRPr sz="1600" b="1">
                <a:solidFill>
                  <a:schemeClr val="tx1"/>
                </a:solidFill>
                <a:latin typeface="Tahoma" panose="020B0604030504040204" pitchFamily="34" charset="0"/>
                <a:cs typeface="Arial" panose="020B0604020202020204" pitchFamily="34" charset="0"/>
              </a:defRPr>
            </a:lvl2pPr>
            <a:lvl3pPr marL="1143000" indent="-228600">
              <a:defRPr sz="1600" b="1">
                <a:solidFill>
                  <a:schemeClr val="tx1"/>
                </a:solidFill>
                <a:latin typeface="Tahoma" panose="020B0604030504040204" pitchFamily="34" charset="0"/>
                <a:cs typeface="Arial" panose="020B0604020202020204" pitchFamily="34" charset="0"/>
              </a:defRPr>
            </a:lvl3pPr>
            <a:lvl4pPr marL="1600200" indent="-228600">
              <a:defRPr sz="1600" b="1">
                <a:solidFill>
                  <a:schemeClr val="tx1"/>
                </a:solidFill>
                <a:latin typeface="Tahoma" panose="020B0604030504040204" pitchFamily="34" charset="0"/>
                <a:cs typeface="Arial" panose="020B0604020202020204" pitchFamily="34" charset="0"/>
              </a:defRPr>
            </a:lvl4pPr>
            <a:lvl5pPr marL="2057400" indent="-228600">
              <a:defRPr sz="16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cs typeface="Arial" panose="020B0604020202020204" pitchFamily="34" charset="0"/>
              </a:defRPr>
            </a:lvl9pPr>
          </a:lstStyle>
          <a:p>
            <a:pPr algn="r"/>
            <a:fld id="{007557DF-F350-48C6-9083-B3589F8EEEA6}" type="slidenum">
              <a:rPr lang="pt-BR" altLang="pt-BR" sz="1200" b="0">
                <a:latin typeface="Times New Roman" panose="02020603050405020304" pitchFamily="18" charset="0"/>
              </a:rPr>
              <a:pPr algn="r"/>
              <a:t>8</a:t>
            </a:fld>
            <a:endParaRPr lang="pt-BR" altLang="pt-BR" sz="1200" b="0">
              <a:latin typeface="Times New Roman" panose="02020603050405020304" pitchFamily="18" charset="0"/>
            </a:endParaRPr>
          </a:p>
        </p:txBody>
      </p:sp>
      <p:sp>
        <p:nvSpPr>
          <p:cNvPr id="2" name="Espaço Reservado para Número de Slide 1"/>
          <p:cNvSpPr>
            <a:spLocks noGrp="1"/>
          </p:cNvSpPr>
          <p:nvPr>
            <p:ph type="sldNum" sz="quarter" idx="10"/>
          </p:nvPr>
        </p:nvSpPr>
        <p:spPr/>
        <p:txBody>
          <a:bodyPr/>
          <a:lstStyle/>
          <a:p>
            <a:pPr>
              <a:defRPr/>
            </a:pPr>
            <a:fld id="{A10117E8-964E-4975-8FDF-C72B48D2B0B1}" type="slidenum">
              <a:rPr lang="pt-BR" altLang="pt-BR" smtClean="0"/>
              <a:pPr>
                <a:defRPr/>
              </a:pPr>
              <a:t>8</a:t>
            </a:fld>
            <a:endParaRPr lang="pt-BR" altLang="pt-BR"/>
          </a:p>
        </p:txBody>
      </p:sp>
      <p:sp>
        <p:nvSpPr>
          <p:cNvPr id="3" name="Espaço Reservado para Rodapé 2"/>
          <p:cNvSpPr>
            <a:spLocks noGrp="1"/>
          </p:cNvSpPr>
          <p:nvPr>
            <p:ph type="ftr" sz="quarter" idx="11"/>
          </p:nvPr>
        </p:nvSpPr>
        <p:spPr/>
        <p:txBody>
          <a:bodyPr/>
          <a:lstStyle/>
          <a:p>
            <a:pPr>
              <a:defRPr/>
            </a:pPr>
            <a:endParaRPr lang="pt-BR"/>
          </a:p>
        </p:txBody>
      </p:sp>
    </p:spTree>
    <p:extLst>
      <p:ext uri="{BB962C8B-B14F-4D97-AF65-F5344CB8AC3E}">
        <p14:creationId xmlns:p14="http://schemas.microsoft.com/office/powerpoint/2010/main" val="3923578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after </a:t>
            </a:r>
          </a:p>
        </p:txBody>
      </p:sp>
    </p:spTree>
    <p:extLst>
      <p:ext uri="{BB962C8B-B14F-4D97-AF65-F5344CB8AC3E}">
        <p14:creationId xmlns:p14="http://schemas.microsoft.com/office/powerpoint/2010/main" val="38996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Shape 61"/>
        <p:cNvGrpSpPr/>
        <p:nvPr/>
      </p:nvGrpSpPr>
      <p:grpSpPr>
        <a:xfrm>
          <a:off x="0" y="0"/>
          <a:ext cx="0" cy="0"/>
          <a:chOff x="0" y="0"/>
          <a:chExt cx="0" cy="0"/>
        </a:xfrm>
      </p:grpSpPr>
      <p:sp>
        <p:nvSpPr>
          <p:cNvPr id="62" name="Shape 62"/>
          <p:cNvSpPr/>
          <p:nvPr userDrawn="1"/>
        </p:nvSpPr>
        <p:spPr>
          <a:xfrm>
            <a:off x="0" y="3"/>
            <a:ext cx="247200" cy="733431"/>
          </a:xfrm>
          <a:prstGeom prst="rect">
            <a:avLst/>
          </a:prstGeom>
          <a:solidFill>
            <a:srgbClr val="18637B"/>
          </a:solidFill>
          <a:ln>
            <a:noFill/>
          </a:ln>
        </p:spPr>
        <p:txBody>
          <a:bodyPr wrap="square" lIns="91425" tIns="91425" rIns="91425" bIns="91425" anchor="ctr" anchorCtr="0">
            <a:noAutofit/>
          </a:bodyPr>
          <a:lstStyle/>
          <a:p>
            <a:pPr lvl="0" rtl="0">
              <a:spcBef>
                <a:spcPts val="0"/>
              </a:spcBef>
              <a:buNone/>
            </a:pPr>
            <a:endParaRPr>
              <a:solidFill>
                <a:srgbClr val="114454"/>
              </a:solidFill>
            </a:endParaRPr>
          </a:p>
        </p:txBody>
      </p:sp>
      <p:sp>
        <p:nvSpPr>
          <p:cNvPr id="63" name="Shape 63"/>
          <p:cNvSpPr/>
          <p:nvPr/>
        </p:nvSpPr>
        <p:spPr>
          <a:xfrm>
            <a:off x="0" y="733529"/>
            <a:ext cx="247200" cy="825801"/>
          </a:xfrm>
          <a:prstGeom prst="rect">
            <a:avLst/>
          </a:prstGeom>
          <a:solidFill>
            <a:srgbClr val="124057"/>
          </a:solidFill>
          <a:ln>
            <a:noFill/>
          </a:ln>
        </p:spPr>
        <p:txBody>
          <a:bodyPr wrap="square" lIns="91425" tIns="91425" rIns="91425" bIns="91425" anchor="ctr" anchorCtr="0">
            <a:noAutofit/>
          </a:bodyPr>
          <a:lstStyle/>
          <a:p>
            <a:pPr lvl="0">
              <a:spcBef>
                <a:spcPts val="0"/>
              </a:spcBef>
              <a:buNone/>
            </a:pPr>
            <a:endParaRPr/>
          </a:p>
        </p:txBody>
      </p:sp>
      <p:sp>
        <p:nvSpPr>
          <p:cNvPr id="64" name="Shape 64"/>
          <p:cNvSpPr/>
          <p:nvPr/>
        </p:nvSpPr>
        <p:spPr>
          <a:xfrm>
            <a:off x="0" y="1553406"/>
            <a:ext cx="247200" cy="1532700"/>
          </a:xfrm>
          <a:prstGeom prst="rect">
            <a:avLst/>
          </a:prstGeom>
          <a:solidFill>
            <a:srgbClr val="165751"/>
          </a:solidFill>
          <a:ln>
            <a:noFill/>
          </a:ln>
        </p:spPr>
        <p:txBody>
          <a:bodyPr wrap="square" lIns="91425" tIns="91425" rIns="91425" bIns="91425" anchor="ctr" anchorCtr="0">
            <a:noAutofit/>
          </a:bodyPr>
          <a:lstStyle/>
          <a:p>
            <a:pPr lvl="0">
              <a:spcBef>
                <a:spcPts val="0"/>
              </a:spcBef>
              <a:buNone/>
            </a:pPr>
            <a:endParaRPr/>
          </a:p>
        </p:txBody>
      </p:sp>
      <p:sp>
        <p:nvSpPr>
          <p:cNvPr id="65" name="Shape 65"/>
          <p:cNvSpPr/>
          <p:nvPr/>
        </p:nvSpPr>
        <p:spPr>
          <a:xfrm>
            <a:off x="0" y="3086100"/>
            <a:ext cx="247200" cy="605400"/>
          </a:xfrm>
          <a:prstGeom prst="rect">
            <a:avLst/>
          </a:prstGeom>
          <a:solidFill>
            <a:srgbClr val="3B8D61"/>
          </a:solidFill>
          <a:ln>
            <a:noFill/>
          </a:ln>
        </p:spPr>
        <p:txBody>
          <a:bodyPr wrap="square" lIns="91425" tIns="91425" rIns="91425" bIns="91425" anchor="ctr" anchorCtr="0">
            <a:noAutofit/>
          </a:bodyPr>
          <a:lstStyle/>
          <a:p>
            <a:pPr lvl="0">
              <a:spcBef>
                <a:spcPts val="0"/>
              </a:spcBef>
              <a:buNone/>
            </a:pPr>
            <a:endParaRPr/>
          </a:p>
        </p:txBody>
      </p:sp>
      <p:sp>
        <p:nvSpPr>
          <p:cNvPr id="66" name="Shape 66"/>
          <p:cNvSpPr/>
          <p:nvPr/>
        </p:nvSpPr>
        <p:spPr>
          <a:xfrm>
            <a:off x="0" y="3691500"/>
            <a:ext cx="247200" cy="1452000"/>
          </a:xfrm>
          <a:prstGeom prst="rect">
            <a:avLst/>
          </a:prstGeom>
          <a:solidFill>
            <a:srgbClr val="94BF6E"/>
          </a:solidFill>
          <a:ln>
            <a:noFill/>
          </a:ln>
        </p:spPr>
        <p:txBody>
          <a:bodyPr wrap="square" lIns="91425" tIns="91425" rIns="91425" bIns="91425" anchor="ctr" anchorCtr="0">
            <a:noAutofit/>
          </a:bodyPr>
          <a:lstStyle/>
          <a:p>
            <a:pPr lvl="0">
              <a:spcBef>
                <a:spcPts val="0"/>
              </a:spcBef>
              <a:buNone/>
            </a:pPr>
            <a:endParaRPr/>
          </a:p>
        </p:txBody>
      </p:sp>
      <p:sp>
        <p:nvSpPr>
          <p:cNvPr id="2" name="Título 1"/>
          <p:cNvSpPr>
            <a:spLocks noGrp="1"/>
          </p:cNvSpPr>
          <p:nvPr>
            <p:ph type="title"/>
          </p:nvPr>
        </p:nvSpPr>
        <p:spPr>
          <a:xfrm>
            <a:off x="247200" y="14750"/>
            <a:ext cx="8826462" cy="718684"/>
          </a:xfrm>
        </p:spPr>
        <p:txBody>
          <a:bodyPr/>
          <a:lstStyle>
            <a:lvl1pPr>
              <a:defRPr sz="2600">
                <a:solidFill>
                  <a:schemeClr val="tx1"/>
                </a:solidFill>
                <a:latin typeface="+mj-lt"/>
              </a:defRPr>
            </a:lvl1pPr>
          </a:lstStyle>
          <a:p>
            <a:r>
              <a:rPr lang="pt-BR" dirty="0"/>
              <a:t>Clique para editar o título mestre</a:t>
            </a:r>
          </a:p>
        </p:txBody>
      </p:sp>
      <p:sp>
        <p:nvSpPr>
          <p:cNvPr id="4" name="Espaço Reservado para Conteúdo 3"/>
          <p:cNvSpPr>
            <a:spLocks noGrp="1"/>
          </p:cNvSpPr>
          <p:nvPr>
            <p:ph sz="quarter" idx="10"/>
          </p:nvPr>
        </p:nvSpPr>
        <p:spPr>
          <a:xfrm>
            <a:off x="371475" y="904875"/>
            <a:ext cx="8631238" cy="4059238"/>
          </a:xfrm>
        </p:spPr>
        <p:txBody>
          <a:bodyPr/>
          <a:lstStyle>
            <a:lvl1pPr>
              <a:defRPr>
                <a:latin typeface="+mj-lt"/>
              </a:defRPr>
            </a:lvl1pPr>
          </a:lstStyle>
          <a:p>
            <a:pPr lvl="0"/>
            <a:r>
              <a:rPr lang="pt-BR" dirty="0"/>
              <a:t>Clique para editar o texto mestre</a:t>
            </a:r>
          </a:p>
        </p:txBody>
      </p:sp>
    </p:spTree>
    <p:extLst>
      <p:ext uri="{BB962C8B-B14F-4D97-AF65-F5344CB8AC3E}">
        <p14:creationId xmlns:p14="http://schemas.microsoft.com/office/powerpoint/2010/main" val="76675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aption">
    <p:spTree>
      <p:nvGrpSpPr>
        <p:cNvPr id="1" name="Shape 69"/>
        <p:cNvGrpSpPr/>
        <p:nvPr/>
      </p:nvGrpSpPr>
      <p:grpSpPr>
        <a:xfrm>
          <a:off x="0" y="0"/>
          <a:ext cx="0" cy="0"/>
          <a:chOff x="0" y="0"/>
          <a:chExt cx="0" cy="0"/>
        </a:xfrm>
      </p:grpSpPr>
      <p:sp>
        <p:nvSpPr>
          <p:cNvPr id="72" name="Shape 72"/>
          <p:cNvSpPr/>
          <p:nvPr/>
        </p:nvSpPr>
        <p:spPr>
          <a:xfrm>
            <a:off x="-4" y="492370"/>
            <a:ext cx="9144004" cy="723469"/>
          </a:xfrm>
          <a:prstGeom prst="rect">
            <a:avLst/>
          </a:prstGeom>
          <a:solidFill>
            <a:srgbClr val="DE817A"/>
          </a:solidFill>
          <a:ln>
            <a:solidFill>
              <a:srgbClr val="DE817A"/>
            </a:solid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4" y="1215839"/>
            <a:ext cx="9144004" cy="2587437"/>
          </a:xfrm>
          <a:prstGeom prst="rect">
            <a:avLst/>
          </a:prstGeom>
          <a:solidFill>
            <a:srgbClr val="D24754"/>
          </a:solidFill>
          <a:ln>
            <a:solidFill>
              <a:srgbClr val="D24754"/>
            </a:solid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a:off x="-4" y="3809575"/>
            <a:ext cx="9144004" cy="605400"/>
          </a:xfrm>
          <a:prstGeom prst="rect">
            <a:avLst/>
          </a:prstGeom>
          <a:solidFill>
            <a:schemeClr val="tx1"/>
          </a:solidFill>
          <a:ln>
            <a:solidFill>
              <a:schemeClr val="tx1"/>
            </a:solid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a:off x="-4" y="4421274"/>
            <a:ext cx="9144004" cy="722225"/>
          </a:xfrm>
          <a:prstGeom prst="rect">
            <a:avLst/>
          </a:prstGeom>
          <a:solidFill>
            <a:srgbClr val="C8102E"/>
          </a:solidFill>
          <a:ln>
            <a:solidFill>
              <a:srgbClr val="C8102E"/>
            </a:solidFill>
          </a:ln>
        </p:spPr>
        <p:txBody>
          <a:bodyPr wrap="square" lIns="91425" tIns="91425" rIns="91425" bIns="91425" anchor="ctr" anchorCtr="0">
            <a:noAutofit/>
          </a:bodyPr>
          <a:lstStyle/>
          <a:p>
            <a:pPr lvl="0">
              <a:spcBef>
                <a:spcPts val="0"/>
              </a:spcBef>
              <a:buNone/>
            </a:pPr>
            <a:endParaRPr/>
          </a:p>
        </p:txBody>
      </p:sp>
      <p:sp>
        <p:nvSpPr>
          <p:cNvPr id="71" name="Shape 71"/>
          <p:cNvSpPr/>
          <p:nvPr/>
        </p:nvSpPr>
        <p:spPr>
          <a:xfrm>
            <a:off x="-4" y="0"/>
            <a:ext cx="9144004" cy="492370"/>
          </a:xfrm>
          <a:prstGeom prst="rect">
            <a:avLst/>
          </a:prstGeom>
          <a:solidFill>
            <a:srgbClr val="C8102E"/>
          </a:solidFill>
          <a:ln>
            <a:solidFill>
              <a:srgbClr val="D24754"/>
            </a:solidFill>
          </a:ln>
        </p:spPr>
        <p:txBody>
          <a:bodyPr wrap="square" lIns="91425" tIns="91425" rIns="91425" bIns="91425" anchor="ctr" anchorCtr="0">
            <a:noAutofit/>
          </a:bodyPr>
          <a:lstStyle/>
          <a:p>
            <a:pPr lvl="0" rtl="0">
              <a:spcBef>
                <a:spcPts val="0"/>
              </a:spcBef>
              <a:buNone/>
            </a:pPr>
            <a:endParaRPr>
              <a:solidFill>
                <a:srgbClr val="114454"/>
              </a:solidFill>
            </a:endParaRPr>
          </a:p>
        </p:txBody>
      </p:sp>
    </p:spTree>
    <p:extLst>
      <p:ext uri="{BB962C8B-B14F-4D97-AF65-F5344CB8AC3E}">
        <p14:creationId xmlns:p14="http://schemas.microsoft.com/office/powerpoint/2010/main" val="11683851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aption">
    <p:spTree>
      <p:nvGrpSpPr>
        <p:cNvPr id="1" name="Shape 69"/>
        <p:cNvGrpSpPr/>
        <p:nvPr/>
      </p:nvGrpSpPr>
      <p:grpSpPr>
        <a:xfrm>
          <a:off x="0" y="0"/>
          <a:ext cx="0" cy="0"/>
          <a:chOff x="0" y="0"/>
          <a:chExt cx="0" cy="0"/>
        </a:xfrm>
      </p:grpSpPr>
      <p:sp>
        <p:nvSpPr>
          <p:cNvPr id="72" name="Shape 72"/>
          <p:cNvSpPr/>
          <p:nvPr/>
        </p:nvSpPr>
        <p:spPr>
          <a:xfrm>
            <a:off x="-3" y="612949"/>
            <a:ext cx="247200" cy="946376"/>
          </a:xfrm>
          <a:prstGeom prst="rect">
            <a:avLst/>
          </a:prstGeom>
          <a:solidFill>
            <a:srgbClr val="DE817A"/>
          </a:solidFill>
          <a:ln>
            <a:solidFill>
              <a:srgbClr val="DE817A"/>
            </a:solid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3" y="1553406"/>
            <a:ext cx="247200" cy="1532700"/>
          </a:xfrm>
          <a:prstGeom prst="rect">
            <a:avLst/>
          </a:prstGeom>
          <a:solidFill>
            <a:srgbClr val="D24754"/>
          </a:solidFill>
          <a:ln>
            <a:solidFill>
              <a:srgbClr val="D24754"/>
            </a:solid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a:off x="-3" y="3086100"/>
            <a:ext cx="247200" cy="605400"/>
          </a:xfrm>
          <a:prstGeom prst="rect">
            <a:avLst/>
          </a:prstGeom>
          <a:solidFill>
            <a:schemeClr val="tx1"/>
          </a:solidFill>
          <a:ln>
            <a:solidFill>
              <a:schemeClr val="tx1"/>
            </a:solid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a:off x="-3" y="3691500"/>
            <a:ext cx="247200" cy="1452000"/>
          </a:xfrm>
          <a:prstGeom prst="rect">
            <a:avLst/>
          </a:prstGeom>
          <a:solidFill>
            <a:srgbClr val="C8102E"/>
          </a:solidFill>
          <a:ln>
            <a:solidFill>
              <a:srgbClr val="C8102E"/>
            </a:solidFill>
          </a:ln>
        </p:spPr>
        <p:txBody>
          <a:bodyPr wrap="square" lIns="91425" tIns="91425" rIns="91425" bIns="91425" anchor="ctr" anchorCtr="0">
            <a:noAutofit/>
          </a:bodyPr>
          <a:lstStyle/>
          <a:p>
            <a:pPr lvl="0">
              <a:spcBef>
                <a:spcPts val="0"/>
              </a:spcBef>
              <a:buNone/>
            </a:pPr>
            <a:endParaRPr/>
          </a:p>
        </p:txBody>
      </p:sp>
      <p:sp>
        <p:nvSpPr>
          <p:cNvPr id="15" name="Shape 71"/>
          <p:cNvSpPr/>
          <p:nvPr userDrawn="1"/>
        </p:nvSpPr>
        <p:spPr>
          <a:xfrm>
            <a:off x="0" y="-1"/>
            <a:ext cx="247197" cy="683289"/>
          </a:xfrm>
          <a:prstGeom prst="rect">
            <a:avLst/>
          </a:prstGeom>
          <a:solidFill>
            <a:srgbClr val="C8102E"/>
          </a:solidFill>
          <a:ln>
            <a:solidFill>
              <a:srgbClr val="D24754"/>
            </a:solidFill>
          </a:ln>
        </p:spPr>
        <p:txBody>
          <a:bodyPr wrap="square" lIns="91425" tIns="91425" rIns="91425" bIns="91425" anchor="ctr" anchorCtr="0">
            <a:noAutofit/>
          </a:bodyPr>
          <a:lstStyle/>
          <a:p>
            <a:pPr lvl="0" rtl="0">
              <a:spcBef>
                <a:spcPts val="0"/>
              </a:spcBef>
              <a:buNone/>
            </a:pPr>
            <a:endParaRPr>
              <a:solidFill>
                <a:srgbClr val="114454"/>
              </a:solidFill>
            </a:endParaRPr>
          </a:p>
        </p:txBody>
      </p:sp>
      <p:sp>
        <p:nvSpPr>
          <p:cNvPr id="19" name="Retângulo 18"/>
          <p:cNvSpPr/>
          <p:nvPr userDrawn="1"/>
        </p:nvSpPr>
        <p:spPr>
          <a:xfrm>
            <a:off x="8648700" y="0"/>
            <a:ext cx="495300" cy="241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6FA50F3-E681-4ED4-AF75-910669578683}" type="slidenum">
              <a:rPr lang="pt-BR" b="1" smtClean="0">
                <a:solidFill>
                  <a:schemeClr val="tx1"/>
                </a:solidFill>
              </a:rPr>
              <a:t>‹#›</a:t>
            </a:fld>
            <a:endParaRPr lang="pt-BR" b="1" dirty="0">
              <a:solidFill>
                <a:schemeClr val="tx1"/>
              </a:solidFill>
            </a:endParaRPr>
          </a:p>
        </p:txBody>
      </p:sp>
      <p:sp>
        <p:nvSpPr>
          <p:cNvPr id="20" name="Título 1"/>
          <p:cNvSpPr>
            <a:spLocks noGrp="1"/>
          </p:cNvSpPr>
          <p:nvPr>
            <p:ph type="title"/>
          </p:nvPr>
        </p:nvSpPr>
        <p:spPr>
          <a:xfrm>
            <a:off x="321235" y="14750"/>
            <a:ext cx="8327465" cy="668538"/>
          </a:xfrm>
        </p:spPr>
        <p:txBody>
          <a:bodyPr/>
          <a:lstStyle>
            <a:lvl1pPr>
              <a:defRPr sz="2600">
                <a:solidFill>
                  <a:schemeClr val="tx1"/>
                </a:solidFill>
                <a:latin typeface="+mj-lt"/>
              </a:defRPr>
            </a:lvl1pPr>
          </a:lstStyle>
          <a:p>
            <a:r>
              <a:rPr lang="pt-BR" dirty="0"/>
              <a:t>Clique para editar o título mestre</a:t>
            </a:r>
          </a:p>
        </p:txBody>
      </p:sp>
      <p:sp>
        <p:nvSpPr>
          <p:cNvPr id="21" name="Espaço Reservado para Conteúdo 3"/>
          <p:cNvSpPr>
            <a:spLocks noGrp="1"/>
          </p:cNvSpPr>
          <p:nvPr>
            <p:ph sz="quarter" idx="10"/>
          </p:nvPr>
        </p:nvSpPr>
        <p:spPr>
          <a:xfrm>
            <a:off x="331283" y="904875"/>
            <a:ext cx="8631238" cy="4059238"/>
          </a:xfrm>
        </p:spPr>
        <p:txBody>
          <a:bodyPr/>
          <a:lstStyle>
            <a:lvl1pPr>
              <a:defRPr>
                <a:solidFill>
                  <a:schemeClr val="tx1"/>
                </a:solidFill>
                <a:latin typeface="+mj-lt"/>
              </a:defRPr>
            </a:lvl1pPr>
          </a:lstStyle>
          <a:p>
            <a:pPr lvl="0"/>
            <a:r>
              <a:rPr lang="pt-BR" dirty="0"/>
              <a:t>Clique para editar o texto mestre</a:t>
            </a:r>
          </a:p>
        </p:txBody>
      </p:sp>
    </p:spTree>
    <p:extLst>
      <p:ext uri="{BB962C8B-B14F-4D97-AF65-F5344CB8AC3E}">
        <p14:creationId xmlns:p14="http://schemas.microsoft.com/office/powerpoint/2010/main" val="71318688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aption">
    <p:spTree>
      <p:nvGrpSpPr>
        <p:cNvPr id="1" name="Shape 69"/>
        <p:cNvGrpSpPr/>
        <p:nvPr/>
      </p:nvGrpSpPr>
      <p:grpSpPr>
        <a:xfrm>
          <a:off x="0" y="0"/>
          <a:ext cx="0" cy="0"/>
          <a:chOff x="0" y="0"/>
          <a:chExt cx="0" cy="0"/>
        </a:xfrm>
      </p:grpSpPr>
      <p:sp>
        <p:nvSpPr>
          <p:cNvPr id="72" name="Shape 72"/>
          <p:cNvSpPr/>
          <p:nvPr/>
        </p:nvSpPr>
        <p:spPr>
          <a:xfrm>
            <a:off x="0" y="575999"/>
            <a:ext cx="247200" cy="983326"/>
          </a:xfrm>
          <a:prstGeom prst="rect">
            <a:avLst/>
          </a:prstGeom>
          <a:solidFill>
            <a:srgbClr val="DE817A"/>
          </a:solidFill>
          <a:ln>
            <a:solidFill>
              <a:srgbClr val="DE817A"/>
            </a:solid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0" y="1553406"/>
            <a:ext cx="247200" cy="1532700"/>
          </a:xfrm>
          <a:prstGeom prst="rect">
            <a:avLst/>
          </a:prstGeom>
          <a:solidFill>
            <a:srgbClr val="D24754"/>
          </a:solidFill>
          <a:ln>
            <a:solidFill>
              <a:srgbClr val="D24754"/>
            </a:solid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a:off x="0" y="3086100"/>
            <a:ext cx="247200" cy="605400"/>
          </a:xfrm>
          <a:prstGeom prst="rect">
            <a:avLst/>
          </a:prstGeom>
          <a:solidFill>
            <a:schemeClr val="tx1"/>
          </a:solidFill>
          <a:ln>
            <a:solidFill>
              <a:schemeClr val="tx1"/>
            </a:solid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a:off x="0" y="3691500"/>
            <a:ext cx="247200" cy="1452000"/>
          </a:xfrm>
          <a:prstGeom prst="rect">
            <a:avLst/>
          </a:prstGeom>
          <a:solidFill>
            <a:srgbClr val="C8102E"/>
          </a:solidFill>
          <a:ln>
            <a:solidFill>
              <a:srgbClr val="C8102E"/>
            </a:solidFill>
          </a:ln>
        </p:spPr>
        <p:txBody>
          <a:bodyPr wrap="square" lIns="91425" tIns="91425" rIns="91425" bIns="91425" anchor="ctr" anchorCtr="0">
            <a:noAutofit/>
          </a:bodyPr>
          <a:lstStyle/>
          <a:p>
            <a:pPr lvl="0">
              <a:spcBef>
                <a:spcPts val="0"/>
              </a:spcBef>
              <a:buNone/>
            </a:pPr>
            <a:endParaRPr/>
          </a:p>
        </p:txBody>
      </p:sp>
      <p:sp>
        <p:nvSpPr>
          <p:cNvPr id="71" name="Shape 71"/>
          <p:cNvSpPr/>
          <p:nvPr/>
        </p:nvSpPr>
        <p:spPr>
          <a:xfrm>
            <a:off x="0" y="-1"/>
            <a:ext cx="9144000" cy="576000"/>
          </a:xfrm>
          <a:prstGeom prst="rect">
            <a:avLst/>
          </a:prstGeom>
          <a:solidFill>
            <a:srgbClr val="C8102E"/>
          </a:solidFill>
          <a:ln>
            <a:solidFill>
              <a:srgbClr val="D24754"/>
            </a:solidFill>
          </a:ln>
        </p:spPr>
        <p:txBody>
          <a:bodyPr wrap="square" lIns="91425" tIns="91425" rIns="91425" bIns="91425" anchor="ctr" anchorCtr="0">
            <a:noAutofit/>
          </a:bodyPr>
          <a:lstStyle/>
          <a:p>
            <a:pPr lvl="0" rtl="0">
              <a:spcBef>
                <a:spcPts val="0"/>
              </a:spcBef>
              <a:buNone/>
            </a:pPr>
            <a:endParaRPr>
              <a:solidFill>
                <a:srgbClr val="114454"/>
              </a:solidFill>
            </a:endParaRPr>
          </a:p>
        </p:txBody>
      </p:sp>
      <p:sp>
        <p:nvSpPr>
          <p:cNvPr id="8" name="Retângulo 7"/>
          <p:cNvSpPr/>
          <p:nvPr userDrawn="1"/>
        </p:nvSpPr>
        <p:spPr>
          <a:xfrm>
            <a:off x="8792308" y="0"/>
            <a:ext cx="351692" cy="251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6FA50F3-E681-4ED4-AF75-910669578683}" type="slidenum">
              <a:rPr lang="pt-BR" b="1" smtClean="0">
                <a:solidFill>
                  <a:schemeClr val="tx1"/>
                </a:solidFill>
              </a:rPr>
              <a:t>‹#›</a:t>
            </a:fld>
            <a:endParaRPr lang="pt-BR" b="1" dirty="0">
              <a:solidFill>
                <a:schemeClr val="tx1"/>
              </a:solidFill>
            </a:endParaRPr>
          </a:p>
        </p:txBody>
      </p:sp>
      <p:sp>
        <p:nvSpPr>
          <p:cNvPr id="9" name="Título 1"/>
          <p:cNvSpPr>
            <a:spLocks noGrp="1"/>
          </p:cNvSpPr>
          <p:nvPr>
            <p:ph type="title"/>
          </p:nvPr>
        </p:nvSpPr>
        <p:spPr>
          <a:xfrm>
            <a:off x="321235" y="14750"/>
            <a:ext cx="8471073" cy="561249"/>
          </a:xfrm>
        </p:spPr>
        <p:txBody>
          <a:bodyPr/>
          <a:lstStyle>
            <a:lvl1pPr>
              <a:defRPr sz="2600">
                <a:solidFill>
                  <a:schemeClr val="tx1"/>
                </a:solidFill>
                <a:latin typeface="+mj-lt"/>
              </a:defRPr>
            </a:lvl1pPr>
          </a:lstStyle>
          <a:p>
            <a:r>
              <a:rPr lang="pt-BR" dirty="0"/>
              <a:t>Clique para editar o título mestre</a:t>
            </a:r>
          </a:p>
        </p:txBody>
      </p:sp>
      <p:sp>
        <p:nvSpPr>
          <p:cNvPr id="10" name="Espaço Reservado para Conteúdo 3"/>
          <p:cNvSpPr>
            <a:spLocks noGrp="1"/>
          </p:cNvSpPr>
          <p:nvPr>
            <p:ph sz="quarter" idx="10"/>
          </p:nvPr>
        </p:nvSpPr>
        <p:spPr>
          <a:xfrm>
            <a:off x="331283" y="904875"/>
            <a:ext cx="8692137" cy="4059238"/>
          </a:xfrm>
        </p:spPr>
        <p:txBody>
          <a:bodyPr/>
          <a:lstStyle>
            <a:lvl1pPr>
              <a:defRPr>
                <a:solidFill>
                  <a:schemeClr val="tx1"/>
                </a:solidFill>
                <a:latin typeface="+mj-lt"/>
              </a:defRPr>
            </a:lvl1pPr>
          </a:lstStyle>
          <a:p>
            <a:pPr lvl="0"/>
            <a:r>
              <a:rPr lang="pt-BR" dirty="0"/>
              <a:t>Clique para editar o texto mestre</a:t>
            </a:r>
          </a:p>
        </p:txBody>
      </p:sp>
    </p:spTree>
    <p:extLst>
      <p:ext uri="{BB962C8B-B14F-4D97-AF65-F5344CB8AC3E}">
        <p14:creationId xmlns:p14="http://schemas.microsoft.com/office/powerpoint/2010/main" val="1669250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aption">
    <p:spTree>
      <p:nvGrpSpPr>
        <p:cNvPr id="1" name="Shape 69"/>
        <p:cNvGrpSpPr/>
        <p:nvPr/>
      </p:nvGrpSpPr>
      <p:grpSpPr>
        <a:xfrm>
          <a:off x="0" y="0"/>
          <a:ext cx="0" cy="0"/>
          <a:chOff x="0" y="0"/>
          <a:chExt cx="0" cy="0"/>
        </a:xfrm>
      </p:grpSpPr>
      <p:sp>
        <p:nvSpPr>
          <p:cNvPr id="72" name="Shape 72"/>
          <p:cNvSpPr/>
          <p:nvPr/>
        </p:nvSpPr>
        <p:spPr>
          <a:xfrm>
            <a:off x="0" y="3250"/>
            <a:ext cx="9144000" cy="576000"/>
          </a:xfrm>
          <a:prstGeom prst="rect">
            <a:avLst/>
          </a:prstGeom>
          <a:solidFill>
            <a:srgbClr val="DE817A"/>
          </a:solidFill>
          <a:ln>
            <a:solidFill>
              <a:srgbClr val="DE817A"/>
            </a:solid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0" y="1553406"/>
            <a:ext cx="247200" cy="1532700"/>
          </a:xfrm>
          <a:prstGeom prst="rect">
            <a:avLst/>
          </a:prstGeom>
          <a:solidFill>
            <a:srgbClr val="D24754"/>
          </a:solidFill>
          <a:ln>
            <a:solidFill>
              <a:srgbClr val="D24754"/>
            </a:solid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a:off x="0" y="3086100"/>
            <a:ext cx="247200" cy="605400"/>
          </a:xfrm>
          <a:prstGeom prst="rect">
            <a:avLst/>
          </a:prstGeom>
          <a:solidFill>
            <a:schemeClr val="tx1"/>
          </a:solidFill>
          <a:ln>
            <a:solidFill>
              <a:schemeClr val="tx1"/>
            </a:solid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a:off x="0" y="3691500"/>
            <a:ext cx="247200" cy="1452000"/>
          </a:xfrm>
          <a:prstGeom prst="rect">
            <a:avLst/>
          </a:prstGeom>
          <a:solidFill>
            <a:srgbClr val="C8102E"/>
          </a:solidFill>
          <a:ln>
            <a:solidFill>
              <a:srgbClr val="C8102E"/>
            </a:solidFill>
          </a:ln>
        </p:spPr>
        <p:txBody>
          <a:bodyPr wrap="square" lIns="91425" tIns="91425" rIns="91425" bIns="91425" anchor="ctr" anchorCtr="0">
            <a:noAutofit/>
          </a:bodyPr>
          <a:lstStyle/>
          <a:p>
            <a:pPr lvl="0">
              <a:spcBef>
                <a:spcPts val="0"/>
              </a:spcBef>
              <a:buNone/>
            </a:pPr>
            <a:endParaRPr/>
          </a:p>
        </p:txBody>
      </p:sp>
      <p:sp>
        <p:nvSpPr>
          <p:cNvPr id="71" name="Shape 71"/>
          <p:cNvSpPr/>
          <p:nvPr/>
        </p:nvSpPr>
        <p:spPr>
          <a:xfrm>
            <a:off x="0" y="592851"/>
            <a:ext cx="247200" cy="982800"/>
          </a:xfrm>
          <a:prstGeom prst="rect">
            <a:avLst/>
          </a:prstGeom>
          <a:solidFill>
            <a:srgbClr val="C8102E"/>
          </a:solidFill>
          <a:ln>
            <a:solidFill>
              <a:srgbClr val="D24754"/>
            </a:solidFill>
          </a:ln>
        </p:spPr>
        <p:txBody>
          <a:bodyPr wrap="square" lIns="91425" tIns="91425" rIns="91425" bIns="91425" anchor="ctr" anchorCtr="0">
            <a:noAutofit/>
          </a:bodyPr>
          <a:lstStyle/>
          <a:p>
            <a:pPr lvl="0" rtl="0">
              <a:spcBef>
                <a:spcPts val="0"/>
              </a:spcBef>
              <a:buNone/>
            </a:pPr>
            <a:endParaRPr>
              <a:solidFill>
                <a:srgbClr val="114454"/>
              </a:solidFill>
            </a:endParaRPr>
          </a:p>
        </p:txBody>
      </p:sp>
      <p:sp>
        <p:nvSpPr>
          <p:cNvPr id="8" name="Retângulo 7"/>
          <p:cNvSpPr/>
          <p:nvPr userDrawn="1"/>
        </p:nvSpPr>
        <p:spPr>
          <a:xfrm>
            <a:off x="8792308" y="0"/>
            <a:ext cx="351692" cy="251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6FA50F3-E681-4ED4-AF75-910669578683}" type="slidenum">
              <a:rPr lang="pt-BR" b="1" smtClean="0">
                <a:solidFill>
                  <a:schemeClr val="tx1"/>
                </a:solidFill>
              </a:rPr>
              <a:t>‹#›</a:t>
            </a:fld>
            <a:endParaRPr lang="pt-BR" b="1" dirty="0">
              <a:solidFill>
                <a:schemeClr val="tx1"/>
              </a:solidFill>
            </a:endParaRPr>
          </a:p>
        </p:txBody>
      </p:sp>
      <p:sp>
        <p:nvSpPr>
          <p:cNvPr id="9" name="Título 1"/>
          <p:cNvSpPr>
            <a:spLocks noGrp="1"/>
          </p:cNvSpPr>
          <p:nvPr>
            <p:ph type="title"/>
          </p:nvPr>
        </p:nvSpPr>
        <p:spPr>
          <a:xfrm>
            <a:off x="321235" y="14750"/>
            <a:ext cx="8471073" cy="561249"/>
          </a:xfrm>
        </p:spPr>
        <p:txBody>
          <a:bodyPr/>
          <a:lstStyle>
            <a:lvl1pPr>
              <a:defRPr sz="2600">
                <a:solidFill>
                  <a:schemeClr val="tx1"/>
                </a:solidFill>
                <a:latin typeface="+mj-lt"/>
              </a:defRPr>
            </a:lvl1pPr>
          </a:lstStyle>
          <a:p>
            <a:r>
              <a:rPr lang="pt-BR" dirty="0"/>
              <a:t>Clique para editar o título mestre</a:t>
            </a:r>
          </a:p>
        </p:txBody>
      </p:sp>
      <p:sp>
        <p:nvSpPr>
          <p:cNvPr id="10" name="Espaço Reservado para Conteúdo 3"/>
          <p:cNvSpPr>
            <a:spLocks noGrp="1"/>
          </p:cNvSpPr>
          <p:nvPr>
            <p:ph sz="quarter" idx="10"/>
          </p:nvPr>
        </p:nvSpPr>
        <p:spPr>
          <a:xfrm>
            <a:off x="331283" y="904875"/>
            <a:ext cx="8692137" cy="4059238"/>
          </a:xfrm>
        </p:spPr>
        <p:txBody>
          <a:bodyPr/>
          <a:lstStyle>
            <a:lvl1pPr>
              <a:defRPr>
                <a:solidFill>
                  <a:schemeClr val="tx1"/>
                </a:solidFill>
                <a:latin typeface="+mj-lt"/>
              </a:defRPr>
            </a:lvl1pPr>
          </a:lstStyle>
          <a:p>
            <a:pPr lvl="0"/>
            <a:r>
              <a:rPr lang="pt-BR" dirty="0"/>
              <a:t>Clique para editar o texto mestre</a:t>
            </a:r>
          </a:p>
        </p:txBody>
      </p:sp>
    </p:spTree>
    <p:extLst>
      <p:ext uri="{BB962C8B-B14F-4D97-AF65-F5344CB8AC3E}">
        <p14:creationId xmlns:p14="http://schemas.microsoft.com/office/powerpoint/2010/main" val="537839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aption">
    <p:spTree>
      <p:nvGrpSpPr>
        <p:cNvPr id="1" name="Shape 69"/>
        <p:cNvGrpSpPr/>
        <p:nvPr/>
      </p:nvGrpSpPr>
      <p:grpSpPr>
        <a:xfrm>
          <a:off x="0" y="0"/>
          <a:ext cx="0" cy="0"/>
          <a:chOff x="0" y="0"/>
          <a:chExt cx="0" cy="0"/>
        </a:xfrm>
      </p:grpSpPr>
      <p:sp>
        <p:nvSpPr>
          <p:cNvPr id="71" name="Shape 71"/>
          <p:cNvSpPr/>
          <p:nvPr/>
        </p:nvSpPr>
        <p:spPr>
          <a:xfrm>
            <a:off x="0" y="0"/>
            <a:ext cx="247200" cy="530700"/>
          </a:xfrm>
          <a:prstGeom prst="rect">
            <a:avLst/>
          </a:prstGeom>
          <a:solidFill>
            <a:srgbClr val="18637B"/>
          </a:solidFill>
          <a:ln>
            <a:noFill/>
          </a:ln>
        </p:spPr>
        <p:txBody>
          <a:bodyPr wrap="square" lIns="91425" tIns="91425" rIns="91425" bIns="91425" anchor="ctr" anchorCtr="0">
            <a:noAutofit/>
          </a:bodyPr>
          <a:lstStyle/>
          <a:p>
            <a:pPr lvl="0" rtl="0">
              <a:spcBef>
                <a:spcPts val="0"/>
              </a:spcBef>
              <a:buNone/>
            </a:pPr>
            <a:endParaRPr>
              <a:solidFill>
                <a:srgbClr val="114454"/>
              </a:solidFill>
            </a:endParaRPr>
          </a:p>
        </p:txBody>
      </p:sp>
      <p:sp>
        <p:nvSpPr>
          <p:cNvPr id="72" name="Shape 72"/>
          <p:cNvSpPr/>
          <p:nvPr/>
        </p:nvSpPr>
        <p:spPr>
          <a:xfrm>
            <a:off x="0" y="500625"/>
            <a:ext cx="247200" cy="1058700"/>
          </a:xfrm>
          <a:prstGeom prst="rect">
            <a:avLst/>
          </a:prstGeom>
          <a:solidFill>
            <a:srgbClr val="124057"/>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0" y="1553406"/>
            <a:ext cx="247200" cy="1532700"/>
          </a:xfrm>
          <a:prstGeom prst="rect">
            <a:avLst/>
          </a:prstGeom>
          <a:solidFill>
            <a:srgbClr val="165751"/>
          </a:solidFill>
          <a:ln>
            <a:no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a:off x="0" y="3086100"/>
            <a:ext cx="247200" cy="605400"/>
          </a:xfrm>
          <a:prstGeom prst="rect">
            <a:avLst/>
          </a:prstGeom>
          <a:solidFill>
            <a:srgbClr val="3B8D61"/>
          </a:solidFill>
          <a:ln>
            <a:no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a:off x="0" y="3691500"/>
            <a:ext cx="247200" cy="1452000"/>
          </a:xfrm>
          <a:prstGeom prst="rect">
            <a:avLst/>
          </a:prstGeom>
          <a:solidFill>
            <a:srgbClr val="94BF6E"/>
          </a:solidFill>
          <a:ln>
            <a:noFill/>
          </a:ln>
        </p:spPr>
        <p:txBody>
          <a:bodyPr wrap="square"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744454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3086100"/>
          </a:xfrm>
        </p:spPr>
        <p:txBody>
          <a:bodyPr>
            <a:normAutofit/>
          </a:bodyPr>
          <a:lstStyle>
            <a:lvl1pPr>
              <a:defRPr sz="1350"/>
            </a:lvl1pPr>
          </a:lstStyle>
          <a:p>
            <a:endParaRPr lang="en-US" dirty="0"/>
          </a:p>
        </p:txBody>
      </p:sp>
    </p:spTree>
    <p:extLst>
      <p:ext uri="{BB962C8B-B14F-4D97-AF65-F5344CB8AC3E}">
        <p14:creationId xmlns:p14="http://schemas.microsoft.com/office/powerpoint/2010/main" val="38641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571641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375"/>
            <a:ext cx="6858000" cy="17907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8AAD06C-2094-445A-8B73-E7D290C26C9B}" type="datetimeFigureOut">
              <a:rPr lang="pt-BR" smtClean="0"/>
              <a:t>24/10/2018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B3D2970-3400-4FAA-8C62-E6468FD889F7}" type="slidenum">
              <a:rPr lang="pt-BR" smtClean="0"/>
              <a:t>‹#›</a:t>
            </a:fld>
            <a:endParaRPr lang="pt-BR"/>
          </a:p>
        </p:txBody>
      </p:sp>
    </p:spTree>
    <p:extLst>
      <p:ext uri="{BB962C8B-B14F-4D97-AF65-F5344CB8AC3E}">
        <p14:creationId xmlns:p14="http://schemas.microsoft.com/office/powerpoint/2010/main" val="1231405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8AAD06C-2094-445A-8B73-E7D290C26C9B}" type="datetimeFigureOut">
              <a:rPr lang="pt-BR" smtClean="0"/>
              <a:t>24/10/2018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B3D2970-3400-4FAA-8C62-E6468FD889F7}" type="slidenum">
              <a:rPr lang="pt-BR" smtClean="0"/>
              <a:t>‹#›</a:t>
            </a:fld>
            <a:endParaRPr lang="pt-BR"/>
          </a:p>
        </p:txBody>
      </p:sp>
    </p:spTree>
    <p:extLst>
      <p:ext uri="{BB962C8B-B14F-4D97-AF65-F5344CB8AC3E}">
        <p14:creationId xmlns:p14="http://schemas.microsoft.com/office/powerpoint/2010/main" val="2657204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700"/>
            <a:ext cx="7886700" cy="2139950"/>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B8AAD06C-2094-445A-8B73-E7D290C26C9B}" type="datetimeFigureOut">
              <a:rPr lang="pt-BR" smtClean="0"/>
              <a:t>24/10/2018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B3D2970-3400-4FAA-8C62-E6468FD889F7}" type="slidenum">
              <a:rPr lang="pt-BR" smtClean="0"/>
              <a:t>‹#›</a:t>
            </a:fld>
            <a:endParaRPr lang="pt-BR"/>
          </a:p>
        </p:txBody>
      </p:sp>
    </p:spTree>
    <p:extLst>
      <p:ext uri="{BB962C8B-B14F-4D97-AF65-F5344CB8AC3E}">
        <p14:creationId xmlns:p14="http://schemas.microsoft.com/office/powerpoint/2010/main" val="415786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Shape 61"/>
        <p:cNvGrpSpPr/>
        <p:nvPr/>
      </p:nvGrpSpPr>
      <p:grpSpPr>
        <a:xfrm>
          <a:off x="0" y="0"/>
          <a:ext cx="0" cy="0"/>
          <a:chOff x="0" y="0"/>
          <a:chExt cx="0" cy="0"/>
        </a:xfrm>
      </p:grpSpPr>
      <p:sp>
        <p:nvSpPr>
          <p:cNvPr id="62" name="Shape 62"/>
          <p:cNvSpPr/>
          <p:nvPr/>
        </p:nvSpPr>
        <p:spPr>
          <a:xfrm>
            <a:off x="0" y="3"/>
            <a:ext cx="9144000" cy="733431"/>
          </a:xfrm>
          <a:prstGeom prst="rect">
            <a:avLst/>
          </a:prstGeom>
          <a:solidFill>
            <a:srgbClr val="18637B"/>
          </a:solidFill>
          <a:ln>
            <a:noFill/>
          </a:ln>
        </p:spPr>
        <p:txBody>
          <a:bodyPr wrap="square" lIns="91425" tIns="91425" rIns="91425" bIns="91425" anchor="ctr" anchorCtr="0">
            <a:noAutofit/>
          </a:bodyPr>
          <a:lstStyle/>
          <a:p>
            <a:pPr lvl="0" rtl="0">
              <a:spcBef>
                <a:spcPts val="0"/>
              </a:spcBef>
              <a:buNone/>
            </a:pPr>
            <a:endParaRPr>
              <a:solidFill>
                <a:srgbClr val="114454"/>
              </a:solidFill>
            </a:endParaRPr>
          </a:p>
        </p:txBody>
      </p:sp>
      <p:sp>
        <p:nvSpPr>
          <p:cNvPr id="63" name="Shape 63"/>
          <p:cNvSpPr/>
          <p:nvPr/>
        </p:nvSpPr>
        <p:spPr>
          <a:xfrm>
            <a:off x="0" y="733529"/>
            <a:ext cx="247200" cy="825801"/>
          </a:xfrm>
          <a:prstGeom prst="rect">
            <a:avLst/>
          </a:prstGeom>
          <a:solidFill>
            <a:srgbClr val="124057"/>
          </a:solidFill>
          <a:ln>
            <a:noFill/>
          </a:ln>
        </p:spPr>
        <p:txBody>
          <a:bodyPr wrap="square" lIns="91425" tIns="91425" rIns="91425" bIns="91425" anchor="ctr" anchorCtr="0">
            <a:noAutofit/>
          </a:bodyPr>
          <a:lstStyle/>
          <a:p>
            <a:pPr lvl="0">
              <a:spcBef>
                <a:spcPts val="0"/>
              </a:spcBef>
              <a:buNone/>
            </a:pPr>
            <a:endParaRPr/>
          </a:p>
        </p:txBody>
      </p:sp>
      <p:sp>
        <p:nvSpPr>
          <p:cNvPr id="64" name="Shape 64"/>
          <p:cNvSpPr/>
          <p:nvPr/>
        </p:nvSpPr>
        <p:spPr>
          <a:xfrm>
            <a:off x="0" y="1553406"/>
            <a:ext cx="247200" cy="1532700"/>
          </a:xfrm>
          <a:prstGeom prst="rect">
            <a:avLst/>
          </a:prstGeom>
          <a:solidFill>
            <a:srgbClr val="165751"/>
          </a:solidFill>
          <a:ln>
            <a:noFill/>
          </a:ln>
        </p:spPr>
        <p:txBody>
          <a:bodyPr wrap="square" lIns="91425" tIns="91425" rIns="91425" bIns="91425" anchor="ctr" anchorCtr="0">
            <a:noAutofit/>
          </a:bodyPr>
          <a:lstStyle/>
          <a:p>
            <a:pPr lvl="0">
              <a:spcBef>
                <a:spcPts val="0"/>
              </a:spcBef>
              <a:buNone/>
            </a:pPr>
            <a:endParaRPr/>
          </a:p>
        </p:txBody>
      </p:sp>
      <p:sp>
        <p:nvSpPr>
          <p:cNvPr id="65" name="Shape 65"/>
          <p:cNvSpPr/>
          <p:nvPr/>
        </p:nvSpPr>
        <p:spPr>
          <a:xfrm>
            <a:off x="0" y="3086100"/>
            <a:ext cx="247200" cy="605400"/>
          </a:xfrm>
          <a:prstGeom prst="rect">
            <a:avLst/>
          </a:prstGeom>
          <a:solidFill>
            <a:srgbClr val="3B8D61"/>
          </a:solidFill>
          <a:ln>
            <a:noFill/>
          </a:ln>
        </p:spPr>
        <p:txBody>
          <a:bodyPr wrap="square" lIns="91425" tIns="91425" rIns="91425" bIns="91425" anchor="ctr" anchorCtr="0">
            <a:noAutofit/>
          </a:bodyPr>
          <a:lstStyle/>
          <a:p>
            <a:pPr lvl="0">
              <a:spcBef>
                <a:spcPts val="0"/>
              </a:spcBef>
              <a:buNone/>
            </a:pPr>
            <a:endParaRPr/>
          </a:p>
        </p:txBody>
      </p:sp>
      <p:sp>
        <p:nvSpPr>
          <p:cNvPr id="66" name="Shape 66"/>
          <p:cNvSpPr/>
          <p:nvPr/>
        </p:nvSpPr>
        <p:spPr>
          <a:xfrm>
            <a:off x="0" y="3691500"/>
            <a:ext cx="247200" cy="1452000"/>
          </a:xfrm>
          <a:prstGeom prst="rect">
            <a:avLst/>
          </a:prstGeom>
          <a:solidFill>
            <a:srgbClr val="94BF6E"/>
          </a:solidFill>
          <a:ln>
            <a:noFill/>
          </a:ln>
        </p:spPr>
        <p:txBody>
          <a:bodyPr wrap="square" lIns="91425" tIns="91425" rIns="91425" bIns="91425" anchor="ctr" anchorCtr="0">
            <a:noAutofit/>
          </a:bodyPr>
          <a:lstStyle/>
          <a:p>
            <a:pPr lvl="0">
              <a:spcBef>
                <a:spcPts val="0"/>
              </a:spcBef>
              <a:buNone/>
            </a:pPr>
            <a:endParaRPr/>
          </a:p>
        </p:txBody>
      </p:sp>
      <p:sp>
        <p:nvSpPr>
          <p:cNvPr id="68" name="Shape 68"/>
          <p:cNvSpPr txBox="1">
            <a:spLocks noGrp="1"/>
          </p:cNvSpPr>
          <p:nvPr>
            <p:ph type="title"/>
          </p:nvPr>
        </p:nvSpPr>
        <p:spPr>
          <a:xfrm>
            <a:off x="247200" y="0"/>
            <a:ext cx="8896800" cy="733434"/>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0" name="Shape 58"/>
          <p:cNvSpPr txBox="1">
            <a:spLocks noGrp="1"/>
          </p:cNvSpPr>
          <p:nvPr>
            <p:ph type="body" idx="1"/>
          </p:nvPr>
        </p:nvSpPr>
        <p:spPr>
          <a:xfrm>
            <a:off x="311281" y="994786"/>
            <a:ext cx="2748267" cy="3579521"/>
          </a:xfrm>
          <a:prstGeom prst="rect">
            <a:avLst/>
          </a:prstGeom>
        </p:spPr>
        <p:txBody>
          <a:bodyPr wrap="square"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12" name="Shape 59"/>
          <p:cNvSpPr txBox="1">
            <a:spLocks noGrp="1"/>
          </p:cNvSpPr>
          <p:nvPr>
            <p:ph type="body" idx="2"/>
          </p:nvPr>
        </p:nvSpPr>
        <p:spPr>
          <a:xfrm>
            <a:off x="3298241" y="994786"/>
            <a:ext cx="2748267" cy="3579521"/>
          </a:xfrm>
          <a:prstGeom prst="rect">
            <a:avLst/>
          </a:prstGeom>
        </p:spPr>
        <p:txBody>
          <a:bodyPr wrap="square"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 name="Shape 60"/>
          <p:cNvSpPr txBox="1">
            <a:spLocks noGrp="1"/>
          </p:cNvSpPr>
          <p:nvPr>
            <p:ph type="body" idx="3"/>
          </p:nvPr>
        </p:nvSpPr>
        <p:spPr>
          <a:xfrm>
            <a:off x="6285201" y="994786"/>
            <a:ext cx="2748267" cy="3579521"/>
          </a:xfrm>
          <a:prstGeom prst="rect">
            <a:avLst/>
          </a:prstGeom>
        </p:spPr>
        <p:txBody>
          <a:bodyPr wrap="square"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2560083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28650" y="1370013"/>
            <a:ext cx="3867150" cy="3262312"/>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370013"/>
            <a:ext cx="3867150" cy="3262312"/>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8AAD06C-2094-445A-8B73-E7D290C26C9B}" type="datetimeFigureOut">
              <a:rPr lang="pt-BR" smtClean="0"/>
              <a:t>24/10/2018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B3D2970-3400-4FAA-8C62-E6468FD889F7}" type="slidenum">
              <a:rPr lang="pt-BR" smtClean="0"/>
              <a:t>‹#›</a:t>
            </a:fld>
            <a:endParaRPr lang="pt-BR"/>
          </a:p>
        </p:txBody>
      </p:sp>
    </p:spTree>
    <p:extLst>
      <p:ext uri="{BB962C8B-B14F-4D97-AF65-F5344CB8AC3E}">
        <p14:creationId xmlns:p14="http://schemas.microsoft.com/office/powerpoint/2010/main" val="3239822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274638"/>
            <a:ext cx="7886700" cy="993775"/>
          </a:xfrm>
        </p:spPr>
        <p:txBody>
          <a:bodyPr/>
          <a:lstStyle/>
          <a:p>
            <a:r>
              <a:rPr lang="pt-BR"/>
              <a:t>Clique para editar o título mestre</a:t>
            </a:r>
          </a:p>
        </p:txBody>
      </p:sp>
      <p:sp>
        <p:nvSpPr>
          <p:cNvPr id="3" name="Espaço Reservado para Texto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30238" y="1879600"/>
            <a:ext cx="3868737" cy="276225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29150" y="1879600"/>
            <a:ext cx="3887788" cy="276225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8AAD06C-2094-445A-8B73-E7D290C26C9B}" type="datetimeFigureOut">
              <a:rPr lang="pt-BR" smtClean="0"/>
              <a:t>24/10/2018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B3D2970-3400-4FAA-8C62-E6468FD889F7}" type="slidenum">
              <a:rPr lang="pt-BR" smtClean="0"/>
              <a:t>‹#›</a:t>
            </a:fld>
            <a:endParaRPr lang="pt-BR"/>
          </a:p>
        </p:txBody>
      </p:sp>
    </p:spTree>
    <p:extLst>
      <p:ext uri="{BB962C8B-B14F-4D97-AF65-F5344CB8AC3E}">
        <p14:creationId xmlns:p14="http://schemas.microsoft.com/office/powerpoint/2010/main" val="1994476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8AAD06C-2094-445A-8B73-E7D290C26C9B}" type="datetimeFigureOut">
              <a:rPr lang="pt-BR" smtClean="0"/>
              <a:t>24/10/2018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B3D2970-3400-4FAA-8C62-E6468FD889F7}" type="slidenum">
              <a:rPr lang="pt-BR" smtClean="0"/>
              <a:t>‹#›</a:t>
            </a:fld>
            <a:endParaRPr lang="pt-BR"/>
          </a:p>
        </p:txBody>
      </p:sp>
    </p:spTree>
    <p:extLst>
      <p:ext uri="{BB962C8B-B14F-4D97-AF65-F5344CB8AC3E}">
        <p14:creationId xmlns:p14="http://schemas.microsoft.com/office/powerpoint/2010/main" val="1364130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8AAD06C-2094-445A-8B73-E7D290C26C9B}" type="datetimeFigureOut">
              <a:rPr lang="pt-BR" smtClean="0"/>
              <a:t>24/10/2018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B3D2970-3400-4FAA-8C62-E6468FD889F7}" type="slidenum">
              <a:rPr lang="pt-BR" smtClean="0"/>
              <a:t>‹#›</a:t>
            </a:fld>
            <a:endParaRPr lang="pt-BR"/>
          </a:p>
        </p:txBody>
      </p:sp>
    </p:spTree>
    <p:extLst>
      <p:ext uri="{BB962C8B-B14F-4D97-AF65-F5344CB8AC3E}">
        <p14:creationId xmlns:p14="http://schemas.microsoft.com/office/powerpoint/2010/main" val="208225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B8AAD06C-2094-445A-8B73-E7D290C26C9B}" type="datetimeFigureOut">
              <a:rPr lang="pt-BR" smtClean="0"/>
              <a:t>24/10/2018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B3D2970-3400-4FAA-8C62-E6468FD889F7}" type="slidenum">
              <a:rPr lang="pt-BR" smtClean="0"/>
              <a:t>‹#›</a:t>
            </a:fld>
            <a:endParaRPr lang="pt-BR"/>
          </a:p>
        </p:txBody>
      </p:sp>
    </p:spTree>
    <p:extLst>
      <p:ext uri="{BB962C8B-B14F-4D97-AF65-F5344CB8AC3E}">
        <p14:creationId xmlns:p14="http://schemas.microsoft.com/office/powerpoint/2010/main" val="3694902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B8AAD06C-2094-445A-8B73-E7D290C26C9B}" type="datetimeFigureOut">
              <a:rPr lang="pt-BR" smtClean="0"/>
              <a:t>24/10/2018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B3D2970-3400-4FAA-8C62-E6468FD889F7}" type="slidenum">
              <a:rPr lang="pt-BR" smtClean="0"/>
              <a:t>‹#›</a:t>
            </a:fld>
            <a:endParaRPr lang="pt-BR"/>
          </a:p>
        </p:txBody>
      </p:sp>
    </p:spTree>
    <p:extLst>
      <p:ext uri="{BB962C8B-B14F-4D97-AF65-F5344CB8AC3E}">
        <p14:creationId xmlns:p14="http://schemas.microsoft.com/office/powerpoint/2010/main" val="3497322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8AAD06C-2094-445A-8B73-E7D290C26C9B}" type="datetimeFigureOut">
              <a:rPr lang="pt-BR" smtClean="0"/>
              <a:t>24/10/2018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B3D2970-3400-4FAA-8C62-E6468FD889F7}" type="slidenum">
              <a:rPr lang="pt-BR" smtClean="0"/>
              <a:t>‹#›</a:t>
            </a:fld>
            <a:endParaRPr lang="pt-BR"/>
          </a:p>
        </p:txBody>
      </p:sp>
    </p:spTree>
    <p:extLst>
      <p:ext uri="{BB962C8B-B14F-4D97-AF65-F5344CB8AC3E}">
        <p14:creationId xmlns:p14="http://schemas.microsoft.com/office/powerpoint/2010/main" val="4029344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4638"/>
            <a:ext cx="1971675" cy="4357687"/>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28650" y="274638"/>
            <a:ext cx="5762625" cy="4357687"/>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8AAD06C-2094-445A-8B73-E7D290C26C9B}" type="datetimeFigureOut">
              <a:rPr lang="pt-BR" smtClean="0"/>
              <a:t>24/10/2018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B3D2970-3400-4FAA-8C62-E6468FD889F7}" type="slidenum">
              <a:rPr lang="pt-BR" smtClean="0"/>
              <a:t>‹#›</a:t>
            </a:fld>
            <a:endParaRPr lang="pt-BR"/>
          </a:p>
        </p:txBody>
      </p:sp>
    </p:spTree>
    <p:extLst>
      <p:ext uri="{BB962C8B-B14F-4D97-AF65-F5344CB8AC3E}">
        <p14:creationId xmlns:p14="http://schemas.microsoft.com/office/powerpoint/2010/main" val="389841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aption">
    <p:spTree>
      <p:nvGrpSpPr>
        <p:cNvPr id="1" name="Shape 69"/>
        <p:cNvGrpSpPr/>
        <p:nvPr/>
      </p:nvGrpSpPr>
      <p:grpSpPr>
        <a:xfrm>
          <a:off x="0" y="0"/>
          <a:ext cx="0" cy="0"/>
          <a:chOff x="0" y="0"/>
          <a:chExt cx="0" cy="0"/>
        </a:xfrm>
      </p:grpSpPr>
      <p:sp>
        <p:nvSpPr>
          <p:cNvPr id="72" name="Shape 72"/>
          <p:cNvSpPr/>
          <p:nvPr/>
        </p:nvSpPr>
        <p:spPr>
          <a:xfrm rot="16200000">
            <a:off x="1263072" y="3622893"/>
            <a:ext cx="247200" cy="2773344"/>
          </a:xfrm>
          <a:prstGeom prst="rect">
            <a:avLst/>
          </a:prstGeom>
          <a:solidFill>
            <a:srgbClr val="DE817A"/>
          </a:solidFill>
          <a:ln>
            <a:solidFill>
              <a:srgbClr val="DE817A"/>
            </a:solid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rot="16200000">
            <a:off x="5770828" y="3749565"/>
            <a:ext cx="247200" cy="2520000"/>
          </a:xfrm>
          <a:prstGeom prst="rect">
            <a:avLst/>
          </a:prstGeom>
          <a:solidFill>
            <a:srgbClr val="D24754"/>
          </a:solidFill>
          <a:ln>
            <a:solidFill>
              <a:srgbClr val="D24754"/>
            </a:solid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rot="16200000">
            <a:off x="7809575" y="4230819"/>
            <a:ext cx="247200" cy="1557491"/>
          </a:xfrm>
          <a:prstGeom prst="rect">
            <a:avLst/>
          </a:prstGeom>
          <a:solidFill>
            <a:schemeClr val="tx1"/>
          </a:solidFill>
          <a:ln>
            <a:solidFill>
              <a:schemeClr val="tx1"/>
            </a:solid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rot="16200000">
            <a:off x="8808577" y="4797741"/>
            <a:ext cx="247200" cy="423647"/>
          </a:xfrm>
          <a:prstGeom prst="rect">
            <a:avLst/>
          </a:prstGeom>
          <a:solidFill>
            <a:srgbClr val="C8102E"/>
          </a:solidFill>
          <a:ln>
            <a:solidFill>
              <a:srgbClr val="C8102E"/>
            </a:solidFill>
          </a:ln>
        </p:spPr>
        <p:txBody>
          <a:bodyPr wrap="square" lIns="91425" tIns="91425" rIns="91425" bIns="91425" anchor="ctr" anchorCtr="0">
            <a:noAutofit/>
          </a:bodyPr>
          <a:lstStyle/>
          <a:p>
            <a:pPr lvl="0">
              <a:spcBef>
                <a:spcPts val="0"/>
              </a:spcBef>
              <a:buNone/>
            </a:pPr>
            <a:endParaRPr/>
          </a:p>
        </p:txBody>
      </p:sp>
      <p:sp>
        <p:nvSpPr>
          <p:cNvPr id="71" name="Shape 71"/>
          <p:cNvSpPr/>
          <p:nvPr/>
        </p:nvSpPr>
        <p:spPr>
          <a:xfrm rot="16200000">
            <a:off x="3580286" y="4079023"/>
            <a:ext cx="247200" cy="1861083"/>
          </a:xfrm>
          <a:prstGeom prst="rect">
            <a:avLst/>
          </a:prstGeom>
          <a:solidFill>
            <a:srgbClr val="C8102E"/>
          </a:solidFill>
          <a:ln>
            <a:solidFill>
              <a:srgbClr val="D24754"/>
            </a:solidFill>
          </a:ln>
        </p:spPr>
        <p:txBody>
          <a:bodyPr wrap="square" lIns="91425" tIns="91425" rIns="91425" bIns="91425" anchor="ctr" anchorCtr="0">
            <a:noAutofit/>
          </a:bodyPr>
          <a:lstStyle/>
          <a:p>
            <a:pPr lvl="0" rtl="0">
              <a:spcBef>
                <a:spcPts val="0"/>
              </a:spcBef>
              <a:buNone/>
            </a:pPr>
            <a:endParaRPr>
              <a:solidFill>
                <a:srgbClr val="114454"/>
              </a:solidFill>
            </a:endParaRPr>
          </a:p>
        </p:txBody>
      </p:sp>
      <p:sp>
        <p:nvSpPr>
          <p:cNvPr id="10" name="Título 1"/>
          <p:cNvSpPr>
            <a:spLocks noGrp="1"/>
          </p:cNvSpPr>
          <p:nvPr>
            <p:ph type="title"/>
          </p:nvPr>
        </p:nvSpPr>
        <p:spPr>
          <a:xfrm>
            <a:off x="59986" y="14750"/>
            <a:ext cx="8702186" cy="668538"/>
          </a:xfrm>
        </p:spPr>
        <p:txBody>
          <a:bodyPr/>
          <a:lstStyle>
            <a:lvl1pPr>
              <a:defRPr sz="2600">
                <a:solidFill>
                  <a:schemeClr val="tx1"/>
                </a:solidFill>
                <a:latin typeface="+mj-lt"/>
              </a:defRPr>
            </a:lvl1pPr>
          </a:lstStyle>
          <a:p>
            <a:r>
              <a:rPr lang="pt-BR" dirty="0"/>
              <a:t>Clique para editar o título mestre</a:t>
            </a:r>
          </a:p>
        </p:txBody>
      </p:sp>
      <p:sp>
        <p:nvSpPr>
          <p:cNvPr id="11" name="Espaço Reservado para Conteúdo 3"/>
          <p:cNvSpPr>
            <a:spLocks noGrp="1"/>
          </p:cNvSpPr>
          <p:nvPr>
            <p:ph sz="quarter" idx="10"/>
          </p:nvPr>
        </p:nvSpPr>
        <p:spPr>
          <a:xfrm>
            <a:off x="70034" y="904875"/>
            <a:ext cx="8631238" cy="4059238"/>
          </a:xfrm>
        </p:spPr>
        <p:txBody>
          <a:bodyPr/>
          <a:lstStyle>
            <a:lvl1pPr>
              <a:defRPr>
                <a:solidFill>
                  <a:schemeClr val="tx1"/>
                </a:solidFill>
                <a:latin typeface="+mj-lt"/>
              </a:defRPr>
            </a:lvl1pPr>
          </a:lstStyle>
          <a:p>
            <a:pPr lvl="0"/>
            <a:r>
              <a:rPr lang="pt-BR" dirty="0"/>
              <a:t>Clique para editar o texto mestre</a:t>
            </a:r>
          </a:p>
        </p:txBody>
      </p:sp>
      <p:sp>
        <p:nvSpPr>
          <p:cNvPr id="12" name="Retângulo 11"/>
          <p:cNvSpPr/>
          <p:nvPr userDrawn="1"/>
        </p:nvSpPr>
        <p:spPr>
          <a:xfrm>
            <a:off x="8610601" y="1"/>
            <a:ext cx="533400" cy="331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6FA50F3-E681-4ED4-AF75-910669578683}" type="slidenum">
              <a:rPr lang="pt-BR" b="1" smtClean="0">
                <a:solidFill>
                  <a:schemeClr val="tx1"/>
                </a:solidFill>
              </a:rPr>
              <a:t>‹#›</a:t>
            </a:fld>
            <a:endParaRPr lang="pt-BR" b="1" dirty="0">
              <a:solidFill>
                <a:schemeClr val="tx1"/>
              </a:solidFill>
            </a:endParaRPr>
          </a:p>
        </p:txBody>
      </p:sp>
    </p:spTree>
    <p:extLst>
      <p:ext uri="{BB962C8B-B14F-4D97-AF65-F5344CB8AC3E}">
        <p14:creationId xmlns:p14="http://schemas.microsoft.com/office/powerpoint/2010/main" val="170160028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aption">
    <p:spTree>
      <p:nvGrpSpPr>
        <p:cNvPr id="1" name="Shape 69"/>
        <p:cNvGrpSpPr/>
        <p:nvPr/>
      </p:nvGrpSpPr>
      <p:grpSpPr>
        <a:xfrm>
          <a:off x="0" y="0"/>
          <a:ext cx="0" cy="0"/>
          <a:chOff x="0" y="0"/>
          <a:chExt cx="0" cy="0"/>
        </a:xfrm>
      </p:grpSpPr>
      <p:sp>
        <p:nvSpPr>
          <p:cNvPr id="72" name="Shape 72"/>
          <p:cNvSpPr/>
          <p:nvPr/>
        </p:nvSpPr>
        <p:spPr>
          <a:xfrm>
            <a:off x="-3" y="6"/>
            <a:ext cx="247200" cy="331583"/>
          </a:xfrm>
          <a:prstGeom prst="rect">
            <a:avLst/>
          </a:prstGeom>
          <a:solidFill>
            <a:srgbClr val="DE817A"/>
          </a:solidFill>
          <a:ln>
            <a:solidFill>
              <a:srgbClr val="DE817A"/>
            </a:solid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3" y="1256044"/>
            <a:ext cx="247200" cy="1830062"/>
          </a:xfrm>
          <a:prstGeom prst="rect">
            <a:avLst/>
          </a:prstGeom>
          <a:solidFill>
            <a:srgbClr val="D24754"/>
          </a:solidFill>
          <a:ln>
            <a:solidFill>
              <a:srgbClr val="D24754"/>
            </a:solid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a:off x="-3" y="3086100"/>
            <a:ext cx="247200" cy="605400"/>
          </a:xfrm>
          <a:prstGeom prst="rect">
            <a:avLst/>
          </a:prstGeom>
          <a:solidFill>
            <a:schemeClr val="tx1"/>
          </a:solidFill>
          <a:ln>
            <a:solidFill>
              <a:schemeClr val="tx1"/>
            </a:solid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a:off x="-3" y="3691500"/>
            <a:ext cx="247200" cy="1452000"/>
          </a:xfrm>
          <a:prstGeom prst="rect">
            <a:avLst/>
          </a:prstGeom>
          <a:solidFill>
            <a:srgbClr val="C8102E"/>
          </a:solidFill>
          <a:ln>
            <a:solidFill>
              <a:srgbClr val="C8102E"/>
            </a:solidFill>
          </a:ln>
        </p:spPr>
        <p:txBody>
          <a:bodyPr wrap="square" lIns="91425" tIns="91425" rIns="91425" bIns="91425" anchor="ctr" anchorCtr="0">
            <a:noAutofit/>
          </a:bodyPr>
          <a:lstStyle/>
          <a:p>
            <a:pPr lvl="0">
              <a:spcBef>
                <a:spcPts val="0"/>
              </a:spcBef>
              <a:buNone/>
            </a:pPr>
            <a:endParaRPr/>
          </a:p>
        </p:txBody>
      </p:sp>
      <p:sp>
        <p:nvSpPr>
          <p:cNvPr id="71" name="Shape 71"/>
          <p:cNvSpPr/>
          <p:nvPr/>
        </p:nvSpPr>
        <p:spPr>
          <a:xfrm>
            <a:off x="-4" y="341641"/>
            <a:ext cx="4561955" cy="904351"/>
          </a:xfrm>
          <a:prstGeom prst="rect">
            <a:avLst/>
          </a:prstGeom>
          <a:solidFill>
            <a:srgbClr val="C8102E"/>
          </a:solidFill>
          <a:ln>
            <a:solidFill>
              <a:srgbClr val="D24754"/>
            </a:solidFill>
          </a:ln>
        </p:spPr>
        <p:txBody>
          <a:bodyPr wrap="square" lIns="91425" tIns="91425" rIns="91425" bIns="91425" anchor="ctr" anchorCtr="0">
            <a:noAutofit/>
          </a:bodyPr>
          <a:lstStyle/>
          <a:p>
            <a:pPr lvl="0" rtl="0">
              <a:spcBef>
                <a:spcPts val="0"/>
              </a:spcBef>
              <a:buNone/>
            </a:pPr>
            <a:endParaRPr>
              <a:solidFill>
                <a:srgbClr val="114454"/>
              </a:solidFill>
            </a:endParaRPr>
          </a:p>
        </p:txBody>
      </p:sp>
      <p:sp>
        <p:nvSpPr>
          <p:cNvPr id="3" name="Retângulo 2"/>
          <p:cNvSpPr/>
          <p:nvPr userDrawn="1"/>
        </p:nvSpPr>
        <p:spPr>
          <a:xfrm>
            <a:off x="8610601" y="1"/>
            <a:ext cx="533400" cy="331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6FA50F3-E681-4ED4-AF75-910669578683}" type="slidenum">
              <a:rPr lang="pt-BR" b="1" smtClean="0">
                <a:solidFill>
                  <a:schemeClr val="tx1"/>
                </a:solidFill>
              </a:rPr>
              <a:t>‹#›</a:t>
            </a:fld>
            <a:endParaRPr lang="pt-BR" b="1" dirty="0">
              <a:solidFill>
                <a:schemeClr val="tx1"/>
              </a:solidFill>
            </a:endParaRPr>
          </a:p>
        </p:txBody>
      </p:sp>
      <p:sp>
        <p:nvSpPr>
          <p:cNvPr id="10" name="Shape 38"/>
          <p:cNvSpPr txBox="1">
            <a:spLocks noGrp="1"/>
          </p:cNvSpPr>
          <p:nvPr>
            <p:ph type="title"/>
          </p:nvPr>
        </p:nvSpPr>
        <p:spPr>
          <a:xfrm>
            <a:off x="422031" y="341641"/>
            <a:ext cx="4139920" cy="904351"/>
          </a:xfrm>
          <a:prstGeom prst="rect">
            <a:avLst/>
          </a:prstGeom>
        </p:spPr>
        <p:txBody>
          <a:bodyPr wrap="square" lIns="91425" tIns="91425" rIns="91425" bIns="91425" anchor="ctr" anchorCtr="0"/>
          <a:lstStyle>
            <a:lvl1pPr lvl="0">
              <a:spcBef>
                <a:spcPts val="0"/>
              </a:spcBef>
              <a:defRPr sz="2000">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1" name="Espaço Reservado para Conteúdo 3"/>
          <p:cNvSpPr>
            <a:spLocks noGrp="1"/>
          </p:cNvSpPr>
          <p:nvPr>
            <p:ph sz="quarter" idx="10"/>
          </p:nvPr>
        </p:nvSpPr>
        <p:spPr>
          <a:xfrm>
            <a:off x="602900" y="1487156"/>
            <a:ext cx="8098371" cy="3476956"/>
          </a:xfrm>
        </p:spPr>
        <p:txBody>
          <a:bodyPr/>
          <a:lstStyle>
            <a:lvl1pPr>
              <a:defRPr>
                <a:solidFill>
                  <a:schemeClr val="tx1"/>
                </a:solidFill>
                <a:latin typeface="+mj-lt"/>
              </a:defRPr>
            </a:lvl1pPr>
          </a:lstStyle>
          <a:p>
            <a:pPr lvl="0"/>
            <a:r>
              <a:rPr lang="pt-BR" dirty="0"/>
              <a:t>Clique para editar o texto mestre</a:t>
            </a:r>
          </a:p>
        </p:txBody>
      </p:sp>
    </p:spTree>
    <p:extLst>
      <p:ext uri="{BB962C8B-B14F-4D97-AF65-F5344CB8AC3E}">
        <p14:creationId xmlns:p14="http://schemas.microsoft.com/office/powerpoint/2010/main" val="97609432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aption">
    <p:spTree>
      <p:nvGrpSpPr>
        <p:cNvPr id="1" name="Shape 69"/>
        <p:cNvGrpSpPr/>
        <p:nvPr/>
      </p:nvGrpSpPr>
      <p:grpSpPr>
        <a:xfrm>
          <a:off x="0" y="0"/>
          <a:ext cx="0" cy="0"/>
          <a:chOff x="0" y="0"/>
          <a:chExt cx="0" cy="0"/>
        </a:xfrm>
      </p:grpSpPr>
      <p:sp>
        <p:nvSpPr>
          <p:cNvPr id="72" name="Shape 72"/>
          <p:cNvSpPr/>
          <p:nvPr/>
        </p:nvSpPr>
        <p:spPr>
          <a:xfrm>
            <a:off x="-4" y="492370"/>
            <a:ext cx="3486782" cy="723469"/>
          </a:xfrm>
          <a:prstGeom prst="rect">
            <a:avLst/>
          </a:prstGeom>
          <a:solidFill>
            <a:srgbClr val="DE817A"/>
          </a:solidFill>
          <a:ln>
            <a:solidFill>
              <a:srgbClr val="DE817A"/>
            </a:solid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4" y="1215839"/>
            <a:ext cx="3486782" cy="2587437"/>
          </a:xfrm>
          <a:prstGeom prst="rect">
            <a:avLst/>
          </a:prstGeom>
          <a:solidFill>
            <a:srgbClr val="D24754"/>
          </a:solidFill>
          <a:ln>
            <a:solidFill>
              <a:srgbClr val="D24754"/>
            </a:solid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a:off x="-4" y="3809575"/>
            <a:ext cx="3486782" cy="605400"/>
          </a:xfrm>
          <a:prstGeom prst="rect">
            <a:avLst/>
          </a:prstGeom>
          <a:solidFill>
            <a:schemeClr val="tx1"/>
          </a:solidFill>
          <a:ln>
            <a:solidFill>
              <a:schemeClr val="tx1"/>
            </a:solid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a:off x="-4" y="4421274"/>
            <a:ext cx="3486782" cy="722225"/>
          </a:xfrm>
          <a:prstGeom prst="rect">
            <a:avLst/>
          </a:prstGeom>
          <a:solidFill>
            <a:srgbClr val="C8102E"/>
          </a:solidFill>
          <a:ln>
            <a:solidFill>
              <a:srgbClr val="C8102E"/>
            </a:solidFill>
          </a:ln>
        </p:spPr>
        <p:txBody>
          <a:bodyPr wrap="square" lIns="91425" tIns="91425" rIns="91425" bIns="91425" anchor="ctr" anchorCtr="0">
            <a:noAutofit/>
          </a:bodyPr>
          <a:lstStyle/>
          <a:p>
            <a:pPr lvl="0">
              <a:spcBef>
                <a:spcPts val="0"/>
              </a:spcBef>
              <a:buNone/>
            </a:pPr>
            <a:endParaRPr/>
          </a:p>
        </p:txBody>
      </p:sp>
      <p:sp>
        <p:nvSpPr>
          <p:cNvPr id="71" name="Shape 71"/>
          <p:cNvSpPr/>
          <p:nvPr/>
        </p:nvSpPr>
        <p:spPr>
          <a:xfrm>
            <a:off x="-4" y="0"/>
            <a:ext cx="3486782" cy="492370"/>
          </a:xfrm>
          <a:prstGeom prst="rect">
            <a:avLst/>
          </a:prstGeom>
          <a:solidFill>
            <a:srgbClr val="C8102E"/>
          </a:solidFill>
          <a:ln>
            <a:solidFill>
              <a:srgbClr val="D24754"/>
            </a:solidFill>
          </a:ln>
        </p:spPr>
        <p:txBody>
          <a:bodyPr wrap="square" lIns="91425" tIns="91425" rIns="91425" bIns="91425" anchor="ctr" anchorCtr="0">
            <a:noAutofit/>
          </a:bodyPr>
          <a:lstStyle/>
          <a:p>
            <a:pPr lvl="0" rtl="0">
              <a:spcBef>
                <a:spcPts val="0"/>
              </a:spcBef>
              <a:buNone/>
            </a:pPr>
            <a:endParaRPr>
              <a:solidFill>
                <a:srgbClr val="114454"/>
              </a:solidFill>
            </a:endParaRPr>
          </a:p>
        </p:txBody>
      </p:sp>
      <p:sp>
        <p:nvSpPr>
          <p:cNvPr id="5" name="Espaço Reservado para Conteúdo 4"/>
          <p:cNvSpPr>
            <a:spLocks noGrp="1"/>
          </p:cNvSpPr>
          <p:nvPr>
            <p:ph sz="quarter" idx="10"/>
          </p:nvPr>
        </p:nvSpPr>
        <p:spPr>
          <a:xfrm>
            <a:off x="2933700" y="171450"/>
            <a:ext cx="6080125" cy="4832350"/>
          </a:xfr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pt-BR" dirty="0"/>
              <a:t>Clique para editar o texto mestre</a:t>
            </a:r>
          </a:p>
        </p:txBody>
      </p:sp>
      <p:sp>
        <p:nvSpPr>
          <p:cNvPr id="11" name="Retângulo 10"/>
          <p:cNvSpPr/>
          <p:nvPr userDrawn="1"/>
        </p:nvSpPr>
        <p:spPr>
          <a:xfrm>
            <a:off x="8610601" y="1"/>
            <a:ext cx="533400" cy="331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6FA50F3-E681-4ED4-AF75-910669578683}" type="slidenum">
              <a:rPr lang="pt-BR" b="1" smtClean="0">
                <a:solidFill>
                  <a:schemeClr val="tx1"/>
                </a:solidFill>
              </a:rPr>
              <a:t>‹#›</a:t>
            </a:fld>
            <a:endParaRPr lang="pt-BR" b="1" dirty="0">
              <a:solidFill>
                <a:schemeClr val="tx1"/>
              </a:solidFill>
            </a:endParaRPr>
          </a:p>
        </p:txBody>
      </p:sp>
    </p:spTree>
    <p:extLst>
      <p:ext uri="{BB962C8B-B14F-4D97-AF65-F5344CB8AC3E}">
        <p14:creationId xmlns:p14="http://schemas.microsoft.com/office/powerpoint/2010/main" val="168184723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Shape 8"/>
        <p:cNvGrpSpPr/>
        <p:nvPr/>
      </p:nvGrpSpPr>
      <p:grpSpPr>
        <a:xfrm>
          <a:off x="0" y="0"/>
          <a:ext cx="0" cy="0"/>
          <a:chOff x="0" y="0"/>
          <a:chExt cx="0" cy="0"/>
        </a:xfrm>
      </p:grpSpPr>
      <p:sp>
        <p:nvSpPr>
          <p:cNvPr id="9" name="Shape 9"/>
          <p:cNvSpPr/>
          <p:nvPr/>
        </p:nvSpPr>
        <p:spPr>
          <a:xfrm>
            <a:off x="0" y="3240139"/>
            <a:ext cx="9144000" cy="269159"/>
          </a:xfrm>
          <a:prstGeom prst="rect">
            <a:avLst/>
          </a:prstGeom>
          <a:solidFill>
            <a:srgbClr val="C8102E"/>
          </a:solidFill>
          <a:ln>
            <a:noFill/>
          </a:ln>
        </p:spPr>
        <p:txBody>
          <a:bodyPr wrap="square" lIns="91425" tIns="91425" rIns="91425" bIns="91425" anchor="ctr" anchorCtr="0">
            <a:noAutofit/>
          </a:bodyPr>
          <a:lstStyle/>
          <a:p>
            <a:pPr lvl="0">
              <a:spcBef>
                <a:spcPts val="0"/>
              </a:spcBef>
              <a:buNone/>
            </a:pPr>
            <a:endParaRPr/>
          </a:p>
        </p:txBody>
      </p:sp>
      <p:sp>
        <p:nvSpPr>
          <p:cNvPr id="10" name="Shape 10"/>
          <p:cNvSpPr/>
          <p:nvPr/>
        </p:nvSpPr>
        <p:spPr>
          <a:xfrm>
            <a:off x="0" y="0"/>
            <a:ext cx="9144000" cy="251209"/>
          </a:xfrm>
          <a:prstGeom prst="rect">
            <a:avLst/>
          </a:prstGeom>
          <a:solidFill>
            <a:srgbClr val="C8102E"/>
          </a:solidFill>
          <a:ln>
            <a:noFill/>
          </a:ln>
        </p:spPr>
        <p:txBody>
          <a:bodyPr wrap="square" lIns="91425" tIns="91425" rIns="91425" bIns="91425" anchor="ctr" anchorCtr="0">
            <a:noAutofit/>
          </a:bodyPr>
          <a:lstStyle/>
          <a:p>
            <a:pPr lvl="0" rtl="0">
              <a:spcBef>
                <a:spcPts val="0"/>
              </a:spcBef>
              <a:buNone/>
            </a:pPr>
            <a:endParaRPr>
              <a:solidFill>
                <a:srgbClr val="114454"/>
              </a:solidFill>
            </a:endParaRPr>
          </a:p>
        </p:txBody>
      </p:sp>
      <p:sp>
        <p:nvSpPr>
          <p:cNvPr id="12" name="Shape 12"/>
          <p:cNvSpPr/>
          <p:nvPr/>
        </p:nvSpPr>
        <p:spPr>
          <a:xfrm flipV="1">
            <a:off x="0" y="3509299"/>
            <a:ext cx="9144000" cy="116008"/>
          </a:xfrm>
          <a:prstGeom prst="rect">
            <a:avLst/>
          </a:prstGeom>
          <a:solidFill>
            <a:schemeClr val="tx1"/>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0" y="3625306"/>
            <a:ext cx="9144000" cy="1518269"/>
          </a:xfrm>
          <a:prstGeom prst="rect">
            <a:avLst/>
          </a:prstGeom>
          <a:solidFill>
            <a:srgbClr val="DE817A"/>
          </a:solidFill>
          <a:ln>
            <a:noFill/>
          </a:ln>
        </p:spPr>
        <p:txBody>
          <a:bodyPr wrap="square"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173334" y="367219"/>
            <a:ext cx="8749602" cy="2872919"/>
          </a:xfrm>
          <a:prstGeom prst="rect">
            <a:avLst/>
          </a:prstGeom>
        </p:spPr>
        <p:txBody>
          <a:bodyPr wrap="square" lIns="91425" tIns="91425" rIns="91425" bIns="91425" anchor="ctr" anchorCtr="0"/>
          <a:lstStyle>
            <a:lvl1pPr lvl="0" algn="ctr">
              <a:spcBef>
                <a:spcPts val="0"/>
              </a:spcBef>
              <a:buSzPct val="100000"/>
              <a:defRPr sz="3000">
                <a:latin typeface="+mj-lt"/>
              </a:defRPr>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dirty="0"/>
          </a:p>
        </p:txBody>
      </p:sp>
      <p:sp>
        <p:nvSpPr>
          <p:cNvPr id="5" name="Espaço Reservado para Conteúdo 4"/>
          <p:cNvSpPr>
            <a:spLocks noGrp="1"/>
          </p:cNvSpPr>
          <p:nvPr>
            <p:ph sz="quarter" idx="10"/>
          </p:nvPr>
        </p:nvSpPr>
        <p:spPr>
          <a:xfrm>
            <a:off x="100013" y="3989388"/>
            <a:ext cx="8943975" cy="1044575"/>
          </a:xfrm>
        </p:spPr>
        <p:txBody>
          <a:bodyPr/>
          <a:lstStyle/>
          <a:p>
            <a:pPr lvl="0"/>
            <a:r>
              <a:rPr lang="pt-BR" dirty="0"/>
              <a:t>Clique para editar o texto mestre</a:t>
            </a:r>
          </a:p>
        </p:txBody>
      </p:sp>
    </p:spTree>
    <p:extLst>
      <p:ext uri="{BB962C8B-B14F-4D97-AF65-F5344CB8AC3E}">
        <p14:creationId xmlns:p14="http://schemas.microsoft.com/office/powerpoint/2010/main" val="324993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Shape 8"/>
        <p:cNvGrpSpPr/>
        <p:nvPr/>
      </p:nvGrpSpPr>
      <p:grpSpPr>
        <a:xfrm>
          <a:off x="0" y="0"/>
          <a:ext cx="0" cy="0"/>
          <a:chOff x="0" y="0"/>
          <a:chExt cx="0" cy="0"/>
        </a:xfrm>
      </p:grpSpPr>
      <p:sp>
        <p:nvSpPr>
          <p:cNvPr id="9" name="Shape 9"/>
          <p:cNvSpPr/>
          <p:nvPr/>
        </p:nvSpPr>
        <p:spPr>
          <a:xfrm>
            <a:off x="0" y="4867960"/>
            <a:ext cx="9144000" cy="269159"/>
          </a:xfrm>
          <a:prstGeom prst="rect">
            <a:avLst/>
          </a:prstGeom>
          <a:solidFill>
            <a:srgbClr val="C8102E"/>
          </a:solidFill>
          <a:ln>
            <a:noFill/>
          </a:ln>
        </p:spPr>
        <p:txBody>
          <a:bodyPr wrap="square" lIns="91425" tIns="91425" rIns="91425" bIns="91425" anchor="ctr" anchorCtr="0">
            <a:noAutofit/>
          </a:bodyPr>
          <a:lstStyle/>
          <a:p>
            <a:pPr lvl="0">
              <a:spcBef>
                <a:spcPts val="0"/>
              </a:spcBef>
              <a:buNone/>
            </a:pPr>
            <a:endParaRPr/>
          </a:p>
        </p:txBody>
      </p:sp>
      <p:sp>
        <p:nvSpPr>
          <p:cNvPr id="10" name="Shape 10"/>
          <p:cNvSpPr/>
          <p:nvPr/>
        </p:nvSpPr>
        <p:spPr>
          <a:xfrm>
            <a:off x="0" y="0"/>
            <a:ext cx="9144000" cy="251209"/>
          </a:xfrm>
          <a:prstGeom prst="rect">
            <a:avLst/>
          </a:prstGeom>
          <a:solidFill>
            <a:srgbClr val="C8102E"/>
          </a:solidFill>
          <a:ln>
            <a:noFill/>
          </a:ln>
        </p:spPr>
        <p:txBody>
          <a:bodyPr wrap="square" lIns="91425" tIns="91425" rIns="91425" bIns="91425" anchor="ctr" anchorCtr="0">
            <a:noAutofit/>
          </a:bodyPr>
          <a:lstStyle/>
          <a:p>
            <a:pPr lvl="0" rtl="0">
              <a:spcBef>
                <a:spcPts val="0"/>
              </a:spcBef>
              <a:buNone/>
            </a:pPr>
            <a:endParaRPr>
              <a:solidFill>
                <a:srgbClr val="114454"/>
              </a:solidFill>
            </a:endParaRPr>
          </a:p>
        </p:txBody>
      </p:sp>
      <p:sp>
        <p:nvSpPr>
          <p:cNvPr id="12" name="Shape 12"/>
          <p:cNvSpPr/>
          <p:nvPr/>
        </p:nvSpPr>
        <p:spPr>
          <a:xfrm flipV="1">
            <a:off x="0" y="4745240"/>
            <a:ext cx="9144000" cy="116008"/>
          </a:xfrm>
          <a:prstGeom prst="rect">
            <a:avLst/>
          </a:prstGeom>
          <a:solidFill>
            <a:schemeClr val="tx1"/>
          </a:solidFill>
          <a:ln>
            <a:noFill/>
          </a:ln>
        </p:spPr>
        <p:txBody>
          <a:bodyPr wrap="square"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173334" y="367219"/>
            <a:ext cx="8749602" cy="2872919"/>
          </a:xfrm>
          <a:prstGeom prst="rect">
            <a:avLst/>
          </a:prstGeom>
        </p:spPr>
        <p:txBody>
          <a:bodyPr wrap="square" lIns="91425" tIns="91425" rIns="91425" bIns="91425" anchor="ctr" anchorCtr="0"/>
          <a:lstStyle>
            <a:lvl1pPr lvl="0" algn="ctr">
              <a:spcBef>
                <a:spcPts val="0"/>
              </a:spcBef>
              <a:buSzPct val="100000"/>
              <a:defRPr sz="3000">
                <a:latin typeface="+mj-lt"/>
              </a:defRPr>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dirty="0"/>
          </a:p>
        </p:txBody>
      </p:sp>
    </p:spTree>
    <p:extLst>
      <p:ext uri="{BB962C8B-B14F-4D97-AF65-F5344CB8AC3E}">
        <p14:creationId xmlns:p14="http://schemas.microsoft.com/office/powerpoint/2010/main" val="369106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Shape 8"/>
        <p:cNvGrpSpPr/>
        <p:nvPr/>
      </p:nvGrpSpPr>
      <p:grpSpPr>
        <a:xfrm>
          <a:off x="0" y="0"/>
          <a:ext cx="0" cy="0"/>
          <a:chOff x="0" y="0"/>
          <a:chExt cx="0" cy="0"/>
        </a:xfrm>
      </p:grpSpPr>
      <p:sp>
        <p:nvSpPr>
          <p:cNvPr id="10" name="Shape 10"/>
          <p:cNvSpPr/>
          <p:nvPr/>
        </p:nvSpPr>
        <p:spPr>
          <a:xfrm>
            <a:off x="0" y="0"/>
            <a:ext cx="9144000" cy="251209"/>
          </a:xfrm>
          <a:prstGeom prst="rect">
            <a:avLst/>
          </a:prstGeom>
          <a:solidFill>
            <a:srgbClr val="C8102E"/>
          </a:solidFill>
          <a:ln>
            <a:noFill/>
          </a:ln>
        </p:spPr>
        <p:txBody>
          <a:bodyPr wrap="square" lIns="91425" tIns="91425" rIns="91425" bIns="91425" anchor="ctr" anchorCtr="0">
            <a:noAutofit/>
          </a:bodyPr>
          <a:lstStyle/>
          <a:p>
            <a:pPr lvl="0" rtl="0">
              <a:spcBef>
                <a:spcPts val="0"/>
              </a:spcBef>
              <a:buNone/>
            </a:pPr>
            <a:endParaRPr>
              <a:solidFill>
                <a:srgbClr val="114454"/>
              </a:solidFill>
            </a:endParaRPr>
          </a:p>
        </p:txBody>
      </p:sp>
      <p:sp>
        <p:nvSpPr>
          <p:cNvPr id="14" name="Shape 14"/>
          <p:cNvSpPr txBox="1">
            <a:spLocks noGrp="1"/>
          </p:cNvSpPr>
          <p:nvPr>
            <p:ph type="ctrTitle"/>
          </p:nvPr>
        </p:nvSpPr>
        <p:spPr>
          <a:xfrm>
            <a:off x="173334" y="367219"/>
            <a:ext cx="8749602" cy="2872919"/>
          </a:xfrm>
          <a:prstGeom prst="rect">
            <a:avLst/>
          </a:prstGeom>
        </p:spPr>
        <p:txBody>
          <a:bodyPr wrap="square" lIns="91425" tIns="91425" rIns="91425" bIns="91425" anchor="ctr" anchorCtr="0"/>
          <a:lstStyle>
            <a:lvl1pPr lvl="0" algn="ctr">
              <a:spcBef>
                <a:spcPts val="0"/>
              </a:spcBef>
              <a:buSzPct val="100000"/>
              <a:defRPr sz="3000">
                <a:latin typeface="+mj-lt"/>
              </a:defRPr>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dirty="0"/>
          </a:p>
        </p:txBody>
      </p:sp>
    </p:spTree>
    <p:extLst>
      <p:ext uri="{BB962C8B-B14F-4D97-AF65-F5344CB8AC3E}">
        <p14:creationId xmlns:p14="http://schemas.microsoft.com/office/powerpoint/2010/main" val="402377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aption">
    <p:spTree>
      <p:nvGrpSpPr>
        <p:cNvPr id="1" name="Shape 69"/>
        <p:cNvGrpSpPr/>
        <p:nvPr/>
      </p:nvGrpSpPr>
      <p:grpSpPr>
        <a:xfrm>
          <a:off x="0" y="0"/>
          <a:ext cx="0" cy="0"/>
          <a:chOff x="0" y="0"/>
          <a:chExt cx="0" cy="0"/>
        </a:xfrm>
      </p:grpSpPr>
      <p:sp>
        <p:nvSpPr>
          <p:cNvPr id="72" name="Shape 72"/>
          <p:cNvSpPr/>
          <p:nvPr/>
        </p:nvSpPr>
        <p:spPr>
          <a:xfrm>
            <a:off x="-4" y="492370"/>
            <a:ext cx="9144004" cy="723469"/>
          </a:xfrm>
          <a:prstGeom prst="rect">
            <a:avLst/>
          </a:prstGeom>
          <a:solidFill>
            <a:srgbClr val="DE817A"/>
          </a:solidFill>
          <a:ln>
            <a:solidFill>
              <a:srgbClr val="DE817A"/>
            </a:solid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4" y="1215839"/>
            <a:ext cx="9144004" cy="2587437"/>
          </a:xfrm>
          <a:prstGeom prst="rect">
            <a:avLst/>
          </a:prstGeom>
          <a:solidFill>
            <a:srgbClr val="D24754"/>
          </a:solidFill>
          <a:ln>
            <a:solidFill>
              <a:srgbClr val="D24754"/>
            </a:solid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a:off x="-4" y="3809575"/>
            <a:ext cx="9144004" cy="605400"/>
          </a:xfrm>
          <a:prstGeom prst="rect">
            <a:avLst/>
          </a:prstGeom>
          <a:solidFill>
            <a:schemeClr val="tx1"/>
          </a:solidFill>
          <a:ln>
            <a:solidFill>
              <a:schemeClr val="tx1"/>
            </a:solid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a:off x="-4" y="4421274"/>
            <a:ext cx="9144004" cy="722225"/>
          </a:xfrm>
          <a:prstGeom prst="rect">
            <a:avLst/>
          </a:prstGeom>
          <a:solidFill>
            <a:srgbClr val="C8102E"/>
          </a:solidFill>
          <a:ln>
            <a:solidFill>
              <a:srgbClr val="C8102E"/>
            </a:solidFill>
          </a:ln>
        </p:spPr>
        <p:txBody>
          <a:bodyPr wrap="square" lIns="91425" tIns="91425" rIns="91425" bIns="91425" anchor="ctr" anchorCtr="0">
            <a:noAutofit/>
          </a:bodyPr>
          <a:lstStyle/>
          <a:p>
            <a:pPr lvl="0">
              <a:spcBef>
                <a:spcPts val="0"/>
              </a:spcBef>
              <a:buNone/>
            </a:pPr>
            <a:endParaRPr/>
          </a:p>
        </p:txBody>
      </p:sp>
      <p:sp>
        <p:nvSpPr>
          <p:cNvPr id="71" name="Shape 71"/>
          <p:cNvSpPr/>
          <p:nvPr/>
        </p:nvSpPr>
        <p:spPr>
          <a:xfrm>
            <a:off x="-4" y="0"/>
            <a:ext cx="9144004" cy="492370"/>
          </a:xfrm>
          <a:prstGeom prst="rect">
            <a:avLst/>
          </a:prstGeom>
          <a:solidFill>
            <a:srgbClr val="C8102E"/>
          </a:solidFill>
          <a:ln>
            <a:solidFill>
              <a:srgbClr val="D24754"/>
            </a:solidFill>
          </a:ln>
        </p:spPr>
        <p:txBody>
          <a:bodyPr wrap="square" lIns="91425" tIns="91425" rIns="91425" bIns="91425" anchor="ctr" anchorCtr="0">
            <a:noAutofit/>
          </a:bodyPr>
          <a:lstStyle/>
          <a:p>
            <a:pPr lvl="0" rtl="0">
              <a:spcBef>
                <a:spcPts val="0"/>
              </a:spcBef>
              <a:buNone/>
            </a:pPr>
            <a:endParaRPr>
              <a:solidFill>
                <a:srgbClr val="114454"/>
              </a:solidFill>
            </a:endParaRPr>
          </a:p>
        </p:txBody>
      </p:sp>
      <p:sp>
        <p:nvSpPr>
          <p:cNvPr id="8" name="Shape 25"/>
          <p:cNvSpPr/>
          <p:nvPr userDrawn="1"/>
        </p:nvSpPr>
        <p:spPr>
          <a:xfrm>
            <a:off x="3398538" y="1599538"/>
            <a:ext cx="2346925" cy="1944425"/>
          </a:xfrm>
          <a:prstGeom prst="rect">
            <a:avLst/>
          </a:prstGeom>
          <a:solidFill>
            <a:srgbClr val="D24754"/>
          </a:solidFill>
        </p:spPr>
        <p:txBody>
          <a:bodyPr>
            <a:prstTxWarp prst="textPlain">
              <a:avLst/>
            </a:prstTxWarp>
          </a:bodyPr>
          <a:lstStyle/>
          <a:p>
            <a:pPr lvl="0" algn="ctr"/>
            <a:r>
              <a:rPr b="0" i="0" dirty="0">
                <a:ln>
                  <a:noFill/>
                </a:ln>
                <a:solidFill>
                  <a:schemeClr val="tx1">
                    <a:lumMod val="65000"/>
                    <a:lumOff val="35000"/>
                    <a:alpha val="20380"/>
                  </a:schemeClr>
                </a:solidFill>
                <a:latin typeface="Impact"/>
              </a:rPr>
              <a:t>“</a:t>
            </a:r>
          </a:p>
        </p:txBody>
      </p:sp>
    </p:spTree>
    <p:extLst>
      <p:ext uri="{BB962C8B-B14F-4D97-AF65-F5344CB8AC3E}">
        <p14:creationId xmlns:p14="http://schemas.microsoft.com/office/powerpoint/2010/main" val="108266780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800" cy="1028700"/>
          </a:xfrm>
          <a:prstGeom prst="rect">
            <a:avLst/>
          </a:prstGeom>
          <a:noFill/>
          <a:ln>
            <a:noFill/>
          </a:ln>
        </p:spPr>
        <p:txBody>
          <a:bodyPr wrap="square"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700"/>
          </a:xfrm>
          <a:prstGeom prst="rect">
            <a:avLst/>
          </a:prstGeom>
          <a:noFill/>
          <a:ln>
            <a:noFill/>
          </a:ln>
        </p:spPr>
        <p:txBody>
          <a:bodyPr wrap="square"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0" r:id="rId2"/>
    <p:sldLayoutId id="2147483672" r:id="rId3"/>
    <p:sldLayoutId id="2147483670" r:id="rId4"/>
    <p:sldLayoutId id="2147483666" r:id="rId5"/>
    <p:sldLayoutId id="2147483685" r:id="rId6"/>
    <p:sldLayoutId id="2147483686" r:id="rId7"/>
    <p:sldLayoutId id="2147483687" r:id="rId8"/>
    <p:sldLayoutId id="2147483667" r:id="rId9"/>
    <p:sldLayoutId id="2147483671" r:id="rId10"/>
    <p:sldLayoutId id="2147483665" r:id="rId11"/>
    <p:sldLayoutId id="2147483663" r:id="rId12"/>
    <p:sldLayoutId id="2147483669" r:id="rId13"/>
    <p:sldLayoutId id="2147483662" r:id="rId14"/>
    <p:sldLayoutId id="2147483688" r:id="rId15"/>
    <p:sldLayoutId id="2147483689" r:id="rId1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B8AAD06C-2094-445A-8B73-E7D290C26C9B}" type="datetimeFigureOut">
              <a:rPr lang="pt-BR" smtClean="0"/>
              <a:t>24/10/2018</a:t>
            </a:fld>
            <a:endParaRPr lang="pt-BR"/>
          </a:p>
        </p:txBody>
      </p:sp>
      <p:sp>
        <p:nvSpPr>
          <p:cNvPr id="5" name="Espaço Reservado para Rodapé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B3D2970-3400-4FAA-8C62-E6468FD889F7}" type="slidenum">
              <a:rPr lang="pt-BR" smtClean="0"/>
              <a:t>‹#›</a:t>
            </a:fld>
            <a:endParaRPr lang="pt-BR"/>
          </a:p>
        </p:txBody>
      </p:sp>
    </p:spTree>
    <p:extLst>
      <p:ext uri="{BB962C8B-B14F-4D97-AF65-F5344CB8AC3E}">
        <p14:creationId xmlns:p14="http://schemas.microsoft.com/office/powerpoint/2010/main" val="14242648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7199" y="314880"/>
            <a:ext cx="8749602" cy="1711952"/>
          </a:xfrm>
        </p:spPr>
        <p:txBody>
          <a:bodyPr/>
          <a:lstStyle/>
          <a:p>
            <a:r>
              <a:rPr lang="en-US" sz="3800" dirty="0">
                <a:solidFill>
                  <a:schemeClr val="tx1"/>
                </a:solidFill>
              </a:rPr>
              <a:t>Influence of Brazilian Land Use Data on WRF Modeling Performance </a:t>
            </a:r>
            <a:endParaRPr lang="en-US" sz="3800" dirty="0"/>
          </a:p>
        </p:txBody>
      </p:sp>
      <p:pic>
        <p:nvPicPr>
          <p:cNvPr id="4" name="Picture 2" descr="Resultado de imagem para gpa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4342" y="4531714"/>
            <a:ext cx="1908771" cy="611786"/>
          </a:xfrm>
          <a:prstGeom prst="rect">
            <a:avLst/>
          </a:prstGeom>
          <a:solidFill>
            <a:schemeClr val="bg1"/>
          </a:solidFill>
          <a:extLst/>
        </p:spPr>
      </p:pic>
      <p:sp>
        <p:nvSpPr>
          <p:cNvPr id="5" name="Retângulo 4"/>
          <p:cNvSpPr/>
          <p:nvPr/>
        </p:nvSpPr>
        <p:spPr>
          <a:xfrm>
            <a:off x="2553186" y="4804946"/>
            <a:ext cx="3406702" cy="338554"/>
          </a:xfrm>
          <a:prstGeom prst="rect">
            <a:avLst/>
          </a:prstGeom>
        </p:spPr>
        <p:txBody>
          <a:bodyPr wrap="none">
            <a:spAutoFit/>
          </a:bodyPr>
          <a:lstStyle/>
          <a:p>
            <a:pPr>
              <a:spcBef>
                <a:spcPts val="300"/>
              </a:spcBef>
            </a:pPr>
            <a:r>
              <a:rPr lang="pt-BR" altLang="pt-BR" sz="1600" dirty="0">
                <a:solidFill>
                  <a:schemeClr val="tx1"/>
                </a:solidFill>
                <a:latin typeface="+mj-lt"/>
              </a:rPr>
              <a:t>17</a:t>
            </a:r>
            <a:r>
              <a:rPr lang="pt-BR" altLang="pt-BR" sz="1600" baseline="30000" dirty="0">
                <a:solidFill>
                  <a:schemeClr val="tx1"/>
                </a:solidFill>
                <a:latin typeface="+mj-lt"/>
              </a:rPr>
              <a:t>th</a:t>
            </a:r>
            <a:r>
              <a:rPr lang="pt-BR" altLang="pt-BR" sz="1600" dirty="0">
                <a:solidFill>
                  <a:schemeClr val="tx1"/>
                </a:solidFill>
                <a:latin typeface="+mj-lt"/>
              </a:rPr>
              <a:t> </a:t>
            </a:r>
            <a:r>
              <a:rPr lang="pt-BR" altLang="pt-BR" sz="1600" dirty="0" err="1">
                <a:solidFill>
                  <a:schemeClr val="tx1"/>
                </a:solidFill>
                <a:latin typeface="+mj-lt"/>
              </a:rPr>
              <a:t>Annual</a:t>
            </a:r>
            <a:r>
              <a:rPr lang="pt-BR" altLang="pt-BR" sz="1600" dirty="0">
                <a:solidFill>
                  <a:schemeClr val="tx1"/>
                </a:solidFill>
                <a:latin typeface="+mj-lt"/>
              </a:rPr>
              <a:t> CMAS </a:t>
            </a:r>
            <a:r>
              <a:rPr lang="pt-BR" altLang="pt-BR" sz="1600" dirty="0" err="1">
                <a:solidFill>
                  <a:schemeClr val="tx1"/>
                </a:solidFill>
                <a:latin typeface="+mj-lt"/>
              </a:rPr>
              <a:t>Conference</a:t>
            </a:r>
            <a:r>
              <a:rPr lang="pt-BR" altLang="pt-BR" sz="1600" dirty="0">
                <a:solidFill>
                  <a:schemeClr val="tx1"/>
                </a:solidFill>
                <a:latin typeface="+mj-lt"/>
              </a:rPr>
              <a:t>  - 2018</a:t>
            </a:r>
          </a:p>
        </p:txBody>
      </p:sp>
      <p:pic>
        <p:nvPicPr>
          <p:cNvPr id="1026" name="Picture 2" descr="https://ie.unc.edu/files/2018/01/UNC_IE_logo_400_2c.png">
            <a:extLst>
              <a:ext uri="{FF2B5EF4-FFF2-40B4-BE49-F238E27FC236}">
                <a16:creationId xmlns:a16="http://schemas.microsoft.com/office/drawing/2014/main" xmlns="" id="{80BCCFA9-5831-4B0B-8274-DD24C159383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418" y="4800389"/>
            <a:ext cx="1908000" cy="2718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56E09C94-3C55-4A0F-BBFD-1CF375F861FE}"/>
              </a:ext>
            </a:extLst>
          </p:cNvPr>
          <p:cNvSpPr/>
          <p:nvPr/>
        </p:nvSpPr>
        <p:spPr>
          <a:xfrm>
            <a:off x="197199" y="2105084"/>
            <a:ext cx="8749602" cy="646331"/>
          </a:xfrm>
          <a:prstGeom prst="rect">
            <a:avLst/>
          </a:prstGeom>
        </p:spPr>
        <p:txBody>
          <a:bodyPr wrap="square">
            <a:spAutoFit/>
          </a:bodyPr>
          <a:lstStyle/>
          <a:p>
            <a:r>
              <a:rPr lang="en-US" sz="1800" dirty="0">
                <a:latin typeface="+mj-lt"/>
              </a:rPr>
              <a:t>Authors: </a:t>
            </a:r>
            <a:r>
              <a:rPr lang="en-US" sz="1800" b="1" dirty="0">
                <a:latin typeface="+mj-lt"/>
              </a:rPr>
              <a:t>Rizzieri Pedruzzi</a:t>
            </a:r>
            <a:r>
              <a:rPr lang="en-US" sz="1800" b="1" baseline="30000" dirty="0">
                <a:latin typeface="+mj-lt"/>
              </a:rPr>
              <a:t>1,2</a:t>
            </a:r>
            <a:r>
              <a:rPr lang="en-US" sz="1800" b="1" dirty="0">
                <a:latin typeface="+mj-lt"/>
              </a:rPr>
              <a:t>, Willian L. Andreão</a:t>
            </a:r>
            <a:r>
              <a:rPr lang="en-US" sz="1800" b="1" baseline="30000" dirty="0">
                <a:latin typeface="+mj-lt"/>
              </a:rPr>
              <a:t>1</a:t>
            </a:r>
            <a:r>
              <a:rPr lang="en-US" sz="1800" b="1" dirty="0">
                <a:latin typeface="+mj-lt"/>
              </a:rPr>
              <a:t>, Bok H. Baek</a:t>
            </a:r>
            <a:r>
              <a:rPr lang="en-US" sz="1800" b="1" baseline="30000" dirty="0">
                <a:latin typeface="+mj-lt"/>
              </a:rPr>
              <a:t>2</a:t>
            </a:r>
            <a:r>
              <a:rPr lang="en-US" sz="1800" b="1" dirty="0">
                <a:latin typeface="+mj-lt"/>
              </a:rPr>
              <a:t>, Jared H. Bowden</a:t>
            </a:r>
            <a:r>
              <a:rPr lang="en-US" sz="1800" b="1" baseline="30000" dirty="0">
                <a:latin typeface="+mj-lt"/>
              </a:rPr>
              <a:t>3</a:t>
            </a:r>
            <a:r>
              <a:rPr lang="en-US" sz="1800" b="1" dirty="0">
                <a:latin typeface="+mj-lt"/>
              </a:rPr>
              <a:t> and </a:t>
            </a:r>
            <a:r>
              <a:rPr lang="en-US" sz="1800" b="1" dirty="0" err="1">
                <a:latin typeface="+mj-lt"/>
              </a:rPr>
              <a:t>Taciana</a:t>
            </a:r>
            <a:r>
              <a:rPr lang="en-US" sz="1800" b="1" dirty="0">
                <a:latin typeface="+mj-lt"/>
              </a:rPr>
              <a:t> T. A. Albuquerque</a:t>
            </a:r>
            <a:r>
              <a:rPr lang="en-US" sz="1800" b="1" baseline="30000" dirty="0">
                <a:latin typeface="+mj-lt"/>
              </a:rPr>
              <a:t>1</a:t>
            </a:r>
            <a:r>
              <a:rPr lang="en-US" sz="1800" b="1" dirty="0">
                <a:latin typeface="+mj-lt"/>
              </a:rPr>
              <a:t>.</a:t>
            </a:r>
          </a:p>
        </p:txBody>
      </p:sp>
      <p:sp>
        <p:nvSpPr>
          <p:cNvPr id="7" name="Rectangle 6">
            <a:extLst>
              <a:ext uri="{FF2B5EF4-FFF2-40B4-BE49-F238E27FC236}">
                <a16:creationId xmlns:a16="http://schemas.microsoft.com/office/drawing/2014/main" xmlns="" id="{31500CB7-715D-4008-8C41-021EA97BF407}"/>
              </a:ext>
            </a:extLst>
          </p:cNvPr>
          <p:cNvSpPr/>
          <p:nvPr/>
        </p:nvSpPr>
        <p:spPr>
          <a:xfrm>
            <a:off x="97418" y="3270996"/>
            <a:ext cx="8749602" cy="1077218"/>
          </a:xfrm>
          <a:prstGeom prst="rect">
            <a:avLst/>
          </a:prstGeom>
        </p:spPr>
        <p:txBody>
          <a:bodyPr wrap="square">
            <a:spAutoFit/>
          </a:bodyPr>
          <a:lstStyle/>
          <a:p>
            <a:pPr marL="342900" indent="-342900">
              <a:buFont typeface="+mj-lt"/>
              <a:buAutoNum type="arabicPeriod"/>
            </a:pPr>
            <a:r>
              <a:rPr lang="en-US" sz="1600" dirty="0">
                <a:latin typeface="+mj-lt"/>
              </a:rPr>
              <a:t>Federal University of Minas Gerais – Brazil</a:t>
            </a:r>
          </a:p>
          <a:p>
            <a:pPr marL="342900" indent="-342900">
              <a:buFont typeface="+mj-lt"/>
              <a:buAutoNum type="arabicPeriod"/>
            </a:pPr>
            <a:r>
              <a:rPr lang="en-US" sz="1600" dirty="0">
                <a:latin typeface="+mj-lt"/>
              </a:rPr>
              <a:t>Institute for the Environment – UNC Chapel Hill</a:t>
            </a:r>
          </a:p>
          <a:p>
            <a:pPr marL="342900" indent="-342900">
              <a:buFont typeface="+mj-lt"/>
              <a:buAutoNum type="arabicPeriod"/>
            </a:pPr>
            <a:r>
              <a:rPr lang="en-US" sz="1600" dirty="0">
                <a:latin typeface="+mj-lt"/>
              </a:rPr>
              <a:t>Department of Applied Ecology </a:t>
            </a:r>
            <a:r>
              <a:rPr lang="en-US" sz="1600" dirty="0"/>
              <a:t>–</a:t>
            </a:r>
            <a:r>
              <a:rPr lang="en-US" sz="1600" dirty="0">
                <a:latin typeface="+mj-lt"/>
              </a:rPr>
              <a:t> NCSU</a:t>
            </a:r>
          </a:p>
          <a:p>
            <a:pPr marL="342900" indent="-342900">
              <a:buFont typeface="+mj-lt"/>
              <a:buAutoNum type="arabicPeriod"/>
            </a:pPr>
            <a:endParaRPr lang="en-US" sz="1600" b="1" dirty="0">
              <a:latin typeface="+mj-lt"/>
            </a:endParaRPr>
          </a:p>
        </p:txBody>
      </p:sp>
    </p:spTree>
    <p:extLst>
      <p:ext uri="{BB962C8B-B14F-4D97-AF65-F5344CB8AC3E}">
        <p14:creationId xmlns:p14="http://schemas.microsoft.com/office/powerpoint/2010/main" val="239086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450" dirty="0"/>
              <a:t>Preliminary Results</a:t>
            </a:r>
          </a:p>
        </p:txBody>
      </p:sp>
      <p:sp>
        <p:nvSpPr>
          <p:cNvPr id="6" name="Content Placeholder 5">
            <a:extLst>
              <a:ext uri="{FF2B5EF4-FFF2-40B4-BE49-F238E27FC236}">
                <a16:creationId xmlns:a16="http://schemas.microsoft.com/office/drawing/2014/main" xmlns="" id="{D825C98F-2A5E-4589-9B5D-BB1733F9729C}"/>
              </a:ext>
            </a:extLst>
          </p:cNvPr>
          <p:cNvSpPr>
            <a:spLocks noGrp="1"/>
          </p:cNvSpPr>
          <p:nvPr>
            <p:ph sz="quarter" idx="10"/>
          </p:nvPr>
        </p:nvSpPr>
        <p:spPr>
          <a:xfrm>
            <a:off x="321235" y="1245476"/>
            <a:ext cx="8327464" cy="3252616"/>
          </a:xfrm>
        </p:spPr>
        <p:txBody>
          <a:bodyPr/>
          <a:lstStyle/>
          <a:p>
            <a:pPr marL="180975" indent="-180975" algn="just">
              <a:spcBef>
                <a:spcPts val="2400"/>
              </a:spcBef>
            </a:pPr>
            <a:r>
              <a:rPr lang="en-US" sz="2800" dirty="0"/>
              <a:t>New Topography from GMTED 2010 7.5 arc-second;</a:t>
            </a:r>
          </a:p>
          <a:p>
            <a:pPr marL="180975" indent="-180975" algn="just">
              <a:spcBef>
                <a:spcPts val="2400"/>
              </a:spcBef>
            </a:pPr>
            <a:r>
              <a:rPr lang="en-US" sz="2800" dirty="0"/>
              <a:t>LULC and Soil texture comparison between scenarios;</a:t>
            </a:r>
          </a:p>
          <a:p>
            <a:pPr marL="180975" indent="-180975" algn="just">
              <a:spcBef>
                <a:spcPts val="2400"/>
              </a:spcBef>
            </a:pPr>
            <a:r>
              <a:rPr lang="en-US" sz="2800" dirty="0"/>
              <a:t>WRF model evaluation for Temperature and Humidity; </a:t>
            </a:r>
          </a:p>
        </p:txBody>
      </p:sp>
      <p:sp>
        <p:nvSpPr>
          <p:cNvPr id="12" name="Slide Number Placeholder 5"/>
          <p:cNvSpPr txBox="1">
            <a:spLocks/>
          </p:cNvSpPr>
          <p:nvPr/>
        </p:nvSpPr>
        <p:spPr>
          <a:xfrm>
            <a:off x="8754304" y="4837375"/>
            <a:ext cx="324036" cy="27384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1pPr>
            <a:lvl2pPr marL="742950" indent="-28575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2pPr>
            <a:lvl3pPr marL="11430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3pPr>
            <a:lvl4pPr marL="16002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4pPr>
            <a:lvl5pPr marL="20574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9pPr>
          </a:lstStyle>
          <a:p>
            <a:fld id="{A0277021-7889-4DE6-A5E1-8B6410E47922}" type="slidenum">
              <a:rPr lang="en-US" sz="1200" b="0">
                <a:solidFill>
                  <a:schemeClr val="bg1"/>
                </a:solidFill>
                <a:latin typeface="+mj-lt"/>
              </a:rPr>
              <a:t>10</a:t>
            </a:fld>
            <a:endParaRPr lang="en-US" sz="1200" b="0" dirty="0">
              <a:solidFill>
                <a:schemeClr val="bg1"/>
              </a:solidFill>
              <a:latin typeface="+mj-lt"/>
            </a:endParaRPr>
          </a:p>
        </p:txBody>
      </p:sp>
    </p:spTree>
    <p:extLst>
      <p:ext uri="{BB962C8B-B14F-4D97-AF65-F5344CB8AC3E}">
        <p14:creationId xmlns:p14="http://schemas.microsoft.com/office/powerpoint/2010/main" val="36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235" y="0"/>
            <a:ext cx="8327465" cy="668538"/>
          </a:xfrm>
        </p:spPr>
        <p:txBody>
          <a:bodyPr/>
          <a:lstStyle/>
          <a:p>
            <a:r>
              <a:rPr lang="en-US" sz="3450" dirty="0"/>
              <a:t>Preliminary Results</a:t>
            </a:r>
          </a:p>
        </p:txBody>
      </p:sp>
      <p:sp>
        <p:nvSpPr>
          <p:cNvPr id="12" name="Slide Number Placeholder 5"/>
          <p:cNvSpPr txBox="1">
            <a:spLocks/>
          </p:cNvSpPr>
          <p:nvPr/>
        </p:nvSpPr>
        <p:spPr>
          <a:xfrm>
            <a:off x="8754304" y="5158399"/>
            <a:ext cx="324036" cy="27384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1pPr>
            <a:lvl2pPr marL="742950" indent="-28575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2pPr>
            <a:lvl3pPr marL="11430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3pPr>
            <a:lvl4pPr marL="16002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4pPr>
            <a:lvl5pPr marL="20574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9pPr>
          </a:lstStyle>
          <a:p>
            <a:fld id="{A0277021-7889-4DE6-A5E1-8B6410E47922}" type="slidenum">
              <a:rPr lang="en-US" sz="1200" b="0">
                <a:solidFill>
                  <a:schemeClr val="bg1"/>
                </a:solidFill>
                <a:latin typeface="+mj-lt"/>
              </a:rPr>
              <a:t>11</a:t>
            </a:fld>
            <a:endParaRPr lang="en-US" sz="1200" b="0" dirty="0">
              <a:solidFill>
                <a:schemeClr val="bg1"/>
              </a:solidFill>
              <a:latin typeface="+mj-lt"/>
            </a:endParaRPr>
          </a:p>
        </p:txBody>
      </p:sp>
      <p:pic>
        <p:nvPicPr>
          <p:cNvPr id="6" name="Picture 5">
            <a:extLst>
              <a:ext uri="{FF2B5EF4-FFF2-40B4-BE49-F238E27FC236}">
                <a16:creationId xmlns:a16="http://schemas.microsoft.com/office/drawing/2014/main" xmlns="" id="{B92A5955-BD92-4C85-8D9D-958C2E69ED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89792"/>
            <a:ext cx="4398532" cy="3960000"/>
          </a:xfrm>
          <a:prstGeom prst="rect">
            <a:avLst/>
          </a:prstGeom>
        </p:spPr>
      </p:pic>
      <p:sp>
        <p:nvSpPr>
          <p:cNvPr id="9" name="Rectangle 8">
            <a:extLst>
              <a:ext uri="{FF2B5EF4-FFF2-40B4-BE49-F238E27FC236}">
                <a16:creationId xmlns:a16="http://schemas.microsoft.com/office/drawing/2014/main" xmlns="" id="{E3181D0D-A760-4F0B-B8C2-6390DB8943A2}"/>
              </a:ext>
            </a:extLst>
          </p:cNvPr>
          <p:cNvSpPr/>
          <p:nvPr/>
        </p:nvSpPr>
        <p:spPr>
          <a:xfrm>
            <a:off x="1095829" y="3775424"/>
            <a:ext cx="660400" cy="4354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5F3662F9-1B51-4648-9620-4ADE4D23B0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45611" y="1149216"/>
            <a:ext cx="4556202" cy="3888000"/>
          </a:xfrm>
          <a:prstGeom prst="rect">
            <a:avLst/>
          </a:prstGeom>
        </p:spPr>
      </p:pic>
      <p:cxnSp>
        <p:nvCxnSpPr>
          <p:cNvPr id="14" name="Straight Connector 13">
            <a:extLst>
              <a:ext uri="{FF2B5EF4-FFF2-40B4-BE49-F238E27FC236}">
                <a16:creationId xmlns:a16="http://schemas.microsoft.com/office/drawing/2014/main" xmlns="" id="{3234F3F5-ABCD-41A8-AF1B-127C743CDB84}"/>
              </a:ext>
            </a:extLst>
          </p:cNvPr>
          <p:cNvCxnSpPr>
            <a:cxnSpLocks/>
          </p:cNvCxnSpPr>
          <p:nvPr/>
        </p:nvCxnSpPr>
        <p:spPr>
          <a:xfrm flipV="1">
            <a:off x="1756229" y="1329767"/>
            <a:ext cx="2960914" cy="24456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D34B1F0-C85A-4524-B56D-B2339E0A7CE2}"/>
              </a:ext>
            </a:extLst>
          </p:cNvPr>
          <p:cNvCxnSpPr>
            <a:cxnSpLocks/>
          </p:cNvCxnSpPr>
          <p:nvPr/>
        </p:nvCxnSpPr>
        <p:spPr>
          <a:xfrm>
            <a:off x="1756229" y="4210852"/>
            <a:ext cx="2960914" cy="6313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4D914EC8-E9CA-4E83-9155-92E2EB25B67E}"/>
              </a:ext>
            </a:extLst>
          </p:cNvPr>
          <p:cNvSpPr txBox="1"/>
          <p:nvPr/>
        </p:nvSpPr>
        <p:spPr>
          <a:xfrm>
            <a:off x="628617" y="702467"/>
            <a:ext cx="6759154" cy="369332"/>
          </a:xfrm>
          <a:prstGeom prst="rect">
            <a:avLst/>
          </a:prstGeom>
          <a:noFill/>
        </p:spPr>
        <p:txBody>
          <a:bodyPr wrap="square" rtlCol="0">
            <a:spAutoFit/>
          </a:bodyPr>
          <a:lstStyle/>
          <a:p>
            <a:r>
              <a:rPr lang="en-US" sz="1800" dirty="0">
                <a:latin typeface="+mj-lt"/>
              </a:rPr>
              <a:t>Topography from GMTED 2010 7.5 arc-seconds – Applied to all cases</a:t>
            </a:r>
          </a:p>
        </p:txBody>
      </p:sp>
    </p:spTree>
    <p:extLst>
      <p:ext uri="{BB962C8B-B14F-4D97-AF65-F5344CB8AC3E}">
        <p14:creationId xmlns:p14="http://schemas.microsoft.com/office/powerpoint/2010/main" val="3928674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235" y="0"/>
            <a:ext cx="8327465" cy="668538"/>
          </a:xfrm>
        </p:spPr>
        <p:txBody>
          <a:bodyPr/>
          <a:lstStyle/>
          <a:p>
            <a:r>
              <a:rPr lang="en-US" sz="3450" dirty="0"/>
              <a:t>LULC Comparison</a:t>
            </a:r>
          </a:p>
        </p:txBody>
      </p:sp>
      <p:sp>
        <p:nvSpPr>
          <p:cNvPr id="12" name="Slide Number Placeholder 5"/>
          <p:cNvSpPr txBox="1">
            <a:spLocks/>
          </p:cNvSpPr>
          <p:nvPr/>
        </p:nvSpPr>
        <p:spPr>
          <a:xfrm>
            <a:off x="8754304" y="4837375"/>
            <a:ext cx="324036" cy="27384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1pPr>
            <a:lvl2pPr marL="742950" indent="-28575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2pPr>
            <a:lvl3pPr marL="11430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3pPr>
            <a:lvl4pPr marL="16002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4pPr>
            <a:lvl5pPr marL="20574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9pPr>
          </a:lstStyle>
          <a:p>
            <a:fld id="{A0277021-7889-4DE6-A5E1-8B6410E47922}" type="slidenum">
              <a:rPr lang="en-US" sz="1200" b="0">
                <a:solidFill>
                  <a:schemeClr val="bg1"/>
                </a:solidFill>
                <a:latin typeface="+mj-lt"/>
              </a:rPr>
              <a:t>12</a:t>
            </a:fld>
            <a:endParaRPr lang="en-US" sz="1200" b="0" dirty="0">
              <a:solidFill>
                <a:schemeClr val="bg1"/>
              </a:solidFill>
              <a:latin typeface="+mj-lt"/>
            </a:endParaRPr>
          </a:p>
        </p:txBody>
      </p:sp>
      <p:pic>
        <p:nvPicPr>
          <p:cNvPr id="5" name="Picture 4">
            <a:extLst>
              <a:ext uri="{FF2B5EF4-FFF2-40B4-BE49-F238E27FC236}">
                <a16:creationId xmlns:a16="http://schemas.microsoft.com/office/drawing/2014/main" xmlns="" id="{07DF373F-DD2E-47B2-BD4E-31FD0B9E01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 y="1109570"/>
            <a:ext cx="5528590" cy="3852000"/>
          </a:xfrm>
          <a:prstGeom prst="rect">
            <a:avLst/>
          </a:prstGeom>
        </p:spPr>
      </p:pic>
      <p:sp>
        <p:nvSpPr>
          <p:cNvPr id="6" name="TextBox 5">
            <a:extLst>
              <a:ext uri="{FF2B5EF4-FFF2-40B4-BE49-F238E27FC236}">
                <a16:creationId xmlns:a16="http://schemas.microsoft.com/office/drawing/2014/main" xmlns="" id="{AD3E293D-E23B-48A6-8384-BBD2DB48B54C}"/>
              </a:ext>
            </a:extLst>
          </p:cNvPr>
          <p:cNvSpPr txBox="1"/>
          <p:nvPr/>
        </p:nvSpPr>
        <p:spPr>
          <a:xfrm>
            <a:off x="861026" y="735366"/>
            <a:ext cx="2436586" cy="369332"/>
          </a:xfrm>
          <a:prstGeom prst="rect">
            <a:avLst/>
          </a:prstGeom>
          <a:noFill/>
        </p:spPr>
        <p:txBody>
          <a:bodyPr wrap="square" rtlCol="0">
            <a:spAutoFit/>
          </a:bodyPr>
          <a:lstStyle/>
          <a:p>
            <a:r>
              <a:rPr lang="en-US" sz="1800" dirty="0">
                <a:latin typeface="+mj-lt"/>
              </a:rPr>
              <a:t>WRF Default input</a:t>
            </a:r>
          </a:p>
        </p:txBody>
      </p:sp>
      <p:sp>
        <p:nvSpPr>
          <p:cNvPr id="7" name="TextBox 6">
            <a:extLst>
              <a:ext uri="{FF2B5EF4-FFF2-40B4-BE49-F238E27FC236}">
                <a16:creationId xmlns:a16="http://schemas.microsoft.com/office/drawing/2014/main" xmlns="" id="{CF6553B9-AF96-4B94-B915-3D08F86A80FF}"/>
              </a:ext>
            </a:extLst>
          </p:cNvPr>
          <p:cNvSpPr txBox="1"/>
          <p:nvPr/>
        </p:nvSpPr>
        <p:spPr>
          <a:xfrm>
            <a:off x="4402756" y="730401"/>
            <a:ext cx="2436586" cy="369332"/>
          </a:xfrm>
          <a:prstGeom prst="rect">
            <a:avLst/>
          </a:prstGeom>
          <a:noFill/>
        </p:spPr>
        <p:txBody>
          <a:bodyPr wrap="square" rtlCol="0">
            <a:spAutoFit/>
          </a:bodyPr>
          <a:lstStyle/>
          <a:p>
            <a:r>
              <a:rPr lang="en-US" sz="1800" dirty="0">
                <a:latin typeface="+mj-lt"/>
              </a:rPr>
              <a:t>WRF Updated input</a:t>
            </a:r>
          </a:p>
        </p:txBody>
      </p:sp>
      <p:pic>
        <p:nvPicPr>
          <p:cNvPr id="4" name="Picture 3">
            <a:extLst>
              <a:ext uri="{FF2B5EF4-FFF2-40B4-BE49-F238E27FC236}">
                <a16:creationId xmlns:a16="http://schemas.microsoft.com/office/drawing/2014/main" xmlns="" id="{C28FDA3B-46B0-4965-9C17-D08414A45E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11404" y="1181287"/>
            <a:ext cx="5425252" cy="3780000"/>
          </a:xfrm>
          <a:prstGeom prst="rect">
            <a:avLst/>
          </a:prstGeom>
        </p:spPr>
      </p:pic>
      <p:sp>
        <p:nvSpPr>
          <p:cNvPr id="3" name="Rectangle 2">
            <a:extLst>
              <a:ext uri="{FF2B5EF4-FFF2-40B4-BE49-F238E27FC236}">
                <a16:creationId xmlns:a16="http://schemas.microsoft.com/office/drawing/2014/main" xmlns="" id="{75F78B9D-D7A0-4E71-8639-0CA836F014B7}"/>
              </a:ext>
            </a:extLst>
          </p:cNvPr>
          <p:cNvSpPr/>
          <p:nvPr/>
        </p:nvSpPr>
        <p:spPr>
          <a:xfrm>
            <a:off x="1253359" y="3507828"/>
            <a:ext cx="425669" cy="331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7069F96-0EF2-4BA7-A822-70F4511C45E3}"/>
              </a:ext>
            </a:extLst>
          </p:cNvPr>
          <p:cNvSpPr/>
          <p:nvPr/>
        </p:nvSpPr>
        <p:spPr>
          <a:xfrm>
            <a:off x="2450851" y="2740212"/>
            <a:ext cx="410591" cy="331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A8D1AAA-52EA-44F4-ADFB-A8BFC2E50ED5}"/>
              </a:ext>
            </a:extLst>
          </p:cNvPr>
          <p:cNvSpPr/>
          <p:nvPr/>
        </p:nvSpPr>
        <p:spPr>
          <a:xfrm>
            <a:off x="6163291" y="2740212"/>
            <a:ext cx="410591" cy="331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B042BFD8-BF8E-4476-8CBC-8C4F36925789}"/>
              </a:ext>
            </a:extLst>
          </p:cNvPr>
          <p:cNvSpPr/>
          <p:nvPr/>
        </p:nvSpPr>
        <p:spPr>
          <a:xfrm>
            <a:off x="4929352" y="3507827"/>
            <a:ext cx="425669" cy="331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56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235" y="0"/>
            <a:ext cx="8327465" cy="668538"/>
          </a:xfrm>
        </p:spPr>
        <p:txBody>
          <a:bodyPr/>
          <a:lstStyle/>
          <a:p>
            <a:r>
              <a:rPr lang="en-US" sz="3450" dirty="0"/>
              <a:t>LULC Comparison – São Paulo</a:t>
            </a:r>
          </a:p>
        </p:txBody>
      </p:sp>
      <p:sp>
        <p:nvSpPr>
          <p:cNvPr id="12" name="Slide Number Placeholder 5"/>
          <p:cNvSpPr txBox="1">
            <a:spLocks/>
          </p:cNvSpPr>
          <p:nvPr/>
        </p:nvSpPr>
        <p:spPr>
          <a:xfrm>
            <a:off x="8754304" y="4837375"/>
            <a:ext cx="324036" cy="27384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1pPr>
            <a:lvl2pPr marL="742950" indent="-28575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2pPr>
            <a:lvl3pPr marL="11430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3pPr>
            <a:lvl4pPr marL="16002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4pPr>
            <a:lvl5pPr marL="20574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9pPr>
          </a:lstStyle>
          <a:p>
            <a:fld id="{A0277021-7889-4DE6-A5E1-8B6410E47922}" type="slidenum">
              <a:rPr lang="en-US" sz="1200" b="0">
                <a:solidFill>
                  <a:schemeClr val="bg1"/>
                </a:solidFill>
                <a:latin typeface="+mj-lt"/>
              </a:rPr>
              <a:t>13</a:t>
            </a:fld>
            <a:endParaRPr lang="en-US" sz="1200" b="0" dirty="0">
              <a:solidFill>
                <a:schemeClr val="bg1"/>
              </a:solidFill>
              <a:latin typeface="+mj-lt"/>
            </a:endParaRPr>
          </a:p>
        </p:txBody>
      </p:sp>
      <p:pic>
        <p:nvPicPr>
          <p:cNvPr id="8" name="Picture 7">
            <a:extLst>
              <a:ext uri="{FF2B5EF4-FFF2-40B4-BE49-F238E27FC236}">
                <a16:creationId xmlns:a16="http://schemas.microsoft.com/office/drawing/2014/main" xmlns="" id="{AB111E85-B93B-4D5C-91AA-A12F7CACF3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0" y="1180945"/>
            <a:ext cx="5521345" cy="3672000"/>
          </a:xfrm>
          <a:prstGeom prst="rect">
            <a:avLst/>
          </a:prstGeom>
        </p:spPr>
      </p:pic>
      <p:sp>
        <p:nvSpPr>
          <p:cNvPr id="7" name="TextBox 6">
            <a:extLst>
              <a:ext uri="{FF2B5EF4-FFF2-40B4-BE49-F238E27FC236}">
                <a16:creationId xmlns:a16="http://schemas.microsoft.com/office/drawing/2014/main" xmlns="" id="{34255947-838C-4912-92CB-A58489F314E9}"/>
              </a:ext>
            </a:extLst>
          </p:cNvPr>
          <p:cNvSpPr txBox="1"/>
          <p:nvPr/>
        </p:nvSpPr>
        <p:spPr>
          <a:xfrm>
            <a:off x="618985" y="735364"/>
            <a:ext cx="2436586" cy="369332"/>
          </a:xfrm>
          <a:prstGeom prst="rect">
            <a:avLst/>
          </a:prstGeom>
          <a:noFill/>
        </p:spPr>
        <p:txBody>
          <a:bodyPr wrap="square" rtlCol="0">
            <a:spAutoFit/>
          </a:bodyPr>
          <a:lstStyle/>
          <a:p>
            <a:r>
              <a:rPr lang="en-US" sz="1800" dirty="0">
                <a:latin typeface="+mj-lt"/>
              </a:rPr>
              <a:t>WRF Default input</a:t>
            </a:r>
          </a:p>
        </p:txBody>
      </p:sp>
      <p:sp>
        <p:nvSpPr>
          <p:cNvPr id="9" name="TextBox 8">
            <a:extLst>
              <a:ext uri="{FF2B5EF4-FFF2-40B4-BE49-F238E27FC236}">
                <a16:creationId xmlns:a16="http://schemas.microsoft.com/office/drawing/2014/main" xmlns="" id="{4A513A92-E9DE-4B9F-95FF-A2E2D4893B8C}"/>
              </a:ext>
            </a:extLst>
          </p:cNvPr>
          <p:cNvSpPr txBox="1"/>
          <p:nvPr/>
        </p:nvSpPr>
        <p:spPr>
          <a:xfrm>
            <a:off x="4456547" y="739364"/>
            <a:ext cx="2436586" cy="369332"/>
          </a:xfrm>
          <a:prstGeom prst="rect">
            <a:avLst/>
          </a:prstGeom>
          <a:noFill/>
        </p:spPr>
        <p:txBody>
          <a:bodyPr wrap="square" rtlCol="0">
            <a:spAutoFit/>
          </a:bodyPr>
          <a:lstStyle/>
          <a:p>
            <a:r>
              <a:rPr lang="en-US" sz="1800" dirty="0">
                <a:latin typeface="+mj-lt"/>
              </a:rPr>
              <a:t>WRF Updated input</a:t>
            </a:r>
          </a:p>
        </p:txBody>
      </p:sp>
      <p:pic>
        <p:nvPicPr>
          <p:cNvPr id="6" name="Picture 5">
            <a:extLst>
              <a:ext uri="{FF2B5EF4-FFF2-40B4-BE49-F238E27FC236}">
                <a16:creationId xmlns:a16="http://schemas.microsoft.com/office/drawing/2014/main" xmlns="" id="{C4E591C9-6173-4158-8FEB-0CFE80CD45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8283" y="1218212"/>
            <a:ext cx="5400000" cy="3591299"/>
          </a:xfrm>
          <a:prstGeom prst="rect">
            <a:avLst/>
          </a:prstGeom>
        </p:spPr>
      </p:pic>
    </p:spTree>
    <p:extLst>
      <p:ext uri="{BB962C8B-B14F-4D97-AF65-F5344CB8AC3E}">
        <p14:creationId xmlns:p14="http://schemas.microsoft.com/office/powerpoint/2010/main" val="103117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235" y="0"/>
            <a:ext cx="8327465" cy="668538"/>
          </a:xfrm>
        </p:spPr>
        <p:txBody>
          <a:bodyPr/>
          <a:lstStyle/>
          <a:p>
            <a:r>
              <a:rPr lang="en-US" sz="3450" dirty="0"/>
              <a:t>LULC Comparison – </a:t>
            </a:r>
            <a:r>
              <a:rPr lang="en-US" sz="3450" dirty="0" err="1"/>
              <a:t>Espírito</a:t>
            </a:r>
            <a:r>
              <a:rPr lang="en-US" sz="3450" dirty="0"/>
              <a:t> Santo</a:t>
            </a:r>
          </a:p>
        </p:txBody>
      </p:sp>
      <p:sp>
        <p:nvSpPr>
          <p:cNvPr id="12" name="Slide Number Placeholder 5"/>
          <p:cNvSpPr txBox="1">
            <a:spLocks/>
          </p:cNvSpPr>
          <p:nvPr/>
        </p:nvSpPr>
        <p:spPr>
          <a:xfrm>
            <a:off x="8754304" y="4837375"/>
            <a:ext cx="324036" cy="27384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1pPr>
            <a:lvl2pPr marL="742950" indent="-28575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2pPr>
            <a:lvl3pPr marL="11430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3pPr>
            <a:lvl4pPr marL="16002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4pPr>
            <a:lvl5pPr marL="20574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9pPr>
          </a:lstStyle>
          <a:p>
            <a:fld id="{A0277021-7889-4DE6-A5E1-8B6410E47922}" type="slidenum">
              <a:rPr lang="en-US" sz="1200" b="0">
                <a:solidFill>
                  <a:schemeClr val="bg1"/>
                </a:solidFill>
                <a:latin typeface="+mj-lt"/>
              </a:rPr>
              <a:t>14</a:t>
            </a:fld>
            <a:endParaRPr lang="en-US" sz="1200" b="0" dirty="0">
              <a:solidFill>
                <a:schemeClr val="bg1"/>
              </a:solidFill>
              <a:latin typeface="+mj-lt"/>
            </a:endParaRPr>
          </a:p>
        </p:txBody>
      </p:sp>
      <p:pic>
        <p:nvPicPr>
          <p:cNvPr id="8" name="Picture 7">
            <a:extLst>
              <a:ext uri="{FF2B5EF4-FFF2-40B4-BE49-F238E27FC236}">
                <a16:creationId xmlns:a16="http://schemas.microsoft.com/office/drawing/2014/main" xmlns="" id="{AB111E85-B93B-4D5C-91AA-A12F7CACF3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6" y="1234586"/>
            <a:ext cx="5461237" cy="3852000"/>
          </a:xfrm>
          <a:prstGeom prst="rect">
            <a:avLst/>
          </a:prstGeom>
        </p:spPr>
      </p:pic>
      <p:sp>
        <p:nvSpPr>
          <p:cNvPr id="7" name="TextBox 6">
            <a:extLst>
              <a:ext uri="{FF2B5EF4-FFF2-40B4-BE49-F238E27FC236}">
                <a16:creationId xmlns:a16="http://schemas.microsoft.com/office/drawing/2014/main" xmlns="" id="{34255947-838C-4912-92CB-A58489F314E9}"/>
              </a:ext>
            </a:extLst>
          </p:cNvPr>
          <p:cNvSpPr txBox="1"/>
          <p:nvPr/>
        </p:nvSpPr>
        <p:spPr>
          <a:xfrm>
            <a:off x="618985" y="814194"/>
            <a:ext cx="2436586" cy="369332"/>
          </a:xfrm>
          <a:prstGeom prst="rect">
            <a:avLst/>
          </a:prstGeom>
          <a:noFill/>
        </p:spPr>
        <p:txBody>
          <a:bodyPr wrap="square" rtlCol="0">
            <a:spAutoFit/>
          </a:bodyPr>
          <a:lstStyle/>
          <a:p>
            <a:r>
              <a:rPr lang="en-US" sz="1800" dirty="0">
                <a:latin typeface="+mj-lt"/>
              </a:rPr>
              <a:t>WRF Default input</a:t>
            </a:r>
          </a:p>
        </p:txBody>
      </p:sp>
      <p:sp>
        <p:nvSpPr>
          <p:cNvPr id="9" name="TextBox 8">
            <a:extLst>
              <a:ext uri="{FF2B5EF4-FFF2-40B4-BE49-F238E27FC236}">
                <a16:creationId xmlns:a16="http://schemas.microsoft.com/office/drawing/2014/main" xmlns="" id="{4A513A92-E9DE-4B9F-95FF-A2E2D4893B8C}"/>
              </a:ext>
            </a:extLst>
          </p:cNvPr>
          <p:cNvSpPr txBox="1"/>
          <p:nvPr/>
        </p:nvSpPr>
        <p:spPr>
          <a:xfrm>
            <a:off x="4456547" y="818194"/>
            <a:ext cx="2436586" cy="369332"/>
          </a:xfrm>
          <a:prstGeom prst="rect">
            <a:avLst/>
          </a:prstGeom>
          <a:noFill/>
        </p:spPr>
        <p:txBody>
          <a:bodyPr wrap="square" rtlCol="0">
            <a:spAutoFit/>
          </a:bodyPr>
          <a:lstStyle/>
          <a:p>
            <a:r>
              <a:rPr lang="en-US" sz="1800" dirty="0">
                <a:latin typeface="+mj-lt"/>
              </a:rPr>
              <a:t>WRF Updated input</a:t>
            </a:r>
          </a:p>
        </p:txBody>
      </p:sp>
      <p:pic>
        <p:nvPicPr>
          <p:cNvPr id="6" name="Picture 5">
            <a:extLst>
              <a:ext uri="{FF2B5EF4-FFF2-40B4-BE49-F238E27FC236}">
                <a16:creationId xmlns:a16="http://schemas.microsoft.com/office/drawing/2014/main" xmlns="" id="{C4E591C9-6173-4158-8FEB-0CFE80CD45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2470" y="1242586"/>
            <a:ext cx="5461237" cy="3852000"/>
          </a:xfrm>
          <a:prstGeom prst="rect">
            <a:avLst/>
          </a:prstGeom>
        </p:spPr>
      </p:pic>
    </p:spTree>
    <p:extLst>
      <p:ext uri="{BB962C8B-B14F-4D97-AF65-F5344CB8AC3E}">
        <p14:creationId xmlns:p14="http://schemas.microsoft.com/office/powerpoint/2010/main" val="102789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235" y="0"/>
            <a:ext cx="8327465" cy="668538"/>
          </a:xfrm>
        </p:spPr>
        <p:txBody>
          <a:bodyPr/>
          <a:lstStyle/>
          <a:p>
            <a:r>
              <a:rPr lang="en-US" sz="3450" dirty="0"/>
              <a:t>Soil Type Change</a:t>
            </a:r>
          </a:p>
        </p:txBody>
      </p:sp>
      <p:sp>
        <p:nvSpPr>
          <p:cNvPr id="12" name="Slide Number Placeholder 5"/>
          <p:cNvSpPr txBox="1">
            <a:spLocks/>
          </p:cNvSpPr>
          <p:nvPr/>
        </p:nvSpPr>
        <p:spPr>
          <a:xfrm>
            <a:off x="8754304" y="4837375"/>
            <a:ext cx="324036" cy="27384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1pPr>
            <a:lvl2pPr marL="742950" indent="-28575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2pPr>
            <a:lvl3pPr marL="11430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3pPr>
            <a:lvl4pPr marL="16002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4pPr>
            <a:lvl5pPr marL="20574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9pPr>
          </a:lstStyle>
          <a:p>
            <a:fld id="{A0277021-7889-4DE6-A5E1-8B6410E47922}" type="slidenum">
              <a:rPr lang="en-US" sz="1200" b="0">
                <a:solidFill>
                  <a:schemeClr val="bg1"/>
                </a:solidFill>
                <a:latin typeface="+mj-lt"/>
              </a:rPr>
              <a:t>15</a:t>
            </a:fld>
            <a:endParaRPr lang="en-US" sz="1200" b="0" dirty="0">
              <a:solidFill>
                <a:schemeClr val="bg1"/>
              </a:solidFill>
              <a:latin typeface="+mj-lt"/>
            </a:endParaRPr>
          </a:p>
        </p:txBody>
      </p:sp>
      <p:pic>
        <p:nvPicPr>
          <p:cNvPr id="8" name="Picture 7">
            <a:extLst>
              <a:ext uri="{FF2B5EF4-FFF2-40B4-BE49-F238E27FC236}">
                <a16:creationId xmlns:a16="http://schemas.microsoft.com/office/drawing/2014/main" xmlns="" id="{AB111E85-B93B-4D5C-91AA-A12F7CACF3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4" y="977737"/>
            <a:ext cx="5138833" cy="4140000"/>
          </a:xfrm>
          <a:prstGeom prst="rect">
            <a:avLst/>
          </a:prstGeom>
        </p:spPr>
      </p:pic>
      <p:sp>
        <p:nvSpPr>
          <p:cNvPr id="7" name="TextBox 6">
            <a:extLst>
              <a:ext uri="{FF2B5EF4-FFF2-40B4-BE49-F238E27FC236}">
                <a16:creationId xmlns:a16="http://schemas.microsoft.com/office/drawing/2014/main" xmlns="" id="{04892011-F0A8-4393-BF73-4681EA8CAA10}"/>
              </a:ext>
            </a:extLst>
          </p:cNvPr>
          <p:cNvSpPr txBox="1"/>
          <p:nvPr/>
        </p:nvSpPr>
        <p:spPr>
          <a:xfrm>
            <a:off x="825172" y="547101"/>
            <a:ext cx="2436586" cy="369332"/>
          </a:xfrm>
          <a:prstGeom prst="rect">
            <a:avLst/>
          </a:prstGeom>
          <a:noFill/>
        </p:spPr>
        <p:txBody>
          <a:bodyPr wrap="square" rtlCol="0">
            <a:spAutoFit/>
          </a:bodyPr>
          <a:lstStyle/>
          <a:p>
            <a:r>
              <a:rPr lang="en-US" sz="1800" dirty="0">
                <a:latin typeface="+mj-lt"/>
              </a:rPr>
              <a:t>WRF Default input</a:t>
            </a:r>
          </a:p>
        </p:txBody>
      </p:sp>
      <p:pic>
        <p:nvPicPr>
          <p:cNvPr id="6" name="Picture 5">
            <a:extLst>
              <a:ext uri="{FF2B5EF4-FFF2-40B4-BE49-F238E27FC236}">
                <a16:creationId xmlns:a16="http://schemas.microsoft.com/office/drawing/2014/main" xmlns="" id="{C4E591C9-6173-4158-8FEB-0CFE80CD45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25150" y="977737"/>
            <a:ext cx="5138833" cy="4140000"/>
          </a:xfrm>
          <a:prstGeom prst="rect">
            <a:avLst/>
          </a:prstGeom>
        </p:spPr>
      </p:pic>
      <p:sp>
        <p:nvSpPr>
          <p:cNvPr id="9" name="TextBox 8">
            <a:extLst>
              <a:ext uri="{FF2B5EF4-FFF2-40B4-BE49-F238E27FC236}">
                <a16:creationId xmlns:a16="http://schemas.microsoft.com/office/drawing/2014/main" xmlns="" id="{1A4E0C4C-B942-48C7-BD8D-85E526EF0FDB}"/>
              </a:ext>
            </a:extLst>
          </p:cNvPr>
          <p:cNvSpPr txBox="1"/>
          <p:nvPr/>
        </p:nvSpPr>
        <p:spPr>
          <a:xfrm>
            <a:off x="4913745" y="622821"/>
            <a:ext cx="2436586" cy="369332"/>
          </a:xfrm>
          <a:prstGeom prst="rect">
            <a:avLst/>
          </a:prstGeom>
          <a:noFill/>
        </p:spPr>
        <p:txBody>
          <a:bodyPr wrap="square" rtlCol="0">
            <a:spAutoFit/>
          </a:bodyPr>
          <a:lstStyle/>
          <a:p>
            <a:r>
              <a:rPr lang="en-US" sz="1800" dirty="0">
                <a:latin typeface="+mj-lt"/>
              </a:rPr>
              <a:t>WRF Updated input</a:t>
            </a:r>
          </a:p>
        </p:txBody>
      </p:sp>
    </p:spTree>
    <p:extLst>
      <p:ext uri="{BB962C8B-B14F-4D97-AF65-F5344CB8AC3E}">
        <p14:creationId xmlns:p14="http://schemas.microsoft.com/office/powerpoint/2010/main" val="3099335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235" y="0"/>
            <a:ext cx="8327465" cy="668538"/>
          </a:xfrm>
        </p:spPr>
        <p:txBody>
          <a:bodyPr/>
          <a:lstStyle/>
          <a:p>
            <a:r>
              <a:rPr lang="en-US" sz="3450" dirty="0"/>
              <a:t>WRF Evaluation - Temperature</a:t>
            </a:r>
          </a:p>
        </p:txBody>
      </p:sp>
      <p:pic>
        <p:nvPicPr>
          <p:cNvPr id="7" name="Picture 6">
            <a:extLst>
              <a:ext uri="{FF2B5EF4-FFF2-40B4-BE49-F238E27FC236}">
                <a16:creationId xmlns:a16="http://schemas.microsoft.com/office/drawing/2014/main" xmlns="" id="{B5F63804-2C3C-4D26-BD2E-742B32ED70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531" y="828465"/>
            <a:ext cx="4177738" cy="4319999"/>
          </a:xfrm>
          <a:prstGeom prst="rect">
            <a:avLst/>
          </a:prstGeom>
        </p:spPr>
      </p:pic>
      <p:sp>
        <p:nvSpPr>
          <p:cNvPr id="9" name="TextBox 8">
            <a:extLst>
              <a:ext uri="{FF2B5EF4-FFF2-40B4-BE49-F238E27FC236}">
                <a16:creationId xmlns:a16="http://schemas.microsoft.com/office/drawing/2014/main" xmlns="" id="{62E0A770-7541-4E04-AE80-A18B89CCF4B1}"/>
              </a:ext>
            </a:extLst>
          </p:cNvPr>
          <p:cNvSpPr txBox="1"/>
          <p:nvPr/>
        </p:nvSpPr>
        <p:spPr>
          <a:xfrm>
            <a:off x="1614075" y="547101"/>
            <a:ext cx="2436586" cy="369332"/>
          </a:xfrm>
          <a:prstGeom prst="rect">
            <a:avLst/>
          </a:prstGeom>
          <a:noFill/>
        </p:spPr>
        <p:txBody>
          <a:bodyPr wrap="square" rtlCol="0">
            <a:spAutoFit/>
          </a:bodyPr>
          <a:lstStyle/>
          <a:p>
            <a:r>
              <a:rPr lang="en-US" sz="1800" dirty="0">
                <a:latin typeface="+mj-lt"/>
              </a:rPr>
              <a:t>WRF Default input</a:t>
            </a:r>
          </a:p>
        </p:txBody>
      </p:sp>
      <p:sp>
        <p:nvSpPr>
          <p:cNvPr id="13" name="TextBox 12">
            <a:extLst>
              <a:ext uri="{FF2B5EF4-FFF2-40B4-BE49-F238E27FC236}">
                <a16:creationId xmlns:a16="http://schemas.microsoft.com/office/drawing/2014/main" xmlns="" id="{68C9087A-1092-4748-BC2E-9231AF4F5DF6}"/>
              </a:ext>
            </a:extLst>
          </p:cNvPr>
          <p:cNvSpPr txBox="1"/>
          <p:nvPr/>
        </p:nvSpPr>
        <p:spPr>
          <a:xfrm>
            <a:off x="5864011" y="551101"/>
            <a:ext cx="2436586" cy="369332"/>
          </a:xfrm>
          <a:prstGeom prst="rect">
            <a:avLst/>
          </a:prstGeom>
          <a:noFill/>
        </p:spPr>
        <p:txBody>
          <a:bodyPr wrap="square" rtlCol="0">
            <a:spAutoFit/>
          </a:bodyPr>
          <a:lstStyle/>
          <a:p>
            <a:r>
              <a:rPr lang="en-US" sz="1800" dirty="0">
                <a:latin typeface="+mj-lt"/>
              </a:rPr>
              <a:t>WRF Updated input</a:t>
            </a:r>
          </a:p>
        </p:txBody>
      </p:sp>
      <p:pic>
        <p:nvPicPr>
          <p:cNvPr id="4" name="Picture 3">
            <a:extLst>
              <a:ext uri="{FF2B5EF4-FFF2-40B4-BE49-F238E27FC236}">
                <a16:creationId xmlns:a16="http://schemas.microsoft.com/office/drawing/2014/main" xmlns="" id="{A9F35F3C-30C6-4C13-BA96-9DFC4209FC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8355" y="864325"/>
            <a:ext cx="4177738" cy="4320000"/>
          </a:xfrm>
          <a:prstGeom prst="rect">
            <a:avLst/>
          </a:prstGeom>
        </p:spPr>
      </p:pic>
    </p:spTree>
    <p:extLst>
      <p:ext uri="{BB962C8B-B14F-4D97-AF65-F5344CB8AC3E}">
        <p14:creationId xmlns:p14="http://schemas.microsoft.com/office/powerpoint/2010/main" val="3710383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235" y="0"/>
            <a:ext cx="8327465" cy="668538"/>
          </a:xfrm>
        </p:spPr>
        <p:txBody>
          <a:bodyPr/>
          <a:lstStyle/>
          <a:p>
            <a:r>
              <a:rPr lang="en-US" sz="3450" dirty="0"/>
              <a:t>WRF Evaluation - Temperature</a:t>
            </a:r>
          </a:p>
        </p:txBody>
      </p:sp>
      <p:sp>
        <p:nvSpPr>
          <p:cNvPr id="9" name="TextBox 8">
            <a:extLst>
              <a:ext uri="{FF2B5EF4-FFF2-40B4-BE49-F238E27FC236}">
                <a16:creationId xmlns:a16="http://schemas.microsoft.com/office/drawing/2014/main" xmlns="" id="{62E0A770-7541-4E04-AE80-A18B89CCF4B1}"/>
              </a:ext>
            </a:extLst>
          </p:cNvPr>
          <p:cNvSpPr txBox="1"/>
          <p:nvPr/>
        </p:nvSpPr>
        <p:spPr>
          <a:xfrm>
            <a:off x="1676825" y="583386"/>
            <a:ext cx="2436586" cy="369332"/>
          </a:xfrm>
          <a:prstGeom prst="rect">
            <a:avLst/>
          </a:prstGeom>
          <a:noFill/>
        </p:spPr>
        <p:txBody>
          <a:bodyPr wrap="square" rtlCol="0">
            <a:spAutoFit/>
          </a:bodyPr>
          <a:lstStyle/>
          <a:p>
            <a:r>
              <a:rPr lang="en-US" sz="1800" dirty="0">
                <a:latin typeface="+mj-lt"/>
              </a:rPr>
              <a:t>WRF Default input</a:t>
            </a:r>
          </a:p>
        </p:txBody>
      </p:sp>
      <p:pic>
        <p:nvPicPr>
          <p:cNvPr id="11" name="Picture 10">
            <a:extLst>
              <a:ext uri="{FF2B5EF4-FFF2-40B4-BE49-F238E27FC236}">
                <a16:creationId xmlns:a16="http://schemas.microsoft.com/office/drawing/2014/main" xmlns="" id="{587EAA1B-79AE-4E8D-8C5E-0D2BE35C0D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1876" y="931500"/>
            <a:ext cx="4178797" cy="4211999"/>
          </a:xfrm>
          <a:prstGeom prst="rect">
            <a:avLst/>
          </a:prstGeom>
        </p:spPr>
      </p:pic>
      <p:sp>
        <p:nvSpPr>
          <p:cNvPr id="13" name="TextBox 12">
            <a:extLst>
              <a:ext uri="{FF2B5EF4-FFF2-40B4-BE49-F238E27FC236}">
                <a16:creationId xmlns:a16="http://schemas.microsoft.com/office/drawing/2014/main" xmlns="" id="{68C9087A-1092-4748-BC2E-9231AF4F5DF6}"/>
              </a:ext>
            </a:extLst>
          </p:cNvPr>
          <p:cNvSpPr txBox="1"/>
          <p:nvPr/>
        </p:nvSpPr>
        <p:spPr>
          <a:xfrm>
            <a:off x="5980558" y="571164"/>
            <a:ext cx="2436586" cy="369332"/>
          </a:xfrm>
          <a:prstGeom prst="rect">
            <a:avLst/>
          </a:prstGeom>
          <a:noFill/>
        </p:spPr>
        <p:txBody>
          <a:bodyPr wrap="square" rtlCol="0">
            <a:spAutoFit/>
          </a:bodyPr>
          <a:lstStyle/>
          <a:p>
            <a:r>
              <a:rPr lang="en-US" sz="1800" dirty="0">
                <a:latin typeface="+mj-lt"/>
              </a:rPr>
              <a:t>WRF Updated input</a:t>
            </a:r>
          </a:p>
        </p:txBody>
      </p:sp>
      <p:pic>
        <p:nvPicPr>
          <p:cNvPr id="4" name="Picture 3">
            <a:extLst>
              <a:ext uri="{FF2B5EF4-FFF2-40B4-BE49-F238E27FC236}">
                <a16:creationId xmlns:a16="http://schemas.microsoft.com/office/drawing/2014/main" xmlns="" id="{BA522DDF-26A7-4662-8653-64D7917922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766" y="931500"/>
            <a:ext cx="4178797" cy="4211999"/>
          </a:xfrm>
          <a:prstGeom prst="rect">
            <a:avLst/>
          </a:prstGeom>
        </p:spPr>
      </p:pic>
    </p:spTree>
    <p:extLst>
      <p:ext uri="{BB962C8B-B14F-4D97-AF65-F5344CB8AC3E}">
        <p14:creationId xmlns:p14="http://schemas.microsoft.com/office/powerpoint/2010/main" val="4253455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235" y="0"/>
            <a:ext cx="8327465" cy="668538"/>
          </a:xfrm>
        </p:spPr>
        <p:txBody>
          <a:bodyPr/>
          <a:lstStyle/>
          <a:p>
            <a:r>
              <a:rPr lang="en-US" sz="3450" dirty="0"/>
              <a:t>WRF Evaluation - Temperature</a:t>
            </a:r>
          </a:p>
        </p:txBody>
      </p:sp>
      <p:sp>
        <p:nvSpPr>
          <p:cNvPr id="9" name="TextBox 8">
            <a:extLst>
              <a:ext uri="{FF2B5EF4-FFF2-40B4-BE49-F238E27FC236}">
                <a16:creationId xmlns:a16="http://schemas.microsoft.com/office/drawing/2014/main" xmlns="" id="{62E0A770-7541-4E04-AE80-A18B89CCF4B1}"/>
              </a:ext>
            </a:extLst>
          </p:cNvPr>
          <p:cNvSpPr txBox="1"/>
          <p:nvPr/>
        </p:nvSpPr>
        <p:spPr>
          <a:xfrm>
            <a:off x="1676825" y="583386"/>
            <a:ext cx="2436586" cy="369332"/>
          </a:xfrm>
          <a:prstGeom prst="rect">
            <a:avLst/>
          </a:prstGeom>
          <a:noFill/>
        </p:spPr>
        <p:txBody>
          <a:bodyPr wrap="square" rtlCol="0">
            <a:spAutoFit/>
          </a:bodyPr>
          <a:lstStyle/>
          <a:p>
            <a:r>
              <a:rPr lang="en-US" sz="1800" dirty="0">
                <a:latin typeface="+mj-lt"/>
              </a:rPr>
              <a:t>WRF Default input</a:t>
            </a:r>
          </a:p>
        </p:txBody>
      </p:sp>
      <p:pic>
        <p:nvPicPr>
          <p:cNvPr id="11" name="Picture 10">
            <a:extLst>
              <a:ext uri="{FF2B5EF4-FFF2-40B4-BE49-F238E27FC236}">
                <a16:creationId xmlns:a16="http://schemas.microsoft.com/office/drawing/2014/main" xmlns="" id="{587EAA1B-79AE-4E8D-8C5E-0D2BE35C0D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7898" y="931500"/>
            <a:ext cx="4086752" cy="4211999"/>
          </a:xfrm>
          <a:prstGeom prst="rect">
            <a:avLst/>
          </a:prstGeom>
        </p:spPr>
      </p:pic>
      <p:sp>
        <p:nvSpPr>
          <p:cNvPr id="13" name="TextBox 12">
            <a:extLst>
              <a:ext uri="{FF2B5EF4-FFF2-40B4-BE49-F238E27FC236}">
                <a16:creationId xmlns:a16="http://schemas.microsoft.com/office/drawing/2014/main" xmlns="" id="{68C9087A-1092-4748-BC2E-9231AF4F5DF6}"/>
              </a:ext>
            </a:extLst>
          </p:cNvPr>
          <p:cNvSpPr txBox="1"/>
          <p:nvPr/>
        </p:nvSpPr>
        <p:spPr>
          <a:xfrm>
            <a:off x="5980558" y="571164"/>
            <a:ext cx="2436586" cy="369332"/>
          </a:xfrm>
          <a:prstGeom prst="rect">
            <a:avLst/>
          </a:prstGeom>
          <a:noFill/>
        </p:spPr>
        <p:txBody>
          <a:bodyPr wrap="square" rtlCol="0">
            <a:spAutoFit/>
          </a:bodyPr>
          <a:lstStyle/>
          <a:p>
            <a:r>
              <a:rPr lang="en-US" sz="1800" dirty="0">
                <a:latin typeface="+mj-lt"/>
              </a:rPr>
              <a:t>WRF Updated input</a:t>
            </a:r>
          </a:p>
        </p:txBody>
      </p:sp>
      <p:pic>
        <p:nvPicPr>
          <p:cNvPr id="4" name="Picture 3">
            <a:extLst>
              <a:ext uri="{FF2B5EF4-FFF2-40B4-BE49-F238E27FC236}">
                <a16:creationId xmlns:a16="http://schemas.microsoft.com/office/drawing/2014/main" xmlns="" id="{BA522DDF-26A7-4662-8653-64D7917922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788" y="931500"/>
            <a:ext cx="4086752" cy="4211999"/>
          </a:xfrm>
          <a:prstGeom prst="rect">
            <a:avLst/>
          </a:prstGeom>
        </p:spPr>
      </p:pic>
    </p:spTree>
    <p:extLst>
      <p:ext uri="{BB962C8B-B14F-4D97-AF65-F5344CB8AC3E}">
        <p14:creationId xmlns:p14="http://schemas.microsoft.com/office/powerpoint/2010/main" val="1516640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235" y="0"/>
            <a:ext cx="8327465" cy="668538"/>
          </a:xfrm>
        </p:spPr>
        <p:txBody>
          <a:bodyPr/>
          <a:lstStyle/>
          <a:p>
            <a:r>
              <a:rPr lang="en-US" sz="3450" dirty="0"/>
              <a:t>WRF Evaluation - Humidity</a:t>
            </a:r>
          </a:p>
        </p:txBody>
      </p:sp>
      <p:pic>
        <p:nvPicPr>
          <p:cNvPr id="7" name="Picture 6">
            <a:extLst>
              <a:ext uri="{FF2B5EF4-FFF2-40B4-BE49-F238E27FC236}">
                <a16:creationId xmlns:a16="http://schemas.microsoft.com/office/drawing/2014/main" xmlns="" id="{B5F63804-2C3C-4D26-BD2E-742B32ED70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560" y="828465"/>
            <a:ext cx="4177738" cy="4319999"/>
          </a:xfrm>
          <a:prstGeom prst="rect">
            <a:avLst/>
          </a:prstGeom>
        </p:spPr>
      </p:pic>
      <p:sp>
        <p:nvSpPr>
          <p:cNvPr id="9" name="TextBox 8">
            <a:extLst>
              <a:ext uri="{FF2B5EF4-FFF2-40B4-BE49-F238E27FC236}">
                <a16:creationId xmlns:a16="http://schemas.microsoft.com/office/drawing/2014/main" xmlns="" id="{62E0A770-7541-4E04-AE80-A18B89CCF4B1}"/>
              </a:ext>
            </a:extLst>
          </p:cNvPr>
          <p:cNvSpPr txBox="1"/>
          <p:nvPr/>
        </p:nvSpPr>
        <p:spPr>
          <a:xfrm>
            <a:off x="1605104" y="547101"/>
            <a:ext cx="2436586" cy="369332"/>
          </a:xfrm>
          <a:prstGeom prst="rect">
            <a:avLst/>
          </a:prstGeom>
          <a:noFill/>
        </p:spPr>
        <p:txBody>
          <a:bodyPr wrap="square" rtlCol="0">
            <a:spAutoFit/>
          </a:bodyPr>
          <a:lstStyle/>
          <a:p>
            <a:r>
              <a:rPr lang="en-US" sz="1800" dirty="0">
                <a:latin typeface="+mj-lt"/>
              </a:rPr>
              <a:t>WRF Default input</a:t>
            </a:r>
          </a:p>
        </p:txBody>
      </p:sp>
      <p:sp>
        <p:nvSpPr>
          <p:cNvPr id="13" name="TextBox 12">
            <a:extLst>
              <a:ext uri="{FF2B5EF4-FFF2-40B4-BE49-F238E27FC236}">
                <a16:creationId xmlns:a16="http://schemas.microsoft.com/office/drawing/2014/main" xmlns="" id="{68C9087A-1092-4748-BC2E-9231AF4F5DF6}"/>
              </a:ext>
            </a:extLst>
          </p:cNvPr>
          <p:cNvSpPr txBox="1"/>
          <p:nvPr/>
        </p:nvSpPr>
        <p:spPr>
          <a:xfrm>
            <a:off x="5908837" y="542136"/>
            <a:ext cx="2436586" cy="369332"/>
          </a:xfrm>
          <a:prstGeom prst="rect">
            <a:avLst/>
          </a:prstGeom>
          <a:noFill/>
        </p:spPr>
        <p:txBody>
          <a:bodyPr wrap="square" rtlCol="0">
            <a:spAutoFit/>
          </a:bodyPr>
          <a:lstStyle/>
          <a:p>
            <a:r>
              <a:rPr lang="en-US" sz="1800" dirty="0">
                <a:latin typeface="+mj-lt"/>
              </a:rPr>
              <a:t>WRF Updated input</a:t>
            </a:r>
          </a:p>
        </p:txBody>
      </p:sp>
      <p:pic>
        <p:nvPicPr>
          <p:cNvPr id="14" name="Picture 13">
            <a:extLst>
              <a:ext uri="{FF2B5EF4-FFF2-40B4-BE49-F238E27FC236}">
                <a16:creationId xmlns:a16="http://schemas.microsoft.com/office/drawing/2014/main" xmlns="" id="{FA1E3CE7-F757-4002-91B6-2270DD28EA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3181" y="828465"/>
            <a:ext cx="4177738" cy="4320000"/>
          </a:xfrm>
          <a:prstGeom prst="rect">
            <a:avLst/>
          </a:prstGeom>
        </p:spPr>
      </p:pic>
    </p:spTree>
    <p:extLst>
      <p:ext uri="{BB962C8B-B14F-4D97-AF65-F5344CB8AC3E}">
        <p14:creationId xmlns:p14="http://schemas.microsoft.com/office/powerpoint/2010/main" val="46943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450" dirty="0"/>
              <a:t>Introduction</a:t>
            </a:r>
          </a:p>
        </p:txBody>
      </p:sp>
      <p:sp>
        <p:nvSpPr>
          <p:cNvPr id="4" name="Content Placeholder 3">
            <a:extLst>
              <a:ext uri="{FF2B5EF4-FFF2-40B4-BE49-F238E27FC236}">
                <a16:creationId xmlns:a16="http://schemas.microsoft.com/office/drawing/2014/main" xmlns="" id="{DD22F297-AD07-4D45-8DBA-F8F93EF64334}"/>
              </a:ext>
            </a:extLst>
          </p:cNvPr>
          <p:cNvSpPr>
            <a:spLocks noGrp="1"/>
          </p:cNvSpPr>
          <p:nvPr>
            <p:ph sz="quarter" idx="10"/>
          </p:nvPr>
        </p:nvSpPr>
        <p:spPr>
          <a:xfrm>
            <a:off x="331282" y="904875"/>
            <a:ext cx="8747057" cy="4059238"/>
          </a:xfrm>
        </p:spPr>
        <p:txBody>
          <a:bodyPr/>
          <a:lstStyle/>
          <a:p>
            <a:pPr marL="180975" indent="-180975" algn="just">
              <a:spcBef>
                <a:spcPts val="2400"/>
              </a:spcBef>
            </a:pPr>
            <a:r>
              <a:rPr lang="en-US" sz="2600" dirty="0"/>
              <a:t>WRF input data (</a:t>
            </a:r>
            <a:r>
              <a:rPr lang="en-US" sz="2600" dirty="0">
                <a:solidFill>
                  <a:srgbClr val="FF0000"/>
                </a:solidFill>
              </a:rPr>
              <a:t>topography, LULC, Soil, etc.</a:t>
            </a:r>
            <a:r>
              <a:rPr lang="en-US" sz="2600" dirty="0"/>
              <a:t>) plays a critical role in modeling results (Dy and Fung (2016); </a:t>
            </a:r>
            <a:r>
              <a:rPr lang="en-US" sz="2600" dirty="0" err="1"/>
              <a:t>Nedbor</a:t>
            </a:r>
            <a:r>
              <a:rPr lang="en-US" sz="2600" dirty="0"/>
              <a:t>-gross et al. (2017); Jiménez-Estevez et al. (2018);</a:t>
            </a:r>
          </a:p>
          <a:p>
            <a:pPr marL="180975" indent="-180975" algn="just">
              <a:spcBef>
                <a:spcPts val="2400"/>
              </a:spcBef>
            </a:pPr>
            <a:r>
              <a:rPr lang="en-US" sz="2600" dirty="0"/>
              <a:t>Geographic input data available in WRF (Default) is low-medium resolution for South America or is outdated (e.g. USGS LULC is from 1992);</a:t>
            </a:r>
          </a:p>
        </p:txBody>
      </p:sp>
      <p:sp>
        <p:nvSpPr>
          <p:cNvPr id="12" name="Slide Number Placeholder 5"/>
          <p:cNvSpPr txBox="1">
            <a:spLocks/>
          </p:cNvSpPr>
          <p:nvPr/>
        </p:nvSpPr>
        <p:spPr>
          <a:xfrm>
            <a:off x="8754304" y="4837375"/>
            <a:ext cx="324036" cy="27384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1pPr>
            <a:lvl2pPr marL="742950" indent="-28575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2pPr>
            <a:lvl3pPr marL="11430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3pPr>
            <a:lvl4pPr marL="16002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4pPr>
            <a:lvl5pPr marL="20574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9pPr>
          </a:lstStyle>
          <a:p>
            <a:fld id="{A0277021-7889-4DE6-A5E1-8B6410E47922}" type="slidenum">
              <a:rPr lang="en-US" sz="1200" b="0">
                <a:solidFill>
                  <a:schemeClr val="bg1"/>
                </a:solidFill>
                <a:latin typeface="+mj-lt"/>
              </a:rPr>
              <a:t>2</a:t>
            </a:fld>
            <a:endParaRPr lang="en-US" sz="1200" b="0" dirty="0">
              <a:solidFill>
                <a:schemeClr val="bg1"/>
              </a:solidFill>
              <a:latin typeface="+mj-lt"/>
            </a:endParaRPr>
          </a:p>
        </p:txBody>
      </p:sp>
    </p:spTree>
    <p:extLst>
      <p:ext uri="{BB962C8B-B14F-4D97-AF65-F5344CB8AC3E}">
        <p14:creationId xmlns:p14="http://schemas.microsoft.com/office/powerpoint/2010/main" val="729838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235" y="0"/>
            <a:ext cx="8327465" cy="668538"/>
          </a:xfrm>
        </p:spPr>
        <p:txBody>
          <a:bodyPr/>
          <a:lstStyle/>
          <a:p>
            <a:r>
              <a:rPr lang="en-US" sz="3450" dirty="0"/>
              <a:t>WRF Evaluation - Humidity</a:t>
            </a:r>
          </a:p>
        </p:txBody>
      </p:sp>
      <p:sp>
        <p:nvSpPr>
          <p:cNvPr id="9" name="TextBox 8">
            <a:extLst>
              <a:ext uri="{FF2B5EF4-FFF2-40B4-BE49-F238E27FC236}">
                <a16:creationId xmlns:a16="http://schemas.microsoft.com/office/drawing/2014/main" xmlns="" id="{62E0A770-7541-4E04-AE80-A18B89CCF4B1}"/>
              </a:ext>
            </a:extLst>
          </p:cNvPr>
          <p:cNvSpPr txBox="1"/>
          <p:nvPr/>
        </p:nvSpPr>
        <p:spPr>
          <a:xfrm>
            <a:off x="1811297" y="547101"/>
            <a:ext cx="2436586" cy="369332"/>
          </a:xfrm>
          <a:prstGeom prst="rect">
            <a:avLst/>
          </a:prstGeom>
          <a:noFill/>
        </p:spPr>
        <p:txBody>
          <a:bodyPr wrap="square" rtlCol="0">
            <a:spAutoFit/>
          </a:bodyPr>
          <a:lstStyle/>
          <a:p>
            <a:r>
              <a:rPr lang="en-US" sz="1800" dirty="0">
                <a:latin typeface="+mj-lt"/>
              </a:rPr>
              <a:t>WRF Default input</a:t>
            </a:r>
          </a:p>
        </p:txBody>
      </p:sp>
      <p:pic>
        <p:nvPicPr>
          <p:cNvPr id="11" name="Picture 10">
            <a:extLst>
              <a:ext uri="{FF2B5EF4-FFF2-40B4-BE49-F238E27FC236}">
                <a16:creationId xmlns:a16="http://schemas.microsoft.com/office/drawing/2014/main" xmlns="" id="{587EAA1B-79AE-4E8D-8C5E-0D2BE35C0D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2824" y="878033"/>
            <a:ext cx="4177738" cy="4210933"/>
          </a:xfrm>
          <a:prstGeom prst="rect">
            <a:avLst/>
          </a:prstGeom>
        </p:spPr>
      </p:pic>
      <p:sp>
        <p:nvSpPr>
          <p:cNvPr id="13" name="TextBox 12">
            <a:extLst>
              <a:ext uri="{FF2B5EF4-FFF2-40B4-BE49-F238E27FC236}">
                <a16:creationId xmlns:a16="http://schemas.microsoft.com/office/drawing/2014/main" xmlns="" id="{68C9087A-1092-4748-BC2E-9231AF4F5DF6}"/>
              </a:ext>
            </a:extLst>
          </p:cNvPr>
          <p:cNvSpPr txBox="1"/>
          <p:nvPr/>
        </p:nvSpPr>
        <p:spPr>
          <a:xfrm>
            <a:off x="5998480" y="542136"/>
            <a:ext cx="2436586" cy="369332"/>
          </a:xfrm>
          <a:prstGeom prst="rect">
            <a:avLst/>
          </a:prstGeom>
          <a:noFill/>
        </p:spPr>
        <p:txBody>
          <a:bodyPr wrap="square" rtlCol="0">
            <a:spAutoFit/>
          </a:bodyPr>
          <a:lstStyle/>
          <a:p>
            <a:r>
              <a:rPr lang="en-US" sz="1800" dirty="0">
                <a:latin typeface="+mj-lt"/>
              </a:rPr>
              <a:t>WRF Updated input</a:t>
            </a:r>
          </a:p>
        </p:txBody>
      </p:sp>
      <p:pic>
        <p:nvPicPr>
          <p:cNvPr id="4" name="Picture 3">
            <a:extLst>
              <a:ext uri="{FF2B5EF4-FFF2-40B4-BE49-F238E27FC236}">
                <a16:creationId xmlns:a16="http://schemas.microsoft.com/office/drawing/2014/main" xmlns="" id="{DB312042-72BC-4E4D-A7FD-C673DB61BC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412" y="823499"/>
            <a:ext cx="4285946" cy="4319999"/>
          </a:xfrm>
          <a:prstGeom prst="rect">
            <a:avLst/>
          </a:prstGeom>
        </p:spPr>
      </p:pic>
    </p:spTree>
    <p:extLst>
      <p:ext uri="{BB962C8B-B14F-4D97-AF65-F5344CB8AC3E}">
        <p14:creationId xmlns:p14="http://schemas.microsoft.com/office/powerpoint/2010/main" val="1689063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235" y="0"/>
            <a:ext cx="8327465" cy="668538"/>
          </a:xfrm>
        </p:spPr>
        <p:txBody>
          <a:bodyPr/>
          <a:lstStyle/>
          <a:p>
            <a:r>
              <a:rPr lang="en-US" sz="3450" dirty="0"/>
              <a:t>WRF Evaluation - Humidity</a:t>
            </a:r>
          </a:p>
        </p:txBody>
      </p:sp>
      <p:sp>
        <p:nvSpPr>
          <p:cNvPr id="9" name="TextBox 8">
            <a:extLst>
              <a:ext uri="{FF2B5EF4-FFF2-40B4-BE49-F238E27FC236}">
                <a16:creationId xmlns:a16="http://schemas.microsoft.com/office/drawing/2014/main" xmlns="" id="{62E0A770-7541-4E04-AE80-A18B89CCF4B1}"/>
              </a:ext>
            </a:extLst>
          </p:cNvPr>
          <p:cNvSpPr txBox="1"/>
          <p:nvPr/>
        </p:nvSpPr>
        <p:spPr>
          <a:xfrm>
            <a:off x="1811297" y="547101"/>
            <a:ext cx="2436586" cy="369332"/>
          </a:xfrm>
          <a:prstGeom prst="rect">
            <a:avLst/>
          </a:prstGeom>
          <a:noFill/>
        </p:spPr>
        <p:txBody>
          <a:bodyPr wrap="square" rtlCol="0">
            <a:spAutoFit/>
          </a:bodyPr>
          <a:lstStyle/>
          <a:p>
            <a:r>
              <a:rPr lang="en-US" sz="1800" dirty="0">
                <a:latin typeface="+mj-lt"/>
              </a:rPr>
              <a:t>WRF Default input</a:t>
            </a:r>
          </a:p>
        </p:txBody>
      </p:sp>
      <p:pic>
        <p:nvPicPr>
          <p:cNvPr id="11" name="Picture 10">
            <a:extLst>
              <a:ext uri="{FF2B5EF4-FFF2-40B4-BE49-F238E27FC236}">
                <a16:creationId xmlns:a16="http://schemas.microsoft.com/office/drawing/2014/main" xmlns="" id="{587EAA1B-79AE-4E8D-8C5E-0D2BE35C0D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8834" y="922858"/>
            <a:ext cx="4085718" cy="4210933"/>
          </a:xfrm>
          <a:prstGeom prst="rect">
            <a:avLst/>
          </a:prstGeom>
        </p:spPr>
      </p:pic>
      <p:sp>
        <p:nvSpPr>
          <p:cNvPr id="13" name="TextBox 12">
            <a:extLst>
              <a:ext uri="{FF2B5EF4-FFF2-40B4-BE49-F238E27FC236}">
                <a16:creationId xmlns:a16="http://schemas.microsoft.com/office/drawing/2014/main" xmlns="" id="{68C9087A-1092-4748-BC2E-9231AF4F5DF6}"/>
              </a:ext>
            </a:extLst>
          </p:cNvPr>
          <p:cNvSpPr txBox="1"/>
          <p:nvPr/>
        </p:nvSpPr>
        <p:spPr>
          <a:xfrm>
            <a:off x="5998480" y="542136"/>
            <a:ext cx="2436586" cy="369332"/>
          </a:xfrm>
          <a:prstGeom prst="rect">
            <a:avLst/>
          </a:prstGeom>
          <a:noFill/>
        </p:spPr>
        <p:txBody>
          <a:bodyPr wrap="square" rtlCol="0">
            <a:spAutoFit/>
          </a:bodyPr>
          <a:lstStyle/>
          <a:p>
            <a:r>
              <a:rPr lang="en-US" sz="1800" dirty="0">
                <a:latin typeface="+mj-lt"/>
              </a:rPr>
              <a:t>WRF Updated input</a:t>
            </a:r>
          </a:p>
        </p:txBody>
      </p:sp>
      <p:pic>
        <p:nvPicPr>
          <p:cNvPr id="4" name="Picture 3">
            <a:extLst>
              <a:ext uri="{FF2B5EF4-FFF2-40B4-BE49-F238E27FC236}">
                <a16:creationId xmlns:a16="http://schemas.microsoft.com/office/drawing/2014/main" xmlns="" id="{DB312042-72BC-4E4D-A7FD-C673DB61BC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614" y="823499"/>
            <a:ext cx="4191541" cy="4319999"/>
          </a:xfrm>
          <a:prstGeom prst="rect">
            <a:avLst/>
          </a:prstGeom>
        </p:spPr>
      </p:pic>
    </p:spTree>
    <p:extLst>
      <p:ext uri="{BB962C8B-B14F-4D97-AF65-F5344CB8AC3E}">
        <p14:creationId xmlns:p14="http://schemas.microsoft.com/office/powerpoint/2010/main" val="3398068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450" dirty="0"/>
              <a:t>Next steps</a:t>
            </a:r>
          </a:p>
        </p:txBody>
      </p:sp>
      <p:sp>
        <p:nvSpPr>
          <p:cNvPr id="3" name="Content Placeholder 2">
            <a:extLst>
              <a:ext uri="{FF2B5EF4-FFF2-40B4-BE49-F238E27FC236}">
                <a16:creationId xmlns:a16="http://schemas.microsoft.com/office/drawing/2014/main" xmlns="" id="{A1322878-668E-4BB1-B2E2-DB22196A05AF}"/>
              </a:ext>
            </a:extLst>
          </p:cNvPr>
          <p:cNvSpPr>
            <a:spLocks noGrp="1"/>
          </p:cNvSpPr>
          <p:nvPr>
            <p:ph sz="quarter" idx="10"/>
          </p:nvPr>
        </p:nvSpPr>
        <p:spPr/>
        <p:txBody>
          <a:bodyPr/>
          <a:lstStyle/>
          <a:p>
            <a:pPr marL="514350" indent="-514350">
              <a:spcBef>
                <a:spcPts val="1800"/>
              </a:spcBef>
              <a:buFont typeface="+mj-lt"/>
              <a:buAutoNum type="arabicPeriod"/>
            </a:pPr>
            <a:r>
              <a:rPr lang="en-US" sz="2400" dirty="0"/>
              <a:t>Collect more observed weather data from monitoring stations;</a:t>
            </a:r>
          </a:p>
          <a:p>
            <a:pPr marL="514350" indent="-514350">
              <a:spcBef>
                <a:spcPts val="1800"/>
              </a:spcBef>
              <a:buFont typeface="+mj-lt"/>
              <a:buAutoNum type="arabicPeriod"/>
            </a:pPr>
            <a:r>
              <a:rPr lang="en-US" sz="2400" dirty="0"/>
              <a:t>Investigate possible errors on input data from IBGE and SOIL GRIDS texture;</a:t>
            </a:r>
          </a:p>
          <a:p>
            <a:pPr marL="514350" indent="-514350">
              <a:spcBef>
                <a:spcPts val="1800"/>
              </a:spcBef>
              <a:buFont typeface="+mj-lt"/>
              <a:buAutoNum type="arabicPeriod"/>
            </a:pPr>
            <a:r>
              <a:rPr lang="en-US" sz="2400" dirty="0"/>
              <a:t>Use the IBGE’s data from soil type mapped to soil texture;</a:t>
            </a:r>
          </a:p>
          <a:p>
            <a:pPr marL="514350" indent="-514350">
              <a:spcBef>
                <a:spcPts val="1800"/>
              </a:spcBef>
              <a:buFont typeface="+mj-lt"/>
              <a:buAutoNum type="arabicPeriod"/>
            </a:pPr>
            <a:r>
              <a:rPr lang="en-US" sz="2400" dirty="0"/>
              <a:t>Review WRF parameters of Bowen ration, roughness length and Albedo for Brazil LULC;</a:t>
            </a:r>
          </a:p>
          <a:p>
            <a:pPr marL="514350" indent="-514350">
              <a:spcBef>
                <a:spcPts val="1800"/>
              </a:spcBef>
              <a:buFont typeface="+mj-lt"/>
              <a:buAutoNum type="arabicPeriod"/>
            </a:pPr>
            <a:endParaRPr lang="en-US" sz="2400" dirty="0"/>
          </a:p>
        </p:txBody>
      </p:sp>
    </p:spTree>
    <p:extLst>
      <p:ext uri="{BB962C8B-B14F-4D97-AF65-F5344CB8AC3E}">
        <p14:creationId xmlns:p14="http://schemas.microsoft.com/office/powerpoint/2010/main" val="368946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887" y="-12037"/>
            <a:ext cx="9162000" cy="2721430"/>
          </a:xfrm>
          <a:prstGeom prst="rect">
            <a:avLst/>
          </a:prstGeom>
        </p:spPr>
      </p:pic>
      <p:grpSp>
        <p:nvGrpSpPr>
          <p:cNvPr id="22" name="Grupo 21"/>
          <p:cNvGrpSpPr/>
          <p:nvPr/>
        </p:nvGrpSpPr>
        <p:grpSpPr>
          <a:xfrm>
            <a:off x="5723284" y="4615269"/>
            <a:ext cx="2338920" cy="346633"/>
            <a:chOff x="4404940" y="3944242"/>
            <a:chExt cx="2338920" cy="346633"/>
          </a:xfrm>
        </p:grpSpPr>
        <p:sp>
          <p:nvSpPr>
            <p:cNvPr id="24" name="Text Placeholder 33"/>
            <p:cNvSpPr txBox="1">
              <a:spLocks/>
            </p:cNvSpPr>
            <p:nvPr/>
          </p:nvSpPr>
          <p:spPr>
            <a:xfrm>
              <a:off x="4841095" y="3944242"/>
              <a:ext cx="1902765" cy="346633"/>
            </a:xfrm>
            <a:prstGeom prst="rect">
              <a:avLst/>
            </a:prstGeom>
          </p:spPr>
          <p:txBody>
            <a:bodyPr wrap="non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2000" dirty="0">
                  <a:latin typeface="Lato Regular"/>
                  <a:cs typeface="Lato Regular"/>
                </a:rPr>
                <a:t>+1 919 2657007</a:t>
              </a:r>
            </a:p>
          </p:txBody>
        </p:sp>
        <p:grpSp>
          <p:nvGrpSpPr>
            <p:cNvPr id="34" name="Grupo 33"/>
            <p:cNvGrpSpPr/>
            <p:nvPr/>
          </p:nvGrpSpPr>
          <p:grpSpPr>
            <a:xfrm>
              <a:off x="4404940" y="3946773"/>
              <a:ext cx="343803" cy="343893"/>
              <a:chOff x="4404871" y="3947888"/>
              <a:chExt cx="343803" cy="343893"/>
            </a:xfrm>
          </p:grpSpPr>
          <p:sp>
            <p:nvSpPr>
              <p:cNvPr id="43" name="Oval 20"/>
              <p:cNvSpPr/>
              <p:nvPr/>
            </p:nvSpPr>
            <p:spPr>
              <a:xfrm flipH="1">
                <a:off x="4404871" y="3947888"/>
                <a:ext cx="343803" cy="3438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1726" tIns="30863" rIns="61726" bIns="30863" rtlCol="0" anchor="ctr"/>
              <a:lstStyle/>
              <a:p>
                <a:pPr algn="ctr"/>
                <a:endParaRPr lang="en-US" sz="2000" dirty="0">
                  <a:solidFill>
                    <a:schemeClr val="bg1"/>
                  </a:solidFill>
                  <a:latin typeface="Open Sans"/>
                  <a:cs typeface="Open Sans"/>
                </a:endParaRPr>
              </a:p>
            </p:txBody>
          </p:sp>
          <p:sp>
            <p:nvSpPr>
              <p:cNvPr id="44" name="Freeform 107"/>
              <p:cNvSpPr>
                <a:spLocks/>
              </p:cNvSpPr>
              <p:nvPr/>
            </p:nvSpPr>
            <p:spPr bwMode="auto">
              <a:xfrm>
                <a:off x="4498415" y="4024670"/>
                <a:ext cx="157941" cy="166175"/>
              </a:xfrm>
              <a:custGeom>
                <a:avLst/>
                <a:gdLst/>
                <a:ahLst/>
                <a:cxnLst>
                  <a:cxn ang="0">
                    <a:pos x="104" y="88"/>
                  </a:cxn>
                  <a:cxn ang="0">
                    <a:pos x="103" y="87"/>
                  </a:cxn>
                  <a:cxn ang="0">
                    <a:pos x="78" y="76"/>
                  </a:cxn>
                  <a:cxn ang="0">
                    <a:pos x="77" y="76"/>
                  </a:cxn>
                  <a:cxn ang="0">
                    <a:pos x="64" y="86"/>
                  </a:cxn>
                  <a:cxn ang="0">
                    <a:pos x="41" y="67"/>
                  </a:cxn>
                  <a:cxn ang="0">
                    <a:pos x="26" y="44"/>
                  </a:cxn>
                  <a:cxn ang="0">
                    <a:pos x="37" y="30"/>
                  </a:cxn>
                  <a:cxn ang="0">
                    <a:pos x="30" y="4"/>
                  </a:cxn>
                  <a:cxn ang="0">
                    <a:pos x="29" y="4"/>
                  </a:cxn>
                  <a:cxn ang="0">
                    <a:pos x="18" y="0"/>
                  </a:cxn>
                  <a:cxn ang="0">
                    <a:pos x="16" y="2"/>
                  </a:cxn>
                  <a:cxn ang="0">
                    <a:pos x="3" y="14"/>
                  </a:cxn>
                  <a:cxn ang="0">
                    <a:pos x="26" y="83"/>
                  </a:cxn>
                  <a:cxn ang="0">
                    <a:pos x="89" y="113"/>
                  </a:cxn>
                  <a:cxn ang="0">
                    <a:pos x="89" y="113"/>
                  </a:cxn>
                  <a:cxn ang="0">
                    <a:pos x="90" y="112"/>
                  </a:cxn>
                  <a:cxn ang="0">
                    <a:pos x="104" y="101"/>
                  </a:cxn>
                  <a:cxn ang="0">
                    <a:pos x="104" y="88"/>
                  </a:cxn>
                </a:cxnLst>
                <a:rect l="0" t="0" r="r" b="b"/>
                <a:pathLst>
                  <a:path w="108" h="114">
                    <a:moveTo>
                      <a:pt x="104" y="88"/>
                    </a:moveTo>
                    <a:cubicBezTo>
                      <a:pt x="103" y="87"/>
                      <a:pt x="103" y="87"/>
                      <a:pt x="103" y="87"/>
                    </a:cubicBezTo>
                    <a:cubicBezTo>
                      <a:pt x="101" y="83"/>
                      <a:pt x="80" y="76"/>
                      <a:pt x="78" y="76"/>
                    </a:cubicBezTo>
                    <a:cubicBezTo>
                      <a:pt x="77" y="76"/>
                      <a:pt x="77" y="76"/>
                      <a:pt x="77" y="76"/>
                    </a:cubicBezTo>
                    <a:cubicBezTo>
                      <a:pt x="74" y="77"/>
                      <a:pt x="70" y="80"/>
                      <a:pt x="64" y="86"/>
                    </a:cubicBezTo>
                    <a:cubicBezTo>
                      <a:pt x="56" y="82"/>
                      <a:pt x="46" y="73"/>
                      <a:pt x="41" y="67"/>
                    </a:cubicBezTo>
                    <a:cubicBezTo>
                      <a:pt x="35" y="61"/>
                      <a:pt x="29" y="51"/>
                      <a:pt x="26" y="44"/>
                    </a:cubicBezTo>
                    <a:cubicBezTo>
                      <a:pt x="34" y="37"/>
                      <a:pt x="37" y="34"/>
                      <a:pt x="37" y="30"/>
                    </a:cubicBezTo>
                    <a:cubicBezTo>
                      <a:pt x="38" y="29"/>
                      <a:pt x="34" y="7"/>
                      <a:pt x="30" y="4"/>
                    </a:cubicBezTo>
                    <a:cubicBezTo>
                      <a:pt x="29" y="4"/>
                      <a:pt x="29" y="4"/>
                      <a:pt x="29" y="4"/>
                    </a:cubicBezTo>
                    <a:cubicBezTo>
                      <a:pt x="26" y="2"/>
                      <a:pt x="23" y="0"/>
                      <a:pt x="18" y="0"/>
                    </a:cubicBezTo>
                    <a:cubicBezTo>
                      <a:pt x="17" y="1"/>
                      <a:pt x="16" y="1"/>
                      <a:pt x="16" y="2"/>
                    </a:cubicBezTo>
                    <a:cubicBezTo>
                      <a:pt x="13" y="3"/>
                      <a:pt x="6" y="8"/>
                      <a:pt x="3" y="14"/>
                    </a:cubicBezTo>
                    <a:cubicBezTo>
                      <a:pt x="1" y="18"/>
                      <a:pt x="0" y="53"/>
                      <a:pt x="26" y="83"/>
                    </a:cubicBezTo>
                    <a:cubicBezTo>
                      <a:pt x="52" y="112"/>
                      <a:pt x="84" y="114"/>
                      <a:pt x="89" y="113"/>
                    </a:cubicBezTo>
                    <a:cubicBezTo>
                      <a:pt x="89" y="113"/>
                      <a:pt x="89" y="113"/>
                      <a:pt x="89" y="113"/>
                    </a:cubicBezTo>
                    <a:cubicBezTo>
                      <a:pt x="90" y="112"/>
                      <a:pt x="90" y="112"/>
                      <a:pt x="90" y="112"/>
                    </a:cubicBezTo>
                    <a:cubicBezTo>
                      <a:pt x="96" y="110"/>
                      <a:pt x="102" y="104"/>
                      <a:pt x="104" y="101"/>
                    </a:cubicBezTo>
                    <a:cubicBezTo>
                      <a:pt x="108" y="97"/>
                      <a:pt x="105" y="91"/>
                      <a:pt x="104" y="88"/>
                    </a:cubicBezTo>
                    <a:close/>
                  </a:path>
                </a:pathLst>
              </a:custGeom>
              <a:solidFill>
                <a:schemeClr val="bg1"/>
              </a:solidFill>
              <a:ln w="9525">
                <a:noFill/>
                <a:round/>
                <a:headEnd/>
                <a:tailEnd/>
              </a:ln>
            </p:spPr>
            <p:txBody>
              <a:bodyPr vert="horz" wrap="square" lIns="30869" tIns="15435" rIns="30869" bIns="15435" numCol="1" anchor="t" anchorCtr="0" compatLnSpc="1">
                <a:prstTxWarp prst="textNoShape">
                  <a:avLst/>
                </a:prstTxWarp>
              </a:bodyPr>
              <a:lstStyle/>
              <a:p>
                <a:endParaRPr lang="en-US" sz="2000"/>
              </a:p>
            </p:txBody>
          </p:sp>
        </p:grpSp>
      </p:grpSp>
      <p:pic>
        <p:nvPicPr>
          <p:cNvPr id="7" name="Imagem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6452" y="2741449"/>
            <a:ext cx="3932587" cy="1260000"/>
          </a:xfrm>
          <a:prstGeom prst="rect">
            <a:avLst/>
          </a:prstGeom>
        </p:spPr>
      </p:pic>
      <p:sp>
        <p:nvSpPr>
          <p:cNvPr id="46" name="Retângulo 45"/>
          <p:cNvSpPr/>
          <p:nvPr/>
        </p:nvSpPr>
        <p:spPr>
          <a:xfrm>
            <a:off x="5144074" y="3911177"/>
            <a:ext cx="3497341" cy="400110"/>
          </a:xfrm>
          <a:prstGeom prst="rect">
            <a:avLst/>
          </a:prstGeom>
        </p:spPr>
        <p:txBody>
          <a:bodyPr wrap="square">
            <a:spAutoFit/>
          </a:bodyPr>
          <a:lstStyle/>
          <a:p>
            <a:pPr marL="101600" algn="r">
              <a:spcBef>
                <a:spcPts val="300"/>
              </a:spcBef>
            </a:pPr>
            <a:r>
              <a:rPr lang="pt-BR" altLang="pt-BR" sz="2000" i="1" dirty="0">
                <a:solidFill>
                  <a:schemeClr val="tx1"/>
                </a:solidFill>
                <a:latin typeface="Georgia" panose="02040502050405020303" pitchFamily="18" charset="0"/>
              </a:rPr>
              <a:t>www.poluicaodoar.com.br</a:t>
            </a:r>
            <a:endParaRPr lang="pt-BR" altLang="pt-BR" sz="2000" i="1" u="sng" dirty="0">
              <a:solidFill>
                <a:schemeClr val="tx1"/>
              </a:solidFill>
              <a:latin typeface="Georgia" panose="02040502050405020303" pitchFamily="18" charset="0"/>
            </a:endParaRPr>
          </a:p>
        </p:txBody>
      </p:sp>
      <p:pic>
        <p:nvPicPr>
          <p:cNvPr id="14" name="Picture 2" descr="https://ie.unc.edu/files/2018/01/UNC_IE_logo_400_2c.png">
            <a:extLst>
              <a:ext uri="{FF2B5EF4-FFF2-40B4-BE49-F238E27FC236}">
                <a16:creationId xmlns:a16="http://schemas.microsoft.com/office/drawing/2014/main" xmlns="" id="{D4C8B75D-3B02-4ECB-9504-41F93909391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1205" y="3037999"/>
            <a:ext cx="4680000" cy="6669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21">
            <a:extLst>
              <a:ext uri="{FF2B5EF4-FFF2-40B4-BE49-F238E27FC236}">
                <a16:creationId xmlns:a16="http://schemas.microsoft.com/office/drawing/2014/main" xmlns="" id="{97672D30-9C78-422C-B976-A47A5D54AAD3}"/>
              </a:ext>
            </a:extLst>
          </p:cNvPr>
          <p:cNvGrpSpPr/>
          <p:nvPr/>
        </p:nvGrpSpPr>
        <p:grpSpPr>
          <a:xfrm>
            <a:off x="131205" y="4133498"/>
            <a:ext cx="3198590" cy="358460"/>
            <a:chOff x="518383" y="3933321"/>
            <a:chExt cx="3198590" cy="358460"/>
          </a:xfrm>
        </p:grpSpPr>
        <p:sp>
          <p:nvSpPr>
            <p:cNvPr id="16" name="Text Placeholder 33">
              <a:extLst>
                <a:ext uri="{FF2B5EF4-FFF2-40B4-BE49-F238E27FC236}">
                  <a16:creationId xmlns:a16="http://schemas.microsoft.com/office/drawing/2014/main" xmlns="" id="{334DDF26-A5A2-4107-B209-B0AE70A9B7CD}"/>
                </a:ext>
              </a:extLst>
            </p:cNvPr>
            <p:cNvSpPr txBox="1">
              <a:spLocks/>
            </p:cNvSpPr>
            <p:nvPr/>
          </p:nvSpPr>
          <p:spPr>
            <a:xfrm>
              <a:off x="942174" y="3933321"/>
              <a:ext cx="2774799" cy="346633"/>
            </a:xfrm>
            <a:prstGeom prst="rect">
              <a:avLst/>
            </a:prstGeom>
          </p:spPr>
          <p:txBody>
            <a:bodyPr wrap="non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2000" dirty="0">
                  <a:latin typeface="Lato Regular"/>
                  <a:cs typeface="Lato Regular"/>
                </a:rPr>
                <a:t>pedruzzi@email.unc.edu</a:t>
              </a:r>
            </a:p>
          </p:txBody>
        </p:sp>
        <p:grpSp>
          <p:nvGrpSpPr>
            <p:cNvPr id="19" name="Grupo 34">
              <a:extLst>
                <a:ext uri="{FF2B5EF4-FFF2-40B4-BE49-F238E27FC236}">
                  <a16:creationId xmlns:a16="http://schemas.microsoft.com/office/drawing/2014/main" xmlns="" id="{B52F8C74-D8C0-46A3-930B-A393F0828692}"/>
                </a:ext>
              </a:extLst>
            </p:cNvPr>
            <p:cNvGrpSpPr/>
            <p:nvPr/>
          </p:nvGrpSpPr>
          <p:grpSpPr>
            <a:xfrm>
              <a:off x="518383" y="3947888"/>
              <a:ext cx="343803" cy="343893"/>
              <a:chOff x="518383" y="3947888"/>
              <a:chExt cx="343803" cy="343893"/>
            </a:xfrm>
          </p:grpSpPr>
          <p:sp>
            <p:nvSpPr>
              <p:cNvPr id="20" name="Oval 11">
                <a:extLst>
                  <a:ext uri="{FF2B5EF4-FFF2-40B4-BE49-F238E27FC236}">
                    <a16:creationId xmlns:a16="http://schemas.microsoft.com/office/drawing/2014/main" xmlns="" id="{4FD44762-B606-422C-8111-4126CC159173}"/>
                  </a:ext>
                </a:extLst>
              </p:cNvPr>
              <p:cNvSpPr/>
              <p:nvPr/>
            </p:nvSpPr>
            <p:spPr>
              <a:xfrm flipH="1">
                <a:off x="518383" y="3947888"/>
                <a:ext cx="343803" cy="343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726" tIns="30863" rIns="61726" bIns="30863" rtlCol="0" anchor="ctr"/>
              <a:lstStyle/>
              <a:p>
                <a:pPr algn="ctr"/>
                <a:endParaRPr lang="en-AU" sz="2000" dirty="0">
                  <a:solidFill>
                    <a:schemeClr val="bg1"/>
                  </a:solidFill>
                  <a:latin typeface="Open Sans"/>
                  <a:cs typeface="Open Sans"/>
                </a:endParaRPr>
              </a:p>
            </p:txBody>
          </p:sp>
          <p:sp>
            <p:nvSpPr>
              <p:cNvPr id="21" name="Freeform 74">
                <a:extLst>
                  <a:ext uri="{FF2B5EF4-FFF2-40B4-BE49-F238E27FC236}">
                    <a16:creationId xmlns:a16="http://schemas.microsoft.com/office/drawing/2014/main" xmlns="" id="{F5CFA025-425F-482B-B447-00B58F6B460B}"/>
                  </a:ext>
                </a:extLst>
              </p:cNvPr>
              <p:cNvSpPr>
                <a:spLocks noEditPoints="1"/>
              </p:cNvSpPr>
              <p:nvPr/>
            </p:nvSpPr>
            <p:spPr bwMode="auto">
              <a:xfrm>
                <a:off x="600538" y="4040052"/>
                <a:ext cx="183162" cy="142124"/>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FFFFFF"/>
              </a:solidFill>
              <a:ln w="9525">
                <a:noFill/>
                <a:round/>
                <a:headEnd/>
                <a:tailEnd/>
              </a:ln>
            </p:spPr>
            <p:txBody>
              <a:bodyPr vert="horz" wrap="square" lIns="30869" tIns="15435" rIns="30869" bIns="15435" numCol="1" anchor="t" anchorCtr="0" compatLnSpc="1">
                <a:prstTxWarp prst="textNoShape">
                  <a:avLst/>
                </a:prstTxWarp>
              </a:bodyPr>
              <a:lstStyle/>
              <a:p>
                <a:endParaRPr lang="en-US" sz="2000"/>
              </a:p>
            </p:txBody>
          </p:sp>
        </p:grpSp>
      </p:grpSp>
      <p:grpSp>
        <p:nvGrpSpPr>
          <p:cNvPr id="27" name="Grupo 21">
            <a:extLst>
              <a:ext uri="{FF2B5EF4-FFF2-40B4-BE49-F238E27FC236}">
                <a16:creationId xmlns:a16="http://schemas.microsoft.com/office/drawing/2014/main" xmlns="" id="{73832CA5-9E8C-4A3F-81DA-5458A7AF4F64}"/>
              </a:ext>
            </a:extLst>
          </p:cNvPr>
          <p:cNvGrpSpPr/>
          <p:nvPr/>
        </p:nvGrpSpPr>
        <p:grpSpPr>
          <a:xfrm>
            <a:off x="131205" y="4615270"/>
            <a:ext cx="2868371" cy="358460"/>
            <a:chOff x="518383" y="3933321"/>
            <a:chExt cx="2868371" cy="358460"/>
          </a:xfrm>
        </p:grpSpPr>
        <p:sp>
          <p:nvSpPr>
            <p:cNvPr id="28" name="Text Placeholder 33">
              <a:extLst>
                <a:ext uri="{FF2B5EF4-FFF2-40B4-BE49-F238E27FC236}">
                  <a16:creationId xmlns:a16="http://schemas.microsoft.com/office/drawing/2014/main" xmlns="" id="{53EB04A6-851B-40EB-A9B2-FBB81511CF0D}"/>
                </a:ext>
              </a:extLst>
            </p:cNvPr>
            <p:cNvSpPr txBox="1">
              <a:spLocks/>
            </p:cNvSpPr>
            <p:nvPr/>
          </p:nvSpPr>
          <p:spPr>
            <a:xfrm>
              <a:off x="942174" y="3933321"/>
              <a:ext cx="2444580" cy="346633"/>
            </a:xfrm>
            <a:prstGeom prst="rect">
              <a:avLst/>
            </a:prstGeom>
          </p:spPr>
          <p:txBody>
            <a:bodyPr wrap="non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2000" dirty="0">
                  <a:latin typeface="Lato Regular"/>
                  <a:cs typeface="Lato Regular"/>
                </a:rPr>
                <a:t>rpedruzzi@ufmg.com</a:t>
              </a:r>
            </a:p>
          </p:txBody>
        </p:sp>
        <p:grpSp>
          <p:nvGrpSpPr>
            <p:cNvPr id="29" name="Grupo 34">
              <a:extLst>
                <a:ext uri="{FF2B5EF4-FFF2-40B4-BE49-F238E27FC236}">
                  <a16:creationId xmlns:a16="http://schemas.microsoft.com/office/drawing/2014/main" xmlns="" id="{6170D5F3-AD57-4369-AD66-7D8C2A8CCAC2}"/>
                </a:ext>
              </a:extLst>
            </p:cNvPr>
            <p:cNvGrpSpPr/>
            <p:nvPr/>
          </p:nvGrpSpPr>
          <p:grpSpPr>
            <a:xfrm>
              <a:off x="518383" y="3947888"/>
              <a:ext cx="343803" cy="343893"/>
              <a:chOff x="518383" y="3947888"/>
              <a:chExt cx="343803" cy="343893"/>
            </a:xfrm>
          </p:grpSpPr>
          <p:sp>
            <p:nvSpPr>
              <p:cNvPr id="30" name="Oval 11">
                <a:extLst>
                  <a:ext uri="{FF2B5EF4-FFF2-40B4-BE49-F238E27FC236}">
                    <a16:creationId xmlns:a16="http://schemas.microsoft.com/office/drawing/2014/main" xmlns="" id="{99CB194C-8BAE-4C84-B25C-F57B27CF60EF}"/>
                  </a:ext>
                </a:extLst>
              </p:cNvPr>
              <p:cNvSpPr/>
              <p:nvPr/>
            </p:nvSpPr>
            <p:spPr>
              <a:xfrm flipH="1">
                <a:off x="518383" y="3947888"/>
                <a:ext cx="343803" cy="343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726" tIns="30863" rIns="61726" bIns="30863" rtlCol="0" anchor="ctr"/>
              <a:lstStyle/>
              <a:p>
                <a:pPr algn="ctr"/>
                <a:endParaRPr lang="en-AU" sz="2000" dirty="0">
                  <a:solidFill>
                    <a:schemeClr val="bg1"/>
                  </a:solidFill>
                  <a:latin typeface="Open Sans"/>
                  <a:cs typeface="Open Sans"/>
                </a:endParaRPr>
              </a:p>
            </p:txBody>
          </p:sp>
          <p:sp>
            <p:nvSpPr>
              <p:cNvPr id="31" name="Freeform 74">
                <a:extLst>
                  <a:ext uri="{FF2B5EF4-FFF2-40B4-BE49-F238E27FC236}">
                    <a16:creationId xmlns:a16="http://schemas.microsoft.com/office/drawing/2014/main" xmlns="" id="{93EC1A9C-0602-43F7-87CB-15BE641C4448}"/>
                  </a:ext>
                </a:extLst>
              </p:cNvPr>
              <p:cNvSpPr>
                <a:spLocks noEditPoints="1"/>
              </p:cNvSpPr>
              <p:nvPr/>
            </p:nvSpPr>
            <p:spPr bwMode="auto">
              <a:xfrm>
                <a:off x="600538" y="4040052"/>
                <a:ext cx="183162" cy="142124"/>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FFFFFF"/>
              </a:solidFill>
              <a:ln w="9525">
                <a:noFill/>
                <a:round/>
                <a:headEnd/>
                <a:tailEnd/>
              </a:ln>
            </p:spPr>
            <p:txBody>
              <a:bodyPr vert="horz" wrap="square" lIns="30869" tIns="15435" rIns="30869" bIns="15435" numCol="1" anchor="t" anchorCtr="0" compatLnSpc="1">
                <a:prstTxWarp prst="textNoShape">
                  <a:avLst/>
                </a:prstTxWarp>
              </a:bodyPr>
              <a:lstStyle/>
              <a:p>
                <a:endParaRPr lang="en-US" sz="2000"/>
              </a:p>
            </p:txBody>
          </p:sp>
        </p:grpSp>
      </p:grpSp>
    </p:spTree>
    <p:extLst>
      <p:ext uri="{BB962C8B-B14F-4D97-AF65-F5344CB8AC3E}">
        <p14:creationId xmlns:p14="http://schemas.microsoft.com/office/powerpoint/2010/main" val="39924413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450" dirty="0"/>
              <a:t>Introduction</a:t>
            </a:r>
          </a:p>
        </p:txBody>
      </p:sp>
      <p:sp>
        <p:nvSpPr>
          <p:cNvPr id="12" name="Slide Number Placeholder 5"/>
          <p:cNvSpPr txBox="1">
            <a:spLocks/>
          </p:cNvSpPr>
          <p:nvPr/>
        </p:nvSpPr>
        <p:spPr>
          <a:xfrm>
            <a:off x="8754304" y="4837375"/>
            <a:ext cx="324036" cy="27384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1pPr>
            <a:lvl2pPr marL="742950" indent="-28575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2pPr>
            <a:lvl3pPr marL="11430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3pPr>
            <a:lvl4pPr marL="16002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4pPr>
            <a:lvl5pPr marL="20574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9pPr>
          </a:lstStyle>
          <a:p>
            <a:fld id="{A0277021-7889-4DE6-A5E1-8B6410E47922}" type="slidenum">
              <a:rPr lang="en-US" sz="1200" b="0">
                <a:solidFill>
                  <a:schemeClr val="bg1"/>
                </a:solidFill>
                <a:latin typeface="+mj-lt"/>
              </a:rPr>
              <a:t>3</a:t>
            </a:fld>
            <a:endParaRPr lang="en-US" sz="1200" b="0" dirty="0">
              <a:solidFill>
                <a:schemeClr val="bg1"/>
              </a:solidFill>
              <a:latin typeface="+mj-lt"/>
            </a:endParaRPr>
          </a:p>
        </p:txBody>
      </p:sp>
      <p:pic>
        <p:nvPicPr>
          <p:cNvPr id="3" name="Picture 2">
            <a:extLst>
              <a:ext uri="{FF2B5EF4-FFF2-40B4-BE49-F238E27FC236}">
                <a16:creationId xmlns:a16="http://schemas.microsoft.com/office/drawing/2014/main" xmlns="" id="{EE5BD019-040E-4B6C-971B-1D2F1F5BDA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700" y="625232"/>
            <a:ext cx="8004000" cy="4140000"/>
          </a:xfrm>
          <a:prstGeom prst="rect">
            <a:avLst/>
          </a:prstGeom>
        </p:spPr>
      </p:pic>
      <p:sp>
        <p:nvSpPr>
          <p:cNvPr id="4" name="TextBox 3">
            <a:extLst>
              <a:ext uri="{FF2B5EF4-FFF2-40B4-BE49-F238E27FC236}">
                <a16:creationId xmlns:a16="http://schemas.microsoft.com/office/drawing/2014/main" xmlns="" id="{EC260EA3-CA88-4659-B9BD-297CC46116EB}"/>
              </a:ext>
            </a:extLst>
          </p:cNvPr>
          <p:cNvSpPr txBox="1"/>
          <p:nvPr/>
        </p:nvSpPr>
        <p:spPr>
          <a:xfrm>
            <a:off x="321235" y="4828465"/>
            <a:ext cx="8433069" cy="276999"/>
          </a:xfrm>
          <a:prstGeom prst="rect">
            <a:avLst/>
          </a:prstGeom>
          <a:noFill/>
        </p:spPr>
        <p:txBody>
          <a:bodyPr wrap="square" rtlCol="0">
            <a:spAutoFit/>
          </a:bodyPr>
          <a:lstStyle/>
          <a:p>
            <a:r>
              <a:rPr lang="en-US" sz="1200" dirty="0">
                <a:latin typeface="+mj-lt"/>
              </a:rPr>
              <a:t>Source: Adapted from Chen, (2007). Available at: https://www.atmos.illinois.edu/~snesbitt/ATMS597R/notes/noahLSM-tutorial.pdf </a:t>
            </a:r>
          </a:p>
        </p:txBody>
      </p:sp>
    </p:spTree>
    <p:extLst>
      <p:ext uri="{BB962C8B-B14F-4D97-AF65-F5344CB8AC3E}">
        <p14:creationId xmlns:p14="http://schemas.microsoft.com/office/powerpoint/2010/main" val="341423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450" dirty="0"/>
              <a:t>Objective</a:t>
            </a:r>
          </a:p>
        </p:txBody>
      </p:sp>
      <p:sp>
        <p:nvSpPr>
          <p:cNvPr id="3" name="Content Placeholder 2">
            <a:extLst>
              <a:ext uri="{FF2B5EF4-FFF2-40B4-BE49-F238E27FC236}">
                <a16:creationId xmlns:a16="http://schemas.microsoft.com/office/drawing/2014/main" xmlns="" id="{9DE6C16F-9735-49A7-B38B-E8419BDF86F1}"/>
              </a:ext>
            </a:extLst>
          </p:cNvPr>
          <p:cNvSpPr>
            <a:spLocks noGrp="1"/>
          </p:cNvSpPr>
          <p:nvPr>
            <p:ph sz="quarter" idx="10"/>
          </p:nvPr>
        </p:nvSpPr>
        <p:spPr/>
        <p:txBody>
          <a:bodyPr/>
          <a:lstStyle/>
          <a:p>
            <a:pPr marL="514350" indent="-514350">
              <a:lnSpc>
                <a:spcPct val="150000"/>
              </a:lnSpc>
              <a:buFont typeface="+mj-lt"/>
              <a:buAutoNum type="arabicPeriod"/>
            </a:pPr>
            <a:r>
              <a:rPr lang="en-US" dirty="0"/>
              <a:t>Improve topography resolution to SA;</a:t>
            </a:r>
          </a:p>
          <a:p>
            <a:pPr marL="514350" indent="-514350">
              <a:lnSpc>
                <a:spcPct val="150000"/>
              </a:lnSpc>
              <a:buFont typeface="+mj-lt"/>
              <a:buAutoNum type="arabicPeriod"/>
            </a:pPr>
            <a:r>
              <a:rPr lang="en-US" dirty="0"/>
              <a:t>Translate IBGE land use data into MODIS/WRF;</a:t>
            </a:r>
          </a:p>
          <a:p>
            <a:pPr marL="514350" indent="-514350">
              <a:lnSpc>
                <a:spcPct val="150000"/>
              </a:lnSpc>
              <a:buFont typeface="+mj-lt"/>
              <a:buAutoNum type="arabicPeriod"/>
            </a:pPr>
            <a:r>
              <a:rPr lang="en-US" dirty="0"/>
              <a:t>Run WRF with both, </a:t>
            </a:r>
            <a:r>
              <a:rPr lang="en-US" b="1" dirty="0">
                <a:solidFill>
                  <a:srgbClr val="FF0000"/>
                </a:solidFill>
              </a:rPr>
              <a:t>Default</a:t>
            </a:r>
            <a:r>
              <a:rPr lang="en-US" dirty="0"/>
              <a:t> and </a:t>
            </a:r>
            <a:r>
              <a:rPr lang="en-US" b="1" dirty="0">
                <a:solidFill>
                  <a:srgbClr val="0070C0"/>
                </a:solidFill>
              </a:rPr>
              <a:t>Updated</a:t>
            </a:r>
            <a:r>
              <a:rPr lang="en-US" dirty="0"/>
              <a:t> input data with IBGE;</a:t>
            </a:r>
          </a:p>
          <a:p>
            <a:pPr marL="514350" indent="-514350">
              <a:lnSpc>
                <a:spcPct val="150000"/>
              </a:lnSpc>
              <a:buFont typeface="+mj-lt"/>
              <a:buAutoNum type="arabicPeriod"/>
            </a:pPr>
            <a:r>
              <a:rPr lang="en-US" dirty="0"/>
              <a:t>Compare the WRF results with observed values;</a:t>
            </a:r>
          </a:p>
        </p:txBody>
      </p:sp>
      <p:sp>
        <p:nvSpPr>
          <p:cNvPr id="12" name="Slide Number Placeholder 5"/>
          <p:cNvSpPr txBox="1">
            <a:spLocks/>
          </p:cNvSpPr>
          <p:nvPr/>
        </p:nvSpPr>
        <p:spPr>
          <a:xfrm>
            <a:off x="8754304" y="4837375"/>
            <a:ext cx="324036" cy="27384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1pPr>
            <a:lvl2pPr marL="742950" indent="-28575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2pPr>
            <a:lvl3pPr marL="11430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3pPr>
            <a:lvl4pPr marL="16002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4pPr>
            <a:lvl5pPr marL="20574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9pPr>
          </a:lstStyle>
          <a:p>
            <a:fld id="{A0277021-7889-4DE6-A5E1-8B6410E47922}" type="slidenum">
              <a:rPr lang="en-US" sz="1200" b="0">
                <a:solidFill>
                  <a:schemeClr val="bg1"/>
                </a:solidFill>
                <a:latin typeface="+mj-lt"/>
              </a:rPr>
              <a:t>4</a:t>
            </a:fld>
            <a:endParaRPr lang="en-US" sz="1200" b="0" dirty="0">
              <a:solidFill>
                <a:schemeClr val="bg1"/>
              </a:solidFill>
              <a:latin typeface="+mj-lt"/>
            </a:endParaRPr>
          </a:p>
        </p:txBody>
      </p:sp>
    </p:spTree>
    <p:extLst>
      <p:ext uri="{BB962C8B-B14F-4D97-AF65-F5344CB8AC3E}">
        <p14:creationId xmlns:p14="http://schemas.microsoft.com/office/powerpoint/2010/main" val="738835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450" dirty="0"/>
              <a:t>Methodology - New topography</a:t>
            </a:r>
          </a:p>
        </p:txBody>
      </p:sp>
      <p:sp>
        <p:nvSpPr>
          <p:cNvPr id="6" name="Content Placeholder 5">
            <a:extLst>
              <a:ext uri="{FF2B5EF4-FFF2-40B4-BE49-F238E27FC236}">
                <a16:creationId xmlns:a16="http://schemas.microsoft.com/office/drawing/2014/main" xmlns="" id="{D825C98F-2A5E-4589-9B5D-BB1733F9729C}"/>
              </a:ext>
            </a:extLst>
          </p:cNvPr>
          <p:cNvSpPr>
            <a:spLocks noGrp="1"/>
          </p:cNvSpPr>
          <p:nvPr>
            <p:ph sz="quarter" idx="10"/>
          </p:nvPr>
        </p:nvSpPr>
        <p:spPr>
          <a:xfrm>
            <a:off x="321235" y="1059543"/>
            <a:ext cx="3906888" cy="3897787"/>
          </a:xfrm>
        </p:spPr>
        <p:txBody>
          <a:bodyPr/>
          <a:lstStyle/>
          <a:p>
            <a:pPr marL="180975" indent="-180975" algn="just">
              <a:spcBef>
                <a:spcPts val="2400"/>
              </a:spcBef>
            </a:pPr>
            <a:r>
              <a:rPr lang="en-US" sz="2400" dirty="0"/>
              <a:t>Download the GMTED2010 for South America – Resolution 7.5-arc-second (~250m);</a:t>
            </a:r>
          </a:p>
          <a:p>
            <a:pPr marL="180975" indent="-180975" algn="just">
              <a:spcBef>
                <a:spcPts val="2400"/>
              </a:spcBef>
            </a:pPr>
            <a:r>
              <a:rPr lang="en-US" sz="2400" dirty="0"/>
              <a:t>Convert them to binary format with </a:t>
            </a:r>
            <a:r>
              <a:rPr lang="en-US" sz="2400" dirty="0" err="1"/>
              <a:t>convert_geotiff</a:t>
            </a:r>
            <a:r>
              <a:rPr lang="en-US" sz="2400" dirty="0"/>
              <a:t>;</a:t>
            </a:r>
          </a:p>
        </p:txBody>
      </p:sp>
      <p:sp>
        <p:nvSpPr>
          <p:cNvPr id="12" name="Slide Number Placeholder 5"/>
          <p:cNvSpPr txBox="1">
            <a:spLocks/>
          </p:cNvSpPr>
          <p:nvPr/>
        </p:nvSpPr>
        <p:spPr>
          <a:xfrm>
            <a:off x="8754304" y="4837375"/>
            <a:ext cx="324036" cy="27384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1pPr>
            <a:lvl2pPr marL="742950" indent="-28575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2pPr>
            <a:lvl3pPr marL="11430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3pPr>
            <a:lvl4pPr marL="16002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4pPr>
            <a:lvl5pPr marL="20574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9pPr>
          </a:lstStyle>
          <a:p>
            <a:fld id="{A0277021-7889-4DE6-A5E1-8B6410E47922}" type="slidenum">
              <a:rPr lang="en-US" sz="1200" b="0">
                <a:solidFill>
                  <a:schemeClr val="bg1"/>
                </a:solidFill>
                <a:latin typeface="+mj-lt"/>
              </a:rPr>
              <a:t>5</a:t>
            </a:fld>
            <a:endParaRPr lang="en-US" sz="1200" b="0" dirty="0">
              <a:solidFill>
                <a:schemeClr val="bg1"/>
              </a:solidFill>
              <a:latin typeface="+mj-lt"/>
            </a:endParaRPr>
          </a:p>
        </p:txBody>
      </p:sp>
      <p:pic>
        <p:nvPicPr>
          <p:cNvPr id="5" name="Picture 4">
            <a:extLst>
              <a:ext uri="{FF2B5EF4-FFF2-40B4-BE49-F238E27FC236}">
                <a16:creationId xmlns:a16="http://schemas.microsoft.com/office/drawing/2014/main" xmlns="" id="{7787E222-59DE-44BB-BB7C-E55635ADC6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8340" y="1173885"/>
            <a:ext cx="4320000" cy="3663490"/>
          </a:xfrm>
          <a:prstGeom prst="rect">
            <a:avLst/>
          </a:prstGeom>
        </p:spPr>
      </p:pic>
      <p:sp>
        <p:nvSpPr>
          <p:cNvPr id="7" name="Rectangle 6">
            <a:extLst>
              <a:ext uri="{FF2B5EF4-FFF2-40B4-BE49-F238E27FC236}">
                <a16:creationId xmlns:a16="http://schemas.microsoft.com/office/drawing/2014/main" xmlns="" id="{1F07ABC2-1D2F-405E-B42D-3C2B32E68006}"/>
              </a:ext>
            </a:extLst>
          </p:cNvPr>
          <p:cNvSpPr/>
          <p:nvPr/>
        </p:nvSpPr>
        <p:spPr>
          <a:xfrm>
            <a:off x="5169457" y="823597"/>
            <a:ext cx="3518912" cy="369332"/>
          </a:xfrm>
          <a:prstGeom prst="rect">
            <a:avLst/>
          </a:prstGeom>
        </p:spPr>
        <p:txBody>
          <a:bodyPr wrap="none">
            <a:spAutoFit/>
          </a:bodyPr>
          <a:lstStyle/>
          <a:p>
            <a:r>
              <a:rPr lang="en-US" sz="1800" dirty="0">
                <a:latin typeface="+mj-lt"/>
              </a:rPr>
              <a:t>https://lta.cr.usgs.gov/GMTED2010</a:t>
            </a:r>
          </a:p>
        </p:txBody>
      </p:sp>
      <p:sp>
        <p:nvSpPr>
          <p:cNvPr id="8" name="Rectangle 7">
            <a:extLst>
              <a:ext uri="{FF2B5EF4-FFF2-40B4-BE49-F238E27FC236}">
                <a16:creationId xmlns:a16="http://schemas.microsoft.com/office/drawing/2014/main" xmlns="" id="{93B43BD0-DC59-435D-877E-B2A3114B1118}"/>
              </a:ext>
            </a:extLst>
          </p:cNvPr>
          <p:cNvSpPr/>
          <p:nvPr/>
        </p:nvSpPr>
        <p:spPr>
          <a:xfrm>
            <a:off x="328492" y="4803442"/>
            <a:ext cx="3714478" cy="307777"/>
          </a:xfrm>
          <a:prstGeom prst="rect">
            <a:avLst/>
          </a:prstGeom>
        </p:spPr>
        <p:txBody>
          <a:bodyPr wrap="none">
            <a:spAutoFit/>
          </a:bodyPr>
          <a:lstStyle/>
          <a:p>
            <a:r>
              <a:rPr lang="en-US" dirty="0"/>
              <a:t>(https://github.com/openwfm/convert_geotiff)</a:t>
            </a:r>
          </a:p>
        </p:txBody>
      </p:sp>
    </p:spTree>
    <p:extLst>
      <p:ext uri="{BB962C8B-B14F-4D97-AF65-F5344CB8AC3E}">
        <p14:creationId xmlns:p14="http://schemas.microsoft.com/office/powerpoint/2010/main" val="300408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450" dirty="0"/>
              <a:t>Methodology - New Land Use/Land Cover</a:t>
            </a:r>
          </a:p>
        </p:txBody>
      </p:sp>
      <p:sp>
        <p:nvSpPr>
          <p:cNvPr id="6" name="Content Placeholder 5">
            <a:extLst>
              <a:ext uri="{FF2B5EF4-FFF2-40B4-BE49-F238E27FC236}">
                <a16:creationId xmlns:a16="http://schemas.microsoft.com/office/drawing/2014/main" xmlns="" id="{D825C98F-2A5E-4589-9B5D-BB1733F9729C}"/>
              </a:ext>
            </a:extLst>
          </p:cNvPr>
          <p:cNvSpPr>
            <a:spLocks noGrp="1"/>
          </p:cNvSpPr>
          <p:nvPr>
            <p:ph sz="quarter" idx="10"/>
          </p:nvPr>
        </p:nvSpPr>
        <p:spPr>
          <a:xfrm>
            <a:off x="321235" y="898092"/>
            <a:ext cx="3906888" cy="4059238"/>
          </a:xfrm>
        </p:spPr>
        <p:txBody>
          <a:bodyPr/>
          <a:lstStyle/>
          <a:p>
            <a:pPr marL="180975" indent="-180975" algn="just">
              <a:spcBef>
                <a:spcPts val="2400"/>
              </a:spcBef>
            </a:pPr>
            <a:r>
              <a:rPr lang="en-US" sz="2400" dirty="0"/>
              <a:t>Download the latest 2014 shapefile of LULC for Brazil from IBGE;</a:t>
            </a:r>
          </a:p>
          <a:p>
            <a:pPr marL="180975" indent="-180975" algn="just">
              <a:spcBef>
                <a:spcPts val="2400"/>
              </a:spcBef>
            </a:pPr>
            <a:r>
              <a:rPr lang="en-US" sz="2400" dirty="0"/>
              <a:t>Map the IBGE classification to WRF-MODIS 20 classes; </a:t>
            </a:r>
          </a:p>
          <a:p>
            <a:pPr marL="180975" indent="-180975" algn="just">
              <a:spcBef>
                <a:spcPts val="2400"/>
              </a:spcBef>
            </a:pPr>
            <a:r>
              <a:rPr lang="en-US" sz="2400" dirty="0"/>
              <a:t>Convert them to binary format with </a:t>
            </a:r>
            <a:r>
              <a:rPr lang="en-US" sz="2400" dirty="0" err="1"/>
              <a:t>convert_geotiff</a:t>
            </a:r>
            <a:r>
              <a:rPr lang="en-US" sz="2400" dirty="0"/>
              <a:t>;</a:t>
            </a:r>
          </a:p>
        </p:txBody>
      </p:sp>
      <p:sp>
        <p:nvSpPr>
          <p:cNvPr id="12" name="Slide Number Placeholder 5"/>
          <p:cNvSpPr txBox="1">
            <a:spLocks/>
          </p:cNvSpPr>
          <p:nvPr/>
        </p:nvSpPr>
        <p:spPr>
          <a:xfrm>
            <a:off x="8754304" y="4837375"/>
            <a:ext cx="324036" cy="27384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1pPr>
            <a:lvl2pPr marL="742950" indent="-28575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2pPr>
            <a:lvl3pPr marL="11430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3pPr>
            <a:lvl4pPr marL="16002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4pPr>
            <a:lvl5pPr marL="20574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9pPr>
          </a:lstStyle>
          <a:p>
            <a:fld id="{A0277021-7889-4DE6-A5E1-8B6410E47922}" type="slidenum">
              <a:rPr lang="en-US" sz="1200" b="0">
                <a:solidFill>
                  <a:schemeClr val="bg1"/>
                </a:solidFill>
                <a:latin typeface="+mj-lt"/>
              </a:rPr>
              <a:t>6</a:t>
            </a:fld>
            <a:endParaRPr lang="en-US" sz="1200" b="0" dirty="0">
              <a:solidFill>
                <a:schemeClr val="bg1"/>
              </a:solidFill>
              <a:latin typeface="+mj-lt"/>
            </a:endParaRPr>
          </a:p>
        </p:txBody>
      </p:sp>
      <p:sp>
        <p:nvSpPr>
          <p:cNvPr id="7" name="Rectangle 6">
            <a:extLst>
              <a:ext uri="{FF2B5EF4-FFF2-40B4-BE49-F238E27FC236}">
                <a16:creationId xmlns:a16="http://schemas.microsoft.com/office/drawing/2014/main" xmlns="" id="{1F07ABC2-1D2F-405E-B42D-3C2B32E68006}"/>
              </a:ext>
            </a:extLst>
          </p:cNvPr>
          <p:cNvSpPr/>
          <p:nvPr/>
        </p:nvSpPr>
        <p:spPr>
          <a:xfrm>
            <a:off x="5242640" y="898092"/>
            <a:ext cx="3673682" cy="369332"/>
          </a:xfrm>
          <a:prstGeom prst="rect">
            <a:avLst/>
          </a:prstGeom>
        </p:spPr>
        <p:txBody>
          <a:bodyPr wrap="square">
            <a:spAutoFit/>
          </a:bodyPr>
          <a:lstStyle/>
          <a:p>
            <a:r>
              <a:rPr lang="en-US" sz="1800" dirty="0">
                <a:latin typeface="+mj-lt"/>
              </a:rPr>
              <a:t>https://www.ibge.com.br</a:t>
            </a:r>
          </a:p>
        </p:txBody>
      </p:sp>
      <p:sp>
        <p:nvSpPr>
          <p:cNvPr id="8" name="Rectangle 7">
            <a:extLst>
              <a:ext uri="{FF2B5EF4-FFF2-40B4-BE49-F238E27FC236}">
                <a16:creationId xmlns:a16="http://schemas.microsoft.com/office/drawing/2014/main" xmlns="" id="{93B43BD0-DC59-435D-877E-B2A3114B1118}"/>
              </a:ext>
            </a:extLst>
          </p:cNvPr>
          <p:cNvSpPr/>
          <p:nvPr/>
        </p:nvSpPr>
        <p:spPr>
          <a:xfrm>
            <a:off x="328492" y="4803442"/>
            <a:ext cx="3714478" cy="307777"/>
          </a:xfrm>
          <a:prstGeom prst="rect">
            <a:avLst/>
          </a:prstGeom>
        </p:spPr>
        <p:txBody>
          <a:bodyPr wrap="none">
            <a:spAutoFit/>
          </a:bodyPr>
          <a:lstStyle/>
          <a:p>
            <a:r>
              <a:rPr lang="en-US" dirty="0"/>
              <a:t>(https://github.com/openwfm/convert_geotiff)</a:t>
            </a:r>
          </a:p>
        </p:txBody>
      </p:sp>
      <p:pic>
        <p:nvPicPr>
          <p:cNvPr id="4" name="Picture 3">
            <a:extLst>
              <a:ext uri="{FF2B5EF4-FFF2-40B4-BE49-F238E27FC236}">
                <a16:creationId xmlns:a16="http://schemas.microsoft.com/office/drawing/2014/main" xmlns="" id="{F2B93BF2-EB8A-4D35-9E06-C0894B6FA6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0904" y="1316545"/>
            <a:ext cx="4583096" cy="3600000"/>
          </a:xfrm>
          <a:prstGeom prst="rect">
            <a:avLst/>
          </a:prstGeom>
        </p:spPr>
      </p:pic>
    </p:spTree>
    <p:extLst>
      <p:ext uri="{BB962C8B-B14F-4D97-AF65-F5344CB8AC3E}">
        <p14:creationId xmlns:p14="http://schemas.microsoft.com/office/powerpoint/2010/main" val="106831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txBox="1">
            <a:spLocks/>
          </p:cNvSpPr>
          <p:nvPr/>
        </p:nvSpPr>
        <p:spPr>
          <a:xfrm>
            <a:off x="8754304" y="4837375"/>
            <a:ext cx="324036" cy="27384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1pPr>
            <a:lvl2pPr marL="742950" indent="-28575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2pPr>
            <a:lvl3pPr marL="11430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3pPr>
            <a:lvl4pPr marL="16002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4pPr>
            <a:lvl5pPr marL="20574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9pPr>
          </a:lstStyle>
          <a:p>
            <a:fld id="{A0277021-7889-4DE6-A5E1-8B6410E47922}" type="slidenum">
              <a:rPr lang="en-US" sz="1200" b="0">
                <a:solidFill>
                  <a:schemeClr val="bg1"/>
                </a:solidFill>
                <a:latin typeface="+mj-lt"/>
              </a:rPr>
              <a:t>7</a:t>
            </a:fld>
            <a:endParaRPr lang="en-US" sz="1200" b="0" dirty="0">
              <a:solidFill>
                <a:schemeClr val="bg1"/>
              </a:solidFill>
              <a:latin typeface="+mj-lt"/>
            </a:endParaRPr>
          </a:p>
        </p:txBody>
      </p:sp>
      <p:graphicFrame>
        <p:nvGraphicFramePr>
          <p:cNvPr id="4" name="Table 3">
            <a:extLst>
              <a:ext uri="{FF2B5EF4-FFF2-40B4-BE49-F238E27FC236}">
                <a16:creationId xmlns:a16="http://schemas.microsoft.com/office/drawing/2014/main" xmlns="" id="{7CB5B557-D8C8-47FC-9A34-0A3074ACCFFA}"/>
              </a:ext>
            </a:extLst>
          </p:cNvPr>
          <p:cNvGraphicFramePr>
            <a:graphicFrameLocks noGrp="1"/>
          </p:cNvGraphicFramePr>
          <p:nvPr>
            <p:extLst>
              <p:ext uri="{D42A27DB-BD31-4B8C-83A1-F6EECF244321}">
                <p14:modId xmlns:p14="http://schemas.microsoft.com/office/powerpoint/2010/main" val="175351795"/>
              </p:ext>
            </p:extLst>
          </p:nvPr>
        </p:nvGraphicFramePr>
        <p:xfrm>
          <a:off x="729901" y="853544"/>
          <a:ext cx="7684198" cy="4257675"/>
        </p:xfrm>
        <a:graphic>
          <a:graphicData uri="http://schemas.openxmlformats.org/drawingml/2006/table">
            <a:tbl>
              <a:tblPr/>
              <a:tblGrid>
                <a:gridCol w="4268376">
                  <a:extLst>
                    <a:ext uri="{9D8B030D-6E8A-4147-A177-3AD203B41FA5}">
                      <a16:colId xmlns:a16="http://schemas.microsoft.com/office/drawing/2014/main" xmlns="" val="4201385713"/>
                    </a:ext>
                  </a:extLst>
                </a:gridCol>
                <a:gridCol w="581164">
                  <a:extLst>
                    <a:ext uri="{9D8B030D-6E8A-4147-A177-3AD203B41FA5}">
                      <a16:colId xmlns:a16="http://schemas.microsoft.com/office/drawing/2014/main" xmlns="" val="3893490969"/>
                    </a:ext>
                  </a:extLst>
                </a:gridCol>
                <a:gridCol w="2834658">
                  <a:extLst>
                    <a:ext uri="{9D8B030D-6E8A-4147-A177-3AD203B41FA5}">
                      <a16:colId xmlns:a16="http://schemas.microsoft.com/office/drawing/2014/main" xmlns="" val="441718064"/>
                    </a:ext>
                  </a:extLst>
                </a:gridCol>
              </a:tblGrid>
              <a:tr h="234668">
                <a:tc>
                  <a:txBody>
                    <a:bodyPr/>
                    <a:lstStyle/>
                    <a:p>
                      <a:pPr algn="ctr" fontAlgn="ctr"/>
                      <a:r>
                        <a:rPr lang="en-US" sz="1500" b="1" i="0" u="none" strike="noStrike" dirty="0">
                          <a:solidFill>
                            <a:srgbClr val="000000"/>
                          </a:solidFill>
                          <a:effectLst/>
                          <a:latin typeface="+mj-lt"/>
                        </a:rPr>
                        <a:t>IBGE</a:t>
                      </a:r>
                    </a:p>
                  </a:txBody>
                  <a:tcPr marL="9525" marR="9525" marT="9525" marB="0" anchor="ctr">
                    <a:lnL>
                      <a:noFill/>
                    </a:lnL>
                    <a:lnR>
                      <a:noFill/>
                    </a:lnR>
                    <a:lnT>
                      <a:noFill/>
                    </a:lnT>
                    <a:lnB>
                      <a:noFill/>
                    </a:lnB>
                    <a:solidFill>
                      <a:srgbClr val="548235"/>
                    </a:solidFill>
                  </a:tcPr>
                </a:tc>
                <a:tc gridSpan="2">
                  <a:txBody>
                    <a:bodyPr/>
                    <a:lstStyle/>
                    <a:p>
                      <a:pPr algn="ctr" fontAlgn="ctr"/>
                      <a:r>
                        <a:rPr lang="en-US" sz="1500" b="1" i="0" u="none" strike="noStrike">
                          <a:solidFill>
                            <a:srgbClr val="000000"/>
                          </a:solidFill>
                          <a:effectLst/>
                          <a:latin typeface="+mj-lt"/>
                        </a:rPr>
                        <a:t>WRF - MODIS 20 classes </a:t>
                      </a:r>
                    </a:p>
                  </a:txBody>
                  <a:tcPr marL="9525" marR="9525" marT="9525" marB="0" anchor="ctr">
                    <a:lnL>
                      <a:noFill/>
                    </a:lnL>
                    <a:lnR>
                      <a:noFill/>
                    </a:lnR>
                    <a:lnT>
                      <a:noFill/>
                    </a:lnT>
                    <a:lnB>
                      <a:noFill/>
                    </a:lnB>
                    <a:solidFill>
                      <a:srgbClr val="2F75B5"/>
                    </a:solidFill>
                  </a:tcPr>
                </a:tc>
                <a:tc hMerge="1">
                  <a:txBody>
                    <a:bodyPr/>
                    <a:lstStyle/>
                    <a:p>
                      <a:endParaRPr lang="en-US"/>
                    </a:p>
                  </a:txBody>
                  <a:tcPr/>
                </a:tc>
                <a:extLst>
                  <a:ext uri="{0D108BD9-81ED-4DB2-BD59-A6C34878D82A}">
                    <a16:rowId xmlns:a16="http://schemas.microsoft.com/office/drawing/2014/main" xmlns="" val="3433488561"/>
                  </a:ext>
                </a:extLst>
              </a:tr>
              <a:tr h="234668">
                <a:tc>
                  <a:txBody>
                    <a:bodyPr/>
                    <a:lstStyle/>
                    <a:p>
                      <a:pPr algn="l" fontAlgn="ctr"/>
                      <a:r>
                        <a:rPr lang="en-US" sz="1500" b="0" i="0" u="none" strike="noStrike" dirty="0">
                          <a:solidFill>
                            <a:srgbClr val="000000"/>
                          </a:solidFill>
                          <a:effectLst/>
                          <a:latin typeface="+mj-lt"/>
                        </a:rPr>
                        <a:t>Artificial Area</a:t>
                      </a:r>
                    </a:p>
                  </a:txBody>
                  <a:tcPr marL="9525" marR="9525" marT="9525" marB="0" anchor="ctr">
                    <a:lnL>
                      <a:noFill/>
                    </a:lnL>
                    <a:lnR>
                      <a:noFill/>
                    </a:lnR>
                    <a:lnT>
                      <a:noFill/>
                    </a:lnT>
                    <a:lnB>
                      <a:noFill/>
                    </a:lnB>
                    <a:solidFill>
                      <a:srgbClr val="C6E0B4"/>
                    </a:solidFill>
                  </a:tcPr>
                </a:tc>
                <a:tc>
                  <a:txBody>
                    <a:bodyPr/>
                    <a:lstStyle/>
                    <a:p>
                      <a:pPr algn="ctr" fontAlgn="ctr"/>
                      <a:r>
                        <a:rPr lang="en-US" sz="1500" b="0" i="0" u="none" strike="noStrike">
                          <a:solidFill>
                            <a:srgbClr val="000000"/>
                          </a:solidFill>
                          <a:effectLst/>
                          <a:latin typeface="+mj-lt"/>
                        </a:rPr>
                        <a:t>13</a:t>
                      </a:r>
                    </a:p>
                  </a:txBody>
                  <a:tcPr marL="9525" marR="9525" marT="9525" marB="0" anchor="ctr">
                    <a:lnL>
                      <a:noFill/>
                    </a:lnL>
                    <a:lnR>
                      <a:noFill/>
                    </a:lnR>
                    <a:lnT>
                      <a:noFill/>
                    </a:lnT>
                    <a:lnB>
                      <a:noFill/>
                    </a:lnB>
                    <a:solidFill>
                      <a:srgbClr val="BDD7EE"/>
                    </a:solidFill>
                  </a:tcPr>
                </a:tc>
                <a:tc>
                  <a:txBody>
                    <a:bodyPr/>
                    <a:lstStyle/>
                    <a:p>
                      <a:pPr algn="l" fontAlgn="ctr"/>
                      <a:r>
                        <a:rPr lang="en-US" sz="1500" b="0" i="0" u="none" strike="noStrike">
                          <a:solidFill>
                            <a:srgbClr val="000000"/>
                          </a:solidFill>
                          <a:effectLst/>
                          <a:latin typeface="+mj-lt"/>
                        </a:rPr>
                        <a:t>Urban and Built-Up</a:t>
                      </a:r>
                    </a:p>
                  </a:txBody>
                  <a:tcPr marL="9525" marR="9525" marT="9525" marB="0" anchor="ctr">
                    <a:lnL>
                      <a:noFill/>
                    </a:lnL>
                    <a:lnR>
                      <a:noFill/>
                    </a:lnR>
                    <a:lnT>
                      <a:noFill/>
                    </a:lnT>
                    <a:lnB>
                      <a:noFill/>
                    </a:lnB>
                    <a:solidFill>
                      <a:srgbClr val="BDD7EE"/>
                    </a:solidFill>
                  </a:tcPr>
                </a:tc>
                <a:extLst>
                  <a:ext uri="{0D108BD9-81ED-4DB2-BD59-A6C34878D82A}">
                    <a16:rowId xmlns:a16="http://schemas.microsoft.com/office/drawing/2014/main" xmlns="" val="27080515"/>
                  </a:ext>
                </a:extLst>
              </a:tr>
              <a:tr h="234668">
                <a:tc>
                  <a:txBody>
                    <a:bodyPr/>
                    <a:lstStyle/>
                    <a:p>
                      <a:pPr algn="l" fontAlgn="ctr"/>
                      <a:r>
                        <a:rPr lang="en-US" sz="1500" b="0" i="0" u="none" strike="noStrike" dirty="0">
                          <a:solidFill>
                            <a:srgbClr val="000000"/>
                          </a:solidFill>
                          <a:effectLst/>
                          <a:latin typeface="+mj-lt"/>
                        </a:rPr>
                        <a:t>Agricultural area</a:t>
                      </a:r>
                    </a:p>
                  </a:txBody>
                  <a:tcPr marL="9525" marR="9525" marT="9525" marB="0" anchor="ctr">
                    <a:lnL>
                      <a:noFill/>
                    </a:lnL>
                    <a:lnR>
                      <a:noFill/>
                    </a:lnR>
                    <a:lnT>
                      <a:noFill/>
                    </a:lnT>
                    <a:lnB>
                      <a:noFill/>
                    </a:lnB>
                    <a:solidFill>
                      <a:srgbClr val="C6E0B4"/>
                    </a:solidFill>
                  </a:tcPr>
                </a:tc>
                <a:tc>
                  <a:txBody>
                    <a:bodyPr/>
                    <a:lstStyle/>
                    <a:p>
                      <a:pPr algn="ctr" fontAlgn="ctr"/>
                      <a:r>
                        <a:rPr lang="en-US" sz="1500" b="0" i="0" u="none" strike="noStrike">
                          <a:solidFill>
                            <a:srgbClr val="000000"/>
                          </a:solidFill>
                          <a:effectLst/>
                          <a:latin typeface="+mj-lt"/>
                        </a:rPr>
                        <a:t>12</a:t>
                      </a:r>
                    </a:p>
                  </a:txBody>
                  <a:tcPr marL="9525" marR="9525" marT="9525" marB="0" anchor="ctr">
                    <a:lnL>
                      <a:noFill/>
                    </a:lnL>
                    <a:lnR>
                      <a:noFill/>
                    </a:lnR>
                    <a:lnT>
                      <a:noFill/>
                    </a:lnT>
                    <a:lnB>
                      <a:noFill/>
                    </a:lnB>
                    <a:solidFill>
                      <a:srgbClr val="BDD7EE"/>
                    </a:solidFill>
                  </a:tcPr>
                </a:tc>
                <a:tc>
                  <a:txBody>
                    <a:bodyPr/>
                    <a:lstStyle/>
                    <a:p>
                      <a:pPr algn="l" fontAlgn="ctr"/>
                      <a:r>
                        <a:rPr lang="en-US" sz="1500" b="0" i="0" u="none" strike="noStrike">
                          <a:solidFill>
                            <a:srgbClr val="000000"/>
                          </a:solidFill>
                          <a:effectLst/>
                          <a:latin typeface="+mj-lt"/>
                        </a:rPr>
                        <a:t>Croplands</a:t>
                      </a:r>
                    </a:p>
                  </a:txBody>
                  <a:tcPr marL="9525" marR="9525" marT="9525" marB="0" anchor="ctr">
                    <a:lnL>
                      <a:noFill/>
                    </a:lnL>
                    <a:lnR>
                      <a:noFill/>
                    </a:lnR>
                    <a:lnT>
                      <a:noFill/>
                    </a:lnT>
                    <a:lnB>
                      <a:noFill/>
                    </a:lnB>
                    <a:solidFill>
                      <a:srgbClr val="BDD7EE"/>
                    </a:solidFill>
                  </a:tcPr>
                </a:tc>
                <a:extLst>
                  <a:ext uri="{0D108BD9-81ED-4DB2-BD59-A6C34878D82A}">
                    <a16:rowId xmlns:a16="http://schemas.microsoft.com/office/drawing/2014/main" xmlns="" val="138840265"/>
                  </a:ext>
                </a:extLst>
              </a:tr>
              <a:tr h="234668">
                <a:tc>
                  <a:txBody>
                    <a:bodyPr/>
                    <a:lstStyle/>
                    <a:p>
                      <a:pPr algn="l" fontAlgn="ctr"/>
                      <a:r>
                        <a:rPr lang="en-US" sz="1500" b="0" i="0" u="none" strike="noStrike" dirty="0">
                          <a:solidFill>
                            <a:srgbClr val="000000"/>
                          </a:solidFill>
                          <a:effectLst/>
                          <a:latin typeface="+mj-lt"/>
                        </a:rPr>
                        <a:t>Planted pasture</a:t>
                      </a:r>
                    </a:p>
                  </a:txBody>
                  <a:tcPr marL="9525" marR="9525" marT="9525" marB="0" anchor="ctr">
                    <a:lnL>
                      <a:noFill/>
                    </a:lnL>
                    <a:lnR>
                      <a:noFill/>
                    </a:lnR>
                    <a:lnT>
                      <a:noFill/>
                    </a:lnT>
                    <a:lnB>
                      <a:noFill/>
                    </a:lnB>
                    <a:solidFill>
                      <a:srgbClr val="C6E0B4"/>
                    </a:solidFill>
                  </a:tcPr>
                </a:tc>
                <a:tc>
                  <a:txBody>
                    <a:bodyPr/>
                    <a:lstStyle/>
                    <a:p>
                      <a:pPr algn="ctr" fontAlgn="ctr"/>
                      <a:r>
                        <a:rPr lang="en-US" sz="1500" b="0" i="0" u="none" strike="noStrike" dirty="0">
                          <a:solidFill>
                            <a:srgbClr val="000000"/>
                          </a:solidFill>
                          <a:effectLst/>
                          <a:latin typeface="+mj-lt"/>
                        </a:rPr>
                        <a:t>10</a:t>
                      </a:r>
                    </a:p>
                  </a:txBody>
                  <a:tcPr marL="9525" marR="9525" marT="9525" marB="0" anchor="ctr">
                    <a:lnL>
                      <a:noFill/>
                    </a:lnL>
                    <a:lnR>
                      <a:noFill/>
                    </a:lnR>
                    <a:lnT>
                      <a:noFill/>
                    </a:lnT>
                    <a:lnB>
                      <a:noFill/>
                    </a:lnB>
                    <a:solidFill>
                      <a:srgbClr val="BDD7EE"/>
                    </a:solidFill>
                  </a:tcPr>
                </a:tc>
                <a:tc>
                  <a:txBody>
                    <a:bodyPr/>
                    <a:lstStyle/>
                    <a:p>
                      <a:pPr algn="l" fontAlgn="ctr"/>
                      <a:r>
                        <a:rPr lang="en-US" sz="1500" b="0" i="0" u="none" strike="noStrike">
                          <a:solidFill>
                            <a:srgbClr val="000000"/>
                          </a:solidFill>
                          <a:effectLst/>
                          <a:latin typeface="+mj-lt"/>
                        </a:rPr>
                        <a:t>Grasslands</a:t>
                      </a:r>
                    </a:p>
                  </a:txBody>
                  <a:tcPr marL="9525" marR="9525" marT="9525" marB="0" anchor="ctr">
                    <a:lnL>
                      <a:noFill/>
                    </a:lnL>
                    <a:lnR>
                      <a:noFill/>
                    </a:lnR>
                    <a:lnT>
                      <a:noFill/>
                    </a:lnT>
                    <a:lnB>
                      <a:noFill/>
                    </a:lnB>
                    <a:solidFill>
                      <a:srgbClr val="BDD7EE"/>
                    </a:solidFill>
                  </a:tcPr>
                </a:tc>
                <a:extLst>
                  <a:ext uri="{0D108BD9-81ED-4DB2-BD59-A6C34878D82A}">
                    <a16:rowId xmlns:a16="http://schemas.microsoft.com/office/drawing/2014/main" xmlns="" val="393973194"/>
                  </a:ext>
                </a:extLst>
              </a:tr>
              <a:tr h="460515">
                <a:tc>
                  <a:txBody>
                    <a:bodyPr/>
                    <a:lstStyle/>
                    <a:p>
                      <a:pPr algn="l" fontAlgn="ctr"/>
                      <a:r>
                        <a:rPr lang="en-US" sz="1500" b="0" i="0" u="none" strike="noStrike" dirty="0">
                          <a:solidFill>
                            <a:srgbClr val="000000"/>
                          </a:solidFill>
                          <a:effectLst/>
                          <a:latin typeface="+mj-lt"/>
                        </a:rPr>
                        <a:t>Mosaic of agriculture with forest remnants</a:t>
                      </a:r>
                    </a:p>
                  </a:txBody>
                  <a:tcPr marL="9525" marR="9525" marT="9525" marB="0" anchor="ctr">
                    <a:lnL>
                      <a:noFill/>
                    </a:lnL>
                    <a:lnR>
                      <a:noFill/>
                    </a:lnR>
                    <a:lnT>
                      <a:noFill/>
                    </a:lnT>
                    <a:lnB>
                      <a:noFill/>
                    </a:lnB>
                    <a:solidFill>
                      <a:srgbClr val="C6E0B4"/>
                    </a:solidFill>
                  </a:tcPr>
                </a:tc>
                <a:tc>
                  <a:txBody>
                    <a:bodyPr/>
                    <a:lstStyle/>
                    <a:p>
                      <a:pPr algn="ctr" fontAlgn="ctr"/>
                      <a:r>
                        <a:rPr lang="en-US" sz="1500" b="0" i="0" u="none" strike="noStrike" dirty="0">
                          <a:solidFill>
                            <a:srgbClr val="000000"/>
                          </a:solidFill>
                          <a:effectLst/>
                          <a:latin typeface="+mj-lt"/>
                        </a:rPr>
                        <a:t>14</a:t>
                      </a:r>
                    </a:p>
                  </a:txBody>
                  <a:tcPr marL="9525" marR="9525" marT="9525" marB="0" anchor="ctr">
                    <a:lnL>
                      <a:noFill/>
                    </a:lnL>
                    <a:lnR>
                      <a:noFill/>
                    </a:lnR>
                    <a:lnT>
                      <a:noFill/>
                    </a:lnT>
                    <a:lnB>
                      <a:noFill/>
                    </a:lnB>
                    <a:solidFill>
                      <a:srgbClr val="BDD7EE"/>
                    </a:solidFill>
                  </a:tcPr>
                </a:tc>
                <a:tc>
                  <a:txBody>
                    <a:bodyPr/>
                    <a:lstStyle/>
                    <a:p>
                      <a:pPr algn="l" fontAlgn="ctr"/>
                      <a:r>
                        <a:rPr lang="en-US" sz="1500" b="0" i="0" u="none" strike="noStrike" dirty="0">
                          <a:solidFill>
                            <a:srgbClr val="000000"/>
                          </a:solidFill>
                          <a:effectLst/>
                          <a:latin typeface="+mj-lt"/>
                        </a:rPr>
                        <a:t>Cropland/Natural Vegetation Mosaic</a:t>
                      </a:r>
                    </a:p>
                  </a:txBody>
                  <a:tcPr marL="9525" marR="9525" marT="9525" marB="0" anchor="ctr">
                    <a:lnL>
                      <a:noFill/>
                    </a:lnL>
                    <a:lnR>
                      <a:noFill/>
                    </a:lnR>
                    <a:lnT>
                      <a:noFill/>
                    </a:lnT>
                    <a:lnB>
                      <a:noFill/>
                    </a:lnB>
                    <a:solidFill>
                      <a:srgbClr val="BDD7EE"/>
                    </a:solidFill>
                  </a:tcPr>
                </a:tc>
                <a:extLst>
                  <a:ext uri="{0D108BD9-81ED-4DB2-BD59-A6C34878D82A}">
                    <a16:rowId xmlns:a16="http://schemas.microsoft.com/office/drawing/2014/main" xmlns="" val="3353727039"/>
                  </a:ext>
                </a:extLst>
              </a:tr>
              <a:tr h="234668">
                <a:tc>
                  <a:txBody>
                    <a:bodyPr/>
                    <a:lstStyle/>
                    <a:p>
                      <a:pPr algn="l" fontAlgn="ctr"/>
                      <a:r>
                        <a:rPr lang="en-US" sz="1500" b="0" i="0" u="none" strike="noStrike">
                          <a:solidFill>
                            <a:srgbClr val="000000"/>
                          </a:solidFill>
                          <a:effectLst/>
                          <a:latin typeface="+mj-lt"/>
                        </a:rPr>
                        <a:t>Forestry</a:t>
                      </a:r>
                    </a:p>
                  </a:txBody>
                  <a:tcPr marL="9525" marR="9525" marT="9525" marB="0" anchor="ctr">
                    <a:lnL>
                      <a:noFill/>
                    </a:lnL>
                    <a:lnR>
                      <a:noFill/>
                    </a:lnR>
                    <a:lnT>
                      <a:noFill/>
                    </a:lnT>
                    <a:lnB>
                      <a:noFill/>
                    </a:lnB>
                    <a:solidFill>
                      <a:srgbClr val="C6E0B4"/>
                    </a:solidFill>
                  </a:tcPr>
                </a:tc>
                <a:tc>
                  <a:txBody>
                    <a:bodyPr/>
                    <a:lstStyle/>
                    <a:p>
                      <a:pPr algn="ctr" fontAlgn="ctr"/>
                      <a:r>
                        <a:rPr lang="en-US" sz="1500" b="0" i="0" u="none" strike="noStrike" dirty="0">
                          <a:solidFill>
                            <a:srgbClr val="000000"/>
                          </a:solidFill>
                          <a:effectLst/>
                          <a:latin typeface="+mj-lt"/>
                        </a:rPr>
                        <a:t>2</a:t>
                      </a:r>
                    </a:p>
                  </a:txBody>
                  <a:tcPr marL="9525" marR="9525" marT="9525" marB="0" anchor="ctr">
                    <a:lnL>
                      <a:noFill/>
                    </a:lnL>
                    <a:lnR>
                      <a:noFill/>
                    </a:lnR>
                    <a:lnT>
                      <a:noFill/>
                    </a:lnT>
                    <a:lnB>
                      <a:noFill/>
                    </a:lnB>
                    <a:solidFill>
                      <a:srgbClr val="BDD7EE"/>
                    </a:solidFill>
                  </a:tcPr>
                </a:tc>
                <a:tc>
                  <a:txBody>
                    <a:bodyPr/>
                    <a:lstStyle/>
                    <a:p>
                      <a:pPr algn="l" fontAlgn="ctr"/>
                      <a:r>
                        <a:rPr lang="en-US" sz="1500" b="0" i="0" u="none" strike="noStrike" dirty="0">
                          <a:solidFill>
                            <a:srgbClr val="000000"/>
                          </a:solidFill>
                          <a:effectLst/>
                          <a:latin typeface="+mj-lt"/>
                        </a:rPr>
                        <a:t>Evergreen Broadleaf Forest</a:t>
                      </a:r>
                    </a:p>
                  </a:txBody>
                  <a:tcPr marL="9525" marR="9525" marT="9525" marB="0" anchor="ctr">
                    <a:lnL>
                      <a:noFill/>
                    </a:lnL>
                    <a:lnR>
                      <a:noFill/>
                    </a:lnR>
                    <a:lnT>
                      <a:noFill/>
                    </a:lnT>
                    <a:lnB>
                      <a:noFill/>
                    </a:lnB>
                    <a:solidFill>
                      <a:srgbClr val="BDD7EE"/>
                    </a:solidFill>
                  </a:tcPr>
                </a:tc>
                <a:extLst>
                  <a:ext uri="{0D108BD9-81ED-4DB2-BD59-A6C34878D82A}">
                    <a16:rowId xmlns:a16="http://schemas.microsoft.com/office/drawing/2014/main" xmlns="" val="2865833996"/>
                  </a:ext>
                </a:extLst>
              </a:tr>
              <a:tr h="234668">
                <a:tc>
                  <a:txBody>
                    <a:bodyPr/>
                    <a:lstStyle/>
                    <a:p>
                      <a:pPr algn="l" fontAlgn="ctr"/>
                      <a:r>
                        <a:rPr lang="en-US" sz="1500" b="0" i="0" u="none" strike="noStrike" dirty="0">
                          <a:solidFill>
                            <a:srgbClr val="000000"/>
                          </a:solidFill>
                          <a:effectLst/>
                          <a:latin typeface="+mj-lt"/>
                        </a:rPr>
                        <a:t>Forests </a:t>
                      </a:r>
                    </a:p>
                  </a:txBody>
                  <a:tcPr marL="9525" marR="9525" marT="9525" marB="0" anchor="ctr">
                    <a:lnL>
                      <a:noFill/>
                    </a:lnL>
                    <a:lnR>
                      <a:noFill/>
                    </a:lnR>
                    <a:lnT>
                      <a:noFill/>
                    </a:lnT>
                    <a:lnB>
                      <a:noFill/>
                    </a:lnB>
                    <a:solidFill>
                      <a:srgbClr val="C6E0B4"/>
                    </a:solidFill>
                  </a:tcPr>
                </a:tc>
                <a:tc>
                  <a:txBody>
                    <a:bodyPr/>
                    <a:lstStyle/>
                    <a:p>
                      <a:pPr algn="ctr" fontAlgn="ctr"/>
                      <a:r>
                        <a:rPr lang="en-US" sz="1500" b="0" i="0" u="none" strike="noStrike" dirty="0">
                          <a:solidFill>
                            <a:srgbClr val="000000"/>
                          </a:solidFill>
                          <a:effectLst/>
                          <a:latin typeface="+mj-lt"/>
                        </a:rPr>
                        <a:t>2</a:t>
                      </a:r>
                    </a:p>
                  </a:txBody>
                  <a:tcPr marL="9525" marR="9525" marT="9525" marB="0" anchor="ctr">
                    <a:lnL>
                      <a:noFill/>
                    </a:lnL>
                    <a:lnR>
                      <a:noFill/>
                    </a:lnR>
                    <a:lnT>
                      <a:noFill/>
                    </a:lnT>
                    <a:lnB>
                      <a:noFill/>
                    </a:lnB>
                    <a:solidFill>
                      <a:srgbClr val="BDD7EE"/>
                    </a:solidFill>
                  </a:tcPr>
                </a:tc>
                <a:tc>
                  <a:txBody>
                    <a:bodyPr/>
                    <a:lstStyle/>
                    <a:p>
                      <a:pPr algn="l" fontAlgn="ctr"/>
                      <a:r>
                        <a:rPr lang="en-US" sz="1500" b="0" i="0" u="none" strike="noStrike" dirty="0">
                          <a:solidFill>
                            <a:srgbClr val="000000"/>
                          </a:solidFill>
                          <a:effectLst/>
                          <a:latin typeface="+mj-lt"/>
                        </a:rPr>
                        <a:t>Evergreen Broadleaf Forest</a:t>
                      </a:r>
                    </a:p>
                  </a:txBody>
                  <a:tcPr marL="9525" marR="9525" marT="9525" marB="0" anchor="ctr">
                    <a:lnL>
                      <a:noFill/>
                    </a:lnL>
                    <a:lnR>
                      <a:noFill/>
                    </a:lnR>
                    <a:lnT>
                      <a:noFill/>
                    </a:lnT>
                    <a:lnB>
                      <a:noFill/>
                    </a:lnB>
                    <a:solidFill>
                      <a:srgbClr val="BDD7EE"/>
                    </a:solidFill>
                  </a:tcPr>
                </a:tc>
                <a:extLst>
                  <a:ext uri="{0D108BD9-81ED-4DB2-BD59-A6C34878D82A}">
                    <a16:rowId xmlns:a16="http://schemas.microsoft.com/office/drawing/2014/main" xmlns="" val="1475877624"/>
                  </a:ext>
                </a:extLst>
              </a:tr>
              <a:tr h="460515">
                <a:tc>
                  <a:txBody>
                    <a:bodyPr/>
                    <a:lstStyle/>
                    <a:p>
                      <a:pPr algn="l" fontAlgn="ctr"/>
                      <a:r>
                        <a:rPr lang="en-US" sz="1500" b="0" i="0" u="none" strike="noStrike" dirty="0">
                          <a:solidFill>
                            <a:srgbClr val="000000"/>
                          </a:solidFill>
                          <a:effectLst/>
                          <a:latin typeface="+mj-lt"/>
                        </a:rPr>
                        <a:t>Mosaic of forest vegetation with agricultural areas</a:t>
                      </a:r>
                    </a:p>
                  </a:txBody>
                  <a:tcPr marL="9525" marR="9525" marT="9525" marB="0" anchor="ctr">
                    <a:lnL>
                      <a:noFill/>
                    </a:lnL>
                    <a:lnR>
                      <a:noFill/>
                    </a:lnR>
                    <a:lnT>
                      <a:noFill/>
                    </a:lnT>
                    <a:lnB>
                      <a:noFill/>
                    </a:lnB>
                    <a:solidFill>
                      <a:srgbClr val="C6E0B4"/>
                    </a:solidFill>
                  </a:tcPr>
                </a:tc>
                <a:tc>
                  <a:txBody>
                    <a:bodyPr/>
                    <a:lstStyle/>
                    <a:p>
                      <a:pPr algn="ctr" fontAlgn="ctr"/>
                      <a:r>
                        <a:rPr lang="en-US" sz="1500" b="0" i="0" u="none" strike="noStrike" dirty="0">
                          <a:solidFill>
                            <a:srgbClr val="000000"/>
                          </a:solidFill>
                          <a:effectLst/>
                          <a:latin typeface="+mj-lt"/>
                        </a:rPr>
                        <a:t>14</a:t>
                      </a:r>
                    </a:p>
                  </a:txBody>
                  <a:tcPr marL="9525" marR="9525" marT="9525" marB="0" anchor="ctr">
                    <a:lnL>
                      <a:noFill/>
                    </a:lnL>
                    <a:lnR>
                      <a:noFill/>
                    </a:lnR>
                    <a:lnT>
                      <a:noFill/>
                    </a:lnT>
                    <a:lnB>
                      <a:noFill/>
                    </a:lnB>
                    <a:solidFill>
                      <a:srgbClr val="BDD7EE"/>
                    </a:solidFill>
                  </a:tcPr>
                </a:tc>
                <a:tc>
                  <a:txBody>
                    <a:bodyPr/>
                    <a:lstStyle/>
                    <a:p>
                      <a:pPr algn="l" fontAlgn="ctr"/>
                      <a:r>
                        <a:rPr lang="en-US" sz="1500" b="0" i="0" u="none" strike="noStrike" dirty="0">
                          <a:solidFill>
                            <a:srgbClr val="000000"/>
                          </a:solidFill>
                          <a:effectLst/>
                          <a:latin typeface="+mj-lt"/>
                        </a:rPr>
                        <a:t>Cropland/Natural Vegetation Mosaic</a:t>
                      </a:r>
                    </a:p>
                  </a:txBody>
                  <a:tcPr marL="9525" marR="9525" marT="9525" marB="0" anchor="ctr">
                    <a:lnL>
                      <a:noFill/>
                    </a:lnL>
                    <a:lnR>
                      <a:noFill/>
                    </a:lnR>
                    <a:lnT>
                      <a:noFill/>
                    </a:lnT>
                    <a:lnB>
                      <a:noFill/>
                    </a:lnB>
                    <a:solidFill>
                      <a:srgbClr val="BDD7EE"/>
                    </a:solidFill>
                  </a:tcPr>
                </a:tc>
                <a:extLst>
                  <a:ext uri="{0D108BD9-81ED-4DB2-BD59-A6C34878D82A}">
                    <a16:rowId xmlns:a16="http://schemas.microsoft.com/office/drawing/2014/main" xmlns="" val="2887179044"/>
                  </a:ext>
                </a:extLst>
              </a:tr>
              <a:tr h="234668">
                <a:tc>
                  <a:txBody>
                    <a:bodyPr/>
                    <a:lstStyle/>
                    <a:p>
                      <a:pPr algn="l" fontAlgn="ctr"/>
                      <a:r>
                        <a:rPr lang="en-US" sz="1500" b="0" i="0" u="none" strike="noStrike">
                          <a:solidFill>
                            <a:srgbClr val="000000"/>
                          </a:solidFill>
                          <a:effectLst/>
                          <a:latin typeface="+mj-lt"/>
                        </a:rPr>
                        <a:t>Rural vegetation</a:t>
                      </a:r>
                    </a:p>
                  </a:txBody>
                  <a:tcPr marL="9525" marR="9525" marT="9525" marB="0" anchor="ctr">
                    <a:lnL>
                      <a:noFill/>
                    </a:lnL>
                    <a:lnR>
                      <a:noFill/>
                    </a:lnR>
                    <a:lnT>
                      <a:noFill/>
                    </a:lnT>
                    <a:lnB>
                      <a:noFill/>
                    </a:lnB>
                    <a:solidFill>
                      <a:srgbClr val="C6E0B4"/>
                    </a:solidFill>
                  </a:tcPr>
                </a:tc>
                <a:tc>
                  <a:txBody>
                    <a:bodyPr/>
                    <a:lstStyle/>
                    <a:p>
                      <a:pPr algn="ctr" fontAlgn="ctr"/>
                      <a:r>
                        <a:rPr lang="en-US" sz="1500" b="0" i="0" u="none" strike="noStrike" dirty="0">
                          <a:solidFill>
                            <a:srgbClr val="000000"/>
                          </a:solidFill>
                          <a:effectLst/>
                          <a:latin typeface="+mj-lt"/>
                        </a:rPr>
                        <a:t>7</a:t>
                      </a:r>
                    </a:p>
                  </a:txBody>
                  <a:tcPr marL="9525" marR="9525" marT="9525" marB="0" anchor="ctr">
                    <a:lnL>
                      <a:noFill/>
                    </a:lnL>
                    <a:lnR>
                      <a:noFill/>
                    </a:lnR>
                    <a:lnT>
                      <a:noFill/>
                    </a:lnT>
                    <a:lnB>
                      <a:noFill/>
                    </a:lnB>
                    <a:solidFill>
                      <a:srgbClr val="BDD7EE"/>
                    </a:solidFill>
                  </a:tcPr>
                </a:tc>
                <a:tc>
                  <a:txBody>
                    <a:bodyPr/>
                    <a:lstStyle/>
                    <a:p>
                      <a:pPr algn="l" fontAlgn="ctr"/>
                      <a:r>
                        <a:rPr lang="en-US" sz="1500" b="0" i="0" u="none" strike="noStrike" dirty="0">
                          <a:solidFill>
                            <a:srgbClr val="000000"/>
                          </a:solidFill>
                          <a:effectLst/>
                          <a:latin typeface="+mj-lt"/>
                        </a:rPr>
                        <a:t>Open Shrublands</a:t>
                      </a:r>
                    </a:p>
                  </a:txBody>
                  <a:tcPr marL="9525" marR="9525" marT="9525" marB="0" anchor="ctr">
                    <a:lnL>
                      <a:noFill/>
                    </a:lnL>
                    <a:lnR>
                      <a:noFill/>
                    </a:lnR>
                    <a:lnT>
                      <a:noFill/>
                    </a:lnT>
                    <a:lnB>
                      <a:noFill/>
                    </a:lnB>
                    <a:solidFill>
                      <a:srgbClr val="BDD7EE"/>
                    </a:solidFill>
                  </a:tcPr>
                </a:tc>
                <a:extLst>
                  <a:ext uri="{0D108BD9-81ED-4DB2-BD59-A6C34878D82A}">
                    <a16:rowId xmlns:a16="http://schemas.microsoft.com/office/drawing/2014/main" xmlns="" val="2772710436"/>
                  </a:ext>
                </a:extLst>
              </a:tr>
              <a:tr h="234668">
                <a:tc>
                  <a:txBody>
                    <a:bodyPr/>
                    <a:lstStyle/>
                    <a:p>
                      <a:pPr algn="l" fontAlgn="ctr"/>
                      <a:r>
                        <a:rPr lang="en-US" sz="1500" b="0" i="0" u="none" strike="noStrike">
                          <a:solidFill>
                            <a:srgbClr val="000000"/>
                          </a:solidFill>
                          <a:effectLst/>
                          <a:latin typeface="+mj-lt"/>
                        </a:rPr>
                        <a:t>Wet area</a:t>
                      </a:r>
                    </a:p>
                  </a:txBody>
                  <a:tcPr marL="9525" marR="9525" marT="9525" marB="0" anchor="ctr">
                    <a:lnL>
                      <a:noFill/>
                    </a:lnL>
                    <a:lnR>
                      <a:noFill/>
                    </a:lnR>
                    <a:lnT>
                      <a:noFill/>
                    </a:lnT>
                    <a:lnB>
                      <a:noFill/>
                    </a:lnB>
                    <a:solidFill>
                      <a:srgbClr val="C6E0B4"/>
                    </a:solidFill>
                  </a:tcPr>
                </a:tc>
                <a:tc>
                  <a:txBody>
                    <a:bodyPr/>
                    <a:lstStyle/>
                    <a:p>
                      <a:pPr algn="ctr" fontAlgn="ctr"/>
                      <a:r>
                        <a:rPr lang="en-US" sz="1500" b="0" i="0" u="none" strike="noStrike" dirty="0">
                          <a:solidFill>
                            <a:srgbClr val="000000"/>
                          </a:solidFill>
                          <a:effectLst/>
                          <a:latin typeface="+mj-lt"/>
                        </a:rPr>
                        <a:t>11</a:t>
                      </a:r>
                    </a:p>
                  </a:txBody>
                  <a:tcPr marL="9525" marR="9525" marT="9525" marB="0" anchor="ctr">
                    <a:lnL>
                      <a:noFill/>
                    </a:lnL>
                    <a:lnR>
                      <a:noFill/>
                    </a:lnR>
                    <a:lnT>
                      <a:noFill/>
                    </a:lnT>
                    <a:lnB>
                      <a:noFill/>
                    </a:lnB>
                    <a:solidFill>
                      <a:srgbClr val="BDD7EE"/>
                    </a:solidFill>
                  </a:tcPr>
                </a:tc>
                <a:tc>
                  <a:txBody>
                    <a:bodyPr/>
                    <a:lstStyle/>
                    <a:p>
                      <a:pPr algn="l" fontAlgn="ctr"/>
                      <a:r>
                        <a:rPr lang="en-US" sz="1500" b="0" i="0" u="none" strike="noStrike" dirty="0">
                          <a:solidFill>
                            <a:srgbClr val="000000"/>
                          </a:solidFill>
                          <a:effectLst/>
                          <a:latin typeface="+mj-lt"/>
                        </a:rPr>
                        <a:t>Permanent Wetlands</a:t>
                      </a:r>
                    </a:p>
                  </a:txBody>
                  <a:tcPr marL="9525" marR="9525" marT="9525" marB="0" anchor="ctr">
                    <a:lnL>
                      <a:noFill/>
                    </a:lnL>
                    <a:lnR>
                      <a:noFill/>
                    </a:lnR>
                    <a:lnT>
                      <a:noFill/>
                    </a:lnT>
                    <a:lnB>
                      <a:noFill/>
                    </a:lnB>
                    <a:solidFill>
                      <a:srgbClr val="BDD7EE"/>
                    </a:solidFill>
                  </a:tcPr>
                </a:tc>
                <a:extLst>
                  <a:ext uri="{0D108BD9-81ED-4DB2-BD59-A6C34878D82A}">
                    <a16:rowId xmlns:a16="http://schemas.microsoft.com/office/drawing/2014/main" xmlns="" val="1851365423"/>
                  </a:ext>
                </a:extLst>
              </a:tr>
              <a:tr h="234668">
                <a:tc>
                  <a:txBody>
                    <a:bodyPr/>
                    <a:lstStyle/>
                    <a:p>
                      <a:pPr algn="l" fontAlgn="ctr"/>
                      <a:r>
                        <a:rPr lang="en-US" sz="1500" b="0" i="0" u="none" strike="noStrike">
                          <a:solidFill>
                            <a:srgbClr val="000000"/>
                          </a:solidFill>
                          <a:effectLst/>
                          <a:latin typeface="+mj-lt"/>
                        </a:rPr>
                        <a:t>Natural pasture</a:t>
                      </a:r>
                    </a:p>
                  </a:txBody>
                  <a:tcPr marL="9525" marR="9525" marT="9525" marB="0" anchor="ctr">
                    <a:lnL>
                      <a:noFill/>
                    </a:lnL>
                    <a:lnR>
                      <a:noFill/>
                    </a:lnR>
                    <a:lnT>
                      <a:noFill/>
                    </a:lnT>
                    <a:lnB>
                      <a:noFill/>
                    </a:lnB>
                    <a:solidFill>
                      <a:srgbClr val="C6E0B4"/>
                    </a:solidFill>
                  </a:tcPr>
                </a:tc>
                <a:tc>
                  <a:txBody>
                    <a:bodyPr/>
                    <a:lstStyle/>
                    <a:p>
                      <a:pPr algn="ctr" fontAlgn="ctr"/>
                      <a:r>
                        <a:rPr lang="en-US" sz="1500" b="0" i="0" u="none" strike="noStrike" dirty="0">
                          <a:solidFill>
                            <a:srgbClr val="000000"/>
                          </a:solidFill>
                          <a:effectLst/>
                          <a:latin typeface="+mj-lt"/>
                        </a:rPr>
                        <a:t>10</a:t>
                      </a:r>
                    </a:p>
                  </a:txBody>
                  <a:tcPr marL="9525" marR="9525" marT="9525" marB="0" anchor="ctr">
                    <a:lnL>
                      <a:noFill/>
                    </a:lnL>
                    <a:lnR>
                      <a:noFill/>
                    </a:lnR>
                    <a:lnT>
                      <a:noFill/>
                    </a:lnT>
                    <a:lnB>
                      <a:noFill/>
                    </a:lnB>
                    <a:solidFill>
                      <a:srgbClr val="BDD7EE"/>
                    </a:solidFill>
                  </a:tcPr>
                </a:tc>
                <a:tc>
                  <a:txBody>
                    <a:bodyPr/>
                    <a:lstStyle/>
                    <a:p>
                      <a:pPr algn="l" fontAlgn="ctr"/>
                      <a:r>
                        <a:rPr lang="en-US" sz="1500" b="0" i="0" u="none" strike="noStrike" dirty="0">
                          <a:solidFill>
                            <a:srgbClr val="000000"/>
                          </a:solidFill>
                          <a:effectLst/>
                          <a:latin typeface="+mj-lt"/>
                        </a:rPr>
                        <a:t>Grasslands</a:t>
                      </a:r>
                    </a:p>
                  </a:txBody>
                  <a:tcPr marL="9525" marR="9525" marT="9525" marB="0" anchor="ctr">
                    <a:lnL>
                      <a:noFill/>
                    </a:lnL>
                    <a:lnR>
                      <a:noFill/>
                    </a:lnR>
                    <a:lnT>
                      <a:noFill/>
                    </a:lnT>
                    <a:lnB>
                      <a:noFill/>
                    </a:lnB>
                    <a:solidFill>
                      <a:srgbClr val="BDD7EE"/>
                    </a:solidFill>
                  </a:tcPr>
                </a:tc>
                <a:extLst>
                  <a:ext uri="{0D108BD9-81ED-4DB2-BD59-A6C34878D82A}">
                    <a16:rowId xmlns:a16="http://schemas.microsoft.com/office/drawing/2014/main" xmlns="" val="2401069787"/>
                  </a:ext>
                </a:extLst>
              </a:tr>
              <a:tr h="460515">
                <a:tc>
                  <a:txBody>
                    <a:bodyPr/>
                    <a:lstStyle/>
                    <a:p>
                      <a:pPr algn="l" fontAlgn="ctr"/>
                      <a:r>
                        <a:rPr lang="en-US" sz="1500" b="0" i="0" u="none" strike="noStrike">
                          <a:solidFill>
                            <a:srgbClr val="000000"/>
                          </a:solidFill>
                          <a:effectLst/>
                          <a:latin typeface="+mj-lt"/>
                        </a:rPr>
                        <a:t>Agriculture mosaic with remnants of the rural areas</a:t>
                      </a:r>
                    </a:p>
                  </a:txBody>
                  <a:tcPr marL="9525" marR="9525" marT="9525" marB="0" anchor="ctr">
                    <a:lnL>
                      <a:noFill/>
                    </a:lnL>
                    <a:lnR>
                      <a:noFill/>
                    </a:lnR>
                    <a:lnT>
                      <a:noFill/>
                    </a:lnT>
                    <a:lnB>
                      <a:noFill/>
                    </a:lnB>
                    <a:solidFill>
                      <a:srgbClr val="C6E0B4"/>
                    </a:solidFill>
                  </a:tcPr>
                </a:tc>
                <a:tc>
                  <a:txBody>
                    <a:bodyPr/>
                    <a:lstStyle/>
                    <a:p>
                      <a:pPr algn="ctr" fontAlgn="ctr"/>
                      <a:r>
                        <a:rPr lang="en-US" sz="1500" b="0" i="0" u="none" strike="noStrike" dirty="0">
                          <a:solidFill>
                            <a:srgbClr val="000000"/>
                          </a:solidFill>
                          <a:effectLst/>
                          <a:latin typeface="+mj-lt"/>
                        </a:rPr>
                        <a:t>14</a:t>
                      </a:r>
                    </a:p>
                  </a:txBody>
                  <a:tcPr marL="9525" marR="9525" marT="9525" marB="0" anchor="ctr">
                    <a:lnL>
                      <a:noFill/>
                    </a:lnL>
                    <a:lnR>
                      <a:noFill/>
                    </a:lnR>
                    <a:lnT>
                      <a:noFill/>
                    </a:lnT>
                    <a:lnB>
                      <a:noFill/>
                    </a:lnB>
                    <a:solidFill>
                      <a:srgbClr val="BDD7EE"/>
                    </a:solidFill>
                  </a:tcPr>
                </a:tc>
                <a:tc>
                  <a:txBody>
                    <a:bodyPr/>
                    <a:lstStyle/>
                    <a:p>
                      <a:pPr algn="l" fontAlgn="ctr"/>
                      <a:r>
                        <a:rPr lang="en-US" sz="1500" b="0" i="0" u="none" strike="noStrike" dirty="0">
                          <a:solidFill>
                            <a:srgbClr val="000000"/>
                          </a:solidFill>
                          <a:effectLst/>
                          <a:latin typeface="+mj-lt"/>
                        </a:rPr>
                        <a:t>Cropland/Natural Vegetation Mosaic</a:t>
                      </a:r>
                    </a:p>
                  </a:txBody>
                  <a:tcPr marL="9525" marR="9525" marT="9525" marB="0" anchor="ctr">
                    <a:lnL>
                      <a:noFill/>
                    </a:lnL>
                    <a:lnR>
                      <a:noFill/>
                    </a:lnR>
                    <a:lnT>
                      <a:noFill/>
                    </a:lnT>
                    <a:lnB>
                      <a:noFill/>
                    </a:lnB>
                    <a:solidFill>
                      <a:srgbClr val="BDD7EE"/>
                    </a:solidFill>
                  </a:tcPr>
                </a:tc>
                <a:extLst>
                  <a:ext uri="{0D108BD9-81ED-4DB2-BD59-A6C34878D82A}">
                    <a16:rowId xmlns:a16="http://schemas.microsoft.com/office/drawing/2014/main" xmlns="" val="3685917622"/>
                  </a:ext>
                </a:extLst>
              </a:tr>
              <a:tr h="234668">
                <a:tc>
                  <a:txBody>
                    <a:bodyPr/>
                    <a:lstStyle/>
                    <a:p>
                      <a:pPr algn="l" fontAlgn="ctr"/>
                      <a:r>
                        <a:rPr lang="en-US" sz="1500" b="0" i="0" u="none" strike="noStrike">
                          <a:solidFill>
                            <a:srgbClr val="000000"/>
                          </a:solidFill>
                          <a:effectLst/>
                          <a:latin typeface="+mj-lt"/>
                        </a:rPr>
                        <a:t>Continenral water body</a:t>
                      </a:r>
                    </a:p>
                  </a:txBody>
                  <a:tcPr marL="9525" marR="9525" marT="9525" marB="0" anchor="ctr">
                    <a:lnL>
                      <a:noFill/>
                    </a:lnL>
                    <a:lnR>
                      <a:noFill/>
                    </a:lnR>
                    <a:lnT>
                      <a:noFill/>
                    </a:lnT>
                    <a:lnB>
                      <a:noFill/>
                    </a:lnB>
                    <a:solidFill>
                      <a:srgbClr val="C6E0B4"/>
                    </a:solidFill>
                  </a:tcPr>
                </a:tc>
                <a:tc>
                  <a:txBody>
                    <a:bodyPr/>
                    <a:lstStyle/>
                    <a:p>
                      <a:pPr algn="ctr" fontAlgn="ctr"/>
                      <a:r>
                        <a:rPr lang="en-US" sz="1500" b="0" i="0" u="none" strike="noStrike">
                          <a:solidFill>
                            <a:srgbClr val="000000"/>
                          </a:solidFill>
                          <a:effectLst/>
                          <a:latin typeface="+mj-lt"/>
                        </a:rPr>
                        <a:t>17</a:t>
                      </a:r>
                    </a:p>
                  </a:txBody>
                  <a:tcPr marL="9525" marR="9525" marT="9525" marB="0" anchor="ctr">
                    <a:lnL>
                      <a:noFill/>
                    </a:lnL>
                    <a:lnR>
                      <a:noFill/>
                    </a:lnR>
                    <a:lnT>
                      <a:noFill/>
                    </a:lnT>
                    <a:lnB>
                      <a:noFill/>
                    </a:lnB>
                    <a:solidFill>
                      <a:srgbClr val="BDD7EE"/>
                    </a:solidFill>
                  </a:tcPr>
                </a:tc>
                <a:tc>
                  <a:txBody>
                    <a:bodyPr/>
                    <a:lstStyle/>
                    <a:p>
                      <a:pPr algn="l" fontAlgn="ctr"/>
                      <a:r>
                        <a:rPr lang="en-US" sz="1500" b="0" i="0" u="none" strike="noStrike" dirty="0">
                          <a:solidFill>
                            <a:srgbClr val="000000"/>
                          </a:solidFill>
                          <a:effectLst/>
                          <a:latin typeface="+mj-lt"/>
                        </a:rPr>
                        <a:t>Water</a:t>
                      </a:r>
                    </a:p>
                  </a:txBody>
                  <a:tcPr marL="9525" marR="9525" marT="9525" marB="0" anchor="ctr">
                    <a:lnL>
                      <a:noFill/>
                    </a:lnL>
                    <a:lnR>
                      <a:noFill/>
                    </a:lnR>
                    <a:lnT>
                      <a:noFill/>
                    </a:lnT>
                    <a:lnB>
                      <a:noFill/>
                    </a:lnB>
                    <a:solidFill>
                      <a:srgbClr val="BDD7EE"/>
                    </a:solidFill>
                  </a:tcPr>
                </a:tc>
                <a:extLst>
                  <a:ext uri="{0D108BD9-81ED-4DB2-BD59-A6C34878D82A}">
                    <a16:rowId xmlns:a16="http://schemas.microsoft.com/office/drawing/2014/main" xmlns="" val="1973852186"/>
                  </a:ext>
                </a:extLst>
              </a:tr>
              <a:tr h="234668">
                <a:tc>
                  <a:txBody>
                    <a:bodyPr/>
                    <a:lstStyle/>
                    <a:p>
                      <a:pPr algn="l" fontAlgn="ctr"/>
                      <a:r>
                        <a:rPr lang="en-US" sz="1500" b="0" i="0" u="none" strike="noStrike">
                          <a:solidFill>
                            <a:srgbClr val="000000"/>
                          </a:solidFill>
                          <a:effectLst/>
                          <a:latin typeface="+mj-lt"/>
                        </a:rPr>
                        <a:t>Coastal water body</a:t>
                      </a:r>
                    </a:p>
                  </a:txBody>
                  <a:tcPr marL="9525" marR="9525" marT="9525" marB="0" anchor="ctr">
                    <a:lnL>
                      <a:noFill/>
                    </a:lnL>
                    <a:lnR>
                      <a:noFill/>
                    </a:lnR>
                    <a:lnT>
                      <a:noFill/>
                    </a:lnT>
                    <a:lnB>
                      <a:noFill/>
                    </a:lnB>
                    <a:solidFill>
                      <a:srgbClr val="C6E0B4"/>
                    </a:solidFill>
                  </a:tcPr>
                </a:tc>
                <a:tc>
                  <a:txBody>
                    <a:bodyPr/>
                    <a:lstStyle/>
                    <a:p>
                      <a:pPr algn="ctr" fontAlgn="ctr"/>
                      <a:r>
                        <a:rPr lang="en-US" sz="1500" b="0" i="0" u="none" strike="noStrike">
                          <a:solidFill>
                            <a:srgbClr val="000000"/>
                          </a:solidFill>
                          <a:effectLst/>
                          <a:latin typeface="+mj-lt"/>
                        </a:rPr>
                        <a:t>17</a:t>
                      </a:r>
                    </a:p>
                  </a:txBody>
                  <a:tcPr marL="9525" marR="9525" marT="9525" marB="0" anchor="ctr">
                    <a:lnL>
                      <a:noFill/>
                    </a:lnL>
                    <a:lnR>
                      <a:noFill/>
                    </a:lnR>
                    <a:lnT>
                      <a:noFill/>
                    </a:lnT>
                    <a:lnB>
                      <a:noFill/>
                    </a:lnB>
                    <a:solidFill>
                      <a:srgbClr val="BDD7EE"/>
                    </a:solidFill>
                  </a:tcPr>
                </a:tc>
                <a:tc>
                  <a:txBody>
                    <a:bodyPr/>
                    <a:lstStyle/>
                    <a:p>
                      <a:pPr algn="l" fontAlgn="ctr"/>
                      <a:r>
                        <a:rPr lang="en-US" sz="1500" b="0" i="0" u="none" strike="noStrike" dirty="0">
                          <a:solidFill>
                            <a:srgbClr val="000000"/>
                          </a:solidFill>
                          <a:effectLst/>
                          <a:latin typeface="+mj-lt"/>
                        </a:rPr>
                        <a:t>Water</a:t>
                      </a:r>
                    </a:p>
                  </a:txBody>
                  <a:tcPr marL="9525" marR="9525" marT="9525" marB="0" anchor="ctr">
                    <a:lnL>
                      <a:noFill/>
                    </a:lnL>
                    <a:lnR>
                      <a:noFill/>
                    </a:lnR>
                    <a:lnT>
                      <a:noFill/>
                    </a:lnT>
                    <a:lnB>
                      <a:noFill/>
                    </a:lnB>
                    <a:solidFill>
                      <a:srgbClr val="BDD7EE"/>
                    </a:solidFill>
                  </a:tcPr>
                </a:tc>
                <a:extLst>
                  <a:ext uri="{0D108BD9-81ED-4DB2-BD59-A6C34878D82A}">
                    <a16:rowId xmlns:a16="http://schemas.microsoft.com/office/drawing/2014/main" xmlns="" val="2311103724"/>
                  </a:ext>
                </a:extLst>
              </a:tr>
              <a:tr h="234668">
                <a:tc>
                  <a:txBody>
                    <a:bodyPr/>
                    <a:lstStyle/>
                    <a:p>
                      <a:pPr algn="l" fontAlgn="ctr"/>
                      <a:r>
                        <a:rPr lang="en-US" sz="1500" b="0" i="0" u="none" strike="noStrike">
                          <a:solidFill>
                            <a:srgbClr val="000000"/>
                          </a:solidFill>
                          <a:effectLst/>
                          <a:latin typeface="+mj-lt"/>
                        </a:rPr>
                        <a:t>Barren or Sparsely Vegetated</a:t>
                      </a:r>
                    </a:p>
                  </a:txBody>
                  <a:tcPr marL="9525" marR="9525" marT="9525" marB="0" anchor="ctr">
                    <a:lnL>
                      <a:noFill/>
                    </a:lnL>
                    <a:lnR>
                      <a:noFill/>
                    </a:lnR>
                    <a:lnT>
                      <a:noFill/>
                    </a:lnT>
                    <a:lnB>
                      <a:noFill/>
                    </a:lnB>
                    <a:solidFill>
                      <a:srgbClr val="C6E0B4"/>
                    </a:solidFill>
                  </a:tcPr>
                </a:tc>
                <a:tc>
                  <a:txBody>
                    <a:bodyPr/>
                    <a:lstStyle/>
                    <a:p>
                      <a:pPr algn="ctr" fontAlgn="ctr"/>
                      <a:r>
                        <a:rPr lang="en-US" sz="1500" b="0" i="0" u="none" strike="noStrike">
                          <a:solidFill>
                            <a:srgbClr val="000000"/>
                          </a:solidFill>
                          <a:effectLst/>
                          <a:latin typeface="+mj-lt"/>
                        </a:rPr>
                        <a:t>16</a:t>
                      </a:r>
                    </a:p>
                  </a:txBody>
                  <a:tcPr marL="9525" marR="9525" marT="9525" marB="0" anchor="ctr">
                    <a:lnL>
                      <a:noFill/>
                    </a:lnL>
                    <a:lnR>
                      <a:noFill/>
                    </a:lnR>
                    <a:lnT>
                      <a:noFill/>
                    </a:lnT>
                    <a:lnB>
                      <a:noFill/>
                    </a:lnB>
                    <a:solidFill>
                      <a:srgbClr val="BDD7EE"/>
                    </a:solidFill>
                  </a:tcPr>
                </a:tc>
                <a:tc>
                  <a:txBody>
                    <a:bodyPr/>
                    <a:lstStyle/>
                    <a:p>
                      <a:pPr algn="l" fontAlgn="ctr"/>
                      <a:r>
                        <a:rPr lang="en-US" sz="1500" b="0" i="0" u="none" strike="noStrike" dirty="0">
                          <a:solidFill>
                            <a:srgbClr val="000000"/>
                          </a:solidFill>
                          <a:effectLst/>
                          <a:latin typeface="+mj-lt"/>
                        </a:rPr>
                        <a:t>Barren or Sparsely Vegetated</a:t>
                      </a:r>
                    </a:p>
                  </a:txBody>
                  <a:tcPr marL="9525" marR="9525" marT="9525" marB="0" anchor="ctr">
                    <a:lnL>
                      <a:noFill/>
                    </a:lnL>
                    <a:lnR>
                      <a:noFill/>
                    </a:lnR>
                    <a:lnT>
                      <a:noFill/>
                    </a:lnT>
                    <a:lnB>
                      <a:noFill/>
                    </a:lnB>
                    <a:solidFill>
                      <a:srgbClr val="BDD7EE"/>
                    </a:solidFill>
                  </a:tcPr>
                </a:tc>
                <a:extLst>
                  <a:ext uri="{0D108BD9-81ED-4DB2-BD59-A6C34878D82A}">
                    <a16:rowId xmlns:a16="http://schemas.microsoft.com/office/drawing/2014/main" xmlns="" val="90014591"/>
                  </a:ext>
                </a:extLst>
              </a:tr>
            </a:tbl>
          </a:graphicData>
        </a:graphic>
      </p:graphicFrame>
      <p:sp>
        <p:nvSpPr>
          <p:cNvPr id="2" name="Title 1">
            <a:extLst>
              <a:ext uri="{FF2B5EF4-FFF2-40B4-BE49-F238E27FC236}">
                <a16:creationId xmlns:a16="http://schemas.microsoft.com/office/drawing/2014/main" xmlns="" id="{5ACDDAAA-B02A-4B29-BFED-F190F909A890}"/>
              </a:ext>
            </a:extLst>
          </p:cNvPr>
          <p:cNvSpPr>
            <a:spLocks noGrp="1"/>
          </p:cNvSpPr>
          <p:nvPr>
            <p:ph type="title"/>
          </p:nvPr>
        </p:nvSpPr>
        <p:spPr/>
        <p:txBody>
          <a:bodyPr/>
          <a:lstStyle/>
          <a:p>
            <a:r>
              <a:rPr lang="en-US" sz="2800" dirty="0"/>
              <a:t>Mapping LULC IBGE to MODIS-WRF</a:t>
            </a:r>
            <a:endParaRPr lang="en-US" dirty="0"/>
          </a:p>
        </p:txBody>
      </p:sp>
    </p:spTree>
    <p:extLst>
      <p:ext uri="{BB962C8B-B14F-4D97-AF65-F5344CB8AC3E}">
        <p14:creationId xmlns:p14="http://schemas.microsoft.com/office/powerpoint/2010/main" val="116415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450" dirty="0"/>
              <a:t>Methodology - New Soil texture</a:t>
            </a:r>
          </a:p>
        </p:txBody>
      </p:sp>
      <p:sp>
        <p:nvSpPr>
          <p:cNvPr id="6" name="Content Placeholder 5">
            <a:extLst>
              <a:ext uri="{FF2B5EF4-FFF2-40B4-BE49-F238E27FC236}">
                <a16:creationId xmlns:a16="http://schemas.microsoft.com/office/drawing/2014/main" xmlns="" id="{D825C98F-2A5E-4589-9B5D-BB1733F9729C}"/>
              </a:ext>
            </a:extLst>
          </p:cNvPr>
          <p:cNvSpPr>
            <a:spLocks noGrp="1"/>
          </p:cNvSpPr>
          <p:nvPr>
            <p:ph sz="quarter" idx="10"/>
          </p:nvPr>
        </p:nvSpPr>
        <p:spPr>
          <a:xfrm>
            <a:off x="321235" y="898092"/>
            <a:ext cx="3906888" cy="3600000"/>
          </a:xfrm>
        </p:spPr>
        <p:txBody>
          <a:bodyPr/>
          <a:lstStyle/>
          <a:p>
            <a:pPr marL="180975" indent="-180975" algn="just">
              <a:spcBef>
                <a:spcPts val="2400"/>
              </a:spcBef>
            </a:pPr>
            <a:r>
              <a:rPr lang="en-US" sz="2400" dirty="0"/>
              <a:t>Download the 1km*1km raster file with clay, silt and sand % all 6 layers;</a:t>
            </a:r>
          </a:p>
          <a:p>
            <a:pPr marL="180975" indent="-180975" algn="just">
              <a:spcBef>
                <a:spcPts val="2400"/>
              </a:spcBef>
            </a:pPr>
            <a:r>
              <a:rPr lang="en-US" sz="2400" dirty="0"/>
              <a:t>Classify the data according Soil Survey Division staff (1993) – TOP and BOTTOM; </a:t>
            </a:r>
          </a:p>
          <a:p>
            <a:pPr marL="180975" indent="-180975" algn="just">
              <a:spcBef>
                <a:spcPts val="2400"/>
              </a:spcBef>
            </a:pPr>
            <a:r>
              <a:rPr lang="en-US" sz="2400" dirty="0"/>
              <a:t>Convert it to binary format with </a:t>
            </a:r>
            <a:r>
              <a:rPr lang="en-US" sz="2400" dirty="0" err="1"/>
              <a:t>convert_geotiff</a:t>
            </a:r>
            <a:r>
              <a:rPr lang="en-US" sz="2400" dirty="0"/>
              <a:t>;</a:t>
            </a:r>
          </a:p>
        </p:txBody>
      </p:sp>
      <p:sp>
        <p:nvSpPr>
          <p:cNvPr id="12" name="Slide Number Placeholder 5"/>
          <p:cNvSpPr txBox="1">
            <a:spLocks/>
          </p:cNvSpPr>
          <p:nvPr/>
        </p:nvSpPr>
        <p:spPr>
          <a:xfrm>
            <a:off x="8754304" y="4837375"/>
            <a:ext cx="324036" cy="27384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1pPr>
            <a:lvl2pPr marL="742950" indent="-28575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2pPr>
            <a:lvl3pPr marL="11430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3pPr>
            <a:lvl4pPr marL="16002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4pPr>
            <a:lvl5pPr marL="2057400" indent="-228600" algn="l" rtl="0" eaLnBrk="0" fontAlgn="base"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charset="0"/>
                <a:ea typeface="ＭＳ Ｐゴシック" charset="0"/>
                <a:cs typeface="Arial" panose="020B0604020202020204" pitchFamily="34" charset="0"/>
              </a:defRPr>
            </a:lvl9pPr>
          </a:lstStyle>
          <a:p>
            <a:fld id="{A0277021-7889-4DE6-A5E1-8B6410E47922}" type="slidenum">
              <a:rPr lang="en-US" sz="1200" b="0">
                <a:solidFill>
                  <a:schemeClr val="bg1"/>
                </a:solidFill>
                <a:latin typeface="+mj-lt"/>
              </a:rPr>
              <a:t>8</a:t>
            </a:fld>
            <a:endParaRPr lang="en-US" sz="1200" b="0" dirty="0">
              <a:solidFill>
                <a:schemeClr val="bg1"/>
              </a:solidFill>
              <a:latin typeface="+mj-lt"/>
            </a:endParaRPr>
          </a:p>
        </p:txBody>
      </p:sp>
      <p:sp>
        <p:nvSpPr>
          <p:cNvPr id="7" name="Rectangle 6">
            <a:extLst>
              <a:ext uri="{FF2B5EF4-FFF2-40B4-BE49-F238E27FC236}">
                <a16:creationId xmlns:a16="http://schemas.microsoft.com/office/drawing/2014/main" xmlns="" id="{1F07ABC2-1D2F-405E-B42D-3C2B32E68006}"/>
              </a:ext>
            </a:extLst>
          </p:cNvPr>
          <p:cNvSpPr/>
          <p:nvPr/>
        </p:nvSpPr>
        <p:spPr>
          <a:xfrm>
            <a:off x="6197876" y="781887"/>
            <a:ext cx="2718446" cy="369332"/>
          </a:xfrm>
          <a:prstGeom prst="rect">
            <a:avLst/>
          </a:prstGeom>
        </p:spPr>
        <p:txBody>
          <a:bodyPr wrap="square">
            <a:spAutoFit/>
          </a:bodyPr>
          <a:lstStyle/>
          <a:p>
            <a:r>
              <a:rPr lang="en-US" sz="1800" dirty="0">
                <a:latin typeface="+mj-lt"/>
              </a:rPr>
              <a:t>https://soilgrids.org</a:t>
            </a:r>
          </a:p>
        </p:txBody>
      </p:sp>
      <p:sp>
        <p:nvSpPr>
          <p:cNvPr id="8" name="Rectangle 7">
            <a:extLst>
              <a:ext uri="{FF2B5EF4-FFF2-40B4-BE49-F238E27FC236}">
                <a16:creationId xmlns:a16="http://schemas.microsoft.com/office/drawing/2014/main" xmlns="" id="{93B43BD0-DC59-435D-877E-B2A3114B1118}"/>
              </a:ext>
            </a:extLst>
          </p:cNvPr>
          <p:cNvSpPr/>
          <p:nvPr/>
        </p:nvSpPr>
        <p:spPr>
          <a:xfrm>
            <a:off x="328492" y="4803442"/>
            <a:ext cx="3714478" cy="307777"/>
          </a:xfrm>
          <a:prstGeom prst="rect">
            <a:avLst/>
          </a:prstGeom>
        </p:spPr>
        <p:txBody>
          <a:bodyPr wrap="none">
            <a:spAutoFit/>
          </a:bodyPr>
          <a:lstStyle/>
          <a:p>
            <a:r>
              <a:rPr lang="en-US" dirty="0"/>
              <a:t>(https://github.com/openwfm/convert_geotiff)</a:t>
            </a:r>
          </a:p>
        </p:txBody>
      </p:sp>
      <p:pic>
        <p:nvPicPr>
          <p:cNvPr id="9" name="Picture 8">
            <a:extLst>
              <a:ext uri="{FF2B5EF4-FFF2-40B4-BE49-F238E27FC236}">
                <a16:creationId xmlns:a16="http://schemas.microsoft.com/office/drawing/2014/main" xmlns="" id="{5D7B21C9-CE87-4C85-9E1D-52F3023812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4645" y="1151219"/>
            <a:ext cx="3189355" cy="3960000"/>
          </a:xfrm>
          <a:prstGeom prst="rect">
            <a:avLst/>
          </a:prstGeom>
        </p:spPr>
      </p:pic>
      <p:pic>
        <p:nvPicPr>
          <p:cNvPr id="1026" name="Picture 2" descr="Image result for soil texture triangle">
            <a:extLst>
              <a:ext uri="{FF2B5EF4-FFF2-40B4-BE49-F238E27FC236}">
                <a16:creationId xmlns:a16="http://schemas.microsoft.com/office/drawing/2014/main" xmlns="" id="{7665198E-E602-4B77-A590-D9D4710ADF4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97823" y="2941860"/>
            <a:ext cx="2417911"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968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83BDB8-9344-47FE-B444-2CB1826413F4}"/>
              </a:ext>
            </a:extLst>
          </p:cNvPr>
          <p:cNvSpPr>
            <a:spLocks noGrp="1"/>
          </p:cNvSpPr>
          <p:nvPr>
            <p:ph type="title"/>
          </p:nvPr>
        </p:nvSpPr>
        <p:spPr/>
        <p:txBody>
          <a:bodyPr/>
          <a:lstStyle/>
          <a:p>
            <a:r>
              <a:rPr lang="en-US" sz="2800" dirty="0"/>
              <a:t>Methodology – WRF configuration</a:t>
            </a:r>
            <a:endParaRPr lang="en-US" dirty="0"/>
          </a:p>
        </p:txBody>
      </p:sp>
      <p:graphicFrame>
        <p:nvGraphicFramePr>
          <p:cNvPr id="4" name="Table 3">
            <a:extLst>
              <a:ext uri="{FF2B5EF4-FFF2-40B4-BE49-F238E27FC236}">
                <a16:creationId xmlns:a16="http://schemas.microsoft.com/office/drawing/2014/main" xmlns="" id="{2A1315BB-BD7B-4C73-9AF5-FAB06DF3B250}"/>
              </a:ext>
            </a:extLst>
          </p:cNvPr>
          <p:cNvGraphicFramePr>
            <a:graphicFrameLocks noGrp="1"/>
          </p:cNvGraphicFramePr>
          <p:nvPr>
            <p:extLst>
              <p:ext uri="{D42A27DB-BD31-4B8C-83A1-F6EECF244321}">
                <p14:modId xmlns:p14="http://schemas.microsoft.com/office/powerpoint/2010/main" val="557159362"/>
              </p:ext>
            </p:extLst>
          </p:nvPr>
        </p:nvGraphicFramePr>
        <p:xfrm>
          <a:off x="321234" y="897847"/>
          <a:ext cx="3996765" cy="4073300"/>
        </p:xfrm>
        <a:graphic>
          <a:graphicData uri="http://schemas.openxmlformats.org/drawingml/2006/table">
            <a:tbl>
              <a:tblPr/>
              <a:tblGrid>
                <a:gridCol w="2143291">
                  <a:extLst>
                    <a:ext uri="{9D8B030D-6E8A-4147-A177-3AD203B41FA5}">
                      <a16:colId xmlns:a16="http://schemas.microsoft.com/office/drawing/2014/main" xmlns="" val="1985616842"/>
                    </a:ext>
                  </a:extLst>
                </a:gridCol>
                <a:gridCol w="1853474">
                  <a:extLst>
                    <a:ext uri="{9D8B030D-6E8A-4147-A177-3AD203B41FA5}">
                      <a16:colId xmlns:a16="http://schemas.microsoft.com/office/drawing/2014/main" xmlns="" val="3249006135"/>
                    </a:ext>
                  </a:extLst>
                </a:gridCol>
              </a:tblGrid>
              <a:tr h="228835">
                <a:tc gridSpan="2">
                  <a:txBody>
                    <a:bodyPr/>
                    <a:lstStyle/>
                    <a:p>
                      <a:pPr algn="ctr" fontAlgn="ctr"/>
                      <a:r>
                        <a:rPr lang="en-US" sz="1200" b="1" i="0" u="none" strike="noStrike">
                          <a:solidFill>
                            <a:srgbClr val="000000"/>
                          </a:solidFill>
                          <a:effectLst/>
                          <a:latin typeface="Calibri Light" panose="020F0302020204030204" pitchFamily="34" charset="0"/>
                        </a:rPr>
                        <a:t>Domain confguration</a:t>
                      </a:r>
                    </a:p>
                  </a:txBody>
                  <a:tcPr marL="9402" marR="9402" marT="9402"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xmlns="" val="1016781013"/>
                  </a:ext>
                </a:extLst>
              </a:tr>
              <a:tr h="228835">
                <a:tc>
                  <a:txBody>
                    <a:bodyPr/>
                    <a:lstStyle/>
                    <a:p>
                      <a:pPr algn="ctr" fontAlgn="ctr"/>
                      <a:r>
                        <a:rPr lang="en-US" sz="1200" b="0" i="0" u="none" strike="noStrike">
                          <a:solidFill>
                            <a:srgbClr val="000000"/>
                          </a:solidFill>
                          <a:effectLst/>
                          <a:latin typeface="Calibri Light" panose="020F0302020204030204" pitchFamily="34" charset="0"/>
                        </a:rPr>
                        <a:t>Number of points in WE </a:t>
                      </a:r>
                    </a:p>
                  </a:txBody>
                  <a:tcPr marL="9402" marR="9402" marT="9402"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Light" panose="020F0302020204030204" pitchFamily="34" charset="0"/>
                        </a:rPr>
                        <a:t>150</a:t>
                      </a:r>
                    </a:p>
                  </a:txBody>
                  <a:tcPr marL="9402" marR="9402" marT="9402" marB="0" anchor="ctr">
                    <a:lnL>
                      <a:noFill/>
                    </a:lnL>
                    <a:lnR>
                      <a:noFill/>
                    </a:lnR>
                    <a:lnT>
                      <a:noFill/>
                    </a:lnT>
                    <a:lnB>
                      <a:noFill/>
                    </a:lnB>
                  </a:tcPr>
                </a:tc>
                <a:extLst>
                  <a:ext uri="{0D108BD9-81ED-4DB2-BD59-A6C34878D82A}">
                    <a16:rowId xmlns:a16="http://schemas.microsoft.com/office/drawing/2014/main" xmlns="" val="946389310"/>
                  </a:ext>
                </a:extLst>
              </a:tr>
              <a:tr h="228835">
                <a:tc>
                  <a:txBody>
                    <a:bodyPr/>
                    <a:lstStyle/>
                    <a:p>
                      <a:pPr algn="ctr" fontAlgn="ctr"/>
                      <a:r>
                        <a:rPr lang="en-US" sz="1200" b="0" i="0" u="none" strike="noStrike">
                          <a:solidFill>
                            <a:srgbClr val="000000"/>
                          </a:solidFill>
                          <a:effectLst/>
                          <a:latin typeface="Calibri Light" panose="020F0302020204030204" pitchFamily="34" charset="0"/>
                        </a:rPr>
                        <a:t>Number of points in SN </a:t>
                      </a:r>
                    </a:p>
                  </a:txBody>
                  <a:tcPr marL="9402" marR="9402" marT="9402"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Light" panose="020F0302020204030204" pitchFamily="34" charset="0"/>
                        </a:rPr>
                        <a:t>100</a:t>
                      </a:r>
                    </a:p>
                  </a:txBody>
                  <a:tcPr marL="9402" marR="9402" marT="9402" marB="0" anchor="ctr">
                    <a:lnL>
                      <a:noFill/>
                    </a:lnL>
                    <a:lnR>
                      <a:noFill/>
                    </a:lnR>
                    <a:lnT>
                      <a:noFill/>
                    </a:lnT>
                    <a:lnB>
                      <a:noFill/>
                    </a:lnB>
                  </a:tcPr>
                </a:tc>
                <a:extLst>
                  <a:ext uri="{0D108BD9-81ED-4DB2-BD59-A6C34878D82A}">
                    <a16:rowId xmlns:a16="http://schemas.microsoft.com/office/drawing/2014/main" xmlns="" val="3377395106"/>
                  </a:ext>
                </a:extLst>
              </a:tr>
              <a:tr h="228835">
                <a:tc>
                  <a:txBody>
                    <a:bodyPr/>
                    <a:lstStyle/>
                    <a:p>
                      <a:pPr algn="ctr" fontAlgn="ctr"/>
                      <a:r>
                        <a:rPr lang="en-US" sz="1200" b="0" i="0" u="none" strike="noStrike">
                          <a:solidFill>
                            <a:srgbClr val="000000"/>
                          </a:solidFill>
                          <a:effectLst/>
                          <a:latin typeface="Calibri Light" panose="020F0302020204030204" pitchFamily="34" charset="0"/>
                        </a:rPr>
                        <a:t>Vertical levels </a:t>
                      </a:r>
                    </a:p>
                  </a:txBody>
                  <a:tcPr marL="9402" marR="9402" marT="9402"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Light" panose="020F0302020204030204" pitchFamily="34" charset="0"/>
                        </a:rPr>
                        <a:t>41</a:t>
                      </a:r>
                    </a:p>
                  </a:txBody>
                  <a:tcPr marL="9402" marR="9402" marT="9402" marB="0" anchor="ctr">
                    <a:lnL>
                      <a:noFill/>
                    </a:lnL>
                    <a:lnR>
                      <a:noFill/>
                    </a:lnR>
                    <a:lnT>
                      <a:noFill/>
                    </a:lnT>
                    <a:lnB>
                      <a:noFill/>
                    </a:lnB>
                  </a:tcPr>
                </a:tc>
                <a:extLst>
                  <a:ext uri="{0D108BD9-81ED-4DB2-BD59-A6C34878D82A}">
                    <a16:rowId xmlns:a16="http://schemas.microsoft.com/office/drawing/2014/main" xmlns="" val="78186243"/>
                  </a:ext>
                </a:extLst>
              </a:tr>
              <a:tr h="228835">
                <a:tc>
                  <a:txBody>
                    <a:bodyPr/>
                    <a:lstStyle/>
                    <a:p>
                      <a:pPr algn="ctr" fontAlgn="ctr"/>
                      <a:r>
                        <a:rPr lang="en-US" sz="1200" b="0" i="0" u="none" strike="noStrike">
                          <a:solidFill>
                            <a:srgbClr val="000000"/>
                          </a:solidFill>
                          <a:effectLst/>
                          <a:latin typeface="Calibri Light" panose="020F0302020204030204" pitchFamily="34" charset="0"/>
                        </a:rPr>
                        <a:t>Grid spacing </a:t>
                      </a:r>
                    </a:p>
                  </a:txBody>
                  <a:tcPr marL="9402" marR="9402" marT="9402"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Light" panose="020F0302020204030204" pitchFamily="34" charset="0"/>
                        </a:rPr>
                        <a:t>25-5-1 km</a:t>
                      </a:r>
                    </a:p>
                  </a:txBody>
                  <a:tcPr marL="9402" marR="9402" marT="9402" marB="0" anchor="ctr">
                    <a:lnL>
                      <a:noFill/>
                    </a:lnL>
                    <a:lnR>
                      <a:noFill/>
                    </a:lnR>
                    <a:lnT>
                      <a:noFill/>
                    </a:lnT>
                    <a:lnB>
                      <a:noFill/>
                    </a:lnB>
                  </a:tcPr>
                </a:tc>
                <a:extLst>
                  <a:ext uri="{0D108BD9-81ED-4DB2-BD59-A6C34878D82A}">
                    <a16:rowId xmlns:a16="http://schemas.microsoft.com/office/drawing/2014/main" xmlns="" val="3688616231"/>
                  </a:ext>
                </a:extLst>
              </a:tr>
              <a:tr h="228835">
                <a:tc>
                  <a:txBody>
                    <a:bodyPr/>
                    <a:lstStyle/>
                    <a:p>
                      <a:pPr algn="ctr" fontAlgn="ctr"/>
                      <a:r>
                        <a:rPr lang="en-US" sz="1200" b="0" i="0" u="none" strike="noStrike">
                          <a:solidFill>
                            <a:srgbClr val="000000"/>
                          </a:solidFill>
                          <a:effectLst/>
                          <a:latin typeface="Calibri Light" panose="020F0302020204030204" pitchFamily="34" charset="0"/>
                        </a:rPr>
                        <a:t>Map projection </a:t>
                      </a:r>
                    </a:p>
                  </a:txBody>
                  <a:tcPr marL="9402" marR="9402" marT="9402"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Light" panose="020F0302020204030204" pitchFamily="34" charset="0"/>
                        </a:rPr>
                        <a:t>Lambert conformal</a:t>
                      </a:r>
                    </a:p>
                  </a:txBody>
                  <a:tcPr marL="9402" marR="9402" marT="9402" marB="0" anchor="ctr">
                    <a:lnL>
                      <a:noFill/>
                    </a:lnL>
                    <a:lnR>
                      <a:noFill/>
                    </a:lnR>
                    <a:lnT>
                      <a:noFill/>
                    </a:lnT>
                    <a:lnB>
                      <a:noFill/>
                    </a:lnB>
                  </a:tcPr>
                </a:tc>
                <a:extLst>
                  <a:ext uri="{0D108BD9-81ED-4DB2-BD59-A6C34878D82A}">
                    <a16:rowId xmlns:a16="http://schemas.microsoft.com/office/drawing/2014/main" xmlns="" val="1806608884"/>
                  </a:ext>
                </a:extLst>
              </a:tr>
              <a:tr h="228835">
                <a:tc>
                  <a:txBody>
                    <a:bodyPr/>
                    <a:lstStyle/>
                    <a:p>
                      <a:pPr algn="ctr" fontAlgn="ctr"/>
                      <a:r>
                        <a:rPr lang="en-US" sz="1200" b="0" i="0" u="none" strike="noStrike">
                          <a:solidFill>
                            <a:srgbClr val="000000"/>
                          </a:solidFill>
                          <a:effectLst/>
                          <a:latin typeface="Calibri Light" panose="020F0302020204030204" pitchFamily="34" charset="0"/>
                        </a:rPr>
                        <a:t>Center latitude </a:t>
                      </a:r>
                    </a:p>
                  </a:txBody>
                  <a:tcPr marL="9402" marR="9402" marT="9402"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Light" panose="020F0302020204030204" pitchFamily="34" charset="0"/>
                        </a:rPr>
                        <a:t>-19.817</a:t>
                      </a:r>
                    </a:p>
                  </a:txBody>
                  <a:tcPr marL="9402" marR="9402" marT="9402" marB="0" anchor="ctr">
                    <a:lnL>
                      <a:noFill/>
                    </a:lnL>
                    <a:lnR>
                      <a:noFill/>
                    </a:lnR>
                    <a:lnT>
                      <a:noFill/>
                    </a:lnT>
                    <a:lnB>
                      <a:noFill/>
                    </a:lnB>
                  </a:tcPr>
                </a:tc>
                <a:extLst>
                  <a:ext uri="{0D108BD9-81ED-4DB2-BD59-A6C34878D82A}">
                    <a16:rowId xmlns:a16="http://schemas.microsoft.com/office/drawing/2014/main" xmlns="" val="1127836088"/>
                  </a:ext>
                </a:extLst>
              </a:tr>
              <a:tr h="228835">
                <a:tc>
                  <a:txBody>
                    <a:bodyPr/>
                    <a:lstStyle/>
                    <a:p>
                      <a:pPr algn="ctr" fontAlgn="ctr"/>
                      <a:r>
                        <a:rPr lang="en-US" sz="1200" b="0" i="0" u="none" strike="noStrike">
                          <a:solidFill>
                            <a:srgbClr val="000000"/>
                          </a:solidFill>
                          <a:effectLst/>
                          <a:latin typeface="Calibri Light" panose="020F0302020204030204" pitchFamily="34" charset="0"/>
                        </a:rPr>
                        <a:t>Center longitude </a:t>
                      </a:r>
                    </a:p>
                  </a:txBody>
                  <a:tcPr marL="9402" marR="9402" marT="9402"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Light" panose="020F0302020204030204" pitchFamily="34" charset="0"/>
                        </a:rPr>
                        <a:t>-43.956</a:t>
                      </a:r>
                    </a:p>
                  </a:txBody>
                  <a:tcPr marL="9402" marR="9402" marT="9402" marB="0" anchor="ctr">
                    <a:lnL>
                      <a:noFill/>
                    </a:lnL>
                    <a:lnR>
                      <a:noFill/>
                    </a:lnR>
                    <a:lnT>
                      <a:noFill/>
                    </a:lnT>
                    <a:lnB>
                      <a:noFill/>
                    </a:lnB>
                  </a:tcPr>
                </a:tc>
                <a:extLst>
                  <a:ext uri="{0D108BD9-81ED-4DB2-BD59-A6C34878D82A}">
                    <a16:rowId xmlns:a16="http://schemas.microsoft.com/office/drawing/2014/main" xmlns="" val="3681545210"/>
                  </a:ext>
                </a:extLst>
              </a:tr>
              <a:tr h="228835">
                <a:tc gridSpan="2">
                  <a:txBody>
                    <a:bodyPr/>
                    <a:lstStyle/>
                    <a:p>
                      <a:pPr algn="ctr" fontAlgn="ctr"/>
                      <a:r>
                        <a:rPr lang="en-US" sz="1200" b="1" i="0" u="none" strike="noStrike">
                          <a:solidFill>
                            <a:srgbClr val="000000"/>
                          </a:solidFill>
                          <a:effectLst/>
                          <a:latin typeface="Calibri Light" panose="020F0302020204030204" pitchFamily="34" charset="0"/>
                        </a:rPr>
                        <a:t>Physics options</a:t>
                      </a:r>
                    </a:p>
                  </a:txBody>
                  <a:tcPr marL="9402" marR="9402" marT="9402"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xmlns="" val="615982146"/>
                  </a:ext>
                </a:extLst>
              </a:tr>
              <a:tr h="434805">
                <a:tc>
                  <a:txBody>
                    <a:bodyPr/>
                    <a:lstStyle/>
                    <a:p>
                      <a:pPr algn="ctr" fontAlgn="ctr"/>
                      <a:r>
                        <a:rPr lang="en-US" sz="1200" b="0" i="0" u="none" strike="noStrike">
                          <a:solidFill>
                            <a:srgbClr val="000000"/>
                          </a:solidFill>
                          <a:effectLst/>
                          <a:latin typeface="Calibri Light" panose="020F0302020204030204" pitchFamily="34" charset="0"/>
                        </a:rPr>
                        <a:t>Longwave radiation </a:t>
                      </a:r>
                    </a:p>
                  </a:txBody>
                  <a:tcPr marL="9402" marR="9402" marT="9402"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Light" panose="020F0302020204030204" pitchFamily="34" charset="0"/>
                        </a:rPr>
                        <a:t>Rapid Radiative Transfer Model (RRTM)</a:t>
                      </a:r>
                    </a:p>
                  </a:txBody>
                  <a:tcPr marL="9402" marR="9402" marT="9402" marB="0" anchor="ctr">
                    <a:lnL>
                      <a:noFill/>
                    </a:lnL>
                    <a:lnR>
                      <a:noFill/>
                    </a:lnR>
                    <a:lnT>
                      <a:noFill/>
                    </a:lnT>
                    <a:lnB>
                      <a:noFill/>
                    </a:lnB>
                  </a:tcPr>
                </a:tc>
                <a:extLst>
                  <a:ext uri="{0D108BD9-81ED-4DB2-BD59-A6C34878D82A}">
                    <a16:rowId xmlns:a16="http://schemas.microsoft.com/office/drawing/2014/main" xmlns="" val="2281596189"/>
                  </a:ext>
                </a:extLst>
              </a:tr>
              <a:tr h="228835">
                <a:tc>
                  <a:txBody>
                    <a:bodyPr/>
                    <a:lstStyle/>
                    <a:p>
                      <a:pPr algn="ctr" fontAlgn="ctr"/>
                      <a:r>
                        <a:rPr lang="en-US" sz="1200" b="0" i="0" u="none" strike="noStrike">
                          <a:solidFill>
                            <a:srgbClr val="000000"/>
                          </a:solidFill>
                          <a:effectLst/>
                          <a:latin typeface="Calibri Light" panose="020F0302020204030204" pitchFamily="34" charset="0"/>
                        </a:rPr>
                        <a:t>Shortwave radiation </a:t>
                      </a:r>
                    </a:p>
                  </a:txBody>
                  <a:tcPr marL="9402" marR="9402" marT="9402"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Light" panose="020F0302020204030204" pitchFamily="34" charset="0"/>
                        </a:rPr>
                        <a:t>Dudhia scheme</a:t>
                      </a:r>
                    </a:p>
                  </a:txBody>
                  <a:tcPr marL="9402" marR="9402" marT="9402" marB="0" anchor="ctr">
                    <a:lnL>
                      <a:noFill/>
                    </a:lnL>
                    <a:lnR>
                      <a:noFill/>
                    </a:lnR>
                    <a:lnT>
                      <a:noFill/>
                    </a:lnT>
                    <a:lnB>
                      <a:noFill/>
                    </a:lnB>
                  </a:tcPr>
                </a:tc>
                <a:extLst>
                  <a:ext uri="{0D108BD9-81ED-4DB2-BD59-A6C34878D82A}">
                    <a16:rowId xmlns:a16="http://schemas.microsoft.com/office/drawing/2014/main" xmlns="" val="3813160942"/>
                  </a:ext>
                </a:extLst>
              </a:tr>
              <a:tr h="228835">
                <a:tc>
                  <a:txBody>
                    <a:bodyPr/>
                    <a:lstStyle/>
                    <a:p>
                      <a:pPr algn="ctr" fontAlgn="ctr"/>
                      <a:r>
                        <a:rPr lang="en-US" sz="1200" b="0" i="0" u="none" strike="noStrike">
                          <a:solidFill>
                            <a:srgbClr val="000000"/>
                          </a:solidFill>
                          <a:effectLst/>
                          <a:latin typeface="Calibri Light" panose="020F0302020204030204" pitchFamily="34" charset="0"/>
                        </a:rPr>
                        <a:t>Surface layer </a:t>
                      </a:r>
                    </a:p>
                  </a:txBody>
                  <a:tcPr marL="9402" marR="9402" marT="9402"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Light" panose="020F0302020204030204" pitchFamily="34" charset="0"/>
                        </a:rPr>
                        <a:t>Revised MM5 similarity</a:t>
                      </a:r>
                    </a:p>
                  </a:txBody>
                  <a:tcPr marL="9402" marR="9402" marT="9402" marB="0" anchor="ctr">
                    <a:lnL>
                      <a:noFill/>
                    </a:lnL>
                    <a:lnR>
                      <a:noFill/>
                    </a:lnR>
                    <a:lnT>
                      <a:noFill/>
                    </a:lnT>
                    <a:lnB>
                      <a:noFill/>
                    </a:lnB>
                  </a:tcPr>
                </a:tc>
                <a:extLst>
                  <a:ext uri="{0D108BD9-81ED-4DB2-BD59-A6C34878D82A}">
                    <a16:rowId xmlns:a16="http://schemas.microsoft.com/office/drawing/2014/main" xmlns="" val="4102351672"/>
                  </a:ext>
                </a:extLst>
              </a:tr>
              <a:tr h="228835">
                <a:tc>
                  <a:txBody>
                    <a:bodyPr/>
                    <a:lstStyle/>
                    <a:p>
                      <a:pPr algn="ctr" fontAlgn="ctr"/>
                      <a:r>
                        <a:rPr lang="en-US" sz="1200" b="0" i="0" u="none" strike="noStrike">
                          <a:solidFill>
                            <a:srgbClr val="000000"/>
                          </a:solidFill>
                          <a:effectLst/>
                          <a:latin typeface="Calibri Light" panose="020F0302020204030204" pitchFamily="34" charset="0"/>
                        </a:rPr>
                        <a:t>Land surface </a:t>
                      </a:r>
                    </a:p>
                  </a:txBody>
                  <a:tcPr marL="9402" marR="9402" marT="9402"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Light" panose="020F0302020204030204" pitchFamily="34" charset="0"/>
                        </a:rPr>
                        <a:t>NOAH LSM</a:t>
                      </a:r>
                    </a:p>
                  </a:txBody>
                  <a:tcPr marL="9402" marR="9402" marT="9402" marB="0" anchor="ctr">
                    <a:lnL>
                      <a:noFill/>
                    </a:lnL>
                    <a:lnR>
                      <a:noFill/>
                    </a:lnR>
                    <a:lnT>
                      <a:noFill/>
                    </a:lnT>
                    <a:lnB>
                      <a:noFill/>
                    </a:lnB>
                  </a:tcPr>
                </a:tc>
                <a:extLst>
                  <a:ext uri="{0D108BD9-81ED-4DB2-BD59-A6C34878D82A}">
                    <a16:rowId xmlns:a16="http://schemas.microsoft.com/office/drawing/2014/main" xmlns="" val="637424842"/>
                  </a:ext>
                </a:extLst>
              </a:tr>
              <a:tr h="228835">
                <a:tc>
                  <a:txBody>
                    <a:bodyPr/>
                    <a:lstStyle/>
                    <a:p>
                      <a:pPr algn="ctr" fontAlgn="ctr"/>
                      <a:r>
                        <a:rPr lang="en-US" sz="1200" b="0" i="0" u="none" strike="noStrike">
                          <a:solidFill>
                            <a:srgbClr val="000000"/>
                          </a:solidFill>
                          <a:effectLst/>
                          <a:latin typeface="Calibri Light" panose="020F0302020204030204" pitchFamily="34" charset="0"/>
                        </a:rPr>
                        <a:t>PBL scheme </a:t>
                      </a:r>
                    </a:p>
                  </a:txBody>
                  <a:tcPr marL="9402" marR="9402" marT="9402"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Light" panose="020F0302020204030204" pitchFamily="34" charset="0"/>
                        </a:rPr>
                        <a:t>BouLac PBL</a:t>
                      </a:r>
                    </a:p>
                  </a:txBody>
                  <a:tcPr marL="9402" marR="9402" marT="9402" marB="0" anchor="ctr">
                    <a:lnL>
                      <a:noFill/>
                    </a:lnL>
                    <a:lnR>
                      <a:noFill/>
                    </a:lnR>
                    <a:lnT>
                      <a:noFill/>
                    </a:lnT>
                    <a:lnB>
                      <a:noFill/>
                    </a:lnB>
                  </a:tcPr>
                </a:tc>
                <a:extLst>
                  <a:ext uri="{0D108BD9-81ED-4DB2-BD59-A6C34878D82A}">
                    <a16:rowId xmlns:a16="http://schemas.microsoft.com/office/drawing/2014/main" xmlns="" val="1886278965"/>
                  </a:ext>
                </a:extLst>
              </a:tr>
              <a:tr h="434805">
                <a:tc>
                  <a:txBody>
                    <a:bodyPr/>
                    <a:lstStyle/>
                    <a:p>
                      <a:pPr algn="ctr" fontAlgn="ctr"/>
                      <a:r>
                        <a:rPr lang="en-US" sz="1200" b="0" i="0" u="none" strike="noStrike">
                          <a:solidFill>
                            <a:srgbClr val="000000"/>
                          </a:solidFill>
                          <a:effectLst/>
                          <a:latin typeface="Calibri Light" panose="020F0302020204030204" pitchFamily="34" charset="0"/>
                        </a:rPr>
                        <a:t>Cloud microphysics </a:t>
                      </a:r>
                    </a:p>
                  </a:txBody>
                  <a:tcPr marL="9402" marR="9402" marT="9402"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Light" panose="020F0302020204030204" pitchFamily="34" charset="0"/>
                        </a:rPr>
                        <a:t>WRF Single-Moment 3-class scheme</a:t>
                      </a:r>
                    </a:p>
                  </a:txBody>
                  <a:tcPr marL="9402" marR="9402" marT="9402" marB="0" anchor="ctr">
                    <a:lnL>
                      <a:noFill/>
                    </a:lnL>
                    <a:lnR>
                      <a:noFill/>
                    </a:lnR>
                    <a:lnT>
                      <a:noFill/>
                    </a:lnT>
                    <a:lnB>
                      <a:noFill/>
                    </a:lnB>
                  </a:tcPr>
                </a:tc>
                <a:extLst>
                  <a:ext uri="{0D108BD9-81ED-4DB2-BD59-A6C34878D82A}">
                    <a16:rowId xmlns:a16="http://schemas.microsoft.com/office/drawing/2014/main" xmlns="" val="1079916935"/>
                  </a:ext>
                </a:extLst>
              </a:tr>
              <a:tr h="228835">
                <a:tc>
                  <a:txBody>
                    <a:bodyPr/>
                    <a:lstStyle/>
                    <a:p>
                      <a:pPr algn="ctr" fontAlgn="ctr"/>
                      <a:r>
                        <a:rPr lang="en-US" sz="1200" b="0" i="0" u="none" strike="noStrike">
                          <a:solidFill>
                            <a:srgbClr val="000000"/>
                          </a:solidFill>
                          <a:effectLst/>
                          <a:latin typeface="Calibri Light" panose="020F0302020204030204" pitchFamily="34" charset="0"/>
                        </a:rPr>
                        <a:t>Cumulus cloud </a:t>
                      </a:r>
                    </a:p>
                  </a:txBody>
                  <a:tcPr marL="9402" marR="9402" marT="940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Light" panose="020F0302020204030204" pitchFamily="34" charset="0"/>
                        </a:rPr>
                        <a:t>Betts-Miller-</a:t>
                      </a:r>
                      <a:r>
                        <a:rPr lang="en-US" sz="1200" b="0" i="0" u="none" strike="noStrike" dirty="0" err="1">
                          <a:solidFill>
                            <a:srgbClr val="000000"/>
                          </a:solidFill>
                          <a:effectLst/>
                          <a:latin typeface="Calibri Light" panose="020F0302020204030204" pitchFamily="34" charset="0"/>
                        </a:rPr>
                        <a:t>Janjic</a:t>
                      </a:r>
                      <a:r>
                        <a:rPr lang="en-US" sz="1200" b="0" i="0" u="none" strike="noStrike" dirty="0">
                          <a:solidFill>
                            <a:srgbClr val="000000"/>
                          </a:solidFill>
                          <a:effectLst/>
                          <a:latin typeface="Calibri Light" panose="020F0302020204030204" pitchFamily="34" charset="0"/>
                        </a:rPr>
                        <a:t> scheme</a:t>
                      </a:r>
                    </a:p>
                  </a:txBody>
                  <a:tcPr marL="9402" marR="9402" marT="940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3224105"/>
                  </a:ext>
                </a:extLst>
              </a:tr>
            </a:tbl>
          </a:graphicData>
        </a:graphic>
      </p:graphicFrame>
      <p:pic>
        <p:nvPicPr>
          <p:cNvPr id="5" name="Picture 4">
            <a:extLst>
              <a:ext uri="{FF2B5EF4-FFF2-40B4-BE49-F238E27FC236}">
                <a16:creationId xmlns:a16="http://schemas.microsoft.com/office/drawing/2014/main" xmlns="" id="{D28BF740-460F-40F3-AE85-20BF30F4BC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40" t="-3640"/>
          <a:stretch/>
        </p:blipFill>
        <p:spPr>
          <a:xfrm>
            <a:off x="4717680" y="483489"/>
            <a:ext cx="4105085" cy="4572605"/>
          </a:xfrm>
          <a:prstGeom prst="rect">
            <a:avLst/>
          </a:prstGeom>
        </p:spPr>
      </p:pic>
    </p:spTree>
    <p:extLst>
      <p:ext uri="{BB962C8B-B14F-4D97-AF65-F5344CB8AC3E}">
        <p14:creationId xmlns:p14="http://schemas.microsoft.com/office/powerpoint/2010/main" val="3769027627"/>
      </p:ext>
    </p:extLst>
  </p:cSld>
  <p:clrMapOvr>
    <a:masterClrMapping/>
  </p:clrMapOvr>
</p:sld>
</file>

<file path=ppt/theme/theme1.xml><?xml version="1.0" encoding="utf-8"?>
<a:theme xmlns:a="http://schemas.openxmlformats.org/drawingml/2006/main" name="Warwick template">
  <a:themeElements>
    <a:clrScheme name="GPAMA">
      <a:dk1>
        <a:sysClr val="windowText" lastClr="000000"/>
      </a:dk1>
      <a:lt1>
        <a:sysClr val="window" lastClr="FFFFFF"/>
      </a:lt1>
      <a:dk2>
        <a:srgbClr val="505046"/>
      </a:dk2>
      <a:lt2>
        <a:srgbClr val="EEECE1"/>
      </a:lt2>
      <a:accent1>
        <a:srgbClr val="C8102E"/>
      </a:accent1>
      <a:accent2>
        <a:srgbClr val="D24754"/>
      </a:accent2>
      <a:accent3>
        <a:srgbClr val="DE817A"/>
      </a:accent3>
      <a:accent4>
        <a:srgbClr val="B62C39"/>
      </a:accent4>
      <a:accent5>
        <a:srgbClr val="A80002"/>
      </a:accent5>
      <a:accent6>
        <a:srgbClr val="EC1438"/>
      </a:accent6>
      <a:hlink>
        <a:srgbClr val="00B0F0"/>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4433</TotalTime>
  <Words>1975</Words>
  <Application>Microsoft Office PowerPoint</Application>
  <PresentationFormat>On-screen Show (16:9)</PresentationFormat>
  <Paragraphs>240</Paragraphs>
  <Slides>23</Slides>
  <Notes>23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ＭＳ Ｐゴシック</vt:lpstr>
      <vt:lpstr>Georgia</vt:lpstr>
      <vt:lpstr>Nixie One</vt:lpstr>
      <vt:lpstr>Times New Roman</vt:lpstr>
      <vt:lpstr>Calibri Light</vt:lpstr>
      <vt:lpstr>Open Sans</vt:lpstr>
      <vt:lpstr>Arial</vt:lpstr>
      <vt:lpstr>Impact</vt:lpstr>
      <vt:lpstr>Roboto Slab</vt:lpstr>
      <vt:lpstr>Lato Regular</vt:lpstr>
      <vt:lpstr>Calibri</vt:lpstr>
      <vt:lpstr>Warwick template</vt:lpstr>
      <vt:lpstr>Personalizar design</vt:lpstr>
      <vt:lpstr>Influence of Brazilian Land Use Data on WRF Modeling Performance </vt:lpstr>
      <vt:lpstr>Introduction</vt:lpstr>
      <vt:lpstr>Introduction</vt:lpstr>
      <vt:lpstr>Objective</vt:lpstr>
      <vt:lpstr>Methodology - New topography</vt:lpstr>
      <vt:lpstr>Methodology - New Land Use/Land Cover</vt:lpstr>
      <vt:lpstr>Mapping LULC IBGE to MODIS-WRF</vt:lpstr>
      <vt:lpstr>Methodology - New Soil texture</vt:lpstr>
      <vt:lpstr>Methodology – WRF configuration</vt:lpstr>
      <vt:lpstr>Preliminary Results</vt:lpstr>
      <vt:lpstr>Preliminary Results</vt:lpstr>
      <vt:lpstr>LULC Comparison</vt:lpstr>
      <vt:lpstr>LULC Comparison – São Paulo</vt:lpstr>
      <vt:lpstr>LULC Comparison – Espírito Santo</vt:lpstr>
      <vt:lpstr>Soil Type Change</vt:lpstr>
      <vt:lpstr>WRF Evaluation - Temperature</vt:lpstr>
      <vt:lpstr>WRF Evaluation - Temperature</vt:lpstr>
      <vt:lpstr>WRF Evaluation - Temperature</vt:lpstr>
      <vt:lpstr>WRF Evaluation - Humidity</vt:lpstr>
      <vt:lpstr>WRF Evaluation - Humidity</vt:lpstr>
      <vt:lpstr>WRF Evaluation - Humidity</vt:lpstr>
      <vt:lpstr>Next steps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rizzieri</dc:creator>
  <cp:lastModifiedBy>Friday Center</cp:lastModifiedBy>
  <cp:revision>161</cp:revision>
  <dcterms:modified xsi:type="dcterms:W3CDTF">2018-10-24T11:42:00Z</dcterms:modified>
</cp:coreProperties>
</file>