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403" r:id="rId4"/>
    <p:sldId id="258" r:id="rId5"/>
    <p:sldId id="419" r:id="rId6"/>
    <p:sldId id="259" r:id="rId7"/>
    <p:sldId id="421" r:id="rId8"/>
    <p:sldId id="406" r:id="rId9"/>
    <p:sldId id="407" r:id="rId10"/>
    <p:sldId id="426" r:id="rId11"/>
    <p:sldId id="428" r:id="rId12"/>
    <p:sldId id="409" r:id="rId13"/>
    <p:sldId id="410" r:id="rId14"/>
    <p:sldId id="420" r:id="rId15"/>
    <p:sldId id="401" r:id="rId16"/>
    <p:sldId id="4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DB7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7645"/>
  </p:normalViewPr>
  <p:slideViewPr>
    <p:cSldViewPr snapToGrid="0" snapToObjects="1">
      <p:cViewPr varScale="1">
        <p:scale>
          <a:sx n="104" d="100"/>
          <a:sy n="104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i-tsanwang/Dropbox/UNC%20PROJECT/Marijuana/Marijuana_colaberate_Folder/Marijuana_Model_study_2018/Emission_estim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/>
              <a:t>BVOC emission in Colorado (ton/year)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5820878376635"/>
          <c:y val="0.10812700101862434"/>
          <c:w val="0.78741791216233648"/>
          <c:h val="0.72714049151645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Base Case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(Sheet2!$B$1,Sheet2!$F$1,Sheet2!$J$1)</c:f>
              <c:strCache>
                <c:ptCount val="3"/>
                <c:pt idx="0">
                  <c:v>1_EC</c:v>
                </c:pt>
                <c:pt idx="1">
                  <c:v>5_DW</c:v>
                </c:pt>
                <c:pt idx="2">
                  <c:v>9_MAX</c:v>
                </c:pt>
              </c:strCache>
            </c:strRef>
          </c:cat>
          <c:val>
            <c:numRef>
              <c:f>(Sheet2!$B$2,Sheet2!$F$2,Sheet2!$J$2)</c:f>
              <c:numCache>
                <c:formatCode>General</c:formatCode>
                <c:ptCount val="3"/>
                <c:pt idx="0">
                  <c:v>340268</c:v>
                </c:pt>
                <c:pt idx="1">
                  <c:v>340268</c:v>
                </c:pt>
                <c:pt idx="2">
                  <c:v>340268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3-F142-A8B0-1E5D4C7CDAD8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Cannabis emission</c:v>
                </c:pt>
              </c:strCache>
            </c:strRef>
          </c:tx>
          <c:spPr>
            <a:solidFill>
              <a:srgbClr val="00B050">
                <a:alpha val="70000"/>
              </a:srgb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23-F142-A8B0-1E5D4C7CD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(Sheet2!$B$1,Sheet2!$F$1,Sheet2!$J$1)</c:f>
              <c:strCache>
                <c:ptCount val="3"/>
                <c:pt idx="0">
                  <c:v>1_EC</c:v>
                </c:pt>
                <c:pt idx="1">
                  <c:v>5_DW</c:v>
                </c:pt>
                <c:pt idx="2">
                  <c:v>9_MAX</c:v>
                </c:pt>
              </c:strCache>
            </c:strRef>
          </c:cat>
          <c:val>
            <c:numRef>
              <c:f>(Sheet2!$B$3,Sheet2!$F$3,Sheet2!$J$3)</c:f>
              <c:numCache>
                <c:formatCode>#,##0</c:formatCode>
                <c:ptCount val="3"/>
                <c:pt idx="0">
                  <c:v>497</c:v>
                </c:pt>
                <c:pt idx="1">
                  <c:v>4139</c:v>
                </c:pt>
                <c:pt idx="2" formatCode="General">
                  <c:v>49056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3-F142-A8B0-1E5D4C7CDA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9799039"/>
        <c:axId val="722167503"/>
      </c:barChart>
      <c:catAx>
        <c:axId val="64979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67503"/>
        <c:crosses val="autoZero"/>
        <c:auto val="1"/>
        <c:lblAlgn val="ctr"/>
        <c:lblOffset val="100"/>
        <c:noMultiLvlLbl val="0"/>
      </c:catAx>
      <c:valAx>
        <c:axId val="72216750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799039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/>
              <a:t>Biogenic VOC emission in Denver (ton/year)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17406548557184"/>
          <c:y val="0.13083688511079192"/>
          <c:w val="0.88937453037934577"/>
          <c:h val="0.70255156599103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Base Case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Sheet2!$B$1:$J$1</c:f>
              <c:strCache>
                <c:ptCount val="9"/>
                <c:pt idx="0">
                  <c:v>1_EC</c:v>
                </c:pt>
                <c:pt idx="1">
                  <c:v>6_PC</c:v>
                </c:pt>
                <c:pt idx="2">
                  <c:v>4_DW</c:v>
                </c:pt>
                <c:pt idx="3">
                  <c:v>2_EC</c:v>
                </c:pt>
                <c:pt idx="4">
                  <c:v>5_DW</c:v>
                </c:pt>
                <c:pt idx="5">
                  <c:v>7_PC</c:v>
                </c:pt>
                <c:pt idx="6">
                  <c:v>3_EC</c:v>
                </c:pt>
                <c:pt idx="7">
                  <c:v>8_PC</c:v>
                </c:pt>
                <c:pt idx="8">
                  <c:v>9_MAX</c:v>
                </c:pt>
              </c:strCache>
            </c:strRef>
          </c:cat>
          <c:val>
            <c:numRef>
              <c:f>Sheet2!$B$7:$J$7</c:f>
              <c:numCache>
                <c:formatCode>General</c:formatCode>
                <c:ptCount val="9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  <c:pt idx="4">
                  <c:v>265</c:v>
                </c:pt>
                <c:pt idx="5">
                  <c:v>265</c:v>
                </c:pt>
                <c:pt idx="6">
                  <c:v>265</c:v>
                </c:pt>
                <c:pt idx="7">
                  <c:v>265</c:v>
                </c:pt>
                <c:pt idx="8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8-B14D-9DEB-3943C3033E74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Cannabis emission</c:v>
                </c:pt>
              </c:strCache>
            </c:strRef>
          </c:tx>
          <c:spPr>
            <a:solidFill>
              <a:srgbClr val="00B05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5183027928952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8-B14D-9DEB-3943C3033E74}"/>
                </c:ext>
              </c:extLst>
            </c:dLbl>
            <c:dLbl>
              <c:idx val="1"/>
              <c:layout>
                <c:manualLayout>
                  <c:x val="-2.1128510337706354E-3"/>
                  <c:y val="-5.16683366573083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B8-B14D-9DEB-3943C3033E74}"/>
                </c:ext>
              </c:extLst>
            </c:dLbl>
            <c:dLbl>
              <c:idx val="2"/>
              <c:layout>
                <c:manualLayout>
                  <c:x val="-3.1692765506558945E-3"/>
                  <c:y val="1.37081323630033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B8-B14D-9DEB-3943C3033E74}"/>
                </c:ext>
              </c:extLst>
            </c:dLbl>
            <c:dLbl>
              <c:idx val="3"/>
              <c:layout>
                <c:manualLayout>
                  <c:x val="0"/>
                  <c:y val="-1.97904532100357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B8-B14D-9DEB-3943C3033E74}"/>
                </c:ext>
              </c:extLst>
            </c:dLbl>
            <c:dLbl>
              <c:idx val="4"/>
              <c:layout>
                <c:manualLayout>
                  <c:x val="0"/>
                  <c:y val="-8.7957569822381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B8-B14D-9DEB-3943C3033E74}"/>
                </c:ext>
              </c:extLst>
            </c:dLbl>
            <c:dLbl>
              <c:idx val="5"/>
              <c:layout>
                <c:manualLayout>
                  <c:x val="0"/>
                  <c:y val="-1.0994696227797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B8-B14D-9DEB-3943C3033E74}"/>
                </c:ext>
              </c:extLst>
            </c:dLbl>
            <c:dLbl>
              <c:idx val="6"/>
              <c:layout>
                <c:manualLayout>
                  <c:x val="-2.1128510337705964E-3"/>
                  <c:y val="-8.7957569822381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B8-B14D-9DEB-3943C3033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Sheet2!$B$1:$J$1</c:f>
              <c:strCache>
                <c:ptCount val="9"/>
                <c:pt idx="0">
                  <c:v>1_EC</c:v>
                </c:pt>
                <c:pt idx="1">
                  <c:v>6_PC</c:v>
                </c:pt>
                <c:pt idx="2">
                  <c:v>4_DW</c:v>
                </c:pt>
                <c:pt idx="3">
                  <c:v>2_EC</c:v>
                </c:pt>
                <c:pt idx="4">
                  <c:v>5_DW</c:v>
                </c:pt>
                <c:pt idx="5">
                  <c:v>7_PC</c:v>
                </c:pt>
                <c:pt idx="6">
                  <c:v>3_EC</c:v>
                </c:pt>
                <c:pt idx="7">
                  <c:v>8_PC</c:v>
                </c:pt>
                <c:pt idx="8">
                  <c:v>9_MAX</c:v>
                </c:pt>
              </c:strCache>
            </c:strRef>
          </c:cat>
          <c:val>
            <c:numRef>
              <c:f>Sheet2!$B$8:$J$8</c:f>
              <c:numCache>
                <c:formatCode>#,##0</c:formatCode>
                <c:ptCount val="9"/>
                <c:pt idx="0">
                  <c:v>232</c:v>
                </c:pt>
                <c:pt idx="1">
                  <c:v>399</c:v>
                </c:pt>
                <c:pt idx="2">
                  <c:v>581</c:v>
                </c:pt>
                <c:pt idx="3">
                  <c:v>1162</c:v>
                </c:pt>
                <c:pt idx="4">
                  <c:v>1937</c:v>
                </c:pt>
                <c:pt idx="5">
                  <c:v>2029</c:v>
                </c:pt>
                <c:pt idx="6">
                  <c:v>2325</c:v>
                </c:pt>
                <c:pt idx="7">
                  <c:v>3382</c:v>
                </c:pt>
                <c:pt idx="8" formatCode="General">
                  <c:v>22548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8-B14D-9DEB-3943C3033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49799039"/>
        <c:axId val="722167503"/>
      </c:barChart>
      <c:catAx>
        <c:axId val="64979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167503"/>
        <c:crosses val="autoZero"/>
        <c:auto val="1"/>
        <c:lblAlgn val="ctr"/>
        <c:lblOffset val="100"/>
        <c:noMultiLvlLbl val="0"/>
      </c:catAx>
      <c:valAx>
        <c:axId val="722167503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9799039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AE23E-2BED-534C-AF3C-4CA41DA4AC0C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4D935-C32C-1A41-BB4D-A250B6E93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AD025-3839-E741-B293-02CFA687E0F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0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1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1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1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4D935-C32C-1A41-BB4D-A250B6E93A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2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8150-F1A6-A742-896C-03D6E995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utterstock.com/image-photo/commercial-marijuana-grow-operation-631014320?src=4fLy_muzSLGlLQDXBvVUBQ-1-7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techtimes.com/articles/129956/20160202/this-is-what-happens-when-you-use-marijuana-every-day-for-five-year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1.westword.com/imager/u/original/9206625/den_011217_veritas_grow_slentz009.jp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utterstock.com/image-photo/commercial-marijuana-grow-operation-631014320?src=4fLy_muzSLGlLQDXBvVUBQ-1-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796407" y="4446424"/>
            <a:ext cx="4879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CMAS 2018 conference</a:t>
            </a:r>
          </a:p>
          <a:p>
            <a:pPr algn="ctr"/>
            <a:r>
              <a:rPr lang="en-US" sz="2800" b="1" dirty="0" err="1"/>
              <a:t>Chi-tsan</a:t>
            </a:r>
            <a:r>
              <a:rPr lang="en-US" sz="2800" b="1" dirty="0"/>
              <a:t> Wang</a:t>
            </a:r>
          </a:p>
          <a:p>
            <a:pPr algn="ctr"/>
            <a:r>
              <a:rPr lang="en-US" sz="2800" dirty="0"/>
              <a:t>Oct 24, 2018</a:t>
            </a:r>
          </a:p>
          <a:p>
            <a:pPr algn="ctr"/>
            <a:r>
              <a:rPr lang="en-US" sz="3600" dirty="0"/>
              <a:t> 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68924" y="2447136"/>
            <a:ext cx="9134944" cy="96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predicted impact of VOC emissions from </a:t>
            </a:r>
            <a:r>
              <a:rPr lang="en-US" sz="2800" b="1" i="1" dirty="0">
                <a:solidFill>
                  <a:srgbClr val="00B050"/>
                </a:solidFill>
              </a:rPr>
              <a:t>Cannabis spp.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cultivation facilities on ozone concentrations in Denver, CO.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9A9CDF-DF51-984E-94A5-B16E432E7F85}"/>
              </a:ext>
            </a:extLst>
          </p:cNvPr>
          <p:cNvSpPr/>
          <p:nvPr/>
        </p:nvSpPr>
        <p:spPr>
          <a:xfrm>
            <a:off x="2210378" y="3389970"/>
            <a:ext cx="805203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Chi-tsan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Wang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Christine Wiedinmyer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Kirsti Ashworth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John Ortega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Peter Harley, William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Vizuete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*1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E29F-2D8F-3A4C-B95A-47BF5ECD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cannabis industry emission rate affect the Biogenic</a:t>
            </a:r>
            <a:r>
              <a:rPr lang="zh-TW" altLang="en-US" dirty="0"/>
              <a:t> </a:t>
            </a:r>
            <a:r>
              <a:rPr lang="en-US" altLang="zh-TW" dirty="0"/>
              <a:t>VOC</a:t>
            </a:r>
            <a:r>
              <a:rPr lang="en-US" dirty="0"/>
              <a:t> emission in Colorado and Denver?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E9544-C712-2246-971D-C72A581E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F64F28-CA60-B44F-BDA3-CB924B481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407307"/>
              </p:ext>
            </p:extLst>
          </p:nvPr>
        </p:nvGraphicFramePr>
        <p:xfrm>
          <a:off x="2525807" y="1398215"/>
          <a:ext cx="6718206" cy="537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6072A3-0FDD-E045-838D-6FE14DBB6131}"/>
              </a:ext>
            </a:extLst>
          </p:cNvPr>
          <p:cNvSpPr txBox="1"/>
          <p:nvPr/>
        </p:nvSpPr>
        <p:spPr>
          <a:xfrm>
            <a:off x="4389825" y="2804740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+0.15%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8E2E5-37A2-FC48-8139-39B127DD1992}"/>
              </a:ext>
            </a:extLst>
          </p:cNvPr>
          <p:cNvSpPr txBox="1"/>
          <p:nvPr/>
        </p:nvSpPr>
        <p:spPr>
          <a:xfrm>
            <a:off x="6223304" y="2756743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9D786-1CB2-C148-98A8-33DBE87D261A}"/>
              </a:ext>
            </a:extLst>
          </p:cNvPr>
          <p:cNvSpPr txBox="1"/>
          <p:nvPr/>
        </p:nvSpPr>
        <p:spPr>
          <a:xfrm>
            <a:off x="8001758" y="243540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+14%</a:t>
            </a:r>
          </a:p>
        </p:txBody>
      </p:sp>
    </p:spTree>
    <p:extLst>
      <p:ext uri="{BB962C8B-B14F-4D97-AF65-F5344CB8AC3E}">
        <p14:creationId xmlns:p14="http://schemas.microsoft.com/office/powerpoint/2010/main" val="262944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6C12-1220-3A4B-BD50-A4772204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69" y="62566"/>
            <a:ext cx="1130449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 cannabis industry emission rate affect the Biogenic</a:t>
            </a:r>
            <a:r>
              <a:rPr lang="zh-TW" altLang="en-US" dirty="0"/>
              <a:t> </a:t>
            </a:r>
            <a:r>
              <a:rPr lang="en-US" altLang="zh-TW" dirty="0"/>
              <a:t>VOC</a:t>
            </a:r>
            <a:r>
              <a:rPr lang="en-US" dirty="0"/>
              <a:t> emission in Colorado and Denver?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CE833-725C-C64C-81D4-CBF9E5A2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594"/>
            <a:ext cx="2743200" cy="365125"/>
          </a:xfrm>
        </p:spPr>
        <p:txBody>
          <a:bodyPr/>
          <a:lstStyle/>
          <a:p>
            <a:fld id="{B5D08150-F1A6-A742-896C-03D6E995384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007E36A-DB4B-6E49-8D28-6C3929EC3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323565"/>
              </p:ext>
            </p:extLst>
          </p:nvPr>
        </p:nvGraphicFramePr>
        <p:xfrm>
          <a:off x="0" y="1100138"/>
          <a:ext cx="12021671" cy="593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A88D8A-81E4-BB4B-8D64-717198F60829}"/>
              </a:ext>
            </a:extLst>
          </p:cNvPr>
          <p:cNvSpPr txBox="1"/>
          <p:nvPr/>
        </p:nvSpPr>
        <p:spPr>
          <a:xfrm>
            <a:off x="1530740" y="480105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+90%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E893B-EDE3-0C44-B3BC-5919D4764DA3}"/>
              </a:ext>
            </a:extLst>
          </p:cNvPr>
          <p:cNvSpPr txBox="1"/>
          <p:nvPr/>
        </p:nvSpPr>
        <p:spPr>
          <a:xfrm>
            <a:off x="2640827" y="480105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+154%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3553A-778D-7D4E-B326-1DD3FCC012AD}"/>
              </a:ext>
            </a:extLst>
          </p:cNvPr>
          <p:cNvSpPr txBox="1"/>
          <p:nvPr/>
        </p:nvSpPr>
        <p:spPr>
          <a:xfrm>
            <a:off x="3816815" y="4801506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+224%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10E5C5-FF05-5D49-8E9C-A167480474D9}"/>
              </a:ext>
            </a:extLst>
          </p:cNvPr>
          <p:cNvSpPr txBox="1"/>
          <p:nvPr/>
        </p:nvSpPr>
        <p:spPr>
          <a:xfrm>
            <a:off x="4986165" y="427027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+447%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ADC42F-E30B-9944-A7B7-713AEAF69D40}"/>
              </a:ext>
            </a:extLst>
          </p:cNvPr>
          <p:cNvSpPr txBox="1"/>
          <p:nvPr/>
        </p:nvSpPr>
        <p:spPr>
          <a:xfrm>
            <a:off x="6215549" y="3439029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+745%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8C8C7-4F42-274A-9E46-DDC8D315F1C8}"/>
              </a:ext>
            </a:extLst>
          </p:cNvPr>
          <p:cNvSpPr txBox="1"/>
          <p:nvPr/>
        </p:nvSpPr>
        <p:spPr>
          <a:xfrm>
            <a:off x="7290655" y="327963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+781%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2E1644-AC40-2245-97FC-76A7E6A62A86}"/>
              </a:ext>
            </a:extLst>
          </p:cNvPr>
          <p:cNvSpPr txBox="1"/>
          <p:nvPr/>
        </p:nvSpPr>
        <p:spPr>
          <a:xfrm>
            <a:off x="8467725" y="302889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+894%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49DE02-12B3-0846-BD86-7E9624CCB554}"/>
              </a:ext>
            </a:extLst>
          </p:cNvPr>
          <p:cNvSpPr txBox="1"/>
          <p:nvPr/>
        </p:nvSpPr>
        <p:spPr>
          <a:xfrm>
            <a:off x="9676595" y="1951914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+1301%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12734-6CD7-3544-9CD4-BCA6D4FCD750}"/>
              </a:ext>
            </a:extLst>
          </p:cNvPr>
          <p:cNvSpPr txBox="1"/>
          <p:nvPr/>
        </p:nvSpPr>
        <p:spPr>
          <a:xfrm>
            <a:off x="10958548" y="1528558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+8500%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92050-0895-8246-851B-E114C92E62FE}"/>
              </a:ext>
            </a:extLst>
          </p:cNvPr>
          <p:cNvSpPr txBox="1"/>
          <p:nvPr/>
        </p:nvSpPr>
        <p:spPr>
          <a:xfrm>
            <a:off x="10935901" y="362369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22458</a:t>
            </a:r>
          </a:p>
        </p:txBody>
      </p:sp>
    </p:spTree>
    <p:extLst>
      <p:ext uri="{BB962C8B-B14F-4D97-AF65-F5344CB8AC3E}">
        <p14:creationId xmlns:p14="http://schemas.microsoft.com/office/powerpoint/2010/main" val="281943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8CDF7-41ED-F74E-81F1-DF77A8FA1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655" y="2185147"/>
            <a:ext cx="5842685" cy="454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22A72-D5B3-1C41-B07E-BF55981F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8-hour ozone difference </a:t>
            </a:r>
            <a:r>
              <a:rPr lang="en-US" altLang="zh-TW" dirty="0"/>
              <a:t>in 90days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287C4-C590-8A4C-BD7E-3A44892C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23ECA-9E29-B74D-9447-B58161417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48" y="2185147"/>
            <a:ext cx="5857407" cy="45492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0E363-446C-2B48-9094-DB7CFFF39668}"/>
              </a:ext>
            </a:extLst>
          </p:cNvPr>
          <p:cNvSpPr txBox="1"/>
          <p:nvPr/>
        </p:nvSpPr>
        <p:spPr>
          <a:xfrm>
            <a:off x="883434" y="1407183"/>
            <a:ext cx="4397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Day time 8-hr ozone change : 0.1-6.4 ppb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A3FB8-7987-BB4D-8F6E-C68A07F10CED}"/>
              </a:ext>
            </a:extLst>
          </p:cNvPr>
          <p:cNvSpPr txBox="1"/>
          <p:nvPr/>
        </p:nvSpPr>
        <p:spPr>
          <a:xfrm>
            <a:off x="6612822" y="1383838"/>
            <a:ext cx="4868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Night time 8-hr ozone change : 0.3-8.7 ppb</a:t>
            </a:r>
          </a:p>
        </p:txBody>
      </p:sp>
    </p:spTree>
    <p:extLst>
      <p:ext uri="{BB962C8B-B14F-4D97-AF65-F5344CB8AC3E}">
        <p14:creationId xmlns:p14="http://schemas.microsoft.com/office/powerpoint/2010/main" val="32611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29D1-B7F6-6045-B606-3CFCC3C1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hourly ozone difference</a:t>
            </a:r>
            <a:r>
              <a:rPr lang="zh-TW" altLang="en-US" dirty="0"/>
              <a:t> </a:t>
            </a:r>
            <a:r>
              <a:rPr lang="en-US" altLang="zh-TW" dirty="0"/>
              <a:t>in 90 days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B2036-CA7C-9C4C-A078-AF259131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0FC09-9CCF-824D-BE48-81878CF4524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961" y="1690688"/>
            <a:ext cx="7744078" cy="5135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D05D8B-0542-5848-AED8-D47863E98259}"/>
              </a:ext>
            </a:extLst>
          </p:cNvPr>
          <p:cNvSpPr/>
          <p:nvPr/>
        </p:nvSpPr>
        <p:spPr>
          <a:xfrm>
            <a:off x="4847129" y="1480843"/>
            <a:ext cx="1707420" cy="1618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0B8849-F7C1-8641-B471-622D7BF47C4F}"/>
              </a:ext>
            </a:extLst>
          </p:cNvPr>
          <p:cNvSpPr/>
          <p:nvPr/>
        </p:nvSpPr>
        <p:spPr>
          <a:xfrm>
            <a:off x="3219281" y="2110674"/>
            <a:ext cx="1707420" cy="1618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D606-7637-2545-B984-5EC5DBD8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-57159"/>
            <a:ext cx="10515600" cy="1325563"/>
          </a:xfrm>
        </p:spPr>
        <p:txBody>
          <a:bodyPr/>
          <a:lstStyle/>
          <a:p>
            <a:r>
              <a:rPr lang="en-US" dirty="0"/>
              <a:t>Case study for daytime and night time ozone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60FB-27F0-264B-A609-6FA1AC07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01F43F-5C93-244E-804B-3BEAEE5A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05587"/>
              </p:ext>
            </p:extLst>
          </p:nvPr>
        </p:nvGraphicFramePr>
        <p:xfrm>
          <a:off x="469416" y="909657"/>
          <a:ext cx="10994201" cy="5087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363">
                  <a:extLst>
                    <a:ext uri="{9D8B030D-6E8A-4147-A177-3AD203B41FA5}">
                      <a16:colId xmlns:a16="http://schemas.microsoft.com/office/drawing/2014/main" val="3326237635"/>
                    </a:ext>
                  </a:extLst>
                </a:gridCol>
                <a:gridCol w="882324">
                  <a:extLst>
                    <a:ext uri="{9D8B030D-6E8A-4147-A177-3AD203B41FA5}">
                      <a16:colId xmlns:a16="http://schemas.microsoft.com/office/drawing/2014/main" val="4070130757"/>
                    </a:ext>
                  </a:extLst>
                </a:gridCol>
                <a:gridCol w="1475593">
                  <a:extLst>
                    <a:ext uri="{9D8B030D-6E8A-4147-A177-3AD203B41FA5}">
                      <a16:colId xmlns:a16="http://schemas.microsoft.com/office/drawing/2014/main" val="2829327335"/>
                    </a:ext>
                  </a:extLst>
                </a:gridCol>
                <a:gridCol w="1257890">
                  <a:extLst>
                    <a:ext uri="{9D8B030D-6E8A-4147-A177-3AD203B41FA5}">
                      <a16:colId xmlns:a16="http://schemas.microsoft.com/office/drawing/2014/main" val="4276296728"/>
                    </a:ext>
                  </a:extLst>
                </a:gridCol>
                <a:gridCol w="1769670">
                  <a:extLst>
                    <a:ext uri="{9D8B030D-6E8A-4147-A177-3AD203B41FA5}">
                      <a16:colId xmlns:a16="http://schemas.microsoft.com/office/drawing/2014/main" val="2258291612"/>
                    </a:ext>
                  </a:extLst>
                </a:gridCol>
                <a:gridCol w="1723505">
                  <a:extLst>
                    <a:ext uri="{9D8B030D-6E8A-4147-A177-3AD203B41FA5}">
                      <a16:colId xmlns:a16="http://schemas.microsoft.com/office/drawing/2014/main" val="447128284"/>
                    </a:ext>
                  </a:extLst>
                </a:gridCol>
                <a:gridCol w="1736856">
                  <a:extLst>
                    <a:ext uri="{9D8B030D-6E8A-4147-A177-3AD203B41FA5}">
                      <a16:colId xmlns:a16="http://schemas.microsoft.com/office/drawing/2014/main" val="4152745578"/>
                    </a:ext>
                  </a:extLst>
                </a:gridCol>
              </a:tblGrid>
              <a:tr h="1387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Case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Date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DM8H in AQS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(ppb)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DM8H in model  base case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(ppb)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Day time increase at 9AM(ppb)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Night time increase at 1AM (ppb)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Early morning increase at 6 AM (ppb)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50790"/>
                  </a:ext>
                </a:extLst>
              </a:tr>
              <a:tr h="1233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 daytime ozone increase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Jul 18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91.05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92311"/>
                  </a:ext>
                </a:extLst>
              </a:tr>
              <a:tr h="1233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 nighttime ozone increase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Jul 31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76.08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56850"/>
                  </a:ext>
                </a:extLst>
              </a:tr>
              <a:tr h="1233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Early morning ozone increase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Aug 28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71.73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73152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5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Yes, the model prediction suggest that </a:t>
            </a:r>
            <a:r>
              <a:rPr lang="en-US" sz="3600" dirty="0">
                <a:solidFill>
                  <a:srgbClr val="FF0000"/>
                </a:solidFill>
              </a:rPr>
              <a:t>0.13-6.4ppb</a:t>
            </a:r>
            <a:r>
              <a:rPr lang="en-US" sz="3600" dirty="0"/>
              <a:t> impact on daytime 8 hour ozone.(one hour ozone impact is </a:t>
            </a:r>
            <a:r>
              <a:rPr lang="en-US" sz="3600" dirty="0">
                <a:solidFill>
                  <a:srgbClr val="FF0000"/>
                </a:solidFill>
              </a:rPr>
              <a:t>0.3-13ppb</a:t>
            </a:r>
            <a:r>
              <a:rPr lang="en-US" sz="3600" dirty="0"/>
              <a:t>)</a:t>
            </a:r>
          </a:p>
          <a:p>
            <a:r>
              <a:rPr lang="en-US" sz="3600" dirty="0"/>
              <a:t>Lacking of data for plant count, emission rate data for different strains and dry plant weight. There is a lot of uncertainty in this model study. (Terpene emission range in Colorado is from </a:t>
            </a:r>
            <a:r>
              <a:rPr lang="en-US" sz="3600" dirty="0">
                <a:solidFill>
                  <a:srgbClr val="FF0000"/>
                </a:solidFill>
              </a:rPr>
              <a:t>490 - 49000 ton/year</a:t>
            </a:r>
            <a:r>
              <a:rPr lang="en-US" sz="3600" dirty="0"/>
              <a:t>)</a:t>
            </a:r>
          </a:p>
          <a:p>
            <a:r>
              <a:rPr lang="en-US" sz="3600" dirty="0"/>
              <a:t>Daytime ozone increase is driven by the injection of Highly reactive VOC (terpene) emission in urban area.</a:t>
            </a:r>
          </a:p>
          <a:p>
            <a:r>
              <a:rPr lang="en-US" sz="3600" dirty="0"/>
              <a:t>Nighttime terpene react with NO</a:t>
            </a:r>
            <a:r>
              <a:rPr lang="en-US" sz="3600" baseline="-25000" dirty="0"/>
              <a:t>3</a:t>
            </a:r>
            <a:r>
              <a:rPr lang="en-US" sz="3600" dirty="0"/>
              <a:t> , and generate more organic nitrate and RO</a:t>
            </a:r>
            <a:r>
              <a:rPr lang="en-US" sz="3600" baseline="-25000" dirty="0"/>
              <a:t>2</a:t>
            </a:r>
            <a:r>
              <a:rPr lang="en-US" sz="3600" dirty="0"/>
              <a:t> radicals. This additional terpene emission impact the NOx budget, and remove N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5</a:t>
            </a:r>
            <a:r>
              <a:rPr lang="en-US" sz="3600" dirty="0"/>
              <a:t> at night. </a:t>
            </a:r>
          </a:p>
        </p:txBody>
      </p:sp>
    </p:spTree>
    <p:extLst>
      <p:ext uri="{BB962C8B-B14F-4D97-AF65-F5344CB8AC3E}">
        <p14:creationId xmlns:p14="http://schemas.microsoft.com/office/powerpoint/2010/main" val="11220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887"/>
            <a:ext cx="11147854" cy="5374588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Acknowledgement 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NCAR Advanced Study Program(ASP) Fellowship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Intermountain West Data Warehouse (IWDW)</a:t>
            </a:r>
          </a:p>
          <a:p>
            <a:pPr marL="457200" lvl="1" indent="0">
              <a:lnSpc>
                <a:spcPct val="120000"/>
              </a:lnSpc>
              <a:buNone/>
            </a:pPr>
            <a:br>
              <a:rPr lang="en-US" sz="1600" dirty="0"/>
            </a:br>
            <a:r>
              <a:rPr lang="en-US" sz="2000" dirty="0"/>
              <a:t>Advisor: Dr. William </a:t>
            </a:r>
            <a:r>
              <a:rPr lang="en-US" sz="2000" dirty="0" err="1"/>
              <a:t>Vizuete</a:t>
            </a:r>
            <a:br>
              <a:rPr lang="en-US" sz="2000" dirty="0"/>
            </a:br>
            <a:r>
              <a:rPr lang="en-US" altLang="en-US" sz="2000" dirty="0">
                <a:ea typeface="Arial" charset="0"/>
                <a:cs typeface="Arial" charset="0"/>
              </a:rPr>
              <a:t>Dr. Christine </a:t>
            </a:r>
            <a:r>
              <a:rPr lang="en-US" altLang="en-US" sz="2000" dirty="0" err="1">
                <a:ea typeface="Arial" charset="0"/>
                <a:cs typeface="Arial" charset="0"/>
              </a:rPr>
              <a:t>Wiedinmyer</a:t>
            </a:r>
            <a:br>
              <a:rPr lang="en-US" altLang="en-US" sz="2000" dirty="0">
                <a:ea typeface="Arial" charset="0"/>
                <a:cs typeface="Arial" charset="0"/>
              </a:rPr>
            </a:br>
            <a:r>
              <a:rPr lang="en-US" altLang="en-US" sz="2000" dirty="0">
                <a:ea typeface="Arial" charset="0"/>
                <a:cs typeface="Arial" charset="0"/>
              </a:rPr>
              <a:t>Dr. </a:t>
            </a:r>
            <a:r>
              <a:rPr lang="en-US" altLang="en-US" sz="2000" dirty="0" err="1">
                <a:ea typeface="Arial" charset="0"/>
                <a:cs typeface="Arial" charset="0"/>
              </a:rPr>
              <a:t>Kirsti</a:t>
            </a:r>
            <a:r>
              <a:rPr lang="en-US" altLang="en-US" sz="2000" dirty="0">
                <a:ea typeface="Arial" charset="0"/>
                <a:cs typeface="Arial" charset="0"/>
              </a:rPr>
              <a:t> Ashworth</a:t>
            </a:r>
            <a:br>
              <a:rPr lang="en-US" altLang="en-US" sz="2000" dirty="0">
                <a:ea typeface="Arial" charset="0"/>
                <a:cs typeface="Arial" charset="0"/>
              </a:rPr>
            </a:br>
            <a:r>
              <a:rPr lang="en-US" altLang="en-US" sz="2000" dirty="0">
                <a:ea typeface="Arial" charset="0"/>
                <a:cs typeface="Arial" charset="0"/>
              </a:rPr>
              <a:t>Dr. Peter Harley</a:t>
            </a:r>
            <a:br>
              <a:rPr lang="en-US" altLang="en-US" sz="2000" dirty="0"/>
            </a:br>
            <a:r>
              <a:rPr lang="en-US" altLang="en-US" sz="2000" dirty="0"/>
              <a:t>Dr. John Ortega</a:t>
            </a:r>
            <a:br>
              <a:rPr lang="en-US" altLang="en-US" sz="2000" dirty="0">
                <a:ea typeface="Arial" charset="0"/>
                <a:cs typeface="Arial" charset="0"/>
              </a:rPr>
            </a:br>
            <a:r>
              <a:rPr lang="en-US" altLang="en-US" sz="2000" dirty="0">
                <a:ea typeface="Arial" charset="0"/>
                <a:cs typeface="Arial" charset="0"/>
              </a:rPr>
              <a:t>Dr. Jason Surratt</a:t>
            </a:r>
            <a:br>
              <a:rPr lang="en-US" altLang="en-US" sz="2000" dirty="0">
                <a:ea typeface="Arial" charset="0"/>
                <a:cs typeface="Arial" charset="0"/>
              </a:rPr>
            </a:br>
            <a:r>
              <a:rPr lang="en-US" altLang="en-US" sz="2000" dirty="0">
                <a:ea typeface="Arial" charset="0"/>
                <a:cs typeface="Arial" charset="0"/>
              </a:rPr>
              <a:t>Dr. Michael </a:t>
            </a:r>
            <a:r>
              <a:rPr lang="en-US" altLang="en-US" sz="2000" dirty="0" err="1">
                <a:ea typeface="Arial" charset="0"/>
                <a:cs typeface="Arial" charset="0"/>
              </a:rPr>
              <a:t>Barna</a:t>
            </a:r>
            <a:br>
              <a:rPr lang="en-US" altLang="en-US" sz="2000" dirty="0"/>
            </a:br>
            <a:r>
              <a:rPr lang="en-US" altLang="en-US" sz="2000" dirty="0"/>
              <a:t>Dr. Feng-Chi Hsu(David Hsu)</a:t>
            </a:r>
            <a:br>
              <a:rPr lang="en-US" altLang="en-US" sz="2000" dirty="0"/>
            </a:br>
            <a:r>
              <a:rPr lang="en-US" altLang="en-US" sz="2000" dirty="0">
                <a:ea typeface="Arial" charset="0"/>
                <a:cs typeface="Arial" charset="0"/>
              </a:rPr>
              <a:t>Grant </a:t>
            </a:r>
            <a:r>
              <a:rPr lang="en-US" altLang="en-US" sz="2000" dirty="0" err="1">
                <a:ea typeface="Arial" charset="0"/>
                <a:cs typeface="Arial" charset="0"/>
              </a:rPr>
              <a:t>Josenhans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0FDA-4D16-534A-A033-53AD0FF5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44" y="31593"/>
            <a:ext cx="11246708" cy="1325563"/>
          </a:xfrm>
        </p:spPr>
        <p:txBody>
          <a:bodyPr/>
          <a:lstStyle/>
          <a:p>
            <a:r>
              <a:rPr lang="en-US" dirty="0"/>
              <a:t>Cannabis industry status in the US and Colorado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771A-71D3-B746-88D5-CBFFEAC1A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00844"/>
            <a:ext cx="6496377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154AC-237D-3242-BD0D-8867305D3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90" y="2029804"/>
            <a:ext cx="5880410" cy="445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36478-323E-4F4F-B1FB-C09F3648AF44}"/>
              </a:ext>
            </a:extLst>
          </p:cNvPr>
          <p:cNvSpPr txBox="1"/>
          <p:nvPr/>
        </p:nvSpPr>
        <p:spPr>
          <a:xfrm>
            <a:off x="9919184" y="520884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CDOR</a:t>
            </a: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8915C63A-955E-A140-925E-002E330C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D08150-F1A6-A742-896C-03D6E9953841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DF725-71DA-704E-9B4F-DCCE80190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44" y="2650874"/>
            <a:ext cx="4944762" cy="2963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B9756-2C6D-1C47-A3AB-003BAE7AB9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824" y="1438752"/>
            <a:ext cx="26511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5833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TW" sz="3600" dirty="0"/>
              <a:t>Can Cannabis industry impact regional air quality?</a:t>
            </a:r>
            <a:endParaRPr kumimoji="1"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AC0914D-EBA8-0D48-938E-5F9CB8D45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7"/>
          <a:stretch/>
        </p:blipFill>
        <p:spPr>
          <a:xfrm>
            <a:off x="2533135" y="1232557"/>
            <a:ext cx="2571677" cy="467637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1AD608-6E45-6B4F-9BC1-4E0DF4FC28A2}"/>
              </a:ext>
            </a:extLst>
          </p:cNvPr>
          <p:cNvSpPr txBox="1"/>
          <p:nvPr/>
        </p:nvSpPr>
        <p:spPr>
          <a:xfrm>
            <a:off x="7541804" y="1295903"/>
            <a:ext cx="4650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biogenic VOC concentrations range are reported in the Cannabis Cultivational Facilities (CCF) (</a:t>
            </a:r>
            <a:r>
              <a:rPr lang="en-GB" sz="2400" dirty="0" err="1"/>
              <a:t>Martyny</a:t>
            </a:r>
            <a:r>
              <a:rPr lang="en-GB" sz="2400" dirty="0"/>
              <a:t> 2013) : </a:t>
            </a:r>
            <a:br>
              <a:rPr lang="en-GB" sz="2400" dirty="0"/>
            </a:br>
            <a:endParaRPr lang="en-GB" sz="2400" dirty="0"/>
          </a:p>
          <a:p>
            <a:pPr marL="342900" indent="-342900">
              <a:buFont typeface="Arial" charset="0"/>
              <a:buChar char="•"/>
            </a:pPr>
            <a:r>
              <a:rPr lang="en-GB" sz="2400" dirty="0"/>
              <a:t>Vegetative rooms is</a:t>
            </a:r>
            <a:r>
              <a:rPr lang="en-GB" sz="2400" b="1" dirty="0"/>
              <a:t> 50-100 ppb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Flower room: </a:t>
            </a:r>
            <a:r>
              <a:rPr lang="en-US" sz="2400" b="1" dirty="0"/>
              <a:t>800ppb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Trim room: </a:t>
            </a:r>
            <a:r>
              <a:rPr lang="en-US" sz="2400" b="1" dirty="0"/>
              <a:t>6ppm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254B1-B746-E247-B32C-0C7F77446DE7}"/>
              </a:ext>
            </a:extLst>
          </p:cNvPr>
          <p:cNvSpPr txBox="1"/>
          <p:nvPr/>
        </p:nvSpPr>
        <p:spPr>
          <a:xfrm>
            <a:off x="10141170" y="5908927"/>
            <a:ext cx="20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Martyny</a:t>
            </a:r>
            <a:r>
              <a:rPr lang="en-GB" dirty="0"/>
              <a:t> 2013)</a:t>
            </a: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B961B20-4BEB-F04A-B220-A38037004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0"/>
          <a:stretch/>
        </p:blipFill>
        <p:spPr>
          <a:xfrm>
            <a:off x="271850" y="1214784"/>
            <a:ext cx="2211858" cy="4694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72DA31-422B-A34C-8C72-8756B326F4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596" y="1272163"/>
            <a:ext cx="2272174" cy="46367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FD88E6-54D0-C540-8A60-0407BC9392B8}"/>
              </a:ext>
            </a:extLst>
          </p:cNvPr>
          <p:cNvSpPr txBox="1"/>
          <p:nvPr/>
        </p:nvSpPr>
        <p:spPr>
          <a:xfrm>
            <a:off x="105222" y="6385023"/>
            <a:ext cx="9788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6"/>
              </a:rPr>
              <a:t>https://images1.westword.com/imager/u/original/9206625/den_011217_veritas_grow_slentz009.jpg</a:t>
            </a:r>
            <a:endParaRPr lang="en-US" sz="1400" dirty="0"/>
          </a:p>
          <a:p>
            <a:r>
              <a:rPr lang="en-US" sz="1400" dirty="0">
                <a:solidFill>
                  <a:srgbClr val="00B050"/>
                </a:solidFill>
                <a:hlinkClick r:id="rId7"/>
              </a:rPr>
              <a:t>http://www.techtimes.com/articles/129956/20160202/this-is-what-happens-when-you-use-marijuana-every-day-for-five-years.htm</a:t>
            </a:r>
            <a:endParaRPr lang="en-US" sz="1400" dirty="0">
              <a:solidFill>
                <a:srgbClr val="00B050"/>
              </a:solidFill>
            </a:endParaRPr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07E0D-2E2D-E044-8050-7358310B1F61}"/>
              </a:ext>
            </a:extLst>
          </p:cNvPr>
          <p:cNvSpPr txBox="1"/>
          <p:nvPr/>
        </p:nvSpPr>
        <p:spPr>
          <a:xfrm>
            <a:off x="105222" y="6168432"/>
            <a:ext cx="1166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https://www.shutterstock.com/image-photo/commercial-marijuana-grow-operation-631014320?src=4fLy_muzSLGlLQDXBvVUBQ-1-7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309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6C8F9-4EA0-CD4B-9BB1-AB2E9B55FC4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3535" y="750099"/>
            <a:ext cx="6067168" cy="6107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E855B-C292-DF4A-846E-509DC9FB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2" y="0"/>
            <a:ext cx="10509000" cy="1694985"/>
          </a:xfrm>
        </p:spPr>
        <p:txBody>
          <a:bodyPr>
            <a:normAutofit/>
          </a:bodyPr>
          <a:lstStyle/>
          <a:p>
            <a:r>
              <a:rPr lang="en-US" sz="3600" dirty="0"/>
              <a:t>The cannabis emission capacities (µ</a:t>
            </a:r>
            <a:r>
              <a:rPr lang="en-US" sz="3600" dirty="0" err="1"/>
              <a:t>gC</a:t>
            </a:r>
            <a:r>
              <a:rPr lang="en-US" sz="3600" dirty="0"/>
              <a:t> </a:t>
            </a:r>
            <a:r>
              <a:rPr lang="en-GB" sz="3600" dirty="0"/>
              <a:t>g</a:t>
            </a:r>
            <a:r>
              <a:rPr lang="en-GB" sz="3600" baseline="30000" dirty="0"/>
              <a:t>-1</a:t>
            </a:r>
            <a:r>
              <a:rPr lang="en-GB" sz="3600" dirty="0"/>
              <a:t> hr</a:t>
            </a:r>
            <a:r>
              <a:rPr lang="en-GB" sz="3600" baseline="30000" dirty="0"/>
              <a:t>-1</a:t>
            </a:r>
            <a:r>
              <a:rPr lang="en-US" sz="3600" dirty="0"/>
              <a:t>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405FD-331D-9F4C-81A7-886D4E3AB3EC}"/>
              </a:ext>
            </a:extLst>
          </p:cNvPr>
          <p:cNvSpPr txBox="1"/>
          <p:nvPr/>
        </p:nvSpPr>
        <p:spPr>
          <a:xfrm>
            <a:off x="792482" y="6338872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(Wang 2018 accepted)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B6291-3FF9-7242-8A49-9265DE86344E}"/>
              </a:ext>
            </a:extLst>
          </p:cNvPr>
          <p:cNvSpPr txBox="1"/>
          <p:nvPr/>
        </p:nvSpPr>
        <p:spPr>
          <a:xfrm>
            <a:off x="404479" y="1229504"/>
            <a:ext cx="53628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BVOC emission compositions are vary by different growth stages and different strains.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emission capacities EC </a:t>
            </a:r>
            <a:r>
              <a:rPr lang="en-US" sz="2800" dirty="0"/>
              <a:t>(µ</a:t>
            </a:r>
            <a:r>
              <a:rPr lang="en-US" sz="2800" dirty="0" err="1"/>
              <a:t>gC</a:t>
            </a:r>
            <a:r>
              <a:rPr lang="en-US" sz="2800" dirty="0"/>
              <a:t> </a:t>
            </a:r>
            <a:r>
              <a:rPr lang="en-GB" sz="2800" dirty="0"/>
              <a:t>g</a:t>
            </a:r>
            <a:r>
              <a:rPr lang="en-GB" sz="2800" baseline="30000" dirty="0"/>
              <a:t>-1</a:t>
            </a:r>
            <a:r>
              <a:rPr lang="en-GB" sz="2800" dirty="0"/>
              <a:t> hr</a:t>
            </a:r>
            <a:r>
              <a:rPr lang="en-GB" sz="2800" baseline="30000" dirty="0"/>
              <a:t>-1</a:t>
            </a:r>
            <a:r>
              <a:rPr lang="en-US" sz="2800" dirty="0"/>
              <a:t> ) for all terpenoids among the three strains is about 5-9 (µ</a:t>
            </a:r>
            <a:r>
              <a:rPr lang="en-US" sz="2800" dirty="0" err="1"/>
              <a:t>gC</a:t>
            </a:r>
            <a:r>
              <a:rPr lang="en-US" sz="2800" dirty="0"/>
              <a:t> </a:t>
            </a:r>
            <a:r>
              <a:rPr lang="en-GB" sz="2800" dirty="0"/>
              <a:t>g</a:t>
            </a:r>
            <a:r>
              <a:rPr lang="en-GB" sz="2800" baseline="30000" dirty="0"/>
              <a:t>-1</a:t>
            </a:r>
            <a:r>
              <a:rPr lang="en-GB" sz="2800" dirty="0"/>
              <a:t> hr</a:t>
            </a:r>
            <a:r>
              <a:rPr lang="en-GB" sz="2800" baseline="30000" dirty="0"/>
              <a:t>-1 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055C5498-DA21-BB4D-B5A1-61BB83C5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D08150-F1A6-A742-896C-03D6E99538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CC1D4-7A88-444F-9D18-BAF8CD06D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5" y="927769"/>
            <a:ext cx="8715038" cy="5896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D950-CD85-384F-B8D6-FA3194E8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6A63F-93E4-7449-83B6-7764A988A30C}"/>
              </a:ext>
            </a:extLst>
          </p:cNvPr>
          <p:cNvSpPr/>
          <p:nvPr/>
        </p:nvSpPr>
        <p:spPr>
          <a:xfrm>
            <a:off x="312461" y="231893"/>
            <a:ext cx="11665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Why the BVOC emissions from CCFs are important in Denver?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D3179-1145-5346-8264-5342FFEBAB3D}"/>
              </a:ext>
            </a:extLst>
          </p:cNvPr>
          <p:cNvSpPr txBox="1"/>
          <p:nvPr/>
        </p:nvSpPr>
        <p:spPr>
          <a:xfrm>
            <a:off x="10309753" y="154703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Moderate (2016)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5B409-A6EB-B74C-8546-4FCD71D06DA1}"/>
              </a:ext>
            </a:extLst>
          </p:cNvPr>
          <p:cNvSpPr/>
          <p:nvPr/>
        </p:nvSpPr>
        <p:spPr>
          <a:xfrm>
            <a:off x="10309753" y="1219814"/>
            <a:ext cx="178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Marginal   (2015)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9370B-5F48-454F-BA59-24230BDE02B4}"/>
              </a:ext>
            </a:extLst>
          </p:cNvPr>
          <p:cNvSpPr txBox="1"/>
          <p:nvPr/>
        </p:nvSpPr>
        <p:spPr>
          <a:xfrm>
            <a:off x="10309753" y="1849547"/>
            <a:ext cx="177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Moderate (2017)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251826-D625-954B-8784-69C386AA5AC6}"/>
              </a:ext>
            </a:extLst>
          </p:cNvPr>
          <p:cNvSpPr/>
          <p:nvPr/>
        </p:nvSpPr>
        <p:spPr>
          <a:xfrm>
            <a:off x="3361194" y="3284854"/>
            <a:ext cx="914400" cy="78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88BA-7FCB-4844-8E53-211501FD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72" y="0"/>
            <a:ext cx="10515600" cy="1325563"/>
          </a:xfrm>
        </p:spPr>
        <p:txBody>
          <a:bodyPr/>
          <a:lstStyle/>
          <a:p>
            <a:r>
              <a:rPr lang="en-US" dirty="0"/>
              <a:t>The Western Air Quality Study (WAQS)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E931D-0C80-474A-86B0-C3E51398FF78}"/>
              </a:ext>
            </a:extLst>
          </p:cNvPr>
          <p:cNvSpPr/>
          <p:nvPr/>
        </p:nvSpPr>
        <p:spPr>
          <a:xfrm>
            <a:off x="179999" y="5458912"/>
            <a:ext cx="570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36km x 36km Western Air Quality Model Study (WAQS) and nested inner 12km x 12km domains (dark green) and 4km x 4km domains (light green) for the Comprehensive Air Quality Model with Extensions (</a:t>
            </a:r>
            <a:r>
              <a:rPr lang="en-GB" dirty="0" err="1"/>
              <a:t>CAMx</a:t>
            </a:r>
            <a:r>
              <a:rPr lang="en-GB" dirty="0"/>
              <a:t>).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8C3E-6FE8-174D-A025-3A9ADBCC27F1}"/>
              </a:ext>
            </a:extLst>
          </p:cNvPr>
          <p:cNvSpPr txBox="1"/>
          <p:nvPr/>
        </p:nvSpPr>
        <p:spPr>
          <a:xfrm>
            <a:off x="5889001" y="1110736"/>
            <a:ext cx="6156695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Air Quality Model (WAQS2011b)      This model was developed in 2017 and it’s the latest model for state implementation plan (SIP).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0000"/>
                </a:solidFill>
              </a:rPr>
              <a:t>CAMx6.10, 90days(6/15~9/15)</a:t>
            </a:r>
            <a:r>
              <a:rPr lang="en-US" altLang="zh-TW" sz="2400" dirty="0"/>
              <a:t>, from Intermountain West Data Warehouse (IWDW)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Emission : 2011 NEI, MEGAN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Meteorological data: WRF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Chemical mechanism : CB6r2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Process Analysis was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can not compare the model result with monitoring data, because the model year is 2011 and the cannabis industry started in 2014.</a:t>
            </a:r>
          </a:p>
          <a:p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54C31E-3955-D748-8F5A-2AFA1A7D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4" y="1110736"/>
            <a:ext cx="5704658" cy="4348176"/>
          </a:xfrm>
        </p:spPr>
      </p:pic>
      <p:sp>
        <p:nvSpPr>
          <p:cNvPr id="11" name="投影片編號版面配置區 3">
            <a:extLst>
              <a:ext uri="{FF2B5EF4-FFF2-40B4-BE49-F238E27FC236}">
                <a16:creationId xmlns:a16="http://schemas.microsoft.com/office/drawing/2014/main" id="{DADE8A9D-53CF-2547-A0CF-432083CC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D08150-F1A6-A742-896C-03D6E99538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C728C586-E470-2243-8E8E-08DAF3805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135" y="1325563"/>
            <a:ext cx="8284865" cy="55232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B6FEF-E6C5-004A-A6ED-5BEA7F22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65" y="0"/>
            <a:ext cx="11665036" cy="1325563"/>
          </a:xfrm>
        </p:spPr>
        <p:txBody>
          <a:bodyPr/>
          <a:lstStyle/>
          <a:p>
            <a:r>
              <a:rPr lang="en-US" dirty="0"/>
              <a:t>The Cannabis emission estimate for the model: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BDB4D-C645-B44E-9742-134BFBEC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17E60-52FA-E541-8743-01F2B918EBD1}"/>
              </a:ext>
            </a:extLst>
          </p:cNvPr>
          <p:cNvSpPr txBox="1"/>
          <p:nvPr/>
        </p:nvSpPr>
        <p:spPr>
          <a:xfrm>
            <a:off x="68365" y="1015252"/>
            <a:ext cx="36766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factors should be considered for emission estimate?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Emission factors and emission composition for flower plant (µ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hr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</a:rPr>
              <a:t>-1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Dry plant weight (g)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Cannabis strains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Plant counts for each facility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Ventilation rate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scfm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Operating condition: light, temperature, humidity.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type of facilities and their locations.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0B013-8F16-C24B-8C36-069180DEF591}"/>
              </a:ext>
            </a:extLst>
          </p:cNvPr>
          <p:cNvSpPr txBox="1"/>
          <p:nvPr/>
        </p:nvSpPr>
        <p:spPr>
          <a:xfrm>
            <a:off x="68365" y="6496973"/>
            <a:ext cx="11665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https://www.shutterstock.com/image-photo/commercial-marijuana-grow-operation-631014320?src=4fLy_muzSLGlLQDXBvVUBQ-1-7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415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4B10-AE57-8F4B-8D4C-1CE57D99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245"/>
            <a:ext cx="11247120" cy="1325563"/>
          </a:xfrm>
        </p:spPr>
        <p:txBody>
          <a:bodyPr/>
          <a:lstStyle/>
          <a:p>
            <a:r>
              <a:rPr lang="en-US" dirty="0"/>
              <a:t>Model study assumption for cannabis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3C92-25A6-6B45-893D-28210386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8150-F1A6-A742-896C-03D6E9953841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433D4A-321D-1C4E-8B8E-C55E0D0C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82" y="1366612"/>
            <a:ext cx="6458777" cy="46576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All </a:t>
            </a:r>
            <a:r>
              <a:rPr lang="en-US" sz="2400" b="1" dirty="0"/>
              <a:t>Monoterpenes emissions </a:t>
            </a:r>
            <a:r>
              <a:rPr lang="en-US" sz="2400" dirty="0"/>
              <a:t>from Marijuana are simplified to a single </a:t>
            </a:r>
            <a:r>
              <a:rPr lang="en-US" sz="2400" b="1" dirty="0"/>
              <a:t>TERP</a:t>
            </a:r>
            <a:r>
              <a:rPr lang="en-US" sz="2400" dirty="0"/>
              <a:t> species in the </a:t>
            </a:r>
            <a:r>
              <a:rPr lang="en-US" sz="2400" b="1" dirty="0"/>
              <a:t>CB6r2 mechanism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 assumed the temperature is 30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GB" sz="2400" dirty="0"/>
              <a:t>C</a:t>
            </a:r>
            <a:r>
              <a:rPr lang="en-US" sz="2400" dirty="0"/>
              <a:t>  and light energy is 1000 </a:t>
            </a:r>
            <a:r>
              <a:rPr lang="en-GB" sz="2400" dirty="0">
                <a:sym typeface="Symbol" pitchFamily="2" charset="2"/>
              </a:rPr>
              <a:t></a:t>
            </a:r>
            <a:r>
              <a:rPr lang="en-GB" sz="2400" dirty="0" err="1"/>
              <a:t>mol</a:t>
            </a:r>
            <a:r>
              <a:rPr lang="en-GB" sz="2400" dirty="0"/>
              <a:t> m</a:t>
            </a:r>
            <a:r>
              <a:rPr lang="en-GB" sz="2400" baseline="30000" dirty="0"/>
              <a:t>-2</a:t>
            </a:r>
            <a:r>
              <a:rPr lang="en-GB" sz="2400" dirty="0"/>
              <a:t> s</a:t>
            </a:r>
            <a:r>
              <a:rPr lang="en-GB" sz="2400" baseline="30000" dirty="0"/>
              <a:t>-1</a:t>
            </a:r>
            <a:r>
              <a:rPr lang="en-GB" sz="2400" dirty="0"/>
              <a:t> , 24/7 at same condition. The emission rate is constant.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We assumed all Biogenic VOCs from the plants are directly released into atmosphere, there are no chemical loss, wall loss and No emission control in CCF.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1374B-4F72-AE43-BA73-EC08EC86B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60" y="1159891"/>
            <a:ext cx="5053870" cy="2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1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BE62-0F8E-C149-8282-88482AEF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96901"/>
            <a:ext cx="10515600" cy="736817"/>
          </a:xfrm>
        </p:spPr>
        <p:txBody>
          <a:bodyPr/>
          <a:lstStyle/>
          <a:p>
            <a:r>
              <a:rPr lang="en-US" dirty="0"/>
              <a:t>Ensemble</a:t>
            </a:r>
            <a:r>
              <a:rPr lang="zh-TW" altLang="en-US" dirty="0"/>
              <a:t> </a:t>
            </a:r>
            <a:r>
              <a:rPr lang="en-US" dirty="0"/>
              <a:t>Model scenarios setup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976245-9E26-1E40-9114-B1C052576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170279"/>
              </p:ext>
            </p:extLst>
          </p:nvPr>
        </p:nvGraphicFramePr>
        <p:xfrm>
          <a:off x="1026221" y="1136776"/>
          <a:ext cx="10192511" cy="518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520">
                  <a:extLst>
                    <a:ext uri="{9D8B030D-6E8A-4147-A177-3AD203B41FA5}">
                      <a16:colId xmlns:a16="http://schemas.microsoft.com/office/drawing/2014/main" val="3060471450"/>
                    </a:ext>
                  </a:extLst>
                </a:gridCol>
                <a:gridCol w="1860275">
                  <a:extLst>
                    <a:ext uri="{9D8B030D-6E8A-4147-A177-3AD203B41FA5}">
                      <a16:colId xmlns:a16="http://schemas.microsoft.com/office/drawing/2014/main" val="2730411730"/>
                    </a:ext>
                  </a:extLst>
                </a:gridCol>
                <a:gridCol w="2113238">
                  <a:extLst>
                    <a:ext uri="{9D8B030D-6E8A-4147-A177-3AD203B41FA5}">
                      <a16:colId xmlns:a16="http://schemas.microsoft.com/office/drawing/2014/main" val="462134741"/>
                    </a:ext>
                  </a:extLst>
                </a:gridCol>
                <a:gridCol w="2157321">
                  <a:extLst>
                    <a:ext uri="{9D8B030D-6E8A-4147-A177-3AD203B41FA5}">
                      <a16:colId xmlns:a16="http://schemas.microsoft.com/office/drawing/2014/main" val="680434069"/>
                    </a:ext>
                  </a:extLst>
                </a:gridCol>
                <a:gridCol w="2069157">
                  <a:extLst>
                    <a:ext uri="{9D8B030D-6E8A-4147-A177-3AD203B41FA5}">
                      <a16:colId xmlns:a16="http://schemas.microsoft.com/office/drawing/2014/main" val="3123064666"/>
                    </a:ext>
                  </a:extLst>
                </a:gridCol>
              </a:tblGrid>
              <a:tr h="1156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Scenario name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EC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/g/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Dry biomass weight (g/plant)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Plant count in Retail MCF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Plant count in Medical MCF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450105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291499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1_EC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82268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2_EC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877822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3_EC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078575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4_DW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737407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5_DW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863424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6_PC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3380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7_PC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3600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67046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8_PC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17865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9_MAX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20796"/>
                  </a:ext>
                </a:extLst>
              </a:tr>
            </a:tbl>
          </a:graphicData>
        </a:graphic>
      </p:graphicFrame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451B116-4F4E-D746-8617-60538402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7" y="6358006"/>
            <a:ext cx="2743200" cy="365125"/>
          </a:xfrm>
        </p:spPr>
        <p:txBody>
          <a:bodyPr/>
          <a:lstStyle/>
          <a:p>
            <a:fld id="{B5D08150-F1A6-A742-896C-03D6E995384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DEE2D-040C-6F49-A3A1-FF1C5C5E995E}"/>
              </a:ext>
            </a:extLst>
          </p:cNvPr>
          <p:cNvSpPr txBox="1"/>
          <p:nvPr/>
        </p:nvSpPr>
        <p:spPr>
          <a:xfrm>
            <a:off x="1026221" y="695219"/>
            <a:ext cx="998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factors for each facility : Emission Capacities, Dry plant weight, Plant 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0B4F7-CE89-1A45-A2AF-5B448ED94939}"/>
              </a:ext>
            </a:extLst>
          </p:cNvPr>
          <p:cNvSpPr txBox="1"/>
          <p:nvPr/>
        </p:nvSpPr>
        <p:spPr>
          <a:xfrm>
            <a:off x="2423721" y="6465916"/>
            <a:ext cx="7198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Terpene emission rate in each facility </a:t>
            </a:r>
            <a:r>
              <a:rPr lang="en-US" dirty="0"/>
              <a:t>= EC x Dry plant weight x plant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6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9641ABA-7100-814E-A73E-62D5F8C7C941}">
  <we:reference id="wa104178141" version="3.1.2.22" store="en-US" storeType="OMEX"/>
  <we:alternateReferences>
    <we:reference id="WA104178141" version="3.1.2.2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29309</TotalTime>
  <Words>993</Words>
  <Application>Microsoft Macintosh PowerPoint</Application>
  <PresentationFormat>Widescreen</PresentationFormat>
  <Paragraphs>212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PMingLiU</vt:lpstr>
      <vt:lpstr>PMingLiU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Cannabis industry status in the US and Colorado</vt:lpstr>
      <vt:lpstr>Can Cannabis industry impact regional air quality?</vt:lpstr>
      <vt:lpstr>The cannabis emission capacities (µgC g-1 hr-1 )</vt:lpstr>
      <vt:lpstr>PowerPoint Presentation</vt:lpstr>
      <vt:lpstr>The Western Air Quality Study (WAQS) model</vt:lpstr>
      <vt:lpstr>The Cannabis emission estimate for the model:</vt:lpstr>
      <vt:lpstr>Model study assumption for cannabis industry</vt:lpstr>
      <vt:lpstr>Ensemble Model scenarios setup</vt:lpstr>
      <vt:lpstr>How the cannabis industry emission rate affect the Biogenic VOC emission in Colorado and Denver?</vt:lpstr>
      <vt:lpstr>How the cannabis industry emission rate affect the Biogenic VOC emission in Colorado and Denver?</vt:lpstr>
      <vt:lpstr>8-hour ozone difference in 90days</vt:lpstr>
      <vt:lpstr>Maximum hourly ozone difference in 90 days</vt:lpstr>
      <vt:lpstr>Case study for daytime and night time ozone </vt:lpstr>
      <vt:lpstr>Conclusion: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王啟讚</dc:creator>
  <cp:lastModifiedBy>Chi-Tsan Wang</cp:lastModifiedBy>
  <cp:revision>539</cp:revision>
  <dcterms:created xsi:type="dcterms:W3CDTF">2016-03-22T06:27:54Z</dcterms:created>
  <dcterms:modified xsi:type="dcterms:W3CDTF">2018-10-30T17:43:11Z</dcterms:modified>
</cp:coreProperties>
</file>